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6.xml" ContentType="application/vnd.openxmlformats-officedocument.wordprocessingml.header+xml"/>
  <Override PartName="/word/footer21.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25.xml" ContentType="application/vnd.openxmlformats-officedocument.wordprocessingml.header+xml"/>
  <Override PartName="/word/footer33.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charts/chart1.xml" ContentType="application/vnd.openxmlformats-officedocument.drawingml.chart+xml"/>
  <Override PartName="/word/charts/chart2.xml" ContentType="application/vnd.openxmlformats-officedocument.drawingml.chart+xml"/>
  <Override PartName="/word/drawings/drawing1.xml" ContentType="application/vnd.openxmlformats-officedocument.drawingml.chartshapes+xml"/>
  <Override PartName="/word/charts/chart3.xml" ContentType="application/vnd.openxmlformats-officedocument.drawingml.chart+xml"/>
  <Override PartName="/word/charts/chart4.xml" ContentType="application/vnd.openxmlformats-officedocument.drawingml.chart+xml"/>
  <Override PartName="/word/charts/chart5.xml" ContentType="application/vnd.openxmlformats-officedocument.drawingml.chart+xml"/>
  <Override PartName="/word/charts/chart6.xml" ContentType="application/vnd.openxmlformats-officedocument.drawingml.chart+xml"/>
  <Override PartName="/word/drawings/drawing2.xml" ContentType="application/vnd.openxmlformats-officedocument.drawingml.chartshapes+xml"/>
  <Override PartName="/word/charts/chart7.xml" ContentType="application/vnd.openxmlformats-officedocument.drawingml.chart+xml"/>
  <Override PartName="/word/charts/chart8.xml" ContentType="application/vnd.openxmlformats-officedocument.drawingml.chart+xml"/>
  <Override PartName="/word/charts/chart9.xml" ContentType="application/vnd.openxmlformats-officedocument.drawingml.chart+xml"/>
  <Override PartName="/word/charts/chart10.xml" ContentType="application/vnd.openxmlformats-officedocument.drawingml.chart+xml"/>
  <Override PartName="/word/charts/chart11.xml" ContentType="application/vnd.openxmlformats-officedocument.drawingml.chart+xml"/>
  <Override PartName="/word/charts/chart12.xml" ContentType="application/vnd.openxmlformats-officedocument.drawingml.chart+xml"/>
  <Override PartName="/word/charts/chart13.xml" ContentType="application/vnd.openxmlformats-officedocument.drawingml.chart+xml"/>
  <Override PartName="/word/drawings/drawing3.xml" ContentType="application/vnd.openxmlformats-officedocument.drawingml.chartshapes+xml"/>
  <Override PartName="/word/charts/chart14.xml" ContentType="application/vnd.openxmlformats-officedocument.drawingml.chart+xml"/>
  <Override PartName="/word/header30.xml" ContentType="application/vnd.openxmlformats-officedocument.wordprocessingml.header+xml"/>
  <Override PartName="/word/header31.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34.xml" ContentType="application/vnd.openxmlformats-officedocument.wordprocessingml.header+xml"/>
  <Override PartName="/word/footer45.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charts/chart15.xml" ContentType="application/vnd.openxmlformats-officedocument.drawingml.chart+xml"/>
  <Override PartName="/word/charts/chart16.xml" ContentType="application/vnd.openxmlformats-officedocument.drawingml.chart+xml"/>
  <Override PartName="/word/charts/chart17.xml" ContentType="application/vnd.openxmlformats-officedocument.drawingml.chart+xml"/>
  <Override PartName="/word/drawings/drawing4.xml" ContentType="application/vnd.openxmlformats-officedocument.drawingml.chartshapes+xml"/>
  <Override PartName="/word/charts/chart18.xml" ContentType="application/vnd.openxmlformats-officedocument.drawingml.chart+xml"/>
  <Override PartName="/word/drawings/drawing5.xml" ContentType="application/vnd.openxmlformats-officedocument.drawingml.chartshapes+xml"/>
  <Override PartName="/word/charts/chart19.xml" ContentType="application/vnd.openxmlformats-officedocument.drawingml.chart+xml"/>
  <Override PartName="/word/charts/chart20.xml" ContentType="application/vnd.openxmlformats-officedocument.drawingml.chart+xml"/>
  <Override PartName="/word/charts/chart21.xml" ContentType="application/vnd.openxmlformats-officedocument.drawingml.chart+xml"/>
  <Override PartName="/word/charts/chart22.xml" ContentType="application/vnd.openxmlformats-officedocument.drawingml.chart+xml"/>
  <Override PartName="/word/drawings/drawing6.xml" ContentType="application/vnd.openxmlformats-officedocument.drawingml.chartshapes+xml"/>
  <Override PartName="/word/charts/chart23.xml" ContentType="application/vnd.openxmlformats-officedocument.drawingml.chart+xml"/>
  <Override PartName="/word/charts/chart24.xml" ContentType="application/vnd.openxmlformats-officedocument.drawingml.chart+xml"/>
  <Override PartName="/word/drawings/drawing7.xml" ContentType="application/vnd.openxmlformats-officedocument.drawingml.chartshapes+xml"/>
  <Override PartName="/word/charts/chart25.xml" ContentType="application/vnd.openxmlformats-officedocument.drawingml.chart+xml"/>
  <Override PartName="/word/drawings/drawing8.xml" ContentType="application/vnd.openxmlformats-officedocument.drawingml.chartshapes+xml"/>
  <Override PartName="/word/charts/chart26.xml" ContentType="application/vnd.openxmlformats-officedocument.drawingml.chart+xml"/>
  <Override PartName="/word/drawings/drawing9.xml" ContentType="application/vnd.openxmlformats-officedocument.drawingml.chartshapes+xml"/>
  <Override PartName="/word/charts/chart27.xml" ContentType="application/vnd.openxmlformats-officedocument.drawingml.chart+xml"/>
  <Override PartName="/word/drawings/drawing10.xml" ContentType="application/vnd.openxmlformats-officedocument.drawingml.chartshapes+xml"/>
  <Override PartName="/word/charts/chart28.xml" ContentType="application/vnd.openxmlformats-officedocument.drawingml.chart+xml"/>
  <Override PartName="/word/charts/chart29.xml" ContentType="application/vnd.openxmlformats-officedocument.drawingml.chart+xml"/>
  <Override PartName="/word/charts/chart30.xml" ContentType="application/vnd.openxmlformats-officedocument.drawingml.chart+xml"/>
  <Override PartName="/word/charts/chart31.xml" ContentType="application/vnd.openxmlformats-officedocument.drawingml.chart+xml"/>
  <Override PartName="/word/drawings/drawing11.xml" ContentType="application/vnd.openxmlformats-officedocument.drawingml.chartshapes+xml"/>
  <Override PartName="/word/charts/chart32.xml" ContentType="application/vnd.openxmlformats-officedocument.drawingml.chart+xml"/>
  <Override PartName="/word/drawings/drawing12.xml" ContentType="application/vnd.openxmlformats-officedocument.drawingml.chartshapes+xml"/>
  <Override PartName="/word/charts/chart33.xml" ContentType="application/vnd.openxmlformats-officedocument.drawingml.chart+xml"/>
  <Override PartName="/word/charts/chart34.xml" ContentType="application/vnd.openxmlformats-officedocument.drawingml.chart+xml"/>
  <Override PartName="/word/charts/chart35.xml" ContentType="application/vnd.openxmlformats-officedocument.drawingml.chart+xml"/>
  <Override PartName="/word/drawings/drawing13.xml" ContentType="application/vnd.openxmlformats-officedocument.drawingml.chartshapes+xml"/>
  <Override PartName="/word/charts/chart36.xml" ContentType="application/vnd.openxmlformats-officedocument.drawingml.chart+xml"/>
  <Override PartName="/word/charts/chart37.xml" ContentType="application/vnd.openxmlformats-officedocument.drawingml.chart+xml"/>
  <Override PartName="/word/charts/chart38.xml" ContentType="application/vnd.openxmlformats-officedocument.drawingml.chart+xml"/>
  <Override PartName="/word/drawings/drawing14.xml" ContentType="application/vnd.openxmlformats-officedocument.drawingml.chartshapes+xml"/>
  <Override PartName="/word/charts/chart39.xml" ContentType="application/vnd.openxmlformats-officedocument.drawingml.chart+xml"/>
  <Override PartName="/word/charts/chart40.xml" ContentType="application/vnd.openxmlformats-officedocument.drawingml.chart+xml"/>
  <Override PartName="/word/drawings/drawing15.xml" ContentType="application/vnd.openxmlformats-officedocument.drawingml.chartshapes+xml"/>
  <Override PartName="/word/charts/chart41.xml" ContentType="application/vnd.openxmlformats-officedocument.drawingml.chart+xml"/>
  <Override PartName="/word/drawings/drawing16.xml" ContentType="application/vnd.openxmlformats-officedocument.drawingml.chartshapes+xml"/>
  <Override PartName="/word/charts/chart42.xml" ContentType="application/vnd.openxmlformats-officedocument.drawingml.chart+xml"/>
  <Override PartName="/word/charts/chart43.xml" ContentType="application/vnd.openxmlformats-officedocument.drawingml.chart+xml"/>
  <Override PartName="/word/charts/chart44.xml" ContentType="application/vnd.openxmlformats-officedocument.drawingml.chart+xml"/>
  <Override PartName="/word/charts/chart45.xml" ContentType="application/vnd.openxmlformats-officedocument.drawingml.chart+xml"/>
  <Override PartName="/word/charts/chart46.xml" ContentType="application/vnd.openxmlformats-officedocument.drawingml.chart+xml"/>
  <Override PartName="/word/charts/chart47.xml" ContentType="application/vnd.openxmlformats-officedocument.drawingml.chart+xml"/>
  <Override PartName="/word/charts/chart48.xml" ContentType="application/vnd.openxmlformats-officedocument.drawingml.chart+xml"/>
  <Override PartName="/word/charts/chart49.xml" ContentType="application/vnd.openxmlformats-officedocument.drawingml.chart+xml"/>
  <Override PartName="/word/header37.xml" ContentType="application/vnd.openxmlformats-officedocument.wordprocessingml.header+xml"/>
  <Override PartName="/word/header38.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charts/chart50.xml" ContentType="application/vnd.openxmlformats-officedocument.drawingml.chart+xml"/>
  <Override PartName="/word/drawings/drawing17.xml" ContentType="application/vnd.openxmlformats-officedocument.drawingml.chartshapes+xml"/>
  <Override PartName="/word/charts/chart51.xml" ContentType="application/vnd.openxmlformats-officedocument.drawingml.chart+xml"/>
  <Override PartName="/word/charts/chart52.xml" ContentType="application/vnd.openxmlformats-officedocument.drawingml.chart+xml"/>
  <Override PartName="/word/charts/chart53.xml" ContentType="application/vnd.openxmlformats-officedocument.drawingml.chart+xml"/>
  <Override PartName="/word/drawings/drawing18.xml" ContentType="application/vnd.openxmlformats-officedocument.drawingml.chartshapes+xml"/>
  <Override PartName="/word/header43.xml" ContentType="application/vnd.openxmlformats-officedocument.wordprocessingml.header+xml"/>
  <Override PartName="/word/header44.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header47.xml" ContentType="application/vnd.openxmlformats-officedocument.wordprocessingml.header+xml"/>
  <Override PartName="/word/footer63.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charts/chart54.xml" ContentType="application/vnd.openxmlformats-officedocument.drawingml.chart+xml"/>
  <Override PartName="/word/header50.xml" ContentType="application/vnd.openxmlformats-officedocument.wordprocessingml.header+xml"/>
  <Override PartName="/word/header51.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footer69.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footer72.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footer75.xml" ContentType="application/vnd.openxmlformats-officedocument.wordprocessingml.footer+xml"/>
  <Override PartName="/word/header56.xml" ContentType="application/vnd.openxmlformats-officedocument.wordprocessingml.header+xml"/>
  <Override PartName="/word/header57.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footer78.xml" ContentType="application/vnd.openxmlformats-officedocument.wordprocessingml.footer+xml"/>
  <Override PartName="/word/header58.xml" ContentType="application/vnd.openxmlformats-officedocument.wordprocessingml.header+xml"/>
  <Override PartName="/word/header59.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footer81.xml" ContentType="application/vnd.openxmlformats-officedocument.wordprocessingml.footer+xml"/>
  <Override PartName="/word/charts/chart55.xml" ContentType="application/vnd.openxmlformats-officedocument.drawingml.chart+xml"/>
  <Override PartName="/word/charts/chart56.xml" ContentType="application/vnd.openxmlformats-officedocument.drawingml.chart+xml"/>
  <Override PartName="/word/drawings/drawing19.xml" ContentType="application/vnd.openxmlformats-officedocument.drawingml.chartshapes+xml"/>
  <Override PartName="/word/header60.xml" ContentType="application/vnd.openxmlformats-officedocument.wordprocessingml.header+xml"/>
  <Override PartName="/word/header61.xml" ContentType="application/vnd.openxmlformats-officedocument.wordprocessingml.header+xml"/>
  <Override PartName="/word/footer82.xml" ContentType="application/vnd.openxmlformats-officedocument.wordprocessingml.footer+xml"/>
  <Override PartName="/word/footer83.xml" ContentType="application/vnd.openxmlformats-officedocument.wordprocessingml.footer+xml"/>
  <Override PartName="/word/footer84.xml" ContentType="application/vnd.openxmlformats-officedocument.wordprocessingml.footer+xml"/>
  <Override PartName="/word/header62.xml" ContentType="application/vnd.openxmlformats-officedocument.wordprocessingml.header+xml"/>
  <Override PartName="/word/header63.xml" ContentType="application/vnd.openxmlformats-officedocument.wordprocessingml.header+xml"/>
  <Override PartName="/word/footer85.xml" ContentType="application/vnd.openxmlformats-officedocument.wordprocessingml.footer+xml"/>
  <Override PartName="/word/footer86.xml" ContentType="application/vnd.openxmlformats-officedocument.wordprocessingml.footer+xml"/>
  <Override PartName="/word/header64.xml" ContentType="application/vnd.openxmlformats-officedocument.wordprocessingml.header+xml"/>
  <Override PartName="/word/footer87.xml" ContentType="application/vnd.openxmlformats-officedocument.wordprocessingml.footer+xml"/>
  <Override PartName="/word/header65.xml" ContentType="application/vnd.openxmlformats-officedocument.wordprocessingml.header+xml"/>
  <Override PartName="/word/header66.xml" ContentType="application/vnd.openxmlformats-officedocument.wordprocessingml.header+xml"/>
  <Override PartName="/word/footer88.xml" ContentType="application/vnd.openxmlformats-officedocument.wordprocessingml.footer+xml"/>
  <Override PartName="/word/footer89.xml" ContentType="application/vnd.openxmlformats-officedocument.wordprocessingml.footer+xml"/>
  <Override PartName="/word/footer90.xml" ContentType="application/vnd.openxmlformats-officedocument.wordprocessingml.footer+xml"/>
  <Override PartName="/word/charts/chart57.xml" ContentType="application/vnd.openxmlformats-officedocument.drawingml.chart+xml"/>
  <Override PartName="/word/drawings/drawing20.xml" ContentType="application/vnd.openxmlformats-officedocument.drawingml.chartshapes+xml"/>
  <Override PartName="/word/charts/chart58.xml" ContentType="application/vnd.openxmlformats-officedocument.drawingml.chart+xml"/>
  <Override PartName="/word/drawings/drawing21.xml" ContentType="application/vnd.openxmlformats-officedocument.drawingml.chartshapes+xml"/>
  <Override PartName="/word/header67.xml" ContentType="application/vnd.openxmlformats-officedocument.wordprocessingml.header+xml"/>
  <Override PartName="/word/header68.xml" ContentType="application/vnd.openxmlformats-officedocument.wordprocessingml.header+xml"/>
  <Override PartName="/word/footer91.xml" ContentType="application/vnd.openxmlformats-officedocument.wordprocessingml.footer+xml"/>
  <Override PartName="/word/footer92.xml" ContentType="application/vnd.openxmlformats-officedocument.wordprocessingml.footer+xml"/>
  <Override PartName="/word/footer93.xml" ContentType="application/vnd.openxmlformats-officedocument.wordprocessingml.footer+xml"/>
  <Override PartName="/word/header69.xml" ContentType="application/vnd.openxmlformats-officedocument.wordprocessingml.header+xml"/>
  <Override PartName="/word/header70.xml" ContentType="application/vnd.openxmlformats-officedocument.wordprocessingml.header+xml"/>
  <Override PartName="/word/footer94.xml" ContentType="application/vnd.openxmlformats-officedocument.wordprocessingml.footer+xml"/>
  <Override PartName="/word/footer95.xml" ContentType="application/vnd.openxmlformats-officedocument.wordprocessingml.footer+xml"/>
  <Override PartName="/word/footer96.xml" ContentType="application/vnd.openxmlformats-officedocument.wordprocessingml.footer+xml"/>
  <Override PartName="/word/header71.xml" ContentType="application/vnd.openxmlformats-officedocument.wordprocessingml.header+xml"/>
  <Override PartName="/word/header72.xml" ContentType="application/vnd.openxmlformats-officedocument.wordprocessingml.header+xml"/>
  <Override PartName="/word/footer97.xml" ContentType="application/vnd.openxmlformats-officedocument.wordprocessingml.footer+xml"/>
  <Override PartName="/word/footer98.xml" ContentType="application/vnd.openxmlformats-officedocument.wordprocessingml.footer+xml"/>
  <Override PartName="/word/footer99.xml" ContentType="application/vnd.openxmlformats-officedocument.wordprocessingml.footer+xml"/>
  <Override PartName="/word/header73.xml" ContentType="application/vnd.openxmlformats-officedocument.wordprocessingml.header+xml"/>
  <Override PartName="/word/header74.xml" ContentType="application/vnd.openxmlformats-officedocument.wordprocessingml.header+xml"/>
  <Override PartName="/word/footer100.xml" ContentType="application/vnd.openxmlformats-officedocument.wordprocessingml.footer+xml"/>
  <Override PartName="/word/footer101.xml" ContentType="application/vnd.openxmlformats-officedocument.wordprocessingml.footer+xml"/>
  <Override PartName="/word/footer102.xml" ContentType="application/vnd.openxmlformats-officedocument.wordprocessingml.footer+xml"/>
  <Override PartName="/word/header75.xml" ContentType="application/vnd.openxmlformats-officedocument.wordprocessingml.header+xml"/>
  <Override PartName="/word/header76.xml" ContentType="application/vnd.openxmlformats-officedocument.wordprocessingml.header+xml"/>
  <Override PartName="/word/footer103.xml" ContentType="application/vnd.openxmlformats-officedocument.wordprocessingml.footer+xml"/>
  <Override PartName="/word/footer104.xml" ContentType="application/vnd.openxmlformats-officedocument.wordprocessingml.footer+xml"/>
  <Override PartName="/word/footer105.xml" ContentType="application/vnd.openxmlformats-officedocument.wordprocessingml.footer+xml"/>
  <Override PartName="/word/charts/chart59.xml" ContentType="application/vnd.openxmlformats-officedocument.drawingml.chart+xml"/>
  <Override PartName="/word/drawings/drawing22.xml" ContentType="application/vnd.openxmlformats-officedocument.drawingml.chartshapes+xml"/>
  <Override PartName="/word/charts/chart60.xml" ContentType="application/vnd.openxmlformats-officedocument.drawingml.chart+xml"/>
  <Override PartName="/word/drawings/drawing23.xml" ContentType="application/vnd.openxmlformats-officedocument.drawingml.chartshapes+xml"/>
  <Override PartName="/word/charts/chart61.xml" ContentType="application/vnd.openxmlformats-officedocument.drawingml.chart+xml"/>
  <Override PartName="/word/drawings/drawing24.xml" ContentType="application/vnd.openxmlformats-officedocument.drawingml.chartshapes+xml"/>
  <Override PartName="/word/charts/chart62.xml" ContentType="application/vnd.openxmlformats-officedocument.drawingml.chart+xml"/>
  <Override PartName="/word/drawings/drawing25.xml" ContentType="application/vnd.openxmlformats-officedocument.drawingml.chartshapes+xml"/>
  <Override PartName="/word/charts/chart63.xml" ContentType="application/vnd.openxmlformats-officedocument.drawingml.chart+xml"/>
  <Override PartName="/word/header77.xml" ContentType="application/vnd.openxmlformats-officedocument.wordprocessingml.header+xml"/>
  <Override PartName="/word/header78.xml" ContentType="application/vnd.openxmlformats-officedocument.wordprocessingml.header+xml"/>
  <Override PartName="/word/footer106.xml" ContentType="application/vnd.openxmlformats-officedocument.wordprocessingml.footer+xml"/>
  <Override PartName="/word/footer107.xml" ContentType="application/vnd.openxmlformats-officedocument.wordprocessingml.footer+xml"/>
  <Override PartName="/word/footer108.xml" ContentType="application/vnd.openxmlformats-officedocument.wordprocessingml.footer+xml"/>
  <Override PartName="/word/header79.xml" ContentType="application/vnd.openxmlformats-officedocument.wordprocessingml.header+xml"/>
  <Override PartName="/word/header80.xml" ContentType="application/vnd.openxmlformats-officedocument.wordprocessingml.header+xml"/>
  <Override PartName="/word/footer109.xml" ContentType="application/vnd.openxmlformats-officedocument.wordprocessingml.footer+xml"/>
  <Override PartName="/word/footer110.xml" ContentType="application/vnd.openxmlformats-officedocument.wordprocessingml.footer+xml"/>
  <Override PartName="/word/footer111.xml" ContentType="application/vnd.openxmlformats-officedocument.wordprocessingml.footer+xml"/>
  <Override PartName="/word/header81.xml" ContentType="application/vnd.openxmlformats-officedocument.wordprocessingml.header+xml"/>
  <Override PartName="/word/header82.xml" ContentType="application/vnd.openxmlformats-officedocument.wordprocessingml.header+xml"/>
  <Override PartName="/word/footer112.xml" ContentType="application/vnd.openxmlformats-officedocument.wordprocessingml.footer+xml"/>
  <Override PartName="/word/footer113.xml" ContentType="application/vnd.openxmlformats-officedocument.wordprocessingml.footer+xml"/>
  <Override PartName="/word/footer114.xml" ContentType="application/vnd.openxmlformats-officedocument.wordprocessingml.footer+xml"/>
  <Override PartName="/word/header83.xml" ContentType="application/vnd.openxmlformats-officedocument.wordprocessingml.header+xml"/>
  <Override PartName="/word/header84.xml" ContentType="application/vnd.openxmlformats-officedocument.wordprocessingml.header+xml"/>
  <Override PartName="/word/footer115.xml" ContentType="application/vnd.openxmlformats-officedocument.wordprocessingml.footer+xml"/>
  <Override PartName="/word/footer116.xml" ContentType="application/vnd.openxmlformats-officedocument.wordprocessingml.footer+xml"/>
  <Override PartName="/word/header85.xml" ContentType="application/vnd.openxmlformats-officedocument.wordprocessingml.header+xml"/>
  <Override PartName="/word/footer117.xml" ContentType="application/vnd.openxmlformats-officedocument.wordprocessingml.footer+xml"/>
  <Override PartName="/word/header86.xml" ContentType="application/vnd.openxmlformats-officedocument.wordprocessingml.header+xml"/>
  <Override PartName="/word/header87.xml" ContentType="application/vnd.openxmlformats-officedocument.wordprocessingml.header+xml"/>
  <Override PartName="/word/footer118.xml" ContentType="application/vnd.openxmlformats-officedocument.wordprocessingml.footer+xml"/>
  <Override PartName="/word/footer119.xml" ContentType="application/vnd.openxmlformats-officedocument.wordprocessingml.footer+xml"/>
  <Override PartName="/word/footer120.xml" ContentType="application/vnd.openxmlformats-officedocument.wordprocessingml.footer+xml"/>
  <Override PartName="/word/header88.xml" ContentType="application/vnd.openxmlformats-officedocument.wordprocessingml.header+xml"/>
  <Override PartName="/word/header89.xml" ContentType="application/vnd.openxmlformats-officedocument.wordprocessingml.header+xml"/>
  <Override PartName="/word/footer121.xml" ContentType="application/vnd.openxmlformats-officedocument.wordprocessingml.footer+xml"/>
  <Override PartName="/word/footer122.xml" ContentType="application/vnd.openxmlformats-officedocument.wordprocessingml.footer+xml"/>
  <Override PartName="/word/footer123.xml" ContentType="application/vnd.openxmlformats-officedocument.wordprocessingml.footer+xml"/>
  <Override PartName="/word/header90.xml" ContentType="application/vnd.openxmlformats-officedocument.wordprocessingml.header+xml"/>
  <Override PartName="/word/header91.xml" ContentType="application/vnd.openxmlformats-officedocument.wordprocessingml.header+xml"/>
  <Override PartName="/word/footer124.xml" ContentType="application/vnd.openxmlformats-officedocument.wordprocessingml.footer+xml"/>
  <Override PartName="/word/footer125.xml" ContentType="application/vnd.openxmlformats-officedocument.wordprocessingml.footer+xml"/>
  <Override PartName="/word/footer126.xml" ContentType="application/vnd.openxmlformats-officedocument.wordprocessingml.footer+xml"/>
  <Override PartName="/word/header92.xml" ContentType="application/vnd.openxmlformats-officedocument.wordprocessingml.header+xml"/>
  <Override PartName="/word/header93.xml" ContentType="application/vnd.openxmlformats-officedocument.wordprocessingml.header+xml"/>
  <Override PartName="/word/footer127.xml" ContentType="application/vnd.openxmlformats-officedocument.wordprocessingml.footer+xml"/>
  <Override PartName="/word/footer128.xml" ContentType="application/vnd.openxmlformats-officedocument.wordprocessingml.footer+xml"/>
  <Override PartName="/word/footer129.xml" ContentType="application/vnd.openxmlformats-officedocument.wordprocessingml.footer+xml"/>
  <Override PartName="/word/charts/chart64.xml" ContentType="application/vnd.openxmlformats-officedocument.drawingml.chart+xml"/>
  <Override PartName="/word/header94.xml" ContentType="application/vnd.openxmlformats-officedocument.wordprocessingml.header+xml"/>
  <Override PartName="/word/header95.xml" ContentType="application/vnd.openxmlformats-officedocument.wordprocessingml.header+xml"/>
  <Override PartName="/word/footer130.xml" ContentType="application/vnd.openxmlformats-officedocument.wordprocessingml.footer+xml"/>
  <Override PartName="/word/footer131.xml" ContentType="application/vnd.openxmlformats-officedocument.wordprocessingml.footer+xml"/>
  <Override PartName="/word/footer132.xml" ContentType="application/vnd.openxmlformats-officedocument.wordprocessingml.footer+xml"/>
  <Override PartName="/word/header96.xml" ContentType="application/vnd.openxmlformats-officedocument.wordprocessingml.header+xml"/>
  <Override PartName="/word/header97.xml" ContentType="application/vnd.openxmlformats-officedocument.wordprocessingml.header+xml"/>
  <Override PartName="/word/footer133.xml" ContentType="application/vnd.openxmlformats-officedocument.wordprocessingml.footer+xml"/>
  <Override PartName="/word/footer134.xml" ContentType="application/vnd.openxmlformats-officedocument.wordprocessingml.footer+xml"/>
  <Override PartName="/word/footer135.xml" ContentType="application/vnd.openxmlformats-officedocument.wordprocessingml.footer+xml"/>
  <Override PartName="/word/header98.xml" ContentType="application/vnd.openxmlformats-officedocument.wordprocessingml.header+xml"/>
  <Override PartName="/word/header99.xml" ContentType="application/vnd.openxmlformats-officedocument.wordprocessingml.header+xml"/>
  <Override PartName="/word/footer136.xml" ContentType="application/vnd.openxmlformats-officedocument.wordprocessingml.footer+xml"/>
  <Override PartName="/word/footer137.xml" ContentType="application/vnd.openxmlformats-officedocument.wordprocessingml.footer+xml"/>
  <Override PartName="/word/footer138.xml" ContentType="application/vnd.openxmlformats-officedocument.wordprocessingml.footer+xml"/>
  <Override PartName="/word/charts/chart65.xml" ContentType="application/vnd.openxmlformats-officedocument.drawingml.chart+xml"/>
  <Override PartName="/word/header100.xml" ContentType="application/vnd.openxmlformats-officedocument.wordprocessingml.header+xml"/>
  <Override PartName="/word/header101.xml" ContentType="application/vnd.openxmlformats-officedocument.wordprocessingml.header+xml"/>
  <Override PartName="/word/footer139.xml" ContentType="application/vnd.openxmlformats-officedocument.wordprocessingml.footer+xml"/>
  <Override PartName="/word/footer140.xml" ContentType="application/vnd.openxmlformats-officedocument.wordprocessingml.footer+xml"/>
  <Override PartName="/word/footer141.xml" ContentType="application/vnd.openxmlformats-officedocument.wordprocessingml.footer+xml"/>
  <Override PartName="/word/header102.xml" ContentType="application/vnd.openxmlformats-officedocument.wordprocessingml.header+xml"/>
  <Override PartName="/word/header103.xml" ContentType="application/vnd.openxmlformats-officedocument.wordprocessingml.header+xml"/>
  <Override PartName="/word/footer142.xml" ContentType="application/vnd.openxmlformats-officedocument.wordprocessingml.footer+xml"/>
  <Override PartName="/word/footer143.xml" ContentType="application/vnd.openxmlformats-officedocument.wordprocessingml.footer+xml"/>
  <Override PartName="/word/footer144.xml" ContentType="application/vnd.openxmlformats-officedocument.wordprocessingml.footer+xml"/>
  <Override PartName="/word/header104.xml" ContentType="application/vnd.openxmlformats-officedocument.wordprocessingml.header+xml"/>
  <Override PartName="/word/header105.xml" ContentType="application/vnd.openxmlformats-officedocument.wordprocessingml.header+xml"/>
  <Override PartName="/word/footer145.xml" ContentType="application/vnd.openxmlformats-officedocument.wordprocessingml.footer+xml"/>
  <Override PartName="/word/footer146.xml" ContentType="application/vnd.openxmlformats-officedocument.wordprocessingml.footer+xml"/>
  <Override PartName="/word/footer147.xml" ContentType="application/vnd.openxmlformats-officedocument.wordprocessingml.footer+xml"/>
  <Override PartName="/word/header106.xml" ContentType="application/vnd.openxmlformats-officedocument.wordprocessingml.header+xml"/>
  <Override PartName="/word/header107.xml" ContentType="application/vnd.openxmlformats-officedocument.wordprocessingml.header+xml"/>
  <Override PartName="/word/footer148.xml" ContentType="application/vnd.openxmlformats-officedocument.wordprocessingml.footer+xml"/>
  <Override PartName="/word/footer149.xml" ContentType="application/vnd.openxmlformats-officedocument.wordprocessingml.footer+xml"/>
  <Override PartName="/word/header108.xml" ContentType="application/vnd.openxmlformats-officedocument.wordprocessingml.header+xml"/>
  <Override PartName="/word/footer150.xml" ContentType="application/vnd.openxmlformats-officedocument.wordprocessingml.footer+xml"/>
  <Override PartName="/word/header109.xml" ContentType="application/vnd.openxmlformats-officedocument.wordprocessingml.header+xml"/>
  <Override PartName="/word/header110.xml" ContentType="application/vnd.openxmlformats-officedocument.wordprocessingml.header+xml"/>
  <Override PartName="/word/footer151.xml" ContentType="application/vnd.openxmlformats-officedocument.wordprocessingml.footer+xml"/>
  <Override PartName="/word/footer152.xml" ContentType="application/vnd.openxmlformats-officedocument.wordprocessingml.footer+xml"/>
  <Override PartName="/word/footer153.xml" ContentType="application/vnd.openxmlformats-officedocument.wordprocessingml.footer+xml"/>
  <Override PartName="/word/charts/chart66.xml" ContentType="application/vnd.openxmlformats-officedocument.drawingml.chart+xml"/>
  <Override PartName="/word/drawings/drawing26.xml" ContentType="application/vnd.openxmlformats-officedocument.drawingml.chartshapes+xml"/>
  <Override PartName="/word/charts/chart67.xml" ContentType="application/vnd.openxmlformats-officedocument.drawingml.chart+xml"/>
  <Override PartName="/word/drawings/drawing27.xml" ContentType="application/vnd.openxmlformats-officedocument.drawingml.chartshapes+xml"/>
  <Override PartName="/word/charts/chart68.xml" ContentType="application/vnd.openxmlformats-officedocument.drawingml.chart+xml"/>
  <Override PartName="/word/drawings/drawing28.xml" ContentType="application/vnd.openxmlformats-officedocument.drawingml.chartshapes+xml"/>
  <Override PartName="/word/charts/chart69.xml" ContentType="application/vnd.openxmlformats-officedocument.drawingml.chart+xml"/>
  <Override PartName="/word/drawings/drawing29.xml" ContentType="application/vnd.openxmlformats-officedocument.drawingml.chartshapes+xml"/>
  <Override PartName="/word/charts/chart70.xml" ContentType="application/vnd.openxmlformats-officedocument.drawingml.chart+xml"/>
  <Override PartName="/word/drawings/drawing30.xml" ContentType="application/vnd.openxmlformats-officedocument.drawingml.chartshapes+xml"/>
  <Override PartName="/word/charts/chart71.xml" ContentType="application/vnd.openxmlformats-officedocument.drawingml.chart+xml"/>
  <Override PartName="/word/drawings/drawing31.xml" ContentType="application/vnd.openxmlformats-officedocument.drawingml.chartshapes+xml"/>
  <Override PartName="/word/charts/chart72.xml" ContentType="application/vnd.openxmlformats-officedocument.drawingml.chart+xml"/>
  <Override PartName="/word/drawings/drawing32.xml" ContentType="application/vnd.openxmlformats-officedocument.drawingml.chartshapes+xml"/>
  <Override PartName="/word/charts/chart73.xml" ContentType="application/vnd.openxmlformats-officedocument.drawingml.chart+xml"/>
  <Override PartName="/word/drawings/drawing33.xml" ContentType="application/vnd.openxmlformats-officedocument.drawingml.chartshapes+xml"/>
  <Override PartName="/word/charts/chart74.xml" ContentType="application/vnd.openxmlformats-officedocument.drawingml.chart+xml"/>
  <Override PartName="/word/charts/chart75.xml" ContentType="application/vnd.openxmlformats-officedocument.drawingml.chart+xml"/>
  <Override PartName="/word/header111.xml" ContentType="application/vnd.openxmlformats-officedocument.wordprocessingml.header+xml"/>
  <Override PartName="/word/header112.xml" ContentType="application/vnd.openxmlformats-officedocument.wordprocessingml.header+xml"/>
  <Override PartName="/word/footer154.xml" ContentType="application/vnd.openxmlformats-officedocument.wordprocessingml.footer+xml"/>
  <Override PartName="/word/footer155.xml" ContentType="application/vnd.openxmlformats-officedocument.wordprocessingml.footer+xml"/>
  <Override PartName="/word/footer156.xml" ContentType="application/vnd.openxmlformats-officedocument.wordprocessingml.footer+xml"/>
  <Override PartName="/word/header113.xml" ContentType="application/vnd.openxmlformats-officedocument.wordprocessingml.header+xml"/>
  <Override PartName="/word/header114.xml" ContentType="application/vnd.openxmlformats-officedocument.wordprocessingml.header+xml"/>
  <Override PartName="/word/footer157.xml" ContentType="application/vnd.openxmlformats-officedocument.wordprocessingml.footer+xml"/>
  <Override PartName="/word/footer158.xml" ContentType="application/vnd.openxmlformats-officedocument.wordprocessingml.footer+xml"/>
  <Override PartName="/word/header115.xml" ContentType="application/vnd.openxmlformats-officedocument.wordprocessingml.header+xml"/>
  <Override PartName="/word/footer159.xml" ContentType="application/vnd.openxmlformats-officedocument.wordprocessingml.footer+xml"/>
  <Override PartName="/word/header116.xml" ContentType="application/vnd.openxmlformats-officedocument.wordprocessingml.header+xml"/>
  <Override PartName="/word/header117.xml" ContentType="application/vnd.openxmlformats-officedocument.wordprocessingml.header+xml"/>
  <Override PartName="/word/footer160.xml" ContentType="application/vnd.openxmlformats-officedocument.wordprocessingml.footer+xml"/>
  <Override PartName="/word/footer161.xml" ContentType="application/vnd.openxmlformats-officedocument.wordprocessingml.footer+xml"/>
  <Override PartName="/word/footer162.xml" ContentType="application/vnd.openxmlformats-officedocument.wordprocessingml.footer+xml"/>
  <Override PartName="/word/charts/chart76.xml" ContentType="application/vnd.openxmlformats-officedocument.drawingml.chart+xml"/>
  <Override PartName="/word/charts/chart77.xml" ContentType="application/vnd.openxmlformats-officedocument.drawingml.chart+xml"/>
  <Override PartName="/word/charts/chart78.xml" ContentType="application/vnd.openxmlformats-officedocument.drawingml.chart+xml"/>
  <Override PartName="/word/drawings/drawing34.xml" ContentType="application/vnd.openxmlformats-officedocument.drawingml.chartshapes+xml"/>
  <Override PartName="/word/charts/chart79.xml" ContentType="application/vnd.openxmlformats-officedocument.drawingml.chart+xml"/>
  <Override PartName="/word/drawings/drawing35.xml" ContentType="application/vnd.openxmlformats-officedocument.drawingml.chartshapes+xml"/>
  <Override PartName="/word/charts/chart80.xml" ContentType="application/vnd.openxmlformats-officedocument.drawingml.chart+xml"/>
  <Override PartName="/word/drawings/drawing36.xml" ContentType="application/vnd.openxmlformats-officedocument.drawingml.chartshapes+xml"/>
  <Override PartName="/word/charts/chart81.xml" ContentType="application/vnd.openxmlformats-officedocument.drawingml.chart+xml"/>
  <Override PartName="/word/drawings/drawing37.xml" ContentType="application/vnd.openxmlformats-officedocument.drawingml.chartshapes+xml"/>
  <Override PartName="/word/charts/chart82.xml" ContentType="application/vnd.openxmlformats-officedocument.drawingml.chart+xml"/>
  <Override PartName="/word/charts/chart83.xml" ContentType="application/vnd.openxmlformats-officedocument.drawingml.chart+xml"/>
  <Override PartName="/word/charts/chart84.xml" ContentType="application/vnd.openxmlformats-officedocument.drawingml.chart+xml"/>
  <Override PartName="/word/charts/chart85.xml" ContentType="application/vnd.openxmlformats-officedocument.drawingml.chart+xml"/>
  <Override PartName="/word/header118.xml" ContentType="application/vnd.openxmlformats-officedocument.wordprocessingml.header+xml"/>
  <Override PartName="/word/header119.xml" ContentType="application/vnd.openxmlformats-officedocument.wordprocessingml.header+xml"/>
  <Override PartName="/word/footer163.xml" ContentType="application/vnd.openxmlformats-officedocument.wordprocessingml.footer+xml"/>
  <Override PartName="/word/footer164.xml" ContentType="application/vnd.openxmlformats-officedocument.wordprocessingml.footer+xml"/>
  <Override PartName="/word/footer165.xml" ContentType="application/vnd.openxmlformats-officedocument.wordprocessingml.footer+xml"/>
  <Override PartName="/word/header120.xml" ContentType="application/vnd.openxmlformats-officedocument.wordprocessingml.header+xml"/>
  <Override PartName="/word/header121.xml" ContentType="application/vnd.openxmlformats-officedocument.wordprocessingml.header+xml"/>
  <Override PartName="/word/footer166.xml" ContentType="application/vnd.openxmlformats-officedocument.wordprocessingml.footer+xml"/>
  <Override PartName="/word/footer167.xml" ContentType="application/vnd.openxmlformats-officedocument.wordprocessingml.footer+xml"/>
  <Override PartName="/word/footer168.xml" ContentType="application/vnd.openxmlformats-officedocument.wordprocessingml.footer+xml"/>
  <Override PartName="/word/charts/chart86.xml" ContentType="application/vnd.openxmlformats-officedocument.drawingml.chart+xml"/>
  <Override PartName="/word/charts/chart87.xml" ContentType="application/vnd.openxmlformats-officedocument.drawingml.chart+xml"/>
  <Override PartName="/word/charts/chart88.xml" ContentType="application/vnd.openxmlformats-officedocument.drawingml.chart+xml"/>
  <Override PartName="/word/header122.xml" ContentType="application/vnd.openxmlformats-officedocument.wordprocessingml.header+xml"/>
  <Override PartName="/word/header123.xml" ContentType="application/vnd.openxmlformats-officedocument.wordprocessingml.header+xml"/>
  <Override PartName="/word/footer169.xml" ContentType="application/vnd.openxmlformats-officedocument.wordprocessingml.footer+xml"/>
  <Override PartName="/word/footer170.xml" ContentType="application/vnd.openxmlformats-officedocument.wordprocessingml.footer+xml"/>
  <Override PartName="/word/footer171.xml" ContentType="application/vnd.openxmlformats-officedocument.wordprocessingml.footer+xml"/>
  <Override PartName="/word/header124.xml" ContentType="application/vnd.openxmlformats-officedocument.wordprocessingml.header+xml"/>
  <Override PartName="/word/header125.xml" ContentType="application/vnd.openxmlformats-officedocument.wordprocessingml.header+xml"/>
  <Override PartName="/word/footer172.xml" ContentType="application/vnd.openxmlformats-officedocument.wordprocessingml.footer+xml"/>
  <Override PartName="/word/footer173.xml" ContentType="application/vnd.openxmlformats-officedocument.wordprocessingml.footer+xml"/>
  <Override PartName="/word/header126.xml" ContentType="application/vnd.openxmlformats-officedocument.wordprocessingml.header+xml"/>
  <Override PartName="/word/footer174.xml" ContentType="application/vnd.openxmlformats-officedocument.wordprocessingml.footer+xml"/>
  <Override PartName="/word/header127.xml" ContentType="application/vnd.openxmlformats-officedocument.wordprocessingml.header+xml"/>
  <Override PartName="/word/header128.xml" ContentType="application/vnd.openxmlformats-officedocument.wordprocessingml.header+xml"/>
  <Override PartName="/word/footer175.xml" ContentType="application/vnd.openxmlformats-officedocument.wordprocessingml.footer+xml"/>
  <Override PartName="/word/footer176.xml" ContentType="application/vnd.openxmlformats-officedocument.wordprocessingml.footer+xml"/>
  <Override PartName="/word/footer177.xml" ContentType="application/vnd.openxmlformats-officedocument.wordprocessingml.footer+xml"/>
  <Override PartName="/word/header129.xml" ContentType="application/vnd.openxmlformats-officedocument.wordprocessingml.header+xml"/>
  <Override PartName="/word/header130.xml" ContentType="application/vnd.openxmlformats-officedocument.wordprocessingml.header+xml"/>
  <Override PartName="/word/footer178.xml" ContentType="application/vnd.openxmlformats-officedocument.wordprocessingml.footer+xml"/>
  <Override PartName="/word/footer179.xml" ContentType="application/vnd.openxmlformats-officedocument.wordprocessingml.footer+xml"/>
  <Override PartName="/word/footer180.xml" ContentType="application/vnd.openxmlformats-officedocument.wordprocessingml.footer+xml"/>
  <Override PartName="/word/header131.xml" ContentType="application/vnd.openxmlformats-officedocument.wordprocessingml.header+xml"/>
  <Override PartName="/word/header132.xml" ContentType="application/vnd.openxmlformats-officedocument.wordprocessingml.header+xml"/>
  <Override PartName="/word/footer181.xml" ContentType="application/vnd.openxmlformats-officedocument.wordprocessingml.footer+xml"/>
  <Override PartName="/word/footer182.xml" ContentType="application/vnd.openxmlformats-officedocument.wordprocessingml.footer+xml"/>
  <Override PartName="/word/footer183.xml" ContentType="application/vnd.openxmlformats-officedocument.wordprocessingml.footer+xml"/>
  <Override PartName="/word/header133.xml" ContentType="application/vnd.openxmlformats-officedocument.wordprocessingml.header+xml"/>
  <Override PartName="/word/header134.xml" ContentType="application/vnd.openxmlformats-officedocument.wordprocessingml.header+xml"/>
  <Override PartName="/word/footer184.xml" ContentType="application/vnd.openxmlformats-officedocument.wordprocessingml.footer+xml"/>
  <Override PartName="/word/footer185.xml" ContentType="application/vnd.openxmlformats-officedocument.wordprocessingml.footer+xml"/>
  <Override PartName="/word/footer186.xml" ContentType="application/vnd.openxmlformats-officedocument.wordprocessingml.footer+xml"/>
  <Override PartName="/word/header135.xml" ContentType="application/vnd.openxmlformats-officedocument.wordprocessingml.header+xml"/>
  <Override PartName="/word/header136.xml" ContentType="application/vnd.openxmlformats-officedocument.wordprocessingml.header+xml"/>
  <Override PartName="/word/footer187.xml" ContentType="application/vnd.openxmlformats-officedocument.wordprocessingml.footer+xml"/>
  <Override PartName="/word/footer188.xml" ContentType="application/vnd.openxmlformats-officedocument.wordprocessingml.footer+xml"/>
  <Override PartName="/word/footer189.xml" ContentType="application/vnd.openxmlformats-officedocument.wordprocessingml.footer+xml"/>
  <Override PartName="/word/header137.xml" ContentType="application/vnd.openxmlformats-officedocument.wordprocessingml.header+xml"/>
  <Override PartName="/word/header138.xml" ContentType="application/vnd.openxmlformats-officedocument.wordprocessingml.header+xml"/>
  <Override PartName="/word/footer190.xml" ContentType="application/vnd.openxmlformats-officedocument.wordprocessingml.footer+xml"/>
  <Override PartName="/word/footer191.xml" ContentType="application/vnd.openxmlformats-officedocument.wordprocessingml.footer+xml"/>
  <Override PartName="/word/footer192.xml" ContentType="application/vnd.openxmlformats-officedocument.wordprocessingml.footer+xml"/>
  <Override PartName="/word/header139.xml" ContentType="application/vnd.openxmlformats-officedocument.wordprocessingml.header+xml"/>
  <Override PartName="/word/header140.xml" ContentType="application/vnd.openxmlformats-officedocument.wordprocessingml.header+xml"/>
  <Override PartName="/word/footer193.xml" ContentType="application/vnd.openxmlformats-officedocument.wordprocessingml.footer+xml"/>
  <Override PartName="/word/footer194.xml" ContentType="application/vnd.openxmlformats-officedocument.wordprocessingml.footer+xml"/>
  <Override PartName="/word/footer195.xml" ContentType="application/vnd.openxmlformats-officedocument.wordprocessingml.footer+xml"/>
  <Override PartName="/word/header141.xml" ContentType="application/vnd.openxmlformats-officedocument.wordprocessingml.header+xml"/>
  <Override PartName="/word/header142.xml" ContentType="application/vnd.openxmlformats-officedocument.wordprocessingml.header+xml"/>
  <Override PartName="/word/footer196.xml" ContentType="application/vnd.openxmlformats-officedocument.wordprocessingml.footer+xml"/>
  <Override PartName="/word/footer197.xml" ContentType="application/vnd.openxmlformats-officedocument.wordprocessingml.footer+xml"/>
  <Override PartName="/word/footer198.xml" ContentType="application/vnd.openxmlformats-officedocument.wordprocessingml.footer+xml"/>
  <Override PartName="/word/header143.xml" ContentType="application/vnd.openxmlformats-officedocument.wordprocessingml.header+xml"/>
  <Override PartName="/word/header144.xml" ContentType="application/vnd.openxmlformats-officedocument.wordprocessingml.header+xml"/>
  <Override PartName="/word/footer199.xml" ContentType="application/vnd.openxmlformats-officedocument.wordprocessingml.footer+xml"/>
  <Override PartName="/word/footer200.xml" ContentType="application/vnd.openxmlformats-officedocument.wordprocessingml.footer+xml"/>
  <Override PartName="/word/header145.xml" ContentType="application/vnd.openxmlformats-officedocument.wordprocessingml.header+xml"/>
  <Override PartName="/word/footer201.xml" ContentType="application/vnd.openxmlformats-officedocument.wordprocessingml.footer+xml"/>
  <Override PartName="/word/header146.xml" ContentType="application/vnd.openxmlformats-officedocument.wordprocessingml.header+xml"/>
  <Override PartName="/word/header147.xml" ContentType="application/vnd.openxmlformats-officedocument.wordprocessingml.header+xml"/>
  <Override PartName="/word/footer202.xml" ContentType="application/vnd.openxmlformats-officedocument.wordprocessingml.footer+xml"/>
  <Override PartName="/word/footer203.xml" ContentType="application/vnd.openxmlformats-officedocument.wordprocessingml.footer+xml"/>
  <Override PartName="/word/footer204.xml" ContentType="application/vnd.openxmlformats-officedocument.wordprocessingml.footer+xml"/>
  <Override PartName="/word/charts/chart89.xml" ContentType="application/vnd.openxmlformats-officedocument.drawingml.chart+xml"/>
  <Override PartName="/word/charts/chart90.xml" ContentType="application/vnd.openxmlformats-officedocument.drawingml.chart+xml"/>
  <Override PartName="/word/charts/chart91.xml" ContentType="application/vnd.openxmlformats-officedocument.drawingml.chart+xml"/>
  <Override PartName="/word/charts/chart92.xml" ContentType="application/vnd.openxmlformats-officedocument.drawingml.chart+xml"/>
  <Override PartName="/word/charts/chart93.xml" ContentType="application/vnd.openxmlformats-officedocument.drawingml.chart+xml"/>
  <Override PartName="/word/charts/chart94.xml" ContentType="application/vnd.openxmlformats-officedocument.drawingml.chart+xml"/>
  <Override PartName="/word/charts/chart95.xml" ContentType="application/vnd.openxmlformats-officedocument.drawingml.chart+xml"/>
  <Override PartName="/word/charts/chart96.xml" ContentType="application/vnd.openxmlformats-officedocument.drawingml.chart+xml"/>
  <Override PartName="/word/charts/chart97.xml" ContentType="application/vnd.openxmlformats-officedocument.drawingml.chart+xml"/>
  <Override PartName="/word/charts/chart98.xml" ContentType="application/vnd.openxmlformats-officedocument.drawingml.chart+xml"/>
  <Override PartName="/word/charts/chart99.xml" ContentType="application/vnd.openxmlformats-officedocument.drawingml.chart+xml"/>
  <Override PartName="/word/charts/chart100.xml" ContentType="application/vnd.openxmlformats-officedocument.drawingml.chart+xml"/>
  <Override PartName="/word/charts/chart101.xml" ContentType="application/vnd.openxmlformats-officedocument.drawingml.chart+xml"/>
  <Override PartName="/word/charts/chart102.xml" ContentType="application/vnd.openxmlformats-officedocument.drawingml.chart+xml"/>
  <Override PartName="/word/charts/chart103.xml" ContentType="application/vnd.openxmlformats-officedocument.drawingml.chart+xml"/>
  <Override PartName="/word/charts/chart104.xml" ContentType="application/vnd.openxmlformats-officedocument.drawingml.chart+xml"/>
  <Override PartName="/word/charts/chart105.xml" ContentType="application/vnd.openxmlformats-officedocument.drawingml.chart+xml"/>
  <Override PartName="/word/charts/chart106.xml" ContentType="application/vnd.openxmlformats-officedocument.drawingml.chart+xml"/>
  <Override PartName="/word/drawings/drawing38.xml" ContentType="application/vnd.openxmlformats-officedocument.drawingml.chartshapes+xml"/>
  <Override PartName="/word/charts/chart107.xml" ContentType="application/vnd.openxmlformats-officedocument.drawingml.chart+xml"/>
  <Override PartName="/word/charts/chart108.xml" ContentType="application/vnd.openxmlformats-officedocument.drawingml.chart+xml"/>
  <Override PartName="/word/charts/chart109.xml" ContentType="application/vnd.openxmlformats-officedocument.drawingml.chart+xml"/>
  <Override PartName="/word/charts/chart110.xml" ContentType="application/vnd.openxmlformats-officedocument.drawingml.chart+xml"/>
  <Override PartName="/word/header148.xml" ContentType="application/vnd.openxmlformats-officedocument.wordprocessingml.header+xml"/>
  <Override PartName="/word/header149.xml" ContentType="application/vnd.openxmlformats-officedocument.wordprocessingml.header+xml"/>
  <Override PartName="/word/footer205.xml" ContentType="application/vnd.openxmlformats-officedocument.wordprocessingml.footer+xml"/>
  <Override PartName="/word/footer206.xml" ContentType="application/vnd.openxmlformats-officedocument.wordprocessingml.footer+xml"/>
  <Override PartName="/word/footer207.xml" ContentType="application/vnd.openxmlformats-officedocument.wordprocessingml.footer+xml"/>
  <Override PartName="/word/charts/chart111.xml" ContentType="application/vnd.openxmlformats-officedocument.drawingml.chart+xml"/>
  <Override PartName="/word/charts/chart112.xml" ContentType="application/vnd.openxmlformats-officedocument.drawingml.chart+xml"/>
  <Override PartName="/word/charts/chart113.xml" ContentType="application/vnd.openxmlformats-officedocument.drawingml.chart+xml"/>
  <Override PartName="/word/charts/chart114.xml" ContentType="application/vnd.openxmlformats-officedocument.drawingml.chart+xml"/>
  <Override PartName="/word/charts/chart115.xml" ContentType="application/vnd.openxmlformats-officedocument.drawingml.chart+xml"/>
  <Override PartName="/word/charts/chart116.xml" ContentType="application/vnd.openxmlformats-officedocument.drawingml.chart+xml"/>
  <Override PartName="/word/header150.xml" ContentType="application/vnd.openxmlformats-officedocument.wordprocessingml.header+xml"/>
  <Override PartName="/word/header151.xml" ContentType="application/vnd.openxmlformats-officedocument.wordprocessingml.header+xml"/>
  <Override PartName="/word/footer208.xml" ContentType="application/vnd.openxmlformats-officedocument.wordprocessingml.footer+xml"/>
  <Override PartName="/word/footer209.xml" ContentType="application/vnd.openxmlformats-officedocument.wordprocessingml.footer+xml"/>
  <Override PartName="/word/footer210.xml" ContentType="application/vnd.openxmlformats-officedocument.wordprocessingml.footer+xml"/>
  <Override PartName="/word/header152.xml" ContentType="application/vnd.openxmlformats-officedocument.wordprocessingml.header+xml"/>
  <Override PartName="/word/header153.xml" ContentType="application/vnd.openxmlformats-officedocument.wordprocessingml.header+xml"/>
  <Override PartName="/word/footer211.xml" ContentType="application/vnd.openxmlformats-officedocument.wordprocessingml.footer+xml"/>
  <Override PartName="/word/footer212.xml" ContentType="application/vnd.openxmlformats-officedocument.wordprocessingml.footer+xml"/>
  <Override PartName="/word/header154.xml" ContentType="application/vnd.openxmlformats-officedocument.wordprocessingml.header+xml"/>
  <Override PartName="/word/footer213.xml" ContentType="application/vnd.openxmlformats-officedocument.wordprocessingml.footer+xml"/>
  <Override PartName="/word/header155.xml" ContentType="application/vnd.openxmlformats-officedocument.wordprocessingml.header+xml"/>
  <Override PartName="/word/header156.xml" ContentType="application/vnd.openxmlformats-officedocument.wordprocessingml.header+xml"/>
  <Override PartName="/word/footer214.xml" ContentType="application/vnd.openxmlformats-officedocument.wordprocessingml.footer+xml"/>
  <Override PartName="/word/footer215.xml" ContentType="application/vnd.openxmlformats-officedocument.wordprocessingml.footer+xml"/>
  <Override PartName="/word/footer216.xml" ContentType="application/vnd.openxmlformats-officedocument.wordprocessingml.footer+xml"/>
  <Override PartName="/word/charts/chart117.xml" ContentType="application/vnd.openxmlformats-officedocument.drawingml.chart+xml"/>
  <Override PartName="/word/charts/chart118.xml" ContentType="application/vnd.openxmlformats-officedocument.drawingml.chart+xml"/>
  <Override PartName="/word/charts/chart119.xml" ContentType="application/vnd.openxmlformats-officedocument.drawingml.chart+xml"/>
  <Override PartName="/word/charts/chart120.xml" ContentType="application/vnd.openxmlformats-officedocument.drawingml.chart+xml"/>
  <Override PartName="/word/charts/chart121.xml" ContentType="application/vnd.openxmlformats-officedocument.drawingml.chart+xml"/>
  <Override PartName="/word/charts/chart122.xml" ContentType="application/vnd.openxmlformats-officedocument.drawingml.chart+xml"/>
  <Override PartName="/word/charts/chart123.xml" ContentType="application/vnd.openxmlformats-officedocument.drawingml.chart+xml"/>
  <Override PartName="/word/charts/chart124.xml" ContentType="application/vnd.openxmlformats-officedocument.drawingml.chart+xml"/>
  <Override PartName="/word/charts/chart125.xml" ContentType="application/vnd.openxmlformats-officedocument.drawingml.chart+xml"/>
  <Override PartName="/word/charts/chart126.xml" ContentType="application/vnd.openxmlformats-officedocument.drawingml.chart+xml"/>
  <Override PartName="/word/charts/chart127.xml" ContentType="application/vnd.openxmlformats-officedocument.drawingml.chart+xml"/>
  <Override PartName="/word/charts/chart128.xml" ContentType="application/vnd.openxmlformats-officedocument.drawingml.chart+xml"/>
  <Override PartName="/word/charts/chart129.xml" ContentType="application/vnd.openxmlformats-officedocument.drawingml.chart+xml"/>
  <Override PartName="/word/charts/chart130.xml" ContentType="application/vnd.openxmlformats-officedocument.drawingml.chart+xml"/>
  <Override PartName="/word/charts/chart131.xml" ContentType="application/vnd.openxmlformats-officedocument.drawingml.chart+xml"/>
  <Override PartName="/word/charts/chart132.xml" ContentType="application/vnd.openxmlformats-officedocument.drawingml.chart+xml"/>
  <Override PartName="/word/charts/chart133.xml" ContentType="application/vnd.openxmlformats-officedocument.drawingml.chart+xml"/>
  <Override PartName="/word/charts/chart134.xml" ContentType="application/vnd.openxmlformats-officedocument.drawingml.chart+xml"/>
  <Override PartName="/word/header157.xml" ContentType="application/vnd.openxmlformats-officedocument.wordprocessingml.header+xml"/>
  <Override PartName="/word/header158.xml" ContentType="application/vnd.openxmlformats-officedocument.wordprocessingml.header+xml"/>
  <Override PartName="/word/footer217.xml" ContentType="application/vnd.openxmlformats-officedocument.wordprocessingml.footer+xml"/>
  <Override PartName="/word/footer218.xml" ContentType="application/vnd.openxmlformats-officedocument.wordprocessingml.footer+xml"/>
  <Override PartName="/word/footer219.xml" ContentType="application/vnd.openxmlformats-officedocument.wordprocessingml.footer+xml"/>
  <Override PartName="/word/header159.xml" ContentType="application/vnd.openxmlformats-officedocument.wordprocessingml.header+xml"/>
  <Override PartName="/word/header160.xml" ContentType="application/vnd.openxmlformats-officedocument.wordprocessingml.header+xml"/>
  <Override PartName="/word/footer220.xml" ContentType="application/vnd.openxmlformats-officedocument.wordprocessingml.footer+xml"/>
  <Override PartName="/word/footer221.xml" ContentType="application/vnd.openxmlformats-officedocument.wordprocessingml.footer+xml"/>
  <Override PartName="/word/header161.xml" ContentType="application/vnd.openxmlformats-officedocument.wordprocessingml.header+xml"/>
  <Override PartName="/word/footer222.xml" ContentType="application/vnd.openxmlformats-officedocument.wordprocessingml.footer+xml"/>
  <Override PartName="/word/header162.xml" ContentType="application/vnd.openxmlformats-officedocument.wordprocessingml.header+xml"/>
  <Override PartName="/word/header163.xml" ContentType="application/vnd.openxmlformats-officedocument.wordprocessingml.header+xml"/>
  <Override PartName="/word/footer223.xml" ContentType="application/vnd.openxmlformats-officedocument.wordprocessingml.footer+xml"/>
  <Override PartName="/word/footer224.xml" ContentType="application/vnd.openxmlformats-officedocument.wordprocessingml.footer+xml"/>
  <Override PartName="/word/footer225.xml" ContentType="application/vnd.openxmlformats-officedocument.wordprocessingml.footer+xml"/>
  <Override PartName="/word/header164.xml" ContentType="application/vnd.openxmlformats-officedocument.wordprocessingml.header+xml"/>
  <Override PartName="/word/header165.xml" ContentType="application/vnd.openxmlformats-officedocument.wordprocessingml.header+xml"/>
  <Override PartName="/word/footer226.xml" ContentType="application/vnd.openxmlformats-officedocument.wordprocessingml.footer+xml"/>
  <Override PartName="/word/footer227.xml" ContentType="application/vnd.openxmlformats-officedocument.wordprocessingml.footer+xml"/>
  <Override PartName="/word/footer22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14:paraId="3A231D0F" w14:textId="77777777" w:rsidR="00457A9B" w:rsidRDefault="00457A9B" w:rsidP="00F7009D">
      <w:pPr>
        <w:pStyle w:val="Brdtext"/>
        <w:spacing w:before="2520" w:line="240" w:lineRule="auto"/>
        <w:jc w:val="center"/>
        <w:rPr>
          <w:spacing w:val="0"/>
          <w:sz w:val="52"/>
          <w:szCs w:val="52"/>
        </w:rPr>
      </w:pPr>
      <w:r>
        <w:rPr>
          <w:spacing w:val="0"/>
          <w:sz w:val="52"/>
          <w:szCs w:val="52"/>
        </w:rPr>
        <w:t>Regeringens proposition</w:t>
      </w:r>
    </w:p>
    <w:sdt>
      <w:sdtPr>
        <w:rPr>
          <w:spacing w:val="0"/>
          <w:sz w:val="52"/>
          <w:szCs w:val="52"/>
        </w:rPr>
        <w:alias w:val="Nummer"/>
        <w:tag w:val="Nummer"/>
        <w:id w:val="-739164116"/>
        <w:lock w:val="sdtContentLocked"/>
        <w:dataBinding w:prefixMappings="xmlns:ns0='http://rkdhs/mallar/budget/VÅP/VÅP.xsd'" w:xpath="/ns0:dokumentvärden[1]/ns0:dokumentnummer[1]" w:storeItemID="{05362479-D7DD-42A6-9715-445895EE037E}"/>
        <w:text/>
      </w:sdtPr>
      <w:sdtEndPr/>
      <w:sdtContent>
        <w:p w14:paraId="701EA1B0" w14:textId="067F8332" w:rsidR="00457A9B" w:rsidRDefault="009D6872" w:rsidP="00F7009D">
          <w:pPr>
            <w:pStyle w:val="Brdtext"/>
            <w:spacing w:line="240" w:lineRule="auto"/>
            <w:jc w:val="center"/>
            <w:rPr>
              <w:spacing w:val="0"/>
              <w:sz w:val="52"/>
              <w:szCs w:val="52"/>
            </w:rPr>
          </w:pPr>
          <w:r>
            <w:rPr>
              <w:spacing w:val="0"/>
              <w:sz w:val="52"/>
              <w:szCs w:val="52"/>
            </w:rPr>
            <w:t>2013/14:100</w:t>
          </w:r>
        </w:p>
      </w:sdtContent>
    </w:sdt>
    <w:p w14:paraId="622DC396" w14:textId="77777777" w:rsidR="00457A9B" w:rsidRDefault="00457A9B" w:rsidP="00F7009D">
      <w:pPr>
        <w:pStyle w:val="Brdtext"/>
        <w:pBdr>
          <w:bottom w:val="single" w:sz="6" w:space="1" w:color="auto"/>
        </w:pBdr>
        <w:spacing w:line="240" w:lineRule="auto"/>
        <w:ind w:left="1418" w:right="1418"/>
        <w:jc w:val="center"/>
        <w:rPr>
          <w:spacing w:val="0"/>
          <w:sz w:val="52"/>
          <w:szCs w:val="52"/>
        </w:rPr>
      </w:pPr>
    </w:p>
    <w:p w14:paraId="10B54BDA" w14:textId="77777777" w:rsidR="00457A9B" w:rsidRDefault="00457A9B" w:rsidP="00F7009D">
      <w:pPr>
        <w:pStyle w:val="Brdtext"/>
        <w:spacing w:line="240" w:lineRule="auto"/>
        <w:jc w:val="center"/>
        <w:rPr>
          <w:spacing w:val="0"/>
          <w:sz w:val="52"/>
          <w:szCs w:val="52"/>
        </w:rPr>
      </w:pPr>
    </w:p>
    <w:p w14:paraId="162BB56D" w14:textId="77777777" w:rsidR="00457A9B" w:rsidRDefault="00457A9B" w:rsidP="00F7009D">
      <w:pPr>
        <w:pStyle w:val="Brdtext"/>
        <w:spacing w:line="240" w:lineRule="auto"/>
        <w:jc w:val="center"/>
        <w:rPr>
          <w:spacing w:val="0"/>
          <w:sz w:val="52"/>
          <w:szCs w:val="52"/>
        </w:rPr>
      </w:pPr>
    </w:p>
    <w:p w14:paraId="25DBD829" w14:textId="692B93A3" w:rsidR="00457A9B" w:rsidRPr="009B2E5C" w:rsidRDefault="0009067D" w:rsidP="00F7009D">
      <w:pPr>
        <w:pStyle w:val="Brdtext"/>
        <w:spacing w:line="240" w:lineRule="auto"/>
        <w:jc w:val="center"/>
        <w:rPr>
          <w:spacing w:val="0"/>
          <w:sz w:val="40"/>
        </w:rPr>
      </w:pPr>
      <w:sdt>
        <w:sdtPr>
          <w:rPr>
            <w:spacing w:val="0"/>
            <w:sz w:val="40"/>
          </w:rPr>
          <w:alias w:val="Årtal"/>
          <w:tag w:val="Årtal"/>
          <w:id w:val="628357957"/>
          <w:lock w:val="sdtContentLocked"/>
          <w:dataBinding w:prefixMappings="xmlns:ns0='http://rkdhs/mallar/budget/VÅP/VÅP.xsd'" w:xpath="/ns0:dokumentvärden[1]/ns0:årtal[1]" w:storeItemID="{05362479-D7DD-42A6-9715-445895EE037E}"/>
          <w:text/>
        </w:sdtPr>
        <w:sdtEndPr/>
        <w:sdtContent>
          <w:r w:rsidR="009D6872">
            <w:rPr>
              <w:spacing w:val="0"/>
              <w:sz w:val="40"/>
            </w:rPr>
            <w:t>2014</w:t>
          </w:r>
        </w:sdtContent>
      </w:sdt>
      <w:r w:rsidR="00457A9B">
        <w:rPr>
          <w:spacing w:val="0"/>
          <w:sz w:val="40"/>
        </w:rPr>
        <w:t xml:space="preserve"> </w:t>
      </w:r>
      <w:r w:rsidR="00457A9B" w:rsidRPr="009B2E5C">
        <w:rPr>
          <w:spacing w:val="0"/>
          <w:sz w:val="40"/>
        </w:rPr>
        <w:t>års ekonomiska vårproposition</w:t>
      </w:r>
    </w:p>
    <w:p w14:paraId="7E007442" w14:textId="77777777" w:rsidR="00457A9B" w:rsidRPr="009B2E5C" w:rsidRDefault="00457A9B" w:rsidP="00F7009D">
      <w:pPr>
        <w:pStyle w:val="Brdtext"/>
        <w:spacing w:line="240" w:lineRule="auto"/>
        <w:jc w:val="center"/>
        <w:rPr>
          <w:spacing w:val="0"/>
          <w:sz w:val="40"/>
          <w:szCs w:val="40"/>
        </w:rPr>
      </w:pPr>
    </w:p>
    <w:p w14:paraId="7279003C" w14:textId="77777777" w:rsidR="00457A9B" w:rsidRPr="00CF08F7" w:rsidRDefault="00457A9B" w:rsidP="00F7009D">
      <w:pPr>
        <w:pStyle w:val="Brdtext"/>
        <w:spacing w:line="240" w:lineRule="auto"/>
        <w:jc w:val="center"/>
        <w:rPr>
          <w:spacing w:val="0"/>
          <w:sz w:val="32"/>
        </w:rPr>
      </w:pPr>
      <w:r w:rsidRPr="00CF08F7">
        <w:rPr>
          <w:spacing w:val="0"/>
          <w:sz w:val="32"/>
        </w:rPr>
        <w:t>Förslag till riktlinjer</w:t>
      </w:r>
    </w:p>
    <w:p w14:paraId="270AEC2B" w14:textId="77777777" w:rsidR="00457A9B" w:rsidRDefault="00457A9B" w:rsidP="00F7009D">
      <w:pPr>
        <w:pStyle w:val="Brdtext"/>
        <w:spacing w:line="240" w:lineRule="auto"/>
      </w:pPr>
    </w:p>
    <w:p w14:paraId="6912F686" w14:textId="77777777" w:rsidR="00457A9B" w:rsidRDefault="00457A9B" w:rsidP="00F7009D">
      <w:pPr>
        <w:pStyle w:val="Brdtextmedindrag"/>
        <w:sectPr w:rsidR="00457A9B" w:rsidSect="00F7009D">
          <w:headerReference w:type="even" r:id="rId16"/>
          <w:headerReference w:type="default" r:id="rId17"/>
          <w:footerReference w:type="even" r:id="rId18"/>
          <w:footerReference w:type="default" r:id="rId19"/>
          <w:headerReference w:type="first" r:id="rId20"/>
          <w:footerReference w:type="first" r:id="rId21"/>
          <w:type w:val="oddPage"/>
          <w:pgSz w:w="11906" w:h="16838" w:code="9"/>
          <w:pgMar w:top="1134" w:right="1871" w:bottom="1531" w:left="1021" w:header="567" w:footer="1077" w:gutter="0"/>
          <w:cols w:space="708"/>
          <w:titlePg/>
          <w:docGrid w:linePitch="360"/>
        </w:sectPr>
      </w:pPr>
    </w:p>
    <w:p w14:paraId="178868C5" w14:textId="77777777" w:rsidR="00457A9B" w:rsidRDefault="00457A9B" w:rsidP="00F7009D">
      <w:pPr>
        <w:pStyle w:val="Brdtext"/>
        <w:spacing w:after="3500" w:line="240" w:lineRule="auto"/>
        <w:jc w:val="left"/>
        <w:rPr>
          <w:sz w:val="32"/>
          <w:szCs w:val="32"/>
        </w:rPr>
      </w:pPr>
      <w:r>
        <w:rPr>
          <w:noProof/>
          <w:lang w:eastAsia="sv-SE"/>
        </w:rPr>
        <w:lastRenderedPageBreak/>
        <mc:AlternateContent>
          <mc:Choice Requires="wps">
            <w:drawing>
              <wp:anchor distT="0" distB="0" distL="114300" distR="114300" simplePos="0" relativeHeight="251672064" behindDoc="1" locked="0" layoutInCell="1" allowOverlap="1" wp14:anchorId="5F69B9DB" wp14:editId="760BF5E6">
                <wp:simplePos x="0" y="0"/>
                <wp:positionH relativeFrom="column">
                  <wp:posOffset>2171065</wp:posOffset>
                </wp:positionH>
                <wp:positionV relativeFrom="page">
                  <wp:posOffset>889322</wp:posOffset>
                </wp:positionV>
                <wp:extent cx="1396800" cy="1789200"/>
                <wp:effectExtent l="0" t="0" r="0" b="1905"/>
                <wp:wrapNone/>
                <wp:docPr id="1" name="Textruta 7"/>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1396800" cy="1789200"/>
                        </a:xfrm>
                        <a:prstGeom prst="rect">
                          <a:avLst/>
                        </a:prstGeom>
                        <a:noFill/>
                        <a:ln w="6350">
                          <a:noFill/>
                        </a:ln>
                        <a:effectLst/>
                      </wps:spPr>
                      <wps:txbx>
                        <w:txbxContent>
                          <w:sdt>
                            <w:sdtPr>
                              <w:alias w:val="BPlogo"/>
                              <w:tag w:val="BPlogo"/>
                              <w:id w:val="-1663610652"/>
                              <w:lock w:val="sdtContentLocked"/>
                              <w:dataBinding w:prefixMappings="xmlns:ns0='http://rkdhs/mallar/budget/VÅP/VÅP.xsd'" w:xpath="/ns0:dokumentvärden[1]/ns0:logos/ns0:logo[@id='26']" w:storeItemID="{05362479-D7DD-42A6-9715-445895EE037E}"/>
                              <w:picture/>
                            </w:sdtPr>
                            <w:sdtEndPr/>
                            <w:sdtContent>
                              <w:p w14:paraId="61D7496A" w14:textId="77777777" w:rsidR="00C53370" w:rsidRPr="00711AD6" w:rsidRDefault="00C53370" w:rsidP="00F7009D">
                                <w:pPr>
                                  <w:pStyle w:val="Brdtext"/>
                                  <w:spacing w:line="240" w:lineRule="auto"/>
                                  <w:jc w:val="center"/>
                                  <w:rPr>
                                    <w:rFonts w:eastAsiaTheme="minorHAnsi"/>
                                  </w:rPr>
                                </w:pPr>
                                <w:r>
                                  <w:rPr>
                                    <w:noProof/>
                                    <w:lang w:eastAsia="sv-SE"/>
                                  </w:rPr>
                                  <w:drawing>
                                    <wp:inline distT="0" distB="0" distL="0" distR="0" wp14:anchorId="17F0FE1B" wp14:editId="13510596">
                                      <wp:extent cx="853199" cy="1529320"/>
                                      <wp:effectExtent l="0" t="0" r="444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2">
                                                <a:extLst>
                                                  <a:ext uri="{28A0092B-C50C-407E-A947-70E740481C1C}">
                                                    <a14:useLocalDpi xmlns:a14="http://schemas.microsoft.com/office/drawing/2010/main" val="0"/>
                                                  </a:ext>
                                                </a:extLst>
                                              </a:blip>
                                              <a:stretch>
                                                <a:fillRect/>
                                              </a:stretch>
                                            </pic:blipFill>
                                            <pic:spPr bwMode="auto">
                                              <a:xfrm>
                                                <a:off x="0" y="0"/>
                                                <a:ext cx="853199" cy="152932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ruta 7" o:spid="_x0000_s1026" type="#_x0000_t202" style="position:absolute;margin-left:170.95pt;margin-top:70.05pt;width:110pt;height:140.9pt;z-index:-251644416;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gIfTSgIAAIwEAAAOAAAAZHJzL2Uyb0RvYy54bWysVEuP2jAQvlfqf7B8LwGW5RERVpQVVSW0&#10;uxKs9mwcm0SNPa5tSOiv79gJLNr2VPXijD0z3zy+mcwfGlWRk7CuBJ3RQa9PidAc8lIfMvq6W3+Z&#10;UuI80zmrQIuMnoWjD4vPn+a1ScUQCqhyYQmCaJfWJqOF9yZNEscLoZjrgREalRKsYh6v9pDkltWI&#10;rqpk2O+Pkxpsbixw4Ry+PrZKuoj4Ugrun6V0wpMqo5ibj6eN5z6cyWLO0oNlpih5lwb7hywUKzUG&#10;vUI9Ms/I0ZZ/QKmSW3AgfY+DSkDKkotYA1Yz6H+oZlswI2It2Bxnrm1y/w+WP51eLClz5I4SzRRS&#10;tBONt0fMfxK6UxuXotHWoJlvvkITLEOlzmyA/3BEw6pg+iCWzmC3gxa9khu3FsMhQHBrpFXhi6UT&#10;xEJOzlceMDDhIcDdbDzto4qjbjCZzpDpiPrubqzz3wQoEoSMWgwds2KnjfMhAZZeTEI0DeuyqiLZ&#10;lSZ1Rsd39/3ocNWgR6WDrYhj08GEOtrUg+SbfdP1ZA/5GVtioR0pZ/i6xFQ2zPkXZnGGMH3cC/+M&#10;h6wAQ0InUVKA/fW392CP1KKWkhpnMqPu55FZQUn1XSPps8FoFIY4Xkb3kyFe7K1mf6vRR7UCHHsk&#10;FrOLYrD31UWUFtQbrs8yREUV0xxjZ9RfxJVvNwXXj4vlMhrh2BrmN3preIAODQuN3jVvzJqODY9E&#10;PsFleln6gZTWtqVlefQgy8hYaHDb1W5+cOQjkd16hp26vUer95/I4jcAAAD//wMAUEsDBBQABgAI&#10;AAAAIQAaiji/4AAAAAsBAAAPAAAAZHJzL2Rvd25yZXYueG1sTI9BT8MwDIXvSPyHyEjcWNpRxihN&#10;pwnBBQkhxqRpN68JTaFxSpJt5d/jneBm+z09f69ajK4XBxNi50lBPslAGGq87qhVsH5/upqDiAlJ&#10;Y+/JKPgxERb1+VmFpfZHejOHVWoFh1AsUYFNaSiljI01DuPED4ZY+/DBYeI1tFIHPHK46+U0y2bS&#10;YUf8weJgHqxpvlZ7p+B2vtX2MzyP683L8tu+DrJ/RKnU5cW4vAeRzJj+zHDCZ3SomWnn96Sj6BVc&#10;F/kdW1koshwEO25mp8tOQTHlQdaV/N+h/gUAAP//AwBQSwECLQAUAAYACAAAACEAtoM4kv4AAADh&#10;AQAAEwAAAAAAAAAAAAAAAAAAAAAAW0NvbnRlbnRfVHlwZXNdLnhtbFBLAQItABQABgAIAAAAIQA4&#10;/SH/1gAAAJQBAAALAAAAAAAAAAAAAAAAAC8BAABfcmVscy8ucmVsc1BLAQItABQABgAIAAAAIQC7&#10;gIfTSgIAAIwEAAAOAAAAAAAAAAAAAAAAAC4CAABkcnMvZTJvRG9jLnhtbFBLAQItABQABgAIAAAA&#10;IQAaiji/4AAAAAsBAAAPAAAAAAAAAAAAAAAAAKQEAABkcnMvZG93bnJldi54bWxQSwUGAAAAAAQA&#10;BADzAAAAsQUAAAAA&#10;" filled="f" stroked="f" strokeweight=".5pt">
                <v:path arrowok="t"/>
                <o:lock v:ext="edit" aspectratio="t"/>
                <v:textbox>
                  <w:txbxContent>
                    <w:sdt>
                      <w:sdtPr>
                        <w:alias w:val="BPlogo"/>
                        <w:tag w:val="BPlogo"/>
                        <w:id w:val="-1663610652"/>
                        <w:lock w:val="sdtContentLocked"/>
                        <w:dataBinding w:prefixMappings="xmlns:ns0='http://rkdhs/mallar/budget/VÅP/VÅP.xsd'" w:xpath="/ns0:dokumentvärden[1]/ns0:logos/ns0:logo[@id='26']" w:storeItemID="{05362479-D7DD-42A6-9715-445895EE037E}"/>
                        <w:picture/>
                      </w:sdtPr>
                      <w:sdtEndPr/>
                      <w:sdtContent>
                        <w:p w14:paraId="61D7496A" w14:textId="77777777" w:rsidR="00C53370" w:rsidRPr="00711AD6" w:rsidRDefault="00C53370" w:rsidP="00F7009D">
                          <w:pPr>
                            <w:pStyle w:val="Brdtext"/>
                            <w:spacing w:line="240" w:lineRule="auto"/>
                            <w:jc w:val="center"/>
                            <w:rPr>
                              <w:rFonts w:eastAsiaTheme="minorHAnsi"/>
                            </w:rPr>
                          </w:pPr>
                          <w:r>
                            <w:rPr>
                              <w:noProof/>
                              <w:lang w:eastAsia="sv-SE"/>
                            </w:rPr>
                            <w:drawing>
                              <wp:inline distT="0" distB="0" distL="0" distR="0" wp14:anchorId="17F0FE1B" wp14:editId="13510596">
                                <wp:extent cx="853199" cy="1529320"/>
                                <wp:effectExtent l="0" t="0" r="444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2">
                                          <a:extLst>
                                            <a:ext uri="{28A0092B-C50C-407E-A947-70E740481C1C}">
                                              <a14:useLocalDpi xmlns:a14="http://schemas.microsoft.com/office/drawing/2010/main" val="0"/>
                                            </a:ext>
                                          </a:extLst>
                                        </a:blip>
                                        <a:stretch>
                                          <a:fillRect/>
                                        </a:stretch>
                                      </pic:blipFill>
                                      <pic:spPr bwMode="auto">
                                        <a:xfrm>
                                          <a:off x="0" y="0"/>
                                          <a:ext cx="853199" cy="1529320"/>
                                        </a:xfrm>
                                        <a:prstGeom prst="rect">
                                          <a:avLst/>
                                        </a:prstGeom>
                                        <a:noFill/>
                                        <a:ln>
                                          <a:noFill/>
                                        </a:ln>
                                      </pic:spPr>
                                    </pic:pic>
                                  </a:graphicData>
                                </a:graphic>
                              </wp:inline>
                            </w:drawing>
                          </w:r>
                        </w:p>
                      </w:sdtContent>
                    </w:sdt>
                  </w:txbxContent>
                </v:textbox>
                <w10:wrap anchory="page"/>
              </v:shape>
            </w:pict>
          </mc:Fallback>
        </mc:AlternateContent>
      </w:r>
    </w:p>
    <w:p w14:paraId="67280B3B" w14:textId="77777777" w:rsidR="00457A9B" w:rsidRDefault="00457A9B" w:rsidP="00F7009D">
      <w:pPr>
        <w:pStyle w:val="Brdtext"/>
        <w:spacing w:line="240" w:lineRule="auto"/>
        <w:jc w:val="center"/>
        <w:rPr>
          <w:spacing w:val="0"/>
          <w:sz w:val="40"/>
        </w:rPr>
      </w:pPr>
      <w:r w:rsidRPr="007F55B7">
        <w:rPr>
          <w:spacing w:val="0"/>
          <w:sz w:val="40"/>
        </w:rPr>
        <w:t>Regeringens proposition</w:t>
      </w:r>
    </w:p>
    <w:sdt>
      <w:sdtPr>
        <w:rPr>
          <w:spacing w:val="0"/>
          <w:sz w:val="40"/>
        </w:rPr>
        <w:alias w:val="Nummer"/>
        <w:tag w:val="Nummer"/>
        <w:id w:val="-365599639"/>
        <w:lock w:val="sdtContentLocked"/>
        <w:dataBinding w:prefixMappings="xmlns:ns0='http://rkdhs/mallar/budget/VÅP/VÅP.xsd'" w:xpath="/ns0:dokumentvärden[1]/ns0:dokumentnummer[1]" w:storeItemID="{05362479-D7DD-42A6-9715-445895EE037E}"/>
        <w:text/>
      </w:sdtPr>
      <w:sdtEndPr/>
      <w:sdtContent>
        <w:p w14:paraId="0643C315" w14:textId="443956F6" w:rsidR="00457A9B" w:rsidRDefault="009D6872" w:rsidP="00F7009D">
          <w:pPr>
            <w:pStyle w:val="Brdtext"/>
            <w:spacing w:line="240" w:lineRule="auto"/>
            <w:jc w:val="center"/>
            <w:rPr>
              <w:spacing w:val="0"/>
              <w:sz w:val="40"/>
            </w:rPr>
          </w:pPr>
          <w:r>
            <w:rPr>
              <w:spacing w:val="0"/>
              <w:sz w:val="40"/>
            </w:rPr>
            <w:t>2013/14:100</w:t>
          </w:r>
        </w:p>
      </w:sdtContent>
    </w:sdt>
    <w:p w14:paraId="709FBEA3" w14:textId="77777777" w:rsidR="00457A9B" w:rsidRPr="008E7643" w:rsidRDefault="00457A9B" w:rsidP="00F7009D">
      <w:pPr>
        <w:pStyle w:val="Brdtextmedindrag"/>
        <w:spacing w:line="240" w:lineRule="auto"/>
        <w:ind w:firstLine="0"/>
        <w:jc w:val="center"/>
        <w:rPr>
          <w:spacing w:val="0"/>
          <w:sz w:val="32"/>
          <w:szCs w:val="32"/>
        </w:rPr>
      </w:pPr>
    </w:p>
    <w:p w14:paraId="3B617464" w14:textId="7033CEF7" w:rsidR="00457A9B" w:rsidRPr="00F9667B" w:rsidRDefault="0009067D" w:rsidP="00F7009D">
      <w:pPr>
        <w:pStyle w:val="Brdtext"/>
        <w:spacing w:line="240" w:lineRule="auto"/>
        <w:jc w:val="center"/>
        <w:rPr>
          <w:spacing w:val="0"/>
          <w:sz w:val="32"/>
          <w:szCs w:val="32"/>
        </w:rPr>
      </w:pPr>
      <w:sdt>
        <w:sdtPr>
          <w:rPr>
            <w:spacing w:val="0"/>
            <w:sz w:val="32"/>
            <w:szCs w:val="32"/>
          </w:rPr>
          <w:alias w:val="Årtal"/>
          <w:tag w:val="Årtal"/>
          <w:id w:val="1653417299"/>
          <w:lock w:val="sdtContentLocked"/>
          <w:dataBinding w:prefixMappings="xmlns:ns0='http://rkdhs/mallar/budget/VÅP/VÅP.xsd'" w:xpath="/ns0:dokumentvärden[1]/ns0:årtal[1]" w:storeItemID="{05362479-D7DD-42A6-9715-445895EE037E}"/>
          <w:text/>
        </w:sdtPr>
        <w:sdtEndPr/>
        <w:sdtContent>
          <w:r w:rsidR="009D6872">
            <w:rPr>
              <w:spacing w:val="0"/>
              <w:sz w:val="32"/>
              <w:szCs w:val="32"/>
            </w:rPr>
            <w:t>2014</w:t>
          </w:r>
        </w:sdtContent>
      </w:sdt>
      <w:r w:rsidR="00457A9B">
        <w:rPr>
          <w:spacing w:val="0"/>
          <w:sz w:val="32"/>
          <w:szCs w:val="32"/>
        </w:rPr>
        <w:t xml:space="preserve"> </w:t>
      </w:r>
      <w:r w:rsidR="00457A9B" w:rsidRPr="00F9667B">
        <w:rPr>
          <w:spacing w:val="0"/>
          <w:sz w:val="32"/>
          <w:szCs w:val="32"/>
        </w:rPr>
        <w:t>års ekonomiska vårproposition</w:t>
      </w:r>
    </w:p>
    <w:p w14:paraId="24BAFFDD" w14:textId="77777777" w:rsidR="00457A9B" w:rsidRPr="00F9667B" w:rsidRDefault="00457A9B" w:rsidP="00F7009D">
      <w:pPr>
        <w:pStyle w:val="Brdtext"/>
        <w:spacing w:line="240" w:lineRule="auto"/>
        <w:jc w:val="center"/>
        <w:rPr>
          <w:spacing w:val="0"/>
          <w:sz w:val="32"/>
          <w:szCs w:val="32"/>
        </w:rPr>
      </w:pPr>
    </w:p>
    <w:p w14:paraId="34F68B77" w14:textId="77777777" w:rsidR="00457A9B" w:rsidRPr="00F9667B" w:rsidRDefault="00457A9B" w:rsidP="00F7009D">
      <w:pPr>
        <w:pStyle w:val="Brdtext"/>
        <w:spacing w:line="240" w:lineRule="auto"/>
        <w:jc w:val="center"/>
        <w:rPr>
          <w:spacing w:val="0"/>
          <w:sz w:val="32"/>
          <w:szCs w:val="32"/>
        </w:rPr>
      </w:pPr>
    </w:p>
    <w:p w14:paraId="71512753" w14:textId="77777777" w:rsidR="00457A9B" w:rsidRDefault="00457A9B" w:rsidP="00F7009D">
      <w:pPr>
        <w:pStyle w:val="Brdtext"/>
      </w:pPr>
      <w:r w:rsidRPr="007F55B7">
        <w:t>Regeringen överlämnar denna proposition till riksdagen.</w:t>
      </w:r>
    </w:p>
    <w:p w14:paraId="515E85D9" w14:textId="77777777" w:rsidR="00457A9B" w:rsidRDefault="00457A9B" w:rsidP="00F7009D">
      <w:pPr>
        <w:pStyle w:val="Brdtext"/>
      </w:pPr>
    </w:p>
    <w:p w14:paraId="3241C8D9" w14:textId="7EF0731D" w:rsidR="00457A9B" w:rsidRDefault="00457A9B" w:rsidP="00F7009D">
      <w:pPr>
        <w:pStyle w:val="Brdtext"/>
      </w:pPr>
      <w:r w:rsidRPr="007F55B7">
        <w:t>Stockholm</w:t>
      </w:r>
      <w:r>
        <w:t xml:space="preserve"> </w:t>
      </w:r>
      <w:sdt>
        <w:sdtPr>
          <w:alias w:val="Datum"/>
          <w:tag w:val="Datum"/>
          <w:id w:val="598761200"/>
          <w:date w:fullDate="2014-04-09T00:00:00Z">
            <w:dateFormat w:val="'den' d MMMM yyyy"/>
            <w:lid w:val="sv-SE"/>
            <w:storeMappedDataAs w:val="dateTime"/>
            <w:calendar w:val="gregorian"/>
          </w:date>
        </w:sdtPr>
        <w:sdtEndPr/>
        <w:sdtContent>
          <w:r w:rsidR="00BD3271">
            <w:t>den 9 april 2014</w:t>
          </w:r>
        </w:sdtContent>
      </w:sdt>
    </w:p>
    <w:p w14:paraId="20C2FFB4" w14:textId="77777777" w:rsidR="00457A9B" w:rsidRDefault="00457A9B" w:rsidP="00F7009D">
      <w:pPr>
        <w:pStyle w:val="Brdtext"/>
      </w:pPr>
    </w:p>
    <w:p w14:paraId="73D8722E" w14:textId="77777777" w:rsidR="00457A9B" w:rsidRDefault="00457A9B" w:rsidP="00F7009D">
      <w:pPr>
        <w:pStyle w:val="Brdtext"/>
      </w:pPr>
    </w:p>
    <w:p w14:paraId="51A14E17" w14:textId="64A7F077" w:rsidR="00457A9B" w:rsidRDefault="00BD3271" w:rsidP="00F7009D">
      <w:pPr>
        <w:pStyle w:val="Brdtext"/>
        <w:rPr>
          <w:i/>
        </w:rPr>
      </w:pPr>
      <w:r>
        <w:rPr>
          <w:i/>
        </w:rPr>
        <w:t>Fredrik Reinfeldt</w:t>
      </w:r>
    </w:p>
    <w:p w14:paraId="343D9A1A" w14:textId="77777777" w:rsidR="00457A9B" w:rsidRDefault="00457A9B" w:rsidP="00F7009D">
      <w:pPr>
        <w:pStyle w:val="Brdtext"/>
      </w:pPr>
    </w:p>
    <w:p w14:paraId="3A4DB7CE" w14:textId="7F8B74CC" w:rsidR="00457A9B" w:rsidRPr="008E7643" w:rsidRDefault="00BD3271" w:rsidP="00F7009D">
      <w:pPr>
        <w:pStyle w:val="Brdtext"/>
        <w:spacing w:line="240" w:lineRule="auto"/>
        <w:ind w:left="4536"/>
        <w:jc w:val="left"/>
        <w:rPr>
          <w:i/>
          <w:spacing w:val="0"/>
        </w:rPr>
      </w:pPr>
      <w:r>
        <w:rPr>
          <w:i/>
          <w:spacing w:val="0"/>
        </w:rPr>
        <w:t>Anders Borg</w:t>
      </w:r>
    </w:p>
    <w:p w14:paraId="529123F0" w14:textId="70712FF0" w:rsidR="00457A9B" w:rsidRPr="008E7643" w:rsidRDefault="00457A9B" w:rsidP="00F7009D">
      <w:pPr>
        <w:pStyle w:val="Brdtext"/>
        <w:spacing w:line="240" w:lineRule="auto"/>
        <w:ind w:left="4536"/>
        <w:jc w:val="left"/>
        <w:rPr>
          <w:spacing w:val="0"/>
        </w:rPr>
      </w:pPr>
      <w:r>
        <w:t>(</w:t>
      </w:r>
      <w:sdt>
        <w:sdtPr>
          <w:alias w:val="departementsNamn"/>
          <w:tag w:val="departementsNamn"/>
          <w:id w:val="2090721376"/>
          <w:lock w:val="sdtContentLocked"/>
          <w:dataBinding w:prefixMappings="xmlns:ns0='http://rkdhs/mallar/budget/VÅP/VÅP.xsd'" w:xpath="/ns0:dokumentvärden[1]/ns0:departementsnamn[1]" w:storeItemID="{05362479-D7DD-42A6-9715-445895EE037E}"/>
          <w:text/>
        </w:sdtPr>
        <w:sdtEndPr/>
        <w:sdtContent>
          <w:r w:rsidR="009D6872">
            <w:t>Finansdepartementet</w:t>
          </w:r>
        </w:sdtContent>
      </w:sdt>
      <w:r>
        <w:t>)</w:t>
      </w:r>
    </w:p>
    <w:p w14:paraId="251CA0AE" w14:textId="77777777" w:rsidR="00457A9B" w:rsidRPr="002E0D5E" w:rsidRDefault="00457A9B" w:rsidP="00F7009D">
      <w:pPr>
        <w:pStyle w:val="Brdtext"/>
        <w:spacing w:line="240" w:lineRule="auto"/>
      </w:pPr>
    </w:p>
    <w:p w14:paraId="564CFBAA" w14:textId="77777777" w:rsidR="00457A9B" w:rsidRDefault="00457A9B" w:rsidP="00F7009D">
      <w:pPr>
        <w:pStyle w:val="Brdtext"/>
        <w:spacing w:before="600" w:after="240" w:line="240" w:lineRule="auto"/>
        <w:jc w:val="center"/>
        <w:rPr>
          <w:sz w:val="28"/>
          <w:szCs w:val="28"/>
        </w:rPr>
      </w:pPr>
      <w:r w:rsidRPr="002E0D5E">
        <w:rPr>
          <w:sz w:val="28"/>
          <w:szCs w:val="28"/>
        </w:rPr>
        <w:t>Propositionens huvudsakliga innehåll</w:t>
      </w:r>
    </w:p>
    <w:p w14:paraId="0ED70412" w14:textId="77777777" w:rsidR="00BD3271" w:rsidRDefault="00BD3271" w:rsidP="00BD3271">
      <w:pPr>
        <w:pStyle w:val="Brdtext"/>
      </w:pPr>
      <w:r>
        <w:t>Propositionen innehåller regeringens förslag till riktlinjer för den ekonomiska politiken och budgetpolitiken. Riktlinjernas syfte är att ange politikens inriktning inför budgetpropositionen för 2015.</w:t>
      </w:r>
    </w:p>
    <w:p w14:paraId="69C3EB65" w14:textId="77777777" w:rsidR="00BD3271" w:rsidRDefault="00BD3271" w:rsidP="00BD3271">
      <w:pPr>
        <w:pStyle w:val="Brdtextmedindrag"/>
      </w:pPr>
      <w:r>
        <w:t>Riktlinjerna för den ekonomiska politiken baseras på propositionens övriga innehåll, dvs. en beskrivning av finanspolitikens övergripande inriktning och en uppföljning av sysselsättnings-politiken, en bedömning av den makroekonomiska utvecklingen och den offentliga sektorns finanser, en uppföljning och bedömning av de budgetpolitiska målen och budgetutrymme, en uppföljning av statens budget samt en bedömning av finanspolitikens långsiktiga hållbarhet.</w:t>
      </w:r>
    </w:p>
    <w:p w14:paraId="1C2A7F20" w14:textId="77777777" w:rsidR="00BD3271" w:rsidRDefault="00BD3271" w:rsidP="00BD3271">
      <w:pPr>
        <w:pStyle w:val="Brdtextmedindrag"/>
      </w:pPr>
      <w:r>
        <w:t>I propositionen lämnas även förslag till vissa ändringar av utgiftsområdenas indelning.</w:t>
      </w:r>
    </w:p>
    <w:p w14:paraId="625F9B65" w14:textId="77777777" w:rsidR="00457A9B" w:rsidRDefault="00457A9B" w:rsidP="00F7009D">
      <w:pPr>
        <w:pStyle w:val="Brdtext"/>
      </w:pPr>
    </w:p>
    <w:p w14:paraId="08D96E73" w14:textId="77777777" w:rsidR="00457A9B" w:rsidRDefault="00457A9B" w:rsidP="00F7009D">
      <w:pPr>
        <w:pStyle w:val="Brdtext"/>
      </w:pPr>
    </w:p>
    <w:p w14:paraId="186EF5D1" w14:textId="77777777" w:rsidR="00457A9B" w:rsidRDefault="00457A9B" w:rsidP="00F7009D">
      <w:pPr>
        <w:pStyle w:val="Brdtext"/>
        <w:sectPr w:rsidR="00457A9B" w:rsidSect="00F7009D">
          <w:headerReference w:type="even" r:id="rId23"/>
          <w:headerReference w:type="default" r:id="rId24"/>
          <w:footerReference w:type="even" r:id="rId25"/>
          <w:footerReference w:type="default" r:id="rId26"/>
          <w:footerReference w:type="first" r:id="rId27"/>
          <w:type w:val="oddPage"/>
          <w:pgSz w:w="11906" w:h="16838" w:code="9"/>
          <w:pgMar w:top="1134" w:right="1871" w:bottom="1531" w:left="1021" w:header="567" w:footer="1077" w:gutter="0"/>
          <w:pgNumType w:start="5"/>
          <w:cols w:space="720"/>
          <w:titlePg/>
          <w:docGrid w:linePitch="360"/>
        </w:sectPr>
      </w:pPr>
    </w:p>
    <w:p w14:paraId="73D903B4" w14:textId="77777777" w:rsidR="00457A9B" w:rsidRDefault="00457A9B" w:rsidP="00F7009D">
      <w:pPr>
        <w:pStyle w:val="Brdtext"/>
      </w:pPr>
    </w:p>
    <w:p w14:paraId="676FF3BE" w14:textId="77777777" w:rsidR="00457A9B" w:rsidRDefault="00457A9B" w:rsidP="00F7009D">
      <w:pPr>
        <w:pStyle w:val="Brdtextmedindrag"/>
        <w:spacing w:before="1320"/>
      </w:pPr>
    </w:p>
    <w:sdt>
      <w:sdtPr>
        <w:rPr>
          <w:rFonts w:eastAsiaTheme="minorHAnsi" w:cstheme="minorBidi"/>
          <w:noProof/>
          <w:szCs w:val="22"/>
        </w:rPr>
        <w:id w:val="1089275244"/>
        <w:docPartObj>
          <w:docPartGallery w:val="Table of Contents"/>
          <w:docPartUnique/>
        </w:docPartObj>
      </w:sdtPr>
      <w:sdtEndPr>
        <w:rPr>
          <w:rFonts w:eastAsia="Times New Roman" w:cs="Times New Roman"/>
          <w:b/>
          <w:noProof w:val="0"/>
          <w:szCs w:val="20"/>
        </w:rPr>
      </w:sdtEndPr>
      <w:sdtContent>
        <w:p w14:paraId="4CE6BAAE" w14:textId="77777777" w:rsidR="00457A9B" w:rsidRPr="00AA2826" w:rsidRDefault="00457A9B" w:rsidP="00F7009D">
          <w:pPr>
            <w:pStyle w:val="Brdtext"/>
            <w:pBdr>
              <w:bottom w:val="single" w:sz="6" w:space="4" w:color="auto"/>
            </w:pBdr>
            <w:rPr>
              <w:rFonts w:ascii="TradeGothic" w:eastAsiaTheme="minorHAnsi" w:hAnsi="TradeGothic" w:cstheme="minorBidi"/>
              <w:b/>
              <w:noProof/>
              <w:szCs w:val="22"/>
            </w:rPr>
          </w:pPr>
          <w:r w:rsidRPr="00AA2826">
            <w:rPr>
              <w:rFonts w:ascii="TradeGothic" w:eastAsiaTheme="minorHAnsi" w:hAnsi="TradeGothic" w:cstheme="minorBidi"/>
              <w:b/>
              <w:noProof/>
              <w:szCs w:val="22"/>
            </w:rPr>
            <w:t>Innehållsförteckning</w:t>
          </w:r>
        </w:p>
        <w:p w14:paraId="4A948C50" w14:textId="77777777" w:rsidR="00457A9B" w:rsidRPr="00AA2826" w:rsidRDefault="00457A9B" w:rsidP="00F7009D">
          <w:pPr>
            <w:pStyle w:val="Brdtextmedindrag"/>
            <w:rPr>
              <w:rFonts w:eastAsiaTheme="minorHAnsi"/>
            </w:rPr>
          </w:pPr>
        </w:p>
        <w:p w14:paraId="03770658" w14:textId="77777777" w:rsidR="009D6872" w:rsidRDefault="00457A9B">
          <w:pPr>
            <w:pStyle w:val="Innehll1"/>
            <w:tabs>
              <w:tab w:val="left" w:pos="1701"/>
            </w:tabs>
            <w:rPr>
              <w:rFonts w:asciiTheme="minorHAnsi" w:eastAsiaTheme="minorEastAsia" w:hAnsiTheme="minorHAnsi" w:cstheme="minorBidi"/>
              <w:kern w:val="0"/>
              <w:szCs w:val="22"/>
              <w:lang w:eastAsia="sv-SE"/>
            </w:rPr>
          </w:pPr>
          <w:r>
            <w:rPr>
              <w:b/>
            </w:rPr>
            <w:fldChar w:fldCharType="begin"/>
          </w:r>
          <w:r>
            <w:rPr>
              <w:b/>
            </w:rPr>
            <w:instrText xml:space="preserve"> TOC \o "1-3" \t "Rubrik 4;3;Rubrik Anslag;5;Rubrik Område;6" </w:instrText>
          </w:r>
          <w:r>
            <w:rPr>
              <w:b/>
            </w:rPr>
            <w:fldChar w:fldCharType="separate"/>
          </w:r>
          <w:r w:rsidR="009D6872">
            <w:t>1</w:t>
          </w:r>
          <w:r w:rsidR="009D6872">
            <w:rPr>
              <w:rFonts w:asciiTheme="minorHAnsi" w:eastAsiaTheme="minorEastAsia" w:hAnsiTheme="minorHAnsi" w:cstheme="minorBidi"/>
              <w:kern w:val="0"/>
              <w:szCs w:val="22"/>
              <w:lang w:eastAsia="sv-SE"/>
            </w:rPr>
            <w:tab/>
          </w:r>
          <w:r w:rsidR="009D6872">
            <w:t>Förslag till riksdagsbeslut</w:t>
          </w:r>
          <w:r w:rsidR="009D6872">
            <w:tab/>
          </w:r>
          <w:r w:rsidR="009D6872">
            <w:fldChar w:fldCharType="begin"/>
          </w:r>
          <w:r w:rsidR="009D6872">
            <w:instrText xml:space="preserve"> PAGEREF _Toc384401446 \h </w:instrText>
          </w:r>
          <w:r w:rsidR="009D6872">
            <w:fldChar w:fldCharType="separate"/>
          </w:r>
          <w:r w:rsidR="004642B5">
            <w:t>19</w:t>
          </w:r>
          <w:r w:rsidR="009D6872">
            <w:fldChar w:fldCharType="end"/>
          </w:r>
        </w:p>
        <w:p w14:paraId="083B0FBA" w14:textId="77777777" w:rsidR="009D6872" w:rsidRDefault="009D6872">
          <w:pPr>
            <w:pStyle w:val="Innehll1"/>
            <w:tabs>
              <w:tab w:val="left" w:pos="1701"/>
            </w:tabs>
            <w:rPr>
              <w:rFonts w:asciiTheme="minorHAnsi" w:eastAsiaTheme="minorEastAsia" w:hAnsiTheme="minorHAnsi" w:cstheme="minorBidi"/>
              <w:kern w:val="0"/>
              <w:szCs w:val="22"/>
              <w:lang w:eastAsia="sv-SE"/>
            </w:rPr>
          </w:pPr>
          <w:r>
            <w:t>2</w:t>
          </w:r>
          <w:r>
            <w:rPr>
              <w:rFonts w:asciiTheme="minorHAnsi" w:eastAsiaTheme="minorEastAsia" w:hAnsiTheme="minorHAnsi" w:cstheme="minorBidi"/>
              <w:kern w:val="0"/>
              <w:szCs w:val="22"/>
              <w:lang w:eastAsia="sv-SE"/>
            </w:rPr>
            <w:tab/>
          </w:r>
          <w:r>
            <w:t xml:space="preserve">Riktlinjer för den ekonomiska politiken och budgetpolitiken </w:t>
          </w:r>
          <w:r>
            <w:tab/>
          </w:r>
          <w:r>
            <w:fldChar w:fldCharType="begin"/>
          </w:r>
          <w:r>
            <w:instrText xml:space="preserve"> PAGEREF _Toc384401447 \h </w:instrText>
          </w:r>
          <w:r>
            <w:fldChar w:fldCharType="separate"/>
          </w:r>
          <w:r w:rsidR="004642B5">
            <w:t>23</w:t>
          </w:r>
          <w:r>
            <w:fldChar w:fldCharType="end"/>
          </w:r>
        </w:p>
        <w:p w14:paraId="5CD70E0F" w14:textId="77777777" w:rsidR="009D6872" w:rsidRDefault="009D6872">
          <w:pPr>
            <w:pStyle w:val="Innehll2"/>
            <w:rPr>
              <w:rFonts w:asciiTheme="minorHAnsi" w:eastAsiaTheme="minorEastAsia" w:hAnsiTheme="minorHAnsi" w:cstheme="minorBidi"/>
              <w:szCs w:val="22"/>
              <w:lang w:eastAsia="sv-SE"/>
            </w:rPr>
          </w:pPr>
          <w:r>
            <w:t>2.1</w:t>
          </w:r>
          <w:r>
            <w:rPr>
              <w:rFonts w:asciiTheme="minorHAnsi" w:eastAsiaTheme="minorEastAsia" w:hAnsiTheme="minorHAnsi" w:cstheme="minorBidi"/>
              <w:szCs w:val="22"/>
              <w:lang w:eastAsia="sv-SE"/>
            </w:rPr>
            <w:tab/>
          </w:r>
          <w:r>
            <w:t>Utsikter för svensk ekonomi</w:t>
          </w:r>
          <w:r>
            <w:tab/>
          </w:r>
          <w:r>
            <w:fldChar w:fldCharType="begin"/>
          </w:r>
          <w:r>
            <w:instrText xml:space="preserve"> PAGEREF _Toc384401448 \h </w:instrText>
          </w:r>
          <w:r>
            <w:fldChar w:fldCharType="separate"/>
          </w:r>
          <w:r w:rsidR="004642B5">
            <w:t>31</w:t>
          </w:r>
          <w:r>
            <w:fldChar w:fldCharType="end"/>
          </w:r>
        </w:p>
        <w:p w14:paraId="41433035" w14:textId="77777777" w:rsidR="009D6872" w:rsidRDefault="009D6872">
          <w:pPr>
            <w:pStyle w:val="Innehll3"/>
            <w:rPr>
              <w:rFonts w:asciiTheme="minorHAnsi" w:eastAsiaTheme="minorEastAsia" w:hAnsiTheme="minorHAnsi" w:cstheme="minorBidi"/>
              <w:szCs w:val="22"/>
              <w:lang w:eastAsia="sv-SE"/>
            </w:rPr>
          </w:pPr>
          <w:r>
            <w:t>2.1.1</w:t>
          </w:r>
          <w:r>
            <w:rPr>
              <w:rFonts w:asciiTheme="minorHAnsi" w:eastAsiaTheme="minorEastAsia" w:hAnsiTheme="minorHAnsi" w:cstheme="minorBidi"/>
              <w:szCs w:val="22"/>
              <w:lang w:eastAsia="sv-SE"/>
            </w:rPr>
            <w:tab/>
          </w:r>
          <w:r>
            <w:t>Utvecklingen av de offentliga finanserna</w:t>
          </w:r>
          <w:r>
            <w:tab/>
          </w:r>
          <w:r>
            <w:fldChar w:fldCharType="begin"/>
          </w:r>
          <w:r>
            <w:instrText xml:space="preserve"> PAGEREF _Toc384401449 \h </w:instrText>
          </w:r>
          <w:r>
            <w:fldChar w:fldCharType="separate"/>
          </w:r>
          <w:r w:rsidR="004642B5">
            <w:t>32</w:t>
          </w:r>
          <w:r>
            <w:fldChar w:fldCharType="end"/>
          </w:r>
        </w:p>
        <w:p w14:paraId="499D31F4" w14:textId="77777777" w:rsidR="009D6872" w:rsidRDefault="009D6872">
          <w:pPr>
            <w:pStyle w:val="Innehll3"/>
            <w:rPr>
              <w:rFonts w:asciiTheme="minorHAnsi" w:eastAsiaTheme="minorEastAsia" w:hAnsiTheme="minorHAnsi" w:cstheme="minorBidi"/>
              <w:szCs w:val="22"/>
              <w:lang w:eastAsia="sv-SE"/>
            </w:rPr>
          </w:pPr>
          <w:r>
            <w:t>2.1.2</w:t>
          </w:r>
          <w:r>
            <w:rPr>
              <w:rFonts w:asciiTheme="minorHAnsi" w:eastAsiaTheme="minorEastAsia" w:hAnsiTheme="minorHAnsi" w:cstheme="minorBidi"/>
              <w:szCs w:val="22"/>
              <w:lang w:eastAsia="sv-SE"/>
            </w:rPr>
            <w:tab/>
          </w:r>
          <w:r>
            <w:t>Risker för en svagare utveckling väger över</w:t>
          </w:r>
          <w:r>
            <w:tab/>
          </w:r>
          <w:r>
            <w:fldChar w:fldCharType="begin"/>
          </w:r>
          <w:r>
            <w:instrText xml:space="preserve"> PAGEREF _Toc384401450 \h </w:instrText>
          </w:r>
          <w:r>
            <w:fldChar w:fldCharType="separate"/>
          </w:r>
          <w:r w:rsidR="004642B5">
            <w:t>32</w:t>
          </w:r>
          <w:r>
            <w:fldChar w:fldCharType="end"/>
          </w:r>
        </w:p>
        <w:p w14:paraId="2E92292B" w14:textId="77777777" w:rsidR="009D6872" w:rsidRDefault="009D6872">
          <w:pPr>
            <w:pStyle w:val="Innehll2"/>
            <w:rPr>
              <w:rFonts w:asciiTheme="minorHAnsi" w:eastAsiaTheme="minorEastAsia" w:hAnsiTheme="minorHAnsi" w:cstheme="minorBidi"/>
              <w:szCs w:val="22"/>
              <w:lang w:eastAsia="sv-SE"/>
            </w:rPr>
          </w:pPr>
          <w:r>
            <w:t>2.2</w:t>
          </w:r>
          <w:r>
            <w:rPr>
              <w:rFonts w:asciiTheme="minorHAnsi" w:eastAsiaTheme="minorEastAsia" w:hAnsiTheme="minorHAnsi" w:cstheme="minorBidi"/>
              <w:szCs w:val="22"/>
              <w:lang w:eastAsia="sv-SE"/>
            </w:rPr>
            <w:tab/>
          </w:r>
          <w:r>
            <w:t>Finanspolitikens inriktning</w:t>
          </w:r>
          <w:r>
            <w:tab/>
          </w:r>
          <w:r>
            <w:fldChar w:fldCharType="begin"/>
          </w:r>
          <w:r>
            <w:instrText xml:space="preserve"> PAGEREF _Toc384401451 \h </w:instrText>
          </w:r>
          <w:r>
            <w:fldChar w:fldCharType="separate"/>
          </w:r>
          <w:r w:rsidR="004642B5">
            <w:t>33</w:t>
          </w:r>
          <w:r>
            <w:fldChar w:fldCharType="end"/>
          </w:r>
        </w:p>
        <w:p w14:paraId="3842340F" w14:textId="77777777" w:rsidR="009D6872" w:rsidRDefault="009D6872">
          <w:pPr>
            <w:pStyle w:val="Innehll3"/>
            <w:rPr>
              <w:rFonts w:asciiTheme="minorHAnsi" w:eastAsiaTheme="minorEastAsia" w:hAnsiTheme="minorHAnsi" w:cstheme="minorBidi"/>
              <w:szCs w:val="22"/>
              <w:lang w:eastAsia="sv-SE"/>
            </w:rPr>
          </w:pPr>
          <w:r>
            <w:t>2.2.1</w:t>
          </w:r>
          <w:r>
            <w:rPr>
              <w:rFonts w:asciiTheme="minorHAnsi" w:eastAsiaTheme="minorEastAsia" w:hAnsiTheme="minorHAnsi" w:cstheme="minorBidi"/>
              <w:szCs w:val="22"/>
              <w:lang w:eastAsia="sv-SE"/>
            </w:rPr>
            <w:tab/>
          </w:r>
          <w:r>
            <w:t>Den övergripande inriktningen på finanspolitiken</w:t>
          </w:r>
          <w:r>
            <w:tab/>
          </w:r>
          <w:r>
            <w:fldChar w:fldCharType="begin"/>
          </w:r>
          <w:r>
            <w:instrText xml:space="preserve"> PAGEREF _Toc384401452 \h </w:instrText>
          </w:r>
          <w:r>
            <w:fldChar w:fldCharType="separate"/>
          </w:r>
          <w:r w:rsidR="004642B5">
            <w:t>33</w:t>
          </w:r>
          <w:r>
            <w:fldChar w:fldCharType="end"/>
          </w:r>
        </w:p>
        <w:p w14:paraId="5ED3EA54" w14:textId="77777777" w:rsidR="009D6872" w:rsidRDefault="009D6872">
          <w:pPr>
            <w:pStyle w:val="Innehll3"/>
            <w:rPr>
              <w:rFonts w:asciiTheme="minorHAnsi" w:eastAsiaTheme="minorEastAsia" w:hAnsiTheme="minorHAnsi" w:cstheme="minorBidi"/>
              <w:szCs w:val="22"/>
              <w:lang w:eastAsia="sv-SE"/>
            </w:rPr>
          </w:pPr>
          <w:r>
            <w:t>2.2.2</w:t>
          </w:r>
          <w:r>
            <w:rPr>
              <w:rFonts w:asciiTheme="minorHAnsi" w:eastAsiaTheme="minorEastAsia" w:hAnsiTheme="minorHAnsi" w:cstheme="minorBidi"/>
              <w:szCs w:val="22"/>
              <w:lang w:eastAsia="sv-SE"/>
            </w:rPr>
            <w:tab/>
          </w:r>
          <w:r>
            <w:t>Bedömning av utgiftstaket för 2017 och 2018</w:t>
          </w:r>
          <w:r>
            <w:tab/>
          </w:r>
          <w:r>
            <w:fldChar w:fldCharType="begin"/>
          </w:r>
          <w:r>
            <w:instrText xml:space="preserve"> PAGEREF _Toc384401453 \h </w:instrText>
          </w:r>
          <w:r>
            <w:fldChar w:fldCharType="separate"/>
          </w:r>
          <w:r w:rsidR="004642B5">
            <w:t>37</w:t>
          </w:r>
          <w:r>
            <w:fldChar w:fldCharType="end"/>
          </w:r>
        </w:p>
        <w:p w14:paraId="02D19247" w14:textId="77777777" w:rsidR="009D6872" w:rsidRDefault="009D6872">
          <w:pPr>
            <w:pStyle w:val="Innehll2"/>
            <w:rPr>
              <w:rFonts w:asciiTheme="minorHAnsi" w:eastAsiaTheme="minorEastAsia" w:hAnsiTheme="minorHAnsi" w:cstheme="minorBidi"/>
              <w:szCs w:val="22"/>
              <w:lang w:eastAsia="sv-SE"/>
            </w:rPr>
          </w:pPr>
          <w:r>
            <w:t>2.3</w:t>
          </w:r>
          <w:r>
            <w:rPr>
              <w:rFonts w:asciiTheme="minorHAnsi" w:eastAsiaTheme="minorEastAsia" w:hAnsiTheme="minorHAnsi" w:cstheme="minorBidi"/>
              <w:szCs w:val="22"/>
              <w:lang w:eastAsia="sv-SE"/>
            </w:rPr>
            <w:tab/>
          </w:r>
          <w:r>
            <w:t>Mer kunskap i skolan</w:t>
          </w:r>
          <w:r>
            <w:tab/>
          </w:r>
          <w:r>
            <w:fldChar w:fldCharType="begin"/>
          </w:r>
          <w:r>
            <w:instrText xml:space="preserve"> PAGEREF _Toc384401454 \h </w:instrText>
          </w:r>
          <w:r>
            <w:fldChar w:fldCharType="separate"/>
          </w:r>
          <w:r w:rsidR="004642B5">
            <w:t>41</w:t>
          </w:r>
          <w:r>
            <w:fldChar w:fldCharType="end"/>
          </w:r>
        </w:p>
        <w:p w14:paraId="3CE567A3" w14:textId="77777777" w:rsidR="009D6872" w:rsidRDefault="009D6872">
          <w:pPr>
            <w:pStyle w:val="Innehll3"/>
            <w:rPr>
              <w:rFonts w:asciiTheme="minorHAnsi" w:eastAsiaTheme="minorEastAsia" w:hAnsiTheme="minorHAnsi" w:cstheme="minorBidi"/>
              <w:szCs w:val="22"/>
              <w:lang w:eastAsia="sv-SE"/>
            </w:rPr>
          </w:pPr>
          <w:r>
            <w:t>2.3.1</w:t>
          </w:r>
          <w:r>
            <w:rPr>
              <w:rFonts w:asciiTheme="minorHAnsi" w:eastAsiaTheme="minorEastAsia" w:hAnsiTheme="minorHAnsi" w:cstheme="minorBidi"/>
              <w:szCs w:val="22"/>
              <w:lang w:eastAsia="sv-SE"/>
            </w:rPr>
            <w:tab/>
          </w:r>
          <w:r>
            <w:t>Situationen i skolan</w:t>
          </w:r>
          <w:r>
            <w:tab/>
          </w:r>
          <w:r>
            <w:fldChar w:fldCharType="begin"/>
          </w:r>
          <w:r>
            <w:instrText xml:space="preserve"> PAGEREF _Toc384401455 \h </w:instrText>
          </w:r>
          <w:r>
            <w:fldChar w:fldCharType="separate"/>
          </w:r>
          <w:r w:rsidR="004642B5">
            <w:t>41</w:t>
          </w:r>
          <w:r>
            <w:fldChar w:fldCharType="end"/>
          </w:r>
        </w:p>
        <w:p w14:paraId="47C5BABF" w14:textId="77777777" w:rsidR="009D6872" w:rsidRDefault="009D6872">
          <w:pPr>
            <w:pStyle w:val="Innehll3"/>
            <w:rPr>
              <w:rFonts w:asciiTheme="minorHAnsi" w:eastAsiaTheme="minorEastAsia" w:hAnsiTheme="minorHAnsi" w:cstheme="minorBidi"/>
              <w:szCs w:val="22"/>
              <w:lang w:eastAsia="sv-SE"/>
            </w:rPr>
          </w:pPr>
          <w:r>
            <w:t>2.3.2</w:t>
          </w:r>
          <w:r>
            <w:rPr>
              <w:rFonts w:asciiTheme="minorHAnsi" w:eastAsiaTheme="minorEastAsia" w:hAnsiTheme="minorHAnsi" w:cstheme="minorBidi"/>
              <w:szCs w:val="22"/>
              <w:lang w:eastAsia="sv-SE"/>
            </w:rPr>
            <w:tab/>
          </w:r>
          <w:r>
            <w:t>Ett omfattande reformarbete pågår</w:t>
          </w:r>
          <w:r>
            <w:tab/>
          </w:r>
          <w:r>
            <w:fldChar w:fldCharType="begin"/>
          </w:r>
          <w:r>
            <w:instrText xml:space="preserve"> PAGEREF _Toc384401456 \h </w:instrText>
          </w:r>
          <w:r>
            <w:fldChar w:fldCharType="separate"/>
          </w:r>
          <w:r w:rsidR="004642B5">
            <w:t>42</w:t>
          </w:r>
          <w:r>
            <w:fldChar w:fldCharType="end"/>
          </w:r>
        </w:p>
        <w:p w14:paraId="079A1CC3" w14:textId="77777777" w:rsidR="009D6872" w:rsidRDefault="009D6872">
          <w:pPr>
            <w:pStyle w:val="Innehll3"/>
            <w:rPr>
              <w:rFonts w:asciiTheme="minorHAnsi" w:eastAsiaTheme="minorEastAsia" w:hAnsiTheme="minorHAnsi" w:cstheme="minorBidi"/>
              <w:szCs w:val="22"/>
              <w:lang w:eastAsia="sv-SE"/>
            </w:rPr>
          </w:pPr>
          <w:r>
            <w:t>2.3.3</w:t>
          </w:r>
          <w:r>
            <w:rPr>
              <w:rFonts w:asciiTheme="minorHAnsi" w:eastAsiaTheme="minorEastAsia" w:hAnsiTheme="minorHAnsi" w:cstheme="minorBidi"/>
              <w:szCs w:val="22"/>
              <w:lang w:eastAsia="sv-SE"/>
            </w:rPr>
            <w:tab/>
          </w:r>
          <w:r>
            <w:t>En politik för mer kunskap</w:t>
          </w:r>
          <w:r>
            <w:tab/>
          </w:r>
          <w:r>
            <w:fldChar w:fldCharType="begin"/>
          </w:r>
          <w:r>
            <w:instrText xml:space="preserve"> PAGEREF _Toc384401457 \h </w:instrText>
          </w:r>
          <w:r>
            <w:fldChar w:fldCharType="separate"/>
          </w:r>
          <w:r w:rsidR="004642B5">
            <w:t>44</w:t>
          </w:r>
          <w:r>
            <w:fldChar w:fldCharType="end"/>
          </w:r>
        </w:p>
        <w:p w14:paraId="3E4E237B" w14:textId="77777777" w:rsidR="009D6872" w:rsidRDefault="009D6872">
          <w:pPr>
            <w:pStyle w:val="Innehll2"/>
            <w:rPr>
              <w:rFonts w:asciiTheme="minorHAnsi" w:eastAsiaTheme="minorEastAsia" w:hAnsiTheme="minorHAnsi" w:cstheme="minorBidi"/>
              <w:szCs w:val="22"/>
              <w:lang w:eastAsia="sv-SE"/>
            </w:rPr>
          </w:pPr>
          <w:r>
            <w:t>2.4</w:t>
          </w:r>
          <w:r>
            <w:rPr>
              <w:rFonts w:asciiTheme="minorHAnsi" w:eastAsiaTheme="minorEastAsia" w:hAnsiTheme="minorHAnsi" w:cstheme="minorBidi"/>
              <w:szCs w:val="22"/>
              <w:lang w:eastAsia="sv-SE"/>
            </w:rPr>
            <w:tab/>
          </w:r>
          <w:r>
            <w:t>Fler i arbete</w:t>
          </w:r>
          <w:r>
            <w:tab/>
          </w:r>
          <w:r>
            <w:fldChar w:fldCharType="begin"/>
          </w:r>
          <w:r>
            <w:instrText xml:space="preserve"> PAGEREF _Toc384401458 \h </w:instrText>
          </w:r>
          <w:r>
            <w:fldChar w:fldCharType="separate"/>
          </w:r>
          <w:r w:rsidR="004642B5">
            <w:t>48</w:t>
          </w:r>
          <w:r>
            <w:fldChar w:fldCharType="end"/>
          </w:r>
        </w:p>
        <w:p w14:paraId="56B3F9D4" w14:textId="77777777" w:rsidR="009D6872" w:rsidRDefault="009D6872">
          <w:pPr>
            <w:pStyle w:val="Innehll3"/>
            <w:rPr>
              <w:rFonts w:asciiTheme="minorHAnsi" w:eastAsiaTheme="minorEastAsia" w:hAnsiTheme="minorHAnsi" w:cstheme="minorBidi"/>
              <w:szCs w:val="22"/>
              <w:lang w:eastAsia="sv-SE"/>
            </w:rPr>
          </w:pPr>
          <w:r>
            <w:t>2.4.1</w:t>
          </w:r>
          <w:r>
            <w:rPr>
              <w:rFonts w:asciiTheme="minorHAnsi" w:eastAsiaTheme="minorEastAsia" w:hAnsiTheme="minorHAnsi" w:cstheme="minorBidi"/>
              <w:szCs w:val="22"/>
              <w:lang w:eastAsia="sv-SE"/>
            </w:rPr>
            <w:tab/>
          </w:r>
          <w:r>
            <w:t>Läget på arbetsmarknaden</w:t>
          </w:r>
          <w:r>
            <w:tab/>
          </w:r>
          <w:r>
            <w:fldChar w:fldCharType="begin"/>
          </w:r>
          <w:r>
            <w:instrText xml:space="preserve"> PAGEREF _Toc384401459 \h </w:instrText>
          </w:r>
          <w:r>
            <w:fldChar w:fldCharType="separate"/>
          </w:r>
          <w:r w:rsidR="004642B5">
            <w:t>48</w:t>
          </w:r>
          <w:r>
            <w:fldChar w:fldCharType="end"/>
          </w:r>
        </w:p>
        <w:p w14:paraId="5184132E" w14:textId="77777777" w:rsidR="009D6872" w:rsidRDefault="009D6872">
          <w:pPr>
            <w:pStyle w:val="Innehll3"/>
            <w:rPr>
              <w:rFonts w:asciiTheme="minorHAnsi" w:eastAsiaTheme="minorEastAsia" w:hAnsiTheme="minorHAnsi" w:cstheme="minorBidi"/>
              <w:szCs w:val="22"/>
              <w:lang w:eastAsia="sv-SE"/>
            </w:rPr>
          </w:pPr>
          <w:r>
            <w:t>2.4.2</w:t>
          </w:r>
          <w:r>
            <w:rPr>
              <w:rFonts w:asciiTheme="minorHAnsi" w:eastAsiaTheme="minorEastAsia" w:hAnsiTheme="minorHAnsi" w:cstheme="minorBidi"/>
              <w:szCs w:val="22"/>
              <w:lang w:eastAsia="sv-SE"/>
            </w:rPr>
            <w:tab/>
          </w:r>
          <w:r>
            <w:t>En politik för full sysselsättning</w:t>
          </w:r>
          <w:r>
            <w:tab/>
          </w:r>
          <w:r>
            <w:fldChar w:fldCharType="begin"/>
          </w:r>
          <w:r>
            <w:instrText xml:space="preserve"> PAGEREF _Toc384401460 \h </w:instrText>
          </w:r>
          <w:r>
            <w:fldChar w:fldCharType="separate"/>
          </w:r>
          <w:r w:rsidR="004642B5">
            <w:t>50</w:t>
          </w:r>
          <w:r>
            <w:fldChar w:fldCharType="end"/>
          </w:r>
        </w:p>
        <w:p w14:paraId="52E0AB65" w14:textId="77777777" w:rsidR="009D6872" w:rsidRDefault="009D6872">
          <w:pPr>
            <w:pStyle w:val="Innehll2"/>
            <w:rPr>
              <w:rFonts w:asciiTheme="minorHAnsi" w:eastAsiaTheme="minorEastAsia" w:hAnsiTheme="minorHAnsi" w:cstheme="minorBidi"/>
              <w:szCs w:val="22"/>
              <w:lang w:eastAsia="sv-SE"/>
            </w:rPr>
          </w:pPr>
          <w:r>
            <w:t>2.5</w:t>
          </w:r>
          <w:r>
            <w:rPr>
              <w:rFonts w:asciiTheme="minorHAnsi" w:eastAsiaTheme="minorEastAsia" w:hAnsiTheme="minorHAnsi" w:cstheme="minorBidi"/>
              <w:szCs w:val="22"/>
              <w:lang w:eastAsia="sv-SE"/>
            </w:rPr>
            <w:tab/>
          </w:r>
          <w:r>
            <w:t>Fler bostäder och effektiva transporter</w:t>
          </w:r>
          <w:r>
            <w:tab/>
          </w:r>
          <w:r>
            <w:fldChar w:fldCharType="begin"/>
          </w:r>
          <w:r>
            <w:instrText xml:space="preserve"> PAGEREF _Toc384401461 \h </w:instrText>
          </w:r>
          <w:r>
            <w:fldChar w:fldCharType="separate"/>
          </w:r>
          <w:r w:rsidR="004642B5">
            <w:t>60</w:t>
          </w:r>
          <w:r>
            <w:fldChar w:fldCharType="end"/>
          </w:r>
        </w:p>
        <w:p w14:paraId="101C19CF" w14:textId="77777777" w:rsidR="009D6872" w:rsidRDefault="009D6872">
          <w:pPr>
            <w:pStyle w:val="Innehll3"/>
            <w:rPr>
              <w:rFonts w:asciiTheme="minorHAnsi" w:eastAsiaTheme="minorEastAsia" w:hAnsiTheme="minorHAnsi" w:cstheme="minorBidi"/>
              <w:szCs w:val="22"/>
              <w:lang w:eastAsia="sv-SE"/>
            </w:rPr>
          </w:pPr>
          <w:r>
            <w:t>2.5.1</w:t>
          </w:r>
          <w:r>
            <w:rPr>
              <w:rFonts w:asciiTheme="minorHAnsi" w:eastAsiaTheme="minorEastAsia" w:hAnsiTheme="minorHAnsi" w:cstheme="minorBidi"/>
              <w:szCs w:val="22"/>
              <w:lang w:eastAsia="sv-SE"/>
            </w:rPr>
            <w:tab/>
          </w:r>
          <w:r>
            <w:t>En väl fungerande bostadsmarknad</w:t>
          </w:r>
          <w:r>
            <w:tab/>
          </w:r>
          <w:r>
            <w:fldChar w:fldCharType="begin"/>
          </w:r>
          <w:r>
            <w:instrText xml:space="preserve"> PAGEREF _Toc384401462 \h </w:instrText>
          </w:r>
          <w:r>
            <w:fldChar w:fldCharType="separate"/>
          </w:r>
          <w:r w:rsidR="004642B5">
            <w:t>60</w:t>
          </w:r>
          <w:r>
            <w:fldChar w:fldCharType="end"/>
          </w:r>
        </w:p>
        <w:p w14:paraId="2116E50E" w14:textId="77777777" w:rsidR="009D6872" w:rsidRDefault="009D6872">
          <w:pPr>
            <w:pStyle w:val="Innehll3"/>
            <w:rPr>
              <w:rFonts w:asciiTheme="minorHAnsi" w:eastAsiaTheme="minorEastAsia" w:hAnsiTheme="minorHAnsi" w:cstheme="minorBidi"/>
              <w:szCs w:val="22"/>
              <w:lang w:eastAsia="sv-SE"/>
            </w:rPr>
          </w:pPr>
          <w:r>
            <w:t>2.5.2</w:t>
          </w:r>
          <w:r>
            <w:rPr>
              <w:rFonts w:asciiTheme="minorHAnsi" w:eastAsiaTheme="minorEastAsia" w:hAnsiTheme="minorHAnsi" w:cstheme="minorBidi"/>
              <w:szCs w:val="22"/>
              <w:lang w:eastAsia="sv-SE"/>
            </w:rPr>
            <w:tab/>
          </w:r>
          <w:r>
            <w:t>En utvecklad infrastruktur</w:t>
          </w:r>
          <w:r>
            <w:tab/>
          </w:r>
          <w:r>
            <w:fldChar w:fldCharType="begin"/>
          </w:r>
          <w:r>
            <w:instrText xml:space="preserve"> PAGEREF _Toc384401463 \h </w:instrText>
          </w:r>
          <w:r>
            <w:fldChar w:fldCharType="separate"/>
          </w:r>
          <w:r w:rsidR="004642B5">
            <w:t>61</w:t>
          </w:r>
          <w:r>
            <w:fldChar w:fldCharType="end"/>
          </w:r>
        </w:p>
        <w:p w14:paraId="065E0F2C" w14:textId="77777777" w:rsidR="009D6872" w:rsidRDefault="009D6872">
          <w:pPr>
            <w:pStyle w:val="Innehll2"/>
            <w:rPr>
              <w:rFonts w:asciiTheme="minorHAnsi" w:eastAsiaTheme="minorEastAsia" w:hAnsiTheme="minorHAnsi" w:cstheme="minorBidi"/>
              <w:szCs w:val="22"/>
              <w:lang w:eastAsia="sv-SE"/>
            </w:rPr>
          </w:pPr>
          <w:r>
            <w:t>2.6</w:t>
          </w:r>
          <w:r>
            <w:rPr>
              <w:rFonts w:asciiTheme="minorHAnsi" w:eastAsiaTheme="minorEastAsia" w:hAnsiTheme="minorHAnsi" w:cstheme="minorBidi"/>
              <w:szCs w:val="22"/>
              <w:lang w:eastAsia="sv-SE"/>
            </w:rPr>
            <w:tab/>
          </w:r>
          <w:r>
            <w:t>Ett företags- och innovationsklimat i världsklass</w:t>
          </w:r>
          <w:r>
            <w:tab/>
          </w:r>
          <w:r>
            <w:fldChar w:fldCharType="begin"/>
          </w:r>
          <w:r>
            <w:instrText xml:space="preserve"> PAGEREF _Toc384401464 \h </w:instrText>
          </w:r>
          <w:r>
            <w:fldChar w:fldCharType="separate"/>
          </w:r>
          <w:r w:rsidR="004642B5">
            <w:t>63</w:t>
          </w:r>
          <w:r>
            <w:fldChar w:fldCharType="end"/>
          </w:r>
        </w:p>
        <w:p w14:paraId="6178D097" w14:textId="77777777" w:rsidR="009D6872" w:rsidRDefault="009D6872">
          <w:pPr>
            <w:pStyle w:val="Innehll3"/>
            <w:rPr>
              <w:rFonts w:asciiTheme="minorHAnsi" w:eastAsiaTheme="minorEastAsia" w:hAnsiTheme="minorHAnsi" w:cstheme="minorBidi"/>
              <w:szCs w:val="22"/>
              <w:lang w:eastAsia="sv-SE"/>
            </w:rPr>
          </w:pPr>
          <w:r>
            <w:t>2.6.2</w:t>
          </w:r>
          <w:r>
            <w:rPr>
              <w:rFonts w:asciiTheme="minorHAnsi" w:eastAsiaTheme="minorEastAsia" w:hAnsiTheme="minorHAnsi" w:cstheme="minorBidi"/>
              <w:szCs w:val="22"/>
              <w:lang w:eastAsia="sv-SE"/>
            </w:rPr>
            <w:tab/>
          </w:r>
          <w:r>
            <w:t>Sverige har goda innovationsförutsättningar</w:t>
          </w:r>
          <w:r>
            <w:tab/>
          </w:r>
          <w:r>
            <w:fldChar w:fldCharType="begin"/>
          </w:r>
          <w:r>
            <w:instrText xml:space="preserve"> PAGEREF _Toc384401465 \h </w:instrText>
          </w:r>
          <w:r>
            <w:fldChar w:fldCharType="separate"/>
          </w:r>
          <w:r w:rsidR="004642B5">
            <w:t>65</w:t>
          </w:r>
          <w:r>
            <w:fldChar w:fldCharType="end"/>
          </w:r>
        </w:p>
        <w:p w14:paraId="72E7273D" w14:textId="77777777" w:rsidR="009D6872" w:rsidRDefault="009D6872">
          <w:pPr>
            <w:pStyle w:val="Innehll2"/>
            <w:rPr>
              <w:rFonts w:asciiTheme="minorHAnsi" w:eastAsiaTheme="minorEastAsia" w:hAnsiTheme="minorHAnsi" w:cstheme="minorBidi"/>
              <w:szCs w:val="22"/>
              <w:lang w:eastAsia="sv-SE"/>
            </w:rPr>
          </w:pPr>
          <w:r>
            <w:t>2.7</w:t>
          </w:r>
          <w:r>
            <w:rPr>
              <w:rFonts w:asciiTheme="minorHAnsi" w:eastAsiaTheme="minorEastAsia" w:hAnsiTheme="minorHAnsi" w:cstheme="minorBidi"/>
              <w:szCs w:val="22"/>
              <w:lang w:eastAsia="sv-SE"/>
            </w:rPr>
            <w:tab/>
          </w:r>
          <w:r>
            <w:t>Ett samhälle som håller ihop</w:t>
          </w:r>
          <w:r>
            <w:tab/>
          </w:r>
          <w:r>
            <w:fldChar w:fldCharType="begin"/>
          </w:r>
          <w:r>
            <w:instrText xml:space="preserve"> PAGEREF _Toc384401466 \h </w:instrText>
          </w:r>
          <w:r>
            <w:fldChar w:fldCharType="separate"/>
          </w:r>
          <w:r w:rsidR="004642B5">
            <w:t>67</w:t>
          </w:r>
          <w:r>
            <w:fldChar w:fldCharType="end"/>
          </w:r>
        </w:p>
        <w:p w14:paraId="28D94F11" w14:textId="77777777" w:rsidR="009D6872" w:rsidRDefault="009D6872">
          <w:pPr>
            <w:pStyle w:val="Innehll3"/>
            <w:rPr>
              <w:rFonts w:asciiTheme="minorHAnsi" w:eastAsiaTheme="minorEastAsia" w:hAnsiTheme="minorHAnsi" w:cstheme="minorBidi"/>
              <w:szCs w:val="22"/>
              <w:lang w:eastAsia="sv-SE"/>
            </w:rPr>
          </w:pPr>
          <w:r>
            <w:t>2.7.1</w:t>
          </w:r>
          <w:r>
            <w:rPr>
              <w:rFonts w:asciiTheme="minorHAnsi" w:eastAsiaTheme="minorEastAsia" w:hAnsiTheme="minorHAnsi" w:cstheme="minorBidi"/>
              <w:szCs w:val="22"/>
              <w:lang w:eastAsia="sv-SE"/>
            </w:rPr>
            <w:tab/>
          </w:r>
          <w:r>
            <w:t>Fler i arbete ger ökad sammanhållning</w:t>
          </w:r>
          <w:r>
            <w:tab/>
          </w:r>
          <w:r>
            <w:fldChar w:fldCharType="begin"/>
          </w:r>
          <w:r>
            <w:instrText xml:space="preserve"> PAGEREF _Toc384401467 \h </w:instrText>
          </w:r>
          <w:r>
            <w:fldChar w:fldCharType="separate"/>
          </w:r>
          <w:r w:rsidR="004642B5">
            <w:t>67</w:t>
          </w:r>
          <w:r>
            <w:fldChar w:fldCharType="end"/>
          </w:r>
        </w:p>
        <w:p w14:paraId="33BAF50D" w14:textId="77777777" w:rsidR="009D6872" w:rsidRDefault="009D6872">
          <w:pPr>
            <w:pStyle w:val="Innehll3"/>
            <w:rPr>
              <w:rFonts w:asciiTheme="minorHAnsi" w:eastAsiaTheme="minorEastAsia" w:hAnsiTheme="minorHAnsi" w:cstheme="minorBidi"/>
              <w:szCs w:val="22"/>
              <w:lang w:eastAsia="sv-SE"/>
            </w:rPr>
          </w:pPr>
          <w:r>
            <w:t>2.7.2</w:t>
          </w:r>
          <w:r>
            <w:rPr>
              <w:rFonts w:asciiTheme="minorHAnsi" w:eastAsiaTheme="minorEastAsia" w:hAnsiTheme="minorHAnsi" w:cstheme="minorBidi"/>
              <w:szCs w:val="22"/>
              <w:lang w:eastAsia="sv-SE"/>
            </w:rPr>
            <w:tab/>
          </w:r>
          <w:r>
            <w:t>Långsiktigheten i välfärden värnas</w:t>
          </w:r>
          <w:r>
            <w:tab/>
          </w:r>
          <w:r>
            <w:fldChar w:fldCharType="begin"/>
          </w:r>
          <w:r>
            <w:instrText xml:space="preserve"> PAGEREF _Toc384401468 \h </w:instrText>
          </w:r>
          <w:r>
            <w:fldChar w:fldCharType="separate"/>
          </w:r>
          <w:r w:rsidR="004642B5">
            <w:t>69</w:t>
          </w:r>
          <w:r>
            <w:fldChar w:fldCharType="end"/>
          </w:r>
        </w:p>
        <w:p w14:paraId="2657BE34" w14:textId="77777777" w:rsidR="009D6872" w:rsidRDefault="009D6872">
          <w:pPr>
            <w:pStyle w:val="Innehll3"/>
            <w:rPr>
              <w:rFonts w:asciiTheme="minorHAnsi" w:eastAsiaTheme="minorEastAsia" w:hAnsiTheme="minorHAnsi" w:cstheme="minorBidi"/>
              <w:szCs w:val="22"/>
              <w:lang w:eastAsia="sv-SE"/>
            </w:rPr>
          </w:pPr>
          <w:r>
            <w:t>2.7.3</w:t>
          </w:r>
          <w:r>
            <w:rPr>
              <w:rFonts w:asciiTheme="minorHAnsi" w:eastAsiaTheme="minorEastAsia" w:hAnsiTheme="minorHAnsi" w:cstheme="minorBidi"/>
              <w:szCs w:val="22"/>
              <w:lang w:eastAsia="sv-SE"/>
            </w:rPr>
            <w:tab/>
          </w:r>
          <w:r>
            <w:t>En hälso- och sjukvård av god kvalitet</w:t>
          </w:r>
          <w:r>
            <w:tab/>
          </w:r>
          <w:r>
            <w:fldChar w:fldCharType="begin"/>
          </w:r>
          <w:r>
            <w:instrText xml:space="preserve"> PAGEREF _Toc384401469 \h </w:instrText>
          </w:r>
          <w:r>
            <w:fldChar w:fldCharType="separate"/>
          </w:r>
          <w:r w:rsidR="004642B5">
            <w:t>69</w:t>
          </w:r>
          <w:r>
            <w:fldChar w:fldCharType="end"/>
          </w:r>
        </w:p>
        <w:p w14:paraId="0F289980" w14:textId="77777777" w:rsidR="009D6872" w:rsidRDefault="009D6872">
          <w:pPr>
            <w:pStyle w:val="Innehll3"/>
            <w:rPr>
              <w:rFonts w:asciiTheme="minorHAnsi" w:eastAsiaTheme="minorEastAsia" w:hAnsiTheme="minorHAnsi" w:cstheme="minorBidi"/>
              <w:szCs w:val="22"/>
              <w:lang w:eastAsia="sv-SE"/>
            </w:rPr>
          </w:pPr>
          <w:r>
            <w:t>2.7.4</w:t>
          </w:r>
          <w:r>
            <w:rPr>
              <w:rFonts w:asciiTheme="minorHAnsi" w:eastAsiaTheme="minorEastAsia" w:hAnsiTheme="minorHAnsi" w:cstheme="minorBidi"/>
              <w:szCs w:val="22"/>
              <w:lang w:eastAsia="sv-SE"/>
            </w:rPr>
            <w:tab/>
          </w:r>
          <w:r>
            <w:t>De äldres hälsa, trygghet och självbestämmande ska främjas</w:t>
          </w:r>
          <w:r>
            <w:tab/>
          </w:r>
          <w:r>
            <w:fldChar w:fldCharType="begin"/>
          </w:r>
          <w:r>
            <w:instrText xml:space="preserve"> PAGEREF _Toc384401470 \h </w:instrText>
          </w:r>
          <w:r>
            <w:fldChar w:fldCharType="separate"/>
          </w:r>
          <w:r w:rsidR="004642B5">
            <w:t>70</w:t>
          </w:r>
          <w:r>
            <w:fldChar w:fldCharType="end"/>
          </w:r>
        </w:p>
        <w:p w14:paraId="2395775A" w14:textId="77777777" w:rsidR="009D6872" w:rsidRDefault="009D6872">
          <w:pPr>
            <w:pStyle w:val="Innehll3"/>
            <w:rPr>
              <w:rFonts w:asciiTheme="minorHAnsi" w:eastAsiaTheme="minorEastAsia" w:hAnsiTheme="minorHAnsi" w:cstheme="minorBidi"/>
              <w:szCs w:val="22"/>
              <w:lang w:eastAsia="sv-SE"/>
            </w:rPr>
          </w:pPr>
          <w:r>
            <w:t>2.7.5</w:t>
          </w:r>
          <w:r>
            <w:rPr>
              <w:rFonts w:asciiTheme="minorHAnsi" w:eastAsiaTheme="minorEastAsia" w:hAnsiTheme="minorHAnsi" w:cstheme="minorBidi"/>
              <w:szCs w:val="22"/>
              <w:lang w:eastAsia="sv-SE"/>
            </w:rPr>
            <w:tab/>
          </w:r>
          <w:r>
            <w:t>Ett stärkt och självständigt civilsamhälle</w:t>
          </w:r>
          <w:r>
            <w:tab/>
          </w:r>
          <w:r>
            <w:fldChar w:fldCharType="begin"/>
          </w:r>
          <w:r>
            <w:instrText xml:space="preserve"> PAGEREF _Toc384401471 \h </w:instrText>
          </w:r>
          <w:r>
            <w:fldChar w:fldCharType="separate"/>
          </w:r>
          <w:r w:rsidR="004642B5">
            <w:t>71</w:t>
          </w:r>
          <w:r>
            <w:fldChar w:fldCharType="end"/>
          </w:r>
        </w:p>
        <w:p w14:paraId="381085D9" w14:textId="77777777" w:rsidR="009D6872" w:rsidRDefault="009D6872">
          <w:pPr>
            <w:pStyle w:val="Innehll3"/>
            <w:rPr>
              <w:rFonts w:asciiTheme="minorHAnsi" w:eastAsiaTheme="minorEastAsia" w:hAnsiTheme="minorHAnsi" w:cstheme="minorBidi"/>
              <w:szCs w:val="22"/>
              <w:lang w:eastAsia="sv-SE"/>
            </w:rPr>
          </w:pPr>
          <w:r>
            <w:t>2.7.6</w:t>
          </w:r>
          <w:r>
            <w:rPr>
              <w:rFonts w:asciiTheme="minorHAnsi" w:eastAsiaTheme="minorEastAsia" w:hAnsiTheme="minorHAnsi" w:cstheme="minorBidi"/>
              <w:szCs w:val="22"/>
              <w:lang w:eastAsia="sv-SE"/>
            </w:rPr>
            <w:tab/>
          </w:r>
          <w:r>
            <w:t>Ökad trygghet via brottsbekämpning</w:t>
          </w:r>
          <w:r>
            <w:tab/>
          </w:r>
          <w:r>
            <w:fldChar w:fldCharType="begin"/>
          </w:r>
          <w:r>
            <w:instrText xml:space="preserve"> PAGEREF _Toc384401472 \h </w:instrText>
          </w:r>
          <w:r>
            <w:fldChar w:fldCharType="separate"/>
          </w:r>
          <w:r w:rsidR="004642B5">
            <w:t>71</w:t>
          </w:r>
          <w:r>
            <w:fldChar w:fldCharType="end"/>
          </w:r>
        </w:p>
        <w:p w14:paraId="6CEB9A9D" w14:textId="77777777" w:rsidR="009D6872" w:rsidRDefault="009D6872">
          <w:pPr>
            <w:pStyle w:val="Innehll2"/>
            <w:rPr>
              <w:rFonts w:asciiTheme="minorHAnsi" w:eastAsiaTheme="minorEastAsia" w:hAnsiTheme="minorHAnsi" w:cstheme="minorBidi"/>
              <w:szCs w:val="22"/>
              <w:lang w:eastAsia="sv-SE"/>
            </w:rPr>
          </w:pPr>
          <w:r>
            <w:t>2.8</w:t>
          </w:r>
          <w:r>
            <w:rPr>
              <w:rFonts w:asciiTheme="minorHAnsi" w:eastAsiaTheme="minorEastAsia" w:hAnsiTheme="minorHAnsi" w:cstheme="minorBidi"/>
              <w:szCs w:val="22"/>
              <w:lang w:eastAsia="sv-SE"/>
            </w:rPr>
            <w:tab/>
          </w:r>
          <w:r>
            <w:t>Försvarsmakten</w:t>
          </w:r>
          <w:r>
            <w:tab/>
          </w:r>
          <w:r>
            <w:fldChar w:fldCharType="begin"/>
          </w:r>
          <w:r>
            <w:instrText xml:space="preserve"> PAGEREF _Toc384401473 \h </w:instrText>
          </w:r>
          <w:r>
            <w:fldChar w:fldCharType="separate"/>
          </w:r>
          <w:r w:rsidR="004642B5">
            <w:t>72</w:t>
          </w:r>
          <w:r>
            <w:fldChar w:fldCharType="end"/>
          </w:r>
        </w:p>
        <w:p w14:paraId="25976F80" w14:textId="77777777" w:rsidR="009D6872" w:rsidRDefault="009D6872">
          <w:pPr>
            <w:pStyle w:val="Innehll2"/>
            <w:rPr>
              <w:rFonts w:asciiTheme="minorHAnsi" w:eastAsiaTheme="minorEastAsia" w:hAnsiTheme="minorHAnsi" w:cstheme="minorBidi"/>
              <w:szCs w:val="22"/>
              <w:lang w:eastAsia="sv-SE"/>
            </w:rPr>
          </w:pPr>
          <w:r>
            <w:t>2.9</w:t>
          </w:r>
          <w:r>
            <w:rPr>
              <w:rFonts w:asciiTheme="minorHAnsi" w:eastAsiaTheme="minorEastAsia" w:hAnsiTheme="minorHAnsi" w:cstheme="minorBidi"/>
              <w:szCs w:val="22"/>
              <w:lang w:eastAsia="sv-SE"/>
            </w:rPr>
            <w:tab/>
          </w:r>
          <w:r>
            <w:t>En ambitiös klimat-, miljö- och energipolitik</w:t>
          </w:r>
          <w:r>
            <w:tab/>
          </w:r>
          <w:r>
            <w:fldChar w:fldCharType="begin"/>
          </w:r>
          <w:r>
            <w:instrText xml:space="preserve"> PAGEREF _Toc384401474 \h </w:instrText>
          </w:r>
          <w:r>
            <w:fldChar w:fldCharType="separate"/>
          </w:r>
          <w:r w:rsidR="004642B5">
            <w:t>73</w:t>
          </w:r>
          <w:r>
            <w:fldChar w:fldCharType="end"/>
          </w:r>
        </w:p>
        <w:p w14:paraId="3D9D3BB8" w14:textId="77777777" w:rsidR="009D6872" w:rsidRDefault="009D6872">
          <w:pPr>
            <w:pStyle w:val="Innehll3"/>
            <w:rPr>
              <w:rFonts w:asciiTheme="minorHAnsi" w:eastAsiaTheme="minorEastAsia" w:hAnsiTheme="minorHAnsi" w:cstheme="minorBidi"/>
              <w:szCs w:val="22"/>
              <w:lang w:eastAsia="sv-SE"/>
            </w:rPr>
          </w:pPr>
          <w:r>
            <w:t>2.9.1</w:t>
          </w:r>
          <w:r>
            <w:rPr>
              <w:rFonts w:asciiTheme="minorHAnsi" w:eastAsiaTheme="minorEastAsia" w:hAnsiTheme="minorHAnsi" w:cstheme="minorBidi"/>
              <w:szCs w:val="22"/>
              <w:lang w:eastAsia="sv-SE"/>
            </w:rPr>
            <w:tab/>
          </w:r>
          <w:r>
            <w:t>Globala utmaningar inom klimat- och miljöpolitiken</w:t>
          </w:r>
          <w:r>
            <w:tab/>
          </w:r>
          <w:r>
            <w:fldChar w:fldCharType="begin"/>
          </w:r>
          <w:r>
            <w:instrText xml:space="preserve"> PAGEREF _Toc384401475 \h </w:instrText>
          </w:r>
          <w:r>
            <w:fldChar w:fldCharType="separate"/>
          </w:r>
          <w:r w:rsidR="004642B5">
            <w:t>73</w:t>
          </w:r>
          <w:r>
            <w:fldChar w:fldCharType="end"/>
          </w:r>
        </w:p>
        <w:p w14:paraId="5408E0DA" w14:textId="77777777" w:rsidR="009D6872" w:rsidRDefault="009D6872">
          <w:pPr>
            <w:pStyle w:val="Innehll3"/>
            <w:rPr>
              <w:rFonts w:asciiTheme="minorHAnsi" w:eastAsiaTheme="minorEastAsia" w:hAnsiTheme="minorHAnsi" w:cstheme="minorBidi"/>
              <w:szCs w:val="22"/>
              <w:lang w:eastAsia="sv-SE"/>
            </w:rPr>
          </w:pPr>
          <w:r>
            <w:t>2.9.2</w:t>
          </w:r>
          <w:r>
            <w:rPr>
              <w:rFonts w:asciiTheme="minorHAnsi" w:eastAsiaTheme="minorEastAsia" w:hAnsiTheme="minorHAnsi" w:cstheme="minorBidi"/>
              <w:szCs w:val="22"/>
              <w:lang w:eastAsia="sv-SE"/>
            </w:rPr>
            <w:tab/>
          </w:r>
          <w:r>
            <w:t>En effektiv och hållbar energiförsörjning</w:t>
          </w:r>
          <w:r>
            <w:tab/>
          </w:r>
          <w:r>
            <w:fldChar w:fldCharType="begin"/>
          </w:r>
          <w:r>
            <w:instrText xml:space="preserve"> PAGEREF _Toc384401476 \h </w:instrText>
          </w:r>
          <w:r>
            <w:fldChar w:fldCharType="separate"/>
          </w:r>
          <w:r w:rsidR="004642B5">
            <w:t>75</w:t>
          </w:r>
          <w:r>
            <w:fldChar w:fldCharType="end"/>
          </w:r>
        </w:p>
        <w:p w14:paraId="73A6F152" w14:textId="77777777" w:rsidR="009D6872" w:rsidRDefault="009D6872">
          <w:pPr>
            <w:pStyle w:val="Innehll2"/>
            <w:rPr>
              <w:rFonts w:asciiTheme="minorHAnsi" w:eastAsiaTheme="minorEastAsia" w:hAnsiTheme="minorHAnsi" w:cstheme="minorBidi"/>
              <w:szCs w:val="22"/>
              <w:lang w:eastAsia="sv-SE"/>
            </w:rPr>
          </w:pPr>
          <w:r>
            <w:t>2.10</w:t>
          </w:r>
          <w:r>
            <w:rPr>
              <w:rFonts w:asciiTheme="minorHAnsi" w:eastAsiaTheme="minorEastAsia" w:hAnsiTheme="minorHAnsi" w:cstheme="minorBidi"/>
              <w:szCs w:val="22"/>
              <w:lang w:eastAsia="sv-SE"/>
            </w:rPr>
            <w:tab/>
          </w:r>
          <w:r>
            <w:t>Finansiell stabilitet är en förutsättning för god ekonomisk utveckling</w:t>
          </w:r>
          <w:r>
            <w:tab/>
          </w:r>
          <w:r>
            <w:fldChar w:fldCharType="begin"/>
          </w:r>
          <w:r>
            <w:instrText xml:space="preserve"> PAGEREF _Toc384401477 \h </w:instrText>
          </w:r>
          <w:r>
            <w:fldChar w:fldCharType="separate"/>
          </w:r>
          <w:r w:rsidR="004642B5">
            <w:t>76</w:t>
          </w:r>
          <w:r>
            <w:fldChar w:fldCharType="end"/>
          </w:r>
        </w:p>
        <w:p w14:paraId="6684C6BB" w14:textId="77777777" w:rsidR="009D6872" w:rsidRDefault="009D6872">
          <w:pPr>
            <w:pStyle w:val="Innehll3"/>
            <w:rPr>
              <w:rFonts w:asciiTheme="minorHAnsi" w:eastAsiaTheme="minorEastAsia" w:hAnsiTheme="minorHAnsi" w:cstheme="minorBidi"/>
              <w:szCs w:val="22"/>
              <w:lang w:eastAsia="sv-SE"/>
            </w:rPr>
          </w:pPr>
          <w:r>
            <w:t>2.10.1</w:t>
          </w:r>
          <w:r>
            <w:rPr>
              <w:rFonts w:asciiTheme="minorHAnsi" w:eastAsiaTheme="minorEastAsia" w:hAnsiTheme="minorHAnsi" w:cstheme="minorBidi"/>
              <w:szCs w:val="22"/>
              <w:lang w:eastAsia="sv-SE"/>
            </w:rPr>
            <w:tab/>
          </w:r>
          <w:r>
            <w:t>Förhindra att finansiella obalanser uppstår vid de finansiella instituten</w:t>
          </w:r>
          <w:r>
            <w:tab/>
          </w:r>
          <w:r>
            <w:fldChar w:fldCharType="begin"/>
          </w:r>
          <w:r>
            <w:instrText xml:space="preserve"> PAGEREF _Toc384401478 \h </w:instrText>
          </w:r>
          <w:r>
            <w:fldChar w:fldCharType="separate"/>
          </w:r>
          <w:r w:rsidR="004642B5">
            <w:t>76</w:t>
          </w:r>
          <w:r>
            <w:fldChar w:fldCharType="end"/>
          </w:r>
        </w:p>
        <w:p w14:paraId="0EC8DC03" w14:textId="77777777" w:rsidR="009D6872" w:rsidRDefault="009D6872">
          <w:pPr>
            <w:pStyle w:val="Innehll3"/>
            <w:rPr>
              <w:rFonts w:asciiTheme="minorHAnsi" w:eastAsiaTheme="minorEastAsia" w:hAnsiTheme="minorHAnsi" w:cstheme="minorBidi"/>
              <w:szCs w:val="22"/>
              <w:lang w:eastAsia="sv-SE"/>
            </w:rPr>
          </w:pPr>
          <w:r>
            <w:t>2.10.2</w:t>
          </w:r>
          <w:r>
            <w:rPr>
              <w:rFonts w:asciiTheme="minorHAnsi" w:eastAsiaTheme="minorEastAsia" w:hAnsiTheme="minorHAnsi" w:cstheme="minorBidi"/>
              <w:szCs w:val="22"/>
              <w:lang w:eastAsia="sv-SE"/>
            </w:rPr>
            <w:tab/>
          </w:r>
          <w:r>
            <w:t>Förhindra att finansiella obalanser uppstår hos hushållen</w:t>
          </w:r>
          <w:r>
            <w:tab/>
          </w:r>
          <w:r>
            <w:fldChar w:fldCharType="begin"/>
          </w:r>
          <w:r>
            <w:instrText xml:space="preserve"> PAGEREF _Toc384401479 \h </w:instrText>
          </w:r>
          <w:r>
            <w:fldChar w:fldCharType="separate"/>
          </w:r>
          <w:r w:rsidR="004642B5">
            <w:t>77</w:t>
          </w:r>
          <w:r>
            <w:fldChar w:fldCharType="end"/>
          </w:r>
        </w:p>
        <w:p w14:paraId="4AAD1E07" w14:textId="77777777" w:rsidR="009D6872" w:rsidRDefault="009D6872">
          <w:pPr>
            <w:pStyle w:val="Innehll1"/>
            <w:tabs>
              <w:tab w:val="left" w:pos="1701"/>
            </w:tabs>
            <w:rPr>
              <w:rFonts w:asciiTheme="minorHAnsi" w:eastAsiaTheme="minorEastAsia" w:hAnsiTheme="minorHAnsi" w:cstheme="minorBidi"/>
              <w:kern w:val="0"/>
              <w:szCs w:val="22"/>
              <w:lang w:eastAsia="sv-SE"/>
            </w:rPr>
          </w:pPr>
          <w:r>
            <w:t>3</w:t>
          </w:r>
          <w:r>
            <w:rPr>
              <w:rFonts w:asciiTheme="minorHAnsi" w:eastAsiaTheme="minorEastAsia" w:hAnsiTheme="minorHAnsi" w:cstheme="minorBidi"/>
              <w:kern w:val="0"/>
              <w:szCs w:val="22"/>
              <w:lang w:eastAsia="sv-SE"/>
            </w:rPr>
            <w:tab/>
          </w:r>
          <w:r>
            <w:t>Den makroekonomiska utvecklingen</w:t>
          </w:r>
          <w:r>
            <w:tab/>
          </w:r>
          <w:r>
            <w:fldChar w:fldCharType="begin"/>
          </w:r>
          <w:r>
            <w:instrText xml:space="preserve"> PAGEREF _Toc384401480 \h </w:instrText>
          </w:r>
          <w:r>
            <w:fldChar w:fldCharType="separate"/>
          </w:r>
          <w:r w:rsidR="004642B5">
            <w:t>83</w:t>
          </w:r>
          <w:r>
            <w:fldChar w:fldCharType="end"/>
          </w:r>
        </w:p>
        <w:p w14:paraId="6E65E28F" w14:textId="77777777" w:rsidR="009D6872" w:rsidRDefault="009D6872">
          <w:pPr>
            <w:pStyle w:val="Innehll2"/>
            <w:rPr>
              <w:rFonts w:asciiTheme="minorHAnsi" w:eastAsiaTheme="minorEastAsia" w:hAnsiTheme="minorHAnsi" w:cstheme="minorBidi"/>
              <w:szCs w:val="22"/>
              <w:lang w:eastAsia="sv-SE"/>
            </w:rPr>
          </w:pPr>
          <w:r>
            <w:t>3.1</w:t>
          </w:r>
          <w:r>
            <w:rPr>
              <w:rFonts w:asciiTheme="minorHAnsi" w:eastAsiaTheme="minorEastAsia" w:hAnsiTheme="minorHAnsi" w:cstheme="minorBidi"/>
              <w:szCs w:val="22"/>
              <w:lang w:eastAsia="sv-SE"/>
            </w:rPr>
            <w:tab/>
          </w:r>
          <w:r>
            <w:t>Internationell konjunktur-utveckling</w:t>
          </w:r>
          <w:r>
            <w:tab/>
          </w:r>
          <w:r>
            <w:fldChar w:fldCharType="begin"/>
          </w:r>
          <w:r>
            <w:instrText xml:space="preserve"> PAGEREF _Toc384401481 \h </w:instrText>
          </w:r>
          <w:r>
            <w:fldChar w:fldCharType="separate"/>
          </w:r>
          <w:r w:rsidR="004642B5">
            <w:t>84</w:t>
          </w:r>
          <w:r>
            <w:fldChar w:fldCharType="end"/>
          </w:r>
        </w:p>
        <w:p w14:paraId="55B176FE" w14:textId="77777777" w:rsidR="009D6872" w:rsidRDefault="009D6872">
          <w:pPr>
            <w:pStyle w:val="Innehll2"/>
            <w:rPr>
              <w:rFonts w:asciiTheme="minorHAnsi" w:eastAsiaTheme="minorEastAsia" w:hAnsiTheme="minorHAnsi" w:cstheme="minorBidi"/>
              <w:szCs w:val="22"/>
              <w:lang w:eastAsia="sv-SE"/>
            </w:rPr>
          </w:pPr>
          <w:r>
            <w:t>3.2</w:t>
          </w:r>
          <w:r>
            <w:rPr>
              <w:rFonts w:asciiTheme="minorHAnsi" w:eastAsiaTheme="minorEastAsia" w:hAnsiTheme="minorHAnsi" w:cstheme="minorBidi"/>
              <w:szCs w:val="22"/>
              <w:lang w:eastAsia="sv-SE"/>
            </w:rPr>
            <w:tab/>
          </w:r>
          <w:r>
            <w:t>Svensk konjunkturutveckling</w:t>
          </w:r>
          <w:r>
            <w:tab/>
          </w:r>
          <w:r>
            <w:fldChar w:fldCharType="begin"/>
          </w:r>
          <w:r>
            <w:instrText xml:space="preserve"> PAGEREF _Toc384401482 \h </w:instrText>
          </w:r>
          <w:r>
            <w:fldChar w:fldCharType="separate"/>
          </w:r>
          <w:r w:rsidR="004642B5">
            <w:t>87</w:t>
          </w:r>
          <w:r>
            <w:fldChar w:fldCharType="end"/>
          </w:r>
        </w:p>
        <w:p w14:paraId="142ECF75" w14:textId="77777777" w:rsidR="009D6872" w:rsidRDefault="009D6872">
          <w:pPr>
            <w:pStyle w:val="Innehll3"/>
            <w:rPr>
              <w:rFonts w:asciiTheme="minorHAnsi" w:eastAsiaTheme="minorEastAsia" w:hAnsiTheme="minorHAnsi" w:cstheme="minorBidi"/>
              <w:szCs w:val="22"/>
              <w:lang w:eastAsia="sv-SE"/>
            </w:rPr>
          </w:pPr>
          <w:r>
            <w:lastRenderedPageBreak/>
            <w:t>3.2.1</w:t>
          </w:r>
          <w:r>
            <w:rPr>
              <w:rFonts w:asciiTheme="minorHAnsi" w:eastAsiaTheme="minorEastAsia" w:hAnsiTheme="minorHAnsi" w:cstheme="minorBidi"/>
              <w:szCs w:val="22"/>
              <w:lang w:eastAsia="sv-SE"/>
            </w:rPr>
            <w:tab/>
          </w:r>
          <w:r>
            <w:t>BNP</w:t>
          </w:r>
          <w:r>
            <w:tab/>
          </w:r>
          <w:r>
            <w:fldChar w:fldCharType="begin"/>
          </w:r>
          <w:r>
            <w:instrText xml:space="preserve"> PAGEREF _Toc384401483 \h </w:instrText>
          </w:r>
          <w:r>
            <w:fldChar w:fldCharType="separate"/>
          </w:r>
          <w:r w:rsidR="004642B5">
            <w:t>87</w:t>
          </w:r>
          <w:r>
            <w:fldChar w:fldCharType="end"/>
          </w:r>
        </w:p>
        <w:p w14:paraId="62D98588" w14:textId="77777777" w:rsidR="009D6872" w:rsidRDefault="009D6872">
          <w:pPr>
            <w:pStyle w:val="Innehll3"/>
            <w:rPr>
              <w:rFonts w:asciiTheme="minorHAnsi" w:eastAsiaTheme="minorEastAsia" w:hAnsiTheme="minorHAnsi" w:cstheme="minorBidi"/>
              <w:szCs w:val="22"/>
              <w:lang w:eastAsia="sv-SE"/>
            </w:rPr>
          </w:pPr>
          <w:r>
            <w:t>3.2.2</w:t>
          </w:r>
          <w:r>
            <w:rPr>
              <w:rFonts w:asciiTheme="minorHAnsi" w:eastAsiaTheme="minorEastAsia" w:hAnsiTheme="minorHAnsi" w:cstheme="minorBidi"/>
              <w:szCs w:val="22"/>
              <w:lang w:eastAsia="sv-SE"/>
            </w:rPr>
            <w:tab/>
          </w:r>
          <w:r>
            <w:t>Arbetsmarknad</w:t>
          </w:r>
          <w:r>
            <w:tab/>
          </w:r>
          <w:r>
            <w:fldChar w:fldCharType="begin"/>
          </w:r>
          <w:r>
            <w:instrText xml:space="preserve"> PAGEREF _Toc384401484 \h </w:instrText>
          </w:r>
          <w:r>
            <w:fldChar w:fldCharType="separate"/>
          </w:r>
          <w:r w:rsidR="004642B5">
            <w:t>91</w:t>
          </w:r>
          <w:r>
            <w:fldChar w:fldCharType="end"/>
          </w:r>
        </w:p>
        <w:p w14:paraId="4DE49DEE" w14:textId="77777777" w:rsidR="009D6872" w:rsidRDefault="009D6872">
          <w:pPr>
            <w:pStyle w:val="Innehll3"/>
            <w:rPr>
              <w:rFonts w:asciiTheme="minorHAnsi" w:eastAsiaTheme="minorEastAsia" w:hAnsiTheme="minorHAnsi" w:cstheme="minorBidi"/>
              <w:szCs w:val="22"/>
              <w:lang w:eastAsia="sv-SE"/>
            </w:rPr>
          </w:pPr>
          <w:r>
            <w:t>3.2.3</w:t>
          </w:r>
          <w:r>
            <w:rPr>
              <w:rFonts w:asciiTheme="minorHAnsi" w:eastAsiaTheme="minorEastAsia" w:hAnsiTheme="minorHAnsi" w:cstheme="minorBidi"/>
              <w:szCs w:val="22"/>
              <w:lang w:eastAsia="sv-SE"/>
            </w:rPr>
            <w:tab/>
          </w:r>
          <w:r>
            <w:t>Resursutnyttjande</w:t>
          </w:r>
          <w:r>
            <w:tab/>
          </w:r>
          <w:r>
            <w:fldChar w:fldCharType="begin"/>
          </w:r>
          <w:r>
            <w:instrText xml:space="preserve"> PAGEREF _Toc384401485 \h </w:instrText>
          </w:r>
          <w:r>
            <w:fldChar w:fldCharType="separate"/>
          </w:r>
          <w:r w:rsidR="004642B5">
            <w:t>95</w:t>
          </w:r>
          <w:r>
            <w:fldChar w:fldCharType="end"/>
          </w:r>
        </w:p>
        <w:p w14:paraId="568B8009" w14:textId="77777777" w:rsidR="009D6872" w:rsidRDefault="009D6872">
          <w:pPr>
            <w:pStyle w:val="Innehll3"/>
            <w:rPr>
              <w:rFonts w:asciiTheme="minorHAnsi" w:eastAsiaTheme="minorEastAsia" w:hAnsiTheme="minorHAnsi" w:cstheme="minorBidi"/>
              <w:szCs w:val="22"/>
              <w:lang w:eastAsia="sv-SE"/>
            </w:rPr>
          </w:pPr>
          <w:r>
            <w:t>3.2.4</w:t>
          </w:r>
          <w:r>
            <w:rPr>
              <w:rFonts w:asciiTheme="minorHAnsi" w:eastAsiaTheme="minorEastAsia" w:hAnsiTheme="minorHAnsi" w:cstheme="minorBidi"/>
              <w:szCs w:val="22"/>
              <w:lang w:eastAsia="sv-SE"/>
            </w:rPr>
            <w:tab/>
          </w:r>
          <w:r>
            <w:t>Löner och inflation</w:t>
          </w:r>
          <w:r>
            <w:tab/>
          </w:r>
          <w:r>
            <w:fldChar w:fldCharType="begin"/>
          </w:r>
          <w:r>
            <w:instrText xml:space="preserve"> PAGEREF _Toc384401486 \h </w:instrText>
          </w:r>
          <w:r>
            <w:fldChar w:fldCharType="separate"/>
          </w:r>
          <w:r w:rsidR="004642B5">
            <w:t>96</w:t>
          </w:r>
          <w:r>
            <w:fldChar w:fldCharType="end"/>
          </w:r>
        </w:p>
        <w:p w14:paraId="40BBCB89" w14:textId="77777777" w:rsidR="009D6872" w:rsidRDefault="009D6872">
          <w:pPr>
            <w:pStyle w:val="Innehll3"/>
            <w:rPr>
              <w:rFonts w:asciiTheme="minorHAnsi" w:eastAsiaTheme="minorEastAsia" w:hAnsiTheme="minorHAnsi" w:cstheme="minorBidi"/>
              <w:szCs w:val="22"/>
              <w:lang w:eastAsia="sv-SE"/>
            </w:rPr>
          </w:pPr>
          <w:r>
            <w:t>3.2.5</w:t>
          </w:r>
          <w:r>
            <w:rPr>
              <w:rFonts w:asciiTheme="minorHAnsi" w:eastAsiaTheme="minorEastAsia" w:hAnsiTheme="minorHAnsi" w:cstheme="minorBidi"/>
              <w:szCs w:val="22"/>
              <w:lang w:eastAsia="sv-SE"/>
            </w:rPr>
            <w:tab/>
          </w:r>
          <w:r>
            <w:t>Räntor och växelkurser</w:t>
          </w:r>
          <w:r>
            <w:tab/>
          </w:r>
          <w:r>
            <w:fldChar w:fldCharType="begin"/>
          </w:r>
          <w:r>
            <w:instrText xml:space="preserve"> PAGEREF _Toc384401487 \h </w:instrText>
          </w:r>
          <w:r>
            <w:fldChar w:fldCharType="separate"/>
          </w:r>
          <w:r w:rsidR="004642B5">
            <w:t>98</w:t>
          </w:r>
          <w:r>
            <w:fldChar w:fldCharType="end"/>
          </w:r>
        </w:p>
        <w:p w14:paraId="7F7C20AE" w14:textId="77777777" w:rsidR="009D6872" w:rsidRDefault="009D6872">
          <w:pPr>
            <w:pStyle w:val="Innehll2"/>
            <w:rPr>
              <w:rFonts w:asciiTheme="minorHAnsi" w:eastAsiaTheme="minorEastAsia" w:hAnsiTheme="minorHAnsi" w:cstheme="minorBidi"/>
              <w:szCs w:val="22"/>
              <w:lang w:eastAsia="sv-SE"/>
            </w:rPr>
          </w:pPr>
          <w:r>
            <w:t>3.3</w:t>
          </w:r>
          <w:r>
            <w:rPr>
              <w:rFonts w:asciiTheme="minorHAnsi" w:eastAsiaTheme="minorEastAsia" w:hAnsiTheme="minorHAnsi" w:cstheme="minorBidi"/>
              <w:szCs w:val="22"/>
              <w:lang w:eastAsia="sv-SE"/>
            </w:rPr>
            <w:tab/>
          </w:r>
          <w:r>
            <w:t>Utvecklingen 2016–2018</w:t>
          </w:r>
          <w:r>
            <w:tab/>
          </w:r>
          <w:r>
            <w:fldChar w:fldCharType="begin"/>
          </w:r>
          <w:r>
            <w:instrText xml:space="preserve"> PAGEREF _Toc384401488 \h </w:instrText>
          </w:r>
          <w:r>
            <w:fldChar w:fldCharType="separate"/>
          </w:r>
          <w:r w:rsidR="004642B5">
            <w:t>99</w:t>
          </w:r>
          <w:r>
            <w:fldChar w:fldCharType="end"/>
          </w:r>
        </w:p>
        <w:p w14:paraId="57FEB237" w14:textId="77777777" w:rsidR="009D6872" w:rsidRDefault="009D6872">
          <w:pPr>
            <w:pStyle w:val="Innehll2"/>
            <w:rPr>
              <w:rFonts w:asciiTheme="minorHAnsi" w:eastAsiaTheme="minorEastAsia" w:hAnsiTheme="minorHAnsi" w:cstheme="minorBidi"/>
              <w:szCs w:val="22"/>
              <w:lang w:eastAsia="sv-SE"/>
            </w:rPr>
          </w:pPr>
          <w:r>
            <w:t>3.4</w:t>
          </w:r>
          <w:r>
            <w:rPr>
              <w:rFonts w:asciiTheme="minorHAnsi" w:eastAsiaTheme="minorEastAsia" w:hAnsiTheme="minorHAnsi" w:cstheme="minorBidi"/>
              <w:szCs w:val="22"/>
              <w:lang w:eastAsia="sv-SE"/>
            </w:rPr>
            <w:tab/>
          </w:r>
          <w:r>
            <w:t>Risker</w:t>
          </w:r>
          <w:r>
            <w:tab/>
          </w:r>
          <w:r>
            <w:fldChar w:fldCharType="begin"/>
          </w:r>
          <w:r>
            <w:instrText xml:space="preserve"> PAGEREF _Toc384401489 \h </w:instrText>
          </w:r>
          <w:r>
            <w:fldChar w:fldCharType="separate"/>
          </w:r>
          <w:r w:rsidR="004642B5">
            <w:t>102</w:t>
          </w:r>
          <w:r>
            <w:fldChar w:fldCharType="end"/>
          </w:r>
        </w:p>
        <w:p w14:paraId="6107BD52" w14:textId="77777777" w:rsidR="009D6872" w:rsidRDefault="009D6872">
          <w:pPr>
            <w:pStyle w:val="Innehll2"/>
            <w:rPr>
              <w:rFonts w:asciiTheme="minorHAnsi" w:eastAsiaTheme="minorEastAsia" w:hAnsiTheme="minorHAnsi" w:cstheme="minorBidi"/>
              <w:szCs w:val="22"/>
              <w:lang w:eastAsia="sv-SE"/>
            </w:rPr>
          </w:pPr>
          <w:r>
            <w:t>3.5</w:t>
          </w:r>
          <w:r>
            <w:rPr>
              <w:rFonts w:asciiTheme="minorHAnsi" w:eastAsiaTheme="minorEastAsia" w:hAnsiTheme="minorHAnsi" w:cstheme="minorBidi"/>
              <w:szCs w:val="22"/>
              <w:lang w:eastAsia="sv-SE"/>
            </w:rPr>
            <w:tab/>
          </w:r>
          <w:r>
            <w:t>Alternativa scenarier</w:t>
          </w:r>
          <w:r>
            <w:tab/>
          </w:r>
          <w:r>
            <w:fldChar w:fldCharType="begin"/>
          </w:r>
          <w:r>
            <w:instrText xml:space="preserve"> PAGEREF _Toc384401490 \h </w:instrText>
          </w:r>
          <w:r>
            <w:fldChar w:fldCharType="separate"/>
          </w:r>
          <w:r w:rsidR="004642B5">
            <w:t>105</w:t>
          </w:r>
          <w:r>
            <w:fldChar w:fldCharType="end"/>
          </w:r>
        </w:p>
        <w:p w14:paraId="00F6EEBA" w14:textId="30C63EB9" w:rsidR="009D6872" w:rsidRDefault="009D6872">
          <w:pPr>
            <w:pStyle w:val="Innehll2"/>
            <w:rPr>
              <w:rFonts w:asciiTheme="minorHAnsi" w:eastAsiaTheme="minorEastAsia" w:hAnsiTheme="minorHAnsi" w:cstheme="minorBidi"/>
              <w:szCs w:val="22"/>
              <w:lang w:eastAsia="sv-SE"/>
            </w:rPr>
          </w:pPr>
          <w:r>
            <w:t>3.6</w:t>
          </w:r>
          <w:r>
            <w:rPr>
              <w:rFonts w:asciiTheme="minorHAnsi" w:eastAsiaTheme="minorEastAsia" w:hAnsiTheme="minorHAnsi" w:cstheme="minorBidi"/>
              <w:szCs w:val="22"/>
              <w:lang w:eastAsia="sv-SE"/>
            </w:rPr>
            <w:tab/>
          </w:r>
          <w:r>
            <w:t xml:space="preserve">Huvudsakliga revideringar sedan budgetpropositionen för </w:t>
          </w:r>
          <w:r w:rsidR="003D0758">
            <w:br/>
          </w:r>
          <w:r>
            <w:t>2014</w:t>
          </w:r>
          <w:r>
            <w:tab/>
          </w:r>
          <w:r>
            <w:fldChar w:fldCharType="begin"/>
          </w:r>
          <w:r>
            <w:instrText xml:space="preserve"> PAGEREF _Toc384401491 \h </w:instrText>
          </w:r>
          <w:r>
            <w:fldChar w:fldCharType="separate"/>
          </w:r>
          <w:r w:rsidR="004642B5">
            <w:t>107</w:t>
          </w:r>
          <w:r>
            <w:fldChar w:fldCharType="end"/>
          </w:r>
        </w:p>
        <w:p w14:paraId="1C30F352" w14:textId="77777777" w:rsidR="009D6872" w:rsidRDefault="009D6872">
          <w:pPr>
            <w:pStyle w:val="Innehll2"/>
            <w:rPr>
              <w:rFonts w:asciiTheme="minorHAnsi" w:eastAsiaTheme="minorEastAsia" w:hAnsiTheme="minorHAnsi" w:cstheme="minorBidi"/>
              <w:szCs w:val="22"/>
              <w:lang w:eastAsia="sv-SE"/>
            </w:rPr>
          </w:pPr>
          <w:r>
            <w:t>3.7</w:t>
          </w:r>
          <w:r>
            <w:rPr>
              <w:rFonts w:asciiTheme="minorHAnsi" w:eastAsiaTheme="minorEastAsia" w:hAnsiTheme="minorHAnsi" w:cstheme="minorBidi"/>
              <w:szCs w:val="22"/>
              <w:lang w:eastAsia="sv-SE"/>
            </w:rPr>
            <w:tab/>
          </w:r>
          <w:r>
            <w:t>Prognosjämförelser</w:t>
          </w:r>
          <w:r>
            <w:tab/>
          </w:r>
          <w:r>
            <w:fldChar w:fldCharType="begin"/>
          </w:r>
          <w:r>
            <w:instrText xml:space="preserve"> PAGEREF _Toc384401492 \h </w:instrText>
          </w:r>
          <w:r>
            <w:fldChar w:fldCharType="separate"/>
          </w:r>
          <w:r w:rsidR="004642B5">
            <w:t>109</w:t>
          </w:r>
          <w:r>
            <w:fldChar w:fldCharType="end"/>
          </w:r>
        </w:p>
        <w:p w14:paraId="1CF3488A" w14:textId="77777777" w:rsidR="009D6872" w:rsidRDefault="009D6872">
          <w:pPr>
            <w:pStyle w:val="Innehll1"/>
            <w:tabs>
              <w:tab w:val="left" w:pos="1701"/>
            </w:tabs>
            <w:rPr>
              <w:rFonts w:asciiTheme="minorHAnsi" w:eastAsiaTheme="minorEastAsia" w:hAnsiTheme="minorHAnsi" w:cstheme="minorBidi"/>
              <w:kern w:val="0"/>
              <w:szCs w:val="22"/>
              <w:lang w:eastAsia="sv-SE"/>
            </w:rPr>
          </w:pPr>
          <w:r>
            <w:t>4</w:t>
          </w:r>
          <w:r>
            <w:rPr>
              <w:rFonts w:asciiTheme="minorHAnsi" w:eastAsiaTheme="minorEastAsia" w:hAnsiTheme="minorHAnsi" w:cstheme="minorBidi"/>
              <w:kern w:val="0"/>
              <w:szCs w:val="22"/>
              <w:lang w:eastAsia="sv-SE"/>
            </w:rPr>
            <w:tab/>
          </w:r>
          <w:r>
            <w:t>Finanspolitikens övergripande inriktning</w:t>
          </w:r>
          <w:r>
            <w:tab/>
          </w:r>
          <w:r>
            <w:fldChar w:fldCharType="begin"/>
          </w:r>
          <w:r>
            <w:instrText xml:space="preserve"> PAGEREF _Toc384401493 \h </w:instrText>
          </w:r>
          <w:r>
            <w:fldChar w:fldCharType="separate"/>
          </w:r>
          <w:r w:rsidR="004642B5">
            <w:t>123</w:t>
          </w:r>
          <w:r>
            <w:fldChar w:fldCharType="end"/>
          </w:r>
        </w:p>
        <w:p w14:paraId="3C329A81" w14:textId="77777777" w:rsidR="009D6872" w:rsidRDefault="009D6872">
          <w:pPr>
            <w:pStyle w:val="Innehll2"/>
            <w:rPr>
              <w:rFonts w:asciiTheme="minorHAnsi" w:eastAsiaTheme="minorEastAsia" w:hAnsiTheme="minorHAnsi" w:cstheme="minorBidi"/>
              <w:szCs w:val="22"/>
              <w:lang w:eastAsia="sv-SE"/>
            </w:rPr>
          </w:pPr>
          <w:r>
            <w:t>4.1</w:t>
          </w:r>
          <w:r>
            <w:rPr>
              <w:rFonts w:asciiTheme="minorHAnsi" w:eastAsiaTheme="minorEastAsia" w:hAnsiTheme="minorHAnsi" w:cstheme="minorBidi"/>
              <w:szCs w:val="22"/>
              <w:lang w:eastAsia="sv-SE"/>
            </w:rPr>
            <w:tab/>
          </w:r>
          <w:r>
            <w:t>Målen för finanspolitiken</w:t>
          </w:r>
          <w:r>
            <w:tab/>
          </w:r>
          <w:r>
            <w:fldChar w:fldCharType="begin"/>
          </w:r>
          <w:r>
            <w:instrText xml:space="preserve"> PAGEREF _Toc384401494 \h </w:instrText>
          </w:r>
          <w:r>
            <w:fldChar w:fldCharType="separate"/>
          </w:r>
          <w:r w:rsidR="004642B5">
            <w:t>124</w:t>
          </w:r>
          <w:r>
            <w:fldChar w:fldCharType="end"/>
          </w:r>
        </w:p>
        <w:p w14:paraId="7C5E2A2D" w14:textId="6B5E76B2" w:rsidR="009D6872" w:rsidRDefault="009D6872">
          <w:pPr>
            <w:pStyle w:val="Innehll3"/>
            <w:rPr>
              <w:rFonts w:asciiTheme="minorHAnsi" w:eastAsiaTheme="minorEastAsia" w:hAnsiTheme="minorHAnsi" w:cstheme="minorBidi"/>
              <w:szCs w:val="22"/>
              <w:lang w:eastAsia="sv-SE"/>
            </w:rPr>
          </w:pPr>
          <w:r>
            <w:t>4.1.1</w:t>
          </w:r>
          <w:r>
            <w:rPr>
              <w:rFonts w:asciiTheme="minorHAnsi" w:eastAsiaTheme="minorEastAsia" w:hAnsiTheme="minorHAnsi" w:cstheme="minorBidi"/>
              <w:szCs w:val="22"/>
              <w:lang w:eastAsia="sv-SE"/>
            </w:rPr>
            <w:tab/>
          </w:r>
          <w:r>
            <w:t xml:space="preserve">Strukturpolitiken bidrar till en högre sysselsättning och </w:t>
          </w:r>
          <w:r w:rsidR="003D0758">
            <w:br/>
          </w:r>
          <w:r>
            <w:t>tillväxt</w:t>
          </w:r>
          <w:r>
            <w:tab/>
          </w:r>
          <w:r>
            <w:fldChar w:fldCharType="begin"/>
          </w:r>
          <w:r>
            <w:instrText xml:space="preserve"> PAGEREF _Toc384401495 \h </w:instrText>
          </w:r>
          <w:r>
            <w:fldChar w:fldCharType="separate"/>
          </w:r>
          <w:r w:rsidR="004642B5">
            <w:t>124</w:t>
          </w:r>
          <w:r>
            <w:fldChar w:fldCharType="end"/>
          </w:r>
        </w:p>
        <w:p w14:paraId="43850ABE" w14:textId="21FC6ED8" w:rsidR="009D6872" w:rsidRDefault="009D6872">
          <w:pPr>
            <w:pStyle w:val="Innehll3"/>
            <w:rPr>
              <w:rFonts w:asciiTheme="minorHAnsi" w:eastAsiaTheme="minorEastAsia" w:hAnsiTheme="minorHAnsi" w:cstheme="minorBidi"/>
              <w:szCs w:val="22"/>
              <w:lang w:eastAsia="sv-SE"/>
            </w:rPr>
          </w:pPr>
          <w:r>
            <w:t>4.1.2</w:t>
          </w:r>
          <w:r>
            <w:rPr>
              <w:rFonts w:asciiTheme="minorHAnsi" w:eastAsiaTheme="minorEastAsia" w:hAnsiTheme="minorHAnsi" w:cstheme="minorBidi"/>
              <w:szCs w:val="22"/>
              <w:lang w:eastAsia="sv-SE"/>
            </w:rPr>
            <w:tab/>
          </w:r>
          <w:r>
            <w:t xml:space="preserve">Fördelningspolitiken bidrar till att välfärden kommer alla </w:t>
          </w:r>
          <w:r w:rsidR="003D0758">
            <w:br/>
          </w:r>
          <w:r>
            <w:t>till del</w:t>
          </w:r>
          <w:r>
            <w:tab/>
          </w:r>
          <w:r>
            <w:fldChar w:fldCharType="begin"/>
          </w:r>
          <w:r>
            <w:instrText xml:space="preserve"> PAGEREF _Toc384401496 \h </w:instrText>
          </w:r>
          <w:r>
            <w:fldChar w:fldCharType="separate"/>
          </w:r>
          <w:r w:rsidR="004642B5">
            <w:t>124</w:t>
          </w:r>
          <w:r>
            <w:fldChar w:fldCharType="end"/>
          </w:r>
        </w:p>
        <w:p w14:paraId="61F9E161" w14:textId="77777777" w:rsidR="009D6872" w:rsidRDefault="009D6872">
          <w:pPr>
            <w:pStyle w:val="Innehll3"/>
            <w:rPr>
              <w:rFonts w:asciiTheme="minorHAnsi" w:eastAsiaTheme="minorEastAsia" w:hAnsiTheme="minorHAnsi" w:cstheme="minorBidi"/>
              <w:szCs w:val="22"/>
              <w:lang w:eastAsia="sv-SE"/>
            </w:rPr>
          </w:pPr>
          <w:r>
            <w:t>4.1.3</w:t>
          </w:r>
          <w:r>
            <w:rPr>
              <w:rFonts w:asciiTheme="minorHAnsi" w:eastAsiaTheme="minorEastAsia" w:hAnsiTheme="minorHAnsi" w:cstheme="minorBidi"/>
              <w:szCs w:val="22"/>
              <w:lang w:eastAsia="sv-SE"/>
            </w:rPr>
            <w:tab/>
          </w:r>
          <w:r>
            <w:t>Stabiliseringspolitiken dämpar konjunktursvängningarna</w:t>
          </w:r>
          <w:r>
            <w:tab/>
          </w:r>
          <w:r>
            <w:fldChar w:fldCharType="begin"/>
          </w:r>
          <w:r>
            <w:instrText xml:space="preserve"> PAGEREF _Toc384401497 \h </w:instrText>
          </w:r>
          <w:r>
            <w:fldChar w:fldCharType="separate"/>
          </w:r>
          <w:r w:rsidR="004642B5">
            <w:t>124</w:t>
          </w:r>
          <w:r>
            <w:fldChar w:fldCharType="end"/>
          </w:r>
        </w:p>
        <w:p w14:paraId="4A483595" w14:textId="77777777" w:rsidR="009D6872" w:rsidRDefault="009D6872">
          <w:pPr>
            <w:pStyle w:val="Innehll2"/>
            <w:rPr>
              <w:rFonts w:asciiTheme="minorHAnsi" w:eastAsiaTheme="minorEastAsia" w:hAnsiTheme="minorHAnsi" w:cstheme="minorBidi"/>
              <w:szCs w:val="22"/>
              <w:lang w:eastAsia="sv-SE"/>
            </w:rPr>
          </w:pPr>
          <w:r>
            <w:t>4.2</w:t>
          </w:r>
          <w:r>
            <w:rPr>
              <w:rFonts w:asciiTheme="minorHAnsi" w:eastAsiaTheme="minorEastAsia" w:hAnsiTheme="minorHAnsi" w:cstheme="minorBidi"/>
              <w:szCs w:val="22"/>
              <w:lang w:eastAsia="sv-SE"/>
            </w:rPr>
            <w:tab/>
          </w:r>
          <w:r>
            <w:t>Det budgetpolitiska ramverkets roll för att nå målen för finanspolitiken</w:t>
          </w:r>
          <w:r>
            <w:tab/>
          </w:r>
          <w:r>
            <w:fldChar w:fldCharType="begin"/>
          </w:r>
          <w:r>
            <w:instrText xml:space="preserve"> PAGEREF _Toc384401498 \h </w:instrText>
          </w:r>
          <w:r>
            <w:fldChar w:fldCharType="separate"/>
          </w:r>
          <w:r w:rsidR="004642B5">
            <w:t>125</w:t>
          </w:r>
          <w:r>
            <w:fldChar w:fldCharType="end"/>
          </w:r>
        </w:p>
        <w:p w14:paraId="4F3C6BD2" w14:textId="77777777" w:rsidR="009D6872" w:rsidRDefault="009D6872">
          <w:pPr>
            <w:pStyle w:val="Innehll3"/>
            <w:rPr>
              <w:rFonts w:asciiTheme="minorHAnsi" w:eastAsiaTheme="minorEastAsia" w:hAnsiTheme="minorHAnsi" w:cstheme="minorBidi"/>
              <w:szCs w:val="22"/>
              <w:lang w:eastAsia="sv-SE"/>
            </w:rPr>
          </w:pPr>
          <w:r>
            <w:t>4.2.1</w:t>
          </w:r>
          <w:r>
            <w:rPr>
              <w:rFonts w:asciiTheme="minorHAnsi" w:eastAsiaTheme="minorEastAsia" w:hAnsiTheme="minorHAnsi" w:cstheme="minorBidi"/>
              <w:szCs w:val="22"/>
              <w:lang w:eastAsia="sv-SE"/>
            </w:rPr>
            <w:tab/>
          </w:r>
          <w:r>
            <w:t>Regeringen utvecklar budgetprocessen</w:t>
          </w:r>
          <w:r>
            <w:tab/>
          </w:r>
          <w:r>
            <w:fldChar w:fldCharType="begin"/>
          </w:r>
          <w:r>
            <w:instrText xml:space="preserve"> PAGEREF _Toc384401499 \h </w:instrText>
          </w:r>
          <w:r>
            <w:fldChar w:fldCharType="separate"/>
          </w:r>
          <w:r w:rsidR="004642B5">
            <w:t>126</w:t>
          </w:r>
          <w:r>
            <w:fldChar w:fldCharType="end"/>
          </w:r>
        </w:p>
        <w:p w14:paraId="5C013732" w14:textId="77777777" w:rsidR="009D6872" w:rsidRDefault="009D6872">
          <w:pPr>
            <w:pStyle w:val="Innehll2"/>
            <w:rPr>
              <w:rFonts w:asciiTheme="minorHAnsi" w:eastAsiaTheme="minorEastAsia" w:hAnsiTheme="minorHAnsi" w:cstheme="minorBidi"/>
              <w:szCs w:val="22"/>
              <w:lang w:eastAsia="sv-SE"/>
            </w:rPr>
          </w:pPr>
          <w:r>
            <w:t>4.3</w:t>
          </w:r>
          <w:r>
            <w:rPr>
              <w:rFonts w:asciiTheme="minorHAnsi" w:eastAsiaTheme="minorEastAsia" w:hAnsiTheme="minorHAnsi" w:cstheme="minorBidi"/>
              <w:szCs w:val="22"/>
              <w:lang w:eastAsia="sv-SE"/>
            </w:rPr>
            <w:tab/>
          </w:r>
          <w:r>
            <w:t>Uppföljning av överskottsmålet</w:t>
          </w:r>
          <w:r>
            <w:tab/>
          </w:r>
          <w:r>
            <w:fldChar w:fldCharType="begin"/>
          </w:r>
          <w:r>
            <w:instrText xml:space="preserve"> PAGEREF _Toc384401500 \h </w:instrText>
          </w:r>
          <w:r>
            <w:fldChar w:fldCharType="separate"/>
          </w:r>
          <w:r w:rsidR="004642B5">
            <w:t>127</w:t>
          </w:r>
          <w:r>
            <w:fldChar w:fldCharType="end"/>
          </w:r>
        </w:p>
        <w:p w14:paraId="35AF6630" w14:textId="77777777" w:rsidR="009D6872" w:rsidRDefault="009D6872">
          <w:pPr>
            <w:pStyle w:val="Innehll3"/>
            <w:rPr>
              <w:rFonts w:asciiTheme="minorHAnsi" w:eastAsiaTheme="minorEastAsia" w:hAnsiTheme="minorHAnsi" w:cstheme="minorBidi"/>
              <w:szCs w:val="22"/>
              <w:lang w:eastAsia="sv-SE"/>
            </w:rPr>
          </w:pPr>
          <w:r>
            <w:t>4.3.1</w:t>
          </w:r>
          <w:r>
            <w:rPr>
              <w:rFonts w:asciiTheme="minorHAnsi" w:eastAsiaTheme="minorEastAsia" w:hAnsiTheme="minorHAnsi" w:cstheme="minorBidi"/>
              <w:szCs w:val="22"/>
              <w:lang w:eastAsia="sv-SE"/>
            </w:rPr>
            <w:tab/>
          </w:r>
          <w:r>
            <w:t>Bakåtblickande analys av måluppfyllelsen</w:t>
          </w:r>
          <w:r>
            <w:tab/>
          </w:r>
          <w:r>
            <w:fldChar w:fldCharType="begin"/>
          </w:r>
          <w:r>
            <w:instrText xml:space="preserve"> PAGEREF _Toc384401501 \h </w:instrText>
          </w:r>
          <w:r>
            <w:fldChar w:fldCharType="separate"/>
          </w:r>
          <w:r w:rsidR="004642B5">
            <w:t>127</w:t>
          </w:r>
          <w:r>
            <w:fldChar w:fldCharType="end"/>
          </w:r>
        </w:p>
        <w:p w14:paraId="24EFFDEE" w14:textId="77777777" w:rsidR="009D6872" w:rsidRDefault="009D6872">
          <w:pPr>
            <w:pStyle w:val="Innehll3"/>
            <w:rPr>
              <w:rFonts w:asciiTheme="minorHAnsi" w:eastAsiaTheme="minorEastAsia" w:hAnsiTheme="minorHAnsi" w:cstheme="minorBidi"/>
              <w:szCs w:val="22"/>
              <w:lang w:eastAsia="sv-SE"/>
            </w:rPr>
          </w:pPr>
          <w:r>
            <w:t>4.3.2</w:t>
          </w:r>
          <w:r>
            <w:rPr>
              <w:rFonts w:asciiTheme="minorHAnsi" w:eastAsiaTheme="minorEastAsia" w:hAnsiTheme="minorHAnsi" w:cstheme="minorBidi"/>
              <w:szCs w:val="22"/>
              <w:lang w:eastAsia="sv-SE"/>
            </w:rPr>
            <w:tab/>
          </w:r>
          <w:r>
            <w:t>Framåtblickande analys av måluppfyllelsen</w:t>
          </w:r>
          <w:r>
            <w:tab/>
          </w:r>
          <w:r>
            <w:fldChar w:fldCharType="begin"/>
          </w:r>
          <w:r>
            <w:instrText xml:space="preserve"> PAGEREF _Toc384401502 \h </w:instrText>
          </w:r>
          <w:r>
            <w:fldChar w:fldCharType="separate"/>
          </w:r>
          <w:r w:rsidR="004642B5">
            <w:t>127</w:t>
          </w:r>
          <w:r>
            <w:fldChar w:fldCharType="end"/>
          </w:r>
        </w:p>
        <w:p w14:paraId="25ED59AC" w14:textId="6C3528C3" w:rsidR="009D6872" w:rsidRDefault="009D6872">
          <w:pPr>
            <w:pStyle w:val="Innehll2"/>
            <w:rPr>
              <w:rFonts w:asciiTheme="minorHAnsi" w:eastAsiaTheme="minorEastAsia" w:hAnsiTheme="minorHAnsi" w:cstheme="minorBidi"/>
              <w:szCs w:val="22"/>
              <w:lang w:eastAsia="sv-SE"/>
            </w:rPr>
          </w:pPr>
          <w:r>
            <w:t>4.4</w:t>
          </w:r>
          <w:r>
            <w:rPr>
              <w:rFonts w:asciiTheme="minorHAnsi" w:eastAsiaTheme="minorEastAsia" w:hAnsiTheme="minorHAnsi" w:cstheme="minorBidi"/>
              <w:szCs w:val="22"/>
              <w:lang w:eastAsia="sv-SE"/>
            </w:rPr>
            <w:tab/>
          </w:r>
          <w:r>
            <w:t xml:space="preserve">Uppföljning av utgiftstaket och bedömning av utgiftstakets </w:t>
          </w:r>
          <w:r w:rsidR="003D0758">
            <w:br/>
          </w:r>
          <w:r>
            <w:t>nivå för 2017 och 2018</w:t>
          </w:r>
          <w:r>
            <w:tab/>
          </w:r>
          <w:r>
            <w:fldChar w:fldCharType="begin"/>
          </w:r>
          <w:r>
            <w:instrText xml:space="preserve"> PAGEREF _Toc384401503 \h </w:instrText>
          </w:r>
          <w:r>
            <w:fldChar w:fldCharType="separate"/>
          </w:r>
          <w:r w:rsidR="004642B5">
            <w:t>129</w:t>
          </w:r>
          <w:r>
            <w:fldChar w:fldCharType="end"/>
          </w:r>
        </w:p>
        <w:p w14:paraId="1D95D688" w14:textId="77777777" w:rsidR="009D6872" w:rsidRDefault="009D6872">
          <w:pPr>
            <w:pStyle w:val="Innehll3"/>
            <w:rPr>
              <w:rFonts w:asciiTheme="minorHAnsi" w:eastAsiaTheme="minorEastAsia" w:hAnsiTheme="minorHAnsi" w:cstheme="minorBidi"/>
              <w:szCs w:val="22"/>
              <w:lang w:eastAsia="sv-SE"/>
            </w:rPr>
          </w:pPr>
          <w:r>
            <w:t>4.4.1</w:t>
          </w:r>
          <w:r>
            <w:rPr>
              <w:rFonts w:asciiTheme="minorHAnsi" w:eastAsiaTheme="minorEastAsia" w:hAnsiTheme="minorHAnsi" w:cstheme="minorBidi"/>
              <w:szCs w:val="22"/>
              <w:lang w:eastAsia="sv-SE"/>
            </w:rPr>
            <w:tab/>
          </w:r>
          <w:r>
            <w:t>Uppföljning av utgiftstaket</w:t>
          </w:r>
          <w:r>
            <w:tab/>
          </w:r>
          <w:r>
            <w:fldChar w:fldCharType="begin"/>
          </w:r>
          <w:r>
            <w:instrText xml:space="preserve"> PAGEREF _Toc384401504 \h </w:instrText>
          </w:r>
          <w:r>
            <w:fldChar w:fldCharType="separate"/>
          </w:r>
          <w:r w:rsidR="004642B5">
            <w:t>129</w:t>
          </w:r>
          <w:r>
            <w:fldChar w:fldCharType="end"/>
          </w:r>
        </w:p>
        <w:p w14:paraId="1853D7FB" w14:textId="77777777" w:rsidR="009D6872" w:rsidRDefault="009D6872">
          <w:pPr>
            <w:pStyle w:val="Innehll3"/>
            <w:rPr>
              <w:rFonts w:asciiTheme="minorHAnsi" w:eastAsiaTheme="minorEastAsia" w:hAnsiTheme="minorHAnsi" w:cstheme="minorBidi"/>
              <w:szCs w:val="22"/>
              <w:lang w:eastAsia="sv-SE"/>
            </w:rPr>
          </w:pPr>
          <w:r>
            <w:t>4.4.2</w:t>
          </w:r>
          <w:r>
            <w:rPr>
              <w:rFonts w:asciiTheme="minorHAnsi" w:eastAsiaTheme="minorEastAsia" w:hAnsiTheme="minorHAnsi" w:cstheme="minorBidi"/>
              <w:szCs w:val="22"/>
              <w:lang w:eastAsia="sv-SE"/>
            </w:rPr>
            <w:tab/>
          </w:r>
          <w:r>
            <w:t>Bedömning av utgiftstakets nivå för 2017 och 2018</w:t>
          </w:r>
          <w:r>
            <w:tab/>
          </w:r>
          <w:r>
            <w:fldChar w:fldCharType="begin"/>
          </w:r>
          <w:r>
            <w:instrText xml:space="preserve"> PAGEREF _Toc384401505 \h </w:instrText>
          </w:r>
          <w:r>
            <w:fldChar w:fldCharType="separate"/>
          </w:r>
          <w:r w:rsidR="004642B5">
            <w:t>132</w:t>
          </w:r>
          <w:r>
            <w:fldChar w:fldCharType="end"/>
          </w:r>
        </w:p>
        <w:p w14:paraId="639170FA" w14:textId="77777777" w:rsidR="009D6872" w:rsidRDefault="009D6872">
          <w:pPr>
            <w:pStyle w:val="Innehll2"/>
            <w:rPr>
              <w:rFonts w:asciiTheme="minorHAnsi" w:eastAsiaTheme="minorEastAsia" w:hAnsiTheme="minorHAnsi" w:cstheme="minorBidi"/>
              <w:szCs w:val="22"/>
              <w:lang w:eastAsia="sv-SE"/>
            </w:rPr>
          </w:pPr>
          <w:r>
            <w:t>4.5</w:t>
          </w:r>
          <w:r>
            <w:rPr>
              <w:rFonts w:asciiTheme="minorHAnsi" w:eastAsiaTheme="minorEastAsia" w:hAnsiTheme="minorHAnsi" w:cstheme="minorBidi"/>
              <w:szCs w:val="22"/>
              <w:lang w:eastAsia="sv-SE"/>
            </w:rPr>
            <w:tab/>
          </w:r>
          <w:r>
            <w:t>Uppföljning av god ekonomisk hushållning och det kommunala balanskravet</w:t>
          </w:r>
          <w:r>
            <w:tab/>
          </w:r>
          <w:r>
            <w:fldChar w:fldCharType="begin"/>
          </w:r>
          <w:r>
            <w:instrText xml:space="preserve"> PAGEREF _Toc384401506 \h </w:instrText>
          </w:r>
          <w:r>
            <w:fldChar w:fldCharType="separate"/>
          </w:r>
          <w:r w:rsidR="004642B5">
            <w:t>134</w:t>
          </w:r>
          <w:r>
            <w:fldChar w:fldCharType="end"/>
          </w:r>
        </w:p>
        <w:p w14:paraId="5DA81AE2" w14:textId="77777777" w:rsidR="009D6872" w:rsidRDefault="009D6872">
          <w:pPr>
            <w:pStyle w:val="Innehll3"/>
            <w:rPr>
              <w:rFonts w:asciiTheme="minorHAnsi" w:eastAsiaTheme="minorEastAsia" w:hAnsiTheme="minorHAnsi" w:cstheme="minorBidi"/>
              <w:szCs w:val="22"/>
              <w:lang w:eastAsia="sv-SE"/>
            </w:rPr>
          </w:pPr>
          <w:r>
            <w:t>4.5.1</w:t>
          </w:r>
          <w:r>
            <w:rPr>
              <w:rFonts w:asciiTheme="minorHAnsi" w:eastAsiaTheme="minorEastAsia" w:hAnsiTheme="minorHAnsi" w:cstheme="minorBidi"/>
              <w:szCs w:val="22"/>
              <w:lang w:eastAsia="sv-SE"/>
            </w:rPr>
            <w:tab/>
          </w:r>
          <w:r>
            <w:t>Positivt resultat 2013</w:t>
          </w:r>
          <w:r>
            <w:tab/>
          </w:r>
          <w:r>
            <w:fldChar w:fldCharType="begin"/>
          </w:r>
          <w:r>
            <w:instrText xml:space="preserve"> PAGEREF _Toc384401507 \h </w:instrText>
          </w:r>
          <w:r>
            <w:fldChar w:fldCharType="separate"/>
          </w:r>
          <w:r w:rsidR="004642B5">
            <w:t>135</w:t>
          </w:r>
          <w:r>
            <w:fldChar w:fldCharType="end"/>
          </w:r>
        </w:p>
        <w:p w14:paraId="151C37CE" w14:textId="77777777" w:rsidR="009D6872" w:rsidRDefault="009D6872">
          <w:pPr>
            <w:pStyle w:val="Innehll3"/>
            <w:rPr>
              <w:rFonts w:asciiTheme="minorHAnsi" w:eastAsiaTheme="minorEastAsia" w:hAnsiTheme="minorHAnsi" w:cstheme="minorBidi"/>
              <w:szCs w:val="22"/>
              <w:lang w:eastAsia="sv-SE"/>
            </w:rPr>
          </w:pPr>
          <w:r>
            <w:t>4.5.2</w:t>
          </w:r>
          <w:r>
            <w:rPr>
              <w:rFonts w:asciiTheme="minorHAnsi" w:eastAsiaTheme="minorEastAsia" w:hAnsiTheme="minorHAnsi" w:cstheme="minorBidi"/>
              <w:szCs w:val="22"/>
              <w:lang w:eastAsia="sv-SE"/>
            </w:rPr>
            <w:tab/>
          </w:r>
          <w:r>
            <w:t>Positiva resultat framöver</w:t>
          </w:r>
          <w:r>
            <w:tab/>
          </w:r>
          <w:r>
            <w:fldChar w:fldCharType="begin"/>
          </w:r>
          <w:r>
            <w:instrText xml:space="preserve"> PAGEREF _Toc384401508 \h </w:instrText>
          </w:r>
          <w:r>
            <w:fldChar w:fldCharType="separate"/>
          </w:r>
          <w:r w:rsidR="004642B5">
            <w:t>135</w:t>
          </w:r>
          <w:r>
            <w:fldChar w:fldCharType="end"/>
          </w:r>
        </w:p>
        <w:p w14:paraId="76959C4B" w14:textId="77777777" w:rsidR="009D6872" w:rsidRDefault="009D6872">
          <w:pPr>
            <w:pStyle w:val="Innehll2"/>
            <w:rPr>
              <w:rFonts w:asciiTheme="minorHAnsi" w:eastAsiaTheme="minorEastAsia" w:hAnsiTheme="minorHAnsi" w:cstheme="minorBidi"/>
              <w:szCs w:val="22"/>
              <w:lang w:eastAsia="sv-SE"/>
            </w:rPr>
          </w:pPr>
          <w:r>
            <w:t>4.6</w:t>
          </w:r>
          <w:r>
            <w:rPr>
              <w:rFonts w:asciiTheme="minorHAnsi" w:eastAsiaTheme="minorEastAsia" w:hAnsiTheme="minorHAnsi" w:cstheme="minorBidi"/>
              <w:szCs w:val="22"/>
              <w:lang w:eastAsia="sv-SE"/>
            </w:rPr>
            <w:tab/>
          </w:r>
          <w:r>
            <w:t>Sverige uppfyller stabilitets - och tillväxtpaketens krav</w:t>
          </w:r>
          <w:r>
            <w:tab/>
          </w:r>
          <w:r>
            <w:fldChar w:fldCharType="begin"/>
          </w:r>
          <w:r>
            <w:instrText xml:space="preserve"> PAGEREF _Toc384401509 \h </w:instrText>
          </w:r>
          <w:r>
            <w:fldChar w:fldCharType="separate"/>
          </w:r>
          <w:r w:rsidR="004642B5">
            <w:t>136</w:t>
          </w:r>
          <w:r>
            <w:fldChar w:fldCharType="end"/>
          </w:r>
        </w:p>
        <w:p w14:paraId="6499EDDE" w14:textId="77777777" w:rsidR="009D6872" w:rsidRDefault="009D6872">
          <w:pPr>
            <w:pStyle w:val="Innehll2"/>
            <w:rPr>
              <w:rFonts w:asciiTheme="minorHAnsi" w:eastAsiaTheme="minorEastAsia" w:hAnsiTheme="minorHAnsi" w:cstheme="minorBidi"/>
              <w:szCs w:val="22"/>
              <w:lang w:eastAsia="sv-SE"/>
            </w:rPr>
          </w:pPr>
          <w:r>
            <w:t>4.7</w:t>
          </w:r>
          <w:r>
            <w:rPr>
              <w:rFonts w:asciiTheme="minorHAnsi" w:eastAsiaTheme="minorEastAsia" w:hAnsiTheme="minorHAnsi" w:cstheme="minorBidi"/>
              <w:szCs w:val="22"/>
              <w:lang w:eastAsia="sv-SE"/>
            </w:rPr>
            <w:tab/>
          </w:r>
          <w:r>
            <w:t>Finanspolitiken är långsiktigt hållbar</w:t>
          </w:r>
          <w:r>
            <w:tab/>
          </w:r>
          <w:r>
            <w:fldChar w:fldCharType="begin"/>
          </w:r>
          <w:r>
            <w:instrText xml:space="preserve"> PAGEREF _Toc384401510 \h </w:instrText>
          </w:r>
          <w:r>
            <w:fldChar w:fldCharType="separate"/>
          </w:r>
          <w:r w:rsidR="004642B5">
            <w:t>137</w:t>
          </w:r>
          <w:r>
            <w:fldChar w:fldCharType="end"/>
          </w:r>
        </w:p>
        <w:p w14:paraId="00474AD3" w14:textId="77777777" w:rsidR="009D6872" w:rsidRDefault="009D6872">
          <w:pPr>
            <w:pStyle w:val="Innehll2"/>
            <w:rPr>
              <w:rFonts w:asciiTheme="minorHAnsi" w:eastAsiaTheme="minorEastAsia" w:hAnsiTheme="minorHAnsi" w:cstheme="minorBidi"/>
              <w:szCs w:val="22"/>
              <w:lang w:eastAsia="sv-SE"/>
            </w:rPr>
          </w:pPr>
          <w:r>
            <w:t>4.8</w:t>
          </w:r>
          <w:r>
            <w:rPr>
              <w:rFonts w:asciiTheme="minorHAnsi" w:eastAsiaTheme="minorEastAsia" w:hAnsiTheme="minorHAnsi" w:cstheme="minorBidi"/>
              <w:szCs w:val="22"/>
              <w:lang w:eastAsia="sv-SE"/>
            </w:rPr>
            <w:tab/>
          </w:r>
          <w:r>
            <w:t>Finanspolitikens inriktning</w:t>
          </w:r>
          <w:r>
            <w:tab/>
          </w:r>
          <w:r>
            <w:fldChar w:fldCharType="begin"/>
          </w:r>
          <w:r>
            <w:instrText xml:space="preserve"> PAGEREF _Toc384401511 \h </w:instrText>
          </w:r>
          <w:r>
            <w:fldChar w:fldCharType="separate"/>
          </w:r>
          <w:r w:rsidR="004642B5">
            <w:t>138</w:t>
          </w:r>
          <w:r>
            <w:fldChar w:fldCharType="end"/>
          </w:r>
        </w:p>
        <w:p w14:paraId="4A0E26B7" w14:textId="77777777" w:rsidR="009D6872" w:rsidRDefault="009D6872">
          <w:pPr>
            <w:pStyle w:val="Innehll3"/>
            <w:rPr>
              <w:rFonts w:asciiTheme="minorHAnsi" w:eastAsiaTheme="minorEastAsia" w:hAnsiTheme="minorHAnsi" w:cstheme="minorBidi"/>
              <w:szCs w:val="22"/>
              <w:lang w:eastAsia="sv-SE"/>
            </w:rPr>
          </w:pPr>
          <w:r>
            <w:t>4.8.1</w:t>
          </w:r>
          <w:r>
            <w:rPr>
              <w:rFonts w:asciiTheme="minorHAnsi" w:eastAsiaTheme="minorEastAsia" w:hAnsiTheme="minorHAnsi" w:cstheme="minorBidi"/>
              <w:szCs w:val="22"/>
              <w:lang w:eastAsia="sv-SE"/>
            </w:rPr>
            <w:tab/>
          </w:r>
          <w:r>
            <w:t>Den övergripande inriktningen på finanspolitiken</w:t>
          </w:r>
          <w:r>
            <w:tab/>
          </w:r>
          <w:r>
            <w:fldChar w:fldCharType="begin"/>
          </w:r>
          <w:r>
            <w:instrText xml:space="preserve"> PAGEREF _Toc384401512 \h </w:instrText>
          </w:r>
          <w:r>
            <w:fldChar w:fldCharType="separate"/>
          </w:r>
          <w:r w:rsidR="004642B5">
            <w:t>138</w:t>
          </w:r>
          <w:r>
            <w:fldChar w:fldCharType="end"/>
          </w:r>
        </w:p>
        <w:p w14:paraId="1BF01ED0" w14:textId="77777777" w:rsidR="009D6872" w:rsidRDefault="009D6872">
          <w:pPr>
            <w:pStyle w:val="Innehll1"/>
            <w:tabs>
              <w:tab w:val="left" w:pos="1701"/>
            </w:tabs>
            <w:rPr>
              <w:rFonts w:asciiTheme="minorHAnsi" w:eastAsiaTheme="minorEastAsia" w:hAnsiTheme="minorHAnsi" w:cstheme="minorBidi"/>
              <w:kern w:val="0"/>
              <w:szCs w:val="22"/>
              <w:lang w:eastAsia="sv-SE"/>
            </w:rPr>
          </w:pPr>
          <w:r>
            <w:t>5</w:t>
          </w:r>
          <w:r>
            <w:rPr>
              <w:rFonts w:asciiTheme="minorHAnsi" w:eastAsiaTheme="minorEastAsia" w:hAnsiTheme="minorHAnsi" w:cstheme="minorBidi"/>
              <w:kern w:val="0"/>
              <w:szCs w:val="22"/>
              <w:lang w:eastAsia="sv-SE"/>
            </w:rPr>
            <w:tab/>
          </w:r>
          <w:r>
            <w:t>Inkomster</w:t>
          </w:r>
          <w:r>
            <w:tab/>
          </w:r>
          <w:r>
            <w:fldChar w:fldCharType="begin"/>
          </w:r>
          <w:r>
            <w:instrText xml:space="preserve"> PAGEREF _Toc384401513 \h </w:instrText>
          </w:r>
          <w:r>
            <w:fldChar w:fldCharType="separate"/>
          </w:r>
          <w:r w:rsidR="004642B5">
            <w:t>143</w:t>
          </w:r>
          <w:r>
            <w:fldChar w:fldCharType="end"/>
          </w:r>
        </w:p>
        <w:p w14:paraId="65DADBBD" w14:textId="77777777" w:rsidR="009D6872" w:rsidRDefault="009D6872">
          <w:pPr>
            <w:pStyle w:val="Innehll2"/>
            <w:rPr>
              <w:rFonts w:asciiTheme="minorHAnsi" w:eastAsiaTheme="minorEastAsia" w:hAnsiTheme="minorHAnsi" w:cstheme="minorBidi"/>
              <w:szCs w:val="22"/>
              <w:lang w:eastAsia="sv-SE"/>
            </w:rPr>
          </w:pPr>
          <w:r>
            <w:t>5.1</w:t>
          </w:r>
          <w:r>
            <w:rPr>
              <w:rFonts w:asciiTheme="minorHAnsi" w:eastAsiaTheme="minorEastAsia" w:hAnsiTheme="minorHAnsi" w:cstheme="minorBidi"/>
              <w:szCs w:val="22"/>
              <w:lang w:eastAsia="sv-SE"/>
            </w:rPr>
            <w:tab/>
          </w:r>
          <w:r>
            <w:t>Den offentliga sektorns skatteintäkter</w:t>
          </w:r>
          <w:r>
            <w:tab/>
          </w:r>
          <w:r>
            <w:fldChar w:fldCharType="begin"/>
          </w:r>
          <w:r>
            <w:instrText xml:space="preserve"> PAGEREF _Toc384401514 \h </w:instrText>
          </w:r>
          <w:r>
            <w:fldChar w:fldCharType="separate"/>
          </w:r>
          <w:r w:rsidR="004642B5">
            <w:t>143</w:t>
          </w:r>
          <w:r>
            <w:fldChar w:fldCharType="end"/>
          </w:r>
        </w:p>
        <w:p w14:paraId="182CDB1F" w14:textId="77777777" w:rsidR="009D6872" w:rsidRDefault="009D6872">
          <w:pPr>
            <w:pStyle w:val="Innehll3"/>
            <w:rPr>
              <w:rFonts w:asciiTheme="minorHAnsi" w:eastAsiaTheme="minorEastAsia" w:hAnsiTheme="minorHAnsi" w:cstheme="minorBidi"/>
              <w:szCs w:val="22"/>
              <w:lang w:eastAsia="sv-SE"/>
            </w:rPr>
          </w:pPr>
          <w:r>
            <w:t>5.1.1</w:t>
          </w:r>
          <w:r>
            <w:rPr>
              <w:rFonts w:asciiTheme="minorHAnsi" w:eastAsiaTheme="minorEastAsia" w:hAnsiTheme="minorHAnsi" w:cstheme="minorBidi"/>
              <w:szCs w:val="22"/>
              <w:lang w:eastAsia="sv-SE"/>
            </w:rPr>
            <w:tab/>
          </w:r>
          <w:r>
            <w:t>Skatt på arbete</w:t>
          </w:r>
          <w:r>
            <w:tab/>
          </w:r>
          <w:r>
            <w:fldChar w:fldCharType="begin"/>
          </w:r>
          <w:r>
            <w:instrText xml:space="preserve"> PAGEREF _Toc384401515 \h </w:instrText>
          </w:r>
          <w:r>
            <w:fldChar w:fldCharType="separate"/>
          </w:r>
          <w:r w:rsidR="004642B5">
            <w:t>145</w:t>
          </w:r>
          <w:r>
            <w:fldChar w:fldCharType="end"/>
          </w:r>
        </w:p>
        <w:p w14:paraId="0BDEF89A" w14:textId="77777777" w:rsidR="009D6872" w:rsidRDefault="009D6872">
          <w:pPr>
            <w:pStyle w:val="Innehll3"/>
            <w:rPr>
              <w:rFonts w:asciiTheme="minorHAnsi" w:eastAsiaTheme="minorEastAsia" w:hAnsiTheme="minorHAnsi" w:cstheme="minorBidi"/>
              <w:szCs w:val="22"/>
              <w:lang w:eastAsia="sv-SE"/>
            </w:rPr>
          </w:pPr>
          <w:r>
            <w:t>5.1.2</w:t>
          </w:r>
          <w:r>
            <w:rPr>
              <w:rFonts w:asciiTheme="minorHAnsi" w:eastAsiaTheme="minorEastAsia" w:hAnsiTheme="minorHAnsi" w:cstheme="minorBidi"/>
              <w:szCs w:val="22"/>
              <w:lang w:eastAsia="sv-SE"/>
            </w:rPr>
            <w:tab/>
          </w:r>
          <w:r>
            <w:t>Skatt på kapital</w:t>
          </w:r>
          <w:r>
            <w:tab/>
          </w:r>
          <w:r>
            <w:fldChar w:fldCharType="begin"/>
          </w:r>
          <w:r>
            <w:instrText xml:space="preserve"> PAGEREF _Toc384401516 \h </w:instrText>
          </w:r>
          <w:r>
            <w:fldChar w:fldCharType="separate"/>
          </w:r>
          <w:r w:rsidR="004642B5">
            <w:t>149</w:t>
          </w:r>
          <w:r>
            <w:fldChar w:fldCharType="end"/>
          </w:r>
        </w:p>
        <w:p w14:paraId="03F3D23D" w14:textId="77777777" w:rsidR="009D6872" w:rsidRDefault="009D6872">
          <w:pPr>
            <w:pStyle w:val="Innehll3"/>
            <w:rPr>
              <w:rFonts w:asciiTheme="minorHAnsi" w:eastAsiaTheme="minorEastAsia" w:hAnsiTheme="minorHAnsi" w:cstheme="minorBidi"/>
              <w:szCs w:val="22"/>
              <w:lang w:eastAsia="sv-SE"/>
            </w:rPr>
          </w:pPr>
          <w:r>
            <w:t>5.1.3</w:t>
          </w:r>
          <w:r>
            <w:rPr>
              <w:rFonts w:asciiTheme="minorHAnsi" w:eastAsiaTheme="minorEastAsia" w:hAnsiTheme="minorHAnsi" w:cstheme="minorBidi"/>
              <w:szCs w:val="22"/>
              <w:lang w:eastAsia="sv-SE"/>
            </w:rPr>
            <w:tab/>
          </w:r>
          <w:r>
            <w:t>Skatt på konsumtion och insatsvaror</w:t>
          </w:r>
          <w:r>
            <w:tab/>
          </w:r>
          <w:r>
            <w:fldChar w:fldCharType="begin"/>
          </w:r>
          <w:r>
            <w:instrText xml:space="preserve"> PAGEREF _Toc384401517 \h </w:instrText>
          </w:r>
          <w:r>
            <w:fldChar w:fldCharType="separate"/>
          </w:r>
          <w:r w:rsidR="004642B5">
            <w:t>150</w:t>
          </w:r>
          <w:r>
            <w:fldChar w:fldCharType="end"/>
          </w:r>
        </w:p>
        <w:p w14:paraId="3BD51AAB" w14:textId="77777777" w:rsidR="009D6872" w:rsidRDefault="009D6872">
          <w:pPr>
            <w:pStyle w:val="Innehll3"/>
            <w:rPr>
              <w:rFonts w:asciiTheme="minorHAnsi" w:eastAsiaTheme="minorEastAsia" w:hAnsiTheme="minorHAnsi" w:cstheme="minorBidi"/>
              <w:szCs w:val="22"/>
              <w:lang w:eastAsia="sv-SE"/>
            </w:rPr>
          </w:pPr>
          <w:r>
            <w:t>5.1.4</w:t>
          </w:r>
          <w:r>
            <w:rPr>
              <w:rFonts w:asciiTheme="minorHAnsi" w:eastAsiaTheme="minorEastAsia" w:hAnsiTheme="minorHAnsi" w:cstheme="minorBidi"/>
              <w:szCs w:val="22"/>
              <w:lang w:eastAsia="sv-SE"/>
            </w:rPr>
            <w:tab/>
          </w:r>
          <w:r>
            <w:t>Skattekvoten</w:t>
          </w:r>
          <w:r>
            <w:tab/>
          </w:r>
          <w:r>
            <w:fldChar w:fldCharType="begin"/>
          </w:r>
          <w:r>
            <w:instrText xml:space="preserve"> PAGEREF _Toc384401518 \h </w:instrText>
          </w:r>
          <w:r>
            <w:fldChar w:fldCharType="separate"/>
          </w:r>
          <w:r w:rsidR="004642B5">
            <w:t>151</w:t>
          </w:r>
          <w:r>
            <w:fldChar w:fldCharType="end"/>
          </w:r>
        </w:p>
        <w:p w14:paraId="796CE7E9" w14:textId="77777777" w:rsidR="009D6872" w:rsidRDefault="009D6872">
          <w:pPr>
            <w:pStyle w:val="Innehll2"/>
            <w:rPr>
              <w:rFonts w:asciiTheme="minorHAnsi" w:eastAsiaTheme="minorEastAsia" w:hAnsiTheme="minorHAnsi" w:cstheme="minorBidi"/>
              <w:szCs w:val="22"/>
              <w:lang w:eastAsia="sv-SE"/>
            </w:rPr>
          </w:pPr>
          <w:r>
            <w:t>5.2</w:t>
          </w:r>
          <w:r>
            <w:rPr>
              <w:rFonts w:asciiTheme="minorHAnsi" w:eastAsiaTheme="minorEastAsia" w:hAnsiTheme="minorHAnsi" w:cstheme="minorBidi"/>
              <w:szCs w:val="22"/>
              <w:lang w:eastAsia="sv-SE"/>
            </w:rPr>
            <w:tab/>
          </w:r>
          <w:r>
            <w:t>Inkomster i statens budget</w:t>
          </w:r>
          <w:r>
            <w:tab/>
          </w:r>
          <w:r>
            <w:fldChar w:fldCharType="begin"/>
          </w:r>
          <w:r>
            <w:instrText xml:space="preserve"> PAGEREF _Toc384401519 \h </w:instrText>
          </w:r>
          <w:r>
            <w:fldChar w:fldCharType="separate"/>
          </w:r>
          <w:r w:rsidR="004642B5">
            <w:t>152</w:t>
          </w:r>
          <w:r>
            <w:fldChar w:fldCharType="end"/>
          </w:r>
        </w:p>
        <w:p w14:paraId="6209D505" w14:textId="77777777" w:rsidR="009D6872" w:rsidRDefault="009D6872">
          <w:pPr>
            <w:pStyle w:val="Innehll3"/>
            <w:rPr>
              <w:rFonts w:asciiTheme="minorHAnsi" w:eastAsiaTheme="minorEastAsia" w:hAnsiTheme="minorHAnsi" w:cstheme="minorBidi"/>
              <w:szCs w:val="22"/>
              <w:lang w:eastAsia="sv-SE"/>
            </w:rPr>
          </w:pPr>
          <w:r>
            <w:t>5.2.1</w:t>
          </w:r>
          <w:r>
            <w:rPr>
              <w:rFonts w:asciiTheme="minorHAnsi" w:eastAsiaTheme="minorEastAsia" w:hAnsiTheme="minorHAnsi" w:cstheme="minorBidi"/>
              <w:szCs w:val="22"/>
              <w:lang w:eastAsia="sv-SE"/>
            </w:rPr>
            <w:tab/>
          </w:r>
          <w:r>
            <w:t>Skatteinkomster</w:t>
          </w:r>
          <w:r>
            <w:tab/>
          </w:r>
          <w:r>
            <w:fldChar w:fldCharType="begin"/>
          </w:r>
          <w:r>
            <w:instrText xml:space="preserve"> PAGEREF _Toc384401520 \h </w:instrText>
          </w:r>
          <w:r>
            <w:fldChar w:fldCharType="separate"/>
          </w:r>
          <w:r w:rsidR="004642B5">
            <w:t>152</w:t>
          </w:r>
          <w:r>
            <w:fldChar w:fldCharType="end"/>
          </w:r>
        </w:p>
        <w:p w14:paraId="2E3E18EE" w14:textId="77777777" w:rsidR="009D6872" w:rsidRDefault="009D6872">
          <w:pPr>
            <w:pStyle w:val="Innehll3"/>
            <w:rPr>
              <w:rFonts w:asciiTheme="minorHAnsi" w:eastAsiaTheme="minorEastAsia" w:hAnsiTheme="minorHAnsi" w:cstheme="minorBidi"/>
              <w:szCs w:val="22"/>
              <w:lang w:eastAsia="sv-SE"/>
            </w:rPr>
          </w:pPr>
          <w:r>
            <w:t>5.2.2</w:t>
          </w:r>
          <w:r>
            <w:rPr>
              <w:rFonts w:asciiTheme="minorHAnsi" w:eastAsiaTheme="minorEastAsia" w:hAnsiTheme="minorHAnsi" w:cstheme="minorBidi"/>
              <w:szCs w:val="22"/>
              <w:lang w:eastAsia="sv-SE"/>
            </w:rPr>
            <w:tab/>
          </w:r>
          <w:r>
            <w:t>Övriga inkomster</w:t>
          </w:r>
          <w:r>
            <w:tab/>
          </w:r>
          <w:r>
            <w:fldChar w:fldCharType="begin"/>
          </w:r>
          <w:r>
            <w:instrText xml:space="preserve"> PAGEREF _Toc384401521 \h </w:instrText>
          </w:r>
          <w:r>
            <w:fldChar w:fldCharType="separate"/>
          </w:r>
          <w:r w:rsidR="004642B5">
            <w:t>152</w:t>
          </w:r>
          <w:r>
            <w:fldChar w:fldCharType="end"/>
          </w:r>
        </w:p>
        <w:p w14:paraId="1F4F1C75" w14:textId="77777777" w:rsidR="009D6872" w:rsidRDefault="009D6872">
          <w:pPr>
            <w:pStyle w:val="Innehll3"/>
            <w:rPr>
              <w:rFonts w:asciiTheme="minorHAnsi" w:eastAsiaTheme="minorEastAsia" w:hAnsiTheme="minorHAnsi" w:cstheme="minorBidi"/>
              <w:szCs w:val="22"/>
              <w:lang w:eastAsia="sv-SE"/>
            </w:rPr>
          </w:pPr>
          <w:r>
            <w:t>5.2.3</w:t>
          </w:r>
          <w:r>
            <w:rPr>
              <w:rFonts w:asciiTheme="minorHAnsi" w:eastAsiaTheme="minorEastAsia" w:hAnsiTheme="minorHAnsi" w:cstheme="minorBidi"/>
              <w:szCs w:val="22"/>
              <w:lang w:eastAsia="sv-SE"/>
            </w:rPr>
            <w:tab/>
          </w:r>
          <w:r>
            <w:t>Ändrad redovisning av inkomsttitlar</w:t>
          </w:r>
          <w:r>
            <w:tab/>
          </w:r>
          <w:r>
            <w:fldChar w:fldCharType="begin"/>
          </w:r>
          <w:r>
            <w:instrText xml:space="preserve"> PAGEREF _Toc384401522 \h </w:instrText>
          </w:r>
          <w:r>
            <w:fldChar w:fldCharType="separate"/>
          </w:r>
          <w:r w:rsidR="004642B5">
            <w:t>153</w:t>
          </w:r>
          <w:r>
            <w:fldChar w:fldCharType="end"/>
          </w:r>
        </w:p>
        <w:p w14:paraId="39037E9C" w14:textId="77777777" w:rsidR="009D6872" w:rsidRDefault="009D6872">
          <w:pPr>
            <w:pStyle w:val="Innehll1"/>
            <w:tabs>
              <w:tab w:val="left" w:pos="1701"/>
            </w:tabs>
            <w:rPr>
              <w:rFonts w:asciiTheme="minorHAnsi" w:eastAsiaTheme="minorEastAsia" w:hAnsiTheme="minorHAnsi" w:cstheme="minorBidi"/>
              <w:kern w:val="0"/>
              <w:szCs w:val="22"/>
              <w:lang w:eastAsia="sv-SE"/>
            </w:rPr>
          </w:pPr>
          <w:r>
            <w:t>6</w:t>
          </w:r>
          <w:r>
            <w:rPr>
              <w:rFonts w:asciiTheme="minorHAnsi" w:eastAsiaTheme="minorEastAsia" w:hAnsiTheme="minorHAnsi" w:cstheme="minorBidi"/>
              <w:kern w:val="0"/>
              <w:szCs w:val="22"/>
              <w:lang w:eastAsia="sv-SE"/>
            </w:rPr>
            <w:tab/>
          </w:r>
          <w:r>
            <w:t xml:space="preserve">Utgifter </w:t>
          </w:r>
          <w:r>
            <w:tab/>
          </w:r>
          <w:r>
            <w:fldChar w:fldCharType="begin"/>
          </w:r>
          <w:r>
            <w:instrText xml:space="preserve"> PAGEREF _Toc384401523 \h </w:instrText>
          </w:r>
          <w:r>
            <w:fldChar w:fldCharType="separate"/>
          </w:r>
          <w:r w:rsidR="004642B5">
            <w:t>157</w:t>
          </w:r>
          <w:r>
            <w:fldChar w:fldCharType="end"/>
          </w:r>
        </w:p>
        <w:p w14:paraId="561CF2CC" w14:textId="77777777" w:rsidR="009D6872" w:rsidRDefault="009D6872">
          <w:pPr>
            <w:pStyle w:val="Innehll2"/>
            <w:rPr>
              <w:rFonts w:asciiTheme="minorHAnsi" w:eastAsiaTheme="minorEastAsia" w:hAnsiTheme="minorHAnsi" w:cstheme="minorBidi"/>
              <w:szCs w:val="22"/>
              <w:lang w:eastAsia="sv-SE"/>
            </w:rPr>
          </w:pPr>
          <w:r>
            <w:t>6.1</w:t>
          </w:r>
          <w:r>
            <w:rPr>
              <w:rFonts w:asciiTheme="minorHAnsi" w:eastAsiaTheme="minorEastAsia" w:hAnsiTheme="minorHAnsi" w:cstheme="minorBidi"/>
              <w:szCs w:val="22"/>
              <w:lang w:eastAsia="sv-SE"/>
            </w:rPr>
            <w:tab/>
          </w:r>
          <w:r>
            <w:t>Utgifterna på statens budget och takbegränsade utgifter</w:t>
          </w:r>
          <w:r>
            <w:tab/>
          </w:r>
          <w:r>
            <w:fldChar w:fldCharType="begin"/>
          </w:r>
          <w:r>
            <w:instrText xml:space="preserve"> PAGEREF _Toc384401524 \h </w:instrText>
          </w:r>
          <w:r>
            <w:fldChar w:fldCharType="separate"/>
          </w:r>
          <w:r w:rsidR="004642B5">
            <w:t>157</w:t>
          </w:r>
          <w:r>
            <w:fldChar w:fldCharType="end"/>
          </w:r>
        </w:p>
        <w:p w14:paraId="2F9B6AEE" w14:textId="77777777" w:rsidR="009D6872" w:rsidRDefault="009D6872">
          <w:pPr>
            <w:pStyle w:val="Innehll3"/>
            <w:rPr>
              <w:rFonts w:asciiTheme="minorHAnsi" w:eastAsiaTheme="minorEastAsia" w:hAnsiTheme="minorHAnsi" w:cstheme="minorBidi"/>
              <w:szCs w:val="22"/>
              <w:lang w:eastAsia="sv-SE"/>
            </w:rPr>
          </w:pPr>
          <w:r>
            <w:t>6.1.1</w:t>
          </w:r>
          <w:r>
            <w:rPr>
              <w:rFonts w:asciiTheme="minorHAnsi" w:eastAsiaTheme="minorEastAsia" w:hAnsiTheme="minorHAnsi" w:cstheme="minorBidi"/>
              <w:szCs w:val="22"/>
              <w:lang w:eastAsia="sv-SE"/>
            </w:rPr>
            <w:tab/>
          </w:r>
          <w:r>
            <w:t>Takbegränsade utgifter 2014–2018</w:t>
          </w:r>
          <w:r>
            <w:tab/>
          </w:r>
          <w:r>
            <w:fldChar w:fldCharType="begin"/>
          </w:r>
          <w:r>
            <w:instrText xml:space="preserve"> PAGEREF _Toc384401525 \h </w:instrText>
          </w:r>
          <w:r>
            <w:fldChar w:fldCharType="separate"/>
          </w:r>
          <w:r w:rsidR="004642B5">
            <w:t>158</w:t>
          </w:r>
          <w:r>
            <w:fldChar w:fldCharType="end"/>
          </w:r>
        </w:p>
        <w:p w14:paraId="7861F8BC" w14:textId="77777777" w:rsidR="009D6872" w:rsidRDefault="009D6872">
          <w:pPr>
            <w:pStyle w:val="Innehll1"/>
            <w:tabs>
              <w:tab w:val="left" w:pos="1701"/>
            </w:tabs>
            <w:rPr>
              <w:rFonts w:asciiTheme="minorHAnsi" w:eastAsiaTheme="minorEastAsia" w:hAnsiTheme="minorHAnsi" w:cstheme="minorBidi"/>
              <w:kern w:val="0"/>
              <w:szCs w:val="22"/>
              <w:lang w:eastAsia="sv-SE"/>
            </w:rPr>
          </w:pPr>
          <w:r>
            <w:lastRenderedPageBreak/>
            <w:t>7</w:t>
          </w:r>
          <w:r>
            <w:rPr>
              <w:rFonts w:asciiTheme="minorHAnsi" w:eastAsiaTheme="minorEastAsia" w:hAnsiTheme="minorHAnsi" w:cstheme="minorBidi"/>
              <w:kern w:val="0"/>
              <w:szCs w:val="22"/>
              <w:lang w:eastAsia="sv-SE"/>
            </w:rPr>
            <w:tab/>
          </w:r>
          <w:r>
            <w:t>Offentliga sektorns finanser, statens budgetsaldo och statsskuld</w:t>
          </w:r>
          <w:r>
            <w:tab/>
          </w:r>
          <w:r>
            <w:fldChar w:fldCharType="begin"/>
          </w:r>
          <w:r>
            <w:instrText xml:space="preserve"> PAGEREF _Toc384401526 \h </w:instrText>
          </w:r>
          <w:r>
            <w:fldChar w:fldCharType="separate"/>
          </w:r>
          <w:r w:rsidR="004642B5">
            <w:t>169</w:t>
          </w:r>
          <w:r>
            <w:fldChar w:fldCharType="end"/>
          </w:r>
        </w:p>
        <w:p w14:paraId="6190410D" w14:textId="77777777" w:rsidR="009D6872" w:rsidRDefault="009D6872">
          <w:pPr>
            <w:pStyle w:val="Innehll2"/>
            <w:rPr>
              <w:rFonts w:asciiTheme="minorHAnsi" w:eastAsiaTheme="minorEastAsia" w:hAnsiTheme="minorHAnsi" w:cstheme="minorBidi"/>
              <w:szCs w:val="22"/>
              <w:lang w:eastAsia="sv-SE"/>
            </w:rPr>
          </w:pPr>
          <w:r>
            <w:t>7.1</w:t>
          </w:r>
          <w:r>
            <w:rPr>
              <w:rFonts w:asciiTheme="minorHAnsi" w:eastAsiaTheme="minorEastAsia" w:hAnsiTheme="minorHAnsi" w:cstheme="minorBidi"/>
              <w:szCs w:val="22"/>
              <w:lang w:eastAsia="sv-SE"/>
            </w:rPr>
            <w:tab/>
          </w:r>
          <w:r>
            <w:t>Effekterna på de offentliga finanserna av regeringens politik</w:t>
          </w:r>
          <w:r>
            <w:tab/>
          </w:r>
          <w:r>
            <w:fldChar w:fldCharType="begin"/>
          </w:r>
          <w:r>
            <w:instrText xml:space="preserve"> PAGEREF _Toc384401527 \h </w:instrText>
          </w:r>
          <w:r>
            <w:fldChar w:fldCharType="separate"/>
          </w:r>
          <w:r w:rsidR="004642B5">
            <w:t>170</w:t>
          </w:r>
          <w:r>
            <w:fldChar w:fldCharType="end"/>
          </w:r>
        </w:p>
        <w:p w14:paraId="761C7A31" w14:textId="77777777" w:rsidR="009D6872" w:rsidRDefault="009D6872">
          <w:pPr>
            <w:pStyle w:val="Innehll2"/>
            <w:rPr>
              <w:rFonts w:asciiTheme="minorHAnsi" w:eastAsiaTheme="minorEastAsia" w:hAnsiTheme="minorHAnsi" w:cstheme="minorBidi"/>
              <w:szCs w:val="22"/>
              <w:lang w:eastAsia="sv-SE"/>
            </w:rPr>
          </w:pPr>
          <w:r>
            <w:t>7.2</w:t>
          </w:r>
          <w:r>
            <w:rPr>
              <w:rFonts w:asciiTheme="minorHAnsi" w:eastAsiaTheme="minorEastAsia" w:hAnsiTheme="minorHAnsi" w:cstheme="minorBidi"/>
              <w:szCs w:val="22"/>
              <w:lang w:eastAsia="sv-SE"/>
            </w:rPr>
            <w:tab/>
          </w:r>
          <w:r>
            <w:t>Den offentliga sektorns finansiella sparande</w:t>
          </w:r>
          <w:r>
            <w:tab/>
          </w:r>
          <w:r>
            <w:fldChar w:fldCharType="begin"/>
          </w:r>
          <w:r>
            <w:instrText xml:space="preserve"> PAGEREF _Toc384401528 \h </w:instrText>
          </w:r>
          <w:r>
            <w:fldChar w:fldCharType="separate"/>
          </w:r>
          <w:r w:rsidR="004642B5">
            <w:t>174</w:t>
          </w:r>
          <w:r>
            <w:fldChar w:fldCharType="end"/>
          </w:r>
        </w:p>
        <w:p w14:paraId="3D88AE46" w14:textId="77777777" w:rsidR="009D6872" w:rsidRDefault="009D6872">
          <w:pPr>
            <w:pStyle w:val="Innehll3"/>
            <w:rPr>
              <w:rFonts w:asciiTheme="minorHAnsi" w:eastAsiaTheme="minorEastAsia" w:hAnsiTheme="minorHAnsi" w:cstheme="minorBidi"/>
              <w:szCs w:val="22"/>
              <w:lang w:eastAsia="sv-SE"/>
            </w:rPr>
          </w:pPr>
          <w:r>
            <w:t>7.2.1</w:t>
          </w:r>
          <w:r>
            <w:rPr>
              <w:rFonts w:asciiTheme="minorHAnsi" w:eastAsiaTheme="minorEastAsia" w:hAnsiTheme="minorHAnsi" w:cstheme="minorBidi"/>
              <w:szCs w:val="22"/>
              <w:lang w:eastAsia="sv-SE"/>
            </w:rPr>
            <w:tab/>
          </w:r>
          <w:r>
            <w:t>Staten</w:t>
          </w:r>
          <w:r>
            <w:tab/>
          </w:r>
          <w:r>
            <w:fldChar w:fldCharType="begin"/>
          </w:r>
          <w:r>
            <w:instrText xml:space="preserve"> PAGEREF _Toc384401529 \h </w:instrText>
          </w:r>
          <w:r>
            <w:fldChar w:fldCharType="separate"/>
          </w:r>
          <w:r w:rsidR="004642B5">
            <w:t>176</w:t>
          </w:r>
          <w:r>
            <w:fldChar w:fldCharType="end"/>
          </w:r>
        </w:p>
        <w:p w14:paraId="3F9292AA" w14:textId="77777777" w:rsidR="009D6872" w:rsidRDefault="009D6872">
          <w:pPr>
            <w:pStyle w:val="Innehll3"/>
            <w:rPr>
              <w:rFonts w:asciiTheme="minorHAnsi" w:eastAsiaTheme="minorEastAsia" w:hAnsiTheme="minorHAnsi" w:cstheme="minorBidi"/>
              <w:szCs w:val="22"/>
              <w:lang w:eastAsia="sv-SE"/>
            </w:rPr>
          </w:pPr>
          <w:r>
            <w:t>7.2.2</w:t>
          </w:r>
          <w:r>
            <w:rPr>
              <w:rFonts w:asciiTheme="minorHAnsi" w:eastAsiaTheme="minorEastAsia" w:hAnsiTheme="minorHAnsi" w:cstheme="minorBidi"/>
              <w:szCs w:val="22"/>
              <w:lang w:eastAsia="sv-SE"/>
            </w:rPr>
            <w:tab/>
          </w:r>
          <w:r>
            <w:t>Ålderspensionssystemet</w:t>
          </w:r>
          <w:r>
            <w:tab/>
          </w:r>
          <w:r>
            <w:fldChar w:fldCharType="begin"/>
          </w:r>
          <w:r>
            <w:instrText xml:space="preserve"> PAGEREF _Toc384401530 \h </w:instrText>
          </w:r>
          <w:r>
            <w:fldChar w:fldCharType="separate"/>
          </w:r>
          <w:r w:rsidR="004642B5">
            <w:t>180</w:t>
          </w:r>
          <w:r>
            <w:fldChar w:fldCharType="end"/>
          </w:r>
        </w:p>
        <w:p w14:paraId="7511586D" w14:textId="77777777" w:rsidR="009D6872" w:rsidRDefault="009D6872">
          <w:pPr>
            <w:pStyle w:val="Innehll3"/>
            <w:rPr>
              <w:rFonts w:asciiTheme="minorHAnsi" w:eastAsiaTheme="minorEastAsia" w:hAnsiTheme="minorHAnsi" w:cstheme="minorBidi"/>
              <w:szCs w:val="22"/>
              <w:lang w:eastAsia="sv-SE"/>
            </w:rPr>
          </w:pPr>
          <w:r>
            <w:t>7.2.3</w:t>
          </w:r>
          <w:r>
            <w:rPr>
              <w:rFonts w:asciiTheme="minorHAnsi" w:eastAsiaTheme="minorEastAsia" w:hAnsiTheme="minorHAnsi" w:cstheme="minorBidi"/>
              <w:szCs w:val="22"/>
              <w:lang w:eastAsia="sv-SE"/>
            </w:rPr>
            <w:tab/>
          </w:r>
          <w:r>
            <w:t>Kommuner och landsting</w:t>
          </w:r>
          <w:r>
            <w:tab/>
          </w:r>
          <w:r>
            <w:fldChar w:fldCharType="begin"/>
          </w:r>
          <w:r>
            <w:instrText xml:space="preserve"> PAGEREF _Toc384401531 \h </w:instrText>
          </w:r>
          <w:r>
            <w:fldChar w:fldCharType="separate"/>
          </w:r>
          <w:r w:rsidR="004642B5">
            <w:t>181</w:t>
          </w:r>
          <w:r>
            <w:fldChar w:fldCharType="end"/>
          </w:r>
        </w:p>
        <w:p w14:paraId="357A312E" w14:textId="77777777" w:rsidR="009D6872" w:rsidRDefault="009D6872">
          <w:pPr>
            <w:pStyle w:val="Innehll2"/>
            <w:rPr>
              <w:rFonts w:asciiTheme="minorHAnsi" w:eastAsiaTheme="minorEastAsia" w:hAnsiTheme="minorHAnsi" w:cstheme="minorBidi"/>
              <w:szCs w:val="22"/>
              <w:lang w:eastAsia="sv-SE"/>
            </w:rPr>
          </w:pPr>
          <w:r>
            <w:t>7.3</w:t>
          </w:r>
          <w:r>
            <w:rPr>
              <w:rFonts w:asciiTheme="minorHAnsi" w:eastAsiaTheme="minorEastAsia" w:hAnsiTheme="minorHAnsi" w:cstheme="minorBidi"/>
              <w:szCs w:val="22"/>
              <w:lang w:eastAsia="sv-SE"/>
            </w:rPr>
            <w:tab/>
          </w:r>
          <w:r>
            <w:t>Den ekonomiska ställningen och skuldutvecklingen</w:t>
          </w:r>
          <w:r>
            <w:tab/>
          </w:r>
          <w:r>
            <w:fldChar w:fldCharType="begin"/>
          </w:r>
          <w:r>
            <w:instrText xml:space="preserve"> PAGEREF _Toc384401532 \h </w:instrText>
          </w:r>
          <w:r>
            <w:fldChar w:fldCharType="separate"/>
          </w:r>
          <w:r w:rsidR="004642B5">
            <w:t>182</w:t>
          </w:r>
          <w:r>
            <w:fldChar w:fldCharType="end"/>
          </w:r>
        </w:p>
        <w:p w14:paraId="2BBD74A0" w14:textId="77777777" w:rsidR="009D6872" w:rsidRDefault="009D6872">
          <w:pPr>
            <w:pStyle w:val="Innehll2"/>
            <w:rPr>
              <w:rFonts w:asciiTheme="minorHAnsi" w:eastAsiaTheme="minorEastAsia" w:hAnsiTheme="minorHAnsi" w:cstheme="minorBidi"/>
              <w:szCs w:val="22"/>
              <w:lang w:eastAsia="sv-SE"/>
            </w:rPr>
          </w:pPr>
          <w:r>
            <w:t>7.4</w:t>
          </w:r>
          <w:r>
            <w:rPr>
              <w:rFonts w:asciiTheme="minorHAnsi" w:eastAsiaTheme="minorEastAsia" w:hAnsiTheme="minorHAnsi" w:cstheme="minorBidi"/>
              <w:szCs w:val="22"/>
              <w:lang w:eastAsia="sv-SE"/>
            </w:rPr>
            <w:tab/>
          </w:r>
          <w:r>
            <w:t>Finansiellt sparande enligt olika bedömare</w:t>
          </w:r>
          <w:r>
            <w:tab/>
          </w:r>
          <w:r>
            <w:fldChar w:fldCharType="begin"/>
          </w:r>
          <w:r>
            <w:instrText xml:space="preserve"> PAGEREF _Toc384401533 \h </w:instrText>
          </w:r>
          <w:r>
            <w:fldChar w:fldCharType="separate"/>
          </w:r>
          <w:r w:rsidR="004642B5">
            <w:t>185</w:t>
          </w:r>
          <w:r>
            <w:fldChar w:fldCharType="end"/>
          </w:r>
        </w:p>
        <w:p w14:paraId="1E2FD978" w14:textId="4E69A7F1" w:rsidR="009D6872" w:rsidRDefault="009D6872">
          <w:pPr>
            <w:pStyle w:val="Innehll2"/>
            <w:rPr>
              <w:rFonts w:asciiTheme="minorHAnsi" w:eastAsiaTheme="minorEastAsia" w:hAnsiTheme="minorHAnsi" w:cstheme="minorBidi"/>
              <w:szCs w:val="22"/>
              <w:lang w:eastAsia="sv-SE"/>
            </w:rPr>
          </w:pPr>
          <w:r>
            <w:t>7.5</w:t>
          </w:r>
          <w:r>
            <w:rPr>
              <w:rFonts w:asciiTheme="minorHAnsi" w:eastAsiaTheme="minorEastAsia" w:hAnsiTheme="minorHAnsi" w:cstheme="minorBidi"/>
              <w:szCs w:val="22"/>
              <w:lang w:eastAsia="sv-SE"/>
            </w:rPr>
            <w:tab/>
          </w:r>
          <w:r>
            <w:t xml:space="preserve">Den offentliga sektorns finansiella sparande och skuld i EU, </w:t>
          </w:r>
          <w:r w:rsidR="003D0758">
            <w:br/>
          </w:r>
          <w:r>
            <w:t>Japan och USA</w:t>
          </w:r>
          <w:r>
            <w:tab/>
          </w:r>
          <w:r>
            <w:fldChar w:fldCharType="begin"/>
          </w:r>
          <w:r>
            <w:instrText xml:space="preserve"> PAGEREF _Toc384401534 \h </w:instrText>
          </w:r>
          <w:r>
            <w:fldChar w:fldCharType="separate"/>
          </w:r>
          <w:r w:rsidR="004642B5">
            <w:t>185</w:t>
          </w:r>
          <w:r>
            <w:fldChar w:fldCharType="end"/>
          </w:r>
        </w:p>
        <w:p w14:paraId="2CB6A50A" w14:textId="77777777" w:rsidR="009D6872" w:rsidRDefault="009D6872">
          <w:pPr>
            <w:pStyle w:val="Innehll1"/>
            <w:tabs>
              <w:tab w:val="left" w:pos="1701"/>
            </w:tabs>
            <w:rPr>
              <w:rFonts w:asciiTheme="minorHAnsi" w:eastAsiaTheme="minorEastAsia" w:hAnsiTheme="minorHAnsi" w:cstheme="minorBidi"/>
              <w:kern w:val="0"/>
              <w:szCs w:val="22"/>
              <w:lang w:eastAsia="sv-SE"/>
            </w:rPr>
          </w:pPr>
          <w:r>
            <w:t>8</w:t>
          </w:r>
          <w:r>
            <w:rPr>
              <w:rFonts w:asciiTheme="minorHAnsi" w:eastAsiaTheme="minorEastAsia" w:hAnsiTheme="minorHAnsi" w:cstheme="minorBidi"/>
              <w:kern w:val="0"/>
              <w:szCs w:val="22"/>
              <w:lang w:eastAsia="sv-SE"/>
            </w:rPr>
            <w:tab/>
          </w:r>
          <w:r>
            <w:t>Kommunsektorns finanser, sysselsättning och skuldsättning</w:t>
          </w:r>
          <w:r>
            <w:tab/>
          </w:r>
          <w:r>
            <w:fldChar w:fldCharType="begin"/>
          </w:r>
          <w:r>
            <w:instrText xml:space="preserve"> PAGEREF _Toc384401535 \h </w:instrText>
          </w:r>
          <w:r>
            <w:fldChar w:fldCharType="separate"/>
          </w:r>
          <w:r w:rsidR="004642B5">
            <w:t>189</w:t>
          </w:r>
          <w:r>
            <w:fldChar w:fldCharType="end"/>
          </w:r>
        </w:p>
        <w:p w14:paraId="75E63F4E" w14:textId="77777777" w:rsidR="009D6872" w:rsidRDefault="009D6872">
          <w:pPr>
            <w:pStyle w:val="Innehll2"/>
            <w:rPr>
              <w:rFonts w:asciiTheme="minorHAnsi" w:eastAsiaTheme="minorEastAsia" w:hAnsiTheme="minorHAnsi" w:cstheme="minorBidi"/>
              <w:szCs w:val="22"/>
              <w:lang w:eastAsia="sv-SE"/>
            </w:rPr>
          </w:pPr>
          <w:r>
            <w:t>8.1</w:t>
          </w:r>
          <w:r>
            <w:rPr>
              <w:rFonts w:asciiTheme="minorHAnsi" w:eastAsiaTheme="minorEastAsia" w:hAnsiTheme="minorHAnsi" w:cstheme="minorBidi"/>
              <w:szCs w:val="22"/>
              <w:lang w:eastAsia="sv-SE"/>
            </w:rPr>
            <w:tab/>
          </w:r>
          <w:r>
            <w:t>Kommunsektorn – en viktig del av svensk ekonomi</w:t>
          </w:r>
          <w:r>
            <w:tab/>
          </w:r>
          <w:r>
            <w:fldChar w:fldCharType="begin"/>
          </w:r>
          <w:r>
            <w:instrText xml:space="preserve"> PAGEREF _Toc384401536 \h </w:instrText>
          </w:r>
          <w:r>
            <w:fldChar w:fldCharType="separate"/>
          </w:r>
          <w:r w:rsidR="004642B5">
            <w:t>190</w:t>
          </w:r>
          <w:r>
            <w:fldChar w:fldCharType="end"/>
          </w:r>
        </w:p>
        <w:p w14:paraId="1D1788E7" w14:textId="77777777" w:rsidR="009D6872" w:rsidRDefault="009D6872">
          <w:pPr>
            <w:pStyle w:val="Innehll2"/>
            <w:rPr>
              <w:rFonts w:asciiTheme="minorHAnsi" w:eastAsiaTheme="minorEastAsia" w:hAnsiTheme="minorHAnsi" w:cstheme="minorBidi"/>
              <w:szCs w:val="22"/>
              <w:lang w:eastAsia="sv-SE"/>
            </w:rPr>
          </w:pPr>
          <w:r>
            <w:t>8.2</w:t>
          </w:r>
          <w:r>
            <w:rPr>
              <w:rFonts w:asciiTheme="minorHAnsi" w:eastAsiaTheme="minorEastAsia" w:hAnsiTheme="minorHAnsi" w:cstheme="minorBidi"/>
              <w:szCs w:val="22"/>
              <w:lang w:eastAsia="sv-SE"/>
            </w:rPr>
            <w:tab/>
          </w:r>
          <w:r>
            <w:t>Kommunsektorns finanser</w:t>
          </w:r>
          <w:r>
            <w:tab/>
          </w:r>
          <w:r>
            <w:fldChar w:fldCharType="begin"/>
          </w:r>
          <w:r>
            <w:instrText xml:space="preserve"> PAGEREF _Toc384401537 \h </w:instrText>
          </w:r>
          <w:r>
            <w:fldChar w:fldCharType="separate"/>
          </w:r>
          <w:r w:rsidR="004642B5">
            <w:t>190</w:t>
          </w:r>
          <w:r>
            <w:fldChar w:fldCharType="end"/>
          </w:r>
        </w:p>
        <w:p w14:paraId="2AEBB93F" w14:textId="77777777" w:rsidR="009D6872" w:rsidRDefault="009D6872">
          <w:pPr>
            <w:pStyle w:val="Innehll3"/>
            <w:rPr>
              <w:rFonts w:asciiTheme="minorHAnsi" w:eastAsiaTheme="minorEastAsia" w:hAnsiTheme="minorHAnsi" w:cstheme="minorBidi"/>
              <w:szCs w:val="22"/>
              <w:lang w:eastAsia="sv-SE"/>
            </w:rPr>
          </w:pPr>
          <w:r>
            <w:t>8.2.1</w:t>
          </w:r>
          <w:r>
            <w:rPr>
              <w:rFonts w:asciiTheme="minorHAnsi" w:eastAsiaTheme="minorEastAsia" w:hAnsiTheme="minorHAnsi" w:cstheme="minorBidi"/>
              <w:szCs w:val="22"/>
              <w:lang w:eastAsia="sv-SE"/>
            </w:rPr>
            <w:tab/>
          </w:r>
          <w:r>
            <w:t>Kommunsektorns utgifter</w:t>
          </w:r>
          <w:r>
            <w:tab/>
          </w:r>
          <w:r>
            <w:fldChar w:fldCharType="begin"/>
          </w:r>
          <w:r>
            <w:instrText xml:space="preserve"> PAGEREF _Toc384401538 \h </w:instrText>
          </w:r>
          <w:r>
            <w:fldChar w:fldCharType="separate"/>
          </w:r>
          <w:r w:rsidR="004642B5">
            <w:t>190</w:t>
          </w:r>
          <w:r>
            <w:fldChar w:fldCharType="end"/>
          </w:r>
        </w:p>
        <w:p w14:paraId="302E69A0" w14:textId="77777777" w:rsidR="009D6872" w:rsidRDefault="009D6872">
          <w:pPr>
            <w:pStyle w:val="Innehll3"/>
            <w:rPr>
              <w:rFonts w:asciiTheme="minorHAnsi" w:eastAsiaTheme="minorEastAsia" w:hAnsiTheme="minorHAnsi" w:cstheme="minorBidi"/>
              <w:szCs w:val="22"/>
              <w:lang w:eastAsia="sv-SE"/>
            </w:rPr>
          </w:pPr>
          <w:r>
            <w:t>8.2.2</w:t>
          </w:r>
          <w:r>
            <w:rPr>
              <w:rFonts w:asciiTheme="minorHAnsi" w:eastAsiaTheme="minorEastAsia" w:hAnsiTheme="minorHAnsi" w:cstheme="minorBidi"/>
              <w:szCs w:val="22"/>
              <w:lang w:eastAsia="sv-SE"/>
            </w:rPr>
            <w:tab/>
          </w:r>
          <w:r>
            <w:t>Kommunsektorns inkomster</w:t>
          </w:r>
          <w:r>
            <w:tab/>
          </w:r>
          <w:r>
            <w:fldChar w:fldCharType="begin"/>
          </w:r>
          <w:r>
            <w:instrText xml:space="preserve"> PAGEREF _Toc384401539 \h </w:instrText>
          </w:r>
          <w:r>
            <w:fldChar w:fldCharType="separate"/>
          </w:r>
          <w:r w:rsidR="004642B5">
            <w:t>195</w:t>
          </w:r>
          <w:r>
            <w:fldChar w:fldCharType="end"/>
          </w:r>
        </w:p>
        <w:p w14:paraId="7F96DA64" w14:textId="77777777" w:rsidR="009D6872" w:rsidRDefault="009D6872">
          <w:pPr>
            <w:pStyle w:val="Innehll3"/>
            <w:rPr>
              <w:rFonts w:asciiTheme="minorHAnsi" w:eastAsiaTheme="minorEastAsia" w:hAnsiTheme="minorHAnsi" w:cstheme="minorBidi"/>
              <w:szCs w:val="22"/>
              <w:lang w:eastAsia="sv-SE"/>
            </w:rPr>
          </w:pPr>
          <w:r>
            <w:t>8.2.3</w:t>
          </w:r>
          <w:r>
            <w:rPr>
              <w:rFonts w:asciiTheme="minorHAnsi" w:eastAsiaTheme="minorEastAsia" w:hAnsiTheme="minorHAnsi" w:cstheme="minorBidi"/>
              <w:szCs w:val="22"/>
              <w:lang w:eastAsia="sv-SE"/>
            </w:rPr>
            <w:tab/>
          </w:r>
          <w:r>
            <w:t>Finansiellt sparande</w:t>
          </w:r>
          <w:r>
            <w:tab/>
          </w:r>
          <w:r>
            <w:fldChar w:fldCharType="begin"/>
          </w:r>
          <w:r>
            <w:instrText xml:space="preserve"> PAGEREF _Toc384401540 \h </w:instrText>
          </w:r>
          <w:r>
            <w:fldChar w:fldCharType="separate"/>
          </w:r>
          <w:r w:rsidR="004642B5">
            <w:t>196</w:t>
          </w:r>
          <w:r>
            <w:fldChar w:fldCharType="end"/>
          </w:r>
        </w:p>
        <w:p w14:paraId="5945222B" w14:textId="77777777" w:rsidR="009D6872" w:rsidRDefault="009D6872">
          <w:pPr>
            <w:pStyle w:val="Innehll2"/>
            <w:rPr>
              <w:rFonts w:asciiTheme="minorHAnsi" w:eastAsiaTheme="minorEastAsia" w:hAnsiTheme="minorHAnsi" w:cstheme="minorBidi"/>
              <w:szCs w:val="22"/>
              <w:lang w:eastAsia="sv-SE"/>
            </w:rPr>
          </w:pPr>
          <w:r>
            <w:t>8.3</w:t>
          </w:r>
          <w:r>
            <w:rPr>
              <w:rFonts w:asciiTheme="minorHAnsi" w:eastAsiaTheme="minorEastAsia" w:hAnsiTheme="minorHAnsi" w:cstheme="minorBidi"/>
              <w:szCs w:val="22"/>
              <w:lang w:eastAsia="sv-SE"/>
            </w:rPr>
            <w:tab/>
          </w:r>
          <w:r>
            <w:t>Ekonomiskt resultat</w:t>
          </w:r>
          <w:r>
            <w:tab/>
          </w:r>
          <w:r>
            <w:fldChar w:fldCharType="begin"/>
          </w:r>
          <w:r>
            <w:instrText xml:space="preserve"> PAGEREF _Toc384401541 \h </w:instrText>
          </w:r>
          <w:r>
            <w:fldChar w:fldCharType="separate"/>
          </w:r>
          <w:r w:rsidR="004642B5">
            <w:t>198</w:t>
          </w:r>
          <w:r>
            <w:fldChar w:fldCharType="end"/>
          </w:r>
        </w:p>
        <w:p w14:paraId="4C3C9E6B" w14:textId="77777777" w:rsidR="009D6872" w:rsidRDefault="009D6872">
          <w:pPr>
            <w:pStyle w:val="Innehll3"/>
            <w:rPr>
              <w:rFonts w:asciiTheme="minorHAnsi" w:eastAsiaTheme="minorEastAsia" w:hAnsiTheme="minorHAnsi" w:cstheme="minorBidi"/>
              <w:szCs w:val="22"/>
              <w:lang w:eastAsia="sv-SE"/>
            </w:rPr>
          </w:pPr>
          <w:r>
            <w:t>8.3.1</w:t>
          </w:r>
          <w:r>
            <w:rPr>
              <w:rFonts w:asciiTheme="minorHAnsi" w:eastAsiaTheme="minorEastAsia" w:hAnsiTheme="minorHAnsi" w:cstheme="minorBidi"/>
              <w:szCs w:val="22"/>
              <w:lang w:eastAsia="sv-SE"/>
            </w:rPr>
            <w:tab/>
          </w:r>
          <w:r>
            <w:t>God ekonomisk hushållning och balanskrav</w:t>
          </w:r>
          <w:r>
            <w:tab/>
          </w:r>
          <w:r>
            <w:fldChar w:fldCharType="begin"/>
          </w:r>
          <w:r>
            <w:instrText xml:space="preserve"> PAGEREF _Toc384401542 \h </w:instrText>
          </w:r>
          <w:r>
            <w:fldChar w:fldCharType="separate"/>
          </w:r>
          <w:r w:rsidR="004642B5">
            <w:t>198</w:t>
          </w:r>
          <w:r>
            <w:fldChar w:fldCharType="end"/>
          </w:r>
        </w:p>
        <w:p w14:paraId="4C963DB2" w14:textId="77777777" w:rsidR="009D6872" w:rsidRDefault="009D6872">
          <w:pPr>
            <w:pStyle w:val="Innehll3"/>
            <w:rPr>
              <w:rFonts w:asciiTheme="minorHAnsi" w:eastAsiaTheme="minorEastAsia" w:hAnsiTheme="minorHAnsi" w:cstheme="minorBidi"/>
              <w:szCs w:val="22"/>
              <w:lang w:eastAsia="sv-SE"/>
            </w:rPr>
          </w:pPr>
          <w:r>
            <w:t>8.3.2</w:t>
          </w:r>
          <w:r>
            <w:rPr>
              <w:rFonts w:asciiTheme="minorHAnsi" w:eastAsiaTheme="minorEastAsia" w:hAnsiTheme="minorHAnsi" w:cstheme="minorBidi"/>
              <w:szCs w:val="22"/>
              <w:lang w:eastAsia="sv-SE"/>
            </w:rPr>
            <w:tab/>
          </w:r>
          <w:r>
            <w:t>Kommunernas och landstingens bokslut för 2013</w:t>
          </w:r>
          <w:r>
            <w:tab/>
          </w:r>
          <w:r>
            <w:fldChar w:fldCharType="begin"/>
          </w:r>
          <w:r>
            <w:instrText xml:space="preserve"> PAGEREF _Toc384401543 \h </w:instrText>
          </w:r>
          <w:r>
            <w:fldChar w:fldCharType="separate"/>
          </w:r>
          <w:r w:rsidR="004642B5">
            <w:t>199</w:t>
          </w:r>
          <w:r>
            <w:fldChar w:fldCharType="end"/>
          </w:r>
        </w:p>
        <w:p w14:paraId="3AC9B2CD" w14:textId="77777777" w:rsidR="009D6872" w:rsidRDefault="009D6872">
          <w:pPr>
            <w:pStyle w:val="Innehll2"/>
            <w:rPr>
              <w:rFonts w:asciiTheme="minorHAnsi" w:eastAsiaTheme="minorEastAsia" w:hAnsiTheme="minorHAnsi" w:cstheme="minorBidi"/>
              <w:szCs w:val="22"/>
              <w:lang w:eastAsia="sv-SE"/>
            </w:rPr>
          </w:pPr>
          <w:r>
            <w:t>8.4</w:t>
          </w:r>
          <w:r>
            <w:rPr>
              <w:rFonts w:asciiTheme="minorHAnsi" w:eastAsiaTheme="minorEastAsia" w:hAnsiTheme="minorHAnsi" w:cstheme="minorBidi"/>
              <w:szCs w:val="22"/>
              <w:lang w:eastAsia="sv-SE"/>
            </w:rPr>
            <w:tab/>
          </w:r>
          <w:r>
            <w:t>Kommunernas och landstingens tillgångar och skulder</w:t>
          </w:r>
          <w:r>
            <w:tab/>
          </w:r>
          <w:r>
            <w:fldChar w:fldCharType="begin"/>
          </w:r>
          <w:r>
            <w:instrText xml:space="preserve"> PAGEREF _Toc384401544 \h </w:instrText>
          </w:r>
          <w:r>
            <w:fldChar w:fldCharType="separate"/>
          </w:r>
          <w:r w:rsidR="004642B5">
            <w:t>201</w:t>
          </w:r>
          <w:r>
            <w:fldChar w:fldCharType="end"/>
          </w:r>
        </w:p>
        <w:p w14:paraId="66DD33D8" w14:textId="77777777" w:rsidR="009D6872" w:rsidRDefault="009D6872">
          <w:pPr>
            <w:pStyle w:val="Innehll3"/>
            <w:rPr>
              <w:rFonts w:asciiTheme="minorHAnsi" w:eastAsiaTheme="minorEastAsia" w:hAnsiTheme="minorHAnsi" w:cstheme="minorBidi"/>
              <w:szCs w:val="22"/>
              <w:lang w:eastAsia="sv-SE"/>
            </w:rPr>
          </w:pPr>
          <w:r>
            <w:t>8.4.1</w:t>
          </w:r>
          <w:r>
            <w:rPr>
              <w:rFonts w:asciiTheme="minorHAnsi" w:eastAsiaTheme="minorEastAsia" w:hAnsiTheme="minorHAnsi" w:cstheme="minorBidi"/>
              <w:szCs w:val="22"/>
              <w:lang w:eastAsia="sv-SE"/>
            </w:rPr>
            <w:tab/>
          </w:r>
          <w:r>
            <w:t>Kommunsektorns tillgångar</w:t>
          </w:r>
          <w:r>
            <w:tab/>
          </w:r>
          <w:r>
            <w:fldChar w:fldCharType="begin"/>
          </w:r>
          <w:r>
            <w:instrText xml:space="preserve"> PAGEREF _Toc384401545 \h </w:instrText>
          </w:r>
          <w:r>
            <w:fldChar w:fldCharType="separate"/>
          </w:r>
          <w:r w:rsidR="004642B5">
            <w:t>202</w:t>
          </w:r>
          <w:r>
            <w:fldChar w:fldCharType="end"/>
          </w:r>
        </w:p>
        <w:p w14:paraId="4F1AC959" w14:textId="77777777" w:rsidR="009D6872" w:rsidRDefault="009D6872">
          <w:pPr>
            <w:pStyle w:val="Innehll3"/>
            <w:rPr>
              <w:rFonts w:asciiTheme="minorHAnsi" w:eastAsiaTheme="minorEastAsia" w:hAnsiTheme="minorHAnsi" w:cstheme="minorBidi"/>
              <w:szCs w:val="22"/>
              <w:lang w:eastAsia="sv-SE"/>
            </w:rPr>
          </w:pPr>
          <w:r>
            <w:t>8.4.2</w:t>
          </w:r>
          <w:r>
            <w:rPr>
              <w:rFonts w:asciiTheme="minorHAnsi" w:eastAsiaTheme="minorEastAsia" w:hAnsiTheme="minorHAnsi" w:cstheme="minorBidi"/>
              <w:szCs w:val="22"/>
              <w:lang w:eastAsia="sv-SE"/>
            </w:rPr>
            <w:tab/>
          </w:r>
          <w:r>
            <w:t>Kommunsektorns skulder</w:t>
          </w:r>
          <w:r>
            <w:tab/>
          </w:r>
          <w:r>
            <w:fldChar w:fldCharType="begin"/>
          </w:r>
          <w:r>
            <w:instrText xml:space="preserve"> PAGEREF _Toc384401546 \h </w:instrText>
          </w:r>
          <w:r>
            <w:fldChar w:fldCharType="separate"/>
          </w:r>
          <w:r w:rsidR="004642B5">
            <w:t>203</w:t>
          </w:r>
          <w:r>
            <w:fldChar w:fldCharType="end"/>
          </w:r>
        </w:p>
        <w:p w14:paraId="51AB3A0A" w14:textId="77777777" w:rsidR="009D6872" w:rsidRDefault="009D6872">
          <w:pPr>
            <w:pStyle w:val="Innehll3"/>
            <w:rPr>
              <w:rFonts w:asciiTheme="minorHAnsi" w:eastAsiaTheme="minorEastAsia" w:hAnsiTheme="minorHAnsi" w:cstheme="minorBidi"/>
              <w:szCs w:val="22"/>
              <w:lang w:eastAsia="sv-SE"/>
            </w:rPr>
          </w:pPr>
          <w:r>
            <w:t>8.4.3</w:t>
          </w:r>
          <w:r>
            <w:rPr>
              <w:rFonts w:asciiTheme="minorHAnsi" w:eastAsiaTheme="minorEastAsia" w:hAnsiTheme="minorHAnsi" w:cstheme="minorBidi"/>
              <w:szCs w:val="22"/>
              <w:lang w:eastAsia="sv-SE"/>
            </w:rPr>
            <w:tab/>
          </w:r>
          <w:r>
            <w:t>Kommunal medfinansiering</w:t>
          </w:r>
          <w:r>
            <w:tab/>
          </w:r>
          <w:r>
            <w:fldChar w:fldCharType="begin"/>
          </w:r>
          <w:r>
            <w:instrText xml:space="preserve"> PAGEREF _Toc384401547 \h </w:instrText>
          </w:r>
          <w:r>
            <w:fldChar w:fldCharType="separate"/>
          </w:r>
          <w:r w:rsidR="004642B5">
            <w:t>206</w:t>
          </w:r>
          <w:r>
            <w:fldChar w:fldCharType="end"/>
          </w:r>
        </w:p>
        <w:p w14:paraId="30DE8240" w14:textId="77777777" w:rsidR="009D6872" w:rsidRDefault="009D6872">
          <w:pPr>
            <w:pStyle w:val="Innehll1"/>
            <w:tabs>
              <w:tab w:val="left" w:pos="1701"/>
            </w:tabs>
            <w:rPr>
              <w:rFonts w:asciiTheme="minorHAnsi" w:eastAsiaTheme="minorEastAsia" w:hAnsiTheme="minorHAnsi" w:cstheme="minorBidi"/>
              <w:kern w:val="0"/>
              <w:szCs w:val="22"/>
              <w:lang w:eastAsia="sv-SE"/>
            </w:rPr>
          </w:pPr>
          <w:r>
            <w:t>9</w:t>
          </w:r>
          <w:r>
            <w:rPr>
              <w:rFonts w:asciiTheme="minorHAnsi" w:eastAsiaTheme="minorEastAsia" w:hAnsiTheme="minorHAnsi" w:cstheme="minorBidi"/>
              <w:kern w:val="0"/>
              <w:szCs w:val="22"/>
              <w:lang w:eastAsia="sv-SE"/>
            </w:rPr>
            <w:tab/>
          </w:r>
          <w:r>
            <w:t>Uppföljning av statens inkomster och utgifter samt den offentliga sektorns finansiella sparande</w:t>
          </w:r>
          <w:r>
            <w:tab/>
          </w:r>
          <w:r>
            <w:fldChar w:fldCharType="begin"/>
          </w:r>
          <w:r>
            <w:instrText xml:space="preserve"> PAGEREF _Toc384401548 \h </w:instrText>
          </w:r>
          <w:r>
            <w:fldChar w:fldCharType="separate"/>
          </w:r>
          <w:r w:rsidR="004642B5">
            <w:t>211</w:t>
          </w:r>
          <w:r>
            <w:fldChar w:fldCharType="end"/>
          </w:r>
        </w:p>
        <w:p w14:paraId="6337AB50" w14:textId="77777777" w:rsidR="009D6872" w:rsidRDefault="009D6872">
          <w:pPr>
            <w:pStyle w:val="Innehll2"/>
            <w:rPr>
              <w:rFonts w:asciiTheme="minorHAnsi" w:eastAsiaTheme="minorEastAsia" w:hAnsiTheme="minorHAnsi" w:cstheme="minorBidi"/>
              <w:szCs w:val="22"/>
              <w:lang w:eastAsia="sv-SE"/>
            </w:rPr>
          </w:pPr>
          <w:r>
            <w:t>9.1</w:t>
          </w:r>
          <w:r>
            <w:rPr>
              <w:rFonts w:asciiTheme="minorHAnsi" w:eastAsiaTheme="minorEastAsia" w:hAnsiTheme="minorHAnsi" w:cstheme="minorBidi"/>
              <w:szCs w:val="22"/>
              <w:lang w:eastAsia="sv-SE"/>
            </w:rPr>
            <w:tab/>
          </w:r>
          <w:r>
            <w:t>Inkomster i statens budget</w:t>
          </w:r>
          <w:r>
            <w:tab/>
          </w:r>
          <w:r>
            <w:fldChar w:fldCharType="begin"/>
          </w:r>
          <w:r>
            <w:instrText xml:space="preserve"> PAGEREF _Toc384401549 \h </w:instrText>
          </w:r>
          <w:r>
            <w:fldChar w:fldCharType="separate"/>
          </w:r>
          <w:r w:rsidR="004642B5">
            <w:t>212</w:t>
          </w:r>
          <w:r>
            <w:fldChar w:fldCharType="end"/>
          </w:r>
        </w:p>
        <w:p w14:paraId="69B402A3" w14:textId="77777777" w:rsidR="009D6872" w:rsidRDefault="009D6872">
          <w:pPr>
            <w:pStyle w:val="Innehll3"/>
            <w:rPr>
              <w:rFonts w:asciiTheme="minorHAnsi" w:eastAsiaTheme="minorEastAsia" w:hAnsiTheme="minorHAnsi" w:cstheme="minorBidi"/>
              <w:szCs w:val="22"/>
              <w:lang w:eastAsia="sv-SE"/>
            </w:rPr>
          </w:pPr>
          <w:r>
            <w:t>9.1.1</w:t>
          </w:r>
          <w:r>
            <w:rPr>
              <w:rFonts w:asciiTheme="minorHAnsi" w:eastAsiaTheme="minorEastAsia" w:hAnsiTheme="minorHAnsi" w:cstheme="minorBidi"/>
              <w:szCs w:val="22"/>
              <w:lang w:eastAsia="sv-SE"/>
            </w:rPr>
            <w:tab/>
          </w:r>
          <w:r>
            <w:t>Jämförelse med prognosen i budgetpropositionen för 2014</w:t>
          </w:r>
          <w:r>
            <w:tab/>
          </w:r>
          <w:r>
            <w:fldChar w:fldCharType="begin"/>
          </w:r>
          <w:r>
            <w:instrText xml:space="preserve"> PAGEREF _Toc384401550 \h </w:instrText>
          </w:r>
          <w:r>
            <w:fldChar w:fldCharType="separate"/>
          </w:r>
          <w:r w:rsidR="004642B5">
            <w:t>212</w:t>
          </w:r>
          <w:r>
            <w:fldChar w:fldCharType="end"/>
          </w:r>
        </w:p>
        <w:p w14:paraId="39D61A9B" w14:textId="77777777" w:rsidR="009D6872" w:rsidRDefault="009D6872">
          <w:pPr>
            <w:pStyle w:val="Innehll3"/>
            <w:rPr>
              <w:rFonts w:asciiTheme="minorHAnsi" w:eastAsiaTheme="minorEastAsia" w:hAnsiTheme="minorHAnsi" w:cstheme="minorBidi"/>
              <w:szCs w:val="22"/>
              <w:lang w:eastAsia="sv-SE"/>
            </w:rPr>
          </w:pPr>
          <w:r>
            <w:t>9.1.2</w:t>
          </w:r>
          <w:r>
            <w:rPr>
              <w:rFonts w:asciiTheme="minorHAnsi" w:eastAsiaTheme="minorEastAsia" w:hAnsiTheme="minorHAnsi" w:cstheme="minorBidi"/>
              <w:szCs w:val="22"/>
              <w:lang w:eastAsia="sv-SE"/>
            </w:rPr>
            <w:tab/>
          </w:r>
          <w:r>
            <w:t>Uppföljning av statens budget för 2012 och 2013</w:t>
          </w:r>
          <w:r>
            <w:tab/>
          </w:r>
          <w:r>
            <w:fldChar w:fldCharType="begin"/>
          </w:r>
          <w:r>
            <w:instrText xml:space="preserve"> PAGEREF _Toc384401551 \h </w:instrText>
          </w:r>
          <w:r>
            <w:fldChar w:fldCharType="separate"/>
          </w:r>
          <w:r w:rsidR="004642B5">
            <w:t>215</w:t>
          </w:r>
          <w:r>
            <w:fldChar w:fldCharType="end"/>
          </w:r>
        </w:p>
        <w:p w14:paraId="65C77BA8" w14:textId="77777777" w:rsidR="009D6872" w:rsidRDefault="009D6872">
          <w:pPr>
            <w:pStyle w:val="Innehll2"/>
            <w:rPr>
              <w:rFonts w:asciiTheme="minorHAnsi" w:eastAsiaTheme="minorEastAsia" w:hAnsiTheme="minorHAnsi" w:cstheme="minorBidi"/>
              <w:szCs w:val="22"/>
              <w:lang w:eastAsia="sv-SE"/>
            </w:rPr>
          </w:pPr>
          <w:r>
            <w:t>9.2</w:t>
          </w:r>
          <w:r>
            <w:rPr>
              <w:rFonts w:asciiTheme="minorHAnsi" w:eastAsiaTheme="minorEastAsia" w:hAnsiTheme="minorHAnsi" w:cstheme="minorBidi"/>
              <w:szCs w:val="22"/>
              <w:lang w:eastAsia="sv-SE"/>
            </w:rPr>
            <w:tab/>
          </w:r>
          <w:r>
            <w:t>Utgifter i statens budget och takbegränsade utgifter</w:t>
          </w:r>
          <w:r>
            <w:tab/>
          </w:r>
          <w:r>
            <w:fldChar w:fldCharType="begin"/>
          </w:r>
          <w:r>
            <w:instrText xml:space="preserve"> PAGEREF _Toc384401552 \h </w:instrText>
          </w:r>
          <w:r>
            <w:fldChar w:fldCharType="separate"/>
          </w:r>
          <w:r w:rsidR="004642B5">
            <w:t>216</w:t>
          </w:r>
          <w:r>
            <w:fldChar w:fldCharType="end"/>
          </w:r>
        </w:p>
        <w:p w14:paraId="30DFC395" w14:textId="77777777" w:rsidR="009D6872" w:rsidRDefault="009D6872">
          <w:pPr>
            <w:pStyle w:val="Innehll3"/>
            <w:rPr>
              <w:rFonts w:asciiTheme="minorHAnsi" w:eastAsiaTheme="minorEastAsia" w:hAnsiTheme="minorHAnsi" w:cstheme="minorBidi"/>
              <w:szCs w:val="22"/>
              <w:lang w:eastAsia="sv-SE"/>
            </w:rPr>
          </w:pPr>
          <w:r>
            <w:t>9.2.1</w:t>
          </w:r>
          <w:r>
            <w:rPr>
              <w:rFonts w:asciiTheme="minorHAnsi" w:eastAsiaTheme="minorEastAsia" w:hAnsiTheme="minorHAnsi" w:cstheme="minorBidi"/>
              <w:szCs w:val="22"/>
              <w:lang w:eastAsia="sv-SE"/>
            </w:rPr>
            <w:tab/>
          </w:r>
          <w:r>
            <w:t>Utgiftsprognos för 2014</w:t>
          </w:r>
          <w:r>
            <w:tab/>
          </w:r>
          <w:r>
            <w:fldChar w:fldCharType="begin"/>
          </w:r>
          <w:r>
            <w:instrText xml:space="preserve"> PAGEREF _Toc384401553 \h </w:instrText>
          </w:r>
          <w:r>
            <w:fldChar w:fldCharType="separate"/>
          </w:r>
          <w:r w:rsidR="004642B5">
            <w:t>216</w:t>
          </w:r>
          <w:r>
            <w:fldChar w:fldCharType="end"/>
          </w:r>
        </w:p>
        <w:p w14:paraId="135F0605" w14:textId="465C9FFE" w:rsidR="009D6872" w:rsidRDefault="009D6872">
          <w:pPr>
            <w:pStyle w:val="Innehll3"/>
            <w:rPr>
              <w:rFonts w:asciiTheme="minorHAnsi" w:eastAsiaTheme="minorEastAsia" w:hAnsiTheme="minorHAnsi" w:cstheme="minorBidi"/>
              <w:szCs w:val="22"/>
              <w:lang w:eastAsia="sv-SE"/>
            </w:rPr>
          </w:pPr>
          <w:r>
            <w:t>9.2.2</w:t>
          </w:r>
          <w:r>
            <w:rPr>
              <w:rFonts w:asciiTheme="minorHAnsi" w:eastAsiaTheme="minorEastAsia" w:hAnsiTheme="minorHAnsi" w:cstheme="minorBidi"/>
              <w:szCs w:val="22"/>
              <w:lang w:eastAsia="sv-SE"/>
            </w:rPr>
            <w:tab/>
          </w:r>
          <w:r>
            <w:t xml:space="preserve">Utgiftsprognos 2015–2017 jämfört med budgetpropositionen </w:t>
          </w:r>
          <w:r w:rsidR="003D0758">
            <w:br/>
          </w:r>
          <w:r>
            <w:t>för 2014</w:t>
          </w:r>
          <w:r>
            <w:tab/>
          </w:r>
          <w:r>
            <w:fldChar w:fldCharType="begin"/>
          </w:r>
          <w:r>
            <w:instrText xml:space="preserve"> PAGEREF _Toc384401554 \h </w:instrText>
          </w:r>
          <w:r>
            <w:fldChar w:fldCharType="separate"/>
          </w:r>
          <w:r w:rsidR="004642B5">
            <w:t>223</w:t>
          </w:r>
          <w:r>
            <w:fldChar w:fldCharType="end"/>
          </w:r>
        </w:p>
        <w:p w14:paraId="3F76ADF5" w14:textId="77777777" w:rsidR="009D6872" w:rsidRDefault="009D6872">
          <w:pPr>
            <w:pStyle w:val="Innehll2"/>
            <w:rPr>
              <w:rFonts w:asciiTheme="minorHAnsi" w:eastAsiaTheme="minorEastAsia" w:hAnsiTheme="minorHAnsi" w:cstheme="minorBidi"/>
              <w:szCs w:val="22"/>
              <w:lang w:eastAsia="sv-SE"/>
            </w:rPr>
          </w:pPr>
          <w:r>
            <w:t>9.3</w:t>
          </w:r>
          <w:r>
            <w:rPr>
              <w:rFonts w:asciiTheme="minorHAnsi" w:eastAsiaTheme="minorEastAsia" w:hAnsiTheme="minorHAnsi" w:cstheme="minorBidi"/>
              <w:szCs w:val="22"/>
              <w:lang w:eastAsia="sv-SE"/>
            </w:rPr>
            <w:tab/>
          </w:r>
          <w:r>
            <w:t>Statens budgetsaldo</w:t>
          </w:r>
          <w:r>
            <w:tab/>
          </w:r>
          <w:r>
            <w:fldChar w:fldCharType="begin"/>
          </w:r>
          <w:r>
            <w:instrText xml:space="preserve"> PAGEREF _Toc384401555 \h </w:instrText>
          </w:r>
          <w:r>
            <w:fldChar w:fldCharType="separate"/>
          </w:r>
          <w:r w:rsidR="004642B5">
            <w:t>224</w:t>
          </w:r>
          <w:r>
            <w:fldChar w:fldCharType="end"/>
          </w:r>
        </w:p>
        <w:p w14:paraId="46FC5610" w14:textId="77777777" w:rsidR="009D6872" w:rsidRDefault="009D6872">
          <w:pPr>
            <w:pStyle w:val="Innehll3"/>
            <w:rPr>
              <w:rFonts w:asciiTheme="minorHAnsi" w:eastAsiaTheme="minorEastAsia" w:hAnsiTheme="minorHAnsi" w:cstheme="minorBidi"/>
              <w:szCs w:val="22"/>
              <w:lang w:eastAsia="sv-SE"/>
            </w:rPr>
          </w:pPr>
          <w:r>
            <w:t>9.3.1</w:t>
          </w:r>
          <w:r>
            <w:rPr>
              <w:rFonts w:asciiTheme="minorHAnsi" w:eastAsiaTheme="minorEastAsia" w:hAnsiTheme="minorHAnsi" w:cstheme="minorBidi"/>
              <w:szCs w:val="22"/>
              <w:lang w:eastAsia="sv-SE"/>
            </w:rPr>
            <w:tab/>
          </w:r>
          <w:r>
            <w:t>Statens budgetsaldo 2013</w:t>
          </w:r>
          <w:r>
            <w:tab/>
          </w:r>
          <w:r>
            <w:fldChar w:fldCharType="begin"/>
          </w:r>
          <w:r>
            <w:instrText xml:space="preserve"> PAGEREF _Toc384401556 \h </w:instrText>
          </w:r>
          <w:r>
            <w:fldChar w:fldCharType="separate"/>
          </w:r>
          <w:r w:rsidR="004642B5">
            <w:t>224</w:t>
          </w:r>
          <w:r>
            <w:fldChar w:fldCharType="end"/>
          </w:r>
        </w:p>
        <w:p w14:paraId="597E7748" w14:textId="77777777" w:rsidR="009D6872" w:rsidRDefault="009D6872">
          <w:pPr>
            <w:pStyle w:val="Innehll3"/>
            <w:rPr>
              <w:rFonts w:asciiTheme="minorHAnsi" w:eastAsiaTheme="minorEastAsia" w:hAnsiTheme="minorHAnsi" w:cstheme="minorBidi"/>
              <w:szCs w:val="22"/>
              <w:lang w:eastAsia="sv-SE"/>
            </w:rPr>
          </w:pPr>
          <w:r>
            <w:t>9.3.2</w:t>
          </w:r>
          <w:r>
            <w:rPr>
              <w:rFonts w:asciiTheme="minorHAnsi" w:eastAsiaTheme="minorEastAsia" w:hAnsiTheme="minorHAnsi" w:cstheme="minorBidi"/>
              <w:szCs w:val="22"/>
              <w:lang w:eastAsia="sv-SE"/>
            </w:rPr>
            <w:tab/>
          </w:r>
          <w:r>
            <w:t>Statens budgetsaldo 2014–2017</w:t>
          </w:r>
          <w:r>
            <w:tab/>
          </w:r>
          <w:r>
            <w:fldChar w:fldCharType="begin"/>
          </w:r>
          <w:r>
            <w:instrText xml:space="preserve"> PAGEREF _Toc384401557 \h </w:instrText>
          </w:r>
          <w:r>
            <w:fldChar w:fldCharType="separate"/>
          </w:r>
          <w:r w:rsidR="004642B5">
            <w:t>225</w:t>
          </w:r>
          <w:r>
            <w:fldChar w:fldCharType="end"/>
          </w:r>
        </w:p>
        <w:p w14:paraId="63B2EC55" w14:textId="77777777" w:rsidR="009D6872" w:rsidRDefault="009D6872">
          <w:pPr>
            <w:pStyle w:val="Innehll2"/>
            <w:rPr>
              <w:rFonts w:asciiTheme="minorHAnsi" w:eastAsiaTheme="minorEastAsia" w:hAnsiTheme="minorHAnsi" w:cstheme="minorBidi"/>
              <w:szCs w:val="22"/>
              <w:lang w:eastAsia="sv-SE"/>
            </w:rPr>
          </w:pPr>
          <w:r>
            <w:t>9.4</w:t>
          </w:r>
          <w:r>
            <w:rPr>
              <w:rFonts w:asciiTheme="minorHAnsi" w:eastAsiaTheme="minorEastAsia" w:hAnsiTheme="minorHAnsi" w:cstheme="minorBidi"/>
              <w:szCs w:val="22"/>
              <w:lang w:eastAsia="sv-SE"/>
            </w:rPr>
            <w:tab/>
          </w:r>
          <w:r>
            <w:t>Den offentliga sektorns finanser</w:t>
          </w:r>
          <w:r>
            <w:tab/>
          </w:r>
          <w:r>
            <w:fldChar w:fldCharType="begin"/>
          </w:r>
          <w:r>
            <w:instrText xml:space="preserve"> PAGEREF _Toc384401558 \h </w:instrText>
          </w:r>
          <w:r>
            <w:fldChar w:fldCharType="separate"/>
          </w:r>
          <w:r w:rsidR="004642B5">
            <w:t>226</w:t>
          </w:r>
          <w:r>
            <w:fldChar w:fldCharType="end"/>
          </w:r>
        </w:p>
        <w:p w14:paraId="62215749" w14:textId="6A72AC23" w:rsidR="009D6872" w:rsidRDefault="009D6872">
          <w:pPr>
            <w:pStyle w:val="Innehll2"/>
            <w:rPr>
              <w:rFonts w:asciiTheme="minorHAnsi" w:eastAsiaTheme="minorEastAsia" w:hAnsiTheme="minorHAnsi" w:cstheme="minorBidi"/>
              <w:szCs w:val="22"/>
              <w:lang w:eastAsia="sv-SE"/>
            </w:rPr>
          </w:pPr>
          <w:r>
            <w:t>9.5</w:t>
          </w:r>
          <w:r>
            <w:rPr>
              <w:rFonts w:asciiTheme="minorHAnsi" w:eastAsiaTheme="minorEastAsia" w:hAnsiTheme="minorHAnsi" w:cstheme="minorBidi"/>
              <w:szCs w:val="22"/>
              <w:lang w:eastAsia="sv-SE"/>
            </w:rPr>
            <w:tab/>
          </w:r>
          <w:r>
            <w:t xml:space="preserve">Kommunsektorns finanser jämfört med budgetpropositionen </w:t>
          </w:r>
          <w:r w:rsidR="003D0758">
            <w:br/>
          </w:r>
          <w:r>
            <w:t>för 2014</w:t>
          </w:r>
          <w:r>
            <w:tab/>
          </w:r>
          <w:r>
            <w:fldChar w:fldCharType="begin"/>
          </w:r>
          <w:r>
            <w:instrText xml:space="preserve"> PAGEREF _Toc384401559 \h </w:instrText>
          </w:r>
          <w:r>
            <w:fldChar w:fldCharType="separate"/>
          </w:r>
          <w:r w:rsidR="004642B5">
            <w:t>227</w:t>
          </w:r>
          <w:r>
            <w:fldChar w:fldCharType="end"/>
          </w:r>
        </w:p>
        <w:p w14:paraId="341E86A1" w14:textId="77777777" w:rsidR="009D6872" w:rsidRDefault="009D6872">
          <w:pPr>
            <w:pStyle w:val="Innehll1"/>
            <w:tabs>
              <w:tab w:val="left" w:pos="1701"/>
            </w:tabs>
            <w:rPr>
              <w:rFonts w:asciiTheme="minorHAnsi" w:eastAsiaTheme="minorEastAsia" w:hAnsiTheme="minorHAnsi" w:cstheme="minorBidi"/>
              <w:kern w:val="0"/>
              <w:szCs w:val="22"/>
              <w:lang w:eastAsia="sv-SE"/>
            </w:rPr>
          </w:pPr>
          <w:r>
            <w:t>10</w:t>
          </w:r>
          <w:r>
            <w:rPr>
              <w:rFonts w:asciiTheme="minorHAnsi" w:eastAsiaTheme="minorEastAsia" w:hAnsiTheme="minorHAnsi" w:cstheme="minorBidi"/>
              <w:kern w:val="0"/>
              <w:szCs w:val="22"/>
              <w:lang w:eastAsia="sv-SE"/>
            </w:rPr>
            <w:tab/>
          </w:r>
          <w:r>
            <w:t>En uppföljning av sysselsättningspolitiken</w:t>
          </w:r>
          <w:r>
            <w:tab/>
          </w:r>
          <w:r>
            <w:fldChar w:fldCharType="begin"/>
          </w:r>
          <w:r>
            <w:instrText xml:space="preserve"> PAGEREF _Toc384401560 \h </w:instrText>
          </w:r>
          <w:r>
            <w:fldChar w:fldCharType="separate"/>
          </w:r>
          <w:r w:rsidR="004642B5">
            <w:t>231</w:t>
          </w:r>
          <w:r>
            <w:fldChar w:fldCharType="end"/>
          </w:r>
        </w:p>
        <w:p w14:paraId="121F92AD" w14:textId="77777777" w:rsidR="009D6872" w:rsidRDefault="009D6872">
          <w:pPr>
            <w:pStyle w:val="Innehll2"/>
            <w:rPr>
              <w:rFonts w:asciiTheme="minorHAnsi" w:eastAsiaTheme="minorEastAsia" w:hAnsiTheme="minorHAnsi" w:cstheme="minorBidi"/>
              <w:szCs w:val="22"/>
              <w:lang w:eastAsia="sv-SE"/>
            </w:rPr>
          </w:pPr>
          <w:r>
            <w:t>10.1</w:t>
          </w:r>
          <w:r>
            <w:rPr>
              <w:rFonts w:asciiTheme="minorHAnsi" w:eastAsiaTheme="minorEastAsia" w:hAnsiTheme="minorHAnsi" w:cstheme="minorBidi"/>
              <w:szCs w:val="22"/>
              <w:lang w:eastAsia="sv-SE"/>
            </w:rPr>
            <w:tab/>
          </w:r>
          <w:r>
            <w:t>Sysselsättningspolitikens viktigaste uppgift</w:t>
          </w:r>
          <w:r>
            <w:tab/>
          </w:r>
          <w:r>
            <w:fldChar w:fldCharType="begin"/>
          </w:r>
          <w:r>
            <w:instrText xml:space="preserve"> PAGEREF _Toc384401561 \h </w:instrText>
          </w:r>
          <w:r>
            <w:fldChar w:fldCharType="separate"/>
          </w:r>
          <w:r w:rsidR="004642B5">
            <w:t>231</w:t>
          </w:r>
          <w:r>
            <w:fldChar w:fldCharType="end"/>
          </w:r>
        </w:p>
        <w:p w14:paraId="604AB590" w14:textId="77777777" w:rsidR="009D6872" w:rsidRDefault="009D6872">
          <w:pPr>
            <w:pStyle w:val="Innehll2"/>
            <w:rPr>
              <w:rFonts w:asciiTheme="minorHAnsi" w:eastAsiaTheme="minorEastAsia" w:hAnsiTheme="minorHAnsi" w:cstheme="minorBidi"/>
              <w:szCs w:val="22"/>
              <w:lang w:eastAsia="sv-SE"/>
            </w:rPr>
          </w:pPr>
          <w:r>
            <w:t>10.2</w:t>
          </w:r>
          <w:r>
            <w:rPr>
              <w:rFonts w:asciiTheme="minorHAnsi" w:eastAsiaTheme="minorEastAsia" w:hAnsiTheme="minorHAnsi" w:cstheme="minorBidi"/>
              <w:szCs w:val="22"/>
              <w:lang w:eastAsia="sv-SE"/>
            </w:rPr>
            <w:tab/>
          </w:r>
          <w:r>
            <w:t>Läget på arbetsmarknaden</w:t>
          </w:r>
          <w:r>
            <w:tab/>
          </w:r>
          <w:r>
            <w:fldChar w:fldCharType="begin"/>
          </w:r>
          <w:r>
            <w:instrText xml:space="preserve"> PAGEREF _Toc384401562 \h </w:instrText>
          </w:r>
          <w:r>
            <w:fldChar w:fldCharType="separate"/>
          </w:r>
          <w:r w:rsidR="004642B5">
            <w:t>232</w:t>
          </w:r>
          <w:r>
            <w:fldChar w:fldCharType="end"/>
          </w:r>
        </w:p>
        <w:p w14:paraId="2D24306D" w14:textId="4C42A4E3" w:rsidR="009D6872" w:rsidRDefault="009D6872">
          <w:pPr>
            <w:pStyle w:val="Innehll3"/>
            <w:rPr>
              <w:rFonts w:asciiTheme="minorHAnsi" w:eastAsiaTheme="minorEastAsia" w:hAnsiTheme="minorHAnsi" w:cstheme="minorBidi"/>
              <w:szCs w:val="22"/>
              <w:lang w:eastAsia="sv-SE"/>
            </w:rPr>
          </w:pPr>
          <w:r>
            <w:t>10.2.1</w:t>
          </w:r>
          <w:r>
            <w:rPr>
              <w:rFonts w:asciiTheme="minorHAnsi" w:eastAsiaTheme="minorEastAsia" w:hAnsiTheme="minorHAnsi" w:cstheme="minorBidi"/>
              <w:szCs w:val="22"/>
              <w:lang w:eastAsia="sv-SE"/>
            </w:rPr>
            <w:tab/>
          </w:r>
          <w:r>
            <w:t>Relativt stark arbetsmarknad trots utdragen global låg</w:t>
          </w:r>
          <w:r w:rsidR="003D0758">
            <w:br/>
          </w:r>
          <w:r>
            <w:t>konjunktur</w:t>
          </w:r>
          <w:r>
            <w:tab/>
          </w:r>
          <w:r>
            <w:fldChar w:fldCharType="begin"/>
          </w:r>
          <w:r>
            <w:instrText xml:space="preserve"> PAGEREF _Toc384401563 \h </w:instrText>
          </w:r>
          <w:r>
            <w:fldChar w:fldCharType="separate"/>
          </w:r>
          <w:r w:rsidR="004642B5">
            <w:t>233</w:t>
          </w:r>
          <w:r>
            <w:fldChar w:fldCharType="end"/>
          </w:r>
        </w:p>
        <w:p w14:paraId="60629AA4" w14:textId="77777777" w:rsidR="009D6872" w:rsidRDefault="009D6872">
          <w:pPr>
            <w:pStyle w:val="Innehll3"/>
            <w:rPr>
              <w:rFonts w:asciiTheme="minorHAnsi" w:eastAsiaTheme="minorEastAsia" w:hAnsiTheme="minorHAnsi" w:cstheme="minorBidi"/>
              <w:szCs w:val="22"/>
              <w:lang w:eastAsia="sv-SE"/>
            </w:rPr>
          </w:pPr>
          <w:r>
            <w:t>10.2.2</w:t>
          </w:r>
          <w:r>
            <w:rPr>
              <w:rFonts w:asciiTheme="minorHAnsi" w:eastAsiaTheme="minorEastAsia" w:hAnsiTheme="minorHAnsi" w:cstheme="minorBidi"/>
              <w:szCs w:val="22"/>
              <w:lang w:eastAsia="sv-SE"/>
            </w:rPr>
            <w:tab/>
          </w:r>
          <w:r>
            <w:t>Personer födda utanför Europa och personer med endast förgymnasial utbildning har drabbats hårt av lågkonjunkturen</w:t>
          </w:r>
          <w:r>
            <w:tab/>
          </w:r>
          <w:r>
            <w:fldChar w:fldCharType="begin"/>
          </w:r>
          <w:r>
            <w:instrText xml:space="preserve"> PAGEREF _Toc384401564 \h </w:instrText>
          </w:r>
          <w:r>
            <w:fldChar w:fldCharType="separate"/>
          </w:r>
          <w:r w:rsidR="004642B5">
            <w:t>235</w:t>
          </w:r>
          <w:r>
            <w:fldChar w:fldCharType="end"/>
          </w:r>
        </w:p>
        <w:p w14:paraId="41D365A3" w14:textId="77777777" w:rsidR="009D6872" w:rsidRDefault="009D6872">
          <w:pPr>
            <w:pStyle w:val="Innehll3"/>
            <w:rPr>
              <w:rFonts w:asciiTheme="minorHAnsi" w:eastAsiaTheme="minorEastAsia" w:hAnsiTheme="minorHAnsi" w:cstheme="minorBidi"/>
              <w:szCs w:val="22"/>
              <w:lang w:eastAsia="sv-SE"/>
            </w:rPr>
          </w:pPr>
          <w:r>
            <w:t>10.2.3</w:t>
          </w:r>
          <w:r>
            <w:rPr>
              <w:rFonts w:asciiTheme="minorHAnsi" w:eastAsiaTheme="minorEastAsia" w:hAnsiTheme="minorHAnsi" w:cstheme="minorBidi"/>
              <w:szCs w:val="22"/>
              <w:lang w:eastAsia="sv-SE"/>
            </w:rPr>
            <w:tab/>
          </w:r>
          <w:r>
            <w:t>Arbetskraftsefterfrågans sammansättning</w:t>
          </w:r>
          <w:r>
            <w:tab/>
          </w:r>
          <w:r>
            <w:fldChar w:fldCharType="begin"/>
          </w:r>
          <w:r>
            <w:instrText xml:space="preserve"> PAGEREF _Toc384401565 \h </w:instrText>
          </w:r>
          <w:r>
            <w:fldChar w:fldCharType="separate"/>
          </w:r>
          <w:r w:rsidR="004642B5">
            <w:t>240</w:t>
          </w:r>
          <w:r>
            <w:fldChar w:fldCharType="end"/>
          </w:r>
        </w:p>
        <w:p w14:paraId="65EEF2CF" w14:textId="77777777" w:rsidR="009D6872" w:rsidRDefault="009D6872">
          <w:pPr>
            <w:pStyle w:val="Innehll3"/>
            <w:rPr>
              <w:rFonts w:asciiTheme="minorHAnsi" w:eastAsiaTheme="minorEastAsia" w:hAnsiTheme="minorHAnsi" w:cstheme="minorBidi"/>
              <w:szCs w:val="22"/>
              <w:lang w:eastAsia="sv-SE"/>
            </w:rPr>
          </w:pPr>
          <w:r>
            <w:t>10.2.4</w:t>
          </w:r>
          <w:r>
            <w:rPr>
              <w:rFonts w:asciiTheme="minorHAnsi" w:eastAsiaTheme="minorEastAsia" w:hAnsiTheme="minorHAnsi" w:cstheme="minorBidi"/>
              <w:szCs w:val="22"/>
              <w:lang w:eastAsia="sv-SE"/>
            </w:rPr>
            <w:tab/>
          </w:r>
          <w:r>
            <w:t>Matchningen på arbetsmarknaden</w:t>
          </w:r>
          <w:r>
            <w:tab/>
          </w:r>
          <w:r>
            <w:fldChar w:fldCharType="begin"/>
          </w:r>
          <w:r>
            <w:instrText xml:space="preserve"> PAGEREF _Toc384401566 \h </w:instrText>
          </w:r>
          <w:r>
            <w:fldChar w:fldCharType="separate"/>
          </w:r>
          <w:r w:rsidR="004642B5">
            <w:t>241</w:t>
          </w:r>
          <w:r>
            <w:fldChar w:fldCharType="end"/>
          </w:r>
        </w:p>
        <w:p w14:paraId="1AE5CBD0" w14:textId="77777777" w:rsidR="009D6872" w:rsidRDefault="009D6872">
          <w:pPr>
            <w:pStyle w:val="Innehll2"/>
            <w:rPr>
              <w:rFonts w:asciiTheme="minorHAnsi" w:eastAsiaTheme="minorEastAsia" w:hAnsiTheme="minorHAnsi" w:cstheme="minorBidi"/>
              <w:szCs w:val="22"/>
              <w:lang w:eastAsia="sv-SE"/>
            </w:rPr>
          </w:pPr>
          <w:r>
            <w:t>10.3</w:t>
          </w:r>
          <w:r>
            <w:rPr>
              <w:rFonts w:asciiTheme="minorHAnsi" w:eastAsiaTheme="minorEastAsia" w:hAnsiTheme="minorHAnsi" w:cstheme="minorBidi"/>
              <w:szCs w:val="22"/>
              <w:lang w:eastAsia="sv-SE"/>
            </w:rPr>
            <w:tab/>
          </w:r>
          <w:r>
            <w:t>Regeringens strategi för högre varaktig sysselsättning</w:t>
          </w:r>
          <w:r>
            <w:tab/>
          </w:r>
          <w:r>
            <w:fldChar w:fldCharType="begin"/>
          </w:r>
          <w:r>
            <w:instrText xml:space="preserve"> PAGEREF _Toc384401567 \h </w:instrText>
          </w:r>
          <w:r>
            <w:fldChar w:fldCharType="separate"/>
          </w:r>
          <w:r w:rsidR="004642B5">
            <w:t>243</w:t>
          </w:r>
          <w:r>
            <w:fldChar w:fldCharType="end"/>
          </w:r>
        </w:p>
        <w:p w14:paraId="7CC8B184" w14:textId="77777777" w:rsidR="009D6872" w:rsidRDefault="009D6872">
          <w:pPr>
            <w:pStyle w:val="Innehll3"/>
            <w:rPr>
              <w:rFonts w:asciiTheme="minorHAnsi" w:eastAsiaTheme="minorEastAsia" w:hAnsiTheme="minorHAnsi" w:cstheme="minorBidi"/>
              <w:szCs w:val="22"/>
              <w:lang w:eastAsia="sv-SE"/>
            </w:rPr>
          </w:pPr>
          <w:r>
            <w:t>10.3.1</w:t>
          </w:r>
          <w:r>
            <w:rPr>
              <w:rFonts w:asciiTheme="minorHAnsi" w:eastAsiaTheme="minorEastAsia" w:hAnsiTheme="minorHAnsi" w:cstheme="minorBidi"/>
              <w:szCs w:val="22"/>
              <w:lang w:eastAsia="sv-SE"/>
            </w:rPr>
            <w:tab/>
          </w:r>
          <w:r>
            <w:t>Omfattande utbudsstimulerande åtgärder</w:t>
          </w:r>
          <w:r>
            <w:tab/>
          </w:r>
          <w:r>
            <w:fldChar w:fldCharType="begin"/>
          </w:r>
          <w:r>
            <w:instrText xml:space="preserve"> PAGEREF _Toc384401568 \h </w:instrText>
          </w:r>
          <w:r>
            <w:fldChar w:fldCharType="separate"/>
          </w:r>
          <w:r w:rsidR="004642B5">
            <w:t>244</w:t>
          </w:r>
          <w:r>
            <w:fldChar w:fldCharType="end"/>
          </w:r>
        </w:p>
        <w:p w14:paraId="3A4F15AE" w14:textId="77777777" w:rsidR="009D6872" w:rsidRDefault="009D6872">
          <w:pPr>
            <w:pStyle w:val="Innehll3"/>
            <w:rPr>
              <w:rFonts w:asciiTheme="minorHAnsi" w:eastAsiaTheme="minorEastAsia" w:hAnsiTheme="minorHAnsi" w:cstheme="minorBidi"/>
              <w:szCs w:val="22"/>
              <w:lang w:eastAsia="sv-SE"/>
            </w:rPr>
          </w:pPr>
          <w:r>
            <w:lastRenderedPageBreak/>
            <w:t>10.3.2</w:t>
          </w:r>
          <w:r>
            <w:rPr>
              <w:rFonts w:asciiTheme="minorHAnsi" w:eastAsiaTheme="minorEastAsia" w:hAnsiTheme="minorHAnsi" w:cstheme="minorBidi"/>
              <w:szCs w:val="22"/>
              <w:lang w:eastAsia="sv-SE"/>
            </w:rPr>
            <w:tab/>
          </w:r>
          <w:r>
            <w:t>Åtgärder för att öka efterfrågan på arbetskraft</w:t>
          </w:r>
          <w:r>
            <w:tab/>
          </w:r>
          <w:r>
            <w:fldChar w:fldCharType="begin"/>
          </w:r>
          <w:r>
            <w:instrText xml:space="preserve"> PAGEREF _Toc384401569 \h </w:instrText>
          </w:r>
          <w:r>
            <w:fldChar w:fldCharType="separate"/>
          </w:r>
          <w:r w:rsidR="004642B5">
            <w:t>246</w:t>
          </w:r>
          <w:r>
            <w:fldChar w:fldCharType="end"/>
          </w:r>
        </w:p>
        <w:p w14:paraId="06FF904D" w14:textId="77777777" w:rsidR="009D6872" w:rsidRDefault="009D6872">
          <w:pPr>
            <w:pStyle w:val="Innehll3"/>
            <w:rPr>
              <w:rFonts w:asciiTheme="minorHAnsi" w:eastAsiaTheme="minorEastAsia" w:hAnsiTheme="minorHAnsi" w:cstheme="minorBidi"/>
              <w:szCs w:val="22"/>
              <w:lang w:eastAsia="sv-SE"/>
            </w:rPr>
          </w:pPr>
          <w:r>
            <w:t>10.3.3</w:t>
          </w:r>
          <w:r>
            <w:rPr>
              <w:rFonts w:asciiTheme="minorHAnsi" w:eastAsiaTheme="minorEastAsia" w:hAnsiTheme="minorHAnsi" w:cstheme="minorBidi"/>
              <w:szCs w:val="22"/>
              <w:lang w:eastAsia="sv-SE"/>
            </w:rPr>
            <w:tab/>
          </w:r>
          <w:r>
            <w:t>Åtgärder för bättre matchning</w:t>
          </w:r>
          <w:r>
            <w:tab/>
          </w:r>
          <w:r>
            <w:fldChar w:fldCharType="begin"/>
          </w:r>
          <w:r>
            <w:instrText xml:space="preserve"> PAGEREF _Toc384401570 \h </w:instrText>
          </w:r>
          <w:r>
            <w:fldChar w:fldCharType="separate"/>
          </w:r>
          <w:r w:rsidR="004642B5">
            <w:t>246</w:t>
          </w:r>
          <w:r>
            <w:fldChar w:fldCharType="end"/>
          </w:r>
        </w:p>
        <w:p w14:paraId="154F9685" w14:textId="77777777" w:rsidR="009D6872" w:rsidRDefault="009D6872">
          <w:pPr>
            <w:pStyle w:val="Innehll3"/>
            <w:rPr>
              <w:rFonts w:asciiTheme="minorHAnsi" w:eastAsiaTheme="minorEastAsia" w:hAnsiTheme="minorHAnsi" w:cstheme="minorBidi"/>
              <w:szCs w:val="22"/>
              <w:lang w:eastAsia="sv-SE"/>
            </w:rPr>
          </w:pPr>
          <w:r>
            <w:t>10.3.4</w:t>
          </w:r>
          <w:r>
            <w:rPr>
              <w:rFonts w:asciiTheme="minorHAnsi" w:eastAsiaTheme="minorEastAsia" w:hAnsiTheme="minorHAnsi" w:cstheme="minorBidi"/>
              <w:szCs w:val="22"/>
              <w:lang w:eastAsia="sv-SE"/>
            </w:rPr>
            <w:tab/>
          </w:r>
          <w:r>
            <w:t>Åtgärder för att stärka grupper med svag förankring på arbetsmarknaden</w:t>
          </w:r>
          <w:r>
            <w:tab/>
          </w:r>
          <w:r>
            <w:fldChar w:fldCharType="begin"/>
          </w:r>
          <w:r>
            <w:instrText xml:space="preserve"> PAGEREF _Toc384401571 \h </w:instrText>
          </w:r>
          <w:r>
            <w:fldChar w:fldCharType="separate"/>
          </w:r>
          <w:r w:rsidR="004642B5">
            <w:t>246</w:t>
          </w:r>
          <w:r>
            <w:fldChar w:fldCharType="end"/>
          </w:r>
        </w:p>
        <w:p w14:paraId="294E16CD" w14:textId="77777777" w:rsidR="009D6872" w:rsidRDefault="009D6872">
          <w:pPr>
            <w:pStyle w:val="Innehll3"/>
            <w:rPr>
              <w:rFonts w:asciiTheme="minorHAnsi" w:eastAsiaTheme="minorEastAsia" w:hAnsiTheme="minorHAnsi" w:cstheme="minorBidi"/>
              <w:szCs w:val="22"/>
              <w:lang w:eastAsia="sv-SE"/>
            </w:rPr>
          </w:pPr>
          <w:r>
            <w:t>10.3.5</w:t>
          </w:r>
          <w:r>
            <w:rPr>
              <w:rFonts w:asciiTheme="minorHAnsi" w:eastAsiaTheme="minorEastAsia" w:hAnsiTheme="minorHAnsi" w:cstheme="minorBidi"/>
              <w:szCs w:val="22"/>
              <w:lang w:eastAsia="sv-SE"/>
            </w:rPr>
            <w:tab/>
          </w:r>
          <w:r>
            <w:t>Politiken har anpassats till konjunkturläget</w:t>
          </w:r>
          <w:r>
            <w:tab/>
          </w:r>
          <w:r>
            <w:fldChar w:fldCharType="begin"/>
          </w:r>
          <w:r>
            <w:instrText xml:space="preserve"> PAGEREF _Toc384401572 \h </w:instrText>
          </w:r>
          <w:r>
            <w:fldChar w:fldCharType="separate"/>
          </w:r>
          <w:r w:rsidR="004642B5">
            <w:t>247</w:t>
          </w:r>
          <w:r>
            <w:fldChar w:fldCharType="end"/>
          </w:r>
        </w:p>
        <w:p w14:paraId="33CD8FF0" w14:textId="5F0116B8" w:rsidR="009D6872" w:rsidRDefault="009D6872">
          <w:pPr>
            <w:pStyle w:val="Innehll3"/>
            <w:rPr>
              <w:rFonts w:asciiTheme="minorHAnsi" w:eastAsiaTheme="minorEastAsia" w:hAnsiTheme="minorHAnsi" w:cstheme="minorBidi"/>
              <w:szCs w:val="22"/>
              <w:lang w:eastAsia="sv-SE"/>
            </w:rPr>
          </w:pPr>
          <w:r>
            <w:t>10.3.6</w:t>
          </w:r>
          <w:r>
            <w:rPr>
              <w:rFonts w:asciiTheme="minorHAnsi" w:eastAsiaTheme="minorEastAsia" w:hAnsiTheme="minorHAnsi" w:cstheme="minorBidi"/>
              <w:szCs w:val="22"/>
              <w:lang w:eastAsia="sv-SE"/>
            </w:rPr>
            <w:tab/>
          </w:r>
          <w:r>
            <w:t>Politik för att förbättra arbetsmarknadens omställningsförmåga</w:t>
          </w:r>
          <w:r>
            <w:tab/>
          </w:r>
          <w:r>
            <w:fldChar w:fldCharType="begin"/>
          </w:r>
          <w:r>
            <w:instrText xml:space="preserve"> PAGEREF _Toc384401573 \h </w:instrText>
          </w:r>
          <w:r>
            <w:fldChar w:fldCharType="separate"/>
          </w:r>
          <w:r w:rsidR="004642B5">
            <w:t>247</w:t>
          </w:r>
          <w:r>
            <w:fldChar w:fldCharType="end"/>
          </w:r>
        </w:p>
        <w:p w14:paraId="7017BF61" w14:textId="77777777" w:rsidR="009D6872" w:rsidRDefault="009D6872">
          <w:pPr>
            <w:pStyle w:val="Innehll2"/>
            <w:rPr>
              <w:rFonts w:asciiTheme="minorHAnsi" w:eastAsiaTheme="minorEastAsia" w:hAnsiTheme="minorHAnsi" w:cstheme="minorBidi"/>
              <w:szCs w:val="22"/>
              <w:lang w:eastAsia="sv-SE"/>
            </w:rPr>
          </w:pPr>
          <w:r>
            <w:t>10.4</w:t>
          </w:r>
          <w:r>
            <w:rPr>
              <w:rFonts w:asciiTheme="minorHAnsi" w:eastAsiaTheme="minorEastAsia" w:hAnsiTheme="minorHAnsi" w:cstheme="minorBidi"/>
              <w:szCs w:val="22"/>
              <w:lang w:eastAsia="sv-SE"/>
            </w:rPr>
            <w:tab/>
          </w:r>
          <w:r>
            <w:t>Effekter av regeringens politik</w:t>
          </w:r>
          <w:r>
            <w:tab/>
          </w:r>
          <w:r>
            <w:fldChar w:fldCharType="begin"/>
          </w:r>
          <w:r>
            <w:instrText xml:space="preserve"> PAGEREF _Toc384401574 \h </w:instrText>
          </w:r>
          <w:r>
            <w:fldChar w:fldCharType="separate"/>
          </w:r>
          <w:r w:rsidR="004642B5">
            <w:t>248</w:t>
          </w:r>
          <w:r>
            <w:fldChar w:fldCharType="end"/>
          </w:r>
        </w:p>
        <w:p w14:paraId="5A15DA3B" w14:textId="03FACF16" w:rsidR="009D6872" w:rsidRDefault="009D6872">
          <w:pPr>
            <w:pStyle w:val="Innehll3"/>
            <w:rPr>
              <w:rFonts w:asciiTheme="minorHAnsi" w:eastAsiaTheme="minorEastAsia" w:hAnsiTheme="minorHAnsi" w:cstheme="minorBidi"/>
              <w:szCs w:val="22"/>
              <w:lang w:eastAsia="sv-SE"/>
            </w:rPr>
          </w:pPr>
          <w:r>
            <w:t>10.4.1</w:t>
          </w:r>
          <w:r>
            <w:rPr>
              <w:rFonts w:asciiTheme="minorHAnsi" w:eastAsiaTheme="minorEastAsia" w:hAnsiTheme="minorHAnsi" w:cstheme="minorBidi"/>
              <w:szCs w:val="22"/>
              <w:lang w:eastAsia="sv-SE"/>
            </w:rPr>
            <w:tab/>
          </w:r>
          <w:r>
            <w:t xml:space="preserve">Regeringens politik leder till lägre jämviktsarbetslöshet och </w:t>
          </w:r>
          <w:r w:rsidR="003D0758">
            <w:br/>
          </w:r>
          <w:r>
            <w:t>högre sysselsättning</w:t>
          </w:r>
          <w:r>
            <w:tab/>
          </w:r>
          <w:r>
            <w:fldChar w:fldCharType="begin"/>
          </w:r>
          <w:r>
            <w:instrText xml:space="preserve"> PAGEREF _Toc384401575 \h </w:instrText>
          </w:r>
          <w:r>
            <w:fldChar w:fldCharType="separate"/>
          </w:r>
          <w:r w:rsidR="004642B5">
            <w:t>248</w:t>
          </w:r>
          <w:r>
            <w:fldChar w:fldCharType="end"/>
          </w:r>
        </w:p>
        <w:p w14:paraId="1361FC27" w14:textId="77777777" w:rsidR="009D6872" w:rsidRDefault="009D6872">
          <w:pPr>
            <w:pStyle w:val="Innehll3"/>
            <w:rPr>
              <w:rFonts w:asciiTheme="minorHAnsi" w:eastAsiaTheme="minorEastAsia" w:hAnsiTheme="minorHAnsi" w:cstheme="minorBidi"/>
              <w:szCs w:val="22"/>
              <w:lang w:eastAsia="sv-SE"/>
            </w:rPr>
          </w:pPr>
          <w:r>
            <w:t>10.4.2</w:t>
          </w:r>
          <w:r>
            <w:rPr>
              <w:rFonts w:asciiTheme="minorHAnsi" w:eastAsiaTheme="minorEastAsia" w:hAnsiTheme="minorHAnsi" w:cstheme="minorBidi"/>
              <w:szCs w:val="22"/>
              <w:lang w:eastAsia="sv-SE"/>
            </w:rPr>
            <w:tab/>
          </w:r>
          <w:r>
            <w:t>Regeringens politik har ökat den varaktiga sysselsättningen</w:t>
          </w:r>
          <w:r>
            <w:tab/>
          </w:r>
          <w:r>
            <w:fldChar w:fldCharType="begin"/>
          </w:r>
          <w:r>
            <w:instrText xml:space="preserve"> PAGEREF _Toc384401576 \h </w:instrText>
          </w:r>
          <w:r>
            <w:fldChar w:fldCharType="separate"/>
          </w:r>
          <w:r w:rsidR="004642B5">
            <w:t>249</w:t>
          </w:r>
          <w:r>
            <w:fldChar w:fldCharType="end"/>
          </w:r>
        </w:p>
        <w:p w14:paraId="31131B2B" w14:textId="77777777" w:rsidR="009D6872" w:rsidRDefault="009D6872">
          <w:pPr>
            <w:pStyle w:val="Innehll3"/>
            <w:rPr>
              <w:rFonts w:asciiTheme="minorHAnsi" w:eastAsiaTheme="minorEastAsia" w:hAnsiTheme="minorHAnsi" w:cstheme="minorBidi"/>
              <w:szCs w:val="22"/>
              <w:lang w:eastAsia="sv-SE"/>
            </w:rPr>
          </w:pPr>
          <w:r>
            <w:t>10.4.3</w:t>
          </w:r>
          <w:r>
            <w:rPr>
              <w:rFonts w:asciiTheme="minorHAnsi" w:eastAsiaTheme="minorEastAsia" w:hAnsiTheme="minorHAnsi" w:cstheme="minorBidi"/>
              <w:szCs w:val="22"/>
              <w:lang w:eastAsia="sv-SE"/>
            </w:rPr>
            <w:tab/>
          </w:r>
          <w:r>
            <w:t>Regeringens politik har minskat utanförskapet</w:t>
          </w:r>
          <w:r>
            <w:tab/>
          </w:r>
          <w:r>
            <w:fldChar w:fldCharType="begin"/>
          </w:r>
          <w:r>
            <w:instrText xml:space="preserve"> PAGEREF _Toc384401577 \h </w:instrText>
          </w:r>
          <w:r>
            <w:fldChar w:fldCharType="separate"/>
          </w:r>
          <w:r w:rsidR="004642B5">
            <w:t>250</w:t>
          </w:r>
          <w:r>
            <w:fldChar w:fldCharType="end"/>
          </w:r>
        </w:p>
        <w:p w14:paraId="45060089" w14:textId="77777777" w:rsidR="009D6872" w:rsidRDefault="009D6872">
          <w:pPr>
            <w:pStyle w:val="Innehll2"/>
            <w:rPr>
              <w:rFonts w:asciiTheme="minorHAnsi" w:eastAsiaTheme="minorEastAsia" w:hAnsiTheme="minorHAnsi" w:cstheme="minorBidi"/>
              <w:szCs w:val="22"/>
              <w:lang w:eastAsia="sv-SE"/>
            </w:rPr>
          </w:pPr>
          <w:r>
            <w:t>10.5</w:t>
          </w:r>
          <w:r>
            <w:rPr>
              <w:rFonts w:asciiTheme="minorHAnsi" w:eastAsiaTheme="minorEastAsia" w:hAnsiTheme="minorHAnsi" w:cstheme="minorBidi"/>
              <w:szCs w:val="22"/>
              <w:lang w:eastAsia="sv-SE"/>
            </w:rPr>
            <w:tab/>
          </w:r>
          <w:r>
            <w:t>Utmaningar för att få fler i arbete</w:t>
          </w:r>
          <w:r>
            <w:tab/>
          </w:r>
          <w:r>
            <w:fldChar w:fldCharType="begin"/>
          </w:r>
          <w:r>
            <w:instrText xml:space="preserve"> PAGEREF _Toc384401578 \h </w:instrText>
          </w:r>
          <w:r>
            <w:fldChar w:fldCharType="separate"/>
          </w:r>
          <w:r w:rsidR="004642B5">
            <w:t>254</w:t>
          </w:r>
          <w:r>
            <w:fldChar w:fldCharType="end"/>
          </w:r>
        </w:p>
        <w:p w14:paraId="124F5F4A" w14:textId="77777777" w:rsidR="009D6872" w:rsidRDefault="009D6872">
          <w:pPr>
            <w:pStyle w:val="Innehll3"/>
            <w:rPr>
              <w:rFonts w:asciiTheme="minorHAnsi" w:eastAsiaTheme="minorEastAsia" w:hAnsiTheme="minorHAnsi" w:cstheme="minorBidi"/>
              <w:szCs w:val="22"/>
              <w:lang w:eastAsia="sv-SE"/>
            </w:rPr>
          </w:pPr>
          <w:r>
            <w:t>10.5.1</w:t>
          </w:r>
          <w:r>
            <w:rPr>
              <w:rFonts w:asciiTheme="minorHAnsi" w:eastAsiaTheme="minorEastAsia" w:hAnsiTheme="minorHAnsi" w:cstheme="minorBidi"/>
              <w:szCs w:val="22"/>
              <w:lang w:eastAsia="sv-SE"/>
            </w:rPr>
            <w:tab/>
          </w:r>
          <w:r>
            <w:t>Underlätta inträdet på arbetsmarknaden</w:t>
          </w:r>
          <w:r>
            <w:tab/>
          </w:r>
          <w:r>
            <w:fldChar w:fldCharType="begin"/>
          </w:r>
          <w:r>
            <w:instrText xml:space="preserve"> PAGEREF _Toc384401579 \h </w:instrText>
          </w:r>
          <w:r>
            <w:fldChar w:fldCharType="separate"/>
          </w:r>
          <w:r w:rsidR="004642B5">
            <w:t>254</w:t>
          </w:r>
          <w:r>
            <w:fldChar w:fldCharType="end"/>
          </w:r>
        </w:p>
        <w:p w14:paraId="0A07535B" w14:textId="77777777" w:rsidR="009D6872" w:rsidRDefault="009D6872">
          <w:pPr>
            <w:pStyle w:val="Innehll3"/>
            <w:rPr>
              <w:rFonts w:asciiTheme="minorHAnsi" w:eastAsiaTheme="minorEastAsia" w:hAnsiTheme="minorHAnsi" w:cstheme="minorBidi"/>
              <w:szCs w:val="22"/>
              <w:lang w:eastAsia="sv-SE"/>
            </w:rPr>
          </w:pPr>
          <w:r>
            <w:t>10.5.2</w:t>
          </w:r>
          <w:r>
            <w:rPr>
              <w:rFonts w:asciiTheme="minorHAnsi" w:eastAsiaTheme="minorEastAsia" w:hAnsiTheme="minorHAnsi" w:cstheme="minorBidi"/>
              <w:szCs w:val="22"/>
              <w:lang w:eastAsia="sv-SE"/>
            </w:rPr>
            <w:tab/>
          </w:r>
          <w:r>
            <w:t>Motverka långa tider utan arbete</w:t>
          </w:r>
          <w:r>
            <w:tab/>
          </w:r>
          <w:r>
            <w:fldChar w:fldCharType="begin"/>
          </w:r>
          <w:r>
            <w:instrText xml:space="preserve"> PAGEREF _Toc384401580 \h </w:instrText>
          </w:r>
          <w:r>
            <w:fldChar w:fldCharType="separate"/>
          </w:r>
          <w:r w:rsidR="004642B5">
            <w:t>257</w:t>
          </w:r>
          <w:r>
            <w:fldChar w:fldCharType="end"/>
          </w:r>
        </w:p>
        <w:p w14:paraId="561589BF" w14:textId="77777777" w:rsidR="009D6872" w:rsidRDefault="009D6872">
          <w:pPr>
            <w:pStyle w:val="Innehll3"/>
            <w:rPr>
              <w:rFonts w:asciiTheme="minorHAnsi" w:eastAsiaTheme="minorEastAsia" w:hAnsiTheme="minorHAnsi" w:cstheme="minorBidi"/>
              <w:szCs w:val="22"/>
              <w:lang w:eastAsia="sv-SE"/>
            </w:rPr>
          </w:pPr>
          <w:r>
            <w:t>10.5.3</w:t>
          </w:r>
          <w:r>
            <w:rPr>
              <w:rFonts w:asciiTheme="minorHAnsi" w:eastAsiaTheme="minorEastAsia" w:hAnsiTheme="minorHAnsi" w:cstheme="minorBidi"/>
              <w:szCs w:val="22"/>
              <w:lang w:eastAsia="sv-SE"/>
            </w:rPr>
            <w:tab/>
          </w:r>
          <w:r>
            <w:t>Förbättra matchningen</w:t>
          </w:r>
          <w:r>
            <w:tab/>
          </w:r>
          <w:r>
            <w:fldChar w:fldCharType="begin"/>
          </w:r>
          <w:r>
            <w:instrText xml:space="preserve"> PAGEREF _Toc384401581 \h </w:instrText>
          </w:r>
          <w:r>
            <w:fldChar w:fldCharType="separate"/>
          </w:r>
          <w:r w:rsidR="004642B5">
            <w:t>258</w:t>
          </w:r>
          <w:r>
            <w:fldChar w:fldCharType="end"/>
          </w:r>
        </w:p>
        <w:p w14:paraId="13524D5D" w14:textId="77777777" w:rsidR="009D6872" w:rsidRDefault="009D6872">
          <w:pPr>
            <w:pStyle w:val="Innehll3"/>
            <w:rPr>
              <w:rFonts w:asciiTheme="minorHAnsi" w:eastAsiaTheme="minorEastAsia" w:hAnsiTheme="minorHAnsi" w:cstheme="minorBidi"/>
              <w:szCs w:val="22"/>
              <w:lang w:eastAsia="sv-SE"/>
            </w:rPr>
          </w:pPr>
          <w:r>
            <w:t>10.5.4</w:t>
          </w:r>
          <w:r>
            <w:rPr>
              <w:rFonts w:asciiTheme="minorHAnsi" w:eastAsiaTheme="minorEastAsia" w:hAnsiTheme="minorHAnsi" w:cstheme="minorBidi"/>
              <w:szCs w:val="22"/>
              <w:lang w:eastAsia="sv-SE"/>
            </w:rPr>
            <w:tab/>
          </w:r>
          <w:r>
            <w:t>Förbättra arbetsmarknadens omställningsförmåga</w:t>
          </w:r>
          <w:r>
            <w:tab/>
          </w:r>
          <w:r>
            <w:fldChar w:fldCharType="begin"/>
          </w:r>
          <w:r>
            <w:instrText xml:space="preserve"> PAGEREF _Toc384401582 \h </w:instrText>
          </w:r>
          <w:r>
            <w:fldChar w:fldCharType="separate"/>
          </w:r>
          <w:r w:rsidR="004642B5">
            <w:t>259</w:t>
          </w:r>
          <w:r>
            <w:fldChar w:fldCharType="end"/>
          </w:r>
        </w:p>
        <w:p w14:paraId="576EAE9E" w14:textId="77777777" w:rsidR="009D6872" w:rsidRDefault="009D6872">
          <w:pPr>
            <w:pStyle w:val="Innehll3"/>
            <w:rPr>
              <w:rFonts w:asciiTheme="minorHAnsi" w:eastAsiaTheme="minorEastAsia" w:hAnsiTheme="minorHAnsi" w:cstheme="minorBidi"/>
              <w:szCs w:val="22"/>
              <w:lang w:eastAsia="sv-SE"/>
            </w:rPr>
          </w:pPr>
          <w:r>
            <w:t>10.5.5</w:t>
          </w:r>
          <w:r>
            <w:rPr>
              <w:rFonts w:asciiTheme="minorHAnsi" w:eastAsiaTheme="minorEastAsia" w:hAnsiTheme="minorHAnsi" w:cstheme="minorBidi"/>
              <w:szCs w:val="22"/>
              <w:lang w:eastAsia="sv-SE"/>
            </w:rPr>
            <w:tab/>
          </w:r>
          <w:r>
            <w:t>Ett längre och mer jämställt arbetsliv nödvändigt</w:t>
          </w:r>
          <w:r>
            <w:tab/>
          </w:r>
          <w:r>
            <w:fldChar w:fldCharType="begin"/>
          </w:r>
          <w:r>
            <w:instrText xml:space="preserve"> PAGEREF _Toc384401583 \h </w:instrText>
          </w:r>
          <w:r>
            <w:fldChar w:fldCharType="separate"/>
          </w:r>
          <w:r w:rsidR="004642B5">
            <w:t>259</w:t>
          </w:r>
          <w:r>
            <w:fldChar w:fldCharType="end"/>
          </w:r>
        </w:p>
        <w:p w14:paraId="4C2DC854" w14:textId="77777777" w:rsidR="009D6872" w:rsidRDefault="009D6872">
          <w:pPr>
            <w:pStyle w:val="Innehll3"/>
            <w:rPr>
              <w:rFonts w:asciiTheme="minorHAnsi" w:eastAsiaTheme="minorEastAsia" w:hAnsiTheme="minorHAnsi" w:cstheme="minorBidi"/>
              <w:szCs w:val="22"/>
              <w:lang w:eastAsia="sv-SE"/>
            </w:rPr>
          </w:pPr>
          <w:r>
            <w:t>10.5.6</w:t>
          </w:r>
          <w:r>
            <w:rPr>
              <w:rFonts w:asciiTheme="minorHAnsi" w:eastAsiaTheme="minorEastAsia" w:hAnsiTheme="minorHAnsi" w:cstheme="minorBidi"/>
              <w:szCs w:val="22"/>
              <w:lang w:eastAsia="sv-SE"/>
            </w:rPr>
            <w:tab/>
          </w:r>
          <w:r>
            <w:t>Stärkt företagande för ökad sysselsättning</w:t>
          </w:r>
          <w:r>
            <w:tab/>
          </w:r>
          <w:r>
            <w:fldChar w:fldCharType="begin"/>
          </w:r>
          <w:r>
            <w:instrText xml:space="preserve"> PAGEREF _Toc384401584 \h </w:instrText>
          </w:r>
          <w:r>
            <w:fldChar w:fldCharType="separate"/>
          </w:r>
          <w:r w:rsidR="004642B5">
            <w:t>259</w:t>
          </w:r>
          <w:r>
            <w:fldChar w:fldCharType="end"/>
          </w:r>
        </w:p>
        <w:p w14:paraId="136B0BB2" w14:textId="77777777" w:rsidR="009D6872" w:rsidRDefault="009D6872">
          <w:pPr>
            <w:pStyle w:val="Innehll1"/>
            <w:tabs>
              <w:tab w:val="left" w:pos="1701"/>
            </w:tabs>
            <w:rPr>
              <w:rFonts w:asciiTheme="minorHAnsi" w:eastAsiaTheme="minorEastAsia" w:hAnsiTheme="minorHAnsi" w:cstheme="minorBidi"/>
              <w:kern w:val="0"/>
              <w:szCs w:val="22"/>
              <w:lang w:eastAsia="sv-SE"/>
            </w:rPr>
          </w:pPr>
          <w:r>
            <w:t>11</w:t>
          </w:r>
          <w:r>
            <w:rPr>
              <w:rFonts w:asciiTheme="minorHAnsi" w:eastAsiaTheme="minorEastAsia" w:hAnsiTheme="minorHAnsi" w:cstheme="minorBidi"/>
              <w:kern w:val="0"/>
              <w:szCs w:val="22"/>
              <w:lang w:eastAsia="sv-SE"/>
            </w:rPr>
            <w:tab/>
          </w:r>
          <w:r>
            <w:t xml:space="preserve">Bedömning av finanspolitikens långsiktiga hållbarhet </w:t>
          </w:r>
          <w:r>
            <w:tab/>
          </w:r>
          <w:r>
            <w:fldChar w:fldCharType="begin"/>
          </w:r>
          <w:r>
            <w:instrText xml:space="preserve"> PAGEREF _Toc384401585 \h </w:instrText>
          </w:r>
          <w:r>
            <w:fldChar w:fldCharType="separate"/>
          </w:r>
          <w:r w:rsidR="004642B5">
            <w:t>263</w:t>
          </w:r>
          <w:r>
            <w:fldChar w:fldCharType="end"/>
          </w:r>
        </w:p>
        <w:p w14:paraId="0CAC6297" w14:textId="77777777" w:rsidR="009D6872" w:rsidRDefault="009D6872">
          <w:pPr>
            <w:pStyle w:val="Innehll2"/>
            <w:rPr>
              <w:rFonts w:asciiTheme="minorHAnsi" w:eastAsiaTheme="minorEastAsia" w:hAnsiTheme="minorHAnsi" w:cstheme="minorBidi"/>
              <w:szCs w:val="22"/>
              <w:lang w:eastAsia="sv-SE"/>
            </w:rPr>
          </w:pPr>
          <w:r>
            <w:t>11.1</w:t>
          </w:r>
          <w:r>
            <w:rPr>
              <w:rFonts w:asciiTheme="minorHAnsi" w:eastAsiaTheme="minorEastAsia" w:hAnsiTheme="minorHAnsi" w:cstheme="minorBidi"/>
              <w:szCs w:val="22"/>
              <w:lang w:eastAsia="sv-SE"/>
            </w:rPr>
            <w:tab/>
          </w:r>
          <w:r>
            <w:t>Finanspolitiken står inför flera långsiktiga utmaningar</w:t>
          </w:r>
          <w:r>
            <w:tab/>
          </w:r>
          <w:r>
            <w:fldChar w:fldCharType="begin"/>
          </w:r>
          <w:r>
            <w:instrText xml:space="preserve"> PAGEREF _Toc384401586 \h </w:instrText>
          </w:r>
          <w:r>
            <w:fldChar w:fldCharType="separate"/>
          </w:r>
          <w:r w:rsidR="004642B5">
            <w:t>264</w:t>
          </w:r>
          <w:r>
            <w:fldChar w:fldCharType="end"/>
          </w:r>
        </w:p>
        <w:p w14:paraId="4C4EF3CD" w14:textId="77777777" w:rsidR="009D6872" w:rsidRDefault="009D6872">
          <w:pPr>
            <w:pStyle w:val="Innehll3"/>
            <w:rPr>
              <w:rFonts w:asciiTheme="minorHAnsi" w:eastAsiaTheme="minorEastAsia" w:hAnsiTheme="minorHAnsi" w:cstheme="minorBidi"/>
              <w:szCs w:val="22"/>
              <w:lang w:eastAsia="sv-SE"/>
            </w:rPr>
          </w:pPr>
          <w:r>
            <w:t>11.1.1</w:t>
          </w:r>
          <w:r>
            <w:rPr>
              <w:rFonts w:asciiTheme="minorHAnsi" w:eastAsiaTheme="minorEastAsia" w:hAnsiTheme="minorHAnsi" w:cstheme="minorBidi"/>
              <w:szCs w:val="22"/>
              <w:lang w:eastAsia="sv-SE"/>
            </w:rPr>
            <w:tab/>
          </w:r>
          <w:r>
            <w:t>Befolkningens genomsnittsålder förväntas öka</w:t>
          </w:r>
          <w:r>
            <w:tab/>
          </w:r>
          <w:r>
            <w:fldChar w:fldCharType="begin"/>
          </w:r>
          <w:r>
            <w:instrText xml:space="preserve"> PAGEREF _Toc384401587 \h </w:instrText>
          </w:r>
          <w:r>
            <w:fldChar w:fldCharType="separate"/>
          </w:r>
          <w:r w:rsidR="004642B5">
            <w:t>264</w:t>
          </w:r>
          <w:r>
            <w:fldChar w:fldCharType="end"/>
          </w:r>
        </w:p>
        <w:p w14:paraId="0BEBDB1D" w14:textId="77777777" w:rsidR="009D6872" w:rsidRDefault="009D6872">
          <w:pPr>
            <w:pStyle w:val="Innehll3"/>
            <w:rPr>
              <w:rFonts w:asciiTheme="minorHAnsi" w:eastAsiaTheme="minorEastAsia" w:hAnsiTheme="minorHAnsi" w:cstheme="minorBidi"/>
              <w:szCs w:val="22"/>
              <w:lang w:eastAsia="sv-SE"/>
            </w:rPr>
          </w:pPr>
          <w:r>
            <w:t>11.1.2</w:t>
          </w:r>
          <w:r>
            <w:rPr>
              <w:rFonts w:asciiTheme="minorHAnsi" w:eastAsiaTheme="minorEastAsia" w:hAnsiTheme="minorHAnsi" w:cstheme="minorBidi"/>
              <w:szCs w:val="22"/>
              <w:lang w:eastAsia="sv-SE"/>
            </w:rPr>
            <w:tab/>
          </w:r>
          <w:r>
            <w:t>Kostnaderna för de skattefinansierade tjänsterna tenderar att öka snabbt</w:t>
          </w:r>
          <w:r>
            <w:tab/>
          </w:r>
          <w:r>
            <w:fldChar w:fldCharType="begin"/>
          </w:r>
          <w:r>
            <w:instrText xml:space="preserve"> PAGEREF _Toc384401588 \h </w:instrText>
          </w:r>
          <w:r>
            <w:fldChar w:fldCharType="separate"/>
          </w:r>
          <w:r w:rsidR="004642B5">
            <w:t>265</w:t>
          </w:r>
          <w:r>
            <w:fldChar w:fldCharType="end"/>
          </w:r>
        </w:p>
        <w:p w14:paraId="7241A0A1" w14:textId="77777777" w:rsidR="009D6872" w:rsidRDefault="009D6872">
          <w:pPr>
            <w:pStyle w:val="Innehll3"/>
            <w:rPr>
              <w:rFonts w:asciiTheme="minorHAnsi" w:eastAsiaTheme="minorEastAsia" w:hAnsiTheme="minorHAnsi" w:cstheme="minorBidi"/>
              <w:szCs w:val="22"/>
              <w:lang w:eastAsia="sv-SE"/>
            </w:rPr>
          </w:pPr>
          <w:r>
            <w:t>11.1.3</w:t>
          </w:r>
          <w:r>
            <w:rPr>
              <w:rFonts w:asciiTheme="minorHAnsi" w:eastAsiaTheme="minorEastAsia" w:hAnsiTheme="minorHAnsi" w:cstheme="minorBidi"/>
              <w:szCs w:val="22"/>
              <w:lang w:eastAsia="sv-SE"/>
            </w:rPr>
            <w:tab/>
          </w:r>
          <w:r>
            <w:t>Vad menas med att finanspolitiken är hållbar på lång sikt?</w:t>
          </w:r>
          <w:r>
            <w:tab/>
          </w:r>
          <w:r>
            <w:fldChar w:fldCharType="begin"/>
          </w:r>
          <w:r>
            <w:instrText xml:space="preserve"> PAGEREF _Toc384401589 \h </w:instrText>
          </w:r>
          <w:r>
            <w:fldChar w:fldCharType="separate"/>
          </w:r>
          <w:r w:rsidR="004642B5">
            <w:t>266</w:t>
          </w:r>
          <w:r>
            <w:fldChar w:fldCharType="end"/>
          </w:r>
        </w:p>
        <w:p w14:paraId="5ABC2A10" w14:textId="77777777" w:rsidR="009D6872" w:rsidRDefault="009D6872">
          <w:pPr>
            <w:pStyle w:val="Innehll3"/>
            <w:rPr>
              <w:rFonts w:asciiTheme="minorHAnsi" w:eastAsiaTheme="minorEastAsia" w:hAnsiTheme="minorHAnsi" w:cstheme="minorBidi"/>
              <w:szCs w:val="22"/>
              <w:lang w:eastAsia="sv-SE"/>
            </w:rPr>
          </w:pPr>
          <w:r>
            <w:t>11.1.4</w:t>
          </w:r>
          <w:r>
            <w:rPr>
              <w:rFonts w:asciiTheme="minorHAnsi" w:eastAsiaTheme="minorEastAsia" w:hAnsiTheme="minorHAnsi" w:cstheme="minorBidi"/>
              <w:szCs w:val="22"/>
              <w:lang w:eastAsia="sv-SE"/>
            </w:rPr>
            <w:tab/>
          </w:r>
          <w:r>
            <w:t>Ett scenario för utvecklingen fram till 2100</w:t>
          </w:r>
          <w:r>
            <w:tab/>
          </w:r>
          <w:r>
            <w:fldChar w:fldCharType="begin"/>
          </w:r>
          <w:r>
            <w:instrText xml:space="preserve"> PAGEREF _Toc384401590 \h </w:instrText>
          </w:r>
          <w:r>
            <w:fldChar w:fldCharType="separate"/>
          </w:r>
          <w:r w:rsidR="004642B5">
            <w:t>267</w:t>
          </w:r>
          <w:r>
            <w:fldChar w:fldCharType="end"/>
          </w:r>
        </w:p>
        <w:p w14:paraId="7FA67F1A" w14:textId="77777777" w:rsidR="009D6872" w:rsidRDefault="009D6872">
          <w:pPr>
            <w:pStyle w:val="Innehll3"/>
            <w:rPr>
              <w:rFonts w:asciiTheme="minorHAnsi" w:eastAsiaTheme="minorEastAsia" w:hAnsiTheme="minorHAnsi" w:cstheme="minorBidi"/>
              <w:szCs w:val="22"/>
              <w:lang w:eastAsia="sv-SE"/>
            </w:rPr>
          </w:pPr>
          <w:r>
            <w:t>11.1.5</w:t>
          </w:r>
          <w:r>
            <w:rPr>
              <w:rFonts w:asciiTheme="minorHAnsi" w:eastAsiaTheme="minorEastAsia" w:hAnsiTheme="minorHAnsi" w:cstheme="minorBidi"/>
              <w:szCs w:val="22"/>
              <w:lang w:eastAsia="sv-SE"/>
            </w:rPr>
            <w:tab/>
          </w:r>
          <w:r>
            <w:t>Ett stigande välstånd kan öka efterfrågan på välfärdstjänster</w:t>
          </w:r>
          <w:r>
            <w:tab/>
          </w:r>
          <w:r>
            <w:fldChar w:fldCharType="begin"/>
          </w:r>
          <w:r>
            <w:instrText xml:space="preserve"> PAGEREF _Toc384401591 \h </w:instrText>
          </w:r>
          <w:r>
            <w:fldChar w:fldCharType="separate"/>
          </w:r>
          <w:r w:rsidR="004642B5">
            <w:t>271</w:t>
          </w:r>
          <w:r>
            <w:fldChar w:fldCharType="end"/>
          </w:r>
        </w:p>
        <w:p w14:paraId="3166F9BD" w14:textId="77777777" w:rsidR="009D6872" w:rsidRDefault="009D6872">
          <w:pPr>
            <w:pStyle w:val="Innehll2"/>
            <w:rPr>
              <w:rFonts w:asciiTheme="minorHAnsi" w:eastAsiaTheme="minorEastAsia" w:hAnsiTheme="minorHAnsi" w:cstheme="minorBidi"/>
              <w:szCs w:val="22"/>
              <w:lang w:eastAsia="sv-SE"/>
            </w:rPr>
          </w:pPr>
          <w:r>
            <w:t>11.2</w:t>
          </w:r>
          <w:r>
            <w:rPr>
              <w:rFonts w:asciiTheme="minorHAnsi" w:eastAsiaTheme="minorEastAsia" w:hAnsiTheme="minorHAnsi" w:cstheme="minorBidi"/>
              <w:szCs w:val="22"/>
              <w:lang w:eastAsia="sv-SE"/>
            </w:rPr>
            <w:tab/>
          </w:r>
          <w:r>
            <w:t>Förutsättningarna för långsiktig hållbarhet kan förbättras</w:t>
          </w:r>
          <w:r>
            <w:tab/>
          </w:r>
          <w:r>
            <w:fldChar w:fldCharType="begin"/>
          </w:r>
          <w:r>
            <w:instrText xml:space="preserve"> PAGEREF _Toc384401592 \h </w:instrText>
          </w:r>
          <w:r>
            <w:fldChar w:fldCharType="separate"/>
          </w:r>
          <w:r w:rsidR="004642B5">
            <w:t>274</w:t>
          </w:r>
          <w:r>
            <w:fldChar w:fldCharType="end"/>
          </w:r>
        </w:p>
        <w:p w14:paraId="568793B6" w14:textId="77777777" w:rsidR="009D6872" w:rsidRDefault="009D6872">
          <w:pPr>
            <w:pStyle w:val="Innehll3"/>
            <w:rPr>
              <w:rFonts w:asciiTheme="minorHAnsi" w:eastAsiaTheme="minorEastAsia" w:hAnsiTheme="minorHAnsi" w:cstheme="minorBidi"/>
              <w:szCs w:val="22"/>
              <w:lang w:eastAsia="sv-SE"/>
            </w:rPr>
          </w:pPr>
          <w:r>
            <w:t>11.2.1</w:t>
          </w:r>
          <w:r>
            <w:rPr>
              <w:rFonts w:asciiTheme="minorHAnsi" w:eastAsiaTheme="minorEastAsia" w:hAnsiTheme="minorHAnsi" w:cstheme="minorBidi"/>
              <w:szCs w:val="22"/>
              <w:lang w:eastAsia="sv-SE"/>
            </w:rPr>
            <w:tab/>
          </w:r>
          <w:r>
            <w:t>Vägar till ett längre arbetsliv</w:t>
          </w:r>
          <w:r>
            <w:tab/>
          </w:r>
          <w:r>
            <w:fldChar w:fldCharType="begin"/>
          </w:r>
          <w:r>
            <w:instrText xml:space="preserve"> PAGEREF _Toc384401593 \h </w:instrText>
          </w:r>
          <w:r>
            <w:fldChar w:fldCharType="separate"/>
          </w:r>
          <w:r w:rsidR="004642B5">
            <w:t>274</w:t>
          </w:r>
          <w:r>
            <w:fldChar w:fldCharType="end"/>
          </w:r>
        </w:p>
        <w:p w14:paraId="2A3A94F8" w14:textId="77777777" w:rsidR="009D6872" w:rsidRDefault="009D6872">
          <w:pPr>
            <w:pStyle w:val="Innehll3"/>
            <w:rPr>
              <w:rFonts w:asciiTheme="minorHAnsi" w:eastAsiaTheme="minorEastAsia" w:hAnsiTheme="minorHAnsi" w:cstheme="minorBidi"/>
              <w:szCs w:val="22"/>
              <w:lang w:eastAsia="sv-SE"/>
            </w:rPr>
          </w:pPr>
          <w:r>
            <w:t>11.2.2</w:t>
          </w:r>
          <w:r>
            <w:rPr>
              <w:rFonts w:asciiTheme="minorHAnsi" w:eastAsiaTheme="minorEastAsia" w:hAnsiTheme="minorHAnsi" w:cstheme="minorBidi"/>
              <w:szCs w:val="22"/>
              <w:lang w:eastAsia="sv-SE"/>
            </w:rPr>
            <w:tab/>
          </w:r>
          <w:r>
            <w:t>Ökat arbetsutbud bland utrikes födda</w:t>
          </w:r>
          <w:r>
            <w:tab/>
          </w:r>
          <w:r>
            <w:fldChar w:fldCharType="begin"/>
          </w:r>
          <w:r>
            <w:instrText xml:space="preserve"> PAGEREF _Toc384401594 \h </w:instrText>
          </w:r>
          <w:r>
            <w:fldChar w:fldCharType="separate"/>
          </w:r>
          <w:r w:rsidR="004642B5">
            <w:t>277</w:t>
          </w:r>
          <w:r>
            <w:fldChar w:fldCharType="end"/>
          </w:r>
        </w:p>
        <w:p w14:paraId="2471BE7E" w14:textId="77777777" w:rsidR="009D6872" w:rsidRDefault="009D6872">
          <w:pPr>
            <w:pStyle w:val="Innehll3"/>
            <w:rPr>
              <w:rFonts w:asciiTheme="minorHAnsi" w:eastAsiaTheme="minorEastAsia" w:hAnsiTheme="minorHAnsi" w:cstheme="minorBidi"/>
              <w:szCs w:val="22"/>
              <w:lang w:eastAsia="sv-SE"/>
            </w:rPr>
          </w:pPr>
          <w:r>
            <w:t>11.2.3</w:t>
          </w:r>
          <w:r>
            <w:rPr>
              <w:rFonts w:asciiTheme="minorHAnsi" w:eastAsiaTheme="minorEastAsia" w:hAnsiTheme="minorHAnsi" w:cstheme="minorBidi"/>
              <w:szCs w:val="22"/>
              <w:lang w:eastAsia="sv-SE"/>
            </w:rPr>
            <w:tab/>
          </w:r>
          <w:r>
            <w:t>Ett högre arbetsutbud bland kvinnor</w:t>
          </w:r>
          <w:r>
            <w:tab/>
          </w:r>
          <w:r>
            <w:fldChar w:fldCharType="begin"/>
          </w:r>
          <w:r>
            <w:instrText xml:space="preserve"> PAGEREF _Toc384401595 \h </w:instrText>
          </w:r>
          <w:r>
            <w:fldChar w:fldCharType="separate"/>
          </w:r>
          <w:r w:rsidR="004642B5">
            <w:t>277</w:t>
          </w:r>
          <w:r>
            <w:fldChar w:fldCharType="end"/>
          </w:r>
        </w:p>
        <w:p w14:paraId="3AA5BDCB" w14:textId="77777777" w:rsidR="009D6872" w:rsidRDefault="009D6872">
          <w:pPr>
            <w:pStyle w:val="Innehll3"/>
            <w:rPr>
              <w:rFonts w:asciiTheme="minorHAnsi" w:eastAsiaTheme="minorEastAsia" w:hAnsiTheme="minorHAnsi" w:cstheme="minorBidi"/>
              <w:szCs w:val="22"/>
              <w:lang w:eastAsia="sv-SE"/>
            </w:rPr>
          </w:pPr>
          <w:r>
            <w:t>11.2.4</w:t>
          </w:r>
          <w:r>
            <w:rPr>
              <w:rFonts w:asciiTheme="minorHAnsi" w:eastAsiaTheme="minorEastAsia" w:hAnsiTheme="minorHAnsi" w:cstheme="minorBidi"/>
              <w:szCs w:val="22"/>
              <w:lang w:eastAsia="sv-SE"/>
            </w:rPr>
            <w:tab/>
          </w:r>
          <w:r>
            <w:t>Ett förbättrat hälsoläge</w:t>
          </w:r>
          <w:r>
            <w:tab/>
          </w:r>
          <w:r>
            <w:fldChar w:fldCharType="begin"/>
          </w:r>
          <w:r>
            <w:instrText xml:space="preserve"> PAGEREF _Toc384401596 \h </w:instrText>
          </w:r>
          <w:r>
            <w:fldChar w:fldCharType="separate"/>
          </w:r>
          <w:r w:rsidR="004642B5">
            <w:t>278</w:t>
          </w:r>
          <w:r>
            <w:fldChar w:fldCharType="end"/>
          </w:r>
        </w:p>
        <w:p w14:paraId="036EDC4E" w14:textId="77777777" w:rsidR="009D6872" w:rsidRDefault="009D6872">
          <w:pPr>
            <w:pStyle w:val="Innehll3"/>
            <w:rPr>
              <w:rFonts w:asciiTheme="minorHAnsi" w:eastAsiaTheme="minorEastAsia" w:hAnsiTheme="minorHAnsi" w:cstheme="minorBidi"/>
              <w:szCs w:val="22"/>
              <w:lang w:eastAsia="sv-SE"/>
            </w:rPr>
          </w:pPr>
          <w:r>
            <w:t>11.2.5</w:t>
          </w:r>
          <w:r>
            <w:rPr>
              <w:rFonts w:asciiTheme="minorHAnsi" w:eastAsiaTheme="minorEastAsia" w:hAnsiTheme="minorHAnsi" w:cstheme="minorBidi"/>
              <w:szCs w:val="22"/>
              <w:lang w:eastAsia="sv-SE"/>
            </w:rPr>
            <w:tab/>
          </w:r>
          <w:r>
            <w:t>Produktivitetens betydelse för hållbarheten</w:t>
          </w:r>
          <w:r>
            <w:tab/>
          </w:r>
          <w:r>
            <w:fldChar w:fldCharType="begin"/>
          </w:r>
          <w:r>
            <w:instrText xml:space="preserve"> PAGEREF _Toc384401597 \h </w:instrText>
          </w:r>
          <w:r>
            <w:fldChar w:fldCharType="separate"/>
          </w:r>
          <w:r w:rsidR="004642B5">
            <w:t>279</w:t>
          </w:r>
          <w:r>
            <w:fldChar w:fldCharType="end"/>
          </w:r>
        </w:p>
        <w:p w14:paraId="4F0661B8" w14:textId="77777777" w:rsidR="009D6872" w:rsidRDefault="009D6872">
          <w:pPr>
            <w:pStyle w:val="Innehll2"/>
            <w:rPr>
              <w:rFonts w:asciiTheme="minorHAnsi" w:eastAsiaTheme="minorEastAsia" w:hAnsiTheme="minorHAnsi" w:cstheme="minorBidi"/>
              <w:szCs w:val="22"/>
              <w:lang w:eastAsia="sv-SE"/>
            </w:rPr>
          </w:pPr>
          <w:r>
            <w:t>11.3</w:t>
          </w:r>
          <w:r>
            <w:rPr>
              <w:rFonts w:asciiTheme="minorHAnsi" w:eastAsiaTheme="minorEastAsia" w:hAnsiTheme="minorHAnsi" w:cstheme="minorBidi"/>
              <w:szCs w:val="22"/>
              <w:lang w:eastAsia="sv-SE"/>
            </w:rPr>
            <w:tab/>
          </w:r>
          <w:r>
            <w:t>Känsligheten i beräkningarna och jämförelse med föregående hållbarhetsbedömning</w:t>
          </w:r>
          <w:r>
            <w:tab/>
          </w:r>
          <w:r>
            <w:fldChar w:fldCharType="begin"/>
          </w:r>
          <w:r>
            <w:instrText xml:space="preserve"> PAGEREF _Toc384401598 \h </w:instrText>
          </w:r>
          <w:r>
            <w:fldChar w:fldCharType="separate"/>
          </w:r>
          <w:r w:rsidR="004642B5">
            <w:t>280</w:t>
          </w:r>
          <w:r>
            <w:fldChar w:fldCharType="end"/>
          </w:r>
        </w:p>
        <w:p w14:paraId="42DFB153" w14:textId="77777777" w:rsidR="009D6872" w:rsidRDefault="009D6872">
          <w:pPr>
            <w:pStyle w:val="Innehll3"/>
            <w:rPr>
              <w:rFonts w:asciiTheme="minorHAnsi" w:eastAsiaTheme="minorEastAsia" w:hAnsiTheme="minorHAnsi" w:cstheme="minorBidi"/>
              <w:szCs w:val="22"/>
              <w:lang w:eastAsia="sv-SE"/>
            </w:rPr>
          </w:pPr>
          <w:r>
            <w:t>11.3.1</w:t>
          </w:r>
          <w:r>
            <w:rPr>
              <w:rFonts w:asciiTheme="minorHAnsi" w:eastAsiaTheme="minorEastAsia" w:hAnsiTheme="minorHAnsi" w:cstheme="minorBidi"/>
              <w:szCs w:val="22"/>
              <w:lang w:eastAsia="sv-SE"/>
            </w:rPr>
            <w:tab/>
          </w:r>
          <w:r>
            <w:t>Finanspolitiken är hållbar i de flesta scenarier</w:t>
          </w:r>
          <w:r>
            <w:tab/>
          </w:r>
          <w:r>
            <w:fldChar w:fldCharType="begin"/>
          </w:r>
          <w:r>
            <w:instrText xml:space="preserve"> PAGEREF _Toc384401599 \h </w:instrText>
          </w:r>
          <w:r>
            <w:fldChar w:fldCharType="separate"/>
          </w:r>
          <w:r w:rsidR="004642B5">
            <w:t>280</w:t>
          </w:r>
          <w:r>
            <w:fldChar w:fldCharType="end"/>
          </w:r>
        </w:p>
        <w:p w14:paraId="1AA2A30F" w14:textId="681A7EA4" w:rsidR="009D6872" w:rsidRDefault="009D6872">
          <w:pPr>
            <w:pStyle w:val="Innehll3"/>
            <w:rPr>
              <w:rFonts w:asciiTheme="minorHAnsi" w:eastAsiaTheme="minorEastAsia" w:hAnsiTheme="minorHAnsi" w:cstheme="minorBidi"/>
              <w:szCs w:val="22"/>
              <w:lang w:eastAsia="sv-SE"/>
            </w:rPr>
          </w:pPr>
          <w:r>
            <w:t>11.3.2</w:t>
          </w:r>
          <w:r>
            <w:rPr>
              <w:rFonts w:asciiTheme="minorHAnsi" w:eastAsiaTheme="minorEastAsia" w:hAnsiTheme="minorHAnsi" w:cstheme="minorBidi"/>
              <w:szCs w:val="22"/>
              <w:lang w:eastAsia="sv-SE"/>
            </w:rPr>
            <w:tab/>
          </w:r>
          <w:r>
            <w:t xml:space="preserve">Hållbarheten är något försvagad jämfört med tidigare </w:t>
          </w:r>
          <w:r w:rsidR="004F035D">
            <w:br/>
          </w:r>
          <w:r>
            <w:t>bedömning</w:t>
          </w:r>
          <w:r>
            <w:tab/>
          </w:r>
          <w:r>
            <w:fldChar w:fldCharType="begin"/>
          </w:r>
          <w:r>
            <w:instrText xml:space="preserve"> PAGEREF _Toc384401600 \h </w:instrText>
          </w:r>
          <w:r>
            <w:fldChar w:fldCharType="separate"/>
          </w:r>
          <w:r w:rsidR="004642B5">
            <w:t>281</w:t>
          </w:r>
          <w:r>
            <w:fldChar w:fldCharType="end"/>
          </w:r>
        </w:p>
        <w:p w14:paraId="6C562B1F" w14:textId="77777777" w:rsidR="009D6872" w:rsidRDefault="009D6872">
          <w:pPr>
            <w:pStyle w:val="Innehll2"/>
            <w:rPr>
              <w:rFonts w:asciiTheme="minorHAnsi" w:eastAsiaTheme="minorEastAsia" w:hAnsiTheme="minorHAnsi" w:cstheme="minorBidi"/>
              <w:szCs w:val="22"/>
              <w:lang w:eastAsia="sv-SE"/>
            </w:rPr>
          </w:pPr>
          <w:r>
            <w:t>11.4</w:t>
          </w:r>
          <w:r>
            <w:rPr>
              <w:rFonts w:asciiTheme="minorHAnsi" w:eastAsiaTheme="minorEastAsia" w:hAnsiTheme="minorHAnsi" w:cstheme="minorBidi"/>
              <w:szCs w:val="22"/>
              <w:lang w:eastAsia="sv-SE"/>
            </w:rPr>
            <w:tab/>
          </w:r>
          <w:r>
            <w:t>Andra bedömningar av den finansiella hållbarheten</w:t>
          </w:r>
          <w:r>
            <w:tab/>
          </w:r>
          <w:r>
            <w:fldChar w:fldCharType="begin"/>
          </w:r>
          <w:r>
            <w:instrText xml:space="preserve"> PAGEREF _Toc384401601 \h </w:instrText>
          </w:r>
          <w:r>
            <w:fldChar w:fldCharType="separate"/>
          </w:r>
          <w:r w:rsidR="004642B5">
            <w:t>281</w:t>
          </w:r>
          <w:r>
            <w:fldChar w:fldCharType="end"/>
          </w:r>
        </w:p>
        <w:p w14:paraId="40C138B3" w14:textId="77777777" w:rsidR="009D6872" w:rsidRDefault="009D6872">
          <w:pPr>
            <w:pStyle w:val="Innehll3"/>
            <w:rPr>
              <w:rFonts w:asciiTheme="minorHAnsi" w:eastAsiaTheme="minorEastAsia" w:hAnsiTheme="minorHAnsi" w:cstheme="minorBidi"/>
              <w:szCs w:val="22"/>
              <w:lang w:eastAsia="sv-SE"/>
            </w:rPr>
          </w:pPr>
          <w:r>
            <w:t>11.4.1</w:t>
          </w:r>
          <w:r>
            <w:rPr>
              <w:rFonts w:asciiTheme="minorHAnsi" w:eastAsiaTheme="minorEastAsia" w:hAnsiTheme="minorHAnsi" w:cstheme="minorBidi"/>
              <w:szCs w:val="22"/>
              <w:lang w:eastAsia="sv-SE"/>
            </w:rPr>
            <w:tab/>
          </w:r>
          <w:r>
            <w:t>De flesta bedömningar indikerar att finanspolitiken är hållbar</w:t>
          </w:r>
          <w:r>
            <w:tab/>
          </w:r>
          <w:r>
            <w:fldChar w:fldCharType="begin"/>
          </w:r>
          <w:r>
            <w:instrText xml:space="preserve"> PAGEREF _Toc384401602 \h </w:instrText>
          </w:r>
          <w:r>
            <w:fldChar w:fldCharType="separate"/>
          </w:r>
          <w:r w:rsidR="004642B5">
            <w:t>281</w:t>
          </w:r>
          <w:r>
            <w:fldChar w:fldCharType="end"/>
          </w:r>
        </w:p>
        <w:p w14:paraId="4FA90F35" w14:textId="77777777" w:rsidR="009D6872" w:rsidRDefault="009D6872">
          <w:pPr>
            <w:pStyle w:val="Innehll3"/>
            <w:rPr>
              <w:rFonts w:asciiTheme="minorHAnsi" w:eastAsiaTheme="minorEastAsia" w:hAnsiTheme="minorHAnsi" w:cstheme="minorBidi"/>
              <w:szCs w:val="22"/>
              <w:lang w:eastAsia="sv-SE"/>
            </w:rPr>
          </w:pPr>
          <w:r>
            <w:t>11.4.2</w:t>
          </w:r>
          <w:r>
            <w:rPr>
              <w:rFonts w:asciiTheme="minorHAnsi" w:eastAsiaTheme="minorEastAsia" w:hAnsiTheme="minorHAnsi" w:cstheme="minorBidi"/>
              <w:szCs w:val="22"/>
              <w:lang w:eastAsia="sv-SE"/>
            </w:rPr>
            <w:tab/>
          </w:r>
          <w:r>
            <w:t>Finanspolitikens hållbarhet är bättre än i många andra länder</w:t>
          </w:r>
          <w:r>
            <w:tab/>
          </w:r>
          <w:r>
            <w:fldChar w:fldCharType="begin"/>
          </w:r>
          <w:r>
            <w:instrText xml:space="preserve"> PAGEREF _Toc384401603 \h </w:instrText>
          </w:r>
          <w:r>
            <w:fldChar w:fldCharType="separate"/>
          </w:r>
          <w:r w:rsidR="004642B5">
            <w:t>283</w:t>
          </w:r>
          <w:r>
            <w:fldChar w:fldCharType="end"/>
          </w:r>
        </w:p>
        <w:p w14:paraId="23B9387A" w14:textId="77777777" w:rsidR="009D6872" w:rsidRDefault="009D6872">
          <w:pPr>
            <w:pStyle w:val="Innehll3"/>
            <w:rPr>
              <w:rFonts w:asciiTheme="minorHAnsi" w:eastAsiaTheme="minorEastAsia" w:hAnsiTheme="minorHAnsi" w:cstheme="minorBidi"/>
              <w:szCs w:val="22"/>
              <w:lang w:eastAsia="sv-SE"/>
            </w:rPr>
          </w:pPr>
          <w:r>
            <w:t>11.4.3</w:t>
          </w:r>
          <w:r>
            <w:rPr>
              <w:rFonts w:asciiTheme="minorHAnsi" w:eastAsiaTheme="minorEastAsia" w:hAnsiTheme="minorHAnsi" w:cstheme="minorBidi"/>
              <w:szCs w:val="22"/>
              <w:lang w:eastAsia="sv-SE"/>
            </w:rPr>
            <w:tab/>
          </w:r>
          <w:r>
            <w:t>En sammantagen bedömning av finanspolitikens långsiktiga hållbarhet</w:t>
          </w:r>
          <w:r>
            <w:tab/>
          </w:r>
          <w:r>
            <w:fldChar w:fldCharType="begin"/>
          </w:r>
          <w:r>
            <w:instrText xml:space="preserve"> PAGEREF _Toc384401604 \h </w:instrText>
          </w:r>
          <w:r>
            <w:fldChar w:fldCharType="separate"/>
          </w:r>
          <w:r w:rsidR="004642B5">
            <w:t>284</w:t>
          </w:r>
          <w:r>
            <w:fldChar w:fldCharType="end"/>
          </w:r>
        </w:p>
        <w:p w14:paraId="13B85A18" w14:textId="77777777" w:rsidR="009D6872" w:rsidRDefault="009D6872">
          <w:pPr>
            <w:pStyle w:val="Innehll1"/>
            <w:tabs>
              <w:tab w:val="left" w:pos="1701"/>
            </w:tabs>
            <w:rPr>
              <w:rFonts w:asciiTheme="minorHAnsi" w:eastAsiaTheme="minorEastAsia" w:hAnsiTheme="minorHAnsi" w:cstheme="minorBidi"/>
              <w:kern w:val="0"/>
              <w:szCs w:val="22"/>
              <w:lang w:eastAsia="sv-SE"/>
            </w:rPr>
          </w:pPr>
          <w:r>
            <w:t>12</w:t>
          </w:r>
          <w:r>
            <w:rPr>
              <w:rFonts w:asciiTheme="minorHAnsi" w:eastAsiaTheme="minorEastAsia" w:hAnsiTheme="minorHAnsi" w:cstheme="minorBidi"/>
              <w:kern w:val="0"/>
              <w:szCs w:val="22"/>
              <w:lang w:eastAsia="sv-SE"/>
            </w:rPr>
            <w:tab/>
          </w:r>
          <w:r>
            <w:t>Ändrad fördelning av ändamål och verksamheter på utgiftsområden</w:t>
          </w:r>
          <w:r>
            <w:tab/>
          </w:r>
          <w:r>
            <w:fldChar w:fldCharType="begin"/>
          </w:r>
          <w:r>
            <w:instrText xml:space="preserve"> PAGEREF _Toc384401605 \h </w:instrText>
          </w:r>
          <w:r>
            <w:fldChar w:fldCharType="separate"/>
          </w:r>
          <w:r w:rsidR="004642B5">
            <w:t>287</w:t>
          </w:r>
          <w:r>
            <w:fldChar w:fldCharType="end"/>
          </w:r>
        </w:p>
        <w:p w14:paraId="2264FFEC" w14:textId="77777777" w:rsidR="009D6872" w:rsidRDefault="009D6872">
          <w:pPr>
            <w:pStyle w:val="Innehll2"/>
            <w:rPr>
              <w:rFonts w:asciiTheme="minorHAnsi" w:eastAsiaTheme="minorEastAsia" w:hAnsiTheme="minorHAnsi" w:cstheme="minorBidi"/>
              <w:szCs w:val="22"/>
              <w:lang w:eastAsia="sv-SE"/>
            </w:rPr>
          </w:pPr>
          <w:r>
            <w:t>12.1</w:t>
          </w:r>
          <w:r>
            <w:rPr>
              <w:rFonts w:asciiTheme="minorHAnsi" w:eastAsiaTheme="minorEastAsia" w:hAnsiTheme="minorHAnsi" w:cstheme="minorBidi"/>
              <w:szCs w:val="22"/>
              <w:lang w:eastAsia="sv-SE"/>
            </w:rPr>
            <w:tab/>
          </w:r>
          <w:r>
            <w:t>Ändrad fördelning av ändamål och verksamheter på utgiftsområden</w:t>
          </w:r>
          <w:r>
            <w:tab/>
          </w:r>
          <w:r>
            <w:fldChar w:fldCharType="begin"/>
          </w:r>
          <w:r>
            <w:instrText xml:space="preserve"> PAGEREF _Toc384401606 \h </w:instrText>
          </w:r>
          <w:r>
            <w:fldChar w:fldCharType="separate"/>
          </w:r>
          <w:r w:rsidR="004642B5">
            <w:t>287</w:t>
          </w:r>
          <w:r>
            <w:fldChar w:fldCharType="end"/>
          </w:r>
        </w:p>
        <w:p w14:paraId="17BAB2DD" w14:textId="77777777" w:rsidR="009D6872" w:rsidRDefault="009D6872">
          <w:pPr>
            <w:pStyle w:val="Innehll3"/>
            <w:rPr>
              <w:rFonts w:asciiTheme="minorHAnsi" w:eastAsiaTheme="minorEastAsia" w:hAnsiTheme="minorHAnsi" w:cstheme="minorBidi"/>
              <w:szCs w:val="22"/>
              <w:lang w:eastAsia="sv-SE"/>
            </w:rPr>
          </w:pPr>
          <w:r>
            <w:t>12.1.1</w:t>
          </w:r>
          <w:r>
            <w:rPr>
              <w:rFonts w:asciiTheme="minorHAnsi" w:eastAsiaTheme="minorEastAsia" w:hAnsiTheme="minorHAnsi" w:cstheme="minorBidi"/>
              <w:szCs w:val="22"/>
              <w:lang w:eastAsia="sv-SE"/>
            </w:rPr>
            <w:tab/>
          </w:r>
          <w:r>
            <w:t>Ansvaret för vissa säkerhetsfrågor vid statsministerns tjänstebostäder</w:t>
          </w:r>
          <w:r>
            <w:tab/>
          </w:r>
          <w:r>
            <w:fldChar w:fldCharType="begin"/>
          </w:r>
          <w:r>
            <w:instrText xml:space="preserve"> PAGEREF _Toc384401607 \h </w:instrText>
          </w:r>
          <w:r>
            <w:fldChar w:fldCharType="separate"/>
          </w:r>
          <w:r w:rsidR="004642B5">
            <w:t>287</w:t>
          </w:r>
          <w:r>
            <w:fldChar w:fldCharType="end"/>
          </w:r>
        </w:p>
        <w:p w14:paraId="706C8F9D" w14:textId="77777777" w:rsidR="009D6872" w:rsidRDefault="009D6872">
          <w:pPr>
            <w:pStyle w:val="Innehll3"/>
            <w:rPr>
              <w:rFonts w:asciiTheme="minorHAnsi" w:eastAsiaTheme="minorEastAsia" w:hAnsiTheme="minorHAnsi" w:cstheme="minorBidi"/>
              <w:szCs w:val="22"/>
              <w:lang w:eastAsia="sv-SE"/>
            </w:rPr>
          </w:pPr>
          <w:r>
            <w:t>12.1.2</w:t>
          </w:r>
          <w:r>
            <w:rPr>
              <w:rFonts w:asciiTheme="minorHAnsi" w:eastAsiaTheme="minorEastAsia" w:hAnsiTheme="minorHAnsi" w:cstheme="minorBidi"/>
              <w:szCs w:val="22"/>
              <w:lang w:eastAsia="sv-SE"/>
            </w:rPr>
            <w:tab/>
          </w:r>
          <w:r>
            <w:t>Ett samordnat upphandlingsstöd</w:t>
          </w:r>
          <w:r>
            <w:tab/>
          </w:r>
          <w:r>
            <w:fldChar w:fldCharType="begin"/>
          </w:r>
          <w:r>
            <w:instrText xml:space="preserve"> PAGEREF _Toc384401608 \h </w:instrText>
          </w:r>
          <w:r>
            <w:fldChar w:fldCharType="separate"/>
          </w:r>
          <w:r w:rsidR="004642B5">
            <w:t>287</w:t>
          </w:r>
          <w:r>
            <w:fldChar w:fldCharType="end"/>
          </w:r>
        </w:p>
        <w:p w14:paraId="0FCE773E" w14:textId="77777777" w:rsidR="009D6872" w:rsidRDefault="009D6872">
          <w:pPr>
            <w:pStyle w:val="Innehll3"/>
            <w:rPr>
              <w:rFonts w:asciiTheme="minorHAnsi" w:eastAsiaTheme="minorEastAsia" w:hAnsiTheme="minorHAnsi" w:cstheme="minorBidi"/>
              <w:szCs w:val="22"/>
              <w:lang w:eastAsia="sv-SE"/>
            </w:rPr>
          </w:pPr>
          <w:r>
            <w:t>12.1.3</w:t>
          </w:r>
          <w:r>
            <w:rPr>
              <w:rFonts w:asciiTheme="minorHAnsi" w:eastAsiaTheme="minorEastAsia" w:hAnsiTheme="minorHAnsi" w:cstheme="minorBidi"/>
              <w:szCs w:val="22"/>
              <w:lang w:eastAsia="sv-SE"/>
            </w:rPr>
            <w:tab/>
          </w:r>
          <w:r>
            <w:t>Patent- och marknadsdomstol</w:t>
          </w:r>
          <w:r>
            <w:tab/>
          </w:r>
          <w:r>
            <w:fldChar w:fldCharType="begin"/>
          </w:r>
          <w:r>
            <w:instrText xml:space="preserve"> PAGEREF _Toc384401609 \h </w:instrText>
          </w:r>
          <w:r>
            <w:fldChar w:fldCharType="separate"/>
          </w:r>
          <w:r w:rsidR="004642B5">
            <w:t>288</w:t>
          </w:r>
          <w:r>
            <w:fldChar w:fldCharType="end"/>
          </w:r>
        </w:p>
        <w:p w14:paraId="3FD7B081" w14:textId="77777777" w:rsidR="00457A9B" w:rsidRPr="004E0B5A" w:rsidRDefault="00457A9B" w:rsidP="00F7009D">
          <w:pPr>
            <w:pStyle w:val="Brdtext"/>
            <w:rPr>
              <w:b/>
            </w:rPr>
          </w:pPr>
          <w:r>
            <w:rPr>
              <w:b/>
              <w:noProof/>
            </w:rPr>
            <w:lastRenderedPageBreak/>
            <w:fldChar w:fldCharType="end"/>
          </w:r>
        </w:p>
      </w:sdtContent>
    </w:sdt>
    <w:sdt>
      <w:sdtPr>
        <w:rPr>
          <w:rFonts w:eastAsiaTheme="minorHAnsi"/>
          <w:noProof/>
        </w:rPr>
        <w:id w:val="984748376"/>
        <w:docPartObj>
          <w:docPartGallery w:val="Table of Contents"/>
          <w:docPartUnique/>
        </w:docPartObj>
      </w:sdtPr>
      <w:sdtEndPr>
        <w:rPr>
          <w:rFonts w:eastAsia="Times New Roman"/>
          <w:b/>
          <w:noProof w:val="0"/>
        </w:rPr>
      </w:sdtEndPr>
      <w:sdtContent>
        <w:p w14:paraId="509B1DBA" w14:textId="77777777" w:rsidR="00457A9B" w:rsidRDefault="00457A9B" w:rsidP="00F7009D">
          <w:pPr>
            <w:pStyle w:val="Brdtextmedindrag"/>
            <w:ind w:firstLine="851"/>
            <w:rPr>
              <w:rFonts w:eastAsiaTheme="minorHAnsi"/>
              <w:noProof/>
            </w:rPr>
          </w:pPr>
          <w:r>
            <w:rPr>
              <w:rFonts w:eastAsiaTheme="minorHAnsi"/>
              <w:noProof/>
            </w:rPr>
            <w:t>Fördjupningsrutor</w:t>
          </w:r>
        </w:p>
        <w:p w14:paraId="69D052BE" w14:textId="77777777" w:rsidR="00457A9B" w:rsidRPr="009C7BC3" w:rsidRDefault="00457A9B" w:rsidP="00F7009D">
          <w:pPr>
            <w:pStyle w:val="Brdtextmedindrag"/>
            <w:ind w:firstLine="851"/>
            <w:rPr>
              <w:rStyle w:val="BrdtextmedindragChar"/>
              <w:rFonts w:eastAsiaTheme="minorHAnsi"/>
            </w:rPr>
          </w:pPr>
        </w:p>
        <w:p w14:paraId="30AE05AE" w14:textId="77777777" w:rsidR="009D6872" w:rsidRDefault="00457A9B">
          <w:pPr>
            <w:pStyle w:val="Innehll2"/>
            <w:rPr>
              <w:rFonts w:asciiTheme="minorHAnsi" w:eastAsiaTheme="minorEastAsia" w:hAnsiTheme="minorHAnsi" w:cstheme="minorBidi"/>
              <w:szCs w:val="22"/>
              <w:lang w:eastAsia="sv-SE"/>
            </w:rPr>
          </w:pPr>
          <w:r>
            <w:rPr>
              <w:b/>
            </w:rPr>
            <w:fldChar w:fldCharType="begin"/>
          </w:r>
          <w:r>
            <w:rPr>
              <w:b/>
            </w:rPr>
            <w:instrText xml:space="preserve"> TOC \t "Rubrik Ruta;2" </w:instrText>
          </w:r>
          <w:r>
            <w:rPr>
              <w:b/>
            </w:rPr>
            <w:fldChar w:fldCharType="separate"/>
          </w:r>
          <w:r w:rsidR="009D6872">
            <w:t>Överskottsmålet och stabiliseringspolitiken</w:t>
          </w:r>
          <w:r w:rsidR="009D6872">
            <w:tab/>
          </w:r>
          <w:r w:rsidR="009D6872">
            <w:fldChar w:fldCharType="begin"/>
          </w:r>
          <w:r w:rsidR="009D6872">
            <w:instrText xml:space="preserve"> PAGEREF _Toc384401610 \h </w:instrText>
          </w:r>
          <w:r w:rsidR="009D6872">
            <w:fldChar w:fldCharType="separate"/>
          </w:r>
          <w:r w:rsidR="004642B5">
            <w:t>39</w:t>
          </w:r>
          <w:r w:rsidR="009D6872">
            <w:fldChar w:fldCharType="end"/>
          </w:r>
        </w:p>
        <w:p w14:paraId="1F1CC000" w14:textId="77777777" w:rsidR="009D6872" w:rsidRDefault="009D6872">
          <w:pPr>
            <w:pStyle w:val="Innehll2"/>
            <w:rPr>
              <w:rFonts w:asciiTheme="minorHAnsi" w:eastAsiaTheme="minorEastAsia" w:hAnsiTheme="minorHAnsi" w:cstheme="minorBidi"/>
              <w:szCs w:val="22"/>
              <w:lang w:eastAsia="sv-SE"/>
            </w:rPr>
          </w:pPr>
          <w:r>
            <w:t>Sjukfrånvarons utveckling</w:t>
          </w:r>
          <w:r>
            <w:tab/>
          </w:r>
          <w:r>
            <w:fldChar w:fldCharType="begin"/>
          </w:r>
          <w:r>
            <w:instrText xml:space="preserve"> PAGEREF _Toc384401611 \h </w:instrText>
          </w:r>
          <w:r>
            <w:fldChar w:fldCharType="separate"/>
          </w:r>
          <w:r w:rsidR="004642B5">
            <w:t>58</w:t>
          </w:r>
          <w:r>
            <w:fldChar w:fldCharType="end"/>
          </w:r>
        </w:p>
        <w:p w14:paraId="2CFE8709" w14:textId="77777777" w:rsidR="009D6872" w:rsidRDefault="009D6872">
          <w:pPr>
            <w:pStyle w:val="Innehll2"/>
            <w:rPr>
              <w:rFonts w:asciiTheme="minorHAnsi" w:eastAsiaTheme="minorEastAsia" w:hAnsiTheme="minorHAnsi" w:cstheme="minorBidi"/>
              <w:szCs w:val="22"/>
              <w:lang w:eastAsia="sv-SE"/>
            </w:rPr>
          </w:pPr>
          <w:r>
            <w:t>Vissa skattefrågor inför budgetpropositionen för 2015</w:t>
          </w:r>
          <w:r>
            <w:tab/>
          </w:r>
          <w:r>
            <w:fldChar w:fldCharType="begin"/>
          </w:r>
          <w:r>
            <w:instrText xml:space="preserve"> PAGEREF _Toc384401612 \h </w:instrText>
          </w:r>
          <w:r>
            <w:fldChar w:fldCharType="separate"/>
          </w:r>
          <w:r w:rsidR="004642B5">
            <w:t>79</w:t>
          </w:r>
          <w:r>
            <w:fldChar w:fldCharType="end"/>
          </w:r>
        </w:p>
        <w:p w14:paraId="3B8F1F3D" w14:textId="77777777" w:rsidR="009D6872" w:rsidRDefault="009D6872">
          <w:pPr>
            <w:pStyle w:val="Innehll2"/>
            <w:rPr>
              <w:rFonts w:asciiTheme="minorHAnsi" w:eastAsiaTheme="minorEastAsia" w:hAnsiTheme="minorHAnsi" w:cstheme="minorBidi"/>
              <w:szCs w:val="22"/>
              <w:lang w:eastAsia="sv-SE"/>
            </w:rPr>
          </w:pPr>
          <w:r>
            <w:t>Utvärdering av prognoser för BNP-tillväxten</w:t>
          </w:r>
          <w:r>
            <w:tab/>
          </w:r>
          <w:r>
            <w:fldChar w:fldCharType="begin"/>
          </w:r>
          <w:r>
            <w:instrText xml:space="preserve"> PAGEREF _Toc384401613 \h </w:instrText>
          </w:r>
          <w:r>
            <w:fldChar w:fldCharType="separate"/>
          </w:r>
          <w:r w:rsidR="004642B5">
            <w:t>111</w:t>
          </w:r>
          <w:r>
            <w:fldChar w:fldCharType="end"/>
          </w:r>
        </w:p>
        <w:p w14:paraId="7CAE3F1F" w14:textId="77777777" w:rsidR="009D6872" w:rsidRDefault="009D6872">
          <w:pPr>
            <w:pStyle w:val="Innehll2"/>
            <w:rPr>
              <w:rFonts w:asciiTheme="minorHAnsi" w:eastAsiaTheme="minorEastAsia" w:hAnsiTheme="minorHAnsi" w:cstheme="minorBidi"/>
              <w:szCs w:val="22"/>
              <w:lang w:eastAsia="sv-SE"/>
            </w:rPr>
          </w:pPr>
          <w:r>
            <w:t>Sysselsättningsutvecklingen – ett branschperspektiv</w:t>
          </w:r>
          <w:r>
            <w:tab/>
          </w:r>
          <w:r>
            <w:fldChar w:fldCharType="begin"/>
          </w:r>
          <w:r>
            <w:instrText xml:space="preserve"> PAGEREF _Toc384401614 \h </w:instrText>
          </w:r>
          <w:r>
            <w:fldChar w:fldCharType="separate"/>
          </w:r>
          <w:r w:rsidR="004642B5">
            <w:t>113</w:t>
          </w:r>
          <w:r>
            <w:fldChar w:fldCharType="end"/>
          </w:r>
        </w:p>
        <w:p w14:paraId="43B891E8" w14:textId="77777777" w:rsidR="009D6872" w:rsidRDefault="009D6872">
          <w:pPr>
            <w:pStyle w:val="Innehll2"/>
            <w:rPr>
              <w:rFonts w:asciiTheme="minorHAnsi" w:eastAsiaTheme="minorEastAsia" w:hAnsiTheme="minorHAnsi" w:cstheme="minorBidi"/>
              <w:szCs w:val="22"/>
              <w:lang w:eastAsia="sv-SE"/>
            </w:rPr>
          </w:pPr>
          <w:r>
            <w:t>Revideringar av potentiella variabler</w:t>
          </w:r>
          <w:r>
            <w:tab/>
          </w:r>
          <w:r>
            <w:fldChar w:fldCharType="begin"/>
          </w:r>
          <w:r>
            <w:instrText xml:space="preserve"> PAGEREF _Toc384401615 \h </w:instrText>
          </w:r>
          <w:r>
            <w:fldChar w:fldCharType="separate"/>
          </w:r>
          <w:r w:rsidR="004642B5">
            <w:t>115</w:t>
          </w:r>
          <w:r>
            <w:fldChar w:fldCharType="end"/>
          </w:r>
        </w:p>
        <w:p w14:paraId="1AC23EAF" w14:textId="77777777" w:rsidR="009D6872" w:rsidRDefault="009D6872">
          <w:pPr>
            <w:pStyle w:val="Innehll2"/>
            <w:rPr>
              <w:rFonts w:asciiTheme="minorHAnsi" w:eastAsiaTheme="minorEastAsia" w:hAnsiTheme="minorHAnsi" w:cstheme="minorBidi"/>
              <w:szCs w:val="22"/>
              <w:lang w:eastAsia="sv-SE"/>
            </w:rPr>
          </w:pPr>
          <w:r>
            <w:t>ENS2010 – ny redovisning av nationalräkenskaperna den 18 september</w:t>
          </w:r>
          <w:r>
            <w:tab/>
          </w:r>
          <w:r>
            <w:fldChar w:fldCharType="begin"/>
          </w:r>
          <w:r>
            <w:instrText xml:space="preserve"> PAGEREF _Toc384401616 \h </w:instrText>
          </w:r>
          <w:r>
            <w:fldChar w:fldCharType="separate"/>
          </w:r>
          <w:r w:rsidR="004642B5">
            <w:t>117</w:t>
          </w:r>
          <w:r>
            <w:fldChar w:fldCharType="end"/>
          </w:r>
        </w:p>
        <w:p w14:paraId="28EB8B67" w14:textId="77777777" w:rsidR="009D6872" w:rsidRDefault="009D6872">
          <w:pPr>
            <w:pStyle w:val="Innehll2"/>
            <w:rPr>
              <w:rFonts w:asciiTheme="minorHAnsi" w:eastAsiaTheme="minorEastAsia" w:hAnsiTheme="minorHAnsi" w:cstheme="minorBidi"/>
              <w:szCs w:val="22"/>
              <w:lang w:eastAsia="sv-SE"/>
            </w:rPr>
          </w:pPr>
          <w:r>
            <w:t>Sveriges internationella konkurrenskraft</w:t>
          </w:r>
          <w:r>
            <w:tab/>
          </w:r>
          <w:r>
            <w:fldChar w:fldCharType="begin"/>
          </w:r>
          <w:r>
            <w:instrText xml:space="preserve"> PAGEREF _Toc384401617 \h </w:instrText>
          </w:r>
          <w:r>
            <w:fldChar w:fldCharType="separate"/>
          </w:r>
          <w:r w:rsidR="004642B5">
            <w:t>118</w:t>
          </w:r>
          <w:r>
            <w:fldChar w:fldCharType="end"/>
          </w:r>
        </w:p>
        <w:p w14:paraId="6F4FC15C" w14:textId="77777777" w:rsidR="009D6872" w:rsidRDefault="009D6872">
          <w:pPr>
            <w:pStyle w:val="Innehll2"/>
            <w:rPr>
              <w:rFonts w:asciiTheme="minorHAnsi" w:eastAsiaTheme="minorEastAsia" w:hAnsiTheme="minorHAnsi" w:cstheme="minorBidi"/>
              <w:szCs w:val="22"/>
              <w:lang w:eastAsia="sv-SE"/>
            </w:rPr>
          </w:pPr>
          <w:r>
            <w:t>De kommunala företagen</w:t>
          </w:r>
          <w:r>
            <w:tab/>
          </w:r>
          <w:r>
            <w:fldChar w:fldCharType="begin"/>
          </w:r>
          <w:r>
            <w:instrText xml:space="preserve"> PAGEREF _Toc384401618 \h </w:instrText>
          </w:r>
          <w:r>
            <w:fldChar w:fldCharType="separate"/>
          </w:r>
          <w:r w:rsidR="004642B5">
            <w:t>204</w:t>
          </w:r>
          <w:r>
            <w:fldChar w:fldCharType="end"/>
          </w:r>
        </w:p>
        <w:p w14:paraId="61B9E98B" w14:textId="77777777" w:rsidR="009D6872" w:rsidRDefault="009D6872">
          <w:pPr>
            <w:pStyle w:val="Innehll2"/>
            <w:rPr>
              <w:rFonts w:asciiTheme="minorHAnsi" w:eastAsiaTheme="minorEastAsia" w:hAnsiTheme="minorHAnsi" w:cstheme="minorBidi"/>
              <w:szCs w:val="22"/>
              <w:lang w:eastAsia="sv-SE"/>
            </w:rPr>
          </w:pPr>
          <w:r>
            <w:t>Arbetsutbudet bestämmer sysselsättningen</w:t>
          </w:r>
          <w:r>
            <w:tab/>
          </w:r>
          <w:r>
            <w:fldChar w:fldCharType="begin"/>
          </w:r>
          <w:r>
            <w:instrText xml:space="preserve"> PAGEREF _Toc384401619 \h </w:instrText>
          </w:r>
          <w:r>
            <w:fldChar w:fldCharType="separate"/>
          </w:r>
          <w:r w:rsidR="004642B5">
            <w:t>245</w:t>
          </w:r>
          <w:r>
            <w:fldChar w:fldCharType="end"/>
          </w:r>
        </w:p>
        <w:p w14:paraId="344174C1" w14:textId="77777777" w:rsidR="009D6872" w:rsidRDefault="009D6872">
          <w:pPr>
            <w:pStyle w:val="Innehll2"/>
            <w:rPr>
              <w:rFonts w:asciiTheme="minorHAnsi" w:eastAsiaTheme="minorEastAsia" w:hAnsiTheme="minorHAnsi" w:cstheme="minorBidi"/>
              <w:szCs w:val="22"/>
              <w:lang w:eastAsia="sv-SE"/>
            </w:rPr>
          </w:pPr>
          <w:r>
            <w:t>Stark reallöneutveckling i ett internationellt perspektiv</w:t>
          </w:r>
          <w:r>
            <w:tab/>
          </w:r>
          <w:r>
            <w:fldChar w:fldCharType="begin"/>
          </w:r>
          <w:r>
            <w:instrText xml:space="preserve"> PAGEREF _Toc384401620 \h </w:instrText>
          </w:r>
          <w:r>
            <w:fldChar w:fldCharType="separate"/>
          </w:r>
          <w:r w:rsidR="004642B5">
            <w:t>251</w:t>
          </w:r>
          <w:r>
            <w:fldChar w:fldCharType="end"/>
          </w:r>
        </w:p>
        <w:p w14:paraId="4E28E23C" w14:textId="77777777" w:rsidR="009D6872" w:rsidRDefault="009D6872">
          <w:pPr>
            <w:pStyle w:val="Innehll2"/>
            <w:rPr>
              <w:rFonts w:asciiTheme="minorHAnsi" w:eastAsiaTheme="minorEastAsia" w:hAnsiTheme="minorHAnsi" w:cstheme="minorBidi"/>
              <w:szCs w:val="22"/>
              <w:lang w:eastAsia="sv-SE"/>
            </w:rPr>
          </w:pPr>
          <w:r>
            <w:t>Hur utvecklas den offentliga konsumtionen framöver?</w:t>
          </w:r>
          <w:r>
            <w:tab/>
          </w:r>
          <w:r>
            <w:fldChar w:fldCharType="begin"/>
          </w:r>
          <w:r>
            <w:instrText xml:space="preserve"> PAGEREF _Toc384401621 \h </w:instrText>
          </w:r>
          <w:r>
            <w:fldChar w:fldCharType="separate"/>
          </w:r>
          <w:r w:rsidR="004642B5">
            <w:t>269</w:t>
          </w:r>
          <w:r>
            <w:fldChar w:fldCharType="end"/>
          </w:r>
        </w:p>
        <w:p w14:paraId="78032B9F" w14:textId="77777777" w:rsidR="00457A9B" w:rsidRPr="004E0B5A" w:rsidRDefault="00457A9B" w:rsidP="00F7009D">
          <w:pPr>
            <w:pStyle w:val="Brdtextmedindrag"/>
            <w:ind w:firstLine="851"/>
            <w:rPr>
              <w:b/>
            </w:rPr>
          </w:pPr>
          <w:r>
            <w:rPr>
              <w:b/>
            </w:rPr>
            <w:fldChar w:fldCharType="end"/>
          </w:r>
        </w:p>
      </w:sdtContent>
    </w:sdt>
    <w:p w14:paraId="2CAD627B" w14:textId="77777777" w:rsidR="00457A9B" w:rsidRDefault="00457A9B" w:rsidP="00F7009D">
      <w:pPr>
        <w:pStyle w:val="Brdtextmedindrag"/>
      </w:pPr>
    </w:p>
    <w:p w14:paraId="0634EB1B" w14:textId="77777777" w:rsidR="00BD3271" w:rsidRPr="009D65E6" w:rsidRDefault="00BD3271" w:rsidP="00BD3271">
      <w:pPr>
        <w:pStyle w:val="Brdtextmedindrag"/>
        <w:ind w:firstLine="851"/>
        <w:rPr>
          <w:i/>
        </w:rPr>
      </w:pPr>
      <w:r w:rsidRPr="009D65E6">
        <w:rPr>
          <w:i/>
        </w:rPr>
        <w:t xml:space="preserve">Bilagor: </w:t>
      </w:r>
    </w:p>
    <w:p w14:paraId="372C216F" w14:textId="227E4D28" w:rsidR="00BD3271" w:rsidRPr="009D65E6" w:rsidRDefault="00BD3271" w:rsidP="00BD3271">
      <w:pPr>
        <w:pStyle w:val="Brdtextmedindrag"/>
        <w:ind w:left="709" w:firstLine="992"/>
        <w:rPr>
          <w:i/>
        </w:rPr>
      </w:pPr>
      <w:r w:rsidRPr="009D65E6">
        <w:rPr>
          <w:i/>
        </w:rPr>
        <w:t>Bilaga 1 Tabellsamling</w:t>
      </w:r>
      <w:r w:rsidR="009D65E6" w:rsidRPr="009D65E6">
        <w:rPr>
          <w:i/>
        </w:rPr>
        <w:t xml:space="preserve"> makroekonomisk utveckling och offentliga finanser</w:t>
      </w:r>
    </w:p>
    <w:p w14:paraId="330B62C3" w14:textId="47E72A73" w:rsidR="00BD3271" w:rsidRPr="009D65E6" w:rsidRDefault="00BD3271" w:rsidP="00BD3271">
      <w:pPr>
        <w:pStyle w:val="Brdtextmedindrag"/>
        <w:ind w:left="709" w:firstLine="992"/>
        <w:rPr>
          <w:i/>
        </w:rPr>
      </w:pPr>
      <w:r w:rsidRPr="009D65E6">
        <w:rPr>
          <w:i/>
        </w:rPr>
        <w:t xml:space="preserve">Bilaga 2 Fördelningspolitisk redogörelse </w:t>
      </w:r>
    </w:p>
    <w:p w14:paraId="56D89899" w14:textId="734D32AB" w:rsidR="00BD3271" w:rsidRPr="009D65E6" w:rsidRDefault="009D65E6" w:rsidP="00BD3271">
      <w:pPr>
        <w:pStyle w:val="Brdtextmedindrag"/>
        <w:ind w:left="709" w:firstLine="992"/>
        <w:rPr>
          <w:i/>
        </w:rPr>
      </w:pPr>
      <w:r w:rsidRPr="009D65E6">
        <w:rPr>
          <w:i/>
        </w:rPr>
        <w:t>Bilaga 3 Den offentliga sektorns investeringar och kapitalstock</w:t>
      </w:r>
    </w:p>
    <w:p w14:paraId="4E63038B" w14:textId="54D27081" w:rsidR="00BD3271" w:rsidRDefault="009D65E6" w:rsidP="00BD3271">
      <w:pPr>
        <w:pStyle w:val="Brdtextmedindrag"/>
        <w:ind w:left="1701" w:firstLine="0"/>
        <w:rPr>
          <w:i/>
        </w:rPr>
      </w:pPr>
      <w:r>
        <w:rPr>
          <w:i/>
        </w:rPr>
        <w:t xml:space="preserve">Bilaga </w:t>
      </w:r>
      <w:r w:rsidR="00BD3271" w:rsidRPr="009D65E6">
        <w:rPr>
          <w:i/>
        </w:rPr>
        <w:t xml:space="preserve">4 </w:t>
      </w:r>
      <w:r w:rsidRPr="009D65E6">
        <w:rPr>
          <w:i/>
        </w:rPr>
        <w:t>Redogörelse för regeringens reformer 2006–2014 för tillväxt och full syssel</w:t>
      </w:r>
      <w:r>
        <w:rPr>
          <w:i/>
        </w:rPr>
        <w:softHyphen/>
      </w:r>
      <w:r w:rsidRPr="009D65E6">
        <w:rPr>
          <w:i/>
        </w:rPr>
        <w:t>sättning</w:t>
      </w:r>
    </w:p>
    <w:p w14:paraId="54E3DCA0" w14:textId="77777777" w:rsidR="0009067D" w:rsidRPr="009D65E6" w:rsidRDefault="0009067D" w:rsidP="00BD3271">
      <w:pPr>
        <w:pStyle w:val="Brdtextmedindrag"/>
        <w:ind w:left="1701" w:firstLine="0"/>
        <w:rPr>
          <w:i/>
        </w:rPr>
      </w:pPr>
    </w:p>
    <w:p w14:paraId="6A341591" w14:textId="52CB6FA7" w:rsidR="00BD3271" w:rsidRDefault="0009067D" w:rsidP="0009067D">
      <w:pPr>
        <w:pStyle w:val="Brdtextmedindrag"/>
      </w:pPr>
      <w:r>
        <w:t>Utdrag ur protokoll vid regeringssam</w:t>
      </w:r>
      <w:bookmarkStart w:id="0" w:name="_GoBack"/>
      <w:bookmarkEnd w:id="0"/>
      <w:r>
        <w:t>manträde den 3 april 2014</w:t>
      </w:r>
    </w:p>
    <w:p w14:paraId="12A7DBEF" w14:textId="77777777" w:rsidR="00457A9B" w:rsidRPr="00763971" w:rsidRDefault="00457A9B" w:rsidP="00F7009D">
      <w:pPr>
        <w:pStyle w:val="Brdtextmedindrag"/>
      </w:pPr>
    </w:p>
    <w:p w14:paraId="4CAD0BBB" w14:textId="77777777" w:rsidR="00457A9B" w:rsidRDefault="00457A9B" w:rsidP="00F7009D">
      <w:pPr>
        <w:pStyle w:val="Brdtext"/>
        <w:sectPr w:rsidR="00457A9B" w:rsidSect="00F7009D">
          <w:headerReference w:type="even" r:id="rId28"/>
          <w:headerReference w:type="default" r:id="rId29"/>
          <w:footerReference w:type="even" r:id="rId30"/>
          <w:footerReference w:type="default" r:id="rId31"/>
          <w:footerReference w:type="first" r:id="rId32"/>
          <w:type w:val="oddPage"/>
          <w:pgSz w:w="11906" w:h="16838" w:code="9"/>
          <w:pgMar w:top="1304" w:right="1871" w:bottom="1531" w:left="1021" w:header="567" w:footer="1077" w:gutter="0"/>
          <w:pgNumType w:start="5"/>
          <w:cols w:space="720"/>
          <w:docGrid w:linePitch="360"/>
        </w:sectPr>
      </w:pPr>
    </w:p>
    <w:p w14:paraId="25A7EFB5" w14:textId="77777777" w:rsidR="00457A9B" w:rsidRDefault="00457A9B" w:rsidP="00F7009D">
      <w:pPr>
        <w:pStyle w:val="Brdtext"/>
      </w:pPr>
    </w:p>
    <w:p w14:paraId="36A3C660" w14:textId="77777777" w:rsidR="00457A9B" w:rsidRDefault="00457A9B" w:rsidP="00F7009D">
      <w:pPr>
        <w:pStyle w:val="Brdtextmedindrag"/>
        <w:spacing w:before="1320" w:line="240" w:lineRule="exact"/>
      </w:pPr>
    </w:p>
    <w:sdt>
      <w:sdtPr>
        <w:rPr>
          <w:rFonts w:eastAsiaTheme="minorHAnsi" w:cstheme="minorBidi"/>
          <w:noProof/>
          <w:szCs w:val="22"/>
        </w:rPr>
        <w:id w:val="-1519152951"/>
        <w:docPartObj>
          <w:docPartGallery w:val="Table of Contents"/>
          <w:docPartUnique/>
        </w:docPartObj>
      </w:sdtPr>
      <w:sdtEndPr>
        <w:rPr>
          <w:rFonts w:eastAsia="Times New Roman" w:cs="Times New Roman"/>
          <w:noProof w:val="0"/>
          <w:szCs w:val="20"/>
        </w:rPr>
      </w:sdtEndPr>
      <w:sdtContent>
        <w:p w14:paraId="43FE1FA0" w14:textId="77777777" w:rsidR="00457A9B" w:rsidRPr="00AA2826" w:rsidRDefault="00457A9B" w:rsidP="00F7009D">
          <w:pPr>
            <w:pStyle w:val="Brdtext"/>
            <w:pBdr>
              <w:bottom w:val="single" w:sz="6" w:space="4" w:color="auto"/>
            </w:pBdr>
            <w:rPr>
              <w:rFonts w:ascii="TradeGothic" w:eastAsiaTheme="minorHAnsi" w:hAnsi="TradeGothic" w:cstheme="minorBidi"/>
              <w:b/>
              <w:noProof/>
              <w:szCs w:val="22"/>
            </w:rPr>
          </w:pPr>
          <w:r w:rsidRPr="00AD5D01">
            <w:rPr>
              <w:rFonts w:ascii="TradeGothic" w:hAnsi="TradeGothic"/>
              <w:b/>
            </w:rPr>
            <w:t>Tabellförteckning</w:t>
          </w:r>
        </w:p>
        <w:p w14:paraId="0710134C" w14:textId="77777777" w:rsidR="00457A9B" w:rsidRPr="00AA2826" w:rsidRDefault="00457A9B" w:rsidP="00F7009D">
          <w:pPr>
            <w:pStyle w:val="Brdtextmedindrag"/>
            <w:spacing w:line="240" w:lineRule="exact"/>
            <w:rPr>
              <w:rFonts w:eastAsiaTheme="minorHAnsi"/>
            </w:rPr>
          </w:pPr>
        </w:p>
        <w:p w14:paraId="2DB1820F" w14:textId="77777777" w:rsidR="009D6872" w:rsidRDefault="00457A9B">
          <w:pPr>
            <w:pStyle w:val="Innehll4"/>
            <w:rPr>
              <w:rFonts w:asciiTheme="minorHAnsi" w:eastAsiaTheme="minorEastAsia" w:hAnsiTheme="minorHAnsi" w:cstheme="minorBidi"/>
              <w:kern w:val="0"/>
              <w:szCs w:val="22"/>
              <w:lang w:eastAsia="sv-SE"/>
            </w:rPr>
          </w:pPr>
          <w:r>
            <w:fldChar w:fldCharType="begin"/>
          </w:r>
          <w:r>
            <w:instrText xml:space="preserve"> TOC \t "Tabell Rubrik;4" </w:instrText>
          </w:r>
          <w:r>
            <w:fldChar w:fldCharType="separate"/>
          </w:r>
          <w:r w:rsidR="009D6872">
            <w:t>Tabell 2.1 Sammanfattningstabell</w:t>
          </w:r>
          <w:r w:rsidR="009D6872">
            <w:tab/>
          </w:r>
          <w:r w:rsidR="009D6872">
            <w:fldChar w:fldCharType="begin"/>
          </w:r>
          <w:r w:rsidR="009D6872">
            <w:instrText xml:space="preserve"> PAGEREF _Toc384401622 \h </w:instrText>
          </w:r>
          <w:r w:rsidR="009D6872">
            <w:fldChar w:fldCharType="separate"/>
          </w:r>
          <w:r w:rsidR="004642B5">
            <w:t>24</w:t>
          </w:r>
          <w:r w:rsidR="009D6872">
            <w:fldChar w:fldCharType="end"/>
          </w:r>
        </w:p>
        <w:p w14:paraId="0DD7408F" w14:textId="77777777" w:rsidR="009D6872" w:rsidRDefault="009D6872">
          <w:pPr>
            <w:pStyle w:val="Innehll4"/>
            <w:rPr>
              <w:rFonts w:asciiTheme="minorHAnsi" w:eastAsiaTheme="minorEastAsia" w:hAnsiTheme="minorHAnsi" w:cstheme="minorBidi"/>
              <w:kern w:val="0"/>
              <w:szCs w:val="22"/>
              <w:lang w:eastAsia="sv-SE"/>
            </w:rPr>
          </w:pPr>
          <w:r>
            <w:t>Tabell 2.2 Reformer och finansiering</w:t>
          </w:r>
          <w:r>
            <w:tab/>
          </w:r>
          <w:r>
            <w:fldChar w:fldCharType="begin"/>
          </w:r>
          <w:r>
            <w:instrText xml:space="preserve"> PAGEREF _Toc384401623 \h </w:instrText>
          </w:r>
          <w:r>
            <w:fldChar w:fldCharType="separate"/>
          </w:r>
          <w:r w:rsidR="004642B5">
            <w:t>25</w:t>
          </w:r>
          <w:r>
            <w:fldChar w:fldCharType="end"/>
          </w:r>
        </w:p>
        <w:p w14:paraId="15D46FE4" w14:textId="77777777" w:rsidR="009D6872" w:rsidRDefault="009D6872">
          <w:pPr>
            <w:pStyle w:val="Innehll4"/>
            <w:rPr>
              <w:rFonts w:asciiTheme="minorHAnsi" w:eastAsiaTheme="minorEastAsia" w:hAnsiTheme="minorHAnsi" w:cstheme="minorBidi"/>
              <w:kern w:val="0"/>
              <w:szCs w:val="22"/>
              <w:lang w:eastAsia="sv-SE"/>
            </w:rPr>
          </w:pPr>
          <w:r>
            <w:t>Tabell 2.3 Nyckeltal</w:t>
          </w:r>
          <w:r>
            <w:tab/>
          </w:r>
          <w:r>
            <w:fldChar w:fldCharType="begin"/>
          </w:r>
          <w:r>
            <w:instrText xml:space="preserve"> PAGEREF _Toc384401624 \h </w:instrText>
          </w:r>
          <w:r>
            <w:fldChar w:fldCharType="separate"/>
          </w:r>
          <w:r w:rsidR="004642B5">
            <w:t>31</w:t>
          </w:r>
          <w:r>
            <w:fldChar w:fldCharType="end"/>
          </w:r>
        </w:p>
        <w:p w14:paraId="11D52B50"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2</w:t>
          </w:r>
          <w:r>
            <w:t>.4 Den konsoliderade offentliga sektorns finanser</w:t>
          </w:r>
          <w:r>
            <w:tab/>
          </w:r>
          <w:r>
            <w:fldChar w:fldCharType="begin"/>
          </w:r>
          <w:r>
            <w:instrText xml:space="preserve"> PAGEREF _Toc384401625 \h </w:instrText>
          </w:r>
          <w:r>
            <w:fldChar w:fldCharType="separate"/>
          </w:r>
          <w:r w:rsidR="004642B5">
            <w:t>32</w:t>
          </w:r>
          <w:r>
            <w:fldChar w:fldCharType="end"/>
          </w:r>
        </w:p>
        <w:p w14:paraId="39EB595B"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2</w:t>
          </w:r>
          <w:r>
            <w:t>.5 Utgiftstak 2014–2018</w:t>
          </w:r>
          <w:r>
            <w:tab/>
          </w:r>
          <w:r>
            <w:fldChar w:fldCharType="begin"/>
          </w:r>
          <w:r>
            <w:instrText xml:space="preserve"> PAGEREF _Toc384401626 \h </w:instrText>
          </w:r>
          <w:r>
            <w:fldChar w:fldCharType="separate"/>
          </w:r>
          <w:r w:rsidR="004642B5">
            <w:t>37</w:t>
          </w:r>
          <w:r>
            <w:fldChar w:fldCharType="end"/>
          </w:r>
        </w:p>
        <w:p w14:paraId="14CFC1DE" w14:textId="77777777" w:rsidR="009D6872" w:rsidRDefault="009D6872">
          <w:pPr>
            <w:pStyle w:val="Innehll4"/>
            <w:rPr>
              <w:rFonts w:asciiTheme="minorHAnsi" w:eastAsiaTheme="minorEastAsia" w:hAnsiTheme="minorHAnsi" w:cstheme="minorBidi"/>
              <w:kern w:val="0"/>
              <w:szCs w:val="22"/>
              <w:lang w:eastAsia="sv-SE"/>
            </w:rPr>
          </w:pPr>
          <w:r>
            <w:t>Tabell 2.6 De offentligfinansiella effekterna av finans- och skuldkrisen för Sverige, EU-14 och EU-11</w:t>
          </w:r>
          <w:r>
            <w:tab/>
          </w:r>
          <w:r>
            <w:fldChar w:fldCharType="begin"/>
          </w:r>
          <w:r>
            <w:instrText xml:space="preserve"> PAGEREF _Toc384401627 \h </w:instrText>
          </w:r>
          <w:r>
            <w:fldChar w:fldCharType="separate"/>
          </w:r>
          <w:r w:rsidR="004642B5">
            <w:t>39</w:t>
          </w:r>
          <w:r>
            <w:fldChar w:fldCharType="end"/>
          </w:r>
        </w:p>
        <w:p w14:paraId="014D11E8"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.1 Internationell konjunkturutveckling</w:t>
          </w:r>
          <w:r>
            <w:tab/>
          </w:r>
          <w:r>
            <w:fldChar w:fldCharType="begin"/>
          </w:r>
          <w:r>
            <w:instrText xml:space="preserve"> PAGEREF _Toc384401628 \h </w:instrText>
          </w:r>
          <w:r>
            <w:fldChar w:fldCharType="separate"/>
          </w:r>
          <w:r w:rsidR="004642B5">
            <w:t>85</w:t>
          </w:r>
          <w:r>
            <w:fldChar w:fldCharType="end"/>
          </w:r>
        </w:p>
        <w:p w14:paraId="04B4A3DD"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.2 BNP och dess komponenter 2012–2015</w:t>
          </w:r>
          <w:r>
            <w:tab/>
          </w:r>
          <w:r>
            <w:fldChar w:fldCharType="begin"/>
          </w:r>
          <w:r>
            <w:instrText xml:space="preserve"> PAGEREF _Toc384401629 \h </w:instrText>
          </w:r>
          <w:r>
            <w:fldChar w:fldCharType="separate"/>
          </w:r>
          <w:r w:rsidR="004642B5">
            <w:t>88</w:t>
          </w:r>
          <w:r>
            <w:fldChar w:fldCharType="end"/>
          </w:r>
        </w:p>
        <w:p w14:paraId="20FEF9B4"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.3 Näringslivets produktion</w:t>
          </w:r>
          <w:r>
            <w:tab/>
          </w:r>
          <w:r>
            <w:fldChar w:fldCharType="begin"/>
          </w:r>
          <w:r>
            <w:instrText xml:space="preserve"> PAGEREF _Toc384401630 \h </w:instrText>
          </w:r>
          <w:r>
            <w:fldChar w:fldCharType="separate"/>
          </w:r>
          <w:r w:rsidR="004642B5">
            <w:t>91</w:t>
          </w:r>
          <w:r>
            <w:fldChar w:fldCharType="end"/>
          </w:r>
        </w:p>
        <w:p w14:paraId="70BE3801"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.4 Arbetsmarknad</w:t>
          </w:r>
          <w:r>
            <w:tab/>
          </w:r>
          <w:r>
            <w:fldChar w:fldCharType="begin"/>
          </w:r>
          <w:r>
            <w:instrText xml:space="preserve"> PAGEREF _Toc384401631 \h </w:instrText>
          </w:r>
          <w:r>
            <w:fldChar w:fldCharType="separate"/>
          </w:r>
          <w:r w:rsidR="004642B5">
            <w:t>92</w:t>
          </w:r>
          <w:r>
            <w:fldChar w:fldCharType="end"/>
          </w:r>
        </w:p>
        <w:p w14:paraId="4C777D1B"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.5 Sysselsättning efter näringsgren</w:t>
          </w:r>
          <w:r>
            <w:tab/>
          </w:r>
          <w:r>
            <w:fldChar w:fldCharType="begin"/>
          </w:r>
          <w:r>
            <w:instrText xml:space="preserve"> PAGEREF _Toc384401632 \h </w:instrText>
          </w:r>
          <w:r>
            <w:fldChar w:fldCharType="separate"/>
          </w:r>
          <w:r w:rsidR="004642B5">
            <w:t>93</w:t>
          </w:r>
          <w:r>
            <w:fldChar w:fldCharType="end"/>
          </w:r>
        </w:p>
        <w:p w14:paraId="1F0744E9"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.6 Löner och inflation</w:t>
          </w:r>
          <w:r>
            <w:tab/>
          </w:r>
          <w:r>
            <w:fldChar w:fldCharType="begin"/>
          </w:r>
          <w:r>
            <w:instrText xml:space="preserve"> PAGEREF _Toc384401633 \h </w:instrText>
          </w:r>
          <w:r>
            <w:fldChar w:fldCharType="separate"/>
          </w:r>
          <w:r w:rsidR="004642B5">
            <w:t>97</w:t>
          </w:r>
          <w:r>
            <w:fldChar w:fldCharType="end"/>
          </w:r>
        </w:p>
        <w:p w14:paraId="74EB58C9"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.7 Räntor och växelkurser</w:t>
          </w:r>
          <w:r>
            <w:tab/>
          </w:r>
          <w:r>
            <w:fldChar w:fldCharType="begin"/>
          </w:r>
          <w:r>
            <w:instrText xml:space="preserve"> PAGEREF _Toc384401634 \h </w:instrText>
          </w:r>
          <w:r>
            <w:fldChar w:fldCharType="separate"/>
          </w:r>
          <w:r w:rsidR="004642B5">
            <w:t>99</w:t>
          </w:r>
          <w:r>
            <w:fldChar w:fldCharType="end"/>
          </w:r>
        </w:p>
        <w:p w14:paraId="03BA156D" w14:textId="77777777" w:rsidR="009D6872" w:rsidRDefault="009D6872">
          <w:pPr>
            <w:pStyle w:val="Innehll4"/>
            <w:rPr>
              <w:rFonts w:asciiTheme="minorHAnsi" w:eastAsiaTheme="minorEastAsia" w:hAnsiTheme="minorHAnsi" w:cstheme="minorBidi"/>
              <w:kern w:val="0"/>
              <w:szCs w:val="22"/>
              <w:lang w:eastAsia="sv-SE"/>
            </w:rPr>
          </w:pPr>
          <w:r>
            <w:t>Tabell 3.8 Nyckeltalstabell</w:t>
          </w:r>
          <w:r>
            <w:tab/>
          </w:r>
          <w:r>
            <w:fldChar w:fldCharType="begin"/>
          </w:r>
          <w:r>
            <w:instrText xml:space="preserve"> PAGEREF _Toc384401635 \h </w:instrText>
          </w:r>
          <w:r>
            <w:fldChar w:fldCharType="separate"/>
          </w:r>
          <w:r w:rsidR="004642B5">
            <w:t>100</w:t>
          </w:r>
          <w:r>
            <w:fldChar w:fldCharType="end"/>
          </w:r>
        </w:p>
        <w:p w14:paraId="14D4BA90"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.9 Alternativscenario 1: Svagare internationell utveckling</w:t>
          </w:r>
          <w:r>
            <w:tab/>
          </w:r>
          <w:r>
            <w:fldChar w:fldCharType="begin"/>
          </w:r>
          <w:r>
            <w:instrText xml:space="preserve"> PAGEREF _Toc384401636 \h </w:instrText>
          </w:r>
          <w:r>
            <w:fldChar w:fldCharType="separate"/>
          </w:r>
          <w:r w:rsidR="004642B5">
            <w:t>105</w:t>
          </w:r>
          <w:r>
            <w:fldChar w:fldCharType="end"/>
          </w:r>
        </w:p>
        <w:p w14:paraId="4005D01F"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.10 Alternativscenario 2: Svagare potentiell produktivitet</w:t>
          </w:r>
          <w:r>
            <w:tab/>
          </w:r>
          <w:r>
            <w:fldChar w:fldCharType="begin"/>
          </w:r>
          <w:r>
            <w:instrText xml:space="preserve"> PAGEREF _Toc384401637 \h </w:instrText>
          </w:r>
          <w:r>
            <w:fldChar w:fldCharType="separate"/>
          </w:r>
          <w:r w:rsidR="004642B5">
            <w:t>106</w:t>
          </w:r>
          <w:r>
            <w:fldChar w:fldCharType="end"/>
          </w:r>
        </w:p>
        <w:p w14:paraId="3A0E1CBD"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.11 Alternativscenario 3: Exporten förstärker återhämtningen</w:t>
          </w:r>
          <w:r>
            <w:tab/>
          </w:r>
          <w:r>
            <w:fldChar w:fldCharType="begin"/>
          </w:r>
          <w:r>
            <w:instrText xml:space="preserve"> PAGEREF _Toc384401638 \h </w:instrText>
          </w:r>
          <w:r>
            <w:fldChar w:fldCharType="separate"/>
          </w:r>
          <w:r w:rsidR="004642B5">
            <w:t>107</w:t>
          </w:r>
          <w:r>
            <w:fldChar w:fldCharType="end"/>
          </w:r>
        </w:p>
        <w:p w14:paraId="4A715294"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.12 Regeringens prognoser i 2014 års ekonomiska vårproposition och budgetpropositionen för 2014</w:t>
          </w:r>
          <w:r>
            <w:tab/>
          </w:r>
          <w:r>
            <w:fldChar w:fldCharType="begin"/>
          </w:r>
          <w:r>
            <w:instrText xml:space="preserve"> PAGEREF _Toc384401639 \h </w:instrText>
          </w:r>
          <w:r>
            <w:fldChar w:fldCharType="separate"/>
          </w:r>
          <w:r w:rsidR="004642B5">
            <w:t>108</w:t>
          </w:r>
          <w:r>
            <w:fldChar w:fldCharType="end"/>
          </w:r>
        </w:p>
        <w:p w14:paraId="7879E263"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.13 Prognosjämförelse: BNP 2014 och 2015</w:t>
          </w:r>
          <w:r>
            <w:tab/>
          </w:r>
          <w:r>
            <w:fldChar w:fldCharType="begin"/>
          </w:r>
          <w:r>
            <w:instrText xml:space="preserve"> PAGEREF _Toc384401640 \h </w:instrText>
          </w:r>
          <w:r>
            <w:fldChar w:fldCharType="separate"/>
          </w:r>
          <w:r w:rsidR="004642B5">
            <w:t>109</w:t>
          </w:r>
          <w:r>
            <w:fldChar w:fldCharType="end"/>
          </w:r>
        </w:p>
        <w:p w14:paraId="76EEDC02"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.14 Prognosjämförelse: Arbetslöshet 2014 och 2015</w:t>
          </w:r>
          <w:r>
            <w:tab/>
          </w:r>
          <w:r>
            <w:fldChar w:fldCharType="begin"/>
          </w:r>
          <w:r>
            <w:instrText xml:space="preserve"> PAGEREF _Toc384401641 \h </w:instrText>
          </w:r>
          <w:r>
            <w:fldChar w:fldCharType="separate"/>
          </w:r>
          <w:r w:rsidR="004642B5">
            <w:t>109</w:t>
          </w:r>
          <w:r>
            <w:fldChar w:fldCharType="end"/>
          </w:r>
        </w:p>
        <w:p w14:paraId="447B3615"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.15 Prognosjämförelse: Inflation 2014 och 2015</w:t>
          </w:r>
          <w:r>
            <w:tab/>
          </w:r>
          <w:r>
            <w:fldChar w:fldCharType="begin"/>
          </w:r>
          <w:r>
            <w:instrText xml:space="preserve"> PAGEREF _Toc384401642 \h </w:instrText>
          </w:r>
          <w:r>
            <w:fldChar w:fldCharType="separate"/>
          </w:r>
          <w:r w:rsidR="004642B5">
            <w:t>110</w:t>
          </w:r>
          <w:r>
            <w:fldChar w:fldCharType="end"/>
          </w:r>
        </w:p>
        <w:p w14:paraId="45D6991F"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.16 Prognosjämförelse: BNP-gap 2014–2018</w:t>
          </w:r>
          <w:r>
            <w:tab/>
          </w:r>
          <w:r>
            <w:fldChar w:fldCharType="begin"/>
          </w:r>
          <w:r>
            <w:instrText xml:space="preserve"> PAGEREF _Toc384401643 \h </w:instrText>
          </w:r>
          <w:r>
            <w:fldChar w:fldCharType="separate"/>
          </w:r>
          <w:r w:rsidR="004642B5">
            <w:t>110</w:t>
          </w:r>
          <w:r>
            <w:fldChar w:fldCharType="end"/>
          </w:r>
        </w:p>
        <w:p w14:paraId="54BD1DC4"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.17 Rangordning för prognoser för BNP-tillväxten gjorda 1994–2013</w:t>
          </w:r>
          <w:r>
            <w:tab/>
          </w:r>
          <w:r>
            <w:fldChar w:fldCharType="begin"/>
          </w:r>
          <w:r>
            <w:instrText xml:space="preserve"> PAGEREF _Toc384401644 \h </w:instrText>
          </w:r>
          <w:r>
            <w:fldChar w:fldCharType="separate"/>
          </w:r>
          <w:r w:rsidR="004642B5">
            <w:t>111</w:t>
          </w:r>
          <w:r>
            <w:fldChar w:fldCharType="end"/>
          </w:r>
        </w:p>
        <w:p w14:paraId="762BCA6E" w14:textId="2ED7B9A2"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 xml:space="preserve">.18 Genomsnittliga prognosfel för prognoser för BNP-tillväxten </w:t>
          </w:r>
          <w:r w:rsidR="002040E4">
            <w:br/>
          </w:r>
          <w:r>
            <w:t>1994–2013</w:t>
          </w:r>
          <w:r>
            <w:tab/>
          </w:r>
          <w:r>
            <w:fldChar w:fldCharType="begin"/>
          </w:r>
          <w:r>
            <w:instrText xml:space="preserve"> PAGEREF _Toc384401645 \h </w:instrText>
          </w:r>
          <w:r>
            <w:fldChar w:fldCharType="separate"/>
          </w:r>
          <w:r w:rsidR="004642B5">
            <w:t>111</w:t>
          </w:r>
          <w:r>
            <w:fldChar w:fldCharType="end"/>
          </w:r>
        </w:p>
        <w:p w14:paraId="0901E330" w14:textId="47D184D5"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3</w:t>
          </w:r>
          <w:r>
            <w:t xml:space="preserve">.19 Prognoser för potentiella variabler i 2014 års ekonomiska </w:t>
          </w:r>
          <w:r w:rsidR="004F035D">
            <w:br/>
          </w:r>
          <w:r>
            <w:t>vårproposition och budgetpropositionen för 2014</w:t>
          </w:r>
          <w:r>
            <w:tab/>
          </w:r>
          <w:r>
            <w:fldChar w:fldCharType="begin"/>
          </w:r>
          <w:r>
            <w:instrText xml:space="preserve"> PAGEREF _Toc384401646 \h </w:instrText>
          </w:r>
          <w:r>
            <w:fldChar w:fldCharType="separate"/>
          </w:r>
          <w:r w:rsidR="004642B5">
            <w:t>116</w:t>
          </w:r>
          <w:r>
            <w:fldChar w:fldCharType="end"/>
          </w:r>
        </w:p>
        <w:p w14:paraId="28755A44" w14:textId="77777777" w:rsidR="009D6872" w:rsidRDefault="009D6872">
          <w:pPr>
            <w:pStyle w:val="Innehll4"/>
            <w:rPr>
              <w:rFonts w:asciiTheme="minorHAnsi" w:eastAsiaTheme="minorEastAsia" w:hAnsiTheme="minorHAnsi" w:cstheme="minorBidi"/>
              <w:kern w:val="0"/>
              <w:szCs w:val="22"/>
              <w:lang w:eastAsia="sv-SE"/>
            </w:rPr>
          </w:pPr>
          <w:r>
            <w:t>Tabell 3.20 Prognosjämförelse: Potentiell BNP-tillväxt  2014–2018</w:t>
          </w:r>
          <w:r>
            <w:tab/>
          </w:r>
          <w:r>
            <w:fldChar w:fldCharType="begin"/>
          </w:r>
          <w:r>
            <w:instrText xml:space="preserve"> PAGEREF _Toc384401647 \h </w:instrText>
          </w:r>
          <w:r>
            <w:fldChar w:fldCharType="separate"/>
          </w:r>
          <w:r w:rsidR="004642B5">
            <w:t>116</w:t>
          </w:r>
          <w:r>
            <w:fldChar w:fldCharType="end"/>
          </w:r>
        </w:p>
        <w:p w14:paraId="3914B487" w14:textId="77777777" w:rsidR="009D6872" w:rsidRDefault="009D6872">
          <w:pPr>
            <w:pStyle w:val="Innehll4"/>
            <w:rPr>
              <w:rFonts w:asciiTheme="minorHAnsi" w:eastAsiaTheme="minorEastAsia" w:hAnsiTheme="minorHAnsi" w:cstheme="minorBidi"/>
              <w:kern w:val="0"/>
              <w:szCs w:val="22"/>
              <w:lang w:eastAsia="sv-SE"/>
            </w:rPr>
          </w:pPr>
          <w:r>
            <w:t>Tabell 4.1 BNP-gap och förändring av strukturellt sparande</w:t>
          </w:r>
          <w:r>
            <w:tab/>
          </w:r>
          <w:r>
            <w:fldChar w:fldCharType="begin"/>
          </w:r>
          <w:r>
            <w:instrText xml:space="preserve"> PAGEREF _Toc384401648 \h </w:instrText>
          </w:r>
          <w:r>
            <w:fldChar w:fldCharType="separate"/>
          </w:r>
          <w:r w:rsidR="004642B5">
            <w:t>125</w:t>
          </w:r>
          <w:r>
            <w:fldChar w:fldCharType="end"/>
          </w:r>
        </w:p>
        <w:p w14:paraId="6A5E6001" w14:textId="424B07AC"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4</w:t>
          </w:r>
          <w:r>
            <w:t xml:space="preserve">.2 Finansiellt sparande i offentlig sektor samt indikatorer för avstämning </w:t>
          </w:r>
          <w:r w:rsidR="002040E4">
            <w:br/>
          </w:r>
          <w:r>
            <w:t>mot överskottsmålet</w:t>
          </w:r>
          <w:r>
            <w:tab/>
          </w:r>
          <w:r>
            <w:fldChar w:fldCharType="begin"/>
          </w:r>
          <w:r>
            <w:instrText xml:space="preserve"> PAGEREF _Toc384401649 \h </w:instrText>
          </w:r>
          <w:r>
            <w:fldChar w:fldCharType="separate"/>
          </w:r>
          <w:r w:rsidR="004642B5">
            <w:t>128</w:t>
          </w:r>
          <w:r>
            <w:fldChar w:fldCharType="end"/>
          </w:r>
        </w:p>
        <w:p w14:paraId="4195F2B6"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4</w:t>
          </w:r>
          <w:r>
            <w:t>.3 Finansiellt sparande och strukturellt sparande i offentlig sektor</w:t>
          </w:r>
          <w:r>
            <w:tab/>
          </w:r>
          <w:r>
            <w:fldChar w:fldCharType="begin"/>
          </w:r>
          <w:r>
            <w:instrText xml:space="preserve"> PAGEREF _Toc384401650 \h </w:instrText>
          </w:r>
          <w:r>
            <w:fldChar w:fldCharType="separate"/>
          </w:r>
          <w:r w:rsidR="004642B5">
            <w:t>128</w:t>
          </w:r>
          <w:r>
            <w:fldChar w:fldCharType="end"/>
          </w:r>
        </w:p>
        <w:p w14:paraId="308CFC9F"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4</w:t>
          </w:r>
          <w:r>
            <w:t>.4 Bedömningar av strukturellt sparande</w:t>
          </w:r>
          <w:r>
            <w:tab/>
          </w:r>
          <w:r>
            <w:fldChar w:fldCharType="begin"/>
          </w:r>
          <w:r>
            <w:instrText xml:space="preserve"> PAGEREF _Toc384401651 \h </w:instrText>
          </w:r>
          <w:r>
            <w:fldChar w:fldCharType="separate"/>
          </w:r>
          <w:r w:rsidR="004642B5">
            <w:t>129</w:t>
          </w:r>
          <w:r>
            <w:fldChar w:fldCharType="end"/>
          </w:r>
        </w:p>
        <w:p w14:paraId="2BC424B3"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4</w:t>
          </w:r>
          <w:r>
            <w:t>.5 Ursprungligt och faktiskt utgiftstak 2004–2016</w:t>
          </w:r>
          <w:r>
            <w:tab/>
          </w:r>
          <w:r>
            <w:fldChar w:fldCharType="begin"/>
          </w:r>
          <w:r>
            <w:instrText xml:space="preserve"> PAGEREF _Toc384401652 \h </w:instrText>
          </w:r>
          <w:r>
            <w:fldChar w:fldCharType="separate"/>
          </w:r>
          <w:r w:rsidR="004642B5">
            <w:t>131</w:t>
          </w:r>
          <w:r>
            <w:fldChar w:fldCharType="end"/>
          </w:r>
        </w:p>
        <w:p w14:paraId="1EC09EB4"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4</w:t>
          </w:r>
          <w:r>
            <w:t>.6 Utgiftstak 2014–2018</w:t>
          </w:r>
          <w:r>
            <w:tab/>
          </w:r>
          <w:r>
            <w:fldChar w:fldCharType="begin"/>
          </w:r>
          <w:r>
            <w:instrText xml:space="preserve"> PAGEREF _Toc384401653 \h </w:instrText>
          </w:r>
          <w:r>
            <w:fldChar w:fldCharType="separate"/>
          </w:r>
          <w:r w:rsidR="004642B5">
            <w:t>133</w:t>
          </w:r>
          <w:r>
            <w:fldChar w:fldCharType="end"/>
          </w:r>
        </w:p>
        <w:p w14:paraId="5E95114B"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4</w:t>
          </w:r>
          <w:r>
            <w:t>.7 Bedömningskriterier för stabilitets- och tillväxtpakten</w:t>
          </w:r>
          <w:r>
            <w:tab/>
          </w:r>
          <w:r>
            <w:fldChar w:fldCharType="begin"/>
          </w:r>
          <w:r>
            <w:instrText xml:space="preserve"> PAGEREF _Toc384401654 \h </w:instrText>
          </w:r>
          <w:r>
            <w:fldChar w:fldCharType="separate"/>
          </w:r>
          <w:r w:rsidR="004642B5">
            <w:t>136</w:t>
          </w:r>
          <w:r>
            <w:fldChar w:fldCharType="end"/>
          </w:r>
        </w:p>
        <w:p w14:paraId="17C5430A"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4</w:t>
          </w:r>
          <w:r>
            <w:t>.8 Finanspolitiska nyckeltal</w:t>
          </w:r>
          <w:r>
            <w:tab/>
          </w:r>
          <w:r>
            <w:fldChar w:fldCharType="begin"/>
          </w:r>
          <w:r>
            <w:instrText xml:space="preserve"> PAGEREF _Toc384401655 \h </w:instrText>
          </w:r>
          <w:r>
            <w:fldChar w:fldCharType="separate"/>
          </w:r>
          <w:r w:rsidR="004642B5">
            <w:t>137</w:t>
          </w:r>
          <w:r>
            <w:fldChar w:fldCharType="end"/>
          </w:r>
        </w:p>
        <w:p w14:paraId="05A9937A"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5</w:t>
          </w:r>
          <w:r>
            <w:t>.1 Totala skatteintäkter 2012–2017 jämfört med prognosen i budgetpropositionen för 2014</w:t>
          </w:r>
          <w:r>
            <w:tab/>
          </w:r>
          <w:r>
            <w:fldChar w:fldCharType="begin"/>
          </w:r>
          <w:r>
            <w:instrText xml:space="preserve"> PAGEREF _Toc384401656 \h </w:instrText>
          </w:r>
          <w:r>
            <w:fldChar w:fldCharType="separate"/>
          </w:r>
          <w:r w:rsidR="004642B5">
            <w:t>144</w:t>
          </w:r>
          <w:r>
            <w:fldChar w:fldCharType="end"/>
          </w:r>
        </w:p>
        <w:p w14:paraId="558B75AD"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5</w:t>
          </w:r>
          <w:r>
            <w:t>.2 Bruttoeffekter av ändrade skatte- och avgiftsregler 2012–2018</w:t>
          </w:r>
          <w:r>
            <w:tab/>
          </w:r>
          <w:r>
            <w:fldChar w:fldCharType="begin"/>
          </w:r>
          <w:r>
            <w:instrText xml:space="preserve"> PAGEREF _Toc384401657 \h </w:instrText>
          </w:r>
          <w:r>
            <w:fldChar w:fldCharType="separate"/>
          </w:r>
          <w:r w:rsidR="004642B5">
            <w:t>144</w:t>
          </w:r>
          <w:r>
            <w:fldChar w:fldCharType="end"/>
          </w:r>
        </w:p>
        <w:p w14:paraId="622E5D30" w14:textId="77777777" w:rsidR="009D6872" w:rsidRDefault="009D6872">
          <w:pPr>
            <w:pStyle w:val="Innehll4"/>
            <w:rPr>
              <w:rFonts w:asciiTheme="minorHAnsi" w:eastAsiaTheme="minorEastAsia" w:hAnsiTheme="minorHAnsi" w:cstheme="minorBidi"/>
              <w:kern w:val="0"/>
              <w:szCs w:val="22"/>
              <w:lang w:eastAsia="sv-SE"/>
            </w:rPr>
          </w:pPr>
          <w:r>
            <w:lastRenderedPageBreak/>
            <w:t xml:space="preserve">Tabell </w:t>
          </w:r>
          <w:r w:rsidRPr="002753A5">
            <w:rPr>
              <w:bCs/>
            </w:rPr>
            <w:t>5</w:t>
          </w:r>
          <w:r>
            <w:t>.3 Skatt på arbete</w:t>
          </w:r>
          <w:r>
            <w:tab/>
          </w:r>
          <w:r>
            <w:fldChar w:fldCharType="begin"/>
          </w:r>
          <w:r>
            <w:instrText xml:space="preserve"> PAGEREF _Toc384401658 \h </w:instrText>
          </w:r>
          <w:r>
            <w:fldChar w:fldCharType="separate"/>
          </w:r>
          <w:r w:rsidR="004642B5">
            <w:t>145</w:t>
          </w:r>
          <w:r>
            <w:fldChar w:fldCharType="end"/>
          </w:r>
        </w:p>
        <w:p w14:paraId="27B9F77F" w14:textId="537238F6"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5</w:t>
          </w:r>
          <w:r>
            <w:t xml:space="preserve">.4 Offentliga sektorns skatteintäkter och inkomster på statens budget </w:t>
          </w:r>
          <w:r w:rsidR="002040E4">
            <w:br/>
          </w:r>
          <w:r>
            <w:t>2009–2018</w:t>
          </w:r>
          <w:r>
            <w:tab/>
          </w:r>
          <w:r>
            <w:fldChar w:fldCharType="begin"/>
          </w:r>
          <w:r>
            <w:instrText xml:space="preserve"> PAGEREF _Toc384401659 \h </w:instrText>
          </w:r>
          <w:r>
            <w:fldChar w:fldCharType="separate"/>
          </w:r>
          <w:r w:rsidR="004642B5">
            <w:t>146</w:t>
          </w:r>
          <w:r>
            <w:fldChar w:fldCharType="end"/>
          </w:r>
        </w:p>
        <w:p w14:paraId="24587CAF" w14:textId="60000949" w:rsidR="009D6872" w:rsidRDefault="009D6872">
          <w:pPr>
            <w:pStyle w:val="Innehll4"/>
            <w:rPr>
              <w:rFonts w:asciiTheme="minorHAnsi" w:eastAsiaTheme="minorEastAsia" w:hAnsiTheme="minorHAnsi" w:cstheme="minorBidi"/>
              <w:kern w:val="0"/>
              <w:szCs w:val="22"/>
              <w:lang w:eastAsia="sv-SE"/>
            </w:rPr>
          </w:pPr>
          <w:r>
            <w:t xml:space="preserve">Tabell 5.4 Offentliga sektorns skatteintäkter och inkomster på statens budget </w:t>
          </w:r>
          <w:r w:rsidR="002040E4">
            <w:br/>
          </w:r>
          <w:r>
            <w:t>2009–2018 fortsättning</w:t>
          </w:r>
          <w:r>
            <w:tab/>
          </w:r>
          <w:r>
            <w:fldChar w:fldCharType="begin"/>
          </w:r>
          <w:r>
            <w:instrText xml:space="preserve"> PAGEREF _Toc384401660 \h </w:instrText>
          </w:r>
          <w:r>
            <w:fldChar w:fldCharType="separate"/>
          </w:r>
          <w:r w:rsidR="004642B5">
            <w:t>147</w:t>
          </w:r>
          <w:r>
            <w:fldChar w:fldCharType="end"/>
          </w:r>
        </w:p>
        <w:p w14:paraId="71B40C3B"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5</w:t>
          </w:r>
          <w:r>
            <w:t>.5 Faktisk och underliggande utveckling av kommunernas skatteunderlag</w:t>
          </w:r>
          <w:r>
            <w:tab/>
          </w:r>
          <w:r>
            <w:fldChar w:fldCharType="begin"/>
          </w:r>
          <w:r>
            <w:instrText xml:space="preserve"> PAGEREF _Toc384401661 \h </w:instrText>
          </w:r>
          <w:r>
            <w:fldChar w:fldCharType="separate"/>
          </w:r>
          <w:r w:rsidR="004642B5">
            <w:t>148</w:t>
          </w:r>
          <w:r>
            <w:fldChar w:fldCharType="end"/>
          </w:r>
        </w:p>
        <w:p w14:paraId="2346184A"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5</w:t>
          </w:r>
          <w:r>
            <w:t>.6 Skattereduktioner</w:t>
          </w:r>
          <w:r>
            <w:tab/>
          </w:r>
          <w:r>
            <w:fldChar w:fldCharType="begin"/>
          </w:r>
          <w:r>
            <w:instrText xml:space="preserve"> PAGEREF _Toc384401662 \h </w:instrText>
          </w:r>
          <w:r>
            <w:fldChar w:fldCharType="separate"/>
          </w:r>
          <w:r w:rsidR="004642B5">
            <w:t>148</w:t>
          </w:r>
          <w:r>
            <w:fldChar w:fldCharType="end"/>
          </w:r>
        </w:p>
        <w:p w14:paraId="531E9517"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5</w:t>
          </w:r>
          <w:r>
            <w:t>.7 Fastighetsskatt och kommunal fastighetsavgift 2012–2018</w:t>
          </w:r>
          <w:r>
            <w:tab/>
          </w:r>
          <w:r>
            <w:fldChar w:fldCharType="begin"/>
          </w:r>
          <w:r>
            <w:instrText xml:space="preserve"> PAGEREF _Toc384401663 \h </w:instrText>
          </w:r>
          <w:r>
            <w:fldChar w:fldCharType="separate"/>
          </w:r>
          <w:r w:rsidR="004642B5">
            <w:t>150</w:t>
          </w:r>
          <w:r>
            <w:fldChar w:fldCharType="end"/>
          </w:r>
        </w:p>
        <w:p w14:paraId="574A74C3"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5</w:t>
          </w:r>
          <w:r>
            <w:t>.8 Skatt på konsumtion och insatsvaror 2012–2018</w:t>
          </w:r>
          <w:r>
            <w:tab/>
          </w:r>
          <w:r>
            <w:fldChar w:fldCharType="begin"/>
          </w:r>
          <w:r>
            <w:instrText xml:space="preserve"> PAGEREF _Toc384401664 \h </w:instrText>
          </w:r>
          <w:r>
            <w:fldChar w:fldCharType="separate"/>
          </w:r>
          <w:r w:rsidR="004642B5">
            <w:t>150</w:t>
          </w:r>
          <w:r>
            <w:fldChar w:fldCharType="end"/>
          </w:r>
        </w:p>
        <w:p w14:paraId="5E6E3BC6" w14:textId="77777777" w:rsidR="009D6872" w:rsidRDefault="009D6872">
          <w:pPr>
            <w:pStyle w:val="Innehll4"/>
            <w:rPr>
              <w:rFonts w:asciiTheme="minorHAnsi" w:eastAsiaTheme="minorEastAsia" w:hAnsiTheme="minorHAnsi" w:cstheme="minorBidi"/>
              <w:kern w:val="0"/>
              <w:szCs w:val="22"/>
              <w:lang w:eastAsia="sv-SE"/>
            </w:rPr>
          </w:pPr>
          <w:r>
            <w:t>Tabell 5.9 Skattekvot, 2012–2018</w:t>
          </w:r>
          <w:r>
            <w:tab/>
          </w:r>
          <w:r>
            <w:fldChar w:fldCharType="begin"/>
          </w:r>
          <w:r>
            <w:instrText xml:space="preserve"> PAGEREF _Toc384401665 \h </w:instrText>
          </w:r>
          <w:r>
            <w:fldChar w:fldCharType="separate"/>
          </w:r>
          <w:r w:rsidR="004642B5">
            <w:t>152</w:t>
          </w:r>
          <w:r>
            <w:fldChar w:fldCharType="end"/>
          </w:r>
        </w:p>
        <w:p w14:paraId="45F7FA17" w14:textId="77777777" w:rsidR="009D6872" w:rsidRDefault="009D6872">
          <w:pPr>
            <w:pStyle w:val="Innehll4"/>
            <w:rPr>
              <w:rFonts w:asciiTheme="minorHAnsi" w:eastAsiaTheme="minorEastAsia" w:hAnsiTheme="minorHAnsi" w:cstheme="minorBidi"/>
              <w:kern w:val="0"/>
              <w:szCs w:val="22"/>
              <w:lang w:eastAsia="sv-SE"/>
            </w:rPr>
          </w:pPr>
          <w:r>
            <w:t>Tabell 5.10 Förändring av totala skatteintäkter till följd av regeländringar, bruttoeffekter i förhållande till föregående år 2009–2018</w:t>
          </w:r>
          <w:r>
            <w:tab/>
          </w:r>
          <w:r>
            <w:fldChar w:fldCharType="begin"/>
          </w:r>
          <w:r>
            <w:instrText xml:space="preserve"> PAGEREF _Toc384401666 \h </w:instrText>
          </w:r>
          <w:r>
            <w:fldChar w:fldCharType="separate"/>
          </w:r>
          <w:r w:rsidR="004642B5">
            <w:t>154</w:t>
          </w:r>
          <w:r>
            <w:fldChar w:fldCharType="end"/>
          </w:r>
        </w:p>
        <w:p w14:paraId="5542120E" w14:textId="77777777" w:rsidR="009D6872" w:rsidRDefault="009D6872">
          <w:pPr>
            <w:pStyle w:val="Innehll4"/>
            <w:rPr>
              <w:rFonts w:asciiTheme="minorHAnsi" w:eastAsiaTheme="minorEastAsia" w:hAnsiTheme="minorHAnsi" w:cstheme="minorBidi"/>
              <w:kern w:val="0"/>
              <w:szCs w:val="22"/>
              <w:lang w:eastAsia="sv-SE"/>
            </w:rPr>
          </w:pPr>
          <w:r>
            <w:t>Tabell 6.1 Utgifter på utgiftsområden i statens budget och takbegränsade utgifter 2013–2018</w:t>
          </w:r>
          <w:r>
            <w:tab/>
          </w:r>
          <w:r>
            <w:fldChar w:fldCharType="begin"/>
          </w:r>
          <w:r>
            <w:instrText xml:space="preserve"> PAGEREF _Toc384401667 \h </w:instrText>
          </w:r>
          <w:r>
            <w:fldChar w:fldCharType="separate"/>
          </w:r>
          <w:r w:rsidR="004642B5">
            <w:t>158</w:t>
          </w:r>
          <w:r>
            <w:fldChar w:fldCharType="end"/>
          </w:r>
        </w:p>
        <w:p w14:paraId="62BB8AC9" w14:textId="77777777" w:rsidR="009D6872" w:rsidRDefault="009D6872">
          <w:pPr>
            <w:pStyle w:val="Innehll4"/>
            <w:rPr>
              <w:rFonts w:asciiTheme="minorHAnsi" w:eastAsiaTheme="minorEastAsia" w:hAnsiTheme="minorHAnsi" w:cstheme="minorBidi"/>
              <w:kern w:val="0"/>
              <w:szCs w:val="22"/>
              <w:lang w:eastAsia="sv-SE"/>
            </w:rPr>
          </w:pPr>
          <w:r>
            <w:t>Tabell 6.2 Utgifter per utgiftsområde</w:t>
          </w:r>
          <w:r>
            <w:tab/>
          </w:r>
          <w:r>
            <w:fldChar w:fldCharType="begin"/>
          </w:r>
          <w:r>
            <w:instrText xml:space="preserve"> PAGEREF _Toc384401668 \h </w:instrText>
          </w:r>
          <w:r>
            <w:fldChar w:fldCharType="separate"/>
          </w:r>
          <w:r w:rsidR="004642B5">
            <w:t>159</w:t>
          </w:r>
          <w:r>
            <w:fldChar w:fldCharType="end"/>
          </w:r>
        </w:p>
        <w:p w14:paraId="4FC829D8" w14:textId="77777777" w:rsidR="009D6872" w:rsidRDefault="009D6872">
          <w:pPr>
            <w:pStyle w:val="Innehll4"/>
            <w:rPr>
              <w:rFonts w:asciiTheme="minorHAnsi" w:eastAsiaTheme="minorEastAsia" w:hAnsiTheme="minorHAnsi" w:cstheme="minorBidi"/>
              <w:kern w:val="0"/>
              <w:szCs w:val="22"/>
              <w:lang w:eastAsia="sv-SE"/>
            </w:rPr>
          </w:pPr>
          <w:r>
            <w:t>Tabell 6.3 Förändring av takbegränsade utgifter jämfört med föregående år</w:t>
          </w:r>
          <w:r>
            <w:tab/>
          </w:r>
          <w:r>
            <w:fldChar w:fldCharType="begin"/>
          </w:r>
          <w:r>
            <w:instrText xml:space="preserve"> PAGEREF _Toc384401669 \h </w:instrText>
          </w:r>
          <w:r>
            <w:fldChar w:fldCharType="separate"/>
          </w:r>
          <w:r w:rsidR="004642B5">
            <w:t>160</w:t>
          </w:r>
          <w:r>
            <w:fldChar w:fldCharType="end"/>
          </w:r>
        </w:p>
        <w:p w14:paraId="4CFA21BA" w14:textId="22DE6C5A" w:rsidR="009D6872" w:rsidRDefault="009D6872">
          <w:pPr>
            <w:pStyle w:val="Innehll4"/>
            <w:rPr>
              <w:rFonts w:asciiTheme="minorHAnsi" w:eastAsiaTheme="minorEastAsia" w:hAnsiTheme="minorHAnsi" w:cstheme="minorBidi"/>
              <w:kern w:val="0"/>
              <w:szCs w:val="22"/>
              <w:lang w:eastAsia="sv-SE"/>
            </w:rPr>
          </w:pPr>
          <w:r>
            <w:t xml:space="preserve">Tabell 6.4 Utgiftsförändringar 2014–2018 i förhållande till föregående år till följd </w:t>
          </w:r>
          <w:r w:rsidR="004F035D">
            <w:br/>
          </w:r>
          <w:r>
            <w:t xml:space="preserve">av tidigare beslutade, aviserade och nu föreslagna åtgärder och </w:t>
          </w:r>
          <w:r w:rsidR="004F035D">
            <w:br/>
          </w:r>
          <w:r>
            <w:t>finansieringar</w:t>
          </w:r>
          <w:r>
            <w:tab/>
          </w:r>
          <w:r>
            <w:fldChar w:fldCharType="begin"/>
          </w:r>
          <w:r>
            <w:instrText xml:space="preserve"> PAGEREF _Toc384401670 \h </w:instrText>
          </w:r>
          <w:r>
            <w:fldChar w:fldCharType="separate"/>
          </w:r>
          <w:r w:rsidR="004642B5">
            <w:t>161</w:t>
          </w:r>
          <w:r>
            <w:fldChar w:fldCharType="end"/>
          </w:r>
        </w:p>
        <w:p w14:paraId="32ECC9BE"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6</w:t>
          </w:r>
          <w:r>
            <w:t>.5 Helårsekvivalenter i vissa ersättningssystem</w:t>
          </w:r>
          <w:r>
            <w:tab/>
          </w:r>
          <w:r>
            <w:fldChar w:fldCharType="begin"/>
          </w:r>
          <w:r>
            <w:instrText xml:space="preserve"> PAGEREF _Toc384401671 \h </w:instrText>
          </w:r>
          <w:r>
            <w:fldChar w:fldCharType="separate"/>
          </w:r>
          <w:r w:rsidR="004642B5">
            <w:t>163</w:t>
          </w:r>
          <w:r>
            <w:fldChar w:fldCharType="end"/>
          </w:r>
        </w:p>
        <w:p w14:paraId="41044A73" w14:textId="1AEAF121" w:rsidR="009D6872" w:rsidRDefault="009D6872">
          <w:pPr>
            <w:pStyle w:val="Innehll4"/>
            <w:rPr>
              <w:rFonts w:asciiTheme="minorHAnsi" w:eastAsiaTheme="minorEastAsia" w:hAnsiTheme="minorHAnsi" w:cstheme="minorBidi"/>
              <w:kern w:val="0"/>
              <w:szCs w:val="22"/>
              <w:lang w:eastAsia="sv-SE"/>
            </w:rPr>
          </w:pPr>
          <w:r>
            <w:t>Tabell</w:t>
          </w:r>
          <w:r w:rsidR="002040E4">
            <w:rPr>
              <w:rFonts w:ascii="Times New Roman" w:hAnsi="Times New Roman"/>
            </w:rPr>
            <w:t xml:space="preserve"> </w:t>
          </w:r>
          <w:r w:rsidRPr="002753A5">
            <w:rPr>
              <w:bCs/>
            </w:rPr>
            <w:t>6</w:t>
          </w:r>
          <w:r>
            <w:t>.6 Volymer inom olika transfereringssystem</w:t>
          </w:r>
          <w:r>
            <w:tab/>
          </w:r>
          <w:r>
            <w:fldChar w:fldCharType="begin"/>
          </w:r>
          <w:r>
            <w:instrText xml:space="preserve"> PAGEREF _Toc384401672 \h </w:instrText>
          </w:r>
          <w:r>
            <w:fldChar w:fldCharType="separate"/>
          </w:r>
          <w:r w:rsidR="004642B5">
            <w:t>166</w:t>
          </w:r>
          <w:r>
            <w:fldChar w:fldCharType="end"/>
          </w:r>
        </w:p>
        <w:p w14:paraId="5CA9021B" w14:textId="49EF735D"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 xml:space="preserve">.1 Nu föreslagna och aviserade utgifts- och inkomstförändringar </w:t>
          </w:r>
          <w:r w:rsidR="004F035D">
            <w:br/>
          </w:r>
          <w:r>
            <w:t>2014–2018, effekt på offentliga sektorns finansiella sparande</w:t>
          </w:r>
          <w:r>
            <w:tab/>
          </w:r>
          <w:r>
            <w:fldChar w:fldCharType="begin"/>
          </w:r>
          <w:r>
            <w:instrText xml:space="preserve"> PAGEREF _Toc384401673 \h </w:instrText>
          </w:r>
          <w:r>
            <w:fldChar w:fldCharType="separate"/>
          </w:r>
          <w:r w:rsidR="004642B5">
            <w:t>170</w:t>
          </w:r>
          <w:r>
            <w:fldChar w:fldCharType="end"/>
          </w:r>
        </w:p>
        <w:p w14:paraId="5AC2A7F7" w14:textId="10E8ACED"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 xml:space="preserve">.2 Utgifts- och inkomstförändringar 2013–2018 i förhållande till </w:t>
          </w:r>
          <w:r w:rsidR="004F035D">
            <w:br/>
          </w:r>
          <w:r>
            <w:t xml:space="preserve">föregående år av tidigare beslutade och aviserade samt nu föreslagna och aviserade åtgärder och finansieringar, effekt på offentliga sektorns </w:t>
          </w:r>
          <w:r w:rsidR="004F035D">
            <w:br/>
          </w:r>
          <w:r>
            <w:t>finansiella sparande</w:t>
          </w:r>
          <w:r>
            <w:tab/>
          </w:r>
          <w:r>
            <w:fldChar w:fldCharType="begin"/>
          </w:r>
          <w:r>
            <w:instrText xml:space="preserve"> PAGEREF _Toc384401674 \h </w:instrText>
          </w:r>
          <w:r>
            <w:fldChar w:fldCharType="separate"/>
          </w:r>
          <w:r w:rsidR="004642B5">
            <w:t>172</w:t>
          </w:r>
          <w:r>
            <w:fldChar w:fldCharType="end"/>
          </w:r>
        </w:p>
        <w:p w14:paraId="78B2869E" w14:textId="42312F9E"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 xml:space="preserve">.3 BNP-gap och strukturellt sparande under stabiliseringspolitikens </w:t>
          </w:r>
          <w:r w:rsidR="002040E4">
            <w:br/>
          </w:r>
          <w:r>
            <w:t>tre faser</w:t>
          </w:r>
          <w:r>
            <w:tab/>
          </w:r>
          <w:r>
            <w:fldChar w:fldCharType="begin"/>
          </w:r>
          <w:r>
            <w:instrText xml:space="preserve"> PAGEREF _Toc384401675 \h </w:instrText>
          </w:r>
          <w:r>
            <w:fldChar w:fldCharType="separate"/>
          </w:r>
          <w:r w:rsidR="004642B5">
            <w:t>173</w:t>
          </w:r>
          <w:r>
            <w:fldChar w:fldCharType="end"/>
          </w:r>
        </w:p>
        <w:p w14:paraId="73E35E12"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.4 Indikatorer för impuls till efterfrågan</w:t>
          </w:r>
          <w:r>
            <w:tab/>
          </w:r>
          <w:r>
            <w:fldChar w:fldCharType="begin"/>
          </w:r>
          <w:r>
            <w:instrText xml:space="preserve"> PAGEREF _Toc384401676 \h </w:instrText>
          </w:r>
          <w:r>
            <w:fldChar w:fldCharType="separate"/>
          </w:r>
          <w:r w:rsidR="004642B5">
            <w:t>173</w:t>
          </w:r>
          <w:r>
            <w:fldChar w:fldCharType="end"/>
          </w:r>
        </w:p>
        <w:p w14:paraId="749CD059"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.5 Den konsoliderade offentliga sektorns finanser 2013–2018</w:t>
          </w:r>
          <w:r>
            <w:tab/>
          </w:r>
          <w:r>
            <w:fldChar w:fldCharType="begin"/>
          </w:r>
          <w:r>
            <w:instrText xml:space="preserve"> PAGEREF _Toc384401677 \h </w:instrText>
          </w:r>
          <w:r>
            <w:fldChar w:fldCharType="separate"/>
          </w:r>
          <w:r w:rsidR="004642B5">
            <w:t>174</w:t>
          </w:r>
          <w:r>
            <w:fldChar w:fldCharType="end"/>
          </w:r>
        </w:p>
        <w:p w14:paraId="3EF1D141"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.6 Skatter och avgifter 2013–2018</w:t>
          </w:r>
          <w:r>
            <w:tab/>
          </w:r>
          <w:r>
            <w:fldChar w:fldCharType="begin"/>
          </w:r>
          <w:r>
            <w:instrText xml:space="preserve"> PAGEREF _Toc384401678 \h </w:instrText>
          </w:r>
          <w:r>
            <w:fldChar w:fldCharType="separate"/>
          </w:r>
          <w:r w:rsidR="004642B5">
            <w:t>175</w:t>
          </w:r>
          <w:r>
            <w:fldChar w:fldCharType="end"/>
          </w:r>
        </w:p>
        <w:p w14:paraId="5DF58C3E"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.7 Den offentliga sektorns utgifter 2013–2018</w:t>
          </w:r>
          <w:r>
            <w:tab/>
          </w:r>
          <w:r>
            <w:fldChar w:fldCharType="begin"/>
          </w:r>
          <w:r>
            <w:instrText xml:space="preserve"> PAGEREF _Toc384401679 \h </w:instrText>
          </w:r>
          <w:r>
            <w:fldChar w:fldCharType="separate"/>
          </w:r>
          <w:r w:rsidR="004642B5">
            <w:t>176</w:t>
          </w:r>
          <w:r>
            <w:fldChar w:fldCharType="end"/>
          </w:r>
        </w:p>
        <w:p w14:paraId="30121A5D"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.8 Statens inkomster och utgifter 2013–2018</w:t>
          </w:r>
          <w:r>
            <w:tab/>
          </w:r>
          <w:r>
            <w:fldChar w:fldCharType="begin"/>
          </w:r>
          <w:r>
            <w:instrText xml:space="preserve"> PAGEREF _Toc384401680 \h </w:instrText>
          </w:r>
          <w:r>
            <w:fldChar w:fldCharType="separate"/>
          </w:r>
          <w:r w:rsidR="004642B5">
            <w:t>176</w:t>
          </w:r>
          <w:r>
            <w:fldChar w:fldCharType="end"/>
          </w:r>
        </w:p>
        <w:p w14:paraId="418A3495"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.9 Statens finansiella sparande och budgetsaldo 2013–2018</w:t>
          </w:r>
          <w:r>
            <w:tab/>
          </w:r>
          <w:r>
            <w:fldChar w:fldCharType="begin"/>
          </w:r>
          <w:r>
            <w:instrText xml:space="preserve"> PAGEREF _Toc384401681 \h </w:instrText>
          </w:r>
          <w:r>
            <w:fldChar w:fldCharType="separate"/>
          </w:r>
          <w:r w:rsidR="004642B5">
            <w:t>177</w:t>
          </w:r>
          <w:r>
            <w:fldChar w:fldCharType="end"/>
          </w:r>
        </w:p>
        <w:p w14:paraId="6E1006F3"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.10 Statens budgetsaldo 2013–2018</w:t>
          </w:r>
          <w:r>
            <w:tab/>
          </w:r>
          <w:r>
            <w:fldChar w:fldCharType="begin"/>
          </w:r>
          <w:r>
            <w:instrText xml:space="preserve"> PAGEREF _Toc384401682 \h </w:instrText>
          </w:r>
          <w:r>
            <w:fldChar w:fldCharType="separate"/>
          </w:r>
          <w:r w:rsidR="004642B5">
            <w:t>178</w:t>
          </w:r>
          <w:r>
            <w:fldChar w:fldCharType="end"/>
          </w:r>
        </w:p>
        <w:p w14:paraId="77E79BC6" w14:textId="73FC95D0"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 xml:space="preserve">.11 Statens budgetsaldo samt justering för större engångseffekter </w:t>
          </w:r>
          <w:r w:rsidR="002040E4">
            <w:br/>
          </w:r>
          <w:r>
            <w:t>2013–2018</w:t>
          </w:r>
          <w:r>
            <w:tab/>
          </w:r>
          <w:r>
            <w:fldChar w:fldCharType="begin"/>
          </w:r>
          <w:r>
            <w:instrText xml:space="preserve"> PAGEREF _Toc384401683 \h </w:instrText>
          </w:r>
          <w:r>
            <w:fldChar w:fldCharType="separate"/>
          </w:r>
          <w:r w:rsidR="004642B5">
            <w:t>180</w:t>
          </w:r>
          <w:r>
            <w:fldChar w:fldCharType="end"/>
          </w:r>
        </w:p>
        <w:p w14:paraId="0B4FF2BE"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.12 Ålderspensionssystemets inkomster och utgifter 2013–2018</w:t>
          </w:r>
          <w:r>
            <w:tab/>
          </w:r>
          <w:r>
            <w:fldChar w:fldCharType="begin"/>
          </w:r>
          <w:r>
            <w:instrText xml:space="preserve"> PAGEREF _Toc384401684 \h </w:instrText>
          </w:r>
          <w:r>
            <w:fldChar w:fldCharType="separate"/>
          </w:r>
          <w:r w:rsidR="004642B5">
            <w:t>180</w:t>
          </w:r>
          <w:r>
            <w:fldChar w:fldCharType="end"/>
          </w:r>
        </w:p>
        <w:p w14:paraId="15202796"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.13 Inkomstindex, balanstal och balansindex 2013–2018</w:t>
          </w:r>
          <w:r>
            <w:tab/>
          </w:r>
          <w:r>
            <w:fldChar w:fldCharType="begin"/>
          </w:r>
          <w:r>
            <w:instrText xml:space="preserve"> PAGEREF _Toc384401685 \h </w:instrText>
          </w:r>
          <w:r>
            <w:fldChar w:fldCharType="separate"/>
          </w:r>
          <w:r w:rsidR="004642B5">
            <w:t>181</w:t>
          </w:r>
          <w:r>
            <w:fldChar w:fldCharType="end"/>
          </w:r>
        </w:p>
        <w:p w14:paraId="0D9B60B0"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.14 Kommunsektorns finanser 2013–2018</w:t>
          </w:r>
          <w:r>
            <w:tab/>
          </w:r>
          <w:r>
            <w:fldChar w:fldCharType="begin"/>
          </w:r>
          <w:r>
            <w:instrText xml:space="preserve"> PAGEREF _Toc384401686 \h </w:instrText>
          </w:r>
          <w:r>
            <w:fldChar w:fldCharType="separate"/>
          </w:r>
          <w:r w:rsidR="004642B5">
            <w:t>182</w:t>
          </w:r>
          <w:r>
            <w:fldChar w:fldCharType="end"/>
          </w:r>
        </w:p>
        <w:p w14:paraId="1CD90673"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.15 Den offentliga sektorns finansiella förmögenhet 2013–2018</w:t>
          </w:r>
          <w:r>
            <w:tab/>
          </w:r>
          <w:r>
            <w:fldChar w:fldCharType="begin"/>
          </w:r>
          <w:r>
            <w:instrText xml:space="preserve"> PAGEREF _Toc384401687 \h </w:instrText>
          </w:r>
          <w:r>
            <w:fldChar w:fldCharType="separate"/>
          </w:r>
          <w:r w:rsidR="004642B5">
            <w:t>183</w:t>
          </w:r>
          <w:r>
            <w:fldChar w:fldCharType="end"/>
          </w:r>
        </w:p>
        <w:p w14:paraId="4CD91A55"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.16 Statsskuldens utveckling 2013–2018</w:t>
          </w:r>
          <w:r>
            <w:tab/>
          </w:r>
          <w:r>
            <w:fldChar w:fldCharType="begin"/>
          </w:r>
          <w:r>
            <w:instrText xml:space="preserve"> PAGEREF _Toc384401688 \h </w:instrText>
          </w:r>
          <w:r>
            <w:fldChar w:fldCharType="separate"/>
          </w:r>
          <w:r w:rsidR="004642B5">
            <w:t>184</w:t>
          </w:r>
          <w:r>
            <w:fldChar w:fldCharType="end"/>
          </w:r>
        </w:p>
        <w:p w14:paraId="3FD3FD54"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.17 Den offentliga sektorns konsoliderade bruttoskuld och bidrag till förändringen 2013–2018</w:t>
          </w:r>
          <w:r>
            <w:tab/>
          </w:r>
          <w:r>
            <w:fldChar w:fldCharType="begin"/>
          </w:r>
          <w:r>
            <w:instrText xml:space="preserve"> PAGEREF _Toc384401689 \h </w:instrText>
          </w:r>
          <w:r>
            <w:fldChar w:fldCharType="separate"/>
          </w:r>
          <w:r w:rsidR="004642B5">
            <w:t>185</w:t>
          </w:r>
          <w:r>
            <w:fldChar w:fldCharType="end"/>
          </w:r>
        </w:p>
        <w:p w14:paraId="42AA602C"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7</w:t>
          </w:r>
          <w:r>
            <w:t>.18 Prognosjämförelse finansiellt sparande 2014–2018</w:t>
          </w:r>
          <w:r>
            <w:tab/>
          </w:r>
          <w:r>
            <w:fldChar w:fldCharType="begin"/>
          </w:r>
          <w:r>
            <w:instrText xml:space="preserve"> PAGEREF _Toc384401690 \h </w:instrText>
          </w:r>
          <w:r>
            <w:fldChar w:fldCharType="separate"/>
          </w:r>
          <w:r w:rsidR="004642B5">
            <w:t>185</w:t>
          </w:r>
          <w:r>
            <w:fldChar w:fldCharType="end"/>
          </w:r>
        </w:p>
        <w:p w14:paraId="1D385DF7"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8</w:t>
          </w:r>
          <w:r>
            <w:t>.1 Kommunsektorns konsumtionsutgifter 2013 fördelat efter typ av resurs</w:t>
          </w:r>
          <w:r>
            <w:tab/>
          </w:r>
          <w:r>
            <w:fldChar w:fldCharType="begin"/>
          </w:r>
          <w:r>
            <w:instrText xml:space="preserve"> PAGEREF _Toc384401691 \h </w:instrText>
          </w:r>
          <w:r>
            <w:fldChar w:fldCharType="separate"/>
          </w:r>
          <w:r w:rsidR="004642B5">
            <w:t>191</w:t>
          </w:r>
          <w:r>
            <w:fldChar w:fldCharType="end"/>
          </w:r>
        </w:p>
        <w:p w14:paraId="16798860"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8</w:t>
          </w:r>
          <w:r>
            <w:t>.2 Kommunfinansierad sysselsättning 2013–2018</w:t>
          </w:r>
          <w:r>
            <w:tab/>
          </w:r>
          <w:r>
            <w:fldChar w:fldCharType="begin"/>
          </w:r>
          <w:r>
            <w:instrText xml:space="preserve"> PAGEREF _Toc384401692 \h </w:instrText>
          </w:r>
          <w:r>
            <w:fldChar w:fldCharType="separate"/>
          </w:r>
          <w:r w:rsidR="004642B5">
            <w:t>194</w:t>
          </w:r>
          <w:r>
            <w:fldChar w:fldCharType="end"/>
          </w:r>
        </w:p>
        <w:p w14:paraId="4F7194D4"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8</w:t>
          </w:r>
          <w:r>
            <w:t>.3 Antal kommunfinansierade arbetade timmar 2013–2018</w:t>
          </w:r>
          <w:r>
            <w:tab/>
          </w:r>
          <w:r>
            <w:fldChar w:fldCharType="begin"/>
          </w:r>
          <w:r>
            <w:instrText xml:space="preserve"> PAGEREF _Toc384401693 \h </w:instrText>
          </w:r>
          <w:r>
            <w:fldChar w:fldCharType="separate"/>
          </w:r>
          <w:r w:rsidR="004642B5">
            <w:t>195</w:t>
          </w:r>
          <w:r>
            <w:fldChar w:fldCharType="end"/>
          </w:r>
        </w:p>
        <w:p w14:paraId="53676D92" w14:textId="77777777" w:rsidR="009D6872" w:rsidRDefault="009D6872">
          <w:pPr>
            <w:pStyle w:val="Innehll4"/>
            <w:rPr>
              <w:rFonts w:asciiTheme="minorHAnsi" w:eastAsiaTheme="minorEastAsia" w:hAnsiTheme="minorHAnsi" w:cstheme="minorBidi"/>
              <w:kern w:val="0"/>
              <w:szCs w:val="22"/>
              <w:lang w:eastAsia="sv-SE"/>
            </w:rPr>
          </w:pPr>
          <w:r>
            <w:t>Tabell 8.4 Skatter och statsbidrag 2013–2018</w:t>
          </w:r>
          <w:r>
            <w:tab/>
          </w:r>
          <w:r>
            <w:fldChar w:fldCharType="begin"/>
          </w:r>
          <w:r>
            <w:instrText xml:space="preserve"> PAGEREF _Toc384401694 \h </w:instrText>
          </w:r>
          <w:r>
            <w:fldChar w:fldCharType="separate"/>
          </w:r>
          <w:r w:rsidR="004642B5">
            <w:t>196</w:t>
          </w:r>
          <w:r>
            <w:fldChar w:fldCharType="end"/>
          </w:r>
        </w:p>
        <w:p w14:paraId="41E34ABD" w14:textId="77777777" w:rsidR="009D6872" w:rsidRDefault="009D6872">
          <w:pPr>
            <w:pStyle w:val="Innehll4"/>
            <w:rPr>
              <w:rFonts w:asciiTheme="minorHAnsi" w:eastAsiaTheme="minorEastAsia" w:hAnsiTheme="minorHAnsi" w:cstheme="minorBidi"/>
              <w:kern w:val="0"/>
              <w:szCs w:val="22"/>
              <w:lang w:eastAsia="sv-SE"/>
            </w:rPr>
          </w:pPr>
          <w:r>
            <w:t>Tabell 8.5 Årlig förändring av statsbidragen 2013–2018</w:t>
          </w:r>
          <w:r>
            <w:tab/>
          </w:r>
          <w:r>
            <w:fldChar w:fldCharType="begin"/>
          </w:r>
          <w:r>
            <w:instrText xml:space="preserve"> PAGEREF _Toc384401695 \h </w:instrText>
          </w:r>
          <w:r>
            <w:fldChar w:fldCharType="separate"/>
          </w:r>
          <w:r w:rsidR="004642B5">
            <w:t>196</w:t>
          </w:r>
          <w:r>
            <w:fldChar w:fldCharType="end"/>
          </w:r>
        </w:p>
        <w:p w14:paraId="47B70030" w14:textId="77777777" w:rsidR="009D6872" w:rsidRDefault="009D6872">
          <w:pPr>
            <w:pStyle w:val="Innehll4"/>
            <w:rPr>
              <w:rFonts w:asciiTheme="minorHAnsi" w:eastAsiaTheme="minorEastAsia" w:hAnsiTheme="minorHAnsi" w:cstheme="minorBidi"/>
              <w:kern w:val="0"/>
              <w:szCs w:val="22"/>
              <w:lang w:eastAsia="sv-SE"/>
            </w:rPr>
          </w:pPr>
          <w:r>
            <w:lastRenderedPageBreak/>
            <w:t xml:space="preserve">Tabell </w:t>
          </w:r>
          <w:r w:rsidRPr="002753A5">
            <w:rPr>
              <w:bCs/>
            </w:rPr>
            <w:t>8</w:t>
          </w:r>
          <w:r>
            <w:t>.6 Kommunsektorns finanser 2013–2018</w:t>
          </w:r>
          <w:r>
            <w:tab/>
          </w:r>
          <w:r>
            <w:fldChar w:fldCharType="begin"/>
          </w:r>
          <w:r>
            <w:instrText xml:space="preserve"> PAGEREF _Toc384401696 \h </w:instrText>
          </w:r>
          <w:r>
            <w:fldChar w:fldCharType="separate"/>
          </w:r>
          <w:r w:rsidR="004642B5">
            <w:t>198</w:t>
          </w:r>
          <w:r>
            <w:fldChar w:fldCharType="end"/>
          </w:r>
        </w:p>
        <w:p w14:paraId="528F0EDF"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8</w:t>
          </w:r>
          <w:r>
            <w:t>.7 Kommunsektorns resultaträkning 2009–2013</w:t>
          </w:r>
          <w:r>
            <w:tab/>
          </w:r>
          <w:r>
            <w:fldChar w:fldCharType="begin"/>
          </w:r>
          <w:r>
            <w:instrText xml:space="preserve"> PAGEREF _Toc384401697 \h </w:instrText>
          </w:r>
          <w:r>
            <w:fldChar w:fldCharType="separate"/>
          </w:r>
          <w:r w:rsidR="004642B5">
            <w:t>199</w:t>
          </w:r>
          <w:r>
            <w:fldChar w:fldCharType="end"/>
          </w:r>
        </w:p>
        <w:p w14:paraId="553A6E42" w14:textId="3C0C4F76"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8</w:t>
          </w:r>
          <w:r>
            <w:t xml:space="preserve">.8 Resultatet före extraordinära poster justerat för tillfälliga poster </w:t>
          </w:r>
          <w:r w:rsidR="002040E4">
            <w:br/>
          </w:r>
          <w:r>
            <w:t>2009–2013</w:t>
          </w:r>
          <w:r>
            <w:tab/>
          </w:r>
          <w:r>
            <w:fldChar w:fldCharType="begin"/>
          </w:r>
          <w:r>
            <w:instrText xml:space="preserve"> PAGEREF _Toc384401698 \h </w:instrText>
          </w:r>
          <w:r>
            <w:fldChar w:fldCharType="separate"/>
          </w:r>
          <w:r w:rsidR="004642B5">
            <w:t>200</w:t>
          </w:r>
          <w:r>
            <w:fldChar w:fldCharType="end"/>
          </w:r>
        </w:p>
        <w:p w14:paraId="3DA4AD5F"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8</w:t>
          </w:r>
          <w:r>
            <w:t>.9 Kommunsektorns balansräkning 2009–2013</w:t>
          </w:r>
          <w:r>
            <w:tab/>
          </w:r>
          <w:r>
            <w:fldChar w:fldCharType="begin"/>
          </w:r>
          <w:r>
            <w:instrText xml:space="preserve"> PAGEREF _Toc384401699 \h </w:instrText>
          </w:r>
          <w:r>
            <w:fldChar w:fldCharType="separate"/>
          </w:r>
          <w:r w:rsidR="004642B5">
            <w:t>202</w:t>
          </w:r>
          <w:r>
            <w:fldChar w:fldCharType="end"/>
          </w:r>
        </w:p>
        <w:p w14:paraId="719BF5B8"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8</w:t>
          </w:r>
          <w:r>
            <w:t>.10 Nyckeltal för kommun- och landstingsägda företag 2012</w:t>
          </w:r>
          <w:r>
            <w:tab/>
          </w:r>
          <w:r>
            <w:fldChar w:fldCharType="begin"/>
          </w:r>
          <w:r>
            <w:instrText xml:space="preserve"> PAGEREF _Toc384401700 \h </w:instrText>
          </w:r>
          <w:r>
            <w:fldChar w:fldCharType="separate"/>
          </w:r>
          <w:r w:rsidR="004642B5">
            <w:t>204</w:t>
          </w:r>
          <w:r>
            <w:fldChar w:fldCharType="end"/>
          </w:r>
        </w:p>
        <w:p w14:paraId="072E7661" w14:textId="3F51484B" w:rsidR="009D6872" w:rsidRDefault="009D6872">
          <w:pPr>
            <w:pStyle w:val="Innehll4"/>
            <w:rPr>
              <w:rFonts w:asciiTheme="minorHAnsi" w:eastAsiaTheme="minorEastAsia" w:hAnsiTheme="minorHAnsi" w:cstheme="minorBidi"/>
              <w:kern w:val="0"/>
              <w:szCs w:val="22"/>
              <w:lang w:eastAsia="sv-SE"/>
            </w:rPr>
          </w:pPr>
          <w:r>
            <w:t xml:space="preserve">Tabell 9.1 Antaganden och förändringar jämfört med budgetpropositionen för </w:t>
          </w:r>
          <w:r w:rsidR="002040E4">
            <w:br/>
          </w:r>
          <w:r>
            <w:t>2014</w:t>
          </w:r>
          <w:r>
            <w:tab/>
          </w:r>
          <w:r>
            <w:fldChar w:fldCharType="begin"/>
          </w:r>
          <w:r>
            <w:instrText xml:space="preserve"> PAGEREF _Toc384401701 \h </w:instrText>
          </w:r>
          <w:r>
            <w:fldChar w:fldCharType="separate"/>
          </w:r>
          <w:r w:rsidR="004642B5">
            <w:t>212</w:t>
          </w:r>
          <w:r>
            <w:fldChar w:fldCharType="end"/>
          </w:r>
        </w:p>
        <w:p w14:paraId="1C801552" w14:textId="493ECBED" w:rsidR="009D6872" w:rsidRDefault="009D6872">
          <w:pPr>
            <w:pStyle w:val="Innehll4"/>
            <w:rPr>
              <w:rFonts w:asciiTheme="minorHAnsi" w:eastAsiaTheme="minorEastAsia" w:hAnsiTheme="minorHAnsi" w:cstheme="minorBidi"/>
              <w:kern w:val="0"/>
              <w:szCs w:val="22"/>
              <w:lang w:eastAsia="sv-SE"/>
            </w:rPr>
          </w:pPr>
          <w:r>
            <w:t xml:space="preserve">Tabell 9.2 Aktuell prognos jämfört med budgetpropositionen för 2014 samt </w:t>
          </w:r>
          <w:r w:rsidR="004F035D">
            <w:br/>
          </w:r>
          <w:r>
            <w:t>statens budget för 2012 och 2013</w:t>
          </w:r>
          <w:r>
            <w:tab/>
          </w:r>
          <w:r>
            <w:fldChar w:fldCharType="begin"/>
          </w:r>
          <w:r>
            <w:instrText xml:space="preserve"> PAGEREF _Toc384401702 \h </w:instrText>
          </w:r>
          <w:r>
            <w:fldChar w:fldCharType="separate"/>
          </w:r>
          <w:r w:rsidR="004642B5">
            <w:t>213</w:t>
          </w:r>
          <w:r>
            <w:fldChar w:fldCharType="end"/>
          </w:r>
        </w:p>
        <w:p w14:paraId="78BEB976" w14:textId="77777777" w:rsidR="009D6872" w:rsidRDefault="009D6872">
          <w:pPr>
            <w:pStyle w:val="Innehll4"/>
            <w:rPr>
              <w:rFonts w:asciiTheme="minorHAnsi" w:eastAsiaTheme="minorEastAsia" w:hAnsiTheme="minorHAnsi" w:cstheme="minorBidi"/>
              <w:kern w:val="0"/>
              <w:szCs w:val="22"/>
              <w:lang w:eastAsia="sv-SE"/>
            </w:rPr>
          </w:pPr>
          <w:r>
            <w:t>Tabell 9.3 Övriga inkomster, aktuell prognos jämfört med 2014 års budgetproposition</w:t>
          </w:r>
          <w:r>
            <w:tab/>
          </w:r>
          <w:r>
            <w:fldChar w:fldCharType="begin"/>
          </w:r>
          <w:r>
            <w:instrText xml:space="preserve"> PAGEREF _Toc384401703 \h </w:instrText>
          </w:r>
          <w:r>
            <w:fldChar w:fldCharType="separate"/>
          </w:r>
          <w:r w:rsidR="004642B5">
            <w:t>215</w:t>
          </w:r>
          <w:r>
            <w:fldChar w:fldCharType="end"/>
          </w:r>
        </w:p>
        <w:p w14:paraId="47DDD96E" w14:textId="77777777" w:rsidR="009D6872" w:rsidRDefault="009D6872">
          <w:pPr>
            <w:pStyle w:val="Innehll4"/>
            <w:rPr>
              <w:rFonts w:asciiTheme="minorHAnsi" w:eastAsiaTheme="minorEastAsia" w:hAnsiTheme="minorHAnsi" w:cstheme="minorBidi"/>
              <w:kern w:val="0"/>
              <w:szCs w:val="22"/>
              <w:lang w:eastAsia="sv-SE"/>
            </w:rPr>
          </w:pPr>
          <w:r>
            <w:t>Tabell 9.4 Övriga inkomster, utfall jämfört med statens budget för 2013</w:t>
          </w:r>
          <w:r>
            <w:tab/>
          </w:r>
          <w:r>
            <w:fldChar w:fldCharType="begin"/>
          </w:r>
          <w:r>
            <w:instrText xml:space="preserve"> PAGEREF _Toc384401704 \h </w:instrText>
          </w:r>
          <w:r>
            <w:fldChar w:fldCharType="separate"/>
          </w:r>
          <w:r w:rsidR="004642B5">
            <w:t>216</w:t>
          </w:r>
          <w:r>
            <w:fldChar w:fldCharType="end"/>
          </w:r>
        </w:p>
        <w:p w14:paraId="24EB2AA7" w14:textId="77777777" w:rsidR="009D6872" w:rsidRDefault="009D6872">
          <w:pPr>
            <w:pStyle w:val="Innehll4"/>
            <w:rPr>
              <w:rFonts w:asciiTheme="minorHAnsi" w:eastAsiaTheme="minorEastAsia" w:hAnsiTheme="minorHAnsi" w:cstheme="minorBidi"/>
              <w:kern w:val="0"/>
              <w:szCs w:val="22"/>
              <w:lang w:eastAsia="sv-SE"/>
            </w:rPr>
          </w:pPr>
          <w:r>
            <w:t>Tabell 9.5 Utgifter 2013 och 2014</w:t>
          </w:r>
          <w:r>
            <w:tab/>
          </w:r>
          <w:r>
            <w:fldChar w:fldCharType="begin"/>
          </w:r>
          <w:r>
            <w:instrText xml:space="preserve"> PAGEREF _Toc384401705 \h </w:instrText>
          </w:r>
          <w:r>
            <w:fldChar w:fldCharType="separate"/>
          </w:r>
          <w:r w:rsidR="004642B5">
            <w:t>218</w:t>
          </w:r>
          <w:r>
            <w:fldChar w:fldCharType="end"/>
          </w:r>
        </w:p>
        <w:p w14:paraId="6CD00C67" w14:textId="77777777" w:rsidR="009D6872" w:rsidRDefault="009D6872">
          <w:pPr>
            <w:pStyle w:val="Innehll4"/>
            <w:rPr>
              <w:rFonts w:asciiTheme="minorHAnsi" w:eastAsiaTheme="minorEastAsia" w:hAnsiTheme="minorHAnsi" w:cstheme="minorBidi"/>
              <w:kern w:val="0"/>
              <w:szCs w:val="22"/>
              <w:lang w:eastAsia="sv-SE"/>
            </w:rPr>
          </w:pPr>
          <w:r>
            <w:t>Tabell 9.6 Beräknad förändring av anslagsbehållningar 2014</w:t>
          </w:r>
          <w:r>
            <w:tab/>
          </w:r>
          <w:r>
            <w:fldChar w:fldCharType="begin"/>
          </w:r>
          <w:r>
            <w:instrText xml:space="preserve"> PAGEREF _Toc384401706 \h </w:instrText>
          </w:r>
          <w:r>
            <w:fldChar w:fldCharType="separate"/>
          </w:r>
          <w:r w:rsidR="004642B5">
            <w:t>221</w:t>
          </w:r>
          <w:r>
            <w:fldChar w:fldCharType="end"/>
          </w:r>
        </w:p>
        <w:p w14:paraId="0478AD0E" w14:textId="77777777" w:rsidR="009D6872" w:rsidRDefault="009D6872">
          <w:pPr>
            <w:pStyle w:val="Innehll4"/>
            <w:rPr>
              <w:rFonts w:asciiTheme="minorHAnsi" w:eastAsiaTheme="minorEastAsia" w:hAnsiTheme="minorHAnsi" w:cstheme="minorBidi"/>
              <w:kern w:val="0"/>
              <w:szCs w:val="22"/>
              <w:lang w:eastAsia="sv-SE"/>
            </w:rPr>
          </w:pPr>
          <w:r>
            <w:t>Tabell 9.7 Nu föreslagna och aviserade utgiftsförändringar</w:t>
          </w:r>
          <w:r>
            <w:tab/>
          </w:r>
          <w:r>
            <w:fldChar w:fldCharType="begin"/>
          </w:r>
          <w:r>
            <w:instrText xml:space="preserve"> PAGEREF _Toc384401707 \h </w:instrText>
          </w:r>
          <w:r>
            <w:fldChar w:fldCharType="separate"/>
          </w:r>
          <w:r w:rsidR="004642B5">
            <w:t>222</w:t>
          </w:r>
          <w:r>
            <w:fldChar w:fldCharType="end"/>
          </w:r>
        </w:p>
        <w:p w14:paraId="24939947" w14:textId="2C4F4AB3" w:rsidR="009D6872" w:rsidRDefault="009D6872">
          <w:pPr>
            <w:pStyle w:val="Innehll4"/>
            <w:rPr>
              <w:rFonts w:asciiTheme="minorHAnsi" w:eastAsiaTheme="minorEastAsia" w:hAnsiTheme="minorHAnsi" w:cstheme="minorBidi"/>
              <w:kern w:val="0"/>
              <w:szCs w:val="22"/>
              <w:lang w:eastAsia="sv-SE"/>
            </w:rPr>
          </w:pPr>
          <w:r>
            <w:t xml:space="preserve">Tabell 9.8 Förändring av takbegränsade utgifter jämfört med budgetpropositionen </w:t>
          </w:r>
          <w:r w:rsidR="002040E4">
            <w:br/>
          </w:r>
          <w:r>
            <w:t>för 2014</w:t>
          </w:r>
          <w:r>
            <w:tab/>
          </w:r>
          <w:r>
            <w:fldChar w:fldCharType="begin"/>
          </w:r>
          <w:r>
            <w:instrText xml:space="preserve"> PAGEREF _Toc384401708 \h </w:instrText>
          </w:r>
          <w:r>
            <w:fldChar w:fldCharType="separate"/>
          </w:r>
          <w:r w:rsidR="004642B5">
            <w:t>223</w:t>
          </w:r>
          <w:r>
            <w:fldChar w:fldCharType="end"/>
          </w:r>
        </w:p>
        <w:p w14:paraId="4D6BEC31" w14:textId="77777777" w:rsidR="009D6872" w:rsidRDefault="009D6872">
          <w:pPr>
            <w:pStyle w:val="Innehll4"/>
            <w:rPr>
              <w:rFonts w:asciiTheme="minorHAnsi" w:eastAsiaTheme="minorEastAsia" w:hAnsiTheme="minorHAnsi" w:cstheme="minorBidi"/>
              <w:kern w:val="0"/>
              <w:szCs w:val="22"/>
              <w:lang w:eastAsia="sv-SE"/>
            </w:rPr>
          </w:pPr>
          <w:r>
            <w:t>Tabell 9.9 Volymprognoser 2015–2017</w:t>
          </w:r>
          <w:r>
            <w:tab/>
          </w:r>
          <w:r>
            <w:fldChar w:fldCharType="begin"/>
          </w:r>
          <w:r>
            <w:instrText xml:space="preserve"> PAGEREF _Toc384401709 \h </w:instrText>
          </w:r>
          <w:r>
            <w:fldChar w:fldCharType="separate"/>
          </w:r>
          <w:r w:rsidR="004642B5">
            <w:t>224</w:t>
          </w:r>
          <w:r>
            <w:fldChar w:fldCharType="end"/>
          </w:r>
        </w:p>
        <w:p w14:paraId="405104DE" w14:textId="77777777" w:rsidR="009D6872" w:rsidRDefault="009D6872">
          <w:pPr>
            <w:pStyle w:val="Innehll4"/>
            <w:rPr>
              <w:rFonts w:asciiTheme="minorHAnsi" w:eastAsiaTheme="minorEastAsia" w:hAnsiTheme="minorHAnsi" w:cstheme="minorBidi"/>
              <w:kern w:val="0"/>
              <w:szCs w:val="22"/>
              <w:lang w:eastAsia="sv-SE"/>
            </w:rPr>
          </w:pPr>
          <w:r>
            <w:t>Tabell 9.10 Utfall för statens budget 2013</w:t>
          </w:r>
          <w:r>
            <w:tab/>
          </w:r>
          <w:r>
            <w:fldChar w:fldCharType="begin"/>
          </w:r>
          <w:r>
            <w:instrText xml:space="preserve"> PAGEREF _Toc384401710 \h </w:instrText>
          </w:r>
          <w:r>
            <w:fldChar w:fldCharType="separate"/>
          </w:r>
          <w:r w:rsidR="004642B5">
            <w:t>225</w:t>
          </w:r>
          <w:r>
            <w:fldChar w:fldCharType="end"/>
          </w:r>
        </w:p>
        <w:p w14:paraId="7F349628" w14:textId="77777777" w:rsidR="009D6872" w:rsidRDefault="009D6872">
          <w:pPr>
            <w:pStyle w:val="Innehll4"/>
            <w:rPr>
              <w:rFonts w:asciiTheme="minorHAnsi" w:eastAsiaTheme="minorEastAsia" w:hAnsiTheme="minorHAnsi" w:cstheme="minorBidi"/>
              <w:kern w:val="0"/>
              <w:szCs w:val="22"/>
              <w:lang w:eastAsia="sv-SE"/>
            </w:rPr>
          </w:pPr>
          <w:r>
            <w:t>Tabell 9.11 Förändring av statens budgetsaldo 2014–2017 jämfört med budgetpropositionen för 2014</w:t>
          </w:r>
          <w:r>
            <w:tab/>
          </w:r>
          <w:r>
            <w:fldChar w:fldCharType="begin"/>
          </w:r>
          <w:r>
            <w:instrText xml:space="preserve"> PAGEREF _Toc384401711 \h </w:instrText>
          </w:r>
          <w:r>
            <w:fldChar w:fldCharType="separate"/>
          </w:r>
          <w:r w:rsidR="004642B5">
            <w:t>226</w:t>
          </w:r>
          <w:r>
            <w:fldChar w:fldCharType="end"/>
          </w:r>
        </w:p>
        <w:p w14:paraId="1F7170BF" w14:textId="77777777" w:rsidR="009D6872" w:rsidRDefault="009D6872">
          <w:pPr>
            <w:pStyle w:val="Innehll4"/>
            <w:rPr>
              <w:rFonts w:asciiTheme="minorHAnsi" w:eastAsiaTheme="minorEastAsia" w:hAnsiTheme="minorHAnsi" w:cstheme="minorBidi"/>
              <w:kern w:val="0"/>
              <w:szCs w:val="22"/>
              <w:lang w:eastAsia="sv-SE"/>
            </w:rPr>
          </w:pPr>
          <w:r>
            <w:t>Tabell 9.12 Offentliga sektorns inkomster och utgifter. Aktuell prognos och förändringar jämfört med budgetpropositionen för 2014</w:t>
          </w:r>
          <w:r>
            <w:tab/>
          </w:r>
          <w:r>
            <w:fldChar w:fldCharType="begin"/>
          </w:r>
          <w:r>
            <w:instrText xml:space="preserve"> PAGEREF _Toc384401712 \h </w:instrText>
          </w:r>
          <w:r>
            <w:fldChar w:fldCharType="separate"/>
          </w:r>
          <w:r w:rsidR="004642B5">
            <w:t>226</w:t>
          </w:r>
          <w:r>
            <w:fldChar w:fldCharType="end"/>
          </w:r>
        </w:p>
        <w:p w14:paraId="5DFF1EBC" w14:textId="77777777" w:rsidR="009D6872" w:rsidRDefault="009D6872">
          <w:pPr>
            <w:pStyle w:val="Innehll4"/>
            <w:rPr>
              <w:rFonts w:asciiTheme="minorHAnsi" w:eastAsiaTheme="minorEastAsia" w:hAnsiTheme="minorHAnsi" w:cstheme="minorBidi"/>
              <w:kern w:val="0"/>
              <w:szCs w:val="22"/>
              <w:lang w:eastAsia="sv-SE"/>
            </w:rPr>
          </w:pPr>
          <w:r>
            <w:t>Tabell 9.13 Offentliga sektorns finansiella ställning. Aktuell prognos och förändringar jämfört med budgetpropositionen för 2014</w:t>
          </w:r>
          <w:r>
            <w:tab/>
          </w:r>
          <w:r>
            <w:fldChar w:fldCharType="begin"/>
          </w:r>
          <w:r>
            <w:instrText xml:space="preserve"> PAGEREF _Toc384401713 \h </w:instrText>
          </w:r>
          <w:r>
            <w:fldChar w:fldCharType="separate"/>
          </w:r>
          <w:r w:rsidR="004642B5">
            <w:t>227</w:t>
          </w:r>
          <w:r>
            <w:fldChar w:fldCharType="end"/>
          </w:r>
        </w:p>
        <w:p w14:paraId="1F4AF9DA" w14:textId="77777777" w:rsidR="009D6872" w:rsidRDefault="009D6872">
          <w:pPr>
            <w:pStyle w:val="Innehll4"/>
            <w:rPr>
              <w:rFonts w:asciiTheme="minorHAnsi" w:eastAsiaTheme="minorEastAsia" w:hAnsiTheme="minorHAnsi" w:cstheme="minorBidi"/>
              <w:kern w:val="0"/>
              <w:szCs w:val="22"/>
              <w:lang w:eastAsia="sv-SE"/>
            </w:rPr>
          </w:pPr>
          <w:r>
            <w:t>Tabell 9.14 Kommunsektorns finanser. Förändringar jämfört med budgetpropositionen för 2014</w:t>
          </w:r>
          <w:r>
            <w:tab/>
          </w:r>
          <w:r>
            <w:fldChar w:fldCharType="begin"/>
          </w:r>
          <w:r>
            <w:instrText xml:space="preserve"> PAGEREF _Toc384401714 \h </w:instrText>
          </w:r>
          <w:r>
            <w:fldChar w:fldCharType="separate"/>
          </w:r>
          <w:r w:rsidR="004642B5">
            <w:t>228</w:t>
          </w:r>
          <w:r>
            <w:fldChar w:fldCharType="end"/>
          </w:r>
        </w:p>
        <w:p w14:paraId="1A5FD4B9" w14:textId="77777777" w:rsidR="009D6872" w:rsidRDefault="009D6872">
          <w:pPr>
            <w:pStyle w:val="Innehll4"/>
            <w:rPr>
              <w:rFonts w:asciiTheme="minorHAnsi" w:eastAsiaTheme="minorEastAsia" w:hAnsiTheme="minorHAnsi" w:cstheme="minorBidi"/>
              <w:kern w:val="0"/>
              <w:szCs w:val="22"/>
              <w:lang w:eastAsia="sv-SE"/>
            </w:rPr>
          </w:pPr>
          <w:r>
            <w:t>Tabell 10.1 Arbetslöshet och sysselsättningsgrad för olika grupper</w:t>
          </w:r>
          <w:r>
            <w:tab/>
          </w:r>
          <w:r>
            <w:fldChar w:fldCharType="begin"/>
          </w:r>
          <w:r>
            <w:instrText xml:space="preserve"> PAGEREF _Toc384401715 \h </w:instrText>
          </w:r>
          <w:r>
            <w:fldChar w:fldCharType="separate"/>
          </w:r>
          <w:r w:rsidR="004642B5">
            <w:t>236</w:t>
          </w:r>
          <w:r>
            <w:fldChar w:fldCharType="end"/>
          </w:r>
        </w:p>
        <w:p w14:paraId="69707D58"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10</w:t>
          </w:r>
          <w:r>
            <w:t>.2 Långtidsarbetsarbetslöshet bland olika grupper</w:t>
          </w:r>
          <w:r>
            <w:tab/>
          </w:r>
          <w:r>
            <w:fldChar w:fldCharType="begin"/>
          </w:r>
          <w:r>
            <w:instrText xml:space="preserve"> PAGEREF _Toc384401716 \h </w:instrText>
          </w:r>
          <w:r>
            <w:fldChar w:fldCharType="separate"/>
          </w:r>
          <w:r w:rsidR="004642B5">
            <w:t>237</w:t>
          </w:r>
          <w:r>
            <w:fldChar w:fldCharType="end"/>
          </w:r>
        </w:p>
        <w:p w14:paraId="1B858564"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10</w:t>
          </w:r>
          <w:r>
            <w:t>.3 Effekter av regeringens politik på lång sikt</w:t>
          </w:r>
          <w:r>
            <w:tab/>
          </w:r>
          <w:r>
            <w:fldChar w:fldCharType="begin"/>
          </w:r>
          <w:r>
            <w:instrText xml:space="preserve"> PAGEREF _Toc384401717 \h </w:instrText>
          </w:r>
          <w:r>
            <w:fldChar w:fldCharType="separate"/>
          </w:r>
          <w:r w:rsidR="004642B5">
            <w:t>249</w:t>
          </w:r>
          <w:r>
            <w:fldChar w:fldCharType="end"/>
          </w:r>
        </w:p>
        <w:p w14:paraId="6C5B20CC"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11</w:t>
          </w:r>
          <w:r>
            <w:t>.1 Offentliga konsumtion efter ändamål</w:t>
          </w:r>
          <w:r>
            <w:tab/>
          </w:r>
          <w:r>
            <w:fldChar w:fldCharType="begin"/>
          </w:r>
          <w:r>
            <w:instrText xml:space="preserve"> PAGEREF _Toc384401718 \h </w:instrText>
          </w:r>
          <w:r>
            <w:fldChar w:fldCharType="separate"/>
          </w:r>
          <w:r w:rsidR="004642B5">
            <w:t>269</w:t>
          </w:r>
          <w:r>
            <w:fldChar w:fldCharType="end"/>
          </w:r>
        </w:p>
        <w:p w14:paraId="7F061948"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11</w:t>
          </w:r>
          <w:r>
            <w:t>.2 Primära offentliga utgifter vid oförändrat beteende</w:t>
          </w:r>
          <w:r>
            <w:tab/>
          </w:r>
          <w:r>
            <w:fldChar w:fldCharType="begin"/>
          </w:r>
          <w:r>
            <w:instrText xml:space="preserve"> PAGEREF _Toc384401719 \h </w:instrText>
          </w:r>
          <w:r>
            <w:fldChar w:fldCharType="separate"/>
          </w:r>
          <w:r w:rsidR="004642B5">
            <w:t>270</w:t>
          </w:r>
          <w:r>
            <w:fldChar w:fldCharType="end"/>
          </w:r>
        </w:p>
        <w:p w14:paraId="2804E402"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11</w:t>
          </w:r>
          <w:r>
            <w:t>.3 Utträdesålder och återstående medellivslängd</w:t>
          </w:r>
          <w:r>
            <w:tab/>
          </w:r>
          <w:r>
            <w:fldChar w:fldCharType="begin"/>
          </w:r>
          <w:r>
            <w:instrText xml:space="preserve"> PAGEREF _Toc384401720 \h </w:instrText>
          </w:r>
          <w:r>
            <w:fldChar w:fldCharType="separate"/>
          </w:r>
          <w:r w:rsidR="004642B5">
            <w:t>275</w:t>
          </w:r>
          <w:r>
            <w:fldChar w:fldCharType="end"/>
          </w:r>
        </w:p>
        <w:p w14:paraId="5EABD626"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11</w:t>
          </w:r>
          <w:r>
            <w:t>.4 S1 och S2 i de olika scenarierna</w:t>
          </w:r>
          <w:r>
            <w:tab/>
          </w:r>
          <w:r>
            <w:fldChar w:fldCharType="begin"/>
          </w:r>
          <w:r>
            <w:instrText xml:space="preserve"> PAGEREF _Toc384401721 \h </w:instrText>
          </w:r>
          <w:r>
            <w:fldChar w:fldCharType="separate"/>
          </w:r>
          <w:r w:rsidR="004642B5">
            <w:t>280</w:t>
          </w:r>
          <w:r>
            <w:fldChar w:fldCharType="end"/>
          </w:r>
        </w:p>
        <w:p w14:paraId="01435D34" w14:textId="77777777" w:rsidR="009D6872" w:rsidRDefault="009D6872">
          <w:pPr>
            <w:pStyle w:val="Innehll4"/>
            <w:rPr>
              <w:rFonts w:asciiTheme="minorHAnsi" w:eastAsiaTheme="minorEastAsia" w:hAnsiTheme="minorHAnsi" w:cstheme="minorBidi"/>
              <w:kern w:val="0"/>
              <w:szCs w:val="22"/>
              <w:lang w:eastAsia="sv-SE"/>
            </w:rPr>
          </w:pPr>
          <w:r>
            <w:t xml:space="preserve">Tabell </w:t>
          </w:r>
          <w:r w:rsidRPr="002753A5">
            <w:rPr>
              <w:bCs/>
            </w:rPr>
            <w:t>11</w:t>
          </w:r>
          <w:r>
            <w:t>.5 Hållbarhetsindikatorer för Sverige</w:t>
          </w:r>
          <w:r>
            <w:tab/>
          </w:r>
          <w:r>
            <w:fldChar w:fldCharType="begin"/>
          </w:r>
          <w:r>
            <w:instrText xml:space="preserve"> PAGEREF _Toc384401722 \h </w:instrText>
          </w:r>
          <w:r>
            <w:fldChar w:fldCharType="separate"/>
          </w:r>
          <w:r w:rsidR="004642B5">
            <w:t>282</w:t>
          </w:r>
          <w:r>
            <w:fldChar w:fldCharType="end"/>
          </w:r>
        </w:p>
        <w:p w14:paraId="0EC0F9BE" w14:textId="77777777" w:rsidR="00457A9B" w:rsidRDefault="00457A9B" w:rsidP="00F7009D">
          <w:pPr>
            <w:pStyle w:val="Brdtext"/>
          </w:pPr>
          <w:r>
            <w:rPr>
              <w:noProof/>
            </w:rPr>
            <w:fldChar w:fldCharType="end"/>
          </w:r>
        </w:p>
        <w:p w14:paraId="1C39AB2B" w14:textId="77777777" w:rsidR="00457A9B" w:rsidRPr="00AA2826" w:rsidRDefault="0009067D" w:rsidP="00F7009D">
          <w:pPr>
            <w:pStyle w:val="Brdtext"/>
          </w:pPr>
        </w:p>
      </w:sdtContent>
    </w:sdt>
    <w:p w14:paraId="6B684C7D" w14:textId="77777777" w:rsidR="00457A9B" w:rsidRDefault="00457A9B" w:rsidP="00F7009D">
      <w:pPr>
        <w:pStyle w:val="Brdtext"/>
      </w:pPr>
    </w:p>
    <w:p w14:paraId="1B4B3646" w14:textId="77777777" w:rsidR="00457A9B" w:rsidRDefault="00457A9B" w:rsidP="00F7009D">
      <w:pPr>
        <w:pStyle w:val="Brdtext"/>
        <w:sectPr w:rsidR="00457A9B" w:rsidSect="00F7009D">
          <w:headerReference w:type="even" r:id="rId33"/>
          <w:headerReference w:type="default" r:id="rId34"/>
          <w:footerReference w:type="even" r:id="rId35"/>
          <w:footerReference w:type="default" r:id="rId36"/>
          <w:footerReference w:type="first" r:id="rId37"/>
          <w:pgSz w:w="11906" w:h="16838" w:code="9"/>
          <w:pgMar w:top="1304" w:right="1871" w:bottom="1531" w:left="1021" w:header="567" w:footer="1077" w:gutter="0"/>
          <w:cols w:space="720"/>
          <w:docGrid w:linePitch="360"/>
        </w:sectPr>
      </w:pPr>
    </w:p>
    <w:p w14:paraId="2F6DCD42" w14:textId="77777777" w:rsidR="00457A9B" w:rsidRDefault="00457A9B" w:rsidP="00F7009D">
      <w:pPr>
        <w:pStyle w:val="Brdtext"/>
      </w:pPr>
    </w:p>
    <w:p w14:paraId="22682ECD" w14:textId="77777777" w:rsidR="00457A9B" w:rsidRDefault="00457A9B" w:rsidP="00F7009D">
      <w:pPr>
        <w:pStyle w:val="Brdtextmedindrag"/>
        <w:spacing w:before="1320" w:line="240" w:lineRule="exact"/>
      </w:pPr>
    </w:p>
    <w:sdt>
      <w:sdtPr>
        <w:rPr>
          <w:rFonts w:eastAsiaTheme="minorHAnsi" w:cstheme="minorBidi"/>
          <w:noProof/>
          <w:szCs w:val="22"/>
        </w:rPr>
        <w:id w:val="-976211881"/>
        <w:docPartObj>
          <w:docPartGallery w:val="Table of Contents"/>
          <w:docPartUnique/>
        </w:docPartObj>
      </w:sdtPr>
      <w:sdtEndPr>
        <w:rPr>
          <w:rFonts w:eastAsia="Times New Roman" w:cs="Times New Roman"/>
          <w:noProof w:val="0"/>
          <w:szCs w:val="20"/>
        </w:rPr>
      </w:sdtEndPr>
      <w:sdtContent>
        <w:p w14:paraId="11D82F70" w14:textId="77777777" w:rsidR="00457A9B" w:rsidRPr="00AA2826" w:rsidRDefault="00457A9B" w:rsidP="00F7009D">
          <w:pPr>
            <w:pStyle w:val="Brdtext"/>
            <w:pBdr>
              <w:bottom w:val="single" w:sz="6" w:space="4" w:color="auto"/>
            </w:pBdr>
            <w:rPr>
              <w:rFonts w:ascii="TradeGothic" w:eastAsiaTheme="minorHAnsi" w:hAnsi="TradeGothic" w:cstheme="minorBidi"/>
              <w:b/>
              <w:noProof/>
              <w:szCs w:val="22"/>
            </w:rPr>
          </w:pPr>
          <w:r w:rsidRPr="00E453AC">
            <w:rPr>
              <w:rFonts w:ascii="TradeGothic" w:hAnsi="TradeGothic"/>
              <w:b/>
            </w:rPr>
            <w:t>Diagramförteckning</w:t>
          </w:r>
        </w:p>
        <w:p w14:paraId="2DA0A1AC" w14:textId="77777777" w:rsidR="00457A9B" w:rsidRPr="00AA2826" w:rsidRDefault="00457A9B" w:rsidP="00F7009D">
          <w:pPr>
            <w:pStyle w:val="Brdtextmedindrag"/>
            <w:spacing w:line="240" w:lineRule="exact"/>
            <w:rPr>
              <w:rFonts w:eastAsiaTheme="minorHAnsi"/>
            </w:rPr>
          </w:pPr>
        </w:p>
        <w:p w14:paraId="6B7B49B3" w14:textId="77777777" w:rsidR="009D6872" w:rsidRDefault="00457A9B">
          <w:pPr>
            <w:pStyle w:val="Innehll4"/>
            <w:rPr>
              <w:rFonts w:asciiTheme="minorHAnsi" w:eastAsiaTheme="minorEastAsia" w:hAnsiTheme="minorHAnsi" w:cstheme="minorBidi"/>
              <w:kern w:val="0"/>
              <w:szCs w:val="22"/>
              <w:lang w:eastAsia="sv-SE"/>
            </w:rPr>
          </w:pPr>
          <w:r>
            <w:fldChar w:fldCharType="begin"/>
          </w:r>
          <w:r>
            <w:instrText xml:space="preserve"> TOC \t "Diagram Rubrik;4" </w:instrText>
          </w:r>
          <w:r>
            <w:fldChar w:fldCharType="separate"/>
          </w:r>
          <w:r w:rsidR="009D6872">
            <w:t xml:space="preserve">Diagram </w:t>
          </w:r>
          <w:r w:rsidR="009D6872" w:rsidRPr="00D27DB8">
            <w:rPr>
              <w:bCs/>
            </w:rPr>
            <w:t>2</w:t>
          </w:r>
          <w:r w:rsidR="009D6872">
            <w:t>.1 Finansiellt sparande i offentlig sektor</w:t>
          </w:r>
          <w:r w:rsidR="009D6872">
            <w:tab/>
          </w:r>
          <w:r w:rsidR="009D6872">
            <w:fldChar w:fldCharType="begin"/>
          </w:r>
          <w:r w:rsidR="009D6872">
            <w:instrText xml:space="preserve"> PAGEREF _Toc384401723 \h </w:instrText>
          </w:r>
          <w:r w:rsidR="009D6872">
            <w:fldChar w:fldCharType="separate"/>
          </w:r>
          <w:r w:rsidR="004642B5">
            <w:t>39</w:t>
          </w:r>
          <w:r w:rsidR="009D6872">
            <w:fldChar w:fldCharType="end"/>
          </w:r>
        </w:p>
        <w:p w14:paraId="73C7486B"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2</w:t>
          </w:r>
          <w:r>
            <w:t>.2 Finansiellt sparande i offentlig sektor 1970–2018</w:t>
          </w:r>
          <w:r>
            <w:tab/>
          </w:r>
          <w:r>
            <w:fldChar w:fldCharType="begin"/>
          </w:r>
          <w:r>
            <w:instrText xml:space="preserve"> PAGEREF _Toc384401724 \h </w:instrText>
          </w:r>
          <w:r>
            <w:fldChar w:fldCharType="separate"/>
          </w:r>
          <w:r w:rsidR="004642B5">
            <w:t>40</w:t>
          </w:r>
          <w:r>
            <w:fldChar w:fldCharType="end"/>
          </w:r>
        </w:p>
        <w:p w14:paraId="3F321C65" w14:textId="268335B0"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2</w:t>
          </w:r>
          <w:r>
            <w:t xml:space="preserve">.3 Andel icke-behöriga till gymnasieskolans nationella program </w:t>
          </w:r>
          <w:r w:rsidR="00F7009D">
            <w:br/>
          </w:r>
          <w:r>
            <w:t>1998–2013</w:t>
          </w:r>
          <w:r>
            <w:tab/>
          </w:r>
          <w:r>
            <w:fldChar w:fldCharType="begin"/>
          </w:r>
          <w:r>
            <w:instrText xml:space="preserve"> PAGEREF _Toc384401725 \h </w:instrText>
          </w:r>
          <w:r>
            <w:fldChar w:fldCharType="separate"/>
          </w:r>
          <w:r w:rsidR="004642B5">
            <w:t>41</w:t>
          </w:r>
          <w:r>
            <w:fldChar w:fldCharType="end"/>
          </w:r>
        </w:p>
        <w:p w14:paraId="00781B59"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2</w:t>
          </w:r>
          <w:r>
            <w:t>.4 Andel med eftergymnasial utbildning 2006–2012</w:t>
          </w:r>
          <w:r>
            <w:tab/>
          </w:r>
          <w:r>
            <w:fldChar w:fldCharType="begin"/>
          </w:r>
          <w:r>
            <w:instrText xml:space="preserve"> PAGEREF _Toc384401726 \h </w:instrText>
          </w:r>
          <w:r>
            <w:fldChar w:fldCharType="separate"/>
          </w:r>
          <w:r w:rsidR="004642B5">
            <w:t>43</w:t>
          </w:r>
          <w:r>
            <w:fldChar w:fldCharType="end"/>
          </w:r>
        </w:p>
        <w:p w14:paraId="1ABDD1D8"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2</w:t>
          </w:r>
          <w:r>
            <w:t>.5 Utanförskap 1970–2018</w:t>
          </w:r>
          <w:r>
            <w:tab/>
          </w:r>
          <w:r>
            <w:fldChar w:fldCharType="begin"/>
          </w:r>
          <w:r>
            <w:instrText xml:space="preserve"> PAGEREF _Toc384401727 \h </w:instrText>
          </w:r>
          <w:r>
            <w:fldChar w:fldCharType="separate"/>
          </w:r>
          <w:r w:rsidR="004642B5">
            <w:t>48</w:t>
          </w:r>
          <w:r>
            <w:fldChar w:fldCharType="end"/>
          </w:r>
        </w:p>
        <w:p w14:paraId="7F27FAE5"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2</w:t>
          </w:r>
          <w:r>
            <w:t>.6 Sysselsättningsgrad 2001–2018</w:t>
          </w:r>
          <w:r>
            <w:tab/>
          </w:r>
          <w:r>
            <w:fldChar w:fldCharType="begin"/>
          </w:r>
          <w:r>
            <w:instrText xml:space="preserve"> PAGEREF _Toc384401728 \h </w:instrText>
          </w:r>
          <w:r>
            <w:fldChar w:fldCharType="separate"/>
          </w:r>
          <w:r w:rsidR="004642B5">
            <w:t>49</w:t>
          </w:r>
          <w:r>
            <w:fldChar w:fldCharType="end"/>
          </w:r>
        </w:p>
        <w:p w14:paraId="3BD12E12"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2</w:t>
          </w:r>
          <w:r>
            <w:t>.7 Sysselsättningsgrad, internationell jämförelse</w:t>
          </w:r>
          <w:r>
            <w:tab/>
          </w:r>
          <w:r>
            <w:fldChar w:fldCharType="begin"/>
          </w:r>
          <w:r>
            <w:instrText xml:space="preserve"> PAGEREF _Toc384401729 \h </w:instrText>
          </w:r>
          <w:r>
            <w:fldChar w:fldCharType="separate"/>
          </w:r>
          <w:r w:rsidR="004642B5">
            <w:t>49</w:t>
          </w:r>
          <w:r>
            <w:fldChar w:fldCharType="end"/>
          </w:r>
        </w:p>
        <w:p w14:paraId="62E148F8"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2</w:t>
          </w:r>
          <w:r>
            <w:t>.8 Långtidsarbetslöshet, internationell jämförelse</w:t>
          </w:r>
          <w:r>
            <w:tab/>
          </w:r>
          <w:r>
            <w:fldChar w:fldCharType="begin"/>
          </w:r>
          <w:r>
            <w:instrText xml:space="preserve"> PAGEREF _Toc384401730 \h </w:instrText>
          </w:r>
          <w:r>
            <w:fldChar w:fldCharType="separate"/>
          </w:r>
          <w:r w:rsidR="004642B5">
            <w:t>50</w:t>
          </w:r>
          <w:r>
            <w:fldChar w:fldCharType="end"/>
          </w:r>
        </w:p>
        <w:p w14:paraId="77B94987"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2</w:t>
          </w:r>
          <w:r>
            <w:t>.9 Arbetslöshet och sysselsättningsgrad fördelat på ålder 2013</w:t>
          </w:r>
          <w:r>
            <w:tab/>
          </w:r>
          <w:r>
            <w:fldChar w:fldCharType="begin"/>
          </w:r>
          <w:r>
            <w:instrText xml:space="preserve"> PAGEREF _Toc384401731 \h </w:instrText>
          </w:r>
          <w:r>
            <w:fldChar w:fldCharType="separate"/>
          </w:r>
          <w:r w:rsidR="004642B5">
            <w:t>51</w:t>
          </w:r>
          <w:r>
            <w:fldChar w:fldCharType="end"/>
          </w:r>
        </w:p>
        <w:p w14:paraId="1A46AE6A"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2</w:t>
          </w:r>
          <w:r>
            <w:t>.10 Unga som varken arbetar eller studerar (NEET)</w:t>
          </w:r>
          <w:r>
            <w:tab/>
          </w:r>
          <w:r>
            <w:fldChar w:fldCharType="begin"/>
          </w:r>
          <w:r>
            <w:instrText xml:space="preserve"> PAGEREF _Toc384401732 \h </w:instrText>
          </w:r>
          <w:r>
            <w:fldChar w:fldCharType="separate"/>
          </w:r>
          <w:r w:rsidR="004642B5">
            <w:t>52</w:t>
          </w:r>
          <w:r>
            <w:fldChar w:fldCharType="end"/>
          </w:r>
        </w:p>
        <w:p w14:paraId="249DE16A"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2</w:t>
          </w:r>
          <w:r>
            <w:t>.11 Arbetslöshet fördelat på födelseregion</w:t>
          </w:r>
          <w:r>
            <w:tab/>
          </w:r>
          <w:r>
            <w:fldChar w:fldCharType="begin"/>
          </w:r>
          <w:r>
            <w:instrText xml:space="preserve"> PAGEREF _Toc384401733 \h </w:instrText>
          </w:r>
          <w:r>
            <w:fldChar w:fldCharType="separate"/>
          </w:r>
          <w:r w:rsidR="004642B5">
            <w:t>53</w:t>
          </w:r>
          <w:r>
            <w:fldChar w:fldCharType="end"/>
          </w:r>
        </w:p>
        <w:p w14:paraId="57DD6F3B"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2</w:t>
          </w:r>
          <w:r>
            <w:t>.12 Ohälsotalet januari 2000–februari 2014</w:t>
          </w:r>
          <w:r>
            <w:tab/>
          </w:r>
          <w:r>
            <w:fldChar w:fldCharType="begin"/>
          </w:r>
          <w:r>
            <w:instrText xml:space="preserve"> PAGEREF _Toc384401734 \h </w:instrText>
          </w:r>
          <w:r>
            <w:fldChar w:fldCharType="separate"/>
          </w:r>
          <w:r w:rsidR="004642B5">
            <w:t>58</w:t>
          </w:r>
          <w:r>
            <w:fldChar w:fldCharType="end"/>
          </w:r>
        </w:p>
        <w:p w14:paraId="65010E76"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2</w:t>
          </w:r>
          <w:r>
            <w:t>.13 Mycket låg materiell standard inom EU 2005 och 2012</w:t>
          </w:r>
          <w:r>
            <w:tab/>
          </w:r>
          <w:r>
            <w:fldChar w:fldCharType="begin"/>
          </w:r>
          <w:r>
            <w:instrText xml:space="preserve"> PAGEREF _Toc384401735 \h </w:instrText>
          </w:r>
          <w:r>
            <w:fldChar w:fldCharType="separate"/>
          </w:r>
          <w:r w:rsidR="004642B5">
            <w:t>68</w:t>
          </w:r>
          <w:r>
            <w:fldChar w:fldCharType="end"/>
          </w:r>
        </w:p>
        <w:p w14:paraId="7494B183"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2</w:t>
          </w:r>
          <w:r>
            <w:t>.14 Hushållens skuldkvot 1995–2013</w:t>
          </w:r>
          <w:r>
            <w:tab/>
          </w:r>
          <w:r>
            <w:fldChar w:fldCharType="begin"/>
          </w:r>
          <w:r>
            <w:instrText xml:space="preserve"> PAGEREF _Toc384401736 \h </w:instrText>
          </w:r>
          <w:r>
            <w:fldChar w:fldCharType="separate"/>
          </w:r>
          <w:r w:rsidR="004642B5">
            <w:t>77</w:t>
          </w:r>
          <w:r>
            <w:fldChar w:fldCharType="end"/>
          </w:r>
        </w:p>
        <w:p w14:paraId="076AD6F8"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.1 Världshandel och produktion 2006–2014</w:t>
          </w:r>
          <w:r>
            <w:tab/>
          </w:r>
          <w:r>
            <w:fldChar w:fldCharType="begin"/>
          </w:r>
          <w:r>
            <w:instrText xml:space="preserve"> PAGEREF _Toc384401737 \h </w:instrText>
          </w:r>
          <w:r>
            <w:fldChar w:fldCharType="separate"/>
          </w:r>
          <w:r w:rsidR="004642B5">
            <w:t>84</w:t>
          </w:r>
          <w:r>
            <w:fldChar w:fldCharType="end"/>
          </w:r>
        </w:p>
        <w:p w14:paraId="28C59C9F" w14:textId="77777777" w:rsidR="009D6872" w:rsidRDefault="009D6872">
          <w:pPr>
            <w:pStyle w:val="Innehll4"/>
            <w:rPr>
              <w:rFonts w:asciiTheme="minorHAnsi" w:eastAsiaTheme="minorEastAsia" w:hAnsiTheme="minorHAnsi" w:cstheme="minorBidi"/>
              <w:kern w:val="0"/>
              <w:szCs w:val="22"/>
              <w:lang w:eastAsia="sv-SE"/>
            </w:rPr>
          </w:pPr>
          <w:r>
            <w:t>Diagram 3.2 Förtroendeindikatorer för valda länder 2006–2014</w:t>
          </w:r>
          <w:r>
            <w:tab/>
          </w:r>
          <w:r>
            <w:fldChar w:fldCharType="begin"/>
          </w:r>
          <w:r>
            <w:instrText xml:space="preserve"> PAGEREF _Toc384401738 \h </w:instrText>
          </w:r>
          <w:r>
            <w:fldChar w:fldCharType="separate"/>
          </w:r>
          <w:r w:rsidR="004642B5">
            <w:t>84</w:t>
          </w:r>
          <w:r>
            <w:fldChar w:fldCharType="end"/>
          </w:r>
        </w:p>
        <w:p w14:paraId="40163FE7" w14:textId="77777777" w:rsidR="009D6872" w:rsidRDefault="009D6872">
          <w:pPr>
            <w:pStyle w:val="Innehll4"/>
            <w:rPr>
              <w:rFonts w:asciiTheme="minorHAnsi" w:eastAsiaTheme="minorEastAsia" w:hAnsiTheme="minorHAnsi" w:cstheme="minorBidi"/>
              <w:kern w:val="0"/>
              <w:szCs w:val="22"/>
              <w:lang w:eastAsia="sv-SE"/>
            </w:rPr>
          </w:pPr>
          <w:r>
            <w:t>Diagram 3.3 BNP-tillväxt 2000–2015</w:t>
          </w:r>
          <w:r>
            <w:tab/>
          </w:r>
          <w:r>
            <w:fldChar w:fldCharType="begin"/>
          </w:r>
          <w:r>
            <w:instrText xml:space="preserve"> PAGEREF _Toc384401739 \h </w:instrText>
          </w:r>
          <w:r>
            <w:fldChar w:fldCharType="separate"/>
          </w:r>
          <w:r w:rsidR="004642B5">
            <w:t>87</w:t>
          </w:r>
          <w:r>
            <w:fldChar w:fldCharType="end"/>
          </w:r>
        </w:p>
        <w:p w14:paraId="309E46FA" w14:textId="77777777" w:rsidR="009D6872" w:rsidRDefault="009D6872">
          <w:pPr>
            <w:pStyle w:val="Innehll4"/>
            <w:rPr>
              <w:rFonts w:asciiTheme="minorHAnsi" w:eastAsiaTheme="minorEastAsia" w:hAnsiTheme="minorHAnsi" w:cstheme="minorBidi"/>
              <w:kern w:val="0"/>
              <w:szCs w:val="22"/>
              <w:lang w:eastAsia="sv-SE"/>
            </w:rPr>
          </w:pPr>
          <w:r>
            <w:t>Diagram 3.4 Bidrag till BNP-tillväxten 2012–2015</w:t>
          </w:r>
          <w:r>
            <w:tab/>
          </w:r>
          <w:r>
            <w:fldChar w:fldCharType="begin"/>
          </w:r>
          <w:r>
            <w:instrText xml:space="preserve"> PAGEREF _Toc384401740 \h </w:instrText>
          </w:r>
          <w:r>
            <w:fldChar w:fldCharType="separate"/>
          </w:r>
          <w:r w:rsidR="004642B5">
            <w:t>87</w:t>
          </w:r>
          <w:r>
            <w:fldChar w:fldCharType="end"/>
          </w:r>
        </w:p>
        <w:p w14:paraId="4315B84A" w14:textId="77777777" w:rsidR="009D6872" w:rsidRDefault="009D6872">
          <w:pPr>
            <w:pStyle w:val="Innehll4"/>
            <w:rPr>
              <w:rFonts w:asciiTheme="minorHAnsi" w:eastAsiaTheme="minorEastAsia" w:hAnsiTheme="minorHAnsi" w:cstheme="minorBidi"/>
              <w:kern w:val="0"/>
              <w:szCs w:val="22"/>
              <w:lang w:eastAsia="sv-SE"/>
            </w:rPr>
          </w:pPr>
          <w:r>
            <w:t>Diagram 3.5 Förtroendeindikatorer 2007–2014</w:t>
          </w:r>
          <w:r>
            <w:tab/>
          </w:r>
          <w:r>
            <w:fldChar w:fldCharType="begin"/>
          </w:r>
          <w:r>
            <w:instrText xml:space="preserve"> PAGEREF _Toc384401741 \h </w:instrText>
          </w:r>
          <w:r>
            <w:fldChar w:fldCharType="separate"/>
          </w:r>
          <w:r w:rsidR="004642B5">
            <w:t>87</w:t>
          </w:r>
          <w:r>
            <w:fldChar w:fldCharType="end"/>
          </w:r>
        </w:p>
        <w:p w14:paraId="334BD60F" w14:textId="77777777" w:rsidR="009D6872" w:rsidRDefault="009D6872">
          <w:pPr>
            <w:pStyle w:val="Innehll4"/>
            <w:rPr>
              <w:rFonts w:asciiTheme="minorHAnsi" w:eastAsiaTheme="minorEastAsia" w:hAnsiTheme="minorHAnsi" w:cstheme="minorBidi"/>
              <w:kern w:val="0"/>
              <w:szCs w:val="22"/>
              <w:lang w:eastAsia="sv-SE"/>
            </w:rPr>
          </w:pPr>
          <w:r>
            <w:t>Diagram 3.6 Export och svensk exportmarknad 2007–2015</w:t>
          </w:r>
          <w:r>
            <w:tab/>
          </w:r>
          <w:r>
            <w:fldChar w:fldCharType="begin"/>
          </w:r>
          <w:r>
            <w:instrText xml:space="preserve"> PAGEREF _Toc384401742 \h </w:instrText>
          </w:r>
          <w:r>
            <w:fldChar w:fldCharType="separate"/>
          </w:r>
          <w:r w:rsidR="004642B5">
            <w:t>90</w:t>
          </w:r>
          <w:r>
            <w:fldChar w:fldCharType="end"/>
          </w:r>
        </w:p>
        <w:p w14:paraId="7F5FDBDB" w14:textId="77777777" w:rsidR="009D6872" w:rsidRDefault="009D6872">
          <w:pPr>
            <w:pStyle w:val="Innehll4"/>
            <w:rPr>
              <w:rFonts w:asciiTheme="minorHAnsi" w:eastAsiaTheme="minorEastAsia" w:hAnsiTheme="minorHAnsi" w:cstheme="minorBidi"/>
              <w:kern w:val="0"/>
              <w:szCs w:val="22"/>
              <w:lang w:eastAsia="sv-SE"/>
            </w:rPr>
          </w:pPr>
          <w:r>
            <w:t>Diagram 3.7 Näringslivets produktion 2008–2013</w:t>
          </w:r>
          <w:r>
            <w:tab/>
          </w:r>
          <w:r>
            <w:fldChar w:fldCharType="begin"/>
          </w:r>
          <w:r>
            <w:instrText xml:space="preserve"> PAGEREF _Toc384401743 \h </w:instrText>
          </w:r>
          <w:r>
            <w:fldChar w:fldCharType="separate"/>
          </w:r>
          <w:r w:rsidR="004642B5">
            <w:t>90</w:t>
          </w:r>
          <w:r>
            <w:fldChar w:fldCharType="end"/>
          </w:r>
        </w:p>
        <w:p w14:paraId="1B825BAB" w14:textId="77777777" w:rsidR="009D6872" w:rsidRDefault="009D6872">
          <w:pPr>
            <w:pStyle w:val="Innehll4"/>
            <w:rPr>
              <w:rFonts w:asciiTheme="minorHAnsi" w:eastAsiaTheme="minorEastAsia" w:hAnsiTheme="minorHAnsi" w:cstheme="minorBidi"/>
              <w:kern w:val="0"/>
              <w:szCs w:val="22"/>
              <w:lang w:eastAsia="sv-SE"/>
            </w:rPr>
          </w:pPr>
          <w:r>
            <w:t>Diagram 3.8 Sysselsatta och sysselsättningsgrad 1991–2015</w:t>
          </w:r>
          <w:r>
            <w:tab/>
          </w:r>
          <w:r>
            <w:fldChar w:fldCharType="begin"/>
          </w:r>
          <w:r>
            <w:instrText xml:space="preserve"> PAGEREF _Toc384401744 \h </w:instrText>
          </w:r>
          <w:r>
            <w:fldChar w:fldCharType="separate"/>
          </w:r>
          <w:r w:rsidR="004642B5">
            <w:t>91</w:t>
          </w:r>
          <w:r>
            <w:fldChar w:fldCharType="end"/>
          </w:r>
        </w:p>
        <w:p w14:paraId="73037361" w14:textId="77777777" w:rsidR="009D6872" w:rsidRDefault="009D6872">
          <w:pPr>
            <w:pStyle w:val="Innehll4"/>
            <w:rPr>
              <w:rFonts w:asciiTheme="minorHAnsi" w:eastAsiaTheme="minorEastAsia" w:hAnsiTheme="minorHAnsi" w:cstheme="minorBidi"/>
              <w:kern w:val="0"/>
              <w:szCs w:val="22"/>
              <w:lang w:eastAsia="sv-SE"/>
            </w:rPr>
          </w:pPr>
          <w:r>
            <w:t>Diagram 3.9 Urval av sysselsättningsindikatorer 2001–2014</w:t>
          </w:r>
          <w:r>
            <w:tab/>
          </w:r>
          <w:r>
            <w:fldChar w:fldCharType="begin"/>
          </w:r>
          <w:r>
            <w:instrText xml:space="preserve"> PAGEREF _Toc384401745 \h </w:instrText>
          </w:r>
          <w:r>
            <w:fldChar w:fldCharType="separate"/>
          </w:r>
          <w:r w:rsidR="004642B5">
            <w:t>91</w:t>
          </w:r>
          <w:r>
            <w:fldChar w:fldCharType="end"/>
          </w:r>
        </w:p>
        <w:p w14:paraId="666E3C48" w14:textId="77777777" w:rsidR="009D6872" w:rsidRDefault="009D6872">
          <w:pPr>
            <w:pStyle w:val="Innehll4"/>
            <w:rPr>
              <w:rFonts w:asciiTheme="minorHAnsi" w:eastAsiaTheme="minorEastAsia" w:hAnsiTheme="minorHAnsi" w:cstheme="minorBidi"/>
              <w:kern w:val="0"/>
              <w:szCs w:val="22"/>
              <w:lang w:eastAsia="sv-SE"/>
            </w:rPr>
          </w:pPr>
          <w:r>
            <w:t>Diagram 3.10 Branschvis sysselsättning 1993–2015</w:t>
          </w:r>
          <w:r>
            <w:tab/>
          </w:r>
          <w:r>
            <w:fldChar w:fldCharType="begin"/>
          </w:r>
          <w:r>
            <w:instrText xml:space="preserve"> PAGEREF _Toc384401746 \h </w:instrText>
          </w:r>
          <w:r>
            <w:fldChar w:fldCharType="separate"/>
          </w:r>
          <w:r w:rsidR="004642B5">
            <w:t>93</w:t>
          </w:r>
          <w:r>
            <w:fldChar w:fldCharType="end"/>
          </w:r>
        </w:p>
        <w:p w14:paraId="2E0B9383" w14:textId="77777777" w:rsidR="009D6872" w:rsidRDefault="009D6872">
          <w:pPr>
            <w:pStyle w:val="Innehll4"/>
            <w:rPr>
              <w:rFonts w:asciiTheme="minorHAnsi" w:eastAsiaTheme="minorEastAsia" w:hAnsiTheme="minorHAnsi" w:cstheme="minorBidi"/>
              <w:kern w:val="0"/>
              <w:szCs w:val="22"/>
              <w:lang w:eastAsia="sv-SE"/>
            </w:rPr>
          </w:pPr>
          <w:r>
            <w:t>Diagram 3.11 BNP, arbetade timmar och sysselsatta 1995–2015</w:t>
          </w:r>
          <w:r>
            <w:tab/>
          </w:r>
          <w:r>
            <w:fldChar w:fldCharType="begin"/>
          </w:r>
          <w:r>
            <w:instrText xml:space="preserve"> PAGEREF _Toc384401747 \h </w:instrText>
          </w:r>
          <w:r>
            <w:fldChar w:fldCharType="separate"/>
          </w:r>
          <w:r w:rsidR="004642B5">
            <w:t>94</w:t>
          </w:r>
          <w:r>
            <w:fldChar w:fldCharType="end"/>
          </w:r>
        </w:p>
        <w:p w14:paraId="0D26DE03" w14:textId="77777777" w:rsidR="009D6872" w:rsidRDefault="009D6872">
          <w:pPr>
            <w:pStyle w:val="Innehll4"/>
            <w:rPr>
              <w:rFonts w:asciiTheme="minorHAnsi" w:eastAsiaTheme="minorEastAsia" w:hAnsiTheme="minorHAnsi" w:cstheme="minorBidi"/>
              <w:kern w:val="0"/>
              <w:szCs w:val="22"/>
              <w:lang w:eastAsia="sv-SE"/>
            </w:rPr>
          </w:pPr>
          <w:r>
            <w:t>Diagram 3.12 Arbetskraften och arbetskraftsdeltagande 1991–2015</w:t>
          </w:r>
          <w:r>
            <w:tab/>
          </w:r>
          <w:r>
            <w:fldChar w:fldCharType="begin"/>
          </w:r>
          <w:r>
            <w:instrText xml:space="preserve"> PAGEREF _Toc384401748 \h </w:instrText>
          </w:r>
          <w:r>
            <w:fldChar w:fldCharType="separate"/>
          </w:r>
          <w:r w:rsidR="004642B5">
            <w:t>94</w:t>
          </w:r>
          <w:r>
            <w:fldChar w:fldCharType="end"/>
          </w:r>
        </w:p>
        <w:p w14:paraId="271FCF44" w14:textId="77777777" w:rsidR="009D6872" w:rsidRDefault="009D6872">
          <w:pPr>
            <w:pStyle w:val="Innehll4"/>
            <w:rPr>
              <w:rFonts w:asciiTheme="minorHAnsi" w:eastAsiaTheme="minorEastAsia" w:hAnsiTheme="minorHAnsi" w:cstheme="minorBidi"/>
              <w:kern w:val="0"/>
              <w:szCs w:val="22"/>
              <w:lang w:eastAsia="sv-SE"/>
            </w:rPr>
          </w:pPr>
          <w:r>
            <w:t>Diagram 3.13 Arbetslösa och arbetslöshet 1991–2015</w:t>
          </w:r>
          <w:r>
            <w:tab/>
          </w:r>
          <w:r>
            <w:fldChar w:fldCharType="begin"/>
          </w:r>
          <w:r>
            <w:instrText xml:space="preserve"> PAGEREF _Toc384401749 \h </w:instrText>
          </w:r>
          <w:r>
            <w:fldChar w:fldCharType="separate"/>
          </w:r>
          <w:r w:rsidR="004642B5">
            <w:t>95</w:t>
          </w:r>
          <w:r>
            <w:fldChar w:fldCharType="end"/>
          </w:r>
        </w:p>
        <w:p w14:paraId="0A5F23B2"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.14 Långtidsarbetslösa 2001–2013</w:t>
          </w:r>
          <w:r>
            <w:tab/>
          </w:r>
          <w:r>
            <w:fldChar w:fldCharType="begin"/>
          </w:r>
          <w:r>
            <w:instrText xml:space="preserve"> PAGEREF _Toc384401750 \h </w:instrText>
          </w:r>
          <w:r>
            <w:fldChar w:fldCharType="separate"/>
          </w:r>
          <w:r w:rsidR="004642B5">
            <w:t>95</w:t>
          </w:r>
          <w:r>
            <w:fldChar w:fldCharType="end"/>
          </w:r>
        </w:p>
        <w:p w14:paraId="7EE91BC8"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.15 Industrins kapacitetsutnyttjande 1996–2013</w:t>
          </w:r>
          <w:r>
            <w:tab/>
          </w:r>
          <w:r>
            <w:fldChar w:fldCharType="begin"/>
          </w:r>
          <w:r>
            <w:instrText xml:space="preserve"> PAGEREF _Toc384401751 \h </w:instrText>
          </w:r>
          <w:r>
            <w:fldChar w:fldCharType="separate"/>
          </w:r>
          <w:r w:rsidR="004642B5">
            <w:t>96</w:t>
          </w:r>
          <w:r>
            <w:fldChar w:fldCharType="end"/>
          </w:r>
        </w:p>
        <w:p w14:paraId="4FDBC9BB" w14:textId="09222D0D"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 xml:space="preserve">.16 Otillräcklig efterfrågan som främsta hinder för produktionen </w:t>
          </w:r>
          <w:r w:rsidR="004F035D">
            <w:br/>
          </w:r>
          <w:r>
            <w:t>2003–2013</w:t>
          </w:r>
          <w:r>
            <w:tab/>
          </w:r>
          <w:r>
            <w:fldChar w:fldCharType="begin"/>
          </w:r>
          <w:r>
            <w:instrText xml:space="preserve"> PAGEREF _Toc384401752 \h </w:instrText>
          </w:r>
          <w:r>
            <w:fldChar w:fldCharType="separate"/>
          </w:r>
          <w:r w:rsidR="004642B5">
            <w:t>96</w:t>
          </w:r>
          <w:r>
            <w:fldChar w:fldCharType="end"/>
          </w:r>
        </w:p>
        <w:p w14:paraId="3DD6F15C"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.17 Resursutnyttjande 2001–2015</w:t>
          </w:r>
          <w:r>
            <w:tab/>
          </w:r>
          <w:r>
            <w:fldChar w:fldCharType="begin"/>
          </w:r>
          <w:r>
            <w:instrText xml:space="preserve"> PAGEREF _Toc384401753 \h </w:instrText>
          </w:r>
          <w:r>
            <w:fldChar w:fldCharType="separate"/>
          </w:r>
          <w:r w:rsidR="004642B5">
            <w:t>96</w:t>
          </w:r>
          <w:r>
            <w:fldChar w:fldCharType="end"/>
          </w:r>
        </w:p>
        <w:p w14:paraId="79F63BDF"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.18 Centrala avtal och löneökningar i näringslivet 1993–2015</w:t>
          </w:r>
          <w:r>
            <w:tab/>
          </w:r>
          <w:r>
            <w:fldChar w:fldCharType="begin"/>
          </w:r>
          <w:r>
            <w:instrText xml:space="preserve"> PAGEREF _Toc384401754 \h </w:instrText>
          </w:r>
          <w:r>
            <w:fldChar w:fldCharType="separate"/>
          </w:r>
          <w:r w:rsidR="004642B5">
            <w:t>97</w:t>
          </w:r>
          <w:r>
            <w:fldChar w:fldCharType="end"/>
          </w:r>
        </w:p>
        <w:p w14:paraId="7663D7F7"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.19 Underliggande inflation 2007–2014</w:t>
          </w:r>
          <w:r>
            <w:tab/>
          </w:r>
          <w:r>
            <w:fldChar w:fldCharType="begin"/>
          </w:r>
          <w:r>
            <w:instrText xml:space="preserve"> PAGEREF _Toc384401755 \h </w:instrText>
          </w:r>
          <w:r>
            <w:fldChar w:fldCharType="separate"/>
          </w:r>
          <w:r w:rsidR="004642B5">
            <w:t>98</w:t>
          </w:r>
          <w:r>
            <w:fldChar w:fldCharType="end"/>
          </w:r>
        </w:p>
        <w:p w14:paraId="6F61059B"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.20 Inflation i varor respektive tjänster 2007–2014</w:t>
          </w:r>
          <w:r>
            <w:tab/>
          </w:r>
          <w:r>
            <w:fldChar w:fldCharType="begin"/>
          </w:r>
          <w:r>
            <w:instrText xml:space="preserve"> PAGEREF _Toc384401756 \h </w:instrText>
          </w:r>
          <w:r>
            <w:fldChar w:fldCharType="separate"/>
          </w:r>
          <w:r w:rsidR="004642B5">
            <w:t>98</w:t>
          </w:r>
          <w:r>
            <w:fldChar w:fldCharType="end"/>
          </w:r>
        </w:p>
        <w:p w14:paraId="7820F448" w14:textId="77777777" w:rsidR="009D6872" w:rsidRDefault="009D6872">
          <w:pPr>
            <w:pStyle w:val="Innehll4"/>
            <w:rPr>
              <w:rFonts w:asciiTheme="minorHAnsi" w:eastAsiaTheme="minorEastAsia" w:hAnsiTheme="minorHAnsi" w:cstheme="minorBidi"/>
              <w:kern w:val="0"/>
              <w:szCs w:val="22"/>
              <w:lang w:eastAsia="sv-SE"/>
            </w:rPr>
          </w:pPr>
          <w:r>
            <w:t>Diagram 3.21 Enhetsarbetskostnad, produktivitet och löner 2007–2015</w:t>
          </w:r>
          <w:r>
            <w:tab/>
          </w:r>
          <w:r>
            <w:fldChar w:fldCharType="begin"/>
          </w:r>
          <w:r>
            <w:instrText xml:space="preserve"> PAGEREF _Toc384401757 \h </w:instrText>
          </w:r>
          <w:r>
            <w:fldChar w:fldCharType="separate"/>
          </w:r>
          <w:r w:rsidR="004642B5">
            <w:t>98</w:t>
          </w:r>
          <w:r>
            <w:fldChar w:fldCharType="end"/>
          </w:r>
        </w:p>
        <w:p w14:paraId="23485A6E"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.22 Tioåriga statsobligationer 2008–2014</w:t>
          </w:r>
          <w:r>
            <w:tab/>
          </w:r>
          <w:r>
            <w:fldChar w:fldCharType="begin"/>
          </w:r>
          <w:r>
            <w:instrText xml:space="preserve"> PAGEREF _Toc384401758 \h </w:instrText>
          </w:r>
          <w:r>
            <w:fldChar w:fldCharType="separate"/>
          </w:r>
          <w:r w:rsidR="004642B5">
            <w:t>99</w:t>
          </w:r>
          <w:r>
            <w:fldChar w:fldCharType="end"/>
          </w:r>
        </w:p>
        <w:p w14:paraId="29C1F392" w14:textId="77777777" w:rsidR="009D6872" w:rsidRDefault="009D6872">
          <w:pPr>
            <w:pStyle w:val="Innehll4"/>
            <w:rPr>
              <w:rFonts w:asciiTheme="minorHAnsi" w:eastAsiaTheme="minorEastAsia" w:hAnsiTheme="minorHAnsi" w:cstheme="minorBidi"/>
              <w:kern w:val="0"/>
              <w:szCs w:val="22"/>
              <w:lang w:eastAsia="sv-SE"/>
            </w:rPr>
          </w:pPr>
          <w:r>
            <w:t>Diagram 3.23 Konsumtionsutveckling fyra år efter påbörjad konjunkturuppgång</w:t>
          </w:r>
          <w:r>
            <w:tab/>
          </w:r>
          <w:r>
            <w:fldChar w:fldCharType="begin"/>
          </w:r>
          <w:r>
            <w:instrText xml:space="preserve"> PAGEREF _Toc384401759 \h </w:instrText>
          </w:r>
          <w:r>
            <w:fldChar w:fldCharType="separate"/>
          </w:r>
          <w:r w:rsidR="004642B5">
            <w:t>100</w:t>
          </w:r>
          <w:r>
            <w:fldChar w:fldCharType="end"/>
          </w:r>
        </w:p>
        <w:p w14:paraId="10A9F811" w14:textId="70160433"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 xml:space="preserve">.24 Hushållens konsumtion, disponibel inkomst och sparkvot </w:t>
          </w:r>
          <w:r w:rsidR="00F7009D">
            <w:br/>
          </w:r>
          <w:r>
            <w:t>1994–2018</w:t>
          </w:r>
          <w:r>
            <w:tab/>
          </w:r>
          <w:r>
            <w:fldChar w:fldCharType="begin"/>
          </w:r>
          <w:r>
            <w:instrText xml:space="preserve"> PAGEREF _Toc384401760 \h </w:instrText>
          </w:r>
          <w:r>
            <w:fldChar w:fldCharType="separate"/>
          </w:r>
          <w:r w:rsidR="004642B5">
            <w:t>101</w:t>
          </w:r>
          <w:r>
            <w:fldChar w:fldCharType="end"/>
          </w:r>
        </w:p>
        <w:p w14:paraId="639E575A"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.25 Exportutveckling fyra år efter påbörjad konjunkturuppgång</w:t>
          </w:r>
          <w:r>
            <w:tab/>
          </w:r>
          <w:r>
            <w:fldChar w:fldCharType="begin"/>
          </w:r>
          <w:r>
            <w:instrText xml:space="preserve"> PAGEREF _Toc384401761 \h </w:instrText>
          </w:r>
          <w:r>
            <w:fldChar w:fldCharType="separate"/>
          </w:r>
          <w:r w:rsidR="004642B5">
            <w:t>101</w:t>
          </w:r>
          <w:r>
            <w:fldChar w:fldCharType="end"/>
          </w:r>
        </w:p>
        <w:p w14:paraId="4C89F3DB" w14:textId="77777777" w:rsidR="009D6872" w:rsidRDefault="009D6872">
          <w:pPr>
            <w:pStyle w:val="Innehll4"/>
            <w:rPr>
              <w:rFonts w:asciiTheme="minorHAnsi" w:eastAsiaTheme="minorEastAsia" w:hAnsiTheme="minorHAnsi" w:cstheme="minorBidi"/>
              <w:kern w:val="0"/>
              <w:szCs w:val="22"/>
              <w:lang w:eastAsia="sv-SE"/>
            </w:rPr>
          </w:pPr>
          <w:r>
            <w:lastRenderedPageBreak/>
            <w:t xml:space="preserve">Diagram </w:t>
          </w:r>
          <w:r w:rsidRPr="00D27DB8">
            <w:rPr>
              <w:bCs/>
            </w:rPr>
            <w:t>3</w:t>
          </w:r>
          <w:r>
            <w:t>.26 Arbetslöshet och jämviktsarbetslöshet 1990–2018</w:t>
          </w:r>
          <w:r>
            <w:tab/>
          </w:r>
          <w:r>
            <w:fldChar w:fldCharType="begin"/>
          </w:r>
          <w:r>
            <w:instrText xml:space="preserve"> PAGEREF _Toc384401762 \h </w:instrText>
          </w:r>
          <w:r>
            <w:fldChar w:fldCharType="separate"/>
          </w:r>
          <w:r w:rsidR="004642B5">
            <w:t>102</w:t>
          </w:r>
          <w:r>
            <w:fldChar w:fldCharType="end"/>
          </w:r>
        </w:p>
        <w:p w14:paraId="635D026E" w14:textId="77777777" w:rsidR="009D6872" w:rsidRDefault="009D6872">
          <w:pPr>
            <w:pStyle w:val="Innehll4"/>
            <w:rPr>
              <w:rFonts w:asciiTheme="minorHAnsi" w:eastAsiaTheme="minorEastAsia" w:hAnsiTheme="minorHAnsi" w:cstheme="minorBidi"/>
              <w:kern w:val="0"/>
              <w:szCs w:val="22"/>
              <w:lang w:eastAsia="sv-SE"/>
            </w:rPr>
          </w:pPr>
          <w:r>
            <w:t>Diagram 3.27 Real och nominell löneutveckling 1997–2018</w:t>
          </w:r>
          <w:r>
            <w:tab/>
          </w:r>
          <w:r>
            <w:fldChar w:fldCharType="begin"/>
          </w:r>
          <w:r>
            <w:instrText xml:space="preserve"> PAGEREF _Toc384401763 \h </w:instrText>
          </w:r>
          <w:r>
            <w:fldChar w:fldCharType="separate"/>
          </w:r>
          <w:r w:rsidR="004642B5">
            <w:t>102</w:t>
          </w:r>
          <w:r>
            <w:fldChar w:fldCharType="end"/>
          </w:r>
        </w:p>
        <w:p w14:paraId="0233290E"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.28 Arbetslöshet 2012–2018</w:t>
          </w:r>
          <w:r>
            <w:tab/>
          </w:r>
          <w:r>
            <w:fldChar w:fldCharType="begin"/>
          </w:r>
          <w:r>
            <w:instrText xml:space="preserve"> PAGEREF _Toc384401764 \h </w:instrText>
          </w:r>
          <w:r>
            <w:fldChar w:fldCharType="separate"/>
          </w:r>
          <w:r w:rsidR="004642B5">
            <w:t>106</w:t>
          </w:r>
          <w:r>
            <w:fldChar w:fldCharType="end"/>
          </w:r>
        </w:p>
        <w:p w14:paraId="7FBAB18F"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.29 BNP-tillväxt 2012–2018</w:t>
          </w:r>
          <w:r>
            <w:tab/>
          </w:r>
          <w:r>
            <w:fldChar w:fldCharType="begin"/>
          </w:r>
          <w:r>
            <w:instrText xml:space="preserve"> PAGEREF _Toc384401765 \h </w:instrText>
          </w:r>
          <w:r>
            <w:fldChar w:fldCharType="separate"/>
          </w:r>
          <w:r w:rsidR="004642B5">
            <w:t>107</w:t>
          </w:r>
          <w:r>
            <w:fldChar w:fldCharType="end"/>
          </w:r>
        </w:p>
        <w:p w14:paraId="383AB2FD"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.30 Prognoser för BNP-tillväxt med osäkerhetsband bestående av prognosfelspercentiler</w:t>
          </w:r>
          <w:r>
            <w:tab/>
          </w:r>
          <w:r>
            <w:fldChar w:fldCharType="begin"/>
          </w:r>
          <w:r>
            <w:instrText xml:space="preserve"> PAGEREF _Toc384401766 \h </w:instrText>
          </w:r>
          <w:r>
            <w:fldChar w:fldCharType="separate"/>
          </w:r>
          <w:r w:rsidR="004642B5">
            <w:t>112</w:t>
          </w:r>
          <w:r>
            <w:fldChar w:fldCharType="end"/>
          </w:r>
        </w:p>
        <w:p w14:paraId="3EF15DDD"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.31 Prognoser för BNP-tillväxt med symmetriska osäkerhetsband</w:t>
          </w:r>
          <w:r>
            <w:tab/>
          </w:r>
          <w:r>
            <w:fldChar w:fldCharType="begin"/>
          </w:r>
          <w:r>
            <w:instrText xml:space="preserve"> PAGEREF _Toc384401767 \h </w:instrText>
          </w:r>
          <w:r>
            <w:fldChar w:fldCharType="separate"/>
          </w:r>
          <w:r w:rsidR="004642B5">
            <w:t>112</w:t>
          </w:r>
          <w:r>
            <w:fldChar w:fldCharType="end"/>
          </w:r>
        </w:p>
        <w:p w14:paraId="4CAACBD7" w14:textId="7704D7F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 xml:space="preserve">.32 Finanskrisens effekter på produktion och sysselsättning </w:t>
          </w:r>
          <w:r w:rsidR="00F7009D">
            <w:br/>
          </w:r>
          <w:r>
            <w:t>2007–2013</w:t>
          </w:r>
          <w:r>
            <w:tab/>
          </w:r>
          <w:r>
            <w:fldChar w:fldCharType="begin"/>
          </w:r>
          <w:r>
            <w:instrText xml:space="preserve"> PAGEREF _Toc384401768 \h </w:instrText>
          </w:r>
          <w:r>
            <w:fldChar w:fldCharType="separate"/>
          </w:r>
          <w:r w:rsidR="004642B5">
            <w:t>113</w:t>
          </w:r>
          <w:r>
            <w:fldChar w:fldCharType="end"/>
          </w:r>
        </w:p>
        <w:p w14:paraId="4F5AC7CD"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.33 Bidrag till sysselsättningen 2007–2013</w:t>
          </w:r>
          <w:r>
            <w:tab/>
          </w:r>
          <w:r>
            <w:fldChar w:fldCharType="begin"/>
          </w:r>
          <w:r>
            <w:instrText xml:space="preserve"> PAGEREF _Toc384401769 \h </w:instrText>
          </w:r>
          <w:r>
            <w:fldChar w:fldCharType="separate"/>
          </w:r>
          <w:r w:rsidR="004642B5">
            <w:t>113</w:t>
          </w:r>
          <w:r>
            <w:fldChar w:fldCharType="end"/>
          </w:r>
        </w:p>
        <w:p w14:paraId="68AFF55D" w14:textId="0FDE120C"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 xml:space="preserve">.34 Produktion, produktivitet och arbetade timmar inom industrin </w:t>
          </w:r>
          <w:r w:rsidR="00F7009D">
            <w:br/>
          </w:r>
          <w:r>
            <w:t>2000–2013</w:t>
          </w:r>
          <w:r>
            <w:tab/>
          </w:r>
          <w:r>
            <w:fldChar w:fldCharType="begin"/>
          </w:r>
          <w:r>
            <w:instrText xml:space="preserve"> PAGEREF _Toc384401770 \h </w:instrText>
          </w:r>
          <w:r>
            <w:fldChar w:fldCharType="separate"/>
          </w:r>
          <w:r w:rsidR="004642B5">
            <w:t>114</w:t>
          </w:r>
          <w:r>
            <w:fldChar w:fldCharType="end"/>
          </w:r>
        </w:p>
        <w:p w14:paraId="4164CE39"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.35 Bidrag till sysselsättningen inom tjänstebranscherna 2007–2013</w:t>
          </w:r>
          <w:r>
            <w:tab/>
          </w:r>
          <w:r>
            <w:fldChar w:fldCharType="begin"/>
          </w:r>
          <w:r>
            <w:instrText xml:space="preserve"> PAGEREF _Toc384401771 \h </w:instrText>
          </w:r>
          <w:r>
            <w:fldChar w:fldCharType="separate"/>
          </w:r>
          <w:r w:rsidR="004642B5">
            <w:t>114</w:t>
          </w:r>
          <w:r>
            <w:fldChar w:fldCharType="end"/>
          </w:r>
        </w:p>
        <w:p w14:paraId="53482797"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.36 Relativa enhetsarbetskostnader (ULC), hela ekonomin 1997–2015</w:t>
          </w:r>
          <w:r>
            <w:tab/>
          </w:r>
          <w:r>
            <w:fldChar w:fldCharType="begin"/>
          </w:r>
          <w:r>
            <w:instrText xml:space="preserve"> PAGEREF _Toc384401772 \h </w:instrText>
          </w:r>
          <w:r>
            <w:fldChar w:fldCharType="separate"/>
          </w:r>
          <w:r w:rsidR="004642B5">
            <w:t>118</w:t>
          </w:r>
          <w:r>
            <w:fldChar w:fldCharType="end"/>
          </w:r>
        </w:p>
        <w:p w14:paraId="12239F41"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.37 Relativ produktivitets- och arbetskostnadsutveckling 1997–2012</w:t>
          </w:r>
          <w:r>
            <w:tab/>
          </w:r>
          <w:r>
            <w:fldChar w:fldCharType="begin"/>
          </w:r>
          <w:r>
            <w:instrText xml:space="preserve"> PAGEREF _Toc384401773 \h </w:instrText>
          </w:r>
          <w:r>
            <w:fldChar w:fldCharType="separate"/>
          </w:r>
          <w:r w:rsidR="004642B5">
            <w:t>119</w:t>
          </w:r>
          <w:r>
            <w:fldChar w:fldCharType="end"/>
          </w:r>
        </w:p>
        <w:p w14:paraId="7BA13A74" w14:textId="55671ED0"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3</w:t>
          </w:r>
          <w:r>
            <w:t xml:space="preserve">.38 Relativa enhetsarbetskostnader (ULC), tillverkningsindustrin </w:t>
          </w:r>
          <w:r w:rsidR="00F7009D">
            <w:br/>
          </w:r>
          <w:r>
            <w:t>1997–2011</w:t>
          </w:r>
          <w:r>
            <w:tab/>
          </w:r>
          <w:r>
            <w:fldChar w:fldCharType="begin"/>
          </w:r>
          <w:r>
            <w:instrText xml:space="preserve"> PAGEREF _Toc384401774 \h </w:instrText>
          </w:r>
          <w:r>
            <w:fldChar w:fldCharType="separate"/>
          </w:r>
          <w:r w:rsidR="004642B5">
            <w:t>119</w:t>
          </w:r>
          <w:r>
            <w:fldChar w:fldCharType="end"/>
          </w:r>
        </w:p>
        <w:p w14:paraId="734C7D08" w14:textId="77777777" w:rsidR="009D6872" w:rsidRDefault="009D6872">
          <w:pPr>
            <w:pStyle w:val="Innehll4"/>
            <w:tabs>
              <w:tab w:val="left" w:pos="6232"/>
            </w:tabs>
            <w:rPr>
              <w:rFonts w:asciiTheme="minorHAnsi" w:eastAsiaTheme="minorEastAsia" w:hAnsiTheme="minorHAnsi" w:cstheme="minorBidi"/>
              <w:kern w:val="0"/>
              <w:szCs w:val="22"/>
              <w:lang w:eastAsia="sv-SE"/>
            </w:rPr>
          </w:pPr>
          <w:r>
            <w:t xml:space="preserve">Diagram </w:t>
          </w:r>
          <w:r w:rsidRPr="00D27DB8">
            <w:rPr>
              <w:bCs/>
            </w:rPr>
            <w:t>3</w:t>
          </w:r>
          <w:r>
            <w:t>.39 Relativ utveckling av bytesförhållandet</w:t>
          </w:r>
          <w:r>
            <w:rPr>
              <w:rFonts w:asciiTheme="minorHAnsi" w:eastAsiaTheme="minorEastAsia" w:hAnsiTheme="minorHAnsi" w:cstheme="minorBidi"/>
              <w:kern w:val="0"/>
              <w:szCs w:val="22"/>
              <w:lang w:eastAsia="sv-SE"/>
            </w:rPr>
            <w:tab/>
          </w:r>
          <w:r>
            <w:t xml:space="preserve"> 1997–2015</w:t>
          </w:r>
          <w:r>
            <w:tab/>
          </w:r>
          <w:r>
            <w:fldChar w:fldCharType="begin"/>
          </w:r>
          <w:r>
            <w:instrText xml:space="preserve"> PAGEREF _Toc384401775 \h </w:instrText>
          </w:r>
          <w:r>
            <w:fldChar w:fldCharType="separate"/>
          </w:r>
          <w:r w:rsidR="004642B5">
            <w:t>119</w:t>
          </w:r>
          <w:r>
            <w:fldChar w:fldCharType="end"/>
          </w:r>
        </w:p>
        <w:p w14:paraId="586596B6" w14:textId="77777777" w:rsidR="009D6872" w:rsidRDefault="009D6872">
          <w:pPr>
            <w:pStyle w:val="Innehll4"/>
            <w:rPr>
              <w:rFonts w:asciiTheme="minorHAnsi" w:eastAsiaTheme="minorEastAsia" w:hAnsiTheme="minorHAnsi" w:cstheme="minorBidi"/>
              <w:kern w:val="0"/>
              <w:szCs w:val="22"/>
              <w:lang w:eastAsia="sv-SE"/>
            </w:rPr>
          </w:pPr>
          <w:r>
            <w:t>Diagram 4.1 Utgiftstak och takbegränsade utgifter</w:t>
          </w:r>
          <w:r>
            <w:tab/>
          </w:r>
          <w:r>
            <w:fldChar w:fldCharType="begin"/>
          </w:r>
          <w:r>
            <w:instrText xml:space="preserve"> PAGEREF _Toc384401776 \h </w:instrText>
          </w:r>
          <w:r>
            <w:fldChar w:fldCharType="separate"/>
          </w:r>
          <w:r w:rsidR="004642B5">
            <w:t>130</w:t>
          </w:r>
          <w:r>
            <w:fldChar w:fldCharType="end"/>
          </w:r>
        </w:p>
        <w:p w14:paraId="4C53B93B"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4</w:t>
          </w:r>
          <w:r>
            <w:t>.2 Utgiftstak 1997–2018</w:t>
          </w:r>
          <w:r>
            <w:tab/>
          </w:r>
          <w:r>
            <w:fldChar w:fldCharType="begin"/>
          </w:r>
          <w:r>
            <w:instrText xml:space="preserve"> PAGEREF _Toc384401777 \h </w:instrText>
          </w:r>
          <w:r>
            <w:fldChar w:fldCharType="separate"/>
          </w:r>
          <w:r w:rsidR="004642B5">
            <w:t>134</w:t>
          </w:r>
          <w:r>
            <w:fldChar w:fldCharType="end"/>
          </w:r>
        </w:p>
        <w:p w14:paraId="42F5E29A"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4</w:t>
          </w:r>
          <w:r>
            <w:t>.3 Kommunsektorns resultat och finansiella sparande 2000–2018</w:t>
          </w:r>
          <w:r>
            <w:tab/>
          </w:r>
          <w:r>
            <w:fldChar w:fldCharType="begin"/>
          </w:r>
          <w:r>
            <w:instrText xml:space="preserve"> PAGEREF _Toc384401778 \h </w:instrText>
          </w:r>
          <w:r>
            <w:fldChar w:fldCharType="separate"/>
          </w:r>
          <w:r w:rsidR="004642B5">
            <w:t>135</w:t>
          </w:r>
          <w:r>
            <w:fldChar w:fldCharType="end"/>
          </w:r>
        </w:p>
        <w:p w14:paraId="6E030370"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5</w:t>
          </w:r>
          <w:r>
            <w:t>.1 Totala skatteintäkter 2000–2018</w:t>
          </w:r>
          <w:r>
            <w:tab/>
          </w:r>
          <w:r>
            <w:fldChar w:fldCharType="begin"/>
          </w:r>
          <w:r>
            <w:instrText xml:space="preserve"> PAGEREF _Toc384401779 \h </w:instrText>
          </w:r>
          <w:r>
            <w:fldChar w:fldCharType="separate"/>
          </w:r>
          <w:r w:rsidR="004642B5">
            <w:t>144</w:t>
          </w:r>
          <w:r>
            <w:fldChar w:fldCharType="end"/>
          </w:r>
        </w:p>
        <w:p w14:paraId="04A7C332"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5</w:t>
          </w:r>
          <w:r>
            <w:t>.2 Arbetade timmar, timlön och lönesumma 2000–2018</w:t>
          </w:r>
          <w:r>
            <w:tab/>
          </w:r>
          <w:r>
            <w:fldChar w:fldCharType="begin"/>
          </w:r>
          <w:r>
            <w:instrText xml:space="preserve"> PAGEREF _Toc384401780 \h </w:instrText>
          </w:r>
          <w:r>
            <w:fldChar w:fldCharType="separate"/>
          </w:r>
          <w:r w:rsidR="004642B5">
            <w:t>145</w:t>
          </w:r>
          <w:r>
            <w:fldChar w:fldCharType="end"/>
          </w:r>
        </w:p>
        <w:p w14:paraId="32F81108" w14:textId="095AA7E3"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5</w:t>
          </w:r>
          <w:r>
            <w:t xml:space="preserve">.3 Transfereringsinkomster som andel av underlaget för skatt på </w:t>
          </w:r>
          <w:r w:rsidR="004F035D">
            <w:br/>
          </w:r>
          <w:r>
            <w:t>arbete</w:t>
          </w:r>
          <w:r>
            <w:tab/>
          </w:r>
          <w:r>
            <w:fldChar w:fldCharType="begin"/>
          </w:r>
          <w:r>
            <w:instrText xml:space="preserve"> PAGEREF _Toc384401781 \h </w:instrText>
          </w:r>
          <w:r>
            <w:fldChar w:fldCharType="separate"/>
          </w:r>
          <w:r w:rsidR="004642B5">
            <w:t>147</w:t>
          </w:r>
          <w:r>
            <w:fldChar w:fldCharType="end"/>
          </w:r>
        </w:p>
        <w:p w14:paraId="71B23EC3"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5</w:t>
          </w:r>
          <w:r>
            <w:t>.4 Antal personer som betalar statlig inkomstskatt 2000–2018</w:t>
          </w:r>
          <w:r>
            <w:tab/>
          </w:r>
          <w:r>
            <w:fldChar w:fldCharType="begin"/>
          </w:r>
          <w:r>
            <w:instrText xml:space="preserve"> PAGEREF _Toc384401782 \h </w:instrText>
          </w:r>
          <w:r>
            <w:fldChar w:fldCharType="separate"/>
          </w:r>
          <w:r w:rsidR="004642B5">
            <w:t>148</w:t>
          </w:r>
          <w:r>
            <w:fldChar w:fldCharType="end"/>
          </w:r>
        </w:p>
        <w:p w14:paraId="5E1EBD64" w14:textId="77777777" w:rsidR="009D6872" w:rsidRDefault="009D6872">
          <w:pPr>
            <w:pStyle w:val="Innehll4"/>
            <w:rPr>
              <w:rFonts w:asciiTheme="minorHAnsi" w:eastAsiaTheme="minorEastAsia" w:hAnsiTheme="minorHAnsi" w:cstheme="minorBidi"/>
              <w:kern w:val="0"/>
              <w:szCs w:val="22"/>
              <w:lang w:eastAsia="sv-SE"/>
            </w:rPr>
          </w:pPr>
          <w:r>
            <w:t>Diagram 5.5 Kapitalvinster, aktieprisindex och fastighetsprisindex 1988–2018</w:t>
          </w:r>
          <w:r>
            <w:tab/>
          </w:r>
          <w:r>
            <w:fldChar w:fldCharType="begin"/>
          </w:r>
          <w:r>
            <w:instrText xml:space="preserve"> PAGEREF _Toc384401783 \h </w:instrText>
          </w:r>
          <w:r>
            <w:fldChar w:fldCharType="separate"/>
          </w:r>
          <w:r w:rsidR="004642B5">
            <w:t>149</w:t>
          </w:r>
          <w:r>
            <w:fldChar w:fldCharType="end"/>
          </w:r>
        </w:p>
        <w:p w14:paraId="5C549D96"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5</w:t>
          </w:r>
          <w:r>
            <w:t>.6 Skatt på företagsvinster 1990–2018</w:t>
          </w:r>
          <w:r>
            <w:tab/>
          </w:r>
          <w:r>
            <w:fldChar w:fldCharType="begin"/>
          </w:r>
          <w:r>
            <w:instrText xml:space="preserve"> PAGEREF _Toc384401784 \h </w:instrText>
          </w:r>
          <w:r>
            <w:fldChar w:fldCharType="separate"/>
          </w:r>
          <w:r w:rsidR="004642B5">
            <w:t>150</w:t>
          </w:r>
          <w:r>
            <w:fldChar w:fldCharType="end"/>
          </w:r>
        </w:p>
        <w:p w14:paraId="352E71CA"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5</w:t>
          </w:r>
          <w:r>
            <w:t>.7 Hushållens konsumtion i löpande priser och intäkter från mervärdesskatt 2000–2018</w:t>
          </w:r>
          <w:r>
            <w:tab/>
          </w:r>
          <w:r>
            <w:fldChar w:fldCharType="begin"/>
          </w:r>
          <w:r>
            <w:instrText xml:space="preserve"> PAGEREF _Toc384401785 \h </w:instrText>
          </w:r>
          <w:r>
            <w:fldChar w:fldCharType="separate"/>
          </w:r>
          <w:r w:rsidR="004642B5">
            <w:t>151</w:t>
          </w:r>
          <w:r>
            <w:fldChar w:fldCharType="end"/>
          </w:r>
        </w:p>
        <w:p w14:paraId="51D0143E"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6</w:t>
          </w:r>
          <w:r>
            <w:t>.1 Utgifter för arbetslöshetsförsäkringen och arbetsmarknadspolitiska program samt antalet helårs-ekvivalenter i arbetslöshetsförsäkringen och arbetsmarknadspolitiska program 2013–2018</w:t>
          </w:r>
          <w:r>
            <w:tab/>
          </w:r>
          <w:r>
            <w:fldChar w:fldCharType="begin"/>
          </w:r>
          <w:r>
            <w:instrText xml:space="preserve"> PAGEREF _Toc384401786 \h </w:instrText>
          </w:r>
          <w:r>
            <w:fldChar w:fldCharType="separate"/>
          </w:r>
          <w:r w:rsidR="004642B5">
            <w:t>163</w:t>
          </w:r>
          <w:r>
            <w:fldChar w:fldCharType="end"/>
          </w:r>
        </w:p>
        <w:p w14:paraId="36A581C4" w14:textId="77777777" w:rsidR="009D6872" w:rsidRDefault="009D6872">
          <w:pPr>
            <w:pStyle w:val="Innehll4"/>
            <w:rPr>
              <w:rFonts w:asciiTheme="minorHAnsi" w:eastAsiaTheme="minorEastAsia" w:hAnsiTheme="minorHAnsi" w:cstheme="minorBidi"/>
              <w:kern w:val="0"/>
              <w:szCs w:val="22"/>
              <w:lang w:eastAsia="sv-SE"/>
            </w:rPr>
          </w:pPr>
          <w:r>
            <w:t>Diagram 6.2 Utgifter för sjuk- och rehabiliteringspenning och sjuk- och aktivitetsersättning samt antalet helårsekvivalenter i sjuk- och rehabiliteringspenning och sjuk- och aktivitetsersättning 2012–2017</w:t>
          </w:r>
          <w:r>
            <w:tab/>
          </w:r>
          <w:r>
            <w:fldChar w:fldCharType="begin"/>
          </w:r>
          <w:r>
            <w:instrText xml:space="preserve"> PAGEREF _Toc384401787 \h </w:instrText>
          </w:r>
          <w:r>
            <w:fldChar w:fldCharType="separate"/>
          </w:r>
          <w:r w:rsidR="004642B5">
            <w:t>164</w:t>
          </w:r>
          <w:r>
            <w:fldChar w:fldCharType="end"/>
          </w:r>
        </w:p>
        <w:p w14:paraId="066FFD9F"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7</w:t>
          </w:r>
          <w:r>
            <w:t>.1 Den offentliga sektorns finansiella sparande 2000–2018</w:t>
          </w:r>
          <w:r>
            <w:tab/>
          </w:r>
          <w:r>
            <w:fldChar w:fldCharType="begin"/>
          </w:r>
          <w:r>
            <w:instrText xml:space="preserve"> PAGEREF _Toc384401788 \h </w:instrText>
          </w:r>
          <w:r>
            <w:fldChar w:fldCharType="separate"/>
          </w:r>
          <w:r w:rsidR="004642B5">
            <w:t>174</w:t>
          </w:r>
          <w:r>
            <w:fldChar w:fldCharType="end"/>
          </w:r>
        </w:p>
        <w:p w14:paraId="11615FD5"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7</w:t>
          </w:r>
          <w:r>
            <w:t>.2 Inkomster och utgifter 2000–2018</w:t>
          </w:r>
          <w:r>
            <w:tab/>
          </w:r>
          <w:r>
            <w:fldChar w:fldCharType="begin"/>
          </w:r>
          <w:r>
            <w:instrText xml:space="preserve"> PAGEREF _Toc384401789 \h </w:instrText>
          </w:r>
          <w:r>
            <w:fldChar w:fldCharType="separate"/>
          </w:r>
          <w:r w:rsidR="004642B5">
            <w:t>175</w:t>
          </w:r>
          <w:r>
            <w:fldChar w:fldCharType="end"/>
          </w:r>
        </w:p>
        <w:p w14:paraId="5FA62227"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7</w:t>
          </w:r>
          <w:r>
            <w:t>.3 Statens budgetsaldo 2001–2018</w:t>
          </w:r>
          <w:r>
            <w:tab/>
          </w:r>
          <w:r>
            <w:fldChar w:fldCharType="begin"/>
          </w:r>
          <w:r>
            <w:instrText xml:space="preserve"> PAGEREF _Toc384401790 \h </w:instrText>
          </w:r>
          <w:r>
            <w:fldChar w:fldCharType="separate"/>
          </w:r>
          <w:r w:rsidR="004642B5">
            <w:t>178</w:t>
          </w:r>
          <w:r>
            <w:fldChar w:fldCharType="end"/>
          </w:r>
        </w:p>
        <w:p w14:paraId="03791FB8"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7</w:t>
          </w:r>
          <w:r>
            <w:t>.4 Utvecklingen av inkomstindex och balansindex 2009–2018</w:t>
          </w:r>
          <w:r>
            <w:tab/>
          </w:r>
          <w:r>
            <w:fldChar w:fldCharType="begin"/>
          </w:r>
          <w:r>
            <w:instrText xml:space="preserve"> PAGEREF _Toc384401791 \h </w:instrText>
          </w:r>
          <w:r>
            <w:fldChar w:fldCharType="separate"/>
          </w:r>
          <w:r w:rsidR="004642B5">
            <w:t>181</w:t>
          </w:r>
          <w:r>
            <w:fldChar w:fldCharType="end"/>
          </w:r>
        </w:p>
        <w:p w14:paraId="58C27862"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7</w:t>
          </w:r>
          <w:r>
            <w:t>.5 Utvecklingen av kommunsektorns inkomster och utgifter samt finansiellt sparande 2000–2018</w:t>
          </w:r>
          <w:r>
            <w:tab/>
          </w:r>
          <w:r>
            <w:fldChar w:fldCharType="begin"/>
          </w:r>
          <w:r>
            <w:instrText xml:space="preserve"> PAGEREF _Toc384401792 \h </w:instrText>
          </w:r>
          <w:r>
            <w:fldChar w:fldCharType="separate"/>
          </w:r>
          <w:r w:rsidR="004642B5">
            <w:t>182</w:t>
          </w:r>
          <w:r>
            <w:fldChar w:fldCharType="end"/>
          </w:r>
        </w:p>
        <w:p w14:paraId="37913DB0"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7</w:t>
          </w:r>
          <w:r>
            <w:t>.6 Den offentliga sektorns finansiella förmögenhet 1990–2018</w:t>
          </w:r>
          <w:r>
            <w:tab/>
          </w:r>
          <w:r>
            <w:fldChar w:fldCharType="begin"/>
          </w:r>
          <w:r>
            <w:instrText xml:space="preserve"> PAGEREF _Toc384401793 \h </w:instrText>
          </w:r>
          <w:r>
            <w:fldChar w:fldCharType="separate"/>
          </w:r>
          <w:r w:rsidR="004642B5">
            <w:t>183</w:t>
          </w:r>
          <w:r>
            <w:fldChar w:fldCharType="end"/>
          </w:r>
        </w:p>
        <w:p w14:paraId="59F86CF7"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7</w:t>
          </w:r>
          <w:r>
            <w:t>.7 Statsskuldens utveckling 2001–2018</w:t>
          </w:r>
          <w:r>
            <w:tab/>
          </w:r>
          <w:r>
            <w:fldChar w:fldCharType="begin"/>
          </w:r>
          <w:r>
            <w:instrText xml:space="preserve"> PAGEREF _Toc384401794 \h </w:instrText>
          </w:r>
          <w:r>
            <w:fldChar w:fldCharType="separate"/>
          </w:r>
          <w:r w:rsidR="004642B5">
            <w:t>183</w:t>
          </w:r>
          <w:r>
            <w:fldChar w:fldCharType="end"/>
          </w:r>
        </w:p>
        <w:p w14:paraId="2A792C61"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7</w:t>
          </w:r>
          <w:r>
            <w:t>.8 Den konsoliderade bruttoskulden 1994–2018</w:t>
          </w:r>
          <w:r>
            <w:tab/>
          </w:r>
          <w:r>
            <w:fldChar w:fldCharType="begin"/>
          </w:r>
          <w:r>
            <w:instrText xml:space="preserve"> PAGEREF _Toc384401795 \h </w:instrText>
          </w:r>
          <w:r>
            <w:fldChar w:fldCharType="separate"/>
          </w:r>
          <w:r w:rsidR="004642B5">
            <w:t>184</w:t>
          </w:r>
          <w:r>
            <w:fldChar w:fldCharType="end"/>
          </w:r>
        </w:p>
        <w:p w14:paraId="05A84741" w14:textId="17AC1549"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7</w:t>
          </w:r>
          <w:r>
            <w:t xml:space="preserve">.9 Den offentliga sektorns finansiella sparande i EU, Japan och USA </w:t>
          </w:r>
          <w:r w:rsidR="00F7009D">
            <w:br/>
          </w:r>
          <w:r>
            <w:t>2007–2013</w:t>
          </w:r>
          <w:r>
            <w:tab/>
          </w:r>
          <w:r>
            <w:fldChar w:fldCharType="begin"/>
          </w:r>
          <w:r>
            <w:instrText xml:space="preserve"> PAGEREF _Toc384401796 \h </w:instrText>
          </w:r>
          <w:r>
            <w:fldChar w:fldCharType="separate"/>
          </w:r>
          <w:r w:rsidR="004642B5">
            <w:t>186</w:t>
          </w:r>
          <w:r>
            <w:fldChar w:fldCharType="end"/>
          </w:r>
        </w:p>
        <w:p w14:paraId="23C23D11" w14:textId="3FB955A1"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7</w:t>
          </w:r>
          <w:r>
            <w:t xml:space="preserve">.10 Den offentliga sektorns konsoliderade bruttoskuld i EU 2007 </w:t>
          </w:r>
          <w:r w:rsidR="00F7009D">
            <w:br/>
          </w:r>
          <w:r>
            <w:t>och 2013</w:t>
          </w:r>
          <w:r>
            <w:tab/>
          </w:r>
          <w:r>
            <w:fldChar w:fldCharType="begin"/>
          </w:r>
          <w:r>
            <w:instrText xml:space="preserve"> PAGEREF _Toc384401797 \h </w:instrText>
          </w:r>
          <w:r>
            <w:fldChar w:fldCharType="separate"/>
          </w:r>
          <w:r w:rsidR="004642B5">
            <w:t>186</w:t>
          </w:r>
          <w:r>
            <w:fldChar w:fldCharType="end"/>
          </w:r>
        </w:p>
        <w:p w14:paraId="6DAD6E58"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8</w:t>
          </w:r>
          <w:r>
            <w:t>.1 Kommunsektorns konsumtionsutgifter 2012 fördelat efter typ av verksamhet</w:t>
          </w:r>
          <w:r>
            <w:tab/>
          </w:r>
          <w:r>
            <w:fldChar w:fldCharType="begin"/>
          </w:r>
          <w:r>
            <w:instrText xml:space="preserve"> PAGEREF _Toc384401798 \h </w:instrText>
          </w:r>
          <w:r>
            <w:fldChar w:fldCharType="separate"/>
          </w:r>
          <w:r w:rsidR="004642B5">
            <w:t>191</w:t>
          </w:r>
          <w:r>
            <w:fldChar w:fldCharType="end"/>
          </w:r>
        </w:p>
        <w:p w14:paraId="316F1683" w14:textId="77777777" w:rsidR="009D6872" w:rsidRDefault="009D6872">
          <w:pPr>
            <w:pStyle w:val="Innehll4"/>
            <w:rPr>
              <w:rFonts w:asciiTheme="minorHAnsi" w:eastAsiaTheme="minorEastAsia" w:hAnsiTheme="minorHAnsi" w:cstheme="minorBidi"/>
              <w:kern w:val="0"/>
              <w:szCs w:val="22"/>
              <w:lang w:eastAsia="sv-SE"/>
            </w:rPr>
          </w:pPr>
          <w:r>
            <w:lastRenderedPageBreak/>
            <w:t xml:space="preserve">Diagram </w:t>
          </w:r>
          <w:r w:rsidRPr="00D27DB8">
            <w:rPr>
              <w:bCs/>
            </w:rPr>
            <w:t>8</w:t>
          </w:r>
          <w:r>
            <w:t>.2 Demografiskt betingad efterfrågan på kommunala verksamheter, volymutveckling</w:t>
          </w:r>
          <w:r>
            <w:tab/>
          </w:r>
          <w:r>
            <w:fldChar w:fldCharType="begin"/>
          </w:r>
          <w:r>
            <w:instrText xml:space="preserve"> PAGEREF _Toc384401799 \h </w:instrText>
          </w:r>
          <w:r>
            <w:fldChar w:fldCharType="separate"/>
          </w:r>
          <w:r w:rsidR="004642B5">
            <w:t>192</w:t>
          </w:r>
          <w:r>
            <w:fldChar w:fldCharType="end"/>
          </w:r>
        </w:p>
        <w:p w14:paraId="0DBF72B0" w14:textId="010D5999"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8</w:t>
          </w:r>
          <w:r>
            <w:t xml:space="preserve">.3 Utgifter för kommunala skattefinansierade verksamheter  </w:t>
          </w:r>
          <w:r w:rsidR="00F7009D">
            <w:br/>
          </w:r>
          <w:r>
            <w:t>2000–2018</w:t>
          </w:r>
          <w:r>
            <w:tab/>
          </w:r>
          <w:r>
            <w:fldChar w:fldCharType="begin"/>
          </w:r>
          <w:r>
            <w:instrText xml:space="preserve"> PAGEREF _Toc384401800 \h </w:instrText>
          </w:r>
          <w:r>
            <w:fldChar w:fldCharType="separate"/>
          </w:r>
          <w:r w:rsidR="004642B5">
            <w:t>193</w:t>
          </w:r>
          <w:r>
            <w:fldChar w:fldCharType="end"/>
          </w:r>
        </w:p>
        <w:p w14:paraId="049F8E47"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8</w:t>
          </w:r>
          <w:r>
            <w:t>.4 Kommunfinansierad sysselsättning 1993–2018</w:t>
          </w:r>
          <w:r>
            <w:tab/>
          </w:r>
          <w:r>
            <w:fldChar w:fldCharType="begin"/>
          </w:r>
          <w:r>
            <w:instrText xml:space="preserve"> PAGEREF _Toc384401801 \h </w:instrText>
          </w:r>
          <w:r>
            <w:fldChar w:fldCharType="separate"/>
          </w:r>
          <w:r w:rsidR="004642B5">
            <w:t>194</w:t>
          </w:r>
          <w:r>
            <w:fldChar w:fldCharType="end"/>
          </w:r>
        </w:p>
        <w:p w14:paraId="7821E014"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8</w:t>
          </w:r>
          <w:r>
            <w:t>.5 Kommunfinansierad sysselsättning och arbetade timmar</w:t>
          </w:r>
          <w:r>
            <w:tab/>
          </w:r>
          <w:r>
            <w:fldChar w:fldCharType="begin"/>
          </w:r>
          <w:r>
            <w:instrText xml:space="preserve"> PAGEREF _Toc384401802 \h </w:instrText>
          </w:r>
          <w:r>
            <w:fldChar w:fldCharType="separate"/>
          </w:r>
          <w:r w:rsidR="004642B5">
            <w:t>194</w:t>
          </w:r>
          <w:r>
            <w:fldChar w:fldCharType="end"/>
          </w:r>
        </w:p>
        <w:p w14:paraId="469E5880"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8</w:t>
          </w:r>
          <w:r>
            <w:t>.6 Totala inkomster och utgifter 1993–2018</w:t>
          </w:r>
          <w:r>
            <w:tab/>
          </w:r>
          <w:r>
            <w:fldChar w:fldCharType="begin"/>
          </w:r>
          <w:r>
            <w:instrText xml:space="preserve"> PAGEREF _Toc384401803 \h </w:instrText>
          </w:r>
          <w:r>
            <w:fldChar w:fldCharType="separate"/>
          </w:r>
          <w:r w:rsidR="004642B5">
            <w:t>197</w:t>
          </w:r>
          <w:r>
            <w:fldChar w:fldCharType="end"/>
          </w:r>
        </w:p>
        <w:p w14:paraId="43B5FC4B"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8</w:t>
          </w:r>
          <w:r>
            <w:t>.7 Finansiellt sparande och resultat 1993–2013</w:t>
          </w:r>
          <w:r>
            <w:tab/>
          </w:r>
          <w:r>
            <w:fldChar w:fldCharType="begin"/>
          </w:r>
          <w:r>
            <w:instrText xml:space="preserve"> PAGEREF _Toc384401804 \h </w:instrText>
          </w:r>
          <w:r>
            <w:fldChar w:fldCharType="separate"/>
          </w:r>
          <w:r w:rsidR="004642B5">
            <w:t>198</w:t>
          </w:r>
          <w:r>
            <w:fldChar w:fldCharType="end"/>
          </w:r>
        </w:p>
        <w:p w14:paraId="379CA243" w14:textId="3C8CCFD1"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8</w:t>
          </w:r>
          <w:r>
            <w:t xml:space="preserve">.8 Resultatets andel av skatteintäkter och generella statsbidrag </w:t>
          </w:r>
          <w:r w:rsidR="00F7009D">
            <w:br/>
          </w:r>
          <w:r>
            <w:t>2000–2013</w:t>
          </w:r>
          <w:r>
            <w:tab/>
          </w:r>
          <w:r>
            <w:fldChar w:fldCharType="begin"/>
          </w:r>
          <w:r>
            <w:instrText xml:space="preserve"> PAGEREF _Toc384401805 \h </w:instrText>
          </w:r>
          <w:r>
            <w:fldChar w:fldCharType="separate"/>
          </w:r>
          <w:r w:rsidR="004642B5">
            <w:t>200</w:t>
          </w:r>
          <w:r>
            <w:fldChar w:fldCharType="end"/>
          </w:r>
        </w:p>
        <w:p w14:paraId="0F09B617" w14:textId="3573A2FA"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8</w:t>
          </w:r>
          <w:r>
            <w:t xml:space="preserve">.9 Andelen kommuner och landsting som redovisat positiva resultat </w:t>
          </w:r>
          <w:r w:rsidR="0032578B">
            <w:br/>
          </w:r>
          <w:r>
            <w:t>2000–2013</w:t>
          </w:r>
          <w:r>
            <w:tab/>
          </w:r>
          <w:r>
            <w:fldChar w:fldCharType="begin"/>
          </w:r>
          <w:r>
            <w:instrText xml:space="preserve"> PAGEREF _Toc384401806 \h </w:instrText>
          </w:r>
          <w:r>
            <w:fldChar w:fldCharType="separate"/>
          </w:r>
          <w:r w:rsidR="004642B5">
            <w:t>201</w:t>
          </w:r>
          <w:r>
            <w:fldChar w:fldCharType="end"/>
          </w:r>
        </w:p>
        <w:p w14:paraId="029B4A5B"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8</w:t>
          </w:r>
          <w:r>
            <w:t>.10 Långfristiga skulder 2000–2013</w:t>
          </w:r>
          <w:r>
            <w:tab/>
          </w:r>
          <w:r>
            <w:fldChar w:fldCharType="begin"/>
          </w:r>
          <w:r>
            <w:instrText xml:space="preserve"> PAGEREF _Toc384401807 \h </w:instrText>
          </w:r>
          <w:r>
            <w:fldChar w:fldCharType="separate"/>
          </w:r>
          <w:r w:rsidR="004642B5">
            <w:t>203</w:t>
          </w:r>
          <w:r>
            <w:fldChar w:fldCharType="end"/>
          </w:r>
        </w:p>
        <w:p w14:paraId="1A8028CD" w14:textId="4416DF99"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8</w:t>
          </w:r>
          <w:r>
            <w:t xml:space="preserve">.11 Kommuners och landstings lämnade bidrag till sina företag </w:t>
          </w:r>
          <w:r w:rsidR="00F7009D">
            <w:br/>
          </w:r>
          <w:r>
            <w:t>2008–2012</w:t>
          </w:r>
          <w:r>
            <w:tab/>
          </w:r>
          <w:r>
            <w:fldChar w:fldCharType="begin"/>
          </w:r>
          <w:r>
            <w:instrText xml:space="preserve"> PAGEREF _Toc384401808 \h </w:instrText>
          </w:r>
          <w:r>
            <w:fldChar w:fldCharType="separate"/>
          </w:r>
          <w:r w:rsidR="004642B5">
            <w:t>205</w:t>
          </w:r>
          <w:r>
            <w:fldChar w:fldCharType="end"/>
          </w:r>
        </w:p>
        <w:p w14:paraId="41AA0C9A" w14:textId="75E75EF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8</w:t>
          </w:r>
          <w:r>
            <w:t xml:space="preserve">.12 Kommuners och landstings fordringar på sina företag för </w:t>
          </w:r>
          <w:r w:rsidR="004F035D">
            <w:br/>
          </w:r>
          <w:r>
            <w:t>utlämnade lån 2008–2012</w:t>
          </w:r>
          <w:r>
            <w:tab/>
          </w:r>
          <w:r>
            <w:fldChar w:fldCharType="begin"/>
          </w:r>
          <w:r>
            <w:instrText xml:space="preserve"> PAGEREF _Toc384401809 \h </w:instrText>
          </w:r>
          <w:r>
            <w:fldChar w:fldCharType="separate"/>
          </w:r>
          <w:r w:rsidR="004642B5">
            <w:t>205</w:t>
          </w:r>
          <w:r>
            <w:fldChar w:fldCharType="end"/>
          </w:r>
        </w:p>
        <w:p w14:paraId="33B24F68" w14:textId="48333014"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8</w:t>
          </w:r>
          <w:r>
            <w:t xml:space="preserve">.13 Kommuners och landstings borgensåtaganden gentemot sina </w:t>
          </w:r>
          <w:r w:rsidR="004F035D">
            <w:br/>
          </w:r>
          <w:r>
            <w:t>företag 2008–2012</w:t>
          </w:r>
          <w:r>
            <w:tab/>
          </w:r>
          <w:r>
            <w:fldChar w:fldCharType="begin"/>
          </w:r>
          <w:r>
            <w:instrText xml:space="preserve"> PAGEREF _Toc384401810 \h </w:instrText>
          </w:r>
          <w:r>
            <w:fldChar w:fldCharType="separate"/>
          </w:r>
          <w:r w:rsidR="004642B5">
            <w:t>205</w:t>
          </w:r>
          <w:r>
            <w:fldChar w:fldCharType="end"/>
          </w:r>
        </w:p>
        <w:p w14:paraId="5A9D0BFE" w14:textId="77777777" w:rsidR="009D6872" w:rsidRDefault="009D6872">
          <w:pPr>
            <w:pStyle w:val="Innehll4"/>
            <w:rPr>
              <w:rFonts w:asciiTheme="minorHAnsi" w:eastAsiaTheme="minorEastAsia" w:hAnsiTheme="minorHAnsi" w:cstheme="minorBidi"/>
              <w:kern w:val="0"/>
              <w:szCs w:val="22"/>
              <w:lang w:eastAsia="sv-SE"/>
            </w:rPr>
          </w:pPr>
          <w:r>
            <w:t>Diagram 10.1 Sysselsättningsgrad, internationell jämförelse</w:t>
          </w:r>
          <w:r>
            <w:tab/>
          </w:r>
          <w:r>
            <w:fldChar w:fldCharType="begin"/>
          </w:r>
          <w:r>
            <w:instrText xml:space="preserve"> PAGEREF _Toc384401811 \h </w:instrText>
          </w:r>
          <w:r>
            <w:fldChar w:fldCharType="separate"/>
          </w:r>
          <w:r w:rsidR="004642B5">
            <w:t>233</w:t>
          </w:r>
          <w:r>
            <w:fldChar w:fldCharType="end"/>
          </w:r>
        </w:p>
        <w:p w14:paraId="55E1E67D"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.2 Arbetade timmar per person</w:t>
          </w:r>
          <w:r>
            <w:tab/>
          </w:r>
          <w:r>
            <w:fldChar w:fldCharType="begin"/>
          </w:r>
          <w:r>
            <w:instrText xml:space="preserve"> PAGEREF _Toc384401812 \h </w:instrText>
          </w:r>
          <w:r>
            <w:fldChar w:fldCharType="separate"/>
          </w:r>
          <w:r w:rsidR="004642B5">
            <w:t>233</w:t>
          </w:r>
          <w:r>
            <w:fldChar w:fldCharType="end"/>
          </w:r>
        </w:p>
        <w:p w14:paraId="565433BB"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.3 Arbetskraftsdeltagande och sysselsättningsgrad</w:t>
          </w:r>
          <w:r>
            <w:tab/>
          </w:r>
          <w:r>
            <w:fldChar w:fldCharType="begin"/>
          </w:r>
          <w:r>
            <w:instrText xml:space="preserve"> PAGEREF _Toc384401813 \h </w:instrText>
          </w:r>
          <w:r>
            <w:fldChar w:fldCharType="separate"/>
          </w:r>
          <w:r w:rsidR="004642B5">
            <w:t>233</w:t>
          </w:r>
          <w:r>
            <w:fldChar w:fldCharType="end"/>
          </w:r>
        </w:p>
        <w:p w14:paraId="77518378"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.4 Arbetslöshet, internationell jämförelse</w:t>
          </w:r>
          <w:r>
            <w:tab/>
          </w:r>
          <w:r>
            <w:fldChar w:fldCharType="begin"/>
          </w:r>
          <w:r>
            <w:instrText xml:space="preserve"> PAGEREF _Toc384401814 \h </w:instrText>
          </w:r>
          <w:r>
            <w:fldChar w:fldCharType="separate"/>
          </w:r>
          <w:r w:rsidR="004642B5">
            <w:t>234</w:t>
          </w:r>
          <w:r>
            <w:fldChar w:fldCharType="end"/>
          </w:r>
        </w:p>
        <w:p w14:paraId="0D2D7A13" w14:textId="77777777" w:rsidR="009D6872" w:rsidRDefault="009D6872">
          <w:pPr>
            <w:pStyle w:val="Innehll4"/>
            <w:rPr>
              <w:rFonts w:asciiTheme="minorHAnsi" w:eastAsiaTheme="minorEastAsia" w:hAnsiTheme="minorHAnsi" w:cstheme="minorBidi"/>
              <w:kern w:val="0"/>
              <w:szCs w:val="22"/>
              <w:lang w:eastAsia="sv-SE"/>
            </w:rPr>
          </w:pPr>
          <w:r>
            <w:t>Diagram 10.5 Arbetslösa fördelat på inskrivningstid vid Arbetsförmedlingen</w:t>
          </w:r>
          <w:r>
            <w:tab/>
          </w:r>
          <w:r>
            <w:fldChar w:fldCharType="begin"/>
          </w:r>
          <w:r>
            <w:instrText xml:space="preserve"> PAGEREF _Toc384401815 \h </w:instrText>
          </w:r>
          <w:r>
            <w:fldChar w:fldCharType="separate"/>
          </w:r>
          <w:r w:rsidR="004642B5">
            <w:t>235</w:t>
          </w:r>
          <w:r>
            <w:fldChar w:fldCharType="end"/>
          </w:r>
        </w:p>
        <w:p w14:paraId="24B0D889" w14:textId="77777777" w:rsidR="009D6872" w:rsidRDefault="009D6872">
          <w:pPr>
            <w:pStyle w:val="Innehll4"/>
            <w:rPr>
              <w:rFonts w:asciiTheme="minorHAnsi" w:eastAsiaTheme="minorEastAsia" w:hAnsiTheme="minorHAnsi" w:cstheme="minorBidi"/>
              <w:kern w:val="0"/>
              <w:szCs w:val="22"/>
              <w:lang w:eastAsia="sv-SE"/>
            </w:rPr>
          </w:pPr>
          <w:r>
            <w:t>Diagram 10.6 Långtidsarbetslöshet, internationell jämförelse</w:t>
          </w:r>
          <w:r>
            <w:tab/>
          </w:r>
          <w:r>
            <w:fldChar w:fldCharType="begin"/>
          </w:r>
          <w:r>
            <w:instrText xml:space="preserve"> PAGEREF _Toc384401816 \h </w:instrText>
          </w:r>
          <w:r>
            <w:fldChar w:fldCharType="separate"/>
          </w:r>
          <w:r w:rsidR="004642B5">
            <w:t>235</w:t>
          </w:r>
          <w:r>
            <w:fldChar w:fldCharType="end"/>
          </w:r>
        </w:p>
        <w:p w14:paraId="2F6FCB00"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.7 Arbetslöshet för olika åldersgrupper</w:t>
          </w:r>
          <w:r>
            <w:tab/>
          </w:r>
          <w:r>
            <w:fldChar w:fldCharType="begin"/>
          </w:r>
          <w:r>
            <w:instrText xml:space="preserve"> PAGEREF _Toc384401817 \h </w:instrText>
          </w:r>
          <w:r>
            <w:fldChar w:fldCharType="separate"/>
          </w:r>
          <w:r w:rsidR="004642B5">
            <w:t>236</w:t>
          </w:r>
          <w:r>
            <w:fldChar w:fldCharType="end"/>
          </w:r>
        </w:p>
        <w:p w14:paraId="6ECB808F"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.8 Arbetslöshetsrisker</w:t>
          </w:r>
          <w:r>
            <w:tab/>
          </w:r>
          <w:r>
            <w:fldChar w:fldCharType="begin"/>
          </w:r>
          <w:r>
            <w:instrText xml:space="preserve"> PAGEREF _Toc384401818 \h </w:instrText>
          </w:r>
          <w:r>
            <w:fldChar w:fldCharType="separate"/>
          </w:r>
          <w:r w:rsidR="004642B5">
            <w:t>237</w:t>
          </w:r>
          <w:r>
            <w:fldChar w:fldCharType="end"/>
          </w:r>
        </w:p>
        <w:p w14:paraId="100FEBAF" w14:textId="6EC83CF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 xml:space="preserve">.9 Jobbchanser för inskrivna vid Arbetsförmedlingen, fördelat på </w:t>
          </w:r>
          <w:r w:rsidR="004F035D">
            <w:br/>
          </w:r>
          <w:r>
            <w:t>olika grupper</w:t>
          </w:r>
          <w:r>
            <w:tab/>
          </w:r>
          <w:r>
            <w:fldChar w:fldCharType="begin"/>
          </w:r>
          <w:r>
            <w:instrText xml:space="preserve"> PAGEREF _Toc384401819 \h </w:instrText>
          </w:r>
          <w:r>
            <w:fldChar w:fldCharType="separate"/>
          </w:r>
          <w:r w:rsidR="004642B5">
            <w:t>237</w:t>
          </w:r>
          <w:r>
            <w:fldChar w:fldCharType="end"/>
          </w:r>
        </w:p>
        <w:p w14:paraId="4DD1441B"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.10 Andelen unga som varken arbetar eller studerar</w:t>
          </w:r>
          <w:r>
            <w:tab/>
          </w:r>
          <w:r>
            <w:fldChar w:fldCharType="begin"/>
          </w:r>
          <w:r>
            <w:instrText xml:space="preserve"> PAGEREF _Toc384401820 \h </w:instrText>
          </w:r>
          <w:r>
            <w:fldChar w:fldCharType="separate"/>
          </w:r>
          <w:r w:rsidR="004642B5">
            <w:t>238</w:t>
          </w:r>
          <w:r>
            <w:fldChar w:fldCharType="end"/>
          </w:r>
        </w:p>
        <w:p w14:paraId="702EAE1A"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.11 Långtidsarbetslösa (16–64 år) inskrivna vid Arbetsförmedlingen, fördelat på olika grupper</w:t>
          </w:r>
          <w:r>
            <w:tab/>
          </w:r>
          <w:r>
            <w:fldChar w:fldCharType="begin"/>
          </w:r>
          <w:r>
            <w:instrText xml:space="preserve"> PAGEREF _Toc384401821 \h </w:instrText>
          </w:r>
          <w:r>
            <w:fldChar w:fldCharType="separate"/>
          </w:r>
          <w:r w:rsidR="004642B5">
            <w:t>238</w:t>
          </w:r>
          <w:r>
            <w:fldChar w:fldCharType="end"/>
          </w:r>
        </w:p>
        <w:p w14:paraId="49DA03AC"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.12 Arbetslöshet (25−74 år) fördelat på utbildningsnivå</w:t>
          </w:r>
          <w:r>
            <w:tab/>
          </w:r>
          <w:r>
            <w:fldChar w:fldCharType="begin"/>
          </w:r>
          <w:r>
            <w:instrText xml:space="preserve"> PAGEREF _Toc384401822 \h </w:instrText>
          </w:r>
          <w:r>
            <w:fldChar w:fldCharType="separate"/>
          </w:r>
          <w:r w:rsidR="004642B5">
            <w:t>239</w:t>
          </w:r>
          <w:r>
            <w:fldChar w:fldCharType="end"/>
          </w:r>
        </w:p>
        <w:p w14:paraId="4BCBAA6F" w14:textId="30402856"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 xml:space="preserve">.13 Antal funktionsnedsatta arbetslösa eller i program med </w:t>
          </w:r>
          <w:r w:rsidR="0032578B">
            <w:br/>
          </w:r>
          <w:r>
            <w:t>aktivitetsstöd</w:t>
          </w:r>
          <w:r>
            <w:tab/>
          </w:r>
          <w:r>
            <w:fldChar w:fldCharType="begin"/>
          </w:r>
          <w:r>
            <w:instrText xml:space="preserve"> PAGEREF _Toc384401823 \h </w:instrText>
          </w:r>
          <w:r>
            <w:fldChar w:fldCharType="separate"/>
          </w:r>
          <w:r w:rsidR="004642B5">
            <w:t>239</w:t>
          </w:r>
          <w:r>
            <w:fldChar w:fldCharType="end"/>
          </w:r>
        </w:p>
        <w:p w14:paraId="5F565311" w14:textId="77777777" w:rsidR="009D6872" w:rsidRDefault="009D6872">
          <w:pPr>
            <w:pStyle w:val="Innehll4"/>
            <w:rPr>
              <w:rFonts w:asciiTheme="minorHAnsi" w:eastAsiaTheme="minorEastAsia" w:hAnsiTheme="minorHAnsi" w:cstheme="minorBidi"/>
              <w:kern w:val="0"/>
              <w:szCs w:val="22"/>
              <w:lang w:eastAsia="sv-SE"/>
            </w:rPr>
          </w:pPr>
          <w:r>
            <w:t>Diagram 10.14 Sysselsättningsgrad för olika åldersgrupper</w:t>
          </w:r>
          <w:r>
            <w:tab/>
          </w:r>
          <w:r>
            <w:fldChar w:fldCharType="begin"/>
          </w:r>
          <w:r>
            <w:instrText xml:space="preserve"> PAGEREF _Toc384401824 \h </w:instrText>
          </w:r>
          <w:r>
            <w:fldChar w:fldCharType="separate"/>
          </w:r>
          <w:r w:rsidR="004642B5">
            <w:t>240</w:t>
          </w:r>
          <w:r>
            <w:fldChar w:fldCharType="end"/>
          </w:r>
        </w:p>
        <w:p w14:paraId="0DBD9EDA" w14:textId="28584B14"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 xml:space="preserve">.15 Sysselsättningsutveckling i tjänstebranscherna, varubranscherna </w:t>
          </w:r>
          <w:r w:rsidR="0032578B">
            <w:br/>
          </w:r>
          <w:r>
            <w:t>och offentliga myndigheter</w:t>
          </w:r>
          <w:r>
            <w:tab/>
          </w:r>
          <w:r>
            <w:fldChar w:fldCharType="begin"/>
          </w:r>
          <w:r>
            <w:instrText xml:space="preserve"> PAGEREF _Toc384401825 \h </w:instrText>
          </w:r>
          <w:r>
            <w:fldChar w:fldCharType="separate"/>
          </w:r>
          <w:r w:rsidR="004642B5">
            <w:t>240</w:t>
          </w:r>
          <w:r>
            <w:fldChar w:fldCharType="end"/>
          </w:r>
        </w:p>
        <w:p w14:paraId="3E83C559"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.16 Visstidsanställningar som andel av antal anställda inom respektive åldersgrupp</w:t>
          </w:r>
          <w:r>
            <w:tab/>
          </w:r>
          <w:r>
            <w:fldChar w:fldCharType="begin"/>
          </w:r>
          <w:r>
            <w:instrText xml:space="preserve"> PAGEREF _Toc384401826 \h </w:instrText>
          </w:r>
          <w:r>
            <w:fldChar w:fldCharType="separate"/>
          </w:r>
          <w:r w:rsidR="004642B5">
            <w:t>241</w:t>
          </w:r>
          <w:r>
            <w:fldChar w:fldCharType="end"/>
          </w:r>
        </w:p>
        <w:p w14:paraId="6036AAFE"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.17 Visstidsanställningar som andel av antal anställda uppdelat på kön</w:t>
          </w:r>
          <w:r>
            <w:tab/>
          </w:r>
          <w:r>
            <w:fldChar w:fldCharType="begin"/>
          </w:r>
          <w:r>
            <w:instrText xml:space="preserve"> PAGEREF _Toc384401827 \h </w:instrText>
          </w:r>
          <w:r>
            <w:fldChar w:fldCharType="separate"/>
          </w:r>
          <w:r w:rsidR="004642B5">
            <w:t>241</w:t>
          </w:r>
          <w:r>
            <w:fldChar w:fldCharType="end"/>
          </w:r>
        </w:p>
        <w:p w14:paraId="2C4AACF0"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.18 Beveridgekurvan</w:t>
          </w:r>
          <w:r>
            <w:tab/>
          </w:r>
          <w:r>
            <w:fldChar w:fldCharType="begin"/>
          </w:r>
          <w:r>
            <w:instrText xml:space="preserve"> PAGEREF _Toc384401828 \h </w:instrText>
          </w:r>
          <w:r>
            <w:fldChar w:fldCharType="separate"/>
          </w:r>
          <w:r w:rsidR="004642B5">
            <w:t>242</w:t>
          </w:r>
          <w:r>
            <w:fldChar w:fldCharType="end"/>
          </w:r>
        </w:p>
        <w:p w14:paraId="47D944C9"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.19 Genomsnittlig rekryteringstid i privat sektor</w:t>
          </w:r>
          <w:r>
            <w:tab/>
          </w:r>
          <w:r>
            <w:fldChar w:fldCharType="begin"/>
          </w:r>
          <w:r>
            <w:instrText xml:space="preserve"> PAGEREF _Toc384401829 \h </w:instrText>
          </w:r>
          <w:r>
            <w:fldChar w:fldCharType="separate"/>
          </w:r>
          <w:r w:rsidR="004642B5">
            <w:t>242</w:t>
          </w:r>
          <w:r>
            <w:fldChar w:fldCharType="end"/>
          </w:r>
        </w:p>
        <w:p w14:paraId="7530A570"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.20 Faktisk sysselsättning och arbetskraft jämfört med demografisk framskrivning av sysselsättning och arbetskraft sedan 2006</w:t>
          </w:r>
          <w:r>
            <w:tab/>
          </w:r>
          <w:r>
            <w:fldChar w:fldCharType="begin"/>
          </w:r>
          <w:r>
            <w:instrText xml:space="preserve"> PAGEREF _Toc384401830 \h </w:instrText>
          </w:r>
          <w:r>
            <w:fldChar w:fldCharType="separate"/>
          </w:r>
          <w:r w:rsidR="004642B5">
            <w:t>249</w:t>
          </w:r>
          <w:r>
            <w:fldChar w:fldCharType="end"/>
          </w:r>
        </w:p>
        <w:p w14:paraId="6647B265"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.21 Förändring av arbetskraftsdeltagande, sysselsättningsgrad och personer i arbete som andel av befolkningen, från 2006 till 2013, för olika grupper</w:t>
          </w:r>
          <w:r>
            <w:tab/>
          </w:r>
          <w:r>
            <w:fldChar w:fldCharType="begin"/>
          </w:r>
          <w:r>
            <w:instrText xml:space="preserve"> PAGEREF _Toc384401831 \h </w:instrText>
          </w:r>
          <w:r>
            <w:fldChar w:fldCharType="separate"/>
          </w:r>
          <w:r w:rsidR="004642B5">
            <w:t>250</w:t>
          </w:r>
          <w:r>
            <w:fldChar w:fldCharType="end"/>
          </w:r>
        </w:p>
        <w:p w14:paraId="6793BE81"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.22 Antal personer som får ersättning från vissa trygghetssystem</w:t>
          </w:r>
          <w:r>
            <w:tab/>
          </w:r>
          <w:r>
            <w:fldChar w:fldCharType="begin"/>
          </w:r>
          <w:r>
            <w:instrText xml:space="preserve"> PAGEREF _Toc384401832 \h </w:instrText>
          </w:r>
          <w:r>
            <w:fldChar w:fldCharType="separate"/>
          </w:r>
          <w:r w:rsidR="004642B5">
            <w:t>250</w:t>
          </w:r>
          <w:r>
            <w:fldChar w:fldCharType="end"/>
          </w:r>
        </w:p>
        <w:p w14:paraId="2A0057B2"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.23 Reallöneutveckling</w:t>
          </w:r>
          <w:r>
            <w:tab/>
          </w:r>
          <w:r>
            <w:fldChar w:fldCharType="begin"/>
          </w:r>
          <w:r>
            <w:instrText xml:space="preserve"> PAGEREF _Toc384401833 \h </w:instrText>
          </w:r>
          <w:r>
            <w:fldChar w:fldCharType="separate"/>
          </w:r>
          <w:r w:rsidR="004642B5">
            <w:t>251</w:t>
          </w:r>
          <w:r>
            <w:fldChar w:fldCharType="end"/>
          </w:r>
        </w:p>
        <w:p w14:paraId="6A3112AA"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.24 Andel låglönejobb</w:t>
          </w:r>
          <w:r>
            <w:tab/>
          </w:r>
          <w:r>
            <w:fldChar w:fldCharType="begin"/>
          </w:r>
          <w:r>
            <w:instrText xml:space="preserve"> PAGEREF _Toc384401834 \h </w:instrText>
          </w:r>
          <w:r>
            <w:fldChar w:fldCharType="separate"/>
          </w:r>
          <w:r w:rsidR="004642B5">
            <w:t>251</w:t>
          </w:r>
          <w:r>
            <w:fldChar w:fldCharType="end"/>
          </w:r>
        </w:p>
        <w:p w14:paraId="77A5FD23" w14:textId="12D7B76F" w:rsidR="009D6872" w:rsidRDefault="009D6872">
          <w:pPr>
            <w:pStyle w:val="Innehll4"/>
            <w:rPr>
              <w:rFonts w:asciiTheme="minorHAnsi" w:eastAsiaTheme="minorEastAsia" w:hAnsiTheme="minorHAnsi" w:cstheme="minorBidi"/>
              <w:kern w:val="0"/>
              <w:szCs w:val="22"/>
              <w:lang w:eastAsia="sv-SE"/>
            </w:rPr>
          </w:pPr>
          <w:r>
            <w:lastRenderedPageBreak/>
            <w:t xml:space="preserve">Diagram </w:t>
          </w:r>
          <w:r w:rsidRPr="00D27DB8">
            <w:rPr>
              <w:bCs/>
            </w:rPr>
            <w:t>10</w:t>
          </w:r>
          <w:r>
            <w:t xml:space="preserve">.25 Antal personer som får ersättning från vissa trygghetssystem </w:t>
          </w:r>
          <w:r w:rsidR="004F035D">
            <w:br/>
          </w:r>
          <w:r>
            <w:t>fördelat efter ersättningsperiodens längd</w:t>
          </w:r>
          <w:r>
            <w:tab/>
          </w:r>
          <w:r>
            <w:fldChar w:fldCharType="begin"/>
          </w:r>
          <w:r>
            <w:instrText xml:space="preserve"> PAGEREF _Toc384401835 \h </w:instrText>
          </w:r>
          <w:r>
            <w:fldChar w:fldCharType="separate"/>
          </w:r>
          <w:r w:rsidR="004642B5">
            <w:t>252</w:t>
          </w:r>
          <w:r>
            <w:fldChar w:fldCharType="end"/>
          </w:r>
        </w:p>
        <w:p w14:paraId="35ED31CF" w14:textId="5E44FDF4"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 xml:space="preserve">.26 Antal personer med sjuk- och aktivitetsersättning samt antal </w:t>
          </w:r>
          <w:r w:rsidR="0032578B">
            <w:br/>
          </w:r>
          <w:r>
            <w:t>personer med sjukpenning</w:t>
          </w:r>
          <w:r>
            <w:tab/>
          </w:r>
          <w:r>
            <w:fldChar w:fldCharType="begin"/>
          </w:r>
          <w:r>
            <w:instrText xml:space="preserve"> PAGEREF _Toc384401836 \h </w:instrText>
          </w:r>
          <w:r>
            <w:fldChar w:fldCharType="separate"/>
          </w:r>
          <w:r w:rsidR="004642B5">
            <w:t>252</w:t>
          </w:r>
          <w:r>
            <w:fldChar w:fldCharType="end"/>
          </w:r>
        </w:p>
        <w:p w14:paraId="679CA30B"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.27 Utflödet från jobb- och utvecklingsgarantin som andel av de kvarstående i garantin</w:t>
          </w:r>
          <w:r>
            <w:tab/>
          </w:r>
          <w:r>
            <w:fldChar w:fldCharType="begin"/>
          </w:r>
          <w:r>
            <w:instrText xml:space="preserve"> PAGEREF _Toc384401837 \h </w:instrText>
          </w:r>
          <w:r>
            <w:fldChar w:fldCharType="separate"/>
          </w:r>
          <w:r w:rsidR="004642B5">
            <w:t>253</w:t>
          </w:r>
          <w:r>
            <w:fldChar w:fldCharType="end"/>
          </w:r>
        </w:p>
        <w:p w14:paraId="7F27DCD2"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10</w:t>
          </w:r>
          <w:r>
            <w:t>.28 Utflödet från jobbgarantin för ungdomar</w:t>
          </w:r>
          <w:r>
            <w:tab/>
          </w:r>
          <w:r>
            <w:fldChar w:fldCharType="begin"/>
          </w:r>
          <w:r>
            <w:instrText xml:space="preserve"> PAGEREF _Toc384401838 \h </w:instrText>
          </w:r>
          <w:r>
            <w:fldChar w:fldCharType="separate"/>
          </w:r>
          <w:r w:rsidR="004642B5">
            <w:t>254</w:t>
          </w:r>
          <w:r>
            <w:fldChar w:fldCharType="end"/>
          </w:r>
        </w:p>
        <w:p w14:paraId="374F5FD9"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.1 Försörjningskvoter</w:t>
          </w:r>
          <w:r>
            <w:tab/>
          </w:r>
          <w:r>
            <w:fldChar w:fldCharType="begin"/>
          </w:r>
          <w:r>
            <w:instrText xml:space="preserve"> PAGEREF _Toc384401839 \h </w:instrText>
          </w:r>
          <w:r>
            <w:fldChar w:fldCharType="separate"/>
          </w:r>
          <w:r w:rsidR="004642B5">
            <w:t>264</w:t>
          </w:r>
          <w:r>
            <w:fldChar w:fldCharType="end"/>
          </w:r>
        </w:p>
        <w:p w14:paraId="7B1CCF89"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.2 Förändring i folkmängden jämfört med 2010</w:t>
          </w:r>
          <w:r>
            <w:tab/>
          </w:r>
          <w:r>
            <w:fldChar w:fldCharType="begin"/>
          </w:r>
          <w:r>
            <w:instrText xml:space="preserve"> PAGEREF _Toc384401840 \h </w:instrText>
          </w:r>
          <w:r>
            <w:fldChar w:fldCharType="separate"/>
          </w:r>
          <w:r w:rsidR="004642B5">
            <w:t>265</w:t>
          </w:r>
          <w:r>
            <w:fldChar w:fldCharType="end"/>
          </w:r>
        </w:p>
        <w:p w14:paraId="1B52B475"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.3 Offentligt nettobidrag per person och ålder 2011</w:t>
          </w:r>
          <w:r>
            <w:tab/>
          </w:r>
          <w:r>
            <w:fldChar w:fldCharType="begin"/>
          </w:r>
          <w:r>
            <w:instrText xml:space="preserve"> PAGEREF _Toc384401841 \h </w:instrText>
          </w:r>
          <w:r>
            <w:fldChar w:fldCharType="separate"/>
          </w:r>
          <w:r w:rsidR="004642B5">
            <w:t>265</w:t>
          </w:r>
          <w:r>
            <w:fldChar w:fldCharType="end"/>
          </w:r>
        </w:p>
        <w:p w14:paraId="4EE19F61"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.4 Offentliga inkomster och utgifter vid oförändrat beteende</w:t>
          </w:r>
          <w:r>
            <w:tab/>
          </w:r>
          <w:r>
            <w:fldChar w:fldCharType="begin"/>
          </w:r>
          <w:r>
            <w:instrText xml:space="preserve"> PAGEREF _Toc384401842 \h </w:instrText>
          </w:r>
          <w:r>
            <w:fldChar w:fldCharType="separate"/>
          </w:r>
          <w:r w:rsidR="004642B5">
            <w:t>268</w:t>
          </w:r>
          <w:r>
            <w:fldChar w:fldCharType="end"/>
          </w:r>
        </w:p>
        <w:p w14:paraId="40AC32E4"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.5 Offentlig konsumtion över livet</w:t>
          </w:r>
          <w:r>
            <w:tab/>
          </w:r>
          <w:r>
            <w:fldChar w:fldCharType="begin"/>
          </w:r>
          <w:r>
            <w:instrText xml:space="preserve"> PAGEREF _Toc384401843 \h </w:instrText>
          </w:r>
          <w:r>
            <w:fldChar w:fldCharType="separate"/>
          </w:r>
          <w:r w:rsidR="004642B5">
            <w:t>269</w:t>
          </w:r>
          <w:r>
            <w:fldChar w:fldCharType="end"/>
          </w:r>
        </w:p>
        <w:p w14:paraId="292928D3"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.6 Real offentlig konsumtion</w:t>
          </w:r>
          <w:r>
            <w:tab/>
          </w:r>
          <w:r>
            <w:fldChar w:fldCharType="begin"/>
          </w:r>
          <w:r>
            <w:instrText xml:space="preserve"> PAGEREF _Toc384401844 \h </w:instrText>
          </w:r>
          <w:r>
            <w:fldChar w:fldCharType="separate"/>
          </w:r>
          <w:r w:rsidR="004642B5">
            <w:t>269</w:t>
          </w:r>
          <w:r>
            <w:fldChar w:fldCharType="end"/>
          </w:r>
        </w:p>
        <w:p w14:paraId="2B0FF1E2"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.7 Finansiellt sparande vid oförändrat beteende</w:t>
          </w:r>
          <w:r>
            <w:tab/>
          </w:r>
          <w:r>
            <w:fldChar w:fldCharType="begin"/>
          </w:r>
          <w:r>
            <w:instrText xml:space="preserve"> PAGEREF _Toc384401845 \h </w:instrText>
          </w:r>
          <w:r>
            <w:fldChar w:fldCharType="separate"/>
          </w:r>
          <w:r w:rsidR="004642B5">
            <w:t>270</w:t>
          </w:r>
          <w:r>
            <w:fldChar w:fldCharType="end"/>
          </w:r>
        </w:p>
        <w:p w14:paraId="1DBF2CAB"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.8 Nettoskuld och Maastrichtskuld vid oförändrat beteende</w:t>
          </w:r>
          <w:r>
            <w:tab/>
          </w:r>
          <w:r>
            <w:fldChar w:fldCharType="begin"/>
          </w:r>
          <w:r>
            <w:instrText xml:space="preserve"> PAGEREF _Toc384401846 \h </w:instrText>
          </w:r>
          <w:r>
            <w:fldChar w:fldCharType="separate"/>
          </w:r>
          <w:r w:rsidR="004642B5">
            <w:t>270</w:t>
          </w:r>
          <w:r>
            <w:fldChar w:fldCharType="end"/>
          </w:r>
        </w:p>
        <w:p w14:paraId="4A214D20"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.9 Offentliga utgifter 1950–2013</w:t>
          </w:r>
          <w:r>
            <w:tab/>
          </w:r>
          <w:r>
            <w:fldChar w:fldCharType="begin"/>
          </w:r>
          <w:r>
            <w:instrText xml:space="preserve"> PAGEREF _Toc384401847 \h </w:instrText>
          </w:r>
          <w:r>
            <w:fldChar w:fldCharType="separate"/>
          </w:r>
          <w:r w:rsidR="004642B5">
            <w:t>272</w:t>
          </w:r>
          <w:r>
            <w:fldChar w:fldCharType="end"/>
          </w:r>
        </w:p>
        <w:p w14:paraId="7A989685"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.10 Primärt finansiellt sparande vid högre efterfrågan</w:t>
          </w:r>
          <w:r>
            <w:tab/>
          </w:r>
          <w:r>
            <w:fldChar w:fldCharType="begin"/>
          </w:r>
          <w:r>
            <w:instrText xml:space="preserve"> PAGEREF _Toc384401848 \h </w:instrText>
          </w:r>
          <w:r>
            <w:fldChar w:fldCharType="separate"/>
          </w:r>
          <w:r w:rsidR="004642B5">
            <w:t>273</w:t>
          </w:r>
          <w:r>
            <w:fldChar w:fldCharType="end"/>
          </w:r>
        </w:p>
        <w:p w14:paraId="4AD35A9C"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.11 BNP per person</w:t>
          </w:r>
          <w:r>
            <w:tab/>
          </w:r>
          <w:r>
            <w:fldChar w:fldCharType="begin"/>
          </w:r>
          <w:r>
            <w:instrText xml:space="preserve"> PAGEREF _Toc384401849 \h </w:instrText>
          </w:r>
          <w:r>
            <w:fldChar w:fldCharType="separate"/>
          </w:r>
          <w:r w:rsidR="004642B5">
            <w:t>274</w:t>
          </w:r>
          <w:r>
            <w:fldChar w:fldCharType="end"/>
          </w:r>
        </w:p>
        <w:p w14:paraId="2947FAE6"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.12 Primärt finansiellt sparande vid ett längre arbetsliv</w:t>
          </w:r>
          <w:r>
            <w:tab/>
          </w:r>
          <w:r>
            <w:fldChar w:fldCharType="begin"/>
          </w:r>
          <w:r>
            <w:instrText xml:space="preserve"> PAGEREF _Toc384401850 \h </w:instrText>
          </w:r>
          <w:r>
            <w:fldChar w:fldCharType="separate"/>
          </w:r>
          <w:r w:rsidR="004642B5">
            <w:t>276</w:t>
          </w:r>
          <w:r>
            <w:fldChar w:fldCharType="end"/>
          </w:r>
        </w:p>
        <w:p w14:paraId="4971166E"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.13 Primärt finansiellt sparande vid en förbättrad integration</w:t>
          </w:r>
          <w:r>
            <w:tab/>
          </w:r>
          <w:r>
            <w:fldChar w:fldCharType="begin"/>
          </w:r>
          <w:r>
            <w:instrText xml:space="preserve"> PAGEREF _Toc384401851 \h </w:instrText>
          </w:r>
          <w:r>
            <w:fldChar w:fldCharType="separate"/>
          </w:r>
          <w:r w:rsidR="004642B5">
            <w:t>277</w:t>
          </w:r>
          <w:r>
            <w:fldChar w:fldCharType="end"/>
          </w:r>
        </w:p>
        <w:p w14:paraId="127661BD" w14:textId="17CF629E"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 xml:space="preserve">.14 Primärt finansiellt sparande vid ett högre arbetsutbud bland </w:t>
          </w:r>
          <w:r w:rsidR="0032578B">
            <w:br/>
          </w:r>
          <w:r>
            <w:t>kvinnor</w:t>
          </w:r>
          <w:r>
            <w:tab/>
          </w:r>
          <w:r>
            <w:fldChar w:fldCharType="begin"/>
          </w:r>
          <w:r>
            <w:instrText xml:space="preserve"> PAGEREF _Toc384401852 \h </w:instrText>
          </w:r>
          <w:r>
            <w:fldChar w:fldCharType="separate"/>
          </w:r>
          <w:r w:rsidR="004642B5">
            <w:t>278</w:t>
          </w:r>
          <w:r>
            <w:fldChar w:fldCharType="end"/>
          </w:r>
        </w:p>
        <w:p w14:paraId="62905917"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.15 Primärt finansiellt sparande vid förbättrad hälsa</w:t>
          </w:r>
          <w:r>
            <w:tab/>
          </w:r>
          <w:r>
            <w:fldChar w:fldCharType="begin"/>
          </w:r>
          <w:r>
            <w:instrText xml:space="preserve"> PAGEREF _Toc384401853 \h </w:instrText>
          </w:r>
          <w:r>
            <w:fldChar w:fldCharType="separate"/>
          </w:r>
          <w:r w:rsidR="004642B5">
            <w:t>279</w:t>
          </w:r>
          <w:r>
            <w:fldChar w:fldCharType="end"/>
          </w:r>
        </w:p>
        <w:p w14:paraId="56B6A17E"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.16 Primärt finansiellt sparande vid ett försämrat utgångsläge</w:t>
          </w:r>
          <w:r>
            <w:tab/>
          </w:r>
          <w:r>
            <w:fldChar w:fldCharType="begin"/>
          </w:r>
          <w:r>
            <w:instrText xml:space="preserve"> PAGEREF _Toc384401854 \h </w:instrText>
          </w:r>
          <w:r>
            <w:fldChar w:fldCharType="separate"/>
          </w:r>
          <w:r w:rsidR="004642B5">
            <w:t>281</w:t>
          </w:r>
          <w:r>
            <w:fldChar w:fldCharType="end"/>
          </w:r>
        </w:p>
        <w:p w14:paraId="375E4C52"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.17 Riskindex för finanspolitikens hållbarhet</w:t>
          </w:r>
          <w:r>
            <w:tab/>
          </w:r>
          <w:r>
            <w:fldChar w:fldCharType="begin"/>
          </w:r>
          <w:r>
            <w:instrText xml:space="preserve"> PAGEREF _Toc384401855 \h </w:instrText>
          </w:r>
          <w:r>
            <w:fldChar w:fldCharType="separate"/>
          </w:r>
          <w:r w:rsidR="004642B5">
            <w:t>283</w:t>
          </w:r>
          <w:r>
            <w:fldChar w:fldCharType="end"/>
          </w:r>
        </w:p>
        <w:p w14:paraId="37A2AEB2" w14:textId="77777777" w:rsidR="009D6872" w:rsidRDefault="009D6872">
          <w:pPr>
            <w:pStyle w:val="Innehll4"/>
            <w:rPr>
              <w:rFonts w:asciiTheme="minorHAnsi" w:eastAsiaTheme="minorEastAsia" w:hAnsiTheme="minorHAnsi" w:cstheme="minorBidi"/>
              <w:kern w:val="0"/>
              <w:szCs w:val="22"/>
              <w:lang w:eastAsia="sv-SE"/>
            </w:rPr>
          </w:pPr>
          <w:r>
            <w:t xml:space="preserve">Diagram </w:t>
          </w:r>
          <w:r w:rsidRPr="00D27DB8">
            <w:rPr>
              <w:bCs/>
            </w:rPr>
            <w:t>11</w:t>
          </w:r>
          <w:r>
            <w:t>.18 IMF:s hållbarhetsindikator</w:t>
          </w:r>
          <w:r>
            <w:tab/>
          </w:r>
          <w:r>
            <w:fldChar w:fldCharType="begin"/>
          </w:r>
          <w:r>
            <w:instrText xml:space="preserve"> PAGEREF _Toc384401856 \h </w:instrText>
          </w:r>
          <w:r>
            <w:fldChar w:fldCharType="separate"/>
          </w:r>
          <w:r w:rsidR="004642B5">
            <w:t>284</w:t>
          </w:r>
          <w:r>
            <w:fldChar w:fldCharType="end"/>
          </w:r>
        </w:p>
        <w:p w14:paraId="06670FFD" w14:textId="77777777" w:rsidR="00457A9B" w:rsidRDefault="00457A9B" w:rsidP="00F7009D">
          <w:pPr>
            <w:pStyle w:val="Brdtext"/>
          </w:pPr>
          <w:r>
            <w:rPr>
              <w:noProof/>
            </w:rPr>
            <w:fldChar w:fldCharType="end"/>
          </w:r>
        </w:p>
        <w:p w14:paraId="3ADD21D8" w14:textId="77777777" w:rsidR="00457A9B" w:rsidRPr="00AA2826" w:rsidRDefault="0009067D" w:rsidP="00F7009D">
          <w:pPr>
            <w:pStyle w:val="Brdtext"/>
          </w:pPr>
        </w:p>
      </w:sdtContent>
    </w:sdt>
    <w:p w14:paraId="50683981" w14:textId="77777777" w:rsidR="00457A9B" w:rsidRDefault="00457A9B" w:rsidP="00F7009D">
      <w:pPr>
        <w:pStyle w:val="Brdtext"/>
      </w:pPr>
    </w:p>
    <w:p w14:paraId="4972E221" w14:textId="77777777" w:rsidR="00457A9B" w:rsidRDefault="00457A9B" w:rsidP="00F7009D">
      <w:pPr>
        <w:pStyle w:val="Brdtextmedindrag"/>
        <w:sectPr w:rsidR="00457A9B" w:rsidSect="00F7009D">
          <w:headerReference w:type="even" r:id="rId38"/>
          <w:headerReference w:type="default" r:id="rId39"/>
          <w:footerReference w:type="even" r:id="rId40"/>
          <w:footerReference w:type="default" r:id="rId41"/>
          <w:footerReference w:type="first" r:id="rId42"/>
          <w:pgSz w:w="11906" w:h="16838" w:code="9"/>
          <w:pgMar w:top="1304" w:right="1871" w:bottom="1531" w:left="1021" w:header="567" w:footer="1077" w:gutter="0"/>
          <w:cols w:space="720"/>
          <w:docGrid w:linePitch="360"/>
        </w:sectPr>
      </w:pPr>
    </w:p>
    <w:p w14:paraId="5759E4C7" w14:textId="77777777" w:rsidR="00457A9B" w:rsidRDefault="00457A9B" w:rsidP="00F7009D">
      <w:pPr>
        <w:pStyle w:val="Brdtextmedindrag"/>
      </w:pPr>
    </w:p>
    <w:p w14:paraId="2EAA8980" w14:textId="77777777" w:rsidR="008C712A" w:rsidRPr="008960AE" w:rsidRDefault="008C712A" w:rsidP="008960AE">
      <w:pPr>
        <w:pStyle w:val="Brdtext"/>
        <w:sectPr w:rsidR="008C712A" w:rsidRPr="008960AE" w:rsidSect="00724AC2">
          <w:headerReference w:type="even" r:id="rId43"/>
          <w:headerReference w:type="default" r:id="rId44"/>
          <w:footerReference w:type="even" r:id="rId45"/>
          <w:footerReference w:type="default" r:id="rId46"/>
          <w:footerReference w:type="first" r:id="rId47"/>
          <w:type w:val="continuous"/>
          <w:pgSz w:w="11906" w:h="16838" w:code="9"/>
          <w:pgMar w:top="1304" w:right="1871" w:bottom="1531" w:left="1021" w:header="567" w:footer="1077" w:gutter="0"/>
          <w:cols w:num="2" w:space="340"/>
          <w:docGrid w:linePitch="360"/>
        </w:sectPr>
      </w:pPr>
    </w:p>
    <w:p w14:paraId="0C6B2EFF" w14:textId="0B7B9F4D" w:rsidR="00F7009D" w:rsidRDefault="0009067D" w:rsidP="00F7009D">
      <w:pPr>
        <w:pStyle w:val="Brdtext"/>
        <w:spacing w:line="240" w:lineRule="auto"/>
        <w:jc w:val="center"/>
        <w:rPr>
          <w:sz w:val="84"/>
          <w:szCs w:val="84"/>
        </w:rPr>
      </w:pPr>
      <w:sdt>
        <w:sdtPr>
          <w:rPr>
            <w:sz w:val="84"/>
            <w:szCs w:val="84"/>
          </w:rPr>
          <w:alias w:val="Avsnittsnummer"/>
          <w:tag w:val="Avsnittsnummer"/>
          <w:id w:val="-447164900"/>
          <w:lock w:val="sdtContentLocked"/>
          <w:dataBinding w:prefixMappings="xmlns:ns0='http://rkdhs/mallar/budget/VÅP/VÅP.xsd'" w:xpath="/ns0:dokumentvärden[1]/ns0:avsnitt[1]/ns0:avsnitt[2]/@avsnittsnummer" w:storeItemID="{05362479-D7DD-42A6-9715-445895EE037E}"/>
          <w:text w:multiLine="1"/>
        </w:sdtPr>
        <w:sdtEndPr/>
        <w:sdtContent>
          <w:r w:rsidR="009D6872">
            <w:rPr>
              <w:sz w:val="84"/>
              <w:szCs w:val="84"/>
            </w:rPr>
            <w:t>1</w:t>
          </w:r>
        </w:sdtContent>
      </w:sdt>
      <w:r w:rsidR="009D6872">
        <w:rPr>
          <w:noProof/>
          <w:sz w:val="84"/>
          <w:szCs w:val="84"/>
          <w:lang w:eastAsia="sv-SE"/>
        </w:rPr>
        <mc:AlternateContent>
          <mc:Choice Requires="wpg">
            <w:drawing>
              <wp:anchor distT="0" distB="0" distL="114300" distR="114300" simplePos="0" relativeHeight="251673088" behindDoc="0" locked="0" layoutInCell="0" allowOverlap="1" wp14:anchorId="29513404" wp14:editId="2B455246">
                <wp:simplePos x="0" y="0"/>
                <wp:positionH relativeFrom="page">
                  <wp:posOffset>6444615</wp:posOffset>
                </wp:positionH>
                <wp:positionV relativeFrom="page">
                  <wp:posOffset>0</wp:posOffset>
                </wp:positionV>
                <wp:extent cx="892175" cy="10693400"/>
                <wp:effectExtent l="15240" t="9525" r="6985" b="12700"/>
                <wp:wrapNone/>
                <wp:docPr id="4" name="Grupp 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892175" cy="10693400"/>
                          <a:chOff x="51" y="0"/>
                          <a:chExt cx="19670" cy="20000"/>
                        </a:xfrm>
                      </wpg:grpSpPr>
                      <wps:wsp>
                        <wps:cNvPr id="3" name="Line 3"/>
                        <wps:cNvCnPr/>
                        <wps:spPr bwMode="auto">
                          <a:xfrm>
                            <a:off x="307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3" name="Line 4"/>
                        <wps:cNvCnPr/>
                        <wps:spPr bwMode="auto">
                          <a:xfrm>
                            <a:off x="458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4" name="Line 5"/>
                        <wps:cNvCnPr/>
                        <wps:spPr bwMode="auto">
                          <a:xfrm>
                            <a:off x="156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8" name="Line 6"/>
                        <wps:cNvCnPr/>
                        <wps:spPr bwMode="auto">
                          <a:xfrm>
                            <a:off x="609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9" name="Line 7"/>
                        <wps:cNvCnPr/>
                        <wps:spPr bwMode="auto">
                          <a:xfrm>
                            <a:off x="761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61" name="Line 8"/>
                        <wps:cNvCnPr/>
                        <wps:spPr bwMode="auto">
                          <a:xfrm>
                            <a:off x="912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62" name="Line 9"/>
                        <wps:cNvCnPr/>
                        <wps:spPr bwMode="auto">
                          <a:xfrm>
                            <a:off x="1819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63" name="Line 10"/>
                        <wps:cNvCnPr/>
                        <wps:spPr bwMode="auto">
                          <a:xfrm>
                            <a:off x="1063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64" name="Line 11"/>
                        <wps:cNvCnPr/>
                        <wps:spPr bwMode="auto">
                          <a:xfrm>
                            <a:off x="1214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65" name="Line 12"/>
                        <wps:cNvCnPr/>
                        <wps:spPr bwMode="auto">
                          <a:xfrm>
                            <a:off x="5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66" name="Line 13"/>
                        <wps:cNvCnPr/>
                        <wps:spPr bwMode="auto">
                          <a:xfrm>
                            <a:off x="1365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67" name="Line 14"/>
                        <wps:cNvCnPr/>
                        <wps:spPr bwMode="auto">
                          <a:xfrm>
                            <a:off x="1970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68" name="Line 15"/>
                        <wps:cNvCnPr/>
                        <wps:spPr bwMode="auto">
                          <a:xfrm>
                            <a:off x="1517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69" name="Line 16"/>
                        <wps:cNvCnPr/>
                        <wps:spPr bwMode="auto">
                          <a:xfrm>
                            <a:off x="1668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a="http://schemas.openxmlformats.org/drawingml/2006/main" xmlns:a14="http://schemas.microsoft.com/office/drawing/2010/main" xmlns:pic="http://schemas.openxmlformats.org/drawingml/2006/picture" xmlns:c="http://schemas.openxmlformats.org/drawingml/2006/chart">
            <w:pict>
              <v:group id="Grupp 3" style="position:absolute;margin-left:507.45pt;margin-top:0;width:70.25pt;height:842pt;z-index:251659264;mso-position-horizontal-relative:page;mso-position-vertical-relative:page" coordsize="19670,20000" coordorigin="51" o:spid="_x0000_s1026" o:allowincell="f">
                <v:line id="Line 3" style="position:absolute;visibility:visible;mso-wrap-style:square" o:spid="_x0000_s1027" strokecolor="gray" strokeweight="1pt" o:connectortype="straight" from="3075,0" to="3089,20000">
                  <v:stroke startarrowwidth="narrow" startarrowlength="short" endarrowwidth="narrow" endarrowlength="short"/>
                </v:line>
                <v:line id="Line 4" style="position:absolute;visibility:visible;mso-wrap-style:square" o:spid="_x0000_s1028" strokecolor="gray" strokeweight="1pt" o:connectortype="straight" from="4587,0" to="4601,20000">
                  <v:stroke startarrowwidth="narrow" startarrowlength="short" endarrowwidth="narrow" endarrowlength="short"/>
                </v:line>
                <v:line id="Line 5" style="position:absolute;visibility:visible;mso-wrap-style:square" o:spid="_x0000_s1029" strokecolor="gray" strokeweight="1pt" o:connectortype="straight" from="1563,0" to="1577,20000">
                  <v:stroke startarrowwidth="narrow" startarrowlength="short" endarrowwidth="narrow" endarrowlength="short"/>
                </v:line>
                <v:line id="Line 6" style="position:absolute;visibility:visible;mso-wrap-style:square" o:spid="_x0000_s1030" strokecolor="gray" strokeweight="1pt" o:connectortype="straight" from="6099,0" to="6113,20000">
                  <v:stroke startarrowwidth="narrow" startarrowlength="short" endarrowwidth="narrow" endarrowlength="short"/>
                </v:line>
                <v:line id="Line 7" style="position:absolute;visibility:visible;mso-wrap-style:square" o:spid="_x0000_s1031" strokecolor="gray" strokeweight="1pt" o:connectortype="straight" from="7611,0" to="7625,20000">
                  <v:stroke startarrowwidth="narrow" startarrowlength="short" endarrowwidth="narrow" endarrowlength="short"/>
                </v:line>
                <v:line id="Line 8" style="position:absolute;visibility:visible;mso-wrap-style:square" o:spid="_x0000_s1032" strokecolor="gray" strokeweight="1pt" o:connectortype="straight" from="9123,0" to="9137,20000">
                  <v:stroke startarrowwidth="narrow" startarrowlength="short" endarrowwidth="narrow" endarrowlength="short"/>
                </v:line>
                <v:line id="Line 9" style="position:absolute;visibility:visible;mso-wrap-style:square" o:spid="_x0000_s1033" strokecolor="gray" strokeweight="1pt" o:connectortype="straight" from="18195,0" to="18209,20000">
                  <v:stroke startarrowwidth="narrow" startarrowlength="short" endarrowwidth="narrow" endarrowlength="short"/>
                </v:line>
                <v:line id="Line 10" style="position:absolute;visibility:visible;mso-wrap-style:square" o:spid="_x0000_s1034" strokecolor="gray" strokeweight="1pt" o:connectortype="straight" from="10635,0" to="10649,20000">
                  <v:stroke startarrowwidth="narrow" startarrowlength="short" endarrowwidth="narrow" endarrowlength="short"/>
                </v:line>
                <v:line id="Line 11" style="position:absolute;visibility:visible;mso-wrap-style:square" o:spid="_x0000_s1035" strokecolor="gray" strokeweight="1pt" o:connectortype="straight" from="12147,0" to="12161,20000">
                  <v:stroke startarrowwidth="narrow" startarrowlength="short" endarrowwidth="narrow" endarrowlength="short"/>
                </v:line>
                <v:line id="Line 12" style="position:absolute;visibility:visible;mso-wrap-style:square" o:spid="_x0000_s1036" strokecolor="gray" strokeweight="1pt" o:connectortype="straight" from="51,0" to="65,20000">
                  <v:stroke startarrowwidth="narrow" startarrowlength="short" endarrowwidth="narrow" endarrowlength="short"/>
                </v:line>
                <v:line id="Line 13" style="position:absolute;visibility:visible;mso-wrap-style:square" o:spid="_x0000_s1037" strokecolor="gray" strokeweight="1pt" o:connectortype="straight" from="13659,0" to="13673,20000">
                  <v:stroke startarrowwidth="narrow" startarrowlength="short" endarrowwidth="narrow" endarrowlength="short"/>
                </v:line>
                <v:line id="Line 14" style="position:absolute;visibility:visible;mso-wrap-style:square" o:spid="_x0000_s1038" strokecolor="gray" strokeweight="1pt" o:connectortype="straight" from="19707,0" to="19721,20000">
                  <v:stroke startarrowwidth="narrow" startarrowlength="short" endarrowwidth="narrow" endarrowlength="short"/>
                </v:line>
                <v:line id="Line 15" style="position:absolute;visibility:visible;mso-wrap-style:square" o:spid="_x0000_s1039" strokecolor="gray" strokeweight="1pt" o:connectortype="straight" from="15171,0" to="15185,20000">
                  <v:stroke startarrowwidth="narrow" startarrowlength="short" endarrowwidth="narrow" endarrowlength="short"/>
                </v:line>
                <v:line id="Line 16" style="position:absolute;visibility:visible;mso-wrap-style:square" o:spid="_x0000_s1040" strokecolor="gray" strokeweight="1pt" o:connectortype="straight" from="16683,0" to="16697,20000">
                  <v:stroke startarrowwidth="narrow" startarrowlength="short" endarrowwidth="narrow" endarrowlength="short"/>
                </v:line>
                <w10:wrap anchorx="page" anchory="page"/>
              </v:group>
            </w:pict>
          </mc:Fallback>
        </mc:AlternateContent>
      </w:r>
    </w:p>
    <w:p w14:paraId="06F699D3" w14:textId="77777777" w:rsidR="00F7009D" w:rsidRDefault="0009067D" w:rsidP="000D7548">
      <w:pPr>
        <w:pStyle w:val="Brdtext"/>
        <w:spacing w:before="480" w:line="240" w:lineRule="auto"/>
        <w:ind w:left="113" w:right="113"/>
        <w:jc w:val="center"/>
        <w:rPr>
          <w:sz w:val="84"/>
          <w:szCs w:val="84"/>
        </w:rPr>
      </w:pPr>
      <w:sdt>
        <w:sdtPr>
          <w:rPr>
            <w:sz w:val="84"/>
            <w:szCs w:val="84"/>
          </w:rPr>
          <w:alias w:val="AvsnittsrubrikKopia"/>
          <w:tag w:val="AvsnittsrubrikKopia"/>
          <w:id w:val="-1978289703"/>
          <w:lock w:val="sdtContentLocked"/>
          <w:dataBinding w:prefixMappings="xmlns:ns0='http://rkdhs/mallar/budget/VÅP/VÅP.xsd'" w:xpath="/ns0:dokumentvärden[1]/ns0:fastaavsnitt[1]/ns0:avsnitt[@id='riksdagsbeslut']/@avsnittsrubrik" w:storeItemID="{05362479-D7DD-42A6-9715-445895EE037E}"/>
          <w:text w:multiLine="1"/>
        </w:sdtPr>
        <w:sdtEndPr/>
        <w:sdtContent>
          <w:r w:rsidR="009D6872">
            <w:rPr>
              <w:sz w:val="84"/>
              <w:szCs w:val="84"/>
            </w:rPr>
            <w:t>Förslag till riksdagsbeslut</w:t>
          </w:r>
        </w:sdtContent>
      </w:sdt>
    </w:p>
    <w:p w14:paraId="3D77D512" w14:textId="77777777" w:rsidR="00F7009D" w:rsidRDefault="00F7009D" w:rsidP="00F7009D">
      <w:pPr>
        <w:pStyle w:val="Brdtext"/>
        <w:spacing w:before="480" w:line="240" w:lineRule="auto"/>
        <w:jc w:val="center"/>
        <w:rPr>
          <w:sz w:val="84"/>
          <w:szCs w:val="84"/>
        </w:rPr>
      </w:pPr>
    </w:p>
    <w:p w14:paraId="3935EDD4" w14:textId="77777777" w:rsidR="00F7009D" w:rsidRDefault="00F7009D" w:rsidP="00F7009D">
      <w:pPr>
        <w:pStyle w:val="Brdtext"/>
      </w:pPr>
    </w:p>
    <w:p w14:paraId="64F1B322" w14:textId="77777777" w:rsidR="00F7009D" w:rsidRPr="00267A90" w:rsidRDefault="00F7009D" w:rsidP="00F7009D">
      <w:pPr>
        <w:pStyle w:val="Brdtext"/>
      </w:pPr>
    </w:p>
    <w:p w14:paraId="27720661" w14:textId="77777777" w:rsidR="00F7009D" w:rsidRPr="00401986" w:rsidRDefault="009D6872" w:rsidP="00F7009D">
      <w:pPr>
        <w:pStyle w:val="Brdtext"/>
        <w:spacing w:line="240" w:lineRule="atLeast"/>
        <w:rPr>
          <w:spacing w:val="0"/>
        </w:rPr>
      </w:pPr>
      <w:r>
        <w:rPr>
          <w:noProof/>
          <w:lang w:eastAsia="sv-SE"/>
        </w:rPr>
        <mc:AlternateContent>
          <mc:Choice Requires="wps">
            <w:drawing>
              <wp:anchor distT="0" distB="0" distL="114300" distR="114300" simplePos="0" relativeHeight="251675136" behindDoc="1" locked="1" layoutInCell="1" allowOverlap="1" wp14:anchorId="1D721296" wp14:editId="3C3FBF16">
                <wp:simplePos x="0" y="0"/>
                <wp:positionH relativeFrom="column">
                  <wp:posOffset>2160270</wp:posOffset>
                </wp:positionH>
                <wp:positionV relativeFrom="page">
                  <wp:posOffset>7726680</wp:posOffset>
                </wp:positionV>
                <wp:extent cx="1396800" cy="1789200"/>
                <wp:effectExtent l="0" t="0" r="0" b="1905"/>
                <wp:wrapNone/>
                <wp:docPr id="5" name="Textruta 287"/>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1396800" cy="1789200"/>
                        </a:xfrm>
                        <a:prstGeom prst="rect">
                          <a:avLst/>
                        </a:prstGeom>
                        <a:noFill/>
                        <a:ln w="6350">
                          <a:noFill/>
                        </a:ln>
                        <a:effectLst/>
                      </wps:spPr>
                      <wps:txbx>
                        <w:txbxContent>
                          <w:sdt>
                            <w:sdtPr>
                              <w:alias w:val="TreKronorLogo"/>
                              <w:tag w:val="TreKronorLogo"/>
                              <w:id w:val="1156571167"/>
                              <w:lock w:val="sdtContentLocked"/>
                              <w:dataBinding w:prefixMappings="xmlns:ns0='http://rkdhs/mallar/budget/VÅP/VÅP.xsd'" w:xpath="/ns0:dokumentvärden[1]/ns0:logos/ns0:logo[@id='28']" w:storeItemID="{05362479-D7DD-42A6-9715-445895EE037E}"/>
                              <w:picture/>
                            </w:sdtPr>
                            <w:sdtEndPr/>
                            <w:sdtContent>
                              <w:p w14:paraId="7147A564" w14:textId="77777777" w:rsidR="00C53370" w:rsidRPr="00BE79F6" w:rsidRDefault="00C53370" w:rsidP="00BE79F6">
                                <w:pPr>
                                  <w:pStyle w:val="Brdtext"/>
                                  <w:spacing w:line="240" w:lineRule="auto"/>
                                  <w:jc w:val="center"/>
                                </w:pPr>
                                <w:r>
                                  <w:rPr>
                                    <w:noProof/>
                                    <w:lang w:eastAsia="sv-SE"/>
                                  </w:rPr>
                                  <w:drawing>
                                    <wp:inline distT="0" distB="0" distL="0" distR="0" wp14:anchorId="5EFBB95A" wp14:editId="7A028C95">
                                      <wp:extent cx="752400" cy="564300"/>
                                      <wp:effectExtent l="0" t="0" r="0" b="7620"/>
                                      <wp:docPr id="44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Textruta 287" o:spid="_x0000_s1027" type="#_x0000_t202" style="position:absolute;left:0;text-align:left;margin-left:170.1pt;margin-top:608.4pt;width:110pt;height:140.9pt;z-index:-251641344;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SfvQTgIAAJUEAAAOAAAAZHJzL2Uyb0RvYy54bWysVEtv2zAMvg/YfxB0X+ykeRpxiixFhgFB&#10;WyApelZkOTYmi5qkxM5+/SjZeaDbadhFpkTy4+MjPX9sKklOwtgSVEr7vZgSoThkpTqk9G23/jKl&#10;xDqmMiZBiZSehaWPi8+f5rVOxAAKkJkwBEGUTWqd0sI5nUSR5YWomO2BFgqVOZiKObyaQ5QZViN6&#10;JaNBHI+jGkymDXBhLb4+tUq6CPh5Lrh7yXMrHJEpxdxcOE049/6MFnOWHAzTRcm7NNg/ZFGxUmHQ&#10;K9QTc4wcTfkHVFVyAxZy1+NQRZDnJRehBqymH3+oZlswLUIt2Byrr22y/w+WP59eDSmzlI4oUaxC&#10;inaiceaI+Q+mE9+fWtsEzbYaDV3zFRrkOdRq9Qb4D0sUrAqmDmJpNfbba9ErunNrMSwC+BY1uan8&#10;F4sniIWsnK9MYGjCfYCH2Xgao4qjrj+ZzpDrgHpz18a6bwIq4oWUGgwdsmKnjXU+AZZcTHw0BetS&#10;ykC3VKRO6fhhFAeHqwY9pPK2IgxOB+PraFP3kmv2TWhXKNK/7CE7Y2cMtLNlNV+XmNGGWffKDA4T&#10;VoEL4l7wyCVgZOgkSgowv/727u2RY9RSUuNwptT+PDIjKJHfFbI/6w+HfprDZTiaDPBi7jX7e406&#10;VivA+e/jKmoeRG/v5EXMDVTvuEdLHxVVTHGMnVJ3EVeuXRncQy6Wy2CE86uZ26it5h7a9833e9e8&#10;M6M7Uhzy+QyXMWbJB25a25ad5dFBXgbibl3txghnP/DZ7alfrvt7sLr9TRa/AQAA//8DAFBLAwQU&#10;AAYACAAAACEAL9PUB+EAAAANAQAADwAAAGRycy9kb3ducmV2LnhtbEyPwU7DMBBE70j8g7VI3KjT&#10;UEIIcaoKwQUJIUolxG0bmzhgr0PstuHv2Z7guDNPszP1cvJO7M0Y+0AK5rMMhKE26J46BZvXh4sS&#10;RExIGl0go+DHRFg2pyc1Vjoc6MXs16kTHEKxQgU2paGSMrbWeIyzMBhi7yOMHhOfYyf1iAcO907m&#10;WVZIjz3xB4uDubOm/VrvvILr8l3bz/Fx2rw9rb7t8yDdPUqlzs+m1S2IZKb0B8OxPleHhjttw450&#10;FE7B5SLLGWUjnxc8gpGr4ihtWVrclAXIppb/VzS/AAAA//8DAFBLAQItABQABgAIAAAAIQC2gziS&#10;/gAAAOEBAAATAAAAAAAAAAAAAAAAAAAAAABbQ29udGVudF9UeXBlc10ueG1sUEsBAi0AFAAGAAgA&#10;AAAhADj9If/WAAAAlAEAAAsAAAAAAAAAAAAAAAAALwEAAF9yZWxzLy5yZWxzUEsBAi0AFAAGAAgA&#10;AAAhAI1J+9BOAgAAlQQAAA4AAAAAAAAAAAAAAAAALgIAAGRycy9lMm9Eb2MueG1sUEsBAi0AFAAG&#10;AAgAAAAhAC/T1AfhAAAADQEAAA8AAAAAAAAAAAAAAAAAqAQAAGRycy9kb3ducmV2LnhtbFBLBQYA&#10;AAAABAAEAPMAAAC2BQAAAAA=&#10;" filled="f" stroked="f" strokeweight=".5pt">
                <v:path arrowok="t"/>
                <o:lock v:ext="edit" aspectratio="t"/>
                <v:textbox>
                  <w:txbxContent>
                    <w:sdt>
                      <w:sdtPr>
                        <w:alias w:val="TreKronorLogo"/>
                        <w:tag w:val="TreKronorLogo"/>
                        <w:id w:val="1156571167"/>
                        <w:lock w:val="sdtContentLocked"/>
                        <w:dataBinding w:prefixMappings="xmlns:ns0='http://rkdhs/mallar/budget/VÅP/VÅP.xsd'" w:xpath="/ns0:dokumentvärden[1]/ns0:logos/ns0:logo[@id='28']" w:storeItemID="{05362479-D7DD-42A6-9715-445895EE037E}"/>
                        <w:picture/>
                      </w:sdtPr>
                      <w:sdtEndPr/>
                      <w:sdtContent>
                        <w:p w14:paraId="7147A564" w14:textId="77777777" w:rsidR="00C53370" w:rsidRPr="00BE79F6" w:rsidRDefault="00C53370" w:rsidP="00BE79F6">
                          <w:pPr>
                            <w:pStyle w:val="Brdtext"/>
                            <w:spacing w:line="240" w:lineRule="auto"/>
                            <w:jc w:val="center"/>
                          </w:pPr>
                          <w:r>
                            <w:rPr>
                              <w:noProof/>
                              <w:lang w:eastAsia="sv-SE"/>
                            </w:rPr>
                            <w:drawing>
                              <wp:inline distT="0" distB="0" distL="0" distR="0" wp14:anchorId="5EFBB95A" wp14:editId="7A028C95">
                                <wp:extent cx="752400" cy="564300"/>
                                <wp:effectExtent l="0" t="0" r="0" b="7620"/>
                                <wp:docPr id="44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v:textbox>
                <w10:wrap anchory="page"/>
                <w10:anchorlock/>
              </v:shape>
            </w:pict>
          </mc:Fallback>
        </mc:AlternateContent>
      </w:r>
    </w:p>
    <w:p w14:paraId="5C6B87B6" w14:textId="77777777" w:rsidR="00F7009D" w:rsidRDefault="00F7009D" w:rsidP="00F7009D">
      <w:pPr>
        <w:pStyle w:val="Brdtextmedindrag"/>
        <w:sectPr w:rsidR="00F7009D" w:rsidSect="00F7009D">
          <w:headerReference w:type="even" r:id="rId49"/>
          <w:headerReference w:type="default" r:id="rId50"/>
          <w:footerReference w:type="even" r:id="rId51"/>
          <w:footerReference w:type="default" r:id="rId52"/>
          <w:headerReference w:type="first" r:id="rId53"/>
          <w:footerReference w:type="first" r:id="rId54"/>
          <w:type w:val="oddPage"/>
          <w:pgSz w:w="11906" w:h="16838" w:code="9"/>
          <w:pgMar w:top="1304" w:right="1871" w:bottom="1531" w:left="1021" w:header="567" w:footer="1077" w:gutter="0"/>
          <w:cols w:space="708"/>
          <w:titlePg/>
          <w:docGrid w:linePitch="360"/>
        </w:sectPr>
      </w:pPr>
    </w:p>
    <w:bookmarkStart w:id="1" w:name="_Toc384401446" w:displacedByCustomXml="next"/>
    <w:sdt>
      <w:sdtPr>
        <w:alias w:val="Avsnittsrubrik"/>
        <w:tag w:val="Avsnittsrubrik"/>
        <w:id w:val="1606220218"/>
        <w:lock w:val="sdtLocked"/>
        <w:dataBinding w:prefixMappings="xmlns:ns0='http://rkdhs/mallar/budget/VÅP/VÅP.xsd'" w:xpath="/ns0:dokumentvärden[1]/ns0:fastaavsnitt[1]/ns0:avsnitt[@id='riksdagsbeslut']/@avsnittsrubrik" w:storeItemID="{05362479-D7DD-42A6-9715-445895EE037E}"/>
        <w:text w:multiLine="1"/>
      </w:sdtPr>
      <w:sdtEndPr/>
      <w:sdtContent>
        <w:p w14:paraId="24422E1B" w14:textId="77777777" w:rsidR="00F7009D" w:rsidRDefault="009D6872" w:rsidP="00F7009D">
          <w:pPr>
            <w:pStyle w:val="Rubrik1"/>
          </w:pPr>
          <w:r>
            <w:t>Förslag till riksdagsbeslut</w:t>
          </w:r>
        </w:p>
      </w:sdtContent>
    </w:sdt>
    <w:bookmarkEnd w:id="1" w:displacedByCustomXml="prev"/>
    <w:p w14:paraId="19EF853F" w14:textId="77777777" w:rsidR="00F7009D" w:rsidRDefault="00F7009D" w:rsidP="00F7009D">
      <w:pPr>
        <w:pStyle w:val="Brdtext"/>
        <w:sectPr w:rsidR="00F7009D" w:rsidSect="00F7009D">
          <w:headerReference w:type="even" r:id="rId55"/>
          <w:headerReference w:type="default" r:id="rId56"/>
          <w:footerReference w:type="even" r:id="rId57"/>
          <w:footerReference w:type="default" r:id="rId58"/>
          <w:footerReference w:type="first" r:id="rId59"/>
          <w:type w:val="oddPage"/>
          <w:pgSz w:w="11906" w:h="16838" w:code="9"/>
          <w:pgMar w:top="1304" w:right="1871" w:bottom="1531" w:left="1021" w:header="567" w:footer="1077" w:gutter="0"/>
          <w:cols w:space="708"/>
          <w:docGrid w:linePitch="360"/>
        </w:sectPr>
      </w:pPr>
    </w:p>
    <w:p w14:paraId="14D787A6" w14:textId="77777777" w:rsidR="00F7009D" w:rsidRPr="003E3DFB" w:rsidRDefault="009D6872" w:rsidP="00F7009D">
      <w:pPr>
        <w:pStyle w:val="Brdtext"/>
        <w:pBdr>
          <w:bottom w:val="single" w:sz="24" w:space="4" w:color="808080"/>
        </w:pBdr>
        <w:spacing w:after="40"/>
        <w:rPr>
          <w:rFonts w:ascii="TradeGothic" w:hAnsi="TradeGothic"/>
          <w:b/>
          <w:sz w:val="24"/>
          <w:szCs w:val="24"/>
        </w:rPr>
      </w:pPr>
      <w:r w:rsidRPr="003E3DFB">
        <w:rPr>
          <w:rFonts w:ascii="TradeGothic" w:hAnsi="TradeGothic"/>
          <w:b/>
          <w:sz w:val="24"/>
          <w:szCs w:val="24"/>
        </w:rPr>
        <w:lastRenderedPageBreak/>
        <w:t>Regeringen föreslår att riksdagen</w:t>
      </w:r>
    </w:p>
    <w:p w14:paraId="2B7BA2E7" w14:textId="77777777" w:rsidR="00F7009D" w:rsidRDefault="00F7009D" w:rsidP="00F7009D">
      <w:pPr>
        <w:pStyle w:val="Brdtextmedindrag"/>
        <w:pBdr>
          <w:top w:val="single" w:sz="24" w:space="4" w:color="808080"/>
        </w:pBdr>
        <w:spacing w:line="80" w:lineRule="exact"/>
        <w:ind w:firstLine="0"/>
        <w:rPr>
          <w:b/>
        </w:rPr>
      </w:pPr>
    </w:p>
    <w:p w14:paraId="41254937" w14:textId="77777777" w:rsidR="00F7009D" w:rsidRDefault="00F7009D" w:rsidP="00F7009D">
      <w:pPr>
        <w:pStyle w:val="Brdtextmedindrag"/>
        <w:rPr>
          <w:b/>
        </w:rPr>
        <w:sectPr w:rsidR="00F7009D" w:rsidSect="00F7009D">
          <w:headerReference w:type="even" r:id="rId60"/>
          <w:headerReference w:type="default" r:id="rId61"/>
          <w:footerReference w:type="even" r:id="rId62"/>
          <w:footerReference w:type="default" r:id="rId63"/>
          <w:footerReference w:type="first" r:id="rId64"/>
          <w:type w:val="continuous"/>
          <w:pgSz w:w="11906" w:h="16838" w:code="9"/>
          <w:pgMar w:top="1304" w:right="1871" w:bottom="1531" w:left="1021" w:header="567" w:footer="1077" w:gutter="0"/>
          <w:cols w:space="720"/>
          <w:docGrid w:linePitch="360"/>
        </w:sectPr>
      </w:pPr>
    </w:p>
    <w:p w14:paraId="2B5131B9" w14:textId="63BCEC6C" w:rsidR="00F7009D" w:rsidRPr="002D67EE" w:rsidRDefault="009D6872" w:rsidP="00F7009D">
      <w:pPr>
        <w:pStyle w:val="Numreradlista"/>
      </w:pPr>
      <w:r>
        <w:lastRenderedPageBreak/>
        <w:t>g</w:t>
      </w:r>
      <w:r w:rsidRPr="002D67EE">
        <w:t xml:space="preserve">odkänner regeringens förslag till riktlinjer för den ekonomiska politiken och </w:t>
      </w:r>
      <w:r w:rsidRPr="00C35602">
        <w:t>budgetpolitiken (avsnitt 2)</w:t>
      </w:r>
      <w:r>
        <w:t>,</w:t>
      </w:r>
    </w:p>
    <w:p w14:paraId="3E478767" w14:textId="09F35C9F" w:rsidR="00F7009D" w:rsidRPr="00F870E1" w:rsidRDefault="009D6872" w:rsidP="00F7009D">
      <w:pPr>
        <w:pStyle w:val="Numreradlista"/>
      </w:pPr>
      <w:r w:rsidRPr="00F870E1">
        <w:t>godkänner den föreslagna ändringen av ändamål och verksamheter som ska innefattas i utgiftsområde 1 Rikets styrelse respektive utgiftsområde 4 Rättsväsendet (avsnitt 1</w:t>
      </w:r>
      <w:r>
        <w:t>2.1.1</w:t>
      </w:r>
      <w:r w:rsidRPr="00F870E1">
        <w:t>),</w:t>
      </w:r>
    </w:p>
    <w:p w14:paraId="74AEE5BE" w14:textId="753BFFD8" w:rsidR="00F7009D" w:rsidRPr="0008328F" w:rsidRDefault="009D6872" w:rsidP="00F7009D">
      <w:pPr>
        <w:pStyle w:val="Numreradlista"/>
      </w:pPr>
      <w:r>
        <w:t>g</w:t>
      </w:r>
      <w:r w:rsidRPr="002D67EE">
        <w:t>odkänner den föreslagna ändringen av ändamål och verksamhet</w:t>
      </w:r>
      <w:r>
        <w:t>er</w:t>
      </w:r>
      <w:r w:rsidRPr="002D67EE">
        <w:t xml:space="preserve"> som </w:t>
      </w:r>
      <w:r w:rsidRPr="0008328F">
        <w:t xml:space="preserve">ska innefattas i utgiftsområde </w:t>
      </w:r>
      <w:r>
        <w:t xml:space="preserve">2 Samhällsekonomi och finansförvaltning, </w:t>
      </w:r>
      <w:r w:rsidRPr="0008328F">
        <w:t xml:space="preserve">utgiftsområde </w:t>
      </w:r>
      <w:r>
        <w:t xml:space="preserve">20 Allmän miljö- och naturvård respektive </w:t>
      </w:r>
      <w:r w:rsidRPr="0008328F">
        <w:t xml:space="preserve">utgiftsområde 24 Näringsliv </w:t>
      </w:r>
      <w:r>
        <w:t>(avsnitt 12.1.2),</w:t>
      </w:r>
    </w:p>
    <w:p w14:paraId="46B1AD46" w14:textId="58424790" w:rsidR="003B10BE" w:rsidRDefault="009D6872" w:rsidP="00F7009D">
      <w:pPr>
        <w:pStyle w:val="Numreradlista"/>
        <w:sectPr w:rsidR="003B10BE" w:rsidSect="00724AC2">
          <w:headerReference w:type="even" r:id="rId65"/>
          <w:headerReference w:type="default" r:id="rId66"/>
          <w:footerReference w:type="even" r:id="rId67"/>
          <w:footerReference w:type="default" r:id="rId68"/>
          <w:footerReference w:type="first" r:id="rId69"/>
          <w:type w:val="continuous"/>
          <w:pgSz w:w="11906" w:h="16838" w:code="9"/>
          <w:pgMar w:top="1304" w:right="1871" w:bottom="1531" w:left="1021" w:header="567" w:footer="1077" w:gutter="0"/>
          <w:cols w:num="2" w:space="340"/>
          <w:docGrid w:linePitch="360"/>
        </w:sectPr>
      </w:pPr>
      <w:r w:rsidRPr="0008328F">
        <w:t>godkänner den föreslagna ändringen av ändamål och verksamhet</w:t>
      </w:r>
      <w:r>
        <w:t>er</w:t>
      </w:r>
      <w:r w:rsidRPr="0008328F">
        <w:t xml:space="preserve"> som ska innefattas i utgiftsområde </w:t>
      </w:r>
      <w:r>
        <w:t>18 </w:t>
      </w:r>
      <w:r w:rsidRPr="0008328F">
        <w:t>Samhällsplanering, bostad</w:t>
      </w:r>
      <w:r>
        <w:t>s</w:t>
      </w:r>
      <w:r w:rsidRPr="0008328F">
        <w:t>försörjning och byggande samt konsumentpolitik</w:t>
      </w:r>
      <w:r>
        <w:t>,</w:t>
      </w:r>
      <w:r w:rsidRPr="0008328F">
        <w:t xml:space="preserve"> </w:t>
      </w:r>
      <w:r>
        <w:t>utgiftsområde 24 Näringsliv respektive</w:t>
      </w:r>
      <w:r w:rsidRPr="004271AD">
        <w:t xml:space="preserve"> </w:t>
      </w:r>
      <w:r w:rsidRPr="0008328F">
        <w:t>utgift</w:t>
      </w:r>
      <w:r>
        <w:t>s</w:t>
      </w:r>
      <w:r w:rsidRPr="0008328F">
        <w:t>område</w:t>
      </w:r>
      <w:r w:rsidRPr="004271AD">
        <w:t xml:space="preserve"> </w:t>
      </w:r>
      <w:r w:rsidRPr="0008328F">
        <w:t xml:space="preserve">4 Rättsväsendet </w:t>
      </w:r>
      <w:r>
        <w:t>(avsnitt 12.1.3).</w:t>
      </w:r>
    </w:p>
    <w:p w14:paraId="04585579" w14:textId="1D1CE33B" w:rsidR="00F7009D" w:rsidRDefault="0009067D" w:rsidP="00F7009D">
      <w:pPr>
        <w:pStyle w:val="Brdtext"/>
        <w:spacing w:line="240" w:lineRule="auto"/>
        <w:jc w:val="center"/>
        <w:rPr>
          <w:sz w:val="84"/>
          <w:szCs w:val="84"/>
        </w:rPr>
      </w:pPr>
      <w:sdt>
        <w:sdtPr>
          <w:rPr>
            <w:sz w:val="84"/>
            <w:szCs w:val="84"/>
          </w:rPr>
          <w:alias w:val="Avsnittsnummer"/>
          <w:tag w:val="Avsnittsnummer"/>
          <w:id w:val="1956056478"/>
          <w:lock w:val="sdtContentLocked"/>
          <w:dataBinding w:prefixMappings="xmlns:ns0='http://rkdhs/mallar/budget/VÅP/VÅP.xsd'" w:xpath="/ns0:dokumentvärden[1]/ns0:avsnitt[1]/ns0:avsnitt[3]/@avsnittsnummer" w:storeItemID="{05362479-D7DD-42A6-9715-445895EE037E}"/>
          <w:text w:multiLine="1"/>
        </w:sdtPr>
        <w:sdtEndPr/>
        <w:sdtContent>
          <w:r w:rsidR="009D6872">
            <w:rPr>
              <w:sz w:val="84"/>
              <w:szCs w:val="84"/>
            </w:rPr>
            <w:t>2</w:t>
          </w:r>
        </w:sdtContent>
      </w:sdt>
      <w:r w:rsidR="009D6872">
        <w:rPr>
          <w:noProof/>
          <w:sz w:val="84"/>
          <w:szCs w:val="84"/>
          <w:lang w:eastAsia="sv-SE"/>
        </w:rPr>
        <mc:AlternateContent>
          <mc:Choice Requires="wpg">
            <w:drawing>
              <wp:anchor distT="0" distB="0" distL="114300" distR="114300" simplePos="0" relativeHeight="251636224" behindDoc="0" locked="0" layoutInCell="0" allowOverlap="1" wp14:anchorId="7ACDEB19" wp14:editId="48C11106">
                <wp:simplePos x="0" y="0"/>
                <wp:positionH relativeFrom="page">
                  <wp:posOffset>6444615</wp:posOffset>
                </wp:positionH>
                <wp:positionV relativeFrom="page">
                  <wp:posOffset>0</wp:posOffset>
                </wp:positionV>
                <wp:extent cx="892175" cy="10693400"/>
                <wp:effectExtent l="15240" t="9525" r="6985" b="12700"/>
                <wp:wrapNone/>
                <wp:docPr id="8" name="Grupp 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892175" cy="10693400"/>
                          <a:chOff x="51" y="0"/>
                          <a:chExt cx="19670" cy="20000"/>
                        </a:xfrm>
                      </wpg:grpSpPr>
                      <wps:wsp>
                        <wps:cNvPr id="87" name="Line 3"/>
                        <wps:cNvCnPr/>
                        <wps:spPr bwMode="auto">
                          <a:xfrm>
                            <a:off x="307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88" name="Line 4"/>
                        <wps:cNvCnPr/>
                        <wps:spPr bwMode="auto">
                          <a:xfrm>
                            <a:off x="458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89" name="Line 5"/>
                        <wps:cNvCnPr/>
                        <wps:spPr bwMode="auto">
                          <a:xfrm>
                            <a:off x="156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90" name="Line 6"/>
                        <wps:cNvCnPr/>
                        <wps:spPr bwMode="auto">
                          <a:xfrm>
                            <a:off x="609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91" name="Line 7"/>
                        <wps:cNvCnPr/>
                        <wps:spPr bwMode="auto">
                          <a:xfrm>
                            <a:off x="761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93" name="Line 8"/>
                        <wps:cNvCnPr/>
                        <wps:spPr bwMode="auto">
                          <a:xfrm>
                            <a:off x="912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94" name="Line 9"/>
                        <wps:cNvCnPr/>
                        <wps:spPr bwMode="auto">
                          <a:xfrm>
                            <a:off x="1819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95" name="Line 10"/>
                        <wps:cNvCnPr/>
                        <wps:spPr bwMode="auto">
                          <a:xfrm>
                            <a:off x="1063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03" name="Line 11"/>
                        <wps:cNvCnPr/>
                        <wps:spPr bwMode="auto">
                          <a:xfrm>
                            <a:off x="1214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04" name="Line 12"/>
                        <wps:cNvCnPr/>
                        <wps:spPr bwMode="auto">
                          <a:xfrm>
                            <a:off x="5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05" name="Line 13"/>
                        <wps:cNvCnPr/>
                        <wps:spPr bwMode="auto">
                          <a:xfrm>
                            <a:off x="1365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06" name="Line 14"/>
                        <wps:cNvCnPr/>
                        <wps:spPr bwMode="auto">
                          <a:xfrm>
                            <a:off x="1970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07" name="Line 15"/>
                        <wps:cNvCnPr/>
                        <wps:spPr bwMode="auto">
                          <a:xfrm>
                            <a:off x="1517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08" name="Line 16"/>
                        <wps:cNvCnPr/>
                        <wps:spPr bwMode="auto">
                          <a:xfrm>
                            <a:off x="1668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group id="Grupp 86" style="position:absolute;margin-left:507.45pt;margin-top:0;width:70.25pt;height:842pt;z-index:251656704;mso-position-horizontal-relative:page;mso-position-vertical-relative:page" coordsize="19670,20000" coordorigin="51" o:spid="_x0000_s1026" o:allowincell="f">
                <v:line id="Line 3" style="position:absolute;visibility:visible;mso-wrap-style:square" o:spid="_x0000_s1027" strokecolor="gray" strokeweight="1pt" o:connectortype="straight" from="3075,0" to="3089,20000">
                  <v:stroke startarrowwidth="narrow" startarrowlength="short" endarrowwidth="narrow" endarrowlength="short"/>
                </v:line>
                <v:line id="Line 4" style="position:absolute;visibility:visible;mso-wrap-style:square" o:spid="_x0000_s1028" strokecolor="gray" strokeweight="1pt" o:connectortype="straight" from="4587,0" to="4601,20000">
                  <v:stroke startarrowwidth="narrow" startarrowlength="short" endarrowwidth="narrow" endarrowlength="short"/>
                </v:line>
                <v:line id="Line 5" style="position:absolute;visibility:visible;mso-wrap-style:square" o:spid="_x0000_s1029" strokecolor="gray" strokeweight="1pt" o:connectortype="straight" from="1563,0" to="1577,20000">
                  <v:stroke startarrowwidth="narrow" startarrowlength="short" endarrowwidth="narrow" endarrowlength="short"/>
                </v:line>
                <v:line id="Line 6" style="position:absolute;visibility:visible;mso-wrap-style:square" o:spid="_x0000_s1030" strokecolor="gray" strokeweight="1pt" o:connectortype="straight" from="6099,0" to="6113,20000">
                  <v:stroke startarrowwidth="narrow" startarrowlength="short" endarrowwidth="narrow" endarrowlength="short"/>
                </v:line>
                <v:line id="Line 7" style="position:absolute;visibility:visible;mso-wrap-style:square" o:spid="_x0000_s1031" strokecolor="gray" strokeweight="1pt" o:connectortype="straight" from="7611,0" to="7625,20000">
                  <v:stroke startarrowwidth="narrow" startarrowlength="short" endarrowwidth="narrow" endarrowlength="short"/>
                </v:line>
                <v:line id="Line 8" style="position:absolute;visibility:visible;mso-wrap-style:square" o:spid="_x0000_s1032" strokecolor="gray" strokeweight="1pt" o:connectortype="straight" from="9123,0" to="9137,20000">
                  <v:stroke startarrowwidth="narrow" startarrowlength="short" endarrowwidth="narrow" endarrowlength="short"/>
                </v:line>
                <v:line id="Line 9" style="position:absolute;visibility:visible;mso-wrap-style:square" o:spid="_x0000_s1033" strokecolor="gray" strokeweight="1pt" o:connectortype="straight" from="18195,0" to="18209,20000">
                  <v:stroke startarrowwidth="narrow" startarrowlength="short" endarrowwidth="narrow" endarrowlength="short"/>
                </v:line>
                <v:line id="Line 10" style="position:absolute;visibility:visible;mso-wrap-style:square" o:spid="_x0000_s1034" strokecolor="gray" strokeweight="1pt" o:connectortype="straight" from="10635,0" to="10649,20000">
                  <v:stroke startarrowwidth="narrow" startarrowlength="short" endarrowwidth="narrow" endarrowlength="short"/>
                </v:line>
                <v:line id="Line 11" style="position:absolute;visibility:visible;mso-wrap-style:square" o:spid="_x0000_s1035" strokecolor="gray" strokeweight="1pt" o:connectortype="straight" from="12147,0" to="12161,20000">
                  <v:stroke startarrowwidth="narrow" startarrowlength="short" endarrowwidth="narrow" endarrowlength="short"/>
                </v:line>
                <v:line id="Line 12" style="position:absolute;visibility:visible;mso-wrap-style:square" o:spid="_x0000_s1036" strokecolor="gray" strokeweight="1pt" o:connectortype="straight" from="51,0" to="65,20000">
                  <v:stroke startarrowwidth="narrow" startarrowlength="short" endarrowwidth="narrow" endarrowlength="short"/>
                </v:line>
                <v:line id="Line 13" style="position:absolute;visibility:visible;mso-wrap-style:square" o:spid="_x0000_s1037" strokecolor="gray" strokeweight="1pt" o:connectortype="straight" from="13659,0" to="13673,20000">
                  <v:stroke startarrowwidth="narrow" startarrowlength="short" endarrowwidth="narrow" endarrowlength="short"/>
                </v:line>
                <v:line id="Line 14" style="position:absolute;visibility:visible;mso-wrap-style:square" o:spid="_x0000_s1038" strokecolor="gray" strokeweight="1pt" o:connectortype="straight" from="19707,0" to="19721,20000">
                  <v:stroke startarrowwidth="narrow" startarrowlength="short" endarrowwidth="narrow" endarrowlength="short"/>
                </v:line>
                <v:line id="Line 15" style="position:absolute;visibility:visible;mso-wrap-style:square" o:spid="_x0000_s1039" strokecolor="gray" strokeweight="1pt" o:connectortype="straight" from="15171,0" to="15185,20000">
                  <v:stroke startarrowwidth="narrow" startarrowlength="short" endarrowwidth="narrow" endarrowlength="short"/>
                </v:line>
                <v:line id="Line 16" style="position:absolute;visibility:visible;mso-wrap-style:square" o:spid="_x0000_s1040" strokecolor="gray" strokeweight="1pt" o:connectortype="straight" from="16683,0" to="16697,20000">
                  <v:stroke startarrowwidth="narrow" startarrowlength="short" endarrowwidth="narrow" endarrowlength="short"/>
                </v:line>
                <w10:wrap anchorx="page" anchory="page"/>
              </v:group>
            </w:pict>
          </mc:Fallback>
        </mc:AlternateContent>
      </w:r>
    </w:p>
    <w:p w14:paraId="4BD3C604" w14:textId="77777777" w:rsidR="00F7009D" w:rsidRDefault="0009067D" w:rsidP="00F7009D">
      <w:pPr>
        <w:pStyle w:val="Brdtext"/>
        <w:spacing w:before="480" w:line="240" w:lineRule="auto"/>
        <w:jc w:val="center"/>
        <w:rPr>
          <w:sz w:val="84"/>
          <w:szCs w:val="84"/>
        </w:rPr>
      </w:pPr>
      <w:sdt>
        <w:sdtPr>
          <w:rPr>
            <w:sz w:val="84"/>
            <w:szCs w:val="84"/>
          </w:rPr>
          <w:alias w:val="AvsnittsrubrikKopia"/>
          <w:tag w:val="AvsnittsrubrikKopia"/>
          <w:id w:val="1371570303"/>
          <w:lock w:val="sdtContentLocked"/>
          <w:dataBinding w:prefixMappings="xmlns:ns0='http://rkdhs/mallar/budget/VÅP/VÅP.xsd'" w:xpath="/ns0:dokumentvärden[1]/ns0:avsnitt[1]/ns0:avsnitt[3]/@avsnittsrubrik" w:storeItemID="{05362479-D7DD-42A6-9715-445895EE037E}"/>
          <w:text w:multiLine="1"/>
        </w:sdtPr>
        <w:sdtEndPr/>
        <w:sdtContent>
          <w:r w:rsidR="009D6872">
            <w:rPr>
              <w:sz w:val="84"/>
              <w:szCs w:val="84"/>
            </w:rPr>
            <w:t>Riktlinjer för den ekonomiska politiken och budgetpolitiken</w:t>
          </w:r>
          <w:r w:rsidR="009D6872">
            <w:rPr>
              <w:sz w:val="84"/>
              <w:szCs w:val="84"/>
            </w:rPr>
            <w:br/>
          </w:r>
        </w:sdtContent>
      </w:sdt>
    </w:p>
    <w:p w14:paraId="34D6778A" w14:textId="4A80EFDB" w:rsidR="00F7009D" w:rsidRPr="007218CD" w:rsidRDefault="00F7009D" w:rsidP="00F7009D">
      <w:pPr>
        <w:pStyle w:val="Brdtextmedindrag"/>
        <w:rPr>
          <w:highlight w:val="lightGray"/>
        </w:rPr>
      </w:pPr>
    </w:p>
    <w:p w14:paraId="06A1E513" w14:textId="77777777" w:rsidR="00F7009D" w:rsidRPr="00401986" w:rsidRDefault="009D6872" w:rsidP="00F7009D">
      <w:pPr>
        <w:pStyle w:val="Brdtext"/>
        <w:spacing w:line="240" w:lineRule="atLeast"/>
        <w:rPr>
          <w:spacing w:val="0"/>
        </w:rPr>
      </w:pPr>
      <w:r>
        <w:rPr>
          <w:noProof/>
          <w:lang w:eastAsia="sv-SE"/>
        </w:rPr>
        <mc:AlternateContent>
          <mc:Choice Requires="wps">
            <w:drawing>
              <wp:anchor distT="0" distB="0" distL="114300" distR="114300" simplePos="0" relativeHeight="251637248" behindDoc="1" locked="1" layoutInCell="1" allowOverlap="1" wp14:anchorId="31B6DF15" wp14:editId="4F99028B">
                <wp:simplePos x="0" y="0"/>
                <wp:positionH relativeFrom="column">
                  <wp:posOffset>2160270</wp:posOffset>
                </wp:positionH>
                <wp:positionV relativeFrom="page">
                  <wp:posOffset>7726680</wp:posOffset>
                </wp:positionV>
                <wp:extent cx="1396800" cy="1789200"/>
                <wp:effectExtent l="0" t="0" r="0" b="1905"/>
                <wp:wrapNone/>
                <wp:docPr id="9" name="Textruta 30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1396800" cy="1789200"/>
                        </a:xfrm>
                        <a:prstGeom prst="rect">
                          <a:avLst/>
                        </a:prstGeom>
                        <a:noFill/>
                        <a:ln w="6350">
                          <a:noFill/>
                        </a:ln>
                        <a:effectLst/>
                      </wps:spPr>
                      <wps:txbx>
                        <w:txbxContent>
                          <w:sdt>
                            <w:sdtPr>
                              <w:alias w:val="TreKronorLogo"/>
                              <w:tag w:val="TreKronorLogo"/>
                              <w:id w:val="1567995930"/>
                              <w:lock w:val="sdtContentLocked"/>
                              <w:dataBinding w:prefixMappings="xmlns:ns0='http://rkdhs/mallar/budget/VÅP/VÅP.xsd'" w:xpath="/ns0:dokumentvärden[1]/ns0:logos/ns0:logo[@id='28']" w:storeItemID="{05362479-D7DD-42A6-9715-445895EE037E}"/>
                              <w:picture/>
                            </w:sdtPr>
                            <w:sdtEndPr/>
                            <w:sdtContent>
                              <w:p w14:paraId="63A66C1D" w14:textId="77777777" w:rsidR="00C53370" w:rsidRPr="0083762F" w:rsidRDefault="00C53370" w:rsidP="00F7009D">
                                <w:pPr>
                                  <w:pStyle w:val="Brdtext"/>
                                  <w:spacing w:line="240" w:lineRule="auto"/>
                                  <w:jc w:val="center"/>
                                </w:pPr>
                                <w:r>
                                  <w:rPr>
                                    <w:noProof/>
                                    <w:lang w:eastAsia="sv-SE"/>
                                  </w:rPr>
                                  <w:drawing>
                                    <wp:inline distT="0" distB="0" distL="0" distR="0" wp14:anchorId="5FABBAC4" wp14:editId="5A28D681">
                                      <wp:extent cx="752400" cy="564300"/>
                                      <wp:effectExtent l="0" t="0" r="0" b="7620"/>
                                      <wp:docPr id="44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Textruta 309" o:spid="_x0000_s1028" type="#_x0000_t202" style="position:absolute;left:0;text-align:left;margin-left:170.1pt;margin-top:608.4pt;width:110pt;height:140.9pt;z-index:-25167923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x74GUAIAAJUEAAAOAAAAZHJzL2Uyb0RvYy54bWysVE2P2jAQvVfqf7B8Lwkfy0JEWFFWVJXQ&#10;7kqw2rNxbBLV8bi2IaG/vmMHWLTtqerFjDPjNzPvzTB7aGtFjsK6CnRO+72UEqE5FJXe5/R1u/oy&#10;ocR5pgumQIucnoSjD/PPn2aNycQASlCFsARBtMsak9PSe5MlieOlqJnrgREanRJszTxe7T4pLGsQ&#10;vVbJIE3HSQO2MBa4cA6/PnZOOo/4Ugrun6V0whOVU6zNx9PGcxfOZD5j2d4yU1b8XAb7hypqVmlM&#10;eoV6ZJ6Rg63+gKorbsGB9D0OdQJSVlzEHrCbfvqhm03JjIi9IDnOXGly/w+WPx1fLKmKnE4p0axG&#10;ibai9faA9Q/TaeCnMS7DsI3BQN9+hRZ1jr06swb+wxENy5LpvVg4g3wHL75Kbp51GA4BAkWttHX4&#10;xeYJYqEqp6sSmJrwkGA4HU9SdHH09e8nU9Q6or4/N9b5bwJqEoycWkwdq2LHtfOhAJZdQkI2DatK&#10;qSi30qTJ6Xh4l8YHVw++UDrEijg4Z5jQR1d6sHy7ayNdgws1OyhOyIyFbrac4asKK1oz51+YxWHC&#10;LnBB/DMeUgFmhrNFSQn219++h3jUGL2UNDicOXU/D8wKStR3jepP+6NRmOZ4Gd3dD/Bibz27W48+&#10;1EvA+e/jKhoezRDv1cWUFuo33KNFyIoupjnmzqm/mEvfrQzuIReLRQzC+TXMr/XG8AAdeAt8b9s3&#10;Zs1ZFI96PsFljFn2QZsutlNncfAgqyhc4Llj9TxGOPtRz/OehuW6vceo93+T+W8AAAD//wMAUEsD&#10;BBQABgAIAAAAIQAv09QH4QAAAA0BAAAPAAAAZHJzL2Rvd25yZXYueG1sTI/BTsMwEETvSPyDtUjc&#10;qNNQQghxqgrBBQkhSiXEbRubOGCvQ+y24e/ZnuC4M0+zM/Vy8k7szRj7QArmswyEoTbonjoFm9eH&#10;ixJETEgaXSCj4MdEWDanJzVWOhzoxezXqRMcQrFCBTaloZIyttZ4jLMwGGLvI4weE59jJ/WIBw73&#10;TuZZVkiPPfEHi4O5s6b9Wu+8guvyXdvP8XHavD2tvu3zIN09SqXOz6bVLYhkpvQHw7E+V4eGO23D&#10;jnQUTsHlIssZZSOfFzyCkaviKG1ZWtyUBcimlv9XNL8AAAD//wMAUEsBAi0AFAAGAAgAAAAhALaD&#10;OJL+AAAA4QEAABMAAAAAAAAAAAAAAAAAAAAAAFtDb250ZW50X1R5cGVzXS54bWxQSwECLQAUAAYA&#10;CAAAACEAOP0h/9YAAACUAQAACwAAAAAAAAAAAAAAAAAvAQAAX3JlbHMvLnJlbHNQSwECLQAUAAYA&#10;CAAAACEAEMe+BlACAACVBAAADgAAAAAAAAAAAAAAAAAuAgAAZHJzL2Uyb0RvYy54bWxQSwECLQAU&#10;AAYACAAAACEAL9PUB+EAAAANAQAADwAAAAAAAAAAAAAAAACqBAAAZHJzL2Rvd25yZXYueG1sUEsF&#10;BgAAAAAEAAQA8wAAALgFAAAAAA==&#10;" filled="f" stroked="f" strokeweight=".5pt">
                <v:path arrowok="t"/>
                <o:lock v:ext="edit" aspectratio="t"/>
                <v:textbox>
                  <w:txbxContent>
                    <w:sdt>
                      <w:sdtPr>
                        <w:alias w:val="TreKronorLogo"/>
                        <w:tag w:val="TreKronorLogo"/>
                        <w:id w:val="1567995930"/>
                        <w:lock w:val="sdtContentLocked"/>
                        <w:dataBinding w:prefixMappings="xmlns:ns0='http://rkdhs/mallar/budget/VÅP/VÅP.xsd'" w:xpath="/ns0:dokumentvärden[1]/ns0:logos/ns0:logo[@id='28']" w:storeItemID="{05362479-D7DD-42A6-9715-445895EE037E}"/>
                        <w:picture/>
                      </w:sdtPr>
                      <w:sdtEndPr/>
                      <w:sdtContent>
                        <w:p w14:paraId="63A66C1D" w14:textId="77777777" w:rsidR="00C53370" w:rsidRPr="0083762F" w:rsidRDefault="00C53370" w:rsidP="00F7009D">
                          <w:pPr>
                            <w:pStyle w:val="Brdtext"/>
                            <w:spacing w:line="240" w:lineRule="auto"/>
                            <w:jc w:val="center"/>
                          </w:pPr>
                          <w:r>
                            <w:rPr>
                              <w:noProof/>
                              <w:lang w:eastAsia="sv-SE"/>
                            </w:rPr>
                            <w:drawing>
                              <wp:inline distT="0" distB="0" distL="0" distR="0" wp14:anchorId="5FABBAC4" wp14:editId="5A28D681">
                                <wp:extent cx="752400" cy="564300"/>
                                <wp:effectExtent l="0" t="0" r="0" b="7620"/>
                                <wp:docPr id="44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v:textbox>
                <w10:wrap anchory="page"/>
                <w10:anchorlock/>
              </v:shape>
            </w:pict>
          </mc:Fallback>
        </mc:AlternateContent>
      </w:r>
    </w:p>
    <w:p w14:paraId="0BDDBA62" w14:textId="77777777" w:rsidR="00F7009D" w:rsidRDefault="00F7009D" w:rsidP="00F7009D">
      <w:pPr>
        <w:pStyle w:val="Brdtextmedindrag"/>
        <w:sectPr w:rsidR="00F7009D" w:rsidSect="00F7009D">
          <w:headerReference w:type="even" r:id="rId70"/>
          <w:headerReference w:type="default" r:id="rId71"/>
          <w:footerReference w:type="even" r:id="rId72"/>
          <w:footerReference w:type="default" r:id="rId73"/>
          <w:headerReference w:type="first" r:id="rId74"/>
          <w:footerReference w:type="first" r:id="rId75"/>
          <w:type w:val="oddPage"/>
          <w:pgSz w:w="11906" w:h="16838" w:code="9"/>
          <w:pgMar w:top="1304" w:right="1871" w:bottom="1531" w:left="1021" w:header="567" w:footer="1077" w:gutter="0"/>
          <w:cols w:space="708"/>
          <w:titlePg/>
          <w:docGrid w:linePitch="360"/>
        </w:sectPr>
      </w:pPr>
    </w:p>
    <w:bookmarkStart w:id="2" w:name="_Toc384401447"/>
    <w:p w14:paraId="54440915" w14:textId="77777777" w:rsidR="00F7009D" w:rsidRDefault="0009067D" w:rsidP="00F7009D">
      <w:pPr>
        <w:pStyle w:val="Rubrik1"/>
      </w:pPr>
      <w:sdt>
        <w:sdtPr>
          <w:alias w:val="Avsnittsrubrik"/>
          <w:tag w:val="Avsnittsrubrik"/>
          <w:id w:val="-488628247"/>
          <w:lock w:val="sdtLocked"/>
          <w:dataBinding w:prefixMappings="xmlns:ns0='http://rkdhs/mallar/budget/VÅP/VÅP.xsd'" w:xpath="/ns0:dokumentvärden[1]/ns0:avsnitt[1]/ns0:avsnitt[3]/@avsnittsrubrik" w:storeItemID="{05362479-D7DD-42A6-9715-445895EE037E}"/>
          <w:text w:multiLine="1"/>
        </w:sdtPr>
        <w:sdtEndPr/>
        <w:sdtContent>
          <w:r w:rsidR="009D6872">
            <w:t>Riktlinjer för den ekonomiska politiken och budgetpolitiken</w:t>
          </w:r>
          <w:r w:rsidR="009D6872">
            <w:br/>
          </w:r>
        </w:sdtContent>
      </w:sdt>
      <w:bookmarkEnd w:id="2"/>
    </w:p>
    <w:p w14:paraId="511D4F68" w14:textId="77777777" w:rsidR="00F7009D" w:rsidRPr="009F32A1" w:rsidRDefault="00F7009D" w:rsidP="00F7009D">
      <w:pPr>
        <w:pStyle w:val="Brdtext"/>
        <w:sectPr w:rsidR="00F7009D" w:rsidRPr="009F32A1" w:rsidSect="00F7009D">
          <w:headerReference w:type="even" r:id="rId76"/>
          <w:headerReference w:type="default" r:id="rId77"/>
          <w:footerReference w:type="even" r:id="rId78"/>
          <w:footerReference w:type="default" r:id="rId79"/>
          <w:footerReference w:type="first" r:id="rId80"/>
          <w:type w:val="oddPage"/>
          <w:pgSz w:w="11906" w:h="16838" w:code="9"/>
          <w:pgMar w:top="1304" w:right="1871" w:bottom="1531" w:left="1021" w:header="567" w:footer="1077" w:gutter="0"/>
          <w:cols w:space="708"/>
          <w:docGrid w:linePitch="360"/>
        </w:sectPr>
      </w:pPr>
    </w:p>
    <w:p w14:paraId="6C7C2E62" w14:textId="77777777" w:rsidR="00F7009D" w:rsidRDefault="00F7009D" w:rsidP="00F7009D">
      <w:pPr>
        <w:pStyle w:val="Brdtext"/>
      </w:pPr>
    </w:p>
    <w:p w14:paraId="730C4B20" w14:textId="77777777" w:rsidR="00F7009D" w:rsidRDefault="00F7009D" w:rsidP="00F7009D">
      <w:pPr>
        <w:pStyle w:val="Brdtext"/>
      </w:pPr>
    </w:p>
    <w:p w14:paraId="39AB0FA0" w14:textId="77777777" w:rsidR="00F7009D" w:rsidRPr="0072627F" w:rsidRDefault="00F7009D" w:rsidP="00F7009D">
      <w:pPr>
        <w:pStyle w:val="Brdtextmedindrag"/>
        <w:sectPr w:rsidR="00F7009D" w:rsidRPr="0072627F" w:rsidSect="00F7009D">
          <w:headerReference w:type="even" r:id="rId81"/>
          <w:headerReference w:type="default" r:id="rId82"/>
          <w:footerReference w:type="even" r:id="rId83"/>
          <w:footerReference w:type="default" r:id="rId84"/>
          <w:footerReference w:type="first" r:id="rId85"/>
          <w:type w:val="continuous"/>
          <w:pgSz w:w="11906" w:h="16838" w:code="9"/>
          <w:pgMar w:top="1304" w:right="1871" w:bottom="1531" w:left="1021" w:header="567" w:footer="1077" w:gutter="0"/>
          <w:cols w:space="708"/>
          <w:docGrid w:linePitch="360"/>
        </w:sectPr>
      </w:pPr>
    </w:p>
    <w:p w14:paraId="7283307C" w14:textId="210DBE8B" w:rsidR="00F7009D" w:rsidRPr="00602D16" w:rsidRDefault="009D6872" w:rsidP="00F7009D">
      <w:pPr>
        <w:pStyle w:val="Rubrik2utannumrering"/>
        <w:spacing w:before="0"/>
      </w:pPr>
      <w:r w:rsidRPr="00602D16">
        <w:lastRenderedPageBreak/>
        <w:t>Sammanfattning – Kunskap för stärkt arbetskraft</w:t>
      </w:r>
    </w:p>
    <w:p w14:paraId="29034A5A" w14:textId="4411A654" w:rsidR="00F7009D" w:rsidRPr="00602D16" w:rsidRDefault="009D6872" w:rsidP="00F7009D">
      <w:pPr>
        <w:pStyle w:val="Brdtext"/>
      </w:pPr>
      <w:r w:rsidRPr="00602D16">
        <w:t xml:space="preserve">Den svenska ekonomin </w:t>
      </w:r>
      <w:r>
        <w:t>visade</w:t>
      </w:r>
      <w:r w:rsidRPr="00602D16">
        <w:t xml:space="preserve"> stor motståndskraft när finans- och skuldkrisen drabbade världsekonomin. En viktig förklaring till att Sverige har klarat krisen bättre än många jämförbara länder är att </w:t>
      </w:r>
      <w:r>
        <w:t>vi</w:t>
      </w:r>
      <w:r w:rsidRPr="00602D16">
        <w:t xml:space="preserve"> gick in i krisen med stora överskott i de offentliga finanserna. Det har gjort att </w:t>
      </w:r>
      <w:r>
        <w:t>regeringen</w:t>
      </w:r>
      <w:r w:rsidRPr="00602D16">
        <w:t xml:space="preserve"> kunnat genomföra kraftfulla åtgärder för att upprätthålla jobb och välfärd. Regeringen har under krisen stöttat tillväxten med både temporära stimulansåtgärder och åtgärder som långsiktigt förbättrar tillväxt</w:t>
      </w:r>
      <w:r>
        <w:softHyphen/>
      </w:r>
      <w:r w:rsidRPr="00602D16">
        <w:t xml:space="preserve">möjligheterna. </w:t>
      </w:r>
    </w:p>
    <w:p w14:paraId="75CFC260" w14:textId="1F6D4233" w:rsidR="00F7009D" w:rsidRPr="00602D16" w:rsidRDefault="009D6872" w:rsidP="00F7009D">
      <w:pPr>
        <w:pStyle w:val="Brdtextmedindrag"/>
      </w:pPr>
      <w:r w:rsidRPr="00602D16">
        <w:t>I förhållande till ett flertal länder i vår omvärld har Sverige klarat sig väl:</w:t>
      </w:r>
    </w:p>
    <w:p w14:paraId="3E60E2FF" w14:textId="6925985A" w:rsidR="00F7009D" w:rsidRPr="008C33A0" w:rsidRDefault="009D6872" w:rsidP="00F7009D">
      <w:pPr>
        <w:pStyle w:val="Punktlista"/>
        <w:numPr>
          <w:ilvl w:val="0"/>
          <w:numId w:val="2"/>
        </w:numPr>
        <w:rPr>
          <w:rFonts w:ascii="OrigGarmnd BT" w:hAnsi="OrigGarmnd BT"/>
          <w:sz w:val="22"/>
        </w:rPr>
      </w:pPr>
      <w:r w:rsidRPr="008C33A0">
        <w:rPr>
          <w:rFonts w:ascii="OrigGarmnd BT" w:hAnsi="OrigGarmnd BT"/>
          <w:sz w:val="22"/>
        </w:rPr>
        <w:t>Sverige har tillsammans med Nederländer</w:t>
      </w:r>
      <w:r>
        <w:rPr>
          <w:rFonts w:ascii="OrigGarmnd BT" w:hAnsi="OrigGarmnd BT"/>
          <w:sz w:val="22"/>
        </w:rPr>
        <w:softHyphen/>
      </w:r>
      <w:r w:rsidRPr="008C33A0">
        <w:rPr>
          <w:rFonts w:ascii="OrigGarmnd BT" w:hAnsi="OrigGarmnd BT"/>
          <w:sz w:val="22"/>
        </w:rPr>
        <w:t>na högst sysselsättningsgrad i EU.</w:t>
      </w:r>
      <w:r w:rsidRPr="008C33A0" w:rsidDel="00EC5F33">
        <w:rPr>
          <w:rStyle w:val="Fotnotsreferens"/>
        </w:rPr>
        <w:t xml:space="preserve"> </w:t>
      </w:r>
    </w:p>
    <w:p w14:paraId="30C092F1" w14:textId="11872C2E" w:rsidR="00F7009D" w:rsidRPr="008C33A0" w:rsidRDefault="009D6872" w:rsidP="00F7009D">
      <w:pPr>
        <w:pStyle w:val="Punktlista"/>
        <w:numPr>
          <w:ilvl w:val="0"/>
          <w:numId w:val="2"/>
        </w:numPr>
        <w:rPr>
          <w:rFonts w:ascii="OrigGarmnd BT" w:hAnsi="OrigGarmnd BT"/>
          <w:sz w:val="22"/>
        </w:rPr>
      </w:pPr>
      <w:r w:rsidRPr="008C33A0">
        <w:rPr>
          <w:rFonts w:ascii="OrigGarmnd BT" w:hAnsi="OrigGarmnd BT"/>
          <w:sz w:val="22"/>
        </w:rPr>
        <w:t>Sverige har tillsammans med Österrike lägst långtidsarbetslöshet i EU.</w:t>
      </w:r>
    </w:p>
    <w:p w14:paraId="54152C6F" w14:textId="53A12AD2" w:rsidR="00F7009D" w:rsidRPr="008C33A0" w:rsidRDefault="009D6872" w:rsidP="00F7009D">
      <w:pPr>
        <w:pStyle w:val="Punktlista"/>
        <w:numPr>
          <w:ilvl w:val="0"/>
          <w:numId w:val="2"/>
        </w:numPr>
        <w:rPr>
          <w:rFonts w:ascii="OrigGarmnd BT" w:hAnsi="OrigGarmnd BT"/>
          <w:sz w:val="22"/>
        </w:rPr>
      </w:pPr>
      <w:r w:rsidRPr="008C33A0">
        <w:rPr>
          <w:rFonts w:ascii="OrigGarmnd BT" w:hAnsi="OrigGarmnd BT"/>
          <w:sz w:val="22"/>
        </w:rPr>
        <w:t>Antalet sysselsatta är över 250 000 fler än 2006.</w:t>
      </w:r>
    </w:p>
    <w:p w14:paraId="21D9DFBC" w14:textId="51B4EC05" w:rsidR="00F7009D" w:rsidRPr="008C33A0" w:rsidRDefault="009D6872" w:rsidP="00F7009D">
      <w:pPr>
        <w:pStyle w:val="Punktlista"/>
        <w:numPr>
          <w:ilvl w:val="0"/>
          <w:numId w:val="2"/>
        </w:numPr>
        <w:rPr>
          <w:rFonts w:ascii="OrigGarmnd BT" w:hAnsi="OrigGarmnd BT"/>
          <w:sz w:val="22"/>
          <w:szCs w:val="22"/>
        </w:rPr>
      </w:pPr>
      <w:r w:rsidRPr="008C33A0">
        <w:rPr>
          <w:rFonts w:ascii="OrigGarmnd BT" w:hAnsi="OrigGarmnd BT"/>
          <w:sz w:val="22"/>
          <w:szCs w:val="22"/>
        </w:rPr>
        <w:t>Utanförskapet har minskat med uppemot 200 000 personer sedan 2006.</w:t>
      </w:r>
      <w:r w:rsidRPr="008C33A0">
        <w:rPr>
          <w:rStyle w:val="Fotnotsreferens"/>
          <w:szCs w:val="22"/>
        </w:rPr>
        <w:footnoteReference w:id="2"/>
      </w:r>
    </w:p>
    <w:p w14:paraId="256C4D25" w14:textId="2E0B8B85" w:rsidR="00F7009D" w:rsidRPr="0094134D" w:rsidRDefault="009D6872" w:rsidP="00F7009D">
      <w:pPr>
        <w:pStyle w:val="Brdtextmedindrag"/>
      </w:pPr>
      <w:r w:rsidRPr="0094134D">
        <w:lastRenderedPageBreak/>
        <w:t>Den svenska arbetsmarknaden har alltså utvecklats förhållandevis starkt trots den ekonomiska krisen. Att arbetslösheten ändå ökat sedan 2006 beror till stor del på att fler sökt sig till arbetsmarknaden. Trots denna utveckling finns det betydande utmaningar på den svenska arbetsmarknaden. Det är framför allt ungdomar utan gymnasieutbildning, utrikes födda och personer med funktionsnedsättning som medför nedsatt arbetsförmåga som har svårare än andra att etablera sig på arbetsmarknaden.</w:t>
      </w:r>
    </w:p>
    <w:p w14:paraId="6F2C6F17" w14:textId="4C08F7E9" w:rsidR="00F7009D" w:rsidRDefault="009D6872" w:rsidP="00F7009D">
      <w:pPr>
        <w:pStyle w:val="Brdtextmedindrag"/>
      </w:pPr>
      <w:r w:rsidRPr="0094134D">
        <w:t>Den internationella lågkonjunkturen bedöms klinga av och det sker nu en gradvis åter</w:t>
      </w:r>
      <w:r>
        <w:softHyphen/>
      </w:r>
      <w:r w:rsidRPr="0094134D">
        <w:t>hämtning i svensk ekonomi fr.o.m. 2014. Den högre tillväxten leder till att syssel</w:t>
      </w:r>
      <w:r>
        <w:softHyphen/>
      </w:r>
      <w:r w:rsidRPr="0094134D">
        <w:t xml:space="preserve">sättningen förväntas öka ytterligare och </w:t>
      </w:r>
      <w:r>
        <w:t xml:space="preserve">att </w:t>
      </w:r>
      <w:r w:rsidRPr="0094134D">
        <w:t>arbetslösheten minskar. Risken för en svagare internationell utveckling väger alltjämt över</w:t>
      </w:r>
      <w:r>
        <w:t>,</w:t>
      </w:r>
      <w:r w:rsidRPr="0094134D">
        <w:t xml:space="preserve"> även om den har minskat något jämfört med för ett år sedan. Det råder osäkerhet om det europeiska banksystemet och förmågan att stötta banksystemet vid en kris, samt konsekvenserna av den förhållandevis höga skuldsättningen hos de svenska hushållen. Utvecklingen kan även försvagas om situationen i Ukraina allvarligt skulle förvärras. En samlad bedömning är att återhämtningen nu är</w:t>
      </w:r>
      <w:r w:rsidRPr="00602D16">
        <w:t xml:space="preserve"> på något fastare mark. </w:t>
      </w:r>
    </w:p>
    <w:p w14:paraId="4D43846C" w14:textId="35EE3BE4" w:rsidR="00F7009D" w:rsidRPr="00602D16" w:rsidRDefault="009D6872" w:rsidP="00F7009D">
      <w:pPr>
        <w:pStyle w:val="Brdtextmedindrag"/>
      </w:pPr>
      <w:r w:rsidRPr="00602D16">
        <w:t xml:space="preserve">När konjunkturläget förbättras avtar successivt behovet att via finanspolitiken stötta ekonomin. Att återvända till överskott är avgörande för att kunna skydda jobb och välfärd i en liten öppen ekonomi som den svenska. </w:t>
      </w:r>
      <w:r w:rsidRPr="00602D16">
        <w:lastRenderedPageBreak/>
        <w:t>Sunda offentliga finanser ger utrymme att bedriva en aktiv finanspolitik i nästa låg</w:t>
      </w:r>
      <w:r>
        <w:softHyphen/>
      </w:r>
      <w:r w:rsidRPr="00602D16">
        <w:t>konjunktur. Mot bakgrund av att många andra länder, till följd av statsfinansiella problem, framöver kommer att ha litet utrymme för att möta nästa lågkonjunktur med finanspolitik finns starka skäl för Sverige att återigen bygga upp överskott och att ha en låg skuldsättning. Därtill har Sverige en stor finanssektor och inte minst den senaste krisen har visat att finansiella kriser kan få stora negativa konsekvenser för samhällsekonomin och de offentliga finanserna.</w:t>
      </w:r>
    </w:p>
    <w:p w14:paraId="080EC757" w14:textId="0AEA5E98" w:rsidR="00F7009D" w:rsidRPr="00602D16" w:rsidRDefault="009D6872" w:rsidP="00F7009D">
      <w:pPr>
        <w:pStyle w:val="Brdtextmedindrag"/>
      </w:pPr>
      <w:r w:rsidRPr="00602D16">
        <w:t xml:space="preserve">Det innebär att de reformer som föreslås i </w:t>
      </w:r>
      <w:r w:rsidRPr="0094134D">
        <w:t xml:space="preserve">budgetpropositionen för 2015 respektive 2016 bör finansieras krona för krona genom inkomst- och utgiftsåtgärder. Det finansiella sparandet bör, i enlighet med nuvarande prognos, återvända till överskott på över 1 procent </w:t>
      </w:r>
      <w:r>
        <w:t xml:space="preserve">av BNP </w:t>
      </w:r>
      <w:r w:rsidRPr="0094134D">
        <w:t>2018. Det innebär att nya reformer, som kan komma att föreslås i budgetpropositionerna för</w:t>
      </w:r>
      <w:r w:rsidRPr="00602D16">
        <w:t xml:space="preserve"> 2017 och 2018</w:t>
      </w:r>
      <w:r>
        <w:t>,</w:t>
      </w:r>
      <w:r w:rsidRPr="00602D16">
        <w:t xml:space="preserve"> finansieras fullt ut</w:t>
      </w:r>
      <w:r w:rsidRPr="00E5400D">
        <w:t xml:space="preserve">. </w:t>
      </w:r>
      <w:r w:rsidRPr="00602D16">
        <w:t xml:space="preserve">Detta </w:t>
      </w:r>
      <w:r>
        <w:t xml:space="preserve">gäller </w:t>
      </w:r>
      <w:r w:rsidRPr="00602D16">
        <w:t>under förutsättning att ingen ny allvarlig störning drabbar ekonomin.</w:t>
      </w:r>
      <w:r>
        <w:t xml:space="preserve"> </w:t>
      </w:r>
    </w:p>
    <w:p w14:paraId="78ADCA45" w14:textId="77777777" w:rsidR="00F7009D" w:rsidRPr="00602D16" w:rsidRDefault="00F7009D" w:rsidP="00F7009D">
      <w:pPr>
        <w:pStyle w:val="Brdtextmedindrag"/>
      </w:pPr>
    </w:p>
    <w:p w14:paraId="55BC93BC" w14:textId="77777777" w:rsidR="00F7009D" w:rsidRPr="00602D16" w:rsidRDefault="009D6872" w:rsidP="00F7009D">
      <w:pPr>
        <w:pStyle w:val="TabellRubrik"/>
      </w:pPr>
      <w:bookmarkStart w:id="3" w:name="_Toc384401622"/>
      <w:r w:rsidRPr="00602D16">
        <w:t xml:space="preserve">Tabell </w:t>
      </w:r>
      <w:fldSimple w:instr=" STYLEREF 1 \s ">
        <w:r w:rsidR="004642B5">
          <w:rPr>
            <w:noProof/>
          </w:rPr>
          <w:t>2</w:t>
        </w:r>
      </w:fldSimple>
      <w:r w:rsidRPr="00602D16">
        <w:t>.</w:t>
      </w:r>
      <w:fldSimple w:instr=" SEQ Tabell \* ARABIC \s 1 ">
        <w:r w:rsidR="004642B5">
          <w:rPr>
            <w:noProof/>
          </w:rPr>
          <w:t>1</w:t>
        </w:r>
      </w:fldSimple>
      <w:r w:rsidRPr="00602D16">
        <w:t xml:space="preserve"> Sammanfattningstabell</w:t>
      </w:r>
      <w:bookmarkEnd w:id="3"/>
    </w:p>
    <w:p w14:paraId="3E7C826A" w14:textId="77777777" w:rsidR="00F7009D" w:rsidRPr="00602D16" w:rsidRDefault="009D6872" w:rsidP="00F7009D">
      <w:pPr>
        <w:pStyle w:val="TabellUnderrubrik"/>
        <w:spacing w:after="0" w:line="240" w:lineRule="auto"/>
        <w:rPr>
          <w:rFonts w:cs="Arial"/>
          <w:iCs/>
          <w:szCs w:val="14"/>
          <w:lang w:eastAsia="sv-SE"/>
        </w:rPr>
      </w:pPr>
      <w:r w:rsidRPr="00602D16">
        <w:t>Utfall för 2013, prognos för 2014</w:t>
      </w:r>
      <w:r w:rsidRPr="00602D16">
        <w:rPr>
          <w:rFonts w:cs="Arial"/>
          <w:iCs/>
          <w:szCs w:val="14"/>
          <w:lang w:eastAsia="sv-SE"/>
        </w:rPr>
        <w:t>–</w:t>
      </w:r>
      <w:r w:rsidRPr="00602D16">
        <w:t>2018</w:t>
      </w:r>
    </w:p>
    <w:p w14:paraId="49A404A8" w14:textId="77777777" w:rsidR="00F7009D" w:rsidRPr="00602D16" w:rsidRDefault="009D6872" w:rsidP="00F7009D">
      <w:pPr>
        <w:pStyle w:val="TabellUnderrubrik"/>
        <w:spacing w:after="0" w:line="240" w:lineRule="auto"/>
      </w:pPr>
      <w:r w:rsidRPr="00602D16">
        <w:t>Procentuell förändring om annat ej anges</w:t>
      </w:r>
    </w:p>
    <w:tbl>
      <w:tblPr>
        <w:tblW w:w="4383" w:type="dxa"/>
        <w:tblInd w:w="55" w:type="dxa"/>
        <w:tblLayout w:type="fixed"/>
        <w:tblCellMar>
          <w:left w:w="70" w:type="dxa"/>
          <w:right w:w="70" w:type="dxa"/>
        </w:tblCellMar>
        <w:tblLook w:val="00A0" w:firstRow="1" w:lastRow="0" w:firstColumn="1" w:lastColumn="0" w:noHBand="0" w:noVBand="0"/>
      </w:tblPr>
      <w:tblGrid>
        <w:gridCol w:w="1843"/>
        <w:gridCol w:w="423"/>
        <w:gridCol w:w="423"/>
        <w:gridCol w:w="424"/>
        <w:gridCol w:w="423"/>
        <w:gridCol w:w="423"/>
        <w:gridCol w:w="424"/>
      </w:tblGrid>
      <w:tr w:rsidR="00F7009D" w:rsidRPr="00602D16" w14:paraId="1D8AB324" w14:textId="77777777" w:rsidTr="00F7009D">
        <w:trPr>
          <w:trHeight w:val="270"/>
        </w:trPr>
        <w:tc>
          <w:tcPr>
            <w:tcW w:w="1858" w:type="dxa"/>
            <w:tcBorders>
              <w:top w:val="nil"/>
              <w:left w:val="nil"/>
              <w:bottom w:val="single" w:sz="18" w:space="0" w:color="auto"/>
              <w:right w:val="nil"/>
            </w:tcBorders>
            <w:vAlign w:val="bottom"/>
          </w:tcPr>
          <w:p w14:paraId="34538D4E" w14:textId="77777777" w:rsidR="00F7009D" w:rsidRPr="00602D16" w:rsidRDefault="009D6872" w:rsidP="00F7009D">
            <w:pPr>
              <w:pStyle w:val="TabellHuvud"/>
              <w:keepNext/>
              <w:rPr>
                <w:rFonts w:cs="Arial"/>
                <w:lang w:eastAsia="sv-SE"/>
              </w:rPr>
            </w:pPr>
            <w:r w:rsidRPr="00602D16">
              <w:rPr>
                <w:rFonts w:ascii="Times New Roman" w:hAnsi="Times New Roman"/>
                <w:lang w:eastAsia="sv-SE"/>
              </w:rPr>
              <w:t> </w:t>
            </w:r>
          </w:p>
        </w:tc>
        <w:tc>
          <w:tcPr>
            <w:tcW w:w="425" w:type="dxa"/>
            <w:tcBorders>
              <w:top w:val="nil"/>
              <w:left w:val="nil"/>
              <w:bottom w:val="single" w:sz="18" w:space="0" w:color="auto"/>
              <w:right w:val="nil"/>
            </w:tcBorders>
            <w:vAlign w:val="center"/>
          </w:tcPr>
          <w:p w14:paraId="0460AEE0" w14:textId="77777777" w:rsidR="00F7009D" w:rsidRPr="00602D16" w:rsidRDefault="009D6872" w:rsidP="00F7009D">
            <w:pPr>
              <w:pStyle w:val="TabellHuvud"/>
              <w:keepNext/>
              <w:rPr>
                <w:rFonts w:cs="Arial"/>
                <w:lang w:eastAsia="sv-SE"/>
              </w:rPr>
            </w:pPr>
            <w:r w:rsidRPr="00602D16">
              <w:rPr>
                <w:rFonts w:cs="Arial"/>
                <w:lang w:eastAsia="sv-SE"/>
              </w:rPr>
              <w:t>2013</w:t>
            </w:r>
          </w:p>
        </w:tc>
        <w:tc>
          <w:tcPr>
            <w:tcW w:w="425" w:type="dxa"/>
            <w:tcBorders>
              <w:top w:val="nil"/>
              <w:left w:val="nil"/>
              <w:bottom w:val="single" w:sz="18" w:space="0" w:color="auto"/>
              <w:right w:val="nil"/>
            </w:tcBorders>
            <w:vAlign w:val="center"/>
          </w:tcPr>
          <w:p w14:paraId="0C216A12" w14:textId="77777777" w:rsidR="00F7009D" w:rsidRPr="00602D16" w:rsidRDefault="009D6872" w:rsidP="00F7009D">
            <w:pPr>
              <w:pStyle w:val="TabellHuvud"/>
              <w:keepNext/>
              <w:rPr>
                <w:rFonts w:cs="Arial"/>
                <w:lang w:eastAsia="sv-SE"/>
              </w:rPr>
            </w:pPr>
            <w:r w:rsidRPr="00602D16">
              <w:rPr>
                <w:rFonts w:cs="Arial"/>
                <w:lang w:eastAsia="sv-SE"/>
              </w:rPr>
              <w:t>2014</w:t>
            </w:r>
          </w:p>
        </w:tc>
        <w:tc>
          <w:tcPr>
            <w:tcW w:w="426" w:type="dxa"/>
            <w:tcBorders>
              <w:top w:val="nil"/>
              <w:left w:val="nil"/>
              <w:bottom w:val="single" w:sz="18" w:space="0" w:color="auto"/>
              <w:right w:val="nil"/>
            </w:tcBorders>
            <w:vAlign w:val="center"/>
          </w:tcPr>
          <w:p w14:paraId="78EEEBD5" w14:textId="77777777" w:rsidR="00F7009D" w:rsidRPr="00602D16" w:rsidRDefault="009D6872" w:rsidP="00F7009D">
            <w:pPr>
              <w:pStyle w:val="TabellHuvud"/>
              <w:keepNext/>
              <w:rPr>
                <w:rFonts w:cs="Arial"/>
                <w:lang w:eastAsia="sv-SE"/>
              </w:rPr>
            </w:pPr>
            <w:r w:rsidRPr="00602D16">
              <w:rPr>
                <w:rFonts w:cs="Arial"/>
                <w:lang w:eastAsia="sv-SE"/>
              </w:rPr>
              <w:t>2015</w:t>
            </w:r>
          </w:p>
        </w:tc>
        <w:tc>
          <w:tcPr>
            <w:tcW w:w="425" w:type="dxa"/>
            <w:tcBorders>
              <w:top w:val="nil"/>
              <w:left w:val="nil"/>
              <w:bottom w:val="single" w:sz="18" w:space="0" w:color="auto"/>
              <w:right w:val="nil"/>
            </w:tcBorders>
            <w:vAlign w:val="center"/>
          </w:tcPr>
          <w:p w14:paraId="00DA4C89" w14:textId="77777777" w:rsidR="00F7009D" w:rsidRPr="00602D16" w:rsidRDefault="009D6872" w:rsidP="00F7009D">
            <w:pPr>
              <w:pStyle w:val="TabellHuvud"/>
              <w:keepNext/>
              <w:rPr>
                <w:rFonts w:cs="Arial"/>
                <w:lang w:eastAsia="sv-SE"/>
              </w:rPr>
            </w:pPr>
            <w:r w:rsidRPr="00602D16">
              <w:rPr>
                <w:rFonts w:cs="Arial"/>
                <w:lang w:eastAsia="sv-SE"/>
              </w:rPr>
              <w:t>2016</w:t>
            </w:r>
          </w:p>
        </w:tc>
        <w:tc>
          <w:tcPr>
            <w:tcW w:w="425" w:type="dxa"/>
            <w:tcBorders>
              <w:top w:val="nil"/>
              <w:left w:val="nil"/>
              <w:bottom w:val="single" w:sz="18" w:space="0" w:color="auto"/>
              <w:right w:val="nil"/>
            </w:tcBorders>
            <w:vAlign w:val="center"/>
          </w:tcPr>
          <w:p w14:paraId="51B6C483" w14:textId="77777777" w:rsidR="00F7009D" w:rsidRPr="00602D16" w:rsidRDefault="009D6872" w:rsidP="00F7009D">
            <w:pPr>
              <w:pStyle w:val="TabellHuvud"/>
              <w:keepNext/>
              <w:rPr>
                <w:rFonts w:cs="Arial"/>
                <w:lang w:eastAsia="sv-SE"/>
              </w:rPr>
            </w:pPr>
            <w:r w:rsidRPr="00602D16">
              <w:rPr>
                <w:rFonts w:cs="Arial"/>
                <w:lang w:eastAsia="sv-SE"/>
              </w:rPr>
              <w:t>2017</w:t>
            </w:r>
          </w:p>
        </w:tc>
        <w:tc>
          <w:tcPr>
            <w:tcW w:w="426" w:type="dxa"/>
            <w:tcBorders>
              <w:top w:val="nil"/>
              <w:left w:val="nil"/>
              <w:bottom w:val="single" w:sz="18" w:space="0" w:color="auto"/>
              <w:right w:val="nil"/>
            </w:tcBorders>
            <w:vAlign w:val="center"/>
          </w:tcPr>
          <w:p w14:paraId="6B9DBDE4" w14:textId="77777777" w:rsidR="00F7009D" w:rsidRPr="00602D16" w:rsidRDefault="009D6872" w:rsidP="00F7009D">
            <w:pPr>
              <w:pStyle w:val="TabellHuvud"/>
              <w:keepNext/>
              <w:rPr>
                <w:rFonts w:cs="Arial"/>
                <w:lang w:eastAsia="sv-SE"/>
              </w:rPr>
            </w:pPr>
            <w:r w:rsidRPr="00602D16">
              <w:rPr>
                <w:rFonts w:cs="Arial"/>
                <w:lang w:eastAsia="sv-SE"/>
              </w:rPr>
              <w:t>2018</w:t>
            </w:r>
          </w:p>
        </w:tc>
      </w:tr>
      <w:tr w:rsidR="00F7009D" w:rsidRPr="00602D16" w14:paraId="0E740866" w14:textId="77777777" w:rsidTr="00F7009D">
        <w:trPr>
          <w:trHeight w:val="330"/>
        </w:trPr>
        <w:tc>
          <w:tcPr>
            <w:tcW w:w="1858" w:type="dxa"/>
            <w:tcBorders>
              <w:top w:val="single" w:sz="18" w:space="0" w:color="auto"/>
              <w:left w:val="nil"/>
              <w:bottom w:val="nil"/>
              <w:right w:val="nil"/>
            </w:tcBorders>
            <w:vAlign w:val="bottom"/>
          </w:tcPr>
          <w:p w14:paraId="6D07215A" w14:textId="010DA304" w:rsidR="00F7009D" w:rsidRPr="00602D16" w:rsidRDefault="009D6872" w:rsidP="00F7009D">
            <w:pPr>
              <w:pStyle w:val="TabellRader"/>
              <w:keepNext/>
              <w:jc w:val="left"/>
              <w:rPr>
                <w:lang w:eastAsia="sv-SE"/>
              </w:rPr>
            </w:pPr>
            <w:r w:rsidRPr="00602D16">
              <w:rPr>
                <w:lang w:eastAsia="sv-SE"/>
              </w:rPr>
              <w:t>BNP</w:t>
            </w:r>
            <w:r w:rsidRPr="00D92686">
              <w:rPr>
                <w:vertAlign w:val="superscript"/>
                <w:lang w:eastAsia="sv-SE"/>
              </w:rPr>
              <w:t>1</w:t>
            </w:r>
          </w:p>
        </w:tc>
        <w:tc>
          <w:tcPr>
            <w:tcW w:w="425" w:type="dxa"/>
            <w:tcBorders>
              <w:top w:val="single" w:sz="18" w:space="0" w:color="auto"/>
              <w:left w:val="nil"/>
              <w:bottom w:val="nil"/>
              <w:right w:val="nil"/>
            </w:tcBorders>
            <w:vAlign w:val="bottom"/>
          </w:tcPr>
          <w:p w14:paraId="45975927" w14:textId="77777777" w:rsidR="00F7009D" w:rsidRPr="00602D16" w:rsidRDefault="009D6872" w:rsidP="00F7009D">
            <w:pPr>
              <w:pStyle w:val="TabellRader"/>
              <w:keepNext/>
              <w:rPr>
                <w:lang w:eastAsia="sv-SE"/>
              </w:rPr>
            </w:pPr>
            <w:r w:rsidRPr="00602D16">
              <w:t>1,5</w:t>
            </w:r>
          </w:p>
        </w:tc>
        <w:tc>
          <w:tcPr>
            <w:tcW w:w="425" w:type="dxa"/>
            <w:tcBorders>
              <w:top w:val="single" w:sz="18" w:space="0" w:color="auto"/>
              <w:left w:val="nil"/>
              <w:bottom w:val="nil"/>
              <w:right w:val="nil"/>
            </w:tcBorders>
            <w:vAlign w:val="bottom"/>
          </w:tcPr>
          <w:p w14:paraId="5A4416BE" w14:textId="77777777" w:rsidR="00F7009D" w:rsidRPr="00602D16" w:rsidRDefault="009D6872" w:rsidP="00F7009D">
            <w:pPr>
              <w:pStyle w:val="TabellRader"/>
              <w:keepNext/>
              <w:rPr>
                <w:lang w:eastAsia="sv-SE"/>
              </w:rPr>
            </w:pPr>
            <w:r w:rsidRPr="00602D16">
              <w:t>2,7</w:t>
            </w:r>
          </w:p>
        </w:tc>
        <w:tc>
          <w:tcPr>
            <w:tcW w:w="426" w:type="dxa"/>
            <w:tcBorders>
              <w:top w:val="single" w:sz="18" w:space="0" w:color="auto"/>
              <w:left w:val="nil"/>
              <w:bottom w:val="nil"/>
              <w:right w:val="nil"/>
            </w:tcBorders>
            <w:vAlign w:val="bottom"/>
          </w:tcPr>
          <w:p w14:paraId="01294E3E" w14:textId="77777777" w:rsidR="00F7009D" w:rsidRPr="00602D16" w:rsidRDefault="009D6872" w:rsidP="00F7009D">
            <w:pPr>
              <w:pStyle w:val="TabellRader"/>
              <w:keepNext/>
              <w:rPr>
                <w:lang w:eastAsia="sv-SE"/>
              </w:rPr>
            </w:pPr>
            <w:r w:rsidRPr="00602D16">
              <w:t>3,3</w:t>
            </w:r>
          </w:p>
        </w:tc>
        <w:tc>
          <w:tcPr>
            <w:tcW w:w="425" w:type="dxa"/>
            <w:tcBorders>
              <w:top w:val="single" w:sz="18" w:space="0" w:color="auto"/>
              <w:left w:val="nil"/>
              <w:bottom w:val="nil"/>
              <w:right w:val="nil"/>
            </w:tcBorders>
            <w:vAlign w:val="bottom"/>
          </w:tcPr>
          <w:p w14:paraId="28AB647C" w14:textId="77777777" w:rsidR="00F7009D" w:rsidRPr="00602D16" w:rsidRDefault="009D6872" w:rsidP="00F7009D">
            <w:pPr>
              <w:pStyle w:val="TabellRader"/>
              <w:keepNext/>
              <w:rPr>
                <w:lang w:eastAsia="sv-SE"/>
              </w:rPr>
            </w:pPr>
            <w:r w:rsidRPr="00602D16">
              <w:t>3,5</w:t>
            </w:r>
          </w:p>
        </w:tc>
        <w:tc>
          <w:tcPr>
            <w:tcW w:w="425" w:type="dxa"/>
            <w:tcBorders>
              <w:top w:val="single" w:sz="18" w:space="0" w:color="auto"/>
              <w:left w:val="nil"/>
              <w:bottom w:val="nil"/>
              <w:right w:val="nil"/>
            </w:tcBorders>
            <w:vAlign w:val="bottom"/>
          </w:tcPr>
          <w:p w14:paraId="523AB938" w14:textId="77777777" w:rsidR="00F7009D" w:rsidRPr="00602D16" w:rsidRDefault="009D6872" w:rsidP="00F7009D">
            <w:pPr>
              <w:pStyle w:val="TabellRader"/>
              <w:keepNext/>
              <w:rPr>
                <w:lang w:eastAsia="sv-SE"/>
              </w:rPr>
            </w:pPr>
            <w:r w:rsidRPr="00602D16">
              <w:t>2,5</w:t>
            </w:r>
          </w:p>
        </w:tc>
        <w:tc>
          <w:tcPr>
            <w:tcW w:w="426" w:type="dxa"/>
            <w:tcBorders>
              <w:top w:val="single" w:sz="18" w:space="0" w:color="auto"/>
              <w:left w:val="nil"/>
              <w:bottom w:val="nil"/>
              <w:right w:val="nil"/>
            </w:tcBorders>
            <w:vAlign w:val="bottom"/>
          </w:tcPr>
          <w:p w14:paraId="31E08C53" w14:textId="77777777" w:rsidR="00F7009D" w:rsidRPr="00602D16" w:rsidRDefault="009D6872" w:rsidP="00F7009D">
            <w:pPr>
              <w:pStyle w:val="TabellRader"/>
              <w:keepNext/>
              <w:rPr>
                <w:lang w:eastAsia="sv-SE"/>
              </w:rPr>
            </w:pPr>
            <w:r w:rsidRPr="00602D16">
              <w:t>2,3</w:t>
            </w:r>
          </w:p>
        </w:tc>
      </w:tr>
      <w:tr w:rsidR="00F7009D" w:rsidRPr="00602D16" w14:paraId="5362D0EA" w14:textId="77777777" w:rsidTr="00F7009D">
        <w:trPr>
          <w:trHeight w:val="285"/>
        </w:trPr>
        <w:tc>
          <w:tcPr>
            <w:tcW w:w="1858" w:type="dxa"/>
            <w:tcBorders>
              <w:top w:val="nil"/>
              <w:left w:val="nil"/>
              <w:bottom w:val="nil"/>
              <w:right w:val="nil"/>
            </w:tcBorders>
            <w:vAlign w:val="bottom"/>
          </w:tcPr>
          <w:p w14:paraId="1472E608" w14:textId="67C7BD83" w:rsidR="00F7009D" w:rsidRPr="00602D16" w:rsidRDefault="009D6872" w:rsidP="00F7009D">
            <w:pPr>
              <w:pStyle w:val="TabellRader"/>
              <w:keepNext/>
              <w:jc w:val="left"/>
              <w:rPr>
                <w:lang w:eastAsia="sv-SE"/>
              </w:rPr>
            </w:pPr>
            <w:r w:rsidRPr="00602D16">
              <w:rPr>
                <w:lang w:eastAsia="sv-SE"/>
              </w:rPr>
              <w:t>Sysselsatta</w:t>
            </w:r>
            <w:r>
              <w:rPr>
                <w:vertAlign w:val="superscript"/>
                <w:lang w:eastAsia="sv-SE"/>
              </w:rPr>
              <w:t>2</w:t>
            </w:r>
          </w:p>
        </w:tc>
        <w:tc>
          <w:tcPr>
            <w:tcW w:w="425" w:type="dxa"/>
            <w:tcBorders>
              <w:top w:val="nil"/>
              <w:left w:val="nil"/>
              <w:bottom w:val="nil"/>
              <w:right w:val="nil"/>
            </w:tcBorders>
            <w:vAlign w:val="bottom"/>
          </w:tcPr>
          <w:p w14:paraId="16EF847F" w14:textId="77777777" w:rsidR="00F7009D" w:rsidRPr="00602D16" w:rsidRDefault="009D6872" w:rsidP="00F7009D">
            <w:pPr>
              <w:pStyle w:val="TabellRader"/>
              <w:keepNext/>
              <w:rPr>
                <w:lang w:eastAsia="sv-SE"/>
              </w:rPr>
            </w:pPr>
            <w:r w:rsidRPr="00602D16">
              <w:t>1,0</w:t>
            </w:r>
          </w:p>
        </w:tc>
        <w:tc>
          <w:tcPr>
            <w:tcW w:w="425" w:type="dxa"/>
            <w:tcBorders>
              <w:top w:val="nil"/>
              <w:left w:val="nil"/>
              <w:bottom w:val="nil"/>
              <w:right w:val="nil"/>
            </w:tcBorders>
            <w:vAlign w:val="bottom"/>
          </w:tcPr>
          <w:p w14:paraId="7DBAA977" w14:textId="77777777" w:rsidR="00F7009D" w:rsidRPr="00602D16" w:rsidRDefault="009D6872" w:rsidP="00F7009D">
            <w:pPr>
              <w:pStyle w:val="TabellRader"/>
              <w:keepNext/>
              <w:rPr>
                <w:lang w:eastAsia="sv-SE"/>
              </w:rPr>
            </w:pPr>
            <w:r w:rsidRPr="00602D16">
              <w:t>1,2</w:t>
            </w:r>
          </w:p>
        </w:tc>
        <w:tc>
          <w:tcPr>
            <w:tcW w:w="426" w:type="dxa"/>
            <w:tcBorders>
              <w:top w:val="nil"/>
              <w:left w:val="nil"/>
              <w:bottom w:val="nil"/>
              <w:right w:val="nil"/>
            </w:tcBorders>
            <w:vAlign w:val="bottom"/>
          </w:tcPr>
          <w:p w14:paraId="7D04364F" w14:textId="77777777" w:rsidR="00F7009D" w:rsidRPr="00602D16" w:rsidRDefault="009D6872" w:rsidP="00F7009D">
            <w:pPr>
              <w:pStyle w:val="TabellRader"/>
              <w:keepNext/>
              <w:rPr>
                <w:lang w:eastAsia="sv-SE"/>
              </w:rPr>
            </w:pPr>
            <w:r w:rsidRPr="00602D16">
              <w:t>1,2</w:t>
            </w:r>
          </w:p>
        </w:tc>
        <w:tc>
          <w:tcPr>
            <w:tcW w:w="425" w:type="dxa"/>
            <w:tcBorders>
              <w:top w:val="nil"/>
              <w:left w:val="nil"/>
              <w:bottom w:val="nil"/>
              <w:right w:val="nil"/>
            </w:tcBorders>
            <w:vAlign w:val="bottom"/>
          </w:tcPr>
          <w:p w14:paraId="25A46D1C" w14:textId="77777777" w:rsidR="00F7009D" w:rsidRPr="00602D16" w:rsidRDefault="009D6872" w:rsidP="00F7009D">
            <w:pPr>
              <w:pStyle w:val="TabellRader"/>
              <w:keepNext/>
              <w:rPr>
                <w:lang w:eastAsia="sv-SE"/>
              </w:rPr>
            </w:pPr>
            <w:r w:rsidRPr="00602D16">
              <w:t>1,2</w:t>
            </w:r>
          </w:p>
        </w:tc>
        <w:tc>
          <w:tcPr>
            <w:tcW w:w="425" w:type="dxa"/>
            <w:tcBorders>
              <w:top w:val="nil"/>
              <w:left w:val="nil"/>
              <w:bottom w:val="nil"/>
              <w:right w:val="nil"/>
            </w:tcBorders>
            <w:vAlign w:val="bottom"/>
          </w:tcPr>
          <w:p w14:paraId="2FFAA11E" w14:textId="77777777" w:rsidR="00F7009D" w:rsidRPr="00602D16" w:rsidRDefault="009D6872" w:rsidP="00F7009D">
            <w:pPr>
              <w:pStyle w:val="TabellRader"/>
              <w:keepNext/>
              <w:rPr>
                <w:lang w:eastAsia="sv-SE"/>
              </w:rPr>
            </w:pPr>
            <w:r w:rsidRPr="00602D16">
              <w:t>1,0</w:t>
            </w:r>
          </w:p>
        </w:tc>
        <w:tc>
          <w:tcPr>
            <w:tcW w:w="426" w:type="dxa"/>
            <w:tcBorders>
              <w:top w:val="nil"/>
              <w:left w:val="nil"/>
              <w:bottom w:val="nil"/>
              <w:right w:val="nil"/>
            </w:tcBorders>
            <w:vAlign w:val="bottom"/>
          </w:tcPr>
          <w:p w14:paraId="3D03BC7D" w14:textId="77777777" w:rsidR="00F7009D" w:rsidRPr="00602D16" w:rsidRDefault="009D6872" w:rsidP="00F7009D">
            <w:pPr>
              <w:pStyle w:val="TabellRader"/>
              <w:keepNext/>
              <w:rPr>
                <w:lang w:eastAsia="sv-SE"/>
              </w:rPr>
            </w:pPr>
            <w:r w:rsidRPr="00602D16">
              <w:t>0,9</w:t>
            </w:r>
          </w:p>
        </w:tc>
      </w:tr>
      <w:tr w:rsidR="00F7009D" w:rsidRPr="00602D16" w14:paraId="074B96A9" w14:textId="77777777" w:rsidTr="00F7009D">
        <w:trPr>
          <w:trHeight w:val="285"/>
        </w:trPr>
        <w:tc>
          <w:tcPr>
            <w:tcW w:w="1858" w:type="dxa"/>
            <w:tcBorders>
              <w:top w:val="nil"/>
              <w:left w:val="nil"/>
              <w:bottom w:val="nil"/>
              <w:right w:val="nil"/>
            </w:tcBorders>
            <w:vAlign w:val="bottom"/>
          </w:tcPr>
          <w:p w14:paraId="10B9503B" w14:textId="221E8CFF" w:rsidR="00F7009D" w:rsidRPr="00602D16" w:rsidRDefault="009D6872" w:rsidP="00F7009D">
            <w:pPr>
              <w:pStyle w:val="TabellRader"/>
              <w:keepNext/>
              <w:jc w:val="left"/>
              <w:rPr>
                <w:lang w:eastAsia="sv-SE"/>
              </w:rPr>
            </w:pPr>
            <w:r w:rsidRPr="00602D16">
              <w:rPr>
                <w:lang w:eastAsia="sv-SE"/>
              </w:rPr>
              <w:t>Sysselsättningsgrad 20-64</w:t>
            </w:r>
            <w:r>
              <w:rPr>
                <w:vertAlign w:val="superscript"/>
                <w:lang w:eastAsia="sv-SE"/>
              </w:rPr>
              <w:t>3</w:t>
            </w:r>
          </w:p>
        </w:tc>
        <w:tc>
          <w:tcPr>
            <w:tcW w:w="425" w:type="dxa"/>
            <w:tcBorders>
              <w:top w:val="nil"/>
              <w:left w:val="nil"/>
              <w:bottom w:val="nil"/>
              <w:right w:val="nil"/>
            </w:tcBorders>
            <w:vAlign w:val="bottom"/>
          </w:tcPr>
          <w:p w14:paraId="3047A94C" w14:textId="77777777" w:rsidR="00F7009D" w:rsidRPr="00602D16" w:rsidRDefault="009D6872" w:rsidP="00F7009D">
            <w:pPr>
              <w:pStyle w:val="TabellRader"/>
              <w:keepNext/>
              <w:rPr>
                <w:lang w:eastAsia="sv-SE"/>
              </w:rPr>
            </w:pPr>
            <w:r w:rsidRPr="00602D16">
              <w:t>79,8</w:t>
            </w:r>
          </w:p>
        </w:tc>
        <w:tc>
          <w:tcPr>
            <w:tcW w:w="425" w:type="dxa"/>
            <w:tcBorders>
              <w:top w:val="nil"/>
              <w:left w:val="nil"/>
              <w:bottom w:val="nil"/>
              <w:right w:val="nil"/>
            </w:tcBorders>
            <w:vAlign w:val="bottom"/>
          </w:tcPr>
          <w:p w14:paraId="4836957C" w14:textId="77777777" w:rsidR="00F7009D" w:rsidRPr="00602D16" w:rsidRDefault="009D6872" w:rsidP="00F7009D">
            <w:pPr>
              <w:pStyle w:val="TabellRader"/>
              <w:keepNext/>
              <w:rPr>
                <w:lang w:eastAsia="sv-SE"/>
              </w:rPr>
            </w:pPr>
            <w:r w:rsidRPr="00602D16">
              <w:t>79,9</w:t>
            </w:r>
          </w:p>
        </w:tc>
        <w:tc>
          <w:tcPr>
            <w:tcW w:w="426" w:type="dxa"/>
            <w:tcBorders>
              <w:top w:val="nil"/>
              <w:left w:val="nil"/>
              <w:bottom w:val="nil"/>
              <w:right w:val="nil"/>
            </w:tcBorders>
            <w:vAlign w:val="bottom"/>
          </w:tcPr>
          <w:p w14:paraId="71119DD2" w14:textId="77777777" w:rsidR="00F7009D" w:rsidRPr="00602D16" w:rsidRDefault="009D6872" w:rsidP="00F7009D">
            <w:pPr>
              <w:pStyle w:val="TabellRader"/>
              <w:keepNext/>
              <w:rPr>
                <w:lang w:eastAsia="sv-SE"/>
              </w:rPr>
            </w:pPr>
            <w:r w:rsidRPr="00602D16">
              <w:t>80,2</w:t>
            </w:r>
          </w:p>
        </w:tc>
        <w:tc>
          <w:tcPr>
            <w:tcW w:w="425" w:type="dxa"/>
            <w:tcBorders>
              <w:top w:val="nil"/>
              <w:left w:val="nil"/>
              <w:bottom w:val="nil"/>
              <w:right w:val="nil"/>
            </w:tcBorders>
            <w:vAlign w:val="bottom"/>
          </w:tcPr>
          <w:p w14:paraId="4BE07115" w14:textId="77777777" w:rsidR="00F7009D" w:rsidRPr="00602D16" w:rsidRDefault="009D6872" w:rsidP="00F7009D">
            <w:pPr>
              <w:pStyle w:val="TabellRader"/>
              <w:keepNext/>
              <w:rPr>
                <w:lang w:eastAsia="sv-SE"/>
              </w:rPr>
            </w:pPr>
            <w:r w:rsidRPr="00602D16">
              <w:t>80,7</w:t>
            </w:r>
          </w:p>
        </w:tc>
        <w:tc>
          <w:tcPr>
            <w:tcW w:w="425" w:type="dxa"/>
            <w:tcBorders>
              <w:top w:val="nil"/>
              <w:left w:val="nil"/>
              <w:bottom w:val="nil"/>
              <w:right w:val="nil"/>
            </w:tcBorders>
            <w:vAlign w:val="bottom"/>
          </w:tcPr>
          <w:p w14:paraId="7C5F0CC4" w14:textId="77777777" w:rsidR="00F7009D" w:rsidRPr="00602D16" w:rsidRDefault="009D6872" w:rsidP="00F7009D">
            <w:pPr>
              <w:pStyle w:val="TabellRader"/>
              <w:keepNext/>
              <w:rPr>
                <w:lang w:eastAsia="sv-SE"/>
              </w:rPr>
            </w:pPr>
            <w:r w:rsidRPr="00602D16">
              <w:t>81,1</w:t>
            </w:r>
          </w:p>
        </w:tc>
        <w:tc>
          <w:tcPr>
            <w:tcW w:w="426" w:type="dxa"/>
            <w:tcBorders>
              <w:top w:val="nil"/>
              <w:left w:val="nil"/>
              <w:bottom w:val="nil"/>
              <w:right w:val="nil"/>
            </w:tcBorders>
            <w:vAlign w:val="bottom"/>
          </w:tcPr>
          <w:p w14:paraId="6579A8BF" w14:textId="77777777" w:rsidR="00F7009D" w:rsidRPr="00602D16" w:rsidRDefault="009D6872" w:rsidP="00F7009D">
            <w:pPr>
              <w:pStyle w:val="TabellRader"/>
              <w:keepNext/>
              <w:rPr>
                <w:lang w:eastAsia="sv-SE"/>
              </w:rPr>
            </w:pPr>
            <w:r w:rsidRPr="00602D16">
              <w:t>81,6</w:t>
            </w:r>
          </w:p>
        </w:tc>
      </w:tr>
      <w:tr w:rsidR="00F7009D" w:rsidRPr="00602D16" w14:paraId="1D6CBDC0" w14:textId="77777777" w:rsidTr="00F7009D">
        <w:trPr>
          <w:trHeight w:val="285"/>
        </w:trPr>
        <w:tc>
          <w:tcPr>
            <w:tcW w:w="1858" w:type="dxa"/>
            <w:tcBorders>
              <w:top w:val="nil"/>
              <w:left w:val="nil"/>
              <w:bottom w:val="nil"/>
              <w:right w:val="nil"/>
            </w:tcBorders>
            <w:vAlign w:val="bottom"/>
          </w:tcPr>
          <w:p w14:paraId="10F5821E" w14:textId="548903C9" w:rsidR="00F7009D" w:rsidRPr="00602D16" w:rsidRDefault="009D6872" w:rsidP="00F7009D">
            <w:pPr>
              <w:pStyle w:val="TabellRader"/>
              <w:keepNext/>
              <w:jc w:val="left"/>
              <w:rPr>
                <w:lang w:eastAsia="sv-SE"/>
              </w:rPr>
            </w:pPr>
            <w:r w:rsidRPr="00602D16">
              <w:rPr>
                <w:lang w:eastAsia="sv-SE"/>
              </w:rPr>
              <w:t>Sysselsättningsgrad 15-74</w:t>
            </w:r>
            <w:r>
              <w:rPr>
                <w:vertAlign w:val="superscript"/>
                <w:lang w:eastAsia="sv-SE"/>
              </w:rPr>
              <w:t>2</w:t>
            </w:r>
          </w:p>
        </w:tc>
        <w:tc>
          <w:tcPr>
            <w:tcW w:w="425" w:type="dxa"/>
            <w:tcBorders>
              <w:top w:val="nil"/>
              <w:left w:val="nil"/>
              <w:bottom w:val="nil"/>
              <w:right w:val="nil"/>
            </w:tcBorders>
            <w:vAlign w:val="bottom"/>
          </w:tcPr>
          <w:p w14:paraId="358D7BF6" w14:textId="77777777" w:rsidR="00F7009D" w:rsidRPr="00602D16" w:rsidRDefault="009D6872" w:rsidP="00F7009D">
            <w:pPr>
              <w:pStyle w:val="TabellRader"/>
              <w:keepNext/>
            </w:pPr>
            <w:r w:rsidRPr="00602D16">
              <w:t>65,7</w:t>
            </w:r>
          </w:p>
        </w:tc>
        <w:tc>
          <w:tcPr>
            <w:tcW w:w="425" w:type="dxa"/>
            <w:tcBorders>
              <w:top w:val="nil"/>
              <w:left w:val="nil"/>
              <w:bottom w:val="nil"/>
              <w:right w:val="nil"/>
            </w:tcBorders>
            <w:vAlign w:val="bottom"/>
          </w:tcPr>
          <w:p w14:paraId="0FD955A6" w14:textId="77777777" w:rsidR="00F7009D" w:rsidRPr="00602D16" w:rsidRDefault="009D6872" w:rsidP="00F7009D">
            <w:pPr>
              <w:pStyle w:val="TabellRader"/>
              <w:keepNext/>
            </w:pPr>
            <w:r w:rsidRPr="00602D16">
              <w:t>66,0</w:t>
            </w:r>
          </w:p>
        </w:tc>
        <w:tc>
          <w:tcPr>
            <w:tcW w:w="426" w:type="dxa"/>
            <w:tcBorders>
              <w:top w:val="nil"/>
              <w:left w:val="nil"/>
              <w:bottom w:val="nil"/>
              <w:right w:val="nil"/>
            </w:tcBorders>
            <w:vAlign w:val="bottom"/>
          </w:tcPr>
          <w:p w14:paraId="1FB78D82" w14:textId="77777777" w:rsidR="00F7009D" w:rsidRPr="00602D16" w:rsidRDefault="009D6872" w:rsidP="00F7009D">
            <w:pPr>
              <w:pStyle w:val="TabellRader"/>
              <w:keepNext/>
            </w:pPr>
            <w:r w:rsidRPr="00602D16">
              <w:t>66,3</w:t>
            </w:r>
          </w:p>
        </w:tc>
        <w:tc>
          <w:tcPr>
            <w:tcW w:w="425" w:type="dxa"/>
            <w:tcBorders>
              <w:top w:val="nil"/>
              <w:left w:val="nil"/>
              <w:bottom w:val="nil"/>
              <w:right w:val="nil"/>
            </w:tcBorders>
            <w:vAlign w:val="bottom"/>
          </w:tcPr>
          <w:p w14:paraId="5FBC83A6" w14:textId="77777777" w:rsidR="00F7009D" w:rsidRPr="00602D16" w:rsidRDefault="009D6872" w:rsidP="00F7009D">
            <w:pPr>
              <w:pStyle w:val="TabellRader"/>
              <w:keepNext/>
            </w:pPr>
            <w:r w:rsidRPr="00602D16">
              <w:t>66,6</w:t>
            </w:r>
          </w:p>
        </w:tc>
        <w:tc>
          <w:tcPr>
            <w:tcW w:w="425" w:type="dxa"/>
            <w:tcBorders>
              <w:top w:val="nil"/>
              <w:left w:val="nil"/>
              <w:bottom w:val="nil"/>
              <w:right w:val="nil"/>
            </w:tcBorders>
            <w:vAlign w:val="bottom"/>
          </w:tcPr>
          <w:p w14:paraId="5E1365D3" w14:textId="77777777" w:rsidR="00F7009D" w:rsidRPr="00602D16" w:rsidRDefault="009D6872" w:rsidP="00F7009D">
            <w:pPr>
              <w:pStyle w:val="TabellRader"/>
              <w:keepNext/>
            </w:pPr>
            <w:r w:rsidRPr="00602D16">
              <w:t>66,9</w:t>
            </w:r>
          </w:p>
        </w:tc>
        <w:tc>
          <w:tcPr>
            <w:tcW w:w="426" w:type="dxa"/>
            <w:tcBorders>
              <w:top w:val="nil"/>
              <w:left w:val="nil"/>
              <w:bottom w:val="nil"/>
              <w:right w:val="nil"/>
            </w:tcBorders>
            <w:vAlign w:val="bottom"/>
          </w:tcPr>
          <w:p w14:paraId="2936266C" w14:textId="77777777" w:rsidR="00F7009D" w:rsidRPr="00602D16" w:rsidRDefault="009D6872" w:rsidP="00F7009D">
            <w:pPr>
              <w:pStyle w:val="TabellRader"/>
              <w:keepNext/>
            </w:pPr>
            <w:r w:rsidRPr="00602D16">
              <w:t>67,2</w:t>
            </w:r>
          </w:p>
        </w:tc>
      </w:tr>
      <w:tr w:rsidR="00F7009D" w:rsidRPr="00602D16" w14:paraId="5A20263E" w14:textId="77777777" w:rsidTr="00F7009D">
        <w:trPr>
          <w:trHeight w:val="285"/>
        </w:trPr>
        <w:tc>
          <w:tcPr>
            <w:tcW w:w="1858" w:type="dxa"/>
            <w:tcBorders>
              <w:top w:val="nil"/>
              <w:left w:val="nil"/>
              <w:bottom w:val="nil"/>
              <w:right w:val="nil"/>
            </w:tcBorders>
            <w:vAlign w:val="bottom"/>
          </w:tcPr>
          <w:p w14:paraId="15E8686C" w14:textId="3738D546" w:rsidR="00F7009D" w:rsidRPr="00602D16" w:rsidRDefault="009D6872" w:rsidP="00F7009D">
            <w:pPr>
              <w:pStyle w:val="TabellRader"/>
              <w:keepNext/>
              <w:jc w:val="left"/>
              <w:rPr>
                <w:lang w:eastAsia="sv-SE"/>
              </w:rPr>
            </w:pPr>
            <w:r w:rsidRPr="00602D16">
              <w:rPr>
                <w:lang w:eastAsia="sv-SE"/>
              </w:rPr>
              <w:t>Arbetslöshet</w:t>
            </w:r>
            <w:r>
              <w:rPr>
                <w:vertAlign w:val="superscript"/>
                <w:lang w:eastAsia="sv-SE"/>
              </w:rPr>
              <w:t>4</w:t>
            </w:r>
          </w:p>
        </w:tc>
        <w:tc>
          <w:tcPr>
            <w:tcW w:w="425" w:type="dxa"/>
            <w:tcBorders>
              <w:top w:val="nil"/>
              <w:left w:val="nil"/>
              <w:bottom w:val="nil"/>
              <w:right w:val="nil"/>
            </w:tcBorders>
            <w:vAlign w:val="bottom"/>
          </w:tcPr>
          <w:p w14:paraId="0FFAB38E" w14:textId="77777777" w:rsidR="00F7009D" w:rsidRPr="00602D16" w:rsidRDefault="009D6872" w:rsidP="00F7009D">
            <w:pPr>
              <w:pStyle w:val="TabellRader"/>
              <w:keepNext/>
              <w:rPr>
                <w:lang w:eastAsia="sv-SE"/>
              </w:rPr>
            </w:pPr>
            <w:r w:rsidRPr="00602D16">
              <w:t>8,0</w:t>
            </w:r>
          </w:p>
        </w:tc>
        <w:tc>
          <w:tcPr>
            <w:tcW w:w="425" w:type="dxa"/>
            <w:tcBorders>
              <w:top w:val="nil"/>
              <w:left w:val="nil"/>
              <w:bottom w:val="nil"/>
              <w:right w:val="nil"/>
            </w:tcBorders>
            <w:vAlign w:val="bottom"/>
          </w:tcPr>
          <w:p w14:paraId="1FC70A88" w14:textId="77777777" w:rsidR="00F7009D" w:rsidRPr="00602D16" w:rsidRDefault="009D6872" w:rsidP="00F7009D">
            <w:pPr>
              <w:pStyle w:val="TabellRader"/>
              <w:keepNext/>
              <w:rPr>
                <w:lang w:eastAsia="sv-SE"/>
              </w:rPr>
            </w:pPr>
            <w:r w:rsidRPr="00602D16">
              <w:t>7,7</w:t>
            </w:r>
          </w:p>
        </w:tc>
        <w:tc>
          <w:tcPr>
            <w:tcW w:w="426" w:type="dxa"/>
            <w:tcBorders>
              <w:top w:val="nil"/>
              <w:left w:val="nil"/>
              <w:bottom w:val="nil"/>
              <w:right w:val="nil"/>
            </w:tcBorders>
            <w:vAlign w:val="bottom"/>
          </w:tcPr>
          <w:p w14:paraId="31EBC2DF" w14:textId="77777777" w:rsidR="00F7009D" w:rsidRPr="00602D16" w:rsidRDefault="009D6872" w:rsidP="00F7009D">
            <w:pPr>
              <w:pStyle w:val="TabellRader"/>
              <w:keepNext/>
              <w:rPr>
                <w:lang w:eastAsia="sv-SE"/>
              </w:rPr>
            </w:pPr>
            <w:r w:rsidRPr="00602D16">
              <w:t>7,3</w:t>
            </w:r>
          </w:p>
        </w:tc>
        <w:tc>
          <w:tcPr>
            <w:tcW w:w="425" w:type="dxa"/>
            <w:tcBorders>
              <w:top w:val="nil"/>
              <w:left w:val="nil"/>
              <w:bottom w:val="nil"/>
              <w:right w:val="nil"/>
            </w:tcBorders>
            <w:vAlign w:val="bottom"/>
          </w:tcPr>
          <w:p w14:paraId="3C9FB915" w14:textId="77777777" w:rsidR="00F7009D" w:rsidRPr="00602D16" w:rsidRDefault="009D6872" w:rsidP="00F7009D">
            <w:pPr>
              <w:pStyle w:val="TabellRader"/>
              <w:keepNext/>
              <w:rPr>
                <w:lang w:eastAsia="sv-SE"/>
              </w:rPr>
            </w:pPr>
            <w:r w:rsidRPr="00602D16">
              <w:t>6,7</w:t>
            </w:r>
          </w:p>
        </w:tc>
        <w:tc>
          <w:tcPr>
            <w:tcW w:w="425" w:type="dxa"/>
            <w:tcBorders>
              <w:top w:val="nil"/>
              <w:left w:val="nil"/>
              <w:bottom w:val="nil"/>
              <w:right w:val="nil"/>
            </w:tcBorders>
            <w:vAlign w:val="bottom"/>
          </w:tcPr>
          <w:p w14:paraId="568C2CD3" w14:textId="77777777" w:rsidR="00F7009D" w:rsidRPr="00602D16" w:rsidRDefault="009D6872" w:rsidP="00F7009D">
            <w:pPr>
              <w:pStyle w:val="TabellRader"/>
              <w:keepNext/>
              <w:rPr>
                <w:lang w:eastAsia="sv-SE"/>
              </w:rPr>
            </w:pPr>
            <w:r w:rsidRPr="00602D16">
              <w:t>6,3</w:t>
            </w:r>
          </w:p>
        </w:tc>
        <w:tc>
          <w:tcPr>
            <w:tcW w:w="426" w:type="dxa"/>
            <w:tcBorders>
              <w:top w:val="nil"/>
              <w:left w:val="nil"/>
              <w:bottom w:val="nil"/>
              <w:right w:val="nil"/>
            </w:tcBorders>
            <w:vAlign w:val="bottom"/>
          </w:tcPr>
          <w:p w14:paraId="5AA07E75" w14:textId="77777777" w:rsidR="00F7009D" w:rsidRPr="00602D16" w:rsidRDefault="009D6872" w:rsidP="00F7009D">
            <w:pPr>
              <w:pStyle w:val="TabellRader"/>
              <w:keepNext/>
              <w:rPr>
                <w:lang w:eastAsia="sv-SE"/>
              </w:rPr>
            </w:pPr>
            <w:r w:rsidRPr="00602D16">
              <w:t>5,9</w:t>
            </w:r>
          </w:p>
        </w:tc>
      </w:tr>
      <w:tr w:rsidR="00F7009D" w:rsidRPr="00602D16" w14:paraId="42BD416E" w14:textId="77777777" w:rsidTr="00F7009D">
        <w:trPr>
          <w:trHeight w:val="285"/>
        </w:trPr>
        <w:tc>
          <w:tcPr>
            <w:tcW w:w="1858" w:type="dxa"/>
            <w:tcBorders>
              <w:top w:val="nil"/>
              <w:left w:val="nil"/>
              <w:bottom w:val="nil"/>
              <w:right w:val="nil"/>
            </w:tcBorders>
            <w:vAlign w:val="bottom"/>
          </w:tcPr>
          <w:p w14:paraId="1E680D44" w14:textId="6B1C8A49" w:rsidR="00F7009D" w:rsidRPr="00602D16" w:rsidRDefault="009D6872" w:rsidP="00F7009D">
            <w:pPr>
              <w:pStyle w:val="TabellRader"/>
              <w:keepNext/>
              <w:jc w:val="left"/>
              <w:rPr>
                <w:lang w:eastAsia="sv-SE"/>
              </w:rPr>
            </w:pPr>
            <w:r w:rsidRPr="00602D16">
              <w:rPr>
                <w:lang w:eastAsia="sv-SE"/>
              </w:rPr>
              <w:t>Arbetslöshet, äldre def.</w:t>
            </w:r>
            <w:r>
              <w:rPr>
                <w:vertAlign w:val="superscript"/>
                <w:lang w:eastAsia="sv-SE"/>
              </w:rPr>
              <w:t>5</w:t>
            </w:r>
          </w:p>
        </w:tc>
        <w:tc>
          <w:tcPr>
            <w:tcW w:w="425" w:type="dxa"/>
            <w:tcBorders>
              <w:top w:val="nil"/>
              <w:left w:val="nil"/>
              <w:bottom w:val="nil"/>
              <w:right w:val="nil"/>
            </w:tcBorders>
            <w:vAlign w:val="bottom"/>
          </w:tcPr>
          <w:p w14:paraId="18D19D08" w14:textId="77777777" w:rsidR="00F7009D" w:rsidRPr="00602D16" w:rsidRDefault="009D6872" w:rsidP="00F7009D">
            <w:pPr>
              <w:pStyle w:val="TabellRader"/>
              <w:keepNext/>
              <w:rPr>
                <w:lang w:eastAsia="sv-SE"/>
              </w:rPr>
            </w:pPr>
            <w:r w:rsidRPr="00602D16">
              <w:t>5,5</w:t>
            </w:r>
          </w:p>
        </w:tc>
        <w:tc>
          <w:tcPr>
            <w:tcW w:w="425" w:type="dxa"/>
            <w:tcBorders>
              <w:top w:val="nil"/>
              <w:left w:val="nil"/>
              <w:bottom w:val="nil"/>
              <w:right w:val="nil"/>
            </w:tcBorders>
            <w:vAlign w:val="bottom"/>
          </w:tcPr>
          <w:p w14:paraId="3C81FFA4" w14:textId="77777777" w:rsidR="00F7009D" w:rsidRPr="00602D16" w:rsidRDefault="009D6872" w:rsidP="00F7009D">
            <w:pPr>
              <w:pStyle w:val="TabellRader"/>
              <w:keepNext/>
              <w:rPr>
                <w:lang w:eastAsia="sv-SE"/>
              </w:rPr>
            </w:pPr>
            <w:r w:rsidRPr="00602D16">
              <w:t>5,3</w:t>
            </w:r>
          </w:p>
        </w:tc>
        <w:tc>
          <w:tcPr>
            <w:tcW w:w="426" w:type="dxa"/>
            <w:tcBorders>
              <w:top w:val="nil"/>
              <w:left w:val="nil"/>
              <w:bottom w:val="nil"/>
              <w:right w:val="nil"/>
            </w:tcBorders>
            <w:vAlign w:val="bottom"/>
          </w:tcPr>
          <w:p w14:paraId="62391835" w14:textId="77777777" w:rsidR="00F7009D" w:rsidRPr="00602D16" w:rsidRDefault="009D6872" w:rsidP="00F7009D">
            <w:pPr>
              <w:pStyle w:val="TabellRader"/>
              <w:keepNext/>
              <w:rPr>
                <w:lang w:eastAsia="sv-SE"/>
              </w:rPr>
            </w:pPr>
            <w:r w:rsidRPr="00602D16">
              <w:t>4,9</w:t>
            </w:r>
          </w:p>
        </w:tc>
        <w:tc>
          <w:tcPr>
            <w:tcW w:w="425" w:type="dxa"/>
            <w:tcBorders>
              <w:top w:val="nil"/>
              <w:left w:val="nil"/>
              <w:bottom w:val="nil"/>
              <w:right w:val="nil"/>
            </w:tcBorders>
            <w:vAlign w:val="bottom"/>
          </w:tcPr>
          <w:p w14:paraId="43629D18" w14:textId="77777777" w:rsidR="00F7009D" w:rsidRPr="00602D16" w:rsidRDefault="009D6872" w:rsidP="00F7009D">
            <w:pPr>
              <w:pStyle w:val="TabellRader"/>
              <w:keepNext/>
              <w:rPr>
                <w:lang w:eastAsia="sv-SE"/>
              </w:rPr>
            </w:pPr>
            <w:r w:rsidRPr="00602D16">
              <w:t>4,5</w:t>
            </w:r>
          </w:p>
        </w:tc>
        <w:tc>
          <w:tcPr>
            <w:tcW w:w="425" w:type="dxa"/>
            <w:tcBorders>
              <w:top w:val="nil"/>
              <w:left w:val="nil"/>
              <w:bottom w:val="nil"/>
              <w:right w:val="nil"/>
            </w:tcBorders>
            <w:vAlign w:val="bottom"/>
          </w:tcPr>
          <w:p w14:paraId="39317484" w14:textId="77777777" w:rsidR="00F7009D" w:rsidRPr="00602D16" w:rsidRDefault="009D6872" w:rsidP="00F7009D">
            <w:pPr>
              <w:pStyle w:val="TabellRader"/>
              <w:keepNext/>
              <w:rPr>
                <w:lang w:eastAsia="sv-SE"/>
              </w:rPr>
            </w:pPr>
            <w:r w:rsidRPr="00602D16">
              <w:t>4,2</w:t>
            </w:r>
          </w:p>
        </w:tc>
        <w:tc>
          <w:tcPr>
            <w:tcW w:w="426" w:type="dxa"/>
            <w:tcBorders>
              <w:top w:val="nil"/>
              <w:left w:val="nil"/>
              <w:bottom w:val="nil"/>
              <w:right w:val="nil"/>
            </w:tcBorders>
            <w:vAlign w:val="bottom"/>
          </w:tcPr>
          <w:p w14:paraId="394FBAC7" w14:textId="77777777" w:rsidR="00F7009D" w:rsidRPr="00602D16" w:rsidRDefault="009D6872" w:rsidP="00F7009D">
            <w:pPr>
              <w:pStyle w:val="TabellRader"/>
              <w:keepNext/>
              <w:rPr>
                <w:lang w:eastAsia="sv-SE"/>
              </w:rPr>
            </w:pPr>
            <w:r w:rsidRPr="00602D16">
              <w:t>4,0</w:t>
            </w:r>
          </w:p>
        </w:tc>
      </w:tr>
      <w:tr w:rsidR="00F7009D" w:rsidRPr="00602D16" w14:paraId="4A4C2130" w14:textId="77777777" w:rsidTr="00F7009D">
        <w:trPr>
          <w:trHeight w:val="285"/>
        </w:trPr>
        <w:tc>
          <w:tcPr>
            <w:tcW w:w="1858" w:type="dxa"/>
            <w:tcBorders>
              <w:top w:val="nil"/>
              <w:left w:val="nil"/>
              <w:bottom w:val="nil"/>
              <w:right w:val="nil"/>
            </w:tcBorders>
            <w:vAlign w:val="bottom"/>
          </w:tcPr>
          <w:p w14:paraId="7183EA55" w14:textId="3AF0A71D" w:rsidR="00F7009D" w:rsidRPr="00602D16" w:rsidRDefault="009D6872" w:rsidP="00F7009D">
            <w:pPr>
              <w:pStyle w:val="TabellRader"/>
              <w:keepNext/>
              <w:jc w:val="left"/>
              <w:rPr>
                <w:lang w:eastAsia="sv-SE"/>
              </w:rPr>
            </w:pPr>
            <w:r w:rsidRPr="00602D16">
              <w:rPr>
                <w:lang w:eastAsia="sv-SE"/>
              </w:rPr>
              <w:t>BNP-gap</w:t>
            </w:r>
            <w:r>
              <w:rPr>
                <w:vertAlign w:val="superscript"/>
                <w:lang w:eastAsia="sv-SE"/>
              </w:rPr>
              <w:t>6</w:t>
            </w:r>
          </w:p>
        </w:tc>
        <w:tc>
          <w:tcPr>
            <w:tcW w:w="425" w:type="dxa"/>
            <w:tcBorders>
              <w:top w:val="nil"/>
              <w:left w:val="nil"/>
              <w:bottom w:val="nil"/>
              <w:right w:val="nil"/>
            </w:tcBorders>
            <w:vAlign w:val="bottom"/>
          </w:tcPr>
          <w:p w14:paraId="6CC1A2C2" w14:textId="77777777" w:rsidR="00F7009D" w:rsidRPr="00602D16" w:rsidRDefault="009D6872" w:rsidP="00F7009D">
            <w:pPr>
              <w:pStyle w:val="TabellRader"/>
              <w:keepNext/>
              <w:rPr>
                <w:lang w:eastAsia="sv-SE"/>
              </w:rPr>
            </w:pPr>
            <w:r w:rsidRPr="00602D16">
              <w:t>-2,9</w:t>
            </w:r>
          </w:p>
        </w:tc>
        <w:tc>
          <w:tcPr>
            <w:tcW w:w="425" w:type="dxa"/>
            <w:tcBorders>
              <w:top w:val="nil"/>
              <w:left w:val="nil"/>
              <w:bottom w:val="nil"/>
              <w:right w:val="nil"/>
            </w:tcBorders>
            <w:vAlign w:val="bottom"/>
          </w:tcPr>
          <w:p w14:paraId="5B8DCB42" w14:textId="77777777" w:rsidR="00F7009D" w:rsidRPr="00602D16" w:rsidRDefault="009D6872" w:rsidP="00F7009D">
            <w:pPr>
              <w:pStyle w:val="TabellRader"/>
              <w:keepNext/>
              <w:rPr>
                <w:lang w:eastAsia="sv-SE"/>
              </w:rPr>
            </w:pPr>
            <w:r w:rsidRPr="00602D16">
              <w:t>-2,4</w:t>
            </w:r>
          </w:p>
        </w:tc>
        <w:tc>
          <w:tcPr>
            <w:tcW w:w="426" w:type="dxa"/>
            <w:tcBorders>
              <w:top w:val="nil"/>
              <w:left w:val="nil"/>
              <w:bottom w:val="nil"/>
              <w:right w:val="nil"/>
            </w:tcBorders>
            <w:vAlign w:val="bottom"/>
          </w:tcPr>
          <w:p w14:paraId="69BB9AA3" w14:textId="77777777" w:rsidR="00F7009D" w:rsidRPr="00602D16" w:rsidRDefault="009D6872" w:rsidP="00F7009D">
            <w:pPr>
              <w:pStyle w:val="TabellRader"/>
              <w:keepNext/>
              <w:rPr>
                <w:lang w:eastAsia="sv-SE"/>
              </w:rPr>
            </w:pPr>
            <w:r w:rsidRPr="00602D16">
              <w:t>-1,5</w:t>
            </w:r>
          </w:p>
        </w:tc>
        <w:tc>
          <w:tcPr>
            <w:tcW w:w="425" w:type="dxa"/>
            <w:tcBorders>
              <w:top w:val="nil"/>
              <w:left w:val="nil"/>
              <w:bottom w:val="nil"/>
              <w:right w:val="nil"/>
            </w:tcBorders>
            <w:vAlign w:val="bottom"/>
          </w:tcPr>
          <w:p w14:paraId="5D283C20" w14:textId="77777777" w:rsidR="00F7009D" w:rsidRPr="00602D16" w:rsidRDefault="009D6872" w:rsidP="00F7009D">
            <w:pPr>
              <w:pStyle w:val="TabellRader"/>
              <w:keepNext/>
              <w:rPr>
                <w:lang w:eastAsia="sv-SE"/>
              </w:rPr>
            </w:pPr>
            <w:r w:rsidRPr="00602D16">
              <w:t>-0,5</w:t>
            </w:r>
          </w:p>
        </w:tc>
        <w:tc>
          <w:tcPr>
            <w:tcW w:w="425" w:type="dxa"/>
            <w:tcBorders>
              <w:top w:val="nil"/>
              <w:left w:val="nil"/>
              <w:bottom w:val="nil"/>
              <w:right w:val="nil"/>
            </w:tcBorders>
            <w:vAlign w:val="bottom"/>
          </w:tcPr>
          <w:p w14:paraId="6B977A74" w14:textId="77777777" w:rsidR="00F7009D" w:rsidRPr="00602D16" w:rsidRDefault="009D6872" w:rsidP="00F7009D">
            <w:pPr>
              <w:pStyle w:val="TabellRader"/>
              <w:keepNext/>
              <w:rPr>
                <w:lang w:eastAsia="sv-SE"/>
              </w:rPr>
            </w:pPr>
            <w:r w:rsidRPr="00602D16">
              <w:t>-0,2</w:t>
            </w:r>
          </w:p>
        </w:tc>
        <w:tc>
          <w:tcPr>
            <w:tcW w:w="426" w:type="dxa"/>
            <w:tcBorders>
              <w:top w:val="nil"/>
              <w:left w:val="nil"/>
              <w:bottom w:val="nil"/>
              <w:right w:val="nil"/>
            </w:tcBorders>
            <w:vAlign w:val="bottom"/>
          </w:tcPr>
          <w:p w14:paraId="2D41A462" w14:textId="77777777" w:rsidR="00F7009D" w:rsidRPr="00602D16" w:rsidRDefault="009D6872" w:rsidP="00F7009D">
            <w:pPr>
              <w:pStyle w:val="TabellRader"/>
              <w:keepNext/>
              <w:rPr>
                <w:lang w:eastAsia="sv-SE"/>
              </w:rPr>
            </w:pPr>
            <w:r w:rsidRPr="00602D16">
              <w:t>0,0</w:t>
            </w:r>
          </w:p>
        </w:tc>
      </w:tr>
      <w:tr w:rsidR="00F7009D" w:rsidRPr="00602D16" w14:paraId="117AD297" w14:textId="77777777" w:rsidTr="00F7009D">
        <w:trPr>
          <w:trHeight w:val="315"/>
        </w:trPr>
        <w:tc>
          <w:tcPr>
            <w:tcW w:w="1858" w:type="dxa"/>
            <w:tcBorders>
              <w:top w:val="nil"/>
              <w:left w:val="nil"/>
              <w:right w:val="nil"/>
            </w:tcBorders>
            <w:vAlign w:val="bottom"/>
          </w:tcPr>
          <w:p w14:paraId="65A20341" w14:textId="3FF472D5" w:rsidR="00F7009D" w:rsidRPr="00602D16" w:rsidRDefault="009D6872" w:rsidP="00F7009D">
            <w:pPr>
              <w:pStyle w:val="TabellRader"/>
              <w:keepNext/>
              <w:jc w:val="left"/>
              <w:rPr>
                <w:lang w:eastAsia="sv-SE"/>
              </w:rPr>
            </w:pPr>
            <w:r w:rsidRPr="00602D16">
              <w:rPr>
                <w:lang w:eastAsia="sv-SE"/>
              </w:rPr>
              <w:t>Finansiellt sparande</w:t>
            </w:r>
            <w:r>
              <w:rPr>
                <w:vertAlign w:val="superscript"/>
                <w:lang w:eastAsia="sv-SE"/>
              </w:rPr>
              <w:t>7</w:t>
            </w:r>
          </w:p>
        </w:tc>
        <w:tc>
          <w:tcPr>
            <w:tcW w:w="425" w:type="dxa"/>
            <w:tcBorders>
              <w:top w:val="nil"/>
              <w:left w:val="nil"/>
              <w:right w:val="nil"/>
            </w:tcBorders>
            <w:vAlign w:val="bottom"/>
          </w:tcPr>
          <w:p w14:paraId="1363C622" w14:textId="77777777" w:rsidR="00F7009D" w:rsidRPr="00602D16" w:rsidRDefault="009D6872" w:rsidP="00F7009D">
            <w:pPr>
              <w:pStyle w:val="TabellRader"/>
              <w:keepNext/>
              <w:rPr>
                <w:lang w:eastAsia="sv-SE"/>
              </w:rPr>
            </w:pPr>
            <w:r w:rsidRPr="00602D16">
              <w:t>-1,3</w:t>
            </w:r>
          </w:p>
        </w:tc>
        <w:tc>
          <w:tcPr>
            <w:tcW w:w="425" w:type="dxa"/>
            <w:tcBorders>
              <w:top w:val="nil"/>
              <w:left w:val="nil"/>
              <w:right w:val="nil"/>
            </w:tcBorders>
            <w:vAlign w:val="bottom"/>
          </w:tcPr>
          <w:p w14:paraId="75B4C0F1" w14:textId="77777777" w:rsidR="00F7009D" w:rsidRPr="00602D16" w:rsidRDefault="009D6872" w:rsidP="00F7009D">
            <w:pPr>
              <w:pStyle w:val="TabellRader"/>
              <w:keepNext/>
              <w:rPr>
                <w:lang w:eastAsia="sv-SE"/>
              </w:rPr>
            </w:pPr>
            <w:r w:rsidRPr="00602D16">
              <w:t>-1,6</w:t>
            </w:r>
          </w:p>
        </w:tc>
        <w:tc>
          <w:tcPr>
            <w:tcW w:w="426" w:type="dxa"/>
            <w:tcBorders>
              <w:top w:val="nil"/>
              <w:left w:val="nil"/>
              <w:right w:val="nil"/>
            </w:tcBorders>
            <w:vAlign w:val="bottom"/>
          </w:tcPr>
          <w:p w14:paraId="325ADF67" w14:textId="77777777" w:rsidR="00F7009D" w:rsidRPr="00602D16" w:rsidRDefault="009D6872" w:rsidP="00F7009D">
            <w:pPr>
              <w:pStyle w:val="TabellRader"/>
              <w:keepNext/>
              <w:rPr>
                <w:lang w:eastAsia="sv-SE"/>
              </w:rPr>
            </w:pPr>
            <w:r w:rsidRPr="00602D16">
              <w:t>-0,3</w:t>
            </w:r>
          </w:p>
        </w:tc>
        <w:tc>
          <w:tcPr>
            <w:tcW w:w="425" w:type="dxa"/>
            <w:tcBorders>
              <w:top w:val="nil"/>
              <w:left w:val="nil"/>
              <w:right w:val="nil"/>
            </w:tcBorders>
            <w:vAlign w:val="bottom"/>
          </w:tcPr>
          <w:p w14:paraId="63394403" w14:textId="77777777" w:rsidR="00F7009D" w:rsidRPr="00602D16" w:rsidRDefault="009D6872" w:rsidP="00F7009D">
            <w:pPr>
              <w:pStyle w:val="TabellRader"/>
              <w:keepNext/>
              <w:rPr>
                <w:lang w:eastAsia="sv-SE"/>
              </w:rPr>
            </w:pPr>
            <w:r w:rsidRPr="00602D16">
              <w:t>0,2</w:t>
            </w:r>
          </w:p>
        </w:tc>
        <w:tc>
          <w:tcPr>
            <w:tcW w:w="425" w:type="dxa"/>
            <w:tcBorders>
              <w:top w:val="nil"/>
              <w:left w:val="nil"/>
              <w:right w:val="nil"/>
            </w:tcBorders>
            <w:vAlign w:val="bottom"/>
          </w:tcPr>
          <w:p w14:paraId="26F31FE0" w14:textId="77777777" w:rsidR="00F7009D" w:rsidRPr="00602D16" w:rsidRDefault="009D6872" w:rsidP="00F7009D">
            <w:pPr>
              <w:pStyle w:val="TabellRader"/>
              <w:keepNext/>
              <w:rPr>
                <w:lang w:eastAsia="sv-SE"/>
              </w:rPr>
            </w:pPr>
            <w:r w:rsidRPr="00602D16">
              <w:t>0,7</w:t>
            </w:r>
          </w:p>
        </w:tc>
        <w:tc>
          <w:tcPr>
            <w:tcW w:w="426" w:type="dxa"/>
            <w:tcBorders>
              <w:top w:val="nil"/>
              <w:left w:val="nil"/>
              <w:right w:val="nil"/>
            </w:tcBorders>
            <w:vAlign w:val="bottom"/>
          </w:tcPr>
          <w:p w14:paraId="581AA6B8" w14:textId="77777777" w:rsidR="00F7009D" w:rsidRPr="00602D16" w:rsidRDefault="009D6872" w:rsidP="00F7009D">
            <w:pPr>
              <w:pStyle w:val="TabellRader"/>
              <w:keepNext/>
              <w:rPr>
                <w:lang w:eastAsia="sv-SE"/>
              </w:rPr>
            </w:pPr>
            <w:r w:rsidRPr="00602D16">
              <w:t>1,2</w:t>
            </w:r>
          </w:p>
        </w:tc>
      </w:tr>
      <w:tr w:rsidR="00F7009D" w:rsidRPr="00602D16" w14:paraId="6D572DFD" w14:textId="77777777" w:rsidTr="00F7009D">
        <w:trPr>
          <w:trHeight w:val="315"/>
        </w:trPr>
        <w:tc>
          <w:tcPr>
            <w:tcW w:w="1858" w:type="dxa"/>
            <w:tcBorders>
              <w:top w:val="nil"/>
              <w:left w:val="nil"/>
              <w:bottom w:val="single" w:sz="4" w:space="0" w:color="auto"/>
              <w:right w:val="nil"/>
            </w:tcBorders>
            <w:vAlign w:val="bottom"/>
          </w:tcPr>
          <w:p w14:paraId="2FED93FE" w14:textId="093D3EC7" w:rsidR="00F7009D" w:rsidRPr="00602D16" w:rsidRDefault="009D6872" w:rsidP="00F7009D">
            <w:pPr>
              <w:pStyle w:val="TabellRader"/>
              <w:keepNext/>
              <w:jc w:val="left"/>
              <w:rPr>
                <w:lang w:eastAsia="sv-SE"/>
              </w:rPr>
            </w:pPr>
            <w:r w:rsidRPr="00602D16">
              <w:rPr>
                <w:lang w:eastAsia="sv-SE"/>
              </w:rPr>
              <w:t>Bruttoskuld</w:t>
            </w:r>
            <w:r>
              <w:rPr>
                <w:vertAlign w:val="superscript"/>
                <w:lang w:eastAsia="sv-SE"/>
              </w:rPr>
              <w:t>7</w:t>
            </w:r>
          </w:p>
        </w:tc>
        <w:tc>
          <w:tcPr>
            <w:tcW w:w="425" w:type="dxa"/>
            <w:tcBorders>
              <w:top w:val="nil"/>
              <w:left w:val="nil"/>
              <w:bottom w:val="single" w:sz="4" w:space="0" w:color="auto"/>
              <w:right w:val="nil"/>
            </w:tcBorders>
            <w:vAlign w:val="bottom"/>
          </w:tcPr>
          <w:p w14:paraId="48534666" w14:textId="219BF998" w:rsidR="00F7009D" w:rsidRPr="00602D16" w:rsidRDefault="009D6872" w:rsidP="00F7009D">
            <w:pPr>
              <w:pStyle w:val="TabellRader"/>
              <w:keepNext/>
              <w:rPr>
                <w:lang w:eastAsia="sv-SE"/>
              </w:rPr>
            </w:pPr>
            <w:r w:rsidRPr="00602D16">
              <w:t>40,6</w:t>
            </w:r>
          </w:p>
        </w:tc>
        <w:tc>
          <w:tcPr>
            <w:tcW w:w="425" w:type="dxa"/>
            <w:tcBorders>
              <w:top w:val="nil"/>
              <w:left w:val="nil"/>
              <w:bottom w:val="single" w:sz="4" w:space="0" w:color="auto"/>
              <w:right w:val="nil"/>
            </w:tcBorders>
            <w:vAlign w:val="bottom"/>
          </w:tcPr>
          <w:p w14:paraId="3DC089B3" w14:textId="52B939A5" w:rsidR="00F7009D" w:rsidRPr="00602D16" w:rsidRDefault="009D6872" w:rsidP="00F7009D">
            <w:pPr>
              <w:pStyle w:val="TabellRader"/>
              <w:keepNext/>
              <w:rPr>
                <w:lang w:eastAsia="sv-SE"/>
              </w:rPr>
            </w:pPr>
            <w:r w:rsidRPr="00602D16">
              <w:t>41,</w:t>
            </w:r>
            <w:r>
              <w:t>3</w:t>
            </w:r>
          </w:p>
        </w:tc>
        <w:tc>
          <w:tcPr>
            <w:tcW w:w="426" w:type="dxa"/>
            <w:tcBorders>
              <w:top w:val="nil"/>
              <w:left w:val="nil"/>
              <w:bottom w:val="single" w:sz="4" w:space="0" w:color="auto"/>
              <w:right w:val="nil"/>
            </w:tcBorders>
            <w:vAlign w:val="bottom"/>
          </w:tcPr>
          <w:p w14:paraId="1E6F7F48" w14:textId="180D4564" w:rsidR="00F7009D" w:rsidRPr="00602D16" w:rsidRDefault="009D6872" w:rsidP="00F7009D">
            <w:pPr>
              <w:pStyle w:val="TabellRader"/>
              <w:keepNext/>
              <w:rPr>
                <w:lang w:eastAsia="sv-SE"/>
              </w:rPr>
            </w:pPr>
            <w:r>
              <w:t>39,7</w:t>
            </w:r>
          </w:p>
        </w:tc>
        <w:tc>
          <w:tcPr>
            <w:tcW w:w="425" w:type="dxa"/>
            <w:tcBorders>
              <w:top w:val="nil"/>
              <w:left w:val="nil"/>
              <w:bottom w:val="single" w:sz="4" w:space="0" w:color="auto"/>
              <w:right w:val="nil"/>
            </w:tcBorders>
            <w:vAlign w:val="bottom"/>
          </w:tcPr>
          <w:p w14:paraId="3672AC2C" w14:textId="297C1A4E" w:rsidR="00F7009D" w:rsidRPr="00602D16" w:rsidRDefault="009D6872" w:rsidP="00F7009D">
            <w:pPr>
              <w:pStyle w:val="TabellRader"/>
              <w:keepNext/>
              <w:rPr>
                <w:lang w:eastAsia="sv-SE"/>
              </w:rPr>
            </w:pPr>
            <w:r w:rsidRPr="00602D16">
              <w:t>37,</w:t>
            </w:r>
            <w:r>
              <w:t>3</w:t>
            </w:r>
          </w:p>
        </w:tc>
        <w:tc>
          <w:tcPr>
            <w:tcW w:w="425" w:type="dxa"/>
            <w:tcBorders>
              <w:top w:val="nil"/>
              <w:left w:val="nil"/>
              <w:bottom w:val="single" w:sz="4" w:space="0" w:color="auto"/>
              <w:right w:val="nil"/>
            </w:tcBorders>
            <w:vAlign w:val="bottom"/>
          </w:tcPr>
          <w:p w14:paraId="6843E49B" w14:textId="0B1E18E4" w:rsidR="00F7009D" w:rsidRPr="00602D16" w:rsidRDefault="009D6872" w:rsidP="00F7009D">
            <w:pPr>
              <w:pStyle w:val="TabellRader"/>
              <w:keepNext/>
              <w:rPr>
                <w:lang w:eastAsia="sv-SE"/>
              </w:rPr>
            </w:pPr>
            <w:r w:rsidRPr="00602D16">
              <w:t>3</w:t>
            </w:r>
            <w:r>
              <w:t>4</w:t>
            </w:r>
            <w:r w:rsidRPr="00602D16">
              <w:t>,</w:t>
            </w:r>
            <w:r>
              <w:t>8</w:t>
            </w:r>
          </w:p>
        </w:tc>
        <w:tc>
          <w:tcPr>
            <w:tcW w:w="426" w:type="dxa"/>
            <w:tcBorders>
              <w:top w:val="nil"/>
              <w:left w:val="nil"/>
              <w:bottom w:val="single" w:sz="4" w:space="0" w:color="auto"/>
              <w:right w:val="nil"/>
            </w:tcBorders>
            <w:vAlign w:val="bottom"/>
          </w:tcPr>
          <w:p w14:paraId="0FA5F93C" w14:textId="48A5A131" w:rsidR="00F7009D" w:rsidRPr="00602D16" w:rsidRDefault="009D6872" w:rsidP="00F7009D">
            <w:pPr>
              <w:pStyle w:val="TabellRader"/>
              <w:keepNext/>
              <w:rPr>
                <w:lang w:eastAsia="sv-SE"/>
              </w:rPr>
            </w:pPr>
            <w:r w:rsidRPr="00602D16">
              <w:t>31,</w:t>
            </w:r>
            <w:r>
              <w:t>7</w:t>
            </w:r>
          </w:p>
        </w:tc>
      </w:tr>
    </w:tbl>
    <w:p w14:paraId="18DF2F8B" w14:textId="08C82D61" w:rsidR="00F7009D" w:rsidRDefault="009D6872" w:rsidP="00F7009D">
      <w:pPr>
        <w:pStyle w:val="TabellFotnot"/>
        <w:spacing w:before="20"/>
      </w:pPr>
      <w:r w:rsidRPr="00602D16">
        <w:rPr>
          <w:rFonts w:cs="Arial"/>
          <w:spacing w:val="0"/>
          <w:szCs w:val="14"/>
          <w:vertAlign w:val="superscript"/>
          <w:lang w:eastAsia="sv-SE"/>
        </w:rPr>
        <w:t>1</w:t>
      </w:r>
      <w:r w:rsidRPr="00602D16">
        <w:t xml:space="preserve"> </w:t>
      </w:r>
      <w:r>
        <w:t>Fasta priser, referensår 2012.</w:t>
      </w:r>
    </w:p>
    <w:p w14:paraId="448C2FC8" w14:textId="3C0F39E1" w:rsidR="00F7009D" w:rsidRPr="00602D16" w:rsidRDefault="009D6872" w:rsidP="00F7009D">
      <w:pPr>
        <w:pStyle w:val="TabellFotnot"/>
        <w:spacing w:before="20"/>
      </w:pPr>
      <w:r w:rsidRPr="00D92686">
        <w:rPr>
          <w:rFonts w:cs="Arial"/>
          <w:spacing w:val="0"/>
          <w:szCs w:val="14"/>
          <w:vertAlign w:val="superscript"/>
          <w:lang w:eastAsia="sv-SE"/>
        </w:rPr>
        <w:t>2</w:t>
      </w:r>
      <w:r>
        <w:rPr>
          <w:spacing w:val="0"/>
          <w:lang w:eastAsia="sv-SE"/>
        </w:rPr>
        <w:t xml:space="preserve"> </w:t>
      </w:r>
      <w:r w:rsidRPr="00602D16">
        <w:t>Sysselsatta i åldern 15–74 år.</w:t>
      </w:r>
    </w:p>
    <w:p w14:paraId="5111E2A6" w14:textId="0D9E027B" w:rsidR="00F7009D" w:rsidRPr="00602D16" w:rsidRDefault="009D6872" w:rsidP="00F7009D">
      <w:pPr>
        <w:pStyle w:val="TabellFotnot"/>
        <w:rPr>
          <w:rFonts w:cs="Arial"/>
          <w:spacing w:val="0"/>
          <w:szCs w:val="14"/>
          <w:lang w:eastAsia="sv-SE"/>
        </w:rPr>
      </w:pPr>
      <w:r>
        <w:rPr>
          <w:rFonts w:cs="Arial"/>
          <w:spacing w:val="0"/>
          <w:szCs w:val="14"/>
          <w:vertAlign w:val="superscript"/>
          <w:lang w:eastAsia="sv-SE"/>
        </w:rPr>
        <w:t>3</w:t>
      </w:r>
      <w:r w:rsidRPr="00602D16">
        <w:rPr>
          <w:rFonts w:cs="Arial"/>
          <w:spacing w:val="0"/>
          <w:szCs w:val="14"/>
          <w:vertAlign w:val="superscript"/>
          <w:lang w:eastAsia="sv-SE"/>
        </w:rPr>
        <w:t xml:space="preserve"> </w:t>
      </w:r>
      <w:r w:rsidRPr="00602D16">
        <w:rPr>
          <w:rFonts w:cs="Arial"/>
          <w:spacing w:val="0"/>
          <w:szCs w:val="14"/>
          <w:lang w:eastAsia="sv-SE"/>
        </w:rPr>
        <w:t>Enligt EU2020-målet, dvs. sysselsatta i procent av befolkningen i åldersgruppen 20–64 år.</w:t>
      </w:r>
    </w:p>
    <w:p w14:paraId="3630CFB9" w14:textId="6C7BF11B" w:rsidR="00F7009D" w:rsidRPr="00602D16" w:rsidRDefault="009D6872" w:rsidP="00F7009D">
      <w:pPr>
        <w:pStyle w:val="TabellFotnot"/>
        <w:rPr>
          <w:rFonts w:cs="Arial"/>
          <w:spacing w:val="0"/>
          <w:szCs w:val="14"/>
          <w:vertAlign w:val="superscript"/>
          <w:lang w:eastAsia="sv-SE"/>
        </w:rPr>
      </w:pPr>
      <w:r>
        <w:rPr>
          <w:rFonts w:cs="Arial"/>
          <w:spacing w:val="0"/>
          <w:szCs w:val="14"/>
          <w:vertAlign w:val="superscript"/>
          <w:lang w:eastAsia="sv-SE"/>
        </w:rPr>
        <w:t>4</w:t>
      </w:r>
      <w:r w:rsidRPr="00602D16">
        <w:rPr>
          <w:rFonts w:cs="Arial"/>
          <w:spacing w:val="0"/>
          <w:szCs w:val="14"/>
          <w:lang w:eastAsia="sv-SE"/>
        </w:rPr>
        <w:t xml:space="preserve"> I procent av arbetskraften, 15–74 år.</w:t>
      </w:r>
    </w:p>
    <w:p w14:paraId="099DC8BF" w14:textId="69DD854E" w:rsidR="00F7009D" w:rsidRPr="00602D16" w:rsidRDefault="009D6872" w:rsidP="00F7009D">
      <w:pPr>
        <w:pStyle w:val="TabellFotnot"/>
      </w:pPr>
      <w:r>
        <w:rPr>
          <w:rFonts w:cs="Arial"/>
          <w:spacing w:val="0"/>
          <w:szCs w:val="14"/>
          <w:vertAlign w:val="superscript"/>
          <w:lang w:eastAsia="sv-SE"/>
        </w:rPr>
        <w:t>5</w:t>
      </w:r>
      <w:r w:rsidRPr="00602D16">
        <w:rPr>
          <w:rFonts w:cs="Arial"/>
          <w:spacing w:val="0"/>
          <w:szCs w:val="14"/>
          <w:vertAlign w:val="superscript"/>
          <w:lang w:eastAsia="sv-SE"/>
        </w:rPr>
        <w:t xml:space="preserve"> </w:t>
      </w:r>
      <w:r w:rsidRPr="00602D16">
        <w:t xml:space="preserve">Antal arbetslösa exklusive heltidsstuderande arbetssökande i procent av arbetskraften, s.k. öppen arbetslöshet. Här avses 15–74 år, ursprungligen avsågs 16–64 år. Skillnaderna mellan åldersgrupperna är marginell när det gäller arbetslöshetstalet. </w:t>
      </w:r>
    </w:p>
    <w:p w14:paraId="052B0761" w14:textId="724FF2B3" w:rsidR="00F7009D" w:rsidRPr="00602D16" w:rsidRDefault="009D6872" w:rsidP="00F7009D">
      <w:pPr>
        <w:pStyle w:val="TabellFotnot"/>
      </w:pPr>
      <w:r>
        <w:rPr>
          <w:rFonts w:cs="Arial"/>
          <w:spacing w:val="0"/>
          <w:szCs w:val="14"/>
          <w:vertAlign w:val="superscript"/>
          <w:lang w:eastAsia="sv-SE"/>
        </w:rPr>
        <w:t>6</w:t>
      </w:r>
      <w:r w:rsidRPr="00602D16">
        <w:rPr>
          <w:rFonts w:cs="Arial"/>
          <w:spacing w:val="0"/>
          <w:szCs w:val="14"/>
          <w:vertAlign w:val="superscript"/>
          <w:lang w:eastAsia="sv-SE"/>
        </w:rPr>
        <w:t xml:space="preserve"> </w:t>
      </w:r>
      <w:r w:rsidRPr="00602D16">
        <w:t>Skillnaden mellan faktisk och potentiell BNP i procent av potentiell BNP.</w:t>
      </w:r>
    </w:p>
    <w:p w14:paraId="5EC6CC5C" w14:textId="001EB66A" w:rsidR="00F7009D" w:rsidRPr="00602D16" w:rsidRDefault="009D6872" w:rsidP="00F7009D">
      <w:pPr>
        <w:pStyle w:val="TabellFotnot"/>
      </w:pPr>
      <w:r>
        <w:rPr>
          <w:rFonts w:cs="Arial"/>
          <w:spacing w:val="0"/>
          <w:szCs w:val="14"/>
          <w:vertAlign w:val="superscript"/>
          <w:lang w:eastAsia="sv-SE"/>
        </w:rPr>
        <w:t>7</w:t>
      </w:r>
      <w:r w:rsidRPr="00602D16">
        <w:rPr>
          <w:rFonts w:cs="Arial"/>
          <w:spacing w:val="0"/>
          <w:szCs w:val="14"/>
          <w:vertAlign w:val="superscript"/>
          <w:lang w:eastAsia="sv-SE"/>
        </w:rPr>
        <w:t xml:space="preserve"> </w:t>
      </w:r>
      <w:r w:rsidRPr="00602D16">
        <w:t>Konsoliderad offentlig sektor. Procent av BNP.</w:t>
      </w:r>
    </w:p>
    <w:p w14:paraId="0B9AC123" w14:textId="77777777" w:rsidR="00F7009D" w:rsidRPr="00602D16" w:rsidRDefault="009D6872" w:rsidP="00F7009D">
      <w:pPr>
        <w:pStyle w:val="TabellFotnot"/>
      </w:pPr>
      <w:r w:rsidRPr="00602D16">
        <w:t>Källor: Statistiska centralbyrån och egna beräkningar</w:t>
      </w:r>
      <w:r w:rsidRPr="00602D16">
        <w:rPr>
          <w:rFonts w:cs="Arial"/>
          <w:szCs w:val="14"/>
          <w:lang w:eastAsia="sv-SE"/>
        </w:rPr>
        <w:t>.</w:t>
      </w:r>
    </w:p>
    <w:p w14:paraId="104C24FB" w14:textId="78684E88" w:rsidR="00F7009D" w:rsidRPr="00602D16" w:rsidRDefault="00F7009D" w:rsidP="00F7009D">
      <w:pPr>
        <w:pStyle w:val="Brdtext"/>
      </w:pPr>
    </w:p>
    <w:p w14:paraId="24078700" w14:textId="7503655E" w:rsidR="00F7009D" w:rsidRPr="00602D16" w:rsidRDefault="009D6872" w:rsidP="00F7009D">
      <w:pPr>
        <w:pStyle w:val="Brdtext"/>
      </w:pPr>
      <w:r>
        <w:br w:type="column"/>
      </w:r>
      <w:r w:rsidRPr="00602D16">
        <w:lastRenderedPageBreak/>
        <w:t xml:space="preserve">I denna proposition presenterar regeringen en satsning på kunskap för stärkt arbetskraft. Bakgrunden till detta </w:t>
      </w:r>
      <w:r>
        <w:t xml:space="preserve">är </w:t>
      </w:r>
      <w:r w:rsidRPr="00602D16">
        <w:t>bl.a. att resultaten i den svenska skolan har sjunkit sedan mitten av 1990-talet. Regeringen tar denna utveckling på stort allvar och har sedan 2006 bedrivit ett omfattande reformarbete för mer kunskap i skolan.</w:t>
      </w:r>
      <w:r w:rsidRPr="00602D16">
        <w:rPr>
          <w:rStyle w:val="Fotnotsreferens"/>
        </w:rPr>
        <w:footnoteReference w:id="3"/>
      </w:r>
      <w:r w:rsidRPr="00602D16">
        <w:t xml:space="preserve"> Bedömningen är att dessa reformer kommer att innebära högre kunskapsresultat, men att det tar tid innan effekterna realiseras.</w:t>
      </w:r>
      <w:r w:rsidRPr="00602D16">
        <w:rPr>
          <w:rStyle w:val="Fotnotsreferens"/>
        </w:rPr>
        <w:footnoteReference w:id="4"/>
      </w:r>
      <w:r w:rsidRPr="00340E7B">
        <w:t xml:space="preserve"> </w:t>
      </w:r>
      <w:r w:rsidRPr="00602D16">
        <w:t>Satsningen på kunskap för stärkt arbetskraft uppgår till 3,8 miljarder kronor 2015, och ökar successivt till 6,</w:t>
      </w:r>
      <w:r>
        <w:t>9</w:t>
      </w:r>
      <w:r w:rsidRPr="00602D16">
        <w:t> miljarder kronor 2018. Med satsningar på lärarnas kompetens, mer lärartid för varje elev, läxhjälp för alla elever, fler speciallärare och utbyggd sommarskola blir det mer tid för kunskap och förbättrade möjligheter för alla att nå goda studieresultat.</w:t>
      </w:r>
    </w:p>
    <w:p w14:paraId="5EC0C100" w14:textId="29089A76" w:rsidR="00F7009D" w:rsidRDefault="009D6872" w:rsidP="00F7009D">
      <w:pPr>
        <w:pStyle w:val="Brdtextmedindrag"/>
      </w:pPr>
      <w:r w:rsidRPr="00602D16">
        <w:t xml:space="preserve">Tillsammans med </w:t>
      </w:r>
      <w:r>
        <w:t>satsningar</w:t>
      </w:r>
      <w:r w:rsidRPr="00602D16">
        <w:t xml:space="preserve"> för att förbättra företagsklimatet och förbättra tillgänglighet</w:t>
      </w:r>
      <w:r>
        <w:t>en</w:t>
      </w:r>
      <w:r w:rsidRPr="00602D16">
        <w:t xml:space="preserve"> och kvalitet</w:t>
      </w:r>
      <w:r>
        <w:t>en</w:t>
      </w:r>
      <w:r w:rsidRPr="00602D16">
        <w:t xml:space="preserve"> i vården omfattar </w:t>
      </w:r>
      <w:r>
        <w:t>de totala satsningarna,</w:t>
      </w:r>
      <w:r w:rsidRPr="00602D16">
        <w:t xml:space="preserve"> som presenteras </w:t>
      </w:r>
      <w:r>
        <w:t xml:space="preserve">i denna proposition, </w:t>
      </w:r>
      <w:r w:rsidRPr="00602D16">
        <w:t>utgiftsökningar om ca 5 miljarder kronor 2015</w:t>
      </w:r>
      <w:r>
        <w:t xml:space="preserve"> </w:t>
      </w:r>
      <w:r w:rsidRPr="00602D16">
        <w:t xml:space="preserve">som successivt ökas till ca 8 miljarder kronor 2018 (se </w:t>
      </w:r>
      <w:r w:rsidRPr="00602D16">
        <w:fldChar w:fldCharType="begin"/>
      </w:r>
      <w:r w:rsidRPr="00602D16">
        <w:instrText xml:space="preserve"> REF  _Ref383958800 \* Lower \h  \* MERGEFORMAT </w:instrText>
      </w:r>
      <w:r w:rsidRPr="00602D16">
        <w:fldChar w:fldCharType="separate"/>
      </w:r>
      <w:r w:rsidR="004642B5" w:rsidRPr="00602D16">
        <w:t xml:space="preserve">tabell </w:t>
      </w:r>
      <w:r w:rsidR="004642B5">
        <w:t>2</w:t>
      </w:r>
      <w:r w:rsidR="004642B5" w:rsidRPr="00602D16">
        <w:t>.</w:t>
      </w:r>
      <w:r w:rsidR="004642B5">
        <w:t>2</w:t>
      </w:r>
      <w:r w:rsidRPr="00602D16">
        <w:fldChar w:fldCharType="end"/>
      </w:r>
      <w:r w:rsidRPr="00602D16">
        <w:t>). Satsningarna finansieras krona för krona med bl.a. höjd skatt på alkohol, tobak och fordon, samt en begränsning av avdraget för privat pensionssparande och fr.o.m. 2016 även med att detta avdrag helt slopas.</w:t>
      </w:r>
    </w:p>
    <w:p w14:paraId="798663CE" w14:textId="321B04A9" w:rsidR="00F7009D" w:rsidRDefault="009D6872" w:rsidP="00F7009D">
      <w:pPr>
        <w:pStyle w:val="Brdtextmedindrag"/>
      </w:pPr>
      <w:r w:rsidRPr="00E61268">
        <w:t>Skatteförslagen bereds genom en remiss av en promemoria som har tagits fram inom Regeringskansliet.</w:t>
      </w:r>
      <w:r w:rsidRPr="00E61268">
        <w:rPr>
          <w:vertAlign w:val="superscript"/>
        </w:rPr>
        <w:footnoteReference w:id="5"/>
      </w:r>
      <w:r w:rsidRPr="00E61268">
        <w:t xml:space="preserve"> Remitteringen behöver bl.a. göras för att det ska vara möjligt att i kommande budgetproposition göra en samlad bedömning av skatteförslag med budgeteffekter. Det möjliggör</w:t>
      </w:r>
      <w:r w:rsidRPr="00AF6A88">
        <w:t xml:space="preserve"> </w:t>
      </w:r>
      <w:r w:rsidRPr="00E61268">
        <w:t>ett tidsmässigt utrymme för en lagråds</w:t>
      </w:r>
      <w:r>
        <w:softHyphen/>
      </w:r>
      <w:r w:rsidRPr="00E61268">
        <w:t>granskning av förslagen. Eftersom de reformer som regeringen avser föreslå i budget</w:t>
      </w:r>
      <w:r>
        <w:softHyphen/>
      </w:r>
      <w:r w:rsidRPr="00E61268">
        <w:t xml:space="preserve">propositionen för 2015 ska finansieras krona för krona, sätter skatteförslagens budgeteffekter en restriktion på omfattningen av reformerna. Om skatteförslagen behöver justeras med anledning av beredningen så att intäkterna skulle bli lägre än beräknat, kan även de reformer som </w:t>
      </w:r>
      <w:r w:rsidRPr="00E61268">
        <w:lastRenderedPageBreak/>
        <w:t>presenteras behöva anpassas i motsvarande utsträckning. Följaktligen har inte presenterade reformer och finansiering inkluderats i beräkningen av offentliga sektorns finanser i denna proposition.</w:t>
      </w:r>
    </w:p>
    <w:p w14:paraId="549DA290" w14:textId="018452C4" w:rsidR="00F7009D" w:rsidDel="00725CD9" w:rsidRDefault="00F7009D" w:rsidP="00F7009D">
      <w:pPr>
        <w:pStyle w:val="Brdtextmedindrag"/>
      </w:pPr>
    </w:p>
    <w:p w14:paraId="11D003DE" w14:textId="77777777" w:rsidR="00F7009D" w:rsidRPr="00602D16" w:rsidRDefault="00F7009D" w:rsidP="00F7009D">
      <w:pPr>
        <w:pStyle w:val="Brdtextmedindrag"/>
      </w:pPr>
    </w:p>
    <w:p w14:paraId="3E72538B" w14:textId="77777777" w:rsidR="00F7009D" w:rsidRPr="00602D16" w:rsidRDefault="009D6872" w:rsidP="00F7009D">
      <w:pPr>
        <w:pStyle w:val="TabellRubrik"/>
      </w:pPr>
      <w:bookmarkStart w:id="4" w:name="_Ref383958800"/>
      <w:bookmarkStart w:id="5" w:name="_Toc384401623"/>
      <w:r w:rsidRPr="00602D16">
        <w:lastRenderedPageBreak/>
        <w:t xml:space="preserve">Tabell </w:t>
      </w:r>
      <w:fldSimple w:instr=" STYLEREF 1 \s ">
        <w:r w:rsidR="004642B5">
          <w:rPr>
            <w:noProof/>
          </w:rPr>
          <w:t>2</w:t>
        </w:r>
      </w:fldSimple>
      <w:r w:rsidRPr="00602D16">
        <w:t>.</w:t>
      </w:r>
      <w:fldSimple w:instr=" SEQ Tabell \* ARABIC \s 1 ">
        <w:r w:rsidR="004642B5">
          <w:rPr>
            <w:noProof/>
          </w:rPr>
          <w:t>2</w:t>
        </w:r>
      </w:fldSimple>
      <w:bookmarkEnd w:id="4"/>
      <w:r w:rsidRPr="00602D16">
        <w:t xml:space="preserve"> Reformer och finansiering</w:t>
      </w:r>
      <w:bookmarkEnd w:id="5"/>
    </w:p>
    <w:p w14:paraId="42FBBE2F" w14:textId="4FCAC75C" w:rsidR="00F7009D" w:rsidRPr="00602D16" w:rsidRDefault="009D6872" w:rsidP="00F7009D">
      <w:pPr>
        <w:pStyle w:val="TabellUnderrubrik"/>
        <w:spacing w:after="0"/>
      </w:pPr>
      <w:r w:rsidRPr="00602D16">
        <w:t xml:space="preserve">Miljarder kronor </w:t>
      </w:r>
    </w:p>
    <w:tbl>
      <w:tblPr>
        <w:tblStyle w:val="RKEgentabell"/>
        <w:tblW w:w="4383" w:type="dxa"/>
        <w:tblLayout w:type="fixed"/>
        <w:tblLook w:val="0460" w:firstRow="1" w:lastRow="1" w:firstColumn="0" w:lastColumn="0" w:noHBand="0" w:noVBand="1"/>
      </w:tblPr>
      <w:tblGrid>
        <w:gridCol w:w="2291"/>
        <w:gridCol w:w="523"/>
        <w:gridCol w:w="523"/>
        <w:gridCol w:w="523"/>
        <w:gridCol w:w="523"/>
      </w:tblGrid>
      <w:tr w:rsidR="00F7009D" w:rsidRPr="00602D16" w14:paraId="2162CDEB" w14:textId="77777777" w:rsidTr="00F7009D">
        <w:trPr>
          <w:cnfStyle w:val="100000000000" w:firstRow="1" w:lastRow="0" w:firstColumn="0" w:lastColumn="0" w:oddVBand="0" w:evenVBand="0" w:oddHBand="0" w:evenHBand="0" w:firstRowFirstColumn="0" w:firstRowLastColumn="0" w:lastRowFirstColumn="0" w:lastRowLastColumn="0"/>
        </w:trPr>
        <w:tc>
          <w:tcPr>
            <w:tcW w:w="2291" w:type="dxa"/>
          </w:tcPr>
          <w:p w14:paraId="4EBBDDE0" w14:textId="77777777" w:rsidR="00F7009D" w:rsidRPr="00602D16" w:rsidRDefault="00F7009D" w:rsidP="00F7009D">
            <w:pPr>
              <w:pStyle w:val="TabellHuvud"/>
              <w:keepNext/>
              <w:keepLines/>
            </w:pPr>
          </w:p>
        </w:tc>
        <w:tc>
          <w:tcPr>
            <w:tcW w:w="523" w:type="dxa"/>
            <w:vAlign w:val="bottom"/>
          </w:tcPr>
          <w:p w14:paraId="183BBB2F" w14:textId="77777777" w:rsidR="00F7009D" w:rsidRPr="00602D16" w:rsidRDefault="009D6872" w:rsidP="00F7009D">
            <w:pPr>
              <w:pStyle w:val="TabellHuvud"/>
              <w:keepNext/>
              <w:keepLines/>
            </w:pPr>
            <w:r w:rsidRPr="00602D16">
              <w:t>2015</w:t>
            </w:r>
          </w:p>
        </w:tc>
        <w:tc>
          <w:tcPr>
            <w:tcW w:w="523" w:type="dxa"/>
            <w:vAlign w:val="bottom"/>
          </w:tcPr>
          <w:p w14:paraId="4688C7A0" w14:textId="77777777" w:rsidR="00F7009D" w:rsidRPr="00602D16" w:rsidRDefault="009D6872" w:rsidP="00F7009D">
            <w:pPr>
              <w:pStyle w:val="TabellHuvud"/>
              <w:keepNext/>
              <w:keepLines/>
            </w:pPr>
            <w:r w:rsidRPr="00602D16">
              <w:t>2016</w:t>
            </w:r>
          </w:p>
        </w:tc>
        <w:tc>
          <w:tcPr>
            <w:tcW w:w="523" w:type="dxa"/>
            <w:vAlign w:val="bottom"/>
          </w:tcPr>
          <w:p w14:paraId="085F1EE5" w14:textId="77777777" w:rsidR="00F7009D" w:rsidRPr="00602D16" w:rsidRDefault="009D6872">
            <w:pPr>
              <w:pStyle w:val="TabellHuvud"/>
              <w:keepNext/>
              <w:keepLines/>
            </w:pPr>
            <w:r w:rsidRPr="00602D16">
              <w:t>2017</w:t>
            </w:r>
          </w:p>
        </w:tc>
        <w:tc>
          <w:tcPr>
            <w:tcW w:w="523" w:type="dxa"/>
            <w:vAlign w:val="bottom"/>
          </w:tcPr>
          <w:p w14:paraId="4430DB88" w14:textId="77777777" w:rsidR="00F7009D" w:rsidRPr="00602D16" w:rsidRDefault="009D6872">
            <w:pPr>
              <w:pStyle w:val="TabellHuvud"/>
              <w:keepNext/>
              <w:keepLines/>
            </w:pPr>
            <w:r w:rsidRPr="00602D16">
              <w:t>2018</w:t>
            </w:r>
          </w:p>
        </w:tc>
      </w:tr>
      <w:tr w:rsidR="00F7009D" w:rsidRPr="00602D16" w14:paraId="087FBFF8" w14:textId="77777777" w:rsidTr="00F7009D">
        <w:tc>
          <w:tcPr>
            <w:tcW w:w="2291" w:type="dxa"/>
            <w:vAlign w:val="bottom"/>
          </w:tcPr>
          <w:p w14:paraId="66827E38" w14:textId="77777777" w:rsidR="00F7009D" w:rsidRPr="00602D16" w:rsidRDefault="009D6872" w:rsidP="00F7009D">
            <w:pPr>
              <w:pStyle w:val="TabellRader"/>
              <w:keepNext/>
              <w:keepLines/>
              <w:jc w:val="left"/>
            </w:pPr>
            <w:r w:rsidRPr="00602D16">
              <w:rPr>
                <w:b/>
              </w:rPr>
              <w:t>Utgiftsrefomer</w:t>
            </w:r>
          </w:p>
        </w:tc>
        <w:tc>
          <w:tcPr>
            <w:tcW w:w="523" w:type="dxa"/>
            <w:vAlign w:val="bottom"/>
          </w:tcPr>
          <w:p w14:paraId="37311FFB" w14:textId="0B8786C9" w:rsidR="00F7009D" w:rsidRPr="00027EF0" w:rsidRDefault="009D6872" w:rsidP="00F7009D">
            <w:pPr>
              <w:pStyle w:val="TabellRader"/>
              <w:keepNext/>
              <w:keepLines/>
              <w:rPr>
                <w:b/>
              </w:rPr>
            </w:pPr>
            <w:r w:rsidRPr="00027EF0">
              <w:rPr>
                <w:b/>
              </w:rPr>
              <w:t>5,04</w:t>
            </w:r>
          </w:p>
        </w:tc>
        <w:tc>
          <w:tcPr>
            <w:tcW w:w="523" w:type="dxa"/>
            <w:vAlign w:val="bottom"/>
          </w:tcPr>
          <w:p w14:paraId="72A4C0C3" w14:textId="6D1EAF0C" w:rsidR="00F7009D" w:rsidRPr="00027EF0" w:rsidRDefault="009D6872" w:rsidP="00F7009D">
            <w:pPr>
              <w:pStyle w:val="TabellRader"/>
              <w:keepNext/>
              <w:keepLines/>
              <w:rPr>
                <w:b/>
              </w:rPr>
            </w:pPr>
            <w:r w:rsidRPr="00027EF0">
              <w:rPr>
                <w:b/>
              </w:rPr>
              <w:t>5,91</w:t>
            </w:r>
          </w:p>
        </w:tc>
        <w:tc>
          <w:tcPr>
            <w:tcW w:w="523" w:type="dxa"/>
            <w:vAlign w:val="bottom"/>
          </w:tcPr>
          <w:p w14:paraId="3583FE37" w14:textId="0326D654" w:rsidR="00F7009D" w:rsidRPr="00027EF0" w:rsidRDefault="009D6872" w:rsidP="00F7009D">
            <w:pPr>
              <w:pStyle w:val="TabellRader"/>
              <w:keepNext/>
              <w:keepLines/>
              <w:rPr>
                <w:b/>
              </w:rPr>
            </w:pPr>
            <w:r w:rsidRPr="00027EF0">
              <w:rPr>
                <w:b/>
              </w:rPr>
              <w:t>7,58</w:t>
            </w:r>
          </w:p>
        </w:tc>
        <w:tc>
          <w:tcPr>
            <w:tcW w:w="523" w:type="dxa"/>
            <w:vAlign w:val="bottom"/>
          </w:tcPr>
          <w:p w14:paraId="23BC43BF" w14:textId="025E5C57" w:rsidR="00F7009D" w:rsidRPr="00027EF0" w:rsidRDefault="009D6872" w:rsidP="00F7009D">
            <w:pPr>
              <w:pStyle w:val="TabellRader"/>
              <w:keepNext/>
              <w:keepLines/>
              <w:rPr>
                <w:b/>
              </w:rPr>
            </w:pPr>
            <w:r w:rsidRPr="00027EF0">
              <w:rPr>
                <w:b/>
              </w:rPr>
              <w:t>8,18</w:t>
            </w:r>
          </w:p>
        </w:tc>
      </w:tr>
      <w:tr w:rsidR="00F7009D" w:rsidRPr="00602D16" w14:paraId="6B089C77" w14:textId="77777777" w:rsidTr="00F7009D">
        <w:tc>
          <w:tcPr>
            <w:tcW w:w="2291" w:type="dxa"/>
            <w:vAlign w:val="bottom"/>
          </w:tcPr>
          <w:p w14:paraId="27F44ECF" w14:textId="075C03B3" w:rsidR="00F7009D" w:rsidRPr="00602D16" w:rsidRDefault="009D6872" w:rsidP="00F7009D">
            <w:pPr>
              <w:pStyle w:val="TabellRader"/>
              <w:keepNext/>
              <w:keepLines/>
              <w:jc w:val="left"/>
              <w:rPr>
                <w:b/>
                <w:i/>
              </w:rPr>
            </w:pPr>
            <w:r w:rsidRPr="00602D16">
              <w:rPr>
                <w:b/>
                <w:i/>
              </w:rPr>
              <w:t>Mer kunskap</w:t>
            </w:r>
          </w:p>
        </w:tc>
        <w:tc>
          <w:tcPr>
            <w:tcW w:w="523" w:type="dxa"/>
            <w:vAlign w:val="bottom"/>
          </w:tcPr>
          <w:p w14:paraId="62801A23" w14:textId="020E5AAD" w:rsidR="00F7009D" w:rsidRPr="00602D16" w:rsidRDefault="009D6872" w:rsidP="00F7009D">
            <w:pPr>
              <w:pStyle w:val="TabellRader"/>
              <w:keepNext/>
              <w:keepLines/>
              <w:rPr>
                <w:b/>
                <w:i/>
              </w:rPr>
            </w:pPr>
            <w:r w:rsidRPr="00602D16">
              <w:rPr>
                <w:b/>
                <w:i/>
              </w:rPr>
              <w:t>3,82</w:t>
            </w:r>
          </w:p>
        </w:tc>
        <w:tc>
          <w:tcPr>
            <w:tcW w:w="523" w:type="dxa"/>
            <w:vAlign w:val="bottom"/>
          </w:tcPr>
          <w:p w14:paraId="6777A0BB" w14:textId="49E0107F" w:rsidR="00F7009D" w:rsidRPr="00602D16" w:rsidRDefault="009D6872" w:rsidP="00F7009D">
            <w:pPr>
              <w:pStyle w:val="TabellRader"/>
              <w:keepNext/>
              <w:keepLines/>
              <w:rPr>
                <w:b/>
                <w:i/>
              </w:rPr>
            </w:pPr>
            <w:r w:rsidRPr="00602D16">
              <w:rPr>
                <w:b/>
                <w:i/>
              </w:rPr>
              <w:t>4,65</w:t>
            </w:r>
          </w:p>
        </w:tc>
        <w:tc>
          <w:tcPr>
            <w:tcW w:w="523" w:type="dxa"/>
            <w:vAlign w:val="bottom"/>
          </w:tcPr>
          <w:p w14:paraId="735E14F9" w14:textId="3391D438" w:rsidR="00F7009D" w:rsidRPr="00602D16" w:rsidRDefault="009D6872" w:rsidP="00F7009D">
            <w:pPr>
              <w:pStyle w:val="TabellRader"/>
              <w:keepNext/>
              <w:keepLines/>
              <w:rPr>
                <w:b/>
                <w:i/>
              </w:rPr>
            </w:pPr>
            <w:r w:rsidRPr="00602D16">
              <w:rPr>
                <w:b/>
                <w:i/>
              </w:rPr>
              <w:t>6,30</w:t>
            </w:r>
          </w:p>
        </w:tc>
        <w:tc>
          <w:tcPr>
            <w:tcW w:w="523" w:type="dxa"/>
            <w:vAlign w:val="bottom"/>
          </w:tcPr>
          <w:p w14:paraId="7B579C00" w14:textId="705C3887" w:rsidR="00F7009D" w:rsidRPr="00602D16" w:rsidRDefault="009D6872" w:rsidP="00F7009D">
            <w:pPr>
              <w:pStyle w:val="TabellRader"/>
              <w:keepNext/>
              <w:keepLines/>
              <w:rPr>
                <w:b/>
                <w:i/>
              </w:rPr>
            </w:pPr>
            <w:r w:rsidRPr="00602D16">
              <w:rPr>
                <w:b/>
                <w:i/>
              </w:rPr>
              <w:t>6,90</w:t>
            </w:r>
          </w:p>
        </w:tc>
      </w:tr>
      <w:tr w:rsidR="00F7009D" w:rsidRPr="00602D16" w14:paraId="6A9B932A" w14:textId="77777777" w:rsidTr="00F7009D">
        <w:tc>
          <w:tcPr>
            <w:tcW w:w="2291" w:type="dxa"/>
            <w:vAlign w:val="bottom"/>
          </w:tcPr>
          <w:p w14:paraId="446773CC" w14:textId="77777777" w:rsidR="00F7009D" w:rsidRPr="00602D16" w:rsidRDefault="009D6872" w:rsidP="00F7009D">
            <w:pPr>
              <w:pStyle w:val="TabellRader"/>
              <w:keepNext/>
              <w:keepLines/>
              <w:jc w:val="left"/>
            </w:pPr>
            <w:r w:rsidRPr="00602D16">
              <w:t>Förskolepaketet</w:t>
            </w:r>
          </w:p>
        </w:tc>
        <w:tc>
          <w:tcPr>
            <w:tcW w:w="523" w:type="dxa"/>
            <w:vAlign w:val="bottom"/>
          </w:tcPr>
          <w:p w14:paraId="4FD2289C" w14:textId="77777777" w:rsidR="00F7009D" w:rsidRPr="00602D16" w:rsidRDefault="009D6872" w:rsidP="00F7009D">
            <w:pPr>
              <w:pStyle w:val="TabellRader"/>
              <w:keepNext/>
              <w:keepLines/>
            </w:pPr>
            <w:r w:rsidRPr="00602D16">
              <w:t>0,20</w:t>
            </w:r>
          </w:p>
        </w:tc>
        <w:tc>
          <w:tcPr>
            <w:tcW w:w="523" w:type="dxa"/>
            <w:vAlign w:val="bottom"/>
          </w:tcPr>
          <w:p w14:paraId="4C6CB7CC" w14:textId="77777777" w:rsidR="00F7009D" w:rsidRPr="00602D16" w:rsidRDefault="009D6872" w:rsidP="00F7009D">
            <w:pPr>
              <w:pStyle w:val="TabellRader"/>
              <w:keepNext/>
              <w:keepLines/>
            </w:pPr>
            <w:r w:rsidRPr="00602D16">
              <w:t>0,20</w:t>
            </w:r>
          </w:p>
        </w:tc>
        <w:tc>
          <w:tcPr>
            <w:tcW w:w="523" w:type="dxa"/>
            <w:vAlign w:val="bottom"/>
          </w:tcPr>
          <w:p w14:paraId="01D3DFC2" w14:textId="77777777" w:rsidR="00F7009D" w:rsidRPr="00602D16" w:rsidRDefault="009D6872" w:rsidP="00F7009D">
            <w:pPr>
              <w:pStyle w:val="TabellRader"/>
              <w:keepNext/>
              <w:keepLines/>
            </w:pPr>
            <w:r w:rsidRPr="00602D16">
              <w:t>0,20</w:t>
            </w:r>
          </w:p>
        </w:tc>
        <w:tc>
          <w:tcPr>
            <w:tcW w:w="523" w:type="dxa"/>
            <w:vAlign w:val="bottom"/>
          </w:tcPr>
          <w:p w14:paraId="383BD65E" w14:textId="77777777" w:rsidR="00F7009D" w:rsidRPr="00602D16" w:rsidRDefault="009D6872" w:rsidP="00F7009D">
            <w:pPr>
              <w:pStyle w:val="TabellRader"/>
              <w:keepNext/>
              <w:keepLines/>
            </w:pPr>
            <w:r w:rsidRPr="00602D16">
              <w:t>0,05</w:t>
            </w:r>
          </w:p>
        </w:tc>
      </w:tr>
      <w:tr w:rsidR="00F7009D" w:rsidRPr="00602D16" w14:paraId="46731B02" w14:textId="77777777" w:rsidTr="00F7009D">
        <w:tc>
          <w:tcPr>
            <w:tcW w:w="2291" w:type="dxa"/>
            <w:vAlign w:val="bottom"/>
          </w:tcPr>
          <w:p w14:paraId="6D6999E2" w14:textId="77777777" w:rsidR="00F7009D" w:rsidRPr="00602D16" w:rsidRDefault="009D6872" w:rsidP="00F7009D">
            <w:pPr>
              <w:pStyle w:val="TabellRader"/>
              <w:keepNext/>
              <w:keepLines/>
              <w:jc w:val="left"/>
            </w:pPr>
            <w:r w:rsidRPr="00602D16">
              <w:t>Lågstadielyft</w:t>
            </w:r>
          </w:p>
        </w:tc>
        <w:tc>
          <w:tcPr>
            <w:tcW w:w="523" w:type="dxa"/>
            <w:vAlign w:val="bottom"/>
          </w:tcPr>
          <w:p w14:paraId="074154F6" w14:textId="77777777" w:rsidR="00F7009D" w:rsidRPr="00602D16" w:rsidRDefault="009D6872" w:rsidP="00F7009D">
            <w:pPr>
              <w:pStyle w:val="TabellRader"/>
              <w:keepNext/>
              <w:keepLines/>
            </w:pPr>
            <w:r w:rsidRPr="00602D16">
              <w:t>2,00</w:t>
            </w:r>
          </w:p>
        </w:tc>
        <w:tc>
          <w:tcPr>
            <w:tcW w:w="523" w:type="dxa"/>
            <w:vAlign w:val="bottom"/>
          </w:tcPr>
          <w:p w14:paraId="70651D62" w14:textId="77777777" w:rsidR="00F7009D" w:rsidRPr="00602D16" w:rsidRDefault="009D6872" w:rsidP="00F7009D">
            <w:pPr>
              <w:pStyle w:val="TabellRader"/>
              <w:keepNext/>
              <w:keepLines/>
            </w:pPr>
            <w:r w:rsidRPr="00602D16">
              <w:t>2,00</w:t>
            </w:r>
          </w:p>
        </w:tc>
        <w:tc>
          <w:tcPr>
            <w:tcW w:w="523" w:type="dxa"/>
            <w:vAlign w:val="bottom"/>
          </w:tcPr>
          <w:p w14:paraId="72252565" w14:textId="77777777" w:rsidR="00F7009D" w:rsidRPr="00602D16" w:rsidRDefault="009D6872" w:rsidP="00F7009D">
            <w:pPr>
              <w:pStyle w:val="TabellRader"/>
              <w:keepNext/>
              <w:keepLines/>
            </w:pPr>
            <w:r w:rsidRPr="00602D16">
              <w:t>2,00</w:t>
            </w:r>
          </w:p>
        </w:tc>
        <w:tc>
          <w:tcPr>
            <w:tcW w:w="523" w:type="dxa"/>
            <w:vAlign w:val="bottom"/>
          </w:tcPr>
          <w:p w14:paraId="16188A02" w14:textId="77777777" w:rsidR="00F7009D" w:rsidRPr="00602D16" w:rsidRDefault="009D6872" w:rsidP="00F7009D">
            <w:pPr>
              <w:pStyle w:val="TabellRader"/>
              <w:keepNext/>
              <w:keepLines/>
            </w:pPr>
            <w:r w:rsidRPr="00602D16">
              <w:t>2,00</w:t>
            </w:r>
          </w:p>
        </w:tc>
      </w:tr>
      <w:tr w:rsidR="00F7009D" w:rsidRPr="00602D16" w14:paraId="2617907F" w14:textId="77777777" w:rsidTr="00F7009D">
        <w:tc>
          <w:tcPr>
            <w:tcW w:w="2291" w:type="dxa"/>
            <w:vAlign w:val="bottom"/>
          </w:tcPr>
          <w:p w14:paraId="48E002FA" w14:textId="77777777" w:rsidR="00F7009D" w:rsidRPr="00602D16" w:rsidRDefault="009D6872" w:rsidP="00F7009D">
            <w:pPr>
              <w:pStyle w:val="TabellRader"/>
              <w:keepNext/>
              <w:keepLines/>
              <w:jc w:val="left"/>
            </w:pPr>
            <w:r w:rsidRPr="00602D16">
              <w:t>Mellan- och högstadiet</w:t>
            </w:r>
          </w:p>
        </w:tc>
        <w:tc>
          <w:tcPr>
            <w:tcW w:w="523" w:type="dxa"/>
            <w:vAlign w:val="bottom"/>
          </w:tcPr>
          <w:p w14:paraId="54DF1633" w14:textId="30F4B881" w:rsidR="00F7009D" w:rsidRPr="00602D16" w:rsidRDefault="009D6872" w:rsidP="00F7009D">
            <w:pPr>
              <w:pStyle w:val="TabellRader"/>
              <w:keepNext/>
              <w:keepLines/>
            </w:pPr>
            <w:r w:rsidRPr="00602D16">
              <w:t>0,51</w:t>
            </w:r>
          </w:p>
        </w:tc>
        <w:tc>
          <w:tcPr>
            <w:tcW w:w="523" w:type="dxa"/>
            <w:vAlign w:val="bottom"/>
          </w:tcPr>
          <w:p w14:paraId="0D637327" w14:textId="46BD73F8" w:rsidR="00F7009D" w:rsidRPr="00602D16" w:rsidRDefault="009D6872" w:rsidP="00F7009D">
            <w:pPr>
              <w:pStyle w:val="TabellRader"/>
              <w:keepNext/>
              <w:keepLines/>
            </w:pPr>
            <w:r w:rsidRPr="00602D16">
              <w:t>0,76</w:t>
            </w:r>
          </w:p>
        </w:tc>
        <w:tc>
          <w:tcPr>
            <w:tcW w:w="523" w:type="dxa"/>
            <w:vAlign w:val="bottom"/>
          </w:tcPr>
          <w:p w14:paraId="3B4563BA" w14:textId="43C5B7D6" w:rsidR="00F7009D" w:rsidRPr="00602D16" w:rsidRDefault="009D6872" w:rsidP="00F7009D">
            <w:pPr>
              <w:pStyle w:val="TabellRader"/>
              <w:keepNext/>
              <w:keepLines/>
            </w:pPr>
            <w:r w:rsidRPr="00602D16">
              <w:t>1,14</w:t>
            </w:r>
          </w:p>
        </w:tc>
        <w:tc>
          <w:tcPr>
            <w:tcW w:w="523" w:type="dxa"/>
            <w:vAlign w:val="bottom"/>
          </w:tcPr>
          <w:p w14:paraId="700FB820" w14:textId="0642AE63" w:rsidR="00F7009D" w:rsidRPr="00602D16" w:rsidRDefault="009D6872" w:rsidP="00F7009D">
            <w:pPr>
              <w:pStyle w:val="TabellRader"/>
              <w:keepNext/>
              <w:keepLines/>
            </w:pPr>
            <w:r w:rsidRPr="00602D16">
              <w:t>1,13</w:t>
            </w:r>
          </w:p>
        </w:tc>
      </w:tr>
      <w:tr w:rsidR="00F7009D" w:rsidRPr="00602D16" w14:paraId="52254CE5" w14:textId="77777777" w:rsidTr="00F7009D">
        <w:tc>
          <w:tcPr>
            <w:tcW w:w="2291" w:type="dxa"/>
            <w:vAlign w:val="bottom"/>
          </w:tcPr>
          <w:p w14:paraId="710F2F20" w14:textId="77777777" w:rsidR="00F7009D" w:rsidRPr="00602D16" w:rsidRDefault="009D6872" w:rsidP="00F7009D">
            <w:pPr>
              <w:pStyle w:val="TabellRader"/>
              <w:keepNext/>
              <w:keepLines/>
              <w:jc w:val="left"/>
            </w:pPr>
            <w:r w:rsidRPr="00602D16">
              <w:t>Nyanlända och utrikesfödda elever</w:t>
            </w:r>
          </w:p>
        </w:tc>
        <w:tc>
          <w:tcPr>
            <w:tcW w:w="523" w:type="dxa"/>
            <w:vAlign w:val="bottom"/>
          </w:tcPr>
          <w:p w14:paraId="6E8FDA67" w14:textId="77777777" w:rsidR="00F7009D" w:rsidRPr="00602D16" w:rsidRDefault="009D6872" w:rsidP="00F7009D">
            <w:pPr>
              <w:pStyle w:val="TabellRader"/>
              <w:keepNext/>
              <w:keepLines/>
            </w:pPr>
            <w:r w:rsidRPr="00602D16">
              <w:t>0,36</w:t>
            </w:r>
          </w:p>
        </w:tc>
        <w:tc>
          <w:tcPr>
            <w:tcW w:w="523" w:type="dxa"/>
            <w:vAlign w:val="bottom"/>
          </w:tcPr>
          <w:p w14:paraId="1FBAA452" w14:textId="77777777" w:rsidR="00F7009D" w:rsidRPr="00602D16" w:rsidRDefault="009D6872" w:rsidP="00F7009D">
            <w:pPr>
              <w:pStyle w:val="TabellRader"/>
              <w:keepNext/>
              <w:keepLines/>
            </w:pPr>
            <w:r w:rsidRPr="00602D16">
              <w:t>0,41</w:t>
            </w:r>
          </w:p>
        </w:tc>
        <w:tc>
          <w:tcPr>
            <w:tcW w:w="523" w:type="dxa"/>
            <w:vAlign w:val="bottom"/>
          </w:tcPr>
          <w:p w14:paraId="563E9DDA" w14:textId="77777777" w:rsidR="00F7009D" w:rsidRPr="00602D16" w:rsidRDefault="009D6872" w:rsidP="00F7009D">
            <w:pPr>
              <w:pStyle w:val="TabellRader"/>
              <w:keepNext/>
              <w:keepLines/>
            </w:pPr>
            <w:r w:rsidRPr="00602D16">
              <w:t>0,53</w:t>
            </w:r>
          </w:p>
        </w:tc>
        <w:tc>
          <w:tcPr>
            <w:tcW w:w="523" w:type="dxa"/>
            <w:vAlign w:val="bottom"/>
          </w:tcPr>
          <w:p w14:paraId="3B3A99A6" w14:textId="77777777" w:rsidR="00F7009D" w:rsidRPr="00602D16" w:rsidRDefault="009D6872" w:rsidP="00F7009D">
            <w:pPr>
              <w:pStyle w:val="TabellRader"/>
              <w:keepNext/>
              <w:keepLines/>
            </w:pPr>
            <w:r w:rsidRPr="00602D16">
              <w:t>0,48</w:t>
            </w:r>
          </w:p>
        </w:tc>
      </w:tr>
      <w:tr w:rsidR="00F7009D" w:rsidRPr="00602D16" w14:paraId="32DC9E6E" w14:textId="77777777" w:rsidTr="00F7009D">
        <w:tc>
          <w:tcPr>
            <w:tcW w:w="2291" w:type="dxa"/>
            <w:vAlign w:val="bottom"/>
          </w:tcPr>
          <w:p w14:paraId="7C03D3FD" w14:textId="77777777" w:rsidR="00F7009D" w:rsidRPr="00602D16" w:rsidRDefault="009D6872" w:rsidP="00F7009D">
            <w:pPr>
              <w:pStyle w:val="TabellRader"/>
              <w:keepNext/>
              <w:keepLines/>
              <w:jc w:val="left"/>
            </w:pPr>
            <w:r w:rsidRPr="00602D16">
              <w:t>Tioårig grundskola</w:t>
            </w:r>
          </w:p>
        </w:tc>
        <w:tc>
          <w:tcPr>
            <w:tcW w:w="523" w:type="dxa"/>
            <w:vAlign w:val="bottom"/>
          </w:tcPr>
          <w:p w14:paraId="39E89935" w14:textId="77777777" w:rsidR="00F7009D" w:rsidRPr="00602D16" w:rsidRDefault="009D6872" w:rsidP="00F7009D">
            <w:pPr>
              <w:pStyle w:val="TabellRader"/>
              <w:keepNext/>
              <w:keepLines/>
            </w:pPr>
            <w:r w:rsidRPr="00602D16">
              <w:t>0,07</w:t>
            </w:r>
          </w:p>
        </w:tc>
        <w:tc>
          <w:tcPr>
            <w:tcW w:w="523" w:type="dxa"/>
            <w:vAlign w:val="bottom"/>
          </w:tcPr>
          <w:p w14:paraId="2B4A4951" w14:textId="77777777" w:rsidR="00F7009D" w:rsidRPr="00602D16" w:rsidRDefault="009D6872" w:rsidP="00F7009D">
            <w:pPr>
              <w:pStyle w:val="TabellRader"/>
              <w:keepNext/>
              <w:keepLines/>
            </w:pPr>
            <w:r w:rsidRPr="00602D16">
              <w:t>0,22</w:t>
            </w:r>
          </w:p>
        </w:tc>
        <w:tc>
          <w:tcPr>
            <w:tcW w:w="523" w:type="dxa"/>
            <w:vAlign w:val="bottom"/>
          </w:tcPr>
          <w:p w14:paraId="5BEB71B4" w14:textId="77777777" w:rsidR="00F7009D" w:rsidRPr="00602D16" w:rsidRDefault="009D6872" w:rsidP="00F7009D">
            <w:pPr>
              <w:pStyle w:val="TabellRader"/>
              <w:keepNext/>
              <w:keepLines/>
            </w:pPr>
            <w:r w:rsidRPr="00602D16">
              <w:t>1,07</w:t>
            </w:r>
          </w:p>
        </w:tc>
        <w:tc>
          <w:tcPr>
            <w:tcW w:w="523" w:type="dxa"/>
            <w:vAlign w:val="bottom"/>
          </w:tcPr>
          <w:p w14:paraId="7275F8F4" w14:textId="77777777" w:rsidR="00F7009D" w:rsidRPr="00602D16" w:rsidRDefault="009D6872" w:rsidP="00F7009D">
            <w:pPr>
              <w:pStyle w:val="TabellRader"/>
              <w:keepNext/>
              <w:keepLines/>
            </w:pPr>
            <w:r w:rsidRPr="00602D16">
              <w:t>1,75</w:t>
            </w:r>
          </w:p>
        </w:tc>
      </w:tr>
      <w:tr w:rsidR="00F7009D" w:rsidRPr="00602D16" w14:paraId="5EC919C2" w14:textId="77777777" w:rsidTr="00F7009D">
        <w:tc>
          <w:tcPr>
            <w:tcW w:w="2291" w:type="dxa"/>
            <w:vAlign w:val="bottom"/>
          </w:tcPr>
          <w:p w14:paraId="54B6AA1E" w14:textId="4B7C032D" w:rsidR="00F7009D" w:rsidRPr="00602D16" w:rsidRDefault="009D6872" w:rsidP="00F7009D">
            <w:pPr>
              <w:pStyle w:val="TabellRader"/>
              <w:keepNext/>
              <w:keepLines/>
              <w:jc w:val="left"/>
            </w:pPr>
            <w:r w:rsidRPr="00602D16">
              <w:t>Utbyggd utbildning och fortbild</w:t>
            </w:r>
            <w:r>
              <w:softHyphen/>
            </w:r>
            <w:r w:rsidRPr="00602D16">
              <w:t>ning för lärare</w:t>
            </w:r>
          </w:p>
        </w:tc>
        <w:tc>
          <w:tcPr>
            <w:tcW w:w="523" w:type="dxa"/>
            <w:vAlign w:val="bottom"/>
          </w:tcPr>
          <w:p w14:paraId="7EA917A9" w14:textId="77777777" w:rsidR="00F7009D" w:rsidRPr="00602D16" w:rsidRDefault="009D6872" w:rsidP="00F7009D">
            <w:pPr>
              <w:pStyle w:val="TabellRader"/>
              <w:keepNext/>
              <w:keepLines/>
            </w:pPr>
            <w:r w:rsidRPr="00602D16">
              <w:t>0,54</w:t>
            </w:r>
          </w:p>
        </w:tc>
        <w:tc>
          <w:tcPr>
            <w:tcW w:w="523" w:type="dxa"/>
            <w:vAlign w:val="bottom"/>
          </w:tcPr>
          <w:p w14:paraId="37FDBBA3" w14:textId="77777777" w:rsidR="00F7009D" w:rsidRPr="00602D16" w:rsidRDefault="009D6872" w:rsidP="00F7009D">
            <w:pPr>
              <w:pStyle w:val="TabellRader"/>
              <w:keepNext/>
              <w:keepLines/>
            </w:pPr>
            <w:r w:rsidRPr="00602D16">
              <w:t>0,92</w:t>
            </w:r>
          </w:p>
        </w:tc>
        <w:tc>
          <w:tcPr>
            <w:tcW w:w="523" w:type="dxa"/>
            <w:vAlign w:val="bottom"/>
          </w:tcPr>
          <w:p w14:paraId="1C141ED4" w14:textId="77777777" w:rsidR="00F7009D" w:rsidRPr="00602D16" w:rsidRDefault="009D6872" w:rsidP="00F7009D">
            <w:pPr>
              <w:pStyle w:val="TabellRader"/>
              <w:keepNext/>
              <w:keepLines/>
            </w:pPr>
            <w:r w:rsidRPr="00602D16">
              <w:t>1,21</w:t>
            </w:r>
          </w:p>
        </w:tc>
        <w:tc>
          <w:tcPr>
            <w:tcW w:w="523" w:type="dxa"/>
            <w:vAlign w:val="bottom"/>
          </w:tcPr>
          <w:p w14:paraId="4AEF70D9" w14:textId="77777777" w:rsidR="00F7009D" w:rsidRPr="00602D16" w:rsidRDefault="009D6872" w:rsidP="00F7009D">
            <w:pPr>
              <w:pStyle w:val="TabellRader"/>
              <w:keepNext/>
              <w:keepLines/>
            </w:pPr>
            <w:r w:rsidRPr="00602D16">
              <w:t>1,32</w:t>
            </w:r>
          </w:p>
        </w:tc>
      </w:tr>
      <w:tr w:rsidR="00F7009D" w:rsidRPr="00602D16" w14:paraId="20BC4DE8" w14:textId="77777777" w:rsidTr="00F7009D">
        <w:tc>
          <w:tcPr>
            <w:tcW w:w="2291" w:type="dxa"/>
            <w:vAlign w:val="bottom"/>
          </w:tcPr>
          <w:p w14:paraId="63EE1B04" w14:textId="41FC695A" w:rsidR="00F7009D" w:rsidRPr="00602D16" w:rsidRDefault="009D6872" w:rsidP="00F7009D">
            <w:pPr>
              <w:pStyle w:val="TabellRader"/>
              <w:keepNext/>
              <w:keepLines/>
              <w:jc w:val="left"/>
            </w:pPr>
            <w:r w:rsidRPr="00602D16">
              <w:t>Studielånshöjning</w:t>
            </w:r>
          </w:p>
        </w:tc>
        <w:tc>
          <w:tcPr>
            <w:tcW w:w="523" w:type="dxa"/>
            <w:vAlign w:val="bottom"/>
          </w:tcPr>
          <w:p w14:paraId="408F45BD" w14:textId="77777777" w:rsidR="00F7009D" w:rsidRPr="00602D16" w:rsidRDefault="009D6872" w:rsidP="00F7009D">
            <w:pPr>
              <w:pStyle w:val="TabellRader"/>
              <w:keepNext/>
              <w:keepLines/>
            </w:pPr>
            <w:r w:rsidRPr="00602D16">
              <w:t>0,11</w:t>
            </w:r>
          </w:p>
        </w:tc>
        <w:tc>
          <w:tcPr>
            <w:tcW w:w="523" w:type="dxa"/>
            <w:vAlign w:val="bottom"/>
          </w:tcPr>
          <w:p w14:paraId="537342F8" w14:textId="77777777" w:rsidR="00F7009D" w:rsidRPr="00602D16" w:rsidRDefault="009D6872" w:rsidP="00F7009D">
            <w:pPr>
              <w:pStyle w:val="TabellRader"/>
              <w:keepNext/>
              <w:keepLines/>
            </w:pPr>
            <w:r w:rsidRPr="00602D16">
              <w:t>0,12</w:t>
            </w:r>
          </w:p>
        </w:tc>
        <w:tc>
          <w:tcPr>
            <w:tcW w:w="523" w:type="dxa"/>
            <w:vAlign w:val="bottom"/>
          </w:tcPr>
          <w:p w14:paraId="07DCFFBC" w14:textId="77777777" w:rsidR="00F7009D" w:rsidRPr="00602D16" w:rsidRDefault="009D6872" w:rsidP="00F7009D">
            <w:pPr>
              <w:pStyle w:val="TabellRader"/>
              <w:keepNext/>
              <w:keepLines/>
            </w:pPr>
            <w:r w:rsidRPr="00602D16">
              <w:t>0,14</w:t>
            </w:r>
          </w:p>
        </w:tc>
        <w:tc>
          <w:tcPr>
            <w:tcW w:w="523" w:type="dxa"/>
            <w:vAlign w:val="bottom"/>
          </w:tcPr>
          <w:p w14:paraId="444B8864" w14:textId="77777777" w:rsidR="00F7009D" w:rsidRPr="00602D16" w:rsidRDefault="009D6872" w:rsidP="00F7009D">
            <w:pPr>
              <w:pStyle w:val="TabellRader"/>
              <w:keepNext/>
              <w:keepLines/>
            </w:pPr>
            <w:r w:rsidRPr="00602D16">
              <w:t>0,17</w:t>
            </w:r>
          </w:p>
        </w:tc>
      </w:tr>
      <w:tr w:rsidR="00F7009D" w:rsidRPr="00602D16" w14:paraId="5B61068C" w14:textId="77777777" w:rsidTr="00F7009D">
        <w:tc>
          <w:tcPr>
            <w:tcW w:w="2291" w:type="dxa"/>
            <w:vAlign w:val="bottom"/>
          </w:tcPr>
          <w:p w14:paraId="73056E22" w14:textId="77777777" w:rsidR="00F7009D" w:rsidRPr="00602D16" w:rsidRDefault="009D6872" w:rsidP="00F7009D">
            <w:pPr>
              <w:pStyle w:val="TabellRader"/>
              <w:keepNext/>
              <w:keepLines/>
              <w:jc w:val="left"/>
            </w:pPr>
            <w:r w:rsidRPr="00602D16">
              <w:t>Övrigt inom skolan</w:t>
            </w:r>
          </w:p>
        </w:tc>
        <w:tc>
          <w:tcPr>
            <w:tcW w:w="523" w:type="dxa"/>
            <w:vAlign w:val="bottom"/>
          </w:tcPr>
          <w:p w14:paraId="325EF8AD" w14:textId="77777777" w:rsidR="00F7009D" w:rsidRPr="00602D16" w:rsidRDefault="009D6872" w:rsidP="00F7009D">
            <w:pPr>
              <w:pStyle w:val="TabellRader"/>
              <w:keepNext/>
              <w:keepLines/>
            </w:pPr>
            <w:r w:rsidRPr="00602D16">
              <w:t>0,03</w:t>
            </w:r>
          </w:p>
        </w:tc>
        <w:tc>
          <w:tcPr>
            <w:tcW w:w="523" w:type="dxa"/>
            <w:vAlign w:val="bottom"/>
          </w:tcPr>
          <w:p w14:paraId="0076D51A" w14:textId="77777777" w:rsidR="00F7009D" w:rsidRPr="00602D16" w:rsidRDefault="009D6872" w:rsidP="00F7009D">
            <w:pPr>
              <w:pStyle w:val="TabellRader"/>
              <w:keepNext/>
              <w:keepLines/>
            </w:pPr>
            <w:r w:rsidRPr="00602D16">
              <w:t>0,03</w:t>
            </w:r>
          </w:p>
        </w:tc>
        <w:tc>
          <w:tcPr>
            <w:tcW w:w="523" w:type="dxa"/>
            <w:vAlign w:val="bottom"/>
          </w:tcPr>
          <w:p w14:paraId="69D9E829" w14:textId="77777777" w:rsidR="00F7009D" w:rsidRPr="00602D16" w:rsidRDefault="009D6872" w:rsidP="00F7009D">
            <w:pPr>
              <w:pStyle w:val="TabellRader"/>
              <w:keepNext/>
              <w:keepLines/>
            </w:pPr>
            <w:r w:rsidRPr="00602D16">
              <w:t>0,01</w:t>
            </w:r>
          </w:p>
        </w:tc>
        <w:tc>
          <w:tcPr>
            <w:tcW w:w="523" w:type="dxa"/>
            <w:vAlign w:val="bottom"/>
          </w:tcPr>
          <w:p w14:paraId="67AC630E" w14:textId="77777777" w:rsidR="00F7009D" w:rsidRPr="00602D16" w:rsidRDefault="009D6872" w:rsidP="00F7009D">
            <w:pPr>
              <w:pStyle w:val="TabellRader"/>
              <w:keepNext/>
              <w:keepLines/>
            </w:pPr>
            <w:r w:rsidRPr="00602D16">
              <w:t>0,01</w:t>
            </w:r>
          </w:p>
        </w:tc>
      </w:tr>
      <w:tr w:rsidR="00F7009D" w:rsidRPr="00602D16" w14:paraId="63722B64" w14:textId="77777777" w:rsidTr="00F7009D">
        <w:tc>
          <w:tcPr>
            <w:tcW w:w="2291" w:type="dxa"/>
            <w:vAlign w:val="bottom"/>
          </w:tcPr>
          <w:p w14:paraId="3445095E" w14:textId="4992E700" w:rsidR="00F7009D" w:rsidRPr="00602D16" w:rsidRDefault="009D6872" w:rsidP="00F7009D">
            <w:pPr>
              <w:pStyle w:val="TabellRader"/>
              <w:keepNext/>
              <w:keepLines/>
              <w:jc w:val="left"/>
              <w:rPr>
                <w:b/>
                <w:i/>
              </w:rPr>
            </w:pPr>
            <w:r w:rsidRPr="00602D16">
              <w:rPr>
                <w:b/>
                <w:i/>
              </w:rPr>
              <w:t xml:space="preserve">Ökad tillgänglighet och </w:t>
            </w:r>
            <w:r>
              <w:rPr>
                <w:b/>
                <w:i/>
              </w:rPr>
              <w:t>kompetens i</w:t>
            </w:r>
            <w:r w:rsidRPr="00602D16">
              <w:rPr>
                <w:b/>
                <w:i/>
              </w:rPr>
              <w:t xml:space="preserve"> vården</w:t>
            </w:r>
          </w:p>
        </w:tc>
        <w:tc>
          <w:tcPr>
            <w:tcW w:w="523" w:type="dxa"/>
            <w:vAlign w:val="bottom"/>
          </w:tcPr>
          <w:p w14:paraId="57853330" w14:textId="5568FED1" w:rsidR="00F7009D" w:rsidRPr="00027EF0" w:rsidRDefault="009D6872" w:rsidP="00F7009D">
            <w:pPr>
              <w:pStyle w:val="TabellRader"/>
              <w:keepNext/>
              <w:keepLines/>
              <w:rPr>
                <w:b/>
                <w:i/>
              </w:rPr>
            </w:pPr>
            <w:r w:rsidRPr="00027EF0">
              <w:rPr>
                <w:b/>
                <w:i/>
              </w:rPr>
              <w:t>0,52</w:t>
            </w:r>
          </w:p>
        </w:tc>
        <w:tc>
          <w:tcPr>
            <w:tcW w:w="523" w:type="dxa"/>
            <w:vAlign w:val="bottom"/>
          </w:tcPr>
          <w:p w14:paraId="2C09A2B0" w14:textId="77777777" w:rsidR="00F7009D" w:rsidRPr="00027EF0" w:rsidRDefault="009D6872" w:rsidP="00F7009D">
            <w:pPr>
              <w:pStyle w:val="TabellRader"/>
              <w:keepNext/>
              <w:keepLines/>
              <w:rPr>
                <w:b/>
                <w:i/>
              </w:rPr>
            </w:pPr>
            <w:r w:rsidRPr="00027EF0">
              <w:rPr>
                <w:b/>
                <w:i/>
              </w:rPr>
              <w:t>0,56</w:t>
            </w:r>
          </w:p>
        </w:tc>
        <w:tc>
          <w:tcPr>
            <w:tcW w:w="523" w:type="dxa"/>
            <w:vAlign w:val="bottom"/>
          </w:tcPr>
          <w:p w14:paraId="08B30325" w14:textId="77777777" w:rsidR="00F7009D" w:rsidRPr="00027EF0" w:rsidRDefault="009D6872" w:rsidP="00F7009D">
            <w:pPr>
              <w:pStyle w:val="TabellRader"/>
              <w:keepNext/>
              <w:keepLines/>
              <w:rPr>
                <w:b/>
                <w:i/>
              </w:rPr>
            </w:pPr>
            <w:r w:rsidRPr="00027EF0">
              <w:rPr>
                <w:b/>
                <w:i/>
              </w:rPr>
              <w:t>0,58</w:t>
            </w:r>
          </w:p>
        </w:tc>
        <w:tc>
          <w:tcPr>
            <w:tcW w:w="523" w:type="dxa"/>
            <w:vAlign w:val="bottom"/>
          </w:tcPr>
          <w:p w14:paraId="568C67AD" w14:textId="77777777" w:rsidR="00F7009D" w:rsidRPr="00027EF0" w:rsidRDefault="009D6872" w:rsidP="00F7009D">
            <w:pPr>
              <w:pStyle w:val="TabellRader"/>
              <w:keepNext/>
              <w:keepLines/>
              <w:rPr>
                <w:b/>
                <w:i/>
              </w:rPr>
            </w:pPr>
            <w:r w:rsidRPr="00027EF0">
              <w:rPr>
                <w:b/>
                <w:i/>
              </w:rPr>
              <w:t>0,58</w:t>
            </w:r>
          </w:p>
        </w:tc>
      </w:tr>
      <w:tr w:rsidR="00F7009D" w:rsidRPr="00602D16" w14:paraId="57F9D575" w14:textId="77777777" w:rsidTr="00F7009D">
        <w:tc>
          <w:tcPr>
            <w:tcW w:w="2291" w:type="dxa"/>
            <w:vAlign w:val="bottom"/>
          </w:tcPr>
          <w:p w14:paraId="2DF78979" w14:textId="77777777" w:rsidR="00F7009D" w:rsidRPr="00602D16" w:rsidRDefault="009D6872" w:rsidP="00F7009D">
            <w:pPr>
              <w:pStyle w:val="TabellRader"/>
              <w:keepNext/>
              <w:keepLines/>
              <w:jc w:val="left"/>
            </w:pPr>
            <w:r w:rsidRPr="00602D16">
              <w:t>Förbättrad tillgänglighet i cancer</w:t>
            </w:r>
            <w:r w:rsidRPr="00602D16">
              <w:softHyphen/>
              <w:t>vården</w:t>
            </w:r>
          </w:p>
        </w:tc>
        <w:tc>
          <w:tcPr>
            <w:tcW w:w="523" w:type="dxa"/>
            <w:vAlign w:val="bottom"/>
          </w:tcPr>
          <w:p w14:paraId="0C61C140" w14:textId="77777777" w:rsidR="00F7009D" w:rsidRPr="00602D16" w:rsidRDefault="009D6872" w:rsidP="00F7009D">
            <w:pPr>
              <w:pStyle w:val="TabellRader"/>
              <w:keepNext/>
              <w:keepLines/>
            </w:pPr>
            <w:r w:rsidRPr="00602D16">
              <w:t>0,50</w:t>
            </w:r>
          </w:p>
        </w:tc>
        <w:tc>
          <w:tcPr>
            <w:tcW w:w="523" w:type="dxa"/>
            <w:vAlign w:val="bottom"/>
          </w:tcPr>
          <w:p w14:paraId="1D3F6302" w14:textId="77777777" w:rsidR="00F7009D" w:rsidRPr="00602D16" w:rsidRDefault="009D6872" w:rsidP="00F7009D">
            <w:pPr>
              <w:pStyle w:val="TabellRader"/>
              <w:keepNext/>
              <w:keepLines/>
            </w:pPr>
            <w:r w:rsidRPr="00602D16">
              <w:t>0,50</w:t>
            </w:r>
          </w:p>
        </w:tc>
        <w:tc>
          <w:tcPr>
            <w:tcW w:w="523" w:type="dxa"/>
            <w:vAlign w:val="bottom"/>
          </w:tcPr>
          <w:p w14:paraId="23C60464" w14:textId="77777777" w:rsidR="00F7009D" w:rsidRPr="00602D16" w:rsidRDefault="009D6872" w:rsidP="00F7009D">
            <w:pPr>
              <w:pStyle w:val="TabellRader"/>
              <w:keepNext/>
              <w:keepLines/>
            </w:pPr>
            <w:r w:rsidRPr="00602D16">
              <w:t>0,50</w:t>
            </w:r>
          </w:p>
        </w:tc>
        <w:tc>
          <w:tcPr>
            <w:tcW w:w="523" w:type="dxa"/>
            <w:vAlign w:val="bottom"/>
          </w:tcPr>
          <w:p w14:paraId="7EA340CC" w14:textId="77777777" w:rsidR="00F7009D" w:rsidRPr="00602D16" w:rsidRDefault="009D6872" w:rsidP="00F7009D">
            <w:pPr>
              <w:pStyle w:val="TabellRader"/>
              <w:keepNext/>
              <w:keepLines/>
            </w:pPr>
            <w:r w:rsidRPr="00602D16">
              <w:t>0,50</w:t>
            </w:r>
          </w:p>
        </w:tc>
      </w:tr>
      <w:tr w:rsidR="00F7009D" w:rsidRPr="00602D16" w14:paraId="3B775B74" w14:textId="77777777" w:rsidTr="00F7009D">
        <w:tc>
          <w:tcPr>
            <w:tcW w:w="2291" w:type="dxa"/>
            <w:vAlign w:val="bottom"/>
          </w:tcPr>
          <w:p w14:paraId="267ED361" w14:textId="06640681" w:rsidR="00F7009D" w:rsidRPr="00602D16" w:rsidRDefault="009D6872" w:rsidP="00F7009D">
            <w:pPr>
              <w:pStyle w:val="TabellRader"/>
              <w:keepNext/>
              <w:keepLines/>
              <w:jc w:val="left"/>
            </w:pPr>
            <w:r w:rsidRPr="00602D16">
              <w:t>Utbildning av specialistsjuk</w:t>
            </w:r>
            <w:r>
              <w:softHyphen/>
            </w:r>
            <w:r w:rsidRPr="00602D16">
              <w:t>sköterskor och barnmorskor</w:t>
            </w:r>
          </w:p>
        </w:tc>
        <w:tc>
          <w:tcPr>
            <w:tcW w:w="523" w:type="dxa"/>
            <w:vAlign w:val="bottom"/>
          </w:tcPr>
          <w:p w14:paraId="6A7FFCF6" w14:textId="77777777" w:rsidR="00F7009D" w:rsidRPr="00602D16" w:rsidRDefault="009D6872" w:rsidP="00F7009D">
            <w:pPr>
              <w:pStyle w:val="TabellRader"/>
              <w:keepNext/>
              <w:keepLines/>
            </w:pPr>
            <w:r w:rsidRPr="00602D16">
              <w:t>0,02</w:t>
            </w:r>
          </w:p>
        </w:tc>
        <w:tc>
          <w:tcPr>
            <w:tcW w:w="523" w:type="dxa"/>
            <w:vAlign w:val="bottom"/>
          </w:tcPr>
          <w:p w14:paraId="4B186992" w14:textId="77777777" w:rsidR="00F7009D" w:rsidRPr="00602D16" w:rsidRDefault="009D6872" w:rsidP="00F7009D">
            <w:pPr>
              <w:pStyle w:val="TabellRader"/>
              <w:keepNext/>
              <w:keepLines/>
            </w:pPr>
            <w:r w:rsidRPr="00602D16">
              <w:t>0,06</w:t>
            </w:r>
          </w:p>
        </w:tc>
        <w:tc>
          <w:tcPr>
            <w:tcW w:w="523" w:type="dxa"/>
            <w:vAlign w:val="bottom"/>
          </w:tcPr>
          <w:p w14:paraId="0296D7B7" w14:textId="77777777" w:rsidR="00F7009D" w:rsidRPr="00602D16" w:rsidRDefault="009D6872" w:rsidP="00F7009D">
            <w:pPr>
              <w:pStyle w:val="TabellRader"/>
              <w:keepNext/>
              <w:keepLines/>
            </w:pPr>
            <w:r w:rsidRPr="00602D16">
              <w:t>0,08</w:t>
            </w:r>
          </w:p>
        </w:tc>
        <w:tc>
          <w:tcPr>
            <w:tcW w:w="523" w:type="dxa"/>
            <w:vAlign w:val="bottom"/>
          </w:tcPr>
          <w:p w14:paraId="6FDE3A81" w14:textId="77777777" w:rsidR="00F7009D" w:rsidRPr="00602D16" w:rsidRDefault="009D6872" w:rsidP="00F7009D">
            <w:pPr>
              <w:pStyle w:val="TabellRader"/>
              <w:keepNext/>
              <w:keepLines/>
            </w:pPr>
            <w:r w:rsidRPr="00602D16">
              <w:t>0,08</w:t>
            </w:r>
          </w:p>
        </w:tc>
      </w:tr>
      <w:tr w:rsidR="00F7009D" w:rsidRPr="00602D16" w14:paraId="1ABA8A57" w14:textId="77777777" w:rsidTr="00F7009D">
        <w:tc>
          <w:tcPr>
            <w:tcW w:w="2291" w:type="dxa"/>
            <w:vAlign w:val="bottom"/>
          </w:tcPr>
          <w:p w14:paraId="6CFC53D2" w14:textId="23B4C0F2" w:rsidR="00F7009D" w:rsidRPr="00602D16" w:rsidRDefault="009D6872" w:rsidP="00F7009D">
            <w:pPr>
              <w:pStyle w:val="TabellRader"/>
              <w:keepNext/>
              <w:keepLines/>
              <w:jc w:val="left"/>
            </w:pPr>
            <w:r>
              <w:rPr>
                <w:b/>
                <w:i/>
              </w:rPr>
              <w:t>Ytterligare f</w:t>
            </w:r>
            <w:r w:rsidRPr="00602D16">
              <w:rPr>
                <w:b/>
                <w:i/>
              </w:rPr>
              <w:t>örbättrat företagsklimat</w:t>
            </w:r>
          </w:p>
        </w:tc>
        <w:tc>
          <w:tcPr>
            <w:tcW w:w="523" w:type="dxa"/>
            <w:vAlign w:val="bottom"/>
          </w:tcPr>
          <w:p w14:paraId="27288199" w14:textId="7E493855" w:rsidR="00F7009D" w:rsidRPr="00602D16" w:rsidRDefault="009D6872" w:rsidP="00F7009D">
            <w:pPr>
              <w:pStyle w:val="TabellRader"/>
              <w:keepNext/>
              <w:keepLines/>
              <w:rPr>
                <w:b/>
                <w:i/>
              </w:rPr>
            </w:pPr>
            <w:r w:rsidRPr="00787435">
              <w:t>0,76</w:t>
            </w:r>
          </w:p>
        </w:tc>
        <w:tc>
          <w:tcPr>
            <w:tcW w:w="523" w:type="dxa"/>
            <w:vAlign w:val="bottom"/>
          </w:tcPr>
          <w:p w14:paraId="58008A0C" w14:textId="406CB97C" w:rsidR="00F7009D" w:rsidRPr="00602D16" w:rsidRDefault="009D6872" w:rsidP="00F7009D">
            <w:pPr>
              <w:pStyle w:val="TabellRader"/>
              <w:keepNext/>
              <w:keepLines/>
              <w:rPr>
                <w:b/>
                <w:i/>
              </w:rPr>
            </w:pPr>
            <w:r w:rsidRPr="00787435">
              <w:t>0,76</w:t>
            </w:r>
          </w:p>
        </w:tc>
        <w:tc>
          <w:tcPr>
            <w:tcW w:w="523" w:type="dxa"/>
            <w:vAlign w:val="bottom"/>
          </w:tcPr>
          <w:p w14:paraId="27BCC26E" w14:textId="7EFA42FD" w:rsidR="00F7009D" w:rsidRPr="00602D16" w:rsidRDefault="009D6872" w:rsidP="00F7009D">
            <w:pPr>
              <w:pStyle w:val="TabellRader"/>
              <w:keepNext/>
              <w:keepLines/>
              <w:rPr>
                <w:b/>
                <w:i/>
              </w:rPr>
            </w:pPr>
            <w:r w:rsidRPr="00787435">
              <w:t>0,76</w:t>
            </w:r>
          </w:p>
        </w:tc>
        <w:tc>
          <w:tcPr>
            <w:tcW w:w="523" w:type="dxa"/>
            <w:vAlign w:val="bottom"/>
          </w:tcPr>
          <w:p w14:paraId="0F7BC829" w14:textId="3F55D4C4" w:rsidR="00F7009D" w:rsidRPr="00602D16" w:rsidRDefault="009D6872" w:rsidP="00F7009D">
            <w:pPr>
              <w:pStyle w:val="TabellRader"/>
              <w:keepNext/>
              <w:keepLines/>
              <w:rPr>
                <w:b/>
                <w:i/>
              </w:rPr>
            </w:pPr>
            <w:r w:rsidRPr="00787435">
              <w:t>0,76</w:t>
            </w:r>
          </w:p>
        </w:tc>
      </w:tr>
      <w:tr w:rsidR="00F7009D" w:rsidRPr="00602D16" w14:paraId="0F8EDF57" w14:textId="77777777" w:rsidTr="00F7009D">
        <w:tc>
          <w:tcPr>
            <w:tcW w:w="2291" w:type="dxa"/>
            <w:vAlign w:val="bottom"/>
          </w:tcPr>
          <w:p w14:paraId="0159DCFD" w14:textId="685AC480" w:rsidR="00F7009D" w:rsidRPr="00602D16" w:rsidRDefault="009D6872" w:rsidP="00F7009D">
            <w:pPr>
              <w:pStyle w:val="TabellRader"/>
              <w:keepNext/>
              <w:keepLines/>
              <w:jc w:val="left"/>
            </w:pPr>
            <w:r>
              <w:t>E</w:t>
            </w:r>
            <w:r w:rsidRPr="00602D16">
              <w:t>rsättning för höga sjuklöne</w:t>
            </w:r>
            <w:r w:rsidRPr="00602D16">
              <w:softHyphen/>
              <w:t>kostnader</w:t>
            </w:r>
            <w:r w:rsidRPr="00602D16">
              <w:rPr>
                <w:vertAlign w:val="superscript"/>
              </w:rPr>
              <w:t>1</w:t>
            </w:r>
          </w:p>
        </w:tc>
        <w:tc>
          <w:tcPr>
            <w:tcW w:w="523" w:type="dxa"/>
            <w:vAlign w:val="bottom"/>
          </w:tcPr>
          <w:p w14:paraId="6F7F7DEB" w14:textId="4424830A" w:rsidR="00F7009D" w:rsidRPr="00602D16" w:rsidRDefault="009D6872" w:rsidP="00F7009D">
            <w:pPr>
              <w:pStyle w:val="TabellRader"/>
              <w:keepNext/>
              <w:keepLines/>
            </w:pPr>
            <w:r w:rsidRPr="00602D16">
              <w:t>0,</w:t>
            </w:r>
            <w:r>
              <w:t>30</w:t>
            </w:r>
          </w:p>
        </w:tc>
        <w:tc>
          <w:tcPr>
            <w:tcW w:w="523" w:type="dxa"/>
            <w:vAlign w:val="bottom"/>
          </w:tcPr>
          <w:p w14:paraId="090EA06E" w14:textId="5A34C7D0" w:rsidR="00F7009D" w:rsidRPr="00602D16" w:rsidRDefault="009D6872" w:rsidP="00F7009D">
            <w:pPr>
              <w:pStyle w:val="TabellRader"/>
              <w:keepNext/>
              <w:keepLines/>
            </w:pPr>
            <w:r w:rsidRPr="00602D16">
              <w:t>0,</w:t>
            </w:r>
            <w:r>
              <w:t>30</w:t>
            </w:r>
          </w:p>
        </w:tc>
        <w:tc>
          <w:tcPr>
            <w:tcW w:w="523" w:type="dxa"/>
            <w:vAlign w:val="bottom"/>
          </w:tcPr>
          <w:p w14:paraId="112D44CD" w14:textId="357F6AE0" w:rsidR="00F7009D" w:rsidRPr="00602D16" w:rsidRDefault="009D6872" w:rsidP="00F7009D">
            <w:pPr>
              <w:pStyle w:val="TabellRader"/>
              <w:keepNext/>
              <w:keepLines/>
            </w:pPr>
            <w:r w:rsidRPr="00602D16">
              <w:t>0,</w:t>
            </w:r>
            <w:r>
              <w:t>30</w:t>
            </w:r>
          </w:p>
        </w:tc>
        <w:tc>
          <w:tcPr>
            <w:tcW w:w="523" w:type="dxa"/>
            <w:vAlign w:val="bottom"/>
          </w:tcPr>
          <w:p w14:paraId="10B51FBA" w14:textId="33C67E03" w:rsidR="00F7009D" w:rsidRPr="00602D16" w:rsidRDefault="009D6872" w:rsidP="00F7009D">
            <w:pPr>
              <w:pStyle w:val="TabellRader"/>
              <w:keepNext/>
              <w:keepLines/>
            </w:pPr>
            <w:r w:rsidRPr="00602D16">
              <w:t>0,</w:t>
            </w:r>
            <w:r>
              <w:t>30</w:t>
            </w:r>
          </w:p>
        </w:tc>
      </w:tr>
      <w:tr w:rsidR="00F7009D" w:rsidRPr="00602D16" w14:paraId="244512C6" w14:textId="77777777" w:rsidTr="00F7009D">
        <w:tc>
          <w:tcPr>
            <w:tcW w:w="2291" w:type="dxa"/>
            <w:vAlign w:val="bottom"/>
          </w:tcPr>
          <w:p w14:paraId="771ACBFE" w14:textId="483EB31F" w:rsidR="00F7009D" w:rsidRPr="00602D16" w:rsidRDefault="009D6872" w:rsidP="00F7009D">
            <w:pPr>
              <w:pStyle w:val="TabellRader"/>
              <w:keepNext/>
              <w:keepLines/>
              <w:jc w:val="left"/>
            </w:pPr>
            <w:r w:rsidRPr="00602D16">
              <w:t>Förstärkt landsbygdsprogram för lokal service och bredband m.m.</w:t>
            </w:r>
          </w:p>
        </w:tc>
        <w:tc>
          <w:tcPr>
            <w:tcW w:w="523" w:type="dxa"/>
            <w:vAlign w:val="bottom"/>
          </w:tcPr>
          <w:p w14:paraId="5A10C2BD" w14:textId="6507F8F3" w:rsidR="00F7009D" w:rsidRPr="00602D16" w:rsidRDefault="009D6872" w:rsidP="00F7009D">
            <w:pPr>
              <w:pStyle w:val="TabellRader"/>
              <w:keepNext/>
              <w:keepLines/>
            </w:pPr>
            <w:r w:rsidRPr="00602D16">
              <w:t>0,40</w:t>
            </w:r>
          </w:p>
        </w:tc>
        <w:tc>
          <w:tcPr>
            <w:tcW w:w="523" w:type="dxa"/>
            <w:vAlign w:val="bottom"/>
          </w:tcPr>
          <w:p w14:paraId="500BA30D" w14:textId="7DE66FD2" w:rsidR="00F7009D" w:rsidRPr="00602D16" w:rsidRDefault="009D6872" w:rsidP="00F7009D">
            <w:pPr>
              <w:pStyle w:val="TabellRader"/>
              <w:keepNext/>
              <w:keepLines/>
            </w:pPr>
            <w:r w:rsidRPr="00602D16">
              <w:t>0,40</w:t>
            </w:r>
          </w:p>
        </w:tc>
        <w:tc>
          <w:tcPr>
            <w:tcW w:w="523" w:type="dxa"/>
            <w:vAlign w:val="bottom"/>
          </w:tcPr>
          <w:p w14:paraId="697B141E" w14:textId="0C5CBA90" w:rsidR="00F7009D" w:rsidRPr="00602D16" w:rsidRDefault="009D6872" w:rsidP="00F7009D">
            <w:pPr>
              <w:pStyle w:val="TabellRader"/>
              <w:keepNext/>
              <w:keepLines/>
            </w:pPr>
            <w:r w:rsidRPr="00602D16">
              <w:t>0,40</w:t>
            </w:r>
          </w:p>
        </w:tc>
        <w:tc>
          <w:tcPr>
            <w:tcW w:w="523" w:type="dxa"/>
            <w:vAlign w:val="bottom"/>
          </w:tcPr>
          <w:p w14:paraId="31BFC068" w14:textId="5C6DCFBF" w:rsidR="00F7009D" w:rsidRPr="00602D16" w:rsidRDefault="009D6872" w:rsidP="00F7009D">
            <w:pPr>
              <w:pStyle w:val="TabellRader"/>
              <w:keepNext/>
              <w:keepLines/>
            </w:pPr>
            <w:r w:rsidRPr="00602D16">
              <w:t>0,40</w:t>
            </w:r>
          </w:p>
        </w:tc>
      </w:tr>
      <w:tr w:rsidR="00F7009D" w:rsidRPr="00AC5679" w14:paraId="31006859" w14:textId="77777777" w:rsidTr="00F7009D">
        <w:tc>
          <w:tcPr>
            <w:tcW w:w="2291" w:type="dxa"/>
            <w:vAlign w:val="bottom"/>
          </w:tcPr>
          <w:p w14:paraId="113C170F" w14:textId="77777777" w:rsidR="00F7009D" w:rsidRPr="00602D16" w:rsidRDefault="009D6872" w:rsidP="00F7009D">
            <w:pPr>
              <w:pStyle w:val="TabellRader"/>
              <w:keepNext/>
              <w:keepLines/>
              <w:jc w:val="left"/>
              <w:rPr>
                <w:b/>
              </w:rPr>
            </w:pPr>
            <w:r w:rsidRPr="00602D16">
              <w:rPr>
                <w:b/>
              </w:rPr>
              <w:t>Finansiering</w:t>
            </w:r>
          </w:p>
        </w:tc>
        <w:tc>
          <w:tcPr>
            <w:tcW w:w="523" w:type="dxa"/>
            <w:vAlign w:val="bottom"/>
          </w:tcPr>
          <w:p w14:paraId="494D4742" w14:textId="263ECB20" w:rsidR="00F7009D" w:rsidRPr="00602D16" w:rsidRDefault="009D6872" w:rsidP="00F7009D">
            <w:pPr>
              <w:pStyle w:val="TabellRader"/>
              <w:keepNext/>
              <w:keepLines/>
              <w:rPr>
                <w:b/>
              </w:rPr>
            </w:pPr>
            <w:r w:rsidRPr="004C6E00">
              <w:rPr>
                <w:b/>
              </w:rPr>
              <w:t>7,13</w:t>
            </w:r>
          </w:p>
        </w:tc>
        <w:tc>
          <w:tcPr>
            <w:tcW w:w="523" w:type="dxa"/>
            <w:vAlign w:val="bottom"/>
          </w:tcPr>
          <w:p w14:paraId="34B37A48" w14:textId="656BCF55" w:rsidR="00F7009D" w:rsidRPr="00602D16" w:rsidRDefault="009D6872" w:rsidP="00F7009D">
            <w:pPr>
              <w:pStyle w:val="TabellRader"/>
              <w:keepNext/>
              <w:keepLines/>
              <w:rPr>
                <w:b/>
              </w:rPr>
            </w:pPr>
            <w:r w:rsidRPr="004C6E00">
              <w:rPr>
                <w:b/>
              </w:rPr>
              <w:t>9,24</w:t>
            </w:r>
          </w:p>
        </w:tc>
        <w:tc>
          <w:tcPr>
            <w:tcW w:w="523" w:type="dxa"/>
            <w:vAlign w:val="bottom"/>
          </w:tcPr>
          <w:p w14:paraId="6466E4AF" w14:textId="6FB6A9E2" w:rsidR="00F7009D" w:rsidRPr="00602D16" w:rsidRDefault="009D6872" w:rsidP="00F7009D">
            <w:pPr>
              <w:pStyle w:val="TabellRader"/>
              <w:keepNext/>
              <w:keepLines/>
              <w:rPr>
                <w:b/>
              </w:rPr>
            </w:pPr>
            <w:r w:rsidRPr="004C6E00">
              <w:rPr>
                <w:b/>
              </w:rPr>
              <w:t>9,36</w:t>
            </w:r>
          </w:p>
        </w:tc>
        <w:tc>
          <w:tcPr>
            <w:tcW w:w="523" w:type="dxa"/>
            <w:vAlign w:val="bottom"/>
          </w:tcPr>
          <w:p w14:paraId="5A60072E" w14:textId="190C1008" w:rsidR="00F7009D" w:rsidRPr="00602D16" w:rsidRDefault="009D6872" w:rsidP="00F7009D">
            <w:pPr>
              <w:pStyle w:val="TabellRader"/>
              <w:keepNext/>
              <w:keepLines/>
              <w:rPr>
                <w:b/>
              </w:rPr>
            </w:pPr>
            <w:r w:rsidRPr="004C6E00">
              <w:rPr>
                <w:b/>
              </w:rPr>
              <w:t>9,44</w:t>
            </w:r>
          </w:p>
        </w:tc>
      </w:tr>
      <w:tr w:rsidR="00F7009D" w:rsidRPr="00602D16" w14:paraId="5D2E467F" w14:textId="77777777" w:rsidTr="00F7009D">
        <w:tc>
          <w:tcPr>
            <w:tcW w:w="2291" w:type="dxa"/>
            <w:vAlign w:val="bottom"/>
          </w:tcPr>
          <w:p w14:paraId="77AFE2BD" w14:textId="77777777" w:rsidR="00F7009D" w:rsidRPr="00602D16" w:rsidRDefault="009D6872" w:rsidP="00F7009D">
            <w:pPr>
              <w:pStyle w:val="TabellRader"/>
              <w:keepNext/>
              <w:keepLines/>
              <w:jc w:val="left"/>
              <w:rPr>
                <w:b/>
                <w:i/>
              </w:rPr>
            </w:pPr>
            <w:r w:rsidRPr="00602D16">
              <w:rPr>
                <w:b/>
                <w:i/>
              </w:rPr>
              <w:t>Inkomstförstärkningar</w:t>
            </w:r>
          </w:p>
        </w:tc>
        <w:tc>
          <w:tcPr>
            <w:tcW w:w="523" w:type="dxa"/>
            <w:vAlign w:val="bottom"/>
          </w:tcPr>
          <w:p w14:paraId="319A66A5" w14:textId="77777777" w:rsidR="00F7009D" w:rsidRPr="00602D16" w:rsidRDefault="009D6872" w:rsidP="00F7009D">
            <w:pPr>
              <w:pStyle w:val="TabellRader"/>
              <w:keepNext/>
              <w:keepLines/>
              <w:rPr>
                <w:b/>
                <w:i/>
              </w:rPr>
            </w:pPr>
            <w:r w:rsidRPr="00602D16">
              <w:rPr>
                <w:b/>
                <w:i/>
              </w:rPr>
              <w:t>6,39</w:t>
            </w:r>
          </w:p>
        </w:tc>
        <w:tc>
          <w:tcPr>
            <w:tcW w:w="523" w:type="dxa"/>
            <w:vAlign w:val="bottom"/>
          </w:tcPr>
          <w:p w14:paraId="0B6096B2" w14:textId="77777777" w:rsidR="00F7009D" w:rsidRPr="00602D16" w:rsidRDefault="009D6872" w:rsidP="00F7009D">
            <w:pPr>
              <w:pStyle w:val="TabellRader"/>
              <w:keepNext/>
              <w:keepLines/>
              <w:rPr>
                <w:b/>
                <w:i/>
              </w:rPr>
            </w:pPr>
            <w:r w:rsidRPr="00602D16">
              <w:rPr>
                <w:b/>
                <w:i/>
              </w:rPr>
              <w:t>7,79</w:t>
            </w:r>
          </w:p>
        </w:tc>
        <w:tc>
          <w:tcPr>
            <w:tcW w:w="523" w:type="dxa"/>
            <w:vAlign w:val="bottom"/>
          </w:tcPr>
          <w:p w14:paraId="1381DA79" w14:textId="77777777" w:rsidR="00F7009D" w:rsidRPr="00602D16" w:rsidRDefault="009D6872" w:rsidP="00F7009D">
            <w:pPr>
              <w:pStyle w:val="TabellRader"/>
              <w:keepNext/>
              <w:keepLines/>
              <w:rPr>
                <w:b/>
                <w:i/>
              </w:rPr>
            </w:pPr>
            <w:r w:rsidRPr="00602D16">
              <w:rPr>
                <w:b/>
                <w:i/>
              </w:rPr>
              <w:t>7,86</w:t>
            </w:r>
          </w:p>
        </w:tc>
        <w:tc>
          <w:tcPr>
            <w:tcW w:w="523" w:type="dxa"/>
            <w:vAlign w:val="bottom"/>
          </w:tcPr>
          <w:p w14:paraId="77A70315" w14:textId="77777777" w:rsidR="00F7009D" w:rsidRPr="00602D16" w:rsidRDefault="009D6872" w:rsidP="00F7009D">
            <w:pPr>
              <w:pStyle w:val="TabellRader"/>
              <w:keepNext/>
              <w:keepLines/>
              <w:rPr>
                <w:b/>
                <w:i/>
              </w:rPr>
            </w:pPr>
            <w:r w:rsidRPr="00602D16">
              <w:rPr>
                <w:b/>
                <w:i/>
              </w:rPr>
              <w:t>7,93</w:t>
            </w:r>
          </w:p>
        </w:tc>
      </w:tr>
      <w:tr w:rsidR="00F7009D" w:rsidRPr="00602D16" w14:paraId="32E1DCF9" w14:textId="77777777" w:rsidTr="00F7009D">
        <w:tc>
          <w:tcPr>
            <w:tcW w:w="2291" w:type="dxa"/>
            <w:vAlign w:val="bottom"/>
          </w:tcPr>
          <w:p w14:paraId="5353585E" w14:textId="77777777" w:rsidR="00F7009D" w:rsidRPr="00602D16" w:rsidRDefault="009D6872" w:rsidP="00F7009D">
            <w:pPr>
              <w:pStyle w:val="TabellRader"/>
              <w:keepNext/>
              <w:keepLines/>
              <w:jc w:val="left"/>
            </w:pPr>
            <w:r w:rsidRPr="00602D16">
              <w:t>Sänkt och fr.o.m. 2016 slopat avdrag för pensionssparande</w:t>
            </w:r>
          </w:p>
        </w:tc>
        <w:tc>
          <w:tcPr>
            <w:tcW w:w="523" w:type="dxa"/>
            <w:vAlign w:val="bottom"/>
          </w:tcPr>
          <w:p w14:paraId="3F71ED02" w14:textId="77777777" w:rsidR="00F7009D" w:rsidRPr="00602D16" w:rsidRDefault="009D6872" w:rsidP="00F7009D">
            <w:pPr>
              <w:pStyle w:val="TabellRader"/>
              <w:keepNext/>
              <w:keepLines/>
            </w:pPr>
            <w:r w:rsidRPr="00602D16">
              <w:t>2,88</w:t>
            </w:r>
          </w:p>
        </w:tc>
        <w:tc>
          <w:tcPr>
            <w:tcW w:w="523" w:type="dxa"/>
            <w:vAlign w:val="bottom"/>
          </w:tcPr>
          <w:p w14:paraId="109E3DEC" w14:textId="77777777" w:rsidR="00F7009D" w:rsidRPr="00602D16" w:rsidRDefault="009D6872" w:rsidP="00F7009D">
            <w:pPr>
              <w:pStyle w:val="TabellRader"/>
              <w:keepNext/>
              <w:keepLines/>
            </w:pPr>
            <w:r w:rsidRPr="00602D16">
              <w:t>4,55</w:t>
            </w:r>
          </w:p>
        </w:tc>
        <w:tc>
          <w:tcPr>
            <w:tcW w:w="523" w:type="dxa"/>
            <w:vAlign w:val="bottom"/>
          </w:tcPr>
          <w:p w14:paraId="21BA3232" w14:textId="77777777" w:rsidR="00F7009D" w:rsidRPr="00602D16" w:rsidRDefault="009D6872" w:rsidP="00F7009D">
            <w:pPr>
              <w:pStyle w:val="TabellRader"/>
              <w:keepNext/>
              <w:keepLines/>
            </w:pPr>
            <w:r w:rsidRPr="00602D16">
              <w:t>4,55</w:t>
            </w:r>
          </w:p>
        </w:tc>
        <w:tc>
          <w:tcPr>
            <w:tcW w:w="523" w:type="dxa"/>
            <w:vAlign w:val="bottom"/>
          </w:tcPr>
          <w:p w14:paraId="7F246920" w14:textId="77777777" w:rsidR="00F7009D" w:rsidRPr="00602D16" w:rsidRDefault="009D6872" w:rsidP="00F7009D">
            <w:pPr>
              <w:pStyle w:val="TabellRader"/>
              <w:keepNext/>
              <w:keepLines/>
            </w:pPr>
            <w:r w:rsidRPr="00602D16">
              <w:t>4,55</w:t>
            </w:r>
          </w:p>
        </w:tc>
      </w:tr>
      <w:tr w:rsidR="00F7009D" w:rsidRPr="00602D16" w14:paraId="5D38E404" w14:textId="77777777" w:rsidTr="00F7009D">
        <w:tc>
          <w:tcPr>
            <w:tcW w:w="2291" w:type="dxa"/>
            <w:vAlign w:val="bottom"/>
          </w:tcPr>
          <w:p w14:paraId="1DE708F6" w14:textId="77777777" w:rsidR="00F7009D" w:rsidRPr="00602D16" w:rsidRDefault="009D6872" w:rsidP="00F7009D">
            <w:pPr>
              <w:pStyle w:val="TabellRader"/>
              <w:keepNext/>
              <w:keepLines/>
              <w:jc w:val="left"/>
            </w:pPr>
            <w:r w:rsidRPr="00602D16">
              <w:t>Höjd fordonsskatt för lätta fordon</w:t>
            </w:r>
          </w:p>
        </w:tc>
        <w:tc>
          <w:tcPr>
            <w:tcW w:w="523" w:type="dxa"/>
            <w:vAlign w:val="bottom"/>
          </w:tcPr>
          <w:p w14:paraId="434F8A4D" w14:textId="77777777" w:rsidR="00F7009D" w:rsidRPr="00602D16" w:rsidRDefault="009D6872" w:rsidP="00F7009D">
            <w:pPr>
              <w:pStyle w:val="TabellRader"/>
              <w:keepNext/>
              <w:keepLines/>
            </w:pPr>
            <w:r w:rsidRPr="00602D16">
              <w:t>1,49</w:t>
            </w:r>
          </w:p>
        </w:tc>
        <w:tc>
          <w:tcPr>
            <w:tcW w:w="523" w:type="dxa"/>
            <w:vAlign w:val="bottom"/>
          </w:tcPr>
          <w:p w14:paraId="5D798A02" w14:textId="77777777" w:rsidR="00F7009D" w:rsidRPr="00602D16" w:rsidRDefault="009D6872" w:rsidP="00F7009D">
            <w:pPr>
              <w:pStyle w:val="TabellRader"/>
              <w:keepNext/>
              <w:keepLines/>
            </w:pPr>
            <w:r w:rsidRPr="00602D16">
              <w:t>1,49</w:t>
            </w:r>
          </w:p>
        </w:tc>
        <w:tc>
          <w:tcPr>
            <w:tcW w:w="523" w:type="dxa"/>
            <w:vAlign w:val="bottom"/>
          </w:tcPr>
          <w:p w14:paraId="1AB046FF" w14:textId="77777777" w:rsidR="00F7009D" w:rsidRPr="00602D16" w:rsidRDefault="009D6872" w:rsidP="00F7009D">
            <w:pPr>
              <w:pStyle w:val="TabellRader"/>
              <w:keepNext/>
              <w:keepLines/>
            </w:pPr>
            <w:r w:rsidRPr="00602D16">
              <w:t>1,49</w:t>
            </w:r>
          </w:p>
        </w:tc>
        <w:tc>
          <w:tcPr>
            <w:tcW w:w="523" w:type="dxa"/>
            <w:vAlign w:val="bottom"/>
          </w:tcPr>
          <w:p w14:paraId="77A0570F" w14:textId="77777777" w:rsidR="00F7009D" w:rsidRPr="00602D16" w:rsidRDefault="009D6872" w:rsidP="00F7009D">
            <w:pPr>
              <w:pStyle w:val="TabellRader"/>
              <w:keepNext/>
              <w:keepLines/>
            </w:pPr>
            <w:r w:rsidRPr="00602D16">
              <w:t>1,49</w:t>
            </w:r>
          </w:p>
        </w:tc>
      </w:tr>
      <w:tr w:rsidR="00F7009D" w:rsidRPr="00602D16" w14:paraId="3DECE5DD" w14:textId="77777777" w:rsidTr="00F7009D">
        <w:tc>
          <w:tcPr>
            <w:tcW w:w="2291" w:type="dxa"/>
            <w:vAlign w:val="bottom"/>
          </w:tcPr>
          <w:p w14:paraId="6A905A2C" w14:textId="77777777" w:rsidR="00F7009D" w:rsidRPr="00602D16" w:rsidRDefault="009D6872" w:rsidP="00F7009D">
            <w:pPr>
              <w:pStyle w:val="TabellRader"/>
              <w:keepNext/>
              <w:keepLines/>
              <w:jc w:val="left"/>
            </w:pPr>
            <w:r w:rsidRPr="00602D16">
              <w:t>Höjd skatt på alkohol</w:t>
            </w:r>
          </w:p>
        </w:tc>
        <w:tc>
          <w:tcPr>
            <w:tcW w:w="523" w:type="dxa"/>
            <w:vAlign w:val="bottom"/>
          </w:tcPr>
          <w:p w14:paraId="3EE03954" w14:textId="77777777" w:rsidR="00F7009D" w:rsidRPr="00602D16" w:rsidRDefault="009D6872" w:rsidP="00F7009D">
            <w:pPr>
              <w:pStyle w:val="TabellRader"/>
              <w:keepNext/>
              <w:keepLines/>
            </w:pPr>
            <w:r w:rsidRPr="00602D16">
              <w:t>0,76</w:t>
            </w:r>
          </w:p>
        </w:tc>
        <w:tc>
          <w:tcPr>
            <w:tcW w:w="523" w:type="dxa"/>
            <w:vAlign w:val="bottom"/>
          </w:tcPr>
          <w:p w14:paraId="3B042235" w14:textId="77777777" w:rsidR="00F7009D" w:rsidRPr="00602D16" w:rsidRDefault="009D6872" w:rsidP="00F7009D">
            <w:pPr>
              <w:pStyle w:val="TabellRader"/>
              <w:keepNext/>
              <w:keepLines/>
            </w:pPr>
            <w:r w:rsidRPr="00602D16">
              <w:t>0,64</w:t>
            </w:r>
          </w:p>
        </w:tc>
        <w:tc>
          <w:tcPr>
            <w:tcW w:w="523" w:type="dxa"/>
            <w:vAlign w:val="bottom"/>
          </w:tcPr>
          <w:p w14:paraId="28A12B2A" w14:textId="77777777" w:rsidR="00F7009D" w:rsidRPr="00602D16" w:rsidRDefault="009D6872" w:rsidP="00F7009D">
            <w:pPr>
              <w:pStyle w:val="TabellRader"/>
              <w:keepNext/>
              <w:keepLines/>
            </w:pPr>
            <w:r w:rsidRPr="00602D16">
              <w:t>0,67</w:t>
            </w:r>
          </w:p>
        </w:tc>
        <w:tc>
          <w:tcPr>
            <w:tcW w:w="523" w:type="dxa"/>
            <w:vAlign w:val="bottom"/>
          </w:tcPr>
          <w:p w14:paraId="4A01B0EA" w14:textId="77777777" w:rsidR="00F7009D" w:rsidRPr="00602D16" w:rsidRDefault="009D6872" w:rsidP="00F7009D">
            <w:pPr>
              <w:pStyle w:val="TabellRader"/>
              <w:keepNext/>
              <w:keepLines/>
            </w:pPr>
            <w:r w:rsidRPr="00602D16">
              <w:t>0,70</w:t>
            </w:r>
          </w:p>
        </w:tc>
      </w:tr>
      <w:tr w:rsidR="00F7009D" w:rsidRPr="00602D16" w14:paraId="756C0E24" w14:textId="77777777" w:rsidTr="00F7009D">
        <w:tc>
          <w:tcPr>
            <w:tcW w:w="2291" w:type="dxa"/>
            <w:vAlign w:val="bottom"/>
          </w:tcPr>
          <w:p w14:paraId="443B157E" w14:textId="77777777" w:rsidR="00F7009D" w:rsidRPr="00602D16" w:rsidRDefault="009D6872" w:rsidP="00F7009D">
            <w:pPr>
              <w:pStyle w:val="TabellRader"/>
              <w:keepNext/>
              <w:keepLines/>
              <w:jc w:val="left"/>
            </w:pPr>
            <w:r w:rsidRPr="00602D16">
              <w:t>Höjd skatt på tobak</w:t>
            </w:r>
          </w:p>
        </w:tc>
        <w:tc>
          <w:tcPr>
            <w:tcW w:w="523" w:type="dxa"/>
            <w:vAlign w:val="bottom"/>
          </w:tcPr>
          <w:p w14:paraId="29B4642F" w14:textId="77777777" w:rsidR="00F7009D" w:rsidRPr="00602D16" w:rsidRDefault="009D6872" w:rsidP="00F7009D">
            <w:pPr>
              <w:pStyle w:val="TabellRader"/>
              <w:keepNext/>
              <w:keepLines/>
            </w:pPr>
            <w:r w:rsidRPr="00602D16">
              <w:t>0,79</w:t>
            </w:r>
          </w:p>
        </w:tc>
        <w:tc>
          <w:tcPr>
            <w:tcW w:w="523" w:type="dxa"/>
            <w:vAlign w:val="bottom"/>
          </w:tcPr>
          <w:p w14:paraId="087417A6" w14:textId="77777777" w:rsidR="00F7009D" w:rsidRPr="00602D16" w:rsidRDefault="009D6872" w:rsidP="00F7009D">
            <w:pPr>
              <w:pStyle w:val="TabellRader"/>
              <w:keepNext/>
              <w:keepLines/>
            </w:pPr>
            <w:r w:rsidRPr="00602D16">
              <w:t>0,66</w:t>
            </w:r>
          </w:p>
        </w:tc>
        <w:tc>
          <w:tcPr>
            <w:tcW w:w="523" w:type="dxa"/>
            <w:vAlign w:val="bottom"/>
          </w:tcPr>
          <w:p w14:paraId="68BBF419" w14:textId="77777777" w:rsidR="00F7009D" w:rsidRPr="00602D16" w:rsidRDefault="009D6872" w:rsidP="00F7009D">
            <w:pPr>
              <w:pStyle w:val="TabellRader"/>
              <w:keepNext/>
              <w:keepLines/>
            </w:pPr>
            <w:r w:rsidRPr="00602D16">
              <w:t>0,69</w:t>
            </w:r>
          </w:p>
        </w:tc>
        <w:tc>
          <w:tcPr>
            <w:tcW w:w="523" w:type="dxa"/>
            <w:vAlign w:val="bottom"/>
          </w:tcPr>
          <w:p w14:paraId="0D905726" w14:textId="77777777" w:rsidR="00F7009D" w:rsidRPr="00602D16" w:rsidRDefault="009D6872" w:rsidP="00F7009D">
            <w:pPr>
              <w:pStyle w:val="TabellRader"/>
              <w:keepNext/>
              <w:keepLines/>
            </w:pPr>
            <w:r w:rsidRPr="00602D16">
              <w:t>0,73</w:t>
            </w:r>
          </w:p>
        </w:tc>
      </w:tr>
      <w:tr w:rsidR="00F7009D" w:rsidRPr="00602D16" w14:paraId="61A42317" w14:textId="77777777" w:rsidTr="00F7009D">
        <w:tc>
          <w:tcPr>
            <w:tcW w:w="2291" w:type="dxa"/>
            <w:vAlign w:val="bottom"/>
          </w:tcPr>
          <w:p w14:paraId="4D6763E7" w14:textId="73D19DA2" w:rsidR="00F7009D" w:rsidRPr="00602D16" w:rsidRDefault="009D6872" w:rsidP="00F7009D">
            <w:pPr>
              <w:pStyle w:val="TabellRader"/>
              <w:keepNext/>
              <w:keepLines/>
              <w:jc w:val="left"/>
            </w:pPr>
            <w:r w:rsidRPr="00602D16">
              <w:t>Slopad gruppregistrering till mervärdesskatt</w:t>
            </w:r>
            <w:r>
              <w:t xml:space="preserve"> m.m.</w:t>
            </w:r>
            <w:r w:rsidRPr="00F84AD1">
              <w:rPr>
                <w:vertAlign w:val="superscript"/>
              </w:rPr>
              <w:t>2</w:t>
            </w:r>
          </w:p>
        </w:tc>
        <w:tc>
          <w:tcPr>
            <w:tcW w:w="523" w:type="dxa"/>
            <w:vAlign w:val="bottom"/>
          </w:tcPr>
          <w:p w14:paraId="12707341" w14:textId="460C74DE" w:rsidR="00F7009D" w:rsidRPr="00602D16" w:rsidRDefault="009D6872" w:rsidP="00F7009D">
            <w:pPr>
              <w:pStyle w:val="TabellRader"/>
              <w:keepNext/>
              <w:keepLines/>
            </w:pPr>
            <w:r w:rsidRPr="00602D16">
              <w:t>0,</w:t>
            </w:r>
            <w:r w:rsidRPr="00AC03E1">
              <w:t>4</w:t>
            </w:r>
            <w:r>
              <w:t>7</w:t>
            </w:r>
          </w:p>
        </w:tc>
        <w:tc>
          <w:tcPr>
            <w:tcW w:w="523" w:type="dxa"/>
            <w:vAlign w:val="bottom"/>
          </w:tcPr>
          <w:p w14:paraId="7F025263" w14:textId="66EC549E" w:rsidR="00F7009D" w:rsidRPr="00602D16" w:rsidRDefault="009D6872" w:rsidP="00F7009D">
            <w:pPr>
              <w:pStyle w:val="TabellRader"/>
              <w:keepNext/>
              <w:keepLines/>
            </w:pPr>
            <w:r w:rsidRPr="00602D16">
              <w:t>0,</w:t>
            </w:r>
            <w:r w:rsidRPr="00AC03E1">
              <w:t>4</w:t>
            </w:r>
            <w:r>
              <w:t>6</w:t>
            </w:r>
          </w:p>
        </w:tc>
        <w:tc>
          <w:tcPr>
            <w:tcW w:w="523" w:type="dxa"/>
            <w:vAlign w:val="bottom"/>
          </w:tcPr>
          <w:p w14:paraId="171F8EA3" w14:textId="137727CA" w:rsidR="00F7009D" w:rsidRPr="00602D16" w:rsidRDefault="009D6872" w:rsidP="00F7009D">
            <w:pPr>
              <w:pStyle w:val="TabellRader"/>
              <w:keepNext/>
              <w:keepLines/>
            </w:pPr>
            <w:r w:rsidRPr="00602D16">
              <w:t>0,</w:t>
            </w:r>
            <w:r w:rsidRPr="00AC03E1">
              <w:t>4</w:t>
            </w:r>
            <w:r>
              <w:t>6</w:t>
            </w:r>
          </w:p>
        </w:tc>
        <w:tc>
          <w:tcPr>
            <w:tcW w:w="523" w:type="dxa"/>
            <w:vAlign w:val="bottom"/>
          </w:tcPr>
          <w:p w14:paraId="30AFC1A2" w14:textId="1284DB5E" w:rsidR="00F7009D" w:rsidRPr="00602D16" w:rsidRDefault="009D6872" w:rsidP="00F7009D">
            <w:pPr>
              <w:pStyle w:val="TabellRader"/>
              <w:keepNext/>
              <w:keepLines/>
            </w:pPr>
            <w:r w:rsidRPr="00602D16">
              <w:t>0,</w:t>
            </w:r>
            <w:r w:rsidRPr="00AC03E1">
              <w:t>4</w:t>
            </w:r>
            <w:r>
              <w:t>7</w:t>
            </w:r>
          </w:p>
        </w:tc>
      </w:tr>
      <w:tr w:rsidR="00F7009D" w:rsidRPr="00602D16" w14:paraId="388C0580" w14:textId="77777777" w:rsidTr="00F7009D">
        <w:tc>
          <w:tcPr>
            <w:tcW w:w="2291" w:type="dxa"/>
            <w:vAlign w:val="bottom"/>
          </w:tcPr>
          <w:p w14:paraId="2636103A" w14:textId="61C41F41" w:rsidR="00F7009D" w:rsidRPr="008E2880" w:rsidRDefault="009D6872" w:rsidP="00F7009D">
            <w:pPr>
              <w:pStyle w:val="TabellRader"/>
              <w:keepNext/>
              <w:keepLines/>
              <w:jc w:val="left"/>
              <w:rPr>
                <w:i/>
              </w:rPr>
            </w:pPr>
            <w:r w:rsidRPr="008E2880">
              <w:rPr>
                <w:b/>
                <w:i/>
              </w:rPr>
              <w:t>Utgifts</w:t>
            </w:r>
            <w:r>
              <w:rPr>
                <w:b/>
                <w:i/>
              </w:rPr>
              <w:t>minskningar</w:t>
            </w:r>
          </w:p>
        </w:tc>
        <w:tc>
          <w:tcPr>
            <w:tcW w:w="523" w:type="dxa"/>
            <w:vAlign w:val="bottom"/>
          </w:tcPr>
          <w:p w14:paraId="03193E84" w14:textId="79F17D40" w:rsidR="00F7009D" w:rsidRPr="00A967E9" w:rsidRDefault="009D6872" w:rsidP="00F7009D">
            <w:pPr>
              <w:pStyle w:val="TabellRader"/>
              <w:keepNext/>
              <w:keepLines/>
              <w:rPr>
                <w:b/>
                <w:i/>
              </w:rPr>
            </w:pPr>
            <w:r w:rsidRPr="00A967E9">
              <w:rPr>
                <w:b/>
                <w:i/>
              </w:rPr>
              <w:t>0,74</w:t>
            </w:r>
          </w:p>
        </w:tc>
        <w:tc>
          <w:tcPr>
            <w:tcW w:w="523" w:type="dxa"/>
            <w:vAlign w:val="bottom"/>
          </w:tcPr>
          <w:p w14:paraId="7A7FFF54" w14:textId="14655923" w:rsidR="00F7009D" w:rsidRPr="008E2880" w:rsidRDefault="009D6872" w:rsidP="00F7009D">
            <w:pPr>
              <w:pStyle w:val="TabellRader"/>
              <w:keepNext/>
              <w:keepLines/>
              <w:rPr>
                <w:b/>
                <w:i/>
              </w:rPr>
            </w:pPr>
            <w:r w:rsidRPr="008E2880">
              <w:rPr>
                <w:b/>
                <w:i/>
              </w:rPr>
              <w:t>1,45</w:t>
            </w:r>
          </w:p>
        </w:tc>
        <w:tc>
          <w:tcPr>
            <w:tcW w:w="523" w:type="dxa"/>
            <w:vAlign w:val="bottom"/>
          </w:tcPr>
          <w:p w14:paraId="1B732E42" w14:textId="586B0D5C" w:rsidR="00F7009D" w:rsidRPr="008E2880" w:rsidRDefault="009D6872" w:rsidP="00F7009D">
            <w:pPr>
              <w:pStyle w:val="TabellRader"/>
              <w:keepNext/>
              <w:keepLines/>
              <w:rPr>
                <w:b/>
                <w:i/>
              </w:rPr>
            </w:pPr>
            <w:r w:rsidRPr="008E2880">
              <w:rPr>
                <w:b/>
                <w:i/>
              </w:rPr>
              <w:t>1,51</w:t>
            </w:r>
          </w:p>
        </w:tc>
        <w:tc>
          <w:tcPr>
            <w:tcW w:w="523" w:type="dxa"/>
            <w:vAlign w:val="bottom"/>
          </w:tcPr>
          <w:p w14:paraId="2CC2643B" w14:textId="101222B6" w:rsidR="00F7009D" w:rsidRPr="008E2880" w:rsidRDefault="009D6872" w:rsidP="00F7009D">
            <w:pPr>
              <w:pStyle w:val="TabellRader"/>
              <w:keepNext/>
              <w:keepLines/>
              <w:rPr>
                <w:b/>
                <w:i/>
              </w:rPr>
            </w:pPr>
            <w:r w:rsidRPr="008E2880">
              <w:rPr>
                <w:b/>
                <w:i/>
              </w:rPr>
              <w:t>1,51</w:t>
            </w:r>
          </w:p>
        </w:tc>
      </w:tr>
      <w:tr w:rsidR="00F7009D" w:rsidRPr="00602D16" w14:paraId="6C64AC8B" w14:textId="77777777" w:rsidTr="00F7009D">
        <w:tc>
          <w:tcPr>
            <w:tcW w:w="2291" w:type="dxa"/>
            <w:vAlign w:val="bottom"/>
          </w:tcPr>
          <w:p w14:paraId="6EBBBFB6" w14:textId="6339195F" w:rsidR="00F7009D" w:rsidRPr="00602D16" w:rsidRDefault="009D6872" w:rsidP="00F7009D">
            <w:pPr>
              <w:pStyle w:val="TabellRader"/>
              <w:keepNext/>
              <w:keepLines/>
              <w:jc w:val="left"/>
            </w:pPr>
            <w:r w:rsidRPr="00602D16">
              <w:t>Lägre tillskott till myndigheter</w:t>
            </w:r>
          </w:p>
        </w:tc>
        <w:tc>
          <w:tcPr>
            <w:tcW w:w="523" w:type="dxa"/>
            <w:vAlign w:val="bottom"/>
          </w:tcPr>
          <w:p w14:paraId="33B69C82" w14:textId="77777777" w:rsidR="00F7009D" w:rsidRPr="00602D16" w:rsidRDefault="009D6872" w:rsidP="00F7009D">
            <w:pPr>
              <w:pStyle w:val="TabellRader"/>
              <w:keepNext/>
              <w:keepLines/>
            </w:pPr>
            <w:r w:rsidRPr="00602D16">
              <w:t>0,23</w:t>
            </w:r>
          </w:p>
        </w:tc>
        <w:tc>
          <w:tcPr>
            <w:tcW w:w="523" w:type="dxa"/>
            <w:vAlign w:val="bottom"/>
          </w:tcPr>
          <w:p w14:paraId="7F9EF692" w14:textId="77777777" w:rsidR="00F7009D" w:rsidRPr="00602D16" w:rsidRDefault="009D6872" w:rsidP="00F7009D">
            <w:pPr>
              <w:pStyle w:val="TabellRader"/>
              <w:keepNext/>
              <w:keepLines/>
            </w:pPr>
            <w:r w:rsidRPr="00602D16">
              <w:t>0,88</w:t>
            </w:r>
          </w:p>
        </w:tc>
        <w:tc>
          <w:tcPr>
            <w:tcW w:w="523" w:type="dxa"/>
            <w:vAlign w:val="bottom"/>
          </w:tcPr>
          <w:p w14:paraId="10664CF5" w14:textId="77777777" w:rsidR="00F7009D" w:rsidRPr="00602D16" w:rsidRDefault="009D6872" w:rsidP="00F7009D">
            <w:pPr>
              <w:pStyle w:val="TabellRader"/>
              <w:keepNext/>
              <w:keepLines/>
            </w:pPr>
            <w:r w:rsidRPr="00602D16">
              <w:t>0,88</w:t>
            </w:r>
          </w:p>
        </w:tc>
        <w:tc>
          <w:tcPr>
            <w:tcW w:w="523" w:type="dxa"/>
            <w:vAlign w:val="bottom"/>
          </w:tcPr>
          <w:p w14:paraId="3FA30787" w14:textId="77777777" w:rsidR="00F7009D" w:rsidRPr="00602D16" w:rsidRDefault="009D6872" w:rsidP="00F7009D">
            <w:pPr>
              <w:pStyle w:val="TabellRader"/>
              <w:keepNext/>
              <w:keepLines/>
            </w:pPr>
            <w:r w:rsidRPr="00602D16">
              <w:t>0,88</w:t>
            </w:r>
          </w:p>
        </w:tc>
      </w:tr>
      <w:tr w:rsidR="00F7009D" w:rsidRPr="00602D16" w14:paraId="769846FD" w14:textId="77777777" w:rsidTr="00F7009D">
        <w:tc>
          <w:tcPr>
            <w:tcW w:w="2291" w:type="dxa"/>
            <w:vAlign w:val="bottom"/>
          </w:tcPr>
          <w:p w14:paraId="6D3C3CEA" w14:textId="77777777" w:rsidR="00F7009D" w:rsidRPr="00602D16" w:rsidRDefault="009D6872" w:rsidP="00F7009D">
            <w:pPr>
              <w:pStyle w:val="TabellRader"/>
              <w:keepNext/>
              <w:keepLines/>
              <w:jc w:val="left"/>
            </w:pPr>
            <w:r w:rsidRPr="00602D16">
              <w:t>Slopad åldersavskrivning för nya studielånstagare</w:t>
            </w:r>
          </w:p>
        </w:tc>
        <w:tc>
          <w:tcPr>
            <w:tcW w:w="523" w:type="dxa"/>
            <w:vAlign w:val="bottom"/>
          </w:tcPr>
          <w:p w14:paraId="3AF9D6EB" w14:textId="77777777" w:rsidR="00F7009D" w:rsidRPr="00602D16" w:rsidRDefault="009D6872" w:rsidP="00F7009D">
            <w:pPr>
              <w:pStyle w:val="TabellRader"/>
              <w:keepNext/>
              <w:keepLines/>
            </w:pPr>
            <w:r w:rsidRPr="00602D16">
              <w:t>0,35</w:t>
            </w:r>
          </w:p>
        </w:tc>
        <w:tc>
          <w:tcPr>
            <w:tcW w:w="523" w:type="dxa"/>
            <w:vAlign w:val="bottom"/>
          </w:tcPr>
          <w:p w14:paraId="1DB6BD3B" w14:textId="77777777" w:rsidR="00F7009D" w:rsidRPr="00602D16" w:rsidRDefault="009D6872" w:rsidP="00F7009D">
            <w:pPr>
              <w:pStyle w:val="TabellRader"/>
              <w:keepNext/>
              <w:keepLines/>
            </w:pPr>
            <w:r w:rsidRPr="00602D16">
              <w:t>0,35</w:t>
            </w:r>
          </w:p>
        </w:tc>
        <w:tc>
          <w:tcPr>
            <w:tcW w:w="523" w:type="dxa"/>
            <w:vAlign w:val="bottom"/>
          </w:tcPr>
          <w:p w14:paraId="06863B55" w14:textId="77777777" w:rsidR="00F7009D" w:rsidRPr="00602D16" w:rsidRDefault="009D6872" w:rsidP="00F7009D">
            <w:pPr>
              <w:pStyle w:val="TabellRader"/>
              <w:keepNext/>
              <w:keepLines/>
            </w:pPr>
            <w:r w:rsidRPr="00602D16">
              <w:t>0,35</w:t>
            </w:r>
          </w:p>
        </w:tc>
        <w:tc>
          <w:tcPr>
            <w:tcW w:w="523" w:type="dxa"/>
            <w:vAlign w:val="bottom"/>
          </w:tcPr>
          <w:p w14:paraId="669ED683" w14:textId="77777777" w:rsidR="00F7009D" w:rsidRPr="00602D16" w:rsidRDefault="009D6872" w:rsidP="00F7009D">
            <w:pPr>
              <w:pStyle w:val="TabellRader"/>
              <w:keepNext/>
              <w:keepLines/>
            </w:pPr>
            <w:r w:rsidRPr="00602D16">
              <w:t>0,35</w:t>
            </w:r>
          </w:p>
        </w:tc>
      </w:tr>
      <w:tr w:rsidR="00F7009D" w:rsidRPr="00602D16" w14:paraId="79CCB74F" w14:textId="77777777" w:rsidTr="00F7009D">
        <w:tc>
          <w:tcPr>
            <w:tcW w:w="2291" w:type="dxa"/>
            <w:vAlign w:val="bottom"/>
          </w:tcPr>
          <w:p w14:paraId="4AE84B39" w14:textId="208F3A1D" w:rsidR="00F7009D" w:rsidRPr="00602D16" w:rsidRDefault="009D6872" w:rsidP="00F7009D">
            <w:pPr>
              <w:pStyle w:val="TabellRader"/>
              <w:keepNext/>
              <w:keepLines/>
              <w:jc w:val="left"/>
            </w:pPr>
            <w:r w:rsidRPr="00602D16">
              <w:t>Höjd påminnelse- och expeditions</w:t>
            </w:r>
            <w:r w:rsidRPr="00602D16">
              <w:softHyphen/>
              <w:t>avgift till CSN</w:t>
            </w:r>
          </w:p>
        </w:tc>
        <w:tc>
          <w:tcPr>
            <w:tcW w:w="523" w:type="dxa"/>
            <w:vAlign w:val="bottom"/>
          </w:tcPr>
          <w:p w14:paraId="4C9AB887" w14:textId="77777777" w:rsidR="00F7009D" w:rsidRPr="00602D16" w:rsidRDefault="009D6872" w:rsidP="00F7009D">
            <w:pPr>
              <w:pStyle w:val="TabellRader"/>
              <w:keepNext/>
              <w:keepLines/>
            </w:pPr>
            <w:r w:rsidRPr="00602D16">
              <w:t>0,16</w:t>
            </w:r>
          </w:p>
        </w:tc>
        <w:tc>
          <w:tcPr>
            <w:tcW w:w="523" w:type="dxa"/>
            <w:vAlign w:val="bottom"/>
          </w:tcPr>
          <w:p w14:paraId="66A5DF51" w14:textId="77777777" w:rsidR="00F7009D" w:rsidRPr="00602D16" w:rsidRDefault="009D6872" w:rsidP="00F7009D">
            <w:pPr>
              <w:pStyle w:val="TabellRader"/>
              <w:keepNext/>
              <w:keepLines/>
            </w:pPr>
            <w:r w:rsidRPr="00602D16">
              <w:t>0,22</w:t>
            </w:r>
          </w:p>
        </w:tc>
        <w:tc>
          <w:tcPr>
            <w:tcW w:w="523" w:type="dxa"/>
            <w:vAlign w:val="bottom"/>
          </w:tcPr>
          <w:p w14:paraId="0475232F" w14:textId="77777777" w:rsidR="00F7009D" w:rsidRPr="00602D16" w:rsidRDefault="009D6872" w:rsidP="00F7009D">
            <w:pPr>
              <w:pStyle w:val="TabellRader"/>
              <w:keepNext/>
              <w:keepLines/>
            </w:pPr>
            <w:r w:rsidRPr="00602D16">
              <w:t>0,28</w:t>
            </w:r>
          </w:p>
        </w:tc>
        <w:tc>
          <w:tcPr>
            <w:tcW w:w="523" w:type="dxa"/>
            <w:vAlign w:val="bottom"/>
          </w:tcPr>
          <w:p w14:paraId="1CD3861D" w14:textId="77777777" w:rsidR="00F7009D" w:rsidRPr="00602D16" w:rsidRDefault="009D6872" w:rsidP="00F7009D">
            <w:pPr>
              <w:pStyle w:val="TabellRader"/>
              <w:keepNext/>
              <w:keepLines/>
            </w:pPr>
            <w:r w:rsidRPr="00602D16">
              <w:t>0,28</w:t>
            </w:r>
          </w:p>
        </w:tc>
      </w:tr>
      <w:tr w:rsidR="00F7009D" w:rsidRPr="00602D16" w14:paraId="20979CFB" w14:textId="77777777" w:rsidTr="00F7009D">
        <w:tc>
          <w:tcPr>
            <w:tcW w:w="2291" w:type="dxa"/>
            <w:vAlign w:val="bottom"/>
          </w:tcPr>
          <w:p w14:paraId="3DA15B6B" w14:textId="77777777" w:rsidR="00F7009D" w:rsidRPr="00602D16" w:rsidRDefault="009D6872" w:rsidP="00F7009D">
            <w:pPr>
              <w:pStyle w:val="TabellSlutsumma"/>
              <w:keepNext/>
              <w:keepLines/>
              <w:jc w:val="left"/>
            </w:pPr>
            <w:r w:rsidRPr="00602D16">
              <w:t>Effekt på takbegränsade utgifter</w:t>
            </w:r>
          </w:p>
        </w:tc>
        <w:tc>
          <w:tcPr>
            <w:tcW w:w="523" w:type="dxa"/>
            <w:vAlign w:val="bottom"/>
          </w:tcPr>
          <w:p w14:paraId="723CEC2A" w14:textId="09EF40C6" w:rsidR="00F7009D" w:rsidRPr="00602D16" w:rsidRDefault="009D6872" w:rsidP="00F7009D">
            <w:pPr>
              <w:pStyle w:val="TabellSlutsumma"/>
              <w:keepNext/>
              <w:keepLines/>
            </w:pPr>
            <w:r>
              <w:t>3,99</w:t>
            </w:r>
          </w:p>
        </w:tc>
        <w:tc>
          <w:tcPr>
            <w:tcW w:w="523" w:type="dxa"/>
            <w:vAlign w:val="bottom"/>
          </w:tcPr>
          <w:p w14:paraId="263CEE5C" w14:textId="09920893" w:rsidR="00F7009D" w:rsidRPr="00602D16" w:rsidRDefault="009D6872" w:rsidP="00F7009D">
            <w:pPr>
              <w:pStyle w:val="TabellSlutsumma"/>
              <w:keepNext/>
              <w:keepLines/>
            </w:pPr>
            <w:r w:rsidRPr="00602D16">
              <w:t>4,</w:t>
            </w:r>
            <w:r w:rsidRPr="004A43E0">
              <w:t>0</w:t>
            </w:r>
            <w:r>
              <w:t>7</w:t>
            </w:r>
          </w:p>
        </w:tc>
        <w:tc>
          <w:tcPr>
            <w:tcW w:w="523" w:type="dxa"/>
            <w:vAlign w:val="bottom"/>
          </w:tcPr>
          <w:p w14:paraId="0A9116DE" w14:textId="15B03AD5" w:rsidR="00F7009D" w:rsidRPr="00602D16" w:rsidRDefault="009D6872" w:rsidP="00F7009D">
            <w:pPr>
              <w:pStyle w:val="TabellSlutsumma"/>
              <w:keepNext/>
              <w:keepLines/>
            </w:pPr>
            <w:r w:rsidRPr="00602D16">
              <w:t>5,</w:t>
            </w:r>
            <w:r w:rsidRPr="004A43E0">
              <w:t>6</w:t>
            </w:r>
            <w:r>
              <w:t>7</w:t>
            </w:r>
          </w:p>
        </w:tc>
        <w:tc>
          <w:tcPr>
            <w:tcW w:w="523" w:type="dxa"/>
            <w:vAlign w:val="bottom"/>
          </w:tcPr>
          <w:p w14:paraId="7B26F526" w14:textId="4FDFE7D8" w:rsidR="00F7009D" w:rsidRPr="00602D16" w:rsidRDefault="009D6872" w:rsidP="00F7009D">
            <w:pPr>
              <w:pStyle w:val="TabellSlutsumma"/>
              <w:keepNext/>
              <w:keepLines/>
            </w:pPr>
            <w:r w:rsidRPr="00602D16">
              <w:t>6,</w:t>
            </w:r>
            <w:r w:rsidRPr="004A43E0">
              <w:t>2</w:t>
            </w:r>
            <w:r>
              <w:t>7</w:t>
            </w:r>
          </w:p>
        </w:tc>
      </w:tr>
      <w:tr w:rsidR="00F7009D" w:rsidRPr="00602D16" w14:paraId="22B0B8F0" w14:textId="77777777" w:rsidTr="00F7009D">
        <w:trPr>
          <w:cnfStyle w:val="010000000000" w:firstRow="0" w:lastRow="1" w:firstColumn="0" w:lastColumn="0" w:oddVBand="0" w:evenVBand="0" w:oddHBand="0" w:evenHBand="0" w:firstRowFirstColumn="0" w:firstRowLastColumn="0" w:lastRowFirstColumn="0" w:lastRowLastColumn="0"/>
        </w:trPr>
        <w:tc>
          <w:tcPr>
            <w:tcW w:w="2291" w:type="dxa"/>
            <w:vAlign w:val="bottom"/>
          </w:tcPr>
          <w:p w14:paraId="736E0B7E" w14:textId="3BAFCE90" w:rsidR="00F7009D" w:rsidRPr="00602D16" w:rsidRDefault="009D6872" w:rsidP="00F7009D">
            <w:pPr>
              <w:pStyle w:val="TabellSlutsumma"/>
              <w:keepNext/>
              <w:keepLines/>
              <w:jc w:val="left"/>
              <w:rPr>
                <w:b/>
              </w:rPr>
            </w:pPr>
            <w:r w:rsidRPr="00602D16">
              <w:rPr>
                <w:b/>
              </w:rPr>
              <w:t>Ej ianspråktagen finansiering</w:t>
            </w:r>
            <w:r w:rsidRPr="008E2880">
              <w:rPr>
                <w:b/>
                <w:vertAlign w:val="superscript"/>
              </w:rPr>
              <w:t>3</w:t>
            </w:r>
          </w:p>
        </w:tc>
        <w:tc>
          <w:tcPr>
            <w:tcW w:w="523" w:type="dxa"/>
            <w:vAlign w:val="bottom"/>
          </w:tcPr>
          <w:p w14:paraId="5FBBD775" w14:textId="4909F750" w:rsidR="00F7009D" w:rsidRPr="00027EF0" w:rsidRDefault="009D6872" w:rsidP="00F7009D">
            <w:pPr>
              <w:pStyle w:val="TabellSlutsumma"/>
              <w:keepNext/>
              <w:keepLines/>
              <w:rPr>
                <w:b/>
              </w:rPr>
            </w:pPr>
            <w:r w:rsidRPr="00027EF0">
              <w:rPr>
                <w:b/>
              </w:rPr>
              <w:t>1,85</w:t>
            </w:r>
          </w:p>
        </w:tc>
        <w:tc>
          <w:tcPr>
            <w:tcW w:w="523" w:type="dxa"/>
            <w:vAlign w:val="bottom"/>
          </w:tcPr>
          <w:p w14:paraId="444598EB" w14:textId="20AE3684" w:rsidR="00F7009D" w:rsidRPr="00027EF0" w:rsidRDefault="009D6872" w:rsidP="00F7009D">
            <w:pPr>
              <w:pStyle w:val="TabellSlutsumma"/>
              <w:keepNext/>
              <w:keepLines/>
              <w:rPr>
                <w:b/>
              </w:rPr>
            </w:pPr>
            <w:r w:rsidRPr="00027EF0">
              <w:rPr>
                <w:b/>
              </w:rPr>
              <w:t>3,08</w:t>
            </w:r>
          </w:p>
        </w:tc>
        <w:tc>
          <w:tcPr>
            <w:tcW w:w="523" w:type="dxa"/>
            <w:vAlign w:val="bottom"/>
          </w:tcPr>
          <w:p w14:paraId="3D083B0D" w14:textId="587946A4" w:rsidR="00F7009D" w:rsidRPr="00027EF0" w:rsidRDefault="009D6872" w:rsidP="00F7009D">
            <w:pPr>
              <w:pStyle w:val="TabellSlutsumma"/>
              <w:keepNext/>
              <w:keepLines/>
              <w:rPr>
                <w:b/>
              </w:rPr>
            </w:pPr>
            <w:r w:rsidRPr="00027EF0">
              <w:rPr>
                <w:b/>
              </w:rPr>
              <w:t>1,54</w:t>
            </w:r>
          </w:p>
        </w:tc>
        <w:tc>
          <w:tcPr>
            <w:tcW w:w="523" w:type="dxa"/>
            <w:vAlign w:val="bottom"/>
          </w:tcPr>
          <w:p w14:paraId="7FCE26BA" w14:textId="419DF477" w:rsidR="00F7009D" w:rsidRPr="00027EF0" w:rsidRDefault="009D6872" w:rsidP="00F7009D">
            <w:pPr>
              <w:pStyle w:val="TabellSlutsumma"/>
              <w:keepNext/>
              <w:keepLines/>
              <w:rPr>
                <w:b/>
              </w:rPr>
            </w:pPr>
            <w:r w:rsidRPr="00027EF0">
              <w:rPr>
                <w:b/>
              </w:rPr>
              <w:t>1,02</w:t>
            </w:r>
          </w:p>
        </w:tc>
      </w:tr>
    </w:tbl>
    <w:p w14:paraId="70B3A354" w14:textId="63A53889" w:rsidR="00F7009D" w:rsidRPr="00602D16" w:rsidRDefault="009D6872" w:rsidP="00F7009D">
      <w:pPr>
        <w:pStyle w:val="TabellFotnot"/>
      </w:pPr>
      <w:r w:rsidRPr="00602D16">
        <w:rPr>
          <w:rFonts w:cs="Arial"/>
          <w:spacing w:val="0"/>
          <w:szCs w:val="14"/>
          <w:vertAlign w:val="superscript"/>
          <w:lang w:eastAsia="sv-SE"/>
        </w:rPr>
        <w:t>1</w:t>
      </w:r>
      <w:r w:rsidRPr="00602D16">
        <w:t xml:space="preserve"> </w:t>
      </w:r>
      <w:r>
        <w:t>Det nya reformerade systemet innebär en övergång till s</w:t>
      </w:r>
      <w:r w:rsidRPr="00602D16">
        <w:t>kattekreditering</w:t>
      </w:r>
      <w:r>
        <w:t>,</w:t>
      </w:r>
      <w:r w:rsidRPr="00602D16">
        <w:t xml:space="preserve"> som belastar inkomstsidan på statens budget.</w:t>
      </w:r>
    </w:p>
    <w:p w14:paraId="5E5ACFF0" w14:textId="1FCBC3D7" w:rsidR="00F7009D" w:rsidRDefault="009D6872" w:rsidP="00F7009D">
      <w:pPr>
        <w:pStyle w:val="TabellFotnot"/>
      </w:pPr>
      <w:r w:rsidRPr="005E1D8B">
        <w:rPr>
          <w:vertAlign w:val="superscript"/>
        </w:rPr>
        <w:t>2</w:t>
      </w:r>
      <w:r>
        <w:t xml:space="preserve"> Med mera avser mervärdesskatt för dentaltekniska produkter och tjänster.</w:t>
      </w:r>
    </w:p>
    <w:p w14:paraId="138831C4" w14:textId="3BE38E92" w:rsidR="00F7009D" w:rsidRPr="00602D16" w:rsidRDefault="009D6872" w:rsidP="00F7009D">
      <w:pPr>
        <w:pStyle w:val="TabellFotnot"/>
      </w:pPr>
      <w:r w:rsidRPr="008E2880">
        <w:rPr>
          <w:vertAlign w:val="superscript"/>
        </w:rPr>
        <w:t>3</w:t>
      </w:r>
      <w:r>
        <w:t xml:space="preserve"> I termer av den offentliga sektorns finansiella sparande.</w:t>
      </w:r>
    </w:p>
    <w:p w14:paraId="368DCD0B" w14:textId="77777777" w:rsidR="00F7009D" w:rsidRPr="00602D16" w:rsidRDefault="009D6872" w:rsidP="00F7009D">
      <w:pPr>
        <w:pStyle w:val="TabellFotnot"/>
      </w:pPr>
      <w:r w:rsidRPr="00602D16">
        <w:t>Anm.: Beloppen är avrundade.</w:t>
      </w:r>
    </w:p>
    <w:p w14:paraId="0FDA3154" w14:textId="1979F34A" w:rsidR="00F7009D" w:rsidRPr="00602D16" w:rsidRDefault="009D6872" w:rsidP="00F7009D">
      <w:pPr>
        <w:pStyle w:val="TabellFotnot"/>
        <w:keepNext w:val="0"/>
      </w:pPr>
      <w:r w:rsidRPr="00602D16">
        <w:t>Anm.: Reformer och finansiering i denna tabell ingår inte i beräkningen av offentliga sektorns finanser i denna proposition.</w:t>
      </w:r>
    </w:p>
    <w:p w14:paraId="69FF86C8" w14:textId="77777777" w:rsidR="00F7009D" w:rsidRPr="00602D16" w:rsidRDefault="009D6872" w:rsidP="00F7009D">
      <w:pPr>
        <w:pStyle w:val="Rubrik4utannumrering"/>
      </w:pPr>
      <w:r w:rsidRPr="00602D16">
        <w:lastRenderedPageBreak/>
        <w:t>Inriktningen för politiken under kommande år</w:t>
      </w:r>
    </w:p>
    <w:p w14:paraId="0AE2A43D" w14:textId="77777777" w:rsidR="00F7009D" w:rsidRPr="00602D16" w:rsidDel="004601CA" w:rsidRDefault="009D6872" w:rsidP="00F7009D">
      <w:pPr>
        <w:pStyle w:val="Rubrik6utannumrering"/>
      </w:pPr>
      <w:r w:rsidRPr="00602D16">
        <w:t xml:space="preserve">En politik för mer kunskap </w:t>
      </w:r>
    </w:p>
    <w:p w14:paraId="33C37C1F" w14:textId="22DAA34B" w:rsidR="00F7009D" w:rsidRPr="00602D16" w:rsidRDefault="009D6872" w:rsidP="00F7009D">
      <w:pPr>
        <w:pStyle w:val="Brdtext"/>
      </w:pPr>
      <w:r w:rsidRPr="00602D16">
        <w:t xml:space="preserve">Resultaten i den svenska skolan har sjunkit </w:t>
      </w:r>
      <w:r>
        <w:t>sedan mitten av 1990-talet</w:t>
      </w:r>
      <w:r w:rsidRPr="00602D16">
        <w:t xml:space="preserve">. Regeringen tar denna utveckling på stort allvar och har sedan 2006 bedrivit ett omfattande reformarbete </w:t>
      </w:r>
      <w:r>
        <w:t>för</w:t>
      </w:r>
      <w:r w:rsidRPr="00602D16">
        <w:t xml:space="preserve"> mer kunskap i skolan. Genom bl.a. ökad undervisningstid, tidigare och tydligare utvärdering av elevernas resultat samt förstärkning av lärarens kompetens, roll och status höjs kunskapsnivån i skolan. </w:t>
      </w:r>
      <w:r>
        <w:t>D</w:t>
      </w:r>
      <w:r w:rsidRPr="00602D16">
        <w:t>et är angeläget att fortsätta detta reformarbete. Totalt avser regeringen därför att i budget</w:t>
      </w:r>
      <w:r>
        <w:softHyphen/>
      </w:r>
      <w:r w:rsidRPr="00602D16">
        <w:t>propositionen för 2015 föreslå att 3,8 miljarder kronor avsätts 2015 för att stärka förutsättningarna för skolan, med särskilt fokus på de tidiga skolåren och att detta belopp successivt ökas till 6,</w:t>
      </w:r>
      <w:r>
        <w:t>9</w:t>
      </w:r>
      <w:r w:rsidRPr="00602D16">
        <w:t> miljarder kronor 2018.</w:t>
      </w:r>
    </w:p>
    <w:p w14:paraId="35C51CF5" w14:textId="1617E9B2" w:rsidR="00F7009D" w:rsidRPr="00602D16" w:rsidRDefault="009D6872" w:rsidP="00F7009D">
      <w:pPr>
        <w:pStyle w:val="Brdtextmedindrag"/>
      </w:pPr>
      <w:r w:rsidRPr="00602D16">
        <w:t xml:space="preserve">För att satsa på högre kvalitet i elevernas utbildning genom bl.a. mindre klasser och fler speciallärare, utifrån lokala behov, avser regeringen att genomföra ett lågstadielyft på 2 miljarder kronor per år fr.o.m. 2015. Regeringen avser </w:t>
      </w:r>
      <w:r>
        <w:t xml:space="preserve">även </w:t>
      </w:r>
      <w:r w:rsidRPr="00602D16">
        <w:t>att förlänga den obligatoriska skolgången till tio år i syfte att möjliggöra för fler elever att nå målen i skolan. Inriktningen är det ska vara möjligt att börja genomföra förlängningen fr.o.m. läsåret 2017/18.</w:t>
      </w:r>
    </w:p>
    <w:p w14:paraId="1672268E" w14:textId="058A8E17" w:rsidR="00F7009D" w:rsidRPr="00602D16" w:rsidRDefault="009D6872" w:rsidP="00F7009D">
      <w:pPr>
        <w:pStyle w:val="Brdtextmedindrag"/>
      </w:pPr>
      <w:r w:rsidRPr="00602D16">
        <w:t>För att öka möjligheterna för elever som inte nått eller riskerar att inte nå kunskapskraven avser regeringen genomföra satsningar på sommarskola och läxhjälp. Satsningarna uppgår till samma</w:t>
      </w:r>
      <w:r>
        <w:t>n</w:t>
      </w:r>
      <w:r w:rsidRPr="00602D16">
        <w:t>taget ca 2,2 miljarder kronor 2015–2018.</w:t>
      </w:r>
    </w:p>
    <w:p w14:paraId="5D5B20AD" w14:textId="68562863" w:rsidR="00F7009D" w:rsidRPr="00602D16" w:rsidRDefault="009D6872">
      <w:pPr>
        <w:pStyle w:val="Brdtextmedindrag"/>
      </w:pPr>
      <w:r w:rsidRPr="00602D16">
        <w:t xml:space="preserve">Betyg ger tydlig information till elever och föräldrar om hur det går i skolan och sätter fokus på kunskapsresultaten. Regeringen avser därför att införa betyg i samtliga årskurser i mellanstadiet. </w:t>
      </w:r>
    </w:p>
    <w:p w14:paraId="2627BE5F" w14:textId="38B7374F" w:rsidR="00F7009D" w:rsidRPr="00602D16" w:rsidRDefault="009D6872" w:rsidP="00F7009D">
      <w:pPr>
        <w:pStyle w:val="Brdtextmedindrag"/>
      </w:pPr>
      <w:r w:rsidRPr="00602D16">
        <w:t xml:space="preserve">En viktig förutsättning för förskolan är att barngrupperna, särskilt för de yngsta barnen, har en lämplig storlek. Det är huvudmännens ansvar att se till att så är fallet. För att stödja huvudmännen avser regeringen föreslå att riktade resurser, </w:t>
      </w:r>
      <w:r>
        <w:t xml:space="preserve">om </w:t>
      </w:r>
      <w:r w:rsidRPr="00602D16">
        <w:t xml:space="preserve">125 miljoner kronor </w:t>
      </w:r>
      <w:r>
        <w:t>per år</w:t>
      </w:r>
      <w:r w:rsidRPr="00602D16">
        <w:t>, tillförs 2015–2017.</w:t>
      </w:r>
    </w:p>
    <w:p w14:paraId="36039A78" w14:textId="67D1A67A" w:rsidR="00F7009D" w:rsidRPr="00602D16" w:rsidRDefault="009D6872" w:rsidP="00F7009D">
      <w:pPr>
        <w:pStyle w:val="Brdtextmedindrag"/>
      </w:pPr>
      <w:r w:rsidRPr="00602D16">
        <w:t>Bristen på utbildade förskollärare</w:t>
      </w:r>
      <w:r w:rsidRPr="00602D16" w:rsidDel="00757070">
        <w:t xml:space="preserve"> </w:t>
      </w:r>
      <w:r w:rsidRPr="00602D16">
        <w:t xml:space="preserve">och lärare inom vissa ämnesområden är stor. För att möta behovet av fler lärare avser regeringen utöka antalet platser på förskollärarutbildningen, grundskollärarutbildningen med inriktning mot </w:t>
      </w:r>
      <w:r w:rsidRPr="00602D16">
        <w:lastRenderedPageBreak/>
        <w:t>förskoleklass t.o.m. årskurs 3 (F–3), special</w:t>
      </w:r>
      <w:r>
        <w:softHyphen/>
      </w:r>
      <w:r w:rsidRPr="00602D16">
        <w:t>lärarutbildningen och ämneslärarutbild</w:t>
      </w:r>
      <w:r>
        <w:softHyphen/>
      </w:r>
      <w:r w:rsidRPr="00602D16">
        <w:t xml:space="preserve">ningarna i matematik och naturorienterade ämnen. Regeringen avser även </w:t>
      </w:r>
      <w:r>
        <w:t>att</w:t>
      </w:r>
      <w:r w:rsidRPr="00602D16">
        <w:t xml:space="preserve"> införa en skattefri examenspremie för studenter som senast 2021 tar ut speciallärarexamen, special</w:t>
      </w:r>
      <w:r>
        <w:softHyphen/>
      </w:r>
      <w:r w:rsidRPr="00602D16">
        <w:t>pedagogexamen eller ämneslärarexamen inom matematik, biologi, kemi, fysik eller teknik.</w:t>
      </w:r>
    </w:p>
    <w:p w14:paraId="4349B8D3" w14:textId="77777777" w:rsidR="00F7009D" w:rsidRPr="00602D16" w:rsidRDefault="009D6872" w:rsidP="00F7009D">
      <w:pPr>
        <w:pStyle w:val="Brdtextmedindrag"/>
      </w:pPr>
      <w:r w:rsidRPr="00602D16">
        <w:t>För att ytterligare förbättra studenternas möjligheter att fokusera på sina studier, och därmed även skapa förutsättningar för att öka genomströmningen vid universitet och högskolor, avser regeringen att höja studielånet så att studiemedlet blir ca 1 000 kronor högre per studiemånad.</w:t>
      </w:r>
    </w:p>
    <w:p w14:paraId="7E444F37" w14:textId="77777777" w:rsidR="00F7009D" w:rsidRPr="00602D16" w:rsidRDefault="009D6872" w:rsidP="00F7009D">
      <w:pPr>
        <w:pStyle w:val="Rubrik6utannumrering"/>
      </w:pPr>
      <w:r w:rsidRPr="00602D16">
        <w:t>En politik för full sysselsättning</w:t>
      </w:r>
    </w:p>
    <w:p w14:paraId="1D9FE5A5" w14:textId="69D6707B" w:rsidR="00F7009D" w:rsidRPr="00602D16" w:rsidRDefault="009D6872" w:rsidP="00F7009D">
      <w:pPr>
        <w:pStyle w:val="Brdtext"/>
      </w:pPr>
      <w:r w:rsidRPr="00602D16">
        <w:t xml:space="preserve">Regeringens politik för full sysselsättning omfattar åtgärder som både stimulerar utbudet av och efterfrågan på arbetskraft och som säkerställer att matchningen på arbetsmarknaden fungerar väl. Fokus har främst legat på åtgärder som stärker arbetsutbudet. Regeringens politik för att öka utbudet av arbetskraft har haft effekt. Sedan 2006 har antalet sysselsatta ökat med över 250 000. Samtidigt har antalet personer i arbetskraften ökat </w:t>
      </w:r>
      <w:r>
        <w:t>ännu mer</w:t>
      </w:r>
      <w:r w:rsidRPr="00602D16">
        <w:t>. Det är alltså fler som fått arbete, men även fler som aktivt söker arbete och därmed står närmare sysselsättning.</w:t>
      </w:r>
    </w:p>
    <w:p w14:paraId="3430CA7C" w14:textId="1D0ADD3B" w:rsidR="00F7009D" w:rsidRPr="00602D16" w:rsidRDefault="009D6872" w:rsidP="00F7009D">
      <w:pPr>
        <w:pStyle w:val="Brdtextmedindrag"/>
      </w:pPr>
      <w:r w:rsidRPr="00602D16">
        <w:t>Inom ramen för trepartssamtalen för regeringen samtal med arbetsmarknadens parter på branschnivå om s.k. yrkesintroduktionsavtal. Regeringen bedömer att yrkesintroduktionsavtal på sikt kan få stor betydelse för att underlätta arbetsmarknadsinträdet för unga och har till följd av samtalen infört ett ekonomiskt stöd till arbetsgivarna för anställningar inom ramen för dessa avtal. Ett antal avtal har tecknats mellan parterna, bl.a. inom handeln, metallindustrin och den kemiska industrin, samt inom kommunal vård och omsorg. Regeringen välkomnar att samtal förs om att teckna yrkesintroduktions</w:t>
      </w:r>
      <w:r>
        <w:softHyphen/>
      </w:r>
      <w:r w:rsidRPr="00602D16">
        <w:t>avtal inom andra områden.</w:t>
      </w:r>
    </w:p>
    <w:p w14:paraId="4ED4D42F" w14:textId="65A60A20" w:rsidR="00F7009D" w:rsidRPr="00602D16" w:rsidRDefault="009D6872" w:rsidP="00F7009D">
      <w:pPr>
        <w:pStyle w:val="Brdtextmedindrag"/>
      </w:pPr>
      <w:r w:rsidRPr="00602D16">
        <w:t>Validering kan vara av stor vikt för att förkorta vägen till arbete. Som ett led i arbetet med att förbättra valideringen har regeringen gett Arbetsförmedlingen i uppdrag att utveckla metoderna för och öka omfattningen av validering av kunskaperna hos utrikes födda</w:t>
      </w:r>
      <w:r>
        <w:t xml:space="preserve"> inom etableringsuppdraget</w:t>
      </w:r>
      <w:r w:rsidRPr="00602D16">
        <w:t xml:space="preserve">. Regeringen för också en dialog med </w:t>
      </w:r>
      <w:r>
        <w:t xml:space="preserve">de </w:t>
      </w:r>
      <w:r w:rsidRPr="00602D16">
        <w:t>aktörer som ingår i valideringssystemet.</w:t>
      </w:r>
    </w:p>
    <w:p w14:paraId="55DCE072" w14:textId="6FA489C3" w:rsidR="00F7009D" w:rsidRPr="00602D16" w:rsidRDefault="009D6872" w:rsidP="00F7009D">
      <w:pPr>
        <w:pStyle w:val="Rubrik6utannumrering"/>
      </w:pPr>
      <w:r w:rsidRPr="00602D16">
        <w:lastRenderedPageBreak/>
        <w:t xml:space="preserve">En politik för fler bostäder </w:t>
      </w:r>
      <w:r>
        <w:t>samt</w:t>
      </w:r>
      <w:r w:rsidRPr="00602D16">
        <w:t xml:space="preserve"> </w:t>
      </w:r>
      <w:r>
        <w:t xml:space="preserve">en effektiv och </w:t>
      </w:r>
      <w:r w:rsidRPr="00602D16">
        <w:t>hållbar transportförsörjning</w:t>
      </w:r>
    </w:p>
    <w:p w14:paraId="159B594C" w14:textId="28A4ED1B" w:rsidR="00F7009D" w:rsidRPr="00602D16" w:rsidRDefault="009D6872" w:rsidP="00F7009D">
      <w:pPr>
        <w:pStyle w:val="Brdtext"/>
      </w:pPr>
      <w:r w:rsidRPr="00602D16">
        <w:t>Med ökat byggande och effektivare infrastruktur ökar möjligheten att matcha utbud och efterfrågan på arbetskraft. De åtgärder som genomförs och förbereds för att förbättra bostadsbyggandet och infrastrukturen ger bredare vägar till jobb. Det sker dels genom fler arbetstillfällen, dels genom bättre möjligheter för arbetstagare att flytta till jobb, pendla längre sträckor och för företag att etablera sig i hela Sverige.</w:t>
      </w:r>
    </w:p>
    <w:p w14:paraId="03BD70F6" w14:textId="1645E671" w:rsidR="00F7009D" w:rsidRPr="00602D16" w:rsidRDefault="009D6872" w:rsidP="00F7009D">
      <w:pPr>
        <w:pStyle w:val="Brdtextmedindrag"/>
      </w:pPr>
      <w:r w:rsidRPr="00602D16">
        <w:t xml:space="preserve">Bostadsbyggandet har inte svarat upp mot befolkningsökningen i tillväxtregionerna. Det råder bostadsbrist, vilket drabbar många nyinflyttade. Detta drabbar tillväxt och nya jobb. Till viss del kan problemet mildras genom att det befintliga bostadsbeståndet utnyttjas mer effektivt, men </w:t>
      </w:r>
      <w:r>
        <w:t xml:space="preserve">även </w:t>
      </w:r>
      <w:r w:rsidRPr="00602D16">
        <w:t>nyproduktionen av bostäder behöver öka.</w:t>
      </w:r>
    </w:p>
    <w:p w14:paraId="15A33143" w14:textId="785BF0EB" w:rsidR="00F7009D" w:rsidRPr="00602D16" w:rsidRDefault="009D6872" w:rsidP="00F7009D">
      <w:pPr>
        <w:pStyle w:val="Brdtextmedindrag"/>
      </w:pPr>
      <w:r w:rsidRPr="00602D16">
        <w:t>För att effektivisera plan- och byggprocessen och öka nyproduktionen av bostäder har regeringen tagit en rad initiativ. Regeringen har nyligen lämnat förslag till förenklingar i plan- och bygglagen (</w:t>
      </w:r>
      <w:r>
        <w:t xml:space="preserve">2010:900, förkortad </w:t>
      </w:r>
      <w:r w:rsidRPr="00602D16">
        <w:t xml:space="preserve">PBL), bl.a. fler bygglovsbefriade åtgärder, begränsade möjligheter för kommuner att ställa egna tekniska egenskapskrav och tydligare regler för kommunala markanvisningar. För att underlätta byggandet av små lägenheter har regeringen föreslagit förenklingar i </w:t>
      </w:r>
      <w:r w:rsidRPr="00602D16" w:rsidDel="00720460">
        <w:t>byggregler</w:t>
      </w:r>
      <w:r w:rsidRPr="00602D16">
        <w:t>na</w:t>
      </w:r>
      <w:r w:rsidRPr="00602D16" w:rsidDel="00720460">
        <w:t>.</w:t>
      </w:r>
      <w:r w:rsidRPr="00602D16">
        <w:t xml:space="preserve"> För att uppnå en smidig planprocess krävs vidare att beslut enligt PBL kan överklagas på ett snabbt och rättssäkert sätt. PBL-överklagande</w:t>
      </w:r>
      <w:r>
        <w:softHyphen/>
      </w:r>
      <w:r w:rsidRPr="00602D16">
        <w:t>utredningen har lämnat förslag för att effektivisera prövningen av kommunala beslut som har överklagats</w:t>
      </w:r>
      <w:r>
        <w:t>,</w:t>
      </w:r>
      <w:r w:rsidRPr="00602D16">
        <w:t xml:space="preserve"> bl.a. genom </w:t>
      </w:r>
      <w:r>
        <w:t xml:space="preserve">en </w:t>
      </w:r>
      <w:r w:rsidRPr="00602D16">
        <w:t>förändrad instansordning. Regeringen kommer att analysera utredningens förslag och överväga kompletterande åtgärder.</w:t>
      </w:r>
    </w:p>
    <w:p w14:paraId="541FA837" w14:textId="6D3F454D" w:rsidR="00F7009D" w:rsidRPr="00602D16" w:rsidRDefault="009D6872" w:rsidP="00F7009D">
      <w:pPr>
        <w:pStyle w:val="Brdtextmedindrag"/>
      </w:pPr>
      <w:r w:rsidRPr="00602D16">
        <w:t>Kapacitetsutnyttjandet i delar av transport</w:t>
      </w:r>
      <w:r>
        <w:softHyphen/>
      </w:r>
      <w:r w:rsidRPr="00602D16">
        <w:t>systemet är tidvis högt. Det är särskilt tydligt i storstadsregionerna, på de högtrafikerade järnvägsspåren och längs de större transport</w:t>
      </w:r>
      <w:r>
        <w:softHyphen/>
      </w:r>
      <w:r w:rsidRPr="00602D16">
        <w:t>stråken. Den trängsel som</w:t>
      </w:r>
      <w:r w:rsidRPr="00602D16" w:rsidDel="00B654AA">
        <w:t xml:space="preserve"> </w:t>
      </w:r>
      <w:r w:rsidRPr="00602D16">
        <w:t xml:space="preserve">uppstår resulterar i stora kostnader för samhället. Under senare år har problemen i järnvägssystemet varit påtagliga och visat på behovet av att stärka drift, underhåll och reinvesteringar i denna infrastruktur. Riksdagen har i enlighet med regeringens förslag godkänt att 522 miljarder kronor avsätts för infrastrukturåtgärder 2014–2025. Ramen innebär en kraftig höjning av de resurser som avsätts till </w:t>
      </w:r>
      <w:r w:rsidRPr="00602D16">
        <w:lastRenderedPageBreak/>
        <w:t>transportinfrastrukturen. Inriktningen för planen är att säkerställa en samhällsekonomiskt effektiv och långsiktigt hållbar transport</w:t>
      </w:r>
      <w:r>
        <w:softHyphen/>
      </w:r>
      <w:r w:rsidRPr="00602D16">
        <w:t>försörjning för medborgare och näringsliv i hela landet.</w:t>
      </w:r>
    </w:p>
    <w:p w14:paraId="31477E5A" w14:textId="0ACAF5D9" w:rsidR="00F7009D" w:rsidRPr="00602D16" w:rsidRDefault="009D6872" w:rsidP="00F7009D">
      <w:pPr>
        <w:pStyle w:val="Rubrik6"/>
      </w:pPr>
      <w:r w:rsidRPr="00602D16">
        <w:t>En politik för förbättrat företags- och innovationsklimat</w:t>
      </w:r>
    </w:p>
    <w:p w14:paraId="1EC6FEB7" w14:textId="4BF9B573" w:rsidR="00F7009D" w:rsidRPr="00602D16" w:rsidRDefault="009D6872" w:rsidP="00F7009D">
      <w:pPr>
        <w:pStyle w:val="Brdtext"/>
      </w:pPr>
      <w:r w:rsidRPr="00602D16">
        <w:t>För att klara framväxten av fler jobb i en hård internationell konkurrens finns det fortsatt behov av att stärka företags- och innovations</w:t>
      </w:r>
      <w:r>
        <w:softHyphen/>
      </w:r>
      <w:r w:rsidRPr="00602D16">
        <w:t>klimatet. Företagsskattekommittén utgör en strategisk del i regeringens arbete med att förbättra skattevillkoren för företagande.</w:t>
      </w:r>
    </w:p>
    <w:p w14:paraId="532678EA" w14:textId="0E2D82B6" w:rsidR="00F7009D" w:rsidRPr="00602D16" w:rsidRDefault="009D6872" w:rsidP="00F7009D">
      <w:pPr>
        <w:pStyle w:val="Brdtextmedindrag"/>
      </w:pPr>
      <w:r w:rsidRPr="00602D16">
        <w:t xml:space="preserve">De svenska företagens konkurrenskraft kan främjas ytterligare genom att företagen ges ökade möjligheter att attrahera och behålla nyckelkompetens. Genom att nyckelpersoner i företag tilldelas finansiella instrument, som t.ex. optioner och andra aktierelaterade incitament, ökar möjligheten att attrahera och behålla nyckelkompetens. Därför har regeringen beslutat </w:t>
      </w:r>
      <w:r>
        <w:t xml:space="preserve">att </w:t>
      </w:r>
      <w:r w:rsidRPr="00602D16">
        <w:t>tillsätta en utredning som ska se över skattereglerna för sådana instrument.</w:t>
      </w:r>
    </w:p>
    <w:p w14:paraId="05F978F6" w14:textId="36B816FD" w:rsidR="00F7009D" w:rsidRPr="00602D16" w:rsidRDefault="009D6872" w:rsidP="00F7009D">
      <w:pPr>
        <w:pStyle w:val="Brdtextmedindrag"/>
      </w:pPr>
      <w:r w:rsidRPr="00602D16">
        <w:t xml:space="preserve">Långsiktigt goda förutsättningar för att stimulera och uppmuntra till ett innovativt och kreativt företagsklimat kräver ett brett angreppssätt och öppenhet för omprövning av politiken. Mot denna bakgrund har regeringen beslutat </w:t>
      </w:r>
      <w:r>
        <w:t xml:space="preserve">att </w:t>
      </w:r>
      <w:r w:rsidRPr="00602D16">
        <w:t>tillsätta en kommitté om förbättrat klimat för entreprenörskap och innovativt företagande, som ska göra en bred översyn av förutsättningarna för att starta, driva, utveckla och äga företag i Sverige.</w:t>
      </w:r>
    </w:p>
    <w:p w14:paraId="4EA22193" w14:textId="4AD5A420" w:rsidR="00F7009D" w:rsidRPr="00602D16" w:rsidRDefault="009D6872" w:rsidP="00F7009D">
      <w:pPr>
        <w:pStyle w:val="Brdtextmedindrag"/>
      </w:pPr>
      <w:r w:rsidRPr="00602D16">
        <w:t>Dagens skydd mot höga sjuklönekostnader utgår ifrån den genomsnittliga sjuklöne</w:t>
      </w:r>
      <w:r>
        <w:softHyphen/>
      </w:r>
      <w:r w:rsidRPr="00602D16">
        <w:t>kostnaden för samtliga arbetsgivare</w:t>
      </w:r>
      <w:r>
        <w:t>,</w:t>
      </w:r>
      <w:r w:rsidRPr="00602D16">
        <w:t xml:space="preserve"> och tar därmed inte hänsyn till att mindre företag generellt sett har lägre sjukfrånvaro än större företag. Detta medför att dagens högkostnads</w:t>
      </w:r>
      <w:r>
        <w:softHyphen/>
      </w:r>
      <w:r w:rsidRPr="00602D16">
        <w:t xml:space="preserve">skydd inte kommer de mindre företagen till del så som det var tänkt. Under våren 2014 kommer därför ett förslag remitteras som innebär att förmånen blir mer träffsäker för mindre företag. Avsikten är att förslaget ska träda ikraft den 1 januari 2015. Kostnaden för den nya ersättningen bedöms till 360 miljoner kronor per år, dvs. </w:t>
      </w:r>
      <w:r>
        <w:t xml:space="preserve">ca </w:t>
      </w:r>
      <w:r w:rsidRPr="00602D16">
        <w:t>300 miljoner kronor mer än dagens system.</w:t>
      </w:r>
    </w:p>
    <w:p w14:paraId="3CEEE4B0" w14:textId="77777777" w:rsidR="00F7009D" w:rsidRPr="00602D16" w:rsidRDefault="009D6872" w:rsidP="00F7009D">
      <w:pPr>
        <w:pStyle w:val="Brdtextmedindrag"/>
      </w:pPr>
      <w:r w:rsidRPr="00602D16">
        <w:t xml:space="preserve">Vissa företag, framför allt inom den finansiella sektorn, bedriver verksamhet som till stor del är undantagen från mervärdesskatt. I syfte att minska den skattemässiga snedvridningen till </w:t>
      </w:r>
      <w:r w:rsidRPr="00602D16">
        <w:lastRenderedPageBreak/>
        <w:t xml:space="preserve">följd av gruppregistreringen till mervärdesskatt avser regeringen att slopa denna möjlighet. </w:t>
      </w:r>
    </w:p>
    <w:p w14:paraId="33C7F713" w14:textId="5CC76AB1" w:rsidR="00F7009D" w:rsidRPr="00602D16" w:rsidRDefault="009D6872" w:rsidP="00F7009D">
      <w:pPr>
        <w:pStyle w:val="Brdtextmedindrag"/>
      </w:pPr>
      <w:r w:rsidRPr="00602D16">
        <w:t>För att förbättra förutsättningarna för boende och företagande på landsbygden avser regeringen att förstärka landsbygdsprogrammet med sammanlagt 2,8 miljarder kronor 2014–2020</w:t>
      </w:r>
      <w:r>
        <w:t>,</w:t>
      </w:r>
      <w:r w:rsidRPr="00602D16">
        <w:t xml:space="preserve"> varav 400 miljoner kronor föreslås tillföras </w:t>
      </w:r>
      <w:r>
        <w:t>efter förslag i</w:t>
      </w:r>
      <w:r w:rsidRPr="00602D16">
        <w:t xml:space="preserve"> Vårändringsbudget</w:t>
      </w:r>
      <w:r>
        <w:t>en</w:t>
      </w:r>
      <w:r w:rsidRPr="00602D16">
        <w:t xml:space="preserve"> för 2014. Regeringen avser</w:t>
      </w:r>
      <w:r>
        <w:t xml:space="preserve"> </w:t>
      </w:r>
      <w:r w:rsidRPr="00602D16">
        <w:t>satsa 700 miljoner kronor 2014–2020, motsvarande 100 miljoner kronor per år</w:t>
      </w:r>
      <w:r w:rsidR="00BA6DCD">
        <w:t>,</w:t>
      </w:r>
      <w:r w:rsidRPr="00602D16">
        <w:t xml:space="preserve"> för att ge en god tillgänglighet till kommersiell service i gles- och landsbygder. Regeringen avser vidare att förstärka åtgärder för landsbygdens utveckling, däribland bredbands</w:t>
      </w:r>
      <w:r>
        <w:softHyphen/>
      </w:r>
      <w:r w:rsidRPr="00602D16">
        <w:t>utbyggnaden 2014–2020. Regeringens totala satsning på bredband, inklusive EU-bidrag, uppgår till 3,25 miljarder kronor. Ökad bredbandshastighet, täckning och robusta nätverk förbättrar möjligheten för bl.a. företagande.</w:t>
      </w:r>
    </w:p>
    <w:p w14:paraId="0E071B43" w14:textId="77777777" w:rsidR="00F7009D" w:rsidRPr="00602D16" w:rsidRDefault="009D6872" w:rsidP="00F7009D">
      <w:pPr>
        <w:pStyle w:val="Rubrik6utannumrering"/>
      </w:pPr>
      <w:r w:rsidRPr="00602D16">
        <w:t>En politik för fler i arbete ger mindre inkomstskillnader</w:t>
      </w:r>
    </w:p>
    <w:p w14:paraId="11833607" w14:textId="14DAC7D4" w:rsidR="00F7009D" w:rsidRDefault="009D6872" w:rsidP="00F7009D">
      <w:pPr>
        <w:pStyle w:val="Brdtext"/>
      </w:pPr>
      <w:r w:rsidRPr="00602D16">
        <w:t xml:space="preserve">Inkomstfördelningen i ett samhälle bestäms i hög utsträckning av </w:t>
      </w:r>
      <w:r>
        <w:t>hur humankapitalet är fördelat</w:t>
      </w:r>
      <w:r w:rsidRPr="00602D16">
        <w:t xml:space="preserve">. En väl fungerande skola och goda uppväxtvillkor är därför av yttersta vikt för att värna sammanhållningen. Regeringen har </w:t>
      </w:r>
      <w:r>
        <w:t xml:space="preserve">därför </w:t>
      </w:r>
      <w:r w:rsidRPr="00602D16">
        <w:t>inlett ett omfattande reformarbete och avser att genomföra ytterligare åtgärder som syftar till att höja kvaliteten och öka likvärdigheten i den svenska skolan. Dessa åtgärder förväntas på sikt bidra till att utjämna människors livschanser och förutsättningar på arbetsmarknaden.</w:t>
      </w:r>
    </w:p>
    <w:p w14:paraId="3BFFA894" w14:textId="2B298475" w:rsidR="00F7009D" w:rsidRPr="00602D16" w:rsidRDefault="009D6872" w:rsidP="00F7009D">
      <w:pPr>
        <w:pStyle w:val="Brdtextmedindrag"/>
      </w:pPr>
      <w:r>
        <w:t>En starkare ekonomi och fler i arbete skapar förutsättningar för en positiv utveckling av pensionerna under de kommande åren. Pensionerna väntas åren framöver utvecklas gynnsamt och det</w:t>
      </w:r>
      <w:r w:rsidRPr="00BB3C5A">
        <w:t xml:space="preserve"> pågår en översyn av pensionssystemet för att undvika den relativt stora ryckigheten i pensionernas utveckling.</w:t>
      </w:r>
    </w:p>
    <w:p w14:paraId="39A1AB93" w14:textId="4FDC117B" w:rsidR="00F7009D" w:rsidRPr="00602D16" w:rsidRDefault="009D6872" w:rsidP="00F7009D">
      <w:pPr>
        <w:pStyle w:val="Brdtextmedindrag"/>
      </w:pPr>
      <w:r w:rsidRPr="00602D16">
        <w:t>Svag förankring på arbetsmarknaden är huvudskälet till ekonomisk utsatthet. Därför är kärnan i regeringens fördelningspolitiska strategi även fortsättningsvis ökad sysselsättning, bättre utbildning och minskat utanförskap.</w:t>
      </w:r>
    </w:p>
    <w:p w14:paraId="59F30A82" w14:textId="73CDF32A" w:rsidR="00F7009D" w:rsidRPr="00602D16" w:rsidRDefault="009D6872" w:rsidP="00F7009D">
      <w:pPr>
        <w:pStyle w:val="Rubrik6utannumrering"/>
      </w:pPr>
      <w:r w:rsidRPr="00602D16">
        <w:t xml:space="preserve">En politik </w:t>
      </w:r>
      <w:r>
        <w:t>för ökad tillgänglighet och kompetens i vården</w:t>
      </w:r>
    </w:p>
    <w:p w14:paraId="5BE707C6" w14:textId="00BCE31A" w:rsidR="00F7009D" w:rsidRPr="00602D16" w:rsidRDefault="009D6872" w:rsidP="00F7009D">
      <w:pPr>
        <w:pStyle w:val="Brdtext"/>
      </w:pPr>
      <w:r w:rsidRPr="00602D16">
        <w:t>Regeringen har kraftigt ökat antalet utbildningsplatser på läkar- och sjuksköterske</w:t>
      </w:r>
      <w:r>
        <w:softHyphen/>
      </w:r>
      <w:r w:rsidR="00BA6DCD">
        <w:t>utbildningarna, m</w:t>
      </w:r>
      <w:r w:rsidRPr="00602D16">
        <w:t>en det råder fortfarande brist på bl.a. barnmorskor och specialistsjuk</w:t>
      </w:r>
      <w:r>
        <w:softHyphen/>
      </w:r>
      <w:r w:rsidRPr="00602D16">
        <w:t xml:space="preserve">sköterskor. Därför avser regeringen att öka </w:t>
      </w:r>
      <w:r w:rsidRPr="00602D16">
        <w:lastRenderedPageBreak/>
        <w:t>antalet platser på utbildningarna till specialistsjuksköterska respektive barnmorska fr.o.m. 2015.</w:t>
      </w:r>
    </w:p>
    <w:p w14:paraId="49221C02" w14:textId="14DAB63B" w:rsidR="00F7009D" w:rsidRPr="00602D16" w:rsidRDefault="009D6872" w:rsidP="00F7009D">
      <w:pPr>
        <w:pStyle w:val="Brdtextmedindrag"/>
      </w:pPr>
      <w:r w:rsidRPr="00602D16">
        <w:t>Även om väntetiderna i vården har kortats väsentligt de senaste åren förekommer det fortfarande stora variationer mellan landstingen. De regionala skillnaderna är stora inom cancervården. Mot denna bakgrund avser regeringen att avsätta 500 miljoner kronor per år 2015–2018 för att öka tillgängligheten i cancervården.</w:t>
      </w:r>
    </w:p>
    <w:p w14:paraId="3C9953D7" w14:textId="77777777" w:rsidR="00F7009D" w:rsidRPr="00602D16" w:rsidRDefault="009D6872" w:rsidP="00F7009D">
      <w:pPr>
        <w:pStyle w:val="Rubrik6utannumrering"/>
      </w:pPr>
      <w:r w:rsidRPr="00602D16">
        <w:t>En politik för ökad effektivitet i rättskedjan</w:t>
      </w:r>
    </w:p>
    <w:p w14:paraId="07391399" w14:textId="1A60C2F8" w:rsidR="00F7009D" w:rsidRPr="00602D16" w:rsidRDefault="009D6872" w:rsidP="00F7009D">
      <w:pPr>
        <w:pStyle w:val="Brdtext"/>
      </w:pPr>
      <w:r w:rsidRPr="00602D16">
        <w:t>De senaste årens positiva utveckling när det gäller brottsuppklaring har mattats av. Det behövs därför ett förstärkt och kontinuerligt arbete med att effektivisera och ytterligare höja kvaliteten inom rättsväsendet. Regeringen avser mot denna bakgrund att återkomma med åtgärder för att ytterligare förbättra brotts</w:t>
      </w:r>
      <w:r>
        <w:softHyphen/>
      </w:r>
      <w:r w:rsidRPr="00602D16">
        <w:t>bekämpningen och öka tryggheten.</w:t>
      </w:r>
    </w:p>
    <w:p w14:paraId="5F4173E1" w14:textId="60B889E8" w:rsidR="00F7009D" w:rsidRPr="00602D16" w:rsidRDefault="009D6872" w:rsidP="00F7009D">
      <w:pPr>
        <w:pStyle w:val="Rubrik6utannumrering"/>
      </w:pPr>
      <w:r w:rsidRPr="00602D16">
        <w:t xml:space="preserve">En politik för att möta de globala klimat- och miljöutmaningarna </w:t>
      </w:r>
    </w:p>
    <w:p w14:paraId="6D075B59" w14:textId="3C4C2946" w:rsidR="00F7009D" w:rsidRPr="00602D16" w:rsidRDefault="009D6872" w:rsidP="00F7009D">
      <w:pPr>
        <w:pStyle w:val="Brdtext"/>
      </w:pPr>
      <w:r w:rsidRPr="00602D16">
        <w:t xml:space="preserve">Klimatförändringarna är regeringens högst prioriterade miljöfråga. Till de viktigaste områdena i miljöpolitiken hör också bevarandet av biologisk mångfald och havs- och vattenmiljöer samt utvecklingen mot en giftfri miljö. Utgångspunkten i regeringens miljöarbete är det miljömålssystem som riksdagen beslutade om 2009. Regeringens arbete syftar till att uppfylla dessa mål och det är mot dem som regeringen redovisar hur miljöarbetet </w:t>
      </w:r>
      <w:r>
        <w:t xml:space="preserve">har </w:t>
      </w:r>
      <w:r w:rsidRPr="00602D16">
        <w:t>framskridit.</w:t>
      </w:r>
    </w:p>
    <w:p w14:paraId="75C322B5" w14:textId="58DF6E43" w:rsidR="00F7009D" w:rsidRPr="00602D16" w:rsidRDefault="009D6872" w:rsidP="00F7009D">
      <w:pPr>
        <w:pStyle w:val="Brdtextmedindrag"/>
      </w:pPr>
      <w:r w:rsidRPr="00602D16">
        <w:t>Vid sidan av ekologisk hållbarhet är konkurrenskraft och en trygg energiförsörjning viktiga förutsättningar för en långsiktigt hållbar välfärd och tillväxt. Därför krävs en balanserad utveckling av energisystemet som tillgodoser behovet av hållbar energi till internationellt konkurrenskraftiga priser.</w:t>
      </w:r>
    </w:p>
    <w:p w14:paraId="4797AB1B" w14:textId="2E1DC6F8" w:rsidR="00F7009D" w:rsidRPr="00602D16" w:rsidRDefault="009D6872" w:rsidP="00F7009D">
      <w:pPr>
        <w:pStyle w:val="Rubrik6utannumrering"/>
      </w:pPr>
      <w:r w:rsidRPr="00602D16">
        <w:t>En politik för finansiell stabilitet och minskad sårbarhet hos hushållen</w:t>
      </w:r>
    </w:p>
    <w:p w14:paraId="208C0DDE" w14:textId="77777777" w:rsidR="00F7009D" w:rsidRPr="00602D16" w:rsidRDefault="009D6872" w:rsidP="00F7009D">
      <w:pPr>
        <w:pStyle w:val="Brdtext"/>
      </w:pPr>
      <w:r w:rsidRPr="00602D16">
        <w:t>Finansiella kriser får som regel stora negativa konsekvenser för samhällsekonomin och de offentliga finanserna. Utöver det produktions-bortfall som normalt inträffar i samband med finansiella kriser kan dessa även leda till att produktion och sysselsättning blir betydligt lägre under långa perioder.</w:t>
      </w:r>
    </w:p>
    <w:p w14:paraId="37FCB612" w14:textId="2BDA2FFB" w:rsidR="00F7009D" w:rsidRPr="00602D16" w:rsidRDefault="009D6872" w:rsidP="00F7009D">
      <w:pPr>
        <w:pStyle w:val="Brdtextmedindrag"/>
      </w:pPr>
      <w:r w:rsidRPr="00602D16">
        <w:t>Regeringen har därför bl.a. höjt insättnings</w:t>
      </w:r>
      <w:r>
        <w:softHyphen/>
      </w:r>
      <w:r w:rsidRPr="00602D16">
        <w:t xml:space="preserve">garantin och det ställs numera markant högre </w:t>
      </w:r>
      <w:r w:rsidRPr="00602D16">
        <w:lastRenderedPageBreak/>
        <w:t xml:space="preserve">kapital- och likviditetskrav på banker och andra kreditföretag. Regeringen har även kraftigt förstärkt tillsynen av den finansiella sektorn. Dessutom har en stabilitetsfond som är finansierad av bankerna inrättats. Fonden är tänkt att användas i händelse av en finansiell kris. På nationell basis har Finansinspektionen nått en överenskommelse med branschen om frivilliga amorteringsplaner. </w:t>
      </w:r>
    </w:p>
    <w:p w14:paraId="74E1A1C2" w14:textId="77777777" w:rsidR="00F7009D" w:rsidRPr="00602D16" w:rsidRDefault="009D6872" w:rsidP="00F7009D">
      <w:pPr>
        <w:pStyle w:val="Brdtextmedindrag"/>
      </w:pPr>
      <w:r w:rsidRPr="00602D16">
        <w:t>Regeringen följer fortsatt noga utvecklingen av hushållens skuldsättning och har beredskap att vidta ytterligare åtgärder om indikatorer visar att skuldsättningen skulle öka på ett sätt som förstärker riskerna för obalanser i ekonomin.</w:t>
      </w:r>
    </w:p>
    <w:p w14:paraId="56392023" w14:textId="77777777" w:rsidR="00F7009D" w:rsidRPr="00602D16" w:rsidRDefault="009D6872" w:rsidP="00F7009D">
      <w:pPr>
        <w:pStyle w:val="Rubrik4utannumrering"/>
      </w:pPr>
      <w:r w:rsidRPr="00602D16">
        <w:t>Offentliga finanser ska tillbaka till överskott och reformer finansieras krona för krona</w:t>
      </w:r>
    </w:p>
    <w:p w14:paraId="6892CB83" w14:textId="15E2EDB5" w:rsidR="00F7009D" w:rsidRPr="00602D16" w:rsidRDefault="009D6872" w:rsidP="00F7009D">
      <w:pPr>
        <w:pStyle w:val="Brdtext"/>
      </w:pPr>
      <w:r w:rsidRPr="00602D16">
        <w:t xml:space="preserve">Sverige har sedan finans- och skuldkrisen inleddes kunnat använda sina starka offentliga finanser för att stimulera ekonomin. Det har varit rätt och nödvändigt i en situation där arbetslösheten ökat i en internationellt kärv ekonomisk miljö. Samtidigt har stimulanserna utformats så att viktiga strukturella reformer </w:t>
      </w:r>
      <w:r>
        <w:t xml:space="preserve">prioriterats, </w:t>
      </w:r>
      <w:r w:rsidRPr="00602D16">
        <w:t xml:space="preserve">som främjat sysselsättning och tillväxt också långsiktigt. </w:t>
      </w:r>
      <w:r>
        <w:t>U</w:t>
      </w:r>
      <w:r w:rsidRPr="00602D16">
        <w:t xml:space="preserve">nder 2014 har det varit nödvändigt med en strukturellt riktig finanspolitik som stimulerar ekonomin, eftersom arbetslösheten varit fortsatt hög och det finns </w:t>
      </w:r>
      <w:r>
        <w:t>gott om</w:t>
      </w:r>
      <w:r w:rsidRPr="00602D16">
        <w:t xml:space="preserve"> lediga resurser. Det är i det perspektivet det förstärkta jobbskatteavdraget behöver ses: en skattesänkning som både stärker drivkrafterna att arbeta och stimulerar konsumtions</w:t>
      </w:r>
      <w:r>
        <w:softHyphen/>
      </w:r>
      <w:r w:rsidRPr="00602D16">
        <w:t>efterfrågan i ekonomin, i en situation när efterfrågan på svensk export ännu inte tagit fart och resursutnyttjandet är fortsatt lågt.</w:t>
      </w:r>
    </w:p>
    <w:p w14:paraId="62963EEC" w14:textId="657841FB" w:rsidR="00F7009D" w:rsidRPr="00602D16" w:rsidRDefault="009D6872" w:rsidP="00F7009D">
      <w:pPr>
        <w:pStyle w:val="Brdtextmedindrag"/>
      </w:pPr>
      <w:r w:rsidRPr="00602D16">
        <w:t>Under den kommande mandatperioden förändras politikens förutsättningar, eftersom resursutnyttjandet gradvis förstärks, syssel</w:t>
      </w:r>
      <w:r>
        <w:softHyphen/>
      </w:r>
      <w:r w:rsidRPr="00602D16">
        <w:t>sättningen ökar och arbetslösheten minskar. Det gör att finanspolitiken nu går in i en fas där inriktningen är att successivt nå balans och överskott. Det innebär att fortsatta nödvändiga reformer, vare sig de är på utgifts- eller inkomstsidan</w:t>
      </w:r>
      <w:r>
        <w:t xml:space="preserve"> av budgeten</w:t>
      </w:r>
      <w:r w:rsidRPr="00602D16">
        <w:t>, kommer att behöva finansieras krona för krona.</w:t>
      </w:r>
    </w:p>
    <w:p w14:paraId="38F8D7E0" w14:textId="3BFD0727" w:rsidR="00F7009D" w:rsidRPr="00602D16" w:rsidRDefault="009D6872" w:rsidP="00F7009D">
      <w:pPr>
        <w:pStyle w:val="Brdtextmedindrag"/>
      </w:pPr>
      <w:r w:rsidRPr="00602D16">
        <w:t xml:space="preserve">Finanspolitiken bör efterhand bli återhållsam när konjunkturläget förbättras, dels för att inte förstärka konjunktursvängningarna, dels för att skapa utrymme att kunna möta även nästa kris </w:t>
      </w:r>
      <w:r w:rsidRPr="00602D16">
        <w:lastRenderedPageBreak/>
        <w:t>med kraftfulla finanspolitiska åtgärder. I takt med att resursutnyttjandet förstärks och normaliseras kommer stabiliseringspolitiken främst hanteras genom penningpolitiken.</w:t>
      </w:r>
    </w:p>
    <w:p w14:paraId="3D7E74AE" w14:textId="6CEA8644" w:rsidR="00F7009D" w:rsidRPr="00602D16" w:rsidRDefault="009D6872" w:rsidP="00F7009D">
      <w:pPr>
        <w:pStyle w:val="Brdtextmedindrag"/>
      </w:pPr>
      <w:r w:rsidRPr="00602D16">
        <w:t>En ansvarsfull finanspolitik är att låta sparandet sjunka till underskott vid en allvarlig kris och låta sparandet stärkas efterhand som läget i ekonomin förbättras. Att återvända till överskott är avgörande för att kunna skydda jobb och välfärd i en liten öppen ekonomi som den svenska</w:t>
      </w:r>
      <w:r>
        <w:t>,</w:t>
      </w:r>
      <w:r w:rsidRPr="00602D16">
        <w:t xml:space="preserve"> </w:t>
      </w:r>
      <w:r>
        <w:t>m</w:t>
      </w:r>
      <w:r w:rsidRPr="00602D16">
        <w:t>en också för att hushåll och företag ska kunna verka i en ekonomisk miljö som präglas av trygghet och förutsägbarhet.</w:t>
      </w:r>
    </w:p>
    <w:p w14:paraId="374F1BEA" w14:textId="77795C34" w:rsidR="00F7009D" w:rsidRPr="00602D16" w:rsidRDefault="009D6872" w:rsidP="00F7009D">
      <w:pPr>
        <w:pStyle w:val="Brdtextmedindrag"/>
      </w:pPr>
      <w:r w:rsidRPr="00602D16">
        <w:t xml:space="preserve">Regeringens samlade bedömning är, mot denna bakgrund, att de åtgärder som föreslås i budgetpropositionen för 2015 sammantaget varken bör förstärka eller försvaga det finansiella sparandet. Det finansiella sparandet bör, i enlighet med nuvarande prognos, återvända till överskott </w:t>
      </w:r>
      <w:r>
        <w:t xml:space="preserve">på </w:t>
      </w:r>
      <w:r w:rsidRPr="00602D16">
        <w:t xml:space="preserve">över 1 procent </w:t>
      </w:r>
      <w:r>
        <w:t xml:space="preserve">av BNP </w:t>
      </w:r>
      <w:r w:rsidRPr="00602D16">
        <w:t>2018. Takten i förstärkningen av de offentliga finanserna bör anpassas efter läget på arbetsmarknaden och utvecklingen av resurs</w:t>
      </w:r>
      <w:r>
        <w:softHyphen/>
      </w:r>
      <w:r w:rsidRPr="00602D16">
        <w:t>utnyttjandet.</w:t>
      </w:r>
    </w:p>
    <w:p w14:paraId="70EEBEA4" w14:textId="7C2DDD2E" w:rsidR="00F7009D" w:rsidRPr="00602D16" w:rsidRDefault="009D6872" w:rsidP="00F7009D">
      <w:pPr>
        <w:pStyle w:val="Brdtextmedindrag"/>
      </w:pPr>
      <w:r w:rsidRPr="00602D16">
        <w:t>För att uppfylla överskottsmålet krävs stor finanspolitisk återhållsamhet när resurs</w:t>
      </w:r>
      <w:r>
        <w:softHyphen/>
      </w:r>
      <w:r w:rsidRPr="00602D16">
        <w:t>utnyttjandet går mot balans. Det är viktigt med en stram utgiftsgranskning och god utgifts</w:t>
      </w:r>
      <w:r>
        <w:softHyphen/>
      </w:r>
      <w:r w:rsidRPr="00602D16">
        <w:t xml:space="preserve">kontroll, samt att omprioritera mellan olika utgifter. Eventuella reformer som föreslås i budgetpropositionen för 2016 bör, i likhet med reformer i budgetpropositionen för 2015, finansieras krona för krona genom inkomst- och utgiftsåtgärder. Givet nuvarande prognos krävs det även att nya reformer som kan komma att föreslås i budgetpropositionerna för 2017 och 2018 finansieras fullt ut, för att uppnå ett överskott på </w:t>
      </w:r>
      <w:r>
        <w:t>över</w:t>
      </w:r>
      <w:r w:rsidRPr="00602D16">
        <w:t xml:space="preserve"> 1 procent av BNP när resursutnyttjandet går mot balans 2018. Detta </w:t>
      </w:r>
      <w:r>
        <w:t xml:space="preserve">gäller </w:t>
      </w:r>
      <w:r w:rsidRPr="00602D16">
        <w:t>under förutsättning att ingen ny allvarlig störning drabbar ekonomin.</w:t>
      </w:r>
    </w:p>
    <w:p w14:paraId="1214833B" w14:textId="77FC130F" w:rsidR="00F7009D" w:rsidRPr="00602D16" w:rsidRDefault="009D6872" w:rsidP="00F7009D">
      <w:pPr>
        <w:pStyle w:val="Rubrik6utannumrering"/>
      </w:pPr>
      <w:r w:rsidRPr="00602D16">
        <w:t>Inkomstförstärkningar och utgiftsminskningar</w:t>
      </w:r>
    </w:p>
    <w:p w14:paraId="37FB2642" w14:textId="71A7E600" w:rsidR="00F7009D" w:rsidRPr="0094134D" w:rsidRDefault="009D6872" w:rsidP="00F7009D">
      <w:pPr>
        <w:pStyle w:val="Brdtext"/>
      </w:pPr>
      <w:r w:rsidRPr="00602D16">
        <w:t>Under den kommande mandatperioden kommer det krävas att reformer prövas mot åtgärder som ökar inkomsterna eller minskar utgifterna på andra områden. När det gäller inkomst</w:t>
      </w:r>
      <w:r>
        <w:softHyphen/>
      </w:r>
      <w:r w:rsidRPr="00602D16">
        <w:t xml:space="preserve">förstärkningar är det viktigt att dessa utformas på ett sätt som har så små skadliga effekter på samhällsekonomin och </w:t>
      </w:r>
      <w:r w:rsidRPr="0094134D">
        <w:t xml:space="preserve">konkurrenskraften som möjligt eller minskar miljö- och hälsoskadliga aktiviteter där dagens nivå på skatteuttaget inte beaktar dessa skadliga effekter fullt ut. </w:t>
      </w:r>
      <w:r w:rsidRPr="0094134D">
        <w:lastRenderedPageBreak/>
        <w:t xml:space="preserve">Skatteförändringar som sammantaget håller tillbaka arbete, företagande och investeringar måste undvikas. </w:t>
      </w:r>
    </w:p>
    <w:p w14:paraId="38F771D1" w14:textId="77777777" w:rsidR="00F7009D" w:rsidRPr="00602D16" w:rsidRDefault="009D6872" w:rsidP="00F7009D">
      <w:pPr>
        <w:pStyle w:val="Brdtextmedindrag"/>
      </w:pPr>
      <w:r w:rsidRPr="0094134D">
        <w:t>Förändringar i skattesystemet ska bevara och stärka systemets legitimitet. Förändringar</w:t>
      </w:r>
      <w:r w:rsidRPr="00602D16">
        <w:t xml:space="preserve"> i skattesystemet bör därför även göras så att skattekontrollen kan upprätthållas och att förändringarna bidrar till en fortsatt minskning av skattefelet och att de svenska skattebaserna skyddas.</w:t>
      </w:r>
    </w:p>
    <w:p w14:paraId="07D62F7A" w14:textId="02FFD753" w:rsidR="00F7009D" w:rsidRPr="00602D16" w:rsidRDefault="009D6872" w:rsidP="00F7009D">
      <w:pPr>
        <w:pStyle w:val="Brdtextmedindrag"/>
      </w:pPr>
      <w:r w:rsidRPr="00602D16">
        <w:t>På inkomstsidan avser regeringen</w:t>
      </w:r>
      <w:r w:rsidRPr="00602D16" w:rsidDel="00B654AA">
        <w:t xml:space="preserve"> </w:t>
      </w:r>
      <w:r w:rsidRPr="00602D16">
        <w:t>att i budgetpropositionen för 2015 finansiera kommande reformer genom en begränsning av avdraget för privat pensionssparande, höjda punktskatter på alkohol och tobak, höjd fordonsskatt för lätta fordon och ett slopande av möjligheten till gruppregist</w:t>
      </w:r>
      <w:r>
        <w:t>r</w:t>
      </w:r>
      <w:r w:rsidRPr="00602D16">
        <w:t>ering till mervärdes</w:t>
      </w:r>
      <w:r>
        <w:softHyphen/>
      </w:r>
      <w:r w:rsidRPr="00602D16">
        <w:t>skatt för företag, främst inom den finansiella sektorn. Vidare avser regeringen att under 2015 återkomma med ett förslag om att helt slopa avdragsrätten för privat pensionssparande fr.o.m. 2016.</w:t>
      </w:r>
    </w:p>
    <w:p w14:paraId="3EE818E9" w14:textId="1915C67C" w:rsidR="00F7009D" w:rsidRPr="00602D16" w:rsidRDefault="009D6872" w:rsidP="00F7009D">
      <w:pPr>
        <w:pStyle w:val="Brdtextmedindrag"/>
      </w:pPr>
      <w:r w:rsidRPr="00602D16">
        <w:t xml:space="preserve">På utgiftssidan har regeringen för avsikt att i kommande </w:t>
      </w:r>
      <w:r w:rsidRPr="0094134D">
        <w:t>budgetpropositioner föreslå att tillskotten över hela den statliga verksamheten för 2015 och 2016 blir 25 procent lägre än vad som följer av pris- och löneomräkningen. För att finansiera välfärden på sikt krävs att fler arbetar längre. Därför är det också rimligt att studielån betalas av högre upp i åldrarna. Regeringen</w:t>
      </w:r>
      <w:r w:rsidRPr="00602D16">
        <w:t xml:space="preserve"> avser ta ytterligare steg i denna riktning genom att studiemedel som tas fr.o.m. 2015 inte skrivs av vid utgången av det år låntagaren fyller 67 år. Regeringen avser även att höja Centrala studiestödsnämndens påminnelse- och expeditionsavgifter.</w:t>
      </w:r>
    </w:p>
    <w:p w14:paraId="2F76295E" w14:textId="3B671C13" w:rsidR="00F7009D" w:rsidRPr="00602D16" w:rsidRDefault="00F7009D" w:rsidP="00F7009D">
      <w:pPr>
        <w:pStyle w:val="Brdtext"/>
      </w:pPr>
    </w:p>
    <w:p w14:paraId="0F078BC9" w14:textId="77777777" w:rsidR="00F7009D" w:rsidRPr="00602D16" w:rsidRDefault="009D6872" w:rsidP="00F7009D">
      <w:pPr>
        <w:pStyle w:val="Brdtextmedindrag"/>
      </w:pPr>
      <w:r w:rsidRPr="00602D16">
        <w:br w:type="page"/>
      </w:r>
    </w:p>
    <w:p w14:paraId="2F8A5EAF" w14:textId="51892FD4" w:rsidR="00F7009D" w:rsidRPr="00602D16" w:rsidRDefault="009D6872" w:rsidP="00F7009D">
      <w:pPr>
        <w:pStyle w:val="Rubrik2"/>
      </w:pPr>
      <w:bookmarkStart w:id="6" w:name="_Toc384401448"/>
      <w:r w:rsidRPr="00602D16">
        <w:lastRenderedPageBreak/>
        <w:t>Utsikter för svensk ekonomi</w:t>
      </w:r>
      <w:bookmarkEnd w:id="6"/>
    </w:p>
    <w:p w14:paraId="6A5F300C" w14:textId="704947FB" w:rsidR="00F7009D" w:rsidRPr="00602D16" w:rsidRDefault="009D6872" w:rsidP="00F7009D">
      <w:pPr>
        <w:pStyle w:val="Brdtext"/>
      </w:pPr>
      <w:r w:rsidRPr="00602D16">
        <w:t xml:space="preserve">Regeringen bedömer att det sker en gradvis återhämtning i svensk ekonomi under de närmaste åren. Trots detta finns det gott om lediga </w:t>
      </w:r>
      <w:r w:rsidRPr="0094134D">
        <w:t xml:space="preserve">resurser i ekonomin både </w:t>
      </w:r>
      <w:r>
        <w:t>2014</w:t>
      </w:r>
      <w:r w:rsidRPr="0094134D">
        <w:t xml:space="preserve"> och </w:t>
      </w:r>
      <w:r>
        <w:t>2015</w:t>
      </w:r>
      <w:r w:rsidRPr="0094134D">
        <w:t xml:space="preserve">. Även om sysselsättningen har stigit, förblir arbetslösheten relativt hög främst på grund av </w:t>
      </w:r>
      <w:r>
        <w:t xml:space="preserve">en </w:t>
      </w:r>
      <w:r w:rsidRPr="0094134D">
        <w:t>stark utveckling av arbetskraftsdeltagandet. På några års sikt förväntas arbetslösheten sjunka. Riskerna för en svagare utveckling väger alltjämt över</w:t>
      </w:r>
      <w:r>
        <w:t>,</w:t>
      </w:r>
      <w:r w:rsidRPr="0094134D">
        <w:t xml:space="preserve"> men har minskat jämfört med 2013.</w:t>
      </w:r>
    </w:p>
    <w:p w14:paraId="60C31958" w14:textId="77777777" w:rsidR="00F7009D" w:rsidRPr="00602D16" w:rsidRDefault="009D6872" w:rsidP="00F7009D">
      <w:pPr>
        <w:pStyle w:val="Rubrik4utannumrering"/>
      </w:pPr>
      <w:r w:rsidRPr="00602D16">
        <w:t>Tilltagande global aktivitet</w:t>
      </w:r>
    </w:p>
    <w:p w14:paraId="37B02EC5" w14:textId="64B88398" w:rsidR="00F7009D" w:rsidRPr="00602D16" w:rsidRDefault="009D6872" w:rsidP="00F7009D">
      <w:pPr>
        <w:pStyle w:val="Brdtext"/>
        <w:rPr>
          <w:szCs w:val="22"/>
        </w:rPr>
      </w:pPr>
      <w:r w:rsidRPr="00602D16">
        <w:rPr>
          <w:szCs w:val="22"/>
        </w:rPr>
        <w:t>Den internationella konjunkturåterhämtning som inleddes 2013 ser ut att fortsätta. En expansiv penningpolitik i stora delar av världen och minskade finanspolitiska åtstramningar väntas bidra till en förhållandevis hög tillväxt i omvärlden.</w:t>
      </w:r>
    </w:p>
    <w:p w14:paraId="7CFF0152" w14:textId="77777777" w:rsidR="00F7009D" w:rsidRPr="00602D16" w:rsidRDefault="009D6872" w:rsidP="00F7009D">
      <w:pPr>
        <w:pStyle w:val="Brdtextmedindrag"/>
      </w:pPr>
      <w:r w:rsidRPr="00602D16">
        <w:t>I euroområdet präglades slutet av 2013 av en starkare ekonomisk utveckling jämfört med de senaste åren och under inledningen av 2014 har tecknen varit tydliga på en bred uppgång i den ekonomiska aktiviteten. Tillväxttakten i amerikansk ekonomi växlade upp under 2013 och förväntas framöver vara förhållandevis hög.</w:t>
      </w:r>
    </w:p>
    <w:p w14:paraId="5DE2AB1C" w14:textId="312A58A5" w:rsidR="00F7009D" w:rsidRPr="00602D16" w:rsidRDefault="009D6872" w:rsidP="00F7009D">
      <w:pPr>
        <w:pStyle w:val="Brdtextmedindrag"/>
      </w:pPr>
      <w:r w:rsidRPr="00602D16">
        <w:t xml:space="preserve">Hälften av världens BNP utgörs numera av framväxande ekonomier. Många av dessa länder växer fortfarande snabbt, exempelvis stora delar av Afrika. I ett antal stora länder som t.ex. Ryssland, Indien, Turkiet och Brasilien </w:t>
      </w:r>
      <w:r>
        <w:t xml:space="preserve">har utvecklingen varit svag </w:t>
      </w:r>
      <w:r w:rsidRPr="00602D16">
        <w:t>2013. En osäkerhet gällande utvecklingen av den amerikanska penningpolitiken och farhågor om en eventuell avmattning i Kina har bidragit till detta. Tillväxtutsikterna för de framväxande ekonomierna framstår generellt som svårbedömda.</w:t>
      </w:r>
    </w:p>
    <w:p w14:paraId="5BCB48D5" w14:textId="77777777" w:rsidR="00F7009D" w:rsidRPr="00602D16" w:rsidRDefault="009D6872" w:rsidP="00F7009D">
      <w:pPr>
        <w:pStyle w:val="Rubrik4utannumrering"/>
      </w:pPr>
      <w:r w:rsidRPr="00602D16">
        <w:t>Förutsättningar för högre tillväxt i Sverige</w:t>
      </w:r>
    </w:p>
    <w:p w14:paraId="7ED029B6" w14:textId="366254D8" w:rsidR="00F7009D" w:rsidRPr="00602D16" w:rsidRDefault="00BA6DCD" w:rsidP="00F7009D">
      <w:pPr>
        <w:pStyle w:val="Brdtext"/>
      </w:pPr>
      <w:r>
        <w:t>Under andra halvåret 2013</w:t>
      </w:r>
      <w:r w:rsidR="009D6872" w:rsidRPr="00602D16">
        <w:t xml:space="preserve"> </w:t>
      </w:r>
      <w:r w:rsidRPr="00602D16">
        <w:t>steg aktiviteten i svensk ekonomi</w:t>
      </w:r>
      <w:r>
        <w:t xml:space="preserve">, </w:t>
      </w:r>
      <w:r w:rsidR="009D6872" w:rsidRPr="00602D16">
        <w:t>i takt med att utveck</w:t>
      </w:r>
      <w:r>
        <w:t>lingen i omvärlden förbättrades.</w:t>
      </w:r>
      <w:r w:rsidR="009D6872" w:rsidRPr="00602D16">
        <w:t xml:space="preserve"> Sammantaget blev dock BNP-tillväxten dämpad för helåret 2013. Det var framför allt privat och offentlig konsumtion som bidrog till BNP-tillväxten. Utrikeshandeln har utvecklats svagt en längre tid.</w:t>
      </w:r>
    </w:p>
    <w:p w14:paraId="12DD1B5D" w14:textId="77777777" w:rsidR="00F7009D" w:rsidRPr="00602D16" w:rsidRDefault="009D6872" w:rsidP="00F7009D">
      <w:pPr>
        <w:pStyle w:val="TabellRubrik"/>
      </w:pPr>
      <w:bookmarkStart w:id="7" w:name="_Ref380501965"/>
      <w:bookmarkStart w:id="8" w:name="_Ref382914749"/>
      <w:bookmarkStart w:id="9" w:name="_Ref382939977"/>
      <w:bookmarkStart w:id="10" w:name="_Toc384401624"/>
      <w:r w:rsidRPr="00602D16">
        <w:lastRenderedPageBreak/>
        <w:t xml:space="preserve">Tabell </w:t>
      </w:r>
      <w:fldSimple w:instr=" STYLEREF 1 \s ">
        <w:r w:rsidR="004642B5">
          <w:rPr>
            <w:noProof/>
          </w:rPr>
          <w:t>2</w:t>
        </w:r>
      </w:fldSimple>
      <w:bookmarkEnd w:id="7"/>
      <w:bookmarkEnd w:id="8"/>
      <w:r w:rsidRPr="00602D16">
        <w:t>.</w:t>
      </w:r>
      <w:fldSimple w:instr=" SEQ Tabell \* ARABIC \s 1 ">
        <w:r w:rsidR="004642B5">
          <w:rPr>
            <w:noProof/>
          </w:rPr>
          <w:t>3</w:t>
        </w:r>
      </w:fldSimple>
      <w:bookmarkEnd w:id="9"/>
      <w:r w:rsidRPr="00602D16">
        <w:t xml:space="preserve"> Nyckeltal</w:t>
      </w:r>
      <w:bookmarkEnd w:id="10"/>
    </w:p>
    <w:p w14:paraId="1A0EFF8C" w14:textId="0744B8D0" w:rsidR="00F7009D" w:rsidRPr="00602D16" w:rsidRDefault="009D6872" w:rsidP="00F7009D">
      <w:pPr>
        <w:pStyle w:val="TabellUnderrubrik"/>
        <w:rPr>
          <w:i w:val="0"/>
        </w:rPr>
      </w:pPr>
      <w:r w:rsidRPr="00602D16">
        <w:rPr>
          <w:lang w:eastAsia="sv-SE"/>
        </w:rPr>
        <w:t>Utfall för 2013, prognos för 2014–2018</w:t>
      </w:r>
      <w:r>
        <w:rPr>
          <w:i w:val="0"/>
          <w:lang w:eastAsia="sv-SE"/>
        </w:rPr>
        <w:br/>
      </w:r>
      <w:r w:rsidRPr="00602D16">
        <w:rPr>
          <w:lang w:eastAsia="sv-SE"/>
        </w:rPr>
        <w:t xml:space="preserve">Procentuell förändring om annat ej anges </w:t>
      </w:r>
    </w:p>
    <w:tbl>
      <w:tblPr>
        <w:tblW w:w="4383" w:type="dxa"/>
        <w:tblInd w:w="55" w:type="dxa"/>
        <w:tblLayout w:type="fixed"/>
        <w:tblCellMar>
          <w:left w:w="70" w:type="dxa"/>
          <w:right w:w="70" w:type="dxa"/>
        </w:tblCellMar>
        <w:tblLook w:val="04A0" w:firstRow="1" w:lastRow="0" w:firstColumn="1" w:lastColumn="0" w:noHBand="0" w:noVBand="1"/>
      </w:tblPr>
      <w:tblGrid>
        <w:gridCol w:w="1687"/>
        <w:gridCol w:w="449"/>
        <w:gridCol w:w="449"/>
        <w:gridCol w:w="450"/>
        <w:gridCol w:w="449"/>
        <w:gridCol w:w="449"/>
        <w:gridCol w:w="450"/>
      </w:tblGrid>
      <w:tr w:rsidR="00F7009D" w:rsidRPr="00602D16" w14:paraId="426FD729" w14:textId="77777777" w:rsidTr="00F7009D">
        <w:trPr>
          <w:trHeight w:val="270"/>
        </w:trPr>
        <w:tc>
          <w:tcPr>
            <w:tcW w:w="1687" w:type="dxa"/>
            <w:tcBorders>
              <w:top w:val="nil"/>
              <w:left w:val="nil"/>
              <w:bottom w:val="single" w:sz="18" w:space="0" w:color="auto"/>
              <w:right w:val="nil"/>
            </w:tcBorders>
            <w:shd w:val="clear" w:color="auto" w:fill="auto"/>
            <w:vAlign w:val="bottom"/>
            <w:hideMark/>
          </w:tcPr>
          <w:p w14:paraId="4C6E6903" w14:textId="77777777" w:rsidR="00F7009D" w:rsidRPr="00602D16" w:rsidRDefault="009D6872">
            <w:pPr>
              <w:pStyle w:val="TabellHuvud"/>
              <w:rPr>
                <w:rFonts w:cs="Arial"/>
                <w:lang w:eastAsia="sv-SE"/>
              </w:rPr>
            </w:pPr>
            <w:r w:rsidRPr="00602D16">
              <w:rPr>
                <w:rFonts w:ascii="Times New Roman" w:hAnsi="Times New Roman"/>
                <w:lang w:eastAsia="sv-SE"/>
              </w:rPr>
              <w:t> </w:t>
            </w:r>
          </w:p>
        </w:tc>
        <w:tc>
          <w:tcPr>
            <w:tcW w:w="449" w:type="dxa"/>
            <w:tcBorders>
              <w:top w:val="nil"/>
              <w:left w:val="nil"/>
              <w:bottom w:val="single" w:sz="18" w:space="0" w:color="auto"/>
              <w:right w:val="nil"/>
            </w:tcBorders>
            <w:shd w:val="clear" w:color="auto" w:fill="auto"/>
            <w:vAlign w:val="center"/>
            <w:hideMark/>
          </w:tcPr>
          <w:p w14:paraId="42BF790C" w14:textId="77777777" w:rsidR="00F7009D" w:rsidRPr="00602D16" w:rsidRDefault="009D6872">
            <w:pPr>
              <w:pStyle w:val="TabellHuvud"/>
              <w:rPr>
                <w:rFonts w:cs="Arial"/>
                <w:lang w:eastAsia="sv-SE"/>
              </w:rPr>
            </w:pPr>
            <w:r w:rsidRPr="00602D16">
              <w:rPr>
                <w:rFonts w:cs="Arial"/>
                <w:lang w:eastAsia="sv-SE"/>
              </w:rPr>
              <w:t>2013</w:t>
            </w:r>
          </w:p>
        </w:tc>
        <w:tc>
          <w:tcPr>
            <w:tcW w:w="449" w:type="dxa"/>
            <w:tcBorders>
              <w:top w:val="nil"/>
              <w:left w:val="nil"/>
              <w:bottom w:val="single" w:sz="18" w:space="0" w:color="auto"/>
              <w:right w:val="nil"/>
            </w:tcBorders>
            <w:shd w:val="clear" w:color="auto" w:fill="auto"/>
            <w:vAlign w:val="center"/>
            <w:hideMark/>
          </w:tcPr>
          <w:p w14:paraId="46939CD9" w14:textId="77777777" w:rsidR="00F7009D" w:rsidRPr="00602D16" w:rsidRDefault="009D6872">
            <w:pPr>
              <w:pStyle w:val="TabellHuvud"/>
              <w:rPr>
                <w:rFonts w:cs="Arial"/>
                <w:lang w:eastAsia="sv-SE"/>
              </w:rPr>
            </w:pPr>
            <w:r w:rsidRPr="00602D16">
              <w:rPr>
                <w:rFonts w:cs="Arial"/>
                <w:lang w:eastAsia="sv-SE"/>
              </w:rPr>
              <w:t>2014</w:t>
            </w:r>
          </w:p>
        </w:tc>
        <w:tc>
          <w:tcPr>
            <w:tcW w:w="450" w:type="dxa"/>
            <w:tcBorders>
              <w:top w:val="nil"/>
              <w:left w:val="nil"/>
              <w:bottom w:val="single" w:sz="18" w:space="0" w:color="auto"/>
              <w:right w:val="nil"/>
            </w:tcBorders>
            <w:shd w:val="clear" w:color="auto" w:fill="auto"/>
            <w:vAlign w:val="center"/>
            <w:hideMark/>
          </w:tcPr>
          <w:p w14:paraId="27F5025B" w14:textId="77777777" w:rsidR="00F7009D" w:rsidRPr="00602D16" w:rsidRDefault="009D6872">
            <w:pPr>
              <w:pStyle w:val="TabellHuvud"/>
              <w:rPr>
                <w:rFonts w:cs="Arial"/>
                <w:lang w:eastAsia="sv-SE"/>
              </w:rPr>
            </w:pPr>
            <w:r w:rsidRPr="00602D16">
              <w:rPr>
                <w:rFonts w:cs="Arial"/>
                <w:lang w:eastAsia="sv-SE"/>
              </w:rPr>
              <w:t>2015</w:t>
            </w:r>
          </w:p>
        </w:tc>
        <w:tc>
          <w:tcPr>
            <w:tcW w:w="449" w:type="dxa"/>
            <w:tcBorders>
              <w:top w:val="nil"/>
              <w:left w:val="nil"/>
              <w:bottom w:val="single" w:sz="18" w:space="0" w:color="auto"/>
              <w:right w:val="nil"/>
            </w:tcBorders>
            <w:shd w:val="clear" w:color="auto" w:fill="auto"/>
            <w:vAlign w:val="center"/>
            <w:hideMark/>
          </w:tcPr>
          <w:p w14:paraId="7D682882" w14:textId="77777777" w:rsidR="00F7009D" w:rsidRPr="00602D16" w:rsidRDefault="009D6872">
            <w:pPr>
              <w:pStyle w:val="TabellHuvud"/>
              <w:rPr>
                <w:rFonts w:cs="Arial"/>
                <w:lang w:eastAsia="sv-SE"/>
              </w:rPr>
            </w:pPr>
            <w:r w:rsidRPr="00602D16">
              <w:rPr>
                <w:rFonts w:cs="Arial"/>
                <w:lang w:eastAsia="sv-SE"/>
              </w:rPr>
              <w:t>2016</w:t>
            </w:r>
          </w:p>
        </w:tc>
        <w:tc>
          <w:tcPr>
            <w:tcW w:w="449" w:type="dxa"/>
            <w:tcBorders>
              <w:top w:val="nil"/>
              <w:left w:val="nil"/>
              <w:bottom w:val="single" w:sz="18" w:space="0" w:color="auto"/>
              <w:right w:val="nil"/>
            </w:tcBorders>
            <w:shd w:val="clear" w:color="auto" w:fill="auto"/>
            <w:vAlign w:val="center"/>
            <w:hideMark/>
          </w:tcPr>
          <w:p w14:paraId="1FE7000F" w14:textId="77777777" w:rsidR="00F7009D" w:rsidRPr="00602D16" w:rsidRDefault="009D6872">
            <w:pPr>
              <w:pStyle w:val="TabellHuvud"/>
              <w:rPr>
                <w:rFonts w:cs="Arial"/>
                <w:lang w:eastAsia="sv-SE"/>
              </w:rPr>
            </w:pPr>
            <w:r w:rsidRPr="00602D16">
              <w:rPr>
                <w:rFonts w:cs="Arial"/>
                <w:lang w:eastAsia="sv-SE"/>
              </w:rPr>
              <w:t>2017</w:t>
            </w:r>
          </w:p>
        </w:tc>
        <w:tc>
          <w:tcPr>
            <w:tcW w:w="450" w:type="dxa"/>
            <w:tcBorders>
              <w:top w:val="nil"/>
              <w:left w:val="nil"/>
              <w:bottom w:val="single" w:sz="18" w:space="0" w:color="auto"/>
              <w:right w:val="nil"/>
            </w:tcBorders>
            <w:shd w:val="clear" w:color="auto" w:fill="auto"/>
            <w:vAlign w:val="center"/>
            <w:hideMark/>
          </w:tcPr>
          <w:p w14:paraId="7BFA0A73" w14:textId="77777777" w:rsidR="00F7009D" w:rsidRPr="00602D16" w:rsidRDefault="009D6872">
            <w:pPr>
              <w:pStyle w:val="TabellHuvud"/>
              <w:rPr>
                <w:rFonts w:cs="Arial"/>
                <w:lang w:eastAsia="sv-SE"/>
              </w:rPr>
            </w:pPr>
            <w:r w:rsidRPr="00602D16">
              <w:rPr>
                <w:rFonts w:cs="Arial"/>
                <w:lang w:eastAsia="sv-SE"/>
              </w:rPr>
              <w:t>2018</w:t>
            </w:r>
          </w:p>
        </w:tc>
      </w:tr>
      <w:tr w:rsidR="00F7009D" w:rsidRPr="00602D16" w14:paraId="01EE77AE" w14:textId="77777777" w:rsidTr="00F7009D">
        <w:trPr>
          <w:trHeight w:val="330"/>
        </w:trPr>
        <w:tc>
          <w:tcPr>
            <w:tcW w:w="1687" w:type="dxa"/>
            <w:tcBorders>
              <w:top w:val="single" w:sz="18" w:space="0" w:color="auto"/>
              <w:left w:val="nil"/>
              <w:bottom w:val="nil"/>
              <w:right w:val="nil"/>
            </w:tcBorders>
            <w:shd w:val="clear" w:color="auto" w:fill="auto"/>
            <w:vAlign w:val="bottom"/>
            <w:hideMark/>
          </w:tcPr>
          <w:p w14:paraId="579E239F" w14:textId="6B600777" w:rsidR="00F7009D" w:rsidRPr="00602D16" w:rsidRDefault="009D6872" w:rsidP="00F7009D">
            <w:pPr>
              <w:pStyle w:val="TabellRader"/>
              <w:keepNext/>
              <w:jc w:val="left"/>
              <w:rPr>
                <w:lang w:eastAsia="sv-SE"/>
              </w:rPr>
            </w:pPr>
            <w:r w:rsidRPr="00602D16">
              <w:rPr>
                <w:lang w:eastAsia="sv-SE"/>
              </w:rPr>
              <w:t>BNP</w:t>
            </w:r>
            <w:r w:rsidRPr="00D92686">
              <w:rPr>
                <w:vertAlign w:val="superscript"/>
                <w:lang w:eastAsia="sv-SE"/>
              </w:rPr>
              <w:t>1</w:t>
            </w:r>
          </w:p>
        </w:tc>
        <w:tc>
          <w:tcPr>
            <w:tcW w:w="449" w:type="dxa"/>
            <w:tcBorders>
              <w:top w:val="single" w:sz="18" w:space="0" w:color="auto"/>
              <w:left w:val="nil"/>
              <w:bottom w:val="nil"/>
              <w:right w:val="nil"/>
            </w:tcBorders>
            <w:shd w:val="clear" w:color="auto" w:fill="auto"/>
            <w:vAlign w:val="bottom"/>
          </w:tcPr>
          <w:p w14:paraId="68C981E5" w14:textId="77777777" w:rsidR="00F7009D" w:rsidRPr="00602D16" w:rsidRDefault="009D6872" w:rsidP="00F7009D">
            <w:pPr>
              <w:pStyle w:val="TabellRader"/>
              <w:keepNext/>
              <w:rPr>
                <w:lang w:eastAsia="sv-SE"/>
              </w:rPr>
            </w:pPr>
            <w:r w:rsidRPr="00602D16">
              <w:rPr>
                <w:lang w:eastAsia="sv-SE"/>
              </w:rPr>
              <w:t>1,5</w:t>
            </w:r>
          </w:p>
        </w:tc>
        <w:tc>
          <w:tcPr>
            <w:tcW w:w="449" w:type="dxa"/>
            <w:tcBorders>
              <w:top w:val="single" w:sz="18" w:space="0" w:color="auto"/>
              <w:left w:val="nil"/>
              <w:bottom w:val="nil"/>
              <w:right w:val="nil"/>
            </w:tcBorders>
            <w:shd w:val="clear" w:color="auto" w:fill="auto"/>
            <w:vAlign w:val="bottom"/>
          </w:tcPr>
          <w:p w14:paraId="1589270E" w14:textId="77777777" w:rsidR="00F7009D" w:rsidRPr="00602D16" w:rsidRDefault="009D6872" w:rsidP="00F7009D">
            <w:pPr>
              <w:pStyle w:val="TabellRader"/>
              <w:keepNext/>
              <w:rPr>
                <w:lang w:eastAsia="sv-SE"/>
              </w:rPr>
            </w:pPr>
            <w:r w:rsidRPr="00602D16">
              <w:rPr>
                <w:lang w:eastAsia="sv-SE"/>
              </w:rPr>
              <w:t>2,7</w:t>
            </w:r>
          </w:p>
        </w:tc>
        <w:tc>
          <w:tcPr>
            <w:tcW w:w="450" w:type="dxa"/>
            <w:tcBorders>
              <w:top w:val="single" w:sz="18" w:space="0" w:color="auto"/>
              <w:left w:val="nil"/>
              <w:bottom w:val="nil"/>
              <w:right w:val="nil"/>
            </w:tcBorders>
            <w:shd w:val="clear" w:color="auto" w:fill="auto"/>
            <w:vAlign w:val="bottom"/>
          </w:tcPr>
          <w:p w14:paraId="49ABF709" w14:textId="77777777" w:rsidR="00F7009D" w:rsidRPr="00602D16" w:rsidRDefault="009D6872" w:rsidP="00F7009D">
            <w:pPr>
              <w:pStyle w:val="TabellRader"/>
              <w:keepNext/>
              <w:rPr>
                <w:lang w:eastAsia="sv-SE"/>
              </w:rPr>
            </w:pPr>
            <w:r w:rsidRPr="00602D16">
              <w:rPr>
                <w:lang w:eastAsia="sv-SE"/>
              </w:rPr>
              <w:t>3,3</w:t>
            </w:r>
          </w:p>
        </w:tc>
        <w:tc>
          <w:tcPr>
            <w:tcW w:w="449" w:type="dxa"/>
            <w:tcBorders>
              <w:top w:val="single" w:sz="18" w:space="0" w:color="auto"/>
              <w:left w:val="nil"/>
              <w:bottom w:val="nil"/>
              <w:right w:val="nil"/>
            </w:tcBorders>
            <w:shd w:val="clear" w:color="auto" w:fill="auto"/>
            <w:vAlign w:val="bottom"/>
          </w:tcPr>
          <w:p w14:paraId="653101E3" w14:textId="77777777" w:rsidR="00F7009D" w:rsidRPr="00602D16" w:rsidRDefault="009D6872" w:rsidP="00F7009D">
            <w:pPr>
              <w:pStyle w:val="TabellRader"/>
              <w:keepNext/>
              <w:rPr>
                <w:lang w:eastAsia="sv-SE"/>
              </w:rPr>
            </w:pPr>
            <w:r w:rsidRPr="00602D16">
              <w:rPr>
                <w:lang w:eastAsia="sv-SE"/>
              </w:rPr>
              <w:t>3,5</w:t>
            </w:r>
          </w:p>
        </w:tc>
        <w:tc>
          <w:tcPr>
            <w:tcW w:w="449" w:type="dxa"/>
            <w:tcBorders>
              <w:top w:val="single" w:sz="18" w:space="0" w:color="auto"/>
              <w:left w:val="nil"/>
              <w:bottom w:val="nil"/>
              <w:right w:val="nil"/>
            </w:tcBorders>
            <w:shd w:val="clear" w:color="auto" w:fill="auto"/>
            <w:vAlign w:val="bottom"/>
          </w:tcPr>
          <w:p w14:paraId="242257B4" w14:textId="77777777" w:rsidR="00F7009D" w:rsidRPr="00602D16" w:rsidRDefault="009D6872" w:rsidP="00F7009D">
            <w:pPr>
              <w:pStyle w:val="TabellRader"/>
              <w:keepNext/>
              <w:rPr>
                <w:lang w:eastAsia="sv-SE"/>
              </w:rPr>
            </w:pPr>
            <w:r w:rsidRPr="00602D16">
              <w:rPr>
                <w:lang w:eastAsia="sv-SE"/>
              </w:rPr>
              <w:t>2,5</w:t>
            </w:r>
          </w:p>
        </w:tc>
        <w:tc>
          <w:tcPr>
            <w:tcW w:w="450" w:type="dxa"/>
            <w:tcBorders>
              <w:top w:val="single" w:sz="18" w:space="0" w:color="auto"/>
              <w:left w:val="nil"/>
              <w:bottom w:val="nil"/>
              <w:right w:val="nil"/>
            </w:tcBorders>
            <w:shd w:val="clear" w:color="auto" w:fill="auto"/>
            <w:vAlign w:val="bottom"/>
          </w:tcPr>
          <w:p w14:paraId="548B5FFE" w14:textId="77777777" w:rsidR="00F7009D" w:rsidRPr="00602D16" w:rsidRDefault="009D6872" w:rsidP="00F7009D">
            <w:pPr>
              <w:pStyle w:val="TabellRader"/>
              <w:keepNext/>
              <w:rPr>
                <w:lang w:eastAsia="sv-SE"/>
              </w:rPr>
            </w:pPr>
            <w:r w:rsidRPr="00602D16">
              <w:rPr>
                <w:lang w:eastAsia="sv-SE"/>
              </w:rPr>
              <w:t>2,3</w:t>
            </w:r>
          </w:p>
        </w:tc>
      </w:tr>
      <w:tr w:rsidR="00F7009D" w:rsidRPr="00602D16" w14:paraId="00EFA970" w14:textId="77777777" w:rsidTr="00F7009D">
        <w:trPr>
          <w:trHeight w:val="285"/>
        </w:trPr>
        <w:tc>
          <w:tcPr>
            <w:tcW w:w="1687" w:type="dxa"/>
            <w:tcBorders>
              <w:top w:val="nil"/>
              <w:left w:val="nil"/>
              <w:bottom w:val="nil"/>
              <w:right w:val="nil"/>
            </w:tcBorders>
            <w:shd w:val="clear" w:color="auto" w:fill="auto"/>
            <w:vAlign w:val="bottom"/>
            <w:hideMark/>
          </w:tcPr>
          <w:p w14:paraId="347210F9" w14:textId="423BF3EC" w:rsidR="00F7009D" w:rsidRPr="00602D16" w:rsidRDefault="009D6872" w:rsidP="00F7009D">
            <w:pPr>
              <w:pStyle w:val="TabellRader"/>
              <w:keepNext/>
              <w:jc w:val="left"/>
              <w:rPr>
                <w:lang w:eastAsia="sv-SE"/>
              </w:rPr>
            </w:pPr>
            <w:r w:rsidRPr="00602D16">
              <w:rPr>
                <w:lang w:eastAsia="sv-SE"/>
              </w:rPr>
              <w:t>BNP-gap</w:t>
            </w:r>
            <w:r>
              <w:rPr>
                <w:vertAlign w:val="superscript"/>
                <w:lang w:eastAsia="sv-SE"/>
              </w:rPr>
              <w:t>2</w:t>
            </w:r>
          </w:p>
        </w:tc>
        <w:tc>
          <w:tcPr>
            <w:tcW w:w="449" w:type="dxa"/>
            <w:tcBorders>
              <w:top w:val="nil"/>
              <w:left w:val="nil"/>
              <w:bottom w:val="nil"/>
              <w:right w:val="nil"/>
            </w:tcBorders>
            <w:shd w:val="clear" w:color="auto" w:fill="auto"/>
            <w:vAlign w:val="bottom"/>
          </w:tcPr>
          <w:p w14:paraId="1701F43B" w14:textId="77777777" w:rsidR="00F7009D" w:rsidRPr="00602D16" w:rsidRDefault="009D6872" w:rsidP="00F7009D">
            <w:pPr>
              <w:pStyle w:val="TabellRader"/>
              <w:keepNext/>
              <w:rPr>
                <w:lang w:eastAsia="sv-SE"/>
              </w:rPr>
            </w:pPr>
            <w:r w:rsidRPr="00602D16">
              <w:rPr>
                <w:lang w:eastAsia="sv-SE"/>
              </w:rPr>
              <w:t>-2,9</w:t>
            </w:r>
          </w:p>
        </w:tc>
        <w:tc>
          <w:tcPr>
            <w:tcW w:w="449" w:type="dxa"/>
            <w:tcBorders>
              <w:top w:val="nil"/>
              <w:left w:val="nil"/>
              <w:bottom w:val="nil"/>
              <w:right w:val="nil"/>
            </w:tcBorders>
            <w:shd w:val="clear" w:color="auto" w:fill="auto"/>
            <w:vAlign w:val="bottom"/>
          </w:tcPr>
          <w:p w14:paraId="410348C3" w14:textId="77777777" w:rsidR="00F7009D" w:rsidRPr="00602D16" w:rsidRDefault="009D6872" w:rsidP="00F7009D">
            <w:pPr>
              <w:pStyle w:val="TabellRader"/>
              <w:keepNext/>
              <w:rPr>
                <w:lang w:eastAsia="sv-SE"/>
              </w:rPr>
            </w:pPr>
            <w:r w:rsidRPr="00602D16">
              <w:rPr>
                <w:lang w:eastAsia="sv-SE"/>
              </w:rPr>
              <w:t>-2,4</w:t>
            </w:r>
          </w:p>
        </w:tc>
        <w:tc>
          <w:tcPr>
            <w:tcW w:w="450" w:type="dxa"/>
            <w:tcBorders>
              <w:top w:val="nil"/>
              <w:left w:val="nil"/>
              <w:bottom w:val="nil"/>
              <w:right w:val="nil"/>
            </w:tcBorders>
            <w:shd w:val="clear" w:color="auto" w:fill="auto"/>
            <w:vAlign w:val="bottom"/>
          </w:tcPr>
          <w:p w14:paraId="360B25B3" w14:textId="77777777" w:rsidR="00F7009D" w:rsidRPr="00602D16" w:rsidRDefault="009D6872" w:rsidP="00F7009D">
            <w:pPr>
              <w:pStyle w:val="TabellRader"/>
              <w:keepNext/>
              <w:rPr>
                <w:lang w:eastAsia="sv-SE"/>
              </w:rPr>
            </w:pPr>
            <w:r w:rsidRPr="00602D16">
              <w:rPr>
                <w:lang w:eastAsia="sv-SE"/>
              </w:rPr>
              <w:t>-1,5</w:t>
            </w:r>
          </w:p>
        </w:tc>
        <w:tc>
          <w:tcPr>
            <w:tcW w:w="449" w:type="dxa"/>
            <w:tcBorders>
              <w:top w:val="nil"/>
              <w:left w:val="nil"/>
              <w:bottom w:val="nil"/>
              <w:right w:val="nil"/>
            </w:tcBorders>
            <w:shd w:val="clear" w:color="auto" w:fill="auto"/>
            <w:vAlign w:val="bottom"/>
          </w:tcPr>
          <w:p w14:paraId="64B21B18" w14:textId="77777777" w:rsidR="00F7009D" w:rsidRPr="00602D16" w:rsidRDefault="009D6872" w:rsidP="00F7009D">
            <w:pPr>
              <w:pStyle w:val="TabellRader"/>
              <w:keepNext/>
              <w:rPr>
                <w:lang w:eastAsia="sv-SE"/>
              </w:rPr>
            </w:pPr>
            <w:r w:rsidRPr="00602D16">
              <w:rPr>
                <w:lang w:eastAsia="sv-SE"/>
              </w:rPr>
              <w:t>-0,5</w:t>
            </w:r>
          </w:p>
        </w:tc>
        <w:tc>
          <w:tcPr>
            <w:tcW w:w="449" w:type="dxa"/>
            <w:tcBorders>
              <w:top w:val="nil"/>
              <w:left w:val="nil"/>
              <w:bottom w:val="nil"/>
              <w:right w:val="nil"/>
            </w:tcBorders>
            <w:shd w:val="clear" w:color="auto" w:fill="auto"/>
            <w:vAlign w:val="bottom"/>
          </w:tcPr>
          <w:p w14:paraId="1FC6441C" w14:textId="77777777" w:rsidR="00F7009D" w:rsidRPr="00602D16" w:rsidRDefault="009D6872" w:rsidP="00F7009D">
            <w:pPr>
              <w:pStyle w:val="TabellRader"/>
              <w:keepNext/>
              <w:rPr>
                <w:lang w:eastAsia="sv-SE"/>
              </w:rPr>
            </w:pPr>
            <w:r w:rsidRPr="00602D16">
              <w:rPr>
                <w:lang w:eastAsia="sv-SE"/>
              </w:rPr>
              <w:t>-0,2</w:t>
            </w:r>
          </w:p>
        </w:tc>
        <w:tc>
          <w:tcPr>
            <w:tcW w:w="450" w:type="dxa"/>
            <w:tcBorders>
              <w:top w:val="nil"/>
              <w:left w:val="nil"/>
              <w:bottom w:val="nil"/>
              <w:right w:val="nil"/>
            </w:tcBorders>
            <w:shd w:val="clear" w:color="auto" w:fill="auto"/>
            <w:vAlign w:val="bottom"/>
          </w:tcPr>
          <w:p w14:paraId="142F983A" w14:textId="77777777" w:rsidR="00F7009D" w:rsidRPr="00602D16" w:rsidRDefault="009D6872" w:rsidP="00F7009D">
            <w:pPr>
              <w:pStyle w:val="TabellRader"/>
              <w:keepNext/>
              <w:rPr>
                <w:lang w:eastAsia="sv-SE"/>
              </w:rPr>
            </w:pPr>
            <w:r w:rsidRPr="00602D16">
              <w:rPr>
                <w:lang w:eastAsia="sv-SE"/>
              </w:rPr>
              <w:t>0,0</w:t>
            </w:r>
          </w:p>
        </w:tc>
      </w:tr>
      <w:tr w:rsidR="00F7009D" w:rsidRPr="00602D16" w14:paraId="1AE003F1" w14:textId="77777777" w:rsidTr="00F7009D">
        <w:trPr>
          <w:trHeight w:val="285"/>
        </w:trPr>
        <w:tc>
          <w:tcPr>
            <w:tcW w:w="1687" w:type="dxa"/>
            <w:tcBorders>
              <w:top w:val="nil"/>
              <w:left w:val="nil"/>
              <w:bottom w:val="nil"/>
              <w:right w:val="nil"/>
            </w:tcBorders>
            <w:shd w:val="clear" w:color="auto" w:fill="auto"/>
            <w:vAlign w:val="bottom"/>
            <w:hideMark/>
          </w:tcPr>
          <w:p w14:paraId="0543E24B" w14:textId="7FACB015" w:rsidR="00F7009D" w:rsidRPr="00602D16" w:rsidRDefault="009D6872" w:rsidP="00F7009D">
            <w:pPr>
              <w:pStyle w:val="TabellRader"/>
              <w:keepNext/>
              <w:jc w:val="left"/>
              <w:rPr>
                <w:lang w:eastAsia="sv-SE"/>
              </w:rPr>
            </w:pPr>
            <w:r w:rsidRPr="00602D16">
              <w:rPr>
                <w:lang w:eastAsia="sv-SE"/>
              </w:rPr>
              <w:t>Sysselsatta</w:t>
            </w:r>
            <w:r>
              <w:rPr>
                <w:vertAlign w:val="superscript"/>
                <w:lang w:eastAsia="sv-SE"/>
              </w:rPr>
              <w:t>3</w:t>
            </w:r>
          </w:p>
        </w:tc>
        <w:tc>
          <w:tcPr>
            <w:tcW w:w="449" w:type="dxa"/>
            <w:tcBorders>
              <w:top w:val="nil"/>
              <w:left w:val="nil"/>
              <w:bottom w:val="nil"/>
              <w:right w:val="nil"/>
            </w:tcBorders>
            <w:shd w:val="clear" w:color="auto" w:fill="auto"/>
            <w:vAlign w:val="bottom"/>
          </w:tcPr>
          <w:p w14:paraId="184CF7FE" w14:textId="77777777" w:rsidR="00F7009D" w:rsidRPr="00602D16" w:rsidRDefault="009D6872" w:rsidP="00F7009D">
            <w:pPr>
              <w:pStyle w:val="TabellRader"/>
              <w:keepNext/>
              <w:rPr>
                <w:lang w:eastAsia="sv-SE"/>
              </w:rPr>
            </w:pPr>
            <w:r w:rsidRPr="00602D16">
              <w:rPr>
                <w:lang w:eastAsia="sv-SE"/>
              </w:rPr>
              <w:t>1,0</w:t>
            </w:r>
          </w:p>
        </w:tc>
        <w:tc>
          <w:tcPr>
            <w:tcW w:w="449" w:type="dxa"/>
            <w:tcBorders>
              <w:top w:val="nil"/>
              <w:left w:val="nil"/>
              <w:bottom w:val="nil"/>
              <w:right w:val="nil"/>
            </w:tcBorders>
            <w:shd w:val="clear" w:color="auto" w:fill="auto"/>
            <w:vAlign w:val="bottom"/>
          </w:tcPr>
          <w:p w14:paraId="5BD298B6" w14:textId="77777777" w:rsidR="00F7009D" w:rsidRPr="00602D16" w:rsidRDefault="009D6872" w:rsidP="00F7009D">
            <w:pPr>
              <w:pStyle w:val="TabellRader"/>
              <w:keepNext/>
              <w:rPr>
                <w:lang w:eastAsia="sv-SE"/>
              </w:rPr>
            </w:pPr>
            <w:r w:rsidRPr="00602D16">
              <w:rPr>
                <w:lang w:eastAsia="sv-SE"/>
              </w:rPr>
              <w:t>1,2</w:t>
            </w:r>
          </w:p>
        </w:tc>
        <w:tc>
          <w:tcPr>
            <w:tcW w:w="450" w:type="dxa"/>
            <w:tcBorders>
              <w:top w:val="nil"/>
              <w:left w:val="nil"/>
              <w:bottom w:val="nil"/>
              <w:right w:val="nil"/>
            </w:tcBorders>
            <w:shd w:val="clear" w:color="auto" w:fill="auto"/>
            <w:vAlign w:val="bottom"/>
          </w:tcPr>
          <w:p w14:paraId="3939609C" w14:textId="77777777" w:rsidR="00F7009D" w:rsidRPr="00602D16" w:rsidRDefault="009D6872" w:rsidP="00F7009D">
            <w:pPr>
              <w:pStyle w:val="TabellRader"/>
              <w:keepNext/>
              <w:rPr>
                <w:lang w:eastAsia="sv-SE"/>
              </w:rPr>
            </w:pPr>
            <w:r w:rsidRPr="00602D16">
              <w:rPr>
                <w:lang w:eastAsia="sv-SE"/>
              </w:rPr>
              <w:t>1,2</w:t>
            </w:r>
          </w:p>
        </w:tc>
        <w:tc>
          <w:tcPr>
            <w:tcW w:w="449" w:type="dxa"/>
            <w:tcBorders>
              <w:top w:val="nil"/>
              <w:left w:val="nil"/>
              <w:bottom w:val="nil"/>
              <w:right w:val="nil"/>
            </w:tcBorders>
            <w:shd w:val="clear" w:color="auto" w:fill="auto"/>
            <w:vAlign w:val="bottom"/>
          </w:tcPr>
          <w:p w14:paraId="693C24C6" w14:textId="77777777" w:rsidR="00F7009D" w:rsidRPr="00602D16" w:rsidRDefault="009D6872" w:rsidP="00F7009D">
            <w:pPr>
              <w:pStyle w:val="TabellRader"/>
              <w:keepNext/>
              <w:rPr>
                <w:lang w:eastAsia="sv-SE"/>
              </w:rPr>
            </w:pPr>
            <w:r w:rsidRPr="00602D16">
              <w:rPr>
                <w:lang w:eastAsia="sv-SE"/>
              </w:rPr>
              <w:t>1,2</w:t>
            </w:r>
          </w:p>
        </w:tc>
        <w:tc>
          <w:tcPr>
            <w:tcW w:w="449" w:type="dxa"/>
            <w:tcBorders>
              <w:top w:val="nil"/>
              <w:left w:val="nil"/>
              <w:bottom w:val="nil"/>
              <w:right w:val="nil"/>
            </w:tcBorders>
            <w:shd w:val="clear" w:color="auto" w:fill="auto"/>
            <w:vAlign w:val="bottom"/>
          </w:tcPr>
          <w:p w14:paraId="435BB38B" w14:textId="77777777" w:rsidR="00F7009D" w:rsidRPr="00602D16" w:rsidRDefault="009D6872" w:rsidP="00F7009D">
            <w:pPr>
              <w:pStyle w:val="TabellRader"/>
              <w:keepNext/>
              <w:rPr>
                <w:lang w:eastAsia="sv-SE"/>
              </w:rPr>
            </w:pPr>
            <w:r w:rsidRPr="00602D16">
              <w:rPr>
                <w:lang w:eastAsia="sv-SE"/>
              </w:rPr>
              <w:t>1,0</w:t>
            </w:r>
          </w:p>
        </w:tc>
        <w:tc>
          <w:tcPr>
            <w:tcW w:w="450" w:type="dxa"/>
            <w:tcBorders>
              <w:top w:val="nil"/>
              <w:left w:val="nil"/>
              <w:bottom w:val="nil"/>
              <w:right w:val="nil"/>
            </w:tcBorders>
            <w:shd w:val="clear" w:color="auto" w:fill="auto"/>
            <w:vAlign w:val="bottom"/>
          </w:tcPr>
          <w:p w14:paraId="3003BFC0" w14:textId="77777777" w:rsidR="00F7009D" w:rsidRPr="00602D16" w:rsidRDefault="009D6872" w:rsidP="00F7009D">
            <w:pPr>
              <w:pStyle w:val="TabellRader"/>
              <w:keepNext/>
              <w:rPr>
                <w:lang w:eastAsia="sv-SE"/>
              </w:rPr>
            </w:pPr>
            <w:r w:rsidRPr="00602D16">
              <w:rPr>
                <w:lang w:eastAsia="sv-SE"/>
              </w:rPr>
              <w:t>0,9</w:t>
            </w:r>
          </w:p>
        </w:tc>
      </w:tr>
      <w:tr w:rsidR="00F7009D" w:rsidRPr="00602D16" w14:paraId="3D25D59F" w14:textId="77777777" w:rsidTr="00F7009D">
        <w:trPr>
          <w:trHeight w:val="315"/>
        </w:trPr>
        <w:tc>
          <w:tcPr>
            <w:tcW w:w="1687" w:type="dxa"/>
            <w:tcBorders>
              <w:top w:val="nil"/>
              <w:left w:val="nil"/>
              <w:bottom w:val="nil"/>
              <w:right w:val="nil"/>
            </w:tcBorders>
            <w:shd w:val="clear" w:color="auto" w:fill="auto"/>
            <w:vAlign w:val="bottom"/>
          </w:tcPr>
          <w:p w14:paraId="1F03EA34" w14:textId="63FAC51E" w:rsidR="00F7009D" w:rsidRPr="00602D16" w:rsidRDefault="009D6872" w:rsidP="00F7009D">
            <w:pPr>
              <w:pStyle w:val="TabellRader"/>
              <w:keepNext/>
              <w:jc w:val="left"/>
              <w:rPr>
                <w:lang w:eastAsia="sv-SE"/>
              </w:rPr>
            </w:pPr>
            <w:r w:rsidRPr="00602D16">
              <w:rPr>
                <w:lang w:eastAsia="sv-SE"/>
              </w:rPr>
              <w:t>Sysselsättningsgrad 20</w:t>
            </w:r>
            <w:r w:rsidRPr="00602D16">
              <w:t>–</w:t>
            </w:r>
            <w:r w:rsidRPr="00602D16">
              <w:rPr>
                <w:lang w:eastAsia="sv-SE"/>
              </w:rPr>
              <w:t>64</w:t>
            </w:r>
            <w:r w:rsidRPr="00602D16">
              <w:rPr>
                <w:rFonts w:ascii="Times New Roman" w:hAnsi="Times New Roman"/>
                <w:lang w:eastAsia="sv-SE"/>
              </w:rPr>
              <w:t> </w:t>
            </w:r>
            <w:r w:rsidRPr="00602D16">
              <w:rPr>
                <w:lang w:eastAsia="sv-SE"/>
              </w:rPr>
              <w:t>år</w:t>
            </w:r>
            <w:r>
              <w:rPr>
                <w:vertAlign w:val="superscript"/>
                <w:lang w:eastAsia="sv-SE"/>
              </w:rPr>
              <w:t>4</w:t>
            </w:r>
          </w:p>
        </w:tc>
        <w:tc>
          <w:tcPr>
            <w:tcW w:w="449" w:type="dxa"/>
            <w:tcBorders>
              <w:top w:val="nil"/>
              <w:left w:val="nil"/>
              <w:bottom w:val="nil"/>
              <w:right w:val="nil"/>
            </w:tcBorders>
            <w:shd w:val="clear" w:color="auto" w:fill="auto"/>
            <w:vAlign w:val="bottom"/>
          </w:tcPr>
          <w:p w14:paraId="743C8276" w14:textId="4CCFC84D" w:rsidR="00F7009D" w:rsidRPr="00602D16" w:rsidRDefault="009D6872" w:rsidP="00F7009D">
            <w:pPr>
              <w:pStyle w:val="TabellRader"/>
              <w:keepNext/>
            </w:pPr>
            <w:r w:rsidRPr="00602D16">
              <w:t>79,8</w:t>
            </w:r>
          </w:p>
        </w:tc>
        <w:tc>
          <w:tcPr>
            <w:tcW w:w="449" w:type="dxa"/>
            <w:tcBorders>
              <w:top w:val="nil"/>
              <w:left w:val="nil"/>
              <w:bottom w:val="nil"/>
              <w:right w:val="nil"/>
            </w:tcBorders>
            <w:shd w:val="clear" w:color="auto" w:fill="auto"/>
            <w:vAlign w:val="bottom"/>
          </w:tcPr>
          <w:p w14:paraId="5065E433" w14:textId="5A440657" w:rsidR="00F7009D" w:rsidRPr="00602D16" w:rsidRDefault="009D6872" w:rsidP="00F7009D">
            <w:pPr>
              <w:pStyle w:val="TabellRader"/>
              <w:keepNext/>
            </w:pPr>
            <w:r w:rsidRPr="00602D16">
              <w:t>79,9</w:t>
            </w:r>
          </w:p>
        </w:tc>
        <w:tc>
          <w:tcPr>
            <w:tcW w:w="450" w:type="dxa"/>
            <w:tcBorders>
              <w:top w:val="nil"/>
              <w:left w:val="nil"/>
              <w:bottom w:val="nil"/>
              <w:right w:val="nil"/>
            </w:tcBorders>
            <w:shd w:val="clear" w:color="auto" w:fill="auto"/>
            <w:vAlign w:val="bottom"/>
          </w:tcPr>
          <w:p w14:paraId="6FF0519D" w14:textId="7EB425AC" w:rsidR="00F7009D" w:rsidRPr="00602D16" w:rsidRDefault="009D6872" w:rsidP="00F7009D">
            <w:pPr>
              <w:pStyle w:val="TabellRader"/>
              <w:keepNext/>
            </w:pPr>
            <w:r w:rsidRPr="00602D16">
              <w:t>80,2</w:t>
            </w:r>
          </w:p>
        </w:tc>
        <w:tc>
          <w:tcPr>
            <w:tcW w:w="449" w:type="dxa"/>
            <w:tcBorders>
              <w:top w:val="nil"/>
              <w:left w:val="nil"/>
              <w:bottom w:val="nil"/>
              <w:right w:val="nil"/>
            </w:tcBorders>
            <w:shd w:val="clear" w:color="auto" w:fill="auto"/>
            <w:vAlign w:val="bottom"/>
          </w:tcPr>
          <w:p w14:paraId="7177F31C" w14:textId="6016312B" w:rsidR="00F7009D" w:rsidRPr="00602D16" w:rsidRDefault="009D6872" w:rsidP="00F7009D">
            <w:pPr>
              <w:pStyle w:val="TabellRader"/>
              <w:keepNext/>
            </w:pPr>
            <w:r w:rsidRPr="00602D16">
              <w:t>80,7</w:t>
            </w:r>
          </w:p>
        </w:tc>
        <w:tc>
          <w:tcPr>
            <w:tcW w:w="449" w:type="dxa"/>
            <w:tcBorders>
              <w:top w:val="nil"/>
              <w:left w:val="nil"/>
              <w:bottom w:val="nil"/>
              <w:right w:val="nil"/>
            </w:tcBorders>
            <w:shd w:val="clear" w:color="auto" w:fill="auto"/>
            <w:vAlign w:val="bottom"/>
          </w:tcPr>
          <w:p w14:paraId="21B67BC6" w14:textId="4E6917DC" w:rsidR="00F7009D" w:rsidRPr="00602D16" w:rsidRDefault="009D6872" w:rsidP="00F7009D">
            <w:pPr>
              <w:pStyle w:val="TabellRader"/>
              <w:keepNext/>
            </w:pPr>
            <w:r w:rsidRPr="00602D16">
              <w:t>81,1</w:t>
            </w:r>
          </w:p>
        </w:tc>
        <w:tc>
          <w:tcPr>
            <w:tcW w:w="450" w:type="dxa"/>
            <w:tcBorders>
              <w:top w:val="nil"/>
              <w:left w:val="nil"/>
              <w:bottom w:val="nil"/>
              <w:right w:val="nil"/>
            </w:tcBorders>
            <w:shd w:val="clear" w:color="auto" w:fill="auto"/>
            <w:vAlign w:val="bottom"/>
          </w:tcPr>
          <w:p w14:paraId="70B7257B" w14:textId="0C39FAC5" w:rsidR="00F7009D" w:rsidRPr="00602D16" w:rsidRDefault="009D6872" w:rsidP="00F7009D">
            <w:pPr>
              <w:pStyle w:val="TabellRader"/>
              <w:keepNext/>
            </w:pPr>
            <w:r w:rsidRPr="00602D16">
              <w:t>81,6</w:t>
            </w:r>
          </w:p>
        </w:tc>
      </w:tr>
      <w:tr w:rsidR="00F7009D" w:rsidRPr="00602D16" w14:paraId="0F3E89C7" w14:textId="77777777" w:rsidTr="00F7009D">
        <w:trPr>
          <w:trHeight w:val="315"/>
        </w:trPr>
        <w:tc>
          <w:tcPr>
            <w:tcW w:w="1687" w:type="dxa"/>
            <w:tcBorders>
              <w:top w:val="nil"/>
              <w:left w:val="nil"/>
              <w:bottom w:val="nil"/>
              <w:right w:val="nil"/>
            </w:tcBorders>
            <w:shd w:val="clear" w:color="auto" w:fill="auto"/>
            <w:vAlign w:val="bottom"/>
          </w:tcPr>
          <w:p w14:paraId="6F810ADA" w14:textId="203FE9C1" w:rsidR="00F7009D" w:rsidRPr="00602D16" w:rsidRDefault="009D6872" w:rsidP="00F7009D">
            <w:pPr>
              <w:pStyle w:val="TabellRader"/>
              <w:keepNext/>
              <w:jc w:val="left"/>
              <w:rPr>
                <w:lang w:eastAsia="sv-SE"/>
              </w:rPr>
            </w:pPr>
            <w:r w:rsidRPr="00602D16">
              <w:rPr>
                <w:lang w:eastAsia="sv-SE"/>
              </w:rPr>
              <w:t>Sysselsättningsgrad 15</w:t>
            </w:r>
            <w:r w:rsidRPr="00602D16">
              <w:t>–</w:t>
            </w:r>
            <w:r w:rsidRPr="00602D16">
              <w:rPr>
                <w:lang w:eastAsia="sv-SE"/>
              </w:rPr>
              <w:t>74</w:t>
            </w:r>
            <w:r w:rsidRPr="00602D16">
              <w:rPr>
                <w:rFonts w:ascii="Times New Roman" w:hAnsi="Times New Roman"/>
                <w:lang w:eastAsia="sv-SE"/>
              </w:rPr>
              <w:t> </w:t>
            </w:r>
            <w:r w:rsidRPr="00602D16">
              <w:rPr>
                <w:lang w:eastAsia="sv-SE"/>
              </w:rPr>
              <w:t>år</w:t>
            </w:r>
            <w:r>
              <w:rPr>
                <w:vertAlign w:val="superscript"/>
                <w:lang w:eastAsia="sv-SE"/>
              </w:rPr>
              <w:t>3</w:t>
            </w:r>
            <w:r w:rsidRPr="00602D16">
              <w:rPr>
                <w:lang w:eastAsia="sv-SE"/>
              </w:rPr>
              <w:t xml:space="preserve"> </w:t>
            </w:r>
          </w:p>
        </w:tc>
        <w:tc>
          <w:tcPr>
            <w:tcW w:w="449" w:type="dxa"/>
            <w:tcBorders>
              <w:top w:val="nil"/>
              <w:left w:val="nil"/>
              <w:bottom w:val="nil"/>
              <w:right w:val="nil"/>
            </w:tcBorders>
            <w:shd w:val="clear" w:color="auto" w:fill="auto"/>
            <w:vAlign w:val="bottom"/>
          </w:tcPr>
          <w:p w14:paraId="448A4215" w14:textId="1C9E4A89" w:rsidR="00F7009D" w:rsidRPr="00602D16" w:rsidRDefault="009D6872" w:rsidP="00F7009D">
            <w:pPr>
              <w:pStyle w:val="TabellRader"/>
              <w:keepNext/>
              <w:rPr>
                <w:lang w:eastAsia="sv-SE"/>
              </w:rPr>
            </w:pPr>
            <w:r w:rsidRPr="00602D16">
              <w:t>65,7</w:t>
            </w:r>
          </w:p>
        </w:tc>
        <w:tc>
          <w:tcPr>
            <w:tcW w:w="449" w:type="dxa"/>
            <w:tcBorders>
              <w:top w:val="nil"/>
              <w:left w:val="nil"/>
              <w:bottom w:val="nil"/>
              <w:right w:val="nil"/>
            </w:tcBorders>
            <w:shd w:val="clear" w:color="auto" w:fill="auto"/>
            <w:vAlign w:val="bottom"/>
          </w:tcPr>
          <w:p w14:paraId="07160742" w14:textId="72E8681F" w:rsidR="00F7009D" w:rsidRPr="00602D16" w:rsidRDefault="009D6872" w:rsidP="00F7009D">
            <w:pPr>
              <w:pStyle w:val="TabellRader"/>
              <w:keepNext/>
              <w:rPr>
                <w:lang w:eastAsia="sv-SE"/>
              </w:rPr>
            </w:pPr>
            <w:r w:rsidRPr="00602D16">
              <w:t>66,0</w:t>
            </w:r>
          </w:p>
        </w:tc>
        <w:tc>
          <w:tcPr>
            <w:tcW w:w="450" w:type="dxa"/>
            <w:tcBorders>
              <w:top w:val="nil"/>
              <w:left w:val="nil"/>
              <w:bottom w:val="nil"/>
              <w:right w:val="nil"/>
            </w:tcBorders>
            <w:shd w:val="clear" w:color="auto" w:fill="auto"/>
            <w:vAlign w:val="bottom"/>
          </w:tcPr>
          <w:p w14:paraId="73212A78" w14:textId="71B7DD76" w:rsidR="00F7009D" w:rsidRPr="00602D16" w:rsidRDefault="009D6872" w:rsidP="00F7009D">
            <w:pPr>
              <w:pStyle w:val="TabellRader"/>
              <w:keepNext/>
              <w:rPr>
                <w:lang w:eastAsia="sv-SE"/>
              </w:rPr>
            </w:pPr>
            <w:r w:rsidRPr="00602D16">
              <w:t>66,3</w:t>
            </w:r>
          </w:p>
        </w:tc>
        <w:tc>
          <w:tcPr>
            <w:tcW w:w="449" w:type="dxa"/>
            <w:tcBorders>
              <w:top w:val="nil"/>
              <w:left w:val="nil"/>
              <w:bottom w:val="nil"/>
              <w:right w:val="nil"/>
            </w:tcBorders>
            <w:shd w:val="clear" w:color="auto" w:fill="auto"/>
            <w:vAlign w:val="bottom"/>
          </w:tcPr>
          <w:p w14:paraId="5A671FF9" w14:textId="6BC35295" w:rsidR="00F7009D" w:rsidRPr="00602D16" w:rsidRDefault="009D6872" w:rsidP="00F7009D">
            <w:pPr>
              <w:pStyle w:val="TabellRader"/>
              <w:keepNext/>
              <w:rPr>
                <w:lang w:eastAsia="sv-SE"/>
              </w:rPr>
            </w:pPr>
            <w:r w:rsidRPr="00602D16">
              <w:t>66,6</w:t>
            </w:r>
          </w:p>
        </w:tc>
        <w:tc>
          <w:tcPr>
            <w:tcW w:w="449" w:type="dxa"/>
            <w:tcBorders>
              <w:top w:val="nil"/>
              <w:left w:val="nil"/>
              <w:bottom w:val="nil"/>
              <w:right w:val="nil"/>
            </w:tcBorders>
            <w:shd w:val="clear" w:color="auto" w:fill="auto"/>
            <w:vAlign w:val="bottom"/>
          </w:tcPr>
          <w:p w14:paraId="41428054" w14:textId="30D6F0E0" w:rsidR="00F7009D" w:rsidRPr="00602D16" w:rsidRDefault="009D6872" w:rsidP="00F7009D">
            <w:pPr>
              <w:pStyle w:val="TabellRader"/>
              <w:keepNext/>
              <w:rPr>
                <w:lang w:eastAsia="sv-SE"/>
              </w:rPr>
            </w:pPr>
            <w:r w:rsidRPr="00602D16">
              <w:t>66,9</w:t>
            </w:r>
          </w:p>
        </w:tc>
        <w:tc>
          <w:tcPr>
            <w:tcW w:w="450" w:type="dxa"/>
            <w:tcBorders>
              <w:top w:val="nil"/>
              <w:left w:val="nil"/>
              <w:bottom w:val="nil"/>
              <w:right w:val="nil"/>
            </w:tcBorders>
            <w:shd w:val="clear" w:color="auto" w:fill="auto"/>
            <w:vAlign w:val="bottom"/>
          </w:tcPr>
          <w:p w14:paraId="2F41ED6F" w14:textId="5359D919" w:rsidR="00F7009D" w:rsidRPr="00602D16" w:rsidRDefault="009D6872" w:rsidP="00F7009D">
            <w:pPr>
              <w:pStyle w:val="TabellRader"/>
              <w:keepNext/>
              <w:rPr>
                <w:lang w:eastAsia="sv-SE"/>
              </w:rPr>
            </w:pPr>
            <w:r w:rsidRPr="00602D16">
              <w:t>67,2</w:t>
            </w:r>
          </w:p>
        </w:tc>
      </w:tr>
      <w:tr w:rsidR="00F7009D" w:rsidRPr="00602D16" w14:paraId="0C20F807" w14:textId="77777777" w:rsidTr="00F7009D">
        <w:trPr>
          <w:trHeight w:val="315"/>
        </w:trPr>
        <w:tc>
          <w:tcPr>
            <w:tcW w:w="1687" w:type="dxa"/>
            <w:tcBorders>
              <w:top w:val="nil"/>
              <w:left w:val="nil"/>
              <w:bottom w:val="nil"/>
              <w:right w:val="nil"/>
            </w:tcBorders>
            <w:shd w:val="clear" w:color="auto" w:fill="auto"/>
            <w:vAlign w:val="bottom"/>
          </w:tcPr>
          <w:p w14:paraId="383129A3" w14:textId="02821EE3" w:rsidR="00F7009D" w:rsidRPr="00602D16" w:rsidRDefault="009D6872" w:rsidP="00F7009D">
            <w:pPr>
              <w:pStyle w:val="TabellRader"/>
              <w:keepNext/>
              <w:jc w:val="left"/>
              <w:rPr>
                <w:lang w:eastAsia="sv-SE"/>
              </w:rPr>
            </w:pPr>
            <w:r w:rsidRPr="00602D16">
              <w:rPr>
                <w:lang w:eastAsia="sv-SE"/>
              </w:rPr>
              <w:t>Arbetade timmar</w:t>
            </w:r>
            <w:r>
              <w:rPr>
                <w:vertAlign w:val="superscript"/>
                <w:lang w:eastAsia="sv-SE"/>
              </w:rPr>
              <w:t>5</w:t>
            </w:r>
          </w:p>
        </w:tc>
        <w:tc>
          <w:tcPr>
            <w:tcW w:w="449" w:type="dxa"/>
            <w:tcBorders>
              <w:top w:val="nil"/>
              <w:left w:val="nil"/>
              <w:bottom w:val="nil"/>
              <w:right w:val="nil"/>
            </w:tcBorders>
            <w:shd w:val="clear" w:color="auto" w:fill="auto"/>
            <w:vAlign w:val="bottom"/>
          </w:tcPr>
          <w:p w14:paraId="5117265C" w14:textId="20FCD717" w:rsidR="00F7009D" w:rsidRPr="00602D16" w:rsidRDefault="009D6872" w:rsidP="00F7009D">
            <w:pPr>
              <w:pStyle w:val="TabellRader"/>
              <w:keepNext/>
              <w:rPr>
                <w:lang w:eastAsia="sv-SE"/>
              </w:rPr>
            </w:pPr>
            <w:r w:rsidRPr="00602D16">
              <w:rPr>
                <w:lang w:eastAsia="sv-SE"/>
              </w:rPr>
              <w:t>0,4</w:t>
            </w:r>
          </w:p>
        </w:tc>
        <w:tc>
          <w:tcPr>
            <w:tcW w:w="449" w:type="dxa"/>
            <w:tcBorders>
              <w:top w:val="nil"/>
              <w:left w:val="nil"/>
              <w:bottom w:val="nil"/>
              <w:right w:val="nil"/>
            </w:tcBorders>
            <w:shd w:val="clear" w:color="auto" w:fill="auto"/>
            <w:vAlign w:val="bottom"/>
          </w:tcPr>
          <w:p w14:paraId="00277097" w14:textId="550F0044" w:rsidR="00F7009D" w:rsidRPr="00602D16" w:rsidRDefault="009D6872" w:rsidP="00F7009D">
            <w:pPr>
              <w:pStyle w:val="TabellRader"/>
              <w:keepNext/>
              <w:rPr>
                <w:lang w:eastAsia="sv-SE"/>
              </w:rPr>
            </w:pPr>
            <w:r w:rsidRPr="00602D16">
              <w:rPr>
                <w:lang w:eastAsia="sv-SE"/>
              </w:rPr>
              <w:t>1,4</w:t>
            </w:r>
          </w:p>
        </w:tc>
        <w:tc>
          <w:tcPr>
            <w:tcW w:w="450" w:type="dxa"/>
            <w:tcBorders>
              <w:top w:val="nil"/>
              <w:left w:val="nil"/>
              <w:bottom w:val="nil"/>
              <w:right w:val="nil"/>
            </w:tcBorders>
            <w:shd w:val="clear" w:color="auto" w:fill="auto"/>
            <w:vAlign w:val="bottom"/>
          </w:tcPr>
          <w:p w14:paraId="04170A2E" w14:textId="3CA32710" w:rsidR="00F7009D" w:rsidRPr="00602D16" w:rsidRDefault="009D6872" w:rsidP="00F7009D">
            <w:pPr>
              <w:pStyle w:val="TabellRader"/>
              <w:keepNext/>
              <w:rPr>
                <w:lang w:eastAsia="sv-SE"/>
              </w:rPr>
            </w:pPr>
            <w:r w:rsidRPr="00602D16">
              <w:rPr>
                <w:lang w:eastAsia="sv-SE"/>
              </w:rPr>
              <w:t>1,2</w:t>
            </w:r>
          </w:p>
        </w:tc>
        <w:tc>
          <w:tcPr>
            <w:tcW w:w="449" w:type="dxa"/>
            <w:tcBorders>
              <w:top w:val="nil"/>
              <w:left w:val="nil"/>
              <w:bottom w:val="nil"/>
              <w:right w:val="nil"/>
            </w:tcBorders>
            <w:shd w:val="clear" w:color="auto" w:fill="auto"/>
            <w:vAlign w:val="bottom"/>
          </w:tcPr>
          <w:p w14:paraId="02EE3878" w14:textId="58FD3C39" w:rsidR="00F7009D" w:rsidRPr="00602D16" w:rsidRDefault="009D6872" w:rsidP="00F7009D">
            <w:pPr>
              <w:pStyle w:val="TabellRader"/>
              <w:keepNext/>
              <w:rPr>
                <w:lang w:eastAsia="sv-SE"/>
              </w:rPr>
            </w:pPr>
            <w:r w:rsidRPr="00602D16">
              <w:rPr>
                <w:lang w:eastAsia="sv-SE"/>
              </w:rPr>
              <w:t>1,4</w:t>
            </w:r>
          </w:p>
        </w:tc>
        <w:tc>
          <w:tcPr>
            <w:tcW w:w="449" w:type="dxa"/>
            <w:tcBorders>
              <w:top w:val="nil"/>
              <w:left w:val="nil"/>
              <w:bottom w:val="nil"/>
              <w:right w:val="nil"/>
            </w:tcBorders>
            <w:shd w:val="clear" w:color="auto" w:fill="auto"/>
            <w:vAlign w:val="bottom"/>
          </w:tcPr>
          <w:p w14:paraId="07F90676" w14:textId="37A2B3BD" w:rsidR="00F7009D" w:rsidRPr="00602D16" w:rsidRDefault="009D6872" w:rsidP="00F7009D">
            <w:pPr>
              <w:pStyle w:val="TabellRader"/>
              <w:keepNext/>
              <w:rPr>
                <w:lang w:eastAsia="sv-SE"/>
              </w:rPr>
            </w:pPr>
            <w:r w:rsidRPr="00602D16">
              <w:rPr>
                <w:lang w:eastAsia="sv-SE"/>
              </w:rPr>
              <w:t>1,1</w:t>
            </w:r>
          </w:p>
        </w:tc>
        <w:tc>
          <w:tcPr>
            <w:tcW w:w="450" w:type="dxa"/>
            <w:tcBorders>
              <w:top w:val="nil"/>
              <w:left w:val="nil"/>
              <w:bottom w:val="nil"/>
              <w:right w:val="nil"/>
            </w:tcBorders>
            <w:shd w:val="clear" w:color="auto" w:fill="auto"/>
            <w:vAlign w:val="bottom"/>
          </w:tcPr>
          <w:p w14:paraId="77798645" w14:textId="6DB0DC1F" w:rsidR="00F7009D" w:rsidRPr="00602D16" w:rsidRDefault="009D6872" w:rsidP="00F7009D">
            <w:pPr>
              <w:pStyle w:val="TabellRader"/>
              <w:keepNext/>
              <w:rPr>
                <w:lang w:eastAsia="sv-SE"/>
              </w:rPr>
            </w:pPr>
            <w:r w:rsidRPr="00602D16">
              <w:rPr>
                <w:lang w:eastAsia="sv-SE"/>
              </w:rPr>
              <w:t>0,8</w:t>
            </w:r>
          </w:p>
        </w:tc>
      </w:tr>
      <w:tr w:rsidR="00F7009D" w:rsidRPr="00602D16" w14:paraId="03631F3D" w14:textId="77777777" w:rsidTr="00F7009D">
        <w:trPr>
          <w:trHeight w:val="315"/>
        </w:trPr>
        <w:tc>
          <w:tcPr>
            <w:tcW w:w="1687" w:type="dxa"/>
            <w:tcBorders>
              <w:top w:val="nil"/>
              <w:left w:val="nil"/>
              <w:bottom w:val="nil"/>
              <w:right w:val="nil"/>
            </w:tcBorders>
            <w:shd w:val="clear" w:color="auto" w:fill="auto"/>
            <w:vAlign w:val="bottom"/>
            <w:hideMark/>
          </w:tcPr>
          <w:p w14:paraId="6D385196" w14:textId="1E8913FA" w:rsidR="00F7009D" w:rsidRPr="00602D16" w:rsidRDefault="009D6872" w:rsidP="00F7009D">
            <w:pPr>
              <w:pStyle w:val="TabellRader"/>
              <w:keepNext/>
              <w:jc w:val="left"/>
              <w:rPr>
                <w:lang w:eastAsia="sv-SE"/>
              </w:rPr>
            </w:pPr>
            <w:r w:rsidRPr="00602D16">
              <w:rPr>
                <w:lang w:eastAsia="sv-SE"/>
              </w:rPr>
              <w:t>Produktivitet</w:t>
            </w:r>
            <w:r>
              <w:rPr>
                <w:vertAlign w:val="superscript"/>
                <w:lang w:eastAsia="sv-SE"/>
              </w:rPr>
              <w:t>5</w:t>
            </w:r>
            <w:r w:rsidRPr="00602D16">
              <w:rPr>
                <w:vertAlign w:val="superscript"/>
                <w:lang w:eastAsia="sv-SE"/>
              </w:rPr>
              <w:t xml:space="preserve">, </w:t>
            </w:r>
            <w:r>
              <w:rPr>
                <w:vertAlign w:val="superscript"/>
                <w:lang w:eastAsia="sv-SE"/>
              </w:rPr>
              <w:t>6</w:t>
            </w:r>
          </w:p>
        </w:tc>
        <w:tc>
          <w:tcPr>
            <w:tcW w:w="449" w:type="dxa"/>
            <w:tcBorders>
              <w:top w:val="nil"/>
              <w:left w:val="nil"/>
              <w:bottom w:val="nil"/>
              <w:right w:val="nil"/>
            </w:tcBorders>
            <w:shd w:val="clear" w:color="auto" w:fill="auto"/>
            <w:vAlign w:val="bottom"/>
          </w:tcPr>
          <w:p w14:paraId="249ECD79" w14:textId="3B0BB58D" w:rsidR="00F7009D" w:rsidRPr="00602D16" w:rsidRDefault="009D6872" w:rsidP="00F7009D">
            <w:pPr>
              <w:pStyle w:val="TabellRader"/>
              <w:keepNext/>
              <w:rPr>
                <w:lang w:eastAsia="sv-SE"/>
              </w:rPr>
            </w:pPr>
            <w:r w:rsidRPr="00602D16">
              <w:rPr>
                <w:lang w:eastAsia="sv-SE"/>
              </w:rPr>
              <w:t>1,7</w:t>
            </w:r>
          </w:p>
        </w:tc>
        <w:tc>
          <w:tcPr>
            <w:tcW w:w="449" w:type="dxa"/>
            <w:tcBorders>
              <w:top w:val="nil"/>
              <w:left w:val="nil"/>
              <w:bottom w:val="nil"/>
              <w:right w:val="nil"/>
            </w:tcBorders>
            <w:shd w:val="clear" w:color="auto" w:fill="auto"/>
            <w:vAlign w:val="bottom"/>
          </w:tcPr>
          <w:p w14:paraId="7B3D56AC" w14:textId="0F1C50BC" w:rsidR="00F7009D" w:rsidRPr="00602D16" w:rsidRDefault="009D6872" w:rsidP="00F7009D">
            <w:pPr>
              <w:pStyle w:val="TabellRader"/>
              <w:keepNext/>
              <w:rPr>
                <w:lang w:eastAsia="sv-SE"/>
              </w:rPr>
            </w:pPr>
            <w:r w:rsidRPr="00602D16">
              <w:rPr>
                <w:lang w:eastAsia="sv-SE"/>
              </w:rPr>
              <w:t>1,8</w:t>
            </w:r>
          </w:p>
        </w:tc>
        <w:tc>
          <w:tcPr>
            <w:tcW w:w="450" w:type="dxa"/>
            <w:tcBorders>
              <w:top w:val="nil"/>
              <w:left w:val="nil"/>
              <w:bottom w:val="nil"/>
              <w:right w:val="nil"/>
            </w:tcBorders>
            <w:shd w:val="clear" w:color="auto" w:fill="auto"/>
            <w:vAlign w:val="bottom"/>
          </w:tcPr>
          <w:p w14:paraId="7B32FBC4" w14:textId="00C6D551" w:rsidR="00F7009D" w:rsidRPr="00602D16" w:rsidRDefault="009D6872" w:rsidP="00F7009D">
            <w:pPr>
              <w:pStyle w:val="TabellRader"/>
              <w:keepNext/>
              <w:rPr>
                <w:lang w:eastAsia="sv-SE"/>
              </w:rPr>
            </w:pPr>
            <w:r w:rsidRPr="00602D16">
              <w:rPr>
                <w:lang w:eastAsia="sv-SE"/>
              </w:rPr>
              <w:t>2,2</w:t>
            </w:r>
          </w:p>
        </w:tc>
        <w:tc>
          <w:tcPr>
            <w:tcW w:w="449" w:type="dxa"/>
            <w:tcBorders>
              <w:top w:val="nil"/>
              <w:left w:val="nil"/>
              <w:bottom w:val="nil"/>
              <w:right w:val="nil"/>
            </w:tcBorders>
            <w:shd w:val="clear" w:color="auto" w:fill="auto"/>
            <w:vAlign w:val="bottom"/>
          </w:tcPr>
          <w:p w14:paraId="6DF194FF" w14:textId="7731B540" w:rsidR="00F7009D" w:rsidRPr="00602D16" w:rsidRDefault="009D6872" w:rsidP="00F7009D">
            <w:pPr>
              <w:pStyle w:val="TabellRader"/>
              <w:keepNext/>
              <w:rPr>
                <w:lang w:eastAsia="sv-SE"/>
              </w:rPr>
            </w:pPr>
            <w:r w:rsidRPr="00602D16">
              <w:rPr>
                <w:lang w:eastAsia="sv-SE"/>
              </w:rPr>
              <w:t>2,1</w:t>
            </w:r>
          </w:p>
        </w:tc>
        <w:tc>
          <w:tcPr>
            <w:tcW w:w="449" w:type="dxa"/>
            <w:tcBorders>
              <w:top w:val="nil"/>
              <w:left w:val="nil"/>
              <w:bottom w:val="nil"/>
              <w:right w:val="nil"/>
            </w:tcBorders>
            <w:shd w:val="clear" w:color="auto" w:fill="auto"/>
            <w:vAlign w:val="bottom"/>
          </w:tcPr>
          <w:p w14:paraId="67EDF225" w14:textId="1DE148DC" w:rsidR="00F7009D" w:rsidRPr="00602D16" w:rsidRDefault="009D6872" w:rsidP="00F7009D">
            <w:pPr>
              <w:pStyle w:val="TabellRader"/>
              <w:keepNext/>
              <w:rPr>
                <w:lang w:eastAsia="sv-SE"/>
              </w:rPr>
            </w:pPr>
            <w:r w:rsidRPr="00602D16">
              <w:rPr>
                <w:lang w:eastAsia="sv-SE"/>
              </w:rPr>
              <w:t>1,9</w:t>
            </w:r>
          </w:p>
        </w:tc>
        <w:tc>
          <w:tcPr>
            <w:tcW w:w="450" w:type="dxa"/>
            <w:tcBorders>
              <w:top w:val="nil"/>
              <w:left w:val="nil"/>
              <w:bottom w:val="nil"/>
              <w:right w:val="nil"/>
            </w:tcBorders>
            <w:shd w:val="clear" w:color="auto" w:fill="auto"/>
            <w:vAlign w:val="bottom"/>
          </w:tcPr>
          <w:p w14:paraId="2E6F6ADB" w14:textId="4374D256" w:rsidR="00F7009D" w:rsidRPr="00602D16" w:rsidRDefault="009D6872" w:rsidP="00F7009D">
            <w:pPr>
              <w:pStyle w:val="TabellRader"/>
              <w:keepNext/>
              <w:rPr>
                <w:lang w:eastAsia="sv-SE"/>
              </w:rPr>
            </w:pPr>
            <w:r w:rsidRPr="00602D16">
              <w:rPr>
                <w:lang w:eastAsia="sv-SE"/>
              </w:rPr>
              <w:t>1,9</w:t>
            </w:r>
          </w:p>
        </w:tc>
      </w:tr>
      <w:tr w:rsidR="00F7009D" w:rsidRPr="00602D16" w14:paraId="6398B9C8" w14:textId="77777777" w:rsidTr="00F7009D">
        <w:trPr>
          <w:trHeight w:val="270"/>
        </w:trPr>
        <w:tc>
          <w:tcPr>
            <w:tcW w:w="1687" w:type="dxa"/>
            <w:tcBorders>
              <w:top w:val="nil"/>
              <w:left w:val="nil"/>
              <w:bottom w:val="nil"/>
              <w:right w:val="nil"/>
            </w:tcBorders>
            <w:shd w:val="clear" w:color="auto" w:fill="auto"/>
            <w:vAlign w:val="bottom"/>
            <w:hideMark/>
          </w:tcPr>
          <w:p w14:paraId="0CB22C2C" w14:textId="69CC51AD" w:rsidR="00F7009D" w:rsidRPr="00602D16" w:rsidRDefault="009D6872" w:rsidP="00F7009D">
            <w:pPr>
              <w:pStyle w:val="TabellRader"/>
              <w:keepNext/>
              <w:jc w:val="left"/>
              <w:rPr>
                <w:lang w:eastAsia="sv-SE"/>
              </w:rPr>
            </w:pPr>
            <w:r w:rsidRPr="00602D16">
              <w:rPr>
                <w:lang w:eastAsia="sv-SE"/>
              </w:rPr>
              <w:t>Arbetslöshet</w:t>
            </w:r>
            <w:r>
              <w:rPr>
                <w:vertAlign w:val="superscript"/>
                <w:lang w:eastAsia="sv-SE"/>
              </w:rPr>
              <w:t>7</w:t>
            </w:r>
          </w:p>
        </w:tc>
        <w:tc>
          <w:tcPr>
            <w:tcW w:w="449" w:type="dxa"/>
            <w:tcBorders>
              <w:top w:val="nil"/>
              <w:left w:val="nil"/>
              <w:bottom w:val="nil"/>
              <w:right w:val="nil"/>
            </w:tcBorders>
            <w:shd w:val="clear" w:color="auto" w:fill="auto"/>
            <w:vAlign w:val="bottom"/>
          </w:tcPr>
          <w:p w14:paraId="2A5552A0" w14:textId="7AE28C2B" w:rsidR="00F7009D" w:rsidRPr="00602D16" w:rsidRDefault="009D6872" w:rsidP="00F7009D">
            <w:pPr>
              <w:pStyle w:val="TabellRader"/>
              <w:keepNext/>
              <w:rPr>
                <w:lang w:eastAsia="sv-SE"/>
              </w:rPr>
            </w:pPr>
            <w:r w:rsidRPr="00602D16">
              <w:rPr>
                <w:lang w:eastAsia="sv-SE"/>
              </w:rPr>
              <w:t>8,0</w:t>
            </w:r>
          </w:p>
        </w:tc>
        <w:tc>
          <w:tcPr>
            <w:tcW w:w="449" w:type="dxa"/>
            <w:tcBorders>
              <w:top w:val="nil"/>
              <w:left w:val="nil"/>
              <w:bottom w:val="nil"/>
              <w:right w:val="nil"/>
            </w:tcBorders>
            <w:shd w:val="clear" w:color="auto" w:fill="auto"/>
            <w:vAlign w:val="bottom"/>
          </w:tcPr>
          <w:p w14:paraId="264F9845" w14:textId="0497B0E7" w:rsidR="00F7009D" w:rsidRPr="00602D16" w:rsidRDefault="009D6872" w:rsidP="00F7009D">
            <w:pPr>
              <w:pStyle w:val="TabellRader"/>
              <w:keepNext/>
              <w:rPr>
                <w:lang w:eastAsia="sv-SE"/>
              </w:rPr>
            </w:pPr>
            <w:r w:rsidRPr="00602D16">
              <w:rPr>
                <w:lang w:eastAsia="sv-SE"/>
              </w:rPr>
              <w:t>7,7</w:t>
            </w:r>
          </w:p>
        </w:tc>
        <w:tc>
          <w:tcPr>
            <w:tcW w:w="450" w:type="dxa"/>
            <w:tcBorders>
              <w:top w:val="nil"/>
              <w:left w:val="nil"/>
              <w:bottom w:val="nil"/>
              <w:right w:val="nil"/>
            </w:tcBorders>
            <w:shd w:val="clear" w:color="auto" w:fill="auto"/>
            <w:vAlign w:val="bottom"/>
          </w:tcPr>
          <w:p w14:paraId="5691683B" w14:textId="6BA8D6D9" w:rsidR="00F7009D" w:rsidRPr="00602D16" w:rsidRDefault="009D6872" w:rsidP="00F7009D">
            <w:pPr>
              <w:pStyle w:val="TabellRader"/>
              <w:keepNext/>
              <w:rPr>
                <w:lang w:eastAsia="sv-SE"/>
              </w:rPr>
            </w:pPr>
            <w:r w:rsidRPr="00602D16">
              <w:rPr>
                <w:lang w:eastAsia="sv-SE"/>
              </w:rPr>
              <w:t>7,3</w:t>
            </w:r>
          </w:p>
        </w:tc>
        <w:tc>
          <w:tcPr>
            <w:tcW w:w="449" w:type="dxa"/>
            <w:tcBorders>
              <w:top w:val="nil"/>
              <w:left w:val="nil"/>
              <w:bottom w:val="nil"/>
              <w:right w:val="nil"/>
            </w:tcBorders>
            <w:shd w:val="clear" w:color="auto" w:fill="auto"/>
            <w:vAlign w:val="bottom"/>
          </w:tcPr>
          <w:p w14:paraId="23587F1E" w14:textId="13B2A425" w:rsidR="00F7009D" w:rsidRPr="00602D16" w:rsidRDefault="009D6872" w:rsidP="00F7009D">
            <w:pPr>
              <w:pStyle w:val="TabellRader"/>
              <w:keepNext/>
              <w:rPr>
                <w:lang w:eastAsia="sv-SE"/>
              </w:rPr>
            </w:pPr>
            <w:r w:rsidRPr="00602D16">
              <w:rPr>
                <w:lang w:eastAsia="sv-SE"/>
              </w:rPr>
              <w:t>6,7</w:t>
            </w:r>
          </w:p>
        </w:tc>
        <w:tc>
          <w:tcPr>
            <w:tcW w:w="449" w:type="dxa"/>
            <w:tcBorders>
              <w:top w:val="nil"/>
              <w:left w:val="nil"/>
              <w:bottom w:val="nil"/>
              <w:right w:val="nil"/>
            </w:tcBorders>
            <w:shd w:val="clear" w:color="auto" w:fill="auto"/>
            <w:vAlign w:val="bottom"/>
          </w:tcPr>
          <w:p w14:paraId="15117A04" w14:textId="5B4A3F54" w:rsidR="00F7009D" w:rsidRPr="00602D16" w:rsidRDefault="009D6872" w:rsidP="00F7009D">
            <w:pPr>
              <w:pStyle w:val="TabellRader"/>
              <w:keepNext/>
              <w:rPr>
                <w:lang w:eastAsia="sv-SE"/>
              </w:rPr>
            </w:pPr>
            <w:r w:rsidRPr="00602D16">
              <w:rPr>
                <w:lang w:eastAsia="sv-SE"/>
              </w:rPr>
              <w:t>6,3</w:t>
            </w:r>
          </w:p>
        </w:tc>
        <w:tc>
          <w:tcPr>
            <w:tcW w:w="450" w:type="dxa"/>
            <w:tcBorders>
              <w:top w:val="nil"/>
              <w:left w:val="nil"/>
              <w:bottom w:val="nil"/>
              <w:right w:val="nil"/>
            </w:tcBorders>
            <w:shd w:val="clear" w:color="auto" w:fill="auto"/>
            <w:vAlign w:val="bottom"/>
          </w:tcPr>
          <w:p w14:paraId="5A82B64E" w14:textId="39E32EEE" w:rsidR="00F7009D" w:rsidRPr="00602D16" w:rsidRDefault="009D6872" w:rsidP="00F7009D">
            <w:pPr>
              <w:pStyle w:val="TabellRader"/>
              <w:keepNext/>
              <w:rPr>
                <w:lang w:eastAsia="sv-SE"/>
              </w:rPr>
            </w:pPr>
            <w:r w:rsidRPr="00602D16">
              <w:rPr>
                <w:lang w:eastAsia="sv-SE"/>
              </w:rPr>
              <w:t>5,9</w:t>
            </w:r>
          </w:p>
        </w:tc>
      </w:tr>
      <w:tr w:rsidR="00F7009D" w:rsidRPr="00602D16" w14:paraId="26DE7337" w14:textId="77777777" w:rsidTr="00F7009D">
        <w:trPr>
          <w:trHeight w:val="315"/>
        </w:trPr>
        <w:tc>
          <w:tcPr>
            <w:tcW w:w="1687" w:type="dxa"/>
            <w:tcBorders>
              <w:top w:val="nil"/>
              <w:left w:val="nil"/>
              <w:bottom w:val="nil"/>
              <w:right w:val="nil"/>
            </w:tcBorders>
            <w:shd w:val="clear" w:color="auto" w:fill="auto"/>
            <w:vAlign w:val="bottom"/>
            <w:hideMark/>
          </w:tcPr>
          <w:p w14:paraId="751C19A0" w14:textId="7784F85B" w:rsidR="00F7009D" w:rsidRPr="00602D16" w:rsidRDefault="009D6872" w:rsidP="00F7009D">
            <w:pPr>
              <w:pStyle w:val="TabellRader"/>
              <w:keepNext/>
              <w:jc w:val="left"/>
              <w:rPr>
                <w:lang w:eastAsia="sv-SE"/>
              </w:rPr>
            </w:pPr>
            <w:r w:rsidRPr="00602D16">
              <w:rPr>
                <w:lang w:eastAsia="sv-SE"/>
              </w:rPr>
              <w:t>Arbetslöshet, äldre def.</w:t>
            </w:r>
            <w:r>
              <w:rPr>
                <w:vertAlign w:val="superscript"/>
                <w:lang w:eastAsia="sv-SE"/>
              </w:rPr>
              <w:t>8</w:t>
            </w:r>
          </w:p>
        </w:tc>
        <w:tc>
          <w:tcPr>
            <w:tcW w:w="449" w:type="dxa"/>
            <w:tcBorders>
              <w:top w:val="nil"/>
              <w:left w:val="nil"/>
              <w:bottom w:val="nil"/>
              <w:right w:val="nil"/>
            </w:tcBorders>
            <w:shd w:val="clear" w:color="auto" w:fill="auto"/>
            <w:vAlign w:val="bottom"/>
          </w:tcPr>
          <w:p w14:paraId="52100583" w14:textId="1341D3FE" w:rsidR="00F7009D" w:rsidRPr="00602D16" w:rsidRDefault="009D6872" w:rsidP="00F7009D">
            <w:pPr>
              <w:pStyle w:val="TabellRader"/>
              <w:keepNext/>
              <w:rPr>
                <w:lang w:eastAsia="sv-SE"/>
              </w:rPr>
            </w:pPr>
            <w:r w:rsidRPr="00602D16">
              <w:rPr>
                <w:lang w:eastAsia="sv-SE"/>
              </w:rPr>
              <w:t>5,5</w:t>
            </w:r>
          </w:p>
        </w:tc>
        <w:tc>
          <w:tcPr>
            <w:tcW w:w="449" w:type="dxa"/>
            <w:tcBorders>
              <w:top w:val="nil"/>
              <w:left w:val="nil"/>
              <w:bottom w:val="nil"/>
              <w:right w:val="nil"/>
            </w:tcBorders>
            <w:shd w:val="clear" w:color="auto" w:fill="auto"/>
            <w:vAlign w:val="bottom"/>
          </w:tcPr>
          <w:p w14:paraId="4BB04C21" w14:textId="2A1BF842" w:rsidR="00F7009D" w:rsidRPr="00602D16" w:rsidRDefault="009D6872" w:rsidP="00F7009D">
            <w:pPr>
              <w:pStyle w:val="TabellRader"/>
              <w:keepNext/>
              <w:rPr>
                <w:lang w:eastAsia="sv-SE"/>
              </w:rPr>
            </w:pPr>
            <w:r w:rsidRPr="00602D16">
              <w:rPr>
                <w:lang w:eastAsia="sv-SE"/>
              </w:rPr>
              <w:t>5,3</w:t>
            </w:r>
          </w:p>
        </w:tc>
        <w:tc>
          <w:tcPr>
            <w:tcW w:w="450" w:type="dxa"/>
            <w:tcBorders>
              <w:top w:val="nil"/>
              <w:left w:val="nil"/>
              <w:bottom w:val="nil"/>
              <w:right w:val="nil"/>
            </w:tcBorders>
            <w:shd w:val="clear" w:color="auto" w:fill="auto"/>
            <w:vAlign w:val="bottom"/>
          </w:tcPr>
          <w:p w14:paraId="45656A26" w14:textId="10AA232E" w:rsidR="00F7009D" w:rsidRPr="00602D16" w:rsidRDefault="009D6872" w:rsidP="00F7009D">
            <w:pPr>
              <w:pStyle w:val="TabellRader"/>
              <w:keepNext/>
              <w:rPr>
                <w:lang w:eastAsia="sv-SE"/>
              </w:rPr>
            </w:pPr>
            <w:r w:rsidRPr="00602D16">
              <w:rPr>
                <w:lang w:eastAsia="sv-SE"/>
              </w:rPr>
              <w:t>4,9</w:t>
            </w:r>
          </w:p>
        </w:tc>
        <w:tc>
          <w:tcPr>
            <w:tcW w:w="449" w:type="dxa"/>
            <w:tcBorders>
              <w:top w:val="nil"/>
              <w:left w:val="nil"/>
              <w:bottom w:val="nil"/>
              <w:right w:val="nil"/>
            </w:tcBorders>
            <w:shd w:val="clear" w:color="auto" w:fill="auto"/>
            <w:vAlign w:val="bottom"/>
          </w:tcPr>
          <w:p w14:paraId="5EA61DAD" w14:textId="271222EA" w:rsidR="00F7009D" w:rsidRPr="00602D16" w:rsidRDefault="009D6872" w:rsidP="00F7009D">
            <w:pPr>
              <w:pStyle w:val="TabellRader"/>
              <w:keepNext/>
              <w:rPr>
                <w:lang w:eastAsia="sv-SE"/>
              </w:rPr>
            </w:pPr>
            <w:r w:rsidRPr="00602D16">
              <w:rPr>
                <w:lang w:eastAsia="sv-SE"/>
              </w:rPr>
              <w:t>4,5</w:t>
            </w:r>
          </w:p>
        </w:tc>
        <w:tc>
          <w:tcPr>
            <w:tcW w:w="449" w:type="dxa"/>
            <w:tcBorders>
              <w:top w:val="nil"/>
              <w:left w:val="nil"/>
              <w:bottom w:val="nil"/>
              <w:right w:val="nil"/>
            </w:tcBorders>
            <w:shd w:val="clear" w:color="auto" w:fill="auto"/>
            <w:vAlign w:val="bottom"/>
          </w:tcPr>
          <w:p w14:paraId="25CD68F0" w14:textId="047D4378" w:rsidR="00F7009D" w:rsidRPr="00602D16" w:rsidRDefault="009D6872" w:rsidP="00F7009D">
            <w:pPr>
              <w:pStyle w:val="TabellRader"/>
              <w:keepNext/>
              <w:rPr>
                <w:lang w:eastAsia="sv-SE"/>
              </w:rPr>
            </w:pPr>
            <w:r w:rsidRPr="00602D16">
              <w:rPr>
                <w:lang w:eastAsia="sv-SE"/>
              </w:rPr>
              <w:t>4,2</w:t>
            </w:r>
          </w:p>
        </w:tc>
        <w:tc>
          <w:tcPr>
            <w:tcW w:w="450" w:type="dxa"/>
            <w:tcBorders>
              <w:top w:val="nil"/>
              <w:left w:val="nil"/>
              <w:bottom w:val="nil"/>
              <w:right w:val="nil"/>
            </w:tcBorders>
            <w:shd w:val="clear" w:color="auto" w:fill="auto"/>
            <w:vAlign w:val="bottom"/>
          </w:tcPr>
          <w:p w14:paraId="543F9907" w14:textId="7F678492" w:rsidR="00F7009D" w:rsidRPr="00602D16" w:rsidRDefault="009D6872" w:rsidP="00F7009D">
            <w:pPr>
              <w:pStyle w:val="TabellRader"/>
              <w:keepNext/>
              <w:rPr>
                <w:lang w:eastAsia="sv-SE"/>
              </w:rPr>
            </w:pPr>
            <w:r w:rsidRPr="00602D16">
              <w:rPr>
                <w:lang w:eastAsia="sv-SE"/>
              </w:rPr>
              <w:t>4,0</w:t>
            </w:r>
          </w:p>
        </w:tc>
      </w:tr>
      <w:tr w:rsidR="00F7009D" w:rsidRPr="00602D16" w14:paraId="7B953517" w14:textId="77777777" w:rsidTr="00F7009D">
        <w:trPr>
          <w:trHeight w:val="315"/>
        </w:trPr>
        <w:tc>
          <w:tcPr>
            <w:tcW w:w="1687" w:type="dxa"/>
            <w:tcBorders>
              <w:top w:val="nil"/>
              <w:left w:val="nil"/>
              <w:right w:val="nil"/>
            </w:tcBorders>
            <w:shd w:val="clear" w:color="auto" w:fill="auto"/>
            <w:vAlign w:val="bottom"/>
          </w:tcPr>
          <w:p w14:paraId="3EF6DE5F" w14:textId="001ED500" w:rsidR="00F7009D" w:rsidRPr="00602D16" w:rsidRDefault="009D6872" w:rsidP="00F7009D">
            <w:pPr>
              <w:pStyle w:val="TabellRader"/>
              <w:keepNext/>
              <w:jc w:val="left"/>
              <w:rPr>
                <w:lang w:eastAsia="sv-SE"/>
              </w:rPr>
            </w:pPr>
            <w:r w:rsidRPr="00602D16">
              <w:rPr>
                <w:lang w:eastAsia="sv-SE"/>
              </w:rPr>
              <w:t>Timlöner</w:t>
            </w:r>
            <w:r>
              <w:rPr>
                <w:vertAlign w:val="superscript"/>
                <w:lang w:eastAsia="sv-SE"/>
              </w:rPr>
              <w:t>9</w:t>
            </w:r>
          </w:p>
        </w:tc>
        <w:tc>
          <w:tcPr>
            <w:tcW w:w="449" w:type="dxa"/>
            <w:tcBorders>
              <w:top w:val="nil"/>
              <w:left w:val="nil"/>
              <w:right w:val="nil"/>
            </w:tcBorders>
            <w:shd w:val="clear" w:color="auto" w:fill="auto"/>
            <w:vAlign w:val="bottom"/>
          </w:tcPr>
          <w:p w14:paraId="1FBDB0BD" w14:textId="5CCA18D8" w:rsidR="00F7009D" w:rsidRPr="00602D16" w:rsidRDefault="009D6872" w:rsidP="00F7009D">
            <w:pPr>
              <w:pStyle w:val="TabellRader"/>
              <w:keepNext/>
              <w:rPr>
                <w:lang w:eastAsia="sv-SE"/>
              </w:rPr>
            </w:pPr>
            <w:r w:rsidRPr="00602D16">
              <w:rPr>
                <w:lang w:eastAsia="sv-SE"/>
              </w:rPr>
              <w:t>2,5</w:t>
            </w:r>
          </w:p>
        </w:tc>
        <w:tc>
          <w:tcPr>
            <w:tcW w:w="449" w:type="dxa"/>
            <w:tcBorders>
              <w:top w:val="nil"/>
              <w:left w:val="nil"/>
              <w:right w:val="nil"/>
            </w:tcBorders>
            <w:shd w:val="clear" w:color="auto" w:fill="auto"/>
            <w:vAlign w:val="bottom"/>
          </w:tcPr>
          <w:p w14:paraId="4B320E6A" w14:textId="28B9272C" w:rsidR="00F7009D" w:rsidRPr="00602D16" w:rsidRDefault="009D6872" w:rsidP="00F7009D">
            <w:pPr>
              <w:pStyle w:val="TabellRader"/>
              <w:keepNext/>
              <w:rPr>
                <w:lang w:eastAsia="sv-SE"/>
              </w:rPr>
            </w:pPr>
            <w:r w:rsidRPr="00602D16">
              <w:rPr>
                <w:lang w:eastAsia="sv-SE"/>
              </w:rPr>
              <w:t>2,7</w:t>
            </w:r>
          </w:p>
        </w:tc>
        <w:tc>
          <w:tcPr>
            <w:tcW w:w="450" w:type="dxa"/>
            <w:tcBorders>
              <w:top w:val="nil"/>
              <w:left w:val="nil"/>
              <w:right w:val="nil"/>
            </w:tcBorders>
            <w:shd w:val="clear" w:color="auto" w:fill="auto"/>
            <w:vAlign w:val="bottom"/>
          </w:tcPr>
          <w:p w14:paraId="5A5FC47C" w14:textId="1675501D" w:rsidR="00F7009D" w:rsidRPr="00602D16" w:rsidRDefault="009D6872" w:rsidP="00F7009D">
            <w:pPr>
              <w:pStyle w:val="TabellRader"/>
              <w:keepNext/>
              <w:rPr>
                <w:lang w:eastAsia="sv-SE"/>
              </w:rPr>
            </w:pPr>
            <w:r w:rsidRPr="00602D16">
              <w:rPr>
                <w:lang w:eastAsia="sv-SE"/>
              </w:rPr>
              <w:t>2,9</w:t>
            </w:r>
          </w:p>
        </w:tc>
        <w:tc>
          <w:tcPr>
            <w:tcW w:w="449" w:type="dxa"/>
            <w:tcBorders>
              <w:top w:val="nil"/>
              <w:left w:val="nil"/>
              <w:right w:val="nil"/>
            </w:tcBorders>
            <w:shd w:val="clear" w:color="auto" w:fill="auto"/>
            <w:vAlign w:val="bottom"/>
          </w:tcPr>
          <w:p w14:paraId="2701A9EE" w14:textId="68A234B2" w:rsidR="00F7009D" w:rsidRPr="00602D16" w:rsidRDefault="009D6872" w:rsidP="00F7009D">
            <w:pPr>
              <w:pStyle w:val="TabellRader"/>
              <w:keepNext/>
              <w:rPr>
                <w:lang w:eastAsia="sv-SE"/>
              </w:rPr>
            </w:pPr>
            <w:r w:rsidRPr="00602D16">
              <w:rPr>
                <w:lang w:eastAsia="sv-SE"/>
              </w:rPr>
              <w:t>3,2</w:t>
            </w:r>
          </w:p>
        </w:tc>
        <w:tc>
          <w:tcPr>
            <w:tcW w:w="449" w:type="dxa"/>
            <w:tcBorders>
              <w:top w:val="nil"/>
              <w:left w:val="nil"/>
              <w:right w:val="nil"/>
            </w:tcBorders>
            <w:shd w:val="clear" w:color="auto" w:fill="auto"/>
            <w:vAlign w:val="bottom"/>
          </w:tcPr>
          <w:p w14:paraId="05E0E3FC" w14:textId="0E041BAA" w:rsidR="00F7009D" w:rsidRPr="00602D16" w:rsidRDefault="009D6872" w:rsidP="00F7009D">
            <w:pPr>
              <w:pStyle w:val="TabellRader"/>
              <w:keepNext/>
              <w:rPr>
                <w:lang w:eastAsia="sv-SE"/>
              </w:rPr>
            </w:pPr>
            <w:r w:rsidRPr="00602D16">
              <w:rPr>
                <w:lang w:eastAsia="sv-SE"/>
              </w:rPr>
              <w:t>3,4</w:t>
            </w:r>
          </w:p>
        </w:tc>
        <w:tc>
          <w:tcPr>
            <w:tcW w:w="450" w:type="dxa"/>
            <w:tcBorders>
              <w:top w:val="nil"/>
              <w:left w:val="nil"/>
              <w:right w:val="nil"/>
            </w:tcBorders>
            <w:shd w:val="clear" w:color="auto" w:fill="auto"/>
            <w:vAlign w:val="bottom"/>
          </w:tcPr>
          <w:p w14:paraId="1F96E9D4" w14:textId="4F23CE7B" w:rsidR="00F7009D" w:rsidRPr="00602D16" w:rsidRDefault="009D6872" w:rsidP="00F7009D">
            <w:pPr>
              <w:pStyle w:val="TabellRader"/>
              <w:keepNext/>
              <w:rPr>
                <w:lang w:eastAsia="sv-SE"/>
              </w:rPr>
            </w:pPr>
            <w:r w:rsidRPr="00602D16">
              <w:rPr>
                <w:lang w:eastAsia="sv-SE"/>
              </w:rPr>
              <w:t>3,5</w:t>
            </w:r>
          </w:p>
        </w:tc>
      </w:tr>
      <w:tr w:rsidR="00F7009D" w:rsidRPr="00602D16" w14:paraId="6FE90301" w14:textId="77777777" w:rsidTr="00F7009D">
        <w:trPr>
          <w:trHeight w:val="315"/>
        </w:trPr>
        <w:tc>
          <w:tcPr>
            <w:tcW w:w="1687" w:type="dxa"/>
            <w:tcBorders>
              <w:top w:val="nil"/>
              <w:left w:val="nil"/>
              <w:bottom w:val="nil"/>
              <w:right w:val="nil"/>
            </w:tcBorders>
            <w:shd w:val="clear" w:color="auto" w:fill="auto"/>
            <w:vAlign w:val="bottom"/>
            <w:hideMark/>
          </w:tcPr>
          <w:p w14:paraId="2622B3B6" w14:textId="1C1DC9C3" w:rsidR="00F7009D" w:rsidRPr="00602D16" w:rsidRDefault="009D6872" w:rsidP="00F7009D">
            <w:pPr>
              <w:pStyle w:val="TabellRader"/>
              <w:keepNext/>
              <w:jc w:val="left"/>
              <w:rPr>
                <w:lang w:eastAsia="sv-SE"/>
              </w:rPr>
            </w:pPr>
            <w:r w:rsidRPr="00602D16">
              <w:rPr>
                <w:lang w:eastAsia="sv-SE"/>
              </w:rPr>
              <w:t>KPI</w:t>
            </w:r>
            <w:r>
              <w:rPr>
                <w:vertAlign w:val="superscript"/>
                <w:lang w:eastAsia="sv-SE"/>
              </w:rPr>
              <w:t>10</w:t>
            </w:r>
          </w:p>
        </w:tc>
        <w:tc>
          <w:tcPr>
            <w:tcW w:w="449" w:type="dxa"/>
            <w:tcBorders>
              <w:top w:val="nil"/>
              <w:left w:val="nil"/>
              <w:bottom w:val="nil"/>
              <w:right w:val="nil"/>
            </w:tcBorders>
            <w:shd w:val="clear" w:color="auto" w:fill="auto"/>
            <w:vAlign w:val="bottom"/>
          </w:tcPr>
          <w:p w14:paraId="1C550671" w14:textId="2C521D4E" w:rsidR="00F7009D" w:rsidRPr="00602D16" w:rsidRDefault="009D6872" w:rsidP="00F7009D">
            <w:pPr>
              <w:pStyle w:val="TabellRader"/>
              <w:keepNext/>
              <w:rPr>
                <w:lang w:eastAsia="sv-SE"/>
              </w:rPr>
            </w:pPr>
            <w:r w:rsidRPr="00602D16">
              <w:rPr>
                <w:lang w:eastAsia="sv-SE"/>
              </w:rPr>
              <w:t>0,0</w:t>
            </w:r>
          </w:p>
        </w:tc>
        <w:tc>
          <w:tcPr>
            <w:tcW w:w="449" w:type="dxa"/>
            <w:tcBorders>
              <w:top w:val="nil"/>
              <w:left w:val="nil"/>
              <w:bottom w:val="nil"/>
              <w:right w:val="nil"/>
            </w:tcBorders>
            <w:shd w:val="clear" w:color="auto" w:fill="auto"/>
            <w:vAlign w:val="bottom"/>
          </w:tcPr>
          <w:p w14:paraId="04E4CECF" w14:textId="266416A2" w:rsidR="00F7009D" w:rsidRPr="00602D16" w:rsidRDefault="009D6872" w:rsidP="00F7009D">
            <w:pPr>
              <w:pStyle w:val="TabellRader"/>
              <w:keepNext/>
              <w:rPr>
                <w:lang w:eastAsia="sv-SE"/>
              </w:rPr>
            </w:pPr>
            <w:r w:rsidRPr="00602D16">
              <w:rPr>
                <w:lang w:eastAsia="sv-SE"/>
              </w:rPr>
              <w:t>0,2</w:t>
            </w:r>
          </w:p>
        </w:tc>
        <w:tc>
          <w:tcPr>
            <w:tcW w:w="450" w:type="dxa"/>
            <w:tcBorders>
              <w:top w:val="nil"/>
              <w:left w:val="nil"/>
              <w:bottom w:val="nil"/>
              <w:right w:val="nil"/>
            </w:tcBorders>
            <w:shd w:val="clear" w:color="auto" w:fill="auto"/>
            <w:vAlign w:val="bottom"/>
          </w:tcPr>
          <w:p w14:paraId="58DE7FB0" w14:textId="6B4BB416" w:rsidR="00F7009D" w:rsidRPr="00602D16" w:rsidRDefault="009D6872" w:rsidP="00F7009D">
            <w:pPr>
              <w:pStyle w:val="TabellRader"/>
              <w:keepNext/>
              <w:rPr>
                <w:lang w:eastAsia="sv-SE"/>
              </w:rPr>
            </w:pPr>
            <w:r w:rsidRPr="00602D16">
              <w:rPr>
                <w:lang w:eastAsia="sv-SE"/>
              </w:rPr>
              <w:t>1,6</w:t>
            </w:r>
          </w:p>
        </w:tc>
        <w:tc>
          <w:tcPr>
            <w:tcW w:w="449" w:type="dxa"/>
            <w:tcBorders>
              <w:top w:val="nil"/>
              <w:left w:val="nil"/>
              <w:bottom w:val="nil"/>
              <w:right w:val="nil"/>
            </w:tcBorders>
            <w:shd w:val="clear" w:color="auto" w:fill="auto"/>
            <w:vAlign w:val="bottom"/>
          </w:tcPr>
          <w:p w14:paraId="6AD56E62" w14:textId="45EA8A62" w:rsidR="00F7009D" w:rsidRPr="00602D16" w:rsidRDefault="009D6872" w:rsidP="00F7009D">
            <w:pPr>
              <w:pStyle w:val="TabellRader"/>
              <w:keepNext/>
              <w:rPr>
                <w:lang w:eastAsia="sv-SE"/>
              </w:rPr>
            </w:pPr>
            <w:r w:rsidRPr="00602D16">
              <w:rPr>
                <w:lang w:eastAsia="sv-SE"/>
              </w:rPr>
              <w:t>2,5</w:t>
            </w:r>
          </w:p>
        </w:tc>
        <w:tc>
          <w:tcPr>
            <w:tcW w:w="449" w:type="dxa"/>
            <w:tcBorders>
              <w:top w:val="nil"/>
              <w:left w:val="nil"/>
              <w:bottom w:val="nil"/>
              <w:right w:val="nil"/>
            </w:tcBorders>
            <w:shd w:val="clear" w:color="auto" w:fill="auto"/>
            <w:vAlign w:val="bottom"/>
          </w:tcPr>
          <w:p w14:paraId="18F89193" w14:textId="0F62A9DF" w:rsidR="00F7009D" w:rsidRPr="00602D16" w:rsidRDefault="009D6872" w:rsidP="00F7009D">
            <w:pPr>
              <w:pStyle w:val="TabellRader"/>
              <w:keepNext/>
              <w:rPr>
                <w:lang w:eastAsia="sv-SE"/>
              </w:rPr>
            </w:pPr>
            <w:r w:rsidRPr="00602D16">
              <w:rPr>
                <w:lang w:eastAsia="sv-SE"/>
              </w:rPr>
              <w:t>2,8</w:t>
            </w:r>
          </w:p>
        </w:tc>
        <w:tc>
          <w:tcPr>
            <w:tcW w:w="450" w:type="dxa"/>
            <w:tcBorders>
              <w:top w:val="nil"/>
              <w:left w:val="nil"/>
              <w:bottom w:val="nil"/>
              <w:right w:val="nil"/>
            </w:tcBorders>
            <w:shd w:val="clear" w:color="auto" w:fill="auto"/>
            <w:vAlign w:val="bottom"/>
          </w:tcPr>
          <w:p w14:paraId="12F58481" w14:textId="549BCF13" w:rsidR="00F7009D" w:rsidRPr="00602D16" w:rsidRDefault="009D6872" w:rsidP="00F7009D">
            <w:pPr>
              <w:pStyle w:val="TabellRader"/>
              <w:keepNext/>
              <w:rPr>
                <w:lang w:eastAsia="sv-SE"/>
              </w:rPr>
            </w:pPr>
            <w:r w:rsidRPr="00602D16">
              <w:rPr>
                <w:lang w:eastAsia="sv-SE"/>
              </w:rPr>
              <w:t>2,9</w:t>
            </w:r>
          </w:p>
        </w:tc>
      </w:tr>
      <w:tr w:rsidR="00F7009D" w:rsidRPr="00602D16" w14:paraId="1B1A834E" w14:textId="77777777" w:rsidTr="00F7009D">
        <w:trPr>
          <w:trHeight w:val="313"/>
        </w:trPr>
        <w:tc>
          <w:tcPr>
            <w:tcW w:w="1687" w:type="dxa"/>
            <w:tcBorders>
              <w:top w:val="nil"/>
              <w:left w:val="nil"/>
              <w:bottom w:val="single" w:sz="6" w:space="0" w:color="auto"/>
              <w:right w:val="nil"/>
            </w:tcBorders>
            <w:shd w:val="clear" w:color="auto" w:fill="auto"/>
            <w:vAlign w:val="bottom"/>
            <w:hideMark/>
          </w:tcPr>
          <w:p w14:paraId="59253BC4" w14:textId="165AB639" w:rsidR="00F7009D" w:rsidRPr="00602D16" w:rsidRDefault="009D6872" w:rsidP="00F7009D">
            <w:pPr>
              <w:pStyle w:val="TabellRader"/>
              <w:keepNext/>
              <w:jc w:val="left"/>
              <w:rPr>
                <w:lang w:eastAsia="sv-SE"/>
              </w:rPr>
            </w:pPr>
            <w:r w:rsidRPr="00602D16">
              <w:rPr>
                <w:lang w:eastAsia="sv-SE"/>
              </w:rPr>
              <w:t>KPIF</w:t>
            </w:r>
            <w:r>
              <w:rPr>
                <w:vertAlign w:val="superscript"/>
                <w:lang w:eastAsia="sv-SE"/>
              </w:rPr>
              <w:t>10</w:t>
            </w:r>
          </w:p>
        </w:tc>
        <w:tc>
          <w:tcPr>
            <w:tcW w:w="449" w:type="dxa"/>
            <w:tcBorders>
              <w:top w:val="nil"/>
              <w:left w:val="nil"/>
              <w:bottom w:val="single" w:sz="6" w:space="0" w:color="auto"/>
              <w:right w:val="nil"/>
            </w:tcBorders>
            <w:shd w:val="clear" w:color="auto" w:fill="auto"/>
            <w:vAlign w:val="bottom"/>
          </w:tcPr>
          <w:p w14:paraId="0472B888" w14:textId="4869248D" w:rsidR="00F7009D" w:rsidRPr="00602D16" w:rsidRDefault="009D6872" w:rsidP="00F7009D">
            <w:pPr>
              <w:pStyle w:val="TabellRader"/>
              <w:keepNext/>
              <w:rPr>
                <w:lang w:eastAsia="sv-SE"/>
              </w:rPr>
            </w:pPr>
            <w:r w:rsidRPr="00602D16">
              <w:rPr>
                <w:lang w:eastAsia="sv-SE"/>
              </w:rPr>
              <w:t>0,9</w:t>
            </w:r>
          </w:p>
        </w:tc>
        <w:tc>
          <w:tcPr>
            <w:tcW w:w="449" w:type="dxa"/>
            <w:tcBorders>
              <w:top w:val="nil"/>
              <w:left w:val="nil"/>
              <w:bottom w:val="single" w:sz="6" w:space="0" w:color="auto"/>
              <w:right w:val="nil"/>
            </w:tcBorders>
            <w:shd w:val="clear" w:color="auto" w:fill="auto"/>
            <w:vAlign w:val="bottom"/>
          </w:tcPr>
          <w:p w14:paraId="401DE337" w14:textId="575D8667" w:rsidR="00F7009D" w:rsidRPr="00602D16" w:rsidRDefault="009D6872" w:rsidP="00F7009D">
            <w:pPr>
              <w:pStyle w:val="TabellRader"/>
              <w:keepNext/>
              <w:rPr>
                <w:lang w:eastAsia="sv-SE"/>
              </w:rPr>
            </w:pPr>
            <w:r w:rsidRPr="00602D16">
              <w:rPr>
                <w:lang w:eastAsia="sv-SE"/>
              </w:rPr>
              <w:t>0,8</w:t>
            </w:r>
          </w:p>
        </w:tc>
        <w:tc>
          <w:tcPr>
            <w:tcW w:w="450" w:type="dxa"/>
            <w:tcBorders>
              <w:top w:val="nil"/>
              <w:left w:val="nil"/>
              <w:bottom w:val="single" w:sz="6" w:space="0" w:color="auto"/>
              <w:right w:val="nil"/>
            </w:tcBorders>
            <w:shd w:val="clear" w:color="auto" w:fill="auto"/>
            <w:vAlign w:val="bottom"/>
          </w:tcPr>
          <w:p w14:paraId="55A29C75" w14:textId="449B1BA4" w:rsidR="00F7009D" w:rsidRPr="00602D16" w:rsidRDefault="009D6872" w:rsidP="00F7009D">
            <w:pPr>
              <w:pStyle w:val="TabellRader"/>
              <w:keepNext/>
              <w:rPr>
                <w:lang w:eastAsia="sv-SE"/>
              </w:rPr>
            </w:pPr>
            <w:r w:rsidRPr="00602D16">
              <w:rPr>
                <w:lang w:eastAsia="sv-SE"/>
              </w:rPr>
              <w:t>1,5</w:t>
            </w:r>
          </w:p>
        </w:tc>
        <w:tc>
          <w:tcPr>
            <w:tcW w:w="449" w:type="dxa"/>
            <w:tcBorders>
              <w:top w:val="nil"/>
              <w:left w:val="nil"/>
              <w:bottom w:val="single" w:sz="6" w:space="0" w:color="auto"/>
              <w:right w:val="nil"/>
            </w:tcBorders>
            <w:shd w:val="clear" w:color="auto" w:fill="auto"/>
            <w:vAlign w:val="bottom"/>
          </w:tcPr>
          <w:p w14:paraId="5A59086C" w14:textId="0C49FEA8" w:rsidR="00F7009D" w:rsidRPr="00602D16" w:rsidRDefault="009D6872" w:rsidP="00F7009D">
            <w:pPr>
              <w:pStyle w:val="TabellRader"/>
              <w:keepNext/>
              <w:rPr>
                <w:lang w:eastAsia="sv-SE"/>
              </w:rPr>
            </w:pPr>
            <w:r w:rsidRPr="00602D16">
              <w:rPr>
                <w:lang w:eastAsia="sv-SE"/>
              </w:rPr>
              <w:t>1,7</w:t>
            </w:r>
          </w:p>
        </w:tc>
        <w:tc>
          <w:tcPr>
            <w:tcW w:w="449" w:type="dxa"/>
            <w:tcBorders>
              <w:top w:val="nil"/>
              <w:left w:val="nil"/>
              <w:bottom w:val="single" w:sz="6" w:space="0" w:color="auto"/>
              <w:right w:val="nil"/>
            </w:tcBorders>
            <w:shd w:val="clear" w:color="auto" w:fill="auto"/>
            <w:vAlign w:val="bottom"/>
          </w:tcPr>
          <w:p w14:paraId="24A501DC" w14:textId="62421E0F" w:rsidR="00F7009D" w:rsidRPr="00602D16" w:rsidRDefault="009D6872" w:rsidP="00F7009D">
            <w:pPr>
              <w:pStyle w:val="TabellRader"/>
              <w:keepNext/>
              <w:rPr>
                <w:lang w:eastAsia="sv-SE"/>
              </w:rPr>
            </w:pPr>
            <w:r w:rsidRPr="00602D16">
              <w:rPr>
                <w:lang w:eastAsia="sv-SE"/>
              </w:rPr>
              <w:t>1,9</w:t>
            </w:r>
          </w:p>
        </w:tc>
        <w:tc>
          <w:tcPr>
            <w:tcW w:w="450" w:type="dxa"/>
            <w:tcBorders>
              <w:top w:val="nil"/>
              <w:left w:val="nil"/>
              <w:bottom w:val="single" w:sz="6" w:space="0" w:color="auto"/>
              <w:right w:val="nil"/>
            </w:tcBorders>
            <w:shd w:val="clear" w:color="auto" w:fill="auto"/>
            <w:vAlign w:val="bottom"/>
          </w:tcPr>
          <w:p w14:paraId="69451A9A" w14:textId="058A695C" w:rsidR="00F7009D" w:rsidRPr="00602D16" w:rsidRDefault="009D6872" w:rsidP="00F7009D">
            <w:pPr>
              <w:pStyle w:val="TabellRader"/>
              <w:keepNext/>
              <w:rPr>
                <w:lang w:eastAsia="sv-SE"/>
              </w:rPr>
            </w:pPr>
            <w:r w:rsidRPr="00602D16">
              <w:rPr>
                <w:lang w:eastAsia="sv-SE"/>
              </w:rPr>
              <w:t>2,0</w:t>
            </w:r>
          </w:p>
        </w:tc>
      </w:tr>
    </w:tbl>
    <w:p w14:paraId="35164BE2" w14:textId="77777777" w:rsidR="00F7009D" w:rsidRDefault="009D6872" w:rsidP="00F7009D">
      <w:pPr>
        <w:pStyle w:val="TabellFotnot"/>
        <w:spacing w:before="20"/>
      </w:pPr>
      <w:r w:rsidRPr="00602D16">
        <w:rPr>
          <w:rFonts w:cs="Arial"/>
          <w:spacing w:val="0"/>
          <w:szCs w:val="14"/>
          <w:vertAlign w:val="superscript"/>
          <w:lang w:eastAsia="sv-SE"/>
        </w:rPr>
        <w:t>1</w:t>
      </w:r>
      <w:r w:rsidRPr="00602D16">
        <w:t xml:space="preserve"> </w:t>
      </w:r>
      <w:r>
        <w:t>Fasta priser, referensår 2012.</w:t>
      </w:r>
    </w:p>
    <w:p w14:paraId="33DAE289" w14:textId="1CBCA1E5" w:rsidR="00F7009D" w:rsidRPr="00602D16" w:rsidRDefault="009D6872" w:rsidP="00F7009D">
      <w:pPr>
        <w:pStyle w:val="TabellFotnot"/>
      </w:pPr>
      <w:r>
        <w:rPr>
          <w:vertAlign w:val="superscript"/>
          <w:lang w:eastAsia="sv-SE"/>
        </w:rPr>
        <w:t>2</w:t>
      </w:r>
      <w:r w:rsidRPr="00602D16">
        <w:t xml:space="preserve"> Skillnaden mellan faktisk och potentiell BNP i procent av potentiell BNP.</w:t>
      </w:r>
    </w:p>
    <w:p w14:paraId="6F316F2B" w14:textId="69A1B995" w:rsidR="00F7009D" w:rsidRPr="00602D16" w:rsidRDefault="009D6872" w:rsidP="00F7009D">
      <w:pPr>
        <w:pStyle w:val="TabellFotnot"/>
      </w:pPr>
      <w:r>
        <w:rPr>
          <w:vertAlign w:val="superscript"/>
          <w:lang w:eastAsia="sv-SE"/>
        </w:rPr>
        <w:t>3</w:t>
      </w:r>
      <w:r w:rsidRPr="00602D16">
        <w:t xml:space="preserve"> Sysselsatta i åldern 15–74 år.</w:t>
      </w:r>
    </w:p>
    <w:p w14:paraId="5682B6D0" w14:textId="0E58BD32" w:rsidR="00F7009D" w:rsidRPr="00602D16" w:rsidRDefault="009D6872" w:rsidP="00F7009D">
      <w:pPr>
        <w:pStyle w:val="TabellFotnot"/>
      </w:pPr>
      <w:r>
        <w:rPr>
          <w:vertAlign w:val="superscript"/>
          <w:lang w:eastAsia="sv-SE"/>
        </w:rPr>
        <w:t>4</w:t>
      </w:r>
      <w:r w:rsidRPr="00602D16">
        <w:t xml:space="preserve"> Enligt EU2020-målet, dvs. sysselsatta i procent av befolkningen i åldersgruppen 20–64 år. </w:t>
      </w:r>
    </w:p>
    <w:p w14:paraId="6FAC1C81" w14:textId="3E4970F8" w:rsidR="00F7009D" w:rsidRPr="00602D16" w:rsidRDefault="009D6872" w:rsidP="00F7009D">
      <w:pPr>
        <w:pStyle w:val="TabellFotnot"/>
      </w:pPr>
      <w:r>
        <w:rPr>
          <w:vertAlign w:val="superscript"/>
          <w:lang w:eastAsia="sv-SE"/>
        </w:rPr>
        <w:t>5</w:t>
      </w:r>
      <w:r w:rsidRPr="00602D16">
        <w:t xml:space="preserve"> Kalenderkorrigerad.</w:t>
      </w:r>
    </w:p>
    <w:p w14:paraId="38CE83FD" w14:textId="19405CD3" w:rsidR="00F7009D" w:rsidRPr="00602D16" w:rsidRDefault="009D6872" w:rsidP="00F7009D">
      <w:pPr>
        <w:pStyle w:val="TabellFotnot"/>
      </w:pPr>
      <w:r>
        <w:rPr>
          <w:vertAlign w:val="superscript"/>
          <w:lang w:eastAsia="sv-SE"/>
        </w:rPr>
        <w:t>6</w:t>
      </w:r>
      <w:r w:rsidRPr="00602D16">
        <w:t xml:space="preserve"> Produktivitet i näringslivet.</w:t>
      </w:r>
    </w:p>
    <w:p w14:paraId="65AA55CD" w14:textId="0C722B25" w:rsidR="00F7009D" w:rsidRPr="00602D16" w:rsidRDefault="009D6872" w:rsidP="00F7009D">
      <w:pPr>
        <w:pStyle w:val="TabellFotnot"/>
      </w:pPr>
      <w:r>
        <w:rPr>
          <w:vertAlign w:val="superscript"/>
          <w:lang w:eastAsia="sv-SE"/>
        </w:rPr>
        <w:t>7</w:t>
      </w:r>
      <w:r w:rsidRPr="00602D16">
        <w:t xml:space="preserve"> I procent av arbetskraften, 15–74</w:t>
      </w:r>
      <w:r w:rsidRPr="00602D16">
        <w:rPr>
          <w:rFonts w:ascii="Times New Roman" w:hAnsi="Times New Roman"/>
        </w:rPr>
        <w:t> </w:t>
      </w:r>
      <w:r w:rsidRPr="00602D16">
        <w:t>år.</w:t>
      </w:r>
    </w:p>
    <w:p w14:paraId="52AA91F5" w14:textId="4850AA19" w:rsidR="00F7009D" w:rsidRPr="00602D16" w:rsidRDefault="009D6872" w:rsidP="00F7009D">
      <w:pPr>
        <w:pStyle w:val="TabellFotnot"/>
      </w:pPr>
      <w:r>
        <w:rPr>
          <w:vertAlign w:val="superscript"/>
          <w:lang w:eastAsia="sv-SE"/>
        </w:rPr>
        <w:t>8</w:t>
      </w:r>
      <w:r w:rsidRPr="00602D16">
        <w:t xml:space="preserve"> Antal arbetslösa exklusive heltidsstuderande arbetssökande som andel av arbetskraften, s.k. öppen arbetslöshet. Här avses 15–74</w:t>
      </w:r>
      <w:r w:rsidRPr="00602D16">
        <w:rPr>
          <w:rFonts w:ascii="Times New Roman" w:hAnsi="Times New Roman"/>
        </w:rPr>
        <w:t> </w:t>
      </w:r>
      <w:r w:rsidRPr="00602D16">
        <w:t>år, ursprungligen avsågs åldersgruppen 16–64</w:t>
      </w:r>
      <w:r w:rsidRPr="00602D16">
        <w:rPr>
          <w:rFonts w:ascii="Times New Roman" w:hAnsi="Times New Roman"/>
        </w:rPr>
        <w:t> </w:t>
      </w:r>
      <w:r w:rsidRPr="00602D16">
        <w:t>år. Skillnaderna mellan åldersgrupperna är marginell när det gäller arbetslöshetstalet.</w:t>
      </w:r>
    </w:p>
    <w:p w14:paraId="74AE40D6" w14:textId="1170E37B" w:rsidR="00F7009D" w:rsidRPr="00602D16" w:rsidRDefault="009D6872" w:rsidP="00F7009D">
      <w:pPr>
        <w:pStyle w:val="TabellFotnot"/>
      </w:pPr>
      <w:r>
        <w:rPr>
          <w:vertAlign w:val="superscript"/>
          <w:lang w:eastAsia="sv-SE"/>
        </w:rPr>
        <w:t>9</w:t>
      </w:r>
      <w:r w:rsidRPr="00602D16">
        <w:t xml:space="preserve"> Mätt enligt konjunkturlönestatistiken.</w:t>
      </w:r>
    </w:p>
    <w:p w14:paraId="5BFA53F7" w14:textId="78F85EF6" w:rsidR="00F7009D" w:rsidRPr="00602D16" w:rsidRDefault="009D6872" w:rsidP="00F7009D">
      <w:pPr>
        <w:pStyle w:val="TabellFotnot"/>
      </w:pPr>
      <w:r>
        <w:rPr>
          <w:vertAlign w:val="superscript"/>
          <w:lang w:eastAsia="sv-SE"/>
        </w:rPr>
        <w:t>10</w:t>
      </w:r>
      <w:r w:rsidRPr="00602D16">
        <w:t xml:space="preserve"> Årsgenomsnitt.</w:t>
      </w:r>
    </w:p>
    <w:p w14:paraId="2D741F18" w14:textId="77777777" w:rsidR="00F7009D" w:rsidRPr="00602D16" w:rsidRDefault="009D6872" w:rsidP="00F7009D">
      <w:pPr>
        <w:overflowPunct w:val="0"/>
        <w:autoSpaceDE w:val="0"/>
        <w:autoSpaceDN w:val="0"/>
        <w:adjustRightInd w:val="0"/>
        <w:spacing w:after="0" w:line="160" w:lineRule="exact"/>
        <w:textAlignment w:val="baseline"/>
        <w:rPr>
          <w:rFonts w:ascii="TradeGothic CondEighteen" w:eastAsia="Times New Roman" w:hAnsi="TradeGothic CondEighteen" w:cs="Arial"/>
          <w:spacing w:val="4"/>
          <w:sz w:val="14"/>
          <w:szCs w:val="14"/>
          <w:lang w:eastAsia="sv-SE"/>
        </w:rPr>
      </w:pPr>
      <w:r w:rsidRPr="00602D16">
        <w:rPr>
          <w:rFonts w:ascii="TradeGothic CondEighteen" w:eastAsia="Times New Roman" w:hAnsi="TradeGothic CondEighteen" w:cs="Times New Roman"/>
          <w:spacing w:val="4"/>
          <w:sz w:val="14"/>
          <w:szCs w:val="20"/>
        </w:rPr>
        <w:t>Källor: Statistiska centralbyrån, Medlingsinstitutet och egna beräkningar</w:t>
      </w:r>
      <w:r w:rsidRPr="00602D16">
        <w:rPr>
          <w:rFonts w:ascii="TradeGothic CondEighteen" w:eastAsia="Times New Roman" w:hAnsi="TradeGothic CondEighteen" w:cs="Arial"/>
          <w:spacing w:val="4"/>
          <w:sz w:val="14"/>
          <w:szCs w:val="14"/>
          <w:lang w:eastAsia="sv-SE"/>
        </w:rPr>
        <w:t>.</w:t>
      </w:r>
    </w:p>
    <w:p w14:paraId="5AD9B8EE" w14:textId="77777777" w:rsidR="00F7009D" w:rsidRPr="00602D16" w:rsidRDefault="00F7009D" w:rsidP="00F7009D">
      <w:pPr>
        <w:pStyle w:val="Brdtext"/>
      </w:pPr>
    </w:p>
    <w:p w14:paraId="6D985ACD" w14:textId="50B5A750" w:rsidR="00F7009D" w:rsidRPr="00602D16" w:rsidRDefault="009D6872" w:rsidP="00F7009D">
      <w:pPr>
        <w:pStyle w:val="Brdtext"/>
      </w:pPr>
      <w:r w:rsidRPr="00602D16">
        <w:t xml:space="preserve">Den svenska BNP-tillväxten förväntas bli högre 2014 än 2013 (se </w:t>
      </w:r>
      <w:r w:rsidRPr="00602D16">
        <w:fldChar w:fldCharType="begin"/>
      </w:r>
      <w:r w:rsidRPr="00602D16">
        <w:instrText xml:space="preserve"> REF  _Ref382939977 \* Lower \h </w:instrText>
      </w:r>
      <w:r>
        <w:instrText xml:space="preserve"> \* MERGEFORMAT </w:instrText>
      </w:r>
      <w:r w:rsidRPr="00602D16">
        <w:fldChar w:fldCharType="separate"/>
      </w:r>
      <w:r w:rsidR="004642B5" w:rsidRPr="00602D16">
        <w:t xml:space="preserve">tabell </w:t>
      </w:r>
      <w:r w:rsidR="004642B5">
        <w:rPr>
          <w:noProof/>
        </w:rPr>
        <w:t>2</w:t>
      </w:r>
      <w:r w:rsidR="004642B5" w:rsidRPr="00602D16">
        <w:t>.</w:t>
      </w:r>
      <w:r w:rsidR="004642B5">
        <w:rPr>
          <w:noProof/>
        </w:rPr>
        <w:t>3</w:t>
      </w:r>
      <w:r w:rsidRPr="00602D16">
        <w:fldChar w:fldCharType="end"/>
      </w:r>
      <w:r w:rsidRPr="00602D16">
        <w:t>). Förtroendet bland både företag och hushåll har stärkts sedan sommaren 2013. Detta indikerar en ökad aktivitet i svensk ekonomi 2014. Exporten förväntas åter växa till följd av en högre tillväxt i omvärlden. Även investeringsbehovet inom industrin förväntas öka när konjunktur</w:t>
      </w:r>
      <w:r>
        <w:softHyphen/>
      </w:r>
      <w:r w:rsidRPr="00602D16">
        <w:t xml:space="preserve">utsikterna förbättras. En god utveckling av de disponibla inkomsterna och en allt bättre arbetsmarknad samt ett i utgångsläget högt sparande bland hushållen ger utrymme för en stark utveckling av hushållens konsumtion. Detta gör att hushållens konsumtion förväntas lämna ett förhållandevis stort bidrag till tillväxten 2014 och 2015. Om dessutom den internationella efterfrågan tar ytterligare fart, finns det förutsättningar för en förhållandevis hög BNP-tillväxt 2016–2018 (se </w:t>
      </w:r>
      <w:r w:rsidRPr="00602D16">
        <w:fldChar w:fldCharType="begin"/>
      </w:r>
      <w:r w:rsidRPr="00602D16">
        <w:instrText xml:space="preserve"> REF  _Ref382939977 \* Lower \h </w:instrText>
      </w:r>
      <w:r>
        <w:instrText xml:space="preserve"> \* MERGEFORMAT </w:instrText>
      </w:r>
      <w:r w:rsidRPr="00602D16">
        <w:fldChar w:fldCharType="separate"/>
      </w:r>
      <w:r w:rsidR="004642B5" w:rsidRPr="00602D16">
        <w:t xml:space="preserve">tabell </w:t>
      </w:r>
      <w:r w:rsidR="004642B5">
        <w:rPr>
          <w:noProof/>
        </w:rPr>
        <w:t>2</w:t>
      </w:r>
      <w:r w:rsidR="004642B5" w:rsidRPr="00602D16">
        <w:t>.</w:t>
      </w:r>
      <w:r w:rsidR="004642B5">
        <w:rPr>
          <w:noProof/>
        </w:rPr>
        <w:t>3</w:t>
      </w:r>
      <w:r w:rsidRPr="00602D16">
        <w:fldChar w:fldCharType="end"/>
      </w:r>
      <w:r w:rsidRPr="00602D16">
        <w:t>).</w:t>
      </w:r>
    </w:p>
    <w:p w14:paraId="08E04A3C" w14:textId="77777777" w:rsidR="00F7009D" w:rsidRPr="00602D16" w:rsidRDefault="009D6872" w:rsidP="00F7009D">
      <w:pPr>
        <w:pStyle w:val="Rubrik4utannumrering"/>
      </w:pPr>
      <w:r w:rsidRPr="00602D16">
        <w:lastRenderedPageBreak/>
        <w:t>Ökad sysselsättning och gradvis sjunkande arbetslöshet</w:t>
      </w:r>
    </w:p>
    <w:p w14:paraId="1F8C9885" w14:textId="20AFA2BB" w:rsidR="00F7009D" w:rsidRPr="0094134D" w:rsidRDefault="009D6872" w:rsidP="00F7009D">
      <w:pPr>
        <w:pStyle w:val="Brdtext"/>
      </w:pPr>
      <w:r w:rsidRPr="00602D16">
        <w:t>Den högre ekonomiska tillväxten förväntas leda till att sysselsättningen ökar något mer än arbetskraften 2014 och 2015. Arbetslösheten bedöms därmed minska. Ökningen i syssel</w:t>
      </w:r>
      <w:r>
        <w:softHyphen/>
      </w:r>
      <w:r w:rsidRPr="00602D16">
        <w:t>sättningen bedöms främst ske i tjänste</w:t>
      </w:r>
      <w:r>
        <w:softHyphen/>
      </w:r>
      <w:r w:rsidRPr="00602D16">
        <w:t xml:space="preserve">branscherna. Denna ökning följer av den stigande inhemska efterfrågan på tjänster, i synnerhet genom en ökad konsumtion av tjänster bland hushållen. Sysselsättningen i </w:t>
      </w:r>
      <w:r w:rsidRPr="0094134D">
        <w:t>varubranscherna förväntas utvecklas svagt.</w:t>
      </w:r>
    </w:p>
    <w:p w14:paraId="3F421F5D" w14:textId="4B7A2C6B" w:rsidR="00F7009D" w:rsidRPr="00602D16" w:rsidRDefault="009D6872" w:rsidP="00F7009D">
      <w:pPr>
        <w:pStyle w:val="Brdtextmedindrag"/>
      </w:pPr>
      <w:r w:rsidRPr="0094134D">
        <w:t xml:space="preserve">Skulle den svenska </w:t>
      </w:r>
      <w:r>
        <w:t>finans</w:t>
      </w:r>
      <w:r w:rsidRPr="0094134D">
        <w:t>politiken läggas om, genom exempelvis skatteförändringar som sammantaget håller tillbaka arbete, företagande och investeringar, kommer</w:t>
      </w:r>
      <w:r w:rsidRPr="00602D16">
        <w:t xml:space="preserve"> den svenska arbetsmarknaden att utvecklas påtagligt sämre än i denna prognos. </w:t>
      </w:r>
    </w:p>
    <w:p w14:paraId="6FC3ED0C" w14:textId="77777777" w:rsidR="00F7009D" w:rsidRPr="00602D16" w:rsidRDefault="009D6872" w:rsidP="00F7009D">
      <w:pPr>
        <w:pStyle w:val="Rubrik3"/>
      </w:pPr>
      <w:bookmarkStart w:id="11" w:name="_Toc384401449"/>
      <w:r w:rsidRPr="00602D16">
        <w:t>Utvecklingen av de offentliga finanserna</w:t>
      </w:r>
      <w:bookmarkEnd w:id="11"/>
      <w:r w:rsidRPr="00602D16">
        <w:t xml:space="preserve"> </w:t>
      </w:r>
    </w:p>
    <w:p w14:paraId="4A69D12E" w14:textId="675EFEC7" w:rsidR="00F7009D" w:rsidRPr="00602D16" w:rsidRDefault="009D6872" w:rsidP="00F7009D">
      <w:pPr>
        <w:pStyle w:val="Brdtext"/>
      </w:pPr>
      <w:r w:rsidRPr="00602D16">
        <w:t xml:space="preserve">Den offentliga sektorn redovisade 2013 ett finansiellt sparande på -1,3 procent av BNP (se </w:t>
      </w:r>
      <w:r w:rsidRPr="00602D16">
        <w:fldChar w:fldCharType="begin"/>
      </w:r>
      <w:r w:rsidRPr="00602D16">
        <w:instrText xml:space="preserve"> REF  _Ref382920889 \* Lower \h </w:instrText>
      </w:r>
      <w:r>
        <w:instrText xml:space="preserve"> \* MERGEFORMAT </w:instrText>
      </w:r>
      <w:r w:rsidRPr="00602D16">
        <w:fldChar w:fldCharType="separate"/>
      </w:r>
      <w:r w:rsidR="004642B5" w:rsidRPr="00602D16">
        <w:t xml:space="preserve">tabell </w:t>
      </w:r>
      <w:r w:rsidR="004642B5" w:rsidRPr="004642B5">
        <w:rPr>
          <w:bCs/>
          <w:noProof/>
        </w:rPr>
        <w:t>2</w:t>
      </w:r>
      <w:r w:rsidR="004642B5" w:rsidRPr="00602D16">
        <w:t>.</w:t>
      </w:r>
      <w:r w:rsidR="004642B5">
        <w:rPr>
          <w:noProof/>
        </w:rPr>
        <w:t>4</w:t>
      </w:r>
      <w:r w:rsidRPr="00602D16">
        <w:fldChar w:fldCharType="end"/>
      </w:r>
      <w:r w:rsidRPr="00602D16">
        <w:t>). Underskottet i den offentliga sektorns finanser ökar något 2014. Den starkare ekonomiska utvecklingen åren därefter medför att den offentliga sektorns finansiella sparande gradvis förstärks</w:t>
      </w:r>
      <w:r w:rsidRPr="00602D16" w:rsidDel="00E640DB">
        <w:t xml:space="preserve"> </w:t>
      </w:r>
      <w:r w:rsidRPr="00602D16">
        <w:t>till 1,2 procent av BNP 2018.</w:t>
      </w:r>
    </w:p>
    <w:p w14:paraId="588ABA3C" w14:textId="42610996" w:rsidR="00F7009D" w:rsidRPr="00602D16" w:rsidRDefault="009D6872" w:rsidP="00F7009D">
      <w:pPr>
        <w:pStyle w:val="Brdtextmedindrag"/>
      </w:pPr>
      <w:r w:rsidRPr="00602D16">
        <w:t>Staten och kommunsektorn bedöms redovisa underskott både 2014 och 2015, medan ålderspensionssystemet väntas vara i balans dessa år. Den förstärkning av det finansiella sparandet som förutses fr.o.m. 2015 sker i huvudsak i staten. Det finansiella sparandet i ålders</w:t>
      </w:r>
      <w:r>
        <w:softHyphen/>
      </w:r>
      <w:r w:rsidRPr="00602D16">
        <w:t>pensions</w:t>
      </w:r>
      <w:r>
        <w:softHyphen/>
      </w:r>
      <w:r w:rsidRPr="00602D16">
        <w:t>systemet bedöms gradvis försvagas fram till 2017. Den kommunala sektorn förväntas redovisa ett negativt men stabilt finansiellt sparande, medan sektorns ekonomiska resultat är positivt under hela perioden. Sammantaget beräknas den offentliga sektorn redovisa ett mindre överskott 2016, som förstärks fram till 2018, då det finansiella sparandet uppgår till 1,2 procent av BNP.</w:t>
      </w:r>
    </w:p>
    <w:p w14:paraId="5D17788C" w14:textId="2C2B3B59" w:rsidR="00F7009D" w:rsidRPr="00602D16" w:rsidRDefault="009D6872" w:rsidP="00F7009D">
      <w:pPr>
        <w:pStyle w:val="Brdtextmedindrag"/>
      </w:pPr>
      <w:r w:rsidRPr="00602D16">
        <w:t xml:space="preserve">Till följd av underskotten i den offentliga sektorn bedöms bruttoskulden som andel av BNP öka något 2014. Bruttoskulden förväntas därefter gradvis minska ned mot </w:t>
      </w:r>
      <w:r w:rsidRPr="00602D16" w:rsidDel="004306F6">
        <w:t>3</w:t>
      </w:r>
      <w:r w:rsidRPr="00602D16">
        <w:t>2 procent av BNP fram till 2018. Nivån på bruttoskulden ger</w:t>
      </w:r>
      <w:r w:rsidRPr="00602D16" w:rsidDel="00E640DB">
        <w:t xml:space="preserve"> en god marginal till referensvärdet inom EU:s stabilitets- och tillväxtpakt på 60 procent av </w:t>
      </w:r>
      <w:r w:rsidRPr="00602D16" w:rsidDel="00E640DB">
        <w:lastRenderedPageBreak/>
        <w:t>BNP.</w:t>
      </w:r>
      <w:r w:rsidRPr="00602D16">
        <w:t xml:space="preserve"> Sunda offentliga finanser ger utrymme att bedriva </w:t>
      </w:r>
      <w:r>
        <w:t xml:space="preserve">en </w:t>
      </w:r>
      <w:r w:rsidRPr="00602D16">
        <w:t>aktiv finanspolitik. Mot bakgrund av att många andra länder, till följd av statsfinansiella problem, framöver kommer att ha litet utrymme för att möta nästa lågkonjunktur med finanspolitis</w:t>
      </w:r>
      <w:r>
        <w:t>ka stimulanser</w:t>
      </w:r>
      <w:r w:rsidRPr="00602D16">
        <w:t xml:space="preserve"> finns starka skäl för Sverige att återigen bygga upp överskott och att ha en låg skuldsättning.</w:t>
      </w:r>
    </w:p>
    <w:p w14:paraId="68786A26" w14:textId="77777777" w:rsidR="00F7009D" w:rsidRPr="00602D16" w:rsidRDefault="00F7009D" w:rsidP="00F7009D">
      <w:pPr>
        <w:pStyle w:val="Brdtextmedindrag"/>
      </w:pPr>
      <w:bookmarkStart w:id="12" w:name="_Ref382914657"/>
    </w:p>
    <w:p w14:paraId="6E8D2518" w14:textId="77777777" w:rsidR="00F7009D" w:rsidRPr="00602D16" w:rsidRDefault="009D6872" w:rsidP="00F7009D">
      <w:pPr>
        <w:pStyle w:val="TabellRubrik"/>
      </w:pPr>
      <w:bookmarkStart w:id="13" w:name="_Ref382920889"/>
      <w:bookmarkStart w:id="14" w:name="_Toc384401625"/>
      <w:r w:rsidRPr="00602D16">
        <w:t xml:space="preserve">Tabell </w:t>
      </w:r>
      <w:r w:rsidR="0009067D">
        <w:fldChar w:fldCharType="begin"/>
      </w:r>
      <w:r w:rsidR="0009067D">
        <w:instrText xml:space="preserve"> STYLEREF "Rubrik 1"\n \* MERGEFORM</w:instrText>
      </w:r>
      <w:r w:rsidR="0009067D">
        <w:instrText xml:space="preserve">AT </w:instrText>
      </w:r>
      <w:r w:rsidR="0009067D">
        <w:fldChar w:fldCharType="separate"/>
      </w:r>
      <w:r w:rsidR="004642B5" w:rsidRPr="004642B5">
        <w:rPr>
          <w:bCs/>
          <w:noProof/>
        </w:rPr>
        <w:t>2</w:t>
      </w:r>
      <w:r w:rsidR="0009067D">
        <w:rPr>
          <w:bCs/>
          <w:noProof/>
        </w:rPr>
        <w:fldChar w:fldCharType="end"/>
      </w:r>
      <w:r w:rsidRPr="00602D16">
        <w:t>.</w:t>
      </w:r>
      <w:r w:rsidR="0009067D">
        <w:fldChar w:fldCharType="begin"/>
      </w:r>
      <w:r w:rsidR="0009067D">
        <w:instrText xml:space="preserve"> SEQ Tabell \* Arabic \s 1  \* MERGEFORMAT </w:instrText>
      </w:r>
      <w:r w:rsidR="0009067D">
        <w:fldChar w:fldCharType="separate"/>
      </w:r>
      <w:r w:rsidR="004642B5">
        <w:rPr>
          <w:noProof/>
        </w:rPr>
        <w:t>4</w:t>
      </w:r>
      <w:r w:rsidR="0009067D">
        <w:rPr>
          <w:noProof/>
        </w:rPr>
        <w:fldChar w:fldCharType="end"/>
      </w:r>
      <w:bookmarkEnd w:id="12"/>
      <w:bookmarkEnd w:id="13"/>
      <w:r w:rsidRPr="00602D16">
        <w:t xml:space="preserve"> Den konsoliderade offentliga sektorns finanser</w:t>
      </w:r>
      <w:bookmarkEnd w:id="14"/>
    </w:p>
    <w:p w14:paraId="37D4FC23" w14:textId="77777777" w:rsidR="00F7009D" w:rsidRPr="00602D16" w:rsidRDefault="009D6872" w:rsidP="00F7009D">
      <w:pPr>
        <w:pStyle w:val="TabellUnderrubrik"/>
        <w:spacing w:after="0" w:line="240" w:lineRule="auto"/>
      </w:pPr>
      <w:r w:rsidRPr="00602D16">
        <w:t>Miljarder kronor. Utfall 2013, prognos 2014–2018</w:t>
      </w:r>
    </w:p>
    <w:tbl>
      <w:tblPr>
        <w:tblStyle w:val="RKEgentabell"/>
        <w:tblW w:w="4395" w:type="dxa"/>
        <w:tblInd w:w="0" w:type="dxa"/>
        <w:tblLayout w:type="fixed"/>
        <w:tblCellMar>
          <w:left w:w="0" w:type="dxa"/>
          <w:right w:w="0" w:type="dxa"/>
        </w:tblCellMar>
        <w:tblLook w:val="0460" w:firstRow="1" w:lastRow="1" w:firstColumn="0" w:lastColumn="0" w:noHBand="0" w:noVBand="1"/>
      </w:tblPr>
      <w:tblGrid>
        <w:gridCol w:w="1441"/>
        <w:gridCol w:w="492"/>
        <w:gridCol w:w="492"/>
        <w:gridCol w:w="493"/>
        <w:gridCol w:w="492"/>
        <w:gridCol w:w="492"/>
        <w:gridCol w:w="493"/>
      </w:tblGrid>
      <w:tr w:rsidR="00F7009D" w:rsidRPr="00602D16" w14:paraId="5D09922A" w14:textId="77777777" w:rsidTr="00F7009D">
        <w:trPr>
          <w:cnfStyle w:val="100000000000" w:firstRow="1" w:lastRow="0" w:firstColumn="0" w:lastColumn="0" w:oddVBand="0" w:evenVBand="0" w:oddHBand="0" w:evenHBand="0" w:firstRowFirstColumn="0" w:firstRowLastColumn="0" w:lastRowFirstColumn="0" w:lastRowLastColumn="0"/>
        </w:trPr>
        <w:tc>
          <w:tcPr>
            <w:tcW w:w="1441" w:type="dxa"/>
          </w:tcPr>
          <w:p w14:paraId="00D98C48" w14:textId="77777777" w:rsidR="00F7009D" w:rsidRPr="00602D16" w:rsidRDefault="00F7009D" w:rsidP="00F7009D">
            <w:pPr>
              <w:pStyle w:val="TabellHuvud"/>
            </w:pPr>
          </w:p>
        </w:tc>
        <w:tc>
          <w:tcPr>
            <w:tcW w:w="492" w:type="dxa"/>
            <w:tcMar>
              <w:left w:w="68" w:type="dxa"/>
              <w:right w:w="68" w:type="dxa"/>
            </w:tcMar>
          </w:tcPr>
          <w:p w14:paraId="34E75729" w14:textId="77777777" w:rsidR="00F7009D" w:rsidRPr="00602D16" w:rsidRDefault="009D6872" w:rsidP="00F7009D">
            <w:pPr>
              <w:pStyle w:val="TabellHuvud"/>
            </w:pPr>
            <w:r w:rsidRPr="00602D16">
              <w:t>2013</w:t>
            </w:r>
          </w:p>
        </w:tc>
        <w:tc>
          <w:tcPr>
            <w:tcW w:w="492" w:type="dxa"/>
            <w:tcMar>
              <w:left w:w="68" w:type="dxa"/>
              <w:right w:w="68" w:type="dxa"/>
            </w:tcMar>
          </w:tcPr>
          <w:p w14:paraId="2A0791CB" w14:textId="77777777" w:rsidR="00F7009D" w:rsidRPr="00602D16" w:rsidRDefault="009D6872">
            <w:pPr>
              <w:pStyle w:val="TabellHuvud"/>
            </w:pPr>
            <w:r w:rsidRPr="00602D16">
              <w:t>2014</w:t>
            </w:r>
          </w:p>
        </w:tc>
        <w:tc>
          <w:tcPr>
            <w:tcW w:w="493" w:type="dxa"/>
            <w:tcMar>
              <w:left w:w="68" w:type="dxa"/>
              <w:right w:w="68" w:type="dxa"/>
            </w:tcMar>
          </w:tcPr>
          <w:p w14:paraId="7F70EC2D" w14:textId="77777777" w:rsidR="00F7009D" w:rsidRPr="00602D16" w:rsidRDefault="009D6872">
            <w:pPr>
              <w:pStyle w:val="TabellHuvud"/>
            </w:pPr>
            <w:r w:rsidRPr="00602D16">
              <w:t>2015</w:t>
            </w:r>
          </w:p>
        </w:tc>
        <w:tc>
          <w:tcPr>
            <w:tcW w:w="492" w:type="dxa"/>
            <w:tcMar>
              <w:left w:w="68" w:type="dxa"/>
              <w:right w:w="68" w:type="dxa"/>
            </w:tcMar>
          </w:tcPr>
          <w:p w14:paraId="2A217139" w14:textId="77777777" w:rsidR="00F7009D" w:rsidRPr="00602D16" w:rsidRDefault="009D6872">
            <w:pPr>
              <w:pStyle w:val="TabellHuvud"/>
            </w:pPr>
            <w:r w:rsidRPr="00602D16">
              <w:t>2016</w:t>
            </w:r>
          </w:p>
        </w:tc>
        <w:tc>
          <w:tcPr>
            <w:tcW w:w="492" w:type="dxa"/>
            <w:tcMar>
              <w:left w:w="68" w:type="dxa"/>
              <w:right w:w="68" w:type="dxa"/>
            </w:tcMar>
          </w:tcPr>
          <w:p w14:paraId="600164F5" w14:textId="77777777" w:rsidR="00F7009D" w:rsidRPr="00602D16" w:rsidRDefault="009D6872">
            <w:pPr>
              <w:pStyle w:val="TabellHuvud"/>
            </w:pPr>
            <w:r w:rsidRPr="00602D16">
              <w:t>2017</w:t>
            </w:r>
          </w:p>
        </w:tc>
        <w:tc>
          <w:tcPr>
            <w:tcW w:w="493" w:type="dxa"/>
            <w:tcMar>
              <w:left w:w="68" w:type="dxa"/>
              <w:right w:w="68" w:type="dxa"/>
            </w:tcMar>
          </w:tcPr>
          <w:p w14:paraId="308AEF42" w14:textId="77777777" w:rsidR="00F7009D" w:rsidRPr="00602D16" w:rsidRDefault="009D6872">
            <w:pPr>
              <w:pStyle w:val="TabellHuvud"/>
            </w:pPr>
            <w:r w:rsidRPr="00602D16">
              <w:t>2018</w:t>
            </w:r>
          </w:p>
        </w:tc>
      </w:tr>
      <w:tr w:rsidR="00F7009D" w:rsidRPr="00602D16" w14:paraId="63983F65" w14:textId="77777777" w:rsidTr="00F7009D">
        <w:tc>
          <w:tcPr>
            <w:tcW w:w="1441" w:type="dxa"/>
            <w:vAlign w:val="bottom"/>
          </w:tcPr>
          <w:p w14:paraId="53393145" w14:textId="77777777" w:rsidR="00F7009D" w:rsidRPr="00602D16" w:rsidRDefault="009D6872" w:rsidP="00F7009D">
            <w:pPr>
              <w:pStyle w:val="TabellRader"/>
              <w:keepNext/>
              <w:keepLines/>
              <w:jc w:val="left"/>
            </w:pPr>
            <w:r w:rsidRPr="00602D16">
              <w:rPr>
                <w:b/>
              </w:rPr>
              <w:t>Inkomster</w:t>
            </w:r>
          </w:p>
        </w:tc>
        <w:tc>
          <w:tcPr>
            <w:tcW w:w="492" w:type="dxa"/>
            <w:tcMar>
              <w:left w:w="68" w:type="dxa"/>
              <w:right w:w="68" w:type="dxa"/>
            </w:tcMar>
            <w:vAlign w:val="bottom"/>
          </w:tcPr>
          <w:p w14:paraId="54240001" w14:textId="37311D55" w:rsidR="00F7009D" w:rsidRPr="00602D16" w:rsidRDefault="009D6872" w:rsidP="00F7009D">
            <w:pPr>
              <w:pStyle w:val="TabellRader"/>
              <w:rPr>
                <w:b/>
              </w:rPr>
            </w:pPr>
            <w:r w:rsidRPr="00602D16">
              <w:rPr>
                <w:b/>
              </w:rPr>
              <w:t>1</w:t>
            </w:r>
            <w:r w:rsidRPr="00602D16">
              <w:rPr>
                <w:rFonts w:ascii="Times New Roman" w:hAnsi="Times New Roman"/>
                <w:b/>
              </w:rPr>
              <w:t> </w:t>
            </w:r>
            <w:r w:rsidRPr="00602D16">
              <w:rPr>
                <w:b/>
              </w:rPr>
              <w:t>811</w:t>
            </w:r>
          </w:p>
        </w:tc>
        <w:tc>
          <w:tcPr>
            <w:tcW w:w="492" w:type="dxa"/>
            <w:tcMar>
              <w:left w:w="68" w:type="dxa"/>
              <w:right w:w="68" w:type="dxa"/>
            </w:tcMar>
            <w:vAlign w:val="bottom"/>
          </w:tcPr>
          <w:p w14:paraId="0420FB56" w14:textId="723F1E37" w:rsidR="00F7009D" w:rsidRPr="00602D16" w:rsidRDefault="009D6872" w:rsidP="00F7009D">
            <w:pPr>
              <w:pStyle w:val="TabellRader"/>
              <w:rPr>
                <w:b/>
              </w:rPr>
            </w:pPr>
            <w:r w:rsidRPr="00602D16">
              <w:rPr>
                <w:b/>
              </w:rPr>
              <w:t>1</w:t>
            </w:r>
            <w:r w:rsidRPr="00602D16">
              <w:rPr>
                <w:rFonts w:ascii="Times New Roman" w:hAnsi="Times New Roman"/>
                <w:b/>
              </w:rPr>
              <w:t> </w:t>
            </w:r>
            <w:r w:rsidRPr="00602D16">
              <w:rPr>
                <w:b/>
              </w:rPr>
              <w:t>836</w:t>
            </w:r>
          </w:p>
        </w:tc>
        <w:tc>
          <w:tcPr>
            <w:tcW w:w="493" w:type="dxa"/>
            <w:tcMar>
              <w:left w:w="68" w:type="dxa"/>
              <w:right w:w="68" w:type="dxa"/>
            </w:tcMar>
            <w:vAlign w:val="bottom"/>
          </w:tcPr>
          <w:p w14:paraId="0056C4F9" w14:textId="7A772A19" w:rsidR="00F7009D" w:rsidRPr="00602D16" w:rsidRDefault="009D6872" w:rsidP="00F7009D">
            <w:pPr>
              <w:pStyle w:val="TabellRader"/>
              <w:rPr>
                <w:b/>
              </w:rPr>
            </w:pPr>
            <w:r w:rsidRPr="00602D16">
              <w:rPr>
                <w:b/>
              </w:rPr>
              <w:t>1</w:t>
            </w:r>
            <w:r w:rsidRPr="00602D16">
              <w:rPr>
                <w:rFonts w:ascii="Times New Roman" w:hAnsi="Times New Roman"/>
                <w:b/>
              </w:rPr>
              <w:t> </w:t>
            </w:r>
            <w:r w:rsidRPr="00602D16">
              <w:rPr>
                <w:b/>
              </w:rPr>
              <w:t>931</w:t>
            </w:r>
          </w:p>
        </w:tc>
        <w:tc>
          <w:tcPr>
            <w:tcW w:w="492" w:type="dxa"/>
            <w:tcMar>
              <w:left w:w="68" w:type="dxa"/>
              <w:right w:w="68" w:type="dxa"/>
            </w:tcMar>
            <w:vAlign w:val="bottom"/>
          </w:tcPr>
          <w:p w14:paraId="1BCF36D0" w14:textId="48970687" w:rsidR="00F7009D" w:rsidRPr="00602D16" w:rsidRDefault="009D6872" w:rsidP="00F7009D">
            <w:pPr>
              <w:pStyle w:val="TabellRader"/>
              <w:rPr>
                <w:b/>
              </w:rPr>
            </w:pPr>
            <w:r w:rsidRPr="00602D16">
              <w:rPr>
                <w:b/>
              </w:rPr>
              <w:t>2</w:t>
            </w:r>
            <w:r w:rsidRPr="00602D16">
              <w:rPr>
                <w:rFonts w:ascii="Times New Roman" w:hAnsi="Times New Roman"/>
                <w:b/>
              </w:rPr>
              <w:t> </w:t>
            </w:r>
            <w:r w:rsidRPr="00602D16">
              <w:rPr>
                <w:b/>
              </w:rPr>
              <w:t>024</w:t>
            </w:r>
          </w:p>
        </w:tc>
        <w:tc>
          <w:tcPr>
            <w:tcW w:w="492" w:type="dxa"/>
            <w:tcMar>
              <w:left w:w="68" w:type="dxa"/>
              <w:right w:w="68" w:type="dxa"/>
            </w:tcMar>
            <w:vAlign w:val="bottom"/>
          </w:tcPr>
          <w:p w14:paraId="77767F6F" w14:textId="64E25636" w:rsidR="00F7009D" w:rsidRPr="00602D16" w:rsidRDefault="009D6872" w:rsidP="00F7009D">
            <w:pPr>
              <w:pStyle w:val="TabellRader"/>
              <w:rPr>
                <w:b/>
              </w:rPr>
            </w:pPr>
            <w:r w:rsidRPr="00602D16">
              <w:rPr>
                <w:b/>
              </w:rPr>
              <w:t>2</w:t>
            </w:r>
            <w:r w:rsidRPr="00602D16">
              <w:rPr>
                <w:rFonts w:ascii="Times New Roman" w:hAnsi="Times New Roman"/>
                <w:b/>
              </w:rPr>
              <w:t> </w:t>
            </w:r>
            <w:r w:rsidRPr="00602D16">
              <w:rPr>
                <w:b/>
              </w:rPr>
              <w:t>122</w:t>
            </w:r>
          </w:p>
        </w:tc>
        <w:tc>
          <w:tcPr>
            <w:tcW w:w="493" w:type="dxa"/>
            <w:tcMar>
              <w:left w:w="68" w:type="dxa"/>
              <w:right w:w="68" w:type="dxa"/>
            </w:tcMar>
            <w:vAlign w:val="bottom"/>
          </w:tcPr>
          <w:p w14:paraId="1803C48E" w14:textId="5A124868" w:rsidR="00F7009D" w:rsidRPr="00602D16" w:rsidRDefault="009D6872" w:rsidP="00F7009D">
            <w:pPr>
              <w:pStyle w:val="TabellRader"/>
              <w:rPr>
                <w:b/>
              </w:rPr>
            </w:pPr>
            <w:r w:rsidRPr="00602D16">
              <w:rPr>
                <w:b/>
              </w:rPr>
              <w:t>2</w:t>
            </w:r>
            <w:r w:rsidRPr="00602D16">
              <w:rPr>
                <w:rFonts w:ascii="Times New Roman" w:hAnsi="Times New Roman"/>
                <w:b/>
              </w:rPr>
              <w:t> </w:t>
            </w:r>
            <w:r w:rsidRPr="00602D16">
              <w:rPr>
                <w:b/>
              </w:rPr>
              <w:t>216</w:t>
            </w:r>
          </w:p>
        </w:tc>
      </w:tr>
      <w:tr w:rsidR="00F7009D" w:rsidRPr="00602D16" w14:paraId="04218D6B" w14:textId="77777777" w:rsidTr="00F7009D">
        <w:tc>
          <w:tcPr>
            <w:tcW w:w="1441" w:type="dxa"/>
            <w:vAlign w:val="bottom"/>
          </w:tcPr>
          <w:p w14:paraId="62C4EE4A" w14:textId="77777777" w:rsidR="00F7009D" w:rsidRPr="00602D16" w:rsidRDefault="009D6872" w:rsidP="00F7009D">
            <w:pPr>
              <w:pStyle w:val="TabellRader"/>
              <w:keepNext/>
              <w:keepLines/>
              <w:jc w:val="left"/>
            </w:pPr>
            <w:r w:rsidRPr="00602D16">
              <w:rPr>
                <w:i/>
              </w:rPr>
              <w:t xml:space="preserve"> Procent av BNP</w:t>
            </w:r>
          </w:p>
        </w:tc>
        <w:tc>
          <w:tcPr>
            <w:tcW w:w="492" w:type="dxa"/>
            <w:tcMar>
              <w:left w:w="68" w:type="dxa"/>
              <w:right w:w="68" w:type="dxa"/>
            </w:tcMar>
            <w:vAlign w:val="bottom"/>
          </w:tcPr>
          <w:p w14:paraId="37F67C9A" w14:textId="77777777" w:rsidR="00F7009D" w:rsidRPr="00602D16" w:rsidRDefault="009D6872" w:rsidP="00F7009D">
            <w:pPr>
              <w:pStyle w:val="TabellRader"/>
              <w:rPr>
                <w:i/>
              </w:rPr>
            </w:pPr>
            <w:r w:rsidRPr="00602D16">
              <w:rPr>
                <w:i/>
              </w:rPr>
              <w:t>49,8</w:t>
            </w:r>
          </w:p>
        </w:tc>
        <w:tc>
          <w:tcPr>
            <w:tcW w:w="492" w:type="dxa"/>
            <w:tcMar>
              <w:left w:w="68" w:type="dxa"/>
              <w:right w:w="68" w:type="dxa"/>
            </w:tcMar>
            <w:vAlign w:val="bottom"/>
          </w:tcPr>
          <w:p w14:paraId="0616F31F" w14:textId="77777777" w:rsidR="00F7009D" w:rsidRPr="00602D16" w:rsidRDefault="009D6872" w:rsidP="00F7009D">
            <w:pPr>
              <w:pStyle w:val="TabellRader"/>
              <w:rPr>
                <w:i/>
              </w:rPr>
            </w:pPr>
            <w:r w:rsidRPr="00602D16">
              <w:rPr>
                <w:i/>
              </w:rPr>
              <w:t>48,5</w:t>
            </w:r>
          </w:p>
        </w:tc>
        <w:tc>
          <w:tcPr>
            <w:tcW w:w="493" w:type="dxa"/>
            <w:tcMar>
              <w:left w:w="68" w:type="dxa"/>
              <w:right w:w="68" w:type="dxa"/>
            </w:tcMar>
            <w:vAlign w:val="bottom"/>
          </w:tcPr>
          <w:p w14:paraId="39799134" w14:textId="77777777" w:rsidR="00F7009D" w:rsidRPr="00602D16" w:rsidRDefault="009D6872" w:rsidP="00F7009D">
            <w:pPr>
              <w:pStyle w:val="TabellRader"/>
              <w:rPr>
                <w:i/>
              </w:rPr>
            </w:pPr>
            <w:r w:rsidRPr="00602D16">
              <w:rPr>
                <w:i/>
              </w:rPr>
              <w:t>48,6</w:t>
            </w:r>
          </w:p>
        </w:tc>
        <w:tc>
          <w:tcPr>
            <w:tcW w:w="492" w:type="dxa"/>
            <w:tcMar>
              <w:left w:w="68" w:type="dxa"/>
              <w:right w:w="68" w:type="dxa"/>
            </w:tcMar>
            <w:vAlign w:val="bottom"/>
          </w:tcPr>
          <w:p w14:paraId="07C4406D" w14:textId="77777777" w:rsidR="00F7009D" w:rsidRPr="00602D16" w:rsidRDefault="009D6872" w:rsidP="00F7009D">
            <w:pPr>
              <w:pStyle w:val="TabellRader"/>
              <w:rPr>
                <w:i/>
              </w:rPr>
            </w:pPr>
            <w:r w:rsidRPr="00602D16">
              <w:rPr>
                <w:i/>
              </w:rPr>
              <w:t>48,5</w:t>
            </w:r>
          </w:p>
        </w:tc>
        <w:tc>
          <w:tcPr>
            <w:tcW w:w="492" w:type="dxa"/>
            <w:tcMar>
              <w:left w:w="68" w:type="dxa"/>
              <w:right w:w="68" w:type="dxa"/>
            </w:tcMar>
            <w:vAlign w:val="bottom"/>
          </w:tcPr>
          <w:p w14:paraId="0EE8427C" w14:textId="77777777" w:rsidR="00F7009D" w:rsidRPr="00602D16" w:rsidRDefault="009D6872" w:rsidP="00F7009D">
            <w:pPr>
              <w:pStyle w:val="TabellRader"/>
              <w:rPr>
                <w:i/>
              </w:rPr>
            </w:pPr>
            <w:r w:rsidRPr="00602D16">
              <w:rPr>
                <w:i/>
              </w:rPr>
              <w:t>48,6</w:t>
            </w:r>
          </w:p>
        </w:tc>
        <w:tc>
          <w:tcPr>
            <w:tcW w:w="493" w:type="dxa"/>
            <w:tcMar>
              <w:left w:w="68" w:type="dxa"/>
              <w:right w:w="68" w:type="dxa"/>
            </w:tcMar>
            <w:vAlign w:val="bottom"/>
          </w:tcPr>
          <w:p w14:paraId="7F4B3AF4" w14:textId="77777777" w:rsidR="00F7009D" w:rsidRPr="00602D16" w:rsidRDefault="009D6872" w:rsidP="00F7009D">
            <w:pPr>
              <w:pStyle w:val="TabellRader"/>
              <w:rPr>
                <w:i/>
              </w:rPr>
            </w:pPr>
            <w:r w:rsidRPr="00602D16">
              <w:rPr>
                <w:i/>
              </w:rPr>
              <w:t>48,7</w:t>
            </w:r>
          </w:p>
        </w:tc>
      </w:tr>
      <w:tr w:rsidR="00F7009D" w:rsidRPr="00602D16" w14:paraId="47983862" w14:textId="77777777" w:rsidTr="00F7009D">
        <w:tc>
          <w:tcPr>
            <w:tcW w:w="1441" w:type="dxa"/>
            <w:vAlign w:val="bottom"/>
          </w:tcPr>
          <w:p w14:paraId="163AEF35" w14:textId="77777777" w:rsidR="00F7009D" w:rsidRPr="00602D16" w:rsidRDefault="009D6872" w:rsidP="00F7009D">
            <w:pPr>
              <w:pStyle w:val="TabellRader"/>
              <w:keepNext/>
              <w:keepLines/>
              <w:jc w:val="left"/>
            </w:pPr>
            <w:r w:rsidRPr="00602D16">
              <w:t>Skatter och avgifter</w:t>
            </w:r>
          </w:p>
        </w:tc>
        <w:tc>
          <w:tcPr>
            <w:tcW w:w="492" w:type="dxa"/>
            <w:tcMar>
              <w:left w:w="68" w:type="dxa"/>
              <w:right w:w="68" w:type="dxa"/>
            </w:tcMar>
            <w:vAlign w:val="bottom"/>
          </w:tcPr>
          <w:p w14:paraId="6DF7739B" w14:textId="3BEFAE1B" w:rsidR="00F7009D" w:rsidRPr="00602D16" w:rsidRDefault="009D6872" w:rsidP="00F7009D">
            <w:pPr>
              <w:pStyle w:val="TabellRader"/>
            </w:pPr>
            <w:r w:rsidRPr="00602D16">
              <w:t>1</w:t>
            </w:r>
            <w:r w:rsidRPr="00602D16">
              <w:rPr>
                <w:rFonts w:ascii="Times New Roman" w:hAnsi="Times New Roman"/>
              </w:rPr>
              <w:t> </w:t>
            </w:r>
            <w:r w:rsidRPr="00602D16">
              <w:t>607</w:t>
            </w:r>
          </w:p>
        </w:tc>
        <w:tc>
          <w:tcPr>
            <w:tcW w:w="492" w:type="dxa"/>
            <w:tcMar>
              <w:left w:w="68" w:type="dxa"/>
              <w:right w:w="68" w:type="dxa"/>
            </w:tcMar>
            <w:vAlign w:val="bottom"/>
          </w:tcPr>
          <w:p w14:paraId="491AF9B8" w14:textId="5F6797DE" w:rsidR="00F7009D" w:rsidRPr="00602D16" w:rsidRDefault="009D6872" w:rsidP="00F7009D">
            <w:pPr>
              <w:pStyle w:val="TabellRader"/>
            </w:pPr>
            <w:r w:rsidRPr="00602D16">
              <w:t>1</w:t>
            </w:r>
            <w:r w:rsidRPr="00602D16">
              <w:rPr>
                <w:rFonts w:ascii="Times New Roman" w:hAnsi="Times New Roman"/>
              </w:rPr>
              <w:t> </w:t>
            </w:r>
            <w:r w:rsidRPr="00602D16">
              <w:t>658</w:t>
            </w:r>
          </w:p>
        </w:tc>
        <w:tc>
          <w:tcPr>
            <w:tcW w:w="493" w:type="dxa"/>
            <w:tcMar>
              <w:left w:w="68" w:type="dxa"/>
              <w:right w:w="68" w:type="dxa"/>
            </w:tcMar>
            <w:vAlign w:val="bottom"/>
          </w:tcPr>
          <w:p w14:paraId="2AEADDCA" w14:textId="0B5A6D42" w:rsidR="00F7009D" w:rsidRPr="00602D16" w:rsidRDefault="009D6872" w:rsidP="00F7009D">
            <w:pPr>
              <w:pStyle w:val="TabellRader"/>
            </w:pPr>
            <w:r w:rsidRPr="00602D16">
              <w:t>1</w:t>
            </w:r>
            <w:r w:rsidRPr="00602D16">
              <w:rPr>
                <w:rFonts w:ascii="Times New Roman" w:hAnsi="Times New Roman"/>
              </w:rPr>
              <w:t> </w:t>
            </w:r>
            <w:r w:rsidRPr="00602D16">
              <w:t>736</w:t>
            </w:r>
          </w:p>
        </w:tc>
        <w:tc>
          <w:tcPr>
            <w:tcW w:w="492" w:type="dxa"/>
            <w:tcMar>
              <w:left w:w="68" w:type="dxa"/>
              <w:right w:w="68" w:type="dxa"/>
            </w:tcMar>
            <w:vAlign w:val="bottom"/>
          </w:tcPr>
          <w:p w14:paraId="0F4B4EF9" w14:textId="4A987184" w:rsidR="00F7009D" w:rsidRPr="00602D16" w:rsidRDefault="009D6872" w:rsidP="00F7009D">
            <w:pPr>
              <w:pStyle w:val="TabellRader"/>
            </w:pPr>
            <w:r w:rsidRPr="00602D16">
              <w:t>1</w:t>
            </w:r>
            <w:r w:rsidRPr="00602D16">
              <w:rPr>
                <w:rFonts w:ascii="Times New Roman" w:hAnsi="Times New Roman"/>
              </w:rPr>
              <w:t> </w:t>
            </w:r>
            <w:r w:rsidRPr="00602D16">
              <w:t>825</w:t>
            </w:r>
          </w:p>
        </w:tc>
        <w:tc>
          <w:tcPr>
            <w:tcW w:w="492" w:type="dxa"/>
            <w:tcMar>
              <w:left w:w="68" w:type="dxa"/>
              <w:right w:w="68" w:type="dxa"/>
            </w:tcMar>
            <w:vAlign w:val="bottom"/>
          </w:tcPr>
          <w:p w14:paraId="57216FF6" w14:textId="33E917F9" w:rsidR="00F7009D" w:rsidRPr="00602D16" w:rsidRDefault="009D6872" w:rsidP="00F7009D">
            <w:pPr>
              <w:pStyle w:val="TabellRader"/>
            </w:pPr>
            <w:r w:rsidRPr="00602D16">
              <w:t>1</w:t>
            </w:r>
            <w:r w:rsidRPr="00602D16">
              <w:rPr>
                <w:rFonts w:ascii="Times New Roman" w:hAnsi="Times New Roman"/>
              </w:rPr>
              <w:t> </w:t>
            </w:r>
            <w:r w:rsidRPr="00602D16">
              <w:t>912</w:t>
            </w:r>
          </w:p>
        </w:tc>
        <w:tc>
          <w:tcPr>
            <w:tcW w:w="493" w:type="dxa"/>
            <w:tcMar>
              <w:left w:w="68" w:type="dxa"/>
              <w:right w:w="68" w:type="dxa"/>
            </w:tcMar>
            <w:vAlign w:val="bottom"/>
          </w:tcPr>
          <w:p w14:paraId="38D1117A" w14:textId="0B87D740" w:rsidR="00F7009D" w:rsidRPr="00602D16" w:rsidRDefault="009D6872" w:rsidP="00F7009D">
            <w:pPr>
              <w:pStyle w:val="TabellRader"/>
            </w:pPr>
            <w:r w:rsidRPr="00602D16">
              <w:t>1</w:t>
            </w:r>
            <w:r w:rsidRPr="00602D16">
              <w:rPr>
                <w:rFonts w:ascii="Times New Roman" w:hAnsi="Times New Roman"/>
              </w:rPr>
              <w:t> </w:t>
            </w:r>
            <w:r w:rsidRPr="00602D16">
              <w:t>998</w:t>
            </w:r>
          </w:p>
        </w:tc>
      </w:tr>
      <w:tr w:rsidR="00F7009D" w:rsidRPr="00602D16" w14:paraId="08DB92E0" w14:textId="77777777" w:rsidTr="00F7009D">
        <w:tc>
          <w:tcPr>
            <w:tcW w:w="1441" w:type="dxa"/>
            <w:vAlign w:val="bottom"/>
          </w:tcPr>
          <w:p w14:paraId="35B7D0E2" w14:textId="77777777" w:rsidR="00F7009D" w:rsidRPr="00602D16" w:rsidRDefault="009D6872" w:rsidP="00F7009D">
            <w:pPr>
              <w:pStyle w:val="TabellRader"/>
              <w:keepNext/>
              <w:keepLines/>
              <w:jc w:val="left"/>
              <w:rPr>
                <w:i/>
              </w:rPr>
            </w:pPr>
            <w:r w:rsidRPr="00602D16">
              <w:rPr>
                <w:i/>
              </w:rPr>
              <w:t xml:space="preserve"> Procent av BNP</w:t>
            </w:r>
          </w:p>
        </w:tc>
        <w:tc>
          <w:tcPr>
            <w:tcW w:w="492" w:type="dxa"/>
            <w:tcMar>
              <w:left w:w="68" w:type="dxa"/>
              <w:right w:w="68" w:type="dxa"/>
            </w:tcMar>
            <w:vAlign w:val="bottom"/>
          </w:tcPr>
          <w:p w14:paraId="67D53A4D" w14:textId="77777777" w:rsidR="00F7009D" w:rsidRPr="00602D16" w:rsidRDefault="009D6872" w:rsidP="00F7009D">
            <w:pPr>
              <w:pStyle w:val="TabellRader"/>
              <w:rPr>
                <w:i/>
              </w:rPr>
            </w:pPr>
            <w:r w:rsidRPr="00602D16">
              <w:rPr>
                <w:i/>
              </w:rPr>
              <w:t>44,2</w:t>
            </w:r>
          </w:p>
        </w:tc>
        <w:tc>
          <w:tcPr>
            <w:tcW w:w="492" w:type="dxa"/>
            <w:tcMar>
              <w:left w:w="68" w:type="dxa"/>
              <w:right w:w="68" w:type="dxa"/>
            </w:tcMar>
            <w:vAlign w:val="bottom"/>
          </w:tcPr>
          <w:p w14:paraId="7A2A91C2" w14:textId="77777777" w:rsidR="00F7009D" w:rsidRPr="00602D16" w:rsidRDefault="009D6872" w:rsidP="00F7009D">
            <w:pPr>
              <w:pStyle w:val="TabellRader"/>
              <w:rPr>
                <w:i/>
              </w:rPr>
            </w:pPr>
            <w:r w:rsidRPr="00602D16">
              <w:rPr>
                <w:i/>
              </w:rPr>
              <w:t>43,8</w:t>
            </w:r>
          </w:p>
        </w:tc>
        <w:tc>
          <w:tcPr>
            <w:tcW w:w="493" w:type="dxa"/>
            <w:tcMar>
              <w:left w:w="68" w:type="dxa"/>
              <w:right w:w="68" w:type="dxa"/>
            </w:tcMar>
            <w:vAlign w:val="bottom"/>
          </w:tcPr>
          <w:p w14:paraId="4E26ADFF" w14:textId="77777777" w:rsidR="00F7009D" w:rsidRPr="00602D16" w:rsidRDefault="009D6872" w:rsidP="00F7009D">
            <w:pPr>
              <w:pStyle w:val="TabellRader"/>
              <w:rPr>
                <w:i/>
              </w:rPr>
            </w:pPr>
            <w:r w:rsidRPr="00602D16">
              <w:rPr>
                <w:i/>
              </w:rPr>
              <w:t>43,7</w:t>
            </w:r>
          </w:p>
        </w:tc>
        <w:tc>
          <w:tcPr>
            <w:tcW w:w="492" w:type="dxa"/>
            <w:tcMar>
              <w:left w:w="68" w:type="dxa"/>
              <w:right w:w="68" w:type="dxa"/>
            </w:tcMar>
            <w:vAlign w:val="bottom"/>
          </w:tcPr>
          <w:p w14:paraId="3CEDE67B" w14:textId="77777777" w:rsidR="00F7009D" w:rsidRPr="00602D16" w:rsidRDefault="009D6872" w:rsidP="00F7009D">
            <w:pPr>
              <w:pStyle w:val="TabellRader"/>
              <w:rPr>
                <w:i/>
              </w:rPr>
            </w:pPr>
            <w:r w:rsidRPr="00602D16">
              <w:rPr>
                <w:i/>
              </w:rPr>
              <w:t>43,7</w:t>
            </w:r>
          </w:p>
        </w:tc>
        <w:tc>
          <w:tcPr>
            <w:tcW w:w="492" w:type="dxa"/>
            <w:tcMar>
              <w:left w:w="68" w:type="dxa"/>
              <w:right w:w="68" w:type="dxa"/>
            </w:tcMar>
            <w:vAlign w:val="bottom"/>
          </w:tcPr>
          <w:p w14:paraId="0DAFC42B" w14:textId="77777777" w:rsidR="00F7009D" w:rsidRPr="00602D16" w:rsidRDefault="009D6872" w:rsidP="00F7009D">
            <w:pPr>
              <w:pStyle w:val="TabellRader"/>
              <w:rPr>
                <w:i/>
              </w:rPr>
            </w:pPr>
            <w:r w:rsidRPr="00602D16">
              <w:rPr>
                <w:i/>
              </w:rPr>
              <w:t>43,8</w:t>
            </w:r>
          </w:p>
        </w:tc>
        <w:tc>
          <w:tcPr>
            <w:tcW w:w="493" w:type="dxa"/>
            <w:tcMar>
              <w:left w:w="68" w:type="dxa"/>
              <w:right w:w="68" w:type="dxa"/>
            </w:tcMar>
            <w:vAlign w:val="bottom"/>
          </w:tcPr>
          <w:p w14:paraId="2B05640A" w14:textId="77777777" w:rsidR="00F7009D" w:rsidRPr="00602D16" w:rsidRDefault="009D6872" w:rsidP="00F7009D">
            <w:pPr>
              <w:pStyle w:val="TabellRader"/>
              <w:rPr>
                <w:i/>
              </w:rPr>
            </w:pPr>
            <w:r w:rsidRPr="00602D16">
              <w:rPr>
                <w:i/>
              </w:rPr>
              <w:t>43,9</w:t>
            </w:r>
          </w:p>
        </w:tc>
      </w:tr>
      <w:tr w:rsidR="00F7009D" w:rsidRPr="00602D16" w14:paraId="07CF4B4C" w14:textId="77777777" w:rsidTr="00F7009D">
        <w:tc>
          <w:tcPr>
            <w:tcW w:w="1441" w:type="dxa"/>
            <w:vAlign w:val="bottom"/>
          </w:tcPr>
          <w:p w14:paraId="6A9E5A8A" w14:textId="77777777" w:rsidR="00F7009D" w:rsidRPr="00602D16" w:rsidRDefault="009D6872" w:rsidP="00F7009D">
            <w:pPr>
              <w:pStyle w:val="TabellRader"/>
              <w:keepNext/>
              <w:keepLines/>
              <w:jc w:val="left"/>
            </w:pPr>
            <w:r w:rsidRPr="00602D16">
              <w:t>Övriga inkomster</w:t>
            </w:r>
          </w:p>
        </w:tc>
        <w:tc>
          <w:tcPr>
            <w:tcW w:w="492" w:type="dxa"/>
            <w:tcMar>
              <w:left w:w="68" w:type="dxa"/>
              <w:right w:w="68" w:type="dxa"/>
            </w:tcMar>
            <w:vAlign w:val="bottom"/>
          </w:tcPr>
          <w:p w14:paraId="58043EB1" w14:textId="77777777" w:rsidR="00F7009D" w:rsidRPr="00602D16" w:rsidRDefault="009D6872" w:rsidP="00F7009D">
            <w:pPr>
              <w:pStyle w:val="TabellRader"/>
            </w:pPr>
            <w:r w:rsidRPr="00602D16">
              <w:t>205</w:t>
            </w:r>
          </w:p>
        </w:tc>
        <w:tc>
          <w:tcPr>
            <w:tcW w:w="492" w:type="dxa"/>
            <w:tcMar>
              <w:left w:w="68" w:type="dxa"/>
              <w:right w:w="68" w:type="dxa"/>
            </w:tcMar>
            <w:vAlign w:val="bottom"/>
          </w:tcPr>
          <w:p w14:paraId="35E5EEFB" w14:textId="77777777" w:rsidR="00F7009D" w:rsidRPr="00602D16" w:rsidRDefault="009D6872" w:rsidP="00F7009D">
            <w:pPr>
              <w:pStyle w:val="TabellRader"/>
            </w:pPr>
            <w:r w:rsidRPr="00602D16">
              <w:t>178</w:t>
            </w:r>
          </w:p>
        </w:tc>
        <w:tc>
          <w:tcPr>
            <w:tcW w:w="493" w:type="dxa"/>
            <w:tcMar>
              <w:left w:w="68" w:type="dxa"/>
              <w:right w:w="68" w:type="dxa"/>
            </w:tcMar>
            <w:vAlign w:val="bottom"/>
          </w:tcPr>
          <w:p w14:paraId="510DF57D" w14:textId="77777777" w:rsidR="00F7009D" w:rsidRPr="00602D16" w:rsidRDefault="009D6872" w:rsidP="00F7009D">
            <w:pPr>
              <w:pStyle w:val="TabellRader"/>
            </w:pPr>
            <w:r w:rsidRPr="00602D16">
              <w:t>195</w:t>
            </w:r>
          </w:p>
        </w:tc>
        <w:tc>
          <w:tcPr>
            <w:tcW w:w="492" w:type="dxa"/>
            <w:tcMar>
              <w:left w:w="68" w:type="dxa"/>
              <w:right w:w="68" w:type="dxa"/>
            </w:tcMar>
            <w:vAlign w:val="bottom"/>
          </w:tcPr>
          <w:p w14:paraId="1F8FA23D" w14:textId="77777777" w:rsidR="00F7009D" w:rsidRPr="00602D16" w:rsidRDefault="009D6872" w:rsidP="00F7009D">
            <w:pPr>
              <w:pStyle w:val="TabellRader"/>
            </w:pPr>
            <w:r w:rsidRPr="00602D16">
              <w:t>199</w:t>
            </w:r>
          </w:p>
        </w:tc>
        <w:tc>
          <w:tcPr>
            <w:tcW w:w="492" w:type="dxa"/>
            <w:tcMar>
              <w:left w:w="68" w:type="dxa"/>
              <w:right w:w="68" w:type="dxa"/>
            </w:tcMar>
            <w:vAlign w:val="bottom"/>
          </w:tcPr>
          <w:p w14:paraId="644FD23A" w14:textId="77777777" w:rsidR="00F7009D" w:rsidRPr="00602D16" w:rsidRDefault="009D6872" w:rsidP="00F7009D">
            <w:pPr>
              <w:pStyle w:val="TabellRader"/>
            </w:pPr>
            <w:r w:rsidRPr="00602D16">
              <w:t>209</w:t>
            </w:r>
          </w:p>
        </w:tc>
        <w:tc>
          <w:tcPr>
            <w:tcW w:w="493" w:type="dxa"/>
            <w:tcMar>
              <w:left w:w="68" w:type="dxa"/>
              <w:right w:w="68" w:type="dxa"/>
            </w:tcMar>
            <w:vAlign w:val="bottom"/>
          </w:tcPr>
          <w:p w14:paraId="6540F3A1" w14:textId="77777777" w:rsidR="00F7009D" w:rsidRPr="00602D16" w:rsidRDefault="009D6872" w:rsidP="00F7009D">
            <w:pPr>
              <w:pStyle w:val="TabellRader"/>
            </w:pPr>
            <w:r w:rsidRPr="00602D16">
              <w:t>217</w:t>
            </w:r>
          </w:p>
        </w:tc>
      </w:tr>
      <w:tr w:rsidR="00F7009D" w:rsidRPr="00602D16" w14:paraId="40F91D5D" w14:textId="77777777" w:rsidTr="00F7009D">
        <w:tc>
          <w:tcPr>
            <w:tcW w:w="1441" w:type="dxa"/>
            <w:vAlign w:val="bottom"/>
          </w:tcPr>
          <w:p w14:paraId="368853FD" w14:textId="77777777" w:rsidR="00F7009D" w:rsidRPr="00602D16" w:rsidRDefault="009D6872" w:rsidP="00F7009D">
            <w:pPr>
              <w:pStyle w:val="TabellRader"/>
              <w:keepNext/>
              <w:keepLines/>
              <w:jc w:val="left"/>
            </w:pPr>
            <w:r w:rsidRPr="00602D16">
              <w:rPr>
                <w:b/>
              </w:rPr>
              <w:t>Utgifter</w:t>
            </w:r>
          </w:p>
        </w:tc>
        <w:tc>
          <w:tcPr>
            <w:tcW w:w="492" w:type="dxa"/>
            <w:tcMar>
              <w:left w:w="68" w:type="dxa"/>
              <w:right w:w="68" w:type="dxa"/>
            </w:tcMar>
            <w:vAlign w:val="bottom"/>
          </w:tcPr>
          <w:p w14:paraId="270ADF49" w14:textId="76F86746" w:rsidR="00F7009D" w:rsidRPr="00602D16" w:rsidRDefault="009D6872" w:rsidP="00F7009D">
            <w:pPr>
              <w:pStyle w:val="TabellRader"/>
              <w:rPr>
                <w:b/>
              </w:rPr>
            </w:pPr>
            <w:r w:rsidRPr="00602D16">
              <w:rPr>
                <w:b/>
              </w:rPr>
              <w:t>1</w:t>
            </w:r>
            <w:r w:rsidRPr="00602D16">
              <w:rPr>
                <w:rFonts w:ascii="Times New Roman" w:hAnsi="Times New Roman"/>
                <w:b/>
              </w:rPr>
              <w:t> </w:t>
            </w:r>
            <w:r w:rsidRPr="00602D16">
              <w:rPr>
                <w:b/>
              </w:rPr>
              <w:t>861</w:t>
            </w:r>
          </w:p>
        </w:tc>
        <w:tc>
          <w:tcPr>
            <w:tcW w:w="492" w:type="dxa"/>
            <w:tcMar>
              <w:left w:w="68" w:type="dxa"/>
              <w:right w:w="68" w:type="dxa"/>
            </w:tcMar>
            <w:vAlign w:val="bottom"/>
          </w:tcPr>
          <w:p w14:paraId="6724CD35" w14:textId="22970CFA" w:rsidR="00F7009D" w:rsidRPr="00602D16" w:rsidRDefault="009D6872" w:rsidP="00F7009D">
            <w:pPr>
              <w:pStyle w:val="TabellRader"/>
              <w:rPr>
                <w:b/>
              </w:rPr>
            </w:pPr>
            <w:r w:rsidRPr="00602D16">
              <w:rPr>
                <w:b/>
              </w:rPr>
              <w:t>1</w:t>
            </w:r>
            <w:r w:rsidRPr="00602D16">
              <w:rPr>
                <w:rFonts w:ascii="Times New Roman" w:hAnsi="Times New Roman"/>
                <w:b/>
              </w:rPr>
              <w:t> </w:t>
            </w:r>
            <w:r w:rsidRPr="00602D16">
              <w:rPr>
                <w:b/>
              </w:rPr>
              <w:t>895</w:t>
            </w:r>
          </w:p>
        </w:tc>
        <w:tc>
          <w:tcPr>
            <w:tcW w:w="493" w:type="dxa"/>
            <w:tcMar>
              <w:left w:w="68" w:type="dxa"/>
              <w:right w:w="68" w:type="dxa"/>
            </w:tcMar>
            <w:vAlign w:val="bottom"/>
          </w:tcPr>
          <w:p w14:paraId="09E1545B" w14:textId="3D4FBD9C" w:rsidR="00F7009D" w:rsidRPr="00602D16" w:rsidRDefault="009D6872" w:rsidP="00F7009D">
            <w:pPr>
              <w:pStyle w:val="TabellRader"/>
              <w:rPr>
                <w:b/>
              </w:rPr>
            </w:pPr>
            <w:r w:rsidRPr="00602D16">
              <w:rPr>
                <w:b/>
              </w:rPr>
              <w:t>1</w:t>
            </w:r>
            <w:r w:rsidRPr="00602D16">
              <w:rPr>
                <w:rFonts w:ascii="Times New Roman" w:hAnsi="Times New Roman"/>
                <w:b/>
              </w:rPr>
              <w:t> </w:t>
            </w:r>
            <w:r w:rsidRPr="00602D16">
              <w:rPr>
                <w:b/>
              </w:rPr>
              <w:t>944</w:t>
            </w:r>
          </w:p>
        </w:tc>
        <w:tc>
          <w:tcPr>
            <w:tcW w:w="492" w:type="dxa"/>
            <w:tcMar>
              <w:left w:w="68" w:type="dxa"/>
              <w:right w:w="68" w:type="dxa"/>
            </w:tcMar>
            <w:vAlign w:val="bottom"/>
          </w:tcPr>
          <w:p w14:paraId="246DE254" w14:textId="17259159" w:rsidR="00F7009D" w:rsidRPr="00602D16" w:rsidRDefault="009D6872" w:rsidP="00F7009D">
            <w:pPr>
              <w:pStyle w:val="TabellRader"/>
              <w:rPr>
                <w:b/>
              </w:rPr>
            </w:pPr>
            <w:r w:rsidRPr="00602D16">
              <w:rPr>
                <w:b/>
              </w:rPr>
              <w:t>2</w:t>
            </w:r>
            <w:r w:rsidRPr="00602D16">
              <w:rPr>
                <w:rFonts w:ascii="Times New Roman" w:hAnsi="Times New Roman"/>
                <w:b/>
              </w:rPr>
              <w:t> </w:t>
            </w:r>
            <w:r w:rsidRPr="00602D16">
              <w:rPr>
                <w:b/>
              </w:rPr>
              <w:t>017</w:t>
            </w:r>
          </w:p>
        </w:tc>
        <w:tc>
          <w:tcPr>
            <w:tcW w:w="492" w:type="dxa"/>
            <w:tcMar>
              <w:left w:w="68" w:type="dxa"/>
              <w:right w:w="68" w:type="dxa"/>
            </w:tcMar>
            <w:vAlign w:val="bottom"/>
          </w:tcPr>
          <w:p w14:paraId="26907DFE" w14:textId="4B982877" w:rsidR="00F7009D" w:rsidRPr="00602D16" w:rsidRDefault="009D6872" w:rsidP="00F7009D">
            <w:pPr>
              <w:pStyle w:val="TabellRader"/>
              <w:rPr>
                <w:b/>
              </w:rPr>
            </w:pPr>
            <w:r w:rsidRPr="00602D16">
              <w:rPr>
                <w:b/>
              </w:rPr>
              <w:t>2</w:t>
            </w:r>
            <w:r w:rsidRPr="00602D16">
              <w:rPr>
                <w:rFonts w:ascii="Times New Roman" w:hAnsi="Times New Roman"/>
                <w:b/>
              </w:rPr>
              <w:t> </w:t>
            </w:r>
            <w:r w:rsidRPr="00602D16">
              <w:rPr>
                <w:b/>
              </w:rPr>
              <w:t>092</w:t>
            </w:r>
          </w:p>
        </w:tc>
        <w:tc>
          <w:tcPr>
            <w:tcW w:w="493" w:type="dxa"/>
            <w:tcMar>
              <w:left w:w="68" w:type="dxa"/>
              <w:right w:w="68" w:type="dxa"/>
            </w:tcMar>
            <w:vAlign w:val="bottom"/>
          </w:tcPr>
          <w:p w14:paraId="103E4C13" w14:textId="040821D2" w:rsidR="00F7009D" w:rsidRPr="00602D16" w:rsidRDefault="009D6872" w:rsidP="00F7009D">
            <w:pPr>
              <w:pStyle w:val="TabellRader"/>
              <w:rPr>
                <w:b/>
              </w:rPr>
            </w:pPr>
            <w:r w:rsidRPr="00602D16">
              <w:rPr>
                <w:b/>
              </w:rPr>
              <w:t>2</w:t>
            </w:r>
            <w:r w:rsidRPr="00602D16">
              <w:rPr>
                <w:rFonts w:ascii="Times New Roman" w:hAnsi="Times New Roman"/>
                <w:b/>
              </w:rPr>
              <w:t> </w:t>
            </w:r>
            <w:r w:rsidRPr="00602D16">
              <w:rPr>
                <w:b/>
              </w:rPr>
              <w:t>160</w:t>
            </w:r>
          </w:p>
        </w:tc>
      </w:tr>
      <w:tr w:rsidR="00F7009D" w:rsidRPr="00602D16" w14:paraId="56D3C476" w14:textId="77777777" w:rsidTr="00F7009D">
        <w:tc>
          <w:tcPr>
            <w:tcW w:w="1441" w:type="dxa"/>
            <w:vAlign w:val="bottom"/>
          </w:tcPr>
          <w:p w14:paraId="2FE855EC" w14:textId="77777777" w:rsidR="00F7009D" w:rsidRPr="00602D16" w:rsidRDefault="009D6872" w:rsidP="00F7009D">
            <w:pPr>
              <w:pStyle w:val="TabellRader"/>
              <w:keepNext/>
              <w:keepLines/>
              <w:jc w:val="left"/>
            </w:pPr>
            <w:r w:rsidRPr="00602D16">
              <w:rPr>
                <w:i/>
              </w:rPr>
              <w:t xml:space="preserve"> Procent av BNP</w:t>
            </w:r>
          </w:p>
        </w:tc>
        <w:tc>
          <w:tcPr>
            <w:tcW w:w="492" w:type="dxa"/>
            <w:tcMar>
              <w:left w:w="68" w:type="dxa"/>
              <w:right w:w="68" w:type="dxa"/>
            </w:tcMar>
            <w:vAlign w:val="bottom"/>
          </w:tcPr>
          <w:p w14:paraId="7F35101A" w14:textId="77777777" w:rsidR="00F7009D" w:rsidRPr="00602D16" w:rsidRDefault="009D6872" w:rsidP="00F7009D">
            <w:pPr>
              <w:pStyle w:val="TabellRader"/>
              <w:rPr>
                <w:i/>
              </w:rPr>
            </w:pPr>
            <w:r w:rsidRPr="00602D16">
              <w:rPr>
                <w:i/>
              </w:rPr>
              <w:t>51,2</w:t>
            </w:r>
          </w:p>
        </w:tc>
        <w:tc>
          <w:tcPr>
            <w:tcW w:w="492" w:type="dxa"/>
            <w:tcMar>
              <w:left w:w="68" w:type="dxa"/>
              <w:right w:w="68" w:type="dxa"/>
            </w:tcMar>
            <w:vAlign w:val="bottom"/>
          </w:tcPr>
          <w:p w14:paraId="31B7BFB0" w14:textId="77777777" w:rsidR="00F7009D" w:rsidRPr="00602D16" w:rsidRDefault="009D6872" w:rsidP="00F7009D">
            <w:pPr>
              <w:pStyle w:val="TabellRader"/>
              <w:rPr>
                <w:i/>
              </w:rPr>
            </w:pPr>
            <w:r w:rsidRPr="00602D16">
              <w:rPr>
                <w:i/>
              </w:rPr>
              <w:t>50,1</w:t>
            </w:r>
          </w:p>
        </w:tc>
        <w:tc>
          <w:tcPr>
            <w:tcW w:w="493" w:type="dxa"/>
            <w:tcMar>
              <w:left w:w="68" w:type="dxa"/>
              <w:right w:w="68" w:type="dxa"/>
            </w:tcMar>
            <w:vAlign w:val="bottom"/>
          </w:tcPr>
          <w:p w14:paraId="7141A1B8" w14:textId="77777777" w:rsidR="00F7009D" w:rsidRPr="00602D16" w:rsidRDefault="009D6872" w:rsidP="00F7009D">
            <w:pPr>
              <w:pStyle w:val="TabellRader"/>
              <w:rPr>
                <w:i/>
              </w:rPr>
            </w:pPr>
            <w:r w:rsidRPr="00602D16">
              <w:rPr>
                <w:i/>
              </w:rPr>
              <w:t>48,9</w:t>
            </w:r>
          </w:p>
        </w:tc>
        <w:tc>
          <w:tcPr>
            <w:tcW w:w="492" w:type="dxa"/>
            <w:tcMar>
              <w:left w:w="68" w:type="dxa"/>
              <w:right w:w="68" w:type="dxa"/>
            </w:tcMar>
            <w:vAlign w:val="bottom"/>
          </w:tcPr>
          <w:p w14:paraId="7DE6076D" w14:textId="77777777" w:rsidR="00F7009D" w:rsidRPr="00602D16" w:rsidRDefault="009D6872" w:rsidP="00F7009D">
            <w:pPr>
              <w:pStyle w:val="TabellRader"/>
              <w:rPr>
                <w:i/>
              </w:rPr>
            </w:pPr>
            <w:r w:rsidRPr="00602D16">
              <w:rPr>
                <w:i/>
              </w:rPr>
              <w:t>48,3</w:t>
            </w:r>
          </w:p>
        </w:tc>
        <w:tc>
          <w:tcPr>
            <w:tcW w:w="492" w:type="dxa"/>
            <w:tcMar>
              <w:left w:w="68" w:type="dxa"/>
              <w:right w:w="68" w:type="dxa"/>
            </w:tcMar>
            <w:vAlign w:val="bottom"/>
          </w:tcPr>
          <w:p w14:paraId="7CB7DCE6" w14:textId="77777777" w:rsidR="00F7009D" w:rsidRPr="00602D16" w:rsidRDefault="009D6872" w:rsidP="00F7009D">
            <w:pPr>
              <w:pStyle w:val="TabellRader"/>
              <w:rPr>
                <w:i/>
              </w:rPr>
            </w:pPr>
            <w:r w:rsidRPr="00602D16">
              <w:rPr>
                <w:i/>
              </w:rPr>
              <w:t>48,0</w:t>
            </w:r>
          </w:p>
        </w:tc>
        <w:tc>
          <w:tcPr>
            <w:tcW w:w="493" w:type="dxa"/>
            <w:tcMar>
              <w:left w:w="68" w:type="dxa"/>
              <w:right w:w="68" w:type="dxa"/>
            </w:tcMar>
            <w:vAlign w:val="bottom"/>
          </w:tcPr>
          <w:p w14:paraId="34A270F2" w14:textId="77777777" w:rsidR="00F7009D" w:rsidRPr="00602D16" w:rsidRDefault="009D6872" w:rsidP="00F7009D">
            <w:pPr>
              <w:pStyle w:val="TabellRader"/>
              <w:rPr>
                <w:i/>
              </w:rPr>
            </w:pPr>
            <w:r w:rsidRPr="00602D16">
              <w:rPr>
                <w:i/>
              </w:rPr>
              <w:t>47,4</w:t>
            </w:r>
          </w:p>
        </w:tc>
      </w:tr>
      <w:tr w:rsidR="00F7009D" w:rsidRPr="00602D16" w14:paraId="58F3B3DF" w14:textId="77777777" w:rsidTr="00F7009D">
        <w:tc>
          <w:tcPr>
            <w:tcW w:w="1441" w:type="dxa"/>
            <w:vAlign w:val="bottom"/>
          </w:tcPr>
          <w:p w14:paraId="1524C6D3" w14:textId="77777777" w:rsidR="00F7009D" w:rsidRPr="00602D16" w:rsidRDefault="009D6872" w:rsidP="00F7009D">
            <w:pPr>
              <w:pStyle w:val="TabellRader"/>
              <w:keepNext/>
              <w:keepLines/>
              <w:jc w:val="left"/>
            </w:pPr>
            <w:r w:rsidRPr="00602D16">
              <w:rPr>
                <w:b/>
              </w:rPr>
              <w:t>Finansiellt sparande</w:t>
            </w:r>
          </w:p>
        </w:tc>
        <w:tc>
          <w:tcPr>
            <w:tcW w:w="492" w:type="dxa"/>
            <w:tcMar>
              <w:left w:w="68" w:type="dxa"/>
              <w:right w:w="68" w:type="dxa"/>
            </w:tcMar>
            <w:vAlign w:val="bottom"/>
          </w:tcPr>
          <w:p w14:paraId="3EEC4BF8" w14:textId="77777777" w:rsidR="00F7009D" w:rsidRPr="00602D16" w:rsidRDefault="009D6872" w:rsidP="00F7009D">
            <w:pPr>
              <w:pStyle w:val="TabellRader"/>
              <w:rPr>
                <w:b/>
              </w:rPr>
            </w:pPr>
            <w:r w:rsidRPr="00602D16">
              <w:rPr>
                <w:b/>
              </w:rPr>
              <w:t>-49</w:t>
            </w:r>
          </w:p>
        </w:tc>
        <w:tc>
          <w:tcPr>
            <w:tcW w:w="492" w:type="dxa"/>
            <w:tcMar>
              <w:left w:w="68" w:type="dxa"/>
              <w:right w:w="68" w:type="dxa"/>
            </w:tcMar>
            <w:vAlign w:val="bottom"/>
          </w:tcPr>
          <w:p w14:paraId="0A2B2F3B" w14:textId="77777777" w:rsidR="00F7009D" w:rsidRPr="00602D16" w:rsidRDefault="009D6872" w:rsidP="00F7009D">
            <w:pPr>
              <w:pStyle w:val="TabellRader"/>
              <w:rPr>
                <w:b/>
              </w:rPr>
            </w:pPr>
            <w:r w:rsidRPr="00602D16">
              <w:rPr>
                <w:b/>
              </w:rPr>
              <w:t>-59</w:t>
            </w:r>
          </w:p>
        </w:tc>
        <w:tc>
          <w:tcPr>
            <w:tcW w:w="493" w:type="dxa"/>
            <w:tcMar>
              <w:left w:w="68" w:type="dxa"/>
              <w:right w:w="68" w:type="dxa"/>
            </w:tcMar>
            <w:vAlign w:val="bottom"/>
          </w:tcPr>
          <w:p w14:paraId="35BF9E82" w14:textId="77777777" w:rsidR="00F7009D" w:rsidRPr="00602D16" w:rsidRDefault="009D6872" w:rsidP="00F7009D">
            <w:pPr>
              <w:pStyle w:val="TabellRader"/>
              <w:rPr>
                <w:b/>
              </w:rPr>
            </w:pPr>
            <w:r w:rsidRPr="00602D16">
              <w:rPr>
                <w:b/>
              </w:rPr>
              <w:t>-13</w:t>
            </w:r>
          </w:p>
        </w:tc>
        <w:tc>
          <w:tcPr>
            <w:tcW w:w="492" w:type="dxa"/>
            <w:tcMar>
              <w:left w:w="68" w:type="dxa"/>
              <w:right w:w="68" w:type="dxa"/>
            </w:tcMar>
            <w:vAlign w:val="bottom"/>
          </w:tcPr>
          <w:p w14:paraId="1330C449" w14:textId="77777777" w:rsidR="00F7009D" w:rsidRPr="00602D16" w:rsidRDefault="009D6872" w:rsidP="00F7009D">
            <w:pPr>
              <w:pStyle w:val="TabellRader"/>
              <w:rPr>
                <w:b/>
              </w:rPr>
            </w:pPr>
            <w:r w:rsidRPr="00602D16">
              <w:rPr>
                <w:b/>
              </w:rPr>
              <w:t>7</w:t>
            </w:r>
          </w:p>
        </w:tc>
        <w:tc>
          <w:tcPr>
            <w:tcW w:w="492" w:type="dxa"/>
            <w:tcMar>
              <w:left w:w="68" w:type="dxa"/>
              <w:right w:w="68" w:type="dxa"/>
            </w:tcMar>
            <w:vAlign w:val="bottom"/>
          </w:tcPr>
          <w:p w14:paraId="50E6DCF1" w14:textId="77777777" w:rsidR="00F7009D" w:rsidRPr="00602D16" w:rsidRDefault="009D6872" w:rsidP="00F7009D">
            <w:pPr>
              <w:pStyle w:val="TabellRader"/>
              <w:rPr>
                <w:b/>
              </w:rPr>
            </w:pPr>
            <w:r w:rsidRPr="00602D16">
              <w:rPr>
                <w:b/>
              </w:rPr>
              <w:t>30</w:t>
            </w:r>
          </w:p>
        </w:tc>
        <w:tc>
          <w:tcPr>
            <w:tcW w:w="493" w:type="dxa"/>
            <w:tcMar>
              <w:left w:w="68" w:type="dxa"/>
              <w:right w:w="68" w:type="dxa"/>
            </w:tcMar>
            <w:vAlign w:val="bottom"/>
          </w:tcPr>
          <w:p w14:paraId="43B6DAC6" w14:textId="77777777" w:rsidR="00F7009D" w:rsidRPr="00602D16" w:rsidRDefault="009D6872" w:rsidP="00F7009D">
            <w:pPr>
              <w:pStyle w:val="TabellRader"/>
              <w:rPr>
                <w:b/>
              </w:rPr>
            </w:pPr>
            <w:r w:rsidRPr="00602D16">
              <w:rPr>
                <w:b/>
              </w:rPr>
              <w:t>56</w:t>
            </w:r>
          </w:p>
        </w:tc>
      </w:tr>
      <w:tr w:rsidR="00F7009D" w:rsidRPr="00602D16" w14:paraId="0C6EDE45" w14:textId="77777777" w:rsidTr="00F7009D">
        <w:tc>
          <w:tcPr>
            <w:tcW w:w="1441" w:type="dxa"/>
            <w:tcBorders>
              <w:bottom w:val="single" w:sz="6" w:space="0" w:color="auto"/>
            </w:tcBorders>
            <w:vAlign w:val="bottom"/>
          </w:tcPr>
          <w:p w14:paraId="184858F7" w14:textId="77777777" w:rsidR="00F7009D" w:rsidRPr="00602D16" w:rsidRDefault="009D6872" w:rsidP="00F7009D">
            <w:pPr>
              <w:pStyle w:val="TabellRader"/>
              <w:keepNext/>
              <w:keepLines/>
              <w:jc w:val="left"/>
            </w:pPr>
            <w:r w:rsidRPr="00602D16">
              <w:rPr>
                <w:i/>
              </w:rPr>
              <w:t xml:space="preserve"> Procent av BNP</w:t>
            </w:r>
          </w:p>
        </w:tc>
        <w:tc>
          <w:tcPr>
            <w:tcW w:w="492" w:type="dxa"/>
            <w:tcBorders>
              <w:bottom w:val="single" w:sz="6" w:space="0" w:color="auto"/>
            </w:tcBorders>
            <w:tcMar>
              <w:left w:w="68" w:type="dxa"/>
              <w:right w:w="68" w:type="dxa"/>
            </w:tcMar>
            <w:vAlign w:val="bottom"/>
          </w:tcPr>
          <w:p w14:paraId="2A89C53D" w14:textId="77777777" w:rsidR="00F7009D" w:rsidRPr="00602D16" w:rsidRDefault="009D6872" w:rsidP="00F7009D">
            <w:pPr>
              <w:pStyle w:val="TabellRader"/>
              <w:rPr>
                <w:i/>
              </w:rPr>
            </w:pPr>
            <w:r w:rsidRPr="00602D16">
              <w:rPr>
                <w:i/>
              </w:rPr>
              <w:t>-1,3</w:t>
            </w:r>
          </w:p>
        </w:tc>
        <w:tc>
          <w:tcPr>
            <w:tcW w:w="492" w:type="dxa"/>
            <w:tcBorders>
              <w:bottom w:val="single" w:sz="6" w:space="0" w:color="auto"/>
            </w:tcBorders>
            <w:tcMar>
              <w:left w:w="68" w:type="dxa"/>
              <w:right w:w="68" w:type="dxa"/>
            </w:tcMar>
            <w:vAlign w:val="bottom"/>
          </w:tcPr>
          <w:p w14:paraId="02606FE8" w14:textId="77777777" w:rsidR="00F7009D" w:rsidRPr="00602D16" w:rsidRDefault="009D6872" w:rsidP="00F7009D">
            <w:pPr>
              <w:pStyle w:val="TabellRader"/>
              <w:rPr>
                <w:i/>
              </w:rPr>
            </w:pPr>
            <w:r w:rsidRPr="00602D16">
              <w:rPr>
                <w:i/>
              </w:rPr>
              <w:t>-1,6</w:t>
            </w:r>
          </w:p>
        </w:tc>
        <w:tc>
          <w:tcPr>
            <w:tcW w:w="493" w:type="dxa"/>
            <w:tcBorders>
              <w:bottom w:val="single" w:sz="6" w:space="0" w:color="auto"/>
            </w:tcBorders>
            <w:tcMar>
              <w:left w:w="68" w:type="dxa"/>
              <w:right w:w="68" w:type="dxa"/>
            </w:tcMar>
            <w:vAlign w:val="bottom"/>
          </w:tcPr>
          <w:p w14:paraId="48B1DA58" w14:textId="77777777" w:rsidR="00F7009D" w:rsidRPr="00602D16" w:rsidRDefault="009D6872" w:rsidP="00F7009D">
            <w:pPr>
              <w:pStyle w:val="TabellRader"/>
              <w:rPr>
                <w:i/>
              </w:rPr>
            </w:pPr>
            <w:r w:rsidRPr="00602D16">
              <w:rPr>
                <w:i/>
              </w:rPr>
              <w:t>-0,3</w:t>
            </w:r>
          </w:p>
        </w:tc>
        <w:tc>
          <w:tcPr>
            <w:tcW w:w="492" w:type="dxa"/>
            <w:tcBorders>
              <w:bottom w:val="single" w:sz="6" w:space="0" w:color="auto"/>
            </w:tcBorders>
            <w:tcMar>
              <w:left w:w="68" w:type="dxa"/>
              <w:right w:w="68" w:type="dxa"/>
            </w:tcMar>
            <w:vAlign w:val="bottom"/>
          </w:tcPr>
          <w:p w14:paraId="6A122B40" w14:textId="77777777" w:rsidR="00F7009D" w:rsidRPr="00602D16" w:rsidRDefault="009D6872" w:rsidP="00F7009D">
            <w:pPr>
              <w:pStyle w:val="TabellRader"/>
              <w:rPr>
                <w:i/>
              </w:rPr>
            </w:pPr>
            <w:r w:rsidRPr="00602D16">
              <w:rPr>
                <w:i/>
              </w:rPr>
              <w:t>0,2</w:t>
            </w:r>
          </w:p>
        </w:tc>
        <w:tc>
          <w:tcPr>
            <w:tcW w:w="492" w:type="dxa"/>
            <w:tcBorders>
              <w:bottom w:val="single" w:sz="6" w:space="0" w:color="auto"/>
            </w:tcBorders>
            <w:tcMar>
              <w:left w:w="68" w:type="dxa"/>
              <w:right w:w="68" w:type="dxa"/>
            </w:tcMar>
            <w:vAlign w:val="bottom"/>
          </w:tcPr>
          <w:p w14:paraId="56121974" w14:textId="77777777" w:rsidR="00F7009D" w:rsidRPr="00602D16" w:rsidRDefault="009D6872" w:rsidP="00F7009D">
            <w:pPr>
              <w:pStyle w:val="TabellRader"/>
              <w:rPr>
                <w:i/>
              </w:rPr>
            </w:pPr>
            <w:r w:rsidRPr="00602D16">
              <w:rPr>
                <w:i/>
              </w:rPr>
              <w:t>0,7</w:t>
            </w:r>
          </w:p>
        </w:tc>
        <w:tc>
          <w:tcPr>
            <w:tcW w:w="493" w:type="dxa"/>
            <w:tcBorders>
              <w:bottom w:val="single" w:sz="6" w:space="0" w:color="auto"/>
            </w:tcBorders>
            <w:tcMar>
              <w:left w:w="68" w:type="dxa"/>
              <w:right w:w="68" w:type="dxa"/>
            </w:tcMar>
            <w:vAlign w:val="bottom"/>
          </w:tcPr>
          <w:p w14:paraId="0F6763DD" w14:textId="77777777" w:rsidR="00F7009D" w:rsidRPr="00602D16" w:rsidRDefault="009D6872" w:rsidP="00F7009D">
            <w:pPr>
              <w:pStyle w:val="TabellRader"/>
              <w:rPr>
                <w:i/>
              </w:rPr>
            </w:pPr>
            <w:r w:rsidRPr="00602D16">
              <w:rPr>
                <w:i/>
              </w:rPr>
              <w:t>1,2</w:t>
            </w:r>
          </w:p>
        </w:tc>
      </w:tr>
      <w:tr w:rsidR="00F7009D" w:rsidRPr="00602D16" w14:paraId="720C2F09" w14:textId="77777777" w:rsidTr="00F7009D">
        <w:tc>
          <w:tcPr>
            <w:tcW w:w="1441" w:type="dxa"/>
            <w:tcBorders>
              <w:top w:val="single" w:sz="6" w:space="0" w:color="auto"/>
              <w:bottom w:val="nil"/>
            </w:tcBorders>
            <w:vAlign w:val="bottom"/>
          </w:tcPr>
          <w:p w14:paraId="1451AD66" w14:textId="77777777" w:rsidR="00F7009D" w:rsidRPr="00602D16" w:rsidRDefault="009D6872" w:rsidP="00F7009D">
            <w:pPr>
              <w:pStyle w:val="TabellRader"/>
              <w:keepNext/>
              <w:keepLines/>
              <w:jc w:val="left"/>
              <w:rPr>
                <w:i/>
              </w:rPr>
            </w:pPr>
            <w:r w:rsidRPr="00602D16">
              <w:rPr>
                <w:b/>
              </w:rPr>
              <w:t>Strukturellt sparande</w:t>
            </w:r>
          </w:p>
        </w:tc>
        <w:tc>
          <w:tcPr>
            <w:tcW w:w="492" w:type="dxa"/>
            <w:tcBorders>
              <w:top w:val="single" w:sz="6" w:space="0" w:color="auto"/>
              <w:bottom w:val="nil"/>
            </w:tcBorders>
            <w:tcMar>
              <w:left w:w="68" w:type="dxa"/>
              <w:right w:w="68" w:type="dxa"/>
            </w:tcMar>
            <w:vAlign w:val="bottom"/>
          </w:tcPr>
          <w:p w14:paraId="1C75DB9A" w14:textId="77777777" w:rsidR="00F7009D" w:rsidRPr="00602D16" w:rsidRDefault="00F7009D" w:rsidP="00F7009D">
            <w:pPr>
              <w:pStyle w:val="TabellRader"/>
              <w:rPr>
                <w:i/>
              </w:rPr>
            </w:pPr>
          </w:p>
        </w:tc>
        <w:tc>
          <w:tcPr>
            <w:tcW w:w="492" w:type="dxa"/>
            <w:tcBorders>
              <w:top w:val="single" w:sz="6" w:space="0" w:color="auto"/>
              <w:bottom w:val="nil"/>
            </w:tcBorders>
            <w:tcMar>
              <w:left w:w="68" w:type="dxa"/>
              <w:right w:w="68" w:type="dxa"/>
            </w:tcMar>
            <w:vAlign w:val="bottom"/>
          </w:tcPr>
          <w:p w14:paraId="7076699A" w14:textId="77777777" w:rsidR="00F7009D" w:rsidRPr="00602D16" w:rsidRDefault="00F7009D" w:rsidP="00F7009D">
            <w:pPr>
              <w:pStyle w:val="TabellRader"/>
              <w:rPr>
                <w:i/>
              </w:rPr>
            </w:pPr>
          </w:p>
        </w:tc>
        <w:tc>
          <w:tcPr>
            <w:tcW w:w="493" w:type="dxa"/>
            <w:tcBorders>
              <w:top w:val="single" w:sz="6" w:space="0" w:color="auto"/>
              <w:bottom w:val="nil"/>
            </w:tcBorders>
            <w:tcMar>
              <w:left w:w="68" w:type="dxa"/>
              <w:right w:w="68" w:type="dxa"/>
            </w:tcMar>
            <w:vAlign w:val="bottom"/>
          </w:tcPr>
          <w:p w14:paraId="09BE1DCD" w14:textId="77777777" w:rsidR="00F7009D" w:rsidRPr="00602D16" w:rsidRDefault="00F7009D" w:rsidP="00F7009D">
            <w:pPr>
              <w:pStyle w:val="TabellRader"/>
              <w:rPr>
                <w:i/>
              </w:rPr>
            </w:pPr>
          </w:p>
        </w:tc>
        <w:tc>
          <w:tcPr>
            <w:tcW w:w="492" w:type="dxa"/>
            <w:tcBorders>
              <w:top w:val="single" w:sz="6" w:space="0" w:color="auto"/>
              <w:bottom w:val="nil"/>
            </w:tcBorders>
            <w:tcMar>
              <w:left w:w="68" w:type="dxa"/>
              <w:right w:w="68" w:type="dxa"/>
            </w:tcMar>
            <w:vAlign w:val="bottom"/>
          </w:tcPr>
          <w:p w14:paraId="5D8A07AE" w14:textId="77777777" w:rsidR="00F7009D" w:rsidRPr="00602D16" w:rsidRDefault="00F7009D" w:rsidP="00F7009D">
            <w:pPr>
              <w:pStyle w:val="TabellRader"/>
              <w:rPr>
                <w:i/>
              </w:rPr>
            </w:pPr>
          </w:p>
        </w:tc>
        <w:tc>
          <w:tcPr>
            <w:tcW w:w="492" w:type="dxa"/>
            <w:tcBorders>
              <w:top w:val="single" w:sz="6" w:space="0" w:color="auto"/>
              <w:bottom w:val="nil"/>
            </w:tcBorders>
            <w:tcMar>
              <w:left w:w="68" w:type="dxa"/>
              <w:right w:w="68" w:type="dxa"/>
            </w:tcMar>
            <w:vAlign w:val="bottom"/>
          </w:tcPr>
          <w:p w14:paraId="13557F9F" w14:textId="77777777" w:rsidR="00F7009D" w:rsidRPr="00602D16" w:rsidRDefault="00F7009D" w:rsidP="00F7009D">
            <w:pPr>
              <w:pStyle w:val="TabellRader"/>
              <w:rPr>
                <w:i/>
              </w:rPr>
            </w:pPr>
          </w:p>
        </w:tc>
        <w:tc>
          <w:tcPr>
            <w:tcW w:w="493" w:type="dxa"/>
            <w:tcBorders>
              <w:top w:val="single" w:sz="6" w:space="0" w:color="auto"/>
              <w:bottom w:val="nil"/>
            </w:tcBorders>
            <w:tcMar>
              <w:left w:w="68" w:type="dxa"/>
              <w:right w:w="68" w:type="dxa"/>
            </w:tcMar>
            <w:vAlign w:val="bottom"/>
          </w:tcPr>
          <w:p w14:paraId="520DAF55" w14:textId="77777777" w:rsidR="00F7009D" w:rsidRPr="00602D16" w:rsidRDefault="00F7009D" w:rsidP="00F7009D">
            <w:pPr>
              <w:pStyle w:val="TabellRader"/>
              <w:rPr>
                <w:i/>
              </w:rPr>
            </w:pPr>
          </w:p>
        </w:tc>
      </w:tr>
      <w:tr w:rsidR="00F7009D" w:rsidRPr="00602D16" w14:paraId="74010D25" w14:textId="77777777" w:rsidTr="00F7009D">
        <w:tc>
          <w:tcPr>
            <w:tcW w:w="1441" w:type="dxa"/>
            <w:tcBorders>
              <w:top w:val="nil"/>
            </w:tcBorders>
            <w:vAlign w:val="bottom"/>
          </w:tcPr>
          <w:p w14:paraId="58756055" w14:textId="77777777" w:rsidR="00F7009D" w:rsidRPr="00602D16" w:rsidRDefault="009D6872" w:rsidP="00F7009D">
            <w:pPr>
              <w:pStyle w:val="TabellRader"/>
              <w:keepNext/>
              <w:keepLines/>
              <w:jc w:val="left"/>
              <w:rPr>
                <w:i/>
              </w:rPr>
            </w:pPr>
            <w:r w:rsidRPr="00602D16">
              <w:rPr>
                <w:i/>
              </w:rPr>
              <w:t>Procent av BNP</w:t>
            </w:r>
          </w:p>
        </w:tc>
        <w:tc>
          <w:tcPr>
            <w:tcW w:w="492" w:type="dxa"/>
            <w:tcBorders>
              <w:top w:val="nil"/>
            </w:tcBorders>
            <w:tcMar>
              <w:left w:w="68" w:type="dxa"/>
              <w:right w:w="68" w:type="dxa"/>
            </w:tcMar>
            <w:vAlign w:val="bottom"/>
          </w:tcPr>
          <w:p w14:paraId="29FD84A8" w14:textId="77777777" w:rsidR="00F7009D" w:rsidRPr="00602D16" w:rsidRDefault="009D6872" w:rsidP="00F7009D">
            <w:pPr>
              <w:pStyle w:val="TabellRader"/>
              <w:rPr>
                <w:i/>
              </w:rPr>
            </w:pPr>
            <w:r w:rsidRPr="00602D16">
              <w:rPr>
                <w:i/>
              </w:rPr>
              <w:t>0,0</w:t>
            </w:r>
          </w:p>
        </w:tc>
        <w:tc>
          <w:tcPr>
            <w:tcW w:w="492" w:type="dxa"/>
            <w:tcBorders>
              <w:top w:val="nil"/>
            </w:tcBorders>
            <w:tcMar>
              <w:left w:w="68" w:type="dxa"/>
              <w:right w:w="68" w:type="dxa"/>
            </w:tcMar>
            <w:vAlign w:val="bottom"/>
          </w:tcPr>
          <w:p w14:paraId="7DD6EA75" w14:textId="77777777" w:rsidR="00F7009D" w:rsidRPr="00602D16" w:rsidRDefault="009D6872" w:rsidP="00F7009D">
            <w:pPr>
              <w:pStyle w:val="TabellRader"/>
              <w:rPr>
                <w:i/>
              </w:rPr>
            </w:pPr>
            <w:r w:rsidRPr="00602D16">
              <w:rPr>
                <w:i/>
              </w:rPr>
              <w:t>-0,2</w:t>
            </w:r>
          </w:p>
        </w:tc>
        <w:tc>
          <w:tcPr>
            <w:tcW w:w="493" w:type="dxa"/>
            <w:tcBorders>
              <w:top w:val="nil"/>
            </w:tcBorders>
            <w:tcMar>
              <w:left w:w="68" w:type="dxa"/>
              <w:right w:w="68" w:type="dxa"/>
            </w:tcMar>
            <w:vAlign w:val="bottom"/>
          </w:tcPr>
          <w:p w14:paraId="38ED8B02" w14:textId="77777777" w:rsidR="00F7009D" w:rsidRPr="00602D16" w:rsidRDefault="009D6872" w:rsidP="00F7009D">
            <w:pPr>
              <w:pStyle w:val="TabellRader"/>
              <w:rPr>
                <w:i/>
              </w:rPr>
            </w:pPr>
            <w:r w:rsidRPr="00602D16">
              <w:rPr>
                <w:i/>
              </w:rPr>
              <w:t>0,5</w:t>
            </w:r>
          </w:p>
        </w:tc>
        <w:tc>
          <w:tcPr>
            <w:tcW w:w="492" w:type="dxa"/>
            <w:tcBorders>
              <w:top w:val="nil"/>
            </w:tcBorders>
            <w:tcMar>
              <w:left w:w="68" w:type="dxa"/>
              <w:right w:w="68" w:type="dxa"/>
            </w:tcMar>
            <w:vAlign w:val="bottom"/>
          </w:tcPr>
          <w:p w14:paraId="0BFA92FD" w14:textId="77777777" w:rsidR="00F7009D" w:rsidRPr="00602D16" w:rsidRDefault="009D6872" w:rsidP="00F7009D">
            <w:pPr>
              <w:pStyle w:val="TabellRader"/>
              <w:rPr>
                <w:i/>
              </w:rPr>
            </w:pPr>
            <w:r w:rsidRPr="00602D16">
              <w:rPr>
                <w:i/>
              </w:rPr>
              <w:t>0,4</w:t>
            </w:r>
          </w:p>
        </w:tc>
        <w:tc>
          <w:tcPr>
            <w:tcW w:w="492" w:type="dxa"/>
            <w:tcBorders>
              <w:top w:val="nil"/>
            </w:tcBorders>
            <w:tcMar>
              <w:left w:w="68" w:type="dxa"/>
              <w:right w:w="68" w:type="dxa"/>
            </w:tcMar>
            <w:vAlign w:val="bottom"/>
          </w:tcPr>
          <w:p w14:paraId="26E59D6C" w14:textId="77777777" w:rsidR="00F7009D" w:rsidRPr="00602D16" w:rsidRDefault="009D6872" w:rsidP="00F7009D">
            <w:pPr>
              <w:pStyle w:val="TabellRader"/>
              <w:rPr>
                <w:i/>
              </w:rPr>
            </w:pPr>
            <w:r w:rsidRPr="00602D16">
              <w:rPr>
                <w:i/>
              </w:rPr>
              <w:t>0,8</w:t>
            </w:r>
          </w:p>
        </w:tc>
        <w:tc>
          <w:tcPr>
            <w:tcW w:w="493" w:type="dxa"/>
            <w:tcBorders>
              <w:top w:val="nil"/>
            </w:tcBorders>
            <w:tcMar>
              <w:left w:w="68" w:type="dxa"/>
              <w:right w:w="68" w:type="dxa"/>
            </w:tcMar>
            <w:vAlign w:val="bottom"/>
          </w:tcPr>
          <w:p w14:paraId="51D503D6" w14:textId="77777777" w:rsidR="00F7009D" w:rsidRPr="00602D16" w:rsidRDefault="009D6872" w:rsidP="00F7009D">
            <w:pPr>
              <w:pStyle w:val="TabellRader"/>
              <w:rPr>
                <w:i/>
              </w:rPr>
            </w:pPr>
            <w:r w:rsidRPr="00602D16">
              <w:rPr>
                <w:i/>
              </w:rPr>
              <w:t>1,2</w:t>
            </w:r>
          </w:p>
        </w:tc>
      </w:tr>
      <w:tr w:rsidR="00F7009D" w:rsidRPr="00602D16" w14:paraId="13EA4DA7" w14:textId="77777777" w:rsidTr="00F7009D">
        <w:tc>
          <w:tcPr>
            <w:tcW w:w="1441" w:type="dxa"/>
            <w:vAlign w:val="bottom"/>
          </w:tcPr>
          <w:p w14:paraId="67622D90" w14:textId="77777777" w:rsidR="00F7009D" w:rsidRPr="00602D16" w:rsidRDefault="009D6872" w:rsidP="00F7009D">
            <w:pPr>
              <w:pStyle w:val="TabellRader"/>
              <w:keepNext/>
              <w:keepLines/>
              <w:jc w:val="left"/>
            </w:pPr>
            <w:r w:rsidRPr="00602D16">
              <w:rPr>
                <w:b/>
              </w:rPr>
              <w:t>Konsoliderad bruttoskuld</w:t>
            </w:r>
          </w:p>
        </w:tc>
        <w:tc>
          <w:tcPr>
            <w:tcW w:w="492" w:type="dxa"/>
            <w:tcMar>
              <w:left w:w="68" w:type="dxa"/>
              <w:right w:w="68" w:type="dxa"/>
            </w:tcMar>
            <w:vAlign w:val="bottom"/>
          </w:tcPr>
          <w:p w14:paraId="3C7AE785" w14:textId="49413610" w:rsidR="00F7009D" w:rsidRPr="00602D16" w:rsidRDefault="009D6872" w:rsidP="00F7009D">
            <w:pPr>
              <w:pStyle w:val="TabellRader"/>
              <w:rPr>
                <w:b/>
              </w:rPr>
            </w:pPr>
            <w:r w:rsidRPr="00602D16">
              <w:rPr>
                <w:b/>
              </w:rPr>
              <w:t>1</w:t>
            </w:r>
            <w:r w:rsidRPr="00602D16">
              <w:rPr>
                <w:rFonts w:ascii="Times New Roman" w:hAnsi="Times New Roman"/>
                <w:b/>
              </w:rPr>
              <w:t> </w:t>
            </w:r>
            <w:r w:rsidRPr="00602D16">
              <w:rPr>
                <w:b/>
              </w:rPr>
              <w:t>475</w:t>
            </w:r>
          </w:p>
        </w:tc>
        <w:tc>
          <w:tcPr>
            <w:tcW w:w="492" w:type="dxa"/>
            <w:tcMar>
              <w:left w:w="68" w:type="dxa"/>
              <w:right w:w="68" w:type="dxa"/>
            </w:tcMar>
            <w:vAlign w:val="bottom"/>
          </w:tcPr>
          <w:p w14:paraId="5210BCF8" w14:textId="7D65780C" w:rsidR="00F7009D" w:rsidRPr="00602D16" w:rsidRDefault="009D6872" w:rsidP="00F7009D">
            <w:pPr>
              <w:pStyle w:val="TabellRader"/>
              <w:rPr>
                <w:b/>
              </w:rPr>
            </w:pPr>
            <w:r w:rsidRPr="00602D16">
              <w:rPr>
                <w:b/>
              </w:rPr>
              <w:t>1</w:t>
            </w:r>
            <w:r w:rsidRPr="00602D16">
              <w:rPr>
                <w:rFonts w:ascii="Times New Roman" w:hAnsi="Times New Roman"/>
                <w:b/>
              </w:rPr>
              <w:t> </w:t>
            </w:r>
            <w:r w:rsidRPr="00602D16">
              <w:rPr>
                <w:b/>
              </w:rPr>
              <w:t>5</w:t>
            </w:r>
            <w:r>
              <w:rPr>
                <w:b/>
              </w:rPr>
              <w:t>61</w:t>
            </w:r>
          </w:p>
        </w:tc>
        <w:tc>
          <w:tcPr>
            <w:tcW w:w="493" w:type="dxa"/>
            <w:tcMar>
              <w:left w:w="68" w:type="dxa"/>
              <w:right w:w="68" w:type="dxa"/>
            </w:tcMar>
            <w:vAlign w:val="bottom"/>
          </w:tcPr>
          <w:p w14:paraId="672E6642" w14:textId="5C9E6911" w:rsidR="00F7009D" w:rsidRPr="00602D16" w:rsidRDefault="009D6872" w:rsidP="00F7009D">
            <w:pPr>
              <w:pStyle w:val="TabellRader"/>
              <w:rPr>
                <w:b/>
              </w:rPr>
            </w:pPr>
            <w:r w:rsidRPr="00602D16">
              <w:rPr>
                <w:b/>
              </w:rPr>
              <w:t>1</w:t>
            </w:r>
            <w:r w:rsidRPr="00602D16">
              <w:rPr>
                <w:rFonts w:ascii="Times New Roman" w:hAnsi="Times New Roman"/>
                <w:b/>
              </w:rPr>
              <w:t> </w:t>
            </w:r>
            <w:r w:rsidRPr="00602D16">
              <w:rPr>
                <w:b/>
              </w:rPr>
              <w:t>5</w:t>
            </w:r>
            <w:r>
              <w:rPr>
                <w:b/>
              </w:rPr>
              <w:t>79</w:t>
            </w:r>
          </w:p>
        </w:tc>
        <w:tc>
          <w:tcPr>
            <w:tcW w:w="492" w:type="dxa"/>
            <w:tcMar>
              <w:left w:w="68" w:type="dxa"/>
              <w:right w:w="68" w:type="dxa"/>
            </w:tcMar>
            <w:vAlign w:val="bottom"/>
          </w:tcPr>
          <w:p w14:paraId="7A15EEF4" w14:textId="6F4C1185" w:rsidR="00F7009D" w:rsidRPr="00602D16" w:rsidRDefault="009D6872" w:rsidP="00F7009D">
            <w:pPr>
              <w:pStyle w:val="TabellRader"/>
              <w:rPr>
                <w:b/>
              </w:rPr>
            </w:pPr>
            <w:r w:rsidRPr="00602D16">
              <w:rPr>
                <w:b/>
              </w:rPr>
              <w:t>1</w:t>
            </w:r>
            <w:r w:rsidRPr="00602D16">
              <w:rPr>
                <w:rFonts w:ascii="Times New Roman" w:hAnsi="Times New Roman"/>
                <w:b/>
              </w:rPr>
              <w:t> </w:t>
            </w:r>
            <w:r w:rsidRPr="00602D16">
              <w:rPr>
                <w:b/>
              </w:rPr>
              <w:t>5</w:t>
            </w:r>
            <w:r>
              <w:rPr>
                <w:b/>
              </w:rPr>
              <w:t>59</w:t>
            </w:r>
          </w:p>
        </w:tc>
        <w:tc>
          <w:tcPr>
            <w:tcW w:w="492" w:type="dxa"/>
            <w:tcMar>
              <w:left w:w="68" w:type="dxa"/>
              <w:right w:w="68" w:type="dxa"/>
            </w:tcMar>
            <w:vAlign w:val="bottom"/>
          </w:tcPr>
          <w:p w14:paraId="367D05F2" w14:textId="1C1CE704" w:rsidR="00F7009D" w:rsidRPr="00602D16" w:rsidRDefault="009D6872" w:rsidP="00F7009D">
            <w:pPr>
              <w:pStyle w:val="TabellRader"/>
              <w:rPr>
                <w:b/>
              </w:rPr>
            </w:pPr>
            <w:r w:rsidRPr="00602D16">
              <w:rPr>
                <w:b/>
              </w:rPr>
              <w:t>1</w:t>
            </w:r>
            <w:r w:rsidRPr="00602D16">
              <w:rPr>
                <w:rFonts w:ascii="Times New Roman" w:hAnsi="Times New Roman"/>
                <w:b/>
              </w:rPr>
              <w:t> </w:t>
            </w:r>
            <w:r w:rsidRPr="00602D16">
              <w:rPr>
                <w:b/>
              </w:rPr>
              <w:t>5</w:t>
            </w:r>
            <w:r>
              <w:rPr>
                <w:b/>
              </w:rPr>
              <w:t>18</w:t>
            </w:r>
          </w:p>
        </w:tc>
        <w:tc>
          <w:tcPr>
            <w:tcW w:w="493" w:type="dxa"/>
            <w:tcMar>
              <w:left w:w="68" w:type="dxa"/>
              <w:right w:w="68" w:type="dxa"/>
            </w:tcMar>
            <w:vAlign w:val="bottom"/>
          </w:tcPr>
          <w:p w14:paraId="7559DFC4" w14:textId="7C831F24" w:rsidR="00F7009D" w:rsidRPr="00602D16" w:rsidRDefault="009D6872" w:rsidP="00F7009D">
            <w:pPr>
              <w:pStyle w:val="TabellRader"/>
              <w:rPr>
                <w:b/>
              </w:rPr>
            </w:pPr>
            <w:r w:rsidRPr="00602D16">
              <w:rPr>
                <w:b/>
              </w:rPr>
              <w:t>1</w:t>
            </w:r>
            <w:r w:rsidRPr="00602D16">
              <w:rPr>
                <w:rFonts w:ascii="Times New Roman" w:hAnsi="Times New Roman"/>
                <w:b/>
              </w:rPr>
              <w:t> </w:t>
            </w:r>
            <w:r w:rsidRPr="00602D16">
              <w:rPr>
                <w:b/>
              </w:rPr>
              <w:t>4</w:t>
            </w:r>
            <w:r>
              <w:rPr>
                <w:b/>
              </w:rPr>
              <w:t>43</w:t>
            </w:r>
          </w:p>
        </w:tc>
      </w:tr>
      <w:tr w:rsidR="00F7009D" w:rsidRPr="00602D16" w14:paraId="291DC1D5" w14:textId="77777777" w:rsidTr="00F7009D">
        <w:trPr>
          <w:cnfStyle w:val="010000000000" w:firstRow="0" w:lastRow="1" w:firstColumn="0" w:lastColumn="0" w:oddVBand="0" w:evenVBand="0" w:oddHBand="0" w:evenHBand="0" w:firstRowFirstColumn="0" w:firstRowLastColumn="0" w:lastRowFirstColumn="0" w:lastRowLastColumn="0"/>
        </w:trPr>
        <w:tc>
          <w:tcPr>
            <w:tcW w:w="1441" w:type="dxa"/>
            <w:vAlign w:val="bottom"/>
          </w:tcPr>
          <w:p w14:paraId="1EB1C547" w14:textId="77777777" w:rsidR="00F7009D" w:rsidRPr="00602D16" w:rsidRDefault="009D6872" w:rsidP="00F7009D">
            <w:pPr>
              <w:pStyle w:val="TabellSlutsumma"/>
              <w:keepNext/>
              <w:keepLines/>
              <w:jc w:val="left"/>
              <w:rPr>
                <w:b/>
              </w:rPr>
            </w:pPr>
            <w:r w:rsidRPr="00602D16">
              <w:rPr>
                <w:i/>
              </w:rPr>
              <w:t xml:space="preserve"> Procent av BNP</w:t>
            </w:r>
          </w:p>
        </w:tc>
        <w:tc>
          <w:tcPr>
            <w:tcW w:w="492" w:type="dxa"/>
            <w:tcMar>
              <w:left w:w="68" w:type="dxa"/>
              <w:right w:w="68" w:type="dxa"/>
            </w:tcMar>
          </w:tcPr>
          <w:p w14:paraId="24EA04D2" w14:textId="619D4F23" w:rsidR="00F7009D" w:rsidRPr="00C67F01" w:rsidRDefault="009D6872" w:rsidP="00F7009D">
            <w:pPr>
              <w:pStyle w:val="TabellRader"/>
              <w:rPr>
                <w:b w:val="0"/>
                <w:i/>
              </w:rPr>
            </w:pPr>
            <w:r w:rsidRPr="00C67F01">
              <w:rPr>
                <w:b w:val="0"/>
                <w:i/>
              </w:rPr>
              <w:t>40,6</w:t>
            </w:r>
          </w:p>
        </w:tc>
        <w:tc>
          <w:tcPr>
            <w:tcW w:w="492" w:type="dxa"/>
            <w:tcMar>
              <w:left w:w="68" w:type="dxa"/>
              <w:right w:w="68" w:type="dxa"/>
            </w:tcMar>
          </w:tcPr>
          <w:p w14:paraId="40C79F77" w14:textId="1575403C" w:rsidR="00F7009D" w:rsidRPr="00C67F01" w:rsidRDefault="009D6872" w:rsidP="00F7009D">
            <w:pPr>
              <w:pStyle w:val="TabellRader"/>
              <w:rPr>
                <w:b w:val="0"/>
                <w:i/>
              </w:rPr>
            </w:pPr>
            <w:r w:rsidRPr="00C67F01">
              <w:rPr>
                <w:b w:val="0"/>
                <w:i/>
              </w:rPr>
              <w:t>41,3</w:t>
            </w:r>
          </w:p>
        </w:tc>
        <w:tc>
          <w:tcPr>
            <w:tcW w:w="493" w:type="dxa"/>
            <w:tcMar>
              <w:left w:w="68" w:type="dxa"/>
              <w:right w:w="68" w:type="dxa"/>
            </w:tcMar>
          </w:tcPr>
          <w:p w14:paraId="453D7464" w14:textId="55CCC23C" w:rsidR="00F7009D" w:rsidRPr="00C67F01" w:rsidRDefault="009D6872" w:rsidP="00F7009D">
            <w:pPr>
              <w:pStyle w:val="TabellRader"/>
              <w:rPr>
                <w:b w:val="0"/>
                <w:i/>
              </w:rPr>
            </w:pPr>
            <w:r w:rsidRPr="00C67F01">
              <w:rPr>
                <w:b w:val="0"/>
                <w:i/>
              </w:rPr>
              <w:t>39,7</w:t>
            </w:r>
          </w:p>
        </w:tc>
        <w:tc>
          <w:tcPr>
            <w:tcW w:w="492" w:type="dxa"/>
            <w:tcMar>
              <w:left w:w="68" w:type="dxa"/>
              <w:right w:w="68" w:type="dxa"/>
            </w:tcMar>
          </w:tcPr>
          <w:p w14:paraId="61A70A33" w14:textId="79E24A84" w:rsidR="00F7009D" w:rsidRPr="00C67F01" w:rsidRDefault="009D6872" w:rsidP="00F7009D">
            <w:pPr>
              <w:pStyle w:val="TabellRader"/>
              <w:rPr>
                <w:b w:val="0"/>
                <w:i/>
              </w:rPr>
            </w:pPr>
            <w:r w:rsidRPr="00C67F01">
              <w:rPr>
                <w:b w:val="0"/>
                <w:i/>
              </w:rPr>
              <w:t>37,3</w:t>
            </w:r>
          </w:p>
        </w:tc>
        <w:tc>
          <w:tcPr>
            <w:tcW w:w="492" w:type="dxa"/>
            <w:tcMar>
              <w:left w:w="68" w:type="dxa"/>
              <w:right w:w="68" w:type="dxa"/>
            </w:tcMar>
          </w:tcPr>
          <w:p w14:paraId="603F399E" w14:textId="4E8C002C" w:rsidR="00F7009D" w:rsidRPr="00C67F01" w:rsidRDefault="009D6872" w:rsidP="00F7009D">
            <w:pPr>
              <w:pStyle w:val="TabellRader"/>
              <w:rPr>
                <w:b w:val="0"/>
                <w:i/>
              </w:rPr>
            </w:pPr>
            <w:r w:rsidRPr="00C67F01">
              <w:rPr>
                <w:b w:val="0"/>
                <w:i/>
              </w:rPr>
              <w:t>34,8</w:t>
            </w:r>
          </w:p>
        </w:tc>
        <w:tc>
          <w:tcPr>
            <w:tcW w:w="493" w:type="dxa"/>
            <w:tcMar>
              <w:left w:w="68" w:type="dxa"/>
              <w:right w:w="68" w:type="dxa"/>
            </w:tcMar>
          </w:tcPr>
          <w:p w14:paraId="74923C3C" w14:textId="5CB1F487" w:rsidR="00F7009D" w:rsidRPr="00C67F01" w:rsidRDefault="009D6872" w:rsidP="00F7009D">
            <w:pPr>
              <w:pStyle w:val="TabellRader"/>
              <w:rPr>
                <w:b w:val="0"/>
                <w:i/>
              </w:rPr>
            </w:pPr>
            <w:r w:rsidRPr="00C67F01">
              <w:rPr>
                <w:b w:val="0"/>
                <w:i/>
              </w:rPr>
              <w:t>31,7</w:t>
            </w:r>
          </w:p>
        </w:tc>
      </w:tr>
    </w:tbl>
    <w:p w14:paraId="5E5F10CA" w14:textId="453CF10A" w:rsidR="00F7009D" w:rsidRPr="00602D16" w:rsidRDefault="009D6872" w:rsidP="00F7009D">
      <w:pPr>
        <w:pStyle w:val="TabellFotnot"/>
      </w:pPr>
      <w:r w:rsidRPr="00602D16">
        <w:t>Anm.: Reformer och finansiering i tabell 2.2 ingår inte i beräkningen av offentliga sektorns finanser i denna proposition.</w:t>
      </w:r>
    </w:p>
    <w:p w14:paraId="6018EB02" w14:textId="4B4D62A2" w:rsidR="00F7009D" w:rsidRPr="00602D16" w:rsidRDefault="009D6872" w:rsidP="00F7009D">
      <w:pPr>
        <w:pStyle w:val="TabellFotnot"/>
      </w:pPr>
      <w:r w:rsidRPr="00602D16">
        <w:t>Källa: Egna beräkningar.</w:t>
      </w:r>
    </w:p>
    <w:p w14:paraId="00140781" w14:textId="426CEEF9" w:rsidR="00F7009D" w:rsidRPr="0094134D" w:rsidRDefault="009D6872" w:rsidP="00F7009D">
      <w:pPr>
        <w:pStyle w:val="Rubrik3"/>
      </w:pPr>
      <w:bookmarkStart w:id="15" w:name="_Toc384401450"/>
      <w:r w:rsidRPr="00602D16">
        <w:t xml:space="preserve">Risker för en svagare utveckling </w:t>
      </w:r>
      <w:r w:rsidRPr="0094134D">
        <w:t>väger över</w:t>
      </w:r>
      <w:bookmarkEnd w:id="15"/>
    </w:p>
    <w:p w14:paraId="1B70857B" w14:textId="6818AB3C" w:rsidR="00F7009D" w:rsidRPr="00602D16" w:rsidRDefault="009D6872" w:rsidP="00F7009D">
      <w:pPr>
        <w:pStyle w:val="Brdtext"/>
      </w:pPr>
      <w:r w:rsidRPr="0094134D">
        <w:t>Riskerna för en svagare internationell utveckling än i prognosen väger alltjämt över. Risken för en kraftig nedgång av det slag som drabbade världsekonomin 2008 och 2009</w:t>
      </w:r>
      <w:r w:rsidRPr="00602D16">
        <w:t xml:space="preserve"> bedöms dock vara betydligt lägre än den var för ett år sedan. Återhämtningen i USA förefaller stå på stabilare grund jämfört med 2013. Den finansiella och politiska turbulensen i euroområdet har minskat sedan 2012, till stor del beroende på Europeiska centralbankens utfästelser om att vid behov genomföra stödköp på obligationsmarknaderna.</w:t>
      </w:r>
    </w:p>
    <w:p w14:paraId="448722AC" w14:textId="119095BC" w:rsidR="00F7009D" w:rsidRPr="00602D16" w:rsidRDefault="009D6872" w:rsidP="00F7009D">
      <w:pPr>
        <w:pStyle w:val="Brdtextmedindrag"/>
      </w:pPr>
      <w:r w:rsidRPr="00602D16">
        <w:t xml:space="preserve">En överenskommelse har träffats i EU om att centralisera beslut om avveckling av banker i kris och skapa en gemensam fond för dess finansiering. Det finns emellertid tveksamheter om fondens storlek är tillräcklig, vilket kan påverka förtroendet för </w:t>
      </w:r>
      <w:r>
        <w:t xml:space="preserve">de </w:t>
      </w:r>
      <w:r w:rsidRPr="00602D16">
        <w:t>europeiska banker</w:t>
      </w:r>
      <w:r>
        <w:t>na</w:t>
      </w:r>
      <w:r w:rsidRPr="00602D16">
        <w:t xml:space="preserve"> på de finansiella marknaderna. Detta kan i sin tur medföra lägre kredittillväxt och försämrade </w:t>
      </w:r>
      <w:r w:rsidRPr="00602D16">
        <w:lastRenderedPageBreak/>
        <w:t>förutsättningar för en återhämtning i flera euroländer.</w:t>
      </w:r>
    </w:p>
    <w:p w14:paraId="46BD7A34" w14:textId="25EE9848" w:rsidR="00F7009D" w:rsidRPr="00602D16" w:rsidRDefault="009D6872" w:rsidP="00F7009D">
      <w:pPr>
        <w:pStyle w:val="Brdtextmedindrag"/>
      </w:pPr>
      <w:r w:rsidRPr="00602D16">
        <w:t xml:space="preserve">Rysslands agerande gentemot Ukraina kan komma att påverka såväl den politiska som ekonomiska utvecklingen på längre sikt, med möjliga spridningseffekter även utanför regionen. Om inte krisen allvarligt förvärras bedöms effekterna för världsekonomin i stort, och även för svensk ekonomi, bli begränsade. </w:t>
      </w:r>
    </w:p>
    <w:p w14:paraId="2F582489" w14:textId="6991BD8A" w:rsidR="00F7009D" w:rsidRPr="00602D16" w:rsidRDefault="009D6872" w:rsidP="00F7009D">
      <w:pPr>
        <w:pStyle w:val="Brdtextmedindrag"/>
      </w:pPr>
      <w:r w:rsidRPr="00602D16">
        <w:t>Det finns även risker kopplade till utvecklingen av svensk ekonomi. Då hushållens konsumtion bedöms komma att stå för en större del av BNP-tillväxten, jämfört med i tidigare konjunkturuppgångar, är prognosen särskilt känslig för förändringar i hushållens konsumtion. På längre sikt utgör bostads</w:t>
      </w:r>
      <w:r>
        <w:softHyphen/>
      </w:r>
      <w:r w:rsidRPr="00602D16">
        <w:t>prisernas utveckling och hushållens jämförelsevis höga skuldsättning en risk.</w:t>
      </w:r>
    </w:p>
    <w:p w14:paraId="6CB53858" w14:textId="2BE6F0F3" w:rsidR="00F7009D" w:rsidRPr="00602D16" w:rsidRDefault="009D6872" w:rsidP="00F7009D">
      <w:pPr>
        <w:pStyle w:val="Brdtextmedindrag"/>
      </w:pPr>
      <w:r w:rsidRPr="00602D16">
        <w:t>Bostadspriserna och hushållens skuldsättning har ökat kraftigt sedan mitten av 1990-talet och har nått höga nivåer. För att motverka de risker som är förknippade med kraftigt ökade bostadspriser och skuldsättning, och förhindra att den ekonomiska politiken måste ges en långt mer åtstramande inriktning i ett sådant scenario, har regeringen tillsammans med berörda myndigheter vidtagit ett antal åtgärder. Dessa åtgärder syftar, förutom till att minska riskerna förknippade med bostadspris- och skuld</w:t>
      </w:r>
      <w:r>
        <w:softHyphen/>
      </w:r>
      <w:r w:rsidRPr="00602D16">
        <w:t xml:space="preserve">utvecklingen, även till att öka robustheten i banksystemet. Om priser och skuldsättning fortsatt utvecklas på ett sätt som skapar spänningar i ekonomin väntas den ekonomiska politiken bli mer återhållande och därmed dämpa tillväxten något. </w:t>
      </w:r>
    </w:p>
    <w:p w14:paraId="7716473F" w14:textId="08DCCD82" w:rsidR="00F7009D" w:rsidRPr="00602D16" w:rsidRDefault="009D6872" w:rsidP="00F7009D">
      <w:pPr>
        <w:pStyle w:val="Brdtextmedindrag"/>
      </w:pPr>
      <w:r w:rsidRPr="00602D16">
        <w:t>Även exportutvecklingen utgör en osäkerhet. Svensk export har under en längre tid utvecklats svagare än den underliggande efterfråge</w:t>
      </w:r>
      <w:r>
        <w:softHyphen/>
      </w:r>
      <w:r w:rsidRPr="00602D16">
        <w:t xml:space="preserve">utvecklingen </w:t>
      </w:r>
      <w:r>
        <w:t>i</w:t>
      </w:r>
      <w:r w:rsidRPr="00602D16">
        <w:t xml:space="preserve"> de </w:t>
      </w:r>
      <w:r>
        <w:t>länder som är viktiga för svensk export</w:t>
      </w:r>
      <w:r w:rsidRPr="00602D16">
        <w:t>. Om det rör sig om en konjunkturell eftersläpning för svenskt vidkommande finns en möjlighet att export</w:t>
      </w:r>
      <w:r>
        <w:softHyphen/>
      </w:r>
      <w:r w:rsidRPr="00602D16">
        <w:t>utvecklingen blir starkare än den som tecknas i denna prognos. Men om det finns strukturella förklaringar till den svaga exportutvecklingen, t.ex. om konkurrenskraften bland svenska företag är sämre än vad den bedöms vara i prognosen, kan export</w:t>
      </w:r>
      <w:r>
        <w:softHyphen/>
      </w:r>
      <w:r w:rsidRPr="00602D16">
        <w:t>utvecklingen bli svagare än i prognosen.</w:t>
      </w:r>
    </w:p>
    <w:p w14:paraId="2CB83EA3" w14:textId="77777777" w:rsidR="00F7009D" w:rsidRPr="00602D16" w:rsidRDefault="009D6872" w:rsidP="00F7009D">
      <w:pPr>
        <w:pStyle w:val="Rubrik2"/>
      </w:pPr>
      <w:bookmarkStart w:id="16" w:name="_Toc384401451"/>
      <w:r w:rsidRPr="00602D16">
        <w:lastRenderedPageBreak/>
        <w:t>Finanspolitikens inriktning</w:t>
      </w:r>
      <w:bookmarkEnd w:id="16"/>
    </w:p>
    <w:p w14:paraId="3347CBB5" w14:textId="77777777" w:rsidR="00F7009D" w:rsidRPr="00602D16" w:rsidRDefault="009D6872" w:rsidP="00F7009D">
      <w:pPr>
        <w:pStyle w:val="Brdtext"/>
      </w:pPr>
      <w:r w:rsidRPr="00602D16">
        <w:t>Finanspolitikens övergripande mål är att skapa så hög välfärd som möjligt genom att bidra till en hög och hållbar ekonomisk tillväxt och sysselsättning, en välfärd som kommer alla till del och ett stabilt resursutnyttjande. En viktig förutsättning för att nå dessa mål är långsiktigt hållbara offentliga finanser. Om de offentliga finanserna inte är långsiktigt hållbara tappar den finansiella marknaden, hushållen och företagen förtroendet för den offentliga sektorns förmåga att fullgöra sina åtaganden.</w:t>
      </w:r>
    </w:p>
    <w:p w14:paraId="645EA615" w14:textId="77777777" w:rsidR="00F7009D" w:rsidRPr="00602D16" w:rsidRDefault="009D6872" w:rsidP="00F7009D">
      <w:pPr>
        <w:pStyle w:val="Rubrik3"/>
      </w:pPr>
      <w:bookmarkStart w:id="17" w:name="_Toc384401452"/>
      <w:r w:rsidRPr="00602D16">
        <w:t>Den övergripande inriktningen på finanspolitiken</w:t>
      </w:r>
      <w:bookmarkEnd w:id="17"/>
    </w:p>
    <w:p w14:paraId="1E1670D6" w14:textId="156E0267" w:rsidR="00F7009D" w:rsidRPr="00602D16" w:rsidRDefault="009D6872" w:rsidP="00F7009D">
      <w:pPr>
        <w:pStyle w:val="Brdtext"/>
      </w:pPr>
      <w:r w:rsidRPr="00602D16">
        <w:t>Sedan finans- och skuldkrisen inleddes 2008 har finanspolitiken tagit ett stort stabiliserings</w:t>
      </w:r>
      <w:r w:rsidRPr="00602D16">
        <w:softHyphen/>
        <w:t xml:space="preserve">politiskt ansvar då möjligheterna för en mer expansiv penningpolitik varit begränsade till följd av att räntan legat nära noll. Sverige har kunnat använda sina starka offentliga finanser för att stimulera ekonomin. Det har varit rätt och nödvändigt i en situation där arbetslösheten ökat i en internationellt kärv miljö. Samtidigt har stimulanserna utformats så att viktiga strukturella reformer </w:t>
      </w:r>
      <w:r>
        <w:t xml:space="preserve">prioriterats, </w:t>
      </w:r>
      <w:r w:rsidRPr="00602D16">
        <w:t>som främjat sysselsättning och tillväxt också långsiktigt.</w:t>
      </w:r>
    </w:p>
    <w:p w14:paraId="5DF38939" w14:textId="5BDA53B4" w:rsidR="00F7009D" w:rsidRPr="00602D16" w:rsidRDefault="009D6872" w:rsidP="00F7009D">
      <w:pPr>
        <w:pStyle w:val="Brdtextmedindrag"/>
      </w:pPr>
      <w:r>
        <w:t>U</w:t>
      </w:r>
      <w:r w:rsidRPr="00602D16">
        <w:t xml:space="preserve">nder 2014 har det varit nödvändigt att stimulera ekonomin, eftersom arbetslösheten varit fortsatt hög och det finns </w:t>
      </w:r>
      <w:r>
        <w:t>gott om</w:t>
      </w:r>
      <w:r w:rsidRPr="00602D16">
        <w:t xml:space="preserve"> lediga resurser. Det förstärkta jobbskatteavdraget </w:t>
      </w:r>
      <w:r>
        <w:t>ökar</w:t>
      </w:r>
      <w:r w:rsidRPr="00602D16">
        <w:t xml:space="preserve"> drivkrafterna att arbeta och stimulerar konsumtionsefterfrågan i ekonomin när efterfrågan på svensk export ännu inte tagit fart och resursutnyttjandet är fortsatt lågt.</w:t>
      </w:r>
    </w:p>
    <w:p w14:paraId="62E4347C" w14:textId="26432E82" w:rsidR="00F7009D" w:rsidRPr="00602D16" w:rsidRDefault="009D6872" w:rsidP="00F7009D">
      <w:pPr>
        <w:pStyle w:val="Brdtextmedindrag"/>
      </w:pPr>
      <w:r w:rsidRPr="00602D16">
        <w:t>Den förda finanspolitiken har bidragit till att Sverige klarat den ekonomiska nedgången bättre än de flesta andra länder. I Sverige har sysselsättningsgraden, till skillnad från i många andra EU-länder, ökat under de senaste åren och är högst inom EU</w:t>
      </w:r>
      <w:r>
        <w:t xml:space="preserve"> tillsammans med Nederländerna</w:t>
      </w:r>
      <w:r w:rsidRPr="00602D16">
        <w:t>. Sverige har som ett av få länder, under hela lågkonjunkturen, kunnat stötta tillväxten med både temporära stimulansåtgärder och åtgärder som långsiktigt förbättrar tillväxtmöjligheterna, samtidigt som välfärden har värnats. Regeringens politik har lett till en högre varaktig sysselsättning och en lägre jämviktsarbetslöshet.</w:t>
      </w:r>
    </w:p>
    <w:p w14:paraId="6428547D" w14:textId="7B7F112F" w:rsidR="00F7009D" w:rsidRPr="00602D16" w:rsidRDefault="009D6872">
      <w:pPr>
        <w:pStyle w:val="Brdtextmedindrag"/>
      </w:pPr>
      <w:r w:rsidRPr="00602D16">
        <w:lastRenderedPageBreak/>
        <w:t xml:space="preserve">Sverige gick, till skillnad från många andra länder, in i lågkonjunkturen med en gynnsam utgångsposition i form av </w:t>
      </w:r>
      <w:r>
        <w:t xml:space="preserve">ett </w:t>
      </w:r>
      <w:r w:rsidRPr="00602D16">
        <w:t>högt finansiellt sparande. Den starka utgångspositionen innebar att kraftfulla finanspolitiska åtgärder kunnat vidtas, samtidigt som den svenska statsskulden som andel av BNP varit ungefär oförändrad. Den svenska offentliga sektorns finansiella sparande har som sig bör gått från överskott till underskott till följd av den utdragna lågkonjunkturen. Mot slutet av prognosperioden kommer Sverige att ha gått igenom en lågkonjunktur som varat i minst nio år, vilket är längre än den tid som 1990-talskrisen varade.</w:t>
      </w:r>
      <w:r w:rsidRPr="00602D16" w:rsidDel="003E68B2">
        <w:t xml:space="preserve"> </w:t>
      </w:r>
      <w:r w:rsidRPr="00602D16">
        <w:t>I förhållande till andra länder i EU är underskotten i Sverige fortsatt relativt små.</w:t>
      </w:r>
    </w:p>
    <w:p w14:paraId="0D41EBD6" w14:textId="7F55C5CC" w:rsidR="00F7009D" w:rsidRPr="00602D16" w:rsidRDefault="009D6872" w:rsidP="00F7009D">
      <w:pPr>
        <w:pStyle w:val="Rubrik4utannumrering"/>
      </w:pPr>
      <w:r w:rsidRPr="00602D16">
        <w:t>Tillbaka till överskott i takt med att ekonomin förbättras</w:t>
      </w:r>
    </w:p>
    <w:p w14:paraId="350128F0" w14:textId="340DEBCB" w:rsidR="00F7009D" w:rsidRPr="00602D16" w:rsidRDefault="009D6872" w:rsidP="00F7009D">
      <w:pPr>
        <w:pStyle w:val="Brdtext"/>
      </w:pPr>
      <w:r w:rsidRPr="00602D16">
        <w:t>Även om det förväntas ske en gradvis återhämtning i svensk ekonomi finns det gott om lediga resurser i ekonomin både 2014 och 2015. Arbetslösheten förväntas ligga över 7 procent under dessa år, vilket motsvarar drygt 5 procent enligt den äldre definitionen. Trots att riskerna för en sämre ekonomisk utveckling än i prognosen har minskat sedan budget</w:t>
      </w:r>
      <w:r>
        <w:softHyphen/>
      </w:r>
      <w:r w:rsidRPr="00602D16">
        <w:t>propositionen för 2014 beslutades, bedöms dessa fortsatt vara större än möjligheterna för en bättre utveckling. Det mesta talar för en gradvis återhämtning i svensk ekonomi, men den är långt ifrån garanterad och finanspolitiken bör därför inte riskera återhämtningen genom att allt för snabbt stärka sparandet och därmed strama åt ekonomin.</w:t>
      </w:r>
    </w:p>
    <w:p w14:paraId="088C61DF" w14:textId="166EE673" w:rsidR="00F7009D" w:rsidRPr="00602D16" w:rsidRDefault="009D6872" w:rsidP="00F7009D">
      <w:pPr>
        <w:pStyle w:val="Brdtextmedindrag"/>
      </w:pPr>
      <w:r w:rsidRPr="00602D16">
        <w:t xml:space="preserve">På samma sätt som det är en naturlig del av en ansvarsfull finanspolitik att låta sparandet sjunka till underskott vid en allvarlig kris måste sparandet stärkas när läget i ekonomin förbättras. Finanspolitiken bör efterhand bli återhållsam när konjunkturläget förbättras, dels för att inte förstärka konjunktursvängningarna, dels för att skapa utrymme att möta även nästa kris med kraftfulla finanspolitiska åtgärder. Erfarenheterna från finans- och skuldkrisen visar att finanspolitiken har en viktig roll att spela i stabiliseringspolitiken, i synnerhet när utrymmet för penningpolitiken är begränsat. Därtill finns en betydande risk för att många länder i vår omvärld, till följd av de höga skuldnivåerna, inte kommer att kunna stimulera ekonomin vid nästa </w:t>
      </w:r>
      <w:r w:rsidRPr="00602D16">
        <w:lastRenderedPageBreak/>
        <w:t>nedgång och att draghjälpen från omvärlden därigenom kan komma att bli mindre.</w:t>
      </w:r>
    </w:p>
    <w:p w14:paraId="2ACA2C4A" w14:textId="05823995" w:rsidR="00F7009D" w:rsidRPr="00602D16" w:rsidRDefault="009D6872" w:rsidP="00F7009D">
      <w:pPr>
        <w:pStyle w:val="Brdtextmedindrag"/>
      </w:pPr>
      <w:r w:rsidRPr="00602D16">
        <w:t>För att Sverige ska kunna föra en kraftfull finanspolitik, även i en framtida kris, krävs att det finns betydande fallhöjd i det finansiella sparandet så att förtroendet för de offentliga finanserna även fortsättningsvis kan säkras (se fördjupningsrutan Överskottsmålet och stabiliseringspolitiken). Detta gäller i synnerhet för ett land som Sverige, som har en relativt stor offentlig sektor och där en konjunkturnedgång därför får en relativt stor inverkan på de offentliga finanserna. Därtill har Sverige en i internationell</w:t>
      </w:r>
      <w:r w:rsidRPr="00602D16" w:rsidDel="00A86CA1">
        <w:t xml:space="preserve"> </w:t>
      </w:r>
      <w:r w:rsidRPr="00602D16">
        <w:t>jämförelse stor banksektor, vilket innebär att riskerna för de offentliga finanserna är betydande vid förnyad turbulens på de finansiella marknaderna. Både den finanskris som inleddes 2008 och den tidigare krisen på 1990-talet har visat att det finns stora potentiella kostnader av att hamna på underskottsnivåer som gör att finansmarknaderna reagerar med stigande räntor. Att överskottsmålet bidrar till ett högt sparande i goda tider är en förutsättning för att stabiliseringspolitik</w:t>
      </w:r>
      <w:r>
        <w:t>en</w:t>
      </w:r>
      <w:r w:rsidRPr="00602D16">
        <w:t xml:space="preserve"> </w:t>
      </w:r>
      <w:r>
        <w:t xml:space="preserve">via finanspolitiken </w:t>
      </w:r>
      <w:r w:rsidRPr="00602D16">
        <w:t>ska kunna bedrivas i dåliga tider.</w:t>
      </w:r>
    </w:p>
    <w:p w14:paraId="61BCC1AA" w14:textId="2FC43261" w:rsidR="00F7009D" w:rsidRPr="00602D16" w:rsidRDefault="009D6872" w:rsidP="00F7009D">
      <w:pPr>
        <w:pStyle w:val="Brdtextmedindrag"/>
      </w:pPr>
      <w:r w:rsidRPr="00602D16">
        <w:t>Vid beslut om inriktningen på finanspolitiken måste det således göras en avvägning mellan att finanspolitiken inte ska riskera återhämtningen och att återställa nödvändiga säkerhetsmarginaler i det finansiella sparandet. Regeringens samlade bedömning är att de åtgärder som föreslås i budgetpropositionen för 2015, sammantaget varken bör förstärka eller försvaga det finansiella sparandet. Detta innebär att det finansiella sparande, så som anges i prognosen, går från</w:t>
      </w:r>
      <w:r w:rsidR="00BA6DCD">
        <w:t xml:space="preserve"> </w:t>
      </w:r>
      <w:r w:rsidR="00BA6DCD">
        <w:noBreakHyphen/>
        <w:t>1</w:t>
      </w:r>
      <w:r w:rsidRPr="00602D16">
        <w:t>,6 procent av BNP 2014 till -0,3 procent av BNP 2015. De eventuella åtgärder som föreslås i den kommande budgetpropositionen bör därför vara finansierade krona för krona. Med en sådan inriktning av finanspolitiken kommer såväl det faktiska som det strukturella finansiella sparandet stärkas 2015 i jämförelse med 2014. Finanspolitiken kommer därmed få en åtstramande inriktning från att ha haft en något expansiv inriktning 2014.</w:t>
      </w:r>
    </w:p>
    <w:p w14:paraId="0B8A8428" w14:textId="0E44965A" w:rsidR="00F7009D" w:rsidRPr="00602D16" w:rsidRDefault="009D6872" w:rsidP="00F7009D">
      <w:pPr>
        <w:pStyle w:val="Rubrik4utannumrering"/>
      </w:pPr>
      <w:r w:rsidRPr="00602D16">
        <w:t>Regeringen uppfyller det finanspolitiska ramverket</w:t>
      </w:r>
    </w:p>
    <w:p w14:paraId="0D6E6D79" w14:textId="659364B1" w:rsidR="00F7009D" w:rsidRPr="00602D16" w:rsidRDefault="009D6872" w:rsidP="00F7009D">
      <w:pPr>
        <w:pStyle w:val="Brdtext"/>
      </w:pPr>
      <w:r w:rsidRPr="00602D16">
        <w:t xml:space="preserve">Regeringen anser att finanspolitiken är väl avvägd, ligger i linje med det finanspolitiska ramverket och uppfyller överskottsmålet. För att </w:t>
      </w:r>
      <w:r w:rsidRPr="00602D16">
        <w:lastRenderedPageBreak/>
        <w:t xml:space="preserve">stabilisera ekonomin ska det finansiella sparandet, enligt det finanspolitiska ramverket, variera med konjunkturen förutsatt att det finns förtroende för de offentliga finansernas långsiktiga hållbarhet. Överskottsmålet om 1 procent </w:t>
      </w:r>
      <w:r>
        <w:t xml:space="preserve">av BNP </w:t>
      </w:r>
      <w:r w:rsidRPr="00602D16">
        <w:t>är av detta skäl formulerat som ett genomsnitt över en konjunkturcykel. Vid ett lågt resursutnyttjande och hög arbetslöshet bör sparandet vara lägre än 1 procent, medan det bör vara omkring 1 procent vid ett balanserat resursutnyttjande, samt överstiga 1 procent vid ett högt resurs</w:t>
      </w:r>
      <w:r>
        <w:softHyphen/>
      </w:r>
      <w:r w:rsidRPr="00602D16">
        <w:t xml:space="preserve">utnyttjande. Finans- och skuldkrisen har varit både osedvanligt djup och långvarig, vilket har motiverat aktiva finanspolitiska åtgärder som har medfört att sparandet sjunkit till underskott. När resursutnyttjandet </w:t>
      </w:r>
      <w:r>
        <w:t>går mot</w:t>
      </w:r>
      <w:r w:rsidRPr="00602D16">
        <w:t xml:space="preserve"> balans, </w:t>
      </w:r>
      <w:r>
        <w:t>bör</w:t>
      </w:r>
      <w:r w:rsidRPr="00602D16">
        <w:t xml:space="preserve"> sparandet </w:t>
      </w:r>
      <w:r>
        <w:t xml:space="preserve">återvända </w:t>
      </w:r>
      <w:r w:rsidRPr="00602D16">
        <w:t xml:space="preserve">till den målsatta nivån </w:t>
      </w:r>
      <w:r>
        <w:t>genom</w:t>
      </w:r>
      <w:r w:rsidRPr="00602D16">
        <w:t xml:space="preserve"> att reformer finansieras fullt ut. Detta </w:t>
      </w:r>
      <w:r>
        <w:t xml:space="preserve">gäller </w:t>
      </w:r>
      <w:r w:rsidRPr="00602D16">
        <w:t>under förutsättning att ingen ny allvarlig störning drabbar ekonomin.</w:t>
      </w:r>
    </w:p>
    <w:p w14:paraId="606A68A9" w14:textId="77777777" w:rsidR="00F7009D" w:rsidRPr="00602D16" w:rsidRDefault="009D6872" w:rsidP="00F7009D">
      <w:pPr>
        <w:pStyle w:val="Rubrik4utannumrering"/>
      </w:pPr>
      <w:r w:rsidRPr="00602D16">
        <w:t>Inriktningen inför budgetpropositionen för 2015</w:t>
      </w:r>
    </w:p>
    <w:p w14:paraId="6D3E13F4" w14:textId="211B9702" w:rsidR="00F7009D" w:rsidRPr="00602D16" w:rsidRDefault="009D6872" w:rsidP="00F7009D">
      <w:pPr>
        <w:pStyle w:val="Brdtext"/>
      </w:pPr>
      <w:r w:rsidRPr="00602D16">
        <w:t>Regeringen kommer att fortsätta sitt reformarbete för att föra Sverige mot full sysselsättning. Att budgetutrymmet är mycket begränsat innebär inte att behovet av fortsatta reformer för ökad sysselsättning, tillväxt och välfärd har minskat.</w:t>
      </w:r>
    </w:p>
    <w:p w14:paraId="01905B73" w14:textId="6D8CFF43" w:rsidR="00F7009D" w:rsidRPr="00602D16" w:rsidRDefault="009D6872" w:rsidP="00F7009D">
      <w:pPr>
        <w:pStyle w:val="Brdtextmedindrag"/>
      </w:pPr>
      <w:r w:rsidRPr="00602D16">
        <w:t>Brister i utbildningssystemet får långtgående återverkningar på arbetsmarknaden och möjlig</w:t>
      </w:r>
      <w:r>
        <w:softHyphen/>
      </w:r>
      <w:r w:rsidRPr="00602D16">
        <w:t>heterna att nå full sysselsättning. Det är därför oroande att det finns betydande kvarvarande problem inom det svenska utbildningsväsendet. Regeringen har sedan 2006 bedrivit ett omfattande reformarbete i syfte att höja kunskapsnivån, öka likvärdigheten mellan skolor och elever samt förbättra såväl läraryrkets status som lärarkårens kompetens. Regeringens bedömning är att genomförda reformer kommer att leda till bättre förutsättningar att nå målen för det svenska utbildningssystemet. Men de genomförda reformerna är inte tillräckliga och fler reformer är därför nödvändiga.</w:t>
      </w:r>
    </w:p>
    <w:p w14:paraId="5F755B66" w14:textId="628AD987" w:rsidR="00F7009D" w:rsidRPr="00602D16" w:rsidRDefault="009D6872" w:rsidP="00F7009D">
      <w:pPr>
        <w:pStyle w:val="Brdtextmedindrag"/>
      </w:pPr>
      <w:r w:rsidRPr="00602D16">
        <w:t>För att bl.a. rusta arbetskraften för arbets</w:t>
      </w:r>
      <w:r>
        <w:softHyphen/>
      </w:r>
      <w:r w:rsidRPr="00602D16">
        <w:t>marknadens ökande krav för anställning är därför ytterligare utbildningssatsningar viktiga. Regeringen har därför för avsikt att i budgetpropositionen för 2015 presentera en satsning för ökad kunskap för stärkt arbetskraft.</w:t>
      </w:r>
    </w:p>
    <w:p w14:paraId="7B5DF0FA" w14:textId="440FA938" w:rsidR="00F7009D" w:rsidRPr="00602D16" w:rsidRDefault="009D6872" w:rsidP="00F7009D">
      <w:pPr>
        <w:pStyle w:val="Brdtextmedindrag"/>
      </w:pPr>
      <w:r w:rsidRPr="00903620">
        <w:lastRenderedPageBreak/>
        <w:t>Tillsammans med satsningar för att förbättra företagsklimatet och förbättra tillgängligheten och kvaliteten i vården omfattar de totala satsningarna, som presenteras i denna proposition, ca 5</w:t>
      </w:r>
      <w:r>
        <w:t> </w:t>
      </w:r>
      <w:r w:rsidRPr="00903620">
        <w:t>miljarder kronor 2015 som successivt ökas till ca 8</w:t>
      </w:r>
      <w:r>
        <w:t> </w:t>
      </w:r>
      <w:r w:rsidRPr="00903620">
        <w:t>miljarder kronor 2018</w:t>
      </w:r>
      <w:r w:rsidRPr="00602D16">
        <w:t>. Dessa reformer finansieras krona för krona genom inkomst</w:t>
      </w:r>
      <w:r>
        <w:t>förstärkningar</w:t>
      </w:r>
      <w:r w:rsidRPr="00602D16">
        <w:t xml:space="preserve"> och utgifts</w:t>
      </w:r>
      <w:r>
        <w:softHyphen/>
        <w:t>minskningar</w:t>
      </w:r>
      <w:r w:rsidRPr="00602D16">
        <w:t>.</w:t>
      </w:r>
    </w:p>
    <w:p w14:paraId="18A658E9" w14:textId="27DB94A6" w:rsidR="00F7009D" w:rsidRPr="00602D16" w:rsidRDefault="009D6872" w:rsidP="00F7009D">
      <w:pPr>
        <w:pStyle w:val="Brdtextmedindrag"/>
      </w:pPr>
      <w:r w:rsidRPr="00602D16">
        <w:t>Det är viktigt att de finansieringar som regeringen har för avsikt att föreslå i budget</w:t>
      </w:r>
      <w:r>
        <w:softHyphen/>
      </w:r>
      <w:r w:rsidRPr="00602D16">
        <w:t>propositionen för 2015 är strukturellt riktiga och inte slår mot välfärd, sysselsättning och tillväxt. Huvudinriktningen för regeringens finansiering är därför bl.a. höjda skatter på alkohol, tobak och fordon</w:t>
      </w:r>
      <w:r>
        <w:t>,</w:t>
      </w:r>
      <w:r w:rsidRPr="00602D16">
        <w:t xml:space="preserve"> samt en begränsning av avdraget för privat pensionssparande </w:t>
      </w:r>
      <w:r>
        <w:t>och</w:t>
      </w:r>
      <w:r w:rsidRPr="00602D16">
        <w:t xml:space="preserve"> effektiviseringar inom statlig verksamhet.</w:t>
      </w:r>
    </w:p>
    <w:p w14:paraId="40ADA179" w14:textId="77777777" w:rsidR="00F7009D" w:rsidRPr="00602D16" w:rsidRDefault="009D6872" w:rsidP="00F7009D">
      <w:pPr>
        <w:pStyle w:val="Rubrik6utannumrering"/>
      </w:pPr>
      <w:r w:rsidRPr="00602D16">
        <w:t>Inkomstförstärkningar</w:t>
      </w:r>
    </w:p>
    <w:p w14:paraId="674ED927" w14:textId="28E63D66" w:rsidR="00F7009D" w:rsidRPr="0094134D" w:rsidRDefault="009D6872" w:rsidP="00F7009D">
      <w:pPr>
        <w:pStyle w:val="Brdtext"/>
      </w:pPr>
      <w:r w:rsidRPr="00602D16">
        <w:t>Under den kommande mandatperioden kommer det krävas att reformer prövas mot åtgärder som ökar inkomsterna eller minskar utgifterna på andra områden. När det gäller inkomst</w:t>
      </w:r>
      <w:r>
        <w:softHyphen/>
      </w:r>
      <w:r w:rsidRPr="00602D16">
        <w:t xml:space="preserve">förstärkningar är det viktigt att dessa utformas på ett sätt som har så små skadliga effekter på samhällsekonomin och </w:t>
      </w:r>
      <w:r w:rsidRPr="0094134D">
        <w:t>konkurrenskraften som möjligt eller minskar miljö- och hälsoskadliga aktiviteter där dagens nivå på skatteuttaget inte beaktar dessa skadliga effekter fullt ut. Skatteförändringar som sammantaget håller tillbaka arbete, företagande och investeringar måste undvikas.</w:t>
      </w:r>
    </w:p>
    <w:p w14:paraId="2DF67CF7" w14:textId="56EDA547" w:rsidR="00F7009D" w:rsidRPr="00602D16" w:rsidRDefault="009D6872" w:rsidP="00F7009D">
      <w:pPr>
        <w:pStyle w:val="Brdtextmedindrag"/>
      </w:pPr>
      <w:r w:rsidRPr="0094134D">
        <w:t>Förändringar i skattesystemet ska bevara och stärka systemets legitimitet. Förändringar i skattesystemet bör därför även</w:t>
      </w:r>
      <w:r w:rsidRPr="00602D16">
        <w:t xml:space="preserve"> göras så att skattekontrollen kan upprätthållas och att förändringarna bidrar till en fortsatt minskning av skattefelet och att de svenska skattebaserna skyddas.</w:t>
      </w:r>
    </w:p>
    <w:p w14:paraId="1A1148DD" w14:textId="2DE26CD6" w:rsidR="00F7009D" w:rsidRPr="00602D16" w:rsidRDefault="009D6872" w:rsidP="00F7009D">
      <w:pPr>
        <w:pStyle w:val="Brdtextmedindrag"/>
      </w:pPr>
      <w:r w:rsidRPr="00602D16">
        <w:t>Regeringen har för avsikt att finansiera reformerna i budgetpropositionen för 2015 med ett högre skatteuttag genom en begränsning av avdraget för privat pensionssparande, höjda punktskatter på alkohol och tobak, höjd fordonsskatt för lätta fordon och ett avskaffande av möjligheten till gruppregist</w:t>
      </w:r>
      <w:r>
        <w:t>r</w:t>
      </w:r>
      <w:r w:rsidRPr="00602D16">
        <w:t xml:space="preserve">ering till mervärdesskatt för företag, främst inom den finansiella sektorn. Den närmare utformningen av förslagen till inkomstförstärkningar lämnas i en särskild promemoria som remitteras i samband med denna proposition (se även </w:t>
      </w:r>
      <w:r w:rsidRPr="00602D16">
        <w:lastRenderedPageBreak/>
        <w:t>fördjupningsrutan Vissa skattefrågor inför budgetpropositionen för 2015).</w:t>
      </w:r>
    </w:p>
    <w:p w14:paraId="2425005B" w14:textId="30CE131C" w:rsidR="00F7009D" w:rsidRPr="00602D16" w:rsidRDefault="009D6872" w:rsidP="00F7009D">
      <w:pPr>
        <w:pStyle w:val="Brdtextmedindrag"/>
      </w:pPr>
      <w:r w:rsidRPr="00602D16">
        <w:t>Regeringen avser även att under 2015 återkomma med ett förslag om att helt slopa avdragsrätten för privat pensionssparande fr.o.m. 2016. Ett slopande av avdragsrätten bedöms förstärka de offentliga finanserna ytterligare.</w:t>
      </w:r>
    </w:p>
    <w:p w14:paraId="3A8B7422" w14:textId="77777777" w:rsidR="00F7009D" w:rsidRPr="00602D16" w:rsidRDefault="009D6872" w:rsidP="00F7009D">
      <w:pPr>
        <w:pStyle w:val="Rubrik6utannumrering"/>
      </w:pPr>
      <w:r w:rsidRPr="00602D16">
        <w:t>Utgiftsminskningar</w:t>
      </w:r>
    </w:p>
    <w:p w14:paraId="12F3045C" w14:textId="2E0E58EB" w:rsidR="00F7009D" w:rsidRPr="00602D16" w:rsidRDefault="009D6872" w:rsidP="00F7009D">
      <w:pPr>
        <w:pStyle w:val="Brdtext"/>
      </w:pPr>
      <w:r w:rsidRPr="00602D16">
        <w:t>Anslagen för statliga myndigheters verksamhet ändras årligen genom ett system med pris- och löneomräkning. Därigenom återspeglar utvecklingen av myndigheternas anslag pris-, löne- och produktivitetsförändringar i närings</w:t>
      </w:r>
      <w:r>
        <w:softHyphen/>
      </w:r>
      <w:r w:rsidRPr="00602D16">
        <w:t>livet. Omräkningen för 2015 och 2016 beräknas ge myndigheternas verksamhet ett positivt tillskott. För att bidra till finansieringen av nödvändiga satsningar avser regeringen föreslå att tillskotten för 2015 och 2016 blir 25 procent lägre än vad som följer av pris- och löneomräkningen. Utgiftsminskningen fördelas i proportion till myndigheternas anslag.</w:t>
      </w:r>
    </w:p>
    <w:p w14:paraId="0FFB0641" w14:textId="77777777" w:rsidR="00F7009D" w:rsidRPr="00602D16" w:rsidRDefault="009D6872" w:rsidP="00F7009D">
      <w:pPr>
        <w:pStyle w:val="Brdtextmedindrag"/>
      </w:pPr>
      <w:r w:rsidRPr="00602D16">
        <w:t xml:space="preserve">För att välfärden ska finansieras på sikt krävs att fler arbetar längre. Då är det också rimligt att personer med studielån betalar av sina studieskulder högre upp i åldrarna. En höjning av avskrivningsåldern aviserades redan i budgetpropositionen för 2014. Regeringen avser nu ta ytterligare ett steg i denna riktning genom att återkomma med ett förslag om att studiemedel som tas fr.o.m. 2015 inte skrivs av vid utgången av det år låntagaren fyller 67 år. </w:t>
      </w:r>
    </w:p>
    <w:p w14:paraId="2C2BB45F" w14:textId="0AFBD7AC" w:rsidR="00F7009D" w:rsidRPr="00602D16" w:rsidRDefault="009D6872" w:rsidP="00F7009D">
      <w:pPr>
        <w:pStyle w:val="Brdtextmedindrag"/>
      </w:pPr>
      <w:r w:rsidRPr="00602D16">
        <w:t>Regeringen avser även höja Centrala studiestödsnämndens (CSN) påminnelse- och expeditionsavgifter. För den som inte betalar i tid tar CSN ut en påminnelseavgift om 200 kronor. Denna påminnelseavgift avser regeringen höja till 450 kronor. Expeditions</w:t>
      </w:r>
      <w:r>
        <w:softHyphen/>
      </w:r>
      <w:r w:rsidRPr="00602D16">
        <w:t xml:space="preserve">avgiften tas ut av alla låntagare i samband med årets första inbetalning. Regeringen avser höja expeditionsavgiften från 120 kronor till 150 kronor. I båda fallen handlar det om avgifter som endast de som har börjat betala tillbaka på sina studielån betalar, dvs. det är inte avgifter som i normalfallet belastar aktiva studerande. Avgiftshöjningarna innebär att CSN:s förvaltningsanslag kan sänkas i motsvarande utsträckning. </w:t>
      </w:r>
      <w:r>
        <w:t>S</w:t>
      </w:r>
      <w:r w:rsidRPr="00602D16">
        <w:t xml:space="preserve">enast </w:t>
      </w:r>
      <w:r>
        <w:t xml:space="preserve">2017 </w:t>
      </w:r>
      <w:r w:rsidRPr="00602D16">
        <w:t xml:space="preserve">ska CSN gå över till att fullt ut finansieras </w:t>
      </w:r>
      <w:r>
        <w:t>över</w:t>
      </w:r>
      <w:r w:rsidRPr="00602D16">
        <w:t xml:space="preserve"> anslag.</w:t>
      </w:r>
    </w:p>
    <w:p w14:paraId="23B3624D" w14:textId="77777777" w:rsidR="00F7009D" w:rsidRPr="00602D16" w:rsidRDefault="009D6872" w:rsidP="00F7009D">
      <w:pPr>
        <w:pStyle w:val="Rubrik4utannumrering"/>
      </w:pPr>
      <w:r w:rsidRPr="00602D16">
        <w:lastRenderedPageBreak/>
        <w:t>De offentligfinansiella förutsättningarna för nästa mandatperiod</w:t>
      </w:r>
    </w:p>
    <w:p w14:paraId="33CEE9E2" w14:textId="647FFF3E" w:rsidR="00F7009D" w:rsidRPr="00602D16" w:rsidRDefault="009D6872" w:rsidP="00F7009D">
      <w:pPr>
        <w:pStyle w:val="Brdtext"/>
      </w:pPr>
      <w:r w:rsidRPr="00602D16">
        <w:t>Under den kommande mandatperioden förändras politikens förutsättningar eftersom bedömningen är att resursutnyttjandet gradvis förstärks, sysselsättningen ökar och arbets</w:t>
      </w:r>
      <w:r>
        <w:softHyphen/>
      </w:r>
      <w:r w:rsidRPr="00602D16">
        <w:t xml:space="preserve">lösheten minskar. Det gör att finanspolitiken nu går in i en fas där inriktningen är att successivt nå balans och överskott. </w:t>
      </w:r>
    </w:p>
    <w:p w14:paraId="23EF48A3" w14:textId="7A8D89DE" w:rsidR="00F7009D" w:rsidRPr="00602D16" w:rsidRDefault="009D6872" w:rsidP="00F7009D">
      <w:pPr>
        <w:pStyle w:val="Brdtextmedindrag"/>
      </w:pPr>
      <w:r w:rsidRPr="00602D16">
        <w:t xml:space="preserve">Regeringen anser att den nuvarande nivån på överskottsmål om 1 procent av BNP </w:t>
      </w:r>
      <w:r>
        <w:t>över en konjunkturcykel</w:t>
      </w:r>
      <w:r w:rsidRPr="00602D16">
        <w:t xml:space="preserve"> har tjänat Sverige väl och att målet därför bör ligga fast även under nästa mandatperiod. Den arbetsgrupp </w:t>
      </w:r>
      <w:r>
        <w:t>inom Finansdepartementet</w:t>
      </w:r>
      <w:r w:rsidRPr="00602D16">
        <w:t xml:space="preserve"> som såg över överskotts</w:t>
      </w:r>
      <w:r>
        <w:softHyphen/>
      </w:r>
      <w:r w:rsidRPr="00602D16">
        <w:t>målets nivå 2010 menade att en översyn av målets nivå borde göras ungefär var tionde år (Ds 2010:4). Regeringen angav i 2010 års ekonomiska vårproposition att den delade synen att en genomgripande översyn inte bör göras för ofta (prop. 2009/10:100).</w:t>
      </w:r>
    </w:p>
    <w:p w14:paraId="2DC25E45" w14:textId="77C249FF" w:rsidR="00F7009D" w:rsidRPr="00602D16" w:rsidRDefault="009D6872" w:rsidP="00F7009D">
      <w:pPr>
        <w:pStyle w:val="Brdtextmedindrag"/>
      </w:pPr>
      <w:r w:rsidRPr="00602D16">
        <w:t>För att återställa nödvändiga säkerhets</w:t>
      </w:r>
      <w:r>
        <w:softHyphen/>
      </w:r>
      <w:r w:rsidRPr="00602D16">
        <w:t>marginaler i den offentliga sektorns finansiella sparande bör</w:t>
      </w:r>
      <w:r w:rsidRPr="00602D16" w:rsidDel="00054A9D">
        <w:t xml:space="preserve"> </w:t>
      </w:r>
      <w:r w:rsidRPr="00602D16">
        <w:t>den</w:t>
      </w:r>
      <w:r w:rsidRPr="00602D16" w:rsidDel="00054A9D">
        <w:t xml:space="preserve"> </w:t>
      </w:r>
      <w:r w:rsidRPr="00602D16">
        <w:t>övergripande inriktningen för finanspolitiken de kommande åren vara att återvända till balans och därefter överskott. Takten i förstärkningen av de offentliga finanserna bör, i enlighet med det finanspolitiska ramverket, anpassas efter läget på arbets</w:t>
      </w:r>
      <w:r>
        <w:softHyphen/>
      </w:r>
      <w:r w:rsidRPr="00602D16">
        <w:t>marknaden och utvecklingen av resurs</w:t>
      </w:r>
      <w:r>
        <w:softHyphen/>
      </w:r>
      <w:r w:rsidRPr="00602D16">
        <w:t xml:space="preserve">utnyttjandet. En alltför snabb återgång till överskott riskerar att leda till att återhämtningen hämmas. I takt med att resursutnyttjandet förstärks kommer stabiliseringspolitiken hanteras främst via penningpolitiken. Det är rimligt att återvända till ett sparande om 1 procent av BNP i takt med att läget i ekonomin förbättras och arbetslösheten sjunker tillbaka. Det finansiella sparandet bör därför i enlighet med nuvarande prognos återvända till ett överskott på över 1 procent </w:t>
      </w:r>
      <w:r>
        <w:t xml:space="preserve">av BNP </w:t>
      </w:r>
      <w:r w:rsidRPr="00602D16">
        <w:t>2018.</w:t>
      </w:r>
    </w:p>
    <w:p w14:paraId="5748FF97" w14:textId="22EF062E" w:rsidR="00F7009D" w:rsidRPr="00602D16" w:rsidRDefault="009D6872" w:rsidP="00F7009D">
      <w:pPr>
        <w:pStyle w:val="Brdtextmedindrag"/>
      </w:pPr>
      <w:r w:rsidRPr="00602D16">
        <w:t>För att uppfylla överskottsmålet krävs stor finanspolitisk återhållsamhet när resurs</w:t>
      </w:r>
      <w:r>
        <w:softHyphen/>
      </w:r>
      <w:r w:rsidRPr="00602D16">
        <w:t xml:space="preserve">utnyttjandet går mot balans. Det är viktigt med en stram utgiftsgranskning och god utgiftskontroll samt att omprioritera mellan olika utgifter. Eventuella reformer som föreslås i budgetpropositionen för 2016 bör, i likhet med reformer i budgetpropositionen för 2015, finansieras krona för krona genom inkomst- och utgiftsåtgärder. Givet nuvarande prognos krävs det även att nya reformer som kan komma att </w:t>
      </w:r>
      <w:r w:rsidRPr="00602D16">
        <w:lastRenderedPageBreak/>
        <w:t xml:space="preserve">föreslås i budgetpropositionerna för 2017 och 2018 finansieras fullt ut, för att uppnå ett överskott på </w:t>
      </w:r>
      <w:r>
        <w:t>över</w:t>
      </w:r>
      <w:r w:rsidRPr="00602D16">
        <w:t xml:space="preserve"> 1 procent av BNP när resursutnyttjandet går mot balans 2018. </w:t>
      </w:r>
    </w:p>
    <w:p w14:paraId="199B85AA" w14:textId="3DF4F665" w:rsidR="00F7009D" w:rsidRPr="0094134D" w:rsidRDefault="009D6872" w:rsidP="00F7009D">
      <w:pPr>
        <w:pStyle w:val="Brdtextmedindrag"/>
      </w:pPr>
      <w:r w:rsidRPr="00602D16">
        <w:t xml:space="preserve">Under den kommande mandatperioden kommer det krävas att reformer prövas mot åtgärder som ökar inkomsterna eller minskar utgifterna på andra områden. </w:t>
      </w:r>
      <w:r>
        <w:t>Som framhållits tidigare är det beträffande</w:t>
      </w:r>
      <w:r w:rsidRPr="00602D16">
        <w:t xml:space="preserve"> inkomstförstärkningar viktigt att dessa utformas på ett sätt som har så små skadliga effekter </w:t>
      </w:r>
      <w:r w:rsidRPr="0094134D">
        <w:t>på samhällsekonomin och konkurrenskraften som möjligt eller minskar miljö- och hälsoskadliga aktiviteter, där dagens nivå på skatteuttaget inte beaktar dessa skadliga effekter fullt ut. Skatteförändringar som sammantaget håller tillbaka arbete, företagande och investeringar måste undvikas.</w:t>
      </w:r>
    </w:p>
    <w:p w14:paraId="14A75ABB" w14:textId="455CCE91" w:rsidR="00F7009D" w:rsidRPr="00602D16" w:rsidRDefault="009D6872" w:rsidP="00F7009D">
      <w:pPr>
        <w:pStyle w:val="Brdtextmedindrag"/>
      </w:pPr>
      <w:r w:rsidRPr="0094134D">
        <w:t>Förändringar i skattesystemet ska bevara</w:t>
      </w:r>
      <w:r w:rsidRPr="00602D16">
        <w:t xml:space="preserve"> och stärka systemets legitimitet. Förändringar i skattesystemet bör därför även göras så att skattekontrollen kan upprätthållas och så att förändringarna bidrar till en fortsatt minskning av skattefelet och att de svenska skattebaserna skyddas.</w:t>
      </w:r>
    </w:p>
    <w:p w14:paraId="73506D5B" w14:textId="77777777" w:rsidR="00F7009D" w:rsidRPr="00602D16" w:rsidRDefault="009D6872" w:rsidP="00F7009D">
      <w:pPr>
        <w:pStyle w:val="Rubrik3"/>
      </w:pPr>
      <w:bookmarkStart w:id="18" w:name="_Toc384401453"/>
      <w:r w:rsidRPr="00602D16">
        <w:t>Bedömning av utgiftstaket för 2017 och 2018</w:t>
      </w:r>
      <w:bookmarkEnd w:id="18"/>
      <w:r w:rsidRPr="00602D16">
        <w:t xml:space="preserve"> </w:t>
      </w:r>
    </w:p>
    <w:p w14:paraId="6F802974" w14:textId="799D62EB" w:rsidR="00F7009D" w:rsidRPr="00602D16" w:rsidRDefault="009D6872" w:rsidP="00F7009D">
      <w:pPr>
        <w:pStyle w:val="Brdtext"/>
      </w:pPr>
      <w:r w:rsidRPr="00602D16">
        <w:t>Utgiftstaket utgör en övre gräns för utgiftsnivån framöver. Genom utgiftstaket ges riksdag och regering goda möjligheter till kontroll och styrning över anvisade medel samt utgifts</w:t>
      </w:r>
      <w:r>
        <w:softHyphen/>
      </w:r>
      <w:r w:rsidRPr="00602D16">
        <w:t>utvecklingen. Enligt budgetlagen (2011:203) ska regeringen i budgetpropositionen lämna förslag till utgiftstak för det tredje tillkommande året. Riksdagen har beslutat om utgiftstak t.o.m. 2016. Regeringen gör i denna proposition en bedömning av nivån på utgiftstaket för 2017 och 2018 och kommer i enlighet med budgetlagen att föreslå en nivå på utgiftstaket för 2017 i budgetpropositionen för 2015.</w:t>
      </w:r>
    </w:p>
    <w:p w14:paraId="22C32879" w14:textId="16556136" w:rsidR="00F7009D" w:rsidRPr="00602D16" w:rsidRDefault="009D6872" w:rsidP="00F7009D">
      <w:pPr>
        <w:pStyle w:val="Brdtextmedindrag"/>
      </w:pPr>
      <w:r w:rsidRPr="00602D16">
        <w:t xml:space="preserve">Regeringens förslag och riksdagens beslut om utgiftstak ger budgetprocessen dess centrala medelfristiga perspektiv. Ett flerårigt utgiftstak skapar förutsättningar för att den faktiska utgiftsutvecklingen sammanfaller med den långsiktigt önskvärda genom att beslutet om de totala utgifterna i högre grad behöver utgå från ekonomins långsiktiga produktionsförmåga och synen på hur stort ett rimligt skatteuttag bör vara. En medelfristig budgetprocess med fleråriga utgiftstak tydliggör effekterna av </w:t>
      </w:r>
      <w:r w:rsidRPr="00602D16">
        <w:lastRenderedPageBreak/>
        <w:t>politiska beslut under flera år efter det aktuella budgetåret och skapar en bindande långsiktighet i budgetbesluten.</w:t>
      </w:r>
    </w:p>
    <w:p w14:paraId="33F48200" w14:textId="7496290E" w:rsidR="00F7009D" w:rsidRPr="00602D16" w:rsidRDefault="009D6872" w:rsidP="00F7009D">
      <w:pPr>
        <w:pStyle w:val="Brdtextmedindrag"/>
      </w:pPr>
      <w:r w:rsidRPr="00602D16">
        <w:t xml:space="preserve">Regeringen bedömer att utgiftstakets nivå för 2017 bör uppgå till 1 214 miljarder kronor (se </w:t>
      </w:r>
      <w:r w:rsidRPr="00602D16">
        <w:fldChar w:fldCharType="begin"/>
      </w:r>
      <w:r w:rsidRPr="00602D16">
        <w:instrText xml:space="preserve"> REF  _Ref382919595 \* Lower \h </w:instrText>
      </w:r>
      <w:r>
        <w:instrText xml:space="preserve"> \* MERGEFORMAT </w:instrText>
      </w:r>
      <w:r w:rsidRPr="00602D16">
        <w:fldChar w:fldCharType="separate"/>
      </w:r>
      <w:r w:rsidR="004642B5" w:rsidRPr="00602D16">
        <w:t xml:space="preserve">tabell </w:t>
      </w:r>
      <w:r w:rsidR="004642B5" w:rsidRPr="004642B5">
        <w:rPr>
          <w:bCs/>
          <w:noProof/>
        </w:rPr>
        <w:t>2</w:t>
      </w:r>
      <w:r w:rsidR="004642B5" w:rsidRPr="00602D16">
        <w:t>.</w:t>
      </w:r>
      <w:r w:rsidR="004642B5">
        <w:rPr>
          <w:noProof/>
        </w:rPr>
        <w:t>5</w:t>
      </w:r>
      <w:r w:rsidRPr="00602D16">
        <w:fldChar w:fldCharType="end"/>
      </w:r>
      <w:r w:rsidRPr="00602D16">
        <w:t>). Det är 18 miljarder kronor högre än de bedömningar av nivån för utgiftstaket för 2017 som gjordes i budgetpropositionen för 2014 respektive i 2013 års ekonomiska vårproposition. Regeringens bedömning innebär att utgiftstakets nivå 2017 ökar med 47 miljarder kronor jämfört med 2016. Regeringens preliminära bedömning av utgiftstaket för 2018 är att det bör uppgå till 1 254 miljarder kronor. Det är 40 miljarder kronor högre än 2017.</w:t>
      </w:r>
    </w:p>
    <w:p w14:paraId="2C1211FC" w14:textId="4497D34E" w:rsidR="00F7009D" w:rsidRPr="00602D16" w:rsidRDefault="009D6872" w:rsidP="00F7009D">
      <w:pPr>
        <w:pStyle w:val="Brdtextmedindrag"/>
      </w:pPr>
      <w:r w:rsidRPr="00602D16">
        <w:t>Givet nuvarande prognos måste nya reformer finansieras fullt ut under nästa mandatperiod för att inte det finansiella sparandet ska försvagas. I förhållande till utgiftstaket tas inget utrymme i anspråk om nya utgiftsreformer finansieras med lägre utgifter på andra områden. De bedömda nivåerna på utgiftstaket 2017 och 2018 lämnar dock ett utrymme för högre utgifter i förhållande till nuvarande prognos, men ett ianspråktagande av detta utrymme begränsas av överskottsmålet. Nya reformer måste finansieras antingen genom minskade utgifter eller ökade inkomster. Om inte utgiftbegränsningar genomförs i samband med att utgiftsreformer föreslås, blir därför skattehöjningar nödvändiga.</w:t>
      </w:r>
    </w:p>
    <w:p w14:paraId="20B7B6AC" w14:textId="77777777" w:rsidR="00F7009D" w:rsidRPr="00602D16" w:rsidRDefault="00F7009D" w:rsidP="00F7009D">
      <w:pPr>
        <w:pStyle w:val="Brdtextmedindrag"/>
      </w:pPr>
      <w:bookmarkStart w:id="19" w:name="_Ref382913992"/>
    </w:p>
    <w:p w14:paraId="42E7A9B8" w14:textId="0EFD106F" w:rsidR="00F7009D" w:rsidRPr="00602D16" w:rsidRDefault="009D6872" w:rsidP="00F7009D">
      <w:pPr>
        <w:pStyle w:val="TabellRubrik"/>
      </w:pPr>
      <w:bookmarkStart w:id="20" w:name="_Ref382919595"/>
      <w:bookmarkStart w:id="21" w:name="_Toc384401626"/>
      <w:r w:rsidRPr="00602D16">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2</w:t>
      </w:r>
      <w:r w:rsidR="0009067D">
        <w:rPr>
          <w:bCs/>
          <w:noProof/>
        </w:rPr>
        <w:fldChar w:fldCharType="end"/>
      </w:r>
      <w:r w:rsidRPr="00602D16">
        <w:t>.</w:t>
      </w:r>
      <w:r w:rsidR="0009067D">
        <w:fldChar w:fldCharType="begin"/>
      </w:r>
      <w:r w:rsidR="0009067D">
        <w:instrText xml:space="preserve"> SEQ Tabell \* Arabic \s 1  \* MERGEFORMAT </w:instrText>
      </w:r>
      <w:r w:rsidR="0009067D">
        <w:fldChar w:fldCharType="separate"/>
      </w:r>
      <w:r w:rsidR="004642B5">
        <w:rPr>
          <w:noProof/>
        </w:rPr>
        <w:t>5</w:t>
      </w:r>
      <w:r w:rsidR="0009067D">
        <w:rPr>
          <w:noProof/>
        </w:rPr>
        <w:fldChar w:fldCharType="end"/>
      </w:r>
      <w:bookmarkEnd w:id="19"/>
      <w:bookmarkEnd w:id="20"/>
      <w:r w:rsidRPr="00602D16">
        <w:t xml:space="preserve"> Utgiftstak 2014–2018</w:t>
      </w:r>
      <w:bookmarkEnd w:id="21"/>
    </w:p>
    <w:p w14:paraId="4C66CB63" w14:textId="77777777" w:rsidR="00F7009D" w:rsidRPr="00602D16" w:rsidRDefault="009D6872" w:rsidP="00F7009D">
      <w:pPr>
        <w:pStyle w:val="TabellUnderrubrik"/>
        <w:spacing w:after="0" w:line="240" w:lineRule="auto"/>
      </w:pPr>
      <w:r w:rsidRPr="00602D16">
        <w:t>Miljarder kronor om inget annat anges</w:t>
      </w:r>
    </w:p>
    <w:tbl>
      <w:tblPr>
        <w:tblStyle w:val="RKEgentabell"/>
        <w:tblW w:w="4383" w:type="dxa"/>
        <w:tblLayout w:type="fixed"/>
        <w:tblLook w:val="0460" w:firstRow="1" w:lastRow="1" w:firstColumn="0" w:lastColumn="0" w:noHBand="0" w:noVBand="1"/>
      </w:tblPr>
      <w:tblGrid>
        <w:gridCol w:w="1572"/>
        <w:gridCol w:w="561"/>
        <w:gridCol w:w="562"/>
        <w:gridCol w:w="563"/>
        <w:gridCol w:w="562"/>
        <w:gridCol w:w="563"/>
      </w:tblGrid>
      <w:tr w:rsidR="00F7009D" w:rsidRPr="00602D16" w14:paraId="166FA439" w14:textId="77777777" w:rsidTr="00F7009D">
        <w:trPr>
          <w:cnfStyle w:val="100000000000" w:firstRow="1" w:lastRow="0" w:firstColumn="0" w:lastColumn="0" w:oddVBand="0" w:evenVBand="0" w:oddHBand="0" w:evenHBand="0" w:firstRowFirstColumn="0" w:firstRowLastColumn="0" w:lastRowFirstColumn="0" w:lastRowLastColumn="0"/>
        </w:trPr>
        <w:tc>
          <w:tcPr>
            <w:tcW w:w="1611" w:type="dxa"/>
          </w:tcPr>
          <w:p w14:paraId="1E95831D" w14:textId="77777777" w:rsidR="00F7009D" w:rsidRPr="00602D16" w:rsidRDefault="00F7009D" w:rsidP="00F7009D">
            <w:pPr>
              <w:pStyle w:val="TabellHuvud"/>
              <w:keepNext/>
              <w:keepLines/>
            </w:pPr>
          </w:p>
        </w:tc>
        <w:tc>
          <w:tcPr>
            <w:tcW w:w="571" w:type="dxa"/>
          </w:tcPr>
          <w:p w14:paraId="68D3A375" w14:textId="77777777" w:rsidR="00F7009D" w:rsidRPr="00602D16" w:rsidRDefault="009D6872" w:rsidP="00F7009D">
            <w:pPr>
              <w:pStyle w:val="TabellHuvud"/>
              <w:keepNext/>
              <w:keepLines/>
            </w:pPr>
            <w:r w:rsidRPr="00602D16">
              <w:t>2014</w:t>
            </w:r>
          </w:p>
        </w:tc>
        <w:tc>
          <w:tcPr>
            <w:tcW w:w="571" w:type="dxa"/>
          </w:tcPr>
          <w:p w14:paraId="1A32BAFD" w14:textId="77777777" w:rsidR="00F7009D" w:rsidRPr="00602D16" w:rsidRDefault="009D6872" w:rsidP="00F7009D">
            <w:pPr>
              <w:pStyle w:val="TabellHuvud"/>
              <w:keepNext/>
              <w:keepLines/>
            </w:pPr>
            <w:r w:rsidRPr="00602D16">
              <w:t>2015</w:t>
            </w:r>
          </w:p>
        </w:tc>
        <w:tc>
          <w:tcPr>
            <w:tcW w:w="572" w:type="dxa"/>
          </w:tcPr>
          <w:p w14:paraId="273C3C93" w14:textId="77777777" w:rsidR="00F7009D" w:rsidRPr="00602D16" w:rsidRDefault="009D6872" w:rsidP="00F7009D">
            <w:pPr>
              <w:pStyle w:val="TabellHuvud"/>
              <w:keepNext/>
              <w:keepLines/>
            </w:pPr>
            <w:r w:rsidRPr="00602D16">
              <w:t>2016</w:t>
            </w:r>
          </w:p>
        </w:tc>
        <w:tc>
          <w:tcPr>
            <w:tcW w:w="571" w:type="dxa"/>
          </w:tcPr>
          <w:p w14:paraId="4CECA3E0" w14:textId="77777777" w:rsidR="00F7009D" w:rsidRPr="00602D16" w:rsidRDefault="009D6872" w:rsidP="00F7009D">
            <w:pPr>
              <w:pStyle w:val="TabellHuvud"/>
              <w:keepNext/>
              <w:keepLines/>
            </w:pPr>
            <w:r w:rsidRPr="00602D16">
              <w:t>2017</w:t>
            </w:r>
          </w:p>
        </w:tc>
        <w:tc>
          <w:tcPr>
            <w:tcW w:w="572" w:type="dxa"/>
          </w:tcPr>
          <w:p w14:paraId="2D57A55D" w14:textId="77777777" w:rsidR="00F7009D" w:rsidRPr="00602D16" w:rsidRDefault="009D6872" w:rsidP="00F7009D">
            <w:pPr>
              <w:pStyle w:val="TabellHuvud"/>
              <w:keepNext/>
              <w:keepLines/>
            </w:pPr>
            <w:r w:rsidRPr="00602D16">
              <w:t>2018</w:t>
            </w:r>
          </w:p>
        </w:tc>
      </w:tr>
      <w:tr w:rsidR="00F7009D" w:rsidRPr="00602D16" w14:paraId="0F9CD2AE" w14:textId="77777777" w:rsidTr="00F7009D">
        <w:tc>
          <w:tcPr>
            <w:tcW w:w="1611" w:type="dxa"/>
            <w:vAlign w:val="bottom"/>
          </w:tcPr>
          <w:p w14:paraId="53FBE477" w14:textId="77777777" w:rsidR="00F7009D" w:rsidRPr="00602D16" w:rsidRDefault="009D6872" w:rsidP="00F7009D">
            <w:pPr>
              <w:pStyle w:val="TabellRader"/>
              <w:keepNext/>
              <w:keepLines/>
              <w:jc w:val="left"/>
            </w:pPr>
            <w:r w:rsidRPr="00602D16">
              <w:t>Av riksdagen beslutade utgiftstak</w:t>
            </w:r>
          </w:p>
        </w:tc>
        <w:tc>
          <w:tcPr>
            <w:tcW w:w="571" w:type="dxa"/>
            <w:vAlign w:val="bottom"/>
          </w:tcPr>
          <w:p w14:paraId="01788732" w14:textId="77777777" w:rsidR="00F7009D" w:rsidRPr="00602D16" w:rsidRDefault="009D6872" w:rsidP="00F7009D">
            <w:pPr>
              <w:pStyle w:val="TabellRader"/>
              <w:keepNext/>
              <w:keepLines/>
            </w:pPr>
            <w:r w:rsidRPr="00602D16">
              <w:t>1</w:t>
            </w:r>
            <w:r w:rsidRPr="00602D16">
              <w:rPr>
                <w:rFonts w:ascii="Times New Roman" w:hAnsi="Times New Roman"/>
              </w:rPr>
              <w:t> </w:t>
            </w:r>
            <w:r w:rsidRPr="00602D16">
              <w:t>107</w:t>
            </w:r>
          </w:p>
        </w:tc>
        <w:tc>
          <w:tcPr>
            <w:tcW w:w="571" w:type="dxa"/>
            <w:vAlign w:val="bottom"/>
          </w:tcPr>
          <w:p w14:paraId="07E7341A" w14:textId="77777777" w:rsidR="00F7009D" w:rsidRPr="00602D16" w:rsidRDefault="009D6872" w:rsidP="00F7009D">
            <w:pPr>
              <w:pStyle w:val="TabellRader"/>
              <w:keepNext/>
              <w:keepLines/>
            </w:pPr>
            <w:r w:rsidRPr="00602D16">
              <w:t>1</w:t>
            </w:r>
            <w:r w:rsidRPr="00602D16">
              <w:rPr>
                <w:rFonts w:ascii="Times New Roman" w:hAnsi="Times New Roman"/>
              </w:rPr>
              <w:t> </w:t>
            </w:r>
            <w:r w:rsidRPr="00602D16">
              <w:t>127</w:t>
            </w:r>
          </w:p>
        </w:tc>
        <w:tc>
          <w:tcPr>
            <w:tcW w:w="572" w:type="dxa"/>
            <w:vAlign w:val="bottom"/>
          </w:tcPr>
          <w:p w14:paraId="4BC67FFE" w14:textId="77777777" w:rsidR="00F7009D" w:rsidRPr="00602D16" w:rsidRDefault="009D6872" w:rsidP="00F7009D">
            <w:pPr>
              <w:pStyle w:val="TabellRader"/>
              <w:keepNext/>
              <w:keepLines/>
            </w:pPr>
            <w:r w:rsidRPr="00602D16">
              <w:t>1</w:t>
            </w:r>
            <w:r w:rsidRPr="00602D16">
              <w:rPr>
                <w:rFonts w:ascii="Times New Roman" w:hAnsi="Times New Roman"/>
              </w:rPr>
              <w:t> </w:t>
            </w:r>
            <w:r w:rsidRPr="00602D16">
              <w:t>167</w:t>
            </w:r>
          </w:p>
        </w:tc>
        <w:tc>
          <w:tcPr>
            <w:tcW w:w="571" w:type="dxa"/>
            <w:vAlign w:val="bottom"/>
          </w:tcPr>
          <w:p w14:paraId="1929219C" w14:textId="77777777" w:rsidR="00F7009D" w:rsidRPr="00602D16" w:rsidRDefault="00F7009D" w:rsidP="00F7009D">
            <w:pPr>
              <w:pStyle w:val="TabellRader"/>
              <w:keepNext/>
              <w:keepLines/>
            </w:pPr>
          </w:p>
        </w:tc>
        <w:tc>
          <w:tcPr>
            <w:tcW w:w="572" w:type="dxa"/>
            <w:vAlign w:val="bottom"/>
          </w:tcPr>
          <w:p w14:paraId="59FB0FDF" w14:textId="77777777" w:rsidR="00F7009D" w:rsidRPr="00602D16" w:rsidRDefault="00F7009D" w:rsidP="00F7009D">
            <w:pPr>
              <w:pStyle w:val="TabellRader"/>
              <w:keepNext/>
              <w:keepLines/>
            </w:pPr>
          </w:p>
        </w:tc>
      </w:tr>
      <w:tr w:rsidR="00F7009D" w:rsidRPr="00602D16" w14:paraId="3BB9C4A7" w14:textId="77777777" w:rsidTr="00F7009D">
        <w:tc>
          <w:tcPr>
            <w:tcW w:w="1611" w:type="dxa"/>
            <w:vAlign w:val="bottom"/>
          </w:tcPr>
          <w:p w14:paraId="0E4B0992" w14:textId="77777777" w:rsidR="00F7009D" w:rsidRPr="00602D16" w:rsidRDefault="009D6872" w:rsidP="00F7009D">
            <w:pPr>
              <w:pStyle w:val="TabellRader"/>
              <w:keepNext/>
              <w:keepLines/>
              <w:jc w:val="left"/>
            </w:pPr>
            <w:r w:rsidRPr="00602D16">
              <w:t>Regeringens bedöm</w:t>
            </w:r>
            <w:r w:rsidRPr="00602D16">
              <w:softHyphen/>
              <w:t>ning av utgiftstak</w:t>
            </w:r>
          </w:p>
        </w:tc>
        <w:tc>
          <w:tcPr>
            <w:tcW w:w="571" w:type="dxa"/>
            <w:vAlign w:val="bottom"/>
          </w:tcPr>
          <w:p w14:paraId="6FBAEDE5" w14:textId="77777777" w:rsidR="00F7009D" w:rsidRPr="00602D16" w:rsidRDefault="00F7009D" w:rsidP="00F7009D">
            <w:pPr>
              <w:pStyle w:val="TabellRader"/>
              <w:keepNext/>
              <w:keepLines/>
            </w:pPr>
          </w:p>
        </w:tc>
        <w:tc>
          <w:tcPr>
            <w:tcW w:w="571" w:type="dxa"/>
            <w:vAlign w:val="bottom"/>
          </w:tcPr>
          <w:p w14:paraId="71454B72" w14:textId="77777777" w:rsidR="00F7009D" w:rsidRPr="00602D16" w:rsidRDefault="00F7009D" w:rsidP="00F7009D">
            <w:pPr>
              <w:pStyle w:val="TabellRader"/>
              <w:keepNext/>
              <w:keepLines/>
            </w:pPr>
          </w:p>
        </w:tc>
        <w:tc>
          <w:tcPr>
            <w:tcW w:w="572" w:type="dxa"/>
            <w:vAlign w:val="bottom"/>
          </w:tcPr>
          <w:p w14:paraId="0A6C4BC7" w14:textId="77777777" w:rsidR="00F7009D" w:rsidRPr="00602D16" w:rsidRDefault="00F7009D" w:rsidP="00F7009D">
            <w:pPr>
              <w:pStyle w:val="TabellRader"/>
              <w:keepNext/>
              <w:keepLines/>
            </w:pPr>
          </w:p>
        </w:tc>
        <w:tc>
          <w:tcPr>
            <w:tcW w:w="571" w:type="dxa"/>
            <w:vAlign w:val="bottom"/>
          </w:tcPr>
          <w:p w14:paraId="77A3D267" w14:textId="77777777" w:rsidR="00F7009D" w:rsidRPr="00602D16" w:rsidRDefault="009D6872" w:rsidP="00F7009D">
            <w:pPr>
              <w:pStyle w:val="TabellRader"/>
              <w:keepNext/>
              <w:keepLines/>
            </w:pPr>
            <w:r w:rsidRPr="00602D16">
              <w:t>1</w:t>
            </w:r>
            <w:r w:rsidRPr="00602D16">
              <w:rPr>
                <w:rFonts w:ascii="Times New Roman" w:hAnsi="Times New Roman"/>
              </w:rPr>
              <w:t> </w:t>
            </w:r>
            <w:r w:rsidRPr="00602D16">
              <w:t>214</w:t>
            </w:r>
          </w:p>
        </w:tc>
        <w:tc>
          <w:tcPr>
            <w:tcW w:w="572" w:type="dxa"/>
            <w:vAlign w:val="bottom"/>
          </w:tcPr>
          <w:p w14:paraId="62CBB3B3" w14:textId="77777777" w:rsidR="00F7009D" w:rsidRPr="00602D16" w:rsidRDefault="009D6872" w:rsidP="00F7009D">
            <w:pPr>
              <w:pStyle w:val="TabellRader"/>
              <w:keepNext/>
              <w:keepLines/>
            </w:pPr>
            <w:r w:rsidRPr="00602D16">
              <w:t>1</w:t>
            </w:r>
            <w:r w:rsidRPr="00602D16">
              <w:rPr>
                <w:rFonts w:ascii="Times New Roman" w:hAnsi="Times New Roman"/>
              </w:rPr>
              <w:t> </w:t>
            </w:r>
            <w:r w:rsidRPr="00602D16">
              <w:t>254</w:t>
            </w:r>
          </w:p>
        </w:tc>
      </w:tr>
      <w:tr w:rsidR="00F7009D" w:rsidRPr="00602D16" w14:paraId="3964BF65" w14:textId="77777777" w:rsidTr="00F7009D">
        <w:tc>
          <w:tcPr>
            <w:tcW w:w="1611" w:type="dxa"/>
            <w:vAlign w:val="bottom"/>
          </w:tcPr>
          <w:p w14:paraId="60BA005A" w14:textId="77777777" w:rsidR="00F7009D" w:rsidRPr="00602D16" w:rsidRDefault="009D6872" w:rsidP="00F7009D">
            <w:pPr>
              <w:pStyle w:val="TabellRader"/>
              <w:keepNext/>
              <w:keepLines/>
              <w:jc w:val="left"/>
            </w:pPr>
            <w:r w:rsidRPr="00602D16">
              <w:t>Utgiftstak, procent av potentiell BNP</w:t>
            </w:r>
          </w:p>
        </w:tc>
        <w:tc>
          <w:tcPr>
            <w:tcW w:w="571" w:type="dxa"/>
            <w:vAlign w:val="bottom"/>
          </w:tcPr>
          <w:p w14:paraId="5AAC53B0" w14:textId="77777777" w:rsidR="00F7009D" w:rsidRPr="00602D16" w:rsidRDefault="009D6872" w:rsidP="00F7009D">
            <w:pPr>
              <w:pStyle w:val="TabellRader"/>
              <w:keepNext/>
              <w:keepLines/>
            </w:pPr>
            <w:r w:rsidRPr="00602D16">
              <w:t>28,5</w:t>
            </w:r>
          </w:p>
        </w:tc>
        <w:tc>
          <w:tcPr>
            <w:tcW w:w="571" w:type="dxa"/>
            <w:vAlign w:val="bottom"/>
          </w:tcPr>
          <w:p w14:paraId="20135C5C" w14:textId="77777777" w:rsidR="00F7009D" w:rsidRPr="00602D16" w:rsidRDefault="009D6872" w:rsidP="00F7009D">
            <w:pPr>
              <w:pStyle w:val="TabellRader"/>
              <w:keepNext/>
              <w:keepLines/>
            </w:pPr>
            <w:r w:rsidRPr="00602D16">
              <w:t>27,9</w:t>
            </w:r>
          </w:p>
        </w:tc>
        <w:tc>
          <w:tcPr>
            <w:tcW w:w="572" w:type="dxa"/>
            <w:vAlign w:val="bottom"/>
          </w:tcPr>
          <w:p w14:paraId="21CAEB99" w14:textId="77777777" w:rsidR="00F7009D" w:rsidRPr="00602D16" w:rsidRDefault="009D6872" w:rsidP="00F7009D">
            <w:pPr>
              <w:pStyle w:val="TabellRader"/>
              <w:keepNext/>
              <w:keepLines/>
            </w:pPr>
            <w:r w:rsidRPr="00602D16">
              <w:t>27,9</w:t>
            </w:r>
          </w:p>
        </w:tc>
        <w:tc>
          <w:tcPr>
            <w:tcW w:w="571" w:type="dxa"/>
            <w:vAlign w:val="bottom"/>
          </w:tcPr>
          <w:p w14:paraId="00BD0C93" w14:textId="77777777" w:rsidR="00F7009D" w:rsidRPr="00602D16" w:rsidRDefault="009D6872" w:rsidP="00F7009D">
            <w:pPr>
              <w:pStyle w:val="TabellRader"/>
              <w:keepNext/>
              <w:keepLines/>
            </w:pPr>
            <w:r w:rsidRPr="00602D16">
              <w:t>27,8</w:t>
            </w:r>
          </w:p>
        </w:tc>
        <w:tc>
          <w:tcPr>
            <w:tcW w:w="572" w:type="dxa"/>
            <w:vAlign w:val="bottom"/>
          </w:tcPr>
          <w:p w14:paraId="6F981B85" w14:textId="77777777" w:rsidR="00F7009D" w:rsidRPr="00602D16" w:rsidRDefault="009D6872" w:rsidP="00F7009D">
            <w:pPr>
              <w:pStyle w:val="TabellRader"/>
              <w:keepNext/>
              <w:keepLines/>
            </w:pPr>
            <w:r w:rsidRPr="00602D16">
              <w:t>27,5</w:t>
            </w:r>
          </w:p>
        </w:tc>
      </w:tr>
      <w:tr w:rsidR="00F7009D" w:rsidRPr="00602D16" w14:paraId="14333F2F" w14:textId="77777777" w:rsidTr="00F7009D">
        <w:tc>
          <w:tcPr>
            <w:tcW w:w="1611" w:type="dxa"/>
            <w:vAlign w:val="bottom"/>
          </w:tcPr>
          <w:p w14:paraId="690F514B" w14:textId="77777777" w:rsidR="00F7009D" w:rsidRPr="00602D16" w:rsidRDefault="009D6872" w:rsidP="00F7009D">
            <w:pPr>
              <w:pStyle w:val="TabellRader"/>
              <w:keepNext/>
              <w:keepLines/>
              <w:jc w:val="left"/>
            </w:pPr>
            <w:r w:rsidRPr="00602D16">
              <w:t>Takbegränsade utgifter</w:t>
            </w:r>
          </w:p>
        </w:tc>
        <w:tc>
          <w:tcPr>
            <w:tcW w:w="571" w:type="dxa"/>
            <w:vAlign w:val="bottom"/>
          </w:tcPr>
          <w:p w14:paraId="0BAE8EA7" w14:textId="77777777" w:rsidR="00F7009D" w:rsidRPr="00602D16" w:rsidRDefault="009D6872" w:rsidP="00F7009D">
            <w:pPr>
              <w:pStyle w:val="TabellRader"/>
              <w:keepNext/>
              <w:keepLines/>
            </w:pPr>
            <w:r w:rsidRPr="00602D16">
              <w:t>1</w:t>
            </w:r>
            <w:r w:rsidRPr="00602D16">
              <w:rPr>
                <w:rFonts w:ascii="Times New Roman" w:hAnsi="Times New Roman"/>
              </w:rPr>
              <w:t> </w:t>
            </w:r>
            <w:r w:rsidRPr="00602D16">
              <w:t>091</w:t>
            </w:r>
          </w:p>
        </w:tc>
        <w:tc>
          <w:tcPr>
            <w:tcW w:w="571" w:type="dxa"/>
            <w:vAlign w:val="bottom"/>
          </w:tcPr>
          <w:p w14:paraId="42A35F6E" w14:textId="77777777" w:rsidR="00F7009D" w:rsidRPr="00602D16" w:rsidRDefault="009D6872" w:rsidP="00F7009D">
            <w:pPr>
              <w:pStyle w:val="TabellRader"/>
              <w:keepNext/>
              <w:keepLines/>
            </w:pPr>
            <w:r w:rsidRPr="00602D16">
              <w:t>1</w:t>
            </w:r>
            <w:r w:rsidRPr="00602D16">
              <w:rPr>
                <w:rFonts w:ascii="Times New Roman" w:hAnsi="Times New Roman"/>
              </w:rPr>
              <w:t> </w:t>
            </w:r>
            <w:r w:rsidRPr="00602D16">
              <w:t>108</w:t>
            </w:r>
          </w:p>
        </w:tc>
        <w:tc>
          <w:tcPr>
            <w:tcW w:w="572" w:type="dxa"/>
            <w:vAlign w:val="bottom"/>
          </w:tcPr>
          <w:p w14:paraId="1090D2BC" w14:textId="77777777" w:rsidR="00F7009D" w:rsidRPr="00602D16" w:rsidRDefault="009D6872" w:rsidP="00F7009D">
            <w:pPr>
              <w:pStyle w:val="TabellRader"/>
              <w:keepNext/>
              <w:keepLines/>
            </w:pPr>
            <w:r w:rsidRPr="00602D16">
              <w:t>1</w:t>
            </w:r>
            <w:r w:rsidRPr="00602D16">
              <w:rPr>
                <w:rFonts w:ascii="Times New Roman" w:hAnsi="Times New Roman"/>
              </w:rPr>
              <w:t> </w:t>
            </w:r>
            <w:r w:rsidRPr="00602D16">
              <w:t>132</w:t>
            </w:r>
          </w:p>
        </w:tc>
        <w:tc>
          <w:tcPr>
            <w:tcW w:w="571" w:type="dxa"/>
            <w:vAlign w:val="bottom"/>
          </w:tcPr>
          <w:p w14:paraId="1EF12C9F" w14:textId="77777777" w:rsidR="00F7009D" w:rsidRPr="00602D16" w:rsidRDefault="009D6872" w:rsidP="00F7009D">
            <w:pPr>
              <w:pStyle w:val="TabellRader"/>
              <w:keepNext/>
              <w:keepLines/>
            </w:pPr>
            <w:r w:rsidRPr="00602D16">
              <w:t>1</w:t>
            </w:r>
            <w:r w:rsidRPr="00602D16">
              <w:rPr>
                <w:rFonts w:ascii="Times New Roman" w:hAnsi="Times New Roman"/>
              </w:rPr>
              <w:t> </w:t>
            </w:r>
            <w:r w:rsidRPr="00602D16">
              <w:t>169</w:t>
            </w:r>
          </w:p>
        </w:tc>
        <w:tc>
          <w:tcPr>
            <w:tcW w:w="572" w:type="dxa"/>
            <w:vAlign w:val="bottom"/>
          </w:tcPr>
          <w:p w14:paraId="25499DB0" w14:textId="77777777" w:rsidR="00F7009D" w:rsidRPr="00602D16" w:rsidRDefault="009D6872" w:rsidP="00F7009D">
            <w:pPr>
              <w:pStyle w:val="TabellRader"/>
              <w:keepNext/>
              <w:keepLines/>
            </w:pPr>
            <w:r w:rsidRPr="00602D16">
              <w:t>1</w:t>
            </w:r>
            <w:r w:rsidRPr="00602D16">
              <w:rPr>
                <w:rFonts w:ascii="Times New Roman" w:hAnsi="Times New Roman"/>
              </w:rPr>
              <w:t> </w:t>
            </w:r>
            <w:r w:rsidRPr="00602D16">
              <w:t>197</w:t>
            </w:r>
          </w:p>
        </w:tc>
      </w:tr>
      <w:tr w:rsidR="00F7009D" w:rsidRPr="00602D16" w14:paraId="034FA46D" w14:textId="77777777" w:rsidTr="00F7009D">
        <w:tc>
          <w:tcPr>
            <w:tcW w:w="1611" w:type="dxa"/>
            <w:vAlign w:val="bottom"/>
          </w:tcPr>
          <w:p w14:paraId="0D0BA42D" w14:textId="77777777" w:rsidR="00F7009D" w:rsidRPr="00602D16" w:rsidRDefault="009D6872" w:rsidP="00F7009D">
            <w:pPr>
              <w:pStyle w:val="TabellRader"/>
              <w:keepNext/>
              <w:keepLines/>
              <w:jc w:val="left"/>
            </w:pPr>
            <w:r w:rsidRPr="00602D16">
              <w:t>Budgeteringsmarginal</w:t>
            </w:r>
          </w:p>
        </w:tc>
        <w:tc>
          <w:tcPr>
            <w:tcW w:w="571" w:type="dxa"/>
            <w:vAlign w:val="bottom"/>
          </w:tcPr>
          <w:p w14:paraId="12A60B5F" w14:textId="77777777" w:rsidR="00F7009D" w:rsidRPr="00602D16" w:rsidRDefault="009D6872" w:rsidP="00F7009D">
            <w:pPr>
              <w:pStyle w:val="TabellRader"/>
              <w:keepNext/>
              <w:keepLines/>
            </w:pPr>
            <w:r w:rsidRPr="00602D16">
              <w:t>16</w:t>
            </w:r>
          </w:p>
        </w:tc>
        <w:tc>
          <w:tcPr>
            <w:tcW w:w="571" w:type="dxa"/>
            <w:vAlign w:val="bottom"/>
          </w:tcPr>
          <w:p w14:paraId="070EF7C2" w14:textId="77777777" w:rsidR="00F7009D" w:rsidRPr="00602D16" w:rsidRDefault="009D6872" w:rsidP="00F7009D">
            <w:pPr>
              <w:pStyle w:val="TabellRader"/>
              <w:keepNext/>
              <w:keepLines/>
            </w:pPr>
            <w:r w:rsidRPr="00602D16">
              <w:t>19</w:t>
            </w:r>
          </w:p>
        </w:tc>
        <w:tc>
          <w:tcPr>
            <w:tcW w:w="572" w:type="dxa"/>
            <w:vAlign w:val="bottom"/>
          </w:tcPr>
          <w:p w14:paraId="64438273" w14:textId="77777777" w:rsidR="00F7009D" w:rsidRPr="00602D16" w:rsidRDefault="009D6872" w:rsidP="00F7009D">
            <w:pPr>
              <w:pStyle w:val="TabellRader"/>
              <w:keepNext/>
              <w:keepLines/>
            </w:pPr>
            <w:r w:rsidRPr="00602D16">
              <w:t>35</w:t>
            </w:r>
          </w:p>
        </w:tc>
        <w:tc>
          <w:tcPr>
            <w:tcW w:w="571" w:type="dxa"/>
            <w:vAlign w:val="bottom"/>
          </w:tcPr>
          <w:p w14:paraId="0CF05FBB" w14:textId="77777777" w:rsidR="00F7009D" w:rsidRPr="00602D16" w:rsidRDefault="009D6872" w:rsidP="00F7009D">
            <w:pPr>
              <w:pStyle w:val="TabellRader"/>
              <w:keepNext/>
              <w:keepLines/>
            </w:pPr>
            <w:r w:rsidRPr="00602D16">
              <w:t>45</w:t>
            </w:r>
          </w:p>
        </w:tc>
        <w:tc>
          <w:tcPr>
            <w:tcW w:w="572" w:type="dxa"/>
            <w:vAlign w:val="bottom"/>
          </w:tcPr>
          <w:p w14:paraId="7C953643" w14:textId="77777777" w:rsidR="00F7009D" w:rsidRPr="00602D16" w:rsidRDefault="009D6872" w:rsidP="00F7009D">
            <w:pPr>
              <w:pStyle w:val="TabellRader"/>
              <w:keepNext/>
              <w:keepLines/>
            </w:pPr>
            <w:r w:rsidRPr="00602D16">
              <w:t>57</w:t>
            </w:r>
          </w:p>
        </w:tc>
      </w:tr>
      <w:tr w:rsidR="00F7009D" w:rsidRPr="00602D16" w14:paraId="0F800566" w14:textId="77777777" w:rsidTr="00F7009D">
        <w:tc>
          <w:tcPr>
            <w:tcW w:w="1611" w:type="dxa"/>
            <w:tcBorders>
              <w:bottom w:val="single" w:sz="6" w:space="0" w:color="auto"/>
            </w:tcBorders>
            <w:vAlign w:val="bottom"/>
          </w:tcPr>
          <w:p w14:paraId="21639548" w14:textId="77777777" w:rsidR="00F7009D" w:rsidRPr="00602D16" w:rsidRDefault="009D6872" w:rsidP="00F7009D">
            <w:pPr>
              <w:pStyle w:val="TabellSlutsumma"/>
              <w:keepNext/>
              <w:keepLines/>
              <w:jc w:val="left"/>
              <w:rPr>
                <w:b w:val="0"/>
              </w:rPr>
            </w:pPr>
            <w:r w:rsidRPr="00602D16">
              <w:rPr>
                <w:b w:val="0"/>
              </w:rPr>
              <w:t>Budgeteringsmarginal, procent av tak</w:t>
            </w:r>
            <w:r w:rsidRPr="00602D16">
              <w:rPr>
                <w:b w:val="0"/>
              </w:rPr>
              <w:softHyphen/>
              <w:t>begränsade utgifter</w:t>
            </w:r>
          </w:p>
        </w:tc>
        <w:tc>
          <w:tcPr>
            <w:tcW w:w="571" w:type="dxa"/>
            <w:tcBorders>
              <w:bottom w:val="single" w:sz="6" w:space="0" w:color="auto"/>
            </w:tcBorders>
            <w:vAlign w:val="bottom"/>
          </w:tcPr>
          <w:p w14:paraId="0462C108" w14:textId="77777777" w:rsidR="00F7009D" w:rsidRPr="00602D16" w:rsidRDefault="009D6872" w:rsidP="00F7009D">
            <w:pPr>
              <w:pStyle w:val="TabellRader"/>
              <w:keepNext/>
              <w:keepLines/>
            </w:pPr>
            <w:r w:rsidRPr="00602D16">
              <w:t>1,4</w:t>
            </w:r>
          </w:p>
        </w:tc>
        <w:tc>
          <w:tcPr>
            <w:tcW w:w="571" w:type="dxa"/>
            <w:tcBorders>
              <w:bottom w:val="single" w:sz="6" w:space="0" w:color="auto"/>
            </w:tcBorders>
            <w:vAlign w:val="bottom"/>
          </w:tcPr>
          <w:p w14:paraId="5B93FA2A" w14:textId="77777777" w:rsidR="00F7009D" w:rsidRPr="00602D16" w:rsidRDefault="009D6872" w:rsidP="00F7009D">
            <w:pPr>
              <w:pStyle w:val="TabellRader"/>
              <w:keepNext/>
              <w:keepLines/>
            </w:pPr>
            <w:r w:rsidRPr="00602D16">
              <w:t>1,8</w:t>
            </w:r>
          </w:p>
        </w:tc>
        <w:tc>
          <w:tcPr>
            <w:tcW w:w="572" w:type="dxa"/>
            <w:tcBorders>
              <w:bottom w:val="single" w:sz="6" w:space="0" w:color="auto"/>
            </w:tcBorders>
            <w:vAlign w:val="bottom"/>
          </w:tcPr>
          <w:p w14:paraId="56F1082E" w14:textId="77777777" w:rsidR="00F7009D" w:rsidRPr="00602D16" w:rsidRDefault="009D6872" w:rsidP="00F7009D">
            <w:pPr>
              <w:pStyle w:val="TabellRader"/>
              <w:keepNext/>
              <w:keepLines/>
            </w:pPr>
            <w:r w:rsidRPr="00602D16">
              <w:t>3,1</w:t>
            </w:r>
          </w:p>
        </w:tc>
        <w:tc>
          <w:tcPr>
            <w:tcW w:w="571" w:type="dxa"/>
            <w:tcBorders>
              <w:bottom w:val="single" w:sz="6" w:space="0" w:color="auto"/>
            </w:tcBorders>
            <w:vAlign w:val="bottom"/>
          </w:tcPr>
          <w:p w14:paraId="77D3AE44" w14:textId="77777777" w:rsidR="00F7009D" w:rsidRPr="00602D16" w:rsidRDefault="009D6872" w:rsidP="00F7009D">
            <w:pPr>
              <w:pStyle w:val="TabellRader"/>
              <w:keepNext/>
              <w:keepLines/>
            </w:pPr>
            <w:r w:rsidRPr="00602D16">
              <w:t>3,9</w:t>
            </w:r>
          </w:p>
        </w:tc>
        <w:tc>
          <w:tcPr>
            <w:tcW w:w="572" w:type="dxa"/>
            <w:tcBorders>
              <w:bottom w:val="single" w:sz="6" w:space="0" w:color="auto"/>
            </w:tcBorders>
            <w:vAlign w:val="bottom"/>
          </w:tcPr>
          <w:p w14:paraId="0ED15394" w14:textId="77777777" w:rsidR="00F7009D" w:rsidRPr="00602D16" w:rsidRDefault="009D6872" w:rsidP="00F7009D">
            <w:pPr>
              <w:pStyle w:val="TabellRader"/>
              <w:keepNext/>
              <w:keepLines/>
            </w:pPr>
            <w:r w:rsidRPr="00602D16">
              <w:t>4,8</w:t>
            </w:r>
          </w:p>
        </w:tc>
      </w:tr>
      <w:tr w:rsidR="00F7009D" w:rsidRPr="00602D16" w14:paraId="0AA8516B" w14:textId="77777777" w:rsidTr="00F7009D">
        <w:tc>
          <w:tcPr>
            <w:tcW w:w="1611" w:type="dxa"/>
            <w:tcBorders>
              <w:top w:val="single" w:sz="6" w:space="0" w:color="auto"/>
              <w:bottom w:val="single" w:sz="4" w:space="0" w:color="auto"/>
            </w:tcBorders>
            <w:vAlign w:val="bottom"/>
          </w:tcPr>
          <w:p w14:paraId="3D5BC91C" w14:textId="77777777" w:rsidR="00F7009D" w:rsidRPr="00602D16" w:rsidRDefault="009D6872" w:rsidP="00F7009D">
            <w:pPr>
              <w:pStyle w:val="TabellSlutsumma"/>
              <w:keepNext/>
              <w:keepLines/>
              <w:jc w:val="left"/>
              <w:rPr>
                <w:b w:val="0"/>
              </w:rPr>
            </w:pPr>
            <w:r w:rsidRPr="00602D16">
              <w:rPr>
                <w:b w:val="0"/>
              </w:rPr>
              <w:t>Budgeteringsmarginal, procent av BNP</w:t>
            </w:r>
          </w:p>
        </w:tc>
        <w:tc>
          <w:tcPr>
            <w:tcW w:w="571" w:type="dxa"/>
            <w:tcBorders>
              <w:top w:val="single" w:sz="6" w:space="0" w:color="auto"/>
              <w:bottom w:val="single" w:sz="4" w:space="0" w:color="auto"/>
            </w:tcBorders>
            <w:vAlign w:val="bottom"/>
          </w:tcPr>
          <w:p w14:paraId="053F13B6" w14:textId="77777777" w:rsidR="00F7009D" w:rsidRPr="00602D16" w:rsidRDefault="009D6872" w:rsidP="00F7009D">
            <w:pPr>
              <w:pStyle w:val="TabellRader"/>
              <w:keepNext/>
              <w:keepLines/>
            </w:pPr>
            <w:r w:rsidRPr="00602D16">
              <w:t>0,4</w:t>
            </w:r>
          </w:p>
        </w:tc>
        <w:tc>
          <w:tcPr>
            <w:tcW w:w="571" w:type="dxa"/>
            <w:tcBorders>
              <w:top w:val="single" w:sz="6" w:space="0" w:color="auto"/>
              <w:bottom w:val="single" w:sz="4" w:space="0" w:color="auto"/>
            </w:tcBorders>
            <w:vAlign w:val="bottom"/>
          </w:tcPr>
          <w:p w14:paraId="5FE3ED1B" w14:textId="77777777" w:rsidR="00F7009D" w:rsidRPr="00602D16" w:rsidRDefault="009D6872" w:rsidP="00F7009D">
            <w:pPr>
              <w:pStyle w:val="TabellRader"/>
              <w:keepNext/>
              <w:keepLines/>
            </w:pPr>
            <w:r w:rsidRPr="00602D16">
              <w:t>0,5</w:t>
            </w:r>
          </w:p>
        </w:tc>
        <w:tc>
          <w:tcPr>
            <w:tcW w:w="572" w:type="dxa"/>
            <w:tcBorders>
              <w:top w:val="single" w:sz="6" w:space="0" w:color="auto"/>
              <w:bottom w:val="single" w:sz="4" w:space="0" w:color="auto"/>
            </w:tcBorders>
            <w:vAlign w:val="bottom"/>
          </w:tcPr>
          <w:p w14:paraId="460C034B" w14:textId="77777777" w:rsidR="00F7009D" w:rsidRPr="00602D16" w:rsidRDefault="009D6872" w:rsidP="00F7009D">
            <w:pPr>
              <w:pStyle w:val="TabellRader"/>
              <w:keepNext/>
              <w:keepLines/>
            </w:pPr>
            <w:r w:rsidRPr="00602D16">
              <w:t>0,8</w:t>
            </w:r>
          </w:p>
        </w:tc>
        <w:tc>
          <w:tcPr>
            <w:tcW w:w="571" w:type="dxa"/>
            <w:tcBorders>
              <w:top w:val="single" w:sz="6" w:space="0" w:color="auto"/>
              <w:bottom w:val="single" w:sz="4" w:space="0" w:color="auto"/>
            </w:tcBorders>
            <w:vAlign w:val="bottom"/>
          </w:tcPr>
          <w:p w14:paraId="55E72FF5" w14:textId="77777777" w:rsidR="00F7009D" w:rsidRPr="00602D16" w:rsidRDefault="009D6872" w:rsidP="00F7009D">
            <w:pPr>
              <w:pStyle w:val="TabellRader"/>
              <w:keepNext/>
              <w:keepLines/>
            </w:pPr>
            <w:r w:rsidRPr="00602D16">
              <w:t>1,0</w:t>
            </w:r>
          </w:p>
        </w:tc>
        <w:tc>
          <w:tcPr>
            <w:tcW w:w="572" w:type="dxa"/>
            <w:tcBorders>
              <w:top w:val="single" w:sz="6" w:space="0" w:color="auto"/>
              <w:bottom w:val="single" w:sz="4" w:space="0" w:color="auto"/>
            </w:tcBorders>
            <w:vAlign w:val="bottom"/>
          </w:tcPr>
          <w:p w14:paraId="2127B06F" w14:textId="77777777" w:rsidR="00F7009D" w:rsidRPr="00602D16" w:rsidRDefault="009D6872" w:rsidP="00F7009D">
            <w:pPr>
              <w:pStyle w:val="TabellRader"/>
              <w:keepNext/>
              <w:keepLines/>
            </w:pPr>
            <w:r w:rsidRPr="00602D16">
              <w:t>1,3</w:t>
            </w:r>
          </w:p>
        </w:tc>
      </w:tr>
      <w:tr w:rsidR="00F7009D" w:rsidRPr="00602D16" w14:paraId="5545DD4D" w14:textId="77777777" w:rsidTr="00F7009D">
        <w:trPr>
          <w:cnfStyle w:val="010000000000" w:firstRow="0" w:lastRow="1" w:firstColumn="0" w:lastColumn="0" w:oddVBand="0" w:evenVBand="0" w:oddHBand="0" w:evenHBand="0" w:firstRowFirstColumn="0" w:firstRowLastColumn="0" w:lastRowFirstColumn="0" w:lastRowLastColumn="0"/>
        </w:trPr>
        <w:tc>
          <w:tcPr>
            <w:tcW w:w="1611" w:type="dxa"/>
            <w:tcBorders>
              <w:top w:val="single" w:sz="4" w:space="0" w:color="auto"/>
            </w:tcBorders>
            <w:vAlign w:val="bottom"/>
          </w:tcPr>
          <w:p w14:paraId="76482719" w14:textId="77777777" w:rsidR="00F7009D" w:rsidRPr="00602D16" w:rsidRDefault="009D6872" w:rsidP="00F7009D">
            <w:pPr>
              <w:pStyle w:val="TabellSlutsumma"/>
              <w:keepNext/>
              <w:keepLines/>
              <w:jc w:val="left"/>
            </w:pPr>
            <w:r w:rsidRPr="00602D16">
              <w:t>Finansiellt sparande i offentlig sektor, procent av BNP</w:t>
            </w:r>
          </w:p>
        </w:tc>
        <w:tc>
          <w:tcPr>
            <w:tcW w:w="571" w:type="dxa"/>
            <w:tcBorders>
              <w:top w:val="single" w:sz="4" w:space="0" w:color="auto"/>
            </w:tcBorders>
            <w:vAlign w:val="bottom"/>
          </w:tcPr>
          <w:p w14:paraId="4910D0E2" w14:textId="77777777" w:rsidR="00F7009D" w:rsidRPr="00602D16" w:rsidRDefault="009D6872" w:rsidP="00F7009D">
            <w:pPr>
              <w:pStyle w:val="TabellRader"/>
              <w:keepNext/>
              <w:keepLines/>
              <w:rPr>
                <w:b w:val="0"/>
              </w:rPr>
            </w:pPr>
            <w:r w:rsidRPr="00602D16">
              <w:rPr>
                <w:b w:val="0"/>
              </w:rPr>
              <w:t>-1,6</w:t>
            </w:r>
          </w:p>
        </w:tc>
        <w:tc>
          <w:tcPr>
            <w:tcW w:w="571" w:type="dxa"/>
            <w:tcBorders>
              <w:top w:val="single" w:sz="4" w:space="0" w:color="auto"/>
            </w:tcBorders>
            <w:vAlign w:val="bottom"/>
          </w:tcPr>
          <w:p w14:paraId="252A5009" w14:textId="77777777" w:rsidR="00F7009D" w:rsidRPr="00602D16" w:rsidRDefault="009D6872" w:rsidP="00F7009D">
            <w:pPr>
              <w:pStyle w:val="TabellRader"/>
              <w:keepNext/>
              <w:keepLines/>
              <w:rPr>
                <w:b w:val="0"/>
              </w:rPr>
            </w:pPr>
            <w:r w:rsidRPr="00602D16">
              <w:rPr>
                <w:b w:val="0"/>
              </w:rPr>
              <w:t>-0,3</w:t>
            </w:r>
          </w:p>
        </w:tc>
        <w:tc>
          <w:tcPr>
            <w:tcW w:w="572" w:type="dxa"/>
            <w:tcBorders>
              <w:top w:val="single" w:sz="4" w:space="0" w:color="auto"/>
            </w:tcBorders>
            <w:vAlign w:val="bottom"/>
          </w:tcPr>
          <w:p w14:paraId="634D2C41" w14:textId="77777777" w:rsidR="00F7009D" w:rsidRPr="00602D16" w:rsidRDefault="009D6872" w:rsidP="00F7009D">
            <w:pPr>
              <w:pStyle w:val="TabellRader"/>
              <w:keepNext/>
              <w:keepLines/>
              <w:rPr>
                <w:b w:val="0"/>
              </w:rPr>
            </w:pPr>
            <w:r w:rsidRPr="00602D16">
              <w:rPr>
                <w:b w:val="0"/>
              </w:rPr>
              <w:t>0,2</w:t>
            </w:r>
          </w:p>
        </w:tc>
        <w:tc>
          <w:tcPr>
            <w:tcW w:w="571" w:type="dxa"/>
            <w:tcBorders>
              <w:top w:val="single" w:sz="4" w:space="0" w:color="auto"/>
            </w:tcBorders>
            <w:vAlign w:val="bottom"/>
          </w:tcPr>
          <w:p w14:paraId="22A7A24A" w14:textId="77777777" w:rsidR="00F7009D" w:rsidRPr="00602D16" w:rsidRDefault="009D6872" w:rsidP="00F7009D">
            <w:pPr>
              <w:pStyle w:val="TabellRader"/>
              <w:keepNext/>
              <w:keepLines/>
              <w:rPr>
                <w:b w:val="0"/>
              </w:rPr>
            </w:pPr>
            <w:r w:rsidRPr="00602D16">
              <w:rPr>
                <w:b w:val="0"/>
              </w:rPr>
              <w:t>0,7</w:t>
            </w:r>
          </w:p>
        </w:tc>
        <w:tc>
          <w:tcPr>
            <w:tcW w:w="572" w:type="dxa"/>
            <w:tcBorders>
              <w:top w:val="single" w:sz="4" w:space="0" w:color="auto"/>
            </w:tcBorders>
            <w:vAlign w:val="bottom"/>
          </w:tcPr>
          <w:p w14:paraId="1409C135" w14:textId="77777777" w:rsidR="00F7009D" w:rsidRPr="00602D16" w:rsidRDefault="009D6872" w:rsidP="00F7009D">
            <w:pPr>
              <w:pStyle w:val="TabellRader"/>
              <w:keepNext/>
              <w:keepLines/>
              <w:rPr>
                <w:b w:val="0"/>
              </w:rPr>
            </w:pPr>
            <w:r w:rsidRPr="00602D16">
              <w:rPr>
                <w:b w:val="0"/>
              </w:rPr>
              <w:t>1,2</w:t>
            </w:r>
          </w:p>
        </w:tc>
      </w:tr>
    </w:tbl>
    <w:p w14:paraId="0DB40C11" w14:textId="695B9F79" w:rsidR="00F7009D" w:rsidRPr="00602D16" w:rsidRDefault="009D6872" w:rsidP="00F7009D">
      <w:pPr>
        <w:pStyle w:val="TabellFotnot"/>
      </w:pPr>
      <w:r w:rsidRPr="00602D16">
        <w:t>Anm.</w:t>
      </w:r>
      <w:r>
        <w:t>:</w:t>
      </w:r>
      <w:r w:rsidRPr="00602D16">
        <w:t xml:space="preserve"> I tabellen ingår inte de reformer och den finansiering som presenteras i tabell 2.2.</w:t>
      </w:r>
    </w:p>
    <w:p w14:paraId="09D12C75" w14:textId="3FB5BE54" w:rsidR="00F7009D" w:rsidRPr="00602D16" w:rsidRDefault="009D6872" w:rsidP="00F7009D">
      <w:pPr>
        <w:pStyle w:val="TabellFotnot"/>
      </w:pPr>
      <w:r w:rsidRPr="00602D16">
        <w:t>Källa: Egna beräkningar.</w:t>
      </w:r>
    </w:p>
    <w:p w14:paraId="005DEF77" w14:textId="77777777" w:rsidR="00F7009D" w:rsidRPr="00602D16" w:rsidRDefault="00F7009D" w:rsidP="00F7009D">
      <w:pPr>
        <w:pStyle w:val="Brdtextmedindrag"/>
      </w:pPr>
    </w:p>
    <w:p w14:paraId="2EB866F2" w14:textId="61FD2231" w:rsidR="00F7009D" w:rsidRPr="00602D16" w:rsidRDefault="009D6872" w:rsidP="00F7009D">
      <w:pPr>
        <w:pStyle w:val="Brdtext"/>
      </w:pPr>
      <w:r w:rsidRPr="00602D16">
        <w:lastRenderedPageBreak/>
        <w:t>Om konjunkturen framöver skulle utvecklas bättre än väntat, med en snabbare ökning av BNP, löner och priser, medför det att den offentliga sektorns inkomster blir högre. Även de takbegränsade utgifterna är i hög grad beroende av pris- och löneutvecklingen i ekonomin och blir sannolikt också högre vid en bättre konjunkturutveckling, främst på ett par års sikt till följd av högre priser och löner (som kan dominera över lägre utgifter för t.ex. arbetslöshet). Automatiska utgiftsökningar av detta slag tar i en sådan situation en del av utrymmet under utgiftstaket i anspråk och begränsar möjligheten att genomföra reformer på utgiftssidan.</w:t>
      </w:r>
    </w:p>
    <w:p w14:paraId="73522D07" w14:textId="1D6C3A69" w:rsidR="00F7009D" w:rsidRPr="00602D16" w:rsidRDefault="009D6872" w:rsidP="00F7009D">
      <w:pPr>
        <w:pStyle w:val="Brdtextmedindrag"/>
      </w:pPr>
      <w:r w:rsidRPr="00602D16">
        <w:t>På motsvarande sätt kan en sämre utveckling av konjunkturen än väntat leda till att de takbegränsade utgifterna på sikt blir lägre, även om högre arbetsmarknadsutgifter kan motverka detta i det korta perspektivet. Det är viktigt att i detta sammanhang poängtera att en större budgeteringsmarginal visserligen innebär att det maximala utrymmet för reformer på utgiftssidan också är större, men att ett ianspråktagande av detta utrymme för reformer primärt begränsas av överskottsmålet.</w:t>
      </w:r>
    </w:p>
    <w:p w14:paraId="329648F9" w14:textId="77777777" w:rsidR="00F7009D" w:rsidRPr="00602D16" w:rsidRDefault="00F7009D" w:rsidP="00F7009D">
      <w:pPr>
        <w:pStyle w:val="Brdtextmedindrag"/>
      </w:pPr>
    </w:p>
    <w:p w14:paraId="4A7A53CB" w14:textId="77777777" w:rsidR="00F7009D" w:rsidRPr="00602D16" w:rsidRDefault="009D6872" w:rsidP="00F7009D">
      <w:pPr>
        <w:pStyle w:val="Brdtextmedindrag"/>
      </w:pPr>
      <w:r w:rsidRPr="00602D16">
        <w:br w:type="page"/>
      </w:r>
    </w:p>
    <w:bookmarkStart w:id="22" w:name="_Toc384401610"/>
    <w:p w14:paraId="51ED7CB2" w14:textId="77777777" w:rsidR="00F7009D" w:rsidRPr="00602D16" w:rsidRDefault="009D6872" w:rsidP="00F7009D">
      <w:pPr>
        <w:pStyle w:val="RubrikRuta"/>
      </w:pPr>
      <w:r w:rsidRPr="00602D16">
        <w:rPr>
          <w:noProof/>
          <w:lang w:eastAsia="sv-SE"/>
        </w:rPr>
        <w:lastRenderedPageBreak/>
        <mc:AlternateContent>
          <mc:Choice Requires="wps">
            <w:drawing>
              <wp:anchor distT="0" distB="0" distL="114300" distR="114300" simplePos="0" relativeHeight="251635200" behindDoc="1" locked="0" layoutInCell="1" allowOverlap="1" wp14:anchorId="3C036723" wp14:editId="69987EFB">
                <wp:simplePos x="0" y="0"/>
                <wp:positionH relativeFrom="column">
                  <wp:posOffset>-114935</wp:posOffset>
                </wp:positionH>
                <wp:positionV relativeFrom="page">
                  <wp:posOffset>723900</wp:posOffset>
                </wp:positionV>
                <wp:extent cx="5972175" cy="9039225"/>
                <wp:effectExtent l="0" t="0" r="9525" b="9525"/>
                <wp:wrapNone/>
                <wp:docPr id="12"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03922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9.05pt;margin-top:57pt;width:470.25pt;height:711.75pt;z-index:-25166080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rsidRPr="00602D16">
        <w:t>Överskottsmålet och stabiliseringspolitiken</w:t>
      </w:r>
      <w:bookmarkEnd w:id="22"/>
      <w:r w:rsidRPr="00602D16">
        <w:t xml:space="preserve"> </w:t>
      </w:r>
    </w:p>
    <w:p w14:paraId="1ED58C5C" w14:textId="77777777" w:rsidR="00F7009D" w:rsidRPr="00602D16" w:rsidRDefault="009D6872" w:rsidP="00F7009D">
      <w:pPr>
        <w:pStyle w:val="Brdtext"/>
      </w:pPr>
      <w:r w:rsidRPr="00602D16">
        <w:t>Regeringen har, som motiv till varför det behövs ett mål för det finansiella sparandet, framför allt betonat vikten av att det möjliggör för finans</w:t>
      </w:r>
      <w:r w:rsidRPr="00602D16">
        <w:softHyphen/>
        <w:t>politiken att möta kraftiga ekonomiska ned</w:t>
      </w:r>
      <w:r w:rsidRPr="00602D16">
        <w:softHyphen/>
        <w:t xml:space="preserve">gångar utan stora underskott. </w:t>
      </w:r>
    </w:p>
    <w:p w14:paraId="01767B25" w14:textId="77777777" w:rsidR="00F7009D" w:rsidRPr="00602D16" w:rsidRDefault="009D6872" w:rsidP="00F7009D">
      <w:pPr>
        <w:pStyle w:val="Brdtextmedindrag"/>
      </w:pPr>
      <w:r w:rsidRPr="00602D16">
        <w:t>Stora konjunktursvängningar är kostsamma för samhället. Eftersom investeringar i allmänhet inte kan tas tillbaka tenderar de att minska när osäkerheten om den ekonomiska utvecklingen ökar. Perioder med hög arbetslöshet riskerar att leda till att de arbetslösas humankapital för</w:t>
      </w:r>
      <w:r w:rsidRPr="00602D16">
        <w:softHyphen/>
        <w:t>sämras, vilket på sikt kan leda till en varaktigt högre arbetslöshet. Ett för högt resurs</w:t>
      </w:r>
      <w:r w:rsidRPr="00602D16">
        <w:softHyphen/>
        <w:t>ut</w:t>
      </w:r>
      <w:r w:rsidRPr="00602D16">
        <w:softHyphen/>
        <w:t>nytt</w:t>
      </w:r>
      <w:r w:rsidRPr="00602D16">
        <w:softHyphen/>
        <w:t>jande i en högkonjunktur kan å andra sidan leda till för snabba pris- och löneökningar med negativa konsekvenser för konkurrenskraft och risker för övervärderade tillgångspriser. Kraftiga kon</w:t>
      </w:r>
      <w:r w:rsidRPr="00602D16">
        <w:softHyphen/>
        <w:t>junktur</w:t>
      </w:r>
      <w:r w:rsidRPr="00602D16">
        <w:softHyphen/>
        <w:t>svängningar och stora variationer i in</w:t>
      </w:r>
      <w:r w:rsidRPr="00602D16">
        <w:softHyphen/>
        <w:t>flations</w:t>
      </w:r>
      <w:r w:rsidRPr="00602D16">
        <w:softHyphen/>
        <w:t>takten försämrar vidare förutsätt</w:t>
      </w:r>
      <w:r w:rsidRPr="00602D16">
        <w:softHyphen/>
        <w:t>ningarna för hushåll och företag att fatta lång</w:t>
      </w:r>
      <w:r w:rsidRPr="00602D16">
        <w:softHyphen/>
        <w:t>siktiga beslut. Det finns därför starka skäl för finanspolitiken att komplettera penningpolitiken när det gäller att motverka konjunktur</w:t>
      </w:r>
      <w:r w:rsidRPr="00602D16">
        <w:softHyphen/>
        <w:t>sväng</w:t>
      </w:r>
      <w:r w:rsidRPr="00602D16">
        <w:softHyphen/>
        <w:t xml:space="preserve">ningar. </w:t>
      </w:r>
    </w:p>
    <w:p w14:paraId="395EE620" w14:textId="6CF6E683" w:rsidR="00F7009D" w:rsidRPr="00602D16" w:rsidRDefault="009D6872" w:rsidP="00F7009D">
      <w:pPr>
        <w:pStyle w:val="Brdtextmedindrag"/>
      </w:pPr>
      <w:r w:rsidRPr="00602D16">
        <w:t xml:space="preserve">För att stödja en effektiv stabiliseringspolitik är överskottsmålet formulerat som att det finansiella sparandet i den offentliga sektorn ska motsvara 1 procent av BNP i genomsnitt över en konjunkturcykel. Om sparandet skulle vara </w:t>
      </w:r>
      <w:r w:rsidRPr="00602D16" w:rsidDel="00682C97">
        <w:t>1</w:t>
      </w:r>
      <w:r w:rsidRPr="00602D16">
        <w:t xml:space="preserve"> procent av BNP varje enskilt år, eller under en förbestämd tidsperiod, skulle finanspolitiken riskera att behöva stramas åt även vid ett svagt konjunkturläge. Finanspolitiken skulle då riskera förstärka konjunktursvängningarna i stället för att dämpa dem. </w:t>
      </w:r>
    </w:p>
    <w:p w14:paraId="08AF2F7F" w14:textId="77777777" w:rsidR="00F7009D" w:rsidRPr="00602D16" w:rsidRDefault="009D6872" w:rsidP="00F7009D">
      <w:pPr>
        <w:pStyle w:val="Rubrik6utannumrering"/>
      </w:pPr>
      <w:r w:rsidRPr="00602D16">
        <w:t>Erfarenheterna från finans- och skuldkrisen</w:t>
      </w:r>
    </w:p>
    <w:p w14:paraId="43BDE039" w14:textId="511A408A" w:rsidR="00F7009D" w:rsidRPr="00602D16" w:rsidRDefault="009D6872" w:rsidP="00F7009D">
      <w:pPr>
        <w:pStyle w:val="Brdtext"/>
      </w:pPr>
      <w:r w:rsidRPr="00602D16">
        <w:t xml:space="preserve">Den internationella lågkonjunktur som inleddes 2008 har medfört betydande bortfall i BNP i såväl Sverige som andra länder. De summerade BNP-gapen 2008–2015 bedöms vara ca 12 procent av BNP för Sverige och ca 15 procent för EU-11 (se </w:t>
      </w:r>
      <w:r w:rsidRPr="00602D16">
        <w:fldChar w:fldCharType="begin"/>
      </w:r>
      <w:r w:rsidRPr="00602D16">
        <w:instrText xml:space="preserve"> REF  _Ref382903627 \* Lower \h </w:instrText>
      </w:r>
      <w:r>
        <w:instrText xml:space="preserve"> \* MERGEFORMAT </w:instrText>
      </w:r>
      <w:r w:rsidRPr="00602D16">
        <w:fldChar w:fldCharType="separate"/>
      </w:r>
      <w:r w:rsidR="004642B5" w:rsidRPr="00602D16">
        <w:t xml:space="preserve">tabell </w:t>
      </w:r>
      <w:r w:rsidR="004642B5">
        <w:rPr>
          <w:noProof/>
        </w:rPr>
        <w:t>2</w:t>
      </w:r>
      <w:r w:rsidR="004642B5" w:rsidRPr="00602D16">
        <w:t>.</w:t>
      </w:r>
      <w:r w:rsidR="004642B5">
        <w:rPr>
          <w:noProof/>
        </w:rPr>
        <w:t>6</w:t>
      </w:r>
      <w:r w:rsidRPr="00602D16">
        <w:fldChar w:fldCharType="end"/>
      </w:r>
      <w:r w:rsidRPr="00602D16">
        <w:t>). Finanspolitiken har i såväl Sverige som övriga EU-länder svarat på nedgången genom ett minskat sparande. Både genom att konjunkturen slagit igenom på skatteintäkter och utgifter för arbetslöshets</w:t>
      </w:r>
      <w:r w:rsidRPr="00602D16">
        <w:softHyphen/>
        <w:t xml:space="preserve">ersättning samt genom aktiva finanspolitiska åtgärder. Ett grovt mått på hur finanspolitiken sett till hela perioden svarat på lågkonjunkturen är den totala avvikelsen i sparandet från nivån på </w:t>
      </w:r>
      <w:r w:rsidRPr="00602D16">
        <w:lastRenderedPageBreak/>
        <w:t>det strukturella sparandet 2007.</w:t>
      </w:r>
      <w:r w:rsidRPr="00602D16">
        <w:rPr>
          <w:rStyle w:val="Fotnotsreferens"/>
        </w:rPr>
        <w:footnoteReference w:id="6"/>
      </w:r>
      <w:r w:rsidRPr="00602D16">
        <w:t xml:space="preserve"> För Sverige är den totala summerade avvikelsen ca 17 procent av BNP medan motsvarande siffra för EU-11 är ca 20 procent.</w:t>
      </w:r>
      <w:r w:rsidRPr="00602D16">
        <w:rPr>
          <w:rStyle w:val="Kommentarsreferens"/>
          <w:spacing w:val="0"/>
        </w:rPr>
        <w:t xml:space="preserve"> </w:t>
      </w:r>
    </w:p>
    <w:p w14:paraId="664FB050" w14:textId="77777777" w:rsidR="00F7009D" w:rsidRPr="00602D16" w:rsidRDefault="00F7009D" w:rsidP="00F7009D">
      <w:pPr>
        <w:pStyle w:val="Brdtextmedindrag"/>
      </w:pPr>
    </w:p>
    <w:p w14:paraId="1A2BE374" w14:textId="77777777" w:rsidR="00F7009D" w:rsidRPr="00602D16" w:rsidRDefault="009D6872" w:rsidP="00F7009D">
      <w:pPr>
        <w:pStyle w:val="TabellRubrik"/>
      </w:pPr>
      <w:bookmarkStart w:id="23" w:name="_Ref382903627"/>
      <w:bookmarkStart w:id="24" w:name="_Toc384401627"/>
      <w:r w:rsidRPr="00602D16">
        <w:t xml:space="preserve">Tabell </w:t>
      </w:r>
      <w:fldSimple w:instr=" STYLEREF 1 \s ">
        <w:r w:rsidR="004642B5">
          <w:rPr>
            <w:noProof/>
          </w:rPr>
          <w:t>2</w:t>
        </w:r>
      </w:fldSimple>
      <w:r w:rsidRPr="00602D16">
        <w:t>.</w:t>
      </w:r>
      <w:fldSimple w:instr=" SEQ Tabell \* ARABIC \s 1 ">
        <w:r w:rsidR="004642B5">
          <w:rPr>
            <w:noProof/>
          </w:rPr>
          <w:t>6</w:t>
        </w:r>
      </w:fldSimple>
      <w:bookmarkEnd w:id="23"/>
      <w:r w:rsidRPr="00602D16">
        <w:t xml:space="preserve"> De offentligfinansiella effekterna av finans- och skuldkrisen för Sverige, EU-14 och EU-11</w:t>
      </w:r>
      <w:bookmarkEnd w:id="24"/>
    </w:p>
    <w:p w14:paraId="20C18C52" w14:textId="77777777" w:rsidR="00F7009D" w:rsidRPr="00602D16" w:rsidRDefault="009D6872" w:rsidP="00F7009D">
      <w:pPr>
        <w:pStyle w:val="TabellUnderrubrik"/>
        <w:spacing w:after="0" w:line="240" w:lineRule="auto"/>
      </w:pPr>
      <w:r w:rsidRPr="00602D16">
        <w:t>Procent av BNP</w:t>
      </w:r>
    </w:p>
    <w:tbl>
      <w:tblPr>
        <w:tblStyle w:val="RKEgentabell"/>
        <w:tblW w:w="4383" w:type="dxa"/>
        <w:tblInd w:w="108" w:type="dxa"/>
        <w:tblLayout w:type="fixed"/>
        <w:tblLook w:val="0460" w:firstRow="1" w:lastRow="1" w:firstColumn="0" w:lastColumn="0" w:noHBand="0" w:noVBand="1"/>
      </w:tblPr>
      <w:tblGrid>
        <w:gridCol w:w="2452"/>
        <w:gridCol w:w="752"/>
        <w:gridCol w:w="614"/>
        <w:gridCol w:w="565"/>
      </w:tblGrid>
      <w:tr w:rsidR="00F7009D" w:rsidRPr="00602D16" w14:paraId="639A1FBA" w14:textId="77777777" w:rsidTr="00F7009D">
        <w:trPr>
          <w:cnfStyle w:val="100000000000" w:firstRow="1" w:lastRow="0" w:firstColumn="0" w:lastColumn="0" w:oddVBand="0" w:evenVBand="0" w:oddHBand="0" w:evenHBand="0" w:firstRowFirstColumn="0" w:firstRowLastColumn="0" w:lastRowFirstColumn="0" w:lastRowLastColumn="0"/>
        </w:trPr>
        <w:tc>
          <w:tcPr>
            <w:tcW w:w="2797" w:type="pct"/>
          </w:tcPr>
          <w:p w14:paraId="3C30DB97" w14:textId="77777777" w:rsidR="00F7009D" w:rsidRPr="00602D16" w:rsidRDefault="00F7009D" w:rsidP="00F7009D">
            <w:pPr>
              <w:pStyle w:val="TabellHuvud"/>
              <w:keepNext/>
              <w:keepLines/>
              <w:jc w:val="left"/>
            </w:pPr>
          </w:p>
        </w:tc>
        <w:tc>
          <w:tcPr>
            <w:tcW w:w="858" w:type="pct"/>
          </w:tcPr>
          <w:p w14:paraId="3964F35E" w14:textId="77777777" w:rsidR="00F7009D" w:rsidRPr="00602D16" w:rsidRDefault="009D6872" w:rsidP="00F7009D">
            <w:pPr>
              <w:pStyle w:val="TabellHuvud"/>
              <w:keepNext/>
              <w:keepLines/>
            </w:pPr>
            <w:r w:rsidRPr="00602D16">
              <w:t>Sverige</w:t>
            </w:r>
          </w:p>
        </w:tc>
        <w:tc>
          <w:tcPr>
            <w:tcW w:w="700" w:type="pct"/>
          </w:tcPr>
          <w:p w14:paraId="70D929DF" w14:textId="77777777" w:rsidR="00F7009D" w:rsidRPr="00602D16" w:rsidRDefault="009D6872" w:rsidP="00F7009D">
            <w:pPr>
              <w:pStyle w:val="TabellHuvud"/>
              <w:keepNext/>
              <w:keepLines/>
            </w:pPr>
            <w:r w:rsidRPr="00602D16">
              <w:t>EU-14</w:t>
            </w:r>
          </w:p>
        </w:tc>
        <w:tc>
          <w:tcPr>
            <w:tcW w:w="645" w:type="pct"/>
          </w:tcPr>
          <w:p w14:paraId="56285037" w14:textId="77777777" w:rsidR="00F7009D" w:rsidRPr="00602D16" w:rsidRDefault="009D6872" w:rsidP="00F7009D">
            <w:pPr>
              <w:pStyle w:val="TabellHuvud"/>
              <w:keepNext/>
              <w:keepLines/>
            </w:pPr>
            <w:r w:rsidRPr="00602D16">
              <w:t>EU-11</w:t>
            </w:r>
          </w:p>
        </w:tc>
      </w:tr>
      <w:tr w:rsidR="00F7009D" w:rsidRPr="00602D16" w14:paraId="1FE8D09A" w14:textId="77777777" w:rsidTr="00F7009D">
        <w:tc>
          <w:tcPr>
            <w:tcW w:w="2797" w:type="pct"/>
            <w:vAlign w:val="bottom"/>
          </w:tcPr>
          <w:p w14:paraId="2AC002EE" w14:textId="77777777" w:rsidR="00F7009D" w:rsidRPr="00602D16" w:rsidRDefault="009D6872" w:rsidP="00F7009D">
            <w:pPr>
              <w:pStyle w:val="TabellRader"/>
              <w:jc w:val="left"/>
            </w:pPr>
            <w:r w:rsidRPr="00602D16">
              <w:t>Summerat BNP-gap 2008–2015</w:t>
            </w:r>
          </w:p>
        </w:tc>
        <w:tc>
          <w:tcPr>
            <w:tcW w:w="858" w:type="pct"/>
            <w:vAlign w:val="bottom"/>
          </w:tcPr>
          <w:p w14:paraId="233D2E91" w14:textId="77777777" w:rsidR="00F7009D" w:rsidRPr="00602D16" w:rsidRDefault="009D6872" w:rsidP="00F7009D">
            <w:pPr>
              <w:pStyle w:val="TabellRader"/>
              <w:rPr>
                <w:rFonts w:asciiTheme="minorHAnsi" w:hAnsiTheme="minorHAnsi"/>
                <w:sz w:val="22"/>
              </w:rPr>
            </w:pPr>
            <w:r w:rsidRPr="00602D16">
              <w:t>-12,4</w:t>
            </w:r>
          </w:p>
        </w:tc>
        <w:tc>
          <w:tcPr>
            <w:tcW w:w="700" w:type="pct"/>
            <w:vAlign w:val="bottom"/>
          </w:tcPr>
          <w:p w14:paraId="7D303CCD" w14:textId="77777777" w:rsidR="00F7009D" w:rsidRPr="00602D16" w:rsidRDefault="009D6872" w:rsidP="00F7009D">
            <w:pPr>
              <w:pStyle w:val="TabellRader"/>
              <w:rPr>
                <w:rFonts w:asciiTheme="minorHAnsi" w:hAnsiTheme="minorHAnsi" w:cs="Arial"/>
                <w:sz w:val="22"/>
                <w:szCs w:val="16"/>
              </w:rPr>
            </w:pPr>
            <w:r w:rsidRPr="00602D16">
              <w:t>-17,7</w:t>
            </w:r>
          </w:p>
        </w:tc>
        <w:tc>
          <w:tcPr>
            <w:tcW w:w="645" w:type="pct"/>
            <w:vAlign w:val="bottom"/>
          </w:tcPr>
          <w:p w14:paraId="3E99734B" w14:textId="77777777" w:rsidR="00F7009D" w:rsidRPr="00602D16" w:rsidRDefault="009D6872" w:rsidP="00F7009D">
            <w:pPr>
              <w:pStyle w:val="TabellRader"/>
              <w:rPr>
                <w:rFonts w:asciiTheme="minorHAnsi" w:hAnsiTheme="minorHAnsi" w:cs="Arial"/>
                <w:sz w:val="22"/>
                <w:szCs w:val="16"/>
              </w:rPr>
            </w:pPr>
            <w:r w:rsidRPr="00602D16">
              <w:t>-15,0</w:t>
            </w:r>
          </w:p>
        </w:tc>
      </w:tr>
      <w:tr w:rsidR="00F7009D" w:rsidRPr="00602D16" w14:paraId="0C16AC37" w14:textId="77777777" w:rsidTr="00F7009D">
        <w:tc>
          <w:tcPr>
            <w:tcW w:w="2797" w:type="pct"/>
            <w:vAlign w:val="bottom"/>
          </w:tcPr>
          <w:p w14:paraId="41975AF1" w14:textId="77777777" w:rsidR="00F7009D" w:rsidRPr="00602D16" w:rsidRDefault="009D6872" w:rsidP="00F7009D">
            <w:pPr>
              <w:pStyle w:val="TabellRader"/>
              <w:jc w:val="left"/>
            </w:pPr>
            <w:r w:rsidRPr="00602D16">
              <w:t>Summerad avvikelse i finansiellt sparande 2008–2015</w:t>
            </w:r>
          </w:p>
        </w:tc>
        <w:tc>
          <w:tcPr>
            <w:tcW w:w="858" w:type="pct"/>
            <w:vAlign w:val="bottom"/>
          </w:tcPr>
          <w:p w14:paraId="6688B5D3" w14:textId="77777777" w:rsidR="00F7009D" w:rsidRPr="00602D16" w:rsidRDefault="009D6872" w:rsidP="00F7009D">
            <w:pPr>
              <w:pStyle w:val="TabellRader"/>
              <w:rPr>
                <w:rFonts w:asciiTheme="minorHAnsi" w:hAnsiTheme="minorHAnsi"/>
                <w:sz w:val="22"/>
              </w:rPr>
            </w:pPr>
            <w:r w:rsidRPr="00602D16">
              <w:t>-17,2</w:t>
            </w:r>
          </w:p>
        </w:tc>
        <w:tc>
          <w:tcPr>
            <w:tcW w:w="700" w:type="pct"/>
            <w:vAlign w:val="bottom"/>
          </w:tcPr>
          <w:p w14:paraId="25B45D89" w14:textId="77777777" w:rsidR="00F7009D" w:rsidRPr="00602D16" w:rsidRDefault="009D6872" w:rsidP="00F7009D">
            <w:pPr>
              <w:pStyle w:val="TabellRader"/>
              <w:rPr>
                <w:rFonts w:asciiTheme="minorHAnsi" w:hAnsiTheme="minorHAnsi" w:cs="Arial"/>
                <w:sz w:val="22"/>
                <w:szCs w:val="16"/>
              </w:rPr>
            </w:pPr>
            <w:r w:rsidRPr="00602D16">
              <w:t>-23,1</w:t>
            </w:r>
          </w:p>
        </w:tc>
        <w:tc>
          <w:tcPr>
            <w:tcW w:w="645" w:type="pct"/>
            <w:vAlign w:val="bottom"/>
          </w:tcPr>
          <w:p w14:paraId="13750A3E" w14:textId="77777777" w:rsidR="00F7009D" w:rsidRPr="00602D16" w:rsidRDefault="009D6872" w:rsidP="00F7009D">
            <w:pPr>
              <w:pStyle w:val="TabellRader"/>
              <w:rPr>
                <w:rFonts w:asciiTheme="minorHAnsi" w:hAnsiTheme="minorHAnsi" w:cs="Arial"/>
                <w:sz w:val="22"/>
                <w:szCs w:val="16"/>
              </w:rPr>
            </w:pPr>
            <w:r w:rsidRPr="00602D16">
              <w:t>-20,3</w:t>
            </w:r>
          </w:p>
        </w:tc>
      </w:tr>
      <w:tr w:rsidR="00F7009D" w:rsidRPr="00602D16" w14:paraId="04EAAEC2" w14:textId="77777777" w:rsidTr="00F7009D">
        <w:tc>
          <w:tcPr>
            <w:tcW w:w="2797" w:type="pct"/>
            <w:tcBorders>
              <w:bottom w:val="single" w:sz="6" w:space="0" w:color="auto"/>
            </w:tcBorders>
            <w:vAlign w:val="bottom"/>
          </w:tcPr>
          <w:p w14:paraId="5CD97C97" w14:textId="77777777" w:rsidR="00F7009D" w:rsidRPr="00602D16" w:rsidRDefault="009D6872" w:rsidP="00F7009D">
            <w:pPr>
              <w:pStyle w:val="TabellRader"/>
              <w:jc w:val="left"/>
            </w:pPr>
            <w:r w:rsidRPr="00602D16">
              <w:t>Finansiellt sparande 2007</w:t>
            </w:r>
          </w:p>
        </w:tc>
        <w:tc>
          <w:tcPr>
            <w:tcW w:w="858" w:type="pct"/>
            <w:tcBorders>
              <w:bottom w:val="single" w:sz="6" w:space="0" w:color="auto"/>
            </w:tcBorders>
            <w:vAlign w:val="bottom"/>
          </w:tcPr>
          <w:p w14:paraId="1E8D990E" w14:textId="77777777" w:rsidR="00F7009D" w:rsidRPr="00602D16" w:rsidRDefault="009D6872" w:rsidP="00F7009D">
            <w:pPr>
              <w:pStyle w:val="TabellRader"/>
              <w:rPr>
                <w:rFonts w:asciiTheme="minorHAnsi" w:hAnsiTheme="minorHAnsi"/>
                <w:sz w:val="22"/>
              </w:rPr>
            </w:pPr>
            <w:r w:rsidRPr="00602D16">
              <w:t>3,6</w:t>
            </w:r>
          </w:p>
        </w:tc>
        <w:tc>
          <w:tcPr>
            <w:tcW w:w="700" w:type="pct"/>
            <w:tcBorders>
              <w:bottom w:val="single" w:sz="6" w:space="0" w:color="auto"/>
            </w:tcBorders>
            <w:vAlign w:val="bottom"/>
          </w:tcPr>
          <w:p w14:paraId="39356CA7" w14:textId="77777777" w:rsidR="00F7009D" w:rsidRPr="00602D16" w:rsidRDefault="009D6872" w:rsidP="00F7009D">
            <w:pPr>
              <w:pStyle w:val="TabellRader"/>
              <w:rPr>
                <w:rFonts w:asciiTheme="minorHAnsi" w:hAnsiTheme="minorHAnsi" w:cs="Arial"/>
                <w:sz w:val="22"/>
                <w:szCs w:val="16"/>
              </w:rPr>
            </w:pPr>
            <w:r w:rsidRPr="00602D16">
              <w:t>-0,1</w:t>
            </w:r>
          </w:p>
        </w:tc>
        <w:tc>
          <w:tcPr>
            <w:tcW w:w="645" w:type="pct"/>
            <w:tcBorders>
              <w:bottom w:val="single" w:sz="6" w:space="0" w:color="auto"/>
            </w:tcBorders>
            <w:vAlign w:val="bottom"/>
          </w:tcPr>
          <w:p w14:paraId="51960FD8" w14:textId="77777777" w:rsidR="00F7009D" w:rsidRPr="00602D16" w:rsidRDefault="009D6872" w:rsidP="00F7009D">
            <w:pPr>
              <w:pStyle w:val="TabellRader"/>
              <w:rPr>
                <w:rFonts w:asciiTheme="minorHAnsi" w:hAnsiTheme="minorHAnsi" w:cs="Arial"/>
                <w:sz w:val="22"/>
                <w:szCs w:val="16"/>
              </w:rPr>
            </w:pPr>
            <w:r w:rsidRPr="00602D16">
              <w:t>0,7</w:t>
            </w:r>
          </w:p>
        </w:tc>
      </w:tr>
      <w:tr w:rsidR="00F7009D" w:rsidRPr="00602D16" w14:paraId="417C96D6" w14:textId="77777777" w:rsidTr="00F7009D">
        <w:tc>
          <w:tcPr>
            <w:tcW w:w="2797" w:type="pct"/>
            <w:tcBorders>
              <w:top w:val="single" w:sz="6" w:space="0" w:color="auto"/>
              <w:bottom w:val="single" w:sz="6" w:space="0" w:color="auto"/>
            </w:tcBorders>
            <w:vAlign w:val="bottom"/>
          </w:tcPr>
          <w:p w14:paraId="3A3F016C" w14:textId="77777777" w:rsidR="00F7009D" w:rsidRPr="00602D16" w:rsidRDefault="009D6872" w:rsidP="00F7009D">
            <w:pPr>
              <w:pStyle w:val="TabellRader"/>
              <w:jc w:val="left"/>
            </w:pPr>
            <w:r w:rsidRPr="00602D16">
              <w:t>Genomsnittligt finansiellt sparande 2008–2015</w:t>
            </w:r>
          </w:p>
        </w:tc>
        <w:tc>
          <w:tcPr>
            <w:tcW w:w="858" w:type="pct"/>
            <w:tcBorders>
              <w:top w:val="single" w:sz="6" w:space="0" w:color="auto"/>
              <w:bottom w:val="single" w:sz="6" w:space="0" w:color="auto"/>
            </w:tcBorders>
            <w:vAlign w:val="bottom"/>
          </w:tcPr>
          <w:p w14:paraId="1E2667E0" w14:textId="77777777" w:rsidR="00F7009D" w:rsidRPr="00602D16" w:rsidRDefault="009D6872" w:rsidP="00F7009D">
            <w:pPr>
              <w:pStyle w:val="TabellRader"/>
              <w:rPr>
                <w:rFonts w:asciiTheme="minorHAnsi" w:hAnsiTheme="minorHAnsi" w:cs="Arial"/>
                <w:sz w:val="22"/>
                <w:szCs w:val="16"/>
              </w:rPr>
            </w:pPr>
            <w:r w:rsidRPr="00602D16">
              <w:t>-0,4</w:t>
            </w:r>
          </w:p>
        </w:tc>
        <w:tc>
          <w:tcPr>
            <w:tcW w:w="700" w:type="pct"/>
            <w:tcBorders>
              <w:top w:val="single" w:sz="6" w:space="0" w:color="auto"/>
              <w:bottom w:val="single" w:sz="6" w:space="0" w:color="auto"/>
            </w:tcBorders>
            <w:vAlign w:val="bottom"/>
          </w:tcPr>
          <w:p w14:paraId="426BB578" w14:textId="77777777" w:rsidR="00F7009D" w:rsidRPr="00602D16" w:rsidRDefault="009D6872" w:rsidP="00F7009D">
            <w:pPr>
              <w:pStyle w:val="TabellRader"/>
              <w:rPr>
                <w:rFonts w:asciiTheme="minorHAnsi" w:hAnsiTheme="minorHAnsi" w:cs="Arial"/>
                <w:sz w:val="22"/>
                <w:szCs w:val="16"/>
              </w:rPr>
            </w:pPr>
            <w:r w:rsidRPr="00602D16">
              <w:t>-4,5</w:t>
            </w:r>
          </w:p>
        </w:tc>
        <w:tc>
          <w:tcPr>
            <w:tcW w:w="645" w:type="pct"/>
            <w:tcBorders>
              <w:top w:val="single" w:sz="6" w:space="0" w:color="auto"/>
              <w:bottom w:val="single" w:sz="6" w:space="0" w:color="auto"/>
            </w:tcBorders>
            <w:vAlign w:val="bottom"/>
          </w:tcPr>
          <w:p w14:paraId="391DA62B" w14:textId="77777777" w:rsidR="00F7009D" w:rsidRPr="00602D16" w:rsidRDefault="009D6872" w:rsidP="00F7009D">
            <w:pPr>
              <w:pStyle w:val="TabellRader"/>
              <w:rPr>
                <w:rFonts w:asciiTheme="minorHAnsi" w:hAnsiTheme="minorHAnsi" w:cs="Arial"/>
                <w:sz w:val="22"/>
                <w:szCs w:val="16"/>
              </w:rPr>
            </w:pPr>
            <w:r w:rsidRPr="00602D16">
              <w:t>-3,4</w:t>
            </w:r>
          </w:p>
        </w:tc>
      </w:tr>
      <w:tr w:rsidR="00F7009D" w:rsidRPr="00602D16" w14:paraId="5CA46964" w14:textId="77777777" w:rsidTr="00F7009D">
        <w:trPr>
          <w:cnfStyle w:val="010000000000" w:firstRow="0" w:lastRow="1" w:firstColumn="0" w:lastColumn="0" w:oddVBand="0" w:evenVBand="0" w:oddHBand="0" w:evenHBand="0" w:firstRowFirstColumn="0" w:firstRowLastColumn="0" w:lastRowFirstColumn="0" w:lastRowLastColumn="0"/>
        </w:trPr>
        <w:tc>
          <w:tcPr>
            <w:tcW w:w="2797" w:type="pct"/>
            <w:tcBorders>
              <w:top w:val="single" w:sz="6" w:space="0" w:color="auto"/>
            </w:tcBorders>
            <w:vAlign w:val="bottom"/>
          </w:tcPr>
          <w:p w14:paraId="63B37A10" w14:textId="7FA78FD7" w:rsidR="00F7009D" w:rsidRPr="00602D16" w:rsidRDefault="009D6872" w:rsidP="00F7009D">
            <w:pPr>
              <w:pStyle w:val="TabellRader"/>
              <w:jc w:val="left"/>
            </w:pPr>
            <w:r w:rsidRPr="00602D16">
              <w:t xml:space="preserve">Bruttoskuldens förändring </w:t>
            </w:r>
            <w:r w:rsidRPr="00602D16">
              <w:br/>
              <w:t>2007–2015</w:t>
            </w:r>
          </w:p>
        </w:tc>
        <w:tc>
          <w:tcPr>
            <w:tcW w:w="858" w:type="pct"/>
            <w:tcBorders>
              <w:top w:val="single" w:sz="6" w:space="0" w:color="auto"/>
            </w:tcBorders>
            <w:vAlign w:val="bottom"/>
          </w:tcPr>
          <w:p w14:paraId="775EAE59" w14:textId="77777777" w:rsidR="00F7009D" w:rsidRPr="00602D16" w:rsidRDefault="009D6872" w:rsidP="00F7009D">
            <w:pPr>
              <w:pStyle w:val="TabellRader"/>
              <w:rPr>
                <w:rFonts w:asciiTheme="minorHAnsi" w:hAnsiTheme="minorHAnsi"/>
                <w:sz w:val="22"/>
              </w:rPr>
            </w:pPr>
            <w:r w:rsidRPr="00602D16">
              <w:t>0,6</w:t>
            </w:r>
          </w:p>
        </w:tc>
        <w:tc>
          <w:tcPr>
            <w:tcW w:w="700" w:type="pct"/>
            <w:tcBorders>
              <w:top w:val="single" w:sz="6" w:space="0" w:color="auto"/>
            </w:tcBorders>
            <w:vAlign w:val="bottom"/>
          </w:tcPr>
          <w:p w14:paraId="065373D0" w14:textId="77777777" w:rsidR="00F7009D" w:rsidRPr="00602D16" w:rsidRDefault="009D6872" w:rsidP="00F7009D">
            <w:pPr>
              <w:pStyle w:val="TabellRader"/>
              <w:rPr>
                <w:rFonts w:asciiTheme="minorHAnsi" w:hAnsiTheme="minorHAnsi"/>
                <w:sz w:val="22"/>
              </w:rPr>
            </w:pPr>
            <w:r w:rsidRPr="00602D16">
              <w:t>37,9</w:t>
            </w:r>
          </w:p>
        </w:tc>
        <w:tc>
          <w:tcPr>
            <w:tcW w:w="645" w:type="pct"/>
            <w:tcBorders>
              <w:top w:val="single" w:sz="6" w:space="0" w:color="auto"/>
            </w:tcBorders>
            <w:vAlign w:val="bottom"/>
          </w:tcPr>
          <w:p w14:paraId="4A8EA032" w14:textId="77777777" w:rsidR="00F7009D" w:rsidRPr="00602D16" w:rsidRDefault="009D6872" w:rsidP="00F7009D">
            <w:pPr>
              <w:pStyle w:val="TabellRader"/>
              <w:rPr>
                <w:rFonts w:asciiTheme="minorHAnsi" w:hAnsiTheme="minorHAnsi"/>
                <w:sz w:val="22"/>
              </w:rPr>
            </w:pPr>
            <w:r w:rsidRPr="00602D16">
              <w:t>28,5</w:t>
            </w:r>
          </w:p>
        </w:tc>
      </w:tr>
    </w:tbl>
    <w:p w14:paraId="2A6C0941" w14:textId="064F03DB" w:rsidR="00F7009D" w:rsidRPr="00602D16" w:rsidRDefault="009D6872" w:rsidP="00F7009D">
      <w:pPr>
        <w:pStyle w:val="TabellFotnot"/>
      </w:pPr>
      <w:r w:rsidRPr="00602D16">
        <w:t>Anm.: EU-14 är de länder som var med i EU före utvidgningen 2001 (exklusive Sverige) och i EU-11 har programländerna (Irland, Grekland och Portugal) exkluderats.</w:t>
      </w:r>
    </w:p>
    <w:p w14:paraId="0DABD9FC" w14:textId="06C191E8" w:rsidR="00F7009D" w:rsidRPr="00602D16" w:rsidRDefault="009D6872" w:rsidP="00F7009D">
      <w:pPr>
        <w:pStyle w:val="TabellFotnot"/>
      </w:pPr>
      <w:r w:rsidRPr="00602D16">
        <w:t>Källor: Europeiska kommissionen och egna beräkningar.</w:t>
      </w:r>
    </w:p>
    <w:p w14:paraId="14D64415" w14:textId="77777777" w:rsidR="00F7009D" w:rsidRDefault="00F7009D" w:rsidP="00F7009D">
      <w:pPr>
        <w:pStyle w:val="Brdtext"/>
      </w:pPr>
    </w:p>
    <w:p w14:paraId="5BB7E17D" w14:textId="3E0362F4" w:rsidR="00F7009D" w:rsidRDefault="009D6872" w:rsidP="00F7009D">
      <w:pPr>
        <w:pStyle w:val="DiagramRubrik"/>
      </w:pPr>
      <w:bookmarkStart w:id="25" w:name="_Ref384200184"/>
      <w:bookmarkStart w:id="26" w:name="_Toc384401723"/>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2</w:t>
      </w:r>
      <w:r w:rsidR="0009067D">
        <w:rPr>
          <w:bCs/>
          <w:noProof/>
        </w:rPr>
        <w:fldChar w:fldCharType="end"/>
      </w:r>
      <w:r>
        <w:rPr>
          <w:noProof/>
        </w:rPr>
        <w:t>.</w:t>
      </w:r>
      <w:fldSimple w:instr=" SEQ Diagram \* ARABIC \s 1 ">
        <w:r w:rsidR="004642B5">
          <w:rPr>
            <w:noProof/>
          </w:rPr>
          <w:t>1</w:t>
        </w:r>
      </w:fldSimple>
      <w:bookmarkEnd w:id="25"/>
      <w:r>
        <w:t xml:space="preserve"> Finansiellt sparande i offentlig sektor</w:t>
      </w:r>
      <w:bookmarkEnd w:id="26"/>
    </w:p>
    <w:p w14:paraId="38525B2B" w14:textId="37024265" w:rsidR="00F7009D" w:rsidRDefault="009D6872" w:rsidP="00F7009D">
      <w:pPr>
        <w:pStyle w:val="DiagramUnderrubrik"/>
      </w:pPr>
      <w:r>
        <w:t>Procent av BNP</w:t>
      </w:r>
    </w:p>
    <w:p w14:paraId="35AB9A1D" w14:textId="665D4698" w:rsidR="00F7009D" w:rsidRDefault="009D6872" w:rsidP="00F7009D">
      <w:pPr>
        <w:pStyle w:val="Brdtext"/>
        <w:spacing w:line="260" w:lineRule="atLeast"/>
      </w:pPr>
      <w:r>
        <w:rPr>
          <w:noProof/>
          <w:lang w:eastAsia="sv-SE"/>
        </w:rPr>
        <w:drawing>
          <wp:inline distT="0" distB="0" distL="0" distR="0" wp14:anchorId="44FC3F37" wp14:editId="39E47A23">
            <wp:extent cx="2753995" cy="2044037"/>
            <wp:effectExtent l="0" t="0" r="0" b="0"/>
            <wp:docPr id="371" name="Diagram 24"/>
            <wp:cNvGraphicFramePr/>
            <a:graphic xmlns:a="http://schemas.openxmlformats.org/drawingml/2006/main">
              <a:graphicData uri="http://schemas.openxmlformats.org/drawingml/2006/chart">
                <c:chart xmlns:c="http://schemas.openxmlformats.org/drawingml/2006/chart" xmlns:r="http://schemas.openxmlformats.org/officeDocument/2006/relationships" r:id="rId86"/>
              </a:graphicData>
            </a:graphic>
          </wp:inline>
        </w:drawing>
      </w:r>
    </w:p>
    <w:p w14:paraId="13441EFB" w14:textId="101E2424" w:rsidR="00F7009D" w:rsidRDefault="009D6872" w:rsidP="00F7009D">
      <w:pPr>
        <w:pStyle w:val="DiagramFotnot"/>
      </w:pPr>
      <w:r>
        <w:t>Källa: Europeiska kommissionen.</w:t>
      </w:r>
    </w:p>
    <w:p w14:paraId="376551DC" w14:textId="77777777" w:rsidR="00F7009D" w:rsidRDefault="00F7009D" w:rsidP="00F7009D">
      <w:pPr>
        <w:pStyle w:val="Brdtext"/>
      </w:pPr>
    </w:p>
    <w:p w14:paraId="3847609D" w14:textId="5DF36A7C" w:rsidR="00F7009D" w:rsidRPr="00602D16" w:rsidRDefault="009D6872" w:rsidP="00F7009D">
      <w:pPr>
        <w:pStyle w:val="Brdtext"/>
      </w:pPr>
      <w:r w:rsidRPr="00602D16">
        <w:t xml:space="preserve">I </w:t>
      </w:r>
      <w:r>
        <w:fldChar w:fldCharType="begin"/>
      </w:r>
      <w:r>
        <w:instrText xml:space="preserve"> REF  _Ref384200184 \* Lower \h </w:instrText>
      </w:r>
      <w:r>
        <w:fldChar w:fldCharType="separate"/>
      </w:r>
      <w:r w:rsidR="004642B5">
        <w:t xml:space="preserve">diagram </w:t>
      </w:r>
      <w:r w:rsidR="004642B5" w:rsidRPr="004642B5">
        <w:rPr>
          <w:bCs/>
          <w:noProof/>
        </w:rPr>
        <w:t>2</w:t>
      </w:r>
      <w:r w:rsidR="004642B5">
        <w:rPr>
          <w:noProof/>
        </w:rPr>
        <w:t>.1</w:t>
      </w:r>
      <w:r>
        <w:fldChar w:fldCharType="end"/>
      </w:r>
      <w:r w:rsidRPr="00602D16">
        <w:t xml:space="preserve"> visas att Sverige, till skillnad från de flesta andra EU-länder, inte har behövt strama åt finanspolitiken utan har kunnat fortsätta understödja ekonomin under en längre period. Att det finansiella sparandet i genomsnitt bedöms vara så mycket svagare i EU-11 2008–2015 har bidragit till snabbt ökande bruttoskulder i dessa länder. Genom att Sverige startade från en stark position med stora överskott har nedgången kunnat mötas utan samma underskottsnivåer som övriga EU-länder, vilket resulterat i en mer gynnsam </w:t>
      </w:r>
      <w:r w:rsidRPr="00602D16">
        <w:lastRenderedPageBreak/>
        <w:t xml:space="preserve">skuldutveckling och möjliggjort en mer uthållig stabiliseringspolitik. Som framgår av tabell 2.6 skulle den svenska statsskulden </w:t>
      </w:r>
      <w:r>
        <w:t>bli</w:t>
      </w:r>
      <w:r w:rsidRPr="00602D16">
        <w:t xml:space="preserve"> knappt </w:t>
      </w:r>
      <w:r w:rsidRPr="00602D16" w:rsidDel="007B1F88">
        <w:t>30</w:t>
      </w:r>
      <w:r w:rsidRPr="00602D16">
        <w:t xml:space="preserve"> procentenheter högre om </w:t>
      </w:r>
      <w:r>
        <w:t>Sverige</w:t>
      </w:r>
      <w:r w:rsidRPr="00602D16">
        <w:t xml:space="preserve"> </w:t>
      </w:r>
      <w:r>
        <w:t>hade</w:t>
      </w:r>
      <w:r w:rsidRPr="00602D16">
        <w:t xml:space="preserve"> samma statsskuld som EU-11, vilket motsvara</w:t>
      </w:r>
      <w:r>
        <w:t>r</w:t>
      </w:r>
      <w:r w:rsidRPr="00602D16">
        <w:t xml:space="preserve"> en skuldökning </w:t>
      </w:r>
      <w:r w:rsidRPr="006F67E2">
        <w:t>mer än</w:t>
      </w:r>
      <w:r w:rsidRPr="00602D16">
        <w:t xml:space="preserve"> 1 000 miljarder kronor eller över 100 000 kronor per person.</w:t>
      </w:r>
    </w:p>
    <w:p w14:paraId="1C1D816C" w14:textId="77777777" w:rsidR="00F7009D" w:rsidRPr="00602D16" w:rsidRDefault="009D6872" w:rsidP="00F7009D">
      <w:pPr>
        <w:pStyle w:val="Rubrik6utannumrering"/>
      </w:pPr>
      <w:r w:rsidRPr="00602D16">
        <w:rPr>
          <w:noProof/>
          <w:lang w:eastAsia="sv-SE"/>
        </w:rPr>
        <mc:AlternateContent>
          <mc:Choice Requires="wps">
            <w:drawing>
              <wp:anchor distT="0" distB="0" distL="114300" distR="114300" simplePos="0" relativeHeight="251679232" behindDoc="1" locked="0" layoutInCell="1" allowOverlap="1" wp14:anchorId="59C9A101" wp14:editId="27328632">
                <wp:simplePos x="0" y="0"/>
                <wp:positionH relativeFrom="column">
                  <wp:posOffset>-140335</wp:posOffset>
                </wp:positionH>
                <wp:positionV relativeFrom="page">
                  <wp:posOffset>730250</wp:posOffset>
                </wp:positionV>
                <wp:extent cx="5972175" cy="9039225"/>
                <wp:effectExtent l="0" t="0" r="9525" b="9525"/>
                <wp:wrapNone/>
                <wp:docPr id="14"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03922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11.05pt;margin-top:57.5pt;width:470.25pt;height:711.75pt;z-index:-25165363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rsidRPr="00602D16">
        <w:t>De svenska erfarenheterna över en längre period</w:t>
      </w:r>
    </w:p>
    <w:p w14:paraId="32FAC089" w14:textId="61160D0F" w:rsidR="00F7009D" w:rsidRPr="00602D16" w:rsidRDefault="009D6872" w:rsidP="00F7009D">
      <w:pPr>
        <w:pStyle w:val="Brdtext"/>
      </w:pPr>
      <w:r>
        <w:fldChar w:fldCharType="begin"/>
      </w:r>
      <w:r>
        <w:instrText xml:space="preserve"> REF _Ref384200656 \h </w:instrText>
      </w:r>
      <w:r>
        <w:fldChar w:fldCharType="separate"/>
      </w:r>
      <w:r w:rsidR="004642B5">
        <w:t xml:space="preserve">Diagram </w:t>
      </w:r>
      <w:r w:rsidR="004642B5" w:rsidRPr="004642B5">
        <w:rPr>
          <w:bCs/>
          <w:noProof/>
        </w:rPr>
        <w:t>2</w:t>
      </w:r>
      <w:r w:rsidR="004642B5">
        <w:rPr>
          <w:noProof/>
        </w:rPr>
        <w:t>.2</w:t>
      </w:r>
      <w:r>
        <w:fldChar w:fldCharType="end"/>
      </w:r>
      <w:r w:rsidRPr="00602D16">
        <w:t xml:space="preserve"> visar att det finansiella sparandet i Sverige historiskt har försämrats relativt snabbt och kraftigt vid konjunkturnedgångar. Under de senaste 40 åren har Sverige upplevt fyra kraftiga konjunkturnedgångar där det finansiella sparandet gått från stora överskott till underskott. Bidragande till detta mönster är att Sverige har en relativt stor offentlig sektor och därmed stora effekter på det finansiella sparandet av konjunktursvängningar och att ambitionerna när det gäller den aktiva finanspolitiken är höga.</w:t>
      </w:r>
    </w:p>
    <w:p w14:paraId="58B9195E" w14:textId="77777777" w:rsidR="00F7009D" w:rsidRDefault="00F7009D" w:rsidP="00F7009D">
      <w:pPr>
        <w:pStyle w:val="Brdtextmedindrag"/>
      </w:pPr>
    </w:p>
    <w:p w14:paraId="6985B396" w14:textId="37FD582B" w:rsidR="00F7009D" w:rsidRDefault="009D6872" w:rsidP="00F7009D">
      <w:pPr>
        <w:pStyle w:val="DiagramRubrik"/>
      </w:pPr>
      <w:bookmarkStart w:id="27" w:name="_Ref384200656"/>
      <w:bookmarkStart w:id="28" w:name="_Toc384401724"/>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2</w:t>
      </w:r>
      <w:r w:rsidR="0009067D">
        <w:rPr>
          <w:bCs/>
          <w:noProof/>
        </w:rPr>
        <w:fldChar w:fldCharType="end"/>
      </w:r>
      <w:r>
        <w:rPr>
          <w:noProof/>
        </w:rPr>
        <w:t>.</w:t>
      </w:r>
      <w:fldSimple w:instr=" SEQ Diagram \* ARABIC \s 1 ">
        <w:r w:rsidR="004642B5">
          <w:rPr>
            <w:noProof/>
          </w:rPr>
          <w:t>2</w:t>
        </w:r>
      </w:fldSimple>
      <w:bookmarkEnd w:id="27"/>
      <w:r>
        <w:t xml:space="preserve"> Finansiellt sparande i offentlig sektor 1970–2018</w:t>
      </w:r>
      <w:bookmarkEnd w:id="28"/>
    </w:p>
    <w:p w14:paraId="494770C3" w14:textId="7173E9CC" w:rsidR="00F7009D" w:rsidRDefault="009D6872" w:rsidP="00F7009D">
      <w:pPr>
        <w:pStyle w:val="DiagramUnderrubrik"/>
      </w:pPr>
      <w:r>
        <w:t>Procent av BNP</w:t>
      </w:r>
    </w:p>
    <w:p w14:paraId="0D5E5058" w14:textId="23F6F71C" w:rsidR="00F7009D" w:rsidRDefault="009D6872" w:rsidP="00F7009D">
      <w:pPr>
        <w:pStyle w:val="Brdtext"/>
        <w:spacing w:line="260" w:lineRule="atLeast"/>
      </w:pPr>
      <w:r>
        <w:rPr>
          <w:noProof/>
          <w:lang w:eastAsia="sv-SE"/>
        </w:rPr>
        <w:drawing>
          <wp:inline distT="0" distB="0" distL="0" distR="0" wp14:anchorId="28DDECCE" wp14:editId="51415B93">
            <wp:extent cx="2753995" cy="2044037"/>
            <wp:effectExtent l="0" t="0" r="0" b="0"/>
            <wp:docPr id="15" name="Diagram 25"/>
            <wp:cNvGraphicFramePr/>
            <a:graphic xmlns:a="http://schemas.openxmlformats.org/drawingml/2006/main">
              <a:graphicData uri="http://schemas.openxmlformats.org/drawingml/2006/chart">
                <c:chart xmlns:c="http://schemas.openxmlformats.org/drawingml/2006/chart" xmlns:r="http://schemas.openxmlformats.org/officeDocument/2006/relationships" r:id="rId87"/>
              </a:graphicData>
            </a:graphic>
          </wp:inline>
        </w:drawing>
      </w:r>
    </w:p>
    <w:p w14:paraId="763D0640" w14:textId="1EDD4ECC" w:rsidR="00F7009D" w:rsidRDefault="009D6872" w:rsidP="00F7009D">
      <w:pPr>
        <w:pStyle w:val="DiagramFotnot"/>
      </w:pPr>
      <w:r>
        <w:t>Källor: Statistiska centralbyrån och egna beräkningar.</w:t>
      </w:r>
    </w:p>
    <w:p w14:paraId="1E25ADA1" w14:textId="77777777" w:rsidR="00F7009D" w:rsidRDefault="00F7009D" w:rsidP="00F7009D">
      <w:pPr>
        <w:pStyle w:val="Brdtext"/>
      </w:pPr>
    </w:p>
    <w:p w14:paraId="24577F7E" w14:textId="12166B7B" w:rsidR="00F7009D" w:rsidRPr="00602D16" w:rsidRDefault="009D6872" w:rsidP="00F7009D">
      <w:pPr>
        <w:pStyle w:val="Brdtext"/>
      </w:pPr>
      <w:r w:rsidRPr="00602D16">
        <w:t>Historiskt har medianvärdet för försämringar av det finansiella sparandet över tre år under perioder med minskat sparande varit ca 4 procent av BNP. Som EU-medlem förbinder sig Sverige att följa reglerna inom Stabilitets- och tillväxtpakten om att underskott, i normala fall, inte får överstiga 3 procent av BNP. Om</w:t>
      </w:r>
      <w:r w:rsidRPr="00602D16" w:rsidDel="00456C85">
        <w:t xml:space="preserve"> </w:t>
      </w:r>
      <w:r w:rsidRPr="00602D16">
        <w:t xml:space="preserve">medianvärdet ovan och underskottsgränsen används som ett riktmärke för en lämplig säkerhetsmarginal skulle finanspolitiken behöva inriktas på överskott om ca 1 procent av BNP för att inte underskotten ska underskrida 3 procent av BNP i mer än hälften av alla försämringar över tre år. Stabilitets- och tillväxtpakten tillåter dock avvikelser från underskottsgränsen, bl.a. vid en betydande </w:t>
      </w:r>
      <w:r w:rsidRPr="00602D16">
        <w:lastRenderedPageBreak/>
        <w:t>nedgång i BNP-tillväxten (negativ tillväxt eller en lång period av tillväxt betydligt lägre än den potentiella).</w:t>
      </w:r>
    </w:p>
    <w:p w14:paraId="4BC2C5A9" w14:textId="77777777" w:rsidR="00F7009D" w:rsidRPr="00602D16" w:rsidRDefault="009D6872" w:rsidP="00F7009D">
      <w:pPr>
        <w:pStyle w:val="Rubrik6utannumrering"/>
      </w:pPr>
      <w:r w:rsidRPr="00602D16">
        <w:t>Vilken nivå på överskottsmålet är rimlig?</w:t>
      </w:r>
    </w:p>
    <w:p w14:paraId="0A25C9C7" w14:textId="27A017FF" w:rsidR="00F7009D" w:rsidRPr="00602D16" w:rsidRDefault="009D6872" w:rsidP="00F7009D">
      <w:pPr>
        <w:pStyle w:val="Brdtext"/>
      </w:pPr>
      <w:r w:rsidRPr="00602D16">
        <w:t>Erfarenheterna från finanskrisen och den historiska utvecklingen i Sverige visar att det finns goda skäl för ett överskottsmål som skapar en buffert, så att finanspolitiken kan möta nedgångar i konjunkturen utan</w:t>
      </w:r>
      <w:r w:rsidRPr="00602D16" w:rsidDel="00FF3633">
        <w:t xml:space="preserve"> </w:t>
      </w:r>
      <w:r w:rsidRPr="00602D16">
        <w:t>stora underskott. Erfarenheten visar tydligt att stora underskott som uppstår i samband med kraftiga konjunkturavmattningar kan leda till ett radikalt minskat förtroende för finanspolitiken och till att stabiliseringspolitiska åtgärder blir mindre verkningsfulla. Ett beständigt mål för det offentliga sparandet som inte sätts för lågt kan minska risken för stora underskott och stigande kreditkostnader vid konjunkturnedgångar.</w:t>
      </w:r>
    </w:p>
    <w:p w14:paraId="66BA818D" w14:textId="3432454E" w:rsidR="00F7009D" w:rsidRPr="00602D16" w:rsidRDefault="009D6872" w:rsidP="00F7009D">
      <w:pPr>
        <w:pStyle w:val="Brdtextmedindrag"/>
      </w:pPr>
      <w:r w:rsidRPr="00602D16">
        <w:t>Det går inte att sätta målet för det finansiella sparandet på en sådan nivå att sannolikheten blir noll för att underskottet ska överstiga 3 procent av BNP i en lågkonjunktur. Det skulle kräva ett mycket högt sparande som skulle vara svårt att motivera av andra skäl. I departements</w:t>
      </w:r>
      <w:r>
        <w:softHyphen/>
      </w:r>
      <w:r w:rsidRPr="00602D16">
        <w:t>promemorian Utvärdering av överskottsmålet (Ds 2010:4) gjordes bedömningen att en målnivå på 1–2 procent av BNP var väl avvägt för att skapa tillräckliga marginaler till underskotts</w:t>
      </w:r>
      <w:r>
        <w:softHyphen/>
      </w:r>
      <w:r w:rsidRPr="00602D16">
        <w:t>gränsen. De senaste årens utveckling visar att denna bedömning fortfarande förefaller rimlig.</w:t>
      </w:r>
    </w:p>
    <w:p w14:paraId="1C08E926" w14:textId="2B23C45A" w:rsidR="00F7009D" w:rsidRPr="00602D16" w:rsidRDefault="009D6872" w:rsidP="00F7009D">
      <w:pPr>
        <w:pStyle w:val="Brdtextmedindrag"/>
      </w:pPr>
      <w:r w:rsidRPr="00602D16">
        <w:t xml:space="preserve">Inte bara sparandets nivå, utan även nivån på den offentliga skulden, påverkar möjligheterna att bedriva stabiliseringspolitik genom finanspolitiken. En låg skuld ökar frihetsgraderna, medan en hög skuld kan påverka förtroendet och möjligheterna till billig upplåning, vilket i sin tur minskar frihetsgraderna. Ett överskottsmål om 1 procent </w:t>
      </w:r>
      <w:r>
        <w:t xml:space="preserve">av BNP </w:t>
      </w:r>
      <w:r w:rsidRPr="00602D16">
        <w:t>innebär på sikt att den offentliga sektorns finansiella nettoställning går mot ett överskott motsvarande ca 20 procent av BNP, vilket är ungefär den nivå som nettoställningen låg på 2007. Ytterligare en viktig aspekt är</w:t>
      </w:r>
      <w:r w:rsidRPr="00602D16" w:rsidDel="00FF3633">
        <w:t xml:space="preserve"> att </w:t>
      </w:r>
      <w:r w:rsidRPr="00602D16">
        <w:t>en stor del av den offentliga sektorns finansiella tillgångar finns i pensionssystemet och därmed inte kan användas för stabiliseringspolitiska ändamål eftersom pensionssystemet är ett autonomt system. Däremot så innebär ett väl konsoliderat pensionssystem att trovärdigheten för finanspolitiken kan stärkas när de offentliga finanserna sätts under press.</w:t>
      </w:r>
    </w:p>
    <w:p w14:paraId="1CE51200" w14:textId="77777777" w:rsidR="00F7009D" w:rsidRPr="00602D16" w:rsidRDefault="009D6872" w:rsidP="00D77F73">
      <w:pPr>
        <w:pStyle w:val="Brdtext"/>
        <w:rPr>
          <w:rFonts w:ascii="TradeGothic" w:hAnsi="TradeGothic"/>
          <w:kern w:val="24"/>
          <w:sz w:val="24"/>
        </w:rPr>
      </w:pPr>
      <w:r w:rsidRPr="00602D16">
        <w:br w:type="page"/>
      </w:r>
    </w:p>
    <w:p w14:paraId="1AF05083" w14:textId="77777777" w:rsidR="00F7009D" w:rsidRPr="00602D16" w:rsidRDefault="009D6872" w:rsidP="00F7009D">
      <w:pPr>
        <w:pStyle w:val="Rubrik2"/>
      </w:pPr>
      <w:bookmarkStart w:id="29" w:name="_Toc384401454"/>
      <w:r w:rsidRPr="00602D16">
        <w:lastRenderedPageBreak/>
        <w:t>Mer kunskap i skolan</w:t>
      </w:r>
      <w:bookmarkEnd w:id="29"/>
    </w:p>
    <w:p w14:paraId="2020CF75" w14:textId="2D306C15" w:rsidR="00F7009D" w:rsidRPr="00602D16" w:rsidRDefault="009D6872" w:rsidP="00F7009D">
      <w:pPr>
        <w:pStyle w:val="Brdtextmedindrag"/>
        <w:ind w:firstLine="0"/>
      </w:pPr>
      <w:r w:rsidRPr="00602D16">
        <w:t xml:space="preserve">Utbildningen i Sverige ska ha hög kvalitet, för elevernas skull men också för jobben. </w:t>
      </w:r>
      <w:r>
        <w:t>Regeringen</w:t>
      </w:r>
      <w:r w:rsidRPr="00602D16">
        <w:t xml:space="preserve"> vill ha en skola som ger alla elever möjlighet att växa utifrån sina egna förutsättningar. Ett viktigt mål för skolan är att alla elever har rätt att utvecklas så långt som möjligt, oberoende av sin bakgrund eller vilken skola de går i. Så får alla barn en god start i livet. Genom att utbilda och stärka arbetskraften får vi ett rikare och bättre Sverige. Det är bra för människor, för jobben och för Sveriges konkurrenskraft.</w:t>
      </w:r>
    </w:p>
    <w:p w14:paraId="104D6226" w14:textId="5F6C63F0" w:rsidR="00F7009D" w:rsidRPr="00602D16" w:rsidRDefault="009D6872" w:rsidP="00F7009D">
      <w:pPr>
        <w:pStyle w:val="Brdtextmedindrag"/>
      </w:pPr>
      <w:r w:rsidRPr="00602D16">
        <w:t>Målet för regeringens utbildningspolitik är att Sverige ska vara en framstående kunskaps- och forskningsnation där utbildningssystemet präglas av hög kvalitet. Ett väl fungerande utbildningssystem och forskning av hög klass är nödvändigt för att möta den allt tuffare internationella konkurrensen.</w:t>
      </w:r>
    </w:p>
    <w:p w14:paraId="03BAF3E5" w14:textId="1F7E6875" w:rsidR="00F7009D" w:rsidRPr="00602D16" w:rsidRDefault="009D6872" w:rsidP="00F7009D">
      <w:pPr>
        <w:pStyle w:val="Brdtextmedindrag"/>
      </w:pPr>
      <w:r w:rsidRPr="00602D16">
        <w:t>Resultaten i den svenska skolan har sjunkit sedan mitten av 1990-talet. Regeringen tar denna utveckling på stort allvar och har sedan 2006 bedrivit ett omfattande reformarbete med kunskapslinjen i fokus. Genom att bl.a. öka undervisningstiden, tidigare och tydligare utvärdera elevernas resultat samt stärka läraryrkets status och lärarnas kompetens höjs kunskapsnivån i skolan. Det är dock angeläget att fortsätta detta reformarbete som ger eleverna mer tid med skickliga lärare.</w:t>
      </w:r>
    </w:p>
    <w:p w14:paraId="362B527D" w14:textId="43D3EE1D" w:rsidR="00F7009D" w:rsidRPr="00602D16" w:rsidRDefault="009D6872" w:rsidP="00F7009D">
      <w:pPr>
        <w:pStyle w:val="Brdtextmedindrag"/>
      </w:pPr>
      <w:r w:rsidRPr="00602D16">
        <w:t>Mer kunskap i skolan lägger grunden för en hög sysselsättning och god kvalitet i den högre utbildningen och i förlängningen god produktivitetstillväxt. För elever som aldrig påbörjar eller som avbryter sina gymnasiestudier kan steget från skola till yrkesliv ofta bli för stort och risken för långtidsarbetslöshet för hög.</w:t>
      </w:r>
    </w:p>
    <w:p w14:paraId="37084506" w14:textId="43302C71" w:rsidR="00F7009D" w:rsidRPr="00602D16" w:rsidRDefault="009D6872" w:rsidP="00F7009D">
      <w:pPr>
        <w:pStyle w:val="Rubrik3"/>
      </w:pPr>
      <w:bookmarkStart w:id="30" w:name="_Toc384401455"/>
      <w:r w:rsidRPr="00602D16">
        <w:t>Situationen i skolan</w:t>
      </w:r>
      <w:bookmarkEnd w:id="30"/>
    </w:p>
    <w:p w14:paraId="534CD92F" w14:textId="57CA12C1" w:rsidR="00F7009D" w:rsidRPr="00602D16" w:rsidRDefault="009D6872" w:rsidP="00F7009D">
      <w:pPr>
        <w:pStyle w:val="Brdtext"/>
      </w:pPr>
      <w:r w:rsidRPr="00602D16">
        <w:t>Grund- och gymnasieskolan ska ge alla elever, oavsett bakgrund, goda livsförutsättningar och en god grund för fortsatta studier och yrkesverksamhet. Alla elever ska ges förutsättningar att nå de nationella kunskaps</w:t>
      </w:r>
      <w:r>
        <w:softHyphen/>
      </w:r>
      <w:r w:rsidRPr="00602D16">
        <w:t>kraven och målen för utbildningen.</w:t>
      </w:r>
    </w:p>
    <w:p w14:paraId="4634D064" w14:textId="2F76376C" w:rsidR="00F7009D" w:rsidRPr="00602D16" w:rsidRDefault="009D6872" w:rsidP="00F7009D">
      <w:pPr>
        <w:pStyle w:val="Brdtextmedindrag"/>
      </w:pPr>
      <w:r w:rsidRPr="00602D16">
        <w:t xml:space="preserve">Det svenska utbildningssystemet fungerar i många avseenden väl. I stort sett alla elever går ut grundskolan och fortsätter vidare till gymnasieskolan. Andelen ungdomar som går </w:t>
      </w:r>
      <w:r w:rsidRPr="00602D16">
        <w:lastRenderedPageBreak/>
        <w:t>vidare till högre utbildning är relativt hög och en dryg fjärdedel av den vuxna befolkningen har eftergymnasial utbildning. Därutöver finns en omfattande vuxenutbildning, inklusive folk</w:t>
      </w:r>
      <w:r>
        <w:softHyphen/>
      </w:r>
      <w:r w:rsidRPr="00602D16">
        <w:t>högskolorna, som ger möjlighet till omskolning eller fyller behov</w:t>
      </w:r>
      <w:r>
        <w:t>et</w:t>
      </w:r>
      <w:r w:rsidRPr="00602D16">
        <w:t xml:space="preserve"> av kompletterande utbildning. Det finns inte och ska inte finnas några återvändsgränder i det svenska utbildningssystemet.</w:t>
      </w:r>
    </w:p>
    <w:p w14:paraId="732B70E1" w14:textId="5096AA94" w:rsidR="00F7009D" w:rsidRPr="00602D16" w:rsidRDefault="009D6872" w:rsidP="00F7009D">
      <w:pPr>
        <w:pStyle w:val="Brdtextmedindrag"/>
      </w:pPr>
      <w:r w:rsidRPr="00602D16" w:rsidDel="00414D3E">
        <w:t xml:space="preserve">Under de senaste årtiondena har </w:t>
      </w:r>
      <w:r w:rsidRPr="00602D16">
        <w:t xml:space="preserve">dock </w:t>
      </w:r>
      <w:r w:rsidRPr="00602D16" w:rsidDel="00414D3E">
        <w:t>kunskapsresultaten sjunkit i den svenska skolan. Ett viktigt mått på måluppfyllelsen i grundskolan är andelen elever som lämnar grundskolans årskurs</w:t>
      </w:r>
      <w:r w:rsidRPr="00602D16">
        <w:t> </w:t>
      </w:r>
      <w:r w:rsidRPr="00602D16" w:rsidDel="00414D3E">
        <w:t xml:space="preserve">9 med behörighet för fortsatta studier </w:t>
      </w:r>
      <w:r w:rsidRPr="00602D16">
        <w:t>på något av</w:t>
      </w:r>
      <w:r w:rsidRPr="00602D16" w:rsidDel="00414D3E">
        <w:t xml:space="preserve"> gymnasieskolans nationella program.</w:t>
      </w:r>
      <w:r w:rsidRPr="00602D16">
        <w:rPr>
          <w:rStyle w:val="Fotnotsreferens"/>
        </w:rPr>
        <w:footnoteReference w:id="7"/>
      </w:r>
      <w:r w:rsidRPr="00602D16" w:rsidDel="00414D3E">
        <w:t xml:space="preserve"> Mer än var tionde elev saknar denna behörighet och andelen har ökat </w:t>
      </w:r>
      <w:r w:rsidRPr="00602D16">
        <w:t>successivt</w:t>
      </w:r>
      <w:r w:rsidRPr="00602D16" w:rsidDel="00414D3E">
        <w:t xml:space="preserve"> sedan slutet av 1990–talet</w:t>
      </w:r>
      <w:r w:rsidRPr="00602D16">
        <w:t xml:space="preserve"> (se </w:t>
      </w:r>
      <w:r>
        <w:fldChar w:fldCharType="begin"/>
      </w:r>
      <w:r>
        <w:instrText xml:space="preserve"> REF  _Ref384288257 \* Lower \h </w:instrText>
      </w:r>
      <w:r>
        <w:fldChar w:fldCharType="separate"/>
      </w:r>
      <w:r w:rsidR="004642B5">
        <w:t xml:space="preserve">diagram </w:t>
      </w:r>
      <w:r w:rsidR="004642B5" w:rsidRPr="004642B5">
        <w:rPr>
          <w:bCs/>
          <w:noProof/>
        </w:rPr>
        <w:t>2</w:t>
      </w:r>
      <w:r w:rsidR="004642B5">
        <w:rPr>
          <w:noProof/>
        </w:rPr>
        <w:t>.3</w:t>
      </w:r>
      <w:r>
        <w:fldChar w:fldCharType="end"/>
      </w:r>
      <w:r w:rsidRPr="00602D16">
        <w:t>).</w:t>
      </w:r>
    </w:p>
    <w:p w14:paraId="64965ECC" w14:textId="77777777" w:rsidR="00F7009D" w:rsidRDefault="00F7009D" w:rsidP="00F7009D">
      <w:pPr>
        <w:pStyle w:val="Brdtextmedindrag"/>
      </w:pPr>
    </w:p>
    <w:p w14:paraId="344D6994" w14:textId="206D32C8" w:rsidR="00F7009D" w:rsidRDefault="009D6872" w:rsidP="00F7009D">
      <w:pPr>
        <w:pStyle w:val="DiagramRubrik"/>
      </w:pPr>
      <w:bookmarkStart w:id="31" w:name="_Ref384288257"/>
      <w:bookmarkStart w:id="32" w:name="_Toc384401725"/>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2</w:t>
      </w:r>
      <w:r w:rsidR="0009067D">
        <w:rPr>
          <w:bCs/>
          <w:noProof/>
        </w:rPr>
        <w:fldChar w:fldCharType="end"/>
      </w:r>
      <w:r>
        <w:rPr>
          <w:noProof/>
        </w:rPr>
        <w:t>.</w:t>
      </w:r>
      <w:fldSimple w:instr=" SEQ Diagram \* ARABIC \s 1 ">
        <w:r w:rsidR="004642B5">
          <w:rPr>
            <w:noProof/>
          </w:rPr>
          <w:t>3</w:t>
        </w:r>
      </w:fldSimple>
      <w:bookmarkEnd w:id="31"/>
      <w:r>
        <w:t xml:space="preserve"> Andel icke-behöriga till gymnasieskolans nationella program 1998–2013</w:t>
      </w:r>
      <w:bookmarkEnd w:id="32"/>
    </w:p>
    <w:p w14:paraId="18D813CE" w14:textId="09903A6C" w:rsidR="00F7009D" w:rsidRDefault="009D6872" w:rsidP="00F7009D">
      <w:pPr>
        <w:pStyle w:val="DiagramUnderrubrik"/>
      </w:pPr>
      <w:r>
        <w:t>Procent</w:t>
      </w:r>
    </w:p>
    <w:p w14:paraId="2A1817C4" w14:textId="10A684DC" w:rsidR="00F7009D" w:rsidRDefault="009D6872" w:rsidP="00F7009D">
      <w:pPr>
        <w:pStyle w:val="Brdtext"/>
        <w:spacing w:line="260" w:lineRule="atLeast"/>
      </w:pPr>
      <w:r>
        <w:rPr>
          <w:noProof/>
          <w:lang w:eastAsia="sv-SE"/>
        </w:rPr>
        <w:drawing>
          <wp:inline distT="0" distB="0" distL="0" distR="0" wp14:anchorId="77BC4BBA" wp14:editId="1326ADAD">
            <wp:extent cx="2753995" cy="2044037"/>
            <wp:effectExtent l="0" t="0" r="8255" b="0"/>
            <wp:docPr id="16" name="Diagram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88"/>
              </a:graphicData>
            </a:graphic>
          </wp:inline>
        </w:drawing>
      </w:r>
    </w:p>
    <w:p w14:paraId="79547F82" w14:textId="3EB492F4" w:rsidR="00F7009D" w:rsidRDefault="009D6872" w:rsidP="00F7009D">
      <w:pPr>
        <w:pStyle w:val="DiagramFotnot"/>
      </w:pPr>
      <w:r>
        <w:t>Källa: Skolverket.</w:t>
      </w:r>
    </w:p>
    <w:p w14:paraId="708C1B17" w14:textId="77777777" w:rsidR="00F7009D" w:rsidRDefault="00F7009D" w:rsidP="00F7009D">
      <w:pPr>
        <w:pStyle w:val="Brdtext"/>
      </w:pPr>
    </w:p>
    <w:p w14:paraId="1341D446" w14:textId="0CA53A09" w:rsidR="00F7009D" w:rsidRPr="00602D16" w:rsidRDefault="009D6872" w:rsidP="00F7009D">
      <w:pPr>
        <w:pStyle w:val="Brdtext"/>
      </w:pPr>
      <w:r w:rsidRPr="00602D16">
        <w:lastRenderedPageBreak/>
        <w:t>En av anledningarna till att gymnasie</w:t>
      </w:r>
      <w:r>
        <w:softHyphen/>
      </w:r>
      <w:r w:rsidRPr="00602D16">
        <w:t>behörigheten sjunkit är att andelen elever som inte uppnått godkänt betyg i matematik ökat under perioden.</w:t>
      </w:r>
    </w:p>
    <w:p w14:paraId="6EA50EEA" w14:textId="59CB5D59" w:rsidR="00F7009D" w:rsidRPr="00602D16" w:rsidRDefault="009D6872" w:rsidP="00F7009D">
      <w:pPr>
        <w:pStyle w:val="Brdtextmedindrag"/>
      </w:pPr>
      <w:r w:rsidRPr="00602D16">
        <w:t xml:space="preserve">En särskild utmaning är att stödja de elever som anlänt till Sverige och påbörjat sin </w:t>
      </w:r>
      <w:r>
        <w:t>skolgång</w:t>
      </w:r>
      <w:r w:rsidRPr="00602D16">
        <w:t xml:space="preserve"> efter sju års ålder. Att många ungdomar står utan fullföljd gymnasieutbildning är också e</w:t>
      </w:r>
      <w:r>
        <w:t>n allvarlig utmaning</w:t>
      </w:r>
      <w:r w:rsidRPr="00602D16">
        <w:t>, som bl.a. väsentligt försvårar deras etablering på arbetsmarknaden.</w:t>
      </w:r>
    </w:p>
    <w:p w14:paraId="18E8A495" w14:textId="5DDB00DA" w:rsidR="00F7009D" w:rsidRPr="00602D16" w:rsidRDefault="009D6872" w:rsidP="00F7009D">
      <w:pPr>
        <w:pStyle w:val="Brdtextmedindrag"/>
      </w:pPr>
      <w:r w:rsidRPr="00602D16">
        <w:t>Den senaste PISA</w:t>
      </w:r>
      <w:r w:rsidRPr="00602D16">
        <w:rPr>
          <w:rStyle w:val="Fotnotsreferens"/>
        </w:rPr>
        <w:footnoteReference w:id="8"/>
      </w:r>
      <w:r w:rsidRPr="00602D16">
        <w:t xml:space="preserve">-undersökningen, som genomfördes 2012, visade att svenska 15-åringars kunskaper i matematik, naturvetenskap och läsförståelse hade försämrats jämfört med såväl tidigare årskullar som andra länder och </w:t>
      </w:r>
      <w:r>
        <w:t>låg</w:t>
      </w:r>
      <w:r w:rsidRPr="00602D16">
        <w:t xml:space="preserve"> under genomsnittet i OECD. Svenska elever har trendmässigt haft fallande resu</w:t>
      </w:r>
      <w:r>
        <w:t>ltat i internationella kunskaps</w:t>
      </w:r>
      <w:r w:rsidRPr="00602D16">
        <w:t>undersökningar sedan undersökningarna inleddes i mitten av 1990-talet. Skillnaderna i studieresultat mellan skolor är dock på en internationellt sett låg nivå.</w:t>
      </w:r>
    </w:p>
    <w:p w14:paraId="56791169" w14:textId="01048D1D" w:rsidR="00F7009D" w:rsidRPr="00602D16" w:rsidRDefault="009D6872" w:rsidP="00F7009D">
      <w:pPr>
        <w:pStyle w:val="Rubrik4utannumrering"/>
      </w:pPr>
      <w:r w:rsidRPr="00602D16">
        <w:t>Läraryrkets status och attraktionskraft behöver stärkas</w:t>
      </w:r>
    </w:p>
    <w:p w14:paraId="7D9DC47B" w14:textId="37CE797B" w:rsidR="00F7009D" w:rsidRPr="00602D16" w:rsidRDefault="009D6872" w:rsidP="00F7009D">
      <w:pPr>
        <w:pStyle w:val="Brdtext"/>
      </w:pPr>
      <w:r w:rsidRPr="00602D16">
        <w:t>Läraren och lärarens agerande i klassrummet är den viktigaste faktorn för elevers kunskaps</w:t>
      </w:r>
      <w:r>
        <w:softHyphen/>
      </w:r>
      <w:r w:rsidRPr="00602D16">
        <w:t>utveckling. Det är därför oroande att läraryrket under en lång tid har tappat i status och attraktionskraft. Lärarnas löner har sjunkit relativt andra jämförbara grupper. Därtill har möjligheterna till löne- och karriärutveckling inom läraryrket varit mycket små, vilket påverkat yrkets status och attraktionskraft negativt.</w:t>
      </w:r>
    </w:p>
    <w:p w14:paraId="28878CA2" w14:textId="10D67B87" w:rsidR="00F7009D" w:rsidRPr="00602D16" w:rsidRDefault="009D6872" w:rsidP="00F7009D">
      <w:pPr>
        <w:pStyle w:val="Brdtextmedindrag"/>
      </w:pPr>
      <w:r w:rsidRPr="00602D16">
        <w:t>Andelen behöriga lärare minskade under lång tid. Trenden har dock brutits</w:t>
      </w:r>
      <w:r>
        <w:t>,</w:t>
      </w:r>
      <w:r w:rsidRPr="00602D16">
        <w:t xml:space="preserve"> och sedan 2006 har andelen behöriga lärare ökat. Inom vissa ämnen, t.ex. fysik, kemi och teknik, är andelen lärare med tillräcklig utbildning i ämnet fortsatt mycket låg. Även inom specialpedagogiken är bristen på utbildade lärare stor. Bristen på utbildade lärare förväntas öka framöver, till följd av pensionsavgångar och ökande elevkullar. Det är därför viktigt att förbättra rekryteringen till läraryrket och att lärare ges möjlighet till karriärutveckling.</w:t>
      </w:r>
    </w:p>
    <w:p w14:paraId="732AF68B" w14:textId="77777777" w:rsidR="00F7009D" w:rsidRPr="00602D16" w:rsidRDefault="009D6872" w:rsidP="00F7009D">
      <w:pPr>
        <w:pStyle w:val="Rubrik4utannumrering"/>
      </w:pPr>
      <w:r w:rsidRPr="00602D16">
        <w:lastRenderedPageBreak/>
        <w:t xml:space="preserve">Rektorernas ansvar, befogenheter och pedagogiska ledarskap behöver stärkas </w:t>
      </w:r>
    </w:p>
    <w:p w14:paraId="52412E94" w14:textId="3ABC16A0" w:rsidR="00F7009D" w:rsidRPr="00602D16" w:rsidRDefault="009D6872" w:rsidP="00F7009D">
      <w:pPr>
        <w:pStyle w:val="Brdtextmedindrag"/>
        <w:ind w:firstLine="0"/>
      </w:pPr>
      <w:r w:rsidRPr="00602D16">
        <w:t>Rektorerna är centrala för skolverksamhetens kvalitet och utveckling och därmed nyckel</w:t>
      </w:r>
      <w:r>
        <w:softHyphen/>
      </w:r>
      <w:r w:rsidRPr="00602D16">
        <w:t>aktörer i arbetet med att förbättra studie</w:t>
      </w:r>
      <w:r>
        <w:softHyphen/>
      </w:r>
      <w:r w:rsidRPr="00602D16">
        <w:t>resultaten i skolan.</w:t>
      </w:r>
    </w:p>
    <w:p w14:paraId="29A4B5D0" w14:textId="49D4A73C" w:rsidR="00F7009D" w:rsidRPr="00602D16" w:rsidRDefault="009D6872" w:rsidP="00F7009D">
      <w:pPr>
        <w:pStyle w:val="Brdtextmedindrag"/>
      </w:pPr>
      <w:r w:rsidRPr="00602D16">
        <w:t xml:space="preserve">Rektorn har ett stort och komplext ansvar och </w:t>
      </w:r>
      <w:r w:rsidRPr="00602D16" w:rsidDel="008E3FCE">
        <w:t xml:space="preserve">många </w:t>
      </w:r>
      <w:r w:rsidRPr="00602D16">
        <w:t>befogenheter inom olika områden</w:t>
      </w:r>
      <w:r w:rsidRPr="00602D16" w:rsidDel="008E3FCE">
        <w:t>, vilket framgår av skollag</w:t>
      </w:r>
      <w:r>
        <w:t>en</w:t>
      </w:r>
      <w:r w:rsidRPr="00602D16" w:rsidDel="008E3FCE">
        <w:t>, skolforms</w:t>
      </w:r>
      <w:r>
        <w:softHyphen/>
      </w:r>
      <w:r w:rsidRPr="00602D16" w:rsidDel="008E3FCE">
        <w:t xml:space="preserve">förordningar och läroplaner. </w:t>
      </w:r>
      <w:r w:rsidRPr="00602D16">
        <w:t>Studier visar</w:t>
      </w:r>
      <w:r w:rsidRPr="00602D16" w:rsidDel="008E3FCE">
        <w:t xml:space="preserve"> </w:t>
      </w:r>
      <w:r w:rsidRPr="00602D16">
        <w:t>att många rektorer upplever att tillräcklig tid inte kan avsättas till den pedagogiska verksamheten. Vidare har Skolinspektionen konstaterat att det finns ett utvecklingsbehov när det gäller det pedagogiska ledarskapet.</w:t>
      </w:r>
    </w:p>
    <w:p w14:paraId="2EDFC26F" w14:textId="447A2259" w:rsidR="00F7009D" w:rsidRPr="00602D16" w:rsidRDefault="009D6872" w:rsidP="00F7009D">
      <w:pPr>
        <w:pStyle w:val="Brdtextmedindrag"/>
      </w:pPr>
      <w:r w:rsidRPr="00602D16">
        <w:t xml:space="preserve">För att förbättra elevernas studieresultat bedömer regeringen att det är nödvändigt med insatser för att stärka rektorernas ansvar, befogenheter och pedagogiska ledarskap. Regeringen har föreslagit att skollagen ändras </w:t>
      </w:r>
      <w:r>
        <w:t>genom</w:t>
      </w:r>
      <w:r w:rsidRPr="00602D16">
        <w:t xml:space="preserve"> att rektorernas ansvar förtydligas </w:t>
      </w:r>
      <w:r>
        <w:t>så</w:t>
      </w:r>
      <w:r w:rsidRPr="00602D16">
        <w:t xml:space="preserve"> att resursfördelningen inom skolan </w:t>
      </w:r>
      <w:r>
        <w:t>ska ske</w:t>
      </w:r>
      <w:r w:rsidRPr="00602D16">
        <w:t xml:space="preserve"> utifrån elevernas förutsättningar och behov </w:t>
      </w:r>
      <w:r>
        <w:t>(p</w:t>
      </w:r>
      <w:r w:rsidRPr="00D96682">
        <w:t>rop. 2013/14:148</w:t>
      </w:r>
      <w:r>
        <w:t>)</w:t>
      </w:r>
      <w:r w:rsidRPr="00602D16">
        <w:t>.</w:t>
      </w:r>
    </w:p>
    <w:p w14:paraId="5932D5F1" w14:textId="77777777" w:rsidR="00F7009D" w:rsidRPr="00602D16" w:rsidRDefault="009D6872" w:rsidP="00F7009D">
      <w:pPr>
        <w:pStyle w:val="Rubrik3"/>
      </w:pPr>
      <w:bookmarkStart w:id="33" w:name="_Toc384401456"/>
      <w:r w:rsidRPr="00602D16">
        <w:t>Ett omfattande reformarbete pågår</w:t>
      </w:r>
      <w:bookmarkEnd w:id="33"/>
      <w:r w:rsidRPr="00602D16">
        <w:t xml:space="preserve"> </w:t>
      </w:r>
    </w:p>
    <w:p w14:paraId="0E46728B" w14:textId="77777777" w:rsidR="00F7009D" w:rsidRPr="00602D16" w:rsidRDefault="009D6872" w:rsidP="00F7009D">
      <w:pPr>
        <w:pStyle w:val="Brdtext"/>
      </w:pPr>
      <w:r w:rsidRPr="00602D16">
        <w:t>Utbildningssystemet står inför stora utmaningar. Regeringen har därför sedan 2006 bedrivit ett omfattande reformarbete i syfte att höja kunskapsnivån, öka likvärdigheten och förbättra såväl läraryrkets status som lärarkårens kompetens. Regeringens bedömning är att genomförda reformer leder till bättre förutsättningar att nå målen för det svenska utbildningssystemet. Men de genomförda reformerna är inte tillräckliga och fler reformer är därför nödvändiga.</w:t>
      </w:r>
    </w:p>
    <w:p w14:paraId="3FA4F8DE" w14:textId="229ADF79" w:rsidR="00F7009D" w:rsidRPr="00602D16" w:rsidRDefault="009D6872" w:rsidP="00F7009D">
      <w:pPr>
        <w:pStyle w:val="Rubrik4utannumrering"/>
      </w:pPr>
      <w:r w:rsidRPr="00602D16">
        <w:t>Betydande satsningar på skolan</w:t>
      </w:r>
    </w:p>
    <w:p w14:paraId="36EC233B" w14:textId="34CA46A3" w:rsidR="00F7009D" w:rsidRPr="00602D16" w:rsidRDefault="009D6872" w:rsidP="00F7009D">
      <w:pPr>
        <w:pStyle w:val="Brdtext"/>
      </w:pPr>
      <w:r w:rsidRPr="00602D16">
        <w:t>Regeringens reformer har hittills inriktats på ett antal nyckelområden som bedömts vara avgörande för att vända den negativa resultat</w:t>
      </w:r>
      <w:r w:rsidRPr="00602D16">
        <w:softHyphen/>
        <w:t>utvecklingen.</w:t>
      </w:r>
    </w:p>
    <w:p w14:paraId="1C106C52" w14:textId="77777777" w:rsidR="00F7009D" w:rsidRPr="00602D16" w:rsidRDefault="009D6872" w:rsidP="00F7009D">
      <w:pPr>
        <w:pStyle w:val="Brdtextmedindrag"/>
      </w:pPr>
      <w:r w:rsidRPr="00602D16">
        <w:t xml:space="preserve">När det gäller grundskolan har bl.a. nya läroplaner och en ny betygsskala med fler steg införts. Resultatuppföljningen i grundskolan har förbättrats genom att obligatoriska nationella </w:t>
      </w:r>
      <w:r w:rsidRPr="00602D16">
        <w:lastRenderedPageBreak/>
        <w:t>prov har introducerats i fler ämnen och årskurser. Betyg ges numera fr.o.m. årskurs 6.</w:t>
      </w:r>
    </w:p>
    <w:p w14:paraId="3D18501E" w14:textId="34CB6287" w:rsidR="00F7009D" w:rsidRPr="00602D16" w:rsidRDefault="009D6872" w:rsidP="00F7009D">
      <w:pPr>
        <w:pStyle w:val="Brdtextmedindrag"/>
        <w:rPr>
          <w:szCs w:val="22"/>
        </w:rPr>
      </w:pPr>
      <w:r w:rsidRPr="00602D16">
        <w:rPr>
          <w:szCs w:val="22"/>
        </w:rPr>
        <w:t>Från och med hösten 2011 gäller en ny skollag</w:t>
      </w:r>
      <w:r>
        <w:rPr>
          <w:szCs w:val="22"/>
        </w:rPr>
        <w:t xml:space="preserve">, vilken </w:t>
      </w:r>
      <w:r w:rsidRPr="00602D16">
        <w:rPr>
          <w:szCs w:val="22"/>
        </w:rPr>
        <w:t xml:space="preserve">bl.a. </w:t>
      </w:r>
      <w:r>
        <w:rPr>
          <w:szCs w:val="22"/>
        </w:rPr>
        <w:t>innebär</w:t>
      </w:r>
      <w:r w:rsidRPr="00602D16">
        <w:rPr>
          <w:szCs w:val="22"/>
        </w:rPr>
        <w:t xml:space="preserve"> att elevens rätt till särskilt stöd har stärkts och att lärares och rektorers befogenheter att skapa studiero har förtydligats.</w:t>
      </w:r>
    </w:p>
    <w:p w14:paraId="68C66FEE" w14:textId="3246B653" w:rsidR="00F7009D" w:rsidRPr="00602D16" w:rsidRDefault="009D6872" w:rsidP="00F7009D">
      <w:pPr>
        <w:pStyle w:val="Brdtextmedindrag"/>
      </w:pPr>
      <w:r w:rsidRPr="00602D16">
        <w:t xml:space="preserve">Inom gymnasieskolan har en omfattande gymnasiereform genomförts. Bland annat har yrkesprogrammen blivit mer inriktade på de specifika yrkesämnena för att bättre förbereda ungdomarna för yrkeslivet och leda till skicklighet i yrket. Skolorna kan ge eleverna, på samtliga yrkesprogram, möjlighet att läsa in behörighet till högskoleutbildning utan att behöva läsa </w:t>
      </w:r>
      <w:r>
        <w:t xml:space="preserve">ett </w:t>
      </w:r>
      <w:r w:rsidRPr="00602D16">
        <w:t>utökat program. Lärlings</w:t>
      </w:r>
      <w:r>
        <w:softHyphen/>
      </w:r>
      <w:r w:rsidRPr="00602D16">
        <w:t>utbildning har införts som ett permanent alternativ till den skolförlagda gymnasiala yrkesutbildningen och flera olika insatser genomförs för att öka omfattningen och kvaliteten med fokus på det arbetsplatsförlagda lärandet.</w:t>
      </w:r>
    </w:p>
    <w:p w14:paraId="7F3DCD8E" w14:textId="7ABBF439" w:rsidR="00F7009D" w:rsidRDefault="009D6872" w:rsidP="00F7009D">
      <w:pPr>
        <w:pStyle w:val="Brdtextmedindrag"/>
      </w:pPr>
      <w:r w:rsidRPr="00602D16">
        <w:t>Regeringen har även inrättat en ny tillsynsmyndighet, Skolinspektionen</w:t>
      </w:r>
      <w:r>
        <w:t>. F</w:t>
      </w:r>
      <w:r w:rsidRPr="00602D16">
        <w:t xml:space="preserve">ör att säkerställa att </w:t>
      </w:r>
      <w:r>
        <w:t>skolorna</w:t>
      </w:r>
      <w:r w:rsidRPr="00602D16">
        <w:t xml:space="preserve"> följer de krav som ställs i lagar och andra styrdokument</w:t>
      </w:r>
      <w:r>
        <w:t xml:space="preserve">, har inspektionen </w:t>
      </w:r>
      <w:r w:rsidRPr="00602D16">
        <w:t>kraftfulla sanktionsmöjligheter</w:t>
      </w:r>
      <w:r>
        <w:t xml:space="preserve"> i</w:t>
      </w:r>
      <w:r w:rsidRPr="00602D16">
        <w:t xml:space="preserve"> samband med tillsyn och kvalitetsgranskning av skolorna</w:t>
      </w:r>
      <w:r>
        <w:t>.</w:t>
      </w:r>
      <w:r w:rsidRPr="00602D16">
        <w:t xml:space="preserve"> </w:t>
      </w:r>
    </w:p>
    <w:p w14:paraId="1FC0DFEB" w14:textId="27218685" w:rsidR="00F7009D" w:rsidRPr="00602D16" w:rsidRDefault="009D6872" w:rsidP="00F7009D">
      <w:pPr>
        <w:pStyle w:val="Brdtextmedindrag"/>
      </w:pPr>
      <w:r>
        <w:t>D</w:t>
      </w:r>
      <w:r w:rsidRPr="00602D16">
        <w:t>en 1</w:t>
      </w:r>
      <w:r w:rsidRPr="00602D16">
        <w:rPr>
          <w:rFonts w:ascii="Times New Roman" w:hAnsi="Times New Roman"/>
        </w:rPr>
        <w:t> </w:t>
      </w:r>
      <w:r w:rsidRPr="00602D16">
        <w:t>januari 2015 inrättas ett s</w:t>
      </w:r>
      <w:r>
        <w:t>kol</w:t>
      </w:r>
      <w:r>
        <w:softHyphen/>
        <w:t>forskningsinstitut f</w:t>
      </w:r>
      <w:r w:rsidRPr="00602D16">
        <w:t xml:space="preserve">ör att </w:t>
      </w:r>
      <w:r>
        <w:t>bidra till</w:t>
      </w:r>
      <w:r w:rsidRPr="00602D16">
        <w:t xml:space="preserve"> öka</w:t>
      </w:r>
      <w:r>
        <w:t>d kunskap om vetenskapligt väl underbyggda</w:t>
      </w:r>
      <w:r w:rsidRPr="00602D16">
        <w:t xml:space="preserve"> och effektiva metoder och arbetssätt i skola och förskola</w:t>
      </w:r>
      <w:r>
        <w:t>.</w:t>
      </w:r>
    </w:p>
    <w:p w14:paraId="455B07C6" w14:textId="77777777" w:rsidR="00F7009D" w:rsidRPr="00602D16" w:rsidRDefault="009D6872" w:rsidP="00F7009D">
      <w:pPr>
        <w:pStyle w:val="Rubrik4utannumrering"/>
      </w:pPr>
      <w:r w:rsidRPr="00602D16">
        <w:t>Lärarnas kompetens och karriärmöjligheter har stärkts</w:t>
      </w:r>
    </w:p>
    <w:p w14:paraId="504602C2" w14:textId="6FDECF6C" w:rsidR="00F7009D" w:rsidRPr="00602D16" w:rsidRDefault="009D6872" w:rsidP="00F7009D">
      <w:pPr>
        <w:pStyle w:val="Brdtext"/>
      </w:pPr>
      <w:r w:rsidRPr="00602D16">
        <w:t>Regeringen har genomfört omfattande satsningar för att stärka lärarkårens kompetens och karriärmöjligheter. Lärarutbildningen har reformerats, speciallärarutbildningen återinförts och en lärar- och förskollärarlegitimation har införts. Genom</w:t>
      </w:r>
      <w:r w:rsidRPr="00602D16" w:rsidDel="00CD6298">
        <w:t xml:space="preserve"> </w:t>
      </w:r>
      <w:r w:rsidRPr="00602D16">
        <w:t>Lärarlyften och Mattelyftet har verksamma lärares ämnesteoretiska och ämnesdidaktiska kunskaper stärkts och en satsning på särskilda forskarskolor har förbättrat möjligheterna för lärare och förskollärare att genomgå forskarutbildning. Lärares karriär</w:t>
      </w:r>
      <w:r>
        <w:softHyphen/>
      </w:r>
      <w:r w:rsidRPr="00602D16">
        <w:t>möjligheter har förbättrats genom att karriärsteg infördes 2013, med betydande löneökningar för särskilt skickliga lärare (förstelärare och lektorer).</w:t>
      </w:r>
    </w:p>
    <w:p w14:paraId="28E49F6D" w14:textId="14F37D4C" w:rsidR="00F7009D" w:rsidRPr="00602D16" w:rsidRDefault="009D6872" w:rsidP="00F7009D">
      <w:pPr>
        <w:pStyle w:val="Rubrik4utannumrering"/>
      </w:pPr>
      <w:r w:rsidRPr="00602D16">
        <w:lastRenderedPageBreak/>
        <w:t>Stora satsningar på högre utbildning och forskning har genomförts</w:t>
      </w:r>
    </w:p>
    <w:p w14:paraId="720532B9" w14:textId="4E987CB2" w:rsidR="00F7009D" w:rsidRPr="00602D16" w:rsidRDefault="009D6872" w:rsidP="00F7009D">
      <w:pPr>
        <w:pStyle w:val="Brdtextmedindrag"/>
        <w:ind w:firstLine="0"/>
      </w:pPr>
      <w:r w:rsidRPr="00602D16">
        <w:t xml:space="preserve">Sverige har aldrig haft en så välutbildad befolkning som nu. Andelen av </w:t>
      </w:r>
      <w:r>
        <w:t>befolkningen</w:t>
      </w:r>
      <w:r w:rsidRPr="00602D16">
        <w:t xml:space="preserve"> i åldern 19</w:t>
      </w:r>
      <w:r w:rsidRPr="00602D16" w:rsidDel="00414D3E">
        <w:t>–</w:t>
      </w:r>
      <w:r w:rsidRPr="00602D16">
        <w:t>3</w:t>
      </w:r>
      <w:r>
        <w:t>4</w:t>
      </w:r>
      <w:r w:rsidRPr="00602D16">
        <w:t xml:space="preserve"> år med minst eftergymnasial utbildning har ökat succesivt sedan 2006 (se </w:t>
      </w:r>
      <w:r>
        <w:fldChar w:fldCharType="begin"/>
      </w:r>
      <w:r>
        <w:instrText xml:space="preserve"> REF  _Ref384201314 \* Lower \h </w:instrText>
      </w:r>
      <w:r>
        <w:fldChar w:fldCharType="separate"/>
      </w:r>
      <w:r w:rsidR="004642B5">
        <w:t xml:space="preserve">diagram </w:t>
      </w:r>
      <w:r w:rsidR="004642B5" w:rsidRPr="004642B5">
        <w:rPr>
          <w:bCs/>
          <w:noProof/>
        </w:rPr>
        <w:t>2</w:t>
      </w:r>
      <w:r w:rsidR="004642B5">
        <w:rPr>
          <w:noProof/>
        </w:rPr>
        <w:t>.4</w:t>
      </w:r>
      <w:r>
        <w:fldChar w:fldCharType="end"/>
      </w:r>
      <w:r w:rsidRPr="00602D16">
        <w:t>).</w:t>
      </w:r>
    </w:p>
    <w:p w14:paraId="26E4F22D" w14:textId="1DA9BA48" w:rsidR="00F7009D" w:rsidRDefault="00F7009D" w:rsidP="00F7009D">
      <w:pPr>
        <w:pStyle w:val="Brdtextmedindrag"/>
        <w:ind w:firstLine="0"/>
      </w:pPr>
    </w:p>
    <w:p w14:paraId="728D5CE6" w14:textId="5E29947E" w:rsidR="00F7009D" w:rsidRDefault="009D6872" w:rsidP="00F7009D">
      <w:pPr>
        <w:pStyle w:val="DiagramRubrik"/>
      </w:pPr>
      <w:bookmarkStart w:id="34" w:name="_Ref384201314"/>
      <w:bookmarkStart w:id="35" w:name="_Toc384401726"/>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2</w:t>
      </w:r>
      <w:r w:rsidR="0009067D">
        <w:rPr>
          <w:bCs/>
          <w:noProof/>
        </w:rPr>
        <w:fldChar w:fldCharType="end"/>
      </w:r>
      <w:r>
        <w:rPr>
          <w:noProof/>
        </w:rPr>
        <w:t>.</w:t>
      </w:r>
      <w:fldSimple w:instr=" SEQ Diagram \* ARABIC \s 1 ">
        <w:r w:rsidR="004642B5">
          <w:rPr>
            <w:noProof/>
          </w:rPr>
          <w:t>4</w:t>
        </w:r>
      </w:fldSimple>
      <w:bookmarkEnd w:id="34"/>
      <w:r>
        <w:t xml:space="preserve"> Andel med eftergymnasial utbildning 2006–2012</w:t>
      </w:r>
      <w:bookmarkEnd w:id="35"/>
    </w:p>
    <w:p w14:paraId="3431E40F" w14:textId="6999A764" w:rsidR="00F7009D" w:rsidRDefault="009D6872" w:rsidP="00F7009D">
      <w:pPr>
        <w:pStyle w:val="DiagramUnderrubrik"/>
      </w:pPr>
      <w:r>
        <w:t>Procent av befolkningen, 19–34 år</w:t>
      </w:r>
    </w:p>
    <w:p w14:paraId="170121A1" w14:textId="073F0A60" w:rsidR="00F7009D" w:rsidRDefault="009D6872" w:rsidP="00F7009D">
      <w:pPr>
        <w:pStyle w:val="Brdtext"/>
        <w:spacing w:line="260" w:lineRule="atLeast"/>
      </w:pPr>
      <w:r>
        <w:rPr>
          <w:noProof/>
          <w:lang w:eastAsia="sv-SE"/>
        </w:rPr>
        <w:drawing>
          <wp:inline distT="0" distB="0" distL="0" distR="0" wp14:anchorId="7ED1EFF0" wp14:editId="023BB5FE">
            <wp:extent cx="2753995" cy="2044037"/>
            <wp:effectExtent l="0" t="0" r="0" b="0"/>
            <wp:docPr id="17" name="Diagram 26"/>
            <wp:cNvGraphicFramePr/>
            <a:graphic xmlns:a="http://schemas.openxmlformats.org/drawingml/2006/main">
              <a:graphicData uri="http://schemas.openxmlformats.org/drawingml/2006/chart">
                <c:chart xmlns:c="http://schemas.openxmlformats.org/drawingml/2006/chart" xmlns:r="http://schemas.openxmlformats.org/officeDocument/2006/relationships" r:id="rId89"/>
              </a:graphicData>
            </a:graphic>
          </wp:inline>
        </w:drawing>
      </w:r>
    </w:p>
    <w:p w14:paraId="2173E918" w14:textId="4AF08DA5" w:rsidR="00F7009D" w:rsidRDefault="009D6872" w:rsidP="00F7009D">
      <w:pPr>
        <w:pStyle w:val="DiagramFotnot"/>
      </w:pPr>
      <w:r>
        <w:t>Källa: Statistiska centralbyrån.</w:t>
      </w:r>
    </w:p>
    <w:p w14:paraId="76C1FBC2" w14:textId="77777777" w:rsidR="00F7009D" w:rsidRDefault="00F7009D" w:rsidP="00F7009D">
      <w:pPr>
        <w:pStyle w:val="Brdtext"/>
      </w:pPr>
    </w:p>
    <w:p w14:paraId="5556C6FA" w14:textId="3B861806" w:rsidR="00F7009D" w:rsidRPr="00602D16" w:rsidRDefault="009D6872" w:rsidP="00F7009D">
      <w:pPr>
        <w:pStyle w:val="Brdtextmedindrag"/>
      </w:pPr>
      <w:r w:rsidRPr="00602D16">
        <w:t>Regeringens prognos visar att de årskullar som slutar gymnasieskolan de kommande åren har förutsättning</w:t>
      </w:r>
      <w:r>
        <w:t>ar</w:t>
      </w:r>
      <w:r w:rsidRPr="00602D16">
        <w:t xml:space="preserve"> att påbörja en eftergymnasial utbildning i betydligt högre utsträckning än tidigare</w:t>
      </w:r>
      <w:r w:rsidRPr="00066A34">
        <w:t xml:space="preserve"> årskullar.</w:t>
      </w:r>
      <w:r w:rsidRPr="00602D16">
        <w:t xml:space="preserve"> Prognosen visar att 2030 kommer över 50 procent av 30</w:t>
      </w:r>
      <w:r w:rsidRPr="00602D16" w:rsidDel="00414D3E">
        <w:t>–</w:t>
      </w:r>
      <w:r w:rsidRPr="00602D16">
        <w:t xml:space="preserve">34-åringarna, dvs. de som nu är i tonåren, </w:t>
      </w:r>
      <w:r>
        <w:t xml:space="preserve">haft möjlighet att genomgå </w:t>
      </w:r>
      <w:r w:rsidRPr="00602D16">
        <w:t>minst en tvåårig eftergymnasial utbildning. Det skulle i så fall vara en nivå som Sverige aldrig förr har nått upp till.</w:t>
      </w:r>
      <w:r>
        <w:t xml:space="preserve"> </w:t>
      </w:r>
      <w:r w:rsidRPr="00602D16">
        <w:t>Regeringen har sedan 2006 utökat antalet nybörjarplatser på högskoleutbildningar där efterfrågan på arbetsmarknaden är stor, däribland läkar</w:t>
      </w:r>
      <w:r>
        <w:softHyphen/>
      </w:r>
      <w:r w:rsidRPr="00602D16">
        <w:t xml:space="preserve">utbildningen, sjuksköterskeutbildningen och ingenjörsutbildningarna. Utöver satsningarna på bristutbildningar har regeringen också gjort betydande satsningar under senare år för att öka kvaliteten i högskoleutbildningarna. Läsåret 2012/13 fanns ca 415 000 registrerade studenter vid lärosätena, att jämföra med ca 390 000 läsåret 2006/07. </w:t>
      </w:r>
    </w:p>
    <w:p w14:paraId="05777398" w14:textId="554DEF76" w:rsidR="00F7009D" w:rsidRPr="00602D16" w:rsidRDefault="009D6872" w:rsidP="00F7009D">
      <w:pPr>
        <w:pStyle w:val="Brdtextmedindrag"/>
      </w:pPr>
      <w:r w:rsidRPr="00602D16">
        <w:t>I enlighet med budgetpropositionen för 2007 ökades budgeten för forskning med sammantaget 900 miljoner kronor 2007–2009 och i enlighet med propositionen Ett lyft för forskning och innovation (prop. 2008/09:50, bet. 2008/09:UbU4, rskr. 2008/09:160) ökas anslagen för forskning och utveckling 2009–</w:t>
      </w:r>
      <w:r w:rsidRPr="00602D16">
        <w:lastRenderedPageBreak/>
        <w:t xml:space="preserve">2012, så att satsningen fr.o.m. 2012 årligen uppgår till 5 miljarder kronor </w:t>
      </w:r>
      <w:r>
        <w:t xml:space="preserve">mer </w:t>
      </w:r>
      <w:r w:rsidRPr="00602D16">
        <w:t xml:space="preserve">jämfört med 2008 års nivå. I propositionen Forskning och innovation (prop. 2012/13:30, bet. 2012/13:UbU3, rskr. 2012/13:151) </w:t>
      </w:r>
      <w:r>
        <w:t>föreslogs</w:t>
      </w:r>
      <w:r w:rsidRPr="00602D16">
        <w:t xml:space="preserve"> anslagen för forskning och innovation </w:t>
      </w:r>
      <w:r>
        <w:t xml:space="preserve">ökas </w:t>
      </w:r>
      <w:r w:rsidRPr="00602D16">
        <w:t>2013–2016 så att satsningen fr.o.m. 2016 årligen uppgår till 4 miljarder kronor jämfört med 2012 års nivå. I propositionen presenterades bl.a. insatser för forskning inom livsvetenskap, en förstärkning av viktiga forskningsanläggningar och en satsning på framstående och yngre forskare.</w:t>
      </w:r>
    </w:p>
    <w:p w14:paraId="75E9F086" w14:textId="0C4CAD02" w:rsidR="00F7009D" w:rsidRPr="00602D16" w:rsidRDefault="009D6872" w:rsidP="00F7009D">
      <w:pPr>
        <w:pStyle w:val="Rubrik3"/>
      </w:pPr>
      <w:bookmarkStart w:id="36" w:name="_Toc383632974"/>
      <w:bookmarkStart w:id="37" w:name="_Toc384401457"/>
      <w:r w:rsidRPr="00602D16">
        <w:t>En politik för mer kunskap</w:t>
      </w:r>
      <w:bookmarkEnd w:id="36"/>
      <w:bookmarkEnd w:id="37"/>
    </w:p>
    <w:p w14:paraId="2ABD47E1" w14:textId="7F09D1FE" w:rsidR="00F7009D" w:rsidRPr="00602D16" w:rsidRDefault="009D6872" w:rsidP="00F7009D">
      <w:pPr>
        <w:pStyle w:val="Brdtext"/>
      </w:pPr>
      <w:r w:rsidRPr="00602D16">
        <w:t>Forskningen visar att svaga skolresultat som regel grundläggs i en tidig ålder, varför det finns starka skäl att tro att de allt sämre resultaten för högstadieeleverna delvis beror på brister i undervisningen i yngre åldrar.</w:t>
      </w:r>
      <w:r w:rsidRPr="00602D16">
        <w:rPr>
          <w:rStyle w:val="Fotnotsreferens"/>
        </w:rPr>
        <w:footnoteReference w:id="9"/>
      </w:r>
      <w:r w:rsidRPr="00602D16">
        <w:t xml:space="preserve"> De elever som har bristfälliga basfärdigheter, dvs. att läsa, skriva och räkna, riskerar att halka efter och få än större problem senare under skoltiden och i förlängningen </w:t>
      </w:r>
      <w:r>
        <w:t xml:space="preserve">i </w:t>
      </w:r>
      <w:r w:rsidRPr="00602D16">
        <w:t>arbetslivet.</w:t>
      </w:r>
    </w:p>
    <w:p w14:paraId="3A7B5EAD" w14:textId="20307C24" w:rsidR="00F7009D" w:rsidRPr="00602D16" w:rsidRDefault="009D6872" w:rsidP="00F7009D">
      <w:pPr>
        <w:pStyle w:val="Brdtextmedindrag"/>
      </w:pPr>
      <w:r w:rsidRPr="00602D16">
        <w:t>Mot denna bakgrund avser regeringen genomföra reformer för att säkra kvaliteten i utbildningen, med särskilt fokus på de tidiga skolåren. Resursförstärkningen uppgår till ca 3,8 miljarder kronor 2015</w:t>
      </w:r>
      <w:r>
        <w:t>, och</w:t>
      </w:r>
      <w:r w:rsidRPr="00602D16">
        <w:t xml:space="preserve"> </w:t>
      </w:r>
      <w:r>
        <w:t>ökar</w:t>
      </w:r>
      <w:r w:rsidRPr="00602D16">
        <w:t xml:space="preserve"> successivt till ca 6,</w:t>
      </w:r>
      <w:r>
        <w:t>9</w:t>
      </w:r>
      <w:r w:rsidRPr="00602D16">
        <w:t> miljarder kronor 2018.</w:t>
      </w:r>
      <w:r w:rsidRPr="00602D16" w:rsidDel="00003E3D">
        <w:t xml:space="preserve"> </w:t>
      </w:r>
    </w:p>
    <w:p w14:paraId="29EBE7D1" w14:textId="2C1F4DE9" w:rsidR="00F7009D" w:rsidRPr="00602D16" w:rsidRDefault="009D6872" w:rsidP="00F7009D">
      <w:pPr>
        <w:pStyle w:val="Brdtextmedindrag"/>
      </w:pPr>
      <w:r w:rsidRPr="00602D16">
        <w:t>Dessutom avser regeringen att öka antalet platser på utbildningarna till barnmorska och specialistsjuksköterska (se avsnitt 2.7.3).</w:t>
      </w:r>
    </w:p>
    <w:p w14:paraId="5A291604" w14:textId="77777777" w:rsidR="00F7009D" w:rsidRPr="00602D16" w:rsidRDefault="009D6872" w:rsidP="00F7009D">
      <w:pPr>
        <w:pStyle w:val="Rubrik4utannumrering"/>
      </w:pPr>
      <w:r w:rsidRPr="00602D16">
        <w:t>Förstärka förskolan</w:t>
      </w:r>
    </w:p>
    <w:p w14:paraId="753E702A" w14:textId="3A547A0C" w:rsidR="00F7009D" w:rsidRPr="00602D16" w:rsidDel="003E4C5C" w:rsidRDefault="009D6872" w:rsidP="00F7009D">
      <w:pPr>
        <w:pStyle w:val="Brdtext"/>
      </w:pPr>
      <w:r w:rsidRPr="00602D16">
        <w:t xml:space="preserve">Förskolan spelar en viktig roll för barns allsidiga utveckling och bidrar till att skapa likvärdiga förutsättningar inför skolstarten. En viktig förutsättning för detta är att barngrupperna, särskilt för de yngsta barnen, har en lämplig storlek. Det är huvudmännens ansvar att se till </w:t>
      </w:r>
      <w:r w:rsidRPr="00602D16">
        <w:lastRenderedPageBreak/>
        <w:t>att så är fallet. För att stödja huvudmännen avser regeringen föreslå att riktade resurser om 125 miljoner kronor per år tillförs 2015–2017.</w:t>
      </w:r>
    </w:p>
    <w:p w14:paraId="7761FDDB" w14:textId="28117F5E" w:rsidR="00F7009D" w:rsidRPr="00602D16" w:rsidRDefault="009D6872" w:rsidP="00F7009D">
      <w:pPr>
        <w:pStyle w:val="Brdtextmedindrag"/>
      </w:pPr>
      <w:r w:rsidRPr="00602D16">
        <w:t>För att förbättra de långsiktiga förut</w:t>
      </w:r>
      <w:r>
        <w:softHyphen/>
      </w:r>
      <w:r w:rsidRPr="00602D16">
        <w:t>sättningarna för en god personalförsörjning inom förskolan avser regeringen att permanent öka antalet platser på förskollärarutbildningen.</w:t>
      </w:r>
    </w:p>
    <w:p w14:paraId="0554AB7B" w14:textId="55DAE311" w:rsidR="00F7009D" w:rsidRPr="00602D16" w:rsidRDefault="009D6872" w:rsidP="00F7009D">
      <w:pPr>
        <w:pStyle w:val="Brdtextmedindrag"/>
      </w:pPr>
      <w:r w:rsidRPr="00602D16">
        <w:t>Regeringen har tagit initiativ till flera satsningar för att utveckla förskolepersonalens kompetens. Skolinspektionens kvalitetsgransk</w:t>
      </w:r>
      <w:r w:rsidRPr="00602D16">
        <w:softHyphen/>
        <w:t>ningar visar dock att det finns behov av ytterligare kompentensutveckling. Regeringen avser därför föreslå att förskolelyftet förlängs t.o.m. 2018, med inriktning på bl.a. naturvetenskap och teknik samt modersmål och flerspråkighet.</w:t>
      </w:r>
    </w:p>
    <w:p w14:paraId="1C4336F9" w14:textId="2EB850FD" w:rsidR="00F7009D" w:rsidRPr="00602D16" w:rsidRDefault="009D6872" w:rsidP="00F7009D">
      <w:pPr>
        <w:pStyle w:val="Brdtextmedindrag"/>
      </w:pPr>
      <w:r w:rsidRPr="00602D16">
        <w:t>Den nya skollagen från 2010 innebar flera viktiga förändringar för förskolan. Bland annat infördes en ny befattning som förskolechef som ska leda och samordna det pedagogiska arbetet. För att utveckla förskolechefernas pedagogiska ledarskap avser regeringen föreslå att ett förskolechefslyft införs 2015–2018.</w:t>
      </w:r>
    </w:p>
    <w:p w14:paraId="59A0A527" w14:textId="1C15DA44" w:rsidR="00F7009D" w:rsidRPr="00602D16" w:rsidRDefault="009D6872" w:rsidP="00F7009D">
      <w:pPr>
        <w:pStyle w:val="Brdtextmedindrag"/>
      </w:pPr>
      <w:r w:rsidRPr="00602D16">
        <w:t>Regeringen avser också föreslå en förstärkning av Skolinspektionens tillsyn över förskolan, med fokus på kvalitet och mål</w:t>
      </w:r>
      <w:r>
        <w:softHyphen/>
      </w:r>
      <w:r w:rsidRPr="00602D16">
        <w:t>uppfyllelse. Den nuvarande tillsynen ska kompletteras med regelmässiga stickprov genom besök på ett antal förskolor i varje kommun. Skolinspektionen ska vidare genomföra en särskild treårig kvalitetsgranskning i vilken även relevanta utvecklingsområden ska lyftas fram. Barngruppernas storlek för barn under tre år ska särskilt analyseras. Totalt omfattar förskole</w:t>
      </w:r>
      <w:r>
        <w:softHyphen/>
      </w:r>
      <w:r w:rsidRPr="00602D16">
        <w:t>paketet 650 miljoner kronor 2015–2018, exklusive satsningarna på fler utbildningsplatser till förskollärarna.</w:t>
      </w:r>
    </w:p>
    <w:p w14:paraId="02ECB9F0" w14:textId="77777777" w:rsidR="00F7009D" w:rsidRPr="00602D16" w:rsidRDefault="009D6872" w:rsidP="00F7009D">
      <w:pPr>
        <w:pStyle w:val="Rubrik4utannumrering"/>
      </w:pPr>
      <w:r w:rsidRPr="00602D16">
        <w:t>Tidiga insatser i grundskolan</w:t>
      </w:r>
    </w:p>
    <w:p w14:paraId="4EA5EDD3" w14:textId="2163BDA1" w:rsidR="00F7009D" w:rsidRPr="00602D16" w:rsidRDefault="009D6872" w:rsidP="00F7009D">
      <w:pPr>
        <w:pStyle w:val="Brdtext"/>
      </w:pPr>
      <w:r w:rsidRPr="00602D16">
        <w:t>För att fler elever ska klara hela grundskolan behövs fler tidiga insatser, såsom förbättrat stöd och stimulans samt en utökad undervisningstid. Regeringen avser att vidta ett flertal åtgärder för att möta dessa behov, bl.a. införande av en tioårig grundskola och ett lågstadielyft</w:t>
      </w:r>
      <w:r>
        <w:t>.</w:t>
      </w:r>
    </w:p>
    <w:p w14:paraId="4EA195FD" w14:textId="518A07C0" w:rsidR="00F7009D" w:rsidRPr="00602D16" w:rsidRDefault="009D6872" w:rsidP="00F7009D">
      <w:pPr>
        <w:pStyle w:val="Rubrik6utannumrering"/>
      </w:pPr>
      <w:r>
        <w:t>En tioårig grundskola</w:t>
      </w:r>
    </w:p>
    <w:p w14:paraId="2803EFB1" w14:textId="4DB931F2" w:rsidR="00F7009D" w:rsidRPr="00602D16" w:rsidRDefault="009D6872" w:rsidP="00F7009D">
      <w:pPr>
        <w:pStyle w:val="Brdtext"/>
      </w:pPr>
      <w:r w:rsidRPr="00602D16">
        <w:t xml:space="preserve">En viktig del för att ge alla elever möjlighet att nå målen för undervisningen är att de ges tillräcklig undervisningstid. Undervisningstiden i Sverige är kortare än i de flesta andra OECD-länder och </w:t>
      </w:r>
      <w:r w:rsidRPr="00602D16">
        <w:lastRenderedPageBreak/>
        <w:t>i majoriteten av de europeiska länderna är den obligatoriska skolan tio år med början vid sex års ålder.</w:t>
      </w:r>
      <w:r w:rsidRPr="00602D16" w:rsidDel="00C04255">
        <w:t xml:space="preserve"> </w:t>
      </w:r>
      <w:r w:rsidRPr="00602D16">
        <w:t>För att ge alla elever bättre möjligheter att nå målen anser regeringen att det därför finns skäl att förlänga de svenska elevernas obligatoriska skolgång.</w:t>
      </w:r>
    </w:p>
    <w:p w14:paraId="3A0F188A" w14:textId="72595B1A" w:rsidR="00F7009D" w:rsidRPr="00602D16" w:rsidRDefault="009D6872" w:rsidP="00F7009D">
      <w:pPr>
        <w:pStyle w:val="Brdtextmedindrag"/>
      </w:pPr>
      <w:r w:rsidRPr="00602D16">
        <w:t>Regeringen har tillsatt en utredning med uppdrag att föreslå hur en tioårig grundskola med obligatorisk skolstart från sex års ålder lämpligast ska kunna införas fr.o.m. läsåret 2017/18 (dir. 2014:41). E</w:t>
      </w:r>
      <w:r>
        <w:t>tt</w:t>
      </w:r>
      <w:r w:rsidRPr="00602D16">
        <w:t xml:space="preserve"> sådan</w:t>
      </w:r>
      <w:r>
        <w:t>t</w:t>
      </w:r>
      <w:r w:rsidRPr="00602D16">
        <w:t xml:space="preserve"> </w:t>
      </w:r>
      <w:r>
        <w:t>införande</w:t>
      </w:r>
      <w:r w:rsidRPr="00602D16">
        <w:t xml:space="preserve"> syftar till att förbättra undervisningen i det som i dag är förskoleklass, dels genom arbete </w:t>
      </w:r>
      <w:r>
        <w:t>för</w:t>
      </w:r>
      <w:r w:rsidRPr="00602D16">
        <w:t xml:space="preserve"> kunskapskrav, dels genom att lärare med inriktning mot förskoleklass och grundskolans årskurs</w:t>
      </w:r>
      <w:r>
        <w:t> </w:t>
      </w:r>
      <w:r w:rsidRPr="00602D16">
        <w:t xml:space="preserve">1–3 ska undervisa. Förskoleklassen görs obligatorisk och övergår till att vara en del av </w:t>
      </w:r>
      <w:r>
        <w:t>grund</w:t>
      </w:r>
      <w:r w:rsidRPr="00602D16">
        <w:t xml:space="preserve">skolan genom att </w:t>
      </w:r>
      <w:r>
        <w:t xml:space="preserve">den </w:t>
      </w:r>
      <w:r w:rsidRPr="00602D16">
        <w:t xml:space="preserve">görs om till en ny årskurs 1 med mer lärarledd undervisning. Regeringen beräknar de permanenta kostnaderna för tioårig grundskola, inklusive en förlängning av skolplikten, till ca 1,4 miljarder kronor per år. Vidare avser regeringen att genomföra en omfattande tidsbegränsad fortbildningsinsats </w:t>
      </w:r>
      <w:r>
        <w:t>2015</w:t>
      </w:r>
      <w:r w:rsidRPr="00602D16">
        <w:t>–</w:t>
      </w:r>
      <w:r>
        <w:t xml:space="preserve">2018 </w:t>
      </w:r>
      <w:r w:rsidRPr="00602D16">
        <w:t>för de nuvarande förskollärarna i förskoleklassen som ska leda till lärarlegitimation och behörighet för undervisning</w:t>
      </w:r>
      <w:r w:rsidRPr="00602D16" w:rsidDel="004019E7">
        <w:t xml:space="preserve"> </w:t>
      </w:r>
      <w:r w:rsidRPr="00602D16">
        <w:t>i grundskolans årskurs 1–3.</w:t>
      </w:r>
    </w:p>
    <w:p w14:paraId="702D4BA8" w14:textId="4882B5ED" w:rsidR="00F7009D" w:rsidRPr="00602D16" w:rsidRDefault="009D6872" w:rsidP="00F7009D">
      <w:pPr>
        <w:pStyle w:val="Brdtextmedindrag"/>
      </w:pPr>
      <w:r w:rsidRPr="00602D16">
        <w:t>Den ovan nämnda utredningen har även i uppdrag att föreslå hur en förlängning av skolplikten med ett år, för elever i nuvarande årskurs nio som inte når behörighet till gymnasieskolans nationella program, kan utformas och införas. Vidare ska utredningen föreslå hur en obligatorisk sommarskola kan införas, riktad till samma elevgrupp och för elever i nuvarande årskurs 8 som löper risk att inte uppnå behörighet till gymnasieskolans nationella program. Sommarskolan ska vara obligatorisk för skolhuvudmännen att erbjuda. Utredningen ska även överväga om det ska vara obligatoriskt för eleverna att delta.</w:t>
      </w:r>
    </w:p>
    <w:p w14:paraId="14BC70F5" w14:textId="77777777" w:rsidR="00F7009D" w:rsidRPr="00602D16" w:rsidRDefault="009D6872" w:rsidP="00F7009D">
      <w:pPr>
        <w:pStyle w:val="Rubrik6"/>
      </w:pPr>
      <w:r w:rsidRPr="00602D16">
        <w:t xml:space="preserve">Lågstadielyft </w:t>
      </w:r>
    </w:p>
    <w:p w14:paraId="1C462353" w14:textId="0CB9CA47" w:rsidR="00F7009D" w:rsidRPr="00602D16" w:rsidRDefault="009D6872" w:rsidP="00F7009D">
      <w:pPr>
        <w:pStyle w:val="Brdtext"/>
      </w:pPr>
      <w:r w:rsidRPr="00602D16">
        <w:t xml:space="preserve">För att höja kvaliteten i undervisningen i förskoleklass t.o.m. årskurs 3 (F-3) avser regeringen genomföra ett särskilt lågstadielyft fr.o.m. 2015, till en kostnad om 2 miljarder kronor per år. Skolhuvudmännen ska, utifrån sina lokala behov, ges möjligheter att förbättra undervisningen i F-3 genom t.ex. mindre undervisningsgrupper, ökad lärartäthet samt utökade möjligheter till halvklassundervisning, </w:t>
      </w:r>
      <w:r w:rsidRPr="00602D16">
        <w:lastRenderedPageBreak/>
        <w:t>och fler speciallärare. För att möjliggöra ett lågstadielyft krävs såväl fler lärare i förskoleklass och grundskolans årskurs 1–3 som speciallärare</w:t>
      </w:r>
      <w:r>
        <w:t>.</w:t>
      </w:r>
      <w:r w:rsidRPr="00602D16">
        <w:t xml:space="preserve"> </w:t>
      </w:r>
      <w:r>
        <w:t>R</w:t>
      </w:r>
      <w:r w:rsidRPr="00602D16">
        <w:t>egeringen avser därför göra satsningar för att utbilda fler inom dessa yrkeskategorier.</w:t>
      </w:r>
    </w:p>
    <w:p w14:paraId="49C5E318" w14:textId="01931B1D" w:rsidR="00F7009D" w:rsidRPr="00602D16" w:rsidRDefault="009D6872" w:rsidP="00F7009D">
      <w:pPr>
        <w:pStyle w:val="Brdtextmedindrag"/>
      </w:pPr>
      <w:r w:rsidRPr="00602D16">
        <w:t>Regeringen avser även att införa forsknings</w:t>
      </w:r>
      <w:r>
        <w:softHyphen/>
      </w:r>
      <w:r w:rsidRPr="00602D16">
        <w:t>baserade obligatoriska bedömnings</w:t>
      </w:r>
      <w:r>
        <w:softHyphen/>
      </w:r>
      <w:r w:rsidRPr="00602D16">
        <w:t>stöd i matematik och läs- och skrivutveckling för årskurs 1 för att så tidigt som möjligt fånga upp elever i behov av extra stöd eller stimulans. Vidare ska ett nytt kunskapsmål sättas upp i årskurs 1 för att säkerställa att alla elever ska kunna läsa och förstå enklare texter på svenska.</w:t>
      </w:r>
    </w:p>
    <w:p w14:paraId="47A5F58C" w14:textId="1FADB21D" w:rsidR="00F7009D" w:rsidRPr="00602D16" w:rsidRDefault="009D6872" w:rsidP="00F7009D">
      <w:pPr>
        <w:pStyle w:val="Brdtextmedindrag"/>
      </w:pPr>
      <w:r w:rsidRPr="00602D16">
        <w:t>Dessa insatser ökar förutsättningarna för att fler elever ska klara kunskapskraven i grundskolan och gå ut årskurs 9 med behörighet till de nationella programmen i gymnasieskolan.</w:t>
      </w:r>
    </w:p>
    <w:p w14:paraId="44C9CFEE" w14:textId="77777777" w:rsidR="00F7009D" w:rsidRPr="00602D16" w:rsidRDefault="009D6872" w:rsidP="00F7009D">
      <w:pPr>
        <w:pStyle w:val="Rubrik6"/>
      </w:pPr>
      <w:r w:rsidRPr="00602D16">
        <w:t>Ökad undervisningstid i matematik</w:t>
      </w:r>
    </w:p>
    <w:p w14:paraId="0D3AAFA9" w14:textId="767F9D3F" w:rsidR="00F7009D" w:rsidRPr="00602D16" w:rsidRDefault="009D6872" w:rsidP="00F7009D">
      <w:pPr>
        <w:pStyle w:val="Brdtext"/>
      </w:pPr>
      <w:r w:rsidRPr="00602D16">
        <w:t>Studieresultaten i matematik behöver förbättras. Mer än var tionde elev slutar grundskolan utan att vara behörig till ett nationellt program i gymnasieskolan, vilket ofta beror på otillräckliga kunskaper i matematik.</w:t>
      </w:r>
    </w:p>
    <w:p w14:paraId="1F71A3D7" w14:textId="5CA38DC9" w:rsidR="00F7009D" w:rsidRPr="00602D16" w:rsidRDefault="009D6872" w:rsidP="00F7009D">
      <w:pPr>
        <w:pStyle w:val="Brdtextmedindrag"/>
      </w:pPr>
      <w:r w:rsidRPr="00602D16">
        <w:t>För att förbättra studieresultaten i matematik avser regeringen att ytterligare utöka undervisningstiden med en timme per vecka i årskurserna 7–9 fr.o.m. läsåret 2016/17. Den årliga kostnaden för satsningen uppgår till 490 miljoner kronor. Det innebär att regeringen sedan 2013 sammantaget kommer att ha ökat undervisningstiden i matematik</w:t>
      </w:r>
      <w:r w:rsidRPr="00602D16" w:rsidDel="004019E7">
        <w:t xml:space="preserve"> </w:t>
      </w:r>
      <w:r w:rsidRPr="00602D16">
        <w:t>med en timme per vecka för hela grundskolan. Den utökade undervisningstiden bör tillsammans med det pågående matematiklyftet förbättra studie</w:t>
      </w:r>
      <w:r>
        <w:softHyphen/>
      </w:r>
      <w:r w:rsidRPr="00602D16">
        <w:t xml:space="preserve">resultaten i matematik. </w:t>
      </w:r>
    </w:p>
    <w:p w14:paraId="65A7207B" w14:textId="77777777" w:rsidR="00F7009D" w:rsidRPr="00602D16" w:rsidRDefault="009D6872" w:rsidP="00F7009D">
      <w:pPr>
        <w:pStyle w:val="Rubrik6utannumrering"/>
      </w:pPr>
      <w:r w:rsidRPr="00602D16">
        <w:t>Förstärkt sommarskola och läxhjälp</w:t>
      </w:r>
    </w:p>
    <w:p w14:paraId="5796036C" w14:textId="4E91C183" w:rsidR="00F7009D" w:rsidRPr="00602D16" w:rsidRDefault="009D6872" w:rsidP="00F7009D">
      <w:pPr>
        <w:pStyle w:val="Brdtextmedindrag"/>
        <w:ind w:firstLine="0"/>
      </w:pPr>
      <w:r w:rsidRPr="00602D16">
        <w:t>I budgetpropositionen för 2014 föreslog regeringen en tidsbegränsad satsning på undervisning under skollov för de elever i årskurserna 6–9 som riskerar att inte klara kunskapskraven. Vidare föreslogs ett tillfälligt statsbidrag för läxhjälp i årskurserna 6–9. Syftet med statsbidragen är främst att öka möjligheterna att nå kunskapskraven för elever som inte nått eller riskerar att inte nå kraven.</w:t>
      </w:r>
    </w:p>
    <w:p w14:paraId="310E1FED" w14:textId="0859F4A5" w:rsidR="00F7009D" w:rsidRPr="00602D16" w:rsidRDefault="009D6872" w:rsidP="00F7009D">
      <w:pPr>
        <w:pStyle w:val="Brdtextmedindrag"/>
      </w:pPr>
      <w:r w:rsidRPr="00602D16">
        <w:t xml:space="preserve">Regeringen bedömer att satsningarna på sommarskola och läxhjälp bör utökas för att dels öka möjligheterna för fler elever att utvecklas så långt som möjligt i sitt lärande, dels bidra till en ökad likvärdighet. Satsningarna bör därför utökas med totalt ca 2,2 miljarder kronor 2015–2018. Vidare avser regeringen att föreslå att det </w:t>
      </w:r>
      <w:r w:rsidRPr="00602D16">
        <w:lastRenderedPageBreak/>
        <w:t>införs en skyldighet för huvudmännen att erbjuda läxhjälp och sommarskola.</w:t>
      </w:r>
    </w:p>
    <w:p w14:paraId="05EB8AD6" w14:textId="77777777" w:rsidR="00F7009D" w:rsidRPr="00602D16" w:rsidRDefault="009D6872" w:rsidP="00F7009D">
      <w:pPr>
        <w:pStyle w:val="Rubrik6utannumrering"/>
      </w:pPr>
      <w:r w:rsidRPr="00602D16">
        <w:t>Nyanlända elever och elever med liknande behov får mer stöd</w:t>
      </w:r>
    </w:p>
    <w:p w14:paraId="3839EF03" w14:textId="0363EB51" w:rsidR="00F7009D" w:rsidRPr="00602D16" w:rsidRDefault="009D6872" w:rsidP="00F7009D">
      <w:pPr>
        <w:pStyle w:val="Brdtext"/>
      </w:pPr>
      <w:r w:rsidRPr="00602D16">
        <w:t>Elever som kommit till Sverige efter sju års ålder klarar i betydligt lägre utsträckning än övriga elever de uppsatta kunskapskraven i grund</w:t>
      </w:r>
      <w:r>
        <w:softHyphen/>
      </w:r>
      <w:r w:rsidRPr="00602D16">
        <w:t>skolan.</w:t>
      </w:r>
    </w:p>
    <w:p w14:paraId="21931391" w14:textId="48B98F83" w:rsidR="00F7009D" w:rsidRPr="00602D16" w:rsidRDefault="009D6872" w:rsidP="00F7009D">
      <w:pPr>
        <w:pStyle w:val="Brdtextmedindrag"/>
      </w:pPr>
      <w:r w:rsidRPr="00602D16">
        <w:t>Undervisningstiden i svenska är viktig för den nyanlände elevens möjligheter att klara sin skolgång och fullt ut kunna delta i den ordinarie undervisningen. Som en del i arbetet med att stärka nyanlända elevers studieresultat pågår en försöksverksamhet med utökad undervisningstid i svenska med tre timmar per vecka för årskurserna 6–9 under elevens två första år i Sverige. Från hösten 2014 utökas försöksverksamheten till att även omfatta årskurserna 1–5. Regeringen bedömer att försöksverksamheten bör permanentas och fördubblas, vilket innebär att de nuvarande två åren förlängs till fyra år. Kostnaden för förlängningen uppgår till 240 miljoner kronor per år.</w:t>
      </w:r>
    </w:p>
    <w:p w14:paraId="22627479" w14:textId="11C37507" w:rsidR="00F7009D" w:rsidRPr="00602D16" w:rsidRDefault="009D6872" w:rsidP="00F7009D">
      <w:pPr>
        <w:pStyle w:val="Brdtextmedindrag"/>
      </w:pPr>
      <w:r w:rsidRPr="00602D16">
        <w:t xml:space="preserve">Regeringen anser </w:t>
      </w:r>
      <w:r>
        <w:t>också</w:t>
      </w:r>
      <w:r w:rsidRPr="00602D16">
        <w:t xml:space="preserve"> att det bör ställas krav på huvudmannen att skyndsamt, senast inom två månader, se till att en nyanländ elev får plats i en årskurs och i en undervisningsgrupp. Kostnaden beräknas till 90 miljoner kronor per år fr.o.m. 2015.</w:t>
      </w:r>
    </w:p>
    <w:p w14:paraId="361B14C8" w14:textId="0313DDA0" w:rsidR="00F7009D" w:rsidRPr="00602D16" w:rsidRDefault="009D6872" w:rsidP="00F7009D">
      <w:pPr>
        <w:pStyle w:val="Brdtextmedindrag"/>
      </w:pPr>
      <w:r w:rsidRPr="00602D16">
        <w:t>Andelen underkända elever i svenska som andraspråk är mycket hög, drygt 25 procent. Mot denna bakgrund avser regeringen införa ett tidsbegränsat riktat statsbidrag</w:t>
      </w:r>
      <w:r>
        <w:t>,</w:t>
      </w:r>
      <w:r w:rsidRPr="00602D16">
        <w:t xml:space="preserve"> på totalt 700 miljoner kronor 2015–2018</w:t>
      </w:r>
      <w:r>
        <w:t>,</w:t>
      </w:r>
      <w:r w:rsidRPr="00602D16">
        <w:t xml:space="preserve"> för huvud</w:t>
      </w:r>
      <w:r>
        <w:softHyphen/>
      </w:r>
      <w:r w:rsidRPr="00602D16">
        <w:t>männen</w:t>
      </w:r>
      <w:r>
        <w:t>,</w:t>
      </w:r>
      <w:r w:rsidRPr="00602D16">
        <w:t xml:space="preserve"> </w:t>
      </w:r>
      <w:r>
        <w:t>i</w:t>
      </w:r>
      <w:r w:rsidRPr="00602D16">
        <w:t xml:space="preserve"> syfte att förbättra studieresultaten i svenska för elever i grundskolan med liknande behov som nyanlända elever. Medlen får användas till kvalitetshöjande åtgärder som syftar till att stärka skolans arbete med läs- och skrivträning i svenska för dessa elever i årskurs 1–9.</w:t>
      </w:r>
    </w:p>
    <w:p w14:paraId="47F919CB" w14:textId="1B9EAED1" w:rsidR="00F7009D" w:rsidRPr="00602D16" w:rsidRDefault="009D6872" w:rsidP="00F7009D">
      <w:pPr>
        <w:pStyle w:val="Brdtextmedindrag"/>
      </w:pPr>
      <w:r w:rsidRPr="00602D16">
        <w:t>För att stimulera rekryteringen av fler särskilt skickliga lärare till skolor i de utanförskaps</w:t>
      </w:r>
      <w:r>
        <w:softHyphen/>
      </w:r>
      <w:r w:rsidRPr="00602D16">
        <w:t>områden som omfattas av regeringens urbana utvecklingsarbete har regeringen öronmärkt medel inom karriärstegs</w:t>
      </w:r>
      <w:r>
        <w:softHyphen/>
      </w:r>
      <w:r w:rsidRPr="00602D16">
        <w:t>reformen för att möjliggöra fler karriärtjänster i dessa skolor redan från höstterminen 2014.</w:t>
      </w:r>
    </w:p>
    <w:p w14:paraId="3A5F521E" w14:textId="77777777" w:rsidR="00F7009D" w:rsidRPr="00602D16" w:rsidRDefault="009D6872" w:rsidP="00F7009D">
      <w:pPr>
        <w:pStyle w:val="Rubrik6"/>
      </w:pPr>
      <w:r w:rsidRPr="00602D16">
        <w:lastRenderedPageBreak/>
        <w:t>Minska lärares administration och öka studieron i klassrummet</w:t>
      </w:r>
    </w:p>
    <w:p w14:paraId="75DE2CC6" w14:textId="5E59C0FA" w:rsidR="00F7009D" w:rsidRPr="00602D16" w:rsidRDefault="009D6872" w:rsidP="00F7009D">
      <w:pPr>
        <w:pStyle w:val="Brdtextmedindrag"/>
        <w:ind w:firstLine="0"/>
      </w:pPr>
      <w:r w:rsidRPr="00602D16">
        <w:t xml:space="preserve">För att öka likvärdigheten i provrättningen och minska lärares administrativa börda avser regeringen tillsätta en utredning </w:t>
      </w:r>
      <w:r>
        <w:t>med uppdrag</w:t>
      </w:r>
      <w:r w:rsidRPr="00602D16">
        <w:t xml:space="preserve"> att </w:t>
      </w:r>
      <w:r>
        <w:t>utarbeta ett</w:t>
      </w:r>
      <w:r w:rsidRPr="00602D16">
        <w:t xml:space="preserve"> förslag som ökar inslagen av extern rättning av de nationella proven. Utredningen ska även analysera förutsättningarna för att digitalisera proven. Regeringens målsättning är att under nästa mandatperiod gå över till ett system där de nationella proven digitaliseras och rättas externt i så stor utsträckning som det är möjligt och lämpligt.</w:t>
      </w:r>
    </w:p>
    <w:p w14:paraId="6768AD00" w14:textId="1A63EC68" w:rsidR="00F7009D" w:rsidRPr="00602D16" w:rsidRDefault="009D6872" w:rsidP="00F7009D">
      <w:pPr>
        <w:pStyle w:val="Brdtextmedindrag"/>
      </w:pPr>
      <w:r w:rsidRPr="00602D16">
        <w:t>En trygg skolmiljö och studiero i klassrummet är centrala förutsättningar för en utbildning av hög kvalitet och för att eleverna ska kunna inhämta kunskaper. Sverige är det OECD-land där sen ankomst till skolan är vanligast och klassrumsklimatet</w:t>
      </w:r>
      <w:r w:rsidRPr="00602D16">
        <w:rPr>
          <w:rStyle w:val="Fotnotsreferens"/>
        </w:rPr>
        <w:footnoteReference w:id="10"/>
      </w:r>
      <w:r w:rsidRPr="00602D16">
        <w:t xml:space="preserve"> är sämre än OECD-snittet. Enligt en undersökning som Skolverket genomfört uppger mer än var tionde elev i grundskolans årskurser 7–9 och i gymnasieskolan att arbetsro endast infinner sig vid några få eller nästan inga lektioner alls.</w:t>
      </w:r>
      <w:r w:rsidRPr="00602D16">
        <w:rPr>
          <w:rStyle w:val="Fotnotsreferens"/>
        </w:rPr>
        <w:footnoteReference w:id="11"/>
      </w:r>
    </w:p>
    <w:p w14:paraId="35C1C99E" w14:textId="344D0F9D" w:rsidR="00F7009D" w:rsidRPr="00602D16" w:rsidRDefault="009D6872" w:rsidP="00F7009D">
      <w:pPr>
        <w:pStyle w:val="Brdtextmedindrag"/>
      </w:pPr>
      <w:r w:rsidRPr="00602D16">
        <w:t xml:space="preserve">Detta måste förbättras och därför har en utredare </w:t>
      </w:r>
      <w:r>
        <w:t>fått</w:t>
      </w:r>
      <w:r w:rsidRPr="00602D16">
        <w:t xml:space="preserve"> i uppdrag att ta fram förslag som förbättrar studieron inom grund- och gymnasieskolan (dnr U2014/1495/SAM).</w:t>
      </w:r>
    </w:p>
    <w:p w14:paraId="6CC50B1C" w14:textId="68BB68EC" w:rsidR="00F7009D" w:rsidRPr="00602D16" w:rsidRDefault="009D6872" w:rsidP="00F7009D">
      <w:pPr>
        <w:pStyle w:val="Rubrik6utannumrering"/>
      </w:pPr>
      <w:r w:rsidRPr="00602D16">
        <w:t>Betyg införs i årskurs 4 och 5</w:t>
      </w:r>
    </w:p>
    <w:p w14:paraId="5E483425" w14:textId="07CA6A83" w:rsidR="00F7009D" w:rsidRPr="00602D16" w:rsidRDefault="009D6872" w:rsidP="00F7009D">
      <w:pPr>
        <w:pStyle w:val="Brdtext"/>
      </w:pPr>
      <w:r w:rsidRPr="00602D16">
        <w:t>Regeringen har infört flera viktiga reformer för att komma tillrätta med bristerna i kunskapsuppföljningen i skolan. Sedan hösten 2012 får t.ex. alla elever betyg i årskurs 6. Regeringen bedömer att det är nödvändigt att ytterligare förbättra uppföljningen av elevernas kunskaper i mellanstadiet för att snabbt kunna sätta in rätt stöd och stimulans så att fler elever når kunskapskraven. Betyg ger tydlig information till elever och föräldrar om hur det går i skolan och sätter fokus på kunskaps</w:t>
      </w:r>
      <w:r>
        <w:softHyphen/>
      </w:r>
      <w:r w:rsidRPr="00602D16">
        <w:t>resultaten hos skolledningen och lärare. Svenska elever får fortfarande betyg relativt sent. Många länder i Västeuropa ger betyg redan i lågstadiet.</w:t>
      </w:r>
    </w:p>
    <w:p w14:paraId="37B0B3D9" w14:textId="0B5CB6E1" w:rsidR="00F7009D" w:rsidRPr="00602D16" w:rsidRDefault="009D6872">
      <w:pPr>
        <w:pStyle w:val="Brdtextmedindrag"/>
      </w:pPr>
      <w:r w:rsidRPr="00602D16">
        <w:t xml:space="preserve">Mot denna bakgrund avser regeringen att införa betyg i alla årskurser i mellanstadiet. </w:t>
      </w:r>
      <w:r w:rsidRPr="00602D16">
        <w:lastRenderedPageBreak/>
        <w:t>Avsikten är att betyg i årskurs 4 och 5 ska ges första gången läsåret 2016/17, dvs. i juni 2017. Utgångspunkten är att betygen i årskurs 4 och 5 ska ges en gång per läsår i</w:t>
      </w:r>
      <w:r>
        <w:t xml:space="preserve"> </w:t>
      </w:r>
      <w:r w:rsidRPr="00602D16">
        <w:t>stället för en gång per termin och skickas hem till föräldrarna. I och med att betyg kommer att ges i hela mellanstadiet så avser regeringen att ta bort kravet på att upprätta individuella utvecklings</w:t>
      </w:r>
      <w:r>
        <w:softHyphen/>
      </w:r>
      <w:r w:rsidRPr="00602D16">
        <w:t xml:space="preserve">planer med skriftliga omdömen i dessa årskurser. </w:t>
      </w:r>
    </w:p>
    <w:p w14:paraId="66608C76" w14:textId="77777777" w:rsidR="00F7009D" w:rsidRPr="00602D16" w:rsidRDefault="009D6872" w:rsidP="00F7009D">
      <w:pPr>
        <w:pStyle w:val="Rubrik4utannumrering"/>
      </w:pPr>
      <w:r w:rsidRPr="00602D16">
        <w:t>Utveckla den gymnasiala yrkesutbildningen</w:t>
      </w:r>
    </w:p>
    <w:p w14:paraId="20F97172" w14:textId="09D13411" w:rsidR="00F7009D" w:rsidRPr="00602D16" w:rsidRDefault="009D6872" w:rsidP="00F7009D">
      <w:pPr>
        <w:pStyle w:val="Brdtext"/>
      </w:pPr>
      <w:r w:rsidRPr="00602D16">
        <w:t>Regeringen bedömer att dimensioneringen, utbudet och innehållet i den gymnasiala yrkesutbildningen behöver ses över och har därför beslutat om tilläggsdirektiv</w:t>
      </w:r>
      <w:r>
        <w:t xml:space="preserve"> (dir. 2014:50)</w:t>
      </w:r>
      <w:r w:rsidRPr="00602D16">
        <w:t xml:space="preserve"> till utredningen Utveckling av gymnasieskolans teknikprogram (dir. 2013:122). Syftet med översynen är bl.a. att öka den gymnasiala yrkesutbildningens attraktionskraft, underlätta ungdomars övergång till arbetsmarknaden och stärka gymnasieskolans bidrag till den nationella kompetensförsörjningen. Utred</w:t>
      </w:r>
      <w:r>
        <w:t>ningen</w:t>
      </w:r>
      <w:r w:rsidRPr="00602D16">
        <w:t xml:space="preserve"> ska </w:t>
      </w:r>
      <w:r>
        <w:t>också</w:t>
      </w:r>
      <w:r w:rsidRPr="00602D16">
        <w:t xml:space="preserve"> se över hur branschernas och arbetsgivarnas inflytande och ansvar för den gymnasiala lärlingsutbildningen kan utvecklas.</w:t>
      </w:r>
    </w:p>
    <w:p w14:paraId="1C81EF71" w14:textId="77777777" w:rsidR="00F7009D" w:rsidRPr="00602D16" w:rsidRDefault="009D6872" w:rsidP="00F7009D">
      <w:pPr>
        <w:pStyle w:val="Rubrik4utannumrering"/>
      </w:pPr>
      <w:r w:rsidRPr="00602D16">
        <w:t>Utbyggd lärarutbildning och fortbildning</w:t>
      </w:r>
    </w:p>
    <w:p w14:paraId="3FCB9166" w14:textId="7D8D7695" w:rsidR="00F7009D" w:rsidRPr="00602D16" w:rsidRDefault="009D6872" w:rsidP="00F7009D">
      <w:pPr>
        <w:pStyle w:val="Brdtext"/>
      </w:pPr>
      <w:r w:rsidRPr="00602D16">
        <w:t xml:space="preserve">Bristen på utbildade lärare och förskollärare är stor och inom vissa områden, som matematik, kemi, fysik och teknik samt specialpedagogik, är rekryteringsläget fortsatt bekymmersamt. </w:t>
      </w:r>
      <w:r>
        <w:t>Därtill innebär</w:t>
      </w:r>
      <w:r w:rsidRPr="00602D16">
        <w:t xml:space="preserve"> </w:t>
      </w:r>
      <w:r>
        <w:t xml:space="preserve">en </w:t>
      </w:r>
      <w:r w:rsidRPr="00602D16">
        <w:t>tioårig grundskola och ett lågstadielyft ytterligare ökat behov av lärare i det som i dag är förskoleklass och grundskolans årskurs 1–3.</w:t>
      </w:r>
    </w:p>
    <w:p w14:paraId="278F1670" w14:textId="77777777" w:rsidR="00F7009D" w:rsidRPr="00602D16" w:rsidRDefault="009D6872" w:rsidP="00F7009D">
      <w:pPr>
        <w:pStyle w:val="Rubrik6"/>
      </w:pPr>
      <w:bookmarkStart w:id="38" w:name="_Toc383632982"/>
      <w:r w:rsidRPr="00602D16">
        <w:t>Fler platser på förskollärar- och lärarutbildningen</w:t>
      </w:r>
      <w:bookmarkEnd w:id="38"/>
    </w:p>
    <w:p w14:paraId="375C98C6" w14:textId="7069C3F7" w:rsidR="00F7009D" w:rsidRPr="00602D16" w:rsidRDefault="009D6872" w:rsidP="00F7009D">
      <w:pPr>
        <w:pStyle w:val="Brdtext"/>
      </w:pPr>
      <w:r w:rsidRPr="00602D16">
        <w:t>Regeringen avser att successivt utöka antalet platser på förskollärarutbildningen, grundlärar</w:t>
      </w:r>
      <w:r>
        <w:softHyphen/>
      </w:r>
      <w:r w:rsidRPr="00602D16">
        <w:t xml:space="preserve">utbildningen med inriktning mot årskurserna F–3, ämneslärarutbildningar med inriktning mot matematik, naturorienterande ämnen och teknik samt speciallärarutbildningen. Regeringens bedömning är </w:t>
      </w:r>
      <w:r>
        <w:t xml:space="preserve">att </w:t>
      </w:r>
      <w:r w:rsidRPr="00602D16">
        <w:t>ökningen kan börja ske 2014.</w:t>
      </w:r>
    </w:p>
    <w:p w14:paraId="06218ABF" w14:textId="370B3D59" w:rsidR="00F7009D" w:rsidRPr="00602D16" w:rsidRDefault="009D6872" w:rsidP="00F7009D">
      <w:pPr>
        <w:pStyle w:val="Brdtextmedindrag"/>
      </w:pPr>
      <w:r w:rsidRPr="00602D16">
        <w:t xml:space="preserve">Från 2015 avser regeringen föreslå att medel tillförs för att öka antalet platser inom dessa utbildningar. Totalt motsvarar satsningen </w:t>
      </w:r>
      <w:r w:rsidRPr="006B1CCB">
        <w:t xml:space="preserve">ytterligare </w:t>
      </w:r>
      <w:r w:rsidRPr="00602D16">
        <w:t xml:space="preserve">ca 2 500 nybörjarplatser 2015. Utbildningarna byggs ut successivt t.o.m. 2018. </w:t>
      </w:r>
      <w:r w:rsidRPr="00602D16">
        <w:lastRenderedPageBreak/>
        <w:t>Dessutom avser regeringen föreslå att resurserna utökas till kompletterande pedagogisk utbildning för personer med tillräckliga ämneskunskaper i matematik och natur</w:t>
      </w:r>
      <w:r>
        <w:softHyphen/>
      </w:r>
      <w:r w:rsidRPr="00602D16">
        <w:t>vetenskap t.o.m. 2019. År 2018 uppgår satsningen totalt till ca 1 miljard kronor, vilket motsvarar ca 9 000 helårsstudenter.</w:t>
      </w:r>
    </w:p>
    <w:p w14:paraId="4FD4680D" w14:textId="77777777" w:rsidR="00F7009D" w:rsidRPr="00602D16" w:rsidRDefault="009D6872" w:rsidP="00F7009D">
      <w:pPr>
        <w:pStyle w:val="Rubrik6"/>
      </w:pPr>
      <w:r w:rsidRPr="00602D16">
        <w:t>Examenspremie införs</w:t>
      </w:r>
    </w:p>
    <w:p w14:paraId="22A88A13" w14:textId="70BFAF4A" w:rsidR="00F7009D" w:rsidRPr="00602D16" w:rsidRDefault="009D6872" w:rsidP="00F7009D">
      <w:pPr>
        <w:pStyle w:val="Brdtext"/>
      </w:pPr>
      <w:r w:rsidRPr="00602D16">
        <w:t>Den akuta bristen på lärare inom vissa ämnen fordrar unika åtgärder. För att locka fler att välja och fullfölja utbildningar som leder till speciallärarexamen, specialpedagogexamen eller ämneslärarexamen inom matematik, biologi, kemi, fysik eller teknik avser regeringen att införa en skattefri examenspremie för studenter som tar examen senast 2021.</w:t>
      </w:r>
    </w:p>
    <w:p w14:paraId="36C5BC17" w14:textId="5A8210E6" w:rsidR="00F7009D" w:rsidRPr="00602D16" w:rsidRDefault="009D6872" w:rsidP="00F7009D">
      <w:pPr>
        <w:pStyle w:val="Brdtextmedindrag"/>
      </w:pPr>
      <w:r w:rsidRPr="00602D16">
        <w:t>För en ämneslärarexamen ska examens</w:t>
      </w:r>
      <w:r>
        <w:softHyphen/>
      </w:r>
      <w:r w:rsidRPr="00602D16">
        <w:t>premien uppgå till 25 000 kronor per ovan nämnda ämne som läraren blir behörig i. Taket för premien är 75 000</w:t>
      </w:r>
      <w:r>
        <w:t> </w:t>
      </w:r>
      <w:r w:rsidRPr="00602D16">
        <w:t>kronor per student.</w:t>
      </w:r>
      <w:r w:rsidRPr="00602D16" w:rsidDel="00C249F5">
        <w:t xml:space="preserve"> </w:t>
      </w:r>
      <w:r w:rsidRPr="00602D16">
        <w:t>Premien för en speciallärarexamen eller special</w:t>
      </w:r>
      <w:r>
        <w:softHyphen/>
      </w:r>
      <w:r w:rsidRPr="00602D16">
        <w:t>pedagogexamen ska uppgå till 50 000 kronor. Möjligheten till premie omfattar studenter som påbörjat studierna fr.o.m. den 30 juni 2011. För studenter som läser kompletterande pedagogisk utbildning (KPU) samt utbildning till speciallärare och specialpedagoger ska studierna ha påbörjats den 1</w:t>
      </w:r>
      <w:r>
        <w:t> </w:t>
      </w:r>
      <w:r w:rsidRPr="00602D16">
        <w:t>juli 2011, för studenter som antagits till utbildning på halvfart, och den 1</w:t>
      </w:r>
      <w:r>
        <w:t> </w:t>
      </w:r>
      <w:r w:rsidRPr="00602D16">
        <w:t>januari 2013, för studenter som antagits till utbildning på helfart. Den totala kostnaden för denna satsning uppgår</w:t>
      </w:r>
      <w:r>
        <w:t xml:space="preserve"> sammantaget</w:t>
      </w:r>
      <w:r w:rsidRPr="00602D16">
        <w:t xml:space="preserve"> till ca 400 miljoner kronor 2015–2018.</w:t>
      </w:r>
    </w:p>
    <w:p w14:paraId="5ACD993E" w14:textId="77777777" w:rsidR="00F7009D" w:rsidRPr="00602D16" w:rsidRDefault="009D6872" w:rsidP="00F7009D">
      <w:pPr>
        <w:pStyle w:val="Rubrik6"/>
      </w:pPr>
      <w:r w:rsidRPr="00602D16">
        <w:t>Läslyftet utökas</w:t>
      </w:r>
    </w:p>
    <w:p w14:paraId="1C7CC607" w14:textId="4B031EC0" w:rsidR="00F7009D" w:rsidRPr="00602D16" w:rsidRDefault="009D6872" w:rsidP="00F7009D">
      <w:pPr>
        <w:pStyle w:val="Brdtextmedindrag"/>
        <w:ind w:firstLine="0"/>
      </w:pPr>
      <w:r>
        <w:t>I</w:t>
      </w:r>
      <w:r w:rsidRPr="00602D16">
        <w:t>nternationella undersökningar visar</w:t>
      </w:r>
      <w:r w:rsidRPr="00602D16" w:rsidDel="004019E7">
        <w:t xml:space="preserve"> </w:t>
      </w:r>
      <w:r w:rsidRPr="00602D16">
        <w:t>att svenska elevers läsförmåga har försämrats under 2000-talet. Regeringen föreslog i budgetpropositionen för 2014 att lärare inom svenskämnet sk</w:t>
      </w:r>
      <w:r>
        <w:t>a</w:t>
      </w:r>
      <w:r w:rsidRPr="00602D16">
        <w:t xml:space="preserve"> ges fortbildning inom läs- och skrivutveckling, det s.k. Läslyftet.</w:t>
      </w:r>
      <w:r w:rsidRPr="00602D16" w:rsidDel="004019E7">
        <w:t xml:space="preserve"> </w:t>
      </w:r>
      <w:r w:rsidRPr="00602D16">
        <w:t>Regeringen bedömer nu att fler lärare bör kunna delta i Läslyftet och avser föreslå att ytterligare 500 miljoner kronor avsätts till satsningen för 2015–2018.</w:t>
      </w:r>
    </w:p>
    <w:p w14:paraId="79C5C099" w14:textId="77777777" w:rsidR="00F7009D" w:rsidRPr="00602D16" w:rsidRDefault="009D6872" w:rsidP="00F7009D">
      <w:pPr>
        <w:pStyle w:val="Rubrik6"/>
      </w:pPr>
      <w:r w:rsidRPr="00602D16">
        <w:t xml:space="preserve">Stärk rektorernas ansvar och pedagogiska ledarskap </w:t>
      </w:r>
    </w:p>
    <w:p w14:paraId="327AA76B" w14:textId="39E81560" w:rsidR="00F7009D" w:rsidRPr="00602D16" w:rsidRDefault="009D6872" w:rsidP="00F7009D">
      <w:pPr>
        <w:pStyle w:val="Brdtext"/>
      </w:pPr>
      <w:r w:rsidRPr="00602D16">
        <w:t xml:space="preserve">Rektorernas ledarskap är centralt för att förbättra skolans resultat </w:t>
      </w:r>
      <w:r>
        <w:t>och</w:t>
      </w:r>
      <w:r w:rsidRPr="00602D16">
        <w:t xml:space="preserve"> för att skapa ökad likvärdighet </w:t>
      </w:r>
      <w:r>
        <w:t>samt</w:t>
      </w:r>
      <w:r w:rsidRPr="00602D16">
        <w:t xml:space="preserve"> effektivitet i skolan. Regeringen anser att det är angeläget att stärka rektorernas ledarskap i arbetet med att förbättra skolans resultat. Regeringen avser därför att tillsätta en utredning med uppdrag att bl.a. </w:t>
      </w:r>
      <w:r w:rsidRPr="00602D16">
        <w:lastRenderedPageBreak/>
        <w:t>föreslå åtgärder för att stärka rektorers ansvar, befogenheter och pedagogiska ledarskap. Vidare ska utredningen kartlägga rektorernas arbetssituation och pröva hur rektorernas administrativa arbete kan minskas.</w:t>
      </w:r>
    </w:p>
    <w:p w14:paraId="267574B0" w14:textId="77777777" w:rsidR="00F7009D" w:rsidRPr="00602D16" w:rsidRDefault="009D6872" w:rsidP="00F7009D">
      <w:pPr>
        <w:pStyle w:val="Rubrik4utannumrering"/>
      </w:pPr>
      <w:r w:rsidRPr="00602D16">
        <w:t>Höjda studiemedel</w:t>
      </w:r>
    </w:p>
    <w:p w14:paraId="030A3BFD" w14:textId="50DAAF73" w:rsidR="00F7009D" w:rsidRPr="00602D16" w:rsidRDefault="009D6872" w:rsidP="00F7009D">
      <w:pPr>
        <w:pStyle w:val="Brdtext"/>
      </w:pPr>
      <w:r w:rsidRPr="00602D16">
        <w:t>Det svenska studiestödssystemet är ett av världens mest generösa. Regeringen har under de senaste åren initierat flera höjningar av studiemedlen. För att ytterligare förbättra studenternas möjligheter att fokusera på sina studier, och därmed även öka genom</w:t>
      </w:r>
      <w:r>
        <w:softHyphen/>
      </w:r>
      <w:r w:rsidRPr="00602D16">
        <w:t xml:space="preserve">strömningen, avser regeringen att föreslå en höjning av studielånet så att studiemedlen blir ca 1 000 kronor högre per studiemånad. Den permanenta utgiftsökningen bedöms </w:t>
      </w:r>
      <w:r>
        <w:t xml:space="preserve">uppgå </w:t>
      </w:r>
      <w:r w:rsidRPr="00602D16">
        <w:t>till ca 170 miljoner kronor per år.</w:t>
      </w:r>
    </w:p>
    <w:p w14:paraId="74A08C6E" w14:textId="77777777" w:rsidR="00F7009D" w:rsidRPr="00602D16" w:rsidRDefault="009D6872" w:rsidP="00F7009D">
      <w:pPr>
        <w:pStyle w:val="Rubrik2"/>
      </w:pPr>
      <w:bookmarkStart w:id="39" w:name="_Toc384401458"/>
      <w:r w:rsidRPr="00602D16">
        <w:t>Fler i arbete</w:t>
      </w:r>
      <w:bookmarkEnd w:id="39"/>
    </w:p>
    <w:p w14:paraId="689793A2" w14:textId="1788D686" w:rsidR="00F7009D" w:rsidRDefault="009D6872" w:rsidP="00F7009D">
      <w:pPr>
        <w:pStyle w:val="Brdtext"/>
        <w:rPr>
          <w:rStyle w:val="BrdtextmedindragChar"/>
        </w:rPr>
      </w:pPr>
      <w:r w:rsidRPr="00602D16">
        <w:rPr>
          <w:rStyle w:val="BrdtextChar"/>
        </w:rPr>
        <w:t xml:space="preserve">Hög sysselsättning är viktig för ekonomiskt välstånd. Sysselsättningspolitikens viktigaste </w:t>
      </w:r>
      <w:r w:rsidRPr="00602D16">
        <w:rPr>
          <w:rStyle w:val="BrdtextmedindragChar"/>
        </w:rPr>
        <w:t>uppgift är att nå full sysselsättning, med fokus på minskat utanförskap.</w:t>
      </w:r>
    </w:p>
    <w:p w14:paraId="4E38540B" w14:textId="26580E8D" w:rsidR="00F7009D" w:rsidRPr="00602D16" w:rsidRDefault="009D6872" w:rsidP="00F7009D">
      <w:pPr>
        <w:pStyle w:val="Brdtextmedindrag"/>
        <w:rPr>
          <w:rStyle w:val="BrdtextChar"/>
          <w:b/>
          <w:kern w:val="24"/>
        </w:rPr>
      </w:pPr>
      <w:r w:rsidRPr="00602D16">
        <w:rPr>
          <w:rStyle w:val="BrdtextmedindragChar"/>
        </w:rPr>
        <w:t xml:space="preserve">Samtidigt som sysselsättningen ökar har utanförskapet minskat. Antalet personer som får ersättningar från olika trygghetssystem, mätt som antalet helårsekvivalenter, har minskat med </w:t>
      </w:r>
      <w:r w:rsidRPr="008C33A0">
        <w:rPr>
          <w:rStyle w:val="BrdtextmedindragChar"/>
        </w:rPr>
        <w:t>uppemot 2</w:t>
      </w:r>
      <w:r w:rsidRPr="00602D16">
        <w:rPr>
          <w:rStyle w:val="BrdtextmedindragChar"/>
        </w:rPr>
        <w:t>00 000 sedan 2006 och bedöms fortsatt att minska (se</w:t>
      </w:r>
      <w:r>
        <w:rPr>
          <w:rStyle w:val="BrdtextmedindragChar"/>
        </w:rPr>
        <w:t xml:space="preserve"> </w:t>
      </w:r>
      <w:r>
        <w:rPr>
          <w:rStyle w:val="BrdtextmedindragChar"/>
        </w:rPr>
        <w:fldChar w:fldCharType="begin"/>
      </w:r>
      <w:r>
        <w:rPr>
          <w:rStyle w:val="BrdtextmedindragChar"/>
        </w:rPr>
        <w:instrText xml:space="preserve"> REF  _Ref384202489 \* Lower \h </w:instrText>
      </w:r>
      <w:r>
        <w:rPr>
          <w:rStyle w:val="BrdtextmedindragChar"/>
        </w:rPr>
      </w:r>
      <w:r>
        <w:rPr>
          <w:rStyle w:val="BrdtextmedindragChar"/>
        </w:rPr>
        <w:fldChar w:fldCharType="separate"/>
      </w:r>
      <w:r w:rsidR="004642B5">
        <w:t xml:space="preserve">diagram </w:t>
      </w:r>
      <w:r w:rsidR="004642B5" w:rsidRPr="004642B5">
        <w:rPr>
          <w:bCs/>
          <w:noProof/>
        </w:rPr>
        <w:t>2</w:t>
      </w:r>
      <w:r w:rsidR="004642B5">
        <w:rPr>
          <w:noProof/>
        </w:rPr>
        <w:t>.5</w:t>
      </w:r>
      <w:r>
        <w:rPr>
          <w:rStyle w:val="BrdtextmedindragChar"/>
        </w:rPr>
        <w:fldChar w:fldCharType="end"/>
      </w:r>
      <w:r w:rsidRPr="00602D16">
        <w:rPr>
          <w:rStyle w:val="BrdtextmedindragChar"/>
        </w:rPr>
        <w:t>).</w:t>
      </w:r>
      <w:r w:rsidRPr="00602D16">
        <w:rPr>
          <w:rStyle w:val="BrdtextmedindragChar"/>
          <w:vertAlign w:val="superscript"/>
        </w:rPr>
        <w:footnoteReference w:id="12"/>
      </w:r>
      <w:r w:rsidRPr="003A4782">
        <w:rPr>
          <w:rStyle w:val="BrdtextmedindragChar"/>
        </w:rPr>
        <w:t xml:space="preserve"> </w:t>
      </w:r>
      <w:r w:rsidRPr="00602D16">
        <w:rPr>
          <w:rStyle w:val="BrdtextmedindragChar"/>
        </w:rPr>
        <w:t xml:space="preserve">Detta främst till följd av färre </w:t>
      </w:r>
      <w:r>
        <w:rPr>
          <w:rStyle w:val="BrdtextmedindragChar"/>
        </w:rPr>
        <w:t xml:space="preserve">personer </w:t>
      </w:r>
      <w:r w:rsidRPr="00602D16">
        <w:rPr>
          <w:rStyle w:val="BrdtextmedindragChar"/>
        </w:rPr>
        <w:t>med aktivitets- och sjukersättning (se fördjupningsruta</w:t>
      </w:r>
      <w:r>
        <w:rPr>
          <w:rStyle w:val="BrdtextmedindragChar"/>
        </w:rPr>
        <w:t>n</w:t>
      </w:r>
      <w:r w:rsidRPr="00602D16">
        <w:rPr>
          <w:rStyle w:val="BrdtextmedindragChar"/>
        </w:rPr>
        <w:t xml:space="preserve"> Sjukfrånvarons utveckling).</w:t>
      </w:r>
    </w:p>
    <w:p w14:paraId="02EE09FD" w14:textId="77777777" w:rsidR="00F7009D" w:rsidRDefault="00F7009D" w:rsidP="00F7009D">
      <w:pPr>
        <w:pStyle w:val="Brdtextmedindrag"/>
      </w:pPr>
    </w:p>
    <w:p w14:paraId="68A48DDC" w14:textId="4BF9ABC7" w:rsidR="00F7009D" w:rsidRDefault="009D6872" w:rsidP="00F7009D">
      <w:pPr>
        <w:pStyle w:val="DiagramRubrik"/>
      </w:pPr>
      <w:bookmarkStart w:id="40" w:name="_Ref384202489"/>
      <w:bookmarkStart w:id="41" w:name="_Toc384401727"/>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2</w:t>
      </w:r>
      <w:r w:rsidR="0009067D">
        <w:rPr>
          <w:bCs/>
          <w:noProof/>
        </w:rPr>
        <w:fldChar w:fldCharType="end"/>
      </w:r>
      <w:r>
        <w:rPr>
          <w:noProof/>
        </w:rPr>
        <w:t>.</w:t>
      </w:r>
      <w:fldSimple w:instr=" SEQ Diagram \* ARABIC \s 1 ">
        <w:r w:rsidR="004642B5">
          <w:rPr>
            <w:noProof/>
          </w:rPr>
          <w:t>5</w:t>
        </w:r>
      </w:fldSimple>
      <w:bookmarkEnd w:id="40"/>
      <w:r>
        <w:t xml:space="preserve"> Utanförskap 1970–2018</w:t>
      </w:r>
      <w:bookmarkEnd w:id="41"/>
    </w:p>
    <w:p w14:paraId="0BE3134E" w14:textId="08FC72E4" w:rsidR="00F7009D" w:rsidRDefault="009D6872" w:rsidP="00F7009D">
      <w:pPr>
        <w:pStyle w:val="DiagramUnderrubrik"/>
      </w:pPr>
      <w:r>
        <w:t>Tusental</w:t>
      </w:r>
    </w:p>
    <w:p w14:paraId="3BE21E84" w14:textId="49D1A0B3" w:rsidR="00F7009D" w:rsidRDefault="009D6872" w:rsidP="00F7009D">
      <w:pPr>
        <w:pStyle w:val="Brdtext"/>
        <w:spacing w:line="260" w:lineRule="atLeast"/>
      </w:pPr>
      <w:r>
        <w:rPr>
          <w:noProof/>
          <w:lang w:eastAsia="sv-SE"/>
        </w:rPr>
        <w:drawing>
          <wp:inline distT="0" distB="0" distL="0" distR="0" wp14:anchorId="0A0ED94F" wp14:editId="71E56910">
            <wp:extent cx="2753995" cy="2045825"/>
            <wp:effectExtent l="0" t="0" r="0" b="0"/>
            <wp:docPr id="372" name="Diagram 2"/>
            <wp:cNvGraphicFramePr/>
            <a:graphic xmlns:a="http://schemas.openxmlformats.org/drawingml/2006/main">
              <a:graphicData uri="http://schemas.openxmlformats.org/drawingml/2006/chart">
                <c:chart xmlns:c="http://schemas.openxmlformats.org/drawingml/2006/chart" xmlns:r="http://schemas.openxmlformats.org/officeDocument/2006/relationships" r:id="rId90"/>
              </a:graphicData>
            </a:graphic>
          </wp:inline>
        </w:drawing>
      </w:r>
    </w:p>
    <w:p w14:paraId="6CB98086" w14:textId="5D5828E4" w:rsidR="00F7009D" w:rsidRDefault="009D6872" w:rsidP="00F7009D">
      <w:pPr>
        <w:pStyle w:val="DiagramFotnot"/>
      </w:pPr>
      <w:r w:rsidRPr="0024341D">
        <w:t>Anm.: Antal personer som får ersättning från vissa trygghetssystem, mätt som helårsekvivalenter.</w:t>
      </w:r>
      <w:r>
        <w:br/>
      </w:r>
      <w:r w:rsidRPr="0024341D">
        <w:t>Källor: Statistiska centralbyrån, Försäkringskassan och egna beräkningar.</w:t>
      </w:r>
    </w:p>
    <w:p w14:paraId="238474F7" w14:textId="77777777" w:rsidR="00F7009D" w:rsidRDefault="00F7009D" w:rsidP="00F7009D">
      <w:pPr>
        <w:pStyle w:val="Brdtext"/>
      </w:pPr>
    </w:p>
    <w:p w14:paraId="61FCFC0A" w14:textId="0E1487AA" w:rsidR="00F7009D" w:rsidRPr="00602D16" w:rsidRDefault="009D6872" w:rsidP="00F7009D">
      <w:pPr>
        <w:pStyle w:val="Brdtext"/>
      </w:pPr>
      <w:r w:rsidRPr="00602D16">
        <w:t>Regeringens politik för en högre sysselsättning har omfattat åtgärder som både stimulerar utbudet av och efterfrågan på arbetskraft och som säkerställer att matchningen på arbetsmarknaden fungerar väl. Tonvikten har legat på åtgärder som stärker arbetsutbudet. Erfarenheten visar nämligen att det är arbetsutbudet som på lång sikt bestämmer sysselsättningen (se fördjupningsrutan Arbets</w:t>
      </w:r>
      <w:r w:rsidRPr="00602D16">
        <w:softHyphen/>
        <w:t>utbudet bestämmer sysselsättningen i avsnitt 10).</w:t>
      </w:r>
    </w:p>
    <w:p w14:paraId="415E07DD" w14:textId="57E12C6D" w:rsidR="00F7009D" w:rsidRPr="00602D16" w:rsidRDefault="009D6872" w:rsidP="00F7009D">
      <w:pPr>
        <w:pStyle w:val="Brdtextmedindrag"/>
      </w:pPr>
      <w:r w:rsidRPr="00602D16">
        <w:t>Centrala frågor på arbetsmarknaden regleras i kollektivavtal mellan arbetsmarknadens parter, t.ex. löner och anställningsvillkor. Regeringen har därför tillsammans med arbetsmarknadens parter ett gemensamt ansvar för arbets</w:t>
      </w:r>
      <w:r>
        <w:softHyphen/>
      </w:r>
      <w:r w:rsidRPr="00602D16">
        <w:t>marknadens funktionssätt. Sedan 2011 pågår s.k. trepartssamtal mellan regeringen och arbets</w:t>
      </w:r>
      <w:r>
        <w:softHyphen/>
      </w:r>
      <w:r w:rsidRPr="00602D16">
        <w:t>marknadens parter om åtgärder som kan öka sysselsättningen och minska arbetslösheten.</w:t>
      </w:r>
    </w:p>
    <w:p w14:paraId="4F608945" w14:textId="77777777" w:rsidR="00F7009D" w:rsidRPr="00602D16" w:rsidRDefault="009D6872" w:rsidP="00F7009D">
      <w:pPr>
        <w:pStyle w:val="Rubrik3"/>
      </w:pPr>
      <w:bookmarkStart w:id="42" w:name="_Toc384401459"/>
      <w:r w:rsidRPr="00602D16">
        <w:t>Läget på arbetsmarknaden</w:t>
      </w:r>
      <w:bookmarkEnd w:id="42"/>
    </w:p>
    <w:p w14:paraId="457EE9B1" w14:textId="58922C15" w:rsidR="00F7009D" w:rsidRPr="00602D16" w:rsidRDefault="009D6872" w:rsidP="00F7009D">
      <w:pPr>
        <w:pStyle w:val="Rubrik4utannumrering"/>
        <w:spacing w:before="0"/>
      </w:pPr>
      <w:r w:rsidRPr="00602D16">
        <w:t>Svensk arbetsmarknad är förhållandevis stark</w:t>
      </w:r>
    </w:p>
    <w:p w14:paraId="3384B1C2" w14:textId="3F911063" w:rsidR="00F7009D" w:rsidRPr="00602D16" w:rsidRDefault="009D6872" w:rsidP="00F7009D">
      <w:pPr>
        <w:pStyle w:val="Brdtextmedindrag"/>
        <w:ind w:firstLine="0"/>
      </w:pPr>
      <w:r w:rsidRPr="00602D16">
        <w:t xml:space="preserve">Den svenska arbetsmarknaden har givet den utdragna lågkonjunkturen utvecklats </w:t>
      </w:r>
      <w:r>
        <w:t xml:space="preserve">förhållandevis </w:t>
      </w:r>
      <w:r w:rsidRPr="00602D16">
        <w:t>starkt. Regeringens politik har bidragit till att nivåerna på arbetskrafts</w:t>
      </w:r>
      <w:r>
        <w:softHyphen/>
      </w:r>
      <w:r w:rsidRPr="00602D16">
        <w:t>deltagandet och sysselsättnings</w:t>
      </w:r>
      <w:r w:rsidRPr="00602D16">
        <w:softHyphen/>
        <w:t>graden är höga.</w:t>
      </w:r>
    </w:p>
    <w:p w14:paraId="6B527BDA" w14:textId="78580563" w:rsidR="00F7009D" w:rsidRPr="00602D16" w:rsidRDefault="009D6872" w:rsidP="00F7009D">
      <w:pPr>
        <w:pStyle w:val="Brdtextmedindrag"/>
      </w:pPr>
      <w:r w:rsidRPr="00602D16">
        <w:lastRenderedPageBreak/>
        <w:t>Sedan 2006 har antalet sysselsatta ökat med över 250</w:t>
      </w:r>
      <w:r>
        <w:t> </w:t>
      </w:r>
      <w:r w:rsidRPr="00602D16">
        <w:t>000</w:t>
      </w:r>
      <w:r>
        <w:t xml:space="preserve"> och antalet personer i arbetskraft</w:t>
      </w:r>
      <w:r w:rsidRPr="00602D16">
        <w:t xml:space="preserve">en </w:t>
      </w:r>
      <w:r>
        <w:t>har ökat ännu mer</w:t>
      </w:r>
      <w:r w:rsidRPr="00602D16">
        <w:t>.</w:t>
      </w:r>
      <w:r w:rsidRPr="00602D16">
        <w:rPr>
          <w:rStyle w:val="Fotnotsreferens"/>
        </w:rPr>
        <w:footnoteReference w:id="13"/>
      </w:r>
      <w:r w:rsidRPr="00602D16">
        <w:t xml:space="preserve"> Arbetskraftsdeltagandet har </w:t>
      </w:r>
      <w:r w:rsidRPr="0094134D">
        <w:t>upprätthållits under lågkonjunkturen och är nu högre än högkonjunkturåren 2001 och 2007. Sysselsättningsgraden, dvs. antalet sysselsatta i förhållande till befolkningen i arbetsför ålder, var, för gruppen 15–74 år, ungefär oförändrad mellan 2006 och 2013. Det beror till stor del på en förändrad befolkningssammansättning, med en ökande andel äldre och utrikes födda som dämpar sysselsättningsgradens utveckling. Vad gäller gruppen 20–64 år har sysselsättnings</w:t>
      </w:r>
      <w:r w:rsidRPr="0094134D">
        <w:softHyphen/>
        <w:t xml:space="preserve">graden ökat med </w:t>
      </w:r>
      <w:r>
        <w:t>drygt 1,5</w:t>
      </w:r>
      <w:r w:rsidRPr="0094134D">
        <w:t> procentenheter sedan krisen var som djupast 2009 och har ökat med</w:t>
      </w:r>
      <w:r w:rsidRPr="0094134D" w:rsidDel="00C263E0">
        <w:t xml:space="preserve"> </w:t>
      </w:r>
      <w:r>
        <w:t xml:space="preserve">ca </w:t>
      </w:r>
      <w:r w:rsidRPr="0094134D">
        <w:t xml:space="preserve">1 procentenhet sedan 2006 (se </w:t>
      </w:r>
      <w:r>
        <w:fldChar w:fldCharType="begin"/>
      </w:r>
      <w:r>
        <w:instrText xml:space="preserve"> REF  _Ref384203417 \* Lower \h </w:instrText>
      </w:r>
      <w:r>
        <w:fldChar w:fldCharType="separate"/>
      </w:r>
      <w:r w:rsidR="004642B5">
        <w:t xml:space="preserve">diagram </w:t>
      </w:r>
      <w:r w:rsidR="004642B5" w:rsidRPr="004642B5">
        <w:rPr>
          <w:bCs/>
          <w:noProof/>
        </w:rPr>
        <w:t>2</w:t>
      </w:r>
      <w:r w:rsidR="004642B5">
        <w:rPr>
          <w:noProof/>
        </w:rPr>
        <w:t>.6</w:t>
      </w:r>
      <w:r>
        <w:fldChar w:fldCharType="end"/>
      </w:r>
      <w:r w:rsidRPr="0094134D">
        <w:t>).</w:t>
      </w:r>
    </w:p>
    <w:p w14:paraId="56663814" w14:textId="77777777" w:rsidR="00F7009D" w:rsidRDefault="00F7009D" w:rsidP="00F7009D">
      <w:pPr>
        <w:pStyle w:val="Brdtextmedindrag"/>
      </w:pPr>
    </w:p>
    <w:p w14:paraId="3930EF59" w14:textId="3E145EA5" w:rsidR="00F7009D" w:rsidRDefault="009D6872" w:rsidP="00F7009D">
      <w:pPr>
        <w:pStyle w:val="DiagramRubrik"/>
      </w:pPr>
      <w:bookmarkStart w:id="43" w:name="_Ref384203417"/>
      <w:bookmarkStart w:id="44" w:name="_Toc384401728"/>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2</w:t>
      </w:r>
      <w:r w:rsidR="0009067D">
        <w:rPr>
          <w:bCs/>
          <w:noProof/>
        </w:rPr>
        <w:fldChar w:fldCharType="end"/>
      </w:r>
      <w:r>
        <w:rPr>
          <w:noProof/>
        </w:rPr>
        <w:t>.</w:t>
      </w:r>
      <w:fldSimple w:instr=" SEQ Diagram \* ARABIC \s 1 ">
        <w:r w:rsidR="004642B5">
          <w:rPr>
            <w:noProof/>
          </w:rPr>
          <w:t>6</w:t>
        </w:r>
      </w:fldSimple>
      <w:bookmarkEnd w:id="43"/>
      <w:r>
        <w:t xml:space="preserve"> Sysselsättningsgrad 2001–2018</w:t>
      </w:r>
      <w:bookmarkEnd w:id="44"/>
    </w:p>
    <w:p w14:paraId="255AF0D1" w14:textId="68385454" w:rsidR="00F7009D" w:rsidRDefault="009D6872" w:rsidP="00F7009D">
      <w:pPr>
        <w:pStyle w:val="DiagramUnderrubrik"/>
      </w:pPr>
      <w:r>
        <w:t>Procent av befolkningen</w:t>
      </w:r>
      <w:r>
        <w:tab/>
        <w:t>Procent av befolkningen</w:t>
      </w:r>
    </w:p>
    <w:p w14:paraId="0C122F36" w14:textId="03826A92" w:rsidR="00F7009D" w:rsidRDefault="009D6872" w:rsidP="00F7009D">
      <w:pPr>
        <w:pStyle w:val="Brdtext"/>
        <w:spacing w:line="260" w:lineRule="atLeast"/>
      </w:pPr>
      <w:r>
        <w:rPr>
          <w:noProof/>
          <w:lang w:eastAsia="sv-SE"/>
        </w:rPr>
        <w:drawing>
          <wp:inline distT="0" distB="0" distL="0" distR="0" wp14:anchorId="0B959EB0" wp14:editId="293CB05B">
            <wp:extent cx="2753995" cy="2044037"/>
            <wp:effectExtent l="0" t="0" r="8255" b="0"/>
            <wp:docPr id="373" name="Diagram 29"/>
            <wp:cNvGraphicFramePr/>
            <a:graphic xmlns:a="http://schemas.openxmlformats.org/drawingml/2006/main">
              <a:graphicData uri="http://schemas.openxmlformats.org/drawingml/2006/chart">
                <c:chart xmlns:c="http://schemas.openxmlformats.org/drawingml/2006/chart" xmlns:r="http://schemas.openxmlformats.org/officeDocument/2006/relationships" r:id="rId91"/>
              </a:graphicData>
            </a:graphic>
          </wp:inline>
        </w:drawing>
      </w:r>
    </w:p>
    <w:p w14:paraId="30A9E9C8" w14:textId="4F9410A1" w:rsidR="00F7009D" w:rsidRDefault="009D6872" w:rsidP="00F7009D">
      <w:pPr>
        <w:pStyle w:val="DiagramFotnot"/>
      </w:pPr>
      <w:r>
        <w:t>Källor: Statistiska centralbyrån och egna beräkningar.</w:t>
      </w:r>
    </w:p>
    <w:p w14:paraId="017A7C38" w14:textId="77777777" w:rsidR="00F7009D" w:rsidRDefault="00F7009D" w:rsidP="00F7009D">
      <w:pPr>
        <w:pStyle w:val="Brdtext"/>
      </w:pPr>
    </w:p>
    <w:p w14:paraId="40447325" w14:textId="6DCE2297" w:rsidR="00F7009D" w:rsidRPr="00602D16" w:rsidRDefault="009D6872" w:rsidP="00F7009D">
      <w:pPr>
        <w:pStyle w:val="Brdtext"/>
      </w:pPr>
      <w:r w:rsidRPr="00602D16">
        <w:rPr>
          <w:rStyle w:val="BrdtextChar"/>
        </w:rPr>
        <w:t>D</w:t>
      </w:r>
      <w:r w:rsidRPr="00602D16">
        <w:t xml:space="preserve">en svenska arbetsmarknaden är stark även i en internationell </w:t>
      </w:r>
      <w:r w:rsidRPr="0094134D">
        <w:t>jämförelse. Sverige har tillsammans med Nederländerna högst sysselsättningsgrad</w:t>
      </w:r>
      <w:r w:rsidRPr="00602D16">
        <w:t xml:space="preserve"> i EU (se </w:t>
      </w:r>
      <w:r>
        <w:fldChar w:fldCharType="begin"/>
      </w:r>
      <w:r>
        <w:instrText xml:space="preserve"> REF  _Ref384204690 \* Lower \h </w:instrText>
      </w:r>
      <w:r>
        <w:fldChar w:fldCharType="separate"/>
      </w:r>
      <w:r w:rsidR="004642B5">
        <w:t xml:space="preserve">diagram </w:t>
      </w:r>
      <w:r w:rsidR="004642B5" w:rsidRPr="004642B5">
        <w:rPr>
          <w:bCs/>
          <w:noProof/>
        </w:rPr>
        <w:t>2</w:t>
      </w:r>
      <w:r w:rsidR="004642B5">
        <w:rPr>
          <w:noProof/>
        </w:rPr>
        <w:t>.7</w:t>
      </w:r>
      <w:r>
        <w:fldChar w:fldCharType="end"/>
      </w:r>
      <w:r>
        <w:t>).</w:t>
      </w:r>
      <w:r w:rsidRPr="00602D16">
        <w:rPr>
          <w:rStyle w:val="Fotnotsreferens"/>
        </w:rPr>
        <w:footnoteReference w:id="14"/>
      </w:r>
      <w:r w:rsidRPr="00602D16">
        <w:t xml:space="preserve"> Till exempel är sysselsättningsgraden fjärde kvartalet 2013 mer än </w:t>
      </w:r>
      <w:r>
        <w:t>6</w:t>
      </w:r>
      <w:r w:rsidRPr="00602D16">
        <w:t xml:space="preserve"> procentenheter högre än i Finland och nästan </w:t>
      </w:r>
      <w:r w:rsidRPr="00602D16" w:rsidDel="00161E8A">
        <w:t>9</w:t>
      </w:r>
      <w:r w:rsidRPr="00602D16">
        <w:t xml:space="preserve"> procentenheter högre än genomsnittet i EU. Sverige har även klarat den utdragna </w:t>
      </w:r>
      <w:r w:rsidRPr="0094134D">
        <w:t xml:space="preserve">lågkonjunkturen bättre än de flesta andra länder i EU, </w:t>
      </w:r>
      <w:r w:rsidRPr="002F2807">
        <w:t>där sysselsättningsgraden minskat mer sedan 2008.</w:t>
      </w:r>
    </w:p>
    <w:p w14:paraId="259890CE" w14:textId="77777777" w:rsidR="00F7009D" w:rsidRDefault="00F7009D" w:rsidP="00F7009D">
      <w:pPr>
        <w:pStyle w:val="Brdtextmedindrag"/>
      </w:pPr>
    </w:p>
    <w:p w14:paraId="561D3B76" w14:textId="560C797C" w:rsidR="00F7009D" w:rsidRDefault="009D6872" w:rsidP="00F7009D">
      <w:pPr>
        <w:pStyle w:val="DiagramRubrik"/>
      </w:pPr>
      <w:bookmarkStart w:id="45" w:name="_Ref384204690"/>
      <w:bookmarkStart w:id="46" w:name="_Toc384401729"/>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2</w:t>
      </w:r>
      <w:r w:rsidR="0009067D">
        <w:rPr>
          <w:bCs/>
          <w:noProof/>
        </w:rPr>
        <w:fldChar w:fldCharType="end"/>
      </w:r>
      <w:r>
        <w:rPr>
          <w:noProof/>
        </w:rPr>
        <w:t>.</w:t>
      </w:r>
      <w:fldSimple w:instr=" SEQ Diagram \* ARABIC \s 1 ">
        <w:r w:rsidR="004642B5">
          <w:rPr>
            <w:noProof/>
          </w:rPr>
          <w:t>7</w:t>
        </w:r>
      </w:fldSimple>
      <w:bookmarkEnd w:id="45"/>
      <w:r>
        <w:t xml:space="preserve"> Sysselsättningsgrad, internationell jämförelse</w:t>
      </w:r>
      <w:bookmarkEnd w:id="46"/>
    </w:p>
    <w:p w14:paraId="3A7EF48F" w14:textId="1A53C387" w:rsidR="00F7009D" w:rsidRDefault="009D6872" w:rsidP="00F7009D">
      <w:pPr>
        <w:pStyle w:val="DiagramUnderrubrik"/>
      </w:pPr>
      <w:r>
        <w:t>Procent av befolkningen, 15–74</w:t>
      </w:r>
      <w:r>
        <w:rPr>
          <w:rFonts w:ascii="Times New Roman" w:hAnsi="Times New Roman"/>
        </w:rPr>
        <w:t> </w:t>
      </w:r>
      <w:r>
        <w:t>år</w:t>
      </w:r>
    </w:p>
    <w:p w14:paraId="41E34B94" w14:textId="549F58E1" w:rsidR="00F7009D" w:rsidRDefault="009D6872" w:rsidP="00F7009D">
      <w:pPr>
        <w:pStyle w:val="Brdtext"/>
        <w:spacing w:line="260" w:lineRule="atLeast"/>
      </w:pPr>
      <w:r>
        <w:rPr>
          <w:noProof/>
          <w:lang w:eastAsia="sv-SE"/>
        </w:rPr>
        <w:drawing>
          <wp:inline distT="0" distB="0" distL="0" distR="0" wp14:anchorId="33605177" wp14:editId="0B4C6057">
            <wp:extent cx="2753995" cy="2348645"/>
            <wp:effectExtent l="0" t="0" r="0" b="0"/>
            <wp:docPr id="20" name="Diagram 64"/>
            <wp:cNvGraphicFramePr/>
            <a:graphic xmlns:a="http://schemas.openxmlformats.org/drawingml/2006/main">
              <a:graphicData uri="http://schemas.openxmlformats.org/drawingml/2006/chart">
                <c:chart xmlns:c="http://schemas.openxmlformats.org/drawingml/2006/chart" xmlns:r="http://schemas.openxmlformats.org/officeDocument/2006/relationships" r:id="rId92"/>
              </a:graphicData>
            </a:graphic>
          </wp:inline>
        </w:drawing>
      </w:r>
    </w:p>
    <w:p w14:paraId="47D7519E" w14:textId="0F46E6CE" w:rsidR="00F7009D" w:rsidRDefault="009D6872" w:rsidP="00F7009D">
      <w:pPr>
        <w:pStyle w:val="DiagramFotnot"/>
      </w:pPr>
      <w:r w:rsidRPr="00D65E22">
        <w:t>Anm.: EU-15 exklusive Luxemburg.</w:t>
      </w:r>
      <w:r>
        <w:br/>
      </w:r>
      <w:r w:rsidRPr="00D65E22">
        <w:t>Anm.: * Avser 2013 kv</w:t>
      </w:r>
      <w:r>
        <w:t>artal</w:t>
      </w:r>
      <w:r w:rsidRPr="00D65E22">
        <w:t xml:space="preserve"> 3.</w:t>
      </w:r>
      <w:r>
        <w:br/>
      </w:r>
      <w:r w:rsidRPr="00D65E22">
        <w:t>Källa: Eurostat.</w:t>
      </w:r>
    </w:p>
    <w:p w14:paraId="127CF057" w14:textId="77777777" w:rsidR="00F7009D" w:rsidRPr="00602D16" w:rsidRDefault="00F7009D" w:rsidP="00F7009D">
      <w:pPr>
        <w:pStyle w:val="Brdtext"/>
      </w:pPr>
    </w:p>
    <w:p w14:paraId="5E1CF8EB" w14:textId="5F21AF4E" w:rsidR="00F7009D" w:rsidRPr="00602D16" w:rsidRDefault="009D6872" w:rsidP="00F7009D">
      <w:pPr>
        <w:pStyle w:val="Brdtext"/>
      </w:pPr>
      <w:r w:rsidRPr="00602D16">
        <w:t>Den starka utvecklingen på arbetsmarknaden har berört breda grupper. Mellan 2006 och 2013 har arbetskraftsdeltagandet, sysselsättningsgraden och antalet personer i arbete som andel av befolkningen ökat i alla åldersgrupper utom bland de under 35 år. Särskilt stark har utvecklingen varit bland äldre. Även bland utrikes födda har arbetskraftsdeltagandet, sysselsättningsgraden och antalet personer i arbete som andel av befolkningen ökat.</w:t>
      </w:r>
    </w:p>
    <w:p w14:paraId="4114536A" w14:textId="77777777" w:rsidR="00F7009D" w:rsidRPr="00602D16" w:rsidRDefault="009D6872" w:rsidP="00F7009D">
      <w:pPr>
        <w:pStyle w:val="Rubrik4utannumrering"/>
      </w:pPr>
      <w:r w:rsidRPr="00602D16">
        <w:t>Arbetslösheten bedöms minska de kommande åren</w:t>
      </w:r>
    </w:p>
    <w:p w14:paraId="70B38E16" w14:textId="4E09882D" w:rsidR="00F7009D" w:rsidRPr="00602D16" w:rsidRDefault="009D6872" w:rsidP="00F7009D">
      <w:pPr>
        <w:pStyle w:val="Brdtext"/>
      </w:pPr>
      <w:r w:rsidRPr="00602D16">
        <w:t xml:space="preserve">Den utdragna lågkonjunkturen, i kombination med att fler söker sig till arbetsmarknaden, har bidragit till att arbetslösheten ligger på en förhållandevis hög nivå, 8 procent 2013, och till att arbetslöshetstiderna </w:t>
      </w:r>
      <w:r>
        <w:t xml:space="preserve">har </w:t>
      </w:r>
      <w:r w:rsidRPr="00602D16">
        <w:t>förlängts. Arbetslös</w:t>
      </w:r>
      <w:r w:rsidRPr="00602D16">
        <w:softHyphen/>
        <w:t xml:space="preserve">heten är dock lägre än i många andra länder i EU. I de flesta EU-länder är </w:t>
      </w:r>
      <w:r>
        <w:t xml:space="preserve">också </w:t>
      </w:r>
      <w:r w:rsidRPr="00602D16">
        <w:t>långtidsarbetslösheten betydligt högre än i Sverige och har också ökat mer sedan krisen inleddes (se</w:t>
      </w:r>
      <w:r>
        <w:t xml:space="preserve"> </w:t>
      </w:r>
      <w:r>
        <w:fldChar w:fldCharType="begin"/>
      </w:r>
      <w:r>
        <w:instrText xml:space="preserve"> REF  _Ref384204127 \* Lower \h </w:instrText>
      </w:r>
      <w:r>
        <w:fldChar w:fldCharType="separate"/>
      </w:r>
      <w:r w:rsidR="004642B5">
        <w:t xml:space="preserve">diagram </w:t>
      </w:r>
      <w:r w:rsidR="004642B5" w:rsidRPr="004642B5">
        <w:rPr>
          <w:bCs/>
          <w:noProof/>
        </w:rPr>
        <w:t>2</w:t>
      </w:r>
      <w:r w:rsidR="004642B5">
        <w:rPr>
          <w:noProof/>
        </w:rPr>
        <w:t>.8</w:t>
      </w:r>
      <w:r>
        <w:fldChar w:fldCharType="end"/>
      </w:r>
      <w:r w:rsidRPr="00602D16">
        <w:t>). I EU är det bara Österrike som har lika låg långtidsarbetslöshet som Sverige. Sysselsättningsgraden i Österrike är dock lägre än i Sverige, i synnerhet bland kvinnor.</w:t>
      </w:r>
    </w:p>
    <w:p w14:paraId="3E047020" w14:textId="77777777" w:rsidR="00F7009D" w:rsidRPr="00602D16" w:rsidRDefault="00F7009D" w:rsidP="00F7009D">
      <w:pPr>
        <w:pStyle w:val="Brdtext"/>
      </w:pPr>
    </w:p>
    <w:p w14:paraId="57BA1F80" w14:textId="73B1B482" w:rsidR="00F7009D" w:rsidRDefault="009D6872" w:rsidP="00F7009D">
      <w:pPr>
        <w:pStyle w:val="DiagramRubrik"/>
      </w:pPr>
      <w:bookmarkStart w:id="47" w:name="_Ref384204127"/>
      <w:bookmarkStart w:id="48" w:name="_Toc384401730"/>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2</w:t>
      </w:r>
      <w:r w:rsidR="0009067D">
        <w:rPr>
          <w:bCs/>
          <w:noProof/>
        </w:rPr>
        <w:fldChar w:fldCharType="end"/>
      </w:r>
      <w:r>
        <w:rPr>
          <w:noProof/>
        </w:rPr>
        <w:t>.</w:t>
      </w:r>
      <w:fldSimple w:instr=" SEQ Diagram \* ARABIC \s 1 ">
        <w:r w:rsidR="004642B5">
          <w:rPr>
            <w:noProof/>
          </w:rPr>
          <w:t>8</w:t>
        </w:r>
      </w:fldSimple>
      <w:bookmarkEnd w:id="47"/>
      <w:r>
        <w:t xml:space="preserve"> Långtidsarbetslöshet, internationell jämförelse</w:t>
      </w:r>
      <w:bookmarkEnd w:id="48"/>
    </w:p>
    <w:p w14:paraId="1A575D53" w14:textId="78D110F8" w:rsidR="00F7009D" w:rsidRDefault="009D6872" w:rsidP="00F7009D">
      <w:pPr>
        <w:pStyle w:val="DiagramUnderrubrik"/>
      </w:pPr>
      <w:r>
        <w:t>Procent av arbetskraften, 15–74</w:t>
      </w:r>
      <w:r>
        <w:rPr>
          <w:rFonts w:ascii="Times New Roman" w:hAnsi="Times New Roman"/>
        </w:rPr>
        <w:t> </w:t>
      </w:r>
      <w:r>
        <w:t>år</w:t>
      </w:r>
    </w:p>
    <w:p w14:paraId="41EA34F1" w14:textId="7952E7FE" w:rsidR="00F7009D" w:rsidRDefault="009D6872" w:rsidP="00F7009D">
      <w:pPr>
        <w:pStyle w:val="Brdtext"/>
        <w:spacing w:line="260" w:lineRule="atLeast"/>
      </w:pPr>
      <w:r>
        <w:rPr>
          <w:noProof/>
          <w:lang w:eastAsia="sv-SE"/>
        </w:rPr>
        <w:drawing>
          <wp:inline distT="0" distB="0" distL="0" distR="0" wp14:anchorId="3C3E19D9" wp14:editId="5B3F95F7">
            <wp:extent cx="2753995" cy="2348645"/>
            <wp:effectExtent l="0" t="0" r="0" b="0"/>
            <wp:docPr id="21" name="Diagram 65"/>
            <wp:cNvGraphicFramePr/>
            <a:graphic xmlns:a="http://schemas.openxmlformats.org/drawingml/2006/main">
              <a:graphicData uri="http://schemas.openxmlformats.org/drawingml/2006/chart">
                <c:chart xmlns:c="http://schemas.openxmlformats.org/drawingml/2006/chart" xmlns:r="http://schemas.openxmlformats.org/officeDocument/2006/relationships" r:id="rId93"/>
              </a:graphicData>
            </a:graphic>
          </wp:inline>
        </w:drawing>
      </w:r>
    </w:p>
    <w:p w14:paraId="50FDDCF6" w14:textId="403C78D6" w:rsidR="00F7009D" w:rsidRDefault="009D6872" w:rsidP="00F7009D">
      <w:pPr>
        <w:pStyle w:val="DiagramFotnot"/>
      </w:pPr>
      <w:r w:rsidRPr="00602D16">
        <w:t>Anm.: EU-15 exklusive Luxemburg. Långtidsarbetslöshet definieras som arbetslösa längre än ett år som andel av arbetskraften.</w:t>
      </w:r>
      <w:r w:rsidRPr="00602D16">
        <w:br/>
        <w:t>Käll</w:t>
      </w:r>
      <w:r>
        <w:t>a</w:t>
      </w:r>
      <w:r w:rsidRPr="00602D16">
        <w:t>: Eurostat.</w:t>
      </w:r>
    </w:p>
    <w:p w14:paraId="3612BA49" w14:textId="77777777" w:rsidR="00F7009D" w:rsidRDefault="00F7009D" w:rsidP="00F7009D">
      <w:pPr>
        <w:pStyle w:val="Brdtext"/>
      </w:pPr>
    </w:p>
    <w:p w14:paraId="64B4666B" w14:textId="08128B49" w:rsidR="00F7009D" w:rsidRPr="00602D16" w:rsidRDefault="009D6872" w:rsidP="00F7009D">
      <w:pPr>
        <w:pStyle w:val="Brdtextmedindrag"/>
      </w:pPr>
      <w:r w:rsidRPr="00602D16">
        <w:t>En tillfälligt hög arbetslöshet behöver i sig inte vara problematisk, om den beror på att fler söker sig till arbetsmarknaden. Personer som träder in på arbetsmarknaden har nämligen generellt sett betydligt större chanser att få ett arbete än personer som står utanför arbetsmarknaden. Den utdragna låg</w:t>
      </w:r>
      <w:r>
        <w:softHyphen/>
      </w:r>
      <w:r w:rsidRPr="00602D16">
        <w:t xml:space="preserve">konjunkturen är däremot mer bekymmersam, då arbetslösheten riskerar fastna på höga nivåer under lång tid framför allt till följd av att arbetslöshetstiderna förlängs. De som drabbats hårdast av lågkonjunkturen är de som redan före finanskrisen hade en svag förankring på arbetsmarknaden och de som träder in på arbetsmarknaden under krisen. Det handlar bl.a. om långtidsarbetslösa, personer med </w:t>
      </w:r>
      <w:r>
        <w:t xml:space="preserve">funktionsnedsättning som medför </w:t>
      </w:r>
      <w:r w:rsidRPr="00602D16">
        <w:t>nedsatt arbetsförmåga, personer födda utanför Europa samt personer med ofullständig gymnasie</w:t>
      </w:r>
      <w:r>
        <w:softHyphen/>
      </w:r>
      <w:r w:rsidRPr="00602D16">
        <w:t>utbildning.</w:t>
      </w:r>
    </w:p>
    <w:p w14:paraId="1C68C228" w14:textId="6A0668CC" w:rsidR="00F7009D" w:rsidRPr="00602D16" w:rsidRDefault="009D6872" w:rsidP="00F7009D">
      <w:pPr>
        <w:pStyle w:val="Brdtextmedindrag"/>
      </w:pPr>
      <w:r w:rsidRPr="00602D16">
        <w:t>Regeringen bedömer att sysselsättningen kommer att öka snabbare än arbetskraften de närmaste åren när efterfrågan stiger. Arbetslösheten bedöms därmed minska men</w:t>
      </w:r>
      <w:r>
        <w:t>,</w:t>
      </w:r>
      <w:r w:rsidRPr="00602D16">
        <w:t xml:space="preserve"> återhämtningen kommer att gå långsamt, framför allt till följd av en svag utveckling av den globala efterfrågan. Först 2018, dvs. tio år efter krisens utbrott, bedöms konjunkturläget ha stabiliserats. Då bedöms arbetslösheten ha minskat till ca 6 procent, vilket motsvarar ca 4 procent enligt den äldre definitionen samtidigt som sysselsättningsgraden </w:t>
      </w:r>
      <w:r>
        <w:t>för 15</w:t>
      </w:r>
      <w:r w:rsidRPr="00602D16">
        <w:t>–</w:t>
      </w:r>
      <w:r>
        <w:t>7</w:t>
      </w:r>
      <w:r w:rsidRPr="00602D16">
        <w:t xml:space="preserve">4 år har ökat till </w:t>
      </w:r>
      <w:r>
        <w:t>67</w:t>
      </w:r>
      <w:r w:rsidRPr="00602D16">
        <w:t> procent</w:t>
      </w:r>
      <w:r>
        <w:t xml:space="preserve"> och sysselsättningsgraden för </w:t>
      </w:r>
      <w:r w:rsidRPr="00602D16">
        <w:t>20–64</w:t>
      </w:r>
      <w:r>
        <w:t> år ökat till ca 82 procent</w:t>
      </w:r>
      <w:r w:rsidRPr="00602D16">
        <w:t xml:space="preserve">. Det betyder att arbetslösheten 2018 bedöms vara drygt </w:t>
      </w:r>
      <w:r w:rsidRPr="00602D16">
        <w:lastRenderedPageBreak/>
        <w:t>1 procentenhet lägre än 2006. Sysselsättningsgraden 20–64 och 15–74 år bedöms öka med knappt 3 procentenheter respektive drygt 1 procentenhet mellan 2006 och 2018.</w:t>
      </w:r>
    </w:p>
    <w:p w14:paraId="79ED4807" w14:textId="10DD9652" w:rsidR="00F7009D" w:rsidRPr="00602D16" w:rsidRDefault="009D6872" w:rsidP="00F7009D">
      <w:pPr>
        <w:pStyle w:val="Brdtextmedindrag"/>
      </w:pPr>
      <w:r w:rsidRPr="00602D16">
        <w:t>En allt större andel av de arbetslösa kommer att bestå av grupper med svag förankring på arbetsmarknaden eftersom det är personer som står nära arbetsmarknaden som får arbete först. För att jobbchanserna påtagligt ska öka för grupper med svag förankring på arbets</w:t>
      </w:r>
      <w:r>
        <w:softHyphen/>
      </w:r>
      <w:r w:rsidRPr="00602D16">
        <w:t>marknaden behövs i allmänhet en relativt stark konjunktur. Politiken behöver därför i nuläget inriktas på att påskynda och stärka möjligheterna för personer med svag förankring på arbetsmarknaden att få arbete.</w:t>
      </w:r>
    </w:p>
    <w:p w14:paraId="1EF12A08" w14:textId="77777777" w:rsidR="00F7009D" w:rsidRPr="00602D16" w:rsidRDefault="009D6872" w:rsidP="00F7009D">
      <w:pPr>
        <w:pStyle w:val="Rubrik3"/>
      </w:pPr>
      <w:bookmarkStart w:id="49" w:name="_Toc384401460"/>
      <w:r w:rsidRPr="00602D16">
        <w:t>En politik för full sysselsättning</w:t>
      </w:r>
      <w:bookmarkEnd w:id="49"/>
    </w:p>
    <w:p w14:paraId="24E6478E" w14:textId="0CD77C43" w:rsidR="00F7009D" w:rsidRPr="00602D16" w:rsidRDefault="009D6872" w:rsidP="00F7009D">
      <w:pPr>
        <w:pStyle w:val="Brdtextmedindrag"/>
        <w:ind w:firstLine="0"/>
      </w:pPr>
      <w:r w:rsidRPr="00602D16">
        <w:t>För att nå målet om full sysselsättning har regeringen genomfört åtgärder som stärker arbetsutbudet, ökar efterfrågan på arbetskraft och förbättrar matchningen på arbetsmarknaden. Tyngdpunkten har legat på åtgärder som stärker arbetsutbudet. Den viktigaste åtgärden är jobbskatteavdraget, som sedan införandet förstärkts vid fyra tillfällen. Jobbskatteavdraget stärker drivkrafterna till arbete och ökar därmed arbetsutbudet. Jobbskatteavdraget har ökat arbetskraftsdeltagandet och sysselsättningen. Effekterna bedöms dock hittills ha varit starkare på arbetskraftsdeltagandet. Den senaste förstärkningen infördes i januari 2014 och effekterna av denna bedöms därför ännu inte ha uppkommit i någon större utsträckning. Jobbskatteavdraget bedöms på lång sikt öka arbetskraftsdeltagandet med ca 90 000 personer, öka sysselsättningen med ca 120 000 personer och minska arbetslösheten med ca 0,8 procentenheter. Merparten av effekterna bedöms ha slagit igenom 2018.</w:t>
      </w:r>
    </w:p>
    <w:p w14:paraId="3153D37A" w14:textId="5F61D632" w:rsidR="00F7009D" w:rsidRPr="00602D16" w:rsidRDefault="009D6872" w:rsidP="00F7009D">
      <w:pPr>
        <w:pStyle w:val="Brdtextmedindrag"/>
      </w:pPr>
      <w:r w:rsidRPr="00602D16">
        <w:t xml:space="preserve">För att utbudsreformer, som ökar drivkrafterna till arbete och rustar människor för jobb, så snabbt som möjligt ska leda till ökad sysselsättning är det nödvändigt med kompletterande efterfrågestimulerande åtgärder. Det är särskilt viktigt när lönestrukturen är sammanpressad, när antalet arbetssökande med svag förankring på arbetsmarknaden blir fler och efterfrågan är låg. Förhållandevis höga lönekostnader kan göra att det tar lång tid innan </w:t>
      </w:r>
      <w:r w:rsidRPr="00602D16">
        <w:lastRenderedPageBreak/>
        <w:t>en person med låg eller osäker produktivitet får ett passande jobberbjudande.</w:t>
      </w:r>
    </w:p>
    <w:p w14:paraId="7B9B5579" w14:textId="19E76DC2" w:rsidR="00F7009D" w:rsidRPr="00602D16" w:rsidRDefault="009D6872" w:rsidP="00F7009D">
      <w:pPr>
        <w:pStyle w:val="Brdtextmedindrag"/>
      </w:pPr>
      <w:r w:rsidRPr="00602D16">
        <w:t>Den höga arbetslösheten är en av de mest angelägna utmaningarna för politiken. Särskilt viktigt är att motverka långtidsarbetslöshet och höja sysselsättningen i grupper med svag förankring på arbetsmarknaden. Det handlar om åtgärder inom arbetsmarknads- och utbildnings</w:t>
      </w:r>
      <w:r>
        <w:softHyphen/>
      </w:r>
      <w:r w:rsidRPr="00602D16">
        <w:t>politiken som ökar individens anställningsbarhet till rådande lönestruktur, åtgärder som ökar jobbchanserna genom att minska företagens lönekostnader och åtgärder som förbättrar matchningen. Det är viktigt att insatser för att pressa ner arbetslösheten inte leder till ökat utanförskap.</w:t>
      </w:r>
    </w:p>
    <w:p w14:paraId="1B00E9DE" w14:textId="4F1D36C4" w:rsidR="00F7009D" w:rsidRPr="00602D16" w:rsidRDefault="009D6872" w:rsidP="00F7009D">
      <w:pPr>
        <w:pStyle w:val="Rubrik4utannumrering"/>
      </w:pPr>
      <w:r w:rsidRPr="00602D16">
        <w:t>Underlätta arbetsmarknadsinträdet för unga</w:t>
      </w:r>
    </w:p>
    <w:p w14:paraId="666EBB1A" w14:textId="19D8D8C6" w:rsidR="00F7009D" w:rsidRPr="00602D16" w:rsidRDefault="009D6872" w:rsidP="00F7009D">
      <w:pPr>
        <w:pStyle w:val="Brdtextmedindrag"/>
        <w:ind w:firstLine="0"/>
      </w:pPr>
      <w:r w:rsidRPr="0094134D">
        <w:t>Antalet unga som är arbetslösa ökade under 2000-talet. Uppgången sedan 2006 har framför allt drivits av att fler heltidsstuderande söker arbete. Ungdomsarbetslösheten uppgick 2013 till 24 procent. För att förstå ungdoms</w:t>
      </w:r>
      <w:r>
        <w:softHyphen/>
      </w:r>
      <w:r w:rsidRPr="0094134D">
        <w:t>arbetslöshetens karaktär och omfattning är det viktigt att</w:t>
      </w:r>
      <w:r w:rsidRPr="00602D16">
        <w:t xml:space="preserve"> se till gruppens sammansättning.</w:t>
      </w:r>
    </w:p>
    <w:p w14:paraId="06E008D0" w14:textId="1917451D" w:rsidR="00F7009D" w:rsidRDefault="009D6872" w:rsidP="00F7009D">
      <w:pPr>
        <w:pStyle w:val="Brdtextmedindrag"/>
      </w:pPr>
      <w:r w:rsidRPr="00602D16">
        <w:t>Bland de arbetslösa unga är nära hälften heltidsstuderande, varav många i gymnasie</w:t>
      </w:r>
      <w:r>
        <w:softHyphen/>
      </w:r>
      <w:r w:rsidRPr="00602D16">
        <w:t>skolan. Även om det är angeläget att ta tillvara alla människors arbetsutbud kan heltids</w:t>
      </w:r>
      <w:r>
        <w:softHyphen/>
      </w:r>
      <w:r w:rsidRPr="00602D16">
        <w:t>studerande som också söker hel- eller deltidsarbete inte betraktas som ett allvarligt samhällsekonomiskt problem. Snarare är det tvärtom önskvärt att så många som möjligt i denna åldersgrupp går i och fullföljer en gymnasieutbildning. Arbetslösheten faller kraftigt med ökad ålder i åldersgruppen 15–24 år. I gruppen 25–34 år var arbetslösheten 8,1 procent 2013 (se</w:t>
      </w:r>
      <w:r>
        <w:t xml:space="preserve"> </w:t>
      </w:r>
      <w:r>
        <w:fldChar w:fldCharType="begin"/>
      </w:r>
      <w:r>
        <w:instrText xml:space="preserve"> REF  _Ref384209122 \* Lower \h </w:instrText>
      </w:r>
      <w:r>
        <w:fldChar w:fldCharType="separate"/>
      </w:r>
      <w:r w:rsidR="004642B5">
        <w:t xml:space="preserve">diagram </w:t>
      </w:r>
      <w:r w:rsidR="004642B5" w:rsidRPr="004642B5">
        <w:rPr>
          <w:bCs/>
          <w:noProof/>
        </w:rPr>
        <w:t>2</w:t>
      </w:r>
      <w:r w:rsidR="004642B5">
        <w:rPr>
          <w:noProof/>
        </w:rPr>
        <w:t>.9</w:t>
      </w:r>
      <w:r>
        <w:fldChar w:fldCharType="end"/>
      </w:r>
      <w:r w:rsidRPr="00602D16">
        <w:t>).</w:t>
      </w:r>
    </w:p>
    <w:p w14:paraId="026A71C0" w14:textId="0EC69EF8" w:rsidR="00F7009D" w:rsidRPr="00602D16" w:rsidRDefault="00F7009D" w:rsidP="00F7009D">
      <w:pPr>
        <w:pStyle w:val="Brdtextmedindrag"/>
      </w:pPr>
    </w:p>
    <w:p w14:paraId="489A967C" w14:textId="66A6252C" w:rsidR="00F7009D" w:rsidRDefault="009D6872" w:rsidP="00F7009D">
      <w:pPr>
        <w:pStyle w:val="DiagramRubrik"/>
      </w:pPr>
      <w:bookmarkStart w:id="50" w:name="_Ref384209122"/>
      <w:bookmarkStart w:id="51" w:name="_Toc384401731"/>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2</w:t>
      </w:r>
      <w:r w:rsidR="0009067D">
        <w:rPr>
          <w:bCs/>
          <w:noProof/>
        </w:rPr>
        <w:fldChar w:fldCharType="end"/>
      </w:r>
      <w:r>
        <w:rPr>
          <w:noProof/>
        </w:rPr>
        <w:t>.</w:t>
      </w:r>
      <w:fldSimple w:instr=" SEQ Diagram \* ARABIC \s 1 ">
        <w:r w:rsidR="004642B5">
          <w:rPr>
            <w:noProof/>
          </w:rPr>
          <w:t>9</w:t>
        </w:r>
      </w:fldSimple>
      <w:bookmarkEnd w:id="50"/>
      <w:r>
        <w:t xml:space="preserve"> </w:t>
      </w:r>
      <w:r w:rsidRPr="007F78DA">
        <w:t>Arbetslöshet och sysselsättningsgrad fördelat på ålder 2013</w:t>
      </w:r>
      <w:bookmarkEnd w:id="51"/>
    </w:p>
    <w:p w14:paraId="6D8BF4AE" w14:textId="563C25B9" w:rsidR="00F7009D" w:rsidRDefault="009D6872" w:rsidP="00F7009D">
      <w:pPr>
        <w:pStyle w:val="DiagramUnderrubrik"/>
      </w:pPr>
      <w:r>
        <w:t>Procent</w:t>
      </w:r>
    </w:p>
    <w:p w14:paraId="2D369BB1" w14:textId="6E3F0221" w:rsidR="00F7009D" w:rsidRDefault="009D6872" w:rsidP="00F7009D">
      <w:pPr>
        <w:pStyle w:val="Brdtext"/>
        <w:keepNext/>
        <w:spacing w:line="260" w:lineRule="atLeast"/>
      </w:pPr>
      <w:r>
        <w:rPr>
          <w:noProof/>
          <w:lang w:eastAsia="sv-SE"/>
        </w:rPr>
        <w:drawing>
          <wp:inline distT="0" distB="0" distL="0" distR="0" wp14:anchorId="24868A47" wp14:editId="2D6DD8C7">
            <wp:extent cx="2753995" cy="2044037"/>
            <wp:effectExtent l="0" t="0" r="8255" b="0"/>
            <wp:docPr id="22" name="Diagram 66"/>
            <wp:cNvGraphicFramePr/>
            <a:graphic xmlns:a="http://schemas.openxmlformats.org/drawingml/2006/main">
              <a:graphicData uri="http://schemas.openxmlformats.org/drawingml/2006/chart">
                <c:chart xmlns:c="http://schemas.openxmlformats.org/drawingml/2006/chart" xmlns:r="http://schemas.openxmlformats.org/officeDocument/2006/relationships" r:id="rId94"/>
              </a:graphicData>
            </a:graphic>
          </wp:inline>
        </w:drawing>
      </w:r>
    </w:p>
    <w:p w14:paraId="22FF9F1B" w14:textId="77777777" w:rsidR="00F7009D" w:rsidRDefault="009D6872" w:rsidP="00F7009D">
      <w:pPr>
        <w:pStyle w:val="DiagramFotnot"/>
      </w:pPr>
      <w:r>
        <w:t>Källa: Statistiska centralbyrån.</w:t>
      </w:r>
    </w:p>
    <w:p w14:paraId="4387A56D" w14:textId="77777777" w:rsidR="00F7009D" w:rsidRDefault="00F7009D" w:rsidP="00F7009D">
      <w:pPr>
        <w:pStyle w:val="Brdtext"/>
      </w:pPr>
    </w:p>
    <w:p w14:paraId="510A792C" w14:textId="126070F8" w:rsidR="00F7009D" w:rsidRPr="00602D16" w:rsidRDefault="009D6872" w:rsidP="00F7009D">
      <w:pPr>
        <w:pStyle w:val="Brdtext"/>
      </w:pPr>
      <w:r w:rsidRPr="00602D16">
        <w:t>Unga har generellt goda chanser att få ett arbete jämfört med andra vilket medför att de allra flesta unga har relativt korta arbets</w:t>
      </w:r>
      <w:r>
        <w:softHyphen/>
      </w:r>
      <w:r w:rsidRPr="00602D16">
        <w:t>löshetsperioder. Några få korta perioder av arbetslöshet för ungdomar kan därmed ses som ett uttryck för deras etablering på arbetsmarknaden. Trots att långtidsarbets</w:t>
      </w:r>
      <w:r>
        <w:softHyphen/>
      </w:r>
      <w:r w:rsidRPr="00602D16">
        <w:t>lösheten bland unga har ökat sedan finanskrisens utbrott 2008 är den fortfarande låg</w:t>
      </w:r>
      <w:r>
        <w:t>,</w:t>
      </w:r>
      <w:r w:rsidRPr="00602D16">
        <w:t xml:space="preserve"> både jämfört med de flesta andra åldersgrupperna och i förhållande till andra länder.</w:t>
      </w:r>
    </w:p>
    <w:p w14:paraId="619C4AE1" w14:textId="4AD498BF" w:rsidR="00F7009D" w:rsidRPr="00602D16" w:rsidRDefault="009D6872" w:rsidP="00F7009D">
      <w:pPr>
        <w:pStyle w:val="Brdtextmedindrag"/>
        <w:rPr>
          <w:rStyle w:val="BrdtextmedindragChar"/>
          <w:rFonts w:eastAsiaTheme="minorHAnsi"/>
        </w:rPr>
      </w:pPr>
      <w:r w:rsidRPr="00602D16">
        <w:t>Ett mått som kompletterar ungdoms</w:t>
      </w:r>
      <w:r>
        <w:softHyphen/>
      </w:r>
      <w:r w:rsidRPr="00602D16">
        <w:t>arbetslösheten är andelen inaktiva ungdomar,</w:t>
      </w:r>
      <w:r>
        <w:t xml:space="preserve"> dvs.</w:t>
      </w:r>
      <w:r w:rsidRPr="00602D16">
        <w:t xml:space="preserve"> unga som varken arbetar, studerar eller deltar i arbetsmarknadspolitiska program. Andelen inaktiva unga har minskat sedan 2006 </w:t>
      </w:r>
      <w:r w:rsidRPr="00BA0C0B">
        <w:t>(</w:t>
      </w:r>
      <w:r w:rsidRPr="00602D16">
        <w:t>se</w:t>
      </w:r>
      <w:r w:rsidR="00C53370">
        <w:t xml:space="preserve"> diagram 2.10</w:t>
      </w:r>
      <w:r w:rsidRPr="00602D16">
        <w:t>). År 2012 var det ca 8 procent av de unga som varken arbetade eller studerade, vilket är i nivå med Tyskland och långt under genomsnittet för EU.</w:t>
      </w:r>
    </w:p>
    <w:p w14:paraId="19D77D9B" w14:textId="29416EBD" w:rsidR="00F7009D" w:rsidRPr="00602D16" w:rsidRDefault="009D6872" w:rsidP="00F7009D">
      <w:pPr>
        <w:pStyle w:val="Brdtextmedindrag"/>
        <w:rPr>
          <w:rStyle w:val="BrdtextmedindragChar"/>
          <w:rFonts w:eastAsiaTheme="minorHAnsi"/>
        </w:rPr>
      </w:pPr>
      <w:r w:rsidRPr="00602D16">
        <w:rPr>
          <w:rStyle w:val="BrdtextmedindragChar"/>
          <w:rFonts w:eastAsiaTheme="minorHAnsi"/>
        </w:rPr>
        <w:t>Vissa unga har dock stora problem på arbetsmarknaden. Den största risken för långtidsarbetslöshet och framtida arbetsmark</w:t>
      </w:r>
      <w:r w:rsidRPr="00602D16">
        <w:rPr>
          <w:rStyle w:val="BrdtextmedindragChar"/>
          <w:rFonts w:eastAsiaTheme="minorHAnsi"/>
        </w:rPr>
        <w:softHyphen/>
        <w:t xml:space="preserve">nadsrelaterade problem finns hos unga </w:t>
      </w:r>
      <w:r>
        <w:rPr>
          <w:rStyle w:val="BrdtextmedindragChar"/>
          <w:rFonts w:eastAsiaTheme="minorHAnsi"/>
        </w:rPr>
        <w:t>som har</w:t>
      </w:r>
      <w:r w:rsidRPr="00602D16">
        <w:rPr>
          <w:rStyle w:val="BrdtextmedindragChar"/>
          <w:rFonts w:eastAsiaTheme="minorHAnsi"/>
        </w:rPr>
        <w:t xml:space="preserve"> ofullständig gymnasieutbildning, utrikes födda </w:t>
      </w:r>
      <w:r>
        <w:rPr>
          <w:rStyle w:val="BrdtextmedindragChar"/>
          <w:rFonts w:eastAsiaTheme="minorHAnsi"/>
        </w:rPr>
        <w:t xml:space="preserve">och </w:t>
      </w:r>
      <w:r w:rsidRPr="00602D16">
        <w:rPr>
          <w:rStyle w:val="BrdtextmedindragChar"/>
          <w:rFonts w:eastAsiaTheme="minorHAnsi"/>
        </w:rPr>
        <w:t>personer med funktionsnedsättning som medför nedsatt arbetsförmåga.</w:t>
      </w:r>
    </w:p>
    <w:p w14:paraId="39EB5FFC" w14:textId="77777777" w:rsidR="00F7009D" w:rsidRDefault="00F7009D" w:rsidP="00F7009D">
      <w:pPr>
        <w:overflowPunct w:val="0"/>
        <w:autoSpaceDE w:val="0"/>
        <w:autoSpaceDN w:val="0"/>
        <w:adjustRightInd w:val="0"/>
        <w:spacing w:after="0" w:line="260" w:lineRule="exact"/>
        <w:ind w:firstLine="227"/>
        <w:jc w:val="both"/>
        <w:textAlignment w:val="baseline"/>
        <w:rPr>
          <w:rFonts w:ascii="OrigGarmnd BT" w:eastAsia="Times New Roman" w:hAnsi="OrigGarmnd BT" w:cs="Times New Roman"/>
          <w:spacing w:val="-4"/>
          <w:szCs w:val="20"/>
        </w:rPr>
      </w:pPr>
    </w:p>
    <w:p w14:paraId="26F17007" w14:textId="14C2905C" w:rsidR="00F7009D" w:rsidRDefault="009D6872" w:rsidP="00F7009D">
      <w:pPr>
        <w:pStyle w:val="DiagramRubrik"/>
      </w:pPr>
      <w:bookmarkStart w:id="52" w:name="_Ref384210264"/>
      <w:bookmarkStart w:id="53" w:name="_Toc384401732"/>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2</w:t>
      </w:r>
      <w:r w:rsidR="0009067D">
        <w:rPr>
          <w:bCs/>
          <w:noProof/>
        </w:rPr>
        <w:fldChar w:fldCharType="end"/>
      </w:r>
      <w:r>
        <w:rPr>
          <w:noProof/>
        </w:rPr>
        <w:t>.</w:t>
      </w:r>
      <w:fldSimple w:instr=" SEQ Diagram \* ARABIC \s 1 ">
        <w:r w:rsidR="004642B5">
          <w:rPr>
            <w:noProof/>
          </w:rPr>
          <w:t>10</w:t>
        </w:r>
      </w:fldSimple>
      <w:bookmarkEnd w:id="52"/>
      <w:r>
        <w:t xml:space="preserve"> Unga som varken arbetar eller studerar (NEET)</w:t>
      </w:r>
      <w:bookmarkEnd w:id="53"/>
    </w:p>
    <w:p w14:paraId="17638048" w14:textId="55A3BDD5" w:rsidR="00F7009D" w:rsidRDefault="009D6872" w:rsidP="00F7009D">
      <w:pPr>
        <w:pStyle w:val="DiagramUnderrubrik"/>
      </w:pPr>
      <w:r>
        <w:t>Procent av befolkningen, 15–24 år</w:t>
      </w:r>
    </w:p>
    <w:p w14:paraId="4305F413" w14:textId="0152C663" w:rsidR="00F7009D" w:rsidRDefault="009D6872" w:rsidP="00F7009D">
      <w:pPr>
        <w:pStyle w:val="Brdtext"/>
        <w:keepNext/>
        <w:spacing w:line="260" w:lineRule="atLeast"/>
      </w:pPr>
      <w:r>
        <w:rPr>
          <w:noProof/>
          <w:lang w:eastAsia="sv-SE"/>
        </w:rPr>
        <w:drawing>
          <wp:inline distT="0" distB="0" distL="0" distR="0" wp14:anchorId="44A31ECA" wp14:editId="2D82D0AA">
            <wp:extent cx="2753995" cy="2348645"/>
            <wp:effectExtent l="0" t="0" r="0" b="0"/>
            <wp:docPr id="23" name="Diagram 68"/>
            <wp:cNvGraphicFramePr/>
            <a:graphic xmlns:a="http://schemas.openxmlformats.org/drawingml/2006/main">
              <a:graphicData uri="http://schemas.openxmlformats.org/drawingml/2006/chart">
                <c:chart xmlns:c="http://schemas.openxmlformats.org/drawingml/2006/chart" xmlns:r="http://schemas.openxmlformats.org/officeDocument/2006/relationships" r:id="rId95"/>
              </a:graphicData>
            </a:graphic>
          </wp:inline>
        </w:drawing>
      </w:r>
    </w:p>
    <w:p w14:paraId="56714FB2" w14:textId="285E8C17" w:rsidR="00F7009D" w:rsidRDefault="009D6872" w:rsidP="00F7009D">
      <w:pPr>
        <w:pStyle w:val="DiagramFotnot"/>
      </w:pPr>
      <w:r w:rsidRPr="00602D16">
        <w:t>Anm.: Andel unga av befolkningen 15−24 år</w:t>
      </w:r>
      <w:r>
        <w:t>,</w:t>
      </w:r>
      <w:r w:rsidRPr="00602D16">
        <w:t xml:space="preserve"> som varken arbetar, studerar eller går ett arbetsmarknadspolitiskt program.</w:t>
      </w:r>
      <w:r w:rsidRPr="00602D16">
        <w:br/>
        <w:t>Källa: Eurostat.</w:t>
      </w:r>
    </w:p>
    <w:p w14:paraId="540B54DA" w14:textId="77777777" w:rsidR="00F7009D" w:rsidRDefault="00F7009D" w:rsidP="00F7009D">
      <w:pPr>
        <w:pStyle w:val="Brdtext"/>
      </w:pPr>
    </w:p>
    <w:p w14:paraId="5BBEDA12" w14:textId="4DAAF6DF" w:rsidR="00F7009D" w:rsidRPr="00602D16" w:rsidRDefault="009D6872" w:rsidP="00F7009D">
      <w:pPr>
        <w:pStyle w:val="Brdtextmedindrag"/>
        <w:ind w:firstLine="0"/>
      </w:pPr>
      <w:r w:rsidRPr="00602D16">
        <w:t>Det finns brister i utbildningssystemet och en svag koppling mellan skola och arbetsliv. Regeringen har inlett ett omfattande reform</w:t>
      </w:r>
      <w:r>
        <w:softHyphen/>
      </w:r>
      <w:r w:rsidRPr="00602D16">
        <w:t>arbete och avser att genomföra ytterligare åtgärder (se avsnitt 2.3) som syftar till att höja kunskapsnivån i den svenska skolan. För vissa unga försenas etableringen på arbetsmarknaden, eftersom de inte har tillräckliga kvalifikationer för att det ska vara lönsamt att anställa dem till rådande ingångslöner. Svårigheter för arbetsgivare att bedöma ungas produktivitet och avsaknad av jobbrelaterade nätverk försvårar arbetsmarknadsinträdet ytterligare.</w:t>
      </w:r>
    </w:p>
    <w:p w14:paraId="01B71336" w14:textId="4E4208F3" w:rsidR="00F7009D" w:rsidRPr="00602D16" w:rsidRDefault="009D6872" w:rsidP="00F7009D">
      <w:pPr>
        <w:pStyle w:val="Brdtextmedindrag"/>
      </w:pPr>
      <w:r w:rsidRPr="00602D16">
        <w:t>De allra flesta unga lyckas så småningom etablera sig på arbetsmarknaden. Arbetslösheten minskar relativt snabbt med stigande ålder, samtidigt som sysselsättningsgraden ökar (se</w:t>
      </w:r>
      <w:r>
        <w:t xml:space="preserve"> </w:t>
      </w:r>
      <w:r>
        <w:fldChar w:fldCharType="begin"/>
      </w:r>
      <w:r>
        <w:instrText xml:space="preserve"> REF  _Ref384209122 \* Lower \h </w:instrText>
      </w:r>
      <w:r>
        <w:fldChar w:fldCharType="separate"/>
      </w:r>
      <w:r w:rsidR="004642B5">
        <w:t xml:space="preserve">diagram </w:t>
      </w:r>
      <w:r w:rsidR="004642B5" w:rsidRPr="004642B5">
        <w:rPr>
          <w:bCs/>
          <w:noProof/>
        </w:rPr>
        <w:t>2</w:t>
      </w:r>
      <w:r w:rsidR="004642B5">
        <w:rPr>
          <w:noProof/>
        </w:rPr>
        <w:t>.9</w:t>
      </w:r>
      <w:r>
        <w:fldChar w:fldCharType="end"/>
      </w:r>
      <w:r w:rsidRPr="00602D16">
        <w:t>). Inte desto mindre finns det ett behov av att förenkla och påskynda etableringen på arbetsmarknaden.</w:t>
      </w:r>
    </w:p>
    <w:p w14:paraId="43C0BB75" w14:textId="15269D5F" w:rsidR="00F7009D" w:rsidRPr="00602D16" w:rsidRDefault="009D6872" w:rsidP="00F7009D">
      <w:pPr>
        <w:pStyle w:val="Brdtextmedindrag"/>
      </w:pPr>
      <w:r w:rsidRPr="00602D16">
        <w:t>I ett land som Sverige med relativt höga lönekostnader för ungdomar är det därför välmotiverat med skattenedsättningar som träffar breda ungdomsgrupper i syfte att sänka trösklarna in på arbetsmarknaden.</w:t>
      </w:r>
    </w:p>
    <w:p w14:paraId="46D69396" w14:textId="7AC86A11" w:rsidR="00F7009D" w:rsidRPr="00602D16" w:rsidRDefault="009D6872" w:rsidP="00F7009D">
      <w:pPr>
        <w:pStyle w:val="Rubrik6"/>
      </w:pPr>
      <w:r w:rsidRPr="00602D16">
        <w:t>Åtgärder har vidtagits för att höja ungas kompetens och för att öka efterfrågan på unga</w:t>
      </w:r>
    </w:p>
    <w:p w14:paraId="30E8B291" w14:textId="451E051E" w:rsidR="00F7009D" w:rsidRPr="00602D16" w:rsidRDefault="009D6872" w:rsidP="00F7009D">
      <w:pPr>
        <w:pStyle w:val="Brdtextmedindrag"/>
        <w:ind w:firstLine="0"/>
      </w:pPr>
      <w:r w:rsidRPr="00602D16">
        <w:t xml:space="preserve">Genomgripande reformer har genomförts inom utbildningssystemet i syfte att stärka de ungas kompetens, göra dem mer anställningsbara och för att minska glappet mellan skola och arbetsliv. Regeringen bedömer dock att mer behöver göras och nya reformer inom utbildningssystemet </w:t>
      </w:r>
      <w:r w:rsidRPr="00602D16">
        <w:lastRenderedPageBreak/>
        <w:t>presenteras i denna proposition (se avsnitt 2.3.3).</w:t>
      </w:r>
    </w:p>
    <w:p w14:paraId="6A172CAE" w14:textId="316A129E" w:rsidR="00F7009D" w:rsidRPr="00602D16" w:rsidRDefault="009D6872" w:rsidP="00F7009D">
      <w:pPr>
        <w:pStyle w:val="Brdtextmedindrag"/>
      </w:pPr>
      <w:r w:rsidRPr="00602D16">
        <w:t xml:space="preserve">Regeringen har också genomfört flera åtgärder som syftar till att öka efterfrågan på unga, t.ex. de sänkta socialavgifterna för unga och den sänkta mervärdesskatten på restaurang- och cateringtjänster. Regeringen bedömer att de sänkta socialavgifterna för unga och den sänkta mervärdesskatten ökar sysselsättningen på lång sikt med 16 500 respektive </w:t>
      </w:r>
      <w:r>
        <w:t>3</w:t>
      </w:r>
      <w:r w:rsidRPr="00602D16">
        <w:t> </w:t>
      </w:r>
      <w:r>
        <w:t>5</w:t>
      </w:r>
      <w:r w:rsidRPr="00602D16">
        <w:t>00 personer.</w:t>
      </w:r>
      <w:r w:rsidRPr="00602D16">
        <w:rPr>
          <w:rStyle w:val="Fotnotsreferens"/>
        </w:rPr>
        <w:footnoteReference w:id="15"/>
      </w:r>
    </w:p>
    <w:p w14:paraId="50C4CE65" w14:textId="774994AD" w:rsidR="00F7009D" w:rsidRPr="00602D16" w:rsidRDefault="009D6872" w:rsidP="00F7009D">
      <w:pPr>
        <w:pStyle w:val="Brdtextmedindrag"/>
      </w:pPr>
      <w:r w:rsidRPr="00602D16">
        <w:t>För unga under 25 år som blir arbetslösa har regeringen infört jobbgarantin för ungdomar, i syfte att unga antingen ska få jobb eller söka sig till det reguljära utbildningssystemet. För ungdomar som av särskilda skäl bedöms stå långt från arbetsmarknaden finns sedan 2012 möjlighet till programinsatser från första dagen i arbetslöshet.</w:t>
      </w:r>
    </w:p>
    <w:p w14:paraId="1619FE68" w14:textId="40CF09BB" w:rsidR="00F7009D" w:rsidRPr="00602D16" w:rsidRDefault="009D6872" w:rsidP="00F7009D">
      <w:pPr>
        <w:pStyle w:val="Brdtextmedindrag"/>
      </w:pPr>
      <w:r w:rsidRPr="00602D16">
        <w:t>Drivkrafterna till utbildning har stärkts. Till exempel finns i år en möjlighet för ungdomar som varit arbetslösa mer än tre månader att slutföra sin gymnasieutbildning med ett högre studiebidrag i studiemedlen.</w:t>
      </w:r>
    </w:p>
    <w:p w14:paraId="7E41A488" w14:textId="77777777" w:rsidR="00F7009D" w:rsidRPr="00602D16" w:rsidRDefault="009D6872" w:rsidP="00F7009D">
      <w:pPr>
        <w:pStyle w:val="Rubrik6utannumrering"/>
      </w:pPr>
      <w:r w:rsidRPr="00602D16">
        <w:t>Yrkesintroduktionsavtal en ny väg in på arbetsmarknaden</w:t>
      </w:r>
    </w:p>
    <w:p w14:paraId="375203EC" w14:textId="134512F6" w:rsidR="00F7009D" w:rsidRPr="00602D16" w:rsidRDefault="009D6872" w:rsidP="00F7009D">
      <w:pPr>
        <w:pStyle w:val="Brdtext"/>
      </w:pPr>
      <w:r w:rsidRPr="00602D16">
        <w:t>Inom ramen för trepartssamtalen för regeringen samtal med arbetsmarknadens parter på bransch</w:t>
      </w:r>
      <w:r w:rsidRPr="00602D16">
        <w:softHyphen/>
        <w:t>nivå om s.k. yrkesintroduktionsavtal (se även avsnitt 1</w:t>
      </w:r>
      <w:r>
        <w:t>0</w:t>
      </w:r>
      <w:r w:rsidRPr="00602D16">
        <w:t>). Yrkesintroduktionsavtal bygger normalt sett på principen att personer som saknar relevant erfarenhet i yrket får handledning eller utbildning under en del av arbetstiden. Regeringen bedömer att yrkes</w:t>
      </w:r>
      <w:r w:rsidRPr="00602D16">
        <w:softHyphen/>
        <w:t>introduktionsavtal på sikt kan få stor betydelse för att underlätta arbetsmarknadsinträdet för unga och har till följd av samtalen infört ett ekonomiskt stöd till arbetsgivarna för anställningar inom ramen för dessa avtal. För att kvalificera för stöd ska lönen uppgå till minst 75</w:t>
      </w:r>
      <w:r>
        <w:t> </w:t>
      </w:r>
      <w:r w:rsidRPr="00602D16">
        <w:t xml:space="preserve">procent av den lön som gäller för en anställning utan utbildning eller handledning. </w:t>
      </w:r>
      <w:r w:rsidRPr="00602D16">
        <w:lastRenderedPageBreak/>
        <w:t>Minst 15</w:t>
      </w:r>
      <w:r>
        <w:t> </w:t>
      </w:r>
      <w:r w:rsidRPr="00602D16">
        <w:t xml:space="preserve">procent av arbetstiden ska bestå av handledning eller utbildning. Stödet, som utgörs av en kreditering på skattekontot motsvarande en ordinarie arbetsgivaravgift och </w:t>
      </w:r>
      <w:r>
        <w:t xml:space="preserve">ett </w:t>
      </w:r>
      <w:r w:rsidRPr="00602D16">
        <w:t>ekonomiskt handledarstöd, bedöms öka efterfrågan på unga. Den utbildning eller handledning som kommer med anställningen förväntas bidra till att öka individens produktivitet.</w:t>
      </w:r>
    </w:p>
    <w:p w14:paraId="606D3AA4" w14:textId="1E66488C" w:rsidR="00F7009D" w:rsidRPr="00602D16" w:rsidRDefault="009D6872" w:rsidP="00F7009D">
      <w:pPr>
        <w:pStyle w:val="Brdtextmedindrag"/>
      </w:pPr>
      <w:r w:rsidRPr="00602D16">
        <w:t>Regeringen välkomnar att avtal om yrkes</w:t>
      </w:r>
      <w:r w:rsidRPr="00602D16">
        <w:softHyphen/>
        <w:t>introduktionsavtal har tecknats mellan parterna inom metall</w:t>
      </w:r>
      <w:r>
        <w:t>industrin</w:t>
      </w:r>
      <w:r w:rsidRPr="00602D16">
        <w:t xml:space="preserve"> och </w:t>
      </w:r>
      <w:r>
        <w:t xml:space="preserve">den </w:t>
      </w:r>
      <w:r w:rsidRPr="00602D16">
        <w:t>kemisk</w:t>
      </w:r>
      <w:r>
        <w:t>a</w:t>
      </w:r>
      <w:r w:rsidRPr="00602D16">
        <w:t xml:space="preserve"> industri</w:t>
      </w:r>
      <w:r>
        <w:t>n</w:t>
      </w:r>
      <w:r w:rsidRPr="00602D16">
        <w:t>, kommunal vård och omsorg, handeln, fastighetsbranschen, sågverksindustrin samt trä- och möbelindustrin. Regeringen välkomnar också att samtal förs om att teckna yrkesintroduktionsavtal inom andra områden. I februari 2014 fanns yrkesintroduk</w:t>
      </w:r>
      <w:r w:rsidRPr="00602D16">
        <w:softHyphen/>
        <w:t>tionsavtal, utformade så att de berättigar till statligt stöd, på nästan en fjärdedel av arbetsmarknaden.</w:t>
      </w:r>
    </w:p>
    <w:p w14:paraId="596F9179" w14:textId="7472DBF7" w:rsidR="00F7009D" w:rsidRPr="00602D16" w:rsidRDefault="009D6872" w:rsidP="00F7009D">
      <w:pPr>
        <w:pStyle w:val="Brdtextmedindrag"/>
      </w:pPr>
      <w:r w:rsidRPr="00602D16">
        <w:t>Eftersom stödet endast är tillgängligt för de som har kollektivavtal har det notifierats till Europeiska kommissionen.</w:t>
      </w:r>
      <w:r>
        <w:t xml:space="preserve"> Regeringen har till kommissionen initialt notifierat stödet för yrkesintroduktionsanställningar för en treårsperiod. Under dessa tre år omfattas endast arbetsgivare som är bundna av kollektivavtal. Denna period kan komma att förlängas med ytterligare två år innan icke kollektiv</w:t>
      </w:r>
      <w:r>
        <w:softHyphen/>
        <w:t xml:space="preserve">avtalsbundna arbetsgivare inkluderas. </w:t>
      </w:r>
    </w:p>
    <w:p w14:paraId="282CBE61" w14:textId="71122D4B" w:rsidR="00F7009D" w:rsidRPr="00602D16" w:rsidRDefault="009D6872" w:rsidP="00F7009D">
      <w:pPr>
        <w:pStyle w:val="Brdtextmedindrag"/>
      </w:pPr>
      <w:r w:rsidRPr="00602D16">
        <w:t>I samtalen om yrkesintroduktionsavtal har parterna betonat vikten av handledning, utbildning och lärande av god kvalitet. Parterna har efterfrågat stöd för sitt gemensamma arbete med att utveckla ett väl fungerande lärande på arbets</w:t>
      </w:r>
      <w:r w:rsidRPr="00602D16">
        <w:softHyphen/>
        <w:t>platserna. Det kan bl.a. handla om framtagande av kompetensprofiler, validerings</w:t>
      </w:r>
      <w:r>
        <w:softHyphen/>
      </w:r>
      <w:r w:rsidRPr="00602D16">
        <w:t>modeller och kriterier för samt certifiering av handledarutbildningar. Det kan även handla om certifiering av aktörer som kan bistå arbetsgivarna med utformning av utbildnings</w:t>
      </w:r>
      <w:r>
        <w:softHyphen/>
      </w:r>
      <w:r w:rsidRPr="00602D16">
        <w:t xml:space="preserve">planer och uppföljning av lärandet. Regeringen har avsatt resurser för detta ändamål för 2014–2018 och detta stöd prövas nu mot EU:s statsstödsregler. Parterna kommer, så fort statsstödsfrågan är hanterad, att gemensamt kunna söka statsbidrag för sådana utvecklingsinsatser som nämns ovan. Regeringen avser också tillsätta en delegation för lärande på arbetsplatserna, bestående av representanter för arbetsmarknadens parter. Delegationen ska sprida information och kunskap om hur ett väl fungerande lärande på arbetsplatserna kan </w:t>
      </w:r>
      <w:r w:rsidRPr="00602D16">
        <w:lastRenderedPageBreak/>
        <w:t>utformas och bistå de partsorganisationer som önskar hjälp i sitt utvecklingsarbete.</w:t>
      </w:r>
    </w:p>
    <w:p w14:paraId="57904689" w14:textId="1C845BAC" w:rsidR="00F7009D" w:rsidRPr="00602D16" w:rsidRDefault="009D6872" w:rsidP="00F7009D">
      <w:pPr>
        <w:pStyle w:val="Brdtextmedindrag"/>
      </w:pPr>
      <w:r w:rsidRPr="00602D16">
        <w:t>Att bygga upp ett system för yrkesintroduktion i Sverige är ett långsiktigt arbete. Regeringen kommer att noga följa genomförandet och reformen kommer att utvärderas av flera myndigheter.</w:t>
      </w:r>
    </w:p>
    <w:p w14:paraId="54EED18E" w14:textId="4C585D16" w:rsidR="00F7009D" w:rsidRPr="00602D16" w:rsidRDefault="009D6872" w:rsidP="00F7009D">
      <w:pPr>
        <w:pStyle w:val="Rubrik4utannumrering"/>
      </w:pPr>
      <w:r w:rsidRPr="00602D16">
        <w:t>Stärka utrikes föddas möjligheter på arbetsmarknaden</w:t>
      </w:r>
    </w:p>
    <w:p w14:paraId="68EA21FB" w14:textId="33120646" w:rsidR="00F7009D" w:rsidRPr="00602D16" w:rsidRDefault="009D6872" w:rsidP="00F7009D">
      <w:pPr>
        <w:pStyle w:val="Brdtextmedindrag"/>
        <w:ind w:firstLine="0"/>
      </w:pPr>
      <w:r>
        <w:t>Under lång tid har u</w:t>
      </w:r>
      <w:r w:rsidRPr="00602D16">
        <w:t>trikes födda på många och avgörande sätt bidragit positivt till samhällets utveckling i form av bl.a. kompetens, mångfald och därmed högre tillväxt. Utrikes födda har dock generellt en svårare arbetsmarknads</w:t>
      </w:r>
      <w:r>
        <w:softHyphen/>
      </w:r>
      <w:r w:rsidRPr="00602D16">
        <w:t>situation än inrikes födda. Särskilt bekymmer</w:t>
      </w:r>
      <w:r w:rsidRPr="00602D16">
        <w:softHyphen/>
        <w:t>sam är situationen för de som är födda utanför Europa. Denna grupp har en betydligt högre arbetslöshet än inrikes födda (se</w:t>
      </w:r>
      <w:r w:rsidR="00C53370">
        <w:t xml:space="preserve"> diagagram 2.11</w:t>
      </w:r>
      <w:r w:rsidRPr="00602D16">
        <w:t xml:space="preserve">). Samtidigt står utrikes födda för en övervägande del av de senare årens sysselsättningsökning. Mellan 2006 och 2013 ökade sysselsättningen med över 250 000 personer, varav </w:t>
      </w:r>
      <w:r w:rsidRPr="0045602F">
        <w:t>över två tredjedelar</w:t>
      </w:r>
      <w:r w:rsidRPr="00602D16">
        <w:t xml:space="preserve"> var utrikes födda.</w:t>
      </w:r>
      <w:r w:rsidRPr="00602D16">
        <w:rPr>
          <w:rStyle w:val="Fotnotsreferens"/>
        </w:rPr>
        <w:footnoteReference w:id="16"/>
      </w:r>
    </w:p>
    <w:p w14:paraId="6AF46B0B" w14:textId="77777777" w:rsidR="00F7009D" w:rsidRDefault="00F7009D" w:rsidP="00F7009D">
      <w:pPr>
        <w:pStyle w:val="Brdtextmedindrag"/>
        <w:ind w:firstLine="0"/>
      </w:pPr>
      <w:bookmarkStart w:id="54" w:name="_Ref380652684"/>
    </w:p>
    <w:p w14:paraId="6F74B4E0" w14:textId="7CA7C577" w:rsidR="00F7009D" w:rsidRDefault="009D6872" w:rsidP="00F7009D">
      <w:pPr>
        <w:pStyle w:val="DiagramRubrik"/>
      </w:pPr>
      <w:bookmarkStart w:id="55" w:name="_Ref384210952"/>
      <w:bookmarkStart w:id="56" w:name="_Toc384401733"/>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2</w:t>
      </w:r>
      <w:r w:rsidR="0009067D">
        <w:rPr>
          <w:bCs/>
          <w:noProof/>
        </w:rPr>
        <w:fldChar w:fldCharType="end"/>
      </w:r>
      <w:r>
        <w:rPr>
          <w:noProof/>
        </w:rPr>
        <w:t>.</w:t>
      </w:r>
      <w:fldSimple w:instr=" SEQ Diagram \* ARABIC \s 1 ">
        <w:r w:rsidR="004642B5">
          <w:rPr>
            <w:noProof/>
          </w:rPr>
          <w:t>11</w:t>
        </w:r>
      </w:fldSimple>
      <w:bookmarkEnd w:id="55"/>
      <w:r>
        <w:t xml:space="preserve"> </w:t>
      </w:r>
      <w:r w:rsidRPr="00460314">
        <w:t>Arbetslöshet fördelat på födelseregion</w:t>
      </w:r>
      <w:bookmarkEnd w:id="56"/>
    </w:p>
    <w:p w14:paraId="6B4BF5F3" w14:textId="0C8A4F74" w:rsidR="00F7009D" w:rsidRDefault="009D6872" w:rsidP="00F7009D">
      <w:pPr>
        <w:pStyle w:val="DiagramUnderrubrik"/>
      </w:pPr>
      <w:r w:rsidRPr="00460314">
        <w:t>Procent av arbetskraften 15–74</w:t>
      </w:r>
      <w:r>
        <w:rPr>
          <w:rFonts w:ascii="Times New Roman" w:hAnsi="Times New Roman"/>
        </w:rPr>
        <w:t> </w:t>
      </w:r>
      <w:r w:rsidRPr="00460314">
        <w:t>år</w:t>
      </w:r>
    </w:p>
    <w:p w14:paraId="6D92B39A" w14:textId="63D21834" w:rsidR="00F7009D" w:rsidRDefault="009D6872" w:rsidP="00F7009D">
      <w:pPr>
        <w:pStyle w:val="Brdtext"/>
        <w:spacing w:line="260" w:lineRule="atLeast"/>
      </w:pPr>
      <w:r>
        <w:rPr>
          <w:noProof/>
          <w:lang w:eastAsia="sv-SE"/>
        </w:rPr>
        <w:drawing>
          <wp:inline distT="0" distB="0" distL="0" distR="0" wp14:anchorId="732B635B" wp14:editId="3378D331">
            <wp:extent cx="2753995" cy="2044037"/>
            <wp:effectExtent l="0" t="0" r="0" b="0"/>
            <wp:docPr id="24" name="Diagram 69"/>
            <wp:cNvGraphicFramePr/>
            <a:graphic xmlns:a="http://schemas.openxmlformats.org/drawingml/2006/main">
              <a:graphicData uri="http://schemas.openxmlformats.org/drawingml/2006/chart">
                <c:chart xmlns:c="http://schemas.openxmlformats.org/drawingml/2006/chart" xmlns:r="http://schemas.openxmlformats.org/officeDocument/2006/relationships" r:id="rId96"/>
              </a:graphicData>
            </a:graphic>
          </wp:inline>
        </w:drawing>
      </w:r>
    </w:p>
    <w:p w14:paraId="30011860" w14:textId="699C5B65" w:rsidR="00F7009D" w:rsidRDefault="00B507E2" w:rsidP="00F7009D">
      <w:pPr>
        <w:pStyle w:val="DiagramFotnot"/>
      </w:pPr>
      <w:r>
        <w:t>Anm.: Säsongsrensad statestik.</w:t>
      </w:r>
      <w:r w:rsidR="009D6872" w:rsidRPr="00602D16">
        <w:br/>
        <w:t>Källa: Statistiska centralbyrån.</w:t>
      </w:r>
    </w:p>
    <w:p w14:paraId="3510F743" w14:textId="77777777" w:rsidR="00F7009D" w:rsidRDefault="00F7009D" w:rsidP="00F7009D">
      <w:pPr>
        <w:pStyle w:val="Brdtext"/>
      </w:pPr>
    </w:p>
    <w:bookmarkEnd w:id="54"/>
    <w:p w14:paraId="6D2FE947" w14:textId="461722C6" w:rsidR="00F7009D" w:rsidRPr="00602D16" w:rsidRDefault="009D6872" w:rsidP="00F7009D">
      <w:pPr>
        <w:pStyle w:val="Brdtext"/>
      </w:pPr>
      <w:r w:rsidRPr="00602D16">
        <w:t xml:space="preserve">Orsakerna till att utrikes födda har svag förankring på arbetsmarknaden kan vara individuella </w:t>
      </w:r>
      <w:r>
        <w:t>förutsättningar,</w:t>
      </w:r>
      <w:r w:rsidRPr="00602D16">
        <w:t xml:space="preserve"> såsom utbildning, </w:t>
      </w:r>
      <w:r w:rsidRPr="00602D16">
        <w:lastRenderedPageBreak/>
        <w:t>språkkunskaper och tillgång till jobbrelaterade nätverk. Problemen kan också handla om bristande incitament att träda in på arbets</w:t>
      </w:r>
      <w:r w:rsidRPr="00602D16">
        <w:softHyphen/>
        <w:t>marknaden. Avkastningen på högre utbildning är förhållandevis svag för vissa utrikes födda, t.ex. är sysselsättningsgraden för högutbildade nyanlända inte högre än för gymnasieutbildade. Det betyder också att många utrikes födda är överkvalificerade för de jobb de har. Detta indikerar att arbetsgivare har svårigheter att bedöma personens kompetens och produktivitet, men också att det förekommer diskriminering på arbetsmarknaden.</w:t>
      </w:r>
    </w:p>
    <w:p w14:paraId="62152C25" w14:textId="77777777" w:rsidR="00F7009D" w:rsidRPr="00602D16" w:rsidRDefault="009D6872" w:rsidP="00F7009D">
      <w:pPr>
        <w:pStyle w:val="Rubrik6"/>
      </w:pPr>
      <w:r w:rsidRPr="00602D16">
        <w:t xml:space="preserve">Åtgärder har vidtagits för att bemöta de särskilda svårigheter som utrikes födda möter </w:t>
      </w:r>
    </w:p>
    <w:p w14:paraId="614B8219" w14:textId="448A0FA2" w:rsidR="00F7009D" w:rsidRPr="00602D16" w:rsidRDefault="009D6872" w:rsidP="00F7009D">
      <w:pPr>
        <w:pStyle w:val="Brdtextmedindrag"/>
        <w:ind w:firstLine="0"/>
      </w:pPr>
      <w:r w:rsidRPr="00602D16">
        <w:t>För att underlätta etableringen för utrikes födda på arbets</w:t>
      </w:r>
      <w:r w:rsidRPr="00602D16">
        <w:softHyphen/>
        <w:t xml:space="preserve">marknaden har regeringen genomfört den s.k. etableringsreformen. Instegsjobb har införts </w:t>
      </w:r>
      <w:r>
        <w:t>som</w:t>
      </w:r>
      <w:r w:rsidRPr="00602D16">
        <w:t xml:space="preserve"> syftar till att öka arbetsgivares efterfrågan på utrikes födda genom att erbjuda en betydande subvention av lönekostnaden. Vidare har reformer gjorts för att stärka de utrikes föddas kompetens, t.ex. fler platser i kompletterande högskoleutbildningar.</w:t>
      </w:r>
    </w:p>
    <w:p w14:paraId="28CAE02F" w14:textId="72BB5515" w:rsidR="00F7009D" w:rsidRPr="00602D16" w:rsidRDefault="009D6872" w:rsidP="00F7009D">
      <w:pPr>
        <w:pStyle w:val="Brdtextmedindrag"/>
      </w:pPr>
      <w:r w:rsidRPr="00602D16">
        <w:t>Särskilda satsningar har också gjorts för att stärka ett antal socioekonomiskt svaga områden, t.ex. har regeringen satsat särskilda stimulans</w:t>
      </w:r>
      <w:r>
        <w:softHyphen/>
      </w:r>
      <w:r w:rsidRPr="00602D16">
        <w:t>medel till vissa kommuner för att stärka områden med stort utanförskap. Insatser har också gjorts för att öka tryggheten, bl.a. i form av ett särskilt uppdrag till polisen att delta i det urbana utvecklingsarbetet.</w:t>
      </w:r>
    </w:p>
    <w:p w14:paraId="0A074285" w14:textId="77777777" w:rsidR="00F7009D" w:rsidRPr="00602D16" w:rsidRDefault="009D6872" w:rsidP="00F7009D">
      <w:pPr>
        <w:pStyle w:val="Rubrik6utannumrering"/>
      </w:pPr>
      <w:r w:rsidRPr="00602D16">
        <w:t xml:space="preserve">Fortsatt stärka de utrikes föddas kompetens </w:t>
      </w:r>
    </w:p>
    <w:p w14:paraId="538F9AD1" w14:textId="2106D82A" w:rsidR="00F7009D" w:rsidRPr="00602D16" w:rsidRDefault="009D6872" w:rsidP="00F7009D">
      <w:pPr>
        <w:pStyle w:val="Brdtextmedindrag"/>
        <w:ind w:firstLine="0"/>
      </w:pPr>
      <w:r w:rsidRPr="00602D16">
        <w:t>En viktig del i det fortsatta arbetet för att stärka utrikes föddas möjligheter på arbetsmarknaden är att höja deras kompetens.</w:t>
      </w:r>
    </w:p>
    <w:p w14:paraId="47332E19" w14:textId="1E9F8905" w:rsidR="00F7009D" w:rsidRPr="00602D16" w:rsidRDefault="009D6872" w:rsidP="00F7009D">
      <w:pPr>
        <w:pStyle w:val="Brdtextmedindrag"/>
      </w:pPr>
      <w:r w:rsidRPr="00602D16">
        <w:t>För unga utrikes födda, som går i den svenska skolan, måste skolsystemet bättre kunna svara på de särskilda behov gruppen har i syfte att förbättra deras studieprestationer (se vidare avsnitt 2.3.3).</w:t>
      </w:r>
    </w:p>
    <w:p w14:paraId="117C5DAF" w14:textId="7F869A95" w:rsidR="00F7009D" w:rsidRPr="00602D16" w:rsidRDefault="009D6872" w:rsidP="00F7009D">
      <w:pPr>
        <w:pStyle w:val="Brdtextmedindrag"/>
      </w:pPr>
      <w:r w:rsidRPr="00602D16">
        <w:t>Dåliga kunskaper i svenska språket försvårar för utrikes födda på arbetsmarknaden. Svenska för invandrare (</w:t>
      </w:r>
      <w:r>
        <w:t>sfi</w:t>
      </w:r>
      <w:r w:rsidRPr="00602D16">
        <w:t>) av god kvalitet är därför viktigt. Att erbjuda kunskap om hur det svenska samhället fungerar, så</w:t>
      </w:r>
      <w:r>
        <w:t xml:space="preserve"> </w:t>
      </w:r>
      <w:r w:rsidRPr="00602D16">
        <w:t>som exempelvis sker inom ramen för etableringsuppdraget</w:t>
      </w:r>
      <w:r>
        <w:t>,</w:t>
      </w:r>
      <w:r w:rsidRPr="00602D16">
        <w:t xml:space="preserve"> är också angeläget.</w:t>
      </w:r>
    </w:p>
    <w:p w14:paraId="6B22CBED" w14:textId="55BDDEBF" w:rsidR="00F7009D" w:rsidRPr="00602D16" w:rsidRDefault="009D6872" w:rsidP="00F7009D">
      <w:pPr>
        <w:pStyle w:val="Rubrik6"/>
      </w:pPr>
      <w:r w:rsidRPr="00602D16">
        <w:t>Validering kan vara ett viktigt instrument</w:t>
      </w:r>
    </w:p>
    <w:p w14:paraId="30F63CA2" w14:textId="68A08AB7" w:rsidR="00F7009D" w:rsidRPr="00602D16" w:rsidRDefault="009D6872" w:rsidP="00F7009D">
      <w:pPr>
        <w:pStyle w:val="Brdtext"/>
      </w:pPr>
      <w:r w:rsidRPr="00602D16">
        <w:t xml:space="preserve">Arbetsgivare kan ha svårigheter att bedöma utrikes föddas kompetens och produktivitet, </w:t>
      </w:r>
      <w:r w:rsidRPr="00602D16">
        <w:lastRenderedPageBreak/>
        <w:t>vilket hämmar efterfrågan. Ett väl fungerande valideringssystem som på ett tydligt sätt kan bedöma, värdera och certifiera kompetens som förvärvats utomlands är därför av vikt. Som ett led i arbetet med att förbättra validerings</w:t>
      </w:r>
      <w:r>
        <w:softHyphen/>
      </w:r>
      <w:r w:rsidRPr="00602D16">
        <w:t>systemet har regeringen gett Arbets</w:t>
      </w:r>
      <w:r w:rsidRPr="00602D16">
        <w:softHyphen/>
        <w:t>förmedlingen i uppdrag att utveckla metoderna för och öka omfattningen av validering av kunskaperna hos utrikes födda inom etableringsuppdraget. Regeringen har också haft en hearing med de många aktörer som ingår i valideringssystemet. Arbetsmarknadens parter ska också kunna söka medel för att utveckla valideringsmodeller inom stödstrukturerna för yrkesintroduktionsavtalen.</w:t>
      </w:r>
    </w:p>
    <w:p w14:paraId="7180DE27" w14:textId="12D9E869" w:rsidR="00F7009D" w:rsidRPr="00602D16" w:rsidRDefault="009D6872" w:rsidP="00F7009D">
      <w:pPr>
        <w:pStyle w:val="Rubrik6utannumrering"/>
      </w:pPr>
      <w:r w:rsidRPr="00602D16">
        <w:t>Bryta utanförskapet i socioekonomiskt svaga områden</w:t>
      </w:r>
    </w:p>
    <w:p w14:paraId="77D76D0F" w14:textId="41A5FD80" w:rsidR="00F7009D" w:rsidRPr="00602D16" w:rsidRDefault="009D6872" w:rsidP="00F7009D">
      <w:pPr>
        <w:pStyle w:val="Brdtextmedindrag"/>
        <w:ind w:firstLine="0"/>
      </w:pPr>
      <w:r w:rsidRPr="00602D16">
        <w:t>Det är viktigt att bryta det utanförskap som präglar många socioekonomiskt svaga områden. I denna proposition föreslås åtgärder som ska bidra till att förbättra kvaliteten i skolorna i dessa områden. Resurser satsas på att kunna rekrytera skickliga lärare till skolor i socioekonomiskt svaga områden (se avsnitt 2.3.3). Det finns också behov av att på olika sätt främja framväxten av jobb i socioekonomiskt svaga områden. Regeringens förslag om nystartszoner bedöms bidra till ökade möjligheter till arbete för utrikes födda.</w:t>
      </w:r>
    </w:p>
    <w:p w14:paraId="03704184" w14:textId="2E769752" w:rsidR="00F7009D" w:rsidRPr="00602D16" w:rsidRDefault="009D6872" w:rsidP="00F7009D">
      <w:pPr>
        <w:pStyle w:val="Rubrik4utannumrering"/>
      </w:pPr>
      <w:r w:rsidRPr="00602D16">
        <w:t>Förbättra arbetsmarknadssituationen för personer med funktionsnedsättning som medför nedsatt arbetsförmåga</w:t>
      </w:r>
    </w:p>
    <w:p w14:paraId="048E0673" w14:textId="030FA356" w:rsidR="00F7009D" w:rsidRPr="00602D16" w:rsidRDefault="009D6872" w:rsidP="00F7009D">
      <w:pPr>
        <w:pStyle w:val="Brdtextmedindrag"/>
        <w:ind w:firstLine="0"/>
      </w:pPr>
      <w:r w:rsidRPr="00602D16">
        <w:rPr>
          <w:rStyle w:val="BrdtextChar"/>
        </w:rPr>
        <w:t>Antalet personer med funktionsnedsättning</w:t>
      </w:r>
      <w:r w:rsidRPr="00602D16">
        <w:t xml:space="preserve"> som medför nedsatt arbetsförmåga som är inskrivna vid Arbetsförmedlingen har ökat kraftigt bland både kvinnor och män sedan 2008. </w:t>
      </w:r>
      <w:r>
        <w:t xml:space="preserve">Samtidigt visar en </w:t>
      </w:r>
      <w:r w:rsidRPr="00340E7B">
        <w:rPr>
          <w:rStyle w:val="BrdtextChar"/>
        </w:rPr>
        <w:t>n</w:t>
      </w:r>
      <w:r>
        <w:rPr>
          <w:rStyle w:val="BrdtextChar"/>
        </w:rPr>
        <w:t>yligen publicerad rapport från S</w:t>
      </w:r>
      <w:r w:rsidRPr="00340E7B">
        <w:rPr>
          <w:rStyle w:val="BrdtextChar"/>
        </w:rPr>
        <w:t>tatistiska centralbyrån att både syssel</w:t>
      </w:r>
      <w:r>
        <w:rPr>
          <w:rStyle w:val="BrdtextChar"/>
        </w:rPr>
        <w:softHyphen/>
      </w:r>
      <w:r w:rsidRPr="00340E7B">
        <w:rPr>
          <w:rStyle w:val="BrdtextChar"/>
        </w:rPr>
        <w:t>sättningsgraden och arbetskraftsdeltagandet bland personer med funktionsnedsättning som medför nedsatt arbets</w:t>
      </w:r>
      <w:r>
        <w:rPr>
          <w:rStyle w:val="BrdtextChar"/>
        </w:rPr>
        <w:t>förmåga ökat sedan 2008</w:t>
      </w:r>
      <w:r w:rsidRPr="00340E7B">
        <w:rPr>
          <w:rStyle w:val="BrdtextChar"/>
        </w:rPr>
        <w:t>.</w:t>
      </w:r>
      <w:r>
        <w:rPr>
          <w:rStyle w:val="Fotnotsreferens"/>
        </w:rPr>
        <w:footnoteReference w:id="17"/>
      </w:r>
      <w:r w:rsidRPr="00340E7B">
        <w:rPr>
          <w:rStyle w:val="BrdtextChar"/>
        </w:rPr>
        <w:t xml:space="preserve"> </w:t>
      </w:r>
      <w:r w:rsidRPr="00340E7B">
        <w:rPr>
          <w:rStyle w:val="BrdtextChar"/>
        </w:rPr>
        <w:lastRenderedPageBreak/>
        <w:t xml:space="preserve">Vidare har arbetslösheten i relation till arbetskraften </w:t>
      </w:r>
      <w:r>
        <w:rPr>
          <w:rStyle w:val="BrdtextChar"/>
        </w:rPr>
        <w:t xml:space="preserve">legat mer eller mindre still. </w:t>
      </w:r>
      <w:r w:rsidRPr="00340E7B">
        <w:rPr>
          <w:rStyle w:val="BrdtextChar"/>
        </w:rPr>
        <w:t>En bidragande faktor till det ökade arbetskrafts</w:t>
      </w:r>
      <w:r>
        <w:rPr>
          <w:rStyle w:val="BrdtextChar"/>
        </w:rPr>
        <w:softHyphen/>
      </w:r>
      <w:r w:rsidRPr="00340E7B">
        <w:rPr>
          <w:rStyle w:val="BrdtextChar"/>
        </w:rPr>
        <w:t>deltagandet är</w:t>
      </w:r>
      <w:r>
        <w:rPr>
          <w:color w:val="1F497D"/>
        </w:rPr>
        <w:t xml:space="preserve"> </w:t>
      </w:r>
      <w:r>
        <w:t>regeringens reformer inom bl.a. sjukförsäkringen</w:t>
      </w:r>
      <w:r w:rsidRPr="00602D16">
        <w:t xml:space="preserve"> </w:t>
      </w:r>
      <w:r>
        <w:t>som medfört</w:t>
      </w:r>
      <w:r w:rsidRPr="00602D16">
        <w:t xml:space="preserve"> att fler personer med delvis nedsatt arbetsförmåga står till arbetsmarknadens förfogande, i stället för att stå utanför arbetskraften, t.ex. </w:t>
      </w:r>
      <w:r>
        <w:t>personer med sjuk- eller aktivitetsersättning</w:t>
      </w:r>
      <w:r w:rsidRPr="00602D16">
        <w:t xml:space="preserve">. </w:t>
      </w:r>
      <w:r w:rsidRPr="00723F24">
        <w:t>De</w:t>
      </w:r>
      <w:r>
        <w:t xml:space="preserve">t är sannolikt en viktig </w:t>
      </w:r>
      <w:r w:rsidRPr="00723F24">
        <w:t>förklaring till det ökade antalet inskrivna vid Arbetsförmedlingen.</w:t>
      </w:r>
    </w:p>
    <w:p w14:paraId="579A24AB" w14:textId="77777777" w:rsidR="00F7009D" w:rsidRPr="00602D16" w:rsidRDefault="009D6872" w:rsidP="00F7009D">
      <w:pPr>
        <w:pStyle w:val="Rubrik6utannumrering"/>
      </w:pPr>
      <w:r w:rsidRPr="00602D16">
        <w:t>Åtgärder</w:t>
      </w:r>
      <w:r w:rsidRPr="00602D16" w:rsidDel="002F75C1">
        <w:t xml:space="preserve"> f</w:t>
      </w:r>
      <w:r w:rsidRPr="00602D16">
        <w:t xml:space="preserve">ör personer med funktionsnedsättning som medför nedsatt arbetsförmåga </w:t>
      </w:r>
    </w:p>
    <w:p w14:paraId="4F7DAB7B" w14:textId="09F9DCEF" w:rsidR="00F7009D" w:rsidRPr="00602D16" w:rsidRDefault="009D6872" w:rsidP="00F7009D">
      <w:pPr>
        <w:pStyle w:val="Brdtext"/>
        <w:spacing w:line="260" w:lineRule="atLeast"/>
      </w:pPr>
      <w:r w:rsidRPr="00602D16">
        <w:t>Den svaga förankringen på arbetsmarknaden bland personer med en funktionsnedsättning som medför nedsatt arbetsförmåga kan t.ex. bero på att arbetsgivare har svårt att bedöma arbetsförmågan eller saknar kunskap om den hjälp de kan få för att anställa dessa personer.</w:t>
      </w:r>
    </w:p>
    <w:p w14:paraId="1E7FD20F" w14:textId="7B99D2DE" w:rsidR="00F7009D" w:rsidRPr="00602D16" w:rsidRDefault="009D6872" w:rsidP="00F7009D">
      <w:pPr>
        <w:pStyle w:val="Brdtextmedindrag"/>
      </w:pPr>
      <w:r w:rsidRPr="00602D16">
        <w:t xml:space="preserve">För att öka </w:t>
      </w:r>
      <w:r>
        <w:t>möjligheterna till sysselsättning</w:t>
      </w:r>
      <w:r w:rsidRPr="00602D16">
        <w:t xml:space="preserve"> </w:t>
      </w:r>
      <w:r>
        <w:t>för</w:t>
      </w:r>
      <w:r w:rsidRPr="00602D16">
        <w:t xml:space="preserve"> personer med funktionsnedsättning som medför nedsatt arbetsförmåga, har regeringen bl.a. gett ökade resurser till subventionerade anställningar och möjliggjort att </w:t>
      </w:r>
      <w:r>
        <w:t>dessa subventioner</w:t>
      </w:r>
      <w:r w:rsidRPr="00602D16">
        <w:t xml:space="preserve"> kan utnyttjas mer flexibelt. Vidare har en fyraårig satsning på utvecklings</w:t>
      </w:r>
      <w:r>
        <w:softHyphen/>
      </w:r>
      <w:r w:rsidRPr="00602D16">
        <w:t>anställningar vid Samhall vidtagits.</w:t>
      </w:r>
    </w:p>
    <w:p w14:paraId="28AA5BCC" w14:textId="77777777" w:rsidR="00F7009D" w:rsidRPr="00602D16" w:rsidRDefault="009D6872" w:rsidP="00F7009D">
      <w:pPr>
        <w:pStyle w:val="Rubrik4utannumrering"/>
      </w:pPr>
      <w:r w:rsidRPr="00602D16">
        <w:t>Åtgärder för att minska långtidsarbetslösheten</w:t>
      </w:r>
    </w:p>
    <w:p w14:paraId="2A906C7D" w14:textId="19EDD47D" w:rsidR="00F7009D" w:rsidRPr="00602D16" w:rsidRDefault="009D6872" w:rsidP="00F7009D">
      <w:pPr>
        <w:pStyle w:val="Brdtextmedindrag"/>
        <w:ind w:firstLine="0"/>
      </w:pPr>
      <w:r w:rsidRPr="00602D16">
        <w:t>Långtidsarbetslöshet är särskilt problematisk eftersom sannolikheten att få ett arbete minskar med tiden som arbetslös. Det kan bero på att individens motivation att söka arbete minskar efter hand eller att de kunskaper individen besitter förlorar i värde. Det kan även bero på att arbetsgivare anser att personer som varit arbetslösa länge är mindre produktiva än personer med kortare arbetslöshetstider, trots i övrigt likvärdig kompetens.</w:t>
      </w:r>
    </w:p>
    <w:p w14:paraId="019EC6EA" w14:textId="77777777" w:rsidR="00F7009D" w:rsidRPr="00602D16" w:rsidRDefault="009D6872" w:rsidP="00F7009D">
      <w:pPr>
        <w:pStyle w:val="Brdtextmedindrag"/>
      </w:pPr>
      <w:r w:rsidRPr="00602D16">
        <w:t>Politiken för att minska långtidsarbetslös</w:t>
      </w:r>
      <w:r w:rsidRPr="00602D16">
        <w:softHyphen/>
        <w:t>heten handlar om att förhindra att fler blir långtidsarbetslösa och att stärka jobbchanserna för de som är långtidsarbetslösa.</w:t>
      </w:r>
    </w:p>
    <w:p w14:paraId="4341A7C5" w14:textId="77777777" w:rsidR="00F7009D" w:rsidRPr="00602D16" w:rsidRDefault="009D6872" w:rsidP="00F7009D">
      <w:pPr>
        <w:pStyle w:val="Rubrik6utannumrering"/>
      </w:pPr>
      <w:r w:rsidRPr="00602D16">
        <w:lastRenderedPageBreak/>
        <w:t>Motverka att fler blir långtidsarbetslösa</w:t>
      </w:r>
    </w:p>
    <w:p w14:paraId="48CE0337" w14:textId="7CC0A9FC" w:rsidR="00F7009D" w:rsidRPr="00602D16" w:rsidRDefault="009D6872" w:rsidP="00F7009D">
      <w:pPr>
        <w:pStyle w:val="Brdtextmedindrag"/>
        <w:ind w:firstLine="0"/>
      </w:pPr>
      <w:r w:rsidRPr="00602D16">
        <w:t>För de flesta arbetslösa är förmedlingsinsatser i kombination med uppföljning och kontroll av jobbsökandet det mest effektiva sättet att hitta jobb. Politiken har därför inriktats på att stärka och stödja de arbetslösas sökarbete, t.ex. genom införandet av en s.k. aktivitetsrapport. En viktig uppgift för Arbetsförmedlingen i detta avseende är att få individen att fatta de beslut som är nödvändiga för att så snabbt som möjligt få ett arbete. Studier visar att chansen att bli kallad till anställningsintervju minskar förhållandevis snabbt. Det kan t.ex. i ett tidigt skede handla om att flytta eller söka andra yrken. För vissa individer behövs dock ytterligare åtgärder för att öka deras möjligheter att få ett arbete, såsom exempelvis praktik eller utbildningsinsatser.</w:t>
      </w:r>
    </w:p>
    <w:p w14:paraId="225E2156" w14:textId="77777777" w:rsidR="00F7009D" w:rsidRPr="00602D16" w:rsidRDefault="009D6872" w:rsidP="00F7009D">
      <w:pPr>
        <w:pStyle w:val="Rubrik6utannumrering"/>
      </w:pPr>
      <w:r w:rsidRPr="00602D16">
        <w:t>Förbättra jobbchanserna för de långtidsarbetslösa</w:t>
      </w:r>
    </w:p>
    <w:p w14:paraId="1031973E" w14:textId="7F72E2E9" w:rsidR="00F7009D" w:rsidRPr="00602D16" w:rsidRDefault="009D6872" w:rsidP="00F7009D">
      <w:pPr>
        <w:pStyle w:val="Brdtextmedindrag"/>
        <w:ind w:firstLine="0"/>
      </w:pPr>
      <w:r w:rsidRPr="00602D16">
        <w:t>För att stärka jobbchanserna för dem som blivit långtidsarbetslösa krävs åtgärder som rustar individen för arbete, ökar företagens efterfrågan och bidrar till bättre matchning mellan långtids</w:t>
      </w:r>
      <w:r w:rsidRPr="00602D16">
        <w:softHyphen/>
        <w:t>arbetslösa och potentiella arbetsgivare.</w:t>
      </w:r>
    </w:p>
    <w:p w14:paraId="5983E570" w14:textId="21FC04D3" w:rsidR="00F7009D" w:rsidRPr="00602D16" w:rsidRDefault="009D6872" w:rsidP="00F7009D">
      <w:pPr>
        <w:pStyle w:val="Brdtextmedindrag"/>
      </w:pPr>
      <w:r w:rsidRPr="00602D16">
        <w:t>Regeringen har infört jobb- och utvecklings</w:t>
      </w:r>
      <w:r w:rsidRPr="00602D16">
        <w:softHyphen/>
        <w:t>garantin för de personer som varit arbetslösa en längre tid. Jobbsökaraktiviteter är viktiga, och det är viktigt att personer som är långtidsarbets</w:t>
      </w:r>
      <w:r w:rsidRPr="00602D16">
        <w:softHyphen/>
        <w:t>lösa inte slutar att söka jobb. Arbets</w:t>
      </w:r>
      <w:r>
        <w:softHyphen/>
      </w:r>
      <w:r w:rsidRPr="00602D16">
        <w:t>förmedlingen har en viktig funktion</w:t>
      </w:r>
      <w:r>
        <w:t xml:space="preserve"> i</w:t>
      </w:r>
      <w:r w:rsidRPr="00602D16">
        <w:t xml:space="preserve"> att motivera och stötta personer i sökarbetet. Därefter finns möjligheter att vid behov komplettera med insatser som t.ex. arbetspraktik eller arbetsmarknadsutbildning. Volymerna både i arbetsmarknadsutbildning och arbetspraktik har ökat, och möjligheten att delta i arbetsmarknadsutbildning i jobb- och utvecklingsgarantins sysselsättningsfas har införts. För att ytterligare öka jobbchanserna för de långtids</w:t>
      </w:r>
      <w:r w:rsidRPr="00602D16">
        <w:softHyphen/>
        <w:t>arbetslösa är det viktigt att fortsatt förbättra kvaliteten och aktivitetsnivån inom jobb- och utvecklingsgarantin.</w:t>
      </w:r>
    </w:p>
    <w:p w14:paraId="3405D134" w14:textId="58F4C59B" w:rsidR="00F7009D" w:rsidRPr="00602D16" w:rsidRDefault="009D6872" w:rsidP="00F7009D">
      <w:pPr>
        <w:pStyle w:val="Brdtextmedindrag"/>
      </w:pPr>
      <w:r w:rsidRPr="00602D16">
        <w:t xml:space="preserve">Lönesubventionerade anställningar bidrar till att öka efterfrågan på långtidsarbetslösa och har visat sig vara ett relativt effektivt sätt att minska långtidsarbetslösheten. Regeringen har infört nystartsjobb för personer som varit arbetslösa i minst 1 år (6 månader för unga) och andra lönesubventionerade anställningar för de som varit utan arbete en ännu längre tid. Volymerna i nystartsjobben har ökat och utvärderingar har visat att effekterna varit goda. Men efterfrågan på de som har varit arbetslösa betydligt längre än </w:t>
      </w:r>
      <w:r w:rsidRPr="00602D16">
        <w:lastRenderedPageBreak/>
        <w:t>ett år är för låg. Ett problem</w:t>
      </w:r>
      <w:r w:rsidRPr="00602D16" w:rsidDel="007F34DD">
        <w:t xml:space="preserve"> </w:t>
      </w:r>
      <w:r w:rsidRPr="00602D16">
        <w:t>kan vara att arbets</w:t>
      </w:r>
      <w:r w:rsidR="00C53370">
        <w:softHyphen/>
      </w:r>
      <w:r w:rsidRPr="00602D16">
        <w:t>givare har bristfällig information om vilka lönesubventionerade anställningar som finns och hur de är utformade. Arbetsförmedlingens uppdrag att utveckla och förbättra sina arbetsgivarkontakter kan bidra till bättre information om subventionerade anställningar. Det är viktigt att arbetsgivare uppfattar regel</w:t>
      </w:r>
      <w:r>
        <w:softHyphen/>
      </w:r>
      <w:r w:rsidRPr="00602D16">
        <w:t>verken för de subventionerade anställningarna som transparenta och enkla.</w:t>
      </w:r>
    </w:p>
    <w:p w14:paraId="5E3797B9" w14:textId="781004D6" w:rsidR="00F7009D" w:rsidRPr="00602D16" w:rsidDel="007F1D87" w:rsidRDefault="009D6872" w:rsidP="00F7009D">
      <w:pPr>
        <w:pStyle w:val="Rubrik6utannumrering"/>
      </w:pPr>
      <w:r w:rsidRPr="00602D16" w:rsidDel="007F1D87">
        <w:t>Ökade möjligheter för långtidsarbetslösa att få arbete</w:t>
      </w:r>
    </w:p>
    <w:p w14:paraId="15C47A43" w14:textId="39843796" w:rsidR="00F7009D" w:rsidRPr="00602D16" w:rsidDel="007F1D87" w:rsidRDefault="009D6872" w:rsidP="00F7009D">
      <w:pPr>
        <w:pStyle w:val="Brdtext"/>
      </w:pPr>
      <w:r w:rsidRPr="00602D16" w:rsidDel="007F1D87">
        <w:t>Den traditionella arbetsmarknadspolitiken bidrar till att öka möjligheterna till jobb för långtidsarbetslösa. Den utdragna låg</w:t>
      </w:r>
      <w:r>
        <w:softHyphen/>
      </w:r>
      <w:r w:rsidRPr="00602D16" w:rsidDel="007F1D87">
        <w:t xml:space="preserve">konjunkturen har fört med sig att långtidsarbetslösheten </w:t>
      </w:r>
      <w:r w:rsidRPr="00602D16">
        <w:t>har ökat</w:t>
      </w:r>
      <w:r w:rsidRPr="00602D16" w:rsidDel="00795A00">
        <w:t xml:space="preserve"> </w:t>
      </w:r>
      <w:r w:rsidRPr="00602D16">
        <w:t>och att det kommer att ta tid innan den sjunker tillbaka väsentligt</w:t>
      </w:r>
      <w:r w:rsidRPr="00602D16" w:rsidDel="007F1D87">
        <w:t>. Erfarenheterna från tidigare lågkonjunkturer visar att det är först när konjunkturen normaliserats som jobbchanserna ökar väsentligt även för de svagaste på arbetsmarknaden. Av både fördelningspolitiska och strukturella skäl är det angeläget med kompletterande åtgärder som skapar nya vägar till arbete för långtidsarbetslösa. Det är ett långsiktigt arbete som behöver bedrivas i samarbete med bl.a. arbetsmarknadens parter.</w:t>
      </w:r>
    </w:p>
    <w:p w14:paraId="2D931EF4" w14:textId="4B0366DE" w:rsidR="00F7009D" w:rsidRPr="00602D16" w:rsidDel="007F1D87" w:rsidRDefault="009D6872" w:rsidP="00F7009D">
      <w:pPr>
        <w:pStyle w:val="Brdtextmedindrag"/>
      </w:pPr>
      <w:r w:rsidRPr="00602D16" w:rsidDel="007F1D87">
        <w:t>Ett syfte med trepartssamtalen är att tillsammans med arbetsmarknadens parter hitta lösningar som gör arbetsmarknaden mer inkluderande. Regeringen bedömer att yrkesintroduktionsavtalen kan underlätta arbetsmarknadsinträdet för unga, och att de också kan vara väl lämpade för grupper med svag förankring på arbetsmarknaden. Arbete i kombination med handledning och kompetensutveckling bedöms öka möjligheterna även för denna grupp att få jobb. Regeringen välkomnar därför vissa parters arbete med att möjliggöra yrkesintroduktionsanställningar även för arbetslösa personer som är äldre än 25 år och undersöker möjligheterna att på sikt ge stöd till arbetsgivare som anställer långtidsarbetslösa på sådana avtal.</w:t>
      </w:r>
    </w:p>
    <w:p w14:paraId="00173C7A" w14:textId="71628227" w:rsidR="00F7009D" w:rsidRPr="00602D16" w:rsidDel="007F1D87" w:rsidRDefault="009D6872" w:rsidP="00F7009D">
      <w:pPr>
        <w:pStyle w:val="Brdtextmedindrag"/>
      </w:pPr>
      <w:r w:rsidRPr="00602D16" w:rsidDel="007F1D87">
        <w:t>Även för individer som varit arbetslösa mycket länge, och som bl.a. tagit del av de insatser som ges inom jobb- och utvecklings</w:t>
      </w:r>
      <w:r>
        <w:softHyphen/>
      </w:r>
      <w:r w:rsidRPr="00602D16" w:rsidDel="007F1D87">
        <w:t>garantins inledande faser, behöver nya vägar till arbete skapas. En viktig del av arbets</w:t>
      </w:r>
      <w:r>
        <w:softHyphen/>
      </w:r>
      <w:r w:rsidRPr="00602D16" w:rsidDel="007F1D87">
        <w:t xml:space="preserve">marknadspolitiken är, som nämnts ovan, subventionerade anställningar som innebär att </w:t>
      </w:r>
      <w:r w:rsidRPr="00602D16" w:rsidDel="007F1D87">
        <w:lastRenderedPageBreak/>
        <w:t>arbetsgivarna får ta del av kraftiga löne</w:t>
      </w:r>
      <w:r w:rsidR="00C53370">
        <w:softHyphen/>
      </w:r>
      <w:r w:rsidRPr="00602D16" w:rsidDel="007F1D87">
        <w:t>subventioner då de anställer långtids</w:t>
      </w:r>
      <w:r w:rsidRPr="00602D16" w:rsidDel="007F1D87">
        <w:softHyphen/>
        <w:t>arbetslösa. Lönesubventionen syftar till att kompensera arbetsgivaren för att individen har låg produktivitet i förhållande till anställnings</w:t>
      </w:r>
      <w:r>
        <w:softHyphen/>
      </w:r>
      <w:r w:rsidRPr="00602D16" w:rsidDel="007F1D87">
        <w:t>kostnaden, eller för att det kan vara svårt att bedöma individens produktivitet. Trots höga lönesubventioner är det många arbetsgivare som inte anställer med stöd.</w:t>
      </w:r>
    </w:p>
    <w:p w14:paraId="1677D2E3" w14:textId="0A02942C" w:rsidR="00F7009D" w:rsidRPr="00602D16" w:rsidDel="007F1D87" w:rsidRDefault="009D6872" w:rsidP="00F7009D">
      <w:pPr>
        <w:pStyle w:val="Brdtextmedindrag"/>
      </w:pPr>
      <w:r w:rsidRPr="00602D16" w:rsidDel="007F1D87">
        <w:t xml:space="preserve">Arbetsgivarna har inom ramen för trepartssamtalen förmedlat att det kan vara viktigare att hitta en person som fungerar i verksamheten än att anställningskostnaden är låg, något som också har konstaterats av Statskontoret. Det betyder att det är särskilt viktigt att finna och utforma åtgärder där arbetsgivarens osäkerhet vid anställning minskar, t.ex. genom god matchning och praktiskt stöd vid introduktionen på arbetsplatsen. För att ytterligare öka individens jobbchans kan kompetenshöjande insatser utgöra ett viktigt inslag. Det finns i sammanhanget en rad intressanta lokala och privata initiativ vars verksamheter i hög grad syftar till att minska arbetsgivarens osäkerhet vid anställning av individer som står långt från arbetsmarknaden. </w:t>
      </w:r>
    </w:p>
    <w:p w14:paraId="5B2FF415" w14:textId="77777777" w:rsidR="00F7009D" w:rsidRPr="00602D16" w:rsidRDefault="009D6872" w:rsidP="00F7009D">
      <w:pPr>
        <w:pStyle w:val="Rubrik4utannumrering"/>
      </w:pPr>
      <w:r w:rsidRPr="00602D16">
        <w:t>Förbättra matchningen på arbetsmarknaden</w:t>
      </w:r>
    </w:p>
    <w:p w14:paraId="1710E4DF" w14:textId="0EBC861B" w:rsidR="00F7009D" w:rsidRDefault="009D6872" w:rsidP="00F7009D">
      <w:pPr>
        <w:pStyle w:val="Brdtext"/>
      </w:pPr>
      <w:r w:rsidRPr="00602D16">
        <w:t>Regeringen fortsätter arbetet med att skapa för</w:t>
      </w:r>
      <w:r w:rsidRPr="00602D16">
        <w:softHyphen/>
        <w:t>utsättningar för en bättre fungerande matchning. Arbetsförmedlingens uppdrag är centralt i detta sammanhang. Under senare år har både arbets</w:t>
      </w:r>
      <w:r w:rsidRPr="00602D16">
        <w:softHyphen/>
        <w:t>marknadens utveckling och flera reformer bidragit till att förändra förutsättningarna för Arbetsförmedlingen att genomföra sitt uppdrag. Antalet inskrivna vid Arbetsförmedlingen är högt och sammansättningen har förändrats. En majoritet av de inskrivna på Arbetsförmedlingen tillhör grupper med svag förankring på arbets</w:t>
      </w:r>
      <w:r w:rsidRPr="00602D16">
        <w:softHyphen/>
        <w:t>marknaden</w:t>
      </w:r>
      <w:r>
        <w:t>,</w:t>
      </w:r>
      <w:r w:rsidRPr="00602D16">
        <w:t xml:space="preserve"> </w:t>
      </w:r>
      <w:r>
        <w:t xml:space="preserve">t.ex. </w:t>
      </w:r>
      <w:r w:rsidRPr="00602D16">
        <w:t xml:space="preserve">unga utan gymnasieutbildning, utrikes födda, </w:t>
      </w:r>
      <w:r>
        <w:t>för</w:t>
      </w:r>
      <w:r w:rsidRPr="00602D16">
        <w:t xml:space="preserve"> personer med funktions</w:t>
      </w:r>
      <w:r>
        <w:softHyphen/>
      </w:r>
      <w:r w:rsidRPr="00602D16">
        <w:t>nedsättning som medför nedsatt arbetsförmåga och långtidsarbetslösa. Arbetsförmedlingens målgrupp är i dag i högre utsträckning än tidigare individer som är i behov av mer omfattande insatser för att kunna få ett arbete.</w:t>
      </w:r>
    </w:p>
    <w:p w14:paraId="59B3B8F9" w14:textId="6663B6C7" w:rsidR="00F7009D" w:rsidRPr="00602D16" w:rsidRDefault="009D6872" w:rsidP="00F7009D">
      <w:pPr>
        <w:pStyle w:val="Brdtextmedindrag"/>
      </w:pPr>
      <w:r w:rsidRPr="00602D16">
        <w:t>Det är mot denna bakgrund angeläget att utveckla Arbetsförmedlingen och därigenom bidra till att förbättra arbetsmarknadens funktionssätt och matchningen på arbets</w:t>
      </w:r>
      <w:r>
        <w:softHyphen/>
      </w:r>
      <w:r w:rsidRPr="00602D16">
        <w:t xml:space="preserve">marknaden. Därför har regeringen tillsatt en </w:t>
      </w:r>
      <w:r w:rsidRPr="00602D16">
        <w:lastRenderedPageBreak/>
        <w:t>utredning med uppdrag att göra en bred översyn av myndigheten (dir. 2014:15). Utredningen ska utifrån de senaste årens reformer och förändringar på arbetsmarknaden analysera myndighetens förutsättningar att framgångsrikt genomföra sitt uppdrag att förbättra arbetsmarknadens funktionssätt.</w:t>
      </w:r>
    </w:p>
    <w:p w14:paraId="7F9EE568" w14:textId="77777777" w:rsidR="00F7009D" w:rsidRPr="00602D16" w:rsidRDefault="009D6872" w:rsidP="00F7009D">
      <w:pPr>
        <w:pStyle w:val="Brdtextmedindrag"/>
      </w:pPr>
      <w:r w:rsidRPr="00602D16">
        <w:t>För att kunna svara mot de förändrade förutsättningarna på arbetsmarknaden har Arbetsförmedlingens uppdrag också tydliggjorts avseende behovet av att kunna erbjuda insatser tidigt i arbetslöshetsperioden, ha väl fungerande arbetsgivarkontakter och att effektivt kunna stödja rörlighet på arbetsmarknaden.</w:t>
      </w:r>
    </w:p>
    <w:p w14:paraId="0DD3CC02" w14:textId="77777777" w:rsidR="00F7009D" w:rsidRPr="00602D16" w:rsidRDefault="009D6872" w:rsidP="00F7009D">
      <w:pPr>
        <w:pStyle w:val="Rubrik4utannumrering"/>
      </w:pPr>
      <w:r w:rsidRPr="00602D16">
        <w:t xml:space="preserve">Trepartssamtal för en bättre fungerande arbetsmarknad </w:t>
      </w:r>
    </w:p>
    <w:p w14:paraId="1146317C" w14:textId="77777777" w:rsidR="00F7009D" w:rsidRPr="00602D16" w:rsidRDefault="009D6872" w:rsidP="00F7009D">
      <w:pPr>
        <w:pStyle w:val="Brdtext"/>
      </w:pPr>
      <w:r w:rsidRPr="00602D16">
        <w:t xml:space="preserve">Arbetsmarknadens utveckling påverkas i hög grad av politikens utformning, men också av överenskommelser mellan arbetsmarknadens parter. Centrala frågor på arbetsmarknaden regleras i kollektivavtal, bl.a. löner och anställningsvillkor. Genom kollektivavtal är det också möjligt att göra avsteg från delar av arbetsrättslagstiftningen. Regeringen har ett stort ansvar för att skapa förutsättningar för en bättre fungerande arbetsmarknad, men ansvaret vilar således också på arbetsmarknadens parter. </w:t>
      </w:r>
    </w:p>
    <w:p w14:paraId="4CE523D5" w14:textId="109FC506" w:rsidR="00F7009D" w:rsidRPr="00602D16" w:rsidRDefault="009D6872" w:rsidP="00F7009D">
      <w:pPr>
        <w:pStyle w:val="Brdtext"/>
        <w:ind w:firstLine="227"/>
      </w:pPr>
      <w:r w:rsidRPr="00602D16">
        <w:t>Regeringen anser att kollektivavtalen även fortsättningsvis ska ha en central roll på arbetsmarknaden och att lönebildningen ska vara parternas ansvar. Men för att arbetsmarknaden ska bli mer inkluderande och flexibel anser regeringen att den svenska modellen behöver vidareutvecklas. Detta åstadkoms bäst i dialog med parterna.</w:t>
      </w:r>
    </w:p>
    <w:p w14:paraId="0D9C8EA7" w14:textId="71716CD5" w:rsidR="00F7009D" w:rsidRPr="00602D16" w:rsidRDefault="009D6872" w:rsidP="00F7009D">
      <w:pPr>
        <w:pStyle w:val="Brdtextmedindrag"/>
      </w:pPr>
      <w:r w:rsidRPr="00602D16">
        <w:t>Sedan hösten 2011 pågår trepartssamtal mellan regeringen och arbetsmarknadens parter. Rege</w:t>
      </w:r>
      <w:r w:rsidRPr="00602D16">
        <w:softHyphen/>
        <w:t>ring</w:t>
      </w:r>
      <w:r w:rsidRPr="00602D16">
        <w:softHyphen/>
        <w:t>en vill genom samtalen ta tillvara och stötta initiativ som förbättrar arbetsmarknadens funktions</w:t>
      </w:r>
      <w:r w:rsidRPr="00602D16">
        <w:softHyphen/>
        <w:t>sätt. Trepartssamtalen har hittills handlat om åtgärder för att underlätta arbetsmarknadsinträdet för unga, hålla uppe sysselsättningen i djupa lågkonjunkturer med s.k. korttidsarbete</w:t>
      </w:r>
      <w:r w:rsidRPr="00602D16">
        <w:rPr>
          <w:rStyle w:val="Fotnotsreferens"/>
        </w:rPr>
        <w:footnoteReference w:id="18"/>
      </w:r>
      <w:r w:rsidRPr="00602D16">
        <w:t xml:space="preserve"> och förbättra möjligheterna till omställning. Regeringen ser där positivt på </w:t>
      </w:r>
      <w:r w:rsidRPr="00602D16">
        <w:lastRenderedPageBreak/>
        <w:t xml:space="preserve">att Svenskt Näringsliv och PTK för samtal om </w:t>
      </w:r>
      <w:r>
        <w:t xml:space="preserve">ett </w:t>
      </w:r>
      <w:r w:rsidRPr="00602D16">
        <w:t>nytt omställningsavtal.</w:t>
      </w:r>
    </w:p>
    <w:p w14:paraId="4A196233" w14:textId="77777777" w:rsidR="00F7009D" w:rsidRPr="00602D16" w:rsidRDefault="00F7009D" w:rsidP="00F7009D">
      <w:pPr>
        <w:pStyle w:val="Brdtextmedindrag"/>
      </w:pPr>
    </w:p>
    <w:p w14:paraId="4AD92DF2" w14:textId="77777777" w:rsidR="00F7009D" w:rsidRPr="00602D16" w:rsidRDefault="009D6872" w:rsidP="00F7009D">
      <w:pPr>
        <w:pStyle w:val="RubrikRuta"/>
      </w:pPr>
      <w:r w:rsidRPr="00602D16">
        <w:br w:type="page"/>
      </w:r>
      <w:bookmarkStart w:id="57" w:name="_Toc384401611"/>
      <w:r w:rsidRPr="00602D16">
        <w:rPr>
          <w:rFonts w:ascii="OrigGarmnd BT" w:hAnsi="OrigGarmnd BT"/>
          <w:noProof/>
          <w:spacing w:val="-4"/>
          <w:lang w:eastAsia="sv-SE"/>
        </w:rPr>
        <w:lastRenderedPageBreak/>
        <mc:AlternateContent>
          <mc:Choice Requires="wps">
            <w:drawing>
              <wp:anchor distT="0" distB="0" distL="114300" distR="114300" simplePos="0" relativeHeight="251681280" behindDoc="1" locked="0" layoutInCell="1" allowOverlap="1" wp14:anchorId="7F0A9212" wp14:editId="5392B027">
                <wp:simplePos x="0" y="0"/>
                <wp:positionH relativeFrom="column">
                  <wp:posOffset>-114935</wp:posOffset>
                </wp:positionH>
                <wp:positionV relativeFrom="page">
                  <wp:posOffset>723900</wp:posOffset>
                </wp:positionV>
                <wp:extent cx="5972175" cy="9039225"/>
                <wp:effectExtent l="0" t="0" r="9525" b="9525"/>
                <wp:wrapNone/>
                <wp:docPr id="25"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03922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9.05pt;margin-top:57pt;width:470.25pt;height:711.75pt;z-index:-251651584;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rsidRPr="00602D16">
        <w:rPr>
          <w:rFonts w:ascii="OrigGarmnd BT" w:hAnsi="OrigGarmnd BT"/>
          <w:noProof/>
          <w:spacing w:val="-4"/>
          <w:lang w:eastAsia="sv-SE"/>
        </w:rPr>
        <mc:AlternateContent>
          <mc:Choice Requires="wps">
            <w:drawing>
              <wp:anchor distT="0" distB="0" distL="114300" distR="114300" simplePos="0" relativeHeight="251677184" behindDoc="1" locked="0" layoutInCell="1" allowOverlap="1" wp14:anchorId="3D7CAC7F" wp14:editId="72F2664A">
                <wp:simplePos x="0" y="0"/>
                <wp:positionH relativeFrom="column">
                  <wp:posOffset>-114935</wp:posOffset>
                </wp:positionH>
                <wp:positionV relativeFrom="page">
                  <wp:posOffset>723900</wp:posOffset>
                </wp:positionV>
                <wp:extent cx="5972175" cy="9039225"/>
                <wp:effectExtent l="0" t="0" r="9525" b="9525"/>
                <wp:wrapNone/>
                <wp:docPr id="26"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03922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9.05pt;margin-top:57pt;width:470.25pt;height:711.75pt;z-index:-25165568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rsidRPr="00602D16">
        <w:t>Sjukfrånvarons utveckling</w:t>
      </w:r>
      <w:bookmarkEnd w:id="57"/>
    </w:p>
    <w:p w14:paraId="08C47A94" w14:textId="4DD82C26" w:rsidR="00F7009D" w:rsidRPr="00602D16" w:rsidRDefault="009D6872" w:rsidP="00F7009D">
      <w:pPr>
        <w:pStyle w:val="Brdtext"/>
      </w:pPr>
      <w:r w:rsidRPr="00602D16">
        <w:t>En av de viktigaste frågorna för regeringen är att minska utanförskapet från arbetsmarknaden. En s</w:t>
      </w:r>
      <w:r>
        <w:t>ärskilt</w:t>
      </w:r>
      <w:r w:rsidRPr="00602D16">
        <w:t xml:space="preserve"> viktig fråga är att begränsa långtids</w:t>
      </w:r>
      <w:r w:rsidRPr="00602D16">
        <w:softHyphen/>
        <w:t>sjuk</w:t>
      </w:r>
      <w:r w:rsidRPr="00602D16">
        <w:softHyphen/>
        <w:t xml:space="preserve">skrivningarna eftersom de riskerar att leda till permanent utanförskap. För individen innebär ett utanförskap lägre inkomst och lägre framtida pension men också risk för ökad ohälsa och brist på gemenskap. Det är dessutom kostsamt för samhället eftersom värdefull produktion och skatteintäkter går förlorade när </w:t>
      </w:r>
      <w:r>
        <w:t xml:space="preserve">inte </w:t>
      </w:r>
      <w:r w:rsidRPr="00602D16">
        <w:t>all arbetskraft tas i anspråk. När fler är i arbete frigörs därutöver resurser i den offentliga sektorn eftersom utgifterna för bl.a. sjukpenning och sjukersättning minskar</w:t>
      </w:r>
      <w:r>
        <w:t xml:space="preserve"> och skatteintäkterna tenderar att bli högre.</w:t>
      </w:r>
      <w:r w:rsidRPr="00602D16">
        <w:t xml:space="preserve"> Detta skapar i sin tur utrymme för att t</w:t>
      </w:r>
      <w:r>
        <w:t xml:space="preserve">.ex. </w:t>
      </w:r>
      <w:r w:rsidRPr="00602D16">
        <w:t>förbättra kvaliteten</w:t>
      </w:r>
      <w:r>
        <w:t xml:space="preserve"> i</w:t>
      </w:r>
      <w:r w:rsidRPr="00602D16">
        <w:t xml:space="preserve"> skolan, äldreomsorgen och vården.</w:t>
      </w:r>
    </w:p>
    <w:p w14:paraId="749F3530" w14:textId="77777777" w:rsidR="00F7009D" w:rsidRPr="00602D16" w:rsidRDefault="009D6872" w:rsidP="00F7009D">
      <w:pPr>
        <w:pStyle w:val="Rubrik6utannumrering"/>
      </w:pPr>
      <w:r w:rsidRPr="00602D16">
        <w:t>Den totala sjukfrånvaron har minskat kraftigt</w:t>
      </w:r>
    </w:p>
    <w:p w14:paraId="1AC85FD6" w14:textId="3DC9B48C" w:rsidR="00F7009D" w:rsidRPr="00602D16" w:rsidRDefault="009D6872" w:rsidP="00F7009D">
      <w:pPr>
        <w:pStyle w:val="Brdtext"/>
      </w:pPr>
      <w:r w:rsidRPr="00602D16">
        <w:t xml:space="preserve">Den sammantagna sjukfrånvaron, mätt med </w:t>
      </w:r>
      <w:r>
        <w:t>det s.k.</w:t>
      </w:r>
      <w:r w:rsidRPr="00602D16">
        <w:t xml:space="preserve"> ohälsotalet</w:t>
      </w:r>
      <w:r w:rsidRPr="00602D16">
        <w:rPr>
          <w:rStyle w:val="Fotnotsreferens"/>
        </w:rPr>
        <w:footnoteReference w:id="19"/>
      </w:r>
      <w:r w:rsidRPr="00602D16">
        <w:t>, minskade kraftigt 2003–2013. Under hösten 2013 har emellertid nedgången planat ut. När ohälsotalet var som högst, hösten 2003, utbetalades ersättning från sjukför</w:t>
      </w:r>
      <w:r w:rsidRPr="00602D16">
        <w:softHyphen/>
        <w:t>säk</w:t>
      </w:r>
      <w:r w:rsidRPr="00602D16">
        <w:softHyphen/>
        <w:t xml:space="preserve">ringen för 43,3 dagar per person och år. I </w:t>
      </w:r>
      <w:r>
        <w:t>februari</w:t>
      </w:r>
      <w:r w:rsidRPr="00602D16">
        <w:t xml:space="preserve"> 2014 var motsvarande antal dagar 26,</w:t>
      </w:r>
      <w:r>
        <w:t>9</w:t>
      </w:r>
      <w:r w:rsidRPr="00602D16">
        <w:t xml:space="preserve"> (se </w:t>
      </w:r>
      <w:r>
        <w:fldChar w:fldCharType="begin"/>
      </w:r>
      <w:r>
        <w:instrText xml:space="preserve"> REF  _Ref384212138 \* Lower \h </w:instrText>
      </w:r>
      <w:r>
        <w:fldChar w:fldCharType="separate"/>
      </w:r>
      <w:r w:rsidR="004642B5">
        <w:t xml:space="preserve">diagram </w:t>
      </w:r>
      <w:r w:rsidR="004642B5" w:rsidRPr="004642B5">
        <w:rPr>
          <w:bCs/>
          <w:noProof/>
        </w:rPr>
        <w:t>2</w:t>
      </w:r>
      <w:r w:rsidR="004642B5">
        <w:rPr>
          <w:noProof/>
        </w:rPr>
        <w:t>.12</w:t>
      </w:r>
      <w:r>
        <w:fldChar w:fldCharType="end"/>
      </w:r>
      <w:r w:rsidRPr="00602D16">
        <w:t>). Utgifterna i sjukförsäkringen har också minskat med ca 45 miljarder kronor mellan 2003 och 2013.</w:t>
      </w:r>
      <w:r w:rsidRPr="00602D16">
        <w:rPr>
          <w:rStyle w:val="Fotnotsreferens"/>
        </w:rPr>
        <w:footnoteReference w:id="20"/>
      </w:r>
    </w:p>
    <w:p w14:paraId="14114FB7" w14:textId="77777777" w:rsidR="00F7009D" w:rsidRPr="00602D16" w:rsidRDefault="009D6872" w:rsidP="00F7009D">
      <w:pPr>
        <w:pStyle w:val="Brdtextmedindrag"/>
      </w:pPr>
      <w:r w:rsidRPr="00602D16">
        <w:t>Sjukpenningdelen av ohälsotalet har däremot ökat sedan december 2010 samtidigt som sjuk- och aktivitetsersättningen har fortsatt att minska.</w:t>
      </w:r>
      <w:r w:rsidRPr="00602D16">
        <w:rPr>
          <w:rStyle w:val="Fotnotsreferens"/>
        </w:rPr>
        <w:footnoteReference w:id="21"/>
      </w:r>
      <w:r w:rsidRPr="00602D16">
        <w:t xml:space="preserve"> En förklaring är att avskaffandet av den tidsbegränsade sjukersättningen och de striktare kriterierna för rätten till stadigvarande </w:t>
      </w:r>
      <w:r w:rsidRPr="00602D16">
        <w:lastRenderedPageBreak/>
        <w:t>sjukersättning har lett till att fler nu får sjukpenning i stället för dessa ersättningar. En del av det ökade sjukpenningtalet är därför en förutsedd konsekvens av sjukförsäkrings</w:t>
      </w:r>
      <w:r w:rsidRPr="00602D16">
        <w:softHyphen/>
        <w:t>reformen.</w:t>
      </w:r>
    </w:p>
    <w:p w14:paraId="68AFF570" w14:textId="733A1C70" w:rsidR="00F7009D" w:rsidRDefault="00F7009D" w:rsidP="00F7009D">
      <w:pPr>
        <w:pStyle w:val="Brdtextmedindrag"/>
      </w:pPr>
    </w:p>
    <w:p w14:paraId="03878AA9" w14:textId="3C11237B" w:rsidR="00F7009D" w:rsidRDefault="009D6872" w:rsidP="00F7009D">
      <w:pPr>
        <w:pStyle w:val="DiagramRubrik"/>
      </w:pPr>
      <w:bookmarkStart w:id="58" w:name="_Ref384212138"/>
      <w:bookmarkStart w:id="59" w:name="_Toc384401734"/>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2</w:t>
      </w:r>
      <w:r w:rsidR="0009067D">
        <w:rPr>
          <w:bCs/>
          <w:noProof/>
        </w:rPr>
        <w:fldChar w:fldCharType="end"/>
      </w:r>
      <w:r>
        <w:rPr>
          <w:noProof/>
        </w:rPr>
        <w:t>.</w:t>
      </w:r>
      <w:fldSimple w:instr=" SEQ Diagram \* ARABIC \s 1 ">
        <w:r w:rsidR="004642B5">
          <w:rPr>
            <w:noProof/>
          </w:rPr>
          <w:t>12</w:t>
        </w:r>
      </w:fldSimple>
      <w:bookmarkEnd w:id="58"/>
      <w:r>
        <w:t xml:space="preserve"> Ohälsotalet januari 2000–februari 2014</w:t>
      </w:r>
      <w:bookmarkEnd w:id="59"/>
    </w:p>
    <w:p w14:paraId="01DF3A2F" w14:textId="5381C4EC" w:rsidR="00F7009D" w:rsidRDefault="009D6872" w:rsidP="00F7009D">
      <w:pPr>
        <w:pStyle w:val="DiagramUnderrubrik"/>
      </w:pPr>
      <w:r>
        <w:t>Nettodagar</w:t>
      </w:r>
    </w:p>
    <w:p w14:paraId="6A22D3B5" w14:textId="4A6212F3" w:rsidR="00F7009D" w:rsidRDefault="009D6872" w:rsidP="00F7009D">
      <w:pPr>
        <w:pStyle w:val="Brdtext"/>
        <w:spacing w:line="260" w:lineRule="atLeast"/>
      </w:pPr>
      <w:r>
        <w:rPr>
          <w:noProof/>
          <w:lang w:eastAsia="sv-SE"/>
        </w:rPr>
        <w:drawing>
          <wp:inline distT="0" distB="0" distL="0" distR="0" wp14:anchorId="3A0340EF" wp14:editId="678E6F81">
            <wp:extent cx="2753995" cy="2044037"/>
            <wp:effectExtent l="0" t="0" r="8255" b="0"/>
            <wp:docPr id="27" name="Diagram 70"/>
            <wp:cNvGraphicFramePr/>
            <a:graphic xmlns:a="http://schemas.openxmlformats.org/drawingml/2006/main">
              <a:graphicData uri="http://schemas.openxmlformats.org/drawingml/2006/chart">
                <c:chart xmlns:c="http://schemas.openxmlformats.org/drawingml/2006/chart" xmlns:r="http://schemas.openxmlformats.org/officeDocument/2006/relationships" r:id="rId97"/>
              </a:graphicData>
            </a:graphic>
          </wp:inline>
        </w:drawing>
      </w:r>
    </w:p>
    <w:p w14:paraId="5520B5B9" w14:textId="5A55FF63" w:rsidR="00F7009D" w:rsidRDefault="009D6872" w:rsidP="00F7009D">
      <w:pPr>
        <w:pStyle w:val="DiagramFotnot"/>
      </w:pPr>
      <w:r w:rsidRPr="00782B85">
        <w:t>Källa: Försäkringskassan.</w:t>
      </w:r>
    </w:p>
    <w:p w14:paraId="62E8546B" w14:textId="77777777" w:rsidR="00F7009D" w:rsidRDefault="00F7009D" w:rsidP="00F7009D">
      <w:pPr>
        <w:pStyle w:val="Brdtext"/>
      </w:pPr>
    </w:p>
    <w:p w14:paraId="4167A58D" w14:textId="3BC24ADB" w:rsidR="00F7009D" w:rsidRPr="00602D16" w:rsidRDefault="009D6872" w:rsidP="00F7009D">
      <w:pPr>
        <w:pStyle w:val="Brdtext"/>
      </w:pPr>
      <w:r w:rsidRPr="00602D16">
        <w:t>Ökningen i sjukpenningtalet sedan december 2010 beror också på att en stor grupp samtidigt uppnådde maximalt antal dagar med sjukpenning vid årsskiftet 2009/10 och lämnade sjukförsäkringen. När en stor del av denna grupp efter en tid återvände till sjukförsäkringen ökade sjukpenningtalet. Sedan sjukförsäkringsrefor</w:t>
      </w:r>
      <w:r w:rsidRPr="00602D16">
        <w:softHyphen/>
        <w:t>men 2008 har också vissa justeringar gjorts av regelverket som innebär att tillämpningen blivit något mer generös. Detta kan ha lett till en något ökad varaktighet i sjukpenningen.</w:t>
      </w:r>
    </w:p>
    <w:p w14:paraId="4046E039" w14:textId="7D9DC07D" w:rsidR="00F7009D" w:rsidRPr="00602D16" w:rsidRDefault="009D6872" w:rsidP="00F7009D">
      <w:pPr>
        <w:pStyle w:val="Rubrik6utannumrering"/>
        <w:rPr>
          <w:rStyle w:val="Rubrik6utannumreringChar"/>
        </w:rPr>
      </w:pPr>
      <w:r w:rsidRPr="00602D16">
        <w:t>Oväntad ökning av sjukfallen</w:t>
      </w:r>
    </w:p>
    <w:p w14:paraId="7A14C7EA" w14:textId="16E016AF" w:rsidR="00F7009D" w:rsidRPr="00602D16" w:rsidRDefault="009D6872" w:rsidP="00F7009D">
      <w:pPr>
        <w:pStyle w:val="Brdtext"/>
      </w:pPr>
      <w:r w:rsidRPr="00602D16">
        <w:t>Ökningen av sjukpenningtalet sedan 2010 är däremot större än vad som kan förklaras av regeländringarna eller av demografiska förändringar i arbetskraften. Inflödet till sjukpenningen har ökat bland anställda inom samtliga sektorer och yrkesgrupper. Samtidigt har varaktigheten i sjukfrånvaro ökat framför allt för arbetslösa. Liksom vid den kraftiga uppgången i sjukfrånvaron 1997–2002 är ökningen tydligast bland kvinnor och inom de psykiska diagnoserna. De regionala skillnaderna i sjukpenningtalet stiger svagt men är små i förhållande till tidigare år.</w:t>
      </w:r>
    </w:p>
    <w:p w14:paraId="0A465AB7" w14:textId="0DFB8B67" w:rsidR="00F7009D" w:rsidRPr="00602D16" w:rsidRDefault="009D6872" w:rsidP="00F7009D">
      <w:pPr>
        <w:pStyle w:val="Brdtextmedindrag"/>
      </w:pPr>
      <w:r w:rsidRPr="00602D16">
        <w:t xml:space="preserve">Den stora variationen i sjukfrånvaron de senaste två decennierna är svår att förklara enbart med förändrad hälsa, befolkningsstruktur eller regeländringar inom sjukförsäkringen. Att normer och attityder i samhället </w:t>
      </w:r>
      <w:r>
        <w:t>också</w:t>
      </w:r>
      <w:r w:rsidRPr="00602D16">
        <w:t xml:space="preserve"> påverkar användandet av sjukförsäkringen får stöd av </w:t>
      </w:r>
      <w:r w:rsidRPr="00602D16">
        <w:lastRenderedPageBreak/>
        <w:t>studier som visar att sociala interaktioner på arbetsplatser, inom familjer och inom geografiska områden påverkar sjukfrånvaron. Den uppgång i inflödet till sjukpenningen som nu sker kan också, åtminstone delvis, tänkas ske inom ramen för en normalisering. Det är rimligt att anta att det tar ett antal år innan ett nytt regelverk och praxis sätter sig efter en omfattande reform. Att sjuktalen stiger kan vara en signal om ökad ohälsa och stigande utanförskap. Det riskerar dessutom att allvarligt försvaga de offentliga finanserna. För att undvika en fortsatt uppgång är det därför viktigt att noga analysera orsakerna och vid behov vidta åtgärder. Regeringen har därför bl.a. gett Försäkrings</w:t>
      </w:r>
      <w:r>
        <w:softHyphen/>
      </w:r>
      <w:r w:rsidRPr="00602D16">
        <w:t xml:space="preserve">kassan i uppdrag att analysera de bakomliggande faktorerna till att sjukfrånvaron varierat så kraftigt över tid. I detta uppdrag ingår också att studera om tillämpningen av sjukförsäkringen ändrats utöver de förändringar i regelverket som gjorts. </w:t>
      </w:r>
      <w:r w:rsidRPr="00602D16">
        <w:rPr>
          <w:noProof/>
          <w:lang w:eastAsia="sv-SE"/>
        </w:rPr>
        <mc:AlternateContent>
          <mc:Choice Requires="wps">
            <w:drawing>
              <wp:anchor distT="0" distB="0" distL="114300" distR="114300" simplePos="0" relativeHeight="251634176" behindDoc="1" locked="0" layoutInCell="1" allowOverlap="1" wp14:anchorId="097C07DD" wp14:editId="764669A5">
                <wp:simplePos x="0" y="0"/>
                <wp:positionH relativeFrom="column">
                  <wp:posOffset>-121065</wp:posOffset>
                </wp:positionH>
                <wp:positionV relativeFrom="page">
                  <wp:posOffset>796290</wp:posOffset>
                </wp:positionV>
                <wp:extent cx="5972175" cy="9039225"/>
                <wp:effectExtent l="0" t="0" r="9525" b="9525"/>
                <wp:wrapNone/>
                <wp:docPr id="28"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03922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9.55pt;margin-top:62.7pt;width:470.25pt;height:711.75pt;z-index:-251662848;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rsidRPr="00602D16">
        <w:br w:type="page"/>
      </w:r>
    </w:p>
    <w:p w14:paraId="4812D7F3" w14:textId="77777777" w:rsidR="00F7009D" w:rsidRPr="00602D16" w:rsidRDefault="009D6872" w:rsidP="00F7009D">
      <w:pPr>
        <w:pStyle w:val="Rubrik2"/>
      </w:pPr>
      <w:bookmarkStart w:id="60" w:name="_Toc384401461"/>
      <w:r w:rsidRPr="00602D16">
        <w:lastRenderedPageBreak/>
        <w:t>Fler bostäder och effektiva transporter</w:t>
      </w:r>
      <w:bookmarkEnd w:id="60"/>
    </w:p>
    <w:p w14:paraId="15F36B55" w14:textId="3352AE6F" w:rsidR="00F7009D" w:rsidRPr="00602D16" w:rsidRDefault="009D6872" w:rsidP="00F7009D">
      <w:pPr>
        <w:pStyle w:val="Brdtext"/>
      </w:pPr>
      <w:r w:rsidRPr="00602D16">
        <w:t>En väl fungerande bostadsmarknad och en ändamålsenlig infrastruktur ökar möjligheterna att matcha arbetsutbud</w:t>
      </w:r>
      <w:r>
        <w:t>et</w:t>
      </w:r>
      <w:r w:rsidRPr="00602D16">
        <w:t xml:space="preserve"> med efterfrågan på arbetskraft. Bostadsmarknaden och infra</w:t>
      </w:r>
      <w:r>
        <w:softHyphen/>
      </w:r>
      <w:r w:rsidRPr="00602D16">
        <w:t>strukturen bidrar därmed till högre syssel</w:t>
      </w:r>
      <w:r>
        <w:softHyphen/>
      </w:r>
      <w:r w:rsidRPr="00602D16">
        <w:t>sättning och tillväxt. Transportsystemet har därtill en central roll för att säkerställa en samhällsekonomiskt effektiv och långsiktigt hållbar transportförsörjning för medborgare och näringsliv i hela landet.</w:t>
      </w:r>
    </w:p>
    <w:p w14:paraId="36695E7E" w14:textId="674142AA" w:rsidR="00F7009D" w:rsidRPr="00602D16" w:rsidRDefault="009D6872" w:rsidP="00F7009D">
      <w:pPr>
        <w:pStyle w:val="Rubrik3"/>
      </w:pPr>
      <w:bookmarkStart w:id="61" w:name="_Toc383633002"/>
      <w:bookmarkStart w:id="62" w:name="_Toc384401462"/>
      <w:r w:rsidRPr="00602D16">
        <w:t>En väl fungerande bostadsmarknad</w:t>
      </w:r>
      <w:bookmarkEnd w:id="61"/>
      <w:bookmarkEnd w:id="62"/>
    </w:p>
    <w:p w14:paraId="035ACD9C" w14:textId="6DFE95D9" w:rsidR="00F7009D" w:rsidRPr="00602D16" w:rsidRDefault="009D6872" w:rsidP="00F7009D">
      <w:pPr>
        <w:pStyle w:val="Brdtext"/>
      </w:pPr>
      <w:r w:rsidRPr="00602D16">
        <w:t xml:space="preserve">Målet för regeringens bostadspolitik är en väl fungerande bostadsmarknad där hushållens efterfrågan möter ett utbud på bostäder som svarar mot deras långsiktiga behov och önskemål. Utbudet av bostäder ska öka </w:t>
      </w:r>
      <w:r>
        <w:t>dels</w:t>
      </w:r>
      <w:r w:rsidRPr="00602D16">
        <w:t xml:space="preserve"> genom förbättrade förutsättningar för att bygga bostäder, dels genom ett effektivare utnyttjande av det befintliga bostadsbeståndet</w:t>
      </w:r>
      <w:r>
        <w:t>,</w:t>
      </w:r>
      <w:r w:rsidRPr="00602D16">
        <w:t xml:space="preserve"> bl.a. genom generösare uthyrningsregler.</w:t>
      </w:r>
    </w:p>
    <w:p w14:paraId="4D8E983D" w14:textId="2591F117" w:rsidR="00F7009D" w:rsidRPr="00602D16" w:rsidRDefault="009D6872" w:rsidP="00F7009D">
      <w:pPr>
        <w:pStyle w:val="Brdtextmedindrag"/>
      </w:pPr>
      <w:r w:rsidRPr="00602D16">
        <w:t>En väl fungerande bostadsmarknad ska upp</w:t>
      </w:r>
      <w:r w:rsidRPr="00602D16">
        <w:softHyphen/>
        <w:t>nås utan subventioner. För att tillgodose olika hushålls önskemål är det viktigt att bostadsmarknaden består av flera olika upplåtelseformer. En mångfald i bostadsutbudet och möjlighet att exempelvis hyra bostad med olika kontraktslängder bidrar till ökad flexibilitet på bostadsmarknaden.</w:t>
      </w:r>
    </w:p>
    <w:p w14:paraId="04EE90AA" w14:textId="175BBFE3" w:rsidR="00F7009D" w:rsidRPr="00602D16" w:rsidRDefault="009D6872" w:rsidP="00F7009D">
      <w:pPr>
        <w:pStyle w:val="Brdtextmedindrag"/>
      </w:pPr>
      <w:r w:rsidRPr="00602D16">
        <w:t>Ett problem för många kommuner är att bostadsmarknaden är i obalans. I storstads</w:t>
      </w:r>
      <w:r>
        <w:softHyphen/>
      </w:r>
      <w:r w:rsidRPr="00602D16">
        <w:t>områden, kring universitets- och högskoleorter samt i andra tillväxtregioner finns en efterfrågan på bostäder som överstiger utbudet. Samtidigt står bostäder tomma på vissa orter i landet. Till viss del kan problemet mildras genom att det befintliga bostadsbeståndet utnyttjas mer effektivt, men nyproduktionen av bostäder behöver också öka.</w:t>
      </w:r>
    </w:p>
    <w:p w14:paraId="3508A09B" w14:textId="270885CA" w:rsidR="00F7009D" w:rsidRPr="00602D16" w:rsidRDefault="009D6872" w:rsidP="00F7009D">
      <w:pPr>
        <w:keepNext/>
        <w:keepLines/>
        <w:suppressAutoHyphens/>
        <w:overflowPunct w:val="0"/>
        <w:autoSpaceDE w:val="0"/>
        <w:autoSpaceDN w:val="0"/>
        <w:adjustRightInd w:val="0"/>
        <w:spacing w:before="520" w:after="260" w:line="260" w:lineRule="exact"/>
        <w:textAlignment w:val="baseline"/>
        <w:rPr>
          <w:rFonts w:ascii="TradeGothic" w:eastAsia="Times New Roman" w:hAnsi="TradeGothic" w:cs="Times New Roman"/>
          <w:b/>
          <w:sz w:val="20"/>
          <w:szCs w:val="20"/>
        </w:rPr>
      </w:pPr>
      <w:r w:rsidRPr="00602D16">
        <w:rPr>
          <w:rFonts w:ascii="TradeGothic" w:eastAsia="Times New Roman" w:hAnsi="TradeGothic" w:cs="Times New Roman"/>
          <w:b/>
          <w:sz w:val="20"/>
          <w:szCs w:val="20"/>
        </w:rPr>
        <w:t>Centrala reformer på bostadsområdet</w:t>
      </w:r>
    </w:p>
    <w:p w14:paraId="3EAC0B6D" w14:textId="5C6FA527" w:rsidR="00F7009D" w:rsidRPr="00602D16" w:rsidRDefault="009D6872" w:rsidP="00F7009D">
      <w:pPr>
        <w:pStyle w:val="Brdtext"/>
      </w:pPr>
      <w:r w:rsidRPr="00602D16">
        <w:t xml:space="preserve">Regeringen har vidtagit en rad åtgärder som </w:t>
      </w:r>
      <w:r>
        <w:t>har</w:t>
      </w:r>
      <w:r w:rsidRPr="00602D16">
        <w:t xml:space="preserve"> ökat drivkrafterna för att bygga bostäder. Kommunala och privata bostadsbolag konkurrerar nu på lika villkor, och de kommunala bostadsbolagens hyror är inte längre </w:t>
      </w:r>
      <w:r w:rsidRPr="00602D16">
        <w:lastRenderedPageBreak/>
        <w:t>ensamt normerande. Regeringens åtgärder kommer på sikt att öka utbudet av hyresrätter.</w:t>
      </w:r>
    </w:p>
    <w:p w14:paraId="693F3733" w14:textId="22E0C6E2" w:rsidR="00F7009D" w:rsidRPr="00602D16" w:rsidRDefault="009D6872" w:rsidP="00F7009D">
      <w:pPr>
        <w:pStyle w:val="Brdtextmedindrag"/>
      </w:pPr>
      <w:r w:rsidRPr="00602D16">
        <w:t xml:space="preserve">För att öka nyproduktionen av lägenheter har fastighetsavgiften för flerbostadshus sänkts, och perioden för helt undantag från fastighetsavgift vid nybyggnation </w:t>
      </w:r>
      <w:r>
        <w:t>har</w:t>
      </w:r>
      <w:r w:rsidRPr="00602D16">
        <w:t xml:space="preserve"> förlängts till 15 år. Tids</w:t>
      </w:r>
      <w:r w:rsidRPr="00602D16">
        <w:softHyphen/>
        <w:t>perioden för hyressättning genom s.k. presumtionshyror har också förlängts till 15 år. För att öka tillgången på bostäder för unga och studenter har ett stöd för innovativt byggande införts.</w:t>
      </w:r>
    </w:p>
    <w:p w14:paraId="3935A13B" w14:textId="77777777" w:rsidR="00F7009D" w:rsidRPr="00602D16" w:rsidRDefault="009D6872" w:rsidP="00F7009D">
      <w:pPr>
        <w:pStyle w:val="Brdtextmedindrag"/>
      </w:pPr>
      <w:r w:rsidRPr="00602D16">
        <w:t>Uthyrning av privatbostäder möjliggör, för bl.a. ungdomar, ett boende utan skuldsättning eller risktagande, och spelar en nyckelroll för att det befintliga bostadsbeståndet ska utnyttjas väl. Regeringen har därför vidtagit åtgärder som lett till förutsägbara och trygga hyreskontrakt för kortare hyresperioder. Även schablonavdraget för beskattning av privatpersoners inkomster från uthyrning av den egna bostaden har höjts i syfte att ytterligare stimulera utbudet av lägenheter.</w:t>
      </w:r>
    </w:p>
    <w:p w14:paraId="59771805" w14:textId="32D6AC6B" w:rsidR="00F7009D" w:rsidRPr="00602D16" w:rsidRDefault="009D6872" w:rsidP="00F7009D">
      <w:pPr>
        <w:keepNext/>
        <w:keepLines/>
        <w:suppressAutoHyphens/>
        <w:overflowPunct w:val="0"/>
        <w:autoSpaceDE w:val="0"/>
        <w:autoSpaceDN w:val="0"/>
        <w:adjustRightInd w:val="0"/>
        <w:spacing w:before="520" w:after="260" w:line="260" w:lineRule="exact"/>
        <w:textAlignment w:val="baseline"/>
        <w:rPr>
          <w:rFonts w:ascii="TradeGothic" w:eastAsia="Times New Roman" w:hAnsi="TradeGothic" w:cs="Times New Roman"/>
          <w:b/>
          <w:sz w:val="20"/>
          <w:szCs w:val="20"/>
        </w:rPr>
      </w:pPr>
      <w:r w:rsidRPr="00602D16">
        <w:rPr>
          <w:rFonts w:ascii="TradeGothic" w:eastAsia="Times New Roman" w:hAnsi="TradeGothic" w:cs="Times New Roman"/>
          <w:b/>
          <w:sz w:val="20"/>
          <w:szCs w:val="20"/>
        </w:rPr>
        <w:t>En politik för fler bostäder</w:t>
      </w:r>
    </w:p>
    <w:p w14:paraId="48E14B83" w14:textId="5AC7A522" w:rsidR="00F7009D" w:rsidRPr="00602D16" w:rsidRDefault="009D6872" w:rsidP="00F7009D">
      <w:pPr>
        <w:pStyle w:val="Brdtext"/>
      </w:pPr>
      <w:r w:rsidRPr="00602D16">
        <w:t xml:space="preserve">Bostadsbyggandet har inte svarat upp mot befolkningsökningen i tillväxtregionerna. Det råder bostadsbrist, vilket drabbar många nyinflyttade. Hyresrätten fyller en viktig funktion genom att underlätta rörligheten för unga och nyetablerade. Men hyresrätten är också ett alternativ för </w:t>
      </w:r>
      <w:r>
        <w:t>dem</w:t>
      </w:r>
      <w:r w:rsidRPr="00602D16">
        <w:t xml:space="preserve"> som inte vill eller kan köpa ett boende. </w:t>
      </w:r>
    </w:p>
    <w:p w14:paraId="061AB650" w14:textId="77777777" w:rsidR="00F7009D" w:rsidRPr="00602D16" w:rsidRDefault="009D6872" w:rsidP="00F7009D">
      <w:pPr>
        <w:pStyle w:val="Rubrik6"/>
      </w:pPr>
      <w:r w:rsidRPr="00602D16">
        <w:t>Effektivare användning av bostadsbeståndet</w:t>
      </w:r>
    </w:p>
    <w:p w14:paraId="49D0C6BF" w14:textId="37B6BE49" w:rsidR="00F7009D" w:rsidRPr="00602D16" w:rsidRDefault="009D6872" w:rsidP="00F7009D">
      <w:pPr>
        <w:pStyle w:val="Brdtext"/>
      </w:pPr>
      <w:r w:rsidRPr="00602D16">
        <w:t>Det befintliga bostadsbeståndet ska användas mer effektivt. Regeringen har därför beslutat om en proposition som tar fasta på de förslag som togs fram tillsammans med de tre stora bostadsrättsorganisationerna under 2013. Förslagen bygger dels på en mer generös syn på bostadsrättshavarens skäl för en upplåtelse av lägenheten i andra hand, dels på att bostadsrätts</w:t>
      </w:r>
      <w:r>
        <w:softHyphen/>
      </w:r>
      <w:r w:rsidRPr="00602D16">
        <w:t>föreningar ska kunna ta ut en särskild avgift vid en sådan uthyrning.</w:t>
      </w:r>
    </w:p>
    <w:p w14:paraId="69656341" w14:textId="77777777" w:rsidR="00F7009D" w:rsidRPr="00602D16" w:rsidRDefault="009D6872" w:rsidP="00F7009D">
      <w:pPr>
        <w:pStyle w:val="Rubrik6"/>
      </w:pPr>
      <w:r w:rsidRPr="00602D16">
        <w:t>Ökad lönsamhet för bostadsinvesteringar</w:t>
      </w:r>
    </w:p>
    <w:p w14:paraId="719D9498" w14:textId="7A6DA5C2" w:rsidR="00F7009D" w:rsidRPr="00602D16" w:rsidRDefault="009D6872" w:rsidP="00F7009D">
      <w:pPr>
        <w:pStyle w:val="Brdtext"/>
      </w:pPr>
      <w:r w:rsidRPr="00602D16">
        <w:t>Förutsättningarna för att investera i hyres</w:t>
      </w:r>
      <w:r w:rsidRPr="00602D16">
        <w:softHyphen/>
        <w:t>bostäder påverkas av kostnaderna för verk</w:t>
      </w:r>
      <w:r w:rsidRPr="00602D16">
        <w:softHyphen/>
        <w:t xml:space="preserve">samheten. Bostadsbeskattningskommittén hade i uppdrag att göra en översyn av beskattningen av bostäder som upplåts med hyresrätt, bostadsrätt i oäkta bostadsföretag och kooperativ hyresrätt, </w:t>
      </w:r>
      <w:r w:rsidRPr="00602D16">
        <w:lastRenderedPageBreak/>
        <w:t>samt lämna förslag på förändringar i beskattningen av dessa boende</w:t>
      </w:r>
      <w:r w:rsidRPr="00602D16">
        <w:softHyphen/>
        <w:t>former. Kommittén lämnade sitt slutbetänkande Vissa bostadsbeskattningsfrågor (SOU 2014:1) i januari 2014. I syfte att öka utbudet av hyresbostäder föreslog kommittén bl.a. att den kommunala fastighetsavgiften för hyresrätter ska avskaffas. Betänkandet har remitterats och förslagen bereds inom Regeringskansliet.</w:t>
      </w:r>
    </w:p>
    <w:p w14:paraId="455A7F35" w14:textId="77777777" w:rsidR="00F7009D" w:rsidRPr="00602D16" w:rsidRDefault="009D6872" w:rsidP="00F7009D">
      <w:pPr>
        <w:pStyle w:val="Rubrik6"/>
      </w:pPr>
      <w:r w:rsidRPr="00602D16">
        <w:t>En enklare plan- och byggprocess</w:t>
      </w:r>
    </w:p>
    <w:p w14:paraId="3BCEF4FD" w14:textId="7F0BE451" w:rsidR="00F7009D" w:rsidRPr="00602D16" w:rsidRDefault="009D6872" w:rsidP="00F7009D">
      <w:pPr>
        <w:pStyle w:val="Brdtext"/>
      </w:pPr>
      <w:r w:rsidRPr="00602D16">
        <w:t xml:space="preserve">Tillgången till detaljplanerad mark som är lämplig att bebygga är av stor betydelse för bostadsproduktionen. Det är viktigt att regelverket som styr plan- och byggprocessen främjar en snabb och effektiv planering och att kommunerna har hög beredskap </w:t>
      </w:r>
      <w:r>
        <w:t xml:space="preserve">för </w:t>
      </w:r>
      <w:r w:rsidRPr="00602D16">
        <w:t>att snabbt kunna utarbeta detaljplaner som täcker efterfrågan av bostäder i rätt lägen. Kommunerna bör också generellt sett göra markanvisnings- och exploateringsprocessen tydligare.</w:t>
      </w:r>
    </w:p>
    <w:p w14:paraId="0D99547F" w14:textId="166E36E6" w:rsidR="00F7009D" w:rsidRPr="00602D16" w:rsidRDefault="009D6872" w:rsidP="00F7009D">
      <w:pPr>
        <w:pStyle w:val="Brdtextmedindrag"/>
      </w:pPr>
      <w:r w:rsidRPr="00602D16">
        <w:t>För att åstadkomma en snabb och effektiv plan- och byggprocess har regeringen lämnat en rad förslag till riksdagen. Ett antal ändringar har föreslagits i plan- och bygglagen (2010:900), förkortad PBL. Kommunernas möjlighet att ställa egna tekniska egenskapskrav föreslås begränsas, och en helt ny lag om kommunala markanvisningar har föreslagits. Vidare har regeringen föreslagit en rad nya åtgärder som kan genomföras utan bygglov, t.ex. uppförande av komplementbostadshus på maximalt 25 kvadratmeter. En samordnad prövning av buller enligt miljöbalken och PBL föreslås i syfte att öka förutsägbarheten vid byggande i tätorter. Regeringen föreslår också förenklingar när det gäller strandskyddet vid små sjöar och vattendrag.</w:t>
      </w:r>
    </w:p>
    <w:p w14:paraId="4E4B43A8" w14:textId="3816FA92" w:rsidR="00F7009D" w:rsidRPr="00602D16" w:rsidRDefault="009D6872" w:rsidP="00F7009D">
      <w:pPr>
        <w:pStyle w:val="Brdtextmedindrag"/>
      </w:pPr>
      <w:r w:rsidRPr="00602D16">
        <w:t xml:space="preserve">I syfte att underlätta byggande av små lägenheter har regeringen lagt fram förslag till riksdagen om förenklingar i byggreglerna, och även givit Boverket i uppdrag att ytterligare förenkla </w:t>
      </w:r>
      <w:r>
        <w:t>de krav som ställs på byggnader</w:t>
      </w:r>
      <w:r w:rsidRPr="00602D16">
        <w:t xml:space="preserve"> (dnr S2012/8156/PBB).</w:t>
      </w:r>
    </w:p>
    <w:p w14:paraId="386F74B9" w14:textId="21E8293C" w:rsidR="00F7009D" w:rsidRPr="00602D16" w:rsidRDefault="009D6872" w:rsidP="00F7009D">
      <w:pPr>
        <w:pStyle w:val="Brdtextmedindrag"/>
      </w:pPr>
      <w:r w:rsidRPr="00602D16">
        <w:t xml:space="preserve">För att uppnå en smidig planprocess krävs att överklagande av beslut sker på ett snabbt och rättssäkert sätt. PBL-överklagandeutredningen har haft regeringens uppdrag att, med bibehållen rättssäkerhet, se över möjligheterna att effektivisera prövningsordningen av kommunala beslut som överklagas enligt PBL. Utredningen har överlämnat betänkandet Effektiv och </w:t>
      </w:r>
      <w:r w:rsidRPr="00602D16">
        <w:lastRenderedPageBreak/>
        <w:t xml:space="preserve">rättssäker PBL-överprövning (SOU 2014:14) till regeringen. I betänkandet föreslås förändringar </w:t>
      </w:r>
      <w:r>
        <w:t xml:space="preserve">för </w:t>
      </w:r>
      <w:r w:rsidRPr="00602D16">
        <w:t>att effektivisera planprocessen. Regeringen kommer att analysera utredningens förslag och överväga kompletterande åtgärder.</w:t>
      </w:r>
    </w:p>
    <w:p w14:paraId="6C768C41" w14:textId="6282B2D2" w:rsidR="00F7009D" w:rsidRPr="00602D16" w:rsidRDefault="009D6872" w:rsidP="00F7009D">
      <w:pPr>
        <w:pStyle w:val="Brdtextmedindrag"/>
      </w:pPr>
      <w:r w:rsidRPr="00602D16">
        <w:t>För småföretagare kan kostnaderna för att följa byggstandarder vara kännbara, vilket försämrar konkurrensen. Regeringen överväger därför åtgärder som gör konstruktions- och byggstandarder mer lättillgängliga.</w:t>
      </w:r>
    </w:p>
    <w:p w14:paraId="26DDBE3E" w14:textId="79D4C14F" w:rsidR="00F7009D" w:rsidRPr="00602D16" w:rsidRDefault="009D6872" w:rsidP="00F7009D">
      <w:pPr>
        <w:pStyle w:val="Brdtextmedindrag"/>
      </w:pPr>
      <w:r w:rsidRPr="00602D16">
        <w:t>Regeringen har vidare beslutat om direktiv till tre utredningar som syftar till att förbättra bostadsmarknaden: En särskild utredare ska utreda och föreslå åtgärder för att öka kommunernas planläggning för bostads</w:t>
      </w:r>
      <w:r>
        <w:softHyphen/>
      </w:r>
      <w:r w:rsidRPr="00602D16">
        <w:t>byggande och utbudet av markanvisningar</w:t>
      </w:r>
      <w:r>
        <w:t xml:space="preserve"> </w:t>
      </w:r>
      <w:r w:rsidRPr="00602D16">
        <w:t xml:space="preserve">(dir. 2014:29). Utredaren ska analysera hur kommunerna kan stimuleras att planlägga för fler bostäder och öka antalet markanvisningar till dem som vill bygga. Vidare ska en särskild utredare (dir. 2014:26) se över och analysera bostadssituationen i de tre storstadsregionerna Stockholm, Göteborg och Malmö och föreslå hur den kan förbättras. Det övergripande syftet är att få till stånd ett ökat bostadsbyggande och att bidra till socialt, ekonomiskt och ekologiskt hållbar utveckling i storstadsregionerna. Slutligen har regeringen beslutat tillsätta en utredare </w:t>
      </w:r>
      <w:r>
        <w:t xml:space="preserve">som </w:t>
      </w:r>
      <w:r w:rsidRPr="00602D16">
        <w:t>ska lämna förslag på åtgärder som förbättrar och underlättar äldres bostads</w:t>
      </w:r>
      <w:r>
        <w:softHyphen/>
      </w:r>
      <w:r w:rsidRPr="00602D16">
        <w:t>situation</w:t>
      </w:r>
      <w:r>
        <w:t xml:space="preserve"> </w:t>
      </w:r>
      <w:r w:rsidRPr="00602D16">
        <w:t xml:space="preserve">(dir. 2014:44). Syftet är att, mot bakgrund av den demografiska utvecklingen, kunna tillgodose äldres bostadsbehov på den ordinarie bostadsmarknaden i alla delar av landet. </w:t>
      </w:r>
    </w:p>
    <w:p w14:paraId="23D80C9E" w14:textId="46D1203F" w:rsidR="00F7009D" w:rsidRPr="00602D16" w:rsidRDefault="009D6872" w:rsidP="00F7009D">
      <w:pPr>
        <w:pStyle w:val="Rubrik3"/>
      </w:pPr>
      <w:bookmarkStart w:id="63" w:name="_Toc384401463"/>
      <w:r w:rsidRPr="00602D16">
        <w:t>En utvecklad infrastruktur</w:t>
      </w:r>
      <w:bookmarkEnd w:id="63"/>
    </w:p>
    <w:p w14:paraId="3268D6CD" w14:textId="77777777" w:rsidR="00F7009D" w:rsidRPr="00602D16" w:rsidRDefault="009D6872" w:rsidP="00F7009D">
      <w:pPr>
        <w:pStyle w:val="Brdtext"/>
      </w:pPr>
      <w:r w:rsidRPr="00602D16">
        <w:t>Det övergripande transportpolitiska målet är att säkerställa en samhällsekonomiskt effektiv och långsiktigt hållbar transportförsörjning i hela landet. Transportpolitiken ska också säkerställa grundläggande tillgänglighet och bidra till utveckling i hela landet samt medverka till högre säkerhet, förbättrad miljö och förbättrad hälsa.</w:t>
      </w:r>
    </w:p>
    <w:p w14:paraId="0B410749" w14:textId="5C0D39F9" w:rsidR="00F7009D" w:rsidRDefault="009D6872" w:rsidP="00F7009D">
      <w:pPr>
        <w:pStyle w:val="Brdtextmedindrag"/>
      </w:pPr>
      <w:r w:rsidRPr="00602D16">
        <w:t>Transportinfrastrukturen utvecklas ständigt för att möta behovet av personresor och godstransporter. Samtidigt måste den befintliga infrastrukturen underhållas för att trafik</w:t>
      </w:r>
      <w:r>
        <w:softHyphen/>
      </w:r>
      <w:r w:rsidRPr="00602D16">
        <w:t>systemet ska vara robust och effektivt. Under senare år har transporterna ökat, vilket ställer högre krav på transportsystemet för att de transportpolitiska målen ska nås.</w:t>
      </w:r>
      <w:r w:rsidRPr="00AB1D39">
        <w:t xml:space="preserve"> </w:t>
      </w:r>
    </w:p>
    <w:p w14:paraId="7B05424C" w14:textId="1D71D4A8" w:rsidR="00F7009D" w:rsidRPr="00602D16" w:rsidRDefault="009D6872" w:rsidP="00F7009D">
      <w:pPr>
        <w:pStyle w:val="Brdtextmedindrag"/>
      </w:pPr>
      <w:r w:rsidRPr="00602D16">
        <w:lastRenderedPageBreak/>
        <w:t>Ett väl fungerande transportsystem är en förutsättning för att företagen ska kunna verka i hela landet och lätt kunna hitta personal med rätt kompetens och kunna transportera gods och kunder.</w:t>
      </w:r>
    </w:p>
    <w:p w14:paraId="7CAC7465" w14:textId="0B0DBAFF" w:rsidR="00F7009D" w:rsidRPr="00602D16" w:rsidRDefault="009D6872" w:rsidP="00F7009D">
      <w:pPr>
        <w:keepNext/>
        <w:keepLines/>
        <w:suppressAutoHyphens/>
        <w:overflowPunct w:val="0"/>
        <w:autoSpaceDE w:val="0"/>
        <w:autoSpaceDN w:val="0"/>
        <w:adjustRightInd w:val="0"/>
        <w:spacing w:before="520" w:after="260" w:line="260" w:lineRule="exact"/>
        <w:textAlignment w:val="baseline"/>
        <w:rPr>
          <w:rFonts w:ascii="TradeGothic" w:eastAsia="Times New Roman" w:hAnsi="TradeGothic" w:cs="Times New Roman"/>
          <w:b/>
          <w:sz w:val="20"/>
          <w:szCs w:val="20"/>
        </w:rPr>
      </w:pPr>
      <w:r w:rsidRPr="00602D16">
        <w:rPr>
          <w:rFonts w:ascii="TradeGothic" w:eastAsia="Times New Roman" w:hAnsi="TradeGothic" w:cs="Times New Roman"/>
          <w:b/>
          <w:sz w:val="20"/>
          <w:szCs w:val="20"/>
        </w:rPr>
        <w:t>Centrala reformer inom infrastrukturområdet</w:t>
      </w:r>
    </w:p>
    <w:p w14:paraId="478C5235" w14:textId="77777777" w:rsidR="00F7009D" w:rsidRPr="00602D16" w:rsidRDefault="009D6872" w:rsidP="00F7009D">
      <w:pPr>
        <w:pStyle w:val="Brdtext"/>
      </w:pPr>
      <w:r w:rsidRPr="00602D16">
        <w:t>Regeringen har tillfört betydande resurser för nyinvesteringar och underhåll. Det förväntas leda till fler, snabbare och punktligare transporter av såväl passagerare som gods. Därmed skapas förutsättningar för stärkt konkurrenskraft, sysselsättning och tillväxt.</w:t>
      </w:r>
    </w:p>
    <w:p w14:paraId="6D3A971D" w14:textId="44D6DB44" w:rsidR="00F7009D" w:rsidRPr="00602D16" w:rsidRDefault="009D6872" w:rsidP="00F7009D">
      <w:pPr>
        <w:pStyle w:val="Brdtextmedindrag"/>
      </w:pPr>
      <w:r w:rsidRPr="00602D16">
        <w:t>Bättre förutsättningar för den fysiska planeringen av infrastruktur har också skapats. I regeringens proposition Planeringssystem för transportinfrastruktur (prop. 2011/12:118) föreslogs bl.a. att processen kring den fysiska planeringen av vägar och järnvägar inte längre ska innehålla tre skeden – förstudie, utredning och plan – utan utformas som en sammanhållen process. Syftet med förändringarna är att förkorta ledtiderna i processen och göra den mer effektiv.</w:t>
      </w:r>
    </w:p>
    <w:p w14:paraId="7BC427E5" w14:textId="01A689F6" w:rsidR="00F7009D" w:rsidRPr="00602D16" w:rsidRDefault="009D6872" w:rsidP="00F7009D">
      <w:pPr>
        <w:pStyle w:val="Brdtextmedindrag"/>
      </w:pPr>
      <w:r w:rsidRPr="00602D16">
        <w:t>Kapacitetsutnyttjandet i delar av transportsystemet är tidvis högt. Detta är särskilt tydligt i storstadsregionerna, på de högtrafikerade järnvägsspåren och längs de större transportstråken. Den trängsel som ibland uppstår resulterar i stora kostnader för samhället. Under senare år har problemen i järnvägssystemet varit påtagliga och visat på behovet av att stärka drift, underhåll och reinvesteringar i denna infrastruktur. Regeringen redovisade sin syn på investeringsbehovet i propositionen Investeringar för ett starkt och hållbart transportsystem (prop. 2012/13:25).</w:t>
      </w:r>
    </w:p>
    <w:p w14:paraId="2F3B7FD7" w14:textId="77777777" w:rsidR="00F7009D" w:rsidRPr="00602D16" w:rsidRDefault="009D6872" w:rsidP="00F7009D">
      <w:pPr>
        <w:keepNext/>
        <w:keepLines/>
        <w:suppressAutoHyphens/>
        <w:overflowPunct w:val="0"/>
        <w:autoSpaceDE w:val="0"/>
        <w:autoSpaceDN w:val="0"/>
        <w:adjustRightInd w:val="0"/>
        <w:spacing w:before="520" w:after="260" w:line="260" w:lineRule="exact"/>
        <w:textAlignment w:val="baseline"/>
        <w:rPr>
          <w:rFonts w:ascii="TradeGothic" w:eastAsia="Times New Roman" w:hAnsi="TradeGothic" w:cs="Times New Roman"/>
          <w:b/>
          <w:sz w:val="20"/>
          <w:szCs w:val="20"/>
        </w:rPr>
      </w:pPr>
      <w:r w:rsidRPr="00602D16">
        <w:rPr>
          <w:rFonts w:ascii="TradeGothic" w:eastAsia="Times New Roman" w:hAnsi="TradeGothic" w:cs="Times New Roman"/>
          <w:b/>
          <w:sz w:val="20"/>
          <w:szCs w:val="20"/>
        </w:rPr>
        <w:t>En politik för en effektiv och hållbar transportförsörjning</w:t>
      </w:r>
    </w:p>
    <w:p w14:paraId="18A43A7E" w14:textId="77777777" w:rsidR="00F7009D" w:rsidRPr="00602D16" w:rsidRDefault="009D6872" w:rsidP="00F7009D">
      <w:pPr>
        <w:pStyle w:val="Rubrik6utannumrering"/>
      </w:pPr>
      <w:r w:rsidRPr="00602D16">
        <w:t>Transportinfrastrukturen byggs ut och underhålls</w:t>
      </w:r>
    </w:p>
    <w:p w14:paraId="6F64B003" w14:textId="32F7E22F" w:rsidR="00F7009D" w:rsidRPr="00602D16" w:rsidRDefault="009D6872" w:rsidP="00F7009D">
      <w:pPr>
        <w:pStyle w:val="Brdtext"/>
      </w:pPr>
      <w:r w:rsidRPr="00602D16">
        <w:t xml:space="preserve">Regeringen fattar i anslutning till 2014 års ekonomiska vårproposition beslut om hur den av riksdagen beslutade ekonomiska ramen om 522 miljarder kronor (prop. 2012/13:25, bet. 2012/13TU2, rskr. 2012/13:119) för utveckling av transportinfrastrukturen 2014–2025 ska fördelas på olika infrastrukturåtgärder. Ramen innebär en kraftig höjning av de resurser som </w:t>
      </w:r>
      <w:r w:rsidRPr="00602D16">
        <w:lastRenderedPageBreak/>
        <w:t>avsätts till transportinfrastrukturen. Ambitions</w:t>
      </w:r>
      <w:r>
        <w:softHyphen/>
      </w:r>
      <w:r w:rsidRPr="00602D16">
        <w:t>höjningen gäller för såväl drift och underhåll som för investeringar i ny infrastruktur. Effektiviseringsåtgärder som genomförs inom Trafikverket bidrar dessutom till att fler infrastrukturåtgärder kan genomföras för avsatta medel.</w:t>
      </w:r>
    </w:p>
    <w:p w14:paraId="04C164CB" w14:textId="33030787" w:rsidR="00F7009D" w:rsidRPr="00602D16" w:rsidDel="00A37789" w:rsidRDefault="009D6872" w:rsidP="00F7009D">
      <w:pPr>
        <w:pStyle w:val="Brdtextmedindrag"/>
      </w:pPr>
      <w:r w:rsidRPr="00602D16">
        <w:t>Utgångspunkten för regeringens fördelning av medel är att kapaciteten ska bibehållas och förstärkas, infrastrukturen ska underhållas och utvecklas samt att förändrade resmönster ska mötas. Regeringens åtgärder riktas mot de för samhället viktigaste transportlederna och de sträckor som är särskilt betydelsefulla för arbetspendling och godstransport</w:t>
      </w:r>
      <w:r>
        <w:t>er</w:t>
      </w:r>
      <w:r w:rsidRPr="00602D16">
        <w:t>. Viktiga investeringar kan nu realiseras och därmed öka effektiviteten och kapaciteten i transport</w:t>
      </w:r>
      <w:r>
        <w:softHyphen/>
      </w:r>
      <w:r w:rsidRPr="00602D16">
        <w:t>systemet. Underlag för regeringens beslut har varit det förslag till åtgärder som Trafikverket redovisade i juni 2013 på uppdrag av regeringen (dnr N2013/1351/TE).</w:t>
      </w:r>
    </w:p>
    <w:p w14:paraId="0A448369" w14:textId="6AAD04E8" w:rsidR="00F7009D" w:rsidRPr="00602D16" w:rsidRDefault="009D6872" w:rsidP="00F7009D">
      <w:pPr>
        <w:pStyle w:val="Brdtextmedindrag"/>
      </w:pPr>
      <w:r w:rsidRPr="00602D16">
        <w:t>Två delsträckor av en ny stambana för höghastighetståg påbörjas under planerings</w:t>
      </w:r>
      <w:r>
        <w:softHyphen/>
      </w:r>
      <w:r w:rsidRPr="00602D16">
        <w:t xml:space="preserve">perioden 2014–2025. Det handlar om delsträckan Ostlänken mellan Järna och Linköping samt den första etappen av sträckan Göteborg–Borås mellan Mölnlycke och Bollebygd. Preliminära byggstarter är 2017 respektive 2020. </w:t>
      </w:r>
    </w:p>
    <w:p w14:paraId="01720773" w14:textId="399BC8FE" w:rsidR="00F7009D" w:rsidRPr="00602D16" w:rsidRDefault="009D6872" w:rsidP="00F7009D">
      <w:pPr>
        <w:pStyle w:val="Brdtextmedindrag"/>
      </w:pPr>
      <w:r w:rsidRPr="00602D16">
        <w:t>Mälarbanan mellan Västerås och Stockholm kommer att byggas ut till fyrspårsstandard hela vägen mellan Kallhäll och Tomteboda. Åtgärden säkerställer att den möjlighet till ökad kapacitet som skapas genom färdigställandet av Citybanan genom Stockholm bättre kan tas tillvara. Hela sträckan beräknas kunna öppnas för trafik under planperioden.</w:t>
      </w:r>
    </w:p>
    <w:p w14:paraId="0E947204" w14:textId="77777777" w:rsidR="00F7009D" w:rsidRPr="00602D16" w:rsidRDefault="009D6872" w:rsidP="00F7009D">
      <w:pPr>
        <w:pStyle w:val="Brdtextmedindrag"/>
      </w:pPr>
      <w:r w:rsidRPr="00602D16">
        <w:t>Hållbara godstransporter främjas och underlättas genom bl.a. investeringar i godsstråken på järnväg i Skåne och Bergslagen. Hela järnvägstransportsystemet främjas av ett nytt trafikledningssystem som kan styra järnvägstrafiken mer effektivt och därmed öka kapaciteten i järnvägssystemet.</w:t>
      </w:r>
    </w:p>
    <w:p w14:paraId="6FE6AF82" w14:textId="77777777" w:rsidR="00F7009D" w:rsidRPr="00602D16" w:rsidRDefault="009D6872" w:rsidP="00F7009D">
      <w:pPr>
        <w:pStyle w:val="Brdtextmedindrag"/>
      </w:pPr>
      <w:r w:rsidRPr="00602D16">
        <w:t>En upprustning av vägen mellan Pajala och Svappavaara har inletts för att möjliggöra för tunga transporter till följd av gruvetableringen i Pajala kommun. Satsningen är en del av regeringens arbete för att möta gruvnäringens behov.</w:t>
      </w:r>
    </w:p>
    <w:p w14:paraId="7FE8126F" w14:textId="25E3625F" w:rsidR="00F7009D" w:rsidRPr="00602D16" w:rsidRDefault="009D6872" w:rsidP="00F7009D">
      <w:pPr>
        <w:pStyle w:val="Brdtextmedindrag"/>
      </w:pPr>
      <w:r w:rsidRPr="00602D16">
        <w:t>Delar av E20 genom Västra Götaland byggs ut</w:t>
      </w:r>
      <w:r>
        <w:t>, vilket</w:t>
      </w:r>
      <w:r w:rsidRPr="00602D16">
        <w:t xml:space="preserve"> bl.a. </w:t>
      </w:r>
      <w:r>
        <w:t xml:space="preserve">är </w:t>
      </w:r>
      <w:r w:rsidRPr="00602D16">
        <w:t xml:space="preserve">till gagn för regional arbetspendling och för långväga transporter. </w:t>
      </w:r>
      <w:r w:rsidRPr="00602D16">
        <w:lastRenderedPageBreak/>
        <w:t>Genom en utbyggnad av E4 genom Småland uppnås en genomgående motorvägsstandard från Helsingborg och hela vägen till Gävle.</w:t>
      </w:r>
    </w:p>
    <w:p w14:paraId="05182CAE" w14:textId="77777777" w:rsidR="00F7009D" w:rsidRPr="00602D16" w:rsidRDefault="009D6872" w:rsidP="00F7009D">
      <w:pPr>
        <w:pStyle w:val="Brdtextmedindrag"/>
      </w:pPr>
      <w:r w:rsidRPr="00602D16">
        <w:t>Regeringens beslut om fördelningen av den ekonomiska ramen för utveckling av transportsystemet innefattar också de projekt som ingick i den föregående planen för 2010–2021. Det handlar bl.a. om Förbifart Stockholm och Västlänken i Göteborg.</w:t>
      </w:r>
    </w:p>
    <w:p w14:paraId="0B76C889" w14:textId="77777777" w:rsidR="00F7009D" w:rsidRPr="00602D16" w:rsidRDefault="009D6872" w:rsidP="00F7009D">
      <w:pPr>
        <w:pStyle w:val="Rubrik6"/>
      </w:pPr>
      <w:r w:rsidRPr="00602D16">
        <w:t>Stockholmsförhandlingens viktigaste arbete är avslutat</w:t>
      </w:r>
    </w:p>
    <w:p w14:paraId="66F7E185" w14:textId="77777777" w:rsidR="00F7009D" w:rsidRPr="00602D16" w:rsidRDefault="009D6872" w:rsidP="00F7009D">
      <w:pPr>
        <w:pStyle w:val="Brdtext"/>
      </w:pPr>
      <w:r w:rsidRPr="00602D16">
        <w:t xml:space="preserve">Tillväxten i Stockholmsregionen ställer krav på utbyggnad av transportinfrastrukturen och effektiva kollektivtrafiktransporter. Genom 2013 års Stockholmsförhandling slöt staten i januari 2014 ett avtal om finansiering och medfinansiering av utbyggnad av tunnelbanan samt ökad bostadsbebyggelse i Stockholms län med Stockholms läns landsting, Stockholms Stad, Nacka kommun, Solna Stad och Järfälla kommun. </w:t>
      </w:r>
    </w:p>
    <w:p w14:paraId="4E939C88" w14:textId="77777777" w:rsidR="00F7009D" w:rsidRPr="00602D16" w:rsidRDefault="009D6872" w:rsidP="00F7009D">
      <w:pPr>
        <w:pStyle w:val="Brdtextmedindrag"/>
      </w:pPr>
      <w:r w:rsidRPr="00602D16">
        <w:t>Fyra nya tunnelbanesträckningar ingår i avtalet, bl.a. utbyggnad av tunnelbana till Nacka. De nya sträckningarna ger betydande förbättrade förutsättningar för arbetspendling, bostadsbyggande och regionförtätning. Kommunerna åtar sig i avtalet att själva eller genom annan bostadsexploatör uppföra 78 000 bostäder.</w:t>
      </w:r>
    </w:p>
    <w:p w14:paraId="0FE8F8DB" w14:textId="7748B9B4" w:rsidR="00F7009D" w:rsidRPr="00602D16" w:rsidRDefault="009D6872" w:rsidP="00F7009D">
      <w:pPr>
        <w:pStyle w:val="Brdtextmedindrag"/>
      </w:pPr>
      <w:r w:rsidRPr="00602D16">
        <w:t>Avtalet förutsätter justeringar av trängsel</w:t>
      </w:r>
      <w:r>
        <w:softHyphen/>
      </w:r>
      <w:r w:rsidRPr="00602D16">
        <w:t>skatterna i Stockholm. Som en konsekvens av avtalet fattade regeringen i februari 2014 beslut om propositionen Förändrad trängselskatt och infrastruktur</w:t>
      </w:r>
      <w:r w:rsidRPr="00602D16">
        <w:softHyphen/>
        <w:t>satsningar i Stockholm (prop. 2013/14:76). Syftet med förändringarna av trängselskatten är att förbättra framkomligheten och miljön i Stockholm, men medel motsvarande de ökade intäkterna ska även bidra till utbyggnaden av de aktuella tunnelbane</w:t>
      </w:r>
      <w:r>
        <w:softHyphen/>
      </w:r>
      <w:r w:rsidRPr="00602D16">
        <w:t>sträckningarna.</w:t>
      </w:r>
      <w:r w:rsidRPr="00602D16" w:rsidDel="00830E0B">
        <w:t xml:space="preserve"> </w:t>
      </w:r>
      <w:r w:rsidRPr="00602D16">
        <w:t>Riksdagen beslutade den 26 mars 2014 i enlighet med förslagen i propositionen (prop. 2013/14:76, bet. 2013/14:SkU24, rskr. 2013/14:186).</w:t>
      </w:r>
    </w:p>
    <w:p w14:paraId="779FAF2A" w14:textId="4F0269A1" w:rsidR="00F7009D" w:rsidRPr="00602D16" w:rsidRDefault="009D6872" w:rsidP="00F7009D">
      <w:pPr>
        <w:pStyle w:val="Brdtextmedindrag"/>
      </w:pPr>
      <w:r w:rsidRPr="00602D16">
        <w:t>Stockholmsförhandlingen kommer under 2014 bl.a. att planera och stödja uppbyggnaden av genomförandeorganisationen för ut</w:t>
      </w:r>
      <w:r>
        <w:softHyphen/>
      </w:r>
      <w:r w:rsidRPr="00602D16">
        <w:t>byggnaden av tunnelbanan i samarbete med parterna och i enlighet med avtalen.</w:t>
      </w:r>
    </w:p>
    <w:p w14:paraId="738CC81B" w14:textId="42418019" w:rsidR="00F7009D" w:rsidRPr="00602D16" w:rsidRDefault="009D6872" w:rsidP="00F7009D">
      <w:pPr>
        <w:pStyle w:val="Rubrik6utannumrering"/>
      </w:pPr>
      <w:r w:rsidRPr="00602D16">
        <w:t>Utländska fordon</w:t>
      </w:r>
    </w:p>
    <w:p w14:paraId="21E75200" w14:textId="0AA21E56" w:rsidR="00F7009D" w:rsidRPr="00602D16" w:rsidRDefault="009D6872" w:rsidP="00F7009D">
      <w:pPr>
        <w:pStyle w:val="Brdtext"/>
      </w:pPr>
      <w:r w:rsidRPr="00602D16">
        <w:t xml:space="preserve">Regeringen har tidigare meddelat riksdagen (bet. 2013/14:TU8, rskr. 2013/14:147) att avsikten är att skatte- och avgiftsplikt för utländska fordon </w:t>
      </w:r>
      <w:r w:rsidRPr="00602D16">
        <w:lastRenderedPageBreak/>
        <w:t>ska kunna träda i kraft senast den 1 januari 2015. Transportstyrelsen har fått i uppdrag (dnr N2013/5433/TE) att ta fram betalningslösningar för utländska fordon som ska vara färdiga att tas i bruk senast vid samma datum.</w:t>
      </w:r>
    </w:p>
    <w:p w14:paraId="440FD4A5" w14:textId="77777777" w:rsidR="00F7009D" w:rsidRPr="00602D16" w:rsidRDefault="009D6872" w:rsidP="00F7009D">
      <w:pPr>
        <w:pStyle w:val="Rubrik2"/>
      </w:pPr>
      <w:bookmarkStart w:id="64" w:name="_Toc384401464"/>
      <w:r w:rsidRPr="00602D16">
        <w:t>Ett företags- och innovationsklimat i världsklass</w:t>
      </w:r>
      <w:bookmarkEnd w:id="64"/>
    </w:p>
    <w:p w14:paraId="2E5D977B" w14:textId="4C7C0B11" w:rsidR="00F7009D" w:rsidRPr="00602D16" w:rsidRDefault="009D6872" w:rsidP="00F7009D">
      <w:pPr>
        <w:pStyle w:val="Brdtext"/>
      </w:pPr>
      <w:r w:rsidRPr="00602D16">
        <w:t>Sverige är en liten utrikeshandelsberoende ekonomi som möter en allt hårdare global konkurrens. Goda villkor för företagande, aktivt ägande och entreprenörskap är avgörande för jobben och för den svenska konkurrenskraften. Innovationer är en central förutsättning för att skapa fler och växande företag.</w:t>
      </w:r>
    </w:p>
    <w:p w14:paraId="3C0D7349" w14:textId="3A9FC805" w:rsidR="00F7009D" w:rsidRPr="00602D16" w:rsidRDefault="009D6872" w:rsidP="00F7009D">
      <w:pPr>
        <w:keepNext/>
        <w:keepLines/>
        <w:numPr>
          <w:ilvl w:val="2"/>
          <w:numId w:val="3"/>
        </w:numPr>
        <w:suppressAutoHyphens/>
        <w:overflowPunct w:val="0"/>
        <w:autoSpaceDE w:val="0"/>
        <w:autoSpaceDN w:val="0"/>
        <w:adjustRightInd w:val="0"/>
        <w:spacing w:before="520" w:after="260" w:line="260" w:lineRule="exact"/>
        <w:textAlignment w:val="baseline"/>
        <w:outlineLvl w:val="2"/>
        <w:rPr>
          <w:rFonts w:ascii="TradeGothic" w:eastAsia="Times New Roman" w:hAnsi="TradeGothic" w:cs="Times New Roman"/>
          <w:b/>
          <w:szCs w:val="20"/>
        </w:rPr>
      </w:pPr>
      <w:bookmarkStart w:id="65" w:name="_Toc383633011"/>
      <w:r w:rsidRPr="00602D16">
        <w:rPr>
          <w:rFonts w:ascii="TradeGothic" w:eastAsia="Times New Roman" w:hAnsi="TradeGothic" w:cs="Times New Roman"/>
          <w:b/>
          <w:szCs w:val="20"/>
        </w:rPr>
        <w:t>Goda villkor för företagande</w:t>
      </w:r>
      <w:bookmarkEnd w:id="65"/>
    </w:p>
    <w:p w14:paraId="437DB958" w14:textId="77777777" w:rsidR="00F7009D" w:rsidRPr="00602D16" w:rsidRDefault="009D6872" w:rsidP="00F7009D">
      <w:pPr>
        <w:pStyle w:val="Brdtext"/>
      </w:pPr>
      <w:r w:rsidRPr="00602D16">
        <w:t>Ett viktigt mål för regeringens politik är att stärka den svenska konkurrenskraften och skapa goda förutsättningar för fler jobb i fler och växande företag.</w:t>
      </w:r>
    </w:p>
    <w:p w14:paraId="493C31B2" w14:textId="77777777" w:rsidR="00F7009D" w:rsidRPr="00602D16" w:rsidRDefault="009D6872" w:rsidP="00F7009D">
      <w:pPr>
        <w:pStyle w:val="Brdtextmedindrag"/>
      </w:pPr>
      <w:r w:rsidRPr="00602D16">
        <w:t>Den svenska konkurrenskraften och företagsklimatet rankas högt i internationella jämförelser, exempelvis rankades Sverige på fjärde plats vad gäller konkurrenskraft enligt såväl World Competitiveness Scoreboard</w:t>
      </w:r>
      <w:r w:rsidRPr="00602D16">
        <w:rPr>
          <w:rStyle w:val="Fotnotsreferens"/>
        </w:rPr>
        <w:footnoteReference w:id="22"/>
      </w:r>
      <w:r w:rsidRPr="00602D16">
        <w:t xml:space="preserve"> som Global Competitiveness Index</w:t>
      </w:r>
      <w:r w:rsidRPr="00602D16">
        <w:rPr>
          <w:rStyle w:val="Fotnotsreferens"/>
        </w:rPr>
        <w:footnoteReference w:id="23"/>
      </w:r>
      <w:r w:rsidRPr="00602D16">
        <w:t xml:space="preserve">. </w:t>
      </w:r>
    </w:p>
    <w:p w14:paraId="67B3BEDE" w14:textId="45EEBD7A" w:rsidR="00F7009D" w:rsidRPr="00602D16" w:rsidRDefault="009D6872" w:rsidP="00F7009D">
      <w:pPr>
        <w:pStyle w:val="Brdtextmedindrag"/>
      </w:pPr>
      <w:r w:rsidRPr="00E82A22">
        <w:t>E</w:t>
      </w:r>
      <w:r>
        <w:t xml:space="preserve">uropeiska </w:t>
      </w:r>
      <w:r w:rsidRPr="00E82A22">
        <w:t xml:space="preserve">kommissionen rankar Sverige som en av världens </w:t>
      </w:r>
      <w:r>
        <w:t xml:space="preserve">mest </w:t>
      </w:r>
      <w:r w:rsidRPr="00E82A22">
        <w:t>konkurrenskraftiga</w:t>
      </w:r>
      <w:r>
        <w:t xml:space="preserve"> </w:t>
      </w:r>
      <w:r w:rsidRPr="00E82A22">
        <w:t>ekonomier i konkurrenskraftsrapporten för 2013</w:t>
      </w:r>
      <w:r>
        <w:t xml:space="preserve">, </w:t>
      </w:r>
      <w:r w:rsidRPr="00E82A22">
        <w:t>avseende hållbarhet, innovation, generellt näringslivsklimat inklusive effektiv offentlig förvaltning samt avseende tillgången på kapita</w:t>
      </w:r>
      <w:r>
        <w:t>l</w:t>
      </w:r>
      <w:r w:rsidRPr="00E82A22">
        <w:t>.</w:t>
      </w:r>
      <w:r w:rsidRPr="00602D16" w:rsidDel="00BF6419">
        <w:t xml:space="preserve"> </w:t>
      </w:r>
    </w:p>
    <w:p w14:paraId="191491B1" w14:textId="56A619D9" w:rsidR="00F7009D" w:rsidRPr="00602D16" w:rsidRDefault="009D6872" w:rsidP="00F7009D">
      <w:pPr>
        <w:pStyle w:val="Brdtextmedindrag"/>
      </w:pPr>
      <w:r w:rsidRPr="00602D16">
        <w:t>Sverige har således ett i många avseenden bra företagsklimat, men t.ex. Världsbankens undersökning av företagsklimatet visar att det finns utrymme för ytterligare förbättringar.</w:t>
      </w:r>
      <w:r w:rsidRPr="00602D16">
        <w:rPr>
          <w:rStyle w:val="Fotnotsreferens"/>
        </w:rPr>
        <w:footnoteReference w:id="24"/>
      </w:r>
      <w:r w:rsidRPr="00602D16">
        <w:t xml:space="preserve"> På regeringens initiativ arbetar Världsbanken med en stor undersökning av det svenska företagsklimatet och hur det kan förbättras. I </w:t>
      </w:r>
      <w:r w:rsidRPr="00602D16">
        <w:lastRenderedPageBreak/>
        <w:t>den första delrapporten konstateras att det finns utrymme för att bl.a. underlätta etableringen av företag, korta tiden för plan- och byggprocesser, minska regelbördan för företag, inklusive skatteadministrationen, och för förbättringar inom utbildningsområdet.</w:t>
      </w:r>
      <w:r w:rsidRPr="00602D16">
        <w:rPr>
          <w:rStyle w:val="Fotnotsreferens"/>
        </w:rPr>
        <w:footnoteReference w:id="25"/>
      </w:r>
      <w:r w:rsidRPr="00602D16">
        <w:t xml:space="preserve"> Inom Regerings</w:t>
      </w:r>
      <w:r w:rsidRPr="00602D16">
        <w:softHyphen/>
        <w:t xml:space="preserve">kansliet pågår </w:t>
      </w:r>
      <w:r>
        <w:t xml:space="preserve">ett </w:t>
      </w:r>
      <w:r w:rsidRPr="00602D16">
        <w:t>arbete med att analysera Världsbankens förslag och hur dessa kan tas vidare. Samtidigt fortsätter Världsbanken sin granskning genom en omfattande enkät</w:t>
      </w:r>
      <w:r>
        <w:softHyphen/>
      </w:r>
      <w:r w:rsidRPr="00602D16">
        <w:t>undersökning riktad till svenska företag om deras syn på tillämpningen av regelverket. Resultatet ska presenteras under hösten 2014. För att Sverige ska vara en fortsatt konkurrenskraftig ekonomi med starkt företagsklimat är det angeläget att förbättra företags- och innovationsklimatet.</w:t>
      </w:r>
    </w:p>
    <w:p w14:paraId="55CF4D89" w14:textId="6D1E4241" w:rsidR="00F7009D" w:rsidRPr="00602D16" w:rsidRDefault="009D6872" w:rsidP="00F7009D">
      <w:pPr>
        <w:keepNext/>
        <w:keepLines/>
        <w:suppressAutoHyphens/>
        <w:overflowPunct w:val="0"/>
        <w:autoSpaceDE w:val="0"/>
        <w:autoSpaceDN w:val="0"/>
        <w:adjustRightInd w:val="0"/>
        <w:spacing w:before="520" w:after="260" w:line="260" w:lineRule="exact"/>
        <w:textAlignment w:val="baseline"/>
        <w:rPr>
          <w:rFonts w:ascii="TradeGothic" w:eastAsia="Times New Roman" w:hAnsi="TradeGothic" w:cs="Times New Roman"/>
          <w:b/>
          <w:sz w:val="20"/>
          <w:szCs w:val="20"/>
        </w:rPr>
      </w:pPr>
      <w:r w:rsidRPr="00602D16">
        <w:rPr>
          <w:rFonts w:ascii="TradeGothic" w:eastAsia="Times New Roman" w:hAnsi="TradeGothic" w:cs="Times New Roman"/>
          <w:b/>
          <w:sz w:val="20"/>
          <w:szCs w:val="20"/>
        </w:rPr>
        <w:t>Centrala reformer för företagandet</w:t>
      </w:r>
    </w:p>
    <w:p w14:paraId="0CDE5A2A" w14:textId="3FB02080" w:rsidR="00F7009D" w:rsidRPr="00602D16" w:rsidRDefault="009D6872" w:rsidP="00F7009D">
      <w:pPr>
        <w:overflowPunct w:val="0"/>
        <w:autoSpaceDE w:val="0"/>
        <w:autoSpaceDN w:val="0"/>
        <w:adjustRightInd w:val="0"/>
        <w:spacing w:after="0" w:line="260" w:lineRule="exact"/>
        <w:jc w:val="both"/>
        <w:textAlignment w:val="baseline"/>
        <w:rPr>
          <w:rFonts w:ascii="OrigGarmnd BT" w:eastAsia="Times New Roman" w:hAnsi="OrigGarmnd BT" w:cs="Times New Roman"/>
          <w:spacing w:val="-4"/>
          <w:szCs w:val="20"/>
        </w:rPr>
      </w:pPr>
      <w:r w:rsidRPr="00602D16">
        <w:rPr>
          <w:rFonts w:ascii="OrigGarmnd BT" w:eastAsia="Times New Roman" w:hAnsi="OrigGarmnd BT" w:cs="Times New Roman"/>
          <w:spacing w:val="-4"/>
          <w:szCs w:val="20"/>
        </w:rPr>
        <w:t>Regeringen har genomfört en rad åtgärder i syfte att förbättra tillväxtförutsättningarna för företagen. Förmögenhetsskatten avskaffades fr.o.m. 2007 och bolagsskatten, arbetsgivar</w:t>
      </w:r>
      <w:r>
        <w:rPr>
          <w:rFonts w:ascii="OrigGarmnd BT" w:eastAsia="Times New Roman" w:hAnsi="OrigGarmnd BT" w:cs="Times New Roman"/>
          <w:spacing w:val="-4"/>
          <w:szCs w:val="20"/>
        </w:rPr>
        <w:softHyphen/>
      </w:r>
      <w:r w:rsidRPr="00602D16">
        <w:rPr>
          <w:rFonts w:ascii="OrigGarmnd BT" w:eastAsia="Times New Roman" w:hAnsi="OrigGarmnd BT" w:cs="Times New Roman"/>
          <w:spacing w:val="-4"/>
          <w:szCs w:val="20"/>
        </w:rPr>
        <w:t>aravgifterna och egenavgifterna har sänkts i flera steg. Mervärdesskatten har sänkts för restaurang- och cateringtjänster. Vidare har ett husavdrag, dvs. RUT- och ROT-avdrag, införts för en rad tjänster. Delägare i fåmansföretag och enskilda näringsidkare har fått lägre skatt. Ett investeraravdrag, som syftar till att stimulera investeringar i mindre företag, infördes i december 2013</w:t>
      </w:r>
      <w:r w:rsidRPr="00602D16">
        <w:t xml:space="preserve">. </w:t>
      </w:r>
    </w:p>
    <w:p w14:paraId="4935A51F" w14:textId="4A4EF38B" w:rsidR="00F7009D" w:rsidRPr="00602D16" w:rsidRDefault="009D6872" w:rsidP="00F7009D">
      <w:pPr>
        <w:pStyle w:val="Brdtextmedindrag"/>
      </w:pPr>
      <w:r w:rsidRPr="00602D16">
        <w:t xml:space="preserve">Sedan 2006 har regeringen vidtagit åtgärder för att sänka företagens administrativa kostnader. Regeringens avsikt med dessa åtgärder är att skapa en märkbar förbättring i företagens vardag, bl.a. genom sänkta kostnader, minskat och förenklat uppgiftslämnande, bättre konsekvensutredningar samt förenklade myndighetskontakter på regional och lokal nivå. I budgetpropositionen för 2014 aviserade regeringen att Regelrådets verksamhet ska permanentas fr.o.m. 2015. Inom Regeringskansliet pågår även ett arbete för att möjliggöra att uppgifter som lämnas från företag </w:t>
      </w:r>
      <w:r w:rsidRPr="00602D16">
        <w:lastRenderedPageBreak/>
        <w:t>till statliga myndigheter endast ska behöva lämnas en gång och till ett ställe. Ett flertal förenklingar i företagens hantering av mervärdeskatt har redan införts.</w:t>
      </w:r>
    </w:p>
    <w:p w14:paraId="10FAC66E" w14:textId="554D8E33" w:rsidR="00F7009D" w:rsidRPr="00602D16" w:rsidRDefault="009D6872" w:rsidP="00F7009D">
      <w:pPr>
        <w:keepNext/>
        <w:keepLines/>
        <w:suppressAutoHyphens/>
        <w:overflowPunct w:val="0"/>
        <w:autoSpaceDE w:val="0"/>
        <w:autoSpaceDN w:val="0"/>
        <w:adjustRightInd w:val="0"/>
        <w:spacing w:before="520" w:after="260" w:line="260" w:lineRule="exact"/>
        <w:textAlignment w:val="baseline"/>
        <w:rPr>
          <w:rFonts w:ascii="TradeGothic" w:eastAsia="Times New Roman" w:hAnsi="TradeGothic" w:cs="Times New Roman"/>
          <w:b/>
          <w:sz w:val="20"/>
          <w:szCs w:val="20"/>
        </w:rPr>
      </w:pPr>
      <w:r w:rsidRPr="00602D16">
        <w:rPr>
          <w:rFonts w:ascii="TradeGothic" w:eastAsia="Times New Roman" w:hAnsi="TradeGothic" w:cs="Times New Roman"/>
          <w:b/>
          <w:sz w:val="20"/>
          <w:szCs w:val="20"/>
        </w:rPr>
        <w:t>En politik för ett ytterligare förbättrat företagsklimat</w:t>
      </w:r>
    </w:p>
    <w:p w14:paraId="3818FF6E" w14:textId="77777777" w:rsidR="00F7009D" w:rsidRPr="00602D16" w:rsidRDefault="009D6872" w:rsidP="00F7009D">
      <w:pPr>
        <w:keepNext/>
        <w:overflowPunct w:val="0"/>
        <w:autoSpaceDE w:val="0"/>
        <w:autoSpaceDN w:val="0"/>
        <w:adjustRightInd w:val="0"/>
        <w:spacing w:before="240" w:after="0" w:line="260" w:lineRule="exact"/>
        <w:textAlignment w:val="baseline"/>
        <w:outlineLvl w:val="5"/>
        <w:rPr>
          <w:rFonts w:ascii="OrigGarmnd BT" w:eastAsia="Times New Roman" w:hAnsi="OrigGarmnd BT" w:cs="Times New Roman"/>
          <w:i/>
          <w:spacing w:val="-4"/>
          <w:szCs w:val="20"/>
        </w:rPr>
      </w:pPr>
      <w:bookmarkStart w:id="66" w:name="_Toc383633012"/>
      <w:r w:rsidRPr="00602D16">
        <w:rPr>
          <w:rFonts w:ascii="OrigGarmnd BT" w:eastAsia="Times New Roman" w:hAnsi="OrigGarmnd BT" w:cs="Times New Roman"/>
          <w:i/>
          <w:spacing w:val="-4"/>
          <w:szCs w:val="20"/>
        </w:rPr>
        <w:t>Förbättrade skattevillkor för företagande</w:t>
      </w:r>
      <w:bookmarkEnd w:id="66"/>
    </w:p>
    <w:p w14:paraId="1162D5FE" w14:textId="0E999C12" w:rsidR="00F7009D" w:rsidRPr="00602D16" w:rsidRDefault="009D6872" w:rsidP="00F7009D">
      <w:pPr>
        <w:pStyle w:val="Brdtext"/>
      </w:pPr>
      <w:r w:rsidRPr="00602D16">
        <w:rPr>
          <w:rFonts w:eastAsiaTheme="minorHAnsi"/>
        </w:rPr>
        <w:t xml:space="preserve">Företagsskattekommittén (dir. 2011:1) utgör en </w:t>
      </w:r>
      <w:r w:rsidRPr="00602D16">
        <w:t>strategisk</w:t>
      </w:r>
      <w:r w:rsidRPr="00602D16">
        <w:rPr>
          <w:rFonts w:eastAsiaTheme="minorHAnsi"/>
        </w:rPr>
        <w:t xml:space="preserve"> del i regeringens arbete med att förbättra villkoren för företagande. </w:t>
      </w:r>
      <w:r w:rsidRPr="00602D16">
        <w:t>Kommittén har lämnat två delbetänkanden. Betänkandet om skatteincitament för riskkapital (SOU 2012:3) har utgjort grunden för det införda investeraravdraget. Betänkandet om skatte</w:t>
      </w:r>
      <w:r>
        <w:softHyphen/>
      </w:r>
      <w:r w:rsidRPr="00602D16">
        <w:t>incitament för forskning och utveckling (SOU 2012:66) har genomförts genom att arbets</w:t>
      </w:r>
      <w:r>
        <w:softHyphen/>
      </w:r>
      <w:r w:rsidRPr="00602D16">
        <w:t>givaravgifterna för personer som arbetar med forskning och utveckling sänkts fr.o.m. 2014. Kommittén ska senast den 16 juni 2014 slutredovisa sitt huvuduppdrag, som handlar om att göra villkoren mer lika för finansiering med eget respektive lånat kapital.</w:t>
      </w:r>
    </w:p>
    <w:p w14:paraId="17B8208E" w14:textId="77777777" w:rsidR="00F7009D" w:rsidRPr="00602D16" w:rsidRDefault="009D6872" w:rsidP="00F7009D">
      <w:pPr>
        <w:pStyle w:val="Rubrik6utannumrering"/>
      </w:pPr>
      <w:r w:rsidRPr="00602D16">
        <w:t xml:space="preserve">Beskattningen vid ägarskiften i fåmansföretag ses över </w:t>
      </w:r>
    </w:p>
    <w:p w14:paraId="7482F262" w14:textId="095868CA" w:rsidR="00F7009D" w:rsidRPr="00602D16" w:rsidRDefault="009D6872" w:rsidP="00F7009D">
      <w:pPr>
        <w:pStyle w:val="Brdtext"/>
      </w:pPr>
      <w:r w:rsidRPr="00602D16">
        <w:t>Företag och deras ägare ska ha goda skattemässiga villkor och skatter ska tas ut på ett effektivt och rättvist sätt. De s.k. 3:12-reglerna för fåmansföretag har justerats flera gånger sedan 2007, senast den 1 januari 2014. En särskild problematik med skattereglerna för fåmansföretag rör ägarskiften till personer som är närstående ägaren. Det är viktigt att reglerna för ägarskiften i fåmansföretag ger möjlighet att ta tillvara upparbetade värden i företag med tillväxtpotential. Regeringen har därför tillsatt en</w:t>
      </w:r>
      <w:r w:rsidRPr="00602D16" w:rsidDel="002C04A2">
        <w:t xml:space="preserve"> </w:t>
      </w:r>
      <w:r w:rsidRPr="00602D16">
        <w:t xml:space="preserve">särskild utredare med uppdrag att se över beskattningen vid avyttring av kvalificerade andelar i samband med ägarskiften (dir. 2014:42). Uppdraget ska redovisas senast den 2 mars 2015. </w:t>
      </w:r>
    </w:p>
    <w:p w14:paraId="0DC5B2AB" w14:textId="7EA7718F" w:rsidR="00F7009D" w:rsidRPr="00602D16" w:rsidRDefault="009D6872" w:rsidP="00F7009D">
      <w:pPr>
        <w:pStyle w:val="Rubrik6utannumrering"/>
      </w:pPr>
      <w:r w:rsidRPr="00602D16">
        <w:t>Grup</w:t>
      </w:r>
      <w:r>
        <w:t>p</w:t>
      </w:r>
      <w:r w:rsidRPr="00602D16">
        <w:t>registreringen till mervärdesskatt slopas</w:t>
      </w:r>
    </w:p>
    <w:p w14:paraId="7463FDBE" w14:textId="77777777" w:rsidR="00F7009D" w:rsidRPr="00602D16" w:rsidRDefault="009D6872" w:rsidP="00F7009D">
      <w:pPr>
        <w:pStyle w:val="Brdtext"/>
      </w:pPr>
      <w:r w:rsidRPr="00602D16">
        <w:t xml:space="preserve">En sund konkurrens mellan företag och olika branscher bidrar till ett gott företagsklimat. Vissa företag, framför allt inom den finansiella sektorn, bedriver verksamhet som till stor del är undantagen från mervärdesskatt och de kan dessutom utnyttja möjligheten att bilda mervärdeskattegrupper för att undvika kostnader för ingående mervärdesskatt. I syfte </w:t>
      </w:r>
      <w:r w:rsidRPr="00602D16">
        <w:lastRenderedPageBreak/>
        <w:t>att minska den skattemässiga snedvridningen till följd av gruppregistreringen avser regeringen att slopa denna möjlighet. Ett förslag om detta remitteras i samband med denna proposition.</w:t>
      </w:r>
    </w:p>
    <w:p w14:paraId="3B0A67FF" w14:textId="77777777" w:rsidR="00F7009D" w:rsidRPr="00602D16" w:rsidRDefault="009D6872" w:rsidP="00F7009D">
      <w:pPr>
        <w:pStyle w:val="Rubrik6utannumrering"/>
      </w:pPr>
      <w:r w:rsidRPr="00602D16">
        <w:t>Höjd beloppsgräns för förenklad faktura</w:t>
      </w:r>
    </w:p>
    <w:p w14:paraId="194472C9" w14:textId="09EE5014" w:rsidR="00F7009D" w:rsidRPr="00602D16" w:rsidRDefault="009D6872" w:rsidP="00F7009D">
      <w:pPr>
        <w:pStyle w:val="Brdtext"/>
      </w:pPr>
      <w:r w:rsidRPr="00602D16">
        <w:t>Regeringen avser att fortsätta arbetet med att förenkla för företagen att hantera mervärdesskattereglerna. Ett förslag om att höja beloppsgränsen från 2 000 kronor till 4 000 kronor för att få använda sig av en förenklad faktura remitteras därför i</w:t>
      </w:r>
      <w:r>
        <w:t xml:space="preserve"> samband med denna proposition.</w:t>
      </w:r>
    </w:p>
    <w:p w14:paraId="71F457FE" w14:textId="77777777" w:rsidR="00F7009D" w:rsidRPr="00602D16" w:rsidRDefault="009D6872" w:rsidP="00F7009D">
      <w:pPr>
        <w:pStyle w:val="Rubrik6"/>
      </w:pPr>
      <w:r w:rsidRPr="00602D16">
        <w:t>Bättre möjligheter att attrahera och behålla nyckelpersoner</w:t>
      </w:r>
    </w:p>
    <w:p w14:paraId="45E09659" w14:textId="78BC65F2" w:rsidR="00F7009D" w:rsidRPr="00602D16" w:rsidRDefault="009D6872" w:rsidP="00F7009D">
      <w:pPr>
        <w:pStyle w:val="Brdtext"/>
      </w:pPr>
      <w:r w:rsidRPr="00602D16">
        <w:t xml:space="preserve">De svenska företagens konkurrenskraft kan främjas ytterligare genom att företagen ges ökade möjligheter att attrahera och behålla nyckelkompetens. Att nyckelpersoner i företaget tilldelas finansiella instrument som t.ex. optioner och andra aktierelaterade incitament kan vara ett viktigt verktyg för ägarstyrning, inte minst i nystartade och mindre företag. Regeringen har beslutat </w:t>
      </w:r>
      <w:r>
        <w:t xml:space="preserve">att </w:t>
      </w:r>
      <w:r w:rsidRPr="00602D16">
        <w:t>tillsätta en särskild utredare med uppdrag att se över skattereglerna för sådana instrument (dir. 2014:33). Avsikten är att skattereglerna ska förbättras, samtidigt som grundläggande skatterättsliga principer fortsatt ska beaktas. Uppdraget ska redovisas senast den 1</w:t>
      </w:r>
      <w:r>
        <w:t> </w:t>
      </w:r>
      <w:r w:rsidRPr="00602D16">
        <w:t>oktober 2015.</w:t>
      </w:r>
    </w:p>
    <w:p w14:paraId="53F49D89" w14:textId="62243DA4" w:rsidR="00F7009D" w:rsidRPr="00602D16" w:rsidRDefault="009D6872" w:rsidP="00F7009D">
      <w:pPr>
        <w:pStyle w:val="Rubrik6utannumrering"/>
      </w:pPr>
      <w:r w:rsidRPr="00602D16">
        <w:t>Ny konstruktion av ersättningen för höga sjuklönekostnader</w:t>
      </w:r>
    </w:p>
    <w:p w14:paraId="6A4C7C5D" w14:textId="6E9FDD70" w:rsidR="00F7009D" w:rsidRPr="00602D16" w:rsidRDefault="009D6872" w:rsidP="00F7009D">
      <w:pPr>
        <w:pStyle w:val="Brdtext"/>
      </w:pPr>
      <w:r w:rsidRPr="00602D16">
        <w:t xml:space="preserve">Dagens skydd mot höga sjuklönekostnader innebär att arbetsgivare kan få ersättning för sjuklönekostnader som under ett kalenderår överstiger två och en halv gånger den genomsnittliga årliga sjuklönekostnaden för samtliga arbetsgivare. Eftersom regelverket utgår ifrån den genomsnittliga sjuklönekostnaden för samtliga arbetsgivare tar det inte hänsyn till att mindre företag generellt sett har lägre sjukfrånvaro än större företag. Detta medför att högkostnadsskyddet inte kommer de mindre arbetsgivarna till del så som det var tänkt. Mot denna bakgrund anser regeringen att konstruktionen av högkostnadsskyddet bör förändras. Under våren 2014 kommer därför ett förslag att remitteras som innebär att förmånen blir mer träffsäker i sin utformning så att mindre företag, som är mer känsliga för det ekonomiska risktagande som sjuklöneansvaret kan utgöra, i </w:t>
      </w:r>
      <w:r w:rsidRPr="00602D16">
        <w:lastRenderedPageBreak/>
        <w:t xml:space="preserve">högre utsträckning än i dag blir kompenserade för höga sjuklönekostnader. Avsikten är att åtgärden ska träda i kraft den 1 januari 2015. Kostnaden för den nya ersättningen bedöms till 360 miljoner kronor per år, vilket är </w:t>
      </w:r>
      <w:r>
        <w:t xml:space="preserve">ca </w:t>
      </w:r>
      <w:r w:rsidRPr="00602D16">
        <w:t>300 miljoner kronor mer än kostnaden för nuvarande högkostnadsskydd.</w:t>
      </w:r>
    </w:p>
    <w:p w14:paraId="134BF5B2" w14:textId="77777777" w:rsidR="00F7009D" w:rsidRPr="00602D16" w:rsidRDefault="009D6872" w:rsidP="00F7009D">
      <w:pPr>
        <w:pStyle w:val="Rubrik6"/>
      </w:pPr>
      <w:r w:rsidRPr="00602D16">
        <w:t>Bättre tillgång till lokal service och bredbandsutbyggnad på landsbygden</w:t>
      </w:r>
    </w:p>
    <w:p w14:paraId="52538CAD" w14:textId="37E61E0D" w:rsidR="00F7009D" w:rsidRPr="00602D16" w:rsidRDefault="009D6872" w:rsidP="00F7009D">
      <w:pPr>
        <w:pStyle w:val="Brdtext"/>
      </w:pPr>
      <w:r w:rsidRPr="00602D16">
        <w:t>För att förbättra förutsättningarna för boende och företagande på landsbygden avser regeringen att förstärka landsbygdsprogrammet med sammanlagt 2,8</w:t>
      </w:r>
      <w:r>
        <w:t> </w:t>
      </w:r>
      <w:r w:rsidRPr="00602D16">
        <w:t xml:space="preserve">miljarder kronor 2014–2020, varav 400 miljoner kronor föreslås tillföras </w:t>
      </w:r>
      <w:r>
        <w:t>efter förslag i Vårändringsbudgeten för 2014 (prop. 2013/14:99).</w:t>
      </w:r>
    </w:p>
    <w:p w14:paraId="6A48B8B7" w14:textId="42922E80" w:rsidR="00F7009D" w:rsidRPr="00602D16" w:rsidRDefault="009D6872" w:rsidP="00F7009D">
      <w:pPr>
        <w:pStyle w:val="Brdtextmedindrag"/>
      </w:pPr>
      <w:r w:rsidRPr="00602D16">
        <w:t>För företag och privatpersoner är det av betydelse att avståndet till grundläggande service är så kort som möjligt. Regeringen avser satsa 700 miljoner kronor 2014–2020, motsvarande 100 miljoner kronor per år, för att ge en god tillgänglighet till kommersiell service i gles- och landsbygder.</w:t>
      </w:r>
    </w:p>
    <w:p w14:paraId="592F70B4" w14:textId="121BB111" w:rsidR="00F7009D" w:rsidRPr="00602D16" w:rsidRDefault="009D6872" w:rsidP="00F7009D">
      <w:pPr>
        <w:pStyle w:val="Brdtextmedindrag"/>
      </w:pPr>
      <w:r w:rsidRPr="00602D16">
        <w:t>Regeringen avser vidare att förstärka åtgärder för landsbygdens utveckling, däribland bredbandsutbyggnaden 2014</w:t>
      </w:r>
      <w:r w:rsidRPr="00602D16" w:rsidDel="00414D3E">
        <w:t>–</w:t>
      </w:r>
      <w:r w:rsidRPr="00602D16">
        <w:t>2020. Regeringens totala satsning på bredband, inklusive EU-bidrag, uppgår till 3,25</w:t>
      </w:r>
      <w:r>
        <w:t> </w:t>
      </w:r>
      <w:r w:rsidRPr="00602D16">
        <w:t>miljarder kronor.</w:t>
      </w:r>
      <w:r>
        <w:t xml:space="preserve"> Regeringens förstärkning om 2,8</w:t>
      </w:r>
      <w:r w:rsidRPr="00602D16">
        <w:t> </w:t>
      </w:r>
      <w:r>
        <w:t>miljarder kronor av Landsbygdsprogrammet blir en del av den svenska medfinansieringen till programmet</w:t>
      </w:r>
      <w:r w:rsidRPr="00602D16">
        <w:rPr>
          <w:rFonts w:asciiTheme="minorHAnsi" w:eastAsiaTheme="minorHAnsi" w:hAnsiTheme="minorHAnsi"/>
          <w:spacing w:val="0"/>
        </w:rPr>
        <w:t xml:space="preserve">. </w:t>
      </w:r>
      <w:r w:rsidRPr="00602D16">
        <w:t>Ökad bredbandshastighet, täckning och robusta nätverk förbättrar möjligheten för bl.a. företagande.</w:t>
      </w:r>
    </w:p>
    <w:p w14:paraId="0C037E83" w14:textId="77777777" w:rsidR="00F7009D" w:rsidRPr="00602D16" w:rsidRDefault="009D6872" w:rsidP="00F7009D">
      <w:pPr>
        <w:pStyle w:val="Rubrik3"/>
      </w:pPr>
      <w:bookmarkStart w:id="67" w:name="_Toc384401465"/>
      <w:r w:rsidRPr="00602D16">
        <w:t>Sverige har goda innovationsförutsättningar</w:t>
      </w:r>
      <w:bookmarkEnd w:id="67"/>
    </w:p>
    <w:p w14:paraId="7D192840" w14:textId="735F47BD" w:rsidR="00F7009D" w:rsidRPr="00602D16" w:rsidRDefault="009D6872" w:rsidP="00F7009D">
      <w:pPr>
        <w:pStyle w:val="Brdtext"/>
      </w:pPr>
      <w:r w:rsidRPr="00602D16">
        <w:t>Innovation är centralt för företagens långsiktiga produktivitetsutveckling och därmed för tillväxt och framtida välstånd. Ett bra innovationsklimat är en förutsättning för företagens konkurrens</w:t>
      </w:r>
      <w:r>
        <w:softHyphen/>
      </w:r>
      <w:r w:rsidRPr="00602D16">
        <w:t>kraft, inte minst i en liten öppen ekonomi som den svenska.</w:t>
      </w:r>
    </w:p>
    <w:p w14:paraId="492A1616" w14:textId="77777777" w:rsidR="00F7009D" w:rsidRPr="00602D16" w:rsidRDefault="009D6872" w:rsidP="00F7009D">
      <w:pPr>
        <w:pStyle w:val="Brdtextmedindrag"/>
      </w:pPr>
      <w:r w:rsidRPr="00602D16">
        <w:t>Sverige har ett i många avseenden bra innovationsklimat. I flera internationella jäm</w:t>
      </w:r>
      <w:r w:rsidRPr="00602D16">
        <w:softHyphen/>
        <w:t xml:space="preserve">förelser av länders innovationsförutsättningar </w:t>
      </w:r>
      <w:r w:rsidRPr="00602D16">
        <w:lastRenderedPageBreak/>
        <w:t>hamnar Sverige högt.</w:t>
      </w:r>
      <w:r w:rsidRPr="00602D16">
        <w:rPr>
          <w:rStyle w:val="Fotnotsreferens"/>
        </w:rPr>
        <w:footnoteReference w:id="26"/>
      </w:r>
      <w:r w:rsidRPr="00602D16">
        <w:t xml:space="preserve"> Sverige tillhör också de länder som satsar högst andel av BNP på forskning och utveckling.</w:t>
      </w:r>
    </w:p>
    <w:p w14:paraId="6E9E26FA" w14:textId="77777777" w:rsidR="00F7009D" w:rsidRPr="00602D16" w:rsidRDefault="009D6872" w:rsidP="00F7009D">
      <w:pPr>
        <w:pStyle w:val="Brdtextmedindrag"/>
      </w:pPr>
      <w:r w:rsidRPr="00602D16">
        <w:t>Sveriges stora multinationella företag har i stor utsträckning varit drivande i innovations- och konkurrenskraftsutvecklingen i det svenska samhället. Samtidigt blir innovationsförmågan och konkurrenskraften hos små och medelstora företag allt viktigare för sysselsättningen och för förnyelsen av det svenska näringslivet.</w:t>
      </w:r>
    </w:p>
    <w:p w14:paraId="444A2E9E" w14:textId="77777777" w:rsidR="00F7009D" w:rsidRPr="00602D16" w:rsidRDefault="009D6872" w:rsidP="00F7009D">
      <w:pPr>
        <w:pStyle w:val="Brdtextmedindrag"/>
      </w:pPr>
      <w:r w:rsidRPr="00602D16">
        <w:t xml:space="preserve">För att Sverige även i framtiden ska kunna upprätthålla positionen som ett ledande innovationsland, och därigenom stärka företagens konkurrenskraft, krävs ett kontinuerligt arbete med att utveckla och stärka förutsättningarna för innovation. </w:t>
      </w:r>
    </w:p>
    <w:p w14:paraId="6CEB4F84" w14:textId="77777777" w:rsidR="00F7009D" w:rsidRPr="00602D16" w:rsidRDefault="009D6872" w:rsidP="00F7009D">
      <w:pPr>
        <w:pStyle w:val="Rubrik4utannumrering"/>
      </w:pPr>
      <w:r w:rsidRPr="00602D16">
        <w:t>Den nationella innovationsstrategin</w:t>
      </w:r>
    </w:p>
    <w:p w14:paraId="1A567F47" w14:textId="77777777" w:rsidR="00F7009D" w:rsidRPr="00602D16" w:rsidRDefault="009D6872" w:rsidP="00F7009D">
      <w:pPr>
        <w:pStyle w:val="Brdtext"/>
      </w:pPr>
      <w:r w:rsidRPr="00602D16">
        <w:t>Grunden för regeringens innovationsarbete lades fast i den nationella innovationsstrategin, som regeringen presenterade 2012. Strategin syftar till att bidra till ett innovationsklimat med bästa möjliga förutsättningar för innovation i Sverige med sikte på 2020. Utifrån strategin har regeringen genomfört insatser för ökad innovationsupphandling, stärkt innovations</w:t>
      </w:r>
      <w:r w:rsidRPr="00602D16">
        <w:softHyphen/>
        <w:t>kraften i offentlig verksamhet samt genomfört åtgärder för tillväxt och innovation i små- och medelstora företag.</w:t>
      </w:r>
    </w:p>
    <w:p w14:paraId="6E254F5C" w14:textId="3F2BD157" w:rsidR="00F7009D" w:rsidRPr="00602D16" w:rsidRDefault="009D6872" w:rsidP="00F7009D">
      <w:pPr>
        <w:pStyle w:val="Rubrik4utannumrering"/>
      </w:pPr>
      <w:r w:rsidRPr="00602D16">
        <w:t>En politik för att utveckla entreprenörs- och innovationsklimatet</w:t>
      </w:r>
    </w:p>
    <w:p w14:paraId="38A08744" w14:textId="77777777" w:rsidR="00F7009D" w:rsidRPr="00602D16" w:rsidRDefault="009D6872" w:rsidP="00F7009D">
      <w:pPr>
        <w:pStyle w:val="Rubrik6utannumrering"/>
      </w:pPr>
      <w:r w:rsidRPr="00602D16">
        <w:t>Förbättrat klimat för entreprenörskap och innovativt företagande</w:t>
      </w:r>
    </w:p>
    <w:p w14:paraId="0972356B" w14:textId="77777777" w:rsidR="00F7009D" w:rsidRPr="00602D16" w:rsidRDefault="009D6872" w:rsidP="00F7009D">
      <w:pPr>
        <w:pStyle w:val="Brdtext"/>
      </w:pPr>
      <w:r w:rsidRPr="00602D16">
        <w:t xml:space="preserve">Långsiktigt goda förutsättningar för att stimulera och uppmuntra till ett innovativt och kreativt företagsklimat kräver ett brett angreppssätt och öppenhet för omprövning av politiken. Mot denna bakgrund har regeringen beslutat att tillsätta en kommitté som ska göra en bred översyn av förutsättningarna för att </w:t>
      </w:r>
      <w:r w:rsidRPr="00602D16">
        <w:lastRenderedPageBreak/>
        <w:t xml:space="preserve">starta, driva, utveckla och äga företag i Sverige (dir. 2014:46). </w:t>
      </w:r>
    </w:p>
    <w:p w14:paraId="2130A59B" w14:textId="2A65DE4F" w:rsidR="00F7009D" w:rsidRPr="00602D16" w:rsidRDefault="009D6872" w:rsidP="00F7009D">
      <w:pPr>
        <w:pStyle w:val="Brdtextmedindrag"/>
      </w:pPr>
      <w:r w:rsidRPr="00602D16">
        <w:t>Kommittén ska ta ett helhetsgrepp och översynen ska inkludera aspekter som inkomstskatteregler, regler för socialavgifter och vissa civilrättsliga regler om företagande bl.a. insolvenslagstiftningen. Kommittén ska också se över det offentliga innovationsstödet, de statliga insatserna för företagsfrämjande samt vissa frågor om samverkan mellan näringsliv och forskning. Kommittén ska även utvärdera den sammanslagning av Almi och Innovationsbron som genomfördes 2013. Uppdraget ska redovisas senast den 15 augusti 2016.</w:t>
      </w:r>
    </w:p>
    <w:p w14:paraId="2D05B8E5" w14:textId="77777777" w:rsidR="00F7009D" w:rsidRPr="00602D16" w:rsidRDefault="009D6872" w:rsidP="00F7009D">
      <w:pPr>
        <w:pStyle w:val="Rubrik6"/>
      </w:pPr>
      <w:r w:rsidRPr="00602D16">
        <w:t>Stimulans till utveckling av affärsidéer</w:t>
      </w:r>
    </w:p>
    <w:p w14:paraId="4F92E326" w14:textId="77777777" w:rsidR="00F7009D" w:rsidRPr="00602D16" w:rsidRDefault="009D6872" w:rsidP="00F7009D">
      <w:pPr>
        <w:pStyle w:val="Brdtext"/>
      </w:pPr>
      <w:r w:rsidRPr="00602D16">
        <w:t xml:space="preserve">Företagsinkubation är en process för att skapa en kreativ tillväxtmiljö, vars syfte är att stödja utveckling av affärsidéer med hög kunskapshöjd och internationell marknadspotential till nya tillväxtföretag. Det är viktigt att stödja utvecklingen av kunskapsintensiva tillväxtbolag i inkubatorer och regeringen beslutade därför hösten 2013 om en utökad satsning på företagsinkubation. </w:t>
      </w:r>
    </w:p>
    <w:p w14:paraId="5121029B" w14:textId="77777777" w:rsidR="00F7009D" w:rsidRPr="00602D16" w:rsidRDefault="009D6872" w:rsidP="00F7009D">
      <w:pPr>
        <w:pStyle w:val="Brdtextmedindrag"/>
      </w:pPr>
      <w:r w:rsidRPr="00602D16">
        <w:t>Regeringen ser även över möjligheterna att ytterligare stimulera utvecklingen av inkubatorer som ett led i att stötta dynamik och innovationskraft i näringslivet.</w:t>
      </w:r>
    </w:p>
    <w:p w14:paraId="7A6DD5B6" w14:textId="77777777" w:rsidR="00F7009D" w:rsidRPr="00602D16" w:rsidRDefault="009D6872" w:rsidP="00F7009D">
      <w:pPr>
        <w:pStyle w:val="Rubrik6"/>
      </w:pPr>
      <w:r w:rsidRPr="00602D16">
        <w:t>Stärkta immateriella rättigheter</w:t>
      </w:r>
    </w:p>
    <w:p w14:paraId="62ACAC6A" w14:textId="77777777" w:rsidR="00F7009D" w:rsidRPr="00602D16" w:rsidRDefault="009D6872" w:rsidP="00F7009D">
      <w:pPr>
        <w:pStyle w:val="Brdtext"/>
      </w:pPr>
      <w:r w:rsidRPr="00602D16">
        <w:t xml:space="preserve">Immateriella rättigheter och tillgångar är viktiga för företagens innovationsförmåga och får en allt större betydelse som strategiska verktyg för värdeskapande och nyttiggörande av kunskap. Små och medelstora företags affärsstrategiska hantering av immateriella tillgångar bör stärkas. Utredningen Ett enhetligt patentskydd i EU och en ny patentlag ska senast den 3 juni 2014 lämna förslag till en ny patentlag (dir. 2012:99). </w:t>
      </w:r>
    </w:p>
    <w:p w14:paraId="155F3DBF" w14:textId="7EF1F45B" w:rsidR="00F7009D" w:rsidRPr="00602D16" w:rsidRDefault="009D6872" w:rsidP="00F7009D">
      <w:pPr>
        <w:pStyle w:val="Brdtextmedindrag"/>
      </w:pPr>
      <w:r w:rsidRPr="00602D16">
        <w:t>För att ytterligare förenkla för företagen föreslår regeringen i propositionen Nationella patent på engelska (prop. 2013/14:53) att nationella patentansökningar ska kunna behandlas och beviljas på engelska. Därmed blir översättningskostnaderna i samband med patentansökningar lägre, vilket främjar forskningsintensiva svenska företag med engelska som arbetsspråk och företag som avser söka patent i flera länder på ett och samma språk. Lagändringen föreslås träda i kraft den 1 juli 2014.</w:t>
      </w:r>
    </w:p>
    <w:p w14:paraId="717F358F" w14:textId="77777777" w:rsidR="00F7009D" w:rsidRPr="00602D16" w:rsidRDefault="009D6872" w:rsidP="00F7009D">
      <w:pPr>
        <w:pStyle w:val="Rubrik6utannumrering"/>
      </w:pPr>
      <w:r w:rsidRPr="00602D16">
        <w:lastRenderedPageBreak/>
        <w:t>European Spallation Source</w:t>
      </w:r>
    </w:p>
    <w:p w14:paraId="3836948E" w14:textId="3E04CA44" w:rsidR="00F7009D" w:rsidRPr="00602D16" w:rsidRDefault="009D6872" w:rsidP="00F7009D">
      <w:pPr>
        <w:pStyle w:val="Brdtext"/>
      </w:pPr>
      <w:r w:rsidRPr="00602D16">
        <w:t xml:space="preserve">European Spallation Source (ESS) är en s.k. spallationskälla för neutronstrålning och en av de största satsningarna på forskningsinfrastruktur som har skett i Europa under de senaste decennierna. Anläggningen kan jämföras med ett gigantiskt mikroskop där struktur och funktion kan studeras hos många olika typer av material. </w:t>
      </w:r>
      <w:r w:rsidRPr="00646EAA">
        <w:t>European Spallation Source</w:t>
      </w:r>
      <w:r w:rsidRPr="00646EAA" w:rsidDel="00646EAA">
        <w:t xml:space="preserve"> </w:t>
      </w:r>
      <w:r w:rsidRPr="00602D16">
        <w:t>kommer att bli världens mest kraftfulla neutronkälla och öppna helt nya möjligheter för forskning inom t.ex. energi och klimatsmart teknologi, medicin och livsvetenskap.</w:t>
      </w:r>
    </w:p>
    <w:p w14:paraId="20EDCAC1" w14:textId="4B5D2AA6" w:rsidR="00F7009D" w:rsidRPr="00602D16" w:rsidRDefault="009D6872" w:rsidP="00F7009D">
      <w:pPr>
        <w:pStyle w:val="Brdtextmedindrag"/>
      </w:pPr>
      <w:r w:rsidRPr="00602D16">
        <w:t>Anläggningen har 2012 projekterats att kosta ca 1,8 miljarder euro. Planen är att konstruktionen ska påbörjas under 2014 och den beräknas pågå till 2025. Sverige ska finansiera ca 35</w:t>
      </w:r>
      <w:r>
        <w:t> </w:t>
      </w:r>
      <w:r w:rsidRPr="00602D16">
        <w:t>procent av totalkostnaden för konstruktionen och ca 10</w:t>
      </w:r>
      <w:r>
        <w:t> </w:t>
      </w:r>
      <w:r w:rsidRPr="00602D16">
        <w:t>procent av driftskostnaden.</w:t>
      </w:r>
    </w:p>
    <w:p w14:paraId="2F6C7861" w14:textId="5039ED3B" w:rsidR="00F7009D" w:rsidRPr="00602D16" w:rsidRDefault="009D6872" w:rsidP="00F7009D">
      <w:pPr>
        <w:pStyle w:val="Brdtextmedindrag"/>
      </w:pPr>
      <w:r w:rsidRPr="00602D16">
        <w:t>Totalt deltar 16 länder i planeringen med avsikt att delta i konstruktionen och driften av ESS. Regeringen är nu i slutfasen av förhandlingarna med de deltagande länderna om hur mycket varje land ska bidra med till konstruktionskostnaderna för ESS. Bl</w:t>
      </w:r>
      <w:r>
        <w:t>and annat</w:t>
      </w:r>
      <w:r w:rsidRPr="00602D16">
        <w:t xml:space="preserve"> Spanien, Storbritannien, Polen och Ungern har redan bekräftat sitt deltagande i projektet och resterande länder förväntas ansluta sig under 2014.</w:t>
      </w:r>
    </w:p>
    <w:p w14:paraId="01D076B2" w14:textId="77777777" w:rsidR="00F7009D" w:rsidRPr="00602D16" w:rsidRDefault="009D6872" w:rsidP="00F7009D">
      <w:pPr>
        <w:pStyle w:val="Rubrik2"/>
      </w:pPr>
      <w:bookmarkStart w:id="68" w:name="_Toc384401466"/>
      <w:r w:rsidRPr="00602D16">
        <w:t>Ett samhälle som håller ihop</w:t>
      </w:r>
      <w:bookmarkEnd w:id="68"/>
    </w:p>
    <w:p w14:paraId="356647E2" w14:textId="378B79CC" w:rsidR="00F7009D" w:rsidRPr="00602D16" w:rsidRDefault="009D6872" w:rsidP="00F7009D">
      <w:pPr>
        <w:pStyle w:val="Brdtext"/>
      </w:pPr>
      <w:r w:rsidRPr="00602D16">
        <w:t>En konkurrenskraftig ekonomi kan kombineras med en förhållandevis liten inkomstspridning genom starka drivkrafter att arbeta. En god tillgänglighet till välfärdsystem för såväl unga som gamla leder till välbefinnande och en trygghet genom tillgång till hälso- och sjukvård samt omsorg av hög kvalitet. En annan viktig förutsättning för att skapa ett tryggt samhälle är ett väl fungerande rättsväsende. Detta är viktiga förutsättningar för att ett samhälle ska hålla ihop.</w:t>
      </w:r>
    </w:p>
    <w:p w14:paraId="2FE06BF1" w14:textId="77777777" w:rsidR="00F7009D" w:rsidRPr="00602D16" w:rsidRDefault="009D6872" w:rsidP="00F7009D">
      <w:pPr>
        <w:pStyle w:val="Rubrik3"/>
      </w:pPr>
      <w:bookmarkStart w:id="69" w:name="_Toc384401467"/>
      <w:r w:rsidRPr="00602D16">
        <w:t>Fler i arbete ger ökad sammanhållning</w:t>
      </w:r>
      <w:bookmarkEnd w:id="69"/>
    </w:p>
    <w:p w14:paraId="4F99C7EE" w14:textId="1D720BE6" w:rsidR="00F7009D" w:rsidRPr="00602D16" w:rsidRDefault="009D6872" w:rsidP="00F7009D">
      <w:pPr>
        <w:pStyle w:val="Brdtext"/>
      </w:pPr>
      <w:r w:rsidRPr="00602D16">
        <w:t xml:space="preserve">Målet med fördelningspolitiken är att tillväxt och välfärd ska komma alla till del. Fördelningspolitiken ska även ge förutsättningar </w:t>
      </w:r>
      <w:r w:rsidRPr="00602D16">
        <w:lastRenderedPageBreak/>
        <w:t>för både kvinnor och män till ekonomisk självständighet livet ut.</w:t>
      </w:r>
    </w:p>
    <w:p w14:paraId="5997C4F5" w14:textId="3B3F2623" w:rsidR="00F7009D" w:rsidRPr="00602D16" w:rsidRDefault="009D6872" w:rsidP="00F7009D">
      <w:pPr>
        <w:pStyle w:val="Brdtextmedindrag"/>
      </w:pPr>
      <w:r w:rsidRPr="00602D16">
        <w:t>Fördelningspolitik handlar om två saker. För det första handlar det om att ge alla människor goda förutsättningar oavsett bakgrund. För det andra handlar fördelningspolitik om att kompensera för att utfallen ändå kan bli väldigt olika. Det finns en bred uppslutning kring att Sverige ska ha en hög ambitionsnivå i fördelningspolitiken i båda dessa avseenden.</w:t>
      </w:r>
    </w:p>
    <w:p w14:paraId="71F8214D" w14:textId="2B8AAC7A" w:rsidR="00F7009D" w:rsidRPr="00602D16" w:rsidRDefault="009D6872" w:rsidP="00F7009D">
      <w:pPr>
        <w:pStyle w:val="Brdtextmedindrag"/>
      </w:pPr>
      <w:r w:rsidRPr="00602D16">
        <w:t>Omfördelningen av resurser sker på olika sätt. Dels genom att offentligt finansierade tjänster</w:t>
      </w:r>
      <w:r>
        <w:t>,</w:t>
      </w:r>
      <w:r w:rsidRPr="00602D16">
        <w:t xml:space="preserve"> såsom </w:t>
      </w:r>
      <w:r>
        <w:t xml:space="preserve">förskola, </w:t>
      </w:r>
      <w:r w:rsidRPr="00602D16">
        <w:t>skola, sjukvård och äldreomsorg</w:t>
      </w:r>
      <w:r>
        <w:t>,</w:t>
      </w:r>
      <w:r w:rsidRPr="00602D16">
        <w:t xml:space="preserve"> kommer var och en till del oavsett bakgrund och ekonomi. Dels sker en omfördelning mellan hushåll genom skatter och transfereringar som minskar skillnaderna i disponibel inkomst.</w:t>
      </w:r>
    </w:p>
    <w:p w14:paraId="6483B109" w14:textId="5C36A179" w:rsidR="00F7009D" w:rsidRPr="00602D16" w:rsidRDefault="009D6872" w:rsidP="00F7009D">
      <w:pPr>
        <w:pStyle w:val="Brdtextmedindrag"/>
      </w:pPr>
      <w:r w:rsidRPr="00602D16">
        <w:t xml:space="preserve">Inom ramen för EU:s tillväxtstrategi EU 2020 har det tagits fram ett direkt mått på levnadsstandard, s.k. svår materiell deprivation eller </w:t>
      </w:r>
      <w:r>
        <w:t xml:space="preserve">mycket </w:t>
      </w:r>
      <w:r w:rsidRPr="00602D16">
        <w:t>låg materiell standard.</w:t>
      </w:r>
      <w:r w:rsidRPr="00602D16">
        <w:rPr>
          <w:rStyle w:val="Fotnotsreferens"/>
        </w:rPr>
        <w:footnoteReference w:id="27"/>
      </w:r>
      <w:r w:rsidRPr="00602D16">
        <w:t xml:space="preserve"> Andelen individer med </w:t>
      </w:r>
      <w:r>
        <w:t xml:space="preserve">mycket </w:t>
      </w:r>
      <w:r w:rsidRPr="00602D16">
        <w:t xml:space="preserve">låg materiell standard varierar kraftigt mellan olika EU-länder, från 1 procent till ca 45 procent (se </w:t>
      </w:r>
      <w:r>
        <w:fldChar w:fldCharType="begin"/>
      </w:r>
      <w:r>
        <w:instrText xml:space="preserve"> REF  _Ref384212657 \* Lower \h </w:instrText>
      </w:r>
      <w:r>
        <w:fldChar w:fldCharType="separate"/>
      </w:r>
      <w:r w:rsidR="004642B5">
        <w:t xml:space="preserve">diagram </w:t>
      </w:r>
      <w:r w:rsidR="004642B5" w:rsidRPr="004642B5">
        <w:rPr>
          <w:bCs/>
          <w:noProof/>
        </w:rPr>
        <w:t>2</w:t>
      </w:r>
      <w:r w:rsidR="004642B5">
        <w:rPr>
          <w:noProof/>
        </w:rPr>
        <w:t>.13</w:t>
      </w:r>
      <w:r>
        <w:fldChar w:fldCharType="end"/>
      </w:r>
      <w:r w:rsidRPr="00602D16">
        <w:t xml:space="preserve">). Lägst andel finns i Sverige, Luxemburg, Nederländerna och de övriga nordiska länderna och den högsta andelen i vissa av de nyare medlemsländerna, som Bulgarien, Rumänien och Lettland. Detta avspeglar till stor del skillnader i levnadsstandard mellan länderna. Mellan 2005 och 2012 sjönk andelen med </w:t>
      </w:r>
      <w:r>
        <w:t>mycket</w:t>
      </w:r>
      <w:r w:rsidRPr="00602D16">
        <w:t xml:space="preserve"> låg materiell standard i 14 av medlemsstaterna. I Sverige har den minskat kontinuerligt, från 2,3 procent 2005 till 1,4 procent 2008 och till 1,3 procent 2012.</w:t>
      </w:r>
    </w:p>
    <w:p w14:paraId="7F1E384C" w14:textId="77777777" w:rsidR="00F7009D" w:rsidRDefault="00F7009D" w:rsidP="00F7009D">
      <w:pPr>
        <w:pStyle w:val="Brdtextmedindrag"/>
        <w:ind w:firstLine="0"/>
      </w:pPr>
    </w:p>
    <w:p w14:paraId="5A5EC79F" w14:textId="5BCEF5E2" w:rsidR="00F7009D" w:rsidRDefault="009D6872" w:rsidP="00F7009D">
      <w:pPr>
        <w:pStyle w:val="DiagramRubrik"/>
      </w:pPr>
      <w:bookmarkStart w:id="70" w:name="_Ref384212657"/>
      <w:bookmarkStart w:id="71" w:name="_Toc384401735"/>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2</w:t>
      </w:r>
      <w:r w:rsidR="0009067D">
        <w:rPr>
          <w:bCs/>
          <w:noProof/>
        </w:rPr>
        <w:fldChar w:fldCharType="end"/>
      </w:r>
      <w:r>
        <w:rPr>
          <w:noProof/>
        </w:rPr>
        <w:t>.</w:t>
      </w:r>
      <w:fldSimple w:instr=" SEQ Diagram \* ARABIC \s 1 ">
        <w:r w:rsidR="004642B5">
          <w:rPr>
            <w:noProof/>
          </w:rPr>
          <w:t>13</w:t>
        </w:r>
      </w:fldSimple>
      <w:bookmarkEnd w:id="70"/>
      <w:r>
        <w:t xml:space="preserve"> Mycket låg materiell standard inom EU 2005 och 2012</w:t>
      </w:r>
      <w:bookmarkEnd w:id="71"/>
    </w:p>
    <w:p w14:paraId="788329F9" w14:textId="4B55FA72" w:rsidR="00F7009D" w:rsidRDefault="009D6872" w:rsidP="00F7009D">
      <w:pPr>
        <w:pStyle w:val="Brdtext"/>
        <w:spacing w:line="260" w:lineRule="atLeast"/>
      </w:pPr>
      <w:r>
        <w:rPr>
          <w:noProof/>
          <w:lang w:eastAsia="sv-SE"/>
        </w:rPr>
        <w:drawing>
          <wp:inline distT="0" distB="0" distL="0" distR="0" wp14:anchorId="1B27F4B7" wp14:editId="60507563">
            <wp:extent cx="2753995" cy="4055287"/>
            <wp:effectExtent l="0" t="0" r="0" b="2540"/>
            <wp:docPr id="29" name="Diagram 71"/>
            <wp:cNvGraphicFramePr/>
            <a:graphic xmlns:a="http://schemas.openxmlformats.org/drawingml/2006/main">
              <a:graphicData uri="http://schemas.openxmlformats.org/drawingml/2006/chart">
                <c:chart xmlns:c="http://schemas.openxmlformats.org/drawingml/2006/chart" xmlns:r="http://schemas.openxmlformats.org/officeDocument/2006/relationships" r:id="rId98"/>
              </a:graphicData>
            </a:graphic>
          </wp:inline>
        </w:drawing>
      </w:r>
    </w:p>
    <w:p w14:paraId="5AEE2E04" w14:textId="234CB1ED" w:rsidR="00F7009D" w:rsidRDefault="009D6872" w:rsidP="00F7009D">
      <w:pPr>
        <w:pStyle w:val="DiagramFotnot"/>
      </w:pPr>
      <w:r>
        <w:t>Källa: Eurostat.</w:t>
      </w:r>
    </w:p>
    <w:p w14:paraId="7E683354" w14:textId="77777777" w:rsidR="00F7009D" w:rsidRDefault="00F7009D" w:rsidP="00F7009D">
      <w:pPr>
        <w:pStyle w:val="Brdtext"/>
      </w:pPr>
    </w:p>
    <w:p w14:paraId="773EDE86" w14:textId="37E53DCE" w:rsidR="00F7009D" w:rsidRPr="00602D16" w:rsidRDefault="009D6872" w:rsidP="00F7009D">
      <w:pPr>
        <w:pStyle w:val="Brdtext"/>
      </w:pPr>
      <w:r w:rsidRPr="00602D16">
        <w:t>I ett internationellt perspektiv har Sverige en mycket jämn inkomstfördelning. Vid en jämförelse mellan EU:s medlemsländer 2011 framgår att Slovenien, Sverige och Tjeckien hade de lägsta inkomstskillnaderna mätt med den s.k. Gini-koefficienten. Gini-koefficienten var i Sverige 2011 på ungefär samma nivå som före krisen.</w:t>
      </w:r>
    </w:p>
    <w:p w14:paraId="201E3BC1" w14:textId="008BDE2E" w:rsidR="00F7009D" w:rsidRPr="00602D16" w:rsidRDefault="009D6872" w:rsidP="00F7009D">
      <w:pPr>
        <w:pStyle w:val="Rubrik4utannumrering"/>
      </w:pPr>
      <w:r w:rsidRPr="00602D16">
        <w:t>En politik för fler i arbete ger mindre inkomstskillnader</w:t>
      </w:r>
    </w:p>
    <w:p w14:paraId="42E70BAB" w14:textId="68FB1F1A" w:rsidR="00F7009D" w:rsidRPr="00602D16" w:rsidRDefault="009D6872" w:rsidP="00F7009D">
      <w:pPr>
        <w:pStyle w:val="Brdtext"/>
      </w:pPr>
      <w:r w:rsidRPr="00602D16">
        <w:t>Inkomstfördelningen i ett samhälle bestäms i hög grad av fördelningen av humankapital. En väl fungerande skola och goda uppväxtvillkor är därför av yttersta vikt för att värna samman</w:t>
      </w:r>
      <w:r>
        <w:softHyphen/>
      </w:r>
      <w:r w:rsidRPr="00602D16">
        <w:t>hållningen. Regeringen har inlett ett omfattande reformarbete och avser att genomföra ytterligare åtgärder (se avsnitt 2.3) som syftar till att höja kvaliteten och öka likvärdigheten i den svenska skolan. Dessa åtgärder förväntas på sikt bidra till att utjämna människors livschanser och förutsättningar på arbetsmarknaden.</w:t>
      </w:r>
    </w:p>
    <w:p w14:paraId="7BF35AB1" w14:textId="3CAC79AA" w:rsidR="00F7009D" w:rsidRPr="00602D16" w:rsidRDefault="009D6872" w:rsidP="00F7009D">
      <w:pPr>
        <w:pStyle w:val="Brdtextmedindrag"/>
      </w:pPr>
      <w:r w:rsidRPr="00602D16">
        <w:lastRenderedPageBreak/>
        <w:t>För huvuddelen av hushållen är det egna arbetet den viktigaste inkomstkällan och den vanligaste orsaken till en låg ekonomisk standard är avsaknaden av arbete. Sedan 2006 har det fördelningspolitiska arbetet därför inriktats mot att stärka drivkrafterna för och möjligheterna till arbete. Jobbskatteavdraget och förändringarna i arbetslöshets- och sjukförsäkringarna minskar trösklarna in på arbetsmarknaden och stimulerar arbetskraftsutbudet. På lång sikt förväntas dessa reformer leda till en gynnsam inkomst</w:t>
      </w:r>
      <w:r w:rsidRPr="00602D16">
        <w:softHyphen/>
        <w:t>utveckling, särskilt för dem med låga inkomster.</w:t>
      </w:r>
    </w:p>
    <w:p w14:paraId="6C997D13" w14:textId="577AC991" w:rsidR="00F7009D" w:rsidRPr="00602D16" w:rsidRDefault="009D6872" w:rsidP="00F7009D">
      <w:pPr>
        <w:pStyle w:val="Brdtextmedindrag"/>
      </w:pPr>
      <w:r w:rsidRPr="00602D16">
        <w:t>Regeringens arbete har även varit inriktat på att minska den ekonomiska utsattheten genom riktade åtgärder för hushåll med svag ekonomi. Exempelvis har regeringen höjt bostadsbidraget, flerbarnstillägget, grundnivån i föräldrapen</w:t>
      </w:r>
      <w:r w:rsidRPr="00602D16">
        <w:softHyphen/>
        <w:t>ningen och bostadstillägget.</w:t>
      </w:r>
    </w:p>
    <w:p w14:paraId="5F39F7DF" w14:textId="36DD8CE1" w:rsidR="00F7009D" w:rsidRDefault="009D6872" w:rsidP="00F7009D">
      <w:pPr>
        <w:pStyle w:val="Brdtextmedindrag"/>
      </w:pPr>
      <w:r>
        <w:t xml:space="preserve">Regeringen har sänkt skatterna för pensionärer </w:t>
      </w:r>
      <w:r w:rsidRPr="00602D16">
        <w:t>vid fem tillfällen. Den genom</w:t>
      </w:r>
      <w:r>
        <w:softHyphen/>
      </w:r>
      <w:r w:rsidRPr="00602D16">
        <w:t>snittliga ålderspensionären, som vid årets ingång fyllt 65 </w:t>
      </w:r>
      <w:r w:rsidRPr="00602D16" w:rsidDel="00786500">
        <w:t>år</w:t>
      </w:r>
      <w:r w:rsidRPr="00602D16">
        <w:t>, har fått en skattesänkning på 850 kronor per månad. Regeringen har under innevarande mandatperiod även justerat bostads</w:t>
      </w:r>
      <w:r w:rsidRPr="00602D16">
        <w:softHyphen/>
        <w:t>stöden för pensionärer och den ekonomiska standarden har stärkts med 4–5 procent för de äldsta pensionärerna 2011–2014.</w:t>
      </w:r>
      <w:r>
        <w:t xml:space="preserve"> </w:t>
      </w:r>
    </w:p>
    <w:p w14:paraId="41EB44A4" w14:textId="0B56321B" w:rsidR="00F7009D" w:rsidRPr="00D335A2" w:rsidRDefault="009D6872" w:rsidP="00F7009D">
      <w:pPr>
        <w:pStyle w:val="Brdtextmedindrag"/>
      </w:pPr>
      <w:r w:rsidRPr="00E61268">
        <w:t>En starkare ekonomi och fler i arbete skapar förutsättningar för en positiv utveckling av pensioner</w:t>
      </w:r>
      <w:r>
        <w:t>na</w:t>
      </w:r>
      <w:r w:rsidRPr="00E61268">
        <w:t xml:space="preserve"> under de kommande åren. Pensionerna väntas åren framöver utvecklas gynnsamt.</w:t>
      </w:r>
    </w:p>
    <w:p w14:paraId="5A3E2543" w14:textId="597EF05E" w:rsidR="00F7009D" w:rsidRPr="00602D16" w:rsidRDefault="009D6872" w:rsidP="00F7009D">
      <w:pPr>
        <w:pStyle w:val="Brdtextmedindrag"/>
      </w:pPr>
      <w:r w:rsidRPr="00602D16">
        <w:t>Svag förankring på arbetsmarknaden är huvudskälet till ekonomisk utsatthet. Därför är kärnan i regeringens fördelningspolitiska strategi även fortsättningsvis ökad sysselsättning, bättre utbildning och minskat utanförskap.</w:t>
      </w:r>
    </w:p>
    <w:p w14:paraId="79B529A8" w14:textId="77777777" w:rsidR="00F7009D" w:rsidRPr="00602D16" w:rsidRDefault="009D6872" w:rsidP="00F7009D">
      <w:pPr>
        <w:pStyle w:val="Rubrik4utannumrering"/>
      </w:pPr>
      <w:r w:rsidRPr="00602D16">
        <w:t>Översyn av pensionssystemet</w:t>
      </w:r>
    </w:p>
    <w:p w14:paraId="360C0951" w14:textId="6C72591F" w:rsidR="00F7009D" w:rsidRPr="00602D16" w:rsidRDefault="009D6872" w:rsidP="00F7009D">
      <w:pPr>
        <w:pStyle w:val="Brdtext"/>
      </w:pPr>
      <w:r w:rsidRPr="00602D16">
        <w:t xml:space="preserve">Regeringen för samtal med Socialdemokraterna i den s.k. pensionsgruppen. Pensionssystemet i </w:t>
      </w:r>
      <w:r>
        <w:t>dess</w:t>
      </w:r>
      <w:r w:rsidRPr="00602D16">
        <w:t xml:space="preserve"> nuvarande form infördes 1999 och fungerar i allt väsentligt väl. Förändringar i omvärlden och erfarenheter från de första femton åren gör dock att det finns skäl att se över ett antal delar</w:t>
      </w:r>
      <w:r>
        <w:t xml:space="preserve"> av systemet</w:t>
      </w:r>
      <w:r w:rsidRPr="00602D16">
        <w:t>. Pensionsgruppen har därför enats om vissa förändringar i systemet av övergripande karaktär.</w:t>
      </w:r>
    </w:p>
    <w:p w14:paraId="06CE48DD" w14:textId="771497A5" w:rsidR="00F7009D" w:rsidRPr="00602D16" w:rsidRDefault="009D6872" w:rsidP="00F7009D">
      <w:pPr>
        <w:pStyle w:val="Brdtextmedindrag"/>
      </w:pPr>
      <w:r w:rsidRPr="00602D16">
        <w:t>Förändringarna syftar bl.a. till en tydligare koppling mellan AP-fonderna och pensions</w:t>
      </w:r>
      <w:r>
        <w:softHyphen/>
      </w:r>
      <w:r w:rsidRPr="00602D16">
        <w:t xml:space="preserve">systemet och en mer kostnadseffektiv </w:t>
      </w:r>
      <w:r w:rsidRPr="00602D16">
        <w:lastRenderedPageBreak/>
        <w:t>förvaltning. Vidare syftar förslagen till att ge en jämnare framskrivning av pensionerna, att bidra till ökade möjligheter för ett längre arbetsliv samt minska kostnaderna i premiepensions</w:t>
      </w:r>
      <w:r w:rsidRPr="00602D16">
        <w:softHyphen/>
        <w:t>systemet. För alla delar gäller att det krävs fortsatt arbete och beredning innan regeringen kan lämna definitiva och detaljerade förslag till riksdagen.</w:t>
      </w:r>
    </w:p>
    <w:p w14:paraId="32CDF0FF" w14:textId="16AF7EDF" w:rsidR="00F7009D" w:rsidRPr="00602D16" w:rsidRDefault="009D6872" w:rsidP="00F7009D">
      <w:pPr>
        <w:pStyle w:val="Rubrik3"/>
      </w:pPr>
      <w:bookmarkStart w:id="72" w:name="_Toc384401468"/>
      <w:r w:rsidRPr="00602D16">
        <w:t>Långsiktigheten i välfärden värnas</w:t>
      </w:r>
      <w:bookmarkEnd w:id="72"/>
    </w:p>
    <w:p w14:paraId="005D3150" w14:textId="73049A1B" w:rsidR="00F7009D" w:rsidRPr="00602D16" w:rsidRDefault="009D6872" w:rsidP="00F7009D">
      <w:pPr>
        <w:pStyle w:val="Brdtext"/>
      </w:pPr>
      <w:r w:rsidRPr="00602D16">
        <w:t xml:space="preserve">Skolan, sjukvården och äldreomsorgen är kärnan i den svenska välfärden och </w:t>
      </w:r>
      <w:r>
        <w:t xml:space="preserve">den </w:t>
      </w:r>
      <w:r w:rsidRPr="00602D16">
        <w:t>ska präglas av god kvalitet och tillgänglighet. Patienters och brukares behov ska styra utformningen av välfärden. Egenmakt och valfrihet är tillsammans med stärkt tillsyn och uppföljning nödvändiga verktyg för att nå detta.</w:t>
      </w:r>
    </w:p>
    <w:p w14:paraId="21A32EA5" w14:textId="1239809D" w:rsidR="00F7009D" w:rsidRPr="00602D16" w:rsidRDefault="009D6872" w:rsidP="00F7009D">
      <w:pPr>
        <w:pStyle w:val="Brdtextmedindrag"/>
      </w:pPr>
      <w:r w:rsidRPr="00602D16">
        <w:t>De offentligt finansierade välfärdstjänsterna utförs huvudsakligen av kommuner och landsting. Samtidigt har de privata inslagen ökat sedan slutet av 1980-talet. Genom ökad valfrihet under 2000-talet har välfärden ytterligare öppnats upp för att öka tillgängligheten och möjligheterna för individer att själva påverka sin utbildning, vård och omsorg. Numera tillhandahålls omkring en sjundedel av välfärdstjänsterna av privata utförare.</w:t>
      </w:r>
      <w:r w:rsidRPr="00602D16">
        <w:rPr>
          <w:rStyle w:val="Fotnotsreferens"/>
        </w:rPr>
        <w:footnoteReference w:id="28"/>
      </w:r>
    </w:p>
    <w:p w14:paraId="0C4138C6" w14:textId="79D1DBBD" w:rsidR="00F7009D" w:rsidRPr="00602D16" w:rsidRDefault="009D6872" w:rsidP="00F7009D">
      <w:pPr>
        <w:pStyle w:val="Brdtextmedindrag"/>
      </w:pPr>
      <w:r w:rsidRPr="00602D16">
        <w:t>Välfärden fungerar i huvudsak bra. Det förekommer dock att aktörer, både privata och offentliga inom välfärdssektorn, brister i kvalitet</w:t>
      </w:r>
      <w:r>
        <w:t>,</w:t>
      </w:r>
      <w:r w:rsidRPr="00602D16">
        <w:t xml:space="preserve"> </w:t>
      </w:r>
      <w:r>
        <w:t>vilket</w:t>
      </w:r>
      <w:r w:rsidRPr="00602D16">
        <w:t xml:space="preserve"> måste motverkas. Målsättningen med regeringens politik är att främja valfrihet och en mångfald av utförare. Regeringen värnar dessutom att utförarna i välfärden har ett varaktigt engagemang. Produktion av välfärdstjänster ska bedrivas ansvarsfullt, effektivt och långsiktigt.</w:t>
      </w:r>
    </w:p>
    <w:p w14:paraId="3D2BCCB0" w14:textId="0EE48540" w:rsidR="00F7009D" w:rsidRPr="00602D16" w:rsidRDefault="009D6872" w:rsidP="00F7009D">
      <w:pPr>
        <w:pStyle w:val="Brdtextmedindrag"/>
      </w:pPr>
      <w:r w:rsidRPr="00602D16">
        <w:t xml:space="preserve">Regeringen vidtar fortlöpande åtgärder som stärker förutsättningar för en väl fungerande välfärd. I regeringens proposition Privata utförare av kommunal verksamhet (prop. 2013/14:118) föreslår regeringen att kommuners och landstings skyldigheter att förbättra uppföljningen och kontrollen av privata utförare </w:t>
      </w:r>
      <w:r w:rsidRPr="00602D16">
        <w:lastRenderedPageBreak/>
        <w:t>skärps samt att allmänhetens insyn i privata utförares verksamhet ska tryggas. I proposition</w:t>
      </w:r>
      <w:r>
        <w:t>en</w:t>
      </w:r>
      <w:r w:rsidRPr="00602D16">
        <w:t xml:space="preserve"> </w:t>
      </w:r>
      <w:r w:rsidRPr="00E82A22">
        <w:t>Villkor för fristående skolor m.m.</w:t>
      </w:r>
      <w:r>
        <w:t xml:space="preserve"> (</w:t>
      </w:r>
      <w:r w:rsidRPr="00E82A22">
        <w:t>prop. 2013/14:112</w:t>
      </w:r>
      <w:r>
        <w:t xml:space="preserve">) föreslår </w:t>
      </w:r>
      <w:r w:rsidRPr="00602D16">
        <w:t xml:space="preserve">regeringen </w:t>
      </w:r>
      <w:r>
        <w:t>en</w:t>
      </w:r>
      <w:r w:rsidRPr="00602D16">
        <w:t xml:space="preserve"> ytterligare skärpning av skolregelverket</w:t>
      </w:r>
      <w:r>
        <w:t>,</w:t>
      </w:r>
      <w:r w:rsidRPr="00602D16">
        <w:t xml:space="preserve"> med utgångspunkt i den sexpartiöverenskommelse som kommit till uttryck i Friskolekommitténs slutbetänkande Friskolorna i samhället (SOU 2013:56).</w:t>
      </w:r>
    </w:p>
    <w:p w14:paraId="54583DB9" w14:textId="73C9C8F8" w:rsidR="00F7009D" w:rsidRPr="00602D16" w:rsidRDefault="009D6872" w:rsidP="00F7009D">
      <w:pPr>
        <w:pStyle w:val="Brdtextmedindrag"/>
      </w:pPr>
      <w:r w:rsidRPr="00602D16">
        <w:t>Ägarprövningsutredningen som tillsattes 2012, utreder vilka ytterligare krav som kan och bör ställas på de som äger och driver företag inom välfärdssektorn (dir. 2012:131). Uppdraget preciserades i ett tilläggsdirektiv (dir. 2014:3). Utredningen ska bl.a. klarlägga om det är rättsligt möjligt och lämpligt att införa kriterier för vad som ska betraktas som varaktigt ägande i friskolesektorn och andra välfärdstjänster. Ett flertal andra utredningar av betydelse för det här området pågår eller har nyligen lämnat sina betänkanden.</w:t>
      </w:r>
      <w:r w:rsidRPr="00602D16">
        <w:rPr>
          <w:rStyle w:val="Fotnotsreferens"/>
        </w:rPr>
        <w:footnoteReference w:id="29"/>
      </w:r>
    </w:p>
    <w:p w14:paraId="5844CE7A" w14:textId="3FBB9863" w:rsidR="00F7009D" w:rsidRPr="00602D16" w:rsidRDefault="009D6872" w:rsidP="00F7009D">
      <w:pPr>
        <w:overflowPunct w:val="0"/>
        <w:autoSpaceDE w:val="0"/>
        <w:autoSpaceDN w:val="0"/>
        <w:adjustRightInd w:val="0"/>
        <w:spacing w:after="0" w:line="260" w:lineRule="exact"/>
        <w:ind w:firstLine="227"/>
        <w:jc w:val="both"/>
        <w:textAlignment w:val="baseline"/>
        <w:rPr>
          <w:rFonts w:ascii="OrigGarmnd BT" w:eastAsia="Times New Roman" w:hAnsi="OrigGarmnd BT" w:cs="Times New Roman"/>
          <w:spacing w:val="-4"/>
          <w:szCs w:val="20"/>
        </w:rPr>
      </w:pPr>
      <w:r w:rsidRPr="00602D16">
        <w:rPr>
          <w:rFonts w:ascii="OrigGarmnd BT" w:eastAsia="Times New Roman" w:hAnsi="OrigGarmnd BT"/>
          <w:spacing w:val="-4"/>
        </w:rPr>
        <w:t>En viktig utmaning, förutom tillsyn och kontroll, är att utforma effektiva och konkurrensneutrala villkor för verksamheten som bedrivs inom kommunsektorn och av privata utförare. Det är angeläget att det finns en mångfald och att verksamhet inom välfärdssektorn även fortsättningsvis kan bedrivas i olika storlek samt i olika drifts- och ägarformer.</w:t>
      </w:r>
    </w:p>
    <w:p w14:paraId="62B20A37" w14:textId="77777777" w:rsidR="00F7009D" w:rsidRPr="00602D16" w:rsidRDefault="009D6872" w:rsidP="00F7009D">
      <w:pPr>
        <w:pStyle w:val="Rubrik3"/>
      </w:pPr>
      <w:bookmarkStart w:id="73" w:name="_Toc384401469"/>
      <w:r w:rsidRPr="00602D16">
        <w:t>En hälso- och sjukvård av god kvalitet</w:t>
      </w:r>
      <w:bookmarkEnd w:id="73"/>
    </w:p>
    <w:p w14:paraId="633ECF66" w14:textId="77777777" w:rsidR="00F7009D" w:rsidRPr="00602D16" w:rsidRDefault="009D6872" w:rsidP="00F7009D">
      <w:pPr>
        <w:pStyle w:val="Brdtext"/>
      </w:pPr>
      <w:r w:rsidRPr="00602D16">
        <w:t>Regeringens mål för hälso- och sjukvården är att individer i hela befolkningen, oavsett inkomst och bakgrund, ska erbjudas en behovsanpassad, tillgänglig och effektiv hälso- och sjukvård av god kvalitet.</w:t>
      </w:r>
    </w:p>
    <w:p w14:paraId="7BA759B6" w14:textId="7E617D5A" w:rsidR="00F7009D" w:rsidRPr="00602D16" w:rsidRDefault="009D6872" w:rsidP="00F7009D">
      <w:pPr>
        <w:pStyle w:val="Brdtextmedindrag"/>
      </w:pPr>
      <w:r w:rsidRPr="00602D16">
        <w:t xml:space="preserve">Den svenska hälso- och sjukvården uppvisar mycket goda resultat i internationella </w:t>
      </w:r>
      <w:r w:rsidRPr="00602D16">
        <w:lastRenderedPageBreak/>
        <w:t>jämförelser.</w:t>
      </w:r>
      <w:r w:rsidRPr="00602D16">
        <w:rPr>
          <w:rStyle w:val="Fotnotsreferens"/>
        </w:rPr>
        <w:footnoteReference w:id="30"/>
      </w:r>
      <w:r w:rsidRPr="00602D16">
        <w:t xml:space="preserve"> Till exempel är den förväntade livslängden i den svenska befolkningen bland de högsta i världen, överlevnaden i olika cancersjukdomar är hög och spädbarns</w:t>
      </w:r>
      <w:r>
        <w:softHyphen/>
      </w:r>
      <w:r w:rsidRPr="00602D16">
        <w:t>dödligheten mycket låg.</w:t>
      </w:r>
    </w:p>
    <w:p w14:paraId="5E299D44" w14:textId="21977BF6" w:rsidR="00F7009D" w:rsidRPr="00602D16" w:rsidRDefault="009D6872" w:rsidP="00F7009D">
      <w:pPr>
        <w:pStyle w:val="Brdtextmedindrag"/>
      </w:pPr>
      <w:r w:rsidRPr="00602D16">
        <w:t>Mer resurser läggs i dag på hälso- och sjukvården än någonsin tidigare. Justerat för löne-, pris- och befolkningsökningar har resurserna ökat med 4,3 procent sedan 2006, t.ex. har antalet läkare och sjuksköterskor ökat med 3 500 respektive 5 200.</w:t>
      </w:r>
    </w:p>
    <w:p w14:paraId="15C55406" w14:textId="575D1B79" w:rsidR="00F7009D" w:rsidRPr="00602D16" w:rsidRDefault="009D6872" w:rsidP="00F7009D">
      <w:pPr>
        <w:keepNext/>
        <w:keepLines/>
        <w:suppressAutoHyphens/>
        <w:overflowPunct w:val="0"/>
        <w:autoSpaceDE w:val="0"/>
        <w:autoSpaceDN w:val="0"/>
        <w:adjustRightInd w:val="0"/>
        <w:spacing w:before="520" w:after="260" w:line="260" w:lineRule="exact"/>
        <w:textAlignment w:val="baseline"/>
        <w:rPr>
          <w:rFonts w:ascii="TradeGothic" w:eastAsia="Times New Roman" w:hAnsi="TradeGothic" w:cs="Times New Roman"/>
          <w:b/>
          <w:sz w:val="20"/>
          <w:szCs w:val="20"/>
        </w:rPr>
      </w:pPr>
      <w:r w:rsidRPr="00602D16">
        <w:rPr>
          <w:rFonts w:ascii="TradeGothic" w:eastAsia="Times New Roman" w:hAnsi="TradeGothic"/>
          <w:b/>
          <w:sz w:val="20"/>
        </w:rPr>
        <w:t>En politik</w:t>
      </w:r>
      <w:r w:rsidRPr="00602D16">
        <w:rPr>
          <w:rFonts w:ascii="TradeGothic" w:eastAsia="Times New Roman" w:hAnsi="TradeGothic" w:cs="Times New Roman"/>
          <w:b/>
          <w:sz w:val="20"/>
          <w:szCs w:val="20"/>
        </w:rPr>
        <w:t xml:space="preserve"> för ökad tillgänglighet och kompetens i vården</w:t>
      </w:r>
    </w:p>
    <w:p w14:paraId="2B82AB49" w14:textId="67DD9DF8" w:rsidR="00F7009D" w:rsidRPr="00602D16" w:rsidRDefault="009D6872" w:rsidP="00F7009D">
      <w:pPr>
        <w:pStyle w:val="Brdtextmedindrag"/>
        <w:ind w:firstLine="0"/>
      </w:pPr>
      <w:r w:rsidRPr="00602D16">
        <w:t>Regeringens politik fokuserar på att förbättra kvaliteten, tillgängligheten och effektiviteten inom hälso- och sjukvården. För att förbättra kvaliteten har regeringen bl.a. vidtagit åtgärder som syftar till att få en mer kunskapsbaserad vård för personer med kroniska sjukdomar. För att stärka patientens ställning och inflytande i vården har regeringen lämnat förslag om en ny patientlag till riksdagen (prop. 2013/14:106). I propositionen föreslås bl.a. att patienten ska ges möjlighet att välja utförare av primär</w:t>
      </w:r>
      <w:r w:rsidRPr="00602D16">
        <w:softHyphen/>
        <w:t>vård och öppen specialistvård i hela landet, vilket gör det enklare för patienten att söka vård i andra landsting än där hon eller han bor.</w:t>
      </w:r>
    </w:p>
    <w:p w14:paraId="4EF1E35D" w14:textId="55D3B9CD" w:rsidR="00F7009D" w:rsidRPr="00602D16" w:rsidRDefault="009D6872" w:rsidP="00F7009D">
      <w:pPr>
        <w:pStyle w:val="Brdtextmedindrag"/>
      </w:pPr>
      <w:r w:rsidRPr="00602D16">
        <w:t>Därutöver har vårdgarantin och införandet av den s.k. kömiljarden bidragit till ökad tillgänglighet och kortare vårdköer. Dessutom har det fria vårdval, som infördes i primär</w:t>
      </w:r>
      <w:r w:rsidRPr="00602D16">
        <w:softHyphen/>
        <w:t>vården 2010, medfört en betydande ökning av antalet vårdcentraler, vilket ytterligare ökat till</w:t>
      </w:r>
      <w:r w:rsidRPr="00602D16">
        <w:softHyphen/>
        <w:t>gänglighet till vården. Sedan 2007 har regeringen även gjort omfattande satsningar för personer med psykisk ohälsa. Bland annat har tillgängligheten till barn- och ungdomspsykiatrin ökat, satsningar har gjorts för att öka vårdpersonalens kompetens och nya metoder införts för att förebygga ohälsa. På läkemedelsområdet har regeringen och Läkemedelsindustriföreningen kommit överens om att utveckla den svenska prissättnings</w:t>
      </w:r>
      <w:r>
        <w:softHyphen/>
      </w:r>
      <w:r w:rsidRPr="00602D16">
        <w:t xml:space="preserve">modellen för äldre läkemedel fr.o.m. 2014. Syftet </w:t>
      </w:r>
      <w:r w:rsidRPr="00602D16">
        <w:lastRenderedPageBreak/>
        <w:t>med överenskommelsen är att säkerställa en långsiktig kostnadskontroll och en fortsatt god tillgång till kostnadseffektiva läkemedel.</w:t>
      </w:r>
    </w:p>
    <w:p w14:paraId="30AC4A71" w14:textId="643CA7E9" w:rsidR="00F7009D" w:rsidRPr="00602D16" w:rsidRDefault="009D6872" w:rsidP="00F7009D">
      <w:pPr>
        <w:pStyle w:val="Brdtextmedindrag"/>
      </w:pPr>
      <w:r w:rsidRPr="00602D16">
        <w:t>För att säkerställa att personalens tid, kunskap och engagemang används så effektivt som möjligt har regeringen tillsatt en nationell samordnare för effektivare resursutnyttjande inom hälso- och sjukvården (dir. 2013:104). Samordnaren ska lämna förslag till åtgärder som kan vidtas på nationell, regional och lokal nivå. Uppdraget ska redovisas senast den 31 december 2015.</w:t>
      </w:r>
    </w:p>
    <w:p w14:paraId="54043D09" w14:textId="49B1DDBC" w:rsidR="00F7009D" w:rsidRPr="00602D16" w:rsidRDefault="009D6872" w:rsidP="00F7009D">
      <w:pPr>
        <w:keepNext/>
        <w:overflowPunct w:val="0"/>
        <w:autoSpaceDE w:val="0"/>
        <w:autoSpaceDN w:val="0"/>
        <w:adjustRightInd w:val="0"/>
        <w:spacing w:before="240" w:after="0" w:line="260" w:lineRule="exact"/>
        <w:textAlignment w:val="baseline"/>
        <w:outlineLvl w:val="5"/>
        <w:rPr>
          <w:rFonts w:ascii="OrigGarmnd BT" w:eastAsia="Times New Roman" w:hAnsi="OrigGarmnd BT" w:cs="Times New Roman"/>
          <w:i/>
          <w:spacing w:val="-4"/>
          <w:szCs w:val="20"/>
        </w:rPr>
      </w:pPr>
      <w:bookmarkStart w:id="74" w:name="_Toc383633027"/>
      <w:r w:rsidRPr="00602D16">
        <w:rPr>
          <w:rFonts w:ascii="OrigGarmnd BT" w:eastAsia="Times New Roman" w:hAnsi="OrigGarmnd BT"/>
          <w:i/>
          <w:spacing w:val="-4"/>
        </w:rPr>
        <w:t>Tillgängligheten i cancervården behöver bli bättre</w:t>
      </w:r>
      <w:bookmarkEnd w:id="74"/>
    </w:p>
    <w:p w14:paraId="4FF48949" w14:textId="6F313540" w:rsidR="00F7009D" w:rsidRPr="00602D16" w:rsidRDefault="009D6872" w:rsidP="00F7009D">
      <w:pPr>
        <w:pStyle w:val="Brdtext"/>
      </w:pPr>
      <w:r w:rsidRPr="00602D16">
        <w:t>Som ett ytterligare</w:t>
      </w:r>
      <w:r w:rsidRPr="00602D16" w:rsidDel="003E57EA">
        <w:t xml:space="preserve"> </w:t>
      </w:r>
      <w:r w:rsidRPr="00602D16">
        <w:t>steg i arbetet med att förbättra tillgängligheten i vården avser regeringen att vidta särskilda åtgärder för att förbättra tillgängligheten i cancervården. Väntetiderna i vården har kortats väsentligt de senaste åren. De regionala skillnaderna är dock fortsatt stora inom cancervården. För att öka tillgängligheten i cancervården avser regeringen därför avsätta 500 miljoner kronor per år 2015–2018.</w:t>
      </w:r>
    </w:p>
    <w:p w14:paraId="1207816F" w14:textId="147AD394" w:rsidR="00F7009D" w:rsidRPr="00602D16" w:rsidRDefault="009D6872" w:rsidP="00F7009D">
      <w:pPr>
        <w:keepNext/>
        <w:overflowPunct w:val="0"/>
        <w:autoSpaceDE w:val="0"/>
        <w:autoSpaceDN w:val="0"/>
        <w:adjustRightInd w:val="0"/>
        <w:spacing w:before="240" w:after="0" w:line="260" w:lineRule="exact"/>
        <w:textAlignment w:val="baseline"/>
        <w:outlineLvl w:val="5"/>
        <w:rPr>
          <w:rFonts w:ascii="OrigGarmnd BT" w:eastAsia="Times New Roman" w:hAnsi="OrigGarmnd BT" w:cs="Times New Roman"/>
          <w:i/>
          <w:spacing w:val="-4"/>
          <w:szCs w:val="20"/>
        </w:rPr>
      </w:pPr>
      <w:bookmarkStart w:id="75" w:name="_Toc383633028"/>
      <w:r w:rsidRPr="00602D16">
        <w:rPr>
          <w:rFonts w:ascii="OrigGarmnd BT" w:eastAsia="Times New Roman" w:hAnsi="OrigGarmnd BT"/>
          <w:i/>
          <w:spacing w:val="-4"/>
        </w:rPr>
        <w:t xml:space="preserve">Fler platser på utbildningarna till specialistsjuksköterska och </w:t>
      </w:r>
      <w:bookmarkEnd w:id="75"/>
      <w:r w:rsidRPr="00602D16">
        <w:rPr>
          <w:rFonts w:ascii="OrigGarmnd BT" w:eastAsia="Times New Roman" w:hAnsi="OrigGarmnd BT" w:cs="Times New Roman"/>
          <w:i/>
          <w:spacing w:val="-4"/>
          <w:szCs w:val="20"/>
        </w:rPr>
        <w:t>barnmorska</w:t>
      </w:r>
    </w:p>
    <w:p w14:paraId="056065BF" w14:textId="532A8346" w:rsidR="00F7009D" w:rsidRPr="00602D16" w:rsidRDefault="009D6872" w:rsidP="00F7009D">
      <w:pPr>
        <w:pStyle w:val="Brdtext"/>
      </w:pPr>
      <w:r w:rsidRPr="00602D16">
        <w:t>En väl fungerande kompetensförsörjning är en annan viktig förutsättning för en effektiv hälso- och sjukvård av god kvalitet. Regeringen har sedan den tillträdde kraftigt ökat antalet utbildningsplatser på läkar- och sjuksköterske</w:t>
      </w:r>
      <w:r w:rsidRPr="00602D16">
        <w:softHyphen/>
        <w:t>utbildningarna. Enligt Social</w:t>
      </w:r>
      <w:r w:rsidRPr="00602D16">
        <w:softHyphen/>
        <w:t>styrelsens nationella planeringsstöd råder det dock fortfarande brist på bl.a. barnmorskor och specialistsjuk</w:t>
      </w:r>
      <w:r w:rsidRPr="00602D16">
        <w:softHyphen/>
        <w:t>sköterskor. Även riksdagen har efterfrågat en satsning på fler specialistsjuk</w:t>
      </w:r>
      <w:r w:rsidRPr="00602D16">
        <w:softHyphen/>
        <w:t>sköterskor (bet. 2013/14:SoU10, rskr. 2013/14:176). För att öka antalet nybörjarplatser på specialistsjuk</w:t>
      </w:r>
      <w:r w:rsidRPr="00602D16">
        <w:softHyphen/>
        <w:t>sköterske- respektive barnmorskeutbildningen avser regeringen tillföra 19 miljoner kronor 2015, 59 miljoner kronor 2016 och 77 miljoner kronor per år fr.o.m. 2017.</w:t>
      </w:r>
    </w:p>
    <w:p w14:paraId="5E2C15FE" w14:textId="77777777" w:rsidR="00F7009D" w:rsidRPr="00602D16" w:rsidRDefault="009D6872" w:rsidP="00F7009D">
      <w:pPr>
        <w:pStyle w:val="Rubrik3"/>
      </w:pPr>
      <w:bookmarkStart w:id="76" w:name="_Toc384401470"/>
      <w:r w:rsidRPr="00602D16">
        <w:t>De äldres hälsa, trygghet och självbestämmande ska främjas</w:t>
      </w:r>
      <w:bookmarkEnd w:id="76"/>
    </w:p>
    <w:p w14:paraId="5C54A7A9" w14:textId="41F3BBC4" w:rsidR="00F7009D" w:rsidRPr="00602D16" w:rsidRDefault="009D6872" w:rsidP="00F7009D">
      <w:pPr>
        <w:pStyle w:val="Brdtext"/>
      </w:pPr>
      <w:r w:rsidRPr="00602D16">
        <w:t>Regeringens mål med politiken för äldre är att den enskilde individen ska kunna leva ett aktivt liv med inflytande i samhället och i vardagen. Var och en ska kunna åldras i trygghet, bemötas med respekt och ha tillgång till god vård och omsorg.</w:t>
      </w:r>
    </w:p>
    <w:p w14:paraId="36B0D7EF" w14:textId="77777777" w:rsidR="00F7009D" w:rsidRPr="00602D16" w:rsidRDefault="009D6872" w:rsidP="00F7009D">
      <w:pPr>
        <w:pStyle w:val="Rubrik4utannumrering"/>
      </w:pPr>
      <w:r w:rsidRPr="00602D16">
        <w:lastRenderedPageBreak/>
        <w:t>En politik som främjar hälsa, trygghet och självbestämmande</w:t>
      </w:r>
    </w:p>
    <w:p w14:paraId="3958C7FD" w14:textId="6FD8B101" w:rsidR="00F7009D" w:rsidRPr="00602D16" w:rsidRDefault="009D6872" w:rsidP="00F7009D">
      <w:pPr>
        <w:pStyle w:val="Brdtext"/>
      </w:pPr>
      <w:r w:rsidRPr="00602D16">
        <w:t xml:space="preserve">Sedan 2006 </w:t>
      </w:r>
      <w:r>
        <w:t xml:space="preserve">för regeringen </w:t>
      </w:r>
      <w:r w:rsidRPr="00602D16">
        <w:t>en politik som syftar till att stärka såväl den enskildes ställning i egenskap av omsorgstagare som kommunernas förutsätt</w:t>
      </w:r>
      <w:r w:rsidRPr="00602D16">
        <w:softHyphen/>
        <w:t>ningar att tillhandahålla god vård och omsorg om äldre. Som en följd av regeringens valfrihetsreformer har många äldre fått ökade möjligheter att påverka sin situation. Vidare har regeringen genom ändringar i socialtjänstlagen (2001:453) förtydligat kommunernas ansvar att ge stöd till anhöriga och infört en nationell värdegrund inom äldreomsorgen. För närvarande pågår en omfattande satsning, En sammanhållen vård och omsorg om de mest sjuka äldre, som bl.a. har medfört förbättrad samverkan mellan kommuner och landsting samt ett ökat användande av nationella kvalitetsregister. En annan satsning, Omvårdnadslyftet, har syftat till kompetens</w:t>
      </w:r>
      <w:r>
        <w:softHyphen/>
      </w:r>
      <w:r w:rsidRPr="00602D16">
        <w:t>utveckling för personal inom vård och omsorg. Vidare har regeringens investeringsstöd för byggande av särskilt boende och trygghetsboende bidragit till finansieringen av nya bostäder för äldre.</w:t>
      </w:r>
    </w:p>
    <w:p w14:paraId="69BD99C4" w14:textId="2B8C2528" w:rsidR="00F7009D" w:rsidRPr="00602D16" w:rsidRDefault="009D6872" w:rsidP="00F7009D">
      <w:pPr>
        <w:pStyle w:val="Brdtextmedindrag"/>
      </w:pPr>
      <w:r w:rsidRPr="00602D16">
        <w:t>Regeringen bedömer att det kommunala självstyret och möjligheter till lokala anpassningar är viktiga förutsättningar för en god utveckling av den svenska äldreomsorgen. Men för att säkra en hög lägstanivå behöver staten kontinuerligt bedriva tillsyn, följa upp kvalitets- och kostnadsutvecklingen, svara för nationell kunskapsstyrning och initiera utvecklingsarbete genom nationella insatser.</w:t>
      </w:r>
    </w:p>
    <w:p w14:paraId="264FBD5A" w14:textId="65DEC9A3" w:rsidR="00F7009D" w:rsidRPr="00602D16" w:rsidRDefault="009D6872" w:rsidP="00F7009D">
      <w:pPr>
        <w:pStyle w:val="Brdtextmedindrag"/>
      </w:pPr>
      <w:r w:rsidRPr="00602D16">
        <w:t>Mot denna bakgrund har regeringen tillsatt en utredning som ska lämna förslag till åtgärder som främjar äldres hälsa, trygghet och självbestämmande (dir. 2014:2). I uppdraget ingår bl.a. att utreda möjligheterna att ytterligare stärka den enskildes inflytande över omsorgs</w:t>
      </w:r>
      <w:r>
        <w:softHyphen/>
      </w:r>
      <w:r w:rsidRPr="00602D16">
        <w:t>insatsers innehåll genom förenklad bistånds</w:t>
      </w:r>
      <w:r>
        <w:softHyphen/>
      </w:r>
      <w:r w:rsidRPr="00602D16">
        <w:t>prövning. Dessutom ingår att ta fram förslag på hur omsorgsbehov i ökad utsträckning kan förebyggas, hur äldres trygghet kan förbättras och vad som kan göras för att främja innovativa och kostnadseffektiva arbetssätt inom äldreomsorgen. Uppdraget ska redovisas senast den 15 december 2015.</w:t>
      </w:r>
    </w:p>
    <w:p w14:paraId="4E3FAE9F" w14:textId="10F97C64" w:rsidR="00F7009D" w:rsidRPr="00602D16" w:rsidRDefault="009D6872" w:rsidP="00F7009D">
      <w:pPr>
        <w:pStyle w:val="Rubrik3"/>
      </w:pPr>
      <w:bookmarkStart w:id="77" w:name="_Toc384401471"/>
      <w:r w:rsidRPr="00602D16">
        <w:lastRenderedPageBreak/>
        <w:t>Ett stärkt och självständigt civilsamhälle</w:t>
      </w:r>
      <w:bookmarkEnd w:id="77"/>
    </w:p>
    <w:p w14:paraId="49D7853A" w14:textId="1F5D7F18" w:rsidR="00F7009D" w:rsidRPr="00602D16" w:rsidRDefault="009D6872" w:rsidP="00F7009D">
      <w:pPr>
        <w:pStyle w:val="Brdtextmedindrag"/>
        <w:ind w:firstLine="0"/>
      </w:pPr>
      <w:r w:rsidRPr="00602D16">
        <w:t>Regeringen vill underlätta för det civila samhällets organisationer att utföra sin verksamhet. Denna verksamhet bedrivs inom ett flertal samhällsområden och styrs därmed av en mängd regelverk. Det civila samhällets organisationer har identifierat hinder för sina verksamheter i samband med tillämpningen av sådana regelverk.</w:t>
      </w:r>
    </w:p>
    <w:p w14:paraId="76351355" w14:textId="66BC098B" w:rsidR="00F7009D" w:rsidRPr="00602D16" w:rsidRDefault="009D6872" w:rsidP="00F7009D">
      <w:pPr>
        <w:pStyle w:val="Brdtextmedindrag"/>
      </w:pPr>
      <w:r w:rsidRPr="00602D16">
        <w:t>Regeringen har mot den bakgrunden gett en särskild utredare i uppdrag att undersöka möjligheterna att på olika sätt underlätta för det civila samhällets organisationer att bedriva sin verksamhet, att utvecklas och att därigenom bidra till demokrati, välfärd, folkhälsa, gemenskap och social sammanhållning</w:t>
      </w:r>
      <w:r>
        <w:t xml:space="preserve"> (dir.</w:t>
      </w:r>
      <w:r w:rsidRPr="007D4B99">
        <w:t xml:space="preserve"> </w:t>
      </w:r>
      <w:r>
        <w:t xml:space="preserve">2014:40) </w:t>
      </w:r>
      <w:r w:rsidRPr="00602D16">
        <w:t>.</w:t>
      </w:r>
    </w:p>
    <w:p w14:paraId="388404B1" w14:textId="1D8C97A1" w:rsidR="00F7009D" w:rsidRPr="00602D16" w:rsidRDefault="009D6872" w:rsidP="00F7009D">
      <w:pPr>
        <w:pStyle w:val="Brdtextmedindrag"/>
      </w:pPr>
      <w:r w:rsidRPr="00602D16">
        <w:t>Utredaren ska brett undersöka möjligheterna att underlätta för det civila samhällets organisationer att bedriva sina verksamheter, och bedöma om organisationernas särart och ställning i förhållande till nationell lagstiftning och EU-rätt kan och bör utvecklas eller tydliggöras. Utredaren ska också lämna förslag till hur organisationernas möjligheter att delta i offentlig upphandling kan förbättras. Utredaren ska vidare undersöka behovet av och, om behovet finns, föreslå en funktion för samlat administrativt stöd till det civila samhällets organisationer och en huvudman för en sådan funktion.</w:t>
      </w:r>
    </w:p>
    <w:p w14:paraId="18B19E35" w14:textId="77777777" w:rsidR="00F7009D" w:rsidRPr="00602D16" w:rsidRDefault="009D6872" w:rsidP="00F7009D">
      <w:pPr>
        <w:pStyle w:val="Rubrik3"/>
      </w:pPr>
      <w:bookmarkStart w:id="78" w:name="_Toc384401472"/>
      <w:r w:rsidRPr="00602D16">
        <w:t>Ökad trygghet via brottsbekämpning</w:t>
      </w:r>
      <w:bookmarkEnd w:id="78"/>
    </w:p>
    <w:p w14:paraId="710F28EC" w14:textId="77777777" w:rsidR="00F7009D" w:rsidRPr="00602D16" w:rsidRDefault="009D6872" w:rsidP="00F7009D">
      <w:pPr>
        <w:pStyle w:val="Brdtext"/>
      </w:pPr>
      <w:r w:rsidRPr="00602D16">
        <w:t>Målet för regeringens kriminalpolitik är att minska brottsligheten och att öka människors trygghet.</w:t>
      </w:r>
    </w:p>
    <w:p w14:paraId="6DA1E57C" w14:textId="26A7834F" w:rsidR="00F7009D" w:rsidRPr="00602D16" w:rsidRDefault="009D6872" w:rsidP="00F7009D">
      <w:pPr>
        <w:pStyle w:val="Rubrik4utannumrering"/>
      </w:pPr>
      <w:r w:rsidRPr="00602D16">
        <w:t>En politik för att bekämpa brottsligheten</w:t>
      </w:r>
    </w:p>
    <w:p w14:paraId="76EDBAB5" w14:textId="43AAF94F" w:rsidR="00F7009D" w:rsidRPr="00602D16" w:rsidDel="0076706C" w:rsidRDefault="009D6872" w:rsidP="00F7009D">
      <w:pPr>
        <w:pStyle w:val="Brdtext"/>
      </w:pPr>
      <w:r w:rsidRPr="00602D16">
        <w:t>Regeringen har genomfört omfattande satsningar på rättsväsendet och Sverige har i dag fler åklagare, poliser och domare än 2006. Förutsättningarna för att bekämpa brott och öka tryggheten har därmed sammantaget förbättrats väsentligt. Brottsförebyggande rådets nationella trygghetsundersökning visar också att människor känner sig tryggare nu jämfört med 2006.</w:t>
      </w:r>
    </w:p>
    <w:p w14:paraId="1920AAEA" w14:textId="112B1369" w:rsidR="00F7009D" w:rsidRPr="00602D16" w:rsidRDefault="009D6872" w:rsidP="00F7009D">
      <w:pPr>
        <w:pStyle w:val="Brdtextmedindrag"/>
      </w:pPr>
      <w:r w:rsidRPr="00602D16">
        <w:lastRenderedPageBreak/>
        <w:t xml:space="preserve">Regeringen har även initierat en omorganisation av polisen som innebär att Rikspolisstyrelsen och de 21 polismyndigheterna ombildas till en myndighet den 1 januari 2015. Vidare har riksdagen fattat beslut om ett stort antal skärpningar av </w:t>
      </w:r>
      <w:r w:rsidRPr="00602D16" w:rsidDel="005E2903">
        <w:t>straffsystemet</w:t>
      </w:r>
      <w:r w:rsidRPr="00602D16">
        <w:t>. Det handlar bl.a. om skärpta straff för allvarliga våldsbrott, skärpt sexualbrottslagstiftning och avskaffande av preskription för vissa allvarliga brott, exempelvis mord. Dessutom har regeringen genomfört en särskild satsning mot grov organiserad brottslighet.</w:t>
      </w:r>
    </w:p>
    <w:p w14:paraId="1549A1E9" w14:textId="1962D4CF" w:rsidR="00F7009D" w:rsidRPr="00602D16" w:rsidRDefault="009D6872" w:rsidP="00F7009D">
      <w:pPr>
        <w:pStyle w:val="Brdtextmedindrag"/>
      </w:pPr>
      <w:r w:rsidRPr="00602D16">
        <w:t>Arbetet mot våld i nära relationer har prioriterats i form av så väl finansiellt stöd som skärpt lagstiftning, exempelvis har minimi</w:t>
      </w:r>
      <w:r>
        <w:softHyphen/>
      </w:r>
      <w:r w:rsidRPr="00602D16">
        <w:t>straffet för grov fridskränkning och grov kvinnofridskränkning höjts. Regeringens nationella samordnare mot våld i nära relationer kommer att slutredovisa sitt uppdrag under sommaren 2014.</w:t>
      </w:r>
    </w:p>
    <w:p w14:paraId="44D52563" w14:textId="32BAA7DB" w:rsidR="00F7009D" w:rsidRPr="00602D16" w:rsidRDefault="009D6872" w:rsidP="00F7009D">
      <w:pPr>
        <w:pStyle w:val="Brdtextmedindrag"/>
      </w:pPr>
      <w:r w:rsidRPr="00602D16">
        <w:t>Regeringen har även genomfört flera åtgärder i syfte att minska ungdomsbrottsligheten</w:t>
      </w:r>
      <w:r>
        <w:t>.</w:t>
      </w:r>
      <w:r w:rsidRPr="00602D16">
        <w:t xml:space="preserve"> </w:t>
      </w:r>
      <w:r>
        <w:t>D</w:t>
      </w:r>
      <w:r w:rsidRPr="00602D16">
        <w:t>etta är fortsatt prioriterat. Krav ställs på berörda myndigheter att höja kvaliteten och effektiviteten i ärenden där ungdomar är in</w:t>
      </w:r>
      <w:r>
        <w:softHyphen/>
      </w:r>
      <w:r w:rsidRPr="00602D16">
        <w:t>blandade. Arbetet med sociala insatsgrupper kommer att fortsätta att utvecklas.</w:t>
      </w:r>
    </w:p>
    <w:p w14:paraId="40081437" w14:textId="7935E388" w:rsidR="00F7009D" w:rsidRPr="00602D16" w:rsidRDefault="009D6872" w:rsidP="00F7009D">
      <w:pPr>
        <w:pStyle w:val="Brdtextmedindrag"/>
      </w:pPr>
      <w:r w:rsidRPr="00602D16">
        <w:t>De senaste årens positiva utveckling när det gäller brottsuppklaring har mattas av. Det behövs därför ett förstärkt och kontinuerligt arbete med att effektivisera och ytterligare höja kvaliteten inom rättsväsendet. Regeringen avser mot denna bakgrund att återkomma med åtgärder för att ytterligare förbättra brotts</w:t>
      </w:r>
      <w:r>
        <w:softHyphen/>
      </w:r>
      <w:r w:rsidRPr="00602D16">
        <w:t>bekämpningen och öka tryggheten. Det kan t</w:t>
      </w:r>
      <w:r>
        <w:t>.ex.</w:t>
      </w:r>
      <w:r w:rsidRPr="00602D16">
        <w:t xml:space="preserve"> handla om att rationalisera samverkan mellan berörda myndigheter och att effektivisera rättskedjan.</w:t>
      </w:r>
    </w:p>
    <w:p w14:paraId="297C78DE" w14:textId="6347268D" w:rsidR="00F7009D" w:rsidRPr="00602D16" w:rsidRDefault="009D6872" w:rsidP="00F7009D">
      <w:pPr>
        <w:pStyle w:val="Rubrik2"/>
      </w:pPr>
      <w:bookmarkStart w:id="79" w:name="_Toc384401473"/>
      <w:r w:rsidRPr="00602D16">
        <w:t>Försvarsmakten</w:t>
      </w:r>
      <w:bookmarkEnd w:id="79"/>
    </w:p>
    <w:p w14:paraId="3CAF8A66" w14:textId="2366C727" w:rsidR="00F7009D" w:rsidRPr="00602D16" w:rsidRDefault="009D6872" w:rsidP="00F7009D">
      <w:pPr>
        <w:pStyle w:val="Brdtext"/>
      </w:pPr>
      <w:r w:rsidRPr="00602D16">
        <w:t xml:space="preserve">Målet för det militära försvaret är att enskilt och tillsammans med andra, inom och utom landet, försvara Sverige och främja vår säkerhet. Riksdagen fattade 2009 beslut om </w:t>
      </w:r>
      <w:r>
        <w:t xml:space="preserve">en </w:t>
      </w:r>
      <w:r w:rsidRPr="00602D16">
        <w:t xml:space="preserve">ny försvarspolitisk inriktning mot ett användbart och tillgängligt insatsförsvar baserat på frivillighet. Reformeringen av försvaret från ett förrådsställt till ett bemannat och tillgängligt försvar med omedelbart gripbara förband är en </w:t>
      </w:r>
      <w:r w:rsidRPr="00602D16">
        <w:lastRenderedPageBreak/>
        <w:t xml:space="preserve">viktig del för att nå målet för </w:t>
      </w:r>
      <w:r>
        <w:t>det svenska</w:t>
      </w:r>
      <w:r w:rsidRPr="00602D16">
        <w:t xml:space="preserve"> försvar</w:t>
      </w:r>
      <w:r>
        <w:t>et</w:t>
      </w:r>
      <w:r w:rsidRPr="00602D16">
        <w:t>.</w:t>
      </w:r>
    </w:p>
    <w:p w14:paraId="04D5056F" w14:textId="09EC3B00" w:rsidR="00F7009D" w:rsidRPr="00602D16" w:rsidRDefault="009D6872" w:rsidP="00F7009D">
      <w:pPr>
        <w:pStyle w:val="Rubrik4utannumrering"/>
      </w:pPr>
      <w:r w:rsidRPr="00602D16">
        <w:t>Omställningen av försvaret fortsätter</w:t>
      </w:r>
    </w:p>
    <w:p w14:paraId="554D5186" w14:textId="38F2E87A" w:rsidR="00F7009D" w:rsidRPr="00602D16" w:rsidRDefault="009D6872" w:rsidP="00F7009D">
      <w:pPr>
        <w:pStyle w:val="Brdtext"/>
      </w:pPr>
      <w:r w:rsidRPr="00602D16">
        <w:t xml:space="preserve">Omställningen av försvaret är en omfattande reform. Viktiga steg har tagits och regeringen har löpande vidtagit åtgärder för att underlätta genomförandet. I budgetpropositionen för 2014 </w:t>
      </w:r>
      <w:r>
        <w:t>föreslogs</w:t>
      </w:r>
      <w:r w:rsidRPr="00602D16">
        <w:t xml:space="preserve"> en förstärkning av förbandsanslaget om 200 miljoner kronor för 2015, 300 miljoner kronor 2015, 400 miljoner kronor för 2016 och 500 miljoner kronor fr.o.m. 2017</w:t>
      </w:r>
      <w:r>
        <w:t xml:space="preserve"> </w:t>
      </w:r>
      <w:r w:rsidRPr="0026164B">
        <w:t>(</w:t>
      </w:r>
      <w:r w:rsidRPr="007225FE">
        <w:t>prop.</w:t>
      </w:r>
      <w:r w:rsidRPr="003B7D46">
        <w:t xml:space="preserve"> </w:t>
      </w:r>
      <w:r w:rsidRPr="007225FE">
        <w:t>2013/14:1</w:t>
      </w:r>
      <w:r w:rsidRPr="003B7D46">
        <w:t xml:space="preserve"> utg.omr. 6</w:t>
      </w:r>
      <w:r w:rsidRPr="007225FE">
        <w:t>, bet.</w:t>
      </w:r>
      <w:r w:rsidRPr="003B7D46">
        <w:t xml:space="preserve"> </w:t>
      </w:r>
      <w:r w:rsidRPr="007225FE">
        <w:t>2013/14:</w:t>
      </w:r>
      <w:r w:rsidRPr="003B7D46">
        <w:t>FöU1</w:t>
      </w:r>
      <w:r w:rsidRPr="007225FE">
        <w:t>, rskr. 2013/14:</w:t>
      </w:r>
      <w:r w:rsidRPr="003B7D46">
        <w:t>106</w:t>
      </w:r>
      <w:r>
        <w:t>)</w:t>
      </w:r>
      <w:r w:rsidRPr="00602D16">
        <w:t>. Förstärkningen syftar främst till att rekrytera, utbilda och behålla tidvis tjänst</w:t>
      </w:r>
      <w:r>
        <w:softHyphen/>
      </w:r>
      <w:r w:rsidRPr="00602D16">
        <w:t>görande personal samt till att möjliggöra såväl ökad kvantitet som kvalitet i övningsverksam</w:t>
      </w:r>
      <w:r>
        <w:softHyphen/>
      </w:r>
      <w:r w:rsidRPr="00602D16">
        <w:t xml:space="preserve">heten. </w:t>
      </w:r>
    </w:p>
    <w:p w14:paraId="123D5767" w14:textId="79184C78" w:rsidR="00F7009D" w:rsidRPr="00602D16" w:rsidRDefault="009D6872" w:rsidP="00F7009D">
      <w:pPr>
        <w:pStyle w:val="Brdtextmedindrag"/>
      </w:pPr>
      <w:r w:rsidRPr="00602D16">
        <w:t>När det gäller anskaffning och vidmakthållande av materiel har åtgärder vidtagits. Riksdagen har fattat beslut om att gå vidare med det s.k. förmågelyftet av JAS 39 Gripen</w:t>
      </w:r>
      <w:r>
        <w:t>,</w:t>
      </w:r>
      <w:r w:rsidRPr="00602D16">
        <w:t xml:space="preserve"> under förutsättning att detta kan göras tillsammans med Schweiz eller annan nation</w:t>
      </w:r>
      <w:r>
        <w:t xml:space="preserve"> (</w:t>
      </w:r>
      <w:r w:rsidRPr="0000082C">
        <w:t>prop</w:t>
      </w:r>
      <w:r>
        <w:t>.</w:t>
      </w:r>
      <w:r w:rsidRPr="0000082C">
        <w:t xml:space="preserve"> 2012/13:1</w:t>
      </w:r>
      <w:r>
        <w:t xml:space="preserve"> utg.omr. 6</w:t>
      </w:r>
      <w:r w:rsidRPr="0000082C">
        <w:t>, bet</w:t>
      </w:r>
      <w:r>
        <w:t>.</w:t>
      </w:r>
      <w:r w:rsidRPr="0000082C">
        <w:t xml:space="preserve"> 2012/13:</w:t>
      </w:r>
      <w:r>
        <w:t>FöU1</w:t>
      </w:r>
      <w:r w:rsidRPr="0000082C">
        <w:t>, rskr</w:t>
      </w:r>
      <w:r>
        <w:t>. 2012</w:t>
      </w:r>
      <w:r w:rsidRPr="0000082C">
        <w:t>/13:</w:t>
      </w:r>
      <w:r>
        <w:t>93)</w:t>
      </w:r>
      <w:r w:rsidRPr="00602D16">
        <w:t xml:space="preserve">. Anskaffningen är av stor ekonomisk omfattning och anslagen för materielanskaffning har därför ökats med 300 miljoner kronor 2013 och 2014 och därefter en permanent ökning om 200 miljoner kronor i nivå. </w:t>
      </w:r>
    </w:p>
    <w:p w14:paraId="10FC663D" w14:textId="2D2BB7A2" w:rsidR="00F7009D" w:rsidRPr="00602D16" w:rsidRDefault="009D6872" w:rsidP="00F7009D">
      <w:pPr>
        <w:pStyle w:val="Brdtextmedindrag"/>
      </w:pPr>
      <w:r w:rsidRPr="00602D16">
        <w:t xml:space="preserve">Mot bakgrund av utvecklingen i Ukraina har Försvarsberedningens tid för redovisning av den försvarspolitiska rapporten förlängts till den 15 maj 2014. </w:t>
      </w:r>
    </w:p>
    <w:p w14:paraId="0F00377D" w14:textId="38885767" w:rsidR="00F7009D" w:rsidRPr="00602D16" w:rsidRDefault="009D6872" w:rsidP="00F7009D">
      <w:pPr>
        <w:pStyle w:val="Rubrik4utannumrering"/>
      </w:pPr>
      <w:r w:rsidRPr="0094134D">
        <w:t xml:space="preserve">Ubåtskapaciteten </w:t>
      </w:r>
      <w:r>
        <w:t>säkras</w:t>
      </w:r>
    </w:p>
    <w:p w14:paraId="4089FB78" w14:textId="74523476" w:rsidR="00F7009D" w:rsidRPr="00602D16" w:rsidRDefault="009D6872" w:rsidP="00F7009D">
      <w:pPr>
        <w:pStyle w:val="Brdtext"/>
      </w:pPr>
      <w:r w:rsidRPr="00602D16">
        <w:t xml:space="preserve">Regeringen </w:t>
      </w:r>
      <w:r>
        <w:t xml:space="preserve">har i propositionen Vårändringsbudget för 2014 </w:t>
      </w:r>
      <w:r w:rsidRPr="00602D16">
        <w:t>bedöm</w:t>
      </w:r>
      <w:r>
        <w:t>t</w:t>
      </w:r>
      <w:r w:rsidRPr="00602D16">
        <w:t xml:space="preserve"> att undervattensförmågan utgör ett väsentligt säkerhetsintresse och att bibehållandet av kompetensbasen är nödvändig för att uthålligt tillförsäkra Försvarsmakten denna förmåga. Regeringen </w:t>
      </w:r>
      <w:r>
        <w:t>anför vidare i propositionen</w:t>
      </w:r>
      <w:r w:rsidRPr="00602D16">
        <w:t xml:space="preserve"> att det inte är möjligt att nå avtal om byggnation av ubåt typ A26 och halvtidsmodifiering av ubåt typ Gotland inom ramen för de pågående kontraktsförhandlingarna. För att tillgodose </w:t>
      </w:r>
      <w:r>
        <w:t>Försvarsmaktens</w:t>
      </w:r>
      <w:r w:rsidRPr="00602D16">
        <w:t xml:space="preserve"> behov </w:t>
      </w:r>
      <w:r>
        <w:t xml:space="preserve">har </w:t>
      </w:r>
      <w:r w:rsidRPr="00602D16">
        <w:t xml:space="preserve">regeringen </w:t>
      </w:r>
      <w:r>
        <w:t xml:space="preserve">bedömt </w:t>
      </w:r>
      <w:r w:rsidRPr="00602D16">
        <w:lastRenderedPageBreak/>
        <w:t xml:space="preserve">att en ny industriell lösning är nödvändig </w:t>
      </w:r>
      <w:r>
        <w:t>och</w:t>
      </w:r>
      <w:r w:rsidRPr="00602D16">
        <w:t xml:space="preserve"> att en konstruktionsöversyn av nästa generations ubåt bör genomföras </w:t>
      </w:r>
      <w:r>
        <w:t>för att</w:t>
      </w:r>
      <w:r w:rsidRPr="00602D16">
        <w:t xml:space="preserve"> säkerställ</w:t>
      </w:r>
      <w:r>
        <w:t>a</w:t>
      </w:r>
      <w:r w:rsidRPr="00602D16">
        <w:t xml:space="preserve"> svensk ubåtsförmåga. Halvtidsmodifieringen av två ubåtar av Gotlandsklass </w:t>
      </w:r>
      <w:r>
        <w:t xml:space="preserve">bedöms vidare </w:t>
      </w:r>
      <w:r w:rsidRPr="00602D16">
        <w:t>alltjämt nödvändig för att vidmakthålla Försvarsmaktens förmåga till undervattensstrid och underrättelse</w:t>
      </w:r>
      <w:r>
        <w:softHyphen/>
      </w:r>
      <w:r w:rsidRPr="00602D16">
        <w:t xml:space="preserve">inhämtning. Halvtidsmodifieringen av </w:t>
      </w:r>
      <w:r>
        <w:t>dessa</w:t>
      </w:r>
      <w:r w:rsidRPr="00602D16">
        <w:t xml:space="preserve"> ubåtar </w:t>
      </w:r>
      <w:r>
        <w:t xml:space="preserve">kommer därför att </w:t>
      </w:r>
      <w:r w:rsidRPr="00602D16">
        <w:t>fullfölj</w:t>
      </w:r>
      <w:r>
        <w:t>a</w:t>
      </w:r>
      <w:r w:rsidRPr="00602D16">
        <w:t>s i enlighet med riksdagens beslut (</w:t>
      </w:r>
      <w:r w:rsidRPr="0094064D">
        <w:t>prop.</w:t>
      </w:r>
      <w:r>
        <w:t xml:space="preserve"> </w:t>
      </w:r>
      <w:r w:rsidRPr="0094064D">
        <w:t xml:space="preserve">2009/10:99, </w:t>
      </w:r>
      <w:r w:rsidRPr="003B7D46">
        <w:t xml:space="preserve">utg.omr. 06, </w:t>
      </w:r>
      <w:r w:rsidRPr="0094064D">
        <w:t xml:space="preserve">bet. 2009/10:FiU21, </w:t>
      </w:r>
      <w:r w:rsidRPr="00602D16">
        <w:t xml:space="preserve">rskr. 2009/10:348). </w:t>
      </w:r>
      <w:r>
        <w:t>Slutligen anförs att u</w:t>
      </w:r>
      <w:r w:rsidRPr="00602D16">
        <w:t>båten Södermanland livstidsförlängs</w:t>
      </w:r>
      <w:r>
        <w:t xml:space="preserve"> för att kunna behållas i drift som en övergångslösning givet de nya förutsättningarna (se prop. 2013/14:99).</w:t>
      </w:r>
    </w:p>
    <w:p w14:paraId="3DEAE6FC" w14:textId="5A3AF94B" w:rsidR="00F7009D" w:rsidRPr="00602D16" w:rsidRDefault="009D6872" w:rsidP="00F7009D">
      <w:pPr>
        <w:pStyle w:val="Rubrik2"/>
      </w:pPr>
      <w:bookmarkStart w:id="80" w:name="_Toc384401474"/>
      <w:r w:rsidRPr="00602D16">
        <w:t>En ambitiös klimat-, miljö- och energipolitik</w:t>
      </w:r>
      <w:bookmarkEnd w:id="80"/>
    </w:p>
    <w:p w14:paraId="77AC2D8E" w14:textId="32CE410C" w:rsidR="00F7009D" w:rsidRPr="00602D16" w:rsidRDefault="009D6872" w:rsidP="00F7009D">
      <w:pPr>
        <w:pStyle w:val="Brdtext"/>
      </w:pPr>
      <w:r w:rsidRPr="00602D16">
        <w:t>Att möta klimatförändringarna är den viktigaste miljöfrågan. Klimatförändringarna är av global karaktär och möts därför bäst genom internationellt samarbete. Det är framför allt detta samarbete som bidrar till en långsiktigt hållbar välfärd och tillväxt. Men det är även viktigt att ekosystemens värden tryggas och att den biologiska mångfalden säkras. Visionen är att Sverige 2050 har en hållbar och resurseffektiv energiförsörjning och inga nettoutsläpp av växthusgaser i atmosfären. En trygg och stabil energiförsörjning är en förutsättning för en långsiktigt hållbar välfärd och tillväxt. Det krävs därför en balanserad utveckling av energi</w:t>
      </w:r>
      <w:r>
        <w:softHyphen/>
      </w:r>
      <w:r w:rsidRPr="00602D16">
        <w:t>systemet som tillgodoser behovet av hållbar energi till internationellt konkurrenskraftiga priser.</w:t>
      </w:r>
    </w:p>
    <w:p w14:paraId="71CD735C" w14:textId="77777777" w:rsidR="00F7009D" w:rsidRPr="00602D16" w:rsidRDefault="009D6872" w:rsidP="00F7009D">
      <w:pPr>
        <w:pStyle w:val="Rubrik3"/>
      </w:pPr>
      <w:bookmarkStart w:id="81" w:name="_Toc384401475"/>
      <w:r w:rsidRPr="00602D16">
        <w:t>Globala utmaningar inom klimat- och miljöpolitiken</w:t>
      </w:r>
      <w:bookmarkEnd w:id="81"/>
    </w:p>
    <w:p w14:paraId="71CF8023" w14:textId="1A31C5F8" w:rsidR="00F7009D" w:rsidRPr="00602D16" w:rsidRDefault="009D6872" w:rsidP="00F7009D">
      <w:pPr>
        <w:pStyle w:val="Brdtext"/>
      </w:pPr>
      <w:r w:rsidRPr="00602D16">
        <w:t xml:space="preserve">Klimatförändringarna är regeringens högst prioriterade miljöfråga. Till de viktigaste områdena för miljöpolitiken hör också bevarandet av biologisk mångfald och havs- och vattenmiljöer samt utvecklingen mot en giftfri miljö. Utgångspunkten i regeringens miljöarbete är det miljömålssystem som riksdagen beslutade om 2009. Regeringens arbete syftar till att uppfylla dessa mål på ett kostnadseffektivt sätt </w:t>
      </w:r>
      <w:r w:rsidRPr="00602D16">
        <w:lastRenderedPageBreak/>
        <w:t>och det är mot de målen som regeringen redovisar hur miljöarbetet framskridit.</w:t>
      </w:r>
    </w:p>
    <w:p w14:paraId="4073B853" w14:textId="01308511" w:rsidR="00F7009D" w:rsidRPr="00602D16" w:rsidRDefault="009D6872" w:rsidP="00F7009D">
      <w:pPr>
        <w:pStyle w:val="Rubrik4utannumrering"/>
      </w:pPr>
      <w:r w:rsidRPr="00602D16">
        <w:t>Klimatutmaningarna måste mötas gemensamt</w:t>
      </w:r>
    </w:p>
    <w:p w14:paraId="32731A80" w14:textId="50021256" w:rsidR="00F7009D" w:rsidRPr="00602D16" w:rsidRDefault="009D6872" w:rsidP="00F7009D">
      <w:pPr>
        <w:pStyle w:val="Brdtext"/>
      </w:pPr>
      <w:r w:rsidRPr="00602D16">
        <w:t xml:space="preserve">Regeringen har slagit fast att Sverige ska vara ett föregångsland i arbetet med att begränsa klimatförändringarna. Genom att driva en framsynt och kostnadseffektiv klimatpolitik kan Sverige </w:t>
      </w:r>
      <w:r>
        <w:t>hålla sig</w:t>
      </w:r>
      <w:r w:rsidRPr="00602D16">
        <w:t xml:space="preserve"> i framkant för den globala omställning som är nödvändig. En utgångspunkt i utformningen av klimatpolitiken är EU:s klimatpolitik och framtida internationella klimatöverenskommelser. Med en kostnads</w:t>
      </w:r>
      <w:r>
        <w:softHyphen/>
      </w:r>
      <w:r w:rsidRPr="00602D16">
        <w:t xml:space="preserve">effektiv klimatpolitik kan maximala utsläppsminskningar åstadkommas till lägsta möjliga kostnad. </w:t>
      </w:r>
    </w:p>
    <w:p w14:paraId="7B9F1E20" w14:textId="7A863A57" w:rsidR="00F7009D" w:rsidRPr="00602D16" w:rsidRDefault="009D6872" w:rsidP="00F7009D">
      <w:pPr>
        <w:pStyle w:val="Brdtextmedindrag"/>
      </w:pPr>
      <w:r w:rsidRPr="00602D16">
        <w:t xml:space="preserve">Regeringens höga ambitioner avspeglas i att Sverige med marginal kommer att nå </w:t>
      </w:r>
      <w:r>
        <w:t xml:space="preserve">av </w:t>
      </w:r>
      <w:r w:rsidRPr="00602D16">
        <w:t>EU</w:t>
      </w:r>
      <w:r>
        <w:t xml:space="preserve"> </w:t>
      </w:r>
      <w:r w:rsidRPr="00602D16">
        <w:t>beslutade åtaganden avseende minskade utsläpp av växthusgaser och en ökad andel förnybar energi till 2020. Genom att uppfylla högt ställda målsättningar visar Sverige vägen för andra länder.</w:t>
      </w:r>
    </w:p>
    <w:p w14:paraId="04CC6BE2" w14:textId="77777777" w:rsidR="00F7009D" w:rsidRPr="00602D16" w:rsidRDefault="009D6872" w:rsidP="00F7009D">
      <w:pPr>
        <w:pStyle w:val="Brdtextmedindrag"/>
      </w:pPr>
      <w:r w:rsidRPr="00602D16">
        <w:t>Inför</w:t>
      </w:r>
      <w:r w:rsidRPr="00602D16" w:rsidDel="003A6BF7">
        <w:t xml:space="preserve"> </w:t>
      </w:r>
      <w:r w:rsidRPr="00602D16">
        <w:t xml:space="preserve">FN:s klimatförhandlingar 2015 presenterade Europeiska kommissionen i början av 2014 ett förslag till ramverk för klimat- och energipolitiken till 2030 för EU. Bakgrunden till förslaget är EU:s målsättning om att unionen 2050 ska ha minskat utsläppen av växthusgaser med 80–95 procent till 2050 jämfört med 1990. </w:t>
      </w:r>
    </w:p>
    <w:p w14:paraId="4A58E63C" w14:textId="37346734" w:rsidR="00F7009D" w:rsidRPr="00602D16" w:rsidRDefault="009D6872" w:rsidP="00F7009D">
      <w:pPr>
        <w:pStyle w:val="Brdtextmedindrag"/>
      </w:pPr>
      <w:r w:rsidRPr="00602D16">
        <w:t>Regeringen välkomnar kommissionens förslag men anser att den totala ambitionsnivån för det nya klimat- och energiramverket behöver höjas. EU behöver befästa sitt ledarskap och agera kraftfullt och konstruktivt för att åstadkomma en global klimatöverenskommelse vid klimatkonferensen i Paris 2015.</w:t>
      </w:r>
    </w:p>
    <w:p w14:paraId="3153663D" w14:textId="2CDEC51D" w:rsidR="00F7009D" w:rsidRPr="00602D16" w:rsidRDefault="009D6872" w:rsidP="00F7009D">
      <w:pPr>
        <w:pStyle w:val="Brdtextmedindrag"/>
      </w:pPr>
      <w:r w:rsidRPr="00602D16">
        <w:t>Regeringen ställer sig bakom kommissionens förslag till 40 procents utsläppsminskning inom EU, förutsatt att den bördefördelas mellan medlemsstaterna på ett kostnadseffektivt sätt. Hur bördefördelningen sker får stor inverkan på varje medlemsstats andel av utsläpps</w:t>
      </w:r>
      <w:r w:rsidRPr="00602D16">
        <w:softHyphen/>
        <w:t xml:space="preserve">minskningen. Därutöver stödjer regeringen ytterligare 10 procents utsläppsminskning, i form av internationella utsläppskrediter, förutsatt att andra utvecklade länder tar sin del av bördan i de internationella förhandlingarna. Utsläppsmålet är överordnat målet för energi från förnybara energikällor eftersom målet vi vill uppnå är att utsläppen av växthusgaser minskar. </w:t>
      </w:r>
      <w:r w:rsidRPr="00602D16">
        <w:lastRenderedPageBreak/>
        <w:t>Kommissionens konsekvensanalys visar på att 40 procent minskade utsläpp som fördelas kostnadseffektivt har en liten negativ påverkan på EU:s BNP-tillväxt. En bördefördelning där Sverige får ta på sig en högre andel än vad som gäller i ett kostnadseffektivt scenario</w:t>
      </w:r>
      <w:r>
        <w:t>,</w:t>
      </w:r>
      <w:r w:rsidRPr="00602D16">
        <w:t xml:space="preserve"> </w:t>
      </w:r>
      <w:r>
        <w:t>kan</w:t>
      </w:r>
      <w:r w:rsidRPr="00602D16">
        <w:t xml:space="preserve"> få kraftigt negativa effekter på svensk BNP och sysselsättning.</w:t>
      </w:r>
    </w:p>
    <w:p w14:paraId="67860148" w14:textId="793CC159" w:rsidR="00F7009D" w:rsidRPr="00602D16" w:rsidRDefault="009D6872" w:rsidP="00F7009D">
      <w:pPr>
        <w:pStyle w:val="Brdtextmedindrag"/>
      </w:pPr>
      <w:r w:rsidRPr="00602D16">
        <w:t>Regeringen gav 2011 Naturvårdsverket i uppdrag att i samråd med en rad andra myndigheter lämna ett underlag till en svensk färdplan för att uppnå visionen om att Sverige inte ska ha några nettoutsläpp av växthusgaser i atmosfären till 2050 (dnr M2011/2426/KI). Utifrån denna färdplan gav regeringen Konjunkturinstitutet i uppdrag att analysera samhällsekonomiska kostnader för minskade växthusgasutsläpp för olika utsläppsbanor 2020–2050</w:t>
      </w:r>
      <w:r>
        <w:t xml:space="preserve"> (dnr Fi2013/3106)</w:t>
      </w:r>
      <w:r w:rsidRPr="00602D16">
        <w:t>.</w:t>
      </w:r>
    </w:p>
    <w:p w14:paraId="1AEC202B" w14:textId="11B7E13C" w:rsidR="00F7009D" w:rsidRPr="00602D16" w:rsidRDefault="009D6872" w:rsidP="00F7009D">
      <w:pPr>
        <w:pStyle w:val="Brdtextmedindrag"/>
      </w:pPr>
      <w:r w:rsidRPr="00602D16">
        <w:t xml:space="preserve">Regeringen avser tillsätta en utredning som ska lämna förslag till en strategi för hur regeringens långsiktiga vision att Sverige 2050 inte ska ha några nettoutsläpp av växthusgaser till atmosfären kan </w:t>
      </w:r>
      <w:r>
        <w:t>uppnås.</w:t>
      </w:r>
    </w:p>
    <w:p w14:paraId="6F9AD282" w14:textId="77777777" w:rsidR="00F7009D" w:rsidRPr="00602D16" w:rsidRDefault="009D6872" w:rsidP="00F7009D">
      <w:pPr>
        <w:pStyle w:val="Brdtextmedindrag"/>
      </w:pPr>
      <w:r w:rsidRPr="00602D16">
        <w:t>I december 2013 lämnade Utredningen om fossilfri fordonstrafik sitt slutbetänkande (SOU 2013:84). Betänkandet innehåller förslag och bedömningar om åtgärder för att minska vägtransporternas utsläpp av koldioxid i enlighet med regeringens prioritering om en fossiloberoende fordonsflotta 2030 och regeringens vision om att Sverige 2050 inte ska ha några nettoutsläpp av växthusgaser. Betänkandet remissbehandlas under våren 2014.</w:t>
      </w:r>
    </w:p>
    <w:p w14:paraId="218AAA9B" w14:textId="2AD26F0A" w:rsidR="00F7009D" w:rsidRPr="00602D16" w:rsidRDefault="009D6872" w:rsidP="00F7009D">
      <w:pPr>
        <w:pStyle w:val="Brdtextmedindrag"/>
      </w:pPr>
      <w:r w:rsidRPr="00602D16">
        <w:t>Utformningen av fordonsskatten bidrar till att långsiktigt ställa om fordonsflottan till ett minskat beroende av fossila bränslen. Regeringen anser därför att koldioxidbeloppet i fordonsskatten bör höjas och att gränsen för när koldioxidbelopp börjar tas ut bör sänkas. För merparten av fordonsägarna höjs fordonsskatten med mellan 100 och 800 kronor per år. Motsvarande höjning av fordonsskatten bör även ske i det viktbaserade systemet. Ett förslag om höjd fordonskatt remitteras i samband med denna proposition.</w:t>
      </w:r>
    </w:p>
    <w:p w14:paraId="5A4F903E" w14:textId="0B7AA408" w:rsidR="00F7009D" w:rsidRPr="00602D16" w:rsidRDefault="009D6872" w:rsidP="00F7009D">
      <w:pPr>
        <w:pStyle w:val="Rubrik4utannumrering"/>
      </w:pPr>
      <w:r w:rsidRPr="00602D16">
        <w:t>Sverige är ett föregångsland inom klimatområdet</w:t>
      </w:r>
    </w:p>
    <w:p w14:paraId="5215A75F" w14:textId="64DB2300" w:rsidR="00F7009D" w:rsidRPr="00602D16" w:rsidRDefault="009D6872" w:rsidP="00F7009D">
      <w:pPr>
        <w:pStyle w:val="Brdtext"/>
      </w:pPr>
      <w:r w:rsidRPr="00602D16">
        <w:t>Sverige är ett föregångsland inom klimat- och energiområdet. Sedan 1990 har Sverige lyckats minska koldioxidutsläpp</w:t>
      </w:r>
      <w:r>
        <w:t>en</w:t>
      </w:r>
      <w:r w:rsidRPr="00602D16">
        <w:t xml:space="preserve"> med 20 procent, </w:t>
      </w:r>
      <w:r w:rsidRPr="00602D16">
        <w:lastRenderedPageBreak/>
        <w:t xml:space="preserve">samtidigt som </w:t>
      </w:r>
      <w:r>
        <w:t>Sveriges</w:t>
      </w:r>
      <w:r w:rsidRPr="00602D16">
        <w:t xml:space="preserve"> ekonomi vuxit med nästan 60 </w:t>
      </w:r>
      <w:r>
        <w:t>procent.</w:t>
      </w:r>
    </w:p>
    <w:p w14:paraId="0046E8F8" w14:textId="05063972" w:rsidR="00F7009D" w:rsidRDefault="009D6872" w:rsidP="00F7009D">
      <w:pPr>
        <w:pStyle w:val="Brdtextmedindrag"/>
      </w:pPr>
      <w:r w:rsidRPr="00602D16">
        <w:t xml:space="preserve">Sverige är också det land som har högst andel förnybar energi i EU. I och med att </w:t>
      </w:r>
      <w:r>
        <w:t>Sverige</w:t>
      </w:r>
      <w:r w:rsidRPr="00602D16">
        <w:t xml:space="preserve"> 2012 nådde 51 procent förnybart i vårt energisystem är </w:t>
      </w:r>
      <w:r>
        <w:t>Sverige</w:t>
      </w:r>
      <w:r w:rsidRPr="00602D16">
        <w:t xml:space="preserve"> bland de första, och </w:t>
      </w:r>
      <w:r>
        <w:t>hittills ett av få,</w:t>
      </w:r>
      <w:r w:rsidRPr="00602D16">
        <w:t xml:space="preserve"> länder i EU som har nått EU:s 2020-mål för förnybar energi i förtid. Motsvarande siffra för EU som helhet var 14,1 procent. På samma sätt är det med andelen förnybart i transportsektorn. År 2012 var 11,8 procent av den energi som användes i transportsektorn förnybar, vilket också det är högst i EU och högre än det 10 procentsmål som vi satt upp för 2020. Till allt detta kommer en hög andel förnybart i </w:t>
      </w:r>
      <w:r>
        <w:t>Sveriges</w:t>
      </w:r>
      <w:r w:rsidRPr="00602D16">
        <w:t xml:space="preserve"> elproduktion. </w:t>
      </w:r>
      <w:r>
        <w:t>År 2012 var andelen förnybart i elproduktionen hela 60 procent. Det beror bl.a. på naturliga förutsättningar med god tillgång på vattenkraft, men också på elcertifikatsystemet, som är ett kostnadseffektivt stödsystem för att bygga ut den förnybara elproduktionen. Därtill kommer att 38 procent av Sveriges elproduktion 2012 kom från koldioxidfri kärnkraft.</w:t>
      </w:r>
    </w:p>
    <w:p w14:paraId="23C2C074" w14:textId="5AD6793E" w:rsidR="00F7009D" w:rsidRPr="00602D16" w:rsidRDefault="009D6872" w:rsidP="00F7009D">
      <w:pPr>
        <w:pStyle w:val="Brdtextmedindrag"/>
      </w:pPr>
      <w:r>
        <w:t>Sverige är ledande när det gäller att förena god ekonomisk tillväxt med minskade utsläpp av växthusgaser. Genom att visa att det är fullt möjligt att förena en ambitiös klimat- och energipolitik med god och hållbar tillväxt kan Sverige påverka vår omvärld och agera med trovärdighet i internationella förhandlingar såväl inom EU som globalt.</w:t>
      </w:r>
    </w:p>
    <w:p w14:paraId="5FBFCD01" w14:textId="77777777" w:rsidR="00F7009D" w:rsidRPr="00602D16" w:rsidRDefault="009D6872" w:rsidP="00F7009D">
      <w:pPr>
        <w:pStyle w:val="Rubrik4utannumrering"/>
      </w:pPr>
      <w:r w:rsidRPr="00602D16">
        <w:t>Strategier för att nå miljökvalitetsmålen</w:t>
      </w:r>
    </w:p>
    <w:p w14:paraId="5C289141" w14:textId="131CF864" w:rsidR="00F7009D" w:rsidRPr="00602D16" w:rsidRDefault="009D6872" w:rsidP="00F7009D">
      <w:pPr>
        <w:pStyle w:val="Brdtext"/>
      </w:pPr>
      <w:r w:rsidRPr="00602D16">
        <w:t xml:space="preserve">För att nå de av riksdagen beslutade miljökvalitetsmålen utarbetar regeringen målövergripande strategier. I mars 2014 redovisade regeringen sin strategi för biologisk mångfald och ekosystemtjänster (prop. 2013/14:141). </w:t>
      </w:r>
      <w:r w:rsidRPr="00602D16" w:rsidDel="00027778">
        <w:t xml:space="preserve">Strategin har betydelse för flera av de svenska miljökvalitetsmålen </w:t>
      </w:r>
      <w:r w:rsidRPr="00602D16">
        <w:t>och</w:t>
      </w:r>
      <w:r w:rsidRPr="00602D16" w:rsidDel="00027778">
        <w:t xml:space="preserve"> för EU:s strategi för biologisk mångfald </w:t>
      </w:r>
      <w:r w:rsidRPr="00602D16">
        <w:t>samt</w:t>
      </w:r>
      <w:r w:rsidRPr="00602D16" w:rsidDel="00027778">
        <w:t xml:space="preserve"> de internationella s.k. Aichimålen.</w:t>
      </w:r>
    </w:p>
    <w:p w14:paraId="1B59480D" w14:textId="77777777" w:rsidR="00F7009D" w:rsidRPr="00602D16" w:rsidRDefault="009D6872" w:rsidP="00F7009D">
      <w:pPr>
        <w:pStyle w:val="Brdtextmedindrag"/>
      </w:pPr>
      <w:r w:rsidRPr="00602D16">
        <w:t>Arbetet för att bevara den biologiska mångfalden fortsätter. Bland annat ska Miljömålsberedningen i juni 2014 slutredovisa sina förslag till uppdrag om dels en hållbar markanvändning (dir. 2011:50), dels en sammanhållen och hållbar vattenpolitik (dir. 2012:95), inklusive förslag till etappmål, styrmedel och åtgärder.</w:t>
      </w:r>
    </w:p>
    <w:p w14:paraId="4B2DE19B" w14:textId="02EE4353" w:rsidR="00F7009D" w:rsidRPr="00602D16" w:rsidRDefault="009D6872" w:rsidP="00F7009D">
      <w:pPr>
        <w:pStyle w:val="Brdtextmedindrag"/>
      </w:pPr>
      <w:r w:rsidRPr="00602D16">
        <w:lastRenderedPageBreak/>
        <w:t>Arbetet för att minska användningen av skadliga kemikalier bedrivs till stor del internationellt, inte minst inom ramen för EU-förordningen Reach.</w:t>
      </w:r>
      <w:r w:rsidRPr="00602D16">
        <w:rPr>
          <w:rStyle w:val="Fotnotsreferens"/>
        </w:rPr>
        <w:footnoteReference w:id="31"/>
      </w:r>
      <w:r w:rsidRPr="00602D16">
        <w:t xml:space="preserve"> Som en del i regeringens strategi för att nå det svenska miljökvalitetsmålet En giftfri miljö och generationsmålet har en särskild utredare utsetts för att analysera behovet av nya ekonomiska styrmedel på kemikalie</w:t>
      </w:r>
      <w:r>
        <w:softHyphen/>
      </w:r>
      <w:r w:rsidRPr="00602D16">
        <w:t>området (dir. 2013:127).</w:t>
      </w:r>
    </w:p>
    <w:p w14:paraId="79C6AE79" w14:textId="65923089" w:rsidR="00F7009D" w:rsidRPr="00602D16" w:rsidRDefault="009D6872">
      <w:pPr>
        <w:pStyle w:val="Brdtextmedindrag"/>
      </w:pPr>
      <w:r w:rsidRPr="00602D16">
        <w:t>I vissa tätorter, bl.a. i Stockholm, överskrids periodvis luftkvalitetsdirektivets högsta tillåtna dygnsmedelvärde för stora partiklar. Ett flertal åtgärder har vidtagits, men miljökvalitetsnormen har ännu inte uppnåtts. Regeringen har därför tillsatt en utredning med uppdrag att förutsättningslöst ta fram förslag på åtgärder som varaktigt kan minska de höga partikel</w:t>
      </w:r>
      <w:r>
        <w:softHyphen/>
      </w:r>
      <w:r w:rsidRPr="00602D16">
        <w:t>halterna i berörda tätorter (dir. 2014:32).</w:t>
      </w:r>
    </w:p>
    <w:p w14:paraId="235CA2E3" w14:textId="77777777" w:rsidR="00F7009D" w:rsidRPr="00602D16" w:rsidRDefault="009D6872" w:rsidP="00F7009D">
      <w:pPr>
        <w:pStyle w:val="Rubrik3"/>
      </w:pPr>
      <w:bookmarkStart w:id="82" w:name="_Toc384401476"/>
      <w:r w:rsidRPr="00602D16">
        <w:t>En effektiv och hållbar energiförsörjning</w:t>
      </w:r>
      <w:bookmarkEnd w:id="82"/>
    </w:p>
    <w:p w14:paraId="33E1B382" w14:textId="2F3D13AB" w:rsidR="00F7009D" w:rsidRPr="00602D16" w:rsidRDefault="009D6872" w:rsidP="00F7009D">
      <w:pPr>
        <w:pStyle w:val="Brdtextmedindrag"/>
        <w:ind w:firstLine="0"/>
      </w:pPr>
      <w:r w:rsidRPr="00602D16">
        <w:t>Regeringen driver en långsiktig och ambitiös energipolitik. Energipolitiken bygger på samma grundpelare som energisamarbetet inom EU och syftar till att förena ekologisk hållbarhet, konkurrenskraft och en trygg och stabil energiförsörjning. Energipolitiken ska skapa villkor för en effektiv och hållbar energi</w:t>
      </w:r>
      <w:r>
        <w:softHyphen/>
      </w:r>
      <w:r w:rsidRPr="00602D16">
        <w:t>användning och en kostnadseffektiv svensk energiförsörjning med liten negativ inverkan på hälsa, miljö och klimat</w:t>
      </w:r>
      <w:r>
        <w:t>.</w:t>
      </w:r>
    </w:p>
    <w:p w14:paraId="74B06248" w14:textId="77777777" w:rsidR="00F7009D" w:rsidRPr="00602D16" w:rsidRDefault="009D6872" w:rsidP="00F7009D">
      <w:pPr>
        <w:pStyle w:val="Rubrik4utannumrering"/>
      </w:pPr>
      <w:r w:rsidRPr="00602D16">
        <w:t>Den övergripande inriktningen på politiken</w:t>
      </w:r>
    </w:p>
    <w:p w14:paraId="2DB75F1D" w14:textId="5528648E" w:rsidR="00F7009D" w:rsidRPr="00602D16" w:rsidRDefault="009D6872" w:rsidP="00F7009D">
      <w:pPr>
        <w:pStyle w:val="Brdtextmedindrag"/>
        <w:ind w:firstLine="0"/>
      </w:pPr>
      <w:r w:rsidRPr="00602D16">
        <w:t>De energipolitiska målen inbegriper att andelen förnybar energi i Sverige 2020 bör vara minst 50 procent av den totala energianvändningen. Andelen förnybar energi i transportsektorn bör samma år vara minst 10 procent. Ett ytterligare mål är att energianvändningen bör effektiviseras. Målet uttrycks som ett sektorsövergripande mål om en minskad energiintensitet med 20 procent mellan 2008 och 2020.</w:t>
      </w:r>
    </w:p>
    <w:p w14:paraId="6EC8B838" w14:textId="4B52EC41" w:rsidR="00F7009D" w:rsidRPr="00602D16" w:rsidRDefault="009D6872" w:rsidP="00F7009D">
      <w:pPr>
        <w:pStyle w:val="Brdtextmedindrag"/>
      </w:pPr>
      <w:r w:rsidRPr="00602D16">
        <w:lastRenderedPageBreak/>
        <w:t>Under 2013 gav regeringen Energi</w:t>
      </w:r>
      <w:r>
        <w:softHyphen/>
      </w:r>
      <w:r w:rsidRPr="00602D16">
        <w:t>myndigheten och Naturvårdsverket i uppdrag att utarbeta underlag till en s.k. kontrollstation 2015 (dnr M2013/3203/KI).</w:t>
      </w:r>
      <w:r>
        <w:t>Energimyndigheten och Naturvårdsverket</w:t>
      </w:r>
      <w:r w:rsidRPr="00602D16">
        <w:t xml:space="preserve"> ska analysera möjligheterna att uppnå klimat- och energimålen till 2020 och </w:t>
      </w:r>
      <w:r>
        <w:t xml:space="preserve">kan även lämna </w:t>
      </w:r>
      <w:r w:rsidRPr="00602D16">
        <w:t>förslag till justeringar av befintliga styrmedel. Eventuella förslag till justeringar av styrmedel ska utformas efter samråd med berörda myndigheter. Samhällsekonomiska och offentligfinansiella konsekvensanalyser ska utarbetas i samråd med Konjunkturinstitutet.</w:t>
      </w:r>
    </w:p>
    <w:p w14:paraId="335CFCE4" w14:textId="473E67AF" w:rsidR="00F7009D" w:rsidRPr="00602D16" w:rsidRDefault="009D6872" w:rsidP="00F7009D">
      <w:pPr>
        <w:pStyle w:val="Brdtextmedindrag"/>
      </w:pPr>
      <w:r w:rsidRPr="00602D16">
        <w:t>På det energipolitiska området innefattar detta förslag ett bindande mål på EU-nivå för förnybar energi om minst 27 procent till 2030. Kommissionen avser att återkomma till frågan om energieffektivisering efter den kommande översynen av energieffektiviseringsdirektivet</w:t>
      </w:r>
      <w:r>
        <w:t xml:space="preserve"> </w:t>
      </w:r>
      <w:r w:rsidRPr="00602D16">
        <w:t>(2012/27/EU).</w:t>
      </w:r>
    </w:p>
    <w:p w14:paraId="0F152B65" w14:textId="268779AE" w:rsidR="00F7009D" w:rsidRPr="00602D16" w:rsidRDefault="009D6872" w:rsidP="00F7009D">
      <w:pPr>
        <w:pStyle w:val="Brdtextmedindrag"/>
      </w:pPr>
      <w:r w:rsidRPr="00602D16">
        <w:t>Regeringen stödjer ett mål på minst 27 procent förnybart inom EU som inte bördefördelas mellan medlemsstater. Eftersom målet inte bördefördelas blir de nationella målsättningarna mycket viktiga. Målet ska uppnås på ett kostnadseffektivt sätt. Målet kan komma att ses över i ljuset av framtida kostnads- och teknikutveckling. Syftet med förnybarhets</w:t>
      </w:r>
      <w:r>
        <w:softHyphen/>
      </w:r>
      <w:r w:rsidRPr="00602D16">
        <w:t>målet är att fasa ut fossila bränslen.</w:t>
      </w:r>
    </w:p>
    <w:p w14:paraId="493FAE2E" w14:textId="77777777" w:rsidR="00F7009D" w:rsidRPr="00602D16" w:rsidRDefault="009D6872" w:rsidP="00F7009D">
      <w:pPr>
        <w:pStyle w:val="Rubrik4utannumrering"/>
        <w:rPr>
          <w:rStyle w:val="Rubrik4utannumreringChar"/>
        </w:rPr>
      </w:pPr>
      <w:r w:rsidRPr="00602D16">
        <w:t>En politik för ökad energieffektivitet och förnybara energikällor</w:t>
      </w:r>
    </w:p>
    <w:p w14:paraId="2B09FA19" w14:textId="401C77E5" w:rsidR="00F7009D" w:rsidRPr="00602D16" w:rsidRDefault="009D6872" w:rsidP="00F7009D">
      <w:pPr>
        <w:pStyle w:val="Brdtextmedindrag"/>
        <w:ind w:firstLine="0"/>
      </w:pPr>
      <w:r w:rsidRPr="00602D16">
        <w:t>Energieffektiviseringsdirektivet, som antogs av rådet i oktober 2012, innehåller bestämmelser och krav som bidrar till uppfyllelse av EU:s mål om en effektivare energianvändning. Regeringen har under mars</w:t>
      </w:r>
      <w:r w:rsidRPr="00602D16" w:rsidDel="00CA30C8">
        <w:t xml:space="preserve"> </w:t>
      </w:r>
      <w:r w:rsidRPr="00602D16">
        <w:t xml:space="preserve">2014 överlämnat en proposition till riksdagen (prop. 2013/14:174) med förslag </w:t>
      </w:r>
      <w:r>
        <w:t>till hur energieffektiviserings</w:t>
      </w:r>
      <w:r w:rsidRPr="00602D16">
        <w:t>direktivet</w:t>
      </w:r>
      <w:r w:rsidRPr="00602D16" w:rsidDel="002A496A">
        <w:t xml:space="preserve"> </w:t>
      </w:r>
      <w:r w:rsidRPr="00602D16">
        <w:t>ska genomföras</w:t>
      </w:r>
      <w:r w:rsidRPr="00602D16" w:rsidDel="00CA30C8">
        <w:t xml:space="preserve"> i svensk lagstiftning</w:t>
      </w:r>
      <w:r w:rsidRPr="00602D16" w:rsidDel="002A496A">
        <w:t>.</w:t>
      </w:r>
      <w:r w:rsidRPr="00602D16">
        <w:t xml:space="preserve"> </w:t>
      </w:r>
    </w:p>
    <w:p w14:paraId="38CC4D53" w14:textId="55AB9085" w:rsidR="00F7009D" w:rsidRPr="00602D16" w:rsidRDefault="009D6872" w:rsidP="00F7009D">
      <w:pPr>
        <w:pStyle w:val="Brdtextmedindrag"/>
      </w:pPr>
      <w:r w:rsidRPr="00602D16">
        <w:t>För att öka andelen förnybar el och stärka konsumenternas ställning på elmarknaden har regeringen i mars 2014 överlämnat en proposition till riksdagen med förslag om skattereduktion för mikroproduktion av förnybar el (prop. 2013/14:151). Skatte</w:t>
      </w:r>
      <w:r>
        <w:softHyphen/>
      </w:r>
      <w:r w:rsidRPr="00602D16">
        <w:t>reduktionen kan som mest uppgå till 18 000 kronor per år. Förslaget utgör</w:t>
      </w:r>
      <w:r w:rsidRPr="00602D16" w:rsidDel="003A6BF7">
        <w:t xml:space="preserve"> ett sådant statligt stöd som</w:t>
      </w:r>
      <w:r w:rsidRPr="00602D16">
        <w:t xml:space="preserve"> måste anmälas och godkännas av kommissionen innan det kan genomföras. </w:t>
      </w:r>
      <w:r w:rsidRPr="00602D16">
        <w:lastRenderedPageBreak/>
        <w:t>Det innebär att de nya bestämmelserna kan träda i kraft tidigast den 1 juli 2014.</w:t>
      </w:r>
    </w:p>
    <w:p w14:paraId="26FB123F" w14:textId="2A1AFDD0" w:rsidR="00F7009D" w:rsidRPr="00602D16" w:rsidRDefault="009D6872" w:rsidP="00F7009D">
      <w:pPr>
        <w:pStyle w:val="Rubrik2"/>
      </w:pPr>
      <w:bookmarkStart w:id="83" w:name="_Toc384401477"/>
      <w:r w:rsidRPr="00602D16">
        <w:t>Finansiell stabilitet är en förutsättning för god ekonomisk utveckling</w:t>
      </w:r>
      <w:bookmarkEnd w:id="83"/>
    </w:p>
    <w:p w14:paraId="08F7B483" w14:textId="1F30656F" w:rsidR="00F7009D" w:rsidRPr="00602D16" w:rsidRDefault="009D6872" w:rsidP="00F7009D">
      <w:pPr>
        <w:pStyle w:val="Brdtext"/>
      </w:pPr>
      <w:r w:rsidRPr="00602D16">
        <w:t>Finansiella kriser får i regel stora negativa konsekvenser för samhällsekonomin och de offentliga finanserna. Utöver det produktions</w:t>
      </w:r>
      <w:r>
        <w:softHyphen/>
      </w:r>
      <w:r w:rsidRPr="00602D16">
        <w:t>bortfall, som normalt inträffar i samband med finansiella kriser, kan dessa kriser även leda till att produktion och sysselsättning blir betydligt lägre under långa perioder. Finans- och skuldkrisen har visat att det behövs en politik för att motverka att finansiella obalanser uppstår.</w:t>
      </w:r>
    </w:p>
    <w:p w14:paraId="21D4ACDB" w14:textId="1EB0139D" w:rsidR="00F7009D" w:rsidRPr="00602D16" w:rsidRDefault="009D6872" w:rsidP="00F7009D">
      <w:pPr>
        <w:pStyle w:val="Brdtextmedindrag"/>
      </w:pPr>
      <w:r w:rsidRPr="00602D16">
        <w:t>Finansiell stabilitetspolitik ska inriktas på problem före, under och efter en finanskris. Det överordnade målet för den finansiella stabilitetspolitiken är att motverka finansiella obalanser. Samtidigt ska effekterna på den ekonomiska utvecklingen av de åtgärder som vidtas i syfte att stabilisera kreditmarknaden</w:t>
      </w:r>
      <w:r w:rsidRPr="00602D16" w:rsidDel="001D66C7">
        <w:t xml:space="preserve"> </w:t>
      </w:r>
      <w:r w:rsidRPr="00602D16">
        <w:t>beaktas, på såväl kort som lång sikt.</w:t>
      </w:r>
    </w:p>
    <w:p w14:paraId="76F807ED" w14:textId="77777777" w:rsidR="00F7009D" w:rsidRPr="00602D16" w:rsidRDefault="009D6872" w:rsidP="00F7009D">
      <w:pPr>
        <w:pStyle w:val="Rubrik3"/>
      </w:pPr>
      <w:bookmarkStart w:id="84" w:name="_Toc384401478"/>
      <w:r w:rsidRPr="00602D16">
        <w:t>Förhindra att finansiella obalanser uppstår vid de finansiella instituten</w:t>
      </w:r>
      <w:bookmarkEnd w:id="84"/>
    </w:p>
    <w:p w14:paraId="2454FC0C" w14:textId="63ED4207" w:rsidR="00F7009D" w:rsidRPr="00602D16" w:rsidRDefault="009D6872" w:rsidP="00F7009D">
      <w:pPr>
        <w:overflowPunct w:val="0"/>
        <w:autoSpaceDE w:val="0"/>
        <w:autoSpaceDN w:val="0"/>
        <w:adjustRightInd w:val="0"/>
        <w:spacing w:after="0" w:line="260" w:lineRule="exact"/>
        <w:jc w:val="both"/>
        <w:textAlignment w:val="baseline"/>
        <w:rPr>
          <w:rFonts w:ascii="OrigGarmnd BT" w:eastAsia="Times New Roman" w:hAnsi="OrigGarmnd BT" w:cs="Times New Roman"/>
          <w:spacing w:val="-4"/>
          <w:szCs w:val="20"/>
        </w:rPr>
      </w:pPr>
      <w:r w:rsidRPr="00602D16">
        <w:rPr>
          <w:rFonts w:ascii="OrigGarmnd BT" w:eastAsia="Times New Roman" w:hAnsi="OrigGarmnd BT" w:cs="Times New Roman"/>
          <w:spacing w:val="-4"/>
          <w:szCs w:val="20"/>
        </w:rPr>
        <w:t>De svenska bankerna har god lönsamhet och är relativt välkapitaliserade. Bankernas tillgång till marknadsfinansiering och likvida medel är också förnärvarande tillfredställande. Men även om det går bra för de svenska bankerna finns det ett antal faktorer i det svenska banksystemet som riskerar påverka den finansiella stabiliteten negativt.</w:t>
      </w:r>
    </w:p>
    <w:p w14:paraId="6B560FE1" w14:textId="77777777" w:rsidR="00F7009D" w:rsidRPr="00602D16" w:rsidRDefault="009D6872" w:rsidP="00F7009D">
      <w:pPr>
        <w:keepNext/>
        <w:keepLines/>
        <w:suppressAutoHyphens/>
        <w:overflowPunct w:val="0"/>
        <w:autoSpaceDE w:val="0"/>
        <w:autoSpaceDN w:val="0"/>
        <w:adjustRightInd w:val="0"/>
        <w:spacing w:before="520" w:after="260" w:line="260" w:lineRule="exact"/>
        <w:textAlignment w:val="baseline"/>
        <w:rPr>
          <w:rFonts w:ascii="TradeGothic" w:eastAsia="Times New Roman" w:hAnsi="TradeGothic" w:cs="Times New Roman"/>
          <w:b/>
          <w:sz w:val="20"/>
          <w:szCs w:val="20"/>
        </w:rPr>
      </w:pPr>
      <w:r w:rsidRPr="00602D16">
        <w:rPr>
          <w:rFonts w:ascii="TradeGothic" w:eastAsia="Times New Roman" w:hAnsi="TradeGothic" w:cs="Times New Roman"/>
          <w:b/>
          <w:sz w:val="20"/>
          <w:szCs w:val="20"/>
        </w:rPr>
        <w:t>Finansiella obalanser hos de finansiella instituten</w:t>
      </w:r>
    </w:p>
    <w:p w14:paraId="5FAC1B6E" w14:textId="200AF823" w:rsidR="00F7009D" w:rsidRPr="00602D16" w:rsidRDefault="009D6872" w:rsidP="00F7009D">
      <w:pPr>
        <w:overflowPunct w:val="0"/>
        <w:autoSpaceDE w:val="0"/>
        <w:autoSpaceDN w:val="0"/>
        <w:adjustRightInd w:val="0"/>
        <w:spacing w:after="0" w:line="260" w:lineRule="exact"/>
        <w:jc w:val="both"/>
        <w:textAlignment w:val="baseline"/>
        <w:rPr>
          <w:rFonts w:ascii="OrigGarmnd BT" w:eastAsia="Times New Roman" w:hAnsi="OrigGarmnd BT" w:cs="Times New Roman"/>
          <w:spacing w:val="-4"/>
          <w:szCs w:val="20"/>
        </w:rPr>
      </w:pPr>
      <w:r w:rsidRPr="00602D16">
        <w:rPr>
          <w:rFonts w:ascii="OrigGarmnd BT" w:eastAsia="Times New Roman" w:hAnsi="OrigGarmnd BT" w:cs="Times New Roman"/>
          <w:spacing w:val="-4"/>
          <w:szCs w:val="20"/>
        </w:rPr>
        <w:t xml:space="preserve">Det svenska banksystemet är relativt beroende av marknadsfinansiering och en stor del av denna finansiering sker dessutom i utländsk valuta. Det är en finansieringskälla som är mindre stabil än exempelvis traditionell inlåning och något som utgör en förhöjd risk. Vidare har Sverige </w:t>
      </w:r>
      <w:r>
        <w:rPr>
          <w:rFonts w:ascii="OrigGarmnd BT" w:eastAsia="Times New Roman" w:hAnsi="OrigGarmnd BT" w:cs="Times New Roman"/>
          <w:spacing w:val="-4"/>
          <w:szCs w:val="20"/>
        </w:rPr>
        <w:t xml:space="preserve">ett, </w:t>
      </w:r>
      <w:r w:rsidRPr="00602D16">
        <w:rPr>
          <w:rFonts w:ascii="OrigGarmnd BT" w:eastAsia="Times New Roman" w:hAnsi="OrigGarmnd BT" w:cs="Times New Roman"/>
          <w:spacing w:val="-4"/>
          <w:szCs w:val="20"/>
        </w:rPr>
        <w:t>internationellt sett</w:t>
      </w:r>
      <w:r>
        <w:rPr>
          <w:rFonts w:ascii="OrigGarmnd BT" w:eastAsia="Times New Roman" w:hAnsi="OrigGarmnd BT" w:cs="Times New Roman"/>
          <w:spacing w:val="-4"/>
          <w:szCs w:val="20"/>
        </w:rPr>
        <w:t>,</w:t>
      </w:r>
      <w:r w:rsidRPr="00602D16">
        <w:rPr>
          <w:rFonts w:ascii="OrigGarmnd BT" w:eastAsia="Times New Roman" w:hAnsi="OrigGarmnd BT" w:cs="Times New Roman"/>
          <w:spacing w:val="-4"/>
          <w:szCs w:val="20"/>
        </w:rPr>
        <w:t xml:space="preserve"> mycket stort och koncentrerat banksystem i förhållande till storleken på svensk ekonomi. De svenska bankerna är dessutom sammanflätade med </w:t>
      </w:r>
      <w:r w:rsidRPr="00602D16">
        <w:rPr>
          <w:rFonts w:ascii="OrigGarmnd BT" w:eastAsia="Times New Roman" w:hAnsi="OrigGarmnd BT" w:cs="Times New Roman"/>
          <w:spacing w:val="-4"/>
          <w:szCs w:val="20"/>
        </w:rPr>
        <w:lastRenderedPageBreak/>
        <w:t>banker i andra länder. Det beror delvis på att de fyra stora bankkoncernerna har stor verksamhet i utlandet.</w:t>
      </w:r>
    </w:p>
    <w:p w14:paraId="68A52BFE" w14:textId="5FDE1847" w:rsidR="00F7009D" w:rsidRPr="00602D16" w:rsidRDefault="009D6872" w:rsidP="00F7009D">
      <w:pPr>
        <w:overflowPunct w:val="0"/>
        <w:autoSpaceDE w:val="0"/>
        <w:autoSpaceDN w:val="0"/>
        <w:adjustRightInd w:val="0"/>
        <w:spacing w:after="0" w:line="260" w:lineRule="exact"/>
        <w:ind w:firstLine="227"/>
        <w:jc w:val="both"/>
        <w:textAlignment w:val="baseline"/>
        <w:rPr>
          <w:rFonts w:ascii="OrigGarmnd BT" w:eastAsia="Times New Roman" w:hAnsi="OrigGarmnd BT" w:cs="Times New Roman"/>
          <w:spacing w:val="-4"/>
          <w:szCs w:val="20"/>
        </w:rPr>
      </w:pPr>
      <w:r w:rsidRPr="00602D16">
        <w:rPr>
          <w:rFonts w:ascii="OrigGarmnd BT" w:eastAsia="Times New Roman" w:hAnsi="OrigGarmnd BT" w:cs="Times New Roman"/>
          <w:spacing w:val="-4"/>
          <w:szCs w:val="20"/>
        </w:rPr>
        <w:t xml:space="preserve">Sammantaget innebär </w:t>
      </w:r>
      <w:r>
        <w:rPr>
          <w:rFonts w:ascii="OrigGarmnd BT" w:eastAsia="Times New Roman" w:hAnsi="OrigGarmnd BT" w:cs="Times New Roman"/>
          <w:spacing w:val="-4"/>
          <w:szCs w:val="20"/>
        </w:rPr>
        <w:t>detta</w:t>
      </w:r>
      <w:r w:rsidRPr="00602D16">
        <w:rPr>
          <w:rFonts w:ascii="OrigGarmnd BT" w:eastAsia="Times New Roman" w:hAnsi="OrigGarmnd BT" w:cs="Times New Roman"/>
          <w:spacing w:val="-4"/>
          <w:szCs w:val="20"/>
        </w:rPr>
        <w:t xml:space="preserve"> att eventuella problem i bankerna riskerar att bli en börda för svenska skattebetalare. Det är därför viktigt att bankerna har tillräckligt med eget kapital för att kunna hantera dessa problem. </w:t>
      </w:r>
    </w:p>
    <w:p w14:paraId="239591BB" w14:textId="69CBF2F4" w:rsidR="00F7009D" w:rsidRPr="00602D16" w:rsidRDefault="009D6872" w:rsidP="00F7009D">
      <w:pPr>
        <w:overflowPunct w:val="0"/>
        <w:autoSpaceDE w:val="0"/>
        <w:autoSpaceDN w:val="0"/>
        <w:adjustRightInd w:val="0"/>
        <w:spacing w:after="0" w:line="260" w:lineRule="exact"/>
        <w:ind w:firstLine="227"/>
        <w:jc w:val="both"/>
        <w:textAlignment w:val="baseline"/>
        <w:rPr>
          <w:rFonts w:ascii="OrigGarmnd BT" w:eastAsia="Times New Roman" w:hAnsi="OrigGarmnd BT" w:cs="Times New Roman"/>
          <w:spacing w:val="-4"/>
          <w:szCs w:val="20"/>
        </w:rPr>
      </w:pPr>
      <w:r w:rsidRPr="00602D16">
        <w:rPr>
          <w:rFonts w:ascii="OrigGarmnd BT" w:eastAsia="Times New Roman" w:hAnsi="OrigGarmnd BT" w:cs="Times New Roman"/>
          <w:spacing w:val="-4"/>
          <w:szCs w:val="20"/>
        </w:rPr>
        <w:t>Ett vanligt mått som används för att studera en banks kapitalstyrka är den s.k. kärnprimär-kapitalrelationen, dvs. relationen mellan eget kapital och riskvägda tillgångar.</w:t>
      </w:r>
      <w:r w:rsidRPr="00602D16">
        <w:rPr>
          <w:rFonts w:ascii="OrigGarmnd BT" w:eastAsia="Times New Roman" w:hAnsi="OrigGarmnd BT" w:cs="Times New Roman"/>
          <w:spacing w:val="-4"/>
          <w:position w:val="6"/>
          <w:sz w:val="13"/>
          <w:szCs w:val="20"/>
        </w:rPr>
        <w:footnoteReference w:id="32"/>
      </w:r>
      <w:r w:rsidRPr="00602D16">
        <w:rPr>
          <w:rFonts w:ascii="OrigGarmnd BT" w:eastAsia="Times New Roman" w:hAnsi="OrigGarmnd BT" w:cs="Times New Roman"/>
          <w:spacing w:val="-4"/>
          <w:position w:val="6"/>
          <w:sz w:val="13"/>
          <w:szCs w:val="20"/>
        </w:rPr>
        <w:t xml:space="preserve"> </w:t>
      </w:r>
      <w:r w:rsidRPr="00602D16">
        <w:rPr>
          <w:rFonts w:ascii="OrigGarmnd BT" w:eastAsia="Times New Roman" w:hAnsi="OrigGarmnd BT" w:cs="Times New Roman"/>
          <w:spacing w:val="-4"/>
          <w:szCs w:val="20"/>
        </w:rPr>
        <w:t>De svenska storbankerna har haft en kraftigt stigande kärnprimärkapitalrelation de senaste åren. Utvecklingen är i första hand driven av förändrade tillgångar eller ändrad riskviktning och inte en följd av att bankerna har ökat sitt eget kapital. Jämförs i stället de svenska storbankernas egna kapital i förhållande till deras totala tillgångar framstår de inte längre som lika starka. Dessa faktorer kan i förlängningen skapa finansiella obalanser om något oförutsett inträffar.</w:t>
      </w:r>
    </w:p>
    <w:p w14:paraId="3C048056" w14:textId="77777777" w:rsidR="00F7009D" w:rsidRPr="00602D16" w:rsidRDefault="009D6872" w:rsidP="00F7009D">
      <w:pPr>
        <w:keepNext/>
        <w:keepLines/>
        <w:suppressAutoHyphens/>
        <w:overflowPunct w:val="0"/>
        <w:autoSpaceDE w:val="0"/>
        <w:autoSpaceDN w:val="0"/>
        <w:adjustRightInd w:val="0"/>
        <w:spacing w:before="520" w:after="260" w:line="260" w:lineRule="exact"/>
        <w:textAlignment w:val="baseline"/>
        <w:rPr>
          <w:rFonts w:ascii="TradeGothic" w:eastAsia="Times New Roman" w:hAnsi="TradeGothic" w:cs="Times New Roman"/>
          <w:b/>
          <w:sz w:val="20"/>
          <w:szCs w:val="20"/>
        </w:rPr>
      </w:pPr>
      <w:r w:rsidRPr="00602D16">
        <w:rPr>
          <w:rFonts w:ascii="TradeGothic" w:eastAsia="Times New Roman" w:hAnsi="TradeGothic" w:cs="Times New Roman"/>
          <w:b/>
          <w:sz w:val="20"/>
          <w:szCs w:val="20"/>
        </w:rPr>
        <w:t>Centrala reformer för att motverka finansiella obalanser</w:t>
      </w:r>
    </w:p>
    <w:p w14:paraId="13BC2F13" w14:textId="77777777" w:rsidR="00F7009D" w:rsidRPr="00602D16" w:rsidRDefault="009D6872" w:rsidP="00F7009D">
      <w:pPr>
        <w:overflowPunct w:val="0"/>
        <w:autoSpaceDE w:val="0"/>
        <w:autoSpaceDN w:val="0"/>
        <w:adjustRightInd w:val="0"/>
        <w:spacing w:after="0" w:line="260" w:lineRule="exact"/>
        <w:jc w:val="both"/>
        <w:textAlignment w:val="baseline"/>
        <w:rPr>
          <w:rFonts w:ascii="OrigGarmnd BT" w:eastAsia="Times New Roman" w:hAnsi="OrigGarmnd BT" w:cs="Times New Roman"/>
          <w:spacing w:val="-4"/>
          <w:szCs w:val="20"/>
        </w:rPr>
      </w:pPr>
      <w:r w:rsidRPr="00602D16">
        <w:rPr>
          <w:rFonts w:ascii="OrigGarmnd BT" w:eastAsia="Times New Roman" w:hAnsi="OrigGarmnd BT" w:cs="Times New Roman"/>
          <w:spacing w:val="-4"/>
          <w:szCs w:val="20"/>
        </w:rPr>
        <w:t xml:space="preserve">För att motverka att finansiella obalanser uppstår har regeringen tillsammans med sina myndigheter vidtagit flera åtgärder. Det handlar bl.a. om kraftigt förstärkt tillsyn av den finansiella sektorn, markant högre kapital- och likviditetskrav på banker och andra kreditföretag samt bättre möjligheter för staten att agera om dessa företag hotar den finansiella stabiliteten. </w:t>
      </w:r>
    </w:p>
    <w:p w14:paraId="3566987C" w14:textId="503477D8" w:rsidR="00F7009D" w:rsidRPr="00602D16" w:rsidRDefault="009D6872" w:rsidP="00F7009D">
      <w:pPr>
        <w:overflowPunct w:val="0"/>
        <w:autoSpaceDE w:val="0"/>
        <w:autoSpaceDN w:val="0"/>
        <w:adjustRightInd w:val="0"/>
        <w:spacing w:after="0" w:line="260" w:lineRule="exact"/>
        <w:ind w:firstLine="227"/>
        <w:jc w:val="both"/>
        <w:textAlignment w:val="baseline"/>
        <w:rPr>
          <w:rFonts w:ascii="OrigGarmnd BT" w:eastAsia="Times New Roman" w:hAnsi="OrigGarmnd BT" w:cs="Times New Roman"/>
          <w:spacing w:val="-4"/>
          <w:szCs w:val="20"/>
        </w:rPr>
      </w:pPr>
      <w:r w:rsidRPr="00602D16">
        <w:rPr>
          <w:rFonts w:ascii="OrigGarmnd BT" w:eastAsia="Times New Roman" w:hAnsi="OrigGarmnd BT" w:cs="Times New Roman"/>
          <w:spacing w:val="-4"/>
          <w:szCs w:val="20"/>
        </w:rPr>
        <w:t>Som ett led i arbetet med att öka bankernas kärnprimärkapital har Finansinspektionen beslutat att höja riskviktsgolvet för bolån till 15 procent, och aviserat att golvet kommer att höjas till 25 procent under 2014, givet att det kommande EU-regelverket tillåter detta.</w:t>
      </w:r>
    </w:p>
    <w:p w14:paraId="3BF4A9CF" w14:textId="6E7D3FB4" w:rsidR="00F7009D" w:rsidRPr="00602D16" w:rsidRDefault="009D6872" w:rsidP="00F7009D">
      <w:pPr>
        <w:overflowPunct w:val="0"/>
        <w:autoSpaceDE w:val="0"/>
        <w:autoSpaceDN w:val="0"/>
        <w:adjustRightInd w:val="0"/>
        <w:spacing w:after="0" w:line="260" w:lineRule="exact"/>
        <w:ind w:firstLine="227"/>
        <w:jc w:val="both"/>
        <w:textAlignment w:val="baseline"/>
        <w:rPr>
          <w:rFonts w:ascii="OrigGarmnd BT" w:eastAsia="Times New Roman" w:hAnsi="OrigGarmnd BT" w:cs="Times New Roman"/>
          <w:spacing w:val="-4"/>
          <w:szCs w:val="20"/>
        </w:rPr>
      </w:pPr>
      <w:r w:rsidRPr="00602D16">
        <w:rPr>
          <w:rFonts w:ascii="OrigGarmnd BT" w:eastAsia="Times New Roman" w:hAnsi="OrigGarmnd BT" w:cs="Times New Roman"/>
          <w:spacing w:val="-4"/>
          <w:szCs w:val="20"/>
        </w:rPr>
        <w:t xml:space="preserve">Utredningen om nya kapitaltäckningsregler presenterade sitt slutbetänkande Förstärkta kapitaltäckningsregler (SOU 2013:65) i </w:t>
      </w:r>
      <w:r w:rsidRPr="00602D16">
        <w:rPr>
          <w:rFonts w:ascii="OrigGarmnd BT" w:eastAsia="Times New Roman" w:hAnsi="OrigGarmnd BT" w:cs="Times New Roman"/>
          <w:spacing w:val="-4"/>
          <w:szCs w:val="20"/>
        </w:rPr>
        <w:lastRenderedPageBreak/>
        <w:t>september 2013. Betänkandet har remiss</w:t>
      </w:r>
      <w:r>
        <w:rPr>
          <w:rFonts w:ascii="OrigGarmnd BT" w:eastAsia="Times New Roman" w:hAnsi="OrigGarmnd BT" w:cs="Times New Roman"/>
          <w:spacing w:val="-4"/>
          <w:szCs w:val="20"/>
        </w:rPr>
        <w:softHyphen/>
      </w:r>
      <w:r w:rsidRPr="00602D16">
        <w:rPr>
          <w:rFonts w:ascii="OrigGarmnd BT" w:eastAsia="Times New Roman" w:hAnsi="OrigGarmnd BT" w:cs="Times New Roman"/>
          <w:spacing w:val="-4"/>
          <w:szCs w:val="20"/>
        </w:rPr>
        <w:t>behandlats.</w:t>
      </w:r>
      <w:r w:rsidRPr="00602D16">
        <w:rPr>
          <w:rFonts w:ascii="OrigGarmnd BT" w:eastAsia="Times New Roman" w:hAnsi="OrigGarmnd BT" w:cs="Times New Roman"/>
          <w:spacing w:val="-4"/>
          <w:position w:val="6"/>
          <w:sz w:val="13"/>
          <w:szCs w:val="20"/>
        </w:rPr>
        <w:footnoteReference w:id="33"/>
      </w:r>
      <w:r w:rsidRPr="00602D16">
        <w:rPr>
          <w:rFonts w:ascii="OrigGarmnd BT" w:eastAsia="Times New Roman" w:hAnsi="OrigGarmnd BT" w:cs="Times New Roman"/>
          <w:spacing w:val="-4"/>
          <w:szCs w:val="20"/>
        </w:rPr>
        <w:t xml:space="preserve"> Syftet med förslagen i utredningens betänkande är att öka bankernas kapital</w:t>
      </w:r>
      <w:r>
        <w:rPr>
          <w:rFonts w:ascii="OrigGarmnd BT" w:eastAsia="Times New Roman" w:hAnsi="OrigGarmnd BT" w:cs="Times New Roman"/>
          <w:spacing w:val="-4"/>
          <w:szCs w:val="20"/>
        </w:rPr>
        <w:softHyphen/>
      </w:r>
      <w:r w:rsidRPr="00602D16">
        <w:rPr>
          <w:rFonts w:ascii="OrigGarmnd BT" w:eastAsia="Times New Roman" w:hAnsi="OrigGarmnd BT" w:cs="Times New Roman"/>
          <w:spacing w:val="-4"/>
          <w:szCs w:val="20"/>
        </w:rPr>
        <w:t>täckningsgrad och se till att bankerna skaffar sig mer förlustabsorberande eget kapital, s.k. kärnprimärkapital. Regeringen avser att inom kort besluta om en proposition baserad på utredningens betänkande.</w:t>
      </w:r>
    </w:p>
    <w:p w14:paraId="34233F18" w14:textId="77777777" w:rsidR="00F7009D" w:rsidRPr="00602D16" w:rsidRDefault="009D6872" w:rsidP="00F7009D">
      <w:pPr>
        <w:pStyle w:val="Rubrik3"/>
      </w:pPr>
      <w:bookmarkStart w:id="85" w:name="_Toc384401479"/>
      <w:r w:rsidRPr="00602D16">
        <w:t>Förhindra att finansiella obalanser uppstår hos hushållen</w:t>
      </w:r>
      <w:bookmarkEnd w:id="85"/>
    </w:p>
    <w:p w14:paraId="47384DD7" w14:textId="0F728114" w:rsidR="00F7009D" w:rsidRPr="00602D16" w:rsidRDefault="009D6872" w:rsidP="00F7009D">
      <w:pPr>
        <w:pStyle w:val="Brdtext"/>
      </w:pPr>
      <w:r w:rsidRPr="00602D16">
        <w:t>Utlåningen till hushåll ökar alltjämt, medan utlåningen till svenska företag är mer dämpad. Företag och hushåll bedöms för närvarande ha god betalningsförmåga och goda förutsättningar att klara räntebetalningar och amorterings</w:t>
      </w:r>
      <w:r>
        <w:softHyphen/>
      </w:r>
      <w:r w:rsidRPr="00602D16">
        <w:t xml:space="preserve">utgifter. Den svenska bostads-marknaden har uppvisat en kraftig uppgång sedan 1996. Det har inneburit att tillgångarna har ökat, från 300 till nästan 600 procent av den disponibla inkomsten. Samtidigt som priserna har stigit har hushållens skulder i förhållande till disponibla inkomster ökat från ca 90 till </w:t>
      </w:r>
      <w:r>
        <w:t xml:space="preserve">ca </w:t>
      </w:r>
      <w:r w:rsidRPr="00602D16">
        <w:t xml:space="preserve">175 procent (se </w:t>
      </w:r>
      <w:r>
        <w:fldChar w:fldCharType="begin"/>
      </w:r>
      <w:r>
        <w:instrText xml:space="preserve"> REF  _Ref384213103 \* Lower \h </w:instrText>
      </w:r>
      <w:r>
        <w:fldChar w:fldCharType="separate"/>
      </w:r>
      <w:r w:rsidR="004642B5">
        <w:t xml:space="preserve">diagram </w:t>
      </w:r>
      <w:r w:rsidR="004642B5" w:rsidRPr="004642B5">
        <w:rPr>
          <w:bCs/>
          <w:noProof/>
        </w:rPr>
        <w:t>2</w:t>
      </w:r>
      <w:r w:rsidR="004642B5">
        <w:rPr>
          <w:noProof/>
        </w:rPr>
        <w:t>.14</w:t>
      </w:r>
      <w:r>
        <w:fldChar w:fldCharType="end"/>
      </w:r>
      <w:r w:rsidRPr="00602D16">
        <w:t xml:space="preserve">). </w:t>
      </w:r>
    </w:p>
    <w:p w14:paraId="560F0DF1" w14:textId="77777777" w:rsidR="00F7009D" w:rsidRDefault="00F7009D" w:rsidP="00F7009D">
      <w:pPr>
        <w:overflowPunct w:val="0"/>
        <w:autoSpaceDE w:val="0"/>
        <w:autoSpaceDN w:val="0"/>
        <w:adjustRightInd w:val="0"/>
        <w:spacing w:after="0" w:line="260" w:lineRule="exact"/>
        <w:jc w:val="both"/>
        <w:textAlignment w:val="baseline"/>
        <w:rPr>
          <w:rFonts w:ascii="OrigGarmnd BT" w:eastAsia="Times New Roman" w:hAnsi="OrigGarmnd BT" w:cs="Times New Roman"/>
          <w:spacing w:val="-4"/>
          <w:szCs w:val="20"/>
        </w:rPr>
      </w:pPr>
    </w:p>
    <w:p w14:paraId="7D868CB4" w14:textId="47A4B07C" w:rsidR="00F7009D" w:rsidRDefault="009D6872" w:rsidP="00F7009D">
      <w:pPr>
        <w:pStyle w:val="DiagramRubrik"/>
      </w:pPr>
      <w:bookmarkStart w:id="86" w:name="_Ref384213103"/>
      <w:bookmarkStart w:id="87" w:name="_Toc384401736"/>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2</w:t>
      </w:r>
      <w:r w:rsidR="0009067D">
        <w:rPr>
          <w:bCs/>
          <w:noProof/>
        </w:rPr>
        <w:fldChar w:fldCharType="end"/>
      </w:r>
      <w:r>
        <w:rPr>
          <w:noProof/>
        </w:rPr>
        <w:t>.</w:t>
      </w:r>
      <w:fldSimple w:instr=" SEQ Diagram \* ARABIC \s 1 ">
        <w:r w:rsidR="004642B5">
          <w:rPr>
            <w:noProof/>
          </w:rPr>
          <w:t>14</w:t>
        </w:r>
      </w:fldSimple>
      <w:bookmarkEnd w:id="86"/>
      <w:r>
        <w:t xml:space="preserve"> Hushållens skuldkvot 1995–2013</w:t>
      </w:r>
      <w:bookmarkEnd w:id="87"/>
    </w:p>
    <w:p w14:paraId="2DD0C808" w14:textId="510A4341" w:rsidR="00F7009D" w:rsidRDefault="009D6872" w:rsidP="00F7009D">
      <w:pPr>
        <w:pStyle w:val="DiagramUnderrubrik"/>
      </w:pPr>
      <w:r>
        <w:t>Procent</w:t>
      </w:r>
    </w:p>
    <w:p w14:paraId="591C9B02" w14:textId="1540CC61" w:rsidR="00F7009D" w:rsidRDefault="009D6872" w:rsidP="00F7009D">
      <w:pPr>
        <w:pStyle w:val="Brdtext"/>
        <w:spacing w:line="260" w:lineRule="atLeast"/>
      </w:pPr>
      <w:r>
        <w:rPr>
          <w:noProof/>
          <w:lang w:eastAsia="sv-SE"/>
        </w:rPr>
        <w:drawing>
          <wp:inline distT="0" distB="0" distL="0" distR="0" wp14:anchorId="49C2EE63" wp14:editId="6DF3B8C9">
            <wp:extent cx="2753995" cy="2044037"/>
            <wp:effectExtent l="0" t="0" r="0" b="0"/>
            <wp:docPr id="30" name="Diagram 72"/>
            <wp:cNvGraphicFramePr/>
            <a:graphic xmlns:a="http://schemas.openxmlformats.org/drawingml/2006/main">
              <a:graphicData uri="http://schemas.openxmlformats.org/drawingml/2006/chart">
                <c:chart xmlns:c="http://schemas.openxmlformats.org/drawingml/2006/chart" xmlns:r="http://schemas.openxmlformats.org/officeDocument/2006/relationships" r:id="rId99"/>
              </a:graphicData>
            </a:graphic>
          </wp:inline>
        </w:drawing>
      </w:r>
    </w:p>
    <w:p w14:paraId="397372DE" w14:textId="06E65870" w:rsidR="00F7009D" w:rsidRDefault="009D6872" w:rsidP="00F7009D">
      <w:pPr>
        <w:pStyle w:val="DiagramFotnot"/>
      </w:pPr>
      <w:r>
        <w:t>Källa: Statistiska centralbyrån.</w:t>
      </w:r>
    </w:p>
    <w:p w14:paraId="1D0A9201" w14:textId="77777777" w:rsidR="00F7009D" w:rsidRDefault="00F7009D" w:rsidP="00F7009D">
      <w:pPr>
        <w:pStyle w:val="Brdtext"/>
      </w:pPr>
    </w:p>
    <w:p w14:paraId="0F27C010" w14:textId="36CE82C8" w:rsidR="00F7009D" w:rsidRPr="00602D16" w:rsidRDefault="009D6872" w:rsidP="00F7009D">
      <w:pPr>
        <w:pStyle w:val="Brdtext"/>
      </w:pPr>
      <w:r w:rsidRPr="00602D16">
        <w:t xml:space="preserve">Utredningen om överskuldsättning presenterade sitt slutbetänkande Överskuldsättning i </w:t>
      </w:r>
      <w:r w:rsidRPr="00602D16">
        <w:lastRenderedPageBreak/>
        <w:t>kreditsamhället? (SOU 2013:65) i november 2013. En av utredningens slutsatser var att genomsnittsdata inte nödvändigtvis säger mycket om hushållens betalningsförmåga eller hur många hushåll som verkligen är överskuldsatta. De stora lånen tas nämligen oftast ut av grupper som kan förväntas ha bättre förutsättningar att klara av stora lån, som t.ex. höginkomsttagare med stora finansiella tillgångar.</w:t>
      </w:r>
    </w:p>
    <w:p w14:paraId="02FFD492" w14:textId="26DB8FFB" w:rsidR="00F7009D" w:rsidRPr="00602D16" w:rsidRDefault="009D6872" w:rsidP="00F7009D">
      <w:pPr>
        <w:overflowPunct w:val="0"/>
        <w:autoSpaceDE w:val="0"/>
        <w:autoSpaceDN w:val="0"/>
        <w:adjustRightInd w:val="0"/>
        <w:spacing w:after="0" w:line="260" w:lineRule="exact"/>
        <w:ind w:firstLine="227"/>
        <w:jc w:val="both"/>
        <w:textAlignment w:val="baseline"/>
        <w:rPr>
          <w:rFonts w:ascii="OrigGarmnd BT" w:eastAsia="Times New Roman" w:hAnsi="OrigGarmnd BT" w:cs="Times New Roman"/>
          <w:spacing w:val="-4"/>
          <w:szCs w:val="20"/>
        </w:rPr>
      </w:pPr>
      <w:r w:rsidRPr="00602D16">
        <w:rPr>
          <w:rFonts w:ascii="OrigGarmnd BT" w:eastAsia="Times New Roman" w:hAnsi="OrigGarmnd BT" w:cs="Times New Roman"/>
          <w:spacing w:val="-4"/>
          <w:szCs w:val="20"/>
        </w:rPr>
        <w:t xml:space="preserve">Regeringen </w:t>
      </w:r>
      <w:r>
        <w:rPr>
          <w:rFonts w:ascii="OrigGarmnd BT" w:eastAsia="Times New Roman" w:hAnsi="OrigGarmnd BT" w:cs="Times New Roman"/>
          <w:spacing w:val="-4"/>
          <w:szCs w:val="20"/>
        </w:rPr>
        <w:t>redovisade</w:t>
      </w:r>
      <w:r w:rsidRPr="00602D16">
        <w:rPr>
          <w:rFonts w:ascii="OrigGarmnd BT" w:eastAsia="Times New Roman" w:hAnsi="OrigGarmnd BT" w:cs="Times New Roman"/>
          <w:spacing w:val="-4"/>
          <w:szCs w:val="20"/>
        </w:rPr>
        <w:t xml:space="preserve"> i 2013 års ekonomiska vårproposition en analys av riskerna med hushållens skuldsättning (prop. 2012/13:100). </w:t>
      </w:r>
      <w:r>
        <w:rPr>
          <w:rFonts w:ascii="OrigGarmnd BT" w:eastAsia="Times New Roman" w:hAnsi="OrigGarmnd BT" w:cs="Times New Roman"/>
          <w:spacing w:val="-4"/>
          <w:szCs w:val="20"/>
        </w:rPr>
        <w:t>I propositionen</w:t>
      </w:r>
      <w:r w:rsidRPr="00602D16">
        <w:rPr>
          <w:rFonts w:ascii="OrigGarmnd BT" w:eastAsia="Times New Roman" w:hAnsi="OrigGarmnd BT" w:cs="Times New Roman"/>
          <w:spacing w:val="-4"/>
          <w:szCs w:val="20"/>
        </w:rPr>
        <w:t xml:space="preserve"> konstatera</w:t>
      </w:r>
      <w:r>
        <w:rPr>
          <w:rFonts w:ascii="OrigGarmnd BT" w:eastAsia="Times New Roman" w:hAnsi="OrigGarmnd BT" w:cs="Times New Roman"/>
          <w:spacing w:val="-4"/>
          <w:szCs w:val="20"/>
        </w:rPr>
        <w:t>s</w:t>
      </w:r>
      <w:r w:rsidRPr="00602D16">
        <w:rPr>
          <w:rFonts w:ascii="OrigGarmnd BT" w:eastAsia="Times New Roman" w:hAnsi="OrigGarmnd BT" w:cs="Times New Roman"/>
          <w:spacing w:val="-4"/>
          <w:szCs w:val="20"/>
        </w:rPr>
        <w:t xml:space="preserve"> bl.a. att flera makroekonomiska förändringar kan förklara uppgången i den samlade skuldkvoten under de senaste decennierna. Samtidigt kan en hög skuldsättning öka hushållens sårbarhet för bl.a. räntehöjningar, inkomstbortfall och pris</w:t>
      </w:r>
      <w:r>
        <w:rPr>
          <w:rFonts w:ascii="OrigGarmnd BT" w:eastAsia="Times New Roman" w:hAnsi="OrigGarmnd BT" w:cs="Times New Roman"/>
          <w:spacing w:val="-4"/>
          <w:szCs w:val="20"/>
        </w:rPr>
        <w:softHyphen/>
      </w:r>
      <w:r w:rsidRPr="00602D16">
        <w:rPr>
          <w:rFonts w:ascii="OrigGarmnd BT" w:eastAsia="Times New Roman" w:hAnsi="OrigGarmnd BT" w:cs="Times New Roman"/>
          <w:spacing w:val="-4"/>
          <w:szCs w:val="20"/>
        </w:rPr>
        <w:t>nedgångar på bostäder. Vid ett prisfall kan hushållen tvingas amortera sina lån i snabb takt, vilket kan minska deras konsumtion och därmed den ekonomiska tillväxten.</w:t>
      </w:r>
    </w:p>
    <w:p w14:paraId="2B8AA5B4" w14:textId="43799714" w:rsidR="00F7009D" w:rsidRPr="00602D16" w:rsidRDefault="009D6872" w:rsidP="00F7009D">
      <w:pPr>
        <w:keepNext/>
        <w:keepLines/>
        <w:suppressAutoHyphens/>
        <w:overflowPunct w:val="0"/>
        <w:autoSpaceDE w:val="0"/>
        <w:autoSpaceDN w:val="0"/>
        <w:adjustRightInd w:val="0"/>
        <w:spacing w:before="520" w:after="260" w:line="260" w:lineRule="exact"/>
        <w:textAlignment w:val="baseline"/>
        <w:rPr>
          <w:rFonts w:ascii="TradeGothic" w:eastAsia="Times New Roman" w:hAnsi="TradeGothic" w:cs="Times New Roman"/>
          <w:b/>
          <w:sz w:val="20"/>
          <w:szCs w:val="20"/>
        </w:rPr>
      </w:pPr>
      <w:r w:rsidRPr="00602D16">
        <w:rPr>
          <w:rFonts w:ascii="TradeGothic" w:eastAsia="Times New Roman" w:hAnsi="TradeGothic" w:cs="Times New Roman"/>
          <w:b/>
          <w:sz w:val="20"/>
          <w:szCs w:val="20"/>
        </w:rPr>
        <w:t>En politik för minska</w:t>
      </w:r>
      <w:r>
        <w:rPr>
          <w:rFonts w:ascii="TradeGothic" w:eastAsia="Times New Roman" w:hAnsi="TradeGothic" w:cs="Times New Roman"/>
          <w:b/>
          <w:sz w:val="20"/>
          <w:szCs w:val="20"/>
        </w:rPr>
        <w:t>d</w:t>
      </w:r>
      <w:r w:rsidRPr="00602D16">
        <w:rPr>
          <w:rFonts w:ascii="TradeGothic" w:eastAsia="Times New Roman" w:hAnsi="TradeGothic" w:cs="Times New Roman"/>
          <w:b/>
          <w:sz w:val="20"/>
          <w:szCs w:val="20"/>
        </w:rPr>
        <w:t xml:space="preserve"> sårbarhet</w:t>
      </w:r>
      <w:r>
        <w:rPr>
          <w:rFonts w:ascii="TradeGothic" w:eastAsia="Times New Roman" w:hAnsi="TradeGothic" w:cs="Times New Roman"/>
          <w:b/>
          <w:sz w:val="20"/>
          <w:szCs w:val="20"/>
        </w:rPr>
        <w:t xml:space="preserve"> hos hushållen</w:t>
      </w:r>
    </w:p>
    <w:p w14:paraId="0103BADF" w14:textId="2AA5BE4C" w:rsidR="00F7009D" w:rsidRPr="00602D16" w:rsidRDefault="009D6872" w:rsidP="00F7009D">
      <w:pPr>
        <w:overflowPunct w:val="0"/>
        <w:autoSpaceDE w:val="0"/>
        <w:autoSpaceDN w:val="0"/>
        <w:adjustRightInd w:val="0"/>
        <w:spacing w:after="0" w:line="260" w:lineRule="exact"/>
        <w:jc w:val="both"/>
        <w:textAlignment w:val="baseline"/>
        <w:rPr>
          <w:rFonts w:ascii="OrigGarmnd BT" w:eastAsia="Times New Roman" w:hAnsi="OrigGarmnd BT" w:cs="Times New Roman"/>
          <w:spacing w:val="-4"/>
          <w:szCs w:val="20"/>
        </w:rPr>
      </w:pPr>
      <w:r w:rsidRPr="00602D16">
        <w:rPr>
          <w:rFonts w:ascii="OrigGarmnd BT" w:eastAsia="Times New Roman" w:hAnsi="OrigGarmnd BT" w:cs="Times New Roman"/>
          <w:spacing w:val="-4"/>
          <w:szCs w:val="20"/>
        </w:rPr>
        <w:t>För att motverka att en sådan situation uppstår har Finansinspektionen infört ett bolånetak. På nationell basis har Svenska bankföreningen i dialog med Finansinspektionen kompletterat bolånetaket med att rekommendera bankerna att lån över 75 procents belåningsgrad ska amorteras ned under en period på 10–15 år. Bankföreningen har också uttryckt att de ska vidga sin nuvarande amorterings</w:t>
      </w:r>
      <w:r>
        <w:rPr>
          <w:rFonts w:ascii="OrigGarmnd BT" w:eastAsia="Times New Roman" w:hAnsi="OrigGarmnd BT" w:cs="Times New Roman"/>
          <w:spacing w:val="-4"/>
          <w:szCs w:val="20"/>
        </w:rPr>
        <w:softHyphen/>
      </w:r>
      <w:r w:rsidRPr="00602D16">
        <w:rPr>
          <w:rFonts w:ascii="OrigGarmnd BT" w:eastAsia="Times New Roman" w:hAnsi="OrigGarmnd BT" w:cs="Times New Roman"/>
          <w:spacing w:val="-4"/>
          <w:szCs w:val="20"/>
        </w:rPr>
        <w:t xml:space="preserve">rekommendation till att omfatta alla bolån med en belåningsgrad över 70 procent samt att alla nya bolånekunder ska få en individuell amorteringsplan från bankerna. Av betydelse i sammanhanget är också regeringens politik för att förbättra förutsättningarna för ökat byggande samt ett effektivare utnyttjande av det befintliga bostadsbeståndet. Finansinspektionen har också fått ett uppdrag från regeringen att skapa ökad transparens om bolåneräntan. Därutöver har en proposition lämnats till riksdagen med förslag till beräkning av ränteskillnadsersättning vid förtida lösen av bundna bolån (prop. 2013/14:44). Regeringen har dessutom lämnat en proposition till riksdagen om bl.a. tillståndsplikt för företag som lånar ut eller förmedlar lån på mindre belopp med kort löptid </w:t>
      </w:r>
      <w:r w:rsidRPr="00602D16">
        <w:rPr>
          <w:rFonts w:ascii="OrigGarmnd BT" w:eastAsia="Times New Roman" w:hAnsi="OrigGarmnd BT" w:cs="Times New Roman"/>
          <w:spacing w:val="-4"/>
          <w:szCs w:val="20"/>
        </w:rPr>
        <w:lastRenderedPageBreak/>
        <w:t>(prop. 2013/14:107). En utredning kommer inom kort att tillsättas för att föreslå hur EU-direktivet om bostadslåneavtal ska implementeras i svensk lagstiftning.</w:t>
      </w:r>
    </w:p>
    <w:p w14:paraId="0724A447" w14:textId="3B659FED" w:rsidR="00F7009D" w:rsidRDefault="009D6872" w:rsidP="00F7009D">
      <w:pPr>
        <w:overflowPunct w:val="0"/>
        <w:autoSpaceDE w:val="0"/>
        <w:autoSpaceDN w:val="0"/>
        <w:adjustRightInd w:val="0"/>
        <w:spacing w:after="0" w:line="260" w:lineRule="exact"/>
        <w:ind w:firstLine="227"/>
        <w:jc w:val="both"/>
        <w:textAlignment w:val="baseline"/>
        <w:rPr>
          <w:rFonts w:ascii="OrigGarmnd BT" w:eastAsia="Times New Roman" w:hAnsi="OrigGarmnd BT" w:cs="Times New Roman"/>
          <w:spacing w:val="-4"/>
          <w:szCs w:val="20"/>
        </w:rPr>
      </w:pPr>
      <w:r w:rsidRPr="00602D16">
        <w:rPr>
          <w:rFonts w:ascii="OrigGarmnd BT" w:eastAsia="Times New Roman" w:hAnsi="OrigGarmnd BT" w:cs="Times New Roman"/>
          <w:spacing w:val="-4"/>
          <w:szCs w:val="20"/>
        </w:rPr>
        <w:t>Regeringen följer fortsatt noga utvecklingen av hushållens skuldsättning och har beredskap att vidta ytterligare åtgärder om skuldsättningen skulle öka på ett sätt som förstärker riskerna för obalanser i ekonomin. Även om hushållen är känsligare för förändringar i bostadspriser än för prisförändringar på sina finansiella tillgångar, utgör tillgångarna en buffert för hushållen. Det är därför av särskild vikt att skapa förutsättningar för hushåll att göra informerade och välgrundade val för sina finansiella portföljer och balansräkningar. Regeringen har därför aktivt arbetat med att stärka hushållens ställning på fondmarknaden, främst genom att öka den finansiella förmågan och förståelsen för finansiella tjänster och produkter</w:t>
      </w:r>
      <w:r>
        <w:rPr>
          <w:rFonts w:ascii="OrigGarmnd BT" w:eastAsia="Times New Roman" w:hAnsi="OrigGarmnd BT" w:cs="Times New Roman"/>
          <w:spacing w:val="-4"/>
          <w:szCs w:val="20"/>
        </w:rPr>
        <w:t>,</w:t>
      </w:r>
      <w:r w:rsidRPr="00602D16">
        <w:rPr>
          <w:rFonts w:ascii="OrigGarmnd BT" w:eastAsia="Times New Roman" w:hAnsi="OrigGarmnd BT" w:cs="Times New Roman"/>
          <w:spacing w:val="-4"/>
          <w:szCs w:val="20"/>
        </w:rPr>
        <w:t xml:space="preserve"> </w:t>
      </w:r>
      <w:r>
        <w:rPr>
          <w:rFonts w:ascii="OrigGarmnd BT" w:eastAsia="Times New Roman" w:hAnsi="OrigGarmnd BT" w:cs="Times New Roman"/>
          <w:spacing w:val="-4"/>
          <w:szCs w:val="20"/>
        </w:rPr>
        <w:t>m</w:t>
      </w:r>
      <w:r w:rsidRPr="00602D16">
        <w:rPr>
          <w:rFonts w:ascii="OrigGarmnd BT" w:eastAsia="Times New Roman" w:hAnsi="OrigGarmnd BT" w:cs="Times New Roman"/>
          <w:spacing w:val="-4"/>
          <w:szCs w:val="20"/>
        </w:rPr>
        <w:t xml:space="preserve">en även genom regleringen av aktörer på marknaden och produkterna. Regeringens ambition </w:t>
      </w:r>
      <w:r>
        <w:rPr>
          <w:rFonts w:ascii="OrigGarmnd BT" w:eastAsia="Times New Roman" w:hAnsi="OrigGarmnd BT" w:cs="Times New Roman"/>
          <w:spacing w:val="-4"/>
          <w:szCs w:val="20"/>
        </w:rPr>
        <w:t>är</w:t>
      </w:r>
      <w:r w:rsidRPr="00602D16">
        <w:rPr>
          <w:rFonts w:ascii="OrigGarmnd BT" w:eastAsia="Times New Roman" w:hAnsi="OrigGarmnd BT" w:cs="Times New Roman"/>
          <w:spacing w:val="-4"/>
          <w:szCs w:val="20"/>
        </w:rPr>
        <w:t xml:space="preserve"> att förbättra jämförbarheten mellan olika finansiella produkter och att öka den finansiella kunskapen hos hushållen. Finansinspektionen har därför fått särskilda resurser för arbetet med finansiell utbildning och information om de finansiella produkter som marknaden erbjuder.</w:t>
      </w:r>
    </w:p>
    <w:p w14:paraId="3B5F8CE9" w14:textId="7164A3E3" w:rsidR="00F7009D" w:rsidRPr="00602D16" w:rsidRDefault="009D6872" w:rsidP="00F7009D">
      <w:pPr>
        <w:pStyle w:val="Brdtextmedindrag"/>
      </w:pPr>
      <w:r>
        <w:t xml:space="preserve">I syfte att minska hushållens sårbarhet har Konsumentverket från den 1 april 2014 rätt att ta ut sanktionsavgifter från snabblåneföretag som inte gör ordentliga kreditprövningar. Regeringen avser också att ta fram en strategi för att motverka överskuldsättning. </w:t>
      </w:r>
      <w:r w:rsidRPr="005973D4">
        <w:t>Regeringen planerar även inrätta en konsumentupplysnings</w:t>
      </w:r>
      <w:r>
        <w:softHyphen/>
      </w:r>
      <w:r w:rsidRPr="005973D4">
        <w:t>tjänst på nationell nivå</w:t>
      </w:r>
      <w:r>
        <w:t xml:space="preserve"> , som bl.a. ska kunna ge oberoende konsumentstöd kring finansiella tjänster, företag och pensioner.</w:t>
      </w:r>
    </w:p>
    <w:p w14:paraId="23BEF22A" w14:textId="35382F22" w:rsidR="00F7009D" w:rsidRPr="00602D16" w:rsidRDefault="009D6872" w:rsidP="00F7009D">
      <w:pPr>
        <w:overflowPunct w:val="0"/>
        <w:autoSpaceDE w:val="0"/>
        <w:autoSpaceDN w:val="0"/>
        <w:adjustRightInd w:val="0"/>
        <w:spacing w:after="0" w:line="260" w:lineRule="exact"/>
        <w:ind w:firstLine="227"/>
        <w:jc w:val="both"/>
        <w:textAlignment w:val="baseline"/>
        <w:rPr>
          <w:rFonts w:ascii="OrigGarmnd BT" w:eastAsia="Times New Roman" w:hAnsi="OrigGarmnd BT" w:cs="Times New Roman"/>
          <w:spacing w:val="-4"/>
          <w:szCs w:val="20"/>
        </w:rPr>
      </w:pPr>
      <w:r w:rsidRPr="00602D16">
        <w:rPr>
          <w:rFonts w:ascii="OrigGarmnd BT" w:eastAsia="Times New Roman" w:hAnsi="OrigGarmnd BT" w:cs="Times New Roman"/>
          <w:spacing w:val="-4"/>
          <w:szCs w:val="20"/>
        </w:rPr>
        <w:t>Regeringen arbetar också aktivt i EU-förhandlingar om bl.a. krav på fondfaktablad och andra informationskrav. Ett sätt att förstärka hushållens balansräkningar på längre sikt är att förmå hushållen att fatta välgrundade beslut om placeringen av sin premiepension. En proposition har därför lämnats till riksdagen med förslag till krav på skriftlig bekräftelse vid telefonförsäljning på premiepensionsområdet (prop. 2013/14:71). Det arbetet fortsätter med en särskild utredning om övriga finansiella tjänster och produkter (dir. 2014:11</w:t>
      </w:r>
      <w:r w:rsidRPr="005973D4">
        <w:rPr>
          <w:rStyle w:val="BrdtextmedindragChar"/>
          <w:rFonts w:eastAsiaTheme="minorHAnsi"/>
        </w:rPr>
        <w:t>), jämte utredningen om konsumentskydd vid telefon</w:t>
      </w:r>
      <w:r>
        <w:rPr>
          <w:rStyle w:val="BrdtextmedindragChar"/>
          <w:rFonts w:eastAsiaTheme="minorHAnsi"/>
        </w:rPr>
        <w:softHyphen/>
      </w:r>
      <w:r w:rsidRPr="005973D4">
        <w:rPr>
          <w:rStyle w:val="BrdtextmedindragChar"/>
          <w:rFonts w:eastAsiaTheme="minorHAnsi"/>
        </w:rPr>
        <w:t xml:space="preserve">försäljning (dir. 2013:15). </w:t>
      </w:r>
      <w:r w:rsidRPr="00602D16">
        <w:rPr>
          <w:rFonts w:ascii="OrigGarmnd BT" w:eastAsia="Times New Roman" w:hAnsi="OrigGarmnd BT" w:cs="Times New Roman"/>
          <w:spacing w:val="-4"/>
          <w:szCs w:val="20"/>
        </w:rPr>
        <w:t xml:space="preserve">Regeringen går nu vidare med ett utökat samarbete med branschen </w:t>
      </w:r>
      <w:r w:rsidRPr="00602D16">
        <w:rPr>
          <w:rFonts w:ascii="OrigGarmnd BT" w:eastAsia="Times New Roman" w:hAnsi="OrigGarmnd BT" w:cs="Times New Roman"/>
          <w:spacing w:val="-4"/>
          <w:szCs w:val="20"/>
        </w:rPr>
        <w:lastRenderedPageBreak/>
        <w:t>om information och transparens i frågor som rör bl.a. flytträtt av pensionskapital.</w:t>
      </w:r>
    </w:p>
    <w:p w14:paraId="5EEF8123" w14:textId="77777777" w:rsidR="00F7009D" w:rsidRPr="00602D16" w:rsidRDefault="00F7009D" w:rsidP="00F7009D">
      <w:pPr>
        <w:pStyle w:val="Brdtextmedindrag"/>
        <w:ind w:firstLine="0"/>
      </w:pPr>
    </w:p>
    <w:p w14:paraId="253A0CC9" w14:textId="77777777" w:rsidR="00F7009D" w:rsidRPr="00602D16" w:rsidRDefault="00F7009D" w:rsidP="00F7009D">
      <w:pPr>
        <w:pStyle w:val="Brdtextmedindrag"/>
        <w:ind w:firstLine="0"/>
      </w:pPr>
    </w:p>
    <w:p w14:paraId="3F09322B" w14:textId="77777777" w:rsidR="00F7009D" w:rsidRPr="00602D16" w:rsidRDefault="009D6872" w:rsidP="00097006">
      <w:pPr>
        <w:pStyle w:val="Brdtext"/>
      </w:pPr>
      <w:r w:rsidRPr="00602D16">
        <w:br w:type="page"/>
      </w:r>
    </w:p>
    <w:bookmarkStart w:id="88" w:name="_Toc384401612"/>
    <w:p w14:paraId="5ED66978" w14:textId="77777777" w:rsidR="00F7009D" w:rsidRPr="00602D16" w:rsidRDefault="009D6872" w:rsidP="00F7009D">
      <w:pPr>
        <w:pStyle w:val="RubrikRuta"/>
      </w:pPr>
      <w:r w:rsidRPr="00602D16">
        <w:rPr>
          <w:noProof/>
          <w:lang w:eastAsia="sv-SE"/>
        </w:rPr>
        <w:lastRenderedPageBreak/>
        <mc:AlternateContent>
          <mc:Choice Requires="wps">
            <w:drawing>
              <wp:anchor distT="0" distB="0" distL="114300" distR="114300" simplePos="0" relativeHeight="251671040" behindDoc="1" locked="0" layoutInCell="1" allowOverlap="1" wp14:anchorId="3CDDFD84" wp14:editId="2B5381BA">
                <wp:simplePos x="0" y="0"/>
                <wp:positionH relativeFrom="column">
                  <wp:posOffset>-114935</wp:posOffset>
                </wp:positionH>
                <wp:positionV relativeFrom="page">
                  <wp:posOffset>723900</wp:posOffset>
                </wp:positionV>
                <wp:extent cx="5972175" cy="9039225"/>
                <wp:effectExtent l="0" t="0" r="9525" b="9525"/>
                <wp:wrapNone/>
                <wp:docPr id="31"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03922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9.05pt;margin-top:57pt;width:470.25pt;height:711.75pt;z-index:-251657728;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rsidRPr="00602D16">
        <w:t>Vissa skattefrågor inför budgetpropositionen för 2015</w:t>
      </w:r>
      <w:bookmarkEnd w:id="88"/>
    </w:p>
    <w:p w14:paraId="6299163B" w14:textId="486DD0A0" w:rsidR="00F7009D" w:rsidRPr="00602D16" w:rsidRDefault="009D6872" w:rsidP="00F7009D">
      <w:pPr>
        <w:pStyle w:val="Brdtext"/>
      </w:pPr>
      <w:r w:rsidRPr="00602D16">
        <w:t>De senaste åren har en särskild promemoria med ett antal skatteförslag remitterats i anslutning till den ekonomiska vårpropositionen. Remit</w:t>
      </w:r>
      <w:r w:rsidRPr="00602D16">
        <w:softHyphen/>
        <w:t>teringen har gjorts för att det ska vara möjligt att i kommande budgetproposition göra en samlad bedömning av skatteförslag med budgeteffekter. Det handlar bl.a. om att skapa ett tidsmässigt utrymme för en lagrådsgranskning av förslagen, i de fall en sådan granskning anses nödvändig.</w:t>
      </w:r>
    </w:p>
    <w:p w14:paraId="04B19677" w14:textId="7F358D91" w:rsidR="00F7009D" w:rsidRPr="00602D16" w:rsidRDefault="009D6872" w:rsidP="00F7009D">
      <w:pPr>
        <w:pStyle w:val="Brdtextmedindrag"/>
      </w:pPr>
      <w:r w:rsidRPr="00602D16">
        <w:t xml:space="preserve">I denna proposition presenteras ett antal reformer inom framför allt utbildningsväsendet. För att finansiera dessa reformer avser regeringen att i budgetpropositionen för 2015 föreslå ett antal skattehöjningar. Skatteförslagen avses beredas genom en remiss av en promemoria som har tagits fram inom Regeringskansliet. Promemorian presenteras i samband med att denna proposition överlämnas till riksdagen. </w:t>
      </w:r>
    </w:p>
    <w:p w14:paraId="2BE612FF" w14:textId="77777777" w:rsidR="00F7009D" w:rsidRPr="00602D16" w:rsidRDefault="009D6872" w:rsidP="00F7009D">
      <w:pPr>
        <w:pStyle w:val="Brdtextmedindrag"/>
      </w:pPr>
      <w:r w:rsidRPr="00602D16">
        <w:t>I promemorian föreslås:</w:t>
      </w:r>
    </w:p>
    <w:p w14:paraId="34738A38" w14:textId="7BA76D1C" w:rsidR="00F7009D" w:rsidRPr="00602D16" w:rsidRDefault="009D6872" w:rsidP="00F7009D">
      <w:pPr>
        <w:pStyle w:val="Brdtextmedindrag"/>
        <w:numPr>
          <w:ilvl w:val="0"/>
          <w:numId w:val="4"/>
        </w:numPr>
      </w:pPr>
      <w:r w:rsidRPr="00602D16">
        <w:t>en begränsning av avdraget för privat pensionssparande från 12 000 kronor till 2 400 kronor per år,</w:t>
      </w:r>
    </w:p>
    <w:p w14:paraId="4F8A480E" w14:textId="6111C0E2" w:rsidR="00F7009D" w:rsidRPr="00602D16" w:rsidRDefault="009D6872" w:rsidP="00F7009D">
      <w:pPr>
        <w:pStyle w:val="Brdtextmedindrag"/>
        <w:numPr>
          <w:ilvl w:val="0"/>
          <w:numId w:val="4"/>
        </w:numPr>
      </w:pPr>
      <w:r w:rsidRPr="00602D16">
        <w:t>höjda punktskatter på alkohol; med 9 procent på öl och vin, och med 1 procent på sprit,</w:t>
      </w:r>
    </w:p>
    <w:p w14:paraId="06FB2665" w14:textId="6885D509" w:rsidR="00F7009D" w:rsidRPr="00602D16" w:rsidRDefault="009D6872" w:rsidP="00F7009D">
      <w:pPr>
        <w:pStyle w:val="Brdtextmedindrag"/>
        <w:numPr>
          <w:ilvl w:val="0"/>
          <w:numId w:val="4"/>
        </w:numPr>
      </w:pPr>
      <w:r w:rsidRPr="00602D16">
        <w:t xml:space="preserve">höjda punktskatter </w:t>
      </w:r>
      <w:r>
        <w:t>på tobak;</w:t>
      </w:r>
      <w:r w:rsidRPr="00602D16">
        <w:t xml:space="preserve"> med 4 procent på cigaretter, röktobak, cigarrer, cigariller och tuggtobak och med 22 procent på snus, </w:t>
      </w:r>
    </w:p>
    <w:p w14:paraId="6BFC93FB" w14:textId="77777777" w:rsidR="00F7009D" w:rsidRPr="00602D16" w:rsidRDefault="009D6872" w:rsidP="00F7009D">
      <w:pPr>
        <w:pStyle w:val="Brdtextmedindrag"/>
        <w:numPr>
          <w:ilvl w:val="0"/>
          <w:numId w:val="4"/>
        </w:numPr>
      </w:pPr>
      <w:r w:rsidRPr="00602D16">
        <w:t>en höjd fordonsskatt för lätta fordon genom att koldioxidbeloppet höjs och att gränsen för när koldioxidbelopp börjar tas ut sänks,</w:t>
      </w:r>
    </w:p>
    <w:p w14:paraId="043CAB85" w14:textId="3CF0262A" w:rsidR="00F7009D" w:rsidRDefault="009D6872" w:rsidP="00F7009D">
      <w:pPr>
        <w:pStyle w:val="Brdtextmedindrag"/>
        <w:numPr>
          <w:ilvl w:val="0"/>
          <w:numId w:val="4"/>
        </w:numPr>
      </w:pPr>
      <w:r w:rsidRPr="00602D16">
        <w:t>en slopad gruppregist</w:t>
      </w:r>
      <w:r>
        <w:t>r</w:t>
      </w:r>
      <w:r w:rsidRPr="00602D16">
        <w:t>ering till mer</w:t>
      </w:r>
      <w:r>
        <w:softHyphen/>
      </w:r>
      <w:r w:rsidRPr="00602D16">
        <w:t>värdesskatt för företag inom den finan</w:t>
      </w:r>
      <w:r>
        <w:softHyphen/>
      </w:r>
      <w:r w:rsidRPr="00602D16">
        <w:t>siella sektorn och i inkomstskatterättsliga kommissionärsförhållanden.</w:t>
      </w:r>
    </w:p>
    <w:p w14:paraId="56F02FC5" w14:textId="77777777" w:rsidR="00097006" w:rsidRPr="00602D16" w:rsidRDefault="00097006" w:rsidP="00097006">
      <w:pPr>
        <w:pStyle w:val="Brdtextmedindrag"/>
        <w:ind w:left="587" w:firstLine="0"/>
      </w:pPr>
    </w:p>
    <w:p w14:paraId="6C10D940" w14:textId="2ADFC3B8" w:rsidR="00F7009D" w:rsidRDefault="009D6872" w:rsidP="001D5EB3">
      <w:pPr>
        <w:pStyle w:val="Brdtext"/>
      </w:pPr>
      <w:r w:rsidRPr="00602D16">
        <w:t>Utöver dessa finansieringsförslag innehåller promemorian även ett förslag inom mervärdes</w:t>
      </w:r>
      <w:r>
        <w:softHyphen/>
      </w:r>
      <w:r w:rsidRPr="00602D16">
        <w:t>skatteområdet om en höjd beloppsgräns från 2 000 kronor till 4 000 kronor för att få använda förenklad faktura. Åtgärden är av förenklings</w:t>
      </w:r>
      <w:r>
        <w:softHyphen/>
      </w:r>
      <w:r w:rsidRPr="00602D16">
        <w:t>karaktär.</w:t>
      </w:r>
    </w:p>
    <w:p w14:paraId="5D6B5CA4" w14:textId="77777777" w:rsidR="008C712A" w:rsidRPr="008960AE" w:rsidRDefault="008C712A" w:rsidP="008960AE">
      <w:pPr>
        <w:pStyle w:val="Brdtext"/>
        <w:sectPr w:rsidR="008C712A" w:rsidRPr="008960AE" w:rsidSect="00724AC2">
          <w:headerReference w:type="even" r:id="rId100"/>
          <w:headerReference w:type="default" r:id="rId101"/>
          <w:footerReference w:type="even" r:id="rId102"/>
          <w:footerReference w:type="default" r:id="rId103"/>
          <w:footerReference w:type="first" r:id="rId104"/>
          <w:type w:val="continuous"/>
          <w:pgSz w:w="11906" w:h="16838" w:code="9"/>
          <w:pgMar w:top="1304" w:right="1871" w:bottom="1531" w:left="1021" w:header="567" w:footer="1077" w:gutter="0"/>
          <w:cols w:num="2" w:space="340"/>
          <w:docGrid w:linePitch="360"/>
        </w:sectPr>
      </w:pPr>
    </w:p>
    <w:p w14:paraId="1BA759B2" w14:textId="41CACFF7" w:rsidR="00F7009D" w:rsidRDefault="0009067D" w:rsidP="00F7009D">
      <w:pPr>
        <w:pStyle w:val="Brdtext"/>
        <w:spacing w:line="240" w:lineRule="auto"/>
        <w:ind w:firstLine="1304"/>
        <w:jc w:val="center"/>
        <w:rPr>
          <w:sz w:val="84"/>
          <w:szCs w:val="84"/>
        </w:rPr>
      </w:pPr>
      <w:sdt>
        <w:sdtPr>
          <w:rPr>
            <w:sz w:val="84"/>
            <w:szCs w:val="84"/>
          </w:rPr>
          <w:alias w:val="Avsnittsnummer"/>
          <w:tag w:val="Avsnittsnummer"/>
          <w:id w:val="-1376390525"/>
          <w:lock w:val="sdtContentLocked"/>
          <w:dataBinding w:prefixMappings="xmlns:ns0='http://rkdhs/mallar/budget/VÅP/VÅP.xsd'" w:xpath="/ns0:dokumentvärden[1]/ns0:avsnitt[1]/ns0:avsnitt[4]/@avsnittsnummer" w:storeItemID="{05362479-D7DD-42A6-9715-445895EE037E}"/>
          <w:text w:multiLine="1"/>
        </w:sdtPr>
        <w:sdtEndPr/>
        <w:sdtContent>
          <w:r w:rsidR="009D6872">
            <w:rPr>
              <w:sz w:val="84"/>
              <w:szCs w:val="84"/>
            </w:rPr>
            <w:t>3</w:t>
          </w:r>
        </w:sdtContent>
      </w:sdt>
      <w:r w:rsidR="009D6872">
        <w:rPr>
          <w:noProof/>
          <w:sz w:val="84"/>
          <w:szCs w:val="84"/>
          <w:lang w:eastAsia="sv-SE"/>
        </w:rPr>
        <mc:AlternateContent>
          <mc:Choice Requires="wpg">
            <w:drawing>
              <wp:anchor distT="0" distB="0" distL="114300" distR="114300" simplePos="0" relativeHeight="251656704" behindDoc="0" locked="0" layoutInCell="0" allowOverlap="1" wp14:anchorId="5ACAE353" wp14:editId="347FBD79">
                <wp:simplePos x="0" y="0"/>
                <wp:positionH relativeFrom="page">
                  <wp:posOffset>6444615</wp:posOffset>
                </wp:positionH>
                <wp:positionV relativeFrom="page">
                  <wp:posOffset>0</wp:posOffset>
                </wp:positionV>
                <wp:extent cx="892175" cy="10693400"/>
                <wp:effectExtent l="15240" t="9525" r="6985" b="12700"/>
                <wp:wrapNone/>
                <wp:docPr id="32" name="Grupp 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892175" cy="10693400"/>
                          <a:chOff x="51" y="0"/>
                          <a:chExt cx="19670" cy="20000"/>
                        </a:xfrm>
                      </wpg:grpSpPr>
                      <wps:wsp>
                        <wps:cNvPr id="11" name="Line 3"/>
                        <wps:cNvCnPr/>
                        <wps:spPr bwMode="auto">
                          <a:xfrm>
                            <a:off x="307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56" name="Line 4"/>
                        <wps:cNvCnPr/>
                        <wps:spPr bwMode="auto">
                          <a:xfrm>
                            <a:off x="458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57" name="Line 5"/>
                        <wps:cNvCnPr/>
                        <wps:spPr bwMode="auto">
                          <a:xfrm>
                            <a:off x="156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58" name="Line 6"/>
                        <wps:cNvCnPr/>
                        <wps:spPr bwMode="auto">
                          <a:xfrm>
                            <a:off x="609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59" name="Line 7"/>
                        <wps:cNvCnPr/>
                        <wps:spPr bwMode="auto">
                          <a:xfrm>
                            <a:off x="761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60" name="Line 8"/>
                        <wps:cNvCnPr/>
                        <wps:spPr bwMode="auto">
                          <a:xfrm>
                            <a:off x="912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70" name="Line 9"/>
                        <wps:cNvCnPr/>
                        <wps:spPr bwMode="auto">
                          <a:xfrm>
                            <a:off x="1819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71" name="Line 10"/>
                        <wps:cNvCnPr/>
                        <wps:spPr bwMode="auto">
                          <a:xfrm>
                            <a:off x="1063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72" name="Line 11"/>
                        <wps:cNvCnPr/>
                        <wps:spPr bwMode="auto">
                          <a:xfrm>
                            <a:off x="1214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73" name="Line 12"/>
                        <wps:cNvCnPr/>
                        <wps:spPr bwMode="auto">
                          <a:xfrm>
                            <a:off x="5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74" name="Line 13"/>
                        <wps:cNvCnPr/>
                        <wps:spPr bwMode="auto">
                          <a:xfrm>
                            <a:off x="1365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75" name="Line 14"/>
                        <wps:cNvCnPr/>
                        <wps:spPr bwMode="auto">
                          <a:xfrm>
                            <a:off x="1970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76" name="Line 15"/>
                        <wps:cNvCnPr/>
                        <wps:spPr bwMode="auto">
                          <a:xfrm>
                            <a:off x="1517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77" name="Line 16"/>
                        <wps:cNvCnPr/>
                        <wps:spPr bwMode="auto">
                          <a:xfrm>
                            <a:off x="1668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group id="Grupp 86" style="position:absolute;margin-left:507.45pt;margin-top:0;width:70.25pt;height:842pt;z-index:251658242;mso-position-horizontal-relative:page;mso-position-vertical-relative:page" coordsize="19670,20000" coordorigin="51" o:spid="_x0000_s1026" o:allowincell="f">
                <v:line id="Line 3" style="position:absolute;visibility:visible;mso-wrap-style:square" o:spid="_x0000_s1027" strokecolor="gray" strokeweight="1pt" o:connectortype="straight" from="3075,0" to="3089,20000">
                  <v:stroke startarrowwidth="narrow" startarrowlength="short" endarrowwidth="narrow" endarrowlength="short"/>
                </v:line>
                <v:line id="Line 4" style="position:absolute;visibility:visible;mso-wrap-style:square" o:spid="_x0000_s1028" strokecolor="gray" strokeweight="1pt" o:connectortype="straight" from="4587,0" to="4601,20000">
                  <v:stroke startarrowwidth="narrow" startarrowlength="short" endarrowwidth="narrow" endarrowlength="short"/>
                </v:line>
                <v:line id="Line 5" style="position:absolute;visibility:visible;mso-wrap-style:square" o:spid="_x0000_s1029" strokecolor="gray" strokeweight="1pt" o:connectortype="straight" from="1563,0" to="1577,20000">
                  <v:stroke startarrowwidth="narrow" startarrowlength="short" endarrowwidth="narrow" endarrowlength="short"/>
                </v:line>
                <v:line id="Line 6" style="position:absolute;visibility:visible;mso-wrap-style:square" o:spid="_x0000_s1030" strokecolor="gray" strokeweight="1pt" o:connectortype="straight" from="6099,0" to="6113,20000">
                  <v:stroke startarrowwidth="narrow" startarrowlength="short" endarrowwidth="narrow" endarrowlength="short"/>
                </v:line>
                <v:line id="Line 7" style="position:absolute;visibility:visible;mso-wrap-style:square" o:spid="_x0000_s1031" strokecolor="gray" strokeweight="1pt" o:connectortype="straight" from="7611,0" to="7625,20000">
                  <v:stroke startarrowwidth="narrow" startarrowlength="short" endarrowwidth="narrow" endarrowlength="short"/>
                </v:line>
                <v:line id="Line 8" style="position:absolute;visibility:visible;mso-wrap-style:square" o:spid="_x0000_s1032" strokecolor="gray" strokeweight="1pt" o:connectortype="straight" from="9123,0" to="9137,20000">
                  <v:stroke startarrowwidth="narrow" startarrowlength="short" endarrowwidth="narrow" endarrowlength="short"/>
                </v:line>
                <v:line id="Line 9" style="position:absolute;visibility:visible;mso-wrap-style:square" o:spid="_x0000_s1033" strokecolor="gray" strokeweight="1pt" o:connectortype="straight" from="18195,0" to="18209,20000">
                  <v:stroke startarrowwidth="narrow" startarrowlength="short" endarrowwidth="narrow" endarrowlength="short"/>
                </v:line>
                <v:line id="Line 10" style="position:absolute;visibility:visible;mso-wrap-style:square" o:spid="_x0000_s1034" strokecolor="gray" strokeweight="1pt" o:connectortype="straight" from="10635,0" to="10649,20000">
                  <v:stroke startarrowwidth="narrow" startarrowlength="short" endarrowwidth="narrow" endarrowlength="short"/>
                </v:line>
                <v:line id="Line 11" style="position:absolute;visibility:visible;mso-wrap-style:square" o:spid="_x0000_s1035" strokecolor="gray" strokeweight="1pt" o:connectortype="straight" from="12147,0" to="12161,20000">
                  <v:stroke startarrowwidth="narrow" startarrowlength="short" endarrowwidth="narrow" endarrowlength="short"/>
                </v:line>
                <v:line id="Line 12" style="position:absolute;visibility:visible;mso-wrap-style:square" o:spid="_x0000_s1036" strokecolor="gray" strokeweight="1pt" o:connectortype="straight" from="51,0" to="65,20000">
                  <v:stroke startarrowwidth="narrow" startarrowlength="short" endarrowwidth="narrow" endarrowlength="short"/>
                </v:line>
                <v:line id="Line 13" style="position:absolute;visibility:visible;mso-wrap-style:square" o:spid="_x0000_s1037" strokecolor="gray" strokeweight="1pt" o:connectortype="straight" from="13659,0" to="13673,20000">
                  <v:stroke startarrowwidth="narrow" startarrowlength="short" endarrowwidth="narrow" endarrowlength="short"/>
                </v:line>
                <v:line id="Line 14" style="position:absolute;visibility:visible;mso-wrap-style:square" o:spid="_x0000_s1038" strokecolor="gray" strokeweight="1pt" o:connectortype="straight" from="19707,0" to="19721,20000">
                  <v:stroke startarrowwidth="narrow" startarrowlength="short" endarrowwidth="narrow" endarrowlength="short"/>
                </v:line>
                <v:line id="Line 15" style="position:absolute;visibility:visible;mso-wrap-style:square" o:spid="_x0000_s1039" strokecolor="gray" strokeweight="1pt" o:connectortype="straight" from="15171,0" to="15185,20000">
                  <v:stroke startarrowwidth="narrow" startarrowlength="short" endarrowwidth="narrow" endarrowlength="short"/>
                </v:line>
                <v:line id="Line 16" style="position:absolute;visibility:visible;mso-wrap-style:square" o:spid="_x0000_s1040" strokecolor="gray" strokeweight="1pt" o:connectortype="straight" from="16683,0" to="16697,20000">
                  <v:stroke startarrowwidth="narrow" startarrowlength="short" endarrowwidth="narrow" endarrowlength="short"/>
                </v:line>
                <w10:wrap anchorx="page" anchory="page"/>
              </v:group>
            </w:pict>
          </mc:Fallback>
        </mc:AlternateContent>
      </w:r>
    </w:p>
    <w:p w14:paraId="7E28B908" w14:textId="77777777" w:rsidR="00F7009D" w:rsidRDefault="0009067D" w:rsidP="00F7009D">
      <w:pPr>
        <w:pStyle w:val="Brdtext"/>
        <w:spacing w:before="480" w:line="240" w:lineRule="auto"/>
        <w:jc w:val="center"/>
        <w:rPr>
          <w:sz w:val="84"/>
          <w:szCs w:val="84"/>
        </w:rPr>
      </w:pPr>
      <w:sdt>
        <w:sdtPr>
          <w:rPr>
            <w:sz w:val="84"/>
            <w:szCs w:val="84"/>
          </w:rPr>
          <w:alias w:val="AvsnittsrubrikKopia"/>
          <w:tag w:val="AvsnittsrubrikKopia"/>
          <w:id w:val="-422882312"/>
          <w:lock w:val="sdtContentLocked"/>
          <w:dataBinding w:prefixMappings="xmlns:ns0='http://rkdhs/mallar/budget/VÅP/VÅP.xsd'" w:xpath="/ns0:dokumentvärden[1]/ns0:avsnitt[1]/ns0:avsnitt[4]/@avsnittsrubrik" w:storeItemID="{05362479-D7DD-42A6-9715-445895EE037E}"/>
          <w:text w:multiLine="1"/>
        </w:sdtPr>
        <w:sdtEndPr/>
        <w:sdtContent>
          <w:r w:rsidR="009D6872">
            <w:rPr>
              <w:sz w:val="84"/>
              <w:szCs w:val="84"/>
            </w:rPr>
            <w:t>Den makroekonomiska utvecklingen</w:t>
          </w:r>
        </w:sdtContent>
      </w:sdt>
    </w:p>
    <w:p w14:paraId="7B4F7106" w14:textId="77777777" w:rsidR="00F7009D" w:rsidRDefault="00F7009D" w:rsidP="00F7009D">
      <w:pPr>
        <w:pStyle w:val="Brdtext"/>
        <w:spacing w:before="480" w:line="240" w:lineRule="auto"/>
        <w:jc w:val="center"/>
        <w:rPr>
          <w:sz w:val="84"/>
          <w:szCs w:val="84"/>
        </w:rPr>
      </w:pPr>
    </w:p>
    <w:p w14:paraId="31AFDC75" w14:textId="77777777" w:rsidR="00F7009D" w:rsidRDefault="00F7009D" w:rsidP="00F7009D">
      <w:pPr>
        <w:pStyle w:val="Brdtext"/>
      </w:pPr>
    </w:p>
    <w:p w14:paraId="42A92FEC" w14:textId="77777777" w:rsidR="00F7009D" w:rsidRPr="00267A90" w:rsidRDefault="00F7009D" w:rsidP="00F7009D">
      <w:pPr>
        <w:pStyle w:val="Brdtext"/>
      </w:pPr>
    </w:p>
    <w:p w14:paraId="6FA04C25" w14:textId="77777777" w:rsidR="00F7009D" w:rsidRPr="00401986" w:rsidRDefault="009D6872" w:rsidP="00F7009D">
      <w:pPr>
        <w:pStyle w:val="Brdtext"/>
        <w:spacing w:line="240" w:lineRule="atLeast"/>
        <w:rPr>
          <w:spacing w:val="0"/>
        </w:rPr>
      </w:pPr>
      <w:r>
        <w:rPr>
          <w:noProof/>
          <w:lang w:eastAsia="sv-SE"/>
        </w:rPr>
        <mc:AlternateContent>
          <mc:Choice Requires="wps">
            <w:drawing>
              <wp:anchor distT="0" distB="0" distL="114300" distR="114300" simplePos="0" relativeHeight="251659776" behindDoc="1" locked="1" layoutInCell="1" allowOverlap="1" wp14:anchorId="23948807" wp14:editId="14332972">
                <wp:simplePos x="0" y="0"/>
                <wp:positionH relativeFrom="column">
                  <wp:posOffset>2160270</wp:posOffset>
                </wp:positionH>
                <wp:positionV relativeFrom="page">
                  <wp:posOffset>7726680</wp:posOffset>
                </wp:positionV>
                <wp:extent cx="1396800" cy="1789200"/>
                <wp:effectExtent l="0" t="0" r="0" b="1905"/>
                <wp:wrapNone/>
                <wp:docPr id="33" name="Textruta 30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1396800" cy="1789200"/>
                        </a:xfrm>
                        <a:prstGeom prst="rect">
                          <a:avLst/>
                        </a:prstGeom>
                        <a:noFill/>
                        <a:ln w="6350">
                          <a:noFill/>
                        </a:ln>
                        <a:effectLst/>
                      </wps:spPr>
                      <wps:txbx>
                        <w:txbxContent>
                          <w:sdt>
                            <w:sdtPr>
                              <w:alias w:val="TreKronorLogo"/>
                              <w:tag w:val="TreKronorLogo"/>
                              <w:id w:val="-879250219"/>
                              <w:lock w:val="sdtContentLocked"/>
                              <w:dataBinding w:prefixMappings="xmlns:ns0='http://rkdhs/mallar/budget/VÅP/VÅP.xsd'" w:xpath="/ns0:dokumentvärden[1]/ns0:logos/ns0:logo[@id='28']" w:storeItemID="{05362479-D7DD-42A6-9715-445895EE037E}"/>
                              <w:picture/>
                            </w:sdtPr>
                            <w:sdtEndPr/>
                            <w:sdtContent>
                              <w:p w14:paraId="47B32AAB" w14:textId="77777777" w:rsidR="00C53370" w:rsidRPr="0083762F" w:rsidRDefault="00C53370" w:rsidP="0083762F">
                                <w:pPr>
                                  <w:pStyle w:val="Brdtext"/>
                                  <w:spacing w:line="240" w:lineRule="auto"/>
                                  <w:jc w:val="center"/>
                                </w:pPr>
                                <w:r>
                                  <w:rPr>
                                    <w:noProof/>
                                    <w:lang w:eastAsia="sv-SE"/>
                                  </w:rPr>
                                  <w:drawing>
                                    <wp:inline distT="0" distB="0" distL="0" distR="0" wp14:anchorId="513411A9" wp14:editId="55965763">
                                      <wp:extent cx="752400" cy="564300"/>
                                      <wp:effectExtent l="0" t="0" r="0" b="7620"/>
                                      <wp:docPr id="444"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_x0000_s1029" type="#_x0000_t202" style="position:absolute;left:0;text-align:left;margin-left:170.1pt;margin-top:608.4pt;width:110pt;height:140.9pt;z-index:-251656704;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GLsAUAIAAJYEAAAOAAAAZHJzL2Uyb0RvYy54bWysVE2P2jAQvVfqf7B8Lwkfy0JEWFFWVJXQ&#10;7kqw2rNxbBI19ri2IaG/vmMHWLTtqerFjDPjNzPvzTB7aFVNjsK6CnRO+72UEqE5FJXe5/R1u/oy&#10;ocR5pgtWgxY5PQlHH+afP80ak4kBlFAXwhIE0S5rTE5L702WJI6XQjHXAyM0OiVYxTxe7T4pLGsQ&#10;XdXJIE3HSQO2MBa4cA6/PnZOOo/4Ugrun6V0wpM6p1ibj6eN5y6cyXzGsr1lpqz4uQz2D1UoVmlM&#10;eoV6ZJ6Rg63+gFIVt+BA+h4HlYCUFRexB+ymn37oZlMyI2IvSI4zV5rc/4PlT8cXS6oip8MhJZop&#10;1GgrWm8P2MAwnQaCGuMyjNsYjPTtV2hR6NisM2vgPxzRsCyZ3ouFM0h48OKr5OZZh+EQIHDUSqvC&#10;L3ZPEAtlOV2lwNSEhwTD6XiSooujr38/maLYEfX9ubHOfxOgSDByajF1rIod186HAlh2CQnZNKyq&#10;uo5615o0OR0P79L44OrBF7UOsSJOzhkm9NGVHizf7tqOrws1OyhOyIyFbric4asKK1oz51+YxWnC&#10;LnBD/DMesgbMDGeLkhLsr799D/EoMnopaXA6c+p+HpgVlNTfNco/7Y9GYZzjZXR3P8CLvfXsbj36&#10;oJaAC9DHXTQ8miHe1xdTWlBvuEiLkBVdTHPMnVN/MZe+2xlcRC4WixiEA2yYX+uN4QE68Bb43rZv&#10;zJqzKB71fILLHLPsgzZdbKfO4uBBVlG4wHPH6nmMcPijnudFDdt1e49R738n898AAAD//wMAUEsD&#10;BBQABgAIAAAAIQAv09QH4QAAAA0BAAAPAAAAZHJzL2Rvd25yZXYueG1sTI/BTsMwEETvSPyDtUjc&#10;qNNQQghxqgrBBQkhSiXEbRubOGCvQ+y24e/ZnuC4M0+zM/Vy8k7szRj7QArmswyEoTbonjoFm9eH&#10;ixJETEgaXSCj4MdEWDanJzVWOhzoxezXqRMcQrFCBTaloZIyttZ4jLMwGGLvI4weE59jJ/WIBw73&#10;TuZZVkiPPfEHi4O5s6b9Wu+8guvyXdvP8XHavD2tvu3zIN09SqXOz6bVLYhkpvQHw7E+V4eGO23D&#10;jnQUTsHlIssZZSOfFzyCkaviKG1ZWtyUBcimlv9XNL8AAAD//wMAUEsBAi0AFAAGAAgAAAAhALaD&#10;OJL+AAAA4QEAABMAAAAAAAAAAAAAAAAAAAAAAFtDb250ZW50X1R5cGVzXS54bWxQSwECLQAUAAYA&#10;CAAAACEAOP0h/9YAAACUAQAACwAAAAAAAAAAAAAAAAAvAQAAX3JlbHMvLnJlbHNQSwECLQAUAAYA&#10;CAAAACEAthi7AFACAACWBAAADgAAAAAAAAAAAAAAAAAuAgAAZHJzL2Uyb0RvYy54bWxQSwECLQAU&#10;AAYACAAAACEAL9PUB+EAAAANAQAADwAAAAAAAAAAAAAAAACqBAAAZHJzL2Rvd25yZXYueG1sUEsF&#10;BgAAAAAEAAQA8wAAALgFAAAAAA==&#10;" filled="f" stroked="f" strokeweight=".5pt">
                <v:path arrowok="t"/>
                <o:lock v:ext="edit" aspectratio="t"/>
                <v:textbox>
                  <w:txbxContent>
                    <w:sdt>
                      <w:sdtPr>
                        <w:alias w:val="TreKronorLogo"/>
                        <w:tag w:val="TreKronorLogo"/>
                        <w:id w:val="-879250219"/>
                        <w:lock w:val="sdtContentLocked"/>
                        <w:dataBinding w:prefixMappings="xmlns:ns0='http://rkdhs/mallar/budget/VÅP/VÅP.xsd'" w:xpath="/ns0:dokumentvärden[1]/ns0:logos/ns0:logo[@id='28']" w:storeItemID="{05362479-D7DD-42A6-9715-445895EE037E}"/>
                        <w:picture/>
                      </w:sdtPr>
                      <w:sdtEndPr/>
                      <w:sdtContent>
                        <w:p w14:paraId="47B32AAB" w14:textId="77777777" w:rsidR="00C53370" w:rsidRPr="0083762F" w:rsidRDefault="00C53370" w:rsidP="0083762F">
                          <w:pPr>
                            <w:pStyle w:val="Brdtext"/>
                            <w:spacing w:line="240" w:lineRule="auto"/>
                            <w:jc w:val="center"/>
                          </w:pPr>
                          <w:r>
                            <w:rPr>
                              <w:noProof/>
                              <w:lang w:eastAsia="sv-SE"/>
                            </w:rPr>
                            <w:drawing>
                              <wp:inline distT="0" distB="0" distL="0" distR="0" wp14:anchorId="513411A9" wp14:editId="55965763">
                                <wp:extent cx="752400" cy="564300"/>
                                <wp:effectExtent l="0" t="0" r="0" b="7620"/>
                                <wp:docPr id="444"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v:textbox>
                <w10:wrap anchory="page"/>
                <w10:anchorlock/>
              </v:shape>
            </w:pict>
          </mc:Fallback>
        </mc:AlternateContent>
      </w:r>
    </w:p>
    <w:p w14:paraId="7396185B" w14:textId="77777777" w:rsidR="00F7009D" w:rsidRDefault="00F7009D" w:rsidP="00F7009D">
      <w:pPr>
        <w:pStyle w:val="Brdtextmedindrag"/>
        <w:sectPr w:rsidR="00F7009D" w:rsidSect="00F7009D">
          <w:headerReference w:type="even" r:id="rId105"/>
          <w:headerReference w:type="default" r:id="rId106"/>
          <w:footerReference w:type="even" r:id="rId107"/>
          <w:footerReference w:type="default" r:id="rId108"/>
          <w:headerReference w:type="first" r:id="rId109"/>
          <w:footerReference w:type="first" r:id="rId110"/>
          <w:type w:val="oddPage"/>
          <w:pgSz w:w="11906" w:h="16838" w:code="9"/>
          <w:pgMar w:top="1304" w:right="1871" w:bottom="1531" w:left="1021" w:header="567" w:footer="1077" w:gutter="0"/>
          <w:cols w:space="708"/>
          <w:titlePg/>
          <w:docGrid w:linePitch="360"/>
        </w:sectPr>
      </w:pPr>
    </w:p>
    <w:bookmarkStart w:id="89" w:name="_Toc384401480"/>
    <w:p w14:paraId="60315112" w14:textId="77777777" w:rsidR="00F7009D" w:rsidRDefault="0009067D" w:rsidP="00F7009D">
      <w:pPr>
        <w:pStyle w:val="Rubrik1"/>
      </w:pPr>
      <w:sdt>
        <w:sdtPr>
          <w:alias w:val="Avsnittsrubrik"/>
          <w:tag w:val="Avsnittsrubrik"/>
          <w:id w:val="271912330"/>
          <w:lock w:val="sdtLocked"/>
          <w:dataBinding w:prefixMappings="xmlns:ns0='http://rkdhs/mallar/budget/VÅP/VÅP.xsd'" w:xpath="/ns0:dokumentvärden[1]/ns0:avsnitt[1]/ns0:avsnitt[4]/@avsnittsrubrik" w:storeItemID="{05362479-D7DD-42A6-9715-445895EE037E}"/>
          <w:text w:multiLine="1"/>
        </w:sdtPr>
        <w:sdtEndPr/>
        <w:sdtContent>
          <w:r w:rsidR="009D6872">
            <w:t>Den makroekonomiska utvecklingen</w:t>
          </w:r>
        </w:sdtContent>
      </w:sdt>
      <w:bookmarkEnd w:id="89"/>
    </w:p>
    <w:p w14:paraId="5EFFFCAC" w14:textId="77777777" w:rsidR="00F7009D" w:rsidRDefault="00F7009D" w:rsidP="00F7009D">
      <w:pPr>
        <w:pStyle w:val="Brdtext"/>
        <w:sectPr w:rsidR="00F7009D" w:rsidSect="00F7009D">
          <w:headerReference w:type="even" r:id="rId111"/>
          <w:headerReference w:type="default" r:id="rId112"/>
          <w:footerReference w:type="even" r:id="rId113"/>
          <w:footerReference w:type="default" r:id="rId114"/>
          <w:footerReference w:type="first" r:id="rId115"/>
          <w:type w:val="oddPage"/>
          <w:pgSz w:w="11906" w:h="16838" w:code="9"/>
          <w:pgMar w:top="1304" w:right="1871" w:bottom="1531" w:left="1021" w:header="567" w:footer="1077" w:gutter="0"/>
          <w:cols w:space="708"/>
          <w:docGrid w:linePitch="360"/>
        </w:sectPr>
      </w:pPr>
    </w:p>
    <w:p w14:paraId="6A36AC6C" w14:textId="77777777" w:rsidR="00F7009D" w:rsidRDefault="009D6872" w:rsidP="00D315E4">
      <w:pPr>
        <w:pStyle w:val="Rubrik4utannumrering"/>
        <w:spacing w:before="0"/>
      </w:pPr>
      <w:r>
        <w:lastRenderedPageBreak/>
        <w:t>Sammanfattning</w:t>
      </w:r>
    </w:p>
    <w:p w14:paraId="4E819555" w14:textId="77777777" w:rsidR="00F7009D" w:rsidRDefault="00F7009D" w:rsidP="00F7009D">
      <w:pPr>
        <w:pStyle w:val="Brdtextmedindrag"/>
        <w:pBdr>
          <w:top w:val="single" w:sz="24" w:space="0" w:color="808080"/>
        </w:pBdr>
        <w:spacing w:before="20" w:line="140" w:lineRule="exact"/>
      </w:pPr>
    </w:p>
    <w:p w14:paraId="248222CC" w14:textId="17D45FD7" w:rsidR="00F7009D" w:rsidRPr="00DF26EB" w:rsidRDefault="009D6872" w:rsidP="00F7009D">
      <w:pPr>
        <w:pStyle w:val="Strecklista"/>
        <w:rPr>
          <w:szCs w:val="22"/>
        </w:rPr>
      </w:pPr>
      <w:r>
        <w:rPr>
          <w:szCs w:val="22"/>
        </w:rPr>
        <w:t>Den konjunkturåterhämtning som inleddes i de avancerade ekonomierna 2013 bedöms fortsätta 2014 och 2015</w:t>
      </w:r>
      <w:r w:rsidRPr="00DF26EB">
        <w:rPr>
          <w:szCs w:val="22"/>
        </w:rPr>
        <w:t>.</w:t>
      </w:r>
      <w:r>
        <w:rPr>
          <w:szCs w:val="22"/>
        </w:rPr>
        <w:t xml:space="preserve"> En expansiv penningpolitik och minskade finans</w:t>
      </w:r>
      <w:r>
        <w:rPr>
          <w:szCs w:val="22"/>
        </w:rPr>
        <w:softHyphen/>
        <w:t>politiska åtstramningar förväntas bidra till en förhållandevis hög tillväxt.</w:t>
      </w:r>
    </w:p>
    <w:p w14:paraId="040670A6" w14:textId="080C633D" w:rsidR="00F7009D" w:rsidRPr="00DF26EB" w:rsidRDefault="009D6872" w:rsidP="00F7009D">
      <w:pPr>
        <w:pStyle w:val="Strecklista"/>
        <w:rPr>
          <w:szCs w:val="22"/>
        </w:rPr>
      </w:pPr>
      <w:r>
        <w:t>Tillväxten i svensk ekonomi var måttlig 2013, men steg något jämfört med 2012</w:t>
      </w:r>
      <w:r w:rsidRPr="00DA661A">
        <w:t>.</w:t>
      </w:r>
      <w:r w:rsidRPr="00683051">
        <w:rPr>
          <w:szCs w:val="22"/>
        </w:rPr>
        <w:t xml:space="preserve"> </w:t>
      </w:r>
      <w:r w:rsidRPr="00DF26EB">
        <w:rPr>
          <w:szCs w:val="22"/>
        </w:rPr>
        <w:t xml:space="preserve">BNP-tillväxten bedöms öka </w:t>
      </w:r>
      <w:r>
        <w:rPr>
          <w:szCs w:val="22"/>
        </w:rPr>
        <w:t xml:space="preserve">ytterligare </w:t>
      </w:r>
      <w:r w:rsidRPr="00DF26EB">
        <w:rPr>
          <w:szCs w:val="22"/>
        </w:rPr>
        <w:t xml:space="preserve">2014 </w:t>
      </w:r>
      <w:r>
        <w:rPr>
          <w:szCs w:val="22"/>
        </w:rPr>
        <w:t>och 2015</w:t>
      </w:r>
      <w:r w:rsidRPr="00DF26EB">
        <w:rPr>
          <w:szCs w:val="22"/>
        </w:rPr>
        <w:t xml:space="preserve">, till följd av en starkare utveckling </w:t>
      </w:r>
      <w:r>
        <w:rPr>
          <w:szCs w:val="22"/>
        </w:rPr>
        <w:t xml:space="preserve">i omvärlden </w:t>
      </w:r>
      <w:r w:rsidRPr="00DF26EB">
        <w:rPr>
          <w:szCs w:val="22"/>
        </w:rPr>
        <w:t>och en ökad tillförsikt h</w:t>
      </w:r>
      <w:r>
        <w:rPr>
          <w:szCs w:val="22"/>
        </w:rPr>
        <w:t>os svenska företag och hushåll.</w:t>
      </w:r>
    </w:p>
    <w:p w14:paraId="5DD078AF" w14:textId="663D9E03" w:rsidR="00F7009D" w:rsidRDefault="009D6872" w:rsidP="00F7009D">
      <w:pPr>
        <w:pStyle w:val="Strecklista"/>
        <w:rPr>
          <w:szCs w:val="22"/>
        </w:rPr>
      </w:pPr>
      <w:r>
        <w:t>Den högre BNP-tillväxten förväntas leda till att sysselsättningen ökar i en något högre takt än arbetskraften 2014 och 2015. Arbetslösheten minskar gradvis</w:t>
      </w:r>
      <w:r>
        <w:rPr>
          <w:szCs w:val="22"/>
        </w:rPr>
        <w:t>.</w:t>
      </w:r>
    </w:p>
    <w:p w14:paraId="034A7963" w14:textId="65CA8177" w:rsidR="00F7009D" w:rsidRPr="00DF26EB" w:rsidRDefault="009D6872" w:rsidP="00F7009D">
      <w:pPr>
        <w:pStyle w:val="Strecklista"/>
        <w:rPr>
          <w:szCs w:val="22"/>
        </w:rPr>
      </w:pPr>
      <w:r w:rsidRPr="00DF26EB">
        <w:rPr>
          <w:szCs w:val="22"/>
        </w:rPr>
        <w:t>Löneökningarna bli</w:t>
      </w:r>
      <w:r>
        <w:rPr>
          <w:szCs w:val="22"/>
        </w:rPr>
        <w:t>r</w:t>
      </w:r>
      <w:r w:rsidRPr="00DF26EB">
        <w:rPr>
          <w:szCs w:val="22"/>
        </w:rPr>
        <w:t xml:space="preserve"> återhållna 2014 och inflationen låg. Penningpolitiken </w:t>
      </w:r>
      <w:r>
        <w:rPr>
          <w:szCs w:val="22"/>
        </w:rPr>
        <w:t>antas</w:t>
      </w:r>
      <w:r w:rsidRPr="00DF26EB">
        <w:rPr>
          <w:szCs w:val="22"/>
        </w:rPr>
        <w:t xml:space="preserve"> vara fortsatt expansiv.</w:t>
      </w:r>
    </w:p>
    <w:p w14:paraId="5B1F7D3E" w14:textId="1CB665AF" w:rsidR="00F7009D" w:rsidRPr="00DF26EB" w:rsidRDefault="009D6872" w:rsidP="00F7009D">
      <w:pPr>
        <w:pStyle w:val="Strecklista"/>
        <w:rPr>
          <w:szCs w:val="22"/>
        </w:rPr>
      </w:pPr>
      <w:r w:rsidRPr="00DF26EB">
        <w:rPr>
          <w:szCs w:val="22"/>
        </w:rPr>
        <w:t>Det låga resursutnyttjandet skapar tillsammans med en internationell återhämtning förutsättningar för en förhållandevis hög BNP-tillväxt 201</w:t>
      </w:r>
      <w:r>
        <w:rPr>
          <w:szCs w:val="22"/>
        </w:rPr>
        <w:t>6</w:t>
      </w:r>
      <w:r w:rsidRPr="00DF26EB">
        <w:rPr>
          <w:szCs w:val="22"/>
        </w:rPr>
        <w:t>–201</w:t>
      </w:r>
      <w:r>
        <w:rPr>
          <w:szCs w:val="22"/>
        </w:rPr>
        <w:t>8</w:t>
      </w:r>
      <w:r w:rsidRPr="00DF26EB">
        <w:rPr>
          <w:szCs w:val="22"/>
        </w:rPr>
        <w:t>.</w:t>
      </w:r>
      <w:r>
        <w:rPr>
          <w:szCs w:val="22"/>
        </w:rPr>
        <w:t xml:space="preserve"> </w:t>
      </w:r>
      <w:r w:rsidRPr="00DF26EB">
        <w:rPr>
          <w:szCs w:val="22"/>
        </w:rPr>
        <w:t xml:space="preserve">Bidraget från hushållens konsumtion </w:t>
      </w:r>
      <w:r>
        <w:rPr>
          <w:szCs w:val="22"/>
        </w:rPr>
        <w:t xml:space="preserve">till BNP-tillväxten </w:t>
      </w:r>
      <w:r w:rsidRPr="00DF26EB">
        <w:rPr>
          <w:szCs w:val="22"/>
        </w:rPr>
        <w:t xml:space="preserve">väntas bli högt </w:t>
      </w:r>
      <w:r>
        <w:rPr>
          <w:szCs w:val="22"/>
        </w:rPr>
        <w:t xml:space="preserve">i förhållande till </w:t>
      </w:r>
      <w:r w:rsidRPr="00DF26EB">
        <w:rPr>
          <w:szCs w:val="22"/>
        </w:rPr>
        <w:t>tidigare återhämtningar.</w:t>
      </w:r>
    </w:p>
    <w:p w14:paraId="5C4ABF82" w14:textId="7B296DAE" w:rsidR="00F7009D" w:rsidRPr="00C0621B" w:rsidRDefault="009D6872" w:rsidP="00F7009D">
      <w:pPr>
        <w:pStyle w:val="Strecklista"/>
        <w:rPr>
          <w:szCs w:val="22"/>
        </w:rPr>
      </w:pPr>
      <w:r w:rsidRPr="00DF26EB">
        <w:rPr>
          <w:szCs w:val="22"/>
        </w:rPr>
        <w:t xml:space="preserve">Det råder stor osäkerhet om den framtida konjunkturutvecklingen. </w:t>
      </w:r>
      <w:r w:rsidRPr="00DF26EB">
        <w:t>Riskerna för en svagare utveckling bedöms överväga</w:t>
      </w:r>
      <w:r>
        <w:t xml:space="preserve">, </w:t>
      </w:r>
      <w:r w:rsidRPr="0082416C">
        <w:rPr>
          <w:szCs w:val="22"/>
        </w:rPr>
        <w:t>även om riskerna för en sämre utveckling har minskat jämfört med prognosen i budgetpropositionen för 2014</w:t>
      </w:r>
      <w:r>
        <w:t>.</w:t>
      </w:r>
    </w:p>
    <w:p w14:paraId="3AA1D211" w14:textId="77777777" w:rsidR="00F7009D" w:rsidRDefault="00F7009D" w:rsidP="00F7009D">
      <w:pPr>
        <w:pStyle w:val="Brdtextmedindrag"/>
        <w:pBdr>
          <w:bottom w:val="single" w:sz="24" w:space="0" w:color="808080"/>
        </w:pBdr>
        <w:spacing w:after="60" w:line="180" w:lineRule="exact"/>
      </w:pPr>
    </w:p>
    <w:p w14:paraId="06591144" w14:textId="05CE6445" w:rsidR="00F7009D" w:rsidRDefault="009D6872" w:rsidP="00F7009D">
      <w:pPr>
        <w:pStyle w:val="Brdtext"/>
      </w:pPr>
      <w:r>
        <w:lastRenderedPageBreak/>
        <w:t>I detta avsnitt redovisas prognosen för den ekonomiska utvecklingen i Sverige och omvärlden fram t.o.m. 2018.</w:t>
      </w:r>
      <w:r>
        <w:rPr>
          <w:rStyle w:val="Fotnotsreferens"/>
        </w:rPr>
        <w:footnoteReference w:id="34"/>
      </w:r>
      <w:r>
        <w:t xml:space="preserve"> För att belysa den osäkerhet som omgärdar prognosen redovisas tre alternativa scenarier för den ekonomiska utvecklingen.</w:t>
      </w:r>
    </w:p>
    <w:p w14:paraId="20DB0718" w14:textId="27017EA9" w:rsidR="00F7009D" w:rsidRDefault="009D6872" w:rsidP="00F7009D">
      <w:pPr>
        <w:pStyle w:val="Brdtextmedindrag"/>
      </w:pPr>
      <w:r>
        <w:t>Den ekonomiska vårpropositionens syfte är att ange politikens inriktning inför budgetpropositionen för 2015. Tyngdpunkten i framställningen har därför lagts på prognosen fram t.o.m. 2015. Utvecklingen 2016–2018 redovisas i ett separat delavsnitt. Avsnittet avslutas med en beskrivning av hur prognosen har reviderats jämfört med den bedömning som gjordes i budgetpropositionen för 2014.</w:t>
      </w:r>
    </w:p>
    <w:p w14:paraId="5D4D1BE9" w14:textId="77777777" w:rsidR="00F7009D" w:rsidRDefault="009D6872" w:rsidP="00F7009D">
      <w:pPr>
        <w:pStyle w:val="Brdtextmedindrag"/>
      </w:pPr>
      <w:r>
        <w:t>I avsnittet återfinns jämförelser med andra bedömares prognoser av variablerna BNP, arbetslöshet, inflation och BNP-gap. Genom att redovisa jämförelser med andra bedömare, och motivera större avvikelser, avser regeringen tydliggöra de bedömningar som görs.</w:t>
      </w:r>
    </w:p>
    <w:p w14:paraId="166C24AC" w14:textId="7234A610" w:rsidR="00F7009D" w:rsidRDefault="009D6872" w:rsidP="00F7009D">
      <w:pPr>
        <w:pStyle w:val="Brdtextmedindrag"/>
      </w:pPr>
      <w:r>
        <w:br w:type="page"/>
      </w:r>
    </w:p>
    <w:p w14:paraId="1796AC15" w14:textId="299F59A7" w:rsidR="00F7009D" w:rsidRDefault="009D6872" w:rsidP="00F7009D">
      <w:pPr>
        <w:pStyle w:val="Rubrik2"/>
      </w:pPr>
      <w:bookmarkStart w:id="90" w:name="_Toc384401481"/>
      <w:r w:rsidRPr="00DF26EB">
        <w:lastRenderedPageBreak/>
        <w:t>Internationell konjunktur</w:t>
      </w:r>
      <w:r>
        <w:t>-</w:t>
      </w:r>
      <w:r w:rsidRPr="00DF26EB">
        <w:t>utveckling</w:t>
      </w:r>
      <w:bookmarkEnd w:id="90"/>
    </w:p>
    <w:p w14:paraId="7F128DF9" w14:textId="351D3B76" w:rsidR="00F7009D" w:rsidRDefault="009D6872" w:rsidP="00F7009D">
      <w:pPr>
        <w:pStyle w:val="Rubrik4utannumrering"/>
        <w:spacing w:before="0"/>
      </w:pPr>
      <w:r>
        <w:t>Tilltagande global aktivitet men viss oro på de finansiella marknaderna</w:t>
      </w:r>
    </w:p>
    <w:p w14:paraId="27D365B9" w14:textId="172E169F" w:rsidR="00F7009D" w:rsidRDefault="009D6872" w:rsidP="00F7009D">
      <w:pPr>
        <w:pStyle w:val="Brdtext"/>
      </w:pPr>
      <w:r>
        <w:t xml:space="preserve">Aktiviteten i världsekonomin tilltog andra halvåret 2013 (se </w:t>
      </w:r>
      <w:r>
        <w:fldChar w:fldCharType="begin"/>
      </w:r>
      <w:r>
        <w:instrText xml:space="preserve"> REF  _Ref379206607 \* Lower \h </w:instrText>
      </w:r>
      <w:r>
        <w:fldChar w:fldCharType="separate"/>
      </w:r>
      <w:r w:rsidR="004642B5">
        <w:t xml:space="preserve">diagram </w:t>
      </w:r>
      <w:r w:rsidR="004642B5" w:rsidRPr="004642B5">
        <w:rPr>
          <w:bCs/>
          <w:noProof/>
        </w:rPr>
        <w:t>3</w:t>
      </w:r>
      <w:r w:rsidR="004642B5">
        <w:rPr>
          <w:noProof/>
        </w:rPr>
        <w:t>.1</w:t>
      </w:r>
      <w:r>
        <w:fldChar w:fldCharType="end"/>
      </w:r>
      <w:r w:rsidRPr="000D4AC0">
        <w:t xml:space="preserve">), </w:t>
      </w:r>
      <w:r>
        <w:t>en uppgång som drevs</w:t>
      </w:r>
      <w:r w:rsidRPr="000D4AC0">
        <w:t xml:space="preserve"> av en allt starkare utveckling i många avancerade ekonomier.</w:t>
      </w:r>
      <w:r>
        <w:rPr>
          <w:rStyle w:val="Fotnotsreferens"/>
        </w:rPr>
        <w:footnoteReference w:id="35"/>
      </w:r>
      <w:r>
        <w:t xml:space="preserve"> En relativt stark ekonomisk utveckling ser ut att även prägla inledningen av 2014. </w:t>
      </w:r>
      <w:r w:rsidRPr="005C65CA">
        <w:t xml:space="preserve">Detta stöds </w:t>
      </w:r>
      <w:r>
        <w:t xml:space="preserve">bl.a. </w:t>
      </w:r>
      <w:r w:rsidRPr="005C65CA">
        <w:t>av indikatorer på tillförsikten bland</w:t>
      </w:r>
      <w:r w:rsidRPr="005C65CA" w:rsidDel="0060597F">
        <w:t xml:space="preserve"> </w:t>
      </w:r>
      <w:r w:rsidRPr="005C65CA">
        <w:t>företag och hushåll</w:t>
      </w:r>
      <w:r>
        <w:t>,</w:t>
      </w:r>
      <w:r w:rsidRPr="005C65CA">
        <w:t xml:space="preserve"> som bef</w:t>
      </w:r>
      <w:r>
        <w:t>i</w:t>
      </w:r>
      <w:r w:rsidRPr="005C65CA">
        <w:t>nn</w:t>
      </w:r>
      <w:r>
        <w:t>er</w:t>
      </w:r>
      <w:r w:rsidRPr="005C65CA">
        <w:t xml:space="preserve"> sig på förhållandevis höga nivåer (se </w:t>
      </w:r>
      <w:r w:rsidRPr="00800F53">
        <w:fldChar w:fldCharType="begin"/>
      </w:r>
      <w:r w:rsidRPr="00800F53">
        <w:instrText xml:space="preserve"> REF  _Ref379203694 \* Lower \h  \* MERGEFORMAT </w:instrText>
      </w:r>
      <w:r w:rsidRPr="00800F53">
        <w:fldChar w:fldCharType="separate"/>
      </w:r>
      <w:r w:rsidR="004642B5">
        <w:t>diagram 3.2</w:t>
      </w:r>
      <w:r w:rsidRPr="00800F53">
        <w:fldChar w:fldCharType="end"/>
      </w:r>
      <w:r w:rsidRPr="00800F53">
        <w:t>). Ä</w:t>
      </w:r>
      <w:r>
        <w:t>ven benägenheten att ta risker på de finansiella marknaderna ökade 2013 och under inledningen av 2014. En central drivkraft var den mycket expansiva penning</w:t>
      </w:r>
      <w:r>
        <w:softHyphen/>
        <w:t>politiken i flera av de stora avancerade ekono</w:t>
      </w:r>
      <w:r>
        <w:softHyphen/>
        <w:t xml:space="preserve">mierna. </w:t>
      </w:r>
    </w:p>
    <w:p w14:paraId="273F5A2B" w14:textId="77777777" w:rsidR="00F7009D" w:rsidRPr="00AE6F35" w:rsidRDefault="00F7009D" w:rsidP="00F7009D">
      <w:pPr>
        <w:pStyle w:val="Brdtextmedindrag"/>
      </w:pPr>
    </w:p>
    <w:p w14:paraId="523A6F47" w14:textId="6B7E98E4" w:rsidR="00F7009D" w:rsidRDefault="009D6872" w:rsidP="00F7009D">
      <w:pPr>
        <w:pStyle w:val="DiagramRubrik"/>
      </w:pPr>
      <w:bookmarkStart w:id="91" w:name="_Ref379206607"/>
      <w:bookmarkStart w:id="92" w:name="_Toc384401737"/>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1</w:t>
        </w:r>
      </w:fldSimple>
      <w:bookmarkEnd w:id="91"/>
      <w:r>
        <w:t xml:space="preserve"> Världshandel och produktion 2006–2014</w:t>
      </w:r>
      <w:bookmarkEnd w:id="92"/>
    </w:p>
    <w:p w14:paraId="26CBCD30" w14:textId="5E8E36D9" w:rsidR="00F7009D" w:rsidRDefault="009D6872" w:rsidP="00F7009D">
      <w:pPr>
        <w:pStyle w:val="DiagramUnderrubrik"/>
      </w:pPr>
      <w:r>
        <w:t>Årlig procentuell förändring</w:t>
      </w:r>
    </w:p>
    <w:p w14:paraId="4719EF19" w14:textId="4840FA72" w:rsidR="00F7009D" w:rsidRDefault="009D6872" w:rsidP="00F7009D">
      <w:pPr>
        <w:pStyle w:val="Brdtext"/>
        <w:spacing w:line="260" w:lineRule="atLeast"/>
      </w:pPr>
      <w:r>
        <w:rPr>
          <w:noProof/>
          <w:lang w:eastAsia="sv-SE"/>
        </w:rPr>
        <w:drawing>
          <wp:inline distT="0" distB="0" distL="0" distR="0" wp14:anchorId="10CE3A05" wp14:editId="6E5E2EE5">
            <wp:extent cx="2753995" cy="2255427"/>
            <wp:effectExtent l="0" t="0" r="0" b="0"/>
            <wp:docPr id="36" name="Diagram 237"/>
            <wp:cNvGraphicFramePr/>
            <a:graphic xmlns:a="http://schemas.openxmlformats.org/drawingml/2006/main">
              <a:graphicData uri="http://schemas.openxmlformats.org/drawingml/2006/chart">
                <c:chart xmlns:c="http://schemas.openxmlformats.org/drawingml/2006/chart" xmlns:r="http://schemas.openxmlformats.org/officeDocument/2006/relationships" r:id="rId116"/>
              </a:graphicData>
            </a:graphic>
          </wp:inline>
        </w:drawing>
      </w:r>
    </w:p>
    <w:p w14:paraId="48F67583" w14:textId="22F3A98B" w:rsidR="00F7009D" w:rsidRPr="00C02461" w:rsidRDefault="009D6872" w:rsidP="00F7009D">
      <w:pPr>
        <w:pStyle w:val="DiagramFotnot"/>
        <w:rPr>
          <w:lang w:val="en-US"/>
        </w:rPr>
      </w:pPr>
      <w:r w:rsidRPr="00C02461">
        <w:rPr>
          <w:lang w:val="en-US"/>
        </w:rPr>
        <w:t>Källa: CPB, Netherlands Bureau for Economic Policy Analysis</w:t>
      </w:r>
      <w:r>
        <w:rPr>
          <w:lang w:val="en-US"/>
        </w:rPr>
        <w:t>.</w:t>
      </w:r>
    </w:p>
    <w:p w14:paraId="2DB62710" w14:textId="77777777" w:rsidR="00F7009D" w:rsidRDefault="00F7009D" w:rsidP="00F7009D">
      <w:pPr>
        <w:rPr>
          <w:lang w:val="en-US"/>
        </w:rPr>
      </w:pPr>
    </w:p>
    <w:p w14:paraId="340BF6B6" w14:textId="700036A6" w:rsidR="00F7009D" w:rsidRPr="00DE5D53" w:rsidRDefault="009D6872" w:rsidP="00F7009D">
      <w:pPr>
        <w:pStyle w:val="Brdtext"/>
      </w:pPr>
      <w:r>
        <w:t xml:space="preserve">I de framväxande ekonomierna har utvecklingen överlag varit svag det senaste året. Inköpschefsindex i Kina har fallit tillbaka, vilket är ett tecken på att ekonomin bromsar in. Detta har i kombination med en allt tydligare återhämtning i de avancerade ekonomierna och </w:t>
      </w:r>
      <w:r>
        <w:lastRenderedPageBreak/>
        <w:t>politisk oro i bl.a. Turkiet medfört förnyad oro på de finansiella marknaderna. Den finansiella oron har tagit sig uttryck i stora värdefall på aktiebörser och för valutor i många framväxande ekonomier</w:t>
      </w:r>
      <w:r w:rsidRPr="001B34E0">
        <w:t>.</w:t>
      </w:r>
      <w:r>
        <w:t xml:space="preserve">  </w:t>
      </w:r>
      <w:r w:rsidRPr="00DE5D53">
        <w:t xml:space="preserve">Även den upptrappade konflikten mellan Ukraina och Ryssland har resulterat i </w:t>
      </w:r>
      <w:r>
        <w:t xml:space="preserve">en </w:t>
      </w:r>
      <w:r w:rsidRPr="00DE5D53">
        <w:t xml:space="preserve">ökad </w:t>
      </w:r>
      <w:r>
        <w:t>oro</w:t>
      </w:r>
      <w:r w:rsidRPr="00DE5D53">
        <w:t xml:space="preserve"> på de finansiella marknaderna, framför allt i dessa och i näraliggande länder.</w:t>
      </w:r>
      <w:r>
        <w:t xml:space="preserve"> I flertalet avancerade ekonomier har dock utvecklingen på de finansiella marknaderna varit mindre turbulent. I bl.a. USA, Tyskland och Sverige har dock statsobligationsräntor fallit något under inledningen av 2014, sannolikt</w:t>
      </w:r>
      <w:r w:rsidRPr="00F34AED" w:rsidDel="00F11979">
        <w:t xml:space="preserve"> </w:t>
      </w:r>
      <w:r>
        <w:t xml:space="preserve">en följd av </w:t>
      </w:r>
      <w:r w:rsidRPr="00F34AED">
        <w:t>osäkerhet</w:t>
      </w:r>
      <w:r>
        <w:t>en</w:t>
      </w:r>
      <w:r w:rsidRPr="00F34AED">
        <w:t xml:space="preserve"> kring eventuella spridningseffekter från </w:t>
      </w:r>
      <w:r>
        <w:t>problemen</w:t>
      </w:r>
      <w:r w:rsidRPr="00F34AED">
        <w:t xml:space="preserve"> i </w:t>
      </w:r>
      <w:r>
        <w:t>de framväxande ekonomierna.</w:t>
      </w:r>
    </w:p>
    <w:p w14:paraId="363C2B9D" w14:textId="77777777" w:rsidR="00F7009D" w:rsidRPr="000F469E" w:rsidRDefault="00F7009D" w:rsidP="00F7009D"/>
    <w:p w14:paraId="34D87B35" w14:textId="7D2F6AC4" w:rsidR="00F7009D" w:rsidRDefault="009D6872" w:rsidP="00F7009D">
      <w:pPr>
        <w:pStyle w:val="DiagramRubrik"/>
      </w:pPr>
      <w:bookmarkStart w:id="93" w:name="_Ref379203694"/>
      <w:bookmarkStart w:id="94" w:name="_Toc384401738"/>
      <w:r>
        <w:t xml:space="preserve">Diagram </w:t>
      </w:r>
      <w:r w:rsidR="0009067D">
        <w:fldChar w:fldCharType="begin"/>
      </w:r>
      <w:r w:rsidR="0009067D">
        <w:instrText xml:space="preserve"> ST</w:instrText>
      </w:r>
      <w:r w:rsidR="0009067D">
        <w:instrText xml:space="preserve">YLEREF "Rubrik 1"\n \* MERGEFORMAT </w:instrText>
      </w:r>
      <w:r w:rsidR="0009067D">
        <w:fldChar w:fldCharType="separate"/>
      </w:r>
      <w:r w:rsidR="004642B5">
        <w:rPr>
          <w:noProof/>
        </w:rPr>
        <w:t>3</w:t>
      </w:r>
      <w:r w:rsidR="0009067D">
        <w:rPr>
          <w:noProof/>
        </w:rPr>
        <w:fldChar w:fldCharType="end"/>
      </w:r>
      <w:r>
        <w:rPr>
          <w:noProof/>
        </w:rPr>
        <w:t>.</w:t>
      </w:r>
      <w:fldSimple w:instr=" SEQ Diagram \* ARABIC \s 1 ">
        <w:r w:rsidR="004642B5">
          <w:rPr>
            <w:noProof/>
          </w:rPr>
          <w:t>2</w:t>
        </w:r>
      </w:fldSimple>
      <w:bookmarkEnd w:id="93"/>
      <w:r>
        <w:t xml:space="preserve"> Förtroendeindikatorer för valda länder 2006–2014</w:t>
      </w:r>
      <w:bookmarkEnd w:id="94"/>
    </w:p>
    <w:p w14:paraId="6FFB68EF" w14:textId="4DDDC7D8" w:rsidR="00F7009D" w:rsidRDefault="009D6872" w:rsidP="00F7009D">
      <w:pPr>
        <w:pStyle w:val="DiagramUnderrubrik"/>
      </w:pPr>
      <w:r>
        <w:t>Index</w:t>
      </w:r>
    </w:p>
    <w:p w14:paraId="565668D4" w14:textId="6FE10CB9" w:rsidR="00F7009D" w:rsidRDefault="009D6872" w:rsidP="00F7009D">
      <w:pPr>
        <w:pStyle w:val="Brdtext"/>
        <w:spacing w:line="260" w:lineRule="atLeast"/>
      </w:pPr>
      <w:r>
        <w:rPr>
          <w:noProof/>
          <w:lang w:eastAsia="sv-SE"/>
        </w:rPr>
        <w:drawing>
          <wp:inline distT="0" distB="0" distL="0" distR="0" wp14:anchorId="3DB56206" wp14:editId="01A6A49B">
            <wp:extent cx="2753995" cy="2305545"/>
            <wp:effectExtent l="0" t="0" r="0" b="0"/>
            <wp:docPr id="37" name="Diagram 231"/>
            <wp:cNvGraphicFramePr/>
            <a:graphic xmlns:a="http://schemas.openxmlformats.org/drawingml/2006/main">
              <a:graphicData uri="http://schemas.openxmlformats.org/drawingml/2006/chart">
                <c:chart xmlns:c="http://schemas.openxmlformats.org/drawingml/2006/chart" xmlns:r="http://schemas.openxmlformats.org/officeDocument/2006/relationships" r:id="rId117"/>
              </a:graphicData>
            </a:graphic>
          </wp:inline>
        </w:drawing>
      </w:r>
    </w:p>
    <w:p w14:paraId="1D2D2129" w14:textId="1F1FEA53" w:rsidR="00F7009D" w:rsidRDefault="009D6872" w:rsidP="00F7009D">
      <w:pPr>
        <w:pStyle w:val="DiagramFotnot"/>
      </w:pPr>
      <w:r>
        <w:t xml:space="preserve">Anm.: Serierna är säsongrensade och normaliserade så att medelvärdet är 0 och standardavvikelsen är 1. Data för euroområdet och USA avser tillverkningsindustrin. </w:t>
      </w:r>
      <w:r>
        <w:br/>
        <w:t>Källor: Markit, Institute for Supply and Management och Sentix.</w:t>
      </w:r>
    </w:p>
    <w:p w14:paraId="19475753" w14:textId="2F03C5A6" w:rsidR="00F7009D" w:rsidRDefault="00F7009D" w:rsidP="00F7009D"/>
    <w:p w14:paraId="41BA9C1C" w14:textId="7D139FE5" w:rsidR="00F7009D" w:rsidRDefault="009D6872" w:rsidP="00F7009D">
      <w:pPr>
        <w:pStyle w:val="Brdtext"/>
      </w:pPr>
      <w:r>
        <w:t>De avancerade ekonomierna förväntas även fortsättningsvis driva aktiviteten i världs</w:t>
      </w:r>
      <w:r>
        <w:softHyphen/>
        <w:t xml:space="preserve">ekonomin, som förväntas växa i en högre takt 2014 och 2015 jämfört med 2013. BNP-tillväxten bland flertalet av Sveriges handelspartners ökar därmed under de kommande åren (se </w:t>
      </w:r>
      <w:r>
        <w:fldChar w:fldCharType="begin"/>
      </w:r>
      <w:r>
        <w:instrText xml:space="preserve"> REF  _Ref382226507 \* Lower \h </w:instrText>
      </w:r>
      <w:r>
        <w:fldChar w:fldCharType="separate"/>
      </w:r>
      <w:r w:rsidR="004642B5">
        <w:t xml:space="preserve">tabell </w:t>
      </w:r>
      <w:r w:rsidR="004642B5" w:rsidRPr="004642B5">
        <w:rPr>
          <w:bCs/>
          <w:noProof/>
        </w:rPr>
        <w:t>3</w:t>
      </w:r>
      <w:r w:rsidR="004642B5">
        <w:t>.</w:t>
      </w:r>
      <w:r w:rsidR="004642B5">
        <w:rPr>
          <w:noProof/>
        </w:rPr>
        <w:t>1</w:t>
      </w:r>
      <w:r>
        <w:fldChar w:fldCharType="end"/>
      </w:r>
      <w:r>
        <w:t>).</w:t>
      </w:r>
      <w:r w:rsidRPr="000168AD">
        <w:t xml:space="preserve"> </w:t>
      </w:r>
      <w:r>
        <w:t>I de framväxande ekono</w:t>
      </w:r>
      <w:r>
        <w:softHyphen/>
        <w:t>mierna förväntas också en uppgång i tillväxten 2014 och 2015, jämfört med 2013. Till detta bidrar en uppgång i exporttillväxten, som ett led i de avancerade ekonomiernas återhämtning.</w:t>
      </w:r>
    </w:p>
    <w:p w14:paraId="3E3299DE" w14:textId="5806F4CB" w:rsidR="00F7009D" w:rsidRDefault="009D6872" w:rsidP="00F7009D">
      <w:pPr>
        <w:pStyle w:val="Brdtextmedindrag"/>
      </w:pPr>
      <w:r w:rsidRPr="006933B7">
        <w:t xml:space="preserve">Den internationella prognosen baseras på att </w:t>
      </w:r>
      <w:r>
        <w:t>en expansiv penningpolitik fortsätter att stödja den ekonomiska återhämtningen under 2014 och 2015. M</w:t>
      </w:r>
      <w:r w:rsidRPr="006933B7">
        <w:t>arknadsrä</w:t>
      </w:r>
      <w:r>
        <w:t>ntorna i USA och euro–området antas gradvis fort</w:t>
      </w:r>
      <w:r w:rsidRPr="006933B7">
        <w:t>sätt</w:t>
      </w:r>
      <w:r>
        <w:t xml:space="preserve">a </w:t>
      </w:r>
      <w:r w:rsidRPr="006933B7">
        <w:t>stiga</w:t>
      </w:r>
      <w:r>
        <w:t>. Räntenivån väntas vara förenlig med en återhämt</w:t>
      </w:r>
      <w:r w:rsidRPr="006933B7">
        <w:t>ning</w:t>
      </w:r>
      <w:r>
        <w:t xml:space="preserve"> och är </w:t>
      </w:r>
      <w:r>
        <w:lastRenderedPageBreak/>
        <w:t>därmed inte alltför åtstramande</w:t>
      </w:r>
      <w:r w:rsidRPr="006933B7">
        <w:t xml:space="preserve">. </w:t>
      </w:r>
      <w:r>
        <w:t>Vidare antas marknadsoron i de framväxande ekonomierna, inklusive Ukraina och Ryssland, få begränsade negativa realekonomiska effekter på världsekonomin som helhet.</w:t>
      </w:r>
    </w:p>
    <w:p w14:paraId="72EC4F11" w14:textId="77777777" w:rsidR="00F7009D" w:rsidRPr="009D2033" w:rsidRDefault="00F7009D" w:rsidP="00F7009D">
      <w:pPr>
        <w:pStyle w:val="Brdtextmedindrag"/>
      </w:pPr>
    </w:p>
    <w:p w14:paraId="2832C571" w14:textId="77777777" w:rsidR="00F7009D" w:rsidRDefault="009D6872" w:rsidP="00F7009D">
      <w:pPr>
        <w:pStyle w:val="TabellRubrik"/>
      </w:pPr>
      <w:bookmarkStart w:id="95" w:name="_Ref379269133"/>
      <w:bookmarkStart w:id="96" w:name="_Ref379540755"/>
      <w:bookmarkStart w:id="97" w:name="_Ref382226507"/>
      <w:bookmarkStart w:id="98" w:name="_Toc384401628"/>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w:t>
      </w:r>
      <w:r w:rsidR="0009067D">
        <w:rPr>
          <w:noProof/>
        </w:rPr>
        <w:fldChar w:fldCharType="end"/>
      </w:r>
      <w:bookmarkEnd w:id="95"/>
      <w:bookmarkEnd w:id="96"/>
      <w:bookmarkEnd w:id="97"/>
      <w:r>
        <w:t xml:space="preserve"> Internationell konjunkturutveckling</w:t>
      </w:r>
      <w:bookmarkEnd w:id="98"/>
    </w:p>
    <w:p w14:paraId="3ECD4848" w14:textId="2008ABE0" w:rsidR="00F7009D" w:rsidRDefault="009D6872" w:rsidP="00F7009D">
      <w:pPr>
        <w:pStyle w:val="TabellUnderrubrik"/>
      </w:pPr>
      <w:r>
        <w:t>Utfall t.o.m. 2013, prognos för 2014 och 2015</w:t>
      </w:r>
      <w:r>
        <w:br/>
        <w:t>Procentuell förändring om annat ej anges</w:t>
      </w:r>
    </w:p>
    <w:tbl>
      <w:tblPr>
        <w:tblStyle w:val="RKEgentabell"/>
        <w:tblW w:w="4399" w:type="dxa"/>
        <w:tblLook w:val="0460" w:firstRow="1" w:lastRow="1" w:firstColumn="0" w:lastColumn="0" w:noHBand="0" w:noVBand="1"/>
      </w:tblPr>
      <w:tblGrid>
        <w:gridCol w:w="2077"/>
        <w:gridCol w:w="870"/>
        <w:gridCol w:w="484"/>
        <w:gridCol w:w="484"/>
        <w:gridCol w:w="484"/>
      </w:tblGrid>
      <w:tr w:rsidR="00F7009D" w14:paraId="6E250C0C" w14:textId="77777777" w:rsidTr="00F7009D">
        <w:trPr>
          <w:cnfStyle w:val="100000000000" w:firstRow="1" w:lastRow="0" w:firstColumn="0" w:lastColumn="0" w:oddVBand="0" w:evenVBand="0" w:oddHBand="0" w:evenHBand="0" w:firstRowFirstColumn="0" w:firstRowLastColumn="0" w:lastRowFirstColumn="0" w:lastRowLastColumn="0"/>
          <w:trHeight w:val="328"/>
        </w:trPr>
        <w:tc>
          <w:tcPr>
            <w:tcW w:w="0" w:type="auto"/>
          </w:tcPr>
          <w:p w14:paraId="645ACFE4" w14:textId="77777777" w:rsidR="00F7009D" w:rsidRDefault="00F7009D" w:rsidP="00F7009D">
            <w:pPr>
              <w:pStyle w:val="TabellHuvud"/>
              <w:keepNext/>
              <w:keepLines/>
            </w:pPr>
          </w:p>
        </w:tc>
        <w:tc>
          <w:tcPr>
            <w:tcW w:w="0" w:type="auto"/>
          </w:tcPr>
          <w:p w14:paraId="0AE64096" w14:textId="77777777" w:rsidR="00F7009D" w:rsidRPr="00DE2AC4" w:rsidRDefault="009D6872" w:rsidP="00F7009D">
            <w:pPr>
              <w:pStyle w:val="TabellHuvud"/>
              <w:keepNext/>
              <w:keepLines/>
            </w:pPr>
            <w:r w:rsidRPr="00DE2AC4">
              <w:t xml:space="preserve">Genomsnitt </w:t>
            </w:r>
          </w:p>
          <w:p w14:paraId="3E487D67" w14:textId="4A4ECC4E" w:rsidR="00F7009D" w:rsidRDefault="009D6872" w:rsidP="00F7009D">
            <w:pPr>
              <w:pStyle w:val="TabellHuvud"/>
              <w:keepNext/>
              <w:keepLines/>
            </w:pPr>
            <w:r w:rsidRPr="00DE2AC4">
              <w:t>199</w:t>
            </w:r>
            <w:r>
              <w:t>4</w:t>
            </w:r>
            <w:r w:rsidRPr="00DE2AC4">
              <w:t>–2013</w:t>
            </w:r>
            <w:r w:rsidRPr="00DE2AC4">
              <w:rPr>
                <w:vertAlign w:val="superscript"/>
              </w:rPr>
              <w:t>1</w:t>
            </w:r>
          </w:p>
        </w:tc>
        <w:tc>
          <w:tcPr>
            <w:tcW w:w="0" w:type="auto"/>
            <w:vAlign w:val="bottom"/>
          </w:tcPr>
          <w:p w14:paraId="7DFFBA1F" w14:textId="77777777" w:rsidR="00F7009D" w:rsidRDefault="009D6872" w:rsidP="00F7009D">
            <w:pPr>
              <w:pStyle w:val="TabellHuvud"/>
              <w:keepNext/>
              <w:keepLines/>
            </w:pPr>
            <w:r>
              <w:t>2013</w:t>
            </w:r>
          </w:p>
        </w:tc>
        <w:tc>
          <w:tcPr>
            <w:tcW w:w="0" w:type="auto"/>
            <w:vAlign w:val="bottom"/>
          </w:tcPr>
          <w:p w14:paraId="56943211" w14:textId="77777777" w:rsidR="00F7009D" w:rsidRDefault="009D6872" w:rsidP="00F7009D">
            <w:pPr>
              <w:pStyle w:val="TabellHuvud"/>
              <w:keepNext/>
              <w:keepLines/>
            </w:pPr>
            <w:r>
              <w:t>2014</w:t>
            </w:r>
          </w:p>
        </w:tc>
        <w:tc>
          <w:tcPr>
            <w:tcW w:w="0" w:type="auto"/>
            <w:vAlign w:val="bottom"/>
          </w:tcPr>
          <w:p w14:paraId="0E51AB4B" w14:textId="77777777" w:rsidR="00F7009D" w:rsidRDefault="009D6872" w:rsidP="00F7009D">
            <w:pPr>
              <w:pStyle w:val="TabellHuvud"/>
              <w:keepNext/>
              <w:keepLines/>
            </w:pPr>
            <w:r>
              <w:t>2015</w:t>
            </w:r>
          </w:p>
        </w:tc>
      </w:tr>
      <w:tr w:rsidR="00F7009D" w14:paraId="18FFD0FC" w14:textId="77777777" w:rsidTr="00F7009D">
        <w:trPr>
          <w:trHeight w:val="277"/>
        </w:trPr>
        <w:tc>
          <w:tcPr>
            <w:tcW w:w="0" w:type="auto"/>
            <w:tcBorders>
              <w:bottom w:val="single" w:sz="6" w:space="0" w:color="auto"/>
              <w:right w:val="single" w:sz="4" w:space="0" w:color="000000"/>
            </w:tcBorders>
          </w:tcPr>
          <w:p w14:paraId="1E4C2438" w14:textId="77777777" w:rsidR="00F7009D" w:rsidRDefault="009D6872" w:rsidP="00F7009D">
            <w:pPr>
              <w:pStyle w:val="TabellRader"/>
              <w:keepNext/>
              <w:keepLines/>
              <w:jc w:val="left"/>
            </w:pPr>
            <w:r>
              <w:t>BNP</w:t>
            </w:r>
          </w:p>
        </w:tc>
        <w:tc>
          <w:tcPr>
            <w:tcW w:w="0" w:type="auto"/>
            <w:tcBorders>
              <w:top w:val="single" w:sz="18" w:space="0" w:color="auto"/>
              <w:left w:val="single" w:sz="4" w:space="0" w:color="000000"/>
              <w:bottom w:val="single" w:sz="6" w:space="0" w:color="auto"/>
              <w:right w:val="single" w:sz="4" w:space="0" w:color="auto"/>
            </w:tcBorders>
            <w:shd w:val="clear" w:color="auto" w:fill="auto"/>
          </w:tcPr>
          <w:p w14:paraId="6A16358F" w14:textId="77777777" w:rsidR="00F7009D" w:rsidRDefault="00F7009D" w:rsidP="00F7009D">
            <w:pPr>
              <w:pStyle w:val="TabellRader"/>
              <w:keepNext/>
              <w:keepLines/>
            </w:pPr>
          </w:p>
        </w:tc>
        <w:tc>
          <w:tcPr>
            <w:tcW w:w="0" w:type="auto"/>
            <w:tcBorders>
              <w:top w:val="single" w:sz="18" w:space="0" w:color="auto"/>
              <w:left w:val="single" w:sz="4" w:space="0" w:color="auto"/>
              <w:bottom w:val="single" w:sz="6" w:space="0" w:color="auto"/>
            </w:tcBorders>
            <w:shd w:val="clear" w:color="auto" w:fill="auto"/>
          </w:tcPr>
          <w:p w14:paraId="71119825" w14:textId="77777777" w:rsidR="00F7009D" w:rsidRDefault="00F7009D" w:rsidP="00F7009D">
            <w:pPr>
              <w:pStyle w:val="TabellRader"/>
              <w:keepNext/>
              <w:keepLines/>
            </w:pPr>
          </w:p>
        </w:tc>
        <w:tc>
          <w:tcPr>
            <w:tcW w:w="0" w:type="auto"/>
            <w:tcBorders>
              <w:bottom w:val="single" w:sz="6" w:space="0" w:color="auto"/>
            </w:tcBorders>
          </w:tcPr>
          <w:p w14:paraId="4B06C48B" w14:textId="77777777" w:rsidR="00F7009D" w:rsidRDefault="00F7009D" w:rsidP="00F7009D">
            <w:pPr>
              <w:pStyle w:val="TabellRader"/>
              <w:keepNext/>
              <w:keepLines/>
            </w:pPr>
          </w:p>
        </w:tc>
        <w:tc>
          <w:tcPr>
            <w:tcW w:w="0" w:type="auto"/>
            <w:tcBorders>
              <w:bottom w:val="single" w:sz="6" w:space="0" w:color="auto"/>
            </w:tcBorders>
          </w:tcPr>
          <w:p w14:paraId="5DAEE123" w14:textId="77777777" w:rsidR="00F7009D" w:rsidRDefault="00F7009D" w:rsidP="00F7009D">
            <w:pPr>
              <w:pStyle w:val="TabellRader"/>
              <w:keepNext/>
              <w:keepLines/>
            </w:pPr>
          </w:p>
        </w:tc>
      </w:tr>
      <w:tr w:rsidR="00F7009D" w14:paraId="412679B1" w14:textId="77777777" w:rsidTr="00F7009D">
        <w:trPr>
          <w:trHeight w:val="277"/>
        </w:trPr>
        <w:tc>
          <w:tcPr>
            <w:tcW w:w="0" w:type="auto"/>
            <w:tcBorders>
              <w:top w:val="single" w:sz="6" w:space="0" w:color="auto"/>
              <w:bottom w:val="nil"/>
              <w:right w:val="single" w:sz="4" w:space="0" w:color="000000"/>
            </w:tcBorders>
          </w:tcPr>
          <w:p w14:paraId="29012226" w14:textId="77777777" w:rsidR="00F7009D" w:rsidRDefault="009D6872" w:rsidP="00F7009D">
            <w:pPr>
              <w:pStyle w:val="TabellRader"/>
              <w:keepNext/>
              <w:keepLines/>
              <w:ind w:left="199"/>
              <w:jc w:val="left"/>
            </w:pPr>
            <w:r>
              <w:t>Euroområdet</w:t>
            </w:r>
          </w:p>
        </w:tc>
        <w:tc>
          <w:tcPr>
            <w:tcW w:w="0" w:type="auto"/>
            <w:tcBorders>
              <w:top w:val="single" w:sz="6" w:space="0" w:color="auto"/>
              <w:left w:val="single" w:sz="4" w:space="0" w:color="000000"/>
              <w:bottom w:val="nil"/>
              <w:right w:val="single" w:sz="4" w:space="0" w:color="auto"/>
            </w:tcBorders>
            <w:shd w:val="clear" w:color="auto" w:fill="auto"/>
          </w:tcPr>
          <w:p w14:paraId="2B87D40A" w14:textId="33EE6A91" w:rsidR="00F7009D" w:rsidRPr="00A5279F" w:rsidRDefault="009D6872" w:rsidP="00F7009D">
            <w:pPr>
              <w:pStyle w:val="TabellRader"/>
              <w:keepNext/>
              <w:keepLines/>
            </w:pPr>
            <w:r>
              <w:t>1,4</w:t>
            </w:r>
          </w:p>
        </w:tc>
        <w:tc>
          <w:tcPr>
            <w:tcW w:w="0" w:type="auto"/>
            <w:tcBorders>
              <w:top w:val="single" w:sz="6" w:space="0" w:color="auto"/>
              <w:left w:val="single" w:sz="4" w:space="0" w:color="auto"/>
              <w:bottom w:val="nil"/>
            </w:tcBorders>
            <w:shd w:val="clear" w:color="auto" w:fill="auto"/>
          </w:tcPr>
          <w:p w14:paraId="14DE3B02" w14:textId="77777777" w:rsidR="00F7009D" w:rsidRDefault="009D6872" w:rsidP="00F7009D">
            <w:pPr>
              <w:pStyle w:val="TabellRader"/>
              <w:keepNext/>
              <w:keepLines/>
            </w:pPr>
            <w:r>
              <w:t>-0,4</w:t>
            </w:r>
          </w:p>
        </w:tc>
        <w:tc>
          <w:tcPr>
            <w:tcW w:w="0" w:type="auto"/>
            <w:tcBorders>
              <w:top w:val="single" w:sz="6" w:space="0" w:color="auto"/>
              <w:bottom w:val="nil"/>
            </w:tcBorders>
          </w:tcPr>
          <w:p w14:paraId="2C8A781F" w14:textId="4579A1DD" w:rsidR="00F7009D" w:rsidRDefault="009D6872" w:rsidP="00F7009D">
            <w:pPr>
              <w:pStyle w:val="TabellRader"/>
              <w:keepNext/>
              <w:keepLines/>
            </w:pPr>
            <w:r>
              <w:t>1,1</w:t>
            </w:r>
          </w:p>
        </w:tc>
        <w:tc>
          <w:tcPr>
            <w:tcW w:w="0" w:type="auto"/>
            <w:tcBorders>
              <w:top w:val="single" w:sz="6" w:space="0" w:color="auto"/>
              <w:bottom w:val="nil"/>
            </w:tcBorders>
          </w:tcPr>
          <w:p w14:paraId="572F002C" w14:textId="16F85BD6" w:rsidR="00F7009D" w:rsidRDefault="009D6872" w:rsidP="00F7009D">
            <w:pPr>
              <w:pStyle w:val="TabellRader"/>
              <w:keepNext/>
              <w:keepLines/>
            </w:pPr>
            <w:r>
              <w:t>1,6</w:t>
            </w:r>
          </w:p>
        </w:tc>
      </w:tr>
      <w:tr w:rsidR="00F7009D" w14:paraId="07316626" w14:textId="77777777" w:rsidTr="00F7009D">
        <w:trPr>
          <w:trHeight w:val="290"/>
        </w:trPr>
        <w:tc>
          <w:tcPr>
            <w:tcW w:w="0" w:type="auto"/>
            <w:tcBorders>
              <w:top w:val="nil"/>
              <w:bottom w:val="nil"/>
              <w:right w:val="single" w:sz="4" w:space="0" w:color="000000"/>
            </w:tcBorders>
          </w:tcPr>
          <w:p w14:paraId="7C174FBE" w14:textId="77777777" w:rsidR="00F7009D" w:rsidRDefault="009D6872" w:rsidP="00F7009D">
            <w:pPr>
              <w:pStyle w:val="TabellRader"/>
              <w:keepNext/>
              <w:keepLines/>
              <w:ind w:left="199"/>
              <w:jc w:val="left"/>
            </w:pPr>
            <w:r>
              <w:t>USA</w:t>
            </w:r>
          </w:p>
        </w:tc>
        <w:tc>
          <w:tcPr>
            <w:tcW w:w="0" w:type="auto"/>
            <w:tcBorders>
              <w:top w:val="nil"/>
              <w:left w:val="single" w:sz="4" w:space="0" w:color="000000"/>
              <w:bottom w:val="nil"/>
              <w:right w:val="single" w:sz="4" w:space="0" w:color="auto"/>
            </w:tcBorders>
            <w:shd w:val="clear" w:color="auto" w:fill="auto"/>
          </w:tcPr>
          <w:p w14:paraId="255B2110" w14:textId="19ADA2D9" w:rsidR="00F7009D" w:rsidRPr="00A5279F" w:rsidRDefault="009D6872" w:rsidP="00F7009D">
            <w:pPr>
              <w:pStyle w:val="TabellRader"/>
              <w:keepNext/>
              <w:keepLines/>
            </w:pPr>
            <w:r>
              <w:t>2,6</w:t>
            </w:r>
          </w:p>
        </w:tc>
        <w:tc>
          <w:tcPr>
            <w:tcW w:w="0" w:type="auto"/>
            <w:tcBorders>
              <w:top w:val="nil"/>
              <w:left w:val="single" w:sz="4" w:space="0" w:color="auto"/>
              <w:bottom w:val="nil"/>
            </w:tcBorders>
            <w:shd w:val="clear" w:color="auto" w:fill="auto"/>
          </w:tcPr>
          <w:p w14:paraId="34103203" w14:textId="77777777" w:rsidR="00F7009D" w:rsidRDefault="009D6872" w:rsidP="00F7009D">
            <w:pPr>
              <w:pStyle w:val="TabellRader"/>
              <w:keepNext/>
              <w:keepLines/>
            </w:pPr>
            <w:r>
              <w:t>1,9</w:t>
            </w:r>
          </w:p>
        </w:tc>
        <w:tc>
          <w:tcPr>
            <w:tcW w:w="0" w:type="auto"/>
            <w:tcBorders>
              <w:top w:val="nil"/>
              <w:bottom w:val="nil"/>
            </w:tcBorders>
          </w:tcPr>
          <w:p w14:paraId="6C5B76B4" w14:textId="273D331D" w:rsidR="00F7009D" w:rsidRDefault="009D6872" w:rsidP="00F7009D">
            <w:pPr>
              <w:pStyle w:val="TabellRader"/>
              <w:keepNext/>
              <w:keepLines/>
            </w:pPr>
            <w:r>
              <w:t>2,9</w:t>
            </w:r>
          </w:p>
        </w:tc>
        <w:tc>
          <w:tcPr>
            <w:tcW w:w="0" w:type="auto"/>
            <w:tcBorders>
              <w:top w:val="nil"/>
              <w:bottom w:val="nil"/>
            </w:tcBorders>
          </w:tcPr>
          <w:p w14:paraId="0BE5BA86" w14:textId="77777777" w:rsidR="00F7009D" w:rsidRDefault="009D6872" w:rsidP="00F7009D">
            <w:pPr>
              <w:pStyle w:val="TabellRader"/>
              <w:keepNext/>
              <w:keepLines/>
            </w:pPr>
            <w:r>
              <w:t>3,2</w:t>
            </w:r>
          </w:p>
        </w:tc>
      </w:tr>
      <w:tr w:rsidR="00F7009D" w14:paraId="1CA56EDE" w14:textId="77777777" w:rsidTr="00F7009D">
        <w:trPr>
          <w:trHeight w:val="277"/>
        </w:trPr>
        <w:tc>
          <w:tcPr>
            <w:tcW w:w="0" w:type="auto"/>
            <w:tcBorders>
              <w:top w:val="nil"/>
              <w:bottom w:val="nil"/>
              <w:right w:val="single" w:sz="4" w:space="0" w:color="000000"/>
            </w:tcBorders>
          </w:tcPr>
          <w:p w14:paraId="0D286D84" w14:textId="48673323" w:rsidR="00F7009D" w:rsidRDefault="009D6872" w:rsidP="00F7009D">
            <w:pPr>
              <w:pStyle w:val="TabellRader"/>
              <w:keepNext/>
              <w:keepLines/>
              <w:ind w:left="199"/>
              <w:jc w:val="left"/>
            </w:pPr>
            <w:r>
              <w:t>Storbritannien</w:t>
            </w:r>
          </w:p>
        </w:tc>
        <w:tc>
          <w:tcPr>
            <w:tcW w:w="0" w:type="auto"/>
            <w:tcBorders>
              <w:top w:val="nil"/>
              <w:left w:val="single" w:sz="4" w:space="0" w:color="000000"/>
              <w:bottom w:val="nil"/>
              <w:right w:val="single" w:sz="4" w:space="0" w:color="auto"/>
            </w:tcBorders>
            <w:shd w:val="clear" w:color="auto" w:fill="auto"/>
          </w:tcPr>
          <w:p w14:paraId="62FE0CC9" w14:textId="3831EDE7" w:rsidR="00F7009D" w:rsidRPr="00A5279F" w:rsidRDefault="009D6872" w:rsidP="00F7009D">
            <w:pPr>
              <w:pStyle w:val="TabellRader"/>
              <w:keepNext/>
              <w:keepLines/>
            </w:pPr>
            <w:r>
              <w:t>2,4</w:t>
            </w:r>
          </w:p>
        </w:tc>
        <w:tc>
          <w:tcPr>
            <w:tcW w:w="0" w:type="auto"/>
            <w:tcBorders>
              <w:top w:val="nil"/>
              <w:left w:val="single" w:sz="4" w:space="0" w:color="auto"/>
              <w:bottom w:val="nil"/>
            </w:tcBorders>
            <w:shd w:val="clear" w:color="auto" w:fill="auto"/>
          </w:tcPr>
          <w:p w14:paraId="473D5ED3" w14:textId="559D0FE1" w:rsidR="00F7009D" w:rsidRDefault="009D6872" w:rsidP="00F7009D">
            <w:pPr>
              <w:pStyle w:val="TabellRader"/>
              <w:keepNext/>
              <w:keepLines/>
            </w:pPr>
            <w:r>
              <w:t>1,9</w:t>
            </w:r>
          </w:p>
        </w:tc>
        <w:tc>
          <w:tcPr>
            <w:tcW w:w="0" w:type="auto"/>
            <w:tcBorders>
              <w:top w:val="nil"/>
              <w:bottom w:val="nil"/>
            </w:tcBorders>
          </w:tcPr>
          <w:p w14:paraId="186B9C65" w14:textId="4486D5F4" w:rsidR="00F7009D" w:rsidRDefault="009D6872" w:rsidP="00F7009D">
            <w:pPr>
              <w:pStyle w:val="TabellRader"/>
              <w:keepNext/>
              <w:keepLines/>
            </w:pPr>
            <w:r>
              <w:t>2,6</w:t>
            </w:r>
          </w:p>
        </w:tc>
        <w:tc>
          <w:tcPr>
            <w:tcW w:w="0" w:type="auto"/>
            <w:tcBorders>
              <w:top w:val="nil"/>
              <w:bottom w:val="nil"/>
            </w:tcBorders>
          </w:tcPr>
          <w:p w14:paraId="735B9D10" w14:textId="130760B9" w:rsidR="00F7009D" w:rsidRDefault="009D6872" w:rsidP="00F7009D">
            <w:pPr>
              <w:pStyle w:val="TabellRader"/>
              <w:keepNext/>
              <w:keepLines/>
            </w:pPr>
            <w:r>
              <w:t>2,2</w:t>
            </w:r>
          </w:p>
        </w:tc>
      </w:tr>
      <w:tr w:rsidR="00F7009D" w14:paraId="624CB20A" w14:textId="77777777" w:rsidTr="00F7009D">
        <w:trPr>
          <w:trHeight w:val="277"/>
        </w:trPr>
        <w:tc>
          <w:tcPr>
            <w:tcW w:w="0" w:type="auto"/>
            <w:tcBorders>
              <w:top w:val="nil"/>
              <w:bottom w:val="nil"/>
              <w:right w:val="single" w:sz="4" w:space="0" w:color="000000"/>
            </w:tcBorders>
          </w:tcPr>
          <w:p w14:paraId="371F1901" w14:textId="7F9378AF" w:rsidR="00F7009D" w:rsidRDefault="009D6872" w:rsidP="00F7009D">
            <w:pPr>
              <w:pStyle w:val="TabellRader"/>
              <w:keepNext/>
              <w:keepLines/>
              <w:ind w:left="199"/>
              <w:jc w:val="left"/>
            </w:pPr>
            <w:r>
              <w:t>Norge</w:t>
            </w:r>
            <w:r>
              <w:rPr>
                <w:vertAlign w:val="superscript"/>
              </w:rPr>
              <w:t>2</w:t>
            </w:r>
          </w:p>
        </w:tc>
        <w:tc>
          <w:tcPr>
            <w:tcW w:w="0" w:type="auto"/>
            <w:tcBorders>
              <w:top w:val="nil"/>
              <w:left w:val="single" w:sz="4" w:space="0" w:color="000000"/>
              <w:bottom w:val="nil"/>
              <w:right w:val="single" w:sz="4" w:space="0" w:color="auto"/>
            </w:tcBorders>
            <w:shd w:val="clear" w:color="auto" w:fill="auto"/>
          </w:tcPr>
          <w:p w14:paraId="3F0F06F7" w14:textId="5F133C16" w:rsidR="00F7009D" w:rsidRPr="00A5279F" w:rsidRDefault="009D6872" w:rsidP="00F7009D">
            <w:pPr>
              <w:pStyle w:val="TabellRader"/>
              <w:keepNext/>
              <w:keepLines/>
            </w:pPr>
            <w:r>
              <w:t>3,0</w:t>
            </w:r>
          </w:p>
        </w:tc>
        <w:tc>
          <w:tcPr>
            <w:tcW w:w="0" w:type="auto"/>
            <w:tcBorders>
              <w:top w:val="nil"/>
              <w:left w:val="single" w:sz="4" w:space="0" w:color="auto"/>
              <w:bottom w:val="nil"/>
            </w:tcBorders>
            <w:shd w:val="clear" w:color="auto" w:fill="auto"/>
          </w:tcPr>
          <w:p w14:paraId="3E8B1623" w14:textId="7757F739" w:rsidR="00F7009D" w:rsidRDefault="009D6872" w:rsidP="00F7009D">
            <w:pPr>
              <w:pStyle w:val="TabellRader"/>
              <w:keepNext/>
              <w:keepLines/>
            </w:pPr>
            <w:r>
              <w:t>2,0</w:t>
            </w:r>
          </w:p>
        </w:tc>
        <w:tc>
          <w:tcPr>
            <w:tcW w:w="0" w:type="auto"/>
            <w:tcBorders>
              <w:top w:val="nil"/>
              <w:bottom w:val="nil"/>
            </w:tcBorders>
          </w:tcPr>
          <w:p w14:paraId="78DCFF79" w14:textId="119D5C65" w:rsidR="00F7009D" w:rsidRDefault="009D6872" w:rsidP="00F7009D">
            <w:pPr>
              <w:pStyle w:val="TabellRader"/>
              <w:keepNext/>
              <w:keepLines/>
            </w:pPr>
            <w:r>
              <w:t>2,1</w:t>
            </w:r>
          </w:p>
        </w:tc>
        <w:tc>
          <w:tcPr>
            <w:tcW w:w="0" w:type="auto"/>
            <w:tcBorders>
              <w:top w:val="nil"/>
              <w:bottom w:val="nil"/>
            </w:tcBorders>
          </w:tcPr>
          <w:p w14:paraId="5141BF17" w14:textId="3F0DB385" w:rsidR="00F7009D" w:rsidRDefault="009D6872" w:rsidP="00F7009D">
            <w:pPr>
              <w:pStyle w:val="TabellRader"/>
              <w:keepNext/>
              <w:keepLines/>
            </w:pPr>
            <w:r>
              <w:t>2,4</w:t>
            </w:r>
          </w:p>
        </w:tc>
      </w:tr>
      <w:tr w:rsidR="00F7009D" w14:paraId="5BE5367E" w14:textId="77777777" w:rsidTr="00F7009D">
        <w:trPr>
          <w:trHeight w:val="277"/>
        </w:trPr>
        <w:tc>
          <w:tcPr>
            <w:tcW w:w="0" w:type="auto"/>
            <w:tcBorders>
              <w:top w:val="nil"/>
              <w:bottom w:val="nil"/>
              <w:right w:val="single" w:sz="4" w:space="0" w:color="000000"/>
            </w:tcBorders>
          </w:tcPr>
          <w:p w14:paraId="0A8DAE59" w14:textId="6501A039" w:rsidR="00F7009D" w:rsidRDefault="009D6872" w:rsidP="00F7009D">
            <w:pPr>
              <w:pStyle w:val="TabellRader"/>
              <w:keepNext/>
              <w:keepLines/>
              <w:ind w:left="199"/>
              <w:jc w:val="left"/>
            </w:pPr>
            <w:r>
              <w:t>Japan</w:t>
            </w:r>
          </w:p>
        </w:tc>
        <w:tc>
          <w:tcPr>
            <w:tcW w:w="0" w:type="auto"/>
            <w:tcBorders>
              <w:top w:val="nil"/>
              <w:left w:val="single" w:sz="4" w:space="0" w:color="000000"/>
              <w:bottom w:val="nil"/>
              <w:right w:val="single" w:sz="4" w:space="0" w:color="auto"/>
            </w:tcBorders>
            <w:shd w:val="clear" w:color="auto" w:fill="auto"/>
          </w:tcPr>
          <w:p w14:paraId="786648B9" w14:textId="1D722402" w:rsidR="00F7009D" w:rsidRPr="00A5279F" w:rsidRDefault="009D6872" w:rsidP="00F7009D">
            <w:pPr>
              <w:pStyle w:val="TabellRader"/>
              <w:keepNext/>
              <w:keepLines/>
            </w:pPr>
            <w:r>
              <w:t>0,9</w:t>
            </w:r>
          </w:p>
        </w:tc>
        <w:tc>
          <w:tcPr>
            <w:tcW w:w="0" w:type="auto"/>
            <w:tcBorders>
              <w:top w:val="nil"/>
              <w:left w:val="single" w:sz="4" w:space="0" w:color="auto"/>
              <w:bottom w:val="nil"/>
            </w:tcBorders>
            <w:shd w:val="clear" w:color="auto" w:fill="auto"/>
          </w:tcPr>
          <w:p w14:paraId="0700CA7C" w14:textId="4B5E2BCE" w:rsidR="00F7009D" w:rsidRDefault="009D6872" w:rsidP="00F7009D">
            <w:pPr>
              <w:pStyle w:val="TabellRader"/>
              <w:keepNext/>
              <w:keepLines/>
            </w:pPr>
            <w:r>
              <w:t>1,6</w:t>
            </w:r>
          </w:p>
        </w:tc>
        <w:tc>
          <w:tcPr>
            <w:tcW w:w="0" w:type="auto"/>
            <w:tcBorders>
              <w:top w:val="nil"/>
              <w:bottom w:val="nil"/>
            </w:tcBorders>
          </w:tcPr>
          <w:p w14:paraId="4464B277" w14:textId="0BC2D3EE" w:rsidR="00F7009D" w:rsidRDefault="009D6872" w:rsidP="00F7009D">
            <w:pPr>
              <w:pStyle w:val="TabellRader"/>
              <w:keepNext/>
              <w:keepLines/>
            </w:pPr>
            <w:r>
              <w:t>1,5</w:t>
            </w:r>
          </w:p>
        </w:tc>
        <w:tc>
          <w:tcPr>
            <w:tcW w:w="0" w:type="auto"/>
            <w:tcBorders>
              <w:top w:val="nil"/>
              <w:bottom w:val="nil"/>
            </w:tcBorders>
          </w:tcPr>
          <w:p w14:paraId="661F5AA4" w14:textId="3AFC0C05" w:rsidR="00F7009D" w:rsidRDefault="009D6872" w:rsidP="00F7009D">
            <w:pPr>
              <w:pStyle w:val="TabellRader"/>
              <w:keepNext/>
              <w:keepLines/>
            </w:pPr>
            <w:r>
              <w:t>1,2</w:t>
            </w:r>
          </w:p>
        </w:tc>
      </w:tr>
      <w:tr w:rsidR="00F7009D" w14:paraId="4663BC88" w14:textId="77777777" w:rsidTr="00F7009D">
        <w:trPr>
          <w:trHeight w:val="290"/>
        </w:trPr>
        <w:tc>
          <w:tcPr>
            <w:tcW w:w="0" w:type="auto"/>
            <w:tcBorders>
              <w:top w:val="nil"/>
              <w:bottom w:val="nil"/>
              <w:right w:val="single" w:sz="4" w:space="0" w:color="000000"/>
            </w:tcBorders>
          </w:tcPr>
          <w:p w14:paraId="0A2AE77B" w14:textId="0E3C7F92" w:rsidR="00F7009D" w:rsidRDefault="009D6872" w:rsidP="00F7009D">
            <w:pPr>
              <w:pStyle w:val="TabellRader"/>
              <w:keepNext/>
              <w:keepLines/>
              <w:ind w:left="199"/>
              <w:jc w:val="left"/>
            </w:pPr>
            <w:r>
              <w:t>Kina</w:t>
            </w:r>
          </w:p>
        </w:tc>
        <w:tc>
          <w:tcPr>
            <w:tcW w:w="0" w:type="auto"/>
            <w:tcBorders>
              <w:top w:val="nil"/>
              <w:left w:val="single" w:sz="4" w:space="0" w:color="000000"/>
              <w:bottom w:val="nil"/>
              <w:right w:val="single" w:sz="4" w:space="0" w:color="auto"/>
            </w:tcBorders>
            <w:shd w:val="clear" w:color="auto" w:fill="auto"/>
          </w:tcPr>
          <w:p w14:paraId="2AFF0585" w14:textId="69FF1BFE" w:rsidR="00F7009D" w:rsidRPr="00A5279F" w:rsidRDefault="009D6872" w:rsidP="00F7009D">
            <w:pPr>
              <w:pStyle w:val="TabellRader"/>
              <w:keepNext/>
              <w:keepLines/>
            </w:pPr>
            <w:r>
              <w:t>9,8</w:t>
            </w:r>
          </w:p>
        </w:tc>
        <w:tc>
          <w:tcPr>
            <w:tcW w:w="0" w:type="auto"/>
            <w:tcBorders>
              <w:top w:val="nil"/>
              <w:left w:val="single" w:sz="4" w:space="0" w:color="auto"/>
              <w:bottom w:val="nil"/>
            </w:tcBorders>
            <w:shd w:val="clear" w:color="auto" w:fill="auto"/>
          </w:tcPr>
          <w:p w14:paraId="14837CC3" w14:textId="0F5CC9ED" w:rsidR="00F7009D" w:rsidRDefault="009D6872" w:rsidP="00F7009D">
            <w:pPr>
              <w:pStyle w:val="TabellRader"/>
              <w:keepNext/>
              <w:keepLines/>
            </w:pPr>
            <w:r>
              <w:t>7,6</w:t>
            </w:r>
          </w:p>
        </w:tc>
        <w:tc>
          <w:tcPr>
            <w:tcW w:w="0" w:type="auto"/>
            <w:tcBorders>
              <w:top w:val="nil"/>
              <w:bottom w:val="nil"/>
            </w:tcBorders>
          </w:tcPr>
          <w:p w14:paraId="1355F638" w14:textId="2A187033" w:rsidR="00F7009D" w:rsidRDefault="009D6872" w:rsidP="00F7009D">
            <w:pPr>
              <w:pStyle w:val="TabellRader"/>
              <w:keepNext/>
              <w:keepLines/>
            </w:pPr>
            <w:r>
              <w:t>7,5</w:t>
            </w:r>
          </w:p>
        </w:tc>
        <w:tc>
          <w:tcPr>
            <w:tcW w:w="0" w:type="auto"/>
            <w:tcBorders>
              <w:top w:val="nil"/>
              <w:bottom w:val="nil"/>
            </w:tcBorders>
          </w:tcPr>
          <w:p w14:paraId="63D390B8" w14:textId="6D792370" w:rsidR="00F7009D" w:rsidRDefault="009D6872" w:rsidP="00F7009D">
            <w:pPr>
              <w:pStyle w:val="TabellRader"/>
              <w:keepNext/>
              <w:keepLines/>
            </w:pPr>
            <w:r>
              <w:t>7,4</w:t>
            </w:r>
          </w:p>
        </w:tc>
      </w:tr>
      <w:tr w:rsidR="00F7009D" w14:paraId="1CEC753C" w14:textId="77777777" w:rsidTr="00F7009D">
        <w:trPr>
          <w:trHeight w:val="277"/>
        </w:trPr>
        <w:tc>
          <w:tcPr>
            <w:tcW w:w="0" w:type="auto"/>
            <w:tcBorders>
              <w:top w:val="nil"/>
              <w:bottom w:val="nil"/>
              <w:right w:val="single" w:sz="4" w:space="0" w:color="000000"/>
            </w:tcBorders>
          </w:tcPr>
          <w:p w14:paraId="7B449780" w14:textId="51AA03A9" w:rsidR="00F7009D" w:rsidRDefault="009D6872" w:rsidP="00F7009D">
            <w:pPr>
              <w:pStyle w:val="TabellRader"/>
              <w:keepNext/>
              <w:keepLines/>
              <w:ind w:left="199"/>
              <w:jc w:val="left"/>
            </w:pPr>
            <w:r>
              <w:t>Världen (PPP)</w:t>
            </w:r>
            <w:r>
              <w:rPr>
                <w:vertAlign w:val="superscript"/>
              </w:rPr>
              <w:t>3</w:t>
            </w:r>
          </w:p>
        </w:tc>
        <w:tc>
          <w:tcPr>
            <w:tcW w:w="0" w:type="auto"/>
            <w:tcBorders>
              <w:top w:val="nil"/>
              <w:left w:val="single" w:sz="4" w:space="0" w:color="000000"/>
              <w:bottom w:val="nil"/>
              <w:right w:val="single" w:sz="4" w:space="0" w:color="auto"/>
            </w:tcBorders>
            <w:shd w:val="clear" w:color="auto" w:fill="auto"/>
          </w:tcPr>
          <w:p w14:paraId="1175117F" w14:textId="5AFDC55E" w:rsidR="00F7009D" w:rsidRPr="00A5279F" w:rsidRDefault="009D6872" w:rsidP="00F7009D">
            <w:pPr>
              <w:pStyle w:val="TabellRader"/>
              <w:keepNext/>
              <w:keepLines/>
            </w:pPr>
            <w:r>
              <w:t>3,6</w:t>
            </w:r>
          </w:p>
        </w:tc>
        <w:tc>
          <w:tcPr>
            <w:tcW w:w="0" w:type="auto"/>
            <w:tcBorders>
              <w:top w:val="nil"/>
              <w:left w:val="single" w:sz="4" w:space="0" w:color="auto"/>
              <w:bottom w:val="nil"/>
            </w:tcBorders>
            <w:shd w:val="clear" w:color="auto" w:fill="auto"/>
          </w:tcPr>
          <w:p w14:paraId="532D02B0" w14:textId="77777777" w:rsidR="00F7009D" w:rsidRDefault="009D6872" w:rsidP="00F7009D">
            <w:pPr>
              <w:pStyle w:val="TabellRader"/>
              <w:keepNext/>
              <w:keepLines/>
            </w:pPr>
            <w:r>
              <w:t>3,0</w:t>
            </w:r>
          </w:p>
        </w:tc>
        <w:tc>
          <w:tcPr>
            <w:tcW w:w="0" w:type="auto"/>
            <w:tcBorders>
              <w:top w:val="nil"/>
              <w:bottom w:val="nil"/>
            </w:tcBorders>
          </w:tcPr>
          <w:p w14:paraId="00CCF3B5" w14:textId="12229B1C" w:rsidR="00F7009D" w:rsidRDefault="009D6872" w:rsidP="00F7009D">
            <w:pPr>
              <w:pStyle w:val="TabellRader"/>
              <w:keepNext/>
              <w:keepLines/>
            </w:pPr>
            <w:r>
              <w:t>3,7</w:t>
            </w:r>
          </w:p>
        </w:tc>
        <w:tc>
          <w:tcPr>
            <w:tcW w:w="0" w:type="auto"/>
            <w:tcBorders>
              <w:top w:val="nil"/>
              <w:bottom w:val="nil"/>
            </w:tcBorders>
          </w:tcPr>
          <w:p w14:paraId="51AE0B18" w14:textId="56E2C0DD" w:rsidR="00F7009D" w:rsidRDefault="009D6872" w:rsidP="00F7009D">
            <w:pPr>
              <w:pStyle w:val="TabellRader"/>
              <w:keepNext/>
              <w:keepLines/>
            </w:pPr>
            <w:r>
              <w:t>3,9</w:t>
            </w:r>
          </w:p>
        </w:tc>
      </w:tr>
      <w:tr w:rsidR="00F7009D" w14:paraId="6292F368" w14:textId="77777777" w:rsidTr="00F7009D">
        <w:trPr>
          <w:trHeight w:val="277"/>
        </w:trPr>
        <w:tc>
          <w:tcPr>
            <w:tcW w:w="0" w:type="auto"/>
            <w:tcBorders>
              <w:top w:val="nil"/>
              <w:bottom w:val="nil"/>
              <w:right w:val="single" w:sz="4" w:space="0" w:color="000000"/>
            </w:tcBorders>
          </w:tcPr>
          <w:p w14:paraId="365A31C0" w14:textId="0A9F9CD3" w:rsidR="00F7009D" w:rsidRDefault="009D6872" w:rsidP="00F7009D">
            <w:pPr>
              <w:pStyle w:val="TabellRader"/>
              <w:keepNext/>
              <w:keepLines/>
              <w:ind w:left="199"/>
              <w:jc w:val="left"/>
            </w:pPr>
            <w:r>
              <w:t>Omvärlden (KIX)</w:t>
            </w:r>
            <w:r>
              <w:rPr>
                <w:vertAlign w:val="superscript"/>
              </w:rPr>
              <w:t>4</w:t>
            </w:r>
          </w:p>
        </w:tc>
        <w:tc>
          <w:tcPr>
            <w:tcW w:w="0" w:type="auto"/>
            <w:tcBorders>
              <w:top w:val="nil"/>
              <w:left w:val="single" w:sz="4" w:space="0" w:color="000000"/>
              <w:bottom w:val="nil"/>
              <w:right w:val="single" w:sz="4" w:space="0" w:color="auto"/>
            </w:tcBorders>
            <w:shd w:val="clear" w:color="auto" w:fill="auto"/>
          </w:tcPr>
          <w:p w14:paraId="3D335A02" w14:textId="375D07D9" w:rsidR="00F7009D" w:rsidRPr="00A5279F" w:rsidRDefault="009D6872" w:rsidP="00F7009D">
            <w:pPr>
              <w:pStyle w:val="TabellRader"/>
              <w:keepNext/>
              <w:keepLines/>
            </w:pPr>
            <w:r>
              <w:t>1,9</w:t>
            </w:r>
          </w:p>
        </w:tc>
        <w:tc>
          <w:tcPr>
            <w:tcW w:w="0" w:type="auto"/>
            <w:tcBorders>
              <w:top w:val="nil"/>
              <w:left w:val="single" w:sz="4" w:space="0" w:color="auto"/>
              <w:bottom w:val="nil"/>
            </w:tcBorders>
            <w:shd w:val="clear" w:color="auto" w:fill="auto"/>
          </w:tcPr>
          <w:p w14:paraId="7610CE99" w14:textId="77777777" w:rsidR="00F7009D" w:rsidRDefault="009D6872" w:rsidP="00F7009D">
            <w:pPr>
              <w:pStyle w:val="TabellRader"/>
              <w:keepNext/>
              <w:keepLines/>
            </w:pPr>
            <w:r>
              <w:t>1,3</w:t>
            </w:r>
          </w:p>
        </w:tc>
        <w:tc>
          <w:tcPr>
            <w:tcW w:w="0" w:type="auto"/>
            <w:tcBorders>
              <w:top w:val="nil"/>
              <w:bottom w:val="nil"/>
            </w:tcBorders>
          </w:tcPr>
          <w:p w14:paraId="7DD2B58B" w14:textId="77777777" w:rsidR="00F7009D" w:rsidRDefault="009D6872" w:rsidP="00F7009D">
            <w:pPr>
              <w:pStyle w:val="TabellRader"/>
              <w:keepNext/>
              <w:keepLines/>
            </w:pPr>
            <w:r>
              <w:t>2,4</w:t>
            </w:r>
          </w:p>
        </w:tc>
        <w:tc>
          <w:tcPr>
            <w:tcW w:w="0" w:type="auto"/>
            <w:tcBorders>
              <w:top w:val="nil"/>
              <w:bottom w:val="nil"/>
            </w:tcBorders>
          </w:tcPr>
          <w:p w14:paraId="178BA057" w14:textId="77777777" w:rsidR="00F7009D" w:rsidRDefault="009D6872" w:rsidP="00F7009D">
            <w:pPr>
              <w:pStyle w:val="TabellRader"/>
              <w:keepNext/>
              <w:keepLines/>
            </w:pPr>
            <w:r>
              <w:t>2,8</w:t>
            </w:r>
          </w:p>
        </w:tc>
      </w:tr>
      <w:tr w:rsidR="00F7009D" w14:paraId="7DDC5D52" w14:textId="77777777" w:rsidTr="00F7009D">
        <w:trPr>
          <w:trHeight w:val="290"/>
        </w:trPr>
        <w:tc>
          <w:tcPr>
            <w:tcW w:w="0" w:type="auto"/>
            <w:tcBorders>
              <w:top w:val="nil"/>
              <w:bottom w:val="single" w:sz="6" w:space="0" w:color="auto"/>
              <w:right w:val="single" w:sz="4" w:space="0" w:color="000000"/>
            </w:tcBorders>
          </w:tcPr>
          <w:p w14:paraId="3A90D9C3" w14:textId="77777777" w:rsidR="00F7009D" w:rsidRDefault="009D6872" w:rsidP="00F7009D">
            <w:pPr>
              <w:pStyle w:val="TabellRader"/>
              <w:keepNext/>
              <w:keepLines/>
              <w:ind w:left="199"/>
              <w:jc w:val="left"/>
            </w:pPr>
            <w:r>
              <w:t>Världsmarknadsefterfrågan</w:t>
            </w:r>
          </w:p>
        </w:tc>
        <w:tc>
          <w:tcPr>
            <w:tcW w:w="0" w:type="auto"/>
            <w:tcBorders>
              <w:top w:val="nil"/>
              <w:left w:val="single" w:sz="4" w:space="0" w:color="000000"/>
              <w:bottom w:val="single" w:sz="6" w:space="0" w:color="auto"/>
              <w:right w:val="single" w:sz="4" w:space="0" w:color="auto"/>
            </w:tcBorders>
            <w:shd w:val="clear" w:color="auto" w:fill="auto"/>
          </w:tcPr>
          <w:p w14:paraId="61FEE6C7" w14:textId="73DB1AA9" w:rsidR="00F7009D" w:rsidRPr="00A5279F" w:rsidRDefault="009D6872" w:rsidP="00F7009D">
            <w:pPr>
              <w:pStyle w:val="TabellRader"/>
              <w:keepNext/>
              <w:keepLines/>
            </w:pPr>
            <w:r>
              <w:t>5,9</w:t>
            </w:r>
          </w:p>
        </w:tc>
        <w:tc>
          <w:tcPr>
            <w:tcW w:w="0" w:type="auto"/>
            <w:tcBorders>
              <w:top w:val="nil"/>
              <w:left w:val="single" w:sz="4" w:space="0" w:color="auto"/>
              <w:bottom w:val="single" w:sz="6" w:space="0" w:color="auto"/>
            </w:tcBorders>
            <w:shd w:val="clear" w:color="auto" w:fill="auto"/>
          </w:tcPr>
          <w:p w14:paraId="0AE85170" w14:textId="2169A793" w:rsidR="00F7009D" w:rsidRDefault="009D6872" w:rsidP="00F7009D">
            <w:pPr>
              <w:pStyle w:val="TabellRader"/>
              <w:keepNext/>
              <w:keepLines/>
            </w:pPr>
            <w:r>
              <w:t>1,4</w:t>
            </w:r>
          </w:p>
        </w:tc>
        <w:tc>
          <w:tcPr>
            <w:tcW w:w="0" w:type="auto"/>
            <w:tcBorders>
              <w:top w:val="nil"/>
              <w:bottom w:val="single" w:sz="6" w:space="0" w:color="auto"/>
            </w:tcBorders>
          </w:tcPr>
          <w:p w14:paraId="0D88F3CE" w14:textId="5837B9D8" w:rsidR="00F7009D" w:rsidRDefault="009D6872" w:rsidP="00F7009D">
            <w:pPr>
              <w:pStyle w:val="TabellRader"/>
              <w:keepNext/>
              <w:keepLines/>
            </w:pPr>
            <w:r>
              <w:t>5,3</w:t>
            </w:r>
          </w:p>
        </w:tc>
        <w:tc>
          <w:tcPr>
            <w:tcW w:w="0" w:type="auto"/>
            <w:tcBorders>
              <w:top w:val="nil"/>
              <w:bottom w:val="single" w:sz="6" w:space="0" w:color="auto"/>
            </w:tcBorders>
          </w:tcPr>
          <w:p w14:paraId="59FDEF90" w14:textId="77777777" w:rsidR="00F7009D" w:rsidRDefault="009D6872" w:rsidP="00F7009D">
            <w:pPr>
              <w:pStyle w:val="TabellRader"/>
              <w:keepNext/>
              <w:keepLines/>
            </w:pPr>
            <w:r>
              <w:t>6,0</w:t>
            </w:r>
          </w:p>
        </w:tc>
      </w:tr>
      <w:tr w:rsidR="00F7009D" w14:paraId="1F024F22" w14:textId="77777777" w:rsidTr="00F7009D">
        <w:trPr>
          <w:trHeight w:val="277"/>
        </w:trPr>
        <w:tc>
          <w:tcPr>
            <w:tcW w:w="0" w:type="auto"/>
            <w:tcBorders>
              <w:top w:val="single" w:sz="6" w:space="0" w:color="auto"/>
              <w:bottom w:val="single" w:sz="6" w:space="0" w:color="auto"/>
              <w:right w:val="single" w:sz="4" w:space="0" w:color="000000"/>
            </w:tcBorders>
          </w:tcPr>
          <w:p w14:paraId="09F51638" w14:textId="77777777" w:rsidR="00F7009D" w:rsidRDefault="009D6872" w:rsidP="00F7009D">
            <w:pPr>
              <w:pStyle w:val="TabellRader"/>
              <w:keepNext/>
              <w:keepLines/>
              <w:jc w:val="left"/>
            </w:pPr>
            <w:r>
              <w:t>Inflation</w:t>
            </w:r>
          </w:p>
        </w:tc>
        <w:tc>
          <w:tcPr>
            <w:tcW w:w="0" w:type="auto"/>
            <w:tcBorders>
              <w:top w:val="single" w:sz="6" w:space="0" w:color="auto"/>
              <w:left w:val="single" w:sz="4" w:space="0" w:color="000000"/>
              <w:bottom w:val="single" w:sz="6" w:space="0" w:color="auto"/>
              <w:right w:val="single" w:sz="4" w:space="0" w:color="auto"/>
            </w:tcBorders>
            <w:shd w:val="clear" w:color="auto" w:fill="auto"/>
          </w:tcPr>
          <w:p w14:paraId="1A620663" w14:textId="77777777" w:rsidR="00F7009D" w:rsidRDefault="00F7009D" w:rsidP="00F7009D">
            <w:pPr>
              <w:pStyle w:val="TabellRader"/>
              <w:keepNext/>
              <w:keepLines/>
            </w:pPr>
          </w:p>
        </w:tc>
        <w:tc>
          <w:tcPr>
            <w:tcW w:w="0" w:type="auto"/>
            <w:tcBorders>
              <w:top w:val="single" w:sz="6" w:space="0" w:color="auto"/>
              <w:left w:val="single" w:sz="4" w:space="0" w:color="auto"/>
              <w:bottom w:val="single" w:sz="6" w:space="0" w:color="auto"/>
            </w:tcBorders>
            <w:shd w:val="clear" w:color="auto" w:fill="auto"/>
          </w:tcPr>
          <w:p w14:paraId="3D9BC59A" w14:textId="77777777" w:rsidR="00F7009D" w:rsidRDefault="00F7009D" w:rsidP="00F7009D">
            <w:pPr>
              <w:pStyle w:val="TabellRader"/>
              <w:keepNext/>
              <w:keepLines/>
            </w:pPr>
          </w:p>
        </w:tc>
        <w:tc>
          <w:tcPr>
            <w:tcW w:w="0" w:type="auto"/>
            <w:tcBorders>
              <w:top w:val="single" w:sz="6" w:space="0" w:color="auto"/>
              <w:bottom w:val="single" w:sz="6" w:space="0" w:color="auto"/>
            </w:tcBorders>
          </w:tcPr>
          <w:p w14:paraId="1BF88348" w14:textId="77777777" w:rsidR="00F7009D" w:rsidRDefault="00F7009D" w:rsidP="00F7009D">
            <w:pPr>
              <w:pStyle w:val="TabellRader"/>
              <w:keepNext/>
              <w:keepLines/>
            </w:pPr>
          </w:p>
        </w:tc>
        <w:tc>
          <w:tcPr>
            <w:tcW w:w="0" w:type="auto"/>
            <w:tcBorders>
              <w:top w:val="single" w:sz="6" w:space="0" w:color="auto"/>
              <w:bottom w:val="single" w:sz="6" w:space="0" w:color="auto"/>
            </w:tcBorders>
          </w:tcPr>
          <w:p w14:paraId="27D12EEF" w14:textId="77777777" w:rsidR="00F7009D" w:rsidRDefault="00F7009D" w:rsidP="00F7009D">
            <w:pPr>
              <w:pStyle w:val="TabellRader"/>
              <w:keepNext/>
              <w:keepLines/>
            </w:pPr>
          </w:p>
        </w:tc>
      </w:tr>
      <w:tr w:rsidR="00F7009D" w14:paraId="50F5D493" w14:textId="77777777" w:rsidTr="00F7009D">
        <w:trPr>
          <w:trHeight w:val="290"/>
        </w:trPr>
        <w:tc>
          <w:tcPr>
            <w:tcW w:w="0" w:type="auto"/>
            <w:tcBorders>
              <w:top w:val="single" w:sz="6" w:space="0" w:color="auto"/>
              <w:bottom w:val="nil"/>
              <w:right w:val="single" w:sz="4" w:space="0" w:color="000000"/>
            </w:tcBorders>
          </w:tcPr>
          <w:p w14:paraId="36A289B1" w14:textId="77777777" w:rsidR="00F7009D" w:rsidRDefault="009D6872" w:rsidP="00F7009D">
            <w:pPr>
              <w:pStyle w:val="TabellRader"/>
              <w:keepNext/>
              <w:keepLines/>
              <w:ind w:left="199"/>
              <w:jc w:val="left"/>
            </w:pPr>
            <w:r>
              <w:t>Euroområdet</w:t>
            </w:r>
          </w:p>
        </w:tc>
        <w:tc>
          <w:tcPr>
            <w:tcW w:w="0" w:type="auto"/>
            <w:tcBorders>
              <w:top w:val="single" w:sz="6" w:space="0" w:color="auto"/>
              <w:left w:val="single" w:sz="4" w:space="0" w:color="000000"/>
              <w:bottom w:val="nil"/>
              <w:right w:val="single" w:sz="4" w:space="0" w:color="auto"/>
            </w:tcBorders>
            <w:shd w:val="clear" w:color="auto" w:fill="auto"/>
          </w:tcPr>
          <w:p w14:paraId="148929F0" w14:textId="7C0DFD12" w:rsidR="00F7009D" w:rsidRPr="00A5279F" w:rsidRDefault="009D6872" w:rsidP="00F7009D">
            <w:pPr>
              <w:pStyle w:val="TabellRader"/>
              <w:keepNext/>
              <w:keepLines/>
            </w:pPr>
            <w:r w:rsidRPr="00A5279F">
              <w:t>2,0</w:t>
            </w:r>
          </w:p>
        </w:tc>
        <w:tc>
          <w:tcPr>
            <w:tcW w:w="0" w:type="auto"/>
            <w:tcBorders>
              <w:top w:val="single" w:sz="6" w:space="0" w:color="auto"/>
              <w:left w:val="single" w:sz="4" w:space="0" w:color="auto"/>
              <w:bottom w:val="nil"/>
            </w:tcBorders>
            <w:shd w:val="clear" w:color="auto" w:fill="auto"/>
          </w:tcPr>
          <w:p w14:paraId="6D1A9F78" w14:textId="22F18523" w:rsidR="00F7009D" w:rsidRDefault="009D6872" w:rsidP="00F7009D">
            <w:pPr>
              <w:pStyle w:val="TabellRader"/>
              <w:keepNext/>
              <w:keepLines/>
            </w:pPr>
            <w:r>
              <w:t>1,4</w:t>
            </w:r>
          </w:p>
        </w:tc>
        <w:tc>
          <w:tcPr>
            <w:tcW w:w="0" w:type="auto"/>
            <w:tcBorders>
              <w:top w:val="single" w:sz="6" w:space="0" w:color="auto"/>
              <w:bottom w:val="nil"/>
            </w:tcBorders>
          </w:tcPr>
          <w:p w14:paraId="3164C325" w14:textId="3E388A3B" w:rsidR="00F7009D" w:rsidRDefault="009D6872" w:rsidP="00F7009D">
            <w:pPr>
              <w:pStyle w:val="TabellRader"/>
              <w:keepNext/>
              <w:keepLines/>
            </w:pPr>
            <w:r>
              <w:t>1,0</w:t>
            </w:r>
          </w:p>
        </w:tc>
        <w:tc>
          <w:tcPr>
            <w:tcW w:w="0" w:type="auto"/>
            <w:tcBorders>
              <w:top w:val="single" w:sz="6" w:space="0" w:color="auto"/>
              <w:bottom w:val="nil"/>
            </w:tcBorders>
          </w:tcPr>
          <w:p w14:paraId="019F225C" w14:textId="77777777" w:rsidR="00F7009D" w:rsidRDefault="009D6872" w:rsidP="00F7009D">
            <w:pPr>
              <w:pStyle w:val="TabellRader"/>
              <w:keepNext/>
              <w:keepLines/>
            </w:pPr>
            <w:r>
              <w:t>1,3</w:t>
            </w:r>
          </w:p>
        </w:tc>
      </w:tr>
      <w:tr w:rsidR="00F7009D" w14:paraId="0CFC53D0" w14:textId="77777777" w:rsidTr="00F7009D">
        <w:trPr>
          <w:trHeight w:val="277"/>
        </w:trPr>
        <w:tc>
          <w:tcPr>
            <w:tcW w:w="0" w:type="auto"/>
            <w:tcBorders>
              <w:top w:val="nil"/>
              <w:bottom w:val="single" w:sz="6" w:space="0" w:color="auto"/>
              <w:right w:val="single" w:sz="4" w:space="0" w:color="000000"/>
            </w:tcBorders>
          </w:tcPr>
          <w:p w14:paraId="01E8EB3E" w14:textId="77777777" w:rsidR="00F7009D" w:rsidRDefault="009D6872" w:rsidP="00F7009D">
            <w:pPr>
              <w:pStyle w:val="TabellRader"/>
              <w:keepNext/>
              <w:keepLines/>
              <w:ind w:left="199"/>
              <w:jc w:val="left"/>
            </w:pPr>
            <w:r>
              <w:t>USA</w:t>
            </w:r>
          </w:p>
        </w:tc>
        <w:tc>
          <w:tcPr>
            <w:tcW w:w="0" w:type="auto"/>
            <w:tcBorders>
              <w:top w:val="nil"/>
              <w:left w:val="single" w:sz="4" w:space="0" w:color="000000"/>
              <w:bottom w:val="single" w:sz="6" w:space="0" w:color="auto"/>
              <w:right w:val="single" w:sz="4" w:space="0" w:color="auto"/>
            </w:tcBorders>
            <w:shd w:val="clear" w:color="auto" w:fill="auto"/>
          </w:tcPr>
          <w:p w14:paraId="5F954E50" w14:textId="27C7A218" w:rsidR="00F7009D" w:rsidRPr="00A5279F" w:rsidRDefault="009D6872" w:rsidP="00F7009D">
            <w:pPr>
              <w:pStyle w:val="TabellRader"/>
              <w:keepNext/>
              <w:keepLines/>
            </w:pPr>
            <w:r w:rsidRPr="00A5279F">
              <w:t>2,4</w:t>
            </w:r>
          </w:p>
        </w:tc>
        <w:tc>
          <w:tcPr>
            <w:tcW w:w="0" w:type="auto"/>
            <w:tcBorders>
              <w:top w:val="nil"/>
              <w:left w:val="single" w:sz="4" w:space="0" w:color="auto"/>
              <w:bottom w:val="single" w:sz="6" w:space="0" w:color="auto"/>
            </w:tcBorders>
            <w:shd w:val="clear" w:color="auto" w:fill="auto"/>
          </w:tcPr>
          <w:p w14:paraId="7DEA3405" w14:textId="77777777" w:rsidR="00F7009D" w:rsidRDefault="009D6872" w:rsidP="00F7009D">
            <w:pPr>
              <w:pStyle w:val="TabellRader"/>
              <w:keepNext/>
              <w:keepLines/>
            </w:pPr>
            <w:r>
              <w:t>1,5</w:t>
            </w:r>
          </w:p>
        </w:tc>
        <w:tc>
          <w:tcPr>
            <w:tcW w:w="0" w:type="auto"/>
            <w:tcBorders>
              <w:top w:val="nil"/>
              <w:bottom w:val="single" w:sz="6" w:space="0" w:color="auto"/>
            </w:tcBorders>
          </w:tcPr>
          <w:p w14:paraId="1CDA964F" w14:textId="62D7E00B" w:rsidR="00F7009D" w:rsidRDefault="009D6872" w:rsidP="00F7009D">
            <w:pPr>
              <w:pStyle w:val="TabellRader"/>
              <w:keepNext/>
              <w:keepLines/>
            </w:pPr>
            <w:r>
              <w:t>1,7</w:t>
            </w:r>
          </w:p>
        </w:tc>
        <w:tc>
          <w:tcPr>
            <w:tcW w:w="0" w:type="auto"/>
            <w:tcBorders>
              <w:top w:val="nil"/>
              <w:bottom w:val="single" w:sz="6" w:space="0" w:color="auto"/>
            </w:tcBorders>
          </w:tcPr>
          <w:p w14:paraId="08C51D29" w14:textId="33CFA264" w:rsidR="00F7009D" w:rsidRDefault="009D6872" w:rsidP="00F7009D">
            <w:pPr>
              <w:pStyle w:val="TabellRader"/>
              <w:keepNext/>
              <w:keepLines/>
            </w:pPr>
            <w:r>
              <w:t>2,0</w:t>
            </w:r>
          </w:p>
        </w:tc>
      </w:tr>
      <w:tr w:rsidR="00F7009D" w14:paraId="4444DE91" w14:textId="77777777" w:rsidTr="00F7009D">
        <w:trPr>
          <w:trHeight w:val="290"/>
        </w:trPr>
        <w:tc>
          <w:tcPr>
            <w:tcW w:w="0" w:type="auto"/>
            <w:tcBorders>
              <w:top w:val="single" w:sz="6" w:space="0" w:color="auto"/>
              <w:bottom w:val="single" w:sz="6" w:space="0" w:color="auto"/>
              <w:right w:val="single" w:sz="4" w:space="0" w:color="000000"/>
            </w:tcBorders>
          </w:tcPr>
          <w:p w14:paraId="47280297" w14:textId="77777777" w:rsidR="00F7009D" w:rsidRDefault="009D6872" w:rsidP="00F7009D">
            <w:pPr>
              <w:pStyle w:val="TabellRader"/>
              <w:keepNext/>
              <w:keepLines/>
              <w:jc w:val="left"/>
            </w:pPr>
            <w:r>
              <w:t>Finansiella variabler</w:t>
            </w:r>
          </w:p>
        </w:tc>
        <w:tc>
          <w:tcPr>
            <w:tcW w:w="0" w:type="auto"/>
            <w:tcBorders>
              <w:top w:val="single" w:sz="6" w:space="0" w:color="auto"/>
              <w:left w:val="single" w:sz="4" w:space="0" w:color="000000"/>
              <w:bottom w:val="single" w:sz="6" w:space="0" w:color="auto"/>
              <w:right w:val="single" w:sz="4" w:space="0" w:color="auto"/>
            </w:tcBorders>
            <w:shd w:val="clear" w:color="auto" w:fill="auto"/>
          </w:tcPr>
          <w:p w14:paraId="64F84540" w14:textId="77777777" w:rsidR="00F7009D" w:rsidRDefault="00F7009D" w:rsidP="00F7009D">
            <w:pPr>
              <w:pStyle w:val="TabellRader"/>
              <w:keepNext/>
              <w:keepLines/>
            </w:pPr>
          </w:p>
        </w:tc>
        <w:tc>
          <w:tcPr>
            <w:tcW w:w="0" w:type="auto"/>
            <w:tcBorders>
              <w:top w:val="single" w:sz="6" w:space="0" w:color="auto"/>
              <w:left w:val="single" w:sz="4" w:space="0" w:color="auto"/>
              <w:bottom w:val="single" w:sz="6" w:space="0" w:color="auto"/>
            </w:tcBorders>
            <w:shd w:val="clear" w:color="auto" w:fill="auto"/>
          </w:tcPr>
          <w:p w14:paraId="2385A5C2" w14:textId="77777777" w:rsidR="00F7009D" w:rsidRDefault="00F7009D" w:rsidP="00F7009D">
            <w:pPr>
              <w:pStyle w:val="TabellRader"/>
              <w:keepNext/>
              <w:keepLines/>
            </w:pPr>
          </w:p>
        </w:tc>
        <w:tc>
          <w:tcPr>
            <w:tcW w:w="0" w:type="auto"/>
            <w:tcBorders>
              <w:top w:val="single" w:sz="6" w:space="0" w:color="auto"/>
              <w:bottom w:val="single" w:sz="6" w:space="0" w:color="auto"/>
            </w:tcBorders>
          </w:tcPr>
          <w:p w14:paraId="5934C078" w14:textId="77777777" w:rsidR="00F7009D" w:rsidRDefault="00F7009D" w:rsidP="00F7009D">
            <w:pPr>
              <w:pStyle w:val="TabellRader"/>
              <w:keepNext/>
              <w:keepLines/>
            </w:pPr>
          </w:p>
        </w:tc>
        <w:tc>
          <w:tcPr>
            <w:tcW w:w="0" w:type="auto"/>
            <w:tcBorders>
              <w:top w:val="single" w:sz="6" w:space="0" w:color="auto"/>
              <w:bottom w:val="single" w:sz="6" w:space="0" w:color="auto"/>
            </w:tcBorders>
          </w:tcPr>
          <w:p w14:paraId="57C88FE3" w14:textId="77777777" w:rsidR="00F7009D" w:rsidRDefault="00F7009D" w:rsidP="00F7009D">
            <w:pPr>
              <w:pStyle w:val="TabellRader"/>
              <w:keepNext/>
              <w:keepLines/>
            </w:pPr>
          </w:p>
        </w:tc>
      </w:tr>
      <w:tr w:rsidR="00F7009D" w14:paraId="3F79B434" w14:textId="77777777" w:rsidTr="00F7009D">
        <w:trPr>
          <w:trHeight w:val="277"/>
        </w:trPr>
        <w:tc>
          <w:tcPr>
            <w:tcW w:w="0" w:type="auto"/>
            <w:tcBorders>
              <w:top w:val="single" w:sz="6" w:space="0" w:color="auto"/>
              <w:bottom w:val="nil"/>
              <w:right w:val="single" w:sz="4" w:space="0" w:color="000000"/>
            </w:tcBorders>
          </w:tcPr>
          <w:p w14:paraId="211B381F" w14:textId="671C50DB" w:rsidR="00F7009D" w:rsidRDefault="009D6872" w:rsidP="00F7009D">
            <w:pPr>
              <w:pStyle w:val="TabellRader"/>
              <w:keepNext/>
              <w:keepLines/>
              <w:ind w:left="199"/>
              <w:jc w:val="left"/>
            </w:pPr>
            <w:r>
              <w:t>Refiränta</w:t>
            </w:r>
            <w:r>
              <w:rPr>
                <w:vertAlign w:val="superscript"/>
              </w:rPr>
              <w:t>5,6</w:t>
            </w:r>
          </w:p>
        </w:tc>
        <w:tc>
          <w:tcPr>
            <w:tcW w:w="0" w:type="auto"/>
            <w:tcBorders>
              <w:top w:val="single" w:sz="6" w:space="0" w:color="auto"/>
              <w:left w:val="single" w:sz="4" w:space="0" w:color="000000"/>
              <w:bottom w:val="nil"/>
              <w:right w:val="single" w:sz="4" w:space="0" w:color="auto"/>
            </w:tcBorders>
            <w:shd w:val="clear" w:color="auto" w:fill="auto"/>
          </w:tcPr>
          <w:p w14:paraId="2C44AFC4" w14:textId="7ABBA721" w:rsidR="00F7009D" w:rsidRDefault="00F7009D" w:rsidP="00F7009D">
            <w:pPr>
              <w:pStyle w:val="TabellRader"/>
              <w:keepNext/>
              <w:keepLines/>
            </w:pPr>
          </w:p>
        </w:tc>
        <w:tc>
          <w:tcPr>
            <w:tcW w:w="0" w:type="auto"/>
            <w:tcBorders>
              <w:top w:val="single" w:sz="6" w:space="0" w:color="auto"/>
              <w:left w:val="single" w:sz="4" w:space="0" w:color="auto"/>
              <w:bottom w:val="nil"/>
            </w:tcBorders>
            <w:shd w:val="clear" w:color="auto" w:fill="auto"/>
          </w:tcPr>
          <w:p w14:paraId="6217B603" w14:textId="77777777" w:rsidR="00F7009D" w:rsidRDefault="009D6872" w:rsidP="00F7009D">
            <w:pPr>
              <w:pStyle w:val="TabellRader"/>
              <w:keepNext/>
              <w:keepLines/>
            </w:pPr>
            <w:r>
              <w:t>0,25</w:t>
            </w:r>
          </w:p>
        </w:tc>
        <w:tc>
          <w:tcPr>
            <w:tcW w:w="0" w:type="auto"/>
            <w:tcBorders>
              <w:top w:val="single" w:sz="6" w:space="0" w:color="auto"/>
              <w:bottom w:val="nil"/>
            </w:tcBorders>
          </w:tcPr>
          <w:p w14:paraId="42AE79B1" w14:textId="77777777" w:rsidR="00F7009D" w:rsidRDefault="009D6872" w:rsidP="00F7009D">
            <w:pPr>
              <w:pStyle w:val="TabellRader"/>
              <w:keepNext/>
              <w:keepLines/>
            </w:pPr>
            <w:r>
              <w:t>0,25</w:t>
            </w:r>
          </w:p>
        </w:tc>
        <w:tc>
          <w:tcPr>
            <w:tcW w:w="0" w:type="auto"/>
            <w:tcBorders>
              <w:top w:val="single" w:sz="6" w:space="0" w:color="auto"/>
              <w:bottom w:val="nil"/>
            </w:tcBorders>
          </w:tcPr>
          <w:p w14:paraId="3A7F44A8" w14:textId="77777777" w:rsidR="00F7009D" w:rsidRDefault="009D6872" w:rsidP="00F7009D">
            <w:pPr>
              <w:pStyle w:val="TabellRader"/>
              <w:keepNext/>
              <w:keepLines/>
            </w:pPr>
            <w:r>
              <w:t>0,50</w:t>
            </w:r>
          </w:p>
        </w:tc>
      </w:tr>
      <w:tr w:rsidR="00F7009D" w14:paraId="34762B2C" w14:textId="77777777" w:rsidTr="00F7009D">
        <w:trPr>
          <w:trHeight w:val="290"/>
        </w:trPr>
        <w:tc>
          <w:tcPr>
            <w:tcW w:w="0" w:type="auto"/>
            <w:tcBorders>
              <w:top w:val="nil"/>
              <w:bottom w:val="nil"/>
              <w:right w:val="single" w:sz="4" w:space="0" w:color="000000"/>
            </w:tcBorders>
          </w:tcPr>
          <w:p w14:paraId="3B02FA32" w14:textId="19EFDA60" w:rsidR="00F7009D" w:rsidRDefault="009D6872" w:rsidP="00F7009D">
            <w:pPr>
              <w:pStyle w:val="TabellRader"/>
              <w:keepNext/>
              <w:keepLines/>
              <w:ind w:left="199"/>
              <w:jc w:val="left"/>
            </w:pPr>
            <w:r>
              <w:t>Fed funds</w:t>
            </w:r>
            <w:r>
              <w:rPr>
                <w:vertAlign w:val="superscript"/>
              </w:rPr>
              <w:t>5,7</w:t>
            </w:r>
          </w:p>
        </w:tc>
        <w:tc>
          <w:tcPr>
            <w:tcW w:w="0" w:type="auto"/>
            <w:tcBorders>
              <w:top w:val="nil"/>
              <w:left w:val="single" w:sz="4" w:space="0" w:color="000000"/>
              <w:bottom w:val="nil"/>
              <w:right w:val="single" w:sz="4" w:space="0" w:color="auto"/>
            </w:tcBorders>
            <w:shd w:val="clear" w:color="auto" w:fill="auto"/>
          </w:tcPr>
          <w:p w14:paraId="7C4518B1" w14:textId="20A145F3" w:rsidR="00F7009D" w:rsidRDefault="00F7009D" w:rsidP="00F7009D">
            <w:pPr>
              <w:pStyle w:val="TabellRader"/>
              <w:keepNext/>
              <w:keepLines/>
            </w:pPr>
          </w:p>
        </w:tc>
        <w:tc>
          <w:tcPr>
            <w:tcW w:w="0" w:type="auto"/>
            <w:tcBorders>
              <w:top w:val="nil"/>
              <w:left w:val="single" w:sz="4" w:space="0" w:color="auto"/>
              <w:bottom w:val="nil"/>
            </w:tcBorders>
            <w:shd w:val="clear" w:color="auto" w:fill="auto"/>
          </w:tcPr>
          <w:p w14:paraId="01D137EA" w14:textId="77777777" w:rsidR="00F7009D" w:rsidRDefault="009D6872" w:rsidP="00F7009D">
            <w:pPr>
              <w:pStyle w:val="TabellRader"/>
              <w:keepNext/>
              <w:keepLines/>
            </w:pPr>
            <w:r>
              <w:t>0,25</w:t>
            </w:r>
          </w:p>
        </w:tc>
        <w:tc>
          <w:tcPr>
            <w:tcW w:w="0" w:type="auto"/>
            <w:tcBorders>
              <w:top w:val="nil"/>
              <w:bottom w:val="nil"/>
            </w:tcBorders>
          </w:tcPr>
          <w:p w14:paraId="525AB7FD" w14:textId="77777777" w:rsidR="00F7009D" w:rsidRDefault="009D6872" w:rsidP="00F7009D">
            <w:pPr>
              <w:pStyle w:val="TabellRader"/>
              <w:keepNext/>
              <w:keepLines/>
            </w:pPr>
            <w:r>
              <w:t>0,25</w:t>
            </w:r>
          </w:p>
        </w:tc>
        <w:tc>
          <w:tcPr>
            <w:tcW w:w="0" w:type="auto"/>
            <w:tcBorders>
              <w:top w:val="nil"/>
              <w:bottom w:val="nil"/>
            </w:tcBorders>
          </w:tcPr>
          <w:p w14:paraId="7D5156A6" w14:textId="77777777" w:rsidR="00F7009D" w:rsidRDefault="009D6872" w:rsidP="00F7009D">
            <w:pPr>
              <w:pStyle w:val="TabellRader"/>
              <w:keepNext/>
              <w:keepLines/>
            </w:pPr>
            <w:r>
              <w:t>1,00</w:t>
            </w:r>
          </w:p>
        </w:tc>
      </w:tr>
      <w:tr w:rsidR="00F7009D" w14:paraId="76627D0B" w14:textId="77777777" w:rsidTr="00F7009D">
        <w:trPr>
          <w:trHeight w:val="277"/>
        </w:trPr>
        <w:tc>
          <w:tcPr>
            <w:tcW w:w="0" w:type="auto"/>
            <w:tcBorders>
              <w:top w:val="nil"/>
              <w:bottom w:val="nil"/>
              <w:right w:val="single" w:sz="4" w:space="0" w:color="000000"/>
            </w:tcBorders>
          </w:tcPr>
          <w:p w14:paraId="3462FD0B" w14:textId="138FF2CE" w:rsidR="00F7009D" w:rsidRPr="00F8015D" w:rsidRDefault="009D6872" w:rsidP="00F7009D">
            <w:pPr>
              <w:pStyle w:val="TabellRader"/>
              <w:keepNext/>
              <w:keepLines/>
              <w:ind w:left="199"/>
              <w:jc w:val="left"/>
            </w:pPr>
            <w:r w:rsidRPr="00F8015D">
              <w:t>EUR/USD</w:t>
            </w:r>
            <w:r>
              <w:rPr>
                <w:vertAlign w:val="superscript"/>
              </w:rPr>
              <w:t>5</w:t>
            </w:r>
          </w:p>
        </w:tc>
        <w:tc>
          <w:tcPr>
            <w:tcW w:w="0" w:type="auto"/>
            <w:tcBorders>
              <w:top w:val="nil"/>
              <w:left w:val="single" w:sz="4" w:space="0" w:color="000000"/>
              <w:bottom w:val="nil"/>
              <w:right w:val="single" w:sz="4" w:space="0" w:color="auto"/>
            </w:tcBorders>
            <w:shd w:val="clear" w:color="auto" w:fill="auto"/>
          </w:tcPr>
          <w:p w14:paraId="54926277" w14:textId="03FBFAF6" w:rsidR="00F7009D" w:rsidRPr="00F8015D" w:rsidRDefault="00F7009D" w:rsidP="00F7009D">
            <w:pPr>
              <w:pStyle w:val="TabellRader"/>
              <w:keepNext/>
              <w:keepLines/>
            </w:pPr>
          </w:p>
        </w:tc>
        <w:tc>
          <w:tcPr>
            <w:tcW w:w="0" w:type="auto"/>
            <w:tcBorders>
              <w:top w:val="nil"/>
              <w:left w:val="single" w:sz="4" w:space="0" w:color="auto"/>
              <w:bottom w:val="nil"/>
            </w:tcBorders>
            <w:shd w:val="clear" w:color="auto" w:fill="auto"/>
          </w:tcPr>
          <w:p w14:paraId="0ED85669" w14:textId="45511572" w:rsidR="00F7009D" w:rsidRPr="00F8015D" w:rsidRDefault="009D6872" w:rsidP="00F7009D">
            <w:pPr>
              <w:pStyle w:val="TabellRader"/>
              <w:keepNext/>
              <w:keepLines/>
            </w:pPr>
            <w:r w:rsidRPr="00F8015D">
              <w:t>1,38</w:t>
            </w:r>
          </w:p>
        </w:tc>
        <w:tc>
          <w:tcPr>
            <w:tcW w:w="0" w:type="auto"/>
            <w:tcBorders>
              <w:top w:val="nil"/>
              <w:bottom w:val="nil"/>
            </w:tcBorders>
          </w:tcPr>
          <w:p w14:paraId="1C77B232" w14:textId="19BCC0A7" w:rsidR="00F7009D" w:rsidRPr="00F8015D" w:rsidRDefault="009D6872" w:rsidP="00F7009D">
            <w:pPr>
              <w:pStyle w:val="TabellRader"/>
              <w:keepNext/>
              <w:keepLines/>
            </w:pPr>
            <w:r w:rsidRPr="00F8015D">
              <w:t>1,28</w:t>
            </w:r>
          </w:p>
        </w:tc>
        <w:tc>
          <w:tcPr>
            <w:tcW w:w="0" w:type="auto"/>
            <w:tcBorders>
              <w:top w:val="nil"/>
              <w:bottom w:val="nil"/>
            </w:tcBorders>
          </w:tcPr>
          <w:p w14:paraId="36FBD68C" w14:textId="53D67C13" w:rsidR="00F7009D" w:rsidRPr="00F8015D" w:rsidRDefault="009D6872" w:rsidP="00F7009D">
            <w:pPr>
              <w:pStyle w:val="TabellRader"/>
              <w:keepNext/>
              <w:keepLines/>
            </w:pPr>
            <w:r w:rsidRPr="00F8015D">
              <w:t>1,28</w:t>
            </w:r>
          </w:p>
        </w:tc>
      </w:tr>
      <w:tr w:rsidR="00F7009D" w:rsidRPr="009044A4" w14:paraId="41D7B675" w14:textId="77777777" w:rsidTr="00F7009D">
        <w:trPr>
          <w:cnfStyle w:val="010000000000" w:firstRow="0" w:lastRow="1" w:firstColumn="0" w:lastColumn="0" w:oddVBand="0" w:evenVBand="0" w:oddHBand="0" w:evenHBand="0" w:firstRowFirstColumn="0" w:firstRowLastColumn="0" w:lastRowFirstColumn="0" w:lastRowLastColumn="0"/>
          <w:trHeight w:val="290"/>
        </w:trPr>
        <w:tc>
          <w:tcPr>
            <w:tcW w:w="0" w:type="auto"/>
            <w:tcBorders>
              <w:top w:val="nil"/>
              <w:right w:val="single" w:sz="4" w:space="0" w:color="000000"/>
            </w:tcBorders>
          </w:tcPr>
          <w:p w14:paraId="3B63F413" w14:textId="0A97B29D" w:rsidR="00F7009D" w:rsidRPr="007D73A6" w:rsidRDefault="009D6872" w:rsidP="00F7009D">
            <w:pPr>
              <w:pStyle w:val="TabellSlutsumma"/>
              <w:keepNext/>
              <w:keepLines/>
              <w:ind w:left="199"/>
              <w:jc w:val="left"/>
            </w:pPr>
            <w:r w:rsidRPr="007D73A6">
              <w:t>Brentolja</w:t>
            </w:r>
            <w:r>
              <w:rPr>
                <w:vertAlign w:val="superscript"/>
              </w:rPr>
              <w:t>5,8</w:t>
            </w:r>
          </w:p>
        </w:tc>
        <w:tc>
          <w:tcPr>
            <w:tcW w:w="0" w:type="auto"/>
            <w:tcBorders>
              <w:top w:val="nil"/>
              <w:left w:val="single" w:sz="4" w:space="0" w:color="000000"/>
              <w:right w:val="single" w:sz="4" w:space="0" w:color="auto"/>
            </w:tcBorders>
            <w:shd w:val="clear" w:color="auto" w:fill="auto"/>
          </w:tcPr>
          <w:p w14:paraId="04975818" w14:textId="3619D90A" w:rsidR="00F7009D" w:rsidRPr="007D73A6" w:rsidRDefault="00F7009D" w:rsidP="00F7009D">
            <w:pPr>
              <w:pStyle w:val="TabellSlutsumma"/>
              <w:keepNext/>
              <w:keepLines/>
              <w:jc w:val="center"/>
            </w:pPr>
          </w:p>
        </w:tc>
        <w:tc>
          <w:tcPr>
            <w:tcW w:w="0" w:type="auto"/>
            <w:tcBorders>
              <w:top w:val="nil"/>
              <w:left w:val="single" w:sz="4" w:space="0" w:color="auto"/>
            </w:tcBorders>
            <w:shd w:val="clear" w:color="auto" w:fill="auto"/>
          </w:tcPr>
          <w:p w14:paraId="3D1B465E" w14:textId="2FE7132F" w:rsidR="00F7009D" w:rsidRPr="007D73A6" w:rsidRDefault="009D6872" w:rsidP="00F7009D">
            <w:pPr>
              <w:pStyle w:val="TabellSlutsumma"/>
              <w:keepNext/>
              <w:keepLines/>
            </w:pPr>
            <w:r>
              <w:t>111</w:t>
            </w:r>
          </w:p>
        </w:tc>
        <w:tc>
          <w:tcPr>
            <w:tcW w:w="0" w:type="auto"/>
            <w:tcBorders>
              <w:top w:val="nil"/>
            </w:tcBorders>
          </w:tcPr>
          <w:p w14:paraId="5A676016" w14:textId="50E6C7F2" w:rsidR="00F7009D" w:rsidRPr="007D73A6" w:rsidRDefault="009D6872" w:rsidP="00F7009D">
            <w:pPr>
              <w:pStyle w:val="TabellSlutsumma"/>
              <w:keepNext/>
              <w:keepLines/>
            </w:pPr>
            <w:r>
              <w:t>103</w:t>
            </w:r>
          </w:p>
        </w:tc>
        <w:tc>
          <w:tcPr>
            <w:tcW w:w="0" w:type="auto"/>
            <w:tcBorders>
              <w:top w:val="nil"/>
            </w:tcBorders>
          </w:tcPr>
          <w:p w14:paraId="4ADE00F6" w14:textId="77777777" w:rsidR="00F7009D" w:rsidRPr="007D73A6" w:rsidRDefault="009D6872" w:rsidP="00F7009D">
            <w:pPr>
              <w:pStyle w:val="TabellSlutsumma"/>
              <w:keepNext/>
              <w:keepLines/>
            </w:pPr>
            <w:r>
              <w:t>102</w:t>
            </w:r>
          </w:p>
        </w:tc>
      </w:tr>
    </w:tbl>
    <w:p w14:paraId="5A67CB7E" w14:textId="2658EC2A" w:rsidR="00F7009D" w:rsidRDefault="009D6872" w:rsidP="00F7009D">
      <w:pPr>
        <w:pStyle w:val="TabellFotnot"/>
        <w:rPr>
          <w:vertAlign w:val="superscript"/>
        </w:rPr>
      </w:pPr>
      <w:r w:rsidRPr="00DE2AC4">
        <w:rPr>
          <w:vertAlign w:val="superscript"/>
        </w:rPr>
        <w:t>1</w:t>
      </w:r>
      <w:r w:rsidRPr="00DE2AC4">
        <w:t xml:space="preserve"> I avsnittets tabeller redovisas genomsnittliga värden för flertalet variabler från 199</w:t>
      </w:r>
      <w:r>
        <w:t>4</w:t>
      </w:r>
      <w:r w:rsidRPr="00DE2AC4">
        <w:t>. Perioden är vald med utgångspunkt i tillgänglighet på data från de svenska nationalräkenskaperna.</w:t>
      </w:r>
      <w:r>
        <w:t xml:space="preserve"> För euroområdet och KIX-viktad BNP beräknas genomsnittet från 1996 p.g.a ytterligare begränsningar i datatillgång.</w:t>
      </w:r>
    </w:p>
    <w:p w14:paraId="0B7F7F39" w14:textId="1CDEABA1" w:rsidR="00F7009D" w:rsidRPr="00FA2AB6" w:rsidRDefault="009D6872" w:rsidP="00F7009D">
      <w:pPr>
        <w:pStyle w:val="TabellFotnot"/>
        <w:rPr>
          <w:vertAlign w:val="superscript"/>
        </w:rPr>
      </w:pPr>
      <w:r>
        <w:rPr>
          <w:vertAlign w:val="superscript"/>
        </w:rPr>
        <w:t xml:space="preserve">2 </w:t>
      </w:r>
      <w:r>
        <w:t>BNP för Norges fastland.</w:t>
      </w:r>
    </w:p>
    <w:p w14:paraId="35406395" w14:textId="28CEBDC3" w:rsidR="00F7009D" w:rsidRDefault="009D6872" w:rsidP="00F7009D">
      <w:pPr>
        <w:pStyle w:val="TabellFotnot"/>
      </w:pPr>
      <w:r>
        <w:rPr>
          <w:vertAlign w:val="superscript"/>
        </w:rPr>
        <w:t xml:space="preserve">3 </w:t>
      </w:r>
      <w:r>
        <w:t>BNP-prognoser sammanviktade med köpkraftsjusterade BNP-vikter i världen enligt IMF.</w:t>
      </w:r>
    </w:p>
    <w:p w14:paraId="0239159D" w14:textId="6DE9AA8F" w:rsidR="00F7009D" w:rsidRDefault="009D6872" w:rsidP="00F7009D">
      <w:pPr>
        <w:pStyle w:val="TabellFotnot"/>
      </w:pPr>
      <w:r>
        <w:rPr>
          <w:vertAlign w:val="superscript"/>
        </w:rPr>
        <w:t>4</w:t>
      </w:r>
      <w:r>
        <w:t xml:space="preserve"> BNP-prognoser sammanviktade med KIX-vikter, ett mått på hur stor del av svensk utrikeshandel som går till och från olika länder.</w:t>
      </w:r>
    </w:p>
    <w:p w14:paraId="62FECA47" w14:textId="6DF750A5" w:rsidR="00F7009D" w:rsidRDefault="009D6872" w:rsidP="00F7009D">
      <w:pPr>
        <w:pStyle w:val="TabellFotnot"/>
      </w:pPr>
      <w:r>
        <w:rPr>
          <w:vertAlign w:val="superscript"/>
        </w:rPr>
        <w:t xml:space="preserve">5 </w:t>
      </w:r>
      <w:r>
        <w:t>Värde vid respektive års slut.</w:t>
      </w:r>
    </w:p>
    <w:p w14:paraId="63A2E002" w14:textId="33207FEB" w:rsidR="00F7009D" w:rsidRDefault="009D6872" w:rsidP="00F7009D">
      <w:pPr>
        <w:pStyle w:val="TabellFotnot"/>
      </w:pPr>
      <w:r>
        <w:rPr>
          <w:vertAlign w:val="superscript"/>
        </w:rPr>
        <w:t>6</w:t>
      </w:r>
      <w:r>
        <w:t xml:space="preserve"> Europeiska centralbankens styrränta i procent.</w:t>
      </w:r>
    </w:p>
    <w:p w14:paraId="7A7891E0" w14:textId="28F3E623" w:rsidR="00F7009D" w:rsidRDefault="009D6872" w:rsidP="00F7009D">
      <w:pPr>
        <w:pStyle w:val="TabellFotnot"/>
      </w:pPr>
      <w:r>
        <w:rPr>
          <w:vertAlign w:val="superscript"/>
        </w:rPr>
        <w:t>7</w:t>
      </w:r>
      <w:r>
        <w:t xml:space="preserve"> USA:s styrränta i procent.</w:t>
      </w:r>
    </w:p>
    <w:p w14:paraId="7E8146D1" w14:textId="7E558681" w:rsidR="00F7009D" w:rsidRDefault="009D6872" w:rsidP="00F7009D">
      <w:pPr>
        <w:pStyle w:val="TabellFotnot"/>
      </w:pPr>
      <w:r>
        <w:rPr>
          <w:vertAlign w:val="superscript"/>
        </w:rPr>
        <w:t>8</w:t>
      </w:r>
      <w:r>
        <w:t xml:space="preserve"> US dollar per fat.</w:t>
      </w:r>
    </w:p>
    <w:p w14:paraId="4086B749" w14:textId="3328B850" w:rsidR="00F7009D" w:rsidRDefault="009D6872" w:rsidP="00F7009D">
      <w:pPr>
        <w:pStyle w:val="TabellFotnot"/>
      </w:pPr>
      <w:r>
        <w:t>Källor: Eurostat, Bureau of Economic Analysis, Internationella valutafonden, Reuters EcoWin och egna beräkningar.</w:t>
      </w:r>
    </w:p>
    <w:p w14:paraId="0D007294" w14:textId="2DE610E8" w:rsidR="00F7009D" w:rsidRDefault="009D6872" w:rsidP="00F7009D">
      <w:pPr>
        <w:pStyle w:val="Rubrik4utannumrering"/>
      </w:pPr>
      <w:r>
        <w:t>Olikartad utveckling i euroområdet</w:t>
      </w:r>
    </w:p>
    <w:p w14:paraId="653842FF" w14:textId="3C52AC46" w:rsidR="00F7009D" w:rsidRDefault="009D6872" w:rsidP="00F7009D">
      <w:pPr>
        <w:pStyle w:val="Brdtext"/>
      </w:pPr>
      <w:r>
        <w:t xml:space="preserve">Efter sex kvartal med recession växte BNP i euroområdet de tre sista kvartalen 2013. Tysk ekonomi har varit den drivande kraften </w:t>
      </w:r>
      <w:r w:rsidRPr="00594668">
        <w:t xml:space="preserve">bakom </w:t>
      </w:r>
      <w:r>
        <w:t xml:space="preserve">den starkare utvecklingen, men även i länder där BNP fallit kraftigt sedan 2008, t.ex. Spanien och Portugal, var tillväxten positiv de två sista kvartalen 2013. Dock är resursutnyttjandet i euroområdet som helhet fortsatt lågt och arbetslösheten är alltjämt hög. </w:t>
      </w:r>
      <w:r w:rsidRPr="00151816">
        <w:t xml:space="preserve">Inflationen är låg </w:t>
      </w:r>
      <w:r w:rsidRPr="00151816">
        <w:lastRenderedPageBreak/>
        <w:t>och fallande, bl.a. som ett resultat av det låga resursutnyttjandet.</w:t>
      </w:r>
      <w:r>
        <w:t xml:space="preserve"> </w:t>
      </w:r>
    </w:p>
    <w:p w14:paraId="3A6F296C" w14:textId="5E4DF03E" w:rsidR="00F7009D" w:rsidRDefault="009D6872" w:rsidP="00F7009D">
      <w:pPr>
        <w:pStyle w:val="Brdtextmedindrag"/>
      </w:pPr>
      <w:r>
        <w:t>Under inledningen av 2014 syns tydliga tecken på en fortsatt bred uppgång i den ekonomiska aktiviteten. BNP-tillväxten i euro</w:t>
      </w:r>
      <w:r>
        <w:softHyphen/>
        <w:t xml:space="preserve">området förväntas därmed stiga, och tillväxten 2014 och 2015 blir högre jämfört med 2013 (se </w:t>
      </w:r>
      <w:r>
        <w:fldChar w:fldCharType="begin"/>
      </w:r>
      <w:r>
        <w:instrText xml:space="preserve"> REF  _Ref379269133 \* Lower \h </w:instrText>
      </w:r>
      <w:r>
        <w:fldChar w:fldCharType="separate"/>
      </w:r>
      <w:r w:rsidR="004642B5">
        <w:t xml:space="preserve">tabell </w:t>
      </w:r>
      <w:r w:rsidR="004642B5" w:rsidRPr="004642B5">
        <w:rPr>
          <w:bCs/>
          <w:noProof/>
        </w:rPr>
        <w:t>3</w:t>
      </w:r>
      <w:r w:rsidR="004642B5">
        <w:t>.</w:t>
      </w:r>
      <w:r w:rsidR="004642B5">
        <w:rPr>
          <w:noProof/>
        </w:rPr>
        <w:t>1</w:t>
      </w:r>
      <w:r>
        <w:fldChar w:fldCharType="end"/>
      </w:r>
      <w:r>
        <w:t>). De finanspolitiska åtstram</w:t>
      </w:r>
      <w:r>
        <w:softHyphen/>
        <w:t>ningarna minskar av allt att döma i omfattning och den Europeiska central</w:t>
      </w:r>
      <w:r>
        <w:softHyphen/>
        <w:t>banken (ECB) förväntas behålla styr</w:t>
      </w:r>
      <w:r>
        <w:softHyphen/>
        <w:t xml:space="preserve">räntan på en låg nivå. Allt eftersom återhämtningen fortskrider stiger även inflationen. Bedömningen är dock att inflationen blir lägre än ECB:s inflationsmål även 2015 (se </w:t>
      </w:r>
      <w:r>
        <w:fldChar w:fldCharType="begin"/>
      </w:r>
      <w:r>
        <w:instrText xml:space="preserve"> REF  _Ref382226507 \* Lower \h </w:instrText>
      </w:r>
      <w:r>
        <w:fldChar w:fldCharType="separate"/>
      </w:r>
      <w:r w:rsidR="004642B5">
        <w:t xml:space="preserve">tabell </w:t>
      </w:r>
      <w:r w:rsidR="004642B5" w:rsidRPr="004642B5">
        <w:rPr>
          <w:bCs/>
          <w:noProof/>
        </w:rPr>
        <w:t>3</w:t>
      </w:r>
      <w:r w:rsidR="004642B5">
        <w:t>.</w:t>
      </w:r>
      <w:r w:rsidR="004642B5">
        <w:rPr>
          <w:noProof/>
        </w:rPr>
        <w:t>1</w:t>
      </w:r>
      <w:r>
        <w:fldChar w:fldCharType="end"/>
      </w:r>
      <w:r>
        <w:t>).</w:t>
      </w:r>
    </w:p>
    <w:p w14:paraId="7A7320FD" w14:textId="19B69CC4" w:rsidR="00F7009D" w:rsidRDefault="009D6872" w:rsidP="00F7009D">
      <w:pPr>
        <w:pStyle w:val="Brdtextmedindrag"/>
      </w:pPr>
      <w:r>
        <w:t>Utvecklingen för de enskilda länderna inom valutaunionen ser ut att bli olikartad. Den tyska ekonomin fortsätter att utvecklas förhållandevis starkt 2014 och 2015. För flertalet ekonomier som har svaga offentliga finanser och behov av skuldminskning i den privata sektorn ser dock BNP-tillväxten ut att bli dämpad även fortsättningsvis. En fortsatt hög arbetslöshet medverkar till att tillväxten i konsumtionen blir låg, trots den expansiva penningpolitiken. Därtill bidrar det ansträngda bank</w:t>
      </w:r>
      <w:r w:rsidRPr="00AE3643">
        <w:t xml:space="preserve">systemet i delar av euroområdet </w:t>
      </w:r>
      <w:r>
        <w:t>till en låg kredit</w:t>
      </w:r>
      <w:r w:rsidRPr="00AE3643">
        <w:t>tillväxt</w:t>
      </w:r>
      <w:r>
        <w:t xml:space="preserve"> </w:t>
      </w:r>
      <w:r w:rsidRPr="00AE3643">
        <w:t>2014 och i viss mån äve</w:t>
      </w:r>
      <w:r>
        <w:t>n 2015. Detta håller tillbaka</w:t>
      </w:r>
      <w:r w:rsidRPr="00E1192B">
        <w:t xml:space="preserve"> </w:t>
      </w:r>
      <w:r>
        <w:t>investerings</w:t>
      </w:r>
      <w:r w:rsidRPr="00685184">
        <w:t>utvecklingen.</w:t>
      </w:r>
    </w:p>
    <w:p w14:paraId="5E0BB9C5" w14:textId="04AD0565" w:rsidR="00F7009D" w:rsidRDefault="009D6872" w:rsidP="00F7009D">
      <w:pPr>
        <w:pStyle w:val="Rubrik4utannumrering"/>
      </w:pPr>
      <w:r>
        <w:t>Högre tillväxt i USA</w:t>
      </w:r>
    </w:p>
    <w:p w14:paraId="322376B8" w14:textId="3E303C08" w:rsidR="00F7009D" w:rsidRDefault="009D6872" w:rsidP="00F7009D">
      <w:pPr>
        <w:pStyle w:val="Brdtext"/>
      </w:pPr>
      <w:r>
        <w:t xml:space="preserve">Stark export och en tillfällig lageruppbyggnad bidrog till en hög tillväxt i USA under slutet av 2013. Finanspolitiska åtstramningar dämpade dock tillväxten under året vilket </w:t>
      </w:r>
      <w:r w:rsidRPr="00685184">
        <w:t>bidrog</w:t>
      </w:r>
      <w:r>
        <w:t xml:space="preserve"> till att tillväxten för helåret 2013 ändå blev måttlig (se </w:t>
      </w:r>
      <w:r>
        <w:fldChar w:fldCharType="begin"/>
      </w:r>
      <w:r>
        <w:instrText xml:space="preserve"> REF  _Ref382226507 \* Lower \h </w:instrText>
      </w:r>
      <w:r>
        <w:fldChar w:fldCharType="separate"/>
      </w:r>
      <w:r w:rsidR="004642B5">
        <w:t xml:space="preserve">tabell </w:t>
      </w:r>
      <w:r w:rsidR="004642B5" w:rsidRPr="004642B5">
        <w:rPr>
          <w:bCs/>
          <w:noProof/>
        </w:rPr>
        <w:t>3</w:t>
      </w:r>
      <w:r w:rsidR="004642B5">
        <w:t>.</w:t>
      </w:r>
      <w:r w:rsidR="004642B5">
        <w:rPr>
          <w:noProof/>
        </w:rPr>
        <w:t>1</w:t>
      </w:r>
      <w:r>
        <w:fldChar w:fldCharType="end"/>
      </w:r>
      <w:r>
        <w:t xml:space="preserve">). </w:t>
      </w:r>
      <w:r w:rsidRPr="00523BD3">
        <w:t>Arbetslösheten fortsatte att falla</w:t>
      </w:r>
      <w:r>
        <w:t xml:space="preserve"> tillbaka</w:t>
      </w:r>
      <w:r w:rsidRPr="00523BD3">
        <w:t>.</w:t>
      </w:r>
      <w:r>
        <w:t xml:space="preserve"> Till den lägre arbetslösheten bidrog, utöver en stigande sysselsättning, även en svag utveckling av arbetskraften. Den amerikanska centralbanken har, i ljuset av bättre ekonomiska utsikter, sedan januari 2014 börjat trappa ned sina obligationsköp</w:t>
      </w:r>
      <w:r w:rsidRPr="00D115BB">
        <w:t>.</w:t>
      </w:r>
    </w:p>
    <w:p w14:paraId="02E2B06F" w14:textId="7FCEBA5C" w:rsidR="00F7009D" w:rsidRPr="00D5068C" w:rsidRDefault="009D6872" w:rsidP="00F7009D">
      <w:pPr>
        <w:pStyle w:val="Brdtextmedindrag"/>
      </w:pPr>
      <w:r>
        <w:t xml:space="preserve">Den amerikanska ekonomin präglades under 2013 av en betydande osäkerhet om den finanspolitiska inriktningen. Läget förvärrades i oktober då kongressen hade mycket svårt att komma överens om en budget, vilket resulterade i tre veckors nedstängning av delar av den federala statens verksamhet. Uppskjutna beslut om en höjning av skuldtaket ledde till farhågor </w:t>
      </w:r>
      <w:r>
        <w:lastRenderedPageBreak/>
        <w:t>om en amerikansk betalningsinställelse. Under</w:t>
      </w:r>
      <w:r w:rsidDel="0025587D">
        <w:t xml:space="preserve"> </w:t>
      </w:r>
      <w:r>
        <w:t>inled</w:t>
      </w:r>
      <w:r>
        <w:softHyphen/>
        <w:t>ningen av 2014 har dock en budget antagits och skuld</w:t>
      </w:r>
      <w:r>
        <w:softHyphen/>
        <w:t>taket har höjts på nytt. Dessa framsteg har skapat ett stabilare politiskt och ekonomiskt läge i USA.</w:t>
      </w:r>
    </w:p>
    <w:p w14:paraId="4D973B16" w14:textId="183A7803" w:rsidR="00F7009D" w:rsidRDefault="009D6872" w:rsidP="00F7009D">
      <w:pPr>
        <w:pStyle w:val="Brdtextmedindrag"/>
      </w:pPr>
      <w:r>
        <w:t>Budgetöverenskommelsen i USA innebär att de finans</w:t>
      </w:r>
      <w:r>
        <w:softHyphen/>
        <w:t xml:space="preserve">politiska åtstramningarna blir mindre framöver. Stigande </w:t>
      </w:r>
      <w:r w:rsidRPr="00BF4627">
        <w:t xml:space="preserve">bostadspriser, </w:t>
      </w:r>
      <w:r>
        <w:t>en relativt hög</w:t>
      </w:r>
      <w:r w:rsidRPr="00BF4627">
        <w:t xml:space="preserve"> syssel</w:t>
      </w:r>
      <w:r>
        <w:softHyphen/>
      </w:r>
      <w:r w:rsidRPr="00BF4627">
        <w:t>sättningstillväxt och stigande löner bedöms skapa utrymme för ökad tillväxt i den privata konsumtionen.</w:t>
      </w:r>
      <w:r>
        <w:t xml:space="preserve"> Kredit</w:t>
      </w:r>
      <w:r>
        <w:softHyphen/>
        <w:t xml:space="preserve">villkoren för små och medelstora företag har kontinuerligt förbättrats och penningpolitiken fortsätter att vara expansiv, om än i något mindre utsträckning. Samman-taget blir BNP-tillväxten förhållandevis hög 2014 och 2015 (se </w:t>
      </w:r>
      <w:r>
        <w:fldChar w:fldCharType="begin"/>
      </w:r>
      <w:r>
        <w:instrText xml:space="preserve"> REF  _Ref382226507 \* Lower \h </w:instrText>
      </w:r>
      <w:r>
        <w:fldChar w:fldCharType="separate"/>
      </w:r>
      <w:r w:rsidR="004642B5">
        <w:t xml:space="preserve">tabell </w:t>
      </w:r>
      <w:r w:rsidR="004642B5" w:rsidRPr="004642B5">
        <w:rPr>
          <w:bCs/>
          <w:noProof/>
        </w:rPr>
        <w:t>3</w:t>
      </w:r>
      <w:r w:rsidR="004642B5">
        <w:t>.</w:t>
      </w:r>
      <w:r w:rsidR="004642B5">
        <w:rPr>
          <w:noProof/>
        </w:rPr>
        <w:t>1</w:t>
      </w:r>
      <w:r>
        <w:fldChar w:fldCharType="end"/>
      </w:r>
      <w:r>
        <w:t>).</w:t>
      </w:r>
    </w:p>
    <w:p w14:paraId="76438EE1" w14:textId="25859974" w:rsidR="00F7009D" w:rsidRDefault="009D6872" w:rsidP="00F7009D">
      <w:pPr>
        <w:pStyle w:val="Brdtextmedindrag"/>
      </w:pPr>
      <w:r>
        <w:t>Det låga resursutnyttjandet bidrar till en låg inflation, som dock förväntas stiga något 2014 och 2015 allteftersom återhämtningen i eko</w:t>
      </w:r>
      <w:r>
        <w:softHyphen/>
        <w:t>nomin fortsätter. Den amerikanska central</w:t>
      </w:r>
      <w:r>
        <w:softHyphen/>
        <w:t>banken höjer styrräntan 2015 som svar på den stigande inflationen och ett allt bättre läge på arbetsmarknaden.</w:t>
      </w:r>
    </w:p>
    <w:p w14:paraId="52943999" w14:textId="77777777" w:rsidR="00F7009D" w:rsidRPr="00DA7787" w:rsidRDefault="009D6872" w:rsidP="00F7009D">
      <w:pPr>
        <w:pStyle w:val="Rubrik4utannumrering"/>
      </w:pPr>
      <w:r>
        <w:t xml:space="preserve">Hög tillväxt i Storbritannien </w:t>
      </w:r>
    </w:p>
    <w:p w14:paraId="1B727275" w14:textId="7237C54B" w:rsidR="00F7009D" w:rsidRDefault="009D6872" w:rsidP="00F7009D">
      <w:pPr>
        <w:pStyle w:val="Brdtext"/>
      </w:pPr>
      <w:r w:rsidRPr="00620BB4">
        <w:t>BNP-tillväxten i Storbritannien var hög det</w:t>
      </w:r>
      <w:r>
        <w:t xml:space="preserve"> andra halvåret 2013. Uppgången drevs</w:t>
      </w:r>
      <w:r w:rsidRPr="00620BB4">
        <w:t xml:space="preserve"> av en s</w:t>
      </w:r>
      <w:r>
        <w:t xml:space="preserve">tark </w:t>
      </w:r>
      <w:r w:rsidRPr="00620BB4">
        <w:t>ök</w:t>
      </w:r>
      <w:r>
        <w:t>ning i</w:t>
      </w:r>
      <w:r w:rsidRPr="00620BB4">
        <w:t xml:space="preserve"> inhemsk efterfrågan</w:t>
      </w:r>
      <w:r>
        <w:t xml:space="preserve">, till del ett resultat av </w:t>
      </w:r>
      <w:r w:rsidRPr="00800F53">
        <w:t>en hög kredittillväxt</w:t>
      </w:r>
      <w:r>
        <w:t>.</w:t>
      </w:r>
      <w:r w:rsidRPr="00800F53">
        <w:t xml:space="preserve"> </w:t>
      </w:r>
      <w:r>
        <w:t xml:space="preserve">Exporten och investeringarna har dock utvecklats svagare. </w:t>
      </w:r>
    </w:p>
    <w:p w14:paraId="109DBE1C" w14:textId="3224E499" w:rsidR="00F7009D" w:rsidRDefault="009D6872" w:rsidP="00F7009D">
      <w:pPr>
        <w:pStyle w:val="Brdtextmedindrag"/>
      </w:pPr>
      <w:r>
        <w:t>Återhämtningen fortsätter 2014 och 2015. Den internationella konjunkturuppgången och ett förhållandevis svagt pund bedöms bidra till en starkare exportutveckling. Även privat konsumtion förväntas bidra till tillväxten, bl.a. till följd av stigande bostadspriser som ökar hushållens förmögenhet. En fortsatt expansiv penningpolitik stödjer återhämtningen.</w:t>
      </w:r>
    </w:p>
    <w:p w14:paraId="0E92F637" w14:textId="77777777" w:rsidR="00F7009D" w:rsidRDefault="009D6872" w:rsidP="00F7009D">
      <w:pPr>
        <w:pStyle w:val="Rubrik4utannumrering"/>
      </w:pPr>
      <w:r>
        <w:t>Tecken på svagare utveckling i Norge</w:t>
      </w:r>
    </w:p>
    <w:p w14:paraId="36FC5EBE" w14:textId="4DA265CE" w:rsidR="00F7009D" w:rsidRDefault="009D6872" w:rsidP="00F7009D">
      <w:pPr>
        <w:pStyle w:val="Brdtext"/>
      </w:pPr>
      <w:r>
        <w:t>I Norge pekar fallande konsumentförtroende och en svagare bostadsmarknad på en försvagad ekonomisk utveckling framöver. Mot bakgrund av bostadsmarknadens utveckling väntas hus</w:t>
      </w:r>
      <w:r>
        <w:softHyphen/>
        <w:t>hållen iaktta en viss försiktighet. En fortsatt s</w:t>
      </w:r>
      <w:r w:rsidRPr="00B37D0B">
        <w:t>vag</w:t>
      </w:r>
      <w:r>
        <w:t xml:space="preserve"> norsk krona</w:t>
      </w:r>
      <w:r w:rsidRPr="00B37D0B">
        <w:t xml:space="preserve"> stödj</w:t>
      </w:r>
      <w:r>
        <w:t>er</w:t>
      </w:r>
      <w:r w:rsidRPr="00B37D0B">
        <w:t xml:space="preserve"> </w:t>
      </w:r>
      <w:r>
        <w:t xml:space="preserve">dock </w:t>
      </w:r>
      <w:r w:rsidRPr="00B37D0B">
        <w:t xml:space="preserve">exporten och BNP-tillväxten </w:t>
      </w:r>
      <w:r>
        <w:t>stiger något</w:t>
      </w:r>
      <w:r w:rsidRPr="00B37D0B">
        <w:t xml:space="preserve"> framöver</w:t>
      </w:r>
      <w:r>
        <w:t xml:space="preserve"> (se </w:t>
      </w:r>
      <w:r>
        <w:fldChar w:fldCharType="begin"/>
      </w:r>
      <w:r>
        <w:instrText xml:space="preserve"> REF  _Ref379269133 \* Lower \h </w:instrText>
      </w:r>
      <w:r>
        <w:fldChar w:fldCharType="separate"/>
      </w:r>
      <w:r w:rsidR="004642B5">
        <w:t xml:space="preserve">tabell </w:t>
      </w:r>
      <w:r w:rsidR="004642B5" w:rsidRPr="004642B5">
        <w:rPr>
          <w:bCs/>
          <w:noProof/>
        </w:rPr>
        <w:t>3</w:t>
      </w:r>
      <w:r w:rsidR="004642B5">
        <w:t>.</w:t>
      </w:r>
      <w:r w:rsidR="004642B5">
        <w:rPr>
          <w:noProof/>
        </w:rPr>
        <w:t>1</w:t>
      </w:r>
      <w:r>
        <w:fldChar w:fldCharType="end"/>
      </w:r>
      <w:r>
        <w:t>)</w:t>
      </w:r>
      <w:r w:rsidRPr="00B37D0B">
        <w:t>.</w:t>
      </w:r>
    </w:p>
    <w:p w14:paraId="73371491" w14:textId="164E66EF" w:rsidR="00F7009D" w:rsidRDefault="009D6872" w:rsidP="00F7009D">
      <w:pPr>
        <w:pStyle w:val="Rubrik4utannumrering"/>
      </w:pPr>
      <w:r>
        <w:lastRenderedPageBreak/>
        <w:t>Mervärdesskattehöjningar dämpar tillväxten i Japan</w:t>
      </w:r>
    </w:p>
    <w:p w14:paraId="231CE627" w14:textId="3F0AE386" w:rsidR="00F7009D" w:rsidRDefault="009D6872" w:rsidP="00F7009D">
      <w:pPr>
        <w:pStyle w:val="Brdtext"/>
      </w:pPr>
      <w:r>
        <w:t>Efter två år med en förhållandevis svag utveckling ökade BNP-tillväxten i</w:t>
      </w:r>
      <w:r w:rsidRPr="00C54F0A">
        <w:t xml:space="preserve"> Japan </w:t>
      </w:r>
      <w:r>
        <w:t>2013. F</w:t>
      </w:r>
      <w:r w:rsidRPr="00C54F0A">
        <w:t>inans- och penningpolitiska stimulanser</w:t>
      </w:r>
      <w:r>
        <w:t xml:space="preserve"> har varit centrala drivkrafter bakom denna uppgång</w:t>
      </w:r>
      <w:r w:rsidRPr="00C54F0A">
        <w:t xml:space="preserve">. </w:t>
      </w:r>
      <w:r>
        <w:t>Till följd av detta har inhemsk efterfrågan utvecklats starkt</w:t>
      </w:r>
      <w:r w:rsidRPr="00F84CB1">
        <w:t>.</w:t>
      </w:r>
      <w:r>
        <w:t xml:space="preserve"> Exportutvecklingen har dock varit förhållandevis svag, vilket har bidragit till att bytes</w:t>
      </w:r>
      <w:r w:rsidRPr="00F84CB1">
        <w:t>balansunderskott</w:t>
      </w:r>
      <w:r>
        <w:t>et ökat ytterligare.</w:t>
      </w:r>
    </w:p>
    <w:p w14:paraId="6BE461D1" w14:textId="0CA6F4BD" w:rsidR="00F7009D" w:rsidRDefault="009D6872" w:rsidP="00F7009D">
      <w:pPr>
        <w:pStyle w:val="Brdtextmedindrag"/>
      </w:pPr>
      <w:r>
        <w:t xml:space="preserve">Den stora och stigande </w:t>
      </w:r>
      <w:r w:rsidRPr="00DA040E">
        <w:t xml:space="preserve">statsskulden har lett till beslut om finanspolitiska åtstramningar. Höjd mervärdesskatt 2014 och 2015 </w:t>
      </w:r>
      <w:r>
        <w:t>förväntas</w:t>
      </w:r>
      <w:r w:rsidRPr="00DA040E">
        <w:t xml:space="preserve"> dämpa den ekonomiska aktiviteten och tillväxten </w:t>
      </w:r>
      <w:r>
        <w:t xml:space="preserve">blir lägre jämfört med 2013. </w:t>
      </w:r>
      <w:r w:rsidRPr="00DA6DFF">
        <w:t>En</w:t>
      </w:r>
      <w:r>
        <w:t xml:space="preserve"> fortsatt expansiv penningpolitik stimu</w:t>
      </w:r>
      <w:r>
        <w:softHyphen/>
        <w:t xml:space="preserve">lerar inhemsk efterfrågan. Den expansiva penningpolitiken </w:t>
      </w:r>
      <w:r w:rsidRPr="00DA6DFF">
        <w:t>bidra</w:t>
      </w:r>
      <w:r>
        <w:t>r även</w:t>
      </w:r>
      <w:r w:rsidRPr="00DA6DFF">
        <w:t xml:space="preserve"> till </w:t>
      </w:r>
      <w:r>
        <w:t>att yenen fortsättningsvis blir svag, vilket medverkar</w:t>
      </w:r>
      <w:r w:rsidRPr="00DA6DFF">
        <w:t xml:space="preserve"> till </w:t>
      </w:r>
      <w:r>
        <w:t>en</w:t>
      </w:r>
      <w:r w:rsidRPr="00DA6DFF">
        <w:t xml:space="preserve"> ökad exporttillväxt. </w:t>
      </w:r>
      <w:r>
        <w:t>En fortsatt förhållandevis hög aktivitet i japansk ekonomi</w:t>
      </w:r>
      <w:r w:rsidRPr="00DA6DFF">
        <w:t xml:space="preserve"> </w:t>
      </w:r>
      <w:r>
        <w:t xml:space="preserve">förväntas sammantaget medföra att den underliggande </w:t>
      </w:r>
      <w:r w:rsidRPr="00DA6DFF">
        <w:t>inflation</w:t>
      </w:r>
      <w:r>
        <w:t>en gradvis stiger mot inflationsmålet på 2 procent.</w:t>
      </w:r>
    </w:p>
    <w:p w14:paraId="09B6B5B3" w14:textId="369F9206" w:rsidR="00F7009D" w:rsidRDefault="009D6872" w:rsidP="00F7009D">
      <w:pPr>
        <w:pStyle w:val="Rubrik4utannumrering"/>
      </w:pPr>
      <w:r>
        <w:t>Svag investeringsutveckling i Kina</w:t>
      </w:r>
    </w:p>
    <w:p w14:paraId="42B97D0B" w14:textId="6A8530AA" w:rsidR="00F7009D" w:rsidRPr="00046C7D" w:rsidRDefault="009D6872" w:rsidP="00F7009D">
      <w:pPr>
        <w:pStyle w:val="Brdtext"/>
      </w:pPr>
      <w:r>
        <w:t xml:space="preserve">Efter en svag inledning 2013 återhämtade sig tillväxten i Kina något det andra halvåret. Under inledningen av 2014 har det dock funnits tecken på att den kinesiska ekonomin åter bromsar in. Investeringsutvecklingen ser ut att försvagas de kommande åren då regeringens reformer för att minska kredittillväxten förväntas få effekt. Detta är ett led i den kinesiska regeringens program för en omställning mot en tillväxt som i mindre grad är driven av investeringar. BNP-tillväxten förväntas sammantaget falla tillbaka något 2014 och 2015 jämfört med 2013 (se </w:t>
      </w:r>
      <w:r>
        <w:fldChar w:fldCharType="begin"/>
      </w:r>
      <w:r>
        <w:instrText xml:space="preserve"> REF  _Ref379269133 \* Lower \h </w:instrText>
      </w:r>
      <w:r>
        <w:fldChar w:fldCharType="separate"/>
      </w:r>
      <w:r w:rsidR="004642B5">
        <w:t xml:space="preserve">tabell </w:t>
      </w:r>
      <w:r w:rsidR="004642B5" w:rsidRPr="004642B5">
        <w:rPr>
          <w:bCs/>
          <w:noProof/>
        </w:rPr>
        <w:t>3</w:t>
      </w:r>
      <w:r w:rsidR="004642B5">
        <w:t>.</w:t>
      </w:r>
      <w:r w:rsidR="004642B5">
        <w:rPr>
          <w:noProof/>
        </w:rPr>
        <w:t>1</w:t>
      </w:r>
      <w:r>
        <w:fldChar w:fldCharType="end"/>
      </w:r>
      <w:r>
        <w:t>).</w:t>
      </w:r>
    </w:p>
    <w:p w14:paraId="287064DE" w14:textId="22297AFB" w:rsidR="00F7009D" w:rsidRDefault="00F7009D">
      <w:pPr>
        <w:rPr>
          <w:spacing w:val="-4"/>
        </w:rPr>
      </w:pPr>
      <w:bookmarkStart w:id="99" w:name="_Ref379447211"/>
    </w:p>
    <w:p w14:paraId="192F2232" w14:textId="77777777" w:rsidR="00F7009D" w:rsidRDefault="009D6872" w:rsidP="00F7009D">
      <w:pPr>
        <w:pStyle w:val="Brdtext"/>
        <w:rPr>
          <w:rFonts w:ascii="TradeGothic" w:hAnsi="TradeGothic"/>
          <w:kern w:val="24"/>
          <w:sz w:val="24"/>
        </w:rPr>
      </w:pPr>
      <w:bookmarkStart w:id="100" w:name="_Ref380146412"/>
      <w:bookmarkStart w:id="101" w:name="_Ref381863838"/>
      <w:bookmarkEnd w:id="99"/>
      <w:r>
        <w:br w:type="page"/>
      </w:r>
    </w:p>
    <w:p w14:paraId="38EE3D8F" w14:textId="18FD973D" w:rsidR="00F7009D" w:rsidRDefault="009D6872" w:rsidP="00F7009D">
      <w:pPr>
        <w:pStyle w:val="Rubrik2"/>
      </w:pPr>
      <w:bookmarkStart w:id="102" w:name="_Toc384401482"/>
      <w:r>
        <w:lastRenderedPageBreak/>
        <w:t xml:space="preserve">Svensk </w:t>
      </w:r>
      <w:bookmarkEnd w:id="100"/>
      <w:bookmarkEnd w:id="101"/>
      <w:r>
        <w:t>konjunkturutveckling</w:t>
      </w:r>
      <w:bookmarkEnd w:id="102"/>
    </w:p>
    <w:p w14:paraId="18086D28" w14:textId="5AE4B100" w:rsidR="00F7009D" w:rsidRDefault="009D6872" w:rsidP="00F7009D">
      <w:pPr>
        <w:pStyle w:val="Rubrik3"/>
        <w:spacing w:before="0"/>
      </w:pPr>
      <w:bookmarkStart w:id="103" w:name="_Toc384401483"/>
      <w:r>
        <w:t>BNP</w:t>
      </w:r>
      <w:bookmarkEnd w:id="103"/>
    </w:p>
    <w:p w14:paraId="54F973DD" w14:textId="5C1FDEDB" w:rsidR="00F7009D" w:rsidRPr="00945E81" w:rsidDel="00F4652F" w:rsidRDefault="009D6872" w:rsidP="00F7009D">
      <w:pPr>
        <w:pStyle w:val="Rubrik4utannumrering"/>
        <w:spacing w:before="0"/>
      </w:pPr>
      <w:r w:rsidRPr="008E35A0">
        <w:t>Gradvis högre tillväxt</w:t>
      </w:r>
      <w:r>
        <w:t xml:space="preserve"> i svensk ekonomi</w:t>
      </w:r>
    </w:p>
    <w:p w14:paraId="0E8BF2C6" w14:textId="596B79D4" w:rsidR="00F7009D" w:rsidRDefault="009D6872" w:rsidP="00F7009D">
      <w:pPr>
        <w:pStyle w:val="Brdtext"/>
      </w:pPr>
      <w:r w:rsidRPr="0074243C">
        <w:t xml:space="preserve">Den </w:t>
      </w:r>
      <w:r>
        <w:t>svaga</w:t>
      </w:r>
      <w:r w:rsidRPr="0074243C">
        <w:t xml:space="preserve"> utvecklingen i omvärlden medförde att </w:t>
      </w:r>
      <w:r>
        <w:t>tillväxten i svensk ekonomi blev låg</w:t>
      </w:r>
      <w:r w:rsidRPr="0074243C">
        <w:t xml:space="preserve"> 2012 och </w:t>
      </w:r>
      <w:r>
        <w:t xml:space="preserve">under </w:t>
      </w:r>
      <w:r w:rsidRPr="0074243C">
        <w:t xml:space="preserve">inledningen av 2013. </w:t>
      </w:r>
      <w:r>
        <w:t>A</w:t>
      </w:r>
      <w:r w:rsidRPr="0074243C">
        <w:t>ndra halvåret 2013</w:t>
      </w:r>
      <w:r>
        <w:t xml:space="preserve"> steg dock aktiviteten</w:t>
      </w:r>
      <w:r w:rsidRPr="0074243C">
        <w:t xml:space="preserve">, i takt med </w:t>
      </w:r>
      <w:r>
        <w:t>en starkare</w:t>
      </w:r>
      <w:r w:rsidRPr="0074243C">
        <w:t xml:space="preserve"> utveckling i omvärlden</w:t>
      </w:r>
      <w:r w:rsidRPr="000125FF">
        <w:t>.</w:t>
      </w:r>
      <w:r>
        <w:t xml:space="preserve"> Sammantaget blev B</w:t>
      </w:r>
      <w:r w:rsidRPr="00831134">
        <w:t xml:space="preserve">NP-tillväxten </w:t>
      </w:r>
      <w:r>
        <w:t>måttlig</w:t>
      </w:r>
      <w:r w:rsidRPr="00831134">
        <w:t xml:space="preserve"> för helåret</w:t>
      </w:r>
      <w:r>
        <w:t xml:space="preserve"> 2013</w:t>
      </w:r>
      <w:r w:rsidRPr="00831134">
        <w:t xml:space="preserve"> </w:t>
      </w:r>
      <w:r>
        <w:t xml:space="preserve">(se </w:t>
      </w:r>
      <w:r>
        <w:fldChar w:fldCharType="begin"/>
      </w:r>
      <w:r>
        <w:instrText xml:space="preserve"> REF  _Ref383432576 \* Lower \h </w:instrText>
      </w:r>
      <w:r>
        <w:fldChar w:fldCharType="separate"/>
      </w:r>
      <w:r w:rsidR="004642B5">
        <w:t xml:space="preserve">tabell </w:t>
      </w:r>
      <w:r w:rsidR="004642B5" w:rsidRPr="004642B5">
        <w:rPr>
          <w:bCs/>
          <w:noProof/>
        </w:rPr>
        <w:t>3</w:t>
      </w:r>
      <w:r w:rsidR="004642B5">
        <w:t>.</w:t>
      </w:r>
      <w:r w:rsidR="004642B5">
        <w:rPr>
          <w:noProof/>
        </w:rPr>
        <w:t>2</w:t>
      </w:r>
      <w:r>
        <w:fldChar w:fldCharType="end"/>
      </w:r>
      <w:r>
        <w:t xml:space="preserve"> och </w:t>
      </w:r>
      <w:r>
        <w:fldChar w:fldCharType="begin"/>
      </w:r>
      <w:r>
        <w:instrText xml:space="preserve"> REF  _Ref383431394 \* Lower \h </w:instrText>
      </w:r>
      <w:r>
        <w:fldChar w:fldCharType="separate"/>
      </w:r>
      <w:r w:rsidR="004642B5">
        <w:t xml:space="preserve">diagram </w:t>
      </w:r>
      <w:r w:rsidR="004642B5">
        <w:rPr>
          <w:noProof/>
        </w:rPr>
        <w:t>3.3</w:t>
      </w:r>
      <w:r>
        <w:fldChar w:fldCharType="end"/>
      </w:r>
      <w:r>
        <w:t>)</w:t>
      </w:r>
      <w:r w:rsidRPr="00831134">
        <w:t xml:space="preserve">. </w:t>
      </w:r>
    </w:p>
    <w:p w14:paraId="63C5B845" w14:textId="77777777" w:rsidR="00F7009D" w:rsidRDefault="00F7009D" w:rsidP="00F7009D">
      <w:pPr>
        <w:pStyle w:val="Brdtextmedindrag"/>
      </w:pPr>
    </w:p>
    <w:p w14:paraId="333B1A84" w14:textId="175324B8" w:rsidR="00F7009D" w:rsidRDefault="009D6872" w:rsidP="00F7009D">
      <w:pPr>
        <w:pStyle w:val="DiagramRubrik"/>
      </w:pPr>
      <w:bookmarkStart w:id="104" w:name="_Ref383431394"/>
      <w:bookmarkStart w:id="105" w:name="_Toc384401739"/>
      <w:r>
        <w:t xml:space="preserve">Diagram </w:t>
      </w:r>
      <w:r w:rsidR="0009067D">
        <w:fldChar w:fldCharType="begin"/>
      </w:r>
      <w:r w:rsidR="0009067D">
        <w:instrText xml:space="preserve"> STYLEREF "Rubr</w:instrText>
      </w:r>
      <w:r w:rsidR="0009067D">
        <w:instrText xml:space="preserve">ik 1"\n \* MERGEFORMAT </w:instrText>
      </w:r>
      <w:r w:rsidR="0009067D">
        <w:fldChar w:fldCharType="separate"/>
      </w:r>
      <w:r w:rsidR="004642B5">
        <w:rPr>
          <w:noProof/>
        </w:rPr>
        <w:t>3</w:t>
      </w:r>
      <w:r w:rsidR="0009067D">
        <w:rPr>
          <w:noProof/>
        </w:rPr>
        <w:fldChar w:fldCharType="end"/>
      </w:r>
      <w:r>
        <w:rPr>
          <w:noProof/>
        </w:rPr>
        <w:t>.</w:t>
      </w:r>
      <w:fldSimple w:instr=" SEQ Diagram \* ARABIC \s 1 ">
        <w:r w:rsidR="004642B5">
          <w:rPr>
            <w:noProof/>
          </w:rPr>
          <w:t>3</w:t>
        </w:r>
      </w:fldSimple>
      <w:bookmarkEnd w:id="104"/>
      <w:r>
        <w:t xml:space="preserve"> BNP-tillväxt 2000–2015</w:t>
      </w:r>
      <w:bookmarkEnd w:id="105"/>
    </w:p>
    <w:p w14:paraId="7D74FF8F" w14:textId="77777777" w:rsidR="00F7009D" w:rsidRDefault="009D6872" w:rsidP="00F7009D">
      <w:pPr>
        <w:pStyle w:val="TabellUnderrubrik"/>
        <w:spacing w:after="0"/>
      </w:pPr>
      <w:r>
        <w:t>Procentuell förändring</w:t>
      </w:r>
    </w:p>
    <w:p w14:paraId="0C7D0757" w14:textId="4F19E206" w:rsidR="00F7009D" w:rsidRDefault="009D6872" w:rsidP="00F7009D">
      <w:pPr>
        <w:pStyle w:val="Brdtext"/>
        <w:keepNext/>
        <w:spacing w:line="260" w:lineRule="atLeast"/>
      </w:pPr>
      <w:r>
        <w:rPr>
          <w:noProof/>
          <w:lang w:eastAsia="sv-SE"/>
        </w:rPr>
        <w:drawing>
          <wp:inline distT="0" distB="0" distL="0" distR="0" wp14:anchorId="0EB00445" wp14:editId="2493988E">
            <wp:extent cx="2753995" cy="2270393"/>
            <wp:effectExtent l="0" t="0" r="8255" b="0"/>
            <wp:docPr id="38" name="Diagram 224"/>
            <wp:cNvGraphicFramePr/>
            <a:graphic xmlns:a="http://schemas.openxmlformats.org/drawingml/2006/main">
              <a:graphicData uri="http://schemas.openxmlformats.org/drawingml/2006/chart">
                <c:chart xmlns:c="http://schemas.openxmlformats.org/drawingml/2006/chart" xmlns:r="http://schemas.openxmlformats.org/officeDocument/2006/relationships" r:id="rId118"/>
              </a:graphicData>
            </a:graphic>
          </wp:inline>
        </w:drawing>
      </w:r>
    </w:p>
    <w:p w14:paraId="338F47C8" w14:textId="77777777" w:rsidR="00F7009D" w:rsidRPr="0010447F" w:rsidRDefault="009D6872" w:rsidP="00F7009D">
      <w:pPr>
        <w:pStyle w:val="DiagramFotnot"/>
      </w:pPr>
      <w:r>
        <w:t>Källor: Statistiska centralbyrån och egna beräkningar.</w:t>
      </w:r>
    </w:p>
    <w:p w14:paraId="3458B9C7" w14:textId="77777777" w:rsidR="00F7009D" w:rsidRDefault="00F7009D" w:rsidP="00F7009D"/>
    <w:p w14:paraId="33D34CC6" w14:textId="48BA4845" w:rsidR="00F7009D" w:rsidRDefault="009D6872" w:rsidP="00F7009D">
      <w:pPr>
        <w:pStyle w:val="Brdtext"/>
      </w:pPr>
      <w:r>
        <w:t>Privat och offent</w:t>
      </w:r>
      <w:r>
        <w:softHyphen/>
        <w:t xml:space="preserve">lig konsumtion stod för de största bidragen till tillväxten, men </w:t>
      </w:r>
      <w:r w:rsidRPr="00687CF4">
        <w:t>även lagerinve</w:t>
      </w:r>
      <w:r>
        <w:t>s</w:t>
      </w:r>
      <w:r w:rsidRPr="00687CF4">
        <w:t>ter</w:t>
      </w:r>
      <w:r>
        <w:t>ingar</w:t>
      </w:r>
      <w:r w:rsidRPr="00687CF4">
        <w:t xml:space="preserve"> bidrog positivt</w:t>
      </w:r>
      <w:r>
        <w:t xml:space="preserve"> (se </w:t>
      </w:r>
      <w:r>
        <w:fldChar w:fldCharType="begin"/>
      </w:r>
      <w:r>
        <w:instrText xml:space="preserve"> REF  _Ref383681606 \* Lower \h  \* MERGEFORMAT </w:instrText>
      </w:r>
      <w:r>
        <w:fldChar w:fldCharType="separate"/>
      </w:r>
      <w:r w:rsidR="004642B5">
        <w:t xml:space="preserve">diagram </w:t>
      </w:r>
      <w:r w:rsidR="004642B5">
        <w:rPr>
          <w:noProof/>
        </w:rPr>
        <w:t>3.4</w:t>
      </w:r>
      <w:r>
        <w:fldChar w:fldCharType="end"/>
      </w:r>
      <w:r>
        <w:t>)</w:t>
      </w:r>
      <w:r w:rsidRPr="00687CF4">
        <w:t xml:space="preserve">. Utrikeshandeln utvecklades svagt 2013, </w:t>
      </w:r>
      <w:r>
        <w:t xml:space="preserve">då </w:t>
      </w:r>
      <w:r w:rsidRPr="00687CF4">
        <w:t>både export</w:t>
      </w:r>
      <w:r>
        <w:t>en</w:t>
      </w:r>
      <w:r w:rsidRPr="00687CF4">
        <w:t xml:space="preserve"> och import</w:t>
      </w:r>
      <w:r>
        <w:t>en</w:t>
      </w:r>
      <w:r w:rsidRPr="00687CF4">
        <w:t xml:space="preserve"> </w:t>
      </w:r>
      <w:r>
        <w:t>minskade</w:t>
      </w:r>
      <w:r w:rsidRPr="00687CF4">
        <w:t xml:space="preserve">. </w:t>
      </w:r>
      <w:r>
        <w:t xml:space="preserve">Nettoexportens bidrag till BNP-tillväxten var dock positivt, eftersom importen minskade mer </w:t>
      </w:r>
      <w:r w:rsidDel="00997EA5">
        <w:t xml:space="preserve">än </w:t>
      </w:r>
      <w:r>
        <w:t>exporten. Därtill minskade</w:t>
      </w:r>
      <w:r w:rsidRPr="00687CF4">
        <w:t xml:space="preserve"> </w:t>
      </w:r>
      <w:r>
        <w:t xml:space="preserve">de </w:t>
      </w:r>
      <w:r w:rsidRPr="00687CF4">
        <w:t>totala fasta bruttoinvesteringarna, även</w:t>
      </w:r>
      <w:r>
        <w:t xml:space="preserve"> om bostads</w:t>
      </w:r>
      <w:r>
        <w:softHyphen/>
        <w:t xml:space="preserve">investeringarna växte. </w:t>
      </w:r>
    </w:p>
    <w:p w14:paraId="1E6B4C67" w14:textId="77777777" w:rsidR="00F7009D" w:rsidRDefault="009D6872" w:rsidP="00F7009D">
      <w:pPr>
        <w:pStyle w:val="Brdtextmedindrag"/>
      </w:pPr>
      <w:r w:rsidRPr="00DF26EB">
        <w:t xml:space="preserve">BNP-tillväxten bedöms öka </w:t>
      </w:r>
      <w:r>
        <w:t xml:space="preserve">ytterligare </w:t>
      </w:r>
      <w:r w:rsidRPr="00DF26EB">
        <w:t xml:space="preserve">2014 </w:t>
      </w:r>
      <w:r>
        <w:t>och 2015</w:t>
      </w:r>
      <w:r w:rsidRPr="00DF26EB">
        <w:t xml:space="preserve">, till följd av en starkare utveckling </w:t>
      </w:r>
      <w:r>
        <w:t xml:space="preserve">i omvärlden </w:t>
      </w:r>
      <w:r w:rsidRPr="00DF26EB">
        <w:t>och en ökad tillförsikt h</w:t>
      </w:r>
      <w:r>
        <w:t>os svenska företag och hushåll.</w:t>
      </w:r>
    </w:p>
    <w:p w14:paraId="7523EB3F" w14:textId="155EDB38" w:rsidR="00F7009D" w:rsidRDefault="009D6872" w:rsidP="00F7009D">
      <w:pPr>
        <w:pStyle w:val="Brdtextmedindrag"/>
      </w:pPr>
      <w:r>
        <w:t>Den högre BNP-tillväxten medför att resursutnyttjandet stiger. R</w:t>
      </w:r>
      <w:r w:rsidRPr="00501C7F">
        <w:t xml:space="preserve">esursutnyttjandet är </w:t>
      </w:r>
      <w:r>
        <w:t xml:space="preserve">dock av allt att döma </w:t>
      </w:r>
      <w:r w:rsidRPr="00501C7F">
        <w:t xml:space="preserve">lågt </w:t>
      </w:r>
      <w:r>
        <w:t xml:space="preserve">i nuläget </w:t>
      </w:r>
      <w:r w:rsidRPr="00501C7F">
        <w:t xml:space="preserve">och lågkonjunkturen i svensk ekonomi </w:t>
      </w:r>
      <w:r>
        <w:t xml:space="preserve">bedöms </w:t>
      </w:r>
      <w:r w:rsidRPr="00501C7F">
        <w:t>därmed bestå de närmaste två åren (se</w:t>
      </w:r>
      <w:r>
        <w:t xml:space="preserve"> </w:t>
      </w:r>
      <w:r>
        <w:fldChar w:fldCharType="begin"/>
      </w:r>
      <w:r>
        <w:instrText xml:space="preserve"> REF  _Ref383432576 \* Lower \h  \* MERGEFORMAT </w:instrText>
      </w:r>
      <w:r>
        <w:fldChar w:fldCharType="separate"/>
      </w:r>
      <w:r w:rsidR="004642B5">
        <w:t xml:space="preserve">tabell </w:t>
      </w:r>
      <w:r w:rsidR="004642B5" w:rsidRPr="004642B5">
        <w:rPr>
          <w:bCs/>
          <w:noProof/>
        </w:rPr>
        <w:t>3</w:t>
      </w:r>
      <w:r w:rsidR="004642B5">
        <w:t>.</w:t>
      </w:r>
      <w:r w:rsidR="004642B5">
        <w:rPr>
          <w:noProof/>
        </w:rPr>
        <w:t>2</w:t>
      </w:r>
      <w:r>
        <w:fldChar w:fldCharType="end"/>
      </w:r>
      <w:r w:rsidRPr="00501C7F">
        <w:t>).</w:t>
      </w:r>
    </w:p>
    <w:p w14:paraId="7EC6C039" w14:textId="79F22EED" w:rsidR="00F7009D" w:rsidRDefault="009D6872" w:rsidP="00F7009D">
      <w:pPr>
        <w:pStyle w:val="DiagramRubrik"/>
      </w:pPr>
      <w:bookmarkStart w:id="106" w:name="_Ref383681606"/>
      <w:bookmarkStart w:id="107" w:name="_Toc384401740"/>
      <w:r>
        <w:lastRenderedPageBreak/>
        <w:t xml:space="preserve">Diagram </w:t>
      </w:r>
      <w:r w:rsidR="0009067D">
        <w:fldChar w:fldCharType="begin"/>
      </w:r>
      <w:r w:rsidR="0009067D">
        <w:instrText xml:space="preserve"> STYLEREF "Rubrik 1"\n \* MERGEFORMAT </w:instrText>
      </w:r>
      <w:r w:rsidR="0009067D">
        <w:fldChar w:fldCharType="separate"/>
      </w:r>
      <w:r w:rsidR="004642B5">
        <w:rPr>
          <w:noProof/>
        </w:rPr>
        <w:t>3</w:t>
      </w:r>
      <w:r w:rsidR="0009067D">
        <w:rPr>
          <w:noProof/>
        </w:rPr>
        <w:fldChar w:fldCharType="end"/>
      </w:r>
      <w:r>
        <w:rPr>
          <w:noProof/>
        </w:rPr>
        <w:t>.</w:t>
      </w:r>
      <w:fldSimple w:instr=" SEQ Diagram \* ARABIC \s 1 ">
        <w:r w:rsidR="004642B5">
          <w:rPr>
            <w:noProof/>
          </w:rPr>
          <w:t>4</w:t>
        </w:r>
      </w:fldSimple>
      <w:bookmarkEnd w:id="106"/>
      <w:r>
        <w:t xml:space="preserve"> Bidrag till BNP-tillväxten 2012–2015</w:t>
      </w:r>
      <w:bookmarkEnd w:id="107"/>
    </w:p>
    <w:p w14:paraId="29C946F1" w14:textId="77777777" w:rsidR="00F7009D" w:rsidRDefault="009D6872" w:rsidP="00F7009D">
      <w:pPr>
        <w:pStyle w:val="TabellUnderrubrik"/>
        <w:spacing w:after="0"/>
      </w:pPr>
      <w:r>
        <w:t>Procentenheter respektive procentuell förändring</w:t>
      </w:r>
    </w:p>
    <w:p w14:paraId="29B3452C" w14:textId="6AAD1904" w:rsidR="00F7009D" w:rsidRDefault="009D6872" w:rsidP="00F7009D">
      <w:pPr>
        <w:pStyle w:val="Brdtext"/>
        <w:spacing w:line="260" w:lineRule="atLeast"/>
      </w:pPr>
      <w:r>
        <w:rPr>
          <w:noProof/>
          <w:lang w:eastAsia="sv-SE"/>
        </w:rPr>
        <w:drawing>
          <wp:inline distT="0" distB="0" distL="0" distR="0" wp14:anchorId="6E4270CD" wp14:editId="3789524B">
            <wp:extent cx="2753995" cy="2272651"/>
            <wp:effectExtent l="0" t="0" r="8255" b="0"/>
            <wp:docPr id="39" name="Diagram 232"/>
            <wp:cNvGraphicFramePr/>
            <a:graphic xmlns:a="http://schemas.openxmlformats.org/drawingml/2006/main">
              <a:graphicData uri="http://schemas.openxmlformats.org/drawingml/2006/chart">
                <c:chart xmlns:c="http://schemas.openxmlformats.org/drawingml/2006/chart" xmlns:r="http://schemas.openxmlformats.org/officeDocument/2006/relationships" r:id="rId119"/>
              </a:graphicData>
            </a:graphic>
          </wp:inline>
        </w:drawing>
      </w:r>
    </w:p>
    <w:p w14:paraId="5D71769C" w14:textId="77777777" w:rsidR="00F7009D" w:rsidRDefault="009D6872" w:rsidP="00F7009D">
      <w:pPr>
        <w:pStyle w:val="DiagramFotnot"/>
      </w:pPr>
      <w:r w:rsidRPr="00CE6FF5">
        <w:t>Källor: Statistiska centralbyrån och egna beräkningar.</w:t>
      </w:r>
    </w:p>
    <w:p w14:paraId="1AC19FD2" w14:textId="77777777" w:rsidR="00F7009D" w:rsidRDefault="00F7009D" w:rsidP="00F7009D">
      <w:pPr>
        <w:pStyle w:val="Brdtextmedindrag"/>
      </w:pPr>
    </w:p>
    <w:p w14:paraId="78DBA556" w14:textId="77777777" w:rsidR="00F7009D" w:rsidRDefault="009D6872" w:rsidP="00F7009D">
      <w:pPr>
        <w:pStyle w:val="DiagramRubrik"/>
      </w:pPr>
      <w:bookmarkStart w:id="108" w:name="_Ref383431215"/>
      <w:bookmarkStart w:id="109" w:name="_Toc384401741"/>
      <w:r>
        <w:t xml:space="preserve">Diagram </w:t>
      </w:r>
      <w:r w:rsidR="0009067D">
        <w:fldChar w:fldCharType="begin"/>
      </w:r>
      <w:r w:rsidR="0009067D">
        <w:instrText xml:space="preserve"> STYLEREF "Rubrik 1"\n \* MERGEFORMAT </w:instrText>
      </w:r>
      <w:r w:rsidR="0009067D">
        <w:fldChar w:fldCharType="separate"/>
      </w:r>
      <w:r w:rsidR="004642B5">
        <w:rPr>
          <w:noProof/>
        </w:rPr>
        <w:t>3</w:t>
      </w:r>
      <w:r w:rsidR="0009067D">
        <w:rPr>
          <w:noProof/>
        </w:rPr>
        <w:fldChar w:fldCharType="end"/>
      </w:r>
      <w:r>
        <w:rPr>
          <w:noProof/>
        </w:rPr>
        <w:t>.</w:t>
      </w:r>
      <w:fldSimple w:instr=" SEQ Diagram \* ARABIC \s 1 ">
        <w:r w:rsidR="004642B5">
          <w:rPr>
            <w:noProof/>
          </w:rPr>
          <w:t>5</w:t>
        </w:r>
      </w:fldSimple>
      <w:bookmarkEnd w:id="108"/>
      <w:r>
        <w:t xml:space="preserve"> Förtroendeindikatorer 2007–2014</w:t>
      </w:r>
      <w:bookmarkEnd w:id="109"/>
    </w:p>
    <w:p w14:paraId="1D62D665" w14:textId="77777777" w:rsidR="00F7009D" w:rsidRDefault="009D6872" w:rsidP="00F7009D">
      <w:pPr>
        <w:pStyle w:val="TabellUnderrubrik"/>
        <w:spacing w:after="0"/>
      </w:pPr>
      <w:r>
        <w:t>Index</w:t>
      </w:r>
    </w:p>
    <w:p w14:paraId="73C7A7CC" w14:textId="77777777" w:rsidR="00F7009D" w:rsidRDefault="009D6872" w:rsidP="00F7009D">
      <w:pPr>
        <w:pStyle w:val="Brdtext"/>
        <w:keepNext/>
        <w:spacing w:line="260" w:lineRule="atLeast"/>
      </w:pPr>
      <w:r>
        <w:rPr>
          <w:noProof/>
          <w:lang w:eastAsia="sv-SE"/>
        </w:rPr>
        <w:drawing>
          <wp:inline distT="0" distB="0" distL="0" distR="0" wp14:anchorId="085FCD92" wp14:editId="5E5DFD7B">
            <wp:extent cx="2753995" cy="2299464"/>
            <wp:effectExtent l="0" t="0" r="0" b="0"/>
            <wp:docPr id="40" name="Diagram 24"/>
            <wp:cNvGraphicFramePr/>
            <a:graphic xmlns:a="http://schemas.openxmlformats.org/drawingml/2006/main">
              <a:graphicData uri="http://schemas.openxmlformats.org/drawingml/2006/chart">
                <c:chart xmlns:c="http://schemas.openxmlformats.org/drawingml/2006/chart" xmlns:r="http://schemas.openxmlformats.org/officeDocument/2006/relationships" r:id="rId120"/>
              </a:graphicData>
            </a:graphic>
          </wp:inline>
        </w:drawing>
      </w:r>
    </w:p>
    <w:p w14:paraId="4D7D2569" w14:textId="286928D2" w:rsidR="00F7009D" w:rsidRDefault="009D6872" w:rsidP="00F7009D">
      <w:pPr>
        <w:pStyle w:val="DiagramFotnot"/>
      </w:pPr>
      <w:r w:rsidRPr="00834D4A">
        <w:t>Anm.</w:t>
      </w:r>
      <w:r>
        <w:t>:</w:t>
      </w:r>
      <w:r w:rsidRPr="00834D4A">
        <w:t xml:space="preserve"> Säsongrensade månadsvärden. Serierna är normaliserade så att medelvärdet är 0 och standardavvikelsen är 1. Inköpschefsi</w:t>
      </w:r>
      <w:r>
        <w:t>ndex totalt är en sammanvägning</w:t>
      </w:r>
      <w:r w:rsidRPr="00834D4A">
        <w:t xml:space="preserve"> av til</w:t>
      </w:r>
      <w:r>
        <w:t>lverkningsindustrin och tjänste</w:t>
      </w:r>
      <w:r w:rsidRPr="00834D4A">
        <w:t>sektorn, baserat på förädlingsvärdet.</w:t>
      </w:r>
    </w:p>
    <w:p w14:paraId="551100FD" w14:textId="77777777" w:rsidR="00F7009D" w:rsidRPr="0010447F" w:rsidRDefault="009D6872" w:rsidP="00F7009D">
      <w:pPr>
        <w:pStyle w:val="DiagramFotnot"/>
      </w:pPr>
      <w:r>
        <w:t>Källor: Konjunkturinstitutet och Swedbank.</w:t>
      </w:r>
    </w:p>
    <w:p w14:paraId="50FF77E0" w14:textId="77777777" w:rsidR="00F7009D" w:rsidRDefault="009D6872" w:rsidP="00F7009D">
      <w:pPr>
        <w:pStyle w:val="Rubrik4utannumrering"/>
      </w:pPr>
      <w:r w:rsidRPr="00EB21F6">
        <w:t xml:space="preserve">Hushållens konsumtion </w:t>
      </w:r>
      <w:r>
        <w:t>driver tillväxten</w:t>
      </w:r>
      <w:r w:rsidRPr="00EB21F6">
        <w:t xml:space="preserve"> 2014</w:t>
      </w:r>
    </w:p>
    <w:p w14:paraId="73A6A2B1" w14:textId="77777777" w:rsidR="00F7009D" w:rsidRPr="00F80DCE" w:rsidRDefault="009D6872" w:rsidP="00F7009D">
      <w:pPr>
        <w:pStyle w:val="Brdtext"/>
      </w:pPr>
      <w:r w:rsidRPr="00BC50E8">
        <w:t>H</w:t>
      </w:r>
      <w:r>
        <w:t xml:space="preserve">ushållens konsumtion växte 2013 i en något lägre takt än genomsnittet de senaste 20 åren </w:t>
      </w:r>
      <w:r w:rsidRPr="00F80DCE">
        <w:t>(se</w:t>
      </w:r>
      <w:r>
        <w:t xml:space="preserve"> </w:t>
      </w:r>
      <w:r>
        <w:fldChar w:fldCharType="begin"/>
      </w:r>
      <w:r>
        <w:instrText xml:space="preserve"> REF  _Ref383432576 \* Lower \h </w:instrText>
      </w:r>
      <w:r>
        <w:fldChar w:fldCharType="separate"/>
      </w:r>
      <w:r w:rsidR="004642B5">
        <w:t xml:space="preserve">tabell </w:t>
      </w:r>
      <w:r w:rsidR="004642B5" w:rsidRPr="004642B5">
        <w:rPr>
          <w:bCs/>
          <w:noProof/>
        </w:rPr>
        <w:t>3</w:t>
      </w:r>
      <w:r w:rsidR="004642B5">
        <w:t>.</w:t>
      </w:r>
      <w:r w:rsidR="004642B5">
        <w:rPr>
          <w:noProof/>
        </w:rPr>
        <w:t>2</w:t>
      </w:r>
      <w:r>
        <w:fldChar w:fldCharType="end"/>
      </w:r>
      <w:r w:rsidRPr="00AF495F">
        <w:t>)</w:t>
      </w:r>
      <w:r>
        <w:t xml:space="preserve">. </w:t>
      </w:r>
      <w:r w:rsidRPr="00AF495F">
        <w:t xml:space="preserve">Hushållens disponibla inkomster växte snabbare än konsumtionen, vilket </w:t>
      </w:r>
      <w:r>
        <w:t>innebar</w:t>
      </w:r>
      <w:r w:rsidRPr="00AF495F">
        <w:t xml:space="preserve"> att sparandet </w:t>
      </w:r>
      <w:r>
        <w:t>ökade</w:t>
      </w:r>
      <w:r w:rsidRPr="00AF495F">
        <w:t>. Indikatorer på hushållens förtroende har stigit det senaste</w:t>
      </w:r>
      <w:r>
        <w:t xml:space="preserve"> året och ligger under inledningen av 2014 </w:t>
      </w:r>
      <w:r w:rsidRPr="00B63A19">
        <w:t>kring sitt medelvärde</w:t>
      </w:r>
      <w:r>
        <w:t xml:space="preserve"> (se </w:t>
      </w:r>
      <w:r>
        <w:fldChar w:fldCharType="begin"/>
      </w:r>
      <w:r>
        <w:instrText xml:space="preserve"> REF  _Ref383431215 \* Lower \h </w:instrText>
      </w:r>
      <w:r>
        <w:fldChar w:fldCharType="separate"/>
      </w:r>
      <w:r w:rsidR="004642B5">
        <w:t xml:space="preserve">diagram </w:t>
      </w:r>
      <w:r w:rsidR="004642B5">
        <w:rPr>
          <w:noProof/>
        </w:rPr>
        <w:t>3.5</w:t>
      </w:r>
      <w:r>
        <w:fldChar w:fldCharType="end"/>
      </w:r>
      <w:r>
        <w:t>). Detta</w:t>
      </w:r>
      <w:r w:rsidRPr="00F80DCE">
        <w:t xml:space="preserve"> tyder på </w:t>
      </w:r>
      <w:r>
        <w:t>att tillväxten i hushållens</w:t>
      </w:r>
      <w:r w:rsidRPr="00F80DCE">
        <w:t xml:space="preserve"> konsumtion </w:t>
      </w:r>
      <w:r>
        <w:t xml:space="preserve">kommer att öka under </w:t>
      </w:r>
      <w:r w:rsidRPr="00F80DCE">
        <w:t>2014</w:t>
      </w:r>
      <w:r>
        <w:t xml:space="preserve"> jämfört med 2013</w:t>
      </w:r>
      <w:r w:rsidRPr="00F80DCE">
        <w:t xml:space="preserve">. </w:t>
      </w:r>
    </w:p>
    <w:p w14:paraId="562300C9" w14:textId="77777777" w:rsidR="00F7009D" w:rsidRDefault="00F7009D" w:rsidP="00F7009D">
      <w:pPr>
        <w:pStyle w:val="Brdtextmedindrag"/>
      </w:pPr>
    </w:p>
    <w:p w14:paraId="77B324C7" w14:textId="78182D66" w:rsidR="00F7009D" w:rsidRDefault="009D6872" w:rsidP="00F7009D">
      <w:pPr>
        <w:pStyle w:val="TabellRubrik"/>
      </w:pPr>
      <w:bookmarkStart w:id="110" w:name="_Ref383432576"/>
      <w:bookmarkStart w:id="111" w:name="_Toc384401629"/>
      <w:r>
        <w:lastRenderedPageBreak/>
        <w:t xml:space="preserve">Tabell </w:t>
      </w:r>
      <w:r w:rsidR="0009067D">
        <w:fldChar w:fldCharType="begin"/>
      </w:r>
      <w:r w:rsidR="0009067D">
        <w:instrText xml:space="preserve"> STYLEREF "Rubrik 1"\n \* MERGEFOR</w:instrText>
      </w:r>
      <w:r w:rsidR="0009067D">
        <w:instrText xml:space="preserve">MAT </w:instrText>
      </w:r>
      <w:r w:rsidR="0009067D">
        <w:fldChar w:fldCharType="separate"/>
      </w:r>
      <w:r w:rsidR="004642B5" w:rsidRPr="004642B5">
        <w:rPr>
          <w:bCs/>
          <w:noProof/>
        </w:rPr>
        <w:t>3</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2</w:t>
      </w:r>
      <w:r w:rsidR="0009067D">
        <w:rPr>
          <w:noProof/>
        </w:rPr>
        <w:fldChar w:fldCharType="end"/>
      </w:r>
      <w:bookmarkEnd w:id="110"/>
      <w:r>
        <w:t xml:space="preserve"> BNP och dess komponenter 2012–2015</w:t>
      </w:r>
      <w:bookmarkEnd w:id="111"/>
    </w:p>
    <w:p w14:paraId="2E96ED04" w14:textId="77777777" w:rsidR="00F7009D" w:rsidRPr="001F2378" w:rsidRDefault="009D6872" w:rsidP="00F7009D">
      <w:pPr>
        <w:pStyle w:val="TabellUnderrubrik"/>
      </w:pPr>
      <w:r w:rsidRPr="001F2378">
        <w:t xml:space="preserve">Utfall </w:t>
      </w:r>
      <w:r>
        <w:t>t.o.m.</w:t>
      </w:r>
      <w:r w:rsidRPr="001F2378">
        <w:t xml:space="preserve"> 201</w:t>
      </w:r>
      <w:r>
        <w:t>3</w:t>
      </w:r>
      <w:r w:rsidRPr="001F2378">
        <w:t xml:space="preserve">, prognos för </w:t>
      </w:r>
      <w:r>
        <w:t>2014</w:t>
      </w:r>
      <w:r w:rsidRPr="001F2378">
        <w:t xml:space="preserve"> och 201</w:t>
      </w:r>
      <w:r>
        <w:t>5</w:t>
      </w:r>
      <w:r w:rsidRPr="001F2378">
        <w:br/>
        <w:t>Procentuell förändring om annat ej anges</w:t>
      </w:r>
    </w:p>
    <w:tbl>
      <w:tblPr>
        <w:tblStyle w:val="RKEgentabell"/>
        <w:tblW w:w="4468" w:type="dxa"/>
        <w:tblLayout w:type="fixed"/>
        <w:tblLook w:val="0460" w:firstRow="1" w:lastRow="1" w:firstColumn="0" w:lastColumn="0" w:noHBand="0" w:noVBand="1"/>
      </w:tblPr>
      <w:tblGrid>
        <w:gridCol w:w="1583"/>
        <w:gridCol w:w="567"/>
        <w:gridCol w:w="850"/>
        <w:gridCol w:w="489"/>
        <w:gridCol w:w="489"/>
        <w:gridCol w:w="490"/>
      </w:tblGrid>
      <w:tr w:rsidR="00F7009D" w14:paraId="56460B22" w14:textId="77777777" w:rsidTr="00F7009D">
        <w:trPr>
          <w:cnfStyle w:val="100000000000" w:firstRow="1" w:lastRow="0" w:firstColumn="0" w:lastColumn="0" w:oddVBand="0" w:evenVBand="0" w:oddHBand="0" w:evenHBand="0" w:firstRowFirstColumn="0" w:firstRowLastColumn="0" w:lastRowFirstColumn="0" w:lastRowLastColumn="0"/>
        </w:trPr>
        <w:tc>
          <w:tcPr>
            <w:tcW w:w="1583" w:type="dxa"/>
          </w:tcPr>
          <w:p w14:paraId="6F0F7C8E" w14:textId="77777777" w:rsidR="00F7009D" w:rsidRDefault="00F7009D" w:rsidP="00F7009D">
            <w:pPr>
              <w:pStyle w:val="TabellHuvud"/>
              <w:keepNext/>
              <w:keepLines/>
            </w:pPr>
          </w:p>
        </w:tc>
        <w:tc>
          <w:tcPr>
            <w:tcW w:w="567" w:type="dxa"/>
            <w:tcBorders>
              <w:right w:val="single" w:sz="4" w:space="0" w:color="auto"/>
            </w:tcBorders>
            <w:vAlign w:val="bottom"/>
          </w:tcPr>
          <w:p w14:paraId="402A4614" w14:textId="77777777" w:rsidR="00F7009D" w:rsidRDefault="009D6872" w:rsidP="00F7009D">
            <w:pPr>
              <w:pStyle w:val="TabellHuvud"/>
              <w:keepNext/>
              <w:keepLines/>
            </w:pPr>
            <w:r w:rsidRPr="00503C63">
              <w:rPr>
                <w:szCs w:val="14"/>
              </w:rPr>
              <w:t>Mdkr 2012</w:t>
            </w:r>
          </w:p>
        </w:tc>
        <w:tc>
          <w:tcPr>
            <w:tcW w:w="850" w:type="dxa"/>
            <w:tcBorders>
              <w:left w:val="single" w:sz="4" w:space="0" w:color="auto"/>
              <w:right w:val="single" w:sz="4" w:space="0" w:color="auto"/>
            </w:tcBorders>
            <w:vAlign w:val="bottom"/>
          </w:tcPr>
          <w:p w14:paraId="30CF35B9" w14:textId="4004D17A" w:rsidR="00F7009D" w:rsidRDefault="009D6872" w:rsidP="00F7009D">
            <w:pPr>
              <w:pStyle w:val="TabellHuvud"/>
              <w:keepNext/>
              <w:keepLines/>
            </w:pPr>
            <w:r>
              <w:rPr>
                <w:szCs w:val="14"/>
              </w:rPr>
              <w:t>Genomsnitt 1994</w:t>
            </w:r>
            <w:r w:rsidRPr="00503C63">
              <w:rPr>
                <w:szCs w:val="14"/>
              </w:rPr>
              <w:t>–</w:t>
            </w:r>
            <w:r>
              <w:rPr>
                <w:szCs w:val="14"/>
              </w:rPr>
              <w:t>2013</w:t>
            </w:r>
          </w:p>
        </w:tc>
        <w:tc>
          <w:tcPr>
            <w:tcW w:w="489" w:type="dxa"/>
            <w:tcBorders>
              <w:left w:val="single" w:sz="4" w:space="0" w:color="auto"/>
            </w:tcBorders>
            <w:vAlign w:val="bottom"/>
          </w:tcPr>
          <w:p w14:paraId="184CC67D" w14:textId="77777777" w:rsidR="00F7009D" w:rsidRDefault="009D6872" w:rsidP="00F7009D">
            <w:pPr>
              <w:pStyle w:val="TabellHuvud"/>
              <w:keepNext/>
              <w:keepLines/>
            </w:pPr>
            <w:r>
              <w:rPr>
                <w:szCs w:val="14"/>
              </w:rPr>
              <w:t>2013</w:t>
            </w:r>
          </w:p>
        </w:tc>
        <w:tc>
          <w:tcPr>
            <w:tcW w:w="489" w:type="dxa"/>
            <w:vAlign w:val="bottom"/>
          </w:tcPr>
          <w:p w14:paraId="54675970" w14:textId="77777777" w:rsidR="00F7009D" w:rsidRDefault="009D6872" w:rsidP="00F7009D">
            <w:pPr>
              <w:pStyle w:val="TabellHuvud"/>
              <w:keepNext/>
              <w:keepLines/>
            </w:pPr>
            <w:r>
              <w:rPr>
                <w:szCs w:val="14"/>
              </w:rPr>
              <w:t>2014</w:t>
            </w:r>
          </w:p>
        </w:tc>
        <w:tc>
          <w:tcPr>
            <w:tcW w:w="490" w:type="dxa"/>
            <w:vAlign w:val="bottom"/>
          </w:tcPr>
          <w:p w14:paraId="1BDF0817" w14:textId="77777777" w:rsidR="00F7009D" w:rsidRDefault="009D6872" w:rsidP="00F7009D">
            <w:pPr>
              <w:pStyle w:val="TabellHuvud"/>
              <w:keepNext/>
              <w:keepLines/>
              <w:rPr>
                <w:szCs w:val="14"/>
              </w:rPr>
            </w:pPr>
            <w:r>
              <w:rPr>
                <w:szCs w:val="14"/>
              </w:rPr>
              <w:t>2015</w:t>
            </w:r>
          </w:p>
        </w:tc>
      </w:tr>
      <w:tr w:rsidR="00F7009D" w14:paraId="053FB9BA" w14:textId="77777777" w:rsidTr="00F7009D">
        <w:tc>
          <w:tcPr>
            <w:tcW w:w="1583" w:type="dxa"/>
            <w:tcBorders>
              <w:bottom w:val="nil"/>
            </w:tcBorders>
          </w:tcPr>
          <w:p w14:paraId="5825FAB5" w14:textId="77777777" w:rsidR="00F7009D" w:rsidRDefault="009D6872" w:rsidP="00F7009D">
            <w:pPr>
              <w:pStyle w:val="TabellRader"/>
              <w:keepNext/>
              <w:keepLines/>
              <w:jc w:val="left"/>
            </w:pPr>
            <w:r w:rsidRPr="008E0DAD">
              <w:rPr>
                <w:szCs w:val="16"/>
              </w:rPr>
              <w:t>Hushållens konsumtion</w:t>
            </w:r>
          </w:p>
        </w:tc>
        <w:tc>
          <w:tcPr>
            <w:tcW w:w="567" w:type="dxa"/>
            <w:tcBorders>
              <w:top w:val="single" w:sz="18" w:space="0" w:color="auto"/>
              <w:bottom w:val="nil"/>
              <w:right w:val="single" w:sz="4" w:space="0" w:color="auto"/>
            </w:tcBorders>
            <w:vAlign w:val="bottom"/>
          </w:tcPr>
          <w:p w14:paraId="440FC60C" w14:textId="77777777" w:rsidR="00F7009D" w:rsidRDefault="009D6872" w:rsidP="00F7009D">
            <w:pPr>
              <w:pStyle w:val="TabellRader"/>
              <w:keepNext/>
              <w:keepLines/>
            </w:pPr>
            <w:r>
              <w:t>1718</w:t>
            </w:r>
          </w:p>
        </w:tc>
        <w:tc>
          <w:tcPr>
            <w:tcW w:w="850" w:type="dxa"/>
            <w:tcBorders>
              <w:top w:val="single" w:sz="18" w:space="0" w:color="auto"/>
              <w:left w:val="single" w:sz="4" w:space="0" w:color="auto"/>
              <w:bottom w:val="nil"/>
              <w:right w:val="single" w:sz="4" w:space="0" w:color="auto"/>
            </w:tcBorders>
            <w:vAlign w:val="bottom"/>
          </w:tcPr>
          <w:p w14:paraId="2C2DA176" w14:textId="59B672ED" w:rsidR="00F7009D" w:rsidRDefault="009D6872" w:rsidP="00F7009D">
            <w:pPr>
              <w:pStyle w:val="TabellRader"/>
              <w:keepNext/>
              <w:keepLines/>
            </w:pPr>
            <w:r>
              <w:t>2,3</w:t>
            </w:r>
          </w:p>
        </w:tc>
        <w:tc>
          <w:tcPr>
            <w:tcW w:w="489" w:type="dxa"/>
            <w:tcBorders>
              <w:left w:val="single" w:sz="4" w:space="0" w:color="auto"/>
              <w:bottom w:val="nil"/>
            </w:tcBorders>
            <w:vAlign w:val="bottom"/>
          </w:tcPr>
          <w:p w14:paraId="6D98034E" w14:textId="77777777" w:rsidR="00F7009D" w:rsidRDefault="009D6872" w:rsidP="00F7009D">
            <w:pPr>
              <w:pStyle w:val="TabellRader"/>
              <w:keepNext/>
              <w:keepLines/>
            </w:pPr>
            <w:r>
              <w:t>2,0</w:t>
            </w:r>
          </w:p>
        </w:tc>
        <w:tc>
          <w:tcPr>
            <w:tcW w:w="489" w:type="dxa"/>
            <w:tcBorders>
              <w:bottom w:val="nil"/>
            </w:tcBorders>
            <w:vAlign w:val="bottom"/>
          </w:tcPr>
          <w:p w14:paraId="7BC3C690" w14:textId="77777777" w:rsidR="00F7009D" w:rsidRDefault="009D6872" w:rsidP="00F7009D">
            <w:pPr>
              <w:pStyle w:val="TabellRader"/>
              <w:keepNext/>
              <w:keepLines/>
            </w:pPr>
            <w:r>
              <w:t>2,6</w:t>
            </w:r>
          </w:p>
        </w:tc>
        <w:tc>
          <w:tcPr>
            <w:tcW w:w="490" w:type="dxa"/>
            <w:tcBorders>
              <w:bottom w:val="nil"/>
            </w:tcBorders>
            <w:vAlign w:val="bottom"/>
          </w:tcPr>
          <w:p w14:paraId="20A56C7D" w14:textId="77777777" w:rsidR="00F7009D" w:rsidRDefault="009D6872" w:rsidP="00F7009D">
            <w:pPr>
              <w:pStyle w:val="TabellRader"/>
              <w:keepNext/>
              <w:keepLines/>
            </w:pPr>
            <w:r>
              <w:t>3,7</w:t>
            </w:r>
          </w:p>
        </w:tc>
      </w:tr>
      <w:tr w:rsidR="00F7009D" w14:paraId="4F25D52B" w14:textId="77777777" w:rsidTr="00F7009D">
        <w:tc>
          <w:tcPr>
            <w:tcW w:w="1583" w:type="dxa"/>
            <w:tcBorders>
              <w:top w:val="nil"/>
              <w:bottom w:val="nil"/>
              <w:right w:val="nil"/>
            </w:tcBorders>
          </w:tcPr>
          <w:p w14:paraId="78C4BE87" w14:textId="77777777" w:rsidR="00F7009D" w:rsidRDefault="009D6872" w:rsidP="00F7009D">
            <w:pPr>
              <w:pStyle w:val="TabellRader"/>
              <w:keepNext/>
              <w:keepLines/>
              <w:jc w:val="left"/>
            </w:pPr>
            <w:r w:rsidRPr="008E0DAD">
              <w:rPr>
                <w:szCs w:val="16"/>
              </w:rPr>
              <w:t>Offentlig konsumtion</w:t>
            </w:r>
          </w:p>
        </w:tc>
        <w:tc>
          <w:tcPr>
            <w:tcW w:w="567" w:type="dxa"/>
            <w:tcBorders>
              <w:top w:val="nil"/>
              <w:left w:val="nil"/>
              <w:bottom w:val="nil"/>
              <w:right w:val="single" w:sz="4" w:space="0" w:color="auto"/>
            </w:tcBorders>
            <w:vAlign w:val="bottom"/>
          </w:tcPr>
          <w:p w14:paraId="2ECE3675" w14:textId="77777777" w:rsidR="00F7009D" w:rsidRDefault="009D6872" w:rsidP="00F7009D">
            <w:pPr>
              <w:pStyle w:val="TabellRader"/>
              <w:keepNext/>
              <w:keepLines/>
            </w:pPr>
            <w:r>
              <w:t>956</w:t>
            </w:r>
          </w:p>
        </w:tc>
        <w:tc>
          <w:tcPr>
            <w:tcW w:w="850" w:type="dxa"/>
            <w:tcBorders>
              <w:top w:val="nil"/>
              <w:left w:val="single" w:sz="4" w:space="0" w:color="auto"/>
              <w:bottom w:val="nil"/>
              <w:right w:val="single" w:sz="4" w:space="0" w:color="auto"/>
            </w:tcBorders>
            <w:vAlign w:val="bottom"/>
          </w:tcPr>
          <w:p w14:paraId="380BF242" w14:textId="4763C7B6" w:rsidR="00F7009D" w:rsidRDefault="009D6872" w:rsidP="00F7009D">
            <w:pPr>
              <w:pStyle w:val="TabellRader"/>
              <w:keepNext/>
              <w:keepLines/>
            </w:pPr>
            <w:r>
              <w:t>0,9</w:t>
            </w:r>
          </w:p>
        </w:tc>
        <w:tc>
          <w:tcPr>
            <w:tcW w:w="489" w:type="dxa"/>
            <w:tcBorders>
              <w:top w:val="nil"/>
              <w:left w:val="single" w:sz="4" w:space="0" w:color="auto"/>
              <w:bottom w:val="nil"/>
              <w:right w:val="nil"/>
            </w:tcBorders>
            <w:vAlign w:val="bottom"/>
          </w:tcPr>
          <w:p w14:paraId="3D5999F4" w14:textId="77777777" w:rsidR="00F7009D" w:rsidRDefault="009D6872" w:rsidP="00F7009D">
            <w:pPr>
              <w:pStyle w:val="TabellRader"/>
              <w:keepNext/>
              <w:keepLines/>
            </w:pPr>
            <w:r>
              <w:t>2,0</w:t>
            </w:r>
          </w:p>
        </w:tc>
        <w:tc>
          <w:tcPr>
            <w:tcW w:w="489" w:type="dxa"/>
            <w:tcBorders>
              <w:top w:val="nil"/>
              <w:left w:val="nil"/>
              <w:bottom w:val="nil"/>
              <w:right w:val="nil"/>
            </w:tcBorders>
            <w:vAlign w:val="bottom"/>
          </w:tcPr>
          <w:p w14:paraId="31740686" w14:textId="77777777" w:rsidR="00F7009D" w:rsidRDefault="009D6872" w:rsidP="00F7009D">
            <w:pPr>
              <w:pStyle w:val="TabellRader"/>
              <w:keepNext/>
              <w:keepLines/>
            </w:pPr>
            <w:r>
              <w:t>1,0</w:t>
            </w:r>
          </w:p>
        </w:tc>
        <w:tc>
          <w:tcPr>
            <w:tcW w:w="490" w:type="dxa"/>
            <w:tcBorders>
              <w:top w:val="nil"/>
              <w:left w:val="nil"/>
              <w:bottom w:val="nil"/>
            </w:tcBorders>
            <w:vAlign w:val="bottom"/>
          </w:tcPr>
          <w:p w14:paraId="4B2B1733" w14:textId="77777777" w:rsidR="00F7009D" w:rsidRDefault="009D6872" w:rsidP="00F7009D">
            <w:pPr>
              <w:pStyle w:val="TabellRader"/>
              <w:keepNext/>
              <w:keepLines/>
            </w:pPr>
            <w:r>
              <w:t>0,6</w:t>
            </w:r>
          </w:p>
        </w:tc>
      </w:tr>
      <w:tr w:rsidR="00F7009D" w14:paraId="5E5207CA" w14:textId="77777777" w:rsidTr="00F7009D">
        <w:tc>
          <w:tcPr>
            <w:tcW w:w="1583" w:type="dxa"/>
            <w:tcBorders>
              <w:top w:val="nil"/>
              <w:bottom w:val="nil"/>
              <w:right w:val="nil"/>
            </w:tcBorders>
          </w:tcPr>
          <w:p w14:paraId="796FC40F" w14:textId="77777777" w:rsidR="00F7009D" w:rsidRDefault="009D6872" w:rsidP="00F7009D">
            <w:pPr>
              <w:pStyle w:val="TabellRader"/>
              <w:keepNext/>
              <w:keepLines/>
              <w:jc w:val="left"/>
            </w:pPr>
            <w:r w:rsidRPr="008E0DAD">
              <w:rPr>
                <w:szCs w:val="16"/>
              </w:rPr>
              <w:t>Fasta bruttoinvesteringar</w:t>
            </w:r>
          </w:p>
        </w:tc>
        <w:tc>
          <w:tcPr>
            <w:tcW w:w="567" w:type="dxa"/>
            <w:tcBorders>
              <w:top w:val="nil"/>
              <w:left w:val="nil"/>
              <w:bottom w:val="nil"/>
              <w:right w:val="single" w:sz="4" w:space="0" w:color="auto"/>
            </w:tcBorders>
            <w:vAlign w:val="bottom"/>
          </w:tcPr>
          <w:p w14:paraId="4FC173CD" w14:textId="77777777" w:rsidR="00F7009D" w:rsidRDefault="009D6872" w:rsidP="00F7009D">
            <w:pPr>
              <w:pStyle w:val="TabellRader"/>
              <w:keepNext/>
              <w:keepLines/>
            </w:pPr>
            <w:r>
              <w:t>674</w:t>
            </w:r>
          </w:p>
        </w:tc>
        <w:tc>
          <w:tcPr>
            <w:tcW w:w="850" w:type="dxa"/>
            <w:tcBorders>
              <w:top w:val="nil"/>
              <w:left w:val="single" w:sz="4" w:space="0" w:color="auto"/>
              <w:bottom w:val="nil"/>
              <w:right w:val="single" w:sz="4" w:space="0" w:color="auto"/>
            </w:tcBorders>
            <w:vAlign w:val="bottom"/>
          </w:tcPr>
          <w:p w14:paraId="4B845F28" w14:textId="59F1743F" w:rsidR="00F7009D" w:rsidRDefault="009D6872" w:rsidP="00F7009D">
            <w:pPr>
              <w:pStyle w:val="TabellRader"/>
              <w:keepNext/>
              <w:keepLines/>
            </w:pPr>
            <w:r>
              <w:t>4,1</w:t>
            </w:r>
          </w:p>
        </w:tc>
        <w:tc>
          <w:tcPr>
            <w:tcW w:w="489" w:type="dxa"/>
            <w:tcBorders>
              <w:top w:val="nil"/>
              <w:left w:val="single" w:sz="4" w:space="0" w:color="auto"/>
              <w:bottom w:val="nil"/>
              <w:right w:val="nil"/>
            </w:tcBorders>
            <w:vAlign w:val="bottom"/>
          </w:tcPr>
          <w:p w14:paraId="304359A6" w14:textId="77777777" w:rsidR="00F7009D" w:rsidRDefault="009D6872" w:rsidP="00F7009D">
            <w:pPr>
              <w:pStyle w:val="TabellRader"/>
              <w:keepNext/>
              <w:keepLines/>
            </w:pPr>
            <w:r>
              <w:t>-1,3</w:t>
            </w:r>
          </w:p>
        </w:tc>
        <w:tc>
          <w:tcPr>
            <w:tcW w:w="489" w:type="dxa"/>
            <w:tcBorders>
              <w:top w:val="nil"/>
              <w:left w:val="nil"/>
              <w:bottom w:val="nil"/>
              <w:right w:val="nil"/>
            </w:tcBorders>
            <w:vAlign w:val="bottom"/>
          </w:tcPr>
          <w:p w14:paraId="22D30029" w14:textId="77777777" w:rsidR="00F7009D" w:rsidRDefault="009D6872" w:rsidP="00F7009D">
            <w:pPr>
              <w:pStyle w:val="TabellRader"/>
              <w:keepNext/>
              <w:keepLines/>
            </w:pPr>
            <w:r>
              <w:t>4,7</w:t>
            </w:r>
          </w:p>
        </w:tc>
        <w:tc>
          <w:tcPr>
            <w:tcW w:w="490" w:type="dxa"/>
            <w:tcBorders>
              <w:top w:val="nil"/>
              <w:left w:val="nil"/>
              <w:bottom w:val="nil"/>
            </w:tcBorders>
            <w:vAlign w:val="bottom"/>
          </w:tcPr>
          <w:p w14:paraId="13B9E9FB" w14:textId="77777777" w:rsidR="00F7009D" w:rsidRDefault="009D6872" w:rsidP="00F7009D">
            <w:pPr>
              <w:pStyle w:val="TabellRader"/>
              <w:keepNext/>
              <w:keepLines/>
            </w:pPr>
            <w:r>
              <w:t>7,4</w:t>
            </w:r>
          </w:p>
        </w:tc>
      </w:tr>
      <w:tr w:rsidR="00F7009D" w14:paraId="3BC9F2A9" w14:textId="77777777" w:rsidTr="00F7009D">
        <w:tc>
          <w:tcPr>
            <w:tcW w:w="1583" w:type="dxa"/>
            <w:tcBorders>
              <w:top w:val="nil"/>
              <w:bottom w:val="nil"/>
              <w:right w:val="nil"/>
            </w:tcBorders>
          </w:tcPr>
          <w:p w14:paraId="0C01C6C6" w14:textId="77777777" w:rsidR="00F7009D" w:rsidRDefault="009D6872" w:rsidP="00F7009D">
            <w:pPr>
              <w:pStyle w:val="TabellRader"/>
              <w:keepNext/>
              <w:keepLines/>
              <w:jc w:val="left"/>
            </w:pPr>
            <w:r w:rsidRPr="008E0DAD">
              <w:rPr>
                <w:szCs w:val="16"/>
              </w:rPr>
              <w:t>Lagerinvesteringar</w:t>
            </w:r>
            <w:r w:rsidRPr="008E0DAD">
              <w:rPr>
                <w:szCs w:val="16"/>
                <w:vertAlign w:val="superscript"/>
              </w:rPr>
              <w:t>1</w:t>
            </w:r>
          </w:p>
        </w:tc>
        <w:tc>
          <w:tcPr>
            <w:tcW w:w="567" w:type="dxa"/>
            <w:tcBorders>
              <w:top w:val="nil"/>
              <w:left w:val="nil"/>
              <w:bottom w:val="nil"/>
              <w:right w:val="single" w:sz="4" w:space="0" w:color="auto"/>
            </w:tcBorders>
            <w:vAlign w:val="bottom"/>
          </w:tcPr>
          <w:p w14:paraId="3B334D1B" w14:textId="77777777" w:rsidR="00F7009D" w:rsidRDefault="00F7009D" w:rsidP="00F7009D">
            <w:pPr>
              <w:pStyle w:val="TabellRader"/>
              <w:keepNext/>
              <w:keepLines/>
            </w:pPr>
          </w:p>
        </w:tc>
        <w:tc>
          <w:tcPr>
            <w:tcW w:w="850" w:type="dxa"/>
            <w:tcBorders>
              <w:top w:val="nil"/>
              <w:left w:val="single" w:sz="4" w:space="0" w:color="auto"/>
              <w:bottom w:val="nil"/>
              <w:right w:val="single" w:sz="4" w:space="0" w:color="auto"/>
            </w:tcBorders>
            <w:vAlign w:val="bottom"/>
          </w:tcPr>
          <w:p w14:paraId="3A21E0F9" w14:textId="31B776A8" w:rsidR="00F7009D" w:rsidRDefault="009D6872" w:rsidP="00F7009D">
            <w:pPr>
              <w:pStyle w:val="TabellRader"/>
              <w:keepNext/>
              <w:keepLines/>
            </w:pPr>
            <w:r>
              <w:t>0,1</w:t>
            </w:r>
          </w:p>
        </w:tc>
        <w:tc>
          <w:tcPr>
            <w:tcW w:w="489" w:type="dxa"/>
            <w:tcBorders>
              <w:top w:val="nil"/>
              <w:left w:val="single" w:sz="4" w:space="0" w:color="auto"/>
              <w:bottom w:val="nil"/>
              <w:right w:val="nil"/>
            </w:tcBorders>
            <w:vAlign w:val="bottom"/>
          </w:tcPr>
          <w:p w14:paraId="40C073F8" w14:textId="77777777" w:rsidR="00F7009D" w:rsidRDefault="009D6872" w:rsidP="00F7009D">
            <w:pPr>
              <w:pStyle w:val="TabellRader"/>
              <w:keepNext/>
              <w:keepLines/>
            </w:pPr>
            <w:r>
              <w:t>0,2</w:t>
            </w:r>
          </w:p>
        </w:tc>
        <w:tc>
          <w:tcPr>
            <w:tcW w:w="489" w:type="dxa"/>
            <w:tcBorders>
              <w:top w:val="nil"/>
              <w:left w:val="nil"/>
              <w:bottom w:val="nil"/>
              <w:right w:val="nil"/>
            </w:tcBorders>
            <w:vAlign w:val="bottom"/>
          </w:tcPr>
          <w:p w14:paraId="322DBDD2" w14:textId="77777777" w:rsidR="00F7009D" w:rsidRDefault="009D6872" w:rsidP="00F7009D">
            <w:pPr>
              <w:pStyle w:val="TabellRader"/>
              <w:keepNext/>
              <w:keepLines/>
            </w:pPr>
            <w:r>
              <w:t>0,1</w:t>
            </w:r>
          </w:p>
        </w:tc>
        <w:tc>
          <w:tcPr>
            <w:tcW w:w="490" w:type="dxa"/>
            <w:tcBorders>
              <w:top w:val="nil"/>
              <w:left w:val="nil"/>
              <w:bottom w:val="nil"/>
            </w:tcBorders>
            <w:vAlign w:val="bottom"/>
          </w:tcPr>
          <w:p w14:paraId="1FD7FB21" w14:textId="77777777" w:rsidR="00F7009D" w:rsidRDefault="009D6872" w:rsidP="00F7009D">
            <w:pPr>
              <w:pStyle w:val="TabellRader"/>
              <w:keepNext/>
              <w:keepLines/>
            </w:pPr>
            <w:r>
              <w:t>-0,1</w:t>
            </w:r>
          </w:p>
        </w:tc>
      </w:tr>
      <w:tr w:rsidR="00F7009D" w14:paraId="7E3C8C2D" w14:textId="77777777" w:rsidTr="00F7009D">
        <w:tc>
          <w:tcPr>
            <w:tcW w:w="1583" w:type="dxa"/>
            <w:tcBorders>
              <w:top w:val="nil"/>
              <w:bottom w:val="nil"/>
              <w:right w:val="nil"/>
            </w:tcBorders>
          </w:tcPr>
          <w:p w14:paraId="4D6F16C9" w14:textId="77777777" w:rsidR="00F7009D" w:rsidRDefault="009D6872" w:rsidP="00F7009D">
            <w:pPr>
              <w:pStyle w:val="TabellRader"/>
              <w:keepNext/>
              <w:keepLines/>
              <w:jc w:val="left"/>
            </w:pPr>
            <w:r w:rsidRPr="008E0DAD">
              <w:rPr>
                <w:szCs w:val="16"/>
              </w:rPr>
              <w:t>Export</w:t>
            </w:r>
          </w:p>
        </w:tc>
        <w:tc>
          <w:tcPr>
            <w:tcW w:w="567" w:type="dxa"/>
            <w:tcBorders>
              <w:top w:val="nil"/>
              <w:left w:val="nil"/>
              <w:bottom w:val="nil"/>
              <w:right w:val="single" w:sz="4" w:space="0" w:color="auto"/>
            </w:tcBorders>
            <w:vAlign w:val="bottom"/>
          </w:tcPr>
          <w:p w14:paraId="39C9EB3F" w14:textId="77777777" w:rsidR="00F7009D" w:rsidRDefault="009D6872" w:rsidP="00F7009D">
            <w:pPr>
              <w:pStyle w:val="TabellRader"/>
              <w:keepNext/>
              <w:keepLines/>
            </w:pPr>
            <w:r>
              <w:t>1722</w:t>
            </w:r>
          </w:p>
        </w:tc>
        <w:tc>
          <w:tcPr>
            <w:tcW w:w="850" w:type="dxa"/>
            <w:tcBorders>
              <w:top w:val="nil"/>
              <w:left w:val="single" w:sz="4" w:space="0" w:color="auto"/>
              <w:bottom w:val="nil"/>
              <w:right w:val="single" w:sz="4" w:space="0" w:color="auto"/>
            </w:tcBorders>
            <w:vAlign w:val="bottom"/>
          </w:tcPr>
          <w:p w14:paraId="12529BA4" w14:textId="1F057AA4" w:rsidR="00F7009D" w:rsidRDefault="009D6872" w:rsidP="00F7009D">
            <w:pPr>
              <w:pStyle w:val="TabellRader"/>
              <w:keepNext/>
              <w:keepLines/>
            </w:pPr>
            <w:r>
              <w:t>5,7</w:t>
            </w:r>
          </w:p>
        </w:tc>
        <w:tc>
          <w:tcPr>
            <w:tcW w:w="489" w:type="dxa"/>
            <w:tcBorders>
              <w:top w:val="nil"/>
              <w:left w:val="single" w:sz="4" w:space="0" w:color="auto"/>
              <w:bottom w:val="nil"/>
              <w:right w:val="nil"/>
            </w:tcBorders>
            <w:vAlign w:val="bottom"/>
          </w:tcPr>
          <w:p w14:paraId="0629AE8F" w14:textId="77777777" w:rsidR="00F7009D" w:rsidRDefault="009D6872" w:rsidP="00F7009D">
            <w:pPr>
              <w:pStyle w:val="TabellRader"/>
              <w:keepNext/>
              <w:keepLines/>
            </w:pPr>
            <w:r>
              <w:t>-0,9</w:t>
            </w:r>
          </w:p>
        </w:tc>
        <w:tc>
          <w:tcPr>
            <w:tcW w:w="489" w:type="dxa"/>
            <w:tcBorders>
              <w:top w:val="nil"/>
              <w:left w:val="nil"/>
              <w:bottom w:val="nil"/>
              <w:right w:val="nil"/>
            </w:tcBorders>
            <w:vAlign w:val="bottom"/>
          </w:tcPr>
          <w:p w14:paraId="081A5E79" w14:textId="77777777" w:rsidR="00F7009D" w:rsidRDefault="009D6872" w:rsidP="00F7009D">
            <w:pPr>
              <w:pStyle w:val="TabellRader"/>
              <w:keepNext/>
              <w:keepLines/>
            </w:pPr>
            <w:r>
              <w:t>3,5</w:t>
            </w:r>
          </w:p>
        </w:tc>
        <w:tc>
          <w:tcPr>
            <w:tcW w:w="490" w:type="dxa"/>
            <w:tcBorders>
              <w:top w:val="nil"/>
              <w:left w:val="nil"/>
              <w:bottom w:val="nil"/>
            </w:tcBorders>
            <w:vAlign w:val="bottom"/>
          </w:tcPr>
          <w:p w14:paraId="76A6F61C" w14:textId="77777777" w:rsidR="00F7009D" w:rsidRDefault="009D6872" w:rsidP="00F7009D">
            <w:pPr>
              <w:pStyle w:val="TabellRader"/>
              <w:keepNext/>
              <w:keepLines/>
            </w:pPr>
            <w:r>
              <w:t>5,5</w:t>
            </w:r>
          </w:p>
        </w:tc>
      </w:tr>
      <w:tr w:rsidR="00F7009D" w:rsidRPr="009044A4" w14:paraId="5423AC04" w14:textId="77777777" w:rsidTr="00F7009D">
        <w:tc>
          <w:tcPr>
            <w:tcW w:w="1583" w:type="dxa"/>
            <w:tcBorders>
              <w:top w:val="nil"/>
              <w:bottom w:val="nil"/>
              <w:right w:val="nil"/>
            </w:tcBorders>
          </w:tcPr>
          <w:p w14:paraId="73DA8BDC" w14:textId="77777777" w:rsidR="00F7009D" w:rsidRPr="00A46E8F" w:rsidRDefault="009D6872" w:rsidP="00F7009D">
            <w:pPr>
              <w:pStyle w:val="TabellSlutsumma"/>
              <w:keepNext/>
              <w:keepLines/>
              <w:jc w:val="left"/>
              <w:rPr>
                <w:b w:val="0"/>
                <w:szCs w:val="16"/>
              </w:rPr>
            </w:pPr>
            <w:r w:rsidRPr="00A46E8F">
              <w:rPr>
                <w:b w:val="0"/>
                <w:szCs w:val="16"/>
              </w:rPr>
              <w:t>Import</w:t>
            </w:r>
          </w:p>
        </w:tc>
        <w:tc>
          <w:tcPr>
            <w:tcW w:w="567" w:type="dxa"/>
            <w:tcBorders>
              <w:top w:val="nil"/>
              <w:left w:val="nil"/>
              <w:bottom w:val="nil"/>
              <w:right w:val="single" w:sz="4" w:space="0" w:color="auto"/>
            </w:tcBorders>
            <w:vAlign w:val="bottom"/>
          </w:tcPr>
          <w:p w14:paraId="22347E52" w14:textId="77777777" w:rsidR="00F7009D" w:rsidRPr="009044A4" w:rsidRDefault="009D6872" w:rsidP="00F7009D">
            <w:pPr>
              <w:pStyle w:val="TabellSlutsumma"/>
              <w:keepNext/>
              <w:keepLines/>
              <w:rPr>
                <w:b w:val="0"/>
              </w:rPr>
            </w:pPr>
            <w:r>
              <w:rPr>
                <w:b w:val="0"/>
              </w:rPr>
              <w:t>1516</w:t>
            </w:r>
          </w:p>
        </w:tc>
        <w:tc>
          <w:tcPr>
            <w:tcW w:w="850" w:type="dxa"/>
            <w:tcBorders>
              <w:top w:val="nil"/>
              <w:left w:val="single" w:sz="4" w:space="0" w:color="auto"/>
              <w:bottom w:val="nil"/>
              <w:right w:val="single" w:sz="4" w:space="0" w:color="auto"/>
            </w:tcBorders>
            <w:vAlign w:val="bottom"/>
          </w:tcPr>
          <w:p w14:paraId="52DECBF5" w14:textId="36FAA09C" w:rsidR="00F7009D" w:rsidRPr="009044A4" w:rsidRDefault="009D6872" w:rsidP="00F7009D">
            <w:pPr>
              <w:pStyle w:val="TabellSlutsumma"/>
              <w:keepNext/>
              <w:keepLines/>
              <w:rPr>
                <w:b w:val="0"/>
              </w:rPr>
            </w:pPr>
            <w:r>
              <w:rPr>
                <w:b w:val="0"/>
              </w:rPr>
              <w:t>5,1</w:t>
            </w:r>
          </w:p>
        </w:tc>
        <w:tc>
          <w:tcPr>
            <w:tcW w:w="489" w:type="dxa"/>
            <w:tcBorders>
              <w:top w:val="nil"/>
              <w:left w:val="single" w:sz="4" w:space="0" w:color="auto"/>
              <w:bottom w:val="nil"/>
              <w:right w:val="nil"/>
            </w:tcBorders>
            <w:vAlign w:val="bottom"/>
          </w:tcPr>
          <w:p w14:paraId="48434A5F" w14:textId="77777777" w:rsidR="00F7009D" w:rsidRPr="009044A4" w:rsidRDefault="009D6872" w:rsidP="00F7009D">
            <w:pPr>
              <w:pStyle w:val="TabellSlutsumma"/>
              <w:keepNext/>
              <w:keepLines/>
              <w:rPr>
                <w:b w:val="0"/>
              </w:rPr>
            </w:pPr>
            <w:r>
              <w:rPr>
                <w:b w:val="0"/>
              </w:rPr>
              <w:t>-1,2</w:t>
            </w:r>
          </w:p>
        </w:tc>
        <w:tc>
          <w:tcPr>
            <w:tcW w:w="489" w:type="dxa"/>
            <w:tcBorders>
              <w:top w:val="nil"/>
              <w:left w:val="nil"/>
              <w:bottom w:val="nil"/>
              <w:right w:val="nil"/>
            </w:tcBorders>
            <w:vAlign w:val="bottom"/>
          </w:tcPr>
          <w:p w14:paraId="58890C95" w14:textId="77777777" w:rsidR="00F7009D" w:rsidRPr="009044A4" w:rsidRDefault="009D6872" w:rsidP="00F7009D">
            <w:pPr>
              <w:pStyle w:val="TabellSlutsumma"/>
              <w:keepNext/>
              <w:keepLines/>
              <w:rPr>
                <w:b w:val="0"/>
              </w:rPr>
            </w:pPr>
            <w:r>
              <w:rPr>
                <w:b w:val="0"/>
              </w:rPr>
              <w:t>3,4</w:t>
            </w:r>
          </w:p>
        </w:tc>
        <w:tc>
          <w:tcPr>
            <w:tcW w:w="490" w:type="dxa"/>
            <w:tcBorders>
              <w:top w:val="nil"/>
              <w:left w:val="nil"/>
              <w:bottom w:val="nil"/>
            </w:tcBorders>
            <w:vAlign w:val="bottom"/>
          </w:tcPr>
          <w:p w14:paraId="1CB48374" w14:textId="77777777" w:rsidR="00F7009D" w:rsidRPr="009044A4" w:rsidRDefault="009D6872" w:rsidP="00F7009D">
            <w:pPr>
              <w:pStyle w:val="TabellSlutsumma"/>
              <w:keepNext/>
              <w:keepLines/>
              <w:rPr>
                <w:b w:val="0"/>
              </w:rPr>
            </w:pPr>
            <w:r>
              <w:rPr>
                <w:b w:val="0"/>
              </w:rPr>
              <w:t>6,3</w:t>
            </w:r>
          </w:p>
        </w:tc>
      </w:tr>
      <w:tr w:rsidR="00F7009D" w:rsidRPr="009044A4" w14:paraId="0E45885B" w14:textId="77777777" w:rsidTr="00F7009D">
        <w:tc>
          <w:tcPr>
            <w:tcW w:w="1583" w:type="dxa"/>
            <w:tcBorders>
              <w:top w:val="nil"/>
              <w:bottom w:val="single" w:sz="4" w:space="0" w:color="auto"/>
              <w:right w:val="nil"/>
            </w:tcBorders>
          </w:tcPr>
          <w:p w14:paraId="778AFC1A" w14:textId="77777777" w:rsidR="00F7009D" w:rsidRPr="00A46E8F" w:rsidRDefault="009D6872" w:rsidP="00F7009D">
            <w:pPr>
              <w:pStyle w:val="TabellSlutsumma"/>
              <w:keepNext/>
              <w:keepLines/>
              <w:jc w:val="left"/>
              <w:rPr>
                <w:b w:val="0"/>
                <w:szCs w:val="16"/>
              </w:rPr>
            </w:pPr>
            <w:r w:rsidRPr="00A46E8F">
              <w:rPr>
                <w:b w:val="0"/>
                <w:szCs w:val="16"/>
              </w:rPr>
              <w:t>Nettoexport</w:t>
            </w:r>
            <w:r w:rsidRPr="00876A9F">
              <w:rPr>
                <w:b w:val="0"/>
                <w:szCs w:val="16"/>
                <w:vertAlign w:val="superscript"/>
              </w:rPr>
              <w:t>1</w:t>
            </w:r>
          </w:p>
        </w:tc>
        <w:tc>
          <w:tcPr>
            <w:tcW w:w="567" w:type="dxa"/>
            <w:tcBorders>
              <w:top w:val="nil"/>
              <w:left w:val="nil"/>
              <w:bottom w:val="single" w:sz="4" w:space="0" w:color="auto"/>
              <w:right w:val="single" w:sz="4" w:space="0" w:color="auto"/>
            </w:tcBorders>
            <w:vAlign w:val="bottom"/>
          </w:tcPr>
          <w:p w14:paraId="29F66BCE" w14:textId="77777777" w:rsidR="00F7009D" w:rsidRPr="009044A4" w:rsidRDefault="00F7009D" w:rsidP="00F7009D">
            <w:pPr>
              <w:pStyle w:val="TabellSlutsumma"/>
              <w:keepNext/>
              <w:keepLines/>
              <w:rPr>
                <w:b w:val="0"/>
              </w:rPr>
            </w:pPr>
          </w:p>
        </w:tc>
        <w:tc>
          <w:tcPr>
            <w:tcW w:w="850" w:type="dxa"/>
            <w:tcBorders>
              <w:top w:val="nil"/>
              <w:left w:val="single" w:sz="4" w:space="0" w:color="auto"/>
              <w:bottom w:val="single" w:sz="4" w:space="0" w:color="auto"/>
              <w:right w:val="single" w:sz="4" w:space="0" w:color="auto"/>
            </w:tcBorders>
            <w:vAlign w:val="bottom"/>
          </w:tcPr>
          <w:p w14:paraId="6D928923" w14:textId="70599387" w:rsidR="00F7009D" w:rsidRPr="009044A4" w:rsidRDefault="009D6872" w:rsidP="00F7009D">
            <w:pPr>
              <w:pStyle w:val="TabellSlutsumma"/>
              <w:keepNext/>
              <w:keepLines/>
              <w:rPr>
                <w:b w:val="0"/>
              </w:rPr>
            </w:pPr>
            <w:r>
              <w:rPr>
                <w:b w:val="0"/>
              </w:rPr>
              <w:t>0,5</w:t>
            </w:r>
          </w:p>
        </w:tc>
        <w:tc>
          <w:tcPr>
            <w:tcW w:w="489" w:type="dxa"/>
            <w:tcBorders>
              <w:top w:val="nil"/>
              <w:left w:val="single" w:sz="4" w:space="0" w:color="auto"/>
              <w:bottom w:val="single" w:sz="4" w:space="0" w:color="auto"/>
              <w:right w:val="nil"/>
            </w:tcBorders>
            <w:vAlign w:val="bottom"/>
          </w:tcPr>
          <w:p w14:paraId="29A3F29C" w14:textId="77777777" w:rsidR="00F7009D" w:rsidRPr="009044A4" w:rsidRDefault="009D6872" w:rsidP="00F7009D">
            <w:pPr>
              <w:pStyle w:val="TabellSlutsumma"/>
              <w:keepNext/>
              <w:keepLines/>
              <w:rPr>
                <w:b w:val="0"/>
              </w:rPr>
            </w:pPr>
            <w:r>
              <w:rPr>
                <w:b w:val="0"/>
              </w:rPr>
              <w:t>0,1</w:t>
            </w:r>
          </w:p>
        </w:tc>
        <w:tc>
          <w:tcPr>
            <w:tcW w:w="489" w:type="dxa"/>
            <w:tcBorders>
              <w:top w:val="nil"/>
              <w:left w:val="nil"/>
              <w:bottom w:val="single" w:sz="4" w:space="0" w:color="auto"/>
              <w:right w:val="nil"/>
            </w:tcBorders>
            <w:vAlign w:val="bottom"/>
          </w:tcPr>
          <w:p w14:paraId="119F1DEC" w14:textId="77777777" w:rsidR="00F7009D" w:rsidRPr="009044A4" w:rsidRDefault="009D6872" w:rsidP="00F7009D">
            <w:pPr>
              <w:pStyle w:val="TabellSlutsumma"/>
              <w:keepNext/>
              <w:keepLines/>
              <w:rPr>
                <w:b w:val="0"/>
              </w:rPr>
            </w:pPr>
            <w:r>
              <w:rPr>
                <w:b w:val="0"/>
              </w:rPr>
              <w:t>0,2</w:t>
            </w:r>
          </w:p>
        </w:tc>
        <w:tc>
          <w:tcPr>
            <w:tcW w:w="490" w:type="dxa"/>
            <w:tcBorders>
              <w:top w:val="nil"/>
              <w:left w:val="nil"/>
              <w:bottom w:val="single" w:sz="4" w:space="0" w:color="auto"/>
            </w:tcBorders>
            <w:vAlign w:val="bottom"/>
          </w:tcPr>
          <w:p w14:paraId="204B92A5" w14:textId="77777777" w:rsidR="00F7009D" w:rsidRPr="009044A4" w:rsidRDefault="009D6872" w:rsidP="00F7009D">
            <w:pPr>
              <w:pStyle w:val="TabellSlutsumma"/>
              <w:keepNext/>
              <w:keepLines/>
              <w:rPr>
                <w:b w:val="0"/>
              </w:rPr>
            </w:pPr>
            <w:r>
              <w:rPr>
                <w:b w:val="0"/>
              </w:rPr>
              <w:t>0,0</w:t>
            </w:r>
          </w:p>
        </w:tc>
      </w:tr>
      <w:tr w:rsidR="00F7009D" w:rsidRPr="009044A4" w14:paraId="11D3A6CF" w14:textId="77777777" w:rsidTr="00F7009D">
        <w:tc>
          <w:tcPr>
            <w:tcW w:w="1583" w:type="dxa"/>
            <w:tcBorders>
              <w:top w:val="single" w:sz="4" w:space="0" w:color="auto"/>
              <w:bottom w:val="nil"/>
              <w:right w:val="nil"/>
            </w:tcBorders>
          </w:tcPr>
          <w:p w14:paraId="1C8CB851" w14:textId="77777777" w:rsidR="00F7009D" w:rsidRPr="00A46E8F" w:rsidRDefault="009D6872" w:rsidP="00F7009D">
            <w:pPr>
              <w:pStyle w:val="TabellSlutsumma"/>
              <w:keepNext/>
              <w:keepLines/>
              <w:jc w:val="left"/>
              <w:rPr>
                <w:b w:val="0"/>
                <w:szCs w:val="16"/>
              </w:rPr>
            </w:pPr>
            <w:r w:rsidRPr="00A46E8F">
              <w:rPr>
                <w:b w:val="0"/>
                <w:szCs w:val="16"/>
              </w:rPr>
              <w:t>BNP</w:t>
            </w:r>
          </w:p>
        </w:tc>
        <w:tc>
          <w:tcPr>
            <w:tcW w:w="567" w:type="dxa"/>
            <w:tcBorders>
              <w:top w:val="single" w:sz="4" w:space="0" w:color="auto"/>
              <w:left w:val="nil"/>
              <w:bottom w:val="nil"/>
              <w:right w:val="single" w:sz="4" w:space="0" w:color="auto"/>
            </w:tcBorders>
            <w:vAlign w:val="bottom"/>
          </w:tcPr>
          <w:p w14:paraId="5D87CA2D" w14:textId="77777777" w:rsidR="00F7009D" w:rsidRPr="009044A4" w:rsidRDefault="009D6872" w:rsidP="00F7009D">
            <w:pPr>
              <w:pStyle w:val="TabellSlutsumma"/>
              <w:keepNext/>
              <w:keepLines/>
              <w:rPr>
                <w:b w:val="0"/>
              </w:rPr>
            </w:pPr>
            <w:r>
              <w:rPr>
                <w:b w:val="0"/>
              </w:rPr>
              <w:t>3550</w:t>
            </w:r>
          </w:p>
        </w:tc>
        <w:tc>
          <w:tcPr>
            <w:tcW w:w="850" w:type="dxa"/>
            <w:tcBorders>
              <w:top w:val="single" w:sz="4" w:space="0" w:color="auto"/>
              <w:left w:val="single" w:sz="4" w:space="0" w:color="auto"/>
              <w:bottom w:val="nil"/>
              <w:right w:val="single" w:sz="4" w:space="0" w:color="auto"/>
            </w:tcBorders>
            <w:vAlign w:val="bottom"/>
          </w:tcPr>
          <w:p w14:paraId="3D63F684" w14:textId="6D484BE1" w:rsidR="00F7009D" w:rsidRPr="009044A4" w:rsidRDefault="009D6872" w:rsidP="00F7009D">
            <w:pPr>
              <w:pStyle w:val="TabellSlutsumma"/>
              <w:keepNext/>
              <w:keepLines/>
              <w:rPr>
                <w:b w:val="0"/>
              </w:rPr>
            </w:pPr>
            <w:r>
              <w:rPr>
                <w:b w:val="0"/>
              </w:rPr>
              <w:t>2,6</w:t>
            </w:r>
          </w:p>
        </w:tc>
        <w:tc>
          <w:tcPr>
            <w:tcW w:w="489" w:type="dxa"/>
            <w:tcBorders>
              <w:top w:val="single" w:sz="4" w:space="0" w:color="auto"/>
              <w:left w:val="single" w:sz="4" w:space="0" w:color="auto"/>
              <w:bottom w:val="nil"/>
              <w:right w:val="nil"/>
            </w:tcBorders>
            <w:vAlign w:val="bottom"/>
          </w:tcPr>
          <w:p w14:paraId="3EF4FB72" w14:textId="77777777" w:rsidR="00F7009D" w:rsidRPr="009044A4" w:rsidRDefault="009D6872" w:rsidP="00F7009D">
            <w:pPr>
              <w:pStyle w:val="TabellSlutsumma"/>
              <w:keepNext/>
              <w:keepLines/>
              <w:rPr>
                <w:b w:val="0"/>
              </w:rPr>
            </w:pPr>
            <w:r>
              <w:rPr>
                <w:b w:val="0"/>
              </w:rPr>
              <w:t>1,5</w:t>
            </w:r>
          </w:p>
        </w:tc>
        <w:tc>
          <w:tcPr>
            <w:tcW w:w="489" w:type="dxa"/>
            <w:tcBorders>
              <w:top w:val="single" w:sz="4" w:space="0" w:color="auto"/>
              <w:left w:val="nil"/>
              <w:bottom w:val="nil"/>
              <w:right w:val="nil"/>
            </w:tcBorders>
            <w:vAlign w:val="bottom"/>
          </w:tcPr>
          <w:p w14:paraId="575F27EB" w14:textId="77777777" w:rsidR="00F7009D" w:rsidRPr="009044A4" w:rsidRDefault="009D6872" w:rsidP="00F7009D">
            <w:pPr>
              <w:pStyle w:val="TabellSlutsumma"/>
              <w:keepNext/>
              <w:keepLines/>
              <w:rPr>
                <w:b w:val="0"/>
              </w:rPr>
            </w:pPr>
            <w:r>
              <w:rPr>
                <w:b w:val="0"/>
              </w:rPr>
              <w:t>2,7</w:t>
            </w:r>
          </w:p>
        </w:tc>
        <w:tc>
          <w:tcPr>
            <w:tcW w:w="490" w:type="dxa"/>
            <w:tcBorders>
              <w:top w:val="single" w:sz="4" w:space="0" w:color="auto"/>
              <w:left w:val="nil"/>
              <w:bottom w:val="nil"/>
            </w:tcBorders>
            <w:vAlign w:val="bottom"/>
          </w:tcPr>
          <w:p w14:paraId="788B4499" w14:textId="77777777" w:rsidR="00F7009D" w:rsidRPr="009044A4" w:rsidRDefault="009D6872" w:rsidP="00F7009D">
            <w:pPr>
              <w:pStyle w:val="TabellSlutsumma"/>
              <w:keepNext/>
              <w:keepLines/>
              <w:rPr>
                <w:b w:val="0"/>
              </w:rPr>
            </w:pPr>
            <w:r>
              <w:rPr>
                <w:b w:val="0"/>
              </w:rPr>
              <w:t>3,3</w:t>
            </w:r>
          </w:p>
        </w:tc>
      </w:tr>
      <w:tr w:rsidR="00F7009D" w:rsidRPr="009044A4" w14:paraId="59D3BBBE" w14:textId="77777777" w:rsidTr="00F7009D">
        <w:tc>
          <w:tcPr>
            <w:tcW w:w="1583" w:type="dxa"/>
            <w:tcBorders>
              <w:top w:val="nil"/>
              <w:bottom w:val="single" w:sz="4" w:space="0" w:color="auto"/>
              <w:right w:val="nil"/>
            </w:tcBorders>
          </w:tcPr>
          <w:p w14:paraId="7FB30506" w14:textId="77777777" w:rsidR="00F7009D" w:rsidRPr="00A46E8F" w:rsidRDefault="009D6872" w:rsidP="00F7009D">
            <w:pPr>
              <w:pStyle w:val="TabellSlutsumma"/>
              <w:keepNext/>
              <w:keepLines/>
              <w:jc w:val="left"/>
              <w:rPr>
                <w:b w:val="0"/>
                <w:szCs w:val="16"/>
              </w:rPr>
            </w:pPr>
            <w:r w:rsidRPr="00A46E8F">
              <w:rPr>
                <w:b w:val="0"/>
                <w:szCs w:val="16"/>
              </w:rPr>
              <w:t>BNP, kalenderkorrigerad</w:t>
            </w:r>
          </w:p>
        </w:tc>
        <w:tc>
          <w:tcPr>
            <w:tcW w:w="567" w:type="dxa"/>
            <w:tcBorders>
              <w:top w:val="nil"/>
              <w:left w:val="nil"/>
              <w:bottom w:val="single" w:sz="4" w:space="0" w:color="auto"/>
              <w:right w:val="single" w:sz="4" w:space="0" w:color="auto"/>
            </w:tcBorders>
            <w:vAlign w:val="bottom"/>
          </w:tcPr>
          <w:p w14:paraId="11D4AF5E" w14:textId="77777777" w:rsidR="00F7009D" w:rsidRPr="009044A4" w:rsidRDefault="009D6872" w:rsidP="00F7009D">
            <w:pPr>
              <w:pStyle w:val="TabellSlutsumma"/>
              <w:keepNext/>
              <w:keepLines/>
              <w:rPr>
                <w:b w:val="0"/>
              </w:rPr>
            </w:pPr>
            <w:r>
              <w:rPr>
                <w:b w:val="0"/>
              </w:rPr>
              <w:t>3555</w:t>
            </w:r>
          </w:p>
        </w:tc>
        <w:tc>
          <w:tcPr>
            <w:tcW w:w="850" w:type="dxa"/>
            <w:tcBorders>
              <w:top w:val="nil"/>
              <w:left w:val="single" w:sz="4" w:space="0" w:color="auto"/>
              <w:bottom w:val="single" w:sz="4" w:space="0" w:color="auto"/>
              <w:right w:val="single" w:sz="4" w:space="0" w:color="auto"/>
            </w:tcBorders>
            <w:vAlign w:val="bottom"/>
          </w:tcPr>
          <w:p w14:paraId="27586A1D" w14:textId="0993DBF8" w:rsidR="00F7009D" w:rsidRPr="009044A4" w:rsidRDefault="009D6872" w:rsidP="00F7009D">
            <w:pPr>
              <w:pStyle w:val="TabellSlutsumma"/>
              <w:keepNext/>
              <w:keepLines/>
              <w:rPr>
                <w:b w:val="0"/>
              </w:rPr>
            </w:pPr>
            <w:r>
              <w:rPr>
                <w:b w:val="0"/>
              </w:rPr>
              <w:t>2,7</w:t>
            </w:r>
          </w:p>
        </w:tc>
        <w:tc>
          <w:tcPr>
            <w:tcW w:w="489" w:type="dxa"/>
            <w:tcBorders>
              <w:top w:val="nil"/>
              <w:left w:val="single" w:sz="4" w:space="0" w:color="auto"/>
              <w:bottom w:val="single" w:sz="4" w:space="0" w:color="auto"/>
              <w:right w:val="nil"/>
            </w:tcBorders>
            <w:vAlign w:val="bottom"/>
          </w:tcPr>
          <w:p w14:paraId="05EBA086" w14:textId="77777777" w:rsidR="00F7009D" w:rsidRPr="009044A4" w:rsidRDefault="009D6872" w:rsidP="00F7009D">
            <w:pPr>
              <w:pStyle w:val="TabellSlutsumma"/>
              <w:keepNext/>
              <w:keepLines/>
              <w:rPr>
                <w:b w:val="0"/>
              </w:rPr>
            </w:pPr>
            <w:r>
              <w:rPr>
                <w:b w:val="0"/>
              </w:rPr>
              <w:t>1,5</w:t>
            </w:r>
          </w:p>
        </w:tc>
        <w:tc>
          <w:tcPr>
            <w:tcW w:w="489" w:type="dxa"/>
            <w:tcBorders>
              <w:top w:val="nil"/>
              <w:left w:val="nil"/>
              <w:bottom w:val="single" w:sz="4" w:space="0" w:color="auto"/>
              <w:right w:val="nil"/>
            </w:tcBorders>
            <w:vAlign w:val="bottom"/>
          </w:tcPr>
          <w:p w14:paraId="3B79DAD2" w14:textId="77777777" w:rsidR="00F7009D" w:rsidRPr="009044A4" w:rsidRDefault="009D6872" w:rsidP="00F7009D">
            <w:pPr>
              <w:pStyle w:val="TabellSlutsumma"/>
              <w:keepNext/>
              <w:keepLines/>
              <w:rPr>
                <w:b w:val="0"/>
              </w:rPr>
            </w:pPr>
            <w:r>
              <w:rPr>
                <w:b w:val="0"/>
              </w:rPr>
              <w:t>2,8</w:t>
            </w:r>
          </w:p>
        </w:tc>
        <w:tc>
          <w:tcPr>
            <w:tcW w:w="490" w:type="dxa"/>
            <w:tcBorders>
              <w:top w:val="nil"/>
              <w:left w:val="nil"/>
              <w:bottom w:val="single" w:sz="4" w:space="0" w:color="auto"/>
            </w:tcBorders>
            <w:vAlign w:val="bottom"/>
          </w:tcPr>
          <w:p w14:paraId="4CCC6F39" w14:textId="77777777" w:rsidR="00F7009D" w:rsidRPr="009044A4" w:rsidRDefault="009D6872" w:rsidP="00F7009D">
            <w:pPr>
              <w:pStyle w:val="TabellSlutsumma"/>
              <w:keepNext/>
              <w:keepLines/>
              <w:rPr>
                <w:b w:val="0"/>
              </w:rPr>
            </w:pPr>
            <w:r>
              <w:rPr>
                <w:b w:val="0"/>
              </w:rPr>
              <w:t>3,0</w:t>
            </w:r>
          </w:p>
        </w:tc>
      </w:tr>
      <w:tr w:rsidR="00F7009D" w:rsidRPr="009044A4" w14:paraId="2B604396" w14:textId="77777777" w:rsidTr="00F7009D">
        <w:tc>
          <w:tcPr>
            <w:tcW w:w="1583" w:type="dxa"/>
            <w:tcBorders>
              <w:top w:val="single" w:sz="4" w:space="0" w:color="auto"/>
              <w:bottom w:val="nil"/>
              <w:right w:val="nil"/>
            </w:tcBorders>
          </w:tcPr>
          <w:p w14:paraId="2AD6404A" w14:textId="77777777" w:rsidR="00F7009D" w:rsidRPr="00A46E8F" w:rsidRDefault="009D6872" w:rsidP="00F7009D">
            <w:pPr>
              <w:pStyle w:val="TabellSlutsumma"/>
              <w:keepNext/>
              <w:keepLines/>
              <w:jc w:val="left"/>
              <w:rPr>
                <w:b w:val="0"/>
                <w:szCs w:val="16"/>
              </w:rPr>
            </w:pPr>
            <w:r>
              <w:rPr>
                <w:b w:val="0"/>
                <w:szCs w:val="16"/>
              </w:rPr>
              <w:t xml:space="preserve">Potentiell </w:t>
            </w:r>
            <w:r w:rsidRPr="00A46E8F">
              <w:rPr>
                <w:b w:val="0"/>
                <w:szCs w:val="16"/>
              </w:rPr>
              <w:t>BNP, kalenderkorrigerad</w:t>
            </w:r>
            <w:r w:rsidRPr="00A46E8F">
              <w:rPr>
                <w:b w:val="0"/>
                <w:szCs w:val="16"/>
                <w:vertAlign w:val="superscript"/>
              </w:rPr>
              <w:t>2</w:t>
            </w:r>
          </w:p>
        </w:tc>
        <w:tc>
          <w:tcPr>
            <w:tcW w:w="567" w:type="dxa"/>
            <w:tcBorders>
              <w:top w:val="single" w:sz="4" w:space="0" w:color="auto"/>
              <w:left w:val="nil"/>
              <w:bottom w:val="nil"/>
              <w:right w:val="single" w:sz="4" w:space="0" w:color="auto"/>
            </w:tcBorders>
            <w:vAlign w:val="bottom"/>
          </w:tcPr>
          <w:p w14:paraId="786D2FAB" w14:textId="77777777" w:rsidR="00F7009D" w:rsidRPr="009044A4" w:rsidRDefault="009D6872" w:rsidP="00F7009D">
            <w:pPr>
              <w:pStyle w:val="TabellSlutsumma"/>
              <w:keepNext/>
              <w:keepLines/>
              <w:rPr>
                <w:b w:val="0"/>
              </w:rPr>
            </w:pPr>
            <w:r>
              <w:rPr>
                <w:b w:val="0"/>
              </w:rPr>
              <w:t>3639</w:t>
            </w:r>
          </w:p>
        </w:tc>
        <w:tc>
          <w:tcPr>
            <w:tcW w:w="850" w:type="dxa"/>
            <w:tcBorders>
              <w:top w:val="single" w:sz="4" w:space="0" w:color="auto"/>
              <w:left w:val="single" w:sz="4" w:space="0" w:color="auto"/>
              <w:bottom w:val="nil"/>
              <w:right w:val="single" w:sz="4" w:space="0" w:color="auto"/>
            </w:tcBorders>
            <w:vAlign w:val="bottom"/>
          </w:tcPr>
          <w:p w14:paraId="0FCABCB1" w14:textId="77777777" w:rsidR="00F7009D" w:rsidRPr="009044A4" w:rsidRDefault="009D6872" w:rsidP="00F7009D">
            <w:pPr>
              <w:pStyle w:val="TabellSlutsumma"/>
              <w:keepNext/>
              <w:keepLines/>
              <w:rPr>
                <w:b w:val="0"/>
              </w:rPr>
            </w:pPr>
            <w:r>
              <w:rPr>
                <w:b w:val="0"/>
              </w:rPr>
              <w:t>2,4</w:t>
            </w:r>
          </w:p>
        </w:tc>
        <w:tc>
          <w:tcPr>
            <w:tcW w:w="489" w:type="dxa"/>
            <w:tcBorders>
              <w:top w:val="single" w:sz="4" w:space="0" w:color="auto"/>
              <w:left w:val="single" w:sz="4" w:space="0" w:color="auto"/>
              <w:bottom w:val="nil"/>
              <w:right w:val="nil"/>
            </w:tcBorders>
            <w:vAlign w:val="bottom"/>
          </w:tcPr>
          <w:p w14:paraId="6FB598A8" w14:textId="77777777" w:rsidR="00F7009D" w:rsidRPr="009044A4" w:rsidRDefault="009D6872" w:rsidP="00F7009D">
            <w:pPr>
              <w:pStyle w:val="TabellSlutsumma"/>
              <w:keepNext/>
              <w:keepLines/>
              <w:rPr>
                <w:b w:val="0"/>
              </w:rPr>
            </w:pPr>
            <w:r>
              <w:rPr>
                <w:b w:val="0"/>
              </w:rPr>
              <w:t>2,2</w:t>
            </w:r>
          </w:p>
        </w:tc>
        <w:tc>
          <w:tcPr>
            <w:tcW w:w="489" w:type="dxa"/>
            <w:tcBorders>
              <w:top w:val="single" w:sz="4" w:space="0" w:color="auto"/>
              <w:left w:val="nil"/>
              <w:bottom w:val="nil"/>
              <w:right w:val="nil"/>
            </w:tcBorders>
            <w:vAlign w:val="bottom"/>
          </w:tcPr>
          <w:p w14:paraId="24AE5460" w14:textId="0FB9437A" w:rsidR="00F7009D" w:rsidRPr="009044A4" w:rsidRDefault="009D6872" w:rsidP="00F7009D">
            <w:pPr>
              <w:pStyle w:val="TabellSlutsumma"/>
              <w:keepNext/>
              <w:keepLines/>
              <w:rPr>
                <w:b w:val="0"/>
              </w:rPr>
            </w:pPr>
            <w:r>
              <w:rPr>
                <w:b w:val="0"/>
              </w:rPr>
              <w:t>2,3</w:t>
            </w:r>
          </w:p>
        </w:tc>
        <w:tc>
          <w:tcPr>
            <w:tcW w:w="490" w:type="dxa"/>
            <w:tcBorders>
              <w:top w:val="single" w:sz="4" w:space="0" w:color="auto"/>
              <w:left w:val="nil"/>
              <w:bottom w:val="nil"/>
            </w:tcBorders>
            <w:vAlign w:val="bottom"/>
          </w:tcPr>
          <w:p w14:paraId="4EE7BD91" w14:textId="634A2037" w:rsidR="00F7009D" w:rsidRPr="009044A4" w:rsidRDefault="009D6872" w:rsidP="00F7009D">
            <w:pPr>
              <w:pStyle w:val="TabellSlutsumma"/>
              <w:keepNext/>
              <w:keepLines/>
              <w:rPr>
                <w:b w:val="0"/>
              </w:rPr>
            </w:pPr>
            <w:r>
              <w:rPr>
                <w:b w:val="0"/>
              </w:rPr>
              <w:t>2,0</w:t>
            </w:r>
          </w:p>
        </w:tc>
      </w:tr>
      <w:tr w:rsidR="00F7009D" w:rsidRPr="00E47BF2" w14:paraId="41C6AC01" w14:textId="77777777" w:rsidTr="00F7009D">
        <w:trPr>
          <w:cnfStyle w:val="010000000000" w:firstRow="0" w:lastRow="1" w:firstColumn="0" w:lastColumn="0" w:oddVBand="0" w:evenVBand="0" w:oddHBand="0" w:evenHBand="0" w:firstRowFirstColumn="0" w:firstRowLastColumn="0" w:lastRowFirstColumn="0" w:lastRowLastColumn="0"/>
        </w:trPr>
        <w:tc>
          <w:tcPr>
            <w:tcW w:w="1583" w:type="dxa"/>
            <w:tcBorders>
              <w:top w:val="nil"/>
            </w:tcBorders>
          </w:tcPr>
          <w:p w14:paraId="270D9827" w14:textId="77777777" w:rsidR="00F7009D" w:rsidRPr="008E0DAD" w:rsidRDefault="009D6872" w:rsidP="00F7009D">
            <w:pPr>
              <w:pStyle w:val="TabellSlutsumma"/>
              <w:keepNext/>
              <w:keepLines/>
              <w:jc w:val="left"/>
              <w:rPr>
                <w:szCs w:val="16"/>
              </w:rPr>
            </w:pPr>
            <w:r w:rsidRPr="008E0DAD">
              <w:rPr>
                <w:szCs w:val="16"/>
              </w:rPr>
              <w:t>BNP-gap</w:t>
            </w:r>
            <w:r w:rsidRPr="008E0DAD">
              <w:rPr>
                <w:szCs w:val="16"/>
                <w:vertAlign w:val="superscript"/>
              </w:rPr>
              <w:t>3</w:t>
            </w:r>
          </w:p>
        </w:tc>
        <w:tc>
          <w:tcPr>
            <w:tcW w:w="567" w:type="dxa"/>
            <w:tcBorders>
              <w:top w:val="nil"/>
              <w:right w:val="single" w:sz="4" w:space="0" w:color="auto"/>
            </w:tcBorders>
            <w:vAlign w:val="bottom"/>
          </w:tcPr>
          <w:p w14:paraId="4F92CEA8" w14:textId="77777777" w:rsidR="00F7009D" w:rsidRPr="00E47BF2" w:rsidRDefault="00F7009D" w:rsidP="00F7009D">
            <w:pPr>
              <w:pStyle w:val="TabellSlutsumma"/>
              <w:keepNext/>
              <w:keepLines/>
            </w:pPr>
          </w:p>
        </w:tc>
        <w:tc>
          <w:tcPr>
            <w:tcW w:w="850" w:type="dxa"/>
            <w:tcBorders>
              <w:top w:val="nil"/>
              <w:left w:val="single" w:sz="4" w:space="0" w:color="auto"/>
              <w:right w:val="single" w:sz="4" w:space="0" w:color="auto"/>
            </w:tcBorders>
            <w:vAlign w:val="bottom"/>
          </w:tcPr>
          <w:p w14:paraId="4E0EEF9A" w14:textId="77E5B1EF" w:rsidR="00F7009D" w:rsidRPr="00E47BF2" w:rsidRDefault="009D6872" w:rsidP="00F7009D">
            <w:pPr>
              <w:pStyle w:val="TabellSlutsumma"/>
              <w:keepNext/>
              <w:keepLines/>
            </w:pPr>
            <w:r>
              <w:t>-1,9</w:t>
            </w:r>
          </w:p>
        </w:tc>
        <w:tc>
          <w:tcPr>
            <w:tcW w:w="489" w:type="dxa"/>
            <w:tcBorders>
              <w:top w:val="nil"/>
              <w:left w:val="single" w:sz="4" w:space="0" w:color="auto"/>
            </w:tcBorders>
            <w:vAlign w:val="bottom"/>
          </w:tcPr>
          <w:p w14:paraId="2E0AC85A" w14:textId="77777777" w:rsidR="00F7009D" w:rsidRPr="00E47BF2" w:rsidRDefault="009D6872" w:rsidP="00F7009D">
            <w:pPr>
              <w:pStyle w:val="TabellSlutsumma"/>
              <w:keepNext/>
              <w:keepLines/>
            </w:pPr>
            <w:r>
              <w:t>-2,9</w:t>
            </w:r>
          </w:p>
        </w:tc>
        <w:tc>
          <w:tcPr>
            <w:tcW w:w="489" w:type="dxa"/>
            <w:tcBorders>
              <w:top w:val="nil"/>
            </w:tcBorders>
            <w:vAlign w:val="bottom"/>
          </w:tcPr>
          <w:p w14:paraId="6EB503A0" w14:textId="77777777" w:rsidR="00F7009D" w:rsidRPr="00E47BF2" w:rsidRDefault="009D6872" w:rsidP="00F7009D">
            <w:pPr>
              <w:pStyle w:val="TabellSlutsumma"/>
              <w:keepNext/>
              <w:keepLines/>
            </w:pPr>
            <w:r>
              <w:t>-2,4</w:t>
            </w:r>
          </w:p>
        </w:tc>
        <w:tc>
          <w:tcPr>
            <w:tcW w:w="490" w:type="dxa"/>
            <w:tcBorders>
              <w:top w:val="nil"/>
            </w:tcBorders>
            <w:vAlign w:val="bottom"/>
          </w:tcPr>
          <w:p w14:paraId="315916A6" w14:textId="77777777" w:rsidR="00F7009D" w:rsidRPr="00E47BF2" w:rsidRDefault="009D6872" w:rsidP="00F7009D">
            <w:pPr>
              <w:pStyle w:val="TabellSlutsumma"/>
              <w:keepNext/>
              <w:keepLines/>
            </w:pPr>
            <w:r>
              <w:t>-1,5</w:t>
            </w:r>
          </w:p>
        </w:tc>
      </w:tr>
    </w:tbl>
    <w:p w14:paraId="7DC18A10" w14:textId="77777777" w:rsidR="00F7009D" w:rsidRPr="00142A17" w:rsidRDefault="009D6872" w:rsidP="00F7009D">
      <w:pPr>
        <w:pStyle w:val="TabellFotnot"/>
      </w:pPr>
      <w:r w:rsidRPr="00142A17">
        <w:t>Anm.: Fasta priser, referensår 201</w:t>
      </w:r>
      <w:r>
        <w:t>2</w:t>
      </w:r>
      <w:r w:rsidRPr="00142A17">
        <w:t>.</w:t>
      </w:r>
    </w:p>
    <w:p w14:paraId="04DA70A4" w14:textId="77777777" w:rsidR="00F7009D" w:rsidRPr="00142A17" w:rsidRDefault="009D6872" w:rsidP="00F7009D">
      <w:pPr>
        <w:pStyle w:val="TabellFotnot"/>
      </w:pPr>
      <w:r w:rsidRPr="00F9748D">
        <w:rPr>
          <w:vertAlign w:val="superscript"/>
        </w:rPr>
        <w:t>1</w:t>
      </w:r>
      <w:r w:rsidRPr="00142A17">
        <w:t xml:space="preserve"> Bidrag till BNP-tillväxten, procentenheter.</w:t>
      </w:r>
    </w:p>
    <w:p w14:paraId="4B1FFB8D" w14:textId="77777777" w:rsidR="00F7009D" w:rsidRPr="00142A17" w:rsidRDefault="009D6872" w:rsidP="00F7009D">
      <w:pPr>
        <w:pStyle w:val="TabellFotnot"/>
      </w:pPr>
      <w:r w:rsidRPr="00F9748D">
        <w:rPr>
          <w:vertAlign w:val="superscript"/>
        </w:rPr>
        <w:t xml:space="preserve">2 </w:t>
      </w:r>
      <w:r>
        <w:t>Till marknadspris. P</w:t>
      </w:r>
      <w:r w:rsidRPr="00142A17">
        <w:t>otentiell BNP är den nivå på produktionen som skulle uppnås vid normalt resursutnyttjande av de tillgängliga produktionsfaktorerna arbete och kapital.</w:t>
      </w:r>
    </w:p>
    <w:p w14:paraId="25021E00" w14:textId="77777777" w:rsidR="00F7009D" w:rsidRDefault="009D6872" w:rsidP="00F7009D">
      <w:pPr>
        <w:pStyle w:val="TabellFotnot"/>
      </w:pPr>
      <w:r w:rsidRPr="00F9748D">
        <w:rPr>
          <w:vertAlign w:val="superscript"/>
        </w:rPr>
        <w:t>3</w:t>
      </w:r>
      <w:r w:rsidRPr="00142A17">
        <w:t xml:space="preserve"> BNP-gapet visar skillnaden mellan faktisk och potentiell BNP i procent av potentiell BNP.</w:t>
      </w:r>
    </w:p>
    <w:p w14:paraId="5D45AE4E" w14:textId="77777777" w:rsidR="00F7009D" w:rsidRDefault="009D6872" w:rsidP="00F7009D">
      <w:pPr>
        <w:pStyle w:val="TabellFotnot"/>
      </w:pPr>
      <w:r w:rsidRPr="00142A17">
        <w:t>Källor: Statistiska centralbyrån och egna beräkningar.</w:t>
      </w:r>
    </w:p>
    <w:p w14:paraId="4D6A38C4" w14:textId="6A8847CA" w:rsidR="00F7009D" w:rsidRDefault="00F7009D" w:rsidP="00F7009D">
      <w:pPr>
        <w:pStyle w:val="Brdtext"/>
      </w:pPr>
    </w:p>
    <w:p w14:paraId="063417B2" w14:textId="4D3E6187" w:rsidR="00F7009D" w:rsidRDefault="009D6872" w:rsidP="00F7009D">
      <w:pPr>
        <w:pStyle w:val="Brdtextmedindrag"/>
        <w:ind w:firstLine="0"/>
      </w:pPr>
      <w:r>
        <w:t>Regeringens politik bidrar till en stark</w:t>
      </w:r>
      <w:r w:rsidRPr="00F80DCE">
        <w:t xml:space="preserve"> utveckling </w:t>
      </w:r>
      <w:r>
        <w:t>av</w:t>
      </w:r>
      <w:r w:rsidRPr="00F80DCE">
        <w:t xml:space="preserve"> </w:t>
      </w:r>
      <w:r>
        <w:t>hushållens</w:t>
      </w:r>
      <w:r w:rsidRPr="00F80DCE">
        <w:t xml:space="preserve"> disponibla inkomster </w:t>
      </w:r>
      <w:r>
        <w:t>2014. Detta motverkas delvis av</w:t>
      </w:r>
      <w:r w:rsidRPr="00F80DCE">
        <w:t xml:space="preserve"> </w:t>
      </w:r>
      <w:r>
        <w:t xml:space="preserve">genomförda </w:t>
      </w:r>
      <w:r w:rsidRPr="00F80DCE">
        <w:t>kommunalskattehöjningar</w:t>
      </w:r>
      <w:r>
        <w:t xml:space="preserve"> 2014</w:t>
      </w:r>
      <w:r w:rsidRPr="00F80DCE">
        <w:t xml:space="preserve">. </w:t>
      </w:r>
      <w:r w:rsidRPr="00BC50E8">
        <w:t xml:space="preserve">Därtill </w:t>
      </w:r>
      <w:r w:rsidRPr="00BC50E8" w:rsidDel="003E624B">
        <w:t xml:space="preserve">har hushållens </w:t>
      </w:r>
      <w:r w:rsidRPr="00BC50E8">
        <w:t>förmögenhetsutveckling varit gynnsam 2013 och under inledningen av 2014</w:t>
      </w:r>
      <w:r w:rsidRPr="00BC50E8" w:rsidDel="003E624B">
        <w:t xml:space="preserve"> </w:t>
      </w:r>
      <w:r w:rsidRPr="00BC50E8">
        <w:t xml:space="preserve">till följd av stigande </w:t>
      </w:r>
      <w:r>
        <w:t>aktie-</w:t>
      </w:r>
      <w:r w:rsidRPr="00BC50E8">
        <w:t xml:space="preserve"> och bostadspriser.</w:t>
      </w:r>
      <w:r w:rsidRPr="00223C53">
        <w:t xml:space="preserve"> </w:t>
      </w:r>
      <w:r w:rsidRPr="00BC50E8">
        <w:t>Penningpolitiken</w:t>
      </w:r>
      <w:r w:rsidRPr="00BC50E8" w:rsidDel="00914DB3">
        <w:t xml:space="preserve"> </w:t>
      </w:r>
      <w:r w:rsidRPr="00BC50E8">
        <w:t xml:space="preserve">antas </w:t>
      </w:r>
      <w:r>
        <w:t>vara</w:t>
      </w:r>
      <w:r w:rsidRPr="00BC50E8">
        <w:t xml:space="preserve"> expansiv </w:t>
      </w:r>
      <w:r>
        <w:t xml:space="preserve">även </w:t>
      </w:r>
      <w:r w:rsidRPr="00BC50E8">
        <w:t xml:space="preserve">2014 </w:t>
      </w:r>
      <w:r>
        <w:t>vilket bidrar till att stimulera konsumtionen</w:t>
      </w:r>
      <w:r w:rsidRPr="00BC50E8">
        <w:t xml:space="preserve">. Konsumtionstillväxten förväntas </w:t>
      </w:r>
      <w:r>
        <w:t>sammantaget stiga</w:t>
      </w:r>
      <w:r w:rsidRPr="00BC50E8">
        <w:t xml:space="preserve"> 2014</w:t>
      </w:r>
      <w:r>
        <w:t xml:space="preserve"> jämfört med 2013. Konsumtionen kommer dock att växa långsammare än de disponibla inkomsterna, vilket är liktydigt med att sparkvoten stiger</w:t>
      </w:r>
      <w:r w:rsidRPr="00223C53">
        <w:t xml:space="preserve"> </w:t>
      </w:r>
      <w:r>
        <w:t>(</w:t>
      </w:r>
      <w:r w:rsidRPr="003C45DD">
        <w:t xml:space="preserve">se </w:t>
      </w:r>
      <w:r>
        <w:fldChar w:fldCharType="begin"/>
      </w:r>
      <w:r>
        <w:instrText xml:space="preserve"> REF  _Ref381704878 \* Lower \h </w:instrText>
      </w:r>
      <w:r>
        <w:fldChar w:fldCharType="separate"/>
      </w:r>
      <w:r w:rsidR="004642B5">
        <w:t xml:space="preserve">diagram </w:t>
      </w:r>
      <w:r w:rsidR="004642B5" w:rsidRPr="004642B5">
        <w:rPr>
          <w:bCs/>
          <w:noProof/>
        </w:rPr>
        <w:t>3</w:t>
      </w:r>
      <w:r w:rsidR="004642B5">
        <w:rPr>
          <w:noProof/>
        </w:rPr>
        <w:t>.24</w:t>
      </w:r>
      <w:r>
        <w:fldChar w:fldCharType="end"/>
      </w:r>
      <w:r>
        <w:t>). Bedömningen är därför att hushållen även 2014 förväntas vara återhållsamma då de fattar sina konsumtionsbeslut. En bidragande orsak till det</w:t>
      </w:r>
      <w:r w:rsidDel="005C1323">
        <w:t xml:space="preserve"> </w:t>
      </w:r>
      <w:r>
        <w:t xml:space="preserve">är att arbetslösheten fortfarande ligger på en hög nivå. </w:t>
      </w:r>
    </w:p>
    <w:p w14:paraId="040705FE" w14:textId="27C3AD5C" w:rsidR="00F7009D" w:rsidRDefault="009D6872" w:rsidP="00F7009D">
      <w:pPr>
        <w:pStyle w:val="Brdtextmedindrag"/>
      </w:pPr>
      <w:r>
        <w:t xml:space="preserve">Läget på arbetsmarknaden förväntas fortsätta att förbättras 2015 och allt fler blir sysselsatta. Därtill antas att penningpolitiken även 2015 är fortsatt expansiv och att den internationella konjunkturuppgången fortsätter. Konsumtionen bedöms därför stiga i en högre takt 2015 jämfört med 2014. </w:t>
      </w:r>
    </w:p>
    <w:p w14:paraId="4BB0A94C" w14:textId="3F80D16A" w:rsidR="00F7009D" w:rsidRDefault="009D6872" w:rsidP="00F7009D">
      <w:pPr>
        <w:pStyle w:val="Rubrik4utannumrering"/>
      </w:pPr>
      <w:r w:rsidRPr="006933B7">
        <w:lastRenderedPageBreak/>
        <w:t>Investering</w:t>
      </w:r>
      <w:r>
        <w:t>stillväxten stiger</w:t>
      </w:r>
    </w:p>
    <w:p w14:paraId="43E8147A" w14:textId="6363D57A" w:rsidR="00F7009D" w:rsidRDefault="009D6872" w:rsidP="00F7009D">
      <w:pPr>
        <w:pStyle w:val="Brdtextmedindrag"/>
        <w:ind w:firstLine="0"/>
      </w:pPr>
      <w:r w:rsidRPr="006933B7">
        <w:t xml:space="preserve">De fasta </w:t>
      </w:r>
      <w:r w:rsidRPr="00D07A19">
        <w:t xml:space="preserve">bruttoinvesteringarna minskade 2013 (se </w:t>
      </w:r>
      <w:r>
        <w:fldChar w:fldCharType="begin"/>
      </w:r>
      <w:r>
        <w:instrText xml:space="preserve"> REF  _Ref383432576 \* Lower \h </w:instrText>
      </w:r>
      <w:r>
        <w:fldChar w:fldCharType="separate"/>
      </w:r>
      <w:r w:rsidR="004642B5">
        <w:t xml:space="preserve">tabell </w:t>
      </w:r>
      <w:r w:rsidR="004642B5" w:rsidRPr="004642B5">
        <w:rPr>
          <w:bCs/>
          <w:noProof/>
        </w:rPr>
        <w:t>3</w:t>
      </w:r>
      <w:r w:rsidR="004642B5">
        <w:t>.</w:t>
      </w:r>
      <w:r w:rsidR="004642B5">
        <w:rPr>
          <w:noProof/>
        </w:rPr>
        <w:t>2</w:t>
      </w:r>
      <w:r>
        <w:fldChar w:fldCharType="end"/>
      </w:r>
      <w:r w:rsidRPr="00D07A19">
        <w:t>).</w:t>
      </w:r>
      <w:r>
        <w:rPr>
          <w:rStyle w:val="Fotnotsreferens"/>
        </w:rPr>
        <w:footnoteReference w:id="36"/>
      </w:r>
      <w:r w:rsidRPr="00D07A19">
        <w:t xml:space="preserve"> Bostadsinvesteringarna utvecklades dock starkt och dämpade nedgången (</w:t>
      </w:r>
      <w:r w:rsidRPr="00077821">
        <w:t>se tabell 9 i bilaga 1).</w:t>
      </w:r>
      <w:r w:rsidRPr="00D07A19">
        <w:t xml:space="preserve"> Även investeringar i energisektorn steg kraftigt mot slutet av året. Industriinvesteringarna fortsatte </w:t>
      </w:r>
      <w:r>
        <w:t>däremot</w:t>
      </w:r>
      <w:r w:rsidRPr="00D07A19">
        <w:t xml:space="preserve"> att utvecklas ojämnt </w:t>
      </w:r>
      <w:r>
        <w:t xml:space="preserve">och för helåret 2013 skedde en tydlig nedgång. Nivåerna för såväl bostads- som industriinvesteringar är fortfarande låga jämfört med nivåerna före finanskrisens utbrott 2008. </w:t>
      </w:r>
    </w:p>
    <w:p w14:paraId="246D5907" w14:textId="4F4164CF" w:rsidR="00F7009D" w:rsidRDefault="009D6872" w:rsidP="00F7009D">
      <w:pPr>
        <w:pStyle w:val="Brdtextmedindrag"/>
      </w:pPr>
      <w:r>
        <w:t xml:space="preserve">Indikatorer på bostadsbyggandet tyder på en fortsatt återhämtning i bostadsinvesteringarna 2014. I takt med att exporttillväxten bedöms öka 2014 förväntas även </w:t>
      </w:r>
      <w:r w:rsidRPr="007F200C">
        <w:t>produktionskapaciteten</w:t>
      </w:r>
      <w:r>
        <w:t xml:space="preserve"> utökas och industriinvesteringarna ta fart. Även </w:t>
      </w:r>
      <w:r w:rsidRPr="00BC50E8">
        <w:t>ett stigande kapacitetsutnyttjande inom industrin</w:t>
      </w:r>
      <w:r>
        <w:t xml:space="preserve"> talar för en sådan utveckling </w:t>
      </w:r>
      <w:r w:rsidRPr="00B7672C">
        <w:t xml:space="preserve">(se </w:t>
      </w:r>
      <w:r>
        <w:fldChar w:fldCharType="begin"/>
      </w:r>
      <w:r>
        <w:instrText xml:space="preserve"> REF  _Ref384114554 \* Lower \h  \* MERGEFORMAT </w:instrText>
      </w:r>
      <w:r>
        <w:fldChar w:fldCharType="separate"/>
      </w:r>
      <w:r w:rsidR="004642B5">
        <w:t xml:space="preserve">diagram </w:t>
      </w:r>
      <w:r w:rsidR="004642B5" w:rsidRPr="004642B5">
        <w:rPr>
          <w:bCs/>
          <w:noProof/>
        </w:rPr>
        <w:t>3</w:t>
      </w:r>
      <w:r w:rsidR="004642B5">
        <w:rPr>
          <w:noProof/>
        </w:rPr>
        <w:t>.15</w:t>
      </w:r>
      <w:r>
        <w:fldChar w:fldCharType="end"/>
      </w:r>
      <w:r w:rsidRPr="00B7672C">
        <w:t>).</w:t>
      </w:r>
    </w:p>
    <w:p w14:paraId="75DC8A1B" w14:textId="6D304F2F" w:rsidR="00F7009D" w:rsidRDefault="009D6872" w:rsidP="00F7009D">
      <w:pPr>
        <w:pStyle w:val="Brdtextmedindrag"/>
      </w:pPr>
      <w:r>
        <w:t>Sammantaget kommer de totala investeringarna öka något snabbare 2014 än genomsnittet de senaste 20 åren. I</w:t>
      </w:r>
      <w:r w:rsidRPr="00F25D5C">
        <w:t>nvesteringsbehovet väntas</w:t>
      </w:r>
      <w:r>
        <w:t xml:space="preserve"> vara fortsatt större än normalt även </w:t>
      </w:r>
      <w:r w:rsidRPr="00F25D5C">
        <w:t xml:space="preserve">2015 </w:t>
      </w:r>
      <w:r w:rsidDel="00DE0057">
        <w:t>och</w:t>
      </w:r>
      <w:r w:rsidRPr="00F25D5C" w:rsidDel="00DE0057">
        <w:t xml:space="preserve"> </w:t>
      </w:r>
      <w:r>
        <w:t xml:space="preserve">investeringstillväxten förväntas tillta </w:t>
      </w:r>
      <w:r w:rsidDel="00DE0057">
        <w:t>ytterligare</w:t>
      </w:r>
      <w:r>
        <w:t>.</w:t>
      </w:r>
      <w:r w:rsidRPr="00F25D5C">
        <w:t xml:space="preserve"> </w:t>
      </w:r>
    </w:p>
    <w:p w14:paraId="544FD585" w14:textId="1373FBB9" w:rsidR="00F7009D" w:rsidRDefault="009D6872" w:rsidP="00F7009D">
      <w:pPr>
        <w:pStyle w:val="Rubrik4utannumrering"/>
      </w:pPr>
      <w:r>
        <w:t>Fortsatt ökning av statlig och kommunal konsumtion 2014</w:t>
      </w:r>
    </w:p>
    <w:p w14:paraId="7EB544E5" w14:textId="082EA207" w:rsidR="00F7009D" w:rsidRDefault="009D6872" w:rsidP="00F7009D">
      <w:pPr>
        <w:pStyle w:val="Brdtext"/>
      </w:pPr>
      <w:r w:rsidRPr="00BC50E8">
        <w:t xml:space="preserve">De offentliga konsumtionsutgifterna ökade med 2,0 procent 2013, vilket är </w:t>
      </w:r>
      <w:r>
        <w:t xml:space="preserve">en </w:t>
      </w:r>
      <w:r w:rsidRPr="00BC50E8">
        <w:t xml:space="preserve">betydligt högre tillväxt än genomsnittet för de senaste </w:t>
      </w:r>
      <w:r>
        <w:t>20 åren</w:t>
      </w:r>
      <w:r w:rsidRPr="00AE19E0">
        <w:t xml:space="preserve"> (se </w:t>
      </w:r>
      <w:r>
        <w:fldChar w:fldCharType="begin"/>
      </w:r>
      <w:r>
        <w:instrText xml:space="preserve"> REF  _Ref383432576 \* Lower \h </w:instrText>
      </w:r>
      <w:r>
        <w:fldChar w:fldCharType="separate"/>
      </w:r>
      <w:r w:rsidR="004642B5">
        <w:t xml:space="preserve">tabell </w:t>
      </w:r>
      <w:r w:rsidR="004642B5" w:rsidRPr="004642B5">
        <w:rPr>
          <w:bCs/>
          <w:noProof/>
        </w:rPr>
        <w:t>3</w:t>
      </w:r>
      <w:r w:rsidR="004642B5">
        <w:t>.</w:t>
      </w:r>
      <w:r w:rsidR="004642B5">
        <w:rPr>
          <w:noProof/>
        </w:rPr>
        <w:t>2</w:t>
      </w:r>
      <w:r>
        <w:fldChar w:fldCharType="end"/>
      </w:r>
      <w:r w:rsidRPr="00AE19E0">
        <w:t xml:space="preserve">). </w:t>
      </w:r>
      <w:r>
        <w:t>Framför allt var det den statliga konsumtionen som ökade snabbt, vilket delvis förklaras av tillfälligt höga utgifter för militär förbrukningsmateriel samt ökade utgifter för flyktingmottagande</w:t>
      </w:r>
      <w:r w:rsidRPr="00223C53">
        <w:t xml:space="preserve">. </w:t>
      </w:r>
      <w:r w:rsidRPr="00BC50E8">
        <w:t xml:space="preserve">Även den kommunala konsumtionen </w:t>
      </w:r>
      <w:r>
        <w:t>utvecklades</w:t>
      </w:r>
      <w:r w:rsidRPr="00BC50E8">
        <w:t xml:space="preserve"> jämförelsevis starkt 2013.</w:t>
      </w:r>
      <w:r w:rsidRPr="00223C53">
        <w:t xml:space="preserve"> Ett ökat antal elever i grundskolan</w:t>
      </w:r>
      <w:r>
        <w:t xml:space="preserve"> bidrog till utvecklingen. Dessutom fick kommun-sektorn tillfälliga återbetalningar av pensionspremier från AFA Försäkring. Dessa kan ha bidragit till att</w:t>
      </w:r>
      <w:r w:rsidDel="00E71C37">
        <w:t xml:space="preserve"> </w:t>
      </w:r>
      <w:r>
        <w:t xml:space="preserve">kommuner och landstings </w:t>
      </w:r>
      <w:r>
        <w:lastRenderedPageBreak/>
        <w:t xml:space="preserve">inköp av material och tjänster var tillfälligt höga 2013. </w:t>
      </w:r>
    </w:p>
    <w:p w14:paraId="010A41D6" w14:textId="256E91C0" w:rsidR="00F7009D" w:rsidRDefault="009D6872" w:rsidP="00F7009D">
      <w:pPr>
        <w:pStyle w:val="Brdtextmedindrag"/>
      </w:pPr>
      <w:r>
        <w:t>D</w:t>
      </w:r>
      <w:r w:rsidRPr="00AE19E0">
        <w:t>en offentliga konsumtionen</w:t>
      </w:r>
      <w:r>
        <w:t xml:space="preserve"> väntas öka</w:t>
      </w:r>
      <w:r w:rsidRPr="00AE19E0">
        <w:t xml:space="preserve"> </w:t>
      </w:r>
      <w:r>
        <w:t xml:space="preserve">med 1,0 procent 2014 </w:t>
      </w:r>
      <w:r w:rsidRPr="00AE19E0">
        <w:t>(</w:t>
      </w:r>
      <w:r w:rsidRPr="00FF6122">
        <w:t xml:space="preserve">se </w:t>
      </w:r>
      <w:r>
        <w:fldChar w:fldCharType="begin"/>
      </w:r>
      <w:r>
        <w:instrText xml:space="preserve"> REF  _Ref383432576 \* Lower \h </w:instrText>
      </w:r>
      <w:r>
        <w:fldChar w:fldCharType="separate"/>
      </w:r>
      <w:r w:rsidR="004642B5">
        <w:t xml:space="preserve">tabell </w:t>
      </w:r>
      <w:r w:rsidR="004642B5" w:rsidRPr="004642B5">
        <w:rPr>
          <w:bCs/>
          <w:noProof/>
        </w:rPr>
        <w:t>3</w:t>
      </w:r>
      <w:r w:rsidR="004642B5">
        <w:t>.</w:t>
      </w:r>
      <w:r w:rsidR="004642B5">
        <w:rPr>
          <w:noProof/>
        </w:rPr>
        <w:t>2</w:t>
      </w:r>
      <w:r>
        <w:fldChar w:fldCharType="end"/>
      </w:r>
      <w:r>
        <w:t>). Det är främst statens konsumtion som fortsätter att öka förhållandevis snabbt. Till det bidrar bl.a. ökade utgifter inom områdena utbildning, migration, försvar och rättsväsende.</w:t>
      </w:r>
    </w:p>
    <w:p w14:paraId="4F1E9FE9" w14:textId="43E75E61" w:rsidR="00F7009D" w:rsidRDefault="009D6872" w:rsidP="00F7009D">
      <w:pPr>
        <w:pStyle w:val="Brdtextmedindrag"/>
      </w:pPr>
      <w:r>
        <w:t>Kommunerna möter i nuläget stora demografiska förändringar. Det blir allt fler barn i förskole- och grundskoleålder, medan antalet barn i gymnasieålder minskar. Även trycket på äldreomsorgen ökar framöver med allt fler personer i åldrarna 80 år och äldre, som har relativt stora vårdbehov. De senaste åren har dock konsumtionen av äldreomsorg inte ökat i takt med antalet äldre. Det beror på att en allt större andel av äldreomsorgen utförts i form av hemtjänst, som kräver mindre resurser än andra omsorgsformer, och att andelen med särskilt boende minskar. Den kommunala konsum</w:t>
      </w:r>
      <w:r>
        <w:softHyphen/>
        <w:t>tionen väntas öka något långsammare 2014 jämfört med 2013. Det beror dels på att konsumtionen 2013 bedöms ha påverkats av tillfälliga faktorer, dels på det begränsade ekonomiska utrymmet i kommunsektorn.</w:t>
      </w:r>
      <w:r>
        <w:rPr>
          <w:rStyle w:val="Fotnotsreferens"/>
        </w:rPr>
        <w:footnoteReference w:id="37"/>
      </w:r>
      <w:r>
        <w:t xml:space="preserve"> </w:t>
      </w:r>
    </w:p>
    <w:p w14:paraId="3BE130F2" w14:textId="05EAEDAA" w:rsidR="00F7009D" w:rsidRDefault="009D6872" w:rsidP="00F7009D">
      <w:pPr>
        <w:pStyle w:val="Brdtextmedindrag"/>
      </w:pPr>
      <w:r>
        <w:t>År 2015 väntas de offentliga konsumtions-utgifterna öka i lägre takt än året före. Det beror framför allt på att den statliga konsumtionen förväntas minska, vilket följer av anslags</w:t>
      </w:r>
      <w:r>
        <w:softHyphen/>
        <w:t>utvecklingen. Den kommunala konsumtionen väntas emellertid öka i ungefär samma takt som 2014. Efterfrågan på skattefinansierade välfärdstjänster ser ut att stiga mer framöver då andelen barn och äldre i befolkningen ökar. Prognosen baseras på beslutad politik. Bland annat antas den genomsnittliga kommunal</w:t>
      </w:r>
      <w:r>
        <w:softHyphen/>
        <w:t>skattesatsen vara oförändrad, vilket begränsar utrymmet för den kommunala konsumtionen.</w:t>
      </w:r>
    </w:p>
    <w:p w14:paraId="3C521B55" w14:textId="0D09081A" w:rsidR="00F7009D" w:rsidRDefault="009D6872" w:rsidP="00F7009D">
      <w:pPr>
        <w:pStyle w:val="Rubrik4utannumrering"/>
      </w:pPr>
      <w:r w:rsidRPr="0072401D">
        <w:lastRenderedPageBreak/>
        <w:t>Lager bidrar positivt till tillväxten 2014</w:t>
      </w:r>
    </w:p>
    <w:p w14:paraId="6BA97284" w14:textId="25211F8C" w:rsidR="00F7009D" w:rsidRDefault="009D6872" w:rsidP="00F7009D">
      <w:pPr>
        <w:pStyle w:val="Brdtext"/>
      </w:pPr>
      <w:r w:rsidRPr="00BC50E8">
        <w:t xml:space="preserve">Industriföretagen minskade sina lager av insatsvaror 2013. En orsak till detta var </w:t>
      </w:r>
      <w:r>
        <w:t>troligen</w:t>
      </w:r>
      <w:r w:rsidRPr="00BC50E8">
        <w:t xml:space="preserve"> en ökad osäkerhet om efterfrågeläget. Industrin</w:t>
      </w:r>
      <w:r>
        <w:t xml:space="preserve"> minskade även sina lager av varor i arbete och färdigvaror under delar av året, men</w:t>
      </w:r>
      <w:r w:rsidRPr="0072401D">
        <w:t xml:space="preserve"> sista kvartalet 2013 </w:t>
      </w:r>
      <w:r>
        <w:t>ökade i stället dessa markant och bidrog</w:t>
      </w:r>
      <w:r w:rsidRPr="0072401D">
        <w:t xml:space="preserve"> kraftigt </w:t>
      </w:r>
      <w:r>
        <w:t>till BNP-tillväxten</w:t>
      </w:r>
      <w:r w:rsidRPr="0072401D">
        <w:t>. Inom handeln skedde en lageravveckling under hela 2013</w:t>
      </w:r>
      <w:r>
        <w:t>, vilket sannolikt också kan härledas till det osäkra efterfrågeläget</w:t>
      </w:r>
      <w:r w:rsidRPr="0072401D">
        <w:t>. Det totala lagerbidraget till BNP-tillväxten</w:t>
      </w:r>
      <w:r>
        <w:t xml:space="preserve"> </w:t>
      </w:r>
      <w:r w:rsidRPr="006173EB">
        <w:t xml:space="preserve">2013 </w:t>
      </w:r>
      <w:r>
        <w:t>var positivt, vilket till stor del beror på att skogslagren ökade.</w:t>
      </w:r>
    </w:p>
    <w:p w14:paraId="2817CB56" w14:textId="0221837E" w:rsidR="00F7009D" w:rsidRDefault="009D6872" w:rsidP="00F7009D">
      <w:pPr>
        <w:pStyle w:val="Brdtextmedindrag"/>
      </w:pPr>
      <w:r>
        <w:t>Både industrin och handeln väntas öka sina lager 2014, delvis till följd av förväntan om högre efterfrågan. Inom industrin bedöms dock utvecklingen vara blandad. Företagen förväntas öka sina lager av insatsvaror medan lagren av varor i arbete och färdigvaror väntas minska något, som en följd av den kraftiga uppbyggnaden det sista kvartalet 2013. Sammantaget bedöms bidraget till BNP-tillväxten från lagerinvesteringarna för helåret 2014 bli något positivt</w:t>
      </w:r>
      <w:r w:rsidRPr="006173EB">
        <w:t xml:space="preserve"> </w:t>
      </w:r>
      <w:r>
        <w:t>(</w:t>
      </w:r>
      <w:r w:rsidRPr="004E0430">
        <w:rPr>
          <w:sz w:val="24"/>
        </w:rPr>
        <w:t xml:space="preserve">se </w:t>
      </w:r>
      <w:r>
        <w:rPr>
          <w:sz w:val="24"/>
        </w:rPr>
        <w:fldChar w:fldCharType="begin"/>
      </w:r>
      <w:r>
        <w:rPr>
          <w:sz w:val="24"/>
        </w:rPr>
        <w:instrText xml:space="preserve"> REF  _Ref383432576 \* Lower \h </w:instrText>
      </w:r>
      <w:r>
        <w:rPr>
          <w:sz w:val="24"/>
        </w:rPr>
      </w:r>
      <w:r>
        <w:rPr>
          <w:sz w:val="24"/>
        </w:rPr>
        <w:fldChar w:fldCharType="separate"/>
      </w:r>
      <w:r w:rsidR="004642B5">
        <w:t xml:space="preserve">tabell </w:t>
      </w:r>
      <w:r w:rsidR="004642B5" w:rsidRPr="004642B5">
        <w:rPr>
          <w:bCs/>
          <w:noProof/>
        </w:rPr>
        <w:t>3</w:t>
      </w:r>
      <w:r w:rsidR="004642B5">
        <w:t>.</w:t>
      </w:r>
      <w:r w:rsidR="004642B5">
        <w:rPr>
          <w:noProof/>
        </w:rPr>
        <w:t>2</w:t>
      </w:r>
      <w:r>
        <w:rPr>
          <w:sz w:val="24"/>
        </w:rPr>
        <w:fldChar w:fldCharType="end"/>
      </w:r>
      <w:r>
        <w:t>).</w:t>
      </w:r>
    </w:p>
    <w:p w14:paraId="25BD6A88" w14:textId="56EBE3A3" w:rsidR="00F7009D" w:rsidRPr="00DC0A5D" w:rsidRDefault="009D6872" w:rsidP="00F7009D">
      <w:pPr>
        <w:pStyle w:val="Rubrik4utannumrering"/>
      </w:pPr>
      <w:r>
        <w:t>Internationell återhämtning bidrar till stigande export</w:t>
      </w:r>
    </w:p>
    <w:p w14:paraId="0866F93E" w14:textId="5342B02E" w:rsidR="00F7009D" w:rsidRDefault="009D6872" w:rsidP="00F7009D">
      <w:pPr>
        <w:pStyle w:val="Brdtext"/>
      </w:pPr>
      <w:r>
        <w:t>Utrikeshandeln utvecklades svagt 2013 (</w:t>
      </w:r>
      <w:r w:rsidRPr="005B350D">
        <w:t>se</w:t>
      </w:r>
      <w:r>
        <w:t xml:space="preserve"> </w:t>
      </w:r>
      <w:r>
        <w:fldChar w:fldCharType="begin"/>
      </w:r>
      <w:r>
        <w:instrText xml:space="preserve"> REF  _Ref379358319 \* Lower \h  \* MERGEFORMAT </w:instrText>
      </w:r>
      <w:r>
        <w:fldChar w:fldCharType="separate"/>
      </w:r>
      <w:r w:rsidR="004642B5">
        <w:t xml:space="preserve">diagram </w:t>
      </w:r>
      <w:r w:rsidR="004642B5">
        <w:rPr>
          <w:noProof/>
        </w:rPr>
        <w:t>3.6</w:t>
      </w:r>
      <w:r>
        <w:fldChar w:fldCharType="end"/>
      </w:r>
      <w:r>
        <w:t xml:space="preserve">). Mot slutet av året började dock varuexporten stiga, till följd av att </w:t>
      </w:r>
      <w:r w:rsidRPr="006619AA">
        <w:t xml:space="preserve">en viss återhämtning bland Sveriges handelspartners </w:t>
      </w:r>
      <w:r>
        <w:t>ägde rum</w:t>
      </w:r>
      <w:r w:rsidRPr="006619AA">
        <w:t xml:space="preserve">. </w:t>
      </w:r>
      <w:r>
        <w:t>Det är framför allt varuexporten som har bidragit till den svaga exportutvecklingen och då särskilt</w:t>
      </w:r>
      <w:r w:rsidRPr="006619AA">
        <w:t xml:space="preserve"> </w:t>
      </w:r>
      <w:r>
        <w:t>exporten av investeringsvaror. Detta beror framför allt på en</w:t>
      </w:r>
      <w:r w:rsidRPr="006619AA">
        <w:t xml:space="preserve"> svag efterfrågan</w:t>
      </w:r>
      <w:r>
        <w:t xml:space="preserve"> i omvärlden</w:t>
      </w:r>
      <w:r w:rsidRPr="006619AA">
        <w:t xml:space="preserve">. </w:t>
      </w:r>
      <w:r>
        <w:t>Eftersom</w:t>
      </w:r>
      <w:r w:rsidRPr="006619AA">
        <w:t xml:space="preserve"> exporten till stor del utgörs av importerade varor</w:t>
      </w:r>
      <w:r>
        <w:t xml:space="preserve"> och tjänster,</w:t>
      </w:r>
      <w:r w:rsidRPr="006619AA">
        <w:t xml:space="preserve"> bidrog </w:t>
      </w:r>
      <w:r>
        <w:t xml:space="preserve">den svaga exportutvecklingen det senaste året </w:t>
      </w:r>
      <w:r w:rsidRPr="006619AA">
        <w:t xml:space="preserve">till att </w:t>
      </w:r>
      <w:r>
        <w:t xml:space="preserve">även </w:t>
      </w:r>
      <w:r w:rsidRPr="006619AA">
        <w:t>importen utvecklades svagt under 2013.</w:t>
      </w:r>
      <w:r>
        <w:t xml:space="preserve"> </w:t>
      </w:r>
    </w:p>
    <w:p w14:paraId="140EEB17" w14:textId="77777777" w:rsidR="00F7009D" w:rsidRDefault="00F7009D" w:rsidP="00F7009D">
      <w:pPr>
        <w:pStyle w:val="Brdtextmedindrag"/>
      </w:pPr>
    </w:p>
    <w:p w14:paraId="7480F4B7" w14:textId="62C9F9F8" w:rsidR="00F7009D" w:rsidRDefault="009D6872" w:rsidP="00F7009D">
      <w:pPr>
        <w:pStyle w:val="DiagramRubrik"/>
      </w:pPr>
      <w:bookmarkStart w:id="112" w:name="_Ref379358319"/>
      <w:bookmarkStart w:id="113" w:name="_Toc384401742"/>
      <w:r>
        <w:lastRenderedPageBreak/>
        <w:t xml:space="preserve">Diagram </w:t>
      </w:r>
      <w:r w:rsidR="0009067D">
        <w:fldChar w:fldCharType="begin"/>
      </w:r>
      <w:r w:rsidR="0009067D">
        <w:instrText xml:space="preserve"> STYLEREF "Rubrik 1"\n \* MERGEFORMAT </w:instrText>
      </w:r>
      <w:r w:rsidR="0009067D">
        <w:fldChar w:fldCharType="separate"/>
      </w:r>
      <w:r w:rsidR="004642B5">
        <w:rPr>
          <w:noProof/>
        </w:rPr>
        <w:t>3</w:t>
      </w:r>
      <w:r w:rsidR="0009067D">
        <w:rPr>
          <w:noProof/>
        </w:rPr>
        <w:fldChar w:fldCharType="end"/>
      </w:r>
      <w:r>
        <w:rPr>
          <w:noProof/>
        </w:rPr>
        <w:t>.</w:t>
      </w:r>
      <w:fldSimple w:instr=" SEQ Diagram \* ARABIC \s 1 ">
        <w:r w:rsidR="004642B5">
          <w:rPr>
            <w:noProof/>
          </w:rPr>
          <w:t>6</w:t>
        </w:r>
      </w:fldSimple>
      <w:bookmarkEnd w:id="112"/>
      <w:r>
        <w:t xml:space="preserve"> Export och svensk exportmarknad 2007–2015</w:t>
      </w:r>
      <w:bookmarkEnd w:id="113"/>
    </w:p>
    <w:p w14:paraId="123915EF" w14:textId="573313D9" w:rsidR="00F7009D" w:rsidRDefault="009D6872" w:rsidP="00F7009D">
      <w:pPr>
        <w:pStyle w:val="DiagramUnderrubrik"/>
      </w:pPr>
      <w:r>
        <w:t>Årlig procentuell förändring</w:t>
      </w:r>
    </w:p>
    <w:p w14:paraId="330B2081" w14:textId="027165CF" w:rsidR="00F7009D" w:rsidRDefault="009D6872" w:rsidP="00F7009D">
      <w:pPr>
        <w:pStyle w:val="Brdtext"/>
        <w:spacing w:line="260" w:lineRule="atLeast"/>
      </w:pPr>
      <w:r>
        <w:rPr>
          <w:noProof/>
          <w:lang w:eastAsia="sv-SE"/>
        </w:rPr>
        <w:drawing>
          <wp:inline distT="0" distB="0" distL="0" distR="0" wp14:anchorId="3C86B3EE" wp14:editId="5AC3C6FC">
            <wp:extent cx="2753995" cy="2255427"/>
            <wp:effectExtent l="0" t="0" r="8255" b="0"/>
            <wp:docPr id="41" name="Diagram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21"/>
              </a:graphicData>
            </a:graphic>
          </wp:inline>
        </w:drawing>
      </w:r>
    </w:p>
    <w:p w14:paraId="4129959B" w14:textId="4DA30AD5" w:rsidR="00F7009D" w:rsidRPr="0047799E" w:rsidRDefault="009D6872" w:rsidP="00F7009D">
      <w:pPr>
        <w:pStyle w:val="DiagramFotnot"/>
      </w:pPr>
      <w:r w:rsidRPr="0047799E">
        <w:t>Käll</w:t>
      </w:r>
      <w:r>
        <w:t>or: Statistiska centralbyrån och egna beräkningar.</w:t>
      </w:r>
    </w:p>
    <w:p w14:paraId="6A105FA3" w14:textId="77777777" w:rsidR="00F7009D" w:rsidRDefault="00F7009D" w:rsidP="00F7009D">
      <w:pPr>
        <w:pStyle w:val="Brdtextmedindrag"/>
      </w:pPr>
    </w:p>
    <w:p w14:paraId="426318A5" w14:textId="0DCE6BF1" w:rsidR="00F7009D" w:rsidRPr="006619AA" w:rsidRDefault="009D6872" w:rsidP="00F7009D">
      <w:pPr>
        <w:pStyle w:val="Brdtext"/>
      </w:pPr>
      <w:r>
        <w:t>S</w:t>
      </w:r>
      <w:r w:rsidRPr="006619AA">
        <w:t xml:space="preserve">tigande ekonomisk aktivitet i omvärlden </w:t>
      </w:r>
      <w:r>
        <w:t>ökar efterfrågan på varor och tjänster som produceras i Sverige. Exporttillväxten förväntas därmed vara positiv</w:t>
      </w:r>
      <w:r w:rsidRPr="006619AA">
        <w:t xml:space="preserve"> 2014. </w:t>
      </w:r>
      <w:r>
        <w:t xml:space="preserve">Återhämtningen </w:t>
      </w:r>
      <w:r w:rsidDel="00CE5C2F">
        <w:t>för</w:t>
      </w:r>
      <w:r>
        <w:t>väntas även innebära att investeringstillväxten bland Sveriges handelsländer tar fart</w:t>
      </w:r>
      <w:r w:rsidRPr="006619AA">
        <w:t xml:space="preserve">. I ett sådant läge befinner sig svenska exportföretag i en gynnsam position, med sin tyngdpunkt på insats- och investeringsvaror. Mot denna bakgrund förväntas </w:t>
      </w:r>
      <w:r>
        <w:t xml:space="preserve">tillväxttakten i </w:t>
      </w:r>
      <w:r w:rsidRPr="006619AA">
        <w:t xml:space="preserve">exporten </w:t>
      </w:r>
      <w:r>
        <w:t xml:space="preserve">gradvis tillta </w:t>
      </w:r>
      <w:r w:rsidRPr="00AE19E0">
        <w:t>(</w:t>
      </w:r>
      <w:r w:rsidRPr="00FF6122">
        <w:t xml:space="preserve">se </w:t>
      </w:r>
      <w:r>
        <w:fldChar w:fldCharType="begin"/>
      </w:r>
      <w:r>
        <w:instrText xml:space="preserve"> REF  _Ref383432576 \* Lower \h </w:instrText>
      </w:r>
      <w:r>
        <w:fldChar w:fldCharType="separate"/>
      </w:r>
      <w:r w:rsidR="004642B5">
        <w:t xml:space="preserve">tabell </w:t>
      </w:r>
      <w:r w:rsidR="004642B5" w:rsidRPr="004642B5">
        <w:rPr>
          <w:bCs/>
          <w:noProof/>
        </w:rPr>
        <w:t>3</w:t>
      </w:r>
      <w:r w:rsidR="004642B5">
        <w:t>.</w:t>
      </w:r>
      <w:r w:rsidR="004642B5">
        <w:rPr>
          <w:noProof/>
        </w:rPr>
        <w:t>2</w:t>
      </w:r>
      <w:r>
        <w:fldChar w:fldCharType="end"/>
      </w:r>
      <w:r>
        <w:t>)</w:t>
      </w:r>
      <w:r w:rsidRPr="006619AA">
        <w:t xml:space="preserve">, ungefär i linje med </w:t>
      </w:r>
      <w:r>
        <w:t>tillväxten på den svenska exportma</w:t>
      </w:r>
      <w:r w:rsidRPr="006619AA">
        <w:t>rknad</w:t>
      </w:r>
      <w:r>
        <w:t>e</w:t>
      </w:r>
      <w:r w:rsidRPr="006619AA">
        <w:t xml:space="preserve">n (se </w:t>
      </w:r>
      <w:r w:rsidRPr="006619AA">
        <w:fldChar w:fldCharType="begin"/>
      </w:r>
      <w:r w:rsidRPr="006619AA">
        <w:instrText xml:space="preserve"> REF  _Ref379358319 \* Lower \h </w:instrText>
      </w:r>
      <w:r>
        <w:instrText xml:space="preserve"> \* MERGEFORMAT </w:instrText>
      </w:r>
      <w:r w:rsidRPr="006619AA">
        <w:fldChar w:fldCharType="separate"/>
      </w:r>
      <w:r w:rsidR="004642B5">
        <w:t xml:space="preserve">diagram </w:t>
      </w:r>
      <w:r w:rsidR="004642B5">
        <w:rPr>
          <w:noProof/>
        </w:rPr>
        <w:t>3.6</w:t>
      </w:r>
      <w:r w:rsidRPr="006619AA">
        <w:fldChar w:fldCharType="end"/>
      </w:r>
      <w:r w:rsidRPr="006619AA">
        <w:t>).</w:t>
      </w:r>
    </w:p>
    <w:p w14:paraId="27F65F18" w14:textId="04AE0E0D" w:rsidR="00F7009D" w:rsidRDefault="009D6872" w:rsidP="00F7009D">
      <w:pPr>
        <w:pStyle w:val="Brdtextmedindrag"/>
      </w:pPr>
      <w:r>
        <w:t xml:space="preserve">När väl exporten och den inhemska efterfrågetillväxten stiger 2014 och 2015 förväntas även importtillväxten stiga </w:t>
      </w:r>
      <w:r w:rsidRPr="005B350D">
        <w:t>(</w:t>
      </w:r>
      <w:r w:rsidRPr="00155EDC">
        <w:t xml:space="preserve">se </w:t>
      </w:r>
      <w:r>
        <w:fldChar w:fldCharType="begin"/>
      </w:r>
      <w:r>
        <w:instrText xml:space="preserve"> REF  _Ref383432576 \* Lower \h </w:instrText>
      </w:r>
      <w:r>
        <w:fldChar w:fldCharType="separate"/>
      </w:r>
      <w:r w:rsidR="004642B5">
        <w:t xml:space="preserve">tabell </w:t>
      </w:r>
      <w:r w:rsidR="004642B5" w:rsidRPr="004642B5">
        <w:rPr>
          <w:bCs/>
          <w:noProof/>
        </w:rPr>
        <w:t>3</w:t>
      </w:r>
      <w:r w:rsidR="004642B5">
        <w:t>.</w:t>
      </w:r>
      <w:r w:rsidR="004642B5">
        <w:rPr>
          <w:noProof/>
        </w:rPr>
        <w:t>2</w:t>
      </w:r>
      <w:r>
        <w:fldChar w:fldCharType="end"/>
      </w:r>
      <w:r w:rsidRPr="005B350D">
        <w:t>)</w:t>
      </w:r>
      <w:r>
        <w:t>. En stark utveckling i närtid stöds även av att förtroendet bland importföretagen, mätt enligt inköpschefindex, är på höga nivåer</w:t>
      </w:r>
      <w:r w:rsidRPr="005B350D">
        <w:t>.</w:t>
      </w:r>
    </w:p>
    <w:p w14:paraId="68763BFA" w14:textId="4CFD6169" w:rsidR="00F7009D" w:rsidRDefault="009D6872" w:rsidP="00F7009D">
      <w:pPr>
        <w:pStyle w:val="Rubrik4utannumrering"/>
      </w:pPr>
      <w:r>
        <w:t>Varuproduktionen ökar</w:t>
      </w:r>
    </w:p>
    <w:p w14:paraId="5C4E7D29" w14:textId="00F3C18C" w:rsidR="00F7009D" w:rsidRDefault="009D6872" w:rsidP="00F7009D">
      <w:pPr>
        <w:pStyle w:val="Brdtext"/>
      </w:pPr>
      <w:r w:rsidRPr="006A0C6D">
        <w:t>Mot slutet av</w:t>
      </w:r>
      <w:r w:rsidRPr="006A0C6D" w:rsidDel="005A14D7">
        <w:t xml:space="preserve"> </w:t>
      </w:r>
      <w:r w:rsidRPr="006A0C6D">
        <w:t xml:space="preserve">2013 började </w:t>
      </w:r>
      <w:r>
        <w:t>varu</w:t>
      </w:r>
      <w:r w:rsidRPr="006A0C6D">
        <w:t>produktionen återigen att</w:t>
      </w:r>
      <w:r w:rsidRPr="006A0C6D" w:rsidDel="008679DB">
        <w:t xml:space="preserve"> </w:t>
      </w:r>
      <w:r>
        <w:t xml:space="preserve">öka, efter att ha utvecklats svagt en längre tid (se </w:t>
      </w:r>
      <w:r>
        <w:fldChar w:fldCharType="begin"/>
      </w:r>
      <w:r>
        <w:instrText xml:space="preserve"> REF  _Ref382292170 \* Lower \h  \* MERGEFORMAT </w:instrText>
      </w:r>
      <w:r>
        <w:fldChar w:fldCharType="separate"/>
      </w:r>
      <w:r w:rsidR="004642B5">
        <w:t xml:space="preserve">diagram </w:t>
      </w:r>
      <w:r w:rsidR="004642B5">
        <w:rPr>
          <w:noProof/>
        </w:rPr>
        <w:t>3.7</w:t>
      </w:r>
      <w:r>
        <w:fldChar w:fldCharType="end"/>
      </w:r>
      <w:r>
        <w:t>). E</w:t>
      </w:r>
      <w:r w:rsidRPr="006A0C6D">
        <w:t>n tilltagande världsmarknadsefterfrågan och ökad export</w:t>
      </w:r>
      <w:r>
        <w:t xml:space="preserve"> bidrog till detta. Trots en hög tillväxt det sista kvartalet minskade industriproduktionen helåret 2013. Bland övriga varu</w:t>
      </w:r>
      <w:r>
        <w:softHyphen/>
        <w:t xml:space="preserve">producerande branscher ökade främst byggproduktionen, vilket dämpade nedgången i den totala varuproduktionen 2013 (se </w:t>
      </w:r>
      <w:r>
        <w:fldChar w:fldCharType="begin"/>
      </w:r>
      <w:r>
        <w:instrText xml:space="preserve"> REF  _Ref379281877 \* Lower \h  \* MERGEFORMAT </w:instrText>
      </w:r>
      <w:r>
        <w:fldChar w:fldCharType="separate"/>
      </w:r>
      <w:r w:rsidR="004642B5">
        <w:t xml:space="preserve">tabell </w:t>
      </w:r>
      <w:r w:rsidR="004642B5" w:rsidRPr="004642B5">
        <w:rPr>
          <w:bCs/>
          <w:noProof/>
        </w:rPr>
        <w:t>3</w:t>
      </w:r>
      <w:r w:rsidR="004642B5">
        <w:t>.</w:t>
      </w:r>
      <w:r w:rsidR="004642B5">
        <w:rPr>
          <w:noProof/>
        </w:rPr>
        <w:t>3</w:t>
      </w:r>
      <w:r>
        <w:fldChar w:fldCharType="end"/>
      </w:r>
      <w:r>
        <w:t>).</w:t>
      </w:r>
    </w:p>
    <w:p w14:paraId="4A246483" w14:textId="616AEA11" w:rsidR="00F7009D" w:rsidRDefault="009D6872" w:rsidP="00F7009D">
      <w:pPr>
        <w:pStyle w:val="Brdtextmedindrag"/>
      </w:pPr>
      <w:r>
        <w:t xml:space="preserve">Tjänsteproduktionen har fortsatt att växa under hela 2013 (se </w:t>
      </w:r>
      <w:r>
        <w:fldChar w:fldCharType="begin"/>
      </w:r>
      <w:r>
        <w:instrText xml:space="preserve"> REF  _Ref382292170 \* Lower \h </w:instrText>
      </w:r>
      <w:r>
        <w:fldChar w:fldCharType="separate"/>
      </w:r>
      <w:r w:rsidR="004642B5">
        <w:t xml:space="preserve">diagram </w:t>
      </w:r>
      <w:r w:rsidR="004642B5">
        <w:rPr>
          <w:noProof/>
        </w:rPr>
        <w:t>3.7</w:t>
      </w:r>
      <w:r>
        <w:fldChar w:fldCharType="end"/>
      </w:r>
      <w:r>
        <w:t xml:space="preserve"> och </w:t>
      </w:r>
      <w:r>
        <w:fldChar w:fldCharType="begin"/>
      </w:r>
      <w:r>
        <w:instrText xml:space="preserve"> REF  _Ref379468123 \* Lower \h </w:instrText>
      </w:r>
      <w:r>
        <w:fldChar w:fldCharType="separate"/>
      </w:r>
      <w:r w:rsidR="004642B5">
        <w:t xml:space="preserve">tabell </w:t>
      </w:r>
      <w:r w:rsidR="004642B5" w:rsidRPr="004642B5">
        <w:rPr>
          <w:bCs/>
          <w:noProof/>
        </w:rPr>
        <w:t>3</w:t>
      </w:r>
      <w:r w:rsidR="004642B5">
        <w:t>.</w:t>
      </w:r>
      <w:r w:rsidR="004642B5">
        <w:rPr>
          <w:noProof/>
        </w:rPr>
        <w:t>3</w:t>
      </w:r>
      <w:r>
        <w:fldChar w:fldCharType="end"/>
      </w:r>
      <w:r>
        <w:t xml:space="preserve">). Tillväxten drivs främst av hushållstjänster, men </w:t>
      </w:r>
      <w:r>
        <w:lastRenderedPageBreak/>
        <w:t>även fastighets- och finanstjänster har under 2013 haft en god utveckling.</w:t>
      </w:r>
      <w:r>
        <w:rPr>
          <w:rStyle w:val="Fotnotsreferens"/>
        </w:rPr>
        <w:footnoteReference w:id="38"/>
      </w:r>
      <w:r>
        <w:t xml:space="preserve"> </w:t>
      </w:r>
    </w:p>
    <w:p w14:paraId="3C2D05A9" w14:textId="77777777" w:rsidR="00F7009D" w:rsidRDefault="009D6872" w:rsidP="00F7009D">
      <w:pPr>
        <w:pStyle w:val="Brdtextmedindrag"/>
      </w:pPr>
      <w:r>
        <w:t xml:space="preserve">Flertalet förtroendeindikatorer, bl.a. </w:t>
      </w:r>
      <w:r w:rsidRPr="00695BE4">
        <w:t>Konjunkturinstitutets konjunkturbarometer,</w:t>
      </w:r>
      <w:r>
        <w:t xml:space="preserve"> visar att företagens förväntningar om produktion och efterfrågan har ökat det senaste året. Det indikerar att det finns goda förutsättningar för en högre produktion under 2014 inom både varu- och tjänsteproducerande branscher. </w:t>
      </w:r>
    </w:p>
    <w:p w14:paraId="4E70936E" w14:textId="263F07FA" w:rsidR="00F7009D" w:rsidRDefault="009D6872" w:rsidP="00F7009D">
      <w:pPr>
        <w:pStyle w:val="Brdtextmedindrag"/>
      </w:pPr>
      <w:bookmarkStart w:id="114" w:name="_Ref379281694"/>
      <w:r>
        <w:t>Det stigande förtroendet i kombination med en fortsatt återhämtning bland Sveriges handelspartners skapar förutsättningar för en uppgång i svensk industriproduktion 2014 och 2015. Tillväxttakten i industri</w:t>
      </w:r>
      <w:r>
        <w:softHyphen/>
        <w:t>produktionen förväntas dock vara låg i relation till tidigare konjunkturuppgångar. Detta beror främst på att exportutvecklingen bedöms bli svag i jämförelse med tidigare återhämtnings</w:t>
      </w:r>
      <w:r>
        <w:softHyphen/>
        <w:t xml:space="preserve">faser (se </w:t>
      </w:r>
      <w:r>
        <w:fldChar w:fldCharType="begin"/>
      </w:r>
      <w:r>
        <w:instrText xml:space="preserve"> REF  _Ref379285167 \* Lower \h  \* MERGEFORMAT </w:instrText>
      </w:r>
      <w:r>
        <w:fldChar w:fldCharType="separate"/>
      </w:r>
      <w:r w:rsidR="004642B5">
        <w:t xml:space="preserve">diagram </w:t>
      </w:r>
      <w:r w:rsidR="004642B5" w:rsidRPr="004642B5">
        <w:rPr>
          <w:bCs/>
          <w:noProof/>
        </w:rPr>
        <w:t>3</w:t>
      </w:r>
      <w:r w:rsidR="004642B5">
        <w:rPr>
          <w:noProof/>
        </w:rPr>
        <w:t>.25</w:t>
      </w:r>
      <w:r>
        <w:fldChar w:fldCharType="end"/>
      </w:r>
      <w:r>
        <w:t>). En hög tillväxt i</w:t>
      </w:r>
      <w:r w:rsidRPr="005D03AB">
        <w:t xml:space="preserve"> bygginvesteringar 2014 </w:t>
      </w:r>
      <w:r>
        <w:t>och 2015 bidrar till</w:t>
      </w:r>
      <w:r w:rsidRPr="005D03AB">
        <w:t xml:space="preserve"> att </w:t>
      </w:r>
      <w:r>
        <w:t>tillväxten i</w:t>
      </w:r>
      <w:r w:rsidRPr="005D03AB">
        <w:t xml:space="preserve"> byggproduktionen </w:t>
      </w:r>
      <w:r>
        <w:t>blir hög</w:t>
      </w:r>
      <w:r w:rsidRPr="005D03AB">
        <w:t xml:space="preserve"> (se </w:t>
      </w:r>
      <w:r w:rsidRPr="005D03AB">
        <w:fldChar w:fldCharType="begin"/>
      </w:r>
      <w:r w:rsidRPr="005D03AB">
        <w:instrText xml:space="preserve"> REF  _Ref379281877 \* Lower \h </w:instrText>
      </w:r>
      <w:r>
        <w:instrText xml:space="preserve"> \* MERGEFORMAT </w:instrText>
      </w:r>
      <w:r w:rsidRPr="005D03AB">
        <w:fldChar w:fldCharType="separate"/>
      </w:r>
      <w:r w:rsidR="004642B5">
        <w:t xml:space="preserve">tabell </w:t>
      </w:r>
      <w:r w:rsidR="004642B5" w:rsidRPr="004642B5">
        <w:rPr>
          <w:bCs/>
          <w:noProof/>
        </w:rPr>
        <w:t>3</w:t>
      </w:r>
      <w:r w:rsidR="004642B5">
        <w:t>.</w:t>
      </w:r>
      <w:r w:rsidR="004642B5">
        <w:rPr>
          <w:noProof/>
        </w:rPr>
        <w:t>3</w:t>
      </w:r>
      <w:r w:rsidRPr="005D03AB">
        <w:fldChar w:fldCharType="end"/>
      </w:r>
      <w:r>
        <w:t xml:space="preserve">). </w:t>
      </w:r>
    </w:p>
    <w:p w14:paraId="1E247D71" w14:textId="77777777" w:rsidR="00F7009D" w:rsidRDefault="00F7009D" w:rsidP="00F7009D">
      <w:pPr>
        <w:pStyle w:val="Brdtextmedindrag"/>
      </w:pPr>
    </w:p>
    <w:p w14:paraId="3EB7B413" w14:textId="1FC61705" w:rsidR="00F7009D" w:rsidRDefault="009D6872" w:rsidP="00F7009D">
      <w:pPr>
        <w:pStyle w:val="DiagramRubrik"/>
      </w:pPr>
      <w:bookmarkStart w:id="115" w:name="_Ref382292170"/>
      <w:bookmarkStart w:id="116" w:name="_Toc384401743"/>
      <w:r>
        <w:t xml:space="preserve">Diagram </w:t>
      </w:r>
      <w:r w:rsidR="0009067D">
        <w:fldChar w:fldCharType="begin"/>
      </w:r>
      <w:r w:rsidR="0009067D">
        <w:instrText xml:space="preserve"> STYLEREF "Rubrik 1"\n \* MERGEFORMAT </w:instrText>
      </w:r>
      <w:r w:rsidR="0009067D">
        <w:fldChar w:fldCharType="separate"/>
      </w:r>
      <w:r w:rsidR="004642B5">
        <w:rPr>
          <w:noProof/>
        </w:rPr>
        <w:t>3</w:t>
      </w:r>
      <w:r w:rsidR="0009067D">
        <w:rPr>
          <w:noProof/>
        </w:rPr>
        <w:fldChar w:fldCharType="end"/>
      </w:r>
      <w:r>
        <w:rPr>
          <w:noProof/>
        </w:rPr>
        <w:t>.</w:t>
      </w:r>
      <w:fldSimple w:instr=" SEQ Diagram \* ARABIC \s 1 ">
        <w:r w:rsidR="004642B5">
          <w:rPr>
            <w:noProof/>
          </w:rPr>
          <w:t>7</w:t>
        </w:r>
      </w:fldSimple>
      <w:bookmarkEnd w:id="114"/>
      <w:bookmarkEnd w:id="115"/>
      <w:r>
        <w:t xml:space="preserve"> Näringslivets produktion 2008–2013</w:t>
      </w:r>
      <w:bookmarkEnd w:id="116"/>
    </w:p>
    <w:p w14:paraId="28840A74" w14:textId="12252777" w:rsidR="00F7009D" w:rsidRDefault="009D6872" w:rsidP="00F7009D">
      <w:pPr>
        <w:pStyle w:val="DiagramUnderrubrik"/>
      </w:pPr>
      <w:r w:rsidRPr="00744149">
        <w:t>Index</w:t>
      </w:r>
    </w:p>
    <w:p w14:paraId="32FAD7FC" w14:textId="68CB1484" w:rsidR="00F7009D" w:rsidRDefault="009D6872" w:rsidP="00F7009D">
      <w:pPr>
        <w:pStyle w:val="Brdtext"/>
        <w:spacing w:line="260" w:lineRule="atLeast"/>
      </w:pPr>
      <w:r>
        <w:rPr>
          <w:noProof/>
          <w:lang w:eastAsia="sv-SE"/>
        </w:rPr>
        <w:drawing>
          <wp:inline distT="0" distB="0" distL="0" distR="0" wp14:anchorId="39ABD703" wp14:editId="049F7459">
            <wp:extent cx="2753995" cy="2255427"/>
            <wp:effectExtent l="0" t="0" r="8255" b="0"/>
            <wp:docPr id="42" name="Diagram 4"/>
            <wp:cNvGraphicFramePr/>
            <a:graphic xmlns:a="http://schemas.openxmlformats.org/drawingml/2006/main">
              <a:graphicData uri="http://schemas.openxmlformats.org/drawingml/2006/chart">
                <c:chart xmlns:c="http://schemas.openxmlformats.org/drawingml/2006/chart" xmlns:r="http://schemas.openxmlformats.org/officeDocument/2006/relationships" r:id="rId122"/>
              </a:graphicData>
            </a:graphic>
          </wp:inline>
        </w:drawing>
      </w:r>
    </w:p>
    <w:p w14:paraId="5C3CBC22" w14:textId="419EB116" w:rsidR="00F7009D" w:rsidRDefault="009D6872" w:rsidP="00F7009D">
      <w:pPr>
        <w:pStyle w:val="DiagramFotnot"/>
        <w:rPr>
          <w:spacing w:val="4"/>
        </w:rPr>
      </w:pPr>
      <w:r w:rsidRPr="00EA09E6">
        <w:rPr>
          <w:spacing w:val="4"/>
        </w:rPr>
        <w:t>Anm.: Index =</w:t>
      </w:r>
      <w:r>
        <w:rPr>
          <w:spacing w:val="4"/>
        </w:rPr>
        <w:t xml:space="preserve"> </w:t>
      </w:r>
      <w:r w:rsidRPr="00EA09E6">
        <w:rPr>
          <w:spacing w:val="4"/>
        </w:rPr>
        <w:t xml:space="preserve">100 </w:t>
      </w:r>
      <w:r>
        <w:rPr>
          <w:spacing w:val="4"/>
        </w:rPr>
        <w:t>första  kvartalet</w:t>
      </w:r>
      <w:r w:rsidRPr="00EA09E6">
        <w:rPr>
          <w:spacing w:val="4"/>
        </w:rPr>
        <w:t xml:space="preserve"> 200</w:t>
      </w:r>
      <w:r>
        <w:rPr>
          <w:spacing w:val="4"/>
        </w:rPr>
        <w:t>8</w:t>
      </w:r>
      <w:r w:rsidRPr="00EA09E6">
        <w:rPr>
          <w:spacing w:val="4"/>
        </w:rPr>
        <w:t>.</w:t>
      </w:r>
      <w:r>
        <w:rPr>
          <w:spacing w:val="4"/>
        </w:rPr>
        <w:br/>
      </w:r>
      <w:r w:rsidRPr="00EA09E6">
        <w:rPr>
          <w:spacing w:val="4"/>
        </w:rPr>
        <w:t>Källor: Statistiska centralbyrån och egna beräkningar.</w:t>
      </w:r>
    </w:p>
    <w:p w14:paraId="03A986B8" w14:textId="77777777" w:rsidR="00F7009D" w:rsidRDefault="00F7009D" w:rsidP="00F7009D">
      <w:pPr>
        <w:pStyle w:val="Brdtext"/>
      </w:pPr>
    </w:p>
    <w:p w14:paraId="4541F85F" w14:textId="2473C296" w:rsidR="00F7009D" w:rsidRDefault="00F7009D" w:rsidP="00F7009D">
      <w:pPr>
        <w:pStyle w:val="Brdtextmedindrag"/>
      </w:pPr>
    </w:p>
    <w:p w14:paraId="14192A2D" w14:textId="77777777" w:rsidR="00F7009D" w:rsidRPr="00C45327" w:rsidRDefault="00F7009D" w:rsidP="00F7009D">
      <w:pPr>
        <w:pStyle w:val="Brdtextmedindrag"/>
      </w:pPr>
    </w:p>
    <w:p w14:paraId="71EFEAC4" w14:textId="228B8468" w:rsidR="00F7009D" w:rsidRDefault="009D6872" w:rsidP="00F7009D">
      <w:pPr>
        <w:pStyle w:val="TabellRubrik"/>
      </w:pPr>
      <w:bookmarkStart w:id="117" w:name="_Ref379281877"/>
      <w:bookmarkStart w:id="118" w:name="_Ref379468123"/>
      <w:bookmarkStart w:id="119" w:name="_Ref379281842"/>
      <w:bookmarkStart w:id="120" w:name="_Toc384401630"/>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3</w:t>
      </w:r>
      <w:r w:rsidR="0009067D">
        <w:rPr>
          <w:noProof/>
        </w:rPr>
        <w:fldChar w:fldCharType="end"/>
      </w:r>
      <w:bookmarkEnd w:id="117"/>
      <w:bookmarkEnd w:id="118"/>
      <w:r>
        <w:t xml:space="preserve"> Näringslivets produktion</w:t>
      </w:r>
      <w:bookmarkEnd w:id="119"/>
      <w:bookmarkEnd w:id="120"/>
    </w:p>
    <w:p w14:paraId="130537E3" w14:textId="373F0D0E" w:rsidR="00F7009D" w:rsidRPr="001F2378" w:rsidRDefault="009D6872" w:rsidP="00F7009D">
      <w:pPr>
        <w:pStyle w:val="TabellUnderrubrik"/>
      </w:pPr>
      <w:r w:rsidRPr="001F2378">
        <w:t xml:space="preserve">Utfall </w:t>
      </w:r>
      <w:r>
        <w:t>t.o.m.</w:t>
      </w:r>
      <w:r w:rsidRPr="001F2378">
        <w:t xml:space="preserve"> </w:t>
      </w:r>
      <w:r>
        <w:t>2013</w:t>
      </w:r>
      <w:r w:rsidRPr="001F2378">
        <w:t xml:space="preserve">, prognos för </w:t>
      </w:r>
      <w:r>
        <w:t>2014</w:t>
      </w:r>
      <w:r w:rsidRPr="001F2378">
        <w:t xml:space="preserve"> och </w:t>
      </w:r>
      <w:r>
        <w:t>2015</w:t>
      </w:r>
      <w:r w:rsidRPr="001F2378">
        <w:br/>
        <w:t>Procentuell förändring om annat ej anges</w:t>
      </w:r>
    </w:p>
    <w:tbl>
      <w:tblPr>
        <w:tblW w:w="4372" w:type="dxa"/>
        <w:tblInd w:w="85" w:type="dxa"/>
        <w:tblLayout w:type="fixed"/>
        <w:tblLook w:val="0000" w:firstRow="0" w:lastRow="0" w:firstColumn="0" w:lastColumn="0" w:noHBand="0" w:noVBand="0"/>
      </w:tblPr>
      <w:tblGrid>
        <w:gridCol w:w="1441"/>
        <w:gridCol w:w="567"/>
        <w:gridCol w:w="850"/>
        <w:gridCol w:w="504"/>
        <w:gridCol w:w="505"/>
        <w:gridCol w:w="505"/>
      </w:tblGrid>
      <w:tr w:rsidR="00F7009D" w:rsidRPr="000B2387" w14:paraId="028CB273" w14:textId="77777777" w:rsidTr="00F7009D">
        <w:trPr>
          <w:trHeight w:val="162"/>
        </w:trPr>
        <w:tc>
          <w:tcPr>
            <w:tcW w:w="1441" w:type="dxa"/>
            <w:tcBorders>
              <w:bottom w:val="single" w:sz="18" w:space="0" w:color="auto"/>
            </w:tcBorders>
            <w:shd w:val="clear" w:color="auto" w:fill="auto"/>
          </w:tcPr>
          <w:p w14:paraId="4A3DC2C0" w14:textId="77777777" w:rsidR="00F7009D" w:rsidRPr="000B2387" w:rsidRDefault="00F7009D" w:rsidP="00F7009D">
            <w:pPr>
              <w:pStyle w:val="TabellHuvud"/>
              <w:keepNext/>
              <w:keepLines/>
            </w:pPr>
          </w:p>
        </w:tc>
        <w:tc>
          <w:tcPr>
            <w:tcW w:w="567" w:type="dxa"/>
            <w:tcBorders>
              <w:bottom w:val="single" w:sz="18" w:space="0" w:color="auto"/>
              <w:right w:val="single" w:sz="4" w:space="0" w:color="auto"/>
            </w:tcBorders>
            <w:shd w:val="clear" w:color="auto" w:fill="auto"/>
          </w:tcPr>
          <w:p w14:paraId="3E651DEF" w14:textId="77777777" w:rsidR="00F7009D" w:rsidRPr="00503C63" w:rsidRDefault="009D6872" w:rsidP="00F7009D">
            <w:pPr>
              <w:spacing w:line="240" w:lineRule="auto"/>
              <w:ind w:left="-108"/>
              <w:jc w:val="right"/>
              <w:rPr>
                <w:rFonts w:ascii="TradeGothic CondEighteen" w:hAnsi="TradeGothic CondEighteen" w:cs="Arial"/>
                <w:sz w:val="14"/>
                <w:szCs w:val="14"/>
                <w:lang w:eastAsia="sv-SE"/>
              </w:rPr>
            </w:pPr>
            <w:r w:rsidRPr="00503C63">
              <w:rPr>
                <w:rFonts w:ascii="TradeGothic CondEighteen" w:hAnsi="TradeGothic CondEighteen" w:cs="Arial"/>
                <w:sz w:val="14"/>
                <w:szCs w:val="14"/>
                <w:lang w:eastAsia="sv-SE"/>
              </w:rPr>
              <w:t>Mdkr 2012</w:t>
            </w:r>
          </w:p>
        </w:tc>
        <w:tc>
          <w:tcPr>
            <w:tcW w:w="850" w:type="dxa"/>
            <w:tcBorders>
              <w:bottom w:val="single" w:sz="18" w:space="0" w:color="auto"/>
              <w:right w:val="single" w:sz="4" w:space="0" w:color="auto"/>
            </w:tcBorders>
          </w:tcPr>
          <w:p w14:paraId="483A4007" w14:textId="2B260085" w:rsidR="00F7009D" w:rsidRPr="00503C63" w:rsidRDefault="009D6872" w:rsidP="00F7009D">
            <w:pPr>
              <w:spacing w:line="240" w:lineRule="auto"/>
              <w:ind w:left="-108"/>
              <w:jc w:val="right"/>
              <w:rPr>
                <w:rFonts w:ascii="TradeGothic CondEighteen" w:hAnsi="TradeGothic CondEighteen" w:cs="Arial"/>
                <w:sz w:val="14"/>
                <w:szCs w:val="14"/>
                <w:lang w:eastAsia="sv-SE"/>
              </w:rPr>
            </w:pPr>
            <w:r w:rsidRPr="00503C63">
              <w:rPr>
                <w:rFonts w:ascii="TradeGothic CondEighteen" w:hAnsi="TradeGothic CondEighteen" w:cs="Arial"/>
                <w:sz w:val="14"/>
                <w:szCs w:val="14"/>
                <w:lang w:eastAsia="sv-SE"/>
              </w:rPr>
              <w:t>Genomsnitt 199</w:t>
            </w:r>
            <w:r>
              <w:rPr>
                <w:rFonts w:ascii="TradeGothic CondEighteen" w:hAnsi="TradeGothic CondEighteen" w:cs="Arial"/>
                <w:sz w:val="14"/>
                <w:szCs w:val="14"/>
                <w:lang w:eastAsia="sv-SE"/>
              </w:rPr>
              <w:t>4-2013</w:t>
            </w:r>
          </w:p>
        </w:tc>
        <w:tc>
          <w:tcPr>
            <w:tcW w:w="504" w:type="dxa"/>
            <w:tcBorders>
              <w:left w:val="single" w:sz="4" w:space="0" w:color="auto"/>
              <w:bottom w:val="single" w:sz="18" w:space="0" w:color="auto"/>
            </w:tcBorders>
            <w:shd w:val="clear" w:color="auto" w:fill="auto"/>
            <w:vAlign w:val="bottom"/>
          </w:tcPr>
          <w:p w14:paraId="7DB71D16" w14:textId="529FF030" w:rsidR="00F7009D" w:rsidRPr="00503C63" w:rsidRDefault="009D6872" w:rsidP="00F7009D">
            <w:pPr>
              <w:spacing w:line="240" w:lineRule="auto"/>
              <w:ind w:left="-108"/>
              <w:jc w:val="right"/>
              <w:rPr>
                <w:rFonts w:ascii="TradeGothic CondEighteen" w:hAnsi="TradeGothic CondEighteen" w:cs="Arial"/>
                <w:sz w:val="14"/>
                <w:szCs w:val="14"/>
                <w:lang w:eastAsia="sv-SE"/>
              </w:rPr>
            </w:pPr>
            <w:r>
              <w:rPr>
                <w:rFonts w:ascii="TradeGothic CondEighteen" w:hAnsi="TradeGothic CondEighteen" w:cs="Arial"/>
                <w:sz w:val="14"/>
                <w:szCs w:val="14"/>
                <w:lang w:eastAsia="sv-SE"/>
              </w:rPr>
              <w:t>2013</w:t>
            </w:r>
          </w:p>
        </w:tc>
        <w:tc>
          <w:tcPr>
            <w:tcW w:w="505" w:type="dxa"/>
            <w:tcBorders>
              <w:bottom w:val="single" w:sz="18" w:space="0" w:color="auto"/>
            </w:tcBorders>
            <w:shd w:val="clear" w:color="auto" w:fill="auto"/>
            <w:vAlign w:val="bottom"/>
          </w:tcPr>
          <w:p w14:paraId="74E3DF4F" w14:textId="5455F76B" w:rsidR="00F7009D" w:rsidRPr="00503C63" w:rsidRDefault="009D6872" w:rsidP="00F7009D">
            <w:pPr>
              <w:spacing w:line="240" w:lineRule="auto"/>
              <w:jc w:val="right"/>
              <w:rPr>
                <w:rFonts w:ascii="TradeGothic CondEighteen" w:hAnsi="TradeGothic CondEighteen" w:cs="Arial"/>
                <w:sz w:val="14"/>
                <w:szCs w:val="14"/>
                <w:lang w:eastAsia="sv-SE"/>
              </w:rPr>
            </w:pPr>
            <w:r>
              <w:rPr>
                <w:rFonts w:ascii="TradeGothic CondEighteen" w:hAnsi="TradeGothic CondEighteen" w:cs="Arial"/>
                <w:sz w:val="14"/>
                <w:szCs w:val="14"/>
                <w:lang w:eastAsia="sv-SE"/>
              </w:rPr>
              <w:t>2014</w:t>
            </w:r>
          </w:p>
        </w:tc>
        <w:tc>
          <w:tcPr>
            <w:tcW w:w="505" w:type="dxa"/>
            <w:tcBorders>
              <w:bottom w:val="single" w:sz="18" w:space="0" w:color="auto"/>
            </w:tcBorders>
            <w:shd w:val="clear" w:color="auto" w:fill="auto"/>
            <w:vAlign w:val="bottom"/>
          </w:tcPr>
          <w:p w14:paraId="64FABF60" w14:textId="661A5051" w:rsidR="00F7009D" w:rsidRPr="00503C63" w:rsidRDefault="009D6872" w:rsidP="00F7009D">
            <w:pPr>
              <w:spacing w:line="240" w:lineRule="auto"/>
              <w:jc w:val="right"/>
              <w:rPr>
                <w:rFonts w:ascii="TradeGothic CondEighteen" w:hAnsi="TradeGothic CondEighteen" w:cs="Arial"/>
                <w:sz w:val="14"/>
                <w:szCs w:val="14"/>
                <w:lang w:eastAsia="sv-SE"/>
              </w:rPr>
            </w:pPr>
            <w:r>
              <w:rPr>
                <w:rFonts w:ascii="TradeGothic CondEighteen" w:hAnsi="TradeGothic CondEighteen" w:cs="Arial"/>
                <w:sz w:val="14"/>
                <w:szCs w:val="14"/>
                <w:lang w:eastAsia="sv-SE"/>
              </w:rPr>
              <w:t>2015</w:t>
            </w:r>
          </w:p>
        </w:tc>
      </w:tr>
      <w:tr w:rsidR="00F7009D" w:rsidRPr="00906657" w14:paraId="5F73E579" w14:textId="77777777" w:rsidTr="00F7009D">
        <w:trPr>
          <w:trHeight w:val="273"/>
        </w:trPr>
        <w:tc>
          <w:tcPr>
            <w:tcW w:w="1441" w:type="dxa"/>
            <w:tcBorders>
              <w:top w:val="single" w:sz="18" w:space="0" w:color="auto"/>
            </w:tcBorders>
            <w:shd w:val="clear" w:color="auto" w:fill="auto"/>
            <w:vAlign w:val="bottom"/>
          </w:tcPr>
          <w:p w14:paraId="6AA6A0D2" w14:textId="77777777" w:rsidR="00F7009D" w:rsidRPr="000B2387" w:rsidRDefault="009D6872" w:rsidP="00F7009D">
            <w:pPr>
              <w:pStyle w:val="TabellRader"/>
              <w:jc w:val="left"/>
            </w:pPr>
            <w:r>
              <w:t>Varuproducenter</w:t>
            </w:r>
          </w:p>
        </w:tc>
        <w:tc>
          <w:tcPr>
            <w:tcW w:w="567" w:type="dxa"/>
            <w:tcBorders>
              <w:top w:val="single" w:sz="18" w:space="0" w:color="auto"/>
              <w:right w:val="single" w:sz="4" w:space="0" w:color="auto"/>
            </w:tcBorders>
            <w:shd w:val="clear" w:color="auto" w:fill="auto"/>
            <w:vAlign w:val="bottom"/>
          </w:tcPr>
          <w:p w14:paraId="1574773A" w14:textId="53C6FBD7" w:rsidR="00F7009D" w:rsidRDefault="009D6872" w:rsidP="00F7009D">
            <w:pPr>
              <w:pStyle w:val="TabellRader"/>
              <w:rPr>
                <w:rFonts w:cs="Arial"/>
                <w:szCs w:val="16"/>
                <w:lang w:eastAsia="sv-SE"/>
              </w:rPr>
            </w:pPr>
            <w:r>
              <w:rPr>
                <w:lang w:eastAsia="sv-SE"/>
              </w:rPr>
              <w:t>834</w:t>
            </w:r>
          </w:p>
        </w:tc>
        <w:tc>
          <w:tcPr>
            <w:tcW w:w="850" w:type="dxa"/>
            <w:tcBorders>
              <w:top w:val="single" w:sz="18" w:space="0" w:color="auto"/>
              <w:right w:val="single" w:sz="4" w:space="0" w:color="auto"/>
            </w:tcBorders>
            <w:vAlign w:val="bottom"/>
          </w:tcPr>
          <w:p w14:paraId="300EBBDF" w14:textId="7D613E6B" w:rsidR="00F7009D" w:rsidRPr="00D048C1" w:rsidRDefault="009D6872" w:rsidP="00F7009D">
            <w:pPr>
              <w:pStyle w:val="TabellRader"/>
              <w:rPr>
                <w:rFonts w:cs="Arial"/>
                <w:szCs w:val="16"/>
                <w:lang w:eastAsia="sv-SE"/>
              </w:rPr>
            </w:pPr>
            <w:r>
              <w:rPr>
                <w:lang w:eastAsia="sv-SE"/>
              </w:rPr>
              <w:t>3,7</w:t>
            </w:r>
          </w:p>
        </w:tc>
        <w:tc>
          <w:tcPr>
            <w:tcW w:w="504" w:type="dxa"/>
            <w:tcBorders>
              <w:top w:val="single" w:sz="18" w:space="0" w:color="auto"/>
              <w:left w:val="single" w:sz="4" w:space="0" w:color="auto"/>
            </w:tcBorders>
            <w:shd w:val="clear" w:color="auto" w:fill="auto"/>
            <w:vAlign w:val="bottom"/>
          </w:tcPr>
          <w:p w14:paraId="404A1EA5" w14:textId="68246024" w:rsidR="00F7009D" w:rsidRPr="00D048C1" w:rsidRDefault="009D6872" w:rsidP="00F7009D">
            <w:pPr>
              <w:pStyle w:val="TabellRader"/>
              <w:rPr>
                <w:rFonts w:cs="Arial"/>
                <w:szCs w:val="16"/>
                <w:lang w:eastAsia="sv-SE"/>
              </w:rPr>
            </w:pPr>
            <w:r w:rsidRPr="00D048C1">
              <w:rPr>
                <w:lang w:eastAsia="sv-SE"/>
              </w:rPr>
              <w:t>-0</w:t>
            </w:r>
            <w:r>
              <w:rPr>
                <w:rFonts w:cs="Arial"/>
                <w:szCs w:val="16"/>
                <w:lang w:eastAsia="sv-SE"/>
              </w:rPr>
              <w:t>,3</w:t>
            </w:r>
          </w:p>
        </w:tc>
        <w:tc>
          <w:tcPr>
            <w:tcW w:w="505" w:type="dxa"/>
            <w:tcBorders>
              <w:top w:val="single" w:sz="18" w:space="0" w:color="auto"/>
            </w:tcBorders>
            <w:shd w:val="clear" w:color="auto" w:fill="auto"/>
            <w:vAlign w:val="bottom"/>
          </w:tcPr>
          <w:p w14:paraId="76868877" w14:textId="54B58DA4" w:rsidR="00F7009D" w:rsidRPr="00D048C1" w:rsidRDefault="009D6872" w:rsidP="00F7009D">
            <w:pPr>
              <w:pStyle w:val="TabellRader"/>
              <w:rPr>
                <w:rFonts w:cs="Arial"/>
                <w:szCs w:val="16"/>
                <w:lang w:eastAsia="sv-SE"/>
              </w:rPr>
            </w:pPr>
            <w:r>
              <w:rPr>
                <w:lang w:eastAsia="sv-SE"/>
              </w:rPr>
              <w:t>2,8</w:t>
            </w:r>
          </w:p>
        </w:tc>
        <w:tc>
          <w:tcPr>
            <w:tcW w:w="505" w:type="dxa"/>
            <w:tcBorders>
              <w:top w:val="single" w:sz="18" w:space="0" w:color="auto"/>
            </w:tcBorders>
            <w:shd w:val="clear" w:color="auto" w:fill="auto"/>
            <w:vAlign w:val="bottom"/>
          </w:tcPr>
          <w:p w14:paraId="222E25FB" w14:textId="30535F00" w:rsidR="00F7009D" w:rsidRPr="00D048C1" w:rsidRDefault="009D6872" w:rsidP="00F7009D">
            <w:pPr>
              <w:pStyle w:val="TabellRader"/>
              <w:rPr>
                <w:rFonts w:cs="Arial"/>
                <w:szCs w:val="16"/>
                <w:lang w:eastAsia="sv-SE"/>
              </w:rPr>
            </w:pPr>
            <w:r>
              <w:rPr>
                <w:lang w:eastAsia="sv-SE"/>
              </w:rPr>
              <w:t>4,</w:t>
            </w:r>
            <w:r>
              <w:rPr>
                <w:rFonts w:cs="Arial"/>
                <w:szCs w:val="16"/>
                <w:lang w:eastAsia="sv-SE"/>
              </w:rPr>
              <w:t>7</w:t>
            </w:r>
          </w:p>
        </w:tc>
      </w:tr>
      <w:tr w:rsidR="00F7009D" w:rsidRPr="00906657" w14:paraId="7DE44015" w14:textId="77777777" w:rsidTr="00F7009D">
        <w:trPr>
          <w:trHeight w:val="273"/>
        </w:trPr>
        <w:tc>
          <w:tcPr>
            <w:tcW w:w="1441" w:type="dxa"/>
            <w:shd w:val="clear" w:color="auto" w:fill="auto"/>
            <w:vAlign w:val="bottom"/>
          </w:tcPr>
          <w:p w14:paraId="7C37443F" w14:textId="625E195A" w:rsidR="00F7009D" w:rsidRPr="000B2387" w:rsidRDefault="009D6872" w:rsidP="00F7009D">
            <w:pPr>
              <w:pStyle w:val="TabellRader"/>
              <w:jc w:val="left"/>
            </w:pPr>
            <w:r>
              <w:t xml:space="preserve">   </w:t>
            </w:r>
            <w:r w:rsidRPr="006048CB">
              <w:t>Industri</w:t>
            </w:r>
          </w:p>
        </w:tc>
        <w:tc>
          <w:tcPr>
            <w:tcW w:w="567" w:type="dxa"/>
            <w:tcBorders>
              <w:right w:val="single" w:sz="4" w:space="0" w:color="auto"/>
            </w:tcBorders>
            <w:shd w:val="clear" w:color="auto" w:fill="auto"/>
            <w:vAlign w:val="bottom"/>
          </w:tcPr>
          <w:p w14:paraId="6F42174D" w14:textId="4CAAEC17" w:rsidR="00F7009D" w:rsidRDefault="009D6872" w:rsidP="00F7009D">
            <w:pPr>
              <w:pStyle w:val="TabellRader"/>
              <w:rPr>
                <w:rFonts w:cs="Arial"/>
                <w:szCs w:val="16"/>
                <w:lang w:eastAsia="sv-SE"/>
              </w:rPr>
            </w:pPr>
            <w:r>
              <w:rPr>
                <w:lang w:eastAsia="sv-SE"/>
              </w:rPr>
              <w:t>514</w:t>
            </w:r>
          </w:p>
        </w:tc>
        <w:tc>
          <w:tcPr>
            <w:tcW w:w="850" w:type="dxa"/>
            <w:tcBorders>
              <w:right w:val="single" w:sz="4" w:space="0" w:color="auto"/>
            </w:tcBorders>
            <w:vAlign w:val="bottom"/>
          </w:tcPr>
          <w:p w14:paraId="5584CCE6" w14:textId="09509520" w:rsidR="00F7009D" w:rsidRPr="00D048C1" w:rsidRDefault="009D6872" w:rsidP="00F7009D">
            <w:pPr>
              <w:pStyle w:val="TabellRader"/>
              <w:rPr>
                <w:rFonts w:cs="Arial"/>
                <w:szCs w:val="16"/>
                <w:lang w:eastAsia="sv-SE"/>
              </w:rPr>
            </w:pPr>
            <w:r>
              <w:rPr>
                <w:lang w:eastAsia="sv-SE"/>
              </w:rPr>
              <w:t>5,2</w:t>
            </w:r>
          </w:p>
        </w:tc>
        <w:tc>
          <w:tcPr>
            <w:tcW w:w="504" w:type="dxa"/>
            <w:tcBorders>
              <w:left w:val="single" w:sz="4" w:space="0" w:color="auto"/>
            </w:tcBorders>
            <w:shd w:val="clear" w:color="auto" w:fill="auto"/>
            <w:vAlign w:val="bottom"/>
          </w:tcPr>
          <w:p w14:paraId="62B56AFF" w14:textId="09704923" w:rsidR="00F7009D" w:rsidRPr="00D048C1" w:rsidRDefault="009D6872" w:rsidP="00F7009D">
            <w:pPr>
              <w:pStyle w:val="TabellRader"/>
              <w:rPr>
                <w:rFonts w:cs="Arial"/>
                <w:szCs w:val="16"/>
                <w:lang w:eastAsia="sv-SE"/>
              </w:rPr>
            </w:pPr>
            <w:r w:rsidRPr="00D048C1">
              <w:rPr>
                <w:lang w:eastAsia="sv-SE"/>
              </w:rPr>
              <w:t>-</w:t>
            </w:r>
            <w:r>
              <w:rPr>
                <w:rFonts w:cs="Arial"/>
                <w:szCs w:val="16"/>
                <w:lang w:eastAsia="sv-SE"/>
              </w:rPr>
              <w:t>1,3</w:t>
            </w:r>
          </w:p>
        </w:tc>
        <w:tc>
          <w:tcPr>
            <w:tcW w:w="505" w:type="dxa"/>
            <w:shd w:val="clear" w:color="auto" w:fill="auto"/>
            <w:vAlign w:val="bottom"/>
          </w:tcPr>
          <w:p w14:paraId="64D69180" w14:textId="33B277CB" w:rsidR="00F7009D" w:rsidRPr="00D048C1" w:rsidRDefault="009D6872" w:rsidP="00F7009D">
            <w:pPr>
              <w:pStyle w:val="TabellRader"/>
              <w:rPr>
                <w:rFonts w:cs="Arial"/>
                <w:szCs w:val="16"/>
                <w:lang w:eastAsia="sv-SE"/>
              </w:rPr>
            </w:pPr>
            <w:r w:rsidRPr="00D048C1">
              <w:rPr>
                <w:lang w:eastAsia="sv-SE"/>
              </w:rPr>
              <w:t>3</w:t>
            </w:r>
            <w:r>
              <w:rPr>
                <w:rFonts w:cs="Arial"/>
                <w:szCs w:val="16"/>
                <w:lang w:eastAsia="sv-SE"/>
              </w:rPr>
              <w:t>,2</w:t>
            </w:r>
          </w:p>
        </w:tc>
        <w:tc>
          <w:tcPr>
            <w:tcW w:w="505" w:type="dxa"/>
            <w:shd w:val="clear" w:color="auto" w:fill="auto"/>
            <w:vAlign w:val="bottom"/>
          </w:tcPr>
          <w:p w14:paraId="1698C5AD" w14:textId="60AA6370" w:rsidR="00F7009D" w:rsidRPr="00D048C1" w:rsidRDefault="009D6872" w:rsidP="00F7009D">
            <w:pPr>
              <w:pStyle w:val="TabellRader"/>
              <w:rPr>
                <w:rFonts w:cs="Arial"/>
                <w:szCs w:val="16"/>
                <w:lang w:eastAsia="sv-SE"/>
              </w:rPr>
            </w:pPr>
            <w:r>
              <w:rPr>
                <w:lang w:eastAsia="sv-SE"/>
              </w:rPr>
              <w:t>5,</w:t>
            </w:r>
            <w:r>
              <w:rPr>
                <w:rFonts w:cs="Arial"/>
                <w:szCs w:val="16"/>
                <w:lang w:eastAsia="sv-SE"/>
              </w:rPr>
              <w:t>9</w:t>
            </w:r>
          </w:p>
        </w:tc>
      </w:tr>
      <w:tr w:rsidR="00F7009D" w:rsidRPr="00906657" w14:paraId="18D72AFA" w14:textId="77777777" w:rsidTr="00F7009D">
        <w:trPr>
          <w:trHeight w:val="286"/>
        </w:trPr>
        <w:tc>
          <w:tcPr>
            <w:tcW w:w="1441" w:type="dxa"/>
            <w:shd w:val="clear" w:color="auto" w:fill="auto"/>
            <w:vAlign w:val="bottom"/>
          </w:tcPr>
          <w:p w14:paraId="387B5559" w14:textId="40048035" w:rsidR="00F7009D" w:rsidRPr="000B2387" w:rsidRDefault="009D6872" w:rsidP="00F7009D">
            <w:pPr>
              <w:pStyle w:val="TabellRader"/>
              <w:jc w:val="left"/>
            </w:pPr>
            <w:r>
              <w:t xml:space="preserve">   </w:t>
            </w:r>
            <w:r w:rsidRPr="006048CB">
              <w:t>Bygg</w:t>
            </w:r>
          </w:p>
        </w:tc>
        <w:tc>
          <w:tcPr>
            <w:tcW w:w="567" w:type="dxa"/>
            <w:tcBorders>
              <w:right w:val="single" w:sz="4" w:space="0" w:color="auto"/>
            </w:tcBorders>
            <w:shd w:val="clear" w:color="auto" w:fill="auto"/>
            <w:vAlign w:val="bottom"/>
          </w:tcPr>
          <w:p w14:paraId="6E860A93" w14:textId="22137BAC" w:rsidR="00F7009D" w:rsidRDefault="009D6872" w:rsidP="00F7009D">
            <w:pPr>
              <w:pStyle w:val="TabellRader"/>
              <w:rPr>
                <w:rFonts w:cs="Arial"/>
                <w:szCs w:val="16"/>
                <w:lang w:eastAsia="sv-SE"/>
              </w:rPr>
            </w:pPr>
            <w:r>
              <w:rPr>
                <w:lang w:eastAsia="sv-SE"/>
              </w:rPr>
              <w:t>164</w:t>
            </w:r>
          </w:p>
        </w:tc>
        <w:tc>
          <w:tcPr>
            <w:tcW w:w="850" w:type="dxa"/>
            <w:tcBorders>
              <w:right w:val="single" w:sz="4" w:space="0" w:color="auto"/>
            </w:tcBorders>
            <w:vAlign w:val="bottom"/>
          </w:tcPr>
          <w:p w14:paraId="2750A20A" w14:textId="54B365F3" w:rsidR="00F7009D" w:rsidRPr="00D048C1" w:rsidRDefault="009D6872" w:rsidP="00F7009D">
            <w:pPr>
              <w:pStyle w:val="TabellRader"/>
              <w:rPr>
                <w:rFonts w:cs="Arial"/>
                <w:szCs w:val="16"/>
                <w:lang w:eastAsia="sv-SE"/>
              </w:rPr>
            </w:pPr>
            <w:r w:rsidRPr="00D048C1">
              <w:rPr>
                <w:lang w:eastAsia="sv-SE"/>
              </w:rPr>
              <w:t>1</w:t>
            </w:r>
            <w:r>
              <w:rPr>
                <w:rFonts w:cs="Arial"/>
                <w:szCs w:val="16"/>
                <w:lang w:eastAsia="sv-SE"/>
              </w:rPr>
              <w:t>,3</w:t>
            </w:r>
          </w:p>
        </w:tc>
        <w:tc>
          <w:tcPr>
            <w:tcW w:w="504" w:type="dxa"/>
            <w:tcBorders>
              <w:left w:val="single" w:sz="4" w:space="0" w:color="auto"/>
            </w:tcBorders>
            <w:shd w:val="clear" w:color="auto" w:fill="auto"/>
            <w:vAlign w:val="bottom"/>
          </w:tcPr>
          <w:p w14:paraId="5B651E0A" w14:textId="70B5D65A" w:rsidR="00F7009D" w:rsidRPr="00D048C1" w:rsidRDefault="009D6872" w:rsidP="00F7009D">
            <w:pPr>
              <w:pStyle w:val="TabellRader"/>
              <w:rPr>
                <w:rFonts w:cs="Arial"/>
                <w:szCs w:val="16"/>
                <w:lang w:eastAsia="sv-SE"/>
              </w:rPr>
            </w:pPr>
            <w:r>
              <w:rPr>
                <w:lang w:eastAsia="sv-SE"/>
              </w:rPr>
              <w:t>3,0</w:t>
            </w:r>
          </w:p>
        </w:tc>
        <w:tc>
          <w:tcPr>
            <w:tcW w:w="505" w:type="dxa"/>
            <w:shd w:val="clear" w:color="auto" w:fill="auto"/>
            <w:vAlign w:val="bottom"/>
          </w:tcPr>
          <w:p w14:paraId="513E5F9E" w14:textId="16380ECB" w:rsidR="00F7009D" w:rsidRPr="00D048C1" w:rsidRDefault="009D6872" w:rsidP="00F7009D">
            <w:pPr>
              <w:pStyle w:val="TabellRader"/>
              <w:rPr>
                <w:rFonts w:cs="Arial"/>
                <w:szCs w:val="16"/>
                <w:lang w:eastAsia="sv-SE"/>
              </w:rPr>
            </w:pPr>
            <w:r>
              <w:rPr>
                <w:lang w:eastAsia="sv-SE"/>
              </w:rPr>
              <w:t>3,9</w:t>
            </w:r>
          </w:p>
        </w:tc>
        <w:tc>
          <w:tcPr>
            <w:tcW w:w="505" w:type="dxa"/>
            <w:shd w:val="clear" w:color="auto" w:fill="auto"/>
            <w:vAlign w:val="bottom"/>
          </w:tcPr>
          <w:p w14:paraId="60E6FF25" w14:textId="6806B844" w:rsidR="00F7009D" w:rsidRPr="00D048C1" w:rsidRDefault="009D6872" w:rsidP="00F7009D">
            <w:pPr>
              <w:pStyle w:val="TabellRader"/>
              <w:rPr>
                <w:rFonts w:cs="Arial"/>
                <w:szCs w:val="16"/>
                <w:lang w:eastAsia="sv-SE"/>
              </w:rPr>
            </w:pPr>
            <w:r>
              <w:rPr>
                <w:lang w:eastAsia="sv-SE"/>
              </w:rPr>
              <w:t>4,1</w:t>
            </w:r>
          </w:p>
        </w:tc>
      </w:tr>
      <w:tr w:rsidR="00F7009D" w:rsidRPr="00906657" w14:paraId="2C7BD2B6" w14:textId="77777777" w:rsidTr="00F7009D">
        <w:trPr>
          <w:trHeight w:val="273"/>
        </w:trPr>
        <w:tc>
          <w:tcPr>
            <w:tcW w:w="1441" w:type="dxa"/>
            <w:shd w:val="clear" w:color="auto" w:fill="auto"/>
            <w:vAlign w:val="bottom"/>
          </w:tcPr>
          <w:p w14:paraId="119867F4" w14:textId="77777777" w:rsidR="00F7009D" w:rsidRPr="000B2387" w:rsidRDefault="009D6872" w:rsidP="00F7009D">
            <w:pPr>
              <w:pStyle w:val="TabellRader"/>
              <w:jc w:val="left"/>
              <w:rPr>
                <w:vertAlign w:val="superscript"/>
              </w:rPr>
            </w:pPr>
            <w:r w:rsidRPr="006048CB">
              <w:t>Tjänste</w:t>
            </w:r>
            <w:r>
              <w:t>producenter</w:t>
            </w:r>
          </w:p>
        </w:tc>
        <w:tc>
          <w:tcPr>
            <w:tcW w:w="567" w:type="dxa"/>
            <w:tcBorders>
              <w:right w:val="single" w:sz="4" w:space="0" w:color="auto"/>
            </w:tcBorders>
            <w:shd w:val="clear" w:color="auto" w:fill="auto"/>
            <w:vAlign w:val="bottom"/>
          </w:tcPr>
          <w:p w14:paraId="1ED8B8C9" w14:textId="1867B55E" w:rsidR="00F7009D" w:rsidRDefault="009D6872" w:rsidP="00F7009D">
            <w:pPr>
              <w:pStyle w:val="TabellRader"/>
              <w:rPr>
                <w:rFonts w:cs="Arial"/>
                <w:szCs w:val="16"/>
                <w:lang w:eastAsia="sv-SE"/>
              </w:rPr>
            </w:pPr>
            <w:r>
              <w:rPr>
                <w:lang w:eastAsia="sv-SE"/>
              </w:rPr>
              <w:t>1</w:t>
            </w:r>
            <w:r>
              <w:rPr>
                <w:rFonts w:ascii="Times New Roman" w:hAnsi="Times New Roman"/>
                <w:szCs w:val="16"/>
                <w:lang w:eastAsia="sv-SE"/>
              </w:rPr>
              <w:t> </w:t>
            </w:r>
            <w:r>
              <w:rPr>
                <w:rFonts w:cs="Arial"/>
                <w:szCs w:val="16"/>
                <w:lang w:eastAsia="sv-SE"/>
              </w:rPr>
              <w:t>615</w:t>
            </w:r>
          </w:p>
        </w:tc>
        <w:tc>
          <w:tcPr>
            <w:tcW w:w="850" w:type="dxa"/>
            <w:tcBorders>
              <w:right w:val="single" w:sz="4" w:space="0" w:color="auto"/>
            </w:tcBorders>
            <w:vAlign w:val="bottom"/>
          </w:tcPr>
          <w:p w14:paraId="7B35B2E2" w14:textId="50117707" w:rsidR="00F7009D" w:rsidRPr="00D048C1" w:rsidRDefault="009D6872" w:rsidP="00F7009D">
            <w:pPr>
              <w:pStyle w:val="TabellRader"/>
              <w:rPr>
                <w:rFonts w:cs="Arial"/>
                <w:szCs w:val="16"/>
                <w:lang w:eastAsia="sv-SE"/>
              </w:rPr>
            </w:pPr>
            <w:r w:rsidRPr="00D048C1">
              <w:rPr>
                <w:lang w:eastAsia="sv-SE"/>
              </w:rPr>
              <w:t>3,</w:t>
            </w:r>
            <w:r>
              <w:rPr>
                <w:rFonts w:cs="Arial"/>
                <w:szCs w:val="16"/>
                <w:lang w:eastAsia="sv-SE"/>
              </w:rPr>
              <w:t>3</w:t>
            </w:r>
          </w:p>
        </w:tc>
        <w:tc>
          <w:tcPr>
            <w:tcW w:w="504" w:type="dxa"/>
            <w:tcBorders>
              <w:left w:val="single" w:sz="4" w:space="0" w:color="auto"/>
            </w:tcBorders>
            <w:shd w:val="clear" w:color="auto" w:fill="auto"/>
            <w:vAlign w:val="bottom"/>
          </w:tcPr>
          <w:p w14:paraId="561C8D53" w14:textId="47B3F527" w:rsidR="00F7009D" w:rsidRPr="00D048C1" w:rsidRDefault="009D6872" w:rsidP="00F7009D">
            <w:pPr>
              <w:pStyle w:val="TabellRader"/>
              <w:rPr>
                <w:rFonts w:cs="Arial"/>
                <w:szCs w:val="16"/>
                <w:lang w:eastAsia="sv-SE"/>
              </w:rPr>
            </w:pPr>
            <w:r>
              <w:rPr>
                <w:lang w:eastAsia="sv-SE"/>
              </w:rPr>
              <w:t>3</w:t>
            </w:r>
            <w:r>
              <w:rPr>
                <w:rFonts w:cs="Arial"/>
                <w:szCs w:val="16"/>
                <w:lang w:eastAsia="sv-SE"/>
              </w:rPr>
              <w:t>,0</w:t>
            </w:r>
          </w:p>
        </w:tc>
        <w:tc>
          <w:tcPr>
            <w:tcW w:w="505" w:type="dxa"/>
            <w:shd w:val="clear" w:color="auto" w:fill="auto"/>
            <w:vAlign w:val="bottom"/>
          </w:tcPr>
          <w:p w14:paraId="20668158" w14:textId="6EA30FA7" w:rsidR="00F7009D" w:rsidRPr="00D048C1" w:rsidRDefault="009D6872" w:rsidP="00F7009D">
            <w:pPr>
              <w:pStyle w:val="TabellRader"/>
              <w:rPr>
                <w:rFonts w:cs="Arial"/>
                <w:szCs w:val="16"/>
                <w:lang w:eastAsia="sv-SE"/>
              </w:rPr>
            </w:pPr>
            <w:r>
              <w:rPr>
                <w:lang w:eastAsia="sv-SE"/>
              </w:rPr>
              <w:t>3,</w:t>
            </w:r>
            <w:r>
              <w:rPr>
                <w:rFonts w:cs="Arial"/>
                <w:szCs w:val="16"/>
                <w:lang w:eastAsia="sv-SE"/>
              </w:rPr>
              <w:t>5</w:t>
            </w:r>
          </w:p>
        </w:tc>
        <w:tc>
          <w:tcPr>
            <w:tcW w:w="505" w:type="dxa"/>
            <w:shd w:val="clear" w:color="auto" w:fill="auto"/>
            <w:vAlign w:val="bottom"/>
          </w:tcPr>
          <w:p w14:paraId="177CDECB" w14:textId="009C60A0" w:rsidR="00F7009D" w:rsidRPr="00D048C1" w:rsidRDefault="009D6872" w:rsidP="00F7009D">
            <w:pPr>
              <w:pStyle w:val="TabellRader"/>
              <w:rPr>
                <w:rFonts w:cs="Arial"/>
                <w:szCs w:val="16"/>
                <w:lang w:eastAsia="sv-SE"/>
              </w:rPr>
            </w:pPr>
            <w:r w:rsidRPr="00D048C1">
              <w:rPr>
                <w:lang w:eastAsia="sv-SE"/>
              </w:rPr>
              <w:t xml:space="preserve"> </w:t>
            </w:r>
            <w:r>
              <w:rPr>
                <w:rFonts w:cs="Arial"/>
                <w:szCs w:val="16"/>
                <w:lang w:eastAsia="sv-SE"/>
              </w:rPr>
              <w:t>3,7</w:t>
            </w:r>
          </w:p>
        </w:tc>
      </w:tr>
      <w:tr w:rsidR="00F7009D" w:rsidRPr="00906657" w14:paraId="24C00923" w14:textId="77777777" w:rsidTr="00F7009D">
        <w:trPr>
          <w:trHeight w:val="286"/>
        </w:trPr>
        <w:tc>
          <w:tcPr>
            <w:tcW w:w="1441" w:type="dxa"/>
            <w:shd w:val="clear" w:color="auto" w:fill="auto"/>
            <w:vAlign w:val="bottom"/>
          </w:tcPr>
          <w:p w14:paraId="254F561A" w14:textId="489E8C31" w:rsidR="00F7009D" w:rsidRPr="000B2387" w:rsidRDefault="009D6872" w:rsidP="00F7009D">
            <w:pPr>
              <w:pStyle w:val="TabellRader"/>
              <w:jc w:val="left"/>
            </w:pPr>
            <w:r>
              <w:t xml:space="preserve">   exkl. FoF</w:t>
            </w:r>
            <w:r w:rsidRPr="003E3E57">
              <w:rPr>
                <w:vertAlign w:val="superscript"/>
              </w:rPr>
              <w:t>1</w:t>
            </w:r>
          </w:p>
        </w:tc>
        <w:tc>
          <w:tcPr>
            <w:tcW w:w="567" w:type="dxa"/>
            <w:tcBorders>
              <w:right w:val="single" w:sz="4" w:space="0" w:color="auto"/>
            </w:tcBorders>
            <w:shd w:val="clear" w:color="auto" w:fill="auto"/>
            <w:vAlign w:val="bottom"/>
          </w:tcPr>
          <w:p w14:paraId="6FA6EFF2" w14:textId="5DA598B6" w:rsidR="00F7009D" w:rsidRDefault="009D6872" w:rsidP="00F7009D">
            <w:pPr>
              <w:pStyle w:val="TabellRader"/>
              <w:rPr>
                <w:rFonts w:cs="Arial"/>
                <w:szCs w:val="16"/>
                <w:lang w:eastAsia="sv-SE"/>
              </w:rPr>
            </w:pPr>
            <w:r>
              <w:rPr>
                <w:lang w:eastAsia="sv-SE"/>
              </w:rPr>
              <w:t>1</w:t>
            </w:r>
            <w:r>
              <w:rPr>
                <w:rFonts w:ascii="Times New Roman" w:hAnsi="Times New Roman"/>
                <w:szCs w:val="16"/>
                <w:lang w:eastAsia="sv-SE"/>
              </w:rPr>
              <w:t> </w:t>
            </w:r>
            <w:r>
              <w:rPr>
                <w:rFonts w:cs="Arial"/>
                <w:szCs w:val="16"/>
                <w:lang w:eastAsia="sv-SE"/>
              </w:rPr>
              <w:t>189</w:t>
            </w:r>
          </w:p>
        </w:tc>
        <w:tc>
          <w:tcPr>
            <w:tcW w:w="850" w:type="dxa"/>
            <w:tcBorders>
              <w:right w:val="single" w:sz="4" w:space="0" w:color="auto"/>
            </w:tcBorders>
            <w:vAlign w:val="bottom"/>
          </w:tcPr>
          <w:p w14:paraId="72500235" w14:textId="469F0B90" w:rsidR="00F7009D" w:rsidRPr="00D048C1" w:rsidRDefault="009D6872" w:rsidP="00F7009D">
            <w:pPr>
              <w:pStyle w:val="TabellRader"/>
              <w:rPr>
                <w:rFonts w:cs="Arial"/>
                <w:szCs w:val="16"/>
                <w:lang w:eastAsia="sv-SE"/>
              </w:rPr>
            </w:pPr>
            <w:r>
              <w:rPr>
                <w:lang w:eastAsia="sv-SE"/>
              </w:rPr>
              <w:t>4,1</w:t>
            </w:r>
          </w:p>
        </w:tc>
        <w:tc>
          <w:tcPr>
            <w:tcW w:w="504" w:type="dxa"/>
            <w:tcBorders>
              <w:left w:val="single" w:sz="4" w:space="0" w:color="auto"/>
            </w:tcBorders>
            <w:shd w:val="clear" w:color="auto" w:fill="auto"/>
            <w:vAlign w:val="bottom"/>
          </w:tcPr>
          <w:p w14:paraId="0271AFA8" w14:textId="1FD72946" w:rsidR="00F7009D" w:rsidRPr="00D048C1" w:rsidRDefault="009D6872" w:rsidP="00F7009D">
            <w:pPr>
              <w:pStyle w:val="TabellRader"/>
              <w:rPr>
                <w:rFonts w:cs="Arial"/>
                <w:szCs w:val="16"/>
                <w:lang w:eastAsia="sv-SE"/>
              </w:rPr>
            </w:pPr>
            <w:r>
              <w:rPr>
                <w:lang w:eastAsia="sv-SE"/>
              </w:rPr>
              <w:t>2,8</w:t>
            </w:r>
          </w:p>
        </w:tc>
        <w:tc>
          <w:tcPr>
            <w:tcW w:w="505" w:type="dxa"/>
            <w:shd w:val="clear" w:color="auto" w:fill="auto"/>
            <w:vAlign w:val="bottom"/>
          </w:tcPr>
          <w:p w14:paraId="5E6C7202" w14:textId="0A337D45" w:rsidR="00F7009D" w:rsidRPr="00D048C1" w:rsidRDefault="009D6872" w:rsidP="00F7009D">
            <w:pPr>
              <w:pStyle w:val="TabellRader"/>
              <w:rPr>
                <w:rFonts w:cs="Arial"/>
                <w:szCs w:val="16"/>
                <w:lang w:eastAsia="sv-SE"/>
              </w:rPr>
            </w:pPr>
            <w:r>
              <w:rPr>
                <w:lang w:eastAsia="sv-SE"/>
              </w:rPr>
              <w:t>3,</w:t>
            </w:r>
            <w:r>
              <w:rPr>
                <w:rFonts w:cs="Arial"/>
                <w:szCs w:val="16"/>
                <w:lang w:eastAsia="sv-SE"/>
              </w:rPr>
              <w:t>6</w:t>
            </w:r>
          </w:p>
        </w:tc>
        <w:tc>
          <w:tcPr>
            <w:tcW w:w="505" w:type="dxa"/>
            <w:shd w:val="clear" w:color="auto" w:fill="auto"/>
            <w:vAlign w:val="bottom"/>
          </w:tcPr>
          <w:p w14:paraId="015E967E" w14:textId="74597ACF" w:rsidR="00F7009D" w:rsidRPr="00D048C1" w:rsidRDefault="009D6872" w:rsidP="00F7009D">
            <w:pPr>
              <w:pStyle w:val="TabellRader"/>
              <w:rPr>
                <w:rFonts w:cs="Arial"/>
                <w:szCs w:val="16"/>
                <w:lang w:eastAsia="sv-SE"/>
              </w:rPr>
            </w:pPr>
            <w:r>
              <w:rPr>
                <w:lang w:eastAsia="sv-SE"/>
              </w:rPr>
              <w:t>4,</w:t>
            </w:r>
            <w:r>
              <w:rPr>
                <w:rFonts w:cs="Arial"/>
                <w:szCs w:val="16"/>
                <w:lang w:eastAsia="sv-SE"/>
              </w:rPr>
              <w:t>5</w:t>
            </w:r>
          </w:p>
        </w:tc>
      </w:tr>
      <w:tr w:rsidR="00F7009D" w:rsidRPr="00906657" w14:paraId="5E4C2B10" w14:textId="77777777" w:rsidTr="00F7009D">
        <w:trPr>
          <w:trHeight w:val="273"/>
        </w:trPr>
        <w:tc>
          <w:tcPr>
            <w:tcW w:w="1441" w:type="dxa"/>
            <w:tcBorders>
              <w:bottom w:val="single" w:sz="18" w:space="0" w:color="auto"/>
            </w:tcBorders>
            <w:shd w:val="clear" w:color="auto" w:fill="auto"/>
            <w:vAlign w:val="bottom"/>
          </w:tcPr>
          <w:p w14:paraId="762B4161" w14:textId="77777777" w:rsidR="00F7009D" w:rsidRPr="003F69BD" w:rsidRDefault="009D6872" w:rsidP="00F7009D">
            <w:pPr>
              <w:pStyle w:val="TabellSlutsumma"/>
              <w:jc w:val="left"/>
            </w:pPr>
            <w:r w:rsidRPr="006C6F31">
              <w:rPr>
                <w:b w:val="0"/>
              </w:rPr>
              <w:t>Näringslivet totalt</w:t>
            </w:r>
          </w:p>
        </w:tc>
        <w:tc>
          <w:tcPr>
            <w:tcW w:w="567" w:type="dxa"/>
            <w:tcBorders>
              <w:bottom w:val="single" w:sz="18" w:space="0" w:color="auto"/>
              <w:right w:val="single" w:sz="4" w:space="0" w:color="auto"/>
            </w:tcBorders>
            <w:shd w:val="clear" w:color="auto" w:fill="auto"/>
            <w:vAlign w:val="bottom"/>
          </w:tcPr>
          <w:p w14:paraId="74781E62" w14:textId="34E0557C" w:rsidR="00F7009D" w:rsidRPr="003F69BD" w:rsidRDefault="009D6872" w:rsidP="00F7009D">
            <w:pPr>
              <w:pStyle w:val="TabellSlutsumma"/>
              <w:rPr>
                <w:lang w:eastAsia="sv-SE"/>
              </w:rPr>
            </w:pPr>
            <w:r w:rsidRPr="006C6F31">
              <w:rPr>
                <w:b w:val="0"/>
                <w:lang w:eastAsia="sv-SE"/>
              </w:rPr>
              <w:t>2</w:t>
            </w:r>
            <w:r w:rsidRPr="000D65DF">
              <w:rPr>
                <w:rFonts w:ascii="Times New Roman" w:hAnsi="Times New Roman"/>
                <w:b w:val="0"/>
                <w:lang w:eastAsia="sv-SE"/>
              </w:rPr>
              <w:t> </w:t>
            </w:r>
            <w:r w:rsidRPr="000D65DF">
              <w:rPr>
                <w:b w:val="0"/>
                <w:lang w:eastAsia="sv-SE"/>
              </w:rPr>
              <w:t>449</w:t>
            </w:r>
          </w:p>
        </w:tc>
        <w:tc>
          <w:tcPr>
            <w:tcW w:w="850" w:type="dxa"/>
            <w:tcBorders>
              <w:bottom w:val="single" w:sz="18" w:space="0" w:color="auto"/>
              <w:right w:val="single" w:sz="4" w:space="0" w:color="auto"/>
            </w:tcBorders>
            <w:vAlign w:val="bottom"/>
          </w:tcPr>
          <w:p w14:paraId="3F328CAA" w14:textId="7AA6B755" w:rsidR="00F7009D" w:rsidRPr="003F69BD" w:rsidRDefault="009D6872" w:rsidP="00F7009D">
            <w:pPr>
              <w:pStyle w:val="TabellSlutsumma"/>
              <w:rPr>
                <w:lang w:eastAsia="sv-SE"/>
              </w:rPr>
            </w:pPr>
            <w:r w:rsidRPr="006C6F31">
              <w:rPr>
                <w:b w:val="0"/>
                <w:lang w:eastAsia="sv-SE"/>
              </w:rPr>
              <w:t>3,</w:t>
            </w:r>
            <w:r w:rsidRPr="000D65DF">
              <w:rPr>
                <w:b w:val="0"/>
                <w:lang w:eastAsia="sv-SE"/>
              </w:rPr>
              <w:t>5</w:t>
            </w:r>
          </w:p>
        </w:tc>
        <w:tc>
          <w:tcPr>
            <w:tcW w:w="504" w:type="dxa"/>
            <w:tcBorders>
              <w:left w:val="single" w:sz="4" w:space="0" w:color="auto"/>
              <w:bottom w:val="single" w:sz="18" w:space="0" w:color="auto"/>
            </w:tcBorders>
            <w:shd w:val="clear" w:color="auto" w:fill="auto"/>
            <w:vAlign w:val="bottom"/>
          </w:tcPr>
          <w:p w14:paraId="114B215D" w14:textId="27C94C20" w:rsidR="00F7009D" w:rsidRPr="003F69BD" w:rsidRDefault="009D6872" w:rsidP="00F7009D">
            <w:pPr>
              <w:pStyle w:val="TabellSlutsumma"/>
              <w:rPr>
                <w:lang w:eastAsia="sv-SE"/>
              </w:rPr>
            </w:pPr>
            <w:r w:rsidRPr="006C6F31">
              <w:rPr>
                <w:b w:val="0"/>
                <w:lang w:eastAsia="sv-SE"/>
              </w:rPr>
              <w:t>1,</w:t>
            </w:r>
            <w:r w:rsidRPr="000D65DF">
              <w:rPr>
                <w:b w:val="0"/>
                <w:lang w:eastAsia="sv-SE"/>
              </w:rPr>
              <w:t>9</w:t>
            </w:r>
          </w:p>
        </w:tc>
        <w:tc>
          <w:tcPr>
            <w:tcW w:w="505" w:type="dxa"/>
            <w:tcBorders>
              <w:bottom w:val="single" w:sz="18" w:space="0" w:color="auto"/>
            </w:tcBorders>
            <w:shd w:val="clear" w:color="auto" w:fill="auto"/>
            <w:vAlign w:val="bottom"/>
          </w:tcPr>
          <w:p w14:paraId="0A4BAAD4" w14:textId="707A3F83" w:rsidR="00F7009D" w:rsidRPr="003F69BD" w:rsidRDefault="009D6872" w:rsidP="00F7009D">
            <w:pPr>
              <w:pStyle w:val="TabellSlutsumma"/>
              <w:rPr>
                <w:lang w:eastAsia="sv-SE"/>
              </w:rPr>
            </w:pPr>
            <w:r w:rsidRPr="006C6F31">
              <w:rPr>
                <w:b w:val="0"/>
                <w:lang w:eastAsia="sv-SE"/>
              </w:rPr>
              <w:t xml:space="preserve">   </w:t>
            </w:r>
            <w:r w:rsidRPr="000D65DF">
              <w:rPr>
                <w:b w:val="0"/>
                <w:lang w:eastAsia="sv-SE"/>
              </w:rPr>
              <w:t>3,3</w:t>
            </w:r>
          </w:p>
        </w:tc>
        <w:tc>
          <w:tcPr>
            <w:tcW w:w="505" w:type="dxa"/>
            <w:tcBorders>
              <w:bottom w:val="single" w:sz="18" w:space="0" w:color="auto"/>
            </w:tcBorders>
            <w:shd w:val="clear" w:color="auto" w:fill="auto"/>
            <w:vAlign w:val="bottom"/>
          </w:tcPr>
          <w:p w14:paraId="13E549C8" w14:textId="79C62DAE" w:rsidR="00F7009D" w:rsidRPr="003F69BD" w:rsidRDefault="009D6872" w:rsidP="00F7009D">
            <w:pPr>
              <w:pStyle w:val="TabellSlutsumma"/>
              <w:rPr>
                <w:lang w:eastAsia="sv-SE"/>
              </w:rPr>
            </w:pPr>
            <w:r w:rsidRPr="006C6F31">
              <w:rPr>
                <w:b w:val="0"/>
                <w:lang w:eastAsia="sv-SE"/>
              </w:rPr>
              <w:t>4,1</w:t>
            </w:r>
          </w:p>
        </w:tc>
      </w:tr>
    </w:tbl>
    <w:p w14:paraId="2B1CE180" w14:textId="77777777" w:rsidR="00F7009D" w:rsidRPr="006048CB" w:rsidRDefault="009D6872" w:rsidP="00F7009D">
      <w:pPr>
        <w:pStyle w:val="TabellFotnot"/>
        <w:spacing w:before="20"/>
      </w:pPr>
      <w:r w:rsidRPr="006048CB">
        <w:rPr>
          <w:vertAlign w:val="superscript"/>
        </w:rPr>
        <w:t>1</w:t>
      </w:r>
      <w:r w:rsidRPr="00A12A06">
        <w:t xml:space="preserve"> </w:t>
      </w:r>
      <w:r>
        <w:t>Finans- och fastighetstjänstebranscherna.</w:t>
      </w:r>
    </w:p>
    <w:p w14:paraId="0E03B96E" w14:textId="77777777" w:rsidR="00F7009D" w:rsidRPr="00A12A06" w:rsidRDefault="009D6872" w:rsidP="00F7009D">
      <w:pPr>
        <w:pStyle w:val="TabellFotnot"/>
        <w:spacing w:before="20"/>
      </w:pPr>
      <w:r w:rsidRPr="006048CB">
        <w:t xml:space="preserve">Anm.: </w:t>
      </w:r>
      <w:r>
        <w:t>Fasta priser, referensår 2012</w:t>
      </w:r>
      <w:r w:rsidRPr="006048CB">
        <w:t>.</w:t>
      </w:r>
      <w:r>
        <w:t xml:space="preserve"> </w:t>
      </w:r>
      <w:r w:rsidRPr="006048CB">
        <w:t>Med produktion avses förädlingsvärde, dvs. bruttoproduktion</w:t>
      </w:r>
      <w:r>
        <w:t xml:space="preserve"> </w:t>
      </w:r>
      <w:r w:rsidRPr="006048CB">
        <w:t>minus insatsförbruknin</w:t>
      </w:r>
      <w:r>
        <w:t xml:space="preserve">g. </w:t>
      </w:r>
    </w:p>
    <w:p w14:paraId="3FED60D7" w14:textId="77777777" w:rsidR="00F7009D" w:rsidRPr="006048CB" w:rsidRDefault="009D6872" w:rsidP="00F7009D">
      <w:pPr>
        <w:pStyle w:val="TabellFotnot"/>
      </w:pPr>
      <w:r w:rsidRPr="006048CB">
        <w:t>Källor: Stat</w:t>
      </w:r>
      <w:r>
        <w:t>ist</w:t>
      </w:r>
      <w:r w:rsidRPr="006048CB">
        <w:t>iska centralbyrån och egna beräkningar.</w:t>
      </w:r>
    </w:p>
    <w:p w14:paraId="53D1C15A" w14:textId="77777777" w:rsidR="00F7009D" w:rsidRDefault="00F7009D" w:rsidP="00F7009D">
      <w:pPr>
        <w:pStyle w:val="Brdtextmedindrag"/>
      </w:pPr>
    </w:p>
    <w:p w14:paraId="5089A07F" w14:textId="499EBF6A" w:rsidR="00F7009D" w:rsidRDefault="009D6872" w:rsidP="00F7009D">
      <w:pPr>
        <w:pStyle w:val="Brdtext"/>
      </w:pPr>
      <w:r>
        <w:t>Tillväxttakten i tjänsteproduktionen bedöms stiga 2014 och ligga kvar på en förhållandevis hög nivå 2015. Produktionen gynnas bl.a. av en stigande tillväxt i hushållens konsumtion och av en ökad efterfrågan på företagsnära tjänster.</w:t>
      </w:r>
    </w:p>
    <w:p w14:paraId="133B0735" w14:textId="14D3AA9B" w:rsidR="00F7009D" w:rsidRDefault="009D6872" w:rsidP="00F7009D">
      <w:pPr>
        <w:pStyle w:val="Brdtextmedindrag"/>
      </w:pPr>
      <w:r>
        <w:t>Sammantaget förväntas tillväxten i närings-livets produktion stiga 2014 och 2015.</w:t>
      </w:r>
    </w:p>
    <w:p w14:paraId="17725A3C" w14:textId="635E55EF" w:rsidR="00F7009D" w:rsidRDefault="009D6872" w:rsidP="00F7009D">
      <w:pPr>
        <w:pStyle w:val="Rubrik3"/>
      </w:pPr>
      <w:bookmarkStart w:id="121" w:name="_Ref384114685"/>
      <w:bookmarkStart w:id="122" w:name="_Toc384401484"/>
      <w:r w:rsidRPr="00DF3726">
        <w:t>Arbetsmarknad</w:t>
      </w:r>
      <w:bookmarkEnd w:id="121"/>
      <w:bookmarkEnd w:id="122"/>
    </w:p>
    <w:p w14:paraId="27BEF233" w14:textId="3B399CB9" w:rsidR="00F7009D" w:rsidRDefault="009D6872" w:rsidP="00F7009D">
      <w:pPr>
        <w:pStyle w:val="Rubrik4utannumrering"/>
        <w:spacing w:before="0"/>
      </w:pPr>
      <w:r>
        <w:t>Återhämtning på arbetsmarknaden</w:t>
      </w:r>
    </w:p>
    <w:p w14:paraId="3A196467" w14:textId="2850A288" w:rsidR="00F7009D" w:rsidRDefault="009D6872" w:rsidP="00F7009D">
      <w:pPr>
        <w:pStyle w:val="Brdtext"/>
      </w:pPr>
      <w:r>
        <w:t xml:space="preserve">Sysselsättningen steg för både män och kvinnor 2013 (se </w:t>
      </w:r>
      <w:r>
        <w:fldChar w:fldCharType="begin"/>
      </w:r>
      <w:r>
        <w:instrText xml:space="preserve"> REF  _Ref383591274 \* Lower \h </w:instrText>
      </w:r>
      <w:r>
        <w:fldChar w:fldCharType="separate"/>
      </w:r>
      <w:r w:rsidR="004642B5">
        <w:t xml:space="preserve">tabell </w:t>
      </w:r>
      <w:r w:rsidR="004642B5" w:rsidRPr="004642B5">
        <w:rPr>
          <w:bCs/>
          <w:noProof/>
        </w:rPr>
        <w:t>3</w:t>
      </w:r>
      <w:r w:rsidR="004642B5">
        <w:t>.</w:t>
      </w:r>
      <w:r w:rsidR="004642B5">
        <w:rPr>
          <w:noProof/>
        </w:rPr>
        <w:t>4</w:t>
      </w:r>
      <w:r>
        <w:fldChar w:fldCharType="end"/>
      </w:r>
      <w:r>
        <w:t>)</w:t>
      </w:r>
      <w:r w:rsidRPr="00DF3726">
        <w:t xml:space="preserve">. </w:t>
      </w:r>
      <w:r>
        <w:t xml:space="preserve">Det är tjänstebranscherna samt stat, kommuner och landsting som främst har drivit ökningen i sysselsättningen </w:t>
      </w:r>
      <w:r w:rsidRPr="00DF3726">
        <w:t xml:space="preserve">(se </w:t>
      </w:r>
      <w:r>
        <w:fldChar w:fldCharType="begin"/>
      </w:r>
      <w:r>
        <w:instrText xml:space="preserve"> REF  _Ref382298573 \* Lower \h </w:instrText>
      </w:r>
      <w:r>
        <w:fldChar w:fldCharType="separate"/>
      </w:r>
      <w:r w:rsidR="004642B5">
        <w:t xml:space="preserve">tabell </w:t>
      </w:r>
      <w:r w:rsidR="004642B5" w:rsidRPr="004642B5">
        <w:rPr>
          <w:bCs/>
          <w:noProof/>
        </w:rPr>
        <w:t>3</w:t>
      </w:r>
      <w:r w:rsidR="004642B5">
        <w:t>.</w:t>
      </w:r>
      <w:r w:rsidR="004642B5">
        <w:rPr>
          <w:noProof/>
        </w:rPr>
        <w:t>5</w:t>
      </w:r>
      <w:r>
        <w:fldChar w:fldCharType="end"/>
      </w:r>
      <w:r>
        <w:t xml:space="preserve">). </w:t>
      </w:r>
      <w:r w:rsidRPr="00DF3726">
        <w:t xml:space="preserve">Sysselsättningen </w:t>
      </w:r>
      <w:r>
        <w:t>ökade</w:t>
      </w:r>
      <w:r w:rsidRPr="00DF3726">
        <w:t xml:space="preserve"> </w:t>
      </w:r>
      <w:r>
        <w:t>något snabbare än</w:t>
      </w:r>
      <w:r w:rsidRPr="00DF3726">
        <w:t xml:space="preserve"> befolkningen, vilket in</w:t>
      </w:r>
      <w:r>
        <w:t>neba</w:t>
      </w:r>
      <w:r w:rsidRPr="00DF3726">
        <w:t xml:space="preserve">r att sysselsättningsgraden </w:t>
      </w:r>
      <w:r>
        <w:t xml:space="preserve">steg </w:t>
      </w:r>
      <w:r w:rsidRPr="00DF3726">
        <w:t xml:space="preserve">(se </w:t>
      </w:r>
      <w:r>
        <w:fldChar w:fldCharType="begin"/>
      </w:r>
      <w:r>
        <w:instrText xml:space="preserve"> REF  _Ref378925754 \* Lower \h </w:instrText>
      </w:r>
      <w:r>
        <w:fldChar w:fldCharType="separate"/>
      </w:r>
      <w:r w:rsidR="004642B5">
        <w:t xml:space="preserve">diagram </w:t>
      </w:r>
      <w:r w:rsidR="004642B5">
        <w:rPr>
          <w:noProof/>
        </w:rPr>
        <w:t>3.8</w:t>
      </w:r>
      <w:r>
        <w:fldChar w:fldCharType="end"/>
      </w:r>
      <w:r>
        <w:t xml:space="preserve">). </w:t>
      </w:r>
    </w:p>
    <w:p w14:paraId="04C22D1E" w14:textId="0A247656" w:rsidR="00F7009D" w:rsidRDefault="009D6872" w:rsidP="00F7009D">
      <w:pPr>
        <w:pStyle w:val="Brdtextmedindrag"/>
      </w:pPr>
      <w:r>
        <w:t xml:space="preserve">De framåtblickande indikatorerna för efterfrågan på arbetskraft, t.ex. anställnings-planer i näringslivet, nyanmälda lediga platser och varsel om uppsägning, tyder på en fortsatt ökning av sysselsättningen under 2014 (se </w:t>
      </w:r>
      <w:r w:rsidRPr="00647590">
        <w:fldChar w:fldCharType="begin"/>
      </w:r>
      <w:r w:rsidRPr="00647590">
        <w:instrText xml:space="preserve"> REF  _Ref378926907 \* Lower \h </w:instrText>
      </w:r>
      <w:r>
        <w:instrText xml:space="preserve"> \* MERGEFORMAT </w:instrText>
      </w:r>
      <w:r w:rsidRPr="00647590">
        <w:fldChar w:fldCharType="separate"/>
      </w:r>
      <w:r w:rsidR="004642B5" w:rsidRPr="00604FFB">
        <w:t xml:space="preserve">diagram </w:t>
      </w:r>
      <w:r w:rsidR="004642B5">
        <w:rPr>
          <w:noProof/>
        </w:rPr>
        <w:t>3</w:t>
      </w:r>
      <w:r w:rsidR="004642B5" w:rsidRPr="00604FFB">
        <w:t>.</w:t>
      </w:r>
      <w:r w:rsidR="004642B5">
        <w:rPr>
          <w:noProof/>
        </w:rPr>
        <w:t>9</w:t>
      </w:r>
      <w:r w:rsidRPr="00647590">
        <w:fldChar w:fldCharType="end"/>
      </w:r>
      <w:r>
        <w:t>).</w:t>
      </w:r>
      <w:r w:rsidRPr="0066067C">
        <w:t xml:space="preserve"> </w:t>
      </w:r>
      <w:r w:rsidRPr="00051C95">
        <w:t>Enligt K</w:t>
      </w:r>
      <w:r>
        <w:t>onjunkturinstitutets konjunktur</w:t>
      </w:r>
      <w:r w:rsidRPr="00051C95">
        <w:t xml:space="preserve">barometer har </w:t>
      </w:r>
      <w:r>
        <w:t xml:space="preserve">andelen företag som planerar att öka antalet anställda stigit kraftigt sedan slutet </w:t>
      </w:r>
      <w:r w:rsidRPr="00051C95">
        <w:t>av 2013. Antalet</w:t>
      </w:r>
      <w:r>
        <w:t xml:space="preserve"> varsel om uppsägning har minskat kontinuerligt under 2013 och antalet nyanmälda lediga platser befinner sig på en hög nivå. </w:t>
      </w:r>
    </w:p>
    <w:p w14:paraId="10193BFA" w14:textId="77777777" w:rsidR="00F7009D" w:rsidRDefault="00F7009D" w:rsidP="00F7009D">
      <w:pPr>
        <w:pStyle w:val="Brdtextmedindrag"/>
      </w:pPr>
    </w:p>
    <w:p w14:paraId="660386D2" w14:textId="1210642D" w:rsidR="00F7009D" w:rsidRDefault="009D6872" w:rsidP="00F7009D">
      <w:pPr>
        <w:pStyle w:val="DiagramRubrik"/>
      </w:pPr>
      <w:bookmarkStart w:id="123" w:name="_Ref378925754"/>
      <w:bookmarkStart w:id="124" w:name="_Toc384401744"/>
      <w:r>
        <w:lastRenderedPageBreak/>
        <w:t xml:space="preserve">Diagram </w:t>
      </w:r>
      <w:r w:rsidR="0009067D">
        <w:fldChar w:fldCharType="begin"/>
      </w:r>
      <w:r w:rsidR="0009067D">
        <w:instrText xml:space="preserve"> STYLEREF "Rubrik 1"\n \* MERGEFORMAT </w:instrText>
      </w:r>
      <w:r w:rsidR="0009067D">
        <w:fldChar w:fldCharType="separate"/>
      </w:r>
      <w:r w:rsidR="004642B5">
        <w:rPr>
          <w:noProof/>
        </w:rPr>
        <w:t>3</w:t>
      </w:r>
      <w:r w:rsidR="0009067D">
        <w:rPr>
          <w:noProof/>
        </w:rPr>
        <w:fldChar w:fldCharType="end"/>
      </w:r>
      <w:r>
        <w:rPr>
          <w:noProof/>
        </w:rPr>
        <w:t>.</w:t>
      </w:r>
      <w:fldSimple w:instr=" SEQ Diagram \* ARABIC \s 1 ">
        <w:r w:rsidR="004642B5">
          <w:rPr>
            <w:noProof/>
          </w:rPr>
          <w:t>8</w:t>
        </w:r>
      </w:fldSimple>
      <w:bookmarkEnd w:id="123"/>
      <w:r>
        <w:t xml:space="preserve"> Sysselsatta och sysselsättningsgrad 1991–2015</w:t>
      </w:r>
      <w:bookmarkEnd w:id="124"/>
    </w:p>
    <w:p w14:paraId="30581615" w14:textId="3965CD38" w:rsidR="00F7009D" w:rsidRDefault="009D6872" w:rsidP="00F7009D">
      <w:pPr>
        <w:pStyle w:val="DiagramUnderrubrik"/>
      </w:pPr>
      <w:r>
        <w:t>Tusental</w:t>
      </w:r>
      <w:r>
        <w:tab/>
        <w:t>Procent av befolkningen</w:t>
      </w:r>
    </w:p>
    <w:p w14:paraId="373B35C0" w14:textId="179099F6" w:rsidR="00F7009D" w:rsidRDefault="009D6872" w:rsidP="00F7009D">
      <w:pPr>
        <w:pStyle w:val="Brdtext"/>
        <w:spacing w:line="260" w:lineRule="atLeast"/>
      </w:pPr>
      <w:r>
        <w:rPr>
          <w:noProof/>
          <w:lang w:eastAsia="sv-SE"/>
        </w:rPr>
        <w:drawing>
          <wp:inline distT="0" distB="0" distL="0" distR="0" wp14:anchorId="32DD1F33" wp14:editId="1665A52E">
            <wp:extent cx="2753995" cy="2247417"/>
            <wp:effectExtent l="0" t="0" r="8255" b="635"/>
            <wp:docPr id="43" name="Diagram 3"/>
            <wp:cNvGraphicFramePr/>
            <a:graphic xmlns:a="http://schemas.openxmlformats.org/drawingml/2006/main">
              <a:graphicData uri="http://schemas.openxmlformats.org/drawingml/2006/chart">
                <c:chart xmlns:c="http://schemas.openxmlformats.org/drawingml/2006/chart" xmlns:r="http://schemas.openxmlformats.org/officeDocument/2006/relationships" r:id="rId123"/>
              </a:graphicData>
            </a:graphic>
          </wp:inline>
        </w:drawing>
      </w:r>
    </w:p>
    <w:p w14:paraId="5D8A4F2B" w14:textId="19BE5BDE" w:rsidR="00F7009D" w:rsidRPr="00654D39" w:rsidRDefault="009D6872" w:rsidP="00F7009D">
      <w:pPr>
        <w:pStyle w:val="DiagramFotnot"/>
      </w:pPr>
      <w:r>
        <w:t>Anm.: Avser åldersgruppen 15–74 år. Länkad data från Statistiska centralbyrån (2001–2005) och Konjunkturinstitutet (1991–2000).</w:t>
      </w:r>
      <w:r>
        <w:br/>
        <w:t>Källor: Statistiska centralbyrån, Konjunkturinstitutet och egna beräkningar.</w:t>
      </w:r>
    </w:p>
    <w:p w14:paraId="6DE49287" w14:textId="77777777" w:rsidR="00F7009D" w:rsidRPr="00654D39" w:rsidRDefault="00F7009D" w:rsidP="00F7009D"/>
    <w:p w14:paraId="7742ED17" w14:textId="161AEDE5" w:rsidR="00F7009D" w:rsidRDefault="009D6872" w:rsidP="00F7009D">
      <w:pPr>
        <w:pStyle w:val="Brdtext"/>
      </w:pPr>
      <w:r>
        <w:t>S</w:t>
      </w:r>
      <w:r w:rsidRPr="00DF3726">
        <w:t xml:space="preserve">ysselsättningen </w:t>
      </w:r>
      <w:r>
        <w:t xml:space="preserve">förväntas </w:t>
      </w:r>
      <w:r w:rsidRPr="00DF3726">
        <w:t xml:space="preserve">öka </w:t>
      </w:r>
      <w:r>
        <w:t>snabbare än befolkningen</w:t>
      </w:r>
      <w:r w:rsidRPr="00DF3726">
        <w:t xml:space="preserve"> 2014</w:t>
      </w:r>
      <w:r>
        <w:t xml:space="preserve"> och 2015, vilket får till följd</w:t>
      </w:r>
      <w:r w:rsidRPr="00DF3726">
        <w:t xml:space="preserve"> att sysselsättningsgraden </w:t>
      </w:r>
      <w:r>
        <w:t>stiger</w:t>
      </w:r>
      <w:r w:rsidRPr="00DF3726">
        <w:t xml:space="preserve"> </w:t>
      </w:r>
      <w:r>
        <w:t xml:space="preserve">ytterligare </w:t>
      </w:r>
      <w:r w:rsidRPr="00DF3726">
        <w:t xml:space="preserve">(se </w:t>
      </w:r>
      <w:r>
        <w:fldChar w:fldCharType="begin"/>
      </w:r>
      <w:r>
        <w:instrText xml:space="preserve"> REF  _Ref378925754 \* Lower \h  \* MERGEFORMAT </w:instrText>
      </w:r>
      <w:r>
        <w:fldChar w:fldCharType="separate"/>
      </w:r>
      <w:r w:rsidR="004642B5">
        <w:t xml:space="preserve">diagram </w:t>
      </w:r>
      <w:r w:rsidR="004642B5">
        <w:rPr>
          <w:noProof/>
        </w:rPr>
        <w:t>3.8</w:t>
      </w:r>
      <w:r>
        <w:fldChar w:fldCharType="end"/>
      </w:r>
      <w:r w:rsidRPr="00DF3726">
        <w:t>).</w:t>
      </w:r>
      <w:r>
        <w:t xml:space="preserve"> </w:t>
      </w:r>
    </w:p>
    <w:p w14:paraId="686D87CB" w14:textId="77777777" w:rsidR="00F7009D" w:rsidRPr="00C45327" w:rsidRDefault="00F7009D" w:rsidP="00F7009D">
      <w:pPr>
        <w:pStyle w:val="Brdtextmedindrag"/>
      </w:pPr>
    </w:p>
    <w:p w14:paraId="5B113811" w14:textId="7DA06925" w:rsidR="00F7009D" w:rsidRPr="00604FFB" w:rsidRDefault="009D6872" w:rsidP="00F7009D">
      <w:pPr>
        <w:pStyle w:val="DiagramRubrik"/>
      </w:pPr>
      <w:bookmarkStart w:id="125" w:name="_Ref378926907"/>
      <w:bookmarkStart w:id="126" w:name="_Toc384401745"/>
      <w:r w:rsidRPr="00604FFB">
        <w:t xml:space="preserve">Diagram </w:t>
      </w:r>
      <w:r w:rsidR="0009067D">
        <w:fldChar w:fldCharType="begin"/>
      </w:r>
      <w:r w:rsidR="0009067D">
        <w:instrText xml:space="preserve"> STYLEREF "Rubrik 1"\n \* MERGEFORMAT </w:instrText>
      </w:r>
      <w:r w:rsidR="0009067D">
        <w:fldChar w:fldCharType="separate"/>
      </w:r>
      <w:r w:rsidR="004642B5">
        <w:rPr>
          <w:noProof/>
        </w:rPr>
        <w:t>3</w:t>
      </w:r>
      <w:r w:rsidR="0009067D">
        <w:rPr>
          <w:noProof/>
        </w:rPr>
        <w:fldChar w:fldCharType="end"/>
      </w:r>
      <w:r w:rsidRPr="00604FFB">
        <w:t>.</w:t>
      </w:r>
      <w:fldSimple w:instr=" SEQ Diagram \* ARABIC \s 1 ">
        <w:r w:rsidR="004642B5">
          <w:rPr>
            <w:noProof/>
          </w:rPr>
          <w:t>9</w:t>
        </w:r>
      </w:fldSimple>
      <w:bookmarkEnd w:id="125"/>
      <w:r w:rsidRPr="00604FFB">
        <w:t xml:space="preserve"> Urval av sysselsättningsindikatorer 2001–2014</w:t>
      </w:r>
      <w:bookmarkEnd w:id="126"/>
    </w:p>
    <w:p w14:paraId="3EA0C12A" w14:textId="26E6814B" w:rsidR="00F7009D" w:rsidRPr="00604FFB" w:rsidRDefault="009D6872" w:rsidP="00F7009D">
      <w:pPr>
        <w:pStyle w:val="DiagramUnderrubrik"/>
      </w:pPr>
      <w:r w:rsidRPr="00604FFB">
        <w:t>Tusental</w:t>
      </w:r>
      <w:r w:rsidRPr="00604FFB">
        <w:tab/>
        <w:t>Nettotal</w:t>
      </w:r>
    </w:p>
    <w:p w14:paraId="1EDC116D" w14:textId="676F7924" w:rsidR="00F7009D" w:rsidRPr="00604FFB" w:rsidRDefault="009D6872" w:rsidP="00F7009D">
      <w:pPr>
        <w:pStyle w:val="Brdtext"/>
        <w:spacing w:line="260" w:lineRule="atLeast"/>
      </w:pPr>
      <w:r w:rsidRPr="00604FFB">
        <w:rPr>
          <w:noProof/>
          <w:lang w:eastAsia="sv-SE"/>
        </w:rPr>
        <w:drawing>
          <wp:inline distT="0" distB="0" distL="0" distR="0" wp14:anchorId="69E3093C" wp14:editId="27621F05">
            <wp:extent cx="2753995" cy="2282136"/>
            <wp:effectExtent l="0" t="0" r="8255" b="0"/>
            <wp:docPr id="44" name="Diagram 230"/>
            <wp:cNvGraphicFramePr/>
            <a:graphic xmlns:a="http://schemas.openxmlformats.org/drawingml/2006/main">
              <a:graphicData uri="http://schemas.openxmlformats.org/drawingml/2006/chart">
                <c:chart xmlns:c="http://schemas.openxmlformats.org/drawingml/2006/chart" xmlns:r="http://schemas.openxmlformats.org/officeDocument/2006/relationships" r:id="rId124"/>
              </a:graphicData>
            </a:graphic>
          </wp:inline>
        </w:drawing>
      </w:r>
    </w:p>
    <w:p w14:paraId="7B953A31" w14:textId="1FC2D465" w:rsidR="00F7009D" w:rsidRDefault="009D6872" w:rsidP="00F7009D">
      <w:pPr>
        <w:pStyle w:val="DiagramFotnot"/>
      </w:pPr>
      <w:r w:rsidRPr="00604FFB">
        <w:t>Anm.: Nyanmälda lediga platser vid Arbetsförmedlingen. Anställningsplanerna är säsongrensade och avser förväntningar på antal anställda från Konjunkturbarometern. Nettotal är skillnaden mellan andelen positiva och</w:t>
      </w:r>
      <w:r w:rsidRPr="00604FFB" w:rsidDel="00417A55">
        <w:t xml:space="preserve"> </w:t>
      </w:r>
      <w:r w:rsidRPr="00604FFB">
        <w:t>negativa svar. Sista utfall är januari 2014.</w:t>
      </w:r>
      <w:r w:rsidRPr="00604FFB">
        <w:br/>
        <w:t>Källor: Statistiska centralbyrån, Arbetsförmedlingen och Konjunkturinstitutet.</w:t>
      </w:r>
    </w:p>
    <w:p w14:paraId="6C0119FA" w14:textId="65B7F295" w:rsidR="00F7009D" w:rsidRDefault="009D6872" w:rsidP="00F7009D">
      <w:pPr>
        <w:pStyle w:val="Rubrik4utannumrering"/>
      </w:pPr>
      <w:r>
        <w:t>Sysselsättningen i näringslivet ökar i takt med återhämtningen i ekonomin</w:t>
      </w:r>
    </w:p>
    <w:p w14:paraId="014E7EEA" w14:textId="7F823D18" w:rsidR="00F7009D" w:rsidRDefault="009D6872" w:rsidP="00F7009D">
      <w:pPr>
        <w:pStyle w:val="Brdtext"/>
      </w:pPr>
      <w:r>
        <w:t>Tillväxten i näringslivets produktion tilltog 2013 och väntas öka ytterligare 2014. I takt med att produktionen ökar snabbare får företagen ett större behov av att öka arbetsstyrkan</w:t>
      </w:r>
      <w:r w:rsidDel="00F87CEB">
        <w:t xml:space="preserve"> </w:t>
      </w:r>
      <w:r>
        <w:t xml:space="preserve">(se </w:t>
      </w:r>
      <w:r>
        <w:fldChar w:fldCharType="begin"/>
      </w:r>
      <w:r>
        <w:instrText xml:space="preserve"> REF  _Ref382298573 \* Lower \h </w:instrText>
      </w:r>
      <w:r>
        <w:fldChar w:fldCharType="separate"/>
      </w:r>
      <w:r w:rsidR="004642B5">
        <w:t xml:space="preserve">tabell </w:t>
      </w:r>
      <w:r w:rsidR="004642B5" w:rsidRPr="004642B5">
        <w:rPr>
          <w:bCs/>
          <w:noProof/>
        </w:rPr>
        <w:t>3</w:t>
      </w:r>
      <w:r w:rsidR="004642B5">
        <w:t>.</w:t>
      </w:r>
      <w:r w:rsidR="004642B5">
        <w:rPr>
          <w:noProof/>
        </w:rPr>
        <w:t>5</w:t>
      </w:r>
      <w:r>
        <w:fldChar w:fldCharType="end"/>
      </w:r>
      <w:r>
        <w:t>).</w:t>
      </w:r>
      <w:r w:rsidRPr="003C58EA">
        <w:t xml:space="preserve"> Utvecklingen av sysselsättningen</w:t>
      </w:r>
      <w:r w:rsidRPr="003C58EA" w:rsidDel="00D05966">
        <w:t xml:space="preserve"> </w:t>
      </w:r>
      <w:r w:rsidRPr="003C58EA">
        <w:t>skilj</w:t>
      </w:r>
      <w:r>
        <w:t>er</w:t>
      </w:r>
      <w:r w:rsidRPr="003C58EA">
        <w:t xml:space="preserve"> sig </w:t>
      </w:r>
      <w:r w:rsidRPr="003C58EA">
        <w:lastRenderedPageBreak/>
        <w:t xml:space="preserve">åt mellan näringslivets branscher, med ökningar främst i tjänstebranscherna. Detta följer av den stigande inhemska efterfrågan, i synnerhet en ökad konsumtion bland hushållen. Sysselsättningen i varubranscherna väntas i stället minska något (se </w:t>
      </w:r>
      <w:r>
        <w:fldChar w:fldCharType="begin"/>
      </w:r>
      <w:r>
        <w:instrText xml:space="preserve"> REF  _Ref382298573 \* Lower \h </w:instrText>
      </w:r>
      <w:r>
        <w:fldChar w:fldCharType="separate"/>
      </w:r>
      <w:r w:rsidR="004642B5">
        <w:t xml:space="preserve">tabell </w:t>
      </w:r>
      <w:r w:rsidR="004642B5" w:rsidRPr="004642B5">
        <w:rPr>
          <w:bCs/>
          <w:noProof/>
        </w:rPr>
        <w:t>3</w:t>
      </w:r>
      <w:r w:rsidR="004642B5">
        <w:t>.</w:t>
      </w:r>
      <w:r w:rsidR="004642B5">
        <w:rPr>
          <w:noProof/>
        </w:rPr>
        <w:t>5</w:t>
      </w:r>
      <w:r>
        <w:fldChar w:fldCharType="end"/>
      </w:r>
      <w:r>
        <w:t xml:space="preserve"> </w:t>
      </w:r>
      <w:r w:rsidRPr="003C58EA">
        <w:t>och fördjupningsru</w:t>
      </w:r>
      <w:r>
        <w:t xml:space="preserve">tan Sysselsättningsutvecklingen – </w:t>
      </w:r>
      <w:r w:rsidRPr="003C58EA">
        <w:t xml:space="preserve">ett branschperspektiv), framför allt till följd av att sysselsättningen inom den exportberoende industrisektorn ser ut att fortsätta att utvecklas svagt. I varubranscherna bedöms produktionen 2014 huvudsakligen öka via en högre produktivitet </w:t>
      </w:r>
      <w:r>
        <w:t>men</w:t>
      </w:r>
      <w:r w:rsidRPr="003C58EA">
        <w:t xml:space="preserve"> 2015 via en högre medelarbetstid. Den negativa utvecklingen i sysselsättningen inom industrin vägs till viss del upp av en ökande sysselsättning i byggbranschen, vilket är en följd av den höga tillväxten i byggproduktionen.</w:t>
      </w:r>
    </w:p>
    <w:p w14:paraId="589A6195" w14:textId="3D5AE2AC" w:rsidR="00F7009D" w:rsidRDefault="009D6872" w:rsidP="00F7009D">
      <w:pPr>
        <w:pStyle w:val="Brdtextmedindrag"/>
        <w:rPr>
          <w:rStyle w:val="BrdtextmedindragChar"/>
        </w:rPr>
      </w:pPr>
      <w:bookmarkStart w:id="127" w:name="_Ref383517009"/>
      <w:r w:rsidRPr="00B665C3">
        <w:rPr>
          <w:rStyle w:val="BrdtextmedindragChar"/>
        </w:rPr>
        <w:t xml:space="preserve">Sysselsättningen </w:t>
      </w:r>
      <w:r w:rsidRPr="004C25A7">
        <w:rPr>
          <w:rStyle w:val="BrdtextmedindragChar"/>
        </w:rPr>
        <w:t>i varubranscherna bestäms inte bara av den konjunkturella utvecklingen. Den minskande andelen sysselsatta i varubranscherna totalt, och den allt större andelen sysselsatta i tjänstebranscherna, följer också en strukturell trend som pågått sedan mitten av 1990-talet (se</w:t>
      </w:r>
      <w:r>
        <w:rPr>
          <w:rStyle w:val="BrdtextmedindragChar"/>
        </w:rPr>
        <w:t xml:space="preserve"> </w:t>
      </w:r>
      <w:r>
        <w:rPr>
          <w:rStyle w:val="BrdtextmedindragChar"/>
        </w:rPr>
        <w:fldChar w:fldCharType="begin"/>
      </w:r>
      <w:r>
        <w:rPr>
          <w:rStyle w:val="BrdtextmedindragChar"/>
        </w:rPr>
        <w:instrText xml:space="preserve"> REF  _Ref383691968 \* Lower \h </w:instrText>
      </w:r>
      <w:r>
        <w:rPr>
          <w:rStyle w:val="BrdtextmedindragChar"/>
        </w:rPr>
      </w:r>
      <w:r>
        <w:rPr>
          <w:rStyle w:val="BrdtextmedindragChar"/>
        </w:rPr>
        <w:fldChar w:fldCharType="separate"/>
      </w:r>
      <w:r w:rsidR="004642B5">
        <w:t xml:space="preserve">diagram </w:t>
      </w:r>
      <w:r w:rsidR="004642B5">
        <w:rPr>
          <w:noProof/>
        </w:rPr>
        <w:t>3.10</w:t>
      </w:r>
      <w:r>
        <w:rPr>
          <w:rStyle w:val="BrdtextmedindragChar"/>
        </w:rPr>
        <w:fldChar w:fldCharType="end"/>
      </w:r>
      <w:r>
        <w:rPr>
          <w:rStyle w:val="BrdtextmedindragChar"/>
        </w:rPr>
        <w:t>). En ökad efterfrågan på tjänster i förhållande till varor och att industrin blivit mindre sysselsättningsintensiv är bidragande orsaker till denna utveckling. En ytterligare förklaring är att många som tidigare räknades som sysselsatta inom industrin numera arbetar inom företags</w:t>
      </w:r>
      <w:r>
        <w:rPr>
          <w:rStyle w:val="BrdtextmedindragChar"/>
        </w:rPr>
        <w:softHyphen/>
        <w:t>tjänstebranschen, t.ex. i bemanningsföretag.</w:t>
      </w:r>
    </w:p>
    <w:p w14:paraId="23215871" w14:textId="38210F94" w:rsidR="00F7009D" w:rsidRDefault="00F7009D" w:rsidP="00F7009D">
      <w:pPr>
        <w:rPr>
          <w:rStyle w:val="BrdtextmedindragChar"/>
          <w:rFonts w:eastAsiaTheme="minorHAnsi"/>
        </w:rPr>
      </w:pPr>
    </w:p>
    <w:p w14:paraId="5637F1B7" w14:textId="118E2F5D" w:rsidR="00F7009D" w:rsidRDefault="009D6872" w:rsidP="00F7009D">
      <w:pPr>
        <w:pStyle w:val="TabellRubrik"/>
      </w:pPr>
      <w:bookmarkStart w:id="128" w:name="_Ref379186077"/>
      <w:bookmarkStart w:id="129" w:name="_Ref383591274"/>
      <w:bookmarkStart w:id="130" w:name="_Ref379198983"/>
      <w:bookmarkStart w:id="131" w:name="_Toc384401631"/>
      <w:bookmarkEnd w:id="127"/>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4</w:t>
      </w:r>
      <w:r w:rsidR="0009067D">
        <w:rPr>
          <w:noProof/>
        </w:rPr>
        <w:fldChar w:fldCharType="end"/>
      </w:r>
      <w:bookmarkEnd w:id="128"/>
      <w:bookmarkEnd w:id="129"/>
      <w:r>
        <w:t xml:space="preserve"> Arbetsmarknad</w:t>
      </w:r>
      <w:bookmarkEnd w:id="130"/>
      <w:bookmarkEnd w:id="131"/>
    </w:p>
    <w:p w14:paraId="3B40DE09" w14:textId="47246145" w:rsidR="00F7009D" w:rsidRDefault="009D6872" w:rsidP="00F7009D">
      <w:pPr>
        <w:pStyle w:val="TabellUnderrubrik"/>
      </w:pPr>
      <w:r w:rsidRPr="003D1F27">
        <w:t xml:space="preserve">Utfall </w:t>
      </w:r>
      <w:r>
        <w:t>t.o.m.</w:t>
      </w:r>
      <w:r w:rsidRPr="003D1F27">
        <w:t xml:space="preserve"> </w:t>
      </w:r>
      <w:r>
        <w:t>2013</w:t>
      </w:r>
      <w:r w:rsidRPr="003D1F27">
        <w:t xml:space="preserve">, prognos för </w:t>
      </w:r>
      <w:r>
        <w:t>2014</w:t>
      </w:r>
      <w:r w:rsidRPr="003D1F27">
        <w:t xml:space="preserve"> och </w:t>
      </w:r>
      <w:r>
        <w:t>2015</w:t>
      </w:r>
      <w:r>
        <w:br/>
      </w:r>
      <w:r w:rsidRPr="003D1F27">
        <w:t>Procentuell förändring om annat ej anges</w:t>
      </w:r>
    </w:p>
    <w:tbl>
      <w:tblPr>
        <w:tblStyle w:val="RKEgentabell"/>
        <w:tblW w:w="4418" w:type="dxa"/>
        <w:tblLayout w:type="fixed"/>
        <w:tblLook w:val="0460" w:firstRow="1" w:lastRow="1" w:firstColumn="0" w:lastColumn="0" w:noHBand="0" w:noVBand="1"/>
      </w:tblPr>
      <w:tblGrid>
        <w:gridCol w:w="1441"/>
        <w:gridCol w:w="567"/>
        <w:gridCol w:w="850"/>
        <w:gridCol w:w="520"/>
        <w:gridCol w:w="520"/>
        <w:gridCol w:w="520"/>
      </w:tblGrid>
      <w:tr w:rsidR="00F7009D" w14:paraId="030BA158" w14:textId="2EF758CF" w:rsidTr="00F7009D">
        <w:trPr>
          <w:cnfStyle w:val="100000000000" w:firstRow="1" w:lastRow="0" w:firstColumn="0" w:lastColumn="0" w:oddVBand="0" w:evenVBand="0" w:oddHBand="0" w:evenHBand="0" w:firstRowFirstColumn="0" w:firstRowLastColumn="0" w:lastRowFirstColumn="0" w:lastRowLastColumn="0"/>
        </w:trPr>
        <w:tc>
          <w:tcPr>
            <w:tcW w:w="2008" w:type="dxa"/>
            <w:gridSpan w:val="2"/>
            <w:tcBorders>
              <w:right w:val="single" w:sz="4" w:space="0" w:color="000000"/>
            </w:tcBorders>
          </w:tcPr>
          <w:p w14:paraId="5382D598" w14:textId="33C59E81" w:rsidR="00F7009D" w:rsidRPr="00FA4402" w:rsidRDefault="009D6872" w:rsidP="00F7009D">
            <w:pPr>
              <w:pStyle w:val="TabellHuvud"/>
              <w:keepNext/>
              <w:keepLines/>
              <w:rPr>
                <w:szCs w:val="14"/>
              </w:rPr>
            </w:pPr>
            <w:r w:rsidRPr="00FA4402">
              <w:rPr>
                <w:szCs w:val="14"/>
              </w:rPr>
              <w:t>Nivå, tusental</w:t>
            </w:r>
          </w:p>
          <w:p w14:paraId="154128A0" w14:textId="3035A0D9" w:rsidR="00F7009D" w:rsidRDefault="009D6872" w:rsidP="00F7009D">
            <w:pPr>
              <w:pStyle w:val="TabellHuvud"/>
              <w:keepNext/>
              <w:keepLines/>
            </w:pPr>
            <w:r w:rsidRPr="00FA4402">
              <w:rPr>
                <w:szCs w:val="14"/>
              </w:rPr>
              <w:t>201</w:t>
            </w:r>
            <w:r>
              <w:rPr>
                <w:szCs w:val="14"/>
              </w:rPr>
              <w:t xml:space="preserve">2  </w:t>
            </w:r>
          </w:p>
        </w:tc>
        <w:tc>
          <w:tcPr>
            <w:tcW w:w="850" w:type="dxa"/>
            <w:tcBorders>
              <w:left w:val="single" w:sz="4" w:space="0" w:color="000000"/>
              <w:right w:val="single" w:sz="4" w:space="0" w:color="auto"/>
            </w:tcBorders>
            <w:shd w:val="clear" w:color="auto" w:fill="auto"/>
            <w:vAlign w:val="bottom"/>
          </w:tcPr>
          <w:p w14:paraId="7FC03932" w14:textId="509BC876" w:rsidR="00F7009D" w:rsidRDefault="009D6872" w:rsidP="00F7009D">
            <w:pPr>
              <w:pStyle w:val="TabellHuvud"/>
              <w:keepNext/>
              <w:keepLines/>
            </w:pPr>
            <w:r>
              <w:rPr>
                <w:szCs w:val="14"/>
              </w:rPr>
              <w:t>Genomsnitt 1994–2013</w:t>
            </w:r>
          </w:p>
        </w:tc>
        <w:tc>
          <w:tcPr>
            <w:tcW w:w="520" w:type="dxa"/>
            <w:tcBorders>
              <w:left w:val="single" w:sz="4" w:space="0" w:color="auto"/>
            </w:tcBorders>
            <w:shd w:val="clear" w:color="auto" w:fill="auto"/>
            <w:vAlign w:val="bottom"/>
          </w:tcPr>
          <w:p w14:paraId="0C5F206A" w14:textId="6FCDE06C" w:rsidR="00F7009D" w:rsidRDefault="009D6872" w:rsidP="00F7009D">
            <w:pPr>
              <w:pStyle w:val="TabellHuvud"/>
              <w:keepNext/>
              <w:keepLines/>
            </w:pPr>
            <w:r>
              <w:rPr>
                <w:szCs w:val="14"/>
              </w:rPr>
              <w:t>2013</w:t>
            </w:r>
          </w:p>
        </w:tc>
        <w:tc>
          <w:tcPr>
            <w:tcW w:w="520" w:type="dxa"/>
            <w:vAlign w:val="bottom"/>
          </w:tcPr>
          <w:p w14:paraId="386B2F8A" w14:textId="48277C41" w:rsidR="00F7009D" w:rsidRDefault="009D6872" w:rsidP="00F7009D">
            <w:pPr>
              <w:pStyle w:val="TabellHuvud"/>
              <w:keepNext/>
              <w:keepLines/>
            </w:pPr>
            <w:r>
              <w:rPr>
                <w:szCs w:val="14"/>
              </w:rPr>
              <w:t>2014</w:t>
            </w:r>
          </w:p>
        </w:tc>
        <w:tc>
          <w:tcPr>
            <w:tcW w:w="520" w:type="dxa"/>
            <w:vAlign w:val="bottom"/>
          </w:tcPr>
          <w:p w14:paraId="464167B9" w14:textId="687CA38A" w:rsidR="00F7009D" w:rsidRDefault="009D6872" w:rsidP="00F7009D">
            <w:pPr>
              <w:pStyle w:val="TabellHuvud"/>
              <w:keepNext/>
              <w:keepLines/>
              <w:rPr>
                <w:szCs w:val="14"/>
              </w:rPr>
            </w:pPr>
            <w:r>
              <w:rPr>
                <w:szCs w:val="14"/>
              </w:rPr>
              <w:t>2015</w:t>
            </w:r>
          </w:p>
        </w:tc>
      </w:tr>
      <w:tr w:rsidR="00F7009D" w14:paraId="245825BD" w14:textId="7571013A" w:rsidTr="00F7009D">
        <w:tc>
          <w:tcPr>
            <w:tcW w:w="1441" w:type="dxa"/>
            <w:tcBorders>
              <w:top w:val="single" w:sz="18" w:space="0" w:color="auto"/>
              <w:bottom w:val="nil"/>
            </w:tcBorders>
          </w:tcPr>
          <w:p w14:paraId="70396922" w14:textId="6566FE2D" w:rsidR="00F7009D" w:rsidRDefault="009D6872" w:rsidP="00F7009D">
            <w:pPr>
              <w:pStyle w:val="TabellRader"/>
              <w:keepNext/>
              <w:keepLines/>
              <w:jc w:val="left"/>
            </w:pPr>
            <w:r>
              <w:t>BNP</w:t>
            </w:r>
            <w:r>
              <w:rPr>
                <w:vertAlign w:val="superscript"/>
              </w:rPr>
              <w:t>1</w:t>
            </w:r>
          </w:p>
        </w:tc>
        <w:tc>
          <w:tcPr>
            <w:tcW w:w="567" w:type="dxa"/>
            <w:tcBorders>
              <w:top w:val="single" w:sz="18" w:space="0" w:color="auto"/>
              <w:bottom w:val="nil"/>
              <w:right w:val="single" w:sz="4" w:space="0" w:color="000000"/>
            </w:tcBorders>
          </w:tcPr>
          <w:p w14:paraId="65833816" w14:textId="30506086" w:rsidR="00F7009D" w:rsidRDefault="009D6872" w:rsidP="00F7009D">
            <w:pPr>
              <w:pStyle w:val="TabellRader"/>
              <w:keepNext/>
              <w:keepLines/>
            </w:pPr>
            <w:r>
              <w:t>3 555</w:t>
            </w:r>
          </w:p>
        </w:tc>
        <w:tc>
          <w:tcPr>
            <w:tcW w:w="850" w:type="dxa"/>
            <w:tcBorders>
              <w:top w:val="single" w:sz="18" w:space="0" w:color="auto"/>
              <w:left w:val="single" w:sz="4" w:space="0" w:color="000000"/>
              <w:bottom w:val="nil"/>
              <w:right w:val="single" w:sz="4" w:space="0" w:color="auto"/>
            </w:tcBorders>
            <w:shd w:val="clear" w:color="auto" w:fill="auto"/>
          </w:tcPr>
          <w:p w14:paraId="760B82A0" w14:textId="121EC82C" w:rsidR="00F7009D" w:rsidRDefault="009D6872" w:rsidP="00F7009D">
            <w:pPr>
              <w:pStyle w:val="TabellRader"/>
              <w:keepNext/>
              <w:keepLines/>
            </w:pPr>
            <w:r>
              <w:t>2,7</w:t>
            </w:r>
          </w:p>
        </w:tc>
        <w:tc>
          <w:tcPr>
            <w:tcW w:w="520" w:type="dxa"/>
            <w:tcBorders>
              <w:top w:val="single" w:sz="18" w:space="0" w:color="auto"/>
              <w:left w:val="single" w:sz="4" w:space="0" w:color="auto"/>
              <w:bottom w:val="nil"/>
            </w:tcBorders>
            <w:shd w:val="clear" w:color="auto" w:fill="auto"/>
          </w:tcPr>
          <w:p w14:paraId="329F1DC6" w14:textId="6193EDA4" w:rsidR="00F7009D" w:rsidRDefault="009D6872">
            <w:pPr>
              <w:pStyle w:val="TabellRader"/>
              <w:keepNext/>
              <w:keepLines/>
            </w:pPr>
            <w:r>
              <w:t>1,5</w:t>
            </w:r>
          </w:p>
        </w:tc>
        <w:tc>
          <w:tcPr>
            <w:tcW w:w="520" w:type="dxa"/>
            <w:tcBorders>
              <w:top w:val="single" w:sz="18" w:space="0" w:color="auto"/>
              <w:bottom w:val="nil"/>
            </w:tcBorders>
          </w:tcPr>
          <w:p w14:paraId="261695E9" w14:textId="238CC177" w:rsidR="00F7009D" w:rsidRDefault="009D6872">
            <w:pPr>
              <w:pStyle w:val="TabellRader"/>
              <w:keepNext/>
              <w:keepLines/>
            </w:pPr>
            <w:r>
              <w:t>2,8</w:t>
            </w:r>
          </w:p>
        </w:tc>
        <w:tc>
          <w:tcPr>
            <w:tcW w:w="520" w:type="dxa"/>
            <w:tcBorders>
              <w:top w:val="single" w:sz="18" w:space="0" w:color="auto"/>
              <w:bottom w:val="nil"/>
            </w:tcBorders>
          </w:tcPr>
          <w:p w14:paraId="1D46131E" w14:textId="525A94F9" w:rsidR="00F7009D" w:rsidRDefault="009D6872">
            <w:pPr>
              <w:pStyle w:val="TabellRader"/>
              <w:keepNext/>
              <w:keepLines/>
            </w:pPr>
            <w:r>
              <w:t>3,0</w:t>
            </w:r>
          </w:p>
        </w:tc>
      </w:tr>
      <w:tr w:rsidR="00F7009D" w14:paraId="504B5C1B" w14:textId="042E6C33" w:rsidTr="00F7009D">
        <w:tc>
          <w:tcPr>
            <w:tcW w:w="1441" w:type="dxa"/>
            <w:tcBorders>
              <w:top w:val="nil"/>
              <w:bottom w:val="nil"/>
            </w:tcBorders>
          </w:tcPr>
          <w:p w14:paraId="64AC9435" w14:textId="4610EE13" w:rsidR="00F7009D" w:rsidRDefault="009D6872" w:rsidP="00F7009D">
            <w:pPr>
              <w:pStyle w:val="TabellRader"/>
              <w:keepNext/>
              <w:keepLines/>
              <w:jc w:val="left"/>
            </w:pPr>
            <w:r>
              <w:t>Produktivitet</w:t>
            </w:r>
            <w:r>
              <w:rPr>
                <w:vertAlign w:val="superscript"/>
              </w:rPr>
              <w:t>2</w:t>
            </w:r>
          </w:p>
        </w:tc>
        <w:tc>
          <w:tcPr>
            <w:tcW w:w="567" w:type="dxa"/>
            <w:tcBorders>
              <w:top w:val="nil"/>
              <w:bottom w:val="nil"/>
              <w:right w:val="single" w:sz="4" w:space="0" w:color="000000"/>
            </w:tcBorders>
          </w:tcPr>
          <w:p w14:paraId="4BBE9935" w14:textId="12F50E11" w:rsidR="00F7009D" w:rsidRDefault="009D6872" w:rsidP="00F7009D">
            <w:pPr>
              <w:pStyle w:val="TabellRader"/>
              <w:keepNext/>
              <w:keepLines/>
            </w:pPr>
            <w:r>
              <w:t>415</w:t>
            </w:r>
          </w:p>
        </w:tc>
        <w:tc>
          <w:tcPr>
            <w:tcW w:w="850" w:type="dxa"/>
            <w:tcBorders>
              <w:top w:val="nil"/>
              <w:left w:val="single" w:sz="4" w:space="0" w:color="000000"/>
              <w:bottom w:val="nil"/>
              <w:right w:val="single" w:sz="4" w:space="0" w:color="auto"/>
            </w:tcBorders>
            <w:shd w:val="clear" w:color="auto" w:fill="auto"/>
          </w:tcPr>
          <w:p w14:paraId="6A086BEE" w14:textId="114AC755" w:rsidR="00F7009D" w:rsidRDefault="009D6872" w:rsidP="00F7009D">
            <w:pPr>
              <w:pStyle w:val="TabellRader"/>
              <w:keepNext/>
              <w:keepLines/>
            </w:pPr>
            <w:r>
              <w:t>2,0</w:t>
            </w:r>
          </w:p>
        </w:tc>
        <w:tc>
          <w:tcPr>
            <w:tcW w:w="520" w:type="dxa"/>
            <w:tcBorders>
              <w:top w:val="nil"/>
              <w:left w:val="single" w:sz="4" w:space="0" w:color="auto"/>
              <w:bottom w:val="nil"/>
            </w:tcBorders>
            <w:shd w:val="clear" w:color="auto" w:fill="auto"/>
          </w:tcPr>
          <w:p w14:paraId="602175F5" w14:textId="33C88620" w:rsidR="00F7009D" w:rsidRDefault="009D6872">
            <w:pPr>
              <w:pStyle w:val="TabellRader"/>
              <w:keepNext/>
              <w:keepLines/>
            </w:pPr>
            <w:r>
              <w:t>1,1</w:t>
            </w:r>
          </w:p>
        </w:tc>
        <w:tc>
          <w:tcPr>
            <w:tcW w:w="520" w:type="dxa"/>
            <w:tcBorders>
              <w:top w:val="nil"/>
              <w:bottom w:val="nil"/>
            </w:tcBorders>
          </w:tcPr>
          <w:p w14:paraId="3FBE97C7" w14:textId="4BC37DFB" w:rsidR="00F7009D" w:rsidRDefault="009D6872">
            <w:pPr>
              <w:pStyle w:val="TabellRader"/>
              <w:keepNext/>
              <w:keepLines/>
            </w:pPr>
            <w:r>
              <w:t>1,5</w:t>
            </w:r>
          </w:p>
        </w:tc>
        <w:tc>
          <w:tcPr>
            <w:tcW w:w="520" w:type="dxa"/>
            <w:tcBorders>
              <w:top w:val="nil"/>
              <w:bottom w:val="nil"/>
            </w:tcBorders>
          </w:tcPr>
          <w:p w14:paraId="7EB71270" w14:textId="4728777F" w:rsidR="00F7009D" w:rsidRDefault="009D6872">
            <w:pPr>
              <w:pStyle w:val="TabellRader"/>
              <w:keepNext/>
              <w:keepLines/>
            </w:pPr>
            <w:r>
              <w:t>1,9</w:t>
            </w:r>
          </w:p>
        </w:tc>
      </w:tr>
      <w:tr w:rsidR="00F7009D" w14:paraId="6F49031A" w14:textId="43AB8A14" w:rsidTr="00F7009D">
        <w:tc>
          <w:tcPr>
            <w:tcW w:w="1441" w:type="dxa"/>
            <w:tcBorders>
              <w:top w:val="nil"/>
              <w:bottom w:val="nil"/>
            </w:tcBorders>
          </w:tcPr>
          <w:p w14:paraId="5BC801D1" w14:textId="071C5B76" w:rsidR="00F7009D" w:rsidRDefault="009D6872" w:rsidP="00F7009D">
            <w:pPr>
              <w:pStyle w:val="TabellRader"/>
              <w:keepNext/>
              <w:keepLines/>
              <w:jc w:val="left"/>
            </w:pPr>
            <w:r>
              <w:t>Produktivitet i</w:t>
            </w:r>
            <w:r>
              <w:br/>
              <w:t>näringslivet</w:t>
            </w:r>
            <w:r>
              <w:rPr>
                <w:vertAlign w:val="superscript"/>
              </w:rPr>
              <w:t>2</w:t>
            </w:r>
          </w:p>
        </w:tc>
        <w:tc>
          <w:tcPr>
            <w:tcW w:w="567" w:type="dxa"/>
            <w:tcBorders>
              <w:top w:val="nil"/>
              <w:bottom w:val="nil"/>
              <w:right w:val="single" w:sz="4" w:space="0" w:color="000000"/>
            </w:tcBorders>
            <w:vAlign w:val="bottom"/>
          </w:tcPr>
          <w:p w14:paraId="22FA8ED6" w14:textId="14FEFD8C" w:rsidR="00F7009D" w:rsidRDefault="009D6872" w:rsidP="00F7009D">
            <w:pPr>
              <w:pStyle w:val="TabellRader"/>
              <w:keepNext/>
              <w:keepLines/>
            </w:pPr>
            <w:r>
              <w:t>458</w:t>
            </w:r>
          </w:p>
        </w:tc>
        <w:tc>
          <w:tcPr>
            <w:tcW w:w="850" w:type="dxa"/>
            <w:tcBorders>
              <w:top w:val="nil"/>
              <w:left w:val="single" w:sz="4" w:space="0" w:color="000000"/>
              <w:bottom w:val="nil"/>
              <w:right w:val="single" w:sz="4" w:space="0" w:color="auto"/>
            </w:tcBorders>
            <w:shd w:val="clear" w:color="auto" w:fill="auto"/>
            <w:vAlign w:val="bottom"/>
          </w:tcPr>
          <w:p w14:paraId="01466E67" w14:textId="7E22A02C" w:rsidR="00F7009D" w:rsidRDefault="009D6872" w:rsidP="00F7009D">
            <w:pPr>
              <w:pStyle w:val="TabellRader"/>
              <w:keepNext/>
              <w:keepLines/>
            </w:pPr>
            <w:r>
              <w:t>2,5</w:t>
            </w:r>
          </w:p>
        </w:tc>
        <w:tc>
          <w:tcPr>
            <w:tcW w:w="520" w:type="dxa"/>
            <w:tcBorders>
              <w:top w:val="nil"/>
              <w:left w:val="single" w:sz="4" w:space="0" w:color="auto"/>
              <w:bottom w:val="nil"/>
            </w:tcBorders>
            <w:shd w:val="clear" w:color="auto" w:fill="auto"/>
            <w:vAlign w:val="bottom"/>
          </w:tcPr>
          <w:p w14:paraId="060623E9" w14:textId="486CA19F" w:rsidR="00F7009D" w:rsidRDefault="009D6872">
            <w:pPr>
              <w:pStyle w:val="TabellRader"/>
              <w:keepNext/>
              <w:keepLines/>
            </w:pPr>
            <w:r>
              <w:t>1,7</w:t>
            </w:r>
          </w:p>
        </w:tc>
        <w:tc>
          <w:tcPr>
            <w:tcW w:w="520" w:type="dxa"/>
            <w:tcBorders>
              <w:top w:val="nil"/>
              <w:bottom w:val="nil"/>
            </w:tcBorders>
            <w:vAlign w:val="bottom"/>
          </w:tcPr>
          <w:p w14:paraId="6A24E17E" w14:textId="74E186AF" w:rsidR="00F7009D" w:rsidRDefault="009D6872">
            <w:pPr>
              <w:pStyle w:val="TabellRader"/>
              <w:keepNext/>
              <w:keepLines/>
            </w:pPr>
            <w:r>
              <w:t>1,8</w:t>
            </w:r>
          </w:p>
        </w:tc>
        <w:tc>
          <w:tcPr>
            <w:tcW w:w="520" w:type="dxa"/>
            <w:tcBorders>
              <w:top w:val="nil"/>
              <w:bottom w:val="nil"/>
            </w:tcBorders>
            <w:vAlign w:val="bottom"/>
          </w:tcPr>
          <w:p w14:paraId="349C67DB" w14:textId="62F09525" w:rsidR="00F7009D" w:rsidRDefault="009D6872">
            <w:pPr>
              <w:pStyle w:val="TabellRader"/>
              <w:keepNext/>
              <w:keepLines/>
            </w:pPr>
            <w:r>
              <w:t>2,2</w:t>
            </w:r>
          </w:p>
        </w:tc>
      </w:tr>
      <w:tr w:rsidR="00F7009D" w14:paraId="7811A9FD" w14:textId="1042DC5E" w:rsidTr="00F7009D">
        <w:tc>
          <w:tcPr>
            <w:tcW w:w="1441" w:type="dxa"/>
            <w:tcBorders>
              <w:top w:val="nil"/>
              <w:bottom w:val="nil"/>
            </w:tcBorders>
          </w:tcPr>
          <w:p w14:paraId="3A7ACE9E" w14:textId="65ED73F7" w:rsidR="00F7009D" w:rsidRDefault="009D6872" w:rsidP="00F7009D">
            <w:pPr>
              <w:pStyle w:val="TabellRader"/>
              <w:keepNext/>
              <w:keepLines/>
              <w:jc w:val="left"/>
            </w:pPr>
            <w:r>
              <w:t>Arbetade timmar</w:t>
            </w:r>
            <w:r>
              <w:rPr>
                <w:vertAlign w:val="superscript"/>
              </w:rPr>
              <w:t>3</w:t>
            </w:r>
          </w:p>
        </w:tc>
        <w:tc>
          <w:tcPr>
            <w:tcW w:w="567" w:type="dxa"/>
            <w:tcBorders>
              <w:top w:val="nil"/>
              <w:bottom w:val="nil"/>
              <w:right w:val="single" w:sz="4" w:space="0" w:color="000000"/>
            </w:tcBorders>
          </w:tcPr>
          <w:p w14:paraId="1455445D" w14:textId="5E4C06A4" w:rsidR="00F7009D" w:rsidRDefault="009D6872" w:rsidP="00F7009D">
            <w:pPr>
              <w:pStyle w:val="TabellRader"/>
              <w:keepNext/>
              <w:keepLines/>
            </w:pPr>
            <w:r>
              <w:t>7 516</w:t>
            </w:r>
          </w:p>
        </w:tc>
        <w:tc>
          <w:tcPr>
            <w:tcW w:w="850" w:type="dxa"/>
            <w:tcBorders>
              <w:top w:val="nil"/>
              <w:left w:val="single" w:sz="4" w:space="0" w:color="000000"/>
              <w:bottom w:val="nil"/>
              <w:right w:val="single" w:sz="4" w:space="0" w:color="auto"/>
            </w:tcBorders>
            <w:shd w:val="clear" w:color="auto" w:fill="auto"/>
          </w:tcPr>
          <w:p w14:paraId="262C69C5" w14:textId="466E8FDE" w:rsidR="00F7009D" w:rsidRDefault="009D6872" w:rsidP="00F7009D">
            <w:pPr>
              <w:pStyle w:val="TabellRader"/>
              <w:keepNext/>
              <w:keepLines/>
            </w:pPr>
            <w:r>
              <w:t>0,7</w:t>
            </w:r>
          </w:p>
        </w:tc>
        <w:tc>
          <w:tcPr>
            <w:tcW w:w="520" w:type="dxa"/>
            <w:tcBorders>
              <w:top w:val="nil"/>
              <w:left w:val="single" w:sz="4" w:space="0" w:color="auto"/>
              <w:bottom w:val="nil"/>
            </w:tcBorders>
            <w:shd w:val="clear" w:color="auto" w:fill="auto"/>
          </w:tcPr>
          <w:p w14:paraId="10E27712" w14:textId="3BD10B54" w:rsidR="00F7009D" w:rsidRDefault="009D6872">
            <w:pPr>
              <w:pStyle w:val="TabellRader"/>
              <w:keepNext/>
              <w:keepLines/>
            </w:pPr>
            <w:r>
              <w:t>0,4</w:t>
            </w:r>
          </w:p>
        </w:tc>
        <w:tc>
          <w:tcPr>
            <w:tcW w:w="520" w:type="dxa"/>
            <w:tcBorders>
              <w:top w:val="nil"/>
              <w:bottom w:val="nil"/>
            </w:tcBorders>
          </w:tcPr>
          <w:p w14:paraId="61802F59" w14:textId="31C27923" w:rsidR="00F7009D" w:rsidRDefault="009D6872">
            <w:pPr>
              <w:pStyle w:val="TabellRader"/>
              <w:keepNext/>
              <w:keepLines/>
            </w:pPr>
            <w:r>
              <w:t>1,4</w:t>
            </w:r>
          </w:p>
        </w:tc>
        <w:tc>
          <w:tcPr>
            <w:tcW w:w="520" w:type="dxa"/>
            <w:tcBorders>
              <w:top w:val="nil"/>
              <w:bottom w:val="nil"/>
            </w:tcBorders>
          </w:tcPr>
          <w:p w14:paraId="5AFEB279" w14:textId="56642327" w:rsidR="00F7009D" w:rsidRDefault="009D6872">
            <w:pPr>
              <w:pStyle w:val="TabellRader"/>
              <w:keepNext/>
              <w:keepLines/>
            </w:pPr>
            <w:r>
              <w:t>1,2</w:t>
            </w:r>
          </w:p>
        </w:tc>
      </w:tr>
      <w:tr w:rsidR="00F7009D" w14:paraId="39E8CA32" w14:textId="0B8ED64A" w:rsidTr="00F7009D">
        <w:tc>
          <w:tcPr>
            <w:tcW w:w="1441" w:type="dxa"/>
            <w:tcBorders>
              <w:top w:val="nil"/>
              <w:bottom w:val="nil"/>
            </w:tcBorders>
          </w:tcPr>
          <w:p w14:paraId="3B4E807B" w14:textId="6186AA1D" w:rsidR="00F7009D" w:rsidRDefault="009D6872" w:rsidP="00F7009D">
            <w:pPr>
              <w:pStyle w:val="TabellRader"/>
              <w:keepNext/>
              <w:keepLines/>
              <w:jc w:val="left"/>
            </w:pPr>
            <w:r>
              <w:t>Arbetade timmar i näringslivet</w:t>
            </w:r>
            <w:r>
              <w:rPr>
                <w:vertAlign w:val="superscript"/>
              </w:rPr>
              <w:t>3</w:t>
            </w:r>
          </w:p>
        </w:tc>
        <w:tc>
          <w:tcPr>
            <w:tcW w:w="567" w:type="dxa"/>
            <w:tcBorders>
              <w:top w:val="nil"/>
              <w:bottom w:val="nil"/>
              <w:right w:val="single" w:sz="4" w:space="0" w:color="000000"/>
            </w:tcBorders>
            <w:vAlign w:val="bottom"/>
          </w:tcPr>
          <w:p w14:paraId="4DA3D556" w14:textId="63E3D31A" w:rsidR="00F7009D" w:rsidRDefault="009D6872" w:rsidP="00F7009D">
            <w:pPr>
              <w:pStyle w:val="TabellRader"/>
              <w:keepNext/>
              <w:keepLines/>
            </w:pPr>
            <w:r>
              <w:t>5 356</w:t>
            </w:r>
          </w:p>
        </w:tc>
        <w:tc>
          <w:tcPr>
            <w:tcW w:w="850" w:type="dxa"/>
            <w:tcBorders>
              <w:top w:val="nil"/>
              <w:left w:val="single" w:sz="4" w:space="0" w:color="000000"/>
              <w:bottom w:val="nil"/>
              <w:right w:val="single" w:sz="4" w:space="0" w:color="auto"/>
            </w:tcBorders>
            <w:shd w:val="clear" w:color="auto" w:fill="auto"/>
            <w:vAlign w:val="bottom"/>
          </w:tcPr>
          <w:p w14:paraId="213C183D" w14:textId="5A6A2093" w:rsidR="00F7009D" w:rsidRDefault="009D6872" w:rsidP="00F7009D">
            <w:pPr>
              <w:pStyle w:val="TabellRader"/>
              <w:keepNext/>
              <w:keepLines/>
            </w:pPr>
            <w:r>
              <w:t>1,0</w:t>
            </w:r>
          </w:p>
        </w:tc>
        <w:tc>
          <w:tcPr>
            <w:tcW w:w="520" w:type="dxa"/>
            <w:tcBorders>
              <w:top w:val="nil"/>
              <w:left w:val="single" w:sz="4" w:space="0" w:color="auto"/>
              <w:bottom w:val="nil"/>
            </w:tcBorders>
            <w:shd w:val="clear" w:color="auto" w:fill="auto"/>
            <w:vAlign w:val="bottom"/>
          </w:tcPr>
          <w:p w14:paraId="197AA764" w14:textId="27728536" w:rsidR="00F7009D" w:rsidRDefault="009D6872">
            <w:pPr>
              <w:pStyle w:val="TabellRader"/>
              <w:keepNext/>
              <w:keepLines/>
            </w:pPr>
            <w:r>
              <w:t>0,1</w:t>
            </w:r>
          </w:p>
        </w:tc>
        <w:tc>
          <w:tcPr>
            <w:tcW w:w="520" w:type="dxa"/>
            <w:tcBorders>
              <w:top w:val="nil"/>
              <w:bottom w:val="nil"/>
            </w:tcBorders>
            <w:vAlign w:val="bottom"/>
          </w:tcPr>
          <w:p w14:paraId="7281FFC0" w14:textId="5AEFB6AC" w:rsidR="00F7009D" w:rsidRDefault="009D6872">
            <w:pPr>
              <w:pStyle w:val="TabellRader"/>
              <w:keepNext/>
              <w:keepLines/>
            </w:pPr>
            <w:r>
              <w:t>1,6</w:t>
            </w:r>
          </w:p>
        </w:tc>
        <w:tc>
          <w:tcPr>
            <w:tcW w:w="520" w:type="dxa"/>
            <w:tcBorders>
              <w:top w:val="nil"/>
              <w:bottom w:val="nil"/>
            </w:tcBorders>
            <w:vAlign w:val="bottom"/>
          </w:tcPr>
          <w:p w14:paraId="117468E5" w14:textId="5E2DD29C" w:rsidR="00F7009D" w:rsidRDefault="009D6872">
            <w:pPr>
              <w:pStyle w:val="TabellRader"/>
              <w:keepNext/>
              <w:keepLines/>
            </w:pPr>
            <w:r>
              <w:t>1,6</w:t>
            </w:r>
          </w:p>
        </w:tc>
      </w:tr>
      <w:tr w:rsidR="00F7009D" w14:paraId="308D97DB" w14:textId="2FC37326" w:rsidTr="00F7009D">
        <w:tc>
          <w:tcPr>
            <w:tcW w:w="1441" w:type="dxa"/>
            <w:tcBorders>
              <w:top w:val="nil"/>
              <w:bottom w:val="nil"/>
            </w:tcBorders>
          </w:tcPr>
          <w:p w14:paraId="261AFE7D" w14:textId="0638FD25" w:rsidR="00F7009D" w:rsidRDefault="009D6872" w:rsidP="00F7009D">
            <w:pPr>
              <w:pStyle w:val="TabellRader"/>
              <w:keepNext/>
              <w:keepLines/>
              <w:jc w:val="left"/>
            </w:pPr>
            <w:r>
              <w:t>Medelarbetstid</w:t>
            </w:r>
            <w:r>
              <w:rPr>
                <w:vertAlign w:val="superscript"/>
              </w:rPr>
              <w:t>4</w:t>
            </w:r>
          </w:p>
        </w:tc>
        <w:tc>
          <w:tcPr>
            <w:tcW w:w="567" w:type="dxa"/>
            <w:tcBorders>
              <w:top w:val="nil"/>
              <w:bottom w:val="nil"/>
              <w:right w:val="single" w:sz="4" w:space="0" w:color="000000"/>
            </w:tcBorders>
          </w:tcPr>
          <w:p w14:paraId="74A1C930" w14:textId="36268994" w:rsidR="00F7009D" w:rsidRDefault="00F7009D" w:rsidP="00F7009D">
            <w:pPr>
              <w:pStyle w:val="TabellRader"/>
              <w:keepNext/>
              <w:keepLines/>
            </w:pPr>
          </w:p>
        </w:tc>
        <w:tc>
          <w:tcPr>
            <w:tcW w:w="850" w:type="dxa"/>
            <w:tcBorders>
              <w:top w:val="nil"/>
              <w:left w:val="single" w:sz="4" w:space="0" w:color="000000"/>
              <w:bottom w:val="nil"/>
              <w:right w:val="single" w:sz="4" w:space="0" w:color="auto"/>
            </w:tcBorders>
            <w:shd w:val="clear" w:color="auto" w:fill="auto"/>
          </w:tcPr>
          <w:p w14:paraId="7DB03716" w14:textId="715E8F74" w:rsidR="00F7009D" w:rsidRDefault="009D6872" w:rsidP="00F7009D">
            <w:pPr>
              <w:pStyle w:val="TabellRader"/>
              <w:keepNext/>
              <w:keepLines/>
            </w:pPr>
            <w:r>
              <w:t>0,0</w:t>
            </w:r>
          </w:p>
        </w:tc>
        <w:tc>
          <w:tcPr>
            <w:tcW w:w="520" w:type="dxa"/>
            <w:tcBorders>
              <w:top w:val="nil"/>
              <w:left w:val="single" w:sz="4" w:space="0" w:color="auto"/>
              <w:bottom w:val="nil"/>
            </w:tcBorders>
            <w:shd w:val="clear" w:color="auto" w:fill="auto"/>
          </w:tcPr>
          <w:p w14:paraId="6C3E428C" w14:textId="5632D746" w:rsidR="00F7009D" w:rsidRDefault="009D6872">
            <w:pPr>
              <w:pStyle w:val="TabellRader"/>
              <w:keepNext/>
              <w:keepLines/>
            </w:pPr>
            <w:r>
              <w:t>-0,6</w:t>
            </w:r>
          </w:p>
        </w:tc>
        <w:tc>
          <w:tcPr>
            <w:tcW w:w="520" w:type="dxa"/>
            <w:tcBorders>
              <w:top w:val="nil"/>
              <w:bottom w:val="nil"/>
            </w:tcBorders>
          </w:tcPr>
          <w:p w14:paraId="162F3BA4" w14:textId="393FCAE9" w:rsidR="00F7009D" w:rsidRDefault="009D6872">
            <w:pPr>
              <w:pStyle w:val="TabellRader"/>
              <w:keepNext/>
              <w:keepLines/>
            </w:pPr>
            <w:r>
              <w:t>0,2</w:t>
            </w:r>
          </w:p>
        </w:tc>
        <w:tc>
          <w:tcPr>
            <w:tcW w:w="520" w:type="dxa"/>
            <w:tcBorders>
              <w:top w:val="nil"/>
              <w:bottom w:val="nil"/>
            </w:tcBorders>
          </w:tcPr>
          <w:p w14:paraId="2B8BE2EE" w14:textId="094E80DB" w:rsidR="00F7009D" w:rsidRDefault="009D6872">
            <w:pPr>
              <w:pStyle w:val="TabellRader"/>
              <w:keepNext/>
              <w:keepLines/>
            </w:pPr>
            <w:r>
              <w:t>0,0</w:t>
            </w:r>
          </w:p>
        </w:tc>
      </w:tr>
      <w:tr w:rsidR="00F7009D" w14:paraId="393BF564" w14:textId="2471B8AD" w:rsidTr="00F7009D">
        <w:tc>
          <w:tcPr>
            <w:tcW w:w="1441" w:type="dxa"/>
            <w:tcBorders>
              <w:top w:val="nil"/>
              <w:bottom w:val="nil"/>
            </w:tcBorders>
          </w:tcPr>
          <w:p w14:paraId="118C840D" w14:textId="5354296A" w:rsidR="00F7009D" w:rsidRDefault="009D6872" w:rsidP="00F7009D">
            <w:pPr>
              <w:pStyle w:val="TabellRader"/>
              <w:keepNext/>
              <w:keepLines/>
              <w:jc w:val="left"/>
            </w:pPr>
            <w:r>
              <w:t>Sysselsatta</w:t>
            </w:r>
          </w:p>
        </w:tc>
        <w:tc>
          <w:tcPr>
            <w:tcW w:w="567" w:type="dxa"/>
            <w:tcBorders>
              <w:top w:val="nil"/>
              <w:bottom w:val="nil"/>
              <w:right w:val="single" w:sz="4" w:space="0" w:color="000000"/>
            </w:tcBorders>
          </w:tcPr>
          <w:p w14:paraId="56B2AF54" w14:textId="7D91B58F" w:rsidR="00F7009D" w:rsidRDefault="009D6872" w:rsidP="00F7009D">
            <w:pPr>
              <w:pStyle w:val="TabellRader"/>
              <w:keepNext/>
              <w:keepLines/>
            </w:pPr>
            <w:r>
              <w:t>4 657</w:t>
            </w:r>
          </w:p>
        </w:tc>
        <w:tc>
          <w:tcPr>
            <w:tcW w:w="850" w:type="dxa"/>
            <w:tcBorders>
              <w:top w:val="nil"/>
              <w:left w:val="single" w:sz="4" w:space="0" w:color="000000"/>
              <w:bottom w:val="nil"/>
              <w:right w:val="single" w:sz="4" w:space="0" w:color="auto"/>
            </w:tcBorders>
            <w:shd w:val="clear" w:color="auto" w:fill="auto"/>
          </w:tcPr>
          <w:p w14:paraId="1FFD03BB" w14:textId="32793CB7" w:rsidR="00F7009D" w:rsidRDefault="009D6872" w:rsidP="00F7009D">
            <w:pPr>
              <w:pStyle w:val="TabellRader"/>
              <w:keepNext/>
              <w:keepLines/>
            </w:pPr>
            <w:r>
              <w:t>0,7</w:t>
            </w:r>
          </w:p>
        </w:tc>
        <w:tc>
          <w:tcPr>
            <w:tcW w:w="520" w:type="dxa"/>
            <w:tcBorders>
              <w:top w:val="nil"/>
              <w:left w:val="single" w:sz="4" w:space="0" w:color="auto"/>
              <w:bottom w:val="nil"/>
            </w:tcBorders>
            <w:shd w:val="clear" w:color="auto" w:fill="auto"/>
          </w:tcPr>
          <w:p w14:paraId="4884EB15" w14:textId="2682C835" w:rsidR="00F7009D" w:rsidRDefault="009D6872">
            <w:pPr>
              <w:pStyle w:val="TabellRader"/>
              <w:keepNext/>
              <w:keepLines/>
            </w:pPr>
            <w:r>
              <w:t>1,0</w:t>
            </w:r>
          </w:p>
        </w:tc>
        <w:tc>
          <w:tcPr>
            <w:tcW w:w="520" w:type="dxa"/>
            <w:tcBorders>
              <w:top w:val="nil"/>
              <w:bottom w:val="nil"/>
            </w:tcBorders>
          </w:tcPr>
          <w:p w14:paraId="0C4D2F5A" w14:textId="7DF25C0F" w:rsidR="00F7009D" w:rsidRDefault="009D6872">
            <w:pPr>
              <w:pStyle w:val="TabellRader"/>
              <w:keepNext/>
              <w:keepLines/>
            </w:pPr>
            <w:r>
              <w:t>1,2</w:t>
            </w:r>
          </w:p>
        </w:tc>
        <w:tc>
          <w:tcPr>
            <w:tcW w:w="520" w:type="dxa"/>
            <w:tcBorders>
              <w:top w:val="nil"/>
              <w:bottom w:val="nil"/>
            </w:tcBorders>
          </w:tcPr>
          <w:p w14:paraId="2E3B6FC7" w14:textId="024750EE" w:rsidR="00F7009D" w:rsidRDefault="009D6872">
            <w:pPr>
              <w:pStyle w:val="TabellRader"/>
              <w:keepNext/>
              <w:keepLines/>
            </w:pPr>
            <w:r>
              <w:t>1,2</w:t>
            </w:r>
          </w:p>
        </w:tc>
      </w:tr>
      <w:tr w:rsidR="00F7009D" w14:paraId="4C9E3501" w14:textId="6AE1212A" w:rsidTr="00F7009D">
        <w:tc>
          <w:tcPr>
            <w:tcW w:w="1441" w:type="dxa"/>
            <w:tcBorders>
              <w:top w:val="nil"/>
              <w:bottom w:val="nil"/>
            </w:tcBorders>
          </w:tcPr>
          <w:p w14:paraId="5956342C" w14:textId="5EC5B174" w:rsidR="00F7009D" w:rsidRDefault="009D6872" w:rsidP="00F7009D">
            <w:pPr>
              <w:pStyle w:val="TabellRader"/>
              <w:keepNext/>
              <w:keepLines/>
              <w:jc w:val="left"/>
            </w:pPr>
            <w:r>
              <w:t xml:space="preserve">     Kvinnor</w:t>
            </w:r>
          </w:p>
        </w:tc>
        <w:tc>
          <w:tcPr>
            <w:tcW w:w="567" w:type="dxa"/>
            <w:tcBorders>
              <w:top w:val="nil"/>
              <w:bottom w:val="nil"/>
              <w:right w:val="single" w:sz="4" w:space="0" w:color="000000"/>
            </w:tcBorders>
          </w:tcPr>
          <w:p w14:paraId="5B1C5B84" w14:textId="5410AA0F" w:rsidR="00F7009D" w:rsidRDefault="009D6872" w:rsidP="00F7009D">
            <w:pPr>
              <w:pStyle w:val="TabellRader"/>
              <w:keepNext/>
              <w:keepLines/>
            </w:pPr>
            <w:r>
              <w:t>2 215</w:t>
            </w:r>
          </w:p>
        </w:tc>
        <w:tc>
          <w:tcPr>
            <w:tcW w:w="850" w:type="dxa"/>
            <w:tcBorders>
              <w:top w:val="nil"/>
              <w:left w:val="single" w:sz="4" w:space="0" w:color="000000"/>
              <w:bottom w:val="nil"/>
              <w:right w:val="single" w:sz="4" w:space="0" w:color="auto"/>
            </w:tcBorders>
            <w:shd w:val="clear" w:color="auto" w:fill="auto"/>
          </w:tcPr>
          <w:p w14:paraId="69EFC77E" w14:textId="0EE7B6CC" w:rsidR="00F7009D" w:rsidRDefault="009D6872" w:rsidP="00F7009D">
            <w:pPr>
              <w:pStyle w:val="TabellRader"/>
              <w:keepNext/>
              <w:keepLines/>
            </w:pPr>
            <w:r>
              <w:t>0,6</w:t>
            </w:r>
          </w:p>
        </w:tc>
        <w:tc>
          <w:tcPr>
            <w:tcW w:w="520" w:type="dxa"/>
            <w:tcBorders>
              <w:top w:val="nil"/>
              <w:left w:val="single" w:sz="4" w:space="0" w:color="auto"/>
              <w:bottom w:val="nil"/>
            </w:tcBorders>
            <w:shd w:val="clear" w:color="auto" w:fill="auto"/>
          </w:tcPr>
          <w:p w14:paraId="2EC5263C" w14:textId="340D3B13" w:rsidR="00F7009D" w:rsidRDefault="009D6872">
            <w:pPr>
              <w:pStyle w:val="TabellRader"/>
              <w:keepNext/>
              <w:keepLines/>
            </w:pPr>
            <w:r>
              <w:t>1,0</w:t>
            </w:r>
          </w:p>
        </w:tc>
        <w:tc>
          <w:tcPr>
            <w:tcW w:w="520" w:type="dxa"/>
            <w:tcBorders>
              <w:top w:val="nil"/>
              <w:bottom w:val="nil"/>
            </w:tcBorders>
          </w:tcPr>
          <w:p w14:paraId="150FAB7B" w14:textId="55C2B325" w:rsidR="00F7009D" w:rsidRDefault="009D6872">
            <w:pPr>
              <w:pStyle w:val="TabellRader"/>
              <w:keepNext/>
              <w:keepLines/>
            </w:pPr>
            <w:r>
              <w:t>-</w:t>
            </w:r>
          </w:p>
        </w:tc>
        <w:tc>
          <w:tcPr>
            <w:tcW w:w="520" w:type="dxa"/>
            <w:tcBorders>
              <w:top w:val="nil"/>
              <w:bottom w:val="nil"/>
            </w:tcBorders>
          </w:tcPr>
          <w:p w14:paraId="5C589021" w14:textId="5056759B" w:rsidR="00F7009D" w:rsidRDefault="009D6872">
            <w:pPr>
              <w:pStyle w:val="TabellRader"/>
              <w:keepNext/>
              <w:keepLines/>
            </w:pPr>
            <w:r>
              <w:t>-</w:t>
            </w:r>
          </w:p>
        </w:tc>
      </w:tr>
      <w:tr w:rsidR="00F7009D" w14:paraId="6BCC3927" w14:textId="1C79B946" w:rsidTr="00F7009D">
        <w:tc>
          <w:tcPr>
            <w:tcW w:w="1441" w:type="dxa"/>
            <w:tcBorders>
              <w:top w:val="nil"/>
              <w:bottom w:val="nil"/>
            </w:tcBorders>
          </w:tcPr>
          <w:p w14:paraId="55A03333" w14:textId="6135A932" w:rsidR="00F7009D" w:rsidRDefault="009D6872" w:rsidP="00F7009D">
            <w:pPr>
              <w:pStyle w:val="TabellRader"/>
              <w:keepNext/>
              <w:keepLines/>
              <w:jc w:val="left"/>
            </w:pPr>
            <w:r>
              <w:t xml:space="preserve">     Män</w:t>
            </w:r>
          </w:p>
        </w:tc>
        <w:tc>
          <w:tcPr>
            <w:tcW w:w="567" w:type="dxa"/>
            <w:tcBorders>
              <w:top w:val="nil"/>
              <w:bottom w:val="nil"/>
              <w:right w:val="single" w:sz="4" w:space="0" w:color="000000"/>
            </w:tcBorders>
          </w:tcPr>
          <w:p w14:paraId="7DD902AA" w14:textId="6BF708F7" w:rsidR="00F7009D" w:rsidRDefault="009D6872" w:rsidP="00F7009D">
            <w:pPr>
              <w:pStyle w:val="TabellRader"/>
              <w:keepNext/>
              <w:keepLines/>
            </w:pPr>
            <w:r>
              <w:t>2 442</w:t>
            </w:r>
          </w:p>
        </w:tc>
        <w:tc>
          <w:tcPr>
            <w:tcW w:w="850" w:type="dxa"/>
            <w:tcBorders>
              <w:top w:val="nil"/>
              <w:left w:val="single" w:sz="4" w:space="0" w:color="000000"/>
              <w:bottom w:val="nil"/>
              <w:right w:val="single" w:sz="4" w:space="0" w:color="auto"/>
            </w:tcBorders>
            <w:shd w:val="clear" w:color="auto" w:fill="auto"/>
          </w:tcPr>
          <w:p w14:paraId="09483D7B" w14:textId="3EB3CBCD" w:rsidR="00F7009D" w:rsidRDefault="009D6872" w:rsidP="00F7009D">
            <w:pPr>
              <w:pStyle w:val="TabellRader"/>
              <w:keepNext/>
              <w:keepLines/>
            </w:pPr>
            <w:r>
              <w:t>0,9</w:t>
            </w:r>
          </w:p>
        </w:tc>
        <w:tc>
          <w:tcPr>
            <w:tcW w:w="520" w:type="dxa"/>
            <w:tcBorders>
              <w:top w:val="nil"/>
              <w:left w:val="single" w:sz="4" w:space="0" w:color="auto"/>
              <w:bottom w:val="nil"/>
            </w:tcBorders>
            <w:shd w:val="clear" w:color="auto" w:fill="auto"/>
          </w:tcPr>
          <w:p w14:paraId="336B459E" w14:textId="7AA020B0" w:rsidR="00F7009D" w:rsidRDefault="009D6872">
            <w:pPr>
              <w:pStyle w:val="TabellRader"/>
              <w:keepNext/>
              <w:keepLines/>
            </w:pPr>
            <w:r>
              <w:t>1,0</w:t>
            </w:r>
          </w:p>
        </w:tc>
        <w:tc>
          <w:tcPr>
            <w:tcW w:w="520" w:type="dxa"/>
            <w:tcBorders>
              <w:top w:val="nil"/>
              <w:bottom w:val="nil"/>
            </w:tcBorders>
          </w:tcPr>
          <w:p w14:paraId="26FCA0F1" w14:textId="295F6A7C" w:rsidR="00F7009D" w:rsidRDefault="009D6872">
            <w:pPr>
              <w:pStyle w:val="TabellRader"/>
              <w:keepNext/>
              <w:keepLines/>
            </w:pPr>
            <w:r>
              <w:t>-</w:t>
            </w:r>
          </w:p>
        </w:tc>
        <w:tc>
          <w:tcPr>
            <w:tcW w:w="520" w:type="dxa"/>
            <w:tcBorders>
              <w:top w:val="nil"/>
              <w:bottom w:val="nil"/>
            </w:tcBorders>
          </w:tcPr>
          <w:p w14:paraId="355A7F23" w14:textId="1874B48B" w:rsidR="00F7009D" w:rsidRDefault="009D6872">
            <w:pPr>
              <w:pStyle w:val="TabellRader"/>
              <w:keepNext/>
              <w:keepLines/>
            </w:pPr>
            <w:r>
              <w:t>-</w:t>
            </w:r>
          </w:p>
        </w:tc>
      </w:tr>
      <w:tr w:rsidR="00F7009D" w14:paraId="2C6EB0A9" w14:textId="11AEF1DA" w:rsidTr="00F7009D">
        <w:tc>
          <w:tcPr>
            <w:tcW w:w="1441" w:type="dxa"/>
            <w:tcBorders>
              <w:top w:val="nil"/>
              <w:bottom w:val="nil"/>
            </w:tcBorders>
          </w:tcPr>
          <w:p w14:paraId="067764C1" w14:textId="62A8DF3E" w:rsidR="00F7009D" w:rsidRDefault="009D6872" w:rsidP="00F7009D">
            <w:pPr>
              <w:pStyle w:val="TabellRader"/>
              <w:keepNext/>
              <w:keepLines/>
              <w:jc w:val="left"/>
            </w:pPr>
            <w:r>
              <w:t>Potentiell sysselsättning</w:t>
            </w:r>
            <w:r>
              <w:rPr>
                <w:vertAlign w:val="superscript"/>
              </w:rPr>
              <w:t>5</w:t>
            </w:r>
          </w:p>
        </w:tc>
        <w:tc>
          <w:tcPr>
            <w:tcW w:w="567" w:type="dxa"/>
            <w:tcBorders>
              <w:top w:val="nil"/>
              <w:bottom w:val="nil"/>
              <w:right w:val="single" w:sz="4" w:space="0" w:color="000000"/>
            </w:tcBorders>
            <w:vAlign w:val="bottom"/>
          </w:tcPr>
          <w:p w14:paraId="2D60EC9F" w14:textId="2A90314A" w:rsidR="00F7009D" w:rsidRDefault="009D6872" w:rsidP="00F7009D">
            <w:pPr>
              <w:pStyle w:val="TabellRader"/>
              <w:keepNext/>
              <w:keepLines/>
            </w:pPr>
            <w:r>
              <w:t>4 767</w:t>
            </w:r>
          </w:p>
        </w:tc>
        <w:tc>
          <w:tcPr>
            <w:tcW w:w="850" w:type="dxa"/>
            <w:tcBorders>
              <w:top w:val="nil"/>
              <w:left w:val="single" w:sz="4" w:space="0" w:color="000000"/>
              <w:bottom w:val="nil"/>
              <w:right w:val="single" w:sz="4" w:space="0" w:color="auto"/>
            </w:tcBorders>
            <w:shd w:val="clear" w:color="auto" w:fill="auto"/>
            <w:vAlign w:val="bottom"/>
          </w:tcPr>
          <w:p w14:paraId="7A62658D" w14:textId="5EF3F49E" w:rsidR="00F7009D" w:rsidRDefault="009D6872" w:rsidP="00F7009D">
            <w:pPr>
              <w:pStyle w:val="TabellRader"/>
              <w:keepNext/>
              <w:keepLines/>
            </w:pPr>
            <w:r>
              <w:t>0,5</w:t>
            </w:r>
          </w:p>
        </w:tc>
        <w:tc>
          <w:tcPr>
            <w:tcW w:w="520" w:type="dxa"/>
            <w:tcBorders>
              <w:top w:val="nil"/>
              <w:left w:val="single" w:sz="4" w:space="0" w:color="auto"/>
              <w:bottom w:val="nil"/>
            </w:tcBorders>
            <w:shd w:val="clear" w:color="auto" w:fill="auto"/>
            <w:vAlign w:val="bottom"/>
          </w:tcPr>
          <w:p w14:paraId="2BDED19A" w14:textId="18D2C26D" w:rsidR="00F7009D" w:rsidRDefault="009D6872">
            <w:pPr>
              <w:pStyle w:val="TabellRader"/>
              <w:keepNext/>
              <w:keepLines/>
            </w:pPr>
            <w:r>
              <w:t>1,2</w:t>
            </w:r>
          </w:p>
        </w:tc>
        <w:tc>
          <w:tcPr>
            <w:tcW w:w="520" w:type="dxa"/>
            <w:tcBorders>
              <w:top w:val="nil"/>
              <w:bottom w:val="nil"/>
            </w:tcBorders>
            <w:vAlign w:val="bottom"/>
          </w:tcPr>
          <w:p w14:paraId="6EE834F9" w14:textId="3589B4AE" w:rsidR="00F7009D" w:rsidRDefault="009D6872">
            <w:pPr>
              <w:pStyle w:val="TabellRader"/>
              <w:keepNext/>
              <w:keepLines/>
            </w:pPr>
            <w:r>
              <w:t>0,8</w:t>
            </w:r>
          </w:p>
        </w:tc>
        <w:tc>
          <w:tcPr>
            <w:tcW w:w="520" w:type="dxa"/>
            <w:tcBorders>
              <w:top w:val="nil"/>
              <w:bottom w:val="nil"/>
            </w:tcBorders>
            <w:vAlign w:val="bottom"/>
          </w:tcPr>
          <w:p w14:paraId="1E1BD2B2" w14:textId="60AC490D" w:rsidR="00F7009D" w:rsidRDefault="009D6872">
            <w:pPr>
              <w:pStyle w:val="TabellRader"/>
              <w:keepNext/>
              <w:keepLines/>
            </w:pPr>
            <w:r>
              <w:t>0,6</w:t>
            </w:r>
          </w:p>
        </w:tc>
      </w:tr>
      <w:tr w:rsidR="00F7009D" w14:paraId="0E15F7C5" w14:textId="60390D00" w:rsidTr="00F7009D">
        <w:tc>
          <w:tcPr>
            <w:tcW w:w="1441" w:type="dxa"/>
            <w:tcBorders>
              <w:top w:val="nil"/>
              <w:bottom w:val="nil"/>
            </w:tcBorders>
          </w:tcPr>
          <w:p w14:paraId="129011AB" w14:textId="038945F0" w:rsidR="00F7009D" w:rsidRDefault="009D6872" w:rsidP="00F7009D">
            <w:pPr>
              <w:pStyle w:val="TabellRader"/>
              <w:keepNext/>
              <w:keepLines/>
              <w:jc w:val="left"/>
            </w:pPr>
            <w:r>
              <w:t>Sysselsättningsgap</w:t>
            </w:r>
            <w:r>
              <w:rPr>
                <w:vertAlign w:val="superscript"/>
              </w:rPr>
              <w:t>6</w:t>
            </w:r>
          </w:p>
        </w:tc>
        <w:tc>
          <w:tcPr>
            <w:tcW w:w="567" w:type="dxa"/>
            <w:tcBorders>
              <w:top w:val="nil"/>
              <w:bottom w:val="nil"/>
              <w:right w:val="single" w:sz="4" w:space="0" w:color="000000"/>
            </w:tcBorders>
          </w:tcPr>
          <w:p w14:paraId="3C028E3C" w14:textId="77777777" w:rsidR="00F7009D" w:rsidRDefault="00F7009D" w:rsidP="00F7009D">
            <w:pPr>
              <w:pStyle w:val="TabellRader"/>
              <w:keepNext/>
              <w:keepLines/>
            </w:pPr>
          </w:p>
        </w:tc>
        <w:tc>
          <w:tcPr>
            <w:tcW w:w="850" w:type="dxa"/>
            <w:tcBorders>
              <w:top w:val="nil"/>
              <w:left w:val="single" w:sz="4" w:space="0" w:color="000000"/>
              <w:bottom w:val="nil"/>
              <w:right w:val="single" w:sz="4" w:space="0" w:color="auto"/>
            </w:tcBorders>
            <w:shd w:val="clear" w:color="auto" w:fill="auto"/>
          </w:tcPr>
          <w:p w14:paraId="491767B7" w14:textId="734EC2A3" w:rsidR="00F7009D" w:rsidRDefault="009D6872" w:rsidP="00F7009D">
            <w:pPr>
              <w:pStyle w:val="TabellRader"/>
              <w:keepNext/>
              <w:keepLines/>
            </w:pPr>
            <w:r>
              <w:t>-1,9</w:t>
            </w:r>
          </w:p>
        </w:tc>
        <w:tc>
          <w:tcPr>
            <w:tcW w:w="520" w:type="dxa"/>
            <w:tcBorders>
              <w:top w:val="nil"/>
              <w:left w:val="single" w:sz="4" w:space="0" w:color="auto"/>
              <w:bottom w:val="nil"/>
            </w:tcBorders>
            <w:shd w:val="clear" w:color="auto" w:fill="auto"/>
          </w:tcPr>
          <w:p w14:paraId="21F2C21B" w14:textId="05FBBA4C" w:rsidR="00F7009D" w:rsidRDefault="009D6872">
            <w:pPr>
              <w:pStyle w:val="TabellRader"/>
              <w:keepNext/>
              <w:keepLines/>
            </w:pPr>
            <w:r>
              <w:t>-2,5</w:t>
            </w:r>
          </w:p>
        </w:tc>
        <w:tc>
          <w:tcPr>
            <w:tcW w:w="520" w:type="dxa"/>
            <w:tcBorders>
              <w:top w:val="nil"/>
              <w:bottom w:val="nil"/>
            </w:tcBorders>
          </w:tcPr>
          <w:p w14:paraId="411F80F5" w14:textId="586D284C" w:rsidR="00F7009D" w:rsidRDefault="009D6872">
            <w:pPr>
              <w:pStyle w:val="TabellRader"/>
              <w:keepNext/>
              <w:keepLines/>
            </w:pPr>
            <w:r>
              <w:t>-2,2</w:t>
            </w:r>
          </w:p>
        </w:tc>
        <w:tc>
          <w:tcPr>
            <w:tcW w:w="520" w:type="dxa"/>
            <w:tcBorders>
              <w:top w:val="nil"/>
              <w:bottom w:val="nil"/>
            </w:tcBorders>
          </w:tcPr>
          <w:p w14:paraId="790D4B7D" w14:textId="0794AC94" w:rsidR="00F7009D" w:rsidRDefault="009D6872">
            <w:pPr>
              <w:pStyle w:val="TabellRader"/>
              <w:keepNext/>
              <w:keepLines/>
            </w:pPr>
            <w:r>
              <w:t>-1,5</w:t>
            </w:r>
          </w:p>
        </w:tc>
      </w:tr>
      <w:tr w:rsidR="00F7009D" w14:paraId="602C831F" w14:textId="2D21F16F" w:rsidTr="00F7009D">
        <w:tc>
          <w:tcPr>
            <w:tcW w:w="1441" w:type="dxa"/>
            <w:tcBorders>
              <w:top w:val="nil"/>
              <w:bottom w:val="nil"/>
            </w:tcBorders>
          </w:tcPr>
          <w:p w14:paraId="689CB324" w14:textId="6514670A" w:rsidR="00F7009D" w:rsidRDefault="009D6872" w:rsidP="00F7009D">
            <w:pPr>
              <w:pStyle w:val="TabellRader"/>
              <w:keepNext/>
              <w:keepLines/>
              <w:jc w:val="left"/>
            </w:pPr>
            <w:r>
              <w:t>Arbetskraft</w:t>
            </w:r>
          </w:p>
        </w:tc>
        <w:tc>
          <w:tcPr>
            <w:tcW w:w="567" w:type="dxa"/>
            <w:tcBorders>
              <w:top w:val="nil"/>
              <w:bottom w:val="nil"/>
              <w:right w:val="single" w:sz="4" w:space="0" w:color="000000"/>
            </w:tcBorders>
          </w:tcPr>
          <w:p w14:paraId="5E914B4F" w14:textId="41546722" w:rsidR="00F7009D" w:rsidRDefault="009D6872" w:rsidP="00F7009D">
            <w:pPr>
              <w:pStyle w:val="TabellRader"/>
              <w:keepNext/>
              <w:keepLines/>
            </w:pPr>
            <w:r>
              <w:t>5 060</w:t>
            </w:r>
          </w:p>
        </w:tc>
        <w:tc>
          <w:tcPr>
            <w:tcW w:w="850" w:type="dxa"/>
            <w:tcBorders>
              <w:top w:val="nil"/>
              <w:left w:val="single" w:sz="4" w:space="0" w:color="000000"/>
              <w:bottom w:val="nil"/>
              <w:right w:val="single" w:sz="4" w:space="0" w:color="auto"/>
            </w:tcBorders>
            <w:shd w:val="clear" w:color="auto" w:fill="auto"/>
          </w:tcPr>
          <w:p w14:paraId="070310BC" w14:textId="546AC322" w:rsidR="00F7009D" w:rsidRDefault="009D6872" w:rsidP="00F7009D">
            <w:pPr>
              <w:pStyle w:val="TabellRader"/>
              <w:keepNext/>
              <w:keepLines/>
            </w:pPr>
            <w:r>
              <w:t>0,6</w:t>
            </w:r>
          </w:p>
        </w:tc>
        <w:tc>
          <w:tcPr>
            <w:tcW w:w="520" w:type="dxa"/>
            <w:tcBorders>
              <w:top w:val="nil"/>
              <w:left w:val="single" w:sz="4" w:space="0" w:color="auto"/>
              <w:bottom w:val="nil"/>
            </w:tcBorders>
            <w:shd w:val="clear" w:color="auto" w:fill="auto"/>
          </w:tcPr>
          <w:p w14:paraId="1BA5B984" w14:textId="48CE9E9A" w:rsidR="00F7009D" w:rsidRDefault="009D6872">
            <w:pPr>
              <w:pStyle w:val="TabellRader"/>
              <w:keepNext/>
              <w:keepLines/>
            </w:pPr>
            <w:r>
              <w:t>1,1</w:t>
            </w:r>
          </w:p>
        </w:tc>
        <w:tc>
          <w:tcPr>
            <w:tcW w:w="520" w:type="dxa"/>
            <w:tcBorders>
              <w:top w:val="nil"/>
              <w:bottom w:val="nil"/>
            </w:tcBorders>
          </w:tcPr>
          <w:p w14:paraId="5421CDAE" w14:textId="212B163B" w:rsidR="00F7009D" w:rsidRDefault="009D6872">
            <w:pPr>
              <w:pStyle w:val="TabellRader"/>
              <w:keepNext/>
              <w:keepLines/>
            </w:pPr>
            <w:r>
              <w:t>0,9</w:t>
            </w:r>
          </w:p>
        </w:tc>
        <w:tc>
          <w:tcPr>
            <w:tcW w:w="520" w:type="dxa"/>
            <w:tcBorders>
              <w:top w:val="nil"/>
              <w:bottom w:val="nil"/>
            </w:tcBorders>
          </w:tcPr>
          <w:p w14:paraId="3FCABFCA" w14:textId="697938DC" w:rsidR="00F7009D" w:rsidRDefault="009D6872">
            <w:pPr>
              <w:pStyle w:val="TabellRader"/>
              <w:keepNext/>
              <w:keepLines/>
            </w:pPr>
            <w:r>
              <w:t>0,7</w:t>
            </w:r>
          </w:p>
        </w:tc>
      </w:tr>
      <w:tr w:rsidR="00F7009D" w14:paraId="471A2FD2" w14:textId="4D1DF20C" w:rsidTr="00F7009D">
        <w:tc>
          <w:tcPr>
            <w:tcW w:w="1441" w:type="dxa"/>
            <w:tcBorders>
              <w:top w:val="nil"/>
              <w:bottom w:val="nil"/>
            </w:tcBorders>
          </w:tcPr>
          <w:p w14:paraId="21AC4302" w14:textId="78655801" w:rsidR="00F7009D" w:rsidRDefault="009D6872" w:rsidP="00F7009D">
            <w:pPr>
              <w:pStyle w:val="TabellRader"/>
              <w:keepNext/>
              <w:keepLines/>
              <w:jc w:val="left"/>
            </w:pPr>
            <w:r>
              <w:t xml:space="preserve">     Kvinnor</w:t>
            </w:r>
          </w:p>
        </w:tc>
        <w:tc>
          <w:tcPr>
            <w:tcW w:w="567" w:type="dxa"/>
            <w:tcBorders>
              <w:top w:val="nil"/>
              <w:bottom w:val="nil"/>
              <w:right w:val="single" w:sz="4" w:space="0" w:color="000000"/>
            </w:tcBorders>
          </w:tcPr>
          <w:p w14:paraId="6893631D" w14:textId="49E89662" w:rsidR="00F7009D" w:rsidRDefault="009D6872" w:rsidP="00F7009D">
            <w:pPr>
              <w:pStyle w:val="TabellRader"/>
              <w:keepNext/>
              <w:keepLines/>
            </w:pPr>
            <w:r>
              <w:t>2 400</w:t>
            </w:r>
          </w:p>
        </w:tc>
        <w:tc>
          <w:tcPr>
            <w:tcW w:w="850" w:type="dxa"/>
            <w:tcBorders>
              <w:top w:val="nil"/>
              <w:left w:val="single" w:sz="4" w:space="0" w:color="000000"/>
              <w:bottom w:val="nil"/>
              <w:right w:val="single" w:sz="4" w:space="0" w:color="auto"/>
            </w:tcBorders>
            <w:shd w:val="clear" w:color="auto" w:fill="auto"/>
          </w:tcPr>
          <w:p w14:paraId="794E42FF" w14:textId="5DB86257" w:rsidR="00F7009D" w:rsidRDefault="009D6872" w:rsidP="00F7009D">
            <w:pPr>
              <w:pStyle w:val="TabellRader"/>
              <w:keepNext/>
              <w:keepLines/>
            </w:pPr>
            <w:r>
              <w:t>0,6</w:t>
            </w:r>
          </w:p>
        </w:tc>
        <w:tc>
          <w:tcPr>
            <w:tcW w:w="520" w:type="dxa"/>
            <w:tcBorders>
              <w:top w:val="nil"/>
              <w:left w:val="single" w:sz="4" w:space="0" w:color="auto"/>
              <w:bottom w:val="nil"/>
            </w:tcBorders>
            <w:shd w:val="clear" w:color="auto" w:fill="auto"/>
          </w:tcPr>
          <w:p w14:paraId="4A6D2D51" w14:textId="6C130981" w:rsidR="00F7009D" w:rsidRDefault="009D6872">
            <w:pPr>
              <w:pStyle w:val="TabellRader"/>
              <w:keepNext/>
              <w:keepLines/>
            </w:pPr>
            <w:r>
              <w:t>1,2</w:t>
            </w:r>
          </w:p>
        </w:tc>
        <w:tc>
          <w:tcPr>
            <w:tcW w:w="520" w:type="dxa"/>
            <w:tcBorders>
              <w:top w:val="nil"/>
              <w:bottom w:val="nil"/>
            </w:tcBorders>
          </w:tcPr>
          <w:p w14:paraId="712315B9" w14:textId="19B87CA0" w:rsidR="00F7009D" w:rsidRDefault="009D6872">
            <w:pPr>
              <w:pStyle w:val="TabellRader"/>
              <w:keepNext/>
              <w:keepLines/>
            </w:pPr>
            <w:r>
              <w:t>-</w:t>
            </w:r>
          </w:p>
        </w:tc>
        <w:tc>
          <w:tcPr>
            <w:tcW w:w="520" w:type="dxa"/>
            <w:tcBorders>
              <w:top w:val="nil"/>
              <w:bottom w:val="nil"/>
            </w:tcBorders>
          </w:tcPr>
          <w:p w14:paraId="59705FDB" w14:textId="1EAD460E" w:rsidR="00F7009D" w:rsidRDefault="009D6872">
            <w:pPr>
              <w:pStyle w:val="TabellRader"/>
              <w:keepNext/>
              <w:keepLines/>
            </w:pPr>
            <w:r>
              <w:t>-</w:t>
            </w:r>
          </w:p>
        </w:tc>
      </w:tr>
      <w:tr w:rsidR="00F7009D" w14:paraId="3B0EAC08" w14:textId="14CF1EEC" w:rsidTr="00F7009D">
        <w:tc>
          <w:tcPr>
            <w:tcW w:w="1441" w:type="dxa"/>
            <w:tcBorders>
              <w:top w:val="nil"/>
              <w:bottom w:val="nil"/>
            </w:tcBorders>
          </w:tcPr>
          <w:p w14:paraId="30208CC8" w14:textId="07A6A24E" w:rsidR="00F7009D" w:rsidRDefault="009D6872" w:rsidP="00F7009D">
            <w:pPr>
              <w:pStyle w:val="TabellRader"/>
              <w:keepNext/>
              <w:keepLines/>
              <w:jc w:val="left"/>
            </w:pPr>
            <w:r>
              <w:t xml:space="preserve">     Män</w:t>
            </w:r>
          </w:p>
        </w:tc>
        <w:tc>
          <w:tcPr>
            <w:tcW w:w="567" w:type="dxa"/>
            <w:tcBorders>
              <w:top w:val="nil"/>
              <w:bottom w:val="nil"/>
              <w:right w:val="single" w:sz="4" w:space="0" w:color="000000"/>
            </w:tcBorders>
          </w:tcPr>
          <w:p w14:paraId="6BC5A341" w14:textId="23AFB935" w:rsidR="00F7009D" w:rsidRDefault="009D6872" w:rsidP="00F7009D">
            <w:pPr>
              <w:pStyle w:val="TabellRader"/>
              <w:keepNext/>
              <w:keepLines/>
            </w:pPr>
            <w:r>
              <w:t>2 660</w:t>
            </w:r>
          </w:p>
        </w:tc>
        <w:tc>
          <w:tcPr>
            <w:tcW w:w="850" w:type="dxa"/>
            <w:tcBorders>
              <w:top w:val="nil"/>
              <w:left w:val="single" w:sz="4" w:space="0" w:color="000000"/>
              <w:bottom w:val="nil"/>
              <w:right w:val="single" w:sz="4" w:space="0" w:color="auto"/>
            </w:tcBorders>
            <w:shd w:val="clear" w:color="auto" w:fill="auto"/>
          </w:tcPr>
          <w:p w14:paraId="1814E336" w14:textId="0E60F978" w:rsidR="00F7009D" w:rsidRDefault="009D6872" w:rsidP="00F7009D">
            <w:pPr>
              <w:pStyle w:val="TabellRader"/>
              <w:keepNext/>
              <w:keepLines/>
            </w:pPr>
            <w:r>
              <w:t>0,7</w:t>
            </w:r>
          </w:p>
        </w:tc>
        <w:tc>
          <w:tcPr>
            <w:tcW w:w="520" w:type="dxa"/>
            <w:tcBorders>
              <w:top w:val="nil"/>
              <w:left w:val="single" w:sz="4" w:space="0" w:color="auto"/>
              <w:bottom w:val="nil"/>
            </w:tcBorders>
            <w:shd w:val="clear" w:color="auto" w:fill="auto"/>
          </w:tcPr>
          <w:p w14:paraId="745D45FD" w14:textId="31608696" w:rsidR="00F7009D" w:rsidRDefault="009D6872">
            <w:pPr>
              <w:pStyle w:val="TabellRader"/>
              <w:keepNext/>
              <w:keepLines/>
            </w:pPr>
            <w:r>
              <w:t>1,0</w:t>
            </w:r>
          </w:p>
        </w:tc>
        <w:tc>
          <w:tcPr>
            <w:tcW w:w="520" w:type="dxa"/>
            <w:tcBorders>
              <w:top w:val="nil"/>
              <w:bottom w:val="nil"/>
            </w:tcBorders>
          </w:tcPr>
          <w:p w14:paraId="10492BD5" w14:textId="5591CDE8" w:rsidR="00F7009D" w:rsidRDefault="009D6872">
            <w:pPr>
              <w:pStyle w:val="TabellRader"/>
              <w:keepNext/>
              <w:keepLines/>
            </w:pPr>
            <w:r>
              <w:t>-</w:t>
            </w:r>
          </w:p>
        </w:tc>
        <w:tc>
          <w:tcPr>
            <w:tcW w:w="520" w:type="dxa"/>
            <w:tcBorders>
              <w:top w:val="nil"/>
              <w:bottom w:val="nil"/>
            </w:tcBorders>
          </w:tcPr>
          <w:p w14:paraId="3952DDAB" w14:textId="37D1D35F" w:rsidR="00F7009D" w:rsidRDefault="009D6872">
            <w:pPr>
              <w:pStyle w:val="TabellRader"/>
              <w:keepNext/>
              <w:keepLines/>
            </w:pPr>
            <w:r>
              <w:t>-</w:t>
            </w:r>
          </w:p>
        </w:tc>
      </w:tr>
      <w:tr w:rsidR="00F7009D" w14:paraId="100D94DB" w14:textId="0C3BD4BF" w:rsidTr="00F7009D">
        <w:tc>
          <w:tcPr>
            <w:tcW w:w="1441" w:type="dxa"/>
            <w:tcBorders>
              <w:top w:val="nil"/>
              <w:bottom w:val="nil"/>
            </w:tcBorders>
          </w:tcPr>
          <w:p w14:paraId="51B1812E" w14:textId="5F2C0BE9" w:rsidR="00F7009D" w:rsidRDefault="009D6872" w:rsidP="00F7009D">
            <w:pPr>
              <w:pStyle w:val="TabellRader"/>
              <w:keepNext/>
              <w:keepLines/>
              <w:jc w:val="left"/>
            </w:pPr>
            <w:r>
              <w:t>Arbetslöshet</w:t>
            </w:r>
            <w:r>
              <w:rPr>
                <w:vertAlign w:val="superscript"/>
              </w:rPr>
              <w:t>7</w:t>
            </w:r>
          </w:p>
        </w:tc>
        <w:tc>
          <w:tcPr>
            <w:tcW w:w="567" w:type="dxa"/>
            <w:tcBorders>
              <w:top w:val="nil"/>
              <w:bottom w:val="nil"/>
              <w:right w:val="single" w:sz="4" w:space="0" w:color="000000"/>
            </w:tcBorders>
          </w:tcPr>
          <w:p w14:paraId="21B5B60A" w14:textId="77777777" w:rsidR="00F7009D" w:rsidRDefault="00F7009D" w:rsidP="00F7009D">
            <w:pPr>
              <w:pStyle w:val="TabellRader"/>
              <w:keepNext/>
              <w:keepLines/>
            </w:pPr>
          </w:p>
        </w:tc>
        <w:tc>
          <w:tcPr>
            <w:tcW w:w="850" w:type="dxa"/>
            <w:tcBorders>
              <w:top w:val="nil"/>
              <w:left w:val="single" w:sz="4" w:space="0" w:color="000000"/>
              <w:bottom w:val="nil"/>
              <w:right w:val="single" w:sz="4" w:space="0" w:color="auto"/>
            </w:tcBorders>
            <w:shd w:val="clear" w:color="auto" w:fill="auto"/>
          </w:tcPr>
          <w:p w14:paraId="53156437" w14:textId="7609E9BC" w:rsidR="00F7009D" w:rsidRDefault="009D6872" w:rsidP="00F7009D">
            <w:pPr>
              <w:pStyle w:val="TabellRader"/>
              <w:keepNext/>
              <w:keepLines/>
            </w:pPr>
            <w:r>
              <w:t>8,0</w:t>
            </w:r>
          </w:p>
        </w:tc>
        <w:tc>
          <w:tcPr>
            <w:tcW w:w="520" w:type="dxa"/>
            <w:tcBorders>
              <w:top w:val="nil"/>
              <w:left w:val="single" w:sz="4" w:space="0" w:color="auto"/>
              <w:bottom w:val="nil"/>
            </w:tcBorders>
            <w:shd w:val="clear" w:color="auto" w:fill="auto"/>
          </w:tcPr>
          <w:p w14:paraId="76B26FDD" w14:textId="7AF8AC64" w:rsidR="00F7009D" w:rsidRDefault="009D6872">
            <w:pPr>
              <w:pStyle w:val="TabellRader"/>
              <w:keepNext/>
              <w:keepLines/>
            </w:pPr>
            <w:r>
              <w:t>8,0</w:t>
            </w:r>
          </w:p>
        </w:tc>
        <w:tc>
          <w:tcPr>
            <w:tcW w:w="520" w:type="dxa"/>
            <w:tcBorders>
              <w:top w:val="nil"/>
              <w:bottom w:val="nil"/>
            </w:tcBorders>
          </w:tcPr>
          <w:p w14:paraId="2A781B7A" w14:textId="1163C6EE" w:rsidR="00F7009D" w:rsidRDefault="009D6872">
            <w:pPr>
              <w:pStyle w:val="TabellRader"/>
              <w:keepNext/>
              <w:keepLines/>
            </w:pPr>
            <w:r>
              <w:t>7,7</w:t>
            </w:r>
          </w:p>
        </w:tc>
        <w:tc>
          <w:tcPr>
            <w:tcW w:w="520" w:type="dxa"/>
            <w:tcBorders>
              <w:top w:val="nil"/>
              <w:bottom w:val="nil"/>
            </w:tcBorders>
          </w:tcPr>
          <w:p w14:paraId="367A61FA" w14:textId="76250BF5" w:rsidR="00F7009D" w:rsidRDefault="009D6872">
            <w:pPr>
              <w:pStyle w:val="TabellRader"/>
              <w:keepNext/>
              <w:keepLines/>
            </w:pPr>
            <w:r>
              <w:t>7,3</w:t>
            </w:r>
          </w:p>
        </w:tc>
      </w:tr>
      <w:tr w:rsidR="00F7009D" w14:paraId="25DDCA77" w14:textId="6F215ED6" w:rsidTr="00F7009D">
        <w:tc>
          <w:tcPr>
            <w:tcW w:w="1441" w:type="dxa"/>
            <w:tcBorders>
              <w:top w:val="nil"/>
              <w:bottom w:val="nil"/>
            </w:tcBorders>
          </w:tcPr>
          <w:p w14:paraId="542ED7EE" w14:textId="57B5964B" w:rsidR="00F7009D" w:rsidRDefault="009D6872" w:rsidP="00F7009D">
            <w:pPr>
              <w:pStyle w:val="TabellRader"/>
              <w:keepNext/>
              <w:keepLines/>
              <w:jc w:val="left"/>
            </w:pPr>
            <w:r>
              <w:t xml:space="preserve">     Kvinnor</w:t>
            </w:r>
          </w:p>
        </w:tc>
        <w:tc>
          <w:tcPr>
            <w:tcW w:w="567" w:type="dxa"/>
            <w:tcBorders>
              <w:top w:val="nil"/>
              <w:bottom w:val="nil"/>
              <w:right w:val="single" w:sz="4" w:space="0" w:color="000000"/>
            </w:tcBorders>
          </w:tcPr>
          <w:p w14:paraId="241EB4CE" w14:textId="77777777" w:rsidR="00F7009D" w:rsidRDefault="00F7009D" w:rsidP="00F7009D">
            <w:pPr>
              <w:pStyle w:val="TabellRader"/>
              <w:keepNext/>
              <w:keepLines/>
            </w:pPr>
          </w:p>
        </w:tc>
        <w:tc>
          <w:tcPr>
            <w:tcW w:w="850" w:type="dxa"/>
            <w:tcBorders>
              <w:top w:val="nil"/>
              <w:left w:val="single" w:sz="4" w:space="0" w:color="000000"/>
              <w:bottom w:val="nil"/>
              <w:right w:val="single" w:sz="4" w:space="0" w:color="auto"/>
            </w:tcBorders>
            <w:shd w:val="clear" w:color="auto" w:fill="auto"/>
          </w:tcPr>
          <w:p w14:paraId="490B1987" w14:textId="2D349602" w:rsidR="00F7009D" w:rsidRDefault="009D6872" w:rsidP="00F7009D">
            <w:pPr>
              <w:pStyle w:val="TabellRader"/>
              <w:keepNext/>
              <w:keepLines/>
            </w:pPr>
            <w:r>
              <w:t>7,7</w:t>
            </w:r>
          </w:p>
        </w:tc>
        <w:tc>
          <w:tcPr>
            <w:tcW w:w="520" w:type="dxa"/>
            <w:tcBorders>
              <w:top w:val="nil"/>
              <w:left w:val="single" w:sz="4" w:space="0" w:color="auto"/>
              <w:bottom w:val="nil"/>
            </w:tcBorders>
            <w:shd w:val="clear" w:color="auto" w:fill="auto"/>
          </w:tcPr>
          <w:p w14:paraId="49DF2FF3" w14:textId="5F17F18C" w:rsidR="00F7009D" w:rsidRDefault="009D6872">
            <w:pPr>
              <w:pStyle w:val="TabellRader"/>
              <w:keepNext/>
              <w:keepLines/>
            </w:pPr>
            <w:r>
              <w:t>7,9</w:t>
            </w:r>
          </w:p>
        </w:tc>
        <w:tc>
          <w:tcPr>
            <w:tcW w:w="520" w:type="dxa"/>
            <w:tcBorders>
              <w:top w:val="nil"/>
              <w:bottom w:val="nil"/>
            </w:tcBorders>
          </w:tcPr>
          <w:p w14:paraId="4389E385" w14:textId="57288974" w:rsidR="00F7009D" w:rsidRDefault="009D6872">
            <w:pPr>
              <w:pStyle w:val="TabellRader"/>
              <w:keepNext/>
              <w:keepLines/>
            </w:pPr>
            <w:r>
              <w:t>-</w:t>
            </w:r>
          </w:p>
        </w:tc>
        <w:tc>
          <w:tcPr>
            <w:tcW w:w="520" w:type="dxa"/>
            <w:tcBorders>
              <w:top w:val="nil"/>
              <w:bottom w:val="nil"/>
            </w:tcBorders>
          </w:tcPr>
          <w:p w14:paraId="123F6A4D" w14:textId="59BD8C20" w:rsidR="00F7009D" w:rsidRDefault="009D6872">
            <w:pPr>
              <w:pStyle w:val="TabellRader"/>
              <w:keepNext/>
              <w:keepLines/>
            </w:pPr>
            <w:r>
              <w:t>-</w:t>
            </w:r>
          </w:p>
        </w:tc>
      </w:tr>
      <w:tr w:rsidR="00F7009D" w14:paraId="19F3B383" w14:textId="47B895C2" w:rsidTr="00F7009D">
        <w:tc>
          <w:tcPr>
            <w:tcW w:w="1441" w:type="dxa"/>
            <w:tcBorders>
              <w:top w:val="nil"/>
              <w:bottom w:val="nil"/>
            </w:tcBorders>
          </w:tcPr>
          <w:p w14:paraId="76195697" w14:textId="6B69ED32" w:rsidR="00F7009D" w:rsidRDefault="009D6872" w:rsidP="00F7009D">
            <w:pPr>
              <w:pStyle w:val="TabellRader"/>
              <w:keepNext/>
              <w:keepLines/>
              <w:jc w:val="left"/>
            </w:pPr>
            <w:r>
              <w:t xml:space="preserve">     Män</w:t>
            </w:r>
          </w:p>
        </w:tc>
        <w:tc>
          <w:tcPr>
            <w:tcW w:w="567" w:type="dxa"/>
            <w:tcBorders>
              <w:top w:val="nil"/>
              <w:bottom w:val="nil"/>
              <w:right w:val="single" w:sz="4" w:space="0" w:color="000000"/>
            </w:tcBorders>
          </w:tcPr>
          <w:p w14:paraId="451BD671" w14:textId="77777777" w:rsidR="00F7009D" w:rsidRDefault="00F7009D" w:rsidP="00F7009D">
            <w:pPr>
              <w:pStyle w:val="TabellRader"/>
              <w:keepNext/>
              <w:keepLines/>
            </w:pPr>
          </w:p>
        </w:tc>
        <w:tc>
          <w:tcPr>
            <w:tcW w:w="850" w:type="dxa"/>
            <w:tcBorders>
              <w:top w:val="nil"/>
              <w:left w:val="single" w:sz="4" w:space="0" w:color="000000"/>
              <w:bottom w:val="nil"/>
              <w:right w:val="single" w:sz="4" w:space="0" w:color="auto"/>
            </w:tcBorders>
            <w:shd w:val="clear" w:color="auto" w:fill="auto"/>
          </w:tcPr>
          <w:p w14:paraId="57FE82FE" w14:textId="2AD66ECF" w:rsidR="00F7009D" w:rsidRDefault="009D6872" w:rsidP="00F7009D">
            <w:pPr>
              <w:pStyle w:val="TabellRader"/>
              <w:keepNext/>
              <w:keepLines/>
            </w:pPr>
            <w:r>
              <w:t>8,2</w:t>
            </w:r>
          </w:p>
        </w:tc>
        <w:tc>
          <w:tcPr>
            <w:tcW w:w="520" w:type="dxa"/>
            <w:tcBorders>
              <w:top w:val="nil"/>
              <w:left w:val="single" w:sz="4" w:space="0" w:color="auto"/>
              <w:bottom w:val="nil"/>
            </w:tcBorders>
            <w:shd w:val="clear" w:color="auto" w:fill="auto"/>
          </w:tcPr>
          <w:p w14:paraId="59F43139" w14:textId="349A6585" w:rsidR="00F7009D" w:rsidRDefault="009D6872">
            <w:pPr>
              <w:pStyle w:val="TabellRader"/>
              <w:keepNext/>
              <w:keepLines/>
            </w:pPr>
            <w:r>
              <w:t>8,2</w:t>
            </w:r>
          </w:p>
        </w:tc>
        <w:tc>
          <w:tcPr>
            <w:tcW w:w="520" w:type="dxa"/>
            <w:tcBorders>
              <w:top w:val="nil"/>
              <w:bottom w:val="nil"/>
            </w:tcBorders>
          </w:tcPr>
          <w:p w14:paraId="43130600" w14:textId="492E0EFE" w:rsidR="00F7009D" w:rsidRDefault="009D6872">
            <w:pPr>
              <w:pStyle w:val="TabellRader"/>
              <w:keepNext/>
              <w:keepLines/>
            </w:pPr>
            <w:r>
              <w:t>-</w:t>
            </w:r>
          </w:p>
        </w:tc>
        <w:tc>
          <w:tcPr>
            <w:tcW w:w="520" w:type="dxa"/>
            <w:tcBorders>
              <w:top w:val="nil"/>
              <w:bottom w:val="nil"/>
            </w:tcBorders>
          </w:tcPr>
          <w:p w14:paraId="08114794" w14:textId="78EE5CC5" w:rsidR="00F7009D" w:rsidRDefault="009D6872">
            <w:pPr>
              <w:pStyle w:val="TabellRader"/>
              <w:keepNext/>
              <w:keepLines/>
            </w:pPr>
            <w:r>
              <w:t>-</w:t>
            </w:r>
          </w:p>
        </w:tc>
      </w:tr>
      <w:tr w:rsidR="00F7009D" w:rsidRPr="009044A4" w14:paraId="321197B4" w14:textId="39716E83" w:rsidTr="00F7009D">
        <w:trPr>
          <w:cnfStyle w:val="010000000000" w:firstRow="0" w:lastRow="1" w:firstColumn="0" w:lastColumn="0" w:oddVBand="0" w:evenVBand="0" w:oddHBand="0" w:evenHBand="0" w:firstRowFirstColumn="0" w:firstRowLastColumn="0" w:lastRowFirstColumn="0" w:lastRowLastColumn="0"/>
        </w:trPr>
        <w:tc>
          <w:tcPr>
            <w:tcW w:w="1441" w:type="dxa"/>
            <w:tcBorders>
              <w:top w:val="nil"/>
            </w:tcBorders>
          </w:tcPr>
          <w:p w14:paraId="4BF15C86" w14:textId="5C8E46FA" w:rsidR="00F7009D" w:rsidRPr="009044A4" w:rsidRDefault="009D6872" w:rsidP="00F7009D">
            <w:pPr>
              <w:pStyle w:val="TabellSlutsumma"/>
              <w:keepNext/>
              <w:keepLines/>
              <w:rPr>
                <w:b/>
              </w:rPr>
            </w:pPr>
            <w:r>
              <w:t>Programdeltagare</w:t>
            </w:r>
            <w:r>
              <w:rPr>
                <w:vertAlign w:val="superscript"/>
              </w:rPr>
              <w:t>7, 8</w:t>
            </w:r>
          </w:p>
        </w:tc>
        <w:tc>
          <w:tcPr>
            <w:tcW w:w="567" w:type="dxa"/>
            <w:tcBorders>
              <w:top w:val="nil"/>
              <w:right w:val="single" w:sz="4" w:space="0" w:color="000000"/>
            </w:tcBorders>
          </w:tcPr>
          <w:p w14:paraId="057757C0" w14:textId="1510C532" w:rsidR="00F7009D" w:rsidRPr="009044A4" w:rsidRDefault="009D6872" w:rsidP="00F7009D">
            <w:pPr>
              <w:pStyle w:val="TabellSlutsumma"/>
              <w:keepNext/>
              <w:keepLines/>
              <w:rPr>
                <w:b/>
              </w:rPr>
            </w:pPr>
            <w:r>
              <w:t>187</w:t>
            </w:r>
          </w:p>
        </w:tc>
        <w:tc>
          <w:tcPr>
            <w:tcW w:w="850" w:type="dxa"/>
            <w:tcBorders>
              <w:top w:val="nil"/>
              <w:left w:val="single" w:sz="4" w:space="0" w:color="000000"/>
              <w:right w:val="single" w:sz="4" w:space="0" w:color="auto"/>
            </w:tcBorders>
            <w:shd w:val="clear" w:color="auto" w:fill="auto"/>
          </w:tcPr>
          <w:p w14:paraId="4E6E16C6" w14:textId="190C0145" w:rsidR="00F7009D" w:rsidRPr="009044A4" w:rsidRDefault="009D6872" w:rsidP="00F7009D">
            <w:pPr>
              <w:pStyle w:val="TabellSlutsumma"/>
              <w:keepNext/>
              <w:keepLines/>
              <w:rPr>
                <w:b/>
              </w:rPr>
            </w:pPr>
            <w:r>
              <w:t>3,2</w:t>
            </w:r>
          </w:p>
        </w:tc>
        <w:tc>
          <w:tcPr>
            <w:tcW w:w="520" w:type="dxa"/>
            <w:tcBorders>
              <w:top w:val="nil"/>
              <w:left w:val="single" w:sz="4" w:space="0" w:color="auto"/>
            </w:tcBorders>
          </w:tcPr>
          <w:p w14:paraId="706C8258" w14:textId="57C015F2" w:rsidR="00F7009D" w:rsidRPr="00C8428A" w:rsidRDefault="009D6872">
            <w:pPr>
              <w:pStyle w:val="TabellSlutsumma"/>
              <w:keepNext/>
              <w:keepLines/>
              <w:rPr>
                <w:b/>
              </w:rPr>
            </w:pPr>
            <w:r w:rsidRPr="00C8428A">
              <w:t>3,9</w:t>
            </w:r>
          </w:p>
        </w:tc>
        <w:tc>
          <w:tcPr>
            <w:tcW w:w="520" w:type="dxa"/>
            <w:tcBorders>
              <w:top w:val="nil"/>
            </w:tcBorders>
          </w:tcPr>
          <w:p w14:paraId="2FE3B314" w14:textId="21255E84" w:rsidR="00F7009D" w:rsidRPr="00C8428A" w:rsidRDefault="009D6872">
            <w:pPr>
              <w:pStyle w:val="TabellSlutsumma"/>
              <w:keepNext/>
              <w:keepLines/>
              <w:rPr>
                <w:b/>
              </w:rPr>
            </w:pPr>
            <w:r w:rsidRPr="00C8428A">
              <w:t>3,9</w:t>
            </w:r>
          </w:p>
        </w:tc>
        <w:tc>
          <w:tcPr>
            <w:tcW w:w="520" w:type="dxa"/>
            <w:tcBorders>
              <w:top w:val="nil"/>
            </w:tcBorders>
          </w:tcPr>
          <w:p w14:paraId="0DD150B3" w14:textId="42853302" w:rsidR="00F7009D" w:rsidRPr="00C8428A" w:rsidRDefault="009D6872">
            <w:pPr>
              <w:pStyle w:val="TabellSlutsumma"/>
              <w:keepNext/>
              <w:keepLines/>
              <w:rPr>
                <w:b/>
              </w:rPr>
            </w:pPr>
            <w:r w:rsidRPr="00C8428A">
              <w:t>3,7</w:t>
            </w:r>
          </w:p>
        </w:tc>
      </w:tr>
    </w:tbl>
    <w:p w14:paraId="6AEC8C6B" w14:textId="77777777" w:rsidR="00F7009D" w:rsidRPr="0062730B" w:rsidRDefault="009D6872" w:rsidP="00F7009D">
      <w:pPr>
        <w:pStyle w:val="TabellFotnot"/>
        <w:rPr>
          <w:sz w:val="12"/>
          <w:szCs w:val="12"/>
        </w:rPr>
      </w:pPr>
      <w:r w:rsidRPr="00503C63">
        <w:t>Anm.: BNP, produktivitet, arbetade timmar och medelarbetstid avser kalender</w:t>
      </w:r>
      <w:r>
        <w:softHyphen/>
      </w:r>
      <w:r w:rsidRPr="00503C63">
        <w:t>korrigerade data. Sysselsatta, arbetskraft och arbetslöshet avser åldersgruppen 15–74 år</w:t>
      </w:r>
      <w:r>
        <w:t xml:space="preserve"> enligt populationen i arbetskraftsundersökningarna (AKU). BNP, produktivitet, arbetade timmar, medelarbetstid och potentiell sysselsättning finns inte uppdelat på kön.</w:t>
      </w:r>
      <w:r w:rsidRPr="00374DFA">
        <w:t xml:space="preserve"> Prognos fördelat på kvinnor och män görs ej.</w:t>
      </w:r>
      <w:r>
        <w:rPr>
          <w:sz w:val="12"/>
          <w:szCs w:val="12"/>
        </w:rPr>
        <w:t xml:space="preserve"> </w:t>
      </w:r>
    </w:p>
    <w:p w14:paraId="0FD3D604" w14:textId="0980D0E1" w:rsidR="00F7009D" w:rsidRPr="00503C63" w:rsidRDefault="009D6872" w:rsidP="00F7009D">
      <w:pPr>
        <w:pStyle w:val="TabellFotnot"/>
      </w:pPr>
      <w:r w:rsidRPr="006A7FD3">
        <w:rPr>
          <w:vertAlign w:val="superscript"/>
        </w:rPr>
        <w:t>1</w:t>
      </w:r>
      <w:r w:rsidRPr="006A7FD3">
        <w:t xml:space="preserve"> </w:t>
      </w:r>
      <w:r w:rsidRPr="00503C63">
        <w:t>BNP till marknadspris, fasta priser</w:t>
      </w:r>
      <w:r>
        <w:t>, kalenderkorrigerad</w:t>
      </w:r>
      <w:r w:rsidRPr="00503C63">
        <w:t>. Nivå avser miljarder kronor.</w:t>
      </w:r>
    </w:p>
    <w:p w14:paraId="4CC61591" w14:textId="77777777" w:rsidR="00F7009D" w:rsidRPr="00503C63" w:rsidRDefault="009D6872" w:rsidP="00F7009D">
      <w:pPr>
        <w:pStyle w:val="TabellFotnot"/>
      </w:pPr>
      <w:r>
        <w:rPr>
          <w:vertAlign w:val="superscript"/>
        </w:rPr>
        <w:t>2</w:t>
      </w:r>
      <w:r w:rsidRPr="00503C63">
        <w:t xml:space="preserve"> Produktivitet mäts som förädlingsvärde till baspris per arbetad timme.</w:t>
      </w:r>
    </w:p>
    <w:p w14:paraId="66364BC4" w14:textId="77777777" w:rsidR="00F7009D" w:rsidRPr="00503C63" w:rsidRDefault="009D6872" w:rsidP="00F7009D">
      <w:pPr>
        <w:pStyle w:val="TabellFotnot"/>
      </w:pPr>
      <w:r>
        <w:rPr>
          <w:vertAlign w:val="superscript"/>
        </w:rPr>
        <w:t>3</w:t>
      </w:r>
      <w:r w:rsidRPr="00184102">
        <w:rPr>
          <w:rStyle w:val="Fotnotsreferens"/>
        </w:rPr>
        <w:t xml:space="preserve"> </w:t>
      </w:r>
      <w:r w:rsidRPr="00503C63">
        <w:t>Enligt nationalräkenskaperna. Nivå avser 10</w:t>
      </w:r>
      <w:r w:rsidRPr="00503C63">
        <w:rPr>
          <w:rFonts w:ascii="Times New Roman" w:hAnsi="Times New Roman"/>
        </w:rPr>
        <w:t> </w:t>
      </w:r>
      <w:r w:rsidRPr="00503C63">
        <w:t>000-tal.</w:t>
      </w:r>
    </w:p>
    <w:p w14:paraId="4C059437" w14:textId="77777777" w:rsidR="00F7009D" w:rsidRPr="00503C63" w:rsidRDefault="009D6872" w:rsidP="00F7009D">
      <w:pPr>
        <w:pStyle w:val="TabellFotnot"/>
      </w:pPr>
      <w:r>
        <w:rPr>
          <w:vertAlign w:val="superscript"/>
        </w:rPr>
        <w:t>4</w:t>
      </w:r>
      <w:r w:rsidRPr="00503C63">
        <w:t xml:space="preserve"> Avser arbetade timmar per år enligt nationalräkenskaperna dividerat med årsmedeltal för antal sysselsatta i åldersgruppen 15–74 år enligt AKU.</w:t>
      </w:r>
    </w:p>
    <w:p w14:paraId="0D13DF0B" w14:textId="77777777" w:rsidR="00F7009D" w:rsidRPr="00503C63" w:rsidRDefault="009D6872" w:rsidP="00F7009D">
      <w:pPr>
        <w:pStyle w:val="TabellFotnot"/>
      </w:pPr>
      <w:r>
        <w:rPr>
          <w:vertAlign w:val="superscript"/>
        </w:rPr>
        <w:t>5</w:t>
      </w:r>
      <w:r w:rsidRPr="00503C63">
        <w:t xml:space="preserve"> Potentiell sysselsättning avser inte den hög</w:t>
      </w:r>
      <w:r>
        <w:t>sta möjliga nivån utan den nivå</w:t>
      </w:r>
      <w:r w:rsidRPr="00503C63">
        <w:t xml:space="preserve"> som är förenlig med stabil inflation och ekonomisk balans.</w:t>
      </w:r>
    </w:p>
    <w:p w14:paraId="4E607366" w14:textId="77777777" w:rsidR="00F7009D" w:rsidRPr="00503C63" w:rsidRDefault="009D6872" w:rsidP="00F7009D">
      <w:pPr>
        <w:pStyle w:val="TabellFotnot"/>
      </w:pPr>
      <w:r>
        <w:rPr>
          <w:vertAlign w:val="superscript"/>
        </w:rPr>
        <w:t>6</w:t>
      </w:r>
      <w:r w:rsidRPr="00503C63">
        <w:t xml:space="preserve"> Sysselsättningsgapet visar skillnaden mellan faktisk och potentiell sysselsättning i procent av potentiell sysselsättning.</w:t>
      </w:r>
    </w:p>
    <w:p w14:paraId="6537F80E" w14:textId="77777777" w:rsidR="00F7009D" w:rsidRPr="00503C63" w:rsidRDefault="009D6872" w:rsidP="00F7009D">
      <w:pPr>
        <w:pStyle w:val="TabellFotnot"/>
      </w:pPr>
      <w:r>
        <w:rPr>
          <w:vertAlign w:val="superscript"/>
        </w:rPr>
        <w:t>7</w:t>
      </w:r>
      <w:r w:rsidRPr="00503C63">
        <w:t xml:space="preserve"> I procent av arbetskraften.</w:t>
      </w:r>
    </w:p>
    <w:p w14:paraId="2F340F6C" w14:textId="77777777" w:rsidR="00F7009D" w:rsidRPr="00503C63" w:rsidRDefault="009D6872" w:rsidP="00F7009D">
      <w:pPr>
        <w:pStyle w:val="TabellFotnot"/>
      </w:pPr>
      <w:r>
        <w:rPr>
          <w:vertAlign w:val="superscript"/>
        </w:rPr>
        <w:t>8</w:t>
      </w:r>
      <w:r w:rsidRPr="00503C63">
        <w:t xml:space="preserve"> Personer i konjunkturberoende arbetsmarknadspolitiska program.</w:t>
      </w:r>
    </w:p>
    <w:p w14:paraId="7B407002" w14:textId="77777777" w:rsidR="00F7009D" w:rsidRPr="00503C63" w:rsidRDefault="009D6872" w:rsidP="00F7009D">
      <w:pPr>
        <w:pStyle w:val="TabellFotnot"/>
      </w:pPr>
      <w:r w:rsidRPr="00503C63">
        <w:t>Källor: Statistiska centralbyrån, Arbetsförmedlingen och egna beräkningar.</w:t>
      </w:r>
    </w:p>
    <w:p w14:paraId="29E1DFB3" w14:textId="77777777" w:rsidR="00F7009D" w:rsidRDefault="00F7009D" w:rsidP="00F7009D">
      <w:pPr>
        <w:pStyle w:val="Brdtext"/>
      </w:pPr>
    </w:p>
    <w:p w14:paraId="338FBEF3" w14:textId="4739F862" w:rsidR="00F7009D" w:rsidRDefault="00F7009D" w:rsidP="00F7009D">
      <w:pPr>
        <w:pStyle w:val="Brdtext"/>
      </w:pPr>
    </w:p>
    <w:p w14:paraId="307658D0" w14:textId="77777777" w:rsidR="00F7009D" w:rsidRDefault="00F7009D" w:rsidP="006641D2">
      <w:pPr>
        <w:pStyle w:val="Brdtext"/>
        <w:rPr>
          <w:rStyle w:val="BrdtextmedindragChar"/>
          <w:rFonts w:eastAsiaTheme="minorHAnsi"/>
        </w:rPr>
      </w:pPr>
    </w:p>
    <w:p w14:paraId="492A1888" w14:textId="77777777" w:rsidR="00F7009D" w:rsidRDefault="009D6872" w:rsidP="00F7009D">
      <w:pPr>
        <w:pStyle w:val="DiagramRubrik"/>
      </w:pPr>
      <w:bookmarkStart w:id="132" w:name="_Ref383691968"/>
      <w:bookmarkStart w:id="133" w:name="_Toc384401746"/>
      <w:r>
        <w:lastRenderedPageBreak/>
        <w:t xml:space="preserve">Diagram </w:t>
      </w:r>
      <w:r w:rsidR="0009067D">
        <w:fldChar w:fldCharType="begin"/>
      </w:r>
      <w:r w:rsidR="0009067D">
        <w:instrText xml:space="preserve"> STYLEREF "Rubrik 1"\n \* MERGEFORMAT </w:instrText>
      </w:r>
      <w:r w:rsidR="0009067D">
        <w:fldChar w:fldCharType="separate"/>
      </w:r>
      <w:r w:rsidR="004642B5">
        <w:rPr>
          <w:noProof/>
        </w:rPr>
        <w:t>3</w:t>
      </w:r>
      <w:r w:rsidR="0009067D">
        <w:rPr>
          <w:noProof/>
        </w:rPr>
        <w:fldChar w:fldCharType="end"/>
      </w:r>
      <w:r>
        <w:rPr>
          <w:noProof/>
        </w:rPr>
        <w:t>.</w:t>
      </w:r>
      <w:fldSimple w:instr=" SEQ Diagram \* ARABIC \s 1 ">
        <w:r w:rsidR="004642B5">
          <w:rPr>
            <w:noProof/>
          </w:rPr>
          <w:t>10</w:t>
        </w:r>
      </w:fldSimple>
      <w:bookmarkEnd w:id="132"/>
      <w:r>
        <w:t xml:space="preserve"> Branschvis sysselsättning 1993–2015</w:t>
      </w:r>
      <w:bookmarkEnd w:id="133"/>
    </w:p>
    <w:p w14:paraId="6EFBFF02" w14:textId="77777777" w:rsidR="00F7009D" w:rsidRDefault="009D6872" w:rsidP="00F7009D">
      <w:pPr>
        <w:pStyle w:val="DiagramUnderrubrik"/>
      </w:pPr>
      <w:r>
        <w:t>Procent av total sysselsättning</w:t>
      </w:r>
    </w:p>
    <w:p w14:paraId="5472D541" w14:textId="77777777" w:rsidR="00F7009D" w:rsidRDefault="009D6872" w:rsidP="00F7009D">
      <w:pPr>
        <w:pStyle w:val="Brdtext"/>
        <w:spacing w:line="260" w:lineRule="atLeast"/>
      </w:pPr>
      <w:r>
        <w:rPr>
          <w:noProof/>
          <w:lang w:eastAsia="sv-SE"/>
        </w:rPr>
        <w:drawing>
          <wp:inline distT="0" distB="0" distL="0" distR="0" wp14:anchorId="092EBCF5" wp14:editId="6113C2D7">
            <wp:extent cx="2753995" cy="2255427"/>
            <wp:effectExtent l="0" t="0" r="8255" b="0"/>
            <wp:docPr id="45" name="Diagram 249"/>
            <wp:cNvGraphicFramePr/>
            <a:graphic xmlns:a="http://schemas.openxmlformats.org/drawingml/2006/main">
              <a:graphicData uri="http://schemas.openxmlformats.org/drawingml/2006/chart">
                <c:chart xmlns:c="http://schemas.openxmlformats.org/drawingml/2006/chart" xmlns:r="http://schemas.openxmlformats.org/officeDocument/2006/relationships" r:id="rId125"/>
              </a:graphicData>
            </a:graphic>
          </wp:inline>
        </w:drawing>
      </w:r>
    </w:p>
    <w:p w14:paraId="546BFD3F" w14:textId="77777777" w:rsidR="00F7009D" w:rsidRDefault="009D6872" w:rsidP="00F7009D">
      <w:pPr>
        <w:pStyle w:val="DiagramFotnot"/>
        <w:rPr>
          <w:spacing w:val="4"/>
          <w:lang w:eastAsia="sv-SE"/>
        </w:rPr>
      </w:pPr>
      <w:r w:rsidRPr="00F9745D">
        <w:rPr>
          <w:spacing w:val="4"/>
          <w:lang w:eastAsia="sv-SE"/>
        </w:rPr>
        <w:t xml:space="preserve">Anm.: Sysselsatta enligt nationalräkenskaperna. </w:t>
      </w:r>
      <w:r>
        <w:rPr>
          <w:spacing w:val="4"/>
          <w:lang w:eastAsia="sv-SE"/>
        </w:rPr>
        <w:br/>
      </w:r>
      <w:r w:rsidRPr="00F9745D">
        <w:rPr>
          <w:spacing w:val="4"/>
          <w:lang w:eastAsia="sv-SE"/>
        </w:rPr>
        <w:t>Källor: Statistiska centralbyrån och egna beräkningar.</w:t>
      </w:r>
    </w:p>
    <w:p w14:paraId="186F2051" w14:textId="1DB1677A" w:rsidR="00F7009D" w:rsidRDefault="009D6872" w:rsidP="00F7009D">
      <w:pPr>
        <w:pStyle w:val="Rubrik4utannumrering"/>
      </w:pPr>
      <w:r>
        <w:t>Antalet sysselsatta i stat, kommun och landsting fortsätter att öka</w:t>
      </w:r>
    </w:p>
    <w:p w14:paraId="67D9F115" w14:textId="20ED7DE3" w:rsidR="00F7009D" w:rsidRDefault="009D6872" w:rsidP="00F7009D">
      <w:pPr>
        <w:pStyle w:val="Brdtext"/>
      </w:pPr>
      <w:r>
        <w:t xml:space="preserve">Sysselsättningen i offentlig sektor har ökat sedan 2012 (se </w:t>
      </w:r>
      <w:r>
        <w:fldChar w:fldCharType="begin"/>
      </w:r>
      <w:r>
        <w:instrText xml:space="preserve"> REF  _Ref382298573 \* Lower \h </w:instrText>
      </w:r>
      <w:r>
        <w:fldChar w:fldCharType="separate"/>
      </w:r>
      <w:r w:rsidR="004642B5">
        <w:t xml:space="preserve">tabell </w:t>
      </w:r>
      <w:r w:rsidR="004642B5" w:rsidRPr="004642B5">
        <w:rPr>
          <w:bCs/>
          <w:noProof/>
        </w:rPr>
        <w:t>3</w:t>
      </w:r>
      <w:r w:rsidR="004642B5">
        <w:t>.</w:t>
      </w:r>
      <w:r w:rsidR="004642B5">
        <w:rPr>
          <w:noProof/>
        </w:rPr>
        <w:t>5</w:t>
      </w:r>
      <w:r>
        <w:fldChar w:fldCharType="end"/>
      </w:r>
      <w:r>
        <w:t>).</w:t>
      </w:r>
      <w:r>
        <w:rPr>
          <w:rStyle w:val="Fotnotsreferens"/>
        </w:rPr>
        <w:footnoteReference w:id="39"/>
      </w:r>
      <w:r>
        <w:t xml:space="preserve"> År 2013 ökade sysselsättningen med 18 000 personer. De senaste årens uppgång i sysselsättningen har skett i både staten, kommunerna och landstingen. Under denna period har bl.a. satsningar gjorts på universitetsutbildning och rättsväsende. Samtidigt har antalet anställda i kommunsektorn åter ökat efter några år av minskad sysselsättning i samband med finanskrisen. </w:t>
      </w:r>
    </w:p>
    <w:p w14:paraId="553F3EC6" w14:textId="498C1AAA" w:rsidR="00F7009D" w:rsidRDefault="009D6872" w:rsidP="00F7009D">
      <w:pPr>
        <w:pStyle w:val="Brdtextmedindrag"/>
      </w:pPr>
      <w:r>
        <w:t>Utvecklingen med stigande offentlig sysselsättning förväntas fortsätta under 2014, framför allt inom kommunerna. Den demografiska utvecklingen innebär att kommunerna möter en stigande efterfrågan på välfärdstjänster, inom skola, vård och omsorg. Kommunernas skatteunderlag väntas växa i takt med att ekonomin återhämtar sig och arbetslösheten minskar. Detta skapar utrymme för en fortsatt ökning av sysselsättningen 2015.</w:t>
      </w:r>
    </w:p>
    <w:p w14:paraId="5B45BE56" w14:textId="73D22893" w:rsidR="00F7009D" w:rsidRDefault="009D6872" w:rsidP="00F7009D">
      <w:pPr>
        <w:pStyle w:val="TabellRubrik"/>
      </w:pPr>
      <w:bookmarkStart w:id="134" w:name="_Ref379199206"/>
      <w:bookmarkStart w:id="135" w:name="_Ref382298573"/>
      <w:bookmarkStart w:id="136" w:name="_Toc384401632"/>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5</w:t>
      </w:r>
      <w:r w:rsidR="0009067D">
        <w:rPr>
          <w:noProof/>
        </w:rPr>
        <w:fldChar w:fldCharType="end"/>
      </w:r>
      <w:bookmarkEnd w:id="134"/>
      <w:bookmarkEnd w:id="135"/>
      <w:r>
        <w:t xml:space="preserve"> Sysselsättning efter näringsgren</w:t>
      </w:r>
      <w:bookmarkEnd w:id="136"/>
    </w:p>
    <w:p w14:paraId="1DA3C016" w14:textId="6FB42EED" w:rsidR="00F7009D" w:rsidRDefault="009D6872" w:rsidP="00F7009D">
      <w:pPr>
        <w:pStyle w:val="TabellUnderrubrik"/>
      </w:pPr>
      <w:r>
        <w:t>Utfall t.o.m. 2013, prognos för 2014 och 2015</w:t>
      </w:r>
      <w:r>
        <w:br/>
      </w:r>
      <w:r w:rsidRPr="00E56EBB">
        <w:t>Procentuell förändring om annat ej anges</w:t>
      </w:r>
    </w:p>
    <w:tbl>
      <w:tblPr>
        <w:tblStyle w:val="RKEgentabell"/>
        <w:tblW w:w="4418" w:type="dxa"/>
        <w:tblLayout w:type="fixed"/>
        <w:tblLook w:val="0460" w:firstRow="1" w:lastRow="1" w:firstColumn="0" w:lastColumn="0" w:noHBand="0" w:noVBand="1"/>
      </w:tblPr>
      <w:tblGrid>
        <w:gridCol w:w="1393"/>
        <w:gridCol w:w="615"/>
        <w:gridCol w:w="850"/>
        <w:gridCol w:w="520"/>
        <w:gridCol w:w="520"/>
        <w:gridCol w:w="520"/>
      </w:tblGrid>
      <w:tr w:rsidR="00F7009D" w14:paraId="79FD1F1D" w14:textId="593AC625" w:rsidTr="00F7009D">
        <w:trPr>
          <w:cnfStyle w:val="100000000000" w:firstRow="1" w:lastRow="0" w:firstColumn="0" w:lastColumn="0" w:oddVBand="0" w:evenVBand="0" w:oddHBand="0" w:evenHBand="0" w:firstRowFirstColumn="0" w:firstRowLastColumn="0" w:lastRowFirstColumn="0" w:lastRowLastColumn="0"/>
          <w:trHeight w:val="254"/>
        </w:trPr>
        <w:tc>
          <w:tcPr>
            <w:tcW w:w="2008" w:type="dxa"/>
            <w:gridSpan w:val="2"/>
            <w:tcBorders>
              <w:bottom w:val="single" w:sz="12" w:space="0" w:color="auto"/>
              <w:right w:val="single" w:sz="4" w:space="0" w:color="000000"/>
            </w:tcBorders>
            <w:vAlign w:val="center"/>
          </w:tcPr>
          <w:p w14:paraId="09AD1E8E" w14:textId="3F5E95C0" w:rsidR="00F7009D" w:rsidRDefault="009D6872" w:rsidP="00F7009D">
            <w:pPr>
              <w:pStyle w:val="TabellHuvud"/>
              <w:keepNext/>
              <w:keepLines/>
              <w:rPr>
                <w:szCs w:val="14"/>
              </w:rPr>
            </w:pPr>
            <w:r>
              <w:rPr>
                <w:szCs w:val="14"/>
              </w:rPr>
              <w:t>Nivå, tusentals</w:t>
            </w:r>
            <w:r w:rsidRPr="00AB29DE">
              <w:rPr>
                <w:szCs w:val="14"/>
              </w:rPr>
              <w:t xml:space="preserve"> personer</w:t>
            </w:r>
          </w:p>
          <w:p w14:paraId="3D19ADBC" w14:textId="1B72BA7D" w:rsidR="00F7009D" w:rsidRPr="0015158C" w:rsidRDefault="009D6872" w:rsidP="00F7009D">
            <w:pPr>
              <w:pStyle w:val="TabellHuvud"/>
              <w:keepNext/>
              <w:keepLines/>
              <w:rPr>
                <w:szCs w:val="14"/>
              </w:rPr>
            </w:pPr>
            <w:r>
              <w:rPr>
                <w:szCs w:val="14"/>
              </w:rPr>
              <w:t>2012</w:t>
            </w:r>
          </w:p>
        </w:tc>
        <w:tc>
          <w:tcPr>
            <w:tcW w:w="850" w:type="dxa"/>
            <w:tcBorders>
              <w:left w:val="single" w:sz="4" w:space="0" w:color="000000"/>
              <w:bottom w:val="single" w:sz="12" w:space="0" w:color="auto"/>
              <w:right w:val="single" w:sz="4" w:space="0" w:color="auto"/>
            </w:tcBorders>
            <w:shd w:val="clear" w:color="auto" w:fill="auto"/>
            <w:vAlign w:val="bottom"/>
          </w:tcPr>
          <w:p w14:paraId="1D2AEAE7" w14:textId="5C6BF6AF" w:rsidR="00F7009D" w:rsidRDefault="009D6872" w:rsidP="00F7009D">
            <w:pPr>
              <w:pStyle w:val="TabellHuvud"/>
              <w:keepNext/>
              <w:keepLines/>
            </w:pPr>
            <w:r w:rsidRPr="00007796">
              <w:rPr>
                <w:szCs w:val="14"/>
              </w:rPr>
              <w:t>Genomsnitt 199</w:t>
            </w:r>
            <w:r>
              <w:rPr>
                <w:szCs w:val="14"/>
              </w:rPr>
              <w:t>4</w:t>
            </w:r>
            <w:r w:rsidRPr="00007796">
              <w:rPr>
                <w:szCs w:val="14"/>
              </w:rPr>
              <w:t>–201</w:t>
            </w:r>
            <w:r>
              <w:rPr>
                <w:szCs w:val="14"/>
              </w:rPr>
              <w:t>3</w:t>
            </w:r>
          </w:p>
        </w:tc>
        <w:tc>
          <w:tcPr>
            <w:tcW w:w="520" w:type="dxa"/>
            <w:tcBorders>
              <w:left w:val="single" w:sz="4" w:space="0" w:color="auto"/>
              <w:bottom w:val="single" w:sz="12" w:space="0" w:color="auto"/>
            </w:tcBorders>
            <w:shd w:val="clear" w:color="auto" w:fill="auto"/>
            <w:vAlign w:val="bottom"/>
          </w:tcPr>
          <w:p w14:paraId="12825F16" w14:textId="09B0EF8B" w:rsidR="00F7009D" w:rsidRDefault="009D6872" w:rsidP="00F7009D">
            <w:pPr>
              <w:pStyle w:val="TabellHuvud"/>
              <w:keepNext/>
              <w:keepLines/>
            </w:pPr>
            <w:r w:rsidRPr="00AB29DE">
              <w:rPr>
                <w:szCs w:val="14"/>
              </w:rPr>
              <w:t>2013</w:t>
            </w:r>
          </w:p>
        </w:tc>
        <w:tc>
          <w:tcPr>
            <w:tcW w:w="520" w:type="dxa"/>
            <w:tcBorders>
              <w:bottom w:val="single" w:sz="12" w:space="0" w:color="auto"/>
            </w:tcBorders>
            <w:vAlign w:val="bottom"/>
          </w:tcPr>
          <w:p w14:paraId="2E868731" w14:textId="63E251FB" w:rsidR="00F7009D" w:rsidRDefault="009D6872" w:rsidP="00F7009D">
            <w:pPr>
              <w:pStyle w:val="TabellHuvud"/>
              <w:keepNext/>
              <w:keepLines/>
            </w:pPr>
            <w:r w:rsidRPr="00AB29DE">
              <w:rPr>
                <w:szCs w:val="14"/>
              </w:rPr>
              <w:t>2014</w:t>
            </w:r>
          </w:p>
        </w:tc>
        <w:tc>
          <w:tcPr>
            <w:tcW w:w="520" w:type="dxa"/>
            <w:tcBorders>
              <w:bottom w:val="single" w:sz="12" w:space="0" w:color="auto"/>
            </w:tcBorders>
            <w:vAlign w:val="bottom"/>
          </w:tcPr>
          <w:p w14:paraId="3ED05860" w14:textId="6E1E6AE4" w:rsidR="00F7009D" w:rsidRPr="00AB29DE" w:rsidRDefault="009D6872" w:rsidP="00F7009D">
            <w:pPr>
              <w:pStyle w:val="TabellHuvud"/>
              <w:keepNext/>
              <w:keepLines/>
              <w:rPr>
                <w:szCs w:val="14"/>
              </w:rPr>
            </w:pPr>
            <w:r>
              <w:rPr>
                <w:szCs w:val="14"/>
              </w:rPr>
              <w:t>2015</w:t>
            </w:r>
          </w:p>
        </w:tc>
      </w:tr>
      <w:tr w:rsidR="00F7009D" w14:paraId="1D63C79C" w14:textId="59DB3A08" w:rsidTr="00F7009D">
        <w:tc>
          <w:tcPr>
            <w:tcW w:w="1393" w:type="dxa"/>
            <w:tcBorders>
              <w:top w:val="single" w:sz="12" w:space="0" w:color="auto"/>
              <w:bottom w:val="nil"/>
            </w:tcBorders>
            <w:vAlign w:val="bottom"/>
          </w:tcPr>
          <w:p w14:paraId="7E9FA433" w14:textId="414504AD" w:rsidR="00F7009D" w:rsidRDefault="009D6872" w:rsidP="00F7009D">
            <w:pPr>
              <w:pStyle w:val="TabellRader"/>
              <w:keepNext/>
              <w:keepLines/>
              <w:jc w:val="left"/>
            </w:pPr>
            <w:r>
              <w:t>Näringslivet</w:t>
            </w:r>
          </w:p>
        </w:tc>
        <w:tc>
          <w:tcPr>
            <w:tcW w:w="615" w:type="dxa"/>
            <w:tcBorders>
              <w:top w:val="single" w:sz="12" w:space="0" w:color="auto"/>
              <w:bottom w:val="nil"/>
              <w:right w:val="single" w:sz="4" w:space="0" w:color="000000"/>
            </w:tcBorders>
          </w:tcPr>
          <w:p w14:paraId="4D6B44B8" w14:textId="01343F40" w:rsidR="00F7009D" w:rsidRDefault="009D6872" w:rsidP="00F7009D">
            <w:pPr>
              <w:pStyle w:val="TabellRader"/>
              <w:keepNext/>
              <w:keepLines/>
            </w:pPr>
            <w:r>
              <w:t>3 215</w:t>
            </w:r>
          </w:p>
        </w:tc>
        <w:tc>
          <w:tcPr>
            <w:tcW w:w="850" w:type="dxa"/>
            <w:tcBorders>
              <w:top w:val="single" w:sz="12" w:space="0" w:color="auto"/>
              <w:left w:val="single" w:sz="4" w:space="0" w:color="000000"/>
              <w:bottom w:val="nil"/>
              <w:right w:val="single" w:sz="4" w:space="0" w:color="auto"/>
            </w:tcBorders>
            <w:shd w:val="clear" w:color="auto" w:fill="auto"/>
          </w:tcPr>
          <w:p w14:paraId="27381AFD" w14:textId="18E05922" w:rsidR="00F7009D" w:rsidRDefault="009D6872" w:rsidP="00F7009D">
            <w:pPr>
              <w:pStyle w:val="TabellRader"/>
              <w:keepNext/>
              <w:keepLines/>
            </w:pPr>
            <w:r>
              <w:t>1,1</w:t>
            </w:r>
          </w:p>
        </w:tc>
        <w:tc>
          <w:tcPr>
            <w:tcW w:w="520" w:type="dxa"/>
            <w:tcBorders>
              <w:top w:val="single" w:sz="12" w:space="0" w:color="auto"/>
              <w:left w:val="single" w:sz="4" w:space="0" w:color="auto"/>
              <w:bottom w:val="nil"/>
            </w:tcBorders>
            <w:shd w:val="clear" w:color="auto" w:fill="auto"/>
          </w:tcPr>
          <w:p w14:paraId="2E703514" w14:textId="66086028" w:rsidR="00F7009D" w:rsidRDefault="009D6872" w:rsidP="00F7009D">
            <w:pPr>
              <w:pStyle w:val="TabellRader"/>
              <w:keepNext/>
              <w:keepLines/>
            </w:pPr>
            <w:r>
              <w:t>0,8</w:t>
            </w:r>
          </w:p>
        </w:tc>
        <w:tc>
          <w:tcPr>
            <w:tcW w:w="520" w:type="dxa"/>
            <w:tcBorders>
              <w:top w:val="single" w:sz="12" w:space="0" w:color="auto"/>
              <w:bottom w:val="nil"/>
            </w:tcBorders>
          </w:tcPr>
          <w:p w14:paraId="21B0F997" w14:textId="2E73F0C5" w:rsidR="00F7009D" w:rsidRDefault="009D6872" w:rsidP="00F7009D">
            <w:pPr>
              <w:pStyle w:val="TabellRader"/>
              <w:keepNext/>
              <w:keepLines/>
            </w:pPr>
            <w:r>
              <w:t>1,5</w:t>
            </w:r>
          </w:p>
        </w:tc>
        <w:tc>
          <w:tcPr>
            <w:tcW w:w="520" w:type="dxa"/>
            <w:tcBorders>
              <w:top w:val="single" w:sz="12" w:space="0" w:color="auto"/>
              <w:bottom w:val="nil"/>
            </w:tcBorders>
          </w:tcPr>
          <w:p w14:paraId="4A4E38F8" w14:textId="1B00FAC6" w:rsidR="00F7009D" w:rsidRDefault="009D6872" w:rsidP="00F7009D">
            <w:pPr>
              <w:pStyle w:val="TabellRader"/>
              <w:keepNext/>
              <w:keepLines/>
            </w:pPr>
            <w:r>
              <w:t>1,7</w:t>
            </w:r>
          </w:p>
        </w:tc>
      </w:tr>
      <w:tr w:rsidR="00F7009D" w14:paraId="64727E11" w14:textId="35EC69CC" w:rsidTr="00F7009D">
        <w:tc>
          <w:tcPr>
            <w:tcW w:w="1393" w:type="dxa"/>
            <w:tcBorders>
              <w:top w:val="nil"/>
              <w:bottom w:val="nil"/>
            </w:tcBorders>
            <w:vAlign w:val="bottom"/>
          </w:tcPr>
          <w:p w14:paraId="17ED7687" w14:textId="427C0EC6" w:rsidR="00F7009D" w:rsidRDefault="009D6872" w:rsidP="00F7009D">
            <w:pPr>
              <w:pStyle w:val="TabellRader"/>
              <w:keepNext/>
              <w:keepLines/>
              <w:jc w:val="left"/>
            </w:pPr>
            <w:r>
              <w:rPr>
                <w:szCs w:val="16"/>
              </w:rPr>
              <w:t xml:space="preserve">   Varubranscher</w:t>
            </w:r>
          </w:p>
        </w:tc>
        <w:tc>
          <w:tcPr>
            <w:tcW w:w="615" w:type="dxa"/>
            <w:tcBorders>
              <w:top w:val="nil"/>
              <w:bottom w:val="nil"/>
              <w:right w:val="single" w:sz="4" w:space="0" w:color="000000"/>
            </w:tcBorders>
          </w:tcPr>
          <w:p w14:paraId="0BE8DE21" w14:textId="403AA628" w:rsidR="00F7009D" w:rsidRDefault="009D6872" w:rsidP="00F7009D">
            <w:pPr>
              <w:pStyle w:val="TabellRader"/>
              <w:keepNext/>
              <w:keepLines/>
            </w:pPr>
            <w:r>
              <w:t>1 094</w:t>
            </w:r>
          </w:p>
        </w:tc>
        <w:tc>
          <w:tcPr>
            <w:tcW w:w="850" w:type="dxa"/>
            <w:tcBorders>
              <w:top w:val="nil"/>
              <w:left w:val="single" w:sz="4" w:space="0" w:color="000000"/>
              <w:bottom w:val="nil"/>
              <w:right w:val="single" w:sz="4" w:space="0" w:color="auto"/>
            </w:tcBorders>
            <w:shd w:val="clear" w:color="auto" w:fill="auto"/>
          </w:tcPr>
          <w:p w14:paraId="7F9E5D98" w14:textId="45210EFC" w:rsidR="00F7009D" w:rsidRDefault="009D6872" w:rsidP="00F7009D">
            <w:pPr>
              <w:pStyle w:val="TabellRader"/>
              <w:keepNext/>
              <w:keepLines/>
            </w:pPr>
            <w:r>
              <w:t>-0,1</w:t>
            </w:r>
          </w:p>
        </w:tc>
        <w:tc>
          <w:tcPr>
            <w:tcW w:w="520" w:type="dxa"/>
            <w:tcBorders>
              <w:top w:val="nil"/>
              <w:left w:val="single" w:sz="4" w:space="0" w:color="auto"/>
              <w:bottom w:val="nil"/>
            </w:tcBorders>
            <w:shd w:val="clear" w:color="auto" w:fill="auto"/>
          </w:tcPr>
          <w:p w14:paraId="7979869A" w14:textId="511C0277" w:rsidR="00F7009D" w:rsidRDefault="009D6872" w:rsidP="00F7009D">
            <w:pPr>
              <w:pStyle w:val="TabellRader"/>
              <w:keepNext/>
              <w:keepLines/>
            </w:pPr>
            <w:r>
              <w:t>-1,7</w:t>
            </w:r>
          </w:p>
        </w:tc>
        <w:tc>
          <w:tcPr>
            <w:tcW w:w="520" w:type="dxa"/>
            <w:tcBorders>
              <w:top w:val="nil"/>
              <w:bottom w:val="nil"/>
            </w:tcBorders>
          </w:tcPr>
          <w:p w14:paraId="462DC1D9" w14:textId="16FC244C" w:rsidR="00F7009D" w:rsidRDefault="009D6872" w:rsidP="00F7009D">
            <w:pPr>
              <w:pStyle w:val="TabellRader"/>
              <w:keepNext/>
              <w:keepLines/>
            </w:pPr>
            <w:r>
              <w:t>0,0</w:t>
            </w:r>
          </w:p>
        </w:tc>
        <w:tc>
          <w:tcPr>
            <w:tcW w:w="520" w:type="dxa"/>
            <w:tcBorders>
              <w:top w:val="nil"/>
              <w:bottom w:val="nil"/>
            </w:tcBorders>
          </w:tcPr>
          <w:p w14:paraId="49A37992" w14:textId="11919E10" w:rsidR="00F7009D" w:rsidRDefault="009D6872" w:rsidP="00F7009D">
            <w:pPr>
              <w:pStyle w:val="TabellRader"/>
              <w:keepNext/>
              <w:keepLines/>
            </w:pPr>
            <w:r>
              <w:t>-0,2</w:t>
            </w:r>
          </w:p>
        </w:tc>
      </w:tr>
      <w:tr w:rsidR="00F7009D" w14:paraId="3270E0FC" w14:textId="1F7BB44D" w:rsidTr="00F7009D">
        <w:tc>
          <w:tcPr>
            <w:tcW w:w="1393" w:type="dxa"/>
            <w:tcBorders>
              <w:top w:val="nil"/>
              <w:bottom w:val="nil"/>
            </w:tcBorders>
            <w:vAlign w:val="bottom"/>
          </w:tcPr>
          <w:p w14:paraId="175B4305" w14:textId="52E26342" w:rsidR="00F7009D" w:rsidRDefault="009D6872" w:rsidP="00F7009D">
            <w:pPr>
              <w:pStyle w:val="TabellRader"/>
              <w:keepNext/>
              <w:keepLines/>
              <w:jc w:val="left"/>
            </w:pPr>
            <w:r>
              <w:rPr>
                <w:szCs w:val="16"/>
              </w:rPr>
              <w:t xml:space="preserve">   Tjänstebranscher</w:t>
            </w:r>
          </w:p>
        </w:tc>
        <w:tc>
          <w:tcPr>
            <w:tcW w:w="615" w:type="dxa"/>
            <w:tcBorders>
              <w:top w:val="nil"/>
              <w:bottom w:val="nil"/>
              <w:right w:val="single" w:sz="4" w:space="0" w:color="000000"/>
            </w:tcBorders>
          </w:tcPr>
          <w:p w14:paraId="2326DF6D" w14:textId="34FDCAD5" w:rsidR="00F7009D" w:rsidRDefault="009D6872" w:rsidP="00F7009D">
            <w:pPr>
              <w:pStyle w:val="TabellRader"/>
              <w:keepNext/>
              <w:keepLines/>
            </w:pPr>
            <w:r>
              <w:t>2 121</w:t>
            </w:r>
          </w:p>
        </w:tc>
        <w:tc>
          <w:tcPr>
            <w:tcW w:w="850" w:type="dxa"/>
            <w:tcBorders>
              <w:top w:val="nil"/>
              <w:left w:val="single" w:sz="4" w:space="0" w:color="000000"/>
              <w:bottom w:val="nil"/>
              <w:right w:val="single" w:sz="4" w:space="0" w:color="auto"/>
            </w:tcBorders>
            <w:shd w:val="clear" w:color="auto" w:fill="auto"/>
          </w:tcPr>
          <w:p w14:paraId="25560C73" w14:textId="0944BE73" w:rsidR="00F7009D" w:rsidRDefault="009D6872" w:rsidP="00F7009D">
            <w:pPr>
              <w:pStyle w:val="TabellRader"/>
              <w:keepNext/>
              <w:keepLines/>
            </w:pPr>
            <w:r>
              <w:t>1,9</w:t>
            </w:r>
          </w:p>
        </w:tc>
        <w:tc>
          <w:tcPr>
            <w:tcW w:w="520" w:type="dxa"/>
            <w:tcBorders>
              <w:top w:val="nil"/>
              <w:left w:val="single" w:sz="4" w:space="0" w:color="auto"/>
              <w:bottom w:val="nil"/>
            </w:tcBorders>
            <w:shd w:val="clear" w:color="auto" w:fill="auto"/>
          </w:tcPr>
          <w:p w14:paraId="712865ED" w14:textId="2E61EFF6" w:rsidR="00F7009D" w:rsidRDefault="009D6872" w:rsidP="00F7009D">
            <w:pPr>
              <w:pStyle w:val="TabellRader"/>
              <w:keepNext/>
              <w:keepLines/>
            </w:pPr>
            <w:r>
              <w:t>2,1</w:t>
            </w:r>
          </w:p>
        </w:tc>
        <w:tc>
          <w:tcPr>
            <w:tcW w:w="520" w:type="dxa"/>
            <w:tcBorders>
              <w:top w:val="nil"/>
              <w:bottom w:val="nil"/>
            </w:tcBorders>
          </w:tcPr>
          <w:p w14:paraId="35DB203F" w14:textId="38CA50F8" w:rsidR="00F7009D" w:rsidRDefault="009D6872" w:rsidP="00F7009D">
            <w:pPr>
              <w:pStyle w:val="TabellRader"/>
              <w:keepNext/>
              <w:keepLines/>
            </w:pPr>
            <w:r>
              <w:t>2,3</w:t>
            </w:r>
          </w:p>
        </w:tc>
        <w:tc>
          <w:tcPr>
            <w:tcW w:w="520" w:type="dxa"/>
            <w:tcBorders>
              <w:top w:val="nil"/>
              <w:bottom w:val="nil"/>
            </w:tcBorders>
          </w:tcPr>
          <w:p w14:paraId="67C0B4C7" w14:textId="7A7E739E" w:rsidR="00F7009D" w:rsidRDefault="009D6872" w:rsidP="00F7009D">
            <w:pPr>
              <w:pStyle w:val="TabellRader"/>
              <w:keepNext/>
              <w:keepLines/>
            </w:pPr>
            <w:r>
              <w:t>2,6</w:t>
            </w:r>
          </w:p>
        </w:tc>
      </w:tr>
      <w:tr w:rsidR="00F7009D" w14:paraId="01A98056" w14:textId="66E42915" w:rsidTr="00F7009D">
        <w:tc>
          <w:tcPr>
            <w:tcW w:w="1393" w:type="dxa"/>
            <w:tcBorders>
              <w:top w:val="nil"/>
              <w:bottom w:val="nil"/>
            </w:tcBorders>
            <w:vAlign w:val="bottom"/>
          </w:tcPr>
          <w:p w14:paraId="2F74040E" w14:textId="6749340A" w:rsidR="00F7009D" w:rsidRDefault="009D6872" w:rsidP="00F7009D">
            <w:pPr>
              <w:pStyle w:val="TabellRader"/>
              <w:keepNext/>
              <w:keepLines/>
              <w:jc w:val="left"/>
            </w:pPr>
            <w:r>
              <w:rPr>
                <w:szCs w:val="16"/>
              </w:rPr>
              <w:t>Stat, kommun och landsting</w:t>
            </w:r>
          </w:p>
        </w:tc>
        <w:tc>
          <w:tcPr>
            <w:tcW w:w="615" w:type="dxa"/>
            <w:tcBorders>
              <w:top w:val="nil"/>
              <w:bottom w:val="nil"/>
              <w:right w:val="single" w:sz="4" w:space="0" w:color="000000"/>
            </w:tcBorders>
            <w:vAlign w:val="bottom"/>
          </w:tcPr>
          <w:p w14:paraId="10CC6521" w14:textId="7C72B43E" w:rsidR="00F7009D" w:rsidRDefault="009D6872" w:rsidP="00F7009D">
            <w:pPr>
              <w:pStyle w:val="TabellRader"/>
              <w:keepNext/>
              <w:keepLines/>
            </w:pPr>
            <w:r>
              <w:t>1 302</w:t>
            </w:r>
          </w:p>
        </w:tc>
        <w:tc>
          <w:tcPr>
            <w:tcW w:w="850" w:type="dxa"/>
            <w:tcBorders>
              <w:top w:val="nil"/>
              <w:left w:val="single" w:sz="4" w:space="0" w:color="000000"/>
              <w:bottom w:val="nil"/>
              <w:right w:val="single" w:sz="4" w:space="0" w:color="auto"/>
            </w:tcBorders>
            <w:shd w:val="clear" w:color="auto" w:fill="auto"/>
            <w:vAlign w:val="bottom"/>
          </w:tcPr>
          <w:p w14:paraId="0C5066E0" w14:textId="095274A2" w:rsidR="00F7009D" w:rsidRDefault="009D6872" w:rsidP="00F7009D">
            <w:pPr>
              <w:pStyle w:val="TabellRader"/>
              <w:keepNext/>
              <w:keepLines/>
            </w:pPr>
            <w:r>
              <w:t>-0,3</w:t>
            </w:r>
          </w:p>
        </w:tc>
        <w:tc>
          <w:tcPr>
            <w:tcW w:w="520" w:type="dxa"/>
            <w:tcBorders>
              <w:top w:val="nil"/>
              <w:left w:val="single" w:sz="4" w:space="0" w:color="auto"/>
              <w:bottom w:val="nil"/>
            </w:tcBorders>
            <w:shd w:val="clear" w:color="auto" w:fill="auto"/>
            <w:vAlign w:val="bottom"/>
          </w:tcPr>
          <w:p w14:paraId="03876895" w14:textId="12C7DE5E" w:rsidR="00F7009D" w:rsidRDefault="009D6872" w:rsidP="00F7009D">
            <w:pPr>
              <w:pStyle w:val="TabellRader"/>
              <w:keepNext/>
              <w:keepLines/>
            </w:pPr>
            <w:r>
              <w:t>1,4</w:t>
            </w:r>
          </w:p>
        </w:tc>
        <w:tc>
          <w:tcPr>
            <w:tcW w:w="520" w:type="dxa"/>
            <w:tcBorders>
              <w:top w:val="nil"/>
              <w:bottom w:val="nil"/>
            </w:tcBorders>
            <w:vAlign w:val="bottom"/>
          </w:tcPr>
          <w:p w14:paraId="7CC3E15C" w14:textId="21F88950" w:rsidR="00F7009D" w:rsidRDefault="009D6872" w:rsidP="00F7009D">
            <w:pPr>
              <w:pStyle w:val="TabellRader"/>
              <w:keepNext/>
              <w:keepLines/>
            </w:pPr>
            <w:r>
              <w:t>0,7</w:t>
            </w:r>
          </w:p>
        </w:tc>
        <w:tc>
          <w:tcPr>
            <w:tcW w:w="520" w:type="dxa"/>
            <w:tcBorders>
              <w:top w:val="nil"/>
              <w:bottom w:val="nil"/>
            </w:tcBorders>
            <w:vAlign w:val="bottom"/>
          </w:tcPr>
          <w:p w14:paraId="5A08EEF5" w14:textId="7759F8D1" w:rsidR="00F7009D" w:rsidRDefault="009D6872" w:rsidP="00F7009D">
            <w:pPr>
              <w:pStyle w:val="TabellRader"/>
              <w:keepNext/>
              <w:keepLines/>
            </w:pPr>
            <w:r>
              <w:t>0,2</w:t>
            </w:r>
          </w:p>
        </w:tc>
      </w:tr>
      <w:tr w:rsidR="00F7009D" w14:paraId="621652D3" w14:textId="23C40F29" w:rsidTr="00F7009D">
        <w:tc>
          <w:tcPr>
            <w:tcW w:w="1393" w:type="dxa"/>
            <w:tcBorders>
              <w:top w:val="nil"/>
              <w:bottom w:val="nil"/>
            </w:tcBorders>
            <w:vAlign w:val="bottom"/>
          </w:tcPr>
          <w:p w14:paraId="5EAD04BC" w14:textId="3EF73285" w:rsidR="00F7009D" w:rsidRDefault="009D6872" w:rsidP="00F7009D">
            <w:pPr>
              <w:pStyle w:val="TabellRader"/>
              <w:keepNext/>
              <w:keepLines/>
              <w:jc w:val="left"/>
            </w:pPr>
            <w:r>
              <w:rPr>
                <w:szCs w:val="16"/>
              </w:rPr>
              <w:t xml:space="preserve">   </w:t>
            </w:r>
            <w:r w:rsidRPr="00AB29DE">
              <w:rPr>
                <w:szCs w:val="16"/>
              </w:rPr>
              <w:t>Staten</w:t>
            </w:r>
          </w:p>
        </w:tc>
        <w:tc>
          <w:tcPr>
            <w:tcW w:w="615" w:type="dxa"/>
            <w:tcBorders>
              <w:top w:val="nil"/>
              <w:bottom w:val="nil"/>
              <w:right w:val="single" w:sz="4" w:space="0" w:color="000000"/>
            </w:tcBorders>
          </w:tcPr>
          <w:p w14:paraId="2E9B818E" w14:textId="71168185" w:rsidR="00F7009D" w:rsidRDefault="009D6872" w:rsidP="00F7009D">
            <w:pPr>
              <w:pStyle w:val="TabellRader"/>
              <w:keepNext/>
              <w:keepLines/>
            </w:pPr>
            <w:r>
              <w:t>238</w:t>
            </w:r>
          </w:p>
        </w:tc>
        <w:tc>
          <w:tcPr>
            <w:tcW w:w="850" w:type="dxa"/>
            <w:tcBorders>
              <w:top w:val="nil"/>
              <w:left w:val="single" w:sz="4" w:space="0" w:color="000000"/>
              <w:bottom w:val="nil"/>
              <w:right w:val="single" w:sz="4" w:space="0" w:color="auto"/>
            </w:tcBorders>
            <w:shd w:val="clear" w:color="auto" w:fill="auto"/>
          </w:tcPr>
          <w:p w14:paraId="1EC6010D" w14:textId="145C8476" w:rsidR="00F7009D" w:rsidRDefault="009D6872" w:rsidP="00F7009D">
            <w:pPr>
              <w:pStyle w:val="TabellRader"/>
              <w:keepNext/>
              <w:keepLines/>
            </w:pPr>
            <w:r>
              <w:t>-0,4</w:t>
            </w:r>
          </w:p>
        </w:tc>
        <w:tc>
          <w:tcPr>
            <w:tcW w:w="520" w:type="dxa"/>
            <w:tcBorders>
              <w:top w:val="nil"/>
              <w:left w:val="single" w:sz="4" w:space="0" w:color="auto"/>
              <w:bottom w:val="nil"/>
            </w:tcBorders>
            <w:shd w:val="clear" w:color="auto" w:fill="auto"/>
          </w:tcPr>
          <w:p w14:paraId="2D2308BF" w14:textId="58AAADBF" w:rsidR="00F7009D" w:rsidRDefault="009D6872" w:rsidP="00F7009D">
            <w:pPr>
              <w:pStyle w:val="TabellRader"/>
              <w:keepNext/>
              <w:keepLines/>
            </w:pPr>
            <w:r>
              <w:t>2,2</w:t>
            </w:r>
          </w:p>
        </w:tc>
        <w:tc>
          <w:tcPr>
            <w:tcW w:w="520" w:type="dxa"/>
            <w:tcBorders>
              <w:top w:val="nil"/>
              <w:bottom w:val="nil"/>
            </w:tcBorders>
          </w:tcPr>
          <w:p w14:paraId="341343A1" w14:textId="715702AA" w:rsidR="00F7009D" w:rsidRDefault="009D6872" w:rsidP="00F7009D">
            <w:pPr>
              <w:pStyle w:val="TabellRader"/>
              <w:keepNext/>
              <w:keepLines/>
            </w:pPr>
            <w:r>
              <w:t>0,8</w:t>
            </w:r>
          </w:p>
        </w:tc>
        <w:tc>
          <w:tcPr>
            <w:tcW w:w="520" w:type="dxa"/>
            <w:tcBorders>
              <w:top w:val="nil"/>
              <w:bottom w:val="nil"/>
            </w:tcBorders>
          </w:tcPr>
          <w:p w14:paraId="33866FC9" w14:textId="25840F45" w:rsidR="00F7009D" w:rsidRDefault="009D6872" w:rsidP="00F7009D">
            <w:pPr>
              <w:pStyle w:val="TabellRader"/>
              <w:keepNext/>
              <w:keepLines/>
            </w:pPr>
            <w:r>
              <w:t>-0,4</w:t>
            </w:r>
          </w:p>
        </w:tc>
      </w:tr>
      <w:tr w:rsidR="00F7009D" w:rsidRPr="009044A4" w14:paraId="30583C8A" w14:textId="477B4E55" w:rsidTr="00F7009D">
        <w:tc>
          <w:tcPr>
            <w:tcW w:w="1393" w:type="dxa"/>
            <w:tcBorders>
              <w:top w:val="nil"/>
              <w:bottom w:val="single" w:sz="12" w:space="0" w:color="auto"/>
            </w:tcBorders>
            <w:vAlign w:val="bottom"/>
          </w:tcPr>
          <w:p w14:paraId="0D74529B" w14:textId="5644C4E2" w:rsidR="00F7009D" w:rsidRPr="009044A4" w:rsidRDefault="009D6872" w:rsidP="00F7009D">
            <w:pPr>
              <w:pStyle w:val="TabellRader"/>
              <w:keepNext/>
              <w:keepLines/>
              <w:jc w:val="left"/>
              <w:rPr>
                <w:b/>
              </w:rPr>
            </w:pPr>
            <w:r>
              <w:rPr>
                <w:szCs w:val="16"/>
              </w:rPr>
              <w:t xml:space="preserve">   Kommuner och</w:t>
            </w:r>
            <w:r>
              <w:rPr>
                <w:szCs w:val="16"/>
              </w:rPr>
              <w:br/>
              <w:t xml:space="preserve">   landsting</w:t>
            </w:r>
          </w:p>
        </w:tc>
        <w:tc>
          <w:tcPr>
            <w:tcW w:w="615" w:type="dxa"/>
            <w:tcBorders>
              <w:top w:val="nil"/>
              <w:bottom w:val="single" w:sz="12" w:space="0" w:color="auto"/>
              <w:right w:val="single" w:sz="4" w:space="0" w:color="000000"/>
            </w:tcBorders>
          </w:tcPr>
          <w:p w14:paraId="4291B1A4" w14:textId="22E929D8" w:rsidR="00F7009D" w:rsidRPr="00136A5E" w:rsidRDefault="009D6872" w:rsidP="00F7009D">
            <w:pPr>
              <w:pStyle w:val="TabellRader"/>
            </w:pPr>
            <w:r w:rsidRPr="00136A5E">
              <w:t xml:space="preserve">1 </w:t>
            </w:r>
            <w:r w:rsidRPr="00290030">
              <w:t>064</w:t>
            </w:r>
          </w:p>
        </w:tc>
        <w:tc>
          <w:tcPr>
            <w:tcW w:w="850" w:type="dxa"/>
            <w:tcBorders>
              <w:top w:val="nil"/>
              <w:left w:val="single" w:sz="4" w:space="0" w:color="000000"/>
              <w:bottom w:val="single" w:sz="12" w:space="0" w:color="auto"/>
              <w:right w:val="single" w:sz="4" w:space="0" w:color="auto"/>
            </w:tcBorders>
            <w:shd w:val="clear" w:color="auto" w:fill="auto"/>
          </w:tcPr>
          <w:p w14:paraId="6A58B64B" w14:textId="52B1DB1B" w:rsidR="00F7009D" w:rsidRPr="00136A5E" w:rsidRDefault="009D6872" w:rsidP="00F7009D">
            <w:pPr>
              <w:pStyle w:val="TabellRader"/>
            </w:pPr>
            <w:r w:rsidRPr="00136A5E">
              <w:t>-</w:t>
            </w:r>
            <w:r w:rsidRPr="00290030">
              <w:t>0,3</w:t>
            </w:r>
          </w:p>
        </w:tc>
        <w:tc>
          <w:tcPr>
            <w:tcW w:w="520" w:type="dxa"/>
            <w:tcBorders>
              <w:top w:val="nil"/>
              <w:left w:val="single" w:sz="4" w:space="0" w:color="auto"/>
              <w:bottom w:val="single" w:sz="12" w:space="0" w:color="auto"/>
            </w:tcBorders>
            <w:shd w:val="clear" w:color="auto" w:fill="auto"/>
          </w:tcPr>
          <w:p w14:paraId="685653A7" w14:textId="018A0871" w:rsidR="00F7009D" w:rsidRPr="00136A5E" w:rsidRDefault="009D6872" w:rsidP="00F7009D">
            <w:pPr>
              <w:pStyle w:val="TabellRader"/>
            </w:pPr>
            <w:r w:rsidRPr="00136A5E">
              <w:t>1,</w:t>
            </w:r>
            <w:r w:rsidRPr="00290030">
              <w:t>2</w:t>
            </w:r>
          </w:p>
        </w:tc>
        <w:tc>
          <w:tcPr>
            <w:tcW w:w="520" w:type="dxa"/>
            <w:tcBorders>
              <w:top w:val="nil"/>
              <w:bottom w:val="single" w:sz="12" w:space="0" w:color="auto"/>
            </w:tcBorders>
          </w:tcPr>
          <w:p w14:paraId="52D429E6" w14:textId="227AB492" w:rsidR="00F7009D" w:rsidRPr="00136A5E" w:rsidRDefault="009D6872" w:rsidP="00F7009D">
            <w:pPr>
              <w:pStyle w:val="TabellRader"/>
            </w:pPr>
            <w:r w:rsidRPr="00136A5E">
              <w:t>0,</w:t>
            </w:r>
            <w:r w:rsidRPr="00290030">
              <w:t>7</w:t>
            </w:r>
          </w:p>
        </w:tc>
        <w:tc>
          <w:tcPr>
            <w:tcW w:w="520" w:type="dxa"/>
            <w:tcBorders>
              <w:top w:val="nil"/>
              <w:bottom w:val="single" w:sz="12" w:space="0" w:color="auto"/>
            </w:tcBorders>
          </w:tcPr>
          <w:p w14:paraId="6078E453" w14:textId="2C7BEFC9" w:rsidR="00F7009D" w:rsidRPr="00136A5E" w:rsidRDefault="009D6872" w:rsidP="00F7009D">
            <w:pPr>
              <w:pStyle w:val="TabellRader"/>
            </w:pPr>
            <w:r w:rsidRPr="00136A5E">
              <w:t>0,</w:t>
            </w:r>
            <w:r w:rsidRPr="00290030">
              <w:t>3</w:t>
            </w:r>
          </w:p>
        </w:tc>
      </w:tr>
      <w:tr w:rsidR="00F7009D" w:rsidRPr="009044A4" w14:paraId="5BA7BECD" w14:textId="18DC2F01" w:rsidTr="00F7009D">
        <w:trPr>
          <w:cnfStyle w:val="010000000000" w:firstRow="0" w:lastRow="1" w:firstColumn="0" w:lastColumn="0" w:oddVBand="0" w:evenVBand="0" w:oddHBand="0" w:evenHBand="0" w:firstRowFirstColumn="0" w:firstRowLastColumn="0" w:lastRowFirstColumn="0" w:lastRowLastColumn="0"/>
        </w:trPr>
        <w:tc>
          <w:tcPr>
            <w:tcW w:w="1393" w:type="dxa"/>
            <w:vAlign w:val="bottom"/>
          </w:tcPr>
          <w:p w14:paraId="4ADF1B93" w14:textId="4D4FA1AD" w:rsidR="00F7009D" w:rsidRPr="00FD2DA6" w:rsidRDefault="009D6872" w:rsidP="00F7009D">
            <w:pPr>
              <w:pStyle w:val="TabellSlutsumma"/>
              <w:keepNext/>
              <w:keepLines/>
              <w:jc w:val="left"/>
              <w:rPr>
                <w:b/>
              </w:rPr>
            </w:pPr>
            <w:r w:rsidRPr="00AB29DE">
              <w:rPr>
                <w:szCs w:val="16"/>
              </w:rPr>
              <w:t>Ekonomin totalt</w:t>
            </w:r>
            <w:r w:rsidRPr="00AB29DE">
              <w:rPr>
                <w:szCs w:val="16"/>
                <w:vertAlign w:val="superscript"/>
              </w:rPr>
              <w:t>1</w:t>
            </w:r>
          </w:p>
        </w:tc>
        <w:tc>
          <w:tcPr>
            <w:tcW w:w="615" w:type="dxa"/>
            <w:tcBorders>
              <w:right w:val="single" w:sz="4" w:space="0" w:color="000000"/>
            </w:tcBorders>
          </w:tcPr>
          <w:p w14:paraId="6C31C033" w14:textId="28528ACD" w:rsidR="00F7009D" w:rsidRPr="00FD2DA6" w:rsidRDefault="009D6872" w:rsidP="00F7009D">
            <w:pPr>
              <w:pStyle w:val="TabellSlutsumma"/>
              <w:keepNext/>
              <w:keepLines/>
              <w:rPr>
                <w:b/>
              </w:rPr>
            </w:pPr>
            <w:r w:rsidRPr="00F9745D">
              <w:t xml:space="preserve">4 </w:t>
            </w:r>
            <w:r>
              <w:t>627</w:t>
            </w:r>
          </w:p>
        </w:tc>
        <w:tc>
          <w:tcPr>
            <w:tcW w:w="850" w:type="dxa"/>
            <w:tcBorders>
              <w:left w:val="single" w:sz="4" w:space="0" w:color="000000"/>
              <w:right w:val="single" w:sz="4" w:space="0" w:color="auto"/>
            </w:tcBorders>
            <w:shd w:val="clear" w:color="auto" w:fill="auto"/>
          </w:tcPr>
          <w:p w14:paraId="4BA750A6" w14:textId="740E9A41" w:rsidR="00F7009D" w:rsidRPr="00FD2DA6" w:rsidRDefault="009D6872" w:rsidP="00F7009D">
            <w:pPr>
              <w:pStyle w:val="TabellSlutsumma"/>
              <w:keepNext/>
              <w:keepLines/>
              <w:rPr>
                <w:b/>
              </w:rPr>
            </w:pPr>
            <w:r w:rsidRPr="00F9745D">
              <w:t>0,</w:t>
            </w:r>
            <w:r>
              <w:t>7</w:t>
            </w:r>
          </w:p>
        </w:tc>
        <w:tc>
          <w:tcPr>
            <w:tcW w:w="520" w:type="dxa"/>
            <w:tcBorders>
              <w:left w:val="single" w:sz="4" w:space="0" w:color="auto"/>
            </w:tcBorders>
            <w:shd w:val="clear" w:color="auto" w:fill="auto"/>
          </w:tcPr>
          <w:p w14:paraId="6CCDCE56" w14:textId="4071D357" w:rsidR="00F7009D" w:rsidRPr="00FD2DA6" w:rsidRDefault="009D6872" w:rsidP="00F7009D">
            <w:pPr>
              <w:pStyle w:val="TabellSlutsumma"/>
              <w:keepNext/>
              <w:keepLines/>
              <w:rPr>
                <w:b/>
              </w:rPr>
            </w:pPr>
            <w:r w:rsidRPr="00F9745D">
              <w:t>1,0</w:t>
            </w:r>
          </w:p>
        </w:tc>
        <w:tc>
          <w:tcPr>
            <w:tcW w:w="520" w:type="dxa"/>
          </w:tcPr>
          <w:p w14:paraId="2E71B7DF" w14:textId="0954B79F" w:rsidR="00F7009D" w:rsidRPr="00FD2DA6" w:rsidRDefault="009D6872" w:rsidP="00F7009D">
            <w:pPr>
              <w:pStyle w:val="TabellSlutsumma"/>
              <w:keepNext/>
              <w:keepLines/>
              <w:rPr>
                <w:b/>
              </w:rPr>
            </w:pPr>
            <w:r w:rsidRPr="00F9745D">
              <w:t>1,</w:t>
            </w:r>
            <w:r>
              <w:t>2</w:t>
            </w:r>
          </w:p>
        </w:tc>
        <w:tc>
          <w:tcPr>
            <w:tcW w:w="520" w:type="dxa"/>
          </w:tcPr>
          <w:p w14:paraId="5203ED96" w14:textId="49CAD455" w:rsidR="00F7009D" w:rsidRPr="00FD2DA6" w:rsidRDefault="009D6872" w:rsidP="00F7009D">
            <w:pPr>
              <w:pStyle w:val="TabellSlutsumma"/>
              <w:keepNext/>
              <w:keepLines/>
              <w:rPr>
                <w:b/>
              </w:rPr>
            </w:pPr>
            <w:r w:rsidRPr="00F9745D">
              <w:t>1,2</w:t>
            </w:r>
          </w:p>
        </w:tc>
      </w:tr>
    </w:tbl>
    <w:p w14:paraId="41F61B1B" w14:textId="40C601B1" w:rsidR="00F7009D" w:rsidRPr="006A7FD3" w:rsidRDefault="009D6872" w:rsidP="00F7009D">
      <w:pPr>
        <w:pStyle w:val="TabellFotnot"/>
      </w:pPr>
      <w:r w:rsidRPr="006A7FD3">
        <w:rPr>
          <w:vertAlign w:val="superscript"/>
        </w:rPr>
        <w:t>1</w:t>
      </w:r>
      <w:r w:rsidRPr="006A7FD3">
        <w:t xml:space="preserve"> I ekonomin totalt inkluderas även sysselsatta i hushållens icke vi</w:t>
      </w:r>
      <w:r>
        <w:t xml:space="preserve">nstdrivande </w:t>
      </w:r>
      <w:r w:rsidRPr="00503C63">
        <w:t>organisationer</w:t>
      </w:r>
      <w:r w:rsidRPr="006A7FD3">
        <w:t>.</w:t>
      </w:r>
      <w:r>
        <w:t xml:space="preserve"> </w:t>
      </w:r>
      <w:r>
        <w:br/>
        <w:t>Anm.: Antalet sysselsatta avser sysse</w:t>
      </w:r>
      <w:r w:rsidR="006641D2">
        <w:t>lsatta enligt nationalräken</w:t>
      </w:r>
      <w:r>
        <w:t>skaperna.</w:t>
      </w:r>
    </w:p>
    <w:p w14:paraId="197ABB9E" w14:textId="77777777" w:rsidR="00F7009D" w:rsidRPr="006A7FD3" w:rsidRDefault="009D6872" w:rsidP="00F7009D">
      <w:pPr>
        <w:pStyle w:val="TabellFotnot"/>
      </w:pPr>
      <w:r w:rsidRPr="006A7FD3">
        <w:t xml:space="preserve">Källor: Statistiska centralbyrån och egna </w:t>
      </w:r>
      <w:r w:rsidRPr="00503C63">
        <w:t>beräkningar</w:t>
      </w:r>
      <w:r w:rsidRPr="006A7FD3">
        <w:t>.</w:t>
      </w:r>
    </w:p>
    <w:p w14:paraId="178FC8CC" w14:textId="5A7C8189" w:rsidR="00F7009D" w:rsidRDefault="009D6872" w:rsidP="00F7009D">
      <w:pPr>
        <w:pStyle w:val="Rubrik4utannumrering"/>
      </w:pPr>
      <w:r w:rsidRPr="00DF3726">
        <w:t>Arbetade timmar</w:t>
      </w:r>
      <w:r>
        <w:t xml:space="preserve"> ökar starkt i tjänstebranscherna</w:t>
      </w:r>
    </w:p>
    <w:p w14:paraId="2A292812" w14:textId="6A32524E" w:rsidR="00F7009D" w:rsidRPr="00D4696D" w:rsidRDefault="009D6872" w:rsidP="00F7009D">
      <w:pPr>
        <w:pStyle w:val="Brdtext"/>
      </w:pPr>
      <w:r w:rsidRPr="00AB73CA">
        <w:t xml:space="preserve">Antalet arbetade timmar i hela ekonomin bedöms öka något snabbare än sysselsättningen 2014 (se </w:t>
      </w:r>
      <w:r>
        <w:fldChar w:fldCharType="begin"/>
      </w:r>
      <w:r>
        <w:instrText xml:space="preserve"> REF  _Ref383522540 \* Lower \h </w:instrText>
      </w:r>
      <w:r>
        <w:fldChar w:fldCharType="separate"/>
      </w:r>
      <w:r w:rsidR="004642B5">
        <w:t xml:space="preserve">diagram </w:t>
      </w:r>
      <w:r w:rsidR="004642B5">
        <w:rPr>
          <w:noProof/>
        </w:rPr>
        <w:t>3.11</w:t>
      </w:r>
      <w:r>
        <w:fldChar w:fldCharType="end"/>
      </w:r>
      <w:r>
        <w:t xml:space="preserve"> </w:t>
      </w:r>
      <w:r w:rsidRPr="00AB73CA">
        <w:t xml:space="preserve">och </w:t>
      </w:r>
      <w:r>
        <w:fldChar w:fldCharType="begin"/>
      </w:r>
      <w:r>
        <w:instrText xml:space="preserve"> REF  _Ref383591274 \* Lower \h </w:instrText>
      </w:r>
      <w:r>
        <w:fldChar w:fldCharType="separate"/>
      </w:r>
      <w:r w:rsidR="004642B5">
        <w:t xml:space="preserve">tabell </w:t>
      </w:r>
      <w:r w:rsidR="004642B5" w:rsidRPr="004642B5">
        <w:rPr>
          <w:bCs/>
          <w:noProof/>
        </w:rPr>
        <w:t>3</w:t>
      </w:r>
      <w:r w:rsidR="004642B5">
        <w:t>.</w:t>
      </w:r>
      <w:r w:rsidR="004642B5">
        <w:rPr>
          <w:noProof/>
        </w:rPr>
        <w:t>4</w:t>
      </w:r>
      <w:r>
        <w:fldChar w:fldCharType="end"/>
      </w:r>
      <w:r w:rsidRPr="00AB73CA">
        <w:t xml:space="preserve">), vilket medför att medelarbetstiden ökar något. Ökningen av </w:t>
      </w:r>
      <w:r>
        <w:t xml:space="preserve">antalet arbetade </w:t>
      </w:r>
      <w:r w:rsidRPr="00AB73CA">
        <w:t xml:space="preserve">timmar drivs, liksom sysselsättningen, av en positiv utveckling i tjänstebranscherna </w:t>
      </w:r>
      <w:r>
        <w:t>samt</w:t>
      </w:r>
      <w:r w:rsidRPr="00AB73CA">
        <w:t xml:space="preserve"> i </w:t>
      </w:r>
      <w:bookmarkStart w:id="137" w:name="_Ref379197202"/>
      <w:bookmarkStart w:id="138" w:name="_Ref379271851"/>
      <w:bookmarkStart w:id="139" w:name="_Ref379271845"/>
      <w:r w:rsidRPr="00AB73CA">
        <w:t xml:space="preserve">stat, kommun och landsting. År 2015 </w:t>
      </w:r>
      <w:r>
        <w:t>förväntas</w:t>
      </w:r>
      <w:r w:rsidRPr="00AB73CA">
        <w:t xml:space="preserve"> det totala antalet timmar </w:t>
      </w:r>
      <w:r>
        <w:t xml:space="preserve">öka </w:t>
      </w:r>
      <w:r w:rsidRPr="00AB73CA">
        <w:t xml:space="preserve">i en något </w:t>
      </w:r>
      <w:r>
        <w:t>lägre</w:t>
      </w:r>
      <w:r w:rsidRPr="00AB73CA">
        <w:t xml:space="preserve"> takt, vilket beror på att timmarna i stat, kommun och landsting utvecklas svagare än föregående år. I näringslivet </w:t>
      </w:r>
      <w:r>
        <w:t xml:space="preserve">förväntas </w:t>
      </w:r>
      <w:r w:rsidRPr="00AB73CA">
        <w:t xml:space="preserve">timmarna </w:t>
      </w:r>
      <w:r>
        <w:t xml:space="preserve">öka </w:t>
      </w:r>
      <w:r w:rsidRPr="00AB73CA">
        <w:t>i samma takt 2014 och 2015.</w:t>
      </w:r>
    </w:p>
    <w:p w14:paraId="0DA06375" w14:textId="77777777" w:rsidR="00F7009D" w:rsidRPr="00246EB4" w:rsidRDefault="00F7009D" w:rsidP="00F7009D">
      <w:pPr>
        <w:pStyle w:val="Brdtextmedindrag"/>
      </w:pPr>
      <w:bookmarkStart w:id="140" w:name="_Ref383507317"/>
      <w:bookmarkStart w:id="141" w:name="_Ref383507311"/>
    </w:p>
    <w:p w14:paraId="60D27EC1" w14:textId="1EDA36D2" w:rsidR="00F7009D" w:rsidRDefault="009D6872" w:rsidP="00F7009D">
      <w:pPr>
        <w:pStyle w:val="DiagramRubrik"/>
      </w:pPr>
      <w:bookmarkStart w:id="142" w:name="_Ref383522540"/>
      <w:bookmarkStart w:id="143" w:name="_Toc384401747"/>
      <w:r>
        <w:lastRenderedPageBreak/>
        <w:t xml:space="preserve">Diagram </w:t>
      </w:r>
      <w:r w:rsidR="0009067D">
        <w:fldChar w:fldCharType="begin"/>
      </w:r>
      <w:r w:rsidR="0009067D">
        <w:instrText xml:space="preserve"> STYLEREF "Rubrik 1"\n \* MERGEFORMAT </w:instrText>
      </w:r>
      <w:r w:rsidR="0009067D">
        <w:fldChar w:fldCharType="separate"/>
      </w:r>
      <w:r w:rsidR="004642B5">
        <w:rPr>
          <w:noProof/>
        </w:rPr>
        <w:t>3</w:t>
      </w:r>
      <w:r w:rsidR="0009067D">
        <w:rPr>
          <w:noProof/>
        </w:rPr>
        <w:fldChar w:fldCharType="end"/>
      </w:r>
      <w:r>
        <w:rPr>
          <w:noProof/>
        </w:rPr>
        <w:t>.</w:t>
      </w:r>
      <w:fldSimple w:instr=" SEQ Diagram \* ARABIC \s 1 ">
        <w:r w:rsidR="004642B5">
          <w:rPr>
            <w:noProof/>
          </w:rPr>
          <w:t>11</w:t>
        </w:r>
      </w:fldSimple>
      <w:bookmarkEnd w:id="137"/>
      <w:bookmarkEnd w:id="138"/>
      <w:bookmarkEnd w:id="140"/>
      <w:bookmarkEnd w:id="142"/>
      <w:r>
        <w:t xml:space="preserve"> BNP, arbetade timmar och sysselsatta 1995–2015</w:t>
      </w:r>
      <w:bookmarkEnd w:id="139"/>
      <w:bookmarkEnd w:id="141"/>
      <w:bookmarkEnd w:id="143"/>
    </w:p>
    <w:p w14:paraId="0655AAE7" w14:textId="3E9E6DBA" w:rsidR="00F7009D" w:rsidRDefault="009D6872" w:rsidP="00F7009D">
      <w:pPr>
        <w:pStyle w:val="DiagramUnderrubrik"/>
      </w:pPr>
      <w:r>
        <w:t>Årlig procentuell förändring</w:t>
      </w:r>
    </w:p>
    <w:p w14:paraId="0DF7684D" w14:textId="443BD0E7" w:rsidR="00F7009D" w:rsidRDefault="009D6872" w:rsidP="00F7009D">
      <w:pPr>
        <w:pStyle w:val="Brdtext"/>
        <w:keepNext/>
        <w:spacing w:line="260" w:lineRule="atLeast"/>
      </w:pPr>
      <w:r>
        <w:rPr>
          <w:noProof/>
          <w:lang w:eastAsia="sv-SE"/>
        </w:rPr>
        <w:drawing>
          <wp:inline distT="0" distB="0" distL="0" distR="0" wp14:anchorId="15F7A00E" wp14:editId="2EDDD39E">
            <wp:extent cx="2753995" cy="2228297"/>
            <wp:effectExtent l="0" t="0" r="8255" b="635"/>
            <wp:docPr id="46" name="Diagram 226"/>
            <wp:cNvGraphicFramePr/>
            <a:graphic xmlns:a="http://schemas.openxmlformats.org/drawingml/2006/main">
              <a:graphicData uri="http://schemas.openxmlformats.org/drawingml/2006/chart">
                <c:chart xmlns:c="http://schemas.openxmlformats.org/drawingml/2006/chart" xmlns:r="http://schemas.openxmlformats.org/officeDocument/2006/relationships" r:id="rId126"/>
              </a:graphicData>
            </a:graphic>
          </wp:inline>
        </w:drawing>
      </w:r>
    </w:p>
    <w:p w14:paraId="4176304C" w14:textId="4F471EC1" w:rsidR="00F7009D" w:rsidRDefault="009D6872" w:rsidP="00F7009D">
      <w:pPr>
        <w:pStyle w:val="DiagramFotnot"/>
      </w:pPr>
      <w:r w:rsidRPr="003736E4">
        <w:rPr>
          <w:spacing w:val="4"/>
          <w:lang w:eastAsia="sv-SE"/>
        </w:rPr>
        <w:t>Anm.: Kalenderkorrigerade data för BNP och arbetade timmar.</w:t>
      </w:r>
      <w:r>
        <w:rPr>
          <w:spacing w:val="4"/>
          <w:lang w:eastAsia="sv-SE"/>
        </w:rPr>
        <w:br/>
      </w:r>
      <w:r w:rsidRPr="003736E4">
        <w:rPr>
          <w:spacing w:val="4"/>
          <w:lang w:eastAsia="sv-SE"/>
        </w:rPr>
        <w:t>Källor: Statistiska centralbyrån, Konjunkturinstitutet och egna beräkningar.</w:t>
      </w:r>
    </w:p>
    <w:p w14:paraId="780AEF2A" w14:textId="0B62E7C6" w:rsidR="00F7009D" w:rsidRDefault="009D6872" w:rsidP="00F7009D">
      <w:pPr>
        <w:pStyle w:val="Rubrik4utannumrering"/>
      </w:pPr>
      <w:r>
        <w:t>Lägre tillväxt i arbetskraften</w:t>
      </w:r>
    </w:p>
    <w:p w14:paraId="35364DDB" w14:textId="2742008C" w:rsidR="00F7009D" w:rsidRDefault="009D6872" w:rsidP="00F7009D">
      <w:pPr>
        <w:pStyle w:val="Brdtext"/>
        <w:rPr>
          <w:rStyle w:val="BrdtextmedindragChar"/>
        </w:rPr>
      </w:pPr>
      <w:r w:rsidRPr="00DF3726">
        <w:t xml:space="preserve">Arbetskraften har ökat starkt de senaste åren (se </w:t>
      </w:r>
      <w:r w:rsidRPr="00AB73CA">
        <w:fldChar w:fldCharType="begin"/>
      </w:r>
      <w:r w:rsidRPr="00AB73CA">
        <w:instrText xml:space="preserve"> REF  _Ref379195477 \* Lower \h </w:instrText>
      </w:r>
      <w:r>
        <w:instrText xml:space="preserve"> \* MERGEFORMAT </w:instrText>
      </w:r>
      <w:r w:rsidRPr="00AB73CA">
        <w:fldChar w:fldCharType="separate"/>
      </w:r>
      <w:r w:rsidR="004642B5">
        <w:t xml:space="preserve">diagram </w:t>
      </w:r>
      <w:r w:rsidR="004642B5">
        <w:rPr>
          <w:noProof/>
        </w:rPr>
        <w:t>3.12</w:t>
      </w:r>
      <w:r w:rsidRPr="00AB73CA">
        <w:fldChar w:fldCharType="end"/>
      </w:r>
      <w:r w:rsidRPr="00AB73CA">
        <w:t>).</w:t>
      </w:r>
      <w:r w:rsidRPr="00DF3726">
        <w:t xml:space="preserve"> Det beror delvis på att befolkningen i arbetsför ålder har ökat, men också på att en större andel av befolkningen deltar i arbetskraften, dvs. arbetskrafts</w:t>
      </w:r>
      <w:r>
        <w:t>-</w:t>
      </w:r>
      <w:r w:rsidRPr="00DF3726">
        <w:t xml:space="preserve">deltagandet har </w:t>
      </w:r>
      <w:r>
        <w:t>stigit</w:t>
      </w:r>
      <w:r w:rsidRPr="00DF3726">
        <w:t xml:space="preserve">. </w:t>
      </w:r>
      <w:r>
        <w:t>I synnerhet har arbetsmarknadsdeltagandet bland kvinnor stigit 2010–</w:t>
      </w:r>
      <w:r w:rsidRPr="009D3933">
        <w:rPr>
          <w:rStyle w:val="BrdtextmedindragChar"/>
        </w:rPr>
        <w:t xml:space="preserve">2013. </w:t>
      </w:r>
    </w:p>
    <w:p w14:paraId="4A8BA0AB" w14:textId="0C888662" w:rsidR="00F7009D" w:rsidRPr="00DF3726" w:rsidRDefault="009D6872" w:rsidP="00F7009D">
      <w:pPr>
        <w:pStyle w:val="Brdtextmedindrag"/>
      </w:pPr>
      <w:r w:rsidRPr="009D3933">
        <w:rPr>
          <w:rStyle w:val="BrdtextmedindragChar"/>
        </w:rPr>
        <w:t>I regel sjunker arbetskraftsdeltagandet när konjunkturen</w:t>
      </w:r>
      <w:r>
        <w:rPr>
          <w:rStyle w:val="BrdtextmedindragChar"/>
        </w:rPr>
        <w:t>, och utsikterna att hitta ett arbete,</w:t>
      </w:r>
      <w:r w:rsidRPr="009D3933">
        <w:rPr>
          <w:rStyle w:val="BrdtextmedindragChar"/>
        </w:rPr>
        <w:t xml:space="preserve"> försämras. Under finanskrisen</w:t>
      </w:r>
      <w:r>
        <w:t xml:space="preserve"> och den efterföljande lågkonjunk</w:t>
      </w:r>
      <w:r w:rsidRPr="00DF3726">
        <w:t xml:space="preserve">turen </w:t>
      </w:r>
      <w:r>
        <w:t xml:space="preserve">2009–2013 </w:t>
      </w:r>
      <w:r w:rsidRPr="00DF3726">
        <w:t xml:space="preserve">har </w:t>
      </w:r>
      <w:r>
        <w:t>arbetskraftsdeltagandet</w:t>
      </w:r>
      <w:r w:rsidRPr="00DF3726">
        <w:t xml:space="preserve"> dock inte minskat i sa</w:t>
      </w:r>
      <w:r>
        <w:t>mma grad som under tidigare låg</w:t>
      </w:r>
      <w:r w:rsidRPr="00DF3726">
        <w:t xml:space="preserve">konjunkturer. I dag är arbetskraftsdeltagandet på samma nivå som under högkonjunkturerna 2001 och 2007 (se </w:t>
      </w:r>
      <w:r w:rsidRPr="00AB73CA">
        <w:fldChar w:fldCharType="begin"/>
      </w:r>
      <w:r w:rsidRPr="00AB73CA">
        <w:instrText xml:space="preserve"> REF  _Ref379195477 \* Lower \h </w:instrText>
      </w:r>
      <w:r>
        <w:instrText xml:space="preserve"> \* MERGEFORMAT </w:instrText>
      </w:r>
      <w:r w:rsidRPr="00AB73CA">
        <w:fldChar w:fldCharType="separate"/>
      </w:r>
      <w:r w:rsidR="004642B5">
        <w:t xml:space="preserve">diagram </w:t>
      </w:r>
      <w:r w:rsidR="004642B5">
        <w:rPr>
          <w:noProof/>
        </w:rPr>
        <w:t>3.12</w:t>
      </w:r>
      <w:r w:rsidRPr="00AB73CA">
        <w:fldChar w:fldCharType="end"/>
      </w:r>
      <w:r w:rsidRPr="00AB73CA">
        <w:t>).</w:t>
      </w:r>
      <w:r w:rsidRPr="00DF3726">
        <w:t xml:space="preserve"> En viktig förklaring till det ökade arbetskraftsdeltagandet är att regeringens </w:t>
      </w:r>
      <w:r>
        <w:t>utbudsstimulerande reformer</w:t>
      </w:r>
      <w:r w:rsidRPr="00DF3726">
        <w:t xml:space="preserve">, framför allt jobbskatteavdraget, har ökat drivkrafterna att arbeta. </w:t>
      </w:r>
    </w:p>
    <w:p w14:paraId="506EF77D" w14:textId="44217A11" w:rsidR="00F7009D" w:rsidRDefault="009D6872" w:rsidP="00F7009D">
      <w:pPr>
        <w:pStyle w:val="DiagramRubrik"/>
      </w:pPr>
      <w:bookmarkStart w:id="144" w:name="_Ref379195477"/>
      <w:bookmarkStart w:id="145" w:name="_Toc384401748"/>
      <w:r>
        <w:lastRenderedPageBreak/>
        <w:t xml:space="preserve">Diagram </w:t>
      </w:r>
      <w:r w:rsidR="0009067D">
        <w:fldChar w:fldCharType="begin"/>
      </w:r>
      <w:r w:rsidR="0009067D">
        <w:instrText xml:space="preserve"> STYLEREF "Rubrik 1"\n \* MERGEFORMAT </w:instrText>
      </w:r>
      <w:r w:rsidR="0009067D">
        <w:fldChar w:fldCharType="separate"/>
      </w:r>
      <w:r w:rsidR="004642B5">
        <w:rPr>
          <w:noProof/>
        </w:rPr>
        <w:t>3</w:t>
      </w:r>
      <w:r w:rsidR="0009067D">
        <w:rPr>
          <w:noProof/>
        </w:rPr>
        <w:fldChar w:fldCharType="end"/>
      </w:r>
      <w:r>
        <w:rPr>
          <w:noProof/>
        </w:rPr>
        <w:t>.</w:t>
      </w:r>
      <w:fldSimple w:instr=" SEQ Diagram \* ARABIC \s 1 ">
        <w:r w:rsidR="004642B5">
          <w:rPr>
            <w:noProof/>
          </w:rPr>
          <w:t>12</w:t>
        </w:r>
      </w:fldSimple>
      <w:bookmarkEnd w:id="144"/>
      <w:r>
        <w:t xml:space="preserve"> Arbetskraften och arbetskraftsdeltagande 1991–2015</w:t>
      </w:r>
      <w:bookmarkEnd w:id="145"/>
    </w:p>
    <w:p w14:paraId="4C194995" w14:textId="46F7478B" w:rsidR="00F7009D" w:rsidRDefault="009D6872" w:rsidP="00F7009D">
      <w:pPr>
        <w:pStyle w:val="DiagramUnderrubrik"/>
      </w:pPr>
      <w:r>
        <w:t>Tusental</w:t>
      </w:r>
      <w:r>
        <w:tab/>
        <w:t>Procent av befolkningen</w:t>
      </w:r>
    </w:p>
    <w:p w14:paraId="0F38FEDC" w14:textId="7E68051C" w:rsidR="00F7009D" w:rsidRDefault="009D6872" w:rsidP="00F7009D">
      <w:pPr>
        <w:pStyle w:val="Brdtext"/>
        <w:spacing w:line="260" w:lineRule="atLeast"/>
      </w:pPr>
      <w:r>
        <w:rPr>
          <w:noProof/>
          <w:lang w:eastAsia="sv-SE"/>
        </w:rPr>
        <w:drawing>
          <wp:inline distT="0" distB="0" distL="0" distR="0" wp14:anchorId="523493F9" wp14:editId="6373262D">
            <wp:extent cx="2753995" cy="2305545"/>
            <wp:effectExtent l="0" t="0" r="8255" b="0"/>
            <wp:docPr id="47" name="Diagram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127"/>
              </a:graphicData>
            </a:graphic>
          </wp:inline>
        </w:drawing>
      </w:r>
    </w:p>
    <w:p w14:paraId="1895EACF" w14:textId="5C6C860C" w:rsidR="00F7009D" w:rsidRDefault="009D6872" w:rsidP="00F7009D">
      <w:pPr>
        <w:pStyle w:val="DiagramFotnot"/>
        <w:rPr>
          <w:spacing w:val="4"/>
          <w:lang w:eastAsia="sv-SE"/>
        </w:rPr>
      </w:pPr>
      <w:r w:rsidRPr="004E397A">
        <w:rPr>
          <w:spacing w:val="4"/>
          <w:lang w:eastAsia="sv-SE"/>
        </w:rPr>
        <w:t>Anm.: Avser åldersgruppen 15–74 år. Länkad data från Statistiska centralbyrån (2001–2005) och Konjunkturinstitutet (1990–2000).</w:t>
      </w:r>
      <w:r>
        <w:rPr>
          <w:spacing w:val="4"/>
          <w:lang w:eastAsia="sv-SE"/>
        </w:rPr>
        <w:br/>
      </w:r>
      <w:r w:rsidRPr="004E397A">
        <w:rPr>
          <w:spacing w:val="4"/>
          <w:lang w:eastAsia="sv-SE"/>
        </w:rPr>
        <w:t>Källor: Statistiska centralbyrån, Konjunkturinstitutet och egna beräkningar.</w:t>
      </w:r>
    </w:p>
    <w:p w14:paraId="0819C852" w14:textId="77777777" w:rsidR="00F7009D" w:rsidRDefault="00F7009D" w:rsidP="00F7009D">
      <w:pPr>
        <w:pStyle w:val="Brdtextmedindrag"/>
        <w:rPr>
          <w:lang w:eastAsia="sv-SE"/>
        </w:rPr>
      </w:pPr>
    </w:p>
    <w:p w14:paraId="311F3E9C" w14:textId="115814C4" w:rsidR="00F7009D" w:rsidRDefault="009D6872" w:rsidP="00F7009D">
      <w:pPr>
        <w:pStyle w:val="Brdtext"/>
      </w:pPr>
      <w:r w:rsidRPr="00DF3726">
        <w:t>Den starka ökningen i arbetskraften bedöms avta 20</w:t>
      </w:r>
      <w:r>
        <w:t>14 och 2015, huvudsakligen bero</w:t>
      </w:r>
      <w:r w:rsidRPr="00DF3726">
        <w:t xml:space="preserve">ende på att regeringens tidigare reformer </w:t>
      </w:r>
      <w:r>
        <w:t xml:space="preserve">bedöms ha nått full effekt fram till och med 2013 </w:t>
      </w:r>
      <w:r w:rsidRPr="00DF3726">
        <w:t xml:space="preserve">(se </w:t>
      </w:r>
      <w:r>
        <w:fldChar w:fldCharType="begin"/>
      </w:r>
      <w:r>
        <w:instrText xml:space="preserve"> REF  _Ref383591274 \* Lower \h </w:instrText>
      </w:r>
      <w:r>
        <w:fldChar w:fldCharType="separate"/>
      </w:r>
      <w:r w:rsidR="004642B5">
        <w:t xml:space="preserve">tabell </w:t>
      </w:r>
      <w:r w:rsidR="004642B5" w:rsidRPr="004642B5">
        <w:rPr>
          <w:bCs/>
          <w:noProof/>
        </w:rPr>
        <w:t>3</w:t>
      </w:r>
      <w:r w:rsidR="004642B5">
        <w:t>.</w:t>
      </w:r>
      <w:r w:rsidR="004642B5">
        <w:rPr>
          <w:noProof/>
        </w:rPr>
        <w:t>4</w:t>
      </w:r>
      <w:r>
        <w:fldChar w:fldCharType="end"/>
      </w:r>
      <w:r>
        <w:t>).</w:t>
      </w:r>
      <w:r w:rsidRPr="00DF3726">
        <w:t xml:space="preserve"> </w:t>
      </w:r>
      <w:r>
        <w:t>Det förstärkta jobbskatteavdraget som trädde i kraft vid årsskiftet 2013/2014 väntas dock bidra till tillväxten i arbetskraften de kommande åren.</w:t>
      </w:r>
      <w:r w:rsidRPr="00E47873">
        <w:t xml:space="preserve"> </w:t>
      </w:r>
      <w:r w:rsidRPr="00DF3726">
        <w:t xml:space="preserve">En annan anledning </w:t>
      </w:r>
      <w:r>
        <w:t xml:space="preserve">till den lägre ökningstakten i arbetskraftsdeltagandet </w:t>
      </w:r>
      <w:r w:rsidRPr="00DF3726">
        <w:t xml:space="preserve">är att grupper med lågt arbetskraftsdeltagande, som äldre och nyanlända invandrare, </w:t>
      </w:r>
      <w:r>
        <w:t xml:space="preserve">förväntas </w:t>
      </w:r>
      <w:r w:rsidRPr="00DF3726">
        <w:t xml:space="preserve">öka i </w:t>
      </w:r>
      <w:r>
        <w:t xml:space="preserve">en </w:t>
      </w:r>
      <w:r w:rsidRPr="00DF3726">
        <w:t>snabbare takt än andra grupper.</w:t>
      </w:r>
    </w:p>
    <w:p w14:paraId="06AD803E" w14:textId="01361A63" w:rsidR="00F7009D" w:rsidRDefault="009D6872" w:rsidP="00F7009D">
      <w:pPr>
        <w:pStyle w:val="Rubrik4utannumrering"/>
      </w:pPr>
      <w:r w:rsidRPr="00DF3726">
        <w:t xml:space="preserve">Arbetslösheten </w:t>
      </w:r>
      <w:r>
        <w:t>minskar</w:t>
      </w:r>
      <w:r w:rsidRPr="00DF3726">
        <w:t xml:space="preserve"> 2014</w:t>
      </w:r>
      <w:r>
        <w:t xml:space="preserve"> och 2015 </w:t>
      </w:r>
    </w:p>
    <w:p w14:paraId="1D2BFC3D" w14:textId="7CEE0A5C" w:rsidR="00F7009D" w:rsidRDefault="009D6872" w:rsidP="00F7009D">
      <w:pPr>
        <w:pStyle w:val="Brdtext"/>
      </w:pPr>
      <w:r>
        <w:t>Den utdragna lågkonjunkturen har medfört att efterfrågan på arbetskraft inte har ökat i takt med utbudet. Sammantaget innebär det att arbetslösheten för närvarande är på en hög nivå (</w:t>
      </w:r>
      <w:r w:rsidRPr="00DF3726">
        <w:t>se</w:t>
      </w:r>
      <w:r>
        <w:t xml:space="preserve"> </w:t>
      </w:r>
      <w:r>
        <w:fldChar w:fldCharType="begin"/>
      </w:r>
      <w:r>
        <w:instrText xml:space="preserve"> REF  _Ref379208901 \* Lower \h </w:instrText>
      </w:r>
      <w:r>
        <w:fldChar w:fldCharType="separate"/>
      </w:r>
      <w:r w:rsidR="004642B5">
        <w:t xml:space="preserve">diagram </w:t>
      </w:r>
      <w:r w:rsidR="004642B5">
        <w:rPr>
          <w:noProof/>
        </w:rPr>
        <w:t>3.13</w:t>
      </w:r>
      <w:r>
        <w:fldChar w:fldCharType="end"/>
      </w:r>
      <w:r w:rsidRPr="00DF3726">
        <w:t>)</w:t>
      </w:r>
      <w:r>
        <w:t>. Under loppet av 2013 har dock arbetslösheten minskat något och 2014 och 2015 förväntas den fortsätta sjunka då syssel</w:t>
      </w:r>
      <w:r w:rsidRPr="00DF3726">
        <w:t>sättningen ökar snabbare än arbetskraften (se</w:t>
      </w:r>
      <w:r>
        <w:t xml:space="preserve"> </w:t>
      </w:r>
      <w:r>
        <w:fldChar w:fldCharType="begin"/>
      </w:r>
      <w:r>
        <w:instrText xml:space="preserve"> REF  _Ref383591274 \* Lower \h </w:instrText>
      </w:r>
      <w:r>
        <w:fldChar w:fldCharType="separate"/>
      </w:r>
      <w:r w:rsidR="004642B5">
        <w:t xml:space="preserve">tabell </w:t>
      </w:r>
      <w:r w:rsidR="004642B5" w:rsidRPr="004642B5">
        <w:rPr>
          <w:bCs/>
          <w:noProof/>
        </w:rPr>
        <w:t>3</w:t>
      </w:r>
      <w:r w:rsidR="004642B5">
        <w:t>.</w:t>
      </w:r>
      <w:r w:rsidR="004642B5">
        <w:rPr>
          <w:noProof/>
        </w:rPr>
        <w:t>4</w:t>
      </w:r>
      <w:r>
        <w:fldChar w:fldCharType="end"/>
      </w:r>
      <w:r w:rsidRPr="00DF3726">
        <w:t>).</w:t>
      </w:r>
    </w:p>
    <w:p w14:paraId="61A91378" w14:textId="0C61A591" w:rsidR="00F7009D" w:rsidRDefault="00F7009D" w:rsidP="00F7009D">
      <w:pPr>
        <w:pStyle w:val="Brdtextmedindrag"/>
        <w:ind w:firstLine="0"/>
      </w:pPr>
    </w:p>
    <w:p w14:paraId="201CE64F" w14:textId="4C4FB6C1" w:rsidR="00F7009D" w:rsidRDefault="009D6872" w:rsidP="00F7009D">
      <w:pPr>
        <w:pStyle w:val="DiagramRubrik"/>
      </w:pPr>
      <w:bookmarkStart w:id="146" w:name="_Ref379208901"/>
      <w:bookmarkStart w:id="147" w:name="_Toc384401749"/>
      <w:r>
        <w:lastRenderedPageBreak/>
        <w:t xml:space="preserve">Diagram </w:t>
      </w:r>
      <w:r w:rsidR="0009067D">
        <w:fldChar w:fldCharType="begin"/>
      </w:r>
      <w:r w:rsidR="0009067D">
        <w:instrText xml:space="preserve"> STYLEREF "Rubrik 1"\n \* MERGEFORMAT </w:instrText>
      </w:r>
      <w:r w:rsidR="0009067D">
        <w:fldChar w:fldCharType="separate"/>
      </w:r>
      <w:r w:rsidR="004642B5">
        <w:rPr>
          <w:noProof/>
        </w:rPr>
        <w:t>3</w:t>
      </w:r>
      <w:r w:rsidR="0009067D">
        <w:rPr>
          <w:noProof/>
        </w:rPr>
        <w:fldChar w:fldCharType="end"/>
      </w:r>
      <w:r>
        <w:rPr>
          <w:noProof/>
        </w:rPr>
        <w:t>.</w:t>
      </w:r>
      <w:fldSimple w:instr=" SEQ Diagram \* ARABIC \s 1 ">
        <w:r w:rsidR="004642B5">
          <w:rPr>
            <w:noProof/>
          </w:rPr>
          <w:t>13</w:t>
        </w:r>
      </w:fldSimple>
      <w:bookmarkEnd w:id="146"/>
      <w:r>
        <w:t xml:space="preserve"> Arbetslösa och arbetslöshet 1991–2015</w:t>
      </w:r>
      <w:bookmarkEnd w:id="147"/>
    </w:p>
    <w:p w14:paraId="0FBC394C" w14:textId="6AA2FC99" w:rsidR="00F7009D" w:rsidRDefault="009D6872" w:rsidP="00F7009D">
      <w:pPr>
        <w:pStyle w:val="DiagramUnderrubrik"/>
      </w:pPr>
      <w:r>
        <w:t>Tusental</w:t>
      </w:r>
      <w:r>
        <w:tab/>
        <w:t>Procent av arbetskraften</w:t>
      </w:r>
    </w:p>
    <w:p w14:paraId="5E8294E1" w14:textId="72229473" w:rsidR="00F7009D" w:rsidRDefault="009D6872" w:rsidP="00F7009D">
      <w:pPr>
        <w:pStyle w:val="Brdtext"/>
        <w:spacing w:line="260" w:lineRule="atLeast"/>
      </w:pPr>
      <w:r>
        <w:rPr>
          <w:noProof/>
          <w:lang w:eastAsia="sv-SE"/>
        </w:rPr>
        <w:drawing>
          <wp:inline distT="0" distB="0" distL="0" distR="0" wp14:anchorId="2066CD01" wp14:editId="7145D59A">
            <wp:extent cx="2753995" cy="2259734"/>
            <wp:effectExtent l="0" t="0" r="8255" b="0"/>
            <wp:docPr id="48" name="Diagram 227"/>
            <wp:cNvGraphicFramePr/>
            <a:graphic xmlns:a="http://schemas.openxmlformats.org/drawingml/2006/main">
              <a:graphicData uri="http://schemas.openxmlformats.org/drawingml/2006/chart">
                <c:chart xmlns:c="http://schemas.openxmlformats.org/drawingml/2006/chart" xmlns:r="http://schemas.openxmlformats.org/officeDocument/2006/relationships" r:id="rId128"/>
              </a:graphicData>
            </a:graphic>
          </wp:inline>
        </w:drawing>
      </w:r>
    </w:p>
    <w:p w14:paraId="5296561A" w14:textId="386F61DD" w:rsidR="00F7009D" w:rsidRDefault="009D6872" w:rsidP="00F7009D">
      <w:pPr>
        <w:pStyle w:val="DiagramFotnot"/>
      </w:pPr>
      <w:r w:rsidRPr="00F12464">
        <w:rPr>
          <w:spacing w:val="4"/>
          <w:lang w:eastAsia="sv-SE"/>
        </w:rPr>
        <w:t>Anm.: Avser åldersgruppen 15–74 år. Länkad av Statistiska centralbyrån (2001–2005) och Konjunkturinstitutet (1990–2000).</w:t>
      </w:r>
      <w:r>
        <w:rPr>
          <w:spacing w:val="4"/>
          <w:lang w:eastAsia="sv-SE"/>
        </w:rPr>
        <w:br/>
      </w:r>
      <w:r w:rsidRPr="00F12464">
        <w:rPr>
          <w:spacing w:val="4"/>
          <w:lang w:eastAsia="sv-SE"/>
        </w:rPr>
        <w:t>Källor: Statistiska centralbyrån, Konjunkturinstitutet och egna beräkningar.</w:t>
      </w:r>
    </w:p>
    <w:p w14:paraId="5BAB5569" w14:textId="77777777" w:rsidR="00F7009D" w:rsidRDefault="00F7009D" w:rsidP="00F7009D">
      <w:pPr>
        <w:pStyle w:val="Brdtext"/>
      </w:pPr>
    </w:p>
    <w:p w14:paraId="3ABF2848" w14:textId="4C16C45A" w:rsidR="00F7009D" w:rsidRDefault="009D6872" w:rsidP="00F7009D">
      <w:pPr>
        <w:pStyle w:val="DiagramRubrik"/>
      </w:pPr>
      <w:bookmarkStart w:id="148" w:name="_Ref379186774"/>
      <w:bookmarkStart w:id="149" w:name="_Toc384401750"/>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14</w:t>
        </w:r>
      </w:fldSimple>
      <w:bookmarkEnd w:id="148"/>
      <w:r>
        <w:t xml:space="preserve"> Långtidsarbetslösa 2001–2013</w:t>
      </w:r>
      <w:bookmarkEnd w:id="149"/>
    </w:p>
    <w:p w14:paraId="527928EC" w14:textId="5DA38E9D" w:rsidR="00F7009D" w:rsidRDefault="009D6872" w:rsidP="00F7009D">
      <w:pPr>
        <w:pStyle w:val="DiagramUnderrubrik"/>
      </w:pPr>
      <w:r>
        <w:t>Tusental</w:t>
      </w:r>
      <w:r>
        <w:tab/>
        <w:t>Procent av arbetslösa</w:t>
      </w:r>
    </w:p>
    <w:p w14:paraId="316D6593" w14:textId="4674E2C3" w:rsidR="00F7009D" w:rsidRDefault="009D6872" w:rsidP="00F7009D">
      <w:pPr>
        <w:pStyle w:val="Brdtext"/>
        <w:spacing w:line="260" w:lineRule="atLeast"/>
      </w:pPr>
      <w:r>
        <w:rPr>
          <w:noProof/>
          <w:lang w:eastAsia="sv-SE"/>
        </w:rPr>
        <w:drawing>
          <wp:inline distT="0" distB="0" distL="0" distR="0" wp14:anchorId="77D4B18A" wp14:editId="5CFB2626">
            <wp:extent cx="2753995" cy="2245474"/>
            <wp:effectExtent l="0" t="0" r="8255" b="0"/>
            <wp:docPr id="49" name="Diagram 14"/>
            <wp:cNvGraphicFramePr/>
            <a:graphic xmlns:a="http://schemas.openxmlformats.org/drawingml/2006/main">
              <a:graphicData uri="http://schemas.openxmlformats.org/drawingml/2006/chart">
                <c:chart xmlns:c="http://schemas.openxmlformats.org/drawingml/2006/chart" xmlns:r="http://schemas.openxmlformats.org/officeDocument/2006/relationships" r:id="rId129"/>
              </a:graphicData>
            </a:graphic>
          </wp:inline>
        </w:drawing>
      </w:r>
    </w:p>
    <w:p w14:paraId="4CDE7744" w14:textId="62DFCCD5" w:rsidR="00F7009D" w:rsidRDefault="009D6872" w:rsidP="00F7009D">
      <w:pPr>
        <w:pStyle w:val="DiagramFotnot"/>
        <w:rPr>
          <w:spacing w:val="4"/>
          <w:lang w:eastAsia="sv-SE"/>
        </w:rPr>
      </w:pPr>
      <w:r w:rsidRPr="00F1734D">
        <w:rPr>
          <w:spacing w:val="4"/>
          <w:lang w:eastAsia="sv-SE"/>
        </w:rPr>
        <w:t>Anm.: Avser åldersgruppen 15–74 år. Långtidsarbetslösa avser arbetslösa 27</w:t>
      </w:r>
      <w:r>
        <w:rPr>
          <w:rFonts w:ascii="Times New Roman" w:hAnsi="Times New Roman"/>
          <w:spacing w:val="4"/>
          <w:lang w:eastAsia="sv-SE"/>
        </w:rPr>
        <w:t> </w:t>
      </w:r>
      <w:r w:rsidRPr="00F1734D">
        <w:rPr>
          <w:spacing w:val="4"/>
          <w:lang w:eastAsia="sv-SE"/>
        </w:rPr>
        <w:t>veckor eller längre (svensk praxis), mätt enligt arbetskraftsundersökningarna. Säsongrensad kvartalsdata.</w:t>
      </w:r>
      <w:r>
        <w:rPr>
          <w:spacing w:val="4"/>
          <w:lang w:eastAsia="sv-SE"/>
        </w:rPr>
        <w:t xml:space="preserve"> </w:t>
      </w:r>
      <w:r>
        <w:rPr>
          <w:spacing w:val="4"/>
          <w:lang w:eastAsia="sv-SE"/>
        </w:rPr>
        <w:br/>
      </w:r>
      <w:r w:rsidRPr="00F1734D">
        <w:rPr>
          <w:spacing w:val="4"/>
          <w:lang w:eastAsia="sv-SE"/>
        </w:rPr>
        <w:t>Källa: Statistiska centralbyrån.</w:t>
      </w:r>
    </w:p>
    <w:p w14:paraId="5425D247" w14:textId="77777777" w:rsidR="00F7009D" w:rsidRDefault="00F7009D" w:rsidP="00F7009D">
      <w:pPr>
        <w:pStyle w:val="Brdtextmedindrag"/>
        <w:ind w:firstLine="0"/>
        <w:rPr>
          <w:lang w:eastAsia="sv-SE"/>
        </w:rPr>
      </w:pPr>
    </w:p>
    <w:p w14:paraId="0982481F" w14:textId="22E9BD0C" w:rsidR="00F7009D" w:rsidRDefault="009D6872" w:rsidP="00F7009D">
      <w:pPr>
        <w:pStyle w:val="Brdtext"/>
      </w:pPr>
      <w:r>
        <w:t xml:space="preserve">Arbetslöshetstiderna har generellt sett blivit längre sedan finanskrisens utbrott, vilket har resulterat i en högre långtidsarbetslöshet än åren före finanskrisen (se </w:t>
      </w:r>
      <w:r>
        <w:fldChar w:fldCharType="begin"/>
      </w:r>
      <w:r>
        <w:instrText xml:space="preserve"> REF  _Ref379186774 \* Lower \h </w:instrText>
      </w:r>
      <w:r>
        <w:fldChar w:fldCharType="separate"/>
      </w:r>
      <w:r w:rsidR="004642B5">
        <w:t xml:space="preserve">diagram </w:t>
      </w:r>
      <w:r w:rsidR="004642B5" w:rsidRPr="004642B5">
        <w:rPr>
          <w:bCs/>
          <w:noProof/>
        </w:rPr>
        <w:t>3</w:t>
      </w:r>
      <w:r w:rsidR="004642B5">
        <w:rPr>
          <w:noProof/>
        </w:rPr>
        <w:t>.14</w:t>
      </w:r>
      <w:r>
        <w:fldChar w:fldCharType="end"/>
      </w:r>
      <w:r>
        <w:t xml:space="preserve">). Antalet personer som är långtidsarbetslösa har däremot minskat jämfört med 2009 och 2010, då antalet långtidsarbetslösa var som högst. Regeringen bedömer dock att långtidsarbetslösheten kommer att ligga kvar på en förhållandevis hög nivå de närmaste åren. Långtidsarbetslösheten beskrivs närmare i </w:t>
      </w:r>
      <w:r w:rsidRPr="00BA3175">
        <w:t>avsnitt 10.</w:t>
      </w:r>
    </w:p>
    <w:p w14:paraId="115B176A" w14:textId="77777777" w:rsidR="00F7009D" w:rsidRDefault="00F7009D" w:rsidP="00F7009D">
      <w:pPr>
        <w:pStyle w:val="Brdtextmedindrag"/>
      </w:pPr>
    </w:p>
    <w:p w14:paraId="15F815B8" w14:textId="37531BDC" w:rsidR="00F7009D" w:rsidRPr="008960AE" w:rsidRDefault="009D6872" w:rsidP="00F7009D">
      <w:pPr>
        <w:pStyle w:val="Rubrik3"/>
      </w:pPr>
      <w:bookmarkStart w:id="150" w:name="_Toc384401485"/>
      <w:r>
        <w:lastRenderedPageBreak/>
        <w:t>Resursutnyttjande</w:t>
      </w:r>
      <w:bookmarkEnd w:id="150"/>
    </w:p>
    <w:p w14:paraId="446CB093" w14:textId="2B4833F7" w:rsidR="00F7009D" w:rsidRDefault="009D6872" w:rsidP="00F7009D">
      <w:pPr>
        <w:pStyle w:val="Rubrik4utannumrering"/>
        <w:spacing w:before="0"/>
      </w:pPr>
      <w:r>
        <w:t xml:space="preserve">I stort sett balanserat </w:t>
      </w:r>
      <w:r w:rsidRPr="004278A4">
        <w:t>r</w:t>
      </w:r>
      <w:r>
        <w:t>esursutnyttjande inom företagen</w:t>
      </w:r>
    </w:p>
    <w:p w14:paraId="615B7B02" w14:textId="722361DB" w:rsidR="00F7009D" w:rsidRPr="007B6721" w:rsidRDefault="009D6872" w:rsidP="00F7009D">
      <w:pPr>
        <w:pStyle w:val="Brdtext"/>
        <w:rPr>
          <w:rStyle w:val="BrdtextmedindragChar"/>
        </w:rPr>
      </w:pPr>
      <w:r>
        <w:rPr>
          <w:rStyle w:val="BrdtextmedindragChar"/>
        </w:rPr>
        <w:t>Indikatorer på resursutnyttjandet inom företagen steg mot slutet av 2013. Andelen företag i näringslivet som anser att de utnyttjar befintlig personal nästan fullt ut har ökat enligt Arbetsförmedlingens företagsundersökning. Under hösten 2013 nådde denna andel genomsnittsnivån för 1997–2013.</w:t>
      </w:r>
      <w:r w:rsidRPr="00926BFF">
        <w:rPr>
          <w:rStyle w:val="Fotnotsreferens"/>
          <w:position w:val="0"/>
          <w:sz w:val="22"/>
          <w:vertAlign w:val="superscript"/>
        </w:rPr>
        <w:footnoteReference w:id="40"/>
      </w:r>
      <w:r>
        <w:rPr>
          <w:rStyle w:val="BrdtextmedindragChar"/>
        </w:rPr>
        <w:t xml:space="preserve"> Det kan tolkas som att den lediga kapaciteten är begränsad. Sammantaget bedöms resurs</w:t>
      </w:r>
      <w:r>
        <w:rPr>
          <w:rStyle w:val="BrdtextmedindragChar"/>
        </w:rPr>
        <w:softHyphen/>
        <w:t xml:space="preserve">utnyttjandet inom företagen i hela näringslivet vara i stort sett balanserat. </w:t>
      </w:r>
    </w:p>
    <w:p w14:paraId="3BE43567" w14:textId="01D76D4A" w:rsidR="00F7009D" w:rsidRDefault="009D6872" w:rsidP="00F7009D">
      <w:pPr>
        <w:pStyle w:val="Brdtextmedindrag"/>
        <w:rPr>
          <w:rStyle w:val="BrdtextmedindragChar"/>
        </w:rPr>
      </w:pPr>
      <w:r>
        <w:rPr>
          <w:rStyle w:val="BrdtextmedindragChar"/>
        </w:rPr>
        <w:t xml:space="preserve">Kapacitetsutnyttjandet i </w:t>
      </w:r>
      <w:r w:rsidRPr="00FA092C">
        <w:rPr>
          <w:rStyle w:val="BrdtextmedindragChar"/>
        </w:rPr>
        <w:t>industriföretagen</w:t>
      </w:r>
      <w:r>
        <w:rPr>
          <w:rStyle w:val="BrdtextmedindragChar"/>
        </w:rPr>
        <w:t xml:space="preserve"> steg 2013 och låg det fjärde kvartalet 2013 på en genomsnittlig nivå enligt Statistiska centralbyråns undersökning, men på en något lägre nivå än genomsnittet enligt Konjunkturinstitutets barometer (se </w:t>
      </w:r>
      <w:r>
        <w:rPr>
          <w:rStyle w:val="BrdtextmedindragChar"/>
        </w:rPr>
        <w:fldChar w:fldCharType="begin"/>
      </w:r>
      <w:r>
        <w:rPr>
          <w:rStyle w:val="BrdtextmedindragChar"/>
        </w:rPr>
        <w:instrText xml:space="preserve"> REF  _Ref381699730 \* Lower \h  \* MERGEFORMAT </w:instrText>
      </w:r>
      <w:r>
        <w:rPr>
          <w:rStyle w:val="BrdtextmedindragChar"/>
        </w:rPr>
      </w:r>
      <w:r>
        <w:rPr>
          <w:rStyle w:val="BrdtextmedindragChar"/>
        </w:rPr>
        <w:fldChar w:fldCharType="separate"/>
      </w:r>
      <w:r w:rsidR="004642B5">
        <w:t xml:space="preserve">diagram </w:t>
      </w:r>
      <w:r w:rsidR="004642B5" w:rsidRPr="004642B5">
        <w:rPr>
          <w:bCs/>
          <w:noProof/>
        </w:rPr>
        <w:t>3</w:t>
      </w:r>
      <w:r w:rsidR="004642B5">
        <w:rPr>
          <w:noProof/>
        </w:rPr>
        <w:t>.16</w:t>
      </w:r>
      <w:r>
        <w:rPr>
          <w:rStyle w:val="BrdtextmedindragChar"/>
        </w:rPr>
        <w:fldChar w:fldCharType="end"/>
      </w:r>
      <w:r>
        <w:rPr>
          <w:rStyle w:val="BrdtextmedindragChar"/>
        </w:rPr>
        <w:t xml:space="preserve">). Det indikerar att mängden lediga resurser minskat även i industrin. </w:t>
      </w:r>
    </w:p>
    <w:p w14:paraId="5F44A9B2" w14:textId="7CDF7A09" w:rsidR="00F7009D" w:rsidRDefault="009D6872" w:rsidP="00F7009D">
      <w:pPr>
        <w:pStyle w:val="Brdtextmedindrag"/>
        <w:rPr>
          <w:rStyle w:val="BrdtextmedindragChar"/>
        </w:rPr>
      </w:pPr>
      <w:r>
        <w:t>Regeringen bedömer att resursutnyttjandet inom företagen fortfarande inte är balanserat vare sig i industrin eller i de varuproducerande branscherna som helhet. Varuproduktionen har utvecklats svagt en längre tid till följd av låg efterfrågan. Allt tyder dock på att de varuproducerande företagen inte fullt ut anpassat sin produktionskapacitet. Till viss del avvaktar de en kommande efterfrågeuppgång. I den meningen är den lediga kapaciteten att betrakta som tillfällig.</w:t>
      </w:r>
      <w:r w:rsidRPr="00C32D8A">
        <w:t xml:space="preserve"> </w:t>
      </w:r>
      <w:r w:rsidRPr="00C32D8A">
        <w:rPr>
          <w:rStyle w:val="BrdtextmedindragChar"/>
        </w:rPr>
        <w:t xml:space="preserve">I </w:t>
      </w:r>
      <w:r>
        <w:rPr>
          <w:rStyle w:val="BrdtextmedindragChar"/>
        </w:rPr>
        <w:t xml:space="preserve">de </w:t>
      </w:r>
      <w:r w:rsidRPr="00C32D8A">
        <w:rPr>
          <w:rStyle w:val="BrdtextmedindragChar"/>
        </w:rPr>
        <w:t>tjänsteproducerande branscher</w:t>
      </w:r>
      <w:r>
        <w:rPr>
          <w:rStyle w:val="BrdtextmedindragChar"/>
        </w:rPr>
        <w:t>na, där</w:t>
      </w:r>
      <w:r w:rsidRPr="00C32D8A">
        <w:rPr>
          <w:rStyle w:val="BrdtextmedindragChar"/>
        </w:rPr>
        <w:t xml:space="preserve"> produktionsfall</w:t>
      </w:r>
      <w:r>
        <w:rPr>
          <w:rStyle w:val="BrdtextmedindragChar"/>
        </w:rPr>
        <w:t>et</w:t>
      </w:r>
      <w:r w:rsidRPr="00C32D8A">
        <w:rPr>
          <w:rStyle w:val="BrdtextmedindragChar"/>
        </w:rPr>
        <w:t xml:space="preserve"> </w:t>
      </w:r>
      <w:r>
        <w:rPr>
          <w:rStyle w:val="BrdtextmedindragChar"/>
        </w:rPr>
        <w:t>under låg</w:t>
      </w:r>
      <w:r>
        <w:rPr>
          <w:rStyle w:val="BrdtextmedindragChar"/>
        </w:rPr>
        <w:softHyphen/>
        <w:t>konjunk</w:t>
      </w:r>
      <w:r>
        <w:rPr>
          <w:rStyle w:val="BrdtextmedindragChar"/>
        </w:rPr>
        <w:softHyphen/>
        <w:t>turen inte varit lika stort</w:t>
      </w:r>
      <w:r w:rsidRPr="00C32D8A">
        <w:rPr>
          <w:rStyle w:val="BrdtextmedindragChar"/>
        </w:rPr>
        <w:t xml:space="preserve">, </w:t>
      </w:r>
      <w:r>
        <w:rPr>
          <w:rStyle w:val="BrdtextmedindragChar"/>
        </w:rPr>
        <w:t>ä</w:t>
      </w:r>
      <w:r w:rsidRPr="00C32D8A">
        <w:rPr>
          <w:rStyle w:val="BrdtextmedindragChar"/>
        </w:rPr>
        <w:t xml:space="preserve">r resursutnyttjandet av allt att döma högre. </w:t>
      </w:r>
      <w:r>
        <w:rPr>
          <w:rStyle w:val="BrdtextmedindragChar"/>
        </w:rPr>
        <w:t>Denna bedömning stöds av att</w:t>
      </w:r>
      <w:r>
        <w:t xml:space="preserve"> a</w:t>
      </w:r>
      <w:r w:rsidRPr="00C32D8A">
        <w:rPr>
          <w:rStyle w:val="BrdtextmedindragChar"/>
        </w:rPr>
        <w:t>ndelen företag som angett otillräcklig efterfrågan som främsta hinder för produktionen har varit klart högre inom industrin än inom tjänstebra</w:t>
      </w:r>
      <w:r>
        <w:rPr>
          <w:rStyle w:val="BrdtextmedindragChar"/>
        </w:rPr>
        <w:t>n</w:t>
      </w:r>
      <w:r w:rsidRPr="00C32D8A">
        <w:rPr>
          <w:rStyle w:val="BrdtextmedindragChar"/>
        </w:rPr>
        <w:t xml:space="preserve">scherna </w:t>
      </w:r>
      <w:r>
        <w:rPr>
          <w:rStyle w:val="BrdtextmedindragChar"/>
        </w:rPr>
        <w:t>i flera år</w:t>
      </w:r>
      <w:r w:rsidRPr="00C32D8A">
        <w:rPr>
          <w:rStyle w:val="BrdtextmedindragChar"/>
        </w:rPr>
        <w:t xml:space="preserve"> </w:t>
      </w:r>
      <w:r>
        <w:rPr>
          <w:rStyle w:val="BrdtextmedindragChar"/>
        </w:rPr>
        <w:t xml:space="preserve">(se </w:t>
      </w:r>
      <w:r>
        <w:rPr>
          <w:rStyle w:val="BrdtextmedindragChar"/>
        </w:rPr>
        <w:fldChar w:fldCharType="begin"/>
      </w:r>
      <w:r>
        <w:rPr>
          <w:rStyle w:val="BrdtextmedindragChar"/>
        </w:rPr>
        <w:instrText xml:space="preserve"> REF  _Ref381699730 \* Lower \h  \* MERGEFORMAT </w:instrText>
      </w:r>
      <w:r>
        <w:rPr>
          <w:rStyle w:val="BrdtextmedindragChar"/>
        </w:rPr>
      </w:r>
      <w:r>
        <w:rPr>
          <w:rStyle w:val="BrdtextmedindragChar"/>
        </w:rPr>
        <w:fldChar w:fldCharType="separate"/>
      </w:r>
      <w:r w:rsidR="004642B5">
        <w:t xml:space="preserve">diagram </w:t>
      </w:r>
      <w:r w:rsidR="004642B5" w:rsidRPr="004642B5">
        <w:rPr>
          <w:bCs/>
          <w:noProof/>
        </w:rPr>
        <w:t>3</w:t>
      </w:r>
      <w:r w:rsidR="004642B5">
        <w:rPr>
          <w:noProof/>
        </w:rPr>
        <w:t>.16</w:t>
      </w:r>
      <w:r>
        <w:rPr>
          <w:rStyle w:val="BrdtextmedindragChar"/>
        </w:rPr>
        <w:fldChar w:fldCharType="end"/>
      </w:r>
      <w:r>
        <w:rPr>
          <w:rStyle w:val="BrdtextmedindragChar"/>
        </w:rPr>
        <w:t>).</w:t>
      </w:r>
      <w:r w:rsidRPr="00C32D8A">
        <w:rPr>
          <w:rStyle w:val="BrdtextmedindragChar"/>
        </w:rPr>
        <w:t xml:space="preserve"> </w:t>
      </w:r>
      <w:r>
        <w:rPr>
          <w:rStyle w:val="BrdtextmedindragChar"/>
        </w:rPr>
        <w:t>Bland</w:t>
      </w:r>
      <w:r w:rsidRPr="00C32D8A">
        <w:rPr>
          <w:rStyle w:val="BrdtextmedindragChar"/>
        </w:rPr>
        <w:t xml:space="preserve"> tjänsteföretagen har sysselsättnings</w:t>
      </w:r>
      <w:r>
        <w:rPr>
          <w:rStyle w:val="BrdtextmedindragChar"/>
        </w:rPr>
        <w:softHyphen/>
      </w:r>
      <w:r w:rsidRPr="00C32D8A">
        <w:rPr>
          <w:rStyle w:val="BrdtextmedindragChar"/>
        </w:rPr>
        <w:t xml:space="preserve">uppgången varit </w:t>
      </w:r>
      <w:r>
        <w:rPr>
          <w:rStyle w:val="BrdtextmedindragChar"/>
        </w:rPr>
        <w:t>större</w:t>
      </w:r>
      <w:r w:rsidRPr="00C32D8A">
        <w:rPr>
          <w:rStyle w:val="BrdtextmedindragChar"/>
        </w:rPr>
        <w:t xml:space="preserve"> de senaste åren</w:t>
      </w:r>
      <w:r>
        <w:rPr>
          <w:rStyle w:val="BrdtextmedindragChar"/>
        </w:rPr>
        <w:t>,</w:t>
      </w:r>
      <w:r w:rsidRPr="00C32D8A">
        <w:rPr>
          <w:rStyle w:val="BrdtextmedindragChar"/>
        </w:rPr>
        <w:t xml:space="preserve"> vilket också talar för att </w:t>
      </w:r>
      <w:r>
        <w:rPr>
          <w:rStyle w:val="BrdtextmedindragChar"/>
        </w:rPr>
        <w:t>resursutnyttjandet</w:t>
      </w:r>
      <w:r w:rsidRPr="00C32D8A">
        <w:rPr>
          <w:rStyle w:val="BrdtextmedindragChar"/>
        </w:rPr>
        <w:t xml:space="preserve"> </w:t>
      </w:r>
      <w:r>
        <w:rPr>
          <w:rStyle w:val="BrdtextmedindragChar"/>
        </w:rPr>
        <w:t xml:space="preserve">är lägre i de varuproducerande företagen (se avsnitt </w:t>
      </w:r>
      <w:r>
        <w:rPr>
          <w:rStyle w:val="BrdtextmedindragChar"/>
        </w:rPr>
        <w:fldChar w:fldCharType="begin"/>
      </w:r>
      <w:r>
        <w:rPr>
          <w:rStyle w:val="BrdtextmedindragChar"/>
        </w:rPr>
        <w:instrText xml:space="preserve"> REF _Ref384114685 \r \h </w:instrText>
      </w:r>
      <w:r>
        <w:rPr>
          <w:rStyle w:val="BrdtextmedindragChar"/>
        </w:rPr>
      </w:r>
      <w:r>
        <w:rPr>
          <w:rStyle w:val="BrdtextmedindragChar"/>
        </w:rPr>
        <w:fldChar w:fldCharType="separate"/>
      </w:r>
      <w:r w:rsidR="004642B5">
        <w:rPr>
          <w:rStyle w:val="BrdtextmedindragChar"/>
        </w:rPr>
        <w:t>3.2.2</w:t>
      </w:r>
      <w:r>
        <w:rPr>
          <w:rStyle w:val="BrdtextmedindragChar"/>
        </w:rPr>
        <w:fldChar w:fldCharType="end"/>
      </w:r>
      <w:r>
        <w:rPr>
          <w:rStyle w:val="BrdtextmedindragChar"/>
        </w:rPr>
        <w:t>)</w:t>
      </w:r>
      <w:r w:rsidRPr="00C32D8A">
        <w:rPr>
          <w:rStyle w:val="BrdtextmedindragChar"/>
        </w:rPr>
        <w:t>.</w:t>
      </w:r>
    </w:p>
    <w:p w14:paraId="78899C38" w14:textId="77777777" w:rsidR="00F7009D" w:rsidRPr="00DB7124" w:rsidRDefault="00F7009D" w:rsidP="00F7009D">
      <w:pPr>
        <w:pStyle w:val="Brdtextmedindrag"/>
      </w:pPr>
      <w:bookmarkStart w:id="151" w:name="_Ref383516971"/>
    </w:p>
    <w:p w14:paraId="01611F84" w14:textId="31FA2F9A" w:rsidR="00F7009D" w:rsidRDefault="009D6872" w:rsidP="00F7009D">
      <w:pPr>
        <w:pStyle w:val="DiagramRubrik"/>
      </w:pPr>
      <w:bookmarkStart w:id="152" w:name="_Ref384114554"/>
      <w:bookmarkStart w:id="153" w:name="_Toc384401751"/>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15</w:t>
        </w:r>
      </w:fldSimple>
      <w:bookmarkEnd w:id="151"/>
      <w:bookmarkEnd w:id="152"/>
      <w:r>
        <w:t xml:space="preserve"> Industrins kapacitetsutnyttjande 1996–2013</w:t>
      </w:r>
      <w:bookmarkEnd w:id="153"/>
    </w:p>
    <w:p w14:paraId="0602C613" w14:textId="1AEC1328" w:rsidR="00F7009D" w:rsidRDefault="009D6872" w:rsidP="00F7009D">
      <w:pPr>
        <w:pStyle w:val="DiagramUnderrubrik"/>
      </w:pPr>
      <w:r>
        <w:t>Procent</w:t>
      </w:r>
    </w:p>
    <w:p w14:paraId="33758672" w14:textId="37FFFE57" w:rsidR="00F7009D" w:rsidRDefault="009D6872" w:rsidP="00F7009D">
      <w:pPr>
        <w:pStyle w:val="Brdtext"/>
        <w:spacing w:line="260" w:lineRule="atLeast"/>
      </w:pPr>
      <w:r>
        <w:rPr>
          <w:noProof/>
          <w:lang w:eastAsia="sv-SE"/>
        </w:rPr>
        <w:drawing>
          <wp:inline distT="0" distB="0" distL="0" distR="0" wp14:anchorId="75A9967D" wp14:editId="46DB283A">
            <wp:extent cx="2753995" cy="2304436"/>
            <wp:effectExtent l="0" t="0" r="0" b="635"/>
            <wp:docPr id="50" name="Diagram 18"/>
            <wp:cNvGraphicFramePr/>
            <a:graphic xmlns:a="http://schemas.openxmlformats.org/drawingml/2006/main">
              <a:graphicData uri="http://schemas.openxmlformats.org/drawingml/2006/chart">
                <c:chart xmlns:c="http://schemas.openxmlformats.org/drawingml/2006/chart" xmlns:r="http://schemas.openxmlformats.org/officeDocument/2006/relationships" r:id="rId130"/>
              </a:graphicData>
            </a:graphic>
          </wp:inline>
        </w:drawing>
      </w:r>
    </w:p>
    <w:p w14:paraId="3EB38397" w14:textId="77777777" w:rsidR="00F7009D" w:rsidRDefault="009D6872" w:rsidP="00F7009D">
      <w:pPr>
        <w:pStyle w:val="DiagramFotnot"/>
      </w:pPr>
      <w:r>
        <w:t>Källor: Statistiska centralbyrån (SCB) och Konjunkturinstitutet (KI).</w:t>
      </w:r>
    </w:p>
    <w:p w14:paraId="69EBA6A3" w14:textId="77777777" w:rsidR="00F7009D" w:rsidRDefault="00F7009D" w:rsidP="00F7009D">
      <w:pPr>
        <w:pStyle w:val="Brdtextmedindrag"/>
        <w:rPr>
          <w:rStyle w:val="BrdtextmedindragChar"/>
        </w:rPr>
      </w:pPr>
    </w:p>
    <w:p w14:paraId="38B519CB" w14:textId="5FC8A7D5" w:rsidR="00F7009D" w:rsidRDefault="009D6872" w:rsidP="00F7009D">
      <w:pPr>
        <w:pStyle w:val="DiagramRubrik"/>
      </w:pPr>
      <w:bookmarkStart w:id="154" w:name="_Ref381699730"/>
      <w:bookmarkStart w:id="155" w:name="_Toc384401752"/>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16</w:t>
        </w:r>
      </w:fldSimple>
      <w:bookmarkEnd w:id="154"/>
      <w:r>
        <w:t xml:space="preserve"> Otillräcklig efterfrågan som främsta hinder för produktionen 2003–2013</w:t>
      </w:r>
      <w:bookmarkEnd w:id="155"/>
    </w:p>
    <w:p w14:paraId="16AB5EA2" w14:textId="70618682" w:rsidR="00F7009D" w:rsidRDefault="009D6872" w:rsidP="00F7009D">
      <w:pPr>
        <w:pStyle w:val="DiagramUnderrubrik"/>
      </w:pPr>
      <w:r>
        <w:t>Procent</w:t>
      </w:r>
    </w:p>
    <w:p w14:paraId="6B03C0BE" w14:textId="51D19682" w:rsidR="00F7009D" w:rsidRDefault="009D6872" w:rsidP="00F7009D">
      <w:pPr>
        <w:pStyle w:val="Brdtext"/>
        <w:spacing w:line="260" w:lineRule="atLeast"/>
      </w:pPr>
      <w:r>
        <w:rPr>
          <w:noProof/>
          <w:lang w:eastAsia="sv-SE"/>
        </w:rPr>
        <w:drawing>
          <wp:inline distT="0" distB="0" distL="0" distR="0" wp14:anchorId="19A36E82" wp14:editId="43E7311B">
            <wp:extent cx="2753995" cy="2294007"/>
            <wp:effectExtent l="0" t="0" r="0" b="0"/>
            <wp:docPr id="51" name="Diagram 5"/>
            <wp:cNvGraphicFramePr/>
            <a:graphic xmlns:a="http://schemas.openxmlformats.org/drawingml/2006/main">
              <a:graphicData uri="http://schemas.openxmlformats.org/drawingml/2006/chart">
                <c:chart xmlns:c="http://schemas.openxmlformats.org/drawingml/2006/chart" xmlns:r="http://schemas.openxmlformats.org/officeDocument/2006/relationships" r:id="rId131"/>
              </a:graphicData>
            </a:graphic>
          </wp:inline>
        </w:drawing>
      </w:r>
    </w:p>
    <w:p w14:paraId="0A061B7C" w14:textId="6D92718A" w:rsidR="00F7009D" w:rsidRDefault="009D6872" w:rsidP="00F7009D">
      <w:pPr>
        <w:pStyle w:val="DiagramFotnot"/>
      </w:pPr>
      <w:r>
        <w:t>Källa: Konjunkturinstitutet.</w:t>
      </w:r>
    </w:p>
    <w:p w14:paraId="40169B5C" w14:textId="77777777" w:rsidR="00F7009D" w:rsidRDefault="00F7009D" w:rsidP="00F7009D">
      <w:pPr>
        <w:pStyle w:val="Brdtextmedindrag"/>
        <w:rPr>
          <w:rStyle w:val="BrdtextmedindragChar"/>
        </w:rPr>
      </w:pPr>
    </w:p>
    <w:p w14:paraId="6032FCCD" w14:textId="2CDC488F" w:rsidR="00F7009D" w:rsidRDefault="009D6872" w:rsidP="00F7009D">
      <w:pPr>
        <w:pStyle w:val="Brdtext"/>
      </w:pPr>
      <w:r>
        <w:rPr>
          <w:rStyle w:val="BrdtextmedindragChar"/>
        </w:rPr>
        <w:t>När efterfrågan</w:t>
      </w:r>
      <w:r w:rsidRPr="004278A4">
        <w:rPr>
          <w:rStyle w:val="BrdtextmedindragChar"/>
        </w:rPr>
        <w:t xml:space="preserve"> stiger </w:t>
      </w:r>
      <w:r>
        <w:rPr>
          <w:rStyle w:val="BrdtextmedindragChar"/>
        </w:rPr>
        <w:t xml:space="preserve">ytterligare </w:t>
      </w:r>
      <w:r w:rsidRPr="004278A4">
        <w:rPr>
          <w:rStyle w:val="BrdtextmedindragChar"/>
        </w:rPr>
        <w:t xml:space="preserve">2014 </w:t>
      </w:r>
      <w:r>
        <w:rPr>
          <w:rStyle w:val="BrdtextmedindragChar"/>
        </w:rPr>
        <w:t>och 2015 förväntas produktiviteten i näringslivet fortsätta att öka</w:t>
      </w:r>
      <w:r w:rsidRPr="00E335C6">
        <w:rPr>
          <w:rStyle w:val="BrdtextmedindragChar"/>
        </w:rPr>
        <w:t xml:space="preserve">, om än i </w:t>
      </w:r>
      <w:r>
        <w:rPr>
          <w:rStyle w:val="BrdtextmedindragChar"/>
        </w:rPr>
        <w:t xml:space="preserve">en </w:t>
      </w:r>
      <w:r w:rsidRPr="00E335C6">
        <w:rPr>
          <w:rStyle w:val="BrdtextmedindragChar"/>
        </w:rPr>
        <w:t>något långsammare takt än genomsnittet 1980–2013.</w:t>
      </w:r>
      <w:r w:rsidRPr="007E46AB">
        <w:t xml:space="preserve"> </w:t>
      </w:r>
      <w:r>
        <w:t>Detta</w:t>
      </w:r>
      <w:r w:rsidRPr="001B0190">
        <w:t xml:space="preserve"> beror dels på att sysselsättningen </w:t>
      </w:r>
      <w:r>
        <w:t xml:space="preserve">förväntas </w:t>
      </w:r>
      <w:r w:rsidRPr="001B0190">
        <w:t>väx</w:t>
      </w:r>
      <w:r>
        <w:t>a</w:t>
      </w:r>
      <w:r w:rsidRPr="001B0190">
        <w:t xml:space="preserve"> starkt i relation till BNP under återhämtningen, dels på att det </w:t>
      </w:r>
      <w:r>
        <w:t xml:space="preserve">av allt att döma </w:t>
      </w:r>
      <w:r w:rsidRPr="001B0190">
        <w:t>tar tid för långsiktiga investeringar att få genomslag på produktivitetstillväxten i näringslivet.</w:t>
      </w:r>
    </w:p>
    <w:p w14:paraId="001524A4" w14:textId="6C268D7B" w:rsidR="00F7009D" w:rsidRDefault="009D6872" w:rsidP="00F7009D">
      <w:pPr>
        <w:pStyle w:val="Rubrik4utannumrering"/>
      </w:pPr>
      <w:r>
        <w:t>Lågt resursutnyttjande</w:t>
      </w:r>
      <w:r w:rsidRPr="004278A4">
        <w:t xml:space="preserve"> på arbetsmarknaden</w:t>
      </w:r>
    </w:p>
    <w:p w14:paraId="7CB591F1" w14:textId="1E0EA21E" w:rsidR="00F7009D" w:rsidRDefault="009D6872" w:rsidP="00F7009D">
      <w:pPr>
        <w:pStyle w:val="Brdtext"/>
      </w:pPr>
      <w:r>
        <w:t>Tecknen</w:t>
      </w:r>
      <w:r w:rsidRPr="004278A4" w:rsidDel="008B209D">
        <w:t xml:space="preserve"> </w:t>
      </w:r>
      <w:r w:rsidRPr="004278A4">
        <w:t>på att det finns lediga resurser på arbetsmarknaden</w:t>
      </w:r>
      <w:r>
        <w:t xml:space="preserve"> är tydliga</w:t>
      </w:r>
      <w:r w:rsidRPr="004278A4">
        <w:t xml:space="preserve">. </w:t>
      </w:r>
      <w:r>
        <w:t>Konjunktur</w:t>
      </w:r>
      <w:r>
        <w:softHyphen/>
        <w:t>institutets k</w:t>
      </w:r>
      <w:r w:rsidRPr="004278A4">
        <w:t>onjunkturbarometer</w:t>
      </w:r>
      <w:r>
        <w:t xml:space="preserve"> visar att bristtalen</w:t>
      </w:r>
      <w:r w:rsidRPr="004278A4">
        <w:t xml:space="preserve"> </w:t>
      </w:r>
      <w:r>
        <w:t>är</w:t>
      </w:r>
      <w:r w:rsidRPr="004278A4">
        <w:t xml:space="preserve"> låga i </w:t>
      </w:r>
      <w:r>
        <w:t>flera av näringslivets olika</w:t>
      </w:r>
      <w:r w:rsidRPr="004278A4">
        <w:t xml:space="preserve"> branscher</w:t>
      </w:r>
      <w:r>
        <w:t xml:space="preserve">. Samtidigt är arbetslösheten hög ur ett </w:t>
      </w:r>
      <w:r>
        <w:lastRenderedPageBreak/>
        <w:t>historiskt perspektiv, löneökningstakten dämpad och inflationen</w:t>
      </w:r>
      <w:r w:rsidRPr="004278A4">
        <w:t xml:space="preserve"> låg</w:t>
      </w:r>
      <w:r>
        <w:t xml:space="preserve">. </w:t>
      </w:r>
    </w:p>
    <w:p w14:paraId="208EFC04" w14:textId="2AFCE278" w:rsidR="00F7009D" w:rsidRPr="004278A4" w:rsidRDefault="009D6872" w:rsidP="00F7009D">
      <w:pPr>
        <w:pStyle w:val="Brdtextmedindrag"/>
      </w:pPr>
      <w:r>
        <w:t>Regeringens bedömning</w:t>
      </w:r>
      <w:r w:rsidRPr="004278A4">
        <w:t xml:space="preserve"> är att det finns</w:t>
      </w:r>
      <w:r w:rsidRPr="004278A4" w:rsidDel="00ED287E">
        <w:t xml:space="preserve"> </w:t>
      </w:r>
      <w:r>
        <w:t>mycket lediga resurser</w:t>
      </w:r>
      <w:r w:rsidRPr="004278A4">
        <w:t xml:space="preserve"> på arbetsmarknaden</w:t>
      </w:r>
      <w:r>
        <w:t>, dvs. sysselsättningen kan fortsätta att stiga utan att det för den skull leder till högre löneökningar</w:t>
      </w:r>
      <w:r w:rsidRPr="004278A4">
        <w:t>.</w:t>
      </w:r>
      <w:r>
        <w:t xml:space="preserve"> Arbetsmarknadsgapet, som mäts som antalet arbetade timmars avvikelse från den potentiella nivån, bedöms vara -</w:t>
      </w:r>
      <w:r w:rsidRPr="00F06EA1">
        <w:t>2,2 procent 2014</w:t>
      </w:r>
      <w:r>
        <w:t>.</w:t>
      </w:r>
    </w:p>
    <w:p w14:paraId="50199FDF" w14:textId="5BAE3ADD" w:rsidR="00F7009D" w:rsidRDefault="009D6872" w:rsidP="00F7009D">
      <w:pPr>
        <w:pStyle w:val="Brdtextmedindrag"/>
      </w:pPr>
      <w:r>
        <w:t>Sammantaget bedöms att</w:t>
      </w:r>
      <w:r w:rsidRPr="004278A4">
        <w:t xml:space="preserve"> resursutnyttjandet i ekonomin i dess helhet </w:t>
      </w:r>
      <w:r>
        <w:t>är</w:t>
      </w:r>
      <w:r w:rsidRPr="004278A4">
        <w:t xml:space="preserve"> lågt</w:t>
      </w:r>
      <w:r>
        <w:t>.</w:t>
      </w:r>
      <w:r w:rsidRPr="004278A4">
        <w:t xml:space="preserve"> </w:t>
      </w:r>
      <w:r>
        <w:t>Den högre BNP-tillväxten i prognosen 2014 och 2015 medför</w:t>
      </w:r>
      <w:r w:rsidDel="00250EB5">
        <w:t xml:space="preserve"> </w:t>
      </w:r>
      <w:r>
        <w:t xml:space="preserve">dock att resursutnyttjandet förväntas stiga. </w:t>
      </w:r>
      <w:r w:rsidRPr="004278A4">
        <w:t xml:space="preserve">BNP-gapet </w:t>
      </w:r>
      <w:r>
        <w:t>bedöms vara</w:t>
      </w:r>
      <w:r w:rsidRPr="004278A4">
        <w:t xml:space="preserve"> </w:t>
      </w:r>
      <w:r>
        <w:t xml:space="preserve">tydligt </w:t>
      </w:r>
      <w:r w:rsidRPr="004278A4">
        <w:t xml:space="preserve">negativt </w:t>
      </w:r>
      <w:r>
        <w:t xml:space="preserve">även 2015 </w:t>
      </w:r>
      <w:r w:rsidRPr="004278A4">
        <w:t xml:space="preserve">(se </w:t>
      </w:r>
      <w:r>
        <w:fldChar w:fldCharType="begin"/>
      </w:r>
      <w:r>
        <w:instrText xml:space="preserve"> REF  _Ref379749731 \* Lower \h  \* MERGEFORMAT </w:instrText>
      </w:r>
      <w:r>
        <w:fldChar w:fldCharType="separate"/>
      </w:r>
      <w:r w:rsidR="004642B5">
        <w:t xml:space="preserve">diagram </w:t>
      </w:r>
      <w:r w:rsidR="004642B5" w:rsidRPr="004642B5">
        <w:rPr>
          <w:bCs/>
          <w:noProof/>
        </w:rPr>
        <w:t>3</w:t>
      </w:r>
      <w:r w:rsidR="004642B5">
        <w:rPr>
          <w:noProof/>
        </w:rPr>
        <w:t>.17</w:t>
      </w:r>
      <w:r>
        <w:fldChar w:fldCharType="end"/>
      </w:r>
      <w:r w:rsidRPr="004278A4">
        <w:t>).</w:t>
      </w:r>
      <w:r>
        <w:rPr>
          <w:rStyle w:val="Fotnotsreferens"/>
        </w:rPr>
        <w:footnoteReference w:id="41"/>
      </w:r>
    </w:p>
    <w:p w14:paraId="0D8C0535" w14:textId="619A1DCD" w:rsidR="00F7009D" w:rsidRDefault="00F7009D" w:rsidP="00F7009D">
      <w:pPr>
        <w:pStyle w:val="Brdtextmedindrag"/>
      </w:pPr>
    </w:p>
    <w:p w14:paraId="6BAA33CE" w14:textId="49D3C4A6" w:rsidR="00F7009D" w:rsidRDefault="009D6872" w:rsidP="00F7009D">
      <w:pPr>
        <w:pStyle w:val="DiagramRubrik"/>
      </w:pPr>
      <w:bookmarkStart w:id="156" w:name="_Ref379749731"/>
      <w:bookmarkStart w:id="157" w:name="_Toc384401753"/>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17</w:t>
        </w:r>
      </w:fldSimple>
      <w:bookmarkEnd w:id="156"/>
      <w:r>
        <w:t xml:space="preserve"> Resursutnyttjande 2001–2015</w:t>
      </w:r>
      <w:bookmarkEnd w:id="157"/>
    </w:p>
    <w:p w14:paraId="7B925A45" w14:textId="3F303680" w:rsidR="00F7009D" w:rsidRDefault="009D6872" w:rsidP="00F7009D">
      <w:pPr>
        <w:pStyle w:val="DiagramUnderrubrik"/>
      </w:pPr>
      <w:r>
        <w:t>Procent</w:t>
      </w:r>
    </w:p>
    <w:p w14:paraId="6E1FA419" w14:textId="425784C1" w:rsidR="00F7009D" w:rsidRDefault="009D6872" w:rsidP="00F7009D">
      <w:pPr>
        <w:pStyle w:val="Brdtext"/>
        <w:spacing w:line="260" w:lineRule="atLeast"/>
        <w:jc w:val="left"/>
        <w:rPr>
          <w:noProof/>
          <w:lang w:eastAsia="sv-SE"/>
        </w:rPr>
      </w:pPr>
      <w:r>
        <w:rPr>
          <w:noProof/>
          <w:lang w:eastAsia="sv-SE"/>
        </w:rPr>
        <w:drawing>
          <wp:inline distT="0" distB="0" distL="0" distR="0" wp14:anchorId="16EA860F" wp14:editId="1008353C">
            <wp:extent cx="2753995" cy="2255427"/>
            <wp:effectExtent l="0" t="0" r="8255" b="0"/>
            <wp:docPr id="52" name="Diagram 29"/>
            <wp:cNvGraphicFramePr/>
            <a:graphic xmlns:a="http://schemas.openxmlformats.org/drawingml/2006/main">
              <a:graphicData uri="http://schemas.openxmlformats.org/drawingml/2006/chart">
                <c:chart xmlns:c="http://schemas.openxmlformats.org/drawingml/2006/chart" xmlns:r="http://schemas.openxmlformats.org/officeDocument/2006/relationships" r:id="rId132"/>
              </a:graphicData>
            </a:graphic>
          </wp:inline>
        </w:drawing>
      </w:r>
    </w:p>
    <w:p w14:paraId="5B0F40CF" w14:textId="1481F880" w:rsidR="00F7009D" w:rsidRDefault="009D6872" w:rsidP="00F7009D">
      <w:pPr>
        <w:pStyle w:val="DiagramFotnot"/>
      </w:pPr>
      <w:r>
        <w:t>Anm.: Gapen visar skillnaden mellan faktisk och potentiell nivå i procent av potentiell nivå.</w:t>
      </w:r>
      <w:r>
        <w:br/>
      </w:r>
      <w:r w:rsidRPr="00472258">
        <w:t xml:space="preserve">Källor: </w:t>
      </w:r>
      <w:r>
        <w:t>Statistiska centralbyrån och eg</w:t>
      </w:r>
      <w:r w:rsidRPr="00472258">
        <w:t>na beräkningar.</w:t>
      </w:r>
    </w:p>
    <w:p w14:paraId="57904DBB" w14:textId="059174C5" w:rsidR="00F7009D" w:rsidRDefault="009D6872" w:rsidP="00F7009D">
      <w:pPr>
        <w:pStyle w:val="Rubrik3"/>
      </w:pPr>
      <w:bookmarkStart w:id="158" w:name="_Toc384401486"/>
      <w:r>
        <w:t>Löner och inflation</w:t>
      </w:r>
      <w:bookmarkEnd w:id="158"/>
    </w:p>
    <w:p w14:paraId="7AF9A308" w14:textId="65EC2207" w:rsidR="00F7009D" w:rsidRDefault="009D6872" w:rsidP="00F7009D">
      <w:pPr>
        <w:pStyle w:val="Rubrik4utannumrering"/>
        <w:spacing w:before="0"/>
      </w:pPr>
      <w:r>
        <w:t>Nya löneavtal ger dämpade</w:t>
      </w:r>
      <w:r w:rsidRPr="00561D6D">
        <w:t xml:space="preserve"> löneökningar</w:t>
      </w:r>
    </w:p>
    <w:p w14:paraId="6549468F" w14:textId="0741DCFB" w:rsidR="00F7009D" w:rsidRDefault="009D6872" w:rsidP="00F7009D">
      <w:pPr>
        <w:pStyle w:val="Brdtext"/>
      </w:pPr>
      <w:r>
        <w:t>I a</w:t>
      </w:r>
      <w:r w:rsidRPr="00561D6D">
        <w:t>vtalsrörelsen</w:t>
      </w:r>
      <w:r>
        <w:t xml:space="preserve"> som avslutades</w:t>
      </w:r>
      <w:r w:rsidRPr="00561D6D">
        <w:t xml:space="preserve"> 2013 </w:t>
      </w:r>
      <w:r>
        <w:t>tecknades omkring femhundra avtal för 2,7 miljoner anställda. Den lönenormerande i</w:t>
      </w:r>
      <w:r w:rsidRPr="00561D6D">
        <w:t>ndustri</w:t>
      </w:r>
      <w:r>
        <w:t>sektorn i</w:t>
      </w:r>
      <w:r w:rsidRPr="00561D6D">
        <w:t xml:space="preserve">nledde med att sluta ett treårigt avtal med ett sammanlagt värde på </w:t>
      </w:r>
      <w:r>
        <w:t xml:space="preserve">ca </w:t>
      </w:r>
      <w:r w:rsidRPr="00561D6D">
        <w:t>6,8 procent.</w:t>
      </w:r>
      <w:r>
        <w:t xml:space="preserve"> </w:t>
      </w:r>
      <w:r w:rsidRPr="00F36E7B">
        <w:t xml:space="preserve">Av denna kostnadsökning utgör ca 6,2 procent löneökningar medan resterande del ska avsättas </w:t>
      </w:r>
      <w:r w:rsidRPr="00F36E7B">
        <w:lastRenderedPageBreak/>
        <w:t>till ett system för delpension.</w:t>
      </w:r>
      <w:r w:rsidRPr="00561D6D">
        <w:t xml:space="preserve"> Efter att avtalen inom industrin blev klara slöts treåriga avtal även </w:t>
      </w:r>
      <w:r>
        <w:t>på</w:t>
      </w:r>
      <w:r w:rsidRPr="00561D6D">
        <w:t xml:space="preserve"> andra större avtalsområden. Avtalsperioderna blev därmed längre jämfört med </w:t>
      </w:r>
      <w:r>
        <w:t xml:space="preserve">den </w:t>
      </w:r>
      <w:r w:rsidRPr="00561D6D">
        <w:t>förra avtalsrörelsen</w:t>
      </w:r>
      <w:r>
        <w:t>.</w:t>
      </w:r>
      <w:r w:rsidRPr="00561D6D">
        <w:t xml:space="preserve"> </w:t>
      </w:r>
      <w:r>
        <w:t>M</w:t>
      </w:r>
      <w:r w:rsidRPr="00561D6D">
        <w:t xml:space="preserve">erparten av avtalen hade </w:t>
      </w:r>
      <w:r>
        <w:t xml:space="preserve">då </w:t>
      </w:r>
      <w:r w:rsidRPr="00561D6D">
        <w:t xml:space="preserve">en löptid på ungefär ett år. Sammantaget har kostnadsökningen i industrins avtal varit normerande för övriga </w:t>
      </w:r>
      <w:r>
        <w:t>delar av</w:t>
      </w:r>
      <w:r w:rsidRPr="00561D6D">
        <w:t xml:space="preserve"> arbets</w:t>
      </w:r>
      <w:r>
        <w:softHyphen/>
      </w:r>
      <w:r w:rsidRPr="00561D6D">
        <w:t>marknaden.</w:t>
      </w:r>
    </w:p>
    <w:p w14:paraId="6DBDBDEB" w14:textId="212E8E1E" w:rsidR="00F7009D" w:rsidRDefault="009D6872" w:rsidP="00F7009D">
      <w:pPr>
        <w:pStyle w:val="Brdtextmedindrag"/>
      </w:pPr>
      <w:r w:rsidRPr="000922A1">
        <w:t xml:space="preserve">Det svaga konjunkturläget </w:t>
      </w:r>
      <w:r>
        <w:t xml:space="preserve">då förhandlingarna ägde rum </w:t>
      </w:r>
      <w:r w:rsidRPr="000922A1">
        <w:t>bidrog till att de avtalade löneökningarna blev förhållandevi</w:t>
      </w:r>
      <w:r>
        <w:t xml:space="preserve">s återhållsamma (se </w:t>
      </w:r>
      <w:r>
        <w:fldChar w:fldCharType="begin"/>
      </w:r>
      <w:r>
        <w:instrText xml:space="preserve"> REF  _Ref379208927 \* Lower \h  \* MERGEFORMAT </w:instrText>
      </w:r>
      <w:r>
        <w:fldChar w:fldCharType="separate"/>
      </w:r>
      <w:r w:rsidR="004642B5">
        <w:t xml:space="preserve">diagram </w:t>
      </w:r>
      <w:r w:rsidR="004642B5" w:rsidRPr="004642B5">
        <w:rPr>
          <w:bCs/>
          <w:noProof/>
        </w:rPr>
        <w:t>3</w:t>
      </w:r>
      <w:r w:rsidR="004642B5">
        <w:rPr>
          <w:noProof/>
        </w:rPr>
        <w:t>.18</w:t>
      </w:r>
      <w:r>
        <w:fldChar w:fldCharType="end"/>
      </w:r>
      <w:r w:rsidRPr="000922A1">
        <w:t>).</w:t>
      </w:r>
      <w:r w:rsidRPr="00D7692F">
        <w:t xml:space="preserve"> </w:t>
      </w:r>
      <w:r>
        <w:t xml:space="preserve">Detta resulterar i en dämpad löneökningstakt i hela ekonomin 2013–2015, </w:t>
      </w:r>
      <w:r w:rsidRPr="000922A1">
        <w:t>enligt konjunktur</w:t>
      </w:r>
      <w:r>
        <w:softHyphen/>
      </w:r>
      <w:r w:rsidRPr="000922A1">
        <w:t xml:space="preserve">lönestatistikens </w:t>
      </w:r>
      <w:r w:rsidRPr="00B7672C">
        <w:t>definition (se</w:t>
      </w:r>
      <w:r>
        <w:t xml:space="preserve"> </w:t>
      </w:r>
      <w:r>
        <w:fldChar w:fldCharType="begin"/>
      </w:r>
      <w:r>
        <w:instrText xml:space="preserve"> REF  _Ref384114765 \* Lower \h </w:instrText>
      </w:r>
      <w:r>
        <w:fldChar w:fldCharType="separate"/>
      </w:r>
      <w:r w:rsidR="004642B5">
        <w:t xml:space="preserve">tabell </w:t>
      </w:r>
      <w:r w:rsidR="004642B5" w:rsidRPr="004642B5">
        <w:rPr>
          <w:bCs/>
          <w:noProof/>
        </w:rPr>
        <w:t>3</w:t>
      </w:r>
      <w:r w:rsidR="004642B5">
        <w:t>.</w:t>
      </w:r>
      <w:r w:rsidR="004642B5">
        <w:rPr>
          <w:noProof/>
        </w:rPr>
        <w:t>6</w:t>
      </w:r>
      <w:r>
        <w:fldChar w:fldCharType="end"/>
      </w:r>
      <w:r>
        <w:t>).</w:t>
      </w:r>
    </w:p>
    <w:p w14:paraId="25885C1F" w14:textId="77777777" w:rsidR="00F7009D" w:rsidRDefault="00F7009D" w:rsidP="00F7009D">
      <w:pPr>
        <w:pStyle w:val="Brdtextmedindrag"/>
      </w:pPr>
    </w:p>
    <w:p w14:paraId="14AA689C" w14:textId="7BAFBEF9" w:rsidR="00F7009D" w:rsidRDefault="009D6872" w:rsidP="00F7009D">
      <w:pPr>
        <w:pStyle w:val="DiagramRubrik"/>
      </w:pPr>
      <w:bookmarkStart w:id="159" w:name="_Ref379208927"/>
      <w:bookmarkStart w:id="160" w:name="_Toc384401754"/>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18</w:t>
        </w:r>
      </w:fldSimple>
      <w:bookmarkEnd w:id="159"/>
      <w:r>
        <w:t xml:space="preserve"> Centrala avtal och löneökningar i näringslivet 1993–2015</w:t>
      </w:r>
      <w:bookmarkEnd w:id="160"/>
    </w:p>
    <w:p w14:paraId="687BEE5A" w14:textId="5CB71249" w:rsidR="00F7009D" w:rsidRDefault="009D6872" w:rsidP="00F7009D">
      <w:pPr>
        <w:pStyle w:val="DiagramUnderrubrik"/>
      </w:pPr>
      <w:r>
        <w:t>Procentuell förändring</w:t>
      </w:r>
    </w:p>
    <w:p w14:paraId="7BCCF823" w14:textId="0580BE2E" w:rsidR="00F7009D" w:rsidRDefault="009D6872" w:rsidP="00F7009D">
      <w:pPr>
        <w:pStyle w:val="Brdtext"/>
        <w:spacing w:line="260" w:lineRule="atLeast"/>
      </w:pPr>
      <w:r>
        <w:rPr>
          <w:noProof/>
          <w:lang w:eastAsia="sv-SE"/>
        </w:rPr>
        <w:drawing>
          <wp:inline distT="0" distB="0" distL="0" distR="0" wp14:anchorId="2E021575" wp14:editId="23DF908F">
            <wp:extent cx="2753995" cy="2254889"/>
            <wp:effectExtent l="0" t="0" r="8255" b="0"/>
            <wp:docPr id="53" name="Diagram 22"/>
            <wp:cNvGraphicFramePr/>
            <a:graphic xmlns:a="http://schemas.openxmlformats.org/drawingml/2006/main">
              <a:graphicData uri="http://schemas.openxmlformats.org/drawingml/2006/chart">
                <c:chart xmlns:c="http://schemas.openxmlformats.org/drawingml/2006/chart" xmlns:r="http://schemas.openxmlformats.org/officeDocument/2006/relationships" r:id="rId133"/>
              </a:graphicData>
            </a:graphic>
          </wp:inline>
        </w:drawing>
      </w:r>
    </w:p>
    <w:p w14:paraId="3572C277" w14:textId="108DF862" w:rsidR="00F7009D" w:rsidRDefault="009D6872" w:rsidP="00F7009D">
      <w:pPr>
        <w:pStyle w:val="DiagramFotnot"/>
      </w:pPr>
      <w:r w:rsidRPr="00E427D9">
        <w:rPr>
          <w:lang w:eastAsia="sv-SE"/>
        </w:rPr>
        <w:t>Källor: Medlingsinstitutet och egna beräkningar.</w:t>
      </w:r>
    </w:p>
    <w:p w14:paraId="2768CE49" w14:textId="77777777" w:rsidR="00F7009D" w:rsidRDefault="00F7009D" w:rsidP="00F7009D">
      <w:pPr>
        <w:pStyle w:val="Brdtextmedindrag"/>
      </w:pPr>
    </w:p>
    <w:p w14:paraId="00BC9DD6" w14:textId="4B43A66D" w:rsidR="00F7009D" w:rsidRDefault="009D6872" w:rsidP="00F7009D">
      <w:pPr>
        <w:pStyle w:val="Brdtext"/>
      </w:pPr>
      <w:bookmarkStart w:id="161" w:name="_Ref379287722"/>
      <w:r w:rsidRPr="000922A1">
        <w:t>Utöver konjunkturlönestatistiken mäts löne</w:t>
      </w:r>
      <w:r>
        <w:softHyphen/>
      </w:r>
      <w:r w:rsidRPr="000922A1">
        <w:t xml:space="preserve">utvecklingen även </w:t>
      </w:r>
      <w:r>
        <w:t xml:space="preserve">i </w:t>
      </w:r>
      <w:r w:rsidRPr="000922A1">
        <w:t xml:space="preserve">nationalräkenskaperna. </w:t>
      </w:r>
      <w:r>
        <w:t>I konjunkturlönestatistiken registreras löne</w:t>
      </w:r>
      <w:r>
        <w:softHyphen/>
        <w:t>ökningen under den period som lönen intjänades medan den i nationalräkenskaperna registreras under den period då lönen betalades ut. Det innebär att retroaktiva löneutbetalningar bokförs vid olika tidpunkter i de båda källorna.</w:t>
      </w:r>
      <w:r w:rsidRPr="000922A1">
        <w:t xml:space="preserve"> </w:t>
      </w:r>
      <w:r>
        <w:t xml:space="preserve">Då en relativt stor andel av de retroaktiva löneutbetalningarna för 2013 betalades ut under senare delen av året blev löneökningstakten enligt nationalräkenskaperna låg </w:t>
      </w:r>
      <w:r w:rsidRPr="000922A1">
        <w:t>2013</w:t>
      </w:r>
      <w:r>
        <w:t xml:space="preserve">. För 2014 innebär det att löneutvecklingen enligt nationalräkenskaperna </w:t>
      </w:r>
      <w:r w:rsidRPr="000922A1">
        <w:t xml:space="preserve">bedöms </w:t>
      </w:r>
      <w:r>
        <w:t>vara något högre än enligt konjunkturlönestatistiken</w:t>
      </w:r>
      <w:r w:rsidRPr="000922A1">
        <w:t>.</w:t>
      </w:r>
    </w:p>
    <w:p w14:paraId="6B5B2B04" w14:textId="77777777" w:rsidR="00F7009D" w:rsidRPr="00557E0D" w:rsidRDefault="00F7009D" w:rsidP="00F7009D">
      <w:pPr>
        <w:pStyle w:val="Brdtext"/>
      </w:pPr>
      <w:bookmarkStart w:id="162" w:name="_Ref382232290"/>
    </w:p>
    <w:p w14:paraId="37BD99B3" w14:textId="1D9F56DF" w:rsidR="00F7009D" w:rsidRDefault="009D6872" w:rsidP="00F7009D">
      <w:pPr>
        <w:pStyle w:val="TabellRubrik"/>
      </w:pPr>
      <w:bookmarkStart w:id="163" w:name="_Ref384114765"/>
      <w:bookmarkStart w:id="164" w:name="_Toc384401633"/>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t>.</w:t>
      </w:r>
      <w:r w:rsidR="0009067D">
        <w:fldChar w:fldCharType="begin"/>
      </w:r>
      <w:r w:rsidR="0009067D">
        <w:instrText xml:space="preserve"> SEQ Ta</w:instrText>
      </w:r>
      <w:r w:rsidR="0009067D">
        <w:instrText xml:space="preserve">bell \* Arabic \s 1  \* MERGEFORMAT </w:instrText>
      </w:r>
      <w:r w:rsidR="0009067D">
        <w:fldChar w:fldCharType="separate"/>
      </w:r>
      <w:r w:rsidR="004642B5">
        <w:rPr>
          <w:noProof/>
        </w:rPr>
        <w:t>6</w:t>
      </w:r>
      <w:r w:rsidR="0009067D">
        <w:rPr>
          <w:noProof/>
        </w:rPr>
        <w:fldChar w:fldCharType="end"/>
      </w:r>
      <w:bookmarkEnd w:id="161"/>
      <w:bookmarkEnd w:id="162"/>
      <w:bookmarkEnd w:id="163"/>
      <w:r>
        <w:t xml:space="preserve"> Löner och inflation</w:t>
      </w:r>
      <w:bookmarkEnd w:id="164"/>
    </w:p>
    <w:p w14:paraId="7FBE295C" w14:textId="3739A007" w:rsidR="00F7009D" w:rsidRDefault="009D6872" w:rsidP="00F7009D">
      <w:pPr>
        <w:pStyle w:val="TabellUnderrubrik"/>
      </w:pPr>
      <w:r>
        <w:t>Utfall t.o.m. 2013*, prognos för 2014 och 2015</w:t>
      </w:r>
      <w:r>
        <w:br/>
        <w:t>Procentuell förändring</w:t>
      </w:r>
    </w:p>
    <w:tbl>
      <w:tblPr>
        <w:tblStyle w:val="RKEgentabell"/>
        <w:tblW w:w="4383" w:type="dxa"/>
        <w:tblLayout w:type="fixed"/>
        <w:tblLook w:val="0460" w:firstRow="1" w:lastRow="1" w:firstColumn="0" w:lastColumn="0" w:noHBand="0" w:noVBand="1"/>
      </w:tblPr>
      <w:tblGrid>
        <w:gridCol w:w="1441"/>
        <w:gridCol w:w="850"/>
        <w:gridCol w:w="697"/>
        <w:gridCol w:w="697"/>
        <w:gridCol w:w="698"/>
      </w:tblGrid>
      <w:tr w:rsidR="00F7009D" w14:paraId="2A641BA9" w14:textId="77777777" w:rsidTr="00F7009D">
        <w:trPr>
          <w:cnfStyle w:val="100000000000" w:firstRow="1" w:lastRow="0" w:firstColumn="0" w:lastColumn="0" w:oddVBand="0" w:evenVBand="0" w:oddHBand="0" w:evenHBand="0" w:firstRowFirstColumn="0" w:firstRowLastColumn="0" w:lastRowFirstColumn="0" w:lastRowLastColumn="0"/>
        </w:trPr>
        <w:tc>
          <w:tcPr>
            <w:tcW w:w="1441" w:type="dxa"/>
            <w:tcBorders>
              <w:right w:val="single" w:sz="4" w:space="0" w:color="000000"/>
            </w:tcBorders>
          </w:tcPr>
          <w:p w14:paraId="3D45BD9C" w14:textId="77777777" w:rsidR="00F7009D" w:rsidRDefault="00F7009D" w:rsidP="00F7009D">
            <w:pPr>
              <w:pStyle w:val="TabellHuvud"/>
              <w:keepNext/>
              <w:keepLines/>
            </w:pPr>
          </w:p>
        </w:tc>
        <w:tc>
          <w:tcPr>
            <w:tcW w:w="850" w:type="dxa"/>
            <w:tcBorders>
              <w:left w:val="single" w:sz="4" w:space="0" w:color="000000"/>
              <w:right w:val="single" w:sz="4" w:space="0" w:color="auto"/>
            </w:tcBorders>
            <w:shd w:val="clear" w:color="auto" w:fill="auto"/>
          </w:tcPr>
          <w:p w14:paraId="3787E802" w14:textId="7302F1E1" w:rsidR="00F7009D" w:rsidRDefault="009D6872" w:rsidP="00F7009D">
            <w:pPr>
              <w:pStyle w:val="TabellHuvud"/>
              <w:keepNext/>
              <w:keepLines/>
            </w:pPr>
            <w:r>
              <w:t>Genomsnitt 1994-2013</w:t>
            </w:r>
          </w:p>
        </w:tc>
        <w:tc>
          <w:tcPr>
            <w:tcW w:w="697" w:type="dxa"/>
            <w:tcBorders>
              <w:left w:val="single" w:sz="4" w:space="0" w:color="auto"/>
            </w:tcBorders>
            <w:shd w:val="clear" w:color="auto" w:fill="auto"/>
            <w:vAlign w:val="bottom"/>
          </w:tcPr>
          <w:p w14:paraId="73DC6280" w14:textId="3B16C88F" w:rsidR="00F7009D" w:rsidRDefault="009D6872" w:rsidP="00F7009D">
            <w:pPr>
              <w:pStyle w:val="TabellHuvud"/>
              <w:keepNext/>
              <w:keepLines/>
            </w:pPr>
            <w:r>
              <w:t>2013</w:t>
            </w:r>
          </w:p>
        </w:tc>
        <w:tc>
          <w:tcPr>
            <w:tcW w:w="697" w:type="dxa"/>
            <w:vAlign w:val="bottom"/>
          </w:tcPr>
          <w:p w14:paraId="68BBB72B" w14:textId="7418D8EF" w:rsidR="00F7009D" w:rsidRDefault="009D6872" w:rsidP="00F7009D">
            <w:pPr>
              <w:pStyle w:val="TabellHuvud"/>
              <w:keepNext/>
              <w:keepLines/>
            </w:pPr>
            <w:r>
              <w:t>2014</w:t>
            </w:r>
          </w:p>
        </w:tc>
        <w:tc>
          <w:tcPr>
            <w:tcW w:w="698" w:type="dxa"/>
            <w:vAlign w:val="bottom"/>
          </w:tcPr>
          <w:p w14:paraId="046ED167" w14:textId="7847317F" w:rsidR="00F7009D" w:rsidRDefault="009D6872" w:rsidP="00F7009D">
            <w:pPr>
              <w:pStyle w:val="TabellHuvud"/>
              <w:keepNext/>
              <w:keepLines/>
            </w:pPr>
            <w:r>
              <w:t>2015</w:t>
            </w:r>
          </w:p>
        </w:tc>
      </w:tr>
      <w:tr w:rsidR="00F7009D" w14:paraId="447BE7C0" w14:textId="77777777" w:rsidTr="00F7009D">
        <w:tc>
          <w:tcPr>
            <w:tcW w:w="1441" w:type="dxa"/>
            <w:tcBorders>
              <w:top w:val="single" w:sz="18" w:space="0" w:color="auto"/>
              <w:bottom w:val="nil"/>
              <w:right w:val="single" w:sz="4" w:space="0" w:color="000000"/>
            </w:tcBorders>
          </w:tcPr>
          <w:p w14:paraId="5D85E18F" w14:textId="4831D720" w:rsidR="00F7009D" w:rsidRPr="004A22D9" w:rsidRDefault="009D6872" w:rsidP="00F7009D">
            <w:pPr>
              <w:pStyle w:val="TabellRader"/>
              <w:keepNext/>
              <w:keepLines/>
              <w:jc w:val="left"/>
              <w:rPr>
                <w:b/>
              </w:rPr>
            </w:pPr>
            <w:r w:rsidRPr="004A22D9">
              <w:rPr>
                <w:b/>
              </w:rPr>
              <w:t>Timlön</w:t>
            </w:r>
          </w:p>
        </w:tc>
        <w:tc>
          <w:tcPr>
            <w:tcW w:w="850" w:type="dxa"/>
            <w:tcBorders>
              <w:top w:val="single" w:sz="18" w:space="0" w:color="auto"/>
              <w:left w:val="single" w:sz="4" w:space="0" w:color="000000"/>
              <w:bottom w:val="nil"/>
              <w:right w:val="single" w:sz="4" w:space="0" w:color="auto"/>
            </w:tcBorders>
            <w:shd w:val="clear" w:color="auto" w:fill="auto"/>
          </w:tcPr>
          <w:p w14:paraId="742B0982" w14:textId="77777777" w:rsidR="00F7009D" w:rsidRDefault="00F7009D" w:rsidP="00F7009D">
            <w:pPr>
              <w:pStyle w:val="TabellRader"/>
              <w:keepNext/>
              <w:keepLines/>
            </w:pPr>
          </w:p>
        </w:tc>
        <w:tc>
          <w:tcPr>
            <w:tcW w:w="697" w:type="dxa"/>
            <w:tcBorders>
              <w:top w:val="single" w:sz="18" w:space="0" w:color="auto"/>
              <w:left w:val="single" w:sz="4" w:space="0" w:color="auto"/>
              <w:bottom w:val="nil"/>
            </w:tcBorders>
            <w:shd w:val="clear" w:color="auto" w:fill="auto"/>
          </w:tcPr>
          <w:p w14:paraId="3218A2E9" w14:textId="77777777" w:rsidR="00F7009D" w:rsidRDefault="00F7009D" w:rsidP="00F7009D">
            <w:pPr>
              <w:pStyle w:val="TabellRader"/>
              <w:keepNext/>
              <w:keepLines/>
            </w:pPr>
          </w:p>
        </w:tc>
        <w:tc>
          <w:tcPr>
            <w:tcW w:w="697" w:type="dxa"/>
            <w:tcBorders>
              <w:top w:val="single" w:sz="18" w:space="0" w:color="auto"/>
              <w:bottom w:val="nil"/>
            </w:tcBorders>
          </w:tcPr>
          <w:p w14:paraId="762E80A9" w14:textId="77777777" w:rsidR="00F7009D" w:rsidRDefault="00F7009D" w:rsidP="00F7009D">
            <w:pPr>
              <w:pStyle w:val="TabellRader"/>
              <w:keepNext/>
              <w:keepLines/>
            </w:pPr>
          </w:p>
        </w:tc>
        <w:tc>
          <w:tcPr>
            <w:tcW w:w="698" w:type="dxa"/>
            <w:tcBorders>
              <w:top w:val="single" w:sz="18" w:space="0" w:color="auto"/>
              <w:bottom w:val="nil"/>
            </w:tcBorders>
          </w:tcPr>
          <w:p w14:paraId="710AC030" w14:textId="77777777" w:rsidR="00F7009D" w:rsidRDefault="00F7009D" w:rsidP="00F7009D">
            <w:pPr>
              <w:pStyle w:val="TabellRader"/>
              <w:keepNext/>
              <w:keepLines/>
            </w:pPr>
          </w:p>
        </w:tc>
      </w:tr>
      <w:tr w:rsidR="00F7009D" w14:paraId="1C2A0FC8" w14:textId="77777777" w:rsidTr="00F7009D">
        <w:tc>
          <w:tcPr>
            <w:tcW w:w="1441" w:type="dxa"/>
            <w:tcBorders>
              <w:top w:val="nil"/>
              <w:bottom w:val="nil"/>
              <w:right w:val="single" w:sz="4" w:space="0" w:color="000000"/>
            </w:tcBorders>
          </w:tcPr>
          <w:p w14:paraId="60768365" w14:textId="775AD184" w:rsidR="00F7009D" w:rsidRDefault="009D6872" w:rsidP="00F7009D">
            <w:pPr>
              <w:pStyle w:val="TabellRader"/>
              <w:keepNext/>
              <w:keepLines/>
              <w:jc w:val="left"/>
            </w:pPr>
            <w:r>
              <w:t>KL, hela ekonomin</w:t>
            </w:r>
            <w:r>
              <w:rPr>
                <w:vertAlign w:val="superscript"/>
              </w:rPr>
              <w:t>1</w:t>
            </w:r>
          </w:p>
        </w:tc>
        <w:tc>
          <w:tcPr>
            <w:tcW w:w="850" w:type="dxa"/>
            <w:tcBorders>
              <w:top w:val="nil"/>
              <w:left w:val="single" w:sz="4" w:space="0" w:color="000000"/>
              <w:bottom w:val="nil"/>
              <w:right w:val="single" w:sz="4" w:space="0" w:color="auto"/>
            </w:tcBorders>
            <w:shd w:val="clear" w:color="auto" w:fill="auto"/>
          </w:tcPr>
          <w:p w14:paraId="3D9BA0F1" w14:textId="35633517" w:rsidR="00F7009D" w:rsidRDefault="009D6872" w:rsidP="00F7009D">
            <w:pPr>
              <w:pStyle w:val="TabellRader"/>
              <w:keepNext/>
              <w:keepLines/>
            </w:pPr>
            <w:r>
              <w:t>3,5</w:t>
            </w:r>
          </w:p>
        </w:tc>
        <w:tc>
          <w:tcPr>
            <w:tcW w:w="697" w:type="dxa"/>
            <w:tcBorders>
              <w:top w:val="nil"/>
              <w:left w:val="single" w:sz="4" w:space="0" w:color="auto"/>
              <w:bottom w:val="nil"/>
            </w:tcBorders>
            <w:shd w:val="clear" w:color="auto" w:fill="auto"/>
          </w:tcPr>
          <w:p w14:paraId="167A22EE" w14:textId="4C3F1923" w:rsidR="00F7009D" w:rsidRDefault="009D6872" w:rsidP="00F7009D">
            <w:pPr>
              <w:pStyle w:val="TabellRader"/>
              <w:keepNext/>
              <w:keepLines/>
            </w:pPr>
            <w:r>
              <w:t>2,5</w:t>
            </w:r>
          </w:p>
        </w:tc>
        <w:tc>
          <w:tcPr>
            <w:tcW w:w="697" w:type="dxa"/>
            <w:tcBorders>
              <w:top w:val="nil"/>
              <w:bottom w:val="nil"/>
            </w:tcBorders>
          </w:tcPr>
          <w:p w14:paraId="669AD515" w14:textId="7E8833E3" w:rsidR="00F7009D" w:rsidRDefault="009D6872" w:rsidP="00F7009D">
            <w:pPr>
              <w:pStyle w:val="TabellRader"/>
              <w:keepNext/>
              <w:keepLines/>
            </w:pPr>
            <w:r>
              <w:t>2,7</w:t>
            </w:r>
          </w:p>
        </w:tc>
        <w:tc>
          <w:tcPr>
            <w:tcW w:w="698" w:type="dxa"/>
            <w:tcBorders>
              <w:top w:val="nil"/>
              <w:bottom w:val="nil"/>
            </w:tcBorders>
          </w:tcPr>
          <w:p w14:paraId="5CED718D" w14:textId="54BCFEB5" w:rsidR="00F7009D" w:rsidRDefault="009D6872" w:rsidP="00F7009D">
            <w:pPr>
              <w:pStyle w:val="TabellRader"/>
              <w:keepNext/>
              <w:keepLines/>
            </w:pPr>
            <w:r>
              <w:t>2,9</w:t>
            </w:r>
          </w:p>
        </w:tc>
      </w:tr>
      <w:tr w:rsidR="00F7009D" w14:paraId="082421B9" w14:textId="77777777" w:rsidTr="00F7009D">
        <w:tc>
          <w:tcPr>
            <w:tcW w:w="1441" w:type="dxa"/>
            <w:tcBorders>
              <w:top w:val="nil"/>
              <w:bottom w:val="nil"/>
              <w:right w:val="single" w:sz="4" w:space="0" w:color="000000"/>
            </w:tcBorders>
          </w:tcPr>
          <w:p w14:paraId="14AC322B" w14:textId="0BBBE747" w:rsidR="00F7009D" w:rsidRDefault="009D6872" w:rsidP="00F7009D">
            <w:pPr>
              <w:pStyle w:val="TabellRader"/>
              <w:keepNext/>
              <w:keepLines/>
              <w:jc w:val="left"/>
            </w:pPr>
            <w:r>
              <w:t>KL näringslivet</w:t>
            </w:r>
            <w:r>
              <w:rPr>
                <w:vertAlign w:val="superscript"/>
              </w:rPr>
              <w:t>1</w:t>
            </w:r>
          </w:p>
        </w:tc>
        <w:tc>
          <w:tcPr>
            <w:tcW w:w="850" w:type="dxa"/>
            <w:tcBorders>
              <w:top w:val="nil"/>
              <w:left w:val="single" w:sz="4" w:space="0" w:color="000000"/>
              <w:bottom w:val="nil"/>
              <w:right w:val="single" w:sz="4" w:space="0" w:color="auto"/>
            </w:tcBorders>
            <w:shd w:val="clear" w:color="auto" w:fill="auto"/>
          </w:tcPr>
          <w:p w14:paraId="2D0D4C2D" w14:textId="62AF79EE" w:rsidR="00F7009D" w:rsidRDefault="009D6872" w:rsidP="00F7009D">
            <w:pPr>
              <w:pStyle w:val="TabellRader"/>
              <w:keepNext/>
              <w:keepLines/>
            </w:pPr>
            <w:r>
              <w:t>3,5</w:t>
            </w:r>
          </w:p>
        </w:tc>
        <w:tc>
          <w:tcPr>
            <w:tcW w:w="697" w:type="dxa"/>
            <w:tcBorders>
              <w:top w:val="nil"/>
              <w:left w:val="single" w:sz="4" w:space="0" w:color="auto"/>
              <w:bottom w:val="nil"/>
            </w:tcBorders>
            <w:shd w:val="clear" w:color="auto" w:fill="auto"/>
          </w:tcPr>
          <w:p w14:paraId="723028CB" w14:textId="7FEB069C" w:rsidR="00F7009D" w:rsidRDefault="009D6872" w:rsidP="00F7009D">
            <w:pPr>
              <w:pStyle w:val="TabellRader"/>
              <w:keepNext/>
              <w:keepLines/>
            </w:pPr>
            <w:r>
              <w:t>2,4</w:t>
            </w:r>
          </w:p>
        </w:tc>
        <w:tc>
          <w:tcPr>
            <w:tcW w:w="697" w:type="dxa"/>
            <w:tcBorders>
              <w:top w:val="nil"/>
              <w:bottom w:val="nil"/>
            </w:tcBorders>
          </w:tcPr>
          <w:p w14:paraId="3C99FAC4" w14:textId="49E15090" w:rsidR="00F7009D" w:rsidRDefault="009D6872" w:rsidP="00F7009D">
            <w:pPr>
              <w:pStyle w:val="TabellRader"/>
              <w:keepNext/>
              <w:keepLines/>
            </w:pPr>
            <w:r>
              <w:t>2,6</w:t>
            </w:r>
          </w:p>
        </w:tc>
        <w:tc>
          <w:tcPr>
            <w:tcW w:w="698" w:type="dxa"/>
            <w:tcBorders>
              <w:top w:val="nil"/>
              <w:bottom w:val="nil"/>
            </w:tcBorders>
          </w:tcPr>
          <w:p w14:paraId="7A36172D" w14:textId="63B77E54" w:rsidR="00F7009D" w:rsidRDefault="009D6872" w:rsidP="00F7009D">
            <w:pPr>
              <w:pStyle w:val="TabellRader"/>
              <w:keepNext/>
              <w:keepLines/>
            </w:pPr>
            <w:r>
              <w:t>2,9</w:t>
            </w:r>
          </w:p>
        </w:tc>
      </w:tr>
      <w:tr w:rsidR="00F7009D" w14:paraId="5632E7DA" w14:textId="77777777" w:rsidTr="00F7009D">
        <w:tc>
          <w:tcPr>
            <w:tcW w:w="1441" w:type="dxa"/>
            <w:tcBorders>
              <w:top w:val="nil"/>
              <w:bottom w:val="nil"/>
              <w:right w:val="single" w:sz="4" w:space="0" w:color="000000"/>
            </w:tcBorders>
          </w:tcPr>
          <w:p w14:paraId="6D2E59CC" w14:textId="364DA1FD" w:rsidR="00F7009D" w:rsidRDefault="009D6872" w:rsidP="00F7009D">
            <w:pPr>
              <w:pStyle w:val="TabellRader"/>
              <w:keepNext/>
              <w:keepLines/>
              <w:jc w:val="left"/>
            </w:pPr>
            <w:r>
              <w:t>NR, hela ekonomin</w:t>
            </w:r>
            <w:r>
              <w:rPr>
                <w:vertAlign w:val="superscript"/>
              </w:rPr>
              <w:t>2</w:t>
            </w:r>
          </w:p>
        </w:tc>
        <w:tc>
          <w:tcPr>
            <w:tcW w:w="850" w:type="dxa"/>
            <w:tcBorders>
              <w:top w:val="nil"/>
              <w:left w:val="single" w:sz="4" w:space="0" w:color="000000"/>
              <w:bottom w:val="nil"/>
              <w:right w:val="single" w:sz="4" w:space="0" w:color="auto"/>
            </w:tcBorders>
            <w:shd w:val="clear" w:color="auto" w:fill="auto"/>
          </w:tcPr>
          <w:p w14:paraId="2637CBAA" w14:textId="73CC9E0D" w:rsidR="00F7009D" w:rsidRDefault="009D6872" w:rsidP="00F7009D">
            <w:pPr>
              <w:pStyle w:val="TabellRader"/>
              <w:keepNext/>
              <w:keepLines/>
            </w:pPr>
            <w:r>
              <w:t>3,5</w:t>
            </w:r>
          </w:p>
        </w:tc>
        <w:tc>
          <w:tcPr>
            <w:tcW w:w="697" w:type="dxa"/>
            <w:tcBorders>
              <w:top w:val="nil"/>
              <w:left w:val="single" w:sz="4" w:space="0" w:color="auto"/>
              <w:bottom w:val="nil"/>
            </w:tcBorders>
            <w:shd w:val="clear" w:color="auto" w:fill="auto"/>
          </w:tcPr>
          <w:p w14:paraId="458D0975" w14:textId="647926B6" w:rsidR="00F7009D" w:rsidRDefault="009D6872" w:rsidP="00F7009D">
            <w:pPr>
              <w:pStyle w:val="TabellRader"/>
              <w:keepNext/>
              <w:keepLines/>
            </w:pPr>
            <w:r>
              <w:t>2,2</w:t>
            </w:r>
          </w:p>
        </w:tc>
        <w:tc>
          <w:tcPr>
            <w:tcW w:w="697" w:type="dxa"/>
            <w:tcBorders>
              <w:top w:val="nil"/>
              <w:bottom w:val="nil"/>
            </w:tcBorders>
          </w:tcPr>
          <w:p w14:paraId="4EB09908" w14:textId="0D320CE7" w:rsidR="00F7009D" w:rsidRDefault="009D6872" w:rsidP="00F7009D">
            <w:pPr>
              <w:pStyle w:val="TabellRader"/>
              <w:keepNext/>
              <w:keepLines/>
            </w:pPr>
            <w:r>
              <w:t>3,0</w:t>
            </w:r>
          </w:p>
        </w:tc>
        <w:tc>
          <w:tcPr>
            <w:tcW w:w="698" w:type="dxa"/>
            <w:tcBorders>
              <w:top w:val="nil"/>
              <w:bottom w:val="nil"/>
            </w:tcBorders>
          </w:tcPr>
          <w:p w14:paraId="67EBA557" w14:textId="428D38DC" w:rsidR="00F7009D" w:rsidRDefault="009D6872" w:rsidP="00F7009D">
            <w:pPr>
              <w:pStyle w:val="TabellRader"/>
              <w:keepNext/>
              <w:keepLines/>
            </w:pPr>
            <w:r>
              <w:t>3,0</w:t>
            </w:r>
          </w:p>
        </w:tc>
      </w:tr>
      <w:tr w:rsidR="00F7009D" w14:paraId="209EE663" w14:textId="77777777" w:rsidTr="00F7009D">
        <w:tc>
          <w:tcPr>
            <w:tcW w:w="1441" w:type="dxa"/>
            <w:tcBorders>
              <w:top w:val="nil"/>
              <w:bottom w:val="single" w:sz="12" w:space="0" w:color="auto"/>
              <w:right w:val="single" w:sz="4" w:space="0" w:color="000000"/>
            </w:tcBorders>
          </w:tcPr>
          <w:p w14:paraId="79F56996" w14:textId="5B4C27A6" w:rsidR="00F7009D" w:rsidRDefault="009D6872" w:rsidP="00F7009D">
            <w:pPr>
              <w:pStyle w:val="TabellRader"/>
              <w:keepNext/>
              <w:keepLines/>
              <w:jc w:val="left"/>
            </w:pPr>
            <w:r>
              <w:t>NR, näringslivet</w:t>
            </w:r>
            <w:r>
              <w:rPr>
                <w:vertAlign w:val="superscript"/>
              </w:rPr>
              <w:t>2</w:t>
            </w:r>
          </w:p>
        </w:tc>
        <w:tc>
          <w:tcPr>
            <w:tcW w:w="850" w:type="dxa"/>
            <w:tcBorders>
              <w:top w:val="nil"/>
              <w:left w:val="single" w:sz="4" w:space="0" w:color="000000"/>
              <w:bottom w:val="single" w:sz="12" w:space="0" w:color="auto"/>
              <w:right w:val="single" w:sz="4" w:space="0" w:color="auto"/>
            </w:tcBorders>
            <w:shd w:val="clear" w:color="auto" w:fill="auto"/>
          </w:tcPr>
          <w:p w14:paraId="56E0A610" w14:textId="30FA13E9" w:rsidR="00F7009D" w:rsidRDefault="009D6872" w:rsidP="00F7009D">
            <w:pPr>
              <w:pStyle w:val="TabellRader"/>
              <w:keepNext/>
              <w:keepLines/>
            </w:pPr>
            <w:r>
              <w:t>3,6</w:t>
            </w:r>
          </w:p>
        </w:tc>
        <w:tc>
          <w:tcPr>
            <w:tcW w:w="697" w:type="dxa"/>
            <w:tcBorders>
              <w:top w:val="nil"/>
              <w:left w:val="single" w:sz="4" w:space="0" w:color="auto"/>
              <w:bottom w:val="single" w:sz="12" w:space="0" w:color="auto"/>
            </w:tcBorders>
            <w:shd w:val="clear" w:color="auto" w:fill="auto"/>
          </w:tcPr>
          <w:p w14:paraId="034F9659" w14:textId="6F47E161" w:rsidR="00F7009D" w:rsidRDefault="009D6872" w:rsidP="00F7009D">
            <w:pPr>
              <w:pStyle w:val="TabellRader"/>
              <w:keepNext/>
              <w:keepLines/>
            </w:pPr>
            <w:r>
              <w:t>1,9</w:t>
            </w:r>
          </w:p>
        </w:tc>
        <w:tc>
          <w:tcPr>
            <w:tcW w:w="697" w:type="dxa"/>
            <w:tcBorders>
              <w:top w:val="nil"/>
              <w:bottom w:val="single" w:sz="12" w:space="0" w:color="auto"/>
            </w:tcBorders>
          </w:tcPr>
          <w:p w14:paraId="1F478257" w14:textId="7839169E" w:rsidR="00F7009D" w:rsidRDefault="009D6872" w:rsidP="00F7009D">
            <w:pPr>
              <w:pStyle w:val="TabellRader"/>
              <w:keepNext/>
              <w:keepLines/>
            </w:pPr>
            <w:r>
              <w:t>3,0</w:t>
            </w:r>
          </w:p>
        </w:tc>
        <w:tc>
          <w:tcPr>
            <w:tcW w:w="698" w:type="dxa"/>
            <w:tcBorders>
              <w:top w:val="nil"/>
              <w:bottom w:val="single" w:sz="12" w:space="0" w:color="auto"/>
            </w:tcBorders>
          </w:tcPr>
          <w:p w14:paraId="15600B51" w14:textId="4D1A4285" w:rsidR="00F7009D" w:rsidRDefault="009D6872" w:rsidP="00F7009D">
            <w:pPr>
              <w:pStyle w:val="TabellRader"/>
              <w:keepNext/>
              <w:keepLines/>
            </w:pPr>
            <w:r>
              <w:t>3,0</w:t>
            </w:r>
          </w:p>
        </w:tc>
      </w:tr>
      <w:tr w:rsidR="00F7009D" w:rsidRPr="009044A4" w14:paraId="63F9BDC8" w14:textId="77777777" w:rsidTr="00F7009D">
        <w:tc>
          <w:tcPr>
            <w:tcW w:w="1441" w:type="dxa"/>
            <w:tcBorders>
              <w:top w:val="single" w:sz="12" w:space="0" w:color="auto"/>
              <w:bottom w:val="nil"/>
              <w:right w:val="single" w:sz="4" w:space="0" w:color="000000"/>
            </w:tcBorders>
          </w:tcPr>
          <w:p w14:paraId="0AF93424" w14:textId="1F76784C" w:rsidR="00F7009D" w:rsidRPr="004A22D9" w:rsidRDefault="009D6872" w:rsidP="00F7009D">
            <w:pPr>
              <w:pStyle w:val="TabellSlutsumma"/>
              <w:keepNext/>
              <w:keepLines/>
              <w:jc w:val="left"/>
            </w:pPr>
            <w:r w:rsidRPr="004A22D9">
              <w:t>Inflation</w:t>
            </w:r>
          </w:p>
        </w:tc>
        <w:tc>
          <w:tcPr>
            <w:tcW w:w="850" w:type="dxa"/>
            <w:tcBorders>
              <w:top w:val="single" w:sz="12" w:space="0" w:color="auto"/>
              <w:left w:val="single" w:sz="4" w:space="0" w:color="000000"/>
              <w:bottom w:val="nil"/>
              <w:right w:val="single" w:sz="4" w:space="0" w:color="auto"/>
            </w:tcBorders>
            <w:shd w:val="clear" w:color="auto" w:fill="auto"/>
          </w:tcPr>
          <w:p w14:paraId="15520A32" w14:textId="77777777" w:rsidR="00F7009D" w:rsidRPr="009044A4" w:rsidRDefault="00F7009D" w:rsidP="00F7009D">
            <w:pPr>
              <w:pStyle w:val="TabellSlutsumma"/>
              <w:keepNext/>
              <w:keepLines/>
              <w:rPr>
                <w:b w:val="0"/>
              </w:rPr>
            </w:pPr>
          </w:p>
        </w:tc>
        <w:tc>
          <w:tcPr>
            <w:tcW w:w="697" w:type="dxa"/>
            <w:tcBorders>
              <w:top w:val="single" w:sz="12" w:space="0" w:color="auto"/>
              <w:left w:val="single" w:sz="4" w:space="0" w:color="auto"/>
              <w:bottom w:val="nil"/>
            </w:tcBorders>
            <w:shd w:val="clear" w:color="auto" w:fill="auto"/>
          </w:tcPr>
          <w:p w14:paraId="075DCDB9" w14:textId="77777777" w:rsidR="00F7009D" w:rsidRPr="009044A4" w:rsidRDefault="00F7009D" w:rsidP="00F7009D">
            <w:pPr>
              <w:pStyle w:val="TabellSlutsumma"/>
              <w:keepNext/>
              <w:keepLines/>
              <w:rPr>
                <w:b w:val="0"/>
              </w:rPr>
            </w:pPr>
          </w:p>
        </w:tc>
        <w:tc>
          <w:tcPr>
            <w:tcW w:w="697" w:type="dxa"/>
            <w:tcBorders>
              <w:top w:val="single" w:sz="12" w:space="0" w:color="auto"/>
              <w:bottom w:val="nil"/>
            </w:tcBorders>
          </w:tcPr>
          <w:p w14:paraId="34A9F678" w14:textId="77777777" w:rsidR="00F7009D" w:rsidRPr="009044A4" w:rsidRDefault="00F7009D" w:rsidP="00F7009D">
            <w:pPr>
              <w:pStyle w:val="TabellSlutsumma"/>
              <w:keepNext/>
              <w:keepLines/>
              <w:rPr>
                <w:b w:val="0"/>
              </w:rPr>
            </w:pPr>
          </w:p>
        </w:tc>
        <w:tc>
          <w:tcPr>
            <w:tcW w:w="698" w:type="dxa"/>
            <w:tcBorders>
              <w:top w:val="single" w:sz="12" w:space="0" w:color="auto"/>
              <w:bottom w:val="nil"/>
            </w:tcBorders>
          </w:tcPr>
          <w:p w14:paraId="77611F46" w14:textId="77777777" w:rsidR="00F7009D" w:rsidRPr="009044A4" w:rsidRDefault="00F7009D" w:rsidP="00F7009D">
            <w:pPr>
              <w:pStyle w:val="TabellSlutsumma"/>
              <w:keepNext/>
              <w:keepLines/>
              <w:rPr>
                <w:b w:val="0"/>
              </w:rPr>
            </w:pPr>
          </w:p>
        </w:tc>
      </w:tr>
      <w:tr w:rsidR="00F7009D" w:rsidRPr="009044A4" w14:paraId="57CE8CD0" w14:textId="77777777" w:rsidTr="00F7009D">
        <w:tc>
          <w:tcPr>
            <w:tcW w:w="1441" w:type="dxa"/>
            <w:tcBorders>
              <w:top w:val="nil"/>
              <w:bottom w:val="nil"/>
              <w:right w:val="single" w:sz="4" w:space="0" w:color="000000"/>
            </w:tcBorders>
          </w:tcPr>
          <w:p w14:paraId="05AA50A0" w14:textId="3EA38B6C" w:rsidR="00F7009D" w:rsidRDefault="009D6872" w:rsidP="00F7009D">
            <w:pPr>
              <w:pStyle w:val="TabellSlutsumma"/>
              <w:keepNext/>
              <w:keepLines/>
              <w:jc w:val="left"/>
              <w:rPr>
                <w:b w:val="0"/>
              </w:rPr>
            </w:pPr>
            <w:r>
              <w:rPr>
                <w:b w:val="0"/>
              </w:rPr>
              <w:t>KPI</w:t>
            </w:r>
            <w:r>
              <w:rPr>
                <w:vertAlign w:val="superscript"/>
              </w:rPr>
              <w:t>3</w:t>
            </w:r>
          </w:p>
        </w:tc>
        <w:tc>
          <w:tcPr>
            <w:tcW w:w="850" w:type="dxa"/>
            <w:tcBorders>
              <w:top w:val="nil"/>
              <w:left w:val="single" w:sz="4" w:space="0" w:color="000000"/>
              <w:bottom w:val="nil"/>
              <w:right w:val="single" w:sz="4" w:space="0" w:color="auto"/>
            </w:tcBorders>
            <w:shd w:val="clear" w:color="auto" w:fill="auto"/>
          </w:tcPr>
          <w:p w14:paraId="71E3B282" w14:textId="3CD66ABF" w:rsidR="00F7009D" w:rsidRPr="009044A4" w:rsidRDefault="009D6872" w:rsidP="00F7009D">
            <w:pPr>
              <w:pStyle w:val="TabellSlutsumma"/>
              <w:keepNext/>
              <w:keepLines/>
              <w:rPr>
                <w:b w:val="0"/>
              </w:rPr>
            </w:pPr>
            <w:r>
              <w:rPr>
                <w:b w:val="0"/>
              </w:rPr>
              <w:t>1,3</w:t>
            </w:r>
          </w:p>
        </w:tc>
        <w:tc>
          <w:tcPr>
            <w:tcW w:w="697" w:type="dxa"/>
            <w:tcBorders>
              <w:top w:val="nil"/>
              <w:left w:val="single" w:sz="4" w:space="0" w:color="auto"/>
              <w:bottom w:val="nil"/>
            </w:tcBorders>
            <w:shd w:val="clear" w:color="auto" w:fill="auto"/>
          </w:tcPr>
          <w:p w14:paraId="474421C2" w14:textId="4E5985F1" w:rsidR="00F7009D" w:rsidRPr="009044A4" w:rsidRDefault="009D6872" w:rsidP="00F7009D">
            <w:pPr>
              <w:pStyle w:val="TabellSlutsumma"/>
              <w:keepNext/>
              <w:keepLines/>
              <w:rPr>
                <w:b w:val="0"/>
              </w:rPr>
            </w:pPr>
            <w:r>
              <w:rPr>
                <w:b w:val="0"/>
              </w:rPr>
              <w:t>0,0</w:t>
            </w:r>
          </w:p>
        </w:tc>
        <w:tc>
          <w:tcPr>
            <w:tcW w:w="697" w:type="dxa"/>
            <w:tcBorders>
              <w:top w:val="nil"/>
              <w:bottom w:val="nil"/>
            </w:tcBorders>
          </w:tcPr>
          <w:p w14:paraId="1BCFE4F9" w14:textId="5B7455A7" w:rsidR="00F7009D" w:rsidRPr="009044A4" w:rsidRDefault="009D6872" w:rsidP="00F7009D">
            <w:pPr>
              <w:pStyle w:val="TabellSlutsumma"/>
              <w:keepNext/>
              <w:keepLines/>
              <w:rPr>
                <w:b w:val="0"/>
              </w:rPr>
            </w:pPr>
            <w:r>
              <w:rPr>
                <w:b w:val="0"/>
              </w:rPr>
              <w:t>0,2</w:t>
            </w:r>
          </w:p>
        </w:tc>
        <w:tc>
          <w:tcPr>
            <w:tcW w:w="698" w:type="dxa"/>
            <w:tcBorders>
              <w:top w:val="nil"/>
              <w:bottom w:val="nil"/>
            </w:tcBorders>
          </w:tcPr>
          <w:p w14:paraId="118FE19A" w14:textId="72E783BC" w:rsidR="00F7009D" w:rsidRPr="009044A4" w:rsidRDefault="009D6872" w:rsidP="00F7009D">
            <w:pPr>
              <w:pStyle w:val="TabellSlutsumma"/>
              <w:keepNext/>
              <w:keepLines/>
              <w:rPr>
                <w:b w:val="0"/>
              </w:rPr>
            </w:pPr>
            <w:r>
              <w:rPr>
                <w:b w:val="0"/>
              </w:rPr>
              <w:t>1,6</w:t>
            </w:r>
          </w:p>
        </w:tc>
      </w:tr>
      <w:tr w:rsidR="00F7009D" w:rsidRPr="009044A4" w14:paraId="5E89A5DD" w14:textId="77777777" w:rsidTr="00F7009D">
        <w:trPr>
          <w:cnfStyle w:val="010000000000" w:firstRow="0" w:lastRow="1" w:firstColumn="0" w:lastColumn="0" w:oddVBand="0" w:evenVBand="0" w:oddHBand="0" w:evenHBand="0" w:firstRowFirstColumn="0" w:firstRowLastColumn="0" w:lastRowFirstColumn="0" w:lastRowLastColumn="0"/>
        </w:trPr>
        <w:tc>
          <w:tcPr>
            <w:tcW w:w="1441" w:type="dxa"/>
            <w:tcBorders>
              <w:top w:val="nil"/>
              <w:right w:val="single" w:sz="4" w:space="0" w:color="000000"/>
            </w:tcBorders>
          </w:tcPr>
          <w:p w14:paraId="3FC5C818" w14:textId="53F90023" w:rsidR="00F7009D" w:rsidRPr="004A22D9" w:rsidRDefault="009D6872" w:rsidP="00F7009D">
            <w:pPr>
              <w:pStyle w:val="TabellSlutsumma"/>
              <w:keepNext/>
              <w:keepLines/>
              <w:jc w:val="left"/>
            </w:pPr>
            <w:r w:rsidRPr="004A22D9">
              <w:t>KPIF</w:t>
            </w:r>
            <w:r>
              <w:rPr>
                <w:vertAlign w:val="superscript"/>
              </w:rPr>
              <w:t>3, 4</w:t>
            </w:r>
          </w:p>
        </w:tc>
        <w:tc>
          <w:tcPr>
            <w:tcW w:w="850" w:type="dxa"/>
            <w:tcBorders>
              <w:top w:val="nil"/>
              <w:left w:val="single" w:sz="4" w:space="0" w:color="000000"/>
              <w:right w:val="single" w:sz="4" w:space="0" w:color="auto"/>
            </w:tcBorders>
            <w:shd w:val="clear" w:color="auto" w:fill="auto"/>
          </w:tcPr>
          <w:p w14:paraId="219A05BB" w14:textId="317C9B95" w:rsidR="00F7009D" w:rsidRPr="004A22D9" w:rsidRDefault="009D6872" w:rsidP="00F7009D">
            <w:pPr>
              <w:pStyle w:val="TabellSlutsumma"/>
              <w:keepNext/>
              <w:keepLines/>
            </w:pPr>
            <w:r>
              <w:t>1,7</w:t>
            </w:r>
          </w:p>
        </w:tc>
        <w:tc>
          <w:tcPr>
            <w:tcW w:w="697" w:type="dxa"/>
            <w:tcBorders>
              <w:top w:val="nil"/>
              <w:left w:val="single" w:sz="4" w:space="0" w:color="auto"/>
            </w:tcBorders>
            <w:shd w:val="clear" w:color="auto" w:fill="auto"/>
          </w:tcPr>
          <w:p w14:paraId="2CDA9593" w14:textId="32DE6E0A" w:rsidR="00F7009D" w:rsidRPr="004A22D9" w:rsidRDefault="009D6872" w:rsidP="00F7009D">
            <w:pPr>
              <w:pStyle w:val="TabellSlutsumma"/>
              <w:keepNext/>
              <w:keepLines/>
            </w:pPr>
            <w:r>
              <w:t>0,9</w:t>
            </w:r>
          </w:p>
        </w:tc>
        <w:tc>
          <w:tcPr>
            <w:tcW w:w="697" w:type="dxa"/>
            <w:tcBorders>
              <w:top w:val="nil"/>
            </w:tcBorders>
          </w:tcPr>
          <w:p w14:paraId="58A8FC8C" w14:textId="77671B34" w:rsidR="00F7009D" w:rsidRPr="004A22D9" w:rsidRDefault="009D6872" w:rsidP="00F7009D">
            <w:pPr>
              <w:pStyle w:val="TabellSlutsumma"/>
              <w:keepNext/>
              <w:keepLines/>
            </w:pPr>
            <w:r>
              <w:t>0,8</w:t>
            </w:r>
          </w:p>
        </w:tc>
        <w:tc>
          <w:tcPr>
            <w:tcW w:w="698" w:type="dxa"/>
            <w:tcBorders>
              <w:top w:val="nil"/>
            </w:tcBorders>
          </w:tcPr>
          <w:p w14:paraId="65ED6006" w14:textId="15B7D2B3" w:rsidR="00F7009D" w:rsidRPr="004A22D9" w:rsidRDefault="009D6872" w:rsidP="00F7009D">
            <w:pPr>
              <w:pStyle w:val="TabellSlutsumma"/>
              <w:keepNext/>
              <w:keepLines/>
            </w:pPr>
            <w:r>
              <w:t>1,5</w:t>
            </w:r>
          </w:p>
        </w:tc>
      </w:tr>
    </w:tbl>
    <w:p w14:paraId="1BAC2253" w14:textId="3468F587" w:rsidR="00F7009D" w:rsidRDefault="009D6872" w:rsidP="00F7009D">
      <w:pPr>
        <w:pStyle w:val="TabellFotnot"/>
        <w:rPr>
          <w:vertAlign w:val="superscript"/>
        </w:rPr>
      </w:pPr>
      <w:r>
        <w:t>*Löneökningstakten enligt konjunkturlönestatistiken för 2013 avser prognos. Detta beror på att statistiken blir definitiv först efter 12 månader, bl.a. på grund av utbetalning av retroaktiva löner.</w:t>
      </w:r>
    </w:p>
    <w:p w14:paraId="12C718B3" w14:textId="77777777" w:rsidR="00F7009D" w:rsidRDefault="009D6872" w:rsidP="00F7009D">
      <w:pPr>
        <w:pStyle w:val="TabellFotnot"/>
      </w:pPr>
      <w:r>
        <w:rPr>
          <w:vertAlign w:val="superscript"/>
        </w:rPr>
        <w:t>1</w:t>
      </w:r>
      <w:r w:rsidRPr="00446FED">
        <w:t xml:space="preserve"> </w:t>
      </w:r>
      <w:r>
        <w:t xml:space="preserve">Timlön enligt </w:t>
      </w:r>
      <w:r w:rsidRPr="00446FED">
        <w:t>konjunkturlönestatistiken.</w:t>
      </w:r>
    </w:p>
    <w:p w14:paraId="7B0B5521" w14:textId="77777777" w:rsidR="00F7009D" w:rsidRDefault="009D6872" w:rsidP="00F7009D">
      <w:pPr>
        <w:pStyle w:val="TabellFotnot"/>
      </w:pPr>
      <w:r>
        <w:rPr>
          <w:vertAlign w:val="superscript"/>
        </w:rPr>
        <w:t>2</w:t>
      </w:r>
      <w:r w:rsidRPr="00446FED">
        <w:t xml:space="preserve"> </w:t>
      </w:r>
      <w:r>
        <w:t>Timlön e</w:t>
      </w:r>
      <w:r w:rsidRPr="00446FED">
        <w:t>n</w:t>
      </w:r>
      <w:r>
        <w:t>ligt nationalräkenskaperna.</w:t>
      </w:r>
    </w:p>
    <w:p w14:paraId="7CCDC57A" w14:textId="77777777" w:rsidR="00F7009D" w:rsidRPr="00446FED" w:rsidRDefault="009D6872" w:rsidP="00F7009D">
      <w:pPr>
        <w:pStyle w:val="TabellFotnot"/>
      </w:pPr>
      <w:r>
        <w:rPr>
          <w:vertAlign w:val="superscript"/>
        </w:rPr>
        <w:t>3</w:t>
      </w:r>
      <w:r w:rsidRPr="00446FED">
        <w:t xml:space="preserve"> Årsgenomsnitt.</w:t>
      </w:r>
    </w:p>
    <w:p w14:paraId="7D1DC823" w14:textId="77777777" w:rsidR="00F7009D" w:rsidRPr="00446FED" w:rsidRDefault="009D6872" w:rsidP="00F7009D">
      <w:pPr>
        <w:pStyle w:val="TabellFotnot"/>
      </w:pPr>
      <w:r>
        <w:rPr>
          <w:vertAlign w:val="superscript"/>
        </w:rPr>
        <w:t>4</w:t>
      </w:r>
      <w:r w:rsidRPr="00446FED">
        <w:t xml:space="preserve"> </w:t>
      </w:r>
      <w:r w:rsidRPr="0052311D">
        <w:t xml:space="preserve">KPIF (KPI med fast </w:t>
      </w:r>
      <w:r>
        <w:t>bostads</w:t>
      </w:r>
      <w:r w:rsidRPr="0052311D">
        <w:t>ränta) är ett av Riksbanken definierat mått på underliggande inflation. KPIF beräknas genom att den del av förändringen i hushållens räntekostnader för egnahem som beror på förändrade räntesatser hålls konstant.</w:t>
      </w:r>
    </w:p>
    <w:p w14:paraId="7A93D96D" w14:textId="6197C8E9" w:rsidR="00F7009D" w:rsidRDefault="009D6872" w:rsidP="00F7009D">
      <w:pPr>
        <w:pStyle w:val="TabellFotnot"/>
      </w:pPr>
      <w:r w:rsidRPr="00446FED">
        <w:t>Kä</w:t>
      </w:r>
      <w:r>
        <w:t>llor: Statistiska centralbyrån, Medlingsinstitutet</w:t>
      </w:r>
      <w:r w:rsidRPr="00446FED">
        <w:t xml:space="preserve"> och </w:t>
      </w:r>
      <w:r>
        <w:t>egna beräkningar</w:t>
      </w:r>
      <w:r w:rsidRPr="00446FED">
        <w:t>.</w:t>
      </w:r>
    </w:p>
    <w:p w14:paraId="4F331C72" w14:textId="75E9B05E" w:rsidR="00F7009D" w:rsidRDefault="009D6872" w:rsidP="00F7009D">
      <w:pPr>
        <w:pStyle w:val="Rubrik4utannumrering"/>
      </w:pPr>
      <w:r w:rsidRPr="000922A1">
        <w:t>Låg inflation</w:t>
      </w:r>
      <w:r>
        <w:t xml:space="preserve"> de senaste åren </w:t>
      </w:r>
    </w:p>
    <w:p w14:paraId="03A4FB2C" w14:textId="0CFA24B8" w:rsidR="00F7009D" w:rsidRDefault="009D6872" w:rsidP="00F7009D">
      <w:pPr>
        <w:pStyle w:val="Brdtext"/>
      </w:pPr>
      <w:r>
        <w:t>Inflationen, mätt som årlig procentuell förändring av konsumentprisindex (KPI), var 2013 lägre än Riksbankens mål på 2 procent. Detsamma gällde för inflationen mätt som KPI med fast ränta (KPIF).</w:t>
      </w:r>
    </w:p>
    <w:p w14:paraId="5A8A905C" w14:textId="6DCE214A" w:rsidR="00F7009D" w:rsidRDefault="009D6872" w:rsidP="00F7009D">
      <w:pPr>
        <w:pStyle w:val="Brdtextmedindrag"/>
      </w:pPr>
      <w:r>
        <w:t>Sedan 2010 har inflationen,</w:t>
      </w:r>
      <w:r w:rsidRPr="00B05D65">
        <w:t xml:space="preserve"> </w:t>
      </w:r>
      <w:r>
        <w:t>mätt som KPIF, sjunkit trendmässigt. I stort sett samtliga delkomponenter av KPI har bidragit till</w:t>
      </w:r>
      <w:r w:rsidRPr="00983E36">
        <w:t xml:space="preserve"> den svaga prisutvecklingen. Även </w:t>
      </w:r>
      <w:r>
        <w:t>om</w:t>
      </w:r>
      <w:r w:rsidRPr="00983E36" w:rsidDel="00592BBD">
        <w:t xml:space="preserve"> </w:t>
      </w:r>
      <w:r w:rsidRPr="00983E36">
        <w:t>under</w:t>
      </w:r>
      <w:r>
        <w:softHyphen/>
      </w:r>
      <w:r w:rsidRPr="00983E36">
        <w:t>grupper</w:t>
      </w:r>
      <w:r>
        <w:t>na</w:t>
      </w:r>
      <w:r w:rsidRPr="00983E36">
        <w:t xml:space="preserve"> med störst prisförändringar (både positiva och negativa) exkluderas har inflationstakten </w:t>
      </w:r>
      <w:r>
        <w:t xml:space="preserve">trendmässigt </w:t>
      </w:r>
      <w:r w:rsidRPr="00983E36">
        <w:t>sjunkit sedan början av 2011 (se</w:t>
      </w:r>
      <w:r>
        <w:t xml:space="preserve"> </w:t>
      </w:r>
      <w:r w:rsidRPr="00DC60CE">
        <w:fldChar w:fldCharType="begin"/>
      </w:r>
      <w:r w:rsidRPr="00DC60CE">
        <w:instrText xml:space="preserve"> REF  _Ref380068746 \* Lower \h </w:instrText>
      </w:r>
      <w:r>
        <w:instrText xml:space="preserve"> \* MERGEFORMAT </w:instrText>
      </w:r>
      <w:r w:rsidRPr="00DC60CE">
        <w:fldChar w:fldCharType="separate"/>
      </w:r>
      <w:r w:rsidR="004642B5">
        <w:t xml:space="preserve">diagram </w:t>
      </w:r>
      <w:r w:rsidR="004642B5" w:rsidRPr="004642B5">
        <w:rPr>
          <w:bCs/>
          <w:noProof/>
        </w:rPr>
        <w:t>3</w:t>
      </w:r>
      <w:r w:rsidR="004642B5">
        <w:rPr>
          <w:noProof/>
        </w:rPr>
        <w:t>.19</w:t>
      </w:r>
      <w:r w:rsidRPr="00DC60CE">
        <w:fldChar w:fldCharType="end"/>
      </w:r>
      <w:r>
        <w:t>). Fram till början av 2013 förklarades den fallande inflationstakten främst av lägre importpriser till följd av en allmänt svag internationell prisutveckling och en stark nominell krona. Detta slog framför allt igenom i inflationen för varor.</w:t>
      </w:r>
      <w:r w:rsidRPr="009B59D2">
        <w:t xml:space="preserve"> </w:t>
      </w:r>
    </w:p>
    <w:p w14:paraId="3F4394CD" w14:textId="10D0FD01" w:rsidR="00F7009D" w:rsidRDefault="009D6872" w:rsidP="00F7009D">
      <w:pPr>
        <w:pStyle w:val="Brdtextmedindrag"/>
        <w:ind w:firstLine="0"/>
      </w:pPr>
      <w:r>
        <w:t xml:space="preserve">Sedan mitten av 2013 har inflationen huvudsakligen dämpats av tjänstepriserna. Prisökningstakten för varor respektive tjänster har sedan början av 2012 närmat sig varandra och skillnaden är nu ovanligt liten samtidigt som prisökningarna i båda fallen är små i nuläget (se </w:t>
      </w:r>
      <w:fldSimple w:instr=" REF  _Ref379212329 \* Lower ">
        <w:r w:rsidR="004642B5">
          <w:t xml:space="preserve">diagram </w:t>
        </w:r>
        <w:r w:rsidR="004642B5" w:rsidRPr="004642B5">
          <w:rPr>
            <w:bCs/>
            <w:noProof/>
          </w:rPr>
          <w:t>3</w:t>
        </w:r>
        <w:r w:rsidR="004642B5">
          <w:rPr>
            <w:noProof/>
          </w:rPr>
          <w:t>.20</w:t>
        </w:r>
      </w:fldSimple>
      <w:r>
        <w:t xml:space="preserve">). En förklaring till den låga prisutvecklingen för tjänster kan vara en förhållandevis stark produktivitetsutveckling inom tjänstesektorn under slutet av 2013. </w:t>
      </w:r>
    </w:p>
    <w:p w14:paraId="0EEBF4AC" w14:textId="00ECC654" w:rsidR="00F7009D" w:rsidRDefault="009D6872" w:rsidP="00F7009D">
      <w:pPr>
        <w:pStyle w:val="DiagramRubrik"/>
      </w:pPr>
      <w:bookmarkStart w:id="165" w:name="_Ref380068746"/>
      <w:bookmarkStart w:id="166" w:name="_Toc384401755"/>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19</w:t>
        </w:r>
      </w:fldSimple>
      <w:bookmarkEnd w:id="165"/>
      <w:r>
        <w:t xml:space="preserve"> Underliggande inflation 2007–2014</w:t>
      </w:r>
      <w:bookmarkEnd w:id="166"/>
    </w:p>
    <w:p w14:paraId="0D1626BB" w14:textId="711315AC" w:rsidR="00F7009D" w:rsidRDefault="009D6872" w:rsidP="00F7009D">
      <w:pPr>
        <w:pStyle w:val="DiagramUnderrubrik"/>
      </w:pPr>
      <w:r>
        <w:t>Årlig procentuell förändring</w:t>
      </w:r>
    </w:p>
    <w:p w14:paraId="7F09163A" w14:textId="0548E8D8" w:rsidR="00F7009D" w:rsidRDefault="009D6872" w:rsidP="00F7009D">
      <w:pPr>
        <w:pStyle w:val="Brdtext"/>
        <w:spacing w:line="260" w:lineRule="atLeast"/>
      </w:pPr>
      <w:r>
        <w:rPr>
          <w:noProof/>
          <w:lang w:eastAsia="sv-SE"/>
        </w:rPr>
        <w:drawing>
          <wp:inline distT="0" distB="0" distL="0" distR="0" wp14:anchorId="216ED4AA" wp14:editId="5DF6C4D0">
            <wp:extent cx="2753995" cy="2255427"/>
            <wp:effectExtent l="0" t="0" r="0" b="0"/>
            <wp:docPr id="54" name="Diagram 30"/>
            <wp:cNvGraphicFramePr/>
            <a:graphic xmlns:a="http://schemas.openxmlformats.org/drawingml/2006/main">
              <a:graphicData uri="http://schemas.openxmlformats.org/drawingml/2006/chart">
                <c:chart xmlns:c="http://schemas.openxmlformats.org/drawingml/2006/chart" xmlns:r="http://schemas.openxmlformats.org/officeDocument/2006/relationships" r:id="rId134"/>
              </a:graphicData>
            </a:graphic>
          </wp:inline>
        </w:drawing>
      </w:r>
    </w:p>
    <w:p w14:paraId="1AA6A922" w14:textId="0FC0A87C" w:rsidR="00F7009D" w:rsidRDefault="009D6872" w:rsidP="00F7009D">
      <w:pPr>
        <w:pStyle w:val="DiagramFotnot"/>
      </w:pPr>
      <w:r>
        <w:t xml:space="preserve">Anm.: Med underliggande inflation menas av Riksbanken publicerad TRIM85. Detta mått baseras på 70 undergrupper i KPI där </w:t>
      </w:r>
      <w:r w:rsidRPr="00983E36">
        <w:t xml:space="preserve">de 7,5 procent högsta och de 7,5 procent lägsta årliga prisförändringarna </w:t>
      </w:r>
      <w:r>
        <w:t xml:space="preserve">respektive månad har </w:t>
      </w:r>
      <w:r w:rsidRPr="00983E36">
        <w:t>exkluderats.</w:t>
      </w:r>
      <w:r>
        <w:br/>
        <w:t>Källa: Riksbanken.</w:t>
      </w:r>
    </w:p>
    <w:p w14:paraId="4E3778B2" w14:textId="77777777" w:rsidR="00F7009D" w:rsidRDefault="00F7009D" w:rsidP="00F7009D">
      <w:pPr>
        <w:pStyle w:val="Brdtextmedindrag"/>
      </w:pPr>
    </w:p>
    <w:p w14:paraId="26DB1162" w14:textId="32016C8E" w:rsidR="00F7009D" w:rsidRDefault="009D6872" w:rsidP="00F7009D">
      <w:pPr>
        <w:pStyle w:val="DiagramRubrik"/>
      </w:pPr>
      <w:bookmarkStart w:id="167" w:name="_Ref379212329"/>
      <w:bookmarkStart w:id="168" w:name="_Toc384401756"/>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20</w:t>
        </w:r>
      </w:fldSimple>
      <w:bookmarkEnd w:id="167"/>
      <w:r>
        <w:t xml:space="preserve"> Inflation i varor respektive tjänster 2007–2014</w:t>
      </w:r>
      <w:bookmarkEnd w:id="168"/>
    </w:p>
    <w:p w14:paraId="3D3697F2" w14:textId="79169C87" w:rsidR="00F7009D" w:rsidRDefault="009D6872" w:rsidP="00F7009D">
      <w:pPr>
        <w:pStyle w:val="DiagramUnderrubrik"/>
      </w:pPr>
      <w:r>
        <w:t>Årlig procentuell förändring</w:t>
      </w:r>
    </w:p>
    <w:p w14:paraId="33969148" w14:textId="2B3A4C82" w:rsidR="00F7009D" w:rsidRPr="00880912" w:rsidRDefault="009D6872" w:rsidP="00F7009D">
      <w:pPr>
        <w:pStyle w:val="Brdtext"/>
        <w:spacing w:line="260" w:lineRule="atLeast"/>
        <w:rPr>
          <w:rStyle w:val="DiagramFotnotChar"/>
        </w:rPr>
      </w:pPr>
      <w:r>
        <w:rPr>
          <w:noProof/>
          <w:lang w:eastAsia="sv-SE"/>
        </w:rPr>
        <w:drawing>
          <wp:inline distT="0" distB="0" distL="0" distR="0" wp14:anchorId="7695D8F0" wp14:editId="75682726">
            <wp:extent cx="2753995" cy="2255427"/>
            <wp:effectExtent l="0" t="0" r="0" b="0"/>
            <wp:docPr id="55" name="Diagram 20"/>
            <wp:cNvGraphicFramePr/>
            <a:graphic xmlns:a="http://schemas.openxmlformats.org/drawingml/2006/main">
              <a:graphicData uri="http://schemas.openxmlformats.org/drawingml/2006/chart">
                <c:chart xmlns:c="http://schemas.openxmlformats.org/drawingml/2006/chart" xmlns:r="http://schemas.openxmlformats.org/officeDocument/2006/relationships" r:id="rId135"/>
              </a:graphicData>
            </a:graphic>
          </wp:inline>
        </w:drawing>
      </w:r>
      <w:r w:rsidRPr="00880912">
        <w:rPr>
          <w:rStyle w:val="DiagramFotnotChar"/>
        </w:rPr>
        <w:t>Källa: Statistiska centralbyrån.</w:t>
      </w:r>
    </w:p>
    <w:p w14:paraId="658B42AE" w14:textId="4DC30E2F" w:rsidR="00F7009D" w:rsidRDefault="009D6872" w:rsidP="00F7009D">
      <w:pPr>
        <w:pStyle w:val="Rubrik4utannumrering"/>
      </w:pPr>
      <w:r>
        <w:t>Inflationen stiger framöver – om än långsamt</w:t>
      </w:r>
    </w:p>
    <w:p w14:paraId="2780633F" w14:textId="4F03F06C" w:rsidR="00F7009D" w:rsidRDefault="009D6872" w:rsidP="00F7009D">
      <w:pPr>
        <w:pStyle w:val="Brdtext"/>
      </w:pPr>
      <w:r>
        <w:t xml:space="preserve">Inflationen förväntas vara låg även under 2014. Importpriserna förväntas förvisso stiga, men uppgången kommer att bli svag. Den låga inflationen är också resultatet av ett lågt resursutnyttjande, som avspeglas i de återhållsamma löneavtalen. Löneutvecklingen, tillsammans med en något stigande produktivitetstillväxt, bidrar även till en fortsatt dämpad utveckling av enhetsarbetskostnaden (se </w:t>
      </w:r>
      <w:fldSimple w:instr=" REF  _Ref379215043 \* Lower ">
        <w:r w:rsidR="004642B5">
          <w:t xml:space="preserve">diagram </w:t>
        </w:r>
        <w:r w:rsidR="004642B5">
          <w:rPr>
            <w:noProof/>
          </w:rPr>
          <w:t>3.21</w:t>
        </w:r>
      </w:fldSimple>
      <w:r>
        <w:t xml:space="preserve">). Detta bidrar till ett lågt kostnadstryck. </w:t>
      </w:r>
    </w:p>
    <w:p w14:paraId="160459F0" w14:textId="2BAD4317" w:rsidR="00F7009D" w:rsidRDefault="009D6872" w:rsidP="00F7009D">
      <w:pPr>
        <w:pStyle w:val="Brdtextmedindrag"/>
      </w:pPr>
      <w:r>
        <w:lastRenderedPageBreak/>
        <w:t xml:space="preserve">Inflationen, mätt som KPIF, väntas tillta mot slutet av 2014, men för helåret väntas en inflationstakt i nivå med 2013. </w:t>
      </w:r>
    </w:p>
    <w:p w14:paraId="47FEA4CD" w14:textId="6C8AFE29" w:rsidR="00F7009D" w:rsidRDefault="009D6872" w:rsidP="00F7009D">
      <w:pPr>
        <w:pStyle w:val="Brdtextmedindrag"/>
      </w:pPr>
      <w:r>
        <w:t>Det är först 2015, när en tydlig uppgång i resursutnyttjandet förväntas, som företagen bedöms ha möjlighet att låta sina kostnadsökningar slå igenom på konsument</w:t>
      </w:r>
      <w:r>
        <w:softHyphen/>
        <w:t xml:space="preserve">priserna i en större utsträckning. Inflationen förväntas då stiga i en snabbare takt. Inflationen mätt som KPI bedöms stiga något snabbare än KPIF 2015. Detta är en följd av att Riksbanken antas börja höja styrräntan i inledningen av 2015 (se </w:t>
      </w:r>
      <w:r>
        <w:fldChar w:fldCharType="begin"/>
      </w:r>
      <w:r>
        <w:instrText xml:space="preserve"> REF  _Ref379803905 \* Lower \h </w:instrText>
      </w:r>
      <w:r>
        <w:fldChar w:fldCharType="separate"/>
      </w:r>
      <w:r w:rsidR="004642B5">
        <w:t xml:space="preserve">tabell </w:t>
      </w:r>
      <w:r w:rsidR="004642B5" w:rsidRPr="004642B5">
        <w:rPr>
          <w:bCs/>
          <w:noProof/>
        </w:rPr>
        <w:t>3</w:t>
      </w:r>
      <w:r w:rsidR="004642B5">
        <w:t>.</w:t>
      </w:r>
      <w:r w:rsidR="004642B5">
        <w:rPr>
          <w:noProof/>
        </w:rPr>
        <w:t>7</w:t>
      </w:r>
      <w:r>
        <w:fldChar w:fldCharType="end"/>
      </w:r>
      <w:r>
        <w:t>).</w:t>
      </w:r>
    </w:p>
    <w:p w14:paraId="1B546C0D" w14:textId="77777777" w:rsidR="00F7009D" w:rsidRDefault="00F7009D" w:rsidP="00F7009D">
      <w:pPr>
        <w:pStyle w:val="Brdtextmedindrag"/>
      </w:pPr>
    </w:p>
    <w:p w14:paraId="03FC44BF" w14:textId="65850F5A" w:rsidR="00F7009D" w:rsidRDefault="009D6872" w:rsidP="00F7009D">
      <w:pPr>
        <w:pStyle w:val="DiagramRubrik"/>
      </w:pPr>
      <w:bookmarkStart w:id="169" w:name="_Ref379215043"/>
      <w:bookmarkStart w:id="170" w:name="_Toc384401757"/>
      <w:r>
        <w:t xml:space="preserve">Diagram </w:t>
      </w:r>
      <w:r w:rsidR="0009067D">
        <w:fldChar w:fldCharType="begin"/>
      </w:r>
      <w:r w:rsidR="0009067D">
        <w:instrText xml:space="preserve"> STYLEREF "Rubrik 1"\n \* MERGEFORMAT </w:instrText>
      </w:r>
      <w:r w:rsidR="0009067D">
        <w:fldChar w:fldCharType="separate"/>
      </w:r>
      <w:r w:rsidR="004642B5">
        <w:rPr>
          <w:noProof/>
        </w:rPr>
        <w:t>3</w:t>
      </w:r>
      <w:r w:rsidR="0009067D">
        <w:rPr>
          <w:noProof/>
        </w:rPr>
        <w:fldChar w:fldCharType="end"/>
      </w:r>
      <w:r>
        <w:rPr>
          <w:noProof/>
        </w:rPr>
        <w:t>.</w:t>
      </w:r>
      <w:fldSimple w:instr=" SEQ Diagram \* ARABIC \s 1 ">
        <w:r w:rsidR="004642B5">
          <w:rPr>
            <w:noProof/>
          </w:rPr>
          <w:t>21</w:t>
        </w:r>
      </w:fldSimple>
      <w:bookmarkEnd w:id="169"/>
      <w:r>
        <w:t xml:space="preserve"> Enhetsarbetskostnad, produktivitet och löner 2007–2015</w:t>
      </w:r>
      <w:bookmarkEnd w:id="170"/>
    </w:p>
    <w:p w14:paraId="7FE60164" w14:textId="1D0E7328" w:rsidR="00F7009D" w:rsidRDefault="009D6872" w:rsidP="00F7009D">
      <w:pPr>
        <w:pStyle w:val="DiagramUnderrubrik"/>
      </w:pPr>
      <w:r>
        <w:t>Procentuell förändring</w:t>
      </w:r>
    </w:p>
    <w:p w14:paraId="124FE774" w14:textId="7653C93E" w:rsidR="00F7009D" w:rsidRDefault="009D6872" w:rsidP="00F7009D">
      <w:pPr>
        <w:pStyle w:val="Brdtext"/>
        <w:spacing w:line="260" w:lineRule="atLeast"/>
      </w:pPr>
      <w:r>
        <w:rPr>
          <w:noProof/>
          <w:lang w:eastAsia="sv-SE"/>
        </w:rPr>
        <w:drawing>
          <wp:inline distT="0" distB="0" distL="0" distR="0" wp14:anchorId="2EB63EE8" wp14:editId="747E5BF3">
            <wp:extent cx="2753995" cy="2255427"/>
            <wp:effectExtent l="0" t="0" r="8255" b="0"/>
            <wp:docPr id="56" name="Diagram 235"/>
            <wp:cNvGraphicFramePr/>
            <a:graphic xmlns:a="http://schemas.openxmlformats.org/drawingml/2006/main">
              <a:graphicData uri="http://schemas.openxmlformats.org/drawingml/2006/chart">
                <c:chart xmlns:c="http://schemas.openxmlformats.org/drawingml/2006/chart" xmlns:r="http://schemas.openxmlformats.org/officeDocument/2006/relationships" r:id="rId136"/>
              </a:graphicData>
            </a:graphic>
          </wp:inline>
        </w:drawing>
      </w:r>
    </w:p>
    <w:p w14:paraId="1E6F06FD" w14:textId="0B83257D" w:rsidR="00F7009D" w:rsidRDefault="009D6872" w:rsidP="00F7009D">
      <w:pPr>
        <w:pStyle w:val="DiagramFotnot"/>
      </w:pPr>
      <w:r>
        <w:t xml:space="preserve">Anm.: Samtliga variabler avser näringslivet. Timlön enligt nationalräkenskaperna. </w:t>
      </w:r>
      <w:r>
        <w:br/>
        <w:t>Kalenderkorrigerad data.</w:t>
      </w:r>
      <w:r>
        <w:br/>
        <w:t>Källor: Statistiska centralbyrån och egna beräkningar.</w:t>
      </w:r>
    </w:p>
    <w:p w14:paraId="6D5F2380" w14:textId="7C9936EF" w:rsidR="00F7009D" w:rsidRDefault="009D6872" w:rsidP="00F7009D">
      <w:pPr>
        <w:pStyle w:val="Rubrik3"/>
      </w:pPr>
      <w:bookmarkStart w:id="171" w:name="_Toc384401487"/>
      <w:r w:rsidRPr="00F922AE">
        <w:t>Räntor och växelkurser</w:t>
      </w:r>
      <w:bookmarkEnd w:id="171"/>
    </w:p>
    <w:p w14:paraId="3EAE48E8" w14:textId="12380585" w:rsidR="00F7009D" w:rsidRDefault="009D6872" w:rsidP="00F7009D">
      <w:pPr>
        <w:pStyle w:val="Rubrik4utannumrering"/>
        <w:spacing w:before="0"/>
      </w:pPr>
      <w:r w:rsidRPr="00F922AE">
        <w:t>Expansiv penningpolitik</w:t>
      </w:r>
    </w:p>
    <w:p w14:paraId="1F8025D4" w14:textId="69684711" w:rsidR="00F7009D" w:rsidRDefault="009D6872" w:rsidP="00F7009D">
      <w:pPr>
        <w:pStyle w:val="Brdtext"/>
      </w:pPr>
      <w:r w:rsidRPr="00F922AE">
        <w:t xml:space="preserve">Riksbanken </w:t>
      </w:r>
      <w:r>
        <w:t xml:space="preserve">antas fortsätta </w:t>
      </w:r>
      <w:r w:rsidRPr="00F922AE">
        <w:t>att föra en expansiv penningpolitik</w:t>
      </w:r>
      <w:r>
        <w:t>.</w:t>
      </w:r>
      <w:r w:rsidRPr="00F922AE">
        <w:t xml:space="preserve"> </w:t>
      </w:r>
      <w:r>
        <w:t xml:space="preserve">Detta följer av att inflationen fortsättningsvis blir låg, på grund av ett lågt resursutnyttjande. </w:t>
      </w:r>
      <w:r w:rsidRPr="00F922AE">
        <w:t xml:space="preserve">Reporäntan </w:t>
      </w:r>
      <w:r>
        <w:t>bedöms</w:t>
      </w:r>
      <w:r w:rsidRPr="00F922AE">
        <w:t xml:space="preserve"> ligga kvar på </w:t>
      </w:r>
      <w:r w:rsidRPr="00F34AED">
        <w:t>0,75</w:t>
      </w:r>
      <w:r w:rsidRPr="00F922AE">
        <w:t xml:space="preserve"> procent under hela 2014</w:t>
      </w:r>
      <w:r>
        <w:t xml:space="preserve">, för att sedan höjas under första hälften av 2015 </w:t>
      </w:r>
      <w:r w:rsidRPr="00F922AE">
        <w:t xml:space="preserve">(se </w:t>
      </w:r>
      <w:r>
        <w:fldChar w:fldCharType="begin"/>
      </w:r>
      <w:r>
        <w:instrText xml:space="preserve"> REF  _Ref379803905 \* Lower \h </w:instrText>
      </w:r>
      <w:r>
        <w:fldChar w:fldCharType="separate"/>
      </w:r>
      <w:r w:rsidR="004642B5">
        <w:t xml:space="preserve">tabell </w:t>
      </w:r>
      <w:r w:rsidR="004642B5" w:rsidRPr="004642B5">
        <w:rPr>
          <w:bCs/>
          <w:noProof/>
        </w:rPr>
        <w:t>3</w:t>
      </w:r>
      <w:r w:rsidR="004642B5">
        <w:t>.</w:t>
      </w:r>
      <w:r w:rsidR="004642B5">
        <w:rPr>
          <w:noProof/>
        </w:rPr>
        <w:t>7</w:t>
      </w:r>
      <w:r>
        <w:fldChar w:fldCharType="end"/>
      </w:r>
      <w:r>
        <w:t>).</w:t>
      </w:r>
    </w:p>
    <w:p w14:paraId="7FEA57DE" w14:textId="77777777" w:rsidR="00F7009D" w:rsidRPr="009B59D2" w:rsidRDefault="00F7009D" w:rsidP="00F7009D">
      <w:pPr>
        <w:pStyle w:val="Brdtextmedindrag"/>
      </w:pPr>
    </w:p>
    <w:p w14:paraId="101D07C0" w14:textId="74FF4948" w:rsidR="00F7009D" w:rsidRDefault="009D6872" w:rsidP="00F7009D">
      <w:pPr>
        <w:pStyle w:val="TabellRubrik"/>
      </w:pPr>
      <w:bookmarkStart w:id="172" w:name="_Ref379803905"/>
      <w:bookmarkStart w:id="173" w:name="_Toc384401634"/>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7</w:t>
      </w:r>
      <w:r w:rsidR="0009067D">
        <w:rPr>
          <w:noProof/>
        </w:rPr>
        <w:fldChar w:fldCharType="end"/>
      </w:r>
      <w:bookmarkEnd w:id="172"/>
      <w:r>
        <w:t xml:space="preserve"> Räntor och växelkurser</w:t>
      </w:r>
      <w:bookmarkEnd w:id="173"/>
    </w:p>
    <w:p w14:paraId="2E5829D1" w14:textId="03F5E3D2" w:rsidR="00F7009D" w:rsidRDefault="009D6872" w:rsidP="00F7009D">
      <w:pPr>
        <w:pStyle w:val="TabellUnderrubrik"/>
      </w:pPr>
      <w:r>
        <w:t xml:space="preserve">Utfall t.o.m. 2013, </w:t>
      </w:r>
      <w:r w:rsidRPr="001F2378">
        <w:t>prognos</w:t>
      </w:r>
      <w:r>
        <w:t xml:space="preserve"> för 2014 och 2015 </w:t>
      </w:r>
    </w:p>
    <w:tbl>
      <w:tblPr>
        <w:tblW w:w="0" w:type="auto"/>
        <w:tblInd w:w="57" w:type="dxa"/>
        <w:tblLayout w:type="fixed"/>
        <w:tblCellMar>
          <w:left w:w="71" w:type="dxa"/>
          <w:right w:w="71" w:type="dxa"/>
        </w:tblCellMar>
        <w:tblLook w:val="0000" w:firstRow="0" w:lastRow="0" w:firstColumn="0" w:lastColumn="0" w:noHBand="0" w:noVBand="0"/>
      </w:tblPr>
      <w:tblGrid>
        <w:gridCol w:w="1999"/>
        <w:gridCol w:w="798"/>
        <w:gridCol w:w="798"/>
        <w:gridCol w:w="798"/>
      </w:tblGrid>
      <w:tr w:rsidR="00F7009D" w14:paraId="184F11B0" w14:textId="77777777" w:rsidTr="00F7009D">
        <w:tc>
          <w:tcPr>
            <w:tcW w:w="1999" w:type="dxa"/>
            <w:tcBorders>
              <w:bottom w:val="single" w:sz="18" w:space="0" w:color="auto"/>
              <w:right w:val="single" w:sz="4" w:space="0" w:color="auto"/>
            </w:tcBorders>
          </w:tcPr>
          <w:p w14:paraId="4BEB16BD" w14:textId="5E9F9D71" w:rsidR="00F7009D" w:rsidRDefault="00F7009D" w:rsidP="00F7009D">
            <w:pPr>
              <w:pStyle w:val="TabellHuvud"/>
              <w:keepNext/>
              <w:keepLines/>
              <w:spacing w:after="20"/>
              <w:jc w:val="center"/>
            </w:pPr>
          </w:p>
        </w:tc>
        <w:tc>
          <w:tcPr>
            <w:tcW w:w="798" w:type="dxa"/>
            <w:tcBorders>
              <w:left w:val="single" w:sz="4" w:space="0" w:color="auto"/>
              <w:bottom w:val="single" w:sz="18" w:space="0" w:color="auto"/>
            </w:tcBorders>
            <w:vAlign w:val="bottom"/>
          </w:tcPr>
          <w:p w14:paraId="14D41F43" w14:textId="3A42AA45" w:rsidR="00F7009D" w:rsidRDefault="009D6872" w:rsidP="00F7009D">
            <w:pPr>
              <w:pStyle w:val="TabellHuvud"/>
              <w:keepNext/>
              <w:keepLines/>
              <w:spacing w:after="20"/>
            </w:pPr>
            <w:r>
              <w:t>2013</w:t>
            </w:r>
          </w:p>
        </w:tc>
        <w:tc>
          <w:tcPr>
            <w:tcW w:w="798" w:type="dxa"/>
            <w:tcBorders>
              <w:bottom w:val="single" w:sz="18" w:space="0" w:color="auto"/>
            </w:tcBorders>
            <w:vAlign w:val="bottom"/>
          </w:tcPr>
          <w:p w14:paraId="28C01593" w14:textId="2C6501EC" w:rsidR="00F7009D" w:rsidRDefault="009D6872" w:rsidP="00F7009D">
            <w:pPr>
              <w:pStyle w:val="TabellHuvud"/>
              <w:keepNext/>
              <w:keepLines/>
              <w:spacing w:after="20"/>
            </w:pPr>
            <w:r>
              <w:t>2014</w:t>
            </w:r>
          </w:p>
        </w:tc>
        <w:tc>
          <w:tcPr>
            <w:tcW w:w="798" w:type="dxa"/>
            <w:tcBorders>
              <w:bottom w:val="single" w:sz="18" w:space="0" w:color="auto"/>
            </w:tcBorders>
            <w:vAlign w:val="bottom"/>
          </w:tcPr>
          <w:p w14:paraId="6C085FC6" w14:textId="0E449D0C" w:rsidR="00F7009D" w:rsidRDefault="009D6872" w:rsidP="00F7009D">
            <w:pPr>
              <w:pStyle w:val="TabellHuvud"/>
              <w:keepNext/>
              <w:keepLines/>
              <w:spacing w:after="20"/>
            </w:pPr>
            <w:r>
              <w:t>2015</w:t>
            </w:r>
          </w:p>
        </w:tc>
      </w:tr>
      <w:tr w:rsidR="00F7009D" w14:paraId="71EFAFC1" w14:textId="77777777" w:rsidTr="00F7009D">
        <w:tc>
          <w:tcPr>
            <w:tcW w:w="1999" w:type="dxa"/>
            <w:tcBorders>
              <w:top w:val="single" w:sz="18" w:space="0" w:color="auto"/>
              <w:right w:val="single" w:sz="4" w:space="0" w:color="auto"/>
            </w:tcBorders>
          </w:tcPr>
          <w:p w14:paraId="6C121989" w14:textId="55515347" w:rsidR="00F7009D" w:rsidRDefault="009D6872" w:rsidP="00F7009D">
            <w:pPr>
              <w:pStyle w:val="TabellRader"/>
              <w:keepNext/>
              <w:keepLines/>
              <w:jc w:val="left"/>
            </w:pPr>
            <w:r>
              <w:t>Reporänta</w:t>
            </w:r>
          </w:p>
        </w:tc>
        <w:tc>
          <w:tcPr>
            <w:tcW w:w="798" w:type="dxa"/>
            <w:tcBorders>
              <w:top w:val="single" w:sz="18" w:space="0" w:color="auto"/>
              <w:left w:val="single" w:sz="4" w:space="0" w:color="auto"/>
            </w:tcBorders>
          </w:tcPr>
          <w:p w14:paraId="0D6A9795" w14:textId="19E140D4" w:rsidR="00F7009D" w:rsidRDefault="009D6872" w:rsidP="00F7009D">
            <w:pPr>
              <w:pStyle w:val="TabellRader"/>
              <w:keepNext/>
              <w:keepLines/>
            </w:pPr>
            <w:r>
              <w:t>0,75</w:t>
            </w:r>
          </w:p>
        </w:tc>
        <w:tc>
          <w:tcPr>
            <w:tcW w:w="798" w:type="dxa"/>
            <w:tcBorders>
              <w:top w:val="single" w:sz="18" w:space="0" w:color="auto"/>
            </w:tcBorders>
          </w:tcPr>
          <w:p w14:paraId="4D45D784" w14:textId="7180B4E4" w:rsidR="00F7009D" w:rsidRDefault="009D6872" w:rsidP="00F7009D">
            <w:pPr>
              <w:pStyle w:val="TabellRader"/>
              <w:keepNext/>
              <w:keepLines/>
            </w:pPr>
            <w:r>
              <w:t>0,75</w:t>
            </w:r>
          </w:p>
        </w:tc>
        <w:tc>
          <w:tcPr>
            <w:tcW w:w="798" w:type="dxa"/>
            <w:tcBorders>
              <w:top w:val="single" w:sz="18" w:space="0" w:color="auto"/>
            </w:tcBorders>
          </w:tcPr>
          <w:p w14:paraId="0B69B920" w14:textId="71A891A6" w:rsidR="00F7009D" w:rsidRDefault="009D6872" w:rsidP="00F7009D">
            <w:pPr>
              <w:pStyle w:val="TabellRader"/>
              <w:keepNext/>
              <w:keepLines/>
            </w:pPr>
            <w:r>
              <w:t>1,50</w:t>
            </w:r>
          </w:p>
        </w:tc>
      </w:tr>
      <w:tr w:rsidR="00F7009D" w14:paraId="755F35D3" w14:textId="77777777" w:rsidTr="00F7009D">
        <w:tc>
          <w:tcPr>
            <w:tcW w:w="1999" w:type="dxa"/>
            <w:tcBorders>
              <w:right w:val="single" w:sz="4" w:space="0" w:color="auto"/>
            </w:tcBorders>
          </w:tcPr>
          <w:p w14:paraId="287229A2" w14:textId="08DBC575" w:rsidR="00F7009D" w:rsidRDefault="009D6872" w:rsidP="00F7009D">
            <w:pPr>
              <w:pStyle w:val="TabellRader"/>
              <w:keepNext/>
              <w:keepLines/>
              <w:jc w:val="left"/>
            </w:pPr>
            <w:r>
              <w:t>Statsobligationsränta, 10 år</w:t>
            </w:r>
          </w:p>
        </w:tc>
        <w:tc>
          <w:tcPr>
            <w:tcW w:w="798" w:type="dxa"/>
            <w:tcBorders>
              <w:left w:val="single" w:sz="4" w:space="0" w:color="auto"/>
            </w:tcBorders>
          </w:tcPr>
          <w:p w14:paraId="3EB3E459" w14:textId="6AE8930D" w:rsidR="00F7009D" w:rsidRDefault="009D6872" w:rsidP="00F7009D">
            <w:pPr>
              <w:pStyle w:val="TabellRader"/>
              <w:keepNext/>
              <w:keepLines/>
            </w:pPr>
            <w:r>
              <w:t>2,50</w:t>
            </w:r>
          </w:p>
        </w:tc>
        <w:tc>
          <w:tcPr>
            <w:tcW w:w="798" w:type="dxa"/>
          </w:tcPr>
          <w:p w14:paraId="164C0287" w14:textId="775E3C66" w:rsidR="00F7009D" w:rsidRDefault="009D6872" w:rsidP="00F7009D">
            <w:pPr>
              <w:pStyle w:val="TabellRader"/>
              <w:keepNext/>
              <w:keepLines/>
            </w:pPr>
            <w:r>
              <w:t>2,80</w:t>
            </w:r>
          </w:p>
        </w:tc>
        <w:tc>
          <w:tcPr>
            <w:tcW w:w="798" w:type="dxa"/>
          </w:tcPr>
          <w:p w14:paraId="7D09A07F" w14:textId="75401DCC" w:rsidR="00F7009D" w:rsidRDefault="009D6872" w:rsidP="00F7009D">
            <w:pPr>
              <w:pStyle w:val="TabellRader"/>
              <w:keepNext/>
              <w:keepLines/>
            </w:pPr>
            <w:r>
              <w:t>3,30</w:t>
            </w:r>
          </w:p>
        </w:tc>
      </w:tr>
      <w:tr w:rsidR="00F7009D" w14:paraId="6AE066EF" w14:textId="77777777" w:rsidTr="00F7009D">
        <w:tc>
          <w:tcPr>
            <w:tcW w:w="1999" w:type="dxa"/>
            <w:tcBorders>
              <w:right w:val="single" w:sz="4" w:space="0" w:color="auto"/>
            </w:tcBorders>
          </w:tcPr>
          <w:p w14:paraId="6078B1F0" w14:textId="2C102F5E" w:rsidR="00F7009D" w:rsidRDefault="009D6872" w:rsidP="00F7009D">
            <w:pPr>
              <w:pStyle w:val="TabellRader"/>
              <w:keepNext/>
              <w:keepLines/>
              <w:jc w:val="left"/>
            </w:pPr>
            <w:r>
              <w:t>Växelkurs, kronindex KIX</w:t>
            </w:r>
          </w:p>
        </w:tc>
        <w:tc>
          <w:tcPr>
            <w:tcW w:w="798" w:type="dxa"/>
            <w:tcBorders>
              <w:left w:val="single" w:sz="4" w:space="0" w:color="auto"/>
            </w:tcBorders>
          </w:tcPr>
          <w:p w14:paraId="114F28D2" w14:textId="11D66BAA" w:rsidR="00F7009D" w:rsidRDefault="009D6872" w:rsidP="00F7009D">
            <w:pPr>
              <w:pStyle w:val="TabellRader"/>
              <w:keepNext/>
              <w:keepLines/>
            </w:pPr>
            <w:r>
              <w:t>104,3</w:t>
            </w:r>
          </w:p>
        </w:tc>
        <w:tc>
          <w:tcPr>
            <w:tcW w:w="798" w:type="dxa"/>
          </w:tcPr>
          <w:p w14:paraId="24DDB198" w14:textId="0418F56A" w:rsidR="00F7009D" w:rsidRDefault="009D6872" w:rsidP="00F7009D">
            <w:pPr>
              <w:pStyle w:val="TabellRader"/>
              <w:keepNext/>
              <w:keepLines/>
            </w:pPr>
            <w:r>
              <w:t>102,7</w:t>
            </w:r>
          </w:p>
        </w:tc>
        <w:tc>
          <w:tcPr>
            <w:tcW w:w="798" w:type="dxa"/>
          </w:tcPr>
          <w:p w14:paraId="67F2DBA0" w14:textId="54E3E22D" w:rsidR="00F7009D" w:rsidRDefault="009D6872" w:rsidP="00F7009D">
            <w:pPr>
              <w:pStyle w:val="TabellRader"/>
              <w:keepNext/>
              <w:keepLines/>
            </w:pPr>
            <w:r>
              <w:t>101,6</w:t>
            </w:r>
          </w:p>
        </w:tc>
      </w:tr>
      <w:tr w:rsidR="00F7009D" w14:paraId="15B5DED3" w14:textId="77777777" w:rsidTr="00F7009D">
        <w:tc>
          <w:tcPr>
            <w:tcW w:w="1999" w:type="dxa"/>
            <w:tcBorders>
              <w:bottom w:val="single" w:sz="18" w:space="0" w:color="auto"/>
              <w:right w:val="single" w:sz="4" w:space="0" w:color="auto"/>
            </w:tcBorders>
          </w:tcPr>
          <w:p w14:paraId="13C1C873" w14:textId="74BCBC90" w:rsidR="00F7009D" w:rsidRDefault="009D6872" w:rsidP="00F7009D">
            <w:pPr>
              <w:pStyle w:val="TabellRader"/>
              <w:keepNext/>
              <w:keepLines/>
              <w:jc w:val="left"/>
            </w:pPr>
            <w:r>
              <w:t>EUR/SEK</w:t>
            </w:r>
          </w:p>
        </w:tc>
        <w:tc>
          <w:tcPr>
            <w:tcW w:w="798" w:type="dxa"/>
            <w:tcBorders>
              <w:left w:val="single" w:sz="4" w:space="0" w:color="auto"/>
              <w:bottom w:val="single" w:sz="18" w:space="0" w:color="auto"/>
            </w:tcBorders>
          </w:tcPr>
          <w:p w14:paraId="0C33AB90" w14:textId="00A5D9BE" w:rsidR="00F7009D" w:rsidRDefault="009D6872" w:rsidP="00F7009D">
            <w:pPr>
              <w:pStyle w:val="TabellRader"/>
              <w:keepNext/>
              <w:keepLines/>
            </w:pPr>
            <w:r>
              <w:t>8,80</w:t>
            </w:r>
          </w:p>
        </w:tc>
        <w:tc>
          <w:tcPr>
            <w:tcW w:w="798" w:type="dxa"/>
            <w:tcBorders>
              <w:bottom w:val="single" w:sz="18" w:space="0" w:color="auto"/>
            </w:tcBorders>
          </w:tcPr>
          <w:p w14:paraId="3549673D" w14:textId="759F0E02" w:rsidR="00F7009D" w:rsidRDefault="009D6872" w:rsidP="00F7009D">
            <w:pPr>
              <w:pStyle w:val="TabellRader"/>
              <w:keepNext/>
              <w:keepLines/>
            </w:pPr>
            <w:r>
              <w:t>8,50</w:t>
            </w:r>
          </w:p>
        </w:tc>
        <w:tc>
          <w:tcPr>
            <w:tcW w:w="798" w:type="dxa"/>
            <w:tcBorders>
              <w:bottom w:val="single" w:sz="18" w:space="0" w:color="auto"/>
            </w:tcBorders>
          </w:tcPr>
          <w:p w14:paraId="5C0A6447" w14:textId="71E96793" w:rsidR="00F7009D" w:rsidRDefault="009D6872" w:rsidP="00F7009D">
            <w:pPr>
              <w:pStyle w:val="TabellRader"/>
              <w:keepNext/>
              <w:keepLines/>
            </w:pPr>
            <w:r>
              <w:t>8,30</w:t>
            </w:r>
          </w:p>
        </w:tc>
      </w:tr>
    </w:tbl>
    <w:p w14:paraId="77F491F8" w14:textId="77777777" w:rsidR="00F7009D" w:rsidRPr="00C771B3" w:rsidRDefault="009D6872" w:rsidP="00F7009D">
      <w:pPr>
        <w:pStyle w:val="TabellFotnot"/>
        <w:spacing w:before="20"/>
      </w:pPr>
      <w:r w:rsidRPr="00C771B3">
        <w:t>Anm.: Värde vid respektive års slut.</w:t>
      </w:r>
    </w:p>
    <w:p w14:paraId="7C90DC63" w14:textId="40C832F2" w:rsidR="00F7009D" w:rsidRPr="00F45597" w:rsidRDefault="009D6872" w:rsidP="00F7009D">
      <w:pPr>
        <w:pStyle w:val="TabellFotnot"/>
        <w:spacing w:before="20"/>
      </w:pPr>
      <w:r>
        <w:t>Källor: Riksbanken, Reuters EcoWin och egna beräkningar.</w:t>
      </w:r>
    </w:p>
    <w:p w14:paraId="166BE671" w14:textId="77777777" w:rsidR="00F7009D" w:rsidRDefault="00F7009D" w:rsidP="00F7009D">
      <w:pPr>
        <w:pStyle w:val="Brdtext"/>
      </w:pPr>
    </w:p>
    <w:p w14:paraId="2F6F8551" w14:textId="7A169C6B" w:rsidR="00F7009D" w:rsidRDefault="009D6872" w:rsidP="00F7009D">
      <w:pPr>
        <w:pStyle w:val="DiagramRubrik"/>
      </w:pPr>
      <w:bookmarkStart w:id="174" w:name="_Ref382832664"/>
      <w:bookmarkStart w:id="175" w:name="_Ref382832629"/>
      <w:bookmarkStart w:id="176" w:name="_Toc384401758"/>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22</w:t>
        </w:r>
      </w:fldSimple>
      <w:bookmarkEnd w:id="174"/>
      <w:r>
        <w:t xml:space="preserve"> Tioåriga statsobligationer</w:t>
      </w:r>
      <w:bookmarkEnd w:id="175"/>
      <w:r>
        <w:t xml:space="preserve"> 2008–2014</w:t>
      </w:r>
      <w:bookmarkEnd w:id="176"/>
    </w:p>
    <w:p w14:paraId="352A2BDF" w14:textId="3E82D4E7" w:rsidR="00F7009D" w:rsidRDefault="009D6872" w:rsidP="00F7009D">
      <w:pPr>
        <w:pStyle w:val="DiagramUnderrubrik"/>
      </w:pPr>
      <w:r>
        <w:t>Procent</w:t>
      </w:r>
    </w:p>
    <w:p w14:paraId="4D597A97" w14:textId="57B78B1C" w:rsidR="00F7009D" w:rsidRDefault="009D6872" w:rsidP="00F7009D">
      <w:pPr>
        <w:pStyle w:val="Brdtext"/>
        <w:spacing w:line="260" w:lineRule="atLeast"/>
      </w:pPr>
      <w:r>
        <w:rPr>
          <w:noProof/>
          <w:lang w:eastAsia="sv-SE"/>
        </w:rPr>
        <w:drawing>
          <wp:inline distT="0" distB="0" distL="0" distR="0" wp14:anchorId="397089CD" wp14:editId="3D1CEB4C">
            <wp:extent cx="2753995" cy="2255427"/>
            <wp:effectExtent l="0" t="0" r="0" b="0"/>
            <wp:docPr id="57" name="Diagram 242"/>
            <wp:cNvGraphicFramePr/>
            <a:graphic xmlns:a="http://schemas.openxmlformats.org/drawingml/2006/main">
              <a:graphicData uri="http://schemas.openxmlformats.org/drawingml/2006/chart">
                <c:chart xmlns:c="http://schemas.openxmlformats.org/drawingml/2006/chart" xmlns:r="http://schemas.openxmlformats.org/officeDocument/2006/relationships" r:id="rId137"/>
              </a:graphicData>
            </a:graphic>
          </wp:inline>
        </w:drawing>
      </w:r>
    </w:p>
    <w:p w14:paraId="7CC0E2B8" w14:textId="5B2EE72A" w:rsidR="00F7009D" w:rsidRDefault="009D6872" w:rsidP="00F7009D">
      <w:pPr>
        <w:pStyle w:val="DiagramFotnot"/>
      </w:pPr>
      <w:r>
        <w:t>Källa: Reuters EcoWin.</w:t>
      </w:r>
    </w:p>
    <w:p w14:paraId="12F1CE49" w14:textId="77777777" w:rsidR="00F7009D" w:rsidRDefault="00F7009D" w:rsidP="00F7009D">
      <w:pPr>
        <w:pStyle w:val="Brdtext"/>
      </w:pPr>
    </w:p>
    <w:p w14:paraId="45021971" w14:textId="77777777" w:rsidR="00F7009D" w:rsidRDefault="009D6872" w:rsidP="00F7009D">
      <w:pPr>
        <w:pStyle w:val="Brdtext"/>
      </w:pPr>
      <w:r w:rsidRPr="00F34AED">
        <w:t xml:space="preserve">Marknadsräntorna har fallit under inledningen av 2014, </w:t>
      </w:r>
      <w:r>
        <w:t xml:space="preserve">vilket är </w:t>
      </w:r>
      <w:r w:rsidRPr="00F34AED">
        <w:t xml:space="preserve">i linje med en global nedgång </w:t>
      </w:r>
      <w:r>
        <w:t>för</w:t>
      </w:r>
      <w:r w:rsidRPr="00F34AED">
        <w:t xml:space="preserve"> marknadsräntor</w:t>
      </w:r>
      <w:r>
        <w:t xml:space="preserve"> med längre löptider (se </w:t>
      </w:r>
      <w:r>
        <w:fldChar w:fldCharType="begin"/>
      </w:r>
      <w:r>
        <w:instrText xml:space="preserve"> REF  _Ref382832664 \* Lower \h </w:instrText>
      </w:r>
      <w:r>
        <w:fldChar w:fldCharType="separate"/>
      </w:r>
      <w:r w:rsidR="004642B5">
        <w:t xml:space="preserve">diagram </w:t>
      </w:r>
      <w:r w:rsidR="004642B5" w:rsidRPr="004642B5">
        <w:rPr>
          <w:bCs/>
          <w:noProof/>
        </w:rPr>
        <w:t>3</w:t>
      </w:r>
      <w:r w:rsidR="004642B5">
        <w:rPr>
          <w:noProof/>
        </w:rPr>
        <w:t>.22</w:t>
      </w:r>
      <w:r>
        <w:fldChar w:fldCharType="end"/>
      </w:r>
      <w:r>
        <w:t xml:space="preserve">). </w:t>
      </w:r>
    </w:p>
    <w:p w14:paraId="76D6E402" w14:textId="6A65BE96" w:rsidR="00F7009D" w:rsidRPr="001A6409" w:rsidRDefault="009D6872" w:rsidP="00F7009D">
      <w:pPr>
        <w:pStyle w:val="Brdtextmedindrag"/>
      </w:pPr>
      <w:r>
        <w:t>Tecken på en ekonomisk aktivitet i Kina och USA som är svagare än väntad, samt en tilltagande geopolitisk oro,</w:t>
      </w:r>
      <w:r w:rsidRPr="00F34AED">
        <w:t xml:space="preserve"> </w:t>
      </w:r>
      <w:r>
        <w:t>har ökat efterfrågan på obligationer, vilket bidragit till lägre räntor. Därtill har sannolikt</w:t>
      </w:r>
      <w:r w:rsidRPr="00F34AED" w:rsidDel="00F11979">
        <w:t xml:space="preserve"> </w:t>
      </w:r>
      <w:r w:rsidRPr="00F34AED">
        <w:t xml:space="preserve">osäkerhet kring eventuella spridningseffekter från </w:t>
      </w:r>
      <w:r>
        <w:t>problem</w:t>
      </w:r>
      <w:r w:rsidRPr="00F34AED">
        <w:t xml:space="preserve"> i </w:t>
      </w:r>
      <w:r>
        <w:t xml:space="preserve">flera </w:t>
      </w:r>
      <w:r w:rsidRPr="00F34AED">
        <w:t xml:space="preserve">framväxande ekonomier </w:t>
      </w:r>
      <w:r>
        <w:t>ytterligare bidragit till lägre marknadsräntor.</w:t>
      </w:r>
    </w:p>
    <w:p w14:paraId="54600944" w14:textId="5C4D7F92" w:rsidR="00F7009D" w:rsidRDefault="009D6872" w:rsidP="00F7009D">
      <w:pPr>
        <w:pStyle w:val="Brdtextmedindrag"/>
      </w:pPr>
      <w:r w:rsidRPr="00F34AED">
        <w:t xml:space="preserve">Förväntningar om </w:t>
      </w:r>
      <w:r>
        <w:t xml:space="preserve">en högre global ekonomisk </w:t>
      </w:r>
      <w:r w:rsidRPr="00AC65B1">
        <w:t xml:space="preserve">tillväxt </w:t>
      </w:r>
      <w:r>
        <w:t>bedöms emel</w:t>
      </w:r>
      <w:r w:rsidRPr="00F34AED">
        <w:t xml:space="preserve">lertid </w:t>
      </w:r>
      <w:r>
        <w:t>gradvis leda till högre</w:t>
      </w:r>
      <w:r w:rsidRPr="00F34AED">
        <w:t xml:space="preserve"> obligationsräntor </w:t>
      </w:r>
      <w:r>
        <w:t xml:space="preserve">2014 och 2015 (se </w:t>
      </w:r>
      <w:r>
        <w:fldChar w:fldCharType="begin"/>
      </w:r>
      <w:r>
        <w:instrText xml:space="preserve"> REF  _Ref379803905 \* Lower \h  \* MERGEFORMAT </w:instrText>
      </w:r>
      <w:r>
        <w:fldChar w:fldCharType="separate"/>
      </w:r>
      <w:r w:rsidR="004642B5">
        <w:t xml:space="preserve">tabell </w:t>
      </w:r>
      <w:r w:rsidR="004642B5" w:rsidRPr="004642B5">
        <w:rPr>
          <w:bCs/>
          <w:noProof/>
        </w:rPr>
        <w:t>3</w:t>
      </w:r>
      <w:r w:rsidR="004642B5">
        <w:t>.</w:t>
      </w:r>
      <w:r w:rsidR="004642B5">
        <w:rPr>
          <w:noProof/>
        </w:rPr>
        <w:t>7</w:t>
      </w:r>
      <w:r>
        <w:fldChar w:fldCharType="end"/>
      </w:r>
      <w:r>
        <w:t>).</w:t>
      </w:r>
    </w:p>
    <w:p w14:paraId="5251DD7C" w14:textId="5A0A2E91" w:rsidR="00F7009D" w:rsidRDefault="009D6872" w:rsidP="00F7009D">
      <w:pPr>
        <w:pStyle w:val="Rubrik4utannumrering"/>
      </w:pPr>
      <w:r w:rsidRPr="00F922AE">
        <w:t xml:space="preserve">Kronan </w:t>
      </w:r>
      <w:r>
        <w:t>något starkare</w:t>
      </w:r>
    </w:p>
    <w:p w14:paraId="3F055CB8" w14:textId="3154CBBE" w:rsidR="00F7009D" w:rsidRDefault="009D6872" w:rsidP="00F7009D">
      <w:pPr>
        <w:pStyle w:val="Brdtext"/>
      </w:pPr>
      <w:r w:rsidRPr="00F34AED">
        <w:t>Kronan försvagades något under senare delen av 2</w:t>
      </w:r>
      <w:r>
        <w:t xml:space="preserve">013. Detta berodde till viss del på </w:t>
      </w:r>
      <w:r w:rsidRPr="00F34AED">
        <w:t xml:space="preserve">stigande förväntningar om en räntesänkning från Riksbanken. Under </w:t>
      </w:r>
      <w:r>
        <w:t>inledningen av</w:t>
      </w:r>
      <w:r w:rsidRPr="00F34AED">
        <w:t xml:space="preserve"> 2014 har </w:t>
      </w:r>
      <w:r>
        <w:t>värdet på kronan i stort sett varit oförändrat, trots korta perioder av oro på de finansiella marknaderna</w:t>
      </w:r>
      <w:r w:rsidRPr="00F34AED">
        <w:t xml:space="preserve">. </w:t>
      </w:r>
      <w:r w:rsidRPr="003E652E">
        <w:t xml:space="preserve">I handelsvägda nominella termer </w:t>
      </w:r>
      <w:r w:rsidRPr="003E652E">
        <w:lastRenderedPageBreak/>
        <w:t>är kronan relativt stark medan den i reala termer</w:t>
      </w:r>
      <w:r>
        <w:t>, dvs. justerat för inflation,</w:t>
      </w:r>
      <w:r w:rsidRPr="003E652E">
        <w:t xml:space="preserve"> inte är långt ifrån den genomsnittliga nivån sedan 199</w:t>
      </w:r>
      <w:r>
        <w:t>9</w:t>
      </w:r>
      <w:r w:rsidRPr="003E652E">
        <w:t xml:space="preserve">. </w:t>
      </w:r>
      <w:r>
        <w:t>Kronindex,</w:t>
      </w:r>
      <w:r w:rsidRPr="003E652E">
        <w:t xml:space="preserve"> </w:t>
      </w:r>
      <w:r>
        <w:t>KIX,</w:t>
      </w:r>
      <w:r w:rsidRPr="003E652E">
        <w:t xml:space="preserve"> förväntas falla något</w:t>
      </w:r>
      <w:r w:rsidRPr="00F34AED">
        <w:t xml:space="preserve"> under 2014</w:t>
      </w:r>
      <w:r>
        <w:t xml:space="preserve"> (se </w:t>
      </w:r>
      <w:r>
        <w:fldChar w:fldCharType="begin"/>
      </w:r>
      <w:r>
        <w:instrText xml:space="preserve"> REF  _Ref379803905 \* Lower \h </w:instrText>
      </w:r>
      <w:r>
        <w:fldChar w:fldCharType="separate"/>
      </w:r>
      <w:r w:rsidR="004642B5">
        <w:t xml:space="preserve">tabell </w:t>
      </w:r>
      <w:r w:rsidR="004642B5" w:rsidRPr="004642B5">
        <w:rPr>
          <w:bCs/>
          <w:noProof/>
        </w:rPr>
        <w:t>3</w:t>
      </w:r>
      <w:r w:rsidR="004642B5">
        <w:t>.</w:t>
      </w:r>
      <w:r w:rsidR="004642B5">
        <w:rPr>
          <w:noProof/>
        </w:rPr>
        <w:t>7</w:t>
      </w:r>
      <w:r>
        <w:fldChar w:fldCharType="end"/>
      </w:r>
      <w:r>
        <w:t>)</w:t>
      </w:r>
      <w:r w:rsidRPr="00F34AED">
        <w:t>, dvs.</w:t>
      </w:r>
      <w:r w:rsidRPr="003E652E">
        <w:t xml:space="preserve"> kronan förväntas stärkas</w:t>
      </w:r>
      <w:r w:rsidRPr="00F34AED">
        <w:t xml:space="preserve">, </w:t>
      </w:r>
      <w:r>
        <w:t>framför allt</w:t>
      </w:r>
      <w:r w:rsidRPr="00F34AED">
        <w:t xml:space="preserve"> mot euron</w:t>
      </w:r>
      <w:r>
        <w:t>. Detta är i linje med marknadens förväntningar om ökande skillnader i styrräntan mellan Sverige och euroområdet.</w:t>
      </w:r>
    </w:p>
    <w:p w14:paraId="4C3D1412" w14:textId="0CC3EB76" w:rsidR="00F7009D" w:rsidRDefault="009D6872" w:rsidP="00F7009D">
      <w:pPr>
        <w:pStyle w:val="Rubrik2"/>
      </w:pPr>
      <w:bookmarkStart w:id="177" w:name="_Toc384401488"/>
      <w:r w:rsidRPr="003E652E">
        <w:t xml:space="preserve">Utvecklingen </w:t>
      </w:r>
      <w:r>
        <w:t>2016–2018</w:t>
      </w:r>
      <w:bookmarkEnd w:id="177"/>
    </w:p>
    <w:p w14:paraId="30907C30" w14:textId="202DA39B" w:rsidR="00F7009D" w:rsidRPr="0053711A" w:rsidRDefault="009D6872" w:rsidP="00F7009D">
      <w:pPr>
        <w:pStyle w:val="Rubrik4utannumrering"/>
        <w:spacing w:before="0"/>
      </w:pPr>
      <w:r>
        <w:t>Högre tillväxt i omvärlden</w:t>
      </w:r>
    </w:p>
    <w:p w14:paraId="743E03B9" w14:textId="086C4D11" w:rsidR="00F7009D" w:rsidRDefault="009D6872" w:rsidP="00F7009D">
      <w:pPr>
        <w:pStyle w:val="Brdtextmedindrag"/>
        <w:ind w:firstLine="0"/>
      </w:pPr>
      <w:r>
        <w:t>De flesta avancerade ekonomier befinner sig alltjämt i en lågkon</w:t>
      </w:r>
      <w:r>
        <w:softHyphen/>
        <w:t>junktur 2015. Det finns därmed goda förut</w:t>
      </w:r>
      <w:r>
        <w:softHyphen/>
        <w:t xml:space="preserve">sättningar för att tillväxten </w:t>
      </w:r>
      <w:r w:rsidRPr="00C45327">
        <w:t xml:space="preserve">kan bli relativt hög i den efterföljande återhämtningsfasen (se </w:t>
      </w:r>
      <w:r w:rsidRPr="00C45327">
        <w:fldChar w:fldCharType="begin"/>
      </w:r>
      <w:r w:rsidRPr="00C45327">
        <w:instrText xml:space="preserve"> REF  _Ref384114027 \* Lower \h  \* MERGEFORMAT </w:instrText>
      </w:r>
      <w:r w:rsidRPr="00C45327">
        <w:fldChar w:fldCharType="separate"/>
      </w:r>
      <w:r w:rsidR="004642B5">
        <w:t xml:space="preserve">tabell </w:t>
      </w:r>
      <w:r w:rsidR="004642B5">
        <w:rPr>
          <w:noProof/>
        </w:rPr>
        <w:t>3</w:t>
      </w:r>
      <w:r w:rsidR="004642B5">
        <w:t>.</w:t>
      </w:r>
      <w:r w:rsidR="004642B5">
        <w:rPr>
          <w:noProof/>
        </w:rPr>
        <w:t>8</w:t>
      </w:r>
      <w:r w:rsidRPr="00C45327">
        <w:fldChar w:fldCharType="end"/>
      </w:r>
      <w:r w:rsidRPr="00C45327">
        <w:t>). Överlag</w:t>
      </w:r>
      <w:r>
        <w:t xml:space="preserve"> förväntas en fortsatt återhämtning i Sveriges viktigaste handelsländer och därmed att efterfrågan på svensk export fortsätter växa i en förhållandevis hög takt 2016–</w:t>
      </w:r>
      <w:r w:rsidRPr="00C45327">
        <w:t>2018.</w:t>
      </w:r>
    </w:p>
    <w:p w14:paraId="2B3442D6" w14:textId="2D439841" w:rsidR="00F7009D" w:rsidRDefault="009D6872" w:rsidP="00F7009D">
      <w:pPr>
        <w:pStyle w:val="Brdtextmedindrag"/>
      </w:pPr>
      <w:r w:rsidRPr="00A45FD9">
        <w:t xml:space="preserve">I </w:t>
      </w:r>
      <w:r>
        <w:t xml:space="preserve">många </w:t>
      </w:r>
      <w:r w:rsidRPr="00A45FD9">
        <w:t>euro</w:t>
      </w:r>
      <w:r>
        <w:t>länder</w:t>
      </w:r>
      <w:r w:rsidRPr="00A45FD9">
        <w:t xml:space="preserve"> </w:t>
      </w:r>
      <w:r>
        <w:t>har tillväxt</w:t>
      </w:r>
      <w:r>
        <w:softHyphen/>
        <w:t>förutsättningarna försämrats i spåren av finans- och skuldkrisen och den därpå följande djupa och utdragna lågkonjunkturen. Hög arbetslöshet har bl.a. medfört att många lämnat arbetskraften. Utöver detta förväntas fortsatta behov av anpassningar av konkurrenskraft prägla den ekonomiska utvecklingen i euroområdet även under prognosperiodens senare del. Detta dämpar tillväxten.</w:t>
      </w:r>
      <w:r w:rsidRPr="00A45FD9">
        <w:t xml:space="preserve"> </w:t>
      </w:r>
    </w:p>
    <w:p w14:paraId="67E3368F" w14:textId="1E8E1154" w:rsidR="00F7009D" w:rsidRDefault="009D6872" w:rsidP="00F7009D">
      <w:pPr>
        <w:pStyle w:val="Brdtextmedindrag"/>
      </w:pPr>
      <w:bookmarkStart w:id="178" w:name="_Ref379794834"/>
      <w:r>
        <w:t>BNP-tillväxten i USA väntas vara relativt hög 2016–2018. En expansiv penningpolitik stödjer återhämtningen, medan finanspolitiken för</w:t>
      </w:r>
      <w:r>
        <w:softHyphen/>
        <w:t>väntas vara neutral.</w:t>
      </w:r>
    </w:p>
    <w:p w14:paraId="7DA8B123" w14:textId="77777777" w:rsidR="00F7009D" w:rsidRDefault="009D6872" w:rsidP="00F7009D">
      <w:pPr>
        <w:pStyle w:val="TabellRubrik"/>
      </w:pPr>
      <w:bookmarkStart w:id="179" w:name="_Ref382297945"/>
      <w:bookmarkStart w:id="180" w:name="_Ref384114027"/>
      <w:bookmarkStart w:id="181" w:name="_Ref384114015"/>
      <w:bookmarkStart w:id="182" w:name="_Toc384401635"/>
      <w:r>
        <w:lastRenderedPageBreak/>
        <w:t xml:space="preserve">Tabell </w:t>
      </w:r>
      <w:r w:rsidR="0009067D">
        <w:fldChar w:fldCharType="begin"/>
      </w:r>
      <w:r w:rsidR="0009067D">
        <w:instrText xml:space="preserve"> STYLEREF "Rubrik 1"\n \* MERGEFORMAT </w:instrText>
      </w:r>
      <w:r w:rsidR="0009067D">
        <w:fldChar w:fldCharType="separate"/>
      </w:r>
      <w:r w:rsidR="004642B5">
        <w:rPr>
          <w:noProof/>
        </w:rPr>
        <w:t>3</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8</w:t>
      </w:r>
      <w:r w:rsidR="0009067D">
        <w:rPr>
          <w:noProof/>
        </w:rPr>
        <w:fldChar w:fldCharType="end"/>
      </w:r>
      <w:bookmarkEnd w:id="179"/>
      <w:bookmarkEnd w:id="180"/>
      <w:r>
        <w:t xml:space="preserve"> Nyckeltalstabell</w:t>
      </w:r>
      <w:bookmarkEnd w:id="181"/>
      <w:bookmarkEnd w:id="182"/>
    </w:p>
    <w:p w14:paraId="4BA085B3" w14:textId="6BA3C619" w:rsidR="00F7009D" w:rsidRDefault="009D6872" w:rsidP="00F7009D">
      <w:pPr>
        <w:pStyle w:val="TabellUnderrubrik"/>
      </w:pPr>
      <w:r>
        <w:t>Utfall t.o.m. 2013, prognos för 2014–2018</w:t>
      </w:r>
      <w:r>
        <w:br/>
        <w:t>Procentuell förändring om annat ej anges</w:t>
      </w:r>
    </w:p>
    <w:tbl>
      <w:tblPr>
        <w:tblStyle w:val="RKEgentabell"/>
        <w:tblW w:w="4383" w:type="dxa"/>
        <w:tblLayout w:type="fixed"/>
        <w:tblLook w:val="0460" w:firstRow="1" w:lastRow="1" w:firstColumn="0" w:lastColumn="0" w:noHBand="0" w:noVBand="1"/>
      </w:tblPr>
      <w:tblGrid>
        <w:gridCol w:w="1583"/>
        <w:gridCol w:w="466"/>
        <w:gridCol w:w="467"/>
        <w:gridCol w:w="467"/>
        <w:gridCol w:w="466"/>
        <w:gridCol w:w="467"/>
        <w:gridCol w:w="467"/>
      </w:tblGrid>
      <w:tr w:rsidR="00F7009D" w14:paraId="6CB75DDF" w14:textId="77777777" w:rsidTr="00F7009D">
        <w:trPr>
          <w:cnfStyle w:val="100000000000" w:firstRow="1" w:lastRow="0" w:firstColumn="0" w:lastColumn="0" w:oddVBand="0" w:evenVBand="0" w:oddHBand="0" w:evenHBand="0" w:firstRowFirstColumn="0" w:firstRowLastColumn="0" w:lastRowFirstColumn="0" w:lastRowLastColumn="0"/>
        </w:trPr>
        <w:tc>
          <w:tcPr>
            <w:tcW w:w="1583" w:type="dxa"/>
          </w:tcPr>
          <w:p w14:paraId="6835F2C6" w14:textId="77777777" w:rsidR="00F7009D" w:rsidRDefault="00F7009D" w:rsidP="00F7009D">
            <w:pPr>
              <w:pStyle w:val="TabellHuvud"/>
              <w:keepNext/>
              <w:keepLines/>
              <w:jc w:val="left"/>
            </w:pPr>
          </w:p>
        </w:tc>
        <w:tc>
          <w:tcPr>
            <w:tcW w:w="466" w:type="dxa"/>
          </w:tcPr>
          <w:p w14:paraId="78AF9275" w14:textId="77777777" w:rsidR="00F7009D" w:rsidRDefault="009D6872" w:rsidP="00F7009D">
            <w:pPr>
              <w:pStyle w:val="TabellHuvud"/>
              <w:keepNext/>
              <w:keepLines/>
              <w:ind w:left="-108"/>
            </w:pPr>
            <w:r>
              <w:t>2013</w:t>
            </w:r>
          </w:p>
        </w:tc>
        <w:tc>
          <w:tcPr>
            <w:tcW w:w="467" w:type="dxa"/>
          </w:tcPr>
          <w:p w14:paraId="02928E5D" w14:textId="77777777" w:rsidR="00F7009D" w:rsidRDefault="009D6872" w:rsidP="00F7009D">
            <w:pPr>
              <w:pStyle w:val="TabellHuvud"/>
              <w:keepNext/>
              <w:keepLines/>
              <w:ind w:left="-149"/>
            </w:pPr>
            <w:r>
              <w:t>2014</w:t>
            </w:r>
          </w:p>
        </w:tc>
        <w:tc>
          <w:tcPr>
            <w:tcW w:w="467" w:type="dxa"/>
          </w:tcPr>
          <w:p w14:paraId="4B6C4300" w14:textId="77777777" w:rsidR="00F7009D" w:rsidRDefault="009D6872" w:rsidP="00F7009D">
            <w:pPr>
              <w:pStyle w:val="TabellHuvud"/>
              <w:keepNext/>
              <w:keepLines/>
              <w:ind w:left="-49"/>
            </w:pPr>
            <w:r>
              <w:t>2015</w:t>
            </w:r>
          </w:p>
        </w:tc>
        <w:tc>
          <w:tcPr>
            <w:tcW w:w="466" w:type="dxa"/>
          </w:tcPr>
          <w:p w14:paraId="13534034" w14:textId="77777777" w:rsidR="00F7009D" w:rsidRDefault="009D6872" w:rsidP="00F7009D">
            <w:pPr>
              <w:pStyle w:val="TabellHuvud"/>
              <w:keepNext/>
              <w:keepLines/>
              <w:ind w:left="-91"/>
            </w:pPr>
            <w:r>
              <w:t>2016</w:t>
            </w:r>
          </w:p>
        </w:tc>
        <w:tc>
          <w:tcPr>
            <w:tcW w:w="467" w:type="dxa"/>
          </w:tcPr>
          <w:p w14:paraId="7BD2D644" w14:textId="77777777" w:rsidR="00F7009D" w:rsidRDefault="009D6872" w:rsidP="00F7009D">
            <w:pPr>
              <w:pStyle w:val="TabellHuvud"/>
              <w:keepNext/>
              <w:keepLines/>
              <w:ind w:left="-132"/>
            </w:pPr>
            <w:r>
              <w:t>2017</w:t>
            </w:r>
          </w:p>
        </w:tc>
        <w:tc>
          <w:tcPr>
            <w:tcW w:w="467" w:type="dxa"/>
          </w:tcPr>
          <w:p w14:paraId="6272E490" w14:textId="77777777" w:rsidR="00F7009D" w:rsidRDefault="009D6872" w:rsidP="00F7009D">
            <w:pPr>
              <w:pStyle w:val="TabellHuvud"/>
              <w:keepNext/>
              <w:keepLines/>
              <w:ind w:left="-32"/>
            </w:pPr>
            <w:r>
              <w:t>2018</w:t>
            </w:r>
          </w:p>
        </w:tc>
      </w:tr>
      <w:tr w:rsidR="00F7009D" w14:paraId="5BEF6826" w14:textId="77777777" w:rsidTr="00F7009D">
        <w:tc>
          <w:tcPr>
            <w:tcW w:w="1583" w:type="dxa"/>
            <w:tcBorders>
              <w:top w:val="single" w:sz="18" w:space="0" w:color="auto"/>
              <w:bottom w:val="single" w:sz="4" w:space="0" w:color="auto"/>
            </w:tcBorders>
          </w:tcPr>
          <w:p w14:paraId="519933FD" w14:textId="77777777" w:rsidR="00F7009D" w:rsidRPr="00492489" w:rsidRDefault="009D6872" w:rsidP="00F7009D">
            <w:pPr>
              <w:pStyle w:val="TabellRader"/>
              <w:keepNext/>
              <w:keepLines/>
              <w:jc w:val="left"/>
              <w:rPr>
                <w:b/>
              </w:rPr>
            </w:pPr>
            <w:r w:rsidRPr="00492489">
              <w:rPr>
                <w:b/>
              </w:rPr>
              <w:t>Sverige</w:t>
            </w:r>
          </w:p>
        </w:tc>
        <w:tc>
          <w:tcPr>
            <w:tcW w:w="466" w:type="dxa"/>
            <w:tcBorders>
              <w:top w:val="single" w:sz="18" w:space="0" w:color="auto"/>
              <w:bottom w:val="single" w:sz="4" w:space="0" w:color="auto"/>
            </w:tcBorders>
          </w:tcPr>
          <w:p w14:paraId="7D6C5409" w14:textId="77777777" w:rsidR="00F7009D" w:rsidRDefault="00F7009D" w:rsidP="00F7009D">
            <w:pPr>
              <w:pStyle w:val="TabellRader"/>
              <w:keepNext/>
              <w:keepLines/>
            </w:pPr>
          </w:p>
        </w:tc>
        <w:tc>
          <w:tcPr>
            <w:tcW w:w="467" w:type="dxa"/>
            <w:tcBorders>
              <w:top w:val="single" w:sz="18" w:space="0" w:color="auto"/>
              <w:bottom w:val="single" w:sz="4" w:space="0" w:color="auto"/>
            </w:tcBorders>
          </w:tcPr>
          <w:p w14:paraId="3FE0E963" w14:textId="77777777" w:rsidR="00F7009D" w:rsidRDefault="00F7009D" w:rsidP="00F7009D">
            <w:pPr>
              <w:pStyle w:val="TabellRader"/>
              <w:keepNext/>
              <w:keepLines/>
            </w:pPr>
          </w:p>
        </w:tc>
        <w:tc>
          <w:tcPr>
            <w:tcW w:w="467" w:type="dxa"/>
            <w:tcBorders>
              <w:top w:val="single" w:sz="18" w:space="0" w:color="auto"/>
              <w:bottom w:val="single" w:sz="4" w:space="0" w:color="auto"/>
            </w:tcBorders>
          </w:tcPr>
          <w:p w14:paraId="32664811" w14:textId="77777777" w:rsidR="00F7009D" w:rsidRDefault="00F7009D" w:rsidP="00F7009D">
            <w:pPr>
              <w:pStyle w:val="TabellRader"/>
              <w:keepNext/>
              <w:keepLines/>
            </w:pPr>
          </w:p>
        </w:tc>
        <w:tc>
          <w:tcPr>
            <w:tcW w:w="466" w:type="dxa"/>
            <w:tcBorders>
              <w:top w:val="single" w:sz="18" w:space="0" w:color="auto"/>
              <w:bottom w:val="single" w:sz="4" w:space="0" w:color="auto"/>
            </w:tcBorders>
          </w:tcPr>
          <w:p w14:paraId="18E78A7F" w14:textId="77777777" w:rsidR="00F7009D" w:rsidRDefault="00F7009D" w:rsidP="00F7009D">
            <w:pPr>
              <w:pStyle w:val="TabellRader"/>
              <w:keepNext/>
              <w:keepLines/>
            </w:pPr>
          </w:p>
        </w:tc>
        <w:tc>
          <w:tcPr>
            <w:tcW w:w="467" w:type="dxa"/>
            <w:tcBorders>
              <w:top w:val="single" w:sz="18" w:space="0" w:color="auto"/>
              <w:bottom w:val="single" w:sz="4" w:space="0" w:color="auto"/>
            </w:tcBorders>
          </w:tcPr>
          <w:p w14:paraId="05B8E735" w14:textId="77777777" w:rsidR="00F7009D" w:rsidRDefault="00F7009D" w:rsidP="00F7009D">
            <w:pPr>
              <w:pStyle w:val="TabellRader"/>
              <w:keepNext/>
              <w:keepLines/>
            </w:pPr>
          </w:p>
        </w:tc>
        <w:tc>
          <w:tcPr>
            <w:tcW w:w="467" w:type="dxa"/>
            <w:tcBorders>
              <w:top w:val="single" w:sz="18" w:space="0" w:color="auto"/>
              <w:bottom w:val="single" w:sz="4" w:space="0" w:color="auto"/>
            </w:tcBorders>
          </w:tcPr>
          <w:p w14:paraId="218A9128" w14:textId="77777777" w:rsidR="00F7009D" w:rsidRDefault="00F7009D" w:rsidP="00F7009D">
            <w:pPr>
              <w:pStyle w:val="TabellRader"/>
              <w:keepNext/>
              <w:keepLines/>
            </w:pPr>
          </w:p>
        </w:tc>
      </w:tr>
      <w:tr w:rsidR="00F7009D" w14:paraId="19B6B805" w14:textId="77777777" w:rsidTr="00F7009D">
        <w:tc>
          <w:tcPr>
            <w:tcW w:w="1583" w:type="dxa"/>
            <w:tcBorders>
              <w:top w:val="single" w:sz="4" w:space="0" w:color="auto"/>
              <w:bottom w:val="nil"/>
            </w:tcBorders>
          </w:tcPr>
          <w:p w14:paraId="0A7B51A0" w14:textId="77777777" w:rsidR="00F7009D" w:rsidRDefault="009D6872" w:rsidP="00F7009D">
            <w:pPr>
              <w:pStyle w:val="TabellRader"/>
              <w:keepNext/>
              <w:keepLines/>
              <w:jc w:val="left"/>
            </w:pPr>
            <w:r>
              <w:t>BNP</w:t>
            </w:r>
          </w:p>
        </w:tc>
        <w:tc>
          <w:tcPr>
            <w:tcW w:w="466" w:type="dxa"/>
            <w:tcBorders>
              <w:top w:val="single" w:sz="4" w:space="0" w:color="auto"/>
              <w:bottom w:val="nil"/>
            </w:tcBorders>
          </w:tcPr>
          <w:p w14:paraId="37F7161B" w14:textId="77777777" w:rsidR="00F7009D" w:rsidRDefault="009D6872" w:rsidP="00F7009D">
            <w:pPr>
              <w:pStyle w:val="TabellRader"/>
              <w:keepNext/>
              <w:keepLines/>
            </w:pPr>
            <w:r w:rsidRPr="00CD7983">
              <w:t>1,</w:t>
            </w:r>
            <w:r>
              <w:t>5</w:t>
            </w:r>
          </w:p>
        </w:tc>
        <w:tc>
          <w:tcPr>
            <w:tcW w:w="467" w:type="dxa"/>
            <w:tcBorders>
              <w:top w:val="single" w:sz="4" w:space="0" w:color="auto"/>
              <w:bottom w:val="nil"/>
            </w:tcBorders>
          </w:tcPr>
          <w:p w14:paraId="1D17DF61" w14:textId="77777777" w:rsidR="00F7009D" w:rsidRDefault="009D6872" w:rsidP="00F7009D">
            <w:pPr>
              <w:pStyle w:val="TabellRader"/>
              <w:keepNext/>
              <w:keepLines/>
            </w:pPr>
            <w:r w:rsidRPr="00CD7983">
              <w:t>2,</w:t>
            </w:r>
            <w:r>
              <w:t>7</w:t>
            </w:r>
          </w:p>
        </w:tc>
        <w:tc>
          <w:tcPr>
            <w:tcW w:w="467" w:type="dxa"/>
            <w:tcBorders>
              <w:top w:val="single" w:sz="4" w:space="0" w:color="auto"/>
              <w:bottom w:val="nil"/>
            </w:tcBorders>
          </w:tcPr>
          <w:p w14:paraId="37E15059" w14:textId="77777777" w:rsidR="00F7009D" w:rsidRDefault="009D6872" w:rsidP="00F7009D">
            <w:pPr>
              <w:pStyle w:val="TabellRader"/>
              <w:keepNext/>
              <w:keepLines/>
            </w:pPr>
            <w:r w:rsidRPr="00CD7983">
              <w:t>3,</w:t>
            </w:r>
            <w:r>
              <w:t>3</w:t>
            </w:r>
          </w:p>
        </w:tc>
        <w:tc>
          <w:tcPr>
            <w:tcW w:w="466" w:type="dxa"/>
            <w:tcBorders>
              <w:top w:val="single" w:sz="4" w:space="0" w:color="auto"/>
              <w:bottom w:val="nil"/>
            </w:tcBorders>
          </w:tcPr>
          <w:p w14:paraId="59D44471" w14:textId="77777777" w:rsidR="00F7009D" w:rsidRDefault="009D6872" w:rsidP="00F7009D">
            <w:pPr>
              <w:pStyle w:val="TabellRader"/>
              <w:keepNext/>
              <w:keepLines/>
            </w:pPr>
            <w:r w:rsidRPr="00CD7983">
              <w:t>3,</w:t>
            </w:r>
            <w:r>
              <w:t>5</w:t>
            </w:r>
          </w:p>
        </w:tc>
        <w:tc>
          <w:tcPr>
            <w:tcW w:w="467" w:type="dxa"/>
            <w:tcBorders>
              <w:top w:val="single" w:sz="4" w:space="0" w:color="auto"/>
              <w:bottom w:val="nil"/>
            </w:tcBorders>
          </w:tcPr>
          <w:p w14:paraId="3F528249" w14:textId="77777777" w:rsidR="00F7009D" w:rsidRDefault="009D6872" w:rsidP="00F7009D">
            <w:pPr>
              <w:pStyle w:val="TabellRader"/>
              <w:keepNext/>
              <w:keepLines/>
            </w:pPr>
            <w:r w:rsidRPr="00CD7983">
              <w:t>2,5</w:t>
            </w:r>
          </w:p>
        </w:tc>
        <w:tc>
          <w:tcPr>
            <w:tcW w:w="467" w:type="dxa"/>
            <w:tcBorders>
              <w:top w:val="single" w:sz="4" w:space="0" w:color="auto"/>
              <w:bottom w:val="nil"/>
            </w:tcBorders>
          </w:tcPr>
          <w:p w14:paraId="5B5CFF30" w14:textId="77777777" w:rsidR="00F7009D" w:rsidRDefault="009D6872" w:rsidP="00F7009D">
            <w:pPr>
              <w:pStyle w:val="TabellRader"/>
              <w:keepNext/>
              <w:keepLines/>
            </w:pPr>
            <w:r w:rsidRPr="00CD7983">
              <w:t>2,</w:t>
            </w:r>
            <w:r>
              <w:t>3</w:t>
            </w:r>
          </w:p>
        </w:tc>
      </w:tr>
      <w:tr w:rsidR="00F7009D" w14:paraId="4BD5F8CB" w14:textId="77777777" w:rsidTr="00F7009D">
        <w:tc>
          <w:tcPr>
            <w:tcW w:w="1583" w:type="dxa"/>
            <w:tcBorders>
              <w:top w:val="nil"/>
              <w:bottom w:val="nil"/>
            </w:tcBorders>
          </w:tcPr>
          <w:p w14:paraId="11BE5AA8" w14:textId="77777777" w:rsidR="00F7009D" w:rsidRDefault="009D6872" w:rsidP="00F7009D">
            <w:pPr>
              <w:pStyle w:val="TabellRader"/>
              <w:keepNext/>
              <w:keepLines/>
              <w:jc w:val="left"/>
            </w:pPr>
            <w:r>
              <w:t>BNP, kalenderkorr.</w:t>
            </w:r>
          </w:p>
        </w:tc>
        <w:tc>
          <w:tcPr>
            <w:tcW w:w="466" w:type="dxa"/>
            <w:tcBorders>
              <w:top w:val="nil"/>
              <w:bottom w:val="nil"/>
            </w:tcBorders>
          </w:tcPr>
          <w:p w14:paraId="4EA89368" w14:textId="77777777" w:rsidR="00F7009D" w:rsidRDefault="009D6872" w:rsidP="00F7009D">
            <w:pPr>
              <w:pStyle w:val="TabellRader"/>
              <w:keepNext/>
              <w:keepLines/>
            </w:pPr>
            <w:r w:rsidRPr="00F15885">
              <w:t>1,</w:t>
            </w:r>
            <w:r>
              <w:t>5</w:t>
            </w:r>
          </w:p>
        </w:tc>
        <w:tc>
          <w:tcPr>
            <w:tcW w:w="467" w:type="dxa"/>
            <w:tcBorders>
              <w:top w:val="nil"/>
              <w:bottom w:val="nil"/>
            </w:tcBorders>
          </w:tcPr>
          <w:p w14:paraId="342BD559" w14:textId="77777777" w:rsidR="00F7009D" w:rsidRDefault="009D6872" w:rsidP="00F7009D">
            <w:pPr>
              <w:pStyle w:val="TabellRader"/>
              <w:keepNext/>
              <w:keepLines/>
            </w:pPr>
            <w:r w:rsidRPr="00F15885">
              <w:t>2,</w:t>
            </w:r>
            <w:r>
              <w:t>8</w:t>
            </w:r>
          </w:p>
        </w:tc>
        <w:tc>
          <w:tcPr>
            <w:tcW w:w="467" w:type="dxa"/>
            <w:tcBorders>
              <w:top w:val="nil"/>
              <w:bottom w:val="nil"/>
            </w:tcBorders>
          </w:tcPr>
          <w:p w14:paraId="10A485A3" w14:textId="77777777" w:rsidR="00F7009D" w:rsidRDefault="009D6872" w:rsidP="00F7009D">
            <w:pPr>
              <w:pStyle w:val="TabellRader"/>
              <w:keepNext/>
              <w:keepLines/>
            </w:pPr>
            <w:r w:rsidRPr="00F15885">
              <w:t>3,</w:t>
            </w:r>
            <w:r>
              <w:t>0</w:t>
            </w:r>
          </w:p>
        </w:tc>
        <w:tc>
          <w:tcPr>
            <w:tcW w:w="466" w:type="dxa"/>
            <w:tcBorders>
              <w:top w:val="nil"/>
              <w:bottom w:val="nil"/>
            </w:tcBorders>
          </w:tcPr>
          <w:p w14:paraId="12A76A93" w14:textId="77777777" w:rsidR="00F7009D" w:rsidRDefault="009D6872" w:rsidP="00F7009D">
            <w:pPr>
              <w:pStyle w:val="TabellRader"/>
              <w:keepNext/>
              <w:keepLines/>
            </w:pPr>
            <w:r w:rsidRPr="00F15885">
              <w:t>3,</w:t>
            </w:r>
            <w:r>
              <w:t>2</w:t>
            </w:r>
          </w:p>
        </w:tc>
        <w:tc>
          <w:tcPr>
            <w:tcW w:w="467" w:type="dxa"/>
            <w:tcBorders>
              <w:top w:val="nil"/>
              <w:bottom w:val="nil"/>
            </w:tcBorders>
          </w:tcPr>
          <w:p w14:paraId="3BB05142" w14:textId="77777777" w:rsidR="00F7009D" w:rsidRDefault="009D6872" w:rsidP="00F7009D">
            <w:pPr>
              <w:pStyle w:val="TabellRader"/>
              <w:keepNext/>
              <w:keepLines/>
            </w:pPr>
            <w:r w:rsidRPr="00F15885">
              <w:t>2,7</w:t>
            </w:r>
          </w:p>
        </w:tc>
        <w:tc>
          <w:tcPr>
            <w:tcW w:w="467" w:type="dxa"/>
            <w:tcBorders>
              <w:top w:val="nil"/>
              <w:bottom w:val="nil"/>
            </w:tcBorders>
          </w:tcPr>
          <w:p w14:paraId="762A323B" w14:textId="77777777" w:rsidR="00F7009D" w:rsidRDefault="009D6872" w:rsidP="00F7009D">
            <w:pPr>
              <w:pStyle w:val="TabellRader"/>
              <w:keepNext/>
              <w:keepLines/>
            </w:pPr>
            <w:r w:rsidRPr="00F15885">
              <w:t>2,</w:t>
            </w:r>
            <w:r>
              <w:t>4</w:t>
            </w:r>
          </w:p>
        </w:tc>
      </w:tr>
      <w:tr w:rsidR="00F7009D" w14:paraId="168CEC16" w14:textId="77777777" w:rsidTr="00F7009D">
        <w:trPr>
          <w:trHeight w:val="307"/>
        </w:trPr>
        <w:tc>
          <w:tcPr>
            <w:tcW w:w="1583" w:type="dxa"/>
            <w:tcBorders>
              <w:top w:val="nil"/>
              <w:bottom w:val="nil"/>
            </w:tcBorders>
          </w:tcPr>
          <w:p w14:paraId="6AB66B38" w14:textId="77777777" w:rsidR="00F7009D" w:rsidRDefault="009D6872" w:rsidP="00F7009D">
            <w:pPr>
              <w:pStyle w:val="TabellRader"/>
              <w:keepNext/>
              <w:keepLines/>
              <w:jc w:val="left"/>
            </w:pPr>
            <w:r>
              <w:t>Hushållens konsumtion</w:t>
            </w:r>
          </w:p>
        </w:tc>
        <w:tc>
          <w:tcPr>
            <w:tcW w:w="466" w:type="dxa"/>
            <w:tcBorders>
              <w:top w:val="nil"/>
              <w:bottom w:val="nil"/>
            </w:tcBorders>
            <w:vAlign w:val="bottom"/>
          </w:tcPr>
          <w:p w14:paraId="733C3DA0" w14:textId="77777777" w:rsidR="00F7009D" w:rsidRDefault="009D6872" w:rsidP="00F7009D">
            <w:pPr>
              <w:pStyle w:val="TabellRader"/>
              <w:keepNext/>
              <w:keepLines/>
            </w:pPr>
            <w:r>
              <w:t>2,0</w:t>
            </w:r>
          </w:p>
        </w:tc>
        <w:tc>
          <w:tcPr>
            <w:tcW w:w="467" w:type="dxa"/>
            <w:tcBorders>
              <w:top w:val="nil"/>
              <w:bottom w:val="nil"/>
            </w:tcBorders>
            <w:vAlign w:val="bottom"/>
          </w:tcPr>
          <w:p w14:paraId="69150DBF" w14:textId="77777777" w:rsidR="00F7009D" w:rsidRDefault="009D6872" w:rsidP="00F7009D">
            <w:pPr>
              <w:pStyle w:val="TabellRader"/>
              <w:keepNext/>
              <w:keepLines/>
            </w:pPr>
            <w:r w:rsidRPr="00383991">
              <w:t>2,</w:t>
            </w:r>
            <w:r>
              <w:t>6</w:t>
            </w:r>
          </w:p>
        </w:tc>
        <w:tc>
          <w:tcPr>
            <w:tcW w:w="467" w:type="dxa"/>
            <w:tcBorders>
              <w:top w:val="nil"/>
              <w:bottom w:val="nil"/>
            </w:tcBorders>
            <w:vAlign w:val="bottom"/>
          </w:tcPr>
          <w:p w14:paraId="67BD4482" w14:textId="77777777" w:rsidR="00F7009D" w:rsidRDefault="009D6872" w:rsidP="00F7009D">
            <w:pPr>
              <w:pStyle w:val="TabellRader"/>
              <w:keepNext/>
              <w:keepLines/>
            </w:pPr>
            <w:r w:rsidRPr="00383991">
              <w:t>3,7</w:t>
            </w:r>
          </w:p>
        </w:tc>
        <w:tc>
          <w:tcPr>
            <w:tcW w:w="466" w:type="dxa"/>
            <w:tcBorders>
              <w:top w:val="nil"/>
              <w:bottom w:val="nil"/>
            </w:tcBorders>
            <w:vAlign w:val="bottom"/>
          </w:tcPr>
          <w:p w14:paraId="62FA0D2F" w14:textId="77777777" w:rsidR="00F7009D" w:rsidRDefault="009D6872" w:rsidP="00F7009D">
            <w:pPr>
              <w:pStyle w:val="TabellRader"/>
              <w:keepNext/>
              <w:keepLines/>
            </w:pPr>
            <w:r w:rsidRPr="00383991">
              <w:t>3,</w:t>
            </w:r>
            <w:r>
              <w:t>4</w:t>
            </w:r>
          </w:p>
        </w:tc>
        <w:tc>
          <w:tcPr>
            <w:tcW w:w="467" w:type="dxa"/>
            <w:tcBorders>
              <w:top w:val="nil"/>
              <w:bottom w:val="nil"/>
            </w:tcBorders>
            <w:vAlign w:val="bottom"/>
          </w:tcPr>
          <w:p w14:paraId="2DD8BBBC" w14:textId="77777777" w:rsidR="00F7009D" w:rsidRDefault="009D6872" w:rsidP="00F7009D">
            <w:pPr>
              <w:pStyle w:val="TabellRader"/>
              <w:keepNext/>
              <w:keepLines/>
            </w:pPr>
            <w:r w:rsidRPr="00383991">
              <w:t>2,8</w:t>
            </w:r>
          </w:p>
        </w:tc>
        <w:tc>
          <w:tcPr>
            <w:tcW w:w="467" w:type="dxa"/>
            <w:tcBorders>
              <w:top w:val="nil"/>
              <w:bottom w:val="nil"/>
            </w:tcBorders>
            <w:vAlign w:val="bottom"/>
          </w:tcPr>
          <w:p w14:paraId="6EA6F835" w14:textId="77777777" w:rsidR="00F7009D" w:rsidRDefault="009D6872" w:rsidP="00F7009D">
            <w:pPr>
              <w:pStyle w:val="TabellRader"/>
              <w:keepNext/>
              <w:keepLines/>
            </w:pPr>
            <w:r w:rsidRPr="00383991">
              <w:t>2,</w:t>
            </w:r>
            <w:r>
              <w:t>5</w:t>
            </w:r>
          </w:p>
        </w:tc>
      </w:tr>
      <w:tr w:rsidR="00F7009D" w14:paraId="0E353B42" w14:textId="77777777" w:rsidTr="00F7009D">
        <w:tc>
          <w:tcPr>
            <w:tcW w:w="1583" w:type="dxa"/>
            <w:tcBorders>
              <w:top w:val="nil"/>
              <w:bottom w:val="nil"/>
            </w:tcBorders>
          </w:tcPr>
          <w:p w14:paraId="3749D1F3" w14:textId="77777777" w:rsidR="00F7009D" w:rsidRDefault="009D6872" w:rsidP="00F7009D">
            <w:pPr>
              <w:pStyle w:val="TabellRader"/>
              <w:keepNext/>
              <w:keepLines/>
              <w:jc w:val="left"/>
            </w:pPr>
            <w:r>
              <w:t>Offentlig konsumtion</w:t>
            </w:r>
          </w:p>
        </w:tc>
        <w:tc>
          <w:tcPr>
            <w:tcW w:w="466" w:type="dxa"/>
            <w:tcBorders>
              <w:top w:val="nil"/>
              <w:bottom w:val="nil"/>
            </w:tcBorders>
          </w:tcPr>
          <w:p w14:paraId="26081578" w14:textId="77777777" w:rsidR="00F7009D" w:rsidRDefault="009D6872" w:rsidP="00F7009D">
            <w:pPr>
              <w:pStyle w:val="TabellRader"/>
              <w:keepNext/>
              <w:keepLines/>
            </w:pPr>
            <w:r>
              <w:t>2,0</w:t>
            </w:r>
          </w:p>
        </w:tc>
        <w:tc>
          <w:tcPr>
            <w:tcW w:w="467" w:type="dxa"/>
            <w:tcBorders>
              <w:top w:val="nil"/>
              <w:bottom w:val="nil"/>
            </w:tcBorders>
          </w:tcPr>
          <w:p w14:paraId="1F2C6D4B" w14:textId="77777777" w:rsidR="00F7009D" w:rsidRDefault="009D6872" w:rsidP="00F7009D">
            <w:pPr>
              <w:pStyle w:val="TabellRader"/>
              <w:keepNext/>
              <w:keepLines/>
            </w:pPr>
            <w:r>
              <w:t>1,0</w:t>
            </w:r>
          </w:p>
        </w:tc>
        <w:tc>
          <w:tcPr>
            <w:tcW w:w="467" w:type="dxa"/>
            <w:tcBorders>
              <w:top w:val="nil"/>
              <w:bottom w:val="nil"/>
            </w:tcBorders>
          </w:tcPr>
          <w:p w14:paraId="0669A1C7" w14:textId="77777777" w:rsidR="00F7009D" w:rsidRDefault="009D6872" w:rsidP="00F7009D">
            <w:pPr>
              <w:pStyle w:val="TabellRader"/>
              <w:keepNext/>
              <w:keepLines/>
            </w:pPr>
            <w:r w:rsidRPr="007368FF">
              <w:t>0,</w:t>
            </w:r>
            <w:r>
              <w:t>6</w:t>
            </w:r>
          </w:p>
        </w:tc>
        <w:tc>
          <w:tcPr>
            <w:tcW w:w="466" w:type="dxa"/>
            <w:tcBorders>
              <w:top w:val="nil"/>
              <w:bottom w:val="nil"/>
            </w:tcBorders>
          </w:tcPr>
          <w:p w14:paraId="1D70065E" w14:textId="77777777" w:rsidR="00F7009D" w:rsidRDefault="009D6872" w:rsidP="00F7009D">
            <w:pPr>
              <w:pStyle w:val="TabellRader"/>
              <w:keepNext/>
              <w:keepLines/>
            </w:pPr>
            <w:r>
              <w:t>0,9</w:t>
            </w:r>
          </w:p>
        </w:tc>
        <w:tc>
          <w:tcPr>
            <w:tcW w:w="467" w:type="dxa"/>
            <w:tcBorders>
              <w:top w:val="nil"/>
              <w:bottom w:val="nil"/>
            </w:tcBorders>
          </w:tcPr>
          <w:p w14:paraId="6DB10B07" w14:textId="77777777" w:rsidR="00F7009D" w:rsidRDefault="009D6872" w:rsidP="00F7009D">
            <w:pPr>
              <w:pStyle w:val="TabellRader"/>
              <w:keepNext/>
              <w:keepLines/>
            </w:pPr>
            <w:r w:rsidRPr="007368FF">
              <w:t>0,</w:t>
            </w:r>
            <w:r>
              <w:t>3</w:t>
            </w:r>
          </w:p>
        </w:tc>
        <w:tc>
          <w:tcPr>
            <w:tcW w:w="467" w:type="dxa"/>
            <w:tcBorders>
              <w:top w:val="nil"/>
              <w:bottom w:val="nil"/>
            </w:tcBorders>
          </w:tcPr>
          <w:p w14:paraId="3C01054D" w14:textId="77777777" w:rsidR="00F7009D" w:rsidRDefault="009D6872" w:rsidP="00F7009D">
            <w:pPr>
              <w:pStyle w:val="TabellRader"/>
              <w:keepNext/>
              <w:keepLines/>
            </w:pPr>
            <w:r w:rsidRPr="007368FF">
              <w:t>0,</w:t>
            </w:r>
            <w:r>
              <w:t>2</w:t>
            </w:r>
          </w:p>
        </w:tc>
      </w:tr>
      <w:tr w:rsidR="00F7009D" w14:paraId="7D95ADD9" w14:textId="77777777" w:rsidTr="00F7009D">
        <w:tc>
          <w:tcPr>
            <w:tcW w:w="1583" w:type="dxa"/>
            <w:tcBorders>
              <w:top w:val="nil"/>
              <w:bottom w:val="nil"/>
            </w:tcBorders>
          </w:tcPr>
          <w:p w14:paraId="2B2F161D" w14:textId="77777777" w:rsidR="00F7009D" w:rsidRDefault="009D6872" w:rsidP="00F7009D">
            <w:pPr>
              <w:pStyle w:val="TabellRader"/>
              <w:keepNext/>
              <w:keepLines/>
              <w:jc w:val="left"/>
            </w:pPr>
            <w:r>
              <w:t>Fasta bruttoinvesteringar</w:t>
            </w:r>
          </w:p>
        </w:tc>
        <w:tc>
          <w:tcPr>
            <w:tcW w:w="466" w:type="dxa"/>
            <w:tcBorders>
              <w:top w:val="nil"/>
              <w:bottom w:val="nil"/>
            </w:tcBorders>
            <w:vAlign w:val="bottom"/>
          </w:tcPr>
          <w:p w14:paraId="487026C8" w14:textId="77777777" w:rsidR="00F7009D" w:rsidRDefault="009D6872" w:rsidP="00F7009D">
            <w:pPr>
              <w:pStyle w:val="TabellRader"/>
              <w:keepNext/>
              <w:keepLines/>
            </w:pPr>
            <w:r w:rsidRPr="00074579">
              <w:t>-1,</w:t>
            </w:r>
            <w:r>
              <w:t>3</w:t>
            </w:r>
          </w:p>
        </w:tc>
        <w:tc>
          <w:tcPr>
            <w:tcW w:w="467" w:type="dxa"/>
            <w:tcBorders>
              <w:top w:val="nil"/>
              <w:bottom w:val="nil"/>
            </w:tcBorders>
            <w:vAlign w:val="bottom"/>
          </w:tcPr>
          <w:p w14:paraId="118CB51B" w14:textId="77777777" w:rsidR="00F7009D" w:rsidRDefault="009D6872" w:rsidP="00F7009D">
            <w:pPr>
              <w:pStyle w:val="TabellRader"/>
              <w:keepNext/>
              <w:keepLines/>
            </w:pPr>
            <w:r w:rsidRPr="00074579">
              <w:t>4,</w:t>
            </w:r>
            <w:r>
              <w:t>7</w:t>
            </w:r>
          </w:p>
        </w:tc>
        <w:tc>
          <w:tcPr>
            <w:tcW w:w="467" w:type="dxa"/>
            <w:tcBorders>
              <w:top w:val="nil"/>
              <w:bottom w:val="nil"/>
            </w:tcBorders>
            <w:vAlign w:val="bottom"/>
          </w:tcPr>
          <w:p w14:paraId="5E0C763E" w14:textId="77777777" w:rsidR="00F7009D" w:rsidRDefault="009D6872" w:rsidP="00F7009D">
            <w:pPr>
              <w:pStyle w:val="TabellRader"/>
              <w:keepNext/>
              <w:keepLines/>
            </w:pPr>
            <w:r w:rsidRPr="00074579">
              <w:t>7,4</w:t>
            </w:r>
          </w:p>
        </w:tc>
        <w:tc>
          <w:tcPr>
            <w:tcW w:w="466" w:type="dxa"/>
            <w:tcBorders>
              <w:top w:val="nil"/>
              <w:bottom w:val="nil"/>
            </w:tcBorders>
            <w:vAlign w:val="bottom"/>
          </w:tcPr>
          <w:p w14:paraId="1F211386" w14:textId="77777777" w:rsidR="00F7009D" w:rsidRDefault="009D6872" w:rsidP="00F7009D">
            <w:pPr>
              <w:pStyle w:val="TabellRader"/>
              <w:keepNext/>
              <w:keepLines/>
            </w:pPr>
            <w:r w:rsidRPr="00074579">
              <w:t>6,</w:t>
            </w:r>
            <w:r>
              <w:t>5</w:t>
            </w:r>
          </w:p>
        </w:tc>
        <w:tc>
          <w:tcPr>
            <w:tcW w:w="467" w:type="dxa"/>
            <w:tcBorders>
              <w:top w:val="nil"/>
              <w:bottom w:val="nil"/>
            </w:tcBorders>
            <w:vAlign w:val="bottom"/>
          </w:tcPr>
          <w:p w14:paraId="52F6BDD7" w14:textId="77777777" w:rsidR="00F7009D" w:rsidRDefault="009D6872" w:rsidP="00F7009D">
            <w:pPr>
              <w:pStyle w:val="TabellRader"/>
              <w:keepNext/>
              <w:keepLines/>
            </w:pPr>
            <w:r w:rsidRPr="00074579">
              <w:t>4,</w:t>
            </w:r>
            <w:r>
              <w:t>5</w:t>
            </w:r>
          </w:p>
        </w:tc>
        <w:tc>
          <w:tcPr>
            <w:tcW w:w="467" w:type="dxa"/>
            <w:tcBorders>
              <w:top w:val="nil"/>
              <w:bottom w:val="nil"/>
            </w:tcBorders>
            <w:vAlign w:val="bottom"/>
          </w:tcPr>
          <w:p w14:paraId="5EDDC9DB" w14:textId="77777777" w:rsidR="00F7009D" w:rsidRDefault="009D6872" w:rsidP="00F7009D">
            <w:pPr>
              <w:pStyle w:val="TabellRader"/>
              <w:keepNext/>
              <w:keepLines/>
            </w:pPr>
            <w:r w:rsidRPr="00074579">
              <w:t>4,</w:t>
            </w:r>
            <w:r>
              <w:t>2</w:t>
            </w:r>
          </w:p>
        </w:tc>
      </w:tr>
      <w:tr w:rsidR="00F7009D" w14:paraId="6F8A825A" w14:textId="77777777" w:rsidTr="00F7009D">
        <w:tc>
          <w:tcPr>
            <w:tcW w:w="1583" w:type="dxa"/>
            <w:tcBorders>
              <w:top w:val="nil"/>
              <w:bottom w:val="nil"/>
            </w:tcBorders>
          </w:tcPr>
          <w:p w14:paraId="723B4F1F" w14:textId="77777777" w:rsidR="00F7009D" w:rsidRDefault="009D6872" w:rsidP="00F7009D">
            <w:pPr>
              <w:pStyle w:val="TabellRader"/>
              <w:keepNext/>
              <w:keepLines/>
              <w:jc w:val="left"/>
            </w:pPr>
            <w:r>
              <w:t>Lagerinvesteringar</w:t>
            </w:r>
            <w:r w:rsidRPr="00492489">
              <w:rPr>
                <w:vertAlign w:val="superscript"/>
              </w:rPr>
              <w:t>1</w:t>
            </w:r>
          </w:p>
        </w:tc>
        <w:tc>
          <w:tcPr>
            <w:tcW w:w="466" w:type="dxa"/>
            <w:tcBorders>
              <w:top w:val="nil"/>
              <w:bottom w:val="nil"/>
            </w:tcBorders>
          </w:tcPr>
          <w:p w14:paraId="68574AAD" w14:textId="77777777" w:rsidR="00F7009D" w:rsidRDefault="009D6872" w:rsidP="00F7009D">
            <w:pPr>
              <w:pStyle w:val="TabellRader"/>
              <w:keepNext/>
              <w:keepLines/>
            </w:pPr>
            <w:r w:rsidRPr="00F4351E">
              <w:t>0,2</w:t>
            </w:r>
          </w:p>
        </w:tc>
        <w:tc>
          <w:tcPr>
            <w:tcW w:w="467" w:type="dxa"/>
            <w:tcBorders>
              <w:top w:val="nil"/>
              <w:bottom w:val="nil"/>
            </w:tcBorders>
          </w:tcPr>
          <w:p w14:paraId="77D8B6C5" w14:textId="77777777" w:rsidR="00F7009D" w:rsidRDefault="009D6872" w:rsidP="00F7009D">
            <w:pPr>
              <w:pStyle w:val="TabellRader"/>
              <w:keepNext/>
              <w:keepLines/>
            </w:pPr>
            <w:r w:rsidRPr="00F4351E">
              <w:t>0,</w:t>
            </w:r>
            <w:r>
              <w:t>1</w:t>
            </w:r>
          </w:p>
        </w:tc>
        <w:tc>
          <w:tcPr>
            <w:tcW w:w="467" w:type="dxa"/>
            <w:tcBorders>
              <w:top w:val="nil"/>
              <w:bottom w:val="nil"/>
            </w:tcBorders>
          </w:tcPr>
          <w:p w14:paraId="4FE8A14C" w14:textId="77777777" w:rsidR="00F7009D" w:rsidRDefault="009D6872" w:rsidP="00F7009D">
            <w:pPr>
              <w:pStyle w:val="TabellRader"/>
              <w:keepNext/>
              <w:keepLines/>
            </w:pPr>
            <w:r>
              <w:t>-</w:t>
            </w:r>
            <w:r w:rsidRPr="00F4351E">
              <w:t>0,</w:t>
            </w:r>
            <w:r>
              <w:t>1</w:t>
            </w:r>
          </w:p>
        </w:tc>
        <w:tc>
          <w:tcPr>
            <w:tcW w:w="466" w:type="dxa"/>
            <w:tcBorders>
              <w:top w:val="nil"/>
              <w:bottom w:val="nil"/>
            </w:tcBorders>
          </w:tcPr>
          <w:p w14:paraId="2A80B282" w14:textId="77777777" w:rsidR="00F7009D" w:rsidRDefault="009D6872" w:rsidP="00F7009D">
            <w:pPr>
              <w:pStyle w:val="TabellRader"/>
              <w:keepNext/>
              <w:keepLines/>
            </w:pPr>
            <w:r w:rsidRPr="00F4351E">
              <w:t>0,0</w:t>
            </w:r>
          </w:p>
        </w:tc>
        <w:tc>
          <w:tcPr>
            <w:tcW w:w="467" w:type="dxa"/>
            <w:tcBorders>
              <w:top w:val="nil"/>
              <w:bottom w:val="nil"/>
            </w:tcBorders>
          </w:tcPr>
          <w:p w14:paraId="264CED29" w14:textId="77777777" w:rsidR="00F7009D" w:rsidRDefault="009D6872" w:rsidP="00F7009D">
            <w:pPr>
              <w:pStyle w:val="TabellRader"/>
              <w:keepNext/>
              <w:keepLines/>
            </w:pPr>
            <w:r w:rsidRPr="00F4351E">
              <w:t>0,0</w:t>
            </w:r>
          </w:p>
        </w:tc>
        <w:tc>
          <w:tcPr>
            <w:tcW w:w="467" w:type="dxa"/>
            <w:tcBorders>
              <w:top w:val="nil"/>
              <w:bottom w:val="nil"/>
            </w:tcBorders>
          </w:tcPr>
          <w:p w14:paraId="7032FFC1" w14:textId="77777777" w:rsidR="00F7009D" w:rsidRDefault="009D6872" w:rsidP="00F7009D">
            <w:pPr>
              <w:pStyle w:val="TabellRader"/>
              <w:keepNext/>
              <w:keepLines/>
            </w:pPr>
            <w:r w:rsidRPr="00F4351E">
              <w:t>0,0</w:t>
            </w:r>
          </w:p>
        </w:tc>
      </w:tr>
      <w:tr w:rsidR="00F7009D" w14:paraId="26DE03C6" w14:textId="77777777" w:rsidTr="00F7009D">
        <w:tc>
          <w:tcPr>
            <w:tcW w:w="1583" w:type="dxa"/>
            <w:tcBorders>
              <w:top w:val="nil"/>
              <w:bottom w:val="nil"/>
            </w:tcBorders>
          </w:tcPr>
          <w:p w14:paraId="2FB79E79" w14:textId="77777777" w:rsidR="00F7009D" w:rsidRDefault="009D6872" w:rsidP="00F7009D">
            <w:pPr>
              <w:pStyle w:val="TabellRader"/>
              <w:keepNext/>
              <w:keepLines/>
              <w:jc w:val="left"/>
            </w:pPr>
            <w:r>
              <w:t>Export</w:t>
            </w:r>
          </w:p>
        </w:tc>
        <w:tc>
          <w:tcPr>
            <w:tcW w:w="466" w:type="dxa"/>
            <w:tcBorders>
              <w:top w:val="nil"/>
              <w:bottom w:val="nil"/>
            </w:tcBorders>
          </w:tcPr>
          <w:p w14:paraId="32475176" w14:textId="77777777" w:rsidR="00F7009D" w:rsidRDefault="009D6872" w:rsidP="00F7009D">
            <w:pPr>
              <w:pStyle w:val="TabellRader"/>
              <w:keepNext/>
              <w:keepLines/>
            </w:pPr>
            <w:r w:rsidRPr="00B30333">
              <w:t>-</w:t>
            </w:r>
            <w:r>
              <w:t>0,9</w:t>
            </w:r>
          </w:p>
        </w:tc>
        <w:tc>
          <w:tcPr>
            <w:tcW w:w="467" w:type="dxa"/>
            <w:tcBorders>
              <w:top w:val="nil"/>
              <w:bottom w:val="nil"/>
            </w:tcBorders>
          </w:tcPr>
          <w:p w14:paraId="750CFCF9" w14:textId="77777777" w:rsidR="00F7009D" w:rsidRDefault="009D6872" w:rsidP="00F7009D">
            <w:pPr>
              <w:pStyle w:val="TabellRader"/>
              <w:keepNext/>
              <w:keepLines/>
            </w:pPr>
            <w:r>
              <w:t>3</w:t>
            </w:r>
            <w:r w:rsidRPr="00B30333">
              <w:t>,</w:t>
            </w:r>
            <w:r>
              <w:t>5</w:t>
            </w:r>
          </w:p>
        </w:tc>
        <w:tc>
          <w:tcPr>
            <w:tcW w:w="467" w:type="dxa"/>
            <w:tcBorders>
              <w:top w:val="nil"/>
              <w:bottom w:val="nil"/>
            </w:tcBorders>
          </w:tcPr>
          <w:p w14:paraId="0E51C5E2" w14:textId="77777777" w:rsidR="00F7009D" w:rsidRDefault="009D6872" w:rsidP="00F7009D">
            <w:pPr>
              <w:pStyle w:val="TabellRader"/>
              <w:keepNext/>
              <w:keepLines/>
            </w:pPr>
            <w:r>
              <w:t>5,5</w:t>
            </w:r>
          </w:p>
        </w:tc>
        <w:tc>
          <w:tcPr>
            <w:tcW w:w="466" w:type="dxa"/>
            <w:tcBorders>
              <w:top w:val="nil"/>
              <w:bottom w:val="nil"/>
            </w:tcBorders>
          </w:tcPr>
          <w:p w14:paraId="72213874" w14:textId="77777777" w:rsidR="00F7009D" w:rsidRDefault="009D6872" w:rsidP="00F7009D">
            <w:pPr>
              <w:pStyle w:val="TabellRader"/>
              <w:keepNext/>
              <w:keepLines/>
            </w:pPr>
            <w:r w:rsidRPr="00B30333">
              <w:t>6,</w:t>
            </w:r>
            <w:r>
              <w:t>5</w:t>
            </w:r>
          </w:p>
        </w:tc>
        <w:tc>
          <w:tcPr>
            <w:tcW w:w="467" w:type="dxa"/>
            <w:tcBorders>
              <w:top w:val="nil"/>
              <w:bottom w:val="nil"/>
            </w:tcBorders>
          </w:tcPr>
          <w:p w14:paraId="7F7FB3AC" w14:textId="77777777" w:rsidR="00F7009D" w:rsidRDefault="009D6872" w:rsidP="00F7009D">
            <w:pPr>
              <w:pStyle w:val="TabellRader"/>
              <w:keepNext/>
              <w:keepLines/>
            </w:pPr>
            <w:r w:rsidRPr="00B30333">
              <w:t>5,7</w:t>
            </w:r>
          </w:p>
        </w:tc>
        <w:tc>
          <w:tcPr>
            <w:tcW w:w="467" w:type="dxa"/>
            <w:tcBorders>
              <w:top w:val="nil"/>
              <w:bottom w:val="nil"/>
            </w:tcBorders>
          </w:tcPr>
          <w:p w14:paraId="611CBF26" w14:textId="77777777" w:rsidR="00F7009D" w:rsidRDefault="009D6872" w:rsidP="00F7009D">
            <w:pPr>
              <w:pStyle w:val="TabellRader"/>
              <w:keepNext/>
              <w:keepLines/>
            </w:pPr>
            <w:r w:rsidRPr="00B30333">
              <w:t>5,</w:t>
            </w:r>
            <w:r>
              <w:t>4</w:t>
            </w:r>
          </w:p>
        </w:tc>
      </w:tr>
      <w:tr w:rsidR="00F7009D" w14:paraId="69AB352E" w14:textId="77777777" w:rsidTr="00F7009D">
        <w:tc>
          <w:tcPr>
            <w:tcW w:w="1583" w:type="dxa"/>
            <w:tcBorders>
              <w:top w:val="nil"/>
              <w:bottom w:val="nil"/>
            </w:tcBorders>
          </w:tcPr>
          <w:p w14:paraId="2E439D25" w14:textId="77777777" w:rsidR="00F7009D" w:rsidRDefault="009D6872" w:rsidP="00F7009D">
            <w:pPr>
              <w:pStyle w:val="TabellRader"/>
              <w:keepNext/>
              <w:keepLines/>
              <w:jc w:val="left"/>
            </w:pPr>
            <w:r>
              <w:t>Import</w:t>
            </w:r>
          </w:p>
        </w:tc>
        <w:tc>
          <w:tcPr>
            <w:tcW w:w="466" w:type="dxa"/>
            <w:tcBorders>
              <w:top w:val="nil"/>
              <w:bottom w:val="nil"/>
            </w:tcBorders>
          </w:tcPr>
          <w:p w14:paraId="72F06297" w14:textId="77777777" w:rsidR="00F7009D" w:rsidRDefault="009D6872" w:rsidP="00F7009D">
            <w:pPr>
              <w:pStyle w:val="TabellRader"/>
              <w:keepNext/>
              <w:keepLines/>
            </w:pPr>
            <w:r w:rsidRPr="00B30333">
              <w:t>-</w:t>
            </w:r>
            <w:r>
              <w:t>1,</w:t>
            </w:r>
            <w:r w:rsidRPr="00B30333">
              <w:t>2</w:t>
            </w:r>
          </w:p>
        </w:tc>
        <w:tc>
          <w:tcPr>
            <w:tcW w:w="467" w:type="dxa"/>
            <w:tcBorders>
              <w:top w:val="nil"/>
              <w:bottom w:val="nil"/>
            </w:tcBorders>
          </w:tcPr>
          <w:p w14:paraId="0B032602" w14:textId="77777777" w:rsidR="00F7009D" w:rsidRDefault="009D6872" w:rsidP="00F7009D">
            <w:pPr>
              <w:pStyle w:val="TabellRader"/>
              <w:keepNext/>
              <w:keepLines/>
            </w:pPr>
            <w:r w:rsidRPr="00B30333">
              <w:t>3,</w:t>
            </w:r>
            <w:r>
              <w:t>4</w:t>
            </w:r>
          </w:p>
        </w:tc>
        <w:tc>
          <w:tcPr>
            <w:tcW w:w="467" w:type="dxa"/>
            <w:tcBorders>
              <w:top w:val="nil"/>
              <w:bottom w:val="nil"/>
            </w:tcBorders>
          </w:tcPr>
          <w:p w14:paraId="12D5C477" w14:textId="77777777" w:rsidR="00F7009D" w:rsidRDefault="009D6872" w:rsidP="00F7009D">
            <w:pPr>
              <w:pStyle w:val="TabellRader"/>
              <w:keepNext/>
              <w:keepLines/>
            </w:pPr>
            <w:r>
              <w:t>6,3</w:t>
            </w:r>
          </w:p>
        </w:tc>
        <w:tc>
          <w:tcPr>
            <w:tcW w:w="466" w:type="dxa"/>
            <w:tcBorders>
              <w:top w:val="nil"/>
              <w:bottom w:val="nil"/>
            </w:tcBorders>
          </w:tcPr>
          <w:p w14:paraId="2DDEC360" w14:textId="77777777" w:rsidR="00F7009D" w:rsidRDefault="009D6872" w:rsidP="00F7009D">
            <w:pPr>
              <w:pStyle w:val="TabellRader"/>
              <w:keepNext/>
              <w:keepLines/>
            </w:pPr>
            <w:r>
              <w:t>6,</w:t>
            </w:r>
            <w:r w:rsidRPr="00B30333">
              <w:t>7</w:t>
            </w:r>
          </w:p>
        </w:tc>
        <w:tc>
          <w:tcPr>
            <w:tcW w:w="467" w:type="dxa"/>
            <w:tcBorders>
              <w:top w:val="nil"/>
              <w:bottom w:val="nil"/>
            </w:tcBorders>
          </w:tcPr>
          <w:p w14:paraId="55FA11EA" w14:textId="77777777" w:rsidR="00F7009D" w:rsidRDefault="009D6872" w:rsidP="00F7009D">
            <w:pPr>
              <w:pStyle w:val="TabellRader"/>
              <w:keepNext/>
              <w:keepLines/>
            </w:pPr>
            <w:r w:rsidRPr="00B30333">
              <w:t>6,0</w:t>
            </w:r>
          </w:p>
        </w:tc>
        <w:tc>
          <w:tcPr>
            <w:tcW w:w="467" w:type="dxa"/>
            <w:tcBorders>
              <w:top w:val="nil"/>
              <w:bottom w:val="nil"/>
            </w:tcBorders>
          </w:tcPr>
          <w:p w14:paraId="758E2841" w14:textId="77777777" w:rsidR="00F7009D" w:rsidRDefault="009D6872" w:rsidP="00F7009D">
            <w:pPr>
              <w:pStyle w:val="TabellRader"/>
              <w:keepNext/>
              <w:keepLines/>
            </w:pPr>
            <w:r w:rsidRPr="00B30333">
              <w:t>5,</w:t>
            </w:r>
            <w:r>
              <w:t>7</w:t>
            </w:r>
          </w:p>
        </w:tc>
      </w:tr>
      <w:tr w:rsidR="00F7009D" w14:paraId="24D36AAC" w14:textId="77777777" w:rsidTr="00F7009D">
        <w:tc>
          <w:tcPr>
            <w:tcW w:w="1583" w:type="dxa"/>
            <w:tcBorders>
              <w:top w:val="nil"/>
              <w:bottom w:val="single" w:sz="4" w:space="0" w:color="auto"/>
            </w:tcBorders>
          </w:tcPr>
          <w:p w14:paraId="68241161" w14:textId="77777777" w:rsidR="00F7009D" w:rsidRDefault="009D6872" w:rsidP="00F7009D">
            <w:pPr>
              <w:pStyle w:val="TabellRader"/>
              <w:keepNext/>
              <w:keepLines/>
              <w:jc w:val="left"/>
            </w:pPr>
            <w:r>
              <w:t>Nettoexport</w:t>
            </w:r>
            <w:r w:rsidRPr="00492489">
              <w:rPr>
                <w:vertAlign w:val="superscript"/>
              </w:rPr>
              <w:t>1</w:t>
            </w:r>
          </w:p>
        </w:tc>
        <w:tc>
          <w:tcPr>
            <w:tcW w:w="466" w:type="dxa"/>
            <w:tcBorders>
              <w:top w:val="nil"/>
              <w:bottom w:val="single" w:sz="4" w:space="0" w:color="auto"/>
            </w:tcBorders>
          </w:tcPr>
          <w:p w14:paraId="4ABBB71D" w14:textId="77777777" w:rsidR="00F7009D" w:rsidRDefault="009D6872" w:rsidP="00F7009D">
            <w:pPr>
              <w:pStyle w:val="TabellRader"/>
              <w:keepNext/>
              <w:keepLines/>
            </w:pPr>
            <w:r w:rsidRPr="00AD138D">
              <w:t>0,</w:t>
            </w:r>
            <w:r>
              <w:t>1</w:t>
            </w:r>
          </w:p>
        </w:tc>
        <w:tc>
          <w:tcPr>
            <w:tcW w:w="467" w:type="dxa"/>
            <w:tcBorders>
              <w:top w:val="nil"/>
              <w:bottom w:val="single" w:sz="4" w:space="0" w:color="auto"/>
            </w:tcBorders>
          </w:tcPr>
          <w:p w14:paraId="1E6CBD90" w14:textId="77777777" w:rsidR="00F7009D" w:rsidRDefault="009D6872" w:rsidP="00F7009D">
            <w:pPr>
              <w:pStyle w:val="TabellRader"/>
              <w:keepNext/>
              <w:keepLines/>
            </w:pPr>
            <w:r w:rsidRPr="00AD138D">
              <w:t>0,</w:t>
            </w:r>
            <w:r>
              <w:t>2</w:t>
            </w:r>
          </w:p>
        </w:tc>
        <w:tc>
          <w:tcPr>
            <w:tcW w:w="467" w:type="dxa"/>
            <w:tcBorders>
              <w:top w:val="nil"/>
              <w:bottom w:val="single" w:sz="4" w:space="0" w:color="auto"/>
            </w:tcBorders>
          </w:tcPr>
          <w:p w14:paraId="4CB0F19D" w14:textId="77777777" w:rsidR="00F7009D" w:rsidRDefault="009D6872" w:rsidP="00F7009D">
            <w:pPr>
              <w:pStyle w:val="TabellRader"/>
              <w:keepNext/>
              <w:keepLines/>
            </w:pPr>
            <w:r w:rsidRPr="00AD138D">
              <w:t>0,</w:t>
            </w:r>
            <w:r>
              <w:t>0</w:t>
            </w:r>
          </w:p>
        </w:tc>
        <w:tc>
          <w:tcPr>
            <w:tcW w:w="466" w:type="dxa"/>
            <w:tcBorders>
              <w:top w:val="nil"/>
              <w:bottom w:val="single" w:sz="4" w:space="0" w:color="auto"/>
            </w:tcBorders>
          </w:tcPr>
          <w:p w14:paraId="3B31E5A2" w14:textId="77777777" w:rsidR="00F7009D" w:rsidRDefault="009D6872" w:rsidP="00F7009D">
            <w:pPr>
              <w:pStyle w:val="TabellRader"/>
              <w:keepNext/>
              <w:keepLines/>
            </w:pPr>
            <w:r w:rsidRPr="00AD138D">
              <w:t>0,3</w:t>
            </w:r>
          </w:p>
        </w:tc>
        <w:tc>
          <w:tcPr>
            <w:tcW w:w="467" w:type="dxa"/>
            <w:tcBorders>
              <w:top w:val="nil"/>
              <w:bottom w:val="single" w:sz="4" w:space="0" w:color="auto"/>
            </w:tcBorders>
          </w:tcPr>
          <w:p w14:paraId="04434A47" w14:textId="77777777" w:rsidR="00F7009D" w:rsidRDefault="009D6872" w:rsidP="00F7009D">
            <w:pPr>
              <w:pStyle w:val="TabellRader"/>
              <w:keepNext/>
              <w:keepLines/>
            </w:pPr>
            <w:r w:rsidRPr="00AD138D">
              <w:t>0,</w:t>
            </w:r>
            <w:r>
              <w:t>2</w:t>
            </w:r>
          </w:p>
        </w:tc>
        <w:tc>
          <w:tcPr>
            <w:tcW w:w="467" w:type="dxa"/>
            <w:tcBorders>
              <w:top w:val="nil"/>
              <w:bottom w:val="single" w:sz="4" w:space="0" w:color="auto"/>
            </w:tcBorders>
          </w:tcPr>
          <w:p w14:paraId="248531C7" w14:textId="77777777" w:rsidR="00F7009D" w:rsidRDefault="009D6872" w:rsidP="00F7009D">
            <w:pPr>
              <w:pStyle w:val="TabellRader"/>
              <w:keepNext/>
              <w:keepLines/>
            </w:pPr>
            <w:r w:rsidRPr="00AD138D">
              <w:t>0,2</w:t>
            </w:r>
          </w:p>
        </w:tc>
      </w:tr>
      <w:tr w:rsidR="00F7009D" w14:paraId="620763D3" w14:textId="77777777" w:rsidTr="00F7009D">
        <w:tc>
          <w:tcPr>
            <w:tcW w:w="1583" w:type="dxa"/>
            <w:tcBorders>
              <w:top w:val="single" w:sz="4" w:space="0" w:color="auto"/>
              <w:bottom w:val="nil"/>
            </w:tcBorders>
          </w:tcPr>
          <w:p w14:paraId="5DB017FB" w14:textId="23F72A9B" w:rsidR="00F7009D" w:rsidRDefault="009D6872" w:rsidP="00F7009D">
            <w:pPr>
              <w:pStyle w:val="TabellRader"/>
              <w:keepNext/>
              <w:keepLines/>
              <w:jc w:val="left"/>
            </w:pPr>
            <w:r>
              <w:t>Arbetade timmar</w:t>
            </w:r>
            <w:r w:rsidRPr="00492489">
              <w:rPr>
                <w:vertAlign w:val="superscript"/>
              </w:rPr>
              <w:t>2</w:t>
            </w:r>
          </w:p>
        </w:tc>
        <w:tc>
          <w:tcPr>
            <w:tcW w:w="466" w:type="dxa"/>
            <w:tcBorders>
              <w:top w:val="single" w:sz="4" w:space="0" w:color="auto"/>
              <w:bottom w:val="nil"/>
            </w:tcBorders>
          </w:tcPr>
          <w:p w14:paraId="4794EDAC" w14:textId="77777777" w:rsidR="00F7009D" w:rsidRDefault="009D6872" w:rsidP="00F7009D">
            <w:pPr>
              <w:pStyle w:val="TabellRader"/>
              <w:keepNext/>
              <w:keepLines/>
            </w:pPr>
            <w:r>
              <w:t>0,4</w:t>
            </w:r>
          </w:p>
        </w:tc>
        <w:tc>
          <w:tcPr>
            <w:tcW w:w="467" w:type="dxa"/>
            <w:tcBorders>
              <w:top w:val="single" w:sz="4" w:space="0" w:color="auto"/>
              <w:bottom w:val="nil"/>
            </w:tcBorders>
          </w:tcPr>
          <w:p w14:paraId="376EB222" w14:textId="77777777" w:rsidR="00F7009D" w:rsidRDefault="009D6872" w:rsidP="00F7009D">
            <w:pPr>
              <w:pStyle w:val="TabellRader"/>
              <w:keepNext/>
              <w:keepLines/>
            </w:pPr>
            <w:r>
              <w:t>1,4</w:t>
            </w:r>
          </w:p>
        </w:tc>
        <w:tc>
          <w:tcPr>
            <w:tcW w:w="467" w:type="dxa"/>
            <w:tcBorders>
              <w:top w:val="single" w:sz="4" w:space="0" w:color="auto"/>
              <w:bottom w:val="nil"/>
            </w:tcBorders>
          </w:tcPr>
          <w:p w14:paraId="2CB4833E" w14:textId="77777777" w:rsidR="00F7009D" w:rsidRDefault="009D6872" w:rsidP="00F7009D">
            <w:pPr>
              <w:pStyle w:val="TabellRader"/>
              <w:keepNext/>
              <w:keepLines/>
            </w:pPr>
            <w:r>
              <w:t>1,2</w:t>
            </w:r>
          </w:p>
        </w:tc>
        <w:tc>
          <w:tcPr>
            <w:tcW w:w="466" w:type="dxa"/>
            <w:tcBorders>
              <w:top w:val="single" w:sz="4" w:space="0" w:color="auto"/>
              <w:bottom w:val="nil"/>
            </w:tcBorders>
          </w:tcPr>
          <w:p w14:paraId="241BA08A" w14:textId="77777777" w:rsidR="00F7009D" w:rsidRDefault="009D6872" w:rsidP="00F7009D">
            <w:pPr>
              <w:pStyle w:val="TabellRader"/>
              <w:keepNext/>
              <w:keepLines/>
            </w:pPr>
            <w:r>
              <w:t>1,4</w:t>
            </w:r>
          </w:p>
        </w:tc>
        <w:tc>
          <w:tcPr>
            <w:tcW w:w="467" w:type="dxa"/>
            <w:tcBorders>
              <w:top w:val="single" w:sz="4" w:space="0" w:color="auto"/>
              <w:bottom w:val="nil"/>
            </w:tcBorders>
          </w:tcPr>
          <w:p w14:paraId="52EA9EC1" w14:textId="77777777" w:rsidR="00F7009D" w:rsidRDefault="009D6872" w:rsidP="00F7009D">
            <w:pPr>
              <w:pStyle w:val="TabellRader"/>
              <w:keepNext/>
              <w:keepLines/>
            </w:pPr>
            <w:r>
              <w:t>1,1</w:t>
            </w:r>
          </w:p>
        </w:tc>
        <w:tc>
          <w:tcPr>
            <w:tcW w:w="467" w:type="dxa"/>
            <w:tcBorders>
              <w:top w:val="single" w:sz="4" w:space="0" w:color="auto"/>
              <w:bottom w:val="nil"/>
            </w:tcBorders>
          </w:tcPr>
          <w:p w14:paraId="0DD93D0A" w14:textId="77777777" w:rsidR="00F7009D" w:rsidRDefault="009D6872" w:rsidP="00F7009D">
            <w:pPr>
              <w:pStyle w:val="TabellRader"/>
              <w:keepNext/>
              <w:keepLines/>
            </w:pPr>
            <w:r>
              <w:t>0,8</w:t>
            </w:r>
          </w:p>
        </w:tc>
      </w:tr>
      <w:tr w:rsidR="00F7009D" w14:paraId="40C934C1" w14:textId="77777777" w:rsidTr="00F7009D">
        <w:tc>
          <w:tcPr>
            <w:tcW w:w="1583" w:type="dxa"/>
            <w:tcBorders>
              <w:top w:val="nil"/>
              <w:bottom w:val="nil"/>
            </w:tcBorders>
          </w:tcPr>
          <w:p w14:paraId="3D0C4B03" w14:textId="29132AF1" w:rsidR="00F7009D" w:rsidRDefault="009D6872" w:rsidP="00F7009D">
            <w:pPr>
              <w:pStyle w:val="TabellRader"/>
              <w:keepNext/>
              <w:keepLines/>
              <w:jc w:val="left"/>
            </w:pPr>
            <w:r>
              <w:t>Produktivitet</w:t>
            </w:r>
            <w:r>
              <w:rPr>
                <w:vertAlign w:val="superscript"/>
              </w:rPr>
              <w:t>2, 3</w:t>
            </w:r>
          </w:p>
        </w:tc>
        <w:tc>
          <w:tcPr>
            <w:tcW w:w="466" w:type="dxa"/>
            <w:tcBorders>
              <w:top w:val="nil"/>
              <w:bottom w:val="nil"/>
            </w:tcBorders>
          </w:tcPr>
          <w:p w14:paraId="1BA67D78" w14:textId="7A1710D6" w:rsidR="00F7009D" w:rsidRDefault="009D6872" w:rsidP="00F7009D">
            <w:pPr>
              <w:pStyle w:val="TabellRader"/>
              <w:keepNext/>
              <w:keepLines/>
            </w:pPr>
            <w:r>
              <w:t>1,1</w:t>
            </w:r>
          </w:p>
        </w:tc>
        <w:tc>
          <w:tcPr>
            <w:tcW w:w="467" w:type="dxa"/>
            <w:tcBorders>
              <w:top w:val="nil"/>
              <w:bottom w:val="nil"/>
            </w:tcBorders>
          </w:tcPr>
          <w:p w14:paraId="5D283417" w14:textId="7C011A94" w:rsidR="00F7009D" w:rsidRDefault="009D6872" w:rsidP="00F7009D">
            <w:pPr>
              <w:pStyle w:val="TabellRader"/>
              <w:keepNext/>
              <w:keepLines/>
            </w:pPr>
            <w:r>
              <w:t>1,5</w:t>
            </w:r>
          </w:p>
        </w:tc>
        <w:tc>
          <w:tcPr>
            <w:tcW w:w="467" w:type="dxa"/>
            <w:tcBorders>
              <w:top w:val="nil"/>
              <w:bottom w:val="nil"/>
            </w:tcBorders>
          </w:tcPr>
          <w:p w14:paraId="6A634BD7" w14:textId="5DD202A4" w:rsidR="00F7009D" w:rsidRDefault="009D6872" w:rsidP="00F7009D">
            <w:pPr>
              <w:pStyle w:val="TabellRader"/>
              <w:keepNext/>
              <w:keepLines/>
            </w:pPr>
            <w:r>
              <w:t>1,9</w:t>
            </w:r>
          </w:p>
        </w:tc>
        <w:tc>
          <w:tcPr>
            <w:tcW w:w="466" w:type="dxa"/>
            <w:tcBorders>
              <w:top w:val="nil"/>
              <w:bottom w:val="nil"/>
            </w:tcBorders>
          </w:tcPr>
          <w:p w14:paraId="7E61701C" w14:textId="55B86A97" w:rsidR="00F7009D" w:rsidRDefault="009D6872" w:rsidP="00F7009D">
            <w:pPr>
              <w:pStyle w:val="TabellRader"/>
              <w:keepNext/>
              <w:keepLines/>
            </w:pPr>
            <w:r>
              <w:t>1,9</w:t>
            </w:r>
          </w:p>
        </w:tc>
        <w:tc>
          <w:tcPr>
            <w:tcW w:w="467" w:type="dxa"/>
            <w:tcBorders>
              <w:top w:val="nil"/>
              <w:bottom w:val="nil"/>
            </w:tcBorders>
          </w:tcPr>
          <w:p w14:paraId="7B16EFC8" w14:textId="28EFF632" w:rsidR="00F7009D" w:rsidRDefault="009D6872" w:rsidP="00F7009D">
            <w:pPr>
              <w:pStyle w:val="TabellRader"/>
              <w:keepNext/>
              <w:keepLines/>
            </w:pPr>
            <w:r>
              <w:t>1,7</w:t>
            </w:r>
          </w:p>
        </w:tc>
        <w:tc>
          <w:tcPr>
            <w:tcW w:w="467" w:type="dxa"/>
            <w:tcBorders>
              <w:top w:val="nil"/>
              <w:bottom w:val="nil"/>
            </w:tcBorders>
          </w:tcPr>
          <w:p w14:paraId="39F9D766" w14:textId="0AD242EE" w:rsidR="00F7009D" w:rsidRDefault="009D6872" w:rsidP="00F7009D">
            <w:pPr>
              <w:pStyle w:val="TabellRader"/>
              <w:keepNext/>
              <w:keepLines/>
            </w:pPr>
            <w:r>
              <w:t>1,6</w:t>
            </w:r>
          </w:p>
        </w:tc>
      </w:tr>
      <w:tr w:rsidR="00F7009D" w14:paraId="6FC63119" w14:textId="77777777" w:rsidTr="00F7009D">
        <w:tc>
          <w:tcPr>
            <w:tcW w:w="1583" w:type="dxa"/>
            <w:tcBorders>
              <w:top w:val="nil"/>
              <w:bottom w:val="nil"/>
            </w:tcBorders>
          </w:tcPr>
          <w:p w14:paraId="508D8286" w14:textId="2543C587" w:rsidR="00F7009D" w:rsidRDefault="009D6872" w:rsidP="00F7009D">
            <w:pPr>
              <w:pStyle w:val="TabellRader"/>
              <w:keepNext/>
              <w:keepLines/>
              <w:jc w:val="left"/>
            </w:pPr>
            <w:r>
              <w:t>Sysselsatta</w:t>
            </w:r>
            <w:r>
              <w:rPr>
                <w:vertAlign w:val="superscript"/>
              </w:rPr>
              <w:t>4</w:t>
            </w:r>
          </w:p>
        </w:tc>
        <w:tc>
          <w:tcPr>
            <w:tcW w:w="466" w:type="dxa"/>
            <w:tcBorders>
              <w:top w:val="nil"/>
              <w:bottom w:val="nil"/>
            </w:tcBorders>
          </w:tcPr>
          <w:p w14:paraId="5FD52598" w14:textId="77777777" w:rsidR="00F7009D" w:rsidRDefault="009D6872" w:rsidP="00F7009D">
            <w:pPr>
              <w:pStyle w:val="TabellRader"/>
              <w:keepNext/>
              <w:keepLines/>
            </w:pPr>
            <w:r>
              <w:t>1,0</w:t>
            </w:r>
          </w:p>
        </w:tc>
        <w:tc>
          <w:tcPr>
            <w:tcW w:w="467" w:type="dxa"/>
            <w:tcBorders>
              <w:top w:val="nil"/>
              <w:bottom w:val="nil"/>
            </w:tcBorders>
          </w:tcPr>
          <w:p w14:paraId="0F102D09" w14:textId="77777777" w:rsidR="00F7009D" w:rsidRDefault="009D6872" w:rsidP="00F7009D">
            <w:pPr>
              <w:pStyle w:val="TabellRader"/>
              <w:keepNext/>
              <w:keepLines/>
            </w:pPr>
            <w:r>
              <w:t>1,2</w:t>
            </w:r>
          </w:p>
        </w:tc>
        <w:tc>
          <w:tcPr>
            <w:tcW w:w="467" w:type="dxa"/>
            <w:tcBorders>
              <w:top w:val="nil"/>
              <w:bottom w:val="nil"/>
            </w:tcBorders>
          </w:tcPr>
          <w:p w14:paraId="7A9C6C8F" w14:textId="77777777" w:rsidR="00F7009D" w:rsidRDefault="009D6872" w:rsidP="00F7009D">
            <w:pPr>
              <w:pStyle w:val="TabellRader"/>
              <w:keepNext/>
              <w:keepLines/>
            </w:pPr>
            <w:r>
              <w:t>1,2</w:t>
            </w:r>
          </w:p>
        </w:tc>
        <w:tc>
          <w:tcPr>
            <w:tcW w:w="466" w:type="dxa"/>
            <w:tcBorders>
              <w:top w:val="nil"/>
              <w:bottom w:val="nil"/>
            </w:tcBorders>
          </w:tcPr>
          <w:p w14:paraId="5DFDB64A" w14:textId="77777777" w:rsidR="00F7009D" w:rsidRDefault="009D6872" w:rsidP="00F7009D">
            <w:pPr>
              <w:pStyle w:val="TabellRader"/>
              <w:keepNext/>
              <w:keepLines/>
            </w:pPr>
            <w:r>
              <w:t>1,2</w:t>
            </w:r>
          </w:p>
        </w:tc>
        <w:tc>
          <w:tcPr>
            <w:tcW w:w="467" w:type="dxa"/>
            <w:tcBorders>
              <w:top w:val="nil"/>
              <w:bottom w:val="nil"/>
            </w:tcBorders>
          </w:tcPr>
          <w:p w14:paraId="694716F6" w14:textId="77777777" w:rsidR="00F7009D" w:rsidRDefault="009D6872" w:rsidP="00F7009D">
            <w:pPr>
              <w:pStyle w:val="TabellRader"/>
              <w:keepNext/>
              <w:keepLines/>
            </w:pPr>
            <w:r>
              <w:t>1,0</w:t>
            </w:r>
          </w:p>
        </w:tc>
        <w:tc>
          <w:tcPr>
            <w:tcW w:w="467" w:type="dxa"/>
            <w:tcBorders>
              <w:top w:val="nil"/>
              <w:bottom w:val="nil"/>
            </w:tcBorders>
          </w:tcPr>
          <w:p w14:paraId="6748D2A7" w14:textId="77777777" w:rsidR="00F7009D" w:rsidRDefault="009D6872" w:rsidP="00F7009D">
            <w:pPr>
              <w:pStyle w:val="TabellRader"/>
              <w:keepNext/>
              <w:keepLines/>
            </w:pPr>
            <w:r>
              <w:t>0,9</w:t>
            </w:r>
          </w:p>
        </w:tc>
      </w:tr>
      <w:tr w:rsidR="00F7009D" w14:paraId="52AA2E64" w14:textId="77777777" w:rsidTr="00F7009D">
        <w:tc>
          <w:tcPr>
            <w:tcW w:w="1583" w:type="dxa"/>
            <w:tcBorders>
              <w:top w:val="nil"/>
              <w:bottom w:val="nil"/>
            </w:tcBorders>
          </w:tcPr>
          <w:p w14:paraId="21568385" w14:textId="542E416A" w:rsidR="00F7009D" w:rsidRDefault="009D6872" w:rsidP="00F7009D">
            <w:pPr>
              <w:pStyle w:val="TabellRader"/>
              <w:keepNext/>
              <w:keepLines/>
              <w:jc w:val="left"/>
            </w:pPr>
            <w:r>
              <w:t>Arbetslöshet</w:t>
            </w:r>
            <w:r>
              <w:rPr>
                <w:vertAlign w:val="superscript"/>
              </w:rPr>
              <w:t>5</w:t>
            </w:r>
          </w:p>
        </w:tc>
        <w:tc>
          <w:tcPr>
            <w:tcW w:w="466" w:type="dxa"/>
            <w:tcBorders>
              <w:top w:val="nil"/>
              <w:bottom w:val="nil"/>
            </w:tcBorders>
          </w:tcPr>
          <w:p w14:paraId="0F004D53" w14:textId="77777777" w:rsidR="00F7009D" w:rsidRDefault="009D6872" w:rsidP="00F7009D">
            <w:pPr>
              <w:pStyle w:val="TabellRader"/>
              <w:keepNext/>
              <w:keepLines/>
            </w:pPr>
            <w:r>
              <w:t>8,0</w:t>
            </w:r>
          </w:p>
        </w:tc>
        <w:tc>
          <w:tcPr>
            <w:tcW w:w="467" w:type="dxa"/>
            <w:tcBorders>
              <w:top w:val="nil"/>
              <w:bottom w:val="nil"/>
            </w:tcBorders>
          </w:tcPr>
          <w:p w14:paraId="19A331FC" w14:textId="77777777" w:rsidR="00F7009D" w:rsidRDefault="009D6872" w:rsidP="00F7009D">
            <w:pPr>
              <w:pStyle w:val="TabellRader"/>
              <w:keepNext/>
              <w:keepLines/>
            </w:pPr>
            <w:r>
              <w:t>7,7</w:t>
            </w:r>
          </w:p>
        </w:tc>
        <w:tc>
          <w:tcPr>
            <w:tcW w:w="467" w:type="dxa"/>
            <w:tcBorders>
              <w:top w:val="nil"/>
              <w:bottom w:val="nil"/>
            </w:tcBorders>
          </w:tcPr>
          <w:p w14:paraId="24C1594E" w14:textId="77777777" w:rsidR="00F7009D" w:rsidRDefault="009D6872" w:rsidP="00F7009D">
            <w:pPr>
              <w:pStyle w:val="TabellRader"/>
              <w:keepNext/>
              <w:keepLines/>
            </w:pPr>
            <w:r>
              <w:t>7,3</w:t>
            </w:r>
          </w:p>
        </w:tc>
        <w:tc>
          <w:tcPr>
            <w:tcW w:w="466" w:type="dxa"/>
            <w:tcBorders>
              <w:top w:val="nil"/>
              <w:bottom w:val="nil"/>
            </w:tcBorders>
          </w:tcPr>
          <w:p w14:paraId="288BC720" w14:textId="77777777" w:rsidR="00F7009D" w:rsidRDefault="009D6872" w:rsidP="00F7009D">
            <w:pPr>
              <w:pStyle w:val="TabellRader"/>
              <w:keepNext/>
              <w:keepLines/>
            </w:pPr>
            <w:r>
              <w:t>6,7</w:t>
            </w:r>
          </w:p>
        </w:tc>
        <w:tc>
          <w:tcPr>
            <w:tcW w:w="467" w:type="dxa"/>
            <w:tcBorders>
              <w:top w:val="nil"/>
              <w:bottom w:val="nil"/>
            </w:tcBorders>
          </w:tcPr>
          <w:p w14:paraId="1562DC89" w14:textId="77777777" w:rsidR="00F7009D" w:rsidRDefault="009D6872" w:rsidP="00F7009D">
            <w:pPr>
              <w:pStyle w:val="TabellRader"/>
              <w:keepNext/>
              <w:keepLines/>
            </w:pPr>
            <w:r>
              <w:t>6,3</w:t>
            </w:r>
          </w:p>
        </w:tc>
        <w:tc>
          <w:tcPr>
            <w:tcW w:w="467" w:type="dxa"/>
            <w:tcBorders>
              <w:top w:val="nil"/>
              <w:bottom w:val="nil"/>
            </w:tcBorders>
          </w:tcPr>
          <w:p w14:paraId="0CB3394E" w14:textId="77777777" w:rsidR="00F7009D" w:rsidRDefault="009D6872" w:rsidP="00F7009D">
            <w:pPr>
              <w:pStyle w:val="TabellRader"/>
              <w:keepNext/>
              <w:keepLines/>
            </w:pPr>
            <w:r>
              <w:t>5,9</w:t>
            </w:r>
          </w:p>
        </w:tc>
      </w:tr>
      <w:tr w:rsidR="00F7009D" w14:paraId="28C944E2" w14:textId="77777777" w:rsidTr="00F7009D">
        <w:tc>
          <w:tcPr>
            <w:tcW w:w="1583" w:type="dxa"/>
            <w:tcBorders>
              <w:top w:val="nil"/>
              <w:bottom w:val="nil"/>
            </w:tcBorders>
          </w:tcPr>
          <w:p w14:paraId="65C28FFD" w14:textId="59850220" w:rsidR="00F7009D" w:rsidRDefault="009D6872" w:rsidP="00F7009D">
            <w:pPr>
              <w:pStyle w:val="TabellRader"/>
              <w:keepNext/>
              <w:keepLines/>
              <w:jc w:val="left"/>
            </w:pPr>
            <w:r>
              <w:t>Timlön</w:t>
            </w:r>
            <w:r>
              <w:rPr>
                <w:vertAlign w:val="superscript"/>
              </w:rPr>
              <w:t>6</w:t>
            </w:r>
          </w:p>
        </w:tc>
        <w:tc>
          <w:tcPr>
            <w:tcW w:w="466" w:type="dxa"/>
            <w:tcBorders>
              <w:top w:val="nil"/>
              <w:bottom w:val="nil"/>
            </w:tcBorders>
          </w:tcPr>
          <w:p w14:paraId="741AB8B2" w14:textId="77777777" w:rsidR="00F7009D" w:rsidRDefault="009D6872" w:rsidP="00F7009D">
            <w:pPr>
              <w:pStyle w:val="TabellRader"/>
              <w:keepNext/>
              <w:keepLines/>
            </w:pPr>
            <w:r>
              <w:t>2,5</w:t>
            </w:r>
          </w:p>
        </w:tc>
        <w:tc>
          <w:tcPr>
            <w:tcW w:w="467" w:type="dxa"/>
            <w:tcBorders>
              <w:top w:val="nil"/>
              <w:bottom w:val="nil"/>
            </w:tcBorders>
          </w:tcPr>
          <w:p w14:paraId="402C720F" w14:textId="77777777" w:rsidR="00F7009D" w:rsidRDefault="009D6872" w:rsidP="00F7009D">
            <w:pPr>
              <w:pStyle w:val="TabellRader"/>
              <w:keepNext/>
              <w:keepLines/>
            </w:pPr>
            <w:r>
              <w:t>2,7</w:t>
            </w:r>
          </w:p>
        </w:tc>
        <w:tc>
          <w:tcPr>
            <w:tcW w:w="467" w:type="dxa"/>
            <w:tcBorders>
              <w:top w:val="nil"/>
              <w:bottom w:val="nil"/>
            </w:tcBorders>
          </w:tcPr>
          <w:p w14:paraId="04208AC9" w14:textId="77777777" w:rsidR="00F7009D" w:rsidRDefault="009D6872" w:rsidP="00F7009D">
            <w:pPr>
              <w:pStyle w:val="TabellRader"/>
              <w:keepNext/>
              <w:keepLines/>
            </w:pPr>
            <w:r>
              <w:t>2,9</w:t>
            </w:r>
          </w:p>
        </w:tc>
        <w:tc>
          <w:tcPr>
            <w:tcW w:w="466" w:type="dxa"/>
            <w:tcBorders>
              <w:top w:val="nil"/>
              <w:bottom w:val="nil"/>
            </w:tcBorders>
          </w:tcPr>
          <w:p w14:paraId="6F78F29F" w14:textId="77777777" w:rsidR="00F7009D" w:rsidRDefault="009D6872" w:rsidP="00F7009D">
            <w:pPr>
              <w:pStyle w:val="TabellRader"/>
              <w:keepNext/>
              <w:keepLines/>
            </w:pPr>
            <w:r>
              <w:t>3,2</w:t>
            </w:r>
          </w:p>
        </w:tc>
        <w:tc>
          <w:tcPr>
            <w:tcW w:w="467" w:type="dxa"/>
            <w:tcBorders>
              <w:top w:val="nil"/>
              <w:bottom w:val="nil"/>
            </w:tcBorders>
          </w:tcPr>
          <w:p w14:paraId="0E00A10C" w14:textId="77777777" w:rsidR="00F7009D" w:rsidRDefault="009D6872" w:rsidP="00F7009D">
            <w:pPr>
              <w:pStyle w:val="TabellRader"/>
              <w:keepNext/>
              <w:keepLines/>
            </w:pPr>
            <w:r>
              <w:t>3,4</w:t>
            </w:r>
          </w:p>
        </w:tc>
        <w:tc>
          <w:tcPr>
            <w:tcW w:w="467" w:type="dxa"/>
            <w:tcBorders>
              <w:top w:val="nil"/>
              <w:bottom w:val="nil"/>
            </w:tcBorders>
          </w:tcPr>
          <w:p w14:paraId="492EF066" w14:textId="77777777" w:rsidR="00F7009D" w:rsidRDefault="009D6872" w:rsidP="00F7009D">
            <w:pPr>
              <w:pStyle w:val="TabellRader"/>
              <w:keepNext/>
              <w:keepLines/>
            </w:pPr>
            <w:r>
              <w:t>3,5</w:t>
            </w:r>
          </w:p>
        </w:tc>
      </w:tr>
      <w:tr w:rsidR="00F7009D" w14:paraId="335A4240" w14:textId="77777777" w:rsidTr="00F7009D">
        <w:tc>
          <w:tcPr>
            <w:tcW w:w="1583" w:type="dxa"/>
            <w:tcBorders>
              <w:top w:val="nil"/>
              <w:bottom w:val="nil"/>
            </w:tcBorders>
          </w:tcPr>
          <w:p w14:paraId="4C64650C" w14:textId="2CB52C77" w:rsidR="00F7009D" w:rsidRDefault="009D6872" w:rsidP="00F7009D">
            <w:pPr>
              <w:pStyle w:val="TabellRader"/>
              <w:keepNext/>
              <w:keepLines/>
              <w:jc w:val="left"/>
            </w:pPr>
            <w:r>
              <w:t>KPI</w:t>
            </w:r>
            <w:r>
              <w:rPr>
                <w:vertAlign w:val="superscript"/>
              </w:rPr>
              <w:t>7</w:t>
            </w:r>
          </w:p>
        </w:tc>
        <w:tc>
          <w:tcPr>
            <w:tcW w:w="466" w:type="dxa"/>
            <w:tcBorders>
              <w:top w:val="nil"/>
              <w:bottom w:val="nil"/>
            </w:tcBorders>
          </w:tcPr>
          <w:p w14:paraId="42855A1F" w14:textId="77777777" w:rsidR="00F7009D" w:rsidRDefault="009D6872" w:rsidP="00F7009D">
            <w:pPr>
              <w:pStyle w:val="TabellRader"/>
              <w:keepNext/>
              <w:keepLines/>
            </w:pPr>
            <w:r w:rsidRPr="00C43977">
              <w:t>0,0</w:t>
            </w:r>
          </w:p>
        </w:tc>
        <w:tc>
          <w:tcPr>
            <w:tcW w:w="467" w:type="dxa"/>
            <w:tcBorders>
              <w:top w:val="nil"/>
              <w:bottom w:val="nil"/>
            </w:tcBorders>
          </w:tcPr>
          <w:p w14:paraId="10DF2C29" w14:textId="77777777" w:rsidR="00F7009D" w:rsidRDefault="009D6872" w:rsidP="00F7009D">
            <w:pPr>
              <w:pStyle w:val="TabellRader"/>
              <w:keepNext/>
              <w:keepLines/>
            </w:pPr>
            <w:r w:rsidRPr="00C43977">
              <w:t>0,2</w:t>
            </w:r>
          </w:p>
        </w:tc>
        <w:tc>
          <w:tcPr>
            <w:tcW w:w="467" w:type="dxa"/>
            <w:tcBorders>
              <w:top w:val="nil"/>
              <w:bottom w:val="nil"/>
            </w:tcBorders>
          </w:tcPr>
          <w:p w14:paraId="5CADCCA7" w14:textId="77777777" w:rsidR="00F7009D" w:rsidRDefault="009D6872" w:rsidP="00F7009D">
            <w:pPr>
              <w:pStyle w:val="TabellRader"/>
              <w:keepNext/>
              <w:keepLines/>
            </w:pPr>
            <w:r w:rsidRPr="00C43977">
              <w:t>1,</w:t>
            </w:r>
            <w:r>
              <w:t>6</w:t>
            </w:r>
          </w:p>
        </w:tc>
        <w:tc>
          <w:tcPr>
            <w:tcW w:w="466" w:type="dxa"/>
            <w:tcBorders>
              <w:top w:val="nil"/>
              <w:bottom w:val="nil"/>
            </w:tcBorders>
          </w:tcPr>
          <w:p w14:paraId="1290FF82" w14:textId="77777777" w:rsidR="00F7009D" w:rsidRDefault="009D6872" w:rsidP="00F7009D">
            <w:pPr>
              <w:pStyle w:val="TabellRader"/>
              <w:keepNext/>
              <w:keepLines/>
            </w:pPr>
            <w:r w:rsidRPr="00C43977">
              <w:t>2,</w:t>
            </w:r>
            <w:r>
              <w:t>5</w:t>
            </w:r>
          </w:p>
        </w:tc>
        <w:tc>
          <w:tcPr>
            <w:tcW w:w="467" w:type="dxa"/>
            <w:tcBorders>
              <w:top w:val="nil"/>
              <w:bottom w:val="nil"/>
            </w:tcBorders>
          </w:tcPr>
          <w:p w14:paraId="5FA6D3B9" w14:textId="77777777" w:rsidR="00F7009D" w:rsidRDefault="009D6872" w:rsidP="00F7009D">
            <w:pPr>
              <w:pStyle w:val="TabellRader"/>
              <w:keepNext/>
              <w:keepLines/>
            </w:pPr>
            <w:r>
              <w:t>2,8</w:t>
            </w:r>
          </w:p>
        </w:tc>
        <w:tc>
          <w:tcPr>
            <w:tcW w:w="467" w:type="dxa"/>
            <w:tcBorders>
              <w:top w:val="nil"/>
              <w:bottom w:val="nil"/>
            </w:tcBorders>
          </w:tcPr>
          <w:p w14:paraId="1E155493" w14:textId="77777777" w:rsidR="00F7009D" w:rsidRDefault="009D6872" w:rsidP="00F7009D">
            <w:pPr>
              <w:pStyle w:val="TabellRader"/>
              <w:keepNext/>
              <w:keepLines/>
            </w:pPr>
            <w:r>
              <w:t>2,9</w:t>
            </w:r>
          </w:p>
        </w:tc>
      </w:tr>
      <w:tr w:rsidR="00F7009D" w14:paraId="49086433" w14:textId="77777777" w:rsidTr="00F7009D">
        <w:tc>
          <w:tcPr>
            <w:tcW w:w="1583" w:type="dxa"/>
            <w:tcBorders>
              <w:top w:val="nil"/>
              <w:bottom w:val="nil"/>
            </w:tcBorders>
          </w:tcPr>
          <w:p w14:paraId="28AC6998" w14:textId="13EFDEDD" w:rsidR="00F7009D" w:rsidRDefault="009D6872" w:rsidP="00F7009D">
            <w:pPr>
              <w:pStyle w:val="TabellRader"/>
              <w:keepNext/>
              <w:keepLines/>
              <w:jc w:val="left"/>
            </w:pPr>
            <w:r>
              <w:t>KPIF</w:t>
            </w:r>
            <w:r>
              <w:rPr>
                <w:vertAlign w:val="superscript"/>
              </w:rPr>
              <w:t>7</w:t>
            </w:r>
          </w:p>
        </w:tc>
        <w:tc>
          <w:tcPr>
            <w:tcW w:w="466" w:type="dxa"/>
            <w:tcBorders>
              <w:top w:val="nil"/>
              <w:bottom w:val="nil"/>
            </w:tcBorders>
          </w:tcPr>
          <w:p w14:paraId="795BA59C" w14:textId="77777777" w:rsidR="00F7009D" w:rsidRDefault="009D6872" w:rsidP="00F7009D">
            <w:pPr>
              <w:pStyle w:val="TabellRader"/>
              <w:keepNext/>
              <w:keepLines/>
            </w:pPr>
            <w:r w:rsidRPr="00C43977">
              <w:t>0,9</w:t>
            </w:r>
          </w:p>
        </w:tc>
        <w:tc>
          <w:tcPr>
            <w:tcW w:w="467" w:type="dxa"/>
            <w:tcBorders>
              <w:top w:val="nil"/>
              <w:bottom w:val="nil"/>
            </w:tcBorders>
          </w:tcPr>
          <w:p w14:paraId="4BED571E" w14:textId="77777777" w:rsidR="00F7009D" w:rsidRDefault="009D6872" w:rsidP="00F7009D">
            <w:pPr>
              <w:pStyle w:val="TabellRader"/>
              <w:keepNext/>
              <w:keepLines/>
            </w:pPr>
            <w:r w:rsidRPr="00C43977">
              <w:t>0</w:t>
            </w:r>
            <w:r>
              <w:t>,8</w:t>
            </w:r>
          </w:p>
        </w:tc>
        <w:tc>
          <w:tcPr>
            <w:tcW w:w="467" w:type="dxa"/>
            <w:tcBorders>
              <w:top w:val="nil"/>
              <w:bottom w:val="nil"/>
            </w:tcBorders>
          </w:tcPr>
          <w:p w14:paraId="6B340711" w14:textId="77777777" w:rsidR="00F7009D" w:rsidRDefault="009D6872" w:rsidP="00F7009D">
            <w:pPr>
              <w:pStyle w:val="TabellRader"/>
              <w:keepNext/>
              <w:keepLines/>
            </w:pPr>
            <w:r>
              <w:t>1,5</w:t>
            </w:r>
          </w:p>
        </w:tc>
        <w:tc>
          <w:tcPr>
            <w:tcW w:w="466" w:type="dxa"/>
            <w:tcBorders>
              <w:top w:val="nil"/>
              <w:bottom w:val="nil"/>
            </w:tcBorders>
          </w:tcPr>
          <w:p w14:paraId="460009F7" w14:textId="77777777" w:rsidR="00F7009D" w:rsidRDefault="009D6872" w:rsidP="00F7009D">
            <w:pPr>
              <w:pStyle w:val="TabellRader"/>
              <w:keepNext/>
              <w:keepLines/>
            </w:pPr>
            <w:r w:rsidRPr="00C43977">
              <w:t>1,7</w:t>
            </w:r>
          </w:p>
        </w:tc>
        <w:tc>
          <w:tcPr>
            <w:tcW w:w="467" w:type="dxa"/>
            <w:tcBorders>
              <w:top w:val="nil"/>
              <w:bottom w:val="nil"/>
            </w:tcBorders>
          </w:tcPr>
          <w:p w14:paraId="0A8B2D10" w14:textId="77777777" w:rsidR="00F7009D" w:rsidRDefault="009D6872" w:rsidP="00F7009D">
            <w:pPr>
              <w:pStyle w:val="TabellRader"/>
              <w:keepNext/>
              <w:keepLines/>
            </w:pPr>
            <w:r w:rsidRPr="00C43977">
              <w:t>1,9</w:t>
            </w:r>
          </w:p>
        </w:tc>
        <w:tc>
          <w:tcPr>
            <w:tcW w:w="467" w:type="dxa"/>
            <w:tcBorders>
              <w:top w:val="nil"/>
              <w:bottom w:val="nil"/>
            </w:tcBorders>
          </w:tcPr>
          <w:p w14:paraId="184C7A9C" w14:textId="77777777" w:rsidR="00F7009D" w:rsidRDefault="009D6872" w:rsidP="00F7009D">
            <w:pPr>
              <w:pStyle w:val="TabellRader"/>
              <w:keepNext/>
              <w:keepLines/>
            </w:pPr>
            <w:r w:rsidRPr="00C43977">
              <w:t>2,0</w:t>
            </w:r>
          </w:p>
        </w:tc>
      </w:tr>
      <w:tr w:rsidR="00F7009D" w14:paraId="19960BDC" w14:textId="77777777" w:rsidTr="00F7009D">
        <w:tc>
          <w:tcPr>
            <w:tcW w:w="1583" w:type="dxa"/>
            <w:tcBorders>
              <w:top w:val="nil"/>
              <w:bottom w:val="nil"/>
            </w:tcBorders>
          </w:tcPr>
          <w:p w14:paraId="61F8D4D6" w14:textId="0CA58793" w:rsidR="00F7009D" w:rsidRDefault="009D6872" w:rsidP="00F7009D">
            <w:pPr>
              <w:pStyle w:val="TabellRader"/>
              <w:keepNext/>
              <w:keepLines/>
              <w:jc w:val="left"/>
            </w:pPr>
            <w:r>
              <w:t>Reporänta</w:t>
            </w:r>
            <w:r>
              <w:rPr>
                <w:vertAlign w:val="superscript"/>
              </w:rPr>
              <w:t>8</w:t>
            </w:r>
          </w:p>
        </w:tc>
        <w:tc>
          <w:tcPr>
            <w:tcW w:w="466" w:type="dxa"/>
            <w:tcBorders>
              <w:top w:val="nil"/>
              <w:bottom w:val="nil"/>
            </w:tcBorders>
          </w:tcPr>
          <w:p w14:paraId="220A0D8E" w14:textId="77777777" w:rsidR="00F7009D" w:rsidRDefault="009D6872" w:rsidP="00F7009D">
            <w:pPr>
              <w:pStyle w:val="TabellRader"/>
              <w:keepNext/>
              <w:keepLines/>
              <w:ind w:left="-108"/>
            </w:pPr>
            <w:r>
              <w:t>0,75</w:t>
            </w:r>
          </w:p>
        </w:tc>
        <w:tc>
          <w:tcPr>
            <w:tcW w:w="467" w:type="dxa"/>
            <w:tcBorders>
              <w:top w:val="nil"/>
              <w:bottom w:val="nil"/>
            </w:tcBorders>
          </w:tcPr>
          <w:p w14:paraId="76B6C511" w14:textId="77777777" w:rsidR="00F7009D" w:rsidRDefault="009D6872" w:rsidP="00F7009D">
            <w:pPr>
              <w:pStyle w:val="TabellRader"/>
              <w:keepNext/>
              <w:keepLines/>
              <w:ind w:left="-14"/>
            </w:pPr>
            <w:r>
              <w:t>0,75</w:t>
            </w:r>
          </w:p>
        </w:tc>
        <w:tc>
          <w:tcPr>
            <w:tcW w:w="467" w:type="dxa"/>
            <w:tcBorders>
              <w:top w:val="nil"/>
              <w:bottom w:val="nil"/>
            </w:tcBorders>
          </w:tcPr>
          <w:p w14:paraId="5CB31E20" w14:textId="77777777" w:rsidR="00F7009D" w:rsidRDefault="009D6872" w:rsidP="00F7009D">
            <w:pPr>
              <w:pStyle w:val="TabellRader"/>
              <w:keepNext/>
              <w:keepLines/>
              <w:ind w:left="-49"/>
            </w:pPr>
            <w:r>
              <w:t>1,50</w:t>
            </w:r>
          </w:p>
        </w:tc>
        <w:tc>
          <w:tcPr>
            <w:tcW w:w="466" w:type="dxa"/>
            <w:tcBorders>
              <w:top w:val="nil"/>
              <w:bottom w:val="nil"/>
            </w:tcBorders>
          </w:tcPr>
          <w:p w14:paraId="5E97A2B1" w14:textId="77777777" w:rsidR="00F7009D" w:rsidRDefault="009D6872" w:rsidP="00F7009D">
            <w:pPr>
              <w:pStyle w:val="TabellRader"/>
              <w:keepNext/>
              <w:keepLines/>
              <w:ind w:left="-91"/>
            </w:pPr>
            <w:r>
              <w:t>2,25</w:t>
            </w:r>
          </w:p>
        </w:tc>
        <w:tc>
          <w:tcPr>
            <w:tcW w:w="467" w:type="dxa"/>
            <w:tcBorders>
              <w:top w:val="nil"/>
              <w:bottom w:val="nil"/>
            </w:tcBorders>
          </w:tcPr>
          <w:p w14:paraId="7A493DCF" w14:textId="77777777" w:rsidR="00F7009D" w:rsidRDefault="009D6872" w:rsidP="00F7009D">
            <w:pPr>
              <w:pStyle w:val="TabellRader"/>
              <w:keepNext/>
              <w:keepLines/>
              <w:ind w:left="-132"/>
            </w:pPr>
            <w:r>
              <w:t>2,75</w:t>
            </w:r>
          </w:p>
        </w:tc>
        <w:tc>
          <w:tcPr>
            <w:tcW w:w="467" w:type="dxa"/>
            <w:tcBorders>
              <w:top w:val="nil"/>
              <w:bottom w:val="nil"/>
            </w:tcBorders>
          </w:tcPr>
          <w:p w14:paraId="66D52269" w14:textId="77777777" w:rsidR="00F7009D" w:rsidRDefault="009D6872" w:rsidP="00F7009D">
            <w:pPr>
              <w:pStyle w:val="TabellRader"/>
              <w:keepNext/>
              <w:keepLines/>
              <w:ind w:left="-32"/>
            </w:pPr>
            <w:r>
              <w:t>3,25</w:t>
            </w:r>
          </w:p>
        </w:tc>
      </w:tr>
      <w:tr w:rsidR="00F7009D" w14:paraId="61701E92" w14:textId="77777777" w:rsidTr="00F7009D">
        <w:tc>
          <w:tcPr>
            <w:tcW w:w="1583" w:type="dxa"/>
            <w:tcBorders>
              <w:top w:val="nil"/>
              <w:bottom w:val="nil"/>
            </w:tcBorders>
          </w:tcPr>
          <w:p w14:paraId="2C51B81C" w14:textId="553CB88D" w:rsidR="00F7009D" w:rsidRDefault="009D6872" w:rsidP="00F7009D">
            <w:pPr>
              <w:pStyle w:val="TabellRader"/>
              <w:keepNext/>
              <w:keepLines/>
              <w:jc w:val="left"/>
            </w:pPr>
            <w:r w:rsidRPr="00415DC4">
              <w:t>KIX</w:t>
            </w:r>
            <w:r>
              <w:rPr>
                <w:vertAlign w:val="superscript"/>
              </w:rPr>
              <w:t>9</w:t>
            </w:r>
          </w:p>
        </w:tc>
        <w:tc>
          <w:tcPr>
            <w:tcW w:w="466" w:type="dxa"/>
            <w:tcBorders>
              <w:top w:val="nil"/>
              <w:bottom w:val="nil"/>
            </w:tcBorders>
          </w:tcPr>
          <w:p w14:paraId="5610E50F" w14:textId="77777777" w:rsidR="00F7009D" w:rsidRDefault="009D6872" w:rsidP="00F7009D">
            <w:pPr>
              <w:pStyle w:val="TabellRader"/>
              <w:keepNext/>
              <w:keepLines/>
              <w:ind w:left="-108"/>
            </w:pPr>
            <w:r>
              <w:t>104,3</w:t>
            </w:r>
          </w:p>
        </w:tc>
        <w:tc>
          <w:tcPr>
            <w:tcW w:w="467" w:type="dxa"/>
            <w:tcBorders>
              <w:top w:val="nil"/>
              <w:bottom w:val="nil"/>
            </w:tcBorders>
          </w:tcPr>
          <w:p w14:paraId="613056F3" w14:textId="77777777" w:rsidR="00F7009D" w:rsidRDefault="009D6872" w:rsidP="00F7009D">
            <w:pPr>
              <w:pStyle w:val="TabellRader"/>
              <w:keepNext/>
              <w:keepLines/>
              <w:ind w:left="-149"/>
            </w:pPr>
            <w:r>
              <w:t>102,7</w:t>
            </w:r>
          </w:p>
        </w:tc>
        <w:tc>
          <w:tcPr>
            <w:tcW w:w="467" w:type="dxa"/>
            <w:tcBorders>
              <w:top w:val="nil"/>
              <w:bottom w:val="nil"/>
            </w:tcBorders>
          </w:tcPr>
          <w:p w14:paraId="168494B4" w14:textId="77777777" w:rsidR="00F7009D" w:rsidRDefault="009D6872" w:rsidP="00F7009D">
            <w:pPr>
              <w:pStyle w:val="TabellRader"/>
              <w:keepNext/>
              <w:keepLines/>
              <w:ind w:left="-191"/>
            </w:pPr>
            <w:r>
              <w:t>101,6</w:t>
            </w:r>
          </w:p>
        </w:tc>
        <w:tc>
          <w:tcPr>
            <w:tcW w:w="466" w:type="dxa"/>
            <w:tcBorders>
              <w:top w:val="nil"/>
              <w:bottom w:val="nil"/>
            </w:tcBorders>
          </w:tcPr>
          <w:p w14:paraId="77496A7F" w14:textId="77777777" w:rsidR="00F7009D" w:rsidRDefault="009D6872" w:rsidP="00F7009D">
            <w:pPr>
              <w:pStyle w:val="TabellRader"/>
              <w:keepNext/>
              <w:keepLines/>
              <w:ind w:left="-91"/>
            </w:pPr>
            <w:r>
              <w:t>101,4</w:t>
            </w:r>
          </w:p>
        </w:tc>
        <w:tc>
          <w:tcPr>
            <w:tcW w:w="467" w:type="dxa"/>
            <w:tcBorders>
              <w:top w:val="nil"/>
              <w:bottom w:val="nil"/>
            </w:tcBorders>
          </w:tcPr>
          <w:p w14:paraId="56877150" w14:textId="77777777" w:rsidR="00F7009D" w:rsidRDefault="009D6872" w:rsidP="00F7009D">
            <w:pPr>
              <w:pStyle w:val="TabellRader"/>
              <w:keepNext/>
              <w:keepLines/>
              <w:ind w:left="-132"/>
            </w:pPr>
            <w:r>
              <w:t>101,2</w:t>
            </w:r>
          </w:p>
        </w:tc>
        <w:tc>
          <w:tcPr>
            <w:tcW w:w="467" w:type="dxa"/>
            <w:tcBorders>
              <w:top w:val="nil"/>
              <w:bottom w:val="nil"/>
            </w:tcBorders>
          </w:tcPr>
          <w:p w14:paraId="2512E88D" w14:textId="77777777" w:rsidR="00F7009D" w:rsidRDefault="009D6872" w:rsidP="00F7009D">
            <w:pPr>
              <w:pStyle w:val="TabellRader"/>
              <w:keepNext/>
              <w:keepLines/>
              <w:ind w:left="-173"/>
            </w:pPr>
            <w:r>
              <w:t>101,2</w:t>
            </w:r>
          </w:p>
        </w:tc>
      </w:tr>
      <w:tr w:rsidR="00F7009D" w14:paraId="561149F1" w14:textId="77777777" w:rsidTr="00F7009D">
        <w:tc>
          <w:tcPr>
            <w:tcW w:w="1583" w:type="dxa"/>
            <w:tcBorders>
              <w:top w:val="nil"/>
              <w:bottom w:val="single" w:sz="4" w:space="0" w:color="auto"/>
            </w:tcBorders>
          </w:tcPr>
          <w:p w14:paraId="2551AD78" w14:textId="2485DA8E" w:rsidR="00F7009D" w:rsidRDefault="009D6872" w:rsidP="00F7009D">
            <w:pPr>
              <w:pStyle w:val="TabellRader"/>
              <w:keepNext/>
              <w:keepLines/>
              <w:jc w:val="left"/>
            </w:pPr>
            <w:r>
              <w:t>BNP-gap</w:t>
            </w:r>
            <w:r>
              <w:rPr>
                <w:vertAlign w:val="superscript"/>
              </w:rPr>
              <w:t>10</w:t>
            </w:r>
          </w:p>
        </w:tc>
        <w:tc>
          <w:tcPr>
            <w:tcW w:w="466" w:type="dxa"/>
            <w:tcBorders>
              <w:top w:val="nil"/>
              <w:bottom w:val="single" w:sz="4" w:space="0" w:color="auto"/>
            </w:tcBorders>
          </w:tcPr>
          <w:p w14:paraId="497893AF" w14:textId="77777777" w:rsidR="00F7009D" w:rsidRDefault="009D6872" w:rsidP="00F7009D">
            <w:pPr>
              <w:pStyle w:val="TabellRader"/>
              <w:keepNext/>
              <w:keepLines/>
            </w:pPr>
            <w:r>
              <w:t>-2,9</w:t>
            </w:r>
          </w:p>
        </w:tc>
        <w:tc>
          <w:tcPr>
            <w:tcW w:w="467" w:type="dxa"/>
            <w:tcBorders>
              <w:top w:val="nil"/>
              <w:bottom w:val="single" w:sz="4" w:space="0" w:color="auto"/>
            </w:tcBorders>
          </w:tcPr>
          <w:p w14:paraId="31C6782B" w14:textId="77777777" w:rsidR="00F7009D" w:rsidRDefault="009D6872" w:rsidP="00F7009D">
            <w:pPr>
              <w:pStyle w:val="TabellRader"/>
              <w:keepNext/>
              <w:keepLines/>
            </w:pPr>
            <w:r>
              <w:t>-2,4</w:t>
            </w:r>
          </w:p>
        </w:tc>
        <w:tc>
          <w:tcPr>
            <w:tcW w:w="467" w:type="dxa"/>
            <w:tcBorders>
              <w:top w:val="nil"/>
              <w:bottom w:val="single" w:sz="4" w:space="0" w:color="auto"/>
            </w:tcBorders>
          </w:tcPr>
          <w:p w14:paraId="25FCCA10" w14:textId="77777777" w:rsidR="00F7009D" w:rsidRDefault="009D6872" w:rsidP="00F7009D">
            <w:pPr>
              <w:pStyle w:val="TabellRader"/>
              <w:keepNext/>
              <w:keepLines/>
            </w:pPr>
            <w:r>
              <w:t>-1,5</w:t>
            </w:r>
          </w:p>
        </w:tc>
        <w:tc>
          <w:tcPr>
            <w:tcW w:w="466" w:type="dxa"/>
            <w:tcBorders>
              <w:top w:val="nil"/>
              <w:bottom w:val="single" w:sz="4" w:space="0" w:color="auto"/>
            </w:tcBorders>
          </w:tcPr>
          <w:p w14:paraId="6DE08361" w14:textId="77777777" w:rsidR="00F7009D" w:rsidRDefault="009D6872" w:rsidP="00F7009D">
            <w:pPr>
              <w:pStyle w:val="TabellRader"/>
              <w:keepNext/>
              <w:keepLines/>
            </w:pPr>
            <w:r>
              <w:t>-0,5</w:t>
            </w:r>
          </w:p>
        </w:tc>
        <w:tc>
          <w:tcPr>
            <w:tcW w:w="467" w:type="dxa"/>
            <w:tcBorders>
              <w:top w:val="nil"/>
              <w:bottom w:val="single" w:sz="4" w:space="0" w:color="auto"/>
            </w:tcBorders>
          </w:tcPr>
          <w:p w14:paraId="591D0996" w14:textId="77777777" w:rsidR="00F7009D" w:rsidRDefault="009D6872" w:rsidP="00F7009D">
            <w:pPr>
              <w:pStyle w:val="TabellRader"/>
              <w:keepNext/>
              <w:keepLines/>
            </w:pPr>
            <w:r>
              <w:t>-0,2</w:t>
            </w:r>
          </w:p>
        </w:tc>
        <w:tc>
          <w:tcPr>
            <w:tcW w:w="467" w:type="dxa"/>
            <w:tcBorders>
              <w:top w:val="nil"/>
              <w:bottom w:val="single" w:sz="4" w:space="0" w:color="auto"/>
            </w:tcBorders>
          </w:tcPr>
          <w:p w14:paraId="4A05A82B" w14:textId="77777777" w:rsidR="00F7009D" w:rsidRDefault="009D6872" w:rsidP="00F7009D">
            <w:pPr>
              <w:pStyle w:val="TabellRader"/>
              <w:keepNext/>
              <w:keepLines/>
            </w:pPr>
            <w:r>
              <w:t>0,0</w:t>
            </w:r>
          </w:p>
        </w:tc>
      </w:tr>
      <w:tr w:rsidR="00F7009D" w:rsidRPr="00492489" w14:paraId="654BD162" w14:textId="77777777" w:rsidTr="00F7009D">
        <w:tc>
          <w:tcPr>
            <w:tcW w:w="1583" w:type="dxa"/>
            <w:tcBorders>
              <w:top w:val="single" w:sz="4" w:space="0" w:color="auto"/>
              <w:bottom w:val="single" w:sz="4" w:space="0" w:color="auto"/>
            </w:tcBorders>
          </w:tcPr>
          <w:p w14:paraId="704E97F6" w14:textId="77777777" w:rsidR="00F7009D" w:rsidRPr="00492489" w:rsidRDefault="009D6872" w:rsidP="00F7009D">
            <w:pPr>
              <w:pStyle w:val="TabellRader"/>
              <w:keepNext/>
              <w:keepLines/>
              <w:jc w:val="left"/>
              <w:rPr>
                <w:b/>
              </w:rPr>
            </w:pPr>
            <w:r w:rsidRPr="00492489">
              <w:rPr>
                <w:b/>
              </w:rPr>
              <w:t>Internationellt</w:t>
            </w:r>
          </w:p>
        </w:tc>
        <w:tc>
          <w:tcPr>
            <w:tcW w:w="466" w:type="dxa"/>
            <w:tcBorders>
              <w:top w:val="single" w:sz="4" w:space="0" w:color="auto"/>
              <w:bottom w:val="single" w:sz="4" w:space="0" w:color="auto"/>
            </w:tcBorders>
          </w:tcPr>
          <w:p w14:paraId="1228AA69" w14:textId="77777777" w:rsidR="00F7009D" w:rsidRPr="00492489" w:rsidRDefault="00F7009D" w:rsidP="00F7009D">
            <w:pPr>
              <w:pStyle w:val="TabellRader"/>
              <w:keepNext/>
              <w:keepLines/>
              <w:rPr>
                <w:b/>
              </w:rPr>
            </w:pPr>
          </w:p>
        </w:tc>
        <w:tc>
          <w:tcPr>
            <w:tcW w:w="467" w:type="dxa"/>
            <w:tcBorders>
              <w:top w:val="single" w:sz="4" w:space="0" w:color="auto"/>
              <w:bottom w:val="single" w:sz="4" w:space="0" w:color="auto"/>
            </w:tcBorders>
          </w:tcPr>
          <w:p w14:paraId="3D1E4327" w14:textId="77777777" w:rsidR="00F7009D" w:rsidRPr="00492489" w:rsidRDefault="00F7009D" w:rsidP="00F7009D">
            <w:pPr>
              <w:pStyle w:val="TabellRader"/>
              <w:keepNext/>
              <w:keepLines/>
              <w:rPr>
                <w:b/>
              </w:rPr>
            </w:pPr>
          </w:p>
        </w:tc>
        <w:tc>
          <w:tcPr>
            <w:tcW w:w="467" w:type="dxa"/>
            <w:tcBorders>
              <w:top w:val="single" w:sz="4" w:space="0" w:color="auto"/>
              <w:bottom w:val="single" w:sz="4" w:space="0" w:color="auto"/>
            </w:tcBorders>
          </w:tcPr>
          <w:p w14:paraId="4D03142C" w14:textId="77777777" w:rsidR="00F7009D" w:rsidRPr="00492489" w:rsidRDefault="00F7009D" w:rsidP="00F7009D">
            <w:pPr>
              <w:pStyle w:val="TabellRader"/>
              <w:keepNext/>
              <w:keepLines/>
              <w:rPr>
                <w:b/>
              </w:rPr>
            </w:pPr>
          </w:p>
        </w:tc>
        <w:tc>
          <w:tcPr>
            <w:tcW w:w="466" w:type="dxa"/>
            <w:tcBorders>
              <w:top w:val="single" w:sz="4" w:space="0" w:color="auto"/>
              <w:bottom w:val="single" w:sz="4" w:space="0" w:color="auto"/>
            </w:tcBorders>
          </w:tcPr>
          <w:p w14:paraId="0A29B022" w14:textId="77777777" w:rsidR="00F7009D" w:rsidRPr="00492489" w:rsidRDefault="00F7009D" w:rsidP="00F7009D">
            <w:pPr>
              <w:pStyle w:val="TabellRader"/>
              <w:keepNext/>
              <w:keepLines/>
              <w:rPr>
                <w:b/>
              </w:rPr>
            </w:pPr>
          </w:p>
        </w:tc>
        <w:tc>
          <w:tcPr>
            <w:tcW w:w="467" w:type="dxa"/>
            <w:tcBorders>
              <w:top w:val="single" w:sz="4" w:space="0" w:color="auto"/>
              <w:bottom w:val="single" w:sz="4" w:space="0" w:color="auto"/>
            </w:tcBorders>
          </w:tcPr>
          <w:p w14:paraId="7C56BB26" w14:textId="77777777" w:rsidR="00F7009D" w:rsidRPr="00492489" w:rsidRDefault="00F7009D" w:rsidP="00F7009D">
            <w:pPr>
              <w:pStyle w:val="TabellRader"/>
              <w:keepNext/>
              <w:keepLines/>
              <w:rPr>
                <w:b/>
              </w:rPr>
            </w:pPr>
          </w:p>
        </w:tc>
        <w:tc>
          <w:tcPr>
            <w:tcW w:w="467" w:type="dxa"/>
            <w:tcBorders>
              <w:top w:val="single" w:sz="4" w:space="0" w:color="auto"/>
              <w:bottom w:val="single" w:sz="4" w:space="0" w:color="auto"/>
            </w:tcBorders>
          </w:tcPr>
          <w:p w14:paraId="2656A6DA" w14:textId="77777777" w:rsidR="00F7009D" w:rsidRPr="00492489" w:rsidRDefault="00F7009D" w:rsidP="00F7009D">
            <w:pPr>
              <w:pStyle w:val="TabellRader"/>
              <w:keepNext/>
              <w:keepLines/>
              <w:rPr>
                <w:b/>
              </w:rPr>
            </w:pPr>
          </w:p>
        </w:tc>
      </w:tr>
      <w:tr w:rsidR="00F7009D" w14:paraId="7BA721BE" w14:textId="77777777" w:rsidTr="00F7009D">
        <w:tc>
          <w:tcPr>
            <w:tcW w:w="1583" w:type="dxa"/>
            <w:tcBorders>
              <w:top w:val="single" w:sz="4" w:space="0" w:color="auto"/>
              <w:bottom w:val="nil"/>
            </w:tcBorders>
          </w:tcPr>
          <w:p w14:paraId="28AC94CA" w14:textId="77777777" w:rsidR="00F7009D" w:rsidRDefault="009D6872" w:rsidP="00F7009D">
            <w:pPr>
              <w:pStyle w:val="TabellRader"/>
              <w:keepNext/>
              <w:keepLines/>
              <w:jc w:val="left"/>
            </w:pPr>
            <w:r>
              <w:t>BNP, euroområdet</w:t>
            </w:r>
          </w:p>
        </w:tc>
        <w:tc>
          <w:tcPr>
            <w:tcW w:w="466" w:type="dxa"/>
            <w:tcBorders>
              <w:top w:val="single" w:sz="4" w:space="0" w:color="auto"/>
              <w:bottom w:val="nil"/>
            </w:tcBorders>
          </w:tcPr>
          <w:p w14:paraId="7FD4CA58" w14:textId="77777777" w:rsidR="00F7009D" w:rsidRDefault="009D6872" w:rsidP="00F7009D">
            <w:pPr>
              <w:pStyle w:val="TabellRader"/>
              <w:keepNext/>
              <w:keepLines/>
            </w:pPr>
            <w:r>
              <w:t>-0,4</w:t>
            </w:r>
          </w:p>
        </w:tc>
        <w:tc>
          <w:tcPr>
            <w:tcW w:w="467" w:type="dxa"/>
            <w:tcBorders>
              <w:top w:val="single" w:sz="4" w:space="0" w:color="auto"/>
              <w:bottom w:val="nil"/>
            </w:tcBorders>
          </w:tcPr>
          <w:p w14:paraId="21637E51" w14:textId="77777777" w:rsidR="00F7009D" w:rsidRDefault="009D6872" w:rsidP="00F7009D">
            <w:pPr>
              <w:pStyle w:val="TabellRader"/>
              <w:keepNext/>
              <w:keepLines/>
            </w:pPr>
            <w:r>
              <w:t>1,1</w:t>
            </w:r>
          </w:p>
        </w:tc>
        <w:tc>
          <w:tcPr>
            <w:tcW w:w="467" w:type="dxa"/>
            <w:tcBorders>
              <w:top w:val="single" w:sz="4" w:space="0" w:color="auto"/>
              <w:bottom w:val="nil"/>
            </w:tcBorders>
          </w:tcPr>
          <w:p w14:paraId="00F1B5EF" w14:textId="77777777" w:rsidR="00F7009D" w:rsidRDefault="009D6872" w:rsidP="00F7009D">
            <w:pPr>
              <w:pStyle w:val="TabellRader"/>
              <w:keepNext/>
              <w:keepLines/>
            </w:pPr>
            <w:r>
              <w:t>1,6</w:t>
            </w:r>
          </w:p>
        </w:tc>
        <w:tc>
          <w:tcPr>
            <w:tcW w:w="466" w:type="dxa"/>
            <w:tcBorders>
              <w:top w:val="single" w:sz="4" w:space="0" w:color="auto"/>
              <w:bottom w:val="nil"/>
            </w:tcBorders>
          </w:tcPr>
          <w:p w14:paraId="53DD3065" w14:textId="77777777" w:rsidR="00F7009D" w:rsidRDefault="009D6872" w:rsidP="00F7009D">
            <w:pPr>
              <w:pStyle w:val="TabellRader"/>
              <w:keepNext/>
              <w:keepLines/>
            </w:pPr>
            <w:r>
              <w:t>1,7</w:t>
            </w:r>
          </w:p>
        </w:tc>
        <w:tc>
          <w:tcPr>
            <w:tcW w:w="467" w:type="dxa"/>
            <w:tcBorders>
              <w:top w:val="single" w:sz="4" w:space="0" w:color="auto"/>
              <w:bottom w:val="nil"/>
            </w:tcBorders>
          </w:tcPr>
          <w:p w14:paraId="679670BA" w14:textId="77777777" w:rsidR="00F7009D" w:rsidRDefault="009D6872" w:rsidP="00F7009D">
            <w:pPr>
              <w:pStyle w:val="TabellRader"/>
              <w:keepNext/>
              <w:keepLines/>
            </w:pPr>
            <w:r>
              <w:t>1,6</w:t>
            </w:r>
          </w:p>
        </w:tc>
        <w:tc>
          <w:tcPr>
            <w:tcW w:w="467" w:type="dxa"/>
            <w:tcBorders>
              <w:top w:val="single" w:sz="4" w:space="0" w:color="auto"/>
              <w:bottom w:val="nil"/>
            </w:tcBorders>
          </w:tcPr>
          <w:p w14:paraId="116F734E" w14:textId="77777777" w:rsidR="00F7009D" w:rsidRDefault="009D6872" w:rsidP="00F7009D">
            <w:pPr>
              <w:pStyle w:val="TabellRader"/>
              <w:keepNext/>
              <w:keepLines/>
            </w:pPr>
            <w:r>
              <w:t>1,6</w:t>
            </w:r>
          </w:p>
        </w:tc>
      </w:tr>
      <w:tr w:rsidR="00F7009D" w14:paraId="47C853DB" w14:textId="77777777" w:rsidTr="00F7009D">
        <w:tc>
          <w:tcPr>
            <w:tcW w:w="1583" w:type="dxa"/>
            <w:tcBorders>
              <w:top w:val="nil"/>
              <w:bottom w:val="nil"/>
            </w:tcBorders>
          </w:tcPr>
          <w:p w14:paraId="55C66EE2" w14:textId="77777777" w:rsidR="00F7009D" w:rsidRDefault="009D6872" w:rsidP="00F7009D">
            <w:pPr>
              <w:pStyle w:val="TabellRader"/>
              <w:keepNext/>
              <w:keepLines/>
              <w:jc w:val="left"/>
            </w:pPr>
            <w:r>
              <w:t>BNP, USA</w:t>
            </w:r>
          </w:p>
        </w:tc>
        <w:tc>
          <w:tcPr>
            <w:tcW w:w="466" w:type="dxa"/>
            <w:tcBorders>
              <w:top w:val="nil"/>
              <w:bottom w:val="nil"/>
            </w:tcBorders>
          </w:tcPr>
          <w:p w14:paraId="3898AD7E" w14:textId="77777777" w:rsidR="00F7009D" w:rsidRDefault="009D6872" w:rsidP="00F7009D">
            <w:pPr>
              <w:pStyle w:val="TabellRader"/>
              <w:keepNext/>
              <w:keepLines/>
            </w:pPr>
            <w:r>
              <w:t>1,9</w:t>
            </w:r>
          </w:p>
        </w:tc>
        <w:tc>
          <w:tcPr>
            <w:tcW w:w="467" w:type="dxa"/>
            <w:tcBorders>
              <w:top w:val="nil"/>
              <w:bottom w:val="nil"/>
            </w:tcBorders>
          </w:tcPr>
          <w:p w14:paraId="544488FF" w14:textId="77777777" w:rsidR="00F7009D" w:rsidRDefault="009D6872" w:rsidP="00F7009D">
            <w:pPr>
              <w:pStyle w:val="TabellRader"/>
              <w:keepNext/>
              <w:keepLines/>
            </w:pPr>
            <w:r>
              <w:t>2,9</w:t>
            </w:r>
          </w:p>
        </w:tc>
        <w:tc>
          <w:tcPr>
            <w:tcW w:w="467" w:type="dxa"/>
            <w:tcBorders>
              <w:top w:val="nil"/>
              <w:bottom w:val="nil"/>
            </w:tcBorders>
          </w:tcPr>
          <w:p w14:paraId="644890C0" w14:textId="77777777" w:rsidR="00F7009D" w:rsidRDefault="009D6872" w:rsidP="00F7009D">
            <w:pPr>
              <w:pStyle w:val="TabellRader"/>
              <w:keepNext/>
              <w:keepLines/>
            </w:pPr>
            <w:r>
              <w:t>3,2</w:t>
            </w:r>
          </w:p>
        </w:tc>
        <w:tc>
          <w:tcPr>
            <w:tcW w:w="466" w:type="dxa"/>
            <w:tcBorders>
              <w:top w:val="nil"/>
              <w:bottom w:val="nil"/>
            </w:tcBorders>
          </w:tcPr>
          <w:p w14:paraId="4EE60817" w14:textId="77777777" w:rsidR="00F7009D" w:rsidRDefault="009D6872" w:rsidP="00F7009D">
            <w:pPr>
              <w:pStyle w:val="TabellRader"/>
              <w:keepNext/>
              <w:keepLines/>
            </w:pPr>
            <w:r>
              <w:t>3,1</w:t>
            </w:r>
          </w:p>
        </w:tc>
        <w:tc>
          <w:tcPr>
            <w:tcW w:w="467" w:type="dxa"/>
            <w:tcBorders>
              <w:top w:val="nil"/>
              <w:bottom w:val="nil"/>
            </w:tcBorders>
          </w:tcPr>
          <w:p w14:paraId="69D13B3C" w14:textId="77777777" w:rsidR="00F7009D" w:rsidRDefault="009D6872" w:rsidP="00F7009D">
            <w:pPr>
              <w:pStyle w:val="TabellRader"/>
              <w:keepNext/>
              <w:keepLines/>
            </w:pPr>
            <w:r>
              <w:t>3,0</w:t>
            </w:r>
          </w:p>
        </w:tc>
        <w:tc>
          <w:tcPr>
            <w:tcW w:w="467" w:type="dxa"/>
            <w:tcBorders>
              <w:top w:val="nil"/>
              <w:bottom w:val="nil"/>
            </w:tcBorders>
          </w:tcPr>
          <w:p w14:paraId="1ADA67AF" w14:textId="77777777" w:rsidR="00F7009D" w:rsidRDefault="009D6872" w:rsidP="00F7009D">
            <w:pPr>
              <w:pStyle w:val="TabellRader"/>
              <w:keepNext/>
              <w:keepLines/>
            </w:pPr>
            <w:r>
              <w:t>2,9</w:t>
            </w:r>
          </w:p>
        </w:tc>
      </w:tr>
      <w:tr w:rsidR="00F7009D" w14:paraId="478EF232" w14:textId="77777777" w:rsidTr="00F7009D">
        <w:tc>
          <w:tcPr>
            <w:tcW w:w="1583" w:type="dxa"/>
            <w:tcBorders>
              <w:top w:val="nil"/>
              <w:bottom w:val="nil"/>
            </w:tcBorders>
          </w:tcPr>
          <w:p w14:paraId="6B45C3A2" w14:textId="42BB7810" w:rsidR="00F7009D" w:rsidRDefault="009D6872" w:rsidP="00F7009D">
            <w:pPr>
              <w:pStyle w:val="TabellRader"/>
              <w:keepNext/>
              <w:keepLines/>
              <w:jc w:val="left"/>
            </w:pPr>
            <w:r>
              <w:t>BNP, Kina</w:t>
            </w:r>
          </w:p>
        </w:tc>
        <w:tc>
          <w:tcPr>
            <w:tcW w:w="466" w:type="dxa"/>
            <w:tcBorders>
              <w:top w:val="nil"/>
              <w:bottom w:val="nil"/>
            </w:tcBorders>
          </w:tcPr>
          <w:p w14:paraId="6E6F1E34" w14:textId="4272B11F" w:rsidR="00F7009D" w:rsidRDefault="009D6872" w:rsidP="00F7009D">
            <w:pPr>
              <w:pStyle w:val="TabellRader"/>
              <w:keepNext/>
              <w:keepLines/>
            </w:pPr>
            <w:r>
              <w:t>7,6</w:t>
            </w:r>
          </w:p>
        </w:tc>
        <w:tc>
          <w:tcPr>
            <w:tcW w:w="467" w:type="dxa"/>
            <w:tcBorders>
              <w:top w:val="nil"/>
              <w:bottom w:val="nil"/>
            </w:tcBorders>
          </w:tcPr>
          <w:p w14:paraId="37E69093" w14:textId="7222260D" w:rsidR="00F7009D" w:rsidRDefault="009D6872" w:rsidP="00F7009D">
            <w:pPr>
              <w:pStyle w:val="TabellRader"/>
              <w:keepNext/>
              <w:keepLines/>
            </w:pPr>
            <w:r>
              <w:t>7,5</w:t>
            </w:r>
          </w:p>
        </w:tc>
        <w:tc>
          <w:tcPr>
            <w:tcW w:w="467" w:type="dxa"/>
            <w:tcBorders>
              <w:top w:val="nil"/>
              <w:bottom w:val="nil"/>
            </w:tcBorders>
          </w:tcPr>
          <w:p w14:paraId="23452F98" w14:textId="55342C96" w:rsidR="00F7009D" w:rsidRDefault="009D6872" w:rsidP="00F7009D">
            <w:pPr>
              <w:pStyle w:val="TabellRader"/>
              <w:keepNext/>
              <w:keepLines/>
            </w:pPr>
            <w:r>
              <w:t>7,4</w:t>
            </w:r>
          </w:p>
        </w:tc>
        <w:tc>
          <w:tcPr>
            <w:tcW w:w="466" w:type="dxa"/>
            <w:tcBorders>
              <w:top w:val="nil"/>
              <w:bottom w:val="nil"/>
            </w:tcBorders>
          </w:tcPr>
          <w:p w14:paraId="303FAC0B" w14:textId="4ED8D7FB" w:rsidR="00F7009D" w:rsidRDefault="009D6872" w:rsidP="00F7009D">
            <w:pPr>
              <w:pStyle w:val="TabellRader"/>
              <w:keepNext/>
              <w:keepLines/>
            </w:pPr>
            <w:r>
              <w:t>7,3</w:t>
            </w:r>
          </w:p>
        </w:tc>
        <w:tc>
          <w:tcPr>
            <w:tcW w:w="467" w:type="dxa"/>
            <w:tcBorders>
              <w:top w:val="nil"/>
              <w:bottom w:val="nil"/>
            </w:tcBorders>
          </w:tcPr>
          <w:p w14:paraId="15B7E2F6" w14:textId="6FE29A43" w:rsidR="00F7009D" w:rsidRDefault="009D6872" w:rsidP="00F7009D">
            <w:pPr>
              <w:pStyle w:val="TabellRader"/>
              <w:keepNext/>
              <w:keepLines/>
            </w:pPr>
            <w:r>
              <w:t>7,1</w:t>
            </w:r>
          </w:p>
        </w:tc>
        <w:tc>
          <w:tcPr>
            <w:tcW w:w="467" w:type="dxa"/>
            <w:tcBorders>
              <w:top w:val="nil"/>
              <w:bottom w:val="nil"/>
            </w:tcBorders>
          </w:tcPr>
          <w:p w14:paraId="4A8ABD5A" w14:textId="6344F3A0" w:rsidR="00F7009D" w:rsidRDefault="009D6872" w:rsidP="00F7009D">
            <w:pPr>
              <w:pStyle w:val="TabellRader"/>
              <w:keepNext/>
              <w:keepLines/>
            </w:pPr>
            <w:r>
              <w:t>7,0</w:t>
            </w:r>
          </w:p>
        </w:tc>
      </w:tr>
      <w:tr w:rsidR="00F7009D" w:rsidRPr="009044A4" w14:paraId="139E4993" w14:textId="77777777" w:rsidTr="00F7009D">
        <w:trPr>
          <w:cnfStyle w:val="010000000000" w:firstRow="0" w:lastRow="1" w:firstColumn="0" w:lastColumn="0" w:oddVBand="0" w:evenVBand="0" w:oddHBand="0" w:evenHBand="0" w:firstRowFirstColumn="0" w:firstRowLastColumn="0" w:lastRowFirstColumn="0" w:lastRowLastColumn="0"/>
        </w:trPr>
        <w:tc>
          <w:tcPr>
            <w:tcW w:w="1583" w:type="dxa"/>
            <w:tcBorders>
              <w:top w:val="nil"/>
            </w:tcBorders>
          </w:tcPr>
          <w:p w14:paraId="51EE5376" w14:textId="77777777" w:rsidR="00F7009D" w:rsidRPr="009044A4" w:rsidRDefault="009D6872" w:rsidP="00F7009D">
            <w:pPr>
              <w:pStyle w:val="TabellSlutsumma"/>
              <w:keepNext/>
              <w:keepLines/>
              <w:jc w:val="left"/>
              <w:rPr>
                <w:b/>
              </w:rPr>
            </w:pPr>
            <w:r>
              <w:t>Världsmarknads-efterfrågan</w:t>
            </w:r>
          </w:p>
        </w:tc>
        <w:tc>
          <w:tcPr>
            <w:tcW w:w="466" w:type="dxa"/>
            <w:tcBorders>
              <w:top w:val="nil"/>
            </w:tcBorders>
            <w:vAlign w:val="bottom"/>
          </w:tcPr>
          <w:p w14:paraId="3F04B3E7" w14:textId="77777777" w:rsidR="00F7009D" w:rsidRPr="000401EB" w:rsidRDefault="009D6872" w:rsidP="00F7009D">
            <w:pPr>
              <w:pStyle w:val="TabellSlutsumma"/>
              <w:keepNext/>
              <w:keepLines/>
            </w:pPr>
            <w:r w:rsidRPr="000401EB">
              <w:t>1,</w:t>
            </w:r>
            <w:r>
              <w:t>4</w:t>
            </w:r>
          </w:p>
        </w:tc>
        <w:tc>
          <w:tcPr>
            <w:tcW w:w="467" w:type="dxa"/>
            <w:tcBorders>
              <w:top w:val="nil"/>
            </w:tcBorders>
            <w:vAlign w:val="bottom"/>
          </w:tcPr>
          <w:p w14:paraId="32767D2F" w14:textId="77777777" w:rsidR="00F7009D" w:rsidRPr="000401EB" w:rsidRDefault="009D6872" w:rsidP="00F7009D">
            <w:pPr>
              <w:pStyle w:val="TabellSlutsumma"/>
              <w:keepNext/>
              <w:keepLines/>
            </w:pPr>
            <w:r w:rsidRPr="000401EB">
              <w:t>5,</w:t>
            </w:r>
            <w:r>
              <w:t>3</w:t>
            </w:r>
          </w:p>
        </w:tc>
        <w:tc>
          <w:tcPr>
            <w:tcW w:w="467" w:type="dxa"/>
            <w:tcBorders>
              <w:top w:val="nil"/>
            </w:tcBorders>
            <w:vAlign w:val="bottom"/>
          </w:tcPr>
          <w:p w14:paraId="06AD4CDE" w14:textId="77777777" w:rsidR="00F7009D" w:rsidRPr="009044A4" w:rsidRDefault="009D6872" w:rsidP="00F7009D">
            <w:pPr>
              <w:pStyle w:val="TabellSlutsumma"/>
              <w:keepNext/>
              <w:keepLines/>
            </w:pPr>
            <w:r>
              <w:t>6,0</w:t>
            </w:r>
          </w:p>
        </w:tc>
        <w:tc>
          <w:tcPr>
            <w:tcW w:w="466" w:type="dxa"/>
            <w:tcBorders>
              <w:top w:val="nil"/>
            </w:tcBorders>
            <w:vAlign w:val="bottom"/>
          </w:tcPr>
          <w:p w14:paraId="416A9D7E" w14:textId="77777777" w:rsidR="00F7009D" w:rsidRPr="009044A4" w:rsidRDefault="009D6872" w:rsidP="00F7009D">
            <w:pPr>
              <w:pStyle w:val="TabellSlutsumma"/>
              <w:keepNext/>
              <w:keepLines/>
            </w:pPr>
            <w:r>
              <w:t>6,0</w:t>
            </w:r>
          </w:p>
        </w:tc>
        <w:tc>
          <w:tcPr>
            <w:tcW w:w="467" w:type="dxa"/>
            <w:tcBorders>
              <w:top w:val="nil"/>
            </w:tcBorders>
            <w:vAlign w:val="bottom"/>
          </w:tcPr>
          <w:p w14:paraId="3228B122" w14:textId="77777777" w:rsidR="00F7009D" w:rsidRPr="000401EB" w:rsidRDefault="009D6872" w:rsidP="00F7009D">
            <w:pPr>
              <w:pStyle w:val="TabellSlutsumma"/>
              <w:keepNext/>
              <w:keepLines/>
            </w:pPr>
            <w:r>
              <w:t>5,9</w:t>
            </w:r>
          </w:p>
        </w:tc>
        <w:tc>
          <w:tcPr>
            <w:tcW w:w="467" w:type="dxa"/>
            <w:tcBorders>
              <w:top w:val="nil"/>
            </w:tcBorders>
            <w:vAlign w:val="bottom"/>
          </w:tcPr>
          <w:p w14:paraId="5E202E55" w14:textId="77777777" w:rsidR="00F7009D" w:rsidRPr="000401EB" w:rsidRDefault="009D6872" w:rsidP="00F7009D">
            <w:pPr>
              <w:pStyle w:val="TabellSlutsumma"/>
              <w:keepNext/>
              <w:keepLines/>
            </w:pPr>
            <w:r>
              <w:t>5,9</w:t>
            </w:r>
          </w:p>
        </w:tc>
      </w:tr>
    </w:tbl>
    <w:p w14:paraId="3A7945F3" w14:textId="77777777" w:rsidR="00F7009D" w:rsidRDefault="009D6872" w:rsidP="00F7009D">
      <w:pPr>
        <w:pStyle w:val="TabellFotnot"/>
      </w:pPr>
      <w:r w:rsidRPr="006048CB">
        <w:rPr>
          <w:vertAlign w:val="superscript"/>
        </w:rPr>
        <w:t>1</w:t>
      </w:r>
      <w:r w:rsidRPr="006048CB">
        <w:t xml:space="preserve"> </w:t>
      </w:r>
      <w:r>
        <w:t>Bidrag till BNP-tillväxten, procentenheter.</w:t>
      </w:r>
    </w:p>
    <w:p w14:paraId="597D41EF" w14:textId="77777777" w:rsidR="00F7009D" w:rsidRDefault="009D6872" w:rsidP="00F7009D">
      <w:pPr>
        <w:pStyle w:val="TabellFotnot"/>
      </w:pPr>
      <w:r>
        <w:rPr>
          <w:vertAlign w:val="superscript"/>
        </w:rPr>
        <w:t>2</w:t>
      </w:r>
      <w:r>
        <w:t xml:space="preserve"> Kalenderkorrigerad</w:t>
      </w:r>
      <w:r w:rsidRPr="006048CB">
        <w:t>.</w:t>
      </w:r>
    </w:p>
    <w:p w14:paraId="12EDD685" w14:textId="6E54A8F2" w:rsidR="00F7009D" w:rsidRDefault="009D6872" w:rsidP="00F7009D">
      <w:pPr>
        <w:pStyle w:val="TabellFotnot"/>
      </w:pPr>
      <w:r>
        <w:rPr>
          <w:vertAlign w:val="superscript"/>
        </w:rPr>
        <w:t xml:space="preserve">3 </w:t>
      </w:r>
      <w:r w:rsidRPr="00503C63">
        <w:t>Produktivitet mäts som förädlingsvärde till baspris per arbetad timme.</w:t>
      </w:r>
    </w:p>
    <w:p w14:paraId="355752AE" w14:textId="183C44B7" w:rsidR="00F7009D" w:rsidRDefault="009D6872" w:rsidP="00F7009D">
      <w:pPr>
        <w:pStyle w:val="TabellFotnot"/>
      </w:pPr>
      <w:r w:rsidRPr="004E6471">
        <w:rPr>
          <w:vertAlign w:val="superscript"/>
        </w:rPr>
        <w:t>4</w:t>
      </w:r>
      <w:r>
        <w:t xml:space="preserve"> 15–74 år.</w:t>
      </w:r>
    </w:p>
    <w:p w14:paraId="720BA36B" w14:textId="4FD54B6C" w:rsidR="00F7009D" w:rsidRDefault="009D6872" w:rsidP="00F7009D">
      <w:pPr>
        <w:pStyle w:val="TabellFotnot"/>
      </w:pPr>
      <w:r>
        <w:rPr>
          <w:vertAlign w:val="superscript"/>
        </w:rPr>
        <w:t>5</w:t>
      </w:r>
      <w:r>
        <w:t xml:space="preserve"> I procent av arbetskraften, 15–74 år.</w:t>
      </w:r>
    </w:p>
    <w:p w14:paraId="43892147" w14:textId="4A8A0634" w:rsidR="00F7009D" w:rsidRPr="006048CB" w:rsidRDefault="009D6872" w:rsidP="00F7009D">
      <w:pPr>
        <w:pStyle w:val="TabellFotnot"/>
      </w:pPr>
      <w:r>
        <w:rPr>
          <w:vertAlign w:val="superscript"/>
        </w:rPr>
        <w:t>6</w:t>
      </w:r>
      <w:r>
        <w:t xml:space="preserve"> Mätt enligt konjunkturlönestatistiken</w:t>
      </w:r>
      <w:r w:rsidRPr="006048CB">
        <w:t>.</w:t>
      </w:r>
    </w:p>
    <w:p w14:paraId="7ECE7FB9" w14:textId="72A3AD3B" w:rsidR="00F7009D" w:rsidRDefault="009D6872" w:rsidP="00F7009D">
      <w:pPr>
        <w:pStyle w:val="TabellFotnot"/>
      </w:pPr>
      <w:r>
        <w:rPr>
          <w:vertAlign w:val="superscript"/>
        </w:rPr>
        <w:t>7</w:t>
      </w:r>
      <w:r>
        <w:t xml:space="preserve"> Årsgenomsnitt</w:t>
      </w:r>
      <w:r w:rsidRPr="006048CB">
        <w:t>.</w:t>
      </w:r>
    </w:p>
    <w:p w14:paraId="5306E1BA" w14:textId="128ECD07" w:rsidR="00F7009D" w:rsidRDefault="009D6872" w:rsidP="00F7009D">
      <w:pPr>
        <w:pStyle w:val="TabellFotnot"/>
      </w:pPr>
      <w:r>
        <w:rPr>
          <w:vertAlign w:val="superscript"/>
        </w:rPr>
        <w:t>8</w:t>
      </w:r>
      <w:r>
        <w:t xml:space="preserve"> Procent, vid årets slut</w:t>
      </w:r>
      <w:r w:rsidRPr="006048CB">
        <w:t>.</w:t>
      </w:r>
    </w:p>
    <w:p w14:paraId="4A0E90A2" w14:textId="48A88F51" w:rsidR="00F7009D" w:rsidRDefault="009D6872" w:rsidP="00F7009D">
      <w:pPr>
        <w:pStyle w:val="TabellFotnot"/>
      </w:pPr>
      <w:r>
        <w:rPr>
          <w:vertAlign w:val="superscript"/>
        </w:rPr>
        <w:t>9</w:t>
      </w:r>
      <w:r>
        <w:t xml:space="preserve"> Värde vid respektive års slut.</w:t>
      </w:r>
    </w:p>
    <w:p w14:paraId="2BCF7E8E" w14:textId="2FAF641E" w:rsidR="00F7009D" w:rsidRDefault="009D6872" w:rsidP="00F7009D">
      <w:pPr>
        <w:pStyle w:val="TabellFotnot"/>
      </w:pPr>
      <w:r>
        <w:rPr>
          <w:vertAlign w:val="superscript"/>
        </w:rPr>
        <w:t>10</w:t>
      </w:r>
      <w:r>
        <w:t xml:space="preserve"> Skillnaden mellan faktisk och potentiell BNP i procent av potentiell BNP.</w:t>
      </w:r>
    </w:p>
    <w:p w14:paraId="5236D00C" w14:textId="77777777" w:rsidR="00F7009D" w:rsidRPr="007A7CEC" w:rsidRDefault="009D6872" w:rsidP="00F7009D">
      <w:pPr>
        <w:pStyle w:val="TabellFotnot"/>
      </w:pPr>
      <w:r>
        <w:t>Källor: Statistiska centralbyrån, Medlingsinstitutet, Riksbanken, Bureau of Economic Analysis, Eurostat, Reuters EcoWin och egna beräkningar.</w:t>
      </w:r>
    </w:p>
    <w:p w14:paraId="3A90445E" w14:textId="77777777" w:rsidR="00F7009D" w:rsidRDefault="00F7009D" w:rsidP="00F7009D">
      <w:pPr>
        <w:pStyle w:val="Brdtextmedindrag"/>
      </w:pPr>
    </w:p>
    <w:p w14:paraId="139B7630" w14:textId="5BBE29AA" w:rsidR="00F7009D" w:rsidRDefault="009D6872" w:rsidP="00F7009D">
      <w:pPr>
        <w:pStyle w:val="Brdtextmedindrag"/>
        <w:ind w:firstLine="0"/>
        <w:rPr>
          <w:rFonts w:ascii="TradeGothic" w:hAnsi="TradeGothic"/>
          <w:b/>
          <w:sz w:val="20"/>
        </w:rPr>
      </w:pPr>
      <w:r w:rsidRPr="004041C3">
        <w:t>Den</w:t>
      </w:r>
      <w:r>
        <w:t xml:space="preserve"> kinesiska regeringens ambition att ombalansera ekonomin mot mer inhemsk konsumtion förväntas leda till en successivt minskande tillväxt i takt med att reformerna implementeras. Även tillväxten i många andra framväxande ekonomier väntas vara lägre än vad som var fallet under inledningen av 2000-talet. Tillväxten i dessa länder förväntas sakta in allt eftersom dessa ekonomier konver</w:t>
      </w:r>
      <w:r>
        <w:softHyphen/>
        <w:t>gerar mot de avancerade ekonomierna. Men de fram</w:t>
      </w:r>
      <w:r>
        <w:softHyphen/>
        <w:t xml:space="preserve">växande ekonomierna bedöms icke desto mindre växa </w:t>
      </w:r>
      <w:r>
        <w:lastRenderedPageBreak/>
        <w:t>snabbare än de avancerade ekonomierna</w:t>
      </w:r>
      <w:r w:rsidRPr="007C4E6C">
        <w:t xml:space="preserve"> </w:t>
      </w:r>
      <w:r>
        <w:t>även framöver.</w:t>
      </w:r>
      <w:bookmarkEnd w:id="178"/>
    </w:p>
    <w:p w14:paraId="329819F3" w14:textId="4560F704" w:rsidR="00F7009D" w:rsidRDefault="009D6872" w:rsidP="00F7009D">
      <w:pPr>
        <w:pStyle w:val="Rubrik4utannumrering"/>
      </w:pPr>
      <w:r w:rsidRPr="00DC0A5D">
        <w:t>Inhemsk efterfrågan forsätter driva BNP</w:t>
      </w:r>
    </w:p>
    <w:p w14:paraId="131AFF8B" w14:textId="399AA2EE" w:rsidR="00F7009D" w:rsidRDefault="009D6872" w:rsidP="00F7009D">
      <w:pPr>
        <w:pStyle w:val="Brdtext"/>
      </w:pPr>
      <w:r>
        <w:t xml:space="preserve">BNP-tillväxten förväntas vara förhållandevis hög även 2016–2018 (se </w:t>
      </w:r>
      <w:r>
        <w:fldChar w:fldCharType="begin"/>
      </w:r>
      <w:r>
        <w:instrText xml:space="preserve"> REF  _Ref382297945 \* Lower \h </w:instrText>
      </w:r>
      <w:r>
        <w:fldChar w:fldCharType="separate"/>
      </w:r>
      <w:r w:rsidR="004642B5">
        <w:t xml:space="preserve">tabell </w:t>
      </w:r>
      <w:r w:rsidR="004642B5">
        <w:rPr>
          <w:noProof/>
        </w:rPr>
        <w:t>3</w:t>
      </w:r>
      <w:r w:rsidR="004642B5">
        <w:t>.</w:t>
      </w:r>
      <w:r w:rsidR="004642B5">
        <w:rPr>
          <w:noProof/>
        </w:rPr>
        <w:t>8</w:t>
      </w:r>
      <w:r>
        <w:fldChar w:fldCharType="end"/>
      </w:r>
      <w:r>
        <w:t xml:space="preserve">). </w:t>
      </w:r>
      <w:r w:rsidRPr="00B939DF">
        <w:t xml:space="preserve">En god </w:t>
      </w:r>
      <w:r w:rsidRPr="00026172">
        <w:t xml:space="preserve">förmögenhetsutveckling, </w:t>
      </w:r>
      <w:r>
        <w:t>förhållandevis</w:t>
      </w:r>
      <w:r w:rsidRPr="00026172">
        <w:t xml:space="preserve"> höga reallöneökningar och ett förbättrat arbets</w:t>
      </w:r>
      <w:r w:rsidR="006641D2">
        <w:softHyphen/>
      </w:r>
      <w:r w:rsidRPr="00026172">
        <w:t>marknadsläge möjliggör en hög konsumtions</w:t>
      </w:r>
      <w:r w:rsidR="006641D2">
        <w:softHyphen/>
      </w:r>
      <w:r w:rsidRPr="00026172">
        <w:t>tillväxt.</w:t>
      </w:r>
      <w:r>
        <w:t xml:space="preserve"> Konsumtionen väntas under denna period växa något snabbare än i samband med tidigare konjunkturuppgångar </w:t>
      </w:r>
      <w:r w:rsidRPr="009B5170">
        <w:t xml:space="preserve">(se </w:t>
      </w:r>
      <w:r>
        <w:fldChar w:fldCharType="begin"/>
      </w:r>
      <w:r>
        <w:instrText xml:space="preserve"> REF  _Ref381887466 \* Lower \h  \* MERGEFORMAT </w:instrText>
      </w:r>
      <w:r>
        <w:fldChar w:fldCharType="separate"/>
      </w:r>
      <w:r w:rsidR="004642B5">
        <w:t xml:space="preserve">diagram </w:t>
      </w:r>
      <w:r w:rsidR="004642B5">
        <w:rPr>
          <w:noProof/>
        </w:rPr>
        <w:t>3.23</w:t>
      </w:r>
      <w:r>
        <w:fldChar w:fldCharType="end"/>
      </w:r>
      <w:r>
        <w:t xml:space="preserve">). </w:t>
      </w:r>
      <w:r w:rsidRPr="00026172">
        <w:t>Dessutom har hushållen ett i u</w:t>
      </w:r>
      <w:r>
        <w:t xml:space="preserve">tgångsläget </w:t>
      </w:r>
      <w:r w:rsidRPr="00026172">
        <w:t>högt sparande, vilket är en god förutsättning</w:t>
      </w:r>
      <w:r>
        <w:t xml:space="preserve"> för en stark konsumtionstillväxt. Konsumtionen bedöms växa snabbare än de disponibla inkomsterna 2016–2018, vilket medför att sparkvoten faller tillbaka. Sparkvoten</w:t>
      </w:r>
      <w:r w:rsidDel="00231E27">
        <w:t xml:space="preserve"> </w:t>
      </w:r>
      <w:r>
        <w:t>förväntas dock vara hög ur ett historiskt perspektiv under hela prognos</w:t>
      </w:r>
      <w:r>
        <w:softHyphen/>
        <w:t xml:space="preserve">perioden (se </w:t>
      </w:r>
      <w:r>
        <w:fldChar w:fldCharType="begin"/>
      </w:r>
      <w:r>
        <w:instrText xml:space="preserve"> REF  _Ref381704878 \* Lower \h  \* MERGEFORMAT </w:instrText>
      </w:r>
      <w:r>
        <w:fldChar w:fldCharType="separate"/>
      </w:r>
      <w:r w:rsidR="004642B5">
        <w:t xml:space="preserve">diagram </w:t>
      </w:r>
      <w:r w:rsidR="004642B5" w:rsidRPr="004642B5">
        <w:rPr>
          <w:bCs/>
          <w:noProof/>
        </w:rPr>
        <w:t>3</w:t>
      </w:r>
      <w:r w:rsidR="004642B5">
        <w:rPr>
          <w:noProof/>
        </w:rPr>
        <w:t>.24</w:t>
      </w:r>
      <w:r>
        <w:fldChar w:fldCharType="end"/>
      </w:r>
      <w:r>
        <w:t>).</w:t>
      </w:r>
    </w:p>
    <w:p w14:paraId="280335D6" w14:textId="77777777" w:rsidR="00F7009D" w:rsidRDefault="00F7009D" w:rsidP="00F7009D">
      <w:pPr>
        <w:pStyle w:val="Brdtextmedindrag"/>
      </w:pPr>
    </w:p>
    <w:p w14:paraId="2892D77B" w14:textId="5C42B1B4" w:rsidR="00F7009D" w:rsidRDefault="009D6872" w:rsidP="00F7009D">
      <w:pPr>
        <w:pStyle w:val="DiagramRubrik"/>
      </w:pPr>
      <w:bookmarkStart w:id="183" w:name="_Ref381887466"/>
      <w:bookmarkStart w:id="184" w:name="_Toc384401759"/>
      <w:r>
        <w:t xml:space="preserve">Diagram </w:t>
      </w:r>
      <w:r w:rsidR="0009067D">
        <w:fldChar w:fldCharType="begin"/>
      </w:r>
      <w:r w:rsidR="0009067D">
        <w:instrText xml:space="preserve"> STYLEREF "Rubrik 1"\n \* MERGEFORMAT </w:instrText>
      </w:r>
      <w:r w:rsidR="0009067D">
        <w:fldChar w:fldCharType="separate"/>
      </w:r>
      <w:r w:rsidR="004642B5">
        <w:rPr>
          <w:noProof/>
        </w:rPr>
        <w:t>3</w:t>
      </w:r>
      <w:r w:rsidR="0009067D">
        <w:rPr>
          <w:noProof/>
        </w:rPr>
        <w:fldChar w:fldCharType="end"/>
      </w:r>
      <w:r>
        <w:rPr>
          <w:noProof/>
        </w:rPr>
        <w:t>.</w:t>
      </w:r>
      <w:fldSimple w:instr=" SEQ Diagram \* ARABIC \s 1 ">
        <w:r w:rsidR="004642B5">
          <w:rPr>
            <w:noProof/>
          </w:rPr>
          <w:t>23</w:t>
        </w:r>
      </w:fldSimple>
      <w:bookmarkEnd w:id="183"/>
      <w:r>
        <w:t xml:space="preserve"> Konsumtionsutveckling fyra år efter påbörjad konjunkturuppgång</w:t>
      </w:r>
      <w:bookmarkEnd w:id="184"/>
    </w:p>
    <w:p w14:paraId="2461440E" w14:textId="698A1ED9" w:rsidR="00F7009D" w:rsidRDefault="009D6872" w:rsidP="00F7009D">
      <w:pPr>
        <w:pStyle w:val="DiagramUnderrubrik"/>
      </w:pPr>
      <w:r>
        <w:t>Index</w:t>
      </w:r>
    </w:p>
    <w:p w14:paraId="427C93AB" w14:textId="7ADE841E" w:rsidR="00F7009D" w:rsidRDefault="009D6872" w:rsidP="00F7009D">
      <w:pPr>
        <w:pStyle w:val="Brdtext"/>
        <w:spacing w:line="260" w:lineRule="atLeast"/>
      </w:pPr>
      <w:r>
        <w:rPr>
          <w:noProof/>
          <w:lang w:eastAsia="sv-SE"/>
        </w:rPr>
        <w:drawing>
          <wp:inline distT="0" distB="0" distL="0" distR="0" wp14:anchorId="103C3399" wp14:editId="52B98FD9">
            <wp:extent cx="2753995" cy="2330303"/>
            <wp:effectExtent l="0" t="0" r="0" b="0"/>
            <wp:docPr id="58" name="Diagram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138"/>
              </a:graphicData>
            </a:graphic>
          </wp:inline>
        </w:drawing>
      </w:r>
    </w:p>
    <w:p w14:paraId="10870A7B" w14:textId="7F153FD8" w:rsidR="00F7009D" w:rsidRDefault="009D6872" w:rsidP="00F7009D">
      <w:pPr>
        <w:pStyle w:val="DiagramFotnot"/>
      </w:pPr>
      <w:r>
        <w:t>Anm.: Index = 100 vid konjunkturbotten,</w:t>
      </w:r>
      <w:r w:rsidRPr="00A87AEF">
        <w:rPr>
          <w:spacing w:val="4"/>
        </w:rPr>
        <w:t xml:space="preserve"> </w:t>
      </w:r>
      <w:r>
        <w:rPr>
          <w:spacing w:val="4"/>
        </w:rPr>
        <w:t>dvs. år 1</w:t>
      </w:r>
      <w:r w:rsidRPr="00EF7DA7">
        <w:rPr>
          <w:spacing w:val="4"/>
        </w:rPr>
        <w:t>.</w:t>
      </w:r>
      <w:r>
        <w:t xml:space="preserve"> Seriens förklaringspost avser året för konjunkturbotten. </w:t>
      </w:r>
    </w:p>
    <w:p w14:paraId="4039E502" w14:textId="27A9CBE1" w:rsidR="00F7009D" w:rsidRDefault="009D6872" w:rsidP="00F7009D">
      <w:pPr>
        <w:pStyle w:val="DiagramFotnot"/>
      </w:pPr>
      <w:r>
        <w:t>Källor: Statistiska centralbyrån och egna beräkningar.</w:t>
      </w:r>
    </w:p>
    <w:p w14:paraId="6E6AE8ED" w14:textId="77777777" w:rsidR="00F7009D" w:rsidRDefault="00F7009D" w:rsidP="00F7009D">
      <w:pPr>
        <w:pStyle w:val="Brdtextmedindrag"/>
      </w:pPr>
    </w:p>
    <w:p w14:paraId="6EC74C17" w14:textId="73E66025" w:rsidR="00F7009D" w:rsidRDefault="009D6872" w:rsidP="00F7009D">
      <w:pPr>
        <w:pStyle w:val="Brdtext"/>
      </w:pPr>
      <w:r>
        <w:t>Flera år av låg efterfrågan i omvärlden och osäkra framtidsutsikter har medfört att företagen skjutit på sina investeringar. I takt med en stigande efterfrågan i Sverige och omvärlden förväntas företagen inom industrin både ersätta förslitet kapital och genomföra produktivitetshöjande åtgärder, exempelvis genom att investera i maskiner och anläggningar. Det</w:t>
      </w:r>
      <w:r w:rsidRPr="00454536">
        <w:t xml:space="preserve"> medför att industriinvesteringarna utvecklas starkt </w:t>
      </w:r>
      <w:r>
        <w:t>även</w:t>
      </w:r>
      <w:r w:rsidRPr="00454536">
        <w:t xml:space="preserve"> 2016</w:t>
      </w:r>
      <w:r>
        <w:t>–2018</w:t>
      </w:r>
      <w:r w:rsidRPr="00454536">
        <w:t>. Även bostads</w:t>
      </w:r>
      <w:r>
        <w:softHyphen/>
      </w:r>
      <w:r w:rsidRPr="00454536">
        <w:t xml:space="preserve">investeringarna </w:t>
      </w:r>
      <w:r>
        <w:t xml:space="preserve">bedöms </w:t>
      </w:r>
      <w:r w:rsidRPr="00454536">
        <w:t>väx</w:t>
      </w:r>
      <w:r>
        <w:t>a</w:t>
      </w:r>
      <w:r w:rsidRPr="00454536">
        <w:t xml:space="preserve"> </w:t>
      </w:r>
      <w:r>
        <w:t>snabbare än</w:t>
      </w:r>
      <w:r w:rsidRPr="00454536">
        <w:t xml:space="preserve"> sitt </w:t>
      </w:r>
      <w:r w:rsidRPr="00454536">
        <w:lastRenderedPageBreak/>
        <w:t xml:space="preserve">historiska </w:t>
      </w:r>
      <w:r>
        <w:t>genomsnitt</w:t>
      </w:r>
      <w:r w:rsidRPr="00454536">
        <w:t xml:space="preserve"> under perioden </w:t>
      </w:r>
      <w:r w:rsidRPr="006531A6">
        <w:t xml:space="preserve">för att möta ett eftersatt behov av </w:t>
      </w:r>
      <w:r>
        <w:t xml:space="preserve">bostäder. </w:t>
      </w:r>
    </w:p>
    <w:p w14:paraId="7D7BCE4C" w14:textId="77777777" w:rsidR="00F7009D" w:rsidRPr="00454536" w:rsidRDefault="00F7009D" w:rsidP="00F7009D">
      <w:pPr>
        <w:pStyle w:val="Brdtextmedindrag"/>
      </w:pPr>
    </w:p>
    <w:p w14:paraId="3353CB91" w14:textId="79DB218D" w:rsidR="00F7009D" w:rsidRDefault="009D6872" w:rsidP="00F7009D">
      <w:pPr>
        <w:pStyle w:val="DiagramRubrik"/>
      </w:pPr>
      <w:bookmarkStart w:id="185" w:name="_Ref381704878"/>
      <w:bookmarkStart w:id="186" w:name="_Toc384401760"/>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24</w:t>
        </w:r>
      </w:fldSimple>
      <w:bookmarkEnd w:id="185"/>
      <w:r>
        <w:t xml:space="preserve"> Hushållens konsumtion, disponibel inkomst och sparkvot 1994–2018</w:t>
      </w:r>
      <w:bookmarkEnd w:id="186"/>
    </w:p>
    <w:p w14:paraId="30B55A8F" w14:textId="41EFBA6E" w:rsidR="00F7009D" w:rsidRDefault="009D6872" w:rsidP="00F7009D">
      <w:pPr>
        <w:pStyle w:val="DiagramUnderrubrik"/>
      </w:pPr>
      <w:r>
        <w:t>Årlig procentuell förändring</w:t>
      </w:r>
    </w:p>
    <w:p w14:paraId="385FF478" w14:textId="6D67AC4B" w:rsidR="00F7009D" w:rsidRDefault="009D6872" w:rsidP="00F7009D">
      <w:pPr>
        <w:pStyle w:val="Brdtext"/>
        <w:spacing w:line="260" w:lineRule="atLeast"/>
      </w:pPr>
      <w:r>
        <w:rPr>
          <w:noProof/>
          <w:lang w:eastAsia="sv-SE"/>
        </w:rPr>
        <w:drawing>
          <wp:inline distT="0" distB="0" distL="0" distR="0" wp14:anchorId="14E83B25" wp14:editId="43BCE112">
            <wp:extent cx="2753995" cy="2206157"/>
            <wp:effectExtent l="0" t="0" r="8255" b="0"/>
            <wp:docPr id="59" name="Diagram 19"/>
            <wp:cNvGraphicFramePr/>
            <a:graphic xmlns:a="http://schemas.openxmlformats.org/drawingml/2006/main">
              <a:graphicData uri="http://schemas.openxmlformats.org/drawingml/2006/chart">
                <c:chart xmlns:c="http://schemas.openxmlformats.org/drawingml/2006/chart" xmlns:r="http://schemas.openxmlformats.org/officeDocument/2006/relationships" r:id="rId139"/>
              </a:graphicData>
            </a:graphic>
          </wp:inline>
        </w:drawing>
      </w:r>
    </w:p>
    <w:p w14:paraId="5432753C" w14:textId="05E2DAFA" w:rsidR="00F7009D" w:rsidRDefault="009D6872" w:rsidP="00F7009D">
      <w:pPr>
        <w:pStyle w:val="DiagramFotnot"/>
      </w:pPr>
      <w:r w:rsidRPr="00EF7DA7">
        <w:rPr>
          <w:spacing w:val="4"/>
        </w:rPr>
        <w:t xml:space="preserve">Anm.: Sparkvoten är </w:t>
      </w:r>
      <w:r>
        <w:rPr>
          <w:spacing w:val="4"/>
        </w:rPr>
        <w:t>definierad som</w:t>
      </w:r>
      <w:r w:rsidRPr="00EF7DA7">
        <w:rPr>
          <w:spacing w:val="4"/>
        </w:rPr>
        <w:t xml:space="preserve"> hushållens nettosparande exklusive sparande i avtalspensioner och premiepensionssystemet</w:t>
      </w:r>
      <w:r>
        <w:rPr>
          <w:spacing w:val="4"/>
        </w:rPr>
        <w:t>s</w:t>
      </w:r>
      <w:r w:rsidRPr="00EF7DA7">
        <w:rPr>
          <w:spacing w:val="4"/>
        </w:rPr>
        <w:t xml:space="preserve"> andel av hushållens disponibla inkomster</w:t>
      </w:r>
      <w:r>
        <w:rPr>
          <w:spacing w:val="4"/>
        </w:rPr>
        <w:t>.</w:t>
      </w:r>
      <w:r w:rsidRPr="00EF7DA7">
        <w:rPr>
          <w:spacing w:val="4"/>
        </w:rPr>
        <w:t xml:space="preserve"> </w:t>
      </w:r>
      <w:r>
        <w:rPr>
          <w:spacing w:val="4"/>
        </w:rPr>
        <w:t>H</w:t>
      </w:r>
      <w:r w:rsidRPr="00EF7DA7">
        <w:rPr>
          <w:spacing w:val="4"/>
        </w:rPr>
        <w:t xml:space="preserve">ushållens konsumtion och real disponibel inkomst </w:t>
      </w:r>
      <w:r>
        <w:rPr>
          <w:spacing w:val="4"/>
        </w:rPr>
        <w:t>avser</w:t>
      </w:r>
      <w:r w:rsidRPr="00EF7DA7">
        <w:rPr>
          <w:spacing w:val="4"/>
        </w:rPr>
        <w:t xml:space="preserve"> årlig procentuell förändring.</w:t>
      </w:r>
      <w:r>
        <w:rPr>
          <w:spacing w:val="4"/>
        </w:rPr>
        <w:br/>
      </w:r>
      <w:r w:rsidRPr="00EF7DA7">
        <w:rPr>
          <w:spacing w:val="4"/>
        </w:rPr>
        <w:t>Källor: Statistiska centralbyrån och egna beräkningar</w:t>
      </w:r>
      <w:r>
        <w:rPr>
          <w:spacing w:val="4"/>
        </w:rPr>
        <w:t>.</w:t>
      </w:r>
    </w:p>
    <w:p w14:paraId="2CED43B6" w14:textId="77777777" w:rsidR="00F7009D" w:rsidRDefault="00F7009D" w:rsidP="00F7009D">
      <w:pPr>
        <w:pStyle w:val="Brdtextmedindrag"/>
        <w:ind w:firstLine="0"/>
      </w:pPr>
    </w:p>
    <w:p w14:paraId="1E63F534" w14:textId="33AA43AB" w:rsidR="00F7009D" w:rsidRDefault="009D6872" w:rsidP="00F7009D">
      <w:pPr>
        <w:pStyle w:val="Brdtext"/>
      </w:pPr>
      <w:r>
        <w:t xml:space="preserve">I takt med att efterfrågan i omvärlden stiger och den internationella investeringsviljan tar fart, förväntas exporttillväxten så småningom tillta. Export- och importtillväxten bedöms nå sin kulmen 2016 för att sedan avta gradvis i takt med att det globala resursutnyttjandet närmar sig ett balanserat läge. Exporten utvecklas dock betydligt svagare jämfört med tidigare återhämtningar (se </w:t>
      </w:r>
      <w:r>
        <w:fldChar w:fldCharType="begin"/>
      </w:r>
      <w:r>
        <w:instrText xml:space="preserve"> REF  _Ref379285167 \* Lower \h  \* MERGEFORMAT </w:instrText>
      </w:r>
      <w:r>
        <w:fldChar w:fldCharType="separate"/>
      </w:r>
      <w:r w:rsidR="004642B5">
        <w:t xml:space="preserve">diagram </w:t>
      </w:r>
      <w:r w:rsidR="004642B5" w:rsidRPr="004642B5">
        <w:t>3</w:t>
      </w:r>
      <w:r w:rsidR="004642B5">
        <w:t>.25</w:t>
      </w:r>
      <w:r>
        <w:fldChar w:fldCharType="end"/>
      </w:r>
      <w:r>
        <w:t xml:space="preserve">). </w:t>
      </w:r>
      <w:r w:rsidRPr="006E0E88">
        <w:t xml:space="preserve">Det beror på att världsmarknadsefterfrågan förväntas växa långsammare än vid tidigare </w:t>
      </w:r>
      <w:r>
        <w:t xml:space="preserve">återhämtningsfaser. Trots den dämpade exportutvecklingen kommer importtillväxten bli förhållandevis hög, vilket beror på en stark inhemsk efterfrågan. Förhållandet mellan export- och import-utvecklingen medför att nettoexporten och även bytesbalansen som andel av BNP gradvis sjunker. </w:t>
      </w:r>
    </w:p>
    <w:p w14:paraId="53F9967C" w14:textId="56093C98" w:rsidR="00F7009D" w:rsidRDefault="009D6872" w:rsidP="00F7009D">
      <w:pPr>
        <w:pStyle w:val="Brdtextmedindrag"/>
      </w:pPr>
      <w:r>
        <w:t xml:space="preserve">Den offentliga konsumtionen förväntas öka i måttlig takt 2016–2018 </w:t>
      </w:r>
      <w:r w:rsidRPr="00C45327">
        <w:t xml:space="preserve">(se </w:t>
      </w:r>
      <w:r w:rsidRPr="00EB6396">
        <w:fldChar w:fldCharType="begin"/>
      </w:r>
      <w:r w:rsidRPr="00EB6396">
        <w:instrText xml:space="preserve"> REF  _Ref384114027 \* Lower \h  \* MERGEFORMAT </w:instrText>
      </w:r>
      <w:r w:rsidRPr="00EB6396">
        <w:fldChar w:fldCharType="separate"/>
      </w:r>
      <w:r w:rsidR="004642B5">
        <w:t xml:space="preserve">tabell </w:t>
      </w:r>
      <w:r w:rsidR="004642B5">
        <w:rPr>
          <w:noProof/>
        </w:rPr>
        <w:t>3</w:t>
      </w:r>
      <w:r w:rsidR="004642B5">
        <w:t>.</w:t>
      </w:r>
      <w:r w:rsidR="004642B5">
        <w:rPr>
          <w:noProof/>
        </w:rPr>
        <w:t>8</w:t>
      </w:r>
      <w:r w:rsidRPr="00EB6396">
        <w:fldChar w:fldCharType="end"/>
      </w:r>
      <w:r w:rsidRPr="00EB6396">
        <w:t>). Under dessa</w:t>
      </w:r>
      <w:r>
        <w:t xml:space="preserve"> år tilltar det demografiska trycket på kommunal konsumtion. Antalet</w:t>
      </w:r>
      <w:r w:rsidDel="003A1967">
        <w:t xml:space="preserve"> </w:t>
      </w:r>
      <w:r>
        <w:t xml:space="preserve">barn i förskole- och grundskoleålder fortsätter att öka, liksom antalet personer som är 80 år och äldre. Utvecklingen av den kommunala konsumtionen i prognosen motsvarar nära på, men inte fullt ut, den konsumtionsvolym som ges av demografiska förändringar. Den statliga konsumtionen minskar däremot 2016–2018. Prognosen baseras endast på beslutad politik och </w:t>
      </w:r>
      <w:r>
        <w:lastRenderedPageBreak/>
        <w:t>nedgången följer av anslags</w:t>
      </w:r>
      <w:r>
        <w:softHyphen/>
        <w:t xml:space="preserve">utvecklingen dessa år, som är lägre än 2014. </w:t>
      </w:r>
    </w:p>
    <w:p w14:paraId="79145BD6" w14:textId="77777777" w:rsidR="00F7009D" w:rsidRDefault="00F7009D" w:rsidP="00F7009D">
      <w:pPr>
        <w:pStyle w:val="Brdtextmedindrag"/>
      </w:pPr>
    </w:p>
    <w:p w14:paraId="3D5E72E3" w14:textId="2E85DACD" w:rsidR="00F7009D" w:rsidRDefault="009D6872" w:rsidP="00F7009D">
      <w:pPr>
        <w:pStyle w:val="DiagramRubrik"/>
      </w:pPr>
      <w:bookmarkStart w:id="187" w:name="_Ref379285167"/>
      <w:bookmarkStart w:id="188" w:name="_Toc384401761"/>
      <w:r>
        <w:t xml:space="preserve">Diagram </w:t>
      </w:r>
      <w:r w:rsidR="0009067D">
        <w:fldChar w:fldCharType="begin"/>
      </w:r>
      <w:r w:rsidR="0009067D">
        <w:instrText xml:space="preserve"> STYLEREF "Rubr</w:instrText>
      </w:r>
      <w:r w:rsidR="0009067D">
        <w:instrText xml:space="preserve">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25</w:t>
        </w:r>
      </w:fldSimple>
      <w:bookmarkEnd w:id="187"/>
      <w:r>
        <w:t xml:space="preserve"> Exportutveckling fyra år efter påbörjad konjunkturuppgång</w:t>
      </w:r>
      <w:bookmarkEnd w:id="188"/>
    </w:p>
    <w:p w14:paraId="6B6A3AAA" w14:textId="204ACBAA" w:rsidR="00F7009D" w:rsidRDefault="009D6872" w:rsidP="00F7009D">
      <w:pPr>
        <w:pStyle w:val="DiagramUnderrubrik"/>
      </w:pPr>
      <w:r>
        <w:t>Index</w:t>
      </w:r>
    </w:p>
    <w:p w14:paraId="33B118F1" w14:textId="34CD22E8" w:rsidR="00F7009D" w:rsidRDefault="009D6872" w:rsidP="00F7009D">
      <w:pPr>
        <w:pStyle w:val="DiagramFotnot"/>
      </w:pPr>
      <w:r>
        <w:rPr>
          <w:noProof/>
          <w:lang w:eastAsia="sv-SE"/>
        </w:rPr>
        <w:drawing>
          <wp:inline distT="0" distB="0" distL="0" distR="0" wp14:anchorId="63677656" wp14:editId="68C65C58">
            <wp:extent cx="2753995" cy="2357677"/>
            <wp:effectExtent l="0" t="0" r="8255" b="0"/>
            <wp:docPr id="60" name="Diagram 21"/>
            <wp:cNvGraphicFramePr/>
            <a:graphic xmlns:a="http://schemas.openxmlformats.org/drawingml/2006/main">
              <a:graphicData uri="http://schemas.openxmlformats.org/drawingml/2006/chart">
                <c:chart xmlns:c="http://schemas.openxmlformats.org/drawingml/2006/chart" xmlns:r="http://schemas.openxmlformats.org/officeDocument/2006/relationships" r:id="rId140"/>
              </a:graphicData>
            </a:graphic>
          </wp:inline>
        </w:drawing>
      </w:r>
      <w:r w:rsidRPr="00EF7DA7">
        <w:rPr>
          <w:spacing w:val="4"/>
        </w:rPr>
        <w:t>Anm.: Index  = 100 vid konjunkturbotten</w:t>
      </w:r>
      <w:r>
        <w:rPr>
          <w:spacing w:val="4"/>
        </w:rPr>
        <w:t>, dvs. år 1</w:t>
      </w:r>
      <w:r w:rsidRPr="00EF7DA7">
        <w:rPr>
          <w:spacing w:val="4"/>
        </w:rPr>
        <w:t xml:space="preserve">. </w:t>
      </w:r>
      <w:r>
        <w:t xml:space="preserve">Seriens förklaringspost avser året för konjunkturbotten. </w:t>
      </w:r>
    </w:p>
    <w:p w14:paraId="5FC69038" w14:textId="2C16A401" w:rsidR="00F7009D" w:rsidRDefault="009D6872" w:rsidP="00F7009D">
      <w:pPr>
        <w:pStyle w:val="DiagramFotnot"/>
      </w:pPr>
      <w:r w:rsidRPr="00EF7DA7">
        <w:rPr>
          <w:spacing w:val="4"/>
        </w:rPr>
        <w:t>Källor: Statistiska centralbyrån och egna beräkningar</w:t>
      </w:r>
      <w:r>
        <w:rPr>
          <w:spacing w:val="4"/>
        </w:rPr>
        <w:t>.</w:t>
      </w:r>
    </w:p>
    <w:p w14:paraId="0727E8DA" w14:textId="08BE8F4F" w:rsidR="00F7009D" w:rsidRDefault="009D6872" w:rsidP="00F7009D">
      <w:pPr>
        <w:pStyle w:val="Rubrik4utannumrering"/>
      </w:pPr>
      <w:r>
        <w:t>Gradvis minskande arbetslöshet och högre sysselsättningsgrad</w:t>
      </w:r>
    </w:p>
    <w:p w14:paraId="65BF9EE9" w14:textId="2A0B7754" w:rsidR="00F7009D" w:rsidRDefault="009D6872" w:rsidP="00F7009D">
      <w:pPr>
        <w:pStyle w:val="Brdtext"/>
      </w:pPr>
      <w:r>
        <w:t xml:space="preserve">Resursutnyttjandet inom företagen förväntas vara balanserat 2015. Det innebär att företagen använder sina tillgängliga resurser i form av maskiner och personal i en normal utsträckning. För att långsiktigt kunna öka produktionen ytterligare behöver företagen investera mer och anställa fler. Efterfrågan på arbetskraft förutses därför bli förhållandevis hög 2016–2018, i såväl tjänsteproducerande som varuproducerande branscher. </w:t>
      </w:r>
    </w:p>
    <w:p w14:paraId="2889CFE0" w14:textId="14D3CB4B" w:rsidR="00F7009D" w:rsidRDefault="009D6872" w:rsidP="00F7009D">
      <w:pPr>
        <w:pStyle w:val="Brdtextmedindrag"/>
      </w:pPr>
      <w:r w:rsidRPr="00EE7705">
        <w:t xml:space="preserve">Antalet arbetade timmar och antalet sysselsatta växer </w:t>
      </w:r>
      <w:r>
        <w:t xml:space="preserve">i prognosen </w:t>
      </w:r>
      <w:r w:rsidRPr="00EE7705">
        <w:t xml:space="preserve">med </w:t>
      </w:r>
      <w:r>
        <w:t xml:space="preserve">i genomsnitt ca </w:t>
      </w:r>
      <w:r w:rsidRPr="00647590">
        <w:t>1</w:t>
      </w:r>
      <w:r w:rsidRPr="00EE7705">
        <w:t xml:space="preserve"> procent </w:t>
      </w:r>
      <w:r>
        <w:t>per år</w:t>
      </w:r>
      <w:r w:rsidRPr="00EE7705">
        <w:t xml:space="preserve"> 2016</w:t>
      </w:r>
      <w:r w:rsidRPr="00647590">
        <w:t>–</w:t>
      </w:r>
      <w:r w:rsidRPr="00EE7705">
        <w:t>2018.</w:t>
      </w:r>
      <w:r>
        <w:t xml:space="preserve"> Sysselsättningen väntas växa snabbare än befolkningen under hela prognosperioden, vilket innebär att syssel</w:t>
      </w:r>
      <w:r>
        <w:softHyphen/>
        <w:t>sättningsgraden stiger. År 2017 beräknas sysselsättningsgraden vara högre än före finanskrisen 2008.</w:t>
      </w:r>
    </w:p>
    <w:p w14:paraId="2EBA4748" w14:textId="7C694E43" w:rsidR="00F7009D" w:rsidRPr="00E47873" w:rsidRDefault="009D6872" w:rsidP="00F7009D">
      <w:pPr>
        <w:pStyle w:val="Brdtextmedindrag"/>
      </w:pPr>
      <w:r>
        <w:t>Arbetskraften förväntas växa i en långsammare takt 2014 än vad den gjort de senaste åren, och trenden med avtagande tillväxt bedöms</w:t>
      </w:r>
      <w:r w:rsidDel="0008609E">
        <w:t xml:space="preserve"> </w:t>
      </w:r>
      <w:r>
        <w:t xml:space="preserve">prägla hela prognosperioden. Den avtagande tillväxten i arbetskraften beror på att regeringens utbudsstimulerande politik till största delen bedöms ha slagit igenom på arbetsutbudet, även om den förstärkning av jobbskatteavdraget som trädde i kraft den </w:t>
      </w:r>
      <w:r>
        <w:lastRenderedPageBreak/>
        <w:t xml:space="preserve">1 januari 2014 </w:t>
      </w:r>
      <w:r w:rsidRPr="00E47873">
        <w:t xml:space="preserve">ännu inte fått effekt. </w:t>
      </w:r>
      <w:r>
        <w:t xml:space="preserve">En ytterligare orsak är </w:t>
      </w:r>
      <w:r w:rsidRPr="00E47873">
        <w:t xml:space="preserve">att andelen äldre </w:t>
      </w:r>
      <w:r>
        <w:t>respektive</w:t>
      </w:r>
      <w:r w:rsidRPr="00E47873">
        <w:t xml:space="preserve"> utrikes födda, som har ett lägre arbetskraftsdeltagande, ökar i befolkningen. Arbetskraften </w:t>
      </w:r>
      <w:r>
        <w:t>ökar</w:t>
      </w:r>
      <w:r w:rsidRPr="00E47873">
        <w:t xml:space="preserve"> därför </w:t>
      </w:r>
      <w:r>
        <w:t>långsammare</w:t>
      </w:r>
      <w:r w:rsidRPr="00E47873">
        <w:t xml:space="preserve"> än befolkningen, vilket innebär att arbetskrafts</w:t>
      </w:r>
      <w:r w:rsidR="006641D2">
        <w:softHyphen/>
      </w:r>
      <w:r w:rsidRPr="00E47873">
        <w:t xml:space="preserve">deltagandet minskar något. </w:t>
      </w:r>
    </w:p>
    <w:p w14:paraId="2B88F530" w14:textId="031626CB" w:rsidR="00F7009D" w:rsidRDefault="009D6872" w:rsidP="00F7009D">
      <w:pPr>
        <w:pStyle w:val="Brdtextmedindrag"/>
      </w:pPr>
      <w:r w:rsidRPr="00E47873">
        <w:t>Arbetslösheten förväntas minska successivt</w:t>
      </w:r>
      <w:r>
        <w:t xml:space="preserve"> under hela prognosperioden, men det dröjer till slutet av 2018 innan arbetslösheten når jämviktsnivån på 5,7 procent (se </w:t>
      </w:r>
      <w:r>
        <w:fldChar w:fldCharType="begin"/>
      </w:r>
      <w:r>
        <w:instrText xml:space="preserve"> REF  _Ref381969357 \* Lower \h </w:instrText>
      </w:r>
      <w:r>
        <w:fldChar w:fldCharType="separate"/>
      </w:r>
      <w:r w:rsidR="004642B5">
        <w:t xml:space="preserve">diagram </w:t>
      </w:r>
      <w:r w:rsidR="004642B5" w:rsidRPr="004642B5">
        <w:rPr>
          <w:bCs/>
          <w:noProof/>
        </w:rPr>
        <w:t>3</w:t>
      </w:r>
      <w:r w:rsidR="004642B5">
        <w:rPr>
          <w:noProof/>
        </w:rPr>
        <w:t>.26</w:t>
      </w:r>
      <w:r>
        <w:fldChar w:fldCharType="end"/>
      </w:r>
      <w:r>
        <w:t xml:space="preserve">). </w:t>
      </w:r>
    </w:p>
    <w:p w14:paraId="63237817" w14:textId="3B16A135" w:rsidR="00F7009D" w:rsidRDefault="009D6872" w:rsidP="00F7009D">
      <w:pPr>
        <w:pStyle w:val="Brdtextmedindrag"/>
      </w:pPr>
      <w:r w:rsidRPr="003C02DC">
        <w:t xml:space="preserve">För ekonomin i dess helhet </w:t>
      </w:r>
      <w:r>
        <w:t>förväntas</w:t>
      </w:r>
      <w:r w:rsidRPr="003C02DC">
        <w:t xml:space="preserve"> resursutnyttjandet vara balanserat 2018</w:t>
      </w:r>
      <w:r>
        <w:t>.</w:t>
      </w:r>
    </w:p>
    <w:p w14:paraId="385AE91B" w14:textId="77777777" w:rsidR="00F7009D" w:rsidRDefault="00F7009D" w:rsidP="00F7009D">
      <w:pPr>
        <w:pStyle w:val="Brdtextmedindrag"/>
      </w:pPr>
      <w:bookmarkStart w:id="189" w:name="_Ref381884619"/>
      <w:bookmarkStart w:id="190" w:name="_Ref381884612"/>
    </w:p>
    <w:p w14:paraId="334D069C" w14:textId="751930F8" w:rsidR="00F7009D" w:rsidRDefault="009D6872" w:rsidP="00F7009D">
      <w:pPr>
        <w:pStyle w:val="DiagramRubrik"/>
      </w:pPr>
      <w:bookmarkStart w:id="191" w:name="_Ref381969357"/>
      <w:bookmarkStart w:id="192" w:name="_Toc384401762"/>
      <w:r>
        <w:t xml:space="preserve">Diagram </w:t>
      </w:r>
      <w:r w:rsidR="0009067D">
        <w:fldChar w:fldCharType="begin"/>
      </w:r>
      <w:r w:rsidR="0009067D">
        <w:instrText xml:space="preserve"> </w:instrText>
      </w:r>
      <w:r w:rsidR="0009067D">
        <w:instrText xml:space="preserve">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26</w:t>
        </w:r>
      </w:fldSimple>
      <w:bookmarkEnd w:id="189"/>
      <w:bookmarkEnd w:id="191"/>
      <w:r>
        <w:t xml:space="preserve"> Arbetslöshet och jämviktsarbetslöshet 1990–2018</w:t>
      </w:r>
      <w:bookmarkEnd w:id="190"/>
      <w:bookmarkEnd w:id="192"/>
    </w:p>
    <w:p w14:paraId="0ABA1D73" w14:textId="31B673BF" w:rsidR="00F7009D" w:rsidRDefault="009D6872" w:rsidP="00F7009D">
      <w:pPr>
        <w:pStyle w:val="DiagramUnderrubrik"/>
      </w:pPr>
      <w:r>
        <w:t>Procent av arbetskraften</w:t>
      </w:r>
    </w:p>
    <w:p w14:paraId="0D8EBCF3" w14:textId="7FB548AD" w:rsidR="00F7009D" w:rsidRDefault="009D6872" w:rsidP="00F7009D">
      <w:pPr>
        <w:pStyle w:val="Brdtext"/>
        <w:spacing w:line="260" w:lineRule="atLeast"/>
      </w:pPr>
      <w:r>
        <w:rPr>
          <w:noProof/>
          <w:lang w:eastAsia="sv-SE"/>
        </w:rPr>
        <w:drawing>
          <wp:inline distT="0" distB="0" distL="0" distR="0" wp14:anchorId="49FA8323" wp14:editId="3B43A6E1">
            <wp:extent cx="2753995" cy="2255427"/>
            <wp:effectExtent l="0" t="0" r="0" b="0"/>
            <wp:docPr id="61" name="Diagram 9"/>
            <wp:cNvGraphicFramePr/>
            <a:graphic xmlns:a="http://schemas.openxmlformats.org/drawingml/2006/main">
              <a:graphicData uri="http://schemas.openxmlformats.org/drawingml/2006/chart">
                <c:chart xmlns:c="http://schemas.openxmlformats.org/drawingml/2006/chart" xmlns:r="http://schemas.openxmlformats.org/officeDocument/2006/relationships" r:id="rId141"/>
              </a:graphicData>
            </a:graphic>
          </wp:inline>
        </w:drawing>
      </w:r>
    </w:p>
    <w:p w14:paraId="48832F12" w14:textId="37F36D5A" w:rsidR="00F7009D" w:rsidRDefault="009D6872" w:rsidP="00F7009D">
      <w:pPr>
        <w:pStyle w:val="DiagramFotnot"/>
      </w:pPr>
      <w:r w:rsidRPr="005A3516">
        <w:rPr>
          <w:spacing w:val="4"/>
        </w:rPr>
        <w:t>Anm.: Avser åldersgruppen 15–74 år. Jämviktsarbetslöshet motsvarar skillnaden mellan potentiell arbetskraft och potentiell sysselsättning, i procent av potentiell arbetskraft. Faktisk arbetslöshet är länkad av Statistiska centralbyrån (2001–2005) och Konjunkturinstitutet (1990–2000).</w:t>
      </w:r>
      <w:r>
        <w:rPr>
          <w:spacing w:val="4"/>
        </w:rPr>
        <w:br/>
      </w:r>
      <w:r w:rsidRPr="005A3516">
        <w:rPr>
          <w:spacing w:val="4"/>
        </w:rPr>
        <w:t>Källor: Statistiska centralbyrån, Konjunkturinstitutet och egna beräkningar.</w:t>
      </w:r>
    </w:p>
    <w:p w14:paraId="7FB36244" w14:textId="362ABE71" w:rsidR="00F7009D" w:rsidRDefault="009D6872" w:rsidP="00F7009D">
      <w:pPr>
        <w:pStyle w:val="Rubrik4utannumrering"/>
      </w:pPr>
      <w:r>
        <w:t xml:space="preserve">Dämpad löneutveckling </w:t>
      </w:r>
      <w:r w:rsidRPr="003E652E">
        <w:t xml:space="preserve">och </w:t>
      </w:r>
      <w:r>
        <w:t xml:space="preserve">låg </w:t>
      </w:r>
      <w:r w:rsidRPr="003E652E">
        <w:t>inflation</w:t>
      </w:r>
    </w:p>
    <w:p w14:paraId="072DD41F" w14:textId="4455E36A" w:rsidR="00F7009D" w:rsidRPr="003E652E" w:rsidRDefault="009D6872" w:rsidP="00F7009D">
      <w:pPr>
        <w:pStyle w:val="Brdtext"/>
      </w:pPr>
      <w:r>
        <w:t>Löneavtalen</w:t>
      </w:r>
      <w:r w:rsidRPr="003E652E">
        <w:t xml:space="preserve"> inom industrin har en löptid på tre år och gäller fram t.o.m. mars </w:t>
      </w:r>
      <w:r>
        <w:t xml:space="preserve">2016. Löneavtalen medför att </w:t>
      </w:r>
      <w:r w:rsidRPr="003E652E">
        <w:t xml:space="preserve">löneökningstakten </w:t>
      </w:r>
      <w:r>
        <w:t>bedöms vara något återhållsam</w:t>
      </w:r>
      <w:r w:rsidRPr="003E652E">
        <w:t xml:space="preserve"> även </w:t>
      </w:r>
      <w:r>
        <w:t>under</w:t>
      </w:r>
      <w:r w:rsidRPr="003E652E">
        <w:t xml:space="preserve"> 201</w:t>
      </w:r>
      <w:r>
        <w:t>6</w:t>
      </w:r>
      <w:r w:rsidRPr="003E652E">
        <w:t xml:space="preserve">. </w:t>
      </w:r>
      <w:r>
        <w:t>Därefter</w:t>
      </w:r>
      <w:r w:rsidRPr="003E652E">
        <w:t xml:space="preserve"> bedöms lönerna stiga </w:t>
      </w:r>
      <w:r>
        <w:t>snabbare</w:t>
      </w:r>
      <w:r w:rsidRPr="003E652E">
        <w:t xml:space="preserve"> i takt med att konjunkturläget förbättras</w:t>
      </w:r>
      <w:r>
        <w:t>. I slutet av prognosperioden växer de med 3,4 procent per år, vilket är i linje med den</w:t>
      </w:r>
      <w:r w:rsidRPr="003E652E">
        <w:t xml:space="preserve"> genomsnittliga löneökningstakten</w:t>
      </w:r>
      <w:r w:rsidRPr="00CC21D9">
        <w:t xml:space="preserve"> </w:t>
      </w:r>
      <w:r w:rsidRPr="003E652E">
        <w:t>sedan industriavtalets tillkomst 1997.</w:t>
      </w:r>
    </w:p>
    <w:p w14:paraId="042F4E5B" w14:textId="1A2E0DB3" w:rsidR="00F7009D" w:rsidRPr="003E652E" w:rsidRDefault="009D6872" w:rsidP="00F7009D">
      <w:pPr>
        <w:pStyle w:val="Brdtextmedindrag"/>
      </w:pPr>
      <w:r w:rsidRPr="003E652E">
        <w:t xml:space="preserve">Den dämpade utvecklingen av de nominella lönerna </w:t>
      </w:r>
      <w:r>
        <w:t>förväntas tillsammans med</w:t>
      </w:r>
      <w:r w:rsidRPr="003E652E">
        <w:t xml:space="preserve"> </w:t>
      </w:r>
      <w:r>
        <w:t>en stigande inflation</w:t>
      </w:r>
      <w:r w:rsidRPr="003E652E">
        <w:t xml:space="preserve"> medför</w:t>
      </w:r>
      <w:r>
        <w:t>a</w:t>
      </w:r>
      <w:r w:rsidRPr="003E652E">
        <w:t xml:space="preserve"> att reallöne</w:t>
      </w:r>
      <w:r>
        <w:t>ökningen</w:t>
      </w:r>
      <w:r w:rsidRPr="003E652E">
        <w:t xml:space="preserve"> bli</w:t>
      </w:r>
      <w:r>
        <w:t>r</w:t>
      </w:r>
      <w:r w:rsidRPr="003E652E">
        <w:t xml:space="preserve"> något lägre </w:t>
      </w:r>
      <w:r>
        <w:t>2014–2018 jämfört med</w:t>
      </w:r>
      <w:r w:rsidRPr="003E652E">
        <w:t xml:space="preserve"> genomsnittet sedan </w:t>
      </w:r>
      <w:r>
        <w:t>1997</w:t>
      </w:r>
      <w:r w:rsidRPr="003E652E">
        <w:t xml:space="preserve"> (se </w:t>
      </w:r>
      <w:r>
        <w:fldChar w:fldCharType="begin"/>
      </w:r>
      <w:r>
        <w:instrText xml:space="preserve"> REF  _Ref379271493 \* Lower \h  \* MERGEFORMAT </w:instrText>
      </w:r>
      <w:r>
        <w:fldChar w:fldCharType="separate"/>
      </w:r>
      <w:r w:rsidR="004642B5">
        <w:t xml:space="preserve">diagram </w:t>
      </w:r>
      <w:r w:rsidR="004642B5">
        <w:rPr>
          <w:noProof/>
        </w:rPr>
        <w:t>3.27</w:t>
      </w:r>
      <w:r>
        <w:fldChar w:fldCharType="end"/>
      </w:r>
      <w:r w:rsidRPr="003E652E">
        <w:t>).</w:t>
      </w:r>
    </w:p>
    <w:p w14:paraId="162B5B68" w14:textId="156F7670" w:rsidR="00F7009D" w:rsidRDefault="009D6872" w:rsidP="00F7009D">
      <w:pPr>
        <w:pStyle w:val="DiagramRubrik"/>
      </w:pPr>
      <w:bookmarkStart w:id="193" w:name="_Ref379271493"/>
      <w:bookmarkStart w:id="194" w:name="_Ref379271469"/>
      <w:bookmarkStart w:id="195" w:name="_Toc384401763"/>
      <w:r>
        <w:lastRenderedPageBreak/>
        <w:t xml:space="preserve">Diagram </w:t>
      </w:r>
      <w:r w:rsidR="0009067D">
        <w:fldChar w:fldCharType="begin"/>
      </w:r>
      <w:r w:rsidR="0009067D">
        <w:instrText xml:space="preserve"> STYLEREF "Rubrik 1"\n \* MERGEFORMAT </w:instrText>
      </w:r>
      <w:r w:rsidR="0009067D">
        <w:fldChar w:fldCharType="separate"/>
      </w:r>
      <w:r w:rsidR="004642B5">
        <w:rPr>
          <w:noProof/>
        </w:rPr>
        <w:t>3</w:t>
      </w:r>
      <w:r w:rsidR="0009067D">
        <w:rPr>
          <w:noProof/>
        </w:rPr>
        <w:fldChar w:fldCharType="end"/>
      </w:r>
      <w:r>
        <w:rPr>
          <w:noProof/>
        </w:rPr>
        <w:t>.</w:t>
      </w:r>
      <w:fldSimple w:instr=" SEQ Diagram \* ARABIC \s 1 ">
        <w:r w:rsidR="004642B5">
          <w:rPr>
            <w:noProof/>
          </w:rPr>
          <w:t>27</w:t>
        </w:r>
      </w:fldSimple>
      <w:bookmarkEnd w:id="193"/>
      <w:r>
        <w:t xml:space="preserve"> Real och nominell löneutveckling 1997–</w:t>
      </w:r>
      <w:bookmarkEnd w:id="194"/>
      <w:r>
        <w:t>2018</w:t>
      </w:r>
      <w:bookmarkEnd w:id="195"/>
    </w:p>
    <w:p w14:paraId="185E74F5" w14:textId="50D92D0E" w:rsidR="00F7009D" w:rsidRDefault="009D6872" w:rsidP="00F7009D">
      <w:pPr>
        <w:pStyle w:val="DiagramUnderrubrik"/>
      </w:pPr>
      <w:r>
        <w:t>Procentuell förändring</w:t>
      </w:r>
    </w:p>
    <w:p w14:paraId="3DA6FED2" w14:textId="24061F07" w:rsidR="00F7009D" w:rsidRDefault="009D6872" w:rsidP="00F7009D">
      <w:pPr>
        <w:pStyle w:val="Brdtext"/>
        <w:spacing w:line="260" w:lineRule="atLeast"/>
      </w:pPr>
      <w:r>
        <w:rPr>
          <w:noProof/>
          <w:lang w:eastAsia="sv-SE"/>
        </w:rPr>
        <w:drawing>
          <wp:inline distT="0" distB="0" distL="0" distR="0" wp14:anchorId="5045A9A8" wp14:editId="06D5AE41">
            <wp:extent cx="2753995" cy="2067624"/>
            <wp:effectExtent l="0" t="0" r="8255" b="0"/>
            <wp:docPr id="62" name="Diagram 27"/>
            <wp:cNvGraphicFramePr/>
            <a:graphic xmlns:a="http://schemas.openxmlformats.org/drawingml/2006/main">
              <a:graphicData uri="http://schemas.openxmlformats.org/drawingml/2006/chart">
                <c:chart xmlns:c="http://schemas.openxmlformats.org/drawingml/2006/chart" xmlns:r="http://schemas.openxmlformats.org/officeDocument/2006/relationships" r:id="rId142"/>
              </a:graphicData>
            </a:graphic>
          </wp:inline>
        </w:drawing>
      </w:r>
    </w:p>
    <w:p w14:paraId="674CE411" w14:textId="5D9F37DE" w:rsidR="00F7009D" w:rsidRPr="00F64371" w:rsidRDefault="009D6872" w:rsidP="00F7009D">
      <w:pPr>
        <w:pStyle w:val="DiagramFotnot"/>
      </w:pPr>
      <w:r>
        <w:t>Anm.: Reallöneökning är nominell löneökning enligt konjunkturlönestatistiken deflaterad med KPIF.</w:t>
      </w:r>
      <w:r>
        <w:br/>
        <w:t>Källor: Statistiska centralbyrån, Medlingsinstitutet och egna beräkningar.</w:t>
      </w:r>
    </w:p>
    <w:p w14:paraId="0668CC38" w14:textId="3D0A810A" w:rsidR="00F7009D" w:rsidRDefault="00F7009D" w:rsidP="00F7009D">
      <w:pPr>
        <w:pStyle w:val="Brdtext"/>
      </w:pPr>
    </w:p>
    <w:p w14:paraId="60E6CF84" w14:textId="50138C9E" w:rsidR="00F7009D" w:rsidRDefault="009D6872" w:rsidP="00F7009D">
      <w:pPr>
        <w:pStyle w:val="Brdtext"/>
      </w:pPr>
      <w:r>
        <w:t>Löneökningstakten stiger under prognos</w:t>
      </w:r>
      <w:r>
        <w:softHyphen/>
        <w:t>perioden. Samtidigt mattas produktivitets</w:t>
      </w:r>
      <w:r>
        <w:softHyphen/>
        <w:t>tillväxten av fr.o.m. 2016. Detta medför sammantaget att enhetsarbets</w:t>
      </w:r>
      <w:r>
        <w:softHyphen/>
        <w:t>kostnaderna ökar i en allt högre takt 2016–2018. När konjunktur</w:t>
      </w:r>
      <w:r>
        <w:softHyphen/>
        <w:t>läget förbättras ökar företagens möjligheter att höja priserna, och inflationen väntas gradvis nå inflationsmålet. Genomslaget från enhetsarbets</w:t>
      </w:r>
      <w:r>
        <w:softHyphen/>
        <w:t>kostnaden till konsumentpriser sker dock med en betydande fördröjning. KPIF-inflationen bedöms nå inflationsmålet på 2 procent i mitten av 2018.</w:t>
      </w:r>
    </w:p>
    <w:p w14:paraId="2F87EC70" w14:textId="68453ADA" w:rsidR="00F7009D" w:rsidRPr="008E09FF" w:rsidRDefault="009D6872" w:rsidP="00F7009D">
      <w:pPr>
        <w:pStyle w:val="Brdtextmedindrag"/>
      </w:pPr>
      <w:r>
        <w:t xml:space="preserve">I takt med ett stigande resursutnyttjande och högre inflation antas penningpolitiken bli mindre expansiv. Reporäntan antas gradvis stiga till 3,25 procent i slutet av prognosperioden </w:t>
      </w:r>
      <w:r w:rsidRPr="00C45327">
        <w:t xml:space="preserve">(se </w:t>
      </w:r>
      <w:r w:rsidRPr="00C45327">
        <w:fldChar w:fldCharType="begin"/>
      </w:r>
      <w:r w:rsidRPr="00C45327">
        <w:instrText xml:space="preserve"> REF  _Ref384114027 \* Lower \h  \* MERGEFORMAT </w:instrText>
      </w:r>
      <w:r w:rsidRPr="00C45327">
        <w:fldChar w:fldCharType="separate"/>
      </w:r>
      <w:r w:rsidR="004642B5">
        <w:t xml:space="preserve">tabell </w:t>
      </w:r>
      <w:r w:rsidR="004642B5">
        <w:rPr>
          <w:noProof/>
        </w:rPr>
        <w:t>3</w:t>
      </w:r>
      <w:r w:rsidR="004642B5">
        <w:t>.</w:t>
      </w:r>
      <w:r w:rsidR="004642B5">
        <w:rPr>
          <w:noProof/>
        </w:rPr>
        <w:t>8</w:t>
      </w:r>
      <w:r w:rsidRPr="00C45327">
        <w:fldChar w:fldCharType="end"/>
      </w:r>
      <w:r w:rsidRPr="008E09FF">
        <w:t>).</w:t>
      </w:r>
    </w:p>
    <w:p w14:paraId="57E8B879" w14:textId="5DD9E44E" w:rsidR="00F7009D" w:rsidRDefault="009D6872" w:rsidP="00F7009D">
      <w:pPr>
        <w:pStyle w:val="Rubrik2"/>
      </w:pPr>
      <w:bookmarkStart w:id="196" w:name="_Toc384401489"/>
      <w:r>
        <w:t>Risker</w:t>
      </w:r>
      <w:bookmarkEnd w:id="196"/>
    </w:p>
    <w:p w14:paraId="1E5C8152" w14:textId="66D08ACB" w:rsidR="00F7009D" w:rsidRDefault="009D6872" w:rsidP="00F7009D">
      <w:pPr>
        <w:pStyle w:val="Rubrik4utannumrering"/>
        <w:spacing w:before="0"/>
      </w:pPr>
      <w:r>
        <w:t>Risker för en svagare utveckling överväger</w:t>
      </w:r>
    </w:p>
    <w:p w14:paraId="07312A37" w14:textId="1DE10075" w:rsidR="00F7009D" w:rsidRDefault="009D6872" w:rsidP="00F7009D">
      <w:pPr>
        <w:pStyle w:val="Brdtext"/>
      </w:pPr>
      <w:r>
        <w:t>Riskerna för en svagare internationell utveckling än den i prognosen bedöms fortsatt vara över</w:t>
      </w:r>
      <w:r>
        <w:softHyphen/>
        <w:t xml:space="preserve">vägande. Risken för en kraftig nedgång av det slag som drabbade världsekonomin 2008 och 2009 är dock betydligt lägre än den var för ett år sedan. Riskerna i de avancerade ekonomierna är mer balanserade jämfört med hösten 2013, eftersom både euroområdet och USA förefaller stå på stabilare ekonomisk grund. Även de politiska riskerna för finanspolitiken i USA har </w:t>
      </w:r>
      <w:r>
        <w:lastRenderedPageBreak/>
        <w:t>minskat. Riskerna för en svagare utveckling i de framväxande ekono</w:t>
      </w:r>
      <w:r>
        <w:softHyphen/>
        <w:t xml:space="preserve">mierna har dock ökat. </w:t>
      </w:r>
    </w:p>
    <w:p w14:paraId="46107EE3" w14:textId="31CE8BD5" w:rsidR="00F7009D" w:rsidRDefault="009D6872" w:rsidP="00F7009D">
      <w:pPr>
        <w:pStyle w:val="Brdtextmedindrag"/>
      </w:pPr>
      <w:r w:rsidRPr="00624525">
        <w:t xml:space="preserve">En internationell konjunkturuppgång är en förutsättning för en ökad </w:t>
      </w:r>
      <w:r>
        <w:t xml:space="preserve">svensk </w:t>
      </w:r>
      <w:r w:rsidRPr="00624525">
        <w:t>tillväxt de närmaste åren.</w:t>
      </w:r>
      <w:r>
        <w:t xml:space="preserve"> Regeringen bedömer dock att riskerna för en svagare utveckling fortfarande överväger i den svenska makrobilden. Framför allt är riskbilden kopplad till export- och konsumtionsutvecklingen. </w:t>
      </w:r>
    </w:p>
    <w:p w14:paraId="1A76152F" w14:textId="2717E6C3" w:rsidR="00F7009D" w:rsidRDefault="009D6872" w:rsidP="00F7009D">
      <w:pPr>
        <w:pStyle w:val="Rubrik6"/>
      </w:pPr>
      <w:r>
        <w:t>Fortsatt osäker politisk utveckling i euroområdet</w:t>
      </w:r>
    </w:p>
    <w:p w14:paraId="08F374FD" w14:textId="25E36F14" w:rsidR="00F7009D" w:rsidRDefault="009D6872" w:rsidP="00F7009D">
      <w:pPr>
        <w:pStyle w:val="Brdtext"/>
      </w:pPr>
      <w:r>
        <w:t>Den finansiella och politiska turbulensen i euro</w:t>
      </w:r>
      <w:r>
        <w:softHyphen/>
        <w:t>området har minskat sedan 2012. Det rela</w:t>
      </w:r>
      <w:r>
        <w:softHyphen/>
        <w:t>tiva lugn som nu råder på de finansiella markna</w:t>
      </w:r>
      <w:r>
        <w:softHyphen/>
        <w:t>derna beror till stor del på Europeiska central</w:t>
      </w:r>
      <w:r>
        <w:softHyphen/>
        <w:t>bankens utfästelser om att vid behov genomföra stödköp på obligations</w:t>
      </w:r>
      <w:r>
        <w:softHyphen/>
        <w:t>marknaderna. Många euroländer har under 2013 haft fallande upplånings</w:t>
      </w:r>
      <w:r>
        <w:softHyphen/>
        <w:t>kostnader och Spanien och Irland har kunnat avsluta sina stödprogram.</w:t>
      </w:r>
    </w:p>
    <w:p w14:paraId="48F1A279" w14:textId="70B88DD4" w:rsidR="00F7009D" w:rsidRDefault="009D6872" w:rsidP="00F7009D">
      <w:pPr>
        <w:pStyle w:val="Brdtextmedindrag"/>
      </w:pPr>
      <w:r>
        <w:t>En överenskommelse har nåtts på EU-nivå för att centralisera beslut om avvecklingen av banker i kris och skapa en gemensam fond för dess finansiering</w:t>
      </w:r>
      <w:r w:rsidRPr="000B3F1B">
        <w:t xml:space="preserve">. </w:t>
      </w:r>
      <w:r w:rsidRPr="00926BFF">
        <w:t>Dock består vissa tveksamheter vad gäller den komplicerade beslutsprocessen för avvecklingsförfarandet oc</w:t>
      </w:r>
      <w:r w:rsidRPr="007F4E3B">
        <w:t>h huruvida fondens storlek är tillräcklig.</w:t>
      </w:r>
      <w:r w:rsidRPr="007146FB">
        <w:t xml:space="preserve"> De</w:t>
      </w:r>
      <w:r w:rsidRPr="001F2E87">
        <w:t xml:space="preserve"> begränsade resurserna, som gradvis kommer göras gemensamma, skulle kunna leda till ett scenario där förmågan att hantera kapitalbehovet ifrågasätts.</w:t>
      </w:r>
      <w:r>
        <w:t xml:space="preserve"> Detta skulle kunna bidra till att försämra förtroendet för europeiska banker på de finansiella marknaderna. Detta kan i sin tur medföra lägre kredittillväxt och försämrade förutsättningar för en återhämtning i flera euroländer. I alternativ</w:t>
      </w:r>
      <w:r w:rsidR="000720C9">
        <w:softHyphen/>
      </w:r>
      <w:r>
        <w:t>scenario 1 redovisas en analys av hur svensk ekonomi skulle utvecklas om återhämtningen i omvärlden blir svagare än i prognosen.</w:t>
      </w:r>
    </w:p>
    <w:p w14:paraId="7E558D92" w14:textId="7F8326EA" w:rsidR="00F7009D" w:rsidRDefault="009D6872" w:rsidP="00F7009D">
      <w:pPr>
        <w:pStyle w:val="Rubrik6"/>
      </w:pPr>
      <w:r>
        <w:t>Låg inflation medför risker</w:t>
      </w:r>
    </w:p>
    <w:p w14:paraId="0571AB2B" w14:textId="47879162" w:rsidR="00F7009D" w:rsidRPr="009A0AF1" w:rsidRDefault="009D6872" w:rsidP="00F7009D">
      <w:pPr>
        <w:pStyle w:val="Brdtext"/>
      </w:pPr>
      <w:r>
        <w:t>Trots</w:t>
      </w:r>
      <w:r w:rsidDel="001F6199">
        <w:t xml:space="preserve"> </w:t>
      </w:r>
      <w:r>
        <w:t>att en exceptionellt expansiv penningpolitik förts under flera år har kärninflationen</w:t>
      </w:r>
      <w:r>
        <w:rPr>
          <w:rStyle w:val="Fotnotsreferens"/>
        </w:rPr>
        <w:footnoteReference w:id="42"/>
      </w:r>
      <w:r>
        <w:t xml:space="preserve"> i USA och euroområdet fallit sedan 2012 och ligger en bra bit under respektive centralbanks inflationsmål. Det finns en risk att inflationen blir ännu lägre om efterfrågan utvecklas svagare än förväntat, eller om </w:t>
      </w:r>
      <w:r>
        <w:lastRenderedPageBreak/>
        <w:t xml:space="preserve">råvarupriser faller under en längre tid. I värsta fall kan detta leda till en period med allmänt fallande priser (deflation) i en eller flera avancerade ekonomier. Deflation, eller oväntat låg inflation, ökar den reala skulden hos stater, hushåll och företag. I länder som har en hög skuldsättning och en svag inkomstutveckling, t.ex. Italien och Spanien, riskerar detta leda till att skuldbördan stiger. </w:t>
      </w:r>
    </w:p>
    <w:p w14:paraId="40A0F976" w14:textId="6F4DD84F" w:rsidR="00F7009D" w:rsidRPr="00C3060A" w:rsidRDefault="009D6872" w:rsidP="00F7009D">
      <w:pPr>
        <w:pStyle w:val="Brdtextmedindrag"/>
      </w:pPr>
      <w:r>
        <w:t>Därutöver riskerar en utveckling med allmänt fallande priser att leda till flera år med svag real tillväxt och en försenad återhämtning på arbetsmarknaden.</w:t>
      </w:r>
    </w:p>
    <w:p w14:paraId="18AF348A" w14:textId="4CAFB591" w:rsidR="00F7009D" w:rsidRPr="00201F42" w:rsidRDefault="009D6872" w:rsidP="00F7009D">
      <w:pPr>
        <w:pStyle w:val="Rubrik6"/>
      </w:pPr>
      <w:r>
        <w:t>Fortsatt risk för valutaoro</w:t>
      </w:r>
    </w:p>
    <w:p w14:paraId="0C351A16" w14:textId="77A27400" w:rsidR="00F7009D" w:rsidRDefault="009D6872" w:rsidP="00F7009D">
      <w:pPr>
        <w:pStyle w:val="Brdtext"/>
      </w:pPr>
      <w:r>
        <w:t>Det finns en risk att valutaoron i de framväxande ekonomierna återigen fördjupas 2014 och att situationen blir svårhanterlig, med betalnings</w:t>
      </w:r>
      <w:r>
        <w:softHyphen/>
        <w:t>inställ</w:t>
      </w:r>
      <w:r>
        <w:softHyphen/>
        <w:t>elser som följd. Men i det fall en sådan ut</w:t>
      </w:r>
      <w:r>
        <w:softHyphen/>
        <w:t>veckling är begränsad till ett fåtal ekonomier ser den realekonomiska effekten på de avancerade ekonomierna, inklusive Sverige, ut att vara begränsad.</w:t>
      </w:r>
    </w:p>
    <w:p w14:paraId="11820A61" w14:textId="5E2D3B9E" w:rsidR="00F7009D" w:rsidRDefault="009D6872">
      <w:pPr>
        <w:pStyle w:val="Brdtextmedindrag"/>
      </w:pPr>
      <w:r>
        <w:t xml:space="preserve">En mer direkt risk för de avancerade ekonomierna är framför allt kopplad till en oväntad ökning av långa marknadsräntor som drivs av kapitalomallokering eller ändrad kommunikation från centralbanker. I ett sådant scenario kan räntorna stiga till nivåer som är oförenliga med en återhämtning. </w:t>
      </w:r>
    </w:p>
    <w:p w14:paraId="6330633B" w14:textId="2E492CF8" w:rsidR="00F7009D" w:rsidRDefault="009D6872" w:rsidP="00F7009D">
      <w:pPr>
        <w:pStyle w:val="Rubrik6"/>
      </w:pPr>
      <w:r>
        <w:t>Geopolitiska risker i många framväxande ekonomier</w:t>
      </w:r>
    </w:p>
    <w:p w14:paraId="43D613B8" w14:textId="19F6C2EA" w:rsidR="00F7009D" w:rsidRDefault="009D6872" w:rsidP="00F7009D">
      <w:pPr>
        <w:pStyle w:val="Brdtext"/>
      </w:pPr>
      <w:r>
        <w:t>Under inledningen av 2014 har relationerna mellan Ryssland och Ukraina dramatiskt försämrats och riskerna för en utdragen konflikt kan inte uteslutas. Även i andra delar av världen präglas det politiska läget av betydande insta</w:t>
      </w:r>
      <w:r>
        <w:softHyphen/>
        <w:t>bilitet. Framför allt finns en risk att utbudet av vissa råvaror, inte minst rysk gas, hastigt minskar. Kriser i Mellanöstern brukar t.ex. inte sällan följas av snabbt stigande olje</w:t>
      </w:r>
      <w:r>
        <w:softHyphen/>
        <w:t>priser. Detta riskerar att driva upp kostnadsläget i de avancerade ekonomierna, med lägre produktion och högre inflation som följd. Givet den låga inflationen i många avancerade ekonomier är risken för att inflationsimpulsen ska mötas av en kraftfull penningpolitisk åtstramning</w:t>
      </w:r>
      <w:r w:rsidRPr="0089629B">
        <w:t xml:space="preserve"> </w:t>
      </w:r>
      <w:r>
        <w:t xml:space="preserve">inte överhängande. Det skulle dock försvåra den penningpolitiska avvägningen för många centralbanker. </w:t>
      </w:r>
    </w:p>
    <w:p w14:paraId="5099DE88" w14:textId="77777777" w:rsidR="00F7009D" w:rsidRPr="0064782A" w:rsidRDefault="00F7009D" w:rsidP="00F7009D">
      <w:pPr>
        <w:pStyle w:val="Brdtextmedindrag"/>
      </w:pPr>
    </w:p>
    <w:p w14:paraId="272C520D" w14:textId="62F8D3FC" w:rsidR="00F7009D" w:rsidRDefault="009D6872" w:rsidP="00F7009D">
      <w:pPr>
        <w:pStyle w:val="Rubrik6"/>
      </w:pPr>
      <w:r>
        <w:lastRenderedPageBreak/>
        <w:t>Strukturella problem kan hämma återhämtningen i exporten</w:t>
      </w:r>
    </w:p>
    <w:p w14:paraId="012E6257" w14:textId="1FB80639" w:rsidR="00F7009D" w:rsidRDefault="009D6872" w:rsidP="00F7009D">
      <w:pPr>
        <w:pStyle w:val="Brdtext"/>
      </w:pPr>
      <w:r w:rsidRPr="00C02461">
        <w:t xml:space="preserve">Svensk export har under </w:t>
      </w:r>
      <w:r>
        <w:t>framför allt de senaste två åren</w:t>
      </w:r>
      <w:r w:rsidRPr="00C02461">
        <w:t xml:space="preserve"> utvecklats svagare än </w:t>
      </w:r>
      <w:r>
        <w:t>efterfråge</w:t>
      </w:r>
      <w:r>
        <w:softHyphen/>
      </w:r>
      <w:r w:rsidRPr="00C02461">
        <w:t xml:space="preserve">utvecklingen </w:t>
      </w:r>
      <w:r>
        <w:t>bland svenska handelsländer</w:t>
      </w:r>
      <w:r w:rsidRPr="00C02461">
        <w:t>.</w:t>
      </w:r>
      <w:r>
        <w:t xml:space="preserve"> Det är svårt att bedöma hur stort</w:t>
      </w:r>
      <w:r w:rsidRPr="00C02461">
        <w:t xml:space="preserve"> </w:t>
      </w:r>
      <w:r>
        <w:t xml:space="preserve">inslaget av strukturella förklaringsfaktorer är bakom den </w:t>
      </w:r>
      <w:r w:rsidRPr="00C02461">
        <w:t>svaga export</w:t>
      </w:r>
      <w:r>
        <w:t>utvecklingen. Om</w:t>
      </w:r>
      <w:r w:rsidRPr="00C02461">
        <w:t xml:space="preserve"> </w:t>
      </w:r>
      <w:r>
        <w:t>t.ex. konkurrenskraften bland svenska företag är sämre än vad den bedöms vara i prognosen, finns en risk att exporttillväxten inte stiger i den omfattning som förutses i prognosen, trots att en internationell återhämtning ändå kommer till stånd</w:t>
      </w:r>
      <w:r w:rsidRPr="00C02461">
        <w:t>.</w:t>
      </w:r>
    </w:p>
    <w:p w14:paraId="2C142299" w14:textId="09BF8441" w:rsidR="00F7009D" w:rsidRDefault="009D6872">
      <w:pPr>
        <w:pStyle w:val="Rubrik6"/>
      </w:pPr>
      <w:r>
        <w:t>Bostadspriser och skuldsättning utgör en risk</w:t>
      </w:r>
    </w:p>
    <w:p w14:paraId="2C2F1278" w14:textId="1D6D6709" w:rsidR="00F7009D" w:rsidRDefault="009D6872" w:rsidP="00F7009D">
      <w:pPr>
        <w:pStyle w:val="Brdtext"/>
      </w:pPr>
      <w:r w:rsidRPr="00C02461">
        <w:t>På längre sikt</w:t>
      </w:r>
      <w:r>
        <w:t xml:space="preserve"> </w:t>
      </w:r>
      <w:r w:rsidRPr="00C02461">
        <w:t>utgör även</w:t>
      </w:r>
      <w:r>
        <w:t xml:space="preserve"> bostadsprisernas utveckling och hushållens jämförelsevis höga skuldsättning</w:t>
      </w:r>
      <w:r w:rsidRPr="00C02461">
        <w:t xml:space="preserve"> en </w:t>
      </w:r>
      <w:r>
        <w:t>risk.</w:t>
      </w:r>
      <w:r w:rsidRPr="00C02461">
        <w:t xml:space="preserve"> </w:t>
      </w:r>
      <w:r>
        <w:t>Bostadspriserna och hushållens skuldsättning har ökat sedan mitten av 1990-talet och har nått mycket höga nivåer</w:t>
      </w:r>
      <w:r w:rsidRPr="00C02461">
        <w:t>.</w:t>
      </w:r>
      <w:r>
        <w:t xml:space="preserve"> I prognosen förutsätts bostadspriserna fortsätta öka i en måttlig takt de närmaste åren. För att motverka de risker som är förknippade med kraftigt ökade bostadspriser och skuldsättning, och förhindra att den ekonomiska politiken måste ges en långt mer åtstramande inriktning, har regeringen tillsammans med berörda myndigheter vidtagit ett antal åtgärder. Dessa åtgärder syftar, förutom till att minska riskerna förknippade med bostadspris- och skuldutveckling, även till att öka robustheten i banksystemet. Om priser och skuldsättning fortsatt utvecklas på ett sätt som skapar spänningar i ekonomin väntas den ekonomiska politiken bli mer återhållande och därmed dämpa tillväxten något. </w:t>
      </w:r>
    </w:p>
    <w:p w14:paraId="614F7156" w14:textId="752CEE8A" w:rsidR="00F7009D" w:rsidRDefault="009D6872" w:rsidP="00F7009D">
      <w:pPr>
        <w:pStyle w:val="Rubrik6"/>
      </w:pPr>
      <w:r>
        <w:t xml:space="preserve">Risk för en lägre produktivitetstillväxt </w:t>
      </w:r>
    </w:p>
    <w:p w14:paraId="1EFA4BCE" w14:textId="7F6C9DB5" w:rsidR="00F7009D" w:rsidRPr="00485A84" w:rsidRDefault="009D6872" w:rsidP="00F7009D">
      <w:pPr>
        <w:pStyle w:val="Brdtext"/>
      </w:pPr>
      <w:r>
        <w:t>Den genomsnittliga produktivitetstillväxten har varit låg sedan finanskrisens utbrott 2008, och förefaller även ha påverkat den trendmässiga produktivitetsutvecklingen. I prognosen förutsätts dock den potentiella produktiviteten stiga på sikt, men det finns en risk att den potentiella produktiviteten stiger långsammare än i prognosen. Detta skulle exempelvis kunna ske genom att utveckling och införande av ny teknologi bromsas upp ytterligare, i kombination med att den långa perioden efter finanskrisen med låga investeringar har fått en mer långtgående effekt på utnyttjandet av framför allt kapitalvaror</w:t>
      </w:r>
      <w:r w:rsidRPr="008E21F0">
        <w:rPr>
          <w:i/>
        </w:rPr>
        <w:t>.</w:t>
      </w:r>
      <w:r>
        <w:t xml:space="preserve"> Därtill kan en strukturomvandling innebära att en allt större </w:t>
      </w:r>
      <w:r>
        <w:lastRenderedPageBreak/>
        <w:t>andel av produktionen i de mindre produktiva tjänstebranscherna påverkar den genomsnittliga produktivitetstillväxten negativt.</w:t>
      </w:r>
      <w:r w:rsidRPr="008E21F0">
        <w:rPr>
          <w:i/>
        </w:rPr>
        <w:t xml:space="preserve"> </w:t>
      </w:r>
      <w:r>
        <w:t>I alternativ</w:t>
      </w:r>
      <w:r>
        <w:softHyphen/>
        <w:t>scenario 2 redovisas en mer detaljerad analys av hur en lägre potentiell produktivitet skulle påverka den svenska ekonomins utveckling.</w:t>
      </w:r>
    </w:p>
    <w:p w14:paraId="2B81157E" w14:textId="7D828F54" w:rsidR="00F7009D" w:rsidRDefault="009D6872" w:rsidP="00F7009D">
      <w:pPr>
        <w:pStyle w:val="Rubrik4utannumrering"/>
      </w:pPr>
      <w:r w:rsidRPr="00624525">
        <w:t xml:space="preserve">Starkare </w:t>
      </w:r>
      <w:r>
        <w:t xml:space="preserve">utveckling </w:t>
      </w:r>
      <w:r w:rsidRPr="00624525">
        <w:t>möjlig</w:t>
      </w:r>
    </w:p>
    <w:p w14:paraId="4F97AAFD" w14:textId="2CC379ED" w:rsidR="00F7009D" w:rsidRDefault="009D6872" w:rsidP="00F7009D">
      <w:pPr>
        <w:pStyle w:val="Rubrik6"/>
      </w:pPr>
      <w:r>
        <w:t>Högre tillväxt i omvärlden</w:t>
      </w:r>
    </w:p>
    <w:p w14:paraId="1C10A398" w14:textId="33D011C1" w:rsidR="00F7009D" w:rsidRDefault="009D6872" w:rsidP="00F7009D">
      <w:pPr>
        <w:pStyle w:val="Brdtext"/>
      </w:pPr>
      <w:r>
        <w:t xml:space="preserve">Den ekonomiska återhämtningen i omvärlden kan bli starkare än väntat. I euroområdet kan en sådan utveckling kopplas till reformarbetet med bankunionen, där större framgångar än väntat kan förbättra förtroendet för bankerna och därigenom möjliggöra ett större genomslag för centralbankens expansiva penningpolitik, samt större tillgång till och lägre kostnad för kapital. </w:t>
      </w:r>
    </w:p>
    <w:p w14:paraId="622938DC" w14:textId="34521405" w:rsidR="00F7009D" w:rsidRDefault="009D6872" w:rsidP="00F7009D">
      <w:pPr>
        <w:pStyle w:val="Rubrik6"/>
      </w:pPr>
      <w:r>
        <w:t xml:space="preserve">Högre tillväxt i svensk export och i hushållens konsumtion </w:t>
      </w:r>
    </w:p>
    <w:p w14:paraId="00F73475" w14:textId="2F349D73" w:rsidR="00F7009D" w:rsidRDefault="009D6872" w:rsidP="00F7009D">
      <w:pPr>
        <w:pStyle w:val="Brdtext"/>
      </w:pPr>
      <w:r>
        <w:t>En ekonomisk återhämtning innebär även att investeringstillväxten bland Sveriges handels-länder tar fart</w:t>
      </w:r>
      <w:r w:rsidRPr="006619AA">
        <w:t>. I ett sådant läge befinner sig svenska exportföretag i en gynnsam position, med sin tyngdpunkt på insats- och investeringsvaror.</w:t>
      </w:r>
      <w:r>
        <w:t xml:space="preserve"> Det finns en möjlighet att den internationella återhämtningen i högre grad än förväntat bidrar till en högre efterfrågan på svenska exportvaror. Det skulle innebära en högre exporttillväxt än den i prognosen. De vidare effekterna av en sådan utveckling redovisas i alternativscenario 3.</w:t>
      </w:r>
    </w:p>
    <w:p w14:paraId="4948E04B" w14:textId="0A4D8D14" w:rsidR="00F7009D" w:rsidRDefault="009D6872" w:rsidP="00F7009D">
      <w:pPr>
        <w:pStyle w:val="Brdtextmedindrag"/>
      </w:pPr>
      <w:r w:rsidRPr="00C02461">
        <w:t xml:space="preserve">Starka förtroendeindikatorer, en rekordhög sparkvot och </w:t>
      </w:r>
      <w:r>
        <w:t>förhållandevis höga</w:t>
      </w:r>
      <w:r w:rsidRPr="00C02461">
        <w:t xml:space="preserve"> reallöne</w:t>
      </w:r>
      <w:r>
        <w:softHyphen/>
      </w:r>
      <w:r w:rsidRPr="00C02461">
        <w:t>ökningar talar för en sta</w:t>
      </w:r>
      <w:r>
        <w:t xml:space="preserve">bil och hög </w:t>
      </w:r>
      <w:r w:rsidRPr="005E416A">
        <w:t>konsumtionstillväxt</w:t>
      </w:r>
      <w:r w:rsidRPr="00BA1887">
        <w:t>.</w:t>
      </w:r>
      <w:r w:rsidRPr="005E416A">
        <w:t xml:space="preserve"> </w:t>
      </w:r>
      <w:r>
        <w:t>Sparkvoten bedöms dock vara knappt 4 procent i slutet av prognos-perioden, vilket är högre än genomsnittet de senaste 15 åren, som ligger på strax under 1 procent. Givet den förhållandevis höga nivån på sparandet i slutet av prognosperioden finns det därmed ett utrymme för en högre konsumtionstillväxt än den i prognosen utan att sparkvoten når onormalt låga nivåer.</w:t>
      </w:r>
    </w:p>
    <w:p w14:paraId="1E9F6733" w14:textId="5AE73DE7" w:rsidR="00F7009D" w:rsidRDefault="009D6872" w:rsidP="00F7009D">
      <w:pPr>
        <w:pStyle w:val="Rubrik6"/>
      </w:pPr>
      <w:r>
        <w:t>Produktivitetstillväxten kan bli högre</w:t>
      </w:r>
    </w:p>
    <w:p w14:paraId="0A2E8859" w14:textId="0746B001" w:rsidR="00F7009D" w:rsidRPr="002C12E1" w:rsidRDefault="009D6872" w:rsidP="00F7009D">
      <w:pPr>
        <w:pStyle w:val="Brdtext"/>
      </w:pPr>
      <w:r w:rsidRPr="002C12E1">
        <w:t xml:space="preserve">Det råder </w:t>
      </w:r>
      <w:r>
        <w:t xml:space="preserve">ofta </w:t>
      </w:r>
      <w:r w:rsidRPr="002C12E1">
        <w:t>stor osäkerhet om den framtida produktivitetsutvecklingen. Det är</w:t>
      </w:r>
      <w:r>
        <w:t xml:space="preserve"> </w:t>
      </w:r>
      <w:r w:rsidRPr="002C12E1">
        <w:t>också möjligt att de senaste årens dämpade produktivitets</w:t>
      </w:r>
      <w:r>
        <w:t>-</w:t>
      </w:r>
      <w:r w:rsidRPr="002C12E1">
        <w:t xml:space="preserve">utveckling främst är en temporär effekt av att investeringar och den </w:t>
      </w:r>
      <w:r>
        <w:t>teknologiska</w:t>
      </w:r>
      <w:r w:rsidRPr="002C12E1">
        <w:t xml:space="preserve"> utveckling</w:t>
      </w:r>
      <w:r>
        <w:t>en</w:t>
      </w:r>
      <w:r w:rsidRPr="002C12E1">
        <w:t xml:space="preserve"> har varit dämpade under den utdragna </w:t>
      </w:r>
      <w:r w:rsidRPr="002C12E1">
        <w:lastRenderedPageBreak/>
        <w:t xml:space="preserve">lågkonjunkturen. När konjunkturen </w:t>
      </w:r>
      <w:r>
        <w:t>förbättras</w:t>
      </w:r>
      <w:r w:rsidRPr="002C12E1">
        <w:t xml:space="preserve"> de närmaste åren är det således möjligt att införande av bl.a. ny teknologi tilltar med högre produktivitet</w:t>
      </w:r>
      <w:r>
        <w:t>s</w:t>
      </w:r>
      <w:r w:rsidRPr="002C12E1">
        <w:t xml:space="preserve">tillväxt än vad som antas i huvudscenariot. </w:t>
      </w:r>
    </w:p>
    <w:p w14:paraId="73BAA86A" w14:textId="23738F72" w:rsidR="00F7009D" w:rsidRPr="00B650D9" w:rsidRDefault="009D6872" w:rsidP="00F7009D">
      <w:pPr>
        <w:pStyle w:val="Rubrik2"/>
      </w:pPr>
      <w:bookmarkStart w:id="197" w:name="_Toc384401490"/>
      <w:r w:rsidRPr="00624525">
        <w:t>Alternativ</w:t>
      </w:r>
      <w:r>
        <w:t xml:space="preserve">a </w:t>
      </w:r>
      <w:r w:rsidRPr="00624525">
        <w:t>scenarier</w:t>
      </w:r>
      <w:bookmarkEnd w:id="197"/>
    </w:p>
    <w:p w14:paraId="514AB3D3" w14:textId="6F780E83" w:rsidR="00F7009D" w:rsidRPr="009A031D" w:rsidRDefault="009D6872" w:rsidP="00F7009D">
      <w:pPr>
        <w:pStyle w:val="Rubrik4utannumrering"/>
        <w:spacing w:before="0"/>
      </w:pPr>
      <w:r>
        <w:t>Alternativscenario 1: Svagare internationell utveckling.</w:t>
      </w:r>
    </w:p>
    <w:p w14:paraId="39E18F87" w14:textId="7298EFB2" w:rsidR="00F7009D" w:rsidRPr="0039470F" w:rsidRDefault="009D6872" w:rsidP="00F7009D">
      <w:pPr>
        <w:pStyle w:val="Brdtext"/>
      </w:pPr>
      <w:r w:rsidRPr="002B77C3">
        <w:t xml:space="preserve">I detta scenario antas den politiska och ekonomiska återhämtningen i omvärlden </w:t>
      </w:r>
      <w:r>
        <w:t>bli svagare</w:t>
      </w:r>
      <w:r w:rsidRPr="002B77C3">
        <w:t xml:space="preserve"> än i huvudscenariot. I euroområdet kan en sådan utveckling </w:t>
      </w:r>
      <w:r>
        <w:t xml:space="preserve">t.ex. </w:t>
      </w:r>
      <w:r w:rsidRPr="002B77C3">
        <w:t xml:space="preserve">kopplas till </w:t>
      </w:r>
      <w:r>
        <w:t xml:space="preserve">att </w:t>
      </w:r>
      <w:r w:rsidRPr="002B77C3">
        <w:t>arbetet mot högre finansiell integration</w:t>
      </w:r>
      <w:r>
        <w:t xml:space="preserve"> inte blir lika framgångsrikt som det antas i huvudscenariot</w:t>
      </w:r>
      <w:r w:rsidRPr="002B77C3">
        <w:t xml:space="preserve">. Sådana svårigheter </w:t>
      </w:r>
      <w:r>
        <w:t xml:space="preserve">skulle </w:t>
      </w:r>
      <w:r w:rsidRPr="002B77C3">
        <w:t xml:space="preserve">försämra förtroendet för bankerna </w:t>
      </w:r>
      <w:r>
        <w:t>och</w:t>
      </w:r>
      <w:r w:rsidRPr="002B77C3">
        <w:t xml:space="preserve"> därigenom </w:t>
      </w:r>
      <w:r>
        <w:t xml:space="preserve">medföra </w:t>
      </w:r>
      <w:r w:rsidRPr="002B77C3">
        <w:t xml:space="preserve">ett mindre genomslag för </w:t>
      </w:r>
      <w:r w:rsidRPr="0039470F">
        <w:t xml:space="preserve">centralbankens expansiva penningpolitik samt en mindre tillgång till och </w:t>
      </w:r>
      <w:r>
        <w:t>högre</w:t>
      </w:r>
      <w:r w:rsidRPr="0039470F">
        <w:t xml:space="preserve"> kostnad för kapital. </w:t>
      </w:r>
    </w:p>
    <w:p w14:paraId="1D4BFAC6" w14:textId="48D5CD05" w:rsidR="00F7009D" w:rsidRDefault="009D6872" w:rsidP="00F7009D">
      <w:pPr>
        <w:pStyle w:val="Brdtextmedindrag"/>
      </w:pPr>
      <w:r w:rsidRPr="0039470F">
        <w:t xml:space="preserve">Geopolitiska risker som t.ex. utvecklingen i Ukraina kan också få långtgående konsekvenser </w:t>
      </w:r>
      <w:r>
        <w:t>för</w:t>
      </w:r>
      <w:r w:rsidRPr="0039470F">
        <w:t xml:space="preserve"> möjligheterna till ekonomisk återhämtning. Ett upptrappat politiskt läge med sanktioner mot Ryssland skulle kunna medföra att utbudet av vissa råvaror, som t.ex. rysk gas, minskar hastigt, med högre energipriser och </w:t>
      </w:r>
      <w:r>
        <w:t>dämpad</w:t>
      </w:r>
      <w:r w:rsidRPr="0039470F">
        <w:t xml:space="preserve"> produktion till följd.</w:t>
      </w:r>
    </w:p>
    <w:p w14:paraId="06E03169" w14:textId="67F28F4D" w:rsidR="00F7009D" w:rsidRDefault="009D6872" w:rsidP="00F7009D">
      <w:pPr>
        <w:pStyle w:val="Brdtextmedindrag"/>
      </w:pPr>
      <w:r w:rsidRPr="00D83EF6">
        <w:t xml:space="preserve">I alternativscenario </w:t>
      </w:r>
      <w:r>
        <w:t>1</w:t>
      </w:r>
      <w:r w:rsidRPr="00D83EF6">
        <w:t xml:space="preserve"> antas att återhämtningen i världsmarknadsefterfrågan dröjer jämfört med huvudscenariot, vilket medför en lägre efterfrågan på svenska exportprodukter 2014–2016 (se </w:t>
      </w:r>
      <w:r>
        <w:fldChar w:fldCharType="begin"/>
      </w:r>
      <w:r>
        <w:instrText xml:space="preserve"> REF  _Ref383436713 \* Lower \h </w:instrText>
      </w:r>
      <w:r>
        <w:fldChar w:fldCharType="separate"/>
      </w:r>
      <w:r w:rsidR="004642B5">
        <w:t xml:space="preserve">tabell </w:t>
      </w:r>
      <w:r w:rsidR="004642B5" w:rsidRPr="004642B5">
        <w:rPr>
          <w:bCs/>
          <w:noProof/>
        </w:rPr>
        <w:t>3</w:t>
      </w:r>
      <w:r w:rsidR="004642B5">
        <w:t>.</w:t>
      </w:r>
      <w:r w:rsidR="004642B5">
        <w:rPr>
          <w:noProof/>
        </w:rPr>
        <w:t>9</w:t>
      </w:r>
      <w:r>
        <w:fldChar w:fldCharType="end"/>
      </w:r>
      <w:r w:rsidRPr="00D83EF6">
        <w:t xml:space="preserve">). </w:t>
      </w:r>
    </w:p>
    <w:p w14:paraId="035A0E37" w14:textId="0CBCCAFF" w:rsidR="00F7009D" w:rsidRDefault="009D6872" w:rsidP="00F7009D">
      <w:pPr>
        <w:pStyle w:val="Brdtextmedindrag"/>
        <w:ind w:firstLine="0"/>
      </w:pPr>
      <w:r w:rsidRPr="00D83EF6">
        <w:t>Konsumtionstillväxten blir lägre än i huvudscenariot till följd av att arbetsmarknaden utvecklas svagt med en arbetslöshet som ligger kvar på 8 procent under 2014 och 2015</w:t>
      </w:r>
      <w:r>
        <w:t xml:space="preserve"> (se </w:t>
      </w:r>
      <w:r>
        <w:fldChar w:fldCharType="begin"/>
      </w:r>
      <w:r>
        <w:instrText xml:space="preserve"> REF  _Ref383436713 \* Lower \h </w:instrText>
      </w:r>
      <w:r>
        <w:fldChar w:fldCharType="separate"/>
      </w:r>
      <w:r w:rsidR="004642B5">
        <w:t xml:space="preserve">tabell </w:t>
      </w:r>
      <w:r w:rsidR="004642B5" w:rsidRPr="004642B5">
        <w:rPr>
          <w:bCs/>
          <w:noProof/>
        </w:rPr>
        <w:t>3</w:t>
      </w:r>
      <w:r w:rsidR="004642B5">
        <w:t>.</w:t>
      </w:r>
      <w:r w:rsidR="004642B5">
        <w:rPr>
          <w:noProof/>
        </w:rPr>
        <w:t>9</w:t>
      </w:r>
      <w:r>
        <w:fldChar w:fldCharType="end"/>
      </w:r>
      <w:r>
        <w:t xml:space="preserve"> och </w:t>
      </w:r>
      <w:r>
        <w:fldChar w:fldCharType="begin"/>
      </w:r>
      <w:r>
        <w:instrText xml:space="preserve"> REF  _Ref383596661 \* Lower \h </w:instrText>
      </w:r>
      <w:r>
        <w:fldChar w:fldCharType="separate"/>
      </w:r>
      <w:r w:rsidR="004642B5">
        <w:t xml:space="preserve">diagram </w:t>
      </w:r>
      <w:r w:rsidR="004642B5" w:rsidRPr="004642B5">
        <w:rPr>
          <w:bCs/>
          <w:noProof/>
        </w:rPr>
        <w:t>3</w:t>
      </w:r>
      <w:r w:rsidR="004642B5">
        <w:rPr>
          <w:noProof/>
        </w:rPr>
        <w:t>.28</w:t>
      </w:r>
      <w:r>
        <w:fldChar w:fldCharType="end"/>
      </w:r>
      <w:r>
        <w:t>)</w:t>
      </w:r>
      <w:r w:rsidRPr="00D83EF6">
        <w:t xml:space="preserve">. Den lägre exporttillväxten medför även att investeringstillväxten dämpas. Reporäntan sänks </w:t>
      </w:r>
      <w:r>
        <w:t xml:space="preserve">2014 och är sedan lägre än i huvudscenariot </w:t>
      </w:r>
      <w:r w:rsidRPr="00D83EF6">
        <w:t xml:space="preserve">under hela perioden, vilket bidrar till att motverka den negativa effekten på svensk export. </w:t>
      </w:r>
    </w:p>
    <w:p w14:paraId="24ED1F88" w14:textId="2DD7FEF6" w:rsidR="00F7009D" w:rsidRDefault="009D6872" w:rsidP="00F7009D">
      <w:pPr>
        <w:pStyle w:val="Brdtextmedindrag"/>
      </w:pPr>
      <w:r w:rsidRPr="00D83EF6">
        <w:t>I samband med att återhämtningen i euroområdet tydligare tar fart 2016 så ökar exporttillväxten. Inhemsk efterfrågan utvecklas starkt 2017</w:t>
      </w:r>
      <w:r>
        <w:t xml:space="preserve"> och </w:t>
      </w:r>
      <w:r w:rsidRPr="00D83EF6">
        <w:t xml:space="preserve">2018 och arbetslösheten börjar falla något. Resursutnyttjandet, mätt </w:t>
      </w:r>
      <w:r>
        <w:t xml:space="preserve">med </w:t>
      </w:r>
      <w:r w:rsidRPr="00D83EF6">
        <w:t>BNP-gap</w:t>
      </w:r>
      <w:r>
        <w:t>et</w:t>
      </w:r>
      <w:r w:rsidRPr="00D83EF6">
        <w:t>, blir lägre under hela perioden.</w:t>
      </w:r>
    </w:p>
    <w:p w14:paraId="5BE21249" w14:textId="665131CB" w:rsidR="00F7009D" w:rsidRDefault="009D6872" w:rsidP="00F7009D">
      <w:pPr>
        <w:pStyle w:val="TabellRubrik"/>
      </w:pPr>
      <w:bookmarkStart w:id="198" w:name="_Ref383436713"/>
      <w:bookmarkStart w:id="199" w:name="_Toc384401636"/>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9</w:t>
      </w:r>
      <w:r w:rsidR="0009067D">
        <w:rPr>
          <w:noProof/>
        </w:rPr>
        <w:fldChar w:fldCharType="end"/>
      </w:r>
      <w:bookmarkEnd w:id="198"/>
      <w:r>
        <w:t xml:space="preserve"> Alternativscenario 1: Svagare internationell utveckling</w:t>
      </w:r>
      <w:bookmarkEnd w:id="199"/>
    </w:p>
    <w:p w14:paraId="1F2CEC03" w14:textId="1D590BF8" w:rsidR="00F7009D" w:rsidRDefault="009D6872" w:rsidP="00F7009D">
      <w:pPr>
        <w:pStyle w:val="TabellUnderrubrik"/>
        <w:spacing w:after="0"/>
      </w:pPr>
      <w:r>
        <w:t>Prognos enligt huvudscenariot inom parentes</w:t>
      </w:r>
    </w:p>
    <w:p w14:paraId="2155E926" w14:textId="2B390DD3" w:rsidR="00F7009D" w:rsidRPr="00070A0C" w:rsidRDefault="009D6872" w:rsidP="00F7009D">
      <w:pPr>
        <w:pStyle w:val="TabellUnderrubrik"/>
      </w:pPr>
      <w:r>
        <w:t>Årlig procentuell förändring om annat ej anges</w:t>
      </w:r>
    </w:p>
    <w:tbl>
      <w:tblPr>
        <w:tblStyle w:val="RKEgentabell"/>
        <w:tblW w:w="4305" w:type="dxa"/>
        <w:tblLook w:val="0460" w:firstRow="1" w:lastRow="1" w:firstColumn="0" w:lastColumn="0" w:noHBand="0" w:noVBand="1"/>
      </w:tblPr>
      <w:tblGrid>
        <w:gridCol w:w="1081"/>
        <w:gridCol w:w="606"/>
        <w:gridCol w:w="655"/>
        <w:gridCol w:w="653"/>
        <w:gridCol w:w="653"/>
        <w:gridCol w:w="657"/>
      </w:tblGrid>
      <w:tr w:rsidR="00F7009D" w:rsidRPr="00EA41BD" w14:paraId="21501630" w14:textId="77777777" w:rsidTr="00F7009D">
        <w:trPr>
          <w:cnfStyle w:val="100000000000" w:firstRow="1" w:lastRow="0" w:firstColumn="0" w:lastColumn="0" w:oddVBand="0" w:evenVBand="0" w:oddHBand="0" w:evenHBand="0" w:firstRowFirstColumn="0" w:firstRowLastColumn="0" w:lastRowFirstColumn="0" w:lastRowLastColumn="0"/>
        </w:trPr>
        <w:tc>
          <w:tcPr>
            <w:tcW w:w="1081" w:type="dxa"/>
          </w:tcPr>
          <w:p w14:paraId="2FE196D5" w14:textId="77777777" w:rsidR="00F7009D" w:rsidRPr="00EA41BD" w:rsidRDefault="00F7009D" w:rsidP="00F7009D">
            <w:pPr>
              <w:keepNext/>
              <w:keepLines/>
              <w:jc w:val="left"/>
            </w:pPr>
          </w:p>
        </w:tc>
        <w:tc>
          <w:tcPr>
            <w:tcW w:w="606" w:type="dxa"/>
          </w:tcPr>
          <w:p w14:paraId="7C643487" w14:textId="77777777" w:rsidR="00F7009D" w:rsidRPr="00EA41BD" w:rsidRDefault="009D6872" w:rsidP="00F7009D">
            <w:pPr>
              <w:keepNext/>
              <w:keepLines/>
              <w:ind w:left="-108"/>
            </w:pPr>
            <w:r w:rsidRPr="00EA41BD">
              <w:t>201</w:t>
            </w:r>
            <w:r>
              <w:t>4</w:t>
            </w:r>
          </w:p>
        </w:tc>
        <w:tc>
          <w:tcPr>
            <w:tcW w:w="655" w:type="dxa"/>
          </w:tcPr>
          <w:p w14:paraId="2B40265D" w14:textId="77777777" w:rsidR="00F7009D" w:rsidRPr="00EA41BD" w:rsidRDefault="009D6872" w:rsidP="00F7009D">
            <w:pPr>
              <w:keepNext/>
              <w:keepLines/>
              <w:ind w:left="-49"/>
            </w:pPr>
            <w:r w:rsidRPr="00EA41BD">
              <w:t>2015</w:t>
            </w:r>
          </w:p>
        </w:tc>
        <w:tc>
          <w:tcPr>
            <w:tcW w:w="653" w:type="dxa"/>
          </w:tcPr>
          <w:p w14:paraId="570C9946" w14:textId="77777777" w:rsidR="00F7009D" w:rsidRPr="00EA41BD" w:rsidRDefault="009D6872" w:rsidP="00F7009D">
            <w:pPr>
              <w:keepNext/>
              <w:keepLines/>
              <w:ind w:left="-91"/>
            </w:pPr>
            <w:r w:rsidRPr="00EA41BD">
              <w:t>2016</w:t>
            </w:r>
          </w:p>
        </w:tc>
        <w:tc>
          <w:tcPr>
            <w:tcW w:w="653" w:type="dxa"/>
          </w:tcPr>
          <w:p w14:paraId="1960E3F4" w14:textId="77777777" w:rsidR="00F7009D" w:rsidRPr="00EA41BD" w:rsidRDefault="009D6872" w:rsidP="00F7009D">
            <w:pPr>
              <w:keepNext/>
              <w:keepLines/>
              <w:ind w:left="-132"/>
            </w:pPr>
            <w:r w:rsidRPr="00EA41BD">
              <w:t>2017</w:t>
            </w:r>
          </w:p>
        </w:tc>
        <w:tc>
          <w:tcPr>
            <w:tcW w:w="657" w:type="dxa"/>
          </w:tcPr>
          <w:p w14:paraId="3515D318" w14:textId="77777777" w:rsidR="00F7009D" w:rsidRPr="00EA41BD" w:rsidRDefault="009D6872" w:rsidP="00F7009D">
            <w:pPr>
              <w:keepNext/>
              <w:keepLines/>
              <w:ind w:left="-32"/>
            </w:pPr>
            <w:r w:rsidRPr="00EA41BD">
              <w:t>2018</w:t>
            </w:r>
          </w:p>
        </w:tc>
      </w:tr>
      <w:tr w:rsidR="00F7009D" w:rsidRPr="00EA41BD" w14:paraId="41C79ACB" w14:textId="77777777" w:rsidTr="00F7009D">
        <w:tc>
          <w:tcPr>
            <w:tcW w:w="1081" w:type="dxa"/>
            <w:tcBorders>
              <w:top w:val="single" w:sz="18" w:space="0" w:color="auto"/>
              <w:bottom w:val="single" w:sz="2" w:space="0" w:color="auto"/>
            </w:tcBorders>
          </w:tcPr>
          <w:p w14:paraId="186FFA72" w14:textId="77777777" w:rsidR="00F7009D" w:rsidRPr="00EA41BD" w:rsidRDefault="009D6872" w:rsidP="00F7009D">
            <w:pPr>
              <w:pStyle w:val="TabellRader"/>
              <w:jc w:val="left"/>
              <w:rPr>
                <w:sz w:val="22"/>
              </w:rPr>
            </w:pPr>
            <w:r w:rsidRPr="00EA41BD">
              <w:t>BNP</w:t>
            </w:r>
          </w:p>
        </w:tc>
        <w:tc>
          <w:tcPr>
            <w:tcW w:w="606" w:type="dxa"/>
            <w:tcBorders>
              <w:top w:val="single" w:sz="18" w:space="0" w:color="auto"/>
              <w:bottom w:val="single" w:sz="2" w:space="0" w:color="auto"/>
            </w:tcBorders>
          </w:tcPr>
          <w:p w14:paraId="1AE79413" w14:textId="77777777" w:rsidR="00F7009D" w:rsidRDefault="009D6872" w:rsidP="00F7009D">
            <w:pPr>
              <w:pStyle w:val="TabellRader"/>
              <w:rPr>
                <w:sz w:val="22"/>
              </w:rPr>
            </w:pPr>
            <w:r>
              <w:t>2,0</w:t>
            </w:r>
          </w:p>
          <w:p w14:paraId="41285A45" w14:textId="77777777" w:rsidR="00F7009D" w:rsidRPr="00EA41BD" w:rsidRDefault="009D6872" w:rsidP="00F7009D">
            <w:pPr>
              <w:pStyle w:val="TabellRader"/>
              <w:rPr>
                <w:sz w:val="22"/>
              </w:rPr>
            </w:pPr>
            <w:r>
              <w:t>(2,7)</w:t>
            </w:r>
          </w:p>
        </w:tc>
        <w:tc>
          <w:tcPr>
            <w:tcW w:w="655" w:type="dxa"/>
            <w:tcBorders>
              <w:top w:val="single" w:sz="18" w:space="0" w:color="auto"/>
              <w:bottom w:val="single" w:sz="2" w:space="0" w:color="auto"/>
            </w:tcBorders>
          </w:tcPr>
          <w:p w14:paraId="441BD9D7" w14:textId="77777777" w:rsidR="00F7009D" w:rsidRDefault="009D6872" w:rsidP="00F7009D">
            <w:pPr>
              <w:pStyle w:val="TabellRader"/>
              <w:rPr>
                <w:sz w:val="22"/>
              </w:rPr>
            </w:pPr>
            <w:r>
              <w:t>2,5</w:t>
            </w:r>
          </w:p>
          <w:p w14:paraId="7B80DF99" w14:textId="77777777" w:rsidR="00F7009D" w:rsidRPr="00EA41BD" w:rsidRDefault="009D6872" w:rsidP="00F7009D">
            <w:pPr>
              <w:pStyle w:val="TabellRader"/>
              <w:rPr>
                <w:sz w:val="22"/>
              </w:rPr>
            </w:pPr>
            <w:r>
              <w:t>(3,3)</w:t>
            </w:r>
          </w:p>
        </w:tc>
        <w:tc>
          <w:tcPr>
            <w:tcW w:w="653" w:type="dxa"/>
            <w:tcBorders>
              <w:top w:val="single" w:sz="18" w:space="0" w:color="auto"/>
              <w:bottom w:val="single" w:sz="2" w:space="0" w:color="auto"/>
            </w:tcBorders>
          </w:tcPr>
          <w:p w14:paraId="1A0EF043" w14:textId="77777777" w:rsidR="00F7009D" w:rsidRDefault="009D6872" w:rsidP="00F7009D">
            <w:pPr>
              <w:pStyle w:val="TabellRader"/>
              <w:rPr>
                <w:sz w:val="22"/>
              </w:rPr>
            </w:pPr>
            <w:r>
              <w:t>2,9</w:t>
            </w:r>
          </w:p>
          <w:p w14:paraId="4A240199" w14:textId="77777777" w:rsidR="00F7009D" w:rsidRPr="00EA41BD" w:rsidRDefault="009D6872" w:rsidP="00F7009D">
            <w:pPr>
              <w:pStyle w:val="TabellRader"/>
              <w:rPr>
                <w:sz w:val="22"/>
              </w:rPr>
            </w:pPr>
            <w:r>
              <w:t>(3,5)</w:t>
            </w:r>
          </w:p>
        </w:tc>
        <w:tc>
          <w:tcPr>
            <w:tcW w:w="653" w:type="dxa"/>
            <w:tcBorders>
              <w:top w:val="single" w:sz="18" w:space="0" w:color="auto"/>
              <w:bottom w:val="single" w:sz="2" w:space="0" w:color="auto"/>
            </w:tcBorders>
          </w:tcPr>
          <w:p w14:paraId="625E1A74" w14:textId="77777777" w:rsidR="00F7009D" w:rsidRDefault="009D6872" w:rsidP="00F7009D">
            <w:pPr>
              <w:pStyle w:val="TabellRader"/>
              <w:rPr>
                <w:sz w:val="22"/>
              </w:rPr>
            </w:pPr>
            <w:r>
              <w:t>3,2</w:t>
            </w:r>
          </w:p>
          <w:p w14:paraId="4F29C61B" w14:textId="77777777" w:rsidR="00F7009D" w:rsidRPr="00EA41BD" w:rsidRDefault="009D6872" w:rsidP="00F7009D">
            <w:pPr>
              <w:pStyle w:val="TabellRader"/>
              <w:rPr>
                <w:sz w:val="22"/>
              </w:rPr>
            </w:pPr>
            <w:r>
              <w:t>(2,5)</w:t>
            </w:r>
          </w:p>
        </w:tc>
        <w:tc>
          <w:tcPr>
            <w:tcW w:w="657" w:type="dxa"/>
            <w:tcBorders>
              <w:top w:val="single" w:sz="18" w:space="0" w:color="auto"/>
              <w:bottom w:val="single" w:sz="2" w:space="0" w:color="auto"/>
            </w:tcBorders>
          </w:tcPr>
          <w:p w14:paraId="10A1DE37" w14:textId="77777777" w:rsidR="00F7009D" w:rsidRDefault="009D6872" w:rsidP="00F7009D">
            <w:pPr>
              <w:pStyle w:val="TabellRader"/>
              <w:rPr>
                <w:sz w:val="22"/>
              </w:rPr>
            </w:pPr>
            <w:r>
              <w:t>2,9</w:t>
            </w:r>
          </w:p>
          <w:p w14:paraId="2CD6A6BE" w14:textId="77777777" w:rsidR="00F7009D" w:rsidRPr="00EA41BD" w:rsidRDefault="009D6872" w:rsidP="00F7009D">
            <w:pPr>
              <w:pStyle w:val="TabellRader"/>
              <w:rPr>
                <w:sz w:val="22"/>
              </w:rPr>
            </w:pPr>
            <w:r>
              <w:t>(2,3)</w:t>
            </w:r>
          </w:p>
        </w:tc>
      </w:tr>
      <w:tr w:rsidR="00F7009D" w:rsidRPr="00EA41BD" w14:paraId="2A4B302A" w14:textId="77777777" w:rsidTr="00F7009D">
        <w:trPr>
          <w:trHeight w:val="307"/>
        </w:trPr>
        <w:tc>
          <w:tcPr>
            <w:tcW w:w="1081" w:type="dxa"/>
            <w:tcBorders>
              <w:top w:val="single" w:sz="2" w:space="0" w:color="auto"/>
              <w:bottom w:val="single" w:sz="2" w:space="0" w:color="auto"/>
            </w:tcBorders>
          </w:tcPr>
          <w:p w14:paraId="218A3A6F" w14:textId="77777777" w:rsidR="00F7009D" w:rsidRPr="00EA41BD" w:rsidRDefault="009D6872" w:rsidP="00F7009D">
            <w:pPr>
              <w:pStyle w:val="TabellRader"/>
              <w:jc w:val="left"/>
              <w:rPr>
                <w:sz w:val="22"/>
              </w:rPr>
            </w:pPr>
            <w:r>
              <w:t>Export</w:t>
            </w:r>
          </w:p>
        </w:tc>
        <w:tc>
          <w:tcPr>
            <w:tcW w:w="606" w:type="dxa"/>
            <w:tcBorders>
              <w:top w:val="single" w:sz="2" w:space="0" w:color="auto"/>
              <w:bottom w:val="single" w:sz="2" w:space="0" w:color="auto"/>
            </w:tcBorders>
            <w:vAlign w:val="bottom"/>
          </w:tcPr>
          <w:p w14:paraId="4EF08240" w14:textId="77777777" w:rsidR="00F7009D" w:rsidRDefault="009D6872" w:rsidP="00F7009D">
            <w:pPr>
              <w:pStyle w:val="TabellRader"/>
              <w:rPr>
                <w:sz w:val="22"/>
              </w:rPr>
            </w:pPr>
            <w:r>
              <w:t>0,9</w:t>
            </w:r>
          </w:p>
          <w:p w14:paraId="7BC1A77D" w14:textId="77777777" w:rsidR="00F7009D" w:rsidRPr="00EA41BD" w:rsidRDefault="009D6872" w:rsidP="00F7009D">
            <w:pPr>
              <w:pStyle w:val="TabellRader"/>
              <w:rPr>
                <w:sz w:val="22"/>
              </w:rPr>
            </w:pPr>
            <w:r>
              <w:t>(3,5)</w:t>
            </w:r>
          </w:p>
        </w:tc>
        <w:tc>
          <w:tcPr>
            <w:tcW w:w="655" w:type="dxa"/>
            <w:tcBorders>
              <w:top w:val="single" w:sz="2" w:space="0" w:color="auto"/>
              <w:bottom w:val="single" w:sz="2" w:space="0" w:color="auto"/>
            </w:tcBorders>
            <w:vAlign w:val="bottom"/>
          </w:tcPr>
          <w:p w14:paraId="4F43693C" w14:textId="77777777" w:rsidR="00F7009D" w:rsidRDefault="009D6872" w:rsidP="00F7009D">
            <w:pPr>
              <w:pStyle w:val="TabellRader"/>
              <w:rPr>
                <w:sz w:val="22"/>
              </w:rPr>
            </w:pPr>
            <w:r>
              <w:t>3,6</w:t>
            </w:r>
          </w:p>
          <w:p w14:paraId="6829022E" w14:textId="77777777" w:rsidR="00F7009D" w:rsidRPr="00EA41BD" w:rsidRDefault="009D6872" w:rsidP="00F7009D">
            <w:pPr>
              <w:pStyle w:val="TabellRader"/>
              <w:rPr>
                <w:sz w:val="22"/>
              </w:rPr>
            </w:pPr>
            <w:r>
              <w:t>(5,5)</w:t>
            </w:r>
          </w:p>
        </w:tc>
        <w:tc>
          <w:tcPr>
            <w:tcW w:w="653" w:type="dxa"/>
            <w:tcBorders>
              <w:top w:val="single" w:sz="2" w:space="0" w:color="auto"/>
              <w:bottom w:val="single" w:sz="2" w:space="0" w:color="auto"/>
            </w:tcBorders>
            <w:vAlign w:val="bottom"/>
          </w:tcPr>
          <w:p w14:paraId="08458152" w14:textId="77777777" w:rsidR="00F7009D" w:rsidRDefault="009D6872" w:rsidP="00F7009D">
            <w:pPr>
              <w:pStyle w:val="TabellRader"/>
              <w:rPr>
                <w:sz w:val="22"/>
              </w:rPr>
            </w:pPr>
            <w:r>
              <w:t>4,5</w:t>
            </w:r>
          </w:p>
          <w:p w14:paraId="6D7EDBC3" w14:textId="77777777" w:rsidR="00F7009D" w:rsidRPr="00EA41BD" w:rsidRDefault="009D6872" w:rsidP="00F7009D">
            <w:pPr>
              <w:pStyle w:val="TabellRader"/>
              <w:rPr>
                <w:sz w:val="22"/>
              </w:rPr>
            </w:pPr>
            <w:r>
              <w:t>(6,5)</w:t>
            </w:r>
          </w:p>
        </w:tc>
        <w:tc>
          <w:tcPr>
            <w:tcW w:w="653" w:type="dxa"/>
            <w:tcBorders>
              <w:top w:val="single" w:sz="2" w:space="0" w:color="auto"/>
              <w:bottom w:val="single" w:sz="2" w:space="0" w:color="auto"/>
            </w:tcBorders>
            <w:vAlign w:val="bottom"/>
          </w:tcPr>
          <w:p w14:paraId="36C1B1CA" w14:textId="77777777" w:rsidR="00F7009D" w:rsidRDefault="009D6872" w:rsidP="00F7009D">
            <w:pPr>
              <w:pStyle w:val="TabellRader"/>
              <w:rPr>
                <w:sz w:val="22"/>
              </w:rPr>
            </w:pPr>
            <w:r>
              <w:t>7,5</w:t>
            </w:r>
          </w:p>
          <w:p w14:paraId="3FCE6614" w14:textId="77777777" w:rsidR="00F7009D" w:rsidRPr="00EA41BD" w:rsidRDefault="009D6872" w:rsidP="00F7009D">
            <w:pPr>
              <w:pStyle w:val="TabellRader"/>
              <w:rPr>
                <w:sz w:val="22"/>
              </w:rPr>
            </w:pPr>
            <w:r>
              <w:t>(5,7)</w:t>
            </w:r>
          </w:p>
        </w:tc>
        <w:tc>
          <w:tcPr>
            <w:tcW w:w="657" w:type="dxa"/>
            <w:tcBorders>
              <w:top w:val="single" w:sz="2" w:space="0" w:color="auto"/>
              <w:bottom w:val="single" w:sz="2" w:space="0" w:color="auto"/>
            </w:tcBorders>
            <w:vAlign w:val="bottom"/>
          </w:tcPr>
          <w:p w14:paraId="6C2EE2FB" w14:textId="77777777" w:rsidR="00F7009D" w:rsidRDefault="009D6872" w:rsidP="00F7009D">
            <w:pPr>
              <w:pStyle w:val="TabellRader"/>
              <w:rPr>
                <w:sz w:val="22"/>
              </w:rPr>
            </w:pPr>
            <w:r>
              <w:t>6,6</w:t>
            </w:r>
          </w:p>
          <w:p w14:paraId="5DC6AF98" w14:textId="77777777" w:rsidR="00F7009D" w:rsidRPr="00EA41BD" w:rsidRDefault="009D6872" w:rsidP="00F7009D">
            <w:pPr>
              <w:pStyle w:val="TabellRader"/>
              <w:rPr>
                <w:sz w:val="22"/>
              </w:rPr>
            </w:pPr>
            <w:r>
              <w:t>(5,4)</w:t>
            </w:r>
          </w:p>
        </w:tc>
      </w:tr>
      <w:tr w:rsidR="00F7009D" w:rsidRPr="00EA41BD" w14:paraId="04DD0537" w14:textId="77777777" w:rsidTr="00F7009D">
        <w:tc>
          <w:tcPr>
            <w:tcW w:w="1081" w:type="dxa"/>
            <w:tcBorders>
              <w:top w:val="single" w:sz="2" w:space="0" w:color="auto"/>
              <w:bottom w:val="single" w:sz="2" w:space="0" w:color="auto"/>
            </w:tcBorders>
          </w:tcPr>
          <w:p w14:paraId="21837BD9" w14:textId="77777777" w:rsidR="00F7009D" w:rsidRPr="00EA41BD" w:rsidRDefault="009D6872" w:rsidP="00F7009D">
            <w:pPr>
              <w:pStyle w:val="TabellRader"/>
              <w:jc w:val="left"/>
              <w:rPr>
                <w:sz w:val="22"/>
              </w:rPr>
            </w:pPr>
            <w:r w:rsidRPr="00EA41BD">
              <w:t>Arbetslöshet</w:t>
            </w:r>
            <w:r>
              <w:rPr>
                <w:vertAlign w:val="superscript"/>
              </w:rPr>
              <w:t>1,2</w:t>
            </w:r>
          </w:p>
        </w:tc>
        <w:tc>
          <w:tcPr>
            <w:tcW w:w="606" w:type="dxa"/>
            <w:tcBorders>
              <w:top w:val="single" w:sz="2" w:space="0" w:color="auto"/>
              <w:bottom w:val="single" w:sz="2" w:space="0" w:color="auto"/>
            </w:tcBorders>
          </w:tcPr>
          <w:p w14:paraId="4C32FD56" w14:textId="77777777" w:rsidR="00F7009D" w:rsidRDefault="009D6872" w:rsidP="00F7009D">
            <w:pPr>
              <w:pStyle w:val="TabellRader"/>
              <w:rPr>
                <w:sz w:val="22"/>
              </w:rPr>
            </w:pPr>
            <w:r>
              <w:t>8,0</w:t>
            </w:r>
          </w:p>
          <w:p w14:paraId="5B2DAD59" w14:textId="77777777" w:rsidR="00F7009D" w:rsidRPr="00EA41BD" w:rsidRDefault="009D6872" w:rsidP="00F7009D">
            <w:pPr>
              <w:pStyle w:val="TabellRader"/>
              <w:rPr>
                <w:sz w:val="22"/>
              </w:rPr>
            </w:pPr>
            <w:r>
              <w:t>(7,7)</w:t>
            </w:r>
          </w:p>
        </w:tc>
        <w:tc>
          <w:tcPr>
            <w:tcW w:w="655" w:type="dxa"/>
            <w:tcBorders>
              <w:top w:val="single" w:sz="2" w:space="0" w:color="auto"/>
              <w:bottom w:val="single" w:sz="2" w:space="0" w:color="auto"/>
            </w:tcBorders>
          </w:tcPr>
          <w:p w14:paraId="026018C3" w14:textId="77777777" w:rsidR="00F7009D" w:rsidRDefault="009D6872" w:rsidP="00F7009D">
            <w:pPr>
              <w:pStyle w:val="TabellRader"/>
              <w:rPr>
                <w:sz w:val="22"/>
              </w:rPr>
            </w:pPr>
            <w:r>
              <w:t>8,0</w:t>
            </w:r>
          </w:p>
          <w:p w14:paraId="3BA293C2" w14:textId="77777777" w:rsidR="00F7009D" w:rsidRPr="00EA41BD" w:rsidRDefault="009D6872" w:rsidP="00F7009D">
            <w:pPr>
              <w:pStyle w:val="TabellRader"/>
              <w:rPr>
                <w:sz w:val="22"/>
              </w:rPr>
            </w:pPr>
            <w:r>
              <w:t>(</w:t>
            </w:r>
            <w:r w:rsidRPr="00EA41BD">
              <w:t>7,3</w:t>
            </w:r>
            <w:r>
              <w:t>)</w:t>
            </w:r>
          </w:p>
        </w:tc>
        <w:tc>
          <w:tcPr>
            <w:tcW w:w="653" w:type="dxa"/>
            <w:tcBorders>
              <w:top w:val="single" w:sz="2" w:space="0" w:color="auto"/>
              <w:bottom w:val="single" w:sz="2" w:space="0" w:color="auto"/>
            </w:tcBorders>
          </w:tcPr>
          <w:p w14:paraId="670B45AE" w14:textId="77777777" w:rsidR="00F7009D" w:rsidRDefault="009D6872" w:rsidP="00F7009D">
            <w:pPr>
              <w:pStyle w:val="TabellRader"/>
              <w:rPr>
                <w:sz w:val="22"/>
              </w:rPr>
            </w:pPr>
            <w:r>
              <w:t>7,9</w:t>
            </w:r>
          </w:p>
          <w:p w14:paraId="367D0AA4" w14:textId="77777777" w:rsidR="00F7009D" w:rsidRPr="00EA41BD" w:rsidRDefault="009D6872" w:rsidP="00F7009D">
            <w:pPr>
              <w:pStyle w:val="TabellRader"/>
              <w:rPr>
                <w:sz w:val="22"/>
              </w:rPr>
            </w:pPr>
            <w:r>
              <w:t>(</w:t>
            </w:r>
            <w:r w:rsidRPr="00EA41BD">
              <w:t>6,7</w:t>
            </w:r>
            <w:r>
              <w:t>)</w:t>
            </w:r>
          </w:p>
        </w:tc>
        <w:tc>
          <w:tcPr>
            <w:tcW w:w="653" w:type="dxa"/>
            <w:tcBorders>
              <w:top w:val="single" w:sz="2" w:space="0" w:color="auto"/>
              <w:bottom w:val="single" w:sz="2" w:space="0" w:color="auto"/>
            </w:tcBorders>
          </w:tcPr>
          <w:p w14:paraId="760DF4AA" w14:textId="77777777" w:rsidR="00F7009D" w:rsidRDefault="009D6872" w:rsidP="00F7009D">
            <w:pPr>
              <w:pStyle w:val="TabellRader"/>
              <w:rPr>
                <w:sz w:val="22"/>
              </w:rPr>
            </w:pPr>
            <w:r>
              <w:t>7,5</w:t>
            </w:r>
          </w:p>
          <w:p w14:paraId="10701BB7" w14:textId="77777777" w:rsidR="00F7009D" w:rsidRPr="00EA41BD" w:rsidRDefault="009D6872" w:rsidP="00F7009D">
            <w:pPr>
              <w:pStyle w:val="TabellRader"/>
              <w:rPr>
                <w:sz w:val="22"/>
              </w:rPr>
            </w:pPr>
            <w:r>
              <w:t>(</w:t>
            </w:r>
            <w:r w:rsidRPr="00EA41BD">
              <w:t>6,3</w:t>
            </w:r>
            <w:r>
              <w:t>)</w:t>
            </w:r>
          </w:p>
        </w:tc>
        <w:tc>
          <w:tcPr>
            <w:tcW w:w="657" w:type="dxa"/>
            <w:tcBorders>
              <w:top w:val="single" w:sz="2" w:space="0" w:color="auto"/>
              <w:bottom w:val="single" w:sz="2" w:space="0" w:color="auto"/>
            </w:tcBorders>
          </w:tcPr>
          <w:p w14:paraId="37E3FBFF" w14:textId="77777777" w:rsidR="00F7009D" w:rsidRDefault="009D6872" w:rsidP="00F7009D">
            <w:pPr>
              <w:pStyle w:val="TabellRader"/>
              <w:rPr>
                <w:sz w:val="22"/>
              </w:rPr>
            </w:pPr>
            <w:r>
              <w:t>6,7</w:t>
            </w:r>
          </w:p>
          <w:p w14:paraId="4047282C" w14:textId="77777777" w:rsidR="00F7009D" w:rsidRPr="00EA41BD" w:rsidRDefault="009D6872" w:rsidP="00F7009D">
            <w:pPr>
              <w:pStyle w:val="TabellRader"/>
              <w:rPr>
                <w:sz w:val="22"/>
              </w:rPr>
            </w:pPr>
            <w:r>
              <w:t>(</w:t>
            </w:r>
            <w:r w:rsidRPr="00EA41BD">
              <w:t>5,9</w:t>
            </w:r>
            <w:r>
              <w:t>)</w:t>
            </w:r>
          </w:p>
        </w:tc>
      </w:tr>
      <w:tr w:rsidR="00F7009D" w:rsidRPr="00EA41BD" w14:paraId="6CFDCEF2" w14:textId="77777777" w:rsidTr="00F7009D">
        <w:tc>
          <w:tcPr>
            <w:tcW w:w="1081" w:type="dxa"/>
            <w:tcBorders>
              <w:top w:val="single" w:sz="2" w:space="0" w:color="auto"/>
              <w:bottom w:val="single" w:sz="2" w:space="0" w:color="auto"/>
            </w:tcBorders>
          </w:tcPr>
          <w:p w14:paraId="2E1DD1AB" w14:textId="77777777" w:rsidR="00F7009D" w:rsidRPr="00EA41BD" w:rsidRDefault="009D6872" w:rsidP="00F7009D">
            <w:pPr>
              <w:pStyle w:val="TabellRader"/>
              <w:jc w:val="left"/>
              <w:rPr>
                <w:sz w:val="22"/>
              </w:rPr>
            </w:pPr>
            <w:r w:rsidRPr="00EA41BD">
              <w:t>Timlön</w:t>
            </w:r>
            <w:r>
              <w:rPr>
                <w:vertAlign w:val="superscript"/>
              </w:rPr>
              <w:t>3</w:t>
            </w:r>
          </w:p>
        </w:tc>
        <w:tc>
          <w:tcPr>
            <w:tcW w:w="606" w:type="dxa"/>
            <w:tcBorders>
              <w:top w:val="single" w:sz="2" w:space="0" w:color="auto"/>
              <w:bottom w:val="single" w:sz="2" w:space="0" w:color="auto"/>
            </w:tcBorders>
          </w:tcPr>
          <w:p w14:paraId="490159EC" w14:textId="77777777" w:rsidR="00F7009D" w:rsidRDefault="009D6872" w:rsidP="00F7009D">
            <w:pPr>
              <w:pStyle w:val="TabellRader"/>
              <w:rPr>
                <w:sz w:val="22"/>
              </w:rPr>
            </w:pPr>
            <w:r w:rsidRPr="00EA41BD">
              <w:t>2,</w:t>
            </w:r>
            <w:r>
              <w:t>6</w:t>
            </w:r>
          </w:p>
          <w:p w14:paraId="53E3938A" w14:textId="77777777" w:rsidR="00F7009D" w:rsidRPr="00EA41BD" w:rsidRDefault="009D6872" w:rsidP="00F7009D">
            <w:pPr>
              <w:pStyle w:val="TabellRader"/>
              <w:rPr>
                <w:sz w:val="22"/>
              </w:rPr>
            </w:pPr>
            <w:r>
              <w:t>(2,7)</w:t>
            </w:r>
          </w:p>
        </w:tc>
        <w:tc>
          <w:tcPr>
            <w:tcW w:w="655" w:type="dxa"/>
            <w:tcBorders>
              <w:top w:val="single" w:sz="2" w:space="0" w:color="auto"/>
              <w:bottom w:val="single" w:sz="2" w:space="0" w:color="auto"/>
            </w:tcBorders>
          </w:tcPr>
          <w:p w14:paraId="5CA0090C" w14:textId="77777777" w:rsidR="00F7009D" w:rsidRDefault="009D6872" w:rsidP="00F7009D">
            <w:pPr>
              <w:pStyle w:val="TabellRader"/>
              <w:rPr>
                <w:sz w:val="22"/>
              </w:rPr>
            </w:pPr>
            <w:r>
              <w:t>2,7</w:t>
            </w:r>
          </w:p>
          <w:p w14:paraId="0287EB21" w14:textId="77777777" w:rsidR="00F7009D" w:rsidRPr="00EA41BD" w:rsidRDefault="009D6872" w:rsidP="00F7009D">
            <w:pPr>
              <w:pStyle w:val="TabellRader"/>
              <w:rPr>
                <w:sz w:val="22"/>
              </w:rPr>
            </w:pPr>
            <w:r>
              <w:t>(</w:t>
            </w:r>
            <w:r w:rsidRPr="00EA41BD">
              <w:t>2,9</w:t>
            </w:r>
            <w:r>
              <w:t>)</w:t>
            </w:r>
          </w:p>
        </w:tc>
        <w:tc>
          <w:tcPr>
            <w:tcW w:w="653" w:type="dxa"/>
            <w:tcBorders>
              <w:top w:val="single" w:sz="2" w:space="0" w:color="auto"/>
              <w:bottom w:val="single" w:sz="2" w:space="0" w:color="auto"/>
            </w:tcBorders>
          </w:tcPr>
          <w:p w14:paraId="3353F554" w14:textId="77777777" w:rsidR="00F7009D" w:rsidRDefault="009D6872" w:rsidP="00F7009D">
            <w:pPr>
              <w:pStyle w:val="TabellRader"/>
              <w:rPr>
                <w:sz w:val="22"/>
              </w:rPr>
            </w:pPr>
            <w:r>
              <w:t>2,9</w:t>
            </w:r>
          </w:p>
          <w:p w14:paraId="36F77508" w14:textId="77777777" w:rsidR="00F7009D" w:rsidRPr="00EA41BD" w:rsidRDefault="009D6872" w:rsidP="00F7009D">
            <w:pPr>
              <w:pStyle w:val="TabellRader"/>
              <w:rPr>
                <w:sz w:val="22"/>
              </w:rPr>
            </w:pPr>
            <w:r>
              <w:t>(</w:t>
            </w:r>
            <w:r w:rsidRPr="00EA41BD">
              <w:t>3,2</w:t>
            </w:r>
            <w:r>
              <w:t>)</w:t>
            </w:r>
          </w:p>
        </w:tc>
        <w:tc>
          <w:tcPr>
            <w:tcW w:w="653" w:type="dxa"/>
            <w:tcBorders>
              <w:top w:val="single" w:sz="2" w:space="0" w:color="auto"/>
              <w:bottom w:val="single" w:sz="2" w:space="0" w:color="auto"/>
            </w:tcBorders>
          </w:tcPr>
          <w:p w14:paraId="4E517265" w14:textId="77777777" w:rsidR="00F7009D" w:rsidRDefault="009D6872" w:rsidP="00F7009D">
            <w:pPr>
              <w:pStyle w:val="TabellRader"/>
              <w:rPr>
                <w:sz w:val="22"/>
              </w:rPr>
            </w:pPr>
            <w:r>
              <w:t>3,1</w:t>
            </w:r>
          </w:p>
          <w:p w14:paraId="259E7944" w14:textId="77777777" w:rsidR="00F7009D" w:rsidRPr="00EA41BD" w:rsidRDefault="009D6872" w:rsidP="00F7009D">
            <w:pPr>
              <w:pStyle w:val="TabellRader"/>
              <w:rPr>
                <w:sz w:val="22"/>
              </w:rPr>
            </w:pPr>
            <w:r>
              <w:t>(</w:t>
            </w:r>
            <w:r w:rsidRPr="00EA41BD">
              <w:t>3,4</w:t>
            </w:r>
            <w:r>
              <w:t>)</w:t>
            </w:r>
          </w:p>
        </w:tc>
        <w:tc>
          <w:tcPr>
            <w:tcW w:w="657" w:type="dxa"/>
            <w:tcBorders>
              <w:top w:val="single" w:sz="2" w:space="0" w:color="auto"/>
              <w:bottom w:val="single" w:sz="2" w:space="0" w:color="auto"/>
            </w:tcBorders>
          </w:tcPr>
          <w:p w14:paraId="4B9EE0BF" w14:textId="77777777" w:rsidR="00F7009D" w:rsidRDefault="009D6872" w:rsidP="00F7009D">
            <w:pPr>
              <w:pStyle w:val="TabellRader"/>
              <w:rPr>
                <w:sz w:val="22"/>
              </w:rPr>
            </w:pPr>
            <w:r>
              <w:t>3,3</w:t>
            </w:r>
          </w:p>
          <w:p w14:paraId="2920DE53" w14:textId="77777777" w:rsidR="00F7009D" w:rsidRPr="00EA41BD" w:rsidRDefault="009D6872" w:rsidP="00F7009D">
            <w:pPr>
              <w:pStyle w:val="TabellRader"/>
              <w:rPr>
                <w:sz w:val="22"/>
              </w:rPr>
            </w:pPr>
            <w:r>
              <w:t>(</w:t>
            </w:r>
            <w:r w:rsidRPr="00EA41BD">
              <w:t>3,5</w:t>
            </w:r>
            <w:r>
              <w:t>)</w:t>
            </w:r>
          </w:p>
        </w:tc>
      </w:tr>
      <w:tr w:rsidR="00F7009D" w:rsidRPr="00EA41BD" w14:paraId="49A3574C" w14:textId="77777777" w:rsidTr="00F7009D">
        <w:tc>
          <w:tcPr>
            <w:tcW w:w="1081" w:type="dxa"/>
            <w:tcBorders>
              <w:top w:val="single" w:sz="2" w:space="0" w:color="auto"/>
              <w:bottom w:val="single" w:sz="2" w:space="0" w:color="auto"/>
            </w:tcBorders>
          </w:tcPr>
          <w:p w14:paraId="5FF90DFA" w14:textId="77777777" w:rsidR="00F7009D" w:rsidRPr="00EA41BD" w:rsidRDefault="009D6872" w:rsidP="00F7009D">
            <w:pPr>
              <w:pStyle w:val="TabellRader"/>
              <w:jc w:val="left"/>
              <w:rPr>
                <w:sz w:val="22"/>
              </w:rPr>
            </w:pPr>
            <w:r w:rsidRPr="00EA41BD">
              <w:t>KPIF</w:t>
            </w:r>
            <w:r>
              <w:rPr>
                <w:vertAlign w:val="superscript"/>
              </w:rPr>
              <w:t>4</w:t>
            </w:r>
          </w:p>
        </w:tc>
        <w:tc>
          <w:tcPr>
            <w:tcW w:w="606" w:type="dxa"/>
            <w:tcBorders>
              <w:top w:val="single" w:sz="2" w:space="0" w:color="auto"/>
              <w:bottom w:val="single" w:sz="2" w:space="0" w:color="auto"/>
            </w:tcBorders>
          </w:tcPr>
          <w:p w14:paraId="709A1798" w14:textId="77777777" w:rsidR="00F7009D" w:rsidRDefault="009D6872" w:rsidP="00F7009D">
            <w:pPr>
              <w:pStyle w:val="TabellRader"/>
              <w:rPr>
                <w:sz w:val="22"/>
              </w:rPr>
            </w:pPr>
            <w:r>
              <w:t>0,7</w:t>
            </w:r>
          </w:p>
          <w:p w14:paraId="62881203" w14:textId="77777777" w:rsidR="00F7009D" w:rsidRPr="00EA41BD" w:rsidRDefault="009D6872" w:rsidP="00F7009D">
            <w:pPr>
              <w:pStyle w:val="TabellRader"/>
              <w:rPr>
                <w:sz w:val="22"/>
              </w:rPr>
            </w:pPr>
            <w:r>
              <w:t>(</w:t>
            </w:r>
            <w:r w:rsidRPr="00EA41BD">
              <w:t>0,</w:t>
            </w:r>
            <w:r>
              <w:t>8)</w:t>
            </w:r>
          </w:p>
        </w:tc>
        <w:tc>
          <w:tcPr>
            <w:tcW w:w="655" w:type="dxa"/>
            <w:tcBorders>
              <w:top w:val="single" w:sz="2" w:space="0" w:color="auto"/>
              <w:bottom w:val="single" w:sz="2" w:space="0" w:color="auto"/>
            </w:tcBorders>
          </w:tcPr>
          <w:p w14:paraId="1927D73B" w14:textId="77777777" w:rsidR="00F7009D" w:rsidRDefault="009D6872" w:rsidP="00F7009D">
            <w:pPr>
              <w:pStyle w:val="TabellRader"/>
              <w:rPr>
                <w:sz w:val="22"/>
              </w:rPr>
            </w:pPr>
            <w:r>
              <w:t>1,3</w:t>
            </w:r>
          </w:p>
          <w:p w14:paraId="2878B99E" w14:textId="77777777" w:rsidR="00F7009D" w:rsidRPr="00EA41BD" w:rsidRDefault="009D6872" w:rsidP="00F7009D">
            <w:pPr>
              <w:pStyle w:val="TabellRader"/>
              <w:rPr>
                <w:sz w:val="22"/>
              </w:rPr>
            </w:pPr>
            <w:r>
              <w:t>(</w:t>
            </w:r>
            <w:r w:rsidRPr="00EA41BD">
              <w:t>1,5</w:t>
            </w:r>
            <w:r>
              <w:t>)</w:t>
            </w:r>
          </w:p>
        </w:tc>
        <w:tc>
          <w:tcPr>
            <w:tcW w:w="653" w:type="dxa"/>
            <w:tcBorders>
              <w:top w:val="single" w:sz="2" w:space="0" w:color="auto"/>
              <w:bottom w:val="single" w:sz="2" w:space="0" w:color="auto"/>
            </w:tcBorders>
          </w:tcPr>
          <w:p w14:paraId="3A75AB4E" w14:textId="5ED8CC1E" w:rsidR="00F7009D" w:rsidRDefault="009D6872" w:rsidP="00F7009D">
            <w:pPr>
              <w:pStyle w:val="TabellRader"/>
              <w:rPr>
                <w:sz w:val="22"/>
              </w:rPr>
            </w:pPr>
            <w:r>
              <w:t>1,4</w:t>
            </w:r>
          </w:p>
          <w:p w14:paraId="4F399F0F" w14:textId="77777777" w:rsidR="00F7009D" w:rsidRPr="00EA41BD" w:rsidRDefault="009D6872" w:rsidP="00F7009D">
            <w:pPr>
              <w:pStyle w:val="TabellRader"/>
              <w:rPr>
                <w:sz w:val="22"/>
              </w:rPr>
            </w:pPr>
            <w:r>
              <w:t>(</w:t>
            </w:r>
            <w:r w:rsidRPr="00EA41BD">
              <w:t>1,7</w:t>
            </w:r>
            <w:r>
              <w:t>)</w:t>
            </w:r>
          </w:p>
        </w:tc>
        <w:tc>
          <w:tcPr>
            <w:tcW w:w="653" w:type="dxa"/>
            <w:tcBorders>
              <w:top w:val="single" w:sz="2" w:space="0" w:color="auto"/>
              <w:bottom w:val="single" w:sz="2" w:space="0" w:color="auto"/>
            </w:tcBorders>
          </w:tcPr>
          <w:p w14:paraId="7097E67A" w14:textId="4F7FD91A" w:rsidR="00F7009D" w:rsidRDefault="009D6872" w:rsidP="00F7009D">
            <w:pPr>
              <w:pStyle w:val="TabellRader"/>
              <w:rPr>
                <w:sz w:val="22"/>
              </w:rPr>
            </w:pPr>
            <w:r>
              <w:t>1,7</w:t>
            </w:r>
          </w:p>
          <w:p w14:paraId="0E71C2F8" w14:textId="77777777" w:rsidR="00F7009D" w:rsidRPr="00EA41BD" w:rsidRDefault="009D6872" w:rsidP="00F7009D">
            <w:pPr>
              <w:pStyle w:val="TabellRader"/>
              <w:rPr>
                <w:sz w:val="22"/>
              </w:rPr>
            </w:pPr>
            <w:r>
              <w:t>(</w:t>
            </w:r>
            <w:r w:rsidRPr="00EA41BD">
              <w:t>1,9</w:t>
            </w:r>
            <w:r>
              <w:t>)</w:t>
            </w:r>
          </w:p>
        </w:tc>
        <w:tc>
          <w:tcPr>
            <w:tcW w:w="657" w:type="dxa"/>
            <w:tcBorders>
              <w:top w:val="single" w:sz="2" w:space="0" w:color="auto"/>
              <w:bottom w:val="single" w:sz="2" w:space="0" w:color="auto"/>
            </w:tcBorders>
          </w:tcPr>
          <w:p w14:paraId="3D51661B" w14:textId="58ED53A2" w:rsidR="00F7009D" w:rsidRDefault="009D6872" w:rsidP="00F7009D">
            <w:pPr>
              <w:pStyle w:val="TabellRader"/>
              <w:rPr>
                <w:sz w:val="22"/>
              </w:rPr>
            </w:pPr>
            <w:r>
              <w:t>1,9</w:t>
            </w:r>
          </w:p>
          <w:p w14:paraId="76C6F49E" w14:textId="77777777" w:rsidR="00F7009D" w:rsidRPr="00EA41BD" w:rsidRDefault="009D6872" w:rsidP="00F7009D">
            <w:pPr>
              <w:pStyle w:val="TabellRader"/>
              <w:rPr>
                <w:sz w:val="22"/>
              </w:rPr>
            </w:pPr>
            <w:r>
              <w:t>(</w:t>
            </w:r>
            <w:r w:rsidRPr="00EA41BD">
              <w:t>2,0</w:t>
            </w:r>
            <w:r>
              <w:t>)</w:t>
            </w:r>
          </w:p>
        </w:tc>
      </w:tr>
      <w:tr w:rsidR="00F7009D" w:rsidRPr="00EA41BD" w14:paraId="3D6C3A59" w14:textId="77777777" w:rsidTr="00F7009D">
        <w:tc>
          <w:tcPr>
            <w:tcW w:w="1081" w:type="dxa"/>
            <w:tcBorders>
              <w:top w:val="single" w:sz="2" w:space="0" w:color="auto"/>
              <w:bottom w:val="single" w:sz="2" w:space="0" w:color="auto"/>
            </w:tcBorders>
          </w:tcPr>
          <w:p w14:paraId="1A58C8DE" w14:textId="77777777" w:rsidR="00F7009D" w:rsidRPr="00EA41BD" w:rsidRDefault="009D6872" w:rsidP="00F7009D">
            <w:pPr>
              <w:pStyle w:val="TabellRader"/>
              <w:jc w:val="left"/>
              <w:rPr>
                <w:sz w:val="22"/>
              </w:rPr>
            </w:pPr>
            <w:r w:rsidRPr="00EA41BD">
              <w:t>Reporänta</w:t>
            </w:r>
            <w:r>
              <w:rPr>
                <w:vertAlign w:val="superscript"/>
              </w:rPr>
              <w:t>4</w:t>
            </w:r>
          </w:p>
        </w:tc>
        <w:tc>
          <w:tcPr>
            <w:tcW w:w="606" w:type="dxa"/>
            <w:tcBorders>
              <w:top w:val="single" w:sz="2" w:space="0" w:color="auto"/>
              <w:bottom w:val="single" w:sz="2" w:space="0" w:color="auto"/>
            </w:tcBorders>
          </w:tcPr>
          <w:p w14:paraId="5B1EA059" w14:textId="77777777" w:rsidR="00F7009D" w:rsidRDefault="009D6872" w:rsidP="00F7009D">
            <w:pPr>
              <w:pStyle w:val="TabellRader"/>
              <w:rPr>
                <w:sz w:val="22"/>
              </w:rPr>
            </w:pPr>
            <w:r>
              <w:t>0,50</w:t>
            </w:r>
          </w:p>
          <w:p w14:paraId="40FA5CE9" w14:textId="77777777" w:rsidR="00F7009D" w:rsidRPr="00EA41BD" w:rsidRDefault="009D6872" w:rsidP="00F7009D">
            <w:pPr>
              <w:pStyle w:val="TabellRader"/>
              <w:rPr>
                <w:sz w:val="22"/>
              </w:rPr>
            </w:pPr>
            <w:r>
              <w:t>(</w:t>
            </w:r>
            <w:r w:rsidRPr="00EA41BD">
              <w:t>0,75</w:t>
            </w:r>
            <w:r>
              <w:t>)</w:t>
            </w:r>
          </w:p>
        </w:tc>
        <w:tc>
          <w:tcPr>
            <w:tcW w:w="655" w:type="dxa"/>
            <w:tcBorders>
              <w:top w:val="single" w:sz="2" w:space="0" w:color="auto"/>
              <w:bottom w:val="single" w:sz="2" w:space="0" w:color="auto"/>
            </w:tcBorders>
          </w:tcPr>
          <w:p w14:paraId="5FCB23AB" w14:textId="77777777" w:rsidR="00F7009D" w:rsidRDefault="009D6872" w:rsidP="00F7009D">
            <w:pPr>
              <w:pStyle w:val="TabellRader"/>
              <w:rPr>
                <w:sz w:val="22"/>
              </w:rPr>
            </w:pPr>
            <w:r>
              <w:t>1,00</w:t>
            </w:r>
          </w:p>
          <w:p w14:paraId="0F244CD6" w14:textId="77777777" w:rsidR="00F7009D" w:rsidRPr="00EA41BD" w:rsidRDefault="009D6872" w:rsidP="00F7009D">
            <w:pPr>
              <w:pStyle w:val="TabellRader"/>
              <w:rPr>
                <w:sz w:val="22"/>
              </w:rPr>
            </w:pPr>
            <w:r>
              <w:t>(</w:t>
            </w:r>
            <w:r w:rsidRPr="00EA41BD">
              <w:t>1,50</w:t>
            </w:r>
            <w:r>
              <w:t>)</w:t>
            </w:r>
          </w:p>
        </w:tc>
        <w:tc>
          <w:tcPr>
            <w:tcW w:w="653" w:type="dxa"/>
            <w:tcBorders>
              <w:top w:val="single" w:sz="2" w:space="0" w:color="auto"/>
              <w:bottom w:val="single" w:sz="2" w:space="0" w:color="auto"/>
            </w:tcBorders>
          </w:tcPr>
          <w:p w14:paraId="7EA46EED" w14:textId="77777777" w:rsidR="00F7009D" w:rsidRDefault="009D6872" w:rsidP="00F7009D">
            <w:pPr>
              <w:pStyle w:val="TabellRader"/>
              <w:rPr>
                <w:sz w:val="22"/>
              </w:rPr>
            </w:pPr>
            <w:r>
              <w:t>1,50</w:t>
            </w:r>
          </w:p>
          <w:p w14:paraId="05407B5A" w14:textId="77777777" w:rsidR="00F7009D" w:rsidRPr="00EA41BD" w:rsidRDefault="009D6872" w:rsidP="00F7009D">
            <w:pPr>
              <w:pStyle w:val="TabellRader"/>
              <w:rPr>
                <w:sz w:val="22"/>
              </w:rPr>
            </w:pPr>
            <w:r>
              <w:t>(</w:t>
            </w:r>
            <w:r w:rsidRPr="00EA41BD">
              <w:t>2,25</w:t>
            </w:r>
            <w:r>
              <w:t>)</w:t>
            </w:r>
          </w:p>
        </w:tc>
        <w:tc>
          <w:tcPr>
            <w:tcW w:w="653" w:type="dxa"/>
            <w:tcBorders>
              <w:top w:val="single" w:sz="2" w:space="0" w:color="auto"/>
              <w:bottom w:val="single" w:sz="2" w:space="0" w:color="auto"/>
            </w:tcBorders>
          </w:tcPr>
          <w:p w14:paraId="15C8EBE9" w14:textId="77777777" w:rsidR="00F7009D" w:rsidRDefault="009D6872" w:rsidP="00F7009D">
            <w:pPr>
              <w:pStyle w:val="TabellRader"/>
              <w:rPr>
                <w:sz w:val="22"/>
              </w:rPr>
            </w:pPr>
            <w:r>
              <w:t>1,75</w:t>
            </w:r>
          </w:p>
          <w:p w14:paraId="580F16AB" w14:textId="77777777" w:rsidR="00F7009D" w:rsidRPr="00EA41BD" w:rsidRDefault="009D6872" w:rsidP="00F7009D">
            <w:pPr>
              <w:pStyle w:val="TabellRader"/>
              <w:rPr>
                <w:sz w:val="22"/>
              </w:rPr>
            </w:pPr>
            <w:r>
              <w:t>(</w:t>
            </w:r>
            <w:r w:rsidRPr="00EA41BD">
              <w:t>2,75</w:t>
            </w:r>
            <w:r>
              <w:t>)</w:t>
            </w:r>
          </w:p>
        </w:tc>
        <w:tc>
          <w:tcPr>
            <w:tcW w:w="657" w:type="dxa"/>
            <w:tcBorders>
              <w:top w:val="single" w:sz="2" w:space="0" w:color="auto"/>
              <w:bottom w:val="single" w:sz="2" w:space="0" w:color="auto"/>
            </w:tcBorders>
          </w:tcPr>
          <w:p w14:paraId="55E593D5" w14:textId="77777777" w:rsidR="00F7009D" w:rsidRDefault="009D6872" w:rsidP="00F7009D">
            <w:pPr>
              <w:pStyle w:val="TabellRader"/>
              <w:rPr>
                <w:sz w:val="22"/>
              </w:rPr>
            </w:pPr>
            <w:r>
              <w:t>2,50</w:t>
            </w:r>
          </w:p>
          <w:p w14:paraId="636539EE" w14:textId="77777777" w:rsidR="00F7009D" w:rsidRPr="00EA41BD" w:rsidRDefault="009D6872" w:rsidP="00F7009D">
            <w:pPr>
              <w:pStyle w:val="TabellRader"/>
              <w:rPr>
                <w:sz w:val="22"/>
              </w:rPr>
            </w:pPr>
            <w:r>
              <w:t>(</w:t>
            </w:r>
            <w:r w:rsidRPr="00EA41BD">
              <w:t>3,25</w:t>
            </w:r>
            <w:r>
              <w:t>)</w:t>
            </w:r>
          </w:p>
        </w:tc>
      </w:tr>
      <w:tr w:rsidR="00F7009D" w:rsidRPr="00EA41BD" w14:paraId="05AA5A0C" w14:textId="77777777" w:rsidTr="00F7009D">
        <w:tc>
          <w:tcPr>
            <w:tcW w:w="1081" w:type="dxa"/>
            <w:tcBorders>
              <w:top w:val="single" w:sz="2" w:space="0" w:color="auto"/>
              <w:bottom w:val="single" w:sz="2" w:space="0" w:color="auto"/>
            </w:tcBorders>
          </w:tcPr>
          <w:p w14:paraId="7C074ED5" w14:textId="77777777" w:rsidR="00F7009D" w:rsidRPr="00EA41BD" w:rsidRDefault="009D6872" w:rsidP="00F7009D">
            <w:pPr>
              <w:pStyle w:val="TabellRader"/>
              <w:jc w:val="left"/>
              <w:rPr>
                <w:sz w:val="22"/>
              </w:rPr>
            </w:pPr>
            <w:r w:rsidRPr="00EA41BD">
              <w:t>BNP-gap</w:t>
            </w:r>
            <w:r>
              <w:rPr>
                <w:vertAlign w:val="superscript"/>
              </w:rPr>
              <w:t>5</w:t>
            </w:r>
          </w:p>
        </w:tc>
        <w:tc>
          <w:tcPr>
            <w:tcW w:w="606" w:type="dxa"/>
            <w:tcBorders>
              <w:top w:val="single" w:sz="2" w:space="0" w:color="auto"/>
              <w:bottom w:val="single" w:sz="2" w:space="0" w:color="auto"/>
            </w:tcBorders>
          </w:tcPr>
          <w:p w14:paraId="3F682DCD" w14:textId="77777777" w:rsidR="00F7009D" w:rsidRDefault="009D6872" w:rsidP="00F7009D">
            <w:pPr>
              <w:pStyle w:val="TabellRader"/>
              <w:rPr>
                <w:sz w:val="22"/>
              </w:rPr>
            </w:pPr>
            <w:r>
              <w:t>-3,1</w:t>
            </w:r>
          </w:p>
          <w:p w14:paraId="1AB1E505" w14:textId="77777777" w:rsidR="00F7009D" w:rsidRPr="00EA41BD" w:rsidRDefault="009D6872" w:rsidP="00F7009D">
            <w:pPr>
              <w:pStyle w:val="TabellRader"/>
              <w:rPr>
                <w:sz w:val="22"/>
              </w:rPr>
            </w:pPr>
            <w:r>
              <w:t>(-2,4)</w:t>
            </w:r>
          </w:p>
        </w:tc>
        <w:tc>
          <w:tcPr>
            <w:tcW w:w="655" w:type="dxa"/>
            <w:tcBorders>
              <w:top w:val="single" w:sz="2" w:space="0" w:color="auto"/>
              <w:bottom w:val="single" w:sz="2" w:space="0" w:color="auto"/>
            </w:tcBorders>
          </w:tcPr>
          <w:p w14:paraId="35ABB899" w14:textId="77777777" w:rsidR="00F7009D" w:rsidRDefault="009D6872" w:rsidP="00F7009D">
            <w:pPr>
              <w:pStyle w:val="TabellRader"/>
              <w:rPr>
                <w:sz w:val="22"/>
              </w:rPr>
            </w:pPr>
            <w:r>
              <w:t>-2,9</w:t>
            </w:r>
          </w:p>
          <w:p w14:paraId="17D59FE0" w14:textId="77777777" w:rsidR="00F7009D" w:rsidRPr="00EA41BD" w:rsidRDefault="009D6872" w:rsidP="00F7009D">
            <w:pPr>
              <w:pStyle w:val="TabellRader"/>
              <w:rPr>
                <w:sz w:val="22"/>
              </w:rPr>
            </w:pPr>
            <w:r>
              <w:t>(</w:t>
            </w:r>
            <w:r w:rsidRPr="00EA41BD">
              <w:t>-1,5</w:t>
            </w:r>
            <w:r>
              <w:t>)</w:t>
            </w:r>
          </w:p>
        </w:tc>
        <w:tc>
          <w:tcPr>
            <w:tcW w:w="653" w:type="dxa"/>
            <w:tcBorders>
              <w:top w:val="single" w:sz="2" w:space="0" w:color="auto"/>
              <w:bottom w:val="single" w:sz="2" w:space="0" w:color="auto"/>
            </w:tcBorders>
          </w:tcPr>
          <w:p w14:paraId="79630321" w14:textId="77777777" w:rsidR="00F7009D" w:rsidRDefault="009D6872" w:rsidP="00F7009D">
            <w:pPr>
              <w:pStyle w:val="TabellRader"/>
              <w:rPr>
                <w:sz w:val="22"/>
              </w:rPr>
            </w:pPr>
            <w:r>
              <w:t>-2,4</w:t>
            </w:r>
          </w:p>
          <w:p w14:paraId="667BF003" w14:textId="77777777" w:rsidR="00F7009D" w:rsidRPr="00EA41BD" w:rsidRDefault="009D6872" w:rsidP="00F7009D">
            <w:pPr>
              <w:pStyle w:val="TabellRader"/>
              <w:rPr>
                <w:sz w:val="22"/>
              </w:rPr>
            </w:pPr>
            <w:r>
              <w:t>(</w:t>
            </w:r>
            <w:r w:rsidRPr="00EA41BD">
              <w:t>-0,5</w:t>
            </w:r>
            <w:r>
              <w:t>)</w:t>
            </w:r>
          </w:p>
        </w:tc>
        <w:tc>
          <w:tcPr>
            <w:tcW w:w="653" w:type="dxa"/>
            <w:tcBorders>
              <w:top w:val="single" w:sz="2" w:space="0" w:color="auto"/>
              <w:bottom w:val="single" w:sz="2" w:space="0" w:color="auto"/>
            </w:tcBorders>
          </w:tcPr>
          <w:p w14:paraId="3BB39A00" w14:textId="77777777" w:rsidR="00F7009D" w:rsidRDefault="009D6872" w:rsidP="00F7009D">
            <w:pPr>
              <w:pStyle w:val="TabellRader"/>
              <w:rPr>
                <w:sz w:val="22"/>
              </w:rPr>
            </w:pPr>
            <w:r>
              <w:t>-1,4</w:t>
            </w:r>
          </w:p>
          <w:p w14:paraId="7427D5F4" w14:textId="77777777" w:rsidR="00F7009D" w:rsidRPr="00EA41BD" w:rsidRDefault="009D6872" w:rsidP="00F7009D">
            <w:pPr>
              <w:pStyle w:val="TabellRader"/>
              <w:rPr>
                <w:sz w:val="22"/>
              </w:rPr>
            </w:pPr>
            <w:r>
              <w:t>(</w:t>
            </w:r>
            <w:r w:rsidRPr="00EA41BD">
              <w:t>-0,2</w:t>
            </w:r>
            <w:r>
              <w:t>)</w:t>
            </w:r>
          </w:p>
        </w:tc>
        <w:tc>
          <w:tcPr>
            <w:tcW w:w="657" w:type="dxa"/>
            <w:tcBorders>
              <w:top w:val="single" w:sz="2" w:space="0" w:color="auto"/>
              <w:bottom w:val="single" w:sz="2" w:space="0" w:color="auto"/>
            </w:tcBorders>
          </w:tcPr>
          <w:p w14:paraId="3747D752" w14:textId="77777777" w:rsidR="00F7009D" w:rsidRDefault="009D6872" w:rsidP="00F7009D">
            <w:pPr>
              <w:pStyle w:val="TabellRader"/>
              <w:rPr>
                <w:sz w:val="22"/>
              </w:rPr>
            </w:pPr>
            <w:r>
              <w:t>-0,7</w:t>
            </w:r>
          </w:p>
          <w:p w14:paraId="5A1C2AFF" w14:textId="77777777" w:rsidR="00F7009D" w:rsidRPr="00EA41BD" w:rsidRDefault="009D6872" w:rsidP="00F7009D">
            <w:pPr>
              <w:pStyle w:val="TabellRader"/>
              <w:rPr>
                <w:sz w:val="22"/>
              </w:rPr>
            </w:pPr>
            <w:r>
              <w:t>(</w:t>
            </w:r>
            <w:r w:rsidRPr="00EA41BD">
              <w:t>0,0</w:t>
            </w:r>
            <w:r>
              <w:t>)</w:t>
            </w:r>
          </w:p>
        </w:tc>
      </w:tr>
      <w:tr w:rsidR="00F7009D" w:rsidRPr="00551C56" w14:paraId="591E7825" w14:textId="77777777" w:rsidTr="00F7009D">
        <w:trPr>
          <w:cnfStyle w:val="010000000000" w:firstRow="0" w:lastRow="1" w:firstColumn="0" w:lastColumn="0" w:oddVBand="0" w:evenVBand="0" w:oddHBand="0" w:evenHBand="0" w:firstRowFirstColumn="0" w:firstRowLastColumn="0" w:lastRowFirstColumn="0" w:lastRowLastColumn="0"/>
        </w:trPr>
        <w:tc>
          <w:tcPr>
            <w:tcW w:w="1081" w:type="dxa"/>
            <w:tcBorders>
              <w:top w:val="single" w:sz="2" w:space="0" w:color="auto"/>
            </w:tcBorders>
          </w:tcPr>
          <w:p w14:paraId="734D36ED" w14:textId="77777777" w:rsidR="00F7009D" w:rsidRPr="00551C56" w:rsidRDefault="009D6872" w:rsidP="00F7009D">
            <w:pPr>
              <w:pStyle w:val="TabellRader"/>
              <w:jc w:val="left"/>
              <w:rPr>
                <w:b w:val="0"/>
                <w:sz w:val="22"/>
              </w:rPr>
            </w:pPr>
            <w:r w:rsidRPr="00551C56">
              <w:rPr>
                <w:b w:val="0"/>
              </w:rPr>
              <w:t>Finansiellt sparande</w:t>
            </w:r>
            <w:r w:rsidRPr="00551C56">
              <w:rPr>
                <w:b w:val="0"/>
                <w:vertAlign w:val="superscript"/>
              </w:rPr>
              <w:t>6</w:t>
            </w:r>
          </w:p>
        </w:tc>
        <w:tc>
          <w:tcPr>
            <w:tcW w:w="606" w:type="dxa"/>
            <w:tcBorders>
              <w:top w:val="single" w:sz="2" w:space="0" w:color="auto"/>
            </w:tcBorders>
          </w:tcPr>
          <w:p w14:paraId="7441279E" w14:textId="77777777" w:rsidR="00F7009D" w:rsidRPr="00551C56" w:rsidRDefault="009D6872" w:rsidP="00F7009D">
            <w:pPr>
              <w:pStyle w:val="TabellRader"/>
              <w:rPr>
                <w:b w:val="0"/>
                <w:sz w:val="22"/>
              </w:rPr>
            </w:pPr>
            <w:r w:rsidRPr="00551C56">
              <w:rPr>
                <w:b w:val="0"/>
              </w:rPr>
              <w:t>-1,7</w:t>
            </w:r>
          </w:p>
          <w:p w14:paraId="0299CC77" w14:textId="77777777" w:rsidR="00F7009D" w:rsidRPr="00551C56" w:rsidRDefault="009D6872" w:rsidP="00F7009D">
            <w:pPr>
              <w:pStyle w:val="TabellRader"/>
              <w:rPr>
                <w:b w:val="0"/>
                <w:sz w:val="22"/>
              </w:rPr>
            </w:pPr>
            <w:r w:rsidRPr="00551C56">
              <w:rPr>
                <w:b w:val="0"/>
              </w:rPr>
              <w:t>(-1,6)</w:t>
            </w:r>
          </w:p>
        </w:tc>
        <w:tc>
          <w:tcPr>
            <w:tcW w:w="655" w:type="dxa"/>
            <w:tcBorders>
              <w:top w:val="single" w:sz="2" w:space="0" w:color="auto"/>
            </w:tcBorders>
          </w:tcPr>
          <w:p w14:paraId="6145B2A4" w14:textId="77777777" w:rsidR="00F7009D" w:rsidRPr="00551C56" w:rsidRDefault="009D6872" w:rsidP="00F7009D">
            <w:pPr>
              <w:pStyle w:val="TabellRader"/>
              <w:rPr>
                <w:b w:val="0"/>
                <w:sz w:val="22"/>
              </w:rPr>
            </w:pPr>
            <w:r w:rsidRPr="00551C56">
              <w:rPr>
                <w:b w:val="0"/>
              </w:rPr>
              <w:t>-0,7</w:t>
            </w:r>
          </w:p>
          <w:p w14:paraId="49E32D60" w14:textId="77777777" w:rsidR="00F7009D" w:rsidRPr="00551C56" w:rsidRDefault="009D6872" w:rsidP="00F7009D">
            <w:pPr>
              <w:pStyle w:val="TabellRader"/>
              <w:rPr>
                <w:b w:val="0"/>
                <w:sz w:val="22"/>
              </w:rPr>
            </w:pPr>
            <w:r w:rsidRPr="00551C56">
              <w:rPr>
                <w:b w:val="0"/>
              </w:rPr>
              <w:t>(-0,3)</w:t>
            </w:r>
          </w:p>
        </w:tc>
        <w:tc>
          <w:tcPr>
            <w:tcW w:w="653" w:type="dxa"/>
            <w:tcBorders>
              <w:top w:val="single" w:sz="2" w:space="0" w:color="auto"/>
            </w:tcBorders>
          </w:tcPr>
          <w:p w14:paraId="2B5086A8" w14:textId="77777777" w:rsidR="00F7009D" w:rsidRPr="00551C56" w:rsidRDefault="009D6872" w:rsidP="00F7009D">
            <w:pPr>
              <w:pStyle w:val="TabellRader"/>
              <w:rPr>
                <w:b w:val="0"/>
                <w:sz w:val="22"/>
              </w:rPr>
            </w:pPr>
            <w:r w:rsidRPr="00551C56">
              <w:rPr>
                <w:b w:val="0"/>
              </w:rPr>
              <w:t>-0,4</w:t>
            </w:r>
          </w:p>
          <w:p w14:paraId="4B4A9925" w14:textId="77777777" w:rsidR="00F7009D" w:rsidRPr="00551C56" w:rsidRDefault="009D6872" w:rsidP="00F7009D">
            <w:pPr>
              <w:pStyle w:val="TabellRader"/>
              <w:rPr>
                <w:b w:val="0"/>
                <w:sz w:val="22"/>
              </w:rPr>
            </w:pPr>
            <w:r w:rsidRPr="00551C56">
              <w:rPr>
                <w:b w:val="0"/>
              </w:rPr>
              <w:t>(0,2)</w:t>
            </w:r>
          </w:p>
        </w:tc>
        <w:tc>
          <w:tcPr>
            <w:tcW w:w="653" w:type="dxa"/>
            <w:tcBorders>
              <w:top w:val="single" w:sz="2" w:space="0" w:color="auto"/>
            </w:tcBorders>
          </w:tcPr>
          <w:p w14:paraId="07E2108A" w14:textId="77777777" w:rsidR="00F7009D" w:rsidRPr="00551C56" w:rsidRDefault="009D6872" w:rsidP="00F7009D">
            <w:pPr>
              <w:pStyle w:val="TabellRader"/>
              <w:rPr>
                <w:b w:val="0"/>
                <w:sz w:val="22"/>
              </w:rPr>
            </w:pPr>
            <w:r w:rsidRPr="00551C56">
              <w:rPr>
                <w:b w:val="0"/>
              </w:rPr>
              <w:t>0,2</w:t>
            </w:r>
          </w:p>
          <w:p w14:paraId="06A1276C" w14:textId="77777777" w:rsidR="00F7009D" w:rsidRPr="00551C56" w:rsidRDefault="009D6872" w:rsidP="00F7009D">
            <w:pPr>
              <w:pStyle w:val="TabellRader"/>
              <w:rPr>
                <w:b w:val="0"/>
                <w:sz w:val="22"/>
              </w:rPr>
            </w:pPr>
            <w:r w:rsidRPr="00551C56">
              <w:rPr>
                <w:b w:val="0"/>
              </w:rPr>
              <w:t>(0,7)</w:t>
            </w:r>
          </w:p>
        </w:tc>
        <w:tc>
          <w:tcPr>
            <w:tcW w:w="657" w:type="dxa"/>
            <w:tcBorders>
              <w:top w:val="single" w:sz="2" w:space="0" w:color="auto"/>
            </w:tcBorders>
          </w:tcPr>
          <w:p w14:paraId="6F7210EE" w14:textId="77777777" w:rsidR="00F7009D" w:rsidRPr="00551C56" w:rsidRDefault="009D6872" w:rsidP="00F7009D">
            <w:pPr>
              <w:pStyle w:val="TabellRader"/>
              <w:rPr>
                <w:b w:val="0"/>
                <w:sz w:val="22"/>
              </w:rPr>
            </w:pPr>
            <w:r w:rsidRPr="00551C56">
              <w:rPr>
                <w:b w:val="0"/>
              </w:rPr>
              <w:t>0,9</w:t>
            </w:r>
          </w:p>
          <w:p w14:paraId="06006B3B" w14:textId="77777777" w:rsidR="00F7009D" w:rsidRPr="00551C56" w:rsidRDefault="009D6872" w:rsidP="00F7009D">
            <w:pPr>
              <w:pStyle w:val="TabellRader"/>
              <w:rPr>
                <w:b w:val="0"/>
                <w:sz w:val="22"/>
              </w:rPr>
            </w:pPr>
            <w:r w:rsidRPr="00551C56">
              <w:rPr>
                <w:b w:val="0"/>
              </w:rPr>
              <w:t>(1,2)</w:t>
            </w:r>
          </w:p>
        </w:tc>
      </w:tr>
    </w:tbl>
    <w:p w14:paraId="667F89EB" w14:textId="77777777" w:rsidR="00F7009D" w:rsidRPr="00B7678F" w:rsidRDefault="009D6872" w:rsidP="00F7009D">
      <w:pPr>
        <w:pStyle w:val="TabellFotnot"/>
      </w:pPr>
      <w:r w:rsidRPr="00750824">
        <w:rPr>
          <w:vertAlign w:val="superscript"/>
        </w:rPr>
        <w:t>1</w:t>
      </w:r>
      <w:r w:rsidRPr="00B7678F">
        <w:t xml:space="preserve"> 15–74 år.</w:t>
      </w:r>
    </w:p>
    <w:p w14:paraId="45DAF707" w14:textId="77777777" w:rsidR="00F7009D" w:rsidRPr="00B7678F" w:rsidRDefault="009D6872" w:rsidP="00F7009D">
      <w:pPr>
        <w:pStyle w:val="TabellFotnot"/>
      </w:pPr>
      <w:r w:rsidRPr="00750824">
        <w:rPr>
          <w:vertAlign w:val="superscript"/>
        </w:rPr>
        <w:t>2</w:t>
      </w:r>
      <w:r w:rsidRPr="00B7678F">
        <w:t xml:space="preserve"> Procent av arbetskraften.</w:t>
      </w:r>
    </w:p>
    <w:p w14:paraId="7C43AEA4" w14:textId="001CD088" w:rsidR="00F7009D" w:rsidRPr="00B7678F" w:rsidRDefault="009D6872" w:rsidP="00F7009D">
      <w:pPr>
        <w:pStyle w:val="TabellFotnot"/>
      </w:pPr>
      <w:r w:rsidRPr="00750824">
        <w:rPr>
          <w:vertAlign w:val="superscript"/>
        </w:rPr>
        <w:t xml:space="preserve">3 </w:t>
      </w:r>
      <w:r w:rsidRPr="00B7678F">
        <w:t xml:space="preserve">Timlön enligt </w:t>
      </w:r>
      <w:r>
        <w:t>konjunkturlönestatistiken</w:t>
      </w:r>
      <w:r w:rsidRPr="00B7678F">
        <w:t>.</w:t>
      </w:r>
    </w:p>
    <w:p w14:paraId="4B8FC762" w14:textId="77777777" w:rsidR="00F7009D" w:rsidRPr="00B7678F" w:rsidRDefault="009D6872" w:rsidP="00F7009D">
      <w:pPr>
        <w:pStyle w:val="TabellFotnot"/>
      </w:pPr>
      <w:r w:rsidRPr="00750824">
        <w:rPr>
          <w:vertAlign w:val="superscript"/>
        </w:rPr>
        <w:t>4</w:t>
      </w:r>
      <w:r>
        <w:t xml:space="preserve"> </w:t>
      </w:r>
      <w:r w:rsidRPr="00B7678F">
        <w:t>Årsgenomsnitt</w:t>
      </w:r>
      <w:r>
        <w:t>.</w:t>
      </w:r>
    </w:p>
    <w:p w14:paraId="65E0D38A" w14:textId="77777777" w:rsidR="00F7009D" w:rsidRPr="00B7678F" w:rsidRDefault="009D6872" w:rsidP="00F7009D">
      <w:pPr>
        <w:pStyle w:val="TabellFotnot"/>
      </w:pPr>
      <w:r w:rsidRPr="00750824">
        <w:rPr>
          <w:vertAlign w:val="superscript"/>
        </w:rPr>
        <w:t>5</w:t>
      </w:r>
      <w:r w:rsidRPr="00B7678F">
        <w:t xml:space="preserve"> Skillnaden mellan faktisk och potentiell BNP i procent av potentiell BNP</w:t>
      </w:r>
      <w:r>
        <w:t>.</w:t>
      </w:r>
    </w:p>
    <w:p w14:paraId="7D204645" w14:textId="77777777" w:rsidR="00F7009D" w:rsidRPr="00651364" w:rsidRDefault="009D6872" w:rsidP="00F7009D">
      <w:pPr>
        <w:pStyle w:val="TabellFotnot"/>
      </w:pPr>
      <w:r w:rsidRPr="00750824">
        <w:rPr>
          <w:vertAlign w:val="superscript"/>
        </w:rPr>
        <w:t>6</w:t>
      </w:r>
      <w:r w:rsidRPr="00B7678F">
        <w:t xml:space="preserve"> Procent av BNP.</w:t>
      </w:r>
    </w:p>
    <w:p w14:paraId="3CE0B341" w14:textId="207E7729" w:rsidR="00F7009D" w:rsidRDefault="009D6872" w:rsidP="00F7009D">
      <w:pPr>
        <w:pStyle w:val="TabellFotnot"/>
      </w:pPr>
      <w:r w:rsidRPr="00651364">
        <w:t>Källa: Egna beräkningar.</w:t>
      </w:r>
    </w:p>
    <w:p w14:paraId="43AA8826" w14:textId="77777777" w:rsidR="00F7009D" w:rsidRDefault="00F7009D" w:rsidP="00F7009D">
      <w:pPr>
        <w:pStyle w:val="Brdtext"/>
      </w:pPr>
    </w:p>
    <w:p w14:paraId="3C7B2C1C" w14:textId="6688A801" w:rsidR="00F7009D" w:rsidRPr="00D342C9" w:rsidRDefault="009D6872" w:rsidP="00F7009D">
      <w:pPr>
        <w:pStyle w:val="Brdtext"/>
      </w:pPr>
      <w:r w:rsidRPr="00D83EF6">
        <w:t>Den offentliga sektorns finansiella sparande som andel av BNP försämras med som mest 0,6 procentenheter jämfört med i huvud</w:t>
      </w:r>
      <w:r w:rsidRPr="00D83EF6">
        <w:softHyphen/>
        <w:t>scenariot. Det beror i huvudsak på att den svagare efterfrågan i ekonomin och den högre arbetslösheten leder till att löne</w:t>
      </w:r>
      <w:r w:rsidRPr="00D83EF6">
        <w:softHyphen/>
        <w:t>summan utvecklas långsammare än i huvudscenariot. Dessutom blir mervärdes</w:t>
      </w:r>
      <w:r w:rsidRPr="00D83EF6">
        <w:softHyphen/>
        <w:t>skatteintäkterna lägre eftersom hus</w:t>
      </w:r>
      <w:r w:rsidRPr="00D83EF6">
        <w:softHyphen/>
        <w:t>hållens konsumtion ökar långsammare än i huvudscenariot. Bland utgifterna är det främst arbetslöshets</w:t>
      </w:r>
      <w:r w:rsidRPr="00D83EF6">
        <w:softHyphen/>
        <w:t xml:space="preserve">ersättningen som ökar. </w:t>
      </w:r>
    </w:p>
    <w:p w14:paraId="51D32514" w14:textId="17A01582" w:rsidR="00F7009D" w:rsidRPr="005B0034" w:rsidRDefault="00F7009D" w:rsidP="00F7009D">
      <w:pPr>
        <w:pStyle w:val="Brdtext"/>
      </w:pPr>
    </w:p>
    <w:p w14:paraId="4D3AED97" w14:textId="02F9A246" w:rsidR="00F7009D" w:rsidRDefault="009D6872" w:rsidP="00F7009D">
      <w:pPr>
        <w:pStyle w:val="DiagramRubrik"/>
      </w:pPr>
      <w:bookmarkStart w:id="200" w:name="_Ref383596661"/>
      <w:bookmarkStart w:id="201" w:name="_Toc384401764"/>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28</w:t>
        </w:r>
      </w:fldSimple>
      <w:bookmarkEnd w:id="200"/>
      <w:r>
        <w:t xml:space="preserve"> Arbetslöshet 2012–2018</w:t>
      </w:r>
      <w:bookmarkEnd w:id="201"/>
    </w:p>
    <w:p w14:paraId="68B99AA9" w14:textId="4623D0D4" w:rsidR="00F7009D" w:rsidRDefault="009D6872" w:rsidP="00F7009D">
      <w:pPr>
        <w:pStyle w:val="DiagramUnderrubrik"/>
      </w:pPr>
      <w:r>
        <w:t>Årlig procentuell förändring</w:t>
      </w:r>
    </w:p>
    <w:p w14:paraId="336F394F" w14:textId="048A5DD8" w:rsidR="00F7009D" w:rsidRDefault="009D6872" w:rsidP="00F7009D">
      <w:pPr>
        <w:pStyle w:val="Brdtext"/>
        <w:spacing w:line="260" w:lineRule="atLeast"/>
      </w:pPr>
      <w:r>
        <w:rPr>
          <w:noProof/>
          <w:lang w:eastAsia="sv-SE"/>
        </w:rPr>
        <w:drawing>
          <wp:inline distT="0" distB="0" distL="0" distR="0" wp14:anchorId="447A4957" wp14:editId="59BB7677">
            <wp:extent cx="2753995" cy="2240398"/>
            <wp:effectExtent l="0" t="0" r="8255" b="0"/>
            <wp:docPr id="63" name="Diagram 17"/>
            <wp:cNvGraphicFramePr/>
            <a:graphic xmlns:a="http://schemas.openxmlformats.org/drawingml/2006/main">
              <a:graphicData uri="http://schemas.openxmlformats.org/drawingml/2006/chart">
                <c:chart xmlns:c="http://schemas.openxmlformats.org/drawingml/2006/chart" xmlns:r="http://schemas.openxmlformats.org/officeDocument/2006/relationships" r:id="rId143"/>
              </a:graphicData>
            </a:graphic>
          </wp:inline>
        </w:drawing>
      </w:r>
    </w:p>
    <w:p w14:paraId="4CF66576" w14:textId="77777777" w:rsidR="00F7009D" w:rsidRDefault="009D6872" w:rsidP="00F7009D">
      <w:pPr>
        <w:pStyle w:val="DiagramFotnot"/>
      </w:pPr>
      <w:r>
        <w:t>Källor: Statistiska centralbyrån och egna beräkningar.</w:t>
      </w:r>
    </w:p>
    <w:p w14:paraId="0A84D1E8" w14:textId="2791B8A0" w:rsidR="00F7009D" w:rsidRDefault="009D6872" w:rsidP="00F7009D">
      <w:pPr>
        <w:pStyle w:val="Rubrik4utannumrering"/>
      </w:pPr>
      <w:r>
        <w:t xml:space="preserve">Alternativscenario 2: Svagare produktivitet </w:t>
      </w:r>
    </w:p>
    <w:p w14:paraId="4C420DAE" w14:textId="4308B133" w:rsidR="00F7009D" w:rsidRPr="00FA0585" w:rsidRDefault="009D6872" w:rsidP="00F7009D">
      <w:pPr>
        <w:pStyle w:val="Brdtext"/>
      </w:pPr>
      <w:r w:rsidRPr="00FA0585">
        <w:t xml:space="preserve">Den genomsnittliga produktivitetstillväxten har varit låg sedan finanskrisens utbrott 2008 och </w:t>
      </w:r>
      <w:r>
        <w:t>regeringen gör bedömningen att detta även påverkat</w:t>
      </w:r>
      <w:r w:rsidRPr="00FA0585">
        <w:t xml:space="preserve"> </w:t>
      </w:r>
      <w:r>
        <w:t>tillväxten i den</w:t>
      </w:r>
      <w:r w:rsidRPr="00FA0585">
        <w:t xml:space="preserve"> potentiella produktivitet</w:t>
      </w:r>
      <w:r>
        <w:t>en. Tillväxten i potentiell produktivitet bedöms 2013 vara lägre än den genomsnittliga faktiska produktivitetstillväxten som för perioden 1980</w:t>
      </w:r>
      <w:r>
        <w:softHyphen/>
      </w:r>
      <w:r w:rsidRPr="00D83EF6">
        <w:t>–</w:t>
      </w:r>
      <w:r>
        <w:t>2013 uppgår till 2,2 procent i näringslivet</w:t>
      </w:r>
      <w:r w:rsidRPr="00FA0585">
        <w:t xml:space="preserve">. </w:t>
      </w:r>
      <w:r>
        <w:t>I prognosen antas dock den potentiella produktivitetstillväxten stiga mot den genomsnittliga nivån.</w:t>
      </w:r>
      <w:r w:rsidRPr="00FA0585">
        <w:t xml:space="preserve"> I detta alternativscenario </w:t>
      </w:r>
      <w:r>
        <w:t>bedöms</w:t>
      </w:r>
      <w:r w:rsidRPr="00FA0585">
        <w:t xml:space="preserve"> den potentiella produktiviteten i näringslivet inte </w:t>
      </w:r>
      <w:r>
        <w:t>stiga</w:t>
      </w:r>
      <w:r w:rsidRPr="00FA0585">
        <w:t xml:space="preserve"> i enlighet med prognosen</w:t>
      </w:r>
      <w:r>
        <w:t>.</w:t>
      </w:r>
      <w:r w:rsidRPr="00FA0585">
        <w:t xml:space="preserve"> </w:t>
      </w:r>
      <w:r>
        <w:t>I stället antas den växa i</w:t>
      </w:r>
      <w:r w:rsidRPr="00FA0585">
        <w:t xml:space="preserve"> en takt </w:t>
      </w:r>
      <w:r>
        <w:t>som</w:t>
      </w:r>
      <w:r w:rsidRPr="00FA0585">
        <w:t xml:space="preserve"> i genomsnitt </w:t>
      </w:r>
      <w:r>
        <w:t xml:space="preserve">är </w:t>
      </w:r>
      <w:r w:rsidRPr="00FA0585">
        <w:t>ca 0,4 procentenheter lägre än i huvudscenariot.</w:t>
      </w:r>
    </w:p>
    <w:p w14:paraId="1D13B4D0" w14:textId="1EC9E4EB" w:rsidR="00F7009D" w:rsidRDefault="009D6872" w:rsidP="00F7009D">
      <w:pPr>
        <w:pStyle w:val="Brdtextmedindrag"/>
      </w:pPr>
      <w:r w:rsidRPr="008066F2">
        <w:t xml:space="preserve">Den lägre potentiella produktiviteten i näringslivet </w:t>
      </w:r>
      <w:r>
        <w:t>medför</w:t>
      </w:r>
      <w:r w:rsidRPr="008066F2">
        <w:t xml:space="preserve"> att företagen </w:t>
      </w:r>
      <w:r>
        <w:t>investerar i en mindre utsträckning</w:t>
      </w:r>
      <w:r w:rsidRPr="008066F2">
        <w:t xml:space="preserve"> </w:t>
      </w:r>
      <w:r>
        <w:t>jämfört med i huvudscenariot</w:t>
      </w:r>
      <w:r w:rsidRPr="008066F2">
        <w:t xml:space="preserve"> (</w:t>
      </w:r>
      <w:r>
        <w:t xml:space="preserve">se </w:t>
      </w:r>
      <w:r>
        <w:fldChar w:fldCharType="begin"/>
      </w:r>
      <w:r>
        <w:instrText xml:space="preserve"> REF  _Ref382987378 \* Lower \h </w:instrText>
      </w:r>
      <w:r>
        <w:fldChar w:fldCharType="separate"/>
      </w:r>
      <w:r w:rsidR="004642B5">
        <w:t xml:space="preserve">tabell </w:t>
      </w:r>
      <w:r w:rsidR="004642B5" w:rsidRPr="004642B5">
        <w:rPr>
          <w:bCs/>
          <w:noProof/>
        </w:rPr>
        <w:t>3</w:t>
      </w:r>
      <w:r w:rsidR="004642B5">
        <w:t>.</w:t>
      </w:r>
      <w:r w:rsidR="004642B5">
        <w:rPr>
          <w:noProof/>
        </w:rPr>
        <w:t>10</w:t>
      </w:r>
      <w:r>
        <w:fldChar w:fldCharType="end"/>
      </w:r>
      <w:r w:rsidRPr="008066F2">
        <w:t xml:space="preserve">). </w:t>
      </w:r>
      <w:r>
        <w:t>Den</w:t>
      </w:r>
      <w:r w:rsidRPr="008066F2">
        <w:t xml:space="preserve"> lägre p</w:t>
      </w:r>
      <w:r>
        <w:t>roduktiviteten</w:t>
      </w:r>
      <w:r w:rsidRPr="008066F2">
        <w:t xml:space="preserve"> </w:t>
      </w:r>
      <w:r>
        <w:t xml:space="preserve">innebär också att enhetsarbetskostnaden blir högre vilket medför försämrad konkurrenskraft och lägre </w:t>
      </w:r>
      <w:r w:rsidRPr="008066F2">
        <w:t>e</w:t>
      </w:r>
      <w:r>
        <w:t>xporttillväxt</w:t>
      </w:r>
      <w:r w:rsidRPr="008066F2">
        <w:t xml:space="preserve"> </w:t>
      </w:r>
      <w:r>
        <w:t>jämfört med</w:t>
      </w:r>
      <w:r w:rsidRPr="008066F2">
        <w:t xml:space="preserve"> i prognosen. Den lägre produktiviteten leder </w:t>
      </w:r>
      <w:r>
        <w:t xml:space="preserve">även </w:t>
      </w:r>
      <w:r w:rsidRPr="008066F2">
        <w:t xml:space="preserve">till att reallönen </w:t>
      </w:r>
      <w:r>
        <w:t>växer långsammare</w:t>
      </w:r>
      <w:r w:rsidRPr="008066F2">
        <w:t xml:space="preserve">, vilket i sin tur bidrar till att </w:t>
      </w:r>
      <w:r>
        <w:t xml:space="preserve">också </w:t>
      </w:r>
      <w:r w:rsidRPr="008066F2">
        <w:t xml:space="preserve">konsumtionen </w:t>
      </w:r>
      <w:r>
        <w:t>utvecklas</w:t>
      </w:r>
      <w:r w:rsidRPr="008066F2">
        <w:t xml:space="preserve"> svagare. Den svagare efterfrågan leder</w:t>
      </w:r>
      <w:r>
        <w:t xml:space="preserve"> 2016–2018</w:t>
      </w:r>
      <w:r w:rsidRPr="008066F2">
        <w:t xml:space="preserve"> till en sämre utveckling </w:t>
      </w:r>
      <w:r>
        <w:t xml:space="preserve">på arbetsmarknaden (se </w:t>
      </w:r>
      <w:r>
        <w:fldChar w:fldCharType="begin"/>
      </w:r>
      <w:r>
        <w:instrText xml:space="preserve"> REF  _Ref382987378 \* Lower \h </w:instrText>
      </w:r>
      <w:r>
        <w:fldChar w:fldCharType="separate"/>
      </w:r>
      <w:r w:rsidR="004642B5">
        <w:t xml:space="preserve">tabell </w:t>
      </w:r>
      <w:r w:rsidR="004642B5" w:rsidRPr="004642B5">
        <w:rPr>
          <w:bCs/>
          <w:noProof/>
        </w:rPr>
        <w:t>3</w:t>
      </w:r>
      <w:r w:rsidR="004642B5">
        <w:t>.</w:t>
      </w:r>
      <w:r w:rsidR="004642B5">
        <w:rPr>
          <w:noProof/>
        </w:rPr>
        <w:t>10</w:t>
      </w:r>
      <w:r>
        <w:fldChar w:fldCharType="end"/>
      </w:r>
      <w:r>
        <w:t xml:space="preserve"> och </w:t>
      </w:r>
      <w:r>
        <w:fldChar w:fldCharType="begin"/>
      </w:r>
      <w:r>
        <w:instrText xml:space="preserve"> REF  _Ref383596661 \* Lower \h </w:instrText>
      </w:r>
      <w:r>
        <w:fldChar w:fldCharType="separate"/>
      </w:r>
      <w:r w:rsidR="004642B5">
        <w:t xml:space="preserve">diagram </w:t>
      </w:r>
      <w:r w:rsidR="004642B5" w:rsidRPr="004642B5">
        <w:rPr>
          <w:bCs/>
          <w:noProof/>
        </w:rPr>
        <w:t>3</w:t>
      </w:r>
      <w:r w:rsidR="004642B5">
        <w:rPr>
          <w:noProof/>
        </w:rPr>
        <w:t>.28</w:t>
      </w:r>
      <w:r>
        <w:fldChar w:fldCharType="end"/>
      </w:r>
      <w:r>
        <w:t>)</w:t>
      </w:r>
      <w:r w:rsidRPr="008066F2">
        <w:t xml:space="preserve">. </w:t>
      </w:r>
      <w:r>
        <w:t xml:space="preserve">Högre enhetsarbetskostnader medför en högre inflation. </w:t>
      </w:r>
      <w:r w:rsidRPr="008066F2">
        <w:t xml:space="preserve">KPIF ökar </w:t>
      </w:r>
      <w:r>
        <w:t xml:space="preserve">därmed </w:t>
      </w:r>
      <w:r w:rsidRPr="008066F2">
        <w:t>något snabbare än i prognos</w:t>
      </w:r>
      <w:r>
        <w:t>en</w:t>
      </w:r>
      <w:r w:rsidRPr="008066F2">
        <w:t>.</w:t>
      </w:r>
      <w:r>
        <w:t xml:space="preserve"> R</w:t>
      </w:r>
      <w:r w:rsidRPr="008066F2">
        <w:t xml:space="preserve">eporäntan </w:t>
      </w:r>
      <w:r w:rsidRPr="008066F2">
        <w:lastRenderedPageBreak/>
        <w:t>börjar höjas 2014 och är som mest 0,</w:t>
      </w:r>
      <w:r>
        <w:t>2</w:t>
      </w:r>
      <w:r w:rsidRPr="008066F2">
        <w:t xml:space="preserve">5 procentenheter högre än i </w:t>
      </w:r>
      <w:r>
        <w:t>prognosen</w:t>
      </w:r>
      <w:r w:rsidRPr="008066F2">
        <w:t xml:space="preserve">. </w:t>
      </w:r>
    </w:p>
    <w:p w14:paraId="588300C5" w14:textId="77777777" w:rsidR="00F7009D" w:rsidRPr="008066F2" w:rsidRDefault="00F7009D" w:rsidP="00F7009D">
      <w:pPr>
        <w:pStyle w:val="Brdtextmedindrag"/>
      </w:pPr>
    </w:p>
    <w:p w14:paraId="59BEE31E" w14:textId="3B7E52D2" w:rsidR="00F7009D" w:rsidRDefault="009D6872" w:rsidP="00F7009D">
      <w:pPr>
        <w:pStyle w:val="TabellRubrik"/>
      </w:pPr>
      <w:bookmarkStart w:id="202" w:name="_Ref382987378"/>
      <w:bookmarkStart w:id="203" w:name="_Toc384401637"/>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t>.</w:t>
      </w:r>
      <w:r w:rsidR="0009067D">
        <w:fldChar w:fldCharType="begin"/>
      </w:r>
      <w:r w:rsidR="0009067D">
        <w:instrText xml:space="preserve"> SEQ Tabell \* Arabic</w:instrText>
      </w:r>
      <w:r w:rsidR="0009067D">
        <w:instrText xml:space="preserve"> \s 1  \* MERGEFORMAT </w:instrText>
      </w:r>
      <w:r w:rsidR="0009067D">
        <w:fldChar w:fldCharType="separate"/>
      </w:r>
      <w:r w:rsidR="004642B5">
        <w:rPr>
          <w:noProof/>
        </w:rPr>
        <w:t>10</w:t>
      </w:r>
      <w:r w:rsidR="0009067D">
        <w:rPr>
          <w:noProof/>
        </w:rPr>
        <w:fldChar w:fldCharType="end"/>
      </w:r>
      <w:bookmarkEnd w:id="202"/>
      <w:r>
        <w:t xml:space="preserve"> Alternativscenario 2: Svagare potentiell produktivitet</w:t>
      </w:r>
      <w:bookmarkEnd w:id="203"/>
    </w:p>
    <w:p w14:paraId="4328F9B8" w14:textId="3AADEA72" w:rsidR="00F7009D" w:rsidRDefault="009D6872" w:rsidP="00F7009D">
      <w:pPr>
        <w:pStyle w:val="TabellUnderrubrik"/>
        <w:spacing w:after="0"/>
      </w:pPr>
      <w:r>
        <w:t>Prognos enligt huvudscenario inom parentes</w:t>
      </w:r>
    </w:p>
    <w:p w14:paraId="0B1BDB81" w14:textId="739E1B28" w:rsidR="00F7009D" w:rsidRDefault="009D6872" w:rsidP="00F7009D">
      <w:pPr>
        <w:pStyle w:val="TabellUnderrubrik"/>
      </w:pPr>
      <w:r>
        <w:t>Årlig procentuell förändring om annat ej anges</w:t>
      </w:r>
    </w:p>
    <w:tbl>
      <w:tblPr>
        <w:tblStyle w:val="RKEgentabell"/>
        <w:tblW w:w="4191" w:type="dxa"/>
        <w:tblLayout w:type="fixed"/>
        <w:tblLook w:val="0460" w:firstRow="1" w:lastRow="1" w:firstColumn="0" w:lastColumn="0" w:noHBand="0" w:noVBand="1"/>
      </w:tblPr>
      <w:tblGrid>
        <w:gridCol w:w="1081"/>
        <w:gridCol w:w="814"/>
        <w:gridCol w:w="567"/>
        <w:gridCol w:w="567"/>
        <w:gridCol w:w="567"/>
        <w:gridCol w:w="595"/>
      </w:tblGrid>
      <w:tr w:rsidR="00F7009D" w:rsidRPr="00EA41BD" w14:paraId="3691E160" w14:textId="77777777" w:rsidTr="00F7009D">
        <w:trPr>
          <w:cnfStyle w:val="100000000000" w:firstRow="1" w:lastRow="0" w:firstColumn="0" w:lastColumn="0" w:oddVBand="0" w:evenVBand="0" w:oddHBand="0" w:evenHBand="0" w:firstRowFirstColumn="0" w:firstRowLastColumn="0" w:lastRowFirstColumn="0" w:lastRowLastColumn="0"/>
        </w:trPr>
        <w:tc>
          <w:tcPr>
            <w:tcW w:w="1081" w:type="dxa"/>
          </w:tcPr>
          <w:p w14:paraId="6E056B9E" w14:textId="77777777" w:rsidR="00F7009D" w:rsidRPr="00EA41BD" w:rsidRDefault="00F7009D" w:rsidP="00F7009D">
            <w:pPr>
              <w:keepNext/>
              <w:keepLines/>
              <w:jc w:val="left"/>
            </w:pPr>
          </w:p>
        </w:tc>
        <w:tc>
          <w:tcPr>
            <w:tcW w:w="814" w:type="dxa"/>
          </w:tcPr>
          <w:p w14:paraId="60FE7107" w14:textId="77777777" w:rsidR="00F7009D" w:rsidRPr="00EA41BD" w:rsidRDefault="009D6872" w:rsidP="00F7009D">
            <w:pPr>
              <w:keepNext/>
              <w:keepLines/>
              <w:ind w:left="-149"/>
            </w:pPr>
            <w:r w:rsidRPr="00EA41BD">
              <w:t>2014</w:t>
            </w:r>
          </w:p>
        </w:tc>
        <w:tc>
          <w:tcPr>
            <w:tcW w:w="567" w:type="dxa"/>
          </w:tcPr>
          <w:p w14:paraId="1C42F149" w14:textId="77777777" w:rsidR="00F7009D" w:rsidRPr="00EA41BD" w:rsidRDefault="009D6872" w:rsidP="00F7009D">
            <w:pPr>
              <w:keepNext/>
              <w:keepLines/>
              <w:ind w:left="-49"/>
            </w:pPr>
            <w:r w:rsidRPr="00EA41BD">
              <w:t>2015</w:t>
            </w:r>
          </w:p>
        </w:tc>
        <w:tc>
          <w:tcPr>
            <w:tcW w:w="567" w:type="dxa"/>
          </w:tcPr>
          <w:p w14:paraId="4F2F4BE5" w14:textId="77777777" w:rsidR="00F7009D" w:rsidRPr="00EA41BD" w:rsidRDefault="009D6872" w:rsidP="00F7009D">
            <w:pPr>
              <w:keepNext/>
              <w:keepLines/>
              <w:ind w:left="-91"/>
            </w:pPr>
            <w:r w:rsidRPr="00EA41BD">
              <w:t>2016</w:t>
            </w:r>
          </w:p>
        </w:tc>
        <w:tc>
          <w:tcPr>
            <w:tcW w:w="567" w:type="dxa"/>
          </w:tcPr>
          <w:p w14:paraId="647F69E1" w14:textId="77777777" w:rsidR="00F7009D" w:rsidRPr="00EA41BD" w:rsidRDefault="009D6872" w:rsidP="00F7009D">
            <w:pPr>
              <w:keepNext/>
              <w:keepLines/>
              <w:ind w:left="-132"/>
            </w:pPr>
            <w:r w:rsidRPr="00EA41BD">
              <w:t>2017</w:t>
            </w:r>
          </w:p>
        </w:tc>
        <w:tc>
          <w:tcPr>
            <w:tcW w:w="595" w:type="dxa"/>
          </w:tcPr>
          <w:p w14:paraId="070DC6D7" w14:textId="77777777" w:rsidR="00F7009D" w:rsidRPr="00EA41BD" w:rsidRDefault="009D6872" w:rsidP="00F7009D">
            <w:pPr>
              <w:keepNext/>
              <w:keepLines/>
              <w:ind w:left="-32"/>
            </w:pPr>
            <w:r w:rsidRPr="00EA41BD">
              <w:t>2018</w:t>
            </w:r>
          </w:p>
        </w:tc>
      </w:tr>
      <w:tr w:rsidR="00F7009D" w:rsidRPr="00EA41BD" w14:paraId="3FF45D51" w14:textId="77777777" w:rsidTr="00F7009D">
        <w:tc>
          <w:tcPr>
            <w:tcW w:w="1081" w:type="dxa"/>
            <w:tcBorders>
              <w:top w:val="single" w:sz="18" w:space="0" w:color="auto"/>
              <w:bottom w:val="single" w:sz="2" w:space="0" w:color="auto"/>
            </w:tcBorders>
          </w:tcPr>
          <w:p w14:paraId="157FED5B" w14:textId="77777777" w:rsidR="00F7009D" w:rsidRPr="00EA41BD" w:rsidRDefault="009D6872" w:rsidP="00F7009D">
            <w:pPr>
              <w:keepNext/>
              <w:keepLines/>
              <w:spacing w:before="60" w:after="20" w:line="200" w:lineRule="exact"/>
              <w:jc w:val="left"/>
              <w:rPr>
                <w:spacing w:val="4"/>
              </w:rPr>
            </w:pPr>
            <w:r w:rsidRPr="00EA41BD">
              <w:rPr>
                <w:spacing w:val="4"/>
              </w:rPr>
              <w:t>BNP</w:t>
            </w:r>
          </w:p>
        </w:tc>
        <w:tc>
          <w:tcPr>
            <w:tcW w:w="814" w:type="dxa"/>
            <w:tcBorders>
              <w:top w:val="single" w:sz="18" w:space="0" w:color="auto"/>
              <w:bottom w:val="single" w:sz="2" w:space="0" w:color="auto"/>
            </w:tcBorders>
          </w:tcPr>
          <w:p w14:paraId="67C1687D" w14:textId="77777777" w:rsidR="00F7009D" w:rsidRDefault="009D6872" w:rsidP="00F7009D">
            <w:pPr>
              <w:keepNext/>
              <w:keepLines/>
              <w:spacing w:before="60" w:after="20" w:line="200" w:lineRule="exact"/>
              <w:rPr>
                <w:spacing w:val="4"/>
              </w:rPr>
            </w:pPr>
            <w:r w:rsidRPr="00EA41BD">
              <w:rPr>
                <w:spacing w:val="4"/>
              </w:rPr>
              <w:t>2,</w:t>
            </w:r>
            <w:r>
              <w:rPr>
                <w:spacing w:val="4"/>
              </w:rPr>
              <w:t>6</w:t>
            </w:r>
          </w:p>
          <w:p w14:paraId="01D2789A" w14:textId="77777777" w:rsidR="00F7009D" w:rsidRPr="00EA41BD" w:rsidRDefault="009D6872" w:rsidP="00F7009D">
            <w:pPr>
              <w:keepNext/>
              <w:keepLines/>
              <w:spacing w:before="60" w:after="20" w:line="200" w:lineRule="exact"/>
              <w:rPr>
                <w:spacing w:val="4"/>
              </w:rPr>
            </w:pPr>
            <w:r>
              <w:rPr>
                <w:spacing w:val="4"/>
              </w:rPr>
              <w:t>(2,7)</w:t>
            </w:r>
          </w:p>
        </w:tc>
        <w:tc>
          <w:tcPr>
            <w:tcW w:w="567" w:type="dxa"/>
            <w:tcBorders>
              <w:top w:val="single" w:sz="18" w:space="0" w:color="auto"/>
              <w:bottom w:val="single" w:sz="2" w:space="0" w:color="auto"/>
            </w:tcBorders>
          </w:tcPr>
          <w:p w14:paraId="026962B9" w14:textId="77777777" w:rsidR="00F7009D" w:rsidRDefault="009D6872" w:rsidP="00F7009D">
            <w:pPr>
              <w:keepNext/>
              <w:keepLines/>
              <w:spacing w:before="60" w:after="20" w:line="200" w:lineRule="exact"/>
              <w:rPr>
                <w:spacing w:val="4"/>
              </w:rPr>
            </w:pPr>
            <w:r>
              <w:rPr>
                <w:spacing w:val="4"/>
              </w:rPr>
              <w:t>2,9</w:t>
            </w:r>
          </w:p>
          <w:p w14:paraId="1FFCFE38" w14:textId="77777777" w:rsidR="00F7009D" w:rsidRPr="00EA41BD" w:rsidRDefault="009D6872" w:rsidP="00F7009D">
            <w:pPr>
              <w:keepNext/>
              <w:keepLines/>
              <w:spacing w:before="60" w:after="20" w:line="200" w:lineRule="exact"/>
              <w:rPr>
                <w:spacing w:val="4"/>
              </w:rPr>
            </w:pPr>
            <w:r>
              <w:rPr>
                <w:spacing w:val="4"/>
              </w:rPr>
              <w:t>(3,3)</w:t>
            </w:r>
          </w:p>
        </w:tc>
        <w:tc>
          <w:tcPr>
            <w:tcW w:w="567" w:type="dxa"/>
            <w:tcBorders>
              <w:top w:val="single" w:sz="18" w:space="0" w:color="auto"/>
              <w:bottom w:val="single" w:sz="2" w:space="0" w:color="auto"/>
            </w:tcBorders>
          </w:tcPr>
          <w:p w14:paraId="47B17EDC" w14:textId="77777777" w:rsidR="00F7009D" w:rsidRDefault="009D6872" w:rsidP="00F7009D">
            <w:pPr>
              <w:keepNext/>
              <w:keepLines/>
              <w:spacing w:before="60" w:after="20" w:line="200" w:lineRule="exact"/>
              <w:rPr>
                <w:spacing w:val="4"/>
              </w:rPr>
            </w:pPr>
            <w:r w:rsidRPr="00EA41BD">
              <w:rPr>
                <w:spacing w:val="4"/>
              </w:rPr>
              <w:t>3,</w:t>
            </w:r>
            <w:r>
              <w:rPr>
                <w:spacing w:val="4"/>
              </w:rPr>
              <w:t>0</w:t>
            </w:r>
          </w:p>
          <w:p w14:paraId="7F5C8BEB" w14:textId="77777777" w:rsidR="00F7009D" w:rsidRPr="00EA41BD" w:rsidRDefault="009D6872" w:rsidP="00F7009D">
            <w:pPr>
              <w:keepNext/>
              <w:keepLines/>
              <w:spacing w:before="60" w:after="20" w:line="200" w:lineRule="exact"/>
              <w:rPr>
                <w:spacing w:val="4"/>
              </w:rPr>
            </w:pPr>
            <w:r>
              <w:rPr>
                <w:spacing w:val="4"/>
              </w:rPr>
              <w:t>(3,5)</w:t>
            </w:r>
          </w:p>
        </w:tc>
        <w:tc>
          <w:tcPr>
            <w:tcW w:w="567" w:type="dxa"/>
            <w:tcBorders>
              <w:top w:val="single" w:sz="18" w:space="0" w:color="auto"/>
              <w:bottom w:val="single" w:sz="2" w:space="0" w:color="auto"/>
            </w:tcBorders>
          </w:tcPr>
          <w:p w14:paraId="1C70B9F3" w14:textId="77777777" w:rsidR="00F7009D" w:rsidRDefault="009D6872" w:rsidP="00F7009D">
            <w:pPr>
              <w:keepNext/>
              <w:keepLines/>
              <w:spacing w:before="60" w:after="20" w:line="200" w:lineRule="exact"/>
              <w:rPr>
                <w:spacing w:val="4"/>
              </w:rPr>
            </w:pPr>
            <w:r w:rsidRPr="00EA41BD">
              <w:rPr>
                <w:spacing w:val="4"/>
              </w:rPr>
              <w:t>2,</w:t>
            </w:r>
            <w:r>
              <w:rPr>
                <w:spacing w:val="4"/>
              </w:rPr>
              <w:t>0</w:t>
            </w:r>
          </w:p>
          <w:p w14:paraId="2B9A5142" w14:textId="77777777" w:rsidR="00F7009D" w:rsidRPr="00EA41BD" w:rsidRDefault="009D6872" w:rsidP="00F7009D">
            <w:pPr>
              <w:keepNext/>
              <w:keepLines/>
              <w:spacing w:before="60" w:after="20" w:line="200" w:lineRule="exact"/>
              <w:rPr>
                <w:spacing w:val="4"/>
              </w:rPr>
            </w:pPr>
            <w:r>
              <w:rPr>
                <w:spacing w:val="4"/>
              </w:rPr>
              <w:t>(2,5)</w:t>
            </w:r>
          </w:p>
        </w:tc>
        <w:tc>
          <w:tcPr>
            <w:tcW w:w="595" w:type="dxa"/>
            <w:tcBorders>
              <w:top w:val="single" w:sz="18" w:space="0" w:color="auto"/>
              <w:bottom w:val="single" w:sz="2" w:space="0" w:color="auto"/>
            </w:tcBorders>
          </w:tcPr>
          <w:p w14:paraId="5A2C0A5F" w14:textId="77777777" w:rsidR="00F7009D" w:rsidRDefault="009D6872" w:rsidP="00F7009D">
            <w:pPr>
              <w:keepNext/>
              <w:keepLines/>
              <w:spacing w:before="60" w:after="20" w:line="200" w:lineRule="exact"/>
              <w:rPr>
                <w:spacing w:val="4"/>
              </w:rPr>
            </w:pPr>
            <w:r w:rsidRPr="00EA41BD">
              <w:rPr>
                <w:spacing w:val="4"/>
              </w:rPr>
              <w:t>2,</w:t>
            </w:r>
            <w:r>
              <w:rPr>
                <w:spacing w:val="4"/>
              </w:rPr>
              <w:t>0</w:t>
            </w:r>
          </w:p>
          <w:p w14:paraId="6696BD98" w14:textId="77777777" w:rsidR="00F7009D" w:rsidRPr="00EA41BD" w:rsidRDefault="009D6872" w:rsidP="00F7009D">
            <w:pPr>
              <w:keepNext/>
              <w:keepLines/>
              <w:spacing w:before="60" w:after="20" w:line="200" w:lineRule="exact"/>
              <w:rPr>
                <w:spacing w:val="4"/>
              </w:rPr>
            </w:pPr>
            <w:r>
              <w:rPr>
                <w:spacing w:val="4"/>
              </w:rPr>
              <w:t>(2,3)</w:t>
            </w:r>
          </w:p>
        </w:tc>
      </w:tr>
      <w:tr w:rsidR="00F7009D" w:rsidRPr="00EA41BD" w14:paraId="6DB8A109" w14:textId="77777777" w:rsidTr="00F7009D">
        <w:trPr>
          <w:trHeight w:val="307"/>
        </w:trPr>
        <w:tc>
          <w:tcPr>
            <w:tcW w:w="1081" w:type="dxa"/>
            <w:tcBorders>
              <w:top w:val="single" w:sz="2" w:space="0" w:color="auto"/>
              <w:bottom w:val="single" w:sz="2" w:space="0" w:color="auto"/>
            </w:tcBorders>
          </w:tcPr>
          <w:p w14:paraId="1CACB1E3" w14:textId="77777777" w:rsidR="00F7009D" w:rsidRDefault="009D6872" w:rsidP="00F7009D">
            <w:pPr>
              <w:keepNext/>
              <w:keepLines/>
              <w:spacing w:before="60" w:after="20" w:line="200" w:lineRule="exact"/>
              <w:jc w:val="left"/>
              <w:rPr>
                <w:spacing w:val="4"/>
              </w:rPr>
            </w:pPr>
            <w:r>
              <w:rPr>
                <w:spacing w:val="4"/>
              </w:rPr>
              <w:t>Hushållens konsumtion</w:t>
            </w:r>
          </w:p>
        </w:tc>
        <w:tc>
          <w:tcPr>
            <w:tcW w:w="814" w:type="dxa"/>
            <w:tcBorders>
              <w:top w:val="single" w:sz="2" w:space="0" w:color="auto"/>
              <w:bottom w:val="single" w:sz="2" w:space="0" w:color="auto"/>
            </w:tcBorders>
            <w:vAlign w:val="bottom"/>
          </w:tcPr>
          <w:p w14:paraId="2831138E" w14:textId="77777777" w:rsidR="00F7009D" w:rsidRDefault="009D6872" w:rsidP="00F7009D">
            <w:pPr>
              <w:keepNext/>
              <w:keepLines/>
              <w:spacing w:before="60" w:after="20" w:line="200" w:lineRule="exact"/>
              <w:rPr>
                <w:spacing w:val="4"/>
              </w:rPr>
            </w:pPr>
            <w:r>
              <w:rPr>
                <w:spacing w:val="4"/>
              </w:rPr>
              <w:t>2,5</w:t>
            </w:r>
          </w:p>
          <w:p w14:paraId="7DC7EA00" w14:textId="77777777" w:rsidR="00F7009D" w:rsidRDefault="009D6872" w:rsidP="00F7009D">
            <w:pPr>
              <w:keepNext/>
              <w:keepLines/>
              <w:spacing w:before="60" w:after="20" w:line="200" w:lineRule="exact"/>
              <w:rPr>
                <w:spacing w:val="4"/>
              </w:rPr>
            </w:pPr>
            <w:r>
              <w:rPr>
                <w:spacing w:val="4"/>
              </w:rPr>
              <w:t>(2,6)</w:t>
            </w:r>
          </w:p>
        </w:tc>
        <w:tc>
          <w:tcPr>
            <w:tcW w:w="567" w:type="dxa"/>
            <w:tcBorders>
              <w:top w:val="single" w:sz="2" w:space="0" w:color="auto"/>
              <w:bottom w:val="single" w:sz="2" w:space="0" w:color="auto"/>
            </w:tcBorders>
            <w:vAlign w:val="bottom"/>
          </w:tcPr>
          <w:p w14:paraId="796903C6" w14:textId="77777777" w:rsidR="00F7009D" w:rsidRDefault="009D6872" w:rsidP="00F7009D">
            <w:pPr>
              <w:keepNext/>
              <w:keepLines/>
              <w:spacing w:before="60" w:after="20" w:line="200" w:lineRule="exact"/>
              <w:rPr>
                <w:spacing w:val="4"/>
              </w:rPr>
            </w:pPr>
            <w:r>
              <w:rPr>
                <w:spacing w:val="4"/>
              </w:rPr>
              <w:t>3,2</w:t>
            </w:r>
          </w:p>
          <w:p w14:paraId="4CC2B3D9" w14:textId="77777777" w:rsidR="00F7009D" w:rsidRDefault="009D6872" w:rsidP="00F7009D">
            <w:pPr>
              <w:keepNext/>
              <w:keepLines/>
              <w:spacing w:before="60" w:after="20" w:line="200" w:lineRule="exact"/>
              <w:rPr>
                <w:spacing w:val="4"/>
              </w:rPr>
            </w:pPr>
            <w:r>
              <w:rPr>
                <w:spacing w:val="4"/>
              </w:rPr>
              <w:t>(3,7)</w:t>
            </w:r>
          </w:p>
        </w:tc>
        <w:tc>
          <w:tcPr>
            <w:tcW w:w="567" w:type="dxa"/>
            <w:tcBorders>
              <w:top w:val="single" w:sz="2" w:space="0" w:color="auto"/>
              <w:bottom w:val="single" w:sz="2" w:space="0" w:color="auto"/>
            </w:tcBorders>
            <w:vAlign w:val="bottom"/>
          </w:tcPr>
          <w:p w14:paraId="647A5B7B" w14:textId="77777777" w:rsidR="00F7009D" w:rsidRDefault="009D6872" w:rsidP="00F7009D">
            <w:pPr>
              <w:keepNext/>
              <w:keepLines/>
              <w:spacing w:before="60" w:after="20" w:line="200" w:lineRule="exact"/>
              <w:rPr>
                <w:spacing w:val="4"/>
              </w:rPr>
            </w:pPr>
            <w:r>
              <w:rPr>
                <w:spacing w:val="4"/>
              </w:rPr>
              <w:t>3,0</w:t>
            </w:r>
          </w:p>
          <w:p w14:paraId="45145ABF" w14:textId="77777777" w:rsidR="00F7009D" w:rsidRDefault="009D6872" w:rsidP="00F7009D">
            <w:pPr>
              <w:keepNext/>
              <w:keepLines/>
              <w:spacing w:before="60" w:after="20" w:line="200" w:lineRule="exact"/>
              <w:rPr>
                <w:spacing w:val="4"/>
              </w:rPr>
            </w:pPr>
            <w:r>
              <w:rPr>
                <w:spacing w:val="4"/>
              </w:rPr>
              <w:t>(3,4)</w:t>
            </w:r>
          </w:p>
        </w:tc>
        <w:tc>
          <w:tcPr>
            <w:tcW w:w="567" w:type="dxa"/>
            <w:tcBorders>
              <w:top w:val="single" w:sz="2" w:space="0" w:color="auto"/>
              <w:bottom w:val="single" w:sz="2" w:space="0" w:color="auto"/>
            </w:tcBorders>
            <w:vAlign w:val="bottom"/>
          </w:tcPr>
          <w:p w14:paraId="38EA1BCB" w14:textId="77777777" w:rsidR="00F7009D" w:rsidRDefault="009D6872" w:rsidP="00F7009D">
            <w:pPr>
              <w:keepNext/>
              <w:keepLines/>
              <w:spacing w:before="60" w:after="20" w:line="200" w:lineRule="exact"/>
              <w:rPr>
                <w:spacing w:val="4"/>
              </w:rPr>
            </w:pPr>
            <w:r>
              <w:rPr>
                <w:spacing w:val="4"/>
              </w:rPr>
              <w:t>2,2</w:t>
            </w:r>
          </w:p>
          <w:p w14:paraId="0838FC63" w14:textId="77777777" w:rsidR="00F7009D" w:rsidRDefault="009D6872" w:rsidP="00F7009D">
            <w:pPr>
              <w:keepNext/>
              <w:keepLines/>
              <w:spacing w:before="60" w:after="20" w:line="200" w:lineRule="exact"/>
              <w:rPr>
                <w:spacing w:val="4"/>
              </w:rPr>
            </w:pPr>
            <w:r>
              <w:rPr>
                <w:spacing w:val="4"/>
              </w:rPr>
              <w:t>(2,8)</w:t>
            </w:r>
          </w:p>
        </w:tc>
        <w:tc>
          <w:tcPr>
            <w:tcW w:w="595" w:type="dxa"/>
            <w:tcBorders>
              <w:top w:val="single" w:sz="2" w:space="0" w:color="auto"/>
              <w:bottom w:val="single" w:sz="2" w:space="0" w:color="auto"/>
            </w:tcBorders>
            <w:vAlign w:val="bottom"/>
          </w:tcPr>
          <w:p w14:paraId="0D3719F1" w14:textId="77777777" w:rsidR="00F7009D" w:rsidRDefault="009D6872" w:rsidP="00F7009D">
            <w:pPr>
              <w:keepNext/>
              <w:keepLines/>
              <w:spacing w:before="60" w:after="20" w:line="200" w:lineRule="exact"/>
              <w:rPr>
                <w:spacing w:val="4"/>
              </w:rPr>
            </w:pPr>
            <w:r>
              <w:rPr>
                <w:spacing w:val="4"/>
              </w:rPr>
              <w:t>2,0</w:t>
            </w:r>
          </w:p>
          <w:p w14:paraId="15EAD9F7" w14:textId="77777777" w:rsidR="00F7009D" w:rsidRDefault="009D6872" w:rsidP="00F7009D">
            <w:pPr>
              <w:keepNext/>
              <w:keepLines/>
              <w:spacing w:before="60" w:after="20" w:line="200" w:lineRule="exact"/>
              <w:rPr>
                <w:spacing w:val="4"/>
              </w:rPr>
            </w:pPr>
            <w:r>
              <w:rPr>
                <w:spacing w:val="4"/>
              </w:rPr>
              <w:t>(2,5)</w:t>
            </w:r>
          </w:p>
        </w:tc>
      </w:tr>
      <w:tr w:rsidR="00F7009D" w:rsidRPr="00EA41BD" w14:paraId="0479EA68" w14:textId="77777777" w:rsidTr="00F7009D">
        <w:trPr>
          <w:trHeight w:val="307"/>
        </w:trPr>
        <w:tc>
          <w:tcPr>
            <w:tcW w:w="1081" w:type="dxa"/>
            <w:tcBorders>
              <w:top w:val="single" w:sz="2" w:space="0" w:color="auto"/>
              <w:bottom w:val="single" w:sz="2" w:space="0" w:color="auto"/>
            </w:tcBorders>
          </w:tcPr>
          <w:p w14:paraId="5F06BAF9" w14:textId="77777777" w:rsidR="00F7009D" w:rsidRDefault="009D6872" w:rsidP="00F7009D">
            <w:pPr>
              <w:keepNext/>
              <w:keepLines/>
              <w:spacing w:before="60" w:after="20" w:line="200" w:lineRule="exact"/>
              <w:jc w:val="left"/>
              <w:rPr>
                <w:spacing w:val="4"/>
              </w:rPr>
            </w:pPr>
            <w:r>
              <w:rPr>
                <w:spacing w:val="4"/>
              </w:rPr>
              <w:t>Investeringar</w:t>
            </w:r>
          </w:p>
        </w:tc>
        <w:tc>
          <w:tcPr>
            <w:tcW w:w="814" w:type="dxa"/>
            <w:tcBorders>
              <w:top w:val="single" w:sz="2" w:space="0" w:color="auto"/>
              <w:bottom w:val="single" w:sz="2" w:space="0" w:color="auto"/>
            </w:tcBorders>
            <w:vAlign w:val="bottom"/>
          </w:tcPr>
          <w:p w14:paraId="203FC118" w14:textId="77777777" w:rsidR="00F7009D" w:rsidRDefault="009D6872" w:rsidP="00F7009D">
            <w:pPr>
              <w:keepNext/>
              <w:keepLines/>
              <w:spacing w:before="60" w:after="20" w:line="200" w:lineRule="exact"/>
              <w:rPr>
                <w:spacing w:val="4"/>
              </w:rPr>
            </w:pPr>
            <w:r>
              <w:rPr>
                <w:spacing w:val="4"/>
              </w:rPr>
              <w:t>4,6</w:t>
            </w:r>
          </w:p>
          <w:p w14:paraId="48DF7901" w14:textId="77777777" w:rsidR="00F7009D" w:rsidRDefault="009D6872" w:rsidP="00F7009D">
            <w:pPr>
              <w:keepNext/>
              <w:keepLines/>
              <w:spacing w:before="60" w:after="20" w:line="200" w:lineRule="exact"/>
              <w:rPr>
                <w:spacing w:val="4"/>
              </w:rPr>
            </w:pPr>
            <w:r>
              <w:rPr>
                <w:spacing w:val="4"/>
              </w:rPr>
              <w:t>(4,7)</w:t>
            </w:r>
          </w:p>
        </w:tc>
        <w:tc>
          <w:tcPr>
            <w:tcW w:w="567" w:type="dxa"/>
            <w:tcBorders>
              <w:top w:val="single" w:sz="2" w:space="0" w:color="auto"/>
              <w:bottom w:val="single" w:sz="2" w:space="0" w:color="auto"/>
            </w:tcBorders>
            <w:vAlign w:val="bottom"/>
          </w:tcPr>
          <w:p w14:paraId="4031F98C" w14:textId="77777777" w:rsidR="00F7009D" w:rsidRDefault="009D6872" w:rsidP="00F7009D">
            <w:pPr>
              <w:keepNext/>
              <w:keepLines/>
              <w:spacing w:before="60" w:after="20" w:line="200" w:lineRule="exact"/>
              <w:rPr>
                <w:spacing w:val="4"/>
              </w:rPr>
            </w:pPr>
            <w:r>
              <w:rPr>
                <w:spacing w:val="4"/>
              </w:rPr>
              <w:t>6,9</w:t>
            </w:r>
          </w:p>
          <w:p w14:paraId="583F560F" w14:textId="77777777" w:rsidR="00F7009D" w:rsidRDefault="009D6872" w:rsidP="00F7009D">
            <w:pPr>
              <w:keepNext/>
              <w:keepLines/>
              <w:spacing w:before="60" w:after="20" w:line="200" w:lineRule="exact"/>
              <w:rPr>
                <w:spacing w:val="4"/>
              </w:rPr>
            </w:pPr>
            <w:r>
              <w:rPr>
                <w:spacing w:val="4"/>
              </w:rPr>
              <w:t>(7,4)</w:t>
            </w:r>
          </w:p>
        </w:tc>
        <w:tc>
          <w:tcPr>
            <w:tcW w:w="567" w:type="dxa"/>
            <w:tcBorders>
              <w:top w:val="single" w:sz="2" w:space="0" w:color="auto"/>
              <w:bottom w:val="single" w:sz="2" w:space="0" w:color="auto"/>
            </w:tcBorders>
            <w:vAlign w:val="bottom"/>
          </w:tcPr>
          <w:p w14:paraId="10D5745D" w14:textId="77777777" w:rsidR="00F7009D" w:rsidRDefault="009D6872" w:rsidP="00F7009D">
            <w:pPr>
              <w:keepNext/>
              <w:keepLines/>
              <w:spacing w:before="60" w:after="20" w:line="200" w:lineRule="exact"/>
              <w:rPr>
                <w:spacing w:val="4"/>
              </w:rPr>
            </w:pPr>
            <w:r>
              <w:rPr>
                <w:spacing w:val="4"/>
              </w:rPr>
              <w:t>5,8</w:t>
            </w:r>
          </w:p>
          <w:p w14:paraId="67DDD160" w14:textId="77777777" w:rsidR="00F7009D" w:rsidRDefault="009D6872" w:rsidP="00F7009D">
            <w:pPr>
              <w:keepNext/>
              <w:keepLines/>
              <w:spacing w:before="60" w:after="20" w:line="200" w:lineRule="exact"/>
              <w:rPr>
                <w:spacing w:val="4"/>
              </w:rPr>
            </w:pPr>
            <w:r>
              <w:rPr>
                <w:spacing w:val="4"/>
              </w:rPr>
              <w:t>(6,5)</w:t>
            </w:r>
          </w:p>
        </w:tc>
        <w:tc>
          <w:tcPr>
            <w:tcW w:w="567" w:type="dxa"/>
            <w:tcBorders>
              <w:top w:val="single" w:sz="2" w:space="0" w:color="auto"/>
              <w:bottom w:val="single" w:sz="2" w:space="0" w:color="auto"/>
            </w:tcBorders>
            <w:vAlign w:val="bottom"/>
          </w:tcPr>
          <w:p w14:paraId="43B6358E" w14:textId="77777777" w:rsidR="00F7009D" w:rsidRDefault="009D6872" w:rsidP="00F7009D">
            <w:pPr>
              <w:keepNext/>
              <w:keepLines/>
              <w:spacing w:before="60" w:after="20" w:line="200" w:lineRule="exact"/>
              <w:rPr>
                <w:spacing w:val="4"/>
              </w:rPr>
            </w:pPr>
            <w:r>
              <w:rPr>
                <w:spacing w:val="4"/>
              </w:rPr>
              <w:t>4,2</w:t>
            </w:r>
          </w:p>
          <w:p w14:paraId="40314EB8" w14:textId="77777777" w:rsidR="00F7009D" w:rsidRDefault="009D6872" w:rsidP="00F7009D">
            <w:pPr>
              <w:keepNext/>
              <w:keepLines/>
              <w:spacing w:before="60" w:after="20" w:line="200" w:lineRule="exact"/>
              <w:rPr>
                <w:spacing w:val="4"/>
              </w:rPr>
            </w:pPr>
            <w:r>
              <w:rPr>
                <w:spacing w:val="4"/>
              </w:rPr>
              <w:t>(4,5)</w:t>
            </w:r>
          </w:p>
        </w:tc>
        <w:tc>
          <w:tcPr>
            <w:tcW w:w="595" w:type="dxa"/>
            <w:tcBorders>
              <w:top w:val="single" w:sz="2" w:space="0" w:color="auto"/>
              <w:bottom w:val="single" w:sz="2" w:space="0" w:color="auto"/>
            </w:tcBorders>
            <w:vAlign w:val="bottom"/>
          </w:tcPr>
          <w:p w14:paraId="3EA5C348" w14:textId="77777777" w:rsidR="00F7009D" w:rsidRDefault="009D6872" w:rsidP="00F7009D">
            <w:pPr>
              <w:keepNext/>
              <w:keepLines/>
              <w:spacing w:before="60" w:after="20" w:line="200" w:lineRule="exact"/>
              <w:rPr>
                <w:spacing w:val="4"/>
              </w:rPr>
            </w:pPr>
            <w:r>
              <w:rPr>
                <w:spacing w:val="4"/>
              </w:rPr>
              <w:t>4,2</w:t>
            </w:r>
          </w:p>
          <w:p w14:paraId="78418435" w14:textId="77777777" w:rsidR="00F7009D" w:rsidRDefault="009D6872" w:rsidP="00F7009D">
            <w:pPr>
              <w:keepNext/>
              <w:keepLines/>
              <w:spacing w:before="60" w:after="20" w:line="200" w:lineRule="exact"/>
              <w:rPr>
                <w:spacing w:val="4"/>
              </w:rPr>
            </w:pPr>
            <w:r>
              <w:rPr>
                <w:spacing w:val="4"/>
              </w:rPr>
              <w:t>(4,2)</w:t>
            </w:r>
          </w:p>
        </w:tc>
      </w:tr>
      <w:tr w:rsidR="00F7009D" w:rsidRPr="00EA41BD" w14:paraId="4F9F83E0" w14:textId="77777777" w:rsidTr="00F7009D">
        <w:trPr>
          <w:trHeight w:val="307"/>
        </w:trPr>
        <w:tc>
          <w:tcPr>
            <w:tcW w:w="1081" w:type="dxa"/>
            <w:tcBorders>
              <w:top w:val="single" w:sz="2" w:space="0" w:color="auto"/>
              <w:bottom w:val="single" w:sz="2" w:space="0" w:color="auto"/>
            </w:tcBorders>
          </w:tcPr>
          <w:p w14:paraId="542242B7" w14:textId="77777777" w:rsidR="00F7009D" w:rsidRPr="00EA41BD" w:rsidRDefault="009D6872" w:rsidP="00F7009D">
            <w:pPr>
              <w:keepNext/>
              <w:keepLines/>
              <w:spacing w:before="60" w:after="20" w:line="200" w:lineRule="exact"/>
              <w:jc w:val="left"/>
              <w:rPr>
                <w:spacing w:val="4"/>
              </w:rPr>
            </w:pPr>
            <w:r>
              <w:rPr>
                <w:spacing w:val="4"/>
              </w:rPr>
              <w:t>Export</w:t>
            </w:r>
          </w:p>
        </w:tc>
        <w:tc>
          <w:tcPr>
            <w:tcW w:w="814" w:type="dxa"/>
            <w:tcBorders>
              <w:top w:val="single" w:sz="2" w:space="0" w:color="auto"/>
              <w:bottom w:val="single" w:sz="2" w:space="0" w:color="auto"/>
            </w:tcBorders>
            <w:vAlign w:val="bottom"/>
          </w:tcPr>
          <w:p w14:paraId="41664364" w14:textId="77777777" w:rsidR="00F7009D" w:rsidRDefault="009D6872" w:rsidP="00F7009D">
            <w:pPr>
              <w:keepNext/>
              <w:keepLines/>
              <w:spacing w:before="60" w:after="20" w:line="200" w:lineRule="exact"/>
              <w:rPr>
                <w:spacing w:val="4"/>
              </w:rPr>
            </w:pPr>
            <w:r>
              <w:rPr>
                <w:spacing w:val="4"/>
              </w:rPr>
              <w:t>3,4</w:t>
            </w:r>
          </w:p>
          <w:p w14:paraId="0B343629" w14:textId="77777777" w:rsidR="00F7009D" w:rsidRPr="00EA41BD" w:rsidRDefault="009D6872" w:rsidP="00F7009D">
            <w:pPr>
              <w:keepNext/>
              <w:keepLines/>
              <w:spacing w:before="60" w:after="20" w:line="200" w:lineRule="exact"/>
              <w:rPr>
                <w:spacing w:val="4"/>
              </w:rPr>
            </w:pPr>
            <w:r>
              <w:rPr>
                <w:spacing w:val="4"/>
              </w:rPr>
              <w:t>(3,5)</w:t>
            </w:r>
          </w:p>
        </w:tc>
        <w:tc>
          <w:tcPr>
            <w:tcW w:w="567" w:type="dxa"/>
            <w:tcBorders>
              <w:top w:val="single" w:sz="2" w:space="0" w:color="auto"/>
              <w:bottom w:val="single" w:sz="2" w:space="0" w:color="auto"/>
            </w:tcBorders>
            <w:vAlign w:val="bottom"/>
          </w:tcPr>
          <w:p w14:paraId="6D0E8CC5" w14:textId="77777777" w:rsidR="00F7009D" w:rsidRDefault="009D6872" w:rsidP="00F7009D">
            <w:pPr>
              <w:keepNext/>
              <w:keepLines/>
              <w:spacing w:before="60" w:after="20" w:line="200" w:lineRule="exact"/>
              <w:rPr>
                <w:spacing w:val="4"/>
              </w:rPr>
            </w:pPr>
            <w:r>
              <w:rPr>
                <w:spacing w:val="4"/>
              </w:rPr>
              <w:t>5,2</w:t>
            </w:r>
          </w:p>
          <w:p w14:paraId="623B6583" w14:textId="77777777" w:rsidR="00F7009D" w:rsidRPr="00EA41BD" w:rsidRDefault="009D6872" w:rsidP="00F7009D">
            <w:pPr>
              <w:keepNext/>
              <w:keepLines/>
              <w:spacing w:before="60" w:after="20" w:line="200" w:lineRule="exact"/>
              <w:rPr>
                <w:spacing w:val="4"/>
              </w:rPr>
            </w:pPr>
            <w:r>
              <w:rPr>
                <w:spacing w:val="4"/>
              </w:rPr>
              <w:t>(5,5)</w:t>
            </w:r>
          </w:p>
        </w:tc>
        <w:tc>
          <w:tcPr>
            <w:tcW w:w="567" w:type="dxa"/>
            <w:tcBorders>
              <w:top w:val="single" w:sz="2" w:space="0" w:color="auto"/>
              <w:bottom w:val="single" w:sz="2" w:space="0" w:color="auto"/>
            </w:tcBorders>
            <w:vAlign w:val="bottom"/>
          </w:tcPr>
          <w:p w14:paraId="1BB24DD9" w14:textId="77777777" w:rsidR="00F7009D" w:rsidRDefault="009D6872" w:rsidP="00F7009D">
            <w:pPr>
              <w:keepNext/>
              <w:keepLines/>
              <w:spacing w:before="60" w:after="20" w:line="200" w:lineRule="exact"/>
              <w:rPr>
                <w:spacing w:val="4"/>
              </w:rPr>
            </w:pPr>
            <w:r>
              <w:rPr>
                <w:spacing w:val="4"/>
              </w:rPr>
              <w:t>6,0</w:t>
            </w:r>
          </w:p>
          <w:p w14:paraId="22614FF5" w14:textId="77777777" w:rsidR="00F7009D" w:rsidRPr="00EA41BD" w:rsidRDefault="009D6872" w:rsidP="00F7009D">
            <w:pPr>
              <w:keepNext/>
              <w:keepLines/>
              <w:spacing w:before="60" w:after="20" w:line="200" w:lineRule="exact"/>
              <w:rPr>
                <w:spacing w:val="4"/>
              </w:rPr>
            </w:pPr>
            <w:r>
              <w:rPr>
                <w:spacing w:val="4"/>
              </w:rPr>
              <w:t>(6,5)</w:t>
            </w:r>
          </w:p>
        </w:tc>
        <w:tc>
          <w:tcPr>
            <w:tcW w:w="567" w:type="dxa"/>
            <w:tcBorders>
              <w:top w:val="single" w:sz="2" w:space="0" w:color="auto"/>
              <w:bottom w:val="single" w:sz="2" w:space="0" w:color="auto"/>
            </w:tcBorders>
            <w:vAlign w:val="bottom"/>
          </w:tcPr>
          <w:p w14:paraId="0A45207B" w14:textId="77777777" w:rsidR="00F7009D" w:rsidRDefault="009D6872" w:rsidP="00F7009D">
            <w:pPr>
              <w:keepNext/>
              <w:keepLines/>
              <w:spacing w:before="60" w:after="20" w:line="200" w:lineRule="exact"/>
              <w:rPr>
                <w:spacing w:val="4"/>
              </w:rPr>
            </w:pPr>
            <w:r>
              <w:rPr>
                <w:spacing w:val="4"/>
              </w:rPr>
              <w:t>5,2</w:t>
            </w:r>
          </w:p>
          <w:p w14:paraId="18FBC42F" w14:textId="77777777" w:rsidR="00F7009D" w:rsidRPr="00EA41BD" w:rsidRDefault="009D6872" w:rsidP="00F7009D">
            <w:pPr>
              <w:keepNext/>
              <w:keepLines/>
              <w:spacing w:before="60" w:after="20" w:line="200" w:lineRule="exact"/>
              <w:rPr>
                <w:spacing w:val="4"/>
              </w:rPr>
            </w:pPr>
            <w:r>
              <w:rPr>
                <w:spacing w:val="4"/>
              </w:rPr>
              <w:t>(5,7)</w:t>
            </w:r>
          </w:p>
        </w:tc>
        <w:tc>
          <w:tcPr>
            <w:tcW w:w="595" w:type="dxa"/>
            <w:tcBorders>
              <w:top w:val="single" w:sz="2" w:space="0" w:color="auto"/>
              <w:bottom w:val="single" w:sz="2" w:space="0" w:color="auto"/>
            </w:tcBorders>
            <w:vAlign w:val="bottom"/>
          </w:tcPr>
          <w:p w14:paraId="0DA20D14" w14:textId="77777777" w:rsidR="00F7009D" w:rsidRDefault="009D6872" w:rsidP="00F7009D">
            <w:pPr>
              <w:keepNext/>
              <w:keepLines/>
              <w:spacing w:before="60" w:after="20" w:line="200" w:lineRule="exact"/>
              <w:rPr>
                <w:spacing w:val="4"/>
              </w:rPr>
            </w:pPr>
            <w:r>
              <w:rPr>
                <w:spacing w:val="4"/>
              </w:rPr>
              <w:t>5,1</w:t>
            </w:r>
          </w:p>
          <w:p w14:paraId="1CDC6F1E" w14:textId="77777777" w:rsidR="00F7009D" w:rsidRPr="00EA41BD" w:rsidRDefault="009D6872" w:rsidP="00F7009D">
            <w:pPr>
              <w:keepNext/>
              <w:keepLines/>
              <w:spacing w:before="60" w:after="20" w:line="200" w:lineRule="exact"/>
              <w:rPr>
                <w:spacing w:val="4"/>
              </w:rPr>
            </w:pPr>
            <w:r>
              <w:rPr>
                <w:spacing w:val="4"/>
              </w:rPr>
              <w:t>(5,4)</w:t>
            </w:r>
          </w:p>
        </w:tc>
      </w:tr>
      <w:tr w:rsidR="00F7009D" w:rsidRPr="00EA41BD" w14:paraId="135EA25E" w14:textId="77777777" w:rsidTr="00F7009D">
        <w:tc>
          <w:tcPr>
            <w:tcW w:w="1081" w:type="dxa"/>
            <w:tcBorders>
              <w:top w:val="single" w:sz="2" w:space="0" w:color="auto"/>
              <w:bottom w:val="single" w:sz="2" w:space="0" w:color="auto"/>
            </w:tcBorders>
          </w:tcPr>
          <w:p w14:paraId="35930822" w14:textId="77777777" w:rsidR="00F7009D" w:rsidRPr="00EA41BD" w:rsidRDefault="009D6872" w:rsidP="00F7009D">
            <w:pPr>
              <w:keepNext/>
              <w:keepLines/>
              <w:spacing w:before="60" w:after="20" w:line="200" w:lineRule="exact"/>
              <w:jc w:val="left"/>
              <w:rPr>
                <w:spacing w:val="4"/>
              </w:rPr>
            </w:pPr>
            <w:r w:rsidRPr="00EA41BD">
              <w:rPr>
                <w:spacing w:val="4"/>
              </w:rPr>
              <w:t>Sysselsatta</w:t>
            </w:r>
            <w:r>
              <w:rPr>
                <w:spacing w:val="4"/>
                <w:vertAlign w:val="superscript"/>
              </w:rPr>
              <w:t>1</w:t>
            </w:r>
          </w:p>
        </w:tc>
        <w:tc>
          <w:tcPr>
            <w:tcW w:w="814" w:type="dxa"/>
            <w:tcBorders>
              <w:top w:val="single" w:sz="2" w:space="0" w:color="auto"/>
              <w:bottom w:val="single" w:sz="2" w:space="0" w:color="auto"/>
            </w:tcBorders>
          </w:tcPr>
          <w:p w14:paraId="64ABDF6F" w14:textId="77777777" w:rsidR="00F7009D" w:rsidRDefault="009D6872" w:rsidP="00F7009D">
            <w:pPr>
              <w:keepNext/>
              <w:keepLines/>
              <w:spacing w:before="60" w:after="20" w:line="200" w:lineRule="exact"/>
              <w:rPr>
                <w:spacing w:val="4"/>
              </w:rPr>
            </w:pPr>
            <w:r>
              <w:rPr>
                <w:spacing w:val="4"/>
              </w:rPr>
              <w:t>1,2</w:t>
            </w:r>
          </w:p>
          <w:p w14:paraId="30A7926C" w14:textId="77777777" w:rsidR="00F7009D" w:rsidRPr="00EA41BD" w:rsidRDefault="009D6872" w:rsidP="00F7009D">
            <w:pPr>
              <w:keepNext/>
              <w:keepLines/>
              <w:spacing w:before="60" w:after="20" w:line="200" w:lineRule="exact"/>
              <w:rPr>
                <w:spacing w:val="4"/>
              </w:rPr>
            </w:pPr>
            <w:r>
              <w:rPr>
                <w:spacing w:val="4"/>
              </w:rPr>
              <w:t>(</w:t>
            </w:r>
            <w:r w:rsidRPr="00EA41BD">
              <w:rPr>
                <w:spacing w:val="4"/>
              </w:rPr>
              <w:t>1,2</w:t>
            </w:r>
            <w:r>
              <w:rPr>
                <w:spacing w:val="4"/>
              </w:rPr>
              <w:t>)</w:t>
            </w:r>
          </w:p>
        </w:tc>
        <w:tc>
          <w:tcPr>
            <w:tcW w:w="567" w:type="dxa"/>
            <w:tcBorders>
              <w:top w:val="single" w:sz="2" w:space="0" w:color="auto"/>
              <w:bottom w:val="single" w:sz="2" w:space="0" w:color="auto"/>
            </w:tcBorders>
          </w:tcPr>
          <w:p w14:paraId="27A8FEB2" w14:textId="77777777" w:rsidR="00F7009D" w:rsidRDefault="009D6872" w:rsidP="00F7009D">
            <w:pPr>
              <w:keepNext/>
              <w:keepLines/>
              <w:spacing w:before="60" w:after="20" w:line="200" w:lineRule="exact"/>
              <w:rPr>
                <w:spacing w:val="4"/>
              </w:rPr>
            </w:pPr>
            <w:r>
              <w:rPr>
                <w:spacing w:val="4"/>
              </w:rPr>
              <w:t>1,1</w:t>
            </w:r>
          </w:p>
          <w:p w14:paraId="193FB4C1" w14:textId="77777777" w:rsidR="00F7009D" w:rsidRPr="00EA41BD" w:rsidRDefault="009D6872" w:rsidP="00F7009D">
            <w:pPr>
              <w:keepNext/>
              <w:keepLines/>
              <w:spacing w:before="60" w:after="20" w:line="200" w:lineRule="exact"/>
              <w:rPr>
                <w:spacing w:val="4"/>
              </w:rPr>
            </w:pPr>
            <w:r>
              <w:rPr>
                <w:spacing w:val="4"/>
              </w:rPr>
              <w:t>(</w:t>
            </w:r>
            <w:r w:rsidRPr="00EA41BD">
              <w:rPr>
                <w:spacing w:val="4"/>
              </w:rPr>
              <w:t>1,2</w:t>
            </w:r>
            <w:r>
              <w:rPr>
                <w:spacing w:val="4"/>
              </w:rPr>
              <w:t>)</w:t>
            </w:r>
          </w:p>
        </w:tc>
        <w:tc>
          <w:tcPr>
            <w:tcW w:w="567" w:type="dxa"/>
            <w:tcBorders>
              <w:top w:val="single" w:sz="2" w:space="0" w:color="auto"/>
              <w:bottom w:val="single" w:sz="2" w:space="0" w:color="auto"/>
            </w:tcBorders>
          </w:tcPr>
          <w:p w14:paraId="3C060B88" w14:textId="77777777" w:rsidR="00F7009D" w:rsidRDefault="009D6872" w:rsidP="00F7009D">
            <w:pPr>
              <w:keepNext/>
              <w:keepLines/>
              <w:spacing w:before="60" w:after="20" w:line="200" w:lineRule="exact"/>
              <w:rPr>
                <w:spacing w:val="4"/>
              </w:rPr>
            </w:pPr>
            <w:r>
              <w:rPr>
                <w:spacing w:val="4"/>
              </w:rPr>
              <w:t>1,0</w:t>
            </w:r>
          </w:p>
          <w:p w14:paraId="4EF53BD1" w14:textId="77777777" w:rsidR="00F7009D" w:rsidRPr="00EA41BD" w:rsidRDefault="009D6872" w:rsidP="00F7009D">
            <w:pPr>
              <w:keepNext/>
              <w:keepLines/>
              <w:spacing w:before="60" w:after="20" w:line="200" w:lineRule="exact"/>
              <w:rPr>
                <w:spacing w:val="4"/>
              </w:rPr>
            </w:pPr>
            <w:r>
              <w:rPr>
                <w:spacing w:val="4"/>
              </w:rPr>
              <w:t>(</w:t>
            </w:r>
            <w:r w:rsidRPr="00EA41BD">
              <w:rPr>
                <w:spacing w:val="4"/>
              </w:rPr>
              <w:t>1,2</w:t>
            </w:r>
            <w:r>
              <w:rPr>
                <w:spacing w:val="4"/>
              </w:rPr>
              <w:t>)</w:t>
            </w:r>
          </w:p>
        </w:tc>
        <w:tc>
          <w:tcPr>
            <w:tcW w:w="567" w:type="dxa"/>
            <w:tcBorders>
              <w:top w:val="single" w:sz="2" w:space="0" w:color="auto"/>
              <w:bottom w:val="single" w:sz="2" w:space="0" w:color="auto"/>
            </w:tcBorders>
          </w:tcPr>
          <w:p w14:paraId="3104B1D8" w14:textId="77777777" w:rsidR="00F7009D" w:rsidRDefault="009D6872" w:rsidP="00F7009D">
            <w:pPr>
              <w:keepNext/>
              <w:keepLines/>
              <w:spacing w:before="60" w:after="20" w:line="200" w:lineRule="exact"/>
              <w:rPr>
                <w:spacing w:val="4"/>
              </w:rPr>
            </w:pPr>
            <w:r>
              <w:rPr>
                <w:spacing w:val="4"/>
              </w:rPr>
              <w:t>0,9</w:t>
            </w:r>
          </w:p>
          <w:p w14:paraId="1C277B0C" w14:textId="77777777" w:rsidR="00F7009D" w:rsidRPr="00EA41BD" w:rsidRDefault="009D6872" w:rsidP="00F7009D">
            <w:pPr>
              <w:keepNext/>
              <w:keepLines/>
              <w:spacing w:before="60" w:after="20" w:line="200" w:lineRule="exact"/>
              <w:rPr>
                <w:spacing w:val="4"/>
              </w:rPr>
            </w:pPr>
            <w:r>
              <w:rPr>
                <w:spacing w:val="4"/>
              </w:rPr>
              <w:t>(</w:t>
            </w:r>
            <w:r w:rsidRPr="00EA41BD">
              <w:rPr>
                <w:spacing w:val="4"/>
              </w:rPr>
              <w:t>1,0</w:t>
            </w:r>
            <w:r>
              <w:rPr>
                <w:spacing w:val="4"/>
              </w:rPr>
              <w:t>)</w:t>
            </w:r>
          </w:p>
        </w:tc>
        <w:tc>
          <w:tcPr>
            <w:tcW w:w="595" w:type="dxa"/>
            <w:tcBorders>
              <w:top w:val="single" w:sz="2" w:space="0" w:color="auto"/>
              <w:bottom w:val="single" w:sz="2" w:space="0" w:color="auto"/>
            </w:tcBorders>
          </w:tcPr>
          <w:p w14:paraId="31A82B17" w14:textId="77777777" w:rsidR="00F7009D" w:rsidRDefault="009D6872" w:rsidP="00F7009D">
            <w:pPr>
              <w:keepNext/>
              <w:keepLines/>
              <w:spacing w:before="60" w:after="20" w:line="200" w:lineRule="exact"/>
              <w:rPr>
                <w:spacing w:val="4"/>
              </w:rPr>
            </w:pPr>
            <w:r>
              <w:rPr>
                <w:spacing w:val="4"/>
              </w:rPr>
              <w:t>0,8</w:t>
            </w:r>
          </w:p>
          <w:p w14:paraId="1B89DFE2" w14:textId="77777777" w:rsidR="00F7009D" w:rsidRPr="00EA41BD" w:rsidRDefault="009D6872" w:rsidP="00F7009D">
            <w:pPr>
              <w:keepNext/>
              <w:keepLines/>
              <w:spacing w:before="60" w:after="20" w:line="200" w:lineRule="exact"/>
              <w:rPr>
                <w:spacing w:val="4"/>
              </w:rPr>
            </w:pPr>
            <w:r>
              <w:rPr>
                <w:spacing w:val="4"/>
              </w:rPr>
              <w:t>(</w:t>
            </w:r>
            <w:r w:rsidRPr="00EA41BD">
              <w:rPr>
                <w:spacing w:val="4"/>
              </w:rPr>
              <w:t>0,9</w:t>
            </w:r>
            <w:r>
              <w:rPr>
                <w:spacing w:val="4"/>
              </w:rPr>
              <w:t>)</w:t>
            </w:r>
          </w:p>
        </w:tc>
      </w:tr>
      <w:tr w:rsidR="00F7009D" w:rsidRPr="00EA41BD" w14:paraId="2C44A4C9" w14:textId="77777777" w:rsidTr="00F7009D">
        <w:tc>
          <w:tcPr>
            <w:tcW w:w="1081" w:type="dxa"/>
            <w:tcBorders>
              <w:top w:val="single" w:sz="2" w:space="0" w:color="auto"/>
              <w:bottom w:val="single" w:sz="2" w:space="0" w:color="auto"/>
            </w:tcBorders>
          </w:tcPr>
          <w:p w14:paraId="3087ABA5" w14:textId="77777777" w:rsidR="00F7009D" w:rsidRPr="00EA41BD" w:rsidRDefault="009D6872" w:rsidP="00F7009D">
            <w:pPr>
              <w:keepNext/>
              <w:keepLines/>
              <w:spacing w:before="60" w:after="20" w:line="200" w:lineRule="exact"/>
              <w:jc w:val="left"/>
              <w:rPr>
                <w:spacing w:val="4"/>
              </w:rPr>
            </w:pPr>
            <w:r w:rsidRPr="00EA41BD">
              <w:rPr>
                <w:spacing w:val="4"/>
              </w:rPr>
              <w:t>Arbetslöshet</w:t>
            </w:r>
            <w:r>
              <w:rPr>
                <w:spacing w:val="4"/>
                <w:vertAlign w:val="superscript"/>
              </w:rPr>
              <w:t>1,2</w:t>
            </w:r>
          </w:p>
        </w:tc>
        <w:tc>
          <w:tcPr>
            <w:tcW w:w="814" w:type="dxa"/>
            <w:tcBorders>
              <w:top w:val="single" w:sz="2" w:space="0" w:color="auto"/>
              <w:bottom w:val="single" w:sz="2" w:space="0" w:color="auto"/>
            </w:tcBorders>
          </w:tcPr>
          <w:p w14:paraId="5FD094F5" w14:textId="77777777" w:rsidR="00F7009D" w:rsidRDefault="009D6872" w:rsidP="00F7009D">
            <w:pPr>
              <w:keepNext/>
              <w:keepLines/>
              <w:spacing w:before="60" w:after="20" w:line="200" w:lineRule="exact"/>
              <w:rPr>
                <w:spacing w:val="4"/>
              </w:rPr>
            </w:pPr>
            <w:r>
              <w:rPr>
                <w:spacing w:val="4"/>
              </w:rPr>
              <w:t>7,7</w:t>
            </w:r>
          </w:p>
          <w:p w14:paraId="5FEF67CC" w14:textId="77777777" w:rsidR="00F7009D" w:rsidRPr="00EA41BD" w:rsidRDefault="009D6872" w:rsidP="00F7009D">
            <w:pPr>
              <w:keepNext/>
              <w:keepLines/>
              <w:spacing w:before="60" w:after="20" w:line="200" w:lineRule="exact"/>
              <w:rPr>
                <w:spacing w:val="4"/>
              </w:rPr>
            </w:pPr>
            <w:r>
              <w:rPr>
                <w:spacing w:val="4"/>
              </w:rPr>
              <w:t>(</w:t>
            </w:r>
            <w:r w:rsidRPr="00EA41BD">
              <w:rPr>
                <w:spacing w:val="4"/>
              </w:rPr>
              <w:t>7,7</w:t>
            </w:r>
            <w:r>
              <w:rPr>
                <w:spacing w:val="4"/>
              </w:rPr>
              <w:t>)</w:t>
            </w:r>
          </w:p>
        </w:tc>
        <w:tc>
          <w:tcPr>
            <w:tcW w:w="567" w:type="dxa"/>
            <w:tcBorders>
              <w:top w:val="single" w:sz="2" w:space="0" w:color="auto"/>
              <w:bottom w:val="single" w:sz="2" w:space="0" w:color="auto"/>
            </w:tcBorders>
          </w:tcPr>
          <w:p w14:paraId="7E6DF36B" w14:textId="77777777" w:rsidR="00F7009D" w:rsidRDefault="009D6872" w:rsidP="00F7009D">
            <w:pPr>
              <w:keepNext/>
              <w:keepLines/>
              <w:spacing w:before="60" w:after="20" w:line="200" w:lineRule="exact"/>
              <w:rPr>
                <w:spacing w:val="4"/>
              </w:rPr>
            </w:pPr>
            <w:r>
              <w:rPr>
                <w:spacing w:val="4"/>
              </w:rPr>
              <w:t>7,3</w:t>
            </w:r>
          </w:p>
          <w:p w14:paraId="5B2048CE" w14:textId="77777777" w:rsidR="00F7009D" w:rsidRPr="00EA41BD" w:rsidRDefault="009D6872" w:rsidP="00F7009D">
            <w:pPr>
              <w:keepNext/>
              <w:keepLines/>
              <w:spacing w:before="60" w:after="20" w:line="200" w:lineRule="exact"/>
              <w:rPr>
                <w:spacing w:val="4"/>
              </w:rPr>
            </w:pPr>
            <w:r>
              <w:rPr>
                <w:spacing w:val="4"/>
              </w:rPr>
              <w:t>(</w:t>
            </w:r>
            <w:r w:rsidRPr="00EA41BD">
              <w:rPr>
                <w:spacing w:val="4"/>
              </w:rPr>
              <w:t>7,3</w:t>
            </w:r>
            <w:r>
              <w:rPr>
                <w:spacing w:val="4"/>
              </w:rPr>
              <w:t>)</w:t>
            </w:r>
          </w:p>
        </w:tc>
        <w:tc>
          <w:tcPr>
            <w:tcW w:w="567" w:type="dxa"/>
            <w:tcBorders>
              <w:top w:val="single" w:sz="2" w:space="0" w:color="auto"/>
              <w:bottom w:val="single" w:sz="2" w:space="0" w:color="auto"/>
            </w:tcBorders>
          </w:tcPr>
          <w:p w14:paraId="0095E71F" w14:textId="77777777" w:rsidR="00F7009D" w:rsidRDefault="009D6872" w:rsidP="00F7009D">
            <w:pPr>
              <w:keepNext/>
              <w:keepLines/>
              <w:spacing w:before="60" w:after="20" w:line="200" w:lineRule="exact"/>
              <w:rPr>
                <w:spacing w:val="4"/>
              </w:rPr>
            </w:pPr>
            <w:r>
              <w:rPr>
                <w:spacing w:val="4"/>
              </w:rPr>
              <w:t>7,0</w:t>
            </w:r>
          </w:p>
          <w:p w14:paraId="11D05367" w14:textId="77777777" w:rsidR="00F7009D" w:rsidRPr="00EA41BD" w:rsidRDefault="009D6872" w:rsidP="00F7009D">
            <w:pPr>
              <w:keepNext/>
              <w:keepLines/>
              <w:spacing w:before="60" w:after="20" w:line="200" w:lineRule="exact"/>
              <w:rPr>
                <w:spacing w:val="4"/>
              </w:rPr>
            </w:pPr>
            <w:r>
              <w:rPr>
                <w:spacing w:val="4"/>
              </w:rPr>
              <w:t>(</w:t>
            </w:r>
            <w:r w:rsidRPr="00EA41BD">
              <w:rPr>
                <w:spacing w:val="4"/>
              </w:rPr>
              <w:t>6,7</w:t>
            </w:r>
            <w:r>
              <w:rPr>
                <w:spacing w:val="4"/>
              </w:rPr>
              <w:t>)</w:t>
            </w:r>
          </w:p>
        </w:tc>
        <w:tc>
          <w:tcPr>
            <w:tcW w:w="567" w:type="dxa"/>
            <w:tcBorders>
              <w:top w:val="single" w:sz="2" w:space="0" w:color="auto"/>
              <w:bottom w:val="single" w:sz="2" w:space="0" w:color="auto"/>
            </w:tcBorders>
          </w:tcPr>
          <w:p w14:paraId="001C404F" w14:textId="77777777" w:rsidR="00F7009D" w:rsidRDefault="009D6872" w:rsidP="00F7009D">
            <w:pPr>
              <w:keepNext/>
              <w:keepLines/>
              <w:spacing w:before="60" w:after="20" w:line="200" w:lineRule="exact"/>
              <w:rPr>
                <w:spacing w:val="4"/>
              </w:rPr>
            </w:pPr>
            <w:r>
              <w:rPr>
                <w:spacing w:val="4"/>
              </w:rPr>
              <w:t>6,6</w:t>
            </w:r>
          </w:p>
          <w:p w14:paraId="56DBC3EB" w14:textId="77777777" w:rsidR="00F7009D" w:rsidRPr="00EA41BD" w:rsidRDefault="009D6872" w:rsidP="00F7009D">
            <w:pPr>
              <w:keepNext/>
              <w:keepLines/>
              <w:spacing w:before="60" w:after="20" w:line="200" w:lineRule="exact"/>
              <w:rPr>
                <w:spacing w:val="4"/>
              </w:rPr>
            </w:pPr>
            <w:r>
              <w:rPr>
                <w:spacing w:val="4"/>
              </w:rPr>
              <w:t>(</w:t>
            </w:r>
            <w:r w:rsidRPr="00EA41BD">
              <w:rPr>
                <w:spacing w:val="4"/>
              </w:rPr>
              <w:t>6,3</w:t>
            </w:r>
            <w:r>
              <w:rPr>
                <w:spacing w:val="4"/>
              </w:rPr>
              <w:t>)</w:t>
            </w:r>
          </w:p>
        </w:tc>
        <w:tc>
          <w:tcPr>
            <w:tcW w:w="595" w:type="dxa"/>
            <w:tcBorders>
              <w:top w:val="single" w:sz="2" w:space="0" w:color="auto"/>
              <w:bottom w:val="single" w:sz="2" w:space="0" w:color="auto"/>
            </w:tcBorders>
          </w:tcPr>
          <w:p w14:paraId="47F7ECD2" w14:textId="77777777" w:rsidR="00F7009D" w:rsidRDefault="009D6872" w:rsidP="00F7009D">
            <w:pPr>
              <w:keepNext/>
              <w:keepLines/>
              <w:spacing w:before="60" w:after="20" w:line="200" w:lineRule="exact"/>
              <w:rPr>
                <w:spacing w:val="4"/>
              </w:rPr>
            </w:pPr>
            <w:r>
              <w:rPr>
                <w:spacing w:val="4"/>
              </w:rPr>
              <w:t>6,3</w:t>
            </w:r>
          </w:p>
          <w:p w14:paraId="0D4507B0" w14:textId="77777777" w:rsidR="00F7009D" w:rsidRPr="00EA41BD" w:rsidRDefault="009D6872" w:rsidP="00F7009D">
            <w:pPr>
              <w:keepNext/>
              <w:keepLines/>
              <w:spacing w:before="60" w:after="20" w:line="200" w:lineRule="exact"/>
              <w:rPr>
                <w:spacing w:val="4"/>
              </w:rPr>
            </w:pPr>
            <w:r>
              <w:rPr>
                <w:spacing w:val="4"/>
              </w:rPr>
              <w:t>(</w:t>
            </w:r>
            <w:r w:rsidRPr="00EA41BD">
              <w:rPr>
                <w:spacing w:val="4"/>
              </w:rPr>
              <w:t>5,9</w:t>
            </w:r>
            <w:r>
              <w:rPr>
                <w:spacing w:val="4"/>
              </w:rPr>
              <w:t>)</w:t>
            </w:r>
          </w:p>
        </w:tc>
      </w:tr>
      <w:tr w:rsidR="00F7009D" w:rsidRPr="00EA41BD" w14:paraId="39EAF983" w14:textId="77777777" w:rsidTr="00F7009D">
        <w:tc>
          <w:tcPr>
            <w:tcW w:w="1081" w:type="dxa"/>
            <w:tcBorders>
              <w:top w:val="single" w:sz="2" w:space="0" w:color="auto"/>
              <w:bottom w:val="single" w:sz="2" w:space="0" w:color="auto"/>
            </w:tcBorders>
          </w:tcPr>
          <w:p w14:paraId="60726F2F" w14:textId="77777777" w:rsidR="00F7009D" w:rsidRPr="00EA41BD" w:rsidRDefault="009D6872" w:rsidP="00F7009D">
            <w:pPr>
              <w:keepNext/>
              <w:keepLines/>
              <w:spacing w:before="60" w:after="20" w:line="200" w:lineRule="exact"/>
              <w:jc w:val="left"/>
              <w:rPr>
                <w:spacing w:val="4"/>
              </w:rPr>
            </w:pPr>
            <w:r w:rsidRPr="00EA41BD">
              <w:rPr>
                <w:spacing w:val="4"/>
              </w:rPr>
              <w:t>Timlön</w:t>
            </w:r>
            <w:r>
              <w:rPr>
                <w:spacing w:val="4"/>
                <w:vertAlign w:val="superscript"/>
              </w:rPr>
              <w:t>3</w:t>
            </w:r>
          </w:p>
        </w:tc>
        <w:tc>
          <w:tcPr>
            <w:tcW w:w="814" w:type="dxa"/>
            <w:tcBorders>
              <w:top w:val="single" w:sz="2" w:space="0" w:color="auto"/>
              <w:bottom w:val="single" w:sz="2" w:space="0" w:color="auto"/>
            </w:tcBorders>
          </w:tcPr>
          <w:p w14:paraId="212058CF" w14:textId="77777777" w:rsidR="00F7009D" w:rsidRDefault="009D6872" w:rsidP="00F7009D">
            <w:pPr>
              <w:keepNext/>
              <w:keepLines/>
              <w:spacing w:before="60" w:after="20" w:line="200" w:lineRule="exact"/>
              <w:rPr>
                <w:spacing w:val="4"/>
              </w:rPr>
            </w:pPr>
            <w:r>
              <w:rPr>
                <w:spacing w:val="4"/>
              </w:rPr>
              <w:t>2,7</w:t>
            </w:r>
          </w:p>
          <w:p w14:paraId="70FBC4E7" w14:textId="77777777" w:rsidR="00F7009D" w:rsidRPr="00EA41BD" w:rsidRDefault="009D6872" w:rsidP="00F7009D">
            <w:pPr>
              <w:keepNext/>
              <w:keepLines/>
              <w:spacing w:before="60" w:after="20" w:line="200" w:lineRule="exact"/>
              <w:rPr>
                <w:spacing w:val="4"/>
              </w:rPr>
            </w:pPr>
            <w:r>
              <w:rPr>
                <w:spacing w:val="4"/>
              </w:rPr>
              <w:t>(</w:t>
            </w:r>
            <w:r w:rsidRPr="00EA41BD">
              <w:rPr>
                <w:spacing w:val="4"/>
              </w:rPr>
              <w:t>2,7</w:t>
            </w:r>
            <w:r>
              <w:rPr>
                <w:spacing w:val="4"/>
              </w:rPr>
              <w:t>)</w:t>
            </w:r>
          </w:p>
        </w:tc>
        <w:tc>
          <w:tcPr>
            <w:tcW w:w="567" w:type="dxa"/>
            <w:tcBorders>
              <w:top w:val="single" w:sz="2" w:space="0" w:color="auto"/>
              <w:bottom w:val="single" w:sz="2" w:space="0" w:color="auto"/>
            </w:tcBorders>
          </w:tcPr>
          <w:p w14:paraId="05BDCB9B" w14:textId="77777777" w:rsidR="00F7009D" w:rsidRDefault="009D6872" w:rsidP="00F7009D">
            <w:pPr>
              <w:keepNext/>
              <w:keepLines/>
              <w:spacing w:before="60" w:after="20" w:line="200" w:lineRule="exact"/>
              <w:rPr>
                <w:spacing w:val="4"/>
              </w:rPr>
            </w:pPr>
            <w:r>
              <w:rPr>
                <w:spacing w:val="4"/>
              </w:rPr>
              <w:t>2,9</w:t>
            </w:r>
          </w:p>
          <w:p w14:paraId="5D38AC2F" w14:textId="77777777" w:rsidR="00F7009D" w:rsidRPr="00EA41BD" w:rsidRDefault="009D6872" w:rsidP="00F7009D">
            <w:pPr>
              <w:keepNext/>
              <w:keepLines/>
              <w:spacing w:before="60" w:after="20" w:line="200" w:lineRule="exact"/>
              <w:rPr>
                <w:spacing w:val="4"/>
              </w:rPr>
            </w:pPr>
            <w:r>
              <w:rPr>
                <w:spacing w:val="4"/>
              </w:rPr>
              <w:t>(</w:t>
            </w:r>
            <w:r w:rsidRPr="00EA41BD">
              <w:rPr>
                <w:spacing w:val="4"/>
              </w:rPr>
              <w:t>2,9</w:t>
            </w:r>
            <w:r>
              <w:rPr>
                <w:spacing w:val="4"/>
              </w:rPr>
              <w:t>)</w:t>
            </w:r>
          </w:p>
        </w:tc>
        <w:tc>
          <w:tcPr>
            <w:tcW w:w="567" w:type="dxa"/>
            <w:tcBorders>
              <w:top w:val="single" w:sz="2" w:space="0" w:color="auto"/>
              <w:bottom w:val="single" w:sz="2" w:space="0" w:color="auto"/>
            </w:tcBorders>
          </w:tcPr>
          <w:p w14:paraId="62326DB9" w14:textId="77777777" w:rsidR="00F7009D" w:rsidRDefault="009D6872" w:rsidP="00F7009D">
            <w:pPr>
              <w:keepNext/>
              <w:keepLines/>
              <w:spacing w:before="60" w:after="20" w:line="200" w:lineRule="exact"/>
              <w:rPr>
                <w:spacing w:val="4"/>
              </w:rPr>
            </w:pPr>
            <w:r>
              <w:rPr>
                <w:spacing w:val="4"/>
              </w:rPr>
              <w:t>2,9</w:t>
            </w:r>
          </w:p>
          <w:p w14:paraId="43A84C91" w14:textId="77777777" w:rsidR="00F7009D" w:rsidRPr="00EA41BD" w:rsidRDefault="009D6872" w:rsidP="00F7009D">
            <w:pPr>
              <w:keepNext/>
              <w:keepLines/>
              <w:spacing w:before="60" w:after="20" w:line="200" w:lineRule="exact"/>
              <w:rPr>
                <w:spacing w:val="4"/>
              </w:rPr>
            </w:pPr>
            <w:r>
              <w:rPr>
                <w:spacing w:val="4"/>
              </w:rPr>
              <w:t>(</w:t>
            </w:r>
            <w:r w:rsidRPr="00EA41BD">
              <w:rPr>
                <w:spacing w:val="4"/>
              </w:rPr>
              <w:t>3,2</w:t>
            </w:r>
            <w:r>
              <w:rPr>
                <w:spacing w:val="4"/>
              </w:rPr>
              <w:t>)</w:t>
            </w:r>
          </w:p>
        </w:tc>
        <w:tc>
          <w:tcPr>
            <w:tcW w:w="567" w:type="dxa"/>
            <w:tcBorders>
              <w:top w:val="single" w:sz="2" w:space="0" w:color="auto"/>
              <w:bottom w:val="single" w:sz="2" w:space="0" w:color="auto"/>
            </w:tcBorders>
          </w:tcPr>
          <w:p w14:paraId="2A8E21E8" w14:textId="77777777" w:rsidR="00F7009D" w:rsidRDefault="009D6872" w:rsidP="00F7009D">
            <w:pPr>
              <w:keepNext/>
              <w:keepLines/>
              <w:spacing w:before="60" w:after="20" w:line="200" w:lineRule="exact"/>
              <w:rPr>
                <w:spacing w:val="4"/>
              </w:rPr>
            </w:pPr>
            <w:r>
              <w:rPr>
                <w:spacing w:val="4"/>
              </w:rPr>
              <w:t>3,0</w:t>
            </w:r>
          </w:p>
          <w:p w14:paraId="29B782D8" w14:textId="77777777" w:rsidR="00F7009D" w:rsidRPr="00EA41BD" w:rsidRDefault="009D6872" w:rsidP="00F7009D">
            <w:pPr>
              <w:keepNext/>
              <w:keepLines/>
              <w:spacing w:before="60" w:after="20" w:line="200" w:lineRule="exact"/>
              <w:rPr>
                <w:spacing w:val="4"/>
              </w:rPr>
            </w:pPr>
            <w:r>
              <w:rPr>
                <w:spacing w:val="4"/>
              </w:rPr>
              <w:t>(</w:t>
            </w:r>
            <w:r w:rsidRPr="00EA41BD">
              <w:rPr>
                <w:spacing w:val="4"/>
              </w:rPr>
              <w:t>3,4</w:t>
            </w:r>
            <w:r>
              <w:rPr>
                <w:spacing w:val="4"/>
              </w:rPr>
              <w:t>)</w:t>
            </w:r>
          </w:p>
        </w:tc>
        <w:tc>
          <w:tcPr>
            <w:tcW w:w="595" w:type="dxa"/>
            <w:tcBorders>
              <w:top w:val="single" w:sz="2" w:space="0" w:color="auto"/>
              <w:bottom w:val="single" w:sz="2" w:space="0" w:color="auto"/>
            </w:tcBorders>
          </w:tcPr>
          <w:p w14:paraId="00236FD7" w14:textId="77777777" w:rsidR="00F7009D" w:rsidRDefault="009D6872" w:rsidP="00F7009D">
            <w:pPr>
              <w:keepNext/>
              <w:keepLines/>
              <w:spacing w:before="60" w:after="20" w:line="200" w:lineRule="exact"/>
              <w:rPr>
                <w:spacing w:val="4"/>
              </w:rPr>
            </w:pPr>
            <w:r>
              <w:rPr>
                <w:spacing w:val="4"/>
              </w:rPr>
              <w:t>3,0</w:t>
            </w:r>
          </w:p>
          <w:p w14:paraId="6A8636A3" w14:textId="77777777" w:rsidR="00F7009D" w:rsidRPr="00EA41BD" w:rsidRDefault="009D6872" w:rsidP="00F7009D">
            <w:pPr>
              <w:keepNext/>
              <w:keepLines/>
              <w:spacing w:before="60" w:after="20" w:line="200" w:lineRule="exact"/>
              <w:rPr>
                <w:spacing w:val="4"/>
              </w:rPr>
            </w:pPr>
            <w:r>
              <w:rPr>
                <w:spacing w:val="4"/>
              </w:rPr>
              <w:t>(</w:t>
            </w:r>
            <w:r w:rsidRPr="00EA41BD">
              <w:rPr>
                <w:spacing w:val="4"/>
              </w:rPr>
              <w:t>3,5</w:t>
            </w:r>
            <w:r>
              <w:rPr>
                <w:spacing w:val="4"/>
              </w:rPr>
              <w:t>)</w:t>
            </w:r>
          </w:p>
        </w:tc>
      </w:tr>
      <w:tr w:rsidR="00F7009D" w:rsidRPr="00EA41BD" w14:paraId="5CF80442" w14:textId="77777777" w:rsidTr="00F7009D">
        <w:tc>
          <w:tcPr>
            <w:tcW w:w="1081" w:type="dxa"/>
            <w:tcBorders>
              <w:top w:val="single" w:sz="2" w:space="0" w:color="auto"/>
              <w:bottom w:val="single" w:sz="2" w:space="0" w:color="auto"/>
            </w:tcBorders>
          </w:tcPr>
          <w:p w14:paraId="0672E6D8" w14:textId="77777777" w:rsidR="00F7009D" w:rsidRPr="00EA41BD" w:rsidRDefault="009D6872" w:rsidP="00F7009D">
            <w:pPr>
              <w:keepNext/>
              <w:keepLines/>
              <w:spacing w:before="60" w:after="20" w:line="200" w:lineRule="exact"/>
              <w:jc w:val="left"/>
              <w:rPr>
                <w:spacing w:val="4"/>
              </w:rPr>
            </w:pPr>
            <w:r w:rsidRPr="00EA41BD">
              <w:rPr>
                <w:spacing w:val="4"/>
              </w:rPr>
              <w:t>KPIF</w:t>
            </w:r>
            <w:r>
              <w:rPr>
                <w:spacing w:val="4"/>
                <w:vertAlign w:val="superscript"/>
              </w:rPr>
              <w:t>4</w:t>
            </w:r>
          </w:p>
        </w:tc>
        <w:tc>
          <w:tcPr>
            <w:tcW w:w="814" w:type="dxa"/>
            <w:tcBorders>
              <w:top w:val="single" w:sz="2" w:space="0" w:color="auto"/>
              <w:bottom w:val="single" w:sz="2" w:space="0" w:color="auto"/>
            </w:tcBorders>
          </w:tcPr>
          <w:p w14:paraId="010E8E31" w14:textId="77777777" w:rsidR="00F7009D" w:rsidRDefault="009D6872" w:rsidP="00F7009D">
            <w:pPr>
              <w:keepNext/>
              <w:keepLines/>
              <w:spacing w:before="60" w:after="20" w:line="200" w:lineRule="exact"/>
              <w:rPr>
                <w:spacing w:val="4"/>
              </w:rPr>
            </w:pPr>
            <w:r>
              <w:rPr>
                <w:spacing w:val="4"/>
              </w:rPr>
              <w:t>0,8</w:t>
            </w:r>
          </w:p>
          <w:p w14:paraId="2671973D" w14:textId="77777777" w:rsidR="00F7009D" w:rsidRPr="00EA41BD" w:rsidRDefault="009D6872" w:rsidP="00F7009D">
            <w:pPr>
              <w:keepNext/>
              <w:keepLines/>
              <w:spacing w:before="60" w:after="20" w:line="200" w:lineRule="exact"/>
              <w:rPr>
                <w:spacing w:val="4"/>
              </w:rPr>
            </w:pPr>
            <w:r>
              <w:rPr>
                <w:spacing w:val="4"/>
              </w:rPr>
              <w:t>(</w:t>
            </w:r>
            <w:r w:rsidRPr="00EA41BD">
              <w:rPr>
                <w:spacing w:val="4"/>
              </w:rPr>
              <w:t>0,8</w:t>
            </w:r>
            <w:r>
              <w:rPr>
                <w:spacing w:val="4"/>
              </w:rPr>
              <w:t>)</w:t>
            </w:r>
          </w:p>
        </w:tc>
        <w:tc>
          <w:tcPr>
            <w:tcW w:w="567" w:type="dxa"/>
            <w:tcBorders>
              <w:top w:val="single" w:sz="2" w:space="0" w:color="auto"/>
              <w:bottom w:val="single" w:sz="2" w:space="0" w:color="auto"/>
            </w:tcBorders>
          </w:tcPr>
          <w:p w14:paraId="6EC3C3CB" w14:textId="77777777" w:rsidR="00F7009D" w:rsidRDefault="009D6872" w:rsidP="00F7009D">
            <w:pPr>
              <w:keepNext/>
              <w:keepLines/>
              <w:spacing w:before="60" w:after="20" w:line="200" w:lineRule="exact"/>
              <w:rPr>
                <w:spacing w:val="4"/>
              </w:rPr>
            </w:pPr>
            <w:r>
              <w:rPr>
                <w:spacing w:val="4"/>
              </w:rPr>
              <w:t>1,7</w:t>
            </w:r>
          </w:p>
          <w:p w14:paraId="673B36C5" w14:textId="77777777" w:rsidR="00F7009D" w:rsidRPr="00EA41BD" w:rsidRDefault="009D6872" w:rsidP="00F7009D">
            <w:pPr>
              <w:keepNext/>
              <w:keepLines/>
              <w:spacing w:before="60" w:after="20" w:line="200" w:lineRule="exact"/>
              <w:rPr>
                <w:spacing w:val="4"/>
              </w:rPr>
            </w:pPr>
            <w:r>
              <w:rPr>
                <w:spacing w:val="4"/>
              </w:rPr>
              <w:t>(</w:t>
            </w:r>
            <w:r w:rsidRPr="00EA41BD">
              <w:rPr>
                <w:spacing w:val="4"/>
              </w:rPr>
              <w:t>1,5</w:t>
            </w:r>
            <w:r>
              <w:rPr>
                <w:spacing w:val="4"/>
              </w:rPr>
              <w:t>)</w:t>
            </w:r>
          </w:p>
        </w:tc>
        <w:tc>
          <w:tcPr>
            <w:tcW w:w="567" w:type="dxa"/>
            <w:tcBorders>
              <w:top w:val="single" w:sz="2" w:space="0" w:color="auto"/>
              <w:bottom w:val="single" w:sz="2" w:space="0" w:color="auto"/>
            </w:tcBorders>
          </w:tcPr>
          <w:p w14:paraId="65B11AED" w14:textId="77777777" w:rsidR="00F7009D" w:rsidRDefault="009D6872" w:rsidP="00F7009D">
            <w:pPr>
              <w:keepNext/>
              <w:keepLines/>
              <w:spacing w:before="60" w:after="20" w:line="200" w:lineRule="exact"/>
              <w:rPr>
                <w:spacing w:val="4"/>
              </w:rPr>
            </w:pPr>
            <w:r>
              <w:rPr>
                <w:spacing w:val="4"/>
              </w:rPr>
              <w:t>1,9</w:t>
            </w:r>
          </w:p>
          <w:p w14:paraId="5662DD7F" w14:textId="77777777" w:rsidR="00F7009D" w:rsidRPr="00EA41BD" w:rsidRDefault="009D6872" w:rsidP="00F7009D">
            <w:pPr>
              <w:keepNext/>
              <w:keepLines/>
              <w:spacing w:before="60" w:after="20" w:line="200" w:lineRule="exact"/>
              <w:rPr>
                <w:spacing w:val="4"/>
              </w:rPr>
            </w:pPr>
            <w:r>
              <w:rPr>
                <w:spacing w:val="4"/>
              </w:rPr>
              <w:t>(</w:t>
            </w:r>
            <w:r w:rsidRPr="00EA41BD">
              <w:rPr>
                <w:spacing w:val="4"/>
              </w:rPr>
              <w:t>1,7</w:t>
            </w:r>
            <w:r>
              <w:rPr>
                <w:spacing w:val="4"/>
              </w:rPr>
              <w:t>)</w:t>
            </w:r>
          </w:p>
        </w:tc>
        <w:tc>
          <w:tcPr>
            <w:tcW w:w="567" w:type="dxa"/>
            <w:tcBorders>
              <w:top w:val="single" w:sz="2" w:space="0" w:color="auto"/>
              <w:bottom w:val="single" w:sz="2" w:space="0" w:color="auto"/>
            </w:tcBorders>
          </w:tcPr>
          <w:p w14:paraId="29D84474" w14:textId="77777777" w:rsidR="00F7009D" w:rsidRDefault="009D6872" w:rsidP="00F7009D">
            <w:pPr>
              <w:keepNext/>
              <w:keepLines/>
              <w:spacing w:before="60" w:after="20" w:line="200" w:lineRule="exact"/>
              <w:rPr>
                <w:spacing w:val="4"/>
              </w:rPr>
            </w:pPr>
            <w:r>
              <w:rPr>
                <w:spacing w:val="4"/>
              </w:rPr>
              <w:t>2,0</w:t>
            </w:r>
          </w:p>
          <w:p w14:paraId="68C6DE85" w14:textId="77777777" w:rsidR="00F7009D" w:rsidRPr="00EA41BD" w:rsidRDefault="009D6872" w:rsidP="00F7009D">
            <w:pPr>
              <w:keepNext/>
              <w:keepLines/>
              <w:spacing w:before="60" w:after="20" w:line="200" w:lineRule="exact"/>
              <w:rPr>
                <w:spacing w:val="4"/>
              </w:rPr>
            </w:pPr>
            <w:r>
              <w:rPr>
                <w:spacing w:val="4"/>
              </w:rPr>
              <w:t>(</w:t>
            </w:r>
            <w:r w:rsidRPr="00EA41BD">
              <w:rPr>
                <w:spacing w:val="4"/>
              </w:rPr>
              <w:t>1,9</w:t>
            </w:r>
            <w:r>
              <w:rPr>
                <w:spacing w:val="4"/>
              </w:rPr>
              <w:t>)</w:t>
            </w:r>
          </w:p>
        </w:tc>
        <w:tc>
          <w:tcPr>
            <w:tcW w:w="595" w:type="dxa"/>
            <w:tcBorders>
              <w:top w:val="single" w:sz="2" w:space="0" w:color="auto"/>
              <w:bottom w:val="single" w:sz="2" w:space="0" w:color="auto"/>
            </w:tcBorders>
          </w:tcPr>
          <w:p w14:paraId="30537FFD" w14:textId="77777777" w:rsidR="00F7009D" w:rsidRDefault="009D6872" w:rsidP="00F7009D">
            <w:pPr>
              <w:keepNext/>
              <w:keepLines/>
              <w:spacing w:before="60" w:after="20" w:line="200" w:lineRule="exact"/>
              <w:rPr>
                <w:spacing w:val="4"/>
              </w:rPr>
            </w:pPr>
            <w:r>
              <w:rPr>
                <w:spacing w:val="4"/>
              </w:rPr>
              <w:t>2,0</w:t>
            </w:r>
          </w:p>
          <w:p w14:paraId="0E61E76D" w14:textId="77777777" w:rsidR="00F7009D" w:rsidRPr="00EA41BD" w:rsidRDefault="009D6872" w:rsidP="00F7009D">
            <w:pPr>
              <w:keepNext/>
              <w:keepLines/>
              <w:spacing w:before="60" w:after="20" w:line="200" w:lineRule="exact"/>
              <w:rPr>
                <w:spacing w:val="4"/>
              </w:rPr>
            </w:pPr>
            <w:r>
              <w:rPr>
                <w:spacing w:val="4"/>
              </w:rPr>
              <w:t>(</w:t>
            </w:r>
            <w:r w:rsidRPr="00EA41BD">
              <w:rPr>
                <w:spacing w:val="4"/>
              </w:rPr>
              <w:t>2,0</w:t>
            </w:r>
            <w:r>
              <w:rPr>
                <w:spacing w:val="4"/>
              </w:rPr>
              <w:t>)</w:t>
            </w:r>
          </w:p>
        </w:tc>
      </w:tr>
      <w:tr w:rsidR="00F7009D" w:rsidRPr="00EA41BD" w14:paraId="655AE65F" w14:textId="77777777" w:rsidTr="00F7009D">
        <w:tc>
          <w:tcPr>
            <w:tcW w:w="1081" w:type="dxa"/>
            <w:tcBorders>
              <w:top w:val="single" w:sz="2" w:space="0" w:color="auto"/>
              <w:bottom w:val="single" w:sz="2" w:space="0" w:color="auto"/>
            </w:tcBorders>
          </w:tcPr>
          <w:p w14:paraId="31C832A4" w14:textId="77777777" w:rsidR="00F7009D" w:rsidRPr="00EA41BD" w:rsidRDefault="009D6872" w:rsidP="00F7009D">
            <w:pPr>
              <w:keepNext/>
              <w:keepLines/>
              <w:spacing w:before="60" w:after="20" w:line="200" w:lineRule="exact"/>
              <w:jc w:val="left"/>
              <w:rPr>
                <w:spacing w:val="4"/>
              </w:rPr>
            </w:pPr>
            <w:r w:rsidRPr="00EA41BD">
              <w:rPr>
                <w:spacing w:val="4"/>
              </w:rPr>
              <w:t>Reporänta</w:t>
            </w:r>
            <w:r>
              <w:rPr>
                <w:spacing w:val="4"/>
                <w:vertAlign w:val="superscript"/>
              </w:rPr>
              <w:t>4</w:t>
            </w:r>
          </w:p>
        </w:tc>
        <w:tc>
          <w:tcPr>
            <w:tcW w:w="814" w:type="dxa"/>
            <w:tcBorders>
              <w:top w:val="single" w:sz="2" w:space="0" w:color="auto"/>
              <w:bottom w:val="single" w:sz="2" w:space="0" w:color="auto"/>
            </w:tcBorders>
          </w:tcPr>
          <w:p w14:paraId="684B8F2C" w14:textId="77777777" w:rsidR="00F7009D" w:rsidRDefault="009D6872" w:rsidP="00F7009D">
            <w:pPr>
              <w:keepNext/>
              <w:keepLines/>
              <w:spacing w:before="60" w:after="20" w:line="200" w:lineRule="exact"/>
              <w:ind w:left="-14"/>
              <w:rPr>
                <w:spacing w:val="4"/>
              </w:rPr>
            </w:pPr>
            <w:r>
              <w:rPr>
                <w:spacing w:val="4"/>
              </w:rPr>
              <w:t>1,00</w:t>
            </w:r>
          </w:p>
          <w:p w14:paraId="35C083C5" w14:textId="77777777" w:rsidR="00F7009D" w:rsidRPr="00EA41BD" w:rsidRDefault="009D6872" w:rsidP="00F7009D">
            <w:pPr>
              <w:keepNext/>
              <w:keepLines/>
              <w:spacing w:before="60" w:after="20" w:line="200" w:lineRule="exact"/>
              <w:ind w:left="-14"/>
              <w:rPr>
                <w:spacing w:val="4"/>
              </w:rPr>
            </w:pPr>
            <w:r>
              <w:rPr>
                <w:spacing w:val="4"/>
              </w:rPr>
              <w:t>(</w:t>
            </w:r>
            <w:r w:rsidRPr="00EA41BD">
              <w:rPr>
                <w:spacing w:val="4"/>
              </w:rPr>
              <w:t>0,75</w:t>
            </w:r>
            <w:r>
              <w:rPr>
                <w:spacing w:val="4"/>
              </w:rPr>
              <w:t>)</w:t>
            </w:r>
          </w:p>
        </w:tc>
        <w:tc>
          <w:tcPr>
            <w:tcW w:w="567" w:type="dxa"/>
            <w:tcBorders>
              <w:top w:val="single" w:sz="2" w:space="0" w:color="auto"/>
              <w:bottom w:val="single" w:sz="2" w:space="0" w:color="auto"/>
            </w:tcBorders>
          </w:tcPr>
          <w:p w14:paraId="358BEEEA" w14:textId="77777777" w:rsidR="00F7009D" w:rsidRDefault="009D6872" w:rsidP="00F7009D">
            <w:pPr>
              <w:keepNext/>
              <w:keepLines/>
              <w:spacing w:before="60" w:after="20" w:line="200" w:lineRule="exact"/>
              <w:ind w:left="-49"/>
              <w:rPr>
                <w:spacing w:val="4"/>
              </w:rPr>
            </w:pPr>
            <w:r>
              <w:rPr>
                <w:spacing w:val="4"/>
              </w:rPr>
              <w:t>1,75</w:t>
            </w:r>
          </w:p>
          <w:p w14:paraId="54595262" w14:textId="77777777" w:rsidR="00F7009D" w:rsidRPr="00EA41BD" w:rsidRDefault="009D6872" w:rsidP="00F7009D">
            <w:pPr>
              <w:keepNext/>
              <w:keepLines/>
              <w:spacing w:before="60" w:after="20" w:line="200" w:lineRule="exact"/>
              <w:ind w:left="-49"/>
              <w:rPr>
                <w:spacing w:val="4"/>
              </w:rPr>
            </w:pPr>
            <w:r>
              <w:rPr>
                <w:spacing w:val="4"/>
              </w:rPr>
              <w:t>(</w:t>
            </w:r>
            <w:r w:rsidRPr="00EA41BD">
              <w:rPr>
                <w:spacing w:val="4"/>
              </w:rPr>
              <w:t>1,50</w:t>
            </w:r>
            <w:r>
              <w:rPr>
                <w:spacing w:val="4"/>
              </w:rPr>
              <w:t>)</w:t>
            </w:r>
          </w:p>
        </w:tc>
        <w:tc>
          <w:tcPr>
            <w:tcW w:w="567" w:type="dxa"/>
            <w:tcBorders>
              <w:top w:val="single" w:sz="2" w:space="0" w:color="auto"/>
              <w:bottom w:val="single" w:sz="2" w:space="0" w:color="auto"/>
            </w:tcBorders>
          </w:tcPr>
          <w:p w14:paraId="01BA6F78" w14:textId="77777777" w:rsidR="00F7009D" w:rsidRDefault="009D6872" w:rsidP="00F7009D">
            <w:pPr>
              <w:keepNext/>
              <w:keepLines/>
              <w:spacing w:before="60" w:after="20" w:line="200" w:lineRule="exact"/>
              <w:ind w:left="-91"/>
              <w:rPr>
                <w:spacing w:val="4"/>
              </w:rPr>
            </w:pPr>
            <w:r>
              <w:rPr>
                <w:spacing w:val="4"/>
              </w:rPr>
              <w:t>2,50</w:t>
            </w:r>
          </w:p>
          <w:p w14:paraId="6852F75A" w14:textId="77777777" w:rsidR="00F7009D" w:rsidRPr="00EA41BD" w:rsidRDefault="009D6872" w:rsidP="00F7009D">
            <w:pPr>
              <w:keepNext/>
              <w:keepLines/>
              <w:spacing w:before="60" w:after="20" w:line="200" w:lineRule="exact"/>
              <w:ind w:left="-91"/>
              <w:rPr>
                <w:spacing w:val="4"/>
              </w:rPr>
            </w:pPr>
            <w:r>
              <w:rPr>
                <w:spacing w:val="4"/>
              </w:rPr>
              <w:t>(</w:t>
            </w:r>
            <w:r w:rsidRPr="00EA41BD">
              <w:rPr>
                <w:spacing w:val="4"/>
              </w:rPr>
              <w:t>2,25</w:t>
            </w:r>
            <w:r>
              <w:rPr>
                <w:spacing w:val="4"/>
              </w:rPr>
              <w:t>)</w:t>
            </w:r>
          </w:p>
        </w:tc>
        <w:tc>
          <w:tcPr>
            <w:tcW w:w="567" w:type="dxa"/>
            <w:tcBorders>
              <w:top w:val="single" w:sz="2" w:space="0" w:color="auto"/>
              <w:bottom w:val="single" w:sz="2" w:space="0" w:color="auto"/>
            </w:tcBorders>
          </w:tcPr>
          <w:p w14:paraId="51E830B5" w14:textId="77777777" w:rsidR="00F7009D" w:rsidRDefault="009D6872" w:rsidP="00F7009D">
            <w:pPr>
              <w:keepNext/>
              <w:keepLines/>
              <w:spacing w:before="60" w:after="20" w:line="200" w:lineRule="exact"/>
              <w:ind w:left="-132"/>
              <w:rPr>
                <w:spacing w:val="4"/>
              </w:rPr>
            </w:pPr>
            <w:r>
              <w:rPr>
                <w:spacing w:val="4"/>
              </w:rPr>
              <w:t>3,00</w:t>
            </w:r>
          </w:p>
          <w:p w14:paraId="53A167A5" w14:textId="77777777" w:rsidR="00F7009D" w:rsidRPr="00EA41BD" w:rsidRDefault="009D6872" w:rsidP="00F7009D">
            <w:pPr>
              <w:keepNext/>
              <w:keepLines/>
              <w:spacing w:before="60" w:after="20" w:line="200" w:lineRule="exact"/>
              <w:ind w:left="-132"/>
              <w:rPr>
                <w:spacing w:val="4"/>
              </w:rPr>
            </w:pPr>
            <w:r>
              <w:rPr>
                <w:spacing w:val="4"/>
              </w:rPr>
              <w:t>(</w:t>
            </w:r>
            <w:r w:rsidRPr="00EA41BD">
              <w:rPr>
                <w:spacing w:val="4"/>
              </w:rPr>
              <w:t>2,75</w:t>
            </w:r>
            <w:r>
              <w:rPr>
                <w:spacing w:val="4"/>
              </w:rPr>
              <w:t>)</w:t>
            </w:r>
          </w:p>
        </w:tc>
        <w:tc>
          <w:tcPr>
            <w:tcW w:w="595" w:type="dxa"/>
            <w:tcBorders>
              <w:top w:val="single" w:sz="2" w:space="0" w:color="auto"/>
              <w:bottom w:val="single" w:sz="2" w:space="0" w:color="auto"/>
            </w:tcBorders>
          </w:tcPr>
          <w:p w14:paraId="72120140" w14:textId="77777777" w:rsidR="00F7009D" w:rsidRDefault="009D6872" w:rsidP="00F7009D">
            <w:pPr>
              <w:keepNext/>
              <w:keepLines/>
              <w:spacing w:before="60" w:after="20" w:line="200" w:lineRule="exact"/>
              <w:ind w:left="-32"/>
              <w:rPr>
                <w:spacing w:val="4"/>
              </w:rPr>
            </w:pPr>
            <w:r>
              <w:rPr>
                <w:spacing w:val="4"/>
              </w:rPr>
              <w:t>3,25</w:t>
            </w:r>
          </w:p>
          <w:p w14:paraId="37C6EC10" w14:textId="77777777" w:rsidR="00F7009D" w:rsidRPr="00EA41BD" w:rsidRDefault="009D6872" w:rsidP="00F7009D">
            <w:pPr>
              <w:keepNext/>
              <w:keepLines/>
              <w:spacing w:before="60" w:after="20" w:line="200" w:lineRule="exact"/>
              <w:ind w:left="-32"/>
              <w:rPr>
                <w:spacing w:val="4"/>
              </w:rPr>
            </w:pPr>
            <w:r>
              <w:rPr>
                <w:spacing w:val="4"/>
              </w:rPr>
              <w:t>(</w:t>
            </w:r>
            <w:r w:rsidRPr="00EA41BD">
              <w:rPr>
                <w:spacing w:val="4"/>
              </w:rPr>
              <w:t>3,25</w:t>
            </w:r>
            <w:r>
              <w:rPr>
                <w:spacing w:val="4"/>
              </w:rPr>
              <w:t>)</w:t>
            </w:r>
          </w:p>
        </w:tc>
      </w:tr>
      <w:tr w:rsidR="00F7009D" w:rsidRPr="00EA41BD" w14:paraId="71E8E683" w14:textId="77777777" w:rsidTr="00F7009D">
        <w:tc>
          <w:tcPr>
            <w:tcW w:w="1081" w:type="dxa"/>
            <w:tcBorders>
              <w:top w:val="single" w:sz="2" w:space="0" w:color="auto"/>
              <w:bottom w:val="single" w:sz="2" w:space="0" w:color="auto"/>
            </w:tcBorders>
          </w:tcPr>
          <w:p w14:paraId="6B44AC11" w14:textId="77777777" w:rsidR="00F7009D" w:rsidRPr="00EA41BD" w:rsidRDefault="009D6872" w:rsidP="00F7009D">
            <w:pPr>
              <w:keepNext/>
              <w:keepLines/>
              <w:spacing w:before="60" w:after="20" w:line="200" w:lineRule="exact"/>
              <w:jc w:val="left"/>
              <w:rPr>
                <w:spacing w:val="4"/>
              </w:rPr>
            </w:pPr>
            <w:r w:rsidRPr="00EA41BD">
              <w:rPr>
                <w:spacing w:val="4"/>
              </w:rPr>
              <w:t>BNP-gap</w:t>
            </w:r>
            <w:r>
              <w:rPr>
                <w:spacing w:val="4"/>
                <w:vertAlign w:val="superscript"/>
              </w:rPr>
              <w:t>5</w:t>
            </w:r>
          </w:p>
        </w:tc>
        <w:tc>
          <w:tcPr>
            <w:tcW w:w="814" w:type="dxa"/>
            <w:tcBorders>
              <w:top w:val="single" w:sz="2" w:space="0" w:color="auto"/>
              <w:bottom w:val="single" w:sz="2" w:space="0" w:color="auto"/>
            </w:tcBorders>
          </w:tcPr>
          <w:p w14:paraId="4489F50C" w14:textId="77777777" w:rsidR="00F7009D" w:rsidRDefault="009D6872" w:rsidP="00F7009D">
            <w:pPr>
              <w:keepNext/>
              <w:keepLines/>
              <w:spacing w:before="60" w:after="20" w:line="200" w:lineRule="exact"/>
              <w:rPr>
                <w:spacing w:val="4"/>
              </w:rPr>
            </w:pPr>
            <w:r>
              <w:rPr>
                <w:spacing w:val="4"/>
              </w:rPr>
              <w:t>-2,3</w:t>
            </w:r>
          </w:p>
          <w:p w14:paraId="7B8AA459" w14:textId="77777777" w:rsidR="00F7009D" w:rsidRPr="00EA41BD" w:rsidRDefault="009D6872" w:rsidP="00F7009D">
            <w:pPr>
              <w:keepNext/>
              <w:keepLines/>
              <w:spacing w:before="60" w:after="20" w:line="200" w:lineRule="exact"/>
              <w:rPr>
                <w:spacing w:val="4"/>
              </w:rPr>
            </w:pPr>
            <w:r>
              <w:rPr>
                <w:spacing w:val="4"/>
              </w:rPr>
              <w:t>(</w:t>
            </w:r>
            <w:r w:rsidRPr="00EA41BD">
              <w:rPr>
                <w:spacing w:val="4"/>
              </w:rPr>
              <w:t>-2,4</w:t>
            </w:r>
            <w:r>
              <w:rPr>
                <w:spacing w:val="4"/>
              </w:rPr>
              <w:t>)</w:t>
            </w:r>
          </w:p>
        </w:tc>
        <w:tc>
          <w:tcPr>
            <w:tcW w:w="567" w:type="dxa"/>
            <w:tcBorders>
              <w:top w:val="single" w:sz="2" w:space="0" w:color="auto"/>
              <w:bottom w:val="single" w:sz="2" w:space="0" w:color="auto"/>
            </w:tcBorders>
          </w:tcPr>
          <w:p w14:paraId="10CFE61E" w14:textId="77777777" w:rsidR="00F7009D" w:rsidRDefault="009D6872" w:rsidP="00F7009D">
            <w:pPr>
              <w:keepNext/>
              <w:keepLines/>
              <w:spacing w:before="60" w:after="20" w:line="200" w:lineRule="exact"/>
              <w:rPr>
                <w:spacing w:val="4"/>
              </w:rPr>
            </w:pPr>
            <w:r>
              <w:rPr>
                <w:spacing w:val="4"/>
              </w:rPr>
              <w:t>-1,5</w:t>
            </w:r>
          </w:p>
          <w:p w14:paraId="12BBC313" w14:textId="77777777" w:rsidR="00F7009D" w:rsidRPr="00EA41BD" w:rsidRDefault="009D6872" w:rsidP="00F7009D">
            <w:pPr>
              <w:keepNext/>
              <w:keepLines/>
              <w:spacing w:before="60" w:after="20" w:line="200" w:lineRule="exact"/>
              <w:rPr>
                <w:spacing w:val="4"/>
              </w:rPr>
            </w:pPr>
            <w:r>
              <w:rPr>
                <w:spacing w:val="4"/>
              </w:rPr>
              <w:t>(</w:t>
            </w:r>
            <w:r w:rsidRPr="00EA41BD">
              <w:rPr>
                <w:spacing w:val="4"/>
              </w:rPr>
              <w:t>-1,5</w:t>
            </w:r>
            <w:r>
              <w:rPr>
                <w:spacing w:val="4"/>
              </w:rPr>
              <w:t>)</w:t>
            </w:r>
          </w:p>
        </w:tc>
        <w:tc>
          <w:tcPr>
            <w:tcW w:w="567" w:type="dxa"/>
            <w:tcBorders>
              <w:top w:val="single" w:sz="2" w:space="0" w:color="auto"/>
              <w:bottom w:val="single" w:sz="2" w:space="0" w:color="auto"/>
            </w:tcBorders>
          </w:tcPr>
          <w:p w14:paraId="48376FE4" w14:textId="77777777" w:rsidR="00F7009D" w:rsidRDefault="009D6872" w:rsidP="00F7009D">
            <w:pPr>
              <w:keepNext/>
              <w:keepLines/>
              <w:spacing w:before="60" w:after="20" w:line="200" w:lineRule="exact"/>
              <w:rPr>
                <w:spacing w:val="4"/>
              </w:rPr>
            </w:pPr>
            <w:r>
              <w:rPr>
                <w:spacing w:val="4"/>
              </w:rPr>
              <w:t>-0,6</w:t>
            </w:r>
          </w:p>
          <w:p w14:paraId="11CC5C51" w14:textId="77777777" w:rsidR="00F7009D" w:rsidRPr="00EA41BD" w:rsidRDefault="009D6872" w:rsidP="00F7009D">
            <w:pPr>
              <w:keepNext/>
              <w:keepLines/>
              <w:spacing w:before="60" w:after="20" w:line="200" w:lineRule="exact"/>
              <w:rPr>
                <w:spacing w:val="4"/>
              </w:rPr>
            </w:pPr>
            <w:r>
              <w:rPr>
                <w:spacing w:val="4"/>
              </w:rPr>
              <w:t>(</w:t>
            </w:r>
            <w:r w:rsidRPr="00EA41BD">
              <w:rPr>
                <w:spacing w:val="4"/>
              </w:rPr>
              <w:t>-0,5</w:t>
            </w:r>
            <w:r>
              <w:rPr>
                <w:spacing w:val="4"/>
              </w:rPr>
              <w:t>)</w:t>
            </w:r>
          </w:p>
        </w:tc>
        <w:tc>
          <w:tcPr>
            <w:tcW w:w="567" w:type="dxa"/>
            <w:tcBorders>
              <w:top w:val="single" w:sz="2" w:space="0" w:color="auto"/>
              <w:bottom w:val="single" w:sz="2" w:space="0" w:color="auto"/>
            </w:tcBorders>
          </w:tcPr>
          <w:p w14:paraId="67FE44C6" w14:textId="77777777" w:rsidR="00F7009D" w:rsidRDefault="009D6872" w:rsidP="00F7009D">
            <w:pPr>
              <w:keepNext/>
              <w:keepLines/>
              <w:spacing w:before="60" w:after="20" w:line="200" w:lineRule="exact"/>
              <w:rPr>
                <w:spacing w:val="4"/>
              </w:rPr>
            </w:pPr>
            <w:r>
              <w:rPr>
                <w:spacing w:val="4"/>
              </w:rPr>
              <w:t>-0,3</w:t>
            </w:r>
          </w:p>
          <w:p w14:paraId="20A1465C" w14:textId="77777777" w:rsidR="00F7009D" w:rsidRPr="00EA41BD" w:rsidRDefault="009D6872" w:rsidP="00F7009D">
            <w:pPr>
              <w:keepNext/>
              <w:keepLines/>
              <w:spacing w:before="60" w:after="20" w:line="200" w:lineRule="exact"/>
              <w:rPr>
                <w:spacing w:val="4"/>
              </w:rPr>
            </w:pPr>
            <w:r>
              <w:rPr>
                <w:spacing w:val="4"/>
              </w:rPr>
              <w:t>(</w:t>
            </w:r>
            <w:r w:rsidRPr="00EA41BD">
              <w:rPr>
                <w:spacing w:val="4"/>
              </w:rPr>
              <w:t>-0,2</w:t>
            </w:r>
            <w:r>
              <w:rPr>
                <w:spacing w:val="4"/>
              </w:rPr>
              <w:t>)</w:t>
            </w:r>
          </w:p>
        </w:tc>
        <w:tc>
          <w:tcPr>
            <w:tcW w:w="595" w:type="dxa"/>
            <w:tcBorders>
              <w:top w:val="single" w:sz="2" w:space="0" w:color="auto"/>
              <w:bottom w:val="single" w:sz="2" w:space="0" w:color="auto"/>
            </w:tcBorders>
          </w:tcPr>
          <w:p w14:paraId="6614F682" w14:textId="77777777" w:rsidR="00F7009D" w:rsidRDefault="009D6872" w:rsidP="00F7009D">
            <w:pPr>
              <w:keepNext/>
              <w:keepLines/>
              <w:spacing w:before="60" w:after="20" w:line="200" w:lineRule="exact"/>
              <w:rPr>
                <w:spacing w:val="4"/>
              </w:rPr>
            </w:pPr>
            <w:r>
              <w:rPr>
                <w:spacing w:val="4"/>
              </w:rPr>
              <w:t>0,0</w:t>
            </w:r>
          </w:p>
          <w:p w14:paraId="4D41D72E" w14:textId="77777777" w:rsidR="00F7009D" w:rsidRPr="00EA41BD" w:rsidRDefault="009D6872" w:rsidP="00F7009D">
            <w:pPr>
              <w:keepNext/>
              <w:keepLines/>
              <w:spacing w:before="60" w:after="20" w:line="200" w:lineRule="exact"/>
              <w:rPr>
                <w:spacing w:val="4"/>
              </w:rPr>
            </w:pPr>
            <w:r>
              <w:rPr>
                <w:spacing w:val="4"/>
              </w:rPr>
              <w:t>(</w:t>
            </w:r>
            <w:r w:rsidRPr="00EA41BD">
              <w:rPr>
                <w:spacing w:val="4"/>
              </w:rPr>
              <w:t>0,0</w:t>
            </w:r>
            <w:r>
              <w:rPr>
                <w:spacing w:val="4"/>
              </w:rPr>
              <w:t>)</w:t>
            </w:r>
          </w:p>
        </w:tc>
      </w:tr>
      <w:tr w:rsidR="00F7009D" w:rsidRPr="00651364" w14:paraId="4587646D" w14:textId="77777777" w:rsidTr="00F7009D">
        <w:trPr>
          <w:cnfStyle w:val="010000000000" w:firstRow="0" w:lastRow="1" w:firstColumn="0" w:lastColumn="0" w:oddVBand="0" w:evenVBand="0" w:oddHBand="0" w:evenHBand="0" w:firstRowFirstColumn="0" w:firstRowLastColumn="0" w:lastRowFirstColumn="0" w:lastRowLastColumn="0"/>
        </w:trPr>
        <w:tc>
          <w:tcPr>
            <w:tcW w:w="1081" w:type="dxa"/>
            <w:tcBorders>
              <w:top w:val="single" w:sz="2" w:space="0" w:color="auto"/>
            </w:tcBorders>
          </w:tcPr>
          <w:p w14:paraId="0EE01186" w14:textId="77777777" w:rsidR="00F7009D" w:rsidRPr="009743AC" w:rsidRDefault="009D6872" w:rsidP="00F7009D">
            <w:pPr>
              <w:keepNext/>
              <w:keepLines/>
              <w:spacing w:before="60" w:after="20" w:line="200" w:lineRule="exact"/>
              <w:jc w:val="left"/>
              <w:rPr>
                <w:b w:val="0"/>
                <w:spacing w:val="4"/>
              </w:rPr>
            </w:pPr>
            <w:r w:rsidRPr="009743AC">
              <w:rPr>
                <w:b w:val="0"/>
                <w:spacing w:val="4"/>
              </w:rPr>
              <w:t>Finansiellt sparande</w:t>
            </w:r>
            <w:r>
              <w:rPr>
                <w:b w:val="0"/>
                <w:spacing w:val="4"/>
                <w:vertAlign w:val="superscript"/>
              </w:rPr>
              <w:t>6</w:t>
            </w:r>
          </w:p>
        </w:tc>
        <w:tc>
          <w:tcPr>
            <w:tcW w:w="814" w:type="dxa"/>
            <w:tcBorders>
              <w:top w:val="single" w:sz="2" w:space="0" w:color="auto"/>
            </w:tcBorders>
          </w:tcPr>
          <w:p w14:paraId="450D04BE" w14:textId="77777777" w:rsidR="00F7009D" w:rsidRDefault="009D6872" w:rsidP="00F7009D">
            <w:pPr>
              <w:keepNext/>
              <w:keepLines/>
              <w:spacing w:before="60" w:after="20" w:line="200" w:lineRule="exact"/>
              <w:rPr>
                <w:b w:val="0"/>
                <w:spacing w:val="4"/>
              </w:rPr>
            </w:pPr>
            <w:r>
              <w:rPr>
                <w:b w:val="0"/>
                <w:spacing w:val="4"/>
              </w:rPr>
              <w:t>-1,6</w:t>
            </w:r>
          </w:p>
          <w:p w14:paraId="1F7BB64E" w14:textId="77777777" w:rsidR="00F7009D" w:rsidRPr="00F7658D" w:rsidRDefault="009D6872" w:rsidP="00F7009D">
            <w:pPr>
              <w:keepNext/>
              <w:keepLines/>
              <w:spacing w:before="60" w:after="20" w:line="200" w:lineRule="exact"/>
              <w:rPr>
                <w:b w:val="0"/>
                <w:spacing w:val="4"/>
              </w:rPr>
            </w:pPr>
            <w:r>
              <w:rPr>
                <w:b w:val="0"/>
                <w:spacing w:val="4"/>
              </w:rPr>
              <w:t>(-1,6)</w:t>
            </w:r>
          </w:p>
        </w:tc>
        <w:tc>
          <w:tcPr>
            <w:tcW w:w="567" w:type="dxa"/>
            <w:tcBorders>
              <w:top w:val="single" w:sz="2" w:space="0" w:color="auto"/>
            </w:tcBorders>
          </w:tcPr>
          <w:p w14:paraId="680D9A89" w14:textId="77777777" w:rsidR="00F7009D" w:rsidRDefault="009D6872" w:rsidP="00F7009D">
            <w:pPr>
              <w:keepNext/>
              <w:keepLines/>
              <w:spacing w:before="60" w:after="20" w:line="200" w:lineRule="exact"/>
              <w:rPr>
                <w:b w:val="0"/>
                <w:spacing w:val="4"/>
              </w:rPr>
            </w:pPr>
            <w:r>
              <w:rPr>
                <w:b w:val="0"/>
                <w:spacing w:val="4"/>
              </w:rPr>
              <w:t>-0,4</w:t>
            </w:r>
          </w:p>
          <w:p w14:paraId="6CEE6F8E" w14:textId="77777777" w:rsidR="00F7009D" w:rsidRPr="00F7658D" w:rsidRDefault="009D6872" w:rsidP="00F7009D">
            <w:pPr>
              <w:keepNext/>
              <w:keepLines/>
              <w:spacing w:before="60" w:after="20" w:line="200" w:lineRule="exact"/>
              <w:rPr>
                <w:b w:val="0"/>
                <w:spacing w:val="4"/>
              </w:rPr>
            </w:pPr>
            <w:r>
              <w:rPr>
                <w:b w:val="0"/>
                <w:spacing w:val="4"/>
              </w:rPr>
              <w:t>(-0,3)</w:t>
            </w:r>
          </w:p>
        </w:tc>
        <w:tc>
          <w:tcPr>
            <w:tcW w:w="567" w:type="dxa"/>
            <w:tcBorders>
              <w:top w:val="single" w:sz="2" w:space="0" w:color="auto"/>
            </w:tcBorders>
          </w:tcPr>
          <w:p w14:paraId="123A891C" w14:textId="77777777" w:rsidR="00F7009D" w:rsidRDefault="009D6872" w:rsidP="00F7009D">
            <w:pPr>
              <w:keepNext/>
              <w:keepLines/>
              <w:spacing w:before="60" w:after="20" w:line="200" w:lineRule="exact"/>
              <w:rPr>
                <w:b w:val="0"/>
                <w:spacing w:val="4"/>
              </w:rPr>
            </w:pPr>
            <w:r>
              <w:rPr>
                <w:b w:val="0"/>
                <w:spacing w:val="4"/>
              </w:rPr>
              <w:t>-0,1</w:t>
            </w:r>
          </w:p>
          <w:p w14:paraId="6AAAA7A6" w14:textId="77777777" w:rsidR="00F7009D" w:rsidRPr="00F7658D" w:rsidRDefault="009D6872" w:rsidP="00F7009D">
            <w:pPr>
              <w:keepNext/>
              <w:keepLines/>
              <w:spacing w:before="60" w:after="20" w:line="200" w:lineRule="exact"/>
              <w:rPr>
                <w:b w:val="0"/>
                <w:spacing w:val="4"/>
              </w:rPr>
            </w:pPr>
            <w:r>
              <w:rPr>
                <w:b w:val="0"/>
                <w:spacing w:val="4"/>
              </w:rPr>
              <w:t>(0,2)</w:t>
            </w:r>
          </w:p>
        </w:tc>
        <w:tc>
          <w:tcPr>
            <w:tcW w:w="567" w:type="dxa"/>
            <w:tcBorders>
              <w:top w:val="single" w:sz="2" w:space="0" w:color="auto"/>
            </w:tcBorders>
          </w:tcPr>
          <w:p w14:paraId="2FEE7927" w14:textId="77777777" w:rsidR="00F7009D" w:rsidRDefault="009D6872" w:rsidP="00F7009D">
            <w:pPr>
              <w:keepNext/>
              <w:keepLines/>
              <w:spacing w:before="60" w:after="20" w:line="200" w:lineRule="exact"/>
              <w:rPr>
                <w:b w:val="0"/>
                <w:spacing w:val="4"/>
              </w:rPr>
            </w:pPr>
            <w:r>
              <w:rPr>
                <w:b w:val="0"/>
                <w:spacing w:val="4"/>
              </w:rPr>
              <w:t>0,3</w:t>
            </w:r>
          </w:p>
          <w:p w14:paraId="6AAA8B95" w14:textId="77777777" w:rsidR="00F7009D" w:rsidRPr="00F7658D" w:rsidRDefault="009D6872" w:rsidP="00F7009D">
            <w:pPr>
              <w:keepNext/>
              <w:keepLines/>
              <w:spacing w:before="60" w:after="20" w:line="200" w:lineRule="exact"/>
              <w:rPr>
                <w:b w:val="0"/>
                <w:spacing w:val="4"/>
              </w:rPr>
            </w:pPr>
            <w:r>
              <w:rPr>
                <w:b w:val="0"/>
                <w:spacing w:val="4"/>
              </w:rPr>
              <w:t>(0,7)</w:t>
            </w:r>
          </w:p>
        </w:tc>
        <w:tc>
          <w:tcPr>
            <w:tcW w:w="595" w:type="dxa"/>
            <w:tcBorders>
              <w:top w:val="single" w:sz="2" w:space="0" w:color="auto"/>
            </w:tcBorders>
          </w:tcPr>
          <w:p w14:paraId="2BB9B8BC" w14:textId="77777777" w:rsidR="00F7009D" w:rsidRDefault="009D6872" w:rsidP="00F7009D">
            <w:pPr>
              <w:keepNext/>
              <w:keepLines/>
              <w:spacing w:before="60" w:after="20" w:line="200" w:lineRule="exact"/>
              <w:rPr>
                <w:b w:val="0"/>
                <w:spacing w:val="4"/>
              </w:rPr>
            </w:pPr>
            <w:r>
              <w:rPr>
                <w:b w:val="0"/>
                <w:spacing w:val="4"/>
              </w:rPr>
              <w:t>0,8</w:t>
            </w:r>
          </w:p>
          <w:p w14:paraId="0EF0C377" w14:textId="77777777" w:rsidR="00F7009D" w:rsidRPr="00F7658D" w:rsidRDefault="009D6872" w:rsidP="00F7009D">
            <w:pPr>
              <w:keepNext/>
              <w:keepLines/>
              <w:spacing w:before="60" w:after="20" w:line="200" w:lineRule="exact"/>
              <w:rPr>
                <w:b w:val="0"/>
                <w:spacing w:val="4"/>
              </w:rPr>
            </w:pPr>
            <w:r>
              <w:rPr>
                <w:b w:val="0"/>
                <w:spacing w:val="4"/>
              </w:rPr>
              <w:t>(1,2)</w:t>
            </w:r>
          </w:p>
        </w:tc>
      </w:tr>
    </w:tbl>
    <w:p w14:paraId="4D106256" w14:textId="77777777" w:rsidR="00F7009D" w:rsidRPr="003B6B5E" w:rsidRDefault="009D6872" w:rsidP="00F7009D">
      <w:pPr>
        <w:pStyle w:val="TabellFotnot"/>
      </w:pPr>
      <w:r w:rsidRPr="00750824">
        <w:rPr>
          <w:vertAlign w:val="superscript"/>
        </w:rPr>
        <w:t>1</w:t>
      </w:r>
      <w:r w:rsidRPr="003B6B5E">
        <w:t xml:space="preserve"> 15–74 år</w:t>
      </w:r>
      <w:r>
        <w:t>.</w:t>
      </w:r>
    </w:p>
    <w:p w14:paraId="08995177" w14:textId="77777777" w:rsidR="00F7009D" w:rsidRPr="003B6B5E" w:rsidRDefault="009D6872" w:rsidP="00F7009D">
      <w:pPr>
        <w:pStyle w:val="TabellFotnot"/>
      </w:pPr>
      <w:r w:rsidRPr="00750824">
        <w:rPr>
          <w:vertAlign w:val="superscript"/>
        </w:rPr>
        <w:t>2</w:t>
      </w:r>
      <w:r w:rsidRPr="003B6B5E">
        <w:t xml:space="preserve"> Procent av arbetskraften.</w:t>
      </w:r>
    </w:p>
    <w:p w14:paraId="7CD6FBFF" w14:textId="3CDEC6E1" w:rsidR="00F7009D" w:rsidRPr="003B6B5E" w:rsidRDefault="009D6872" w:rsidP="00F7009D">
      <w:pPr>
        <w:pStyle w:val="TabellFotnot"/>
      </w:pPr>
      <w:r w:rsidRPr="00750824">
        <w:rPr>
          <w:vertAlign w:val="superscript"/>
        </w:rPr>
        <w:t>3</w:t>
      </w:r>
      <w:r w:rsidRPr="003B6B5E">
        <w:t xml:space="preserve"> Timlön enligt </w:t>
      </w:r>
      <w:r>
        <w:t>konjunkturlönestatistiken.</w:t>
      </w:r>
    </w:p>
    <w:p w14:paraId="5E8E6790" w14:textId="77777777" w:rsidR="00F7009D" w:rsidRPr="003B6B5E" w:rsidRDefault="009D6872" w:rsidP="00F7009D">
      <w:pPr>
        <w:pStyle w:val="TabellFotnot"/>
      </w:pPr>
      <w:r w:rsidRPr="00750824">
        <w:rPr>
          <w:vertAlign w:val="superscript"/>
        </w:rPr>
        <w:t>4</w:t>
      </w:r>
      <w:r w:rsidRPr="003B6B5E">
        <w:t xml:space="preserve"> Årsgenomsnitt.</w:t>
      </w:r>
    </w:p>
    <w:p w14:paraId="1827D7CE" w14:textId="77777777" w:rsidR="00F7009D" w:rsidRPr="003B6B5E" w:rsidRDefault="009D6872" w:rsidP="00F7009D">
      <w:pPr>
        <w:pStyle w:val="TabellFotnot"/>
      </w:pPr>
      <w:r w:rsidRPr="00750824">
        <w:rPr>
          <w:vertAlign w:val="superscript"/>
        </w:rPr>
        <w:t>5</w:t>
      </w:r>
      <w:r w:rsidRPr="003B6B5E">
        <w:t xml:space="preserve"> Skillnaden mellan faktisk och potentiell BNP i procent av potentiell BNP.</w:t>
      </w:r>
    </w:p>
    <w:p w14:paraId="4B8EC12B" w14:textId="77777777" w:rsidR="00F7009D" w:rsidRPr="003B6B5E" w:rsidRDefault="009D6872" w:rsidP="00F7009D">
      <w:pPr>
        <w:pStyle w:val="TabellFotnot"/>
      </w:pPr>
      <w:r w:rsidRPr="00750824">
        <w:rPr>
          <w:vertAlign w:val="superscript"/>
        </w:rPr>
        <w:t>6</w:t>
      </w:r>
      <w:r w:rsidRPr="003B6B5E">
        <w:t xml:space="preserve"> Procent av BNP.</w:t>
      </w:r>
    </w:p>
    <w:p w14:paraId="3E956577" w14:textId="77777777" w:rsidR="00F7009D" w:rsidRDefault="009D6872" w:rsidP="00F7009D">
      <w:pPr>
        <w:pStyle w:val="TabellFotnot"/>
      </w:pPr>
      <w:r w:rsidRPr="00651364">
        <w:t>Källa: Egna beräkningar.</w:t>
      </w:r>
    </w:p>
    <w:p w14:paraId="1DF7C4AD" w14:textId="6E60812A" w:rsidR="00F7009D" w:rsidRDefault="00F7009D" w:rsidP="00F7009D">
      <w:pPr>
        <w:pStyle w:val="Brdtext"/>
      </w:pPr>
      <w:bookmarkStart w:id="204" w:name="_Ref382988928"/>
      <w:bookmarkStart w:id="205" w:name="_Ref383438043"/>
    </w:p>
    <w:p w14:paraId="103E188D" w14:textId="77777777" w:rsidR="00F7009D" w:rsidRDefault="009D6872" w:rsidP="00F7009D">
      <w:pPr>
        <w:pStyle w:val="Brdtext"/>
      </w:pPr>
      <w:r w:rsidRPr="008066F2">
        <w:t>Sammantaget växer BNP med i genomsnitt 2</w:t>
      </w:r>
      <w:r>
        <w:t>,5</w:t>
      </w:r>
      <w:r w:rsidRPr="008066F2">
        <w:t xml:space="preserve"> procent per år 2014–2018 jämfört med 2,9 procent per år i genomsnitt under samma period i prognosen</w:t>
      </w:r>
      <w:r>
        <w:t xml:space="preserve"> (se </w:t>
      </w:r>
      <w:r>
        <w:fldChar w:fldCharType="begin"/>
      </w:r>
      <w:r>
        <w:instrText xml:space="preserve"> REF  _Ref382987378 \* Lower \h  \* MERGEFORMAT </w:instrText>
      </w:r>
      <w:r>
        <w:fldChar w:fldCharType="separate"/>
      </w:r>
      <w:r w:rsidR="004642B5">
        <w:t xml:space="preserve">tabell </w:t>
      </w:r>
      <w:r w:rsidR="004642B5" w:rsidRPr="004642B5">
        <w:rPr>
          <w:bCs/>
          <w:noProof/>
        </w:rPr>
        <w:t>3</w:t>
      </w:r>
      <w:r w:rsidR="004642B5">
        <w:t>.</w:t>
      </w:r>
      <w:r w:rsidR="004642B5">
        <w:rPr>
          <w:noProof/>
        </w:rPr>
        <w:t>10</w:t>
      </w:r>
      <w:r>
        <w:fldChar w:fldCharType="end"/>
      </w:r>
      <w:r>
        <w:t xml:space="preserve"> och </w:t>
      </w:r>
      <w:r>
        <w:fldChar w:fldCharType="begin"/>
      </w:r>
      <w:r>
        <w:instrText xml:space="preserve"> REF  _Ref383520643 \* Lower \h  \* MERGEFORMAT </w:instrText>
      </w:r>
      <w:r>
        <w:fldChar w:fldCharType="separate"/>
      </w:r>
      <w:r w:rsidR="004642B5">
        <w:t xml:space="preserve">diagram </w:t>
      </w:r>
      <w:r w:rsidR="004642B5" w:rsidRPr="004642B5">
        <w:rPr>
          <w:bCs/>
          <w:noProof/>
        </w:rPr>
        <w:t>3</w:t>
      </w:r>
      <w:r w:rsidR="004642B5">
        <w:rPr>
          <w:noProof/>
        </w:rPr>
        <w:t>.29</w:t>
      </w:r>
      <w:r>
        <w:fldChar w:fldCharType="end"/>
      </w:r>
      <w:r>
        <w:t>)</w:t>
      </w:r>
      <w:r w:rsidRPr="008066F2">
        <w:t xml:space="preserve">. Resursutnyttjandet i ekonomin som helhet, mätt med BNP-gapet, är </w:t>
      </w:r>
      <w:r>
        <w:t>i balans</w:t>
      </w:r>
      <w:r w:rsidRPr="008066F2">
        <w:t xml:space="preserve"> i slutet av </w:t>
      </w:r>
      <w:r>
        <w:t>perioden.</w:t>
      </w:r>
    </w:p>
    <w:p w14:paraId="39409098" w14:textId="3E2A7F8A" w:rsidR="00F7009D" w:rsidRDefault="009D6872" w:rsidP="00F7009D">
      <w:pPr>
        <w:pStyle w:val="Brdtextmedindrag"/>
      </w:pPr>
      <w:r>
        <w:t>Den offentliga sektorns finansiella sparande som andel av BNP försämras med som mest 0,4 procentenheter jämfört med i huvud</w:t>
      </w:r>
      <w:r>
        <w:softHyphen/>
        <w:t>scenariot. Det beror i huvudsak på att den svagare efterfrågan i ekonomin och den högre arbetslösheten leder till att löne</w:t>
      </w:r>
      <w:r>
        <w:softHyphen/>
        <w:t>summan utvecklas långsammare än i huvudscenariot. Dessutom blir mervärdes</w:t>
      </w:r>
      <w:r>
        <w:softHyphen/>
        <w:t>skatteintäkterna lägre eftersom hus</w:t>
      </w:r>
      <w:r>
        <w:softHyphen/>
        <w:t>hållens konsumtion ökar långsammare än i huvudscenariot. Bland utgifterna ökar arbetslöshets</w:t>
      </w:r>
      <w:r>
        <w:softHyphen/>
        <w:t xml:space="preserve">ersättningen något. </w:t>
      </w:r>
    </w:p>
    <w:p w14:paraId="34ED82A1" w14:textId="5C06FCB3" w:rsidR="00F7009D" w:rsidRDefault="009D6872" w:rsidP="00F7009D">
      <w:pPr>
        <w:pStyle w:val="DiagramRubrik"/>
      </w:pPr>
      <w:bookmarkStart w:id="206" w:name="_Ref383520643"/>
      <w:bookmarkStart w:id="207" w:name="_Toc384401765"/>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29</w:t>
        </w:r>
      </w:fldSimple>
      <w:bookmarkEnd w:id="204"/>
      <w:bookmarkEnd w:id="205"/>
      <w:bookmarkEnd w:id="206"/>
      <w:r>
        <w:t xml:space="preserve"> BNP-tillväxt 2012–2018</w:t>
      </w:r>
      <w:bookmarkEnd w:id="207"/>
    </w:p>
    <w:p w14:paraId="536E7610" w14:textId="6CD5EE0E" w:rsidR="00F7009D" w:rsidRDefault="009D6872" w:rsidP="00F7009D">
      <w:pPr>
        <w:pStyle w:val="DiagramUnderrubrik"/>
      </w:pPr>
      <w:r>
        <w:t>Årlig procentuell förändring</w:t>
      </w:r>
    </w:p>
    <w:p w14:paraId="4D2452DB" w14:textId="4A91E1A4" w:rsidR="00F7009D" w:rsidRDefault="009D6872" w:rsidP="00F7009D">
      <w:pPr>
        <w:pStyle w:val="Brdtext"/>
        <w:spacing w:line="260" w:lineRule="atLeast"/>
      </w:pPr>
      <w:r>
        <w:rPr>
          <w:noProof/>
          <w:lang w:eastAsia="sv-SE"/>
        </w:rPr>
        <w:drawing>
          <wp:inline distT="0" distB="0" distL="0" distR="0" wp14:anchorId="0A7E7E23" wp14:editId="256FFA4E">
            <wp:extent cx="2753995" cy="2271275"/>
            <wp:effectExtent l="0" t="0" r="8255" b="0"/>
            <wp:docPr id="64" name="Diagram 23"/>
            <wp:cNvGraphicFramePr/>
            <a:graphic xmlns:a="http://schemas.openxmlformats.org/drawingml/2006/main">
              <a:graphicData uri="http://schemas.openxmlformats.org/drawingml/2006/chart">
                <c:chart xmlns:c="http://schemas.openxmlformats.org/drawingml/2006/chart" xmlns:r="http://schemas.openxmlformats.org/officeDocument/2006/relationships" r:id="rId144"/>
              </a:graphicData>
            </a:graphic>
          </wp:inline>
        </w:drawing>
      </w:r>
    </w:p>
    <w:p w14:paraId="058B73C1" w14:textId="57BA898D" w:rsidR="00F7009D" w:rsidRDefault="009D6872" w:rsidP="00F7009D">
      <w:pPr>
        <w:pStyle w:val="DiagramFotnot"/>
      </w:pPr>
      <w:r>
        <w:t>Källor: Statistiska centralbyrån och egna beräkningar.</w:t>
      </w:r>
    </w:p>
    <w:p w14:paraId="54A6D5C6" w14:textId="58026332" w:rsidR="00F7009D" w:rsidRPr="00651364" w:rsidRDefault="009D6872" w:rsidP="00F7009D">
      <w:pPr>
        <w:pStyle w:val="Rubrik4utannumrering"/>
      </w:pPr>
      <w:r w:rsidRPr="00624525">
        <w:t xml:space="preserve">Alternativscenario </w:t>
      </w:r>
      <w:r>
        <w:t>3</w:t>
      </w:r>
      <w:r w:rsidRPr="00624525">
        <w:t xml:space="preserve">: </w:t>
      </w:r>
      <w:r>
        <w:t>Exporten förstärker återhämtningen</w:t>
      </w:r>
    </w:p>
    <w:p w14:paraId="56178B0F" w14:textId="74F44D70" w:rsidR="00F7009D" w:rsidRPr="00986127" w:rsidRDefault="009D6872" w:rsidP="00F7009D">
      <w:pPr>
        <w:pStyle w:val="Brdtext"/>
      </w:pPr>
      <w:r>
        <w:rPr>
          <w:rStyle w:val="BrdtextChar"/>
        </w:rPr>
        <w:t xml:space="preserve">Exportens utveckling är i prognosen svag jämfört med andra konjunkturåterhämtningar. </w:t>
      </w:r>
      <w:r w:rsidRPr="00EA41BD">
        <w:rPr>
          <w:rStyle w:val="BrdtextChar"/>
        </w:rPr>
        <w:t>I</w:t>
      </w:r>
      <w:r w:rsidRPr="00986127">
        <w:t xml:space="preserve"> detta alternativscenario antas en starkare ekonomisk utveckling i omvärlden </w:t>
      </w:r>
      <w:r>
        <w:t>och</w:t>
      </w:r>
      <w:r w:rsidRPr="00986127">
        <w:t xml:space="preserve"> att det finns ett </w:t>
      </w:r>
      <w:r>
        <w:t>större</w:t>
      </w:r>
      <w:r w:rsidRPr="00986127">
        <w:t xml:space="preserve"> behov av investeringar </w:t>
      </w:r>
      <w:r>
        <w:t>i de avancerade ekonomierna jämfört med i prognosen</w:t>
      </w:r>
      <w:r w:rsidRPr="00986127">
        <w:t xml:space="preserve">. </w:t>
      </w:r>
      <w:r>
        <w:t>Sammantaget medför detta</w:t>
      </w:r>
      <w:r w:rsidRPr="00986127">
        <w:t xml:space="preserve"> </w:t>
      </w:r>
      <w:r>
        <w:t xml:space="preserve">att </w:t>
      </w:r>
      <w:r w:rsidRPr="00986127">
        <w:t xml:space="preserve">omvärldsefterfrågan utvecklas starkare och </w:t>
      </w:r>
      <w:r>
        <w:t xml:space="preserve">att </w:t>
      </w:r>
      <w:r w:rsidRPr="00986127">
        <w:t>den internationella investeringscykeln tar fart</w:t>
      </w:r>
      <w:r>
        <w:t xml:space="preserve"> </w:t>
      </w:r>
      <w:r w:rsidRPr="00986127">
        <w:t>mer markant</w:t>
      </w:r>
      <w:r>
        <w:t>. Detta</w:t>
      </w:r>
      <w:r w:rsidRPr="00986127">
        <w:t xml:space="preserve"> ökar omvärldens efterfrågan på </w:t>
      </w:r>
      <w:r>
        <w:t xml:space="preserve">de </w:t>
      </w:r>
      <w:r w:rsidRPr="00986127">
        <w:t>insats- och investeringsvaror som dominerar svensk export</w:t>
      </w:r>
      <w:r>
        <w:t>.</w:t>
      </w:r>
      <w:r w:rsidRPr="00986127">
        <w:t xml:space="preserve"> </w:t>
      </w:r>
      <w:r>
        <w:t>E</w:t>
      </w:r>
      <w:r w:rsidRPr="00986127">
        <w:t>xport</w:t>
      </w:r>
      <w:r>
        <w:t>tillväxten</w:t>
      </w:r>
      <w:r w:rsidRPr="00986127">
        <w:t xml:space="preserve"> </w:t>
      </w:r>
      <w:r>
        <w:t>i alternativscenariot blir därmed högre</w:t>
      </w:r>
      <w:r w:rsidRPr="00986127">
        <w:t xml:space="preserve"> </w:t>
      </w:r>
      <w:r w:rsidRPr="00986127" w:rsidDel="00DA28A5">
        <w:t xml:space="preserve">än </w:t>
      </w:r>
      <w:r w:rsidRPr="00986127">
        <w:t xml:space="preserve">den i prognosen </w:t>
      </w:r>
      <w:r>
        <w:t xml:space="preserve">2014 och 2015 </w:t>
      </w:r>
      <w:r w:rsidRPr="00986127">
        <w:t>(</w:t>
      </w:r>
      <w:r>
        <w:t xml:space="preserve">se </w:t>
      </w:r>
      <w:r>
        <w:fldChar w:fldCharType="begin"/>
      </w:r>
      <w:r>
        <w:instrText xml:space="preserve"> REF  _Ref383438354 \* Lower \h </w:instrText>
      </w:r>
      <w:r>
        <w:fldChar w:fldCharType="separate"/>
      </w:r>
      <w:r w:rsidR="004642B5">
        <w:t xml:space="preserve">tabell </w:t>
      </w:r>
      <w:r w:rsidR="004642B5" w:rsidRPr="004642B5">
        <w:rPr>
          <w:bCs/>
          <w:noProof/>
        </w:rPr>
        <w:t>3</w:t>
      </w:r>
      <w:r w:rsidR="004642B5">
        <w:t>.</w:t>
      </w:r>
      <w:r w:rsidR="004642B5">
        <w:rPr>
          <w:noProof/>
        </w:rPr>
        <w:t>11</w:t>
      </w:r>
      <w:r>
        <w:fldChar w:fldCharType="end"/>
      </w:r>
      <w:r w:rsidRPr="00986127">
        <w:t xml:space="preserve">). I slutet av prognosperioden </w:t>
      </w:r>
      <w:r>
        <w:t xml:space="preserve">antas dock att </w:t>
      </w:r>
      <w:r w:rsidRPr="00986127">
        <w:t xml:space="preserve">exporttillväxten </w:t>
      </w:r>
      <w:r>
        <w:t>klingar</w:t>
      </w:r>
      <w:r w:rsidRPr="00986127">
        <w:t xml:space="preserve"> av när resursutnyttjandet blir mindre negativt i omvärlden och tillväxten i världsmarknadsefterfrågan dämpas.</w:t>
      </w:r>
    </w:p>
    <w:p w14:paraId="603E9178" w14:textId="3ADF8CB3" w:rsidR="00F7009D" w:rsidRDefault="009D6872" w:rsidP="00F7009D">
      <w:pPr>
        <w:pStyle w:val="Brdtextmedindrag"/>
      </w:pPr>
      <w:r>
        <w:t xml:space="preserve">Den högre exporttillväxten 2014 och 2015 medför att BNP-tillväxten blir högre (se </w:t>
      </w:r>
      <w:r>
        <w:fldChar w:fldCharType="begin"/>
      </w:r>
      <w:r>
        <w:instrText xml:space="preserve"> REF  _Ref383438354 \* Lower \h </w:instrText>
      </w:r>
      <w:r>
        <w:fldChar w:fldCharType="separate"/>
      </w:r>
      <w:r w:rsidR="004642B5">
        <w:t xml:space="preserve">tabell </w:t>
      </w:r>
      <w:r w:rsidR="004642B5" w:rsidRPr="004642B5">
        <w:rPr>
          <w:bCs/>
          <w:noProof/>
        </w:rPr>
        <w:t>3</w:t>
      </w:r>
      <w:r w:rsidR="004642B5">
        <w:t>.</w:t>
      </w:r>
      <w:r w:rsidR="004642B5">
        <w:rPr>
          <w:noProof/>
        </w:rPr>
        <w:t>11</w:t>
      </w:r>
      <w:r>
        <w:fldChar w:fldCharType="end"/>
      </w:r>
      <w:r>
        <w:t xml:space="preserve"> och </w:t>
      </w:r>
      <w:r>
        <w:fldChar w:fldCharType="begin"/>
      </w:r>
      <w:r>
        <w:instrText xml:space="preserve"> REF  _Ref383520643 \* Lower \h </w:instrText>
      </w:r>
      <w:r>
        <w:fldChar w:fldCharType="separate"/>
      </w:r>
      <w:r w:rsidR="004642B5">
        <w:t xml:space="preserve">diagram </w:t>
      </w:r>
      <w:r w:rsidR="004642B5" w:rsidRPr="004642B5">
        <w:rPr>
          <w:bCs/>
          <w:noProof/>
        </w:rPr>
        <w:t>3</w:t>
      </w:r>
      <w:r w:rsidR="004642B5">
        <w:rPr>
          <w:noProof/>
        </w:rPr>
        <w:t>.29</w:t>
      </w:r>
      <w:r>
        <w:fldChar w:fldCharType="end"/>
      </w:r>
      <w:r>
        <w:t xml:space="preserve">). </w:t>
      </w:r>
      <w:r w:rsidRPr="00986127">
        <w:t>Den medför</w:t>
      </w:r>
      <w:r>
        <w:t xml:space="preserve"> också</w:t>
      </w:r>
      <w:r w:rsidRPr="00986127">
        <w:t xml:space="preserve"> att företag behöver utöka personalstyrkan mer än i huvudscenariot. Arbetslösheten börjar därför sjunka 201</w:t>
      </w:r>
      <w:r>
        <w:t>4</w:t>
      </w:r>
      <w:r w:rsidRPr="00986127">
        <w:t xml:space="preserve"> och blir 5,6 procent i slutet av perioden</w:t>
      </w:r>
      <w:r>
        <w:t xml:space="preserve"> (se </w:t>
      </w:r>
      <w:r>
        <w:fldChar w:fldCharType="begin"/>
      </w:r>
      <w:r>
        <w:instrText xml:space="preserve"> REF  _Ref383438354 \* Lower \h </w:instrText>
      </w:r>
      <w:r>
        <w:fldChar w:fldCharType="separate"/>
      </w:r>
      <w:r w:rsidR="004642B5">
        <w:t xml:space="preserve">tabell </w:t>
      </w:r>
      <w:r w:rsidR="004642B5" w:rsidRPr="004642B5">
        <w:rPr>
          <w:bCs/>
          <w:noProof/>
        </w:rPr>
        <w:t>3</w:t>
      </w:r>
      <w:r w:rsidR="004642B5">
        <w:t>.</w:t>
      </w:r>
      <w:r w:rsidR="004642B5">
        <w:rPr>
          <w:noProof/>
        </w:rPr>
        <w:t>11</w:t>
      </w:r>
      <w:r>
        <w:fldChar w:fldCharType="end"/>
      </w:r>
      <w:r>
        <w:t xml:space="preserve"> och </w:t>
      </w:r>
      <w:r>
        <w:fldChar w:fldCharType="begin"/>
      </w:r>
      <w:r>
        <w:instrText xml:space="preserve"> REF  _Ref383596661 \* Lower \h </w:instrText>
      </w:r>
      <w:r>
        <w:fldChar w:fldCharType="separate"/>
      </w:r>
      <w:r w:rsidR="004642B5">
        <w:t xml:space="preserve">diagram </w:t>
      </w:r>
      <w:r w:rsidR="004642B5" w:rsidRPr="004642B5">
        <w:rPr>
          <w:bCs/>
          <w:noProof/>
        </w:rPr>
        <w:t>3</w:t>
      </w:r>
      <w:r w:rsidR="004642B5">
        <w:rPr>
          <w:noProof/>
        </w:rPr>
        <w:t>.28</w:t>
      </w:r>
      <w:r>
        <w:fldChar w:fldCharType="end"/>
      </w:r>
      <w:r>
        <w:t>)</w:t>
      </w:r>
      <w:r w:rsidRPr="00986127">
        <w:t xml:space="preserve">. Sammantaget blir arbetslösheten i snitt </w:t>
      </w:r>
      <w:r>
        <w:t>ca</w:t>
      </w:r>
      <w:r w:rsidRPr="00986127">
        <w:t xml:space="preserve"> 0,</w:t>
      </w:r>
      <w:r>
        <w:t>5</w:t>
      </w:r>
      <w:r w:rsidRPr="00986127">
        <w:t xml:space="preserve"> procentenheter lägre än i prognosen. </w:t>
      </w:r>
      <w:r>
        <w:t>D</w:t>
      </w:r>
      <w:r w:rsidRPr="00986127">
        <w:t xml:space="preserve">et förbättrade läget på arbetsmarknaden </w:t>
      </w:r>
      <w:r>
        <w:t xml:space="preserve">medför </w:t>
      </w:r>
      <w:r w:rsidRPr="00986127">
        <w:t>att lönerna utvecklas starkare samt att inflationstrycket blir högre.</w:t>
      </w:r>
      <w:r>
        <w:t xml:space="preserve"> </w:t>
      </w:r>
      <w:r w:rsidRPr="00986127">
        <w:t xml:space="preserve">Reporäntan börjar </w:t>
      </w:r>
      <w:r>
        <w:t xml:space="preserve">höjas </w:t>
      </w:r>
      <w:r w:rsidRPr="00986127">
        <w:t>201</w:t>
      </w:r>
      <w:r>
        <w:t>4</w:t>
      </w:r>
      <w:r w:rsidRPr="00986127">
        <w:t xml:space="preserve"> </w:t>
      </w:r>
      <w:r>
        <w:t xml:space="preserve">och </w:t>
      </w:r>
      <w:r w:rsidRPr="00986127">
        <w:t xml:space="preserve">är som mest 0,5 procentenheter högre än i </w:t>
      </w:r>
      <w:r>
        <w:t>prognosen</w:t>
      </w:r>
      <w:r w:rsidRPr="00986127">
        <w:t>.</w:t>
      </w:r>
      <w:r>
        <w:t xml:space="preserve"> </w:t>
      </w:r>
    </w:p>
    <w:p w14:paraId="6F3D8297" w14:textId="30D0C707" w:rsidR="00F7009D" w:rsidRDefault="009D6872" w:rsidP="00F7009D">
      <w:pPr>
        <w:pStyle w:val="TabellRubrik"/>
      </w:pPr>
      <w:bookmarkStart w:id="208" w:name="_Ref383438354"/>
      <w:bookmarkStart w:id="209" w:name="_Toc384401638"/>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11</w:t>
      </w:r>
      <w:r w:rsidR="0009067D">
        <w:rPr>
          <w:noProof/>
        </w:rPr>
        <w:fldChar w:fldCharType="end"/>
      </w:r>
      <w:bookmarkEnd w:id="208"/>
      <w:r>
        <w:t xml:space="preserve"> Alternativscenario 3: Exporten förstärker återhämtningen</w:t>
      </w:r>
      <w:bookmarkEnd w:id="209"/>
    </w:p>
    <w:p w14:paraId="741D2CB2" w14:textId="62D111D9" w:rsidR="00F7009D" w:rsidRDefault="009D6872" w:rsidP="00F7009D">
      <w:pPr>
        <w:pStyle w:val="TabellUnderrubrik"/>
        <w:spacing w:after="0"/>
      </w:pPr>
      <w:r>
        <w:t>Prognos enligt huvudscenariot inom parentes</w:t>
      </w:r>
    </w:p>
    <w:p w14:paraId="3A4A5440" w14:textId="009ABC93" w:rsidR="00F7009D" w:rsidRDefault="009D6872" w:rsidP="00F7009D">
      <w:pPr>
        <w:pStyle w:val="TabellUnderrubrik"/>
      </w:pPr>
      <w:r>
        <w:t>Årlig procentuell förändring om annat ej anges</w:t>
      </w:r>
    </w:p>
    <w:tbl>
      <w:tblPr>
        <w:tblStyle w:val="RKEgentabell"/>
        <w:tblW w:w="4305" w:type="dxa"/>
        <w:tblLook w:val="0460" w:firstRow="1" w:lastRow="1" w:firstColumn="0" w:lastColumn="0" w:noHBand="0" w:noVBand="1"/>
      </w:tblPr>
      <w:tblGrid>
        <w:gridCol w:w="1081"/>
        <w:gridCol w:w="606"/>
        <w:gridCol w:w="655"/>
        <w:gridCol w:w="653"/>
        <w:gridCol w:w="653"/>
        <w:gridCol w:w="657"/>
      </w:tblGrid>
      <w:tr w:rsidR="00F7009D" w:rsidRPr="00EA41BD" w14:paraId="03A97AFF" w14:textId="77777777" w:rsidTr="00F7009D">
        <w:trPr>
          <w:cnfStyle w:val="100000000000" w:firstRow="1" w:lastRow="0" w:firstColumn="0" w:lastColumn="0" w:oddVBand="0" w:evenVBand="0" w:oddHBand="0" w:evenHBand="0" w:firstRowFirstColumn="0" w:firstRowLastColumn="0" w:lastRowFirstColumn="0" w:lastRowLastColumn="0"/>
        </w:trPr>
        <w:tc>
          <w:tcPr>
            <w:tcW w:w="1081" w:type="dxa"/>
          </w:tcPr>
          <w:p w14:paraId="3207032E" w14:textId="77777777" w:rsidR="00F7009D" w:rsidRPr="00EA41BD" w:rsidRDefault="00F7009D" w:rsidP="00F7009D">
            <w:pPr>
              <w:keepNext/>
              <w:keepLines/>
              <w:jc w:val="left"/>
            </w:pPr>
          </w:p>
        </w:tc>
        <w:tc>
          <w:tcPr>
            <w:tcW w:w="606" w:type="dxa"/>
          </w:tcPr>
          <w:p w14:paraId="5211C391" w14:textId="77777777" w:rsidR="00F7009D" w:rsidRPr="00EA41BD" w:rsidRDefault="009D6872" w:rsidP="00F7009D">
            <w:pPr>
              <w:keepNext/>
              <w:keepLines/>
              <w:ind w:left="-108"/>
            </w:pPr>
            <w:r w:rsidRPr="00EA41BD">
              <w:t>201</w:t>
            </w:r>
            <w:r>
              <w:t>4</w:t>
            </w:r>
          </w:p>
        </w:tc>
        <w:tc>
          <w:tcPr>
            <w:tcW w:w="655" w:type="dxa"/>
          </w:tcPr>
          <w:p w14:paraId="0E8872F0" w14:textId="77777777" w:rsidR="00F7009D" w:rsidRPr="00EA41BD" w:rsidRDefault="009D6872" w:rsidP="00F7009D">
            <w:pPr>
              <w:keepNext/>
              <w:keepLines/>
              <w:ind w:left="-49"/>
            </w:pPr>
            <w:r w:rsidRPr="00EA41BD">
              <w:t>2015</w:t>
            </w:r>
          </w:p>
        </w:tc>
        <w:tc>
          <w:tcPr>
            <w:tcW w:w="653" w:type="dxa"/>
          </w:tcPr>
          <w:p w14:paraId="23AE0BD3" w14:textId="77777777" w:rsidR="00F7009D" w:rsidRPr="00EA41BD" w:rsidRDefault="009D6872" w:rsidP="00F7009D">
            <w:pPr>
              <w:keepNext/>
              <w:keepLines/>
              <w:ind w:left="-91"/>
            </w:pPr>
            <w:r w:rsidRPr="00EA41BD">
              <w:t>2016</w:t>
            </w:r>
          </w:p>
        </w:tc>
        <w:tc>
          <w:tcPr>
            <w:tcW w:w="653" w:type="dxa"/>
          </w:tcPr>
          <w:p w14:paraId="67085EB0" w14:textId="77777777" w:rsidR="00F7009D" w:rsidRPr="00EA41BD" w:rsidRDefault="009D6872" w:rsidP="00F7009D">
            <w:pPr>
              <w:keepNext/>
              <w:keepLines/>
              <w:ind w:left="-132"/>
            </w:pPr>
            <w:r w:rsidRPr="00EA41BD">
              <w:t>2017</w:t>
            </w:r>
          </w:p>
        </w:tc>
        <w:tc>
          <w:tcPr>
            <w:tcW w:w="657" w:type="dxa"/>
          </w:tcPr>
          <w:p w14:paraId="47257941" w14:textId="77777777" w:rsidR="00F7009D" w:rsidRPr="00EA41BD" w:rsidRDefault="009D6872" w:rsidP="00F7009D">
            <w:pPr>
              <w:keepNext/>
              <w:keepLines/>
              <w:ind w:left="-32"/>
            </w:pPr>
            <w:r w:rsidRPr="00EA41BD">
              <w:t>2018</w:t>
            </w:r>
          </w:p>
        </w:tc>
      </w:tr>
      <w:tr w:rsidR="00F7009D" w:rsidRPr="00EA41BD" w14:paraId="30666E4D" w14:textId="77777777" w:rsidTr="00F7009D">
        <w:tc>
          <w:tcPr>
            <w:tcW w:w="1081" w:type="dxa"/>
            <w:tcBorders>
              <w:top w:val="single" w:sz="18" w:space="0" w:color="auto"/>
              <w:bottom w:val="single" w:sz="2" w:space="0" w:color="auto"/>
            </w:tcBorders>
          </w:tcPr>
          <w:p w14:paraId="17E04DF3" w14:textId="77777777" w:rsidR="00F7009D" w:rsidRPr="00EA41BD" w:rsidRDefault="009D6872" w:rsidP="00F7009D">
            <w:pPr>
              <w:pStyle w:val="TabellRader"/>
              <w:jc w:val="left"/>
              <w:rPr>
                <w:sz w:val="22"/>
              </w:rPr>
            </w:pPr>
            <w:r w:rsidRPr="00EA41BD">
              <w:t>BNP</w:t>
            </w:r>
          </w:p>
        </w:tc>
        <w:tc>
          <w:tcPr>
            <w:tcW w:w="606" w:type="dxa"/>
            <w:tcBorders>
              <w:top w:val="single" w:sz="18" w:space="0" w:color="auto"/>
              <w:bottom w:val="single" w:sz="2" w:space="0" w:color="auto"/>
            </w:tcBorders>
          </w:tcPr>
          <w:p w14:paraId="131B176E" w14:textId="77777777" w:rsidR="00F7009D" w:rsidRDefault="009D6872" w:rsidP="00F7009D">
            <w:pPr>
              <w:pStyle w:val="TabellRader"/>
              <w:rPr>
                <w:sz w:val="22"/>
              </w:rPr>
            </w:pPr>
            <w:r>
              <w:t>3,4</w:t>
            </w:r>
          </w:p>
          <w:p w14:paraId="115E9AA0" w14:textId="77777777" w:rsidR="00F7009D" w:rsidRPr="00EA41BD" w:rsidRDefault="009D6872" w:rsidP="00F7009D">
            <w:pPr>
              <w:pStyle w:val="TabellRader"/>
              <w:rPr>
                <w:sz w:val="22"/>
              </w:rPr>
            </w:pPr>
            <w:r>
              <w:t>(2,7)</w:t>
            </w:r>
          </w:p>
        </w:tc>
        <w:tc>
          <w:tcPr>
            <w:tcW w:w="655" w:type="dxa"/>
            <w:tcBorders>
              <w:top w:val="single" w:sz="18" w:space="0" w:color="auto"/>
              <w:bottom w:val="single" w:sz="2" w:space="0" w:color="auto"/>
            </w:tcBorders>
          </w:tcPr>
          <w:p w14:paraId="755EA06C" w14:textId="77777777" w:rsidR="00F7009D" w:rsidRDefault="009D6872" w:rsidP="00F7009D">
            <w:pPr>
              <w:pStyle w:val="TabellRader"/>
              <w:rPr>
                <w:sz w:val="22"/>
              </w:rPr>
            </w:pPr>
            <w:r w:rsidRPr="00EA41BD">
              <w:t>3,</w:t>
            </w:r>
            <w:r>
              <w:t>8</w:t>
            </w:r>
          </w:p>
          <w:p w14:paraId="4A3D4732" w14:textId="77777777" w:rsidR="00F7009D" w:rsidRPr="00EA41BD" w:rsidRDefault="009D6872" w:rsidP="00F7009D">
            <w:pPr>
              <w:pStyle w:val="TabellRader"/>
              <w:rPr>
                <w:sz w:val="22"/>
              </w:rPr>
            </w:pPr>
            <w:r>
              <w:t>(3,3)</w:t>
            </w:r>
          </w:p>
        </w:tc>
        <w:tc>
          <w:tcPr>
            <w:tcW w:w="653" w:type="dxa"/>
            <w:tcBorders>
              <w:top w:val="single" w:sz="18" w:space="0" w:color="auto"/>
              <w:bottom w:val="single" w:sz="2" w:space="0" w:color="auto"/>
            </w:tcBorders>
          </w:tcPr>
          <w:p w14:paraId="2BE11BA9" w14:textId="77777777" w:rsidR="00F7009D" w:rsidRDefault="009D6872" w:rsidP="00F7009D">
            <w:pPr>
              <w:pStyle w:val="TabellRader"/>
              <w:rPr>
                <w:sz w:val="22"/>
              </w:rPr>
            </w:pPr>
            <w:r w:rsidRPr="00EA41BD">
              <w:t>3,</w:t>
            </w:r>
            <w:r>
              <w:t>3</w:t>
            </w:r>
          </w:p>
          <w:p w14:paraId="75EEFBB5" w14:textId="77777777" w:rsidR="00F7009D" w:rsidRPr="00EA41BD" w:rsidRDefault="009D6872" w:rsidP="00F7009D">
            <w:pPr>
              <w:pStyle w:val="TabellRader"/>
              <w:rPr>
                <w:sz w:val="22"/>
              </w:rPr>
            </w:pPr>
            <w:r>
              <w:t>(3,5)</w:t>
            </w:r>
          </w:p>
        </w:tc>
        <w:tc>
          <w:tcPr>
            <w:tcW w:w="653" w:type="dxa"/>
            <w:tcBorders>
              <w:top w:val="single" w:sz="18" w:space="0" w:color="auto"/>
              <w:bottom w:val="single" w:sz="2" w:space="0" w:color="auto"/>
            </w:tcBorders>
          </w:tcPr>
          <w:p w14:paraId="6C3B3C5F" w14:textId="77777777" w:rsidR="00F7009D" w:rsidRDefault="009D6872" w:rsidP="00F7009D">
            <w:pPr>
              <w:pStyle w:val="TabellRader"/>
              <w:rPr>
                <w:sz w:val="22"/>
              </w:rPr>
            </w:pPr>
            <w:r>
              <w:t>1,9</w:t>
            </w:r>
          </w:p>
          <w:p w14:paraId="3787FED3" w14:textId="77777777" w:rsidR="00F7009D" w:rsidRPr="00EA41BD" w:rsidRDefault="009D6872" w:rsidP="00F7009D">
            <w:pPr>
              <w:pStyle w:val="TabellRader"/>
              <w:rPr>
                <w:sz w:val="22"/>
              </w:rPr>
            </w:pPr>
            <w:r>
              <w:t>(2,5)</w:t>
            </w:r>
          </w:p>
        </w:tc>
        <w:tc>
          <w:tcPr>
            <w:tcW w:w="657" w:type="dxa"/>
            <w:tcBorders>
              <w:top w:val="single" w:sz="18" w:space="0" w:color="auto"/>
              <w:bottom w:val="single" w:sz="2" w:space="0" w:color="auto"/>
            </w:tcBorders>
          </w:tcPr>
          <w:p w14:paraId="7747B74C" w14:textId="77777777" w:rsidR="00F7009D" w:rsidRDefault="009D6872" w:rsidP="00F7009D">
            <w:pPr>
              <w:pStyle w:val="TabellRader"/>
              <w:rPr>
                <w:sz w:val="22"/>
              </w:rPr>
            </w:pPr>
            <w:r>
              <w:t>1,8</w:t>
            </w:r>
          </w:p>
          <w:p w14:paraId="154FC5DD" w14:textId="77777777" w:rsidR="00F7009D" w:rsidRPr="00EA41BD" w:rsidRDefault="009D6872" w:rsidP="00F7009D">
            <w:pPr>
              <w:pStyle w:val="TabellRader"/>
              <w:rPr>
                <w:sz w:val="22"/>
              </w:rPr>
            </w:pPr>
            <w:r>
              <w:t>(2,3)</w:t>
            </w:r>
          </w:p>
        </w:tc>
      </w:tr>
      <w:tr w:rsidR="00F7009D" w:rsidRPr="00EA41BD" w14:paraId="262A6C64" w14:textId="77777777" w:rsidTr="00F7009D">
        <w:trPr>
          <w:trHeight w:val="307"/>
        </w:trPr>
        <w:tc>
          <w:tcPr>
            <w:tcW w:w="1081" w:type="dxa"/>
            <w:tcBorders>
              <w:top w:val="single" w:sz="2" w:space="0" w:color="auto"/>
              <w:bottom w:val="single" w:sz="2" w:space="0" w:color="auto"/>
            </w:tcBorders>
          </w:tcPr>
          <w:p w14:paraId="64A25098" w14:textId="77777777" w:rsidR="00F7009D" w:rsidRPr="00EA41BD" w:rsidRDefault="009D6872" w:rsidP="00F7009D">
            <w:pPr>
              <w:pStyle w:val="TabellRader"/>
              <w:jc w:val="left"/>
              <w:rPr>
                <w:sz w:val="22"/>
              </w:rPr>
            </w:pPr>
            <w:r>
              <w:t>Export</w:t>
            </w:r>
          </w:p>
        </w:tc>
        <w:tc>
          <w:tcPr>
            <w:tcW w:w="606" w:type="dxa"/>
            <w:tcBorders>
              <w:top w:val="single" w:sz="2" w:space="0" w:color="auto"/>
              <w:bottom w:val="single" w:sz="2" w:space="0" w:color="auto"/>
            </w:tcBorders>
            <w:vAlign w:val="bottom"/>
          </w:tcPr>
          <w:p w14:paraId="41FAC224" w14:textId="77777777" w:rsidR="00F7009D" w:rsidRDefault="009D6872" w:rsidP="00F7009D">
            <w:pPr>
              <w:pStyle w:val="TabellRader"/>
              <w:rPr>
                <w:sz w:val="22"/>
              </w:rPr>
            </w:pPr>
            <w:r>
              <w:t>6,0</w:t>
            </w:r>
          </w:p>
          <w:p w14:paraId="4BF6C0A2" w14:textId="77777777" w:rsidR="00F7009D" w:rsidRPr="00EA41BD" w:rsidRDefault="009D6872" w:rsidP="00F7009D">
            <w:pPr>
              <w:pStyle w:val="TabellRader"/>
              <w:rPr>
                <w:sz w:val="22"/>
              </w:rPr>
            </w:pPr>
            <w:r>
              <w:t>(3,5)</w:t>
            </w:r>
          </w:p>
        </w:tc>
        <w:tc>
          <w:tcPr>
            <w:tcW w:w="655" w:type="dxa"/>
            <w:tcBorders>
              <w:top w:val="single" w:sz="2" w:space="0" w:color="auto"/>
              <w:bottom w:val="single" w:sz="2" w:space="0" w:color="auto"/>
            </w:tcBorders>
            <w:vAlign w:val="bottom"/>
          </w:tcPr>
          <w:p w14:paraId="5448F3B9" w14:textId="77777777" w:rsidR="00F7009D" w:rsidRDefault="009D6872" w:rsidP="00F7009D">
            <w:pPr>
              <w:pStyle w:val="TabellRader"/>
              <w:rPr>
                <w:sz w:val="22"/>
              </w:rPr>
            </w:pPr>
            <w:r>
              <w:t>7,4</w:t>
            </w:r>
          </w:p>
          <w:p w14:paraId="0DBAD721" w14:textId="77777777" w:rsidR="00F7009D" w:rsidRPr="00EA41BD" w:rsidRDefault="009D6872" w:rsidP="00F7009D">
            <w:pPr>
              <w:pStyle w:val="TabellRader"/>
              <w:rPr>
                <w:sz w:val="22"/>
              </w:rPr>
            </w:pPr>
            <w:r>
              <w:t>(5,5)</w:t>
            </w:r>
          </w:p>
        </w:tc>
        <w:tc>
          <w:tcPr>
            <w:tcW w:w="653" w:type="dxa"/>
            <w:tcBorders>
              <w:top w:val="single" w:sz="2" w:space="0" w:color="auto"/>
              <w:bottom w:val="single" w:sz="2" w:space="0" w:color="auto"/>
            </w:tcBorders>
            <w:vAlign w:val="bottom"/>
          </w:tcPr>
          <w:p w14:paraId="53DBB513" w14:textId="77777777" w:rsidR="00F7009D" w:rsidRDefault="009D6872" w:rsidP="00F7009D">
            <w:pPr>
              <w:pStyle w:val="TabellRader"/>
              <w:rPr>
                <w:sz w:val="22"/>
              </w:rPr>
            </w:pPr>
            <w:r>
              <w:t>6,2</w:t>
            </w:r>
          </w:p>
          <w:p w14:paraId="2EBE7A90" w14:textId="77777777" w:rsidR="00F7009D" w:rsidRPr="00EA41BD" w:rsidRDefault="009D6872" w:rsidP="00F7009D">
            <w:pPr>
              <w:pStyle w:val="TabellRader"/>
              <w:rPr>
                <w:sz w:val="22"/>
              </w:rPr>
            </w:pPr>
            <w:r>
              <w:t>(6,5)</w:t>
            </w:r>
          </w:p>
        </w:tc>
        <w:tc>
          <w:tcPr>
            <w:tcW w:w="653" w:type="dxa"/>
            <w:tcBorders>
              <w:top w:val="single" w:sz="2" w:space="0" w:color="auto"/>
              <w:bottom w:val="single" w:sz="2" w:space="0" w:color="auto"/>
            </w:tcBorders>
            <w:vAlign w:val="bottom"/>
          </w:tcPr>
          <w:p w14:paraId="5C70A5ED" w14:textId="77777777" w:rsidR="00F7009D" w:rsidRDefault="009D6872" w:rsidP="00F7009D">
            <w:pPr>
              <w:pStyle w:val="TabellRader"/>
              <w:rPr>
                <w:sz w:val="22"/>
              </w:rPr>
            </w:pPr>
            <w:r>
              <w:t>4,4</w:t>
            </w:r>
          </w:p>
          <w:p w14:paraId="689A571A" w14:textId="77777777" w:rsidR="00F7009D" w:rsidRPr="00EA41BD" w:rsidRDefault="009D6872" w:rsidP="00F7009D">
            <w:pPr>
              <w:pStyle w:val="TabellRader"/>
              <w:rPr>
                <w:sz w:val="22"/>
              </w:rPr>
            </w:pPr>
            <w:r>
              <w:t>(5,7)</w:t>
            </w:r>
          </w:p>
        </w:tc>
        <w:tc>
          <w:tcPr>
            <w:tcW w:w="657" w:type="dxa"/>
            <w:tcBorders>
              <w:top w:val="single" w:sz="2" w:space="0" w:color="auto"/>
              <w:bottom w:val="single" w:sz="2" w:space="0" w:color="auto"/>
            </w:tcBorders>
            <w:vAlign w:val="bottom"/>
          </w:tcPr>
          <w:p w14:paraId="040C70C4" w14:textId="77777777" w:rsidR="00F7009D" w:rsidRDefault="009D6872" w:rsidP="00F7009D">
            <w:pPr>
              <w:pStyle w:val="TabellRader"/>
              <w:rPr>
                <w:sz w:val="22"/>
              </w:rPr>
            </w:pPr>
            <w:r>
              <w:t>4,4</w:t>
            </w:r>
          </w:p>
          <w:p w14:paraId="6C4ECD64" w14:textId="77777777" w:rsidR="00F7009D" w:rsidRPr="00EA41BD" w:rsidRDefault="009D6872" w:rsidP="00F7009D">
            <w:pPr>
              <w:pStyle w:val="TabellRader"/>
              <w:rPr>
                <w:sz w:val="22"/>
              </w:rPr>
            </w:pPr>
            <w:r>
              <w:t>(5,4)</w:t>
            </w:r>
          </w:p>
        </w:tc>
      </w:tr>
      <w:tr w:rsidR="00F7009D" w:rsidRPr="00EA41BD" w14:paraId="7EE60014" w14:textId="77777777" w:rsidTr="00F7009D">
        <w:tc>
          <w:tcPr>
            <w:tcW w:w="1081" w:type="dxa"/>
            <w:tcBorders>
              <w:top w:val="single" w:sz="2" w:space="0" w:color="auto"/>
              <w:bottom w:val="single" w:sz="2" w:space="0" w:color="auto"/>
            </w:tcBorders>
          </w:tcPr>
          <w:p w14:paraId="448D03EE" w14:textId="77777777" w:rsidR="00F7009D" w:rsidRPr="00EA41BD" w:rsidRDefault="009D6872" w:rsidP="00F7009D">
            <w:pPr>
              <w:pStyle w:val="TabellRader"/>
              <w:jc w:val="left"/>
              <w:rPr>
                <w:sz w:val="22"/>
              </w:rPr>
            </w:pPr>
            <w:r w:rsidRPr="00EA41BD">
              <w:t>Sysselsatta</w:t>
            </w:r>
            <w:r>
              <w:rPr>
                <w:vertAlign w:val="superscript"/>
              </w:rPr>
              <w:t>1</w:t>
            </w:r>
          </w:p>
        </w:tc>
        <w:tc>
          <w:tcPr>
            <w:tcW w:w="606" w:type="dxa"/>
            <w:tcBorders>
              <w:top w:val="single" w:sz="2" w:space="0" w:color="auto"/>
              <w:bottom w:val="single" w:sz="2" w:space="0" w:color="auto"/>
            </w:tcBorders>
          </w:tcPr>
          <w:p w14:paraId="70DCA5DD" w14:textId="77777777" w:rsidR="00F7009D" w:rsidRDefault="009D6872" w:rsidP="00F7009D">
            <w:pPr>
              <w:pStyle w:val="TabellRader"/>
              <w:rPr>
                <w:sz w:val="22"/>
              </w:rPr>
            </w:pPr>
            <w:r>
              <w:t>1,4</w:t>
            </w:r>
          </w:p>
          <w:p w14:paraId="5BD3F868" w14:textId="77777777" w:rsidR="00F7009D" w:rsidRPr="00EA41BD" w:rsidRDefault="009D6872" w:rsidP="00F7009D">
            <w:pPr>
              <w:pStyle w:val="TabellRader"/>
              <w:rPr>
                <w:sz w:val="22"/>
              </w:rPr>
            </w:pPr>
            <w:r>
              <w:t>(1,2)</w:t>
            </w:r>
          </w:p>
        </w:tc>
        <w:tc>
          <w:tcPr>
            <w:tcW w:w="655" w:type="dxa"/>
            <w:tcBorders>
              <w:top w:val="single" w:sz="2" w:space="0" w:color="auto"/>
              <w:bottom w:val="single" w:sz="2" w:space="0" w:color="auto"/>
            </w:tcBorders>
          </w:tcPr>
          <w:p w14:paraId="6DEDA7FD" w14:textId="77777777" w:rsidR="00F7009D" w:rsidRDefault="009D6872" w:rsidP="00F7009D">
            <w:pPr>
              <w:pStyle w:val="TabellRader"/>
              <w:rPr>
                <w:sz w:val="22"/>
              </w:rPr>
            </w:pPr>
            <w:r>
              <w:t>1,5</w:t>
            </w:r>
          </w:p>
          <w:p w14:paraId="51527890" w14:textId="77777777" w:rsidR="00F7009D" w:rsidRPr="00EA41BD" w:rsidRDefault="009D6872" w:rsidP="00F7009D">
            <w:pPr>
              <w:pStyle w:val="TabellRader"/>
              <w:rPr>
                <w:sz w:val="22"/>
              </w:rPr>
            </w:pPr>
            <w:r>
              <w:t>(</w:t>
            </w:r>
            <w:r w:rsidRPr="00EA41BD">
              <w:t>1,2</w:t>
            </w:r>
            <w:r>
              <w:t>)</w:t>
            </w:r>
          </w:p>
        </w:tc>
        <w:tc>
          <w:tcPr>
            <w:tcW w:w="653" w:type="dxa"/>
            <w:tcBorders>
              <w:top w:val="single" w:sz="2" w:space="0" w:color="auto"/>
              <w:bottom w:val="single" w:sz="2" w:space="0" w:color="auto"/>
            </w:tcBorders>
          </w:tcPr>
          <w:p w14:paraId="63E81C7A" w14:textId="77777777" w:rsidR="00F7009D" w:rsidRDefault="009D6872" w:rsidP="00F7009D">
            <w:pPr>
              <w:pStyle w:val="TabellRader"/>
              <w:rPr>
                <w:sz w:val="22"/>
              </w:rPr>
            </w:pPr>
            <w:r>
              <w:t>1,4</w:t>
            </w:r>
          </w:p>
          <w:p w14:paraId="5A99714D" w14:textId="77777777" w:rsidR="00F7009D" w:rsidRPr="00EA41BD" w:rsidRDefault="009D6872" w:rsidP="00F7009D">
            <w:pPr>
              <w:pStyle w:val="TabellRader"/>
              <w:rPr>
                <w:sz w:val="22"/>
              </w:rPr>
            </w:pPr>
            <w:r>
              <w:t>(</w:t>
            </w:r>
            <w:r w:rsidRPr="00EA41BD">
              <w:t>1,2</w:t>
            </w:r>
            <w:r>
              <w:t>)</w:t>
            </w:r>
          </w:p>
        </w:tc>
        <w:tc>
          <w:tcPr>
            <w:tcW w:w="653" w:type="dxa"/>
            <w:tcBorders>
              <w:top w:val="single" w:sz="2" w:space="0" w:color="auto"/>
              <w:bottom w:val="single" w:sz="2" w:space="0" w:color="auto"/>
            </w:tcBorders>
          </w:tcPr>
          <w:p w14:paraId="4B9C6FEA" w14:textId="77777777" w:rsidR="00F7009D" w:rsidRDefault="009D6872" w:rsidP="00F7009D">
            <w:pPr>
              <w:pStyle w:val="TabellRader"/>
              <w:rPr>
                <w:sz w:val="22"/>
              </w:rPr>
            </w:pPr>
            <w:r>
              <w:t>0,9</w:t>
            </w:r>
          </w:p>
          <w:p w14:paraId="4B7E2EC9" w14:textId="77777777" w:rsidR="00F7009D" w:rsidRPr="00EA41BD" w:rsidRDefault="009D6872" w:rsidP="00F7009D">
            <w:pPr>
              <w:pStyle w:val="TabellRader"/>
              <w:rPr>
                <w:sz w:val="22"/>
              </w:rPr>
            </w:pPr>
            <w:r>
              <w:t>(</w:t>
            </w:r>
            <w:r w:rsidRPr="00EA41BD">
              <w:t>1,0</w:t>
            </w:r>
            <w:r>
              <w:t>)</w:t>
            </w:r>
          </w:p>
        </w:tc>
        <w:tc>
          <w:tcPr>
            <w:tcW w:w="657" w:type="dxa"/>
            <w:tcBorders>
              <w:top w:val="single" w:sz="2" w:space="0" w:color="auto"/>
              <w:bottom w:val="single" w:sz="2" w:space="0" w:color="auto"/>
            </w:tcBorders>
          </w:tcPr>
          <w:p w14:paraId="42D5B980" w14:textId="77777777" w:rsidR="00F7009D" w:rsidRDefault="009D6872" w:rsidP="00F7009D">
            <w:pPr>
              <w:pStyle w:val="TabellRader"/>
              <w:rPr>
                <w:sz w:val="22"/>
              </w:rPr>
            </w:pPr>
            <w:r>
              <w:t>0,6</w:t>
            </w:r>
          </w:p>
          <w:p w14:paraId="1C3A2D3B" w14:textId="77777777" w:rsidR="00F7009D" w:rsidRPr="00EA41BD" w:rsidRDefault="009D6872" w:rsidP="00F7009D">
            <w:pPr>
              <w:pStyle w:val="TabellRader"/>
              <w:rPr>
                <w:sz w:val="22"/>
              </w:rPr>
            </w:pPr>
            <w:r>
              <w:t>(</w:t>
            </w:r>
            <w:r w:rsidRPr="00EA41BD">
              <w:t>0,9</w:t>
            </w:r>
            <w:r>
              <w:t>)</w:t>
            </w:r>
          </w:p>
        </w:tc>
      </w:tr>
      <w:tr w:rsidR="00F7009D" w:rsidRPr="00EA41BD" w14:paraId="32F69057" w14:textId="77777777" w:rsidTr="00F7009D">
        <w:tc>
          <w:tcPr>
            <w:tcW w:w="1081" w:type="dxa"/>
            <w:tcBorders>
              <w:top w:val="single" w:sz="2" w:space="0" w:color="auto"/>
              <w:bottom w:val="single" w:sz="2" w:space="0" w:color="auto"/>
            </w:tcBorders>
          </w:tcPr>
          <w:p w14:paraId="589E02B0" w14:textId="77777777" w:rsidR="00F7009D" w:rsidRPr="00EA41BD" w:rsidRDefault="009D6872" w:rsidP="00F7009D">
            <w:pPr>
              <w:pStyle w:val="TabellRader"/>
              <w:jc w:val="left"/>
              <w:rPr>
                <w:sz w:val="22"/>
              </w:rPr>
            </w:pPr>
            <w:r w:rsidRPr="00EA41BD">
              <w:t>Arbetslöshet</w:t>
            </w:r>
            <w:r>
              <w:rPr>
                <w:vertAlign w:val="superscript"/>
              </w:rPr>
              <w:t>1,2</w:t>
            </w:r>
          </w:p>
        </w:tc>
        <w:tc>
          <w:tcPr>
            <w:tcW w:w="606" w:type="dxa"/>
            <w:tcBorders>
              <w:top w:val="single" w:sz="2" w:space="0" w:color="auto"/>
              <w:bottom w:val="single" w:sz="2" w:space="0" w:color="auto"/>
            </w:tcBorders>
          </w:tcPr>
          <w:p w14:paraId="40DA0AB4" w14:textId="77777777" w:rsidR="00F7009D" w:rsidRDefault="009D6872" w:rsidP="00F7009D">
            <w:pPr>
              <w:pStyle w:val="TabellRader"/>
              <w:rPr>
                <w:sz w:val="22"/>
              </w:rPr>
            </w:pPr>
            <w:r>
              <w:t>7,5</w:t>
            </w:r>
          </w:p>
          <w:p w14:paraId="07D98365" w14:textId="77777777" w:rsidR="00F7009D" w:rsidRPr="00EA41BD" w:rsidRDefault="009D6872" w:rsidP="00F7009D">
            <w:pPr>
              <w:pStyle w:val="TabellRader"/>
              <w:rPr>
                <w:sz w:val="22"/>
              </w:rPr>
            </w:pPr>
            <w:r>
              <w:t>(7,7)</w:t>
            </w:r>
          </w:p>
        </w:tc>
        <w:tc>
          <w:tcPr>
            <w:tcW w:w="655" w:type="dxa"/>
            <w:tcBorders>
              <w:top w:val="single" w:sz="2" w:space="0" w:color="auto"/>
              <w:bottom w:val="single" w:sz="2" w:space="0" w:color="auto"/>
            </w:tcBorders>
          </w:tcPr>
          <w:p w14:paraId="3E9271AA" w14:textId="77777777" w:rsidR="00F7009D" w:rsidRDefault="009D6872" w:rsidP="00F7009D">
            <w:pPr>
              <w:pStyle w:val="TabellRader"/>
              <w:rPr>
                <w:sz w:val="22"/>
              </w:rPr>
            </w:pPr>
            <w:r>
              <w:t>6,7</w:t>
            </w:r>
          </w:p>
          <w:p w14:paraId="131F5489" w14:textId="77777777" w:rsidR="00F7009D" w:rsidRPr="00EA41BD" w:rsidRDefault="009D6872" w:rsidP="00F7009D">
            <w:pPr>
              <w:pStyle w:val="TabellRader"/>
              <w:rPr>
                <w:sz w:val="22"/>
              </w:rPr>
            </w:pPr>
            <w:r>
              <w:t>(</w:t>
            </w:r>
            <w:r w:rsidRPr="00EA41BD">
              <w:t>7,3</w:t>
            </w:r>
            <w:r>
              <w:t>)</w:t>
            </w:r>
          </w:p>
        </w:tc>
        <w:tc>
          <w:tcPr>
            <w:tcW w:w="653" w:type="dxa"/>
            <w:tcBorders>
              <w:top w:val="single" w:sz="2" w:space="0" w:color="auto"/>
              <w:bottom w:val="single" w:sz="2" w:space="0" w:color="auto"/>
            </w:tcBorders>
          </w:tcPr>
          <w:p w14:paraId="33FAD414" w14:textId="77777777" w:rsidR="00F7009D" w:rsidRDefault="009D6872" w:rsidP="00F7009D">
            <w:pPr>
              <w:pStyle w:val="TabellRader"/>
              <w:rPr>
                <w:sz w:val="22"/>
              </w:rPr>
            </w:pPr>
            <w:r>
              <w:t>5,9</w:t>
            </w:r>
          </w:p>
          <w:p w14:paraId="38A6C19B" w14:textId="77777777" w:rsidR="00F7009D" w:rsidRPr="00EA41BD" w:rsidRDefault="009D6872" w:rsidP="00F7009D">
            <w:pPr>
              <w:pStyle w:val="TabellRader"/>
              <w:rPr>
                <w:sz w:val="22"/>
              </w:rPr>
            </w:pPr>
            <w:r>
              <w:t>(</w:t>
            </w:r>
            <w:r w:rsidRPr="00EA41BD">
              <w:t>6,7</w:t>
            </w:r>
            <w:r>
              <w:t>)</w:t>
            </w:r>
          </w:p>
        </w:tc>
        <w:tc>
          <w:tcPr>
            <w:tcW w:w="653" w:type="dxa"/>
            <w:tcBorders>
              <w:top w:val="single" w:sz="2" w:space="0" w:color="auto"/>
              <w:bottom w:val="single" w:sz="2" w:space="0" w:color="auto"/>
            </w:tcBorders>
          </w:tcPr>
          <w:p w14:paraId="705E35F1" w14:textId="77777777" w:rsidR="00F7009D" w:rsidRDefault="009D6872" w:rsidP="00F7009D">
            <w:pPr>
              <w:pStyle w:val="TabellRader"/>
              <w:rPr>
                <w:sz w:val="22"/>
              </w:rPr>
            </w:pPr>
            <w:r>
              <w:t>5,6</w:t>
            </w:r>
          </w:p>
          <w:p w14:paraId="69484833" w14:textId="77777777" w:rsidR="00F7009D" w:rsidRPr="00EA41BD" w:rsidRDefault="009D6872" w:rsidP="00F7009D">
            <w:pPr>
              <w:pStyle w:val="TabellRader"/>
              <w:rPr>
                <w:sz w:val="22"/>
              </w:rPr>
            </w:pPr>
            <w:r>
              <w:t>(</w:t>
            </w:r>
            <w:r w:rsidRPr="00EA41BD">
              <w:t>6,3</w:t>
            </w:r>
            <w:r>
              <w:t>)</w:t>
            </w:r>
          </w:p>
        </w:tc>
        <w:tc>
          <w:tcPr>
            <w:tcW w:w="657" w:type="dxa"/>
            <w:tcBorders>
              <w:top w:val="single" w:sz="2" w:space="0" w:color="auto"/>
              <w:bottom w:val="single" w:sz="2" w:space="0" w:color="auto"/>
            </w:tcBorders>
          </w:tcPr>
          <w:p w14:paraId="1506AAB7" w14:textId="77777777" w:rsidR="00F7009D" w:rsidRDefault="009D6872" w:rsidP="00F7009D">
            <w:pPr>
              <w:pStyle w:val="TabellRader"/>
              <w:rPr>
                <w:sz w:val="22"/>
              </w:rPr>
            </w:pPr>
            <w:r>
              <w:t>5,6</w:t>
            </w:r>
          </w:p>
          <w:p w14:paraId="3BCFEE52" w14:textId="77777777" w:rsidR="00F7009D" w:rsidRPr="00EA41BD" w:rsidRDefault="009D6872" w:rsidP="00F7009D">
            <w:pPr>
              <w:pStyle w:val="TabellRader"/>
              <w:rPr>
                <w:sz w:val="22"/>
              </w:rPr>
            </w:pPr>
            <w:r>
              <w:t>(</w:t>
            </w:r>
            <w:r w:rsidRPr="00EA41BD">
              <w:t>5,9</w:t>
            </w:r>
            <w:r>
              <w:t>)</w:t>
            </w:r>
          </w:p>
        </w:tc>
      </w:tr>
      <w:tr w:rsidR="00F7009D" w:rsidRPr="00EA41BD" w14:paraId="256D873E" w14:textId="77777777" w:rsidTr="00F7009D">
        <w:tc>
          <w:tcPr>
            <w:tcW w:w="1081" w:type="dxa"/>
            <w:tcBorders>
              <w:top w:val="single" w:sz="2" w:space="0" w:color="auto"/>
              <w:bottom w:val="single" w:sz="2" w:space="0" w:color="auto"/>
            </w:tcBorders>
          </w:tcPr>
          <w:p w14:paraId="380C1733" w14:textId="77777777" w:rsidR="00F7009D" w:rsidRPr="00EA41BD" w:rsidRDefault="009D6872" w:rsidP="00F7009D">
            <w:pPr>
              <w:pStyle w:val="TabellRader"/>
              <w:jc w:val="left"/>
              <w:rPr>
                <w:sz w:val="22"/>
              </w:rPr>
            </w:pPr>
            <w:r w:rsidRPr="00EA41BD">
              <w:t>Timlön</w:t>
            </w:r>
            <w:r>
              <w:rPr>
                <w:vertAlign w:val="superscript"/>
              </w:rPr>
              <w:t>3</w:t>
            </w:r>
          </w:p>
        </w:tc>
        <w:tc>
          <w:tcPr>
            <w:tcW w:w="606" w:type="dxa"/>
            <w:tcBorders>
              <w:top w:val="single" w:sz="2" w:space="0" w:color="auto"/>
              <w:bottom w:val="single" w:sz="2" w:space="0" w:color="auto"/>
            </w:tcBorders>
          </w:tcPr>
          <w:p w14:paraId="42E2BED8" w14:textId="77777777" w:rsidR="00F7009D" w:rsidRDefault="009D6872" w:rsidP="00F7009D">
            <w:pPr>
              <w:pStyle w:val="TabellRader"/>
              <w:rPr>
                <w:sz w:val="22"/>
              </w:rPr>
            </w:pPr>
            <w:r w:rsidRPr="00EA41BD">
              <w:t>2,</w:t>
            </w:r>
            <w:r>
              <w:t>9</w:t>
            </w:r>
          </w:p>
          <w:p w14:paraId="0FC02A9B" w14:textId="77777777" w:rsidR="00F7009D" w:rsidRPr="00EA41BD" w:rsidRDefault="009D6872" w:rsidP="00F7009D">
            <w:pPr>
              <w:pStyle w:val="TabellRader"/>
              <w:rPr>
                <w:sz w:val="22"/>
              </w:rPr>
            </w:pPr>
            <w:r>
              <w:t>(2,7)</w:t>
            </w:r>
          </w:p>
        </w:tc>
        <w:tc>
          <w:tcPr>
            <w:tcW w:w="655" w:type="dxa"/>
            <w:tcBorders>
              <w:top w:val="single" w:sz="2" w:space="0" w:color="auto"/>
              <w:bottom w:val="single" w:sz="2" w:space="0" w:color="auto"/>
            </w:tcBorders>
          </w:tcPr>
          <w:p w14:paraId="5A2F3062" w14:textId="77777777" w:rsidR="00F7009D" w:rsidRDefault="009D6872" w:rsidP="00F7009D">
            <w:pPr>
              <w:pStyle w:val="TabellRader"/>
              <w:rPr>
                <w:sz w:val="22"/>
              </w:rPr>
            </w:pPr>
            <w:r>
              <w:t>3,1</w:t>
            </w:r>
          </w:p>
          <w:p w14:paraId="5F6002A8" w14:textId="77777777" w:rsidR="00F7009D" w:rsidRPr="00EA41BD" w:rsidRDefault="009D6872" w:rsidP="00F7009D">
            <w:pPr>
              <w:pStyle w:val="TabellRader"/>
              <w:rPr>
                <w:sz w:val="22"/>
              </w:rPr>
            </w:pPr>
            <w:r>
              <w:t>(</w:t>
            </w:r>
            <w:r w:rsidRPr="00EA41BD">
              <w:t>2,9</w:t>
            </w:r>
            <w:r>
              <w:t>)</w:t>
            </w:r>
          </w:p>
        </w:tc>
        <w:tc>
          <w:tcPr>
            <w:tcW w:w="653" w:type="dxa"/>
            <w:tcBorders>
              <w:top w:val="single" w:sz="2" w:space="0" w:color="auto"/>
              <w:bottom w:val="single" w:sz="2" w:space="0" w:color="auto"/>
            </w:tcBorders>
          </w:tcPr>
          <w:p w14:paraId="0152C5D2" w14:textId="77777777" w:rsidR="00F7009D" w:rsidRDefault="009D6872" w:rsidP="00F7009D">
            <w:pPr>
              <w:pStyle w:val="TabellRader"/>
              <w:rPr>
                <w:sz w:val="22"/>
              </w:rPr>
            </w:pPr>
            <w:r>
              <w:t>3,4</w:t>
            </w:r>
          </w:p>
          <w:p w14:paraId="5F7BB425" w14:textId="77777777" w:rsidR="00F7009D" w:rsidRPr="00EA41BD" w:rsidRDefault="009D6872" w:rsidP="00F7009D">
            <w:pPr>
              <w:pStyle w:val="TabellRader"/>
              <w:rPr>
                <w:sz w:val="22"/>
              </w:rPr>
            </w:pPr>
            <w:r>
              <w:t>(</w:t>
            </w:r>
            <w:r w:rsidRPr="00EA41BD">
              <w:t>3,2</w:t>
            </w:r>
            <w:r>
              <w:t>)</w:t>
            </w:r>
          </w:p>
        </w:tc>
        <w:tc>
          <w:tcPr>
            <w:tcW w:w="653" w:type="dxa"/>
            <w:tcBorders>
              <w:top w:val="single" w:sz="2" w:space="0" w:color="auto"/>
              <w:bottom w:val="single" w:sz="2" w:space="0" w:color="auto"/>
            </w:tcBorders>
          </w:tcPr>
          <w:p w14:paraId="27BAEBC0" w14:textId="77777777" w:rsidR="00F7009D" w:rsidRDefault="009D6872" w:rsidP="00F7009D">
            <w:pPr>
              <w:pStyle w:val="TabellRader"/>
              <w:rPr>
                <w:sz w:val="22"/>
              </w:rPr>
            </w:pPr>
            <w:r>
              <w:t>3,5</w:t>
            </w:r>
          </w:p>
          <w:p w14:paraId="48F2F0CD" w14:textId="77777777" w:rsidR="00F7009D" w:rsidRPr="00EA41BD" w:rsidRDefault="009D6872" w:rsidP="00F7009D">
            <w:pPr>
              <w:pStyle w:val="TabellRader"/>
              <w:rPr>
                <w:sz w:val="22"/>
              </w:rPr>
            </w:pPr>
            <w:r>
              <w:t>(</w:t>
            </w:r>
            <w:r w:rsidRPr="00EA41BD">
              <w:t>3,4</w:t>
            </w:r>
            <w:r>
              <w:t>)</w:t>
            </w:r>
          </w:p>
        </w:tc>
        <w:tc>
          <w:tcPr>
            <w:tcW w:w="657" w:type="dxa"/>
            <w:tcBorders>
              <w:top w:val="single" w:sz="2" w:space="0" w:color="auto"/>
              <w:bottom w:val="single" w:sz="2" w:space="0" w:color="auto"/>
            </w:tcBorders>
          </w:tcPr>
          <w:p w14:paraId="2B0CD053" w14:textId="77777777" w:rsidR="00F7009D" w:rsidRDefault="009D6872" w:rsidP="00F7009D">
            <w:pPr>
              <w:pStyle w:val="TabellRader"/>
              <w:rPr>
                <w:sz w:val="22"/>
              </w:rPr>
            </w:pPr>
            <w:r>
              <w:t>3,6</w:t>
            </w:r>
          </w:p>
          <w:p w14:paraId="25A0D08D" w14:textId="77777777" w:rsidR="00F7009D" w:rsidRPr="00EA41BD" w:rsidRDefault="009D6872" w:rsidP="00F7009D">
            <w:pPr>
              <w:pStyle w:val="TabellRader"/>
              <w:rPr>
                <w:sz w:val="22"/>
              </w:rPr>
            </w:pPr>
            <w:r>
              <w:t>(</w:t>
            </w:r>
            <w:r w:rsidRPr="00EA41BD">
              <w:t>3,5</w:t>
            </w:r>
            <w:r>
              <w:t>)</w:t>
            </w:r>
          </w:p>
        </w:tc>
      </w:tr>
      <w:tr w:rsidR="00F7009D" w:rsidRPr="00EA41BD" w14:paraId="425D4161" w14:textId="77777777" w:rsidTr="00F7009D">
        <w:tc>
          <w:tcPr>
            <w:tcW w:w="1081" w:type="dxa"/>
            <w:tcBorders>
              <w:top w:val="single" w:sz="2" w:space="0" w:color="auto"/>
              <w:bottom w:val="single" w:sz="2" w:space="0" w:color="auto"/>
            </w:tcBorders>
          </w:tcPr>
          <w:p w14:paraId="75EA1D14" w14:textId="77777777" w:rsidR="00F7009D" w:rsidRPr="00EA41BD" w:rsidRDefault="009D6872" w:rsidP="00F7009D">
            <w:pPr>
              <w:pStyle w:val="TabellRader"/>
              <w:jc w:val="left"/>
              <w:rPr>
                <w:sz w:val="22"/>
              </w:rPr>
            </w:pPr>
            <w:r w:rsidRPr="00EA41BD">
              <w:t>KPIF</w:t>
            </w:r>
            <w:r>
              <w:rPr>
                <w:vertAlign w:val="superscript"/>
              </w:rPr>
              <w:t>4</w:t>
            </w:r>
          </w:p>
        </w:tc>
        <w:tc>
          <w:tcPr>
            <w:tcW w:w="606" w:type="dxa"/>
            <w:tcBorders>
              <w:top w:val="single" w:sz="2" w:space="0" w:color="auto"/>
              <w:bottom w:val="single" w:sz="2" w:space="0" w:color="auto"/>
            </w:tcBorders>
          </w:tcPr>
          <w:p w14:paraId="316A7404" w14:textId="77777777" w:rsidR="00F7009D" w:rsidRDefault="009D6872" w:rsidP="00F7009D">
            <w:pPr>
              <w:pStyle w:val="TabellRader"/>
              <w:rPr>
                <w:sz w:val="22"/>
              </w:rPr>
            </w:pPr>
            <w:r>
              <w:t>0,8</w:t>
            </w:r>
          </w:p>
          <w:p w14:paraId="5BF17892" w14:textId="77777777" w:rsidR="00F7009D" w:rsidRPr="00EA41BD" w:rsidRDefault="009D6872" w:rsidP="00F7009D">
            <w:pPr>
              <w:pStyle w:val="TabellRader"/>
              <w:rPr>
                <w:sz w:val="22"/>
              </w:rPr>
            </w:pPr>
            <w:r>
              <w:t>(</w:t>
            </w:r>
            <w:r w:rsidRPr="00EA41BD">
              <w:t>0,</w:t>
            </w:r>
            <w:r>
              <w:t>8)</w:t>
            </w:r>
          </w:p>
        </w:tc>
        <w:tc>
          <w:tcPr>
            <w:tcW w:w="655" w:type="dxa"/>
            <w:tcBorders>
              <w:top w:val="single" w:sz="2" w:space="0" w:color="auto"/>
              <w:bottom w:val="single" w:sz="2" w:space="0" w:color="auto"/>
            </w:tcBorders>
          </w:tcPr>
          <w:p w14:paraId="59AB5EF1" w14:textId="77777777" w:rsidR="00F7009D" w:rsidRDefault="009D6872" w:rsidP="00F7009D">
            <w:pPr>
              <w:pStyle w:val="TabellRader"/>
              <w:rPr>
                <w:sz w:val="22"/>
              </w:rPr>
            </w:pPr>
            <w:r>
              <w:t>1,6</w:t>
            </w:r>
          </w:p>
          <w:p w14:paraId="1E661E97" w14:textId="77777777" w:rsidR="00F7009D" w:rsidRPr="00EA41BD" w:rsidRDefault="009D6872" w:rsidP="00F7009D">
            <w:pPr>
              <w:pStyle w:val="TabellRader"/>
              <w:rPr>
                <w:sz w:val="22"/>
              </w:rPr>
            </w:pPr>
            <w:r>
              <w:t>(</w:t>
            </w:r>
            <w:r w:rsidRPr="00EA41BD">
              <w:t>1,5</w:t>
            </w:r>
            <w:r>
              <w:t>)</w:t>
            </w:r>
          </w:p>
        </w:tc>
        <w:tc>
          <w:tcPr>
            <w:tcW w:w="653" w:type="dxa"/>
            <w:tcBorders>
              <w:top w:val="single" w:sz="2" w:space="0" w:color="auto"/>
              <w:bottom w:val="single" w:sz="2" w:space="0" w:color="auto"/>
            </w:tcBorders>
          </w:tcPr>
          <w:p w14:paraId="4EB054EE" w14:textId="77777777" w:rsidR="00F7009D" w:rsidRDefault="009D6872" w:rsidP="00F7009D">
            <w:pPr>
              <w:pStyle w:val="TabellRader"/>
              <w:rPr>
                <w:sz w:val="22"/>
              </w:rPr>
            </w:pPr>
            <w:r>
              <w:t>1,9</w:t>
            </w:r>
          </w:p>
          <w:p w14:paraId="5DB712A3" w14:textId="77777777" w:rsidR="00F7009D" w:rsidRPr="00EA41BD" w:rsidRDefault="009D6872" w:rsidP="00F7009D">
            <w:pPr>
              <w:pStyle w:val="TabellRader"/>
              <w:rPr>
                <w:sz w:val="22"/>
              </w:rPr>
            </w:pPr>
            <w:r>
              <w:t>(</w:t>
            </w:r>
            <w:r w:rsidRPr="00EA41BD">
              <w:t>1,7</w:t>
            </w:r>
            <w:r>
              <w:t>)</w:t>
            </w:r>
          </w:p>
        </w:tc>
        <w:tc>
          <w:tcPr>
            <w:tcW w:w="653" w:type="dxa"/>
            <w:tcBorders>
              <w:top w:val="single" w:sz="2" w:space="0" w:color="auto"/>
              <w:bottom w:val="single" w:sz="2" w:space="0" w:color="auto"/>
            </w:tcBorders>
          </w:tcPr>
          <w:p w14:paraId="5352F1CC" w14:textId="77777777" w:rsidR="00F7009D" w:rsidRDefault="009D6872" w:rsidP="00F7009D">
            <w:pPr>
              <w:pStyle w:val="TabellRader"/>
              <w:rPr>
                <w:sz w:val="22"/>
              </w:rPr>
            </w:pPr>
            <w:r>
              <w:t>2,0</w:t>
            </w:r>
          </w:p>
          <w:p w14:paraId="3012FF3E" w14:textId="77777777" w:rsidR="00F7009D" w:rsidRPr="00EA41BD" w:rsidRDefault="009D6872" w:rsidP="00F7009D">
            <w:pPr>
              <w:pStyle w:val="TabellRader"/>
              <w:rPr>
                <w:sz w:val="22"/>
              </w:rPr>
            </w:pPr>
            <w:r>
              <w:t>(</w:t>
            </w:r>
            <w:r w:rsidRPr="00EA41BD">
              <w:t>1,9</w:t>
            </w:r>
            <w:r>
              <w:t>)</w:t>
            </w:r>
          </w:p>
        </w:tc>
        <w:tc>
          <w:tcPr>
            <w:tcW w:w="657" w:type="dxa"/>
            <w:tcBorders>
              <w:top w:val="single" w:sz="2" w:space="0" w:color="auto"/>
              <w:bottom w:val="single" w:sz="2" w:space="0" w:color="auto"/>
            </w:tcBorders>
          </w:tcPr>
          <w:p w14:paraId="63D6C915" w14:textId="77777777" w:rsidR="00F7009D" w:rsidRDefault="009D6872" w:rsidP="00F7009D">
            <w:pPr>
              <w:pStyle w:val="TabellRader"/>
              <w:rPr>
                <w:sz w:val="22"/>
              </w:rPr>
            </w:pPr>
            <w:r>
              <w:t>2,0</w:t>
            </w:r>
          </w:p>
          <w:p w14:paraId="41ED297C" w14:textId="77777777" w:rsidR="00F7009D" w:rsidRPr="00EA41BD" w:rsidRDefault="009D6872" w:rsidP="00F7009D">
            <w:pPr>
              <w:pStyle w:val="TabellRader"/>
              <w:rPr>
                <w:sz w:val="22"/>
              </w:rPr>
            </w:pPr>
            <w:r>
              <w:t>(</w:t>
            </w:r>
            <w:r w:rsidRPr="00EA41BD">
              <w:t>2,0</w:t>
            </w:r>
            <w:r>
              <w:t>)</w:t>
            </w:r>
          </w:p>
        </w:tc>
      </w:tr>
      <w:tr w:rsidR="00F7009D" w:rsidRPr="00EA41BD" w14:paraId="21D7938E" w14:textId="77777777" w:rsidTr="00F7009D">
        <w:tc>
          <w:tcPr>
            <w:tcW w:w="1081" w:type="dxa"/>
            <w:tcBorders>
              <w:top w:val="single" w:sz="2" w:space="0" w:color="auto"/>
              <w:bottom w:val="single" w:sz="2" w:space="0" w:color="auto"/>
            </w:tcBorders>
          </w:tcPr>
          <w:p w14:paraId="0EA1FD15" w14:textId="77777777" w:rsidR="00F7009D" w:rsidRPr="00EA41BD" w:rsidRDefault="009D6872" w:rsidP="00F7009D">
            <w:pPr>
              <w:pStyle w:val="TabellRader"/>
              <w:jc w:val="left"/>
              <w:rPr>
                <w:sz w:val="22"/>
              </w:rPr>
            </w:pPr>
            <w:r w:rsidRPr="00EA41BD">
              <w:t>Reporänta</w:t>
            </w:r>
            <w:r>
              <w:rPr>
                <w:vertAlign w:val="superscript"/>
              </w:rPr>
              <w:t>4</w:t>
            </w:r>
          </w:p>
        </w:tc>
        <w:tc>
          <w:tcPr>
            <w:tcW w:w="606" w:type="dxa"/>
            <w:tcBorders>
              <w:top w:val="single" w:sz="2" w:space="0" w:color="auto"/>
              <w:bottom w:val="single" w:sz="2" w:space="0" w:color="auto"/>
            </w:tcBorders>
          </w:tcPr>
          <w:p w14:paraId="7776D61C" w14:textId="77777777" w:rsidR="00F7009D" w:rsidRDefault="009D6872" w:rsidP="00F7009D">
            <w:pPr>
              <w:pStyle w:val="TabellRader"/>
              <w:rPr>
                <w:sz w:val="22"/>
              </w:rPr>
            </w:pPr>
            <w:r>
              <w:t>1,00</w:t>
            </w:r>
          </w:p>
          <w:p w14:paraId="2500D4F4" w14:textId="77777777" w:rsidR="00F7009D" w:rsidRPr="00EA41BD" w:rsidRDefault="009D6872" w:rsidP="00F7009D">
            <w:pPr>
              <w:pStyle w:val="TabellRader"/>
              <w:rPr>
                <w:sz w:val="22"/>
              </w:rPr>
            </w:pPr>
            <w:r>
              <w:t>(</w:t>
            </w:r>
            <w:r w:rsidRPr="00EA41BD">
              <w:t>0,75</w:t>
            </w:r>
            <w:r>
              <w:t>)</w:t>
            </w:r>
          </w:p>
        </w:tc>
        <w:tc>
          <w:tcPr>
            <w:tcW w:w="655" w:type="dxa"/>
            <w:tcBorders>
              <w:top w:val="single" w:sz="2" w:space="0" w:color="auto"/>
              <w:bottom w:val="single" w:sz="2" w:space="0" w:color="auto"/>
            </w:tcBorders>
          </w:tcPr>
          <w:p w14:paraId="2BF653F5" w14:textId="77777777" w:rsidR="00F7009D" w:rsidRDefault="009D6872" w:rsidP="00F7009D">
            <w:pPr>
              <w:pStyle w:val="TabellRader"/>
              <w:rPr>
                <w:sz w:val="22"/>
              </w:rPr>
            </w:pPr>
            <w:r>
              <w:t>2,00</w:t>
            </w:r>
          </w:p>
          <w:p w14:paraId="23FFA424" w14:textId="77777777" w:rsidR="00F7009D" w:rsidRPr="00EA41BD" w:rsidRDefault="009D6872" w:rsidP="00F7009D">
            <w:pPr>
              <w:pStyle w:val="TabellRader"/>
              <w:rPr>
                <w:sz w:val="22"/>
              </w:rPr>
            </w:pPr>
            <w:r>
              <w:t>(</w:t>
            </w:r>
            <w:r w:rsidRPr="00EA41BD">
              <w:t>1,50</w:t>
            </w:r>
            <w:r>
              <w:t>)</w:t>
            </w:r>
          </w:p>
        </w:tc>
        <w:tc>
          <w:tcPr>
            <w:tcW w:w="653" w:type="dxa"/>
            <w:tcBorders>
              <w:top w:val="single" w:sz="2" w:space="0" w:color="auto"/>
              <w:bottom w:val="single" w:sz="2" w:space="0" w:color="auto"/>
            </w:tcBorders>
          </w:tcPr>
          <w:p w14:paraId="2148AD28" w14:textId="77777777" w:rsidR="00F7009D" w:rsidRDefault="009D6872" w:rsidP="00F7009D">
            <w:pPr>
              <w:pStyle w:val="TabellRader"/>
              <w:rPr>
                <w:sz w:val="22"/>
              </w:rPr>
            </w:pPr>
            <w:r>
              <w:t>2,75</w:t>
            </w:r>
          </w:p>
          <w:p w14:paraId="7C279438" w14:textId="77777777" w:rsidR="00F7009D" w:rsidRPr="00EA41BD" w:rsidRDefault="009D6872" w:rsidP="00F7009D">
            <w:pPr>
              <w:pStyle w:val="TabellRader"/>
              <w:rPr>
                <w:sz w:val="22"/>
              </w:rPr>
            </w:pPr>
            <w:r>
              <w:t>(</w:t>
            </w:r>
            <w:r w:rsidRPr="00EA41BD">
              <w:t>2,25</w:t>
            </w:r>
            <w:r>
              <w:t>)</w:t>
            </w:r>
          </w:p>
        </w:tc>
        <w:tc>
          <w:tcPr>
            <w:tcW w:w="653" w:type="dxa"/>
            <w:tcBorders>
              <w:top w:val="single" w:sz="2" w:space="0" w:color="auto"/>
              <w:bottom w:val="single" w:sz="2" w:space="0" w:color="auto"/>
            </w:tcBorders>
          </w:tcPr>
          <w:p w14:paraId="156E2D7F" w14:textId="77777777" w:rsidR="00F7009D" w:rsidRDefault="009D6872" w:rsidP="00F7009D">
            <w:pPr>
              <w:pStyle w:val="TabellRader"/>
              <w:rPr>
                <w:sz w:val="22"/>
              </w:rPr>
            </w:pPr>
            <w:r>
              <w:t>3,25</w:t>
            </w:r>
          </w:p>
          <w:p w14:paraId="3ED40C12" w14:textId="77777777" w:rsidR="00F7009D" w:rsidRPr="00EA41BD" w:rsidRDefault="009D6872" w:rsidP="00F7009D">
            <w:pPr>
              <w:pStyle w:val="TabellRader"/>
              <w:rPr>
                <w:sz w:val="22"/>
              </w:rPr>
            </w:pPr>
            <w:r>
              <w:t>(</w:t>
            </w:r>
            <w:r w:rsidRPr="00EA41BD">
              <w:t>2,75</w:t>
            </w:r>
            <w:r>
              <w:t>)</w:t>
            </w:r>
          </w:p>
        </w:tc>
        <w:tc>
          <w:tcPr>
            <w:tcW w:w="657" w:type="dxa"/>
            <w:tcBorders>
              <w:top w:val="single" w:sz="2" w:space="0" w:color="auto"/>
              <w:bottom w:val="single" w:sz="2" w:space="0" w:color="auto"/>
            </w:tcBorders>
          </w:tcPr>
          <w:p w14:paraId="67DFEB73" w14:textId="77777777" w:rsidR="00F7009D" w:rsidRDefault="009D6872" w:rsidP="00F7009D">
            <w:pPr>
              <w:pStyle w:val="TabellRader"/>
              <w:rPr>
                <w:sz w:val="22"/>
              </w:rPr>
            </w:pPr>
            <w:r>
              <w:t>3,25</w:t>
            </w:r>
          </w:p>
          <w:p w14:paraId="14587D9C" w14:textId="77777777" w:rsidR="00F7009D" w:rsidRPr="00EA41BD" w:rsidRDefault="009D6872" w:rsidP="00F7009D">
            <w:pPr>
              <w:pStyle w:val="TabellRader"/>
              <w:rPr>
                <w:sz w:val="22"/>
              </w:rPr>
            </w:pPr>
            <w:r>
              <w:t>(</w:t>
            </w:r>
            <w:r w:rsidRPr="00EA41BD">
              <w:t>3,25</w:t>
            </w:r>
            <w:r>
              <w:t>)</w:t>
            </w:r>
          </w:p>
        </w:tc>
      </w:tr>
      <w:tr w:rsidR="00F7009D" w:rsidRPr="00EA41BD" w14:paraId="454AA1E2" w14:textId="77777777" w:rsidTr="00F7009D">
        <w:tc>
          <w:tcPr>
            <w:tcW w:w="1081" w:type="dxa"/>
            <w:tcBorders>
              <w:top w:val="single" w:sz="2" w:space="0" w:color="auto"/>
              <w:bottom w:val="single" w:sz="2" w:space="0" w:color="auto"/>
            </w:tcBorders>
          </w:tcPr>
          <w:p w14:paraId="664465CE" w14:textId="77777777" w:rsidR="00F7009D" w:rsidRPr="001B726D" w:rsidRDefault="009D6872" w:rsidP="00F7009D">
            <w:pPr>
              <w:pStyle w:val="TabellRader"/>
              <w:jc w:val="left"/>
              <w:rPr>
                <w:sz w:val="22"/>
              </w:rPr>
            </w:pPr>
            <w:r w:rsidRPr="001B726D">
              <w:t>BNP-gap</w:t>
            </w:r>
            <w:r>
              <w:rPr>
                <w:vertAlign w:val="superscript"/>
              </w:rPr>
              <w:t>5</w:t>
            </w:r>
          </w:p>
        </w:tc>
        <w:tc>
          <w:tcPr>
            <w:tcW w:w="606" w:type="dxa"/>
            <w:tcBorders>
              <w:top w:val="single" w:sz="2" w:space="0" w:color="auto"/>
              <w:bottom w:val="single" w:sz="2" w:space="0" w:color="auto"/>
            </w:tcBorders>
          </w:tcPr>
          <w:p w14:paraId="69028B04" w14:textId="77777777" w:rsidR="00F7009D" w:rsidRDefault="009D6872" w:rsidP="00F7009D">
            <w:pPr>
              <w:pStyle w:val="TabellRader"/>
              <w:rPr>
                <w:sz w:val="22"/>
              </w:rPr>
            </w:pPr>
            <w:r>
              <w:t>-1,8</w:t>
            </w:r>
          </w:p>
          <w:p w14:paraId="219C09F9" w14:textId="77777777" w:rsidR="00F7009D" w:rsidRPr="00EA41BD" w:rsidRDefault="009D6872" w:rsidP="00F7009D">
            <w:pPr>
              <w:pStyle w:val="TabellRader"/>
              <w:rPr>
                <w:sz w:val="22"/>
              </w:rPr>
            </w:pPr>
            <w:r>
              <w:t>(-2,4)</w:t>
            </w:r>
          </w:p>
        </w:tc>
        <w:tc>
          <w:tcPr>
            <w:tcW w:w="655" w:type="dxa"/>
            <w:tcBorders>
              <w:top w:val="single" w:sz="2" w:space="0" w:color="auto"/>
              <w:bottom w:val="single" w:sz="2" w:space="0" w:color="auto"/>
            </w:tcBorders>
          </w:tcPr>
          <w:p w14:paraId="7A37500C" w14:textId="77777777" w:rsidR="00F7009D" w:rsidRDefault="009D6872" w:rsidP="00F7009D">
            <w:pPr>
              <w:pStyle w:val="TabellRader"/>
              <w:rPr>
                <w:sz w:val="22"/>
              </w:rPr>
            </w:pPr>
            <w:r>
              <w:t>-0,2</w:t>
            </w:r>
          </w:p>
          <w:p w14:paraId="3706DE36" w14:textId="77777777" w:rsidR="00F7009D" w:rsidRPr="00EA41BD" w:rsidRDefault="009D6872" w:rsidP="00F7009D">
            <w:pPr>
              <w:pStyle w:val="TabellRader"/>
              <w:rPr>
                <w:sz w:val="22"/>
              </w:rPr>
            </w:pPr>
            <w:r>
              <w:t>(</w:t>
            </w:r>
            <w:r w:rsidRPr="00EA41BD">
              <w:t>-1,5</w:t>
            </w:r>
            <w:r>
              <w:t>)</w:t>
            </w:r>
          </w:p>
        </w:tc>
        <w:tc>
          <w:tcPr>
            <w:tcW w:w="653" w:type="dxa"/>
            <w:tcBorders>
              <w:top w:val="single" w:sz="2" w:space="0" w:color="auto"/>
              <w:bottom w:val="single" w:sz="2" w:space="0" w:color="auto"/>
            </w:tcBorders>
          </w:tcPr>
          <w:p w14:paraId="1D878F37" w14:textId="77777777" w:rsidR="00F7009D" w:rsidRDefault="009D6872" w:rsidP="00F7009D">
            <w:pPr>
              <w:pStyle w:val="TabellRader"/>
              <w:rPr>
                <w:sz w:val="22"/>
              </w:rPr>
            </w:pPr>
            <w:r>
              <w:t>0,7</w:t>
            </w:r>
          </w:p>
          <w:p w14:paraId="748E0366" w14:textId="77777777" w:rsidR="00F7009D" w:rsidRPr="00EA41BD" w:rsidRDefault="009D6872" w:rsidP="00F7009D">
            <w:pPr>
              <w:pStyle w:val="TabellRader"/>
              <w:rPr>
                <w:sz w:val="22"/>
              </w:rPr>
            </w:pPr>
            <w:r>
              <w:t>(</w:t>
            </w:r>
            <w:r w:rsidRPr="00EA41BD">
              <w:t>-0,5</w:t>
            </w:r>
            <w:r>
              <w:t>)</w:t>
            </w:r>
          </w:p>
        </w:tc>
        <w:tc>
          <w:tcPr>
            <w:tcW w:w="653" w:type="dxa"/>
            <w:tcBorders>
              <w:top w:val="single" w:sz="2" w:space="0" w:color="auto"/>
              <w:bottom w:val="single" w:sz="2" w:space="0" w:color="auto"/>
            </w:tcBorders>
          </w:tcPr>
          <w:p w14:paraId="072558C5" w14:textId="77777777" w:rsidR="00F7009D" w:rsidRDefault="009D6872" w:rsidP="00F7009D">
            <w:pPr>
              <w:pStyle w:val="TabellRader"/>
              <w:rPr>
                <w:sz w:val="22"/>
              </w:rPr>
            </w:pPr>
            <w:r>
              <w:t>0,4</w:t>
            </w:r>
          </w:p>
          <w:p w14:paraId="3ECB22A8" w14:textId="77777777" w:rsidR="00F7009D" w:rsidRPr="00EA41BD" w:rsidRDefault="009D6872" w:rsidP="00F7009D">
            <w:pPr>
              <w:pStyle w:val="TabellRader"/>
              <w:rPr>
                <w:sz w:val="22"/>
              </w:rPr>
            </w:pPr>
            <w:r>
              <w:t>(</w:t>
            </w:r>
            <w:r w:rsidRPr="00EA41BD">
              <w:t>-0,2</w:t>
            </w:r>
            <w:r>
              <w:t>)</w:t>
            </w:r>
          </w:p>
        </w:tc>
        <w:tc>
          <w:tcPr>
            <w:tcW w:w="657" w:type="dxa"/>
            <w:tcBorders>
              <w:top w:val="single" w:sz="2" w:space="0" w:color="auto"/>
              <w:bottom w:val="single" w:sz="2" w:space="0" w:color="auto"/>
            </w:tcBorders>
          </w:tcPr>
          <w:p w14:paraId="11FD5D80" w14:textId="77777777" w:rsidR="00F7009D" w:rsidRDefault="009D6872" w:rsidP="00F7009D">
            <w:pPr>
              <w:pStyle w:val="TabellRader"/>
              <w:rPr>
                <w:sz w:val="22"/>
              </w:rPr>
            </w:pPr>
            <w:r>
              <w:t>0,0</w:t>
            </w:r>
          </w:p>
          <w:p w14:paraId="3FF8C281" w14:textId="77777777" w:rsidR="00F7009D" w:rsidRPr="00EA41BD" w:rsidRDefault="009D6872" w:rsidP="00F7009D">
            <w:pPr>
              <w:pStyle w:val="TabellRader"/>
              <w:rPr>
                <w:sz w:val="22"/>
              </w:rPr>
            </w:pPr>
            <w:r>
              <w:t>(</w:t>
            </w:r>
            <w:r w:rsidRPr="00EA41BD">
              <w:t>0,0</w:t>
            </w:r>
            <w:r>
              <w:t>)</w:t>
            </w:r>
          </w:p>
        </w:tc>
      </w:tr>
      <w:tr w:rsidR="00F7009D" w:rsidRPr="00F7658D" w14:paraId="7FAAF260" w14:textId="77777777" w:rsidTr="00F7009D">
        <w:trPr>
          <w:cnfStyle w:val="010000000000" w:firstRow="0" w:lastRow="1" w:firstColumn="0" w:lastColumn="0" w:oddVBand="0" w:evenVBand="0" w:oddHBand="0" w:evenHBand="0" w:firstRowFirstColumn="0" w:firstRowLastColumn="0" w:lastRowFirstColumn="0" w:lastRowLastColumn="0"/>
        </w:trPr>
        <w:tc>
          <w:tcPr>
            <w:tcW w:w="1081" w:type="dxa"/>
            <w:tcBorders>
              <w:top w:val="single" w:sz="2" w:space="0" w:color="auto"/>
            </w:tcBorders>
          </w:tcPr>
          <w:p w14:paraId="5B313ED4" w14:textId="77777777" w:rsidR="00F7009D" w:rsidRPr="00131805" w:rsidRDefault="009D6872" w:rsidP="00F7009D">
            <w:pPr>
              <w:pStyle w:val="TabellRader"/>
              <w:jc w:val="left"/>
              <w:rPr>
                <w:b w:val="0"/>
                <w:sz w:val="22"/>
              </w:rPr>
            </w:pPr>
            <w:r w:rsidRPr="00131805">
              <w:rPr>
                <w:b w:val="0"/>
              </w:rPr>
              <w:t>Finansiellt sparande</w:t>
            </w:r>
            <w:r w:rsidRPr="00131805">
              <w:rPr>
                <w:b w:val="0"/>
                <w:vertAlign w:val="superscript"/>
              </w:rPr>
              <w:t>6</w:t>
            </w:r>
          </w:p>
        </w:tc>
        <w:tc>
          <w:tcPr>
            <w:tcW w:w="606" w:type="dxa"/>
            <w:tcBorders>
              <w:top w:val="single" w:sz="2" w:space="0" w:color="auto"/>
            </w:tcBorders>
          </w:tcPr>
          <w:p w14:paraId="0B444228" w14:textId="77777777" w:rsidR="00F7009D" w:rsidRPr="00131805" w:rsidRDefault="009D6872" w:rsidP="00F7009D">
            <w:pPr>
              <w:pStyle w:val="TabellRader"/>
              <w:rPr>
                <w:b w:val="0"/>
                <w:sz w:val="22"/>
              </w:rPr>
            </w:pPr>
            <w:r w:rsidRPr="00131805">
              <w:rPr>
                <w:b w:val="0"/>
              </w:rPr>
              <w:t>-1,4</w:t>
            </w:r>
          </w:p>
          <w:p w14:paraId="54AAA4AA" w14:textId="77777777" w:rsidR="00F7009D" w:rsidRPr="00131805" w:rsidRDefault="009D6872" w:rsidP="00F7009D">
            <w:pPr>
              <w:pStyle w:val="TabellRader"/>
              <w:rPr>
                <w:b w:val="0"/>
                <w:sz w:val="22"/>
              </w:rPr>
            </w:pPr>
            <w:r w:rsidRPr="00131805">
              <w:rPr>
                <w:b w:val="0"/>
              </w:rPr>
              <w:t>(-1,6)</w:t>
            </w:r>
          </w:p>
        </w:tc>
        <w:tc>
          <w:tcPr>
            <w:tcW w:w="655" w:type="dxa"/>
            <w:tcBorders>
              <w:top w:val="single" w:sz="2" w:space="0" w:color="auto"/>
            </w:tcBorders>
          </w:tcPr>
          <w:p w14:paraId="317BE713" w14:textId="77777777" w:rsidR="00F7009D" w:rsidRPr="00131805" w:rsidRDefault="009D6872" w:rsidP="00F7009D">
            <w:pPr>
              <w:pStyle w:val="TabellRader"/>
              <w:rPr>
                <w:b w:val="0"/>
                <w:sz w:val="22"/>
              </w:rPr>
            </w:pPr>
            <w:r w:rsidRPr="00131805">
              <w:rPr>
                <w:b w:val="0"/>
              </w:rPr>
              <w:t>-0,1</w:t>
            </w:r>
          </w:p>
          <w:p w14:paraId="795C8B28" w14:textId="77777777" w:rsidR="00F7009D" w:rsidRPr="00131805" w:rsidRDefault="009D6872" w:rsidP="00F7009D">
            <w:pPr>
              <w:pStyle w:val="TabellRader"/>
              <w:rPr>
                <w:b w:val="0"/>
                <w:sz w:val="22"/>
              </w:rPr>
            </w:pPr>
            <w:r w:rsidRPr="00131805">
              <w:rPr>
                <w:b w:val="0"/>
              </w:rPr>
              <w:t>(-0,3)</w:t>
            </w:r>
          </w:p>
        </w:tc>
        <w:tc>
          <w:tcPr>
            <w:tcW w:w="653" w:type="dxa"/>
            <w:tcBorders>
              <w:top w:val="single" w:sz="2" w:space="0" w:color="auto"/>
            </w:tcBorders>
          </w:tcPr>
          <w:p w14:paraId="6E5373C4" w14:textId="77777777" w:rsidR="00F7009D" w:rsidRPr="00131805" w:rsidRDefault="009D6872" w:rsidP="00F7009D">
            <w:pPr>
              <w:pStyle w:val="TabellRader"/>
              <w:rPr>
                <w:b w:val="0"/>
                <w:sz w:val="22"/>
              </w:rPr>
            </w:pPr>
            <w:r w:rsidRPr="00131805">
              <w:rPr>
                <w:b w:val="0"/>
              </w:rPr>
              <w:t>0,5</w:t>
            </w:r>
          </w:p>
          <w:p w14:paraId="128D182C" w14:textId="77777777" w:rsidR="00F7009D" w:rsidRPr="00131805" w:rsidRDefault="009D6872" w:rsidP="00F7009D">
            <w:pPr>
              <w:pStyle w:val="TabellRader"/>
              <w:rPr>
                <w:b w:val="0"/>
                <w:sz w:val="22"/>
              </w:rPr>
            </w:pPr>
            <w:r w:rsidRPr="00131805">
              <w:rPr>
                <w:b w:val="0"/>
              </w:rPr>
              <w:t>(0,2)</w:t>
            </w:r>
          </w:p>
        </w:tc>
        <w:tc>
          <w:tcPr>
            <w:tcW w:w="653" w:type="dxa"/>
            <w:tcBorders>
              <w:top w:val="single" w:sz="2" w:space="0" w:color="auto"/>
            </w:tcBorders>
          </w:tcPr>
          <w:p w14:paraId="49E50E1A" w14:textId="77777777" w:rsidR="00F7009D" w:rsidRPr="00131805" w:rsidRDefault="009D6872" w:rsidP="00F7009D">
            <w:pPr>
              <w:pStyle w:val="TabellRader"/>
              <w:rPr>
                <w:b w:val="0"/>
                <w:sz w:val="22"/>
              </w:rPr>
            </w:pPr>
            <w:r w:rsidRPr="00131805">
              <w:rPr>
                <w:b w:val="0"/>
              </w:rPr>
              <w:t>0,9</w:t>
            </w:r>
          </w:p>
          <w:p w14:paraId="735AC52C" w14:textId="77777777" w:rsidR="00F7009D" w:rsidRPr="00131805" w:rsidRDefault="009D6872" w:rsidP="00F7009D">
            <w:pPr>
              <w:pStyle w:val="TabellRader"/>
              <w:rPr>
                <w:b w:val="0"/>
                <w:sz w:val="22"/>
              </w:rPr>
            </w:pPr>
            <w:r w:rsidRPr="00131805">
              <w:rPr>
                <w:b w:val="0"/>
              </w:rPr>
              <w:t>(0,7)</w:t>
            </w:r>
          </w:p>
        </w:tc>
        <w:tc>
          <w:tcPr>
            <w:tcW w:w="657" w:type="dxa"/>
            <w:tcBorders>
              <w:top w:val="single" w:sz="2" w:space="0" w:color="auto"/>
            </w:tcBorders>
          </w:tcPr>
          <w:p w14:paraId="7C4B1EFE" w14:textId="77777777" w:rsidR="00F7009D" w:rsidRPr="00131805" w:rsidRDefault="009D6872" w:rsidP="00F7009D">
            <w:pPr>
              <w:pStyle w:val="TabellRader"/>
              <w:rPr>
                <w:b w:val="0"/>
                <w:sz w:val="22"/>
              </w:rPr>
            </w:pPr>
            <w:r w:rsidRPr="00131805">
              <w:rPr>
                <w:b w:val="0"/>
              </w:rPr>
              <w:t>1,3</w:t>
            </w:r>
          </w:p>
          <w:p w14:paraId="68F0F9C5" w14:textId="77777777" w:rsidR="00F7009D" w:rsidRPr="00131805" w:rsidRDefault="009D6872" w:rsidP="00F7009D">
            <w:pPr>
              <w:pStyle w:val="TabellRader"/>
              <w:rPr>
                <w:b w:val="0"/>
                <w:sz w:val="22"/>
              </w:rPr>
            </w:pPr>
            <w:r w:rsidRPr="00131805">
              <w:rPr>
                <w:b w:val="0"/>
              </w:rPr>
              <w:t>(1,2)</w:t>
            </w:r>
          </w:p>
        </w:tc>
      </w:tr>
    </w:tbl>
    <w:p w14:paraId="268AD734" w14:textId="77777777" w:rsidR="00F7009D" w:rsidRPr="008F7FA3" w:rsidRDefault="009D6872" w:rsidP="00F7009D">
      <w:pPr>
        <w:pStyle w:val="TabellFotnot"/>
      </w:pPr>
      <w:r w:rsidRPr="00750824">
        <w:rPr>
          <w:vertAlign w:val="superscript"/>
        </w:rPr>
        <w:t xml:space="preserve">1 </w:t>
      </w:r>
      <w:r w:rsidRPr="008F7FA3">
        <w:t>15–74 år.</w:t>
      </w:r>
    </w:p>
    <w:p w14:paraId="376EA668" w14:textId="77777777" w:rsidR="00F7009D" w:rsidRPr="008F7FA3" w:rsidRDefault="009D6872" w:rsidP="00F7009D">
      <w:pPr>
        <w:pStyle w:val="TabellFotnot"/>
      </w:pPr>
      <w:r w:rsidRPr="00750824">
        <w:rPr>
          <w:vertAlign w:val="superscript"/>
        </w:rPr>
        <w:t>2</w:t>
      </w:r>
      <w:r w:rsidRPr="008F7FA3">
        <w:t xml:space="preserve"> Procent av arbetskraften.</w:t>
      </w:r>
    </w:p>
    <w:p w14:paraId="2AF2A652" w14:textId="628A92F5" w:rsidR="00F7009D" w:rsidRPr="008F7FA3" w:rsidRDefault="009D6872" w:rsidP="00F7009D">
      <w:pPr>
        <w:pStyle w:val="TabellFotnot"/>
      </w:pPr>
      <w:r w:rsidRPr="00750824">
        <w:rPr>
          <w:vertAlign w:val="superscript"/>
        </w:rPr>
        <w:t>3</w:t>
      </w:r>
      <w:r w:rsidRPr="008F7FA3">
        <w:t xml:space="preserve"> Timlön enligt </w:t>
      </w:r>
      <w:r>
        <w:t>konjunkturlönestatistiken</w:t>
      </w:r>
      <w:r w:rsidRPr="008F7FA3">
        <w:t>.</w:t>
      </w:r>
    </w:p>
    <w:p w14:paraId="39E356A8" w14:textId="77777777" w:rsidR="00F7009D" w:rsidRPr="008F7FA3" w:rsidRDefault="009D6872" w:rsidP="00F7009D">
      <w:pPr>
        <w:pStyle w:val="TabellFotnot"/>
      </w:pPr>
      <w:r w:rsidRPr="00750824">
        <w:rPr>
          <w:vertAlign w:val="superscript"/>
        </w:rPr>
        <w:t>4</w:t>
      </w:r>
      <w:r w:rsidRPr="008F7FA3">
        <w:t xml:space="preserve"> Årsgenomsnitt.</w:t>
      </w:r>
    </w:p>
    <w:p w14:paraId="61802DB7" w14:textId="77777777" w:rsidR="00F7009D" w:rsidRPr="008F7FA3" w:rsidRDefault="009D6872" w:rsidP="00F7009D">
      <w:pPr>
        <w:pStyle w:val="TabellFotnot"/>
      </w:pPr>
      <w:r w:rsidRPr="00750824">
        <w:rPr>
          <w:vertAlign w:val="superscript"/>
        </w:rPr>
        <w:t>5</w:t>
      </w:r>
      <w:r w:rsidRPr="008F7FA3">
        <w:t xml:space="preserve"> Skillnaden mellan faktisk och potentiell BNP i procent av potentiell BNP.</w:t>
      </w:r>
    </w:p>
    <w:p w14:paraId="0D66B8A6" w14:textId="77777777" w:rsidR="00F7009D" w:rsidRPr="008F7FA3" w:rsidRDefault="009D6872" w:rsidP="00F7009D">
      <w:pPr>
        <w:pStyle w:val="TabellFotnot"/>
      </w:pPr>
      <w:r w:rsidRPr="00750824">
        <w:rPr>
          <w:vertAlign w:val="superscript"/>
        </w:rPr>
        <w:t>7</w:t>
      </w:r>
      <w:r w:rsidRPr="008F7FA3">
        <w:t xml:space="preserve"> Procent av BNP.</w:t>
      </w:r>
    </w:p>
    <w:p w14:paraId="147A9C8A" w14:textId="38C672C0" w:rsidR="00F7009D" w:rsidRDefault="009D6872" w:rsidP="00F7009D">
      <w:pPr>
        <w:pStyle w:val="TabellFotnot"/>
      </w:pPr>
      <w:r w:rsidRPr="008F7FA3">
        <w:t>Källa: Egna beräkningar.</w:t>
      </w:r>
    </w:p>
    <w:p w14:paraId="55054CFF" w14:textId="77777777" w:rsidR="00F7009D" w:rsidRDefault="00F7009D" w:rsidP="00F7009D">
      <w:pPr>
        <w:pStyle w:val="Brdtextmedindrag"/>
        <w:ind w:firstLine="0"/>
      </w:pPr>
    </w:p>
    <w:p w14:paraId="67576C86" w14:textId="79567CA0" w:rsidR="00F7009D" w:rsidRDefault="009D6872" w:rsidP="00F7009D">
      <w:pPr>
        <w:pStyle w:val="Brdtextmedindrag"/>
        <w:ind w:firstLine="0"/>
      </w:pPr>
      <w:r>
        <w:t>Den offentliga sektorns finansiella sparande som andel av BNP förbättras med som mest 0,3 procentenheter jämfört med i prognosen. Det beror i huvudsak på att löne</w:t>
      </w:r>
      <w:r>
        <w:softHyphen/>
        <w:t xml:space="preserve">summan utvecklas snabbare till följd av att antalet arbetade timmar och löner ökar. Bland utgifterna är det främst arbetslöshetsersättningen som minskar. </w:t>
      </w:r>
    </w:p>
    <w:p w14:paraId="38FEE298" w14:textId="0C882885" w:rsidR="00F7009D" w:rsidRDefault="009D6872" w:rsidP="00F7009D">
      <w:pPr>
        <w:pStyle w:val="Rubrik2"/>
      </w:pPr>
      <w:bookmarkStart w:id="210" w:name="_Toc384401491"/>
      <w:r w:rsidRPr="00A74E3E">
        <w:t>H</w:t>
      </w:r>
      <w:r>
        <w:t>uvudsakliga revideringar sedan budgetpropositionen för 2014</w:t>
      </w:r>
      <w:bookmarkEnd w:id="210"/>
    </w:p>
    <w:p w14:paraId="78DA2BA7" w14:textId="09DC443F" w:rsidR="00F7009D" w:rsidRDefault="009D6872" w:rsidP="00F7009D">
      <w:pPr>
        <w:pStyle w:val="Brdtext"/>
      </w:pPr>
      <w:r w:rsidRPr="00EF34B7">
        <w:t xml:space="preserve">I Sverige blev BNP-tillväxten högre än förväntat under </w:t>
      </w:r>
      <w:r>
        <w:t xml:space="preserve">det </w:t>
      </w:r>
      <w:r w:rsidRPr="00EF34B7">
        <w:t xml:space="preserve">fjärde kvartalet 2013. Därtill reviderades BNP-tillväxten för det tredje kvartalet 2013 upp i samband med att </w:t>
      </w:r>
      <w:r>
        <w:t>n</w:t>
      </w:r>
      <w:r w:rsidRPr="00EF34B7">
        <w:t xml:space="preserve">ationalräkenskaperna </w:t>
      </w:r>
      <w:r>
        <w:t>publicerades</w:t>
      </w:r>
      <w:r w:rsidRPr="00EF34B7">
        <w:t xml:space="preserve"> i februari</w:t>
      </w:r>
      <w:r>
        <w:t xml:space="preserve"> 2014</w:t>
      </w:r>
      <w:r w:rsidRPr="00EF34B7">
        <w:t>. Det medför att BNP i början av 2014 är något högre i nivå än väntat</w:t>
      </w:r>
      <w:r>
        <w:t>,</w:t>
      </w:r>
      <w:r w:rsidRPr="00EF34B7">
        <w:t xml:space="preserve"> vilket </w:t>
      </w:r>
      <w:r>
        <w:t xml:space="preserve">delvis </w:t>
      </w:r>
      <w:r w:rsidRPr="00EF34B7">
        <w:t>bidrar till att årsmedelvärdet för tillväxten 2014 blir något högre.</w:t>
      </w:r>
      <w:r>
        <w:t xml:space="preserve"> BNP-tillväxten har reviderats ned 2015–2017 (se </w:t>
      </w:r>
      <w:r w:rsidRPr="00EF34B7">
        <w:fldChar w:fldCharType="begin"/>
      </w:r>
      <w:r w:rsidRPr="00EF34B7">
        <w:instrText xml:space="preserve"> REF  _Ref382301661 \* Lower \h </w:instrText>
      </w:r>
      <w:r>
        <w:instrText xml:space="preserve"> \* MERGEFORMAT </w:instrText>
      </w:r>
      <w:r w:rsidRPr="00EF34B7">
        <w:fldChar w:fldCharType="separate"/>
      </w:r>
      <w:r w:rsidR="004642B5">
        <w:t xml:space="preserve">tabell </w:t>
      </w:r>
      <w:r w:rsidR="004642B5" w:rsidRPr="004642B5">
        <w:rPr>
          <w:bCs/>
          <w:noProof/>
        </w:rPr>
        <w:t>3</w:t>
      </w:r>
      <w:r w:rsidR="004642B5">
        <w:t>.</w:t>
      </w:r>
      <w:r w:rsidR="004642B5">
        <w:rPr>
          <w:noProof/>
        </w:rPr>
        <w:t>12</w:t>
      </w:r>
      <w:r w:rsidRPr="00EF34B7">
        <w:fldChar w:fldCharType="end"/>
      </w:r>
      <w:r w:rsidRPr="00EF34B7">
        <w:t xml:space="preserve">). </w:t>
      </w:r>
    </w:p>
    <w:p w14:paraId="68E76D7E" w14:textId="03F31AFE" w:rsidR="00F7009D" w:rsidRDefault="009D6872" w:rsidP="00F7009D">
      <w:pPr>
        <w:pStyle w:val="Brdtextmedindrag"/>
      </w:pPr>
      <w:r w:rsidRPr="00EF34B7">
        <w:t xml:space="preserve">Fasta bruttoinvesteringar förväntas växa något snabbare både 2014 och 2015. Samtidigt </w:t>
      </w:r>
      <w:r w:rsidRPr="00EF34B7">
        <w:lastRenderedPageBreak/>
        <w:t>förväntas lagerinvesteringar bidra mer till efterfrågetillväxten 2014 efter det överraskande starka lagerbidraget det</w:t>
      </w:r>
      <w:r>
        <w:t xml:space="preserve"> fjärde kvartalet 2013.</w:t>
      </w:r>
    </w:p>
    <w:p w14:paraId="0480F46F" w14:textId="08A9B739" w:rsidR="00F7009D" w:rsidRDefault="009D6872" w:rsidP="00F7009D">
      <w:pPr>
        <w:pStyle w:val="Brdtextmedindrag"/>
      </w:pPr>
      <w:r>
        <w:t>Statistiska centralbyrån reviderade national</w:t>
      </w:r>
      <w:r>
        <w:softHyphen/>
        <w:t>räkenskaperna för 2011–2013 i november 2013. Som en följd av detta har regeringen reviderat bedömningen av potentiell produktivitet och antalet potentiellt arbetade timmar i ekonomin (se fördjupningsrutan Revi</w:t>
      </w:r>
      <w:r>
        <w:softHyphen/>
        <w:t>deringar av potentiella variabler). Sammantaget medför detta en lägre nivå på potentiell BNP över hela prognosperioden jämfört med bedömningen i budget</w:t>
      </w:r>
      <w:r>
        <w:softHyphen/>
        <w:t>propositionen för 2014. Resursutnyttjan</w:t>
      </w:r>
      <w:r>
        <w:softHyphen/>
        <w:t xml:space="preserve">det 2015–2017 bedöms bli högre i den nuvarande prognosen. </w:t>
      </w:r>
    </w:p>
    <w:p w14:paraId="192DF27D" w14:textId="72FE1E49" w:rsidR="00F7009D" w:rsidRPr="005D2E66" w:rsidRDefault="009D6872" w:rsidP="00F7009D">
      <w:pPr>
        <w:pStyle w:val="Brdtextmedindrag"/>
      </w:pPr>
      <w:r>
        <w:t xml:space="preserve">Under hösten har sysselsättningen inom tjänstebranscherna stigit relativt snabbt. Tillsammans med de kommunala skattehöjningarna har detta lett till en ökning i de kommunala skatteintäkterna, vilket har genererat fler arbetade timmar och högre sysselsättning i </w:t>
      </w:r>
      <w:r w:rsidRPr="000A56AB">
        <w:t>kommuner och landsting</w:t>
      </w:r>
      <w:r>
        <w:t>. Följaktligen har antalet arbetade timmar och sysselsättning i hela ekonomin reviderats upp. Vidare har den oväntat starka utvecklingen i sysselsättningen inneburit en lägre nivå på arbetslösheten 2013, vilket påverkar prognoserna för efterföljande år. Den rådande bilden av arbetsmarknaden är att den kommer att fortsätta att utvecklas något starkare än vad som förväntades i budgetpropositionen för 2014. Sammantaget resulterar detta i en nedreviderad arbetslöshet för hela prognos</w:t>
      </w:r>
      <w:r>
        <w:softHyphen/>
        <w:t>perioden.</w:t>
      </w:r>
    </w:p>
    <w:p w14:paraId="5CEE3216" w14:textId="4FA0033B" w:rsidR="00F7009D" w:rsidRDefault="009D6872" w:rsidP="00F7009D">
      <w:pPr>
        <w:pStyle w:val="Brdtextmedindrag"/>
      </w:pPr>
      <w:bookmarkStart w:id="211" w:name="_Toc335460925"/>
      <w:r>
        <w:t xml:space="preserve">Den faktiska förändringstakten i timlön enligt konjunkturlönestatistiken </w:t>
      </w:r>
      <w:r w:rsidRPr="00C00AEB">
        <w:t>beräknas bli</w:t>
      </w:r>
      <w:r>
        <w:t xml:space="preserve"> 0,2 procentenheter lägre för 2013 jämfört med den prognos som gjordes i budgetpropositionen. Det beror på att restposten, dvs. skillnaden mellan avtalad och slutgiltig löneökning, under 2013 förväntas bli något lägre än enligt den bedömning som gjordes under hösten. Av samma anledning har prognosen för 2014 reviderats ned 0,</w:t>
      </w:r>
      <w:r w:rsidRPr="0059704D">
        <w:t>1</w:t>
      </w:r>
      <w:r>
        <w:t> </w:t>
      </w:r>
      <w:r w:rsidRPr="0059704D">
        <w:t>procent</w:t>
      </w:r>
      <w:r>
        <w:softHyphen/>
      </w:r>
      <w:r w:rsidRPr="0059704D">
        <w:t>enheter</w:t>
      </w:r>
      <w:r>
        <w:t>.</w:t>
      </w:r>
    </w:p>
    <w:p w14:paraId="4F9FED84" w14:textId="0B813493" w:rsidR="00F7009D" w:rsidRDefault="009D6872" w:rsidP="00F7009D">
      <w:pPr>
        <w:pStyle w:val="Brdtextmedindrag"/>
      </w:pPr>
      <w:r>
        <w:t xml:space="preserve">Efter att Riksbanken sänkte reporäntan i mitten av december 2013 har också dess bana för hela prognosperioden sänkts. Den förändrade reporäntebanan och avtagande förändringstakter i KPI under slutet av 2013 bidrar till att förändringstakten i KPI har reviderats ned 0,7 procentenheter för 2014. Inflationen, mätt som KPIF, blev lägre än förväntat under slutet av 2013. Det medför att prognosen för KPIF har reviderats ned 0,5 procentenheter för 2014. </w:t>
      </w:r>
    </w:p>
    <w:p w14:paraId="07C6FEDC" w14:textId="6159951A" w:rsidR="00F7009D" w:rsidRDefault="009D6872" w:rsidP="00F7009D">
      <w:pPr>
        <w:pStyle w:val="TabellRubrik"/>
      </w:pPr>
      <w:bookmarkStart w:id="212" w:name="_Ref382301661"/>
      <w:bookmarkStart w:id="213" w:name="_Toc384401639"/>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12</w:t>
      </w:r>
      <w:r w:rsidR="0009067D">
        <w:rPr>
          <w:noProof/>
        </w:rPr>
        <w:fldChar w:fldCharType="end"/>
      </w:r>
      <w:bookmarkEnd w:id="212"/>
      <w:r>
        <w:t xml:space="preserve"> Regeringens prognoser i 2014 års ekonomiska vårproposition och budgetpropositionen för 2014</w:t>
      </w:r>
      <w:bookmarkEnd w:id="213"/>
    </w:p>
    <w:p w14:paraId="782BEFD2" w14:textId="0861879D" w:rsidR="00F7009D" w:rsidRDefault="009D6872" w:rsidP="00F7009D">
      <w:pPr>
        <w:pStyle w:val="TabellUnderrubrik"/>
      </w:pPr>
      <w:r w:rsidRPr="00DC5708">
        <w:t>Prognos enligt budgetpropositionen för 2014 inom parentes</w:t>
      </w:r>
      <w:r>
        <w:br/>
      </w:r>
      <w:r w:rsidRPr="00DC5708">
        <w:t xml:space="preserve">Procentuell förändring om </w:t>
      </w:r>
      <w:r w:rsidRPr="006C109A">
        <w:t>annat ej anges</w:t>
      </w:r>
    </w:p>
    <w:tbl>
      <w:tblPr>
        <w:tblStyle w:val="RKEgentabell"/>
        <w:tblW w:w="4390" w:type="dxa"/>
        <w:tblLayout w:type="fixed"/>
        <w:tblLook w:val="0460" w:firstRow="1" w:lastRow="1" w:firstColumn="0" w:lastColumn="0" w:noHBand="0" w:noVBand="1"/>
      </w:tblPr>
      <w:tblGrid>
        <w:gridCol w:w="1278"/>
        <w:gridCol w:w="622"/>
        <w:gridCol w:w="622"/>
        <w:gridCol w:w="623"/>
        <w:gridCol w:w="622"/>
        <w:gridCol w:w="623"/>
      </w:tblGrid>
      <w:tr w:rsidR="00F7009D" w14:paraId="3C2E6F34" w14:textId="77777777" w:rsidTr="00F7009D">
        <w:trPr>
          <w:cnfStyle w:val="100000000000" w:firstRow="1" w:lastRow="0" w:firstColumn="0" w:lastColumn="0" w:oddVBand="0" w:evenVBand="0" w:oddHBand="0" w:evenHBand="0" w:firstRowFirstColumn="0" w:firstRowLastColumn="0" w:lastRowFirstColumn="0" w:lastRowLastColumn="0"/>
          <w:trHeight w:val="163"/>
        </w:trPr>
        <w:tc>
          <w:tcPr>
            <w:tcW w:w="1278" w:type="dxa"/>
          </w:tcPr>
          <w:p w14:paraId="489C4A71" w14:textId="77777777" w:rsidR="00F7009D" w:rsidRDefault="00F7009D" w:rsidP="00F7009D">
            <w:pPr>
              <w:pStyle w:val="TabellHuvud"/>
              <w:keepNext/>
              <w:keepLines/>
            </w:pPr>
          </w:p>
        </w:tc>
        <w:tc>
          <w:tcPr>
            <w:tcW w:w="622" w:type="dxa"/>
          </w:tcPr>
          <w:p w14:paraId="0FC69CDF" w14:textId="6A71D292" w:rsidR="00F7009D" w:rsidRDefault="009D6872" w:rsidP="00F7009D">
            <w:pPr>
              <w:pStyle w:val="TabellHuvud"/>
              <w:keepNext/>
              <w:keepLines/>
            </w:pPr>
            <w:r>
              <w:t>2013</w:t>
            </w:r>
          </w:p>
        </w:tc>
        <w:tc>
          <w:tcPr>
            <w:tcW w:w="622" w:type="dxa"/>
          </w:tcPr>
          <w:p w14:paraId="2EE0B455" w14:textId="2C1BC1F3" w:rsidR="00F7009D" w:rsidRDefault="009D6872" w:rsidP="00F7009D">
            <w:pPr>
              <w:pStyle w:val="TabellHuvud"/>
              <w:keepNext/>
              <w:keepLines/>
            </w:pPr>
            <w:r>
              <w:t>2014</w:t>
            </w:r>
          </w:p>
        </w:tc>
        <w:tc>
          <w:tcPr>
            <w:tcW w:w="623" w:type="dxa"/>
          </w:tcPr>
          <w:p w14:paraId="7D72EE34" w14:textId="178158BB" w:rsidR="00F7009D" w:rsidRDefault="009D6872" w:rsidP="00F7009D">
            <w:pPr>
              <w:pStyle w:val="TabellHuvud"/>
              <w:keepNext/>
              <w:keepLines/>
            </w:pPr>
            <w:r>
              <w:t>2015</w:t>
            </w:r>
          </w:p>
        </w:tc>
        <w:tc>
          <w:tcPr>
            <w:tcW w:w="622" w:type="dxa"/>
          </w:tcPr>
          <w:p w14:paraId="3D292C1D" w14:textId="3F7C532A" w:rsidR="00F7009D" w:rsidRDefault="009D6872" w:rsidP="00F7009D">
            <w:pPr>
              <w:pStyle w:val="TabellHuvud"/>
              <w:keepNext/>
              <w:keepLines/>
            </w:pPr>
            <w:r>
              <w:t>2016</w:t>
            </w:r>
          </w:p>
        </w:tc>
        <w:tc>
          <w:tcPr>
            <w:tcW w:w="623" w:type="dxa"/>
          </w:tcPr>
          <w:p w14:paraId="5C0667DF" w14:textId="641D41A6" w:rsidR="00F7009D" w:rsidRDefault="009D6872" w:rsidP="00F7009D">
            <w:pPr>
              <w:pStyle w:val="TabellHuvud"/>
              <w:keepNext/>
              <w:keepLines/>
            </w:pPr>
            <w:r>
              <w:t>2017</w:t>
            </w:r>
          </w:p>
        </w:tc>
      </w:tr>
      <w:tr w:rsidR="00F7009D" w14:paraId="62B54A0C" w14:textId="77777777" w:rsidTr="00F7009D">
        <w:trPr>
          <w:trHeight w:val="476"/>
        </w:trPr>
        <w:tc>
          <w:tcPr>
            <w:tcW w:w="1278" w:type="dxa"/>
            <w:tcBorders>
              <w:top w:val="single" w:sz="18" w:space="0" w:color="auto"/>
              <w:bottom w:val="single" w:sz="2" w:space="0" w:color="auto"/>
            </w:tcBorders>
          </w:tcPr>
          <w:p w14:paraId="5C6CF22F" w14:textId="1E981229" w:rsidR="00F7009D" w:rsidRDefault="009D6872" w:rsidP="00F7009D">
            <w:pPr>
              <w:pStyle w:val="TabellRader"/>
              <w:jc w:val="left"/>
            </w:pPr>
            <w:r>
              <w:t>BNP</w:t>
            </w:r>
          </w:p>
        </w:tc>
        <w:tc>
          <w:tcPr>
            <w:tcW w:w="622" w:type="dxa"/>
            <w:tcBorders>
              <w:top w:val="single" w:sz="18" w:space="0" w:color="auto"/>
              <w:bottom w:val="single" w:sz="2" w:space="0" w:color="auto"/>
            </w:tcBorders>
          </w:tcPr>
          <w:p w14:paraId="7A667BC3" w14:textId="21BC1058" w:rsidR="00F7009D" w:rsidRPr="003D617C" w:rsidRDefault="009D6872" w:rsidP="00F7009D">
            <w:pPr>
              <w:pStyle w:val="TabellRader"/>
            </w:pPr>
            <w:r w:rsidRPr="00DF1B99">
              <w:t>1,</w:t>
            </w:r>
            <w:r w:rsidRPr="003D617C">
              <w:t>5</w:t>
            </w:r>
            <w:r w:rsidRPr="003D617C">
              <w:br/>
              <w:t>(1,2)</w:t>
            </w:r>
          </w:p>
        </w:tc>
        <w:tc>
          <w:tcPr>
            <w:tcW w:w="622" w:type="dxa"/>
            <w:tcBorders>
              <w:top w:val="single" w:sz="18" w:space="0" w:color="auto"/>
              <w:bottom w:val="single" w:sz="2" w:space="0" w:color="auto"/>
            </w:tcBorders>
          </w:tcPr>
          <w:p w14:paraId="5A93DC2D" w14:textId="547D8837" w:rsidR="00F7009D" w:rsidRPr="007D1D6B" w:rsidRDefault="009D6872" w:rsidP="00F7009D">
            <w:pPr>
              <w:pStyle w:val="TabellRader"/>
            </w:pPr>
            <w:r w:rsidRPr="003D617C">
              <w:t>2,7</w:t>
            </w:r>
            <w:r w:rsidRPr="003D617C">
              <w:br/>
              <w:t>(2,5)</w:t>
            </w:r>
          </w:p>
        </w:tc>
        <w:tc>
          <w:tcPr>
            <w:tcW w:w="623" w:type="dxa"/>
            <w:tcBorders>
              <w:top w:val="single" w:sz="18" w:space="0" w:color="auto"/>
              <w:bottom w:val="single" w:sz="2" w:space="0" w:color="auto"/>
            </w:tcBorders>
          </w:tcPr>
          <w:p w14:paraId="757281C9" w14:textId="444C5DDB" w:rsidR="00F7009D" w:rsidRPr="003D617C" w:rsidRDefault="009D6872" w:rsidP="00F7009D">
            <w:pPr>
              <w:pStyle w:val="TabellRader"/>
            </w:pPr>
            <w:r w:rsidRPr="007D1D6B">
              <w:t>3,</w:t>
            </w:r>
            <w:r>
              <w:t>3</w:t>
            </w:r>
            <w:r w:rsidRPr="00DF1B99">
              <w:br/>
              <w:t>(3,6)</w:t>
            </w:r>
          </w:p>
        </w:tc>
        <w:tc>
          <w:tcPr>
            <w:tcW w:w="622" w:type="dxa"/>
            <w:tcBorders>
              <w:top w:val="single" w:sz="18" w:space="0" w:color="auto"/>
              <w:bottom w:val="single" w:sz="2" w:space="0" w:color="auto"/>
            </w:tcBorders>
          </w:tcPr>
          <w:p w14:paraId="44E9FB3F" w14:textId="40B97E10" w:rsidR="00F7009D" w:rsidRPr="003D617C" w:rsidRDefault="009D6872" w:rsidP="00F7009D">
            <w:pPr>
              <w:pStyle w:val="TabellRader"/>
            </w:pPr>
            <w:r w:rsidRPr="007D1D6B">
              <w:t>3,</w:t>
            </w:r>
            <w:r>
              <w:t>5</w:t>
            </w:r>
            <w:r w:rsidRPr="00DF1B99">
              <w:br/>
              <w:t>(</w:t>
            </w:r>
            <w:r w:rsidRPr="003D617C">
              <w:t>3,9)</w:t>
            </w:r>
          </w:p>
        </w:tc>
        <w:tc>
          <w:tcPr>
            <w:tcW w:w="623" w:type="dxa"/>
            <w:tcBorders>
              <w:top w:val="single" w:sz="18" w:space="0" w:color="auto"/>
              <w:bottom w:val="single" w:sz="2" w:space="0" w:color="auto"/>
            </w:tcBorders>
          </w:tcPr>
          <w:p w14:paraId="2C46D6CE" w14:textId="659C60B7" w:rsidR="00F7009D" w:rsidRPr="007D1D6B" w:rsidRDefault="009D6872" w:rsidP="00F7009D">
            <w:pPr>
              <w:pStyle w:val="TabellRader"/>
            </w:pPr>
            <w:r w:rsidRPr="007D1D6B">
              <w:t>2,5</w:t>
            </w:r>
            <w:r w:rsidRPr="007D1D6B">
              <w:br/>
              <w:t>(2,9)</w:t>
            </w:r>
          </w:p>
        </w:tc>
      </w:tr>
      <w:tr w:rsidR="00F7009D" w14:paraId="6A72CA11" w14:textId="77777777" w:rsidTr="00F7009D">
        <w:trPr>
          <w:trHeight w:val="476"/>
        </w:trPr>
        <w:tc>
          <w:tcPr>
            <w:tcW w:w="1278" w:type="dxa"/>
            <w:tcBorders>
              <w:top w:val="single" w:sz="2" w:space="0" w:color="auto"/>
              <w:bottom w:val="single" w:sz="2" w:space="0" w:color="auto"/>
            </w:tcBorders>
          </w:tcPr>
          <w:p w14:paraId="57E28E34" w14:textId="66AAA6BC" w:rsidR="00F7009D" w:rsidRDefault="009D6872" w:rsidP="00F7009D">
            <w:pPr>
              <w:pStyle w:val="TabellRader"/>
              <w:jc w:val="left"/>
            </w:pPr>
            <w:r>
              <w:t>Potentiell BNP</w:t>
            </w:r>
            <w:r>
              <w:rPr>
                <w:vertAlign w:val="superscript"/>
              </w:rPr>
              <w:t>1,2</w:t>
            </w:r>
          </w:p>
        </w:tc>
        <w:tc>
          <w:tcPr>
            <w:tcW w:w="622" w:type="dxa"/>
            <w:tcBorders>
              <w:top w:val="single" w:sz="2" w:space="0" w:color="auto"/>
              <w:bottom w:val="single" w:sz="2" w:space="0" w:color="auto"/>
            </w:tcBorders>
          </w:tcPr>
          <w:p w14:paraId="29765601" w14:textId="4D98A596" w:rsidR="00F7009D" w:rsidRPr="00DF1B99" w:rsidRDefault="009D6872" w:rsidP="00F7009D">
            <w:pPr>
              <w:pStyle w:val="TabellRader"/>
            </w:pPr>
            <w:r w:rsidRPr="00DF1B99">
              <w:t>2,2</w:t>
            </w:r>
            <w:r w:rsidRPr="003D617C">
              <w:br/>
              <w:t>(2,0)</w:t>
            </w:r>
          </w:p>
        </w:tc>
        <w:tc>
          <w:tcPr>
            <w:tcW w:w="622" w:type="dxa"/>
            <w:tcBorders>
              <w:top w:val="single" w:sz="2" w:space="0" w:color="auto"/>
              <w:bottom w:val="single" w:sz="2" w:space="0" w:color="auto"/>
            </w:tcBorders>
          </w:tcPr>
          <w:p w14:paraId="3BCE3A88" w14:textId="741559B5" w:rsidR="00F7009D" w:rsidRPr="003D617C" w:rsidRDefault="009D6872" w:rsidP="00F7009D">
            <w:pPr>
              <w:pStyle w:val="TabellRader"/>
            </w:pPr>
            <w:r w:rsidRPr="003D617C">
              <w:t>2,3</w:t>
            </w:r>
            <w:r w:rsidRPr="003D617C">
              <w:br/>
              <w:t>(2,2)</w:t>
            </w:r>
          </w:p>
        </w:tc>
        <w:tc>
          <w:tcPr>
            <w:tcW w:w="623" w:type="dxa"/>
            <w:tcBorders>
              <w:top w:val="single" w:sz="2" w:space="0" w:color="auto"/>
              <w:bottom w:val="single" w:sz="2" w:space="0" w:color="auto"/>
            </w:tcBorders>
          </w:tcPr>
          <w:p w14:paraId="71A848E6" w14:textId="721F7C5F" w:rsidR="00F7009D" w:rsidRPr="003D617C" w:rsidRDefault="009D6872" w:rsidP="00F7009D">
            <w:pPr>
              <w:pStyle w:val="TabellRader"/>
            </w:pPr>
            <w:r w:rsidRPr="003D617C">
              <w:t>2,0</w:t>
            </w:r>
            <w:r w:rsidRPr="003D617C">
              <w:br/>
              <w:t>(2,3)</w:t>
            </w:r>
          </w:p>
        </w:tc>
        <w:tc>
          <w:tcPr>
            <w:tcW w:w="622" w:type="dxa"/>
            <w:tcBorders>
              <w:top w:val="single" w:sz="2" w:space="0" w:color="auto"/>
              <w:bottom w:val="single" w:sz="2" w:space="0" w:color="auto"/>
            </w:tcBorders>
          </w:tcPr>
          <w:p w14:paraId="6001830F" w14:textId="3CF33FDF" w:rsidR="00F7009D" w:rsidRPr="003D617C" w:rsidRDefault="009D6872" w:rsidP="00F7009D">
            <w:pPr>
              <w:pStyle w:val="TabellRader"/>
            </w:pPr>
            <w:r w:rsidRPr="003D617C">
              <w:t>2,2</w:t>
            </w:r>
            <w:r w:rsidRPr="003D617C">
              <w:br/>
              <w:t>(2,4)</w:t>
            </w:r>
          </w:p>
        </w:tc>
        <w:tc>
          <w:tcPr>
            <w:tcW w:w="623" w:type="dxa"/>
            <w:tcBorders>
              <w:top w:val="single" w:sz="2" w:space="0" w:color="auto"/>
              <w:bottom w:val="single" w:sz="2" w:space="0" w:color="auto"/>
            </w:tcBorders>
          </w:tcPr>
          <w:p w14:paraId="350DB8AE" w14:textId="633EAD41" w:rsidR="00F7009D" w:rsidRPr="003D617C" w:rsidRDefault="009D6872" w:rsidP="00F7009D">
            <w:pPr>
              <w:pStyle w:val="TabellRader"/>
            </w:pPr>
            <w:r w:rsidRPr="003D617C">
              <w:t>2,4</w:t>
            </w:r>
            <w:r w:rsidRPr="007D1D6B">
              <w:br/>
              <w:t>(2,</w:t>
            </w:r>
            <w:r>
              <w:t>4</w:t>
            </w:r>
            <w:r w:rsidRPr="00DF1B99">
              <w:t>)</w:t>
            </w:r>
          </w:p>
        </w:tc>
      </w:tr>
      <w:tr w:rsidR="00F7009D" w14:paraId="26844927" w14:textId="77777777" w:rsidTr="00F7009D">
        <w:trPr>
          <w:trHeight w:val="476"/>
        </w:trPr>
        <w:tc>
          <w:tcPr>
            <w:tcW w:w="1278" w:type="dxa"/>
            <w:tcBorders>
              <w:top w:val="single" w:sz="2" w:space="0" w:color="auto"/>
              <w:bottom w:val="single" w:sz="2" w:space="0" w:color="auto"/>
            </w:tcBorders>
          </w:tcPr>
          <w:p w14:paraId="243A22CA" w14:textId="377BB9FB" w:rsidR="00F7009D" w:rsidRDefault="009D6872" w:rsidP="00F7009D">
            <w:pPr>
              <w:pStyle w:val="TabellRader"/>
              <w:jc w:val="left"/>
            </w:pPr>
            <w:r>
              <w:t>BNP-gap</w:t>
            </w:r>
            <w:r>
              <w:rPr>
                <w:vertAlign w:val="superscript"/>
              </w:rPr>
              <w:t>3</w:t>
            </w:r>
          </w:p>
        </w:tc>
        <w:tc>
          <w:tcPr>
            <w:tcW w:w="622" w:type="dxa"/>
            <w:tcBorders>
              <w:top w:val="single" w:sz="2" w:space="0" w:color="auto"/>
              <w:bottom w:val="single" w:sz="2" w:space="0" w:color="auto"/>
            </w:tcBorders>
          </w:tcPr>
          <w:p w14:paraId="655554E1" w14:textId="401C8572" w:rsidR="00F7009D" w:rsidRPr="00DF1B99" w:rsidRDefault="009D6872" w:rsidP="00F7009D">
            <w:pPr>
              <w:pStyle w:val="TabellRader"/>
            </w:pPr>
            <w:r w:rsidRPr="00DF1B99">
              <w:t>-</w:t>
            </w:r>
            <w:r w:rsidRPr="003D617C">
              <w:t>2,9</w:t>
            </w:r>
            <w:r w:rsidRPr="003D617C">
              <w:br/>
              <w:t>(-3,5)</w:t>
            </w:r>
          </w:p>
        </w:tc>
        <w:tc>
          <w:tcPr>
            <w:tcW w:w="622" w:type="dxa"/>
            <w:tcBorders>
              <w:top w:val="single" w:sz="2" w:space="0" w:color="auto"/>
              <w:bottom w:val="single" w:sz="2" w:space="0" w:color="auto"/>
            </w:tcBorders>
          </w:tcPr>
          <w:p w14:paraId="15A6301B" w14:textId="21384ABF" w:rsidR="00F7009D" w:rsidRPr="003D617C" w:rsidRDefault="009D6872" w:rsidP="00F7009D">
            <w:pPr>
              <w:pStyle w:val="TabellRader"/>
            </w:pPr>
            <w:r w:rsidRPr="003D617C">
              <w:t>-2,4</w:t>
            </w:r>
            <w:r w:rsidRPr="003D617C">
              <w:br/>
              <w:t>(-3,0)</w:t>
            </w:r>
          </w:p>
        </w:tc>
        <w:tc>
          <w:tcPr>
            <w:tcW w:w="623" w:type="dxa"/>
            <w:tcBorders>
              <w:top w:val="single" w:sz="2" w:space="0" w:color="auto"/>
              <w:bottom w:val="single" w:sz="2" w:space="0" w:color="auto"/>
            </w:tcBorders>
          </w:tcPr>
          <w:p w14:paraId="239032A8" w14:textId="07983D2F" w:rsidR="00F7009D" w:rsidRPr="003D617C" w:rsidRDefault="009D6872" w:rsidP="00F7009D">
            <w:pPr>
              <w:pStyle w:val="TabellRader"/>
            </w:pPr>
            <w:r w:rsidRPr="003D617C">
              <w:t>-1,5</w:t>
            </w:r>
            <w:r w:rsidRPr="003D617C">
              <w:br/>
              <w:t>(-2,1)</w:t>
            </w:r>
          </w:p>
        </w:tc>
        <w:tc>
          <w:tcPr>
            <w:tcW w:w="622" w:type="dxa"/>
            <w:tcBorders>
              <w:top w:val="single" w:sz="2" w:space="0" w:color="auto"/>
              <w:bottom w:val="single" w:sz="2" w:space="0" w:color="auto"/>
            </w:tcBorders>
          </w:tcPr>
          <w:p w14:paraId="6DF42F5F" w14:textId="766FE599" w:rsidR="00F7009D" w:rsidRPr="003D617C" w:rsidRDefault="009D6872" w:rsidP="00F7009D">
            <w:pPr>
              <w:pStyle w:val="TabellRader"/>
            </w:pPr>
            <w:r w:rsidRPr="003D617C">
              <w:t>-0,5</w:t>
            </w:r>
            <w:r w:rsidRPr="003D617C">
              <w:br/>
              <w:t>(-1,0)</w:t>
            </w:r>
          </w:p>
        </w:tc>
        <w:tc>
          <w:tcPr>
            <w:tcW w:w="623" w:type="dxa"/>
            <w:tcBorders>
              <w:top w:val="single" w:sz="2" w:space="0" w:color="auto"/>
              <w:bottom w:val="single" w:sz="2" w:space="0" w:color="auto"/>
            </w:tcBorders>
          </w:tcPr>
          <w:p w14:paraId="4BCA2F45" w14:textId="5F093D7A" w:rsidR="00F7009D" w:rsidRPr="003D617C" w:rsidRDefault="009D6872" w:rsidP="00F7009D">
            <w:pPr>
              <w:pStyle w:val="TabellRader"/>
            </w:pPr>
            <w:r w:rsidRPr="007D1D6B">
              <w:t>-0,2</w:t>
            </w:r>
            <w:r w:rsidRPr="007D1D6B">
              <w:br/>
              <w:t>(-0,2)</w:t>
            </w:r>
          </w:p>
        </w:tc>
      </w:tr>
      <w:tr w:rsidR="00F7009D" w14:paraId="0C1BD0E7" w14:textId="77777777" w:rsidTr="00F7009D">
        <w:trPr>
          <w:trHeight w:val="476"/>
        </w:trPr>
        <w:tc>
          <w:tcPr>
            <w:tcW w:w="1278" w:type="dxa"/>
            <w:tcBorders>
              <w:top w:val="single" w:sz="2" w:space="0" w:color="auto"/>
              <w:bottom w:val="single" w:sz="2" w:space="0" w:color="auto"/>
            </w:tcBorders>
          </w:tcPr>
          <w:p w14:paraId="5FE69E13" w14:textId="1C721DB9" w:rsidR="00F7009D" w:rsidRPr="00B17878" w:rsidRDefault="009D6872" w:rsidP="00F7009D">
            <w:pPr>
              <w:pStyle w:val="TabellRader"/>
              <w:jc w:val="left"/>
              <w:rPr>
                <w:vertAlign w:val="superscript"/>
              </w:rPr>
            </w:pPr>
            <w:r>
              <w:t>Arbetade timmar</w:t>
            </w:r>
            <w:r>
              <w:rPr>
                <w:vertAlign w:val="superscript"/>
              </w:rPr>
              <w:t>2</w:t>
            </w:r>
          </w:p>
        </w:tc>
        <w:tc>
          <w:tcPr>
            <w:tcW w:w="622" w:type="dxa"/>
            <w:tcBorders>
              <w:top w:val="single" w:sz="2" w:space="0" w:color="auto"/>
              <w:bottom w:val="single" w:sz="2" w:space="0" w:color="auto"/>
            </w:tcBorders>
          </w:tcPr>
          <w:p w14:paraId="2BE362DE" w14:textId="10E9158B" w:rsidR="00F7009D" w:rsidRPr="003D617C" w:rsidRDefault="009D6872" w:rsidP="00F7009D">
            <w:pPr>
              <w:pStyle w:val="TabellRader"/>
            </w:pPr>
            <w:r w:rsidRPr="00DF1B99">
              <w:t>0,</w:t>
            </w:r>
            <w:r w:rsidRPr="003D617C">
              <w:t>4</w:t>
            </w:r>
            <w:r w:rsidRPr="003D617C">
              <w:br/>
              <w:t>(0,3)</w:t>
            </w:r>
          </w:p>
        </w:tc>
        <w:tc>
          <w:tcPr>
            <w:tcW w:w="622" w:type="dxa"/>
            <w:tcBorders>
              <w:top w:val="single" w:sz="2" w:space="0" w:color="auto"/>
              <w:bottom w:val="single" w:sz="2" w:space="0" w:color="auto"/>
            </w:tcBorders>
          </w:tcPr>
          <w:p w14:paraId="2D4B3870" w14:textId="1DD82A83" w:rsidR="00F7009D" w:rsidRPr="007D1D6B" w:rsidRDefault="009D6872" w:rsidP="00F7009D">
            <w:pPr>
              <w:pStyle w:val="TabellRader"/>
            </w:pPr>
            <w:r w:rsidRPr="003D617C">
              <w:t>1,4</w:t>
            </w:r>
            <w:r w:rsidRPr="003D617C">
              <w:br/>
              <w:t>(0,5)</w:t>
            </w:r>
          </w:p>
        </w:tc>
        <w:tc>
          <w:tcPr>
            <w:tcW w:w="623" w:type="dxa"/>
            <w:tcBorders>
              <w:top w:val="single" w:sz="2" w:space="0" w:color="auto"/>
              <w:bottom w:val="single" w:sz="2" w:space="0" w:color="auto"/>
            </w:tcBorders>
          </w:tcPr>
          <w:p w14:paraId="39C0EBFE" w14:textId="3BCC18A9" w:rsidR="00F7009D" w:rsidRPr="007D1D6B" w:rsidRDefault="009D6872" w:rsidP="00F7009D">
            <w:pPr>
              <w:pStyle w:val="TabellRader"/>
            </w:pPr>
            <w:r w:rsidRPr="007D1D6B">
              <w:t>1,2</w:t>
            </w:r>
            <w:r w:rsidRPr="007D1D6B">
              <w:br/>
              <w:t>(1,1)</w:t>
            </w:r>
          </w:p>
        </w:tc>
        <w:tc>
          <w:tcPr>
            <w:tcW w:w="622" w:type="dxa"/>
            <w:tcBorders>
              <w:top w:val="single" w:sz="2" w:space="0" w:color="auto"/>
              <w:bottom w:val="single" w:sz="2" w:space="0" w:color="auto"/>
            </w:tcBorders>
          </w:tcPr>
          <w:p w14:paraId="392A37CE" w14:textId="691F1B77" w:rsidR="00F7009D" w:rsidRPr="007D1D6B" w:rsidRDefault="009D6872" w:rsidP="00F7009D">
            <w:pPr>
              <w:pStyle w:val="TabellRader"/>
            </w:pPr>
            <w:r w:rsidRPr="007D1D6B">
              <w:t>1,4</w:t>
            </w:r>
            <w:r w:rsidRPr="007D1D6B">
              <w:br/>
              <w:t>(1,6)</w:t>
            </w:r>
          </w:p>
        </w:tc>
        <w:tc>
          <w:tcPr>
            <w:tcW w:w="623" w:type="dxa"/>
            <w:tcBorders>
              <w:top w:val="single" w:sz="2" w:space="0" w:color="auto"/>
              <w:bottom w:val="single" w:sz="2" w:space="0" w:color="auto"/>
            </w:tcBorders>
          </w:tcPr>
          <w:p w14:paraId="7BC939C5" w14:textId="6C6CED76" w:rsidR="00F7009D" w:rsidRPr="007D1D6B" w:rsidRDefault="009D6872" w:rsidP="00F7009D">
            <w:pPr>
              <w:pStyle w:val="TabellRader"/>
            </w:pPr>
            <w:r w:rsidRPr="007D1D6B">
              <w:t>1,1</w:t>
            </w:r>
            <w:r w:rsidRPr="007D1D6B">
              <w:br/>
              <w:t>(1,5)</w:t>
            </w:r>
          </w:p>
        </w:tc>
      </w:tr>
      <w:tr w:rsidR="00F7009D" w14:paraId="0194DC5E" w14:textId="77777777" w:rsidTr="00F7009D">
        <w:trPr>
          <w:trHeight w:val="476"/>
        </w:trPr>
        <w:tc>
          <w:tcPr>
            <w:tcW w:w="1278" w:type="dxa"/>
            <w:tcBorders>
              <w:top w:val="single" w:sz="2" w:space="0" w:color="auto"/>
              <w:bottom w:val="single" w:sz="2" w:space="0" w:color="auto"/>
            </w:tcBorders>
          </w:tcPr>
          <w:p w14:paraId="2229F254" w14:textId="08A161D2" w:rsidR="00F7009D" w:rsidRDefault="009D6872" w:rsidP="00F7009D">
            <w:pPr>
              <w:pStyle w:val="TabellRader"/>
              <w:jc w:val="left"/>
            </w:pPr>
            <w:r>
              <w:t>Sysselsättning</w:t>
            </w:r>
            <w:r>
              <w:rPr>
                <w:vertAlign w:val="superscript"/>
              </w:rPr>
              <w:t>4</w:t>
            </w:r>
          </w:p>
        </w:tc>
        <w:tc>
          <w:tcPr>
            <w:tcW w:w="622" w:type="dxa"/>
            <w:tcBorders>
              <w:top w:val="single" w:sz="2" w:space="0" w:color="auto"/>
              <w:bottom w:val="single" w:sz="2" w:space="0" w:color="auto"/>
            </w:tcBorders>
          </w:tcPr>
          <w:p w14:paraId="79F5E689" w14:textId="1E45FBE8" w:rsidR="00F7009D" w:rsidRPr="00DF1B99" w:rsidRDefault="009D6872" w:rsidP="00F7009D">
            <w:pPr>
              <w:pStyle w:val="TabellRader"/>
            </w:pPr>
            <w:r w:rsidRPr="00DF1B99">
              <w:t>1,0</w:t>
            </w:r>
            <w:r w:rsidRPr="00DF1B99">
              <w:br/>
              <w:t>(0,8)</w:t>
            </w:r>
          </w:p>
        </w:tc>
        <w:tc>
          <w:tcPr>
            <w:tcW w:w="622" w:type="dxa"/>
            <w:tcBorders>
              <w:top w:val="single" w:sz="2" w:space="0" w:color="auto"/>
              <w:bottom w:val="single" w:sz="2" w:space="0" w:color="auto"/>
            </w:tcBorders>
          </w:tcPr>
          <w:p w14:paraId="3E425423" w14:textId="02F3C15D" w:rsidR="00F7009D" w:rsidRPr="007D1D6B" w:rsidRDefault="009D6872" w:rsidP="00F7009D">
            <w:pPr>
              <w:pStyle w:val="TabellRader"/>
            </w:pPr>
            <w:r w:rsidRPr="003D617C">
              <w:t>1,2</w:t>
            </w:r>
            <w:r w:rsidRPr="003D617C">
              <w:br/>
              <w:t>(0,8)</w:t>
            </w:r>
          </w:p>
        </w:tc>
        <w:tc>
          <w:tcPr>
            <w:tcW w:w="623" w:type="dxa"/>
            <w:tcBorders>
              <w:top w:val="single" w:sz="2" w:space="0" w:color="auto"/>
              <w:bottom w:val="single" w:sz="2" w:space="0" w:color="auto"/>
            </w:tcBorders>
          </w:tcPr>
          <w:p w14:paraId="11A29178" w14:textId="260B2703" w:rsidR="00F7009D" w:rsidRPr="007D1D6B" w:rsidRDefault="009D6872" w:rsidP="00F7009D">
            <w:pPr>
              <w:pStyle w:val="TabellRader"/>
            </w:pPr>
            <w:r w:rsidRPr="007D1D6B">
              <w:t>1,2</w:t>
            </w:r>
            <w:r w:rsidRPr="007D1D6B">
              <w:br/>
              <w:t>(1,0)</w:t>
            </w:r>
          </w:p>
        </w:tc>
        <w:tc>
          <w:tcPr>
            <w:tcW w:w="622" w:type="dxa"/>
            <w:tcBorders>
              <w:top w:val="single" w:sz="2" w:space="0" w:color="auto"/>
              <w:bottom w:val="single" w:sz="2" w:space="0" w:color="auto"/>
            </w:tcBorders>
          </w:tcPr>
          <w:p w14:paraId="24B35866" w14:textId="4185095A" w:rsidR="00F7009D" w:rsidRPr="007D1D6B" w:rsidRDefault="009D6872" w:rsidP="00F7009D">
            <w:pPr>
              <w:pStyle w:val="TabellRader"/>
            </w:pPr>
            <w:r w:rsidRPr="007D1D6B">
              <w:t>1,2</w:t>
            </w:r>
            <w:r w:rsidRPr="007D1D6B">
              <w:br/>
              <w:t>(1,3)</w:t>
            </w:r>
          </w:p>
        </w:tc>
        <w:tc>
          <w:tcPr>
            <w:tcW w:w="623" w:type="dxa"/>
            <w:tcBorders>
              <w:top w:val="single" w:sz="2" w:space="0" w:color="auto"/>
              <w:bottom w:val="single" w:sz="2" w:space="0" w:color="auto"/>
            </w:tcBorders>
          </w:tcPr>
          <w:p w14:paraId="718858CF" w14:textId="57BE9D7A" w:rsidR="00F7009D" w:rsidRPr="007D1D6B" w:rsidRDefault="009D6872" w:rsidP="00F7009D">
            <w:pPr>
              <w:pStyle w:val="TabellRader"/>
            </w:pPr>
            <w:r w:rsidRPr="007D1D6B">
              <w:t>1,0</w:t>
            </w:r>
            <w:r w:rsidRPr="007D1D6B">
              <w:br/>
              <w:t>(1,3)</w:t>
            </w:r>
          </w:p>
        </w:tc>
      </w:tr>
      <w:tr w:rsidR="00F7009D" w14:paraId="579CCEAC" w14:textId="77777777" w:rsidTr="00F7009D">
        <w:trPr>
          <w:trHeight w:val="476"/>
        </w:trPr>
        <w:tc>
          <w:tcPr>
            <w:tcW w:w="1278" w:type="dxa"/>
            <w:tcBorders>
              <w:top w:val="single" w:sz="2" w:space="0" w:color="auto"/>
              <w:bottom w:val="single" w:sz="2" w:space="0" w:color="auto"/>
            </w:tcBorders>
          </w:tcPr>
          <w:p w14:paraId="46D6BE04" w14:textId="3F947EC4" w:rsidR="00F7009D" w:rsidRDefault="009D6872" w:rsidP="00F7009D">
            <w:pPr>
              <w:pStyle w:val="TabellRader"/>
              <w:jc w:val="left"/>
            </w:pPr>
            <w:r>
              <w:t>Arbetslöshet</w:t>
            </w:r>
            <w:r>
              <w:rPr>
                <w:vertAlign w:val="superscript"/>
              </w:rPr>
              <w:t>4,5</w:t>
            </w:r>
          </w:p>
        </w:tc>
        <w:tc>
          <w:tcPr>
            <w:tcW w:w="622" w:type="dxa"/>
            <w:tcBorders>
              <w:top w:val="single" w:sz="2" w:space="0" w:color="auto"/>
              <w:bottom w:val="single" w:sz="2" w:space="0" w:color="auto"/>
            </w:tcBorders>
          </w:tcPr>
          <w:p w14:paraId="410DE481" w14:textId="6870832D" w:rsidR="00F7009D" w:rsidRPr="00DF1B99" w:rsidRDefault="009D6872" w:rsidP="00F7009D">
            <w:pPr>
              <w:pStyle w:val="TabellRader"/>
            </w:pPr>
            <w:r w:rsidRPr="00DF1B99">
              <w:t>8,0</w:t>
            </w:r>
            <w:r w:rsidRPr="00DF1B99">
              <w:br/>
              <w:t>(8,2)</w:t>
            </w:r>
          </w:p>
        </w:tc>
        <w:tc>
          <w:tcPr>
            <w:tcW w:w="622" w:type="dxa"/>
            <w:tcBorders>
              <w:top w:val="single" w:sz="2" w:space="0" w:color="auto"/>
              <w:bottom w:val="single" w:sz="2" w:space="0" w:color="auto"/>
            </w:tcBorders>
          </w:tcPr>
          <w:p w14:paraId="37447E50" w14:textId="3CDF4B57" w:rsidR="00F7009D" w:rsidRPr="007D1D6B" w:rsidRDefault="009D6872" w:rsidP="00F7009D">
            <w:pPr>
              <w:pStyle w:val="TabellRader"/>
            </w:pPr>
            <w:r w:rsidRPr="003D617C">
              <w:t>7,7</w:t>
            </w:r>
            <w:r w:rsidRPr="003D617C">
              <w:br/>
              <w:t>(8,1)</w:t>
            </w:r>
          </w:p>
        </w:tc>
        <w:tc>
          <w:tcPr>
            <w:tcW w:w="623" w:type="dxa"/>
            <w:tcBorders>
              <w:top w:val="single" w:sz="2" w:space="0" w:color="auto"/>
              <w:bottom w:val="single" w:sz="2" w:space="0" w:color="auto"/>
            </w:tcBorders>
          </w:tcPr>
          <w:p w14:paraId="59AEA6B7" w14:textId="374D1DEE" w:rsidR="00F7009D" w:rsidRPr="007D1D6B" w:rsidRDefault="009D6872" w:rsidP="00F7009D">
            <w:pPr>
              <w:pStyle w:val="TabellRader"/>
            </w:pPr>
            <w:r w:rsidRPr="007D1D6B">
              <w:t>7,3</w:t>
            </w:r>
            <w:r w:rsidRPr="007D1D6B">
              <w:br/>
              <w:t>(7,8)</w:t>
            </w:r>
          </w:p>
        </w:tc>
        <w:tc>
          <w:tcPr>
            <w:tcW w:w="622" w:type="dxa"/>
            <w:tcBorders>
              <w:top w:val="single" w:sz="2" w:space="0" w:color="auto"/>
              <w:bottom w:val="single" w:sz="2" w:space="0" w:color="auto"/>
            </w:tcBorders>
          </w:tcPr>
          <w:p w14:paraId="1C3EAAA7" w14:textId="5FC21929" w:rsidR="00F7009D" w:rsidRPr="007D1D6B" w:rsidRDefault="009D6872" w:rsidP="00F7009D">
            <w:pPr>
              <w:pStyle w:val="TabellRader"/>
            </w:pPr>
            <w:r w:rsidRPr="007D1D6B">
              <w:t>6,7</w:t>
            </w:r>
            <w:r w:rsidRPr="007D1D6B">
              <w:br/>
              <w:t>(7,0)</w:t>
            </w:r>
          </w:p>
        </w:tc>
        <w:tc>
          <w:tcPr>
            <w:tcW w:w="623" w:type="dxa"/>
            <w:tcBorders>
              <w:top w:val="single" w:sz="2" w:space="0" w:color="auto"/>
              <w:bottom w:val="single" w:sz="2" w:space="0" w:color="auto"/>
            </w:tcBorders>
          </w:tcPr>
          <w:p w14:paraId="55F8ADAA" w14:textId="5BBAB3F7" w:rsidR="00F7009D" w:rsidRPr="007D1D6B" w:rsidRDefault="009D6872" w:rsidP="00F7009D">
            <w:pPr>
              <w:pStyle w:val="TabellRader"/>
            </w:pPr>
            <w:r w:rsidRPr="007D1D6B">
              <w:t>6,3</w:t>
            </w:r>
            <w:r w:rsidRPr="007D1D6B">
              <w:br/>
              <w:t>(6,4)</w:t>
            </w:r>
          </w:p>
        </w:tc>
      </w:tr>
      <w:tr w:rsidR="00F7009D" w14:paraId="6421233C" w14:textId="77777777" w:rsidTr="00F7009D">
        <w:trPr>
          <w:trHeight w:val="476"/>
        </w:trPr>
        <w:tc>
          <w:tcPr>
            <w:tcW w:w="1278" w:type="dxa"/>
            <w:tcBorders>
              <w:top w:val="single" w:sz="2" w:space="0" w:color="auto"/>
              <w:bottom w:val="single" w:sz="2" w:space="0" w:color="auto"/>
            </w:tcBorders>
          </w:tcPr>
          <w:p w14:paraId="0C9C02CF" w14:textId="1978AF84" w:rsidR="00F7009D" w:rsidRDefault="009D6872" w:rsidP="00F7009D">
            <w:pPr>
              <w:pStyle w:val="TabellRader"/>
              <w:jc w:val="left"/>
            </w:pPr>
            <w:r>
              <w:t>Timlön</w:t>
            </w:r>
            <w:r>
              <w:rPr>
                <w:vertAlign w:val="superscript"/>
              </w:rPr>
              <w:t>6</w:t>
            </w:r>
          </w:p>
        </w:tc>
        <w:tc>
          <w:tcPr>
            <w:tcW w:w="622" w:type="dxa"/>
            <w:tcBorders>
              <w:top w:val="single" w:sz="2" w:space="0" w:color="auto"/>
              <w:bottom w:val="single" w:sz="2" w:space="0" w:color="auto"/>
            </w:tcBorders>
          </w:tcPr>
          <w:p w14:paraId="66F2AA5D" w14:textId="6DDF861A" w:rsidR="00F7009D" w:rsidRPr="003D617C" w:rsidRDefault="009D6872" w:rsidP="00F7009D">
            <w:pPr>
              <w:pStyle w:val="TabellRader"/>
            </w:pPr>
            <w:r w:rsidRPr="00DF1B99">
              <w:t>2,5</w:t>
            </w:r>
            <w:r w:rsidRPr="00DF1B99">
              <w:br/>
              <w:t>(2,7)</w:t>
            </w:r>
          </w:p>
        </w:tc>
        <w:tc>
          <w:tcPr>
            <w:tcW w:w="622" w:type="dxa"/>
            <w:tcBorders>
              <w:top w:val="single" w:sz="2" w:space="0" w:color="auto"/>
              <w:bottom w:val="single" w:sz="2" w:space="0" w:color="auto"/>
            </w:tcBorders>
          </w:tcPr>
          <w:p w14:paraId="58247080" w14:textId="5EDC5B9C" w:rsidR="00F7009D" w:rsidRPr="007D1D6B" w:rsidRDefault="009D6872" w:rsidP="00F7009D">
            <w:pPr>
              <w:pStyle w:val="TabellRader"/>
            </w:pPr>
            <w:r w:rsidRPr="007D1D6B">
              <w:t>2,7</w:t>
            </w:r>
            <w:r w:rsidRPr="007D1D6B">
              <w:br/>
              <w:t>(2,8)</w:t>
            </w:r>
          </w:p>
        </w:tc>
        <w:tc>
          <w:tcPr>
            <w:tcW w:w="623" w:type="dxa"/>
            <w:tcBorders>
              <w:top w:val="single" w:sz="2" w:space="0" w:color="auto"/>
              <w:bottom w:val="single" w:sz="2" w:space="0" w:color="auto"/>
            </w:tcBorders>
          </w:tcPr>
          <w:p w14:paraId="08FCCC46" w14:textId="412815DE" w:rsidR="00F7009D" w:rsidRPr="007D1D6B" w:rsidRDefault="009D6872" w:rsidP="00F7009D">
            <w:pPr>
              <w:pStyle w:val="TabellRader"/>
            </w:pPr>
            <w:r w:rsidRPr="007D1D6B">
              <w:t>2,9</w:t>
            </w:r>
            <w:r w:rsidRPr="007D1D6B">
              <w:br/>
              <w:t>(2,9)</w:t>
            </w:r>
          </w:p>
        </w:tc>
        <w:tc>
          <w:tcPr>
            <w:tcW w:w="622" w:type="dxa"/>
            <w:tcBorders>
              <w:top w:val="single" w:sz="2" w:space="0" w:color="auto"/>
              <w:bottom w:val="single" w:sz="2" w:space="0" w:color="auto"/>
            </w:tcBorders>
          </w:tcPr>
          <w:p w14:paraId="653550E0" w14:textId="01E982C6" w:rsidR="00F7009D" w:rsidRPr="007D1D6B" w:rsidRDefault="009D6872" w:rsidP="00F7009D">
            <w:pPr>
              <w:pStyle w:val="TabellRader"/>
            </w:pPr>
            <w:r w:rsidRPr="007D1D6B">
              <w:t>3,2</w:t>
            </w:r>
            <w:r w:rsidRPr="007D1D6B">
              <w:br/>
              <w:t>(3,2)</w:t>
            </w:r>
          </w:p>
        </w:tc>
        <w:tc>
          <w:tcPr>
            <w:tcW w:w="623" w:type="dxa"/>
            <w:tcBorders>
              <w:top w:val="single" w:sz="2" w:space="0" w:color="auto"/>
              <w:bottom w:val="single" w:sz="2" w:space="0" w:color="auto"/>
            </w:tcBorders>
          </w:tcPr>
          <w:p w14:paraId="6049AFBC" w14:textId="51ABA4D4" w:rsidR="00F7009D" w:rsidRPr="007D1D6B" w:rsidRDefault="009D6872" w:rsidP="00F7009D">
            <w:pPr>
              <w:pStyle w:val="TabellRader"/>
            </w:pPr>
            <w:r w:rsidRPr="007D1D6B">
              <w:t>3,4</w:t>
            </w:r>
            <w:r w:rsidRPr="007D1D6B">
              <w:br/>
              <w:t>(3,4)</w:t>
            </w:r>
          </w:p>
        </w:tc>
      </w:tr>
      <w:tr w:rsidR="00F7009D" w14:paraId="6E6B6953" w14:textId="77777777" w:rsidTr="00F7009D">
        <w:trPr>
          <w:trHeight w:val="476"/>
        </w:trPr>
        <w:tc>
          <w:tcPr>
            <w:tcW w:w="1278" w:type="dxa"/>
            <w:tcBorders>
              <w:top w:val="single" w:sz="2" w:space="0" w:color="auto"/>
              <w:bottom w:val="single" w:sz="2" w:space="0" w:color="auto"/>
            </w:tcBorders>
          </w:tcPr>
          <w:p w14:paraId="6EF3954F" w14:textId="3A85E078" w:rsidR="00F7009D" w:rsidRDefault="009D6872" w:rsidP="00F7009D">
            <w:pPr>
              <w:pStyle w:val="TabellRader"/>
              <w:jc w:val="left"/>
            </w:pPr>
            <w:r>
              <w:t>Reporänta</w:t>
            </w:r>
            <w:r>
              <w:rPr>
                <w:vertAlign w:val="superscript"/>
              </w:rPr>
              <w:t>7</w:t>
            </w:r>
          </w:p>
        </w:tc>
        <w:tc>
          <w:tcPr>
            <w:tcW w:w="622" w:type="dxa"/>
            <w:tcBorders>
              <w:top w:val="single" w:sz="2" w:space="0" w:color="auto"/>
              <w:bottom w:val="single" w:sz="2" w:space="0" w:color="auto"/>
            </w:tcBorders>
          </w:tcPr>
          <w:p w14:paraId="11B3DDE8" w14:textId="3685CB9A" w:rsidR="00F7009D" w:rsidRPr="00DF1B99" w:rsidRDefault="009D6872" w:rsidP="00F7009D">
            <w:pPr>
              <w:pStyle w:val="TabellRader"/>
            </w:pPr>
            <w:r w:rsidRPr="00DF1B99">
              <w:t>0,75</w:t>
            </w:r>
            <w:r w:rsidRPr="00DF1B99">
              <w:br/>
              <w:t>(1,00)</w:t>
            </w:r>
          </w:p>
        </w:tc>
        <w:tc>
          <w:tcPr>
            <w:tcW w:w="622" w:type="dxa"/>
            <w:tcBorders>
              <w:top w:val="single" w:sz="2" w:space="0" w:color="auto"/>
              <w:bottom w:val="single" w:sz="2" w:space="0" w:color="auto"/>
            </w:tcBorders>
          </w:tcPr>
          <w:p w14:paraId="3C54B777" w14:textId="45E096FB" w:rsidR="00F7009D" w:rsidRPr="007D1D6B" w:rsidRDefault="009D6872" w:rsidP="00F7009D">
            <w:pPr>
              <w:pStyle w:val="TabellRader"/>
            </w:pPr>
            <w:r w:rsidRPr="007D1D6B">
              <w:t>0,75</w:t>
            </w:r>
            <w:r w:rsidRPr="007D1D6B">
              <w:br/>
              <w:t>(1,00)</w:t>
            </w:r>
          </w:p>
        </w:tc>
        <w:tc>
          <w:tcPr>
            <w:tcW w:w="623" w:type="dxa"/>
            <w:tcBorders>
              <w:top w:val="single" w:sz="2" w:space="0" w:color="auto"/>
              <w:bottom w:val="single" w:sz="2" w:space="0" w:color="auto"/>
            </w:tcBorders>
          </w:tcPr>
          <w:p w14:paraId="190F3430" w14:textId="540CF253" w:rsidR="00F7009D" w:rsidRPr="007D1D6B" w:rsidRDefault="009D6872" w:rsidP="00F7009D">
            <w:pPr>
              <w:pStyle w:val="TabellRader"/>
            </w:pPr>
            <w:r w:rsidRPr="007D1D6B">
              <w:t>1,50</w:t>
            </w:r>
            <w:r w:rsidRPr="007D1D6B">
              <w:br/>
              <w:t>(1,75)</w:t>
            </w:r>
          </w:p>
        </w:tc>
        <w:tc>
          <w:tcPr>
            <w:tcW w:w="622" w:type="dxa"/>
            <w:tcBorders>
              <w:top w:val="single" w:sz="2" w:space="0" w:color="auto"/>
              <w:bottom w:val="single" w:sz="2" w:space="0" w:color="auto"/>
            </w:tcBorders>
          </w:tcPr>
          <w:p w14:paraId="7751D4C0" w14:textId="0FB93D83" w:rsidR="00F7009D" w:rsidRPr="007D1D6B" w:rsidRDefault="009D6872" w:rsidP="00F7009D">
            <w:pPr>
              <w:pStyle w:val="TabellRader"/>
            </w:pPr>
            <w:r w:rsidRPr="007D1D6B">
              <w:t>2,25</w:t>
            </w:r>
            <w:r w:rsidRPr="007D1D6B">
              <w:br/>
              <w:t>(2,75)</w:t>
            </w:r>
          </w:p>
        </w:tc>
        <w:tc>
          <w:tcPr>
            <w:tcW w:w="623" w:type="dxa"/>
            <w:tcBorders>
              <w:top w:val="single" w:sz="2" w:space="0" w:color="auto"/>
              <w:bottom w:val="single" w:sz="2" w:space="0" w:color="auto"/>
            </w:tcBorders>
          </w:tcPr>
          <w:p w14:paraId="195BB640" w14:textId="4E8D7737" w:rsidR="00F7009D" w:rsidRPr="007D1D6B" w:rsidRDefault="009D6872" w:rsidP="00F7009D">
            <w:pPr>
              <w:pStyle w:val="TabellRader"/>
            </w:pPr>
            <w:r w:rsidRPr="007D1D6B">
              <w:t>2,75</w:t>
            </w:r>
            <w:r w:rsidRPr="007D1D6B">
              <w:br/>
              <w:t>(3,25)</w:t>
            </w:r>
          </w:p>
        </w:tc>
      </w:tr>
      <w:tr w:rsidR="00F7009D" w14:paraId="4FA01392" w14:textId="77777777" w:rsidTr="00F7009D">
        <w:trPr>
          <w:trHeight w:val="488"/>
        </w:trPr>
        <w:tc>
          <w:tcPr>
            <w:tcW w:w="1278" w:type="dxa"/>
            <w:tcBorders>
              <w:top w:val="single" w:sz="2" w:space="0" w:color="auto"/>
              <w:bottom w:val="single" w:sz="2" w:space="0" w:color="auto"/>
            </w:tcBorders>
          </w:tcPr>
          <w:p w14:paraId="6D57759D" w14:textId="7A057ABA" w:rsidR="00F7009D" w:rsidRDefault="009D6872" w:rsidP="00F7009D">
            <w:pPr>
              <w:pStyle w:val="TabellRader"/>
              <w:jc w:val="left"/>
            </w:pPr>
            <w:r>
              <w:t>KPI</w:t>
            </w:r>
            <w:r>
              <w:rPr>
                <w:vertAlign w:val="superscript"/>
              </w:rPr>
              <w:t>8</w:t>
            </w:r>
          </w:p>
        </w:tc>
        <w:tc>
          <w:tcPr>
            <w:tcW w:w="622" w:type="dxa"/>
            <w:tcBorders>
              <w:top w:val="single" w:sz="2" w:space="0" w:color="auto"/>
              <w:bottom w:val="single" w:sz="2" w:space="0" w:color="auto"/>
            </w:tcBorders>
          </w:tcPr>
          <w:p w14:paraId="72F4E593" w14:textId="50004E83" w:rsidR="00F7009D" w:rsidRPr="00DF1B99" w:rsidRDefault="009D6872" w:rsidP="00F7009D">
            <w:pPr>
              <w:pStyle w:val="TabellRader"/>
            </w:pPr>
            <w:r w:rsidRPr="00DF1B99">
              <w:t>0,0</w:t>
            </w:r>
            <w:r w:rsidRPr="00DF1B99">
              <w:br/>
              <w:t>(0,1)</w:t>
            </w:r>
          </w:p>
        </w:tc>
        <w:tc>
          <w:tcPr>
            <w:tcW w:w="622" w:type="dxa"/>
            <w:tcBorders>
              <w:top w:val="single" w:sz="2" w:space="0" w:color="auto"/>
              <w:bottom w:val="single" w:sz="2" w:space="0" w:color="auto"/>
            </w:tcBorders>
          </w:tcPr>
          <w:p w14:paraId="4F47F727" w14:textId="03E00169" w:rsidR="00F7009D" w:rsidRPr="007D1D6B" w:rsidRDefault="009D6872" w:rsidP="00F7009D">
            <w:pPr>
              <w:pStyle w:val="TabellRader"/>
            </w:pPr>
            <w:r w:rsidRPr="003D617C">
              <w:t>0,2</w:t>
            </w:r>
            <w:r w:rsidRPr="003D617C">
              <w:br/>
              <w:t>(0,9)</w:t>
            </w:r>
          </w:p>
        </w:tc>
        <w:tc>
          <w:tcPr>
            <w:tcW w:w="623" w:type="dxa"/>
            <w:tcBorders>
              <w:top w:val="single" w:sz="2" w:space="0" w:color="auto"/>
              <w:bottom w:val="single" w:sz="2" w:space="0" w:color="auto"/>
            </w:tcBorders>
          </w:tcPr>
          <w:p w14:paraId="16E17B65" w14:textId="00311610" w:rsidR="00F7009D" w:rsidRPr="007D1D6B" w:rsidRDefault="009D6872" w:rsidP="00F7009D">
            <w:pPr>
              <w:pStyle w:val="TabellRader"/>
            </w:pPr>
            <w:r w:rsidRPr="007D1D6B">
              <w:t>1,6</w:t>
            </w:r>
            <w:r w:rsidRPr="007D1D6B">
              <w:br/>
              <w:t>(1,7)</w:t>
            </w:r>
          </w:p>
        </w:tc>
        <w:tc>
          <w:tcPr>
            <w:tcW w:w="622" w:type="dxa"/>
            <w:tcBorders>
              <w:top w:val="single" w:sz="2" w:space="0" w:color="auto"/>
              <w:bottom w:val="single" w:sz="2" w:space="0" w:color="auto"/>
            </w:tcBorders>
          </w:tcPr>
          <w:p w14:paraId="63479E91" w14:textId="36AD927D" w:rsidR="00F7009D" w:rsidRPr="007D1D6B" w:rsidRDefault="009D6872" w:rsidP="00F7009D">
            <w:pPr>
              <w:pStyle w:val="TabellRader"/>
            </w:pPr>
            <w:r w:rsidRPr="007D1D6B">
              <w:t>2,5</w:t>
            </w:r>
            <w:r w:rsidRPr="007D1D6B">
              <w:br/>
              <w:t>(2,7)</w:t>
            </w:r>
          </w:p>
        </w:tc>
        <w:tc>
          <w:tcPr>
            <w:tcW w:w="623" w:type="dxa"/>
            <w:tcBorders>
              <w:top w:val="single" w:sz="2" w:space="0" w:color="auto"/>
              <w:bottom w:val="single" w:sz="2" w:space="0" w:color="auto"/>
            </w:tcBorders>
          </w:tcPr>
          <w:p w14:paraId="73545C9E" w14:textId="1C71181D" w:rsidR="00F7009D" w:rsidRPr="007D1D6B" w:rsidRDefault="009D6872" w:rsidP="00F7009D">
            <w:pPr>
              <w:pStyle w:val="TabellRader"/>
            </w:pPr>
            <w:r w:rsidRPr="007D1D6B">
              <w:t>2,8</w:t>
            </w:r>
            <w:r w:rsidRPr="007D1D6B">
              <w:br/>
              <w:t>(3,2)</w:t>
            </w:r>
          </w:p>
        </w:tc>
      </w:tr>
      <w:tr w:rsidR="00F7009D" w14:paraId="2FE45AC6" w14:textId="77777777" w:rsidTr="00F7009D">
        <w:trPr>
          <w:cnfStyle w:val="010000000000" w:firstRow="0" w:lastRow="1" w:firstColumn="0" w:lastColumn="0" w:oddVBand="0" w:evenVBand="0" w:oddHBand="0" w:evenHBand="0" w:firstRowFirstColumn="0" w:firstRowLastColumn="0" w:lastRowFirstColumn="0" w:lastRowLastColumn="0"/>
          <w:trHeight w:val="476"/>
        </w:trPr>
        <w:tc>
          <w:tcPr>
            <w:tcW w:w="1278" w:type="dxa"/>
            <w:tcBorders>
              <w:top w:val="single" w:sz="2" w:space="0" w:color="auto"/>
            </w:tcBorders>
          </w:tcPr>
          <w:p w14:paraId="3A8FC9B5" w14:textId="05A3AAFA" w:rsidR="00F7009D" w:rsidRPr="00944E8F" w:rsidRDefault="009D6872" w:rsidP="00F7009D">
            <w:pPr>
              <w:pStyle w:val="TabellRader"/>
              <w:jc w:val="left"/>
              <w:rPr>
                <w:b w:val="0"/>
              </w:rPr>
            </w:pPr>
            <w:r w:rsidRPr="004E6F0B">
              <w:rPr>
                <w:b w:val="0"/>
              </w:rPr>
              <w:t>KPIF</w:t>
            </w:r>
            <w:r w:rsidRPr="004E6F0B">
              <w:rPr>
                <w:b w:val="0"/>
                <w:vertAlign w:val="superscript"/>
              </w:rPr>
              <w:t>8</w:t>
            </w:r>
          </w:p>
        </w:tc>
        <w:tc>
          <w:tcPr>
            <w:tcW w:w="622" w:type="dxa"/>
            <w:tcBorders>
              <w:top w:val="single" w:sz="2" w:space="0" w:color="auto"/>
            </w:tcBorders>
          </w:tcPr>
          <w:p w14:paraId="0021D547" w14:textId="2D3DC05A" w:rsidR="00F7009D" w:rsidRPr="00D96FF9" w:rsidRDefault="009D6872" w:rsidP="00F7009D">
            <w:pPr>
              <w:pStyle w:val="TabellRader"/>
            </w:pPr>
            <w:r w:rsidRPr="004E6F0B">
              <w:rPr>
                <w:b w:val="0"/>
              </w:rPr>
              <w:t>0,9</w:t>
            </w:r>
            <w:r w:rsidRPr="004E6F0B">
              <w:rPr>
                <w:b w:val="0"/>
              </w:rPr>
              <w:br/>
              <w:t>(1,0)</w:t>
            </w:r>
          </w:p>
        </w:tc>
        <w:tc>
          <w:tcPr>
            <w:tcW w:w="622" w:type="dxa"/>
            <w:tcBorders>
              <w:top w:val="single" w:sz="2" w:space="0" w:color="auto"/>
            </w:tcBorders>
          </w:tcPr>
          <w:p w14:paraId="3939F275" w14:textId="4FD3F789" w:rsidR="00F7009D" w:rsidRPr="00D96FF9" w:rsidRDefault="009D6872" w:rsidP="00F7009D">
            <w:pPr>
              <w:pStyle w:val="TabellRader"/>
            </w:pPr>
            <w:r w:rsidRPr="004E6F0B">
              <w:rPr>
                <w:b w:val="0"/>
              </w:rPr>
              <w:t>0,8</w:t>
            </w:r>
            <w:r w:rsidRPr="004E6F0B">
              <w:rPr>
                <w:b w:val="0"/>
              </w:rPr>
              <w:br/>
              <w:t>(1,3)</w:t>
            </w:r>
          </w:p>
        </w:tc>
        <w:tc>
          <w:tcPr>
            <w:tcW w:w="623" w:type="dxa"/>
            <w:tcBorders>
              <w:top w:val="single" w:sz="2" w:space="0" w:color="auto"/>
            </w:tcBorders>
          </w:tcPr>
          <w:p w14:paraId="7F1733D6" w14:textId="566011D0" w:rsidR="00F7009D" w:rsidRPr="00D96FF9" w:rsidRDefault="009D6872" w:rsidP="00F7009D">
            <w:pPr>
              <w:pStyle w:val="TabellRader"/>
            </w:pPr>
            <w:r w:rsidRPr="004E6F0B">
              <w:rPr>
                <w:b w:val="0"/>
              </w:rPr>
              <w:t>1,5</w:t>
            </w:r>
            <w:r w:rsidRPr="004E6F0B">
              <w:rPr>
                <w:b w:val="0"/>
              </w:rPr>
              <w:br/>
              <w:t>(1,5)</w:t>
            </w:r>
          </w:p>
        </w:tc>
        <w:tc>
          <w:tcPr>
            <w:tcW w:w="622" w:type="dxa"/>
            <w:tcBorders>
              <w:top w:val="single" w:sz="2" w:space="0" w:color="auto"/>
            </w:tcBorders>
          </w:tcPr>
          <w:p w14:paraId="382CA7EE" w14:textId="4C6A093C" w:rsidR="00F7009D" w:rsidRPr="00D96FF9" w:rsidRDefault="009D6872" w:rsidP="00F7009D">
            <w:pPr>
              <w:pStyle w:val="TabellRader"/>
            </w:pPr>
            <w:r w:rsidRPr="004E6F0B">
              <w:rPr>
                <w:b w:val="0"/>
              </w:rPr>
              <w:t>1,7</w:t>
            </w:r>
            <w:r w:rsidRPr="004E6F0B">
              <w:rPr>
                <w:b w:val="0"/>
              </w:rPr>
              <w:br/>
              <w:t>(1,7)</w:t>
            </w:r>
          </w:p>
        </w:tc>
        <w:tc>
          <w:tcPr>
            <w:tcW w:w="623" w:type="dxa"/>
            <w:tcBorders>
              <w:top w:val="single" w:sz="2" w:space="0" w:color="auto"/>
            </w:tcBorders>
          </w:tcPr>
          <w:p w14:paraId="6B51BD30" w14:textId="6E1F5108" w:rsidR="00F7009D" w:rsidRPr="00D96FF9" w:rsidRDefault="009D6872" w:rsidP="00F7009D">
            <w:pPr>
              <w:pStyle w:val="TabellRader"/>
            </w:pPr>
            <w:r w:rsidRPr="004E6F0B">
              <w:rPr>
                <w:b w:val="0"/>
              </w:rPr>
              <w:t>1,9</w:t>
            </w:r>
            <w:r w:rsidRPr="004E6F0B">
              <w:rPr>
                <w:b w:val="0"/>
              </w:rPr>
              <w:br/>
              <w:t>(1,9)</w:t>
            </w:r>
          </w:p>
        </w:tc>
      </w:tr>
    </w:tbl>
    <w:p w14:paraId="42AA20AA" w14:textId="56B17B19" w:rsidR="00F7009D" w:rsidRPr="00715334" w:rsidRDefault="009D6872" w:rsidP="00F7009D">
      <w:pPr>
        <w:pStyle w:val="TabellFotnot"/>
      </w:pPr>
      <w:r w:rsidRPr="00715334">
        <w:rPr>
          <w:vertAlign w:val="superscript"/>
        </w:rPr>
        <w:t>1</w:t>
      </w:r>
      <w:r w:rsidRPr="00715334">
        <w:t xml:space="preserve"> </w:t>
      </w:r>
      <w:r>
        <w:t>Avser marknadspris.</w:t>
      </w:r>
    </w:p>
    <w:p w14:paraId="63D545E5" w14:textId="56A362ED" w:rsidR="00F7009D" w:rsidRPr="005F51F8" w:rsidRDefault="009D6872" w:rsidP="00F7009D">
      <w:pPr>
        <w:pStyle w:val="TabellFotnot"/>
      </w:pPr>
      <w:r w:rsidRPr="00715334">
        <w:rPr>
          <w:vertAlign w:val="superscript"/>
        </w:rPr>
        <w:t>2</w:t>
      </w:r>
      <w:r>
        <w:t xml:space="preserve"> Kalenderkorrigerad.</w:t>
      </w:r>
    </w:p>
    <w:p w14:paraId="1E07359C" w14:textId="3B1CC173" w:rsidR="00F7009D" w:rsidRPr="00715334" w:rsidRDefault="009D6872" w:rsidP="00F7009D">
      <w:pPr>
        <w:pStyle w:val="TabellFotnot"/>
      </w:pPr>
      <w:r>
        <w:rPr>
          <w:vertAlign w:val="superscript"/>
        </w:rPr>
        <w:t>3</w:t>
      </w:r>
      <w:r w:rsidRPr="00715334">
        <w:t xml:space="preserve"> Skillnaden mellan faktisk och potentiell BNP i procent av potentiell BNP.</w:t>
      </w:r>
    </w:p>
    <w:p w14:paraId="6B797799" w14:textId="06D4B0C3" w:rsidR="00F7009D" w:rsidRPr="00715334" w:rsidRDefault="009D6872" w:rsidP="00F7009D">
      <w:pPr>
        <w:pStyle w:val="TabellFotnot"/>
      </w:pPr>
      <w:r>
        <w:rPr>
          <w:vertAlign w:val="superscript"/>
        </w:rPr>
        <w:t>4</w:t>
      </w:r>
      <w:r w:rsidRPr="00715334">
        <w:t xml:space="preserve"> </w:t>
      </w:r>
      <w:r>
        <w:t>15–74 år.</w:t>
      </w:r>
    </w:p>
    <w:p w14:paraId="2DEE1B26" w14:textId="68C76170" w:rsidR="00F7009D" w:rsidRPr="00715334" w:rsidRDefault="009D6872" w:rsidP="00F7009D">
      <w:pPr>
        <w:pStyle w:val="TabellFotnot"/>
      </w:pPr>
      <w:r>
        <w:rPr>
          <w:vertAlign w:val="superscript"/>
        </w:rPr>
        <w:t>5</w:t>
      </w:r>
      <w:r>
        <w:t xml:space="preserve"> </w:t>
      </w:r>
      <w:r w:rsidRPr="00715334">
        <w:t>Procent av arb</w:t>
      </w:r>
      <w:r>
        <w:t>etskraften.</w:t>
      </w:r>
    </w:p>
    <w:p w14:paraId="2294504E" w14:textId="5EA302BF" w:rsidR="00F7009D" w:rsidRPr="00715334" w:rsidRDefault="009D6872" w:rsidP="00F7009D">
      <w:pPr>
        <w:pStyle w:val="TabellFotnot"/>
      </w:pPr>
      <w:r>
        <w:rPr>
          <w:vertAlign w:val="superscript"/>
        </w:rPr>
        <w:t>6</w:t>
      </w:r>
      <w:r>
        <w:t xml:space="preserve"> </w:t>
      </w:r>
      <w:r w:rsidRPr="00715334">
        <w:t>Timlön enligt konjunkturlönestatistiken.</w:t>
      </w:r>
      <w:r>
        <w:t xml:space="preserve"> </w:t>
      </w:r>
    </w:p>
    <w:p w14:paraId="2ED98F76" w14:textId="19231122" w:rsidR="00F7009D" w:rsidRPr="00715334" w:rsidRDefault="009D6872" w:rsidP="00F7009D">
      <w:pPr>
        <w:pStyle w:val="TabellFotnot"/>
      </w:pPr>
      <w:r>
        <w:rPr>
          <w:vertAlign w:val="superscript"/>
        </w:rPr>
        <w:t>7</w:t>
      </w:r>
      <w:r w:rsidRPr="00715334">
        <w:t xml:space="preserve"> </w:t>
      </w:r>
      <w:r>
        <w:t>Procent, vid årets slut.</w:t>
      </w:r>
    </w:p>
    <w:p w14:paraId="6B617483" w14:textId="4114EF78" w:rsidR="00F7009D" w:rsidRPr="00715334" w:rsidRDefault="009D6872" w:rsidP="00F7009D">
      <w:pPr>
        <w:pStyle w:val="TabellFotnot"/>
      </w:pPr>
      <w:r>
        <w:rPr>
          <w:vertAlign w:val="superscript"/>
        </w:rPr>
        <w:t>8</w:t>
      </w:r>
      <w:r w:rsidRPr="00715334">
        <w:t xml:space="preserve"> Årsgenomsnitt.</w:t>
      </w:r>
    </w:p>
    <w:p w14:paraId="14BFACD8" w14:textId="54108E6F" w:rsidR="00F7009D" w:rsidRPr="00715334" w:rsidRDefault="009D6872" w:rsidP="00F7009D">
      <w:pPr>
        <w:pStyle w:val="TabellFotnot"/>
      </w:pPr>
      <w:r w:rsidRPr="00746847">
        <w:t xml:space="preserve">Källor: Statistiska centralbyrån, Medlingsinstitutet, Riksbanken </w:t>
      </w:r>
      <w:r>
        <w:t xml:space="preserve">och </w:t>
      </w:r>
      <w:r w:rsidRPr="00746847">
        <w:t>egna beräkningar.</w:t>
      </w:r>
    </w:p>
    <w:p w14:paraId="75F352F7" w14:textId="77777777" w:rsidR="00F7009D" w:rsidRDefault="009D6872" w:rsidP="00F7009D">
      <w:pPr>
        <w:pStyle w:val="Brdtext"/>
        <w:rPr>
          <w:rFonts w:ascii="TradeGothic" w:hAnsi="TradeGothic"/>
          <w:kern w:val="24"/>
          <w:sz w:val="24"/>
        </w:rPr>
      </w:pPr>
      <w:bookmarkStart w:id="214" w:name="_Ref383520189"/>
      <w:r>
        <w:br w:type="page"/>
      </w:r>
    </w:p>
    <w:p w14:paraId="1DE0B387" w14:textId="28287772" w:rsidR="00F7009D" w:rsidRDefault="009D6872" w:rsidP="00F7009D">
      <w:pPr>
        <w:pStyle w:val="Rubrik2"/>
      </w:pPr>
      <w:bookmarkStart w:id="215" w:name="_Ref384143443"/>
      <w:bookmarkStart w:id="216" w:name="_Toc384401492"/>
      <w:r>
        <w:lastRenderedPageBreak/>
        <w:t>Prognosjämförelse</w:t>
      </w:r>
      <w:bookmarkEnd w:id="214"/>
      <w:r>
        <w:t>r</w:t>
      </w:r>
      <w:bookmarkEnd w:id="215"/>
      <w:bookmarkEnd w:id="216"/>
    </w:p>
    <w:bookmarkEnd w:id="211"/>
    <w:p w14:paraId="5CBCC89C" w14:textId="0D8F210C" w:rsidR="00F7009D" w:rsidRDefault="009D6872" w:rsidP="00F7009D">
      <w:pPr>
        <w:pStyle w:val="Brdtext"/>
      </w:pPr>
      <w:r>
        <w:t xml:space="preserve">Oberoende prognoser från externa aktörer är ett viktigt inslag i det offentliga samtalet och bidrar till en högre kvalitet i de ekonomiska bedömningarna. Genom att redovisa jämförelser med andra bedömare, och motivera större avvikelser, ökar transparensen för de prognoser och de bedömningar som regeringen gör. </w:t>
      </w:r>
    </w:p>
    <w:p w14:paraId="42A5D670" w14:textId="6B5EC206" w:rsidR="00F7009D" w:rsidRDefault="009D6872" w:rsidP="00F7009D">
      <w:pPr>
        <w:pStyle w:val="Brdtextmedindrag"/>
      </w:pPr>
      <w:r>
        <w:t>I detta delavsnitt återfinns jämförelser med andra bedömares prognoser av variablerna BNP, arbetslöshet, inflation och BNP-gap. Avvikelser mot Konjunkturinstitutets och Europeiska kommissionens prognoser kommenteras särskilt.</w:t>
      </w:r>
      <w:r>
        <w:rPr>
          <w:rStyle w:val="Fotnotsreferens"/>
        </w:rPr>
        <w:footnoteReference w:id="43"/>
      </w:r>
      <w:r>
        <w:t xml:space="preserve"> </w:t>
      </w:r>
      <w:r w:rsidRPr="009D1531">
        <w:t xml:space="preserve">I </w:t>
      </w:r>
      <w:r w:rsidRPr="00BA3175">
        <w:t xml:space="preserve">avsnitt </w:t>
      </w:r>
      <w:r>
        <w:t>7</w:t>
      </w:r>
      <w:r w:rsidRPr="00BA3175">
        <w:t>.4</w:t>
      </w:r>
      <w:r w:rsidRPr="009D1531">
        <w:t xml:space="preserve"> redovisas prognosjämförelser för </w:t>
      </w:r>
      <w:r>
        <w:t xml:space="preserve">det </w:t>
      </w:r>
      <w:r w:rsidRPr="009D1531">
        <w:t>finansiell</w:t>
      </w:r>
      <w:r>
        <w:t>a</w:t>
      </w:r>
      <w:r w:rsidRPr="009D1531">
        <w:t xml:space="preserve"> och strukturell</w:t>
      </w:r>
      <w:r>
        <w:t>a</w:t>
      </w:r>
      <w:r w:rsidRPr="009D1531">
        <w:t xml:space="preserve"> sparande</w:t>
      </w:r>
      <w:r>
        <w:t>t</w:t>
      </w:r>
      <w:r w:rsidRPr="009D1531">
        <w:t xml:space="preserve"> i </w:t>
      </w:r>
      <w:r>
        <w:t xml:space="preserve">den </w:t>
      </w:r>
      <w:r w:rsidRPr="009D1531">
        <w:t>offentlig</w:t>
      </w:r>
      <w:r>
        <w:t>a</w:t>
      </w:r>
      <w:r w:rsidRPr="009D1531">
        <w:t xml:space="preserve"> sektor</w:t>
      </w:r>
      <w:r>
        <w:t xml:space="preserve">n. </w:t>
      </w:r>
    </w:p>
    <w:p w14:paraId="60A98679" w14:textId="0667D985" w:rsidR="00F7009D" w:rsidRDefault="009D6872" w:rsidP="00F7009D">
      <w:pPr>
        <w:pStyle w:val="Rubrik4utannumrering"/>
      </w:pPr>
      <w:r w:rsidRPr="009D1531">
        <w:t>BNP-prognosen i linje med andra bedömares</w:t>
      </w:r>
    </w:p>
    <w:p w14:paraId="6298CD3C" w14:textId="77777777" w:rsidR="00F7009D" w:rsidRDefault="009D6872" w:rsidP="00F7009D">
      <w:pPr>
        <w:pStyle w:val="Brdtext"/>
      </w:pPr>
      <w:r w:rsidRPr="006933B7">
        <w:t>Regeringens prognos för svensk BNP-tillväxt 2014</w:t>
      </w:r>
      <w:r>
        <w:t xml:space="preserve"> och 2015</w:t>
      </w:r>
      <w:r w:rsidRPr="006933B7">
        <w:t xml:space="preserve"> </w:t>
      </w:r>
      <w:r>
        <w:t>är</w:t>
      </w:r>
      <w:r w:rsidRPr="006933B7">
        <w:t xml:space="preserve"> </w:t>
      </w:r>
      <w:r>
        <w:t>nära</w:t>
      </w:r>
      <w:r w:rsidRPr="006933B7">
        <w:t xml:space="preserve"> </w:t>
      </w:r>
      <w:r>
        <w:t>flera</w:t>
      </w:r>
      <w:r w:rsidRPr="006933B7">
        <w:t xml:space="preserve"> andra bedömares prognoser (se </w:t>
      </w:r>
      <w:r>
        <w:fldChar w:fldCharType="begin"/>
      </w:r>
      <w:r>
        <w:instrText xml:space="preserve"> REF  _Ref379211347 \* Lower \h </w:instrText>
      </w:r>
      <w:r>
        <w:fldChar w:fldCharType="separate"/>
      </w:r>
      <w:r w:rsidR="004642B5">
        <w:t xml:space="preserve">tabell </w:t>
      </w:r>
      <w:r w:rsidR="004642B5" w:rsidRPr="004642B5">
        <w:rPr>
          <w:bCs/>
          <w:noProof/>
        </w:rPr>
        <w:t>3</w:t>
      </w:r>
      <w:r w:rsidR="004642B5">
        <w:t>.</w:t>
      </w:r>
      <w:r w:rsidR="004642B5">
        <w:rPr>
          <w:noProof/>
        </w:rPr>
        <w:t>13</w:t>
      </w:r>
      <w:r>
        <w:fldChar w:fldCharType="end"/>
      </w:r>
      <w:r>
        <w:t>)</w:t>
      </w:r>
      <w:r w:rsidRPr="006933B7">
        <w:t>.</w:t>
      </w:r>
    </w:p>
    <w:p w14:paraId="605B2054" w14:textId="77777777" w:rsidR="00F7009D" w:rsidRDefault="00F7009D" w:rsidP="00F7009D">
      <w:pPr>
        <w:pStyle w:val="Brdtextmedindrag"/>
      </w:pPr>
    </w:p>
    <w:p w14:paraId="22F41C7F" w14:textId="77777777" w:rsidR="00F7009D" w:rsidRDefault="009D6872" w:rsidP="00F7009D">
      <w:pPr>
        <w:pStyle w:val="TabellRubrik"/>
      </w:pPr>
      <w:bookmarkStart w:id="217" w:name="_Ref379211347"/>
      <w:bookmarkStart w:id="218" w:name="_Toc384401640"/>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13</w:t>
      </w:r>
      <w:r w:rsidR="0009067D">
        <w:rPr>
          <w:noProof/>
        </w:rPr>
        <w:fldChar w:fldCharType="end"/>
      </w:r>
      <w:bookmarkEnd w:id="217"/>
      <w:r>
        <w:t xml:space="preserve"> Prognosjämförelse: BNP 2014 och 2015</w:t>
      </w:r>
      <w:bookmarkEnd w:id="218"/>
      <w:r>
        <w:t xml:space="preserve"> </w:t>
      </w:r>
    </w:p>
    <w:p w14:paraId="09F5EFC9" w14:textId="1DA84E92" w:rsidR="00F7009D" w:rsidRPr="001F2378" w:rsidRDefault="009D6872" w:rsidP="00F7009D">
      <w:pPr>
        <w:pStyle w:val="TabellUnderrubrik"/>
      </w:pPr>
      <w:r w:rsidRPr="001F2378">
        <w:t>Procentuell förändring</w:t>
      </w:r>
      <w:r>
        <w:t xml:space="preserve"> </w:t>
      </w:r>
    </w:p>
    <w:tbl>
      <w:tblPr>
        <w:tblW w:w="4383" w:type="dxa"/>
        <w:tblInd w:w="85" w:type="dxa"/>
        <w:tblLayout w:type="fixed"/>
        <w:tblLook w:val="0000" w:firstRow="0" w:lastRow="0" w:firstColumn="0" w:lastColumn="0" w:noHBand="0" w:noVBand="0"/>
      </w:tblPr>
      <w:tblGrid>
        <w:gridCol w:w="1866"/>
        <w:gridCol w:w="1389"/>
        <w:gridCol w:w="564"/>
        <w:gridCol w:w="564"/>
      </w:tblGrid>
      <w:tr w:rsidR="00F7009D" w:rsidRPr="001D38F5" w14:paraId="495B2A27" w14:textId="77777777" w:rsidTr="00F7009D">
        <w:trPr>
          <w:trHeight w:val="110"/>
        </w:trPr>
        <w:tc>
          <w:tcPr>
            <w:tcW w:w="1866" w:type="dxa"/>
            <w:tcBorders>
              <w:bottom w:val="single" w:sz="18" w:space="0" w:color="auto"/>
            </w:tcBorders>
            <w:shd w:val="clear" w:color="auto" w:fill="auto"/>
          </w:tcPr>
          <w:p w14:paraId="3AFC959C" w14:textId="77777777" w:rsidR="00F7009D" w:rsidRPr="0019248A" w:rsidRDefault="00F7009D" w:rsidP="00F7009D">
            <w:pPr>
              <w:pStyle w:val="TabellHuvud"/>
              <w:keepNext/>
              <w:keepLines/>
            </w:pPr>
          </w:p>
        </w:tc>
        <w:tc>
          <w:tcPr>
            <w:tcW w:w="1389" w:type="dxa"/>
            <w:tcBorders>
              <w:bottom w:val="single" w:sz="18" w:space="0" w:color="auto"/>
            </w:tcBorders>
            <w:shd w:val="clear" w:color="auto" w:fill="auto"/>
            <w:vAlign w:val="bottom"/>
          </w:tcPr>
          <w:p w14:paraId="0704663B" w14:textId="6BEBB709" w:rsidR="00F7009D" w:rsidRPr="007B02D5" w:rsidRDefault="009D6872" w:rsidP="00F7009D">
            <w:pPr>
              <w:pStyle w:val="TabellHuvud"/>
              <w:keepNext/>
              <w:keepLines/>
              <w:jc w:val="center"/>
            </w:pPr>
            <w:r>
              <w:t>Datum</w:t>
            </w:r>
          </w:p>
        </w:tc>
        <w:tc>
          <w:tcPr>
            <w:tcW w:w="564" w:type="dxa"/>
            <w:tcBorders>
              <w:bottom w:val="single" w:sz="18" w:space="0" w:color="auto"/>
            </w:tcBorders>
            <w:shd w:val="clear" w:color="auto" w:fill="auto"/>
            <w:vAlign w:val="bottom"/>
          </w:tcPr>
          <w:p w14:paraId="4ED28FC4" w14:textId="77777777" w:rsidR="00F7009D" w:rsidRPr="00B32D7E" w:rsidRDefault="009D6872" w:rsidP="00F7009D">
            <w:pPr>
              <w:pStyle w:val="TabellHuvud"/>
              <w:keepNext/>
              <w:keepLines/>
            </w:pPr>
            <w:r w:rsidRPr="00B32D7E">
              <w:t>2014</w:t>
            </w:r>
          </w:p>
        </w:tc>
        <w:tc>
          <w:tcPr>
            <w:tcW w:w="564" w:type="dxa"/>
            <w:tcBorders>
              <w:bottom w:val="single" w:sz="18" w:space="0" w:color="auto"/>
            </w:tcBorders>
            <w:vAlign w:val="bottom"/>
          </w:tcPr>
          <w:p w14:paraId="7EE24417" w14:textId="77777777" w:rsidR="00F7009D" w:rsidRPr="00B32D7E" w:rsidRDefault="009D6872" w:rsidP="00F7009D">
            <w:pPr>
              <w:pStyle w:val="TabellHuvud"/>
              <w:keepNext/>
              <w:keepLines/>
            </w:pPr>
            <w:r w:rsidRPr="00B32D7E">
              <w:t>2015</w:t>
            </w:r>
          </w:p>
        </w:tc>
      </w:tr>
      <w:tr w:rsidR="00F7009D" w:rsidRPr="001D38F5" w14:paraId="5511EE24" w14:textId="77777777" w:rsidTr="00F7009D">
        <w:tc>
          <w:tcPr>
            <w:tcW w:w="1866" w:type="dxa"/>
            <w:shd w:val="clear" w:color="auto" w:fill="auto"/>
            <w:vAlign w:val="bottom"/>
          </w:tcPr>
          <w:p w14:paraId="496D077D" w14:textId="77777777" w:rsidR="00F7009D" w:rsidRPr="0019248A" w:rsidRDefault="009D6872" w:rsidP="00F7009D">
            <w:pPr>
              <w:pStyle w:val="TabellRader"/>
              <w:jc w:val="left"/>
              <w:rPr>
                <w:rFonts w:cs="Arial"/>
                <w:szCs w:val="16"/>
              </w:rPr>
            </w:pPr>
            <w:r>
              <w:t>Regeringen</w:t>
            </w:r>
          </w:p>
        </w:tc>
        <w:tc>
          <w:tcPr>
            <w:tcW w:w="1389" w:type="dxa"/>
            <w:shd w:val="clear" w:color="auto" w:fill="auto"/>
            <w:vAlign w:val="bottom"/>
          </w:tcPr>
          <w:p w14:paraId="76C520C5" w14:textId="65C5C960" w:rsidR="00F7009D" w:rsidRPr="007B02D5" w:rsidRDefault="009D6872" w:rsidP="00F7009D">
            <w:pPr>
              <w:pStyle w:val="TabellRader"/>
            </w:pPr>
            <w:r>
              <w:t>2014-04-09</w:t>
            </w:r>
          </w:p>
        </w:tc>
        <w:tc>
          <w:tcPr>
            <w:tcW w:w="564" w:type="dxa"/>
            <w:shd w:val="clear" w:color="auto" w:fill="auto"/>
          </w:tcPr>
          <w:p w14:paraId="03872805" w14:textId="77777777" w:rsidR="00F7009D" w:rsidRPr="00BD2222" w:rsidRDefault="009D6872" w:rsidP="00F7009D">
            <w:pPr>
              <w:pStyle w:val="TabellRader"/>
            </w:pPr>
            <w:r w:rsidRPr="00BD2222">
              <w:t>2,7</w:t>
            </w:r>
          </w:p>
        </w:tc>
        <w:tc>
          <w:tcPr>
            <w:tcW w:w="564" w:type="dxa"/>
          </w:tcPr>
          <w:p w14:paraId="7317046E" w14:textId="77777777" w:rsidR="00F7009D" w:rsidRPr="00BD2222" w:rsidRDefault="009D6872" w:rsidP="00F7009D">
            <w:pPr>
              <w:pStyle w:val="TabellRader"/>
            </w:pPr>
            <w:r w:rsidRPr="00BD2222">
              <w:t>3,3</w:t>
            </w:r>
          </w:p>
        </w:tc>
      </w:tr>
      <w:tr w:rsidR="00F7009D" w:rsidRPr="001D38F5" w14:paraId="0F19156B" w14:textId="77777777" w:rsidTr="00F7009D">
        <w:tc>
          <w:tcPr>
            <w:tcW w:w="1866" w:type="dxa"/>
            <w:shd w:val="clear" w:color="auto" w:fill="auto"/>
            <w:vAlign w:val="bottom"/>
          </w:tcPr>
          <w:p w14:paraId="2BE9B06C" w14:textId="77777777" w:rsidR="00F7009D" w:rsidRPr="00304C49" w:rsidRDefault="009D6872" w:rsidP="00F7009D">
            <w:pPr>
              <w:pStyle w:val="TabellRader"/>
              <w:jc w:val="left"/>
              <w:rPr>
                <w:rFonts w:cs="Arial"/>
                <w:szCs w:val="16"/>
              </w:rPr>
            </w:pPr>
            <w:r w:rsidRPr="00304C49">
              <w:t>Konjunkturinstitutet</w:t>
            </w:r>
          </w:p>
        </w:tc>
        <w:tc>
          <w:tcPr>
            <w:tcW w:w="1389" w:type="dxa"/>
            <w:shd w:val="clear" w:color="auto" w:fill="auto"/>
            <w:vAlign w:val="bottom"/>
          </w:tcPr>
          <w:p w14:paraId="3F21F4CE" w14:textId="42294AF4" w:rsidR="00F7009D" w:rsidRPr="00C957EA" w:rsidRDefault="009D6872" w:rsidP="00F7009D">
            <w:pPr>
              <w:pStyle w:val="TabellRader"/>
            </w:pPr>
            <w:r w:rsidRPr="001146D9">
              <w:t>2014-03-26</w:t>
            </w:r>
          </w:p>
        </w:tc>
        <w:tc>
          <w:tcPr>
            <w:tcW w:w="564" w:type="dxa"/>
            <w:shd w:val="clear" w:color="auto" w:fill="auto"/>
          </w:tcPr>
          <w:p w14:paraId="14B946F3" w14:textId="6410607B" w:rsidR="00F7009D" w:rsidRPr="001146D9" w:rsidRDefault="009D6872" w:rsidP="00F7009D">
            <w:pPr>
              <w:pStyle w:val="TabellRader"/>
            </w:pPr>
            <w:r>
              <w:t xml:space="preserve">    </w:t>
            </w:r>
            <w:r w:rsidRPr="001146D9">
              <w:t>2,6</w:t>
            </w:r>
          </w:p>
        </w:tc>
        <w:tc>
          <w:tcPr>
            <w:tcW w:w="564" w:type="dxa"/>
          </w:tcPr>
          <w:p w14:paraId="22E39007" w14:textId="0367CAD4" w:rsidR="00F7009D" w:rsidRPr="001146D9" w:rsidRDefault="009D6872" w:rsidP="00F7009D">
            <w:pPr>
              <w:pStyle w:val="TabellRader"/>
            </w:pPr>
            <w:r w:rsidRPr="001146D9">
              <w:t>3,2</w:t>
            </w:r>
          </w:p>
        </w:tc>
      </w:tr>
      <w:tr w:rsidR="00F7009D" w:rsidRPr="001D38F5" w14:paraId="447C46E6" w14:textId="77777777" w:rsidTr="00F7009D">
        <w:tc>
          <w:tcPr>
            <w:tcW w:w="1866" w:type="dxa"/>
            <w:tcBorders>
              <w:bottom w:val="single" w:sz="4" w:space="0" w:color="auto"/>
            </w:tcBorders>
            <w:shd w:val="clear" w:color="auto" w:fill="auto"/>
            <w:vAlign w:val="bottom"/>
          </w:tcPr>
          <w:p w14:paraId="5057582D" w14:textId="175766CB" w:rsidR="00F7009D" w:rsidRPr="00304C49" w:rsidRDefault="009D6872" w:rsidP="00F7009D">
            <w:pPr>
              <w:pStyle w:val="TabellRader"/>
              <w:jc w:val="left"/>
              <w:rPr>
                <w:rFonts w:cs="Arial"/>
                <w:szCs w:val="16"/>
              </w:rPr>
            </w:pPr>
            <w:r>
              <w:t>K</w:t>
            </w:r>
            <w:r w:rsidRPr="00B32D7E">
              <w:rPr>
                <w:rFonts w:cs="Arial"/>
                <w:szCs w:val="16"/>
              </w:rPr>
              <w:t>ommissionen</w:t>
            </w:r>
          </w:p>
        </w:tc>
        <w:tc>
          <w:tcPr>
            <w:tcW w:w="1389" w:type="dxa"/>
            <w:tcBorders>
              <w:bottom w:val="single" w:sz="4" w:space="0" w:color="auto"/>
            </w:tcBorders>
            <w:shd w:val="clear" w:color="auto" w:fill="auto"/>
            <w:vAlign w:val="bottom"/>
          </w:tcPr>
          <w:p w14:paraId="41DE99ED" w14:textId="21E58EB7" w:rsidR="00F7009D" w:rsidRPr="00C957EA" w:rsidRDefault="009D6872" w:rsidP="00F7009D">
            <w:pPr>
              <w:pStyle w:val="TabellRader"/>
            </w:pPr>
            <w:r w:rsidRPr="007B02D5">
              <w:t>201</w:t>
            </w:r>
            <w:r>
              <w:t>4</w:t>
            </w:r>
            <w:r w:rsidRPr="007B02D5">
              <w:t>-</w:t>
            </w:r>
            <w:r w:rsidRPr="00C957EA">
              <w:t>02-25</w:t>
            </w:r>
          </w:p>
        </w:tc>
        <w:tc>
          <w:tcPr>
            <w:tcW w:w="564" w:type="dxa"/>
            <w:tcBorders>
              <w:bottom w:val="single" w:sz="4" w:space="0" w:color="auto"/>
            </w:tcBorders>
            <w:shd w:val="clear" w:color="auto" w:fill="auto"/>
          </w:tcPr>
          <w:p w14:paraId="13C4024D" w14:textId="77777777" w:rsidR="00F7009D" w:rsidRPr="00304C49" w:rsidRDefault="009D6872" w:rsidP="00F7009D">
            <w:pPr>
              <w:pStyle w:val="TabellRader"/>
              <w:rPr>
                <w:rFonts w:cs="Arial"/>
                <w:szCs w:val="16"/>
              </w:rPr>
            </w:pPr>
            <w:r w:rsidRPr="00304C49">
              <w:t>2,</w:t>
            </w:r>
            <w:r>
              <w:rPr>
                <w:rFonts w:cs="Arial"/>
                <w:szCs w:val="16"/>
              </w:rPr>
              <w:t>5</w:t>
            </w:r>
          </w:p>
        </w:tc>
        <w:tc>
          <w:tcPr>
            <w:tcW w:w="564" w:type="dxa"/>
            <w:tcBorders>
              <w:bottom w:val="single" w:sz="4" w:space="0" w:color="auto"/>
            </w:tcBorders>
          </w:tcPr>
          <w:p w14:paraId="6198F859" w14:textId="77777777" w:rsidR="00F7009D" w:rsidRPr="00304C49" w:rsidRDefault="009D6872" w:rsidP="00F7009D">
            <w:pPr>
              <w:pStyle w:val="TabellRader"/>
              <w:rPr>
                <w:rFonts w:cs="Arial"/>
                <w:szCs w:val="16"/>
              </w:rPr>
            </w:pPr>
            <w:r w:rsidRPr="00304C49">
              <w:t>3,</w:t>
            </w:r>
            <w:r>
              <w:rPr>
                <w:rFonts w:cs="Arial"/>
                <w:szCs w:val="16"/>
              </w:rPr>
              <w:t>3</w:t>
            </w:r>
          </w:p>
        </w:tc>
      </w:tr>
      <w:tr w:rsidR="00F7009D" w:rsidRPr="001D38F5" w14:paraId="7488A454" w14:textId="77777777" w:rsidTr="00F7009D">
        <w:tc>
          <w:tcPr>
            <w:tcW w:w="1866" w:type="dxa"/>
            <w:shd w:val="clear" w:color="auto" w:fill="auto"/>
            <w:vAlign w:val="bottom"/>
          </w:tcPr>
          <w:p w14:paraId="6EB8B3DA" w14:textId="77777777" w:rsidR="00F7009D" w:rsidRPr="000339E6" w:rsidRDefault="009D6872" w:rsidP="00F7009D">
            <w:pPr>
              <w:pStyle w:val="TabellRader"/>
              <w:jc w:val="left"/>
              <w:rPr>
                <w:rFonts w:cs="Arial"/>
                <w:szCs w:val="16"/>
              </w:rPr>
            </w:pPr>
            <w:r w:rsidRPr="000339E6">
              <w:t>Riksbanken</w:t>
            </w:r>
            <w:r>
              <w:rPr>
                <w:rFonts w:cs="Arial"/>
                <w:szCs w:val="16"/>
              </w:rPr>
              <w:t xml:space="preserve"> </w:t>
            </w:r>
          </w:p>
        </w:tc>
        <w:tc>
          <w:tcPr>
            <w:tcW w:w="1389" w:type="dxa"/>
            <w:shd w:val="clear" w:color="auto" w:fill="auto"/>
            <w:vAlign w:val="bottom"/>
          </w:tcPr>
          <w:p w14:paraId="3ED8AB48" w14:textId="77777777" w:rsidR="00F7009D" w:rsidRPr="00C957EA" w:rsidRDefault="009D6872" w:rsidP="00F7009D">
            <w:pPr>
              <w:pStyle w:val="TabellRader"/>
            </w:pPr>
            <w:r w:rsidRPr="007B02D5">
              <w:t>201</w:t>
            </w:r>
            <w:r w:rsidRPr="00C957EA">
              <w:t>4-02-13</w:t>
            </w:r>
          </w:p>
        </w:tc>
        <w:tc>
          <w:tcPr>
            <w:tcW w:w="564" w:type="dxa"/>
            <w:shd w:val="clear" w:color="auto" w:fill="auto"/>
          </w:tcPr>
          <w:p w14:paraId="192FB104" w14:textId="77777777" w:rsidR="00F7009D" w:rsidRPr="000339E6" w:rsidRDefault="009D6872" w:rsidP="00F7009D">
            <w:pPr>
              <w:pStyle w:val="TabellRader"/>
              <w:rPr>
                <w:rFonts w:cs="Arial"/>
                <w:szCs w:val="16"/>
              </w:rPr>
            </w:pPr>
            <w:r>
              <w:t>2,4</w:t>
            </w:r>
          </w:p>
        </w:tc>
        <w:tc>
          <w:tcPr>
            <w:tcW w:w="564" w:type="dxa"/>
          </w:tcPr>
          <w:p w14:paraId="55A6A159" w14:textId="77777777" w:rsidR="00F7009D" w:rsidRPr="000339E6" w:rsidRDefault="009D6872" w:rsidP="00F7009D">
            <w:pPr>
              <w:pStyle w:val="TabellRader"/>
              <w:rPr>
                <w:rFonts w:cs="Arial"/>
                <w:szCs w:val="16"/>
              </w:rPr>
            </w:pPr>
            <w:r>
              <w:t>3,6</w:t>
            </w:r>
          </w:p>
        </w:tc>
      </w:tr>
      <w:tr w:rsidR="00F7009D" w:rsidRPr="00FF32D0" w14:paraId="2CAD594E" w14:textId="77777777" w:rsidTr="00F7009D">
        <w:trPr>
          <w:trHeight w:hRule="exact" w:val="284"/>
        </w:trPr>
        <w:tc>
          <w:tcPr>
            <w:tcW w:w="1866" w:type="dxa"/>
            <w:shd w:val="clear" w:color="auto" w:fill="auto"/>
            <w:vAlign w:val="bottom"/>
          </w:tcPr>
          <w:p w14:paraId="6D9829F1" w14:textId="22BED81C" w:rsidR="00F7009D" w:rsidRPr="001146D9" w:rsidRDefault="009D6872" w:rsidP="00F7009D">
            <w:pPr>
              <w:pStyle w:val="TabellRader"/>
              <w:jc w:val="left"/>
            </w:pPr>
            <w:r w:rsidRPr="001146D9">
              <w:t>OECD</w:t>
            </w:r>
            <w:r w:rsidRPr="001146D9">
              <w:rPr>
                <w:vertAlign w:val="superscript"/>
              </w:rPr>
              <w:t>1</w:t>
            </w:r>
          </w:p>
        </w:tc>
        <w:tc>
          <w:tcPr>
            <w:tcW w:w="1389" w:type="dxa"/>
            <w:shd w:val="clear" w:color="auto" w:fill="auto"/>
            <w:vAlign w:val="bottom"/>
          </w:tcPr>
          <w:p w14:paraId="018DF1F9" w14:textId="51CBEF06" w:rsidR="00F7009D" w:rsidRPr="001146D9" w:rsidRDefault="009D6872" w:rsidP="00F7009D">
            <w:pPr>
              <w:pStyle w:val="TabellRader"/>
            </w:pPr>
            <w:r w:rsidRPr="001146D9">
              <w:t>2013-11-</w:t>
            </w:r>
            <w:r>
              <w:t>19</w:t>
            </w:r>
          </w:p>
        </w:tc>
        <w:tc>
          <w:tcPr>
            <w:tcW w:w="564" w:type="dxa"/>
            <w:shd w:val="clear" w:color="auto" w:fill="auto"/>
          </w:tcPr>
          <w:p w14:paraId="3D8894D4" w14:textId="179D8E73" w:rsidR="00F7009D" w:rsidRPr="001146D9" w:rsidRDefault="009D6872" w:rsidP="00F7009D">
            <w:pPr>
              <w:pStyle w:val="TabellRader"/>
              <w:rPr>
                <w:rFonts w:cs="Arial"/>
                <w:szCs w:val="16"/>
              </w:rPr>
            </w:pPr>
            <w:r w:rsidRPr="001146D9">
              <w:t>2,3</w:t>
            </w:r>
          </w:p>
        </w:tc>
        <w:tc>
          <w:tcPr>
            <w:tcW w:w="564" w:type="dxa"/>
          </w:tcPr>
          <w:p w14:paraId="3BC26BC6" w14:textId="3E0D63EA" w:rsidR="00F7009D" w:rsidRPr="001146D9" w:rsidRDefault="009D6872" w:rsidP="00F7009D">
            <w:pPr>
              <w:pStyle w:val="TabellRader"/>
              <w:rPr>
                <w:rFonts w:cs="Arial"/>
                <w:szCs w:val="16"/>
              </w:rPr>
            </w:pPr>
            <w:r w:rsidRPr="001146D9">
              <w:t>3,0</w:t>
            </w:r>
          </w:p>
        </w:tc>
      </w:tr>
      <w:tr w:rsidR="00F7009D" w:rsidRPr="001D38F5" w14:paraId="19880F29" w14:textId="77777777" w:rsidTr="00F7009D">
        <w:tc>
          <w:tcPr>
            <w:tcW w:w="1866" w:type="dxa"/>
            <w:tcBorders>
              <w:bottom w:val="single" w:sz="18" w:space="0" w:color="auto"/>
            </w:tcBorders>
            <w:shd w:val="clear" w:color="auto" w:fill="auto"/>
            <w:vAlign w:val="bottom"/>
          </w:tcPr>
          <w:p w14:paraId="662B1F51" w14:textId="0F8727EF" w:rsidR="00F7009D" w:rsidRPr="001146D9" w:rsidRDefault="009D6872" w:rsidP="00F7009D">
            <w:pPr>
              <w:pStyle w:val="TabellRader"/>
              <w:jc w:val="left"/>
              <w:rPr>
                <w:vertAlign w:val="superscript"/>
              </w:rPr>
            </w:pPr>
            <w:r w:rsidRPr="001146D9">
              <w:t>IMF</w:t>
            </w:r>
          </w:p>
        </w:tc>
        <w:tc>
          <w:tcPr>
            <w:tcW w:w="1389" w:type="dxa"/>
            <w:tcBorders>
              <w:bottom w:val="single" w:sz="18" w:space="0" w:color="auto"/>
            </w:tcBorders>
            <w:shd w:val="clear" w:color="auto" w:fill="auto"/>
            <w:vAlign w:val="bottom"/>
          </w:tcPr>
          <w:p w14:paraId="1F5D4117" w14:textId="3B2E6F0D" w:rsidR="00F7009D" w:rsidRPr="001146D9" w:rsidRDefault="009D6872" w:rsidP="00F7009D">
            <w:pPr>
              <w:pStyle w:val="TabellRader"/>
            </w:pPr>
            <w:r w:rsidRPr="001146D9">
              <w:t>2013-10-07</w:t>
            </w:r>
          </w:p>
        </w:tc>
        <w:tc>
          <w:tcPr>
            <w:tcW w:w="564" w:type="dxa"/>
            <w:tcBorders>
              <w:bottom w:val="single" w:sz="18" w:space="0" w:color="auto"/>
            </w:tcBorders>
            <w:shd w:val="clear" w:color="auto" w:fill="auto"/>
          </w:tcPr>
          <w:p w14:paraId="5796E0F4" w14:textId="77777777" w:rsidR="00F7009D" w:rsidRPr="00080C70" w:rsidRDefault="009D6872" w:rsidP="00F7009D">
            <w:pPr>
              <w:pStyle w:val="TabellRader"/>
              <w:rPr>
                <w:rFonts w:cs="Arial"/>
                <w:szCs w:val="16"/>
              </w:rPr>
            </w:pPr>
            <w:r w:rsidRPr="00080C70">
              <w:t>2,3</w:t>
            </w:r>
          </w:p>
        </w:tc>
        <w:tc>
          <w:tcPr>
            <w:tcW w:w="564" w:type="dxa"/>
            <w:tcBorders>
              <w:bottom w:val="single" w:sz="18" w:space="0" w:color="auto"/>
            </w:tcBorders>
          </w:tcPr>
          <w:p w14:paraId="5240C310" w14:textId="5F2AFF0B" w:rsidR="00F7009D" w:rsidRPr="00080C70" w:rsidRDefault="009D6872" w:rsidP="00F7009D">
            <w:pPr>
              <w:pStyle w:val="TabellRader"/>
              <w:rPr>
                <w:rFonts w:cs="Arial"/>
                <w:szCs w:val="16"/>
              </w:rPr>
            </w:pPr>
            <w:r w:rsidRPr="001146D9">
              <w:t>2,</w:t>
            </w:r>
            <w:r w:rsidRPr="00080C70">
              <w:rPr>
                <w:rFonts w:cs="Arial"/>
                <w:szCs w:val="16"/>
              </w:rPr>
              <w:t>3</w:t>
            </w:r>
          </w:p>
        </w:tc>
      </w:tr>
    </w:tbl>
    <w:p w14:paraId="7B2E6397" w14:textId="48AEC509" w:rsidR="00F7009D" w:rsidRDefault="009D6872" w:rsidP="00F7009D">
      <w:pPr>
        <w:pStyle w:val="TabellFotnot"/>
      </w:pPr>
      <w:r>
        <w:rPr>
          <w:vertAlign w:val="superscript"/>
        </w:rPr>
        <w:t>1</w:t>
      </w:r>
      <w:r>
        <w:t xml:space="preserve"> Kalenderkorrigerad data.</w:t>
      </w:r>
    </w:p>
    <w:p w14:paraId="707F43ED" w14:textId="77777777" w:rsidR="00F7009D" w:rsidRDefault="009D6872" w:rsidP="00F7009D">
      <w:pPr>
        <w:pStyle w:val="TabellFotnot"/>
      </w:pPr>
      <w:r>
        <w:t xml:space="preserve">Anm.: Av de olika bedömarna är det endast regeringen och Konjunkturinstitutet som har beaktat nationalräkenskaperna för det fjärde kvartalet 2013, som publicerades den 28 februari 2014. </w:t>
      </w:r>
    </w:p>
    <w:p w14:paraId="5D5DD095" w14:textId="2331806D" w:rsidR="00F7009D" w:rsidRPr="0084326F" w:rsidRDefault="009D6872" w:rsidP="00F7009D">
      <w:pPr>
        <w:pStyle w:val="TabellFotnot"/>
      </w:pPr>
      <w:r>
        <w:t>Källor: Konjunkturinstitutet, Europeiska kommissionen, Riksbanken, OECD, Internationella valutafonden (IMF) och egna beräkningar.</w:t>
      </w:r>
    </w:p>
    <w:p w14:paraId="2DC4E056" w14:textId="5F793F24" w:rsidR="00F7009D" w:rsidRDefault="00F7009D" w:rsidP="00F7009D">
      <w:pPr>
        <w:pStyle w:val="Brdtext"/>
      </w:pPr>
    </w:p>
    <w:p w14:paraId="006A1ACC" w14:textId="3EB69F35" w:rsidR="00F7009D" w:rsidRDefault="009D6872" w:rsidP="00F7009D">
      <w:pPr>
        <w:pStyle w:val="Brdtext"/>
      </w:pPr>
      <w:r w:rsidRPr="006933B7">
        <w:t>Konjunkturinstitutet och Europeiska kommissionen bedömer att BNP-tillväxten</w:t>
      </w:r>
      <w:r>
        <w:t xml:space="preserve"> 2014</w:t>
      </w:r>
      <w:r w:rsidRPr="006933B7">
        <w:t xml:space="preserve"> </w:t>
      </w:r>
      <w:r w:rsidRPr="00821788">
        <w:t xml:space="preserve">blir </w:t>
      </w:r>
      <w:r>
        <w:t>aningen lägre än regeringen.</w:t>
      </w:r>
      <w:r w:rsidRPr="006933B7">
        <w:t xml:space="preserve"> </w:t>
      </w:r>
      <w:r>
        <w:t xml:space="preserve">År 2015 har regeringen och </w:t>
      </w:r>
      <w:r w:rsidRPr="006933B7">
        <w:t>kommissionen</w:t>
      </w:r>
      <w:r>
        <w:t xml:space="preserve"> samma prognos för BNP-tillväxten, medan </w:t>
      </w:r>
      <w:r w:rsidRPr="006933B7">
        <w:t xml:space="preserve">Konjunkturinstitutet </w:t>
      </w:r>
      <w:r>
        <w:t>gör bedömningen att BNP stiger marginellt långsammare</w:t>
      </w:r>
      <w:r w:rsidRPr="006933B7">
        <w:t>.</w:t>
      </w:r>
      <w:r>
        <w:t xml:space="preserve"> Sammansättningen av BNP-</w:t>
      </w:r>
      <w:r>
        <w:lastRenderedPageBreak/>
        <w:t>tillväxten 2015 ser olika ut. Konjunkturinstitutet bedömer att hushållens konsumtion blir svagare än regeringen. Det förklaras delvis av ett antagande om svagare utveckling av hushållens disponibla inkomster 2015, jämfört med regeringens bedömning. I stället växer investeringar och offentlig konsumtion snabbare i Konjunkturinstitutets prognos.</w:t>
      </w:r>
    </w:p>
    <w:p w14:paraId="1C764447" w14:textId="5B400171" w:rsidR="00F7009D" w:rsidRDefault="009D6872" w:rsidP="00F7009D">
      <w:pPr>
        <w:pStyle w:val="Rubrik4utannumrering"/>
      </w:pPr>
      <w:r w:rsidRPr="009D1531">
        <w:t>Små skillnader i prognoserna för arbetslösheten</w:t>
      </w:r>
    </w:p>
    <w:p w14:paraId="0026281F" w14:textId="6BDCDAD3" w:rsidR="00F7009D" w:rsidRDefault="009D6872" w:rsidP="00F7009D">
      <w:pPr>
        <w:pStyle w:val="Brdtext"/>
      </w:pPr>
      <w:r w:rsidRPr="00DF3726">
        <w:t xml:space="preserve">Regeringens prognos för arbetslösheten ligger </w:t>
      </w:r>
      <w:r>
        <w:t>nära</w:t>
      </w:r>
      <w:r w:rsidRPr="00DF3726">
        <w:t xml:space="preserve"> andra bedömares prognoser (se </w:t>
      </w:r>
      <w:r w:rsidRPr="001146D9">
        <w:fldChar w:fldCharType="begin"/>
      </w:r>
      <w:r w:rsidRPr="001146D9">
        <w:instrText xml:space="preserve"> REF  _Ref382919566 \* Lower \h </w:instrText>
      </w:r>
      <w:r>
        <w:instrText xml:space="preserve"> \* MERGEFORMAT </w:instrText>
      </w:r>
      <w:r w:rsidRPr="001146D9">
        <w:fldChar w:fldCharType="separate"/>
      </w:r>
      <w:r w:rsidR="004642B5">
        <w:t xml:space="preserve">tabell </w:t>
      </w:r>
      <w:r w:rsidR="004642B5" w:rsidRPr="004642B5">
        <w:rPr>
          <w:bCs/>
          <w:noProof/>
        </w:rPr>
        <w:t>3</w:t>
      </w:r>
      <w:r w:rsidR="004642B5">
        <w:t>.</w:t>
      </w:r>
      <w:r w:rsidR="004642B5">
        <w:rPr>
          <w:noProof/>
        </w:rPr>
        <w:t>14</w:t>
      </w:r>
      <w:r w:rsidRPr="001146D9">
        <w:fldChar w:fldCharType="end"/>
      </w:r>
      <w:r w:rsidRPr="00DF3726">
        <w:t xml:space="preserve">). Europeiska </w:t>
      </w:r>
      <w:r w:rsidRPr="001146D9">
        <w:t>kom</w:t>
      </w:r>
      <w:r>
        <w:t>missionen och regeringen gör samma bedömning av arbetslösheten både 2014 och 2015. Konjunkturinstitutets prognos för arbetslösheten är något högre för 2014 som en följd av en lägre prognos för sysselsättnings</w:t>
      </w:r>
      <w:r>
        <w:softHyphen/>
        <w:t xml:space="preserve">tillväxten. </w:t>
      </w:r>
    </w:p>
    <w:p w14:paraId="52DDD5F2" w14:textId="77777777" w:rsidR="00F7009D" w:rsidRPr="00131544" w:rsidRDefault="00F7009D" w:rsidP="00F7009D">
      <w:pPr>
        <w:pStyle w:val="Brdtextmedindrag"/>
      </w:pPr>
      <w:bookmarkStart w:id="219" w:name="_Ref379188370"/>
    </w:p>
    <w:p w14:paraId="236596F5" w14:textId="14E94F13" w:rsidR="00F7009D" w:rsidRDefault="009D6872" w:rsidP="00F7009D">
      <w:pPr>
        <w:pStyle w:val="TabellRubrik"/>
      </w:pPr>
      <w:bookmarkStart w:id="220" w:name="_Ref382919566"/>
      <w:bookmarkStart w:id="221" w:name="_Toc384401641"/>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t>.</w:t>
      </w:r>
      <w:r w:rsidR="0009067D">
        <w:fldChar w:fldCharType="begin"/>
      </w:r>
      <w:r w:rsidR="0009067D">
        <w:instrText xml:space="preserve"> SEQ Tabell \* Arabic \s 1  \</w:instrText>
      </w:r>
      <w:r w:rsidR="0009067D">
        <w:instrText xml:space="preserve">* MERGEFORMAT </w:instrText>
      </w:r>
      <w:r w:rsidR="0009067D">
        <w:fldChar w:fldCharType="separate"/>
      </w:r>
      <w:r w:rsidR="004642B5">
        <w:rPr>
          <w:noProof/>
        </w:rPr>
        <w:t>14</w:t>
      </w:r>
      <w:r w:rsidR="0009067D">
        <w:rPr>
          <w:noProof/>
        </w:rPr>
        <w:fldChar w:fldCharType="end"/>
      </w:r>
      <w:bookmarkEnd w:id="219"/>
      <w:bookmarkEnd w:id="220"/>
      <w:r>
        <w:t xml:space="preserve"> Prognosjämförelse:</w:t>
      </w:r>
      <w:r w:rsidDel="009816AA">
        <w:t xml:space="preserve"> </w:t>
      </w:r>
      <w:r>
        <w:t>Arbetslöshet 2014 och 2015</w:t>
      </w:r>
      <w:bookmarkEnd w:id="221"/>
      <w:r>
        <w:t xml:space="preserve"> </w:t>
      </w:r>
    </w:p>
    <w:p w14:paraId="0B5D0867" w14:textId="23F3D719" w:rsidR="00F7009D" w:rsidRDefault="009D6872" w:rsidP="00F7009D">
      <w:pPr>
        <w:pStyle w:val="TabellUnderrubrik"/>
      </w:pPr>
      <w:r>
        <w:t>Procent av arbetskraften</w:t>
      </w:r>
    </w:p>
    <w:tbl>
      <w:tblPr>
        <w:tblStyle w:val="RKEgentabell"/>
        <w:tblW w:w="4350" w:type="dxa"/>
        <w:tblLayout w:type="fixed"/>
        <w:tblLook w:val="0460" w:firstRow="1" w:lastRow="1" w:firstColumn="0" w:lastColumn="0" w:noHBand="0" w:noVBand="1"/>
      </w:tblPr>
      <w:tblGrid>
        <w:gridCol w:w="1895"/>
        <w:gridCol w:w="1276"/>
        <w:gridCol w:w="589"/>
        <w:gridCol w:w="590"/>
      </w:tblGrid>
      <w:tr w:rsidR="00F7009D" w14:paraId="55DED905" w14:textId="77777777" w:rsidTr="00F7009D">
        <w:trPr>
          <w:cnfStyle w:val="100000000000" w:firstRow="1" w:lastRow="0" w:firstColumn="0" w:lastColumn="0" w:oddVBand="0" w:evenVBand="0" w:oddHBand="0" w:evenHBand="0" w:firstRowFirstColumn="0" w:firstRowLastColumn="0" w:lastRowFirstColumn="0" w:lastRowLastColumn="0"/>
        </w:trPr>
        <w:tc>
          <w:tcPr>
            <w:tcW w:w="1895" w:type="dxa"/>
          </w:tcPr>
          <w:p w14:paraId="0B181144" w14:textId="77777777" w:rsidR="00F7009D" w:rsidRDefault="00F7009D" w:rsidP="00F7009D">
            <w:pPr>
              <w:pStyle w:val="TabellHuvud"/>
              <w:keepNext/>
              <w:keepLines/>
            </w:pPr>
          </w:p>
        </w:tc>
        <w:tc>
          <w:tcPr>
            <w:tcW w:w="1276" w:type="dxa"/>
          </w:tcPr>
          <w:p w14:paraId="355B19DF" w14:textId="1B4F59C0" w:rsidR="00F7009D" w:rsidRDefault="009D6872" w:rsidP="00F7009D">
            <w:pPr>
              <w:pStyle w:val="TabellHuvud"/>
              <w:keepNext/>
              <w:keepLines/>
              <w:jc w:val="center"/>
            </w:pPr>
            <w:r>
              <w:t>Datum</w:t>
            </w:r>
          </w:p>
        </w:tc>
        <w:tc>
          <w:tcPr>
            <w:tcW w:w="589" w:type="dxa"/>
          </w:tcPr>
          <w:p w14:paraId="02FC5463" w14:textId="77777777" w:rsidR="00F7009D" w:rsidRDefault="009D6872" w:rsidP="00F7009D">
            <w:pPr>
              <w:pStyle w:val="TabellHuvud"/>
              <w:keepNext/>
              <w:keepLines/>
            </w:pPr>
            <w:r>
              <w:t>2014</w:t>
            </w:r>
          </w:p>
        </w:tc>
        <w:tc>
          <w:tcPr>
            <w:tcW w:w="590" w:type="dxa"/>
          </w:tcPr>
          <w:p w14:paraId="253DFB4F" w14:textId="77777777" w:rsidR="00F7009D" w:rsidRDefault="009D6872" w:rsidP="00F7009D">
            <w:pPr>
              <w:pStyle w:val="TabellHuvud"/>
              <w:keepNext/>
              <w:keepLines/>
            </w:pPr>
            <w:r>
              <w:t>2015</w:t>
            </w:r>
          </w:p>
        </w:tc>
      </w:tr>
      <w:tr w:rsidR="00F7009D" w14:paraId="5AC7C942" w14:textId="77777777" w:rsidTr="00F7009D">
        <w:tc>
          <w:tcPr>
            <w:tcW w:w="1895" w:type="dxa"/>
            <w:tcBorders>
              <w:top w:val="single" w:sz="18" w:space="0" w:color="auto"/>
              <w:bottom w:val="nil"/>
            </w:tcBorders>
          </w:tcPr>
          <w:p w14:paraId="6138850F" w14:textId="77777777" w:rsidR="00F7009D" w:rsidRDefault="009D6872" w:rsidP="00F7009D">
            <w:pPr>
              <w:pStyle w:val="TabellRader"/>
              <w:keepNext/>
              <w:keepLines/>
              <w:jc w:val="left"/>
            </w:pPr>
            <w:r>
              <w:t>Regeringen</w:t>
            </w:r>
          </w:p>
        </w:tc>
        <w:tc>
          <w:tcPr>
            <w:tcW w:w="1276" w:type="dxa"/>
            <w:tcBorders>
              <w:top w:val="single" w:sz="18" w:space="0" w:color="auto"/>
              <w:bottom w:val="nil"/>
            </w:tcBorders>
          </w:tcPr>
          <w:p w14:paraId="50556E09" w14:textId="1CB6EF04" w:rsidR="00F7009D" w:rsidRDefault="009D6872" w:rsidP="00F7009D">
            <w:pPr>
              <w:pStyle w:val="TabellRader"/>
              <w:keepNext/>
              <w:keepLines/>
              <w:jc w:val="center"/>
            </w:pPr>
            <w:r w:rsidRPr="00BA4151">
              <w:t>2014-04-09</w:t>
            </w:r>
          </w:p>
        </w:tc>
        <w:tc>
          <w:tcPr>
            <w:tcW w:w="589" w:type="dxa"/>
            <w:tcBorders>
              <w:top w:val="single" w:sz="18" w:space="0" w:color="auto"/>
              <w:bottom w:val="nil"/>
            </w:tcBorders>
          </w:tcPr>
          <w:p w14:paraId="786B2416" w14:textId="77777777" w:rsidR="00F7009D" w:rsidRDefault="009D6872" w:rsidP="00F7009D">
            <w:pPr>
              <w:pStyle w:val="TabellRader"/>
              <w:keepNext/>
              <w:keepLines/>
            </w:pPr>
            <w:r>
              <w:rPr>
                <w:rFonts w:cs="Arial"/>
                <w:szCs w:val="16"/>
              </w:rPr>
              <w:t>7,7</w:t>
            </w:r>
          </w:p>
        </w:tc>
        <w:tc>
          <w:tcPr>
            <w:tcW w:w="590" w:type="dxa"/>
            <w:tcBorders>
              <w:top w:val="single" w:sz="18" w:space="0" w:color="auto"/>
              <w:bottom w:val="nil"/>
            </w:tcBorders>
          </w:tcPr>
          <w:p w14:paraId="41545182" w14:textId="77777777" w:rsidR="00F7009D" w:rsidRDefault="009D6872" w:rsidP="00F7009D">
            <w:pPr>
              <w:pStyle w:val="TabellRader"/>
              <w:keepNext/>
              <w:keepLines/>
            </w:pPr>
            <w:r>
              <w:rPr>
                <w:rFonts w:cs="Arial"/>
                <w:szCs w:val="16"/>
              </w:rPr>
              <w:t>7,3</w:t>
            </w:r>
          </w:p>
        </w:tc>
      </w:tr>
      <w:tr w:rsidR="00F7009D" w14:paraId="79B631C2" w14:textId="77777777" w:rsidTr="00F7009D">
        <w:tc>
          <w:tcPr>
            <w:tcW w:w="1895" w:type="dxa"/>
            <w:tcBorders>
              <w:top w:val="nil"/>
              <w:bottom w:val="nil"/>
            </w:tcBorders>
          </w:tcPr>
          <w:p w14:paraId="3D80CB6F" w14:textId="4F1C92D9" w:rsidR="00F7009D" w:rsidRDefault="009D6872" w:rsidP="00F7009D">
            <w:pPr>
              <w:pStyle w:val="TabellRader"/>
              <w:keepNext/>
              <w:keepLines/>
              <w:jc w:val="left"/>
            </w:pPr>
            <w:r w:rsidRPr="001146D9">
              <w:t>Konjunkturinstitutet</w:t>
            </w:r>
          </w:p>
        </w:tc>
        <w:tc>
          <w:tcPr>
            <w:tcW w:w="1276" w:type="dxa"/>
            <w:tcBorders>
              <w:top w:val="nil"/>
              <w:bottom w:val="nil"/>
            </w:tcBorders>
          </w:tcPr>
          <w:p w14:paraId="11092EBA" w14:textId="126C0B72" w:rsidR="00F7009D" w:rsidRDefault="009D6872" w:rsidP="00F7009D">
            <w:pPr>
              <w:pStyle w:val="TabellRader"/>
              <w:keepNext/>
              <w:keepLines/>
              <w:jc w:val="center"/>
            </w:pPr>
            <w:r w:rsidRPr="001146D9">
              <w:t>2014-03-26</w:t>
            </w:r>
          </w:p>
        </w:tc>
        <w:tc>
          <w:tcPr>
            <w:tcW w:w="589" w:type="dxa"/>
            <w:tcBorders>
              <w:top w:val="nil"/>
              <w:bottom w:val="nil"/>
            </w:tcBorders>
          </w:tcPr>
          <w:p w14:paraId="28526166" w14:textId="4BDDB792" w:rsidR="00F7009D" w:rsidRDefault="009D6872" w:rsidP="00F7009D">
            <w:pPr>
              <w:pStyle w:val="TabellRader"/>
              <w:keepNext/>
              <w:keepLines/>
            </w:pPr>
            <w:r w:rsidRPr="001146D9">
              <w:t>7,9</w:t>
            </w:r>
          </w:p>
        </w:tc>
        <w:tc>
          <w:tcPr>
            <w:tcW w:w="590" w:type="dxa"/>
            <w:tcBorders>
              <w:top w:val="nil"/>
              <w:bottom w:val="nil"/>
            </w:tcBorders>
          </w:tcPr>
          <w:p w14:paraId="7B6F58FF" w14:textId="77777777" w:rsidR="00F7009D" w:rsidRDefault="009D6872" w:rsidP="00F7009D">
            <w:pPr>
              <w:pStyle w:val="TabellRader"/>
              <w:keepNext/>
              <w:keepLines/>
            </w:pPr>
            <w:r w:rsidRPr="001146D9">
              <w:t>7,3</w:t>
            </w:r>
          </w:p>
        </w:tc>
      </w:tr>
      <w:tr w:rsidR="00F7009D" w14:paraId="4D6DB79A" w14:textId="77777777" w:rsidTr="00F7009D">
        <w:tc>
          <w:tcPr>
            <w:tcW w:w="1895" w:type="dxa"/>
            <w:tcBorders>
              <w:top w:val="nil"/>
              <w:bottom w:val="single" w:sz="4" w:space="0" w:color="auto"/>
            </w:tcBorders>
          </w:tcPr>
          <w:p w14:paraId="5D9FDABB" w14:textId="58660531" w:rsidR="00F7009D" w:rsidRDefault="009D6872" w:rsidP="00F7009D">
            <w:pPr>
              <w:pStyle w:val="TabellRader"/>
              <w:keepNext/>
              <w:keepLines/>
              <w:jc w:val="left"/>
            </w:pPr>
            <w:r>
              <w:t>K</w:t>
            </w:r>
            <w:r w:rsidRPr="00842F6F">
              <w:t>ommissionen</w:t>
            </w:r>
          </w:p>
        </w:tc>
        <w:tc>
          <w:tcPr>
            <w:tcW w:w="1276" w:type="dxa"/>
            <w:tcBorders>
              <w:top w:val="nil"/>
              <w:bottom w:val="single" w:sz="4" w:space="0" w:color="auto"/>
            </w:tcBorders>
          </w:tcPr>
          <w:p w14:paraId="5897307E" w14:textId="32323F95" w:rsidR="00F7009D" w:rsidRDefault="009D6872" w:rsidP="00F7009D">
            <w:pPr>
              <w:pStyle w:val="TabellRader"/>
              <w:keepNext/>
              <w:keepLines/>
              <w:jc w:val="center"/>
            </w:pPr>
            <w:r>
              <w:rPr>
                <w:rFonts w:cs="Arial"/>
                <w:szCs w:val="16"/>
              </w:rPr>
              <w:t>2014-02-</w:t>
            </w:r>
            <w:r w:rsidRPr="00842F6F">
              <w:t>25</w:t>
            </w:r>
          </w:p>
        </w:tc>
        <w:tc>
          <w:tcPr>
            <w:tcW w:w="589" w:type="dxa"/>
            <w:tcBorders>
              <w:top w:val="nil"/>
              <w:bottom w:val="single" w:sz="4" w:space="0" w:color="auto"/>
            </w:tcBorders>
          </w:tcPr>
          <w:p w14:paraId="3B2C3594" w14:textId="3380E18D" w:rsidR="00F7009D" w:rsidRDefault="009D6872" w:rsidP="00F7009D">
            <w:pPr>
              <w:pStyle w:val="TabellRader"/>
              <w:keepNext/>
              <w:keepLines/>
            </w:pPr>
            <w:r>
              <w:rPr>
                <w:rFonts w:cs="Arial"/>
                <w:szCs w:val="16"/>
              </w:rPr>
              <w:t>7,7</w:t>
            </w:r>
          </w:p>
        </w:tc>
        <w:tc>
          <w:tcPr>
            <w:tcW w:w="590" w:type="dxa"/>
            <w:tcBorders>
              <w:top w:val="nil"/>
              <w:bottom w:val="single" w:sz="4" w:space="0" w:color="auto"/>
            </w:tcBorders>
          </w:tcPr>
          <w:p w14:paraId="2A104682" w14:textId="741A1076" w:rsidR="00F7009D" w:rsidRDefault="009D6872" w:rsidP="00F7009D">
            <w:pPr>
              <w:pStyle w:val="TabellRader"/>
              <w:keepNext/>
              <w:keepLines/>
            </w:pPr>
            <w:r>
              <w:rPr>
                <w:rFonts w:cs="Arial"/>
                <w:szCs w:val="16"/>
              </w:rPr>
              <w:t>7,3</w:t>
            </w:r>
          </w:p>
        </w:tc>
      </w:tr>
      <w:tr w:rsidR="00F7009D" w14:paraId="48AA0B0F" w14:textId="77777777" w:rsidTr="00F7009D">
        <w:tc>
          <w:tcPr>
            <w:tcW w:w="1895" w:type="dxa"/>
            <w:tcBorders>
              <w:top w:val="single" w:sz="4" w:space="0" w:color="auto"/>
              <w:bottom w:val="nil"/>
            </w:tcBorders>
          </w:tcPr>
          <w:p w14:paraId="052968A3" w14:textId="55E95027" w:rsidR="00F7009D" w:rsidRPr="001146D9" w:rsidRDefault="009D6872" w:rsidP="00F7009D">
            <w:pPr>
              <w:pStyle w:val="TabellRader"/>
              <w:keepNext/>
              <w:keepLines/>
              <w:jc w:val="left"/>
            </w:pPr>
            <w:r>
              <w:t>Riksbanken</w:t>
            </w:r>
          </w:p>
        </w:tc>
        <w:tc>
          <w:tcPr>
            <w:tcW w:w="1276" w:type="dxa"/>
            <w:tcBorders>
              <w:top w:val="single" w:sz="4" w:space="0" w:color="auto"/>
              <w:bottom w:val="nil"/>
            </w:tcBorders>
          </w:tcPr>
          <w:p w14:paraId="209FF8F4" w14:textId="1C2D30C5" w:rsidR="00F7009D" w:rsidRPr="001146D9" w:rsidRDefault="009D6872" w:rsidP="00F7009D">
            <w:pPr>
              <w:pStyle w:val="TabellRader"/>
              <w:keepNext/>
              <w:keepLines/>
              <w:jc w:val="center"/>
            </w:pPr>
            <w:r>
              <w:rPr>
                <w:rFonts w:cs="Arial"/>
                <w:szCs w:val="16"/>
              </w:rPr>
              <w:t>2014-02-13</w:t>
            </w:r>
          </w:p>
        </w:tc>
        <w:tc>
          <w:tcPr>
            <w:tcW w:w="589" w:type="dxa"/>
            <w:tcBorders>
              <w:top w:val="single" w:sz="4" w:space="0" w:color="auto"/>
              <w:bottom w:val="nil"/>
            </w:tcBorders>
          </w:tcPr>
          <w:p w14:paraId="341E63E9" w14:textId="0D85F17A" w:rsidR="00F7009D" w:rsidRPr="001146D9" w:rsidRDefault="009D6872" w:rsidP="00F7009D">
            <w:pPr>
              <w:pStyle w:val="TabellRader"/>
              <w:keepNext/>
              <w:keepLines/>
            </w:pPr>
            <w:r>
              <w:t>7,</w:t>
            </w:r>
            <w:r>
              <w:rPr>
                <w:rFonts w:cs="Arial"/>
                <w:szCs w:val="16"/>
              </w:rPr>
              <w:t>8</w:t>
            </w:r>
          </w:p>
        </w:tc>
        <w:tc>
          <w:tcPr>
            <w:tcW w:w="590" w:type="dxa"/>
            <w:tcBorders>
              <w:top w:val="single" w:sz="4" w:space="0" w:color="auto"/>
              <w:bottom w:val="nil"/>
            </w:tcBorders>
          </w:tcPr>
          <w:p w14:paraId="0CEBAF20" w14:textId="5F66C48A" w:rsidR="00F7009D" w:rsidRPr="001146D9" w:rsidRDefault="009D6872" w:rsidP="00F7009D">
            <w:pPr>
              <w:pStyle w:val="TabellRader"/>
              <w:keepNext/>
              <w:keepLines/>
            </w:pPr>
            <w:r>
              <w:t>7,</w:t>
            </w:r>
            <w:r>
              <w:rPr>
                <w:rFonts w:cs="Arial"/>
                <w:szCs w:val="16"/>
              </w:rPr>
              <w:t>2</w:t>
            </w:r>
          </w:p>
        </w:tc>
      </w:tr>
      <w:tr w:rsidR="00F7009D" w14:paraId="5A393DDE" w14:textId="77777777" w:rsidTr="00F7009D">
        <w:tc>
          <w:tcPr>
            <w:tcW w:w="1895" w:type="dxa"/>
            <w:tcBorders>
              <w:top w:val="nil"/>
              <w:bottom w:val="nil"/>
            </w:tcBorders>
          </w:tcPr>
          <w:p w14:paraId="3E770D46" w14:textId="77777777" w:rsidR="00F7009D" w:rsidRDefault="009D6872" w:rsidP="00F7009D">
            <w:pPr>
              <w:pStyle w:val="TabellRader"/>
              <w:keepNext/>
              <w:keepLines/>
              <w:jc w:val="left"/>
            </w:pPr>
            <w:r>
              <w:t>OECD</w:t>
            </w:r>
          </w:p>
        </w:tc>
        <w:tc>
          <w:tcPr>
            <w:tcW w:w="1276" w:type="dxa"/>
            <w:tcBorders>
              <w:top w:val="nil"/>
              <w:bottom w:val="nil"/>
            </w:tcBorders>
          </w:tcPr>
          <w:p w14:paraId="78451390" w14:textId="77777777" w:rsidR="00F7009D" w:rsidRDefault="009D6872" w:rsidP="00F7009D">
            <w:pPr>
              <w:pStyle w:val="TabellRader"/>
              <w:keepNext/>
              <w:keepLines/>
              <w:jc w:val="center"/>
              <w:rPr>
                <w:rFonts w:cs="Arial"/>
                <w:szCs w:val="16"/>
              </w:rPr>
            </w:pPr>
            <w:r>
              <w:rPr>
                <w:rFonts w:cs="Arial"/>
                <w:szCs w:val="16"/>
              </w:rPr>
              <w:t>2013-11-19</w:t>
            </w:r>
          </w:p>
        </w:tc>
        <w:tc>
          <w:tcPr>
            <w:tcW w:w="589" w:type="dxa"/>
            <w:tcBorders>
              <w:top w:val="nil"/>
              <w:bottom w:val="nil"/>
            </w:tcBorders>
          </w:tcPr>
          <w:p w14:paraId="0D0C730D" w14:textId="77777777" w:rsidR="00F7009D" w:rsidRDefault="009D6872" w:rsidP="00F7009D">
            <w:pPr>
              <w:pStyle w:val="TabellRader"/>
              <w:keepNext/>
              <w:keepLines/>
              <w:rPr>
                <w:rFonts w:cs="Arial"/>
                <w:szCs w:val="16"/>
              </w:rPr>
            </w:pPr>
            <w:r>
              <w:rPr>
                <w:rFonts w:cs="Arial"/>
                <w:szCs w:val="16"/>
              </w:rPr>
              <w:t>7,8</w:t>
            </w:r>
          </w:p>
        </w:tc>
        <w:tc>
          <w:tcPr>
            <w:tcW w:w="590" w:type="dxa"/>
            <w:tcBorders>
              <w:top w:val="nil"/>
              <w:bottom w:val="nil"/>
            </w:tcBorders>
          </w:tcPr>
          <w:p w14:paraId="31A6773D" w14:textId="77777777" w:rsidR="00F7009D" w:rsidRDefault="009D6872" w:rsidP="00F7009D">
            <w:pPr>
              <w:pStyle w:val="TabellRader"/>
              <w:keepNext/>
              <w:keepLines/>
              <w:rPr>
                <w:rFonts w:cs="Arial"/>
                <w:szCs w:val="16"/>
              </w:rPr>
            </w:pPr>
            <w:r>
              <w:rPr>
                <w:rFonts w:cs="Arial"/>
                <w:szCs w:val="16"/>
              </w:rPr>
              <w:t>7,5</w:t>
            </w:r>
          </w:p>
        </w:tc>
      </w:tr>
      <w:tr w:rsidR="00F7009D" w:rsidRPr="009044A4" w14:paraId="0A2B96CC" w14:textId="77777777" w:rsidTr="00F7009D">
        <w:trPr>
          <w:cnfStyle w:val="010000000000" w:firstRow="0" w:lastRow="1" w:firstColumn="0" w:lastColumn="0" w:oddVBand="0" w:evenVBand="0" w:oddHBand="0" w:evenHBand="0" w:firstRowFirstColumn="0" w:firstRowLastColumn="0" w:lastRowFirstColumn="0" w:lastRowLastColumn="0"/>
        </w:trPr>
        <w:tc>
          <w:tcPr>
            <w:tcW w:w="1895" w:type="dxa"/>
            <w:tcBorders>
              <w:top w:val="nil"/>
            </w:tcBorders>
          </w:tcPr>
          <w:p w14:paraId="61075E44" w14:textId="77777777" w:rsidR="00F7009D" w:rsidRPr="003D3BBC" w:rsidRDefault="009D6872" w:rsidP="00F7009D">
            <w:pPr>
              <w:pStyle w:val="TabellRader"/>
              <w:keepNext/>
              <w:keepLines/>
              <w:jc w:val="left"/>
              <w:rPr>
                <w:b w:val="0"/>
              </w:rPr>
            </w:pPr>
            <w:r w:rsidRPr="00BA4151">
              <w:rPr>
                <w:b w:val="0"/>
              </w:rPr>
              <w:t>IMF</w:t>
            </w:r>
          </w:p>
        </w:tc>
        <w:tc>
          <w:tcPr>
            <w:tcW w:w="1276" w:type="dxa"/>
            <w:tcBorders>
              <w:top w:val="nil"/>
            </w:tcBorders>
          </w:tcPr>
          <w:p w14:paraId="72B830C4" w14:textId="7F0692CF" w:rsidR="00F7009D" w:rsidRPr="003D3BBC" w:rsidRDefault="009D6872" w:rsidP="00F7009D">
            <w:pPr>
              <w:pStyle w:val="TabellRader"/>
              <w:keepNext/>
              <w:keepLines/>
              <w:jc w:val="center"/>
              <w:rPr>
                <w:b w:val="0"/>
              </w:rPr>
            </w:pPr>
            <w:r w:rsidRPr="00BA4151">
              <w:rPr>
                <w:b w:val="0"/>
              </w:rPr>
              <w:t>2013-10-</w:t>
            </w:r>
            <w:r>
              <w:rPr>
                <w:b w:val="0"/>
              </w:rPr>
              <w:t>07</w:t>
            </w:r>
          </w:p>
        </w:tc>
        <w:tc>
          <w:tcPr>
            <w:tcW w:w="589" w:type="dxa"/>
            <w:tcBorders>
              <w:top w:val="nil"/>
            </w:tcBorders>
          </w:tcPr>
          <w:p w14:paraId="1F33B5C8" w14:textId="77777777" w:rsidR="00F7009D" w:rsidRPr="003D3BBC" w:rsidRDefault="009D6872" w:rsidP="00F7009D">
            <w:pPr>
              <w:pStyle w:val="TabellRader"/>
              <w:keepNext/>
              <w:keepLines/>
              <w:rPr>
                <w:b w:val="0"/>
              </w:rPr>
            </w:pPr>
            <w:r w:rsidRPr="00BA4151">
              <w:rPr>
                <w:b w:val="0"/>
              </w:rPr>
              <w:t>7,7</w:t>
            </w:r>
          </w:p>
        </w:tc>
        <w:tc>
          <w:tcPr>
            <w:tcW w:w="590" w:type="dxa"/>
            <w:tcBorders>
              <w:top w:val="nil"/>
            </w:tcBorders>
          </w:tcPr>
          <w:p w14:paraId="1DD186C3" w14:textId="77777777" w:rsidR="00F7009D" w:rsidRPr="003D3BBC" w:rsidRDefault="009D6872" w:rsidP="00F7009D">
            <w:pPr>
              <w:pStyle w:val="TabellRader"/>
              <w:keepNext/>
              <w:keepLines/>
              <w:rPr>
                <w:b w:val="0"/>
              </w:rPr>
            </w:pPr>
            <w:r w:rsidRPr="00BA4151">
              <w:rPr>
                <w:b w:val="0"/>
              </w:rPr>
              <w:t>7,5</w:t>
            </w:r>
          </w:p>
        </w:tc>
      </w:tr>
    </w:tbl>
    <w:p w14:paraId="4544CD2D" w14:textId="77777777" w:rsidR="00F7009D" w:rsidRDefault="009D6872" w:rsidP="00F7009D">
      <w:pPr>
        <w:pStyle w:val="TabellFotnot"/>
      </w:pPr>
      <w:r>
        <w:t>Anm.: Avser åldersgruppen 15–74 år.</w:t>
      </w:r>
    </w:p>
    <w:p w14:paraId="7B80129B" w14:textId="28C7F44A" w:rsidR="00F7009D" w:rsidRDefault="009D6872" w:rsidP="00F7009D">
      <w:pPr>
        <w:pStyle w:val="TabellFotnot"/>
        <w:rPr>
          <w:rFonts w:ascii="TradeGothic" w:hAnsi="TradeGothic"/>
          <w:b/>
        </w:rPr>
      </w:pPr>
      <w:r>
        <w:t>Källor:</w:t>
      </w:r>
      <w:r w:rsidRPr="00B617CE">
        <w:t xml:space="preserve"> </w:t>
      </w:r>
      <w:r>
        <w:t xml:space="preserve">Konjunkturinstitutet, Europeiska kommissionen, Riksbanken, OECD, Internationella valutafonden (IMF) och egna beräkningar. </w:t>
      </w:r>
    </w:p>
    <w:p w14:paraId="6ED45AED" w14:textId="77777777" w:rsidR="00F7009D" w:rsidRDefault="009D6872" w:rsidP="00F7009D">
      <w:pPr>
        <w:pStyle w:val="Brdtext"/>
        <w:rPr>
          <w:rFonts w:ascii="TradeGothic" w:hAnsi="TradeGothic"/>
          <w:sz w:val="20"/>
        </w:rPr>
      </w:pPr>
      <w:r>
        <w:br w:type="page"/>
      </w:r>
    </w:p>
    <w:p w14:paraId="374FD191" w14:textId="498CA672" w:rsidR="00F7009D" w:rsidRDefault="009D6872" w:rsidP="00F7009D">
      <w:pPr>
        <w:pStyle w:val="Rubrik4utannumrering"/>
      </w:pPr>
      <w:r w:rsidRPr="00E41C4C">
        <w:lastRenderedPageBreak/>
        <w:t>Vissa skillnader i inflationsprognoserna</w:t>
      </w:r>
    </w:p>
    <w:p w14:paraId="0C2772E8" w14:textId="487BC1ED" w:rsidR="00F7009D" w:rsidRDefault="009D6872" w:rsidP="00F7009D">
      <w:pPr>
        <w:pStyle w:val="Brdtext"/>
      </w:pPr>
      <w:r w:rsidRPr="00E41C4C">
        <w:t>Regeringens prognos för den underliggande inflationens utveckling, mätt som KPIF, är i linje med Konjunkturinstitutets bedömning både 2014 och 2015</w:t>
      </w:r>
      <w:r>
        <w:t xml:space="preserve"> </w:t>
      </w:r>
      <w:r w:rsidRPr="00E41C4C">
        <w:t xml:space="preserve">(se </w:t>
      </w:r>
      <w:r w:rsidRPr="00E41C4C">
        <w:fldChar w:fldCharType="begin"/>
      </w:r>
      <w:r w:rsidRPr="00E41C4C">
        <w:instrText xml:space="preserve"> REF  _Ref382299133 \* Lower \h  \* MERGEFORMAT </w:instrText>
      </w:r>
      <w:r w:rsidRPr="00E41C4C">
        <w:fldChar w:fldCharType="separate"/>
      </w:r>
      <w:r w:rsidR="004642B5">
        <w:t xml:space="preserve">tabell </w:t>
      </w:r>
      <w:r w:rsidR="004642B5" w:rsidRPr="004642B5">
        <w:t>3</w:t>
      </w:r>
      <w:r w:rsidR="004642B5">
        <w:t>.15</w:t>
      </w:r>
      <w:r w:rsidRPr="00E41C4C">
        <w:fldChar w:fldCharType="end"/>
      </w:r>
      <w:r w:rsidRPr="00E41C4C">
        <w:t>). Regeringen antar emellertid att Riksbankens första räntehöjning kommer i början av 2015 medan Konjunkturinstitutet bedömer att en höjning kommer först under andra halvan av 2015. Regeringens prognos för KPI 2015 är därför något högre än Konjunkturinstitutets prognos.</w:t>
      </w:r>
      <w:r w:rsidRPr="00E41C4C" w:rsidDel="00937D8C">
        <w:t xml:space="preserve"> </w:t>
      </w:r>
    </w:p>
    <w:p w14:paraId="415108D6" w14:textId="77777777" w:rsidR="00F7009D" w:rsidRDefault="00F7009D" w:rsidP="00F7009D">
      <w:pPr>
        <w:pStyle w:val="Brdtextmedindrag"/>
      </w:pPr>
      <w:bookmarkStart w:id="222" w:name="_Ref381704797"/>
    </w:p>
    <w:p w14:paraId="5CCCCBA3" w14:textId="214F28EC" w:rsidR="00F7009D" w:rsidRDefault="009D6872" w:rsidP="00F7009D">
      <w:pPr>
        <w:pStyle w:val="TabellRubrik"/>
      </w:pPr>
      <w:bookmarkStart w:id="223" w:name="_Ref382299133"/>
      <w:bookmarkStart w:id="224" w:name="_Toc384401642"/>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15</w:t>
      </w:r>
      <w:r w:rsidR="0009067D">
        <w:rPr>
          <w:noProof/>
        </w:rPr>
        <w:fldChar w:fldCharType="end"/>
      </w:r>
      <w:bookmarkEnd w:id="222"/>
      <w:bookmarkEnd w:id="223"/>
      <w:r>
        <w:t xml:space="preserve"> Prognosjämförelse: Inflation 2014 och 2015</w:t>
      </w:r>
      <w:bookmarkEnd w:id="224"/>
    </w:p>
    <w:p w14:paraId="37AD1A83" w14:textId="5B8E5B56" w:rsidR="00F7009D" w:rsidRDefault="009D6872" w:rsidP="00F7009D">
      <w:pPr>
        <w:pStyle w:val="TabellUnderrubrik"/>
      </w:pPr>
      <w:r>
        <w:t>Procentuell förändring, årsgenomsnitt</w:t>
      </w:r>
    </w:p>
    <w:tbl>
      <w:tblPr>
        <w:tblStyle w:val="RKEgentabell"/>
        <w:tblW w:w="0" w:type="auto"/>
        <w:tblLayout w:type="fixed"/>
        <w:tblLook w:val="0460" w:firstRow="1" w:lastRow="1" w:firstColumn="0" w:lastColumn="0" w:noHBand="0" w:noVBand="1"/>
      </w:tblPr>
      <w:tblGrid>
        <w:gridCol w:w="1866"/>
        <w:gridCol w:w="992"/>
        <w:gridCol w:w="762"/>
        <w:gridCol w:w="763"/>
      </w:tblGrid>
      <w:tr w:rsidR="00F7009D" w:rsidRPr="007E6867" w14:paraId="3F0AE9C8" w14:textId="77777777" w:rsidTr="00F7009D">
        <w:trPr>
          <w:cnfStyle w:val="100000000000" w:firstRow="1" w:lastRow="0" w:firstColumn="0" w:lastColumn="0" w:oddVBand="0" w:evenVBand="0" w:oddHBand="0" w:evenHBand="0" w:firstRowFirstColumn="0" w:firstRowLastColumn="0" w:lastRowFirstColumn="0" w:lastRowLastColumn="0"/>
        </w:trPr>
        <w:tc>
          <w:tcPr>
            <w:tcW w:w="1866" w:type="dxa"/>
          </w:tcPr>
          <w:p w14:paraId="06DED575" w14:textId="77777777" w:rsidR="00F7009D" w:rsidRDefault="00F7009D" w:rsidP="00F7009D">
            <w:pPr>
              <w:pStyle w:val="TabellHuvud"/>
              <w:keepNext/>
              <w:keepLines/>
            </w:pPr>
          </w:p>
        </w:tc>
        <w:tc>
          <w:tcPr>
            <w:tcW w:w="992" w:type="dxa"/>
          </w:tcPr>
          <w:p w14:paraId="2DAF9005" w14:textId="3B68C976" w:rsidR="00F7009D" w:rsidRDefault="009D6872" w:rsidP="00F7009D">
            <w:pPr>
              <w:pStyle w:val="TabellHuvud"/>
              <w:keepNext/>
              <w:keepLines/>
              <w:jc w:val="center"/>
            </w:pPr>
            <w:r>
              <w:t>Datum</w:t>
            </w:r>
          </w:p>
        </w:tc>
        <w:tc>
          <w:tcPr>
            <w:tcW w:w="762" w:type="dxa"/>
            <w:vAlign w:val="bottom"/>
          </w:tcPr>
          <w:p w14:paraId="5C4B8DDD" w14:textId="77777777" w:rsidR="00F7009D" w:rsidRDefault="009D6872" w:rsidP="00F7009D">
            <w:pPr>
              <w:pStyle w:val="TabellHuvud"/>
              <w:keepNext/>
              <w:keepLines/>
            </w:pPr>
            <w:r>
              <w:t>2014</w:t>
            </w:r>
          </w:p>
        </w:tc>
        <w:tc>
          <w:tcPr>
            <w:tcW w:w="763" w:type="dxa"/>
            <w:vAlign w:val="bottom"/>
          </w:tcPr>
          <w:p w14:paraId="598E316C" w14:textId="77777777" w:rsidR="00F7009D" w:rsidRDefault="009D6872" w:rsidP="00F7009D">
            <w:pPr>
              <w:pStyle w:val="TabellHuvud"/>
              <w:keepNext/>
              <w:keepLines/>
            </w:pPr>
            <w:r>
              <w:t>2015</w:t>
            </w:r>
          </w:p>
        </w:tc>
      </w:tr>
      <w:tr w:rsidR="00F7009D" w14:paraId="7001C8B8" w14:textId="77777777" w:rsidTr="00F7009D">
        <w:tc>
          <w:tcPr>
            <w:tcW w:w="1866" w:type="dxa"/>
            <w:tcBorders>
              <w:top w:val="single" w:sz="18" w:space="0" w:color="auto"/>
              <w:bottom w:val="nil"/>
            </w:tcBorders>
          </w:tcPr>
          <w:p w14:paraId="20B76690" w14:textId="77777777" w:rsidR="00F7009D" w:rsidRDefault="009D6872" w:rsidP="00F7009D">
            <w:pPr>
              <w:pStyle w:val="TabellRader"/>
              <w:keepNext/>
              <w:keepLines/>
              <w:jc w:val="left"/>
            </w:pPr>
            <w:r>
              <w:t>Regeringen, KPI</w:t>
            </w:r>
          </w:p>
        </w:tc>
        <w:tc>
          <w:tcPr>
            <w:tcW w:w="992" w:type="dxa"/>
            <w:tcBorders>
              <w:top w:val="single" w:sz="18" w:space="0" w:color="auto"/>
              <w:bottom w:val="nil"/>
            </w:tcBorders>
          </w:tcPr>
          <w:p w14:paraId="36E67209" w14:textId="1FACD996" w:rsidR="00F7009D" w:rsidRDefault="009D6872" w:rsidP="00F7009D">
            <w:pPr>
              <w:pStyle w:val="TabellRader"/>
              <w:keepNext/>
              <w:keepLines/>
              <w:jc w:val="center"/>
            </w:pPr>
            <w:r>
              <w:t>2014-04-09</w:t>
            </w:r>
          </w:p>
        </w:tc>
        <w:tc>
          <w:tcPr>
            <w:tcW w:w="762" w:type="dxa"/>
            <w:tcBorders>
              <w:top w:val="single" w:sz="18" w:space="0" w:color="auto"/>
              <w:bottom w:val="nil"/>
            </w:tcBorders>
          </w:tcPr>
          <w:p w14:paraId="576BFB41" w14:textId="77777777" w:rsidR="00F7009D" w:rsidRPr="00B32D7E" w:rsidRDefault="009D6872" w:rsidP="00F7009D">
            <w:pPr>
              <w:pStyle w:val="TabellRader"/>
              <w:keepNext/>
              <w:keepLines/>
            </w:pPr>
            <w:r w:rsidRPr="00B32D7E">
              <w:t>0,2</w:t>
            </w:r>
          </w:p>
        </w:tc>
        <w:tc>
          <w:tcPr>
            <w:tcW w:w="763" w:type="dxa"/>
            <w:tcBorders>
              <w:top w:val="single" w:sz="18" w:space="0" w:color="auto"/>
              <w:bottom w:val="nil"/>
            </w:tcBorders>
          </w:tcPr>
          <w:p w14:paraId="6492D4FD" w14:textId="77777777" w:rsidR="00F7009D" w:rsidRPr="00B32D7E" w:rsidRDefault="009D6872" w:rsidP="00F7009D">
            <w:pPr>
              <w:pStyle w:val="TabellRader"/>
              <w:keepNext/>
              <w:keepLines/>
            </w:pPr>
            <w:r w:rsidRPr="00B32D7E">
              <w:t>1,6</w:t>
            </w:r>
          </w:p>
        </w:tc>
      </w:tr>
      <w:tr w:rsidR="00F7009D" w14:paraId="1BBA2360" w14:textId="77777777" w:rsidTr="00F7009D">
        <w:tc>
          <w:tcPr>
            <w:tcW w:w="1866" w:type="dxa"/>
            <w:tcBorders>
              <w:top w:val="nil"/>
              <w:bottom w:val="nil"/>
            </w:tcBorders>
          </w:tcPr>
          <w:p w14:paraId="0F7E40BE" w14:textId="77777777" w:rsidR="00F7009D" w:rsidRDefault="009D6872" w:rsidP="00F7009D">
            <w:pPr>
              <w:pStyle w:val="TabellRader"/>
              <w:keepNext/>
              <w:keepLines/>
              <w:jc w:val="left"/>
            </w:pPr>
            <w:r>
              <w:t>Regeringen, KPIF</w:t>
            </w:r>
          </w:p>
        </w:tc>
        <w:tc>
          <w:tcPr>
            <w:tcW w:w="992" w:type="dxa"/>
            <w:tcBorders>
              <w:top w:val="nil"/>
              <w:bottom w:val="nil"/>
            </w:tcBorders>
          </w:tcPr>
          <w:p w14:paraId="79868346" w14:textId="119B5561" w:rsidR="00F7009D" w:rsidRDefault="009D6872" w:rsidP="00F7009D">
            <w:pPr>
              <w:pStyle w:val="TabellRader"/>
              <w:keepNext/>
              <w:keepLines/>
              <w:jc w:val="center"/>
            </w:pPr>
            <w:r>
              <w:t>2014-04-09</w:t>
            </w:r>
          </w:p>
        </w:tc>
        <w:tc>
          <w:tcPr>
            <w:tcW w:w="762" w:type="dxa"/>
            <w:tcBorders>
              <w:top w:val="nil"/>
              <w:bottom w:val="nil"/>
            </w:tcBorders>
          </w:tcPr>
          <w:p w14:paraId="6597FC22" w14:textId="77777777" w:rsidR="00F7009D" w:rsidRPr="00B32D7E" w:rsidRDefault="009D6872" w:rsidP="00F7009D">
            <w:pPr>
              <w:pStyle w:val="TabellRader"/>
              <w:keepNext/>
              <w:keepLines/>
            </w:pPr>
            <w:r w:rsidRPr="00B32D7E">
              <w:t>0,8</w:t>
            </w:r>
          </w:p>
        </w:tc>
        <w:tc>
          <w:tcPr>
            <w:tcW w:w="763" w:type="dxa"/>
            <w:tcBorders>
              <w:top w:val="nil"/>
              <w:bottom w:val="nil"/>
            </w:tcBorders>
          </w:tcPr>
          <w:p w14:paraId="12B097BF" w14:textId="77777777" w:rsidR="00F7009D" w:rsidRPr="00B32D7E" w:rsidRDefault="009D6872" w:rsidP="00F7009D">
            <w:pPr>
              <w:pStyle w:val="TabellRader"/>
              <w:keepNext/>
              <w:keepLines/>
            </w:pPr>
            <w:r w:rsidRPr="00B32D7E">
              <w:t>1,5</w:t>
            </w:r>
          </w:p>
        </w:tc>
      </w:tr>
      <w:tr w:rsidR="00F7009D" w14:paraId="46BCFD34" w14:textId="77777777" w:rsidTr="00F7009D">
        <w:tc>
          <w:tcPr>
            <w:tcW w:w="1866" w:type="dxa"/>
            <w:tcBorders>
              <w:top w:val="nil"/>
              <w:bottom w:val="nil"/>
            </w:tcBorders>
          </w:tcPr>
          <w:p w14:paraId="4EEBDB10" w14:textId="77777777" w:rsidR="00F7009D" w:rsidRDefault="009D6872" w:rsidP="00F7009D">
            <w:pPr>
              <w:pStyle w:val="TabellRader"/>
              <w:keepNext/>
              <w:keepLines/>
              <w:jc w:val="left"/>
            </w:pPr>
            <w:r>
              <w:t>Regeringen, HIKP</w:t>
            </w:r>
          </w:p>
        </w:tc>
        <w:tc>
          <w:tcPr>
            <w:tcW w:w="992" w:type="dxa"/>
            <w:tcBorders>
              <w:top w:val="nil"/>
              <w:bottom w:val="nil"/>
            </w:tcBorders>
          </w:tcPr>
          <w:p w14:paraId="493FCFB3" w14:textId="3ECF0946" w:rsidR="00F7009D" w:rsidRDefault="009D6872" w:rsidP="00F7009D">
            <w:pPr>
              <w:pStyle w:val="TabellRader"/>
              <w:keepNext/>
              <w:keepLines/>
              <w:jc w:val="center"/>
            </w:pPr>
            <w:r>
              <w:t>2014-04-09</w:t>
            </w:r>
          </w:p>
        </w:tc>
        <w:tc>
          <w:tcPr>
            <w:tcW w:w="762" w:type="dxa"/>
            <w:tcBorders>
              <w:top w:val="nil"/>
              <w:bottom w:val="nil"/>
            </w:tcBorders>
          </w:tcPr>
          <w:p w14:paraId="6DF1E376" w14:textId="77777777" w:rsidR="00F7009D" w:rsidRPr="00B32D7E" w:rsidRDefault="009D6872" w:rsidP="00F7009D">
            <w:pPr>
              <w:pStyle w:val="TabellRader"/>
              <w:keepNext/>
              <w:keepLines/>
            </w:pPr>
            <w:r w:rsidRPr="00B32D7E">
              <w:t>0,6</w:t>
            </w:r>
          </w:p>
        </w:tc>
        <w:tc>
          <w:tcPr>
            <w:tcW w:w="763" w:type="dxa"/>
            <w:tcBorders>
              <w:top w:val="nil"/>
              <w:bottom w:val="nil"/>
            </w:tcBorders>
          </w:tcPr>
          <w:p w14:paraId="73B01FB3" w14:textId="77777777" w:rsidR="00F7009D" w:rsidRPr="00B32D7E" w:rsidRDefault="009D6872" w:rsidP="00F7009D">
            <w:pPr>
              <w:pStyle w:val="TabellRader"/>
              <w:keepNext/>
              <w:keepLines/>
            </w:pPr>
            <w:r w:rsidRPr="00B32D7E">
              <w:t>1,3</w:t>
            </w:r>
          </w:p>
        </w:tc>
      </w:tr>
      <w:tr w:rsidR="00F7009D" w14:paraId="7A54B352" w14:textId="77777777" w:rsidTr="00F7009D">
        <w:tc>
          <w:tcPr>
            <w:tcW w:w="1866" w:type="dxa"/>
            <w:tcBorders>
              <w:top w:val="nil"/>
              <w:bottom w:val="nil"/>
            </w:tcBorders>
          </w:tcPr>
          <w:p w14:paraId="5B4A9260" w14:textId="77777777" w:rsidR="00F7009D" w:rsidRPr="00FE6710" w:rsidRDefault="009D6872" w:rsidP="00F7009D">
            <w:pPr>
              <w:pStyle w:val="TabellRader"/>
              <w:keepNext/>
              <w:keepLines/>
              <w:jc w:val="left"/>
            </w:pPr>
            <w:r w:rsidRPr="00FE6710">
              <w:t>Konjunkturinstitutet, KPI</w:t>
            </w:r>
          </w:p>
        </w:tc>
        <w:tc>
          <w:tcPr>
            <w:tcW w:w="992" w:type="dxa"/>
            <w:tcBorders>
              <w:top w:val="nil"/>
              <w:bottom w:val="nil"/>
            </w:tcBorders>
          </w:tcPr>
          <w:p w14:paraId="56DE4896" w14:textId="13255209" w:rsidR="00F7009D" w:rsidRPr="00FE6710" w:rsidRDefault="009D6872" w:rsidP="00F7009D">
            <w:pPr>
              <w:pStyle w:val="TabellRader"/>
              <w:keepNext/>
              <w:keepLines/>
              <w:jc w:val="center"/>
            </w:pPr>
            <w:r w:rsidRPr="00FE6710">
              <w:t>2014-03-26</w:t>
            </w:r>
          </w:p>
        </w:tc>
        <w:tc>
          <w:tcPr>
            <w:tcW w:w="762" w:type="dxa"/>
            <w:tcBorders>
              <w:top w:val="nil"/>
              <w:bottom w:val="nil"/>
            </w:tcBorders>
          </w:tcPr>
          <w:p w14:paraId="3EF884D3" w14:textId="654E4B7E" w:rsidR="00F7009D" w:rsidRPr="00B32D7E" w:rsidRDefault="009D6872" w:rsidP="00F7009D">
            <w:pPr>
              <w:pStyle w:val="TabellRader"/>
              <w:keepNext/>
              <w:keepLines/>
            </w:pPr>
            <w:r w:rsidRPr="00B32D7E">
              <w:t>0,1</w:t>
            </w:r>
          </w:p>
        </w:tc>
        <w:tc>
          <w:tcPr>
            <w:tcW w:w="763" w:type="dxa"/>
            <w:tcBorders>
              <w:top w:val="nil"/>
              <w:bottom w:val="nil"/>
            </w:tcBorders>
          </w:tcPr>
          <w:p w14:paraId="5F0C6A3E" w14:textId="07D63FFA" w:rsidR="00F7009D" w:rsidRPr="00B32D7E" w:rsidRDefault="009D6872" w:rsidP="00F7009D">
            <w:pPr>
              <w:pStyle w:val="TabellRader"/>
              <w:keepNext/>
              <w:keepLines/>
            </w:pPr>
            <w:r w:rsidRPr="00B32D7E">
              <w:t>1,2</w:t>
            </w:r>
          </w:p>
        </w:tc>
      </w:tr>
      <w:tr w:rsidR="00F7009D" w14:paraId="233A896B" w14:textId="77777777" w:rsidTr="00F7009D">
        <w:tc>
          <w:tcPr>
            <w:tcW w:w="1866" w:type="dxa"/>
            <w:tcBorders>
              <w:top w:val="nil"/>
              <w:bottom w:val="nil"/>
            </w:tcBorders>
          </w:tcPr>
          <w:p w14:paraId="1E705916" w14:textId="77777777" w:rsidR="00F7009D" w:rsidRPr="00FE6710" w:rsidRDefault="009D6872" w:rsidP="00F7009D">
            <w:pPr>
              <w:pStyle w:val="TabellRader"/>
              <w:keepNext/>
              <w:keepLines/>
              <w:jc w:val="left"/>
            </w:pPr>
            <w:r w:rsidRPr="00FE6710">
              <w:t>Konjunkturinstitutet, KPIF</w:t>
            </w:r>
          </w:p>
        </w:tc>
        <w:tc>
          <w:tcPr>
            <w:tcW w:w="992" w:type="dxa"/>
            <w:tcBorders>
              <w:top w:val="nil"/>
              <w:bottom w:val="nil"/>
            </w:tcBorders>
          </w:tcPr>
          <w:p w14:paraId="5716640D" w14:textId="5E71AE99" w:rsidR="00F7009D" w:rsidRPr="00FE6710" w:rsidRDefault="009D6872" w:rsidP="00F7009D">
            <w:pPr>
              <w:pStyle w:val="TabellRader"/>
              <w:keepNext/>
              <w:keepLines/>
              <w:jc w:val="center"/>
            </w:pPr>
            <w:r w:rsidRPr="00FE6710">
              <w:t>2014-03-26</w:t>
            </w:r>
          </w:p>
        </w:tc>
        <w:tc>
          <w:tcPr>
            <w:tcW w:w="762" w:type="dxa"/>
            <w:tcBorders>
              <w:top w:val="nil"/>
              <w:bottom w:val="nil"/>
            </w:tcBorders>
          </w:tcPr>
          <w:p w14:paraId="2977805A" w14:textId="079C2C5F" w:rsidR="00F7009D" w:rsidRPr="00B32D7E" w:rsidRDefault="009D6872" w:rsidP="00F7009D">
            <w:pPr>
              <w:pStyle w:val="TabellRader"/>
              <w:keepNext/>
              <w:keepLines/>
            </w:pPr>
            <w:r w:rsidRPr="00B32D7E">
              <w:t>0,7</w:t>
            </w:r>
          </w:p>
        </w:tc>
        <w:tc>
          <w:tcPr>
            <w:tcW w:w="763" w:type="dxa"/>
            <w:tcBorders>
              <w:top w:val="nil"/>
              <w:bottom w:val="nil"/>
            </w:tcBorders>
          </w:tcPr>
          <w:p w14:paraId="6883CC1E" w14:textId="165B1603" w:rsidR="00F7009D" w:rsidRPr="00B32D7E" w:rsidRDefault="009D6872" w:rsidP="00F7009D">
            <w:pPr>
              <w:pStyle w:val="TabellRader"/>
              <w:keepNext/>
              <w:keepLines/>
            </w:pPr>
            <w:r w:rsidRPr="00B32D7E">
              <w:t>1,4</w:t>
            </w:r>
          </w:p>
        </w:tc>
      </w:tr>
      <w:tr w:rsidR="00F7009D" w:rsidRPr="009044A4" w14:paraId="74AD8F0D" w14:textId="77777777" w:rsidTr="00F7009D">
        <w:tc>
          <w:tcPr>
            <w:tcW w:w="1866" w:type="dxa"/>
            <w:tcBorders>
              <w:top w:val="nil"/>
              <w:bottom w:val="nil"/>
            </w:tcBorders>
          </w:tcPr>
          <w:p w14:paraId="2C60ABA3" w14:textId="662287D4" w:rsidR="00F7009D" w:rsidRPr="00667D38" w:rsidRDefault="009D6872" w:rsidP="00F7009D">
            <w:pPr>
              <w:pStyle w:val="TabellRader"/>
              <w:keepNext/>
              <w:keepLines/>
              <w:jc w:val="left"/>
            </w:pPr>
            <w:r>
              <w:t>Konjunkturinstitutet, HIKP</w:t>
            </w:r>
          </w:p>
        </w:tc>
        <w:tc>
          <w:tcPr>
            <w:tcW w:w="992" w:type="dxa"/>
            <w:tcBorders>
              <w:top w:val="nil"/>
              <w:bottom w:val="nil"/>
            </w:tcBorders>
          </w:tcPr>
          <w:p w14:paraId="13A54A69" w14:textId="0DA63BA1" w:rsidR="00F7009D" w:rsidRPr="0031363F" w:rsidRDefault="009D6872" w:rsidP="00F7009D">
            <w:pPr>
              <w:pStyle w:val="TabellRader"/>
              <w:keepNext/>
              <w:keepLines/>
              <w:jc w:val="center"/>
            </w:pPr>
            <w:r w:rsidRPr="00FE6710">
              <w:t>2014-03-26</w:t>
            </w:r>
          </w:p>
        </w:tc>
        <w:tc>
          <w:tcPr>
            <w:tcW w:w="762" w:type="dxa"/>
            <w:tcBorders>
              <w:top w:val="nil"/>
              <w:bottom w:val="nil"/>
            </w:tcBorders>
          </w:tcPr>
          <w:p w14:paraId="4724487B" w14:textId="3D4A3D1F" w:rsidR="00F7009D" w:rsidRPr="00B32D7E" w:rsidRDefault="009D6872" w:rsidP="00F7009D">
            <w:pPr>
              <w:pStyle w:val="TabellRader"/>
              <w:keepNext/>
              <w:keepLines/>
            </w:pPr>
            <w:r>
              <w:t>0,4</w:t>
            </w:r>
          </w:p>
        </w:tc>
        <w:tc>
          <w:tcPr>
            <w:tcW w:w="763" w:type="dxa"/>
            <w:tcBorders>
              <w:top w:val="nil"/>
              <w:bottom w:val="nil"/>
            </w:tcBorders>
          </w:tcPr>
          <w:p w14:paraId="55FD6236" w14:textId="5146129C" w:rsidR="00F7009D" w:rsidRPr="00B32D7E" w:rsidRDefault="009D6872" w:rsidP="00F7009D">
            <w:pPr>
              <w:pStyle w:val="TabellRader"/>
              <w:keepNext/>
              <w:keepLines/>
            </w:pPr>
            <w:r>
              <w:t>1,1</w:t>
            </w:r>
          </w:p>
        </w:tc>
      </w:tr>
      <w:tr w:rsidR="00F7009D" w:rsidRPr="009044A4" w14:paraId="0FF22956" w14:textId="77777777" w:rsidTr="00F7009D">
        <w:tc>
          <w:tcPr>
            <w:tcW w:w="1866" w:type="dxa"/>
            <w:tcBorders>
              <w:top w:val="nil"/>
              <w:bottom w:val="single" w:sz="4" w:space="0" w:color="auto"/>
            </w:tcBorders>
          </w:tcPr>
          <w:p w14:paraId="17B6A4A4" w14:textId="77777777" w:rsidR="00F7009D" w:rsidRPr="00667D38" w:rsidRDefault="009D6872" w:rsidP="00F7009D">
            <w:pPr>
              <w:pStyle w:val="TabellRader"/>
              <w:keepNext/>
              <w:keepLines/>
              <w:jc w:val="left"/>
            </w:pPr>
            <w:r w:rsidRPr="00667D38">
              <w:t>Kommissionen</w:t>
            </w:r>
            <w:r>
              <w:t>, HIKP</w:t>
            </w:r>
          </w:p>
        </w:tc>
        <w:tc>
          <w:tcPr>
            <w:tcW w:w="992" w:type="dxa"/>
            <w:tcBorders>
              <w:top w:val="nil"/>
              <w:bottom w:val="single" w:sz="4" w:space="0" w:color="auto"/>
            </w:tcBorders>
          </w:tcPr>
          <w:p w14:paraId="54D6E817" w14:textId="77777777" w:rsidR="00F7009D" w:rsidRPr="00667D38" w:rsidRDefault="009D6872" w:rsidP="00F7009D">
            <w:pPr>
              <w:pStyle w:val="TabellRader"/>
              <w:keepNext/>
              <w:keepLines/>
              <w:jc w:val="center"/>
            </w:pPr>
            <w:r w:rsidRPr="0031363F">
              <w:t>2014-02-25</w:t>
            </w:r>
          </w:p>
        </w:tc>
        <w:tc>
          <w:tcPr>
            <w:tcW w:w="762" w:type="dxa"/>
            <w:tcBorders>
              <w:top w:val="nil"/>
              <w:bottom w:val="single" w:sz="4" w:space="0" w:color="auto"/>
            </w:tcBorders>
          </w:tcPr>
          <w:p w14:paraId="3B8DD9D8" w14:textId="77777777" w:rsidR="00F7009D" w:rsidRPr="00B32D7E" w:rsidRDefault="009D6872" w:rsidP="00F7009D">
            <w:pPr>
              <w:pStyle w:val="TabellRader"/>
              <w:keepNext/>
              <w:keepLines/>
            </w:pPr>
            <w:r w:rsidRPr="00B32D7E">
              <w:t>0,9</w:t>
            </w:r>
          </w:p>
        </w:tc>
        <w:tc>
          <w:tcPr>
            <w:tcW w:w="763" w:type="dxa"/>
            <w:tcBorders>
              <w:top w:val="nil"/>
              <w:bottom w:val="single" w:sz="4" w:space="0" w:color="auto"/>
            </w:tcBorders>
          </w:tcPr>
          <w:p w14:paraId="4BEAF628" w14:textId="77777777" w:rsidR="00F7009D" w:rsidRPr="00B32D7E" w:rsidRDefault="009D6872" w:rsidP="00F7009D">
            <w:pPr>
              <w:pStyle w:val="TabellRader"/>
              <w:keepNext/>
              <w:keepLines/>
            </w:pPr>
            <w:r w:rsidRPr="00B32D7E">
              <w:t>1,8</w:t>
            </w:r>
          </w:p>
        </w:tc>
      </w:tr>
      <w:tr w:rsidR="00F7009D" w:rsidRPr="009044A4" w14:paraId="7704C7DA" w14:textId="77777777" w:rsidTr="00F7009D">
        <w:tc>
          <w:tcPr>
            <w:tcW w:w="1866" w:type="dxa"/>
            <w:tcBorders>
              <w:top w:val="single" w:sz="4" w:space="0" w:color="auto"/>
              <w:bottom w:val="nil"/>
            </w:tcBorders>
          </w:tcPr>
          <w:p w14:paraId="50ED903D" w14:textId="6311A3BE" w:rsidR="00F7009D" w:rsidRPr="00667D38" w:rsidRDefault="009D6872" w:rsidP="00F7009D">
            <w:pPr>
              <w:pStyle w:val="TabellRader"/>
              <w:keepNext/>
              <w:keepLines/>
              <w:jc w:val="left"/>
            </w:pPr>
            <w:r w:rsidRPr="00667D38">
              <w:t>Riksbanken, KPI</w:t>
            </w:r>
          </w:p>
        </w:tc>
        <w:tc>
          <w:tcPr>
            <w:tcW w:w="992" w:type="dxa"/>
            <w:tcBorders>
              <w:top w:val="single" w:sz="4" w:space="0" w:color="auto"/>
              <w:bottom w:val="nil"/>
            </w:tcBorders>
          </w:tcPr>
          <w:p w14:paraId="44C34DA0" w14:textId="705EFD88" w:rsidR="00F7009D" w:rsidRPr="0031363F" w:rsidRDefault="009D6872" w:rsidP="00F7009D">
            <w:pPr>
              <w:pStyle w:val="TabellRader"/>
              <w:keepNext/>
              <w:keepLines/>
              <w:jc w:val="center"/>
            </w:pPr>
            <w:r>
              <w:t>2014-02-13</w:t>
            </w:r>
          </w:p>
        </w:tc>
        <w:tc>
          <w:tcPr>
            <w:tcW w:w="762" w:type="dxa"/>
            <w:tcBorders>
              <w:top w:val="single" w:sz="4" w:space="0" w:color="auto"/>
              <w:bottom w:val="nil"/>
            </w:tcBorders>
          </w:tcPr>
          <w:p w14:paraId="0E62B96D" w14:textId="7BD27E4C" w:rsidR="00F7009D" w:rsidRPr="00B32D7E" w:rsidRDefault="009D6872" w:rsidP="00F7009D">
            <w:pPr>
              <w:pStyle w:val="TabellRader"/>
              <w:keepNext/>
              <w:keepLines/>
            </w:pPr>
            <w:r w:rsidRPr="00B32D7E">
              <w:t>0,6</w:t>
            </w:r>
          </w:p>
        </w:tc>
        <w:tc>
          <w:tcPr>
            <w:tcW w:w="763" w:type="dxa"/>
            <w:tcBorders>
              <w:top w:val="single" w:sz="4" w:space="0" w:color="auto"/>
              <w:bottom w:val="nil"/>
            </w:tcBorders>
          </w:tcPr>
          <w:p w14:paraId="7C703095" w14:textId="047310D0" w:rsidR="00F7009D" w:rsidRPr="00B32D7E" w:rsidRDefault="009D6872" w:rsidP="00F7009D">
            <w:pPr>
              <w:pStyle w:val="TabellRader"/>
              <w:keepNext/>
              <w:keepLines/>
            </w:pPr>
            <w:r w:rsidRPr="00B32D7E">
              <w:t>2,5</w:t>
            </w:r>
          </w:p>
        </w:tc>
      </w:tr>
      <w:tr w:rsidR="00F7009D" w:rsidRPr="009044A4" w14:paraId="299412C8" w14:textId="77777777" w:rsidTr="00F7009D">
        <w:tc>
          <w:tcPr>
            <w:tcW w:w="1866" w:type="dxa"/>
            <w:tcBorders>
              <w:top w:val="nil"/>
              <w:bottom w:val="nil"/>
            </w:tcBorders>
          </w:tcPr>
          <w:p w14:paraId="6C4D0EDE" w14:textId="15E027D0" w:rsidR="00F7009D" w:rsidRPr="00667D38" w:rsidRDefault="009D6872" w:rsidP="00F7009D">
            <w:pPr>
              <w:pStyle w:val="TabellRader"/>
              <w:keepNext/>
              <w:keepLines/>
              <w:jc w:val="left"/>
            </w:pPr>
            <w:r w:rsidRPr="00667D38">
              <w:t>Riksbanken, KPIF</w:t>
            </w:r>
          </w:p>
        </w:tc>
        <w:tc>
          <w:tcPr>
            <w:tcW w:w="992" w:type="dxa"/>
            <w:tcBorders>
              <w:top w:val="nil"/>
              <w:bottom w:val="nil"/>
            </w:tcBorders>
          </w:tcPr>
          <w:p w14:paraId="63403F0D" w14:textId="62A01965" w:rsidR="00F7009D" w:rsidRDefault="009D6872" w:rsidP="00F7009D">
            <w:pPr>
              <w:pStyle w:val="TabellRader"/>
              <w:keepNext/>
              <w:keepLines/>
              <w:jc w:val="center"/>
            </w:pPr>
            <w:r>
              <w:t>2014-02-13</w:t>
            </w:r>
          </w:p>
        </w:tc>
        <w:tc>
          <w:tcPr>
            <w:tcW w:w="762" w:type="dxa"/>
            <w:tcBorders>
              <w:top w:val="nil"/>
              <w:bottom w:val="nil"/>
            </w:tcBorders>
          </w:tcPr>
          <w:p w14:paraId="01095E9B" w14:textId="6581D048" w:rsidR="00F7009D" w:rsidRPr="00B32D7E" w:rsidRDefault="009D6872" w:rsidP="00F7009D">
            <w:pPr>
              <w:pStyle w:val="TabellRader"/>
              <w:keepNext/>
              <w:keepLines/>
            </w:pPr>
            <w:r w:rsidRPr="00B32D7E">
              <w:t>0,9</w:t>
            </w:r>
          </w:p>
        </w:tc>
        <w:tc>
          <w:tcPr>
            <w:tcW w:w="763" w:type="dxa"/>
            <w:tcBorders>
              <w:top w:val="nil"/>
              <w:bottom w:val="nil"/>
            </w:tcBorders>
          </w:tcPr>
          <w:p w14:paraId="5F7F16A1" w14:textId="0AB3DCAA" w:rsidR="00F7009D" w:rsidRPr="00B32D7E" w:rsidRDefault="009D6872" w:rsidP="00F7009D">
            <w:pPr>
              <w:pStyle w:val="TabellRader"/>
              <w:keepNext/>
              <w:keepLines/>
            </w:pPr>
            <w:r w:rsidRPr="00B32D7E">
              <w:t>1,8</w:t>
            </w:r>
          </w:p>
        </w:tc>
      </w:tr>
      <w:tr w:rsidR="00F7009D" w:rsidRPr="009044A4" w14:paraId="30E36C61" w14:textId="77777777" w:rsidTr="00F7009D">
        <w:trPr>
          <w:cnfStyle w:val="010000000000" w:firstRow="0" w:lastRow="1" w:firstColumn="0" w:lastColumn="0" w:oddVBand="0" w:evenVBand="0" w:oddHBand="0" w:evenHBand="0" w:firstRowFirstColumn="0" w:firstRowLastColumn="0" w:lastRowFirstColumn="0" w:lastRowLastColumn="0"/>
        </w:trPr>
        <w:tc>
          <w:tcPr>
            <w:tcW w:w="1866" w:type="dxa"/>
            <w:tcBorders>
              <w:top w:val="nil"/>
            </w:tcBorders>
          </w:tcPr>
          <w:p w14:paraId="576436A9" w14:textId="2F3233DC" w:rsidR="00F7009D" w:rsidRPr="00667D38" w:rsidRDefault="009D6872" w:rsidP="00F7009D">
            <w:pPr>
              <w:pStyle w:val="TabellSlutsumma"/>
              <w:keepNext/>
              <w:keepLines/>
              <w:jc w:val="left"/>
            </w:pPr>
            <w:r>
              <w:t>Riksbanken, HIKP</w:t>
            </w:r>
          </w:p>
        </w:tc>
        <w:tc>
          <w:tcPr>
            <w:tcW w:w="992" w:type="dxa"/>
            <w:tcBorders>
              <w:top w:val="nil"/>
            </w:tcBorders>
          </w:tcPr>
          <w:p w14:paraId="3A91E802" w14:textId="324710E3" w:rsidR="00F7009D" w:rsidRPr="00033174" w:rsidRDefault="009D6872" w:rsidP="00F7009D">
            <w:pPr>
              <w:pStyle w:val="TabellRader"/>
              <w:keepNext/>
              <w:keepLines/>
              <w:jc w:val="center"/>
              <w:rPr>
                <w:b w:val="0"/>
              </w:rPr>
            </w:pPr>
            <w:r w:rsidRPr="00033174">
              <w:rPr>
                <w:b w:val="0"/>
              </w:rPr>
              <w:t>2014-02-13</w:t>
            </w:r>
          </w:p>
        </w:tc>
        <w:tc>
          <w:tcPr>
            <w:tcW w:w="762" w:type="dxa"/>
            <w:tcBorders>
              <w:top w:val="nil"/>
            </w:tcBorders>
          </w:tcPr>
          <w:p w14:paraId="2CBB4100" w14:textId="52E4ADB4" w:rsidR="00F7009D" w:rsidRPr="00B32D7E" w:rsidRDefault="009D6872" w:rsidP="00F7009D">
            <w:pPr>
              <w:pStyle w:val="TabellRader"/>
              <w:keepNext/>
              <w:keepLines/>
              <w:rPr>
                <w:b w:val="0"/>
              </w:rPr>
            </w:pPr>
            <w:r w:rsidRPr="00B32D7E">
              <w:rPr>
                <w:b w:val="0"/>
              </w:rPr>
              <w:t>0,9</w:t>
            </w:r>
          </w:p>
        </w:tc>
        <w:tc>
          <w:tcPr>
            <w:tcW w:w="763" w:type="dxa"/>
            <w:tcBorders>
              <w:top w:val="nil"/>
            </w:tcBorders>
          </w:tcPr>
          <w:p w14:paraId="26B961A3" w14:textId="5D8A68EB" w:rsidR="00F7009D" w:rsidRPr="00B32D7E" w:rsidRDefault="009D6872" w:rsidP="00F7009D">
            <w:pPr>
              <w:pStyle w:val="TabellRader"/>
              <w:keepNext/>
              <w:keepLines/>
              <w:rPr>
                <w:b w:val="0"/>
              </w:rPr>
            </w:pPr>
            <w:r w:rsidRPr="00B32D7E">
              <w:rPr>
                <w:b w:val="0"/>
              </w:rPr>
              <w:t>1,8</w:t>
            </w:r>
          </w:p>
        </w:tc>
      </w:tr>
    </w:tbl>
    <w:p w14:paraId="582882AF" w14:textId="492E5507" w:rsidR="00F7009D" w:rsidRDefault="009D6872" w:rsidP="00F7009D">
      <w:pPr>
        <w:pStyle w:val="TabellFotnot"/>
      </w:pPr>
      <w:r>
        <w:t>Källor: Konjunkturinstitutet, Europeiska kommissionen, Riksbanken och egna beräkningar.</w:t>
      </w:r>
    </w:p>
    <w:p w14:paraId="4B2A4DCE" w14:textId="14B3E2BA" w:rsidR="00F7009D" w:rsidRDefault="00F7009D" w:rsidP="00F7009D">
      <w:pPr>
        <w:pStyle w:val="Brdtext"/>
      </w:pPr>
    </w:p>
    <w:p w14:paraId="540DC326" w14:textId="6B4B7947" w:rsidR="00F7009D" w:rsidRDefault="009D6872" w:rsidP="00F7009D">
      <w:pPr>
        <w:pStyle w:val="Brdtext"/>
      </w:pPr>
      <w:r w:rsidRPr="000922A1">
        <w:t xml:space="preserve">Europeiska kommissionen </w:t>
      </w:r>
      <w:r>
        <w:t>gör inte prognoser på KPI eller KPIF utan på harmoniserat index för konsumentpriser (HIKP). Regeringens prognos för HIKP är något lägre än Kommissionens för både 2014 och 2015. Detta kan förklaras av att Kommissionen bedömer att resursutnyttjandet är högre än vad regeringen gör.</w:t>
      </w:r>
    </w:p>
    <w:p w14:paraId="4238EDFA" w14:textId="51BB7943" w:rsidR="00F7009D" w:rsidRDefault="009D6872" w:rsidP="00F7009D">
      <w:pPr>
        <w:pStyle w:val="Rubrik4utannumrering"/>
      </w:pPr>
      <w:r>
        <w:t>S</w:t>
      </w:r>
      <w:r w:rsidRPr="009D1531">
        <w:t>kil</w:t>
      </w:r>
      <w:r>
        <w:t xml:space="preserve">da </w:t>
      </w:r>
      <w:r w:rsidRPr="009D1531">
        <w:t>bedömningar av BNP-gapet</w:t>
      </w:r>
    </w:p>
    <w:p w14:paraId="1D0E58A7" w14:textId="795DD0CF" w:rsidR="00F7009D" w:rsidRDefault="009D6872" w:rsidP="00F7009D">
      <w:pPr>
        <w:pStyle w:val="Brdtext"/>
      </w:pPr>
      <w:r>
        <w:t>Liksom regeringen bedömer andra prognos</w:t>
      </w:r>
      <w:r>
        <w:softHyphen/>
        <w:t xml:space="preserve">makare </w:t>
      </w:r>
      <w:r w:rsidRPr="004278A4">
        <w:t>att det finns lediga resurser i svensk ekonomi</w:t>
      </w:r>
      <w:r>
        <w:t xml:space="preserve">. Skillnaderna i bedömningen av </w:t>
      </w:r>
      <w:r w:rsidRPr="004278A4">
        <w:t>resursutnyttjande</w:t>
      </w:r>
      <w:r>
        <w:t>t 2014 och 2015,</w:t>
      </w:r>
      <w:r w:rsidRPr="004278A4">
        <w:t xml:space="preserve"> mätt med BNP-gapet</w:t>
      </w:r>
      <w:r>
        <w:t xml:space="preserve">, </w:t>
      </w:r>
      <w:r w:rsidRPr="004278A4">
        <w:t>är dock stora</w:t>
      </w:r>
      <w:r>
        <w:t xml:space="preserve"> (se </w:t>
      </w:r>
      <w:r>
        <w:fldChar w:fldCharType="begin"/>
      </w:r>
      <w:r>
        <w:instrText xml:space="preserve"> REF  _Ref382298928 \* Lower \h  \* MERGEFORMAT </w:instrText>
      </w:r>
      <w:r>
        <w:fldChar w:fldCharType="separate"/>
      </w:r>
      <w:r w:rsidR="004642B5" w:rsidRPr="00027008">
        <w:t xml:space="preserve">tabell </w:t>
      </w:r>
      <w:r w:rsidR="004642B5" w:rsidRPr="004642B5">
        <w:rPr>
          <w:bCs/>
          <w:noProof/>
        </w:rPr>
        <w:t>3</w:t>
      </w:r>
      <w:r w:rsidR="004642B5" w:rsidRPr="00027008">
        <w:t>.</w:t>
      </w:r>
      <w:r w:rsidR="004642B5">
        <w:rPr>
          <w:noProof/>
        </w:rPr>
        <w:t>16</w:t>
      </w:r>
      <w:r>
        <w:fldChar w:fldCharType="end"/>
      </w:r>
      <w:r>
        <w:t>)</w:t>
      </w:r>
      <w:r w:rsidRPr="004278A4">
        <w:t>.</w:t>
      </w:r>
    </w:p>
    <w:p w14:paraId="4A6BC76C" w14:textId="77777777" w:rsidR="00F7009D" w:rsidRDefault="00F7009D" w:rsidP="00F7009D">
      <w:pPr>
        <w:pStyle w:val="Brdtext"/>
      </w:pPr>
    </w:p>
    <w:p w14:paraId="23CE6263" w14:textId="7B2695E0" w:rsidR="00F7009D" w:rsidRPr="00027008" w:rsidRDefault="009D6872" w:rsidP="00F7009D">
      <w:pPr>
        <w:pStyle w:val="TabellRubrik"/>
      </w:pPr>
      <w:bookmarkStart w:id="225" w:name="_Ref382298928"/>
      <w:bookmarkStart w:id="226" w:name="_Toc384401643"/>
      <w:r w:rsidRPr="00027008">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sidRPr="00027008">
        <w:t>.</w:t>
      </w:r>
      <w:r w:rsidR="0009067D">
        <w:fldChar w:fldCharType="begin"/>
      </w:r>
      <w:r w:rsidR="0009067D">
        <w:instrText xml:space="preserve"> SEQ Tabell \* Arabic \s 1  \* MERGEFORMAT </w:instrText>
      </w:r>
      <w:r w:rsidR="0009067D">
        <w:fldChar w:fldCharType="separate"/>
      </w:r>
      <w:r w:rsidR="004642B5">
        <w:rPr>
          <w:noProof/>
        </w:rPr>
        <w:t>16</w:t>
      </w:r>
      <w:r w:rsidR="0009067D">
        <w:rPr>
          <w:noProof/>
        </w:rPr>
        <w:fldChar w:fldCharType="end"/>
      </w:r>
      <w:bookmarkEnd w:id="225"/>
      <w:r w:rsidRPr="00027008">
        <w:t xml:space="preserve"> Prognosjämförelse</w:t>
      </w:r>
      <w:r>
        <w:t>:</w:t>
      </w:r>
      <w:r w:rsidRPr="00027008">
        <w:t xml:space="preserve"> BNP-gap</w:t>
      </w:r>
      <w:r>
        <w:t xml:space="preserve"> 2014–</w:t>
      </w:r>
      <w:r w:rsidRPr="00027008">
        <w:t>2018</w:t>
      </w:r>
      <w:bookmarkEnd w:id="226"/>
    </w:p>
    <w:p w14:paraId="3FA135E0" w14:textId="7044803E" w:rsidR="00F7009D" w:rsidRDefault="009D6872" w:rsidP="00F7009D">
      <w:pPr>
        <w:pStyle w:val="TabellUnderrubrik"/>
      </w:pPr>
      <w:r w:rsidRPr="000C6E18">
        <w:t>Procent</w:t>
      </w:r>
      <w:r>
        <w:t xml:space="preserve">uell avvikelse från potentiell BNP-nivå </w:t>
      </w:r>
    </w:p>
    <w:tbl>
      <w:tblPr>
        <w:tblStyle w:val="RKEgentabell"/>
        <w:tblW w:w="4366" w:type="dxa"/>
        <w:tblLayout w:type="fixed"/>
        <w:tblLook w:val="0460" w:firstRow="1" w:lastRow="1" w:firstColumn="0" w:lastColumn="0" w:noHBand="0" w:noVBand="1"/>
      </w:tblPr>
      <w:tblGrid>
        <w:gridCol w:w="1073"/>
        <w:gridCol w:w="870"/>
        <w:gridCol w:w="481"/>
        <w:gridCol w:w="481"/>
        <w:gridCol w:w="481"/>
        <w:gridCol w:w="481"/>
        <w:gridCol w:w="482"/>
        <w:gridCol w:w="17"/>
      </w:tblGrid>
      <w:tr w:rsidR="00F7009D" w14:paraId="165134E0" w14:textId="77777777" w:rsidTr="00F7009D">
        <w:trPr>
          <w:cnfStyle w:val="100000000000" w:firstRow="1" w:lastRow="0" w:firstColumn="0" w:lastColumn="0" w:oddVBand="0" w:evenVBand="0" w:oddHBand="0" w:evenHBand="0" w:firstRowFirstColumn="0" w:firstRowLastColumn="0" w:lastRowFirstColumn="0" w:lastRowLastColumn="0"/>
        </w:trPr>
        <w:tc>
          <w:tcPr>
            <w:tcW w:w="1073" w:type="dxa"/>
            <w:tcBorders>
              <w:bottom w:val="nil"/>
            </w:tcBorders>
          </w:tcPr>
          <w:p w14:paraId="6DC8DE95" w14:textId="347121EB" w:rsidR="00F7009D" w:rsidRDefault="00F7009D" w:rsidP="00F7009D">
            <w:pPr>
              <w:pStyle w:val="TabellHuvud"/>
              <w:keepNext/>
              <w:keepLines/>
            </w:pPr>
          </w:p>
        </w:tc>
        <w:tc>
          <w:tcPr>
            <w:tcW w:w="870" w:type="dxa"/>
            <w:tcBorders>
              <w:bottom w:val="nil"/>
            </w:tcBorders>
          </w:tcPr>
          <w:p w14:paraId="4E0FF922" w14:textId="4A65FDDC" w:rsidR="00F7009D" w:rsidRPr="00C57DE2" w:rsidRDefault="009D6872" w:rsidP="00F7009D">
            <w:pPr>
              <w:pStyle w:val="TabellHuvud"/>
              <w:keepNext/>
              <w:keepLines/>
              <w:jc w:val="center"/>
            </w:pPr>
            <w:r>
              <w:t>Datum</w:t>
            </w:r>
          </w:p>
        </w:tc>
        <w:tc>
          <w:tcPr>
            <w:tcW w:w="481" w:type="dxa"/>
            <w:tcBorders>
              <w:bottom w:val="nil"/>
            </w:tcBorders>
            <w:vAlign w:val="bottom"/>
          </w:tcPr>
          <w:p w14:paraId="55D562B2" w14:textId="35E7E6C3" w:rsidR="00F7009D" w:rsidRPr="00A5522B" w:rsidRDefault="009D6872" w:rsidP="00F7009D">
            <w:pPr>
              <w:pStyle w:val="TabellHuvud"/>
              <w:keepNext/>
              <w:keepLines/>
            </w:pPr>
            <w:r>
              <w:t>2014</w:t>
            </w:r>
          </w:p>
        </w:tc>
        <w:tc>
          <w:tcPr>
            <w:tcW w:w="481" w:type="dxa"/>
            <w:tcBorders>
              <w:bottom w:val="nil"/>
            </w:tcBorders>
            <w:vAlign w:val="bottom"/>
          </w:tcPr>
          <w:p w14:paraId="76381C3B" w14:textId="1C8C990A" w:rsidR="00F7009D" w:rsidRPr="00A5522B" w:rsidRDefault="009D6872" w:rsidP="00F7009D">
            <w:pPr>
              <w:pStyle w:val="TabellHuvud"/>
              <w:keepNext/>
              <w:keepLines/>
            </w:pPr>
            <w:r>
              <w:t>2015</w:t>
            </w:r>
          </w:p>
        </w:tc>
        <w:tc>
          <w:tcPr>
            <w:tcW w:w="481" w:type="dxa"/>
            <w:tcBorders>
              <w:bottom w:val="nil"/>
            </w:tcBorders>
            <w:vAlign w:val="bottom"/>
          </w:tcPr>
          <w:p w14:paraId="619FEDE8" w14:textId="58D7D213" w:rsidR="00F7009D" w:rsidRPr="00A5522B" w:rsidRDefault="009D6872" w:rsidP="00F7009D">
            <w:pPr>
              <w:pStyle w:val="TabellHuvud"/>
              <w:keepNext/>
              <w:keepLines/>
            </w:pPr>
            <w:r>
              <w:t>2016</w:t>
            </w:r>
          </w:p>
        </w:tc>
        <w:tc>
          <w:tcPr>
            <w:tcW w:w="481" w:type="dxa"/>
            <w:tcBorders>
              <w:bottom w:val="nil"/>
            </w:tcBorders>
            <w:vAlign w:val="bottom"/>
          </w:tcPr>
          <w:p w14:paraId="4F76BB77" w14:textId="6A6CED70" w:rsidR="00F7009D" w:rsidRPr="00A5522B" w:rsidRDefault="009D6872" w:rsidP="00F7009D">
            <w:pPr>
              <w:pStyle w:val="TabellHuvud"/>
              <w:keepNext/>
              <w:keepLines/>
            </w:pPr>
            <w:r>
              <w:t>2017</w:t>
            </w:r>
          </w:p>
        </w:tc>
        <w:tc>
          <w:tcPr>
            <w:tcW w:w="499" w:type="dxa"/>
            <w:gridSpan w:val="2"/>
            <w:tcBorders>
              <w:bottom w:val="nil"/>
            </w:tcBorders>
            <w:vAlign w:val="bottom"/>
          </w:tcPr>
          <w:p w14:paraId="1902AA6F" w14:textId="19D5A6EA" w:rsidR="00F7009D" w:rsidRPr="00A5522B" w:rsidRDefault="009D6872" w:rsidP="00F7009D">
            <w:pPr>
              <w:pStyle w:val="TabellHuvud"/>
              <w:keepNext/>
              <w:keepLines/>
            </w:pPr>
            <w:r>
              <w:t>2018</w:t>
            </w:r>
          </w:p>
        </w:tc>
      </w:tr>
      <w:tr w:rsidR="00F7009D" w14:paraId="5BF14397" w14:textId="77777777" w:rsidTr="00F7009D">
        <w:trPr>
          <w:gridAfter w:val="1"/>
          <w:wAfter w:w="17" w:type="dxa"/>
        </w:trPr>
        <w:tc>
          <w:tcPr>
            <w:tcW w:w="1073" w:type="dxa"/>
            <w:tcBorders>
              <w:top w:val="single" w:sz="18" w:space="0" w:color="auto"/>
              <w:bottom w:val="nil"/>
            </w:tcBorders>
          </w:tcPr>
          <w:p w14:paraId="6B1AEEE5" w14:textId="77777777" w:rsidR="00F7009D" w:rsidRDefault="009D6872" w:rsidP="00F7009D">
            <w:pPr>
              <w:pStyle w:val="TabellRader"/>
              <w:keepNext/>
              <w:keepLines/>
              <w:ind w:right="-105"/>
              <w:jc w:val="left"/>
            </w:pPr>
            <w:r>
              <w:t>Regeringen</w:t>
            </w:r>
          </w:p>
        </w:tc>
        <w:tc>
          <w:tcPr>
            <w:tcW w:w="870" w:type="dxa"/>
            <w:tcBorders>
              <w:top w:val="single" w:sz="18" w:space="0" w:color="auto"/>
              <w:bottom w:val="nil"/>
            </w:tcBorders>
          </w:tcPr>
          <w:p w14:paraId="034BC11B" w14:textId="77777777" w:rsidR="00F7009D" w:rsidRPr="006D6C2A" w:rsidRDefault="009D6872" w:rsidP="00F7009D">
            <w:pPr>
              <w:pStyle w:val="TabellRader"/>
              <w:keepNext/>
              <w:keepLines/>
              <w:ind w:left="-111"/>
            </w:pPr>
            <w:r w:rsidRPr="00C57DE2">
              <w:t>2014-04-09</w:t>
            </w:r>
          </w:p>
        </w:tc>
        <w:tc>
          <w:tcPr>
            <w:tcW w:w="481" w:type="dxa"/>
            <w:tcBorders>
              <w:top w:val="single" w:sz="18" w:space="0" w:color="auto"/>
              <w:bottom w:val="nil"/>
            </w:tcBorders>
          </w:tcPr>
          <w:p w14:paraId="6CCCCD3B" w14:textId="77777777" w:rsidR="00F7009D" w:rsidRDefault="009D6872" w:rsidP="00F7009D">
            <w:pPr>
              <w:pStyle w:val="TabellRader"/>
              <w:keepNext/>
              <w:keepLines/>
              <w:ind w:left="-151"/>
            </w:pPr>
            <w:r w:rsidRPr="009A03D5">
              <w:rPr>
                <w:sz w:val="15"/>
              </w:rPr>
              <w:t>-2,4</w:t>
            </w:r>
          </w:p>
        </w:tc>
        <w:tc>
          <w:tcPr>
            <w:tcW w:w="481" w:type="dxa"/>
            <w:tcBorders>
              <w:top w:val="single" w:sz="18" w:space="0" w:color="auto"/>
              <w:bottom w:val="nil"/>
            </w:tcBorders>
          </w:tcPr>
          <w:p w14:paraId="07EA386E" w14:textId="77777777" w:rsidR="00F7009D" w:rsidRDefault="009D6872" w:rsidP="00F7009D">
            <w:pPr>
              <w:pStyle w:val="TabellRader"/>
              <w:keepNext/>
              <w:keepLines/>
              <w:ind w:left="-164"/>
            </w:pPr>
            <w:r w:rsidRPr="009A03D5">
              <w:rPr>
                <w:sz w:val="15"/>
              </w:rPr>
              <w:t>-1,5</w:t>
            </w:r>
          </w:p>
        </w:tc>
        <w:tc>
          <w:tcPr>
            <w:tcW w:w="481" w:type="dxa"/>
            <w:tcBorders>
              <w:top w:val="single" w:sz="18" w:space="0" w:color="auto"/>
              <w:bottom w:val="nil"/>
            </w:tcBorders>
          </w:tcPr>
          <w:p w14:paraId="3F837CA6" w14:textId="77777777" w:rsidR="00F7009D" w:rsidRDefault="009D6872" w:rsidP="00F7009D">
            <w:pPr>
              <w:pStyle w:val="TabellRader"/>
              <w:keepNext/>
              <w:keepLines/>
              <w:ind w:left="-177"/>
            </w:pPr>
            <w:r w:rsidRPr="009A03D5">
              <w:rPr>
                <w:sz w:val="15"/>
              </w:rPr>
              <w:t>-0,5</w:t>
            </w:r>
          </w:p>
        </w:tc>
        <w:tc>
          <w:tcPr>
            <w:tcW w:w="481" w:type="dxa"/>
            <w:tcBorders>
              <w:top w:val="single" w:sz="18" w:space="0" w:color="auto"/>
              <w:bottom w:val="nil"/>
            </w:tcBorders>
          </w:tcPr>
          <w:p w14:paraId="3251B7FC" w14:textId="77777777" w:rsidR="00F7009D" w:rsidRDefault="009D6872" w:rsidP="00F7009D">
            <w:pPr>
              <w:pStyle w:val="TabellRader"/>
              <w:keepNext/>
              <w:keepLines/>
              <w:ind w:left="-48"/>
            </w:pPr>
            <w:r w:rsidRPr="009A03D5">
              <w:rPr>
                <w:sz w:val="15"/>
              </w:rPr>
              <w:t>-0,2</w:t>
            </w:r>
          </w:p>
        </w:tc>
        <w:tc>
          <w:tcPr>
            <w:tcW w:w="482" w:type="dxa"/>
            <w:tcBorders>
              <w:top w:val="single" w:sz="18" w:space="0" w:color="auto"/>
              <w:bottom w:val="nil"/>
            </w:tcBorders>
          </w:tcPr>
          <w:p w14:paraId="040C038F" w14:textId="77777777" w:rsidR="00F7009D" w:rsidRDefault="009D6872" w:rsidP="00F7009D">
            <w:pPr>
              <w:pStyle w:val="TabellRader"/>
              <w:keepNext/>
              <w:keepLines/>
              <w:ind w:left="-61"/>
            </w:pPr>
            <w:r w:rsidRPr="009A03D5">
              <w:rPr>
                <w:sz w:val="15"/>
              </w:rPr>
              <w:t>0,0</w:t>
            </w:r>
          </w:p>
        </w:tc>
      </w:tr>
      <w:tr w:rsidR="00F7009D" w14:paraId="2EC77C9B" w14:textId="77777777" w:rsidTr="00F7009D">
        <w:trPr>
          <w:gridAfter w:val="1"/>
          <w:wAfter w:w="17" w:type="dxa"/>
        </w:trPr>
        <w:tc>
          <w:tcPr>
            <w:tcW w:w="1073" w:type="dxa"/>
            <w:tcBorders>
              <w:top w:val="nil"/>
              <w:bottom w:val="nil"/>
            </w:tcBorders>
          </w:tcPr>
          <w:p w14:paraId="51BACC00" w14:textId="77777777" w:rsidR="00F7009D" w:rsidRDefault="009D6872" w:rsidP="00F7009D">
            <w:pPr>
              <w:pStyle w:val="TabellRader"/>
              <w:keepNext/>
              <w:keepLines/>
              <w:jc w:val="left"/>
            </w:pPr>
            <w:r>
              <w:t>KI</w:t>
            </w:r>
          </w:p>
        </w:tc>
        <w:tc>
          <w:tcPr>
            <w:tcW w:w="870" w:type="dxa"/>
            <w:tcBorders>
              <w:top w:val="nil"/>
              <w:bottom w:val="nil"/>
            </w:tcBorders>
          </w:tcPr>
          <w:p w14:paraId="0630F52B" w14:textId="27ACE46A" w:rsidR="00F7009D" w:rsidRPr="006D6C2A" w:rsidRDefault="009D6872" w:rsidP="00F7009D">
            <w:pPr>
              <w:pStyle w:val="TabellRader"/>
              <w:keepNext/>
              <w:keepLines/>
              <w:ind w:left="-111"/>
            </w:pPr>
            <w:r w:rsidRPr="00FE6710">
              <w:t>2014-03-26</w:t>
            </w:r>
          </w:p>
        </w:tc>
        <w:tc>
          <w:tcPr>
            <w:tcW w:w="481" w:type="dxa"/>
            <w:tcBorders>
              <w:top w:val="nil"/>
              <w:bottom w:val="nil"/>
            </w:tcBorders>
          </w:tcPr>
          <w:p w14:paraId="15B494AB" w14:textId="66EA4CA8" w:rsidR="00F7009D" w:rsidRDefault="009D6872" w:rsidP="00F7009D">
            <w:pPr>
              <w:pStyle w:val="TabellRader"/>
              <w:keepNext/>
              <w:keepLines/>
              <w:ind w:left="-151"/>
            </w:pPr>
            <w:r w:rsidRPr="00FE6710">
              <w:rPr>
                <w:sz w:val="15"/>
              </w:rPr>
              <w:t>-1,3</w:t>
            </w:r>
          </w:p>
        </w:tc>
        <w:tc>
          <w:tcPr>
            <w:tcW w:w="481" w:type="dxa"/>
            <w:tcBorders>
              <w:top w:val="nil"/>
              <w:bottom w:val="nil"/>
            </w:tcBorders>
          </w:tcPr>
          <w:p w14:paraId="4BB82EF9" w14:textId="72776331" w:rsidR="00F7009D" w:rsidRDefault="009D6872" w:rsidP="00F7009D">
            <w:pPr>
              <w:pStyle w:val="TabellRader"/>
              <w:keepNext/>
              <w:keepLines/>
              <w:ind w:left="-164"/>
            </w:pPr>
            <w:r w:rsidRPr="00FE6710">
              <w:rPr>
                <w:sz w:val="15"/>
              </w:rPr>
              <w:t>-0,7</w:t>
            </w:r>
          </w:p>
        </w:tc>
        <w:tc>
          <w:tcPr>
            <w:tcW w:w="481" w:type="dxa"/>
            <w:tcBorders>
              <w:top w:val="nil"/>
              <w:bottom w:val="nil"/>
            </w:tcBorders>
          </w:tcPr>
          <w:p w14:paraId="73EEF1E7" w14:textId="77777777" w:rsidR="00F7009D" w:rsidRDefault="009D6872" w:rsidP="00F7009D">
            <w:pPr>
              <w:pStyle w:val="TabellRader"/>
              <w:keepNext/>
              <w:keepLines/>
              <w:ind w:left="-177"/>
            </w:pPr>
            <w:r w:rsidRPr="00FE6710">
              <w:rPr>
                <w:sz w:val="15"/>
              </w:rPr>
              <w:t>-0,2</w:t>
            </w:r>
          </w:p>
        </w:tc>
        <w:tc>
          <w:tcPr>
            <w:tcW w:w="481" w:type="dxa"/>
            <w:tcBorders>
              <w:top w:val="nil"/>
              <w:bottom w:val="nil"/>
            </w:tcBorders>
          </w:tcPr>
          <w:p w14:paraId="30C316E4" w14:textId="77777777" w:rsidR="00F7009D" w:rsidRDefault="009D6872" w:rsidP="00F7009D">
            <w:pPr>
              <w:pStyle w:val="TabellRader"/>
              <w:keepNext/>
              <w:keepLines/>
              <w:ind w:left="-48"/>
            </w:pPr>
            <w:r w:rsidRPr="00FE6710">
              <w:rPr>
                <w:sz w:val="15"/>
              </w:rPr>
              <w:t>0,1</w:t>
            </w:r>
          </w:p>
        </w:tc>
        <w:tc>
          <w:tcPr>
            <w:tcW w:w="482" w:type="dxa"/>
            <w:tcBorders>
              <w:top w:val="nil"/>
              <w:bottom w:val="nil"/>
            </w:tcBorders>
          </w:tcPr>
          <w:p w14:paraId="4751F8ED" w14:textId="77777777" w:rsidR="00F7009D" w:rsidRDefault="009D6872" w:rsidP="00F7009D">
            <w:pPr>
              <w:pStyle w:val="TabellRader"/>
              <w:keepNext/>
              <w:keepLines/>
              <w:ind w:left="-61"/>
            </w:pPr>
            <w:r w:rsidRPr="00FE6710">
              <w:rPr>
                <w:sz w:val="15"/>
              </w:rPr>
              <w:t>0,3</w:t>
            </w:r>
          </w:p>
        </w:tc>
      </w:tr>
      <w:tr w:rsidR="00F7009D" w14:paraId="6043812C" w14:textId="77777777" w:rsidTr="00F7009D">
        <w:trPr>
          <w:gridAfter w:val="1"/>
          <w:wAfter w:w="17" w:type="dxa"/>
        </w:trPr>
        <w:tc>
          <w:tcPr>
            <w:tcW w:w="1073" w:type="dxa"/>
            <w:tcBorders>
              <w:top w:val="nil"/>
              <w:bottom w:val="single" w:sz="4" w:space="0" w:color="auto"/>
            </w:tcBorders>
          </w:tcPr>
          <w:p w14:paraId="36041E5A" w14:textId="660E586F" w:rsidR="00F7009D" w:rsidRDefault="009D6872" w:rsidP="00F7009D">
            <w:pPr>
              <w:pStyle w:val="TabellRader"/>
              <w:keepNext/>
              <w:keepLines/>
              <w:jc w:val="left"/>
            </w:pPr>
            <w:r>
              <w:t>K</w:t>
            </w:r>
            <w:r w:rsidRPr="006933B7">
              <w:t>ommissionen</w:t>
            </w:r>
          </w:p>
        </w:tc>
        <w:tc>
          <w:tcPr>
            <w:tcW w:w="870" w:type="dxa"/>
            <w:tcBorders>
              <w:top w:val="nil"/>
              <w:bottom w:val="single" w:sz="4" w:space="0" w:color="auto"/>
            </w:tcBorders>
            <w:vAlign w:val="bottom"/>
          </w:tcPr>
          <w:p w14:paraId="570D2694" w14:textId="77777777" w:rsidR="00F7009D" w:rsidRPr="006D6C2A" w:rsidRDefault="009D6872" w:rsidP="00F7009D">
            <w:pPr>
              <w:pStyle w:val="TabellRader"/>
              <w:keepNext/>
              <w:keepLines/>
              <w:ind w:left="-111"/>
            </w:pPr>
            <w:r w:rsidRPr="006D6C2A">
              <w:t>2014-02-25</w:t>
            </w:r>
          </w:p>
        </w:tc>
        <w:tc>
          <w:tcPr>
            <w:tcW w:w="481" w:type="dxa"/>
            <w:tcBorders>
              <w:top w:val="nil"/>
              <w:bottom w:val="single" w:sz="4" w:space="0" w:color="auto"/>
            </w:tcBorders>
            <w:vAlign w:val="bottom"/>
          </w:tcPr>
          <w:p w14:paraId="158A077B" w14:textId="77777777" w:rsidR="00F7009D" w:rsidRDefault="009D6872" w:rsidP="00F7009D">
            <w:pPr>
              <w:pStyle w:val="TabellRader"/>
              <w:keepNext/>
              <w:keepLines/>
              <w:ind w:left="-151"/>
            </w:pPr>
            <w:r w:rsidRPr="00E63502">
              <w:rPr>
                <w:sz w:val="15"/>
              </w:rPr>
              <w:t>-1,6</w:t>
            </w:r>
          </w:p>
        </w:tc>
        <w:tc>
          <w:tcPr>
            <w:tcW w:w="481" w:type="dxa"/>
            <w:tcBorders>
              <w:top w:val="nil"/>
              <w:bottom w:val="single" w:sz="4" w:space="0" w:color="auto"/>
            </w:tcBorders>
            <w:vAlign w:val="bottom"/>
          </w:tcPr>
          <w:p w14:paraId="6B4DA6DD" w14:textId="77777777" w:rsidR="00F7009D" w:rsidRDefault="009D6872" w:rsidP="00F7009D">
            <w:pPr>
              <w:pStyle w:val="TabellRader"/>
              <w:keepNext/>
              <w:keepLines/>
              <w:ind w:left="-164"/>
            </w:pPr>
            <w:r w:rsidRPr="00E63502">
              <w:rPr>
                <w:sz w:val="15"/>
              </w:rPr>
              <w:t>-0,5</w:t>
            </w:r>
          </w:p>
        </w:tc>
        <w:tc>
          <w:tcPr>
            <w:tcW w:w="481" w:type="dxa"/>
            <w:tcBorders>
              <w:top w:val="nil"/>
              <w:bottom w:val="single" w:sz="4" w:space="0" w:color="auto"/>
            </w:tcBorders>
            <w:vAlign w:val="bottom"/>
          </w:tcPr>
          <w:p w14:paraId="1D075A6F" w14:textId="77777777" w:rsidR="00F7009D" w:rsidRDefault="00F7009D" w:rsidP="00F7009D">
            <w:pPr>
              <w:pStyle w:val="TabellRader"/>
              <w:keepNext/>
              <w:keepLines/>
              <w:ind w:left="-177"/>
            </w:pPr>
          </w:p>
        </w:tc>
        <w:tc>
          <w:tcPr>
            <w:tcW w:w="481" w:type="dxa"/>
            <w:tcBorders>
              <w:top w:val="nil"/>
              <w:bottom w:val="single" w:sz="4" w:space="0" w:color="auto"/>
            </w:tcBorders>
            <w:vAlign w:val="bottom"/>
          </w:tcPr>
          <w:p w14:paraId="3E250840" w14:textId="77777777" w:rsidR="00F7009D" w:rsidRDefault="00F7009D" w:rsidP="00F7009D">
            <w:pPr>
              <w:pStyle w:val="TabellRader"/>
              <w:keepNext/>
              <w:keepLines/>
              <w:ind w:left="-48"/>
            </w:pPr>
          </w:p>
        </w:tc>
        <w:tc>
          <w:tcPr>
            <w:tcW w:w="482" w:type="dxa"/>
            <w:tcBorders>
              <w:top w:val="nil"/>
              <w:bottom w:val="single" w:sz="4" w:space="0" w:color="auto"/>
            </w:tcBorders>
            <w:vAlign w:val="bottom"/>
          </w:tcPr>
          <w:p w14:paraId="2DBA545F" w14:textId="77777777" w:rsidR="00F7009D" w:rsidRDefault="00F7009D" w:rsidP="00F7009D">
            <w:pPr>
              <w:pStyle w:val="TabellRader"/>
              <w:keepNext/>
              <w:keepLines/>
              <w:ind w:left="-61"/>
            </w:pPr>
          </w:p>
        </w:tc>
      </w:tr>
      <w:tr w:rsidR="00F7009D" w14:paraId="248A092B" w14:textId="77777777" w:rsidTr="00F7009D">
        <w:trPr>
          <w:gridAfter w:val="1"/>
          <w:wAfter w:w="17" w:type="dxa"/>
        </w:trPr>
        <w:tc>
          <w:tcPr>
            <w:tcW w:w="1073" w:type="dxa"/>
            <w:tcBorders>
              <w:top w:val="single" w:sz="4" w:space="0" w:color="auto"/>
              <w:bottom w:val="nil"/>
            </w:tcBorders>
          </w:tcPr>
          <w:p w14:paraId="18BF6BD3" w14:textId="77777777" w:rsidR="00F7009D" w:rsidRDefault="009D6872" w:rsidP="00F7009D">
            <w:pPr>
              <w:pStyle w:val="TabellRader"/>
              <w:keepNext/>
              <w:keepLines/>
              <w:ind w:right="-105"/>
              <w:jc w:val="left"/>
            </w:pPr>
            <w:r>
              <w:t>Riksbanken</w:t>
            </w:r>
          </w:p>
        </w:tc>
        <w:tc>
          <w:tcPr>
            <w:tcW w:w="870" w:type="dxa"/>
            <w:tcBorders>
              <w:top w:val="single" w:sz="4" w:space="0" w:color="auto"/>
              <w:bottom w:val="nil"/>
            </w:tcBorders>
          </w:tcPr>
          <w:p w14:paraId="02983447" w14:textId="77777777" w:rsidR="00F7009D" w:rsidRPr="006D6C2A" w:rsidRDefault="009D6872" w:rsidP="00F7009D">
            <w:pPr>
              <w:pStyle w:val="TabellRader"/>
              <w:keepNext/>
              <w:keepLines/>
              <w:ind w:left="-111"/>
            </w:pPr>
            <w:r w:rsidRPr="006D6C2A">
              <w:t>2014-02-13</w:t>
            </w:r>
          </w:p>
        </w:tc>
        <w:tc>
          <w:tcPr>
            <w:tcW w:w="481" w:type="dxa"/>
            <w:tcBorders>
              <w:top w:val="single" w:sz="4" w:space="0" w:color="auto"/>
              <w:bottom w:val="nil"/>
            </w:tcBorders>
          </w:tcPr>
          <w:p w14:paraId="1FC4DC32" w14:textId="77777777" w:rsidR="00F7009D" w:rsidRDefault="009D6872" w:rsidP="00F7009D">
            <w:pPr>
              <w:pStyle w:val="TabellRader"/>
              <w:keepNext/>
              <w:keepLines/>
              <w:ind w:left="-151"/>
            </w:pPr>
            <w:r w:rsidRPr="00E63502">
              <w:rPr>
                <w:sz w:val="15"/>
              </w:rPr>
              <w:t>-0,9</w:t>
            </w:r>
          </w:p>
        </w:tc>
        <w:tc>
          <w:tcPr>
            <w:tcW w:w="481" w:type="dxa"/>
            <w:tcBorders>
              <w:top w:val="single" w:sz="4" w:space="0" w:color="auto"/>
              <w:bottom w:val="nil"/>
            </w:tcBorders>
          </w:tcPr>
          <w:p w14:paraId="5E4038C3" w14:textId="77777777" w:rsidR="00F7009D" w:rsidRDefault="009D6872" w:rsidP="00F7009D">
            <w:pPr>
              <w:pStyle w:val="TabellRader"/>
              <w:keepNext/>
              <w:keepLines/>
              <w:ind w:left="-164"/>
            </w:pPr>
            <w:r w:rsidRPr="00E63502">
              <w:rPr>
                <w:sz w:val="15"/>
              </w:rPr>
              <w:t>0,3</w:t>
            </w:r>
          </w:p>
        </w:tc>
        <w:tc>
          <w:tcPr>
            <w:tcW w:w="481" w:type="dxa"/>
            <w:tcBorders>
              <w:top w:val="single" w:sz="4" w:space="0" w:color="auto"/>
              <w:bottom w:val="nil"/>
            </w:tcBorders>
          </w:tcPr>
          <w:p w14:paraId="60CE7F6F" w14:textId="77777777" w:rsidR="00F7009D" w:rsidRDefault="009D6872" w:rsidP="00F7009D">
            <w:pPr>
              <w:pStyle w:val="TabellRader"/>
              <w:keepNext/>
              <w:keepLines/>
              <w:ind w:left="-177"/>
            </w:pPr>
            <w:r w:rsidRPr="00E63502">
              <w:rPr>
                <w:sz w:val="15"/>
              </w:rPr>
              <w:t>0,3</w:t>
            </w:r>
          </w:p>
        </w:tc>
        <w:tc>
          <w:tcPr>
            <w:tcW w:w="481" w:type="dxa"/>
            <w:tcBorders>
              <w:top w:val="single" w:sz="4" w:space="0" w:color="auto"/>
              <w:bottom w:val="nil"/>
            </w:tcBorders>
          </w:tcPr>
          <w:p w14:paraId="6CFBA30F" w14:textId="77777777" w:rsidR="00F7009D" w:rsidRDefault="00F7009D" w:rsidP="00F7009D">
            <w:pPr>
              <w:pStyle w:val="TabellRader"/>
              <w:keepNext/>
              <w:keepLines/>
              <w:ind w:left="-48"/>
            </w:pPr>
          </w:p>
        </w:tc>
        <w:tc>
          <w:tcPr>
            <w:tcW w:w="482" w:type="dxa"/>
            <w:tcBorders>
              <w:top w:val="single" w:sz="4" w:space="0" w:color="auto"/>
              <w:bottom w:val="nil"/>
            </w:tcBorders>
          </w:tcPr>
          <w:p w14:paraId="0CAB5935" w14:textId="77777777" w:rsidR="00F7009D" w:rsidRDefault="00F7009D" w:rsidP="00F7009D">
            <w:pPr>
              <w:pStyle w:val="TabellRader"/>
              <w:keepNext/>
              <w:keepLines/>
              <w:ind w:left="-61"/>
            </w:pPr>
          </w:p>
        </w:tc>
      </w:tr>
      <w:tr w:rsidR="00F7009D" w14:paraId="653240CF" w14:textId="77777777" w:rsidTr="00F7009D">
        <w:trPr>
          <w:gridAfter w:val="1"/>
          <w:wAfter w:w="17" w:type="dxa"/>
        </w:trPr>
        <w:tc>
          <w:tcPr>
            <w:tcW w:w="1073" w:type="dxa"/>
            <w:tcBorders>
              <w:top w:val="nil"/>
              <w:bottom w:val="nil"/>
            </w:tcBorders>
          </w:tcPr>
          <w:p w14:paraId="5E8E71F6" w14:textId="77777777" w:rsidR="00F7009D" w:rsidRPr="00FE6710" w:rsidRDefault="009D6872" w:rsidP="00F7009D">
            <w:pPr>
              <w:pStyle w:val="TabellRader"/>
              <w:keepNext/>
              <w:keepLines/>
              <w:jc w:val="left"/>
            </w:pPr>
            <w:r w:rsidRPr="00FE6710">
              <w:t>OECD</w:t>
            </w:r>
          </w:p>
        </w:tc>
        <w:tc>
          <w:tcPr>
            <w:tcW w:w="870" w:type="dxa"/>
            <w:tcBorders>
              <w:top w:val="nil"/>
              <w:bottom w:val="nil"/>
            </w:tcBorders>
          </w:tcPr>
          <w:p w14:paraId="19B6E52D" w14:textId="1BCE0F54" w:rsidR="00F7009D" w:rsidRPr="00FE6710" w:rsidRDefault="009D6872" w:rsidP="00F7009D">
            <w:pPr>
              <w:pStyle w:val="TabellRader"/>
              <w:keepNext/>
              <w:keepLines/>
              <w:ind w:left="-111"/>
            </w:pPr>
            <w:r w:rsidRPr="00FE6710">
              <w:t>2013-11-19</w:t>
            </w:r>
          </w:p>
        </w:tc>
        <w:tc>
          <w:tcPr>
            <w:tcW w:w="481" w:type="dxa"/>
            <w:tcBorders>
              <w:top w:val="nil"/>
              <w:bottom w:val="nil"/>
            </w:tcBorders>
          </w:tcPr>
          <w:p w14:paraId="6AC0BB60" w14:textId="77777777" w:rsidR="00F7009D" w:rsidRDefault="009D6872" w:rsidP="00F7009D">
            <w:pPr>
              <w:pStyle w:val="TabellRader"/>
              <w:keepNext/>
              <w:keepLines/>
              <w:ind w:left="-151"/>
            </w:pPr>
            <w:r w:rsidRPr="00E63502">
              <w:rPr>
                <w:sz w:val="15"/>
              </w:rPr>
              <w:t>-2,8</w:t>
            </w:r>
          </w:p>
        </w:tc>
        <w:tc>
          <w:tcPr>
            <w:tcW w:w="481" w:type="dxa"/>
            <w:tcBorders>
              <w:top w:val="nil"/>
              <w:bottom w:val="nil"/>
            </w:tcBorders>
          </w:tcPr>
          <w:p w14:paraId="7EE151D9" w14:textId="77777777" w:rsidR="00F7009D" w:rsidRDefault="009D6872" w:rsidP="00F7009D">
            <w:pPr>
              <w:pStyle w:val="TabellRader"/>
              <w:keepNext/>
              <w:keepLines/>
              <w:ind w:left="-164"/>
            </w:pPr>
            <w:r w:rsidRPr="00E63502">
              <w:rPr>
                <w:sz w:val="15"/>
              </w:rPr>
              <w:t>-2,3</w:t>
            </w:r>
          </w:p>
        </w:tc>
        <w:tc>
          <w:tcPr>
            <w:tcW w:w="481" w:type="dxa"/>
            <w:tcBorders>
              <w:top w:val="nil"/>
              <w:bottom w:val="nil"/>
            </w:tcBorders>
          </w:tcPr>
          <w:p w14:paraId="250DFB54" w14:textId="77777777" w:rsidR="00F7009D" w:rsidRDefault="00F7009D" w:rsidP="00F7009D">
            <w:pPr>
              <w:pStyle w:val="TabellRader"/>
              <w:keepNext/>
              <w:keepLines/>
              <w:ind w:left="-177"/>
            </w:pPr>
          </w:p>
        </w:tc>
        <w:tc>
          <w:tcPr>
            <w:tcW w:w="481" w:type="dxa"/>
            <w:tcBorders>
              <w:top w:val="nil"/>
              <w:bottom w:val="nil"/>
            </w:tcBorders>
          </w:tcPr>
          <w:p w14:paraId="246F84FB" w14:textId="77777777" w:rsidR="00F7009D" w:rsidRDefault="00F7009D" w:rsidP="00F7009D">
            <w:pPr>
              <w:pStyle w:val="TabellRader"/>
              <w:keepNext/>
              <w:keepLines/>
              <w:ind w:left="-48"/>
            </w:pPr>
          </w:p>
        </w:tc>
        <w:tc>
          <w:tcPr>
            <w:tcW w:w="482" w:type="dxa"/>
            <w:tcBorders>
              <w:top w:val="nil"/>
              <w:bottom w:val="nil"/>
            </w:tcBorders>
          </w:tcPr>
          <w:p w14:paraId="654D6540" w14:textId="77777777" w:rsidR="00F7009D" w:rsidRDefault="00F7009D" w:rsidP="00F7009D">
            <w:pPr>
              <w:pStyle w:val="TabellRader"/>
              <w:keepNext/>
              <w:keepLines/>
              <w:ind w:left="-61"/>
            </w:pPr>
          </w:p>
        </w:tc>
      </w:tr>
      <w:tr w:rsidR="00F7009D" w:rsidRPr="009044A4" w14:paraId="7B064478" w14:textId="77777777" w:rsidTr="00F7009D">
        <w:trPr>
          <w:gridAfter w:val="1"/>
          <w:cnfStyle w:val="010000000000" w:firstRow="0" w:lastRow="1" w:firstColumn="0" w:lastColumn="0" w:oddVBand="0" w:evenVBand="0" w:oddHBand="0" w:evenHBand="0" w:firstRowFirstColumn="0" w:firstRowLastColumn="0" w:lastRowFirstColumn="0" w:lastRowLastColumn="0"/>
          <w:wAfter w:w="17" w:type="dxa"/>
        </w:trPr>
        <w:tc>
          <w:tcPr>
            <w:tcW w:w="1073" w:type="dxa"/>
            <w:tcBorders>
              <w:top w:val="nil"/>
            </w:tcBorders>
          </w:tcPr>
          <w:p w14:paraId="53ED2901" w14:textId="77777777" w:rsidR="00F7009D" w:rsidRPr="00FE6710" w:rsidRDefault="009D6872" w:rsidP="00F7009D">
            <w:pPr>
              <w:pStyle w:val="TabellSlutsumma"/>
              <w:keepNext/>
              <w:keepLines/>
              <w:jc w:val="left"/>
            </w:pPr>
            <w:r w:rsidRPr="00FE6710">
              <w:t>IMF</w:t>
            </w:r>
          </w:p>
        </w:tc>
        <w:tc>
          <w:tcPr>
            <w:tcW w:w="870" w:type="dxa"/>
            <w:tcBorders>
              <w:top w:val="nil"/>
            </w:tcBorders>
          </w:tcPr>
          <w:p w14:paraId="4C4AE31B" w14:textId="67CDF654" w:rsidR="00F7009D" w:rsidRPr="00A5522B" w:rsidRDefault="009D6872" w:rsidP="00F7009D">
            <w:pPr>
              <w:pStyle w:val="TabellRader"/>
              <w:keepNext/>
              <w:keepLines/>
              <w:ind w:left="-111"/>
              <w:rPr>
                <w:b w:val="0"/>
              </w:rPr>
            </w:pPr>
            <w:r w:rsidRPr="00A5522B">
              <w:rPr>
                <w:b w:val="0"/>
              </w:rPr>
              <w:t>2013-10-07</w:t>
            </w:r>
          </w:p>
        </w:tc>
        <w:tc>
          <w:tcPr>
            <w:tcW w:w="481" w:type="dxa"/>
            <w:tcBorders>
              <w:top w:val="nil"/>
            </w:tcBorders>
          </w:tcPr>
          <w:p w14:paraId="7DF251C3" w14:textId="77777777" w:rsidR="00F7009D" w:rsidRPr="006D6C2A" w:rsidRDefault="009D6872" w:rsidP="00F7009D">
            <w:pPr>
              <w:pStyle w:val="TabellSlutsumma"/>
              <w:keepNext/>
              <w:keepLines/>
              <w:ind w:left="-151"/>
            </w:pPr>
            <w:r w:rsidRPr="00E63502">
              <w:rPr>
                <w:sz w:val="15"/>
              </w:rPr>
              <w:t>-0,8</w:t>
            </w:r>
          </w:p>
        </w:tc>
        <w:tc>
          <w:tcPr>
            <w:tcW w:w="481" w:type="dxa"/>
            <w:tcBorders>
              <w:top w:val="nil"/>
            </w:tcBorders>
          </w:tcPr>
          <w:p w14:paraId="54379003" w14:textId="77777777" w:rsidR="00F7009D" w:rsidRPr="006D6C2A" w:rsidRDefault="00F7009D" w:rsidP="00F7009D">
            <w:pPr>
              <w:pStyle w:val="TabellSlutsumma"/>
              <w:keepNext/>
              <w:keepLines/>
              <w:ind w:left="-164"/>
            </w:pPr>
          </w:p>
        </w:tc>
        <w:tc>
          <w:tcPr>
            <w:tcW w:w="481" w:type="dxa"/>
            <w:tcBorders>
              <w:top w:val="nil"/>
            </w:tcBorders>
          </w:tcPr>
          <w:p w14:paraId="729CABC3" w14:textId="77777777" w:rsidR="00F7009D" w:rsidRPr="006D6C2A" w:rsidRDefault="00F7009D" w:rsidP="00F7009D">
            <w:pPr>
              <w:pStyle w:val="TabellSlutsumma"/>
              <w:keepNext/>
              <w:keepLines/>
              <w:ind w:left="-177"/>
            </w:pPr>
          </w:p>
        </w:tc>
        <w:tc>
          <w:tcPr>
            <w:tcW w:w="481" w:type="dxa"/>
            <w:tcBorders>
              <w:top w:val="nil"/>
            </w:tcBorders>
          </w:tcPr>
          <w:p w14:paraId="7F764E86" w14:textId="77777777" w:rsidR="00F7009D" w:rsidRPr="006D6C2A" w:rsidRDefault="00F7009D" w:rsidP="00F7009D">
            <w:pPr>
              <w:pStyle w:val="TabellSlutsumma"/>
              <w:keepNext/>
              <w:keepLines/>
              <w:ind w:left="-48"/>
            </w:pPr>
          </w:p>
        </w:tc>
        <w:tc>
          <w:tcPr>
            <w:tcW w:w="482" w:type="dxa"/>
            <w:tcBorders>
              <w:top w:val="nil"/>
            </w:tcBorders>
          </w:tcPr>
          <w:p w14:paraId="78AF6017" w14:textId="77777777" w:rsidR="00F7009D" w:rsidRPr="006D6C2A" w:rsidRDefault="00F7009D" w:rsidP="00F7009D">
            <w:pPr>
              <w:pStyle w:val="TabellSlutsumma"/>
              <w:keepNext/>
              <w:keepLines/>
              <w:ind w:left="-61"/>
            </w:pPr>
          </w:p>
        </w:tc>
      </w:tr>
    </w:tbl>
    <w:p w14:paraId="3A7DA203" w14:textId="2ECEB9E4" w:rsidR="00F7009D" w:rsidRPr="002733AD" w:rsidRDefault="009D6872" w:rsidP="00F7009D">
      <w:pPr>
        <w:pStyle w:val="TabellFotnot"/>
      </w:pPr>
      <w:r w:rsidRPr="002733AD">
        <w:t>Källor: Konjunkturinstitutet (KI), Euro</w:t>
      </w:r>
      <w:r>
        <w:t>peiska kommissionen, Riksbanken</w:t>
      </w:r>
      <w:r w:rsidRPr="002733AD">
        <w:t>, OECD</w:t>
      </w:r>
      <w:r>
        <w:t xml:space="preserve">, </w:t>
      </w:r>
      <w:r w:rsidRPr="002733AD">
        <w:t>Internationella valutafonden (IMF) och egna beräkningar.</w:t>
      </w:r>
    </w:p>
    <w:p w14:paraId="00BD0EA8" w14:textId="77777777" w:rsidR="00F7009D" w:rsidRPr="00287ACD" w:rsidRDefault="00F7009D" w:rsidP="00F7009D">
      <w:pPr>
        <w:pStyle w:val="Brdtextmedindrag"/>
      </w:pPr>
    </w:p>
    <w:p w14:paraId="6D9C9D70" w14:textId="20B61675" w:rsidR="00F7009D" w:rsidRDefault="009D6872" w:rsidP="00F7009D">
      <w:pPr>
        <w:pStyle w:val="Brdtext"/>
      </w:pPr>
      <w:r w:rsidRPr="009F625B">
        <w:t xml:space="preserve">Skillnaderna i bedömning av BNP-gapet härrör antingen från olika syn på </w:t>
      </w:r>
      <w:r>
        <w:t>nivå och tillväxttakt</w:t>
      </w:r>
      <w:r w:rsidRPr="009F625B">
        <w:t xml:space="preserve"> för potentiell BNP</w:t>
      </w:r>
      <w:r>
        <w:t>,</w:t>
      </w:r>
      <w:r w:rsidRPr="009F625B">
        <w:t xml:space="preserve"> eller från </w:t>
      </w:r>
      <w:r>
        <w:t>olika prognoser på faktisk</w:t>
      </w:r>
      <w:r w:rsidRPr="009F625B">
        <w:t xml:space="preserve"> BNP</w:t>
      </w:r>
      <w:r>
        <w:t>-tillväxt</w:t>
      </w:r>
      <w:r w:rsidRPr="009F625B">
        <w:t xml:space="preserve">. </w:t>
      </w:r>
    </w:p>
    <w:p w14:paraId="51D32D2E" w14:textId="6AD40311" w:rsidR="00F7009D" w:rsidRPr="00E94FFD" w:rsidRDefault="009D6872" w:rsidP="00F7009D">
      <w:pPr>
        <w:pStyle w:val="Brdtextmedindrag"/>
      </w:pPr>
      <w:r w:rsidRPr="009D1531">
        <w:t>Metoderna för att beräkna</w:t>
      </w:r>
      <w:r w:rsidRPr="00E94FFD">
        <w:t xml:space="preserve"> potentiell BNP skiljer sig åt – exempelvis gör Europeiska kommissionen en mer </w:t>
      </w:r>
      <w:r w:rsidRPr="00B7672C">
        <w:t>modellbaserad</w:t>
      </w:r>
      <w:r w:rsidRPr="00E94FFD">
        <w:t xml:space="preserve"> beräkning än regeringen. Konjunktur</w:t>
      </w:r>
      <w:r w:rsidRPr="00E94FFD">
        <w:softHyphen/>
        <w:t>institutet och regeringen använder likartade metoder</w:t>
      </w:r>
      <w:r w:rsidRPr="00E94FFD">
        <w:rPr>
          <w:rStyle w:val="Fotnotsreferens"/>
        </w:rPr>
        <w:footnoteReference w:id="44"/>
      </w:r>
      <w:r w:rsidRPr="00E94FFD">
        <w:t>, men gör olika bedömningar av nivån på potentiell BNP (se fördjupningsrutan Revideringar av potentiella variabler). Det beror främst på skilda bedömningar av jämvikts</w:t>
      </w:r>
      <w:r w:rsidRPr="00E94FFD">
        <w:softHyphen/>
        <w:t>arbetslöshetens nivå.</w:t>
      </w:r>
      <w:r>
        <w:t xml:space="preserve"> Konjunktur</w:t>
      </w:r>
      <w:r>
        <w:softHyphen/>
        <w:t xml:space="preserve">institutets, </w:t>
      </w:r>
      <w:r w:rsidRPr="009D1531">
        <w:t xml:space="preserve">regeringens </w:t>
      </w:r>
      <w:r>
        <w:t xml:space="preserve">och </w:t>
      </w:r>
      <w:r w:rsidRPr="006933B7" w:rsidDel="005E6C5B">
        <w:t>k</w:t>
      </w:r>
      <w:r w:rsidRPr="006933B7">
        <w:t>ommissionen</w:t>
      </w:r>
      <w:r>
        <w:t>s</w:t>
      </w:r>
      <w:r w:rsidRPr="006933B7">
        <w:t xml:space="preserve"> </w:t>
      </w:r>
      <w:r w:rsidRPr="009D1531">
        <w:t xml:space="preserve">prognoser för </w:t>
      </w:r>
      <w:r>
        <w:t xml:space="preserve">den faktiska </w:t>
      </w:r>
      <w:r w:rsidRPr="009D1531">
        <w:t>BNP-tillväxten är mycket lika för både 2014 och 2015.</w:t>
      </w:r>
    </w:p>
    <w:p w14:paraId="544AF862" w14:textId="75D9C116" w:rsidR="00F7009D" w:rsidRDefault="009D6872" w:rsidP="00F7009D">
      <w:pPr>
        <w:pStyle w:val="Brdtext"/>
      </w:pPr>
      <w:r>
        <w:br w:type="page"/>
      </w:r>
    </w:p>
    <w:bookmarkStart w:id="227" w:name="_Toc384401613"/>
    <w:p w14:paraId="5B27A1E4" w14:textId="00DD02C1" w:rsidR="00F7009D" w:rsidRDefault="009D6872" w:rsidP="00F7009D">
      <w:pPr>
        <w:pStyle w:val="RubrikRuta"/>
      </w:pPr>
      <w:r>
        <w:rPr>
          <w:noProof/>
          <w:lang w:eastAsia="sv-SE"/>
        </w:rPr>
        <w:lastRenderedPageBreak/>
        <mc:AlternateContent>
          <mc:Choice Requires="wps">
            <w:drawing>
              <wp:anchor distT="0" distB="0" distL="114300" distR="114300" simplePos="0" relativeHeight="251665920" behindDoc="1" locked="0" layoutInCell="1" allowOverlap="1" wp14:anchorId="5F2AA491" wp14:editId="20B1530A">
                <wp:simplePos x="0" y="0"/>
                <wp:positionH relativeFrom="column">
                  <wp:posOffset>-162913</wp:posOffset>
                </wp:positionH>
                <wp:positionV relativeFrom="page">
                  <wp:posOffset>677333</wp:posOffset>
                </wp:positionV>
                <wp:extent cx="5972175" cy="9098845"/>
                <wp:effectExtent l="0" t="0" r="9525" b="7620"/>
                <wp:wrapNone/>
                <wp:docPr id="65"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09884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12.85pt;margin-top:53.35pt;width:470.25pt;height:716.45pt;z-index:-251658233;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t>Utvärdering av prognoser för BNP-tillväxten</w:t>
      </w:r>
      <w:bookmarkEnd w:id="227"/>
    </w:p>
    <w:p w14:paraId="2833B0B6" w14:textId="19192CC3" w:rsidR="00F7009D" w:rsidRDefault="009D6872" w:rsidP="00F7009D">
      <w:pPr>
        <w:pStyle w:val="Brdtext"/>
      </w:pPr>
      <w:r>
        <w:t>Regeringens prognoser utgör underlag för statens budget och för regeringens utformning av den ekonomiska politiken. Det är därför viktigt att prognoserna har en hög precision. Här utvärderas prognoser för BNP-tillväxt utfärdade 1994–2013 av några av Sveriges stora prognos</w:t>
      </w:r>
      <w:r>
        <w:softHyphen/>
        <w:t>institut, däribland regeringen.</w:t>
      </w:r>
      <w:r>
        <w:rPr>
          <w:rStyle w:val="Fotnotsreferens"/>
        </w:rPr>
        <w:footnoteReference w:id="45"/>
      </w:r>
      <w:r>
        <w:t xml:space="preserve"> Motsvarande utvärdering av prognoser på arbetslöshet och inflation samt metodik presenteras i Finans</w:t>
      </w:r>
      <w:r>
        <w:softHyphen/>
        <w:t xml:space="preserve">departementets promemoria Utvärdering av makroekonomiska prognoser som publiceras på regeringens hemsida, www.regeringen.se. </w:t>
      </w:r>
    </w:p>
    <w:p w14:paraId="02BD4AA3" w14:textId="0DB8BDB7" w:rsidR="00F7009D" w:rsidRDefault="009D6872" w:rsidP="00F7009D">
      <w:pPr>
        <w:pStyle w:val="Rubrik6utannumrering"/>
      </w:pPr>
      <w:r>
        <w:t>Rangordning av prognosinstitut</w:t>
      </w:r>
    </w:p>
    <w:p w14:paraId="0D36B00F" w14:textId="5CB76CA8" w:rsidR="00F7009D" w:rsidRDefault="009D6872" w:rsidP="00F7009D">
      <w:pPr>
        <w:pStyle w:val="Brdtext"/>
      </w:pPr>
      <w:r>
        <w:t>Utvärderingen baseras på prognosernas medel</w:t>
      </w:r>
      <w:r>
        <w:softHyphen/>
        <w:t>kvadratfel (MKF) och medelabsolutfel (MAF).</w:t>
      </w:r>
      <w:r>
        <w:rPr>
          <w:rStyle w:val="Fotnotsreferens"/>
        </w:rPr>
        <w:footnoteReference w:id="46"/>
      </w:r>
      <w:r>
        <w:t xml:space="preserve"> Dessutom används Riksbankens metod för hori</w:t>
      </w:r>
      <w:r>
        <w:softHyphen/>
        <w:t>sontjustering som tar hänsyn till att prognoserna har publicerats vid olika tidpunkter.</w:t>
      </w:r>
      <w:r>
        <w:rPr>
          <w:rStyle w:val="Fotnotsreferens"/>
        </w:rPr>
        <w:footnoteReference w:id="47"/>
      </w:r>
      <w:r>
        <w:t xml:space="preserve"> Horisont</w:t>
      </w:r>
      <w:r>
        <w:softHyphen/>
        <w:t>justeringen sker dels gentemot absoluta prog</w:t>
      </w:r>
      <w:r>
        <w:softHyphen/>
        <w:t>nosfel (HAF), dels gentemot kvadrerade prog</w:t>
      </w:r>
      <w:r>
        <w:softHyphen/>
        <w:t xml:space="preserve">nosfel (HKF). Eftersom MKF och HKF använder kvadrerade prognosfel straffas stora fel hårdare med dessa mått än med MAF och HAF. </w:t>
      </w:r>
    </w:p>
    <w:p w14:paraId="2326478B" w14:textId="6E1EBFDF" w:rsidR="00F7009D" w:rsidRDefault="009D6872" w:rsidP="00F7009D">
      <w:pPr>
        <w:pStyle w:val="Brdtextmedindrag"/>
      </w:pPr>
      <w:r>
        <w:t xml:space="preserve">I jämförelsen delas prognosfelen in i de fel som tillhör prognoser publicerade året innan utfall och de fel som tillhör prognoser publicerade samma år som utfall. Resultatet visas i </w:t>
      </w:r>
      <w:r>
        <w:rPr>
          <w:highlight w:val="yellow"/>
        </w:rPr>
        <w:fldChar w:fldCharType="begin"/>
      </w:r>
      <w:r>
        <w:rPr>
          <w:highlight w:val="yellow"/>
        </w:rPr>
        <w:instrText xml:space="preserve"> REF  _Ref381972285 \* Lower \h  \* MERGEFORMAT </w:instrText>
      </w:r>
      <w:r>
        <w:rPr>
          <w:highlight w:val="yellow"/>
        </w:rPr>
      </w:r>
      <w:r>
        <w:rPr>
          <w:highlight w:val="yellow"/>
        </w:rPr>
        <w:fldChar w:fldCharType="separate"/>
      </w:r>
      <w:r w:rsidR="004642B5">
        <w:t xml:space="preserve">tabell </w:t>
      </w:r>
      <w:r w:rsidR="004642B5" w:rsidRPr="004642B5">
        <w:rPr>
          <w:bCs/>
          <w:noProof/>
        </w:rPr>
        <w:t>3</w:t>
      </w:r>
      <w:r w:rsidR="004642B5">
        <w:t>.</w:t>
      </w:r>
      <w:r w:rsidR="004642B5">
        <w:rPr>
          <w:noProof/>
        </w:rPr>
        <w:t>17</w:t>
      </w:r>
      <w:r>
        <w:rPr>
          <w:highlight w:val="yellow"/>
        </w:rPr>
        <w:fldChar w:fldCharType="end"/>
      </w:r>
      <w:r>
        <w:t>, där instituten rangordnas i fallande ordning. För prognoser utfärdade samma år som utfall rangordnas regeringen på femte plats både med MAF och med MKF. Med horisont</w:t>
      </w:r>
      <w:r>
        <w:softHyphen/>
        <w:t xml:space="preserve">justeringen höjs rangordningen till andra plats med HAF, medan rangordningen är oförändrad med HKF. För prognoser utfärdade året innan utfall rangordnas regeringen bland den lägre hälften. </w:t>
      </w:r>
      <w:r w:rsidRPr="00447E80">
        <w:t>I allmänhet vilar rangordningarna på små skillnader i utvärderingsmåtten, och inga test utförs för att påvisa att dessa skillnader är statistiskt signifikanta. Resultaten av rang</w:t>
      </w:r>
      <w:r>
        <w:softHyphen/>
      </w:r>
      <w:r w:rsidRPr="00447E80">
        <w:lastRenderedPageBreak/>
        <w:t xml:space="preserve">ordningarna bör därför </w:t>
      </w:r>
      <w:r>
        <w:t>värderas med viss försiktighet</w:t>
      </w:r>
      <w:r w:rsidRPr="00447E80">
        <w:t>.</w:t>
      </w:r>
    </w:p>
    <w:p w14:paraId="27E25EA4" w14:textId="77777777" w:rsidR="00F7009D" w:rsidRDefault="00F7009D" w:rsidP="00F7009D">
      <w:pPr>
        <w:pStyle w:val="TabellFotnot"/>
      </w:pPr>
    </w:p>
    <w:p w14:paraId="212E5F38" w14:textId="36B46C92" w:rsidR="00F7009D" w:rsidRDefault="009D6872" w:rsidP="00F7009D">
      <w:pPr>
        <w:pStyle w:val="TabellRubrik"/>
        <w:spacing w:after="0"/>
      </w:pPr>
      <w:bookmarkStart w:id="228" w:name="_Ref381972285"/>
      <w:bookmarkStart w:id="229" w:name="_Toc384401644"/>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17</w:t>
      </w:r>
      <w:r w:rsidR="0009067D">
        <w:rPr>
          <w:noProof/>
        </w:rPr>
        <w:fldChar w:fldCharType="end"/>
      </w:r>
      <w:bookmarkEnd w:id="228"/>
      <w:r>
        <w:t xml:space="preserve"> Rangordning för prognoser för BNP-tillväxten gjorda 1994–2013</w:t>
      </w:r>
      <w:bookmarkEnd w:id="229"/>
    </w:p>
    <w:p w14:paraId="0B07A430" w14:textId="1E3887CC" w:rsidR="00F7009D" w:rsidRDefault="009D6872" w:rsidP="00F7009D">
      <w:pPr>
        <w:pStyle w:val="TabellUnderrubrik"/>
      </w:pPr>
      <w:r>
        <w:t>Medelabsolutfel (MAF)</w:t>
      </w:r>
      <w:r w:rsidRPr="00916C4D">
        <w:t xml:space="preserve">, horisontjustering mot </w:t>
      </w:r>
      <w:r>
        <w:t>absoluta prognosfel (HAF), medelkvadratfel (MKF)</w:t>
      </w:r>
      <w:r w:rsidRPr="00916C4D">
        <w:t>, samt hor</w:t>
      </w:r>
      <w:r>
        <w:t>i</w:t>
      </w:r>
      <w:r w:rsidRPr="00916C4D">
        <w:t>sontjustering mot kvadrerade prognosfel (</w:t>
      </w:r>
      <w:r>
        <w:t>HKF</w:t>
      </w:r>
      <w:r w:rsidRPr="00916C4D">
        <w:t>)</w:t>
      </w:r>
    </w:p>
    <w:tbl>
      <w:tblPr>
        <w:tblStyle w:val="RKEgentabell"/>
        <w:tblW w:w="4406" w:type="dxa"/>
        <w:tblLayout w:type="fixed"/>
        <w:tblLook w:val="0460" w:firstRow="1" w:lastRow="1" w:firstColumn="0" w:lastColumn="0" w:noHBand="0" w:noVBand="1"/>
      </w:tblPr>
      <w:tblGrid>
        <w:gridCol w:w="551"/>
        <w:gridCol w:w="551"/>
        <w:gridCol w:w="549"/>
        <w:gridCol w:w="554"/>
        <w:gridCol w:w="549"/>
        <w:gridCol w:w="549"/>
        <w:gridCol w:w="549"/>
        <w:gridCol w:w="554"/>
      </w:tblGrid>
      <w:tr w:rsidR="00F7009D" w14:paraId="0DA07B0D" w14:textId="77777777" w:rsidTr="00F7009D">
        <w:trPr>
          <w:cnfStyle w:val="100000000000" w:firstRow="1" w:lastRow="0" w:firstColumn="0" w:lastColumn="0" w:oddVBand="0" w:evenVBand="0" w:oddHBand="0" w:evenHBand="0" w:firstRowFirstColumn="0" w:firstRowLastColumn="0" w:lastRowFirstColumn="0" w:lastRowLastColumn="0"/>
          <w:trHeight w:val="161"/>
        </w:trPr>
        <w:tc>
          <w:tcPr>
            <w:tcW w:w="2205" w:type="dxa"/>
            <w:gridSpan w:val="4"/>
          </w:tcPr>
          <w:p w14:paraId="3F328BCC" w14:textId="77777777" w:rsidR="00F7009D" w:rsidRDefault="009D6872" w:rsidP="00F7009D">
            <w:pPr>
              <w:pStyle w:val="TabellHuvud"/>
              <w:keepNext/>
              <w:keepLines/>
              <w:jc w:val="center"/>
            </w:pPr>
            <w:r>
              <w:rPr>
                <w:szCs w:val="16"/>
              </w:rPr>
              <w:t>Utfärdade samma år som utfall</w:t>
            </w:r>
          </w:p>
        </w:tc>
        <w:tc>
          <w:tcPr>
            <w:tcW w:w="2201" w:type="dxa"/>
            <w:gridSpan w:val="4"/>
          </w:tcPr>
          <w:p w14:paraId="1129DA18" w14:textId="77777777" w:rsidR="00F7009D" w:rsidRDefault="009D6872" w:rsidP="00F7009D">
            <w:pPr>
              <w:pStyle w:val="TabellHuvud"/>
              <w:keepNext/>
              <w:keepLines/>
              <w:jc w:val="center"/>
            </w:pPr>
            <w:r>
              <w:rPr>
                <w:szCs w:val="16"/>
              </w:rPr>
              <w:t>Utfärdade året innan utfall</w:t>
            </w:r>
          </w:p>
        </w:tc>
      </w:tr>
      <w:tr w:rsidR="00F7009D" w14:paraId="60468103" w14:textId="77777777" w:rsidTr="00F7009D">
        <w:trPr>
          <w:trHeight w:val="304"/>
        </w:trPr>
        <w:tc>
          <w:tcPr>
            <w:tcW w:w="551" w:type="dxa"/>
          </w:tcPr>
          <w:p w14:paraId="609D5B44" w14:textId="77777777" w:rsidR="00F7009D" w:rsidRPr="00273FF1" w:rsidRDefault="009D6872" w:rsidP="00F7009D">
            <w:pPr>
              <w:pStyle w:val="TabellRader"/>
              <w:jc w:val="left"/>
              <w:rPr>
                <w:i/>
                <w:szCs w:val="16"/>
              </w:rPr>
            </w:pPr>
            <w:r>
              <w:rPr>
                <w:i/>
                <w:szCs w:val="16"/>
              </w:rPr>
              <w:t>MAF</w:t>
            </w:r>
          </w:p>
        </w:tc>
        <w:tc>
          <w:tcPr>
            <w:tcW w:w="551" w:type="dxa"/>
          </w:tcPr>
          <w:p w14:paraId="0FC32CBA" w14:textId="17175113" w:rsidR="00F7009D" w:rsidRPr="00B90B74" w:rsidRDefault="009D6872" w:rsidP="00F7009D">
            <w:pPr>
              <w:pStyle w:val="TabellRader"/>
              <w:jc w:val="left"/>
              <w:rPr>
                <w:i/>
              </w:rPr>
            </w:pPr>
            <w:r>
              <w:rPr>
                <w:i/>
                <w:szCs w:val="16"/>
              </w:rPr>
              <w:t>HAF</w:t>
            </w:r>
          </w:p>
        </w:tc>
        <w:tc>
          <w:tcPr>
            <w:tcW w:w="549" w:type="dxa"/>
          </w:tcPr>
          <w:p w14:paraId="4D979A0F" w14:textId="77777777" w:rsidR="00F7009D" w:rsidRPr="001F07B6" w:rsidRDefault="009D6872" w:rsidP="00F7009D">
            <w:pPr>
              <w:pStyle w:val="TabellRader"/>
              <w:jc w:val="left"/>
              <w:rPr>
                <w:i/>
              </w:rPr>
            </w:pPr>
            <w:r w:rsidRPr="00B978F4">
              <w:rPr>
                <w:i/>
              </w:rPr>
              <w:t>MKF</w:t>
            </w:r>
          </w:p>
        </w:tc>
        <w:tc>
          <w:tcPr>
            <w:tcW w:w="554" w:type="dxa"/>
            <w:tcBorders>
              <w:top w:val="single" w:sz="6" w:space="0" w:color="auto"/>
              <w:right w:val="single" w:sz="6" w:space="0" w:color="auto"/>
            </w:tcBorders>
          </w:tcPr>
          <w:p w14:paraId="4BFE1E05" w14:textId="08C52473" w:rsidR="00F7009D" w:rsidRPr="001A4F20" w:rsidRDefault="009D6872" w:rsidP="00F7009D">
            <w:pPr>
              <w:pStyle w:val="TabellRader"/>
              <w:jc w:val="left"/>
              <w:rPr>
                <w:i/>
              </w:rPr>
            </w:pPr>
            <w:r w:rsidRPr="003C745C">
              <w:rPr>
                <w:i/>
              </w:rPr>
              <w:t>HKF</w:t>
            </w:r>
          </w:p>
        </w:tc>
        <w:tc>
          <w:tcPr>
            <w:tcW w:w="549" w:type="dxa"/>
            <w:tcBorders>
              <w:left w:val="single" w:sz="6" w:space="0" w:color="auto"/>
            </w:tcBorders>
          </w:tcPr>
          <w:p w14:paraId="6ED28738" w14:textId="77777777" w:rsidR="00F7009D" w:rsidRPr="00DA4DB7" w:rsidRDefault="009D6872" w:rsidP="00F7009D">
            <w:pPr>
              <w:pStyle w:val="TabellRader"/>
              <w:jc w:val="left"/>
              <w:rPr>
                <w:i/>
              </w:rPr>
            </w:pPr>
            <w:r w:rsidRPr="00D07960">
              <w:rPr>
                <w:i/>
              </w:rPr>
              <w:t>MAF</w:t>
            </w:r>
          </w:p>
        </w:tc>
        <w:tc>
          <w:tcPr>
            <w:tcW w:w="549" w:type="dxa"/>
          </w:tcPr>
          <w:p w14:paraId="1D9A74A5" w14:textId="1FA8C554" w:rsidR="00F7009D" w:rsidRPr="000B3F1B" w:rsidRDefault="009D6872" w:rsidP="00F7009D">
            <w:pPr>
              <w:pStyle w:val="TabellRader"/>
              <w:jc w:val="left"/>
              <w:rPr>
                <w:i/>
              </w:rPr>
            </w:pPr>
            <w:r w:rsidRPr="000B3F1B">
              <w:rPr>
                <w:i/>
              </w:rPr>
              <w:t>HAF</w:t>
            </w:r>
          </w:p>
        </w:tc>
        <w:tc>
          <w:tcPr>
            <w:tcW w:w="549" w:type="dxa"/>
          </w:tcPr>
          <w:p w14:paraId="497996D0" w14:textId="77777777" w:rsidR="00F7009D" w:rsidRPr="003F69BD" w:rsidRDefault="009D6872" w:rsidP="00F7009D">
            <w:pPr>
              <w:pStyle w:val="TabellRader"/>
              <w:jc w:val="left"/>
              <w:rPr>
                <w:i/>
              </w:rPr>
            </w:pPr>
            <w:r w:rsidRPr="003F69BD">
              <w:rPr>
                <w:i/>
              </w:rPr>
              <w:t>MKF</w:t>
            </w:r>
          </w:p>
        </w:tc>
        <w:tc>
          <w:tcPr>
            <w:tcW w:w="554" w:type="dxa"/>
          </w:tcPr>
          <w:p w14:paraId="589B7E3B" w14:textId="6F21DA5F" w:rsidR="00F7009D" w:rsidRPr="003F69BD" w:rsidRDefault="009D6872" w:rsidP="00F7009D">
            <w:pPr>
              <w:pStyle w:val="TabellRader"/>
              <w:jc w:val="left"/>
              <w:rPr>
                <w:i/>
              </w:rPr>
            </w:pPr>
            <w:r w:rsidRPr="003F69BD">
              <w:rPr>
                <w:i/>
              </w:rPr>
              <w:t>HKF</w:t>
            </w:r>
          </w:p>
        </w:tc>
      </w:tr>
      <w:tr w:rsidR="00F7009D" w14:paraId="6777F7BB" w14:textId="77777777" w:rsidTr="00F7009D">
        <w:trPr>
          <w:trHeight w:val="192"/>
        </w:trPr>
        <w:tc>
          <w:tcPr>
            <w:tcW w:w="551" w:type="dxa"/>
            <w:tcBorders>
              <w:bottom w:val="nil"/>
            </w:tcBorders>
            <w:vAlign w:val="center"/>
          </w:tcPr>
          <w:p w14:paraId="0BD0394B" w14:textId="77777777" w:rsidR="00F7009D" w:rsidRPr="00273FF1" w:rsidRDefault="009D6872" w:rsidP="00F7009D">
            <w:pPr>
              <w:pStyle w:val="TabellRader"/>
              <w:rPr>
                <w:rFonts w:cs="Arial"/>
                <w:szCs w:val="16"/>
              </w:rPr>
            </w:pPr>
            <w:r w:rsidRPr="0043539E">
              <w:rPr>
                <w:sz w:val="14"/>
              </w:rPr>
              <w:t>KI</w:t>
            </w:r>
          </w:p>
        </w:tc>
        <w:tc>
          <w:tcPr>
            <w:tcW w:w="551" w:type="dxa"/>
            <w:tcBorders>
              <w:bottom w:val="nil"/>
            </w:tcBorders>
            <w:vAlign w:val="center"/>
          </w:tcPr>
          <w:p w14:paraId="4E32A69F" w14:textId="77777777" w:rsidR="00F7009D" w:rsidRPr="00273FF1" w:rsidRDefault="009D6872" w:rsidP="00F7009D">
            <w:pPr>
              <w:pStyle w:val="TabellRader"/>
              <w:rPr>
                <w:rFonts w:cs="Arial"/>
                <w:szCs w:val="16"/>
              </w:rPr>
            </w:pPr>
            <w:r w:rsidRPr="0043539E">
              <w:rPr>
                <w:sz w:val="14"/>
              </w:rPr>
              <w:t>SH</w:t>
            </w:r>
            <w:r w:rsidRPr="00F6441E">
              <w:rPr>
                <w:sz w:val="14"/>
              </w:rPr>
              <w:t>B</w:t>
            </w:r>
          </w:p>
        </w:tc>
        <w:tc>
          <w:tcPr>
            <w:tcW w:w="549" w:type="dxa"/>
            <w:tcBorders>
              <w:bottom w:val="nil"/>
            </w:tcBorders>
            <w:vAlign w:val="center"/>
          </w:tcPr>
          <w:p w14:paraId="082EFA55" w14:textId="77777777" w:rsidR="00F7009D" w:rsidRPr="00273FF1" w:rsidRDefault="009D6872" w:rsidP="00F7009D">
            <w:pPr>
              <w:pStyle w:val="TabellRader"/>
              <w:rPr>
                <w:rFonts w:cs="Arial"/>
                <w:szCs w:val="16"/>
              </w:rPr>
            </w:pPr>
            <w:r w:rsidRPr="00480102">
              <w:rPr>
                <w:rFonts w:cs="Arial"/>
                <w:kern w:val="24"/>
                <w:szCs w:val="16"/>
              </w:rPr>
              <w:t>NO</w:t>
            </w:r>
          </w:p>
        </w:tc>
        <w:tc>
          <w:tcPr>
            <w:tcW w:w="554" w:type="dxa"/>
            <w:tcBorders>
              <w:top w:val="single" w:sz="6" w:space="0" w:color="auto"/>
              <w:bottom w:val="nil"/>
              <w:right w:val="single" w:sz="6" w:space="0" w:color="auto"/>
            </w:tcBorders>
            <w:vAlign w:val="center"/>
          </w:tcPr>
          <w:p w14:paraId="0D4636D2" w14:textId="77777777" w:rsidR="00F7009D" w:rsidRPr="00273FF1" w:rsidRDefault="009D6872" w:rsidP="00F7009D">
            <w:pPr>
              <w:pStyle w:val="TabellRader"/>
              <w:rPr>
                <w:rFonts w:cs="Arial"/>
                <w:szCs w:val="16"/>
              </w:rPr>
            </w:pPr>
            <w:r w:rsidRPr="0043539E">
              <w:rPr>
                <w:sz w:val="14"/>
              </w:rPr>
              <w:t>SWED</w:t>
            </w:r>
          </w:p>
        </w:tc>
        <w:tc>
          <w:tcPr>
            <w:tcW w:w="549" w:type="dxa"/>
            <w:tcBorders>
              <w:left w:val="single" w:sz="6" w:space="0" w:color="auto"/>
              <w:bottom w:val="nil"/>
            </w:tcBorders>
            <w:vAlign w:val="center"/>
          </w:tcPr>
          <w:p w14:paraId="59B1C2A5" w14:textId="77777777" w:rsidR="00F7009D" w:rsidRPr="00273FF1" w:rsidRDefault="009D6872" w:rsidP="00F7009D">
            <w:pPr>
              <w:pStyle w:val="TabellRader"/>
              <w:rPr>
                <w:rFonts w:cs="Arial"/>
                <w:szCs w:val="16"/>
              </w:rPr>
            </w:pPr>
            <w:r w:rsidRPr="0043539E">
              <w:rPr>
                <w:sz w:val="14"/>
              </w:rPr>
              <w:t>NO</w:t>
            </w:r>
          </w:p>
        </w:tc>
        <w:tc>
          <w:tcPr>
            <w:tcW w:w="549" w:type="dxa"/>
            <w:tcBorders>
              <w:bottom w:val="nil"/>
            </w:tcBorders>
            <w:vAlign w:val="center"/>
          </w:tcPr>
          <w:p w14:paraId="1385222A" w14:textId="77777777" w:rsidR="00F7009D" w:rsidRPr="00273FF1" w:rsidRDefault="009D6872" w:rsidP="00F7009D">
            <w:pPr>
              <w:pStyle w:val="TabellRader"/>
              <w:rPr>
                <w:rFonts w:cs="Arial"/>
                <w:szCs w:val="16"/>
              </w:rPr>
            </w:pPr>
            <w:r w:rsidRPr="0043539E">
              <w:rPr>
                <w:sz w:val="14"/>
              </w:rPr>
              <w:t>NO</w:t>
            </w:r>
          </w:p>
        </w:tc>
        <w:tc>
          <w:tcPr>
            <w:tcW w:w="549" w:type="dxa"/>
            <w:tcBorders>
              <w:bottom w:val="nil"/>
            </w:tcBorders>
            <w:vAlign w:val="center"/>
          </w:tcPr>
          <w:p w14:paraId="757C6026" w14:textId="77777777" w:rsidR="00F7009D" w:rsidRPr="00273FF1" w:rsidRDefault="009D6872" w:rsidP="00F7009D">
            <w:pPr>
              <w:pStyle w:val="TabellRader"/>
              <w:rPr>
                <w:rFonts w:cs="Arial"/>
                <w:szCs w:val="16"/>
              </w:rPr>
            </w:pPr>
            <w:r w:rsidRPr="0043539E">
              <w:rPr>
                <w:sz w:val="14"/>
              </w:rPr>
              <w:t>NO</w:t>
            </w:r>
          </w:p>
        </w:tc>
        <w:tc>
          <w:tcPr>
            <w:tcW w:w="554" w:type="dxa"/>
            <w:tcBorders>
              <w:bottom w:val="nil"/>
            </w:tcBorders>
            <w:vAlign w:val="center"/>
          </w:tcPr>
          <w:p w14:paraId="3F81892A" w14:textId="77777777" w:rsidR="00F7009D" w:rsidRPr="00273FF1" w:rsidRDefault="009D6872" w:rsidP="00F7009D">
            <w:pPr>
              <w:pStyle w:val="TabellRader"/>
              <w:rPr>
                <w:rFonts w:cs="Arial"/>
                <w:szCs w:val="16"/>
              </w:rPr>
            </w:pPr>
            <w:r w:rsidRPr="0043539E">
              <w:rPr>
                <w:sz w:val="14"/>
              </w:rPr>
              <w:t>RB</w:t>
            </w:r>
          </w:p>
        </w:tc>
      </w:tr>
      <w:tr w:rsidR="00F7009D" w14:paraId="5D11D656" w14:textId="77777777" w:rsidTr="00F7009D">
        <w:trPr>
          <w:trHeight w:val="209"/>
        </w:trPr>
        <w:tc>
          <w:tcPr>
            <w:tcW w:w="551" w:type="dxa"/>
            <w:tcBorders>
              <w:top w:val="nil"/>
              <w:bottom w:val="nil"/>
            </w:tcBorders>
            <w:vAlign w:val="center"/>
          </w:tcPr>
          <w:p w14:paraId="0067BB39" w14:textId="77777777" w:rsidR="00F7009D" w:rsidRPr="00273FF1" w:rsidRDefault="009D6872" w:rsidP="00F7009D">
            <w:pPr>
              <w:pStyle w:val="TabellRader"/>
              <w:rPr>
                <w:rFonts w:cs="Arial"/>
                <w:szCs w:val="16"/>
              </w:rPr>
            </w:pPr>
            <w:r w:rsidRPr="0043539E">
              <w:rPr>
                <w:sz w:val="14"/>
              </w:rPr>
              <w:t>HUI</w:t>
            </w:r>
          </w:p>
        </w:tc>
        <w:tc>
          <w:tcPr>
            <w:tcW w:w="551" w:type="dxa"/>
            <w:tcBorders>
              <w:top w:val="nil"/>
              <w:bottom w:val="nil"/>
            </w:tcBorders>
            <w:vAlign w:val="center"/>
          </w:tcPr>
          <w:p w14:paraId="2686179B" w14:textId="77777777" w:rsidR="00F7009D" w:rsidRPr="00731874" w:rsidRDefault="009D6872" w:rsidP="00F7009D">
            <w:pPr>
              <w:pStyle w:val="TabellRader"/>
              <w:rPr>
                <w:rFonts w:cs="Arial"/>
                <w:b/>
                <w:i/>
                <w:szCs w:val="16"/>
              </w:rPr>
            </w:pPr>
            <w:r w:rsidRPr="0043539E">
              <w:rPr>
                <w:b/>
                <w:i/>
                <w:sz w:val="14"/>
              </w:rPr>
              <w:t>REG</w:t>
            </w:r>
          </w:p>
        </w:tc>
        <w:tc>
          <w:tcPr>
            <w:tcW w:w="549" w:type="dxa"/>
            <w:tcBorders>
              <w:top w:val="nil"/>
              <w:bottom w:val="nil"/>
            </w:tcBorders>
            <w:vAlign w:val="center"/>
          </w:tcPr>
          <w:p w14:paraId="01445AFF" w14:textId="77777777" w:rsidR="00F7009D" w:rsidRPr="00273FF1" w:rsidRDefault="009D6872" w:rsidP="00F7009D">
            <w:pPr>
              <w:pStyle w:val="TabellRader"/>
              <w:rPr>
                <w:rFonts w:cs="Arial"/>
                <w:szCs w:val="16"/>
              </w:rPr>
            </w:pPr>
            <w:r w:rsidRPr="0043539E">
              <w:rPr>
                <w:sz w:val="14"/>
              </w:rPr>
              <w:t>HUI</w:t>
            </w:r>
          </w:p>
        </w:tc>
        <w:tc>
          <w:tcPr>
            <w:tcW w:w="554" w:type="dxa"/>
            <w:tcBorders>
              <w:top w:val="nil"/>
              <w:bottom w:val="nil"/>
              <w:right w:val="single" w:sz="6" w:space="0" w:color="auto"/>
            </w:tcBorders>
            <w:vAlign w:val="center"/>
          </w:tcPr>
          <w:p w14:paraId="3663A7A7" w14:textId="77777777" w:rsidR="00F7009D" w:rsidRPr="00273FF1" w:rsidRDefault="009D6872" w:rsidP="00F7009D">
            <w:pPr>
              <w:pStyle w:val="TabellRader"/>
              <w:rPr>
                <w:rFonts w:cs="Arial"/>
                <w:szCs w:val="16"/>
              </w:rPr>
            </w:pPr>
            <w:r w:rsidRPr="0043539E">
              <w:rPr>
                <w:sz w:val="14"/>
              </w:rPr>
              <w:t>HUI</w:t>
            </w:r>
          </w:p>
        </w:tc>
        <w:tc>
          <w:tcPr>
            <w:tcW w:w="549" w:type="dxa"/>
            <w:tcBorders>
              <w:top w:val="nil"/>
              <w:left w:val="single" w:sz="6" w:space="0" w:color="auto"/>
              <w:bottom w:val="nil"/>
            </w:tcBorders>
            <w:vAlign w:val="center"/>
          </w:tcPr>
          <w:p w14:paraId="2823824B" w14:textId="77777777" w:rsidR="00F7009D" w:rsidRPr="00273FF1" w:rsidRDefault="009D6872" w:rsidP="00F7009D">
            <w:pPr>
              <w:pStyle w:val="TabellRader"/>
              <w:rPr>
                <w:rFonts w:cs="Arial"/>
                <w:szCs w:val="16"/>
              </w:rPr>
            </w:pPr>
            <w:r w:rsidRPr="0043539E">
              <w:rPr>
                <w:sz w:val="14"/>
              </w:rPr>
              <w:t>RB</w:t>
            </w:r>
          </w:p>
        </w:tc>
        <w:tc>
          <w:tcPr>
            <w:tcW w:w="549" w:type="dxa"/>
            <w:tcBorders>
              <w:top w:val="nil"/>
              <w:bottom w:val="nil"/>
            </w:tcBorders>
            <w:vAlign w:val="center"/>
          </w:tcPr>
          <w:p w14:paraId="754A4744" w14:textId="77777777" w:rsidR="00F7009D" w:rsidRPr="00273FF1" w:rsidRDefault="009D6872" w:rsidP="00F7009D">
            <w:pPr>
              <w:pStyle w:val="TabellRader"/>
              <w:rPr>
                <w:rFonts w:cs="Arial"/>
                <w:szCs w:val="16"/>
              </w:rPr>
            </w:pPr>
            <w:r w:rsidRPr="0043539E">
              <w:rPr>
                <w:sz w:val="14"/>
              </w:rPr>
              <w:t>RB</w:t>
            </w:r>
          </w:p>
        </w:tc>
        <w:tc>
          <w:tcPr>
            <w:tcW w:w="549" w:type="dxa"/>
            <w:tcBorders>
              <w:top w:val="nil"/>
              <w:bottom w:val="nil"/>
            </w:tcBorders>
            <w:vAlign w:val="center"/>
          </w:tcPr>
          <w:p w14:paraId="3D9CFB9B" w14:textId="77777777" w:rsidR="00F7009D" w:rsidRPr="00273FF1" w:rsidRDefault="009D6872" w:rsidP="00F7009D">
            <w:pPr>
              <w:pStyle w:val="TabellRader"/>
              <w:rPr>
                <w:rFonts w:cs="Arial"/>
                <w:szCs w:val="16"/>
              </w:rPr>
            </w:pPr>
            <w:r w:rsidRPr="0043539E">
              <w:rPr>
                <w:sz w:val="14"/>
              </w:rPr>
              <w:t>RB</w:t>
            </w:r>
          </w:p>
        </w:tc>
        <w:tc>
          <w:tcPr>
            <w:tcW w:w="554" w:type="dxa"/>
            <w:tcBorders>
              <w:top w:val="nil"/>
              <w:bottom w:val="nil"/>
            </w:tcBorders>
            <w:vAlign w:val="center"/>
          </w:tcPr>
          <w:p w14:paraId="4A6D458C" w14:textId="77777777" w:rsidR="00F7009D" w:rsidRPr="00273FF1" w:rsidRDefault="009D6872" w:rsidP="00F7009D">
            <w:pPr>
              <w:pStyle w:val="TabellRader"/>
              <w:rPr>
                <w:rFonts w:cs="Arial"/>
                <w:szCs w:val="16"/>
              </w:rPr>
            </w:pPr>
            <w:r w:rsidRPr="0043539E">
              <w:rPr>
                <w:sz w:val="14"/>
              </w:rPr>
              <w:t>NO</w:t>
            </w:r>
          </w:p>
        </w:tc>
      </w:tr>
      <w:tr w:rsidR="00F7009D" w14:paraId="092C079F" w14:textId="77777777" w:rsidTr="00F7009D">
        <w:trPr>
          <w:trHeight w:val="192"/>
        </w:trPr>
        <w:tc>
          <w:tcPr>
            <w:tcW w:w="551" w:type="dxa"/>
            <w:tcBorders>
              <w:top w:val="nil"/>
              <w:bottom w:val="nil"/>
            </w:tcBorders>
            <w:vAlign w:val="center"/>
          </w:tcPr>
          <w:p w14:paraId="10589037" w14:textId="77777777" w:rsidR="00F7009D" w:rsidRPr="00273FF1" w:rsidRDefault="009D6872" w:rsidP="00F7009D">
            <w:pPr>
              <w:pStyle w:val="TabellRader"/>
              <w:rPr>
                <w:rFonts w:cs="Arial"/>
                <w:szCs w:val="16"/>
              </w:rPr>
            </w:pPr>
            <w:r w:rsidRPr="0043539E">
              <w:rPr>
                <w:sz w:val="14"/>
              </w:rPr>
              <w:t>NO</w:t>
            </w:r>
          </w:p>
        </w:tc>
        <w:tc>
          <w:tcPr>
            <w:tcW w:w="551" w:type="dxa"/>
            <w:tcBorders>
              <w:top w:val="nil"/>
              <w:bottom w:val="nil"/>
            </w:tcBorders>
            <w:vAlign w:val="center"/>
          </w:tcPr>
          <w:p w14:paraId="30A141D5" w14:textId="77777777" w:rsidR="00F7009D" w:rsidRPr="00273FF1" w:rsidRDefault="009D6872" w:rsidP="00F7009D">
            <w:pPr>
              <w:pStyle w:val="TabellRader"/>
              <w:rPr>
                <w:rFonts w:cs="Arial"/>
                <w:szCs w:val="16"/>
              </w:rPr>
            </w:pPr>
            <w:r w:rsidRPr="0043539E">
              <w:rPr>
                <w:sz w:val="14"/>
              </w:rPr>
              <w:t>SEB</w:t>
            </w:r>
          </w:p>
        </w:tc>
        <w:tc>
          <w:tcPr>
            <w:tcW w:w="549" w:type="dxa"/>
            <w:tcBorders>
              <w:top w:val="nil"/>
              <w:bottom w:val="nil"/>
            </w:tcBorders>
            <w:vAlign w:val="center"/>
          </w:tcPr>
          <w:p w14:paraId="35675688" w14:textId="77777777" w:rsidR="00F7009D" w:rsidRPr="00273FF1" w:rsidRDefault="009D6872" w:rsidP="00F7009D">
            <w:pPr>
              <w:pStyle w:val="TabellRader"/>
              <w:rPr>
                <w:rFonts w:cs="Arial"/>
                <w:szCs w:val="16"/>
              </w:rPr>
            </w:pPr>
            <w:r w:rsidRPr="0043539E">
              <w:rPr>
                <w:sz w:val="14"/>
              </w:rPr>
              <w:t>KI</w:t>
            </w:r>
          </w:p>
        </w:tc>
        <w:tc>
          <w:tcPr>
            <w:tcW w:w="554" w:type="dxa"/>
            <w:tcBorders>
              <w:top w:val="nil"/>
              <w:bottom w:val="nil"/>
              <w:right w:val="single" w:sz="6" w:space="0" w:color="auto"/>
            </w:tcBorders>
            <w:vAlign w:val="center"/>
          </w:tcPr>
          <w:p w14:paraId="586F6430" w14:textId="77777777" w:rsidR="00F7009D" w:rsidRPr="00273FF1" w:rsidRDefault="009D6872" w:rsidP="00F7009D">
            <w:pPr>
              <w:pStyle w:val="TabellRader"/>
              <w:rPr>
                <w:rFonts w:cs="Arial"/>
                <w:szCs w:val="16"/>
              </w:rPr>
            </w:pPr>
            <w:r w:rsidRPr="0043539E">
              <w:rPr>
                <w:sz w:val="14"/>
              </w:rPr>
              <w:t>SEB</w:t>
            </w:r>
          </w:p>
        </w:tc>
        <w:tc>
          <w:tcPr>
            <w:tcW w:w="549" w:type="dxa"/>
            <w:tcBorders>
              <w:top w:val="nil"/>
              <w:left w:val="single" w:sz="6" w:space="0" w:color="auto"/>
              <w:bottom w:val="nil"/>
            </w:tcBorders>
            <w:vAlign w:val="center"/>
          </w:tcPr>
          <w:p w14:paraId="44637BE6" w14:textId="77777777" w:rsidR="00F7009D" w:rsidRPr="00273FF1" w:rsidRDefault="009D6872" w:rsidP="00F7009D">
            <w:pPr>
              <w:pStyle w:val="TabellRader"/>
              <w:rPr>
                <w:rFonts w:cs="Arial"/>
                <w:szCs w:val="16"/>
              </w:rPr>
            </w:pPr>
            <w:r w:rsidRPr="0043539E">
              <w:rPr>
                <w:sz w:val="14"/>
              </w:rPr>
              <w:t>SEB</w:t>
            </w:r>
          </w:p>
        </w:tc>
        <w:tc>
          <w:tcPr>
            <w:tcW w:w="549" w:type="dxa"/>
            <w:tcBorders>
              <w:top w:val="nil"/>
              <w:bottom w:val="nil"/>
            </w:tcBorders>
            <w:vAlign w:val="center"/>
          </w:tcPr>
          <w:p w14:paraId="37950710" w14:textId="77777777" w:rsidR="00F7009D" w:rsidRPr="00273FF1" w:rsidRDefault="009D6872" w:rsidP="00F7009D">
            <w:pPr>
              <w:pStyle w:val="TabellRader"/>
              <w:rPr>
                <w:rFonts w:cs="Arial"/>
                <w:szCs w:val="16"/>
              </w:rPr>
            </w:pPr>
            <w:r w:rsidRPr="0043539E">
              <w:rPr>
                <w:sz w:val="14"/>
              </w:rPr>
              <w:t>SEB</w:t>
            </w:r>
          </w:p>
        </w:tc>
        <w:tc>
          <w:tcPr>
            <w:tcW w:w="549" w:type="dxa"/>
            <w:tcBorders>
              <w:top w:val="nil"/>
              <w:bottom w:val="nil"/>
            </w:tcBorders>
            <w:vAlign w:val="center"/>
          </w:tcPr>
          <w:p w14:paraId="6B3CC8DA" w14:textId="77777777" w:rsidR="00F7009D" w:rsidRPr="00273FF1" w:rsidRDefault="009D6872" w:rsidP="00F7009D">
            <w:pPr>
              <w:pStyle w:val="TabellRader"/>
              <w:rPr>
                <w:rFonts w:cs="Arial"/>
                <w:szCs w:val="16"/>
              </w:rPr>
            </w:pPr>
            <w:r w:rsidRPr="0043539E">
              <w:rPr>
                <w:sz w:val="14"/>
              </w:rPr>
              <w:t>KI</w:t>
            </w:r>
          </w:p>
        </w:tc>
        <w:tc>
          <w:tcPr>
            <w:tcW w:w="554" w:type="dxa"/>
            <w:tcBorders>
              <w:top w:val="nil"/>
              <w:bottom w:val="nil"/>
            </w:tcBorders>
            <w:vAlign w:val="center"/>
          </w:tcPr>
          <w:p w14:paraId="15F23D72" w14:textId="77777777" w:rsidR="00F7009D" w:rsidRPr="00273FF1" w:rsidRDefault="009D6872" w:rsidP="00F7009D">
            <w:pPr>
              <w:pStyle w:val="TabellRader"/>
              <w:rPr>
                <w:rFonts w:cs="Arial"/>
                <w:szCs w:val="16"/>
              </w:rPr>
            </w:pPr>
            <w:r w:rsidRPr="0043539E">
              <w:rPr>
                <w:sz w:val="14"/>
              </w:rPr>
              <w:t>LO</w:t>
            </w:r>
          </w:p>
        </w:tc>
      </w:tr>
      <w:tr w:rsidR="00F7009D" w:rsidRPr="009044A4" w14:paraId="6E113306" w14:textId="77777777" w:rsidTr="00F7009D">
        <w:trPr>
          <w:trHeight w:val="209"/>
        </w:trPr>
        <w:tc>
          <w:tcPr>
            <w:tcW w:w="551" w:type="dxa"/>
            <w:tcBorders>
              <w:top w:val="nil"/>
              <w:bottom w:val="nil"/>
            </w:tcBorders>
            <w:vAlign w:val="center"/>
          </w:tcPr>
          <w:p w14:paraId="792D23FE" w14:textId="77777777" w:rsidR="00F7009D" w:rsidRPr="00273FF1" w:rsidRDefault="009D6872" w:rsidP="00F7009D">
            <w:pPr>
              <w:pStyle w:val="TabellRader"/>
              <w:rPr>
                <w:rFonts w:cs="Arial"/>
                <w:szCs w:val="16"/>
              </w:rPr>
            </w:pPr>
            <w:r w:rsidRPr="0043539E">
              <w:rPr>
                <w:sz w:val="14"/>
              </w:rPr>
              <w:t>SEB</w:t>
            </w:r>
          </w:p>
        </w:tc>
        <w:tc>
          <w:tcPr>
            <w:tcW w:w="551" w:type="dxa"/>
            <w:tcBorders>
              <w:top w:val="nil"/>
              <w:bottom w:val="nil"/>
            </w:tcBorders>
            <w:vAlign w:val="center"/>
          </w:tcPr>
          <w:p w14:paraId="53CAC12E" w14:textId="77777777" w:rsidR="00F7009D" w:rsidRPr="00273FF1" w:rsidRDefault="009D6872" w:rsidP="00F7009D">
            <w:pPr>
              <w:pStyle w:val="TabellRader"/>
              <w:rPr>
                <w:rFonts w:cs="Arial"/>
                <w:szCs w:val="16"/>
              </w:rPr>
            </w:pPr>
            <w:r w:rsidRPr="0043539E">
              <w:rPr>
                <w:sz w:val="14"/>
              </w:rPr>
              <w:t>SWED</w:t>
            </w:r>
          </w:p>
        </w:tc>
        <w:tc>
          <w:tcPr>
            <w:tcW w:w="549" w:type="dxa"/>
            <w:tcBorders>
              <w:top w:val="nil"/>
              <w:bottom w:val="nil"/>
            </w:tcBorders>
            <w:vAlign w:val="center"/>
          </w:tcPr>
          <w:p w14:paraId="2461EFEF" w14:textId="77777777" w:rsidR="00F7009D" w:rsidRPr="00273FF1" w:rsidRDefault="009D6872" w:rsidP="00F7009D">
            <w:pPr>
              <w:pStyle w:val="TabellRader"/>
              <w:rPr>
                <w:rFonts w:cs="Arial"/>
                <w:szCs w:val="16"/>
              </w:rPr>
            </w:pPr>
            <w:r w:rsidRPr="0043539E">
              <w:rPr>
                <w:sz w:val="14"/>
              </w:rPr>
              <w:t>SEB</w:t>
            </w:r>
          </w:p>
        </w:tc>
        <w:tc>
          <w:tcPr>
            <w:tcW w:w="554" w:type="dxa"/>
            <w:tcBorders>
              <w:top w:val="nil"/>
              <w:bottom w:val="nil"/>
              <w:right w:val="single" w:sz="6" w:space="0" w:color="auto"/>
            </w:tcBorders>
            <w:vAlign w:val="center"/>
          </w:tcPr>
          <w:p w14:paraId="5C3E5EB7" w14:textId="77777777" w:rsidR="00F7009D" w:rsidRPr="00273FF1" w:rsidRDefault="009D6872" w:rsidP="00F7009D">
            <w:pPr>
              <w:pStyle w:val="TabellRader"/>
              <w:rPr>
                <w:rFonts w:cs="Arial"/>
                <w:szCs w:val="16"/>
              </w:rPr>
            </w:pPr>
            <w:r w:rsidRPr="0043539E">
              <w:rPr>
                <w:sz w:val="14"/>
              </w:rPr>
              <w:t>NO</w:t>
            </w:r>
          </w:p>
        </w:tc>
        <w:tc>
          <w:tcPr>
            <w:tcW w:w="549" w:type="dxa"/>
            <w:tcBorders>
              <w:top w:val="nil"/>
              <w:left w:val="single" w:sz="6" w:space="0" w:color="auto"/>
              <w:bottom w:val="nil"/>
            </w:tcBorders>
            <w:vAlign w:val="center"/>
          </w:tcPr>
          <w:p w14:paraId="5FC489D7" w14:textId="77777777" w:rsidR="00F7009D" w:rsidRPr="00273FF1" w:rsidRDefault="009D6872" w:rsidP="00F7009D">
            <w:pPr>
              <w:pStyle w:val="TabellRader"/>
              <w:rPr>
                <w:rFonts w:cs="Arial"/>
                <w:szCs w:val="16"/>
              </w:rPr>
            </w:pPr>
            <w:r w:rsidRPr="0043539E">
              <w:rPr>
                <w:sz w:val="14"/>
              </w:rPr>
              <w:t>KI</w:t>
            </w:r>
          </w:p>
        </w:tc>
        <w:tc>
          <w:tcPr>
            <w:tcW w:w="549" w:type="dxa"/>
            <w:tcBorders>
              <w:top w:val="nil"/>
              <w:bottom w:val="nil"/>
            </w:tcBorders>
            <w:vAlign w:val="center"/>
          </w:tcPr>
          <w:p w14:paraId="11E8E482" w14:textId="77777777" w:rsidR="00F7009D" w:rsidRPr="00273FF1" w:rsidRDefault="009D6872" w:rsidP="00F7009D">
            <w:pPr>
              <w:pStyle w:val="TabellRader"/>
              <w:rPr>
                <w:rFonts w:cs="Arial"/>
                <w:szCs w:val="16"/>
              </w:rPr>
            </w:pPr>
            <w:r w:rsidRPr="0043539E">
              <w:rPr>
                <w:sz w:val="14"/>
              </w:rPr>
              <w:t>LO</w:t>
            </w:r>
          </w:p>
        </w:tc>
        <w:tc>
          <w:tcPr>
            <w:tcW w:w="549" w:type="dxa"/>
            <w:tcBorders>
              <w:top w:val="nil"/>
              <w:bottom w:val="nil"/>
            </w:tcBorders>
            <w:vAlign w:val="center"/>
          </w:tcPr>
          <w:p w14:paraId="2E931C2E" w14:textId="77777777" w:rsidR="00F7009D" w:rsidRPr="00273FF1" w:rsidRDefault="009D6872" w:rsidP="00F7009D">
            <w:pPr>
              <w:pStyle w:val="TabellRader"/>
              <w:rPr>
                <w:rFonts w:cs="Arial"/>
                <w:szCs w:val="16"/>
              </w:rPr>
            </w:pPr>
            <w:r w:rsidRPr="0043539E">
              <w:rPr>
                <w:sz w:val="14"/>
              </w:rPr>
              <w:t>SEB</w:t>
            </w:r>
          </w:p>
        </w:tc>
        <w:tc>
          <w:tcPr>
            <w:tcW w:w="554" w:type="dxa"/>
            <w:tcBorders>
              <w:top w:val="nil"/>
              <w:bottom w:val="nil"/>
            </w:tcBorders>
            <w:vAlign w:val="center"/>
          </w:tcPr>
          <w:p w14:paraId="5CACD917" w14:textId="77777777" w:rsidR="00F7009D" w:rsidRPr="00273FF1" w:rsidRDefault="009D6872" w:rsidP="00F7009D">
            <w:pPr>
              <w:pStyle w:val="TabellRader"/>
              <w:rPr>
                <w:rFonts w:cs="Arial"/>
                <w:szCs w:val="16"/>
              </w:rPr>
            </w:pPr>
            <w:r w:rsidRPr="0043539E">
              <w:rPr>
                <w:sz w:val="14"/>
              </w:rPr>
              <w:t>SEB</w:t>
            </w:r>
          </w:p>
        </w:tc>
      </w:tr>
      <w:tr w:rsidR="00F7009D" w:rsidRPr="009044A4" w14:paraId="632F533C" w14:textId="77777777" w:rsidTr="00F7009D">
        <w:trPr>
          <w:trHeight w:val="192"/>
        </w:trPr>
        <w:tc>
          <w:tcPr>
            <w:tcW w:w="551" w:type="dxa"/>
            <w:tcBorders>
              <w:top w:val="nil"/>
              <w:bottom w:val="nil"/>
            </w:tcBorders>
            <w:vAlign w:val="center"/>
          </w:tcPr>
          <w:p w14:paraId="24DF6E0F" w14:textId="77777777" w:rsidR="00F7009D" w:rsidRPr="00731874" w:rsidRDefault="009D6872" w:rsidP="00F7009D">
            <w:pPr>
              <w:pStyle w:val="TabellRader"/>
              <w:rPr>
                <w:rFonts w:cs="Arial"/>
                <w:b/>
                <w:i/>
                <w:szCs w:val="16"/>
              </w:rPr>
            </w:pPr>
            <w:r w:rsidRPr="0043539E">
              <w:rPr>
                <w:b/>
                <w:i/>
                <w:sz w:val="14"/>
              </w:rPr>
              <w:t>REG</w:t>
            </w:r>
          </w:p>
        </w:tc>
        <w:tc>
          <w:tcPr>
            <w:tcW w:w="551" w:type="dxa"/>
            <w:tcBorders>
              <w:top w:val="nil"/>
              <w:bottom w:val="nil"/>
            </w:tcBorders>
            <w:vAlign w:val="center"/>
          </w:tcPr>
          <w:p w14:paraId="2A8DF91C" w14:textId="77777777" w:rsidR="00F7009D" w:rsidRPr="00273FF1" w:rsidRDefault="009D6872" w:rsidP="00F7009D">
            <w:pPr>
              <w:pStyle w:val="TabellRader"/>
              <w:rPr>
                <w:rFonts w:cs="Arial"/>
                <w:szCs w:val="16"/>
              </w:rPr>
            </w:pPr>
            <w:r w:rsidRPr="0043539E">
              <w:rPr>
                <w:sz w:val="14"/>
              </w:rPr>
              <w:t>LO</w:t>
            </w:r>
          </w:p>
        </w:tc>
        <w:tc>
          <w:tcPr>
            <w:tcW w:w="549" w:type="dxa"/>
            <w:tcBorders>
              <w:top w:val="nil"/>
              <w:bottom w:val="nil"/>
            </w:tcBorders>
            <w:vAlign w:val="center"/>
          </w:tcPr>
          <w:p w14:paraId="239A81D6" w14:textId="77777777" w:rsidR="00F7009D" w:rsidRPr="00731874" w:rsidRDefault="009D6872" w:rsidP="00F7009D">
            <w:pPr>
              <w:pStyle w:val="TabellRader"/>
              <w:rPr>
                <w:rFonts w:cs="Arial"/>
                <w:b/>
                <w:i/>
                <w:szCs w:val="16"/>
              </w:rPr>
            </w:pPr>
            <w:r w:rsidRPr="0043539E">
              <w:rPr>
                <w:b/>
                <w:i/>
                <w:sz w:val="14"/>
              </w:rPr>
              <w:t>REG</w:t>
            </w:r>
          </w:p>
        </w:tc>
        <w:tc>
          <w:tcPr>
            <w:tcW w:w="554" w:type="dxa"/>
            <w:tcBorders>
              <w:top w:val="nil"/>
              <w:bottom w:val="nil"/>
              <w:right w:val="single" w:sz="6" w:space="0" w:color="auto"/>
            </w:tcBorders>
            <w:vAlign w:val="center"/>
          </w:tcPr>
          <w:p w14:paraId="7973C056" w14:textId="77777777" w:rsidR="00F7009D" w:rsidRPr="00731874" w:rsidRDefault="009D6872" w:rsidP="00F7009D">
            <w:pPr>
              <w:pStyle w:val="TabellRader"/>
              <w:rPr>
                <w:rFonts w:cs="Arial"/>
                <w:b/>
                <w:i/>
                <w:szCs w:val="16"/>
              </w:rPr>
            </w:pPr>
            <w:r w:rsidRPr="0043539E">
              <w:rPr>
                <w:b/>
                <w:i/>
                <w:sz w:val="14"/>
              </w:rPr>
              <w:t>REG</w:t>
            </w:r>
          </w:p>
        </w:tc>
        <w:tc>
          <w:tcPr>
            <w:tcW w:w="549" w:type="dxa"/>
            <w:tcBorders>
              <w:top w:val="nil"/>
              <w:left w:val="single" w:sz="6" w:space="0" w:color="auto"/>
              <w:bottom w:val="nil"/>
            </w:tcBorders>
            <w:vAlign w:val="center"/>
          </w:tcPr>
          <w:p w14:paraId="68A69C06" w14:textId="77777777" w:rsidR="00F7009D" w:rsidRPr="00273FF1" w:rsidRDefault="009D6872" w:rsidP="00F7009D">
            <w:pPr>
              <w:pStyle w:val="TabellRader"/>
              <w:rPr>
                <w:rFonts w:cs="Arial"/>
                <w:szCs w:val="16"/>
              </w:rPr>
            </w:pPr>
            <w:r w:rsidRPr="0043539E">
              <w:rPr>
                <w:sz w:val="14"/>
              </w:rPr>
              <w:t>SHB</w:t>
            </w:r>
          </w:p>
        </w:tc>
        <w:tc>
          <w:tcPr>
            <w:tcW w:w="549" w:type="dxa"/>
            <w:tcBorders>
              <w:top w:val="nil"/>
              <w:bottom w:val="nil"/>
            </w:tcBorders>
            <w:vAlign w:val="center"/>
          </w:tcPr>
          <w:p w14:paraId="5ABC8AE3" w14:textId="77777777" w:rsidR="00F7009D" w:rsidRPr="00273FF1" w:rsidRDefault="009D6872" w:rsidP="00F7009D">
            <w:pPr>
              <w:pStyle w:val="TabellRader"/>
              <w:rPr>
                <w:rFonts w:cs="Arial"/>
                <w:szCs w:val="16"/>
              </w:rPr>
            </w:pPr>
            <w:r w:rsidRPr="0043539E">
              <w:rPr>
                <w:sz w:val="14"/>
              </w:rPr>
              <w:t>KI</w:t>
            </w:r>
          </w:p>
        </w:tc>
        <w:tc>
          <w:tcPr>
            <w:tcW w:w="549" w:type="dxa"/>
            <w:tcBorders>
              <w:top w:val="nil"/>
              <w:bottom w:val="nil"/>
            </w:tcBorders>
            <w:vAlign w:val="center"/>
          </w:tcPr>
          <w:p w14:paraId="0E291836" w14:textId="77777777" w:rsidR="00F7009D" w:rsidRPr="00273FF1" w:rsidRDefault="009D6872" w:rsidP="00F7009D">
            <w:pPr>
              <w:pStyle w:val="TabellRader"/>
              <w:rPr>
                <w:rFonts w:cs="Arial"/>
                <w:szCs w:val="16"/>
              </w:rPr>
            </w:pPr>
            <w:r w:rsidRPr="0043539E">
              <w:rPr>
                <w:sz w:val="14"/>
              </w:rPr>
              <w:t>HUI</w:t>
            </w:r>
          </w:p>
        </w:tc>
        <w:tc>
          <w:tcPr>
            <w:tcW w:w="554" w:type="dxa"/>
            <w:tcBorders>
              <w:top w:val="nil"/>
              <w:bottom w:val="nil"/>
            </w:tcBorders>
            <w:vAlign w:val="center"/>
          </w:tcPr>
          <w:p w14:paraId="599278C0" w14:textId="77777777" w:rsidR="00F7009D" w:rsidRPr="00273FF1" w:rsidRDefault="009D6872" w:rsidP="00F7009D">
            <w:pPr>
              <w:pStyle w:val="TabellRader"/>
              <w:rPr>
                <w:rFonts w:cs="Arial"/>
                <w:szCs w:val="16"/>
              </w:rPr>
            </w:pPr>
            <w:r w:rsidRPr="0043539E">
              <w:rPr>
                <w:sz w:val="14"/>
              </w:rPr>
              <w:t>KI</w:t>
            </w:r>
          </w:p>
        </w:tc>
      </w:tr>
      <w:tr w:rsidR="00F7009D" w:rsidRPr="009044A4" w14:paraId="51231FBD" w14:textId="77777777" w:rsidTr="00F7009D">
        <w:trPr>
          <w:trHeight w:val="209"/>
        </w:trPr>
        <w:tc>
          <w:tcPr>
            <w:tcW w:w="551" w:type="dxa"/>
            <w:tcBorders>
              <w:top w:val="nil"/>
              <w:bottom w:val="nil"/>
            </w:tcBorders>
            <w:vAlign w:val="center"/>
          </w:tcPr>
          <w:p w14:paraId="29991DCF" w14:textId="77777777" w:rsidR="00F7009D" w:rsidRPr="00273FF1" w:rsidRDefault="009D6872" w:rsidP="00F7009D">
            <w:pPr>
              <w:pStyle w:val="TabellRader"/>
              <w:rPr>
                <w:rFonts w:cs="Arial"/>
                <w:szCs w:val="16"/>
              </w:rPr>
            </w:pPr>
            <w:r w:rsidRPr="0043539E">
              <w:rPr>
                <w:sz w:val="14"/>
              </w:rPr>
              <w:t>SHB</w:t>
            </w:r>
          </w:p>
        </w:tc>
        <w:tc>
          <w:tcPr>
            <w:tcW w:w="551" w:type="dxa"/>
            <w:tcBorders>
              <w:top w:val="nil"/>
              <w:bottom w:val="nil"/>
            </w:tcBorders>
            <w:vAlign w:val="center"/>
          </w:tcPr>
          <w:p w14:paraId="72194F16" w14:textId="77777777" w:rsidR="00F7009D" w:rsidRPr="00273FF1" w:rsidRDefault="009D6872" w:rsidP="00F7009D">
            <w:pPr>
              <w:pStyle w:val="TabellRader"/>
              <w:rPr>
                <w:rFonts w:cs="Arial"/>
                <w:szCs w:val="16"/>
              </w:rPr>
            </w:pPr>
            <w:r w:rsidRPr="0043539E">
              <w:rPr>
                <w:sz w:val="14"/>
              </w:rPr>
              <w:t>HUI</w:t>
            </w:r>
          </w:p>
        </w:tc>
        <w:tc>
          <w:tcPr>
            <w:tcW w:w="549" w:type="dxa"/>
            <w:tcBorders>
              <w:top w:val="nil"/>
              <w:bottom w:val="nil"/>
            </w:tcBorders>
            <w:vAlign w:val="center"/>
          </w:tcPr>
          <w:p w14:paraId="4FFBE45F" w14:textId="77777777" w:rsidR="00F7009D" w:rsidRPr="00273FF1" w:rsidRDefault="009D6872" w:rsidP="00F7009D">
            <w:pPr>
              <w:pStyle w:val="TabellRader"/>
              <w:rPr>
                <w:rFonts w:cs="Arial"/>
                <w:szCs w:val="16"/>
              </w:rPr>
            </w:pPr>
            <w:r w:rsidRPr="0043539E">
              <w:rPr>
                <w:sz w:val="14"/>
              </w:rPr>
              <w:t>SHB</w:t>
            </w:r>
          </w:p>
        </w:tc>
        <w:tc>
          <w:tcPr>
            <w:tcW w:w="554" w:type="dxa"/>
            <w:tcBorders>
              <w:top w:val="nil"/>
              <w:bottom w:val="nil"/>
              <w:right w:val="single" w:sz="6" w:space="0" w:color="auto"/>
            </w:tcBorders>
            <w:vAlign w:val="center"/>
          </w:tcPr>
          <w:p w14:paraId="0D74E137" w14:textId="77777777" w:rsidR="00F7009D" w:rsidRPr="00273FF1" w:rsidRDefault="009D6872" w:rsidP="00F7009D">
            <w:pPr>
              <w:pStyle w:val="TabellRader"/>
              <w:rPr>
                <w:rFonts w:cs="Arial"/>
                <w:szCs w:val="16"/>
              </w:rPr>
            </w:pPr>
            <w:r w:rsidRPr="0043539E">
              <w:rPr>
                <w:sz w:val="14"/>
              </w:rPr>
              <w:t>SHB</w:t>
            </w:r>
          </w:p>
        </w:tc>
        <w:tc>
          <w:tcPr>
            <w:tcW w:w="549" w:type="dxa"/>
            <w:tcBorders>
              <w:top w:val="nil"/>
              <w:left w:val="single" w:sz="6" w:space="0" w:color="auto"/>
              <w:bottom w:val="nil"/>
            </w:tcBorders>
            <w:vAlign w:val="center"/>
          </w:tcPr>
          <w:p w14:paraId="57F0A025" w14:textId="77777777" w:rsidR="00F7009D" w:rsidRPr="00273FF1" w:rsidRDefault="009D6872" w:rsidP="00F7009D">
            <w:pPr>
              <w:pStyle w:val="TabellRader"/>
              <w:rPr>
                <w:rFonts w:cs="Arial"/>
                <w:szCs w:val="16"/>
              </w:rPr>
            </w:pPr>
            <w:r w:rsidRPr="0043539E">
              <w:rPr>
                <w:sz w:val="14"/>
              </w:rPr>
              <w:t>HUI</w:t>
            </w:r>
          </w:p>
        </w:tc>
        <w:tc>
          <w:tcPr>
            <w:tcW w:w="549" w:type="dxa"/>
            <w:tcBorders>
              <w:top w:val="nil"/>
              <w:bottom w:val="nil"/>
            </w:tcBorders>
            <w:vAlign w:val="center"/>
          </w:tcPr>
          <w:p w14:paraId="453C88E1" w14:textId="77777777" w:rsidR="00F7009D" w:rsidRPr="00273FF1" w:rsidRDefault="009D6872" w:rsidP="00F7009D">
            <w:pPr>
              <w:pStyle w:val="TabellRader"/>
              <w:rPr>
                <w:rFonts w:cs="Arial"/>
                <w:szCs w:val="16"/>
              </w:rPr>
            </w:pPr>
            <w:r w:rsidRPr="0043539E">
              <w:rPr>
                <w:sz w:val="14"/>
              </w:rPr>
              <w:t>SHB</w:t>
            </w:r>
          </w:p>
        </w:tc>
        <w:tc>
          <w:tcPr>
            <w:tcW w:w="549" w:type="dxa"/>
            <w:tcBorders>
              <w:top w:val="nil"/>
              <w:bottom w:val="nil"/>
            </w:tcBorders>
            <w:vAlign w:val="center"/>
          </w:tcPr>
          <w:p w14:paraId="3E5BE69F" w14:textId="77777777" w:rsidR="00F7009D" w:rsidRPr="00273FF1" w:rsidRDefault="009D6872" w:rsidP="00F7009D">
            <w:pPr>
              <w:pStyle w:val="TabellRader"/>
              <w:rPr>
                <w:rFonts w:cs="Arial"/>
                <w:szCs w:val="16"/>
              </w:rPr>
            </w:pPr>
            <w:r w:rsidRPr="0043539E">
              <w:rPr>
                <w:sz w:val="14"/>
              </w:rPr>
              <w:t>SHB</w:t>
            </w:r>
          </w:p>
        </w:tc>
        <w:tc>
          <w:tcPr>
            <w:tcW w:w="554" w:type="dxa"/>
            <w:tcBorders>
              <w:top w:val="nil"/>
              <w:bottom w:val="nil"/>
            </w:tcBorders>
            <w:vAlign w:val="center"/>
          </w:tcPr>
          <w:p w14:paraId="66AB3528" w14:textId="77777777" w:rsidR="00F7009D" w:rsidRPr="00273FF1" w:rsidRDefault="009D6872" w:rsidP="00F7009D">
            <w:pPr>
              <w:pStyle w:val="TabellRader"/>
              <w:rPr>
                <w:rFonts w:cs="Arial"/>
                <w:szCs w:val="16"/>
              </w:rPr>
            </w:pPr>
            <w:r w:rsidRPr="0043539E">
              <w:rPr>
                <w:sz w:val="14"/>
              </w:rPr>
              <w:t>SHB</w:t>
            </w:r>
          </w:p>
        </w:tc>
      </w:tr>
      <w:tr w:rsidR="00F7009D" w:rsidRPr="009044A4" w14:paraId="53EE54AD" w14:textId="77777777" w:rsidTr="00F7009D">
        <w:trPr>
          <w:trHeight w:val="192"/>
        </w:trPr>
        <w:tc>
          <w:tcPr>
            <w:tcW w:w="551" w:type="dxa"/>
            <w:tcBorders>
              <w:top w:val="nil"/>
              <w:bottom w:val="nil"/>
            </w:tcBorders>
            <w:vAlign w:val="center"/>
          </w:tcPr>
          <w:p w14:paraId="4B857831" w14:textId="77777777" w:rsidR="00F7009D" w:rsidRPr="00273FF1" w:rsidRDefault="009D6872" w:rsidP="00F7009D">
            <w:pPr>
              <w:pStyle w:val="TabellRader"/>
              <w:rPr>
                <w:rFonts w:cs="Arial"/>
                <w:szCs w:val="16"/>
              </w:rPr>
            </w:pPr>
            <w:r w:rsidRPr="0043539E">
              <w:rPr>
                <w:sz w:val="14"/>
              </w:rPr>
              <w:t>RB</w:t>
            </w:r>
          </w:p>
        </w:tc>
        <w:tc>
          <w:tcPr>
            <w:tcW w:w="551" w:type="dxa"/>
            <w:tcBorders>
              <w:top w:val="nil"/>
              <w:bottom w:val="nil"/>
            </w:tcBorders>
            <w:vAlign w:val="center"/>
          </w:tcPr>
          <w:p w14:paraId="5A60C42B" w14:textId="77777777" w:rsidR="00F7009D" w:rsidRPr="00273FF1" w:rsidRDefault="009D6872" w:rsidP="00F7009D">
            <w:pPr>
              <w:pStyle w:val="TabellRader"/>
              <w:rPr>
                <w:rFonts w:cs="Arial"/>
                <w:szCs w:val="16"/>
              </w:rPr>
            </w:pPr>
            <w:r w:rsidRPr="0043539E">
              <w:rPr>
                <w:sz w:val="14"/>
              </w:rPr>
              <w:t>KI</w:t>
            </w:r>
          </w:p>
        </w:tc>
        <w:tc>
          <w:tcPr>
            <w:tcW w:w="549" w:type="dxa"/>
            <w:tcBorders>
              <w:top w:val="nil"/>
              <w:bottom w:val="nil"/>
            </w:tcBorders>
            <w:vAlign w:val="center"/>
          </w:tcPr>
          <w:p w14:paraId="4D5293B1" w14:textId="77777777" w:rsidR="00F7009D" w:rsidRPr="00273FF1" w:rsidRDefault="009D6872" w:rsidP="00F7009D">
            <w:pPr>
              <w:pStyle w:val="TabellRader"/>
              <w:rPr>
                <w:rFonts w:cs="Arial"/>
                <w:szCs w:val="16"/>
              </w:rPr>
            </w:pPr>
            <w:r w:rsidRPr="0043539E">
              <w:rPr>
                <w:sz w:val="14"/>
              </w:rPr>
              <w:t>RB</w:t>
            </w:r>
          </w:p>
        </w:tc>
        <w:tc>
          <w:tcPr>
            <w:tcW w:w="554" w:type="dxa"/>
            <w:tcBorders>
              <w:top w:val="nil"/>
              <w:bottom w:val="nil"/>
              <w:right w:val="single" w:sz="6" w:space="0" w:color="auto"/>
            </w:tcBorders>
            <w:vAlign w:val="center"/>
          </w:tcPr>
          <w:p w14:paraId="73F8C09E" w14:textId="77777777" w:rsidR="00F7009D" w:rsidRPr="00273FF1" w:rsidRDefault="009D6872" w:rsidP="00F7009D">
            <w:pPr>
              <w:pStyle w:val="TabellRader"/>
              <w:rPr>
                <w:rFonts w:cs="Arial"/>
                <w:szCs w:val="16"/>
              </w:rPr>
            </w:pPr>
            <w:r w:rsidRPr="0043539E">
              <w:rPr>
                <w:sz w:val="14"/>
              </w:rPr>
              <w:t>RB</w:t>
            </w:r>
          </w:p>
        </w:tc>
        <w:tc>
          <w:tcPr>
            <w:tcW w:w="549" w:type="dxa"/>
            <w:tcBorders>
              <w:top w:val="nil"/>
              <w:left w:val="single" w:sz="6" w:space="0" w:color="auto"/>
              <w:bottom w:val="nil"/>
            </w:tcBorders>
            <w:vAlign w:val="center"/>
          </w:tcPr>
          <w:p w14:paraId="29026D01" w14:textId="77777777" w:rsidR="00F7009D" w:rsidRPr="00273FF1" w:rsidRDefault="009D6872" w:rsidP="00F7009D">
            <w:pPr>
              <w:pStyle w:val="TabellRader"/>
              <w:rPr>
                <w:rFonts w:cs="Arial"/>
                <w:szCs w:val="16"/>
              </w:rPr>
            </w:pPr>
            <w:r w:rsidRPr="0043539E">
              <w:rPr>
                <w:sz w:val="14"/>
              </w:rPr>
              <w:t>LO</w:t>
            </w:r>
          </w:p>
        </w:tc>
        <w:tc>
          <w:tcPr>
            <w:tcW w:w="549" w:type="dxa"/>
            <w:tcBorders>
              <w:top w:val="nil"/>
              <w:bottom w:val="nil"/>
            </w:tcBorders>
            <w:vAlign w:val="center"/>
          </w:tcPr>
          <w:p w14:paraId="5D1C7FBA" w14:textId="77777777" w:rsidR="00F7009D" w:rsidRPr="00731874" w:rsidRDefault="009D6872" w:rsidP="00F7009D">
            <w:pPr>
              <w:pStyle w:val="TabellRader"/>
              <w:rPr>
                <w:rFonts w:cs="Arial"/>
                <w:b/>
                <w:i/>
                <w:szCs w:val="16"/>
              </w:rPr>
            </w:pPr>
            <w:r w:rsidRPr="0043539E">
              <w:rPr>
                <w:b/>
                <w:i/>
                <w:sz w:val="14"/>
              </w:rPr>
              <w:t>REG</w:t>
            </w:r>
          </w:p>
        </w:tc>
        <w:tc>
          <w:tcPr>
            <w:tcW w:w="549" w:type="dxa"/>
            <w:tcBorders>
              <w:top w:val="nil"/>
              <w:bottom w:val="nil"/>
            </w:tcBorders>
            <w:vAlign w:val="center"/>
          </w:tcPr>
          <w:p w14:paraId="295CDD89" w14:textId="77777777" w:rsidR="00F7009D" w:rsidRPr="00731874" w:rsidRDefault="009D6872" w:rsidP="00F7009D">
            <w:pPr>
              <w:pStyle w:val="TabellRader"/>
              <w:rPr>
                <w:rFonts w:cs="Arial"/>
                <w:b/>
                <w:i/>
                <w:szCs w:val="16"/>
              </w:rPr>
            </w:pPr>
            <w:r w:rsidRPr="0043539E">
              <w:rPr>
                <w:b/>
                <w:i/>
                <w:sz w:val="14"/>
              </w:rPr>
              <w:t>REG</w:t>
            </w:r>
          </w:p>
        </w:tc>
        <w:tc>
          <w:tcPr>
            <w:tcW w:w="554" w:type="dxa"/>
            <w:tcBorders>
              <w:top w:val="nil"/>
              <w:bottom w:val="nil"/>
            </w:tcBorders>
            <w:vAlign w:val="center"/>
          </w:tcPr>
          <w:p w14:paraId="6AAB97E0" w14:textId="77777777" w:rsidR="00F7009D" w:rsidRPr="00273FF1" w:rsidRDefault="009D6872" w:rsidP="00F7009D">
            <w:pPr>
              <w:pStyle w:val="TabellRader"/>
              <w:rPr>
                <w:rFonts w:cs="Arial"/>
                <w:szCs w:val="16"/>
              </w:rPr>
            </w:pPr>
            <w:r w:rsidRPr="0043539E">
              <w:rPr>
                <w:sz w:val="14"/>
              </w:rPr>
              <w:t>HUI</w:t>
            </w:r>
          </w:p>
        </w:tc>
      </w:tr>
      <w:tr w:rsidR="00F7009D" w:rsidRPr="009044A4" w14:paraId="18796D4A" w14:textId="77777777" w:rsidTr="00F7009D">
        <w:trPr>
          <w:trHeight w:val="192"/>
        </w:trPr>
        <w:tc>
          <w:tcPr>
            <w:tcW w:w="551" w:type="dxa"/>
            <w:tcBorders>
              <w:top w:val="nil"/>
              <w:bottom w:val="nil"/>
            </w:tcBorders>
            <w:vAlign w:val="center"/>
          </w:tcPr>
          <w:p w14:paraId="793344B0" w14:textId="77777777" w:rsidR="00F7009D" w:rsidRPr="00273FF1" w:rsidRDefault="009D6872" w:rsidP="00F7009D">
            <w:pPr>
              <w:pStyle w:val="TabellRader"/>
              <w:rPr>
                <w:rFonts w:cs="Arial"/>
                <w:szCs w:val="16"/>
              </w:rPr>
            </w:pPr>
            <w:r w:rsidRPr="0043539E">
              <w:rPr>
                <w:sz w:val="14"/>
              </w:rPr>
              <w:t>LO</w:t>
            </w:r>
          </w:p>
        </w:tc>
        <w:tc>
          <w:tcPr>
            <w:tcW w:w="551" w:type="dxa"/>
            <w:tcBorders>
              <w:top w:val="nil"/>
              <w:bottom w:val="nil"/>
            </w:tcBorders>
            <w:vAlign w:val="center"/>
          </w:tcPr>
          <w:p w14:paraId="3EDF1DF5" w14:textId="77777777" w:rsidR="00F7009D" w:rsidRPr="00273FF1" w:rsidRDefault="009D6872" w:rsidP="00F7009D">
            <w:pPr>
              <w:pStyle w:val="TabellRader"/>
              <w:rPr>
                <w:rFonts w:cs="Arial"/>
                <w:szCs w:val="16"/>
              </w:rPr>
            </w:pPr>
            <w:r w:rsidRPr="0043539E">
              <w:rPr>
                <w:sz w:val="14"/>
              </w:rPr>
              <w:t>NO</w:t>
            </w:r>
          </w:p>
        </w:tc>
        <w:tc>
          <w:tcPr>
            <w:tcW w:w="549" w:type="dxa"/>
            <w:tcBorders>
              <w:top w:val="nil"/>
              <w:bottom w:val="nil"/>
            </w:tcBorders>
            <w:vAlign w:val="center"/>
          </w:tcPr>
          <w:p w14:paraId="108D09D0" w14:textId="77777777" w:rsidR="00F7009D" w:rsidRPr="00273FF1" w:rsidRDefault="009D6872" w:rsidP="00F7009D">
            <w:pPr>
              <w:pStyle w:val="TabellRader"/>
              <w:rPr>
                <w:rFonts w:cs="Arial"/>
                <w:szCs w:val="16"/>
              </w:rPr>
            </w:pPr>
            <w:r w:rsidRPr="0043539E">
              <w:rPr>
                <w:sz w:val="14"/>
              </w:rPr>
              <w:t>SN</w:t>
            </w:r>
          </w:p>
        </w:tc>
        <w:tc>
          <w:tcPr>
            <w:tcW w:w="554" w:type="dxa"/>
            <w:tcBorders>
              <w:top w:val="nil"/>
              <w:bottom w:val="nil"/>
              <w:right w:val="single" w:sz="6" w:space="0" w:color="auto"/>
            </w:tcBorders>
            <w:vAlign w:val="center"/>
          </w:tcPr>
          <w:p w14:paraId="0DBE20D2" w14:textId="77777777" w:rsidR="00F7009D" w:rsidRPr="00273FF1" w:rsidRDefault="009D6872" w:rsidP="00F7009D">
            <w:pPr>
              <w:pStyle w:val="TabellRader"/>
              <w:rPr>
                <w:rFonts w:cs="Arial"/>
                <w:szCs w:val="16"/>
              </w:rPr>
            </w:pPr>
            <w:r w:rsidRPr="0043539E">
              <w:rPr>
                <w:sz w:val="14"/>
              </w:rPr>
              <w:t>LO</w:t>
            </w:r>
          </w:p>
        </w:tc>
        <w:tc>
          <w:tcPr>
            <w:tcW w:w="549" w:type="dxa"/>
            <w:tcBorders>
              <w:top w:val="nil"/>
              <w:left w:val="single" w:sz="6" w:space="0" w:color="auto"/>
              <w:bottom w:val="nil"/>
            </w:tcBorders>
            <w:vAlign w:val="center"/>
          </w:tcPr>
          <w:p w14:paraId="51FDCADD" w14:textId="77777777" w:rsidR="00F7009D" w:rsidRPr="00731874" w:rsidRDefault="009D6872" w:rsidP="00F7009D">
            <w:pPr>
              <w:pStyle w:val="TabellRader"/>
              <w:rPr>
                <w:rFonts w:cs="Arial"/>
                <w:b/>
                <w:i/>
                <w:szCs w:val="16"/>
              </w:rPr>
            </w:pPr>
            <w:r w:rsidRPr="0043539E">
              <w:rPr>
                <w:b/>
                <w:i/>
                <w:sz w:val="14"/>
              </w:rPr>
              <w:t>REG</w:t>
            </w:r>
          </w:p>
        </w:tc>
        <w:tc>
          <w:tcPr>
            <w:tcW w:w="549" w:type="dxa"/>
            <w:tcBorders>
              <w:top w:val="nil"/>
              <w:bottom w:val="nil"/>
            </w:tcBorders>
            <w:vAlign w:val="center"/>
          </w:tcPr>
          <w:p w14:paraId="105C716E" w14:textId="77777777" w:rsidR="00F7009D" w:rsidRPr="00273FF1" w:rsidRDefault="009D6872" w:rsidP="00F7009D">
            <w:pPr>
              <w:pStyle w:val="TabellRader"/>
              <w:rPr>
                <w:rFonts w:cs="Arial"/>
                <w:szCs w:val="16"/>
              </w:rPr>
            </w:pPr>
            <w:r w:rsidRPr="0043539E">
              <w:rPr>
                <w:sz w:val="14"/>
              </w:rPr>
              <w:t>SWED</w:t>
            </w:r>
          </w:p>
        </w:tc>
        <w:tc>
          <w:tcPr>
            <w:tcW w:w="549" w:type="dxa"/>
            <w:tcBorders>
              <w:top w:val="nil"/>
              <w:bottom w:val="nil"/>
            </w:tcBorders>
            <w:vAlign w:val="center"/>
          </w:tcPr>
          <w:p w14:paraId="45784714" w14:textId="77777777" w:rsidR="00F7009D" w:rsidRPr="00273FF1" w:rsidRDefault="009D6872" w:rsidP="00F7009D">
            <w:pPr>
              <w:pStyle w:val="TabellRader"/>
              <w:rPr>
                <w:rFonts w:cs="Arial"/>
                <w:szCs w:val="16"/>
              </w:rPr>
            </w:pPr>
            <w:r w:rsidRPr="0043539E">
              <w:rPr>
                <w:sz w:val="14"/>
              </w:rPr>
              <w:t>LO</w:t>
            </w:r>
          </w:p>
        </w:tc>
        <w:tc>
          <w:tcPr>
            <w:tcW w:w="554" w:type="dxa"/>
            <w:tcBorders>
              <w:top w:val="nil"/>
              <w:bottom w:val="nil"/>
            </w:tcBorders>
            <w:vAlign w:val="center"/>
          </w:tcPr>
          <w:p w14:paraId="324B93FF" w14:textId="77777777" w:rsidR="00F7009D" w:rsidRPr="00731874" w:rsidRDefault="009D6872" w:rsidP="00F7009D">
            <w:pPr>
              <w:pStyle w:val="TabellRader"/>
              <w:rPr>
                <w:rFonts w:cs="Arial"/>
                <w:b/>
                <w:i/>
                <w:szCs w:val="16"/>
              </w:rPr>
            </w:pPr>
            <w:r w:rsidRPr="0043539E">
              <w:rPr>
                <w:b/>
                <w:i/>
                <w:sz w:val="14"/>
              </w:rPr>
              <w:t>REG</w:t>
            </w:r>
          </w:p>
        </w:tc>
      </w:tr>
      <w:tr w:rsidR="00F7009D" w:rsidRPr="009044A4" w14:paraId="099DE47C" w14:textId="77777777" w:rsidTr="00F7009D">
        <w:trPr>
          <w:trHeight w:val="209"/>
        </w:trPr>
        <w:tc>
          <w:tcPr>
            <w:tcW w:w="551" w:type="dxa"/>
            <w:tcBorders>
              <w:top w:val="nil"/>
              <w:bottom w:val="nil"/>
            </w:tcBorders>
            <w:vAlign w:val="center"/>
          </w:tcPr>
          <w:p w14:paraId="05626696" w14:textId="77777777" w:rsidR="00F7009D" w:rsidRPr="00273FF1" w:rsidRDefault="009D6872" w:rsidP="00F7009D">
            <w:pPr>
              <w:pStyle w:val="TabellRader"/>
              <w:rPr>
                <w:rFonts w:cs="Arial"/>
                <w:szCs w:val="16"/>
              </w:rPr>
            </w:pPr>
            <w:r w:rsidRPr="0043539E">
              <w:rPr>
                <w:sz w:val="14"/>
              </w:rPr>
              <w:t>SWED</w:t>
            </w:r>
          </w:p>
        </w:tc>
        <w:tc>
          <w:tcPr>
            <w:tcW w:w="551" w:type="dxa"/>
            <w:tcBorders>
              <w:top w:val="nil"/>
              <w:bottom w:val="nil"/>
            </w:tcBorders>
            <w:vAlign w:val="center"/>
          </w:tcPr>
          <w:p w14:paraId="2B062C89" w14:textId="77777777" w:rsidR="00F7009D" w:rsidRPr="00273FF1" w:rsidRDefault="009D6872" w:rsidP="00F7009D">
            <w:pPr>
              <w:pStyle w:val="TabellRader"/>
              <w:rPr>
                <w:rFonts w:cs="Arial"/>
                <w:szCs w:val="16"/>
              </w:rPr>
            </w:pPr>
            <w:r w:rsidRPr="0043539E">
              <w:rPr>
                <w:sz w:val="14"/>
              </w:rPr>
              <w:t>RB</w:t>
            </w:r>
          </w:p>
        </w:tc>
        <w:tc>
          <w:tcPr>
            <w:tcW w:w="549" w:type="dxa"/>
            <w:tcBorders>
              <w:top w:val="nil"/>
              <w:bottom w:val="nil"/>
            </w:tcBorders>
            <w:vAlign w:val="center"/>
          </w:tcPr>
          <w:p w14:paraId="26E74569" w14:textId="77777777" w:rsidR="00F7009D" w:rsidRPr="00273FF1" w:rsidRDefault="009D6872" w:rsidP="00F7009D">
            <w:pPr>
              <w:pStyle w:val="TabellRader"/>
              <w:rPr>
                <w:rFonts w:cs="Arial"/>
                <w:szCs w:val="16"/>
              </w:rPr>
            </w:pPr>
            <w:r w:rsidRPr="0043539E">
              <w:rPr>
                <w:sz w:val="14"/>
              </w:rPr>
              <w:t>LO</w:t>
            </w:r>
          </w:p>
        </w:tc>
        <w:tc>
          <w:tcPr>
            <w:tcW w:w="554" w:type="dxa"/>
            <w:tcBorders>
              <w:top w:val="nil"/>
              <w:bottom w:val="nil"/>
              <w:right w:val="single" w:sz="6" w:space="0" w:color="auto"/>
            </w:tcBorders>
            <w:vAlign w:val="center"/>
          </w:tcPr>
          <w:p w14:paraId="115E851F" w14:textId="77777777" w:rsidR="00F7009D" w:rsidRPr="00273FF1" w:rsidRDefault="009D6872" w:rsidP="00F7009D">
            <w:pPr>
              <w:pStyle w:val="TabellRader"/>
              <w:rPr>
                <w:rFonts w:cs="Arial"/>
                <w:szCs w:val="16"/>
              </w:rPr>
            </w:pPr>
            <w:r w:rsidRPr="0043539E">
              <w:rPr>
                <w:sz w:val="14"/>
              </w:rPr>
              <w:t>KI</w:t>
            </w:r>
          </w:p>
        </w:tc>
        <w:tc>
          <w:tcPr>
            <w:tcW w:w="549" w:type="dxa"/>
            <w:tcBorders>
              <w:top w:val="nil"/>
              <w:left w:val="single" w:sz="6" w:space="0" w:color="auto"/>
              <w:bottom w:val="nil"/>
            </w:tcBorders>
            <w:vAlign w:val="center"/>
          </w:tcPr>
          <w:p w14:paraId="72259DAC" w14:textId="77777777" w:rsidR="00F7009D" w:rsidRPr="00273FF1" w:rsidRDefault="009D6872" w:rsidP="00F7009D">
            <w:pPr>
              <w:pStyle w:val="TabellRader"/>
              <w:rPr>
                <w:rFonts w:cs="Arial"/>
                <w:szCs w:val="16"/>
              </w:rPr>
            </w:pPr>
            <w:r w:rsidRPr="0043539E">
              <w:rPr>
                <w:sz w:val="14"/>
              </w:rPr>
              <w:t>SN</w:t>
            </w:r>
          </w:p>
        </w:tc>
        <w:tc>
          <w:tcPr>
            <w:tcW w:w="549" w:type="dxa"/>
            <w:tcBorders>
              <w:top w:val="nil"/>
              <w:bottom w:val="nil"/>
            </w:tcBorders>
            <w:vAlign w:val="center"/>
          </w:tcPr>
          <w:p w14:paraId="281EBE28" w14:textId="77777777" w:rsidR="00F7009D" w:rsidRPr="00273FF1" w:rsidRDefault="009D6872" w:rsidP="00F7009D">
            <w:pPr>
              <w:pStyle w:val="TabellRader"/>
              <w:rPr>
                <w:rFonts w:cs="Arial"/>
                <w:szCs w:val="16"/>
              </w:rPr>
            </w:pPr>
            <w:r w:rsidRPr="0043539E">
              <w:rPr>
                <w:sz w:val="14"/>
              </w:rPr>
              <w:t>HUI</w:t>
            </w:r>
          </w:p>
        </w:tc>
        <w:tc>
          <w:tcPr>
            <w:tcW w:w="549" w:type="dxa"/>
            <w:tcBorders>
              <w:top w:val="nil"/>
              <w:bottom w:val="nil"/>
            </w:tcBorders>
            <w:vAlign w:val="center"/>
          </w:tcPr>
          <w:p w14:paraId="3E71C2F2" w14:textId="77777777" w:rsidR="00F7009D" w:rsidRPr="00273FF1" w:rsidRDefault="009D6872" w:rsidP="00F7009D">
            <w:pPr>
              <w:pStyle w:val="TabellRader"/>
              <w:rPr>
                <w:rFonts w:cs="Arial"/>
                <w:szCs w:val="16"/>
              </w:rPr>
            </w:pPr>
            <w:r w:rsidRPr="0043539E">
              <w:rPr>
                <w:sz w:val="14"/>
              </w:rPr>
              <w:t>SN</w:t>
            </w:r>
          </w:p>
        </w:tc>
        <w:tc>
          <w:tcPr>
            <w:tcW w:w="554" w:type="dxa"/>
            <w:tcBorders>
              <w:top w:val="nil"/>
              <w:bottom w:val="nil"/>
            </w:tcBorders>
            <w:vAlign w:val="center"/>
          </w:tcPr>
          <w:p w14:paraId="2D50A385" w14:textId="77777777" w:rsidR="00F7009D" w:rsidRPr="00273FF1" w:rsidRDefault="009D6872" w:rsidP="00F7009D">
            <w:pPr>
              <w:pStyle w:val="TabellRader"/>
              <w:rPr>
                <w:rFonts w:cs="Arial"/>
                <w:szCs w:val="16"/>
              </w:rPr>
            </w:pPr>
            <w:r w:rsidRPr="0043539E">
              <w:rPr>
                <w:sz w:val="14"/>
              </w:rPr>
              <w:t>SWED</w:t>
            </w:r>
          </w:p>
        </w:tc>
      </w:tr>
      <w:tr w:rsidR="00F7009D" w:rsidRPr="009044A4" w14:paraId="0ED3520A" w14:textId="77777777" w:rsidTr="00F7009D">
        <w:trPr>
          <w:cnfStyle w:val="010000000000" w:firstRow="0" w:lastRow="1" w:firstColumn="0" w:lastColumn="0" w:oddVBand="0" w:evenVBand="0" w:oddHBand="0" w:evenHBand="0" w:firstRowFirstColumn="0" w:firstRowLastColumn="0" w:lastRowFirstColumn="0" w:lastRowLastColumn="0"/>
          <w:trHeight w:val="192"/>
        </w:trPr>
        <w:tc>
          <w:tcPr>
            <w:tcW w:w="551" w:type="dxa"/>
            <w:tcBorders>
              <w:top w:val="nil"/>
            </w:tcBorders>
            <w:vAlign w:val="center"/>
          </w:tcPr>
          <w:p w14:paraId="0953213F" w14:textId="77777777" w:rsidR="00F7009D" w:rsidRPr="00F63B49" w:rsidRDefault="009D6872" w:rsidP="00F7009D">
            <w:pPr>
              <w:pStyle w:val="TabellRader"/>
              <w:rPr>
                <w:rFonts w:cs="Arial"/>
                <w:b w:val="0"/>
                <w:szCs w:val="16"/>
              </w:rPr>
            </w:pPr>
            <w:r w:rsidRPr="00F63B49">
              <w:rPr>
                <w:b w:val="0"/>
                <w:sz w:val="14"/>
              </w:rPr>
              <w:t>SN</w:t>
            </w:r>
          </w:p>
        </w:tc>
        <w:tc>
          <w:tcPr>
            <w:tcW w:w="551" w:type="dxa"/>
            <w:tcBorders>
              <w:top w:val="nil"/>
            </w:tcBorders>
            <w:vAlign w:val="center"/>
          </w:tcPr>
          <w:p w14:paraId="552F2A34" w14:textId="77777777" w:rsidR="00F7009D" w:rsidRPr="00F63B49" w:rsidRDefault="009D6872" w:rsidP="00F7009D">
            <w:pPr>
              <w:pStyle w:val="TabellRader"/>
              <w:rPr>
                <w:rFonts w:cs="Arial"/>
                <w:b w:val="0"/>
                <w:szCs w:val="16"/>
              </w:rPr>
            </w:pPr>
            <w:r w:rsidRPr="00F63B49">
              <w:rPr>
                <w:b w:val="0"/>
                <w:sz w:val="14"/>
              </w:rPr>
              <w:t>SN</w:t>
            </w:r>
          </w:p>
        </w:tc>
        <w:tc>
          <w:tcPr>
            <w:tcW w:w="549" w:type="dxa"/>
            <w:tcBorders>
              <w:top w:val="nil"/>
            </w:tcBorders>
            <w:vAlign w:val="center"/>
          </w:tcPr>
          <w:p w14:paraId="0D72EF33" w14:textId="77777777" w:rsidR="00F7009D" w:rsidRPr="00F63B49" w:rsidRDefault="009D6872" w:rsidP="00F7009D">
            <w:pPr>
              <w:pStyle w:val="TabellRader"/>
              <w:rPr>
                <w:rFonts w:cs="Arial"/>
                <w:b w:val="0"/>
                <w:szCs w:val="16"/>
              </w:rPr>
            </w:pPr>
            <w:r w:rsidRPr="00F63B49">
              <w:rPr>
                <w:b w:val="0"/>
                <w:sz w:val="14"/>
              </w:rPr>
              <w:t>SWED</w:t>
            </w:r>
          </w:p>
        </w:tc>
        <w:tc>
          <w:tcPr>
            <w:tcW w:w="554" w:type="dxa"/>
            <w:tcBorders>
              <w:top w:val="nil"/>
              <w:right w:val="single" w:sz="6" w:space="0" w:color="auto"/>
            </w:tcBorders>
            <w:vAlign w:val="center"/>
          </w:tcPr>
          <w:p w14:paraId="0D4F36FF" w14:textId="77777777" w:rsidR="00F7009D" w:rsidRPr="00F63B49" w:rsidRDefault="009D6872" w:rsidP="00F7009D">
            <w:pPr>
              <w:pStyle w:val="TabellRader"/>
              <w:rPr>
                <w:rFonts w:cs="Arial"/>
                <w:b w:val="0"/>
                <w:szCs w:val="16"/>
              </w:rPr>
            </w:pPr>
            <w:r w:rsidRPr="00F63B49">
              <w:rPr>
                <w:b w:val="0"/>
                <w:sz w:val="14"/>
              </w:rPr>
              <w:t>SN</w:t>
            </w:r>
          </w:p>
        </w:tc>
        <w:tc>
          <w:tcPr>
            <w:tcW w:w="549" w:type="dxa"/>
            <w:tcBorders>
              <w:top w:val="nil"/>
              <w:left w:val="single" w:sz="6" w:space="0" w:color="auto"/>
            </w:tcBorders>
            <w:vAlign w:val="center"/>
          </w:tcPr>
          <w:p w14:paraId="32FD8258" w14:textId="77777777" w:rsidR="00F7009D" w:rsidRPr="00F63B49" w:rsidRDefault="009D6872" w:rsidP="00F7009D">
            <w:pPr>
              <w:pStyle w:val="TabellRader"/>
              <w:rPr>
                <w:rFonts w:cs="Arial"/>
                <w:b w:val="0"/>
                <w:szCs w:val="16"/>
              </w:rPr>
            </w:pPr>
            <w:r w:rsidRPr="00F63B49">
              <w:rPr>
                <w:b w:val="0"/>
                <w:sz w:val="14"/>
              </w:rPr>
              <w:t>SWED</w:t>
            </w:r>
          </w:p>
        </w:tc>
        <w:tc>
          <w:tcPr>
            <w:tcW w:w="549" w:type="dxa"/>
            <w:tcBorders>
              <w:top w:val="nil"/>
            </w:tcBorders>
            <w:vAlign w:val="center"/>
          </w:tcPr>
          <w:p w14:paraId="427E3C2A" w14:textId="77777777" w:rsidR="00F7009D" w:rsidRPr="00F63B49" w:rsidRDefault="009D6872" w:rsidP="00F7009D">
            <w:pPr>
              <w:pStyle w:val="TabellRader"/>
              <w:rPr>
                <w:rFonts w:cs="Arial"/>
                <w:b w:val="0"/>
                <w:szCs w:val="16"/>
              </w:rPr>
            </w:pPr>
            <w:r w:rsidRPr="00F63B49">
              <w:rPr>
                <w:b w:val="0"/>
                <w:sz w:val="14"/>
              </w:rPr>
              <w:t>SN</w:t>
            </w:r>
          </w:p>
        </w:tc>
        <w:tc>
          <w:tcPr>
            <w:tcW w:w="549" w:type="dxa"/>
            <w:tcBorders>
              <w:top w:val="nil"/>
            </w:tcBorders>
            <w:vAlign w:val="center"/>
          </w:tcPr>
          <w:p w14:paraId="7FD6FB0F" w14:textId="77777777" w:rsidR="00F7009D" w:rsidRPr="00F63B49" w:rsidRDefault="009D6872" w:rsidP="00F7009D">
            <w:pPr>
              <w:pStyle w:val="TabellRader"/>
              <w:rPr>
                <w:rFonts w:cs="Arial"/>
                <w:b w:val="0"/>
                <w:szCs w:val="16"/>
              </w:rPr>
            </w:pPr>
            <w:r w:rsidRPr="00F63B49">
              <w:rPr>
                <w:b w:val="0"/>
                <w:sz w:val="14"/>
              </w:rPr>
              <w:t>SWED</w:t>
            </w:r>
          </w:p>
        </w:tc>
        <w:tc>
          <w:tcPr>
            <w:tcW w:w="554" w:type="dxa"/>
            <w:tcBorders>
              <w:top w:val="nil"/>
            </w:tcBorders>
            <w:vAlign w:val="center"/>
          </w:tcPr>
          <w:p w14:paraId="756A6C8D" w14:textId="77777777" w:rsidR="00F7009D" w:rsidRPr="00F63B49" w:rsidRDefault="009D6872" w:rsidP="00F7009D">
            <w:pPr>
              <w:pStyle w:val="TabellRader"/>
              <w:rPr>
                <w:rFonts w:cs="Arial"/>
                <w:b w:val="0"/>
                <w:szCs w:val="16"/>
              </w:rPr>
            </w:pPr>
            <w:r w:rsidRPr="00F63B49">
              <w:rPr>
                <w:b w:val="0"/>
                <w:sz w:val="14"/>
              </w:rPr>
              <w:t>SN</w:t>
            </w:r>
          </w:p>
        </w:tc>
      </w:tr>
    </w:tbl>
    <w:p w14:paraId="74B9ACA2" w14:textId="249470DB" w:rsidR="00F7009D" w:rsidRDefault="009D6872" w:rsidP="00F7009D">
      <w:pPr>
        <w:pStyle w:val="TabellFotnot"/>
      </w:pPr>
      <w:r w:rsidRPr="00E71EFE">
        <w:t xml:space="preserve">Anm.: </w:t>
      </w:r>
      <w:r>
        <w:t>Prognosmakarna är regeringen (REG), Konjunkturinstitutet (KI), Riksbanken (RB), Handelns utredningsinstitut (HUI), Landsorganisationen (LO), Svenskt näringsliv (SN), Nordea (NO), Swedbank (SWED), Handelsbanken (SHB) och SEB.</w:t>
      </w:r>
      <w:r w:rsidRPr="00F80325">
        <w:t xml:space="preserve"> </w:t>
      </w:r>
    </w:p>
    <w:p w14:paraId="3F48B157" w14:textId="79DEEC1D" w:rsidR="00F7009D" w:rsidRDefault="009D6872" w:rsidP="00F7009D">
      <w:pPr>
        <w:pStyle w:val="TabellFotnot"/>
      </w:pPr>
      <w:r w:rsidRPr="00684918">
        <w:t>Källor: Respektive prognosinstitut och egna beräkningar.</w:t>
      </w:r>
    </w:p>
    <w:p w14:paraId="7FCD7EE7" w14:textId="77777777" w:rsidR="00F7009D" w:rsidRPr="00F623B9" w:rsidRDefault="009D6872" w:rsidP="00F7009D">
      <w:pPr>
        <w:pStyle w:val="Rubrik6utannumrering"/>
        <w:rPr>
          <w:rStyle w:val="Rubrik6utannumreringChar"/>
          <w:i/>
        </w:rPr>
      </w:pPr>
      <w:r w:rsidRPr="00F623B9">
        <w:rPr>
          <w:rStyle w:val="Rubrik6utannumreringChar"/>
          <w:i/>
        </w:rPr>
        <w:t>Ingen signifikant bias i regeringens prognoser</w:t>
      </w:r>
    </w:p>
    <w:p w14:paraId="11F51859" w14:textId="3B845988" w:rsidR="00F7009D" w:rsidRDefault="009D6872" w:rsidP="00F7009D">
      <w:pPr>
        <w:pStyle w:val="Brdtext"/>
      </w:pPr>
      <w:r w:rsidRPr="003F69BD">
        <w:t xml:space="preserve">Regeringen testar för systematisk snedvridning (bias) i prognoserna. </w:t>
      </w:r>
      <w:r>
        <w:fldChar w:fldCharType="begin"/>
      </w:r>
      <w:r>
        <w:instrText xml:space="preserve"> REF _Ref384113290 \h </w:instrText>
      </w:r>
      <w:r>
        <w:fldChar w:fldCharType="separate"/>
      </w:r>
      <w:r w:rsidR="004642B5">
        <w:t xml:space="preserve">Tabell </w:t>
      </w:r>
      <w:r w:rsidR="004642B5" w:rsidRPr="004642B5">
        <w:rPr>
          <w:bCs/>
          <w:noProof/>
        </w:rPr>
        <w:t>3</w:t>
      </w:r>
      <w:r w:rsidR="004642B5">
        <w:t>.</w:t>
      </w:r>
      <w:r w:rsidR="004642B5">
        <w:rPr>
          <w:noProof/>
        </w:rPr>
        <w:t>18</w:t>
      </w:r>
      <w:r>
        <w:fldChar w:fldCharType="end"/>
      </w:r>
      <w:r>
        <w:t xml:space="preserve"> </w:t>
      </w:r>
      <w:r w:rsidRPr="003F69BD">
        <w:t>visar medel</w:t>
      </w:r>
      <w:r>
        <w:softHyphen/>
      </w:r>
      <w:r w:rsidRPr="003F69BD">
        <w:t>prognos</w:t>
      </w:r>
      <w:r>
        <w:t>fel</w:t>
      </w:r>
      <w:r w:rsidRPr="003F69BD">
        <w:t xml:space="preserve"> (MPF) tillsammans med p-värden för hypotesprövningen att medelprognosfelet är noll, dvs. att det inte finns någon bias. </w:t>
      </w:r>
    </w:p>
    <w:p w14:paraId="4322665C" w14:textId="77777777" w:rsidR="00F7009D" w:rsidRPr="00D0573C" w:rsidRDefault="00F7009D" w:rsidP="00F7009D">
      <w:pPr>
        <w:pStyle w:val="TabellFotnot"/>
      </w:pPr>
    </w:p>
    <w:p w14:paraId="44409B80" w14:textId="2063C006" w:rsidR="00F7009D" w:rsidRDefault="009D6872" w:rsidP="00F7009D">
      <w:pPr>
        <w:pStyle w:val="TabellRubrik"/>
      </w:pPr>
      <w:bookmarkStart w:id="230" w:name="_Ref384113290"/>
      <w:bookmarkStart w:id="231" w:name="_Toc384401645"/>
      <w:r>
        <w:t xml:space="preserve">Tabell </w:t>
      </w:r>
      <w:r w:rsidR="0009067D">
        <w:fldChar w:fldCharType="begin"/>
      </w:r>
      <w:r w:rsidR="0009067D">
        <w:instrText xml:space="preserve"> STYLEREF "Rubrik 1"\n \* MER</w:instrText>
      </w:r>
      <w:r w:rsidR="0009067D">
        <w:instrText xml:space="preserve">GEFORMAT </w:instrText>
      </w:r>
      <w:r w:rsidR="0009067D">
        <w:fldChar w:fldCharType="separate"/>
      </w:r>
      <w:r w:rsidR="004642B5" w:rsidRPr="004642B5">
        <w:rPr>
          <w:bCs/>
          <w:noProof/>
        </w:rPr>
        <w:t>3</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18</w:t>
      </w:r>
      <w:r w:rsidR="0009067D">
        <w:rPr>
          <w:noProof/>
        </w:rPr>
        <w:fldChar w:fldCharType="end"/>
      </w:r>
      <w:bookmarkEnd w:id="230"/>
      <w:r>
        <w:t xml:space="preserve"> Genomsnittliga prognosfel för prognoser för BNP-tillväxten 1994–2013</w:t>
      </w:r>
      <w:bookmarkEnd w:id="231"/>
    </w:p>
    <w:p w14:paraId="7D9A4C05" w14:textId="77777777" w:rsidR="00F7009D" w:rsidRDefault="009D6872" w:rsidP="00F7009D">
      <w:pPr>
        <w:pStyle w:val="TabellUnderrubrik"/>
      </w:pPr>
      <w:r>
        <w:t xml:space="preserve">Medelprognosfel </w:t>
      </w:r>
      <w:r>
        <w:rPr>
          <w:iCs/>
          <w:sz w:val="16"/>
          <w:szCs w:val="16"/>
        </w:rPr>
        <w:t>(MPF)</w:t>
      </w:r>
      <w:r>
        <w:t>, p-värde (p) och antal observationer (T)</w:t>
      </w:r>
    </w:p>
    <w:tbl>
      <w:tblPr>
        <w:tblStyle w:val="RKEgentabell"/>
        <w:tblW w:w="4417" w:type="dxa"/>
        <w:tblLayout w:type="fixed"/>
        <w:tblLook w:val="0460" w:firstRow="1" w:lastRow="1" w:firstColumn="0" w:lastColumn="0" w:noHBand="0" w:noVBand="1"/>
      </w:tblPr>
      <w:tblGrid>
        <w:gridCol w:w="689"/>
        <w:gridCol w:w="678"/>
        <w:gridCol w:w="599"/>
        <w:gridCol w:w="611"/>
        <w:gridCol w:w="729"/>
        <w:gridCol w:w="599"/>
        <w:gridCol w:w="512"/>
      </w:tblGrid>
      <w:tr w:rsidR="00F7009D" w14:paraId="0840FEE7" w14:textId="77777777" w:rsidTr="00F7009D">
        <w:trPr>
          <w:cnfStyle w:val="100000000000" w:firstRow="1" w:lastRow="0" w:firstColumn="0" w:lastColumn="0" w:oddVBand="0" w:evenVBand="0" w:oddHBand="0" w:evenHBand="0" w:firstRowFirstColumn="0" w:firstRowLastColumn="0" w:lastRowFirstColumn="0" w:lastRowLastColumn="0"/>
          <w:trHeight w:val="184"/>
        </w:trPr>
        <w:tc>
          <w:tcPr>
            <w:tcW w:w="689" w:type="dxa"/>
          </w:tcPr>
          <w:p w14:paraId="236369CF" w14:textId="77777777" w:rsidR="00F7009D" w:rsidRDefault="00F7009D" w:rsidP="00F7009D">
            <w:pPr>
              <w:pStyle w:val="TabellHuvud"/>
              <w:keepNext/>
              <w:keepLines/>
            </w:pPr>
          </w:p>
        </w:tc>
        <w:tc>
          <w:tcPr>
            <w:tcW w:w="1888" w:type="dxa"/>
            <w:gridSpan w:val="3"/>
          </w:tcPr>
          <w:p w14:paraId="37DEE5C5" w14:textId="77777777" w:rsidR="00F7009D" w:rsidRDefault="009D6872" w:rsidP="00F7009D">
            <w:pPr>
              <w:pStyle w:val="TabellHuvud"/>
              <w:keepNext/>
              <w:keepLines/>
            </w:pPr>
            <w:r>
              <w:rPr>
                <w:szCs w:val="16"/>
              </w:rPr>
              <w:t>Utfärdade samma år som utfall</w:t>
            </w:r>
          </w:p>
        </w:tc>
        <w:tc>
          <w:tcPr>
            <w:tcW w:w="1840" w:type="dxa"/>
            <w:gridSpan w:val="3"/>
          </w:tcPr>
          <w:p w14:paraId="7D21798D" w14:textId="77777777" w:rsidR="00F7009D" w:rsidRDefault="009D6872" w:rsidP="00F7009D">
            <w:pPr>
              <w:pStyle w:val="TabellHuvud"/>
              <w:keepNext/>
              <w:keepLines/>
            </w:pPr>
            <w:r>
              <w:rPr>
                <w:szCs w:val="16"/>
              </w:rPr>
              <w:t>Utfärdade året innan utfall</w:t>
            </w:r>
          </w:p>
        </w:tc>
      </w:tr>
      <w:tr w:rsidR="00F7009D" w14:paraId="788C5E9E" w14:textId="77777777" w:rsidTr="00F7009D">
        <w:trPr>
          <w:trHeight w:val="216"/>
        </w:trPr>
        <w:tc>
          <w:tcPr>
            <w:tcW w:w="689" w:type="dxa"/>
            <w:tcBorders>
              <w:top w:val="single" w:sz="18" w:space="0" w:color="auto"/>
              <w:right w:val="single" w:sz="12" w:space="0" w:color="auto"/>
            </w:tcBorders>
            <w:vAlign w:val="center"/>
          </w:tcPr>
          <w:p w14:paraId="407F8DF4" w14:textId="77777777" w:rsidR="00F7009D" w:rsidRPr="005A2BD1" w:rsidRDefault="009D6872" w:rsidP="00F7009D">
            <w:pPr>
              <w:pStyle w:val="TabellRader"/>
              <w:rPr>
                <w:rFonts w:cs="Arial"/>
                <w:szCs w:val="16"/>
              </w:rPr>
            </w:pPr>
            <w:r w:rsidRPr="007B0D9E">
              <w:rPr>
                <w:i/>
              </w:rPr>
              <w:t>Inst.</w:t>
            </w:r>
          </w:p>
        </w:tc>
        <w:tc>
          <w:tcPr>
            <w:tcW w:w="678" w:type="dxa"/>
            <w:tcBorders>
              <w:left w:val="single" w:sz="12" w:space="0" w:color="auto"/>
            </w:tcBorders>
            <w:vAlign w:val="center"/>
          </w:tcPr>
          <w:p w14:paraId="78759FA8" w14:textId="77777777" w:rsidR="00F7009D" w:rsidRPr="00634E10" w:rsidRDefault="009D6872" w:rsidP="00F7009D">
            <w:pPr>
              <w:pStyle w:val="TabellRader"/>
              <w:rPr>
                <w:rFonts w:cs="Arial"/>
                <w:i/>
                <w:szCs w:val="16"/>
              </w:rPr>
            </w:pPr>
            <w:r w:rsidRPr="00B90B74">
              <w:rPr>
                <w:i/>
              </w:rPr>
              <w:t>M</w:t>
            </w:r>
            <w:r>
              <w:rPr>
                <w:rFonts w:cs="Arial"/>
                <w:i/>
                <w:szCs w:val="16"/>
              </w:rPr>
              <w:t>P</w:t>
            </w:r>
            <w:r w:rsidRPr="00634E10">
              <w:rPr>
                <w:rFonts w:cs="Arial"/>
                <w:i/>
                <w:szCs w:val="16"/>
              </w:rPr>
              <w:t>F</w:t>
            </w:r>
          </w:p>
        </w:tc>
        <w:tc>
          <w:tcPr>
            <w:tcW w:w="599" w:type="dxa"/>
            <w:vAlign w:val="center"/>
          </w:tcPr>
          <w:p w14:paraId="537ADDF3" w14:textId="77777777" w:rsidR="00F7009D" w:rsidRPr="005A2BD1" w:rsidRDefault="009D6872" w:rsidP="00F7009D">
            <w:pPr>
              <w:pStyle w:val="TabellRader"/>
              <w:rPr>
                <w:rFonts w:cs="Arial"/>
                <w:szCs w:val="16"/>
              </w:rPr>
            </w:pPr>
            <w:r w:rsidRPr="007B0D9E">
              <w:rPr>
                <w:i/>
              </w:rPr>
              <w:t>p</w:t>
            </w:r>
          </w:p>
        </w:tc>
        <w:tc>
          <w:tcPr>
            <w:tcW w:w="611" w:type="dxa"/>
            <w:tcBorders>
              <w:top w:val="single" w:sz="6" w:space="0" w:color="auto"/>
              <w:right w:val="single" w:sz="6" w:space="0" w:color="auto"/>
            </w:tcBorders>
          </w:tcPr>
          <w:p w14:paraId="2BA19F1A" w14:textId="77777777" w:rsidR="00F7009D" w:rsidRPr="005A2BD1" w:rsidRDefault="009D6872" w:rsidP="00F7009D">
            <w:pPr>
              <w:pStyle w:val="TabellRader"/>
              <w:rPr>
                <w:i/>
                <w:iCs/>
                <w:szCs w:val="16"/>
              </w:rPr>
            </w:pPr>
            <w:r w:rsidRPr="00B90B74">
              <w:rPr>
                <w:i/>
              </w:rPr>
              <w:t>T</w:t>
            </w:r>
          </w:p>
        </w:tc>
        <w:tc>
          <w:tcPr>
            <w:tcW w:w="729" w:type="dxa"/>
            <w:tcBorders>
              <w:left w:val="single" w:sz="6" w:space="0" w:color="auto"/>
            </w:tcBorders>
            <w:vAlign w:val="center"/>
          </w:tcPr>
          <w:p w14:paraId="72616A88" w14:textId="77777777" w:rsidR="00F7009D" w:rsidRPr="00634E10" w:rsidRDefault="009D6872" w:rsidP="00F7009D">
            <w:pPr>
              <w:pStyle w:val="TabellRader"/>
              <w:rPr>
                <w:rFonts w:cs="Arial"/>
                <w:i/>
                <w:szCs w:val="16"/>
              </w:rPr>
            </w:pPr>
            <w:r w:rsidRPr="00B90B74">
              <w:rPr>
                <w:i/>
              </w:rPr>
              <w:t>M</w:t>
            </w:r>
            <w:r>
              <w:rPr>
                <w:rFonts w:cs="Arial"/>
                <w:i/>
                <w:szCs w:val="16"/>
              </w:rPr>
              <w:t>P</w:t>
            </w:r>
            <w:r w:rsidRPr="00634E10">
              <w:rPr>
                <w:rFonts w:cs="Arial"/>
                <w:i/>
                <w:szCs w:val="16"/>
              </w:rPr>
              <w:t>F</w:t>
            </w:r>
          </w:p>
        </w:tc>
        <w:tc>
          <w:tcPr>
            <w:tcW w:w="599" w:type="dxa"/>
            <w:vAlign w:val="center"/>
          </w:tcPr>
          <w:p w14:paraId="1E40C531" w14:textId="77777777" w:rsidR="00F7009D" w:rsidRPr="005A2BD1" w:rsidRDefault="009D6872" w:rsidP="00F7009D">
            <w:pPr>
              <w:pStyle w:val="TabellRader"/>
              <w:rPr>
                <w:rFonts w:cs="Arial"/>
                <w:szCs w:val="16"/>
              </w:rPr>
            </w:pPr>
            <w:r w:rsidRPr="007B0D9E">
              <w:rPr>
                <w:i/>
              </w:rPr>
              <w:t>p</w:t>
            </w:r>
          </w:p>
        </w:tc>
        <w:tc>
          <w:tcPr>
            <w:tcW w:w="512" w:type="dxa"/>
          </w:tcPr>
          <w:p w14:paraId="35D99DED" w14:textId="77777777" w:rsidR="00F7009D" w:rsidRPr="005A2BD1" w:rsidRDefault="009D6872" w:rsidP="00F7009D">
            <w:pPr>
              <w:pStyle w:val="TabellRader"/>
              <w:rPr>
                <w:i/>
                <w:iCs/>
                <w:szCs w:val="16"/>
              </w:rPr>
            </w:pPr>
            <w:r w:rsidRPr="00B90B74">
              <w:rPr>
                <w:i/>
              </w:rPr>
              <w:t>T</w:t>
            </w:r>
          </w:p>
        </w:tc>
      </w:tr>
      <w:tr w:rsidR="00F7009D" w14:paraId="796F1DF4" w14:textId="77777777" w:rsidTr="00F7009D">
        <w:trPr>
          <w:trHeight w:val="202"/>
        </w:trPr>
        <w:tc>
          <w:tcPr>
            <w:tcW w:w="689" w:type="dxa"/>
            <w:tcBorders>
              <w:bottom w:val="nil"/>
              <w:right w:val="single" w:sz="12" w:space="0" w:color="auto"/>
            </w:tcBorders>
          </w:tcPr>
          <w:p w14:paraId="3C16C537" w14:textId="77777777" w:rsidR="00F7009D" w:rsidRPr="00AC7A8D" w:rsidRDefault="009D6872" w:rsidP="00F7009D">
            <w:pPr>
              <w:pStyle w:val="TabellRader"/>
              <w:rPr>
                <w:rFonts w:cs="Arial"/>
                <w:b/>
                <w:i/>
                <w:kern w:val="24"/>
                <w:szCs w:val="16"/>
              </w:rPr>
            </w:pPr>
            <w:r w:rsidRPr="007B0D9E">
              <w:rPr>
                <w:b/>
                <w:i/>
              </w:rPr>
              <w:t>REG</w:t>
            </w:r>
          </w:p>
        </w:tc>
        <w:tc>
          <w:tcPr>
            <w:tcW w:w="678" w:type="dxa"/>
            <w:tcBorders>
              <w:left w:val="single" w:sz="12" w:space="0" w:color="auto"/>
              <w:bottom w:val="nil"/>
            </w:tcBorders>
          </w:tcPr>
          <w:p w14:paraId="5098A586" w14:textId="77777777" w:rsidR="00F7009D" w:rsidRPr="005A2BD1" w:rsidRDefault="009D6872" w:rsidP="00F7009D">
            <w:pPr>
              <w:pStyle w:val="TabellRader"/>
              <w:rPr>
                <w:rFonts w:cs="Arial"/>
                <w:kern w:val="24"/>
                <w:szCs w:val="16"/>
              </w:rPr>
            </w:pPr>
            <w:r>
              <w:t>0,41</w:t>
            </w:r>
          </w:p>
        </w:tc>
        <w:tc>
          <w:tcPr>
            <w:tcW w:w="599" w:type="dxa"/>
            <w:tcBorders>
              <w:bottom w:val="nil"/>
            </w:tcBorders>
          </w:tcPr>
          <w:p w14:paraId="0B12D7A8" w14:textId="77777777" w:rsidR="00F7009D" w:rsidRPr="005A2BD1" w:rsidRDefault="009D6872" w:rsidP="00F7009D">
            <w:pPr>
              <w:pStyle w:val="TabellRader"/>
              <w:rPr>
                <w:rFonts w:cs="Arial"/>
                <w:kern w:val="24"/>
                <w:szCs w:val="16"/>
              </w:rPr>
            </w:pPr>
            <w:r>
              <w:t>0,351</w:t>
            </w:r>
          </w:p>
        </w:tc>
        <w:tc>
          <w:tcPr>
            <w:tcW w:w="611" w:type="dxa"/>
            <w:tcBorders>
              <w:bottom w:val="nil"/>
              <w:right w:val="single" w:sz="6" w:space="0" w:color="auto"/>
            </w:tcBorders>
          </w:tcPr>
          <w:p w14:paraId="6CE7F091" w14:textId="77777777" w:rsidR="00F7009D" w:rsidRPr="005A2BD1" w:rsidRDefault="009D6872" w:rsidP="00F7009D">
            <w:pPr>
              <w:pStyle w:val="TabellRader"/>
              <w:rPr>
                <w:rFonts w:cs="Arial"/>
                <w:kern w:val="24"/>
                <w:szCs w:val="16"/>
              </w:rPr>
            </w:pPr>
            <w:r>
              <w:t>40</w:t>
            </w:r>
          </w:p>
        </w:tc>
        <w:tc>
          <w:tcPr>
            <w:tcW w:w="729" w:type="dxa"/>
            <w:tcBorders>
              <w:left w:val="single" w:sz="6" w:space="0" w:color="auto"/>
              <w:bottom w:val="nil"/>
            </w:tcBorders>
          </w:tcPr>
          <w:p w14:paraId="1904CEC8" w14:textId="77777777" w:rsidR="00F7009D" w:rsidRPr="005A2BD1" w:rsidRDefault="009D6872" w:rsidP="00F7009D">
            <w:pPr>
              <w:pStyle w:val="TabellRader"/>
              <w:rPr>
                <w:rFonts w:cs="Arial"/>
                <w:kern w:val="24"/>
                <w:szCs w:val="16"/>
              </w:rPr>
            </w:pPr>
            <w:r>
              <w:t>-0,09</w:t>
            </w:r>
          </w:p>
        </w:tc>
        <w:tc>
          <w:tcPr>
            <w:tcW w:w="599" w:type="dxa"/>
            <w:tcBorders>
              <w:bottom w:val="nil"/>
            </w:tcBorders>
          </w:tcPr>
          <w:p w14:paraId="687D9BE8" w14:textId="77777777" w:rsidR="00F7009D" w:rsidRPr="005A2BD1" w:rsidRDefault="009D6872" w:rsidP="00F7009D">
            <w:pPr>
              <w:pStyle w:val="TabellRader"/>
              <w:rPr>
                <w:rFonts w:cs="Arial"/>
                <w:kern w:val="24"/>
                <w:szCs w:val="16"/>
              </w:rPr>
            </w:pPr>
            <w:r>
              <w:t>0,859</w:t>
            </w:r>
          </w:p>
        </w:tc>
        <w:tc>
          <w:tcPr>
            <w:tcW w:w="512" w:type="dxa"/>
            <w:tcBorders>
              <w:bottom w:val="nil"/>
            </w:tcBorders>
          </w:tcPr>
          <w:p w14:paraId="35D2F789" w14:textId="77777777" w:rsidR="00F7009D" w:rsidRPr="005A2BD1" w:rsidRDefault="009D6872" w:rsidP="00F7009D">
            <w:pPr>
              <w:pStyle w:val="TabellRader"/>
              <w:rPr>
                <w:rFonts w:cs="Arial"/>
                <w:kern w:val="24"/>
                <w:szCs w:val="16"/>
              </w:rPr>
            </w:pPr>
            <w:r>
              <w:t>38</w:t>
            </w:r>
          </w:p>
        </w:tc>
      </w:tr>
      <w:tr w:rsidR="00F7009D" w14:paraId="19D38AE6" w14:textId="77777777" w:rsidTr="00F7009D">
        <w:trPr>
          <w:trHeight w:val="202"/>
        </w:trPr>
        <w:tc>
          <w:tcPr>
            <w:tcW w:w="689" w:type="dxa"/>
            <w:tcBorders>
              <w:top w:val="nil"/>
              <w:bottom w:val="nil"/>
              <w:right w:val="single" w:sz="12" w:space="0" w:color="auto"/>
            </w:tcBorders>
          </w:tcPr>
          <w:p w14:paraId="36DD1C04" w14:textId="6AF6B68B" w:rsidR="00F7009D" w:rsidRPr="005A2BD1" w:rsidRDefault="009D6872" w:rsidP="00F7009D">
            <w:pPr>
              <w:pStyle w:val="TabellRader"/>
              <w:rPr>
                <w:rFonts w:cs="Arial"/>
                <w:b/>
                <w:szCs w:val="16"/>
              </w:rPr>
            </w:pPr>
            <w:r w:rsidRPr="005A2BD1">
              <w:t>KI</w:t>
            </w:r>
          </w:p>
        </w:tc>
        <w:tc>
          <w:tcPr>
            <w:tcW w:w="678" w:type="dxa"/>
            <w:tcBorders>
              <w:top w:val="nil"/>
              <w:left w:val="single" w:sz="12" w:space="0" w:color="auto"/>
              <w:bottom w:val="nil"/>
            </w:tcBorders>
          </w:tcPr>
          <w:p w14:paraId="5B88A164" w14:textId="77777777" w:rsidR="00F7009D" w:rsidRPr="005A2BD1" w:rsidRDefault="009D6872" w:rsidP="00F7009D">
            <w:pPr>
              <w:pStyle w:val="TabellRader"/>
              <w:rPr>
                <w:rFonts w:cs="Arial"/>
                <w:szCs w:val="16"/>
              </w:rPr>
            </w:pPr>
            <w:r>
              <w:t>0,42</w:t>
            </w:r>
          </w:p>
        </w:tc>
        <w:tc>
          <w:tcPr>
            <w:tcW w:w="599" w:type="dxa"/>
            <w:tcBorders>
              <w:top w:val="nil"/>
              <w:bottom w:val="nil"/>
            </w:tcBorders>
          </w:tcPr>
          <w:p w14:paraId="23A44E4D" w14:textId="77777777" w:rsidR="00F7009D" w:rsidRPr="005A2BD1" w:rsidRDefault="009D6872" w:rsidP="00F7009D">
            <w:pPr>
              <w:pStyle w:val="TabellRader"/>
              <w:rPr>
                <w:rFonts w:cs="Arial"/>
                <w:szCs w:val="16"/>
              </w:rPr>
            </w:pPr>
            <w:r>
              <w:t>0,268</w:t>
            </w:r>
          </w:p>
        </w:tc>
        <w:tc>
          <w:tcPr>
            <w:tcW w:w="611" w:type="dxa"/>
            <w:tcBorders>
              <w:top w:val="nil"/>
              <w:bottom w:val="nil"/>
              <w:right w:val="single" w:sz="6" w:space="0" w:color="auto"/>
            </w:tcBorders>
          </w:tcPr>
          <w:p w14:paraId="715C92B2" w14:textId="77777777" w:rsidR="00F7009D" w:rsidRPr="005A2BD1" w:rsidRDefault="009D6872" w:rsidP="00F7009D">
            <w:pPr>
              <w:pStyle w:val="TabellRader"/>
              <w:rPr>
                <w:rFonts w:cs="Arial"/>
                <w:szCs w:val="16"/>
              </w:rPr>
            </w:pPr>
            <w:r>
              <w:t>80</w:t>
            </w:r>
          </w:p>
        </w:tc>
        <w:tc>
          <w:tcPr>
            <w:tcW w:w="729" w:type="dxa"/>
            <w:tcBorders>
              <w:top w:val="nil"/>
              <w:left w:val="single" w:sz="6" w:space="0" w:color="auto"/>
              <w:bottom w:val="nil"/>
            </w:tcBorders>
          </w:tcPr>
          <w:p w14:paraId="0774B5BF" w14:textId="77777777" w:rsidR="00F7009D" w:rsidRPr="005A2BD1" w:rsidRDefault="009D6872" w:rsidP="00F7009D">
            <w:pPr>
              <w:pStyle w:val="TabellRader"/>
              <w:rPr>
                <w:rFonts w:cs="Arial"/>
                <w:szCs w:val="16"/>
              </w:rPr>
            </w:pPr>
            <w:r>
              <w:t>-0,09</w:t>
            </w:r>
          </w:p>
        </w:tc>
        <w:tc>
          <w:tcPr>
            <w:tcW w:w="599" w:type="dxa"/>
            <w:tcBorders>
              <w:top w:val="nil"/>
              <w:bottom w:val="nil"/>
            </w:tcBorders>
          </w:tcPr>
          <w:p w14:paraId="236D1643" w14:textId="77777777" w:rsidR="00F7009D" w:rsidRPr="005A2BD1" w:rsidRDefault="009D6872" w:rsidP="00F7009D">
            <w:pPr>
              <w:pStyle w:val="TabellRader"/>
              <w:rPr>
                <w:rFonts w:cs="Arial"/>
                <w:szCs w:val="16"/>
              </w:rPr>
            </w:pPr>
            <w:r>
              <w:t>0,844</w:t>
            </w:r>
          </w:p>
        </w:tc>
        <w:tc>
          <w:tcPr>
            <w:tcW w:w="512" w:type="dxa"/>
            <w:tcBorders>
              <w:top w:val="nil"/>
              <w:bottom w:val="nil"/>
            </w:tcBorders>
          </w:tcPr>
          <w:p w14:paraId="2AFBD2D2" w14:textId="77777777" w:rsidR="00F7009D" w:rsidRPr="005A2BD1" w:rsidRDefault="009D6872" w:rsidP="00F7009D">
            <w:pPr>
              <w:pStyle w:val="TabellRader"/>
              <w:rPr>
                <w:rFonts w:cs="Arial"/>
                <w:szCs w:val="16"/>
              </w:rPr>
            </w:pPr>
            <w:r>
              <w:t>76</w:t>
            </w:r>
          </w:p>
        </w:tc>
      </w:tr>
      <w:tr w:rsidR="00F7009D" w14:paraId="1E2AA7F5" w14:textId="77777777" w:rsidTr="00F7009D">
        <w:trPr>
          <w:trHeight w:val="202"/>
        </w:trPr>
        <w:tc>
          <w:tcPr>
            <w:tcW w:w="689" w:type="dxa"/>
            <w:tcBorders>
              <w:top w:val="nil"/>
              <w:bottom w:val="nil"/>
              <w:right w:val="single" w:sz="12" w:space="0" w:color="auto"/>
            </w:tcBorders>
          </w:tcPr>
          <w:p w14:paraId="63844D67" w14:textId="77777777" w:rsidR="00F7009D" w:rsidRPr="005A2BD1" w:rsidRDefault="009D6872" w:rsidP="00F7009D">
            <w:pPr>
              <w:pStyle w:val="TabellRader"/>
              <w:rPr>
                <w:rFonts w:cs="Arial"/>
                <w:b/>
                <w:szCs w:val="16"/>
              </w:rPr>
            </w:pPr>
            <w:r w:rsidRPr="005A2BD1">
              <w:t>RB</w:t>
            </w:r>
          </w:p>
        </w:tc>
        <w:tc>
          <w:tcPr>
            <w:tcW w:w="678" w:type="dxa"/>
            <w:tcBorders>
              <w:top w:val="nil"/>
              <w:left w:val="single" w:sz="12" w:space="0" w:color="auto"/>
              <w:bottom w:val="nil"/>
            </w:tcBorders>
          </w:tcPr>
          <w:p w14:paraId="659A5CEE" w14:textId="77777777" w:rsidR="00F7009D" w:rsidRPr="005A2BD1" w:rsidRDefault="009D6872" w:rsidP="00F7009D">
            <w:pPr>
              <w:pStyle w:val="TabellRader"/>
              <w:rPr>
                <w:rFonts w:cs="Arial"/>
                <w:szCs w:val="16"/>
              </w:rPr>
            </w:pPr>
            <w:r>
              <w:t>0,41</w:t>
            </w:r>
          </w:p>
        </w:tc>
        <w:tc>
          <w:tcPr>
            <w:tcW w:w="599" w:type="dxa"/>
            <w:tcBorders>
              <w:top w:val="nil"/>
              <w:bottom w:val="nil"/>
            </w:tcBorders>
          </w:tcPr>
          <w:p w14:paraId="6DEC019B" w14:textId="77777777" w:rsidR="00F7009D" w:rsidRPr="005A2BD1" w:rsidRDefault="009D6872" w:rsidP="00F7009D">
            <w:pPr>
              <w:pStyle w:val="TabellRader"/>
              <w:rPr>
                <w:rFonts w:cs="Arial"/>
                <w:szCs w:val="16"/>
              </w:rPr>
            </w:pPr>
            <w:r>
              <w:t>0,324</w:t>
            </w:r>
          </w:p>
        </w:tc>
        <w:tc>
          <w:tcPr>
            <w:tcW w:w="611" w:type="dxa"/>
            <w:tcBorders>
              <w:top w:val="nil"/>
              <w:bottom w:val="nil"/>
              <w:right w:val="single" w:sz="6" w:space="0" w:color="auto"/>
            </w:tcBorders>
          </w:tcPr>
          <w:p w14:paraId="12068DC6" w14:textId="77777777" w:rsidR="00F7009D" w:rsidRPr="005A2BD1" w:rsidRDefault="009D6872" w:rsidP="00F7009D">
            <w:pPr>
              <w:pStyle w:val="TabellRader"/>
              <w:rPr>
                <w:rFonts w:cs="Arial"/>
                <w:szCs w:val="16"/>
              </w:rPr>
            </w:pPr>
            <w:r>
              <w:t>82</w:t>
            </w:r>
          </w:p>
        </w:tc>
        <w:tc>
          <w:tcPr>
            <w:tcW w:w="729" w:type="dxa"/>
            <w:tcBorders>
              <w:top w:val="nil"/>
              <w:left w:val="single" w:sz="6" w:space="0" w:color="auto"/>
              <w:bottom w:val="nil"/>
            </w:tcBorders>
          </w:tcPr>
          <w:p w14:paraId="20799F27" w14:textId="77777777" w:rsidR="00F7009D" w:rsidRPr="005A2BD1" w:rsidRDefault="009D6872" w:rsidP="00F7009D">
            <w:pPr>
              <w:pStyle w:val="TabellRader"/>
              <w:rPr>
                <w:rFonts w:cs="Arial"/>
                <w:szCs w:val="16"/>
              </w:rPr>
            </w:pPr>
            <w:r>
              <w:t>0,08</w:t>
            </w:r>
          </w:p>
        </w:tc>
        <w:tc>
          <w:tcPr>
            <w:tcW w:w="599" w:type="dxa"/>
            <w:tcBorders>
              <w:top w:val="nil"/>
              <w:bottom w:val="nil"/>
            </w:tcBorders>
          </w:tcPr>
          <w:p w14:paraId="74DB53D0" w14:textId="77777777" w:rsidR="00F7009D" w:rsidRPr="005A2BD1" w:rsidRDefault="009D6872" w:rsidP="00F7009D">
            <w:pPr>
              <w:pStyle w:val="TabellRader"/>
              <w:rPr>
                <w:rFonts w:cs="Arial"/>
                <w:szCs w:val="16"/>
              </w:rPr>
            </w:pPr>
            <w:r>
              <w:t>0,846</w:t>
            </w:r>
          </w:p>
        </w:tc>
        <w:tc>
          <w:tcPr>
            <w:tcW w:w="512" w:type="dxa"/>
            <w:tcBorders>
              <w:top w:val="nil"/>
              <w:bottom w:val="nil"/>
            </w:tcBorders>
          </w:tcPr>
          <w:p w14:paraId="1D2B38B1" w14:textId="77777777" w:rsidR="00F7009D" w:rsidRPr="005A2BD1" w:rsidRDefault="009D6872" w:rsidP="00F7009D">
            <w:pPr>
              <w:pStyle w:val="TabellRader"/>
              <w:rPr>
                <w:rFonts w:cs="Arial"/>
                <w:szCs w:val="16"/>
              </w:rPr>
            </w:pPr>
            <w:r>
              <w:t>76</w:t>
            </w:r>
          </w:p>
        </w:tc>
      </w:tr>
      <w:tr w:rsidR="00F7009D" w14:paraId="47B55EF0" w14:textId="77777777" w:rsidTr="00F7009D">
        <w:trPr>
          <w:trHeight w:val="216"/>
        </w:trPr>
        <w:tc>
          <w:tcPr>
            <w:tcW w:w="689" w:type="dxa"/>
            <w:tcBorders>
              <w:top w:val="nil"/>
              <w:bottom w:val="nil"/>
              <w:right w:val="single" w:sz="12" w:space="0" w:color="auto"/>
            </w:tcBorders>
          </w:tcPr>
          <w:p w14:paraId="657A2AAF" w14:textId="77777777" w:rsidR="00F7009D" w:rsidRPr="005A2BD1" w:rsidRDefault="009D6872" w:rsidP="00F7009D">
            <w:pPr>
              <w:pStyle w:val="TabellRader"/>
              <w:rPr>
                <w:rFonts w:cs="Arial"/>
                <w:b/>
                <w:szCs w:val="16"/>
              </w:rPr>
            </w:pPr>
            <w:r w:rsidRPr="005A2BD1">
              <w:t>HUI</w:t>
            </w:r>
          </w:p>
        </w:tc>
        <w:tc>
          <w:tcPr>
            <w:tcW w:w="678" w:type="dxa"/>
            <w:tcBorders>
              <w:top w:val="nil"/>
              <w:left w:val="single" w:sz="12" w:space="0" w:color="auto"/>
              <w:bottom w:val="nil"/>
            </w:tcBorders>
          </w:tcPr>
          <w:p w14:paraId="1AC45CC2" w14:textId="77777777" w:rsidR="00F7009D" w:rsidRPr="005A2BD1" w:rsidRDefault="009D6872" w:rsidP="00F7009D">
            <w:pPr>
              <w:pStyle w:val="TabellRader"/>
              <w:rPr>
                <w:rFonts w:cs="Arial"/>
                <w:szCs w:val="16"/>
              </w:rPr>
            </w:pPr>
            <w:r>
              <w:t>0,40</w:t>
            </w:r>
          </w:p>
        </w:tc>
        <w:tc>
          <w:tcPr>
            <w:tcW w:w="599" w:type="dxa"/>
            <w:tcBorders>
              <w:top w:val="nil"/>
              <w:bottom w:val="nil"/>
            </w:tcBorders>
          </w:tcPr>
          <w:p w14:paraId="7A274881" w14:textId="77777777" w:rsidR="00F7009D" w:rsidRPr="005A2BD1" w:rsidRDefault="009D6872" w:rsidP="00F7009D">
            <w:pPr>
              <w:pStyle w:val="TabellRader"/>
              <w:rPr>
                <w:rFonts w:cs="Arial"/>
                <w:szCs w:val="16"/>
              </w:rPr>
            </w:pPr>
            <w:r>
              <w:t>0,280</w:t>
            </w:r>
          </w:p>
        </w:tc>
        <w:tc>
          <w:tcPr>
            <w:tcW w:w="611" w:type="dxa"/>
            <w:tcBorders>
              <w:top w:val="nil"/>
              <w:bottom w:val="nil"/>
              <w:right w:val="single" w:sz="6" w:space="0" w:color="auto"/>
            </w:tcBorders>
          </w:tcPr>
          <w:p w14:paraId="50156862" w14:textId="77777777" w:rsidR="00F7009D" w:rsidRPr="005A2BD1" w:rsidRDefault="009D6872" w:rsidP="00F7009D">
            <w:pPr>
              <w:pStyle w:val="TabellRader"/>
              <w:rPr>
                <w:rFonts w:cs="Arial"/>
                <w:szCs w:val="16"/>
              </w:rPr>
            </w:pPr>
            <w:r>
              <w:t>80</w:t>
            </w:r>
          </w:p>
        </w:tc>
        <w:tc>
          <w:tcPr>
            <w:tcW w:w="729" w:type="dxa"/>
            <w:tcBorders>
              <w:top w:val="nil"/>
              <w:left w:val="single" w:sz="6" w:space="0" w:color="auto"/>
              <w:bottom w:val="nil"/>
            </w:tcBorders>
          </w:tcPr>
          <w:p w14:paraId="60526A9D" w14:textId="77777777" w:rsidR="00F7009D" w:rsidRPr="005A2BD1" w:rsidRDefault="009D6872" w:rsidP="00F7009D">
            <w:pPr>
              <w:pStyle w:val="TabellRader"/>
              <w:rPr>
                <w:rFonts w:cs="Arial"/>
                <w:szCs w:val="16"/>
              </w:rPr>
            </w:pPr>
            <w:r>
              <w:t>0,05</w:t>
            </w:r>
          </w:p>
        </w:tc>
        <w:tc>
          <w:tcPr>
            <w:tcW w:w="599" w:type="dxa"/>
            <w:tcBorders>
              <w:top w:val="nil"/>
              <w:bottom w:val="nil"/>
            </w:tcBorders>
          </w:tcPr>
          <w:p w14:paraId="54D10245" w14:textId="77777777" w:rsidR="00F7009D" w:rsidRPr="005A2BD1" w:rsidRDefault="009D6872" w:rsidP="00F7009D">
            <w:pPr>
              <w:pStyle w:val="TabellRader"/>
              <w:rPr>
                <w:rFonts w:cs="Arial"/>
                <w:szCs w:val="16"/>
              </w:rPr>
            </w:pPr>
            <w:r>
              <w:t>0,907</w:t>
            </w:r>
          </w:p>
        </w:tc>
        <w:tc>
          <w:tcPr>
            <w:tcW w:w="512" w:type="dxa"/>
            <w:tcBorders>
              <w:top w:val="nil"/>
              <w:bottom w:val="nil"/>
            </w:tcBorders>
          </w:tcPr>
          <w:p w14:paraId="7150E6DB" w14:textId="77777777" w:rsidR="00F7009D" w:rsidRPr="005A2BD1" w:rsidRDefault="009D6872" w:rsidP="00F7009D">
            <w:pPr>
              <w:pStyle w:val="TabellRader"/>
              <w:rPr>
                <w:rFonts w:cs="Arial"/>
                <w:szCs w:val="16"/>
              </w:rPr>
            </w:pPr>
            <w:r>
              <w:t>76</w:t>
            </w:r>
          </w:p>
        </w:tc>
      </w:tr>
      <w:tr w:rsidR="00F7009D" w:rsidRPr="009044A4" w14:paraId="59FEF00C" w14:textId="77777777" w:rsidTr="00F7009D">
        <w:trPr>
          <w:trHeight w:val="202"/>
        </w:trPr>
        <w:tc>
          <w:tcPr>
            <w:tcW w:w="689" w:type="dxa"/>
            <w:tcBorders>
              <w:top w:val="nil"/>
              <w:bottom w:val="nil"/>
              <w:right w:val="single" w:sz="12" w:space="0" w:color="auto"/>
            </w:tcBorders>
          </w:tcPr>
          <w:p w14:paraId="1407EEF0" w14:textId="77777777" w:rsidR="00F7009D" w:rsidRPr="005A2BD1" w:rsidRDefault="009D6872" w:rsidP="00F7009D">
            <w:pPr>
              <w:pStyle w:val="TabellRader"/>
              <w:rPr>
                <w:rFonts w:cs="Arial"/>
                <w:b/>
                <w:szCs w:val="16"/>
              </w:rPr>
            </w:pPr>
            <w:r w:rsidRPr="005A2BD1">
              <w:t>NO</w:t>
            </w:r>
          </w:p>
        </w:tc>
        <w:tc>
          <w:tcPr>
            <w:tcW w:w="678" w:type="dxa"/>
            <w:tcBorders>
              <w:top w:val="nil"/>
              <w:left w:val="single" w:sz="12" w:space="0" w:color="auto"/>
              <w:bottom w:val="nil"/>
            </w:tcBorders>
          </w:tcPr>
          <w:p w14:paraId="0F66272F" w14:textId="77777777" w:rsidR="00F7009D" w:rsidRPr="005A2BD1" w:rsidRDefault="009D6872" w:rsidP="00F7009D">
            <w:pPr>
              <w:pStyle w:val="TabellRader"/>
              <w:rPr>
                <w:rFonts w:cs="Arial"/>
                <w:szCs w:val="16"/>
              </w:rPr>
            </w:pPr>
            <w:r>
              <w:t>0,52</w:t>
            </w:r>
          </w:p>
        </w:tc>
        <w:tc>
          <w:tcPr>
            <w:tcW w:w="599" w:type="dxa"/>
            <w:tcBorders>
              <w:top w:val="nil"/>
              <w:bottom w:val="nil"/>
            </w:tcBorders>
          </w:tcPr>
          <w:p w14:paraId="5CFA002D" w14:textId="77777777" w:rsidR="00F7009D" w:rsidRPr="00F63529" w:rsidRDefault="009D6872" w:rsidP="00F7009D">
            <w:pPr>
              <w:pStyle w:val="TabellRader"/>
              <w:rPr>
                <w:rFonts w:cs="Arial"/>
                <w:szCs w:val="16"/>
              </w:rPr>
            </w:pPr>
            <w:r>
              <w:t>0,141</w:t>
            </w:r>
          </w:p>
        </w:tc>
        <w:tc>
          <w:tcPr>
            <w:tcW w:w="611" w:type="dxa"/>
            <w:tcBorders>
              <w:top w:val="nil"/>
              <w:bottom w:val="nil"/>
              <w:right w:val="single" w:sz="6" w:space="0" w:color="auto"/>
            </w:tcBorders>
          </w:tcPr>
          <w:p w14:paraId="7DE5B0D6" w14:textId="77777777" w:rsidR="00F7009D" w:rsidRPr="005A2BD1" w:rsidRDefault="009D6872" w:rsidP="00F7009D">
            <w:pPr>
              <w:pStyle w:val="TabellRader"/>
              <w:rPr>
                <w:rFonts w:cs="Arial"/>
                <w:szCs w:val="16"/>
              </w:rPr>
            </w:pPr>
            <w:r>
              <w:t>76</w:t>
            </w:r>
          </w:p>
        </w:tc>
        <w:tc>
          <w:tcPr>
            <w:tcW w:w="729" w:type="dxa"/>
            <w:tcBorders>
              <w:top w:val="nil"/>
              <w:left w:val="single" w:sz="6" w:space="0" w:color="auto"/>
              <w:bottom w:val="nil"/>
            </w:tcBorders>
          </w:tcPr>
          <w:p w14:paraId="6FBDF08F" w14:textId="77777777" w:rsidR="00F7009D" w:rsidRPr="005A2BD1" w:rsidRDefault="009D6872" w:rsidP="00F7009D">
            <w:pPr>
              <w:pStyle w:val="TabellRader"/>
              <w:rPr>
                <w:rFonts w:cs="Arial"/>
                <w:szCs w:val="16"/>
              </w:rPr>
            </w:pPr>
            <w:r>
              <w:t>0,11</w:t>
            </w:r>
          </w:p>
        </w:tc>
        <w:tc>
          <w:tcPr>
            <w:tcW w:w="599" w:type="dxa"/>
            <w:tcBorders>
              <w:top w:val="nil"/>
              <w:bottom w:val="nil"/>
            </w:tcBorders>
          </w:tcPr>
          <w:p w14:paraId="64C290AA" w14:textId="77777777" w:rsidR="00F7009D" w:rsidRPr="005A2BD1" w:rsidRDefault="009D6872" w:rsidP="00F7009D">
            <w:pPr>
              <w:pStyle w:val="TabellRader"/>
              <w:rPr>
                <w:rFonts w:cs="Arial"/>
                <w:szCs w:val="16"/>
              </w:rPr>
            </w:pPr>
            <w:r>
              <w:t>0,774</w:t>
            </w:r>
          </w:p>
        </w:tc>
        <w:tc>
          <w:tcPr>
            <w:tcW w:w="512" w:type="dxa"/>
            <w:tcBorders>
              <w:top w:val="nil"/>
              <w:bottom w:val="nil"/>
            </w:tcBorders>
          </w:tcPr>
          <w:p w14:paraId="1734A732" w14:textId="77777777" w:rsidR="00F7009D" w:rsidRPr="005A2BD1" w:rsidRDefault="009D6872" w:rsidP="00F7009D">
            <w:pPr>
              <w:pStyle w:val="TabellRader"/>
              <w:rPr>
                <w:rFonts w:cs="Arial"/>
                <w:szCs w:val="16"/>
              </w:rPr>
            </w:pPr>
            <w:r>
              <w:t>72</w:t>
            </w:r>
          </w:p>
        </w:tc>
      </w:tr>
      <w:tr w:rsidR="00F7009D" w:rsidRPr="009044A4" w14:paraId="487E6534" w14:textId="77777777" w:rsidTr="00F7009D">
        <w:trPr>
          <w:trHeight w:val="202"/>
        </w:trPr>
        <w:tc>
          <w:tcPr>
            <w:tcW w:w="689" w:type="dxa"/>
            <w:tcBorders>
              <w:top w:val="nil"/>
              <w:bottom w:val="nil"/>
              <w:right w:val="single" w:sz="12" w:space="0" w:color="auto"/>
            </w:tcBorders>
          </w:tcPr>
          <w:p w14:paraId="244BCFC2" w14:textId="77777777" w:rsidR="00F7009D" w:rsidRPr="005A2BD1" w:rsidRDefault="009D6872" w:rsidP="00F7009D">
            <w:pPr>
              <w:pStyle w:val="TabellRader"/>
              <w:rPr>
                <w:rFonts w:cs="Arial"/>
                <w:b/>
                <w:szCs w:val="16"/>
              </w:rPr>
            </w:pPr>
            <w:r w:rsidRPr="005A2BD1">
              <w:t>SHB</w:t>
            </w:r>
          </w:p>
        </w:tc>
        <w:tc>
          <w:tcPr>
            <w:tcW w:w="678" w:type="dxa"/>
            <w:tcBorders>
              <w:top w:val="nil"/>
              <w:left w:val="single" w:sz="12" w:space="0" w:color="auto"/>
              <w:bottom w:val="nil"/>
            </w:tcBorders>
          </w:tcPr>
          <w:p w14:paraId="0B6DFF53" w14:textId="77777777" w:rsidR="00F7009D" w:rsidRPr="005A2BD1" w:rsidRDefault="009D6872" w:rsidP="00F7009D">
            <w:pPr>
              <w:pStyle w:val="TabellRader"/>
              <w:rPr>
                <w:rFonts w:cs="Arial"/>
                <w:szCs w:val="16"/>
              </w:rPr>
            </w:pPr>
            <w:r>
              <w:rPr>
                <w:color w:val="000000" w:themeColor="dark1"/>
              </w:rPr>
              <w:t>0,35</w:t>
            </w:r>
          </w:p>
        </w:tc>
        <w:tc>
          <w:tcPr>
            <w:tcW w:w="599" w:type="dxa"/>
            <w:tcBorders>
              <w:top w:val="nil"/>
              <w:bottom w:val="nil"/>
            </w:tcBorders>
          </w:tcPr>
          <w:p w14:paraId="15E8CF53" w14:textId="77777777" w:rsidR="00F7009D" w:rsidRPr="005A2BD1" w:rsidRDefault="009D6872" w:rsidP="00F7009D">
            <w:pPr>
              <w:pStyle w:val="TabellRader"/>
              <w:rPr>
                <w:rFonts w:cs="Arial"/>
                <w:szCs w:val="16"/>
              </w:rPr>
            </w:pPr>
            <w:r>
              <w:rPr>
                <w:color w:val="000000" w:themeColor="dark1"/>
              </w:rPr>
              <w:t>0,407</w:t>
            </w:r>
          </w:p>
        </w:tc>
        <w:tc>
          <w:tcPr>
            <w:tcW w:w="611" w:type="dxa"/>
            <w:tcBorders>
              <w:top w:val="nil"/>
              <w:bottom w:val="nil"/>
              <w:right w:val="single" w:sz="6" w:space="0" w:color="auto"/>
            </w:tcBorders>
          </w:tcPr>
          <w:p w14:paraId="1F665129" w14:textId="77777777" w:rsidR="00F7009D" w:rsidRPr="005A2BD1" w:rsidRDefault="009D6872" w:rsidP="00F7009D">
            <w:pPr>
              <w:pStyle w:val="TabellRader"/>
              <w:rPr>
                <w:rFonts w:cs="Arial"/>
                <w:szCs w:val="16"/>
              </w:rPr>
            </w:pPr>
            <w:r>
              <w:t>71</w:t>
            </w:r>
          </w:p>
        </w:tc>
        <w:tc>
          <w:tcPr>
            <w:tcW w:w="729" w:type="dxa"/>
            <w:tcBorders>
              <w:top w:val="nil"/>
              <w:left w:val="single" w:sz="6" w:space="0" w:color="auto"/>
              <w:bottom w:val="nil"/>
            </w:tcBorders>
          </w:tcPr>
          <w:p w14:paraId="3344599A" w14:textId="77777777" w:rsidR="00F7009D" w:rsidRPr="005A2BD1" w:rsidRDefault="009D6872" w:rsidP="00F7009D">
            <w:pPr>
              <w:pStyle w:val="TabellRader"/>
              <w:rPr>
                <w:rFonts w:cs="Arial"/>
                <w:szCs w:val="16"/>
              </w:rPr>
            </w:pPr>
            <w:r>
              <w:rPr>
                <w:color w:val="000000" w:themeColor="dark1"/>
              </w:rPr>
              <w:t>0,08</w:t>
            </w:r>
          </w:p>
        </w:tc>
        <w:tc>
          <w:tcPr>
            <w:tcW w:w="599" w:type="dxa"/>
            <w:tcBorders>
              <w:top w:val="nil"/>
              <w:bottom w:val="nil"/>
            </w:tcBorders>
          </w:tcPr>
          <w:p w14:paraId="602E3C44" w14:textId="77777777" w:rsidR="00F7009D" w:rsidRPr="005A2BD1" w:rsidRDefault="009D6872" w:rsidP="00F7009D">
            <w:pPr>
              <w:pStyle w:val="TabellRader"/>
              <w:rPr>
                <w:rFonts w:cs="Arial"/>
                <w:szCs w:val="16"/>
              </w:rPr>
            </w:pPr>
            <w:r>
              <w:rPr>
                <w:color w:val="000000" w:themeColor="dark1"/>
              </w:rPr>
              <w:t>0,872</w:t>
            </w:r>
          </w:p>
        </w:tc>
        <w:tc>
          <w:tcPr>
            <w:tcW w:w="512" w:type="dxa"/>
            <w:tcBorders>
              <w:top w:val="nil"/>
              <w:bottom w:val="nil"/>
            </w:tcBorders>
          </w:tcPr>
          <w:p w14:paraId="68CAD5F1" w14:textId="77777777" w:rsidR="00F7009D" w:rsidRPr="005A2BD1" w:rsidRDefault="009D6872" w:rsidP="00F7009D">
            <w:pPr>
              <w:pStyle w:val="TabellRader"/>
              <w:rPr>
                <w:rFonts w:cs="Arial"/>
                <w:szCs w:val="16"/>
              </w:rPr>
            </w:pPr>
            <w:r>
              <w:t>68</w:t>
            </w:r>
          </w:p>
        </w:tc>
      </w:tr>
      <w:tr w:rsidR="00F7009D" w:rsidRPr="009044A4" w14:paraId="3CE63ABE" w14:textId="77777777" w:rsidTr="00F7009D">
        <w:trPr>
          <w:trHeight w:val="202"/>
        </w:trPr>
        <w:tc>
          <w:tcPr>
            <w:tcW w:w="689" w:type="dxa"/>
            <w:tcBorders>
              <w:top w:val="nil"/>
              <w:bottom w:val="nil"/>
              <w:right w:val="single" w:sz="12" w:space="0" w:color="auto"/>
            </w:tcBorders>
          </w:tcPr>
          <w:p w14:paraId="33FD4FE3" w14:textId="77777777" w:rsidR="00F7009D" w:rsidRPr="005A2BD1" w:rsidRDefault="009D6872" w:rsidP="00F7009D">
            <w:pPr>
              <w:pStyle w:val="TabellRader"/>
              <w:rPr>
                <w:rFonts w:cs="Arial"/>
                <w:b/>
                <w:szCs w:val="16"/>
              </w:rPr>
            </w:pPr>
            <w:r w:rsidRPr="005A2BD1">
              <w:t>SEB</w:t>
            </w:r>
          </w:p>
        </w:tc>
        <w:tc>
          <w:tcPr>
            <w:tcW w:w="678" w:type="dxa"/>
            <w:tcBorders>
              <w:top w:val="nil"/>
              <w:left w:val="single" w:sz="12" w:space="0" w:color="auto"/>
              <w:bottom w:val="nil"/>
            </w:tcBorders>
          </w:tcPr>
          <w:p w14:paraId="17EE82B2" w14:textId="77777777" w:rsidR="00F7009D" w:rsidRPr="005A2BD1" w:rsidRDefault="009D6872" w:rsidP="00F7009D">
            <w:pPr>
              <w:pStyle w:val="TabellRader"/>
              <w:rPr>
                <w:rFonts w:cs="Arial"/>
                <w:szCs w:val="16"/>
              </w:rPr>
            </w:pPr>
            <w:r>
              <w:t>0,34</w:t>
            </w:r>
          </w:p>
        </w:tc>
        <w:tc>
          <w:tcPr>
            <w:tcW w:w="599" w:type="dxa"/>
            <w:tcBorders>
              <w:top w:val="nil"/>
              <w:bottom w:val="nil"/>
            </w:tcBorders>
          </w:tcPr>
          <w:p w14:paraId="3418A83A" w14:textId="77777777" w:rsidR="00F7009D" w:rsidRPr="005A2BD1" w:rsidRDefault="009D6872" w:rsidP="00F7009D">
            <w:pPr>
              <w:pStyle w:val="TabellRader"/>
              <w:rPr>
                <w:rFonts w:cs="Arial"/>
                <w:szCs w:val="16"/>
              </w:rPr>
            </w:pPr>
            <w:r>
              <w:t>0,399</w:t>
            </w:r>
          </w:p>
        </w:tc>
        <w:tc>
          <w:tcPr>
            <w:tcW w:w="611" w:type="dxa"/>
            <w:tcBorders>
              <w:top w:val="nil"/>
              <w:bottom w:val="nil"/>
              <w:right w:val="single" w:sz="6" w:space="0" w:color="auto"/>
            </w:tcBorders>
          </w:tcPr>
          <w:p w14:paraId="30FA9070" w14:textId="77777777" w:rsidR="00F7009D" w:rsidRPr="005A2BD1" w:rsidRDefault="009D6872" w:rsidP="00F7009D">
            <w:pPr>
              <w:pStyle w:val="TabellRader"/>
              <w:rPr>
                <w:rFonts w:cs="Arial"/>
                <w:szCs w:val="16"/>
              </w:rPr>
            </w:pPr>
            <w:r>
              <w:t>74</w:t>
            </w:r>
          </w:p>
        </w:tc>
        <w:tc>
          <w:tcPr>
            <w:tcW w:w="729" w:type="dxa"/>
            <w:tcBorders>
              <w:top w:val="nil"/>
              <w:left w:val="single" w:sz="6" w:space="0" w:color="auto"/>
              <w:bottom w:val="nil"/>
            </w:tcBorders>
          </w:tcPr>
          <w:p w14:paraId="1783EA96" w14:textId="77777777" w:rsidR="00F7009D" w:rsidRPr="005A2BD1" w:rsidRDefault="009D6872" w:rsidP="00F7009D">
            <w:pPr>
              <w:pStyle w:val="TabellRader"/>
              <w:rPr>
                <w:rFonts w:cs="Arial"/>
                <w:szCs w:val="16"/>
              </w:rPr>
            </w:pPr>
            <w:r>
              <w:t>0,08</w:t>
            </w:r>
          </w:p>
        </w:tc>
        <w:tc>
          <w:tcPr>
            <w:tcW w:w="599" w:type="dxa"/>
            <w:tcBorders>
              <w:top w:val="nil"/>
              <w:bottom w:val="nil"/>
            </w:tcBorders>
          </w:tcPr>
          <w:p w14:paraId="3ACB446D" w14:textId="77777777" w:rsidR="00F7009D" w:rsidRPr="005A2BD1" w:rsidRDefault="009D6872" w:rsidP="00F7009D">
            <w:pPr>
              <w:pStyle w:val="TabellRader"/>
              <w:rPr>
                <w:rFonts w:cs="Arial"/>
                <w:szCs w:val="16"/>
              </w:rPr>
            </w:pPr>
            <w:r>
              <w:t>0,861</w:t>
            </w:r>
          </w:p>
        </w:tc>
        <w:tc>
          <w:tcPr>
            <w:tcW w:w="512" w:type="dxa"/>
            <w:tcBorders>
              <w:top w:val="nil"/>
              <w:bottom w:val="nil"/>
            </w:tcBorders>
          </w:tcPr>
          <w:p w14:paraId="230CCB76" w14:textId="77777777" w:rsidR="00F7009D" w:rsidRPr="005A2BD1" w:rsidRDefault="009D6872" w:rsidP="00F7009D">
            <w:pPr>
              <w:pStyle w:val="TabellRader"/>
              <w:rPr>
                <w:rFonts w:cs="Arial"/>
                <w:szCs w:val="16"/>
              </w:rPr>
            </w:pPr>
            <w:r>
              <w:t>70</w:t>
            </w:r>
          </w:p>
        </w:tc>
      </w:tr>
      <w:tr w:rsidR="00F7009D" w:rsidRPr="009044A4" w14:paraId="69844A3B" w14:textId="77777777" w:rsidTr="00F7009D">
        <w:trPr>
          <w:trHeight w:val="216"/>
        </w:trPr>
        <w:tc>
          <w:tcPr>
            <w:tcW w:w="689" w:type="dxa"/>
            <w:tcBorders>
              <w:top w:val="nil"/>
              <w:bottom w:val="nil"/>
              <w:right w:val="single" w:sz="12" w:space="0" w:color="auto"/>
            </w:tcBorders>
          </w:tcPr>
          <w:p w14:paraId="676872CC" w14:textId="77777777" w:rsidR="00F7009D" w:rsidRPr="005A2BD1" w:rsidRDefault="009D6872" w:rsidP="00F7009D">
            <w:pPr>
              <w:pStyle w:val="TabellRader"/>
              <w:rPr>
                <w:rFonts w:cs="Arial"/>
                <w:b/>
                <w:szCs w:val="16"/>
              </w:rPr>
            </w:pPr>
            <w:r w:rsidRPr="005A2BD1">
              <w:t>SWED</w:t>
            </w:r>
          </w:p>
        </w:tc>
        <w:tc>
          <w:tcPr>
            <w:tcW w:w="678" w:type="dxa"/>
            <w:tcBorders>
              <w:top w:val="nil"/>
              <w:left w:val="single" w:sz="12" w:space="0" w:color="auto"/>
              <w:bottom w:val="nil"/>
            </w:tcBorders>
          </w:tcPr>
          <w:p w14:paraId="2D08EBE7" w14:textId="77777777" w:rsidR="00F7009D" w:rsidRPr="005A2BD1" w:rsidRDefault="009D6872" w:rsidP="00F7009D">
            <w:pPr>
              <w:pStyle w:val="TabellRader"/>
              <w:rPr>
                <w:rFonts w:cs="Arial"/>
                <w:szCs w:val="16"/>
              </w:rPr>
            </w:pPr>
            <w:r>
              <w:t>0,48</w:t>
            </w:r>
          </w:p>
        </w:tc>
        <w:tc>
          <w:tcPr>
            <w:tcW w:w="599" w:type="dxa"/>
            <w:tcBorders>
              <w:top w:val="nil"/>
              <w:bottom w:val="nil"/>
            </w:tcBorders>
          </w:tcPr>
          <w:p w14:paraId="4A4ED70E" w14:textId="77777777" w:rsidR="00F7009D" w:rsidRPr="005A2BD1" w:rsidRDefault="009D6872" w:rsidP="00F7009D">
            <w:pPr>
              <w:pStyle w:val="TabellRader"/>
              <w:rPr>
                <w:rFonts w:cs="Arial"/>
                <w:szCs w:val="16"/>
              </w:rPr>
            </w:pPr>
            <w:r>
              <w:t>0,403</w:t>
            </w:r>
          </w:p>
        </w:tc>
        <w:tc>
          <w:tcPr>
            <w:tcW w:w="611" w:type="dxa"/>
            <w:tcBorders>
              <w:top w:val="nil"/>
              <w:bottom w:val="nil"/>
              <w:right w:val="single" w:sz="6" w:space="0" w:color="auto"/>
            </w:tcBorders>
          </w:tcPr>
          <w:p w14:paraId="4D9D21A1" w14:textId="77777777" w:rsidR="00F7009D" w:rsidRPr="005A2BD1" w:rsidRDefault="009D6872" w:rsidP="00F7009D">
            <w:pPr>
              <w:pStyle w:val="TabellRader"/>
              <w:rPr>
                <w:rFonts w:cs="Arial"/>
                <w:szCs w:val="16"/>
              </w:rPr>
            </w:pPr>
            <w:r>
              <w:t>39</w:t>
            </w:r>
          </w:p>
        </w:tc>
        <w:tc>
          <w:tcPr>
            <w:tcW w:w="729" w:type="dxa"/>
            <w:tcBorders>
              <w:top w:val="nil"/>
              <w:left w:val="single" w:sz="6" w:space="0" w:color="auto"/>
              <w:bottom w:val="nil"/>
            </w:tcBorders>
          </w:tcPr>
          <w:p w14:paraId="20200CC2" w14:textId="77777777" w:rsidR="00F7009D" w:rsidRPr="005A2BD1" w:rsidRDefault="009D6872" w:rsidP="00F7009D">
            <w:pPr>
              <w:pStyle w:val="TabellRader"/>
              <w:rPr>
                <w:rFonts w:cs="Arial"/>
                <w:szCs w:val="16"/>
              </w:rPr>
            </w:pPr>
            <w:r>
              <w:t>0,12</w:t>
            </w:r>
          </w:p>
        </w:tc>
        <w:tc>
          <w:tcPr>
            <w:tcW w:w="599" w:type="dxa"/>
            <w:tcBorders>
              <w:top w:val="nil"/>
              <w:bottom w:val="nil"/>
            </w:tcBorders>
          </w:tcPr>
          <w:p w14:paraId="08963E34" w14:textId="77777777" w:rsidR="00F7009D" w:rsidRPr="005A2BD1" w:rsidRDefault="009D6872" w:rsidP="00F7009D">
            <w:pPr>
              <w:pStyle w:val="TabellRader"/>
              <w:rPr>
                <w:rFonts w:cs="Arial"/>
                <w:szCs w:val="16"/>
              </w:rPr>
            </w:pPr>
            <w:r>
              <w:t>0,869</w:t>
            </w:r>
          </w:p>
        </w:tc>
        <w:tc>
          <w:tcPr>
            <w:tcW w:w="512" w:type="dxa"/>
            <w:tcBorders>
              <w:top w:val="nil"/>
              <w:bottom w:val="nil"/>
            </w:tcBorders>
          </w:tcPr>
          <w:p w14:paraId="06DD0E8F" w14:textId="77777777" w:rsidR="00F7009D" w:rsidRPr="005A2BD1" w:rsidRDefault="009D6872" w:rsidP="00F7009D">
            <w:pPr>
              <w:pStyle w:val="TabellRader"/>
              <w:rPr>
                <w:rFonts w:cs="Arial"/>
                <w:szCs w:val="16"/>
              </w:rPr>
            </w:pPr>
            <w:r>
              <w:t>35</w:t>
            </w:r>
          </w:p>
        </w:tc>
      </w:tr>
      <w:tr w:rsidR="00F7009D" w:rsidRPr="009044A4" w14:paraId="33EFE73B" w14:textId="77777777" w:rsidTr="00F7009D">
        <w:trPr>
          <w:trHeight w:val="202"/>
        </w:trPr>
        <w:tc>
          <w:tcPr>
            <w:tcW w:w="689" w:type="dxa"/>
            <w:tcBorders>
              <w:top w:val="nil"/>
              <w:bottom w:val="nil"/>
              <w:right w:val="single" w:sz="12" w:space="0" w:color="auto"/>
            </w:tcBorders>
          </w:tcPr>
          <w:p w14:paraId="1320A1D0" w14:textId="77777777" w:rsidR="00F7009D" w:rsidRPr="005A2BD1" w:rsidRDefault="009D6872" w:rsidP="00F7009D">
            <w:pPr>
              <w:pStyle w:val="TabellRader"/>
              <w:rPr>
                <w:rFonts w:cs="Arial"/>
                <w:b/>
                <w:szCs w:val="16"/>
              </w:rPr>
            </w:pPr>
            <w:r w:rsidRPr="005A2BD1">
              <w:t>SN</w:t>
            </w:r>
          </w:p>
        </w:tc>
        <w:tc>
          <w:tcPr>
            <w:tcW w:w="678" w:type="dxa"/>
            <w:tcBorders>
              <w:top w:val="nil"/>
              <w:left w:val="single" w:sz="12" w:space="0" w:color="auto"/>
              <w:bottom w:val="nil"/>
            </w:tcBorders>
          </w:tcPr>
          <w:p w14:paraId="65EC5D03" w14:textId="77777777" w:rsidR="00F7009D" w:rsidRPr="005A2BD1" w:rsidRDefault="009D6872" w:rsidP="00F7009D">
            <w:pPr>
              <w:pStyle w:val="TabellRader"/>
              <w:rPr>
                <w:rFonts w:cs="Arial"/>
                <w:szCs w:val="16"/>
              </w:rPr>
            </w:pPr>
            <w:r>
              <w:t>0,68</w:t>
            </w:r>
          </w:p>
        </w:tc>
        <w:tc>
          <w:tcPr>
            <w:tcW w:w="599" w:type="dxa"/>
            <w:tcBorders>
              <w:top w:val="nil"/>
              <w:bottom w:val="nil"/>
            </w:tcBorders>
          </w:tcPr>
          <w:p w14:paraId="37B91BA0" w14:textId="77777777" w:rsidR="00F7009D" w:rsidRPr="00C71FC7" w:rsidRDefault="009D6872" w:rsidP="00F7009D">
            <w:pPr>
              <w:pStyle w:val="TabellRader"/>
              <w:rPr>
                <w:rFonts w:cs="Arial"/>
                <w:szCs w:val="16"/>
              </w:rPr>
            </w:pPr>
            <w:r>
              <w:t>0,130</w:t>
            </w:r>
          </w:p>
        </w:tc>
        <w:tc>
          <w:tcPr>
            <w:tcW w:w="611" w:type="dxa"/>
            <w:tcBorders>
              <w:top w:val="nil"/>
              <w:bottom w:val="nil"/>
              <w:right w:val="single" w:sz="6" w:space="0" w:color="auto"/>
            </w:tcBorders>
          </w:tcPr>
          <w:p w14:paraId="5365934E" w14:textId="77777777" w:rsidR="00F7009D" w:rsidRPr="005A2BD1" w:rsidRDefault="009D6872" w:rsidP="00F7009D">
            <w:pPr>
              <w:pStyle w:val="TabellRader"/>
              <w:rPr>
                <w:rFonts w:cs="Arial"/>
                <w:szCs w:val="16"/>
              </w:rPr>
            </w:pPr>
            <w:r>
              <w:t>68</w:t>
            </w:r>
          </w:p>
        </w:tc>
        <w:tc>
          <w:tcPr>
            <w:tcW w:w="729" w:type="dxa"/>
            <w:tcBorders>
              <w:top w:val="nil"/>
              <w:left w:val="single" w:sz="6" w:space="0" w:color="auto"/>
              <w:bottom w:val="nil"/>
            </w:tcBorders>
          </w:tcPr>
          <w:p w14:paraId="7AD0EA6E" w14:textId="77777777" w:rsidR="00F7009D" w:rsidRPr="005A2BD1" w:rsidRDefault="009D6872" w:rsidP="00F7009D">
            <w:pPr>
              <w:pStyle w:val="TabellRader"/>
              <w:rPr>
                <w:rFonts w:cs="Arial"/>
                <w:szCs w:val="16"/>
              </w:rPr>
            </w:pPr>
            <w:r>
              <w:t>0,45</w:t>
            </w:r>
          </w:p>
        </w:tc>
        <w:tc>
          <w:tcPr>
            <w:tcW w:w="599" w:type="dxa"/>
            <w:tcBorders>
              <w:top w:val="nil"/>
              <w:bottom w:val="nil"/>
            </w:tcBorders>
          </w:tcPr>
          <w:p w14:paraId="3BBE68A9" w14:textId="77777777" w:rsidR="00F7009D" w:rsidRPr="005A2BD1" w:rsidRDefault="009D6872" w:rsidP="00F7009D">
            <w:pPr>
              <w:pStyle w:val="TabellRader"/>
              <w:rPr>
                <w:rFonts w:cs="Arial"/>
                <w:szCs w:val="16"/>
              </w:rPr>
            </w:pPr>
            <w:r>
              <w:t>0,391</w:t>
            </w:r>
          </w:p>
        </w:tc>
        <w:tc>
          <w:tcPr>
            <w:tcW w:w="512" w:type="dxa"/>
            <w:tcBorders>
              <w:top w:val="nil"/>
              <w:bottom w:val="nil"/>
            </w:tcBorders>
          </w:tcPr>
          <w:p w14:paraId="12C1E80D" w14:textId="77777777" w:rsidR="00F7009D" w:rsidRPr="005A2BD1" w:rsidRDefault="009D6872" w:rsidP="00F7009D">
            <w:pPr>
              <w:pStyle w:val="TabellRader"/>
              <w:rPr>
                <w:rFonts w:cs="Arial"/>
                <w:szCs w:val="16"/>
              </w:rPr>
            </w:pPr>
            <w:r>
              <w:t>65</w:t>
            </w:r>
          </w:p>
        </w:tc>
      </w:tr>
      <w:tr w:rsidR="00F7009D" w:rsidRPr="009044A4" w14:paraId="2BE61F4D" w14:textId="77777777" w:rsidTr="00F7009D">
        <w:trPr>
          <w:cnfStyle w:val="010000000000" w:firstRow="0" w:lastRow="1" w:firstColumn="0" w:lastColumn="0" w:oddVBand="0" w:evenVBand="0" w:oddHBand="0" w:evenHBand="0" w:firstRowFirstColumn="0" w:firstRowLastColumn="0" w:lastRowFirstColumn="0" w:lastRowLastColumn="0"/>
          <w:trHeight w:val="202"/>
        </w:trPr>
        <w:tc>
          <w:tcPr>
            <w:tcW w:w="689" w:type="dxa"/>
            <w:tcBorders>
              <w:top w:val="nil"/>
              <w:right w:val="single" w:sz="12" w:space="0" w:color="auto"/>
            </w:tcBorders>
          </w:tcPr>
          <w:p w14:paraId="1586983B" w14:textId="77777777" w:rsidR="00F7009D" w:rsidRPr="005A2BD1" w:rsidRDefault="009D6872" w:rsidP="00F7009D">
            <w:pPr>
              <w:pStyle w:val="TabellRader"/>
              <w:rPr>
                <w:rFonts w:cs="Arial"/>
                <w:b w:val="0"/>
                <w:szCs w:val="16"/>
              </w:rPr>
            </w:pPr>
            <w:r w:rsidRPr="006505DD">
              <w:rPr>
                <w:b w:val="0"/>
              </w:rPr>
              <w:t>LO</w:t>
            </w:r>
          </w:p>
        </w:tc>
        <w:tc>
          <w:tcPr>
            <w:tcW w:w="678" w:type="dxa"/>
            <w:tcBorders>
              <w:top w:val="nil"/>
              <w:left w:val="single" w:sz="12" w:space="0" w:color="auto"/>
            </w:tcBorders>
          </w:tcPr>
          <w:p w14:paraId="678AC215" w14:textId="77777777" w:rsidR="00F7009D" w:rsidRPr="005A2BD1" w:rsidRDefault="009D6872" w:rsidP="00F7009D">
            <w:pPr>
              <w:pStyle w:val="TabellRader"/>
              <w:rPr>
                <w:rFonts w:cs="Arial"/>
                <w:b w:val="0"/>
                <w:szCs w:val="16"/>
              </w:rPr>
            </w:pPr>
            <w:r w:rsidRPr="006505DD">
              <w:rPr>
                <w:b w:val="0"/>
              </w:rPr>
              <w:t>0,54</w:t>
            </w:r>
          </w:p>
        </w:tc>
        <w:tc>
          <w:tcPr>
            <w:tcW w:w="599" w:type="dxa"/>
            <w:tcBorders>
              <w:top w:val="nil"/>
            </w:tcBorders>
          </w:tcPr>
          <w:p w14:paraId="514497BD" w14:textId="77777777" w:rsidR="00F7009D" w:rsidRPr="005A2BD1" w:rsidRDefault="009D6872" w:rsidP="00F7009D">
            <w:pPr>
              <w:pStyle w:val="TabellRader"/>
              <w:rPr>
                <w:rFonts w:cs="Arial"/>
                <w:b w:val="0"/>
                <w:szCs w:val="16"/>
              </w:rPr>
            </w:pPr>
            <w:r w:rsidRPr="006505DD">
              <w:rPr>
                <w:b w:val="0"/>
              </w:rPr>
              <w:t>0,308</w:t>
            </w:r>
          </w:p>
        </w:tc>
        <w:tc>
          <w:tcPr>
            <w:tcW w:w="611" w:type="dxa"/>
            <w:tcBorders>
              <w:top w:val="nil"/>
              <w:right w:val="single" w:sz="6" w:space="0" w:color="auto"/>
            </w:tcBorders>
          </w:tcPr>
          <w:p w14:paraId="4F7E0E04" w14:textId="77777777" w:rsidR="00F7009D" w:rsidRPr="005A2BD1" w:rsidRDefault="009D6872" w:rsidP="00F7009D">
            <w:pPr>
              <w:pStyle w:val="TabellRader"/>
              <w:rPr>
                <w:rFonts w:cs="Arial"/>
                <w:b w:val="0"/>
                <w:szCs w:val="16"/>
              </w:rPr>
            </w:pPr>
            <w:r w:rsidRPr="006505DD">
              <w:rPr>
                <w:b w:val="0"/>
              </w:rPr>
              <w:t>40</w:t>
            </w:r>
          </w:p>
        </w:tc>
        <w:tc>
          <w:tcPr>
            <w:tcW w:w="729" w:type="dxa"/>
            <w:tcBorders>
              <w:top w:val="nil"/>
              <w:left w:val="single" w:sz="6" w:space="0" w:color="auto"/>
            </w:tcBorders>
          </w:tcPr>
          <w:p w14:paraId="31EC9FEC" w14:textId="77777777" w:rsidR="00F7009D" w:rsidRPr="005A2BD1" w:rsidRDefault="009D6872" w:rsidP="00F7009D">
            <w:pPr>
              <w:pStyle w:val="TabellRader"/>
              <w:rPr>
                <w:rFonts w:cs="Arial"/>
                <w:b w:val="0"/>
                <w:szCs w:val="16"/>
              </w:rPr>
            </w:pPr>
            <w:r w:rsidRPr="006505DD">
              <w:rPr>
                <w:b w:val="0"/>
              </w:rPr>
              <w:t>0,21</w:t>
            </w:r>
          </w:p>
        </w:tc>
        <w:tc>
          <w:tcPr>
            <w:tcW w:w="599" w:type="dxa"/>
            <w:tcBorders>
              <w:top w:val="nil"/>
            </w:tcBorders>
          </w:tcPr>
          <w:p w14:paraId="5DBFECDC" w14:textId="77777777" w:rsidR="00F7009D" w:rsidRPr="005A2BD1" w:rsidRDefault="009D6872" w:rsidP="00F7009D">
            <w:pPr>
              <w:pStyle w:val="TabellRader"/>
              <w:rPr>
                <w:rFonts w:cs="Arial"/>
                <w:b w:val="0"/>
                <w:szCs w:val="16"/>
              </w:rPr>
            </w:pPr>
            <w:r w:rsidRPr="006505DD">
              <w:rPr>
                <w:b w:val="0"/>
              </w:rPr>
              <w:t>0,733</w:t>
            </w:r>
          </w:p>
        </w:tc>
        <w:tc>
          <w:tcPr>
            <w:tcW w:w="512" w:type="dxa"/>
            <w:tcBorders>
              <w:top w:val="nil"/>
            </w:tcBorders>
          </w:tcPr>
          <w:p w14:paraId="26EEA2BE" w14:textId="77777777" w:rsidR="00F7009D" w:rsidRPr="005A2BD1" w:rsidRDefault="009D6872" w:rsidP="00F7009D">
            <w:pPr>
              <w:pStyle w:val="TabellRader"/>
              <w:rPr>
                <w:rFonts w:cs="Arial"/>
                <w:b w:val="0"/>
                <w:szCs w:val="16"/>
              </w:rPr>
            </w:pPr>
            <w:r w:rsidRPr="006505DD">
              <w:rPr>
                <w:b w:val="0"/>
              </w:rPr>
              <w:t>38</w:t>
            </w:r>
          </w:p>
        </w:tc>
      </w:tr>
    </w:tbl>
    <w:p w14:paraId="364BA35E" w14:textId="77777777" w:rsidR="00F7009D" w:rsidRDefault="009D6872" w:rsidP="00F7009D">
      <w:pPr>
        <w:pStyle w:val="TabellFotnot"/>
      </w:pPr>
      <w:r w:rsidRPr="00E71EFE">
        <w:t xml:space="preserve">Anm.: </w:t>
      </w:r>
      <w:r>
        <w:t>Prognosmakarna är regeringen (REG), Konjunkturinstitutet (KI), Riksbanken (RB), Handelns utredningsinstitut (HUI), Landsorganisationen (LO), Svenskt näringsliv (SN), Nordea (NO), Swedbank (SWED), Handelsbanken (SHB) och SEB.</w:t>
      </w:r>
    </w:p>
    <w:p w14:paraId="0EC71130" w14:textId="77777777" w:rsidR="00F7009D" w:rsidRPr="00F80325" w:rsidRDefault="009D6872" w:rsidP="00F7009D">
      <w:pPr>
        <w:pStyle w:val="TabellFotnot"/>
      </w:pPr>
      <w:r w:rsidRPr="00684918">
        <w:t>Källor: Respektive prognosinstitut och egna beräkningar.</w:t>
      </w:r>
    </w:p>
    <w:p w14:paraId="5AB4758D" w14:textId="16FFB279" w:rsidR="00F7009D" w:rsidRPr="00B37C24" w:rsidRDefault="00F7009D" w:rsidP="00F7009D">
      <w:pPr>
        <w:pStyle w:val="TabellFotnot"/>
        <w:rPr>
          <w:sz w:val="18"/>
          <w:szCs w:val="18"/>
        </w:rPr>
      </w:pPr>
    </w:p>
    <w:p w14:paraId="0554885B" w14:textId="2CB3C932" w:rsidR="00F7009D" w:rsidRPr="00F80325" w:rsidRDefault="009D6872" w:rsidP="00F7009D">
      <w:pPr>
        <w:pStyle w:val="Brdtext"/>
      </w:pPr>
      <w:r w:rsidRPr="003F69BD">
        <w:t>För prognoser utfärdade samma år som utfall har samtliga prognosinstitut ett positivt genom</w:t>
      </w:r>
      <w:r w:rsidRPr="003F69BD">
        <w:softHyphen/>
        <w:t>snittligt prognosfel. De har</w:t>
      </w:r>
      <w:r w:rsidRPr="003F69BD" w:rsidDel="008C478F">
        <w:t xml:space="preserve"> </w:t>
      </w:r>
      <w:r w:rsidRPr="003F69BD">
        <w:t>således i genomsnitt underskattat BNP-tillväxten</w:t>
      </w:r>
      <w:r>
        <w:t xml:space="preserve"> för utvärderings</w:t>
      </w:r>
      <w:r>
        <w:softHyphen/>
        <w:t>perioden</w:t>
      </w:r>
      <w:r w:rsidRPr="003F69BD">
        <w:t>. Resultatet är</w:t>
      </w:r>
      <w:r w:rsidRPr="003F69BD" w:rsidDel="007D168E">
        <w:t xml:space="preserve"> </w:t>
      </w:r>
      <w:r w:rsidRPr="003F69BD">
        <w:t xml:space="preserve">dock inte signifikant vid </w:t>
      </w:r>
      <w:r w:rsidRPr="003F69BD">
        <w:lastRenderedPageBreak/>
        <w:t>10 procents signifikansnivå för något av prog</w:t>
      </w:r>
      <w:r w:rsidRPr="003F69BD">
        <w:softHyphen/>
        <w:t>nosinstituten.</w:t>
      </w:r>
      <w:r>
        <w:t xml:space="preserve"> Valet av signifikans</w:t>
      </w:r>
      <w:r>
        <w:softHyphen/>
        <w:t>nivå motiveras av att testet, vid de givna stickprovsstorlekarna och skattade medel</w:t>
      </w:r>
      <w:r>
        <w:softHyphen/>
        <w:t>prognosfelen, har låg styrka, dvs. låg sannolikhet att förkasta en falsk nollhypotes. Slutsatsen att det inte finns någon bias bör dras med viss försiktighet. Den låga styrkan säger att en sådan slutsats i detta fall är lätt att dra även om det finns en bias i storleken av de skattade medel</w:t>
      </w:r>
      <w:r>
        <w:softHyphen/>
        <w:t xml:space="preserve">prognosfelen. </w:t>
      </w:r>
    </w:p>
    <w:p w14:paraId="4A1A4D23" w14:textId="42B1EBC4" w:rsidR="00F7009D" w:rsidRPr="00F623B9" w:rsidRDefault="009D6872" w:rsidP="00F7009D">
      <w:pPr>
        <w:pStyle w:val="Rubrik6utannumrering"/>
        <w:rPr>
          <w:rStyle w:val="Rubrik6utannumreringChar"/>
          <w:i/>
        </w:rPr>
      </w:pPr>
      <w:r>
        <w:rPr>
          <w:noProof/>
          <w:lang w:eastAsia="sv-SE"/>
        </w:rPr>
        <mc:AlternateContent>
          <mc:Choice Requires="wps">
            <w:drawing>
              <wp:anchor distT="0" distB="0" distL="114300" distR="114300" simplePos="0" relativeHeight="251670016" behindDoc="1" locked="0" layoutInCell="1" allowOverlap="1" wp14:anchorId="05DA0D99" wp14:editId="3EAEA35B">
                <wp:simplePos x="0" y="0"/>
                <wp:positionH relativeFrom="column">
                  <wp:posOffset>-143510</wp:posOffset>
                </wp:positionH>
                <wp:positionV relativeFrom="page">
                  <wp:posOffset>727075</wp:posOffset>
                </wp:positionV>
                <wp:extent cx="5972175" cy="9042400"/>
                <wp:effectExtent l="0" t="0" r="9525" b="6350"/>
                <wp:wrapNone/>
                <wp:docPr id="66"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042400"/>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11.3pt;margin-top:57.25pt;width:470.25pt;height:712pt;z-index:-251658229;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rsidRPr="00F623B9">
        <w:rPr>
          <w:rStyle w:val="Rubrik6utannumreringChar"/>
          <w:i/>
        </w:rPr>
        <w:t>Små skillnader i prognoser</w:t>
      </w:r>
    </w:p>
    <w:p w14:paraId="3B5399DF" w14:textId="4D9A24A8" w:rsidR="00F7009D" w:rsidRDefault="009D6872" w:rsidP="00F7009D">
      <w:pPr>
        <w:pStyle w:val="Brdtext"/>
      </w:pPr>
      <w:r>
        <w:t xml:space="preserve">Prognoser är per definition osäkra och osäkerheten blir större med prognoshorisonten. De skuggade ytorna (banden) i </w:t>
      </w:r>
      <w:r>
        <w:fldChar w:fldCharType="begin"/>
      </w:r>
      <w:r>
        <w:instrText xml:space="preserve"> REF  _Ref382294957 \* Lower \h </w:instrText>
      </w:r>
      <w:r>
        <w:fldChar w:fldCharType="separate"/>
      </w:r>
      <w:r w:rsidR="004642B5">
        <w:t xml:space="preserve">diagram </w:t>
      </w:r>
      <w:r w:rsidR="004642B5" w:rsidRPr="004642B5">
        <w:rPr>
          <w:bCs/>
          <w:noProof/>
        </w:rPr>
        <w:t>3</w:t>
      </w:r>
      <w:r w:rsidR="004642B5">
        <w:rPr>
          <w:noProof/>
        </w:rPr>
        <w:t>.30</w:t>
      </w:r>
      <w:r>
        <w:fldChar w:fldCharType="end"/>
      </w:r>
      <w:bookmarkStart w:id="232" w:name="_Ref381712583"/>
      <w:r>
        <w:t xml:space="preserve"> bestäms av skattade percentiler för regeringens prognosfel från budget- och vårpropositioner för</w:t>
      </w:r>
      <w:r>
        <w:br/>
        <w:t>1994–2013. Osäkerhetsbanden täcker vid varje tidpunkt respektive 80, 65 och 50 procent av regeringens historiska prognosfel och kan användas för att illustrera osäkerheten i regeringens prognoser.</w:t>
      </w:r>
      <w:r>
        <w:rPr>
          <w:rStyle w:val="Fotnotsreferens"/>
        </w:rPr>
        <w:footnoteReference w:id="48"/>
      </w:r>
      <w:r>
        <w:t xml:space="preserve"> </w:t>
      </w:r>
    </w:p>
    <w:p w14:paraId="33035892" w14:textId="77777777" w:rsidR="00F7009D" w:rsidRPr="008D7C96" w:rsidRDefault="00F7009D" w:rsidP="00F7009D">
      <w:pPr>
        <w:pStyle w:val="TabellFotnot"/>
      </w:pPr>
    </w:p>
    <w:p w14:paraId="04D45DA1" w14:textId="69F45B6E" w:rsidR="00F7009D" w:rsidRDefault="009D6872" w:rsidP="00F7009D">
      <w:pPr>
        <w:pStyle w:val="DiagramRubrik"/>
      </w:pPr>
      <w:bookmarkStart w:id="233" w:name="_Ref382294957"/>
      <w:bookmarkStart w:id="234" w:name="_Toc384401766"/>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30</w:t>
        </w:r>
      </w:fldSimple>
      <w:bookmarkEnd w:id="232"/>
      <w:bookmarkEnd w:id="233"/>
      <w:r>
        <w:t xml:space="preserve"> </w:t>
      </w:r>
      <w:r w:rsidRPr="00C37A7B">
        <w:t xml:space="preserve">Prognoser </w:t>
      </w:r>
      <w:r>
        <w:t>för</w:t>
      </w:r>
      <w:r w:rsidRPr="00C37A7B">
        <w:t xml:space="preserve"> BNP-tillväxt med osäkerhetsband bestående av prognosfelspercentiler</w:t>
      </w:r>
      <w:bookmarkEnd w:id="234"/>
      <w:r w:rsidRPr="00C37A7B">
        <w:t xml:space="preserve"> </w:t>
      </w:r>
    </w:p>
    <w:p w14:paraId="39B5F802" w14:textId="77777777" w:rsidR="00F7009D" w:rsidRDefault="009D6872" w:rsidP="00F7009D">
      <w:pPr>
        <w:pStyle w:val="DiagramUnderrubrik"/>
      </w:pPr>
      <w:r>
        <w:t>Utfall för 2010–2013, prognoser för 2014 och 2015</w:t>
      </w:r>
    </w:p>
    <w:p w14:paraId="621892C6" w14:textId="34A246E4" w:rsidR="00F7009D" w:rsidRDefault="009D6872" w:rsidP="00F7009D">
      <w:pPr>
        <w:pStyle w:val="DiagramUnderrubrik"/>
      </w:pPr>
      <w:r>
        <w:t>Procentuell förändring</w:t>
      </w:r>
    </w:p>
    <w:p w14:paraId="60EAE4AD" w14:textId="1B31272B" w:rsidR="00F7009D" w:rsidRDefault="009D6872" w:rsidP="00F7009D">
      <w:pPr>
        <w:pStyle w:val="Brdtext"/>
        <w:spacing w:line="260" w:lineRule="atLeast"/>
      </w:pPr>
      <w:r>
        <w:rPr>
          <w:noProof/>
          <w:lang w:eastAsia="sv-SE"/>
        </w:rPr>
        <w:drawing>
          <wp:inline distT="0" distB="0" distL="0" distR="0" wp14:anchorId="47B86DC5" wp14:editId="65FDF719">
            <wp:extent cx="2753995" cy="2255427"/>
            <wp:effectExtent l="0" t="0" r="8255" b="0"/>
            <wp:docPr id="67" name="Diagram 240"/>
            <wp:cNvGraphicFramePr/>
            <a:graphic xmlns:a="http://schemas.openxmlformats.org/drawingml/2006/main">
              <a:graphicData uri="http://schemas.openxmlformats.org/drawingml/2006/chart">
                <c:chart xmlns:c="http://schemas.openxmlformats.org/drawingml/2006/chart" xmlns:r="http://schemas.openxmlformats.org/officeDocument/2006/relationships" r:id="rId145"/>
              </a:graphicData>
            </a:graphic>
          </wp:inline>
        </w:drawing>
      </w:r>
    </w:p>
    <w:p w14:paraId="6922BAC9" w14:textId="678D0312" w:rsidR="00F7009D" w:rsidRDefault="009D6872" w:rsidP="00F7009D">
      <w:pPr>
        <w:pStyle w:val="DiagramFotnot"/>
      </w:pPr>
      <w:r w:rsidRPr="00E71EFE">
        <w:t xml:space="preserve">Anm.: </w:t>
      </w:r>
      <w:r>
        <w:t xml:space="preserve">Prognosmakarna är regeringen (REG), Konjunkturinstitutet (KI) och Riksbanken (RB). </w:t>
      </w:r>
      <w:r w:rsidRPr="00A13494">
        <w:t>Konjunkturinstitutets prognos publicerades 2014-03-26</w:t>
      </w:r>
      <w:r>
        <w:t>. Riksbankens prognos publicerade</w:t>
      </w:r>
      <w:r w:rsidRPr="00A13494">
        <w:t>s 2014-02-13</w:t>
      </w:r>
      <w:r>
        <w:t>.</w:t>
      </w:r>
      <w:r w:rsidRPr="00A13494">
        <w:t xml:space="preserve"> </w:t>
      </w:r>
      <w:r w:rsidRPr="00E71EFE">
        <w:t xml:space="preserve">Skuggade ytor innesluter </w:t>
      </w:r>
      <w:r>
        <w:br/>
      </w:r>
      <w:r w:rsidRPr="00E71EFE">
        <w:t xml:space="preserve">respektive 80, 65 </w:t>
      </w:r>
      <w:r>
        <w:t>och</w:t>
      </w:r>
      <w:r w:rsidRPr="00E71EFE">
        <w:t xml:space="preserve"> 50 procent av regeringens historiska prognosfel</w:t>
      </w:r>
      <w:r>
        <w:t>.</w:t>
      </w:r>
      <w:r w:rsidRPr="00E71EFE">
        <w:t xml:space="preserve"> </w:t>
      </w:r>
      <w:r>
        <w:br/>
      </w:r>
      <w:r w:rsidRPr="00555281">
        <w:t>Käll</w:t>
      </w:r>
      <w:r w:rsidRPr="00684918">
        <w:t xml:space="preserve">or: </w:t>
      </w:r>
      <w:r w:rsidRPr="00A13494">
        <w:t xml:space="preserve">Riksbanken, Konjunkturinstitutet </w:t>
      </w:r>
      <w:r w:rsidRPr="00684918">
        <w:t>och egna beräkningar.</w:t>
      </w:r>
    </w:p>
    <w:p w14:paraId="2D456040" w14:textId="2F62E561" w:rsidR="00F7009D" w:rsidDel="008949C5" w:rsidRDefault="00F7009D" w:rsidP="00F7009D">
      <w:pPr>
        <w:pStyle w:val="Brdtext"/>
      </w:pPr>
    </w:p>
    <w:p w14:paraId="5B747D92" w14:textId="6539D263" w:rsidR="00F7009D" w:rsidRDefault="009D6872" w:rsidP="00F7009D">
      <w:pPr>
        <w:pStyle w:val="Brdtext"/>
      </w:pPr>
      <w:r>
        <w:lastRenderedPageBreak/>
        <w:t>Vid jämförelser av olika prognosmakares prog</w:t>
      </w:r>
      <w:r>
        <w:softHyphen/>
        <w:t>noser är det viktigt att ha osäkerheten i åtanke. Med utgångspunkt i regeringens prognoser för 2014 och 2015 ligger Riksbankens och Konjunkturinstitutets prognoser väl inom det område som täcker 65 procent av rege</w:t>
      </w:r>
      <w:r>
        <w:softHyphen/>
        <w:t>ringens historiska prognosfel. I det avseendet framstår skillnaderna mellan prognoserna som små.</w:t>
      </w:r>
    </w:p>
    <w:p w14:paraId="511C8875" w14:textId="77777777" w:rsidR="004642B5" w:rsidRPr="00401944" w:rsidRDefault="009D6872" w:rsidP="00F7009D">
      <w:pPr>
        <w:pStyle w:val="Brdtextmedindrag"/>
      </w:pPr>
      <w:r>
        <w:t xml:space="preserve">Osäkerhetsbanden är inte symmetriska kring regeringens prognos. I detta fall indikerar de en underskattning av BNP-utvecklingen. Samtidigt visar hypotesprövningen i </w:t>
      </w:r>
      <w:r>
        <w:fldChar w:fldCharType="begin"/>
      </w:r>
      <w:r>
        <w:instrText xml:space="preserve"> REF  _Ref384113290 \* Lower \h </w:instrText>
      </w:r>
      <w:r>
        <w:fldChar w:fldCharType="separate"/>
      </w:r>
      <w:r w:rsidR="004642B5">
        <w:t xml:space="preserve">tabell </w:t>
      </w:r>
      <w:r w:rsidR="004642B5" w:rsidRPr="004642B5">
        <w:rPr>
          <w:bCs/>
          <w:noProof/>
        </w:rPr>
        <w:t>3</w:t>
      </w:r>
      <w:r w:rsidR="004642B5">
        <w:t>.</w:t>
      </w:r>
      <w:r w:rsidR="004642B5">
        <w:rPr>
          <w:noProof/>
        </w:rPr>
        <w:t>18</w:t>
      </w:r>
      <w:r>
        <w:fldChar w:fldCharType="end"/>
      </w:r>
      <w:r>
        <w:t xml:space="preserve"> att det inte finns någon signifikant bias. Det är därför rimligt att använda symmetriska osäkerhetsband. </w:t>
      </w:r>
      <w:r>
        <w:fldChar w:fldCharType="begin"/>
      </w:r>
      <w:r>
        <w:instrText xml:space="preserve"> REF _Ref382921806 \h  \* MERGEFORMAT </w:instrText>
      </w:r>
      <w:r>
        <w:fldChar w:fldCharType="separate"/>
      </w:r>
    </w:p>
    <w:p w14:paraId="06E54F59" w14:textId="267129AE" w:rsidR="00F7009D" w:rsidRPr="00401944" w:rsidRDefault="004642B5" w:rsidP="00F7009D">
      <w:pPr>
        <w:pStyle w:val="Brdtextmedindrag"/>
      </w:pPr>
      <w:r>
        <w:t xml:space="preserve">Diagram </w:t>
      </w:r>
      <w:r w:rsidRPr="004642B5">
        <w:rPr>
          <w:bCs/>
          <w:noProof/>
        </w:rPr>
        <w:t>3</w:t>
      </w:r>
      <w:r>
        <w:rPr>
          <w:noProof/>
        </w:rPr>
        <w:t>.31</w:t>
      </w:r>
      <w:r w:rsidR="009D6872">
        <w:fldChar w:fldCharType="end"/>
      </w:r>
      <w:r w:rsidR="009D6872">
        <w:t xml:space="preserve"> visar prognoserna för BNP-tillväxten tillsammans med osäkerhetsband som är baserade på regeringens historiska prognosfel och som är symmetriska kring regeringens prognoser.</w:t>
      </w:r>
      <w:r w:rsidR="009D6872">
        <w:rPr>
          <w:rStyle w:val="Fotnotsreferens"/>
        </w:rPr>
        <w:footnoteReference w:id="49"/>
      </w:r>
      <w:r w:rsidR="009D6872">
        <w:t xml:space="preserve"> Både Riksbankens och Konjunktur</w:t>
      </w:r>
      <w:r w:rsidR="009D6872">
        <w:softHyphen/>
        <w:t>institutets prognoser ligger väl inom osäkerhets</w:t>
      </w:r>
      <w:r w:rsidR="009D6872">
        <w:softHyphen/>
        <w:t>banden, och skillnaden mellan dessa prognoser och regeringens prognos är därför, ur ett historiskt perspektiv, litet.</w:t>
      </w:r>
    </w:p>
    <w:p w14:paraId="31726093" w14:textId="77777777" w:rsidR="00F7009D" w:rsidRPr="00401944" w:rsidRDefault="00F7009D" w:rsidP="00F7009D">
      <w:pPr>
        <w:pStyle w:val="Brdtextmedindrag"/>
      </w:pPr>
      <w:bookmarkStart w:id="235" w:name="_Ref381805061"/>
      <w:bookmarkStart w:id="236" w:name="_Ref382921806"/>
    </w:p>
    <w:p w14:paraId="3F6082D2" w14:textId="52E325E1" w:rsidR="00F7009D" w:rsidRDefault="009D6872" w:rsidP="00F7009D">
      <w:pPr>
        <w:pStyle w:val="DiagramRubrik"/>
      </w:pPr>
      <w:bookmarkStart w:id="237" w:name="_Toc384401767"/>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31</w:t>
        </w:r>
      </w:fldSimple>
      <w:bookmarkEnd w:id="235"/>
      <w:bookmarkEnd w:id="236"/>
      <w:r>
        <w:t xml:space="preserve"> Prognoser för BNP-tillväxt med symmetriska osäkerhetsband</w:t>
      </w:r>
      <w:bookmarkEnd w:id="237"/>
      <w:r>
        <w:t xml:space="preserve"> </w:t>
      </w:r>
    </w:p>
    <w:p w14:paraId="7EA5D8D1" w14:textId="77777777" w:rsidR="00F7009D" w:rsidRDefault="009D6872" w:rsidP="00F7009D">
      <w:pPr>
        <w:pStyle w:val="DiagramUnderrubrik"/>
      </w:pPr>
      <w:r>
        <w:t>Utfall för 2010–2013, prognoser för 2014 och 2015</w:t>
      </w:r>
    </w:p>
    <w:p w14:paraId="70DAC3AA" w14:textId="4158D02C" w:rsidR="00F7009D" w:rsidRDefault="009D6872" w:rsidP="00F7009D">
      <w:pPr>
        <w:pStyle w:val="TabellUnderrubrik"/>
      </w:pPr>
      <w:r>
        <w:t>Procentuell förändring</w:t>
      </w:r>
    </w:p>
    <w:p w14:paraId="2BB72FD2" w14:textId="788636D7" w:rsidR="00F7009D" w:rsidRDefault="009D6872" w:rsidP="00F7009D">
      <w:pPr>
        <w:pStyle w:val="Brdtext"/>
        <w:spacing w:line="260" w:lineRule="atLeast"/>
      </w:pPr>
      <w:r>
        <w:rPr>
          <w:noProof/>
          <w:lang w:eastAsia="sv-SE"/>
        </w:rPr>
        <w:drawing>
          <wp:inline distT="0" distB="0" distL="0" distR="0" wp14:anchorId="4FF2C380" wp14:editId="72FCC69F">
            <wp:extent cx="2753995" cy="2255427"/>
            <wp:effectExtent l="0" t="0" r="8255" b="0"/>
            <wp:docPr id="68" name="Diagram 239"/>
            <wp:cNvGraphicFramePr/>
            <a:graphic xmlns:a="http://schemas.openxmlformats.org/drawingml/2006/main">
              <a:graphicData uri="http://schemas.openxmlformats.org/drawingml/2006/chart">
                <c:chart xmlns:c="http://schemas.openxmlformats.org/drawingml/2006/chart" xmlns:r="http://schemas.openxmlformats.org/officeDocument/2006/relationships" r:id="rId146"/>
              </a:graphicData>
            </a:graphic>
          </wp:inline>
        </w:drawing>
      </w:r>
    </w:p>
    <w:p w14:paraId="131D5407" w14:textId="22C14C89" w:rsidR="00F7009D" w:rsidRDefault="009D6872" w:rsidP="00F7009D">
      <w:pPr>
        <w:pStyle w:val="DiagramFotnot"/>
      </w:pPr>
      <w:r w:rsidRPr="00E71EFE">
        <w:t xml:space="preserve">Anm.: </w:t>
      </w:r>
      <w:r>
        <w:t xml:space="preserve">Prognosmakarna är regeringen (REG), Konjunkturinstitutet (KI) och Riksbanken (RB). </w:t>
      </w:r>
      <w:r w:rsidRPr="00A13494">
        <w:t>Konjunkturinstitutets prognos publicerades 2014-03-26</w:t>
      </w:r>
      <w:r>
        <w:t>. Riksbankens prognos publicerade</w:t>
      </w:r>
      <w:r w:rsidRPr="00A13494">
        <w:t>s 2014-02-13</w:t>
      </w:r>
      <w:r>
        <w:t>.</w:t>
      </w:r>
      <w:r w:rsidRPr="00A13494">
        <w:t xml:space="preserve"> </w:t>
      </w:r>
      <w:r w:rsidRPr="007A6B64">
        <w:t xml:space="preserve">Skuggade ytor </w:t>
      </w:r>
      <w:r>
        <w:t xml:space="preserve">är baserade </w:t>
      </w:r>
      <w:r>
        <w:br/>
        <w:t>på regeringens historiska prognosfel.</w:t>
      </w:r>
      <w:r w:rsidRPr="00E71EFE">
        <w:t xml:space="preserve"> </w:t>
      </w:r>
      <w:r>
        <w:br/>
      </w:r>
      <w:r w:rsidRPr="00555281">
        <w:t>Käll</w:t>
      </w:r>
      <w:r w:rsidRPr="00684918">
        <w:t xml:space="preserve">or: </w:t>
      </w:r>
      <w:r w:rsidRPr="00A13494">
        <w:t xml:space="preserve">Riksbanken, Konjunkturinstitutet </w:t>
      </w:r>
      <w:r w:rsidRPr="00684918">
        <w:t>och egna beräkningar.</w:t>
      </w:r>
    </w:p>
    <w:p w14:paraId="4CEBC1A3" w14:textId="061B185D" w:rsidR="00F7009D" w:rsidRDefault="009D6872" w:rsidP="00F7009D">
      <w:pPr>
        <w:pStyle w:val="Brdtext"/>
      </w:pPr>
      <w:r>
        <w:br w:type="page"/>
      </w:r>
    </w:p>
    <w:bookmarkStart w:id="238" w:name="_Toc384401614"/>
    <w:p w14:paraId="0009F91B" w14:textId="7E23FA0D" w:rsidR="00F7009D" w:rsidRDefault="009D6872" w:rsidP="00F7009D">
      <w:pPr>
        <w:pStyle w:val="RubrikRuta"/>
      </w:pPr>
      <w:r>
        <w:rPr>
          <w:noProof/>
          <w:lang w:eastAsia="sv-SE"/>
        </w:rPr>
        <w:lastRenderedPageBreak/>
        <mc:AlternateContent>
          <mc:Choice Requires="wps">
            <w:drawing>
              <wp:anchor distT="0" distB="0" distL="114300" distR="114300" simplePos="0" relativeHeight="251667968" behindDoc="1" locked="0" layoutInCell="1" allowOverlap="1" wp14:anchorId="1D073587" wp14:editId="58DC6C9E">
                <wp:simplePos x="0" y="0"/>
                <wp:positionH relativeFrom="column">
                  <wp:posOffset>-106468</wp:posOffset>
                </wp:positionH>
                <wp:positionV relativeFrom="page">
                  <wp:posOffset>722489</wp:posOffset>
                </wp:positionV>
                <wp:extent cx="5972175" cy="9042400"/>
                <wp:effectExtent l="0" t="0" r="9525" b="6350"/>
                <wp:wrapNone/>
                <wp:docPr id="69"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042400"/>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8.4pt;margin-top:56.9pt;width:470.25pt;height:712pt;z-index:-251658231;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rsidRPr="000F519C">
        <w:t>Sysselsättningsutvecklin</w:t>
      </w:r>
      <w:r>
        <w:t xml:space="preserve">gen – </w:t>
      </w:r>
      <w:r w:rsidRPr="000F519C">
        <w:t>ett bransch</w:t>
      </w:r>
      <w:r>
        <w:softHyphen/>
      </w:r>
      <w:r w:rsidRPr="000F519C">
        <w:t>perspektiv</w:t>
      </w:r>
      <w:bookmarkEnd w:id="238"/>
    </w:p>
    <w:p w14:paraId="4AF8AE5D" w14:textId="3AE7B784" w:rsidR="00F7009D" w:rsidRDefault="009D6872" w:rsidP="00F7009D">
      <w:pPr>
        <w:pStyle w:val="Brdtext"/>
      </w:pPr>
      <w:r>
        <w:t>De senaste tre åren har sysselsättningen vuxit med i genomsnitt 1,3 procent per år. Sysselsättningen har, liksom produktionen, utvecklats olika starkt i olika branscher. I detta avsnitt ges en mer detaljerad beskrivning av vilka de varu- respektive tjänste</w:t>
      </w:r>
      <w:r>
        <w:softHyphen/>
        <w:t>producerande branscherna är som har drivit utvecklingen.</w:t>
      </w:r>
      <w:r>
        <w:rPr>
          <w:rStyle w:val="Fotnotsreferens"/>
        </w:rPr>
        <w:footnoteReference w:id="50"/>
      </w:r>
      <w:r>
        <w:t xml:space="preserve"> Hur sysselsättningen i hela ekonomin utvecklas beror på hur arbetsintensiv produktionen är i de branscher som växer starkast, samt i vilken utsträckning växande branscher kan möta efterfrågan genom ökad produktivitet och höjd medelarbetstid.</w:t>
      </w:r>
      <w:r>
        <w:rPr>
          <w:rStyle w:val="Fotnotsreferens"/>
        </w:rPr>
        <w:footnoteReference w:id="51"/>
      </w:r>
      <w:r>
        <w:t xml:space="preserve"> Sysselsättnings</w:t>
      </w:r>
      <w:r>
        <w:softHyphen/>
        <w:t>utvecklingen är därmed beroende av hur produktionen i de olika branscherna utvecklas.</w:t>
      </w:r>
    </w:p>
    <w:p w14:paraId="4145F057" w14:textId="56A179D5" w:rsidR="00F7009D" w:rsidRPr="000F519C" w:rsidRDefault="009D6872" w:rsidP="00F7009D">
      <w:pPr>
        <w:pStyle w:val="Rubrik4utannumrering"/>
      </w:pPr>
      <w:r w:rsidRPr="000F519C">
        <w:t>Finanskrisen drabbade framför allt varu</w:t>
      </w:r>
      <w:r>
        <w:softHyphen/>
      </w:r>
      <w:r w:rsidRPr="000F519C">
        <w:t>produce</w:t>
      </w:r>
      <w:r>
        <w:softHyphen/>
      </w:r>
      <w:r w:rsidRPr="000F519C">
        <w:t xml:space="preserve">rande branscher </w:t>
      </w:r>
    </w:p>
    <w:p w14:paraId="3322092E" w14:textId="68CDC3F0" w:rsidR="00F7009D" w:rsidRDefault="009D6872" w:rsidP="00F7009D">
      <w:pPr>
        <w:pStyle w:val="Brdtext"/>
      </w:pPr>
      <w:r>
        <w:t>Finanskrisen och den efterföljande statsskulds</w:t>
      </w:r>
      <w:r>
        <w:softHyphen/>
        <w:t xml:space="preserve">krisen har påverkat svensk produktion och sysselsättning negativt. På branschnivå är skillnaderna dock stora. I varuproducerande branscher föll produktionen kraftigt under 2008 och 2009, till stor del orsakat av fallet i industriproduktionen. En viss återhämtning i varuproduktionen har visserligen ägt rum men produktionsnivån är fortfarande lägre än den var 2007 (se </w:t>
      </w:r>
      <w:r>
        <w:fldChar w:fldCharType="begin"/>
      </w:r>
      <w:r>
        <w:instrText xml:space="preserve"> REF  _Ref382307717 \* Lower \h </w:instrText>
      </w:r>
      <w:r>
        <w:fldChar w:fldCharType="separate"/>
      </w:r>
      <w:r w:rsidR="004642B5">
        <w:t xml:space="preserve">diagram </w:t>
      </w:r>
      <w:r w:rsidR="004642B5" w:rsidRPr="004642B5">
        <w:rPr>
          <w:bCs/>
          <w:noProof/>
        </w:rPr>
        <w:t>3</w:t>
      </w:r>
      <w:r w:rsidR="004642B5">
        <w:rPr>
          <w:noProof/>
        </w:rPr>
        <w:t>.32</w:t>
      </w:r>
      <w:r>
        <w:fldChar w:fldCharType="end"/>
      </w:r>
      <w:r>
        <w:t xml:space="preserve">). Sysselsättningen i varuproducerande branscher följer ett liknande mönster. </w:t>
      </w:r>
    </w:p>
    <w:p w14:paraId="13FD254F" w14:textId="456DC00F" w:rsidR="00F7009D" w:rsidRDefault="009D6872" w:rsidP="00F7009D">
      <w:pPr>
        <w:pStyle w:val="Brdtextmedindrag"/>
      </w:pPr>
      <w:r>
        <w:t xml:space="preserve">I tjänstebranscherna har utvecklingen varit mycket starkare, och tjänsteproduktionen har därför varit den främsta drivkraften för den </w:t>
      </w:r>
      <w:r>
        <w:lastRenderedPageBreak/>
        <w:t xml:space="preserve">svenska tillväxten under de senaste åren. Tjänsteproduktionen minskade något i inledningen av konjunkturnedgången 2008 och 2009 men har återhämtat sig och är nu nästan 15 procent högre än 2007. Även sysselsättningen i tjänstebranscherna har utvecklats väl de senaste åren, vilket syns i termer av bidrag till sysselsättningstillväxten (se </w:t>
      </w:r>
      <w:r>
        <w:fldChar w:fldCharType="begin"/>
      </w:r>
      <w:r>
        <w:instrText xml:space="preserve"> REF  _Ref382909718 \* Lower \h </w:instrText>
      </w:r>
      <w:r>
        <w:fldChar w:fldCharType="separate"/>
      </w:r>
      <w:r w:rsidR="004642B5">
        <w:t xml:space="preserve">diagram </w:t>
      </w:r>
      <w:r w:rsidR="004642B5" w:rsidRPr="004642B5">
        <w:rPr>
          <w:bCs/>
          <w:noProof/>
        </w:rPr>
        <w:t>3</w:t>
      </w:r>
      <w:r w:rsidR="004642B5">
        <w:rPr>
          <w:noProof/>
        </w:rPr>
        <w:t>.33</w:t>
      </w:r>
      <w:r>
        <w:fldChar w:fldCharType="end"/>
      </w:r>
      <w:r>
        <w:t xml:space="preserve">). </w:t>
      </w:r>
    </w:p>
    <w:p w14:paraId="1027C10D" w14:textId="452153EA" w:rsidR="00F7009D" w:rsidRDefault="00F7009D" w:rsidP="00F7009D">
      <w:pPr>
        <w:pStyle w:val="Brdtextmedindrag"/>
        <w:ind w:firstLine="0"/>
      </w:pPr>
    </w:p>
    <w:p w14:paraId="795706FD" w14:textId="49A76E52" w:rsidR="00F7009D" w:rsidRDefault="009D6872" w:rsidP="00F7009D">
      <w:pPr>
        <w:pStyle w:val="DiagramRubrik"/>
      </w:pPr>
      <w:bookmarkStart w:id="239" w:name="_Ref382307717"/>
      <w:bookmarkStart w:id="240" w:name="_Toc384401768"/>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32</w:t>
        </w:r>
      </w:fldSimple>
      <w:bookmarkEnd w:id="239"/>
      <w:r>
        <w:t xml:space="preserve"> Finanskrisens effekter på produktion och sysselsättning 2007–2013</w:t>
      </w:r>
      <w:bookmarkEnd w:id="240"/>
    </w:p>
    <w:p w14:paraId="1AB41172" w14:textId="0EB0C46F" w:rsidR="00F7009D" w:rsidRDefault="009D6872" w:rsidP="00F7009D">
      <w:pPr>
        <w:pStyle w:val="DiagramUnderrubrik"/>
      </w:pPr>
      <w:r>
        <w:t>Index</w:t>
      </w:r>
    </w:p>
    <w:p w14:paraId="7B31145F" w14:textId="4DD0B3FD" w:rsidR="00F7009D" w:rsidRDefault="009D6872" w:rsidP="00F7009D">
      <w:pPr>
        <w:pStyle w:val="Brdtext"/>
        <w:spacing w:line="260" w:lineRule="atLeast"/>
      </w:pPr>
      <w:r>
        <w:rPr>
          <w:noProof/>
          <w:lang w:eastAsia="sv-SE"/>
        </w:rPr>
        <w:drawing>
          <wp:inline distT="0" distB="0" distL="0" distR="0" wp14:anchorId="0CF639FA" wp14:editId="7EF72B81">
            <wp:extent cx="2753995" cy="2255427"/>
            <wp:effectExtent l="0" t="0" r="8255" b="0"/>
            <wp:docPr id="70" name="Diagram 11"/>
            <wp:cNvGraphicFramePr/>
            <a:graphic xmlns:a="http://schemas.openxmlformats.org/drawingml/2006/main">
              <a:graphicData uri="http://schemas.openxmlformats.org/drawingml/2006/chart">
                <c:chart xmlns:c="http://schemas.openxmlformats.org/drawingml/2006/chart" xmlns:r="http://schemas.openxmlformats.org/officeDocument/2006/relationships" r:id="rId147"/>
              </a:graphicData>
            </a:graphic>
          </wp:inline>
        </w:drawing>
      </w:r>
    </w:p>
    <w:p w14:paraId="24E77A1F" w14:textId="15B951B1" w:rsidR="00F7009D" w:rsidRPr="00B46DDE" w:rsidRDefault="009D6872" w:rsidP="00F7009D">
      <w:pPr>
        <w:pStyle w:val="DiagramFotnot"/>
      </w:pPr>
      <w:r w:rsidRPr="00B46DDE">
        <w:t>Anm.: Index = 100 för 2007.</w:t>
      </w:r>
      <w:r w:rsidRPr="00B46DDE">
        <w:br/>
        <w:t xml:space="preserve">Källor: </w:t>
      </w:r>
      <w:r w:rsidRPr="00EF7DA7">
        <w:rPr>
          <w:spacing w:val="4"/>
        </w:rPr>
        <w:t xml:space="preserve">Statistiska centralbyrån </w:t>
      </w:r>
      <w:r w:rsidRPr="00B46DDE">
        <w:t>och egna beräkningar.</w:t>
      </w:r>
    </w:p>
    <w:p w14:paraId="338C1B66" w14:textId="77777777" w:rsidR="00F7009D" w:rsidRDefault="00F7009D" w:rsidP="00F7009D">
      <w:pPr>
        <w:pStyle w:val="Brdtext"/>
      </w:pPr>
    </w:p>
    <w:p w14:paraId="52D85907" w14:textId="165CA288" w:rsidR="00F7009D" w:rsidRDefault="009D6872" w:rsidP="00F7009D">
      <w:pPr>
        <w:pStyle w:val="DiagramRubrik"/>
      </w:pPr>
      <w:bookmarkStart w:id="241" w:name="_Ref382909718"/>
      <w:bookmarkStart w:id="242" w:name="_Toc384401769"/>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33</w:t>
        </w:r>
      </w:fldSimple>
      <w:bookmarkEnd w:id="241"/>
      <w:r>
        <w:t xml:space="preserve"> Bidrag till sysselsättningen 2007–2013</w:t>
      </w:r>
      <w:bookmarkEnd w:id="242"/>
    </w:p>
    <w:p w14:paraId="50DC425A" w14:textId="722C271D" w:rsidR="00F7009D" w:rsidRDefault="009D6872" w:rsidP="00F7009D">
      <w:pPr>
        <w:pStyle w:val="DiagramUnderrubrik"/>
      </w:pPr>
      <w:r>
        <w:t>Procentenheter respektive procentuell förändring</w:t>
      </w:r>
    </w:p>
    <w:p w14:paraId="3248FEA7" w14:textId="7984F48B" w:rsidR="00F7009D" w:rsidRDefault="009D6872" w:rsidP="00F7009D">
      <w:pPr>
        <w:pStyle w:val="Brdtext"/>
        <w:spacing w:line="260" w:lineRule="atLeast"/>
      </w:pPr>
      <w:r>
        <w:rPr>
          <w:noProof/>
          <w:lang w:eastAsia="sv-SE"/>
        </w:rPr>
        <w:drawing>
          <wp:inline distT="0" distB="0" distL="0" distR="0" wp14:anchorId="5C741317" wp14:editId="2EDCD8BC">
            <wp:extent cx="2753995" cy="2255427"/>
            <wp:effectExtent l="0" t="0" r="8255" b="0"/>
            <wp:docPr id="71" name="Diagram 247"/>
            <wp:cNvGraphicFramePr/>
            <a:graphic xmlns:a="http://schemas.openxmlformats.org/drawingml/2006/main">
              <a:graphicData uri="http://schemas.openxmlformats.org/drawingml/2006/chart">
                <c:chart xmlns:c="http://schemas.openxmlformats.org/drawingml/2006/chart" xmlns:r="http://schemas.openxmlformats.org/officeDocument/2006/relationships" r:id="rId148"/>
              </a:graphicData>
            </a:graphic>
          </wp:inline>
        </w:drawing>
      </w:r>
    </w:p>
    <w:p w14:paraId="2FDE7B64" w14:textId="50145B58" w:rsidR="00F7009D" w:rsidRDefault="009D6872" w:rsidP="00F7009D">
      <w:pPr>
        <w:pStyle w:val="DiagramFotnot"/>
      </w:pPr>
      <w:r w:rsidRPr="00DF78B6">
        <w:t>Anm</w:t>
      </w:r>
      <w:r>
        <w:t>.</w:t>
      </w:r>
      <w:r w:rsidRPr="00DF78B6">
        <w:t>: Sysselsatta inom hushållens icke-vinstdrivande organisationer redovisas inte i diagrammet.</w:t>
      </w:r>
      <w:r w:rsidRPr="00DF78B6">
        <w:br/>
        <w:t xml:space="preserve">Källor: </w:t>
      </w:r>
      <w:r w:rsidRPr="00EF7DA7">
        <w:rPr>
          <w:spacing w:val="4"/>
        </w:rPr>
        <w:t xml:space="preserve">Statistiska centralbyrån </w:t>
      </w:r>
      <w:r w:rsidRPr="00DF78B6">
        <w:t>och egna beräkningar.</w:t>
      </w:r>
    </w:p>
    <w:p w14:paraId="1F1D90DD" w14:textId="77777777" w:rsidR="00F7009D" w:rsidRPr="000F519C" w:rsidRDefault="009D6872" w:rsidP="00F7009D">
      <w:pPr>
        <w:pStyle w:val="Rubrik4utannumrering"/>
      </w:pPr>
      <w:r w:rsidRPr="000F519C">
        <w:t xml:space="preserve">Industrin tynger sysselsättningstillväxten i varuproducerande branscher </w:t>
      </w:r>
    </w:p>
    <w:p w14:paraId="4C4B4234" w14:textId="630E5AE7" w:rsidR="00F7009D" w:rsidRDefault="009D6872" w:rsidP="00F7009D">
      <w:pPr>
        <w:pStyle w:val="Brdtext"/>
      </w:pPr>
      <w:r>
        <w:t xml:space="preserve">Den enskilt största branschen i svenskt näringsliv är alltjämt industrin, både i termer av produktion och sysselsättning. Antalet sysselsatta inom industrin har dock minskat </w:t>
      </w:r>
      <w:r>
        <w:lastRenderedPageBreak/>
        <w:t xml:space="preserve">kraftigt under en längre tid, medan produktivitetsutvecklingen varit hög. De senaste två till tre åren har dock produktivitetstillväxten varit dämpad vilket också avspeglas i sjunkande industriproduktion (se </w:t>
      </w:r>
      <w:r>
        <w:fldChar w:fldCharType="begin"/>
      </w:r>
      <w:r>
        <w:instrText xml:space="preserve"> REF  _Ref382909573 \* Lower \h </w:instrText>
      </w:r>
      <w:r>
        <w:fldChar w:fldCharType="separate"/>
      </w:r>
      <w:r w:rsidR="004642B5">
        <w:t xml:space="preserve">diagram </w:t>
      </w:r>
      <w:r w:rsidR="004642B5" w:rsidRPr="004642B5">
        <w:rPr>
          <w:bCs/>
          <w:noProof/>
        </w:rPr>
        <w:t>3</w:t>
      </w:r>
      <w:r w:rsidR="004642B5">
        <w:rPr>
          <w:noProof/>
        </w:rPr>
        <w:t>.34</w:t>
      </w:r>
      <w:r>
        <w:fldChar w:fldCharType="end"/>
      </w:r>
      <w:r>
        <w:t>).</w:t>
      </w:r>
    </w:p>
    <w:p w14:paraId="7E37AF83" w14:textId="0392D366" w:rsidR="00F7009D" w:rsidRPr="00AD4A9F" w:rsidRDefault="009D6872" w:rsidP="00F7009D">
      <w:pPr>
        <w:pStyle w:val="Brdtextmedindrag"/>
      </w:pPr>
      <w:r>
        <w:rPr>
          <w:noProof/>
          <w:lang w:eastAsia="sv-SE"/>
        </w:rPr>
        <mc:AlternateContent>
          <mc:Choice Requires="wps">
            <w:drawing>
              <wp:anchor distT="0" distB="0" distL="114300" distR="114300" simplePos="0" relativeHeight="251668992" behindDoc="1" locked="0" layoutInCell="1" allowOverlap="1" wp14:anchorId="5334D66C" wp14:editId="62B47C20">
                <wp:simplePos x="0" y="0"/>
                <wp:positionH relativeFrom="column">
                  <wp:posOffset>-102235</wp:posOffset>
                </wp:positionH>
                <wp:positionV relativeFrom="page">
                  <wp:posOffset>692090</wp:posOffset>
                </wp:positionV>
                <wp:extent cx="5972175" cy="9020175"/>
                <wp:effectExtent l="0" t="0" r="9525" b="9525"/>
                <wp:wrapNone/>
                <wp:docPr id="72"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02017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8.05pt;margin-top:54.5pt;width:470.25pt;height:710.25pt;z-index:-25165823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p>
    <w:p w14:paraId="395520A3" w14:textId="41A59656" w:rsidR="00F7009D" w:rsidRDefault="009D6872" w:rsidP="00F7009D">
      <w:pPr>
        <w:pStyle w:val="DiagramRubrik"/>
      </w:pPr>
      <w:bookmarkStart w:id="243" w:name="_Ref382909573"/>
      <w:bookmarkStart w:id="244" w:name="_Toc384401770"/>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34</w:t>
        </w:r>
      </w:fldSimple>
      <w:bookmarkEnd w:id="243"/>
      <w:r>
        <w:t xml:space="preserve"> Produktion, produktivitet och arbetade timmar inom industrin 2000–2013</w:t>
      </w:r>
      <w:bookmarkEnd w:id="244"/>
    </w:p>
    <w:p w14:paraId="11D1E436" w14:textId="2D74E842" w:rsidR="00F7009D" w:rsidRDefault="009D6872" w:rsidP="00F7009D">
      <w:pPr>
        <w:pStyle w:val="DiagramUnderrubrik"/>
      </w:pPr>
      <w:r>
        <w:t>Årlig procentuell förändring</w:t>
      </w:r>
    </w:p>
    <w:p w14:paraId="3C2C9AAC" w14:textId="5D4CEF2E" w:rsidR="00F7009D" w:rsidRDefault="009D6872" w:rsidP="00F7009D">
      <w:pPr>
        <w:pStyle w:val="Brdtext"/>
        <w:spacing w:line="260" w:lineRule="atLeast"/>
      </w:pPr>
      <w:r>
        <w:rPr>
          <w:noProof/>
          <w:lang w:eastAsia="sv-SE"/>
        </w:rPr>
        <w:drawing>
          <wp:inline distT="0" distB="0" distL="0" distR="0" wp14:anchorId="623F72BE" wp14:editId="53E23BF4">
            <wp:extent cx="2753995" cy="2255427"/>
            <wp:effectExtent l="0" t="0" r="8255" b="0"/>
            <wp:docPr id="73" name="Diagram 31"/>
            <wp:cNvGraphicFramePr/>
            <a:graphic xmlns:a="http://schemas.openxmlformats.org/drawingml/2006/main">
              <a:graphicData uri="http://schemas.openxmlformats.org/drawingml/2006/chart">
                <c:chart xmlns:c="http://schemas.openxmlformats.org/drawingml/2006/chart" xmlns:r="http://schemas.openxmlformats.org/officeDocument/2006/relationships" r:id="rId149"/>
              </a:graphicData>
            </a:graphic>
          </wp:inline>
        </w:drawing>
      </w:r>
    </w:p>
    <w:p w14:paraId="16369506" w14:textId="69F52721" w:rsidR="00F7009D" w:rsidRDefault="009D6872" w:rsidP="00F7009D">
      <w:pPr>
        <w:pStyle w:val="DiagramFotnot"/>
      </w:pPr>
      <w:r w:rsidRPr="004A077D">
        <w:t xml:space="preserve">Källor: </w:t>
      </w:r>
      <w:r w:rsidRPr="00EF7DA7">
        <w:rPr>
          <w:spacing w:val="4"/>
        </w:rPr>
        <w:t xml:space="preserve">Statistiska centralbyrån </w:t>
      </w:r>
      <w:r w:rsidRPr="004A077D">
        <w:t>och egna beräkningar.</w:t>
      </w:r>
    </w:p>
    <w:p w14:paraId="46FFC72B" w14:textId="77777777" w:rsidR="00F7009D" w:rsidRDefault="00F7009D" w:rsidP="00F7009D">
      <w:pPr>
        <w:pStyle w:val="Brdtext"/>
      </w:pPr>
    </w:p>
    <w:p w14:paraId="5D889B1B" w14:textId="74DC5779" w:rsidR="00F7009D" w:rsidRDefault="009D6872" w:rsidP="00F7009D">
      <w:pPr>
        <w:pStyle w:val="Brdtext"/>
      </w:pPr>
      <w:r>
        <w:t>Den svaga sysselsättningstillväxten i industrin kan dels hänföras till en svag omvärlds</w:t>
      </w:r>
      <w:r>
        <w:softHyphen/>
        <w:t>efterfrågan, dels till en mer långsiktig utveckling mot en högre andel tjänste</w:t>
      </w:r>
      <w:r>
        <w:softHyphen/>
        <w:t>produktion i svenskt näringsliv. Till viss del kan detta sannolikt förklaras av att tjänster som tidigare rymdes inom industriföretagen nu produceras av företag inom tjänstebranschen, exempelvis konsult</w:t>
      </w:r>
      <w:r>
        <w:softHyphen/>
        <w:t xml:space="preserve">verksamhet. Många andra avancerade ekonomier har upplevt liknande mönster. </w:t>
      </w:r>
    </w:p>
    <w:p w14:paraId="5CB33685" w14:textId="2C9B1FC2" w:rsidR="00F7009D" w:rsidRDefault="009D6872" w:rsidP="00F7009D">
      <w:pPr>
        <w:pStyle w:val="Brdtextmedindrag"/>
      </w:pPr>
      <w:r>
        <w:t xml:space="preserve">Den näst största varuproducerande branschen är bygg- och anläggningsverksamhet. Inom denna bransch har sysselsättningen ökat sedan finanskrisen medan byggproduktionen inte nått upp till nivåerna som rådde innan krisen bröt ut 2008. </w:t>
      </w:r>
    </w:p>
    <w:p w14:paraId="74D7ACDF" w14:textId="6C6CD994" w:rsidR="00F7009D" w:rsidRPr="000F519C" w:rsidRDefault="009D6872" w:rsidP="00F7009D">
      <w:pPr>
        <w:pStyle w:val="Rubrik4utannumrering"/>
      </w:pPr>
      <w:r w:rsidRPr="000F519C">
        <w:t xml:space="preserve">Sysselsättningstillväxten skiljer sig åt mellan olika tjänstebranscher </w:t>
      </w:r>
    </w:p>
    <w:p w14:paraId="110FCA5F" w14:textId="4796D1AA" w:rsidR="00F7009D" w:rsidRDefault="009D6872" w:rsidP="00F7009D">
      <w:pPr>
        <w:pStyle w:val="Brdtext"/>
      </w:pPr>
      <w:r>
        <w:t>Inom tjänstebranscherna har sysselsättnings</w:t>
      </w:r>
      <w:r>
        <w:softHyphen/>
        <w:t xml:space="preserve">utvecklingen varit positiv de senaste tre åren, men utvecklingen har varierat mellan branscherna (se </w:t>
      </w:r>
      <w:r>
        <w:fldChar w:fldCharType="begin"/>
      </w:r>
      <w:r>
        <w:instrText xml:space="preserve"> REF  _Ref382308738 \* Lower \h </w:instrText>
      </w:r>
      <w:r>
        <w:fldChar w:fldCharType="separate"/>
      </w:r>
      <w:r w:rsidR="004642B5">
        <w:t xml:space="preserve">diagram </w:t>
      </w:r>
      <w:r w:rsidR="004642B5" w:rsidRPr="004642B5">
        <w:rPr>
          <w:bCs/>
          <w:noProof/>
        </w:rPr>
        <w:t>3</w:t>
      </w:r>
      <w:r w:rsidR="004642B5">
        <w:rPr>
          <w:noProof/>
        </w:rPr>
        <w:t>.35</w:t>
      </w:r>
      <w:r>
        <w:fldChar w:fldCharType="end"/>
      </w:r>
      <w:r>
        <w:t xml:space="preserve">). Det är framför allt branschen hushållstjänster som har uppvisat höga tillväxttal en längre tid, både vad gäller produktion och sysselsättning. Tillväxttalen är höga, framför allt i förhållande till totala näringslivet, men även jämfört med andra </w:t>
      </w:r>
      <w:r>
        <w:lastRenderedPageBreak/>
        <w:t xml:space="preserve">tjänstebranscher. De höga tillväxttalen är dock till stor del orsakade av en omfördelning av välfärdstjänster från offentlig till privat sektor. Samtidigt har sysselsättningen i offentlig sektor utvecklats positivt (se </w:t>
      </w:r>
      <w:r>
        <w:fldChar w:fldCharType="begin"/>
      </w:r>
      <w:r>
        <w:instrText xml:space="preserve"> REF  _Ref382909718 \* Lower \h </w:instrText>
      </w:r>
      <w:r>
        <w:fldChar w:fldCharType="separate"/>
      </w:r>
      <w:r w:rsidR="004642B5">
        <w:t xml:space="preserve">diagram </w:t>
      </w:r>
      <w:r w:rsidR="004642B5" w:rsidRPr="004642B5">
        <w:rPr>
          <w:bCs/>
          <w:noProof/>
        </w:rPr>
        <w:t>3</w:t>
      </w:r>
      <w:r w:rsidR="004642B5">
        <w:rPr>
          <w:noProof/>
        </w:rPr>
        <w:t>.33</w:t>
      </w:r>
      <w:r>
        <w:fldChar w:fldCharType="end"/>
      </w:r>
      <w:r>
        <w:t>), vilket delvis beror på en ökad efterfrågan på välfärdstjänster.</w:t>
      </w:r>
    </w:p>
    <w:p w14:paraId="25D34C72" w14:textId="41A14C5E" w:rsidR="00F7009D" w:rsidRDefault="00F7009D" w:rsidP="00F7009D">
      <w:pPr>
        <w:pStyle w:val="Brdtextmedindrag"/>
      </w:pPr>
    </w:p>
    <w:p w14:paraId="609DF561" w14:textId="255FA214" w:rsidR="00F7009D" w:rsidRDefault="009D6872" w:rsidP="00F7009D">
      <w:pPr>
        <w:pStyle w:val="DiagramRubrik"/>
      </w:pPr>
      <w:bookmarkStart w:id="245" w:name="_Ref382308738"/>
      <w:bookmarkStart w:id="246" w:name="_Toc384401771"/>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35</w:t>
        </w:r>
      </w:fldSimple>
      <w:bookmarkEnd w:id="245"/>
      <w:r>
        <w:t xml:space="preserve"> Bidrag till sysselsättningen inom tjänste</w:t>
      </w:r>
      <w:r>
        <w:softHyphen/>
        <w:t>branscherna 2007–2013</w:t>
      </w:r>
      <w:bookmarkEnd w:id="246"/>
    </w:p>
    <w:p w14:paraId="26D69CF0" w14:textId="0FC93A03" w:rsidR="00F7009D" w:rsidRDefault="009D6872" w:rsidP="00F7009D">
      <w:pPr>
        <w:pStyle w:val="DiagramUnderrubrik"/>
      </w:pPr>
      <w:r>
        <w:t>Procentenheter respektive procentuell förändring</w:t>
      </w:r>
    </w:p>
    <w:p w14:paraId="3BB709B8" w14:textId="78CD74A8" w:rsidR="00F7009D" w:rsidRDefault="009D6872" w:rsidP="00F7009D">
      <w:pPr>
        <w:pStyle w:val="Brdtext"/>
        <w:spacing w:line="260" w:lineRule="atLeast"/>
      </w:pPr>
      <w:r w:rsidRPr="00BB66AD" w:rsidDel="00557E0D">
        <w:t xml:space="preserve"> </w:t>
      </w:r>
      <w:r>
        <w:rPr>
          <w:noProof/>
          <w:lang w:eastAsia="sv-SE"/>
        </w:rPr>
        <w:drawing>
          <wp:inline distT="0" distB="0" distL="0" distR="0" wp14:anchorId="4F11A90D" wp14:editId="5593EA18">
            <wp:extent cx="2753995" cy="2255427"/>
            <wp:effectExtent l="0" t="0" r="8255" b="0"/>
            <wp:docPr id="74" name="Diagram 13"/>
            <wp:cNvGraphicFramePr/>
            <a:graphic xmlns:a="http://schemas.openxmlformats.org/drawingml/2006/main">
              <a:graphicData uri="http://schemas.openxmlformats.org/drawingml/2006/chart">
                <c:chart xmlns:c="http://schemas.openxmlformats.org/drawingml/2006/chart" xmlns:r="http://schemas.openxmlformats.org/officeDocument/2006/relationships" r:id="rId150"/>
              </a:graphicData>
            </a:graphic>
          </wp:inline>
        </w:drawing>
      </w:r>
    </w:p>
    <w:p w14:paraId="49891666" w14:textId="564E4625" w:rsidR="00F7009D" w:rsidRDefault="009D6872" w:rsidP="00F7009D">
      <w:pPr>
        <w:pStyle w:val="DiagramFotnot"/>
      </w:pPr>
      <w:r w:rsidRPr="00BB66AD">
        <w:t xml:space="preserve">Källor: </w:t>
      </w:r>
      <w:r w:rsidRPr="00EF7DA7">
        <w:rPr>
          <w:spacing w:val="4"/>
        </w:rPr>
        <w:t xml:space="preserve">Statistiska centralbyrån </w:t>
      </w:r>
      <w:r w:rsidRPr="00BB66AD">
        <w:t>och egna beräkningar.</w:t>
      </w:r>
    </w:p>
    <w:p w14:paraId="6B41572E" w14:textId="77777777" w:rsidR="00F7009D" w:rsidRPr="00BB66AD" w:rsidRDefault="00F7009D" w:rsidP="00F7009D">
      <w:pPr>
        <w:pStyle w:val="Brdtext"/>
      </w:pPr>
    </w:p>
    <w:p w14:paraId="1B9B5127" w14:textId="41753AAA" w:rsidR="00F7009D" w:rsidRDefault="009D6872" w:rsidP="00F7009D">
      <w:pPr>
        <w:pStyle w:val="Brdtext"/>
      </w:pPr>
      <w:r>
        <w:t>Bland tjänstebranscherna sysselsätter handel flest personer. Sysselsättningen inom denna bransch har ökat, men i en långsammare takt än i flertalet övriga tjänstebranscher. Förutom hushållstjänster är det i stället företags</w:t>
      </w:r>
      <w:r>
        <w:softHyphen/>
        <w:t>tjänster som främst har drivit tjänstebranschernas sysselsättningsutveckling.</w:t>
      </w:r>
      <w:r>
        <w:rPr>
          <w:rStyle w:val="Fotnotsreferens"/>
        </w:rPr>
        <w:footnoteReference w:id="52"/>
      </w:r>
      <w:r>
        <w:t xml:space="preserve"> Även hotell och restaurang, som ingår i branschen övriga tjänster, har utvecklats väl. Sysselsättningen har i denna bransch ökat med i genomsnitt 4 procent per år de senaste tre åren, vilket kan jämföras med 2 procent för tjänstebranscherna sammantaget. En bidragande orsak till den starka utvecklingen är sannolikt den sänkta mervärdesskatten på restaurang- och cateringtjänster som infördes 2012. </w:t>
      </w:r>
    </w:p>
    <w:p w14:paraId="7A2FD996" w14:textId="77777777" w:rsidR="00F7009D" w:rsidRDefault="009D6872" w:rsidP="00F7009D">
      <w:pPr>
        <w:pStyle w:val="Brdtext"/>
        <w:rPr>
          <w:rFonts w:ascii="TradeGothic" w:hAnsi="TradeGothic"/>
        </w:rPr>
      </w:pPr>
      <w:r>
        <w:br w:type="page"/>
      </w:r>
    </w:p>
    <w:bookmarkStart w:id="247" w:name="_Toc384401615"/>
    <w:p w14:paraId="5877C396" w14:textId="45F05586" w:rsidR="00F7009D" w:rsidRPr="007B2C03" w:rsidRDefault="009D6872" w:rsidP="00F7009D">
      <w:pPr>
        <w:pStyle w:val="RubrikRuta"/>
      </w:pPr>
      <w:r w:rsidRPr="00DF07AC">
        <w:rPr>
          <w:noProof/>
          <w:lang w:eastAsia="sv-SE"/>
        </w:rPr>
        <w:lastRenderedPageBreak/>
        <mc:AlternateContent>
          <mc:Choice Requires="wps">
            <w:drawing>
              <wp:anchor distT="0" distB="0" distL="114300" distR="114300" simplePos="0" relativeHeight="251663872" behindDoc="1" locked="0" layoutInCell="1" allowOverlap="1" wp14:anchorId="1BC2811B" wp14:editId="055D940A">
                <wp:simplePos x="0" y="0"/>
                <wp:positionH relativeFrom="column">
                  <wp:posOffset>-118110</wp:posOffset>
                </wp:positionH>
                <wp:positionV relativeFrom="page">
                  <wp:posOffset>721995</wp:posOffset>
                </wp:positionV>
                <wp:extent cx="5972175" cy="9053195"/>
                <wp:effectExtent l="0" t="0" r="9525" b="0"/>
                <wp:wrapNone/>
                <wp:docPr id="75"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05319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9.3pt;margin-top:56.85pt;width:470.25pt;height:712.85pt;z-index:-251658235;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rsidRPr="00DF07AC">
        <w:rPr>
          <w:noProof/>
          <w:lang w:eastAsia="sv-SE"/>
        </w:rPr>
        <mc:AlternateContent>
          <mc:Choice Requires="wps">
            <w:drawing>
              <wp:anchor distT="0" distB="0" distL="114300" distR="114300" simplePos="0" relativeHeight="251647488" behindDoc="1" locked="0" layoutInCell="1" allowOverlap="1" wp14:anchorId="528BCA69" wp14:editId="300DD092">
                <wp:simplePos x="0" y="0"/>
                <wp:positionH relativeFrom="column">
                  <wp:posOffset>-114935</wp:posOffset>
                </wp:positionH>
                <wp:positionV relativeFrom="page">
                  <wp:posOffset>723900</wp:posOffset>
                </wp:positionV>
                <wp:extent cx="5972175" cy="8953500"/>
                <wp:effectExtent l="0" t="0" r="9525" b="0"/>
                <wp:wrapNone/>
                <wp:docPr id="76"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8953500"/>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9.05pt;margin-top:57pt;width:470.25pt;height:705pt;z-index:-251658239;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rsidRPr="00DF07AC">
        <w:t>Revideringar</w:t>
      </w:r>
      <w:r>
        <w:t xml:space="preserve"> av potentiella variabler</w:t>
      </w:r>
      <w:bookmarkEnd w:id="247"/>
    </w:p>
    <w:p w14:paraId="6AFB3EED" w14:textId="67D99BB5" w:rsidR="00F7009D" w:rsidRPr="00531E1D" w:rsidRDefault="009D6872" w:rsidP="00F7009D">
      <w:pPr>
        <w:pStyle w:val="Brdtext"/>
      </w:pPr>
      <w:r w:rsidRPr="00531E1D">
        <w:t>De potentiella variablerna är viktiga för bedömning</w:t>
      </w:r>
      <w:r>
        <w:t>en</w:t>
      </w:r>
      <w:r w:rsidRPr="00531E1D">
        <w:t xml:space="preserve"> av konjunkturläget och ekonomins långsiktiga tillväxtförutsättningar. Potentiell BNP definieras som den produktionsnivå som kan upprätthållas vid ett </w:t>
      </w:r>
      <w:r>
        <w:t>balanserat</w:t>
      </w:r>
      <w:r w:rsidRPr="00531E1D">
        <w:t xml:space="preserve"> konjunkturläge. Potentiell BNP beräknas utifrån potentiell produktivitet och potentiellt antal arbetade timmar.</w:t>
      </w:r>
      <w:r w:rsidRPr="00531E1D">
        <w:rPr>
          <w:rStyle w:val="Fotnotsreferens"/>
        </w:rPr>
        <w:footnoteReference w:id="53"/>
      </w:r>
      <w:r w:rsidRPr="00531E1D">
        <w:t xml:space="preserve"> </w:t>
      </w:r>
    </w:p>
    <w:p w14:paraId="43AA0607" w14:textId="19279598" w:rsidR="00F7009D" w:rsidRPr="00531E1D" w:rsidRDefault="009D6872" w:rsidP="00F7009D">
      <w:pPr>
        <w:pStyle w:val="Brdtextmedindrag"/>
      </w:pPr>
      <w:r w:rsidRPr="00531E1D">
        <w:t xml:space="preserve">Potentiell BNP är ett teoretiskt begrepp och </w:t>
      </w:r>
      <w:r>
        <w:t>redovisas</w:t>
      </w:r>
      <w:r w:rsidRPr="00531E1D">
        <w:t xml:space="preserve"> inte i den officiella statistiken. I stället görs en bedömning av nivån med hjälp av olika indikatorer och statistiska metoder. Bedömningen är därför mycket osäker. </w:t>
      </w:r>
    </w:p>
    <w:p w14:paraId="6CB62503" w14:textId="77777777" w:rsidR="00F7009D" w:rsidRDefault="009D6872" w:rsidP="00F7009D">
      <w:pPr>
        <w:pStyle w:val="Brdtextmedindrag"/>
      </w:pPr>
      <w:r w:rsidRPr="00260F70">
        <w:t>I denna fördjupningsruta redovisas de större</w:t>
      </w:r>
      <w:r>
        <w:t xml:space="preserve"> revideringar som gjorts av potentiell BNP sedan budgetpropositionen för 2014 beslutades.</w:t>
      </w:r>
      <w:r>
        <w:rPr>
          <w:rStyle w:val="Fotnotsreferens"/>
        </w:rPr>
        <w:footnoteReference w:id="54"/>
      </w:r>
      <w:r>
        <w:t xml:space="preserve"> </w:t>
      </w:r>
      <w:r w:rsidRPr="004B5BAD">
        <w:t>Det är främst reviderad utfallsstatistik som har föranlett revideringar av de potentiella variablerna.</w:t>
      </w:r>
      <w:r w:rsidRPr="004B5BAD">
        <w:rPr>
          <w:rStyle w:val="Fotnotsreferens"/>
        </w:rPr>
        <w:footnoteReference w:id="55"/>
      </w:r>
      <w:r>
        <w:t xml:space="preserve"> </w:t>
      </w:r>
    </w:p>
    <w:p w14:paraId="22B6E891" w14:textId="77777777" w:rsidR="00F7009D" w:rsidRDefault="009D6872" w:rsidP="00F7009D">
      <w:pPr>
        <w:pStyle w:val="Rubrik4utannumrering"/>
      </w:pPr>
      <w:r>
        <w:t>Reviderad potentiell produktivitet</w:t>
      </w:r>
    </w:p>
    <w:p w14:paraId="5E04BB8B" w14:textId="71F21442" w:rsidR="00F7009D" w:rsidRPr="009256BB" w:rsidRDefault="009D6872" w:rsidP="00F7009D">
      <w:pPr>
        <w:pStyle w:val="Brdtext"/>
      </w:pPr>
      <w:r>
        <w:t>D</w:t>
      </w:r>
      <w:r w:rsidRPr="00FD0D6F">
        <w:t xml:space="preserve">en potentiella produktivitetsnivån skattas utifrån den faktiska utvecklingen och bedömningen av </w:t>
      </w:r>
      <w:r>
        <w:t xml:space="preserve">resursutnyttjandet inom företag, det s.k. </w:t>
      </w:r>
      <w:r w:rsidRPr="00FD0D6F">
        <w:t>produktivitetsgapet</w:t>
      </w:r>
      <w:r>
        <w:t xml:space="preserve">. </w:t>
      </w:r>
      <w:r w:rsidRPr="00FD35A9">
        <w:t>I november 2013 reviderade Statistiska centralbyrån (SCB) ned produktivitetsnivån i nationalräkenskaperna från 2011 och framåt.</w:t>
      </w:r>
      <w:r>
        <w:t xml:space="preserve"> Vid en oförändrad bedömning av resursutnyttjandet innebär en lägre faktisk produktivitet en nedrevidering av potentiell produktivitet.</w:t>
      </w:r>
      <w:r w:rsidRPr="00FD0D6F">
        <w:t xml:space="preserve"> </w:t>
      </w:r>
      <w:r>
        <w:t>Indikatorer</w:t>
      </w:r>
      <w:r w:rsidDel="00155F03">
        <w:t xml:space="preserve"> </w:t>
      </w:r>
      <w:r>
        <w:t xml:space="preserve">visade dock på att företagens resursutnyttjande steg snabbt under slutet av 2013, varför produktivitetsgapet </w:t>
      </w:r>
      <w:r>
        <w:lastRenderedPageBreak/>
        <w:t xml:space="preserve">bedöms vara mindre negativt 2013 och 2014 än bedömningen i budgetpropositionen för 2014. Den potentiella produktivitetsnivån har därför reviderats ner, men i mindre utsträckning än den faktiska för denna period. </w:t>
      </w:r>
    </w:p>
    <w:p w14:paraId="769BBE86" w14:textId="4D0E42EA" w:rsidR="00F7009D" w:rsidRDefault="009D6872" w:rsidP="00F7009D">
      <w:pPr>
        <w:pStyle w:val="Brdtextmedindrag"/>
      </w:pPr>
      <w:r w:rsidRPr="009256BB">
        <w:rPr>
          <w:rStyle w:val="BrdtextmedindragChar"/>
        </w:rPr>
        <w:t>För prognosperioden talar flera faktorer för att</w:t>
      </w:r>
      <w:r w:rsidRPr="009256BB">
        <w:t xml:space="preserve"> produktivitetstillväxten i näringslivet blir svagare än det historiska genomsnittet, som är</w:t>
      </w:r>
      <w:r>
        <w:t xml:space="preserve"> 2,3 procent 1980–2013. </w:t>
      </w:r>
      <w:r w:rsidRPr="001B0190">
        <w:t xml:space="preserve">Sysselsättningen väntas framöver främst växa i näringslivets tjänstebranscher, som har en i genomsnitt lägre produktivitetstillväxt än näringslivet som helhet. </w:t>
      </w:r>
      <w:r>
        <w:t xml:space="preserve">Under åren av </w:t>
      </w:r>
      <w:r w:rsidRPr="001B0190">
        <w:t>lågkonjunktur har många företag avvaktat med produktivitetshöjande investeringar. När den ekonomiska aktiviteten de närmaste åren bedöms öka</w:t>
      </w:r>
      <w:r>
        <w:t>,</w:t>
      </w:r>
      <w:r w:rsidRPr="001B0190">
        <w:t xml:space="preserve"> och företagen</w:t>
      </w:r>
      <w:r>
        <w:t xml:space="preserve">s tillförsikt om den ekonomiska utvecklingen stiger, </w:t>
      </w:r>
      <w:r w:rsidRPr="001B0190">
        <w:t xml:space="preserve">kan långsiktiga investeringar återigen </w:t>
      </w:r>
      <w:r>
        <w:t xml:space="preserve">väntas </w:t>
      </w:r>
      <w:r w:rsidRPr="001B0190">
        <w:t xml:space="preserve">växa. </w:t>
      </w:r>
      <w:r>
        <w:t>Dock dröjer det sannolikt innan effekterna blir märkbara på produktivitets-tillväxten. Detta</w:t>
      </w:r>
      <w:r w:rsidRPr="001B0190">
        <w:t xml:space="preserve"> beror dels på att sysselsättningen </w:t>
      </w:r>
      <w:r>
        <w:t xml:space="preserve">förväntas </w:t>
      </w:r>
      <w:r w:rsidRPr="001B0190">
        <w:t>väx</w:t>
      </w:r>
      <w:r>
        <w:t>a</w:t>
      </w:r>
      <w:r w:rsidRPr="001B0190">
        <w:t xml:space="preserve"> starkt i relation till BNP under återhämtningen, dels på att det </w:t>
      </w:r>
      <w:r>
        <w:t xml:space="preserve">av allt att döma </w:t>
      </w:r>
      <w:r w:rsidRPr="001B0190">
        <w:t xml:space="preserve">tar tid för långsiktiga investeringar att få genomslag på produktivitetstillväxten i näringslivet. </w:t>
      </w:r>
    </w:p>
    <w:p w14:paraId="4FE9249F" w14:textId="48431E31" w:rsidR="00F7009D" w:rsidRDefault="009D6872" w:rsidP="00F7009D">
      <w:pPr>
        <w:pStyle w:val="Brdtextmedindrag"/>
      </w:pPr>
      <w:r>
        <w:t xml:space="preserve">Den svaga produktivitetstillväxten är inte enbart en svensk företeelse, utan den </w:t>
      </w:r>
      <w:r w:rsidRPr="001B0190">
        <w:t>har varit svag i flertalet industrialiserade lände</w:t>
      </w:r>
      <w:r>
        <w:t>r under de senaste åren</w:t>
      </w:r>
      <w:r w:rsidRPr="001B0190">
        <w:t xml:space="preserve">. Inbromsningen i </w:t>
      </w:r>
      <w:r>
        <w:t xml:space="preserve">den </w:t>
      </w:r>
      <w:r w:rsidRPr="001B0190">
        <w:t>svensk</w:t>
      </w:r>
      <w:r>
        <w:t>a</w:t>
      </w:r>
      <w:r w:rsidRPr="005569DD">
        <w:t xml:space="preserve"> </w:t>
      </w:r>
      <w:r w:rsidRPr="001B0190">
        <w:t>produktivitetstillväxt</w:t>
      </w:r>
      <w:r>
        <w:t>en</w:t>
      </w:r>
      <w:r w:rsidRPr="001B0190">
        <w:t xml:space="preserve"> följer denna globala utveckling.</w:t>
      </w:r>
    </w:p>
    <w:p w14:paraId="3E2ED109" w14:textId="184864AD" w:rsidR="00F7009D" w:rsidRDefault="009D6872" w:rsidP="00F7009D">
      <w:pPr>
        <w:pStyle w:val="Brdtextmedindrag"/>
      </w:pPr>
      <w:r>
        <w:t xml:space="preserve">Sammantaget har både nivån på potentiell produktivitet och tillväxttakterna framöver reviderats ner (se </w:t>
      </w:r>
      <w:r>
        <w:fldChar w:fldCharType="begin"/>
      </w:r>
      <w:r>
        <w:instrText xml:space="preserve"> REF  _Ref382228527 \* Lower \h </w:instrText>
      </w:r>
      <w:r>
        <w:fldChar w:fldCharType="separate"/>
      </w:r>
      <w:r w:rsidR="004642B5" w:rsidRPr="00027008">
        <w:t xml:space="preserve">tabell </w:t>
      </w:r>
      <w:r w:rsidR="004642B5" w:rsidRPr="004642B5">
        <w:rPr>
          <w:bCs/>
          <w:noProof/>
        </w:rPr>
        <w:t>3</w:t>
      </w:r>
      <w:r w:rsidR="004642B5" w:rsidRPr="00027008">
        <w:t>.</w:t>
      </w:r>
      <w:r w:rsidR="004642B5">
        <w:rPr>
          <w:noProof/>
        </w:rPr>
        <w:t>19</w:t>
      </w:r>
      <w:r>
        <w:fldChar w:fldCharType="end"/>
      </w:r>
      <w:r>
        <w:t>).</w:t>
      </w:r>
    </w:p>
    <w:p w14:paraId="78CC63D7" w14:textId="62B38399" w:rsidR="00F7009D" w:rsidRPr="00B77DFE" w:rsidRDefault="009D6872" w:rsidP="00F7009D">
      <w:pPr>
        <w:pStyle w:val="Rubrik4utannumrering"/>
      </w:pPr>
      <w:r>
        <w:t>Revidering av potentiellt antal arbetade timmar</w:t>
      </w:r>
    </w:p>
    <w:p w14:paraId="15DE1808" w14:textId="44F3ED76" w:rsidR="00F7009D" w:rsidRDefault="009D6872" w:rsidP="00F7009D">
      <w:pPr>
        <w:pStyle w:val="Brdtext"/>
      </w:pPr>
      <w:r>
        <w:t xml:space="preserve">SCB har också publicerat nya uppgifter som visar att antalet arbetade timmar har varit lägre sedan 2011 jämfört med tidigare publicerade uppgifter. Det är medelarbetstiden, den genomsnittligt arbetade tiden per sysselsatt, som har varit lägre. Även om regeringens reformer har höjt medelarbetstidens potentiella nivå, och det kan förekomma viss konjunkturell variation i </w:t>
      </w:r>
      <w:r w:rsidRPr="00131330">
        <w:t>medelarbetstiden</w:t>
      </w:r>
      <w:r>
        <w:t>,</w:t>
      </w:r>
      <w:r w:rsidRPr="00131330">
        <w:t xml:space="preserve"> bedöms gapet mellan faktisk och potentiell nivå vara förhållandevis litet. </w:t>
      </w:r>
      <w:r>
        <w:t>Nedrevideringen av den</w:t>
      </w:r>
      <w:r w:rsidRPr="00131330">
        <w:t xml:space="preserve"> faktisk</w:t>
      </w:r>
      <w:r>
        <w:t>a</w:t>
      </w:r>
      <w:r w:rsidRPr="00131330">
        <w:t xml:space="preserve"> medel</w:t>
      </w:r>
      <w:r>
        <w:softHyphen/>
      </w:r>
      <w:r w:rsidRPr="00131330">
        <w:t>arbetstid</w:t>
      </w:r>
      <w:r>
        <w:t>en</w:t>
      </w:r>
      <w:r w:rsidRPr="00131330">
        <w:t xml:space="preserve"> har därför föranlett en nedrevidering av </w:t>
      </w:r>
      <w:r>
        <w:t xml:space="preserve">den </w:t>
      </w:r>
      <w:r w:rsidRPr="00131330">
        <w:t>potentiell</w:t>
      </w:r>
      <w:r>
        <w:t>a</w:t>
      </w:r>
      <w:r w:rsidRPr="00131330">
        <w:t xml:space="preserve"> medelarbetstid</w:t>
      </w:r>
      <w:r>
        <w:t>en</w:t>
      </w:r>
      <w:r w:rsidRPr="00131330">
        <w:t xml:space="preserve"> och därmed </w:t>
      </w:r>
      <w:r>
        <w:t xml:space="preserve">också det potentiella </w:t>
      </w:r>
      <w:r w:rsidRPr="00131330">
        <w:t>antal</w:t>
      </w:r>
      <w:r>
        <w:t>et</w:t>
      </w:r>
      <w:r w:rsidRPr="00131330">
        <w:t xml:space="preserve"> arbetade timmar.</w:t>
      </w:r>
      <w:r>
        <w:t xml:space="preserve"> </w:t>
      </w:r>
    </w:p>
    <w:p w14:paraId="1EF238B7" w14:textId="1C5070A8" w:rsidR="00F7009D" w:rsidRDefault="009D6872" w:rsidP="00F7009D">
      <w:pPr>
        <w:pStyle w:val="Brdtextmedindrag"/>
        <w:rPr>
          <w:rStyle w:val="BrdtextmedindragChar"/>
        </w:rPr>
      </w:pPr>
      <w:r w:rsidRPr="00E32792">
        <w:rPr>
          <w:rStyle w:val="BrdtextmedindragChar"/>
          <w:noProof/>
          <w:lang w:eastAsia="sv-SE"/>
        </w:rPr>
        <w:lastRenderedPageBreak/>
        <mc:AlternateContent>
          <mc:Choice Requires="wps">
            <w:drawing>
              <wp:anchor distT="0" distB="0" distL="114300" distR="114300" simplePos="0" relativeHeight="251664896" behindDoc="1" locked="0" layoutInCell="1" allowOverlap="1" wp14:anchorId="422F10B4" wp14:editId="41E908DB">
                <wp:simplePos x="0" y="0"/>
                <wp:positionH relativeFrom="column">
                  <wp:posOffset>-114935</wp:posOffset>
                </wp:positionH>
                <wp:positionV relativeFrom="page">
                  <wp:posOffset>782320</wp:posOffset>
                </wp:positionV>
                <wp:extent cx="5972175" cy="8851265"/>
                <wp:effectExtent l="0" t="0" r="9525" b="6985"/>
                <wp:wrapNone/>
                <wp:docPr id="77"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885126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9.05pt;margin-top:61.6pt;width:470.25pt;height:696.95pt;z-index:-251658234;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rPr>
          <w:rStyle w:val="BrdtextmedindragChar"/>
        </w:rPr>
        <w:t>Arbetskraften växte något starkare än förväntat 2013. Det har lett till en mindre upprevidering av den potentiella arbetskraften, och därmed även den potentiella sysselsättningen och det potentiella antalet arbetade timmar. Bedömningen av jämvikts</w:t>
      </w:r>
      <w:r>
        <w:rPr>
          <w:rStyle w:val="BrdtextmedindragChar"/>
        </w:rPr>
        <w:softHyphen/>
        <w:t xml:space="preserve">arbetslösheten är däremot i stort sett oförändrad. </w:t>
      </w:r>
    </w:p>
    <w:p w14:paraId="00E2C503" w14:textId="77F85C1F" w:rsidR="00F7009D" w:rsidRDefault="009D6872" w:rsidP="00F7009D">
      <w:pPr>
        <w:pStyle w:val="Brdtextmedindrag"/>
      </w:pPr>
      <w:r>
        <w:rPr>
          <w:rStyle w:val="BrdtextmedindragChar"/>
        </w:rPr>
        <w:t xml:space="preserve">Sammantaget är potentiellt antal arbetade timmar något lägre än i tidigare bedömning, men bedömningen av tillväxttakten framöver är likartad </w:t>
      </w:r>
      <w:r>
        <w:t xml:space="preserve">(se </w:t>
      </w:r>
      <w:r>
        <w:fldChar w:fldCharType="begin"/>
      </w:r>
      <w:r>
        <w:instrText xml:space="preserve"> REF  _Ref382228527 \* Lower \h </w:instrText>
      </w:r>
      <w:r>
        <w:fldChar w:fldCharType="separate"/>
      </w:r>
      <w:r w:rsidR="004642B5" w:rsidRPr="00027008">
        <w:t xml:space="preserve">tabell </w:t>
      </w:r>
      <w:r w:rsidR="004642B5" w:rsidRPr="004642B5">
        <w:rPr>
          <w:bCs/>
          <w:noProof/>
        </w:rPr>
        <w:t>3</w:t>
      </w:r>
      <w:r w:rsidR="004642B5" w:rsidRPr="00027008">
        <w:t>.</w:t>
      </w:r>
      <w:r w:rsidR="004642B5">
        <w:rPr>
          <w:noProof/>
        </w:rPr>
        <w:t>19</w:t>
      </w:r>
      <w:r>
        <w:fldChar w:fldCharType="end"/>
      </w:r>
      <w:r>
        <w:t>).</w:t>
      </w:r>
    </w:p>
    <w:p w14:paraId="7B33DD71" w14:textId="77777777" w:rsidR="00F7009D" w:rsidRDefault="009D6872" w:rsidP="00F7009D">
      <w:pPr>
        <w:pStyle w:val="Rubrik4utannumrering"/>
      </w:pPr>
      <w:r>
        <w:t>Revideringar av potentiell BNP</w:t>
      </w:r>
    </w:p>
    <w:p w14:paraId="0FC33B41" w14:textId="694E5210" w:rsidR="00F7009D" w:rsidRDefault="009D6872" w:rsidP="00F7009D">
      <w:pPr>
        <w:pStyle w:val="Brdtext"/>
      </w:pPr>
      <w:r>
        <w:t xml:space="preserve">De revideringar som har gjorts av delarna som ingår i potentiell BNP har sammantaget lett till att potentiell BNP har reviderats ner i nivå. Tillväxten framåt bedöms sammantaget över prognosperioden bli något lägre än i tidigare bedömningar (se </w:t>
      </w:r>
      <w:r>
        <w:fldChar w:fldCharType="begin"/>
      </w:r>
      <w:r>
        <w:instrText xml:space="preserve"> REF  _Ref382228527 \* Lower \h </w:instrText>
      </w:r>
      <w:r>
        <w:fldChar w:fldCharType="separate"/>
      </w:r>
      <w:r w:rsidR="004642B5" w:rsidRPr="00027008">
        <w:t xml:space="preserve">tabell </w:t>
      </w:r>
      <w:r w:rsidR="004642B5" w:rsidRPr="004642B5">
        <w:rPr>
          <w:bCs/>
          <w:noProof/>
        </w:rPr>
        <w:t>3</w:t>
      </w:r>
      <w:r w:rsidR="004642B5" w:rsidRPr="00027008">
        <w:t>.</w:t>
      </w:r>
      <w:r w:rsidR="004642B5">
        <w:rPr>
          <w:noProof/>
        </w:rPr>
        <w:t>19</w:t>
      </w:r>
      <w:r>
        <w:fldChar w:fldCharType="end"/>
      </w:r>
      <w:r>
        <w:t xml:space="preserve">). Det beror på att tillväxttakten i potentiell produktivitet har reviderats ner. </w:t>
      </w:r>
    </w:p>
    <w:p w14:paraId="1F885876" w14:textId="7047BC1E" w:rsidR="00F7009D" w:rsidRDefault="00F7009D" w:rsidP="00F7009D">
      <w:pPr>
        <w:pStyle w:val="Brdtextmedindrag"/>
      </w:pPr>
    </w:p>
    <w:p w14:paraId="4CB67072" w14:textId="77777777" w:rsidR="00F7009D" w:rsidRDefault="009D6872" w:rsidP="00F7009D">
      <w:pPr>
        <w:pStyle w:val="TabellRubrik"/>
      </w:pPr>
      <w:bookmarkStart w:id="248" w:name="_Ref382228527"/>
      <w:bookmarkStart w:id="249" w:name="_Toc384401646"/>
      <w:r w:rsidRPr="00027008">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sidRPr="00027008">
        <w:t>.</w:t>
      </w:r>
      <w:r w:rsidR="0009067D">
        <w:fldChar w:fldCharType="begin"/>
      </w:r>
      <w:r w:rsidR="0009067D">
        <w:instrText xml:space="preserve"> SEQ Tabell \* Arabic \s 1  \* MERGEFORMAT </w:instrText>
      </w:r>
      <w:r w:rsidR="0009067D">
        <w:fldChar w:fldCharType="separate"/>
      </w:r>
      <w:r w:rsidR="004642B5">
        <w:rPr>
          <w:noProof/>
        </w:rPr>
        <w:t>19</w:t>
      </w:r>
      <w:r w:rsidR="0009067D">
        <w:rPr>
          <w:noProof/>
        </w:rPr>
        <w:fldChar w:fldCharType="end"/>
      </w:r>
      <w:bookmarkEnd w:id="248"/>
      <w:r w:rsidRPr="00027008">
        <w:t xml:space="preserve"> </w:t>
      </w:r>
      <w:r>
        <w:t>Prognoser för potentiella variabler i 2014 års ekonomiska vårproposition och budgetpropositionen för 2014</w:t>
      </w:r>
      <w:bookmarkEnd w:id="249"/>
    </w:p>
    <w:p w14:paraId="0E04AD7E" w14:textId="2987ABED" w:rsidR="00F7009D" w:rsidRPr="00027008" w:rsidRDefault="009D6872" w:rsidP="00F7009D">
      <w:pPr>
        <w:pStyle w:val="TabellUnderrubrik"/>
      </w:pPr>
      <w:r>
        <w:t xml:space="preserve">Nivå och procentuell förändring, budgetpropositionen för 2014 inom parentes  </w:t>
      </w:r>
    </w:p>
    <w:tbl>
      <w:tblPr>
        <w:tblStyle w:val="RKEgentabell"/>
        <w:tblW w:w="4468" w:type="dxa"/>
        <w:tblLayout w:type="fixed"/>
        <w:tblLook w:val="0460" w:firstRow="1" w:lastRow="1" w:firstColumn="0" w:lastColumn="0" w:noHBand="0" w:noVBand="1"/>
      </w:tblPr>
      <w:tblGrid>
        <w:gridCol w:w="863"/>
        <w:gridCol w:w="661"/>
        <w:gridCol w:w="507"/>
        <w:gridCol w:w="507"/>
        <w:gridCol w:w="507"/>
        <w:gridCol w:w="507"/>
        <w:gridCol w:w="507"/>
        <w:gridCol w:w="409"/>
      </w:tblGrid>
      <w:tr w:rsidR="00F7009D" w:rsidRPr="00232EA3" w14:paraId="2D889951" w14:textId="77777777" w:rsidTr="00F7009D">
        <w:trPr>
          <w:cnfStyle w:val="100000000000" w:firstRow="1" w:lastRow="0" w:firstColumn="0" w:lastColumn="0" w:oddVBand="0" w:evenVBand="0" w:oddHBand="0" w:evenHBand="0" w:firstRowFirstColumn="0" w:firstRowLastColumn="0" w:lastRowFirstColumn="0" w:lastRowLastColumn="0"/>
        </w:trPr>
        <w:tc>
          <w:tcPr>
            <w:tcW w:w="863" w:type="dxa"/>
            <w:vAlign w:val="bottom"/>
          </w:tcPr>
          <w:p w14:paraId="648079B6" w14:textId="77777777" w:rsidR="00F7009D" w:rsidRPr="00A359FB" w:rsidRDefault="00F7009D" w:rsidP="00F7009D">
            <w:pPr>
              <w:pStyle w:val="TabellHuvud"/>
              <w:keepNext/>
              <w:keepLines/>
              <w:jc w:val="center"/>
              <w:rPr>
                <w:rFonts w:ascii="Trade Gothic LT Std Cn" w:hAnsi="Trade Gothic LT Std Cn"/>
                <w:sz w:val="16"/>
                <w:szCs w:val="16"/>
              </w:rPr>
            </w:pPr>
          </w:p>
        </w:tc>
        <w:tc>
          <w:tcPr>
            <w:tcW w:w="661" w:type="dxa"/>
            <w:tcBorders>
              <w:right w:val="single" w:sz="4" w:space="0" w:color="auto"/>
            </w:tcBorders>
            <w:vAlign w:val="bottom"/>
          </w:tcPr>
          <w:p w14:paraId="2FCA2B23" w14:textId="77777777" w:rsidR="00F7009D" w:rsidRPr="00A359FB" w:rsidRDefault="009D6872" w:rsidP="00F7009D">
            <w:pPr>
              <w:pStyle w:val="TabellRader"/>
              <w:keepNext/>
              <w:keepLines/>
              <w:rPr>
                <w:rFonts w:ascii="Trade Gothic LT Std Cn" w:hAnsi="Trade Gothic LT Std Cn"/>
                <w:szCs w:val="16"/>
              </w:rPr>
            </w:pPr>
            <w:r w:rsidRPr="00510D46">
              <w:t>Nivå 2012</w:t>
            </w:r>
            <w:r w:rsidRPr="00510D46">
              <w:rPr>
                <w:vertAlign w:val="superscript"/>
              </w:rPr>
              <w:t>1</w:t>
            </w:r>
          </w:p>
        </w:tc>
        <w:tc>
          <w:tcPr>
            <w:tcW w:w="507" w:type="dxa"/>
            <w:tcBorders>
              <w:left w:val="single" w:sz="4" w:space="0" w:color="auto"/>
            </w:tcBorders>
            <w:vAlign w:val="bottom"/>
          </w:tcPr>
          <w:p w14:paraId="79E5A664" w14:textId="77777777" w:rsidR="00F7009D" w:rsidRPr="000650D6" w:rsidRDefault="009D6872" w:rsidP="00F7009D">
            <w:pPr>
              <w:pStyle w:val="TabellRader"/>
              <w:keepNext/>
              <w:keepLines/>
              <w:ind w:left="-87"/>
              <w:jc w:val="center"/>
              <w:rPr>
                <w:rFonts w:ascii="Trade Gothic LT Std Cn" w:hAnsi="Trade Gothic LT Std Cn"/>
                <w:szCs w:val="16"/>
              </w:rPr>
            </w:pPr>
            <w:r w:rsidRPr="000650D6">
              <w:t>2013</w:t>
            </w:r>
          </w:p>
        </w:tc>
        <w:tc>
          <w:tcPr>
            <w:tcW w:w="507" w:type="dxa"/>
            <w:vAlign w:val="bottom"/>
          </w:tcPr>
          <w:p w14:paraId="7A2D51DF" w14:textId="77777777" w:rsidR="00F7009D" w:rsidRPr="000650D6" w:rsidRDefault="009D6872" w:rsidP="00F7009D">
            <w:pPr>
              <w:pStyle w:val="TabellRader"/>
              <w:keepNext/>
              <w:keepLines/>
              <w:ind w:left="-121"/>
              <w:jc w:val="center"/>
              <w:rPr>
                <w:rFonts w:ascii="Trade Gothic LT Std Cn" w:hAnsi="Trade Gothic LT Std Cn"/>
                <w:szCs w:val="16"/>
              </w:rPr>
            </w:pPr>
            <w:r w:rsidRPr="000650D6">
              <w:t>2014</w:t>
            </w:r>
          </w:p>
        </w:tc>
        <w:tc>
          <w:tcPr>
            <w:tcW w:w="507" w:type="dxa"/>
            <w:vAlign w:val="bottom"/>
          </w:tcPr>
          <w:p w14:paraId="37AAC87B" w14:textId="77777777" w:rsidR="00F7009D" w:rsidRPr="000650D6" w:rsidRDefault="009D6872" w:rsidP="00F7009D">
            <w:pPr>
              <w:pStyle w:val="TabellRader"/>
              <w:keepNext/>
              <w:keepLines/>
              <w:ind w:left="-157"/>
              <w:jc w:val="center"/>
              <w:rPr>
                <w:rFonts w:ascii="Trade Gothic LT Std Cn" w:hAnsi="Trade Gothic LT Std Cn"/>
                <w:szCs w:val="16"/>
              </w:rPr>
            </w:pPr>
            <w:r w:rsidRPr="000650D6">
              <w:t>2015</w:t>
            </w:r>
          </w:p>
        </w:tc>
        <w:tc>
          <w:tcPr>
            <w:tcW w:w="507" w:type="dxa"/>
            <w:vAlign w:val="bottom"/>
          </w:tcPr>
          <w:p w14:paraId="2DD9E2E3" w14:textId="77777777" w:rsidR="00F7009D" w:rsidRPr="000650D6" w:rsidRDefault="009D6872" w:rsidP="00F7009D">
            <w:pPr>
              <w:pStyle w:val="TabellRader"/>
              <w:keepNext/>
              <w:keepLines/>
              <w:ind w:left="-87"/>
              <w:jc w:val="center"/>
            </w:pPr>
            <w:r w:rsidRPr="000650D6">
              <w:t>2016</w:t>
            </w:r>
          </w:p>
        </w:tc>
        <w:tc>
          <w:tcPr>
            <w:tcW w:w="507" w:type="dxa"/>
            <w:vAlign w:val="bottom"/>
          </w:tcPr>
          <w:p w14:paraId="1AE1EDE4" w14:textId="77777777" w:rsidR="00F7009D" w:rsidRPr="000650D6" w:rsidRDefault="009D6872" w:rsidP="00F7009D">
            <w:pPr>
              <w:pStyle w:val="TabellRader"/>
              <w:keepNext/>
              <w:keepLines/>
              <w:ind w:left="-87"/>
              <w:jc w:val="center"/>
              <w:rPr>
                <w:rFonts w:ascii="Trade Gothic LT Std Cn" w:hAnsi="Trade Gothic LT Std Cn"/>
                <w:szCs w:val="16"/>
              </w:rPr>
            </w:pPr>
            <w:r w:rsidRPr="000650D6">
              <w:t>2017</w:t>
            </w:r>
          </w:p>
        </w:tc>
        <w:tc>
          <w:tcPr>
            <w:tcW w:w="409" w:type="dxa"/>
            <w:vAlign w:val="bottom"/>
          </w:tcPr>
          <w:p w14:paraId="68700BFB" w14:textId="77777777" w:rsidR="00F7009D" w:rsidRPr="000650D6" w:rsidRDefault="009D6872" w:rsidP="00F7009D">
            <w:pPr>
              <w:pStyle w:val="TabellRader"/>
              <w:keepNext/>
              <w:keepLines/>
              <w:ind w:left="-123"/>
              <w:jc w:val="center"/>
              <w:rPr>
                <w:rFonts w:ascii="Trade Gothic LT Std Cn" w:hAnsi="Trade Gothic LT Std Cn"/>
                <w:szCs w:val="16"/>
              </w:rPr>
            </w:pPr>
            <w:r w:rsidRPr="000650D6">
              <w:t>2018</w:t>
            </w:r>
          </w:p>
        </w:tc>
      </w:tr>
      <w:tr w:rsidR="00F7009D" w:rsidRPr="00232EA3" w14:paraId="55FAB986" w14:textId="77777777" w:rsidTr="00F7009D">
        <w:tc>
          <w:tcPr>
            <w:tcW w:w="863" w:type="dxa"/>
            <w:tcBorders>
              <w:top w:val="single" w:sz="18" w:space="0" w:color="auto"/>
              <w:bottom w:val="nil"/>
            </w:tcBorders>
          </w:tcPr>
          <w:p w14:paraId="6C6E78F0" w14:textId="77777777" w:rsidR="00F7009D" w:rsidRPr="00A359FB" w:rsidRDefault="009D6872" w:rsidP="00F7009D">
            <w:pPr>
              <w:pStyle w:val="TabellRader"/>
              <w:keepNext/>
              <w:keepLines/>
              <w:jc w:val="left"/>
              <w:rPr>
                <w:rFonts w:ascii="Trade Gothic LT Std Cn" w:hAnsi="Trade Gothic LT Std Cn"/>
                <w:szCs w:val="16"/>
              </w:rPr>
            </w:pPr>
            <w:r w:rsidRPr="00A359FB">
              <w:rPr>
                <w:rFonts w:ascii="Trade Gothic LT Std Cn" w:hAnsi="Trade Gothic LT Std Cn"/>
                <w:szCs w:val="16"/>
              </w:rPr>
              <w:t>Pot. BNP</w:t>
            </w:r>
            <w:r w:rsidRPr="00A359FB">
              <w:rPr>
                <w:rFonts w:ascii="Trade Gothic LT Std Cn" w:hAnsi="Trade Gothic LT Std Cn"/>
                <w:szCs w:val="16"/>
                <w:vertAlign w:val="superscript"/>
              </w:rPr>
              <w:t>2</w:t>
            </w:r>
          </w:p>
        </w:tc>
        <w:tc>
          <w:tcPr>
            <w:tcW w:w="661" w:type="dxa"/>
            <w:tcBorders>
              <w:top w:val="single" w:sz="18" w:space="0" w:color="auto"/>
              <w:bottom w:val="nil"/>
              <w:right w:val="single" w:sz="4" w:space="0" w:color="auto"/>
            </w:tcBorders>
            <w:vAlign w:val="bottom"/>
          </w:tcPr>
          <w:p w14:paraId="65227816" w14:textId="173E16B6" w:rsidR="00F7009D" w:rsidRPr="00510D46" w:rsidRDefault="009D6872" w:rsidP="00F7009D">
            <w:pPr>
              <w:pStyle w:val="TabellRader"/>
              <w:keepNext/>
              <w:keepLines/>
            </w:pPr>
            <w:r w:rsidRPr="00510D46">
              <w:t>3 639 (3 667)</w:t>
            </w:r>
          </w:p>
        </w:tc>
        <w:tc>
          <w:tcPr>
            <w:tcW w:w="507" w:type="dxa"/>
            <w:tcBorders>
              <w:top w:val="single" w:sz="18" w:space="0" w:color="auto"/>
              <w:left w:val="single" w:sz="4" w:space="0" w:color="auto"/>
              <w:bottom w:val="nil"/>
            </w:tcBorders>
            <w:vAlign w:val="bottom"/>
          </w:tcPr>
          <w:p w14:paraId="7665C938" w14:textId="77777777" w:rsidR="00F7009D" w:rsidRPr="000650D6" w:rsidRDefault="009D6872" w:rsidP="00F7009D">
            <w:pPr>
              <w:pStyle w:val="TabellRader"/>
              <w:keepNext/>
              <w:keepLines/>
              <w:rPr>
                <w:rFonts w:ascii="Trade Gothic LT Std Cn" w:hAnsi="Trade Gothic LT Std Cn"/>
                <w:szCs w:val="16"/>
                <w:highlight w:val="yellow"/>
              </w:rPr>
            </w:pPr>
            <w:r w:rsidRPr="000650D6">
              <w:t xml:space="preserve">2,2 (2,0) </w:t>
            </w:r>
          </w:p>
        </w:tc>
        <w:tc>
          <w:tcPr>
            <w:tcW w:w="507" w:type="dxa"/>
            <w:tcBorders>
              <w:top w:val="single" w:sz="18" w:space="0" w:color="auto"/>
              <w:bottom w:val="nil"/>
            </w:tcBorders>
            <w:vAlign w:val="bottom"/>
          </w:tcPr>
          <w:p w14:paraId="39E55265" w14:textId="77777777" w:rsidR="00F7009D" w:rsidRPr="000650D6" w:rsidRDefault="009D6872" w:rsidP="00F7009D">
            <w:pPr>
              <w:pStyle w:val="TabellRader"/>
              <w:keepNext/>
              <w:keepLines/>
              <w:rPr>
                <w:rFonts w:ascii="Trade Gothic LT Std Cn" w:hAnsi="Trade Gothic LT Std Cn"/>
                <w:szCs w:val="16"/>
                <w:highlight w:val="yellow"/>
              </w:rPr>
            </w:pPr>
            <w:r w:rsidRPr="000650D6">
              <w:t>2,3 (2,2)</w:t>
            </w:r>
          </w:p>
        </w:tc>
        <w:tc>
          <w:tcPr>
            <w:tcW w:w="507" w:type="dxa"/>
            <w:tcBorders>
              <w:top w:val="single" w:sz="18" w:space="0" w:color="auto"/>
              <w:bottom w:val="nil"/>
            </w:tcBorders>
            <w:vAlign w:val="bottom"/>
          </w:tcPr>
          <w:p w14:paraId="2D96B97F" w14:textId="2DCFCE33" w:rsidR="00F7009D" w:rsidRPr="000650D6" w:rsidRDefault="009D6872" w:rsidP="00F7009D">
            <w:pPr>
              <w:pStyle w:val="TabellRader"/>
              <w:keepNext/>
              <w:keepLines/>
              <w:rPr>
                <w:rFonts w:ascii="Trade Gothic LT Std Cn" w:hAnsi="Trade Gothic LT Std Cn"/>
                <w:szCs w:val="16"/>
                <w:highlight w:val="yellow"/>
              </w:rPr>
            </w:pPr>
            <w:r w:rsidRPr="000650D6">
              <w:t>2,</w:t>
            </w:r>
            <w:r>
              <w:t>0</w:t>
            </w:r>
            <w:r w:rsidRPr="000650D6">
              <w:t xml:space="preserve"> (2,3)</w:t>
            </w:r>
          </w:p>
        </w:tc>
        <w:tc>
          <w:tcPr>
            <w:tcW w:w="507" w:type="dxa"/>
            <w:tcBorders>
              <w:top w:val="single" w:sz="18" w:space="0" w:color="auto"/>
              <w:bottom w:val="nil"/>
            </w:tcBorders>
            <w:vAlign w:val="bottom"/>
          </w:tcPr>
          <w:p w14:paraId="0A56F796" w14:textId="77777777" w:rsidR="00F7009D" w:rsidRPr="000650D6" w:rsidRDefault="009D6872" w:rsidP="00F7009D">
            <w:pPr>
              <w:pStyle w:val="TabellRader"/>
              <w:keepNext/>
              <w:keepLines/>
            </w:pPr>
            <w:r w:rsidRPr="000650D6">
              <w:t xml:space="preserve">2,2 (2,4) </w:t>
            </w:r>
          </w:p>
        </w:tc>
        <w:tc>
          <w:tcPr>
            <w:tcW w:w="507" w:type="dxa"/>
            <w:tcBorders>
              <w:top w:val="single" w:sz="18" w:space="0" w:color="auto"/>
              <w:bottom w:val="nil"/>
            </w:tcBorders>
            <w:vAlign w:val="bottom"/>
          </w:tcPr>
          <w:p w14:paraId="4564DCAE" w14:textId="77777777" w:rsidR="00F7009D" w:rsidRPr="000650D6" w:rsidRDefault="009D6872" w:rsidP="00F7009D">
            <w:pPr>
              <w:pStyle w:val="TabellRader"/>
              <w:keepNext/>
              <w:keepLines/>
              <w:rPr>
                <w:rFonts w:ascii="Trade Gothic LT Std Cn" w:hAnsi="Trade Gothic LT Std Cn"/>
                <w:szCs w:val="16"/>
                <w:highlight w:val="yellow"/>
              </w:rPr>
            </w:pPr>
            <w:r w:rsidRPr="000650D6">
              <w:t>2,4 (2,4)</w:t>
            </w:r>
          </w:p>
        </w:tc>
        <w:tc>
          <w:tcPr>
            <w:tcW w:w="409" w:type="dxa"/>
            <w:tcBorders>
              <w:top w:val="single" w:sz="18" w:space="0" w:color="auto"/>
              <w:bottom w:val="nil"/>
            </w:tcBorders>
            <w:vAlign w:val="bottom"/>
          </w:tcPr>
          <w:p w14:paraId="4972D8FA" w14:textId="77777777" w:rsidR="00F7009D" w:rsidRPr="000650D6" w:rsidRDefault="009D6872" w:rsidP="00F7009D">
            <w:pPr>
              <w:pStyle w:val="TabellRader"/>
              <w:keepNext/>
              <w:keepLines/>
              <w:rPr>
                <w:rFonts w:ascii="Trade Gothic LT Std Cn" w:hAnsi="Trade Gothic LT Std Cn"/>
                <w:szCs w:val="16"/>
                <w:highlight w:val="yellow"/>
              </w:rPr>
            </w:pPr>
            <w:r w:rsidRPr="000650D6">
              <w:t>2,2</w:t>
            </w:r>
          </w:p>
        </w:tc>
      </w:tr>
      <w:tr w:rsidR="00F7009D" w:rsidRPr="00232EA3" w14:paraId="044A4F3E" w14:textId="77777777" w:rsidTr="00F7009D">
        <w:tc>
          <w:tcPr>
            <w:tcW w:w="863" w:type="dxa"/>
            <w:tcBorders>
              <w:top w:val="nil"/>
              <w:bottom w:val="nil"/>
            </w:tcBorders>
          </w:tcPr>
          <w:p w14:paraId="0EAC2732" w14:textId="77777777" w:rsidR="00F7009D" w:rsidRPr="00A359FB" w:rsidRDefault="009D6872" w:rsidP="00F7009D">
            <w:pPr>
              <w:pStyle w:val="TabellRader"/>
              <w:keepNext/>
              <w:keepLines/>
              <w:jc w:val="left"/>
              <w:rPr>
                <w:rFonts w:ascii="Trade Gothic LT Std Cn" w:hAnsi="Trade Gothic LT Std Cn"/>
                <w:szCs w:val="16"/>
              </w:rPr>
            </w:pPr>
            <w:r w:rsidRPr="00A359FB">
              <w:rPr>
                <w:rFonts w:ascii="Trade Gothic LT Std Cn" w:hAnsi="Trade Gothic LT Std Cn"/>
                <w:szCs w:val="16"/>
              </w:rPr>
              <w:t>Pot. produk-tivitet</w:t>
            </w:r>
          </w:p>
        </w:tc>
        <w:tc>
          <w:tcPr>
            <w:tcW w:w="661" w:type="dxa"/>
            <w:tcBorders>
              <w:top w:val="nil"/>
              <w:bottom w:val="nil"/>
              <w:right w:val="single" w:sz="4" w:space="0" w:color="auto"/>
            </w:tcBorders>
            <w:vAlign w:val="bottom"/>
          </w:tcPr>
          <w:p w14:paraId="7D6850A6" w14:textId="4C62EAC4" w:rsidR="00F7009D" w:rsidRPr="00510D46" w:rsidRDefault="009D6872" w:rsidP="00F7009D">
            <w:pPr>
              <w:pStyle w:val="TabellRader"/>
              <w:keepNext/>
              <w:keepLines/>
            </w:pPr>
            <w:r w:rsidRPr="00510D46">
              <w:t>416 (419)</w:t>
            </w:r>
          </w:p>
        </w:tc>
        <w:tc>
          <w:tcPr>
            <w:tcW w:w="507" w:type="dxa"/>
            <w:tcBorders>
              <w:top w:val="nil"/>
              <w:left w:val="single" w:sz="4" w:space="0" w:color="auto"/>
              <w:bottom w:val="nil"/>
            </w:tcBorders>
            <w:vAlign w:val="bottom"/>
          </w:tcPr>
          <w:p w14:paraId="25EAE5F2" w14:textId="77777777" w:rsidR="00F7009D" w:rsidRPr="000650D6" w:rsidRDefault="009D6872" w:rsidP="00F7009D">
            <w:pPr>
              <w:pStyle w:val="TabellRader"/>
              <w:keepNext/>
              <w:keepLines/>
              <w:rPr>
                <w:rFonts w:ascii="Trade Gothic LT Std Cn" w:hAnsi="Trade Gothic LT Std Cn"/>
                <w:szCs w:val="16"/>
                <w:highlight w:val="yellow"/>
              </w:rPr>
            </w:pPr>
            <w:r w:rsidRPr="000650D6">
              <w:t>1,2 (1,0)</w:t>
            </w:r>
          </w:p>
        </w:tc>
        <w:tc>
          <w:tcPr>
            <w:tcW w:w="507" w:type="dxa"/>
            <w:tcBorders>
              <w:top w:val="nil"/>
              <w:bottom w:val="nil"/>
            </w:tcBorders>
            <w:vAlign w:val="bottom"/>
          </w:tcPr>
          <w:p w14:paraId="3F842F22" w14:textId="77777777" w:rsidR="00F7009D" w:rsidRPr="000650D6" w:rsidRDefault="009D6872" w:rsidP="00F7009D">
            <w:pPr>
              <w:pStyle w:val="TabellRader"/>
              <w:keepNext/>
              <w:keepLines/>
              <w:rPr>
                <w:rFonts w:ascii="Trade Gothic LT Std Cn" w:hAnsi="Trade Gothic LT Std Cn"/>
                <w:szCs w:val="16"/>
                <w:highlight w:val="yellow"/>
              </w:rPr>
            </w:pPr>
            <w:r w:rsidRPr="000650D6">
              <w:t>1,5 (1,6)</w:t>
            </w:r>
          </w:p>
        </w:tc>
        <w:tc>
          <w:tcPr>
            <w:tcW w:w="507" w:type="dxa"/>
            <w:tcBorders>
              <w:top w:val="nil"/>
              <w:bottom w:val="nil"/>
            </w:tcBorders>
            <w:vAlign w:val="bottom"/>
          </w:tcPr>
          <w:p w14:paraId="4D110A5C" w14:textId="77777777" w:rsidR="00F7009D" w:rsidRPr="000650D6" w:rsidRDefault="009D6872" w:rsidP="00F7009D">
            <w:pPr>
              <w:pStyle w:val="TabellRader"/>
              <w:keepNext/>
              <w:keepLines/>
              <w:rPr>
                <w:rFonts w:ascii="Trade Gothic LT Std Cn" w:hAnsi="Trade Gothic LT Std Cn"/>
                <w:szCs w:val="16"/>
                <w:highlight w:val="yellow"/>
              </w:rPr>
            </w:pPr>
            <w:r w:rsidRPr="000650D6">
              <w:t>1,6 (1,8)</w:t>
            </w:r>
          </w:p>
        </w:tc>
        <w:tc>
          <w:tcPr>
            <w:tcW w:w="507" w:type="dxa"/>
            <w:tcBorders>
              <w:top w:val="nil"/>
              <w:bottom w:val="nil"/>
            </w:tcBorders>
            <w:vAlign w:val="bottom"/>
          </w:tcPr>
          <w:p w14:paraId="21C7518D" w14:textId="77777777" w:rsidR="00F7009D" w:rsidRPr="000650D6" w:rsidRDefault="009D6872" w:rsidP="00F7009D">
            <w:pPr>
              <w:pStyle w:val="TabellRader"/>
              <w:keepNext/>
              <w:keepLines/>
            </w:pPr>
            <w:r w:rsidRPr="000650D6">
              <w:t>1,7 (2,0)</w:t>
            </w:r>
          </w:p>
        </w:tc>
        <w:tc>
          <w:tcPr>
            <w:tcW w:w="507" w:type="dxa"/>
            <w:tcBorders>
              <w:top w:val="nil"/>
              <w:bottom w:val="nil"/>
            </w:tcBorders>
            <w:vAlign w:val="bottom"/>
          </w:tcPr>
          <w:p w14:paraId="769057CD" w14:textId="77777777" w:rsidR="00F7009D" w:rsidRPr="000650D6" w:rsidRDefault="009D6872" w:rsidP="00F7009D">
            <w:pPr>
              <w:pStyle w:val="TabellRader"/>
              <w:keepNext/>
              <w:keepLines/>
              <w:rPr>
                <w:rFonts w:ascii="Trade Gothic LT Std Cn" w:hAnsi="Trade Gothic LT Std Cn"/>
                <w:szCs w:val="16"/>
                <w:highlight w:val="yellow"/>
              </w:rPr>
            </w:pPr>
            <w:r w:rsidRPr="000650D6">
              <w:t>1,7 (1,9)</w:t>
            </w:r>
          </w:p>
        </w:tc>
        <w:tc>
          <w:tcPr>
            <w:tcW w:w="409" w:type="dxa"/>
            <w:tcBorders>
              <w:top w:val="nil"/>
              <w:bottom w:val="nil"/>
            </w:tcBorders>
            <w:vAlign w:val="bottom"/>
          </w:tcPr>
          <w:p w14:paraId="1A853B8D" w14:textId="77777777" w:rsidR="00F7009D" w:rsidRPr="000650D6" w:rsidRDefault="009D6872" w:rsidP="00F7009D">
            <w:pPr>
              <w:pStyle w:val="TabellRader"/>
              <w:keepNext/>
              <w:keepLines/>
              <w:rPr>
                <w:rFonts w:ascii="Trade Gothic LT Std Cn" w:hAnsi="Trade Gothic LT Std Cn"/>
                <w:szCs w:val="16"/>
                <w:highlight w:val="yellow"/>
              </w:rPr>
            </w:pPr>
            <w:r w:rsidRPr="000650D6">
              <w:t>1,7</w:t>
            </w:r>
          </w:p>
        </w:tc>
      </w:tr>
      <w:tr w:rsidR="00F7009D" w:rsidRPr="00232EA3" w14:paraId="7ABDAC4A" w14:textId="77777777" w:rsidTr="00F7009D">
        <w:tc>
          <w:tcPr>
            <w:tcW w:w="863" w:type="dxa"/>
            <w:tcBorders>
              <w:top w:val="nil"/>
              <w:bottom w:val="nil"/>
            </w:tcBorders>
          </w:tcPr>
          <w:p w14:paraId="31CEA7C9" w14:textId="77777777" w:rsidR="00F7009D" w:rsidRPr="00A359FB" w:rsidRDefault="009D6872" w:rsidP="00F7009D">
            <w:pPr>
              <w:pStyle w:val="TabellRader"/>
              <w:keepNext/>
              <w:keepLines/>
              <w:jc w:val="left"/>
              <w:rPr>
                <w:rFonts w:ascii="Trade Gothic LT Std Cn" w:hAnsi="Trade Gothic LT Std Cn"/>
                <w:szCs w:val="16"/>
              </w:rPr>
            </w:pPr>
            <w:r w:rsidRPr="00A359FB">
              <w:rPr>
                <w:rFonts w:ascii="Trade Gothic LT Std Cn" w:hAnsi="Trade Gothic LT Std Cn"/>
                <w:szCs w:val="16"/>
              </w:rPr>
              <w:t>Pot. produk-tivitet, NL</w:t>
            </w:r>
            <w:r w:rsidRPr="00A359FB">
              <w:rPr>
                <w:rFonts w:ascii="Trade Gothic LT Std Cn" w:hAnsi="Trade Gothic LT Std Cn"/>
                <w:szCs w:val="16"/>
                <w:vertAlign w:val="superscript"/>
              </w:rPr>
              <w:t>3</w:t>
            </w:r>
          </w:p>
        </w:tc>
        <w:tc>
          <w:tcPr>
            <w:tcW w:w="661" w:type="dxa"/>
            <w:tcBorders>
              <w:top w:val="nil"/>
              <w:bottom w:val="nil"/>
              <w:right w:val="single" w:sz="4" w:space="0" w:color="auto"/>
            </w:tcBorders>
            <w:vAlign w:val="bottom"/>
          </w:tcPr>
          <w:p w14:paraId="60078E94" w14:textId="74A09F66" w:rsidR="00F7009D" w:rsidRPr="00510D46" w:rsidRDefault="009D6872" w:rsidP="00F7009D">
            <w:pPr>
              <w:pStyle w:val="TabellRader"/>
              <w:keepNext/>
              <w:keepLines/>
            </w:pPr>
            <w:r w:rsidRPr="00510D46">
              <w:t>459 (465)</w:t>
            </w:r>
          </w:p>
        </w:tc>
        <w:tc>
          <w:tcPr>
            <w:tcW w:w="507" w:type="dxa"/>
            <w:tcBorders>
              <w:top w:val="nil"/>
              <w:left w:val="single" w:sz="4" w:space="0" w:color="auto"/>
              <w:bottom w:val="nil"/>
            </w:tcBorders>
            <w:vAlign w:val="bottom"/>
          </w:tcPr>
          <w:p w14:paraId="1CF5A553" w14:textId="77777777" w:rsidR="00F7009D" w:rsidRPr="000650D6" w:rsidRDefault="009D6872" w:rsidP="00F7009D">
            <w:pPr>
              <w:pStyle w:val="TabellRader"/>
              <w:keepNext/>
              <w:keepLines/>
              <w:rPr>
                <w:rFonts w:ascii="Trade Gothic LT Std Cn" w:hAnsi="Trade Gothic LT Std Cn"/>
                <w:szCs w:val="16"/>
              </w:rPr>
            </w:pPr>
            <w:r w:rsidRPr="000650D6">
              <w:t>1,7 (1,4)</w:t>
            </w:r>
          </w:p>
        </w:tc>
        <w:tc>
          <w:tcPr>
            <w:tcW w:w="507" w:type="dxa"/>
            <w:tcBorders>
              <w:top w:val="nil"/>
              <w:bottom w:val="nil"/>
            </w:tcBorders>
            <w:vAlign w:val="bottom"/>
          </w:tcPr>
          <w:p w14:paraId="16D427AA" w14:textId="77777777" w:rsidR="00F7009D" w:rsidRPr="000650D6" w:rsidRDefault="009D6872" w:rsidP="00F7009D">
            <w:pPr>
              <w:pStyle w:val="TabellRader"/>
              <w:keepNext/>
              <w:keepLines/>
              <w:rPr>
                <w:rFonts w:ascii="Trade Gothic LT Std Cn" w:hAnsi="Trade Gothic LT Std Cn"/>
                <w:szCs w:val="16"/>
              </w:rPr>
            </w:pPr>
            <w:r w:rsidRPr="000650D6">
              <w:t>1,7 (1,8)</w:t>
            </w:r>
          </w:p>
        </w:tc>
        <w:tc>
          <w:tcPr>
            <w:tcW w:w="507" w:type="dxa"/>
            <w:tcBorders>
              <w:top w:val="nil"/>
              <w:bottom w:val="nil"/>
            </w:tcBorders>
            <w:vAlign w:val="bottom"/>
          </w:tcPr>
          <w:p w14:paraId="6402554F" w14:textId="77777777" w:rsidR="00F7009D" w:rsidRPr="000650D6" w:rsidRDefault="009D6872" w:rsidP="00F7009D">
            <w:pPr>
              <w:pStyle w:val="TabellRader"/>
              <w:keepNext/>
              <w:keepLines/>
              <w:rPr>
                <w:rFonts w:ascii="Trade Gothic LT Std Cn" w:hAnsi="Trade Gothic LT Std Cn"/>
                <w:szCs w:val="16"/>
              </w:rPr>
            </w:pPr>
            <w:r w:rsidRPr="000650D6">
              <w:t>1,8 (1,8)</w:t>
            </w:r>
          </w:p>
        </w:tc>
        <w:tc>
          <w:tcPr>
            <w:tcW w:w="507" w:type="dxa"/>
            <w:tcBorders>
              <w:top w:val="nil"/>
              <w:bottom w:val="nil"/>
            </w:tcBorders>
            <w:vAlign w:val="bottom"/>
          </w:tcPr>
          <w:p w14:paraId="488FAC83" w14:textId="77777777" w:rsidR="00F7009D" w:rsidRPr="000650D6" w:rsidRDefault="009D6872" w:rsidP="00F7009D">
            <w:pPr>
              <w:pStyle w:val="TabellRader"/>
              <w:keepNext/>
              <w:keepLines/>
            </w:pPr>
            <w:r w:rsidRPr="000650D6">
              <w:t>1,9 (2,0)</w:t>
            </w:r>
          </w:p>
        </w:tc>
        <w:tc>
          <w:tcPr>
            <w:tcW w:w="507" w:type="dxa"/>
            <w:tcBorders>
              <w:top w:val="nil"/>
              <w:bottom w:val="nil"/>
            </w:tcBorders>
            <w:vAlign w:val="bottom"/>
          </w:tcPr>
          <w:p w14:paraId="4AD9FE3F" w14:textId="54A783F0" w:rsidR="00F7009D" w:rsidRPr="000650D6" w:rsidRDefault="009D6872" w:rsidP="00F7009D">
            <w:pPr>
              <w:pStyle w:val="TabellRader"/>
              <w:keepNext/>
              <w:keepLines/>
              <w:rPr>
                <w:rFonts w:ascii="Trade Gothic LT Std Cn" w:hAnsi="Trade Gothic LT Std Cn"/>
                <w:szCs w:val="16"/>
                <w:highlight w:val="yellow"/>
              </w:rPr>
            </w:pPr>
            <w:r>
              <w:t>2,0</w:t>
            </w:r>
            <w:r w:rsidRPr="000650D6">
              <w:t xml:space="preserve"> (2,1)</w:t>
            </w:r>
          </w:p>
        </w:tc>
        <w:tc>
          <w:tcPr>
            <w:tcW w:w="409" w:type="dxa"/>
            <w:tcBorders>
              <w:top w:val="nil"/>
              <w:bottom w:val="nil"/>
            </w:tcBorders>
            <w:vAlign w:val="bottom"/>
          </w:tcPr>
          <w:p w14:paraId="27FB9CDE" w14:textId="77777777" w:rsidR="00F7009D" w:rsidRPr="000650D6" w:rsidRDefault="009D6872" w:rsidP="00F7009D">
            <w:pPr>
              <w:pStyle w:val="TabellRader"/>
              <w:keepNext/>
              <w:keepLines/>
              <w:rPr>
                <w:rFonts w:ascii="Trade Gothic LT Std Cn" w:hAnsi="Trade Gothic LT Std Cn"/>
                <w:szCs w:val="16"/>
                <w:highlight w:val="yellow"/>
              </w:rPr>
            </w:pPr>
            <w:r w:rsidRPr="000650D6">
              <w:t>2,0</w:t>
            </w:r>
          </w:p>
        </w:tc>
      </w:tr>
      <w:tr w:rsidR="00F7009D" w:rsidRPr="00232EA3" w14:paraId="0B30350C" w14:textId="77777777" w:rsidTr="00F7009D">
        <w:tc>
          <w:tcPr>
            <w:tcW w:w="863" w:type="dxa"/>
            <w:tcBorders>
              <w:top w:val="nil"/>
              <w:bottom w:val="nil"/>
            </w:tcBorders>
          </w:tcPr>
          <w:p w14:paraId="59878333" w14:textId="77777777" w:rsidR="00F7009D" w:rsidRPr="00A359FB" w:rsidRDefault="009D6872" w:rsidP="00F7009D">
            <w:pPr>
              <w:pStyle w:val="TabellRader"/>
              <w:keepNext/>
              <w:keepLines/>
              <w:jc w:val="left"/>
              <w:rPr>
                <w:rFonts w:ascii="Trade Gothic LT Std Cn" w:hAnsi="Trade Gothic LT Std Cn"/>
                <w:szCs w:val="16"/>
              </w:rPr>
            </w:pPr>
            <w:r w:rsidRPr="00A359FB">
              <w:rPr>
                <w:rFonts w:ascii="Trade Gothic LT Std Cn" w:hAnsi="Trade Gothic LT Std Cn"/>
                <w:szCs w:val="16"/>
              </w:rPr>
              <w:t xml:space="preserve">Pot. timmar </w:t>
            </w:r>
          </w:p>
        </w:tc>
        <w:tc>
          <w:tcPr>
            <w:tcW w:w="661" w:type="dxa"/>
            <w:tcBorders>
              <w:top w:val="nil"/>
              <w:bottom w:val="nil"/>
              <w:right w:val="single" w:sz="4" w:space="0" w:color="auto"/>
            </w:tcBorders>
            <w:vAlign w:val="bottom"/>
          </w:tcPr>
          <w:p w14:paraId="3EC12028" w14:textId="77777777" w:rsidR="00F7009D" w:rsidRPr="00510D46" w:rsidRDefault="009D6872" w:rsidP="00F7009D">
            <w:pPr>
              <w:pStyle w:val="TabellRader"/>
              <w:keepNext/>
              <w:keepLines/>
            </w:pPr>
            <w:r w:rsidRPr="00510D46">
              <w:t>7 679 (7 711)</w:t>
            </w:r>
          </w:p>
        </w:tc>
        <w:tc>
          <w:tcPr>
            <w:tcW w:w="507" w:type="dxa"/>
            <w:tcBorders>
              <w:top w:val="nil"/>
              <w:left w:val="single" w:sz="4" w:space="0" w:color="auto"/>
              <w:bottom w:val="nil"/>
            </w:tcBorders>
            <w:vAlign w:val="bottom"/>
          </w:tcPr>
          <w:p w14:paraId="11FB7633" w14:textId="77777777" w:rsidR="00F7009D" w:rsidRPr="000650D6" w:rsidRDefault="009D6872" w:rsidP="00F7009D">
            <w:pPr>
              <w:pStyle w:val="TabellSlutsumma"/>
              <w:keepNext/>
              <w:keepLines/>
              <w:rPr>
                <w:rFonts w:ascii="Trade Gothic LT Std Cn" w:hAnsi="Trade Gothic LT Std Cn"/>
                <w:b w:val="0"/>
                <w:szCs w:val="16"/>
              </w:rPr>
            </w:pPr>
            <w:r w:rsidRPr="000650D6">
              <w:rPr>
                <w:b w:val="0"/>
              </w:rPr>
              <w:t>1,0 (0,9)</w:t>
            </w:r>
          </w:p>
        </w:tc>
        <w:tc>
          <w:tcPr>
            <w:tcW w:w="507" w:type="dxa"/>
            <w:tcBorders>
              <w:top w:val="nil"/>
              <w:bottom w:val="nil"/>
            </w:tcBorders>
            <w:vAlign w:val="bottom"/>
          </w:tcPr>
          <w:p w14:paraId="76F249EE" w14:textId="77777777" w:rsidR="00F7009D" w:rsidRPr="000650D6" w:rsidRDefault="009D6872" w:rsidP="00F7009D">
            <w:pPr>
              <w:pStyle w:val="TabellSlutsumma"/>
              <w:keepNext/>
              <w:keepLines/>
              <w:rPr>
                <w:rFonts w:ascii="Trade Gothic LT Std Cn" w:hAnsi="Trade Gothic LT Std Cn"/>
                <w:b w:val="0"/>
                <w:szCs w:val="16"/>
              </w:rPr>
            </w:pPr>
            <w:r w:rsidRPr="000650D6">
              <w:rPr>
                <w:b w:val="0"/>
              </w:rPr>
              <w:t>0,8 (0,6)</w:t>
            </w:r>
          </w:p>
        </w:tc>
        <w:tc>
          <w:tcPr>
            <w:tcW w:w="507" w:type="dxa"/>
            <w:tcBorders>
              <w:top w:val="nil"/>
              <w:bottom w:val="nil"/>
            </w:tcBorders>
            <w:vAlign w:val="bottom"/>
          </w:tcPr>
          <w:p w14:paraId="480B33A2" w14:textId="77777777" w:rsidR="00F7009D" w:rsidRPr="000650D6" w:rsidRDefault="009D6872" w:rsidP="00F7009D">
            <w:pPr>
              <w:pStyle w:val="TabellSlutsumma"/>
              <w:keepNext/>
              <w:keepLines/>
              <w:rPr>
                <w:rFonts w:ascii="Trade Gothic LT Std Cn" w:hAnsi="Trade Gothic LT Std Cn"/>
                <w:b w:val="0"/>
                <w:szCs w:val="16"/>
              </w:rPr>
            </w:pPr>
            <w:r w:rsidRPr="000650D6">
              <w:rPr>
                <w:b w:val="0"/>
              </w:rPr>
              <w:t>0,5 (0,6)</w:t>
            </w:r>
          </w:p>
        </w:tc>
        <w:tc>
          <w:tcPr>
            <w:tcW w:w="507" w:type="dxa"/>
            <w:tcBorders>
              <w:top w:val="nil"/>
              <w:bottom w:val="nil"/>
            </w:tcBorders>
            <w:vAlign w:val="bottom"/>
          </w:tcPr>
          <w:p w14:paraId="70C8B793" w14:textId="77777777" w:rsidR="00F7009D" w:rsidRPr="000650D6" w:rsidRDefault="009D6872" w:rsidP="00F7009D">
            <w:pPr>
              <w:pStyle w:val="TabellSlutsumma"/>
              <w:keepNext/>
              <w:keepLines/>
              <w:rPr>
                <w:b w:val="0"/>
              </w:rPr>
            </w:pPr>
            <w:r w:rsidRPr="000650D6">
              <w:rPr>
                <w:b w:val="0"/>
              </w:rPr>
              <w:t>0,6 (0,5)</w:t>
            </w:r>
          </w:p>
        </w:tc>
        <w:tc>
          <w:tcPr>
            <w:tcW w:w="507" w:type="dxa"/>
            <w:tcBorders>
              <w:top w:val="nil"/>
              <w:bottom w:val="nil"/>
            </w:tcBorders>
            <w:vAlign w:val="bottom"/>
          </w:tcPr>
          <w:p w14:paraId="5F37678E" w14:textId="77777777" w:rsidR="00F7009D" w:rsidRPr="000650D6" w:rsidRDefault="009D6872" w:rsidP="00F7009D">
            <w:pPr>
              <w:pStyle w:val="TabellSlutsumma"/>
              <w:keepNext/>
              <w:keepLines/>
              <w:rPr>
                <w:rFonts w:ascii="Trade Gothic LT Std Cn" w:hAnsi="Trade Gothic LT Std Cn"/>
                <w:b w:val="0"/>
                <w:szCs w:val="16"/>
              </w:rPr>
            </w:pPr>
            <w:r w:rsidRPr="000650D6">
              <w:rPr>
                <w:b w:val="0"/>
              </w:rPr>
              <w:t>0,7 (0,5)</w:t>
            </w:r>
          </w:p>
        </w:tc>
        <w:tc>
          <w:tcPr>
            <w:tcW w:w="409" w:type="dxa"/>
            <w:tcBorders>
              <w:top w:val="nil"/>
              <w:bottom w:val="nil"/>
            </w:tcBorders>
            <w:vAlign w:val="bottom"/>
          </w:tcPr>
          <w:p w14:paraId="6B8C94AA" w14:textId="77777777" w:rsidR="00F7009D" w:rsidRPr="000650D6" w:rsidRDefault="009D6872" w:rsidP="00F7009D">
            <w:pPr>
              <w:pStyle w:val="TabellSlutsumma"/>
              <w:keepNext/>
              <w:keepLines/>
              <w:rPr>
                <w:rFonts w:ascii="Trade Gothic LT Std Cn" w:hAnsi="Trade Gothic LT Std Cn"/>
                <w:b w:val="0"/>
                <w:szCs w:val="16"/>
              </w:rPr>
            </w:pPr>
            <w:r w:rsidRPr="000650D6">
              <w:rPr>
                <w:b w:val="0"/>
              </w:rPr>
              <w:t>0,6</w:t>
            </w:r>
          </w:p>
        </w:tc>
      </w:tr>
      <w:tr w:rsidR="00F7009D" w:rsidRPr="00EA7549" w14:paraId="793EDF7F" w14:textId="77777777" w:rsidTr="00F7009D">
        <w:trPr>
          <w:cnfStyle w:val="010000000000" w:firstRow="0" w:lastRow="1" w:firstColumn="0" w:lastColumn="0" w:oddVBand="0" w:evenVBand="0" w:oddHBand="0" w:evenHBand="0" w:firstRowFirstColumn="0" w:firstRowLastColumn="0" w:lastRowFirstColumn="0" w:lastRowLastColumn="0"/>
        </w:trPr>
        <w:tc>
          <w:tcPr>
            <w:tcW w:w="863" w:type="dxa"/>
            <w:tcBorders>
              <w:top w:val="nil"/>
            </w:tcBorders>
          </w:tcPr>
          <w:p w14:paraId="536FC76E" w14:textId="77777777" w:rsidR="00F7009D" w:rsidRPr="00EA7549" w:rsidRDefault="009D6872" w:rsidP="00F7009D">
            <w:pPr>
              <w:pStyle w:val="TabellRader"/>
              <w:keepNext/>
              <w:keepLines/>
              <w:jc w:val="left"/>
              <w:rPr>
                <w:rFonts w:ascii="Trade Gothic LT Std Cn" w:hAnsi="Trade Gothic LT Std Cn"/>
                <w:b w:val="0"/>
                <w:szCs w:val="16"/>
              </w:rPr>
            </w:pPr>
            <w:r w:rsidRPr="00EA7549">
              <w:rPr>
                <w:rFonts w:ascii="Trade Gothic LT Std Cn" w:hAnsi="Trade Gothic LT Std Cn"/>
                <w:b w:val="0"/>
              </w:rPr>
              <w:t>Jämvikts-arbets-löshet</w:t>
            </w:r>
            <w:r w:rsidRPr="00EA7549">
              <w:rPr>
                <w:rFonts w:ascii="Trade Gothic LT Std Cn" w:hAnsi="Trade Gothic LT Std Cn"/>
                <w:b w:val="0"/>
                <w:vertAlign w:val="superscript"/>
              </w:rPr>
              <w:t>4</w:t>
            </w:r>
          </w:p>
        </w:tc>
        <w:tc>
          <w:tcPr>
            <w:tcW w:w="661" w:type="dxa"/>
            <w:tcBorders>
              <w:top w:val="nil"/>
              <w:right w:val="single" w:sz="4" w:space="0" w:color="auto"/>
            </w:tcBorders>
            <w:vAlign w:val="bottom"/>
          </w:tcPr>
          <w:p w14:paraId="0242980A" w14:textId="77777777" w:rsidR="00F7009D" w:rsidRPr="00510D46" w:rsidRDefault="009D6872" w:rsidP="00F7009D">
            <w:pPr>
              <w:pStyle w:val="TabellRader"/>
              <w:keepNext/>
              <w:keepLines/>
              <w:rPr>
                <w:b w:val="0"/>
              </w:rPr>
            </w:pPr>
            <w:r w:rsidRPr="00510D46">
              <w:rPr>
                <w:b w:val="0"/>
              </w:rPr>
              <w:t xml:space="preserve">6,0 (6,0)  </w:t>
            </w:r>
          </w:p>
        </w:tc>
        <w:tc>
          <w:tcPr>
            <w:tcW w:w="507" w:type="dxa"/>
            <w:tcBorders>
              <w:top w:val="nil"/>
              <w:left w:val="single" w:sz="4" w:space="0" w:color="auto"/>
            </w:tcBorders>
            <w:vAlign w:val="bottom"/>
          </w:tcPr>
          <w:p w14:paraId="4FCF5946" w14:textId="77777777" w:rsidR="00F7009D" w:rsidRPr="00EA7549" w:rsidRDefault="009D6872" w:rsidP="00F7009D">
            <w:pPr>
              <w:pStyle w:val="TabellSlutsumma"/>
              <w:keepNext/>
              <w:keepLines/>
              <w:rPr>
                <w:rFonts w:ascii="Trade Gothic LT Std Cn" w:hAnsi="Trade Gothic LT Std Cn"/>
                <w:szCs w:val="16"/>
              </w:rPr>
            </w:pPr>
            <w:r w:rsidRPr="00EA7549">
              <w:t>5,7 (5,7)</w:t>
            </w:r>
          </w:p>
        </w:tc>
        <w:tc>
          <w:tcPr>
            <w:tcW w:w="507" w:type="dxa"/>
            <w:tcBorders>
              <w:top w:val="nil"/>
            </w:tcBorders>
            <w:vAlign w:val="bottom"/>
          </w:tcPr>
          <w:p w14:paraId="60A0C1A0" w14:textId="77777777" w:rsidR="00F7009D" w:rsidRPr="00EA7549" w:rsidRDefault="009D6872" w:rsidP="00F7009D">
            <w:pPr>
              <w:pStyle w:val="TabellSlutsumma"/>
              <w:keepNext/>
              <w:keepLines/>
              <w:rPr>
                <w:rFonts w:ascii="Trade Gothic LT Std Cn" w:hAnsi="Trade Gothic LT Std Cn"/>
                <w:szCs w:val="16"/>
              </w:rPr>
            </w:pPr>
            <w:r w:rsidRPr="00EA7549">
              <w:t>5,7 (5,7)</w:t>
            </w:r>
          </w:p>
        </w:tc>
        <w:tc>
          <w:tcPr>
            <w:tcW w:w="507" w:type="dxa"/>
            <w:tcBorders>
              <w:top w:val="nil"/>
            </w:tcBorders>
            <w:vAlign w:val="bottom"/>
          </w:tcPr>
          <w:p w14:paraId="1230F6E3" w14:textId="77777777" w:rsidR="00F7009D" w:rsidRPr="00EA7549" w:rsidRDefault="009D6872" w:rsidP="00F7009D">
            <w:pPr>
              <w:pStyle w:val="TabellSlutsumma"/>
              <w:keepNext/>
              <w:keepLines/>
              <w:rPr>
                <w:rFonts w:ascii="Trade Gothic LT Std Cn" w:hAnsi="Trade Gothic LT Std Cn"/>
                <w:szCs w:val="16"/>
              </w:rPr>
            </w:pPr>
            <w:r w:rsidRPr="00EA7549">
              <w:t>5,7 (5,6)</w:t>
            </w:r>
          </w:p>
        </w:tc>
        <w:tc>
          <w:tcPr>
            <w:tcW w:w="507" w:type="dxa"/>
            <w:tcBorders>
              <w:top w:val="nil"/>
            </w:tcBorders>
            <w:vAlign w:val="bottom"/>
          </w:tcPr>
          <w:p w14:paraId="7B7C1B2F" w14:textId="77777777" w:rsidR="00F7009D" w:rsidRPr="00EA7549" w:rsidRDefault="009D6872" w:rsidP="00F7009D">
            <w:pPr>
              <w:pStyle w:val="TabellSlutsumma"/>
              <w:keepNext/>
              <w:keepLines/>
            </w:pPr>
            <w:r w:rsidRPr="00EA7549">
              <w:t>5,7 (5,7)</w:t>
            </w:r>
          </w:p>
        </w:tc>
        <w:tc>
          <w:tcPr>
            <w:tcW w:w="507" w:type="dxa"/>
            <w:tcBorders>
              <w:top w:val="nil"/>
            </w:tcBorders>
            <w:vAlign w:val="bottom"/>
          </w:tcPr>
          <w:p w14:paraId="632BC72B" w14:textId="77777777" w:rsidR="00F7009D" w:rsidRPr="00EA7549" w:rsidRDefault="009D6872" w:rsidP="00F7009D">
            <w:pPr>
              <w:pStyle w:val="TabellSlutsumma"/>
              <w:keepNext/>
              <w:keepLines/>
              <w:rPr>
                <w:rFonts w:ascii="Trade Gothic LT Std Cn" w:hAnsi="Trade Gothic LT Std Cn"/>
                <w:szCs w:val="16"/>
              </w:rPr>
            </w:pPr>
            <w:r w:rsidRPr="00EA7549">
              <w:t>5,7 (5,7)</w:t>
            </w:r>
          </w:p>
        </w:tc>
        <w:tc>
          <w:tcPr>
            <w:tcW w:w="409" w:type="dxa"/>
            <w:tcBorders>
              <w:top w:val="nil"/>
            </w:tcBorders>
            <w:vAlign w:val="bottom"/>
          </w:tcPr>
          <w:p w14:paraId="2184A872" w14:textId="77777777" w:rsidR="00F7009D" w:rsidRPr="00EA7549" w:rsidRDefault="009D6872" w:rsidP="00F7009D">
            <w:pPr>
              <w:pStyle w:val="TabellSlutsumma"/>
              <w:keepNext/>
              <w:keepLines/>
              <w:rPr>
                <w:rFonts w:ascii="Trade Gothic LT Std Cn" w:hAnsi="Trade Gothic LT Std Cn"/>
                <w:szCs w:val="16"/>
              </w:rPr>
            </w:pPr>
            <w:r w:rsidRPr="00EA7549">
              <w:t>5,7</w:t>
            </w:r>
          </w:p>
        </w:tc>
      </w:tr>
    </w:tbl>
    <w:p w14:paraId="5DD8D46E" w14:textId="7A20AB84" w:rsidR="00F7009D" w:rsidRPr="00EA7549" w:rsidRDefault="009D6872" w:rsidP="00F7009D">
      <w:pPr>
        <w:pStyle w:val="TabellFotnot"/>
      </w:pPr>
      <w:r w:rsidRPr="00EA7549">
        <w:rPr>
          <w:vertAlign w:val="superscript"/>
        </w:rPr>
        <w:t xml:space="preserve">1 </w:t>
      </w:r>
      <w:r w:rsidRPr="00EA7549">
        <w:t xml:space="preserve">Potentiell BNP i miljarder kronor, potentiell produktivitet i kronor per timme, potentiella timmar i miljoner timmar. </w:t>
      </w:r>
      <w:r w:rsidRPr="00EA7549">
        <w:br/>
      </w:r>
      <w:r w:rsidRPr="00EA7549">
        <w:rPr>
          <w:vertAlign w:val="superscript"/>
        </w:rPr>
        <w:t xml:space="preserve">2 </w:t>
      </w:r>
      <w:r w:rsidRPr="00EA7549">
        <w:t>Till marknadspris</w:t>
      </w:r>
      <w:r>
        <w:t>, fasta priser</w:t>
      </w:r>
      <w:r w:rsidRPr="00EA7549">
        <w:t xml:space="preserve">. </w:t>
      </w:r>
      <w:r w:rsidRPr="00EA7549">
        <w:br/>
      </w:r>
      <w:r w:rsidRPr="00EA7549">
        <w:rPr>
          <w:vertAlign w:val="superscript"/>
        </w:rPr>
        <w:t xml:space="preserve">3 </w:t>
      </w:r>
      <w:r w:rsidRPr="00EA7549">
        <w:t>Avser näringslivet.</w:t>
      </w:r>
      <w:r w:rsidRPr="00EA7549">
        <w:br/>
      </w:r>
      <w:r w:rsidRPr="00EA7549">
        <w:rPr>
          <w:vertAlign w:val="superscript"/>
        </w:rPr>
        <w:t>4</w:t>
      </w:r>
      <w:r w:rsidRPr="00EA7549">
        <w:rPr>
          <w:rFonts w:ascii="Times New Roman" w:hAnsi="Times New Roman"/>
          <w:vertAlign w:val="superscript"/>
        </w:rPr>
        <w:t> </w:t>
      </w:r>
      <w:r w:rsidRPr="00EA7549">
        <w:t xml:space="preserve">Nivå, procent av potentiell arbetskraft. </w:t>
      </w:r>
    </w:p>
    <w:p w14:paraId="3E82C50E" w14:textId="3F9E3A5C" w:rsidR="00F7009D" w:rsidRPr="00EA7549" w:rsidRDefault="009D6872" w:rsidP="00F7009D">
      <w:pPr>
        <w:pStyle w:val="TabellFotnot"/>
      </w:pPr>
      <w:r w:rsidRPr="00EA7549">
        <w:t>Källa: Egna beräkningar.</w:t>
      </w:r>
    </w:p>
    <w:p w14:paraId="39CE8C64" w14:textId="77777777" w:rsidR="00F7009D" w:rsidRPr="00EA7549" w:rsidRDefault="00F7009D" w:rsidP="00F7009D">
      <w:pPr>
        <w:pStyle w:val="Brdtextmedindrag"/>
      </w:pPr>
    </w:p>
    <w:p w14:paraId="4FC4E230" w14:textId="77777777" w:rsidR="00F7009D" w:rsidRPr="005E6B91" w:rsidRDefault="009D6872" w:rsidP="00F7009D">
      <w:pPr>
        <w:pStyle w:val="Rubrik4utannumrering"/>
      </w:pPr>
      <w:r w:rsidRPr="005E6B91">
        <w:lastRenderedPageBreak/>
        <w:t>Jämförelse med andra prognosmakare</w:t>
      </w:r>
    </w:p>
    <w:p w14:paraId="76B18C54" w14:textId="0317A6D8" w:rsidR="00F7009D" w:rsidRPr="00EA7549" w:rsidRDefault="009D6872" w:rsidP="00F7009D">
      <w:pPr>
        <w:pStyle w:val="Brdtext"/>
      </w:pPr>
      <w:r w:rsidRPr="00EA7549">
        <w:rPr>
          <w:highlight w:val="yellow"/>
        </w:rPr>
        <w:fldChar w:fldCharType="begin"/>
      </w:r>
      <w:r w:rsidRPr="00EA7549">
        <w:rPr>
          <w:highlight w:val="yellow"/>
        </w:rPr>
        <w:instrText xml:space="preserve"> REF _Ref381858045 \h </w:instrText>
      </w:r>
      <w:r>
        <w:rPr>
          <w:highlight w:val="yellow"/>
        </w:rPr>
        <w:instrText xml:space="preserve"> \* MERGEFORMAT </w:instrText>
      </w:r>
      <w:r w:rsidRPr="00EA7549">
        <w:rPr>
          <w:highlight w:val="yellow"/>
        </w:rPr>
      </w:r>
      <w:r w:rsidRPr="00EA7549">
        <w:rPr>
          <w:highlight w:val="yellow"/>
        </w:rPr>
        <w:fldChar w:fldCharType="separate"/>
      </w:r>
      <w:r w:rsidR="004642B5" w:rsidRPr="008320C7">
        <w:t xml:space="preserve">Tabell </w:t>
      </w:r>
      <w:r w:rsidR="004642B5" w:rsidRPr="004642B5">
        <w:rPr>
          <w:bCs/>
          <w:noProof/>
        </w:rPr>
        <w:t>3</w:t>
      </w:r>
      <w:r w:rsidR="004642B5" w:rsidRPr="008320C7">
        <w:t>.</w:t>
      </w:r>
      <w:r w:rsidR="004642B5">
        <w:rPr>
          <w:noProof/>
        </w:rPr>
        <w:t>20</w:t>
      </w:r>
      <w:r w:rsidRPr="00EA7549">
        <w:rPr>
          <w:highlight w:val="yellow"/>
        </w:rPr>
        <w:fldChar w:fldCharType="end"/>
      </w:r>
      <w:r w:rsidRPr="00EA7549">
        <w:t xml:space="preserve"> visar olika bedömares prognoser för tillväxttakten i potentiell BNP. </w:t>
      </w:r>
      <w:r>
        <w:t xml:space="preserve">Tillväxttakterna skiljer sig åt något mellan åren, men för </w:t>
      </w:r>
      <w:r w:rsidRPr="00EA7549">
        <w:t>2014 och 2015</w:t>
      </w:r>
      <w:r>
        <w:t xml:space="preserve"> sammantaget gör regeringen, Konjunkturinstitutet och Europeiska kommissionen i stort sett samma bedömning. P</w:t>
      </w:r>
      <w:r w:rsidRPr="00EA7549">
        <w:t xml:space="preserve">otentiell BNP </w:t>
      </w:r>
      <w:r>
        <w:t xml:space="preserve">bedöms då växa </w:t>
      </w:r>
      <w:r w:rsidRPr="00EA7549">
        <w:t>strax under den historiskt genomsnittliga tillväxttakten.</w:t>
      </w:r>
      <w:r>
        <w:t xml:space="preserve"> Åren 2016–2018</w:t>
      </w:r>
      <w:r w:rsidRPr="00EA7549">
        <w:t xml:space="preserve"> </w:t>
      </w:r>
      <w:r>
        <w:t xml:space="preserve">växer potentiell BNP sammantaget något långsammare i regeringens bedömning än i Konjurinstitutets, men skillnaderna är små. </w:t>
      </w:r>
      <w:r w:rsidRPr="00EA7549">
        <w:t xml:space="preserve">Se även </w:t>
      </w:r>
      <w:r>
        <w:t xml:space="preserve">avsnitt </w:t>
      </w:r>
      <w:r>
        <w:fldChar w:fldCharType="begin"/>
      </w:r>
      <w:r>
        <w:instrText xml:space="preserve"> REF _Ref384143443 \r \h </w:instrText>
      </w:r>
      <w:r>
        <w:fldChar w:fldCharType="separate"/>
      </w:r>
      <w:r w:rsidR="004642B5">
        <w:t>3.7</w:t>
      </w:r>
      <w:r>
        <w:fldChar w:fldCharType="end"/>
      </w:r>
      <w:r>
        <w:t xml:space="preserve"> </w:t>
      </w:r>
      <w:r w:rsidRPr="00EA7549">
        <w:t xml:space="preserve">för en jämförelse av olika bedömares prognoser på BNP-gapet. </w:t>
      </w:r>
    </w:p>
    <w:p w14:paraId="79580763" w14:textId="77777777" w:rsidR="00F7009D" w:rsidRPr="00EA7549" w:rsidRDefault="00F7009D" w:rsidP="00F7009D">
      <w:pPr>
        <w:pStyle w:val="Brdtextmedindrag"/>
      </w:pPr>
    </w:p>
    <w:p w14:paraId="6A8DF265" w14:textId="3D919257" w:rsidR="00F7009D" w:rsidRPr="008320C7" w:rsidRDefault="009D6872" w:rsidP="00F7009D">
      <w:pPr>
        <w:pStyle w:val="TabellRubrik"/>
      </w:pPr>
      <w:bookmarkStart w:id="250" w:name="_Ref381858045"/>
      <w:bookmarkStart w:id="251" w:name="_Ref381858017"/>
      <w:bookmarkStart w:id="252" w:name="_Toc384401647"/>
      <w:r w:rsidRPr="008320C7">
        <w:t xml:space="preserve">Tabell </w:t>
      </w:r>
      <w:r w:rsidR="0009067D">
        <w:fldChar w:fldCharType="begin"/>
      </w:r>
      <w:r w:rsidR="0009067D">
        <w:instrText xml:space="preserve"> STYLEREF "Rubrik 1"\n \* MERGEFORMAT </w:instrText>
      </w:r>
      <w:r w:rsidR="0009067D">
        <w:fldChar w:fldCharType="separate"/>
      </w:r>
      <w:r w:rsidR="004642B5">
        <w:rPr>
          <w:noProof/>
        </w:rPr>
        <w:t>3</w:t>
      </w:r>
      <w:r w:rsidR="0009067D">
        <w:rPr>
          <w:noProof/>
        </w:rPr>
        <w:fldChar w:fldCharType="end"/>
      </w:r>
      <w:r w:rsidRPr="008320C7">
        <w:t>.</w:t>
      </w:r>
      <w:r w:rsidR="0009067D">
        <w:fldChar w:fldCharType="begin"/>
      </w:r>
      <w:r w:rsidR="0009067D">
        <w:instrText xml:space="preserve"> SEQ Tabell \* Arabic \s 1  \* MERGEFORMAT </w:instrText>
      </w:r>
      <w:r w:rsidR="0009067D">
        <w:fldChar w:fldCharType="separate"/>
      </w:r>
      <w:r w:rsidR="004642B5">
        <w:rPr>
          <w:noProof/>
        </w:rPr>
        <w:t>20</w:t>
      </w:r>
      <w:r w:rsidR="0009067D">
        <w:rPr>
          <w:noProof/>
        </w:rPr>
        <w:fldChar w:fldCharType="end"/>
      </w:r>
      <w:bookmarkEnd w:id="250"/>
      <w:r w:rsidRPr="008320C7">
        <w:t xml:space="preserve"> Prognosjämförelse</w:t>
      </w:r>
      <w:r>
        <w:t xml:space="preserve">: Potentiell BNP-tillväxt </w:t>
      </w:r>
      <w:r>
        <w:br/>
        <w:t>2014</w:t>
      </w:r>
      <w:r w:rsidRPr="008320C7">
        <w:t>–2018</w:t>
      </w:r>
      <w:bookmarkEnd w:id="251"/>
      <w:bookmarkEnd w:id="252"/>
    </w:p>
    <w:p w14:paraId="6298F3DE" w14:textId="517190F8" w:rsidR="00F7009D" w:rsidRPr="00EA7549" w:rsidRDefault="009D6872" w:rsidP="00F7009D">
      <w:pPr>
        <w:pStyle w:val="TabellUnderrubrik"/>
      </w:pPr>
      <w:r>
        <w:t xml:space="preserve">Procentuell förändring </w:t>
      </w:r>
    </w:p>
    <w:tbl>
      <w:tblPr>
        <w:tblStyle w:val="RKEgentabell"/>
        <w:tblW w:w="0" w:type="auto"/>
        <w:tblLayout w:type="fixed"/>
        <w:tblLook w:val="0460" w:firstRow="1" w:lastRow="1" w:firstColumn="0" w:lastColumn="0" w:noHBand="0" w:noVBand="1"/>
      </w:tblPr>
      <w:tblGrid>
        <w:gridCol w:w="1247"/>
        <w:gridCol w:w="936"/>
        <w:gridCol w:w="425"/>
        <w:gridCol w:w="425"/>
        <w:gridCol w:w="482"/>
        <w:gridCol w:w="454"/>
        <w:gridCol w:w="425"/>
      </w:tblGrid>
      <w:tr w:rsidR="00F7009D" w:rsidRPr="00EA7549" w14:paraId="0E9A3B99" w14:textId="77777777" w:rsidTr="00F7009D">
        <w:trPr>
          <w:cnfStyle w:val="100000000000" w:firstRow="1" w:lastRow="0" w:firstColumn="0" w:lastColumn="0" w:oddVBand="0" w:evenVBand="0" w:oddHBand="0" w:evenHBand="0" w:firstRowFirstColumn="0" w:firstRowLastColumn="0" w:lastRowFirstColumn="0" w:lastRowLastColumn="0"/>
        </w:trPr>
        <w:tc>
          <w:tcPr>
            <w:tcW w:w="1247" w:type="dxa"/>
          </w:tcPr>
          <w:p w14:paraId="20D06A0F" w14:textId="77777777" w:rsidR="00F7009D" w:rsidRPr="00EA7549" w:rsidRDefault="00F7009D" w:rsidP="00F7009D">
            <w:pPr>
              <w:pStyle w:val="TabellHuvud"/>
              <w:keepNext/>
              <w:keepLines/>
            </w:pPr>
          </w:p>
        </w:tc>
        <w:tc>
          <w:tcPr>
            <w:tcW w:w="936" w:type="dxa"/>
            <w:vAlign w:val="bottom"/>
          </w:tcPr>
          <w:p w14:paraId="76819631" w14:textId="77777777" w:rsidR="00F7009D" w:rsidRPr="00EA7549" w:rsidRDefault="009D6872" w:rsidP="00F7009D">
            <w:pPr>
              <w:pStyle w:val="TabellRader"/>
              <w:keepNext/>
              <w:keepLines/>
              <w:ind w:left="-87"/>
              <w:jc w:val="center"/>
              <w:rPr>
                <w:szCs w:val="16"/>
              </w:rPr>
            </w:pPr>
            <w:r w:rsidRPr="00EA7549">
              <w:rPr>
                <w:szCs w:val="16"/>
              </w:rPr>
              <w:t>Datum</w:t>
            </w:r>
          </w:p>
        </w:tc>
        <w:tc>
          <w:tcPr>
            <w:tcW w:w="425" w:type="dxa"/>
            <w:vAlign w:val="bottom"/>
          </w:tcPr>
          <w:p w14:paraId="14BEFB6A" w14:textId="77777777" w:rsidR="00F7009D" w:rsidRPr="00EA7549" w:rsidRDefault="009D6872" w:rsidP="00F7009D">
            <w:pPr>
              <w:pStyle w:val="TabellRader"/>
              <w:keepNext/>
              <w:keepLines/>
              <w:ind w:left="-121"/>
              <w:rPr>
                <w:szCs w:val="16"/>
              </w:rPr>
            </w:pPr>
            <w:r w:rsidRPr="00EA7549">
              <w:rPr>
                <w:szCs w:val="16"/>
              </w:rPr>
              <w:t>2014</w:t>
            </w:r>
          </w:p>
        </w:tc>
        <w:tc>
          <w:tcPr>
            <w:tcW w:w="425" w:type="dxa"/>
            <w:vAlign w:val="bottom"/>
          </w:tcPr>
          <w:p w14:paraId="7DBFC641" w14:textId="0A82A746" w:rsidR="00F7009D" w:rsidRPr="00EA7549" w:rsidRDefault="009D6872" w:rsidP="00F7009D">
            <w:pPr>
              <w:pStyle w:val="TabellRader"/>
              <w:keepNext/>
              <w:keepLines/>
              <w:ind w:left="-157"/>
              <w:rPr>
                <w:szCs w:val="16"/>
              </w:rPr>
            </w:pPr>
            <w:r>
              <w:rPr>
                <w:szCs w:val="16"/>
              </w:rPr>
              <w:t xml:space="preserve"> </w:t>
            </w:r>
            <w:r w:rsidRPr="00EA7549">
              <w:rPr>
                <w:szCs w:val="16"/>
              </w:rPr>
              <w:t>2015</w:t>
            </w:r>
          </w:p>
        </w:tc>
        <w:tc>
          <w:tcPr>
            <w:tcW w:w="482" w:type="dxa"/>
            <w:vAlign w:val="bottom"/>
          </w:tcPr>
          <w:p w14:paraId="4125A705" w14:textId="77777777" w:rsidR="00F7009D" w:rsidRPr="00EA7549" w:rsidRDefault="009D6872" w:rsidP="00F7009D">
            <w:pPr>
              <w:pStyle w:val="TabellRader"/>
              <w:keepNext/>
              <w:keepLines/>
              <w:ind w:left="-51"/>
              <w:rPr>
                <w:szCs w:val="16"/>
              </w:rPr>
            </w:pPr>
            <w:r w:rsidRPr="00EA7549">
              <w:rPr>
                <w:szCs w:val="16"/>
              </w:rPr>
              <w:t>2016</w:t>
            </w:r>
          </w:p>
        </w:tc>
        <w:tc>
          <w:tcPr>
            <w:tcW w:w="454" w:type="dxa"/>
            <w:vAlign w:val="bottom"/>
          </w:tcPr>
          <w:p w14:paraId="5C854AF3" w14:textId="77777777" w:rsidR="00F7009D" w:rsidRPr="00EA7549" w:rsidRDefault="009D6872" w:rsidP="00F7009D">
            <w:pPr>
              <w:pStyle w:val="TabellRader"/>
              <w:keepNext/>
              <w:keepLines/>
              <w:ind w:left="-87"/>
              <w:rPr>
                <w:szCs w:val="16"/>
              </w:rPr>
            </w:pPr>
            <w:r w:rsidRPr="00EA7549">
              <w:rPr>
                <w:szCs w:val="16"/>
              </w:rPr>
              <w:t>2017</w:t>
            </w:r>
          </w:p>
        </w:tc>
        <w:tc>
          <w:tcPr>
            <w:tcW w:w="425" w:type="dxa"/>
            <w:vAlign w:val="bottom"/>
          </w:tcPr>
          <w:p w14:paraId="009927D8" w14:textId="77777777" w:rsidR="00F7009D" w:rsidRPr="00EA7549" w:rsidRDefault="009D6872" w:rsidP="00F7009D">
            <w:pPr>
              <w:pStyle w:val="TabellRader"/>
              <w:keepNext/>
              <w:keepLines/>
              <w:ind w:left="-123"/>
              <w:rPr>
                <w:szCs w:val="16"/>
              </w:rPr>
            </w:pPr>
            <w:r w:rsidRPr="00EA7549">
              <w:rPr>
                <w:szCs w:val="16"/>
              </w:rPr>
              <w:t>2018</w:t>
            </w:r>
          </w:p>
        </w:tc>
      </w:tr>
      <w:tr w:rsidR="00F7009D" w:rsidRPr="00EA7549" w14:paraId="1A23AD60" w14:textId="77777777" w:rsidTr="00F7009D">
        <w:tc>
          <w:tcPr>
            <w:tcW w:w="1247" w:type="dxa"/>
            <w:tcBorders>
              <w:top w:val="single" w:sz="18" w:space="0" w:color="auto"/>
              <w:bottom w:val="nil"/>
            </w:tcBorders>
          </w:tcPr>
          <w:p w14:paraId="4DED23EA" w14:textId="77777777" w:rsidR="00F7009D" w:rsidRPr="00EA7549" w:rsidRDefault="009D6872" w:rsidP="00F7009D">
            <w:pPr>
              <w:pStyle w:val="TabellRader"/>
              <w:keepNext/>
              <w:keepLines/>
              <w:jc w:val="left"/>
            </w:pPr>
            <w:r w:rsidRPr="00EA7549">
              <w:t>Regeringen</w:t>
            </w:r>
          </w:p>
        </w:tc>
        <w:tc>
          <w:tcPr>
            <w:tcW w:w="936" w:type="dxa"/>
            <w:tcBorders>
              <w:top w:val="single" w:sz="18" w:space="0" w:color="auto"/>
              <w:bottom w:val="nil"/>
            </w:tcBorders>
            <w:vAlign w:val="bottom"/>
          </w:tcPr>
          <w:p w14:paraId="1D87AA5B" w14:textId="3B997CDB" w:rsidR="00F7009D" w:rsidRPr="00EA7549" w:rsidRDefault="009D6872" w:rsidP="00F7009D">
            <w:pPr>
              <w:pStyle w:val="TabellRader"/>
              <w:keepNext/>
              <w:keepLines/>
              <w:jc w:val="center"/>
            </w:pPr>
            <w:r>
              <w:t>20</w:t>
            </w:r>
            <w:r w:rsidRPr="00EA7549">
              <w:t>14-04-09</w:t>
            </w:r>
          </w:p>
        </w:tc>
        <w:tc>
          <w:tcPr>
            <w:tcW w:w="425" w:type="dxa"/>
            <w:tcBorders>
              <w:top w:val="single" w:sz="18" w:space="0" w:color="auto"/>
              <w:bottom w:val="nil"/>
            </w:tcBorders>
          </w:tcPr>
          <w:p w14:paraId="09F037C8" w14:textId="13981CC2" w:rsidR="00F7009D" w:rsidRPr="00EA7549" w:rsidRDefault="009D6872" w:rsidP="00F7009D">
            <w:pPr>
              <w:pStyle w:val="TabellRader"/>
              <w:keepNext/>
              <w:keepLines/>
              <w:rPr>
                <w:szCs w:val="16"/>
              </w:rPr>
            </w:pPr>
            <w:r w:rsidRPr="00EA7549">
              <w:rPr>
                <w:szCs w:val="16"/>
              </w:rPr>
              <w:t>2,3</w:t>
            </w:r>
          </w:p>
        </w:tc>
        <w:tc>
          <w:tcPr>
            <w:tcW w:w="425" w:type="dxa"/>
            <w:tcBorders>
              <w:top w:val="single" w:sz="18" w:space="0" w:color="auto"/>
              <w:bottom w:val="nil"/>
            </w:tcBorders>
          </w:tcPr>
          <w:p w14:paraId="5F98B0DF" w14:textId="3D4E2647" w:rsidR="00F7009D" w:rsidRPr="00EA7549" w:rsidRDefault="009D6872" w:rsidP="00F7009D">
            <w:pPr>
              <w:pStyle w:val="TabellRader"/>
              <w:keepNext/>
              <w:keepLines/>
              <w:rPr>
                <w:szCs w:val="16"/>
              </w:rPr>
            </w:pPr>
            <w:r w:rsidRPr="00EA7549">
              <w:rPr>
                <w:szCs w:val="16"/>
              </w:rPr>
              <w:t>2,0</w:t>
            </w:r>
          </w:p>
        </w:tc>
        <w:tc>
          <w:tcPr>
            <w:tcW w:w="482" w:type="dxa"/>
            <w:tcBorders>
              <w:top w:val="single" w:sz="18" w:space="0" w:color="auto"/>
              <w:bottom w:val="nil"/>
            </w:tcBorders>
            <w:vAlign w:val="bottom"/>
          </w:tcPr>
          <w:p w14:paraId="7FC64435" w14:textId="7B6C8B0B" w:rsidR="00F7009D" w:rsidRPr="00EA7549" w:rsidRDefault="009D6872" w:rsidP="00F7009D">
            <w:pPr>
              <w:pStyle w:val="TabellRader"/>
              <w:keepNext/>
              <w:keepLines/>
              <w:rPr>
                <w:szCs w:val="16"/>
              </w:rPr>
            </w:pPr>
            <w:r w:rsidRPr="00EA7549">
              <w:rPr>
                <w:szCs w:val="16"/>
              </w:rPr>
              <w:t>2,2</w:t>
            </w:r>
          </w:p>
        </w:tc>
        <w:tc>
          <w:tcPr>
            <w:tcW w:w="454" w:type="dxa"/>
            <w:tcBorders>
              <w:top w:val="single" w:sz="18" w:space="0" w:color="auto"/>
              <w:bottom w:val="nil"/>
            </w:tcBorders>
            <w:vAlign w:val="bottom"/>
          </w:tcPr>
          <w:p w14:paraId="7433A65A" w14:textId="1912D2CF" w:rsidR="00F7009D" w:rsidRPr="00EA7549" w:rsidRDefault="009D6872" w:rsidP="00F7009D">
            <w:pPr>
              <w:pStyle w:val="TabellRader"/>
              <w:keepNext/>
              <w:keepLines/>
              <w:rPr>
                <w:szCs w:val="16"/>
              </w:rPr>
            </w:pPr>
            <w:r w:rsidRPr="00EA7549">
              <w:rPr>
                <w:szCs w:val="16"/>
              </w:rPr>
              <w:t>2,4</w:t>
            </w:r>
          </w:p>
        </w:tc>
        <w:tc>
          <w:tcPr>
            <w:tcW w:w="425" w:type="dxa"/>
            <w:tcBorders>
              <w:top w:val="single" w:sz="18" w:space="0" w:color="auto"/>
              <w:bottom w:val="nil"/>
            </w:tcBorders>
            <w:vAlign w:val="bottom"/>
          </w:tcPr>
          <w:p w14:paraId="7C81C9B2" w14:textId="19BCC43A" w:rsidR="00F7009D" w:rsidRPr="00EA7549" w:rsidRDefault="009D6872" w:rsidP="00F7009D">
            <w:pPr>
              <w:pStyle w:val="TabellRader"/>
              <w:keepNext/>
              <w:keepLines/>
              <w:rPr>
                <w:szCs w:val="16"/>
              </w:rPr>
            </w:pPr>
            <w:r w:rsidRPr="00EA7549">
              <w:rPr>
                <w:szCs w:val="16"/>
              </w:rPr>
              <w:t>2,2</w:t>
            </w:r>
          </w:p>
        </w:tc>
      </w:tr>
      <w:tr w:rsidR="00F7009D" w:rsidRPr="00EA7549" w14:paraId="4155D7E2" w14:textId="77777777" w:rsidTr="00F7009D">
        <w:tc>
          <w:tcPr>
            <w:tcW w:w="1247" w:type="dxa"/>
            <w:tcBorders>
              <w:top w:val="nil"/>
              <w:bottom w:val="nil"/>
            </w:tcBorders>
          </w:tcPr>
          <w:p w14:paraId="68D0F1DD" w14:textId="205B5AD5" w:rsidR="00F7009D" w:rsidRPr="00EA7549" w:rsidRDefault="009D6872" w:rsidP="00F7009D">
            <w:pPr>
              <w:pStyle w:val="TabellRader"/>
              <w:keepNext/>
              <w:keepLines/>
              <w:jc w:val="left"/>
            </w:pPr>
            <w:r>
              <w:t>KI</w:t>
            </w:r>
          </w:p>
        </w:tc>
        <w:tc>
          <w:tcPr>
            <w:tcW w:w="936" w:type="dxa"/>
            <w:tcBorders>
              <w:top w:val="nil"/>
              <w:bottom w:val="nil"/>
            </w:tcBorders>
            <w:vAlign w:val="bottom"/>
          </w:tcPr>
          <w:p w14:paraId="32DB97DB" w14:textId="31D58BE9" w:rsidR="00F7009D" w:rsidRPr="0072571B" w:rsidRDefault="009D6872" w:rsidP="00F7009D">
            <w:pPr>
              <w:pStyle w:val="TabellRader"/>
              <w:keepNext/>
              <w:keepLines/>
              <w:jc w:val="center"/>
            </w:pPr>
            <w:r>
              <w:t>20</w:t>
            </w:r>
            <w:r w:rsidRPr="0072571B">
              <w:t>14-03-26</w:t>
            </w:r>
          </w:p>
        </w:tc>
        <w:tc>
          <w:tcPr>
            <w:tcW w:w="425" w:type="dxa"/>
            <w:tcBorders>
              <w:top w:val="nil"/>
              <w:bottom w:val="nil"/>
            </w:tcBorders>
            <w:vAlign w:val="bottom"/>
          </w:tcPr>
          <w:p w14:paraId="791C1BA9" w14:textId="1F9C267C" w:rsidR="00F7009D" w:rsidRPr="0072571B" w:rsidRDefault="009D6872" w:rsidP="00F7009D">
            <w:pPr>
              <w:pStyle w:val="TabellRader"/>
              <w:keepNext/>
              <w:keepLines/>
            </w:pPr>
            <w:r w:rsidRPr="0072571B">
              <w:rPr>
                <w:szCs w:val="16"/>
              </w:rPr>
              <w:t>2,0</w:t>
            </w:r>
          </w:p>
        </w:tc>
        <w:tc>
          <w:tcPr>
            <w:tcW w:w="425" w:type="dxa"/>
            <w:tcBorders>
              <w:top w:val="nil"/>
              <w:bottom w:val="nil"/>
            </w:tcBorders>
            <w:vAlign w:val="bottom"/>
          </w:tcPr>
          <w:p w14:paraId="465E27EB" w14:textId="6D705F9A" w:rsidR="00F7009D" w:rsidRPr="0072571B" w:rsidRDefault="009D6872" w:rsidP="00F7009D">
            <w:pPr>
              <w:pStyle w:val="TabellRader"/>
              <w:keepNext/>
              <w:keepLines/>
            </w:pPr>
            <w:r w:rsidRPr="0072571B">
              <w:t>2,2</w:t>
            </w:r>
          </w:p>
        </w:tc>
        <w:tc>
          <w:tcPr>
            <w:tcW w:w="482" w:type="dxa"/>
            <w:tcBorders>
              <w:top w:val="nil"/>
              <w:bottom w:val="nil"/>
            </w:tcBorders>
            <w:vAlign w:val="bottom"/>
          </w:tcPr>
          <w:p w14:paraId="252E3013" w14:textId="7607792E" w:rsidR="00F7009D" w:rsidRPr="0072571B" w:rsidRDefault="009D6872" w:rsidP="00F7009D">
            <w:pPr>
              <w:pStyle w:val="TabellRader"/>
              <w:keepNext/>
              <w:keepLines/>
            </w:pPr>
            <w:r w:rsidRPr="0072571B">
              <w:t>2,</w:t>
            </w:r>
            <w:r w:rsidRPr="0072571B">
              <w:rPr>
                <w:szCs w:val="16"/>
              </w:rPr>
              <w:t>5</w:t>
            </w:r>
          </w:p>
        </w:tc>
        <w:tc>
          <w:tcPr>
            <w:tcW w:w="454" w:type="dxa"/>
            <w:tcBorders>
              <w:top w:val="nil"/>
              <w:bottom w:val="nil"/>
            </w:tcBorders>
            <w:vAlign w:val="bottom"/>
          </w:tcPr>
          <w:p w14:paraId="77F70A3D" w14:textId="14E5712D" w:rsidR="00F7009D" w:rsidRPr="0072571B" w:rsidRDefault="009D6872" w:rsidP="00F7009D">
            <w:pPr>
              <w:pStyle w:val="TabellRader"/>
              <w:keepNext/>
              <w:keepLines/>
            </w:pPr>
            <w:r w:rsidRPr="0072571B">
              <w:t>2,4</w:t>
            </w:r>
          </w:p>
        </w:tc>
        <w:tc>
          <w:tcPr>
            <w:tcW w:w="425" w:type="dxa"/>
            <w:tcBorders>
              <w:top w:val="nil"/>
              <w:bottom w:val="nil"/>
            </w:tcBorders>
            <w:vAlign w:val="bottom"/>
          </w:tcPr>
          <w:p w14:paraId="5B50AEFC" w14:textId="2B622864" w:rsidR="00F7009D" w:rsidRPr="0072571B" w:rsidRDefault="009D6872" w:rsidP="00F7009D">
            <w:pPr>
              <w:pStyle w:val="TabellRader"/>
              <w:keepNext/>
              <w:keepLines/>
            </w:pPr>
            <w:r w:rsidRPr="0072571B">
              <w:t>2,2</w:t>
            </w:r>
          </w:p>
        </w:tc>
      </w:tr>
      <w:tr w:rsidR="00F7009D" w:rsidRPr="00EA7549" w14:paraId="1C8E408B" w14:textId="77777777" w:rsidTr="00F7009D">
        <w:tc>
          <w:tcPr>
            <w:tcW w:w="1247" w:type="dxa"/>
            <w:tcBorders>
              <w:top w:val="nil"/>
              <w:bottom w:val="single" w:sz="4" w:space="0" w:color="auto"/>
            </w:tcBorders>
          </w:tcPr>
          <w:p w14:paraId="1547C6E1" w14:textId="23AEAAC4" w:rsidR="00F7009D" w:rsidRPr="00EA7549" w:rsidRDefault="009D6872" w:rsidP="00F7009D">
            <w:pPr>
              <w:pStyle w:val="TabellRader"/>
              <w:keepNext/>
              <w:keepLines/>
              <w:jc w:val="left"/>
            </w:pPr>
            <w:r>
              <w:t>Kommissionen</w:t>
            </w:r>
          </w:p>
        </w:tc>
        <w:tc>
          <w:tcPr>
            <w:tcW w:w="936" w:type="dxa"/>
            <w:tcBorders>
              <w:top w:val="nil"/>
              <w:bottom w:val="single" w:sz="4" w:space="0" w:color="auto"/>
            </w:tcBorders>
            <w:vAlign w:val="bottom"/>
          </w:tcPr>
          <w:p w14:paraId="7DA56E0A" w14:textId="657BCC9D" w:rsidR="00F7009D" w:rsidRPr="00EA7549" w:rsidRDefault="009D6872" w:rsidP="00F7009D">
            <w:pPr>
              <w:pStyle w:val="TabellRader"/>
              <w:keepNext/>
              <w:keepLines/>
              <w:jc w:val="center"/>
              <w:rPr>
                <w:highlight w:val="yellow"/>
              </w:rPr>
            </w:pPr>
            <w:r>
              <w:t>20</w:t>
            </w:r>
            <w:r w:rsidRPr="00EA7549">
              <w:t>14-02-25</w:t>
            </w:r>
          </w:p>
        </w:tc>
        <w:tc>
          <w:tcPr>
            <w:tcW w:w="425" w:type="dxa"/>
            <w:tcBorders>
              <w:top w:val="nil"/>
              <w:bottom w:val="single" w:sz="4" w:space="0" w:color="auto"/>
            </w:tcBorders>
            <w:vAlign w:val="bottom"/>
          </w:tcPr>
          <w:p w14:paraId="730531A9" w14:textId="62C33FA4" w:rsidR="00F7009D" w:rsidRPr="00EA7549" w:rsidRDefault="009D6872" w:rsidP="00F7009D">
            <w:pPr>
              <w:pStyle w:val="TabellRader"/>
              <w:keepNext/>
              <w:keepLines/>
              <w:rPr>
                <w:szCs w:val="16"/>
                <w:highlight w:val="yellow"/>
              </w:rPr>
            </w:pPr>
            <w:r w:rsidRPr="00EA7549">
              <w:rPr>
                <w:szCs w:val="16"/>
              </w:rPr>
              <w:t>2,0</w:t>
            </w:r>
          </w:p>
        </w:tc>
        <w:tc>
          <w:tcPr>
            <w:tcW w:w="425" w:type="dxa"/>
            <w:tcBorders>
              <w:top w:val="nil"/>
              <w:bottom w:val="single" w:sz="4" w:space="0" w:color="auto"/>
            </w:tcBorders>
            <w:vAlign w:val="bottom"/>
          </w:tcPr>
          <w:p w14:paraId="294F0A0C" w14:textId="776D51D6" w:rsidR="00F7009D" w:rsidRPr="00EA7549" w:rsidRDefault="009D6872" w:rsidP="00F7009D">
            <w:pPr>
              <w:pStyle w:val="TabellRader"/>
              <w:keepNext/>
              <w:keepLines/>
              <w:rPr>
                <w:szCs w:val="16"/>
                <w:highlight w:val="yellow"/>
              </w:rPr>
            </w:pPr>
            <w:r w:rsidRPr="00EA7549">
              <w:rPr>
                <w:szCs w:val="16"/>
              </w:rPr>
              <w:t>2,2</w:t>
            </w:r>
          </w:p>
        </w:tc>
        <w:tc>
          <w:tcPr>
            <w:tcW w:w="482" w:type="dxa"/>
            <w:tcBorders>
              <w:top w:val="nil"/>
              <w:bottom w:val="single" w:sz="4" w:space="0" w:color="auto"/>
            </w:tcBorders>
            <w:vAlign w:val="bottom"/>
          </w:tcPr>
          <w:p w14:paraId="5841262E" w14:textId="77777777" w:rsidR="00F7009D" w:rsidRPr="00EA7549" w:rsidRDefault="00F7009D" w:rsidP="00F7009D">
            <w:pPr>
              <w:pStyle w:val="TabellRader"/>
              <w:keepNext/>
              <w:keepLines/>
              <w:rPr>
                <w:szCs w:val="16"/>
                <w:highlight w:val="yellow"/>
              </w:rPr>
            </w:pPr>
          </w:p>
        </w:tc>
        <w:tc>
          <w:tcPr>
            <w:tcW w:w="454" w:type="dxa"/>
            <w:tcBorders>
              <w:top w:val="nil"/>
              <w:bottom w:val="single" w:sz="4" w:space="0" w:color="auto"/>
            </w:tcBorders>
            <w:vAlign w:val="bottom"/>
          </w:tcPr>
          <w:p w14:paraId="566298E9" w14:textId="77777777" w:rsidR="00F7009D" w:rsidRPr="00EA7549" w:rsidRDefault="00F7009D" w:rsidP="00F7009D">
            <w:pPr>
              <w:pStyle w:val="TabellRader"/>
              <w:keepNext/>
              <w:keepLines/>
              <w:rPr>
                <w:szCs w:val="16"/>
                <w:highlight w:val="yellow"/>
              </w:rPr>
            </w:pPr>
          </w:p>
        </w:tc>
        <w:tc>
          <w:tcPr>
            <w:tcW w:w="425" w:type="dxa"/>
            <w:tcBorders>
              <w:top w:val="nil"/>
              <w:bottom w:val="single" w:sz="4" w:space="0" w:color="auto"/>
            </w:tcBorders>
            <w:vAlign w:val="bottom"/>
          </w:tcPr>
          <w:p w14:paraId="1F91198F" w14:textId="4C0FEB0E" w:rsidR="00F7009D" w:rsidRPr="00EA7549" w:rsidRDefault="00F7009D" w:rsidP="00F7009D">
            <w:pPr>
              <w:pStyle w:val="TabellRader"/>
              <w:keepNext/>
              <w:keepLines/>
              <w:rPr>
                <w:szCs w:val="16"/>
                <w:highlight w:val="yellow"/>
              </w:rPr>
            </w:pPr>
          </w:p>
        </w:tc>
      </w:tr>
      <w:tr w:rsidR="00F7009D" w:rsidRPr="00EA7549" w14:paraId="4D0DD738" w14:textId="77777777" w:rsidTr="00F7009D">
        <w:tc>
          <w:tcPr>
            <w:tcW w:w="1247" w:type="dxa"/>
            <w:tcBorders>
              <w:top w:val="single" w:sz="4" w:space="0" w:color="auto"/>
              <w:bottom w:val="nil"/>
            </w:tcBorders>
          </w:tcPr>
          <w:p w14:paraId="65BEEB27" w14:textId="26E503F2" w:rsidR="00F7009D" w:rsidRPr="00EA7549" w:rsidRDefault="009D6872" w:rsidP="00F7009D">
            <w:pPr>
              <w:pStyle w:val="TabellRader"/>
              <w:keepNext/>
              <w:keepLines/>
              <w:jc w:val="left"/>
              <w:rPr>
                <w:vertAlign w:val="superscript"/>
              </w:rPr>
            </w:pPr>
            <w:r w:rsidRPr="00EA7549">
              <w:t>Riksbanken</w:t>
            </w:r>
            <w:r w:rsidRPr="00EA7549">
              <w:rPr>
                <w:vertAlign w:val="superscript"/>
              </w:rPr>
              <w:t>1</w:t>
            </w:r>
          </w:p>
        </w:tc>
        <w:tc>
          <w:tcPr>
            <w:tcW w:w="936" w:type="dxa"/>
            <w:tcBorders>
              <w:top w:val="single" w:sz="4" w:space="0" w:color="auto"/>
              <w:bottom w:val="nil"/>
            </w:tcBorders>
            <w:vAlign w:val="bottom"/>
          </w:tcPr>
          <w:p w14:paraId="6850289B" w14:textId="2DF2A0BC" w:rsidR="00F7009D" w:rsidRPr="00EA7549" w:rsidRDefault="009D6872" w:rsidP="00F7009D">
            <w:pPr>
              <w:pStyle w:val="TabellRader"/>
              <w:keepNext/>
              <w:keepLines/>
              <w:jc w:val="center"/>
            </w:pPr>
            <w:r>
              <w:t>20</w:t>
            </w:r>
            <w:r w:rsidRPr="00EA7549">
              <w:t>14-02-13</w:t>
            </w:r>
          </w:p>
        </w:tc>
        <w:tc>
          <w:tcPr>
            <w:tcW w:w="425" w:type="dxa"/>
            <w:tcBorders>
              <w:top w:val="single" w:sz="4" w:space="0" w:color="auto"/>
              <w:bottom w:val="nil"/>
            </w:tcBorders>
            <w:vAlign w:val="bottom"/>
          </w:tcPr>
          <w:p w14:paraId="4462AD01" w14:textId="24E583E2" w:rsidR="00F7009D" w:rsidRPr="00EA7549" w:rsidRDefault="009D6872" w:rsidP="00F7009D">
            <w:pPr>
              <w:pStyle w:val="TabellRader"/>
              <w:keepNext/>
              <w:keepLines/>
              <w:rPr>
                <w:szCs w:val="16"/>
              </w:rPr>
            </w:pPr>
            <w:r w:rsidRPr="00EA7549">
              <w:rPr>
                <w:szCs w:val="16"/>
              </w:rPr>
              <w:t>1,8</w:t>
            </w:r>
          </w:p>
        </w:tc>
        <w:tc>
          <w:tcPr>
            <w:tcW w:w="425" w:type="dxa"/>
            <w:tcBorders>
              <w:top w:val="single" w:sz="4" w:space="0" w:color="auto"/>
              <w:bottom w:val="nil"/>
            </w:tcBorders>
            <w:vAlign w:val="bottom"/>
          </w:tcPr>
          <w:p w14:paraId="1893D083" w14:textId="10A02C57" w:rsidR="00F7009D" w:rsidRPr="00EA7549" w:rsidRDefault="009D6872" w:rsidP="00F7009D">
            <w:pPr>
              <w:pStyle w:val="TabellRader"/>
              <w:keepNext/>
              <w:keepLines/>
              <w:rPr>
                <w:szCs w:val="16"/>
              </w:rPr>
            </w:pPr>
            <w:r w:rsidRPr="00EA7549">
              <w:rPr>
                <w:szCs w:val="16"/>
              </w:rPr>
              <w:t>2,2</w:t>
            </w:r>
          </w:p>
        </w:tc>
        <w:tc>
          <w:tcPr>
            <w:tcW w:w="482" w:type="dxa"/>
            <w:tcBorders>
              <w:top w:val="single" w:sz="4" w:space="0" w:color="auto"/>
              <w:bottom w:val="nil"/>
            </w:tcBorders>
            <w:vAlign w:val="bottom"/>
          </w:tcPr>
          <w:p w14:paraId="79B30090" w14:textId="5EE69E71" w:rsidR="00F7009D" w:rsidRPr="00EA7549" w:rsidRDefault="009D6872" w:rsidP="00F7009D">
            <w:pPr>
              <w:pStyle w:val="TabellRader"/>
              <w:keepNext/>
              <w:keepLines/>
              <w:rPr>
                <w:szCs w:val="16"/>
              </w:rPr>
            </w:pPr>
            <w:r w:rsidRPr="00EA7549">
              <w:rPr>
                <w:szCs w:val="16"/>
              </w:rPr>
              <w:t>2,5</w:t>
            </w:r>
          </w:p>
        </w:tc>
        <w:tc>
          <w:tcPr>
            <w:tcW w:w="454" w:type="dxa"/>
            <w:tcBorders>
              <w:top w:val="single" w:sz="4" w:space="0" w:color="auto"/>
              <w:bottom w:val="nil"/>
            </w:tcBorders>
            <w:vAlign w:val="bottom"/>
          </w:tcPr>
          <w:p w14:paraId="63297F62" w14:textId="7DAC8E14" w:rsidR="00F7009D" w:rsidRPr="00EA7549" w:rsidRDefault="00F7009D" w:rsidP="00F7009D">
            <w:pPr>
              <w:pStyle w:val="TabellRader"/>
              <w:keepNext/>
              <w:keepLines/>
              <w:rPr>
                <w:szCs w:val="16"/>
                <w:highlight w:val="yellow"/>
              </w:rPr>
            </w:pPr>
          </w:p>
        </w:tc>
        <w:tc>
          <w:tcPr>
            <w:tcW w:w="425" w:type="dxa"/>
            <w:tcBorders>
              <w:top w:val="single" w:sz="4" w:space="0" w:color="auto"/>
              <w:bottom w:val="nil"/>
            </w:tcBorders>
            <w:vAlign w:val="bottom"/>
          </w:tcPr>
          <w:p w14:paraId="4A08C22B" w14:textId="477EB8B2" w:rsidR="00F7009D" w:rsidRPr="00EA7549" w:rsidRDefault="00F7009D" w:rsidP="00F7009D">
            <w:pPr>
              <w:pStyle w:val="TabellRader"/>
              <w:keepNext/>
              <w:keepLines/>
              <w:rPr>
                <w:szCs w:val="16"/>
                <w:highlight w:val="yellow"/>
              </w:rPr>
            </w:pPr>
          </w:p>
        </w:tc>
      </w:tr>
      <w:tr w:rsidR="00F7009D" w:rsidRPr="00EA7549" w14:paraId="0B969444" w14:textId="77777777" w:rsidTr="00F7009D">
        <w:tc>
          <w:tcPr>
            <w:tcW w:w="1247" w:type="dxa"/>
            <w:tcBorders>
              <w:top w:val="nil"/>
              <w:bottom w:val="nil"/>
            </w:tcBorders>
          </w:tcPr>
          <w:p w14:paraId="270652E4" w14:textId="3287E2BA" w:rsidR="00F7009D" w:rsidRPr="00EA7549" w:rsidRDefault="009D6872" w:rsidP="00F7009D">
            <w:pPr>
              <w:pStyle w:val="TabellRader"/>
              <w:keepNext/>
              <w:keepLines/>
              <w:jc w:val="left"/>
            </w:pPr>
            <w:r w:rsidRPr="00EA7549">
              <w:t>OECD</w:t>
            </w:r>
          </w:p>
        </w:tc>
        <w:tc>
          <w:tcPr>
            <w:tcW w:w="936" w:type="dxa"/>
            <w:tcBorders>
              <w:top w:val="nil"/>
              <w:bottom w:val="nil"/>
            </w:tcBorders>
            <w:vAlign w:val="bottom"/>
          </w:tcPr>
          <w:p w14:paraId="38A6BC9C" w14:textId="6064E5A3" w:rsidR="00F7009D" w:rsidRPr="00EA7549" w:rsidRDefault="009D6872" w:rsidP="00F7009D">
            <w:pPr>
              <w:pStyle w:val="TabellRader"/>
              <w:keepNext/>
              <w:keepLines/>
              <w:jc w:val="center"/>
            </w:pPr>
            <w:r>
              <w:t>20</w:t>
            </w:r>
            <w:r w:rsidRPr="00EA7549">
              <w:t>13-11-</w:t>
            </w:r>
            <w:r>
              <w:t>1</w:t>
            </w:r>
            <w:r w:rsidRPr="00EA7549">
              <w:t>9</w:t>
            </w:r>
          </w:p>
        </w:tc>
        <w:tc>
          <w:tcPr>
            <w:tcW w:w="425" w:type="dxa"/>
            <w:tcBorders>
              <w:top w:val="nil"/>
              <w:bottom w:val="nil"/>
            </w:tcBorders>
          </w:tcPr>
          <w:p w14:paraId="2FAC607D" w14:textId="5DEFA77F" w:rsidR="00F7009D" w:rsidRPr="00EA7549" w:rsidRDefault="009D6872" w:rsidP="00F7009D">
            <w:pPr>
              <w:pStyle w:val="TabellRader"/>
              <w:keepNext/>
              <w:keepLines/>
              <w:rPr>
                <w:szCs w:val="16"/>
              </w:rPr>
            </w:pPr>
            <w:r w:rsidRPr="00EA7549">
              <w:rPr>
                <w:szCs w:val="16"/>
              </w:rPr>
              <w:t>2,4</w:t>
            </w:r>
          </w:p>
        </w:tc>
        <w:tc>
          <w:tcPr>
            <w:tcW w:w="425" w:type="dxa"/>
            <w:tcBorders>
              <w:top w:val="nil"/>
              <w:bottom w:val="nil"/>
            </w:tcBorders>
          </w:tcPr>
          <w:p w14:paraId="02FE5C14" w14:textId="4DF98961" w:rsidR="00F7009D" w:rsidRPr="00EA7549" w:rsidRDefault="009D6872" w:rsidP="00F7009D">
            <w:pPr>
              <w:pStyle w:val="TabellRader"/>
              <w:keepNext/>
              <w:keepLines/>
              <w:rPr>
                <w:szCs w:val="16"/>
              </w:rPr>
            </w:pPr>
            <w:r w:rsidRPr="00EA7549">
              <w:rPr>
                <w:szCs w:val="16"/>
              </w:rPr>
              <w:t>2,5</w:t>
            </w:r>
          </w:p>
        </w:tc>
        <w:tc>
          <w:tcPr>
            <w:tcW w:w="482" w:type="dxa"/>
            <w:tcBorders>
              <w:top w:val="nil"/>
              <w:bottom w:val="nil"/>
            </w:tcBorders>
            <w:vAlign w:val="bottom"/>
          </w:tcPr>
          <w:p w14:paraId="731F155F" w14:textId="77777777" w:rsidR="00F7009D" w:rsidRPr="00EA7549" w:rsidRDefault="00F7009D" w:rsidP="00F7009D">
            <w:pPr>
              <w:pStyle w:val="TabellRader"/>
              <w:keepNext/>
              <w:keepLines/>
              <w:rPr>
                <w:szCs w:val="16"/>
              </w:rPr>
            </w:pPr>
          </w:p>
        </w:tc>
        <w:tc>
          <w:tcPr>
            <w:tcW w:w="454" w:type="dxa"/>
            <w:tcBorders>
              <w:top w:val="nil"/>
              <w:bottom w:val="nil"/>
            </w:tcBorders>
            <w:vAlign w:val="bottom"/>
          </w:tcPr>
          <w:p w14:paraId="0A83E0DE" w14:textId="77777777" w:rsidR="00F7009D" w:rsidRPr="00EA7549" w:rsidRDefault="00F7009D" w:rsidP="00F7009D">
            <w:pPr>
              <w:pStyle w:val="TabellRader"/>
              <w:keepNext/>
              <w:keepLines/>
              <w:rPr>
                <w:szCs w:val="16"/>
                <w:highlight w:val="yellow"/>
              </w:rPr>
            </w:pPr>
          </w:p>
        </w:tc>
        <w:tc>
          <w:tcPr>
            <w:tcW w:w="425" w:type="dxa"/>
            <w:tcBorders>
              <w:top w:val="nil"/>
              <w:bottom w:val="nil"/>
            </w:tcBorders>
            <w:vAlign w:val="bottom"/>
          </w:tcPr>
          <w:p w14:paraId="005658BA" w14:textId="77777777" w:rsidR="00F7009D" w:rsidRPr="00EA7549" w:rsidRDefault="00F7009D" w:rsidP="00F7009D">
            <w:pPr>
              <w:pStyle w:val="TabellRader"/>
              <w:keepNext/>
              <w:keepLines/>
              <w:rPr>
                <w:szCs w:val="16"/>
                <w:highlight w:val="yellow"/>
              </w:rPr>
            </w:pPr>
          </w:p>
        </w:tc>
      </w:tr>
      <w:tr w:rsidR="00F7009D" w:rsidRPr="00EA7549" w14:paraId="5477548B" w14:textId="77777777" w:rsidTr="00F7009D">
        <w:trPr>
          <w:cnfStyle w:val="010000000000" w:firstRow="0" w:lastRow="1" w:firstColumn="0" w:lastColumn="0" w:oddVBand="0" w:evenVBand="0" w:oddHBand="0" w:evenHBand="0" w:firstRowFirstColumn="0" w:firstRowLastColumn="0" w:lastRowFirstColumn="0" w:lastRowLastColumn="0"/>
        </w:trPr>
        <w:tc>
          <w:tcPr>
            <w:tcW w:w="1247" w:type="dxa"/>
            <w:tcBorders>
              <w:top w:val="nil"/>
            </w:tcBorders>
          </w:tcPr>
          <w:p w14:paraId="0FC185BA" w14:textId="3AD5204C" w:rsidR="00F7009D" w:rsidRPr="00EA7549" w:rsidRDefault="009D6872" w:rsidP="00F7009D">
            <w:pPr>
              <w:pStyle w:val="TabellRader"/>
              <w:keepNext/>
              <w:keepLines/>
              <w:jc w:val="left"/>
              <w:rPr>
                <w:b w:val="0"/>
                <w:vertAlign w:val="superscript"/>
              </w:rPr>
            </w:pPr>
            <w:r w:rsidRPr="00EA7549">
              <w:rPr>
                <w:b w:val="0"/>
              </w:rPr>
              <w:t>IMF</w:t>
            </w:r>
            <w:r w:rsidRPr="00EA7549">
              <w:rPr>
                <w:b w:val="0"/>
                <w:vertAlign w:val="superscript"/>
              </w:rPr>
              <w:t>1</w:t>
            </w:r>
          </w:p>
        </w:tc>
        <w:tc>
          <w:tcPr>
            <w:tcW w:w="936" w:type="dxa"/>
            <w:tcBorders>
              <w:top w:val="nil"/>
            </w:tcBorders>
            <w:vAlign w:val="bottom"/>
          </w:tcPr>
          <w:p w14:paraId="0E33DF07" w14:textId="5123C658" w:rsidR="00F7009D" w:rsidRPr="00EA7549" w:rsidRDefault="009D6872" w:rsidP="00F7009D">
            <w:pPr>
              <w:pStyle w:val="TabellSlutsumma"/>
              <w:keepNext/>
              <w:keepLines/>
              <w:jc w:val="center"/>
            </w:pPr>
            <w:r>
              <w:t>20</w:t>
            </w:r>
            <w:r w:rsidRPr="00EA7549">
              <w:t>13-</w:t>
            </w:r>
            <w:r>
              <w:t>10-07</w:t>
            </w:r>
          </w:p>
        </w:tc>
        <w:tc>
          <w:tcPr>
            <w:tcW w:w="425" w:type="dxa"/>
            <w:tcBorders>
              <w:top w:val="nil"/>
            </w:tcBorders>
          </w:tcPr>
          <w:p w14:paraId="5075BF9F" w14:textId="55A58E40" w:rsidR="00F7009D" w:rsidRPr="00EA7549" w:rsidRDefault="009D6872" w:rsidP="00F7009D">
            <w:pPr>
              <w:pStyle w:val="TabellSlutsumma"/>
              <w:keepNext/>
              <w:keepLines/>
              <w:rPr>
                <w:szCs w:val="16"/>
              </w:rPr>
            </w:pPr>
            <w:r w:rsidRPr="00EA7549">
              <w:rPr>
                <w:szCs w:val="16"/>
              </w:rPr>
              <w:t>2,0</w:t>
            </w:r>
          </w:p>
        </w:tc>
        <w:tc>
          <w:tcPr>
            <w:tcW w:w="425" w:type="dxa"/>
            <w:tcBorders>
              <w:top w:val="nil"/>
            </w:tcBorders>
          </w:tcPr>
          <w:p w14:paraId="50451240" w14:textId="4B4F23C9" w:rsidR="00F7009D" w:rsidRPr="00EA7549" w:rsidRDefault="009D6872" w:rsidP="00F7009D">
            <w:pPr>
              <w:pStyle w:val="TabellSlutsumma"/>
              <w:keepNext/>
              <w:keepLines/>
              <w:rPr>
                <w:szCs w:val="16"/>
              </w:rPr>
            </w:pPr>
            <w:r w:rsidRPr="00EA7549">
              <w:rPr>
                <w:szCs w:val="16"/>
              </w:rPr>
              <w:t>1,9</w:t>
            </w:r>
          </w:p>
        </w:tc>
        <w:tc>
          <w:tcPr>
            <w:tcW w:w="482" w:type="dxa"/>
            <w:tcBorders>
              <w:top w:val="nil"/>
            </w:tcBorders>
          </w:tcPr>
          <w:p w14:paraId="04D9F2C7" w14:textId="77777777" w:rsidR="00F7009D" w:rsidRPr="00EA7549" w:rsidRDefault="00F7009D" w:rsidP="00F7009D">
            <w:pPr>
              <w:pStyle w:val="TabellSlutsumma"/>
              <w:keepNext/>
              <w:keepLines/>
              <w:rPr>
                <w:szCs w:val="16"/>
              </w:rPr>
            </w:pPr>
          </w:p>
        </w:tc>
        <w:tc>
          <w:tcPr>
            <w:tcW w:w="454" w:type="dxa"/>
            <w:tcBorders>
              <w:top w:val="nil"/>
            </w:tcBorders>
          </w:tcPr>
          <w:p w14:paraId="38436162" w14:textId="77777777" w:rsidR="00F7009D" w:rsidRPr="00EA7549" w:rsidRDefault="00F7009D" w:rsidP="00F7009D">
            <w:pPr>
              <w:pStyle w:val="TabellSlutsumma"/>
              <w:keepNext/>
              <w:keepLines/>
              <w:rPr>
                <w:szCs w:val="16"/>
              </w:rPr>
            </w:pPr>
          </w:p>
        </w:tc>
        <w:tc>
          <w:tcPr>
            <w:tcW w:w="425" w:type="dxa"/>
            <w:tcBorders>
              <w:top w:val="nil"/>
            </w:tcBorders>
          </w:tcPr>
          <w:p w14:paraId="0BFBC313" w14:textId="600B029C" w:rsidR="00F7009D" w:rsidRPr="00EA7549" w:rsidRDefault="00F7009D" w:rsidP="00F7009D">
            <w:pPr>
              <w:pStyle w:val="TabellSlutsumma"/>
              <w:keepNext/>
              <w:keepLines/>
              <w:rPr>
                <w:szCs w:val="16"/>
              </w:rPr>
            </w:pPr>
          </w:p>
        </w:tc>
      </w:tr>
    </w:tbl>
    <w:p w14:paraId="567DAB02" w14:textId="0AED2BBA" w:rsidR="00F7009D" w:rsidRPr="00EA7549" w:rsidRDefault="009D6872" w:rsidP="00F7009D">
      <w:pPr>
        <w:pStyle w:val="TabellFotnot"/>
        <w:rPr>
          <w:vertAlign w:val="superscript"/>
        </w:rPr>
      </w:pPr>
      <w:r w:rsidRPr="00EA7549">
        <w:rPr>
          <w:vertAlign w:val="superscript"/>
        </w:rPr>
        <w:t>1</w:t>
      </w:r>
      <w:r w:rsidRPr="00EA7549">
        <w:t xml:space="preserve"> Potentiell BNP-tillväxt har uppskattats med hjälp av prognoserna för faktisk BNP-tillväxt och BNP-gap.</w:t>
      </w:r>
    </w:p>
    <w:p w14:paraId="00F32B85" w14:textId="123D22C9" w:rsidR="00F7009D" w:rsidRPr="00EA7549" w:rsidRDefault="009D6872" w:rsidP="00F7009D">
      <w:pPr>
        <w:pStyle w:val="TabellFotnot"/>
      </w:pPr>
      <w:r w:rsidRPr="00EA7549">
        <w:t xml:space="preserve">Källor: Konjunkturinstitutet (KI), Europeiska kommissionen, Riksbanken, Internationella valutafonden (IMF), OECD och egna beräkningar. </w:t>
      </w:r>
    </w:p>
    <w:p w14:paraId="06958006" w14:textId="77777777" w:rsidR="00F7009D" w:rsidRPr="00EA7549" w:rsidRDefault="00F7009D" w:rsidP="00F7009D">
      <w:pPr>
        <w:pStyle w:val="Brdtext"/>
      </w:pPr>
    </w:p>
    <w:p w14:paraId="07622C92" w14:textId="77777777" w:rsidR="00F7009D" w:rsidRPr="00EA7549" w:rsidRDefault="00F7009D" w:rsidP="00F7009D">
      <w:pPr>
        <w:pStyle w:val="Brdtextmedindrag"/>
      </w:pPr>
    </w:p>
    <w:p w14:paraId="5C5499CE" w14:textId="77777777" w:rsidR="00F7009D" w:rsidRPr="00EA7549" w:rsidRDefault="00F7009D" w:rsidP="00F7009D">
      <w:pPr>
        <w:pStyle w:val="Brdtextmedindrag"/>
      </w:pPr>
    </w:p>
    <w:p w14:paraId="6B493CB1" w14:textId="77777777" w:rsidR="00F7009D" w:rsidRDefault="00F7009D" w:rsidP="00F7009D">
      <w:pPr>
        <w:pStyle w:val="Brdtextmedindrag"/>
      </w:pPr>
    </w:p>
    <w:p w14:paraId="3126C9E2" w14:textId="77777777" w:rsidR="00F7009D" w:rsidRPr="00F4062D" w:rsidRDefault="00F7009D" w:rsidP="00F7009D">
      <w:pPr>
        <w:pStyle w:val="Brdtextmedindrag"/>
        <w:sectPr w:rsidR="00F7009D" w:rsidRPr="00F4062D" w:rsidSect="00F7009D">
          <w:headerReference w:type="even" r:id="rId151"/>
          <w:headerReference w:type="default" r:id="rId152"/>
          <w:footerReference w:type="even" r:id="rId153"/>
          <w:footerReference w:type="default" r:id="rId154"/>
          <w:footerReference w:type="first" r:id="rId155"/>
          <w:type w:val="continuous"/>
          <w:pgSz w:w="11906" w:h="16838" w:code="9"/>
          <w:pgMar w:top="1304" w:right="1871" w:bottom="1531" w:left="1021" w:header="567" w:footer="1077" w:gutter="0"/>
          <w:cols w:num="2" w:space="340"/>
          <w:docGrid w:linePitch="360"/>
        </w:sectPr>
      </w:pPr>
    </w:p>
    <w:p w14:paraId="39FA0C08" w14:textId="07E25FA2" w:rsidR="00F7009D" w:rsidRDefault="00F7009D" w:rsidP="00F7009D">
      <w:pPr>
        <w:pStyle w:val="TabellFotnot"/>
      </w:pPr>
    </w:p>
    <w:p w14:paraId="2DFF8269" w14:textId="77777777" w:rsidR="00F7009D" w:rsidRDefault="009D6872" w:rsidP="00F7009D">
      <w:pPr>
        <w:pStyle w:val="Brdtext"/>
        <w:rPr>
          <w:rFonts w:ascii="TradeGothic CondEighteen" w:hAnsi="TradeGothic CondEighteen"/>
          <w:spacing w:val="4"/>
          <w:sz w:val="14"/>
        </w:rPr>
      </w:pPr>
      <w:r>
        <w:br w:type="page"/>
      </w:r>
    </w:p>
    <w:p w14:paraId="586B0DB3" w14:textId="77777777" w:rsidR="00F7009D" w:rsidRDefault="00F7009D" w:rsidP="00F7009D">
      <w:pPr>
        <w:pStyle w:val="TabellFotnot"/>
        <w:sectPr w:rsidR="00F7009D" w:rsidSect="00F7009D">
          <w:headerReference w:type="even" r:id="rId156"/>
          <w:headerReference w:type="default" r:id="rId157"/>
          <w:footerReference w:type="even" r:id="rId158"/>
          <w:footerReference w:type="default" r:id="rId159"/>
          <w:footerReference w:type="first" r:id="rId160"/>
          <w:type w:val="continuous"/>
          <w:pgSz w:w="11906" w:h="16838" w:code="9"/>
          <w:pgMar w:top="1304" w:right="1871" w:bottom="1531" w:left="1021" w:header="567" w:footer="1077" w:gutter="0"/>
          <w:cols w:space="720"/>
          <w:docGrid w:linePitch="360"/>
        </w:sectPr>
      </w:pPr>
    </w:p>
    <w:bookmarkStart w:id="253" w:name="_Toc384401616"/>
    <w:p w14:paraId="72591100" w14:textId="7CC83F4A" w:rsidR="00F7009D" w:rsidRDefault="009D6872" w:rsidP="00F7009D">
      <w:pPr>
        <w:pStyle w:val="RubrikRuta"/>
      </w:pPr>
      <w:r>
        <w:rPr>
          <w:noProof/>
          <w:lang w:eastAsia="sv-SE"/>
        </w:rPr>
        <w:lastRenderedPageBreak/>
        <mc:AlternateContent>
          <mc:Choice Requires="wps">
            <w:drawing>
              <wp:anchor distT="0" distB="0" distL="114300" distR="114300" simplePos="0" relativeHeight="251662848" behindDoc="1" locked="0" layoutInCell="1" allowOverlap="1" wp14:anchorId="29B61C2D" wp14:editId="4A63A46B">
                <wp:simplePos x="0" y="0"/>
                <wp:positionH relativeFrom="column">
                  <wp:posOffset>-114935</wp:posOffset>
                </wp:positionH>
                <wp:positionV relativeFrom="page">
                  <wp:posOffset>723900</wp:posOffset>
                </wp:positionV>
                <wp:extent cx="5972175" cy="9039225"/>
                <wp:effectExtent l="0" t="0" r="9525" b="9525"/>
                <wp:wrapNone/>
                <wp:docPr id="78"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03922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9.05pt;margin-top:57pt;width:470.25pt;height:711.75pt;z-index:-251658236;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t>ENS2010 – ny redovisning av nationalräkenskaperna den 18 september</w:t>
      </w:r>
      <w:bookmarkEnd w:id="253"/>
    </w:p>
    <w:p w14:paraId="5DEE1227" w14:textId="06E69FD3" w:rsidR="00F7009D" w:rsidRDefault="009D6872" w:rsidP="00F7009D">
      <w:pPr>
        <w:pStyle w:val="Brdtext"/>
      </w:pPr>
      <w:r w:rsidRPr="006D2155">
        <w:t xml:space="preserve">Den 18 september 2014 publicerar Statistiska centralbyrån </w:t>
      </w:r>
      <w:r>
        <w:t xml:space="preserve">(SCB) den </w:t>
      </w:r>
      <w:r w:rsidRPr="006D2155">
        <w:t>ordinarie beräkning</w:t>
      </w:r>
      <w:r>
        <w:t>en</w:t>
      </w:r>
      <w:r w:rsidRPr="006D2155">
        <w:t xml:space="preserve"> av nationalräkenskaperna </w:t>
      </w:r>
      <w:r>
        <w:t xml:space="preserve">(NR) </w:t>
      </w:r>
      <w:r w:rsidRPr="006D2155">
        <w:t xml:space="preserve">för </w:t>
      </w:r>
      <w:r>
        <w:t xml:space="preserve">det </w:t>
      </w:r>
      <w:r w:rsidRPr="006D2155">
        <w:t xml:space="preserve">andra kvartalet 2014. Detta blir första gången </w:t>
      </w:r>
      <w:r>
        <w:t>som NR</w:t>
      </w:r>
      <w:r w:rsidRPr="006D2155">
        <w:t xml:space="preserve"> redovisas enligt det nya regelverket Europeiska National- och regionalräkenskaps</w:t>
      </w:r>
      <w:r>
        <w:t>s</w:t>
      </w:r>
      <w:r w:rsidRPr="006D2155">
        <w:t xml:space="preserve">ystemet (ENS2010). Regelverket innebär nya definitioner och indelningar och kommer medföra en höjd BNP-nivå, både i </w:t>
      </w:r>
      <w:r>
        <w:t>kommande publiceringar</w:t>
      </w:r>
      <w:r w:rsidRPr="006D2155">
        <w:t xml:space="preserve"> och historiskt. Störst effekt kommer från att forskning och utveckling (FoU)</w:t>
      </w:r>
      <w:r>
        <w:t xml:space="preserve"> kommer att inkluderas i de fasta bruttoinvesteringarna</w:t>
      </w:r>
      <w:r w:rsidRPr="006D2155">
        <w:t>.</w:t>
      </w:r>
    </w:p>
    <w:p w14:paraId="764C39D0" w14:textId="77777777" w:rsidR="00F7009D" w:rsidRDefault="009D6872" w:rsidP="00F7009D">
      <w:pPr>
        <w:pStyle w:val="Rubrik6utannumrering"/>
      </w:pPr>
      <w:r>
        <w:t>Bakgrund</w:t>
      </w:r>
    </w:p>
    <w:p w14:paraId="113B4441" w14:textId="3AFAFA87" w:rsidR="00F7009D" w:rsidRDefault="009D6872" w:rsidP="00F7009D">
      <w:pPr>
        <w:pStyle w:val="Brdtext"/>
      </w:pPr>
      <w:r>
        <w:t>NR styrs av regelverket System of National Accounts (SNA 2008).</w:t>
      </w:r>
      <w:r w:rsidDel="00BD5BFD">
        <w:t xml:space="preserve"> </w:t>
      </w:r>
      <w:r>
        <w:t>SNA 2008 är utarbetat gemensamt av FN, Internationella valutafonden, EU, OECD och Världsbanken. En anpassning av regelverket efter EU-förhållanden har gjorts, vilket har resulterat i förordningen European System of National and Regional Accounts (ESA 2010), som i Sverige kallas för ENS2010. ENS2010 ska börja tillämpas från och med den 1 september 2014 och därefter ska medlems</w:t>
      </w:r>
      <w:r>
        <w:softHyphen/>
        <w:t>staternas national</w:t>
      </w:r>
      <w:r>
        <w:softHyphen/>
        <w:t>räkenskapsstatistik publiceras i enlighet med den nya förordningen. Förordningarna som gäller underskotts</w:t>
      </w:r>
      <w:r>
        <w:softHyphen/>
        <w:t xml:space="preserve">förfarandet (Excessive Deficit Procedure, EDP) och bruttonationalinkomsten (BNI) kommer också att påverkas och arbetet med att anpassa dem pågår inom EU. För Sveriges del betyder det att all publicering av statistik inom NR fr.o.m. september 2014 och framåt kommer att ske enligt ENS 2010. Det gäller såväl kvartals- som årsräkenskaper samt både national-, finans- och regionalräkenskaper. </w:t>
      </w:r>
    </w:p>
    <w:p w14:paraId="3DEE9AFD" w14:textId="7B6B7E3D" w:rsidR="00F7009D" w:rsidRDefault="009D6872" w:rsidP="00F7009D">
      <w:pPr>
        <w:pStyle w:val="Rubrik6utannumrering"/>
      </w:pPr>
      <w:r w:rsidRPr="006D2155">
        <w:t>Viktiga förändringar i ENS 2010</w:t>
      </w:r>
    </w:p>
    <w:p w14:paraId="7EC72DDE" w14:textId="6EA59AFF" w:rsidR="00F7009D" w:rsidRDefault="009D6872" w:rsidP="00F7009D">
      <w:pPr>
        <w:pStyle w:val="Brdtext"/>
      </w:pPr>
      <w:r>
        <w:t>Totalt innehåller ENS2010 44 revisionspunkter som innebär förändringar jämfört med det tidigare räkenskapssystemet. Av dessa är det några som kan komma att få mer betydande effekter på BNP och BNI. Den största förändringen är att forskning och utveckling enligt ENS2010 ska redovisas som bruttoinvestering i stället för som tidigare som insatsförbrukning. Det medför att huvud</w:t>
      </w:r>
      <w:r w:rsidR="000720C9">
        <w:softHyphen/>
      </w:r>
      <w:r>
        <w:lastRenderedPageBreak/>
        <w:t>aggregat som produktionsvärde, insats</w:t>
      </w:r>
      <w:r>
        <w:softHyphen/>
        <w:t>förbrukning, brutto</w:t>
      </w:r>
      <w:r>
        <w:softHyphen/>
        <w:t>investeringar, offentliga konsumtionsutgifter och kapitalförslitning kommer att påverkas. Detta leder i sin tur till högre nivåer för BNP, BNI, sparande och kapitalstock.</w:t>
      </w:r>
    </w:p>
    <w:p w14:paraId="042814EE" w14:textId="6ED96E18" w:rsidR="00F7009D" w:rsidRDefault="009D6872" w:rsidP="00F7009D">
      <w:pPr>
        <w:pStyle w:val="Brdtextmedindrag"/>
      </w:pPr>
      <w:r>
        <w:t>En annan förändring i ENS2010 är att militära förstörelsevapen, och den utrustning som behövs för att använda dem, ska benämnas ”militära vapensystem”. Därtill kommer de att klassas som investeringar och inte som tidigare som förbrukning. Liksom för redovisningen av FoU medför detta högre nivåer för BNP, BNI, sparande och kapitalstock.</w:t>
      </w:r>
    </w:p>
    <w:p w14:paraId="0A5954EE" w14:textId="52D8DA8A" w:rsidR="00F7009D" w:rsidRDefault="009D6872" w:rsidP="00F7009D">
      <w:pPr>
        <w:pStyle w:val="Brdtextmedindrag"/>
      </w:pPr>
      <w:r>
        <w:t>Ändrade regler för hur vissa verksamheter ska klassas innebär bl.a. att privatägda sjukhus flyttas över till landstingen efter att tidigare ha sorterats under näringslivet. Detta innebär dock endast omfördelningar mellan olika indelningar.</w:t>
      </w:r>
    </w:p>
    <w:p w14:paraId="3EBF6F8A" w14:textId="0CEBFA39" w:rsidR="00F7009D" w:rsidRDefault="009D6872" w:rsidP="00F7009D">
      <w:pPr>
        <w:pStyle w:val="Rubrik6utannumrering"/>
      </w:pPr>
      <w:r>
        <w:t>Generalrevidering av NR</w:t>
      </w:r>
    </w:p>
    <w:p w14:paraId="4382F1D6" w14:textId="64135A09" w:rsidR="00F7009D" w:rsidRDefault="009D6872" w:rsidP="00F7009D">
      <w:pPr>
        <w:pStyle w:val="Brdtext"/>
      </w:pPr>
      <w:r>
        <w:t xml:space="preserve">I samband med publiceringen av NR för andra kvartalet 2014 genomför SCB även en s.k. generalrevidering. Generalrevideringar görs normalt med fem års mellanrum och innebär en översyn av längre tidsserier i NR. </w:t>
      </w:r>
    </w:p>
    <w:p w14:paraId="118483F9" w14:textId="3DAA5174" w:rsidR="00F7009D" w:rsidRDefault="009D6872" w:rsidP="00F7009D">
      <w:pPr>
        <w:pStyle w:val="Brdtextmedindrag"/>
      </w:pPr>
      <w:r>
        <w:t>När ny eller reviderad statistik finns tillgänglig, som innebär större förändringar av en tidsserie, så används normalt förändringstakterna från den nya eller reviderade statistiken. Nivåerna i början av tidsserien behålls dock och de nya nivåerna enligt den nya statistiken införs först vid kommande generalrevidering. Detta görs för att undvika alltför frekventa tidsseriebrott.</w:t>
      </w:r>
    </w:p>
    <w:p w14:paraId="5126DEA5" w14:textId="3D20C0C1" w:rsidR="00F7009D" w:rsidRPr="00CD7433" w:rsidRDefault="009D6872" w:rsidP="00F7009D">
      <w:pPr>
        <w:pStyle w:val="Brdtextmedindrag"/>
      </w:pPr>
      <w:r>
        <w:t>Mellan varje generalrevidering samlas större revideringar ihop för att genomföras på en och samma gång. Generalrevideringen tar in metodförändringar, statistikrevideringar, ändrade källor samt anpassningar till EU-rekommendationer och krav. Oftast påverkas hela tidsserier, inte bara en begränsad period. I och med att flera större revideringar genomförs på en och samma gång är effekten på statistiken av en generalrevidering svår att förutse. Eftersom generalrevideringen genomförs samtidigt som NR går över till ENS2010 blir dessutom effekterna av de båda förändringarna svåra att särskilja.</w:t>
      </w:r>
    </w:p>
    <w:p w14:paraId="1DF96844" w14:textId="77777777" w:rsidR="00F7009D" w:rsidRDefault="00F7009D" w:rsidP="00F7009D">
      <w:pPr>
        <w:pStyle w:val="Brdtextmedindrag"/>
      </w:pPr>
    </w:p>
    <w:p w14:paraId="0421C330" w14:textId="77777777" w:rsidR="00F7009D" w:rsidRPr="00F4062D" w:rsidRDefault="00F7009D" w:rsidP="00F7009D">
      <w:pPr>
        <w:pStyle w:val="Brdtextmedindrag"/>
        <w:sectPr w:rsidR="00F7009D" w:rsidRPr="00F4062D" w:rsidSect="00F7009D">
          <w:headerReference w:type="even" r:id="rId161"/>
          <w:headerReference w:type="default" r:id="rId162"/>
          <w:footerReference w:type="even" r:id="rId163"/>
          <w:footerReference w:type="default" r:id="rId164"/>
          <w:footerReference w:type="first" r:id="rId165"/>
          <w:type w:val="continuous"/>
          <w:pgSz w:w="11906" w:h="16838" w:code="9"/>
          <w:pgMar w:top="1304" w:right="1871" w:bottom="1531" w:left="1021" w:header="567" w:footer="1077" w:gutter="0"/>
          <w:cols w:num="2" w:space="340"/>
          <w:docGrid w:linePitch="360"/>
        </w:sectPr>
      </w:pPr>
    </w:p>
    <w:p w14:paraId="7DAB4F8C" w14:textId="2533054E" w:rsidR="00F7009D" w:rsidRDefault="009D6872" w:rsidP="00F7009D">
      <w:pPr>
        <w:pStyle w:val="RubrikRuta"/>
      </w:pPr>
      <w:r>
        <w:lastRenderedPageBreak/>
        <w:br w:type="page"/>
      </w:r>
      <w:bookmarkStart w:id="254" w:name="_Toc384401617"/>
      <w:r w:rsidRPr="00345DC5">
        <w:lastRenderedPageBreak/>
        <w:t>Sveriges internationella konkurrenskraft</w:t>
      </w:r>
      <w:bookmarkEnd w:id="254"/>
    </w:p>
    <w:p w14:paraId="3017B7CE" w14:textId="46DB52E2" w:rsidR="00F7009D" w:rsidRDefault="009D6872" w:rsidP="00F7009D">
      <w:pPr>
        <w:pStyle w:val="Brdtext"/>
      </w:pPr>
      <w:r>
        <w:rPr>
          <w:noProof/>
          <w:lang w:eastAsia="sv-SE"/>
        </w:rPr>
        <mc:AlternateContent>
          <mc:Choice Requires="wps">
            <w:drawing>
              <wp:anchor distT="0" distB="0" distL="114300" distR="114300" simplePos="0" relativeHeight="251638272" behindDoc="1" locked="0" layoutInCell="1" allowOverlap="1" wp14:anchorId="5E9F6256" wp14:editId="784CB846">
                <wp:simplePos x="0" y="0"/>
                <wp:positionH relativeFrom="column">
                  <wp:posOffset>-149860</wp:posOffset>
                </wp:positionH>
                <wp:positionV relativeFrom="page">
                  <wp:posOffset>790574</wp:posOffset>
                </wp:positionV>
                <wp:extent cx="6054725" cy="9020175"/>
                <wp:effectExtent l="0" t="0" r="3175" b="9525"/>
                <wp:wrapNone/>
                <wp:docPr id="79"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054725" cy="902017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11.8pt;margin-top:62.25pt;width:476.75pt;height:710.2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rsidRPr="00690CC5">
        <w:t>Den svenska ekonomin integreras alltmer med omvärlden</w:t>
      </w:r>
      <w:r>
        <w:t>,</w:t>
      </w:r>
      <w:r w:rsidRPr="00690CC5">
        <w:t xml:space="preserve"> både till följd av den tekniska utvecklingen </w:t>
      </w:r>
      <w:r>
        <w:t>och som en effekt av</w:t>
      </w:r>
      <w:r w:rsidRPr="00690CC5">
        <w:t xml:space="preserve"> </w:t>
      </w:r>
      <w:r>
        <w:t>minskade</w:t>
      </w:r>
      <w:r w:rsidRPr="00690CC5">
        <w:t xml:space="preserve"> reglering</w:t>
      </w:r>
      <w:r>
        <w:t>ar</w:t>
      </w:r>
      <w:r w:rsidRPr="00690CC5">
        <w:t xml:space="preserve"> på olika marknader. </w:t>
      </w:r>
      <w:r>
        <w:t>Det</w:t>
      </w:r>
      <w:r w:rsidRPr="00690CC5">
        <w:t xml:space="preserve"> innebär att det finns en stor potential för konkurrens</w:t>
      </w:r>
      <w:r w:rsidR="000720C9">
        <w:softHyphen/>
      </w:r>
      <w:r w:rsidRPr="00690CC5">
        <w:t xml:space="preserve">kraftiga svenska företag att expandera </w:t>
      </w:r>
      <w:r>
        <w:t>sin verksamhet</w:t>
      </w:r>
      <w:r w:rsidRPr="00690CC5">
        <w:t xml:space="preserve">. Det kan i förlängningen leda till </w:t>
      </w:r>
      <w:r>
        <w:t>en</w:t>
      </w:r>
      <w:r w:rsidRPr="00690CC5">
        <w:t xml:space="preserve"> högre produktivitet och tillväxt i Sverige. Samtidigt medför den öka</w:t>
      </w:r>
      <w:r>
        <w:t>de</w:t>
      </w:r>
      <w:r w:rsidRPr="00690CC5">
        <w:t xml:space="preserve"> internationella rörligheten att det blir allt viktigare att Sveriges företagsklimat är internationellt konkurrenskraftigt för att företag ska välja att etablera sig och expandera verksamheten i Sverige.</w:t>
      </w:r>
    </w:p>
    <w:p w14:paraId="71A543A7" w14:textId="2E5988CE" w:rsidR="00F7009D" w:rsidRPr="00690CC5" w:rsidRDefault="009D6872" w:rsidP="00F7009D">
      <w:pPr>
        <w:pStyle w:val="Brdtextmedindrag"/>
      </w:pPr>
      <w:r w:rsidRPr="000B6EBF">
        <w:t xml:space="preserve">Sverige </w:t>
      </w:r>
      <w:r>
        <w:t>rankas högt i internationella jämförelser över konkurrenskraft och företagsklimat</w:t>
      </w:r>
      <w:r w:rsidRPr="000B6EBF">
        <w:t xml:space="preserve">. </w:t>
      </w:r>
      <w:r>
        <w:t>Bland annat fungerar lönebildningen väl och b</w:t>
      </w:r>
      <w:r w:rsidRPr="000B6EBF">
        <w:t xml:space="preserve">efolkningen </w:t>
      </w:r>
      <w:r>
        <w:t xml:space="preserve">är </w:t>
      </w:r>
      <w:r w:rsidRPr="000B6EBF">
        <w:t>välutbildad</w:t>
      </w:r>
      <w:r>
        <w:t>. Vidare är n</w:t>
      </w:r>
      <w:r w:rsidRPr="000B6EBF">
        <w:t xml:space="preserve">äringslivet innovativt med omfattande </w:t>
      </w:r>
      <w:r>
        <w:t>forsknings- och utvecklings</w:t>
      </w:r>
      <w:r w:rsidRPr="000B6EBF">
        <w:t>verksamhet</w:t>
      </w:r>
      <w:r>
        <w:t xml:space="preserve"> (se vidare bilaga 4). </w:t>
      </w:r>
    </w:p>
    <w:p w14:paraId="39751274" w14:textId="0E36D587" w:rsidR="00F7009D" w:rsidRDefault="009D6872" w:rsidP="00F7009D">
      <w:pPr>
        <w:pStyle w:val="Rubrik6"/>
      </w:pPr>
      <w:r>
        <w:t>Utvecklingen av enhetsarbetskostnaden tyder på att Sveriges konkurrenskraft har förbättrats</w:t>
      </w:r>
    </w:p>
    <w:p w14:paraId="5B51BE1C" w14:textId="52143679" w:rsidR="00F7009D" w:rsidRDefault="009D6872" w:rsidP="00F7009D">
      <w:pPr>
        <w:pStyle w:val="Brdtext"/>
      </w:pPr>
      <w:r>
        <w:t>Det finns inget entydigt mått på internationell konkurrenskraft. Det är därför nödvändigt att skapa sig en samlad bild utifrån flera olika indikatorer. En vanlig indikator på hur ett lands konkurrenskraft förändras är utvecklingen av enhetsarbetskostnaden i landet i förhållande till omvärlden, den s.k. relativa enhetsarbetskostnaden. Enhetsarbets</w:t>
      </w:r>
      <w:r>
        <w:softHyphen/>
        <w:t>kostnaden bestäms av företagens arbets</w:t>
      </w:r>
      <w:r w:rsidR="000720C9">
        <w:softHyphen/>
      </w:r>
      <w:r>
        <w:t xml:space="preserve">kostnader med avdrag för produktivitetsutvecklingen. Det innebär att en lägre arbetskostnad relativt omvärlden medför ett bättre konkurrensläge. På motsvarande sätt innebär en bättre produktivitetsutveckling ett förstärkt konkurrensläge. De senaste 15 åren har enhetsarbetskostnaden trendmässigt sjunkit i Sverige relativt våra 10 viktigaste handelspartners (se </w:t>
      </w:r>
      <w:r>
        <w:fldChar w:fldCharType="begin"/>
      </w:r>
      <w:r>
        <w:instrText xml:space="preserve"> REF  _Ref382222999 \* Lower \h </w:instrText>
      </w:r>
      <w:r>
        <w:fldChar w:fldCharType="separate"/>
      </w:r>
      <w:r w:rsidR="004642B5">
        <w:t xml:space="preserve">diagram </w:t>
      </w:r>
      <w:r w:rsidR="004642B5" w:rsidRPr="004642B5">
        <w:rPr>
          <w:bCs/>
          <w:noProof/>
        </w:rPr>
        <w:t>3</w:t>
      </w:r>
      <w:r w:rsidR="004642B5">
        <w:rPr>
          <w:noProof/>
        </w:rPr>
        <w:t>.36</w:t>
      </w:r>
      <w:r>
        <w:fldChar w:fldCharType="end"/>
      </w:r>
      <w:r>
        <w:t>). Denna utveckling tyder således på att Sveriges konkurrenskraft har förbättrats.</w:t>
      </w:r>
      <w:bookmarkStart w:id="255" w:name="_Ref382297899"/>
      <w:r>
        <w:rPr>
          <w:rStyle w:val="Fotnotsreferens"/>
        </w:rPr>
        <w:footnoteReference w:id="56"/>
      </w:r>
      <w:bookmarkEnd w:id="255"/>
      <w:r>
        <w:t xml:space="preserve"> Enligt </w:t>
      </w:r>
      <w:r>
        <w:lastRenderedPageBreak/>
        <w:t xml:space="preserve">OECD:s prognoser kommer Sveriges konkurrenskraft fortsätta att förbättras under 2014 och 2015. Den trendmässiga nedgången av Sveriges relativa enhetsarbetskostnad beror främst på att Sverige har haft en betydligt starkare produktivitetsutveckling än våra viktigaste handelspartners (se </w:t>
      </w:r>
      <w:r>
        <w:fldChar w:fldCharType="begin"/>
      </w:r>
      <w:r>
        <w:instrText xml:space="preserve"> REF  _Ref383614855 \* Lower \h </w:instrText>
      </w:r>
      <w:r>
        <w:fldChar w:fldCharType="separate"/>
      </w:r>
      <w:r w:rsidR="004642B5">
        <w:t xml:space="preserve">diagram </w:t>
      </w:r>
      <w:r w:rsidR="004642B5" w:rsidRPr="004642B5">
        <w:rPr>
          <w:bCs/>
          <w:noProof/>
        </w:rPr>
        <w:t>3</w:t>
      </w:r>
      <w:r w:rsidR="004642B5">
        <w:rPr>
          <w:noProof/>
        </w:rPr>
        <w:t>.37</w:t>
      </w:r>
      <w:r>
        <w:fldChar w:fldCharType="end"/>
      </w:r>
      <w:r>
        <w:t>).</w:t>
      </w:r>
    </w:p>
    <w:p w14:paraId="1478D04C" w14:textId="77777777" w:rsidR="00F7009D" w:rsidRPr="00264C97" w:rsidRDefault="00F7009D" w:rsidP="00F7009D">
      <w:pPr>
        <w:pStyle w:val="Brdtextmedindrag"/>
      </w:pPr>
    </w:p>
    <w:p w14:paraId="2AB92C4C" w14:textId="43F91145" w:rsidR="00F7009D" w:rsidRDefault="009D6872" w:rsidP="00F7009D">
      <w:pPr>
        <w:pStyle w:val="DiagramRubrik"/>
      </w:pPr>
      <w:bookmarkStart w:id="256" w:name="_Ref382222999"/>
      <w:bookmarkStart w:id="257" w:name="_Toc384401772"/>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36</w:t>
        </w:r>
      </w:fldSimple>
      <w:bookmarkEnd w:id="256"/>
      <w:r>
        <w:t xml:space="preserve"> Relativa enhetsarbetskostnader (ULC), hela ekonomin 1997–2015</w:t>
      </w:r>
      <w:bookmarkEnd w:id="257"/>
    </w:p>
    <w:p w14:paraId="1CE533C2" w14:textId="64913B41" w:rsidR="00F7009D" w:rsidRDefault="009D6872" w:rsidP="00F7009D">
      <w:pPr>
        <w:pStyle w:val="DiagramUnderrubrik"/>
      </w:pPr>
      <w:r>
        <w:t>Sverige relativt våra handelspartners, index 1997 = 1,0</w:t>
      </w:r>
    </w:p>
    <w:p w14:paraId="201E1F7B" w14:textId="09A89350" w:rsidR="00F7009D" w:rsidRDefault="009D6872" w:rsidP="00F7009D">
      <w:pPr>
        <w:pStyle w:val="Brdtext"/>
        <w:spacing w:line="260" w:lineRule="atLeast"/>
      </w:pPr>
      <w:r>
        <w:rPr>
          <w:noProof/>
          <w:lang w:eastAsia="sv-SE"/>
        </w:rPr>
        <w:drawing>
          <wp:inline distT="0" distB="0" distL="0" distR="0" wp14:anchorId="295908D8" wp14:editId="4D1F2B2A">
            <wp:extent cx="2753995" cy="2152528"/>
            <wp:effectExtent l="0" t="0" r="8255" b="0"/>
            <wp:docPr id="80" name="Diagram 229"/>
            <wp:cNvGraphicFramePr/>
            <a:graphic xmlns:a="http://schemas.openxmlformats.org/drawingml/2006/main">
              <a:graphicData uri="http://schemas.openxmlformats.org/drawingml/2006/chart">
                <c:chart xmlns:c="http://schemas.openxmlformats.org/drawingml/2006/chart" xmlns:r="http://schemas.openxmlformats.org/officeDocument/2006/relationships" r:id="rId166"/>
              </a:graphicData>
            </a:graphic>
          </wp:inline>
        </w:drawing>
      </w:r>
    </w:p>
    <w:p w14:paraId="298B1EFE" w14:textId="7A496207" w:rsidR="00F7009D" w:rsidRDefault="009D6872" w:rsidP="00F7009D">
      <w:pPr>
        <w:pStyle w:val="DiagramFotnot"/>
      </w:pPr>
      <w:r>
        <w:t xml:space="preserve">Anm.: Se fotnot </w:t>
      </w:r>
      <w:r>
        <w:fldChar w:fldCharType="begin"/>
      </w:r>
      <w:r>
        <w:instrText xml:space="preserve"> NOTEREF _Ref382297899 \h </w:instrText>
      </w:r>
      <w:r>
        <w:fldChar w:fldCharType="separate"/>
      </w:r>
      <w:r w:rsidR="004642B5">
        <w:t>55</w:t>
      </w:r>
      <w:r>
        <w:fldChar w:fldCharType="end"/>
      </w:r>
      <w:r>
        <w:t xml:space="preserve">. Prognos enligt OECD Economic Outlook No 94. Utveckling i gemensam valuta avser ULC-utvecklingen i dollar. </w:t>
      </w:r>
    </w:p>
    <w:p w14:paraId="3EAA6370" w14:textId="4A680D2F" w:rsidR="00F7009D" w:rsidRDefault="009D6872" w:rsidP="00F7009D">
      <w:pPr>
        <w:pStyle w:val="DiagramFotnot"/>
      </w:pPr>
      <w:r>
        <w:t>Källor: OECD, Konjunkturinstitutet och egna beräkningar.</w:t>
      </w:r>
    </w:p>
    <w:p w14:paraId="5B966386" w14:textId="54A6BB13" w:rsidR="00F7009D" w:rsidRDefault="00F7009D" w:rsidP="00F7009D">
      <w:pPr>
        <w:pStyle w:val="Brdtext"/>
      </w:pPr>
      <w:bookmarkStart w:id="258" w:name="_Ref382223769"/>
    </w:p>
    <w:p w14:paraId="31884AB4" w14:textId="080CC7A3" w:rsidR="00F7009D" w:rsidRPr="006C3EA8" w:rsidRDefault="009D6872" w:rsidP="00F7009D">
      <w:pPr>
        <w:pStyle w:val="Brdtext"/>
      </w:pPr>
      <w:r w:rsidRPr="006C3EA8">
        <w:t xml:space="preserve">Ovanstående analys utgår ifrån utvecklingen i hela ekonomin, vilket bl.a. medför att den offentliga sektorn, som inte är utsatt för internationell konkurrens, ingår i analysen. Om man i stället fokuserar enbart på enhetsarbetskostnaden i tillverkningsindustrin har Sverige haft en betydligt större konkurrenskraftsförbättring sedan 1997 (se </w:t>
      </w:r>
      <w:r w:rsidRPr="006C3EA8">
        <w:fldChar w:fldCharType="begin"/>
      </w:r>
      <w:r w:rsidRPr="006C3EA8">
        <w:instrText xml:space="preserve"> REF  _Ref382224070 \* Lower \h  \* MERGEFORMAT </w:instrText>
      </w:r>
      <w:r w:rsidRPr="006C3EA8">
        <w:fldChar w:fldCharType="separate"/>
      </w:r>
      <w:r w:rsidR="004642B5">
        <w:t xml:space="preserve">diagram </w:t>
      </w:r>
      <w:r w:rsidR="004642B5" w:rsidRPr="004642B5">
        <w:t>3</w:t>
      </w:r>
      <w:r w:rsidR="004642B5">
        <w:t>.38</w:t>
      </w:r>
      <w:r w:rsidRPr="006C3EA8">
        <w:fldChar w:fldCharType="end"/>
      </w:r>
      <w:r w:rsidRPr="006C3EA8">
        <w:t>).</w:t>
      </w:r>
      <w:r w:rsidRPr="005441D0">
        <w:rPr>
          <w:rStyle w:val="Fotnotsreferens"/>
        </w:rPr>
        <w:footnoteReference w:id="57"/>
      </w:r>
      <w:r w:rsidRPr="005441D0">
        <w:rPr>
          <w:rStyle w:val="Fotnotsreferens"/>
        </w:rPr>
        <w:t xml:space="preserve"> </w:t>
      </w:r>
      <w:r w:rsidRPr="006C3EA8">
        <w:t>Det beror främst på att den svenska tillverkningsindustrin hade en mycket starkare produktivitetstillväxt jämfört med tillverkningsindustrin i de länder som utgör våra viktigaste handelspartners under slutet av 1990-talet och början av 2000-talet.</w:t>
      </w:r>
    </w:p>
    <w:p w14:paraId="1006E6D5" w14:textId="20B2747C" w:rsidR="00F7009D" w:rsidRDefault="00F7009D" w:rsidP="00F7009D">
      <w:pPr>
        <w:pStyle w:val="Brdtextmedindrag"/>
        <w:ind w:firstLine="0"/>
      </w:pPr>
    </w:p>
    <w:bookmarkStart w:id="259" w:name="_Ref383614855"/>
    <w:bookmarkStart w:id="260" w:name="_Toc384401773"/>
    <w:p w14:paraId="6DE65B1F" w14:textId="186A145A" w:rsidR="00F7009D" w:rsidRDefault="009D6872" w:rsidP="00F7009D">
      <w:pPr>
        <w:pStyle w:val="DiagramRubrik"/>
      </w:pPr>
      <w:r>
        <w:rPr>
          <w:noProof/>
          <w:lang w:eastAsia="sv-SE"/>
        </w:rPr>
        <w:lastRenderedPageBreak/>
        <mc:AlternateContent>
          <mc:Choice Requires="wps">
            <w:drawing>
              <wp:anchor distT="0" distB="0" distL="114300" distR="114300" simplePos="0" relativeHeight="251666944" behindDoc="1" locked="0" layoutInCell="1" allowOverlap="1" wp14:anchorId="0A0EEF86" wp14:editId="0E160F7C">
                <wp:simplePos x="0" y="0"/>
                <wp:positionH relativeFrom="column">
                  <wp:posOffset>-134695</wp:posOffset>
                </wp:positionH>
                <wp:positionV relativeFrom="page">
                  <wp:posOffset>724205</wp:posOffset>
                </wp:positionV>
                <wp:extent cx="6107658" cy="9076267"/>
                <wp:effectExtent l="0" t="0" r="7620" b="0"/>
                <wp:wrapNone/>
                <wp:docPr id="81"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107658" cy="9076267"/>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10.6pt;margin-top:57pt;width:480.9pt;height:714.65pt;z-index:-25165823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37</w:t>
        </w:r>
      </w:fldSimple>
      <w:bookmarkEnd w:id="258"/>
      <w:bookmarkEnd w:id="259"/>
      <w:r>
        <w:t xml:space="preserve"> Relativ produktivitets- och arbetskostnadsutveckling 1997–2012</w:t>
      </w:r>
      <w:bookmarkEnd w:id="260"/>
    </w:p>
    <w:p w14:paraId="39429478" w14:textId="0C5973BE" w:rsidR="00F7009D" w:rsidRDefault="009D6872" w:rsidP="00F7009D">
      <w:pPr>
        <w:pStyle w:val="DiagramUnderrubrik"/>
      </w:pPr>
      <w:r>
        <w:t>Sverige relativt våra handelspartners, index 1997 = 1,0</w:t>
      </w:r>
    </w:p>
    <w:p w14:paraId="12C679FF" w14:textId="342DD73A" w:rsidR="00F7009D" w:rsidRDefault="009D6872" w:rsidP="00F7009D">
      <w:pPr>
        <w:pStyle w:val="Brdtext"/>
        <w:spacing w:line="260" w:lineRule="atLeast"/>
      </w:pPr>
      <w:r>
        <w:rPr>
          <w:noProof/>
          <w:lang w:eastAsia="sv-SE"/>
        </w:rPr>
        <w:drawing>
          <wp:inline distT="0" distB="0" distL="0" distR="0" wp14:anchorId="6C9CDBDE" wp14:editId="0C0B5FD5">
            <wp:extent cx="2753995" cy="2008383"/>
            <wp:effectExtent l="0" t="0" r="8255" b="0"/>
            <wp:docPr id="82" name="Diagram 243"/>
            <wp:cNvGraphicFramePr/>
            <a:graphic xmlns:a="http://schemas.openxmlformats.org/drawingml/2006/main">
              <a:graphicData uri="http://schemas.openxmlformats.org/drawingml/2006/chart">
                <c:chart xmlns:c="http://schemas.openxmlformats.org/drawingml/2006/chart" xmlns:r="http://schemas.openxmlformats.org/officeDocument/2006/relationships" r:id="rId167"/>
              </a:graphicData>
            </a:graphic>
          </wp:inline>
        </w:drawing>
      </w:r>
    </w:p>
    <w:p w14:paraId="12392A0B" w14:textId="7DB404F1" w:rsidR="00F7009D" w:rsidRDefault="009D6872" w:rsidP="00F7009D">
      <w:pPr>
        <w:pStyle w:val="DiagramFotnot"/>
      </w:pPr>
      <w:r>
        <w:t xml:space="preserve">Anm.: Se fotnot </w:t>
      </w:r>
      <w:r>
        <w:fldChar w:fldCharType="begin"/>
      </w:r>
      <w:r>
        <w:instrText xml:space="preserve"> NOTEREF _Ref382297899 \h </w:instrText>
      </w:r>
      <w:r>
        <w:fldChar w:fldCharType="separate"/>
      </w:r>
      <w:r w:rsidR="004642B5">
        <w:t>55</w:t>
      </w:r>
      <w:r>
        <w:fldChar w:fldCharType="end"/>
      </w:r>
      <w:r>
        <w:t>.</w:t>
      </w:r>
      <w:r>
        <w:br/>
        <w:t>Källor: OECD, Konjunkturinstitutet och egna beräkningar.</w:t>
      </w:r>
    </w:p>
    <w:p w14:paraId="068CF484" w14:textId="186A32EC" w:rsidR="00F7009D" w:rsidRDefault="00F7009D" w:rsidP="00F7009D">
      <w:pPr>
        <w:pStyle w:val="Brdtextmedindrag"/>
        <w:ind w:firstLine="0"/>
      </w:pPr>
    </w:p>
    <w:p w14:paraId="21E50068" w14:textId="3178F68B" w:rsidR="00F7009D" w:rsidRDefault="009D6872" w:rsidP="00F7009D">
      <w:pPr>
        <w:pStyle w:val="DiagramRubrik"/>
      </w:pPr>
      <w:bookmarkStart w:id="261" w:name="_Ref382224070"/>
      <w:bookmarkStart w:id="262" w:name="_Ref382312998"/>
      <w:bookmarkStart w:id="263" w:name="_Toc384401774"/>
      <w:r>
        <w:t xml:space="preserve">Diagram </w:t>
      </w:r>
      <w:r w:rsidR="0009067D">
        <w:fldChar w:fldCharType="begin"/>
      </w:r>
      <w:r w:rsidR="0009067D">
        <w:instrText xml:space="preserve"> STYLEREF "Rubrik 1"\n \</w:instrText>
      </w:r>
      <w:r w:rsidR="0009067D">
        <w:instrText xml:space="preserve">*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38</w:t>
        </w:r>
      </w:fldSimple>
      <w:bookmarkEnd w:id="261"/>
      <w:bookmarkEnd w:id="262"/>
      <w:r>
        <w:t xml:space="preserve"> Relativa enhetsarbetskostnader (ULC), tillverkningsindustrin 1997–2011</w:t>
      </w:r>
      <w:bookmarkEnd w:id="263"/>
    </w:p>
    <w:p w14:paraId="694D6AAC" w14:textId="7F18CFE8" w:rsidR="00F7009D" w:rsidRDefault="009D6872" w:rsidP="00F7009D">
      <w:pPr>
        <w:pStyle w:val="DiagramUnderrubrik"/>
      </w:pPr>
      <w:r>
        <w:t>Sverige relativt våra handelspartners, index 1997 = 1,0</w:t>
      </w:r>
    </w:p>
    <w:p w14:paraId="238346EF" w14:textId="537BE688" w:rsidR="00F7009D" w:rsidRDefault="009D6872" w:rsidP="00F7009D">
      <w:pPr>
        <w:pStyle w:val="Brdtext"/>
        <w:keepNext/>
        <w:spacing w:line="260" w:lineRule="atLeast"/>
      </w:pPr>
      <w:r>
        <w:rPr>
          <w:noProof/>
          <w:lang w:eastAsia="sv-SE"/>
        </w:rPr>
        <w:drawing>
          <wp:inline distT="0" distB="0" distL="0" distR="0" wp14:anchorId="4EED723C" wp14:editId="6EF01966">
            <wp:extent cx="2753995" cy="1872949"/>
            <wp:effectExtent l="0" t="0" r="8255" b="0"/>
            <wp:docPr id="83" name="Diagram 244"/>
            <wp:cNvGraphicFramePr/>
            <a:graphic xmlns:a="http://schemas.openxmlformats.org/drawingml/2006/main">
              <a:graphicData uri="http://schemas.openxmlformats.org/drawingml/2006/chart">
                <c:chart xmlns:c="http://schemas.openxmlformats.org/drawingml/2006/chart" xmlns:r="http://schemas.openxmlformats.org/officeDocument/2006/relationships" r:id="rId168"/>
              </a:graphicData>
            </a:graphic>
          </wp:inline>
        </w:drawing>
      </w:r>
    </w:p>
    <w:p w14:paraId="71E517EA" w14:textId="7573FE9E" w:rsidR="00F7009D" w:rsidRPr="003F50AF" w:rsidRDefault="009D6872" w:rsidP="00F7009D">
      <w:pPr>
        <w:pStyle w:val="DiagramFotnot"/>
      </w:pPr>
      <w:r w:rsidRPr="003F50AF">
        <w:t xml:space="preserve">Anm.: Se fotnot </w:t>
      </w:r>
      <w:r w:rsidRPr="003F50AF">
        <w:fldChar w:fldCharType="begin"/>
      </w:r>
      <w:r w:rsidRPr="003F50AF">
        <w:instrText xml:space="preserve"> NOTEREF _Ref382297899 \h </w:instrText>
      </w:r>
      <w:r w:rsidRPr="003F50AF">
        <w:fldChar w:fldCharType="separate"/>
      </w:r>
      <w:r w:rsidR="004642B5">
        <w:t>55</w:t>
      </w:r>
      <w:r w:rsidRPr="003F50AF">
        <w:fldChar w:fldCharType="end"/>
      </w:r>
      <w:r w:rsidRPr="003F50AF">
        <w:t>.</w:t>
      </w:r>
      <w:r>
        <w:t xml:space="preserve"> Utveckling i gemensam valuta avser ULC-utvecklingen i dollar.</w:t>
      </w:r>
    </w:p>
    <w:p w14:paraId="7E44F452" w14:textId="421CE8A5" w:rsidR="00F7009D" w:rsidRPr="000F5F46" w:rsidRDefault="009D6872" w:rsidP="00F7009D">
      <w:pPr>
        <w:pStyle w:val="DiagramFotnot"/>
      </w:pPr>
      <w:r w:rsidRPr="003F50AF">
        <w:t>Käll</w:t>
      </w:r>
      <w:r>
        <w:t>or</w:t>
      </w:r>
      <w:r w:rsidRPr="00F670F4">
        <w:t>: Bureau of labor statistics</w:t>
      </w:r>
      <w:r>
        <w:t xml:space="preserve"> -USA</w:t>
      </w:r>
      <w:r w:rsidRPr="00F670F4">
        <w:t xml:space="preserve">, </w:t>
      </w:r>
      <w:r w:rsidRPr="003F50AF">
        <w:t>Konjunkturinstitutet och egna beräkningar.</w:t>
      </w:r>
    </w:p>
    <w:p w14:paraId="50580E14" w14:textId="50F18B41" w:rsidR="00F7009D" w:rsidRDefault="009D6872" w:rsidP="00F7009D">
      <w:pPr>
        <w:pStyle w:val="Rubrik6"/>
      </w:pPr>
      <w:r>
        <w:t xml:space="preserve">Kronan har förstärkts de senaste åren </w:t>
      </w:r>
    </w:p>
    <w:p w14:paraId="693ADF52" w14:textId="269FE529" w:rsidR="00F7009D" w:rsidRDefault="009D6872" w:rsidP="00F7009D">
      <w:pPr>
        <w:pStyle w:val="Brdtext"/>
        <w:rPr>
          <w:rStyle w:val="BrdtextChar"/>
        </w:rPr>
      </w:pPr>
      <w:r w:rsidRPr="001058F3">
        <w:rPr>
          <w:rStyle w:val="BrdtextChar"/>
        </w:rPr>
        <w:t>Utöver utvecklingen av enhetsarbets</w:t>
      </w:r>
      <w:r>
        <w:rPr>
          <w:rStyle w:val="BrdtextChar"/>
        </w:rPr>
        <w:t>-</w:t>
      </w:r>
      <w:r w:rsidRPr="001058F3">
        <w:rPr>
          <w:rStyle w:val="BrdtextChar"/>
        </w:rPr>
        <w:t xml:space="preserve">kostnaden påverkas konkurrenskraften även av växelkursförändringar. En </w:t>
      </w:r>
      <w:r>
        <w:rPr>
          <w:rStyle w:val="BrdtextChar"/>
        </w:rPr>
        <w:t>försvagning</w:t>
      </w:r>
      <w:r w:rsidRPr="001058F3">
        <w:rPr>
          <w:rStyle w:val="BrdtextChar"/>
        </w:rPr>
        <w:t xml:space="preserve"> av kronan medför att </w:t>
      </w:r>
      <w:r>
        <w:rPr>
          <w:rStyle w:val="BrdtextChar"/>
        </w:rPr>
        <w:t xml:space="preserve">produktionskostnader i gemensam valuta sjunker i förhållande till Sveriges handelspartners. </w:t>
      </w:r>
      <w:r w:rsidRPr="001058F3">
        <w:rPr>
          <w:rStyle w:val="BrdtextChar"/>
        </w:rPr>
        <w:t>Under exempelvis finanskrisen</w:t>
      </w:r>
      <w:r>
        <w:rPr>
          <w:rStyle w:val="BrdtextChar"/>
        </w:rPr>
        <w:t>s inledande skede, 2008 och 2009,</w:t>
      </w:r>
      <w:r w:rsidRPr="001058F3">
        <w:rPr>
          <w:rStyle w:val="BrdtextChar"/>
        </w:rPr>
        <w:t xml:space="preserve"> </w:t>
      </w:r>
      <w:r>
        <w:rPr>
          <w:rStyle w:val="BrdtextChar"/>
        </w:rPr>
        <w:t>försvagades</w:t>
      </w:r>
      <w:r w:rsidRPr="001058F3">
        <w:rPr>
          <w:rStyle w:val="BrdtextChar"/>
        </w:rPr>
        <w:t xml:space="preserve"> kronan kraftigt vilket bidrog till att svenska företags konkurrensförhållande förbättrades. De senaste åren har kronan </w:t>
      </w:r>
      <w:r>
        <w:rPr>
          <w:rStyle w:val="BrdtextChar"/>
        </w:rPr>
        <w:t>förstärkts</w:t>
      </w:r>
      <w:r w:rsidRPr="001058F3">
        <w:rPr>
          <w:rStyle w:val="BrdtextChar"/>
        </w:rPr>
        <w:t>, vilket har bidragit till att konkurrensförhållandet har försämrats jämfört med situationen när finanskrisen var som djupas</w:t>
      </w:r>
      <w:r>
        <w:rPr>
          <w:rStyle w:val="BrdtextChar"/>
        </w:rPr>
        <w:t>t</w:t>
      </w:r>
      <w:r w:rsidRPr="001058F3">
        <w:rPr>
          <w:rStyle w:val="BrdtextChar"/>
        </w:rPr>
        <w:t xml:space="preserve">. </w:t>
      </w:r>
    </w:p>
    <w:p w14:paraId="5D20F9D1" w14:textId="4471098D" w:rsidR="00F7009D" w:rsidRDefault="009D6872" w:rsidP="00F7009D">
      <w:pPr>
        <w:pStyle w:val="Brdtextmedindrag"/>
        <w:rPr>
          <w:rStyle w:val="BrdtextChar"/>
        </w:rPr>
      </w:pPr>
      <w:r>
        <w:rPr>
          <w:rStyle w:val="BrdtextChar"/>
        </w:rPr>
        <w:t xml:space="preserve">Sett i ett längre perspektiv har Sverige fortfarande en förhållandevis god konkurrenskraftssituation i termer av relativ enhetsarbetskostnad i gemensam valuta (se </w:t>
      </w:r>
      <w:r w:rsidRPr="003911B0">
        <w:rPr>
          <w:rStyle w:val="BrdtextChar"/>
        </w:rPr>
        <w:fldChar w:fldCharType="begin"/>
      </w:r>
      <w:r w:rsidRPr="003911B0">
        <w:rPr>
          <w:rStyle w:val="BrdtextChar"/>
        </w:rPr>
        <w:instrText xml:space="preserve"> REF  _Ref382222999 \* Lower \h </w:instrText>
      </w:r>
      <w:r>
        <w:rPr>
          <w:rStyle w:val="BrdtextChar"/>
        </w:rPr>
        <w:instrText xml:space="preserve"> \* MERGEFORMAT </w:instrText>
      </w:r>
      <w:r w:rsidRPr="003911B0">
        <w:rPr>
          <w:rStyle w:val="BrdtextChar"/>
        </w:rPr>
      </w:r>
      <w:r w:rsidRPr="003911B0">
        <w:rPr>
          <w:rStyle w:val="BrdtextChar"/>
        </w:rPr>
        <w:fldChar w:fldCharType="separate"/>
      </w:r>
      <w:r w:rsidR="004642B5">
        <w:t xml:space="preserve">diagram </w:t>
      </w:r>
      <w:r w:rsidR="004642B5" w:rsidRPr="004642B5">
        <w:t>3</w:t>
      </w:r>
      <w:r w:rsidR="004642B5">
        <w:t>.36</w:t>
      </w:r>
      <w:r w:rsidRPr="003911B0">
        <w:rPr>
          <w:rStyle w:val="BrdtextChar"/>
        </w:rPr>
        <w:fldChar w:fldCharType="end"/>
      </w:r>
      <w:r>
        <w:rPr>
          <w:rStyle w:val="BrdtextChar"/>
        </w:rPr>
        <w:t xml:space="preserve"> och </w:t>
      </w:r>
      <w:r w:rsidRPr="003911B0">
        <w:rPr>
          <w:rStyle w:val="BrdtextChar"/>
        </w:rPr>
        <w:fldChar w:fldCharType="begin"/>
      </w:r>
      <w:r w:rsidRPr="003911B0">
        <w:rPr>
          <w:rStyle w:val="BrdtextChar"/>
        </w:rPr>
        <w:instrText xml:space="preserve"> REF  _Ref382312998 \* Lower \h </w:instrText>
      </w:r>
      <w:r>
        <w:rPr>
          <w:rStyle w:val="BrdtextChar"/>
        </w:rPr>
        <w:instrText xml:space="preserve"> \* MERGEFORMAT </w:instrText>
      </w:r>
      <w:r w:rsidRPr="003911B0">
        <w:rPr>
          <w:rStyle w:val="BrdtextChar"/>
        </w:rPr>
      </w:r>
      <w:r w:rsidRPr="003911B0">
        <w:rPr>
          <w:rStyle w:val="BrdtextChar"/>
        </w:rPr>
        <w:fldChar w:fldCharType="separate"/>
      </w:r>
      <w:r w:rsidR="004642B5">
        <w:t xml:space="preserve">diagram </w:t>
      </w:r>
      <w:r w:rsidR="004642B5" w:rsidRPr="004642B5">
        <w:t>3</w:t>
      </w:r>
      <w:r w:rsidR="004642B5">
        <w:t>.38</w:t>
      </w:r>
      <w:r w:rsidRPr="003911B0">
        <w:rPr>
          <w:rStyle w:val="BrdtextChar"/>
        </w:rPr>
        <w:fldChar w:fldCharType="end"/>
      </w:r>
      <w:r w:rsidRPr="003911B0">
        <w:rPr>
          <w:rStyle w:val="BrdtextChar"/>
        </w:rPr>
        <w:t>).</w:t>
      </w:r>
      <w:r>
        <w:rPr>
          <w:rStyle w:val="BrdtextChar"/>
        </w:rPr>
        <w:t xml:space="preserve"> De närmaste </w:t>
      </w:r>
      <w:r>
        <w:rPr>
          <w:rStyle w:val="BrdtextChar"/>
        </w:rPr>
        <w:lastRenderedPageBreak/>
        <w:t>åren bedöms Sveriges konkurrenskraft i termer av enhetsarbetskostnader i gemensam valuta vara ungefär oförändrad. Kronan förstärks något, men det motverkas av att Sveriges relativa enhetsarbetskostnader för hela ekonomin fortsätter att sjunka.</w:t>
      </w:r>
    </w:p>
    <w:p w14:paraId="551CBDFC" w14:textId="47914AAC" w:rsidR="00F7009D" w:rsidRPr="00507400" w:rsidRDefault="009D6872" w:rsidP="00F7009D">
      <w:pPr>
        <w:pStyle w:val="Rubrik6"/>
      </w:pPr>
      <w:r>
        <w:t>B</w:t>
      </w:r>
      <w:r w:rsidRPr="00507400">
        <w:t>ytesförhållandet</w:t>
      </w:r>
      <w:r>
        <w:t xml:space="preserve"> har försämrats</w:t>
      </w:r>
    </w:p>
    <w:p w14:paraId="36C1857E" w14:textId="3949FCE6" w:rsidR="00F7009D" w:rsidRDefault="009D6872" w:rsidP="00F7009D">
      <w:pPr>
        <w:pStyle w:val="Brdtext"/>
      </w:pPr>
      <w:r w:rsidRPr="000F2E40">
        <w:t>Att mäta konkurrensk</w:t>
      </w:r>
      <w:r>
        <w:t>raft med utgångspunkt i enbart produkt</w:t>
      </w:r>
      <w:r w:rsidRPr="000F2E40">
        <w:t xml:space="preserve">ionskostnader kan vara missvisande. </w:t>
      </w:r>
      <w:r>
        <w:t>Ett land som exempelvis har special</w:t>
      </w:r>
      <w:r w:rsidRPr="000F2E40">
        <w:t>iserat sig på produktion av varor eller tjänster med relativt svag produktivitets</w:t>
      </w:r>
      <w:r>
        <w:softHyphen/>
      </w:r>
      <w:r w:rsidRPr="000F2E40">
        <w:t xml:space="preserve">utveckling (och </w:t>
      </w:r>
      <w:r>
        <w:t>snabb ökning i enhetsarbets</w:t>
      </w:r>
      <w:r>
        <w:softHyphen/>
        <w:t>kost</w:t>
      </w:r>
      <w:r w:rsidRPr="000F2E40">
        <w:t xml:space="preserve">naderna) kan därmed vara lika konkurrenskraftigt som ett land som har specialiserat sig på produktion inom branscher med hög produktivitetstillväxt. Detta </w:t>
      </w:r>
      <w:r>
        <w:t>beror på att</w:t>
      </w:r>
      <w:r w:rsidRPr="000F2E40">
        <w:t xml:space="preserve"> produktpriserna för </w:t>
      </w:r>
      <w:r>
        <w:t>länder</w:t>
      </w:r>
      <w:r w:rsidRPr="000F2E40">
        <w:t xml:space="preserve"> med hög produktivitetstillväx</w:t>
      </w:r>
      <w:r>
        <w:t>t tenderar att öka lång</w:t>
      </w:r>
      <w:r w:rsidRPr="000F2E40">
        <w:t>sammare.</w:t>
      </w:r>
      <w:r>
        <w:t xml:space="preserve"> Sveriges exportsektor har under slutet av 1990-talet och början av 2000-talet haft en mycket stark produktivitetstillväxt och en svag utveckling av exportpriserna, vilket avspeglas i att bytesförhållandet har försämrats (se </w:t>
      </w:r>
      <w:r>
        <w:fldChar w:fldCharType="begin"/>
      </w:r>
      <w:r>
        <w:instrText xml:space="preserve"> REF  _Ref382298853 \* Lower \h  \* MERGEFORMAT </w:instrText>
      </w:r>
      <w:r>
        <w:fldChar w:fldCharType="separate"/>
      </w:r>
      <w:r w:rsidR="004642B5">
        <w:t xml:space="preserve">diagram </w:t>
      </w:r>
      <w:r w:rsidR="004642B5" w:rsidRPr="004642B5">
        <w:rPr>
          <w:bCs/>
          <w:noProof/>
        </w:rPr>
        <w:t>3</w:t>
      </w:r>
      <w:r w:rsidR="004642B5">
        <w:rPr>
          <w:noProof/>
        </w:rPr>
        <w:t>.39</w:t>
      </w:r>
      <w:r>
        <w:fldChar w:fldCharType="end"/>
      </w:r>
      <w:r>
        <w:t xml:space="preserve">). </w:t>
      </w:r>
    </w:p>
    <w:p w14:paraId="65E94F51" w14:textId="612D0E1E" w:rsidR="00F7009D" w:rsidRDefault="009D6872" w:rsidP="00F7009D">
      <w:pPr>
        <w:pStyle w:val="Brdtextmedindrag"/>
      </w:pPr>
      <w:r>
        <w:t xml:space="preserve">Det är mot denna bakgrund svårt att dra några entydiga slutsatser om huruvida Sveriges konkurrensförhållande har förbättrats. </w:t>
      </w:r>
      <w:r w:rsidRPr="00194DC2">
        <w:t xml:space="preserve">Sedan 2007 har dock bytesförhållandet </w:t>
      </w:r>
      <w:r>
        <w:t>i förhållande till</w:t>
      </w:r>
      <w:r w:rsidRPr="00194DC2">
        <w:t xml:space="preserve"> </w:t>
      </w:r>
      <w:r>
        <w:t>Sveriges</w:t>
      </w:r>
      <w:r w:rsidRPr="00194DC2">
        <w:t xml:space="preserve"> </w:t>
      </w:r>
      <w:r>
        <w:t>handelspartner</w:t>
      </w:r>
      <w:r w:rsidRPr="00194DC2">
        <w:t xml:space="preserve">s varit relativt konstant. Det indikerar att den senaste tidens </w:t>
      </w:r>
      <w:r>
        <w:t>nedgång av enhetsarbetskostnaden för hela ekonomin även har förbättrat konkurrens</w:t>
      </w:r>
      <w:r>
        <w:softHyphen/>
        <w:t>kraften.</w:t>
      </w:r>
    </w:p>
    <w:p w14:paraId="0C329845" w14:textId="77777777" w:rsidR="00F7009D" w:rsidRDefault="00F7009D" w:rsidP="00F7009D">
      <w:pPr>
        <w:pStyle w:val="Brdtextmedindrag"/>
      </w:pPr>
    </w:p>
    <w:p w14:paraId="4B3F6579" w14:textId="695BE31C" w:rsidR="00F7009D" w:rsidRDefault="009D6872" w:rsidP="00F7009D">
      <w:pPr>
        <w:pStyle w:val="DiagramRubrik"/>
      </w:pPr>
      <w:bookmarkStart w:id="264" w:name="_Ref382298853"/>
      <w:bookmarkStart w:id="265" w:name="_Toc384401775"/>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3</w:t>
      </w:r>
      <w:r w:rsidR="0009067D">
        <w:rPr>
          <w:bCs/>
          <w:noProof/>
        </w:rPr>
        <w:fldChar w:fldCharType="end"/>
      </w:r>
      <w:r>
        <w:rPr>
          <w:noProof/>
        </w:rPr>
        <w:t>.</w:t>
      </w:r>
      <w:fldSimple w:instr=" SEQ Diagram \* ARABIC \s 1 ">
        <w:r w:rsidR="004642B5">
          <w:rPr>
            <w:noProof/>
          </w:rPr>
          <w:t>39</w:t>
        </w:r>
      </w:fldSimple>
      <w:bookmarkEnd w:id="264"/>
      <w:r>
        <w:t xml:space="preserve"> Relativ utveckling av bytesförhållandet</w:t>
      </w:r>
      <w:r>
        <w:tab/>
        <w:t xml:space="preserve"> 1997–2015</w:t>
      </w:r>
      <w:bookmarkEnd w:id="265"/>
    </w:p>
    <w:p w14:paraId="5A24AAB2" w14:textId="36A263D4" w:rsidR="00F7009D" w:rsidRDefault="009D6872" w:rsidP="00F7009D">
      <w:pPr>
        <w:pStyle w:val="DiagramUnderrubrik"/>
      </w:pPr>
      <w:r>
        <w:t>Sverige relativt våra handelspartners, index 1997 = 1,0</w:t>
      </w:r>
    </w:p>
    <w:p w14:paraId="4BB56367" w14:textId="6B3A4616" w:rsidR="00F7009D" w:rsidRDefault="009D6872" w:rsidP="00F7009D">
      <w:pPr>
        <w:pStyle w:val="Brdtext"/>
        <w:spacing w:line="260" w:lineRule="atLeast"/>
      </w:pPr>
      <w:r>
        <w:rPr>
          <w:noProof/>
          <w:lang w:eastAsia="sv-SE"/>
        </w:rPr>
        <w:drawing>
          <wp:inline distT="0" distB="0" distL="0" distR="0" wp14:anchorId="11621900" wp14:editId="616D11FC">
            <wp:extent cx="2753995" cy="1790097"/>
            <wp:effectExtent l="0" t="0" r="8255" b="0"/>
            <wp:docPr id="84" name="Diagram 246"/>
            <wp:cNvGraphicFramePr/>
            <a:graphic xmlns:a="http://schemas.openxmlformats.org/drawingml/2006/main">
              <a:graphicData uri="http://schemas.openxmlformats.org/drawingml/2006/chart">
                <c:chart xmlns:c="http://schemas.openxmlformats.org/drawingml/2006/chart" xmlns:r="http://schemas.openxmlformats.org/officeDocument/2006/relationships" r:id="rId169"/>
              </a:graphicData>
            </a:graphic>
          </wp:inline>
        </w:drawing>
      </w:r>
    </w:p>
    <w:p w14:paraId="1602DEF5" w14:textId="7085A7BA" w:rsidR="00F7009D" w:rsidRDefault="009D6872" w:rsidP="00F7009D">
      <w:pPr>
        <w:pStyle w:val="DiagramFotnot"/>
      </w:pPr>
      <w:r>
        <w:t xml:space="preserve">Anm.: Se fotnot </w:t>
      </w:r>
      <w:r>
        <w:fldChar w:fldCharType="begin"/>
      </w:r>
      <w:r>
        <w:instrText xml:space="preserve"> NOTEREF _Ref382297899 \h </w:instrText>
      </w:r>
      <w:r>
        <w:fldChar w:fldCharType="separate"/>
      </w:r>
      <w:r w:rsidR="004642B5">
        <w:t>55</w:t>
      </w:r>
      <w:r>
        <w:fldChar w:fldCharType="end"/>
      </w:r>
      <w:r>
        <w:t>. Prognos enligt OECD Economic Outlook No 94.</w:t>
      </w:r>
    </w:p>
    <w:p w14:paraId="07302949" w14:textId="77777777" w:rsidR="00F7009D" w:rsidRDefault="009D6872" w:rsidP="00F7009D">
      <w:pPr>
        <w:pStyle w:val="DiagramFotnot"/>
      </w:pPr>
      <w:r>
        <w:t>Källor: OECD, Konjunkturinstitutet och egna beräkningar.</w:t>
      </w:r>
    </w:p>
    <w:p w14:paraId="7808116F" w14:textId="5C3C15D8" w:rsidR="00F7009D" w:rsidRDefault="00F7009D" w:rsidP="00F7009D">
      <w:pPr>
        <w:pStyle w:val="Brdtext"/>
        <w:sectPr w:rsidR="00F7009D" w:rsidSect="00F7009D">
          <w:headerReference w:type="even" r:id="rId170"/>
          <w:headerReference w:type="default" r:id="rId171"/>
          <w:footerReference w:type="even" r:id="rId172"/>
          <w:footerReference w:type="default" r:id="rId173"/>
          <w:footerReference w:type="first" r:id="rId174"/>
          <w:type w:val="continuous"/>
          <w:pgSz w:w="11906" w:h="16838" w:code="9"/>
          <w:pgMar w:top="1304" w:right="1871" w:bottom="1531" w:left="1021" w:header="567" w:footer="1077" w:gutter="0"/>
          <w:cols w:num="2" w:space="720"/>
          <w:docGrid w:linePitch="360"/>
        </w:sectPr>
      </w:pPr>
    </w:p>
    <w:p w14:paraId="3669DA1D" w14:textId="28B43B7B" w:rsidR="00F7009D" w:rsidRDefault="0009067D" w:rsidP="00F7009D">
      <w:pPr>
        <w:pStyle w:val="Brdtext"/>
        <w:spacing w:line="240" w:lineRule="auto"/>
        <w:jc w:val="center"/>
        <w:rPr>
          <w:sz w:val="84"/>
          <w:szCs w:val="84"/>
        </w:rPr>
      </w:pPr>
      <w:sdt>
        <w:sdtPr>
          <w:rPr>
            <w:sz w:val="84"/>
            <w:szCs w:val="84"/>
          </w:rPr>
          <w:alias w:val="Avsnittsnummer"/>
          <w:tag w:val="Avsnittsnummer"/>
          <w:id w:val="-741176643"/>
          <w:lock w:val="sdtContentLocked"/>
          <w:dataBinding w:prefixMappings="xmlns:ns0='http://rkdhs/mallar/budget/VÅP/VÅP.xsd'" w:xpath="/ns0:dokumentvärden[1]/ns0:avsnitt[1]/ns0:avsnitt[5]/@avsnittsnummer" w:storeItemID="{05362479-D7DD-42A6-9715-445895EE037E}"/>
          <w:text w:multiLine="1"/>
        </w:sdtPr>
        <w:sdtEndPr/>
        <w:sdtContent>
          <w:r w:rsidR="009D6872">
            <w:rPr>
              <w:sz w:val="84"/>
              <w:szCs w:val="84"/>
            </w:rPr>
            <w:t>4</w:t>
          </w:r>
        </w:sdtContent>
      </w:sdt>
      <w:r w:rsidR="009D6872">
        <w:rPr>
          <w:noProof/>
          <w:sz w:val="84"/>
          <w:szCs w:val="84"/>
          <w:lang w:eastAsia="sv-SE"/>
        </w:rPr>
        <mc:AlternateContent>
          <mc:Choice Requires="wpg">
            <w:drawing>
              <wp:anchor distT="0" distB="0" distL="114300" distR="114300" simplePos="0" relativeHeight="251639296" behindDoc="0" locked="0" layoutInCell="0" allowOverlap="1" wp14:anchorId="6ACB1742" wp14:editId="0C484194">
                <wp:simplePos x="0" y="0"/>
                <wp:positionH relativeFrom="page">
                  <wp:posOffset>6444615</wp:posOffset>
                </wp:positionH>
                <wp:positionV relativeFrom="page">
                  <wp:posOffset>0</wp:posOffset>
                </wp:positionV>
                <wp:extent cx="892175" cy="10693400"/>
                <wp:effectExtent l="15240" t="9525" r="6985" b="12700"/>
                <wp:wrapNone/>
                <wp:docPr id="85" name="Grupp 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892175" cy="10693400"/>
                          <a:chOff x="51" y="0"/>
                          <a:chExt cx="19670" cy="20000"/>
                        </a:xfrm>
                      </wpg:grpSpPr>
                      <wps:wsp>
                        <wps:cNvPr id="278" name="Line 3"/>
                        <wps:cNvCnPr/>
                        <wps:spPr bwMode="auto">
                          <a:xfrm>
                            <a:off x="307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79" name="Line 4"/>
                        <wps:cNvCnPr/>
                        <wps:spPr bwMode="auto">
                          <a:xfrm>
                            <a:off x="458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80" name="Line 5"/>
                        <wps:cNvCnPr/>
                        <wps:spPr bwMode="auto">
                          <a:xfrm>
                            <a:off x="156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81" name="Line 6"/>
                        <wps:cNvCnPr/>
                        <wps:spPr bwMode="auto">
                          <a:xfrm>
                            <a:off x="609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82" name="Line 7"/>
                        <wps:cNvCnPr/>
                        <wps:spPr bwMode="auto">
                          <a:xfrm>
                            <a:off x="761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83" name="Line 8"/>
                        <wps:cNvCnPr/>
                        <wps:spPr bwMode="auto">
                          <a:xfrm>
                            <a:off x="912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84" name="Line 9"/>
                        <wps:cNvCnPr/>
                        <wps:spPr bwMode="auto">
                          <a:xfrm>
                            <a:off x="1819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85" name="Line 10"/>
                        <wps:cNvCnPr/>
                        <wps:spPr bwMode="auto">
                          <a:xfrm>
                            <a:off x="1063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86" name="Line 11"/>
                        <wps:cNvCnPr/>
                        <wps:spPr bwMode="auto">
                          <a:xfrm>
                            <a:off x="1214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87" name="Line 12"/>
                        <wps:cNvCnPr/>
                        <wps:spPr bwMode="auto">
                          <a:xfrm>
                            <a:off x="5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5" name="Line 13"/>
                        <wps:cNvCnPr/>
                        <wps:spPr bwMode="auto">
                          <a:xfrm>
                            <a:off x="1365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86" name="Line 14"/>
                        <wps:cNvCnPr/>
                        <wps:spPr bwMode="auto">
                          <a:xfrm>
                            <a:off x="1970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92" name="Line 15"/>
                        <wps:cNvCnPr/>
                        <wps:spPr bwMode="auto">
                          <a:xfrm>
                            <a:off x="1517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88" name="Line 16"/>
                        <wps:cNvCnPr/>
                        <wps:spPr bwMode="auto">
                          <a:xfrm>
                            <a:off x="1668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group id="Grupp 86" style="position:absolute;margin-left:507.45pt;margin-top:0;width:70.25pt;height:842pt;z-index:251658240;mso-position-horizontal-relative:page;mso-position-vertical-relative:page" coordsize="19670,20000" coordorigin="51" o:spid="_x0000_s1026" o:allowincell="f">
                <v:line id="Line 3" style="position:absolute;visibility:visible;mso-wrap-style:square" o:spid="_x0000_s1027" strokecolor="gray" strokeweight="1pt" o:connectortype="straight" from="3075,0" to="3089,20000">
                  <v:stroke startarrowwidth="narrow" startarrowlength="short" endarrowwidth="narrow" endarrowlength="short"/>
                </v:line>
                <v:line id="Line 4" style="position:absolute;visibility:visible;mso-wrap-style:square" o:spid="_x0000_s1028" strokecolor="gray" strokeweight="1pt" o:connectortype="straight" from="4587,0" to="4601,20000">
                  <v:stroke startarrowwidth="narrow" startarrowlength="short" endarrowwidth="narrow" endarrowlength="short"/>
                </v:line>
                <v:line id="Line 5" style="position:absolute;visibility:visible;mso-wrap-style:square" o:spid="_x0000_s1029" strokecolor="gray" strokeweight="1pt" o:connectortype="straight" from="1563,0" to="1577,20000">
                  <v:stroke startarrowwidth="narrow" startarrowlength="short" endarrowwidth="narrow" endarrowlength="short"/>
                </v:line>
                <v:line id="Line 6" style="position:absolute;visibility:visible;mso-wrap-style:square" o:spid="_x0000_s1030" strokecolor="gray" strokeweight="1pt" o:connectortype="straight" from="6099,0" to="6113,20000">
                  <v:stroke startarrowwidth="narrow" startarrowlength="short" endarrowwidth="narrow" endarrowlength="short"/>
                </v:line>
                <v:line id="Line 7" style="position:absolute;visibility:visible;mso-wrap-style:square" o:spid="_x0000_s1031" strokecolor="gray" strokeweight="1pt" o:connectortype="straight" from="7611,0" to="7625,20000">
                  <v:stroke startarrowwidth="narrow" startarrowlength="short" endarrowwidth="narrow" endarrowlength="short"/>
                </v:line>
                <v:line id="Line 8" style="position:absolute;visibility:visible;mso-wrap-style:square" o:spid="_x0000_s1032" strokecolor="gray" strokeweight="1pt" o:connectortype="straight" from="9123,0" to="9137,20000">
                  <v:stroke startarrowwidth="narrow" startarrowlength="short" endarrowwidth="narrow" endarrowlength="short"/>
                </v:line>
                <v:line id="Line 9" style="position:absolute;visibility:visible;mso-wrap-style:square" o:spid="_x0000_s1033" strokecolor="gray" strokeweight="1pt" o:connectortype="straight" from="18195,0" to="18209,20000">
                  <v:stroke startarrowwidth="narrow" startarrowlength="short" endarrowwidth="narrow" endarrowlength="short"/>
                </v:line>
                <v:line id="Line 10" style="position:absolute;visibility:visible;mso-wrap-style:square" o:spid="_x0000_s1034" strokecolor="gray" strokeweight="1pt" o:connectortype="straight" from="10635,0" to="10649,20000">
                  <v:stroke startarrowwidth="narrow" startarrowlength="short" endarrowwidth="narrow" endarrowlength="short"/>
                </v:line>
                <v:line id="Line 11" style="position:absolute;visibility:visible;mso-wrap-style:square" o:spid="_x0000_s1035" strokecolor="gray" strokeweight="1pt" o:connectortype="straight" from="12147,0" to="12161,20000">
                  <v:stroke startarrowwidth="narrow" startarrowlength="short" endarrowwidth="narrow" endarrowlength="short"/>
                </v:line>
                <v:line id="Line 12" style="position:absolute;visibility:visible;mso-wrap-style:square" o:spid="_x0000_s1036" strokecolor="gray" strokeweight="1pt" o:connectortype="straight" from="51,0" to="65,20000">
                  <v:stroke startarrowwidth="narrow" startarrowlength="short" endarrowwidth="narrow" endarrowlength="short"/>
                </v:line>
                <v:line id="Line 13" style="position:absolute;visibility:visible;mso-wrap-style:square" o:spid="_x0000_s1037" strokecolor="gray" strokeweight="1pt" o:connectortype="straight" from="13659,0" to="13673,20000">
                  <v:stroke startarrowwidth="narrow" startarrowlength="short" endarrowwidth="narrow" endarrowlength="short"/>
                </v:line>
                <v:line id="Line 14" style="position:absolute;visibility:visible;mso-wrap-style:square" o:spid="_x0000_s1038" strokecolor="gray" strokeweight="1pt" o:connectortype="straight" from="19707,0" to="19721,20000">
                  <v:stroke startarrowwidth="narrow" startarrowlength="short" endarrowwidth="narrow" endarrowlength="short"/>
                </v:line>
                <v:line id="Line 15" style="position:absolute;visibility:visible;mso-wrap-style:square" o:spid="_x0000_s1039" strokecolor="gray" strokeweight="1pt" o:connectortype="straight" from="15171,0" to="15185,20000">
                  <v:stroke startarrowwidth="narrow" startarrowlength="short" endarrowwidth="narrow" endarrowlength="short"/>
                </v:line>
                <v:line id="Line 16" style="position:absolute;visibility:visible;mso-wrap-style:square" o:spid="_x0000_s1040" strokecolor="gray" strokeweight="1pt" o:connectortype="straight" from="16683,0" to="16697,20000">
                  <v:stroke startarrowwidth="narrow" startarrowlength="short" endarrowwidth="narrow" endarrowlength="short"/>
                </v:line>
                <w10:wrap anchorx="page" anchory="page"/>
              </v:group>
            </w:pict>
          </mc:Fallback>
        </mc:AlternateContent>
      </w:r>
    </w:p>
    <w:p w14:paraId="15E15697" w14:textId="77777777" w:rsidR="00F7009D" w:rsidRDefault="0009067D" w:rsidP="00F7009D">
      <w:pPr>
        <w:pStyle w:val="Brdtext"/>
        <w:spacing w:before="480" w:line="240" w:lineRule="auto"/>
        <w:jc w:val="center"/>
        <w:rPr>
          <w:sz w:val="84"/>
          <w:szCs w:val="84"/>
        </w:rPr>
      </w:pPr>
      <w:sdt>
        <w:sdtPr>
          <w:rPr>
            <w:sz w:val="84"/>
            <w:szCs w:val="84"/>
          </w:rPr>
          <w:alias w:val="AvsnittsrubrikKopia"/>
          <w:tag w:val="AvsnittsrubrikKopia"/>
          <w:id w:val="-1049845615"/>
          <w:lock w:val="sdtContentLocked"/>
          <w:dataBinding w:prefixMappings="xmlns:ns0='http://rkdhs/mallar/budget/VÅP/VÅP.xsd'" w:xpath="/ns0:dokumentvärden[1]/ns0:avsnitt[1]/ns0:avsnitt[5]/@avsnittsrubrik" w:storeItemID="{05362479-D7DD-42A6-9715-445895EE037E}"/>
          <w:text w:multiLine="1"/>
        </w:sdtPr>
        <w:sdtEndPr/>
        <w:sdtContent>
          <w:r w:rsidR="009D6872">
            <w:rPr>
              <w:sz w:val="84"/>
              <w:szCs w:val="84"/>
            </w:rPr>
            <w:t>Finanspolitikens övergripande inriktning</w:t>
          </w:r>
        </w:sdtContent>
      </w:sdt>
    </w:p>
    <w:p w14:paraId="00C3A059" w14:textId="77777777" w:rsidR="00F7009D" w:rsidRDefault="00F7009D" w:rsidP="00F7009D">
      <w:pPr>
        <w:pStyle w:val="Brdtext"/>
        <w:spacing w:before="480" w:line="240" w:lineRule="auto"/>
        <w:jc w:val="center"/>
        <w:rPr>
          <w:sz w:val="84"/>
          <w:szCs w:val="84"/>
        </w:rPr>
      </w:pPr>
    </w:p>
    <w:p w14:paraId="6BEB205D" w14:textId="77777777" w:rsidR="00F7009D" w:rsidRDefault="00F7009D" w:rsidP="00F7009D">
      <w:pPr>
        <w:pStyle w:val="Brdtext"/>
      </w:pPr>
    </w:p>
    <w:p w14:paraId="36458C2B" w14:textId="77777777" w:rsidR="00F7009D" w:rsidRPr="00267A90" w:rsidRDefault="00F7009D" w:rsidP="00F7009D">
      <w:pPr>
        <w:pStyle w:val="Brdtext"/>
      </w:pPr>
    </w:p>
    <w:p w14:paraId="251F20B8" w14:textId="77777777" w:rsidR="00F7009D" w:rsidRPr="00401986" w:rsidRDefault="009D6872" w:rsidP="00F7009D">
      <w:pPr>
        <w:pStyle w:val="Brdtext"/>
        <w:spacing w:line="240" w:lineRule="atLeast"/>
        <w:rPr>
          <w:spacing w:val="0"/>
        </w:rPr>
      </w:pPr>
      <w:r>
        <w:rPr>
          <w:noProof/>
          <w:lang w:eastAsia="sv-SE"/>
        </w:rPr>
        <mc:AlternateContent>
          <mc:Choice Requires="wps">
            <w:drawing>
              <wp:anchor distT="0" distB="0" distL="114300" distR="114300" simplePos="0" relativeHeight="251648512" behindDoc="1" locked="1" layoutInCell="1" allowOverlap="1" wp14:anchorId="4B089552" wp14:editId="23553A5D">
                <wp:simplePos x="0" y="0"/>
                <wp:positionH relativeFrom="column">
                  <wp:posOffset>2160270</wp:posOffset>
                </wp:positionH>
                <wp:positionV relativeFrom="page">
                  <wp:posOffset>7726680</wp:posOffset>
                </wp:positionV>
                <wp:extent cx="1396800" cy="1789200"/>
                <wp:effectExtent l="0" t="0" r="0" b="1905"/>
                <wp:wrapNone/>
                <wp:docPr id="86" name="Textruta 30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1396800" cy="1789200"/>
                        </a:xfrm>
                        <a:prstGeom prst="rect">
                          <a:avLst/>
                        </a:prstGeom>
                        <a:noFill/>
                        <a:ln w="6350">
                          <a:noFill/>
                        </a:ln>
                        <a:effectLst/>
                      </wps:spPr>
                      <wps:txbx>
                        <w:txbxContent>
                          <w:sdt>
                            <w:sdtPr>
                              <w:alias w:val="TreKronorLogo"/>
                              <w:tag w:val="TreKronorLogo"/>
                              <w:id w:val="-1882083089"/>
                              <w:lock w:val="sdtContentLocked"/>
                              <w:dataBinding w:prefixMappings="xmlns:ns0='http://rkdhs/mallar/budget/VÅP/VÅP.xsd'" w:xpath="/ns0:dokumentvärden[1]/ns0:logos/ns0:logo[@id='28']" w:storeItemID="{05362479-D7DD-42A6-9715-445895EE037E}"/>
                              <w:picture/>
                            </w:sdtPr>
                            <w:sdtEndPr/>
                            <w:sdtContent>
                              <w:p w14:paraId="43914284" w14:textId="77777777" w:rsidR="00C53370" w:rsidRPr="0083762F" w:rsidRDefault="00C53370" w:rsidP="0083762F">
                                <w:pPr>
                                  <w:pStyle w:val="Brdtext"/>
                                  <w:spacing w:line="240" w:lineRule="auto"/>
                                  <w:jc w:val="center"/>
                                </w:pPr>
                                <w:r>
                                  <w:rPr>
                                    <w:noProof/>
                                    <w:lang w:eastAsia="sv-SE"/>
                                  </w:rPr>
                                  <w:drawing>
                                    <wp:inline distT="0" distB="0" distL="0" distR="0" wp14:anchorId="51B6478B" wp14:editId="58E3926F">
                                      <wp:extent cx="752400" cy="564300"/>
                                      <wp:effectExtent l="0" t="0" r="0" b="7620"/>
                                      <wp:docPr id="445"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_x0000_s1030" type="#_x0000_t202" style="position:absolute;left:0;text-align:left;margin-left:170.1pt;margin-top:608.4pt;width:110pt;height:140.9pt;z-index:-251667968;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6zAiUQIAAJYEAAAOAAAAZHJzL2Uyb0RvYy54bWysVE2P2jAQvVfqf7B8Lwkfy0JEWFFWVJXQ&#10;7kqw2rNxbBLV8bi2IaG/vmMHWLTtqerFjDPjNzPvzTB7aGtFjsK6CnRO+72UEqE5FJXe5/R1u/oy&#10;ocR5pgumQIucnoSjD/PPn2aNycQASlCFsARBtMsak9PSe5MlieOlqJnrgREanRJszTxe7T4pLGsQ&#10;vVbJIE3HSQO2MBa4cA6/PnZOOo/4Ugrun6V0whOVU6zNx9PGcxfOZD5j2d4yU1b8XAb7hypqVmlM&#10;eoV6ZJ6Rg63+gKorbsGB9D0OdQJSVlzEHrCbfvqhm03JjIi9IDnOXGly/w+WPx1fLKmKnE7GlGhW&#10;o0Zb0Xp7wAaG6TQQ1BiXYdzGYKRvv0KLQsdmnVkD/+GIhmXJ9F4snEHCgxdfJTfPOgyHAIGjVto6&#10;/GL3BLFQltNVCkxNeEgwnI4nKbo4+vr3kymKHVHfnxvr/DcBNQlGTi2mjlWx49r5UADLLiEhm4ZV&#10;pVTUW2nS5HQ8vEvjg6sHXygdYkWcnDNM6KMrPVi+3bWRr9GFmh0UJ2TGQjdczvBVhRWtmfMvzOI0&#10;YRe4If4ZD6kAM8PZoqQE++tv30M8ioxeShqczpy6nwdmBSXqu0b5p/3RKIxzvIzu7gd4sbee3a1H&#10;H+ol4AL0cRcNj2aI9+piSgv1Gy7SImRFF9Mcc+fUX8yl73YGF5GLxSIG4QAb5td6Y3iADrwFvrft&#10;G7PmLIpHPZ/gMscs+6BNF9upszh4kFUULvDcsXoeIxz+qOd5UcN23d5j1Pvfyfw3AAAA//8DAFBL&#10;AwQUAAYACAAAACEAL9PUB+EAAAANAQAADwAAAGRycy9kb3ducmV2LnhtbEyPwU7DMBBE70j8g7VI&#10;3KjTUEIIcaoKwQUJIUolxG0bmzhgr0PstuHv2Z7guDNPszP1cvJO7M0Y+0AK5rMMhKE26J46BZvX&#10;h4sSRExIGl0go+DHRFg2pyc1Vjoc6MXs16kTHEKxQgU2paGSMrbWeIyzMBhi7yOMHhOfYyf1iAcO&#10;907mWVZIjz3xB4uDubOm/VrvvILr8l3bz/Fx2rw9rb7t8yDdPUqlzs+m1S2IZKb0B8OxPleHhjtt&#10;w450FE7B5SLLGWUjnxc8gpGr4ihtWVrclAXIppb/VzS/AAAA//8DAFBLAQItABQABgAIAAAAIQC2&#10;gziS/gAAAOEBAAATAAAAAAAAAAAAAAAAAAAAAABbQ29udGVudF9UeXBlc10ueG1sUEsBAi0AFAAG&#10;AAgAAAAhADj9If/WAAAAlAEAAAsAAAAAAAAAAAAAAAAALwEAAF9yZWxzLy5yZWxzUEsBAi0AFAAG&#10;AAgAAAAhACHrMCJRAgAAlgQAAA4AAAAAAAAAAAAAAAAALgIAAGRycy9lMm9Eb2MueG1sUEsBAi0A&#10;FAAGAAgAAAAhAC/T1AfhAAAADQEAAA8AAAAAAAAAAAAAAAAAqwQAAGRycy9kb3ducmV2LnhtbFBL&#10;BQYAAAAABAAEAPMAAAC5BQAAAAA=&#10;" filled="f" stroked="f" strokeweight=".5pt">
                <v:path arrowok="t"/>
                <o:lock v:ext="edit" aspectratio="t"/>
                <v:textbox>
                  <w:txbxContent>
                    <w:sdt>
                      <w:sdtPr>
                        <w:alias w:val="TreKronorLogo"/>
                        <w:tag w:val="TreKronorLogo"/>
                        <w:id w:val="-1882083089"/>
                        <w:lock w:val="sdtContentLocked"/>
                        <w:dataBinding w:prefixMappings="xmlns:ns0='http://rkdhs/mallar/budget/VÅP/VÅP.xsd'" w:xpath="/ns0:dokumentvärden[1]/ns0:logos/ns0:logo[@id='28']" w:storeItemID="{05362479-D7DD-42A6-9715-445895EE037E}"/>
                        <w:picture/>
                      </w:sdtPr>
                      <w:sdtEndPr/>
                      <w:sdtContent>
                        <w:p w14:paraId="43914284" w14:textId="77777777" w:rsidR="00C53370" w:rsidRPr="0083762F" w:rsidRDefault="00C53370" w:rsidP="0083762F">
                          <w:pPr>
                            <w:pStyle w:val="Brdtext"/>
                            <w:spacing w:line="240" w:lineRule="auto"/>
                            <w:jc w:val="center"/>
                          </w:pPr>
                          <w:r>
                            <w:rPr>
                              <w:noProof/>
                              <w:lang w:eastAsia="sv-SE"/>
                            </w:rPr>
                            <w:drawing>
                              <wp:inline distT="0" distB="0" distL="0" distR="0" wp14:anchorId="51B6478B" wp14:editId="58E3926F">
                                <wp:extent cx="752400" cy="564300"/>
                                <wp:effectExtent l="0" t="0" r="0" b="7620"/>
                                <wp:docPr id="445"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v:textbox>
                <w10:wrap anchory="page"/>
                <w10:anchorlock/>
              </v:shape>
            </w:pict>
          </mc:Fallback>
        </mc:AlternateContent>
      </w:r>
    </w:p>
    <w:p w14:paraId="3636F72E" w14:textId="77777777" w:rsidR="00F7009D" w:rsidRDefault="00F7009D" w:rsidP="00F7009D">
      <w:pPr>
        <w:pStyle w:val="Brdtextmedindrag"/>
        <w:sectPr w:rsidR="00F7009D" w:rsidSect="00F7009D">
          <w:headerReference w:type="even" r:id="rId175"/>
          <w:headerReference w:type="default" r:id="rId176"/>
          <w:footerReference w:type="even" r:id="rId177"/>
          <w:footerReference w:type="default" r:id="rId178"/>
          <w:headerReference w:type="first" r:id="rId179"/>
          <w:footerReference w:type="first" r:id="rId180"/>
          <w:type w:val="oddPage"/>
          <w:pgSz w:w="11906" w:h="16838" w:code="9"/>
          <w:pgMar w:top="1304" w:right="1871" w:bottom="1531" w:left="1021" w:header="567" w:footer="1077" w:gutter="0"/>
          <w:cols w:space="708"/>
          <w:titlePg/>
          <w:docGrid w:linePitch="360"/>
        </w:sectPr>
      </w:pPr>
    </w:p>
    <w:bookmarkStart w:id="266" w:name="_Toc384401493"/>
    <w:p w14:paraId="75B56C5C" w14:textId="77777777" w:rsidR="00F7009D" w:rsidRDefault="0009067D" w:rsidP="00F7009D">
      <w:pPr>
        <w:pStyle w:val="Rubrik1"/>
      </w:pPr>
      <w:sdt>
        <w:sdtPr>
          <w:alias w:val="Avsnittsrubrik"/>
          <w:tag w:val="Avsnittsrubrik"/>
          <w:id w:val="1141767199"/>
          <w:lock w:val="sdtLocked"/>
          <w:dataBinding w:prefixMappings="xmlns:ns0='http://rkdhs/mallar/budget/VÅP/VÅP.xsd'" w:xpath="/ns0:dokumentvärden[1]/ns0:avsnitt[1]/ns0:avsnitt[5]/@avsnittsrubrik" w:storeItemID="{05362479-D7DD-42A6-9715-445895EE037E}"/>
          <w:text w:multiLine="1"/>
        </w:sdtPr>
        <w:sdtEndPr/>
        <w:sdtContent>
          <w:r w:rsidR="009D6872">
            <w:t>Finanspolitikens övergripande inriktning</w:t>
          </w:r>
        </w:sdtContent>
      </w:sdt>
      <w:bookmarkEnd w:id="266"/>
    </w:p>
    <w:p w14:paraId="4C0AFEA8" w14:textId="77777777" w:rsidR="00F7009D" w:rsidRDefault="00F7009D" w:rsidP="00F7009D">
      <w:pPr>
        <w:pStyle w:val="Brdtext"/>
        <w:sectPr w:rsidR="00F7009D" w:rsidSect="00F7009D">
          <w:headerReference w:type="even" r:id="rId181"/>
          <w:headerReference w:type="default" r:id="rId182"/>
          <w:footerReference w:type="even" r:id="rId183"/>
          <w:footerReference w:type="default" r:id="rId184"/>
          <w:footerReference w:type="first" r:id="rId185"/>
          <w:type w:val="oddPage"/>
          <w:pgSz w:w="11906" w:h="16838" w:code="9"/>
          <w:pgMar w:top="1304" w:right="1871" w:bottom="1531" w:left="1021" w:header="567" w:footer="1077" w:gutter="0"/>
          <w:cols w:space="708"/>
          <w:docGrid w:linePitch="360"/>
        </w:sectPr>
      </w:pPr>
    </w:p>
    <w:p w14:paraId="5CD848D3" w14:textId="332698B7" w:rsidR="00F7009D" w:rsidRDefault="009D6872" w:rsidP="00D315E4">
      <w:pPr>
        <w:pStyle w:val="Rubrik4utannumrering"/>
        <w:spacing w:before="0"/>
      </w:pPr>
      <w:r>
        <w:lastRenderedPageBreak/>
        <w:t>Sammanfattning</w:t>
      </w:r>
    </w:p>
    <w:p w14:paraId="706E9FAA" w14:textId="77777777" w:rsidR="00F7009D" w:rsidRDefault="00F7009D" w:rsidP="00F7009D">
      <w:pPr>
        <w:pStyle w:val="Brdtextmedindrag"/>
        <w:pBdr>
          <w:top w:val="single" w:sz="24" w:space="0" w:color="808080"/>
        </w:pBdr>
        <w:spacing w:before="20" w:line="140" w:lineRule="exact"/>
      </w:pPr>
    </w:p>
    <w:p w14:paraId="40290915" w14:textId="436E8F28" w:rsidR="00F7009D" w:rsidRPr="008D08F4" w:rsidRDefault="009D6872" w:rsidP="00F7009D">
      <w:pPr>
        <w:pStyle w:val="Strecklista"/>
        <w:numPr>
          <w:ilvl w:val="0"/>
          <w:numId w:val="6"/>
        </w:numPr>
        <w:rPr>
          <w:szCs w:val="22"/>
        </w:rPr>
      </w:pPr>
      <w:r w:rsidRPr="008D08F4">
        <w:rPr>
          <w:szCs w:val="22"/>
        </w:rPr>
        <w:t>Det överordnade målet för finanspolitiken är att skapa en så hög välfärd som möjligt genom att bidra till en hög och hållbar ekonomisk tillväxt</w:t>
      </w:r>
      <w:r>
        <w:rPr>
          <w:szCs w:val="22"/>
        </w:rPr>
        <w:t xml:space="preserve"> och sysselsättning (genom struktur</w:t>
      </w:r>
      <w:r>
        <w:rPr>
          <w:szCs w:val="22"/>
        </w:rPr>
        <w:softHyphen/>
        <w:t>politiken)</w:t>
      </w:r>
      <w:r w:rsidRPr="008D08F4">
        <w:rPr>
          <w:szCs w:val="22"/>
        </w:rPr>
        <w:t xml:space="preserve">, en välfärd som kommer alla till </w:t>
      </w:r>
      <w:r>
        <w:rPr>
          <w:szCs w:val="22"/>
        </w:rPr>
        <w:t>del (genom fördelningspolitiken) och ett stabilt högt resurs</w:t>
      </w:r>
      <w:r w:rsidRPr="008D08F4">
        <w:rPr>
          <w:szCs w:val="22"/>
        </w:rPr>
        <w:t>utnyttjande</w:t>
      </w:r>
      <w:r>
        <w:rPr>
          <w:szCs w:val="22"/>
        </w:rPr>
        <w:t xml:space="preserve"> (genom stabiliseringspolitiken)</w:t>
      </w:r>
      <w:r w:rsidRPr="008D08F4">
        <w:rPr>
          <w:szCs w:val="22"/>
        </w:rPr>
        <w:t>.</w:t>
      </w:r>
    </w:p>
    <w:p w14:paraId="2C2E81E3" w14:textId="7AFBA178" w:rsidR="00F7009D" w:rsidRPr="00C61972" w:rsidRDefault="009D6872" w:rsidP="00F7009D">
      <w:pPr>
        <w:pStyle w:val="Strecklista"/>
        <w:numPr>
          <w:ilvl w:val="0"/>
          <w:numId w:val="6"/>
        </w:numPr>
        <w:rPr>
          <w:szCs w:val="22"/>
        </w:rPr>
      </w:pPr>
      <w:r>
        <w:t>Regeringen anser att finanspolitiken är väl avvägd, ligger i linje med det finanspolitiska ramverket och uppfyller överskottsmålet.</w:t>
      </w:r>
    </w:p>
    <w:p w14:paraId="21CC4AE0" w14:textId="3F69DF62" w:rsidR="00F7009D" w:rsidRDefault="009D6872" w:rsidP="00F7009D">
      <w:pPr>
        <w:pStyle w:val="Strecklista"/>
        <w:numPr>
          <w:ilvl w:val="0"/>
          <w:numId w:val="6"/>
        </w:numPr>
        <w:rPr>
          <w:szCs w:val="22"/>
        </w:rPr>
      </w:pPr>
      <w:r>
        <w:rPr>
          <w:szCs w:val="22"/>
        </w:rPr>
        <w:t>Budgeteringsmarginalerna under utgiftstaket för åren 2014–2016 ligger i linje med regeringens riktlinje för budgeteringsmarginalens minsta storlek.</w:t>
      </w:r>
    </w:p>
    <w:p w14:paraId="0F39B5BA" w14:textId="1CB594A6" w:rsidR="00F7009D" w:rsidRDefault="009D6872" w:rsidP="00F7009D">
      <w:pPr>
        <w:pStyle w:val="Strecklista"/>
        <w:numPr>
          <w:ilvl w:val="0"/>
          <w:numId w:val="6"/>
        </w:numPr>
        <w:rPr>
          <w:szCs w:val="22"/>
        </w:rPr>
      </w:pPr>
      <w:r w:rsidRPr="008D08F4">
        <w:rPr>
          <w:szCs w:val="22"/>
        </w:rPr>
        <w:t>Regeringen bedömer att utgiftstaket</w:t>
      </w:r>
      <w:r>
        <w:rPr>
          <w:szCs w:val="22"/>
        </w:rPr>
        <w:t>s nivå</w:t>
      </w:r>
      <w:r w:rsidRPr="008D08F4">
        <w:rPr>
          <w:szCs w:val="22"/>
        </w:rPr>
        <w:t xml:space="preserve"> 2</w:t>
      </w:r>
      <w:r>
        <w:rPr>
          <w:szCs w:val="22"/>
        </w:rPr>
        <w:t xml:space="preserve">017 </w:t>
      </w:r>
      <w:r w:rsidRPr="008D08F4">
        <w:rPr>
          <w:szCs w:val="22"/>
        </w:rPr>
        <w:t>bör uppgå till 1</w:t>
      </w:r>
      <w:r>
        <w:rPr>
          <w:szCs w:val="22"/>
        </w:rPr>
        <w:t> 214</w:t>
      </w:r>
      <w:r w:rsidRPr="008D08F4">
        <w:rPr>
          <w:szCs w:val="22"/>
        </w:rPr>
        <w:t xml:space="preserve"> miljarder kronor</w:t>
      </w:r>
      <w:r>
        <w:rPr>
          <w:szCs w:val="22"/>
        </w:rPr>
        <w:t>. Det är en höjning av nivån med 18 miljarder kronor jämfört med bedömningen i budgetpropositionen för 2014.</w:t>
      </w:r>
      <w:r w:rsidRPr="008D08F4">
        <w:rPr>
          <w:szCs w:val="22"/>
        </w:rPr>
        <w:t xml:space="preserve"> </w:t>
      </w:r>
      <w:r>
        <w:rPr>
          <w:szCs w:val="22"/>
        </w:rPr>
        <w:t xml:space="preserve">Utgiftstakets nivå 2018 bör uppgå till </w:t>
      </w:r>
      <w:r w:rsidRPr="008D08F4">
        <w:rPr>
          <w:szCs w:val="22"/>
        </w:rPr>
        <w:t xml:space="preserve">1 </w:t>
      </w:r>
      <w:r>
        <w:rPr>
          <w:szCs w:val="22"/>
        </w:rPr>
        <w:t>254</w:t>
      </w:r>
      <w:r w:rsidRPr="008D08F4">
        <w:rPr>
          <w:szCs w:val="22"/>
        </w:rPr>
        <w:t xml:space="preserve"> miljarder kronor. </w:t>
      </w:r>
      <w:r>
        <w:rPr>
          <w:szCs w:val="22"/>
        </w:rPr>
        <w:t>Jämfört med föregående år ökar utgiftstakets nivå med 47</w:t>
      </w:r>
      <w:r w:rsidRPr="008D08F4">
        <w:rPr>
          <w:szCs w:val="22"/>
        </w:rPr>
        <w:t xml:space="preserve"> miljarder kronor </w:t>
      </w:r>
      <w:r>
        <w:rPr>
          <w:szCs w:val="22"/>
        </w:rPr>
        <w:t>2017 och med 4</w:t>
      </w:r>
      <w:r w:rsidRPr="008D08F4">
        <w:rPr>
          <w:szCs w:val="22"/>
        </w:rPr>
        <w:t>0 miljarder kronor 201</w:t>
      </w:r>
      <w:r>
        <w:rPr>
          <w:szCs w:val="22"/>
        </w:rPr>
        <w:t>8</w:t>
      </w:r>
      <w:r w:rsidRPr="008D08F4">
        <w:rPr>
          <w:szCs w:val="22"/>
        </w:rPr>
        <w:t>.</w:t>
      </w:r>
      <w:r>
        <w:rPr>
          <w:szCs w:val="22"/>
        </w:rPr>
        <w:t xml:space="preserve"> </w:t>
      </w:r>
    </w:p>
    <w:p w14:paraId="405BA672" w14:textId="483117C6" w:rsidR="00F7009D" w:rsidRPr="007106D6" w:rsidRDefault="009D6872" w:rsidP="00F7009D">
      <w:pPr>
        <w:pStyle w:val="Strecklista"/>
        <w:numPr>
          <w:ilvl w:val="0"/>
          <w:numId w:val="6"/>
        </w:numPr>
        <w:rPr>
          <w:szCs w:val="22"/>
        </w:rPr>
      </w:pPr>
      <w:r>
        <w:rPr>
          <w:szCs w:val="22"/>
        </w:rPr>
        <w:t>Regeringen</w:t>
      </w:r>
      <w:r w:rsidRPr="007106D6">
        <w:rPr>
          <w:szCs w:val="22"/>
        </w:rPr>
        <w:t xml:space="preserve"> bedöm</w:t>
      </w:r>
      <w:r>
        <w:rPr>
          <w:szCs w:val="22"/>
        </w:rPr>
        <w:t xml:space="preserve">er att </w:t>
      </w:r>
      <w:r w:rsidRPr="007106D6">
        <w:rPr>
          <w:szCs w:val="22"/>
        </w:rPr>
        <w:t>kommun</w:t>
      </w:r>
      <w:r>
        <w:rPr>
          <w:szCs w:val="22"/>
        </w:rPr>
        <w:softHyphen/>
      </w:r>
      <w:r w:rsidRPr="007106D6">
        <w:rPr>
          <w:szCs w:val="22"/>
        </w:rPr>
        <w:t xml:space="preserve">sektorns finanser </w:t>
      </w:r>
      <w:r>
        <w:rPr>
          <w:szCs w:val="22"/>
        </w:rPr>
        <w:t>är</w:t>
      </w:r>
      <w:r w:rsidRPr="007106D6">
        <w:rPr>
          <w:szCs w:val="22"/>
        </w:rPr>
        <w:t xml:space="preserve"> stabila under prognosperioden. Resultatet beräknas uppgå till mellan 10 och 14 miljarder kronor </w:t>
      </w:r>
      <w:r>
        <w:rPr>
          <w:szCs w:val="22"/>
        </w:rPr>
        <w:t>per år</w:t>
      </w:r>
      <w:r w:rsidRPr="007106D6">
        <w:rPr>
          <w:szCs w:val="22"/>
        </w:rPr>
        <w:t xml:space="preserve"> 2014–2018. När svensk ekonomi som helhet </w:t>
      </w:r>
      <w:r>
        <w:rPr>
          <w:szCs w:val="22"/>
        </w:rPr>
        <w:t>går mot</w:t>
      </w:r>
      <w:r w:rsidRPr="007106D6">
        <w:rPr>
          <w:szCs w:val="22"/>
        </w:rPr>
        <w:t xml:space="preserve"> ett balanserat resursutnyttjande </w:t>
      </w:r>
      <w:r>
        <w:rPr>
          <w:szCs w:val="22"/>
        </w:rPr>
        <w:t>antas</w:t>
      </w:r>
      <w:r w:rsidRPr="007106D6">
        <w:rPr>
          <w:szCs w:val="22"/>
        </w:rPr>
        <w:t xml:space="preserve"> </w:t>
      </w:r>
      <w:r w:rsidRPr="007106D6">
        <w:rPr>
          <w:szCs w:val="22"/>
        </w:rPr>
        <w:lastRenderedPageBreak/>
        <w:t>sektorn uppvisa ett resultat i nivå med god ekonomisk hushållning.</w:t>
      </w:r>
    </w:p>
    <w:p w14:paraId="17256244" w14:textId="0A9F9FD0" w:rsidR="00F7009D" w:rsidRDefault="009D6872" w:rsidP="00F7009D">
      <w:pPr>
        <w:pStyle w:val="Strecklista"/>
        <w:numPr>
          <w:ilvl w:val="0"/>
          <w:numId w:val="6"/>
        </w:numPr>
        <w:rPr>
          <w:szCs w:val="22"/>
        </w:rPr>
      </w:pPr>
      <w:r w:rsidRPr="008D08F4">
        <w:rPr>
          <w:szCs w:val="22"/>
        </w:rPr>
        <w:t xml:space="preserve">Regeringens samlade bedömning är att </w:t>
      </w:r>
      <w:r>
        <w:rPr>
          <w:szCs w:val="22"/>
        </w:rPr>
        <w:t>de åtgärder som föreslås i budgetpropositionen för 2015 sammantaget varken bör förstärka eller försvaga det finansiella sparandet. Detta med hänsyn till behovet av att inte riskera återhämtningen i ekonomin samtidigt som nödvändiga säkerhets</w:t>
      </w:r>
      <w:r>
        <w:rPr>
          <w:szCs w:val="22"/>
        </w:rPr>
        <w:softHyphen/>
        <w:t xml:space="preserve">marginaler i det finansiella sparandet återställs. </w:t>
      </w:r>
    </w:p>
    <w:p w14:paraId="158135FD" w14:textId="2612B22A" w:rsidR="00F7009D" w:rsidRPr="008D08F4" w:rsidRDefault="009D6872" w:rsidP="00F7009D">
      <w:pPr>
        <w:pStyle w:val="Strecklista"/>
        <w:numPr>
          <w:ilvl w:val="0"/>
          <w:numId w:val="6"/>
        </w:numPr>
        <w:rPr>
          <w:szCs w:val="22"/>
        </w:rPr>
      </w:pPr>
      <w:r>
        <w:rPr>
          <w:szCs w:val="22"/>
        </w:rPr>
        <w:t>Eventuella reformer som föreslås i budgetpropositionen för såväl 2015 som 2016 ska finansieras krona för krona genom inkomst- och utgiftsåtgärder. Givet nuvarande prognos krävs det även att nya reformer som kan komma att föreslås i budgetpropositionerna för 2017 och 2018 finansieras fullt ut</w:t>
      </w:r>
      <w:r>
        <w:t>, för att uppnå ett överskott på över 1 procent av BNP när resursutnyttjandet går mot balans 2018. Detta gäller under förutsättning att ingen ny allvarlig störning drabbar ekonomin.</w:t>
      </w:r>
      <w:r>
        <w:rPr>
          <w:szCs w:val="22"/>
        </w:rPr>
        <w:t xml:space="preserve"> </w:t>
      </w:r>
    </w:p>
    <w:p w14:paraId="10377D05" w14:textId="77777777" w:rsidR="00F7009D" w:rsidRDefault="00F7009D" w:rsidP="00F7009D">
      <w:pPr>
        <w:pStyle w:val="Brdtextmedindrag"/>
        <w:pBdr>
          <w:bottom w:val="single" w:sz="24" w:space="0" w:color="808080"/>
        </w:pBdr>
        <w:spacing w:after="60" w:line="180" w:lineRule="exact"/>
        <w:ind w:firstLine="0"/>
      </w:pPr>
    </w:p>
    <w:p w14:paraId="3BC3EE63" w14:textId="77777777" w:rsidR="00F7009D" w:rsidRDefault="00F7009D" w:rsidP="00F7009D">
      <w:pPr>
        <w:pStyle w:val="Brdtext"/>
      </w:pPr>
    </w:p>
    <w:p w14:paraId="644BBED5" w14:textId="77777777" w:rsidR="00F7009D" w:rsidRDefault="009D6872" w:rsidP="00F7009D">
      <w:pPr>
        <w:pStyle w:val="Brdtext"/>
      </w:pPr>
      <w:r>
        <w:t>I detta avsnitt redogör regeringen för sin syn på den övergripande inriktningen på finans</w:t>
      </w:r>
      <w:r>
        <w:softHyphen/>
        <w:t xml:space="preserve">politiken. </w:t>
      </w:r>
      <w:r w:rsidRPr="000B7CFF">
        <w:t>Regeringens utgångspunkt är att inriktning</w:t>
      </w:r>
      <w:r>
        <w:t>en</w:t>
      </w:r>
      <w:r w:rsidRPr="000B7CFF">
        <w:t xml:space="preserve"> </w:t>
      </w:r>
      <w:r>
        <w:t xml:space="preserve">ska </w:t>
      </w:r>
      <w:r w:rsidRPr="000B7CFF">
        <w:t>bedöm</w:t>
      </w:r>
      <w:r>
        <w:t>a</w:t>
      </w:r>
      <w:r w:rsidRPr="000B7CFF">
        <w:t xml:space="preserve">s </w:t>
      </w:r>
      <w:r>
        <w:t>utifrån</w:t>
      </w:r>
      <w:r w:rsidRPr="000B7CFF">
        <w:t xml:space="preserve"> en bred ansats. Regeringen gör därför en samlad bedömning </w:t>
      </w:r>
      <w:r>
        <w:t xml:space="preserve">av </w:t>
      </w:r>
      <w:r w:rsidRPr="000B7CFF">
        <w:t>en rad faktorer som presenteras i detta avsnitt</w:t>
      </w:r>
      <w:r>
        <w:t xml:space="preserve">. </w:t>
      </w:r>
    </w:p>
    <w:p w14:paraId="36A1C765" w14:textId="48E4EBBD" w:rsidR="00F7009D" w:rsidRDefault="009D6872" w:rsidP="00F7009D">
      <w:pPr>
        <w:pStyle w:val="Brdtextmedindrag"/>
      </w:pPr>
      <w:r>
        <w:t xml:space="preserve">De reformer och den finansiering som redovisas i tabell 2.2 ingår inte i beräkningen av statens budget och offentliga sektorns finanser i denna proposition. </w:t>
      </w:r>
    </w:p>
    <w:p w14:paraId="776B39F7" w14:textId="6AB3583B" w:rsidR="00F7009D" w:rsidRDefault="009D6872" w:rsidP="00F7009D">
      <w:pPr>
        <w:pStyle w:val="Rubrik2"/>
      </w:pPr>
      <w:bookmarkStart w:id="267" w:name="_Toc384401494"/>
      <w:r w:rsidRPr="008D08F4">
        <w:lastRenderedPageBreak/>
        <w:t>Målen för finanspolitiken</w:t>
      </w:r>
      <w:bookmarkEnd w:id="267"/>
    </w:p>
    <w:p w14:paraId="679BB57C" w14:textId="51008CB7" w:rsidR="00F7009D" w:rsidRDefault="009D6872" w:rsidP="00F7009D">
      <w:pPr>
        <w:pStyle w:val="Brdtext"/>
      </w:pPr>
      <w:r w:rsidRPr="00717314">
        <w:t xml:space="preserve">Finanspolitiken är de beslut om offentliga inkomster och utgifter som tas </w:t>
      </w:r>
      <w:r>
        <w:t>i syfte</w:t>
      </w:r>
      <w:r w:rsidRPr="00717314">
        <w:t xml:space="preserve"> att påverka ekonomin. De överordnade måle</w:t>
      </w:r>
      <w:r>
        <w:t>n</w:t>
      </w:r>
      <w:r w:rsidRPr="00717314">
        <w:t xml:space="preserve"> för finanspolitiken är att skapa en så hög välfärd som möjligt genom att bidra till en hög och hållbar ekonomisk tillväxt</w:t>
      </w:r>
      <w:r>
        <w:t xml:space="preserve"> och sysselsättning</w:t>
      </w:r>
      <w:r w:rsidRPr="00717314">
        <w:t xml:space="preserve"> (genom strukturpolitiken), en välfärd som kommer alla till del (genom fördelningspolitiken) och ett </w:t>
      </w:r>
      <w:r>
        <w:t>stabilt högt resursutnyttjande (genom stabiliseringspolitiken</w:t>
      </w:r>
      <w:r w:rsidRPr="00717314">
        <w:t>).</w:t>
      </w:r>
    </w:p>
    <w:p w14:paraId="5B8E4085" w14:textId="105D5FB7" w:rsidR="00F7009D" w:rsidRDefault="009D6872" w:rsidP="00F7009D">
      <w:pPr>
        <w:pStyle w:val="Rubrik3"/>
      </w:pPr>
      <w:bookmarkStart w:id="268" w:name="_Toc384401495"/>
      <w:r w:rsidRPr="00D41ED7">
        <w:t xml:space="preserve">Strukturpolitiken bidrar till en högre </w:t>
      </w:r>
      <w:r>
        <w:t xml:space="preserve">sysselsättning och </w:t>
      </w:r>
      <w:r w:rsidRPr="00D41ED7">
        <w:t>tillväxt</w:t>
      </w:r>
      <w:bookmarkEnd w:id="268"/>
    </w:p>
    <w:p w14:paraId="7C3F90D4" w14:textId="75DB17EF" w:rsidR="00F7009D" w:rsidRDefault="009D6872" w:rsidP="00F7009D">
      <w:pPr>
        <w:pStyle w:val="Brdtext"/>
      </w:pPr>
      <w:r>
        <w:t xml:space="preserve">Det första målet för finanspolitiken är att öka den varaktiga sysselsättningen och den långsiktiga tillväxten. Det åstadkoms genom en väl utformad strukturpolitik, som bl.a. skapar goda drivkrafter för arbete och företagande. Ett högt antal arbetade timmar ökar den samlade produktionen av varor och tjänster och är en förutsättning för att den offentliga sektorns åtaganden ska kunna finansieras utan att skattebelastningen blir för hög. Detta är särskilt viktigt eftersom andelen äldre i befolkningen </w:t>
      </w:r>
      <w:r w:rsidRPr="009B6080">
        <w:t>ökar. Strukturpolitiken ska också vara utformad så att den ger kvinnor och män samma möjligheter och förutsättningar till ett aktivt deltagande på arbetsmarknaden.</w:t>
      </w:r>
      <w:r>
        <w:t xml:space="preserve"> Struktur</w:t>
      </w:r>
      <w:r>
        <w:softHyphen/>
        <w:t>politiken ska dessutom bidra till en hög produktivitetstillväxt i alla delar av ekonomin och till att korrigera s.k. marknadsmisslyckanden inom vissa områden, bl.a. miljö och hälsa. Ekonomisk tillväxt ska vara hållbar, dvs. inte åstadkommas till priset av oacceptabla effekter på miljö, klimat eller människors hälsa.</w:t>
      </w:r>
    </w:p>
    <w:p w14:paraId="2DA41020" w14:textId="2D071429" w:rsidR="00F7009D" w:rsidRDefault="009D6872" w:rsidP="00F7009D">
      <w:pPr>
        <w:pStyle w:val="Brdtextmedindrag"/>
      </w:pPr>
      <w:r>
        <w:t xml:space="preserve">Sverige är en konkurrenskraftig ekonomi med en internationellt sett hög sysselsättningsgrad. Arbetslösheten är dock fortfarande för hög och sysselsättningen för låg, i synnerhet i vissa grupper. För att förbättra förutsättningarna för tillväxt fokuserar regeringens politik på åtgärder som bidrar till att öka sysselsättningen, företagandet, investeringarna och produktiviteten. </w:t>
      </w:r>
    </w:p>
    <w:p w14:paraId="0A0B5FE3" w14:textId="68F5E6D2" w:rsidR="00F7009D" w:rsidRDefault="009D6872" w:rsidP="00F7009D">
      <w:pPr>
        <w:pStyle w:val="Rubrik3"/>
      </w:pPr>
      <w:bookmarkStart w:id="269" w:name="_Toc384401496"/>
      <w:r w:rsidRPr="00D41ED7">
        <w:lastRenderedPageBreak/>
        <w:t>Fördelningspolitiken bidrar till att välfärden kommer alla till del</w:t>
      </w:r>
      <w:bookmarkEnd w:id="269"/>
    </w:p>
    <w:p w14:paraId="161E81CD" w14:textId="5E8C89F0" w:rsidR="00F7009D" w:rsidRDefault="009D6872" w:rsidP="00F7009D">
      <w:pPr>
        <w:pStyle w:val="Brdtext"/>
      </w:pPr>
      <w:r>
        <w:t xml:space="preserve">Det andra målet för finanspolitiken är att välfärden ska komma alla till del. Fördelningspolitiken verkar dels genom att skatte- och transfereringssystemet gör att de disponibla inkomsterna blir mer jämnt fördelade än inkomsterna före skatt och transfereringar, dels genom att offentligt finansierade tjänster, som exempelvis skola och sjukvård, </w:t>
      </w:r>
      <w:r w:rsidRPr="009B6080">
        <w:t xml:space="preserve">tillhandahålls efter behov. Fördelningspolitiken ska ge förutsättningar för både kvinnor och män till ekonomisk självständighet livet ut. </w:t>
      </w:r>
      <w:r>
        <w:t>Fördelningspolitiken omfördelar också inkomster över livscykeln, bl.a. genom ålderspensionssystemet.</w:t>
      </w:r>
    </w:p>
    <w:p w14:paraId="2B66449B" w14:textId="57CACA84" w:rsidR="00F7009D" w:rsidRDefault="009D6872" w:rsidP="00F7009D">
      <w:pPr>
        <w:pStyle w:val="Brdtextmedindrag"/>
      </w:pPr>
      <w:r>
        <w:t>För huvuddelen av befolkningen är det egna arbetet den viktigaste inkomstkällan. Den vanligaste orsaken till en låg ekonomisk standard är avsaknaden av arbete. En politik för ökad sysselsättning och minskat utanförskap är därför kärnan i regeringens fördelningspolitiska strategi. När fler arbetar och färre försörjs av transfereringar minskar inkomstskillnaderna i samhället.</w:t>
      </w:r>
    </w:p>
    <w:p w14:paraId="0D62AB74" w14:textId="66660566" w:rsidR="00F7009D" w:rsidRDefault="009D6872" w:rsidP="00F7009D">
      <w:pPr>
        <w:pStyle w:val="Brdtextmedindrag"/>
      </w:pPr>
      <w:r>
        <w:t>Trots finanskrisen och den efterföljande svaga ekonomiska utvecklingen har hushållens inkomster utvecklats gynnsamt sedan regeringen tillträdde 2006. Mellan 2006 och 2012 ökade hushållens ekonomiska standard med samman</w:t>
      </w:r>
      <w:r>
        <w:softHyphen/>
        <w:t xml:space="preserve">lagt ca 16 procent, vilket motsvarar </w:t>
      </w:r>
      <w:r w:rsidRPr="005A1747">
        <w:t>2,</w:t>
      </w:r>
      <w:r>
        <w:t>5 </w:t>
      </w:r>
      <w:r w:rsidRPr="005A1747">
        <w:t>procent</w:t>
      </w:r>
      <w:r>
        <w:t xml:space="preserve"> per år. </w:t>
      </w:r>
      <w:r w:rsidRPr="00052871">
        <w:t xml:space="preserve">Inkomstskillnaderna, mätt med den s.k. Gini-koefficienten, var </w:t>
      </w:r>
      <w:r w:rsidRPr="008D5090">
        <w:t xml:space="preserve">i stort sett </w:t>
      </w:r>
      <w:r w:rsidRPr="006E7241">
        <w:t>oförändrade mellan 2008 och 2012</w:t>
      </w:r>
      <w:r w:rsidRPr="00052871">
        <w:t xml:space="preserve">, vilket tyder på att Sverige har klarat krisen utan att ojämlikheten har ökat (se vidare bilaga 2). </w:t>
      </w:r>
    </w:p>
    <w:p w14:paraId="1D583D03" w14:textId="63082B95" w:rsidR="00F7009D" w:rsidRDefault="009D6872" w:rsidP="00F7009D">
      <w:pPr>
        <w:pStyle w:val="Rubrik3"/>
      </w:pPr>
      <w:bookmarkStart w:id="270" w:name="_Toc384401497"/>
      <w:r w:rsidRPr="00D41ED7">
        <w:t>Stabiliser</w:t>
      </w:r>
      <w:r>
        <w:t>ingspolitiken dämpar konjunktur</w:t>
      </w:r>
      <w:r w:rsidRPr="00D41ED7">
        <w:t>svängningarna</w:t>
      </w:r>
      <w:bookmarkEnd w:id="270"/>
    </w:p>
    <w:p w14:paraId="159ED6B0" w14:textId="039D412A" w:rsidR="00F7009D" w:rsidRDefault="009D6872" w:rsidP="00F7009D">
      <w:pPr>
        <w:pStyle w:val="Brdtext"/>
      </w:pPr>
      <w:r>
        <w:t xml:space="preserve">Det tredje målet för finanspolitiken är att, genom stabiliseringspolitiken, vid behov bidra till att stabilisera konjunkturen. Stora konjunktursvängningar är kostsamma då de har en negativ effekt på investeringar, konsumtion och sysselsättning. Eftersom investeringar i allmänhet inte kan tas tillbaka tenderar de att minska när osäkerheten om den ekonomiska utvecklingen ökar. Perioder med hög arbetslöshet riskerar att leda till att de arbetslösa inte kan konkurrera om de arbeten som skapas, </w:t>
      </w:r>
      <w:r>
        <w:lastRenderedPageBreak/>
        <w:t>t.ex. för att deras kunskaper och färdigheter försämras eller att arbetsgivarna antar att så är fallet, vilket på sikt kan leda till en varaktigt högre arbetslöshet. Ett för högt resurs</w:t>
      </w:r>
      <w:r>
        <w:softHyphen/>
        <w:t xml:space="preserve">utnyttjande i en högkonjunktur kan å andra sidan leda till för snabba pris- och löneökningar, uppblåsta tillgångspriser och felinvesteringar. Kraftiga konjunktursvängningar och stora variationer i inflationstakten försämrar vidare förutsättningarna för hushåll och företag att </w:t>
      </w:r>
      <w:r w:rsidRPr="009B6080">
        <w:t xml:space="preserve">fatta rationella beslut. </w:t>
      </w:r>
      <w:r>
        <w:t>Den aktiva s</w:t>
      </w:r>
      <w:r w:rsidRPr="009B6080">
        <w:t>tabiliserings</w:t>
      </w:r>
      <w:r>
        <w:softHyphen/>
      </w:r>
      <w:r w:rsidRPr="009B6080">
        <w:t xml:space="preserve">politiken ska också värna den ekonomiska jämställdheten mellan kvinnor och män </w:t>
      </w:r>
      <w:r>
        <w:t>vid konjunktursvängningar</w:t>
      </w:r>
      <w:r w:rsidRPr="009B6080">
        <w:t>.</w:t>
      </w:r>
    </w:p>
    <w:p w14:paraId="099EC966" w14:textId="73691B7D" w:rsidR="00F7009D" w:rsidRDefault="009D6872" w:rsidP="00F7009D">
      <w:pPr>
        <w:pStyle w:val="Brdtextmedindrag"/>
      </w:pPr>
      <w:r>
        <w:t>Vid störningar som påverkar efterfrågan på varor och tjänster i ekonomin råder normalt sett inget motsatsförhållande mellan att stabilisera sysselsättningen och inflationen. Det innebär att penningpolitiken normalt stimulerar ekonomin i lågkonjunkturer och stramar åt i hög</w:t>
      </w:r>
      <w:r>
        <w:softHyphen/>
        <w:t>konjunkturer. Finanspolitiken bidrar vid sådana störningar till att stabilisera konjunkturen, främst genom de automatiska och semiautomatiska stabilisatorerna. De automatiska stabilisatorerna, som skatteintäkter och utgifter för arbets</w:t>
      </w:r>
      <w:r>
        <w:softHyphen/>
        <w:t>löshetsförsäkringen och vissa försörjningsstöd, är finanspolitikens automatiska reaktion på konjunkturförändringar. Utan att några beslut behöver fattas minskar skatteintäkterna och ökar utgifterna för bl.a. arbetslöshetsersättning vid en konjunktur</w:t>
      </w:r>
      <w:r>
        <w:softHyphen/>
        <w:t>nedgång. Den budgetförsvagning som därmed uppkommer bidrar automatiskt till att motverka konjunkturnedgången. Med semiautomatiska stabilisatorer avses främst den förstärkning av arbetsmarknadspolitiken som normalt beslutas när arbetslösheten ökar av konjunkturella skäl, men även det system för korttidsarbete som på regeringens förslag infördes i januari 2014.</w:t>
      </w:r>
    </w:p>
    <w:p w14:paraId="2BA10F05" w14:textId="76ECDFC9" w:rsidR="00F7009D" w:rsidRDefault="009D6872" w:rsidP="00F7009D">
      <w:pPr>
        <w:pStyle w:val="Brdtextmedindrag"/>
      </w:pPr>
      <w:r>
        <w:t>Finanspolitiken kan dessutom, till skillnad från penningpolitiken, vid behov hantera specifika problem som kan uppstå i ekonomin i samband med en konjunkturnedgång. Vid större efterfråge- och utbudsstörningar kan finans</w:t>
      </w:r>
      <w:r>
        <w:softHyphen/>
        <w:t xml:space="preserve">politiken behöva stötta penningpolitiken mer aktivt, framför allt i ett läge där Riksbankens reporänta redan är låg. </w:t>
      </w:r>
    </w:p>
    <w:p w14:paraId="45C57A00" w14:textId="7FECBCA5" w:rsidR="00F7009D" w:rsidRPr="006200FF" w:rsidRDefault="009D6872" w:rsidP="00F7009D">
      <w:pPr>
        <w:pStyle w:val="Brdtextmedindrag"/>
      </w:pPr>
      <w:r w:rsidRPr="00B44582">
        <w:t>Sedan regeringen tillträdde 2006 kan</w:t>
      </w:r>
      <w:r w:rsidRPr="006200FF">
        <w:t xml:space="preserve"> stabiliseringspolitiken delas in i tre huvudsakliga faser (se </w:t>
      </w:r>
      <w:r>
        <w:fldChar w:fldCharType="begin"/>
      </w:r>
      <w:r>
        <w:instrText xml:space="preserve"> REF  _Ref383604483 \* Lower \h  \* MERGEFORMAT </w:instrText>
      </w:r>
      <w:r>
        <w:fldChar w:fldCharType="separate"/>
      </w:r>
      <w:r w:rsidR="004642B5">
        <w:t xml:space="preserve">tabell </w:t>
      </w:r>
      <w:r w:rsidR="004642B5" w:rsidRPr="004642B5">
        <w:rPr>
          <w:noProof/>
        </w:rPr>
        <w:t>7</w:t>
      </w:r>
      <w:r w:rsidR="004642B5">
        <w:t>.</w:t>
      </w:r>
      <w:r w:rsidR="004642B5">
        <w:rPr>
          <w:noProof/>
        </w:rPr>
        <w:t>3</w:t>
      </w:r>
      <w:r>
        <w:fldChar w:fldCharType="end"/>
      </w:r>
      <w:r w:rsidRPr="006200FF">
        <w:t xml:space="preserve">). En första fas där resursutnyttjandet var högt fram till </w:t>
      </w:r>
      <w:r>
        <w:t xml:space="preserve">finanskrisens utbrott hösten </w:t>
      </w:r>
      <w:r w:rsidRPr="006200FF">
        <w:t xml:space="preserve">2008. Under denna </w:t>
      </w:r>
      <w:r w:rsidRPr="006200FF">
        <w:lastRenderedPageBreak/>
        <w:t xml:space="preserve">fas var finanspolitiken, mätt som förändring i strukturellt sparande, åtstramande i och med att det strukturella sparandet stärktes med 0,9 procent av BNP mellan </w:t>
      </w:r>
      <w:r>
        <w:t>2006</w:t>
      </w:r>
      <w:r w:rsidRPr="006200FF">
        <w:t xml:space="preserve"> och 2008</w:t>
      </w:r>
      <w:r w:rsidRPr="00B44582">
        <w:t xml:space="preserve">. Den andra fasen </w:t>
      </w:r>
      <w:r w:rsidRPr="006200FF">
        <w:t xml:space="preserve">sträcker sig från 2009 till 2014 då finans- och skuldkrisen inneburit </w:t>
      </w:r>
      <w:r>
        <w:t xml:space="preserve">ett stort </w:t>
      </w:r>
      <w:r w:rsidRPr="00B44582">
        <w:t xml:space="preserve">behov av att stötta ekonomin via en aktiv finanspolitik. Framöver väntas resursutnyttjandet </w:t>
      </w:r>
      <w:r w:rsidRPr="006200FF">
        <w:t>närma sig</w:t>
      </w:r>
      <w:r w:rsidRPr="00B44582">
        <w:t xml:space="preserve"> balans och </w:t>
      </w:r>
      <w:r>
        <w:t>stabiliseringspolitiken bör</w:t>
      </w:r>
      <w:r w:rsidRPr="006200FF">
        <w:t xml:space="preserve"> då gå in i en tredje fas där det strukturella sparandet stärks</w:t>
      </w:r>
      <w:r>
        <w:t xml:space="preserve"> genom </w:t>
      </w:r>
      <w:r w:rsidRPr="006200FF">
        <w:t>att framtida reformer finansieras fullt ut</w:t>
      </w:r>
      <w:r w:rsidRPr="00B44582">
        <w:t xml:space="preserve">. Sammantaget </w:t>
      </w:r>
      <w:r w:rsidRPr="006200FF">
        <w:t>visar detta att regeringen sedan den tillträdde anpassat finanspolitiken efter konjunkturutvecklingen. Regeringen bedriv</w:t>
      </w:r>
      <w:r>
        <w:t>er</w:t>
      </w:r>
      <w:r w:rsidRPr="006200FF">
        <w:t xml:space="preserve"> en finanspolitik som aktivt motverka</w:t>
      </w:r>
      <w:r>
        <w:t>r</w:t>
      </w:r>
      <w:r w:rsidRPr="006200FF">
        <w:t xml:space="preserve"> konjunktur</w:t>
      </w:r>
      <w:r>
        <w:softHyphen/>
      </w:r>
      <w:r w:rsidRPr="006200FF">
        <w:t xml:space="preserve">svägningarna med bibehållen låg statsskuld och högt </w:t>
      </w:r>
      <w:r w:rsidRPr="00B44582">
        <w:t>förtroende för de offentliga finansernas långsiktiga hållbarhet.</w:t>
      </w:r>
    </w:p>
    <w:p w14:paraId="7F393BE8" w14:textId="231D73B7" w:rsidR="00F7009D" w:rsidRPr="006200FF" w:rsidRDefault="00F7009D" w:rsidP="00F7009D">
      <w:pPr>
        <w:pStyle w:val="Brdtextmedindrag"/>
      </w:pPr>
    </w:p>
    <w:p w14:paraId="46B62EA2" w14:textId="2F8B1677" w:rsidR="00F7009D" w:rsidRPr="00B44582" w:rsidRDefault="009D6872" w:rsidP="00F7009D">
      <w:pPr>
        <w:pStyle w:val="TabellRubrik"/>
      </w:pPr>
      <w:bookmarkStart w:id="271" w:name="_Toc384401648"/>
      <w:r w:rsidRPr="006200FF">
        <w:t xml:space="preserve">Tabell </w:t>
      </w:r>
      <w:r w:rsidR="0009067D">
        <w:fldChar w:fldCharType="begin"/>
      </w:r>
      <w:r w:rsidR="0009067D">
        <w:instrText xml:space="preserve"> STYLEREF "Rubrik 1"\n \* MERGEFORMAT </w:instrText>
      </w:r>
      <w:r w:rsidR="0009067D">
        <w:fldChar w:fldCharType="separate"/>
      </w:r>
      <w:r w:rsidR="004642B5">
        <w:rPr>
          <w:noProof/>
        </w:rPr>
        <w:t>4</w:t>
      </w:r>
      <w:r w:rsidR="0009067D">
        <w:rPr>
          <w:noProof/>
        </w:rPr>
        <w:fldChar w:fldCharType="end"/>
      </w:r>
      <w:r w:rsidRPr="006200FF">
        <w:t>.</w:t>
      </w:r>
      <w:r w:rsidR="0009067D">
        <w:fldChar w:fldCharType="begin"/>
      </w:r>
      <w:r w:rsidR="0009067D">
        <w:instrText xml:space="preserve"> SEQ Tabell \* Arabic \s 1  \* MERGEFORMAT </w:instrText>
      </w:r>
      <w:r w:rsidR="0009067D">
        <w:fldChar w:fldCharType="separate"/>
      </w:r>
      <w:r w:rsidR="004642B5">
        <w:rPr>
          <w:noProof/>
        </w:rPr>
        <w:t>1</w:t>
      </w:r>
      <w:r w:rsidR="0009067D">
        <w:rPr>
          <w:noProof/>
        </w:rPr>
        <w:fldChar w:fldCharType="end"/>
      </w:r>
      <w:r w:rsidRPr="006200FF">
        <w:t xml:space="preserve"> BNP-gap och förändring av </w:t>
      </w:r>
      <w:r w:rsidRPr="00B44582">
        <w:t>strukturellt sparande</w:t>
      </w:r>
      <w:bookmarkEnd w:id="271"/>
    </w:p>
    <w:p w14:paraId="5627CBD3" w14:textId="7C6902F6" w:rsidR="00F7009D" w:rsidRPr="006200FF" w:rsidRDefault="009D6872" w:rsidP="00F7009D">
      <w:pPr>
        <w:pStyle w:val="TabellUnderrubrik"/>
      </w:pPr>
      <w:r w:rsidRPr="006200FF">
        <w:t>Procent av BNP</w:t>
      </w:r>
    </w:p>
    <w:tbl>
      <w:tblPr>
        <w:tblStyle w:val="RKEgentabell"/>
        <w:tblW w:w="4383" w:type="dxa"/>
        <w:tblLayout w:type="fixed"/>
        <w:tblLook w:val="0460" w:firstRow="1" w:lastRow="1" w:firstColumn="0" w:lastColumn="0" w:noHBand="0" w:noVBand="1"/>
      </w:tblPr>
      <w:tblGrid>
        <w:gridCol w:w="1755"/>
        <w:gridCol w:w="876"/>
        <w:gridCol w:w="876"/>
        <w:gridCol w:w="876"/>
      </w:tblGrid>
      <w:tr w:rsidR="00F7009D" w:rsidRPr="006200FF" w14:paraId="535AF922" w14:textId="77777777" w:rsidTr="00F7009D">
        <w:trPr>
          <w:cnfStyle w:val="100000000000" w:firstRow="1" w:lastRow="0" w:firstColumn="0" w:lastColumn="0" w:oddVBand="0" w:evenVBand="0" w:oddHBand="0" w:evenHBand="0" w:firstRowFirstColumn="0" w:firstRowLastColumn="0" w:lastRowFirstColumn="0" w:lastRowLastColumn="0"/>
        </w:trPr>
        <w:tc>
          <w:tcPr>
            <w:tcW w:w="1755" w:type="dxa"/>
          </w:tcPr>
          <w:p w14:paraId="11C9D0B4" w14:textId="77777777" w:rsidR="00F7009D" w:rsidRPr="006200FF" w:rsidRDefault="00F7009D" w:rsidP="00F7009D">
            <w:pPr>
              <w:pStyle w:val="TabellHuvud"/>
              <w:keepNext/>
              <w:keepLines/>
              <w:jc w:val="left"/>
            </w:pPr>
          </w:p>
        </w:tc>
        <w:tc>
          <w:tcPr>
            <w:tcW w:w="876" w:type="dxa"/>
          </w:tcPr>
          <w:p w14:paraId="065847A9" w14:textId="48593EF8" w:rsidR="00F7009D" w:rsidRPr="00B44582" w:rsidRDefault="009D6872" w:rsidP="00F7009D">
            <w:pPr>
              <w:pStyle w:val="TabellHuvud"/>
              <w:keepNext/>
              <w:keepLines/>
            </w:pPr>
            <w:r>
              <w:t>2006–</w:t>
            </w:r>
            <w:r w:rsidRPr="00B44582">
              <w:t>2008</w:t>
            </w:r>
          </w:p>
        </w:tc>
        <w:tc>
          <w:tcPr>
            <w:tcW w:w="876" w:type="dxa"/>
          </w:tcPr>
          <w:p w14:paraId="03C1CFB4" w14:textId="14861315" w:rsidR="00F7009D" w:rsidRPr="00B44582" w:rsidRDefault="009D6872" w:rsidP="00F7009D">
            <w:pPr>
              <w:pStyle w:val="TabellHuvud"/>
              <w:keepNext/>
              <w:keepLines/>
            </w:pPr>
            <w:r>
              <w:t>2009–</w:t>
            </w:r>
            <w:r w:rsidRPr="00B44582">
              <w:t>2014</w:t>
            </w:r>
          </w:p>
        </w:tc>
        <w:tc>
          <w:tcPr>
            <w:tcW w:w="876" w:type="dxa"/>
          </w:tcPr>
          <w:p w14:paraId="3D49CD6F" w14:textId="3693A086" w:rsidR="00F7009D" w:rsidRPr="00B44582" w:rsidRDefault="009D6872" w:rsidP="00F7009D">
            <w:pPr>
              <w:pStyle w:val="TabellHuvud"/>
              <w:keepNext/>
              <w:keepLines/>
            </w:pPr>
            <w:r>
              <w:t>2015–</w:t>
            </w:r>
            <w:r w:rsidRPr="00B44582">
              <w:t>2018</w:t>
            </w:r>
          </w:p>
        </w:tc>
      </w:tr>
      <w:tr w:rsidR="00F7009D" w:rsidRPr="006200FF" w14:paraId="0B2CC8B5" w14:textId="77777777" w:rsidTr="00F7009D">
        <w:tc>
          <w:tcPr>
            <w:tcW w:w="1755" w:type="dxa"/>
            <w:tcBorders>
              <w:bottom w:val="single" w:sz="4" w:space="0" w:color="auto"/>
            </w:tcBorders>
          </w:tcPr>
          <w:p w14:paraId="0028F90F" w14:textId="1CCA60DF" w:rsidR="00F7009D" w:rsidRPr="00B44582" w:rsidRDefault="009D6872" w:rsidP="00F7009D">
            <w:pPr>
              <w:pStyle w:val="TabellRader"/>
              <w:keepNext/>
              <w:keepLines/>
              <w:jc w:val="left"/>
            </w:pPr>
            <w:r w:rsidRPr="00B44582">
              <w:t>Strukturellt sparande, procent av BNP, förändring</w:t>
            </w:r>
            <w:r w:rsidRPr="006200FF">
              <w:rPr>
                <w:vertAlign w:val="superscript"/>
              </w:rPr>
              <w:t>1</w:t>
            </w:r>
          </w:p>
        </w:tc>
        <w:tc>
          <w:tcPr>
            <w:tcW w:w="876" w:type="dxa"/>
            <w:tcBorders>
              <w:bottom w:val="single" w:sz="4" w:space="0" w:color="auto"/>
            </w:tcBorders>
          </w:tcPr>
          <w:p w14:paraId="3EE7702B" w14:textId="63A39578" w:rsidR="00F7009D" w:rsidRPr="006200FF" w:rsidRDefault="009D6872" w:rsidP="00F7009D">
            <w:pPr>
              <w:pStyle w:val="TabellRader"/>
              <w:keepNext/>
              <w:keepLines/>
            </w:pPr>
            <w:r w:rsidRPr="006200FF">
              <w:t>0,9</w:t>
            </w:r>
          </w:p>
        </w:tc>
        <w:tc>
          <w:tcPr>
            <w:tcW w:w="876" w:type="dxa"/>
            <w:tcBorders>
              <w:bottom w:val="single" w:sz="4" w:space="0" w:color="auto"/>
            </w:tcBorders>
          </w:tcPr>
          <w:p w14:paraId="4FC6F28B" w14:textId="15AA1169" w:rsidR="00F7009D" w:rsidRPr="006200FF" w:rsidRDefault="009D6872" w:rsidP="00F7009D">
            <w:pPr>
              <w:pStyle w:val="TabellRader"/>
              <w:keepNext/>
              <w:keepLines/>
            </w:pPr>
            <w:r w:rsidRPr="006200FF">
              <w:t>-2,0</w:t>
            </w:r>
          </w:p>
        </w:tc>
        <w:tc>
          <w:tcPr>
            <w:tcW w:w="876" w:type="dxa"/>
            <w:tcBorders>
              <w:bottom w:val="single" w:sz="4" w:space="0" w:color="auto"/>
            </w:tcBorders>
          </w:tcPr>
          <w:p w14:paraId="1E53AD51" w14:textId="386AA371" w:rsidR="00F7009D" w:rsidRPr="006200FF" w:rsidRDefault="009D6872" w:rsidP="00F7009D">
            <w:pPr>
              <w:pStyle w:val="TabellRader"/>
              <w:keepNext/>
              <w:keepLines/>
            </w:pPr>
            <w:r w:rsidRPr="006200FF">
              <w:t>1,4</w:t>
            </w:r>
          </w:p>
        </w:tc>
      </w:tr>
      <w:tr w:rsidR="00F7009D" w:rsidRPr="006200FF" w14:paraId="239A6C24" w14:textId="77777777" w:rsidTr="00F7009D">
        <w:trPr>
          <w:cnfStyle w:val="010000000000" w:firstRow="0" w:lastRow="1" w:firstColumn="0" w:lastColumn="0" w:oddVBand="0" w:evenVBand="0" w:oddHBand="0" w:evenHBand="0" w:firstRowFirstColumn="0" w:firstRowLastColumn="0" w:lastRowFirstColumn="0" w:lastRowLastColumn="0"/>
        </w:trPr>
        <w:tc>
          <w:tcPr>
            <w:tcW w:w="1755" w:type="dxa"/>
            <w:tcBorders>
              <w:top w:val="single" w:sz="4" w:space="0" w:color="auto"/>
            </w:tcBorders>
          </w:tcPr>
          <w:p w14:paraId="027D22EF" w14:textId="04C04971" w:rsidR="00F7009D" w:rsidRPr="006200FF" w:rsidRDefault="009D6872" w:rsidP="00F7009D">
            <w:pPr>
              <w:pStyle w:val="TabellSlutsumma"/>
              <w:keepNext/>
              <w:keepLines/>
              <w:jc w:val="left"/>
            </w:pPr>
            <w:r w:rsidRPr="00B44582">
              <w:t>BNP-gap, procent av potentiell BNP, genomsnitt</w:t>
            </w:r>
            <w:r w:rsidRPr="006200FF">
              <w:rPr>
                <w:vertAlign w:val="superscript"/>
              </w:rPr>
              <w:t>2</w:t>
            </w:r>
          </w:p>
        </w:tc>
        <w:tc>
          <w:tcPr>
            <w:tcW w:w="876" w:type="dxa"/>
            <w:tcBorders>
              <w:top w:val="single" w:sz="4" w:space="0" w:color="auto"/>
            </w:tcBorders>
          </w:tcPr>
          <w:p w14:paraId="15B1E772" w14:textId="6E0CE5AA" w:rsidR="00F7009D" w:rsidRPr="006200FF" w:rsidRDefault="009D6872" w:rsidP="00F7009D">
            <w:pPr>
              <w:pStyle w:val="TabellSlutsumma"/>
              <w:keepNext/>
              <w:keepLines/>
            </w:pPr>
            <w:r w:rsidRPr="006200FF">
              <w:t>1,5</w:t>
            </w:r>
          </w:p>
        </w:tc>
        <w:tc>
          <w:tcPr>
            <w:tcW w:w="876" w:type="dxa"/>
            <w:tcBorders>
              <w:top w:val="single" w:sz="4" w:space="0" w:color="auto"/>
            </w:tcBorders>
          </w:tcPr>
          <w:p w14:paraId="6508B1DE" w14:textId="7FD38CC3" w:rsidR="00F7009D" w:rsidRPr="006200FF" w:rsidRDefault="009D6872" w:rsidP="00F7009D">
            <w:pPr>
              <w:pStyle w:val="TabellSlutsumma"/>
              <w:keepNext/>
              <w:keepLines/>
            </w:pPr>
            <w:r w:rsidRPr="00B44582">
              <w:t>-3,1</w:t>
            </w:r>
          </w:p>
        </w:tc>
        <w:tc>
          <w:tcPr>
            <w:tcW w:w="876" w:type="dxa"/>
            <w:tcBorders>
              <w:top w:val="single" w:sz="4" w:space="0" w:color="auto"/>
            </w:tcBorders>
          </w:tcPr>
          <w:p w14:paraId="199C7DFF" w14:textId="71CC0528" w:rsidR="00F7009D" w:rsidRPr="006200FF" w:rsidRDefault="009D6872" w:rsidP="00F7009D">
            <w:pPr>
              <w:pStyle w:val="TabellSlutsumma"/>
              <w:keepNext/>
              <w:keepLines/>
            </w:pPr>
            <w:r w:rsidRPr="00B44582">
              <w:t>-0,5</w:t>
            </w:r>
          </w:p>
        </w:tc>
      </w:tr>
    </w:tbl>
    <w:p w14:paraId="7CDD36DF" w14:textId="1F3AF256" w:rsidR="00F7009D" w:rsidRPr="00B44582" w:rsidRDefault="009D6872" w:rsidP="00F7009D">
      <w:pPr>
        <w:pStyle w:val="TabellFotnot"/>
        <w:spacing w:before="20"/>
      </w:pPr>
      <w:r w:rsidRPr="006200FF">
        <w:rPr>
          <w:sz w:val="16"/>
          <w:vertAlign w:val="superscript"/>
        </w:rPr>
        <w:t>1</w:t>
      </w:r>
      <w:r w:rsidRPr="00B44582">
        <w:t xml:space="preserve"> Avser för 2006</w:t>
      </w:r>
      <w:r>
        <w:t>–</w:t>
      </w:r>
      <w:r w:rsidRPr="006200FF">
        <w:t>2008 skillnaden mellan det strukturella sparandet (som andel av BNP) 2008 och det strukturella sparandet (som</w:t>
      </w:r>
      <w:r>
        <w:t xml:space="preserve"> andel av BNP) 2006, för 2009–</w:t>
      </w:r>
      <w:r w:rsidRPr="006200FF">
        <w:t xml:space="preserve">2014 skillnaden mellan det strukturella sparandet (som andel av  BNP) 2014 och det strukturella sparandet (som andel av BNP) </w:t>
      </w:r>
      <w:r>
        <w:t>2008, respektive för 2015–</w:t>
      </w:r>
      <w:r w:rsidRPr="006200FF">
        <w:t>2018 skillnaden mellan det strukturella sparandet (som andel av BNP) 2018 och det strukturella sparandet (som andel av BNP) 2014.</w:t>
      </w:r>
    </w:p>
    <w:p w14:paraId="5A5F5478" w14:textId="5675A07E" w:rsidR="00F7009D" w:rsidRDefault="009D6872" w:rsidP="00F7009D">
      <w:pPr>
        <w:pStyle w:val="TabellFotnot"/>
        <w:spacing w:before="20"/>
      </w:pPr>
      <w:r w:rsidRPr="006200FF">
        <w:rPr>
          <w:vertAlign w:val="superscript"/>
        </w:rPr>
        <w:t>2</w:t>
      </w:r>
      <w:r w:rsidRPr="00B44582">
        <w:rPr>
          <w:vertAlign w:val="superscript"/>
        </w:rPr>
        <w:t xml:space="preserve"> </w:t>
      </w:r>
      <w:r w:rsidRPr="006200FF">
        <w:t>Avser genomsnittet av BNP-gapet (som andel av potentiell BNP respektive år</w:t>
      </w:r>
      <w:r w:rsidRPr="00B44582">
        <w:t xml:space="preserve">) </w:t>
      </w:r>
      <w:r w:rsidRPr="006200FF">
        <w:t>under</w:t>
      </w:r>
      <w:r>
        <w:t xml:space="preserve"> år 2006–</w:t>
      </w:r>
      <w:r w:rsidRPr="00B44582">
        <w:t>2</w:t>
      </w:r>
      <w:r>
        <w:t>008, 2009–2014 respektive 2015–</w:t>
      </w:r>
      <w:r w:rsidRPr="006200FF">
        <w:t>2018.</w:t>
      </w:r>
    </w:p>
    <w:p w14:paraId="15A83943" w14:textId="7EA4AC00" w:rsidR="00F7009D" w:rsidRDefault="009D6872" w:rsidP="00F7009D">
      <w:pPr>
        <w:pStyle w:val="TabellFotnot"/>
      </w:pPr>
      <w:r>
        <w:t>Källor: Statistiska centralbyrån och egna beräkningar.</w:t>
      </w:r>
    </w:p>
    <w:p w14:paraId="4E7082F2" w14:textId="3EC64FAA" w:rsidR="00F7009D" w:rsidRDefault="009D6872" w:rsidP="00F7009D">
      <w:pPr>
        <w:pStyle w:val="Rubrik2"/>
      </w:pPr>
      <w:bookmarkStart w:id="272" w:name="_Toc384401498"/>
      <w:r w:rsidRPr="00777660">
        <w:t>De</w:t>
      </w:r>
      <w:r>
        <w:t>t</w:t>
      </w:r>
      <w:r w:rsidRPr="00777660">
        <w:t xml:space="preserve"> budgetpolitiska </w:t>
      </w:r>
      <w:r>
        <w:t>ramverkets</w:t>
      </w:r>
      <w:r w:rsidRPr="00777660">
        <w:t xml:space="preserve"> roll för att nå målen för finanspolitiken</w:t>
      </w:r>
      <w:bookmarkEnd w:id="272"/>
    </w:p>
    <w:p w14:paraId="3D3F3645" w14:textId="1982B911" w:rsidR="00F7009D" w:rsidRDefault="009D6872" w:rsidP="00F7009D">
      <w:pPr>
        <w:pStyle w:val="Brdtext"/>
      </w:pPr>
      <w:r>
        <w:t>Eftersom det finns flera mål för finanspolitiken måste regeringen kontinuerligt göra avvägningar mellan de olika målen. Ibland uppstår det målkonflikter, vilket tvingar fram prioriteringar. Det budgetpolitiska ramverket, dvs. överskotts</w:t>
      </w:r>
      <w:r>
        <w:softHyphen/>
        <w:t xml:space="preserve">målet, utgiftstaket och det kommunala balanskravet, används i den politiska beslutsprocessen för att skapa förutsättningar för att finanspolitikens övergripande mål ska kunna nås på ett sätt som säkerställer att finanspolitiken är långsiktigt hållbar och för att skapa ett utrymme för aktiva finanspolitiska åtgärder vid större efterfråge- och </w:t>
      </w:r>
      <w:r>
        <w:lastRenderedPageBreak/>
        <w:t>utbudsstörningar eller kriser i det finansiella systemet. Erfarenheter av tidigare statsfinansiella kriser visar på vikten av tydliga budgetpolitiska mål och en väl utformad budgetprocess för att de överordnade finanspolitiska målen ska kunna nås. De budgetpolitiska målen har även varit viktiga för att stärka finanspolitikens transparens och trovärdighet.</w:t>
      </w:r>
    </w:p>
    <w:p w14:paraId="3D11C3BE" w14:textId="7CDEA65D" w:rsidR="00F7009D" w:rsidRDefault="009D6872" w:rsidP="00F7009D">
      <w:pPr>
        <w:pStyle w:val="Brdtextmedindrag"/>
      </w:pPr>
      <w:r>
        <w:t>Det är viktigt att betona att syftet med ett budgetpolitiskt ramverk inte är att frånta demokratiskt valda företrädare beslutanderätten över finanspolitiken. Det är varken möjligt eller önskvärt att ersätta den politiska besluts</w:t>
      </w:r>
      <w:r>
        <w:softHyphen/>
        <w:t>processen med mekaniska regler. Det politiska systemet kan dock använda sig av mål och principer som bidrar till att göra finanspolitiken långsiktigt hållbar. Ett trovärdigt budgetpolitiskt ramverk, med tydliga mål och restriktioner, kan i hög grad bidra till att finanspolitiken utformas på ett långsiktigt hållbart sätt. Det svenska budgetpolitiska ramverket spelar därför en avgörande roll när storleken på budgetutrymmet eller besparingsbehovet fastställs. Det är dock viktigt att poängtera att regeringen vid utformningen av den övergripande inriktningen på finanspolitiken gör en bred analys, genom att utöver de budgetpolitiska målen även ta hänsyn till de övergripande målen för finanspolitiken, finanspolitikens långsiktiga hållbarhet och den osäkerhet om framtiden som alltid finns.</w:t>
      </w:r>
    </w:p>
    <w:p w14:paraId="42AB7C66" w14:textId="7E312A9E" w:rsidR="00F7009D" w:rsidRDefault="009D6872" w:rsidP="00F7009D">
      <w:pPr>
        <w:pStyle w:val="Rubrik3"/>
      </w:pPr>
      <w:bookmarkStart w:id="273" w:name="_Toc384401499"/>
      <w:r>
        <w:t>Regeringen utvecklar budgetprocessen</w:t>
      </w:r>
      <w:bookmarkEnd w:id="273"/>
    </w:p>
    <w:p w14:paraId="03EB7B5A" w14:textId="77939E23" w:rsidR="00F7009D" w:rsidRDefault="009D6872" w:rsidP="00F7009D">
      <w:pPr>
        <w:pStyle w:val="Brdtext"/>
      </w:pPr>
      <w:r>
        <w:t>Regeringen har kontinuerligt sedan den tillträdde 2006 förstärkt och vidareutvecklat det budgetpolitiska ramverket. Som ett led i detta överlämnade regeringen den 18 mars 2014 propositionen En utvecklad budgetprocess (prop. 2013/14:173) till riksdagen.</w:t>
      </w:r>
      <w:r w:rsidRPr="00A637B0">
        <w:t xml:space="preserve"> Propositionen </w:t>
      </w:r>
      <w:r>
        <w:t xml:space="preserve">tar </w:t>
      </w:r>
      <w:r w:rsidRPr="00A637B0">
        <w:t xml:space="preserve">sin utgångspunkt i </w:t>
      </w:r>
      <w:r>
        <w:t xml:space="preserve">förslagen i </w:t>
      </w:r>
      <w:r w:rsidRPr="00A637B0">
        <w:t>slutbetänkandet från den parlamentariskt</w:t>
      </w:r>
      <w:r>
        <w:t xml:space="preserve"> </w:t>
      </w:r>
      <w:r w:rsidRPr="00A637B0">
        <w:t>sammansatta Budgetprocesskommittén</w:t>
      </w:r>
      <w:r>
        <w:t xml:space="preserve"> (dir. 2012:124).</w:t>
      </w:r>
      <w:r w:rsidRPr="00A637B0">
        <w:t xml:space="preserve"> </w:t>
      </w:r>
      <w:r>
        <w:t>Kommittén</w:t>
      </w:r>
      <w:r w:rsidRPr="00A637B0">
        <w:t xml:space="preserve"> hade till uppdrag att utifrån erfarenheterna av nuvarande lagar och praxis </w:t>
      </w:r>
      <w:r>
        <w:t xml:space="preserve">överväga hur budgetramverket skulle kunna </w:t>
      </w:r>
      <w:r w:rsidRPr="00A637B0">
        <w:t>stärka</w:t>
      </w:r>
      <w:r>
        <w:t>s</w:t>
      </w:r>
      <w:r w:rsidRPr="00A637B0">
        <w:t xml:space="preserve"> och förtydliga</w:t>
      </w:r>
      <w:r>
        <w:t>s</w:t>
      </w:r>
      <w:r w:rsidRPr="00A637B0">
        <w:t xml:space="preserve">. Utredningen överlämnade </w:t>
      </w:r>
      <w:r>
        <w:t xml:space="preserve">sitt slutbetänkande (SOU 2013:73) </w:t>
      </w:r>
      <w:r w:rsidRPr="00A637B0">
        <w:t>till regeringen den 3 oktober 2013</w:t>
      </w:r>
      <w:r>
        <w:t>, och har därefter</w:t>
      </w:r>
      <w:r w:rsidRPr="00A637B0">
        <w:t xml:space="preserve"> remissbehandlats.</w:t>
      </w:r>
      <w:r>
        <w:t xml:space="preserve"> </w:t>
      </w:r>
    </w:p>
    <w:p w14:paraId="4D888E7D" w14:textId="6CFE8631" w:rsidR="00F7009D" w:rsidRDefault="009D6872" w:rsidP="00F7009D">
      <w:pPr>
        <w:pStyle w:val="Brdtextmedindrag"/>
      </w:pPr>
      <w:r>
        <w:t>Förslagen i propositionen innebär huvud</w:t>
      </w:r>
      <w:r>
        <w:softHyphen/>
        <w:t xml:space="preserve">sakligen en kodifiering av befintlig </w:t>
      </w:r>
      <w:r w:rsidRPr="001535B9">
        <w:t xml:space="preserve">praxis </w:t>
      </w:r>
      <w:r>
        <w:t xml:space="preserve">om hur </w:t>
      </w:r>
      <w:r>
        <w:lastRenderedPageBreak/>
        <w:t xml:space="preserve">riksdagen i nuläget fattar beslut om statens budget inom den s.k. </w:t>
      </w:r>
      <w:r w:rsidRPr="001E212F">
        <w:t>rambeslutsprocessen</w:t>
      </w:r>
      <w:r>
        <w:t xml:space="preserve">, en reglering av </w:t>
      </w:r>
      <w:r w:rsidRPr="001E212F">
        <w:t>processen för beslut om ändringar i statens budget för löpande budgetår</w:t>
      </w:r>
      <w:r>
        <w:t xml:space="preserve"> och att krav på </w:t>
      </w:r>
      <w:r w:rsidRPr="001E212F">
        <w:t>regeringens uppföljning och utvärdering av de budgetpolitiska målen</w:t>
      </w:r>
      <w:r w:rsidRPr="008E14D9">
        <w:t xml:space="preserve"> </w:t>
      </w:r>
      <w:r>
        <w:t>blir lagfäst.</w:t>
      </w:r>
      <w:r w:rsidRPr="001535B9">
        <w:t xml:space="preserve"> </w:t>
      </w:r>
      <w:r>
        <w:t>R</w:t>
      </w:r>
      <w:r w:rsidRPr="001535B9">
        <w:t xml:space="preserve">egleringen av budgetprocessen </w:t>
      </w:r>
      <w:r>
        <w:t xml:space="preserve">blir genom förslagen i propositionen tydligare och mer rättvisande. Genom att praxis blir lagfäst uppnås även </w:t>
      </w:r>
      <w:r w:rsidRPr="001535B9">
        <w:t>ökad stabilitet och förutsägbarhet för budgetarbetet inom såväl regering</w:t>
      </w:r>
      <w:r>
        <w:t>en</w:t>
      </w:r>
      <w:r w:rsidRPr="001535B9">
        <w:t xml:space="preserve"> som riksdag</w:t>
      </w:r>
      <w:r>
        <w:t xml:space="preserve">en. </w:t>
      </w:r>
    </w:p>
    <w:p w14:paraId="34912986" w14:textId="2D602124" w:rsidR="00F7009D" w:rsidRDefault="009D6872" w:rsidP="00F7009D">
      <w:pPr>
        <w:pStyle w:val="Brdtextmedindrag"/>
      </w:pPr>
      <w:r>
        <w:t>Förslagen i propositionen</w:t>
      </w:r>
      <w:r w:rsidRPr="00A637B0">
        <w:t xml:space="preserve"> innebär </w:t>
      </w:r>
      <w:r>
        <w:t xml:space="preserve">att </w:t>
      </w:r>
      <w:r w:rsidRPr="00A637B0">
        <w:t xml:space="preserve">förtydliganden </w:t>
      </w:r>
      <w:r>
        <w:t xml:space="preserve">görs i riksdagsordningen </w:t>
      </w:r>
      <w:r w:rsidRPr="00A637B0">
        <w:t xml:space="preserve">angående hur riksdagen fattar beslut om statens budget inom </w:t>
      </w:r>
      <w:r w:rsidRPr="001E212F">
        <w:t>rambeslutsprocessen</w:t>
      </w:r>
      <w:r w:rsidRPr="00A637B0">
        <w:t xml:space="preserve">, som innebär att beslut om statens budget fattas i två steg. </w:t>
      </w:r>
      <w:r>
        <w:t>Rambeslutsprocessen</w:t>
      </w:r>
      <w:r w:rsidRPr="00A637B0">
        <w:t xml:space="preserve"> har använts </w:t>
      </w:r>
      <w:r>
        <w:t xml:space="preserve">vid beslut om statens budget </w:t>
      </w:r>
      <w:r w:rsidRPr="00A637B0">
        <w:t>sedan omläg</w:t>
      </w:r>
      <w:r>
        <w:t>gningen av budgetprocessen 1997.</w:t>
      </w:r>
      <w:r w:rsidRPr="00A637B0">
        <w:t xml:space="preserve"> </w:t>
      </w:r>
      <w:r>
        <w:t>Beslutsmodellen</w:t>
      </w:r>
      <w:r w:rsidRPr="00A637B0">
        <w:t xml:space="preserve"> är väl etablerad och har </w:t>
      </w:r>
      <w:r>
        <w:t xml:space="preserve">en </w:t>
      </w:r>
      <w:r w:rsidRPr="00A637B0">
        <w:t>bred parlamentarisk förankring.</w:t>
      </w:r>
      <w:r>
        <w:t xml:space="preserve"> </w:t>
      </w:r>
      <w:r w:rsidRPr="00A637B0">
        <w:t>I propositionen föreslås att rambeslutsprocessen ska användas vid beslut om statens budget</w:t>
      </w:r>
      <w:r>
        <w:t>, om inte riksdagen genom lag beslutat något annat</w:t>
      </w:r>
      <w:r w:rsidRPr="00A637B0">
        <w:t>. Propositionen tydliggör även vilka beslut riksdagen ska fatta i det första respektive det andra beslutssteget i rambes</w:t>
      </w:r>
      <w:r>
        <w:t xml:space="preserve">lutsprocessen. </w:t>
      </w:r>
    </w:p>
    <w:p w14:paraId="040A2EB8" w14:textId="49156142" w:rsidR="00F7009D" w:rsidRDefault="009D6872" w:rsidP="00F7009D">
      <w:pPr>
        <w:pStyle w:val="Brdtextmedindrag"/>
      </w:pPr>
      <w:r w:rsidRPr="00A637B0">
        <w:t xml:space="preserve">Ordningen för hur </w:t>
      </w:r>
      <w:r w:rsidRPr="001E212F">
        <w:t>ändringar i statens budget för det innevarande budgetåret</w:t>
      </w:r>
      <w:r w:rsidRPr="00A637B0">
        <w:t xml:space="preserve"> ska </w:t>
      </w:r>
      <w:r>
        <w:t xml:space="preserve">föreslås och </w:t>
      </w:r>
      <w:r w:rsidRPr="00A637B0">
        <w:t>beslutas är i</w:t>
      </w:r>
      <w:r>
        <w:t> </w:t>
      </w:r>
      <w:r w:rsidRPr="00A637B0">
        <w:t xml:space="preserve">dag i </w:t>
      </w:r>
      <w:r>
        <w:t>det närmaste oreglerad och styrd</w:t>
      </w:r>
      <w:r w:rsidRPr="00A637B0">
        <w:t xml:space="preserve"> av praxis. I propositionen föreslås att </w:t>
      </w:r>
      <w:r>
        <w:t>förslag till ändringar i budgeten</w:t>
      </w:r>
      <w:r w:rsidRPr="00A637B0">
        <w:t xml:space="preserve"> i normalfallet kan lämnas högst två gånger per år, i samband med den ekonomiska vårpropositionen och budgetpropositionen. Vidare föreslås att beslut om ändringar i statens budget fattas </w:t>
      </w:r>
      <w:r>
        <w:t>genom</w:t>
      </w:r>
      <w:r w:rsidRPr="00A637B0">
        <w:t xml:space="preserve"> ett enda beslut och att finansutskottet blir ansvarigt utskott för beredning av </w:t>
      </w:r>
      <w:r>
        <w:t xml:space="preserve">samtliga </w:t>
      </w:r>
      <w:r w:rsidRPr="00A637B0">
        <w:t>förslag till ändringar i statens budget.</w:t>
      </w:r>
    </w:p>
    <w:p w14:paraId="4136DC57" w14:textId="491FF28C" w:rsidR="00F7009D" w:rsidRDefault="009D6872" w:rsidP="00F7009D">
      <w:pPr>
        <w:pStyle w:val="Brdtextmedindrag"/>
      </w:pPr>
      <w:r>
        <w:t>I propositionen lämnas också förslag angående</w:t>
      </w:r>
      <w:r w:rsidRPr="00D47AE5">
        <w:t xml:space="preserve"> </w:t>
      </w:r>
      <w:r w:rsidRPr="001E212F">
        <w:t>uppföljning och utvärdering av de budgetpolitiska målen</w:t>
      </w:r>
      <w:r>
        <w:t>.</w:t>
      </w:r>
      <w:r w:rsidRPr="00D47AE5">
        <w:t xml:space="preserve"> I </w:t>
      </w:r>
      <w:r>
        <w:t xml:space="preserve">budgetlagen (2011:203) tydliggörs att regeringen i </w:t>
      </w:r>
      <w:r w:rsidRPr="00D47AE5">
        <w:t xml:space="preserve">redovisningen till riksdagen av måluppfyllelsen avseende överskottsmålet </w:t>
      </w:r>
      <w:r>
        <w:t xml:space="preserve">ska ta </w:t>
      </w:r>
      <w:r w:rsidRPr="00D47AE5">
        <w:t>hänsyn till beslutade, föreslagna och aviserade budgetpolitiska åtgärder.</w:t>
      </w:r>
      <w:r>
        <w:t xml:space="preserve"> Detta är en kodifiering av befintlig praxis.</w:t>
      </w:r>
      <w:r w:rsidRPr="00D47AE5">
        <w:t xml:space="preserve"> </w:t>
      </w:r>
      <w:r>
        <w:t>I propositionen föreslås vidare att d</w:t>
      </w:r>
      <w:r w:rsidRPr="00D47AE5">
        <w:t xml:space="preserve">et </w:t>
      </w:r>
      <w:r>
        <w:t>förs in ett krav i budgetlagen</w:t>
      </w:r>
      <w:r w:rsidRPr="00D47AE5">
        <w:t xml:space="preserve"> på att regeringen vid en bedömd avvikelse från överskottsmålet ska redogöra för hur en återgång till målet ska ske. Slutligen </w:t>
      </w:r>
      <w:r>
        <w:t>föreslås</w:t>
      </w:r>
      <w:r w:rsidRPr="00D47AE5">
        <w:t xml:space="preserve"> att regeringen ska se till att det </w:t>
      </w:r>
      <w:r>
        <w:t xml:space="preserve">årligen </w:t>
      </w:r>
      <w:r w:rsidRPr="00D47AE5">
        <w:t xml:space="preserve">sker en extern utvärdering av hur </w:t>
      </w:r>
      <w:r>
        <w:t xml:space="preserve">de </w:t>
      </w:r>
      <w:r>
        <w:lastRenderedPageBreak/>
        <w:t>budgetpolitiska målen uppnås. Regeringen bedömer att nuvarande ordning, där Riks</w:t>
      </w:r>
      <w:r>
        <w:softHyphen/>
        <w:t>revisionen, Finanspolitiska rådet, Konjunktur</w:t>
      </w:r>
      <w:r>
        <w:softHyphen/>
        <w:t>institutet och Ekonomi</w:t>
      </w:r>
      <w:r>
        <w:softHyphen/>
        <w:t>styrningsverket utifrån olika perspektiv genomför analyser av hur de budgetpolitiska målen iakttas, uppfyller det föreslagna kravet på utvärdering.</w:t>
      </w:r>
    </w:p>
    <w:p w14:paraId="6E9DADB1" w14:textId="315736C6" w:rsidR="00F7009D" w:rsidRPr="006200FF" w:rsidRDefault="009D6872" w:rsidP="00F7009D">
      <w:pPr>
        <w:pStyle w:val="Brdtextmedindrag"/>
      </w:pPr>
      <w:r>
        <w:t>Ändringarna i riksdagsordningen och budgetlagen föreslås träda i kraft den 1 september 2014.</w:t>
      </w:r>
    </w:p>
    <w:p w14:paraId="36A65231" w14:textId="7A82479D" w:rsidR="00F7009D" w:rsidRDefault="009D6872" w:rsidP="00F7009D">
      <w:pPr>
        <w:pStyle w:val="Rubrik2"/>
      </w:pPr>
      <w:bookmarkStart w:id="274" w:name="_Toc384401500"/>
      <w:r>
        <w:t>Uppföljning</w:t>
      </w:r>
      <w:r w:rsidRPr="00777660">
        <w:t xml:space="preserve"> av överskottsmålet</w:t>
      </w:r>
      <w:bookmarkEnd w:id="274"/>
    </w:p>
    <w:p w14:paraId="6EF8D7EB" w14:textId="39C82892" w:rsidR="00F7009D" w:rsidRDefault="009D6872" w:rsidP="00F7009D">
      <w:pPr>
        <w:pStyle w:val="Brdtext"/>
      </w:pPr>
      <w:r>
        <w:t>Överskottsmålet anger att det finansiella sparandet i den offentliga sektorn ska motsvara 1 procent av BNP i genomsnitt över en konjunkturcykel. Att överskottsmålet är formulerat som ett genomsnitt över en konjunkturcykel, i stället för som ett årligt mål på 1 procent av BNP, är motiverat av stabiliseringspolitiska skäl. Om målet skulle vara 1 procents sparande varje enskilt år skulle finanspolitiken behöva stramas åt när konjunkturen försvagas för att säkerställa att det årliga målet nås. Politiken skulle då förstärka konjunktursvängningarna i stället för att stabilisera dem. Att målet är formulerat som ett genomsnitt över en konjunkturcykel gör det dock svårare att följa upp om finanspolitiken ligger i linje med målet.</w:t>
      </w:r>
    </w:p>
    <w:p w14:paraId="5B80381F" w14:textId="762A6003" w:rsidR="00F7009D" w:rsidRDefault="009D6872" w:rsidP="00F7009D">
      <w:pPr>
        <w:pStyle w:val="Brdtextmedindrag"/>
      </w:pPr>
      <w:r>
        <w:t xml:space="preserve">Eftersom överskottsmålet främst utgör ett framåtblickande riktmärke för finanspolitiken följs det i första hand upp i ett framåtblickande perspektiv. En bakåtblickande analys görs dock för att se om det funnits systematiska fel i finanspolitiken som riskerar att minska sannolikheten för att målet ska nås i framtiden. </w:t>
      </w:r>
    </w:p>
    <w:p w14:paraId="40DB71F2" w14:textId="1D43A450" w:rsidR="00F7009D" w:rsidRPr="006200FF" w:rsidRDefault="009D6872" w:rsidP="00F7009D">
      <w:pPr>
        <w:pStyle w:val="Brdtextmedindrag"/>
      </w:pPr>
      <w:r w:rsidRPr="00B44582">
        <w:t>Regeringen har sed</w:t>
      </w:r>
      <w:r w:rsidRPr="006200FF">
        <w:t>an den tillträdde 2006 kontinuerligt arbetat med att förbättra uppföljningen av överskottsmålet och göra denna mer transparent</w:t>
      </w:r>
      <w:r w:rsidRPr="00B44582">
        <w:t xml:space="preserve">. I detta arbete har </w:t>
      </w:r>
      <w:r w:rsidRPr="006200FF">
        <w:t xml:space="preserve">införandet av </w:t>
      </w:r>
      <w:r w:rsidRPr="00B44582">
        <w:t xml:space="preserve">indikatorer </w:t>
      </w:r>
      <w:r w:rsidRPr="006200FF">
        <w:t>utgjort</w:t>
      </w:r>
      <w:r w:rsidRPr="00B44582">
        <w:t xml:space="preserve"> ett viktigt steg</w:t>
      </w:r>
      <w:r w:rsidRPr="006200FF">
        <w:t>. I detta sammanhang är</w:t>
      </w:r>
      <w:r w:rsidRPr="00B44582">
        <w:t xml:space="preserve"> </w:t>
      </w:r>
      <w:r w:rsidRPr="006200FF">
        <w:t>det viktigt att peka på problemen med en allt för mekanisk tillämpning av indikatorerna för att följa upp överskottsmålet. Framför allt finns en risk för att finanspolitiken vid en allt för mekanisk tillämpning riskerar att förstärka konjunktursvängningarna i</w:t>
      </w:r>
      <w:r>
        <w:t> </w:t>
      </w:r>
      <w:r w:rsidRPr="006200FF">
        <w:t xml:space="preserve">stället för att dämpa dem. Regeringens utgångspunkt är därför att inriktningen på finanspolitiken ska bedömas i en </w:t>
      </w:r>
      <w:r w:rsidRPr="006200FF">
        <w:lastRenderedPageBreak/>
        <w:t>bred ansats där ett antal enskilda mål och restriktioner ställs mot varandra. Indikatorerna för att följa upp överskottsmålet utgör därmed endast en del av denna samlade bedömning som görs i avsnitt</w:t>
      </w:r>
      <w:r>
        <w:fldChar w:fldCharType="begin"/>
      </w:r>
      <w:r>
        <w:instrText xml:space="preserve"> REF _Ref384115347 \r \h </w:instrText>
      </w:r>
      <w:r>
        <w:fldChar w:fldCharType="separate"/>
      </w:r>
      <w:r w:rsidR="004642B5">
        <w:t>4.8</w:t>
      </w:r>
      <w:r>
        <w:fldChar w:fldCharType="end"/>
      </w:r>
      <w:r w:rsidRPr="006200FF">
        <w:t>.</w:t>
      </w:r>
    </w:p>
    <w:p w14:paraId="1FF2C687" w14:textId="3BE172A9" w:rsidR="00F7009D" w:rsidRDefault="009D6872" w:rsidP="00F7009D">
      <w:pPr>
        <w:pStyle w:val="Brdtextmedindrag"/>
      </w:pPr>
      <w:r w:rsidRPr="00B44582">
        <w:t>Ingen av dagens indikatorer kan på ett perfekt sätt sägas mäta måluppfyllelsen</w:t>
      </w:r>
      <w:r w:rsidRPr="006200FF">
        <w:t xml:space="preserve"> i över</w:t>
      </w:r>
      <w:r>
        <w:softHyphen/>
      </w:r>
      <w:r w:rsidRPr="006200FF">
        <w:t>skottsmålet</w:t>
      </w:r>
      <w:r w:rsidRPr="00B44582">
        <w:t xml:space="preserve">. </w:t>
      </w:r>
      <w:r w:rsidRPr="006200FF">
        <w:t xml:space="preserve">Det kan därför finnas skäl att pröva valet av indikatorer. Vidare finns det mot bakgrund av att Sverige varit inne i en lång period med kraftigt </w:t>
      </w:r>
      <w:r w:rsidRPr="00B44582">
        <w:t>negativa BNP-gap skäl att se över hur väl uppföljningen av överskottsmålet fungerar. Regeringen avser därför att återkomma till denna fråga senast i 2015 års ekonomiska vårproposition.</w:t>
      </w:r>
      <w:r>
        <w:t xml:space="preserve"> </w:t>
      </w:r>
    </w:p>
    <w:p w14:paraId="5620E5E3" w14:textId="77777777" w:rsidR="00F7009D" w:rsidRDefault="009D6872" w:rsidP="00F7009D">
      <w:pPr>
        <w:pStyle w:val="Rubrik3"/>
      </w:pPr>
      <w:bookmarkStart w:id="275" w:name="_Toc384401501"/>
      <w:r w:rsidRPr="00777660">
        <w:t>Bakåtblickande analys av måluppfyllelsen</w:t>
      </w:r>
      <w:bookmarkEnd w:id="275"/>
    </w:p>
    <w:p w14:paraId="3567E474" w14:textId="6D98AA9B" w:rsidR="00F7009D" w:rsidRDefault="009D6872" w:rsidP="00F7009D">
      <w:pPr>
        <w:pStyle w:val="Brdtext"/>
      </w:pPr>
      <w:r>
        <w:t>År 2004–2013 uppgick det finansiella sparandet i den offentliga sektorn till i genomsnitt 0,7 procent av BNP. Justerat för det genom</w:t>
      </w:r>
      <w:r>
        <w:softHyphen/>
        <w:t xml:space="preserve">snittliga resursutnyttjandet under perioden låg dock det genomsnittliga finansiella sparandet på 1,5 procent av BNP. Detta tyder på att </w:t>
      </w:r>
      <w:r w:rsidRPr="00674EA2">
        <w:t>det genom</w:t>
      </w:r>
      <w:r>
        <w:softHyphen/>
      </w:r>
      <w:r w:rsidRPr="00674EA2">
        <w:t>snittliga finansiella sparandet i den offentliga sektorn 2004</w:t>
      </w:r>
      <w:r>
        <w:t>–</w:t>
      </w:r>
      <w:r w:rsidRPr="00674EA2">
        <w:t>2013</w:t>
      </w:r>
      <w:r>
        <w:t xml:space="preserve"> </w:t>
      </w:r>
      <w:r w:rsidRPr="00674EA2">
        <w:t>var i linje med överskotts</w:t>
      </w:r>
      <w:r>
        <w:softHyphen/>
      </w:r>
      <w:r w:rsidRPr="00674EA2">
        <w:t>målet när hänsyn tas till konjunktur</w:t>
      </w:r>
      <w:r>
        <w:softHyphen/>
      </w:r>
      <w:r w:rsidRPr="00674EA2">
        <w:t xml:space="preserve">läget under denna period, och </w:t>
      </w:r>
      <w:r>
        <w:t>att det inte finns några stora systematiska avvikelser i finans</w:t>
      </w:r>
      <w:r>
        <w:softHyphen/>
        <w:t>politiken som kan påverka måluppfyllelsen framöver.</w:t>
      </w:r>
    </w:p>
    <w:p w14:paraId="6CB3EAA0" w14:textId="77777777" w:rsidR="00F7009D" w:rsidRDefault="009D6872" w:rsidP="00F7009D">
      <w:pPr>
        <w:pStyle w:val="Rubrik3"/>
      </w:pPr>
      <w:bookmarkStart w:id="276" w:name="_Toc384401502"/>
      <w:r>
        <w:t>Framåtblickande analys av måluppfyllelsen</w:t>
      </w:r>
      <w:bookmarkEnd w:id="276"/>
    </w:p>
    <w:p w14:paraId="6DB4191E" w14:textId="0693C231" w:rsidR="00F7009D" w:rsidRDefault="009D6872" w:rsidP="00F7009D">
      <w:pPr>
        <w:pStyle w:val="Brdtext"/>
      </w:pPr>
      <w:r>
        <w:t>Eftersom de negativa BNP-gapen bedöms vara stora under dessa år är den konjunkturjusterade sjuårsindikatorn väsentligt starkare än den ojusterade, men pekar trots det på ett sparande under 1 procent. Om vikt tillmäts både den ojusterade och den konjunkturjusterade sjuårsindikatorn är det finansiella sparandet enligt denna indikator under målets nivå.</w:t>
      </w:r>
    </w:p>
    <w:p w14:paraId="48D4DE9C" w14:textId="682FA046" w:rsidR="00F7009D" w:rsidRDefault="009D6872" w:rsidP="00F7009D">
      <w:pPr>
        <w:pStyle w:val="Brdtextmedindrag"/>
      </w:pPr>
      <w:r>
        <w:t>Det strukturella sparandet är en bedömning av hur stort det faktiska finansiella sparandet skulle vara om ekonomin inte påverkades av det aktuella konjunkturläget eller andra engångs</w:t>
      </w:r>
      <w:r>
        <w:softHyphen/>
        <w:t xml:space="preserve">effekter. Det strukturella sparandet bedöms vara lägre än 1 procent 2013–2016, för att sedan öka </w:t>
      </w:r>
      <w:r>
        <w:lastRenderedPageBreak/>
        <w:t xml:space="preserve">till något under respektive över målets nivå 2017 och 2018. </w:t>
      </w:r>
    </w:p>
    <w:p w14:paraId="18472651" w14:textId="77777777" w:rsidR="000720C9" w:rsidRDefault="000720C9" w:rsidP="00F7009D">
      <w:pPr>
        <w:pStyle w:val="Brdtextmedindrag"/>
      </w:pPr>
    </w:p>
    <w:p w14:paraId="0E4FE3EC" w14:textId="6BD04855" w:rsidR="00F7009D" w:rsidRDefault="009D6872" w:rsidP="00F7009D">
      <w:pPr>
        <w:pStyle w:val="TabellRubrik"/>
      </w:pPr>
      <w:bookmarkStart w:id="277" w:name="_Ref382986893"/>
      <w:bookmarkStart w:id="278" w:name="_Toc384401649"/>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4</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2</w:t>
      </w:r>
      <w:r w:rsidR="0009067D">
        <w:rPr>
          <w:noProof/>
        </w:rPr>
        <w:fldChar w:fldCharType="end"/>
      </w:r>
      <w:bookmarkEnd w:id="277"/>
      <w:r>
        <w:t xml:space="preserve"> Finansiellt sparande i offentlig sektor samt indikatorer för avstämning mot överskottsmålet</w:t>
      </w:r>
      <w:bookmarkEnd w:id="278"/>
    </w:p>
    <w:p w14:paraId="4120F6F6" w14:textId="77777777" w:rsidR="00F7009D" w:rsidRDefault="009D6872" w:rsidP="00F7009D">
      <w:pPr>
        <w:pStyle w:val="TabellUnderrubrik"/>
      </w:pPr>
      <w:r>
        <w:t>Procent av BNP respektive potentiell BNP</w:t>
      </w:r>
    </w:p>
    <w:tbl>
      <w:tblPr>
        <w:tblW w:w="4383" w:type="dxa"/>
        <w:tblInd w:w="85" w:type="dxa"/>
        <w:tblLook w:val="0000" w:firstRow="0" w:lastRow="0" w:firstColumn="0" w:lastColumn="0" w:noHBand="0" w:noVBand="0"/>
      </w:tblPr>
      <w:tblGrid>
        <w:gridCol w:w="1560"/>
        <w:gridCol w:w="481"/>
        <w:gridCol w:w="485"/>
        <w:gridCol w:w="485"/>
        <w:gridCol w:w="467"/>
        <w:gridCol w:w="424"/>
        <w:gridCol w:w="481"/>
      </w:tblGrid>
      <w:tr w:rsidR="00F7009D" w14:paraId="6BC0E837" w14:textId="77777777" w:rsidTr="00F7009D">
        <w:tc>
          <w:tcPr>
            <w:tcW w:w="1560" w:type="dxa"/>
            <w:tcBorders>
              <w:top w:val="nil"/>
              <w:left w:val="nil"/>
              <w:bottom w:val="single" w:sz="18" w:space="0" w:color="auto"/>
              <w:right w:val="nil"/>
            </w:tcBorders>
          </w:tcPr>
          <w:p w14:paraId="28AF1A9A" w14:textId="77777777" w:rsidR="00F7009D" w:rsidRDefault="00F7009D" w:rsidP="00F7009D">
            <w:pPr>
              <w:pStyle w:val="TabellHuvud"/>
              <w:keepNext/>
              <w:keepLines/>
            </w:pPr>
          </w:p>
        </w:tc>
        <w:tc>
          <w:tcPr>
            <w:tcW w:w="481" w:type="dxa"/>
            <w:tcBorders>
              <w:top w:val="nil"/>
              <w:left w:val="nil"/>
              <w:bottom w:val="single" w:sz="18" w:space="0" w:color="auto"/>
              <w:right w:val="nil"/>
            </w:tcBorders>
          </w:tcPr>
          <w:p w14:paraId="609C5A9D" w14:textId="74AB88C0" w:rsidR="00F7009D" w:rsidRDefault="009D6872" w:rsidP="00F7009D">
            <w:pPr>
              <w:pStyle w:val="TabellHuvud"/>
              <w:keepNext/>
              <w:keepLines/>
            </w:pPr>
            <w:r>
              <w:t>2013</w:t>
            </w:r>
          </w:p>
        </w:tc>
        <w:tc>
          <w:tcPr>
            <w:tcW w:w="0" w:type="auto"/>
            <w:tcBorders>
              <w:top w:val="nil"/>
              <w:left w:val="nil"/>
              <w:bottom w:val="single" w:sz="18" w:space="0" w:color="auto"/>
              <w:right w:val="nil"/>
            </w:tcBorders>
          </w:tcPr>
          <w:p w14:paraId="694D1C9D" w14:textId="167C6ABD" w:rsidR="00F7009D" w:rsidRDefault="009D6872" w:rsidP="00F7009D">
            <w:pPr>
              <w:pStyle w:val="TabellHuvud"/>
              <w:keepNext/>
              <w:keepLines/>
            </w:pPr>
            <w:r>
              <w:t>2014</w:t>
            </w:r>
          </w:p>
        </w:tc>
        <w:tc>
          <w:tcPr>
            <w:tcW w:w="0" w:type="auto"/>
            <w:tcBorders>
              <w:top w:val="nil"/>
              <w:left w:val="nil"/>
              <w:bottom w:val="single" w:sz="18" w:space="0" w:color="auto"/>
              <w:right w:val="nil"/>
            </w:tcBorders>
          </w:tcPr>
          <w:p w14:paraId="4E4F9C3C" w14:textId="66B6A4B8" w:rsidR="00F7009D" w:rsidRDefault="009D6872" w:rsidP="00F7009D">
            <w:pPr>
              <w:pStyle w:val="TabellHuvud"/>
              <w:keepNext/>
              <w:keepLines/>
            </w:pPr>
            <w:r>
              <w:t>2015</w:t>
            </w:r>
          </w:p>
        </w:tc>
        <w:tc>
          <w:tcPr>
            <w:tcW w:w="0" w:type="auto"/>
            <w:tcBorders>
              <w:top w:val="nil"/>
              <w:left w:val="nil"/>
              <w:bottom w:val="single" w:sz="18" w:space="0" w:color="auto"/>
              <w:right w:val="nil"/>
            </w:tcBorders>
          </w:tcPr>
          <w:p w14:paraId="5F298489" w14:textId="78BC4235" w:rsidR="00F7009D" w:rsidRDefault="009D6872" w:rsidP="00F7009D">
            <w:pPr>
              <w:pStyle w:val="TabellHuvud"/>
              <w:keepNext/>
              <w:keepLines/>
              <w:ind w:left="-57"/>
            </w:pPr>
            <w:r>
              <w:t>2016</w:t>
            </w:r>
          </w:p>
        </w:tc>
        <w:tc>
          <w:tcPr>
            <w:tcW w:w="424" w:type="dxa"/>
            <w:tcBorders>
              <w:top w:val="nil"/>
              <w:left w:val="nil"/>
              <w:bottom w:val="single" w:sz="18" w:space="0" w:color="auto"/>
              <w:right w:val="nil"/>
            </w:tcBorders>
          </w:tcPr>
          <w:p w14:paraId="56CE5455" w14:textId="29E6A4C3" w:rsidR="00F7009D" w:rsidRDefault="009D6872" w:rsidP="00F7009D">
            <w:pPr>
              <w:pStyle w:val="TabellHuvud"/>
              <w:keepNext/>
              <w:keepLines/>
              <w:ind w:left="-57"/>
            </w:pPr>
            <w:r>
              <w:t>2017</w:t>
            </w:r>
          </w:p>
        </w:tc>
        <w:tc>
          <w:tcPr>
            <w:tcW w:w="481" w:type="dxa"/>
            <w:tcBorders>
              <w:top w:val="nil"/>
              <w:left w:val="nil"/>
              <w:bottom w:val="single" w:sz="18" w:space="0" w:color="auto"/>
              <w:right w:val="nil"/>
            </w:tcBorders>
          </w:tcPr>
          <w:p w14:paraId="4486358B" w14:textId="14B28F5A" w:rsidR="00F7009D" w:rsidRDefault="009D6872" w:rsidP="00F7009D">
            <w:pPr>
              <w:pStyle w:val="TabellHuvud"/>
              <w:keepNext/>
              <w:keepLines/>
              <w:ind w:left="-57"/>
            </w:pPr>
            <w:r>
              <w:t>2018</w:t>
            </w:r>
          </w:p>
        </w:tc>
      </w:tr>
      <w:tr w:rsidR="00F7009D" w14:paraId="0BD632BF" w14:textId="77777777" w:rsidTr="00F7009D">
        <w:tc>
          <w:tcPr>
            <w:tcW w:w="1560" w:type="dxa"/>
            <w:tcBorders>
              <w:top w:val="single" w:sz="6" w:space="0" w:color="auto"/>
              <w:left w:val="nil"/>
              <w:bottom w:val="single" w:sz="4" w:space="0" w:color="auto"/>
              <w:right w:val="nil"/>
            </w:tcBorders>
          </w:tcPr>
          <w:p w14:paraId="62997433" w14:textId="77777777" w:rsidR="00F7009D" w:rsidRDefault="009D6872" w:rsidP="00F7009D">
            <w:pPr>
              <w:pStyle w:val="TabellRader"/>
              <w:keepNext/>
              <w:keepLines/>
              <w:ind w:left="-57"/>
              <w:jc w:val="left"/>
              <w:rPr>
                <w:b/>
              </w:rPr>
            </w:pPr>
            <w:r>
              <w:rPr>
                <w:b/>
              </w:rPr>
              <w:t>Finansiellt sparande</w:t>
            </w:r>
          </w:p>
        </w:tc>
        <w:tc>
          <w:tcPr>
            <w:tcW w:w="481" w:type="dxa"/>
            <w:tcBorders>
              <w:top w:val="single" w:sz="6" w:space="0" w:color="auto"/>
              <w:left w:val="nil"/>
              <w:bottom w:val="single" w:sz="4" w:space="0" w:color="auto"/>
              <w:right w:val="nil"/>
            </w:tcBorders>
            <w:vAlign w:val="bottom"/>
          </w:tcPr>
          <w:p w14:paraId="340BA9DC" w14:textId="655F8743" w:rsidR="00F7009D" w:rsidRDefault="009D6872" w:rsidP="00F7009D">
            <w:pPr>
              <w:pStyle w:val="TabellRader"/>
              <w:keepNext/>
              <w:keepLines/>
              <w:rPr>
                <w:b/>
              </w:rPr>
            </w:pPr>
            <w:r>
              <w:rPr>
                <w:b/>
              </w:rPr>
              <w:t>-1,3</w:t>
            </w:r>
          </w:p>
        </w:tc>
        <w:tc>
          <w:tcPr>
            <w:tcW w:w="0" w:type="auto"/>
            <w:tcBorders>
              <w:top w:val="single" w:sz="6" w:space="0" w:color="auto"/>
              <w:left w:val="nil"/>
              <w:bottom w:val="single" w:sz="4" w:space="0" w:color="auto"/>
              <w:right w:val="nil"/>
            </w:tcBorders>
            <w:vAlign w:val="bottom"/>
          </w:tcPr>
          <w:p w14:paraId="3E8034E3" w14:textId="77777777" w:rsidR="00F7009D" w:rsidRDefault="009D6872" w:rsidP="00F7009D">
            <w:pPr>
              <w:pStyle w:val="TabellRader"/>
              <w:keepNext/>
              <w:keepLines/>
              <w:rPr>
                <w:b/>
              </w:rPr>
            </w:pPr>
            <w:r>
              <w:rPr>
                <w:b/>
              </w:rPr>
              <w:t>-1,6</w:t>
            </w:r>
          </w:p>
        </w:tc>
        <w:tc>
          <w:tcPr>
            <w:tcW w:w="0" w:type="auto"/>
            <w:tcBorders>
              <w:top w:val="single" w:sz="6" w:space="0" w:color="auto"/>
              <w:left w:val="nil"/>
              <w:bottom w:val="single" w:sz="4" w:space="0" w:color="auto"/>
              <w:right w:val="nil"/>
            </w:tcBorders>
            <w:vAlign w:val="bottom"/>
          </w:tcPr>
          <w:p w14:paraId="5779CBBE" w14:textId="647390F9" w:rsidR="00F7009D" w:rsidRDefault="009D6872" w:rsidP="00F7009D">
            <w:pPr>
              <w:pStyle w:val="TabellRader"/>
              <w:keepNext/>
              <w:keepLines/>
              <w:rPr>
                <w:b/>
              </w:rPr>
            </w:pPr>
            <w:r>
              <w:rPr>
                <w:b/>
              </w:rPr>
              <w:t>-0,3</w:t>
            </w:r>
          </w:p>
        </w:tc>
        <w:tc>
          <w:tcPr>
            <w:tcW w:w="0" w:type="auto"/>
            <w:tcBorders>
              <w:top w:val="single" w:sz="6" w:space="0" w:color="auto"/>
              <w:left w:val="nil"/>
              <w:bottom w:val="single" w:sz="4" w:space="0" w:color="auto"/>
              <w:right w:val="nil"/>
            </w:tcBorders>
            <w:vAlign w:val="bottom"/>
          </w:tcPr>
          <w:p w14:paraId="768A2BB6" w14:textId="0BC9F872" w:rsidR="00F7009D" w:rsidRDefault="009D6872" w:rsidP="00F7009D">
            <w:pPr>
              <w:pStyle w:val="TabellRader"/>
              <w:keepNext/>
              <w:keepLines/>
              <w:rPr>
                <w:b/>
              </w:rPr>
            </w:pPr>
            <w:r>
              <w:rPr>
                <w:b/>
              </w:rPr>
              <w:t>0,2</w:t>
            </w:r>
          </w:p>
        </w:tc>
        <w:tc>
          <w:tcPr>
            <w:tcW w:w="424" w:type="dxa"/>
            <w:tcBorders>
              <w:top w:val="single" w:sz="6" w:space="0" w:color="auto"/>
              <w:left w:val="nil"/>
              <w:bottom w:val="single" w:sz="4" w:space="0" w:color="auto"/>
              <w:right w:val="nil"/>
            </w:tcBorders>
            <w:vAlign w:val="bottom"/>
          </w:tcPr>
          <w:p w14:paraId="2DBBD057" w14:textId="49ED716A" w:rsidR="00F7009D" w:rsidRDefault="009D6872" w:rsidP="00F7009D">
            <w:pPr>
              <w:pStyle w:val="TabellRader"/>
              <w:keepNext/>
              <w:keepLines/>
              <w:ind w:left="-57"/>
              <w:rPr>
                <w:b/>
              </w:rPr>
            </w:pPr>
            <w:r>
              <w:rPr>
                <w:b/>
              </w:rPr>
              <w:t>0,7</w:t>
            </w:r>
          </w:p>
        </w:tc>
        <w:tc>
          <w:tcPr>
            <w:tcW w:w="481" w:type="dxa"/>
            <w:tcBorders>
              <w:top w:val="single" w:sz="6" w:space="0" w:color="auto"/>
              <w:left w:val="nil"/>
              <w:bottom w:val="single" w:sz="4" w:space="0" w:color="auto"/>
              <w:right w:val="nil"/>
            </w:tcBorders>
            <w:vAlign w:val="bottom"/>
          </w:tcPr>
          <w:p w14:paraId="193470C0" w14:textId="26677925" w:rsidR="00F7009D" w:rsidRDefault="009D6872" w:rsidP="00F7009D">
            <w:pPr>
              <w:pStyle w:val="TabellRader"/>
              <w:keepNext/>
              <w:keepLines/>
              <w:ind w:left="-57"/>
              <w:rPr>
                <w:b/>
              </w:rPr>
            </w:pPr>
            <w:r>
              <w:rPr>
                <w:b/>
              </w:rPr>
              <w:t>1,2</w:t>
            </w:r>
          </w:p>
        </w:tc>
      </w:tr>
      <w:tr w:rsidR="00F7009D" w14:paraId="720A0C1D" w14:textId="77777777" w:rsidTr="00F7009D">
        <w:tc>
          <w:tcPr>
            <w:tcW w:w="1560" w:type="dxa"/>
            <w:tcBorders>
              <w:top w:val="single" w:sz="4" w:space="0" w:color="auto"/>
              <w:left w:val="nil"/>
              <w:bottom w:val="nil"/>
              <w:right w:val="nil"/>
            </w:tcBorders>
          </w:tcPr>
          <w:p w14:paraId="33657752" w14:textId="77777777" w:rsidR="00F7009D" w:rsidRDefault="009D6872" w:rsidP="00F7009D">
            <w:pPr>
              <w:pStyle w:val="TabellRader"/>
              <w:keepNext/>
              <w:keepLines/>
              <w:ind w:left="-57"/>
              <w:jc w:val="left"/>
            </w:pPr>
            <w:r>
              <w:t xml:space="preserve">   Bakåtblickande</w:t>
            </w:r>
            <w:r>
              <w:br/>
              <w:t xml:space="preserve">   tioårssnitt</w:t>
            </w:r>
          </w:p>
        </w:tc>
        <w:tc>
          <w:tcPr>
            <w:tcW w:w="481" w:type="dxa"/>
            <w:tcBorders>
              <w:top w:val="single" w:sz="4" w:space="0" w:color="auto"/>
              <w:left w:val="nil"/>
              <w:bottom w:val="nil"/>
              <w:right w:val="nil"/>
            </w:tcBorders>
            <w:vAlign w:val="bottom"/>
          </w:tcPr>
          <w:p w14:paraId="569F4587" w14:textId="77777777" w:rsidR="00F7009D" w:rsidRDefault="009D6872" w:rsidP="00F7009D">
            <w:pPr>
              <w:pStyle w:val="TabellRader"/>
              <w:keepNext/>
              <w:keepLines/>
            </w:pPr>
            <w:r>
              <w:t>0,7</w:t>
            </w:r>
          </w:p>
        </w:tc>
        <w:tc>
          <w:tcPr>
            <w:tcW w:w="0" w:type="auto"/>
            <w:tcBorders>
              <w:top w:val="single" w:sz="4" w:space="0" w:color="auto"/>
              <w:left w:val="nil"/>
              <w:bottom w:val="nil"/>
              <w:right w:val="nil"/>
            </w:tcBorders>
            <w:vAlign w:val="bottom"/>
          </w:tcPr>
          <w:p w14:paraId="373B237C" w14:textId="22390A0E" w:rsidR="00F7009D" w:rsidRDefault="00F7009D" w:rsidP="00F7009D">
            <w:pPr>
              <w:pStyle w:val="TabellRader"/>
              <w:keepNext/>
              <w:keepLines/>
            </w:pPr>
          </w:p>
        </w:tc>
        <w:tc>
          <w:tcPr>
            <w:tcW w:w="0" w:type="auto"/>
            <w:tcBorders>
              <w:top w:val="single" w:sz="4" w:space="0" w:color="auto"/>
              <w:left w:val="nil"/>
              <w:bottom w:val="nil"/>
              <w:right w:val="nil"/>
            </w:tcBorders>
            <w:vAlign w:val="bottom"/>
          </w:tcPr>
          <w:p w14:paraId="72CD24E9" w14:textId="530281C3" w:rsidR="00F7009D" w:rsidRDefault="00F7009D" w:rsidP="00F7009D">
            <w:pPr>
              <w:pStyle w:val="TabellRader"/>
              <w:keepNext/>
              <w:keepLines/>
            </w:pPr>
          </w:p>
        </w:tc>
        <w:tc>
          <w:tcPr>
            <w:tcW w:w="0" w:type="auto"/>
            <w:tcBorders>
              <w:top w:val="single" w:sz="4" w:space="0" w:color="auto"/>
              <w:left w:val="nil"/>
              <w:bottom w:val="nil"/>
              <w:right w:val="nil"/>
            </w:tcBorders>
            <w:vAlign w:val="bottom"/>
          </w:tcPr>
          <w:p w14:paraId="430DE8D1" w14:textId="0D034F36" w:rsidR="00F7009D" w:rsidRDefault="00F7009D" w:rsidP="00F7009D">
            <w:pPr>
              <w:pStyle w:val="TabellRader"/>
              <w:keepNext/>
              <w:keepLines/>
            </w:pPr>
          </w:p>
        </w:tc>
        <w:tc>
          <w:tcPr>
            <w:tcW w:w="424" w:type="dxa"/>
            <w:tcBorders>
              <w:top w:val="single" w:sz="4" w:space="0" w:color="auto"/>
              <w:left w:val="nil"/>
              <w:bottom w:val="nil"/>
              <w:right w:val="nil"/>
            </w:tcBorders>
            <w:vAlign w:val="bottom"/>
          </w:tcPr>
          <w:p w14:paraId="07A9829B" w14:textId="29B12C75" w:rsidR="00F7009D" w:rsidRDefault="00F7009D" w:rsidP="00F7009D">
            <w:pPr>
              <w:pStyle w:val="TabellRader"/>
              <w:keepNext/>
              <w:keepLines/>
              <w:ind w:left="-57"/>
            </w:pPr>
          </w:p>
        </w:tc>
        <w:tc>
          <w:tcPr>
            <w:tcW w:w="481" w:type="dxa"/>
            <w:tcBorders>
              <w:top w:val="single" w:sz="4" w:space="0" w:color="auto"/>
              <w:left w:val="nil"/>
              <w:bottom w:val="nil"/>
              <w:right w:val="nil"/>
            </w:tcBorders>
            <w:vAlign w:val="bottom"/>
          </w:tcPr>
          <w:p w14:paraId="0D041E46" w14:textId="6F36F064" w:rsidR="00F7009D" w:rsidRDefault="00F7009D" w:rsidP="00F7009D">
            <w:pPr>
              <w:pStyle w:val="TabellRader"/>
              <w:keepNext/>
              <w:keepLines/>
              <w:ind w:left="-57"/>
            </w:pPr>
          </w:p>
        </w:tc>
      </w:tr>
      <w:tr w:rsidR="00F7009D" w14:paraId="041DA972" w14:textId="77777777" w:rsidTr="00F7009D">
        <w:tc>
          <w:tcPr>
            <w:tcW w:w="1560" w:type="dxa"/>
            <w:tcBorders>
              <w:top w:val="nil"/>
              <w:left w:val="nil"/>
              <w:bottom w:val="single" w:sz="4" w:space="0" w:color="auto"/>
              <w:right w:val="nil"/>
            </w:tcBorders>
            <w:tcMar>
              <w:top w:w="0" w:type="dxa"/>
              <w:left w:w="108" w:type="dxa"/>
              <w:bottom w:w="0" w:type="dxa"/>
              <w:right w:w="28" w:type="dxa"/>
            </w:tcMar>
          </w:tcPr>
          <w:p w14:paraId="067FA694" w14:textId="77777777" w:rsidR="00F7009D" w:rsidRDefault="009D6872" w:rsidP="00F7009D">
            <w:pPr>
              <w:pStyle w:val="TabellRader"/>
              <w:keepNext/>
              <w:keepLines/>
              <w:ind w:left="-57"/>
              <w:jc w:val="left"/>
            </w:pPr>
            <w:r>
              <w:t xml:space="preserve">      Konjunkturjusterat</w:t>
            </w:r>
            <w:r>
              <w:rPr>
                <w:vertAlign w:val="superscript"/>
              </w:rPr>
              <w:t>1</w:t>
            </w:r>
          </w:p>
        </w:tc>
        <w:tc>
          <w:tcPr>
            <w:tcW w:w="481" w:type="dxa"/>
            <w:tcBorders>
              <w:top w:val="nil"/>
              <w:left w:val="nil"/>
              <w:bottom w:val="single" w:sz="4" w:space="0" w:color="auto"/>
              <w:right w:val="nil"/>
            </w:tcBorders>
            <w:vAlign w:val="bottom"/>
          </w:tcPr>
          <w:p w14:paraId="6A2640C6" w14:textId="333C697E" w:rsidR="00F7009D" w:rsidRDefault="009D6872" w:rsidP="00F7009D">
            <w:pPr>
              <w:pStyle w:val="TabellRader"/>
              <w:keepNext/>
              <w:keepLines/>
            </w:pPr>
            <w:r>
              <w:t>1,5</w:t>
            </w:r>
          </w:p>
        </w:tc>
        <w:tc>
          <w:tcPr>
            <w:tcW w:w="0" w:type="auto"/>
            <w:tcBorders>
              <w:top w:val="nil"/>
              <w:left w:val="nil"/>
              <w:bottom w:val="single" w:sz="4" w:space="0" w:color="auto"/>
              <w:right w:val="nil"/>
            </w:tcBorders>
            <w:vAlign w:val="bottom"/>
          </w:tcPr>
          <w:p w14:paraId="588FD0EF" w14:textId="00AEDC59" w:rsidR="00F7009D" w:rsidRDefault="00F7009D" w:rsidP="00F7009D">
            <w:pPr>
              <w:pStyle w:val="TabellRader"/>
              <w:keepNext/>
              <w:keepLines/>
            </w:pPr>
          </w:p>
        </w:tc>
        <w:tc>
          <w:tcPr>
            <w:tcW w:w="0" w:type="auto"/>
            <w:tcBorders>
              <w:top w:val="nil"/>
              <w:left w:val="nil"/>
              <w:bottom w:val="single" w:sz="4" w:space="0" w:color="auto"/>
              <w:right w:val="nil"/>
            </w:tcBorders>
            <w:vAlign w:val="bottom"/>
          </w:tcPr>
          <w:p w14:paraId="204F34F9" w14:textId="33272B24" w:rsidR="00F7009D" w:rsidRDefault="00F7009D" w:rsidP="00F7009D">
            <w:pPr>
              <w:pStyle w:val="TabellRader"/>
              <w:keepNext/>
              <w:keepLines/>
            </w:pPr>
          </w:p>
        </w:tc>
        <w:tc>
          <w:tcPr>
            <w:tcW w:w="0" w:type="auto"/>
            <w:tcBorders>
              <w:top w:val="nil"/>
              <w:left w:val="nil"/>
              <w:bottom w:val="single" w:sz="4" w:space="0" w:color="auto"/>
              <w:right w:val="nil"/>
            </w:tcBorders>
            <w:vAlign w:val="bottom"/>
          </w:tcPr>
          <w:p w14:paraId="19AFE743" w14:textId="39E22160" w:rsidR="00F7009D" w:rsidRDefault="00F7009D" w:rsidP="00F7009D">
            <w:pPr>
              <w:pStyle w:val="TabellRader"/>
              <w:keepNext/>
              <w:keepLines/>
            </w:pPr>
          </w:p>
        </w:tc>
        <w:tc>
          <w:tcPr>
            <w:tcW w:w="424" w:type="dxa"/>
            <w:tcBorders>
              <w:top w:val="nil"/>
              <w:left w:val="nil"/>
              <w:bottom w:val="single" w:sz="4" w:space="0" w:color="auto"/>
              <w:right w:val="nil"/>
            </w:tcBorders>
            <w:vAlign w:val="bottom"/>
          </w:tcPr>
          <w:p w14:paraId="0C47AEAA" w14:textId="171FCC02" w:rsidR="00F7009D" w:rsidRDefault="00F7009D" w:rsidP="00F7009D">
            <w:pPr>
              <w:pStyle w:val="TabellRader"/>
              <w:keepNext/>
              <w:keepLines/>
              <w:ind w:left="-57"/>
            </w:pPr>
          </w:p>
        </w:tc>
        <w:tc>
          <w:tcPr>
            <w:tcW w:w="481" w:type="dxa"/>
            <w:tcBorders>
              <w:top w:val="nil"/>
              <w:left w:val="nil"/>
              <w:bottom w:val="single" w:sz="4" w:space="0" w:color="auto"/>
              <w:right w:val="nil"/>
            </w:tcBorders>
            <w:vAlign w:val="bottom"/>
          </w:tcPr>
          <w:p w14:paraId="35046183" w14:textId="01438A5D" w:rsidR="00F7009D" w:rsidRDefault="00F7009D" w:rsidP="00F7009D">
            <w:pPr>
              <w:pStyle w:val="TabellRader"/>
              <w:keepNext/>
              <w:keepLines/>
              <w:ind w:left="-57"/>
            </w:pPr>
          </w:p>
        </w:tc>
      </w:tr>
      <w:tr w:rsidR="00F7009D" w14:paraId="3B1A5548" w14:textId="77777777" w:rsidTr="00F7009D">
        <w:tc>
          <w:tcPr>
            <w:tcW w:w="1560" w:type="dxa"/>
            <w:tcBorders>
              <w:top w:val="single" w:sz="4" w:space="0" w:color="auto"/>
              <w:left w:val="nil"/>
              <w:bottom w:val="nil"/>
              <w:right w:val="nil"/>
            </w:tcBorders>
          </w:tcPr>
          <w:p w14:paraId="00FA3F81" w14:textId="77777777" w:rsidR="00F7009D" w:rsidRDefault="009D6872" w:rsidP="00F7009D">
            <w:pPr>
              <w:pStyle w:val="TabellRader"/>
              <w:keepNext/>
              <w:keepLines/>
              <w:ind w:left="-57"/>
              <w:jc w:val="left"/>
            </w:pPr>
            <w:r>
              <w:t xml:space="preserve">   Sjuårsindikatorn</w:t>
            </w:r>
          </w:p>
        </w:tc>
        <w:tc>
          <w:tcPr>
            <w:tcW w:w="481" w:type="dxa"/>
            <w:tcBorders>
              <w:top w:val="single" w:sz="4" w:space="0" w:color="auto"/>
              <w:left w:val="nil"/>
              <w:bottom w:val="nil"/>
              <w:right w:val="nil"/>
            </w:tcBorders>
            <w:vAlign w:val="bottom"/>
          </w:tcPr>
          <w:p w14:paraId="1B62D71C" w14:textId="617AF000" w:rsidR="00F7009D" w:rsidRDefault="009D6872" w:rsidP="00F7009D">
            <w:pPr>
              <w:pStyle w:val="TabellRader"/>
              <w:keepNext/>
              <w:keepLines/>
            </w:pPr>
            <w:r>
              <w:t>-0,6</w:t>
            </w:r>
          </w:p>
        </w:tc>
        <w:tc>
          <w:tcPr>
            <w:tcW w:w="0" w:type="auto"/>
            <w:tcBorders>
              <w:top w:val="single" w:sz="4" w:space="0" w:color="auto"/>
              <w:left w:val="nil"/>
              <w:bottom w:val="nil"/>
              <w:right w:val="nil"/>
            </w:tcBorders>
            <w:vAlign w:val="bottom"/>
          </w:tcPr>
          <w:p w14:paraId="39E31D32" w14:textId="782A7E37" w:rsidR="00F7009D" w:rsidRDefault="009D6872" w:rsidP="00F7009D">
            <w:pPr>
              <w:pStyle w:val="TabellRader"/>
              <w:keepNext/>
              <w:keepLines/>
            </w:pPr>
            <w:r>
              <w:t>-0,5</w:t>
            </w:r>
          </w:p>
        </w:tc>
        <w:tc>
          <w:tcPr>
            <w:tcW w:w="0" w:type="auto"/>
            <w:tcBorders>
              <w:top w:val="single" w:sz="4" w:space="0" w:color="auto"/>
              <w:left w:val="nil"/>
              <w:bottom w:val="nil"/>
              <w:right w:val="nil"/>
            </w:tcBorders>
            <w:vAlign w:val="bottom"/>
          </w:tcPr>
          <w:p w14:paraId="58E3EC34" w14:textId="0F81066F" w:rsidR="00F7009D" w:rsidRDefault="009D6872" w:rsidP="00F7009D">
            <w:pPr>
              <w:pStyle w:val="TabellRader"/>
              <w:keepNext/>
              <w:keepLines/>
            </w:pPr>
            <w:r>
              <w:t>-0,4</w:t>
            </w:r>
          </w:p>
        </w:tc>
        <w:tc>
          <w:tcPr>
            <w:tcW w:w="0" w:type="auto"/>
            <w:tcBorders>
              <w:top w:val="single" w:sz="4" w:space="0" w:color="auto"/>
              <w:left w:val="nil"/>
              <w:bottom w:val="nil"/>
              <w:right w:val="nil"/>
            </w:tcBorders>
            <w:vAlign w:val="bottom"/>
          </w:tcPr>
          <w:p w14:paraId="3AE971BD" w14:textId="77777777" w:rsidR="00F7009D" w:rsidRDefault="00F7009D" w:rsidP="00F7009D">
            <w:pPr>
              <w:pStyle w:val="TabellRader"/>
              <w:keepNext/>
              <w:keepLines/>
            </w:pPr>
          </w:p>
        </w:tc>
        <w:tc>
          <w:tcPr>
            <w:tcW w:w="424" w:type="dxa"/>
            <w:tcBorders>
              <w:top w:val="single" w:sz="4" w:space="0" w:color="auto"/>
              <w:left w:val="nil"/>
              <w:bottom w:val="nil"/>
              <w:right w:val="nil"/>
            </w:tcBorders>
            <w:vAlign w:val="bottom"/>
          </w:tcPr>
          <w:p w14:paraId="28BD3A40" w14:textId="77777777" w:rsidR="00F7009D" w:rsidRDefault="00F7009D" w:rsidP="00F7009D">
            <w:pPr>
              <w:pStyle w:val="TabellRader"/>
              <w:keepNext/>
              <w:keepLines/>
              <w:ind w:left="-57"/>
            </w:pPr>
          </w:p>
        </w:tc>
        <w:tc>
          <w:tcPr>
            <w:tcW w:w="481" w:type="dxa"/>
            <w:tcBorders>
              <w:top w:val="single" w:sz="4" w:space="0" w:color="auto"/>
              <w:left w:val="nil"/>
              <w:bottom w:val="nil"/>
              <w:right w:val="nil"/>
            </w:tcBorders>
            <w:vAlign w:val="bottom"/>
          </w:tcPr>
          <w:p w14:paraId="7E7073E0" w14:textId="77777777" w:rsidR="00F7009D" w:rsidRDefault="00F7009D" w:rsidP="00F7009D">
            <w:pPr>
              <w:pStyle w:val="TabellRader"/>
              <w:keepNext/>
              <w:keepLines/>
              <w:ind w:left="-57"/>
            </w:pPr>
          </w:p>
        </w:tc>
      </w:tr>
      <w:tr w:rsidR="00F7009D" w14:paraId="26E58766" w14:textId="77777777" w:rsidTr="00F7009D">
        <w:tc>
          <w:tcPr>
            <w:tcW w:w="1560" w:type="dxa"/>
            <w:tcBorders>
              <w:top w:val="nil"/>
              <w:left w:val="nil"/>
              <w:bottom w:val="single" w:sz="4" w:space="0" w:color="auto"/>
              <w:right w:val="nil"/>
            </w:tcBorders>
            <w:tcMar>
              <w:top w:w="0" w:type="dxa"/>
              <w:left w:w="108" w:type="dxa"/>
              <w:bottom w:w="0" w:type="dxa"/>
              <w:right w:w="28" w:type="dxa"/>
            </w:tcMar>
          </w:tcPr>
          <w:p w14:paraId="7C467D33" w14:textId="77777777" w:rsidR="00F7009D" w:rsidRDefault="009D6872" w:rsidP="00F7009D">
            <w:pPr>
              <w:pStyle w:val="TabellRader"/>
              <w:keepNext/>
              <w:keepLines/>
              <w:ind w:left="-57"/>
              <w:jc w:val="left"/>
            </w:pPr>
            <w:r>
              <w:t xml:space="preserve">      Konjunkturjusterad</w:t>
            </w:r>
            <w:r>
              <w:rPr>
                <w:vertAlign w:val="superscript"/>
              </w:rPr>
              <w:t>1</w:t>
            </w:r>
          </w:p>
        </w:tc>
        <w:tc>
          <w:tcPr>
            <w:tcW w:w="481" w:type="dxa"/>
            <w:tcBorders>
              <w:top w:val="nil"/>
              <w:left w:val="nil"/>
              <w:bottom w:val="single" w:sz="4" w:space="0" w:color="auto"/>
              <w:right w:val="nil"/>
            </w:tcBorders>
            <w:vAlign w:val="bottom"/>
          </w:tcPr>
          <w:p w14:paraId="373E09C2" w14:textId="5070720D" w:rsidR="00F7009D" w:rsidRDefault="009D6872" w:rsidP="00F7009D">
            <w:pPr>
              <w:pStyle w:val="TabellRader"/>
              <w:keepNext/>
              <w:keepLines/>
            </w:pPr>
            <w:r>
              <w:t>0,5</w:t>
            </w:r>
          </w:p>
        </w:tc>
        <w:tc>
          <w:tcPr>
            <w:tcW w:w="0" w:type="auto"/>
            <w:tcBorders>
              <w:top w:val="nil"/>
              <w:left w:val="nil"/>
              <w:bottom w:val="single" w:sz="4" w:space="0" w:color="auto"/>
              <w:right w:val="nil"/>
            </w:tcBorders>
            <w:vAlign w:val="bottom"/>
          </w:tcPr>
          <w:p w14:paraId="62093775" w14:textId="1DF18F83" w:rsidR="00F7009D" w:rsidRDefault="009D6872" w:rsidP="00F7009D">
            <w:pPr>
              <w:pStyle w:val="TabellRader"/>
              <w:keepNext/>
              <w:keepLines/>
            </w:pPr>
            <w:r>
              <w:t>0,4</w:t>
            </w:r>
          </w:p>
        </w:tc>
        <w:tc>
          <w:tcPr>
            <w:tcW w:w="0" w:type="auto"/>
            <w:tcBorders>
              <w:top w:val="nil"/>
              <w:left w:val="nil"/>
              <w:bottom w:val="single" w:sz="4" w:space="0" w:color="auto"/>
              <w:right w:val="nil"/>
            </w:tcBorders>
            <w:vAlign w:val="bottom"/>
          </w:tcPr>
          <w:p w14:paraId="16A1777F" w14:textId="3D993CA3" w:rsidR="00F7009D" w:rsidRDefault="009D6872" w:rsidP="00F7009D">
            <w:pPr>
              <w:pStyle w:val="TabellRader"/>
              <w:keepNext/>
              <w:keepLines/>
            </w:pPr>
            <w:r>
              <w:t>0,4</w:t>
            </w:r>
          </w:p>
        </w:tc>
        <w:tc>
          <w:tcPr>
            <w:tcW w:w="0" w:type="auto"/>
            <w:tcBorders>
              <w:top w:val="nil"/>
              <w:left w:val="nil"/>
              <w:bottom w:val="single" w:sz="4" w:space="0" w:color="auto"/>
              <w:right w:val="nil"/>
            </w:tcBorders>
            <w:vAlign w:val="bottom"/>
          </w:tcPr>
          <w:p w14:paraId="4B71FD81" w14:textId="77777777" w:rsidR="00F7009D" w:rsidRDefault="00F7009D" w:rsidP="00F7009D">
            <w:pPr>
              <w:pStyle w:val="TabellRader"/>
              <w:keepNext/>
              <w:keepLines/>
            </w:pPr>
          </w:p>
        </w:tc>
        <w:tc>
          <w:tcPr>
            <w:tcW w:w="424" w:type="dxa"/>
            <w:tcBorders>
              <w:top w:val="nil"/>
              <w:left w:val="nil"/>
              <w:bottom w:val="single" w:sz="4" w:space="0" w:color="auto"/>
              <w:right w:val="nil"/>
            </w:tcBorders>
            <w:vAlign w:val="bottom"/>
          </w:tcPr>
          <w:p w14:paraId="6F172ACE" w14:textId="77777777" w:rsidR="00F7009D" w:rsidRDefault="00F7009D" w:rsidP="00F7009D">
            <w:pPr>
              <w:pStyle w:val="TabellRader"/>
              <w:keepNext/>
              <w:keepLines/>
              <w:ind w:left="-57"/>
            </w:pPr>
          </w:p>
        </w:tc>
        <w:tc>
          <w:tcPr>
            <w:tcW w:w="481" w:type="dxa"/>
            <w:tcBorders>
              <w:top w:val="nil"/>
              <w:left w:val="nil"/>
              <w:bottom w:val="single" w:sz="4" w:space="0" w:color="auto"/>
              <w:right w:val="nil"/>
            </w:tcBorders>
            <w:vAlign w:val="bottom"/>
          </w:tcPr>
          <w:p w14:paraId="66D22515" w14:textId="77777777" w:rsidR="00F7009D" w:rsidRDefault="00F7009D" w:rsidP="00F7009D">
            <w:pPr>
              <w:pStyle w:val="TabellRader"/>
              <w:keepNext/>
              <w:keepLines/>
              <w:ind w:left="-57"/>
            </w:pPr>
          </w:p>
        </w:tc>
      </w:tr>
      <w:tr w:rsidR="00F7009D" w14:paraId="3BFE6E07" w14:textId="77777777" w:rsidTr="00F7009D">
        <w:tc>
          <w:tcPr>
            <w:tcW w:w="1560" w:type="dxa"/>
            <w:tcBorders>
              <w:top w:val="single" w:sz="4" w:space="0" w:color="auto"/>
              <w:left w:val="nil"/>
              <w:bottom w:val="single" w:sz="4" w:space="0" w:color="auto"/>
              <w:right w:val="nil"/>
            </w:tcBorders>
          </w:tcPr>
          <w:p w14:paraId="4E8815B1" w14:textId="77777777" w:rsidR="00F7009D" w:rsidRDefault="009D6872" w:rsidP="00F7009D">
            <w:pPr>
              <w:pStyle w:val="TabellRader"/>
              <w:keepNext/>
              <w:keepLines/>
              <w:ind w:left="-57"/>
              <w:jc w:val="left"/>
            </w:pPr>
            <w:r>
              <w:t xml:space="preserve">   Strukturellt sparande</w:t>
            </w:r>
          </w:p>
        </w:tc>
        <w:tc>
          <w:tcPr>
            <w:tcW w:w="481" w:type="dxa"/>
            <w:tcBorders>
              <w:top w:val="single" w:sz="4" w:space="0" w:color="auto"/>
              <w:left w:val="nil"/>
              <w:bottom w:val="single" w:sz="4" w:space="0" w:color="auto"/>
              <w:right w:val="nil"/>
            </w:tcBorders>
            <w:vAlign w:val="bottom"/>
          </w:tcPr>
          <w:p w14:paraId="55B505A2" w14:textId="1A419907" w:rsidR="00F7009D" w:rsidRDefault="009D6872" w:rsidP="00F7009D">
            <w:pPr>
              <w:pStyle w:val="TabellRader"/>
              <w:keepNext/>
              <w:keepLines/>
            </w:pPr>
            <w:r>
              <w:t>0,0</w:t>
            </w:r>
          </w:p>
        </w:tc>
        <w:tc>
          <w:tcPr>
            <w:tcW w:w="0" w:type="auto"/>
            <w:tcBorders>
              <w:top w:val="single" w:sz="4" w:space="0" w:color="auto"/>
              <w:left w:val="nil"/>
              <w:bottom w:val="single" w:sz="4" w:space="0" w:color="auto"/>
              <w:right w:val="nil"/>
            </w:tcBorders>
            <w:vAlign w:val="bottom"/>
          </w:tcPr>
          <w:p w14:paraId="1CA60BFE" w14:textId="3F4202A3" w:rsidR="00F7009D" w:rsidRDefault="009D6872" w:rsidP="00F7009D">
            <w:pPr>
              <w:pStyle w:val="TabellRader"/>
              <w:keepNext/>
              <w:keepLines/>
            </w:pPr>
            <w:r>
              <w:t>-0,2</w:t>
            </w:r>
          </w:p>
        </w:tc>
        <w:tc>
          <w:tcPr>
            <w:tcW w:w="0" w:type="auto"/>
            <w:tcBorders>
              <w:top w:val="single" w:sz="4" w:space="0" w:color="auto"/>
              <w:left w:val="nil"/>
              <w:bottom w:val="single" w:sz="4" w:space="0" w:color="auto"/>
              <w:right w:val="nil"/>
            </w:tcBorders>
            <w:vAlign w:val="bottom"/>
          </w:tcPr>
          <w:p w14:paraId="2926D795" w14:textId="548BA460" w:rsidR="00F7009D" w:rsidRDefault="009D6872" w:rsidP="00F7009D">
            <w:pPr>
              <w:pStyle w:val="TabellRader"/>
              <w:keepNext/>
              <w:keepLines/>
            </w:pPr>
            <w:r>
              <w:t>0,5</w:t>
            </w:r>
          </w:p>
        </w:tc>
        <w:tc>
          <w:tcPr>
            <w:tcW w:w="0" w:type="auto"/>
            <w:tcBorders>
              <w:top w:val="single" w:sz="4" w:space="0" w:color="auto"/>
              <w:left w:val="nil"/>
              <w:bottom w:val="single" w:sz="4" w:space="0" w:color="auto"/>
              <w:right w:val="nil"/>
            </w:tcBorders>
            <w:vAlign w:val="bottom"/>
          </w:tcPr>
          <w:p w14:paraId="52292D78" w14:textId="0E29361F" w:rsidR="00F7009D" w:rsidRDefault="009D6872" w:rsidP="00F7009D">
            <w:pPr>
              <w:pStyle w:val="TabellRader"/>
              <w:keepNext/>
              <w:keepLines/>
            </w:pPr>
            <w:r>
              <w:t>0,4</w:t>
            </w:r>
          </w:p>
        </w:tc>
        <w:tc>
          <w:tcPr>
            <w:tcW w:w="424" w:type="dxa"/>
            <w:tcBorders>
              <w:top w:val="single" w:sz="4" w:space="0" w:color="auto"/>
              <w:left w:val="nil"/>
              <w:bottom w:val="single" w:sz="4" w:space="0" w:color="auto"/>
              <w:right w:val="nil"/>
            </w:tcBorders>
            <w:vAlign w:val="bottom"/>
          </w:tcPr>
          <w:p w14:paraId="10C2333B" w14:textId="11351C4F" w:rsidR="00F7009D" w:rsidRDefault="009D6872" w:rsidP="00F7009D">
            <w:pPr>
              <w:pStyle w:val="TabellRader"/>
              <w:keepNext/>
              <w:keepLines/>
              <w:ind w:left="-57"/>
            </w:pPr>
            <w:r>
              <w:t>0,8</w:t>
            </w:r>
          </w:p>
        </w:tc>
        <w:tc>
          <w:tcPr>
            <w:tcW w:w="481" w:type="dxa"/>
            <w:tcBorders>
              <w:top w:val="single" w:sz="4" w:space="0" w:color="auto"/>
              <w:left w:val="nil"/>
              <w:bottom w:val="single" w:sz="4" w:space="0" w:color="auto"/>
              <w:right w:val="nil"/>
            </w:tcBorders>
            <w:vAlign w:val="bottom"/>
          </w:tcPr>
          <w:p w14:paraId="053421B9" w14:textId="4CCD348C" w:rsidR="00F7009D" w:rsidRDefault="009D6872" w:rsidP="00F7009D">
            <w:pPr>
              <w:pStyle w:val="TabellRader"/>
              <w:keepNext/>
              <w:keepLines/>
              <w:ind w:left="-57"/>
            </w:pPr>
            <w:r>
              <w:t>1,2</w:t>
            </w:r>
          </w:p>
        </w:tc>
      </w:tr>
      <w:tr w:rsidR="00F7009D" w14:paraId="4619F3C2" w14:textId="77777777" w:rsidTr="00F7009D">
        <w:tc>
          <w:tcPr>
            <w:tcW w:w="1560" w:type="dxa"/>
            <w:tcBorders>
              <w:top w:val="single" w:sz="4" w:space="0" w:color="auto"/>
              <w:left w:val="nil"/>
              <w:bottom w:val="nil"/>
              <w:right w:val="nil"/>
            </w:tcBorders>
          </w:tcPr>
          <w:p w14:paraId="2ACFE8BF" w14:textId="77777777" w:rsidR="00F7009D" w:rsidRDefault="009D6872" w:rsidP="00F7009D">
            <w:pPr>
              <w:pStyle w:val="TabellRader"/>
              <w:keepNext/>
              <w:keepLines/>
              <w:ind w:left="-57"/>
              <w:jc w:val="left"/>
              <w:rPr>
                <w:b/>
              </w:rPr>
            </w:pPr>
            <w:r>
              <w:rPr>
                <w:b/>
              </w:rPr>
              <w:t>BNP-gap</w:t>
            </w:r>
          </w:p>
        </w:tc>
        <w:tc>
          <w:tcPr>
            <w:tcW w:w="481" w:type="dxa"/>
            <w:tcBorders>
              <w:top w:val="single" w:sz="4" w:space="0" w:color="auto"/>
              <w:left w:val="nil"/>
              <w:bottom w:val="nil"/>
              <w:right w:val="nil"/>
            </w:tcBorders>
            <w:vAlign w:val="bottom"/>
          </w:tcPr>
          <w:p w14:paraId="0520B7F0" w14:textId="5005E047" w:rsidR="00F7009D" w:rsidRDefault="009D6872" w:rsidP="00F7009D">
            <w:pPr>
              <w:pStyle w:val="TabellRader"/>
              <w:keepNext/>
              <w:keepLines/>
              <w:rPr>
                <w:b/>
              </w:rPr>
            </w:pPr>
            <w:r>
              <w:rPr>
                <w:b/>
              </w:rPr>
              <w:t>-2,9</w:t>
            </w:r>
          </w:p>
        </w:tc>
        <w:tc>
          <w:tcPr>
            <w:tcW w:w="0" w:type="auto"/>
            <w:tcBorders>
              <w:top w:val="single" w:sz="4" w:space="0" w:color="auto"/>
              <w:left w:val="nil"/>
              <w:bottom w:val="nil"/>
              <w:right w:val="nil"/>
            </w:tcBorders>
            <w:vAlign w:val="bottom"/>
          </w:tcPr>
          <w:p w14:paraId="533D2FC7" w14:textId="097E8917" w:rsidR="00F7009D" w:rsidRDefault="009D6872" w:rsidP="00F7009D">
            <w:pPr>
              <w:pStyle w:val="TabellRader"/>
              <w:keepNext/>
              <w:keepLines/>
              <w:rPr>
                <w:b/>
              </w:rPr>
            </w:pPr>
            <w:r>
              <w:rPr>
                <w:b/>
              </w:rPr>
              <w:t>-2,4</w:t>
            </w:r>
          </w:p>
        </w:tc>
        <w:tc>
          <w:tcPr>
            <w:tcW w:w="0" w:type="auto"/>
            <w:tcBorders>
              <w:top w:val="single" w:sz="4" w:space="0" w:color="auto"/>
              <w:left w:val="nil"/>
              <w:bottom w:val="nil"/>
              <w:right w:val="nil"/>
            </w:tcBorders>
            <w:vAlign w:val="bottom"/>
          </w:tcPr>
          <w:p w14:paraId="6D5ECAF8" w14:textId="511078F2" w:rsidR="00F7009D" w:rsidRDefault="009D6872" w:rsidP="00F7009D">
            <w:pPr>
              <w:pStyle w:val="TabellRader"/>
              <w:keepNext/>
              <w:keepLines/>
              <w:rPr>
                <w:b/>
              </w:rPr>
            </w:pPr>
            <w:r>
              <w:rPr>
                <w:b/>
              </w:rPr>
              <w:t>-1,5</w:t>
            </w:r>
          </w:p>
        </w:tc>
        <w:tc>
          <w:tcPr>
            <w:tcW w:w="0" w:type="auto"/>
            <w:tcBorders>
              <w:top w:val="single" w:sz="4" w:space="0" w:color="auto"/>
              <w:left w:val="nil"/>
              <w:bottom w:val="nil"/>
              <w:right w:val="nil"/>
            </w:tcBorders>
            <w:vAlign w:val="bottom"/>
          </w:tcPr>
          <w:p w14:paraId="689D7896" w14:textId="358E6EC4" w:rsidR="00F7009D" w:rsidRDefault="009D6872" w:rsidP="00F7009D">
            <w:pPr>
              <w:pStyle w:val="TabellRader"/>
              <w:keepNext/>
              <w:keepLines/>
              <w:rPr>
                <w:b/>
              </w:rPr>
            </w:pPr>
            <w:r>
              <w:rPr>
                <w:b/>
              </w:rPr>
              <w:t>-0,5</w:t>
            </w:r>
          </w:p>
        </w:tc>
        <w:tc>
          <w:tcPr>
            <w:tcW w:w="424" w:type="dxa"/>
            <w:tcBorders>
              <w:top w:val="single" w:sz="4" w:space="0" w:color="auto"/>
              <w:left w:val="nil"/>
              <w:bottom w:val="nil"/>
              <w:right w:val="nil"/>
            </w:tcBorders>
            <w:vAlign w:val="bottom"/>
          </w:tcPr>
          <w:p w14:paraId="7C28134A" w14:textId="7A8B05F3" w:rsidR="00F7009D" w:rsidRDefault="009D6872" w:rsidP="00F7009D">
            <w:pPr>
              <w:pStyle w:val="TabellRader"/>
              <w:keepNext/>
              <w:keepLines/>
              <w:ind w:left="-57"/>
              <w:rPr>
                <w:b/>
              </w:rPr>
            </w:pPr>
            <w:r>
              <w:rPr>
                <w:b/>
              </w:rPr>
              <w:t>-0,2</w:t>
            </w:r>
          </w:p>
        </w:tc>
        <w:tc>
          <w:tcPr>
            <w:tcW w:w="481" w:type="dxa"/>
            <w:tcBorders>
              <w:top w:val="single" w:sz="4" w:space="0" w:color="auto"/>
              <w:left w:val="nil"/>
              <w:bottom w:val="nil"/>
              <w:right w:val="nil"/>
            </w:tcBorders>
            <w:vAlign w:val="bottom"/>
          </w:tcPr>
          <w:p w14:paraId="2879074E" w14:textId="02033847" w:rsidR="00F7009D" w:rsidRDefault="009D6872" w:rsidP="00F7009D">
            <w:pPr>
              <w:pStyle w:val="TabellRader"/>
              <w:keepNext/>
              <w:keepLines/>
              <w:ind w:left="-57"/>
              <w:rPr>
                <w:b/>
              </w:rPr>
            </w:pPr>
            <w:r>
              <w:rPr>
                <w:b/>
              </w:rPr>
              <w:t>0,0</w:t>
            </w:r>
          </w:p>
        </w:tc>
      </w:tr>
      <w:tr w:rsidR="00F7009D" w14:paraId="2C82F6CD" w14:textId="77777777" w:rsidTr="00F7009D">
        <w:tc>
          <w:tcPr>
            <w:tcW w:w="1560" w:type="dxa"/>
          </w:tcPr>
          <w:p w14:paraId="6CA92AB2" w14:textId="77777777" w:rsidR="00F7009D" w:rsidRDefault="009D6872" w:rsidP="00F7009D">
            <w:pPr>
              <w:pStyle w:val="TabellRader"/>
              <w:keepNext/>
              <w:keepLines/>
              <w:ind w:left="-57"/>
              <w:jc w:val="left"/>
            </w:pPr>
            <w:r>
              <w:t xml:space="preserve">   Sjuårssnitt</w:t>
            </w:r>
          </w:p>
        </w:tc>
        <w:tc>
          <w:tcPr>
            <w:tcW w:w="481" w:type="dxa"/>
            <w:vAlign w:val="bottom"/>
          </w:tcPr>
          <w:p w14:paraId="30D7EAF9" w14:textId="1864DFAA" w:rsidR="00F7009D" w:rsidRDefault="009D6872" w:rsidP="00F7009D">
            <w:pPr>
              <w:pStyle w:val="TabellRader"/>
              <w:keepNext/>
              <w:keepLines/>
            </w:pPr>
            <w:r>
              <w:t>-2,0</w:t>
            </w:r>
          </w:p>
        </w:tc>
        <w:tc>
          <w:tcPr>
            <w:tcW w:w="0" w:type="auto"/>
            <w:vAlign w:val="bottom"/>
          </w:tcPr>
          <w:p w14:paraId="665E131E" w14:textId="071CB42B" w:rsidR="00F7009D" w:rsidRDefault="009D6872" w:rsidP="00F7009D">
            <w:pPr>
              <w:pStyle w:val="TabellRader"/>
              <w:keepNext/>
              <w:keepLines/>
            </w:pPr>
            <w:r>
              <w:t>-1,6</w:t>
            </w:r>
          </w:p>
        </w:tc>
        <w:tc>
          <w:tcPr>
            <w:tcW w:w="0" w:type="auto"/>
            <w:vAlign w:val="bottom"/>
          </w:tcPr>
          <w:p w14:paraId="42105CBC" w14:textId="6F32827C" w:rsidR="00F7009D" w:rsidRDefault="009D6872" w:rsidP="00F7009D">
            <w:pPr>
              <w:pStyle w:val="TabellRader"/>
              <w:keepNext/>
              <w:keepLines/>
            </w:pPr>
            <w:r>
              <w:t>-1,4</w:t>
            </w:r>
          </w:p>
        </w:tc>
        <w:tc>
          <w:tcPr>
            <w:tcW w:w="0" w:type="auto"/>
            <w:vAlign w:val="bottom"/>
          </w:tcPr>
          <w:p w14:paraId="08C27549" w14:textId="77777777" w:rsidR="00F7009D" w:rsidRDefault="00F7009D" w:rsidP="00F7009D">
            <w:pPr>
              <w:pStyle w:val="TabellRader"/>
              <w:keepNext/>
              <w:keepLines/>
            </w:pPr>
          </w:p>
        </w:tc>
        <w:tc>
          <w:tcPr>
            <w:tcW w:w="424" w:type="dxa"/>
            <w:vAlign w:val="bottom"/>
          </w:tcPr>
          <w:p w14:paraId="271A34F5" w14:textId="77777777" w:rsidR="00F7009D" w:rsidRDefault="00F7009D" w:rsidP="00F7009D">
            <w:pPr>
              <w:pStyle w:val="TabellRader"/>
              <w:keepNext/>
              <w:keepLines/>
              <w:ind w:left="-57"/>
            </w:pPr>
          </w:p>
        </w:tc>
        <w:tc>
          <w:tcPr>
            <w:tcW w:w="481" w:type="dxa"/>
            <w:vAlign w:val="bottom"/>
          </w:tcPr>
          <w:p w14:paraId="336E60C3" w14:textId="77777777" w:rsidR="00F7009D" w:rsidRDefault="00F7009D" w:rsidP="00F7009D">
            <w:pPr>
              <w:pStyle w:val="TabellRader"/>
              <w:keepNext/>
              <w:keepLines/>
              <w:ind w:left="-57"/>
            </w:pPr>
          </w:p>
        </w:tc>
      </w:tr>
      <w:tr w:rsidR="00F7009D" w14:paraId="159B92BD" w14:textId="77777777" w:rsidTr="00F7009D">
        <w:tc>
          <w:tcPr>
            <w:tcW w:w="1560" w:type="dxa"/>
            <w:tcBorders>
              <w:top w:val="nil"/>
              <w:left w:val="nil"/>
              <w:bottom w:val="single" w:sz="18" w:space="0" w:color="auto"/>
              <w:right w:val="nil"/>
            </w:tcBorders>
          </w:tcPr>
          <w:p w14:paraId="3742E7C5" w14:textId="77777777" w:rsidR="00F7009D" w:rsidRDefault="009D6872" w:rsidP="00F7009D">
            <w:pPr>
              <w:pStyle w:val="TabellRader"/>
              <w:keepNext/>
              <w:keepLines/>
              <w:ind w:left="-57"/>
              <w:jc w:val="left"/>
            </w:pPr>
            <w:r>
              <w:t xml:space="preserve">   Bakåtblickande</w:t>
            </w:r>
            <w:r>
              <w:br/>
              <w:t xml:space="preserve">   tioårssnitt</w:t>
            </w:r>
          </w:p>
        </w:tc>
        <w:tc>
          <w:tcPr>
            <w:tcW w:w="481" w:type="dxa"/>
            <w:tcBorders>
              <w:top w:val="nil"/>
              <w:left w:val="nil"/>
              <w:bottom w:val="single" w:sz="18" w:space="0" w:color="auto"/>
              <w:right w:val="nil"/>
            </w:tcBorders>
            <w:vAlign w:val="bottom"/>
          </w:tcPr>
          <w:p w14:paraId="1CC24D7B" w14:textId="4977B277" w:rsidR="00F7009D" w:rsidRDefault="009D6872" w:rsidP="00F7009D">
            <w:pPr>
              <w:pStyle w:val="TabellRader"/>
              <w:keepNext/>
              <w:keepLines/>
            </w:pPr>
            <w:r>
              <w:t>-1,3</w:t>
            </w:r>
          </w:p>
        </w:tc>
        <w:tc>
          <w:tcPr>
            <w:tcW w:w="0" w:type="auto"/>
            <w:tcBorders>
              <w:top w:val="nil"/>
              <w:left w:val="nil"/>
              <w:bottom w:val="single" w:sz="18" w:space="0" w:color="auto"/>
              <w:right w:val="nil"/>
            </w:tcBorders>
            <w:vAlign w:val="bottom"/>
          </w:tcPr>
          <w:p w14:paraId="65232426" w14:textId="1A52828A" w:rsidR="00F7009D" w:rsidRDefault="00F7009D" w:rsidP="00F7009D">
            <w:pPr>
              <w:pStyle w:val="TabellRader"/>
              <w:keepNext/>
              <w:keepLines/>
            </w:pPr>
          </w:p>
        </w:tc>
        <w:tc>
          <w:tcPr>
            <w:tcW w:w="0" w:type="auto"/>
            <w:tcBorders>
              <w:top w:val="nil"/>
              <w:left w:val="nil"/>
              <w:bottom w:val="single" w:sz="18" w:space="0" w:color="auto"/>
              <w:right w:val="nil"/>
            </w:tcBorders>
            <w:vAlign w:val="bottom"/>
          </w:tcPr>
          <w:p w14:paraId="102EB60D" w14:textId="6A669D7B" w:rsidR="00F7009D" w:rsidRDefault="00F7009D" w:rsidP="00F7009D">
            <w:pPr>
              <w:pStyle w:val="TabellRader"/>
              <w:keepNext/>
              <w:keepLines/>
            </w:pPr>
          </w:p>
        </w:tc>
        <w:tc>
          <w:tcPr>
            <w:tcW w:w="0" w:type="auto"/>
            <w:tcBorders>
              <w:top w:val="nil"/>
              <w:left w:val="nil"/>
              <w:bottom w:val="single" w:sz="18" w:space="0" w:color="auto"/>
              <w:right w:val="nil"/>
            </w:tcBorders>
            <w:vAlign w:val="bottom"/>
          </w:tcPr>
          <w:p w14:paraId="6B0AC7F1" w14:textId="7DB45E1B" w:rsidR="00F7009D" w:rsidRDefault="00F7009D" w:rsidP="00F7009D">
            <w:pPr>
              <w:pStyle w:val="TabellRader"/>
              <w:keepNext/>
              <w:keepLines/>
            </w:pPr>
          </w:p>
        </w:tc>
        <w:tc>
          <w:tcPr>
            <w:tcW w:w="424" w:type="dxa"/>
            <w:tcBorders>
              <w:top w:val="nil"/>
              <w:left w:val="nil"/>
              <w:bottom w:val="single" w:sz="18" w:space="0" w:color="auto"/>
              <w:right w:val="nil"/>
            </w:tcBorders>
            <w:vAlign w:val="bottom"/>
          </w:tcPr>
          <w:p w14:paraId="17A563BC" w14:textId="0B8B3DA1" w:rsidR="00F7009D" w:rsidRDefault="00F7009D" w:rsidP="00F7009D">
            <w:pPr>
              <w:pStyle w:val="TabellRader"/>
              <w:keepNext/>
              <w:keepLines/>
              <w:ind w:left="-57"/>
            </w:pPr>
          </w:p>
        </w:tc>
        <w:tc>
          <w:tcPr>
            <w:tcW w:w="481" w:type="dxa"/>
            <w:tcBorders>
              <w:top w:val="nil"/>
              <w:left w:val="nil"/>
              <w:bottom w:val="single" w:sz="18" w:space="0" w:color="auto"/>
              <w:right w:val="nil"/>
            </w:tcBorders>
            <w:vAlign w:val="bottom"/>
          </w:tcPr>
          <w:p w14:paraId="3EEFEE73" w14:textId="77C7FAB7" w:rsidR="00F7009D" w:rsidRDefault="00F7009D" w:rsidP="00F7009D">
            <w:pPr>
              <w:pStyle w:val="TabellRader"/>
              <w:keepNext/>
              <w:keepLines/>
              <w:ind w:left="-57"/>
            </w:pPr>
          </w:p>
        </w:tc>
      </w:tr>
    </w:tbl>
    <w:p w14:paraId="0C5911CA" w14:textId="10BC42A5" w:rsidR="00F7009D" w:rsidRDefault="009D6872" w:rsidP="00F7009D">
      <w:pPr>
        <w:pStyle w:val="TabellFotnot"/>
        <w:spacing w:before="20"/>
      </w:pPr>
      <w:r>
        <w:rPr>
          <w:vertAlign w:val="superscript"/>
        </w:rPr>
        <w:t>1</w:t>
      </w:r>
      <w:r>
        <w:t xml:space="preserve"> Konjunkturjusteringen görs genom att indikatorvärdet minskas med BNP-gapet under motsvarande period multiplicerat med elasticiteten 0,55.</w:t>
      </w:r>
    </w:p>
    <w:p w14:paraId="500C1D8A" w14:textId="77777777" w:rsidR="00F7009D" w:rsidRDefault="009D6872" w:rsidP="00F7009D">
      <w:pPr>
        <w:pStyle w:val="TabellFotnot"/>
      </w:pPr>
      <w:r>
        <w:t>Källor: Statistiska centralbyrån och egna beräkningar.</w:t>
      </w:r>
    </w:p>
    <w:p w14:paraId="7BD628F2" w14:textId="77777777" w:rsidR="00F7009D" w:rsidRDefault="00F7009D" w:rsidP="00F7009D">
      <w:pPr>
        <w:pStyle w:val="Brdtextmedindrag"/>
        <w:ind w:firstLine="0"/>
      </w:pPr>
    </w:p>
    <w:p w14:paraId="609B019C" w14:textId="5BFD82E7" w:rsidR="00F7009D" w:rsidRDefault="009D6872" w:rsidP="00F7009D">
      <w:pPr>
        <w:pStyle w:val="Brdtext"/>
      </w:pPr>
      <w:r w:rsidRPr="00923837">
        <w:t xml:space="preserve">Sjuårsindikatorn och det strukturella sparandet visar </w:t>
      </w:r>
      <w:r>
        <w:t xml:space="preserve">sammantaget </w:t>
      </w:r>
      <w:r w:rsidRPr="00923837">
        <w:t xml:space="preserve">att det finansiella sparandet i </w:t>
      </w:r>
      <w:r>
        <w:t xml:space="preserve">den </w:t>
      </w:r>
      <w:r w:rsidRPr="00923837">
        <w:t>offentlig</w:t>
      </w:r>
      <w:r>
        <w:t>a</w:t>
      </w:r>
      <w:r w:rsidRPr="00923837">
        <w:t xml:space="preserve"> sektor</w:t>
      </w:r>
      <w:r>
        <w:t>n</w:t>
      </w:r>
      <w:r w:rsidRPr="00923837">
        <w:t xml:space="preserve"> ligger </w:t>
      </w:r>
      <w:r>
        <w:t xml:space="preserve">något </w:t>
      </w:r>
      <w:r w:rsidRPr="00923837">
        <w:t xml:space="preserve">under </w:t>
      </w:r>
      <w:r>
        <w:t>1 procent</w:t>
      </w:r>
      <w:r w:rsidRPr="00923837">
        <w:t xml:space="preserve"> 2013</w:t>
      </w:r>
      <w:r>
        <w:t>–2016</w:t>
      </w:r>
      <w:r w:rsidRPr="00923837">
        <w:t xml:space="preserve">. </w:t>
      </w:r>
      <w:r>
        <w:t>S</w:t>
      </w:r>
      <w:r w:rsidRPr="00923837">
        <w:t xml:space="preserve">parandet </w:t>
      </w:r>
      <w:r>
        <w:t xml:space="preserve">stärks </w:t>
      </w:r>
      <w:r w:rsidRPr="00923837">
        <w:t xml:space="preserve">gradvis under åren därefter så att det överstiger </w:t>
      </w:r>
      <w:r>
        <w:t xml:space="preserve">1 procent i slutet av perioden. </w:t>
      </w:r>
    </w:p>
    <w:p w14:paraId="2444ABF4" w14:textId="4E87DDD0" w:rsidR="00F7009D" w:rsidRDefault="009D6872" w:rsidP="00F7009D">
      <w:pPr>
        <w:pStyle w:val="Rubrik4utannumrering"/>
      </w:pPr>
      <w:r>
        <w:t>Prognosjämförelse av det strukturella sparandet</w:t>
      </w:r>
    </w:p>
    <w:p w14:paraId="43B2B169" w14:textId="3528B7C1" w:rsidR="00F7009D" w:rsidRDefault="009D6872" w:rsidP="00F7009D">
      <w:pPr>
        <w:pStyle w:val="Brdtext"/>
      </w:pPr>
      <w:r>
        <w:t xml:space="preserve">I </w:t>
      </w:r>
      <w:r w:rsidRPr="00823D15">
        <w:t>jämförelse</w:t>
      </w:r>
      <w:r>
        <w:t xml:space="preserve"> med budgetpropositionen för 2014 har både bedömningen av det finansiella sparandet och det strukturella sparandet reviderats ned de flesta åren i denna proposition (se </w:t>
      </w:r>
      <w:r>
        <w:fldChar w:fldCharType="begin"/>
      </w:r>
      <w:r>
        <w:instrText xml:space="preserve"> REF  _Ref382988370 \* Lower \h </w:instrText>
      </w:r>
      <w:r>
        <w:fldChar w:fldCharType="separate"/>
      </w:r>
      <w:r w:rsidR="004642B5">
        <w:t xml:space="preserve">tabell </w:t>
      </w:r>
      <w:r w:rsidR="004642B5" w:rsidRPr="004642B5">
        <w:rPr>
          <w:bCs/>
          <w:noProof/>
        </w:rPr>
        <w:t>4</w:t>
      </w:r>
      <w:r w:rsidR="004642B5">
        <w:t>.</w:t>
      </w:r>
      <w:r w:rsidR="004642B5">
        <w:rPr>
          <w:noProof/>
        </w:rPr>
        <w:t>3</w:t>
      </w:r>
      <w:r>
        <w:fldChar w:fldCharType="end"/>
      </w:r>
      <w:r>
        <w:t>). Nedrevideringen av det strukturella sparandet för åren 2015 och 2016 är större, 0,3–0,6 procent av BNP, än revideringen av det finansiella sparandet, som reviderats upp med 0,1 procent av BNP 2015 och reviderats ned med 0,2 procent av BNP 2016. Att det strukturella sparandet revideras ned mer beror på att det nu, jämfört med vid bedömningen i budgetpropositionen för 2014, bedöms finnas mindre lediga resurser i ekonomin, dvs. BNP-gapen är mindre. För 2017 har såväl det strukturella som det faktiska finansiella sparandet reviderats ned med 0,4 procentenheter.</w:t>
      </w:r>
    </w:p>
    <w:p w14:paraId="601EB202" w14:textId="77777777" w:rsidR="00F7009D" w:rsidRDefault="00F7009D" w:rsidP="00F7009D">
      <w:pPr>
        <w:pStyle w:val="Brdtextmedindrag"/>
      </w:pPr>
    </w:p>
    <w:p w14:paraId="295F850A" w14:textId="360D49F7" w:rsidR="00F7009D" w:rsidRDefault="009D6872" w:rsidP="00F7009D">
      <w:pPr>
        <w:pStyle w:val="TabellRubrik"/>
      </w:pPr>
      <w:bookmarkStart w:id="279" w:name="_Ref382988370"/>
      <w:bookmarkStart w:id="280" w:name="_Toc384401650"/>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4</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3</w:t>
      </w:r>
      <w:r w:rsidR="0009067D">
        <w:rPr>
          <w:noProof/>
        </w:rPr>
        <w:fldChar w:fldCharType="end"/>
      </w:r>
      <w:bookmarkEnd w:id="279"/>
      <w:r>
        <w:t xml:space="preserve"> Finansiellt sparande och strukturellt sparande i offentlig sektor</w:t>
      </w:r>
      <w:bookmarkEnd w:id="280"/>
    </w:p>
    <w:p w14:paraId="2FEE891D" w14:textId="77777777" w:rsidR="00F7009D" w:rsidRDefault="009D6872" w:rsidP="00F7009D">
      <w:pPr>
        <w:pStyle w:val="TabellUnderrubrik"/>
      </w:pPr>
      <w:r>
        <w:t>Procent av BNP respektive potentiell BNP</w:t>
      </w:r>
    </w:p>
    <w:tbl>
      <w:tblPr>
        <w:tblW w:w="4383" w:type="dxa"/>
        <w:tblInd w:w="85" w:type="dxa"/>
        <w:tblLook w:val="0000" w:firstRow="0" w:lastRow="0" w:firstColumn="0" w:lastColumn="0" w:noHBand="0" w:noVBand="0"/>
      </w:tblPr>
      <w:tblGrid>
        <w:gridCol w:w="1560"/>
        <w:gridCol w:w="481"/>
        <w:gridCol w:w="485"/>
        <w:gridCol w:w="485"/>
        <w:gridCol w:w="467"/>
        <w:gridCol w:w="424"/>
        <w:gridCol w:w="481"/>
      </w:tblGrid>
      <w:tr w:rsidR="00F7009D" w14:paraId="0E77BBC8" w14:textId="77777777" w:rsidTr="00F7009D">
        <w:tc>
          <w:tcPr>
            <w:tcW w:w="1560" w:type="dxa"/>
            <w:tcBorders>
              <w:top w:val="nil"/>
              <w:left w:val="nil"/>
              <w:bottom w:val="single" w:sz="18" w:space="0" w:color="auto"/>
              <w:right w:val="nil"/>
            </w:tcBorders>
          </w:tcPr>
          <w:p w14:paraId="6D0ED9ED" w14:textId="77777777" w:rsidR="00F7009D" w:rsidRDefault="00F7009D" w:rsidP="00F7009D">
            <w:pPr>
              <w:pStyle w:val="TabellHuvud"/>
              <w:keepNext/>
              <w:keepLines/>
            </w:pPr>
          </w:p>
        </w:tc>
        <w:tc>
          <w:tcPr>
            <w:tcW w:w="481" w:type="dxa"/>
            <w:tcBorders>
              <w:top w:val="nil"/>
              <w:left w:val="nil"/>
              <w:bottom w:val="single" w:sz="18" w:space="0" w:color="auto"/>
              <w:right w:val="nil"/>
            </w:tcBorders>
          </w:tcPr>
          <w:p w14:paraId="6DCB425F" w14:textId="4B371220" w:rsidR="00F7009D" w:rsidRDefault="00F7009D" w:rsidP="00F7009D">
            <w:pPr>
              <w:pStyle w:val="TabellHuvud"/>
              <w:keepNext/>
              <w:keepLines/>
            </w:pPr>
          </w:p>
        </w:tc>
        <w:tc>
          <w:tcPr>
            <w:tcW w:w="0" w:type="auto"/>
            <w:tcBorders>
              <w:top w:val="nil"/>
              <w:left w:val="nil"/>
              <w:bottom w:val="single" w:sz="18" w:space="0" w:color="auto"/>
              <w:right w:val="nil"/>
            </w:tcBorders>
          </w:tcPr>
          <w:p w14:paraId="29BE184B" w14:textId="546C8747" w:rsidR="00F7009D" w:rsidRDefault="009D6872" w:rsidP="00F7009D">
            <w:pPr>
              <w:pStyle w:val="TabellHuvud"/>
              <w:keepNext/>
              <w:keepLines/>
            </w:pPr>
            <w:r>
              <w:t>2013</w:t>
            </w:r>
          </w:p>
        </w:tc>
        <w:tc>
          <w:tcPr>
            <w:tcW w:w="0" w:type="auto"/>
            <w:tcBorders>
              <w:top w:val="nil"/>
              <w:left w:val="nil"/>
              <w:bottom w:val="single" w:sz="18" w:space="0" w:color="auto"/>
              <w:right w:val="nil"/>
            </w:tcBorders>
          </w:tcPr>
          <w:p w14:paraId="7CB6D0BB" w14:textId="11A67A52" w:rsidR="00F7009D" w:rsidRDefault="009D6872" w:rsidP="00F7009D">
            <w:pPr>
              <w:pStyle w:val="TabellHuvud"/>
              <w:keepNext/>
              <w:keepLines/>
            </w:pPr>
            <w:r>
              <w:t>2014</w:t>
            </w:r>
          </w:p>
        </w:tc>
        <w:tc>
          <w:tcPr>
            <w:tcW w:w="0" w:type="auto"/>
            <w:tcBorders>
              <w:top w:val="nil"/>
              <w:left w:val="nil"/>
              <w:bottom w:val="single" w:sz="18" w:space="0" w:color="auto"/>
              <w:right w:val="nil"/>
            </w:tcBorders>
          </w:tcPr>
          <w:p w14:paraId="0C728DD3" w14:textId="7189807F" w:rsidR="00F7009D" w:rsidRDefault="009D6872" w:rsidP="00F7009D">
            <w:pPr>
              <w:pStyle w:val="TabellHuvud"/>
              <w:keepNext/>
              <w:keepLines/>
              <w:ind w:left="-57"/>
            </w:pPr>
            <w:r>
              <w:t>2015</w:t>
            </w:r>
          </w:p>
        </w:tc>
        <w:tc>
          <w:tcPr>
            <w:tcW w:w="424" w:type="dxa"/>
            <w:tcBorders>
              <w:top w:val="nil"/>
              <w:left w:val="nil"/>
              <w:bottom w:val="single" w:sz="18" w:space="0" w:color="auto"/>
              <w:right w:val="nil"/>
            </w:tcBorders>
          </w:tcPr>
          <w:p w14:paraId="21B77CBE" w14:textId="5AEFF690" w:rsidR="00F7009D" w:rsidRDefault="009D6872" w:rsidP="00F7009D">
            <w:pPr>
              <w:pStyle w:val="TabellHuvud"/>
              <w:keepNext/>
              <w:keepLines/>
              <w:ind w:left="-57"/>
            </w:pPr>
            <w:r>
              <w:t>2016</w:t>
            </w:r>
          </w:p>
        </w:tc>
        <w:tc>
          <w:tcPr>
            <w:tcW w:w="481" w:type="dxa"/>
            <w:tcBorders>
              <w:top w:val="nil"/>
              <w:left w:val="nil"/>
              <w:bottom w:val="single" w:sz="18" w:space="0" w:color="auto"/>
              <w:right w:val="nil"/>
            </w:tcBorders>
          </w:tcPr>
          <w:p w14:paraId="17395B7E" w14:textId="300236E5" w:rsidR="00F7009D" w:rsidRDefault="009D6872" w:rsidP="00F7009D">
            <w:pPr>
              <w:pStyle w:val="TabellHuvud"/>
              <w:keepNext/>
              <w:keepLines/>
              <w:ind w:left="-57"/>
            </w:pPr>
            <w:r>
              <w:t>2017</w:t>
            </w:r>
          </w:p>
        </w:tc>
      </w:tr>
      <w:tr w:rsidR="00F7009D" w14:paraId="7481E9A0" w14:textId="77777777" w:rsidTr="00F7009D">
        <w:tc>
          <w:tcPr>
            <w:tcW w:w="1560" w:type="dxa"/>
            <w:tcBorders>
              <w:top w:val="single" w:sz="18" w:space="0" w:color="auto"/>
              <w:left w:val="nil"/>
              <w:right w:val="nil"/>
            </w:tcBorders>
          </w:tcPr>
          <w:p w14:paraId="226B9451" w14:textId="77777777" w:rsidR="00F7009D" w:rsidRDefault="009D6872" w:rsidP="00F7009D">
            <w:pPr>
              <w:pStyle w:val="TabellRader"/>
              <w:keepNext/>
              <w:keepLines/>
              <w:ind w:left="-57"/>
              <w:jc w:val="left"/>
              <w:rPr>
                <w:b/>
              </w:rPr>
            </w:pPr>
            <w:r>
              <w:rPr>
                <w:b/>
              </w:rPr>
              <w:t>Finansiellt sparande</w:t>
            </w:r>
          </w:p>
        </w:tc>
        <w:tc>
          <w:tcPr>
            <w:tcW w:w="481" w:type="dxa"/>
            <w:tcBorders>
              <w:top w:val="single" w:sz="18" w:space="0" w:color="auto"/>
              <w:left w:val="nil"/>
              <w:right w:val="nil"/>
            </w:tcBorders>
            <w:vAlign w:val="bottom"/>
          </w:tcPr>
          <w:p w14:paraId="1425A4CC" w14:textId="1ABF372F" w:rsidR="00F7009D" w:rsidRDefault="00F7009D" w:rsidP="00F7009D">
            <w:pPr>
              <w:pStyle w:val="TabellRader"/>
              <w:keepNext/>
              <w:keepLines/>
              <w:rPr>
                <w:b/>
              </w:rPr>
            </w:pPr>
          </w:p>
        </w:tc>
        <w:tc>
          <w:tcPr>
            <w:tcW w:w="0" w:type="auto"/>
            <w:tcBorders>
              <w:top w:val="single" w:sz="18" w:space="0" w:color="auto"/>
              <w:left w:val="nil"/>
              <w:right w:val="nil"/>
            </w:tcBorders>
            <w:vAlign w:val="bottom"/>
          </w:tcPr>
          <w:p w14:paraId="032FD086" w14:textId="4931B9C3" w:rsidR="00F7009D" w:rsidRDefault="00F7009D" w:rsidP="00F7009D">
            <w:pPr>
              <w:pStyle w:val="TabellRader"/>
              <w:keepNext/>
              <w:keepLines/>
              <w:rPr>
                <w:b/>
              </w:rPr>
            </w:pPr>
          </w:p>
        </w:tc>
        <w:tc>
          <w:tcPr>
            <w:tcW w:w="0" w:type="auto"/>
            <w:tcBorders>
              <w:top w:val="single" w:sz="18" w:space="0" w:color="auto"/>
              <w:left w:val="nil"/>
              <w:right w:val="nil"/>
            </w:tcBorders>
            <w:vAlign w:val="bottom"/>
          </w:tcPr>
          <w:p w14:paraId="5C5F50D0" w14:textId="57B4ABDA" w:rsidR="00F7009D" w:rsidRDefault="00F7009D" w:rsidP="00F7009D">
            <w:pPr>
              <w:pStyle w:val="TabellRader"/>
              <w:keepNext/>
              <w:keepLines/>
              <w:rPr>
                <w:b/>
              </w:rPr>
            </w:pPr>
          </w:p>
        </w:tc>
        <w:tc>
          <w:tcPr>
            <w:tcW w:w="0" w:type="auto"/>
            <w:tcBorders>
              <w:top w:val="single" w:sz="18" w:space="0" w:color="auto"/>
              <w:left w:val="nil"/>
              <w:right w:val="nil"/>
            </w:tcBorders>
            <w:vAlign w:val="bottom"/>
          </w:tcPr>
          <w:p w14:paraId="4FAC14E1" w14:textId="48EA1857" w:rsidR="00F7009D" w:rsidRDefault="00F7009D" w:rsidP="00F7009D">
            <w:pPr>
              <w:pStyle w:val="TabellRader"/>
              <w:keepNext/>
              <w:keepLines/>
              <w:rPr>
                <w:b/>
              </w:rPr>
            </w:pPr>
          </w:p>
        </w:tc>
        <w:tc>
          <w:tcPr>
            <w:tcW w:w="424" w:type="dxa"/>
            <w:tcBorders>
              <w:top w:val="single" w:sz="18" w:space="0" w:color="auto"/>
              <w:left w:val="nil"/>
              <w:right w:val="nil"/>
            </w:tcBorders>
            <w:vAlign w:val="bottom"/>
          </w:tcPr>
          <w:p w14:paraId="17A9DA00" w14:textId="5FEE02B1" w:rsidR="00F7009D" w:rsidRDefault="00F7009D" w:rsidP="00F7009D">
            <w:pPr>
              <w:pStyle w:val="TabellRader"/>
              <w:keepNext/>
              <w:keepLines/>
              <w:ind w:left="-57"/>
              <w:rPr>
                <w:b/>
              </w:rPr>
            </w:pPr>
          </w:p>
        </w:tc>
        <w:tc>
          <w:tcPr>
            <w:tcW w:w="481" w:type="dxa"/>
            <w:tcBorders>
              <w:top w:val="single" w:sz="18" w:space="0" w:color="auto"/>
              <w:left w:val="nil"/>
              <w:right w:val="nil"/>
            </w:tcBorders>
            <w:vAlign w:val="bottom"/>
          </w:tcPr>
          <w:p w14:paraId="6A1CF8CE" w14:textId="6B1D590C" w:rsidR="00F7009D" w:rsidRDefault="00F7009D" w:rsidP="00F7009D">
            <w:pPr>
              <w:pStyle w:val="TabellRader"/>
              <w:keepNext/>
              <w:keepLines/>
              <w:ind w:left="-57"/>
              <w:rPr>
                <w:b/>
              </w:rPr>
            </w:pPr>
          </w:p>
        </w:tc>
      </w:tr>
      <w:tr w:rsidR="00F7009D" w14:paraId="6A1E0B43" w14:textId="77777777" w:rsidTr="00F7009D">
        <w:tc>
          <w:tcPr>
            <w:tcW w:w="2041" w:type="dxa"/>
            <w:gridSpan w:val="2"/>
            <w:tcBorders>
              <w:left w:val="nil"/>
              <w:bottom w:val="nil"/>
              <w:right w:val="nil"/>
            </w:tcBorders>
          </w:tcPr>
          <w:p w14:paraId="2A7BDB60" w14:textId="093EAADE" w:rsidR="00F7009D" w:rsidRDefault="009D6872" w:rsidP="00F7009D">
            <w:pPr>
              <w:pStyle w:val="TabellRader"/>
              <w:keepNext/>
              <w:keepLines/>
              <w:jc w:val="left"/>
            </w:pPr>
            <w:r>
              <w:t>Budgetpropositionen för 2014</w:t>
            </w:r>
          </w:p>
        </w:tc>
        <w:tc>
          <w:tcPr>
            <w:tcW w:w="0" w:type="auto"/>
            <w:tcBorders>
              <w:left w:val="nil"/>
              <w:bottom w:val="nil"/>
              <w:right w:val="nil"/>
            </w:tcBorders>
            <w:vAlign w:val="bottom"/>
          </w:tcPr>
          <w:p w14:paraId="6C9BAA5E" w14:textId="2DB8E785" w:rsidR="00F7009D" w:rsidRDefault="009D6872" w:rsidP="00F7009D">
            <w:pPr>
              <w:pStyle w:val="TabellRader"/>
              <w:keepNext/>
              <w:keepLines/>
            </w:pPr>
            <w:r>
              <w:t>-1,2</w:t>
            </w:r>
          </w:p>
        </w:tc>
        <w:tc>
          <w:tcPr>
            <w:tcW w:w="0" w:type="auto"/>
            <w:tcBorders>
              <w:left w:val="nil"/>
              <w:bottom w:val="nil"/>
              <w:right w:val="nil"/>
            </w:tcBorders>
            <w:vAlign w:val="bottom"/>
          </w:tcPr>
          <w:p w14:paraId="2AE3D6B4" w14:textId="6041988F" w:rsidR="00F7009D" w:rsidRDefault="009D6872" w:rsidP="00F7009D">
            <w:pPr>
              <w:pStyle w:val="TabellRader"/>
              <w:keepNext/>
              <w:keepLines/>
            </w:pPr>
            <w:r>
              <w:t>-1,5</w:t>
            </w:r>
          </w:p>
        </w:tc>
        <w:tc>
          <w:tcPr>
            <w:tcW w:w="0" w:type="auto"/>
            <w:tcBorders>
              <w:left w:val="nil"/>
              <w:bottom w:val="nil"/>
              <w:right w:val="nil"/>
            </w:tcBorders>
            <w:vAlign w:val="bottom"/>
          </w:tcPr>
          <w:p w14:paraId="01B0894B" w14:textId="0DA85B8B" w:rsidR="00F7009D" w:rsidRDefault="009D6872" w:rsidP="00F7009D">
            <w:pPr>
              <w:pStyle w:val="TabellRader"/>
              <w:keepNext/>
              <w:keepLines/>
            </w:pPr>
            <w:r>
              <w:t>-0,4</w:t>
            </w:r>
          </w:p>
        </w:tc>
        <w:tc>
          <w:tcPr>
            <w:tcW w:w="424" w:type="dxa"/>
            <w:tcBorders>
              <w:left w:val="nil"/>
              <w:bottom w:val="nil"/>
              <w:right w:val="nil"/>
            </w:tcBorders>
            <w:vAlign w:val="bottom"/>
          </w:tcPr>
          <w:p w14:paraId="6C8FA3D0" w14:textId="39223AA9" w:rsidR="00F7009D" w:rsidRDefault="009D6872" w:rsidP="00F7009D">
            <w:pPr>
              <w:pStyle w:val="TabellRader"/>
              <w:keepNext/>
              <w:keepLines/>
              <w:ind w:left="-57"/>
            </w:pPr>
            <w:r>
              <w:t>0,4</w:t>
            </w:r>
          </w:p>
        </w:tc>
        <w:tc>
          <w:tcPr>
            <w:tcW w:w="481" w:type="dxa"/>
            <w:tcBorders>
              <w:left w:val="nil"/>
              <w:bottom w:val="nil"/>
              <w:right w:val="nil"/>
            </w:tcBorders>
            <w:vAlign w:val="bottom"/>
          </w:tcPr>
          <w:p w14:paraId="5D8C4ACA" w14:textId="09771177" w:rsidR="00F7009D" w:rsidRDefault="009D6872" w:rsidP="00F7009D">
            <w:pPr>
              <w:pStyle w:val="TabellRader"/>
              <w:keepNext/>
              <w:keepLines/>
              <w:ind w:left="-57"/>
            </w:pPr>
            <w:r>
              <w:t>1,1</w:t>
            </w:r>
          </w:p>
        </w:tc>
      </w:tr>
      <w:tr w:rsidR="00F7009D" w14:paraId="1062EA2F" w14:textId="77777777" w:rsidTr="00F7009D">
        <w:tc>
          <w:tcPr>
            <w:tcW w:w="2041" w:type="dxa"/>
            <w:gridSpan w:val="2"/>
            <w:tcBorders>
              <w:top w:val="nil"/>
              <w:left w:val="nil"/>
              <w:bottom w:val="single" w:sz="4" w:space="0" w:color="auto"/>
              <w:right w:val="nil"/>
            </w:tcBorders>
            <w:tcMar>
              <w:top w:w="0" w:type="dxa"/>
              <w:left w:w="108" w:type="dxa"/>
              <w:bottom w:w="0" w:type="dxa"/>
              <w:right w:w="28" w:type="dxa"/>
            </w:tcMar>
          </w:tcPr>
          <w:p w14:paraId="0DAD04FB" w14:textId="43813D48" w:rsidR="00F7009D" w:rsidRDefault="009D6872" w:rsidP="00F7009D">
            <w:pPr>
              <w:pStyle w:val="TabellRader"/>
              <w:keepNext/>
              <w:keepLines/>
              <w:jc w:val="left"/>
            </w:pPr>
            <w:r>
              <w:t>2014 års ekonomiska vårprop</w:t>
            </w:r>
          </w:p>
        </w:tc>
        <w:tc>
          <w:tcPr>
            <w:tcW w:w="0" w:type="auto"/>
            <w:tcBorders>
              <w:top w:val="nil"/>
              <w:left w:val="nil"/>
              <w:bottom w:val="single" w:sz="4" w:space="0" w:color="auto"/>
              <w:right w:val="nil"/>
            </w:tcBorders>
            <w:vAlign w:val="bottom"/>
          </w:tcPr>
          <w:p w14:paraId="41A4C4E2" w14:textId="62320A34" w:rsidR="00F7009D" w:rsidRDefault="009D6872" w:rsidP="00F7009D">
            <w:pPr>
              <w:pStyle w:val="TabellRader"/>
              <w:keepNext/>
              <w:keepLines/>
            </w:pPr>
            <w:r>
              <w:t>-1,3</w:t>
            </w:r>
          </w:p>
        </w:tc>
        <w:tc>
          <w:tcPr>
            <w:tcW w:w="0" w:type="auto"/>
            <w:tcBorders>
              <w:top w:val="nil"/>
              <w:left w:val="nil"/>
              <w:bottom w:val="single" w:sz="4" w:space="0" w:color="auto"/>
              <w:right w:val="nil"/>
            </w:tcBorders>
            <w:vAlign w:val="bottom"/>
          </w:tcPr>
          <w:p w14:paraId="6921F8AD" w14:textId="5380DB63" w:rsidR="00F7009D" w:rsidRDefault="009D6872" w:rsidP="00F7009D">
            <w:pPr>
              <w:pStyle w:val="TabellRader"/>
              <w:keepNext/>
              <w:keepLines/>
            </w:pPr>
            <w:r>
              <w:t>-1,6</w:t>
            </w:r>
          </w:p>
        </w:tc>
        <w:tc>
          <w:tcPr>
            <w:tcW w:w="0" w:type="auto"/>
            <w:tcBorders>
              <w:top w:val="nil"/>
              <w:left w:val="nil"/>
              <w:bottom w:val="single" w:sz="4" w:space="0" w:color="auto"/>
              <w:right w:val="nil"/>
            </w:tcBorders>
            <w:vAlign w:val="bottom"/>
          </w:tcPr>
          <w:p w14:paraId="574DF83C" w14:textId="79B70BFF" w:rsidR="00F7009D" w:rsidRDefault="009D6872" w:rsidP="00F7009D">
            <w:pPr>
              <w:pStyle w:val="TabellRader"/>
              <w:keepNext/>
              <w:keepLines/>
            </w:pPr>
            <w:r>
              <w:t>-0,3</w:t>
            </w:r>
          </w:p>
        </w:tc>
        <w:tc>
          <w:tcPr>
            <w:tcW w:w="424" w:type="dxa"/>
            <w:tcBorders>
              <w:top w:val="nil"/>
              <w:left w:val="nil"/>
              <w:bottom w:val="single" w:sz="4" w:space="0" w:color="auto"/>
              <w:right w:val="nil"/>
            </w:tcBorders>
            <w:vAlign w:val="bottom"/>
          </w:tcPr>
          <w:p w14:paraId="65390B82" w14:textId="1CAA6DCF" w:rsidR="00F7009D" w:rsidRDefault="009D6872" w:rsidP="00F7009D">
            <w:pPr>
              <w:pStyle w:val="TabellRader"/>
              <w:keepNext/>
              <w:keepLines/>
              <w:ind w:left="-57"/>
            </w:pPr>
            <w:r>
              <w:t>0,2</w:t>
            </w:r>
          </w:p>
        </w:tc>
        <w:tc>
          <w:tcPr>
            <w:tcW w:w="481" w:type="dxa"/>
            <w:tcBorders>
              <w:top w:val="nil"/>
              <w:left w:val="nil"/>
              <w:bottom w:val="single" w:sz="4" w:space="0" w:color="auto"/>
              <w:right w:val="nil"/>
            </w:tcBorders>
            <w:vAlign w:val="bottom"/>
          </w:tcPr>
          <w:p w14:paraId="587B61C7" w14:textId="14EFD8B2" w:rsidR="00F7009D" w:rsidRDefault="009D6872" w:rsidP="00F7009D">
            <w:pPr>
              <w:pStyle w:val="TabellRader"/>
              <w:keepNext/>
              <w:keepLines/>
              <w:ind w:left="-57"/>
            </w:pPr>
            <w:r>
              <w:t>0,7</w:t>
            </w:r>
          </w:p>
        </w:tc>
      </w:tr>
      <w:tr w:rsidR="00F7009D" w14:paraId="30DAA3FA" w14:textId="77777777" w:rsidTr="00F7009D">
        <w:tc>
          <w:tcPr>
            <w:tcW w:w="1560" w:type="dxa"/>
            <w:tcBorders>
              <w:top w:val="single" w:sz="4" w:space="0" w:color="auto"/>
              <w:left w:val="nil"/>
              <w:right w:val="nil"/>
            </w:tcBorders>
          </w:tcPr>
          <w:p w14:paraId="3DBECD37" w14:textId="0DF046F4" w:rsidR="00F7009D" w:rsidRPr="00470252" w:rsidRDefault="009D6872" w:rsidP="00F7009D">
            <w:pPr>
              <w:pStyle w:val="TabellRader"/>
              <w:keepNext/>
              <w:keepLines/>
              <w:ind w:left="-57"/>
              <w:jc w:val="left"/>
              <w:rPr>
                <w:b/>
              </w:rPr>
            </w:pPr>
            <w:r w:rsidRPr="00470252">
              <w:rPr>
                <w:b/>
              </w:rPr>
              <w:t>Strukturellt sparande</w:t>
            </w:r>
          </w:p>
        </w:tc>
        <w:tc>
          <w:tcPr>
            <w:tcW w:w="481" w:type="dxa"/>
            <w:tcBorders>
              <w:top w:val="single" w:sz="4" w:space="0" w:color="auto"/>
              <w:left w:val="nil"/>
              <w:right w:val="nil"/>
            </w:tcBorders>
            <w:vAlign w:val="bottom"/>
          </w:tcPr>
          <w:p w14:paraId="5BD37D09" w14:textId="3FC765CF" w:rsidR="00F7009D" w:rsidRDefault="00F7009D" w:rsidP="00F7009D">
            <w:pPr>
              <w:pStyle w:val="TabellRader"/>
              <w:keepNext/>
              <w:keepLines/>
            </w:pPr>
          </w:p>
        </w:tc>
        <w:tc>
          <w:tcPr>
            <w:tcW w:w="0" w:type="auto"/>
            <w:tcBorders>
              <w:top w:val="single" w:sz="4" w:space="0" w:color="auto"/>
              <w:left w:val="nil"/>
              <w:right w:val="nil"/>
            </w:tcBorders>
            <w:vAlign w:val="bottom"/>
          </w:tcPr>
          <w:p w14:paraId="5B70BC1A" w14:textId="5D10474D" w:rsidR="00F7009D" w:rsidRDefault="00F7009D" w:rsidP="00F7009D">
            <w:pPr>
              <w:pStyle w:val="TabellRader"/>
              <w:keepNext/>
              <w:keepLines/>
            </w:pPr>
          </w:p>
        </w:tc>
        <w:tc>
          <w:tcPr>
            <w:tcW w:w="0" w:type="auto"/>
            <w:tcBorders>
              <w:top w:val="single" w:sz="4" w:space="0" w:color="auto"/>
              <w:left w:val="nil"/>
              <w:right w:val="nil"/>
            </w:tcBorders>
            <w:vAlign w:val="bottom"/>
          </w:tcPr>
          <w:p w14:paraId="0EED18A0" w14:textId="55DEBD48" w:rsidR="00F7009D" w:rsidRDefault="00F7009D" w:rsidP="00F7009D">
            <w:pPr>
              <w:pStyle w:val="TabellRader"/>
              <w:keepNext/>
              <w:keepLines/>
            </w:pPr>
          </w:p>
        </w:tc>
        <w:tc>
          <w:tcPr>
            <w:tcW w:w="0" w:type="auto"/>
            <w:tcBorders>
              <w:top w:val="single" w:sz="4" w:space="0" w:color="auto"/>
              <w:left w:val="nil"/>
              <w:right w:val="nil"/>
            </w:tcBorders>
            <w:vAlign w:val="bottom"/>
          </w:tcPr>
          <w:p w14:paraId="38D66A2C" w14:textId="77777777" w:rsidR="00F7009D" w:rsidRDefault="00F7009D" w:rsidP="00F7009D">
            <w:pPr>
              <w:pStyle w:val="TabellRader"/>
              <w:keepNext/>
              <w:keepLines/>
            </w:pPr>
          </w:p>
        </w:tc>
        <w:tc>
          <w:tcPr>
            <w:tcW w:w="424" w:type="dxa"/>
            <w:tcBorders>
              <w:top w:val="single" w:sz="4" w:space="0" w:color="auto"/>
              <w:left w:val="nil"/>
              <w:right w:val="nil"/>
            </w:tcBorders>
            <w:vAlign w:val="bottom"/>
          </w:tcPr>
          <w:p w14:paraId="14B3EEBB" w14:textId="77777777" w:rsidR="00F7009D" w:rsidRDefault="00F7009D" w:rsidP="00F7009D">
            <w:pPr>
              <w:pStyle w:val="TabellRader"/>
              <w:keepNext/>
              <w:keepLines/>
              <w:ind w:left="-57"/>
            </w:pPr>
          </w:p>
        </w:tc>
        <w:tc>
          <w:tcPr>
            <w:tcW w:w="481" w:type="dxa"/>
            <w:tcBorders>
              <w:top w:val="single" w:sz="4" w:space="0" w:color="auto"/>
              <w:left w:val="nil"/>
              <w:right w:val="nil"/>
            </w:tcBorders>
            <w:vAlign w:val="bottom"/>
          </w:tcPr>
          <w:p w14:paraId="55DA401E" w14:textId="77777777" w:rsidR="00F7009D" w:rsidRDefault="00F7009D" w:rsidP="00F7009D">
            <w:pPr>
              <w:pStyle w:val="TabellRader"/>
              <w:keepNext/>
              <w:keepLines/>
              <w:ind w:left="-57"/>
            </w:pPr>
          </w:p>
        </w:tc>
      </w:tr>
      <w:tr w:rsidR="00F7009D" w14:paraId="5B87F0F6" w14:textId="77777777" w:rsidTr="00F7009D">
        <w:tc>
          <w:tcPr>
            <w:tcW w:w="2041" w:type="dxa"/>
            <w:gridSpan w:val="2"/>
            <w:tcBorders>
              <w:top w:val="nil"/>
              <w:left w:val="nil"/>
              <w:right w:val="nil"/>
            </w:tcBorders>
            <w:tcMar>
              <w:top w:w="0" w:type="dxa"/>
              <w:left w:w="108" w:type="dxa"/>
              <w:bottom w:w="0" w:type="dxa"/>
              <w:right w:w="28" w:type="dxa"/>
            </w:tcMar>
          </w:tcPr>
          <w:p w14:paraId="577F0DDE" w14:textId="2D6DF83B" w:rsidR="00F7009D" w:rsidRDefault="009D6872" w:rsidP="00F7009D">
            <w:pPr>
              <w:pStyle w:val="TabellRader"/>
              <w:keepNext/>
              <w:keepLines/>
              <w:jc w:val="left"/>
            </w:pPr>
            <w:r>
              <w:t>Budgetpropositionen för 2014</w:t>
            </w:r>
          </w:p>
        </w:tc>
        <w:tc>
          <w:tcPr>
            <w:tcW w:w="0" w:type="auto"/>
            <w:tcBorders>
              <w:top w:val="nil"/>
              <w:left w:val="nil"/>
              <w:right w:val="nil"/>
            </w:tcBorders>
            <w:vAlign w:val="bottom"/>
          </w:tcPr>
          <w:p w14:paraId="4043DDB5" w14:textId="2C16FA23" w:rsidR="00F7009D" w:rsidRDefault="009D6872" w:rsidP="00F7009D">
            <w:pPr>
              <w:pStyle w:val="TabellRader"/>
              <w:keepNext/>
              <w:keepLines/>
            </w:pPr>
            <w:r>
              <w:t>0,5</w:t>
            </w:r>
          </w:p>
        </w:tc>
        <w:tc>
          <w:tcPr>
            <w:tcW w:w="0" w:type="auto"/>
            <w:tcBorders>
              <w:top w:val="nil"/>
              <w:left w:val="nil"/>
              <w:right w:val="nil"/>
            </w:tcBorders>
            <w:vAlign w:val="bottom"/>
          </w:tcPr>
          <w:p w14:paraId="069D3D5A" w14:textId="2D4B53D2" w:rsidR="00F7009D" w:rsidRDefault="009D6872" w:rsidP="00F7009D">
            <w:pPr>
              <w:pStyle w:val="TabellRader"/>
              <w:keepNext/>
              <w:keepLines/>
            </w:pPr>
            <w:r>
              <w:t>0,2</w:t>
            </w:r>
          </w:p>
        </w:tc>
        <w:tc>
          <w:tcPr>
            <w:tcW w:w="0" w:type="auto"/>
            <w:tcBorders>
              <w:top w:val="nil"/>
              <w:left w:val="nil"/>
              <w:right w:val="nil"/>
            </w:tcBorders>
            <w:vAlign w:val="bottom"/>
          </w:tcPr>
          <w:p w14:paraId="59475BF1" w14:textId="35B0CA28" w:rsidR="00F7009D" w:rsidRDefault="009D6872" w:rsidP="00F7009D">
            <w:pPr>
              <w:pStyle w:val="TabellRader"/>
              <w:keepNext/>
              <w:keepLines/>
            </w:pPr>
            <w:r>
              <w:t>0,8</w:t>
            </w:r>
          </w:p>
        </w:tc>
        <w:tc>
          <w:tcPr>
            <w:tcW w:w="424" w:type="dxa"/>
            <w:tcBorders>
              <w:top w:val="nil"/>
              <w:left w:val="nil"/>
              <w:right w:val="nil"/>
            </w:tcBorders>
            <w:vAlign w:val="bottom"/>
          </w:tcPr>
          <w:p w14:paraId="219F19E0" w14:textId="78E6C0E9" w:rsidR="00F7009D" w:rsidRDefault="009D6872" w:rsidP="00F7009D">
            <w:pPr>
              <w:pStyle w:val="TabellRader"/>
              <w:keepNext/>
              <w:keepLines/>
              <w:ind w:left="-57"/>
            </w:pPr>
            <w:r>
              <w:t>1,0</w:t>
            </w:r>
          </w:p>
        </w:tc>
        <w:tc>
          <w:tcPr>
            <w:tcW w:w="481" w:type="dxa"/>
            <w:tcBorders>
              <w:top w:val="nil"/>
              <w:left w:val="nil"/>
              <w:right w:val="nil"/>
            </w:tcBorders>
            <w:vAlign w:val="bottom"/>
          </w:tcPr>
          <w:p w14:paraId="6FB05A5F" w14:textId="3257432F" w:rsidR="00F7009D" w:rsidRDefault="009D6872" w:rsidP="00F7009D">
            <w:pPr>
              <w:pStyle w:val="TabellRader"/>
              <w:keepNext/>
              <w:keepLines/>
              <w:ind w:left="-57"/>
            </w:pPr>
            <w:r>
              <w:t>1,2</w:t>
            </w:r>
          </w:p>
        </w:tc>
      </w:tr>
      <w:tr w:rsidR="00F7009D" w14:paraId="7C83E85E" w14:textId="77777777" w:rsidTr="00F7009D">
        <w:tc>
          <w:tcPr>
            <w:tcW w:w="2041" w:type="dxa"/>
            <w:gridSpan w:val="2"/>
            <w:tcBorders>
              <w:left w:val="nil"/>
              <w:bottom w:val="single" w:sz="4" w:space="0" w:color="auto"/>
              <w:right w:val="nil"/>
            </w:tcBorders>
          </w:tcPr>
          <w:p w14:paraId="28985E26" w14:textId="15ED18A9" w:rsidR="00F7009D" w:rsidRDefault="009D6872" w:rsidP="00F7009D">
            <w:pPr>
              <w:pStyle w:val="TabellRader"/>
              <w:keepNext/>
              <w:keepLines/>
            </w:pPr>
            <w:r>
              <w:t>2014 års ekonomiska vårprop</w:t>
            </w:r>
          </w:p>
        </w:tc>
        <w:tc>
          <w:tcPr>
            <w:tcW w:w="0" w:type="auto"/>
            <w:tcBorders>
              <w:left w:val="nil"/>
              <w:bottom w:val="single" w:sz="4" w:space="0" w:color="auto"/>
              <w:right w:val="nil"/>
            </w:tcBorders>
            <w:vAlign w:val="bottom"/>
          </w:tcPr>
          <w:p w14:paraId="7860AD25" w14:textId="21F6CA0F" w:rsidR="00F7009D" w:rsidRDefault="009D6872" w:rsidP="00F7009D">
            <w:pPr>
              <w:pStyle w:val="TabellRader"/>
              <w:keepNext/>
              <w:keepLines/>
            </w:pPr>
            <w:r>
              <w:t>0,0</w:t>
            </w:r>
          </w:p>
        </w:tc>
        <w:tc>
          <w:tcPr>
            <w:tcW w:w="0" w:type="auto"/>
            <w:tcBorders>
              <w:left w:val="nil"/>
              <w:bottom w:val="single" w:sz="4" w:space="0" w:color="auto"/>
              <w:right w:val="nil"/>
            </w:tcBorders>
            <w:vAlign w:val="bottom"/>
          </w:tcPr>
          <w:p w14:paraId="2FDF6060" w14:textId="33E7EE78" w:rsidR="00F7009D" w:rsidRDefault="009D6872" w:rsidP="00F7009D">
            <w:pPr>
              <w:pStyle w:val="TabellRader"/>
              <w:keepNext/>
              <w:keepLines/>
            </w:pPr>
            <w:r>
              <w:t>-0,2</w:t>
            </w:r>
          </w:p>
        </w:tc>
        <w:tc>
          <w:tcPr>
            <w:tcW w:w="0" w:type="auto"/>
            <w:tcBorders>
              <w:left w:val="nil"/>
              <w:bottom w:val="single" w:sz="4" w:space="0" w:color="auto"/>
              <w:right w:val="nil"/>
            </w:tcBorders>
            <w:vAlign w:val="bottom"/>
          </w:tcPr>
          <w:p w14:paraId="278106FD" w14:textId="60A2F477" w:rsidR="00F7009D" w:rsidRDefault="009D6872" w:rsidP="00F7009D">
            <w:pPr>
              <w:pStyle w:val="TabellRader"/>
              <w:keepNext/>
              <w:keepLines/>
            </w:pPr>
            <w:r>
              <w:t>0,5</w:t>
            </w:r>
          </w:p>
        </w:tc>
        <w:tc>
          <w:tcPr>
            <w:tcW w:w="424" w:type="dxa"/>
            <w:tcBorders>
              <w:left w:val="nil"/>
              <w:bottom w:val="single" w:sz="4" w:space="0" w:color="auto"/>
              <w:right w:val="nil"/>
            </w:tcBorders>
            <w:vAlign w:val="bottom"/>
          </w:tcPr>
          <w:p w14:paraId="1BF5CFA9" w14:textId="6C1BB203" w:rsidR="00F7009D" w:rsidRDefault="009D6872" w:rsidP="00F7009D">
            <w:pPr>
              <w:pStyle w:val="TabellRader"/>
              <w:keepNext/>
              <w:keepLines/>
              <w:ind w:left="-57"/>
            </w:pPr>
            <w:r>
              <w:t>0,4</w:t>
            </w:r>
          </w:p>
        </w:tc>
        <w:tc>
          <w:tcPr>
            <w:tcW w:w="481" w:type="dxa"/>
            <w:tcBorders>
              <w:left w:val="nil"/>
              <w:bottom w:val="single" w:sz="4" w:space="0" w:color="auto"/>
              <w:right w:val="nil"/>
            </w:tcBorders>
            <w:vAlign w:val="bottom"/>
          </w:tcPr>
          <w:p w14:paraId="402C3F44" w14:textId="2769AFBA" w:rsidR="00F7009D" w:rsidRDefault="009D6872" w:rsidP="00F7009D">
            <w:pPr>
              <w:pStyle w:val="TabellRader"/>
              <w:keepNext/>
              <w:keepLines/>
              <w:ind w:left="-57"/>
            </w:pPr>
            <w:r>
              <w:t>0,8</w:t>
            </w:r>
          </w:p>
        </w:tc>
      </w:tr>
      <w:tr w:rsidR="00F7009D" w14:paraId="2BEDC001" w14:textId="77777777" w:rsidTr="00F7009D">
        <w:tc>
          <w:tcPr>
            <w:tcW w:w="1560" w:type="dxa"/>
            <w:tcBorders>
              <w:top w:val="single" w:sz="4" w:space="0" w:color="auto"/>
              <w:left w:val="nil"/>
              <w:bottom w:val="nil"/>
              <w:right w:val="nil"/>
            </w:tcBorders>
          </w:tcPr>
          <w:p w14:paraId="6B766817" w14:textId="77777777" w:rsidR="00F7009D" w:rsidRDefault="009D6872" w:rsidP="00F7009D">
            <w:pPr>
              <w:pStyle w:val="TabellRader"/>
              <w:keepNext/>
              <w:keepLines/>
              <w:ind w:left="-57"/>
              <w:jc w:val="left"/>
              <w:rPr>
                <w:b/>
              </w:rPr>
            </w:pPr>
            <w:r>
              <w:rPr>
                <w:b/>
              </w:rPr>
              <w:t>BNP-gap</w:t>
            </w:r>
          </w:p>
        </w:tc>
        <w:tc>
          <w:tcPr>
            <w:tcW w:w="481" w:type="dxa"/>
            <w:tcBorders>
              <w:top w:val="single" w:sz="4" w:space="0" w:color="auto"/>
              <w:left w:val="nil"/>
              <w:bottom w:val="nil"/>
              <w:right w:val="nil"/>
            </w:tcBorders>
            <w:vAlign w:val="bottom"/>
          </w:tcPr>
          <w:p w14:paraId="388423A1" w14:textId="213BAAC7" w:rsidR="00F7009D" w:rsidRDefault="00F7009D" w:rsidP="00F7009D">
            <w:pPr>
              <w:pStyle w:val="TabellRader"/>
              <w:keepNext/>
              <w:keepLines/>
              <w:rPr>
                <w:b/>
              </w:rPr>
            </w:pPr>
          </w:p>
        </w:tc>
        <w:tc>
          <w:tcPr>
            <w:tcW w:w="0" w:type="auto"/>
            <w:tcBorders>
              <w:top w:val="single" w:sz="4" w:space="0" w:color="auto"/>
              <w:left w:val="nil"/>
              <w:bottom w:val="nil"/>
              <w:right w:val="nil"/>
            </w:tcBorders>
            <w:vAlign w:val="bottom"/>
          </w:tcPr>
          <w:p w14:paraId="4057B945" w14:textId="11CD83A1" w:rsidR="00F7009D" w:rsidRDefault="00F7009D" w:rsidP="00F7009D">
            <w:pPr>
              <w:pStyle w:val="TabellRader"/>
              <w:keepNext/>
              <w:keepLines/>
              <w:rPr>
                <w:b/>
              </w:rPr>
            </w:pPr>
          </w:p>
        </w:tc>
        <w:tc>
          <w:tcPr>
            <w:tcW w:w="0" w:type="auto"/>
            <w:tcBorders>
              <w:top w:val="single" w:sz="4" w:space="0" w:color="auto"/>
              <w:left w:val="nil"/>
              <w:bottom w:val="nil"/>
              <w:right w:val="nil"/>
            </w:tcBorders>
            <w:vAlign w:val="bottom"/>
          </w:tcPr>
          <w:p w14:paraId="006B677C" w14:textId="2D9D9799" w:rsidR="00F7009D" w:rsidRDefault="00F7009D" w:rsidP="00F7009D">
            <w:pPr>
              <w:pStyle w:val="TabellRader"/>
              <w:keepNext/>
              <w:keepLines/>
              <w:rPr>
                <w:b/>
              </w:rPr>
            </w:pPr>
          </w:p>
        </w:tc>
        <w:tc>
          <w:tcPr>
            <w:tcW w:w="0" w:type="auto"/>
            <w:tcBorders>
              <w:top w:val="single" w:sz="4" w:space="0" w:color="auto"/>
              <w:left w:val="nil"/>
              <w:bottom w:val="nil"/>
              <w:right w:val="nil"/>
            </w:tcBorders>
            <w:vAlign w:val="bottom"/>
          </w:tcPr>
          <w:p w14:paraId="336DA43D" w14:textId="6A5DDABE" w:rsidR="00F7009D" w:rsidRDefault="00F7009D" w:rsidP="00F7009D">
            <w:pPr>
              <w:pStyle w:val="TabellRader"/>
              <w:keepNext/>
              <w:keepLines/>
              <w:rPr>
                <w:b/>
              </w:rPr>
            </w:pPr>
          </w:p>
        </w:tc>
        <w:tc>
          <w:tcPr>
            <w:tcW w:w="424" w:type="dxa"/>
            <w:tcBorders>
              <w:top w:val="single" w:sz="4" w:space="0" w:color="auto"/>
              <w:left w:val="nil"/>
              <w:bottom w:val="nil"/>
              <w:right w:val="nil"/>
            </w:tcBorders>
            <w:vAlign w:val="bottom"/>
          </w:tcPr>
          <w:p w14:paraId="104287BD" w14:textId="56252734" w:rsidR="00F7009D" w:rsidRDefault="00F7009D" w:rsidP="00F7009D">
            <w:pPr>
              <w:pStyle w:val="TabellRader"/>
              <w:keepNext/>
              <w:keepLines/>
              <w:ind w:left="-57"/>
              <w:rPr>
                <w:b/>
              </w:rPr>
            </w:pPr>
          </w:p>
        </w:tc>
        <w:tc>
          <w:tcPr>
            <w:tcW w:w="481" w:type="dxa"/>
            <w:tcBorders>
              <w:top w:val="single" w:sz="4" w:space="0" w:color="auto"/>
              <w:left w:val="nil"/>
              <w:bottom w:val="nil"/>
              <w:right w:val="nil"/>
            </w:tcBorders>
            <w:vAlign w:val="bottom"/>
          </w:tcPr>
          <w:p w14:paraId="635E18E4" w14:textId="58B941FB" w:rsidR="00F7009D" w:rsidRDefault="00F7009D" w:rsidP="00F7009D">
            <w:pPr>
              <w:pStyle w:val="TabellRader"/>
              <w:keepNext/>
              <w:keepLines/>
              <w:ind w:left="-57"/>
              <w:rPr>
                <w:b/>
              </w:rPr>
            </w:pPr>
          </w:p>
        </w:tc>
      </w:tr>
      <w:tr w:rsidR="00F7009D" w14:paraId="0225E654" w14:textId="77777777" w:rsidTr="00F7009D">
        <w:tc>
          <w:tcPr>
            <w:tcW w:w="2041" w:type="dxa"/>
            <w:gridSpan w:val="2"/>
          </w:tcPr>
          <w:p w14:paraId="1D9BC635" w14:textId="21D6474E" w:rsidR="00F7009D" w:rsidRDefault="009D6872" w:rsidP="00F7009D">
            <w:pPr>
              <w:pStyle w:val="TabellRader"/>
              <w:keepNext/>
              <w:keepLines/>
              <w:jc w:val="left"/>
            </w:pPr>
            <w:r>
              <w:t>Budgetpropositionen för 2014</w:t>
            </w:r>
          </w:p>
        </w:tc>
        <w:tc>
          <w:tcPr>
            <w:tcW w:w="0" w:type="auto"/>
            <w:vAlign w:val="bottom"/>
          </w:tcPr>
          <w:p w14:paraId="7C0FA8E8" w14:textId="2DD6CEEA" w:rsidR="00F7009D" w:rsidRDefault="009D6872" w:rsidP="00F7009D">
            <w:pPr>
              <w:pStyle w:val="TabellRader"/>
              <w:keepNext/>
              <w:keepLines/>
            </w:pPr>
            <w:r>
              <w:t>-3,5</w:t>
            </w:r>
          </w:p>
        </w:tc>
        <w:tc>
          <w:tcPr>
            <w:tcW w:w="0" w:type="auto"/>
            <w:vAlign w:val="bottom"/>
          </w:tcPr>
          <w:p w14:paraId="7FCFBB52" w14:textId="1C16539E" w:rsidR="00F7009D" w:rsidRDefault="009D6872" w:rsidP="00F7009D">
            <w:pPr>
              <w:pStyle w:val="TabellRader"/>
              <w:keepNext/>
              <w:keepLines/>
            </w:pPr>
            <w:r>
              <w:t>-3,0</w:t>
            </w:r>
          </w:p>
        </w:tc>
        <w:tc>
          <w:tcPr>
            <w:tcW w:w="0" w:type="auto"/>
            <w:vAlign w:val="bottom"/>
          </w:tcPr>
          <w:p w14:paraId="5F524055" w14:textId="2BF58A9D" w:rsidR="00F7009D" w:rsidRDefault="009D6872" w:rsidP="00F7009D">
            <w:pPr>
              <w:pStyle w:val="TabellRader"/>
              <w:keepNext/>
              <w:keepLines/>
            </w:pPr>
            <w:r>
              <w:t>-2,1</w:t>
            </w:r>
          </w:p>
        </w:tc>
        <w:tc>
          <w:tcPr>
            <w:tcW w:w="424" w:type="dxa"/>
            <w:vAlign w:val="bottom"/>
          </w:tcPr>
          <w:p w14:paraId="717AED58" w14:textId="171CDBB6" w:rsidR="00F7009D" w:rsidRDefault="009D6872" w:rsidP="00F7009D">
            <w:pPr>
              <w:pStyle w:val="TabellRader"/>
              <w:keepNext/>
              <w:keepLines/>
              <w:ind w:left="-57"/>
            </w:pPr>
            <w:r>
              <w:t>-1,0</w:t>
            </w:r>
          </w:p>
        </w:tc>
        <w:tc>
          <w:tcPr>
            <w:tcW w:w="481" w:type="dxa"/>
            <w:vAlign w:val="bottom"/>
          </w:tcPr>
          <w:p w14:paraId="13F03B76" w14:textId="3C0A4D77" w:rsidR="00F7009D" w:rsidRDefault="009D6872" w:rsidP="00F7009D">
            <w:pPr>
              <w:pStyle w:val="TabellRader"/>
              <w:keepNext/>
              <w:keepLines/>
              <w:ind w:left="-57"/>
            </w:pPr>
            <w:r>
              <w:t>-0,2</w:t>
            </w:r>
          </w:p>
        </w:tc>
      </w:tr>
      <w:tr w:rsidR="00F7009D" w14:paraId="39278B3F" w14:textId="77777777" w:rsidTr="00F7009D">
        <w:tc>
          <w:tcPr>
            <w:tcW w:w="2041" w:type="dxa"/>
            <w:gridSpan w:val="2"/>
            <w:tcBorders>
              <w:top w:val="nil"/>
              <w:left w:val="nil"/>
              <w:bottom w:val="single" w:sz="18" w:space="0" w:color="auto"/>
              <w:right w:val="nil"/>
            </w:tcBorders>
          </w:tcPr>
          <w:p w14:paraId="76BFB45A" w14:textId="32C646D4" w:rsidR="00F7009D" w:rsidRDefault="009D6872" w:rsidP="00F7009D">
            <w:pPr>
              <w:pStyle w:val="TabellRader"/>
              <w:keepNext/>
              <w:keepLines/>
              <w:jc w:val="left"/>
            </w:pPr>
            <w:r>
              <w:t>2014 års ekonomiska vårprop</w:t>
            </w:r>
          </w:p>
        </w:tc>
        <w:tc>
          <w:tcPr>
            <w:tcW w:w="0" w:type="auto"/>
            <w:tcBorders>
              <w:top w:val="nil"/>
              <w:left w:val="nil"/>
              <w:bottom w:val="single" w:sz="18" w:space="0" w:color="auto"/>
              <w:right w:val="nil"/>
            </w:tcBorders>
            <w:vAlign w:val="bottom"/>
          </w:tcPr>
          <w:p w14:paraId="3376E218" w14:textId="1675644B" w:rsidR="00F7009D" w:rsidRDefault="009D6872" w:rsidP="00F7009D">
            <w:pPr>
              <w:pStyle w:val="TabellRader"/>
              <w:keepNext/>
              <w:keepLines/>
            </w:pPr>
            <w:r>
              <w:t>-2,9</w:t>
            </w:r>
          </w:p>
        </w:tc>
        <w:tc>
          <w:tcPr>
            <w:tcW w:w="0" w:type="auto"/>
            <w:tcBorders>
              <w:top w:val="nil"/>
              <w:left w:val="nil"/>
              <w:bottom w:val="single" w:sz="18" w:space="0" w:color="auto"/>
              <w:right w:val="nil"/>
            </w:tcBorders>
            <w:vAlign w:val="bottom"/>
          </w:tcPr>
          <w:p w14:paraId="72CC7939" w14:textId="477CB3D1" w:rsidR="00F7009D" w:rsidRDefault="009D6872" w:rsidP="00F7009D">
            <w:pPr>
              <w:pStyle w:val="TabellRader"/>
              <w:keepNext/>
              <w:keepLines/>
            </w:pPr>
            <w:r>
              <w:t>-2,4</w:t>
            </w:r>
          </w:p>
        </w:tc>
        <w:tc>
          <w:tcPr>
            <w:tcW w:w="0" w:type="auto"/>
            <w:tcBorders>
              <w:top w:val="nil"/>
              <w:left w:val="nil"/>
              <w:bottom w:val="single" w:sz="18" w:space="0" w:color="auto"/>
              <w:right w:val="nil"/>
            </w:tcBorders>
            <w:vAlign w:val="bottom"/>
          </w:tcPr>
          <w:p w14:paraId="29537CFD" w14:textId="36A95AC7" w:rsidR="00F7009D" w:rsidRDefault="009D6872" w:rsidP="00F7009D">
            <w:pPr>
              <w:pStyle w:val="TabellRader"/>
              <w:keepNext/>
              <w:keepLines/>
            </w:pPr>
            <w:r>
              <w:t>-1,5</w:t>
            </w:r>
          </w:p>
        </w:tc>
        <w:tc>
          <w:tcPr>
            <w:tcW w:w="424" w:type="dxa"/>
            <w:tcBorders>
              <w:top w:val="nil"/>
              <w:left w:val="nil"/>
              <w:bottom w:val="single" w:sz="18" w:space="0" w:color="auto"/>
              <w:right w:val="nil"/>
            </w:tcBorders>
            <w:vAlign w:val="bottom"/>
          </w:tcPr>
          <w:p w14:paraId="02EEC45D" w14:textId="21ECB786" w:rsidR="00F7009D" w:rsidRDefault="009D6872" w:rsidP="00F7009D">
            <w:pPr>
              <w:pStyle w:val="TabellRader"/>
              <w:keepNext/>
              <w:keepLines/>
              <w:ind w:left="-57"/>
            </w:pPr>
            <w:r>
              <w:t>-0,5</w:t>
            </w:r>
          </w:p>
        </w:tc>
        <w:tc>
          <w:tcPr>
            <w:tcW w:w="481" w:type="dxa"/>
            <w:tcBorders>
              <w:top w:val="nil"/>
              <w:left w:val="nil"/>
              <w:bottom w:val="single" w:sz="18" w:space="0" w:color="auto"/>
              <w:right w:val="nil"/>
            </w:tcBorders>
            <w:vAlign w:val="bottom"/>
          </w:tcPr>
          <w:p w14:paraId="1CEFDE15" w14:textId="234701BA" w:rsidR="00F7009D" w:rsidRDefault="009D6872" w:rsidP="00F7009D">
            <w:pPr>
              <w:pStyle w:val="TabellRader"/>
              <w:keepNext/>
              <w:keepLines/>
              <w:ind w:left="-57"/>
            </w:pPr>
            <w:r>
              <w:t>-0,2</w:t>
            </w:r>
          </w:p>
        </w:tc>
      </w:tr>
    </w:tbl>
    <w:p w14:paraId="4818B218" w14:textId="22DA0912" w:rsidR="00F7009D" w:rsidRDefault="009D6872" w:rsidP="00F7009D">
      <w:pPr>
        <w:pStyle w:val="TabellFotnot"/>
      </w:pPr>
      <w:r>
        <w:t>Källa: Egna beräkningar.</w:t>
      </w:r>
    </w:p>
    <w:p w14:paraId="0C593778" w14:textId="71D772AC" w:rsidR="00F7009D" w:rsidRDefault="00F7009D" w:rsidP="00F7009D">
      <w:pPr>
        <w:pStyle w:val="Brdtext"/>
      </w:pPr>
    </w:p>
    <w:p w14:paraId="56B71E1A" w14:textId="761E4991" w:rsidR="00F7009D" w:rsidRDefault="009D6872" w:rsidP="00F7009D">
      <w:pPr>
        <w:pStyle w:val="Brdtext"/>
      </w:pPr>
      <w:r>
        <w:t>Det strukturella sparandet kan beräknas på olika sätt, men bygger i princip på två olika delar förutom bedömningen av det faktiska finansiella sparandet. För det första görs en bedömning av det aktuella konjunkturläget och nivån på potentiell BNP, dvs. hur långt från ett balanserat resursutnyttjande ekonomin befinner sig.</w:t>
      </w:r>
      <w:r>
        <w:rPr>
          <w:rStyle w:val="Fotnotsreferens"/>
        </w:rPr>
        <w:footnoteReference w:id="58"/>
      </w:r>
      <w:r>
        <w:t xml:space="preserve"> För det andra görs en bedömning av hur det offentliga sparandet påverkas av det aktuella konjunkturläget. Till skillnad från det faktiska finansiella sparandet publiceras inte något allmänt accepterat utfall för det strukturella sparandet, utan bedömningarna skiljer sig åt även för redan passerade år.</w:t>
      </w:r>
    </w:p>
    <w:p w14:paraId="4A0AAEE0" w14:textId="05173263" w:rsidR="00F7009D" w:rsidRDefault="009D6872" w:rsidP="00F7009D">
      <w:pPr>
        <w:pStyle w:val="Brdtextmedindrag"/>
      </w:pPr>
      <w:r>
        <w:t xml:space="preserve">I </w:t>
      </w:r>
      <w:r>
        <w:fldChar w:fldCharType="begin"/>
      </w:r>
      <w:r>
        <w:instrText xml:space="preserve"> REF  _Ref382999669 \* Lower \h </w:instrText>
      </w:r>
      <w:r>
        <w:fldChar w:fldCharType="separate"/>
      </w:r>
      <w:r w:rsidR="004642B5">
        <w:t xml:space="preserve">tabell </w:t>
      </w:r>
      <w:r w:rsidR="004642B5" w:rsidRPr="004642B5">
        <w:rPr>
          <w:bCs/>
          <w:noProof/>
        </w:rPr>
        <w:t>4</w:t>
      </w:r>
      <w:r w:rsidR="004642B5">
        <w:t>.</w:t>
      </w:r>
      <w:r w:rsidR="004642B5">
        <w:rPr>
          <w:noProof/>
        </w:rPr>
        <w:t>4</w:t>
      </w:r>
      <w:r>
        <w:fldChar w:fldCharType="end"/>
      </w:r>
      <w:r>
        <w:t xml:space="preserve"> presenteras ett antal aktuella bedömningar av den offentliga sektorns strukturella sparande. Vid en jämförelse av de olika bedömningarna är det viktigt att beakta att de har gjorts vid olika tidpunkter, bygger på olika antaganden om den framtida politiken samt tas fram med olika statistiska metoder. Regeringens bedömning av det strukturella sparandet ligger högre än övriga aktörers bedömningar för flertalet prognosår. </w:t>
      </w:r>
    </w:p>
    <w:p w14:paraId="3C803F9C" w14:textId="77777777" w:rsidR="00F7009D" w:rsidRPr="00DD43B9" w:rsidRDefault="00F7009D" w:rsidP="00F7009D">
      <w:pPr>
        <w:pStyle w:val="Brdtext"/>
      </w:pPr>
    </w:p>
    <w:p w14:paraId="6379C28D" w14:textId="65B5299A" w:rsidR="00F7009D" w:rsidRDefault="009D6872" w:rsidP="00F7009D">
      <w:pPr>
        <w:pStyle w:val="TabellRubrik"/>
      </w:pPr>
      <w:bookmarkStart w:id="281" w:name="_Ref382999669"/>
      <w:bookmarkStart w:id="282" w:name="_Toc384401651"/>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4</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4</w:t>
      </w:r>
      <w:r w:rsidR="0009067D">
        <w:rPr>
          <w:noProof/>
        </w:rPr>
        <w:fldChar w:fldCharType="end"/>
      </w:r>
      <w:bookmarkEnd w:id="281"/>
      <w:r>
        <w:t xml:space="preserve"> Bedömningar av strukturellt sparande</w:t>
      </w:r>
      <w:bookmarkEnd w:id="282"/>
    </w:p>
    <w:p w14:paraId="512999B4" w14:textId="6897047B" w:rsidR="00F7009D" w:rsidRDefault="009D6872" w:rsidP="00F7009D">
      <w:pPr>
        <w:pStyle w:val="TabellUnderrubrik"/>
      </w:pPr>
      <w:r>
        <w:t>Procent av BNP eller potentiell BNP</w:t>
      </w:r>
    </w:p>
    <w:tbl>
      <w:tblPr>
        <w:tblW w:w="4383" w:type="dxa"/>
        <w:tblInd w:w="85" w:type="dxa"/>
        <w:tblLook w:val="0000" w:firstRow="0" w:lastRow="0" w:firstColumn="0" w:lastColumn="0" w:noHBand="0" w:noVBand="0"/>
      </w:tblPr>
      <w:tblGrid>
        <w:gridCol w:w="1559"/>
        <w:gridCol w:w="481"/>
        <w:gridCol w:w="484"/>
        <w:gridCol w:w="484"/>
        <w:gridCol w:w="470"/>
        <w:gridCol w:w="424"/>
        <w:gridCol w:w="481"/>
      </w:tblGrid>
      <w:tr w:rsidR="00F7009D" w14:paraId="23B23605" w14:textId="77777777" w:rsidTr="00F7009D">
        <w:tc>
          <w:tcPr>
            <w:tcW w:w="1559" w:type="dxa"/>
            <w:tcBorders>
              <w:top w:val="nil"/>
              <w:left w:val="nil"/>
              <w:bottom w:val="single" w:sz="18" w:space="0" w:color="auto"/>
              <w:right w:val="nil"/>
            </w:tcBorders>
          </w:tcPr>
          <w:p w14:paraId="43FA703F" w14:textId="77777777" w:rsidR="00F7009D" w:rsidRDefault="00F7009D" w:rsidP="00F7009D">
            <w:pPr>
              <w:pStyle w:val="TabellHuvud"/>
              <w:keepNext/>
              <w:keepLines/>
            </w:pPr>
          </w:p>
        </w:tc>
        <w:tc>
          <w:tcPr>
            <w:tcW w:w="481" w:type="dxa"/>
            <w:tcBorders>
              <w:top w:val="nil"/>
              <w:left w:val="nil"/>
              <w:bottom w:val="single" w:sz="18" w:space="0" w:color="auto"/>
              <w:right w:val="nil"/>
            </w:tcBorders>
          </w:tcPr>
          <w:p w14:paraId="79B10344" w14:textId="77777777" w:rsidR="00F7009D" w:rsidRDefault="009D6872" w:rsidP="00F7009D">
            <w:pPr>
              <w:pStyle w:val="TabellHuvud"/>
              <w:keepNext/>
              <w:keepLines/>
            </w:pPr>
            <w:r>
              <w:t>2013</w:t>
            </w:r>
          </w:p>
        </w:tc>
        <w:tc>
          <w:tcPr>
            <w:tcW w:w="0" w:type="auto"/>
            <w:tcBorders>
              <w:top w:val="nil"/>
              <w:left w:val="nil"/>
              <w:bottom w:val="single" w:sz="18" w:space="0" w:color="auto"/>
              <w:right w:val="nil"/>
            </w:tcBorders>
          </w:tcPr>
          <w:p w14:paraId="16D73480" w14:textId="77777777" w:rsidR="00F7009D" w:rsidRDefault="009D6872" w:rsidP="00F7009D">
            <w:pPr>
              <w:pStyle w:val="TabellHuvud"/>
              <w:keepNext/>
              <w:keepLines/>
            </w:pPr>
            <w:r>
              <w:t>2014</w:t>
            </w:r>
          </w:p>
        </w:tc>
        <w:tc>
          <w:tcPr>
            <w:tcW w:w="0" w:type="auto"/>
            <w:tcBorders>
              <w:top w:val="nil"/>
              <w:left w:val="nil"/>
              <w:bottom w:val="single" w:sz="18" w:space="0" w:color="auto"/>
              <w:right w:val="nil"/>
            </w:tcBorders>
          </w:tcPr>
          <w:p w14:paraId="5905E273" w14:textId="77777777" w:rsidR="00F7009D" w:rsidRDefault="009D6872" w:rsidP="00F7009D">
            <w:pPr>
              <w:pStyle w:val="TabellHuvud"/>
              <w:keepNext/>
              <w:keepLines/>
            </w:pPr>
            <w:r>
              <w:t>2015</w:t>
            </w:r>
          </w:p>
        </w:tc>
        <w:tc>
          <w:tcPr>
            <w:tcW w:w="0" w:type="auto"/>
            <w:tcBorders>
              <w:top w:val="nil"/>
              <w:left w:val="nil"/>
              <w:bottom w:val="single" w:sz="18" w:space="0" w:color="auto"/>
              <w:right w:val="nil"/>
            </w:tcBorders>
          </w:tcPr>
          <w:p w14:paraId="51CD2859" w14:textId="77777777" w:rsidR="00F7009D" w:rsidRDefault="009D6872" w:rsidP="00F7009D">
            <w:pPr>
              <w:pStyle w:val="TabellHuvud"/>
              <w:keepNext/>
              <w:keepLines/>
              <w:ind w:left="-57"/>
            </w:pPr>
            <w:r>
              <w:t>2016</w:t>
            </w:r>
          </w:p>
        </w:tc>
        <w:tc>
          <w:tcPr>
            <w:tcW w:w="424" w:type="dxa"/>
            <w:tcBorders>
              <w:top w:val="nil"/>
              <w:left w:val="nil"/>
              <w:bottom w:val="single" w:sz="18" w:space="0" w:color="auto"/>
              <w:right w:val="nil"/>
            </w:tcBorders>
          </w:tcPr>
          <w:p w14:paraId="4691BE9D" w14:textId="77777777" w:rsidR="00F7009D" w:rsidRDefault="009D6872" w:rsidP="00F7009D">
            <w:pPr>
              <w:pStyle w:val="TabellHuvud"/>
              <w:keepNext/>
              <w:keepLines/>
              <w:ind w:left="-57"/>
            </w:pPr>
            <w:r>
              <w:t>2017</w:t>
            </w:r>
          </w:p>
        </w:tc>
        <w:tc>
          <w:tcPr>
            <w:tcW w:w="481" w:type="dxa"/>
            <w:tcBorders>
              <w:top w:val="nil"/>
              <w:left w:val="nil"/>
              <w:bottom w:val="single" w:sz="18" w:space="0" w:color="auto"/>
              <w:right w:val="nil"/>
            </w:tcBorders>
          </w:tcPr>
          <w:p w14:paraId="604A7688" w14:textId="77777777" w:rsidR="00F7009D" w:rsidRDefault="009D6872" w:rsidP="00F7009D">
            <w:pPr>
              <w:pStyle w:val="TabellHuvud"/>
              <w:keepNext/>
              <w:keepLines/>
              <w:ind w:left="-57"/>
            </w:pPr>
            <w:r>
              <w:t>2018</w:t>
            </w:r>
          </w:p>
        </w:tc>
      </w:tr>
      <w:tr w:rsidR="00F7009D" w14:paraId="199C5F49" w14:textId="77777777" w:rsidTr="00F7009D">
        <w:tc>
          <w:tcPr>
            <w:tcW w:w="1559" w:type="dxa"/>
            <w:tcBorders>
              <w:top w:val="single" w:sz="18" w:space="0" w:color="auto"/>
              <w:left w:val="nil"/>
              <w:right w:val="nil"/>
            </w:tcBorders>
          </w:tcPr>
          <w:p w14:paraId="06CF25E7" w14:textId="42C700BC" w:rsidR="00F7009D" w:rsidRDefault="009D6872" w:rsidP="00F7009D">
            <w:pPr>
              <w:pStyle w:val="TabellRader"/>
              <w:keepNext/>
              <w:keepLines/>
              <w:ind w:left="-57"/>
              <w:jc w:val="left"/>
              <w:rPr>
                <w:b/>
              </w:rPr>
            </w:pPr>
            <w:r>
              <w:rPr>
                <w:b/>
              </w:rPr>
              <w:t>Regeringen</w:t>
            </w:r>
          </w:p>
        </w:tc>
        <w:tc>
          <w:tcPr>
            <w:tcW w:w="481" w:type="dxa"/>
            <w:tcBorders>
              <w:top w:val="single" w:sz="18" w:space="0" w:color="auto"/>
              <w:left w:val="nil"/>
              <w:right w:val="nil"/>
            </w:tcBorders>
            <w:vAlign w:val="bottom"/>
          </w:tcPr>
          <w:p w14:paraId="53EDB85A" w14:textId="6BC4B713" w:rsidR="00F7009D" w:rsidRDefault="009D6872" w:rsidP="00F7009D">
            <w:pPr>
              <w:pStyle w:val="TabellRader"/>
              <w:keepNext/>
              <w:keepLines/>
              <w:rPr>
                <w:b/>
              </w:rPr>
            </w:pPr>
            <w:r>
              <w:rPr>
                <w:b/>
              </w:rPr>
              <w:t>0,0</w:t>
            </w:r>
          </w:p>
        </w:tc>
        <w:tc>
          <w:tcPr>
            <w:tcW w:w="0" w:type="auto"/>
            <w:tcBorders>
              <w:top w:val="single" w:sz="18" w:space="0" w:color="auto"/>
              <w:left w:val="nil"/>
              <w:right w:val="nil"/>
            </w:tcBorders>
            <w:vAlign w:val="bottom"/>
          </w:tcPr>
          <w:p w14:paraId="61C63FB1" w14:textId="53489DAF" w:rsidR="00F7009D" w:rsidRDefault="009D6872" w:rsidP="00F7009D">
            <w:pPr>
              <w:pStyle w:val="TabellRader"/>
              <w:keepNext/>
              <w:keepLines/>
              <w:rPr>
                <w:b/>
              </w:rPr>
            </w:pPr>
            <w:r>
              <w:rPr>
                <w:b/>
              </w:rPr>
              <w:t>-0,2</w:t>
            </w:r>
          </w:p>
        </w:tc>
        <w:tc>
          <w:tcPr>
            <w:tcW w:w="0" w:type="auto"/>
            <w:tcBorders>
              <w:top w:val="single" w:sz="18" w:space="0" w:color="auto"/>
              <w:left w:val="nil"/>
              <w:right w:val="nil"/>
            </w:tcBorders>
            <w:vAlign w:val="bottom"/>
          </w:tcPr>
          <w:p w14:paraId="0D8651D4" w14:textId="68C0D4C6" w:rsidR="00F7009D" w:rsidRDefault="009D6872" w:rsidP="00F7009D">
            <w:pPr>
              <w:pStyle w:val="TabellRader"/>
              <w:keepNext/>
              <w:keepLines/>
              <w:rPr>
                <w:b/>
              </w:rPr>
            </w:pPr>
            <w:r>
              <w:rPr>
                <w:b/>
              </w:rPr>
              <w:t>0,5</w:t>
            </w:r>
          </w:p>
        </w:tc>
        <w:tc>
          <w:tcPr>
            <w:tcW w:w="0" w:type="auto"/>
            <w:tcBorders>
              <w:top w:val="single" w:sz="18" w:space="0" w:color="auto"/>
              <w:left w:val="nil"/>
              <w:right w:val="nil"/>
            </w:tcBorders>
            <w:vAlign w:val="bottom"/>
          </w:tcPr>
          <w:p w14:paraId="74FDF466" w14:textId="3474B622" w:rsidR="00F7009D" w:rsidRDefault="009D6872" w:rsidP="00F7009D">
            <w:pPr>
              <w:pStyle w:val="TabellRader"/>
              <w:keepNext/>
              <w:keepLines/>
              <w:rPr>
                <w:b/>
              </w:rPr>
            </w:pPr>
            <w:r>
              <w:rPr>
                <w:b/>
              </w:rPr>
              <w:t>0,4</w:t>
            </w:r>
          </w:p>
        </w:tc>
        <w:tc>
          <w:tcPr>
            <w:tcW w:w="424" w:type="dxa"/>
            <w:tcBorders>
              <w:top w:val="single" w:sz="18" w:space="0" w:color="auto"/>
              <w:left w:val="nil"/>
              <w:right w:val="nil"/>
            </w:tcBorders>
            <w:vAlign w:val="bottom"/>
          </w:tcPr>
          <w:p w14:paraId="4D95EAB5" w14:textId="1222D58C" w:rsidR="00F7009D" w:rsidRDefault="009D6872" w:rsidP="00F7009D">
            <w:pPr>
              <w:pStyle w:val="TabellRader"/>
              <w:keepNext/>
              <w:keepLines/>
              <w:ind w:left="-57"/>
              <w:rPr>
                <w:b/>
              </w:rPr>
            </w:pPr>
            <w:r>
              <w:rPr>
                <w:b/>
              </w:rPr>
              <w:t>0,8</w:t>
            </w:r>
          </w:p>
        </w:tc>
        <w:tc>
          <w:tcPr>
            <w:tcW w:w="481" w:type="dxa"/>
            <w:tcBorders>
              <w:top w:val="single" w:sz="18" w:space="0" w:color="auto"/>
              <w:left w:val="nil"/>
              <w:right w:val="nil"/>
            </w:tcBorders>
            <w:vAlign w:val="bottom"/>
          </w:tcPr>
          <w:p w14:paraId="0B5A1320" w14:textId="77777777" w:rsidR="00F7009D" w:rsidRDefault="009D6872" w:rsidP="00F7009D">
            <w:pPr>
              <w:pStyle w:val="TabellRader"/>
              <w:keepNext/>
              <w:keepLines/>
              <w:ind w:left="-57"/>
              <w:rPr>
                <w:b/>
              </w:rPr>
            </w:pPr>
            <w:r>
              <w:rPr>
                <w:b/>
              </w:rPr>
              <w:t>1,2</w:t>
            </w:r>
          </w:p>
        </w:tc>
      </w:tr>
      <w:tr w:rsidR="00F7009D" w14:paraId="7B913B2C" w14:textId="77777777" w:rsidTr="00F7009D">
        <w:tc>
          <w:tcPr>
            <w:tcW w:w="1559" w:type="dxa"/>
            <w:tcBorders>
              <w:left w:val="nil"/>
              <w:bottom w:val="nil"/>
              <w:right w:val="nil"/>
            </w:tcBorders>
          </w:tcPr>
          <w:p w14:paraId="1F0030E3" w14:textId="3163D086" w:rsidR="00F7009D" w:rsidRDefault="009D6872" w:rsidP="00F7009D">
            <w:pPr>
              <w:pStyle w:val="TabellRader"/>
              <w:keepNext/>
              <w:keepLines/>
              <w:ind w:left="-57"/>
              <w:jc w:val="left"/>
            </w:pPr>
            <w:r>
              <w:t xml:space="preserve">KI (mars 2014) </w:t>
            </w:r>
          </w:p>
        </w:tc>
        <w:tc>
          <w:tcPr>
            <w:tcW w:w="481" w:type="dxa"/>
            <w:tcBorders>
              <w:left w:val="nil"/>
              <w:bottom w:val="nil"/>
              <w:right w:val="nil"/>
            </w:tcBorders>
            <w:vAlign w:val="bottom"/>
          </w:tcPr>
          <w:p w14:paraId="6560453C" w14:textId="7635AB94" w:rsidR="00F7009D" w:rsidRDefault="009D6872" w:rsidP="00F7009D">
            <w:pPr>
              <w:pStyle w:val="TabellRader"/>
              <w:keepNext/>
              <w:keepLines/>
            </w:pPr>
            <w:r>
              <w:t>-1,0</w:t>
            </w:r>
          </w:p>
        </w:tc>
        <w:tc>
          <w:tcPr>
            <w:tcW w:w="0" w:type="auto"/>
            <w:tcBorders>
              <w:left w:val="nil"/>
              <w:bottom w:val="nil"/>
              <w:right w:val="nil"/>
            </w:tcBorders>
            <w:vAlign w:val="bottom"/>
          </w:tcPr>
          <w:p w14:paraId="394D07A8" w14:textId="0EE69707" w:rsidR="00F7009D" w:rsidRDefault="009D6872" w:rsidP="00F7009D">
            <w:pPr>
              <w:pStyle w:val="TabellRader"/>
              <w:keepNext/>
              <w:keepLines/>
            </w:pPr>
            <w:r>
              <w:t>-1,3</w:t>
            </w:r>
          </w:p>
        </w:tc>
        <w:tc>
          <w:tcPr>
            <w:tcW w:w="0" w:type="auto"/>
            <w:tcBorders>
              <w:left w:val="nil"/>
              <w:bottom w:val="nil"/>
              <w:right w:val="nil"/>
            </w:tcBorders>
            <w:vAlign w:val="bottom"/>
          </w:tcPr>
          <w:p w14:paraId="5B2B9158" w14:textId="5E8BE7E0" w:rsidR="00F7009D" w:rsidRDefault="009D6872" w:rsidP="00F7009D">
            <w:pPr>
              <w:pStyle w:val="TabellRader"/>
              <w:keepNext/>
              <w:keepLines/>
            </w:pPr>
            <w:r>
              <w:t>-0,5</w:t>
            </w:r>
          </w:p>
        </w:tc>
        <w:tc>
          <w:tcPr>
            <w:tcW w:w="0" w:type="auto"/>
            <w:tcBorders>
              <w:left w:val="nil"/>
              <w:bottom w:val="nil"/>
              <w:right w:val="nil"/>
            </w:tcBorders>
            <w:vAlign w:val="bottom"/>
          </w:tcPr>
          <w:p w14:paraId="3173CA97" w14:textId="7CC9F3C9" w:rsidR="00F7009D" w:rsidRDefault="009D6872" w:rsidP="00F7009D">
            <w:pPr>
              <w:pStyle w:val="TabellRader"/>
              <w:keepNext/>
              <w:keepLines/>
            </w:pPr>
            <w:r>
              <w:t>0,0</w:t>
            </w:r>
          </w:p>
        </w:tc>
        <w:tc>
          <w:tcPr>
            <w:tcW w:w="424" w:type="dxa"/>
            <w:tcBorders>
              <w:left w:val="nil"/>
              <w:bottom w:val="nil"/>
              <w:right w:val="nil"/>
            </w:tcBorders>
            <w:vAlign w:val="bottom"/>
          </w:tcPr>
          <w:p w14:paraId="422FD2BB" w14:textId="02D368E5" w:rsidR="00F7009D" w:rsidRDefault="009D6872" w:rsidP="00F7009D">
            <w:pPr>
              <w:pStyle w:val="TabellRader"/>
              <w:keepNext/>
              <w:keepLines/>
              <w:ind w:left="-57"/>
            </w:pPr>
            <w:r>
              <w:t>0,6</w:t>
            </w:r>
          </w:p>
        </w:tc>
        <w:tc>
          <w:tcPr>
            <w:tcW w:w="481" w:type="dxa"/>
            <w:tcBorders>
              <w:left w:val="nil"/>
              <w:bottom w:val="nil"/>
              <w:right w:val="nil"/>
            </w:tcBorders>
            <w:vAlign w:val="bottom"/>
          </w:tcPr>
          <w:p w14:paraId="3FB41B89" w14:textId="462FFBAF" w:rsidR="00F7009D" w:rsidRDefault="009D6872" w:rsidP="00F7009D">
            <w:pPr>
              <w:pStyle w:val="TabellRader"/>
              <w:keepNext/>
              <w:keepLines/>
              <w:ind w:left="-57"/>
            </w:pPr>
            <w:r>
              <w:t>1,2</w:t>
            </w:r>
          </w:p>
        </w:tc>
      </w:tr>
      <w:tr w:rsidR="00F7009D" w14:paraId="594BC07A" w14:textId="77777777" w:rsidTr="00F7009D">
        <w:tc>
          <w:tcPr>
            <w:tcW w:w="1559" w:type="dxa"/>
            <w:tcBorders>
              <w:top w:val="nil"/>
              <w:left w:val="nil"/>
              <w:right w:val="nil"/>
            </w:tcBorders>
            <w:tcMar>
              <w:top w:w="0" w:type="dxa"/>
              <w:left w:w="108" w:type="dxa"/>
              <w:bottom w:w="0" w:type="dxa"/>
              <w:right w:w="28" w:type="dxa"/>
            </w:tcMar>
          </w:tcPr>
          <w:p w14:paraId="0D97F01D" w14:textId="2DF0334B" w:rsidR="00F7009D" w:rsidRDefault="009D6872" w:rsidP="00F7009D">
            <w:pPr>
              <w:pStyle w:val="TabellRader"/>
              <w:keepNext/>
              <w:keepLines/>
              <w:ind w:left="-57"/>
              <w:jc w:val="left"/>
            </w:pPr>
            <w:r>
              <w:t>ESV (december 2013)</w:t>
            </w:r>
          </w:p>
        </w:tc>
        <w:tc>
          <w:tcPr>
            <w:tcW w:w="481" w:type="dxa"/>
            <w:tcBorders>
              <w:top w:val="nil"/>
              <w:left w:val="nil"/>
              <w:right w:val="nil"/>
            </w:tcBorders>
            <w:vAlign w:val="bottom"/>
          </w:tcPr>
          <w:p w14:paraId="18E33605" w14:textId="6D4ED853" w:rsidR="00F7009D" w:rsidRDefault="009D6872" w:rsidP="00F7009D">
            <w:pPr>
              <w:pStyle w:val="TabellRader"/>
              <w:keepNext/>
              <w:keepLines/>
            </w:pPr>
            <w:r>
              <w:t>-1,0</w:t>
            </w:r>
          </w:p>
        </w:tc>
        <w:tc>
          <w:tcPr>
            <w:tcW w:w="0" w:type="auto"/>
            <w:tcBorders>
              <w:top w:val="nil"/>
              <w:left w:val="nil"/>
              <w:right w:val="nil"/>
            </w:tcBorders>
            <w:vAlign w:val="bottom"/>
          </w:tcPr>
          <w:p w14:paraId="5F9C1B1B" w14:textId="32927190" w:rsidR="00F7009D" w:rsidRDefault="009D6872" w:rsidP="00F7009D">
            <w:pPr>
              <w:pStyle w:val="TabellRader"/>
              <w:keepNext/>
              <w:keepLines/>
            </w:pPr>
            <w:r>
              <w:t>-1,7</w:t>
            </w:r>
          </w:p>
        </w:tc>
        <w:tc>
          <w:tcPr>
            <w:tcW w:w="0" w:type="auto"/>
            <w:tcBorders>
              <w:top w:val="nil"/>
              <w:left w:val="nil"/>
              <w:right w:val="nil"/>
            </w:tcBorders>
            <w:vAlign w:val="bottom"/>
          </w:tcPr>
          <w:p w14:paraId="02C8CAFB" w14:textId="31C51B0E" w:rsidR="00F7009D" w:rsidRDefault="009D6872" w:rsidP="00F7009D">
            <w:pPr>
              <w:pStyle w:val="TabellRader"/>
              <w:keepNext/>
              <w:keepLines/>
            </w:pPr>
            <w:r>
              <w:t>-1,0</w:t>
            </w:r>
          </w:p>
        </w:tc>
        <w:tc>
          <w:tcPr>
            <w:tcW w:w="0" w:type="auto"/>
            <w:tcBorders>
              <w:top w:val="nil"/>
              <w:left w:val="nil"/>
              <w:right w:val="nil"/>
            </w:tcBorders>
            <w:vAlign w:val="bottom"/>
          </w:tcPr>
          <w:p w14:paraId="6C1FAF6F" w14:textId="2DEE539F" w:rsidR="00F7009D" w:rsidRDefault="009D6872" w:rsidP="00F7009D">
            <w:pPr>
              <w:pStyle w:val="TabellRader"/>
              <w:keepNext/>
              <w:keepLines/>
            </w:pPr>
            <w:r>
              <w:t>-0,6</w:t>
            </w:r>
          </w:p>
        </w:tc>
        <w:tc>
          <w:tcPr>
            <w:tcW w:w="424" w:type="dxa"/>
            <w:tcBorders>
              <w:top w:val="nil"/>
              <w:left w:val="nil"/>
              <w:right w:val="nil"/>
            </w:tcBorders>
            <w:vAlign w:val="bottom"/>
          </w:tcPr>
          <w:p w14:paraId="169A34A2" w14:textId="64FDE95C" w:rsidR="00F7009D" w:rsidRDefault="009D6872" w:rsidP="00F7009D">
            <w:pPr>
              <w:pStyle w:val="TabellRader"/>
              <w:keepNext/>
              <w:keepLines/>
              <w:ind w:left="-57"/>
            </w:pPr>
            <w:r>
              <w:t>-0,1</w:t>
            </w:r>
          </w:p>
        </w:tc>
        <w:tc>
          <w:tcPr>
            <w:tcW w:w="481" w:type="dxa"/>
            <w:tcBorders>
              <w:top w:val="nil"/>
              <w:left w:val="nil"/>
              <w:right w:val="nil"/>
            </w:tcBorders>
            <w:vAlign w:val="bottom"/>
          </w:tcPr>
          <w:p w14:paraId="34E1E645" w14:textId="24475FE0" w:rsidR="00F7009D" w:rsidRDefault="009D6872" w:rsidP="00F7009D">
            <w:pPr>
              <w:pStyle w:val="TabellRader"/>
              <w:keepNext/>
              <w:keepLines/>
              <w:ind w:left="-57"/>
            </w:pPr>
            <w:r>
              <w:t xml:space="preserve">- - - </w:t>
            </w:r>
          </w:p>
        </w:tc>
      </w:tr>
      <w:tr w:rsidR="00F7009D" w14:paraId="728CC72E" w14:textId="77777777" w:rsidTr="00F7009D">
        <w:tc>
          <w:tcPr>
            <w:tcW w:w="1559" w:type="dxa"/>
            <w:tcBorders>
              <w:top w:val="nil"/>
              <w:left w:val="nil"/>
              <w:right w:val="nil"/>
            </w:tcBorders>
            <w:tcMar>
              <w:top w:w="0" w:type="dxa"/>
              <w:left w:w="108" w:type="dxa"/>
              <w:bottom w:w="0" w:type="dxa"/>
              <w:right w:w="28" w:type="dxa"/>
            </w:tcMar>
          </w:tcPr>
          <w:p w14:paraId="3C7411F1" w14:textId="1F1FFC43" w:rsidR="00F7009D" w:rsidRDefault="009D6872" w:rsidP="00F7009D">
            <w:pPr>
              <w:pStyle w:val="TabellRader"/>
              <w:keepNext/>
              <w:keepLines/>
              <w:ind w:left="-57"/>
              <w:jc w:val="left"/>
            </w:pPr>
            <w:r>
              <w:t>Europeiska kommissionen</w:t>
            </w:r>
            <w:r>
              <w:br/>
              <w:t>(februari 2014)</w:t>
            </w:r>
          </w:p>
        </w:tc>
        <w:tc>
          <w:tcPr>
            <w:tcW w:w="481" w:type="dxa"/>
            <w:tcBorders>
              <w:top w:val="nil"/>
              <w:left w:val="nil"/>
              <w:right w:val="nil"/>
            </w:tcBorders>
            <w:vAlign w:val="bottom"/>
          </w:tcPr>
          <w:p w14:paraId="4BE11D32" w14:textId="301FE1A3" w:rsidR="00F7009D" w:rsidRDefault="009D6872" w:rsidP="00F7009D">
            <w:pPr>
              <w:pStyle w:val="TabellRader"/>
              <w:keepNext/>
              <w:keepLines/>
            </w:pPr>
            <w:r>
              <w:t>0,1</w:t>
            </w:r>
          </w:p>
        </w:tc>
        <w:tc>
          <w:tcPr>
            <w:tcW w:w="0" w:type="auto"/>
            <w:tcBorders>
              <w:top w:val="nil"/>
              <w:left w:val="nil"/>
              <w:right w:val="nil"/>
            </w:tcBorders>
            <w:vAlign w:val="bottom"/>
          </w:tcPr>
          <w:p w14:paraId="1629EE6B" w14:textId="365B6678" w:rsidR="00F7009D" w:rsidRDefault="009D6872" w:rsidP="00F7009D">
            <w:pPr>
              <w:pStyle w:val="TabellRader"/>
              <w:keepNext/>
              <w:keepLines/>
            </w:pPr>
            <w:r>
              <w:t>-0,6</w:t>
            </w:r>
          </w:p>
        </w:tc>
        <w:tc>
          <w:tcPr>
            <w:tcW w:w="0" w:type="auto"/>
            <w:tcBorders>
              <w:top w:val="nil"/>
              <w:left w:val="nil"/>
              <w:right w:val="nil"/>
            </w:tcBorders>
            <w:vAlign w:val="bottom"/>
          </w:tcPr>
          <w:p w14:paraId="61AC3DE2" w14:textId="2481016C" w:rsidR="00F7009D" w:rsidRDefault="009D6872" w:rsidP="00F7009D">
            <w:pPr>
              <w:pStyle w:val="TabellRader"/>
              <w:keepNext/>
              <w:keepLines/>
            </w:pPr>
            <w:r>
              <w:t>-0,4</w:t>
            </w:r>
          </w:p>
        </w:tc>
        <w:tc>
          <w:tcPr>
            <w:tcW w:w="0" w:type="auto"/>
            <w:tcBorders>
              <w:top w:val="nil"/>
              <w:left w:val="nil"/>
              <w:right w:val="nil"/>
            </w:tcBorders>
            <w:vAlign w:val="bottom"/>
          </w:tcPr>
          <w:p w14:paraId="27CEFE17" w14:textId="39BCDBAA" w:rsidR="00F7009D" w:rsidRDefault="009D6872" w:rsidP="00F7009D">
            <w:pPr>
              <w:pStyle w:val="TabellRader"/>
              <w:keepNext/>
              <w:keepLines/>
            </w:pPr>
            <w:r>
              <w:t>- - -</w:t>
            </w:r>
          </w:p>
        </w:tc>
        <w:tc>
          <w:tcPr>
            <w:tcW w:w="424" w:type="dxa"/>
            <w:tcBorders>
              <w:top w:val="nil"/>
              <w:left w:val="nil"/>
              <w:right w:val="nil"/>
            </w:tcBorders>
            <w:vAlign w:val="bottom"/>
          </w:tcPr>
          <w:p w14:paraId="4AF67CEA" w14:textId="3BEFD94B" w:rsidR="00F7009D" w:rsidRDefault="009D6872" w:rsidP="00F7009D">
            <w:pPr>
              <w:pStyle w:val="TabellRader"/>
              <w:keepNext/>
              <w:keepLines/>
              <w:ind w:left="-57"/>
            </w:pPr>
            <w:r>
              <w:t>- - -</w:t>
            </w:r>
          </w:p>
        </w:tc>
        <w:tc>
          <w:tcPr>
            <w:tcW w:w="481" w:type="dxa"/>
            <w:tcBorders>
              <w:top w:val="nil"/>
              <w:left w:val="nil"/>
              <w:right w:val="nil"/>
            </w:tcBorders>
            <w:vAlign w:val="bottom"/>
          </w:tcPr>
          <w:p w14:paraId="6D22FE90" w14:textId="215A8656" w:rsidR="00F7009D" w:rsidRDefault="009D6872" w:rsidP="00F7009D">
            <w:pPr>
              <w:pStyle w:val="TabellRader"/>
              <w:keepNext/>
              <w:keepLines/>
              <w:ind w:left="-57"/>
            </w:pPr>
            <w:r>
              <w:t>- - -</w:t>
            </w:r>
          </w:p>
        </w:tc>
      </w:tr>
      <w:tr w:rsidR="00F7009D" w14:paraId="7D6B468C" w14:textId="77777777" w:rsidTr="00F7009D">
        <w:tc>
          <w:tcPr>
            <w:tcW w:w="1559" w:type="dxa"/>
            <w:tcBorders>
              <w:left w:val="nil"/>
              <w:right w:val="nil"/>
            </w:tcBorders>
          </w:tcPr>
          <w:p w14:paraId="1DC22D12" w14:textId="6097629A" w:rsidR="00F7009D" w:rsidRDefault="009D6872" w:rsidP="00F7009D">
            <w:pPr>
              <w:pStyle w:val="TabellRader"/>
              <w:keepNext/>
              <w:keepLines/>
              <w:ind w:left="-57"/>
              <w:jc w:val="left"/>
            </w:pPr>
            <w:r>
              <w:t>OECD (oktober 2013)</w:t>
            </w:r>
          </w:p>
        </w:tc>
        <w:tc>
          <w:tcPr>
            <w:tcW w:w="481" w:type="dxa"/>
            <w:tcBorders>
              <w:left w:val="nil"/>
              <w:right w:val="nil"/>
            </w:tcBorders>
            <w:vAlign w:val="bottom"/>
          </w:tcPr>
          <w:p w14:paraId="3D47BAAB" w14:textId="77777777" w:rsidR="00F7009D" w:rsidRDefault="009D6872" w:rsidP="00F7009D">
            <w:pPr>
              <w:pStyle w:val="TabellRader"/>
              <w:keepNext/>
              <w:keepLines/>
            </w:pPr>
            <w:r>
              <w:t>0,0</w:t>
            </w:r>
          </w:p>
        </w:tc>
        <w:tc>
          <w:tcPr>
            <w:tcW w:w="0" w:type="auto"/>
            <w:tcBorders>
              <w:left w:val="nil"/>
              <w:right w:val="nil"/>
            </w:tcBorders>
            <w:vAlign w:val="bottom"/>
          </w:tcPr>
          <w:p w14:paraId="03D115A1" w14:textId="7C729118" w:rsidR="00F7009D" w:rsidRDefault="009D6872" w:rsidP="00F7009D">
            <w:pPr>
              <w:pStyle w:val="TabellRader"/>
              <w:keepNext/>
              <w:keepLines/>
            </w:pPr>
            <w:r>
              <w:t>-0,4</w:t>
            </w:r>
          </w:p>
        </w:tc>
        <w:tc>
          <w:tcPr>
            <w:tcW w:w="0" w:type="auto"/>
            <w:tcBorders>
              <w:left w:val="nil"/>
              <w:right w:val="nil"/>
            </w:tcBorders>
            <w:vAlign w:val="bottom"/>
          </w:tcPr>
          <w:p w14:paraId="07377D5C" w14:textId="4F08CCAD" w:rsidR="00F7009D" w:rsidRDefault="009D6872" w:rsidP="00F7009D">
            <w:pPr>
              <w:pStyle w:val="TabellRader"/>
              <w:keepNext/>
              <w:keepLines/>
            </w:pPr>
            <w:r>
              <w:t>0,0</w:t>
            </w:r>
          </w:p>
        </w:tc>
        <w:tc>
          <w:tcPr>
            <w:tcW w:w="0" w:type="auto"/>
            <w:tcBorders>
              <w:left w:val="nil"/>
              <w:right w:val="nil"/>
            </w:tcBorders>
            <w:vAlign w:val="bottom"/>
          </w:tcPr>
          <w:p w14:paraId="76D0EAEA" w14:textId="1882710F" w:rsidR="00F7009D" w:rsidRDefault="009D6872" w:rsidP="00F7009D">
            <w:pPr>
              <w:pStyle w:val="TabellRader"/>
              <w:keepNext/>
              <w:keepLines/>
              <w:jc w:val="left"/>
            </w:pPr>
            <w:r>
              <w:t>- - -</w:t>
            </w:r>
          </w:p>
        </w:tc>
        <w:tc>
          <w:tcPr>
            <w:tcW w:w="424" w:type="dxa"/>
            <w:tcBorders>
              <w:left w:val="nil"/>
              <w:right w:val="nil"/>
            </w:tcBorders>
            <w:vAlign w:val="bottom"/>
          </w:tcPr>
          <w:p w14:paraId="47D11190" w14:textId="04254478" w:rsidR="00F7009D" w:rsidRDefault="009D6872" w:rsidP="00F7009D">
            <w:pPr>
              <w:pStyle w:val="TabellRader"/>
              <w:keepNext/>
              <w:keepLines/>
              <w:ind w:left="-57"/>
            </w:pPr>
            <w:r>
              <w:t>- - -</w:t>
            </w:r>
          </w:p>
        </w:tc>
        <w:tc>
          <w:tcPr>
            <w:tcW w:w="481" w:type="dxa"/>
            <w:tcBorders>
              <w:left w:val="nil"/>
              <w:right w:val="nil"/>
            </w:tcBorders>
            <w:vAlign w:val="bottom"/>
          </w:tcPr>
          <w:p w14:paraId="3A9B9336" w14:textId="045A9311" w:rsidR="00F7009D" w:rsidRDefault="009D6872" w:rsidP="00F7009D">
            <w:pPr>
              <w:pStyle w:val="TabellRader"/>
              <w:keepNext/>
              <w:keepLines/>
              <w:ind w:left="-57"/>
            </w:pPr>
            <w:r>
              <w:t>- - -</w:t>
            </w:r>
          </w:p>
        </w:tc>
      </w:tr>
      <w:tr w:rsidR="00F7009D" w14:paraId="60335EA4" w14:textId="77777777" w:rsidTr="00F7009D">
        <w:tc>
          <w:tcPr>
            <w:tcW w:w="1559" w:type="dxa"/>
            <w:tcBorders>
              <w:top w:val="nil"/>
              <w:left w:val="nil"/>
              <w:bottom w:val="single" w:sz="18" w:space="0" w:color="auto"/>
              <w:right w:val="nil"/>
            </w:tcBorders>
          </w:tcPr>
          <w:p w14:paraId="27021374" w14:textId="67668D5B" w:rsidR="00F7009D" w:rsidRDefault="009D6872" w:rsidP="00F7009D">
            <w:pPr>
              <w:pStyle w:val="TabellRader"/>
              <w:keepNext/>
              <w:keepLines/>
              <w:ind w:left="-57"/>
              <w:jc w:val="left"/>
            </w:pPr>
            <w:r>
              <w:t>IMF (oktober 2013)</w:t>
            </w:r>
          </w:p>
        </w:tc>
        <w:tc>
          <w:tcPr>
            <w:tcW w:w="481" w:type="dxa"/>
            <w:tcBorders>
              <w:top w:val="nil"/>
              <w:left w:val="nil"/>
              <w:bottom w:val="single" w:sz="18" w:space="0" w:color="auto"/>
              <w:right w:val="nil"/>
            </w:tcBorders>
            <w:vAlign w:val="bottom"/>
          </w:tcPr>
          <w:p w14:paraId="15B101F0" w14:textId="2DD6A9D5" w:rsidR="00F7009D" w:rsidRDefault="009D6872" w:rsidP="00F7009D">
            <w:pPr>
              <w:pStyle w:val="TabellRader"/>
              <w:keepNext/>
              <w:keepLines/>
            </w:pPr>
            <w:r>
              <w:t>-1,2</w:t>
            </w:r>
          </w:p>
        </w:tc>
        <w:tc>
          <w:tcPr>
            <w:tcW w:w="0" w:type="auto"/>
            <w:tcBorders>
              <w:top w:val="nil"/>
              <w:left w:val="nil"/>
              <w:bottom w:val="single" w:sz="18" w:space="0" w:color="auto"/>
              <w:right w:val="nil"/>
            </w:tcBorders>
            <w:vAlign w:val="bottom"/>
          </w:tcPr>
          <w:p w14:paraId="42A421E3" w14:textId="08F8AFFD" w:rsidR="00F7009D" w:rsidRDefault="009D6872" w:rsidP="00F7009D">
            <w:pPr>
              <w:pStyle w:val="TabellRader"/>
              <w:keepNext/>
              <w:keepLines/>
            </w:pPr>
            <w:r>
              <w:t>-1,3</w:t>
            </w:r>
          </w:p>
        </w:tc>
        <w:tc>
          <w:tcPr>
            <w:tcW w:w="0" w:type="auto"/>
            <w:tcBorders>
              <w:top w:val="nil"/>
              <w:left w:val="nil"/>
              <w:bottom w:val="single" w:sz="18" w:space="0" w:color="auto"/>
              <w:right w:val="nil"/>
            </w:tcBorders>
            <w:vAlign w:val="bottom"/>
          </w:tcPr>
          <w:p w14:paraId="2DB4E92B" w14:textId="6A8FF3AB" w:rsidR="00F7009D" w:rsidRDefault="009D6872" w:rsidP="00F7009D">
            <w:pPr>
              <w:pStyle w:val="TabellRader"/>
              <w:keepNext/>
              <w:keepLines/>
            </w:pPr>
            <w:r>
              <w:t>-0,4</w:t>
            </w:r>
          </w:p>
        </w:tc>
        <w:tc>
          <w:tcPr>
            <w:tcW w:w="0" w:type="auto"/>
            <w:tcBorders>
              <w:top w:val="nil"/>
              <w:left w:val="nil"/>
              <w:bottom w:val="single" w:sz="18" w:space="0" w:color="auto"/>
              <w:right w:val="nil"/>
            </w:tcBorders>
            <w:vAlign w:val="bottom"/>
          </w:tcPr>
          <w:p w14:paraId="1061D916" w14:textId="55C9FF63" w:rsidR="00F7009D" w:rsidRDefault="009D6872" w:rsidP="00F7009D">
            <w:pPr>
              <w:pStyle w:val="TabellRader"/>
              <w:keepNext/>
              <w:keepLines/>
            </w:pPr>
            <w:r>
              <w:t>-0,1</w:t>
            </w:r>
          </w:p>
        </w:tc>
        <w:tc>
          <w:tcPr>
            <w:tcW w:w="424" w:type="dxa"/>
            <w:tcBorders>
              <w:top w:val="nil"/>
              <w:left w:val="nil"/>
              <w:bottom w:val="single" w:sz="18" w:space="0" w:color="auto"/>
              <w:right w:val="nil"/>
            </w:tcBorders>
            <w:vAlign w:val="bottom"/>
          </w:tcPr>
          <w:p w14:paraId="14D1D8E4" w14:textId="020F5125" w:rsidR="00F7009D" w:rsidRDefault="009D6872" w:rsidP="00F7009D">
            <w:pPr>
              <w:pStyle w:val="TabellRader"/>
              <w:keepNext/>
              <w:keepLines/>
              <w:ind w:left="-57"/>
            </w:pPr>
            <w:r>
              <w:t>0,3</w:t>
            </w:r>
          </w:p>
        </w:tc>
        <w:tc>
          <w:tcPr>
            <w:tcW w:w="481" w:type="dxa"/>
            <w:tcBorders>
              <w:top w:val="nil"/>
              <w:left w:val="nil"/>
              <w:bottom w:val="single" w:sz="18" w:space="0" w:color="auto"/>
              <w:right w:val="nil"/>
            </w:tcBorders>
            <w:vAlign w:val="bottom"/>
          </w:tcPr>
          <w:p w14:paraId="517A69A2" w14:textId="3CB984E1" w:rsidR="00F7009D" w:rsidRDefault="009D6872" w:rsidP="00F7009D">
            <w:pPr>
              <w:pStyle w:val="TabellRader"/>
              <w:keepNext/>
              <w:keepLines/>
              <w:ind w:left="-57"/>
            </w:pPr>
            <w:r>
              <w:t>0,6</w:t>
            </w:r>
          </w:p>
        </w:tc>
      </w:tr>
    </w:tbl>
    <w:p w14:paraId="65F4B41E" w14:textId="59051505" w:rsidR="00F7009D" w:rsidRDefault="009D6872" w:rsidP="00F7009D">
      <w:pPr>
        <w:pStyle w:val="TabellFotnot"/>
      </w:pPr>
      <w:r>
        <w:t>Anm.: IMF har strax innan denna proposition lades fram för riksdagen publicerat en uppdaterad prognos men det har inte varit möjligt att inkludera denna i jämförelsen.</w:t>
      </w:r>
    </w:p>
    <w:p w14:paraId="1E30AF71" w14:textId="7C1E1F96" w:rsidR="00F7009D" w:rsidRDefault="009D6872" w:rsidP="00F7009D">
      <w:pPr>
        <w:pStyle w:val="TabellFotnot"/>
      </w:pPr>
      <w:r>
        <w:t xml:space="preserve">Källor: Konjunkturinstitutet (KI), Ekonomistyrningsverket (ESV), Europeiska kommissionen, </w:t>
      </w:r>
      <w:r w:rsidRPr="00F70890">
        <w:t>Organisationen för ekonomiskt samarbete och utveckling</w:t>
      </w:r>
      <w:r>
        <w:t xml:space="preserve"> (OECD), Internationella valutafonden (IMF),</w:t>
      </w:r>
      <w:r w:rsidRPr="00F70890">
        <w:t xml:space="preserve"> </w:t>
      </w:r>
      <w:r>
        <w:t>Statistiska centralbyrån och egna beräkningar.</w:t>
      </w:r>
    </w:p>
    <w:p w14:paraId="4CC73394" w14:textId="77777777" w:rsidR="00F7009D" w:rsidRDefault="00F7009D" w:rsidP="00F7009D">
      <w:pPr>
        <w:pStyle w:val="Brdtextmedindrag"/>
        <w:ind w:firstLine="0"/>
      </w:pPr>
    </w:p>
    <w:p w14:paraId="2FBD4148" w14:textId="5FCDFE4B" w:rsidR="00F7009D" w:rsidRDefault="009D6872" w:rsidP="00F7009D">
      <w:pPr>
        <w:pStyle w:val="Brdtext"/>
      </w:pPr>
      <w:r>
        <w:t>Konjunkturinstitutet räknar i sin bedömning med att regeringen genomför aktiva budget</w:t>
      </w:r>
      <w:r>
        <w:softHyphen/>
        <w:t>förstärkningar för att överskottsmålet ska nås 2018. Detta antagande får till följd att det strukturella sparandet stärks relativt snabbt fr.o.m. 2015. Ekonomistyrningsverkets bedömning bygger endast på redan fattade beslut och presenterade lagförslag från regering och riksdag. Internationella valutafonden bedömer att det strukturella sparandet är lågt inledningsvis, men räknar sedan med en förstärkning fram till 2018.</w:t>
      </w:r>
    </w:p>
    <w:p w14:paraId="68F7E61C" w14:textId="0745F0DD" w:rsidR="00F7009D" w:rsidRDefault="009D6872" w:rsidP="00F7009D">
      <w:pPr>
        <w:pStyle w:val="Rubrik2"/>
      </w:pPr>
      <w:bookmarkStart w:id="283" w:name="_Toc384401503"/>
      <w:r w:rsidRPr="00923837">
        <w:t>Uppföljning av utgiftstaket och bedömning av utgiftstaket</w:t>
      </w:r>
      <w:r>
        <w:t>s nivå för</w:t>
      </w:r>
      <w:r w:rsidRPr="00923837">
        <w:t xml:space="preserve"> 201</w:t>
      </w:r>
      <w:r>
        <w:t>7</w:t>
      </w:r>
      <w:r w:rsidRPr="00923837">
        <w:t xml:space="preserve"> och 201</w:t>
      </w:r>
      <w:r>
        <w:t>8</w:t>
      </w:r>
      <w:bookmarkEnd w:id="283"/>
    </w:p>
    <w:p w14:paraId="10AC34AB" w14:textId="79628C00" w:rsidR="00F7009D" w:rsidRDefault="009D6872" w:rsidP="00F7009D">
      <w:pPr>
        <w:pStyle w:val="Rubrik3"/>
        <w:spacing w:before="0"/>
      </w:pPr>
      <w:bookmarkStart w:id="284" w:name="_Toc384401504"/>
      <w:r w:rsidRPr="00923837">
        <w:t>Uppföljning av utgiftstaket</w:t>
      </w:r>
      <w:bookmarkEnd w:id="284"/>
    </w:p>
    <w:p w14:paraId="48D231FD" w14:textId="3EBAFCCC" w:rsidR="00F7009D" w:rsidRDefault="009D6872" w:rsidP="00F7009D">
      <w:pPr>
        <w:pStyle w:val="Brdtext"/>
      </w:pPr>
      <w:r>
        <w:t>Utgifterna i statens budget redovisas på 27 utgiftsområden. De utgifter som omfattas av utgiftstaket är utgifterna under utgiftsområde 1</w:t>
      </w:r>
      <w:r>
        <w:softHyphen/>
        <w:t>25 och 27 samt utgifterna för ålders</w:t>
      </w:r>
      <w:r>
        <w:softHyphen/>
        <w:t>pensionssystemet vid sidan av statens budget. Utgiftsområde 26 Statsskuldsräntor m.m. ingår inte i de takbegränsade utgifterna eftersom riksdagen och regeringen endast i begränsad omfattning kan påverka dessa utgifter på kort sikt. De takbegränsade utgifterna utgörs av faktiskt förbrukade anslagsmedel. Detta innebär att även myndigheternas utnyttjande av anslags</w:t>
      </w:r>
      <w:r>
        <w:softHyphen/>
        <w:t>sparande och anslagskredit ingår.</w:t>
      </w:r>
    </w:p>
    <w:p w14:paraId="42D4904D" w14:textId="52A83ECD" w:rsidR="00F7009D" w:rsidRDefault="009D6872" w:rsidP="00F7009D">
      <w:pPr>
        <w:pStyle w:val="Brdtextmedindrag"/>
      </w:pPr>
      <w:r>
        <w:t>Utrymmet mellan de takbegränsade utgifterna och utgiftstaket benämns budgeterings</w:t>
      </w:r>
      <w:r>
        <w:softHyphen/>
        <w:t xml:space="preserve">marginalen. Om budgeteringsmarginalen tas i </w:t>
      </w:r>
      <w:r>
        <w:lastRenderedPageBreak/>
        <w:t>anspråk försämras i regel de offentliga finanserna.</w:t>
      </w:r>
    </w:p>
    <w:p w14:paraId="6FB0A832" w14:textId="444D8164" w:rsidR="00F7009D" w:rsidRDefault="009D6872" w:rsidP="00F7009D">
      <w:pPr>
        <w:pStyle w:val="Brdtextmedindrag"/>
      </w:pPr>
      <w:r>
        <w:t xml:space="preserve">Regeringen bedömer att budgeterings-marginalen under utgiftstaket för 2014–2016 är tillräcklig för att hantera den osäkerhet som finns i </w:t>
      </w:r>
      <w:r w:rsidRPr="009F55C8">
        <w:t>utgiftsutvecklingen</w:t>
      </w:r>
      <w:r w:rsidRPr="002E57D5">
        <w:t>. För 2014 beräknas budgeteringsmarginalen bli 16 miljarder kronor. Marginalen växer sedan till 19 miljarder kronor 2015 respektive 35 miljarder</w:t>
      </w:r>
      <w:r w:rsidRPr="009F55C8">
        <w:t xml:space="preserve"> kronor 2016.</w:t>
      </w:r>
      <w:r>
        <w:t xml:space="preserve"> Budgeteringsmarginalens storlek är i linje med, eller större än, regeringens riktlinje för budgeteringsmarginalens minsta storlek alla dessa år.</w:t>
      </w:r>
      <w:r w:rsidRPr="009F55C8">
        <w:rPr>
          <w:rStyle w:val="Fotnotsreferens"/>
        </w:rPr>
        <w:footnoteReference w:id="59"/>
      </w:r>
      <w:r>
        <w:t xml:space="preserve"> </w:t>
      </w:r>
    </w:p>
    <w:p w14:paraId="4A7166C4" w14:textId="0A48B2C2" w:rsidR="00F7009D" w:rsidRPr="006B7480" w:rsidRDefault="009D6872" w:rsidP="00F7009D">
      <w:pPr>
        <w:pStyle w:val="Brdtextmedindrag"/>
      </w:pPr>
      <w:r w:rsidRPr="000F7D13">
        <w:t xml:space="preserve">År 2011 </w:t>
      </w:r>
      <w:r>
        <w:t>och 2012</w:t>
      </w:r>
      <w:r w:rsidRPr="000F7D13">
        <w:t xml:space="preserve"> var </w:t>
      </w:r>
      <w:r>
        <w:t>budgeterings</w:t>
      </w:r>
      <w:r>
        <w:softHyphen/>
        <w:t xml:space="preserve">marginalerna </w:t>
      </w:r>
      <w:r w:rsidRPr="000F7D13">
        <w:t xml:space="preserve">jämförelsevis </w:t>
      </w:r>
      <w:r>
        <w:t>stora.</w:t>
      </w:r>
      <w:r w:rsidRPr="000F7D13">
        <w:t xml:space="preserve"> </w:t>
      </w:r>
      <w:r>
        <w:t>Regeringen har, d</w:t>
      </w:r>
      <w:r w:rsidRPr="000F7D13">
        <w:t>elvis till följd av de stora budgeterings</w:t>
      </w:r>
      <w:r>
        <w:softHyphen/>
      </w:r>
      <w:r w:rsidRPr="000F7D13">
        <w:t>marginalerna 2011 och 2012</w:t>
      </w:r>
      <w:r>
        <w:t>,</w:t>
      </w:r>
      <w:r w:rsidRPr="000F7D13">
        <w:t xml:space="preserve"> tidigare föreslagit nivåer på utgiftstaket för 2013, 2014 och 2015 vars årliga ökningstakt är lägre än den genomsnittliga årliga ökningen sedan 1997 då utgiftstaket infördes. Den nivå som föreslogs på utgiftstaket för 2016 innebar en snabbare ökningstakt än </w:t>
      </w:r>
      <w:r>
        <w:t>de närmaste föregående</w:t>
      </w:r>
      <w:r w:rsidRPr="000F7D13">
        <w:t xml:space="preserve"> åren</w:t>
      </w:r>
      <w:r>
        <w:t>,</w:t>
      </w:r>
      <w:r w:rsidRPr="000F7D13">
        <w:t xml:space="preserve"> vilket </w:t>
      </w:r>
      <w:r>
        <w:t>regeringen motiverade</w:t>
      </w:r>
      <w:r w:rsidRPr="006B7480">
        <w:t xml:space="preserve"> </w:t>
      </w:r>
      <w:r>
        <w:t>med</w:t>
      </w:r>
      <w:r w:rsidRPr="006B7480">
        <w:t xml:space="preserve"> </w:t>
      </w:r>
      <w:r>
        <w:t>att det vid tidpunkten förelåg en</w:t>
      </w:r>
      <w:r w:rsidRPr="006B7480">
        <w:t xml:space="preserve"> tydligt negativ riskbild</w:t>
      </w:r>
      <w:r>
        <w:t xml:space="preserve"> som kunde ge </w:t>
      </w:r>
      <w:r w:rsidRPr="006B7480">
        <w:t xml:space="preserve">behov av </w:t>
      </w:r>
      <w:r>
        <w:t>ett utrymme för</w:t>
      </w:r>
      <w:r w:rsidRPr="006B7480">
        <w:t xml:space="preserve"> åtgärder på budgetens utgiftssida.</w:t>
      </w:r>
    </w:p>
    <w:p w14:paraId="6FE02E35" w14:textId="4E78643E" w:rsidR="00F7009D" w:rsidRPr="006B7480" w:rsidRDefault="009D6872" w:rsidP="00F7009D">
      <w:pPr>
        <w:pStyle w:val="Brdtextmedindrag"/>
      </w:pPr>
      <w:r w:rsidRPr="006B7480">
        <w:t>Jämfört med bedömningen i budget-propositionen för 2014 är budgeterings</w:t>
      </w:r>
      <w:r w:rsidRPr="006B7480">
        <w:softHyphen/>
        <w:t>marginalens storlek 2014 oförändrad. År 2015 och 2016 bedöms nu budgeterings</w:t>
      </w:r>
      <w:r w:rsidRPr="006B7480">
        <w:softHyphen/>
        <w:t>marginalen bli 3 miljarder kronor respektive 8 miljarder kronor mindre.</w:t>
      </w:r>
    </w:p>
    <w:p w14:paraId="0F17ACBD" w14:textId="77777777" w:rsidR="00F7009D" w:rsidRPr="006B7480" w:rsidRDefault="00F7009D" w:rsidP="00F7009D">
      <w:pPr>
        <w:pStyle w:val="Brdtextmedindrag"/>
      </w:pPr>
    </w:p>
    <w:p w14:paraId="37EBF9CE" w14:textId="100CB345" w:rsidR="00F7009D" w:rsidRDefault="00F7009D" w:rsidP="00F7009D">
      <w:pPr>
        <w:pStyle w:val="Brdtextmedindrag"/>
      </w:pPr>
      <w:bookmarkStart w:id="285" w:name="_Ref383460820"/>
    </w:p>
    <w:p w14:paraId="56A19637" w14:textId="77777777" w:rsidR="00F7009D" w:rsidRDefault="00F7009D" w:rsidP="00F7009D">
      <w:pPr>
        <w:pStyle w:val="Brdtextmedindrag"/>
      </w:pPr>
    </w:p>
    <w:p w14:paraId="4B0CBD28" w14:textId="77777777" w:rsidR="00F7009D" w:rsidRDefault="00F7009D" w:rsidP="00F7009D">
      <w:pPr>
        <w:pStyle w:val="Brdtextmedindrag"/>
      </w:pPr>
    </w:p>
    <w:p w14:paraId="192B130E" w14:textId="77777777" w:rsidR="00F7009D" w:rsidRDefault="00F7009D" w:rsidP="00F7009D">
      <w:pPr>
        <w:pStyle w:val="Brdtextmedindrag"/>
      </w:pPr>
    </w:p>
    <w:p w14:paraId="3096BF15" w14:textId="77777777" w:rsidR="00F7009D" w:rsidRPr="006B7480" w:rsidRDefault="00F7009D" w:rsidP="00F7009D">
      <w:pPr>
        <w:pStyle w:val="Brdtextmedindrag"/>
      </w:pPr>
    </w:p>
    <w:p w14:paraId="67030DA8" w14:textId="0FB3EF80" w:rsidR="00F7009D" w:rsidRPr="006B2D6D" w:rsidRDefault="009D6872" w:rsidP="00F7009D">
      <w:pPr>
        <w:pStyle w:val="DiagramRubrik"/>
      </w:pPr>
      <w:bookmarkStart w:id="286" w:name="_Ref384035585"/>
      <w:bookmarkStart w:id="287" w:name="_Toc384401776"/>
      <w:r w:rsidRPr="006B2D6D">
        <w:lastRenderedPageBreak/>
        <w:t xml:space="preserve">Diagram </w:t>
      </w:r>
      <w:r w:rsidR="0009067D">
        <w:fldChar w:fldCharType="begin"/>
      </w:r>
      <w:r w:rsidR="0009067D">
        <w:instrText xml:space="preserve"> STYLEREF "Rubrik 1"\n \* MERGEFORMAT </w:instrText>
      </w:r>
      <w:r w:rsidR="0009067D">
        <w:fldChar w:fldCharType="separate"/>
      </w:r>
      <w:r w:rsidR="004642B5">
        <w:rPr>
          <w:noProof/>
        </w:rPr>
        <w:t>4</w:t>
      </w:r>
      <w:r w:rsidR="0009067D">
        <w:rPr>
          <w:noProof/>
        </w:rPr>
        <w:fldChar w:fldCharType="end"/>
      </w:r>
      <w:r w:rsidRPr="006B2D6D">
        <w:t>.</w:t>
      </w:r>
      <w:fldSimple w:instr=" SEQ Diagram \* ARABIC \s 1 ">
        <w:r w:rsidR="004642B5">
          <w:rPr>
            <w:noProof/>
          </w:rPr>
          <w:t>1</w:t>
        </w:r>
      </w:fldSimple>
      <w:bookmarkEnd w:id="285"/>
      <w:bookmarkEnd w:id="286"/>
      <w:r w:rsidRPr="006B2D6D">
        <w:t xml:space="preserve"> Utgiftstak och takbegränsade utgifter</w:t>
      </w:r>
      <w:bookmarkEnd w:id="287"/>
    </w:p>
    <w:p w14:paraId="7B2FDAD7" w14:textId="647E37B6" w:rsidR="00F7009D" w:rsidRPr="006B2D6D" w:rsidRDefault="009D6872" w:rsidP="00F7009D">
      <w:pPr>
        <w:pStyle w:val="DiagramUnderrubrik"/>
      </w:pPr>
      <w:r w:rsidRPr="006B2D6D">
        <w:t>Procent av BNP</w:t>
      </w:r>
    </w:p>
    <w:p w14:paraId="645FBE9A" w14:textId="32E65040" w:rsidR="00F7009D" w:rsidRPr="006B2D6D" w:rsidRDefault="009D6872" w:rsidP="00F7009D">
      <w:pPr>
        <w:pStyle w:val="Brdtext"/>
        <w:spacing w:line="260" w:lineRule="atLeast"/>
      </w:pPr>
      <w:r w:rsidRPr="006B2D6D">
        <w:rPr>
          <w:noProof/>
          <w:lang w:eastAsia="sv-SE"/>
        </w:rPr>
        <w:drawing>
          <wp:inline distT="0" distB="0" distL="0" distR="0" wp14:anchorId="1043354F" wp14:editId="53526D4D">
            <wp:extent cx="2753995" cy="1809681"/>
            <wp:effectExtent l="0" t="0" r="8255" b="635"/>
            <wp:docPr id="374" name="Diagram 4"/>
            <wp:cNvGraphicFramePr/>
            <a:graphic xmlns:a="http://schemas.openxmlformats.org/drawingml/2006/main">
              <a:graphicData uri="http://schemas.openxmlformats.org/drawingml/2006/chart">
                <c:chart xmlns:c="http://schemas.openxmlformats.org/drawingml/2006/chart" xmlns:r="http://schemas.openxmlformats.org/officeDocument/2006/relationships" r:id="rId186"/>
              </a:graphicData>
            </a:graphic>
          </wp:inline>
        </w:drawing>
      </w:r>
    </w:p>
    <w:p w14:paraId="0E146978" w14:textId="7C1213B2" w:rsidR="00F7009D" w:rsidRPr="006B2D6D" w:rsidRDefault="009D6872" w:rsidP="00F7009D">
      <w:pPr>
        <w:pStyle w:val="DiagramFotnot"/>
      </w:pPr>
      <w:r w:rsidRPr="006B2D6D">
        <w:t>Anm</w:t>
      </w:r>
      <w:r>
        <w:t>.</w:t>
      </w:r>
      <w:r w:rsidRPr="006B2D6D">
        <w:t>: För att uppnå jämförbarhet över tiden har utgiftstak och takbegränsade utgifter rensats från skillnader över tiden i tekniska justeringar.</w:t>
      </w:r>
    </w:p>
    <w:p w14:paraId="0DE75BCD" w14:textId="2B92D81B" w:rsidR="00F7009D" w:rsidRPr="00330119" w:rsidRDefault="009D6872" w:rsidP="00F7009D">
      <w:pPr>
        <w:pStyle w:val="DiagramFotnot"/>
      </w:pPr>
      <w:r w:rsidRPr="006B2D6D">
        <w:t xml:space="preserve">Källor: </w:t>
      </w:r>
      <w:r>
        <w:t xml:space="preserve">Ekonomistyrningsverket, </w:t>
      </w:r>
      <w:r w:rsidRPr="006B2D6D">
        <w:t>Statistiska centralbyrån och egna beräkningar.</w:t>
      </w:r>
    </w:p>
    <w:p w14:paraId="1D14807A" w14:textId="77777777" w:rsidR="00F7009D" w:rsidRPr="00E466CC" w:rsidRDefault="00F7009D" w:rsidP="00F7009D">
      <w:pPr>
        <w:pStyle w:val="Brdtextmedindrag"/>
        <w:ind w:firstLine="0"/>
        <w:rPr>
          <w:highlight w:val="yellow"/>
        </w:rPr>
      </w:pPr>
    </w:p>
    <w:p w14:paraId="36917CFF" w14:textId="64E2EE76" w:rsidR="00F7009D" w:rsidRDefault="009D6872" w:rsidP="00F7009D">
      <w:pPr>
        <w:pStyle w:val="Brdtextmedindrag"/>
        <w:ind w:firstLine="0"/>
      </w:pPr>
      <w:r w:rsidRPr="00220A9F">
        <w:t>Det över tiden jämförbara utgiftstaket låg 2000–2005 på en relativt stabil nivå på drygt 3</w:t>
      </w:r>
      <w:r>
        <w:t>1 </w:t>
      </w:r>
      <w:r w:rsidRPr="00220A9F">
        <w:t>procent av BNP.</w:t>
      </w:r>
      <w:r w:rsidRPr="00220A9F">
        <w:rPr>
          <w:rStyle w:val="Fotnotsreferens"/>
        </w:rPr>
        <w:footnoteReference w:id="60"/>
      </w:r>
      <w:r w:rsidRPr="00220A9F">
        <w:t xml:space="preserve"> År 2006–2008 minskade det något som andel av BNP. Under krisåret 2009 föll BNP kraftigt</w:t>
      </w:r>
      <w:r>
        <w:t>,</w:t>
      </w:r>
      <w:r w:rsidRPr="00220A9F">
        <w:t xml:space="preserve"> varför både utgiftstaket och de takbegränsade utgifterna steg som andel av BNP. Från och med 2010 väntas utgiftstaket och de takbegränsade utgifterna falla som andel av BNP och 2016 be</w:t>
      </w:r>
      <w:r>
        <w:t>räkn</w:t>
      </w:r>
      <w:r w:rsidRPr="00220A9F">
        <w:t>as utgiftstaket uppgå till 28</w:t>
      </w:r>
      <w:r>
        <w:t> </w:t>
      </w:r>
      <w:r w:rsidRPr="00220A9F">
        <w:t>procent av BNP (</w:t>
      </w:r>
      <w:r w:rsidRPr="001075DF">
        <w:t>se</w:t>
      </w:r>
      <w:r>
        <w:t xml:space="preserve"> </w:t>
      </w:r>
      <w:r>
        <w:fldChar w:fldCharType="begin"/>
      </w:r>
      <w:r>
        <w:instrText xml:space="preserve"> REF  _Ref384035585 \* Lower \h </w:instrText>
      </w:r>
      <w:r>
        <w:fldChar w:fldCharType="separate"/>
      </w:r>
      <w:r w:rsidR="004642B5" w:rsidRPr="006B2D6D">
        <w:t xml:space="preserve">diagram </w:t>
      </w:r>
      <w:r w:rsidR="004642B5">
        <w:rPr>
          <w:noProof/>
        </w:rPr>
        <w:t>4</w:t>
      </w:r>
      <w:r w:rsidR="004642B5" w:rsidRPr="006B2D6D">
        <w:t>.</w:t>
      </w:r>
      <w:r w:rsidR="004642B5">
        <w:rPr>
          <w:noProof/>
        </w:rPr>
        <w:t>1</w:t>
      </w:r>
      <w:r>
        <w:fldChar w:fldCharType="end"/>
      </w:r>
      <w:r w:rsidRPr="001075DF">
        <w:t>).</w:t>
      </w:r>
      <w:r w:rsidRPr="00220A9F">
        <w:t xml:space="preserve"> Att de takbegränsade utgifterna som andel av BNP varierar från år till år är bl.a. ett uttryck för hur de automatiska stabilisatorerna bidrar till att dämpa konjunktursvängningar.</w:t>
      </w:r>
    </w:p>
    <w:p w14:paraId="067510B7" w14:textId="77777777" w:rsidR="00F7009D" w:rsidRDefault="00F7009D" w:rsidP="00F7009D">
      <w:pPr>
        <w:pStyle w:val="Brdtextmedindrag"/>
        <w:ind w:firstLine="0"/>
        <w:sectPr w:rsidR="00F7009D" w:rsidSect="00724AC2">
          <w:headerReference w:type="even" r:id="rId187"/>
          <w:headerReference w:type="default" r:id="rId188"/>
          <w:footerReference w:type="even" r:id="rId189"/>
          <w:footerReference w:type="default" r:id="rId190"/>
          <w:footerReference w:type="first" r:id="rId191"/>
          <w:type w:val="continuous"/>
          <w:pgSz w:w="11906" w:h="16838" w:code="9"/>
          <w:pgMar w:top="1304" w:right="1871" w:bottom="1531" w:left="1021" w:header="567" w:footer="1077" w:gutter="0"/>
          <w:cols w:num="2" w:space="340"/>
          <w:docGrid w:linePitch="360"/>
        </w:sectPr>
      </w:pPr>
    </w:p>
    <w:p w14:paraId="3466FAFC" w14:textId="77777777" w:rsidR="00F7009D" w:rsidRPr="00426EAC" w:rsidRDefault="009D6872" w:rsidP="00F7009D">
      <w:pPr>
        <w:pStyle w:val="TabellFotnot"/>
        <w:spacing w:before="20"/>
      </w:pPr>
      <w:r w:rsidRPr="00426EAC">
        <w:lastRenderedPageBreak/>
        <w:t>.</w:t>
      </w:r>
    </w:p>
    <w:p w14:paraId="6DB756CF" w14:textId="77777777" w:rsidR="00F7009D" w:rsidRDefault="00F7009D" w:rsidP="00F7009D">
      <w:pPr>
        <w:pStyle w:val="Brdtextmedindrag"/>
        <w:ind w:firstLine="0"/>
        <w:sectPr w:rsidR="00F7009D" w:rsidSect="00F7009D">
          <w:headerReference w:type="even" r:id="rId192"/>
          <w:headerReference w:type="default" r:id="rId193"/>
          <w:footerReference w:type="even" r:id="rId194"/>
          <w:footerReference w:type="default" r:id="rId195"/>
          <w:footerReference w:type="first" r:id="rId196"/>
          <w:type w:val="continuous"/>
          <w:pgSz w:w="11906" w:h="16838" w:code="9"/>
          <w:pgMar w:top="1304" w:right="1871" w:bottom="1531" w:left="1021" w:header="567" w:footer="1077" w:gutter="0"/>
          <w:cols w:space="340"/>
          <w:docGrid w:linePitch="360"/>
        </w:sectPr>
      </w:pPr>
    </w:p>
    <w:p w14:paraId="2D8A250F" w14:textId="77777777" w:rsidR="00F7009D" w:rsidRDefault="00F7009D" w:rsidP="00F7009D">
      <w:pPr>
        <w:pStyle w:val="Brdtextmedindrag"/>
        <w:ind w:firstLine="0"/>
      </w:pPr>
    </w:p>
    <w:p w14:paraId="500EBCDD" w14:textId="77777777" w:rsidR="00F7009D" w:rsidRDefault="00F7009D" w:rsidP="00F7009D">
      <w:pPr>
        <w:pStyle w:val="Brdtext"/>
        <w:sectPr w:rsidR="00F7009D" w:rsidSect="00F7009D">
          <w:headerReference w:type="even" r:id="rId197"/>
          <w:headerReference w:type="default" r:id="rId198"/>
          <w:footerReference w:type="even" r:id="rId199"/>
          <w:footerReference w:type="default" r:id="rId200"/>
          <w:footerReference w:type="first" r:id="rId201"/>
          <w:type w:val="continuous"/>
          <w:pgSz w:w="11906" w:h="16838" w:code="9"/>
          <w:pgMar w:top="1304" w:right="1871" w:bottom="1531" w:left="1021" w:header="567" w:footer="1077" w:gutter="0"/>
          <w:cols w:num="2" w:space="340"/>
          <w:docGrid w:linePitch="360"/>
        </w:sectPr>
      </w:pPr>
    </w:p>
    <w:p w14:paraId="60704C37" w14:textId="4CFD78F5" w:rsidR="00F7009D" w:rsidRDefault="009D6872" w:rsidP="00F7009D">
      <w:pPr>
        <w:pStyle w:val="TabellRubrik"/>
      </w:pPr>
      <w:bookmarkStart w:id="288" w:name="_Toc384401652"/>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4</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5</w:t>
      </w:r>
      <w:r w:rsidR="0009067D">
        <w:rPr>
          <w:noProof/>
        </w:rPr>
        <w:fldChar w:fldCharType="end"/>
      </w:r>
      <w:r>
        <w:t xml:space="preserve"> Ursprungligt och faktiskt utgiftstak 2004–2016</w:t>
      </w:r>
      <w:bookmarkEnd w:id="288"/>
    </w:p>
    <w:p w14:paraId="4F28C354" w14:textId="2980D0C2" w:rsidR="00F7009D" w:rsidRDefault="009D6872" w:rsidP="00F7009D">
      <w:pPr>
        <w:pStyle w:val="TabellUnderrubrik"/>
      </w:pPr>
      <w:r>
        <w:t>Miljarder kronor om inget annat anges. Utfall 2004–2013, prognos 2014–2016</w:t>
      </w:r>
    </w:p>
    <w:tbl>
      <w:tblPr>
        <w:tblStyle w:val="RKEgentabell"/>
        <w:tblW w:w="9055" w:type="dxa"/>
        <w:tblLayout w:type="fixed"/>
        <w:tblLook w:val="0060" w:firstRow="1" w:lastRow="1" w:firstColumn="0" w:lastColumn="0" w:noHBand="0" w:noVBand="0"/>
      </w:tblPr>
      <w:tblGrid>
        <w:gridCol w:w="1611"/>
        <w:gridCol w:w="572"/>
        <w:gridCol w:w="573"/>
        <w:gridCol w:w="572"/>
        <w:gridCol w:w="573"/>
        <w:gridCol w:w="573"/>
        <w:gridCol w:w="572"/>
        <w:gridCol w:w="573"/>
        <w:gridCol w:w="572"/>
        <w:gridCol w:w="573"/>
        <w:gridCol w:w="573"/>
        <w:gridCol w:w="572"/>
        <w:gridCol w:w="573"/>
        <w:gridCol w:w="573"/>
      </w:tblGrid>
      <w:tr w:rsidR="00F7009D" w14:paraId="3A1DB304" w14:textId="77777777" w:rsidTr="00F7009D">
        <w:trPr>
          <w:cnfStyle w:val="100000000000" w:firstRow="1" w:lastRow="0" w:firstColumn="0" w:lastColumn="0" w:oddVBand="0" w:evenVBand="0" w:oddHBand="0" w:evenHBand="0" w:firstRowFirstColumn="0" w:firstRowLastColumn="0" w:lastRowFirstColumn="0" w:lastRowLastColumn="0"/>
        </w:trPr>
        <w:tc>
          <w:tcPr>
            <w:tcW w:w="1611" w:type="dxa"/>
          </w:tcPr>
          <w:p w14:paraId="69DA5630" w14:textId="77777777" w:rsidR="00F7009D" w:rsidRDefault="00F7009D" w:rsidP="00F7009D">
            <w:pPr>
              <w:pStyle w:val="TabellHuvud"/>
            </w:pPr>
          </w:p>
        </w:tc>
        <w:tc>
          <w:tcPr>
            <w:tcW w:w="572" w:type="dxa"/>
          </w:tcPr>
          <w:p w14:paraId="7829661F" w14:textId="1E334A9D" w:rsidR="00F7009D" w:rsidRDefault="009D6872" w:rsidP="00F7009D">
            <w:pPr>
              <w:pStyle w:val="TabellHuvud"/>
            </w:pPr>
            <w:r w:rsidRPr="00FA5FE2">
              <w:t>2004</w:t>
            </w:r>
          </w:p>
        </w:tc>
        <w:tc>
          <w:tcPr>
            <w:tcW w:w="573" w:type="dxa"/>
          </w:tcPr>
          <w:p w14:paraId="292BE158" w14:textId="30C218B1" w:rsidR="00F7009D" w:rsidRDefault="009D6872" w:rsidP="00F7009D">
            <w:pPr>
              <w:pStyle w:val="TabellHuvud"/>
            </w:pPr>
            <w:r w:rsidRPr="00FA5FE2">
              <w:t>2005</w:t>
            </w:r>
          </w:p>
        </w:tc>
        <w:tc>
          <w:tcPr>
            <w:tcW w:w="572" w:type="dxa"/>
          </w:tcPr>
          <w:p w14:paraId="673FA8AC" w14:textId="213A05DC" w:rsidR="00F7009D" w:rsidRDefault="009D6872" w:rsidP="00F7009D">
            <w:pPr>
              <w:pStyle w:val="TabellHuvud"/>
            </w:pPr>
            <w:r w:rsidRPr="00FA5FE2">
              <w:t>2006</w:t>
            </w:r>
          </w:p>
        </w:tc>
        <w:tc>
          <w:tcPr>
            <w:tcW w:w="573" w:type="dxa"/>
          </w:tcPr>
          <w:p w14:paraId="23FC6619" w14:textId="49FF8E4E" w:rsidR="00F7009D" w:rsidRDefault="009D6872" w:rsidP="00F7009D">
            <w:pPr>
              <w:pStyle w:val="TabellHuvud"/>
            </w:pPr>
            <w:r w:rsidRPr="00FA5FE2">
              <w:t>2007</w:t>
            </w:r>
          </w:p>
        </w:tc>
        <w:tc>
          <w:tcPr>
            <w:tcW w:w="573" w:type="dxa"/>
          </w:tcPr>
          <w:p w14:paraId="24E59B62" w14:textId="6C0327D1" w:rsidR="00F7009D" w:rsidRDefault="009D6872" w:rsidP="00F7009D">
            <w:pPr>
              <w:pStyle w:val="TabellHuvud"/>
            </w:pPr>
            <w:r w:rsidRPr="00FA5FE2">
              <w:t>2008</w:t>
            </w:r>
          </w:p>
        </w:tc>
        <w:tc>
          <w:tcPr>
            <w:tcW w:w="572" w:type="dxa"/>
          </w:tcPr>
          <w:p w14:paraId="1786D153" w14:textId="501B62D4" w:rsidR="00F7009D" w:rsidRDefault="009D6872" w:rsidP="00F7009D">
            <w:pPr>
              <w:pStyle w:val="TabellHuvud"/>
            </w:pPr>
            <w:r w:rsidRPr="00FA5FE2">
              <w:t>2009</w:t>
            </w:r>
          </w:p>
        </w:tc>
        <w:tc>
          <w:tcPr>
            <w:tcW w:w="573" w:type="dxa"/>
          </w:tcPr>
          <w:p w14:paraId="1036C09A" w14:textId="45AB3A0E" w:rsidR="00F7009D" w:rsidRDefault="009D6872" w:rsidP="00F7009D">
            <w:pPr>
              <w:pStyle w:val="TabellHuvud"/>
            </w:pPr>
            <w:r w:rsidRPr="00FA5FE2">
              <w:t>2010</w:t>
            </w:r>
          </w:p>
        </w:tc>
        <w:tc>
          <w:tcPr>
            <w:tcW w:w="572" w:type="dxa"/>
          </w:tcPr>
          <w:p w14:paraId="149343B8" w14:textId="54DEF929" w:rsidR="00F7009D" w:rsidRDefault="009D6872" w:rsidP="00F7009D">
            <w:pPr>
              <w:pStyle w:val="TabellHuvud"/>
            </w:pPr>
            <w:r w:rsidRPr="00FA5FE2">
              <w:t>2011</w:t>
            </w:r>
          </w:p>
        </w:tc>
        <w:tc>
          <w:tcPr>
            <w:tcW w:w="573" w:type="dxa"/>
          </w:tcPr>
          <w:p w14:paraId="70999EAA" w14:textId="09097E14" w:rsidR="00F7009D" w:rsidRDefault="009D6872" w:rsidP="00F7009D">
            <w:pPr>
              <w:pStyle w:val="TabellHuvud"/>
            </w:pPr>
            <w:r w:rsidRPr="00FA5FE2">
              <w:t>2012</w:t>
            </w:r>
          </w:p>
        </w:tc>
        <w:tc>
          <w:tcPr>
            <w:tcW w:w="573" w:type="dxa"/>
          </w:tcPr>
          <w:p w14:paraId="5068E222" w14:textId="4C36731F" w:rsidR="00F7009D" w:rsidRDefault="009D6872" w:rsidP="00F7009D">
            <w:pPr>
              <w:pStyle w:val="TabellHuvud"/>
            </w:pPr>
            <w:r w:rsidRPr="00FA5FE2">
              <w:t>2013</w:t>
            </w:r>
          </w:p>
        </w:tc>
        <w:tc>
          <w:tcPr>
            <w:tcW w:w="572" w:type="dxa"/>
          </w:tcPr>
          <w:p w14:paraId="62B80E49" w14:textId="5FEB4C65" w:rsidR="00F7009D" w:rsidRDefault="009D6872" w:rsidP="00F7009D">
            <w:pPr>
              <w:pStyle w:val="TabellHuvud"/>
            </w:pPr>
            <w:r w:rsidRPr="00FA5FE2">
              <w:t>2014</w:t>
            </w:r>
          </w:p>
        </w:tc>
        <w:tc>
          <w:tcPr>
            <w:tcW w:w="573" w:type="dxa"/>
          </w:tcPr>
          <w:p w14:paraId="4A0901DA" w14:textId="60DE9A41" w:rsidR="00F7009D" w:rsidRDefault="009D6872" w:rsidP="00F7009D">
            <w:pPr>
              <w:pStyle w:val="TabellHuvud"/>
            </w:pPr>
            <w:r w:rsidRPr="00FA5FE2">
              <w:t>2015</w:t>
            </w:r>
          </w:p>
        </w:tc>
        <w:tc>
          <w:tcPr>
            <w:tcW w:w="573" w:type="dxa"/>
          </w:tcPr>
          <w:p w14:paraId="27BDDEEB" w14:textId="56D0881A" w:rsidR="00F7009D" w:rsidRDefault="009D6872" w:rsidP="00F7009D">
            <w:pPr>
              <w:pStyle w:val="TabellHuvud"/>
            </w:pPr>
            <w:r w:rsidRPr="00FA5FE2">
              <w:t>2016</w:t>
            </w:r>
          </w:p>
        </w:tc>
      </w:tr>
      <w:tr w:rsidR="00F7009D" w14:paraId="13FE36DD" w14:textId="77777777" w:rsidTr="00F7009D">
        <w:tc>
          <w:tcPr>
            <w:tcW w:w="1611" w:type="dxa"/>
          </w:tcPr>
          <w:p w14:paraId="20696B89" w14:textId="19023B25" w:rsidR="00F7009D" w:rsidRDefault="009D6872" w:rsidP="00F7009D">
            <w:pPr>
              <w:pStyle w:val="TabellRader"/>
              <w:jc w:val="left"/>
            </w:pPr>
            <w:r w:rsidRPr="00FA5FE2">
              <w:t>Ursprunglig årlig nominell förändring av utgiftstaket</w:t>
            </w:r>
            <w:r w:rsidRPr="001E355F">
              <w:rPr>
                <w:vertAlign w:val="superscript"/>
              </w:rPr>
              <w:t>1</w:t>
            </w:r>
          </w:p>
        </w:tc>
        <w:tc>
          <w:tcPr>
            <w:tcW w:w="572" w:type="dxa"/>
            <w:vAlign w:val="bottom"/>
          </w:tcPr>
          <w:p w14:paraId="074F1A66" w14:textId="05A3AAED" w:rsidR="00F7009D" w:rsidRDefault="009D6872" w:rsidP="00F7009D">
            <w:pPr>
              <w:pStyle w:val="TabellRader"/>
            </w:pPr>
            <w:r w:rsidRPr="00FA5FE2">
              <w:t>33</w:t>
            </w:r>
          </w:p>
        </w:tc>
        <w:tc>
          <w:tcPr>
            <w:tcW w:w="573" w:type="dxa"/>
            <w:vAlign w:val="bottom"/>
          </w:tcPr>
          <w:p w14:paraId="01409F2E" w14:textId="72E0E737" w:rsidR="00F7009D" w:rsidRDefault="009D6872" w:rsidP="00F7009D">
            <w:pPr>
              <w:pStyle w:val="TabellRader"/>
            </w:pPr>
            <w:r w:rsidRPr="00FA5FE2">
              <w:t>38</w:t>
            </w:r>
          </w:p>
        </w:tc>
        <w:tc>
          <w:tcPr>
            <w:tcW w:w="572" w:type="dxa"/>
            <w:vAlign w:val="bottom"/>
          </w:tcPr>
          <w:p w14:paraId="00B4744E" w14:textId="39130DC3" w:rsidR="00F7009D" w:rsidRDefault="009D6872" w:rsidP="00F7009D">
            <w:pPr>
              <w:pStyle w:val="TabellRader"/>
            </w:pPr>
            <w:r w:rsidRPr="00FA5FE2">
              <w:t>37</w:t>
            </w:r>
          </w:p>
        </w:tc>
        <w:tc>
          <w:tcPr>
            <w:tcW w:w="573" w:type="dxa"/>
            <w:vAlign w:val="bottom"/>
          </w:tcPr>
          <w:p w14:paraId="76C7F58A" w14:textId="2B03B128" w:rsidR="00F7009D" w:rsidRDefault="009D6872" w:rsidP="00F7009D">
            <w:pPr>
              <w:pStyle w:val="TabellRader"/>
            </w:pPr>
            <w:r w:rsidRPr="00FA5FE2">
              <w:t>42</w:t>
            </w:r>
          </w:p>
        </w:tc>
        <w:tc>
          <w:tcPr>
            <w:tcW w:w="573" w:type="dxa"/>
            <w:vAlign w:val="bottom"/>
          </w:tcPr>
          <w:p w14:paraId="7023B0D5" w14:textId="47B011AA" w:rsidR="00F7009D" w:rsidRDefault="009D6872" w:rsidP="00F7009D">
            <w:pPr>
              <w:pStyle w:val="TabellRader"/>
            </w:pPr>
            <w:r w:rsidRPr="00FA5FE2">
              <w:t>33</w:t>
            </w:r>
          </w:p>
        </w:tc>
        <w:tc>
          <w:tcPr>
            <w:tcW w:w="572" w:type="dxa"/>
            <w:vAlign w:val="bottom"/>
          </w:tcPr>
          <w:p w14:paraId="2443C568" w14:textId="48A28132" w:rsidR="00F7009D" w:rsidRDefault="009D6872" w:rsidP="00F7009D">
            <w:pPr>
              <w:pStyle w:val="TabellRader"/>
            </w:pPr>
            <w:r w:rsidRPr="00FA5FE2">
              <w:t>32</w:t>
            </w:r>
          </w:p>
        </w:tc>
        <w:tc>
          <w:tcPr>
            <w:tcW w:w="573" w:type="dxa"/>
            <w:vAlign w:val="bottom"/>
          </w:tcPr>
          <w:p w14:paraId="25DE7F1F" w14:textId="1D433E39" w:rsidR="00F7009D" w:rsidRDefault="009D6872" w:rsidP="00F7009D">
            <w:pPr>
              <w:pStyle w:val="TabellRader"/>
            </w:pPr>
            <w:r w:rsidRPr="00FA5FE2">
              <w:t>30</w:t>
            </w:r>
          </w:p>
        </w:tc>
        <w:tc>
          <w:tcPr>
            <w:tcW w:w="572" w:type="dxa"/>
            <w:vAlign w:val="bottom"/>
          </w:tcPr>
          <w:p w14:paraId="66842094" w14:textId="37B6C921" w:rsidR="00F7009D" w:rsidRDefault="009D6872" w:rsidP="00F7009D">
            <w:pPr>
              <w:pStyle w:val="TabellRader"/>
            </w:pPr>
            <w:r w:rsidRPr="00FA5FE2">
              <w:t>30</w:t>
            </w:r>
          </w:p>
        </w:tc>
        <w:tc>
          <w:tcPr>
            <w:tcW w:w="573" w:type="dxa"/>
            <w:vAlign w:val="bottom"/>
          </w:tcPr>
          <w:p w14:paraId="75E2CAAB" w14:textId="7A4EC835" w:rsidR="00F7009D" w:rsidRDefault="009D6872" w:rsidP="00F7009D">
            <w:pPr>
              <w:pStyle w:val="TabellRader"/>
            </w:pPr>
            <w:r w:rsidRPr="00FA5FE2">
              <w:t>20</w:t>
            </w:r>
          </w:p>
        </w:tc>
        <w:tc>
          <w:tcPr>
            <w:tcW w:w="573" w:type="dxa"/>
            <w:vAlign w:val="bottom"/>
          </w:tcPr>
          <w:p w14:paraId="1885FA75" w14:textId="3B639590" w:rsidR="00F7009D" w:rsidRDefault="009D6872" w:rsidP="00F7009D">
            <w:pPr>
              <w:pStyle w:val="TabellRader"/>
            </w:pPr>
            <w:r w:rsidRPr="00FA5FE2">
              <w:t>10</w:t>
            </w:r>
          </w:p>
        </w:tc>
        <w:tc>
          <w:tcPr>
            <w:tcW w:w="572" w:type="dxa"/>
            <w:vAlign w:val="bottom"/>
          </w:tcPr>
          <w:p w14:paraId="66E62967" w14:textId="766D75F9" w:rsidR="00F7009D" w:rsidRDefault="009D6872" w:rsidP="00F7009D">
            <w:pPr>
              <w:pStyle w:val="TabellRader"/>
            </w:pPr>
            <w:r w:rsidRPr="00FA5FE2">
              <w:t>10</w:t>
            </w:r>
          </w:p>
        </w:tc>
        <w:tc>
          <w:tcPr>
            <w:tcW w:w="573" w:type="dxa"/>
            <w:vAlign w:val="bottom"/>
          </w:tcPr>
          <w:p w14:paraId="26CF3886" w14:textId="6053C84B" w:rsidR="00F7009D" w:rsidRDefault="009D6872" w:rsidP="00F7009D">
            <w:pPr>
              <w:pStyle w:val="TabellRader"/>
            </w:pPr>
            <w:r w:rsidRPr="00FA5FE2">
              <w:t>20</w:t>
            </w:r>
          </w:p>
        </w:tc>
        <w:tc>
          <w:tcPr>
            <w:tcW w:w="573" w:type="dxa"/>
            <w:vAlign w:val="bottom"/>
          </w:tcPr>
          <w:p w14:paraId="21354754" w14:textId="0937C23C" w:rsidR="00F7009D" w:rsidRDefault="009D6872" w:rsidP="00F7009D">
            <w:pPr>
              <w:pStyle w:val="TabellRader"/>
            </w:pPr>
            <w:r w:rsidRPr="00FA5FE2">
              <w:t>40</w:t>
            </w:r>
          </w:p>
        </w:tc>
      </w:tr>
      <w:tr w:rsidR="00F7009D" w14:paraId="1912A3C4" w14:textId="77777777" w:rsidTr="00F7009D">
        <w:tc>
          <w:tcPr>
            <w:tcW w:w="1611" w:type="dxa"/>
          </w:tcPr>
          <w:p w14:paraId="67F7AC40" w14:textId="1631AEBA" w:rsidR="00F7009D" w:rsidRDefault="009D6872" w:rsidP="00F7009D">
            <w:pPr>
              <w:pStyle w:val="TabellRader"/>
              <w:jc w:val="left"/>
            </w:pPr>
            <w:r w:rsidRPr="00FA5FE2">
              <w:t>Ursprungligt beslutade utgiftstak</w:t>
            </w:r>
          </w:p>
        </w:tc>
        <w:tc>
          <w:tcPr>
            <w:tcW w:w="572" w:type="dxa"/>
            <w:vAlign w:val="bottom"/>
          </w:tcPr>
          <w:p w14:paraId="23980E36" w14:textId="51A4328E" w:rsidR="00F7009D" w:rsidRDefault="009D6872" w:rsidP="00F7009D">
            <w:pPr>
              <w:pStyle w:val="TabellRader"/>
            </w:pPr>
            <w:r w:rsidRPr="00FA5FE2">
              <w:t>877</w:t>
            </w:r>
          </w:p>
        </w:tc>
        <w:tc>
          <w:tcPr>
            <w:tcW w:w="573" w:type="dxa"/>
            <w:vAlign w:val="bottom"/>
          </w:tcPr>
          <w:p w14:paraId="0071038D" w14:textId="23344F8C" w:rsidR="00F7009D" w:rsidRDefault="009D6872" w:rsidP="00F7009D">
            <w:pPr>
              <w:pStyle w:val="TabellRader"/>
            </w:pPr>
            <w:r w:rsidRPr="00FA5FE2">
              <w:t>894</w:t>
            </w:r>
          </w:p>
        </w:tc>
        <w:tc>
          <w:tcPr>
            <w:tcW w:w="572" w:type="dxa"/>
            <w:vAlign w:val="bottom"/>
          </w:tcPr>
          <w:p w14:paraId="1B65E3DE" w14:textId="28DC7F29" w:rsidR="00F7009D" w:rsidRDefault="009D6872" w:rsidP="00F7009D">
            <w:pPr>
              <w:pStyle w:val="TabellRader"/>
            </w:pPr>
            <w:r w:rsidRPr="00FA5FE2">
              <w:t>931</w:t>
            </w:r>
          </w:p>
        </w:tc>
        <w:tc>
          <w:tcPr>
            <w:tcW w:w="573" w:type="dxa"/>
            <w:vAlign w:val="bottom"/>
          </w:tcPr>
          <w:p w14:paraId="535D1B5A" w14:textId="2E06FE72" w:rsidR="00F7009D" w:rsidRDefault="009D6872" w:rsidP="00F7009D">
            <w:pPr>
              <w:pStyle w:val="TabellRader"/>
            </w:pPr>
            <w:r w:rsidRPr="00FA5FE2">
              <w:t>949</w:t>
            </w:r>
          </w:p>
        </w:tc>
        <w:tc>
          <w:tcPr>
            <w:tcW w:w="573" w:type="dxa"/>
            <w:vAlign w:val="bottom"/>
          </w:tcPr>
          <w:p w14:paraId="35EF21F0" w14:textId="5D5C17E1" w:rsidR="00F7009D" w:rsidRDefault="009D6872" w:rsidP="00F7009D">
            <w:pPr>
              <w:pStyle w:val="TabellRader"/>
            </w:pPr>
            <w:r w:rsidRPr="00FA5FE2">
              <w:t>971</w:t>
            </w:r>
          </w:p>
        </w:tc>
        <w:tc>
          <w:tcPr>
            <w:tcW w:w="572" w:type="dxa"/>
            <w:vAlign w:val="bottom"/>
          </w:tcPr>
          <w:p w14:paraId="31F5D0A6" w14:textId="310D02FB" w:rsidR="00F7009D" w:rsidRDefault="009D6872" w:rsidP="00F7009D">
            <w:pPr>
              <w:pStyle w:val="TabellRader"/>
            </w:pPr>
            <w:r w:rsidRPr="00FA5FE2">
              <w:t>989</w:t>
            </w:r>
          </w:p>
        </w:tc>
        <w:tc>
          <w:tcPr>
            <w:tcW w:w="573" w:type="dxa"/>
            <w:vAlign w:val="bottom"/>
          </w:tcPr>
          <w:p w14:paraId="2EE3829B" w14:textId="5B3834C5" w:rsidR="00F7009D" w:rsidRDefault="009D6872" w:rsidP="00F7009D">
            <w:pPr>
              <w:pStyle w:val="TabellRader"/>
            </w:pPr>
            <w:r w:rsidRPr="00FA5FE2">
              <w:t>1 018</w:t>
            </w:r>
          </w:p>
        </w:tc>
        <w:tc>
          <w:tcPr>
            <w:tcW w:w="572" w:type="dxa"/>
            <w:vAlign w:val="bottom"/>
          </w:tcPr>
          <w:p w14:paraId="0F8BBB2B" w14:textId="164D3E63" w:rsidR="00F7009D" w:rsidRDefault="009D6872" w:rsidP="00F7009D">
            <w:pPr>
              <w:pStyle w:val="TabellRader"/>
            </w:pPr>
            <w:r w:rsidRPr="00FA5FE2">
              <w:t>1 050</w:t>
            </w:r>
          </w:p>
        </w:tc>
        <w:tc>
          <w:tcPr>
            <w:tcW w:w="573" w:type="dxa"/>
            <w:vAlign w:val="bottom"/>
          </w:tcPr>
          <w:p w14:paraId="7E981225" w14:textId="2C5F271F" w:rsidR="00F7009D" w:rsidRDefault="009D6872" w:rsidP="00F7009D">
            <w:pPr>
              <w:pStyle w:val="TabellRader"/>
            </w:pPr>
            <w:r w:rsidRPr="00FA5FE2">
              <w:t>1 074</w:t>
            </w:r>
          </w:p>
        </w:tc>
        <w:tc>
          <w:tcPr>
            <w:tcW w:w="573" w:type="dxa"/>
            <w:vAlign w:val="bottom"/>
          </w:tcPr>
          <w:p w14:paraId="2AFD181E" w14:textId="596C8ADB" w:rsidR="00F7009D" w:rsidRDefault="009D6872" w:rsidP="00F7009D">
            <w:pPr>
              <w:pStyle w:val="TabellRader"/>
            </w:pPr>
            <w:r w:rsidRPr="00FA5FE2">
              <w:t>1 093</w:t>
            </w:r>
          </w:p>
        </w:tc>
        <w:tc>
          <w:tcPr>
            <w:tcW w:w="572" w:type="dxa"/>
            <w:vAlign w:val="bottom"/>
          </w:tcPr>
          <w:p w14:paraId="4A930858" w14:textId="3417CF0C" w:rsidR="00F7009D" w:rsidRDefault="009D6872" w:rsidP="00F7009D">
            <w:pPr>
              <w:pStyle w:val="TabellRader"/>
            </w:pPr>
            <w:r w:rsidRPr="00FA5FE2">
              <w:t>1 103</w:t>
            </w:r>
          </w:p>
        </w:tc>
        <w:tc>
          <w:tcPr>
            <w:tcW w:w="573" w:type="dxa"/>
            <w:vAlign w:val="bottom"/>
          </w:tcPr>
          <w:p w14:paraId="05B402D2" w14:textId="106ED0E2" w:rsidR="00F7009D" w:rsidRDefault="009D6872" w:rsidP="00F7009D">
            <w:pPr>
              <w:pStyle w:val="TabellRader"/>
            </w:pPr>
            <w:r w:rsidRPr="00FA5FE2">
              <w:t>1 123</w:t>
            </w:r>
          </w:p>
        </w:tc>
        <w:tc>
          <w:tcPr>
            <w:tcW w:w="573" w:type="dxa"/>
            <w:vAlign w:val="bottom"/>
          </w:tcPr>
          <w:p w14:paraId="6050DBF1" w14:textId="0650398F" w:rsidR="00F7009D" w:rsidRDefault="009D6872" w:rsidP="00F7009D">
            <w:pPr>
              <w:pStyle w:val="TabellRader"/>
            </w:pPr>
            <w:r w:rsidRPr="00FA5FE2">
              <w:t>1 167</w:t>
            </w:r>
          </w:p>
        </w:tc>
      </w:tr>
      <w:tr w:rsidR="00F7009D" w14:paraId="7EBF739F" w14:textId="77777777" w:rsidTr="00F7009D">
        <w:tc>
          <w:tcPr>
            <w:tcW w:w="1611" w:type="dxa"/>
          </w:tcPr>
          <w:p w14:paraId="3F7FCCF8" w14:textId="4EBCD30D" w:rsidR="00F7009D" w:rsidRDefault="009D6872" w:rsidP="00F7009D">
            <w:pPr>
              <w:pStyle w:val="TabellRader"/>
              <w:jc w:val="left"/>
            </w:pPr>
            <w:r w:rsidRPr="00FA5FE2">
              <w:t xml:space="preserve">  Teknisk justering</w:t>
            </w:r>
            <w:r w:rsidRPr="001E355F">
              <w:rPr>
                <w:vertAlign w:val="superscript"/>
              </w:rPr>
              <w:t>2</w:t>
            </w:r>
          </w:p>
        </w:tc>
        <w:tc>
          <w:tcPr>
            <w:tcW w:w="572" w:type="dxa"/>
            <w:vAlign w:val="bottom"/>
          </w:tcPr>
          <w:p w14:paraId="24E72E05" w14:textId="3CF98B17" w:rsidR="00F7009D" w:rsidRDefault="009D6872" w:rsidP="00F7009D">
            <w:pPr>
              <w:pStyle w:val="TabellRader"/>
            </w:pPr>
            <w:r w:rsidRPr="00FA5FE2">
              <w:t>-19</w:t>
            </w:r>
          </w:p>
        </w:tc>
        <w:tc>
          <w:tcPr>
            <w:tcW w:w="573" w:type="dxa"/>
            <w:vAlign w:val="bottom"/>
          </w:tcPr>
          <w:p w14:paraId="3CB5A50D" w14:textId="4C59C460" w:rsidR="00F7009D" w:rsidRDefault="009D6872" w:rsidP="00F7009D">
            <w:pPr>
              <w:pStyle w:val="TabellRader"/>
            </w:pPr>
            <w:r w:rsidRPr="00FA5FE2">
              <w:t>-24</w:t>
            </w:r>
          </w:p>
        </w:tc>
        <w:tc>
          <w:tcPr>
            <w:tcW w:w="572" w:type="dxa"/>
            <w:vAlign w:val="bottom"/>
          </w:tcPr>
          <w:p w14:paraId="53DD4D2F" w14:textId="2ACF7A9B" w:rsidR="00F7009D" w:rsidRDefault="009D6872" w:rsidP="00F7009D">
            <w:pPr>
              <w:pStyle w:val="TabellRader"/>
            </w:pPr>
            <w:r w:rsidRPr="00FA5FE2">
              <w:t>-24</w:t>
            </w:r>
          </w:p>
        </w:tc>
        <w:tc>
          <w:tcPr>
            <w:tcW w:w="573" w:type="dxa"/>
            <w:vAlign w:val="bottom"/>
          </w:tcPr>
          <w:p w14:paraId="3EA9E488" w14:textId="749F5D14" w:rsidR="00F7009D" w:rsidRDefault="009D6872" w:rsidP="00F7009D">
            <w:pPr>
              <w:pStyle w:val="TabellRader"/>
            </w:pPr>
            <w:r w:rsidRPr="00FA5FE2">
              <w:t>0</w:t>
            </w:r>
          </w:p>
        </w:tc>
        <w:tc>
          <w:tcPr>
            <w:tcW w:w="573" w:type="dxa"/>
            <w:vAlign w:val="bottom"/>
          </w:tcPr>
          <w:p w14:paraId="16B107AE" w14:textId="20C2C121" w:rsidR="00F7009D" w:rsidRDefault="009D6872" w:rsidP="00F7009D">
            <w:pPr>
              <w:pStyle w:val="TabellRader"/>
            </w:pPr>
            <w:r w:rsidRPr="00FA5FE2">
              <w:t>-14</w:t>
            </w:r>
          </w:p>
        </w:tc>
        <w:tc>
          <w:tcPr>
            <w:tcW w:w="572" w:type="dxa"/>
            <w:vAlign w:val="bottom"/>
          </w:tcPr>
          <w:p w14:paraId="2080629F" w14:textId="6A77C203" w:rsidR="00F7009D" w:rsidRDefault="009D6872" w:rsidP="00F7009D">
            <w:pPr>
              <w:pStyle w:val="TabellRader"/>
            </w:pPr>
            <w:r w:rsidRPr="00FA5FE2">
              <w:t>0</w:t>
            </w:r>
          </w:p>
        </w:tc>
        <w:tc>
          <w:tcPr>
            <w:tcW w:w="573" w:type="dxa"/>
            <w:vAlign w:val="bottom"/>
          </w:tcPr>
          <w:p w14:paraId="6BE6D5F8" w14:textId="0F5AE1AE" w:rsidR="00F7009D" w:rsidRDefault="009D6872" w:rsidP="00F7009D">
            <w:pPr>
              <w:pStyle w:val="TabellRader"/>
            </w:pPr>
            <w:r w:rsidRPr="00FA5FE2">
              <w:t>6</w:t>
            </w:r>
          </w:p>
        </w:tc>
        <w:tc>
          <w:tcPr>
            <w:tcW w:w="572" w:type="dxa"/>
            <w:vAlign w:val="bottom"/>
          </w:tcPr>
          <w:p w14:paraId="3C4607D4" w14:textId="2C909BF7" w:rsidR="00F7009D" w:rsidRDefault="009D6872" w:rsidP="00F7009D">
            <w:pPr>
              <w:pStyle w:val="TabellRader"/>
            </w:pPr>
            <w:r w:rsidRPr="00FA5FE2">
              <w:t>13</w:t>
            </w:r>
          </w:p>
        </w:tc>
        <w:tc>
          <w:tcPr>
            <w:tcW w:w="573" w:type="dxa"/>
            <w:vAlign w:val="bottom"/>
          </w:tcPr>
          <w:p w14:paraId="65A73594" w14:textId="42BC1EB5" w:rsidR="00F7009D" w:rsidRDefault="009D6872" w:rsidP="00F7009D">
            <w:pPr>
              <w:pStyle w:val="TabellRader"/>
            </w:pPr>
            <w:r w:rsidRPr="00FA5FE2">
              <w:t>10</w:t>
            </w:r>
          </w:p>
        </w:tc>
        <w:tc>
          <w:tcPr>
            <w:tcW w:w="573" w:type="dxa"/>
            <w:vAlign w:val="bottom"/>
          </w:tcPr>
          <w:p w14:paraId="5ABF6407" w14:textId="45F2E6A3" w:rsidR="00F7009D" w:rsidRDefault="009D6872" w:rsidP="00F7009D">
            <w:pPr>
              <w:pStyle w:val="TabellRader"/>
            </w:pPr>
            <w:r w:rsidRPr="00FA5FE2">
              <w:t>2</w:t>
            </w:r>
          </w:p>
        </w:tc>
        <w:tc>
          <w:tcPr>
            <w:tcW w:w="572" w:type="dxa"/>
            <w:vAlign w:val="bottom"/>
          </w:tcPr>
          <w:p w14:paraId="7B6D44A5" w14:textId="1286CFBD" w:rsidR="00F7009D" w:rsidRDefault="009D6872" w:rsidP="00F7009D">
            <w:pPr>
              <w:pStyle w:val="TabellRader"/>
            </w:pPr>
            <w:r w:rsidRPr="00FA5FE2">
              <w:t>4</w:t>
            </w:r>
          </w:p>
        </w:tc>
        <w:tc>
          <w:tcPr>
            <w:tcW w:w="573" w:type="dxa"/>
            <w:vAlign w:val="bottom"/>
          </w:tcPr>
          <w:p w14:paraId="29EF618F" w14:textId="58DC34F0" w:rsidR="00F7009D" w:rsidRDefault="009D6872" w:rsidP="00F7009D">
            <w:pPr>
              <w:pStyle w:val="TabellRader"/>
            </w:pPr>
            <w:r w:rsidRPr="00FA5FE2">
              <w:t>4</w:t>
            </w:r>
          </w:p>
        </w:tc>
        <w:tc>
          <w:tcPr>
            <w:tcW w:w="573" w:type="dxa"/>
            <w:vAlign w:val="bottom"/>
          </w:tcPr>
          <w:p w14:paraId="51532BAD" w14:textId="12E7CCA2" w:rsidR="00F7009D" w:rsidRDefault="009D6872" w:rsidP="00F7009D">
            <w:pPr>
              <w:pStyle w:val="TabellRader"/>
            </w:pPr>
            <w:r w:rsidRPr="00FA5FE2">
              <w:t>0</w:t>
            </w:r>
          </w:p>
        </w:tc>
      </w:tr>
      <w:tr w:rsidR="00F7009D" w14:paraId="74E004C8" w14:textId="77777777" w:rsidTr="00F7009D">
        <w:tc>
          <w:tcPr>
            <w:tcW w:w="1611" w:type="dxa"/>
          </w:tcPr>
          <w:p w14:paraId="1A8B6B7E" w14:textId="61A2167A" w:rsidR="00F7009D" w:rsidRDefault="009D6872" w:rsidP="00F7009D">
            <w:pPr>
              <w:pStyle w:val="TabellRader"/>
              <w:jc w:val="left"/>
            </w:pPr>
            <w:r w:rsidRPr="00FA5FE2">
              <w:t xml:space="preserve">  Reell justering</w:t>
            </w:r>
            <w:r w:rsidRPr="001E355F">
              <w:rPr>
                <w:vertAlign w:val="superscript"/>
              </w:rPr>
              <w:t>3</w:t>
            </w:r>
          </w:p>
        </w:tc>
        <w:tc>
          <w:tcPr>
            <w:tcW w:w="572" w:type="dxa"/>
            <w:vAlign w:val="bottom"/>
          </w:tcPr>
          <w:p w14:paraId="71A784E1" w14:textId="77777777" w:rsidR="00F7009D" w:rsidRDefault="00F7009D" w:rsidP="00F7009D">
            <w:pPr>
              <w:pStyle w:val="TabellRader"/>
            </w:pPr>
          </w:p>
        </w:tc>
        <w:tc>
          <w:tcPr>
            <w:tcW w:w="573" w:type="dxa"/>
            <w:vAlign w:val="bottom"/>
          </w:tcPr>
          <w:p w14:paraId="30B1B36C" w14:textId="77777777" w:rsidR="00F7009D" w:rsidRDefault="00F7009D" w:rsidP="00F7009D">
            <w:pPr>
              <w:pStyle w:val="TabellRader"/>
            </w:pPr>
          </w:p>
        </w:tc>
        <w:tc>
          <w:tcPr>
            <w:tcW w:w="572" w:type="dxa"/>
            <w:vAlign w:val="bottom"/>
          </w:tcPr>
          <w:p w14:paraId="42A1B036" w14:textId="6A2536BC" w:rsidR="00F7009D" w:rsidRDefault="00F7009D" w:rsidP="00F7009D">
            <w:pPr>
              <w:pStyle w:val="TabellRader"/>
            </w:pPr>
          </w:p>
        </w:tc>
        <w:tc>
          <w:tcPr>
            <w:tcW w:w="573" w:type="dxa"/>
            <w:vAlign w:val="bottom"/>
          </w:tcPr>
          <w:p w14:paraId="7049AD27" w14:textId="224525EE" w:rsidR="00F7009D" w:rsidRDefault="009D6872" w:rsidP="00F7009D">
            <w:pPr>
              <w:pStyle w:val="TabellRader"/>
            </w:pPr>
            <w:r w:rsidRPr="00FA5FE2">
              <w:t>-11</w:t>
            </w:r>
          </w:p>
        </w:tc>
        <w:tc>
          <w:tcPr>
            <w:tcW w:w="573" w:type="dxa"/>
            <w:vAlign w:val="bottom"/>
          </w:tcPr>
          <w:p w14:paraId="5584AB86" w14:textId="77777777" w:rsidR="00F7009D" w:rsidRDefault="00F7009D" w:rsidP="00F7009D">
            <w:pPr>
              <w:pStyle w:val="TabellRader"/>
            </w:pPr>
          </w:p>
        </w:tc>
        <w:tc>
          <w:tcPr>
            <w:tcW w:w="572" w:type="dxa"/>
            <w:vAlign w:val="bottom"/>
          </w:tcPr>
          <w:p w14:paraId="5DB52558" w14:textId="77777777" w:rsidR="00F7009D" w:rsidRDefault="00F7009D" w:rsidP="00F7009D">
            <w:pPr>
              <w:pStyle w:val="TabellRader"/>
            </w:pPr>
          </w:p>
        </w:tc>
        <w:tc>
          <w:tcPr>
            <w:tcW w:w="573" w:type="dxa"/>
            <w:vAlign w:val="bottom"/>
          </w:tcPr>
          <w:p w14:paraId="4FF1E6DA" w14:textId="54E85675" w:rsidR="00F7009D" w:rsidRDefault="00F7009D" w:rsidP="00F7009D">
            <w:pPr>
              <w:pStyle w:val="TabellRader"/>
            </w:pPr>
          </w:p>
        </w:tc>
        <w:tc>
          <w:tcPr>
            <w:tcW w:w="572" w:type="dxa"/>
            <w:vAlign w:val="bottom"/>
          </w:tcPr>
          <w:p w14:paraId="159EA064" w14:textId="77777777" w:rsidR="00F7009D" w:rsidRDefault="00F7009D" w:rsidP="00F7009D">
            <w:pPr>
              <w:pStyle w:val="TabellRader"/>
            </w:pPr>
          </w:p>
        </w:tc>
        <w:tc>
          <w:tcPr>
            <w:tcW w:w="573" w:type="dxa"/>
            <w:vAlign w:val="bottom"/>
          </w:tcPr>
          <w:p w14:paraId="017BE4B7" w14:textId="77777777" w:rsidR="00F7009D" w:rsidRDefault="00F7009D" w:rsidP="00F7009D">
            <w:pPr>
              <w:pStyle w:val="TabellRader"/>
            </w:pPr>
          </w:p>
        </w:tc>
        <w:tc>
          <w:tcPr>
            <w:tcW w:w="573" w:type="dxa"/>
            <w:vAlign w:val="bottom"/>
          </w:tcPr>
          <w:p w14:paraId="0901DF6E" w14:textId="77777777" w:rsidR="00F7009D" w:rsidRDefault="00F7009D" w:rsidP="00F7009D">
            <w:pPr>
              <w:pStyle w:val="TabellRader"/>
            </w:pPr>
          </w:p>
        </w:tc>
        <w:tc>
          <w:tcPr>
            <w:tcW w:w="572" w:type="dxa"/>
            <w:vAlign w:val="bottom"/>
          </w:tcPr>
          <w:p w14:paraId="27E5331D" w14:textId="77777777" w:rsidR="00F7009D" w:rsidRDefault="00F7009D" w:rsidP="00F7009D">
            <w:pPr>
              <w:pStyle w:val="TabellRader"/>
            </w:pPr>
          </w:p>
        </w:tc>
        <w:tc>
          <w:tcPr>
            <w:tcW w:w="573" w:type="dxa"/>
            <w:vAlign w:val="bottom"/>
          </w:tcPr>
          <w:p w14:paraId="1EE6AEB3" w14:textId="77777777" w:rsidR="00F7009D" w:rsidRDefault="00F7009D" w:rsidP="00F7009D">
            <w:pPr>
              <w:pStyle w:val="TabellRader"/>
            </w:pPr>
          </w:p>
        </w:tc>
        <w:tc>
          <w:tcPr>
            <w:tcW w:w="573" w:type="dxa"/>
            <w:vAlign w:val="bottom"/>
          </w:tcPr>
          <w:p w14:paraId="1AEF997D" w14:textId="56870A2F" w:rsidR="00F7009D" w:rsidRDefault="00F7009D" w:rsidP="00F7009D">
            <w:pPr>
              <w:pStyle w:val="TabellRader"/>
            </w:pPr>
          </w:p>
        </w:tc>
      </w:tr>
      <w:tr w:rsidR="00F7009D" w14:paraId="6D7A83C2" w14:textId="77777777" w:rsidTr="00F7009D">
        <w:tc>
          <w:tcPr>
            <w:tcW w:w="1611" w:type="dxa"/>
          </w:tcPr>
          <w:p w14:paraId="51246B96" w14:textId="51CCEC9C" w:rsidR="00F7009D" w:rsidRDefault="009D6872" w:rsidP="00F7009D">
            <w:pPr>
              <w:pStyle w:val="TabellRader"/>
              <w:jc w:val="left"/>
            </w:pPr>
            <w:r w:rsidRPr="00FA5FE2">
              <w:t>Slutligt fastställda utgiftstak</w:t>
            </w:r>
          </w:p>
        </w:tc>
        <w:tc>
          <w:tcPr>
            <w:tcW w:w="572" w:type="dxa"/>
            <w:vAlign w:val="bottom"/>
          </w:tcPr>
          <w:p w14:paraId="7D4027CA" w14:textId="3D9DEBA6" w:rsidR="00F7009D" w:rsidRDefault="009D6872" w:rsidP="00F7009D">
            <w:pPr>
              <w:pStyle w:val="TabellRader"/>
            </w:pPr>
            <w:r w:rsidRPr="00FA5FE2">
              <w:t>858</w:t>
            </w:r>
          </w:p>
        </w:tc>
        <w:tc>
          <w:tcPr>
            <w:tcW w:w="573" w:type="dxa"/>
            <w:vAlign w:val="bottom"/>
          </w:tcPr>
          <w:p w14:paraId="79E53B69" w14:textId="6E660403" w:rsidR="00F7009D" w:rsidRDefault="009D6872" w:rsidP="00F7009D">
            <w:pPr>
              <w:pStyle w:val="TabellRader"/>
            </w:pPr>
            <w:r w:rsidRPr="00FA5FE2">
              <w:t>870</w:t>
            </w:r>
          </w:p>
        </w:tc>
        <w:tc>
          <w:tcPr>
            <w:tcW w:w="572" w:type="dxa"/>
            <w:vAlign w:val="bottom"/>
          </w:tcPr>
          <w:p w14:paraId="21436978" w14:textId="5AB4D695" w:rsidR="00F7009D" w:rsidRDefault="009D6872" w:rsidP="00F7009D">
            <w:pPr>
              <w:pStyle w:val="TabellRader"/>
            </w:pPr>
            <w:r w:rsidRPr="00FA5FE2">
              <w:t>907</w:t>
            </w:r>
          </w:p>
        </w:tc>
        <w:tc>
          <w:tcPr>
            <w:tcW w:w="573" w:type="dxa"/>
            <w:vAlign w:val="bottom"/>
          </w:tcPr>
          <w:p w14:paraId="5AEF4ADC" w14:textId="6698F6C1" w:rsidR="00F7009D" w:rsidRDefault="009D6872" w:rsidP="00F7009D">
            <w:pPr>
              <w:pStyle w:val="TabellRader"/>
            </w:pPr>
            <w:r w:rsidRPr="00FA5FE2">
              <w:t>938</w:t>
            </w:r>
          </w:p>
        </w:tc>
        <w:tc>
          <w:tcPr>
            <w:tcW w:w="573" w:type="dxa"/>
            <w:vAlign w:val="bottom"/>
          </w:tcPr>
          <w:p w14:paraId="2917C7FE" w14:textId="153F4825" w:rsidR="00F7009D" w:rsidRDefault="009D6872" w:rsidP="00F7009D">
            <w:pPr>
              <w:pStyle w:val="TabellRader"/>
            </w:pPr>
            <w:r w:rsidRPr="00FA5FE2">
              <w:t>957</w:t>
            </w:r>
          </w:p>
        </w:tc>
        <w:tc>
          <w:tcPr>
            <w:tcW w:w="572" w:type="dxa"/>
            <w:vAlign w:val="bottom"/>
          </w:tcPr>
          <w:p w14:paraId="10602E99" w14:textId="37BF7AD9" w:rsidR="00F7009D" w:rsidRDefault="009D6872" w:rsidP="00F7009D">
            <w:pPr>
              <w:pStyle w:val="TabellRader"/>
            </w:pPr>
            <w:r w:rsidRPr="00FA5FE2">
              <w:t>989</w:t>
            </w:r>
          </w:p>
        </w:tc>
        <w:tc>
          <w:tcPr>
            <w:tcW w:w="573" w:type="dxa"/>
            <w:vAlign w:val="bottom"/>
          </w:tcPr>
          <w:p w14:paraId="3231E873" w14:textId="47D8B4A4" w:rsidR="00F7009D" w:rsidRDefault="009D6872" w:rsidP="00F7009D">
            <w:pPr>
              <w:pStyle w:val="TabellRader"/>
            </w:pPr>
            <w:r w:rsidRPr="00FA5FE2">
              <w:t>1 024</w:t>
            </w:r>
          </w:p>
        </w:tc>
        <w:tc>
          <w:tcPr>
            <w:tcW w:w="572" w:type="dxa"/>
            <w:vAlign w:val="bottom"/>
          </w:tcPr>
          <w:p w14:paraId="756AD8A4" w14:textId="5F96E14D" w:rsidR="00F7009D" w:rsidRDefault="009D6872" w:rsidP="00F7009D">
            <w:pPr>
              <w:pStyle w:val="TabellRader"/>
            </w:pPr>
            <w:r w:rsidRPr="00FA5FE2">
              <w:t>1 063</w:t>
            </w:r>
          </w:p>
        </w:tc>
        <w:tc>
          <w:tcPr>
            <w:tcW w:w="573" w:type="dxa"/>
            <w:vAlign w:val="bottom"/>
          </w:tcPr>
          <w:p w14:paraId="1F06057D" w14:textId="3A4E2C20" w:rsidR="00F7009D" w:rsidRDefault="009D6872" w:rsidP="00F7009D">
            <w:pPr>
              <w:pStyle w:val="TabellRader"/>
            </w:pPr>
            <w:r w:rsidRPr="00FA5FE2">
              <w:t>1 084</w:t>
            </w:r>
          </w:p>
        </w:tc>
        <w:tc>
          <w:tcPr>
            <w:tcW w:w="573" w:type="dxa"/>
            <w:vAlign w:val="bottom"/>
          </w:tcPr>
          <w:p w14:paraId="450D5444" w14:textId="63FFA9B4" w:rsidR="00F7009D" w:rsidRDefault="009D6872" w:rsidP="00F7009D">
            <w:pPr>
              <w:pStyle w:val="TabellRader"/>
            </w:pPr>
            <w:r w:rsidRPr="00FA5FE2">
              <w:t>1 095</w:t>
            </w:r>
          </w:p>
        </w:tc>
        <w:tc>
          <w:tcPr>
            <w:tcW w:w="572" w:type="dxa"/>
            <w:vAlign w:val="bottom"/>
          </w:tcPr>
          <w:p w14:paraId="2B6695F6" w14:textId="621E55AD" w:rsidR="00F7009D" w:rsidRDefault="009D6872" w:rsidP="00F7009D">
            <w:pPr>
              <w:pStyle w:val="TabellRader"/>
            </w:pPr>
            <w:r w:rsidRPr="00FA5FE2">
              <w:t>1 107</w:t>
            </w:r>
          </w:p>
        </w:tc>
        <w:tc>
          <w:tcPr>
            <w:tcW w:w="573" w:type="dxa"/>
            <w:vAlign w:val="bottom"/>
          </w:tcPr>
          <w:p w14:paraId="1993CF5E" w14:textId="40C9AE48" w:rsidR="00F7009D" w:rsidRDefault="009D6872" w:rsidP="00F7009D">
            <w:pPr>
              <w:pStyle w:val="TabellRader"/>
            </w:pPr>
            <w:r w:rsidRPr="00FA5FE2">
              <w:t>1 127</w:t>
            </w:r>
          </w:p>
        </w:tc>
        <w:tc>
          <w:tcPr>
            <w:tcW w:w="573" w:type="dxa"/>
            <w:vAlign w:val="bottom"/>
          </w:tcPr>
          <w:p w14:paraId="62BFA71A" w14:textId="142FD13B" w:rsidR="00F7009D" w:rsidRDefault="009D6872" w:rsidP="00F7009D">
            <w:pPr>
              <w:pStyle w:val="TabellRader"/>
            </w:pPr>
            <w:r w:rsidRPr="00FA5FE2">
              <w:t>1 167</w:t>
            </w:r>
          </w:p>
        </w:tc>
      </w:tr>
      <w:tr w:rsidR="00F7009D" w14:paraId="37776799" w14:textId="77777777" w:rsidTr="00F7009D">
        <w:tc>
          <w:tcPr>
            <w:tcW w:w="1611" w:type="dxa"/>
            <w:tcBorders>
              <w:bottom w:val="single" w:sz="12" w:space="0" w:color="auto"/>
            </w:tcBorders>
          </w:tcPr>
          <w:p w14:paraId="101D9839" w14:textId="097A8C71" w:rsidR="00F7009D" w:rsidRDefault="009D6872" w:rsidP="00F7009D">
            <w:pPr>
              <w:pStyle w:val="TabellRader"/>
              <w:jc w:val="left"/>
            </w:pPr>
            <w:r w:rsidRPr="00FA5FE2">
              <w:t>Takbegränsade utgifter</w:t>
            </w:r>
          </w:p>
        </w:tc>
        <w:tc>
          <w:tcPr>
            <w:tcW w:w="572" w:type="dxa"/>
            <w:tcBorders>
              <w:bottom w:val="single" w:sz="12" w:space="0" w:color="auto"/>
            </w:tcBorders>
            <w:vAlign w:val="bottom"/>
          </w:tcPr>
          <w:p w14:paraId="5A658804" w14:textId="3D6A93E2" w:rsidR="00F7009D" w:rsidRDefault="009D6872" w:rsidP="00F7009D">
            <w:pPr>
              <w:pStyle w:val="TabellRader"/>
            </w:pPr>
            <w:r w:rsidRPr="00FA5FE2">
              <w:t>856</w:t>
            </w:r>
          </w:p>
        </w:tc>
        <w:tc>
          <w:tcPr>
            <w:tcW w:w="573" w:type="dxa"/>
            <w:tcBorders>
              <w:bottom w:val="single" w:sz="12" w:space="0" w:color="auto"/>
            </w:tcBorders>
            <w:vAlign w:val="bottom"/>
          </w:tcPr>
          <w:p w14:paraId="2C305C05" w14:textId="3CB80DDC" w:rsidR="00F7009D" w:rsidRDefault="009D6872" w:rsidP="00F7009D">
            <w:pPr>
              <w:pStyle w:val="TabellRader"/>
            </w:pPr>
            <w:r w:rsidRPr="00FA5FE2">
              <w:t>864</w:t>
            </w:r>
          </w:p>
        </w:tc>
        <w:tc>
          <w:tcPr>
            <w:tcW w:w="572" w:type="dxa"/>
            <w:tcBorders>
              <w:bottom w:val="single" w:sz="12" w:space="0" w:color="auto"/>
            </w:tcBorders>
            <w:vAlign w:val="bottom"/>
          </w:tcPr>
          <w:p w14:paraId="041FDBF8" w14:textId="7BF872B5" w:rsidR="00F7009D" w:rsidRDefault="009D6872" w:rsidP="00F7009D">
            <w:pPr>
              <w:pStyle w:val="TabellRader"/>
            </w:pPr>
            <w:r w:rsidRPr="00FA5FE2">
              <w:t>895</w:t>
            </w:r>
          </w:p>
        </w:tc>
        <w:tc>
          <w:tcPr>
            <w:tcW w:w="573" w:type="dxa"/>
            <w:tcBorders>
              <w:bottom w:val="single" w:sz="12" w:space="0" w:color="auto"/>
            </w:tcBorders>
            <w:vAlign w:val="bottom"/>
          </w:tcPr>
          <w:p w14:paraId="4AD42DD7" w14:textId="05557607" w:rsidR="00F7009D" w:rsidRDefault="009D6872" w:rsidP="00F7009D">
            <w:pPr>
              <w:pStyle w:val="TabellRader"/>
            </w:pPr>
            <w:r w:rsidRPr="00FA5FE2">
              <w:t>910</w:t>
            </w:r>
          </w:p>
        </w:tc>
        <w:tc>
          <w:tcPr>
            <w:tcW w:w="573" w:type="dxa"/>
            <w:tcBorders>
              <w:bottom w:val="single" w:sz="12" w:space="0" w:color="auto"/>
            </w:tcBorders>
            <w:vAlign w:val="bottom"/>
          </w:tcPr>
          <w:p w14:paraId="48EF7403" w14:textId="3A9DB027" w:rsidR="00F7009D" w:rsidRDefault="009D6872" w:rsidP="00F7009D">
            <w:pPr>
              <w:pStyle w:val="TabellRader"/>
            </w:pPr>
            <w:r w:rsidRPr="00FA5FE2">
              <w:t>943</w:t>
            </w:r>
          </w:p>
        </w:tc>
        <w:tc>
          <w:tcPr>
            <w:tcW w:w="572" w:type="dxa"/>
            <w:tcBorders>
              <w:bottom w:val="single" w:sz="12" w:space="0" w:color="auto"/>
            </w:tcBorders>
            <w:vAlign w:val="bottom"/>
          </w:tcPr>
          <w:p w14:paraId="254267F0" w14:textId="4E7B9831" w:rsidR="00F7009D" w:rsidRDefault="009D6872" w:rsidP="00F7009D">
            <w:pPr>
              <w:pStyle w:val="TabellRader"/>
            </w:pPr>
            <w:r w:rsidRPr="00FA5FE2">
              <w:t>965</w:t>
            </w:r>
          </w:p>
        </w:tc>
        <w:tc>
          <w:tcPr>
            <w:tcW w:w="573" w:type="dxa"/>
            <w:tcBorders>
              <w:bottom w:val="single" w:sz="12" w:space="0" w:color="auto"/>
            </w:tcBorders>
            <w:vAlign w:val="bottom"/>
          </w:tcPr>
          <w:p w14:paraId="55467CC1" w14:textId="768A6956" w:rsidR="00F7009D" w:rsidRDefault="009D6872" w:rsidP="00F7009D">
            <w:pPr>
              <w:pStyle w:val="TabellRader"/>
            </w:pPr>
            <w:r w:rsidRPr="00FA5FE2">
              <w:t>986</w:t>
            </w:r>
          </w:p>
        </w:tc>
        <w:tc>
          <w:tcPr>
            <w:tcW w:w="572" w:type="dxa"/>
            <w:tcBorders>
              <w:bottom w:val="single" w:sz="12" w:space="0" w:color="auto"/>
            </w:tcBorders>
            <w:vAlign w:val="bottom"/>
          </w:tcPr>
          <w:p w14:paraId="27F41AC7" w14:textId="36F80AC5" w:rsidR="00F7009D" w:rsidRDefault="009D6872" w:rsidP="00F7009D">
            <w:pPr>
              <w:pStyle w:val="TabellRader"/>
            </w:pPr>
            <w:r w:rsidRPr="00FA5FE2">
              <w:t>989</w:t>
            </w:r>
          </w:p>
        </w:tc>
        <w:tc>
          <w:tcPr>
            <w:tcW w:w="573" w:type="dxa"/>
            <w:tcBorders>
              <w:bottom w:val="single" w:sz="12" w:space="0" w:color="auto"/>
            </w:tcBorders>
            <w:vAlign w:val="bottom"/>
          </w:tcPr>
          <w:p w14:paraId="5AB41464" w14:textId="64C1EB13" w:rsidR="00F7009D" w:rsidRDefault="009D6872" w:rsidP="00F7009D">
            <w:pPr>
              <w:pStyle w:val="TabellRader"/>
            </w:pPr>
            <w:r w:rsidRPr="00FA5FE2">
              <w:t>1 022</w:t>
            </w:r>
          </w:p>
        </w:tc>
        <w:tc>
          <w:tcPr>
            <w:tcW w:w="573" w:type="dxa"/>
            <w:tcBorders>
              <w:bottom w:val="single" w:sz="12" w:space="0" w:color="auto"/>
            </w:tcBorders>
            <w:vAlign w:val="bottom"/>
          </w:tcPr>
          <w:p w14:paraId="497F20D6" w14:textId="43821C03" w:rsidR="00F7009D" w:rsidRDefault="009D6872" w:rsidP="00F7009D">
            <w:pPr>
              <w:pStyle w:val="TabellRader"/>
            </w:pPr>
            <w:r w:rsidRPr="00FA5FE2">
              <w:t>1 06</w:t>
            </w:r>
            <w:r>
              <w:t>7</w:t>
            </w:r>
          </w:p>
        </w:tc>
        <w:tc>
          <w:tcPr>
            <w:tcW w:w="572" w:type="dxa"/>
            <w:tcBorders>
              <w:bottom w:val="single" w:sz="12" w:space="0" w:color="auto"/>
            </w:tcBorders>
            <w:vAlign w:val="bottom"/>
          </w:tcPr>
          <w:p w14:paraId="2D1B89C9" w14:textId="63D22C1C" w:rsidR="00F7009D" w:rsidRDefault="009D6872" w:rsidP="00F7009D">
            <w:pPr>
              <w:pStyle w:val="TabellRader"/>
            </w:pPr>
            <w:r w:rsidRPr="00FA5FE2">
              <w:t>1 091</w:t>
            </w:r>
          </w:p>
        </w:tc>
        <w:tc>
          <w:tcPr>
            <w:tcW w:w="573" w:type="dxa"/>
            <w:tcBorders>
              <w:bottom w:val="single" w:sz="12" w:space="0" w:color="auto"/>
            </w:tcBorders>
            <w:vAlign w:val="bottom"/>
          </w:tcPr>
          <w:p w14:paraId="1481A7E8" w14:textId="10F32649" w:rsidR="00F7009D" w:rsidRDefault="009D6872" w:rsidP="00F7009D">
            <w:pPr>
              <w:pStyle w:val="TabellRader"/>
            </w:pPr>
            <w:r w:rsidRPr="00FA5FE2">
              <w:t>1 108</w:t>
            </w:r>
          </w:p>
        </w:tc>
        <w:tc>
          <w:tcPr>
            <w:tcW w:w="573" w:type="dxa"/>
            <w:tcBorders>
              <w:bottom w:val="single" w:sz="12" w:space="0" w:color="auto"/>
            </w:tcBorders>
            <w:vAlign w:val="bottom"/>
          </w:tcPr>
          <w:p w14:paraId="22191640" w14:textId="5B107883" w:rsidR="00F7009D" w:rsidRDefault="009D6872" w:rsidP="00F7009D">
            <w:pPr>
              <w:pStyle w:val="TabellRader"/>
            </w:pPr>
            <w:r w:rsidRPr="00FA5FE2">
              <w:t>1 132</w:t>
            </w:r>
          </w:p>
        </w:tc>
      </w:tr>
      <w:tr w:rsidR="00F7009D" w14:paraId="3047D2C6" w14:textId="77777777" w:rsidTr="00F7009D">
        <w:tc>
          <w:tcPr>
            <w:tcW w:w="1611" w:type="dxa"/>
            <w:tcBorders>
              <w:top w:val="single" w:sz="12" w:space="0" w:color="auto"/>
            </w:tcBorders>
          </w:tcPr>
          <w:p w14:paraId="7ACE23F5" w14:textId="21EC2A0F" w:rsidR="00F7009D" w:rsidRDefault="009D6872" w:rsidP="00F7009D">
            <w:pPr>
              <w:pStyle w:val="TabellRader"/>
              <w:jc w:val="left"/>
            </w:pPr>
            <w:r w:rsidRPr="00FA5FE2">
              <w:t>Budgeteringsmarginal</w:t>
            </w:r>
          </w:p>
        </w:tc>
        <w:tc>
          <w:tcPr>
            <w:tcW w:w="572" w:type="dxa"/>
            <w:tcBorders>
              <w:top w:val="single" w:sz="12" w:space="0" w:color="auto"/>
            </w:tcBorders>
            <w:vAlign w:val="bottom"/>
          </w:tcPr>
          <w:p w14:paraId="514663DE" w14:textId="7C164D93" w:rsidR="00F7009D" w:rsidRDefault="009D6872" w:rsidP="00F7009D">
            <w:pPr>
              <w:pStyle w:val="TabellRader"/>
            </w:pPr>
            <w:r w:rsidRPr="00FA5FE2">
              <w:t>2</w:t>
            </w:r>
          </w:p>
        </w:tc>
        <w:tc>
          <w:tcPr>
            <w:tcW w:w="573" w:type="dxa"/>
            <w:tcBorders>
              <w:top w:val="single" w:sz="12" w:space="0" w:color="auto"/>
            </w:tcBorders>
            <w:vAlign w:val="bottom"/>
          </w:tcPr>
          <w:p w14:paraId="51F2E4F7" w14:textId="7EAAEF38" w:rsidR="00F7009D" w:rsidRDefault="009D6872" w:rsidP="00F7009D">
            <w:pPr>
              <w:pStyle w:val="TabellRader"/>
            </w:pPr>
            <w:r w:rsidRPr="00FA5FE2">
              <w:t>6</w:t>
            </w:r>
          </w:p>
        </w:tc>
        <w:tc>
          <w:tcPr>
            <w:tcW w:w="572" w:type="dxa"/>
            <w:tcBorders>
              <w:top w:val="single" w:sz="12" w:space="0" w:color="auto"/>
            </w:tcBorders>
            <w:vAlign w:val="bottom"/>
          </w:tcPr>
          <w:p w14:paraId="14720ADA" w14:textId="7EA82A0E" w:rsidR="00F7009D" w:rsidRDefault="009D6872" w:rsidP="00F7009D">
            <w:pPr>
              <w:pStyle w:val="TabellRader"/>
            </w:pPr>
            <w:r w:rsidRPr="00FA5FE2">
              <w:t>12</w:t>
            </w:r>
          </w:p>
        </w:tc>
        <w:tc>
          <w:tcPr>
            <w:tcW w:w="573" w:type="dxa"/>
            <w:tcBorders>
              <w:top w:val="single" w:sz="12" w:space="0" w:color="auto"/>
            </w:tcBorders>
            <w:vAlign w:val="bottom"/>
          </w:tcPr>
          <w:p w14:paraId="0D2CF489" w14:textId="14625EE3" w:rsidR="00F7009D" w:rsidRDefault="009D6872" w:rsidP="00F7009D">
            <w:pPr>
              <w:pStyle w:val="TabellRader"/>
            </w:pPr>
            <w:r w:rsidRPr="00FA5FE2">
              <w:t>28</w:t>
            </w:r>
          </w:p>
        </w:tc>
        <w:tc>
          <w:tcPr>
            <w:tcW w:w="573" w:type="dxa"/>
            <w:tcBorders>
              <w:top w:val="single" w:sz="12" w:space="0" w:color="auto"/>
            </w:tcBorders>
            <w:vAlign w:val="bottom"/>
          </w:tcPr>
          <w:p w14:paraId="10ADD2A9" w14:textId="1CDEF16D" w:rsidR="00F7009D" w:rsidRDefault="009D6872" w:rsidP="00F7009D">
            <w:pPr>
              <w:pStyle w:val="TabellRader"/>
            </w:pPr>
            <w:r w:rsidRPr="00FA5FE2">
              <w:t>14</w:t>
            </w:r>
          </w:p>
        </w:tc>
        <w:tc>
          <w:tcPr>
            <w:tcW w:w="572" w:type="dxa"/>
            <w:tcBorders>
              <w:top w:val="single" w:sz="12" w:space="0" w:color="auto"/>
            </w:tcBorders>
            <w:vAlign w:val="bottom"/>
          </w:tcPr>
          <w:p w14:paraId="77775B48" w14:textId="2FE09699" w:rsidR="00F7009D" w:rsidRDefault="009D6872" w:rsidP="00F7009D">
            <w:pPr>
              <w:pStyle w:val="TabellRader"/>
            </w:pPr>
            <w:r w:rsidRPr="00FA5FE2">
              <w:t>24</w:t>
            </w:r>
          </w:p>
        </w:tc>
        <w:tc>
          <w:tcPr>
            <w:tcW w:w="573" w:type="dxa"/>
            <w:tcBorders>
              <w:top w:val="single" w:sz="12" w:space="0" w:color="auto"/>
            </w:tcBorders>
            <w:vAlign w:val="bottom"/>
          </w:tcPr>
          <w:p w14:paraId="76170071" w14:textId="55FE47AB" w:rsidR="00F7009D" w:rsidRDefault="009D6872" w:rsidP="00F7009D">
            <w:pPr>
              <w:pStyle w:val="TabellRader"/>
            </w:pPr>
            <w:r w:rsidRPr="00FA5FE2">
              <w:t>38</w:t>
            </w:r>
          </w:p>
        </w:tc>
        <w:tc>
          <w:tcPr>
            <w:tcW w:w="572" w:type="dxa"/>
            <w:tcBorders>
              <w:top w:val="single" w:sz="12" w:space="0" w:color="auto"/>
            </w:tcBorders>
            <w:vAlign w:val="bottom"/>
          </w:tcPr>
          <w:p w14:paraId="0A5041A2" w14:textId="17104E07" w:rsidR="00F7009D" w:rsidRDefault="009D6872" w:rsidP="00F7009D">
            <w:pPr>
              <w:pStyle w:val="TabellRader"/>
            </w:pPr>
            <w:r w:rsidRPr="00FA5FE2">
              <w:t>74</w:t>
            </w:r>
          </w:p>
        </w:tc>
        <w:tc>
          <w:tcPr>
            <w:tcW w:w="573" w:type="dxa"/>
            <w:tcBorders>
              <w:top w:val="single" w:sz="12" w:space="0" w:color="auto"/>
            </w:tcBorders>
            <w:vAlign w:val="bottom"/>
          </w:tcPr>
          <w:p w14:paraId="43F299BA" w14:textId="678E3363" w:rsidR="00F7009D" w:rsidRDefault="009D6872" w:rsidP="00F7009D">
            <w:pPr>
              <w:pStyle w:val="TabellRader"/>
            </w:pPr>
            <w:r w:rsidRPr="00FA5FE2">
              <w:t>62</w:t>
            </w:r>
          </w:p>
        </w:tc>
        <w:tc>
          <w:tcPr>
            <w:tcW w:w="573" w:type="dxa"/>
            <w:tcBorders>
              <w:top w:val="single" w:sz="12" w:space="0" w:color="auto"/>
            </w:tcBorders>
            <w:vAlign w:val="bottom"/>
          </w:tcPr>
          <w:p w14:paraId="4D003F0C" w14:textId="6DBFB7C0" w:rsidR="00F7009D" w:rsidRDefault="009D6872" w:rsidP="00F7009D">
            <w:pPr>
              <w:pStyle w:val="TabellRader"/>
            </w:pPr>
            <w:r w:rsidRPr="00FA5FE2">
              <w:t>2</w:t>
            </w:r>
            <w:r>
              <w:t>8</w:t>
            </w:r>
          </w:p>
        </w:tc>
        <w:tc>
          <w:tcPr>
            <w:tcW w:w="572" w:type="dxa"/>
            <w:tcBorders>
              <w:top w:val="single" w:sz="12" w:space="0" w:color="auto"/>
            </w:tcBorders>
            <w:vAlign w:val="bottom"/>
          </w:tcPr>
          <w:p w14:paraId="1D7F9E55" w14:textId="6D32ACF0" w:rsidR="00F7009D" w:rsidRDefault="009D6872" w:rsidP="00F7009D">
            <w:pPr>
              <w:pStyle w:val="TabellRader"/>
            </w:pPr>
            <w:r w:rsidRPr="00FA5FE2">
              <w:t>16</w:t>
            </w:r>
          </w:p>
        </w:tc>
        <w:tc>
          <w:tcPr>
            <w:tcW w:w="573" w:type="dxa"/>
            <w:tcBorders>
              <w:top w:val="single" w:sz="12" w:space="0" w:color="auto"/>
            </w:tcBorders>
            <w:vAlign w:val="bottom"/>
          </w:tcPr>
          <w:p w14:paraId="43E9D6BB" w14:textId="4C21612F" w:rsidR="00F7009D" w:rsidRDefault="009D6872" w:rsidP="00F7009D">
            <w:pPr>
              <w:pStyle w:val="TabellRader"/>
            </w:pPr>
            <w:r w:rsidRPr="00FA5FE2">
              <w:t>19</w:t>
            </w:r>
          </w:p>
        </w:tc>
        <w:tc>
          <w:tcPr>
            <w:tcW w:w="573" w:type="dxa"/>
            <w:tcBorders>
              <w:top w:val="single" w:sz="12" w:space="0" w:color="auto"/>
            </w:tcBorders>
            <w:vAlign w:val="bottom"/>
          </w:tcPr>
          <w:p w14:paraId="31088E4C" w14:textId="379A146D" w:rsidR="00F7009D" w:rsidRDefault="009D6872" w:rsidP="00F7009D">
            <w:pPr>
              <w:pStyle w:val="TabellRader"/>
            </w:pPr>
            <w:r w:rsidRPr="00FA5FE2">
              <w:t>35</w:t>
            </w:r>
          </w:p>
        </w:tc>
      </w:tr>
      <w:tr w:rsidR="00F7009D" w14:paraId="7A56B391" w14:textId="77777777" w:rsidTr="00F7009D">
        <w:trPr>
          <w:cnfStyle w:val="010000000000" w:firstRow="0" w:lastRow="1" w:firstColumn="0" w:lastColumn="0" w:oddVBand="0" w:evenVBand="0" w:oddHBand="0" w:evenHBand="0" w:firstRowFirstColumn="0" w:firstRowLastColumn="0" w:lastRowFirstColumn="0" w:lastRowLastColumn="0"/>
        </w:trPr>
        <w:tc>
          <w:tcPr>
            <w:tcW w:w="1611" w:type="dxa"/>
          </w:tcPr>
          <w:p w14:paraId="4E6DD59D" w14:textId="2D0E76F6" w:rsidR="00F7009D" w:rsidRDefault="009D6872" w:rsidP="00F7009D">
            <w:pPr>
              <w:pStyle w:val="TabellSlutsumma"/>
              <w:jc w:val="left"/>
            </w:pPr>
            <w:r w:rsidRPr="00FA5FE2">
              <w:t>Budgeteringsmarginal, procent av takbegrän-sade utgifter</w:t>
            </w:r>
          </w:p>
        </w:tc>
        <w:tc>
          <w:tcPr>
            <w:tcW w:w="572" w:type="dxa"/>
            <w:vAlign w:val="bottom"/>
          </w:tcPr>
          <w:p w14:paraId="66A8C026" w14:textId="1EF67B49" w:rsidR="00F7009D" w:rsidRDefault="009D6872" w:rsidP="00F7009D">
            <w:pPr>
              <w:pStyle w:val="TabellSlutsumma"/>
            </w:pPr>
            <w:r w:rsidRPr="00FA5FE2">
              <w:t>0,3</w:t>
            </w:r>
          </w:p>
        </w:tc>
        <w:tc>
          <w:tcPr>
            <w:tcW w:w="573" w:type="dxa"/>
            <w:vAlign w:val="bottom"/>
          </w:tcPr>
          <w:p w14:paraId="067E00F0" w14:textId="70E450AB" w:rsidR="00F7009D" w:rsidRDefault="009D6872" w:rsidP="00F7009D">
            <w:pPr>
              <w:pStyle w:val="TabellSlutsumma"/>
              <w:rPr>
                <w:b/>
              </w:rPr>
            </w:pPr>
            <w:r w:rsidRPr="00FA5FE2">
              <w:t>0,7</w:t>
            </w:r>
          </w:p>
        </w:tc>
        <w:tc>
          <w:tcPr>
            <w:tcW w:w="572" w:type="dxa"/>
            <w:vAlign w:val="bottom"/>
          </w:tcPr>
          <w:p w14:paraId="72E06305" w14:textId="01F7B652" w:rsidR="00F7009D" w:rsidRDefault="009D6872" w:rsidP="00F7009D">
            <w:pPr>
              <w:pStyle w:val="TabellSlutsumma"/>
            </w:pPr>
            <w:r w:rsidRPr="00FA5FE2">
              <w:t>1,3</w:t>
            </w:r>
          </w:p>
        </w:tc>
        <w:tc>
          <w:tcPr>
            <w:tcW w:w="573" w:type="dxa"/>
            <w:vAlign w:val="bottom"/>
          </w:tcPr>
          <w:p w14:paraId="5CF7BEF7" w14:textId="171A278E" w:rsidR="00F7009D" w:rsidRDefault="009D6872" w:rsidP="00F7009D">
            <w:pPr>
              <w:pStyle w:val="TabellSlutsumma"/>
              <w:rPr>
                <w:b/>
              </w:rPr>
            </w:pPr>
            <w:r w:rsidRPr="00FA5FE2">
              <w:t>3,1</w:t>
            </w:r>
          </w:p>
        </w:tc>
        <w:tc>
          <w:tcPr>
            <w:tcW w:w="573" w:type="dxa"/>
            <w:vAlign w:val="bottom"/>
          </w:tcPr>
          <w:p w14:paraId="2765E046" w14:textId="616C3C2B" w:rsidR="00F7009D" w:rsidRDefault="009D6872" w:rsidP="00F7009D">
            <w:pPr>
              <w:pStyle w:val="TabellSlutsumma"/>
              <w:rPr>
                <w:b/>
              </w:rPr>
            </w:pPr>
            <w:r w:rsidRPr="00FA5FE2">
              <w:t>1,4</w:t>
            </w:r>
          </w:p>
        </w:tc>
        <w:tc>
          <w:tcPr>
            <w:tcW w:w="572" w:type="dxa"/>
            <w:vAlign w:val="bottom"/>
          </w:tcPr>
          <w:p w14:paraId="0A59AF68" w14:textId="104D1657" w:rsidR="00F7009D" w:rsidRDefault="009D6872" w:rsidP="00F7009D">
            <w:pPr>
              <w:pStyle w:val="TabellSlutsumma"/>
              <w:rPr>
                <w:b/>
              </w:rPr>
            </w:pPr>
            <w:r w:rsidRPr="00FA5FE2">
              <w:t>2,5</w:t>
            </w:r>
          </w:p>
        </w:tc>
        <w:tc>
          <w:tcPr>
            <w:tcW w:w="573" w:type="dxa"/>
            <w:vAlign w:val="bottom"/>
          </w:tcPr>
          <w:p w14:paraId="2543A244" w14:textId="785EBD7A" w:rsidR="00F7009D" w:rsidRDefault="009D6872" w:rsidP="00F7009D">
            <w:pPr>
              <w:pStyle w:val="TabellSlutsumma"/>
            </w:pPr>
            <w:r w:rsidRPr="00FA5FE2">
              <w:t>3,9</w:t>
            </w:r>
          </w:p>
        </w:tc>
        <w:tc>
          <w:tcPr>
            <w:tcW w:w="572" w:type="dxa"/>
            <w:vAlign w:val="bottom"/>
          </w:tcPr>
          <w:p w14:paraId="1D2882E5" w14:textId="6597E229" w:rsidR="00F7009D" w:rsidRDefault="009D6872" w:rsidP="00F7009D">
            <w:pPr>
              <w:pStyle w:val="TabellSlutsumma"/>
              <w:rPr>
                <w:b/>
              </w:rPr>
            </w:pPr>
            <w:r w:rsidRPr="00FA5FE2">
              <w:t>7,5</w:t>
            </w:r>
          </w:p>
        </w:tc>
        <w:tc>
          <w:tcPr>
            <w:tcW w:w="573" w:type="dxa"/>
            <w:vAlign w:val="bottom"/>
          </w:tcPr>
          <w:p w14:paraId="36324004" w14:textId="0ECC2DDE" w:rsidR="00F7009D" w:rsidRDefault="009D6872" w:rsidP="00F7009D">
            <w:pPr>
              <w:pStyle w:val="TabellSlutsumma"/>
              <w:rPr>
                <w:b/>
              </w:rPr>
            </w:pPr>
            <w:r w:rsidRPr="00FA5FE2">
              <w:t>6,0</w:t>
            </w:r>
          </w:p>
        </w:tc>
        <w:tc>
          <w:tcPr>
            <w:tcW w:w="573" w:type="dxa"/>
            <w:vAlign w:val="bottom"/>
          </w:tcPr>
          <w:p w14:paraId="40CEB577" w14:textId="38B654EB" w:rsidR="00F7009D" w:rsidRDefault="009D6872" w:rsidP="00F7009D">
            <w:pPr>
              <w:pStyle w:val="TabellSlutsumma"/>
              <w:rPr>
                <w:b/>
              </w:rPr>
            </w:pPr>
            <w:r w:rsidRPr="00FA5FE2">
              <w:t>2,</w:t>
            </w:r>
            <w:r>
              <w:t>6</w:t>
            </w:r>
          </w:p>
        </w:tc>
        <w:tc>
          <w:tcPr>
            <w:tcW w:w="572" w:type="dxa"/>
            <w:vAlign w:val="bottom"/>
          </w:tcPr>
          <w:p w14:paraId="5514722B" w14:textId="3C2B69A7" w:rsidR="00F7009D" w:rsidRDefault="009D6872" w:rsidP="00F7009D">
            <w:pPr>
              <w:pStyle w:val="TabellSlutsumma"/>
              <w:rPr>
                <w:b/>
              </w:rPr>
            </w:pPr>
            <w:r w:rsidRPr="00FA5FE2">
              <w:t>1,4</w:t>
            </w:r>
          </w:p>
        </w:tc>
        <w:tc>
          <w:tcPr>
            <w:tcW w:w="573" w:type="dxa"/>
            <w:vAlign w:val="bottom"/>
          </w:tcPr>
          <w:p w14:paraId="0C6CB098" w14:textId="6880F073" w:rsidR="00F7009D" w:rsidRDefault="009D6872" w:rsidP="00F7009D">
            <w:pPr>
              <w:pStyle w:val="TabellSlutsumma"/>
              <w:rPr>
                <w:b/>
              </w:rPr>
            </w:pPr>
            <w:r w:rsidRPr="00FA5FE2">
              <w:t>1,8</w:t>
            </w:r>
          </w:p>
        </w:tc>
        <w:tc>
          <w:tcPr>
            <w:tcW w:w="573" w:type="dxa"/>
            <w:vAlign w:val="bottom"/>
          </w:tcPr>
          <w:p w14:paraId="7B07EE87" w14:textId="3595623D" w:rsidR="00F7009D" w:rsidRDefault="009D6872" w:rsidP="00F7009D">
            <w:pPr>
              <w:pStyle w:val="TabellSlutsumma"/>
            </w:pPr>
            <w:r w:rsidRPr="00FA5FE2">
              <w:t>3,1</w:t>
            </w:r>
          </w:p>
        </w:tc>
      </w:tr>
    </w:tbl>
    <w:p w14:paraId="0FA51A7A" w14:textId="77777777" w:rsidR="00F7009D" w:rsidRPr="002E57D5" w:rsidRDefault="009D6872" w:rsidP="00F7009D">
      <w:pPr>
        <w:pStyle w:val="TabellFotnot"/>
        <w:spacing w:before="20"/>
      </w:pPr>
      <w:r w:rsidRPr="002E57D5">
        <w:t xml:space="preserve">Anm.: För år 1997–2003, se 2009 års ekonomiska vårproposition (prop. 2008/09:100 s. 164). </w:t>
      </w:r>
    </w:p>
    <w:p w14:paraId="4BF566FA" w14:textId="77777777" w:rsidR="00F7009D" w:rsidRPr="002E57D5" w:rsidRDefault="009D6872" w:rsidP="00F7009D">
      <w:pPr>
        <w:pStyle w:val="TabellFotnot"/>
        <w:spacing w:before="20"/>
      </w:pPr>
      <w:r w:rsidRPr="002E57D5">
        <w:rPr>
          <w:vertAlign w:val="superscript"/>
        </w:rPr>
        <w:t>1</w:t>
      </w:r>
      <w:r w:rsidRPr="002E57D5">
        <w:t xml:space="preserve"> Ursprunglig nominell förändring av utgiftstaket jämfört med föregående år vid det tillfälle utgiftstaket för det aktuella året fastställdes för första gången. Beloppen i första raden i tabellen avviker från förändringen mellan åren för de ursprungligt beslutade nivåerna på utgiftstaket (rad 2) eftersom fastställda nivåer regelbundet justeras av tekniska skäl. Exempelvis uppgick utgiftstaket för 2006 till 931 miljarder kronor när det ursprungligen </w:t>
      </w:r>
      <w:r>
        <w:t>besluta</w:t>
      </w:r>
      <w:r w:rsidRPr="002E57D5">
        <w:t>des. Efter fastställandet justerades nivån av tekniska skäl till 907 miljarder kronor, vilket var den nivå som gällde när utgiftstaket för 2007 först fastställdes till 949 miljarder kronor, dvs. en ursprunglig ökning av utgiftstaket 2007 med 42 miljarder kronor.</w:t>
      </w:r>
    </w:p>
    <w:p w14:paraId="207C688D" w14:textId="77777777" w:rsidR="00F7009D" w:rsidRPr="002E57D5" w:rsidRDefault="009D6872" w:rsidP="00F7009D">
      <w:pPr>
        <w:pStyle w:val="TabellFotnot"/>
        <w:spacing w:before="20"/>
      </w:pPr>
      <w:r w:rsidRPr="002E57D5">
        <w:rPr>
          <w:vertAlign w:val="superscript"/>
        </w:rPr>
        <w:t>2</w:t>
      </w:r>
      <w:r w:rsidRPr="002E57D5">
        <w:t xml:space="preserve"> Ett ursprungligt beslutat utgiftstak justeras ofta flera gånger till av tekniska orsaker. De tekniska justeringarna som redovisas här är de ackumulerade tekniska justeringarna för varje år.</w:t>
      </w:r>
    </w:p>
    <w:p w14:paraId="5FC3B9FE" w14:textId="77777777" w:rsidR="00F7009D" w:rsidRPr="002E57D5" w:rsidRDefault="009D6872" w:rsidP="00F7009D">
      <w:pPr>
        <w:pStyle w:val="TabellFotnot"/>
        <w:spacing w:before="20"/>
      </w:pPr>
      <w:r w:rsidRPr="002E57D5">
        <w:rPr>
          <w:vertAlign w:val="superscript"/>
        </w:rPr>
        <w:t>3</w:t>
      </w:r>
      <w:r w:rsidRPr="002E57D5">
        <w:t xml:space="preserve"> Utgiftstaket för 2007 sänktes med 11 miljarder kronor i budgetpropositionen för 2007. Den förändringen av utgiftstakets nivå är inte en teknisk justering, utan en finanspolitiskt motiverad sänkning av utgiftstaket.</w:t>
      </w:r>
    </w:p>
    <w:p w14:paraId="72C33E21" w14:textId="462CB1CC" w:rsidR="00F7009D" w:rsidRDefault="009D6872" w:rsidP="00F7009D">
      <w:pPr>
        <w:pStyle w:val="TabellFotnot"/>
        <w:spacing w:before="20"/>
      </w:pPr>
      <w:r w:rsidRPr="002E57D5">
        <w:t>Källor: Ekonomistyrningsverket och egna beräkningar</w:t>
      </w:r>
      <w:r>
        <w:t>.</w:t>
      </w:r>
    </w:p>
    <w:p w14:paraId="6B33AB8C" w14:textId="77777777" w:rsidR="00F7009D" w:rsidRDefault="00F7009D" w:rsidP="00F7009D">
      <w:pPr>
        <w:pStyle w:val="Brdtext"/>
      </w:pPr>
    </w:p>
    <w:p w14:paraId="38490D06" w14:textId="77777777" w:rsidR="00F7009D" w:rsidRDefault="00F7009D" w:rsidP="00F7009D">
      <w:pPr>
        <w:pStyle w:val="Brdtextmedindrag"/>
      </w:pPr>
    </w:p>
    <w:p w14:paraId="2A192503" w14:textId="77777777" w:rsidR="00F7009D" w:rsidRDefault="00F7009D" w:rsidP="00F7009D">
      <w:pPr>
        <w:pStyle w:val="Brdtextmedindrag"/>
        <w:sectPr w:rsidR="00F7009D" w:rsidSect="00F7009D">
          <w:headerReference w:type="even" r:id="rId202"/>
          <w:headerReference w:type="default" r:id="rId203"/>
          <w:footerReference w:type="even" r:id="rId204"/>
          <w:footerReference w:type="default" r:id="rId205"/>
          <w:footerReference w:type="first" r:id="rId206"/>
          <w:type w:val="continuous"/>
          <w:pgSz w:w="11906" w:h="16838" w:code="9"/>
          <w:pgMar w:top="1304" w:right="1871" w:bottom="1531" w:left="1021" w:header="567" w:footer="1077" w:gutter="0"/>
          <w:cols w:space="720"/>
          <w:docGrid w:linePitch="360"/>
        </w:sectPr>
      </w:pPr>
    </w:p>
    <w:p w14:paraId="6585800F" w14:textId="77777777" w:rsidR="00F7009D" w:rsidRDefault="00F7009D" w:rsidP="00F7009D">
      <w:pPr>
        <w:pStyle w:val="Brdtext"/>
      </w:pPr>
    </w:p>
    <w:p w14:paraId="27BC6C78" w14:textId="77777777" w:rsidR="00F7009D" w:rsidRDefault="00F7009D" w:rsidP="00F7009D">
      <w:pPr>
        <w:pStyle w:val="Brdtextmedindrag"/>
        <w:ind w:firstLine="0"/>
      </w:pPr>
    </w:p>
    <w:p w14:paraId="0299FE08" w14:textId="77777777" w:rsidR="00F7009D" w:rsidRDefault="00F7009D" w:rsidP="00F7009D">
      <w:pPr>
        <w:pStyle w:val="Brdtextmedindrag"/>
        <w:ind w:firstLine="0"/>
      </w:pPr>
    </w:p>
    <w:p w14:paraId="68B3227D" w14:textId="77777777" w:rsidR="00F7009D" w:rsidRDefault="00F7009D" w:rsidP="00F7009D">
      <w:pPr>
        <w:pStyle w:val="Brdtextmedindrag"/>
        <w:ind w:firstLine="0"/>
      </w:pPr>
    </w:p>
    <w:p w14:paraId="3B3F0E59" w14:textId="77777777" w:rsidR="00F7009D" w:rsidRDefault="00F7009D" w:rsidP="00F7009D">
      <w:pPr>
        <w:pStyle w:val="Brdtextmedindrag"/>
        <w:ind w:firstLine="0"/>
      </w:pPr>
    </w:p>
    <w:p w14:paraId="7D163D40" w14:textId="77777777" w:rsidR="00F7009D" w:rsidRDefault="00F7009D" w:rsidP="00F7009D">
      <w:pPr>
        <w:pStyle w:val="Brdtextmedindrag"/>
        <w:ind w:firstLine="0"/>
      </w:pPr>
    </w:p>
    <w:p w14:paraId="5938C70B" w14:textId="77777777" w:rsidR="00F7009D" w:rsidRDefault="00F7009D" w:rsidP="00F7009D">
      <w:pPr>
        <w:pStyle w:val="Brdtextmedindrag"/>
        <w:ind w:firstLine="0"/>
      </w:pPr>
    </w:p>
    <w:p w14:paraId="7238E881" w14:textId="77777777" w:rsidR="00F7009D" w:rsidRDefault="00F7009D" w:rsidP="00F7009D">
      <w:pPr>
        <w:pStyle w:val="Brdtextmedindrag"/>
        <w:ind w:firstLine="0"/>
      </w:pPr>
    </w:p>
    <w:p w14:paraId="0C3C9234" w14:textId="77777777" w:rsidR="00F7009D" w:rsidRDefault="00F7009D" w:rsidP="00F7009D">
      <w:pPr>
        <w:pStyle w:val="Brdtextmedindrag"/>
        <w:ind w:firstLine="0"/>
      </w:pPr>
    </w:p>
    <w:p w14:paraId="0AC1999A" w14:textId="77777777" w:rsidR="00F7009D" w:rsidRDefault="00F7009D" w:rsidP="00F7009D">
      <w:pPr>
        <w:pStyle w:val="Brdtextmedindrag"/>
        <w:ind w:firstLine="0"/>
      </w:pPr>
    </w:p>
    <w:p w14:paraId="402E7213" w14:textId="77777777" w:rsidR="00F7009D" w:rsidRDefault="00F7009D" w:rsidP="00F7009D">
      <w:pPr>
        <w:pStyle w:val="Brdtextmedindrag"/>
        <w:ind w:firstLine="0"/>
      </w:pPr>
    </w:p>
    <w:p w14:paraId="50DB2788" w14:textId="77777777" w:rsidR="00F7009D" w:rsidRDefault="00F7009D" w:rsidP="00F7009D">
      <w:pPr>
        <w:pStyle w:val="Brdtextmedindrag"/>
        <w:ind w:firstLine="0"/>
      </w:pPr>
    </w:p>
    <w:p w14:paraId="02886414" w14:textId="77777777" w:rsidR="00F7009D" w:rsidRDefault="00F7009D" w:rsidP="00F7009D">
      <w:pPr>
        <w:pStyle w:val="Brdtextmedindrag"/>
        <w:ind w:firstLine="0"/>
      </w:pPr>
    </w:p>
    <w:p w14:paraId="4573F44F" w14:textId="77777777" w:rsidR="00F7009D" w:rsidRDefault="00F7009D" w:rsidP="00F7009D">
      <w:pPr>
        <w:pStyle w:val="Brdtextmedindrag"/>
        <w:ind w:firstLine="0"/>
      </w:pPr>
    </w:p>
    <w:p w14:paraId="0C705884" w14:textId="77777777" w:rsidR="00F7009D" w:rsidRDefault="00F7009D" w:rsidP="00F7009D">
      <w:pPr>
        <w:pStyle w:val="Brdtextmedindrag"/>
        <w:ind w:firstLine="0"/>
      </w:pPr>
    </w:p>
    <w:p w14:paraId="4D0073F4" w14:textId="77777777" w:rsidR="00F7009D" w:rsidRDefault="00F7009D" w:rsidP="00F7009D">
      <w:pPr>
        <w:pStyle w:val="Brdtextmedindrag"/>
        <w:ind w:firstLine="0"/>
      </w:pPr>
    </w:p>
    <w:p w14:paraId="256D33BB" w14:textId="77777777" w:rsidR="00F7009D" w:rsidRDefault="00F7009D" w:rsidP="00F7009D">
      <w:pPr>
        <w:pStyle w:val="Brdtextmedindrag"/>
        <w:ind w:firstLine="0"/>
      </w:pPr>
    </w:p>
    <w:p w14:paraId="69664979" w14:textId="77777777" w:rsidR="00F7009D" w:rsidRDefault="00F7009D" w:rsidP="00F7009D">
      <w:pPr>
        <w:pStyle w:val="Brdtextmedindrag"/>
        <w:ind w:firstLine="0"/>
      </w:pPr>
    </w:p>
    <w:p w14:paraId="141D9E2C" w14:textId="77777777" w:rsidR="00F7009D" w:rsidRDefault="00F7009D" w:rsidP="00F7009D">
      <w:pPr>
        <w:pStyle w:val="Brdtextmedindrag"/>
        <w:ind w:firstLine="0"/>
      </w:pPr>
    </w:p>
    <w:p w14:paraId="4F49B116" w14:textId="77777777" w:rsidR="00F7009D" w:rsidRDefault="00F7009D" w:rsidP="00F7009D">
      <w:pPr>
        <w:pStyle w:val="Brdtextmedindrag"/>
        <w:ind w:firstLine="0"/>
      </w:pPr>
    </w:p>
    <w:p w14:paraId="591B6E2F" w14:textId="77777777" w:rsidR="00F7009D" w:rsidRDefault="00F7009D" w:rsidP="00F7009D">
      <w:pPr>
        <w:pStyle w:val="Brdtextmedindrag"/>
        <w:ind w:firstLine="0"/>
      </w:pPr>
    </w:p>
    <w:p w14:paraId="0C5EEF13" w14:textId="77777777" w:rsidR="00F7009D" w:rsidRDefault="00F7009D" w:rsidP="00F7009D">
      <w:pPr>
        <w:pStyle w:val="Brdtextmedindrag"/>
        <w:ind w:firstLine="0"/>
      </w:pPr>
    </w:p>
    <w:p w14:paraId="310651E4" w14:textId="77777777" w:rsidR="00F7009D" w:rsidRDefault="00F7009D" w:rsidP="00F7009D">
      <w:pPr>
        <w:pStyle w:val="Brdtextmedindrag"/>
        <w:ind w:firstLine="0"/>
      </w:pPr>
    </w:p>
    <w:p w14:paraId="5A807530" w14:textId="77777777" w:rsidR="00F7009D" w:rsidRDefault="00F7009D" w:rsidP="00F7009D">
      <w:pPr>
        <w:pStyle w:val="Brdtextmedindrag"/>
        <w:ind w:firstLine="0"/>
      </w:pPr>
    </w:p>
    <w:p w14:paraId="0D1C98B8" w14:textId="77777777" w:rsidR="00F7009D" w:rsidRDefault="00F7009D" w:rsidP="00F7009D">
      <w:pPr>
        <w:pStyle w:val="Brdtextmedindrag"/>
        <w:ind w:firstLine="0"/>
      </w:pPr>
    </w:p>
    <w:p w14:paraId="1D1B7C00" w14:textId="77777777" w:rsidR="00F7009D" w:rsidRDefault="00F7009D" w:rsidP="00F7009D">
      <w:pPr>
        <w:pStyle w:val="Brdtextmedindrag"/>
        <w:ind w:firstLine="0"/>
      </w:pPr>
    </w:p>
    <w:p w14:paraId="4270C578" w14:textId="77777777" w:rsidR="00F7009D" w:rsidRDefault="00F7009D" w:rsidP="00F7009D">
      <w:pPr>
        <w:pStyle w:val="Brdtextmedindrag"/>
        <w:ind w:firstLine="0"/>
      </w:pPr>
    </w:p>
    <w:p w14:paraId="7B5472A5" w14:textId="77777777" w:rsidR="00F7009D" w:rsidRDefault="00F7009D" w:rsidP="00F7009D">
      <w:pPr>
        <w:pStyle w:val="Brdtextmedindrag"/>
        <w:ind w:firstLine="0"/>
      </w:pPr>
    </w:p>
    <w:p w14:paraId="71BF0CEA" w14:textId="77777777" w:rsidR="00F7009D" w:rsidRDefault="00F7009D" w:rsidP="00F7009D">
      <w:pPr>
        <w:pStyle w:val="Brdtextmedindrag"/>
        <w:ind w:firstLine="0"/>
      </w:pPr>
    </w:p>
    <w:p w14:paraId="495F5947" w14:textId="77777777" w:rsidR="00F7009D" w:rsidRDefault="00F7009D" w:rsidP="00F7009D">
      <w:pPr>
        <w:pStyle w:val="Brdtextmedindrag"/>
        <w:ind w:firstLine="0"/>
      </w:pPr>
    </w:p>
    <w:p w14:paraId="69F0E4C3" w14:textId="77777777" w:rsidR="00F7009D" w:rsidRDefault="00F7009D" w:rsidP="00F7009D">
      <w:pPr>
        <w:pStyle w:val="Brdtextmedindrag"/>
        <w:ind w:firstLine="0"/>
      </w:pPr>
    </w:p>
    <w:p w14:paraId="5985033A" w14:textId="77777777" w:rsidR="00F7009D" w:rsidRDefault="00F7009D" w:rsidP="00F7009D">
      <w:pPr>
        <w:pStyle w:val="Brdtextmedindrag"/>
        <w:ind w:firstLine="0"/>
      </w:pPr>
    </w:p>
    <w:p w14:paraId="5ED9A19C" w14:textId="77777777" w:rsidR="00F7009D" w:rsidRDefault="00F7009D" w:rsidP="00F7009D">
      <w:pPr>
        <w:pStyle w:val="Brdtextmedindrag"/>
        <w:ind w:firstLine="0"/>
      </w:pPr>
    </w:p>
    <w:p w14:paraId="5E19B9D5" w14:textId="77777777" w:rsidR="00F7009D" w:rsidRDefault="00F7009D" w:rsidP="00F7009D">
      <w:pPr>
        <w:pStyle w:val="Brdtextmedindrag"/>
        <w:ind w:firstLine="0"/>
      </w:pPr>
    </w:p>
    <w:p w14:paraId="1BFB0A41" w14:textId="77777777" w:rsidR="00F7009D" w:rsidRDefault="00F7009D" w:rsidP="00F7009D">
      <w:pPr>
        <w:pStyle w:val="Brdtextmedindrag"/>
        <w:ind w:firstLine="0"/>
      </w:pPr>
    </w:p>
    <w:p w14:paraId="08C52C58" w14:textId="77777777" w:rsidR="00F7009D" w:rsidRDefault="00F7009D" w:rsidP="00F7009D">
      <w:pPr>
        <w:pStyle w:val="Brdtextmedindrag"/>
        <w:ind w:firstLine="0"/>
      </w:pPr>
    </w:p>
    <w:p w14:paraId="0F42DF73" w14:textId="77777777" w:rsidR="00F7009D" w:rsidRDefault="00F7009D" w:rsidP="00F7009D">
      <w:pPr>
        <w:pStyle w:val="Brdtextmedindrag"/>
        <w:ind w:firstLine="0"/>
      </w:pPr>
    </w:p>
    <w:p w14:paraId="1382EA17" w14:textId="77777777" w:rsidR="00F7009D" w:rsidRDefault="00F7009D" w:rsidP="00F7009D">
      <w:pPr>
        <w:pStyle w:val="Brdtextmedindrag"/>
        <w:ind w:firstLine="0"/>
      </w:pPr>
    </w:p>
    <w:p w14:paraId="205B2762" w14:textId="77777777" w:rsidR="00F7009D" w:rsidRDefault="00F7009D" w:rsidP="00F7009D">
      <w:pPr>
        <w:pStyle w:val="Brdtextmedindrag"/>
        <w:ind w:firstLine="0"/>
      </w:pPr>
    </w:p>
    <w:p w14:paraId="6402A8D3" w14:textId="77777777" w:rsidR="00F7009D" w:rsidRDefault="00F7009D" w:rsidP="00F7009D">
      <w:pPr>
        <w:pStyle w:val="Brdtextmedindrag"/>
        <w:ind w:firstLine="0"/>
      </w:pPr>
    </w:p>
    <w:p w14:paraId="551398C4" w14:textId="77777777" w:rsidR="00F7009D" w:rsidRDefault="00F7009D" w:rsidP="00F7009D">
      <w:pPr>
        <w:pStyle w:val="Brdtextmedindrag"/>
        <w:ind w:firstLine="0"/>
      </w:pPr>
    </w:p>
    <w:p w14:paraId="6BD8898B" w14:textId="77777777" w:rsidR="00F7009D" w:rsidRDefault="00F7009D" w:rsidP="00F7009D">
      <w:pPr>
        <w:pStyle w:val="Brdtextmedindrag"/>
        <w:ind w:firstLine="0"/>
      </w:pPr>
    </w:p>
    <w:p w14:paraId="6D217A60" w14:textId="77777777" w:rsidR="00F7009D" w:rsidRDefault="00F7009D" w:rsidP="00F7009D">
      <w:pPr>
        <w:pStyle w:val="Brdtextmedindrag"/>
        <w:ind w:firstLine="0"/>
      </w:pPr>
    </w:p>
    <w:p w14:paraId="3860AFD5" w14:textId="77777777" w:rsidR="00F7009D" w:rsidRDefault="00F7009D" w:rsidP="00F7009D">
      <w:pPr>
        <w:pStyle w:val="Brdtextmedindrag"/>
        <w:ind w:firstLine="0"/>
        <w:sectPr w:rsidR="00F7009D" w:rsidSect="00F7009D">
          <w:headerReference w:type="even" r:id="rId207"/>
          <w:headerReference w:type="default" r:id="rId208"/>
          <w:footerReference w:type="even" r:id="rId209"/>
          <w:footerReference w:type="default" r:id="rId210"/>
          <w:footerReference w:type="first" r:id="rId211"/>
          <w:type w:val="continuous"/>
          <w:pgSz w:w="11906" w:h="16838" w:code="9"/>
          <w:pgMar w:top="1304" w:right="1871" w:bottom="1531" w:left="1021" w:header="567" w:footer="1077" w:gutter="0"/>
          <w:cols w:num="2" w:space="340"/>
          <w:docGrid w:linePitch="360"/>
        </w:sectPr>
      </w:pPr>
    </w:p>
    <w:p w14:paraId="04873365" w14:textId="77777777" w:rsidR="00F7009D" w:rsidRDefault="009D6872" w:rsidP="00F7009D">
      <w:pPr>
        <w:pStyle w:val="Brdtext"/>
        <w:rPr>
          <w:b/>
        </w:rPr>
      </w:pPr>
      <w:r>
        <w:lastRenderedPageBreak/>
        <w:br w:type="page"/>
      </w:r>
    </w:p>
    <w:p w14:paraId="70465B10" w14:textId="0D894950" w:rsidR="00F7009D" w:rsidRDefault="009D6872" w:rsidP="00F7009D">
      <w:pPr>
        <w:pStyle w:val="Rubrik3"/>
      </w:pPr>
      <w:bookmarkStart w:id="289" w:name="_Toc384401505"/>
      <w:r w:rsidRPr="00B8267F">
        <w:lastRenderedPageBreak/>
        <w:t>Bedömning av utgiftstaket</w:t>
      </w:r>
      <w:r>
        <w:t>s nivå för 2017 och 2018</w:t>
      </w:r>
      <w:bookmarkEnd w:id="289"/>
      <w:r>
        <w:t xml:space="preserve"> </w:t>
      </w:r>
    </w:p>
    <w:p w14:paraId="3479D975" w14:textId="2D95F799" w:rsidR="00F7009D" w:rsidRDefault="009D6872" w:rsidP="00F7009D">
      <w:pPr>
        <w:pStyle w:val="Brdtext"/>
      </w:pPr>
      <w:r>
        <w:t xml:space="preserve">I 2010 års ekonomiska vårproposition (prop. 2009/10:100) förlängdes det redovisade tidsperspektivet med ett år och regeringen redovisade en bedömning av utgiftstaket för det fjärde tillkommande året. Regeringen har sedan dess använt ett fyraårigt perspektiv och gör i denna proposition för första gången en bedömning av utgiftstakets nivå för 2018. En bedömd nivå blir inte föremål för riksdagsbeslut. </w:t>
      </w:r>
    </w:p>
    <w:p w14:paraId="41982C2E" w14:textId="70E31CAD" w:rsidR="00F7009D" w:rsidRPr="0048558A" w:rsidRDefault="009D6872" w:rsidP="00F7009D">
      <w:pPr>
        <w:pStyle w:val="Brdtextmedindrag"/>
      </w:pPr>
      <w:r w:rsidRPr="00BE139E">
        <w:t>Även för 2017 gör regeringen en bedömning av utgiftstakets nivå. Regeringen har tidigare gjort en bedömning av nivån för 2017 i 2013 års ekonomiska vårproposition och i budget</w:t>
      </w:r>
      <w:r>
        <w:softHyphen/>
      </w:r>
      <w:r w:rsidRPr="00BE139E">
        <w:t>propositionen för 2014.</w:t>
      </w:r>
      <w:r>
        <w:t xml:space="preserve"> </w:t>
      </w:r>
      <w:r w:rsidRPr="0048558A">
        <w:t xml:space="preserve">Enligt budgetlagen är det obligatoriskt för regeringen att </w:t>
      </w:r>
      <w:r w:rsidRPr="00BE139E">
        <w:t xml:space="preserve">i budgetpropositionen </w:t>
      </w:r>
      <w:r w:rsidRPr="0048558A">
        <w:t xml:space="preserve">föreslå en nivå på utgiftstaket för det tredje tillkommande året. Den föreslagna nivån utgör underlag för riksdagens beslut om utgiftstak. Riksdagen har beslutat om utgiftstak t.o.m. 2016 (prop. </w:t>
      </w:r>
      <w:r>
        <w:t>2013/14</w:t>
      </w:r>
      <w:r w:rsidRPr="0048558A">
        <w:t>:1</w:t>
      </w:r>
      <w:r>
        <w:t>,</w:t>
      </w:r>
      <w:r w:rsidRPr="0048558A">
        <w:t xml:space="preserve"> </w:t>
      </w:r>
      <w:r>
        <w:t>2013/14</w:t>
      </w:r>
      <w:r w:rsidRPr="0048558A">
        <w:t>:FiU1</w:t>
      </w:r>
      <w:r>
        <w:t xml:space="preserve">, rskr. </w:t>
      </w:r>
      <w:r w:rsidRPr="00C365D6">
        <w:t>2013/14:56</w:t>
      </w:r>
      <w:r>
        <w:t>)</w:t>
      </w:r>
      <w:r w:rsidRPr="0048558A">
        <w:t xml:space="preserve">. </w:t>
      </w:r>
      <w:r w:rsidRPr="00BE139E">
        <w:t>Regeringen</w:t>
      </w:r>
      <w:r w:rsidRPr="0048558A">
        <w:t xml:space="preserve"> kommer i enlighet med budgetlagen att lämna förslag till utgiftstak</w:t>
      </w:r>
      <w:r>
        <w:t xml:space="preserve"> för</w:t>
      </w:r>
      <w:r w:rsidRPr="0048558A">
        <w:t xml:space="preserve"> 2017 i budget</w:t>
      </w:r>
      <w:r>
        <w:softHyphen/>
      </w:r>
      <w:r w:rsidRPr="0048558A">
        <w:t>propositionen för 2015.</w:t>
      </w:r>
    </w:p>
    <w:p w14:paraId="4FF49C66" w14:textId="77777777" w:rsidR="00F7009D" w:rsidRPr="00C71C14" w:rsidRDefault="00F7009D" w:rsidP="00F7009D">
      <w:pPr>
        <w:pStyle w:val="Brdtextmedindrag"/>
        <w:ind w:firstLine="0"/>
        <w:rPr>
          <w:highlight w:val="yellow"/>
        </w:rPr>
      </w:pPr>
    </w:p>
    <w:p w14:paraId="7620D46F" w14:textId="77777777" w:rsidR="00F7009D" w:rsidRPr="00C71C14" w:rsidRDefault="00F7009D" w:rsidP="00F7009D">
      <w:pPr>
        <w:pStyle w:val="Brdtextmedindrag"/>
        <w:pBdr>
          <w:top w:val="single" w:sz="24" w:space="0" w:color="808080"/>
        </w:pBdr>
        <w:spacing w:before="20" w:line="140" w:lineRule="exact"/>
        <w:rPr>
          <w:highlight w:val="yellow"/>
        </w:rPr>
      </w:pPr>
    </w:p>
    <w:p w14:paraId="6482AF4B" w14:textId="4581B6C4" w:rsidR="00F7009D" w:rsidRPr="00182359" w:rsidRDefault="009D6872" w:rsidP="00F7009D">
      <w:pPr>
        <w:pStyle w:val="Brdtext"/>
      </w:pPr>
      <w:r w:rsidRPr="00182359">
        <w:rPr>
          <w:rFonts w:ascii="TradeGothic" w:hAnsi="TradeGothic"/>
          <w:b/>
          <w:sz w:val="20"/>
        </w:rPr>
        <w:t>Regeringens bedömning:</w:t>
      </w:r>
      <w:r w:rsidRPr="00182359">
        <w:t xml:space="preserve"> För 2017 bör utgiftstaket för staten, inklusive </w:t>
      </w:r>
      <w:r w:rsidRPr="00325481">
        <w:t>ålderspensionssystemet</w:t>
      </w:r>
      <w:r w:rsidRPr="00182359">
        <w:t xml:space="preserve"> vid sidan av statens budget, uppgå till </w:t>
      </w:r>
      <w:r>
        <w:t>1</w:t>
      </w:r>
      <w:r w:rsidRPr="00325481">
        <w:t xml:space="preserve"> </w:t>
      </w:r>
      <w:r>
        <w:t>214</w:t>
      </w:r>
      <w:r w:rsidRPr="00182359">
        <w:t xml:space="preserve"> miljarder kronor. För 2018 bör utgiftstaket för staten, inklusive </w:t>
      </w:r>
      <w:r w:rsidRPr="00325481">
        <w:t>ålderspensionssystemet</w:t>
      </w:r>
      <w:r w:rsidRPr="00182359">
        <w:t xml:space="preserve"> vid sidan av statens budget, uppgå till </w:t>
      </w:r>
      <w:r>
        <w:t>1 254</w:t>
      </w:r>
      <w:r w:rsidRPr="00182359">
        <w:t xml:space="preserve"> miljarder</w:t>
      </w:r>
      <w:r>
        <w:t>.</w:t>
      </w:r>
      <w:r w:rsidRPr="00325481">
        <w:t xml:space="preserve"> </w:t>
      </w:r>
    </w:p>
    <w:p w14:paraId="048BAB96" w14:textId="77777777" w:rsidR="00F7009D" w:rsidRPr="00182359" w:rsidRDefault="00F7009D" w:rsidP="00F7009D">
      <w:pPr>
        <w:pStyle w:val="Brdtextmedindrag"/>
        <w:pBdr>
          <w:bottom w:val="single" w:sz="24" w:space="0" w:color="808080"/>
        </w:pBdr>
        <w:spacing w:after="60" w:line="180" w:lineRule="exact"/>
      </w:pPr>
    </w:p>
    <w:p w14:paraId="3583E1EA" w14:textId="77777777" w:rsidR="00F7009D" w:rsidRPr="00376989" w:rsidRDefault="009D6872" w:rsidP="00F7009D">
      <w:pPr>
        <w:pStyle w:val="Rubrik4utannumrering"/>
      </w:pPr>
      <w:r w:rsidRPr="00376989">
        <w:rPr>
          <w:rStyle w:val="Rubrik4utannumreringChar"/>
          <w:b/>
        </w:rPr>
        <w:t>Skälen för regeringens bedömning:</w:t>
      </w:r>
      <w:r>
        <w:t xml:space="preserve"> </w:t>
      </w:r>
    </w:p>
    <w:p w14:paraId="683B3C2C" w14:textId="1F7E9A70" w:rsidR="00F7009D" w:rsidRDefault="009D6872" w:rsidP="00F7009D">
      <w:pPr>
        <w:pStyle w:val="Brdtext"/>
      </w:pPr>
      <w:r>
        <w:t xml:space="preserve">Utgiftstaket är en grundläggande del av uppifrån och ned-perspektivet i budgetprocessen. Genom att vara en fast begränsning för de statliga utgifterna ger utgiftstaket regeringen och riksdagen stöd för att hantera det latenta utgiftstryck som uppstår i den politiska processen. Utgiftstaket minskar t.ex. risken för att tillfälligt höga inkomster i ett läge med högt resursutnyttjande används för att finansiera permanent högre utgifter. Genom att på detta sätt främja en kontrollerad utgiftsutveckling blir utgiftstaket ett effektivt verktyg för att uppnå </w:t>
      </w:r>
      <w:r>
        <w:lastRenderedPageBreak/>
        <w:t xml:space="preserve">överskottsmålet och långsiktigt hållbara offentliga finanser. </w:t>
      </w:r>
    </w:p>
    <w:p w14:paraId="4710C567" w14:textId="405F06B2" w:rsidR="00F7009D" w:rsidRDefault="009D6872" w:rsidP="00F7009D">
      <w:pPr>
        <w:pStyle w:val="Brdtextmedindrag"/>
      </w:pPr>
      <w:r>
        <w:t>Det medelfristiga perspektivet i budget</w:t>
      </w:r>
      <w:r>
        <w:softHyphen/>
        <w:t xml:space="preserve">processen är också en väsentlig del av uppifrån och ned-perspektivet. Det bidrar till att beslutet om utgiftstaket fattas i samklang med ekonomins långsiktiga produktionsförmåga och en godtagbar nivå på det samlade skatteuttaget. En medelfristig budgetprocess tydliggör effekterna av politiska beslut under åren efter det aktuella budgetåret och skapar en bindande långsiktighet i budgetbesluten. Ett flerårigt utgiftstak skapar på det sättet förutsättningar för att den faktiska utgiftsutvecklingen ska sammanfalla med den långsiktigt önskvärda. </w:t>
      </w:r>
    </w:p>
    <w:p w14:paraId="79A88914" w14:textId="77777777" w:rsidR="00F7009D" w:rsidRPr="00B423A2" w:rsidRDefault="009D6872" w:rsidP="00F7009D">
      <w:pPr>
        <w:pStyle w:val="Brdtextmedindrag"/>
      </w:pPr>
      <w:r w:rsidRPr="00B423A2">
        <w:t xml:space="preserve">Det medelfristiga perspektivet medför att avvägningen om en lämplig nivå på utgiftstaket för ett nytt år baseras på prognoser för så lång sikt som tre till fyra år. Så långt fram i tiden är bedömningen av den ekonomiska utvecklingen mycket osäker. De makroekonomiska förutsättningarna och bedömningen av de offentliga finanserna kommer att förändras över tiden. Eftersom utgiftstaket fastställs i nominella termer förändras dess relation till andra makroekonomiska storheter när bedömningen av den ekonomiska utvecklingen förändras jämfört med det tillfälle när nivån på utgiftstaket ursprungligen bedömdes. Bedömningen av utgiftstakets nivå bör ta hänsyn till risken för en väsentligt annorlunda utveckling eftersom utformningen av politiken i annat fall kan bli lidande om förutsättningarna förändras. Utgiftstakets nivå ska ge stöd åt sunda offentliga finanser och samtidigt ge tillräckligt utrymme för regeringen att fortsätta det angelägna reformarbetet på budgetens utgiftssida. </w:t>
      </w:r>
    </w:p>
    <w:p w14:paraId="67595891" w14:textId="406CE3C7" w:rsidR="00F7009D" w:rsidRDefault="009D6872" w:rsidP="00F7009D">
      <w:pPr>
        <w:pStyle w:val="Brdtextmedindrag"/>
      </w:pPr>
      <w:r w:rsidRPr="00B423A2">
        <w:t>Regeringen bedömer att utgiftstakets nivå för 2017 bör uppgå till 1 214 miljarder kronor. Det är 18 miljarder kronor högre än de motsvarande bedömningar som gjordes i budgetpropositionen för 2014 respektive i 2013 års ekonomiska vårproposition och innebär att utgiftstakets nivå 2017 ökar med 47 miljarder kronor jämfört med 2016. För 2018 bedömer regeringen att utgiftstakets nivå för 2018 bör uppgå till 1</w:t>
      </w:r>
      <w:r>
        <w:t xml:space="preserve"> </w:t>
      </w:r>
      <w:r w:rsidRPr="00182359">
        <w:t>254 miljarder kronor</w:t>
      </w:r>
      <w:r>
        <w:t>, vilket</w:t>
      </w:r>
      <w:r w:rsidRPr="00182359">
        <w:t xml:space="preserve"> är 40 miljarder kronor högre än</w:t>
      </w:r>
      <w:r>
        <w:t xml:space="preserve"> den bedömda nivån för</w:t>
      </w:r>
      <w:r w:rsidRPr="00182359">
        <w:t xml:space="preserve"> 2017.</w:t>
      </w:r>
      <w:r>
        <w:t xml:space="preserve"> Nedan beskrivs de överväganden som ligger till grund för regeringens bedömning av nivåerna på utgiftstaket för 2017 och 2018, med utgångspunkt i de bestämningsfaktorer som regeringen använder för att analysera och </w:t>
      </w:r>
      <w:r>
        <w:lastRenderedPageBreak/>
        <w:t xml:space="preserve">motivera utgiftstakets nivå för de år som inte har blivit beslutade av riksdagen. </w:t>
      </w:r>
    </w:p>
    <w:p w14:paraId="590F7636" w14:textId="69A794E8" w:rsidR="00F7009D" w:rsidRPr="00926652" w:rsidRDefault="009D6872" w:rsidP="00F7009D">
      <w:pPr>
        <w:pStyle w:val="Rubrik6utannumrering"/>
      </w:pPr>
      <w:r w:rsidRPr="00926652">
        <w:t>Utgiftstakets relation till överskottsmålet</w:t>
      </w:r>
    </w:p>
    <w:p w14:paraId="5954249E" w14:textId="097A5978" w:rsidR="00F7009D" w:rsidRDefault="009D6872" w:rsidP="00F7009D">
      <w:pPr>
        <w:pStyle w:val="Brdtext"/>
      </w:pPr>
      <w:r>
        <w:t>Den bedömda nivån på utgiftstaket för 2017 medför att budgeteringsmarginalen för 2017 uppgår till 45 miljarder kronor. I budget-propositionen för 2017 bör säkerhetsmarginalen för 2017 uppgå till minst 1,5 procent av de takbegränsade utgifterna, eller ca 18 miljarder kronor, i enlighet med regeringens riktlinje för budgeteringsmarginalens minsta storlek. För 2018 uppgår budgeteringsmarginalen till 57 miljarder kronor, varav minst ca 18 miljarder kronor bör finnas kvar som säkerhetsmarginal i budgeten. Den möjliga ökningen av de takbegränsade utgifterna dessa år fram t.o.m. respektive års budget är därmed ca 28 miljarder kronor 2017 och ca 39 miljarder kronor 2018.</w:t>
      </w:r>
    </w:p>
    <w:p w14:paraId="0C0DB132" w14:textId="7ADF6AA5" w:rsidR="00F7009D" w:rsidRDefault="009D6872" w:rsidP="00F7009D">
      <w:pPr>
        <w:pStyle w:val="Brdtextmedindrag"/>
      </w:pPr>
      <w:r>
        <w:t>Om budgeteringsmarginalen tas i anspråk av högre utgifter leder det i de flesta fall till att den offentliga sektorns finansiella sparande försvagas. Det finns flera möjliga anledningar till att nivån på de takbegränsade utgifterna 2017 och 2018 kan komma att bli högre än enligt den aktuella bedömningen, t.ex. till följd av makro-ekonomiska förändringar (så som högre inflation), större volymer i transfererings-systemen eller beslut om reformer.</w:t>
      </w:r>
    </w:p>
    <w:p w14:paraId="7161FB97" w14:textId="20842FBA" w:rsidR="00F7009D" w:rsidRDefault="009D6872" w:rsidP="00F7009D">
      <w:pPr>
        <w:pStyle w:val="Brdtextmedindrag"/>
      </w:pPr>
      <w:r w:rsidRPr="00B423A2">
        <w:t xml:space="preserve">Utgångsläget är att nya reformer ska finansieras fullt ut under nästa mandatperiod. Ur detta perspektiv kan utrymmet under utgiftstaket de kommande åren hanteras på olika sätt. I förhållande till utgiftstaket tas inget utrymme i anspråk om nya utgiftsreformer finansieras med lägre utgifter på andra anslag. </w:t>
      </w:r>
      <w:r w:rsidRPr="007E5158">
        <w:t>Om inte utgiftbegränsningar genomförs i samband med att utgiftsreformer föreslås, blir därför skattehöjningar nödvändiga</w:t>
      </w:r>
      <w:r w:rsidRPr="00930108">
        <w:t>.</w:t>
      </w:r>
    </w:p>
    <w:p w14:paraId="470B6F36" w14:textId="4A54B3A7" w:rsidR="00F7009D" w:rsidRDefault="009D6872" w:rsidP="00F7009D">
      <w:pPr>
        <w:pStyle w:val="Brdtextmedindrag"/>
      </w:pPr>
      <w:r>
        <w:t>Den återhållsamhet som krävs framöver medför även</w:t>
      </w:r>
      <w:r w:rsidRPr="00BA4880">
        <w:t xml:space="preserve"> att det </w:t>
      </w:r>
      <w:r>
        <w:t>blir</w:t>
      </w:r>
      <w:r w:rsidRPr="00BA4880">
        <w:t xml:space="preserve"> angeläget att finansiera utgiftsförändringar till följd av högre volymer i transfererings</w:t>
      </w:r>
      <w:r>
        <w:softHyphen/>
      </w:r>
      <w:r w:rsidRPr="00BA4880">
        <w:t>systemen eftersom högre utgifter av detta slag</w:t>
      </w:r>
      <w:r>
        <w:t xml:space="preserve"> normalt</w:t>
      </w:r>
      <w:r w:rsidRPr="00BA4880">
        <w:t xml:space="preserve"> försvagar de offentliga finanserna.</w:t>
      </w:r>
    </w:p>
    <w:p w14:paraId="6CEB2571" w14:textId="2F557E4C" w:rsidR="00F7009D" w:rsidRDefault="009D6872" w:rsidP="00F7009D">
      <w:pPr>
        <w:pStyle w:val="Brdtextmedindrag"/>
      </w:pPr>
      <w:r>
        <w:t xml:space="preserve">Slutligen är de takbegränsade utgifterna i hög grad beroende av pris- och löneutvecklingen i ekonomin som helhet och de kan därför bli högre om konjunkturutvecklingen blir bättre än väntat. Automatiska utgiftsökningar av detta slag kan därmed ta en del av utrymmet under utgiftstaket i anspråk. Det behöver emellertid inte leda till en konflikt med överskottsmålet </w:t>
      </w:r>
      <w:r>
        <w:lastRenderedPageBreak/>
        <w:t xml:space="preserve">eftersom även den offentliga sektorns inkomster tenderar att bli högre när den ekonomiska utvecklingen blir bättre än väntat. </w:t>
      </w:r>
    </w:p>
    <w:p w14:paraId="193494C0" w14:textId="77777777" w:rsidR="00F7009D" w:rsidRPr="00BA4880" w:rsidRDefault="00F7009D" w:rsidP="00F7009D">
      <w:pPr>
        <w:pStyle w:val="Brdtextmedindrag"/>
        <w:rPr>
          <w:highlight w:val="yellow"/>
        </w:rPr>
      </w:pPr>
    </w:p>
    <w:p w14:paraId="748C2D86" w14:textId="3DE73D7B" w:rsidR="00F7009D" w:rsidRPr="00F436EE" w:rsidRDefault="009D6872" w:rsidP="00F7009D">
      <w:pPr>
        <w:pStyle w:val="TabellRubrik"/>
      </w:pPr>
      <w:bookmarkStart w:id="290" w:name="_Toc384401653"/>
      <w:r w:rsidRPr="00F436EE">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4</w:t>
      </w:r>
      <w:r w:rsidR="0009067D">
        <w:rPr>
          <w:bCs/>
          <w:noProof/>
        </w:rPr>
        <w:fldChar w:fldCharType="end"/>
      </w:r>
      <w:r w:rsidRPr="00F436EE">
        <w:t>.</w:t>
      </w:r>
      <w:r w:rsidR="0009067D">
        <w:fldChar w:fldCharType="begin"/>
      </w:r>
      <w:r w:rsidR="0009067D">
        <w:instrText xml:space="preserve"> SEQ Tabell \* Arabic \s 1  \* MERGEFORMAT </w:instrText>
      </w:r>
      <w:r w:rsidR="0009067D">
        <w:fldChar w:fldCharType="separate"/>
      </w:r>
      <w:r w:rsidR="004642B5">
        <w:rPr>
          <w:noProof/>
        </w:rPr>
        <w:t>6</w:t>
      </w:r>
      <w:r w:rsidR="0009067D">
        <w:rPr>
          <w:noProof/>
        </w:rPr>
        <w:fldChar w:fldCharType="end"/>
      </w:r>
      <w:r w:rsidRPr="00F436EE">
        <w:t xml:space="preserve"> Utg</w:t>
      </w:r>
      <w:r>
        <w:t>i</w:t>
      </w:r>
      <w:r w:rsidRPr="00F436EE">
        <w:t>ftstak 2014–2018</w:t>
      </w:r>
      <w:bookmarkEnd w:id="290"/>
    </w:p>
    <w:p w14:paraId="5D5BF711" w14:textId="77777777" w:rsidR="00F7009D" w:rsidRPr="00F436EE" w:rsidRDefault="009D6872" w:rsidP="00F7009D">
      <w:pPr>
        <w:pStyle w:val="TabellUnderrubrik"/>
      </w:pPr>
      <w:r w:rsidRPr="00F436EE">
        <w:t>Miljarder kronor om inget annat anges</w:t>
      </w:r>
    </w:p>
    <w:tbl>
      <w:tblPr>
        <w:tblW w:w="0" w:type="auto"/>
        <w:tblInd w:w="85" w:type="dxa"/>
        <w:tblLayout w:type="fixed"/>
        <w:tblLook w:val="0000" w:firstRow="0" w:lastRow="0" w:firstColumn="0" w:lastColumn="0" w:noHBand="0" w:noVBand="0"/>
      </w:tblPr>
      <w:tblGrid>
        <w:gridCol w:w="1653"/>
        <w:gridCol w:w="546"/>
        <w:gridCol w:w="546"/>
        <w:gridCol w:w="546"/>
        <w:gridCol w:w="546"/>
        <w:gridCol w:w="546"/>
      </w:tblGrid>
      <w:tr w:rsidR="00F7009D" w:rsidRPr="00F436EE" w14:paraId="1CAD614D" w14:textId="77777777" w:rsidTr="00F7009D">
        <w:tc>
          <w:tcPr>
            <w:tcW w:w="1653" w:type="dxa"/>
            <w:tcBorders>
              <w:top w:val="nil"/>
              <w:left w:val="nil"/>
              <w:bottom w:val="single" w:sz="18" w:space="0" w:color="auto"/>
              <w:right w:val="nil"/>
            </w:tcBorders>
          </w:tcPr>
          <w:p w14:paraId="2C223060" w14:textId="77777777" w:rsidR="00F7009D" w:rsidRPr="00F436EE" w:rsidRDefault="00F7009D" w:rsidP="00F7009D">
            <w:pPr>
              <w:pStyle w:val="TabellHuvud"/>
              <w:jc w:val="left"/>
            </w:pPr>
          </w:p>
        </w:tc>
        <w:tc>
          <w:tcPr>
            <w:tcW w:w="546" w:type="dxa"/>
            <w:tcBorders>
              <w:top w:val="nil"/>
              <w:left w:val="nil"/>
              <w:bottom w:val="single" w:sz="18" w:space="0" w:color="auto"/>
              <w:right w:val="nil"/>
            </w:tcBorders>
            <w:vAlign w:val="bottom"/>
          </w:tcPr>
          <w:p w14:paraId="36A6AD9D" w14:textId="3278220F" w:rsidR="00F7009D" w:rsidRPr="00F436EE" w:rsidRDefault="009D6872" w:rsidP="00F7009D">
            <w:pPr>
              <w:pStyle w:val="TabellHuvud"/>
              <w:rPr>
                <w:szCs w:val="14"/>
              </w:rPr>
            </w:pPr>
            <w:r w:rsidRPr="00F436EE">
              <w:t>201</w:t>
            </w:r>
            <w:r w:rsidRPr="00F436EE">
              <w:rPr>
                <w:szCs w:val="14"/>
              </w:rPr>
              <w:t>4</w:t>
            </w:r>
          </w:p>
        </w:tc>
        <w:tc>
          <w:tcPr>
            <w:tcW w:w="546" w:type="dxa"/>
            <w:tcBorders>
              <w:top w:val="nil"/>
              <w:left w:val="nil"/>
              <w:bottom w:val="single" w:sz="18" w:space="0" w:color="auto"/>
              <w:right w:val="nil"/>
            </w:tcBorders>
            <w:vAlign w:val="bottom"/>
          </w:tcPr>
          <w:p w14:paraId="335F389A" w14:textId="45BF5983" w:rsidR="00F7009D" w:rsidRPr="00F436EE" w:rsidRDefault="009D6872" w:rsidP="00F7009D">
            <w:pPr>
              <w:pStyle w:val="TabellHuvud"/>
              <w:rPr>
                <w:szCs w:val="14"/>
              </w:rPr>
            </w:pPr>
            <w:r w:rsidRPr="00F436EE">
              <w:t>201</w:t>
            </w:r>
            <w:r w:rsidRPr="00F436EE">
              <w:rPr>
                <w:szCs w:val="14"/>
              </w:rPr>
              <w:t>5</w:t>
            </w:r>
          </w:p>
        </w:tc>
        <w:tc>
          <w:tcPr>
            <w:tcW w:w="546" w:type="dxa"/>
            <w:tcBorders>
              <w:top w:val="nil"/>
              <w:left w:val="nil"/>
              <w:bottom w:val="single" w:sz="18" w:space="0" w:color="auto"/>
              <w:right w:val="nil"/>
            </w:tcBorders>
            <w:vAlign w:val="bottom"/>
          </w:tcPr>
          <w:p w14:paraId="670B3A3E" w14:textId="58D9DC0B" w:rsidR="00F7009D" w:rsidRPr="00F436EE" w:rsidRDefault="009D6872" w:rsidP="00F7009D">
            <w:pPr>
              <w:pStyle w:val="TabellHuvud"/>
              <w:rPr>
                <w:szCs w:val="14"/>
              </w:rPr>
            </w:pPr>
            <w:r w:rsidRPr="00F436EE">
              <w:t>201</w:t>
            </w:r>
            <w:r w:rsidRPr="00F436EE">
              <w:rPr>
                <w:szCs w:val="14"/>
              </w:rPr>
              <w:t>6</w:t>
            </w:r>
          </w:p>
        </w:tc>
        <w:tc>
          <w:tcPr>
            <w:tcW w:w="546" w:type="dxa"/>
            <w:tcBorders>
              <w:top w:val="nil"/>
              <w:left w:val="nil"/>
              <w:bottom w:val="single" w:sz="18" w:space="0" w:color="auto"/>
              <w:right w:val="nil"/>
            </w:tcBorders>
            <w:vAlign w:val="bottom"/>
          </w:tcPr>
          <w:p w14:paraId="34C6559C" w14:textId="38DB6997" w:rsidR="00F7009D" w:rsidRPr="00F436EE" w:rsidRDefault="009D6872" w:rsidP="00F7009D">
            <w:pPr>
              <w:pStyle w:val="TabellHuvud"/>
              <w:rPr>
                <w:szCs w:val="14"/>
              </w:rPr>
            </w:pPr>
            <w:r w:rsidRPr="00F436EE">
              <w:t>201</w:t>
            </w:r>
            <w:r w:rsidRPr="00F436EE">
              <w:rPr>
                <w:szCs w:val="14"/>
              </w:rPr>
              <w:t>7</w:t>
            </w:r>
          </w:p>
        </w:tc>
        <w:tc>
          <w:tcPr>
            <w:tcW w:w="546" w:type="dxa"/>
            <w:tcBorders>
              <w:top w:val="nil"/>
              <w:left w:val="nil"/>
              <w:bottom w:val="single" w:sz="18" w:space="0" w:color="auto"/>
              <w:right w:val="nil"/>
            </w:tcBorders>
            <w:vAlign w:val="bottom"/>
          </w:tcPr>
          <w:p w14:paraId="37CF0987" w14:textId="546E864B" w:rsidR="00F7009D" w:rsidRPr="00F436EE" w:rsidRDefault="009D6872" w:rsidP="00F7009D">
            <w:pPr>
              <w:pStyle w:val="TabellHuvud"/>
              <w:rPr>
                <w:szCs w:val="14"/>
              </w:rPr>
            </w:pPr>
            <w:r w:rsidRPr="00F436EE">
              <w:t>201</w:t>
            </w:r>
            <w:r w:rsidRPr="00F436EE">
              <w:rPr>
                <w:szCs w:val="14"/>
              </w:rPr>
              <w:t>8</w:t>
            </w:r>
          </w:p>
        </w:tc>
      </w:tr>
      <w:tr w:rsidR="00F7009D" w:rsidRPr="00F436EE" w14:paraId="0F58578E" w14:textId="77777777" w:rsidTr="00F7009D">
        <w:tc>
          <w:tcPr>
            <w:tcW w:w="1653" w:type="dxa"/>
            <w:tcBorders>
              <w:top w:val="single" w:sz="6" w:space="0" w:color="auto"/>
              <w:left w:val="nil"/>
              <w:bottom w:val="single" w:sz="6" w:space="0" w:color="auto"/>
              <w:right w:val="nil"/>
            </w:tcBorders>
            <w:shd w:val="clear" w:color="auto" w:fill="auto"/>
          </w:tcPr>
          <w:p w14:paraId="46A27B93" w14:textId="13E11B76" w:rsidR="00F7009D" w:rsidRPr="00645C39" w:rsidRDefault="009D6872" w:rsidP="00F7009D">
            <w:pPr>
              <w:pStyle w:val="TabellRader"/>
              <w:jc w:val="left"/>
            </w:pPr>
            <w:r>
              <w:t>Utgiftstak beslutade av riksdagen</w:t>
            </w: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626B98EE" w14:textId="0C00DCFD" w:rsidR="00F7009D" w:rsidRPr="00645C39" w:rsidRDefault="009D6872" w:rsidP="00F7009D">
            <w:pPr>
              <w:pStyle w:val="TabellRader"/>
            </w:pPr>
            <w:r w:rsidRPr="009C6BF6">
              <w:t>1 107</w:t>
            </w: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54D6DD31" w14:textId="182A93F4" w:rsidR="00F7009D" w:rsidRPr="00645C39" w:rsidRDefault="009D6872" w:rsidP="00F7009D">
            <w:pPr>
              <w:pStyle w:val="TabellRader"/>
            </w:pPr>
            <w:r w:rsidRPr="009C6BF6">
              <w:t>1 127</w:t>
            </w: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51F08EDF" w14:textId="347ABA67" w:rsidR="00F7009D" w:rsidRPr="00645C39" w:rsidRDefault="009D6872" w:rsidP="00F7009D">
            <w:pPr>
              <w:pStyle w:val="TabellRader"/>
            </w:pPr>
            <w:r w:rsidRPr="009C6BF6">
              <w:t>1 167</w:t>
            </w: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14A5D456" w14:textId="77777777" w:rsidR="00F7009D" w:rsidRPr="00645C39" w:rsidRDefault="00F7009D" w:rsidP="00F7009D">
            <w:pPr>
              <w:pStyle w:val="TabellRader"/>
            </w:pP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38CF9A1F" w14:textId="77777777" w:rsidR="00F7009D" w:rsidRPr="00645C39" w:rsidRDefault="00F7009D" w:rsidP="00F7009D">
            <w:pPr>
              <w:pStyle w:val="TabellRader"/>
            </w:pPr>
          </w:p>
        </w:tc>
      </w:tr>
      <w:tr w:rsidR="00F7009D" w:rsidRPr="00F436EE" w14:paraId="428D2CCA" w14:textId="77777777" w:rsidTr="00F7009D">
        <w:tc>
          <w:tcPr>
            <w:tcW w:w="1653" w:type="dxa"/>
            <w:tcBorders>
              <w:top w:val="single" w:sz="6" w:space="0" w:color="auto"/>
              <w:left w:val="nil"/>
              <w:bottom w:val="single" w:sz="6" w:space="0" w:color="auto"/>
              <w:right w:val="nil"/>
            </w:tcBorders>
            <w:shd w:val="clear" w:color="auto" w:fill="auto"/>
          </w:tcPr>
          <w:p w14:paraId="4B06B0E9" w14:textId="77777777" w:rsidR="00F7009D" w:rsidRPr="00645C39" w:rsidRDefault="009D6872" w:rsidP="00F7009D">
            <w:pPr>
              <w:pStyle w:val="TabellRader"/>
              <w:jc w:val="left"/>
            </w:pPr>
            <w:r w:rsidRPr="00645C39">
              <w:t>Regeringens bedömning av utgiftstak</w:t>
            </w: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5ABDBE00" w14:textId="77777777" w:rsidR="00F7009D" w:rsidRPr="00645C39" w:rsidRDefault="00F7009D" w:rsidP="00F7009D">
            <w:pPr>
              <w:pStyle w:val="TabellRader"/>
            </w:pP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3C2EDA4B" w14:textId="77777777" w:rsidR="00F7009D" w:rsidRPr="00645C39" w:rsidRDefault="00F7009D" w:rsidP="00F7009D">
            <w:pPr>
              <w:pStyle w:val="TabellRader"/>
            </w:pP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6C795658" w14:textId="77777777" w:rsidR="00F7009D" w:rsidRPr="00645C39" w:rsidRDefault="00F7009D" w:rsidP="00F7009D">
            <w:pPr>
              <w:pStyle w:val="TabellRader"/>
            </w:pP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05F26BC7" w14:textId="634DD530" w:rsidR="00F7009D" w:rsidRPr="00645C39" w:rsidRDefault="009D6872" w:rsidP="00F7009D">
            <w:pPr>
              <w:pStyle w:val="TabellRader"/>
            </w:pPr>
            <w:r w:rsidRPr="009C6BF6">
              <w:t>1 214</w:t>
            </w: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401D63DF" w14:textId="3BF86F20" w:rsidR="00F7009D" w:rsidRPr="00645C39" w:rsidRDefault="009D6872" w:rsidP="00F7009D">
            <w:pPr>
              <w:pStyle w:val="TabellRader"/>
            </w:pPr>
            <w:r w:rsidRPr="009C6BF6">
              <w:t>1 254</w:t>
            </w:r>
          </w:p>
        </w:tc>
      </w:tr>
      <w:tr w:rsidR="00F7009D" w:rsidRPr="00F436EE" w14:paraId="4CB2769D" w14:textId="77777777" w:rsidTr="00F7009D">
        <w:tc>
          <w:tcPr>
            <w:tcW w:w="1653" w:type="dxa"/>
            <w:tcBorders>
              <w:top w:val="single" w:sz="6" w:space="0" w:color="auto"/>
              <w:left w:val="nil"/>
              <w:bottom w:val="single" w:sz="12" w:space="0" w:color="auto"/>
              <w:right w:val="nil"/>
            </w:tcBorders>
            <w:shd w:val="clear" w:color="auto" w:fill="auto"/>
          </w:tcPr>
          <w:p w14:paraId="3CFC25DD" w14:textId="77777777" w:rsidR="00F7009D" w:rsidRPr="00645C39" w:rsidRDefault="009D6872" w:rsidP="00F7009D">
            <w:pPr>
              <w:pStyle w:val="TabellRader"/>
              <w:jc w:val="left"/>
              <w:rPr>
                <w:highlight w:val="yellow"/>
              </w:rPr>
            </w:pPr>
            <w:r w:rsidRPr="002E3C1E">
              <w:t>Årlig förändring av utgiftstaket vid ursprungligt förslag</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30455904" w14:textId="7B5BB8C3" w:rsidR="00F7009D" w:rsidRPr="00645C39" w:rsidRDefault="009D6872" w:rsidP="00F7009D">
            <w:pPr>
              <w:pStyle w:val="TabellRader"/>
              <w:rPr>
                <w:highlight w:val="yellow"/>
              </w:rPr>
            </w:pPr>
            <w:r w:rsidRPr="00DB092C">
              <w:t>10</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6F74BE19" w14:textId="08CC038F" w:rsidR="00F7009D" w:rsidRPr="00645C39" w:rsidRDefault="009D6872" w:rsidP="00F7009D">
            <w:pPr>
              <w:pStyle w:val="TabellRader"/>
              <w:rPr>
                <w:highlight w:val="yellow"/>
              </w:rPr>
            </w:pPr>
            <w:r w:rsidRPr="00DB092C">
              <w:t>20</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6CADC881" w14:textId="15B13C06" w:rsidR="00F7009D" w:rsidRPr="00645C39" w:rsidRDefault="009D6872" w:rsidP="00F7009D">
            <w:pPr>
              <w:pStyle w:val="TabellRader"/>
              <w:rPr>
                <w:highlight w:val="yellow"/>
              </w:rPr>
            </w:pPr>
            <w:r w:rsidRPr="00DB092C">
              <w:t>40</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61F1EDA1" w14:textId="4B587910" w:rsidR="00F7009D" w:rsidRPr="00645C39" w:rsidRDefault="009D6872" w:rsidP="00F7009D">
            <w:pPr>
              <w:pStyle w:val="TabellRader"/>
              <w:rPr>
                <w:highlight w:val="yellow"/>
              </w:rPr>
            </w:pPr>
            <w:r w:rsidRPr="00DB092C">
              <w:t>47</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19362191" w14:textId="1C292E36" w:rsidR="00F7009D" w:rsidRPr="00645C39" w:rsidRDefault="009D6872" w:rsidP="00F7009D">
            <w:pPr>
              <w:pStyle w:val="TabellRader"/>
              <w:rPr>
                <w:highlight w:val="yellow"/>
              </w:rPr>
            </w:pPr>
            <w:r w:rsidRPr="00DB092C">
              <w:t>40</w:t>
            </w:r>
          </w:p>
        </w:tc>
      </w:tr>
      <w:tr w:rsidR="00F7009D" w:rsidRPr="00F436EE" w14:paraId="628259D7" w14:textId="77777777" w:rsidTr="00F7009D">
        <w:tc>
          <w:tcPr>
            <w:tcW w:w="1653" w:type="dxa"/>
            <w:tcBorders>
              <w:top w:val="single" w:sz="12" w:space="0" w:color="auto"/>
              <w:left w:val="nil"/>
              <w:bottom w:val="single" w:sz="6" w:space="0" w:color="auto"/>
              <w:right w:val="nil"/>
            </w:tcBorders>
            <w:shd w:val="clear" w:color="auto" w:fill="auto"/>
          </w:tcPr>
          <w:p w14:paraId="757D550D" w14:textId="77777777" w:rsidR="00F7009D" w:rsidRPr="002E3C1E" w:rsidRDefault="009D6872" w:rsidP="00F7009D">
            <w:pPr>
              <w:pStyle w:val="TabellRader"/>
              <w:jc w:val="left"/>
            </w:pPr>
            <w:r w:rsidRPr="002E3C1E">
              <w:t xml:space="preserve">Utgiftstak, </w:t>
            </w:r>
            <w:r w:rsidRPr="002E3C1E">
              <w:br/>
              <w:t>procent av BNP</w:t>
            </w:r>
          </w:p>
        </w:tc>
        <w:tc>
          <w:tcPr>
            <w:tcW w:w="546" w:type="dxa"/>
            <w:tcBorders>
              <w:top w:val="single" w:sz="12" w:space="0" w:color="auto"/>
              <w:left w:val="nil"/>
              <w:bottom w:val="single" w:sz="6" w:space="0" w:color="auto"/>
              <w:right w:val="nil"/>
            </w:tcBorders>
            <w:tcMar>
              <w:top w:w="0" w:type="dxa"/>
              <w:left w:w="57" w:type="dxa"/>
              <w:bottom w:w="0" w:type="dxa"/>
              <w:right w:w="85" w:type="dxa"/>
            </w:tcMar>
            <w:vAlign w:val="bottom"/>
          </w:tcPr>
          <w:p w14:paraId="6434C2C4" w14:textId="72DE8776" w:rsidR="00F7009D" w:rsidRPr="002E3C1E" w:rsidRDefault="009D6872" w:rsidP="00F7009D">
            <w:pPr>
              <w:pStyle w:val="TabellRader"/>
            </w:pPr>
            <w:r w:rsidRPr="00DB092C">
              <w:t>29,3</w:t>
            </w:r>
          </w:p>
        </w:tc>
        <w:tc>
          <w:tcPr>
            <w:tcW w:w="546" w:type="dxa"/>
            <w:tcBorders>
              <w:top w:val="single" w:sz="12" w:space="0" w:color="auto"/>
              <w:left w:val="nil"/>
              <w:bottom w:val="single" w:sz="6" w:space="0" w:color="auto"/>
              <w:right w:val="nil"/>
            </w:tcBorders>
            <w:tcMar>
              <w:top w:w="0" w:type="dxa"/>
              <w:left w:w="57" w:type="dxa"/>
              <w:bottom w:w="0" w:type="dxa"/>
              <w:right w:w="85" w:type="dxa"/>
            </w:tcMar>
            <w:vAlign w:val="bottom"/>
          </w:tcPr>
          <w:p w14:paraId="5720BA62" w14:textId="5DFF9C65" w:rsidR="00F7009D" w:rsidRPr="002E3C1E" w:rsidRDefault="009D6872" w:rsidP="00F7009D">
            <w:pPr>
              <w:pStyle w:val="TabellRader"/>
            </w:pPr>
            <w:r w:rsidRPr="00DB092C">
              <w:t>28,4</w:t>
            </w:r>
          </w:p>
        </w:tc>
        <w:tc>
          <w:tcPr>
            <w:tcW w:w="546" w:type="dxa"/>
            <w:tcBorders>
              <w:top w:val="single" w:sz="12" w:space="0" w:color="auto"/>
              <w:left w:val="nil"/>
              <w:bottom w:val="single" w:sz="6" w:space="0" w:color="auto"/>
              <w:right w:val="nil"/>
            </w:tcBorders>
            <w:tcMar>
              <w:top w:w="0" w:type="dxa"/>
              <w:left w:w="57" w:type="dxa"/>
              <w:bottom w:w="0" w:type="dxa"/>
              <w:right w:w="85" w:type="dxa"/>
            </w:tcMar>
            <w:vAlign w:val="bottom"/>
          </w:tcPr>
          <w:p w14:paraId="1D9B31FF" w14:textId="321FC980" w:rsidR="00F7009D" w:rsidRPr="002E3C1E" w:rsidRDefault="009D6872" w:rsidP="00F7009D">
            <w:pPr>
              <w:pStyle w:val="TabellRader"/>
            </w:pPr>
            <w:r w:rsidRPr="00DB092C">
              <w:t>28,0</w:t>
            </w:r>
          </w:p>
        </w:tc>
        <w:tc>
          <w:tcPr>
            <w:tcW w:w="546" w:type="dxa"/>
            <w:tcBorders>
              <w:top w:val="single" w:sz="12" w:space="0" w:color="auto"/>
              <w:left w:val="nil"/>
              <w:bottom w:val="single" w:sz="6" w:space="0" w:color="auto"/>
              <w:right w:val="nil"/>
            </w:tcBorders>
            <w:tcMar>
              <w:top w:w="0" w:type="dxa"/>
              <w:left w:w="57" w:type="dxa"/>
              <w:bottom w:w="0" w:type="dxa"/>
              <w:right w:w="85" w:type="dxa"/>
            </w:tcMar>
            <w:vAlign w:val="bottom"/>
          </w:tcPr>
          <w:p w14:paraId="65D9C8CB" w14:textId="0882022E" w:rsidR="00F7009D" w:rsidRPr="002E3C1E" w:rsidRDefault="009D6872" w:rsidP="00F7009D">
            <w:pPr>
              <w:pStyle w:val="TabellRader"/>
            </w:pPr>
            <w:r w:rsidRPr="00DB092C">
              <w:t>27,8</w:t>
            </w:r>
          </w:p>
        </w:tc>
        <w:tc>
          <w:tcPr>
            <w:tcW w:w="546" w:type="dxa"/>
            <w:tcBorders>
              <w:top w:val="single" w:sz="12" w:space="0" w:color="auto"/>
              <w:left w:val="nil"/>
              <w:bottom w:val="single" w:sz="6" w:space="0" w:color="auto"/>
              <w:right w:val="nil"/>
            </w:tcBorders>
            <w:tcMar>
              <w:top w:w="0" w:type="dxa"/>
              <w:left w:w="57" w:type="dxa"/>
              <w:bottom w:w="0" w:type="dxa"/>
              <w:right w:w="85" w:type="dxa"/>
            </w:tcMar>
            <w:vAlign w:val="bottom"/>
          </w:tcPr>
          <w:p w14:paraId="6EF906AF" w14:textId="7E9A478B" w:rsidR="00F7009D" w:rsidRPr="002E3C1E" w:rsidRDefault="009D6872" w:rsidP="00F7009D">
            <w:pPr>
              <w:pStyle w:val="TabellRader"/>
            </w:pPr>
            <w:r w:rsidRPr="00DB092C">
              <w:t>27,5</w:t>
            </w:r>
          </w:p>
        </w:tc>
      </w:tr>
      <w:tr w:rsidR="00F7009D" w:rsidRPr="00F436EE" w14:paraId="60DA3630" w14:textId="77777777" w:rsidTr="00F7009D">
        <w:tc>
          <w:tcPr>
            <w:tcW w:w="1653" w:type="dxa"/>
            <w:tcBorders>
              <w:top w:val="single" w:sz="6" w:space="0" w:color="auto"/>
              <w:left w:val="nil"/>
              <w:bottom w:val="single" w:sz="4" w:space="0" w:color="auto"/>
              <w:right w:val="nil"/>
            </w:tcBorders>
            <w:shd w:val="clear" w:color="auto" w:fill="auto"/>
          </w:tcPr>
          <w:p w14:paraId="3DBD6718" w14:textId="77777777" w:rsidR="00F7009D" w:rsidRPr="002E3C1E" w:rsidRDefault="009D6872" w:rsidP="00F7009D">
            <w:pPr>
              <w:pStyle w:val="TabellRader"/>
              <w:jc w:val="left"/>
            </w:pPr>
            <w:r w:rsidRPr="002E3C1E">
              <w:t>Utgiftstak, procent av potentiell BNP</w:t>
            </w:r>
          </w:p>
        </w:tc>
        <w:tc>
          <w:tcPr>
            <w:tcW w:w="546" w:type="dxa"/>
            <w:tcBorders>
              <w:top w:val="single" w:sz="6" w:space="0" w:color="auto"/>
              <w:left w:val="nil"/>
              <w:bottom w:val="single" w:sz="4" w:space="0" w:color="auto"/>
              <w:right w:val="nil"/>
            </w:tcBorders>
            <w:tcMar>
              <w:top w:w="0" w:type="dxa"/>
              <w:left w:w="57" w:type="dxa"/>
              <w:bottom w:w="0" w:type="dxa"/>
              <w:right w:w="85" w:type="dxa"/>
            </w:tcMar>
            <w:vAlign w:val="bottom"/>
          </w:tcPr>
          <w:p w14:paraId="2628E354" w14:textId="7FB79F78" w:rsidR="00F7009D" w:rsidRPr="002E3C1E" w:rsidRDefault="009D6872" w:rsidP="00F7009D">
            <w:pPr>
              <w:pStyle w:val="TabellRader"/>
            </w:pPr>
            <w:r w:rsidRPr="00DB092C">
              <w:t>28,5</w:t>
            </w:r>
          </w:p>
        </w:tc>
        <w:tc>
          <w:tcPr>
            <w:tcW w:w="546" w:type="dxa"/>
            <w:tcBorders>
              <w:top w:val="single" w:sz="6" w:space="0" w:color="auto"/>
              <w:left w:val="nil"/>
              <w:bottom w:val="single" w:sz="4" w:space="0" w:color="auto"/>
              <w:right w:val="nil"/>
            </w:tcBorders>
            <w:tcMar>
              <w:top w:w="0" w:type="dxa"/>
              <w:left w:w="57" w:type="dxa"/>
              <w:bottom w:w="0" w:type="dxa"/>
              <w:right w:w="85" w:type="dxa"/>
            </w:tcMar>
            <w:vAlign w:val="bottom"/>
          </w:tcPr>
          <w:p w14:paraId="09A5DEAB" w14:textId="426DC816" w:rsidR="00F7009D" w:rsidRPr="002E3C1E" w:rsidRDefault="009D6872" w:rsidP="00F7009D">
            <w:pPr>
              <w:pStyle w:val="TabellRader"/>
            </w:pPr>
            <w:r w:rsidRPr="00DB092C">
              <w:t>27,9</w:t>
            </w:r>
          </w:p>
        </w:tc>
        <w:tc>
          <w:tcPr>
            <w:tcW w:w="546" w:type="dxa"/>
            <w:tcBorders>
              <w:top w:val="single" w:sz="6" w:space="0" w:color="auto"/>
              <w:left w:val="nil"/>
              <w:bottom w:val="single" w:sz="4" w:space="0" w:color="auto"/>
              <w:right w:val="nil"/>
            </w:tcBorders>
            <w:tcMar>
              <w:top w:w="0" w:type="dxa"/>
              <w:left w:w="57" w:type="dxa"/>
              <w:bottom w:w="0" w:type="dxa"/>
              <w:right w:w="85" w:type="dxa"/>
            </w:tcMar>
            <w:vAlign w:val="bottom"/>
          </w:tcPr>
          <w:p w14:paraId="3B5BEEBC" w14:textId="08A1D9D3" w:rsidR="00F7009D" w:rsidRPr="002E3C1E" w:rsidRDefault="009D6872" w:rsidP="00F7009D">
            <w:pPr>
              <w:pStyle w:val="TabellRader"/>
            </w:pPr>
            <w:r w:rsidRPr="00DB092C">
              <w:t>27,9</w:t>
            </w:r>
          </w:p>
        </w:tc>
        <w:tc>
          <w:tcPr>
            <w:tcW w:w="546" w:type="dxa"/>
            <w:tcBorders>
              <w:top w:val="single" w:sz="6" w:space="0" w:color="auto"/>
              <w:left w:val="nil"/>
              <w:bottom w:val="single" w:sz="4" w:space="0" w:color="auto"/>
              <w:right w:val="nil"/>
            </w:tcBorders>
            <w:tcMar>
              <w:top w:w="0" w:type="dxa"/>
              <w:left w:w="57" w:type="dxa"/>
              <w:bottom w:w="0" w:type="dxa"/>
              <w:right w:w="85" w:type="dxa"/>
            </w:tcMar>
            <w:vAlign w:val="bottom"/>
          </w:tcPr>
          <w:p w14:paraId="50E26701" w14:textId="442E215C" w:rsidR="00F7009D" w:rsidRPr="002E3C1E" w:rsidRDefault="009D6872" w:rsidP="00F7009D">
            <w:pPr>
              <w:pStyle w:val="TabellRader"/>
            </w:pPr>
            <w:r w:rsidRPr="00DB092C">
              <w:t>27,8</w:t>
            </w:r>
          </w:p>
        </w:tc>
        <w:tc>
          <w:tcPr>
            <w:tcW w:w="546" w:type="dxa"/>
            <w:tcBorders>
              <w:top w:val="single" w:sz="6" w:space="0" w:color="auto"/>
              <w:left w:val="nil"/>
              <w:bottom w:val="single" w:sz="4" w:space="0" w:color="auto"/>
              <w:right w:val="nil"/>
            </w:tcBorders>
            <w:tcMar>
              <w:top w:w="0" w:type="dxa"/>
              <w:left w:w="57" w:type="dxa"/>
              <w:bottom w:w="0" w:type="dxa"/>
              <w:right w:w="85" w:type="dxa"/>
            </w:tcMar>
            <w:vAlign w:val="bottom"/>
          </w:tcPr>
          <w:p w14:paraId="189680DC" w14:textId="38C2989E" w:rsidR="00F7009D" w:rsidRPr="002E3C1E" w:rsidRDefault="009D6872" w:rsidP="00F7009D">
            <w:pPr>
              <w:pStyle w:val="TabellRader"/>
            </w:pPr>
            <w:r w:rsidRPr="00DB092C">
              <w:t>27,5</w:t>
            </w:r>
          </w:p>
        </w:tc>
      </w:tr>
      <w:tr w:rsidR="00F7009D" w:rsidRPr="00F436EE" w14:paraId="610B7BB3" w14:textId="77777777" w:rsidTr="00F7009D">
        <w:tc>
          <w:tcPr>
            <w:tcW w:w="1653" w:type="dxa"/>
            <w:tcBorders>
              <w:top w:val="single" w:sz="4" w:space="0" w:color="auto"/>
              <w:left w:val="nil"/>
              <w:bottom w:val="single" w:sz="12" w:space="0" w:color="auto"/>
              <w:right w:val="nil"/>
            </w:tcBorders>
            <w:shd w:val="clear" w:color="auto" w:fill="auto"/>
          </w:tcPr>
          <w:p w14:paraId="2E5DA71B" w14:textId="77777777" w:rsidR="00F7009D" w:rsidRPr="002E3C1E" w:rsidRDefault="009D6872" w:rsidP="00F7009D">
            <w:pPr>
              <w:pStyle w:val="TabellRader"/>
              <w:jc w:val="left"/>
            </w:pPr>
            <w:r w:rsidRPr="002E3C1E">
              <w:t>Utgiftstak, fasta priser</w:t>
            </w:r>
            <w:r w:rsidRPr="002E3C1E">
              <w:rPr>
                <w:vertAlign w:val="superscript"/>
              </w:rPr>
              <w:t>1</w:t>
            </w:r>
          </w:p>
        </w:tc>
        <w:tc>
          <w:tcPr>
            <w:tcW w:w="546" w:type="dxa"/>
            <w:tcBorders>
              <w:top w:val="single" w:sz="4" w:space="0" w:color="auto"/>
              <w:left w:val="nil"/>
              <w:bottom w:val="single" w:sz="12" w:space="0" w:color="auto"/>
              <w:right w:val="nil"/>
            </w:tcBorders>
            <w:tcMar>
              <w:top w:w="0" w:type="dxa"/>
              <w:left w:w="57" w:type="dxa"/>
              <w:bottom w:w="0" w:type="dxa"/>
              <w:right w:w="85" w:type="dxa"/>
            </w:tcMar>
            <w:vAlign w:val="bottom"/>
          </w:tcPr>
          <w:p w14:paraId="59E07E37" w14:textId="1C65C935" w:rsidR="00F7009D" w:rsidRPr="002E3C1E" w:rsidRDefault="009D6872" w:rsidP="00F7009D">
            <w:pPr>
              <w:pStyle w:val="TabellRader"/>
            </w:pPr>
            <w:r w:rsidRPr="00DB092C">
              <w:t>1 085</w:t>
            </w:r>
          </w:p>
        </w:tc>
        <w:tc>
          <w:tcPr>
            <w:tcW w:w="546" w:type="dxa"/>
            <w:tcBorders>
              <w:top w:val="single" w:sz="4" w:space="0" w:color="auto"/>
              <w:left w:val="nil"/>
              <w:bottom w:val="single" w:sz="12" w:space="0" w:color="auto"/>
              <w:right w:val="nil"/>
            </w:tcBorders>
            <w:tcMar>
              <w:top w:w="0" w:type="dxa"/>
              <w:left w:w="57" w:type="dxa"/>
              <w:bottom w:w="0" w:type="dxa"/>
              <w:right w:w="85" w:type="dxa"/>
            </w:tcMar>
            <w:vAlign w:val="bottom"/>
          </w:tcPr>
          <w:p w14:paraId="1456E1CB" w14:textId="07E4A7A3" w:rsidR="00F7009D" w:rsidRPr="002E3C1E" w:rsidRDefault="009D6872" w:rsidP="00F7009D">
            <w:pPr>
              <w:pStyle w:val="TabellRader"/>
            </w:pPr>
            <w:r w:rsidRPr="00DB092C">
              <w:t>1 087</w:t>
            </w:r>
          </w:p>
        </w:tc>
        <w:tc>
          <w:tcPr>
            <w:tcW w:w="546" w:type="dxa"/>
            <w:tcBorders>
              <w:top w:val="single" w:sz="4" w:space="0" w:color="auto"/>
              <w:left w:val="nil"/>
              <w:bottom w:val="single" w:sz="12" w:space="0" w:color="auto"/>
              <w:right w:val="nil"/>
            </w:tcBorders>
            <w:tcMar>
              <w:top w:w="0" w:type="dxa"/>
              <w:left w:w="57" w:type="dxa"/>
              <w:bottom w:w="0" w:type="dxa"/>
              <w:right w:w="85" w:type="dxa"/>
            </w:tcMar>
            <w:vAlign w:val="bottom"/>
          </w:tcPr>
          <w:p w14:paraId="6420EC1B" w14:textId="69FFC039" w:rsidR="00F7009D" w:rsidRPr="002E3C1E" w:rsidRDefault="009D6872" w:rsidP="00F7009D">
            <w:pPr>
              <w:pStyle w:val="TabellRader"/>
            </w:pPr>
            <w:r w:rsidRPr="00DB092C">
              <w:t>1 105</w:t>
            </w:r>
          </w:p>
        </w:tc>
        <w:tc>
          <w:tcPr>
            <w:tcW w:w="546" w:type="dxa"/>
            <w:tcBorders>
              <w:top w:val="single" w:sz="4" w:space="0" w:color="auto"/>
              <w:left w:val="nil"/>
              <w:bottom w:val="single" w:sz="12" w:space="0" w:color="auto"/>
              <w:right w:val="nil"/>
            </w:tcBorders>
            <w:tcMar>
              <w:top w:w="0" w:type="dxa"/>
              <w:left w:w="57" w:type="dxa"/>
              <w:bottom w:w="0" w:type="dxa"/>
              <w:right w:w="85" w:type="dxa"/>
            </w:tcMar>
            <w:vAlign w:val="bottom"/>
          </w:tcPr>
          <w:p w14:paraId="5E0EACF6" w14:textId="137E4AC3" w:rsidR="00F7009D" w:rsidRPr="002E3C1E" w:rsidRDefault="009D6872" w:rsidP="00F7009D">
            <w:pPr>
              <w:pStyle w:val="TabellRader"/>
            </w:pPr>
            <w:r w:rsidRPr="00DB092C">
              <w:t>1 124</w:t>
            </w:r>
          </w:p>
        </w:tc>
        <w:tc>
          <w:tcPr>
            <w:tcW w:w="546" w:type="dxa"/>
            <w:tcBorders>
              <w:top w:val="single" w:sz="4" w:space="0" w:color="auto"/>
              <w:left w:val="nil"/>
              <w:bottom w:val="single" w:sz="12" w:space="0" w:color="auto"/>
              <w:right w:val="nil"/>
            </w:tcBorders>
            <w:tcMar>
              <w:top w:w="0" w:type="dxa"/>
              <w:left w:w="57" w:type="dxa"/>
              <w:bottom w:w="0" w:type="dxa"/>
              <w:right w:w="85" w:type="dxa"/>
            </w:tcMar>
            <w:vAlign w:val="bottom"/>
          </w:tcPr>
          <w:p w14:paraId="740E3B72" w14:textId="6F06DE93" w:rsidR="00F7009D" w:rsidRPr="002E3C1E" w:rsidRDefault="009D6872" w:rsidP="00F7009D">
            <w:pPr>
              <w:pStyle w:val="TabellRader"/>
            </w:pPr>
            <w:r w:rsidRPr="00DB092C">
              <w:t>1 135</w:t>
            </w:r>
          </w:p>
        </w:tc>
      </w:tr>
      <w:tr w:rsidR="00F7009D" w:rsidRPr="00F436EE" w14:paraId="16856E85" w14:textId="77777777" w:rsidTr="00F7009D">
        <w:tc>
          <w:tcPr>
            <w:tcW w:w="1653" w:type="dxa"/>
            <w:tcBorders>
              <w:top w:val="single" w:sz="12" w:space="0" w:color="auto"/>
              <w:left w:val="nil"/>
              <w:bottom w:val="single" w:sz="6" w:space="0" w:color="auto"/>
              <w:right w:val="nil"/>
            </w:tcBorders>
            <w:shd w:val="clear" w:color="auto" w:fill="auto"/>
          </w:tcPr>
          <w:p w14:paraId="10956277" w14:textId="77777777" w:rsidR="00F7009D" w:rsidRPr="002E3C1E" w:rsidRDefault="009D6872" w:rsidP="00F7009D">
            <w:pPr>
              <w:pStyle w:val="TabellRader"/>
              <w:jc w:val="left"/>
            </w:pPr>
            <w:r w:rsidRPr="002E3C1E">
              <w:t>Takbegränsade utgifter</w:t>
            </w:r>
          </w:p>
        </w:tc>
        <w:tc>
          <w:tcPr>
            <w:tcW w:w="546" w:type="dxa"/>
            <w:tcBorders>
              <w:top w:val="single" w:sz="12" w:space="0" w:color="auto"/>
              <w:left w:val="nil"/>
              <w:bottom w:val="single" w:sz="6" w:space="0" w:color="auto"/>
              <w:right w:val="nil"/>
            </w:tcBorders>
            <w:tcMar>
              <w:top w:w="0" w:type="dxa"/>
              <w:left w:w="57" w:type="dxa"/>
              <w:bottom w:w="0" w:type="dxa"/>
              <w:right w:w="85" w:type="dxa"/>
            </w:tcMar>
            <w:vAlign w:val="bottom"/>
          </w:tcPr>
          <w:p w14:paraId="4DEF19F0" w14:textId="75958F08" w:rsidR="00F7009D" w:rsidRPr="002E3C1E" w:rsidRDefault="009D6872" w:rsidP="00F7009D">
            <w:pPr>
              <w:pStyle w:val="TabellRader"/>
            </w:pPr>
            <w:r w:rsidRPr="00DB092C">
              <w:t>1 091</w:t>
            </w:r>
          </w:p>
        </w:tc>
        <w:tc>
          <w:tcPr>
            <w:tcW w:w="546" w:type="dxa"/>
            <w:tcBorders>
              <w:top w:val="single" w:sz="12" w:space="0" w:color="auto"/>
              <w:left w:val="nil"/>
              <w:bottom w:val="single" w:sz="6" w:space="0" w:color="auto"/>
              <w:right w:val="nil"/>
            </w:tcBorders>
            <w:tcMar>
              <w:top w:w="0" w:type="dxa"/>
              <w:left w:w="0" w:type="dxa"/>
              <w:bottom w:w="0" w:type="dxa"/>
              <w:right w:w="85" w:type="dxa"/>
            </w:tcMar>
            <w:vAlign w:val="bottom"/>
          </w:tcPr>
          <w:p w14:paraId="68C2FA8E" w14:textId="059D19D3" w:rsidR="00F7009D" w:rsidRPr="002E3C1E" w:rsidRDefault="009D6872" w:rsidP="00F7009D">
            <w:pPr>
              <w:pStyle w:val="TabellRader"/>
            </w:pPr>
            <w:r w:rsidRPr="00DB092C">
              <w:t>1 108</w:t>
            </w:r>
          </w:p>
        </w:tc>
        <w:tc>
          <w:tcPr>
            <w:tcW w:w="546" w:type="dxa"/>
            <w:tcBorders>
              <w:top w:val="single" w:sz="12" w:space="0" w:color="auto"/>
              <w:left w:val="nil"/>
              <w:bottom w:val="single" w:sz="6" w:space="0" w:color="auto"/>
              <w:right w:val="nil"/>
            </w:tcBorders>
            <w:tcMar>
              <w:top w:w="0" w:type="dxa"/>
              <w:left w:w="0" w:type="dxa"/>
              <w:bottom w:w="0" w:type="dxa"/>
              <w:right w:w="85" w:type="dxa"/>
            </w:tcMar>
            <w:vAlign w:val="bottom"/>
          </w:tcPr>
          <w:p w14:paraId="1B1308C8" w14:textId="76F46720" w:rsidR="00F7009D" w:rsidRPr="002E3C1E" w:rsidRDefault="009D6872" w:rsidP="00F7009D">
            <w:pPr>
              <w:pStyle w:val="TabellRader"/>
            </w:pPr>
            <w:r w:rsidRPr="00DB092C">
              <w:t>1 132</w:t>
            </w:r>
          </w:p>
        </w:tc>
        <w:tc>
          <w:tcPr>
            <w:tcW w:w="546" w:type="dxa"/>
            <w:tcBorders>
              <w:top w:val="single" w:sz="12" w:space="0" w:color="auto"/>
              <w:left w:val="nil"/>
              <w:bottom w:val="single" w:sz="6" w:space="0" w:color="auto"/>
              <w:right w:val="nil"/>
            </w:tcBorders>
            <w:tcMar>
              <w:top w:w="0" w:type="dxa"/>
              <w:left w:w="0" w:type="dxa"/>
              <w:bottom w:w="0" w:type="dxa"/>
              <w:right w:w="85" w:type="dxa"/>
            </w:tcMar>
            <w:vAlign w:val="bottom"/>
          </w:tcPr>
          <w:p w14:paraId="4444A969" w14:textId="19252EAA" w:rsidR="00F7009D" w:rsidRPr="002E3C1E" w:rsidRDefault="009D6872" w:rsidP="00F7009D">
            <w:pPr>
              <w:pStyle w:val="TabellRader"/>
            </w:pPr>
            <w:r w:rsidRPr="00DB092C">
              <w:t>1 169</w:t>
            </w:r>
          </w:p>
        </w:tc>
        <w:tc>
          <w:tcPr>
            <w:tcW w:w="546" w:type="dxa"/>
            <w:tcBorders>
              <w:top w:val="single" w:sz="12" w:space="0" w:color="auto"/>
              <w:left w:val="nil"/>
              <w:bottom w:val="single" w:sz="6" w:space="0" w:color="auto"/>
              <w:right w:val="nil"/>
            </w:tcBorders>
            <w:tcMar>
              <w:top w:w="0" w:type="dxa"/>
              <w:left w:w="0" w:type="dxa"/>
              <w:bottom w:w="0" w:type="dxa"/>
              <w:right w:w="85" w:type="dxa"/>
            </w:tcMar>
            <w:vAlign w:val="bottom"/>
          </w:tcPr>
          <w:p w14:paraId="1924094C" w14:textId="427BE2C9" w:rsidR="00F7009D" w:rsidRPr="002E3C1E" w:rsidRDefault="009D6872" w:rsidP="00F7009D">
            <w:pPr>
              <w:pStyle w:val="TabellRader"/>
            </w:pPr>
            <w:r w:rsidRPr="00DB092C">
              <w:t>1 197</w:t>
            </w:r>
          </w:p>
        </w:tc>
      </w:tr>
      <w:tr w:rsidR="00F7009D" w:rsidRPr="00F436EE" w14:paraId="0C5BB04C" w14:textId="77777777" w:rsidTr="00F7009D">
        <w:tc>
          <w:tcPr>
            <w:tcW w:w="1653" w:type="dxa"/>
            <w:tcBorders>
              <w:top w:val="single" w:sz="6" w:space="0" w:color="auto"/>
              <w:left w:val="nil"/>
              <w:bottom w:val="single" w:sz="6" w:space="0" w:color="auto"/>
              <w:right w:val="nil"/>
            </w:tcBorders>
            <w:shd w:val="clear" w:color="auto" w:fill="auto"/>
          </w:tcPr>
          <w:p w14:paraId="17EDA9DA" w14:textId="77777777" w:rsidR="00F7009D" w:rsidRPr="002E3C1E" w:rsidRDefault="009D6872" w:rsidP="00F7009D">
            <w:pPr>
              <w:pStyle w:val="TabellRader"/>
              <w:jc w:val="left"/>
            </w:pPr>
            <w:r w:rsidRPr="002E3C1E">
              <w:t>Takbegränsade utgifter, procent av BNP</w:t>
            </w: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1399D941" w14:textId="25B8073F" w:rsidR="00F7009D" w:rsidRPr="002E3C1E" w:rsidRDefault="009D6872" w:rsidP="00F7009D">
            <w:pPr>
              <w:pStyle w:val="TabellRader"/>
            </w:pPr>
            <w:r w:rsidRPr="00DB092C">
              <w:t>28,8</w:t>
            </w: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103049EA" w14:textId="1FFAC7A4" w:rsidR="00F7009D" w:rsidRPr="002E3C1E" w:rsidRDefault="009D6872" w:rsidP="00F7009D">
            <w:pPr>
              <w:pStyle w:val="TabellRader"/>
            </w:pPr>
            <w:r w:rsidRPr="00DB092C">
              <w:t>27,9</w:t>
            </w: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27904B6F" w14:textId="72C9AA8D" w:rsidR="00F7009D" w:rsidRPr="002E3C1E" w:rsidRDefault="009D6872" w:rsidP="00F7009D">
            <w:pPr>
              <w:pStyle w:val="TabellRader"/>
            </w:pPr>
            <w:r w:rsidRPr="00DB092C">
              <w:t>27,1</w:t>
            </w: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65AAA85B" w14:textId="3DA0EA78" w:rsidR="00F7009D" w:rsidRPr="002E3C1E" w:rsidRDefault="009D6872" w:rsidP="00F7009D">
            <w:pPr>
              <w:pStyle w:val="TabellRader"/>
            </w:pPr>
            <w:r w:rsidRPr="00DB092C">
              <w:t>26,8</w:t>
            </w: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5F098C64" w14:textId="614FD230" w:rsidR="00F7009D" w:rsidRPr="002E3C1E" w:rsidRDefault="009D6872" w:rsidP="00F7009D">
            <w:pPr>
              <w:pStyle w:val="TabellRader"/>
            </w:pPr>
            <w:r w:rsidRPr="00DB092C">
              <w:t>26,3</w:t>
            </w:r>
          </w:p>
        </w:tc>
      </w:tr>
      <w:tr w:rsidR="00F7009D" w:rsidRPr="00F436EE" w14:paraId="4D692CDB" w14:textId="77777777" w:rsidTr="00F7009D">
        <w:tc>
          <w:tcPr>
            <w:tcW w:w="1653" w:type="dxa"/>
            <w:tcBorders>
              <w:top w:val="single" w:sz="6" w:space="0" w:color="auto"/>
              <w:left w:val="nil"/>
              <w:bottom w:val="single" w:sz="12" w:space="0" w:color="auto"/>
              <w:right w:val="nil"/>
            </w:tcBorders>
            <w:shd w:val="clear" w:color="auto" w:fill="auto"/>
          </w:tcPr>
          <w:p w14:paraId="34871087" w14:textId="77777777" w:rsidR="00F7009D" w:rsidRPr="002E3C1E" w:rsidRDefault="009D6872" w:rsidP="00F7009D">
            <w:pPr>
              <w:pStyle w:val="TabellRader"/>
              <w:jc w:val="left"/>
            </w:pPr>
            <w:r w:rsidRPr="002E3C1E">
              <w:t>Takbegränsade utgifter, fasta priser</w:t>
            </w:r>
            <w:r w:rsidRPr="002E3C1E">
              <w:rPr>
                <w:vertAlign w:val="superscript"/>
              </w:rPr>
              <w:t>1</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3C91D85F" w14:textId="4E3F580C" w:rsidR="00F7009D" w:rsidRPr="002E3C1E" w:rsidRDefault="009D6872" w:rsidP="00F7009D">
            <w:pPr>
              <w:pStyle w:val="TabellRader"/>
            </w:pPr>
            <w:r w:rsidRPr="00DB092C">
              <w:t>1 069</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4226795F" w14:textId="6F21B1AD" w:rsidR="00F7009D" w:rsidRPr="002E3C1E" w:rsidRDefault="009D6872" w:rsidP="00F7009D">
            <w:pPr>
              <w:pStyle w:val="TabellRader"/>
            </w:pPr>
            <w:r w:rsidRPr="00DB092C">
              <w:t>1 068</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590B0894" w14:textId="7AAA3A92" w:rsidR="00F7009D" w:rsidRPr="002E3C1E" w:rsidRDefault="009D6872" w:rsidP="00F7009D">
            <w:pPr>
              <w:pStyle w:val="TabellRader"/>
            </w:pPr>
            <w:r w:rsidRPr="00DB092C">
              <w:t>1 071</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1754F228" w14:textId="6F95F57D" w:rsidR="00F7009D" w:rsidRPr="002E3C1E" w:rsidRDefault="009D6872" w:rsidP="00F7009D">
            <w:pPr>
              <w:pStyle w:val="TabellRader"/>
            </w:pPr>
            <w:r w:rsidRPr="00DB092C">
              <w:t>1 082</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30DA9A96" w14:textId="66F79F63" w:rsidR="00F7009D" w:rsidRPr="002E3C1E" w:rsidRDefault="009D6872" w:rsidP="00F7009D">
            <w:pPr>
              <w:pStyle w:val="TabellRader"/>
            </w:pPr>
            <w:r w:rsidRPr="00DB092C">
              <w:t>1 084</w:t>
            </w:r>
          </w:p>
        </w:tc>
      </w:tr>
      <w:tr w:rsidR="00F7009D" w:rsidRPr="00F436EE" w14:paraId="05667FF6" w14:textId="77777777" w:rsidTr="00F7009D">
        <w:tc>
          <w:tcPr>
            <w:tcW w:w="1653" w:type="dxa"/>
            <w:tcBorders>
              <w:top w:val="single" w:sz="12" w:space="0" w:color="auto"/>
              <w:left w:val="nil"/>
              <w:bottom w:val="single" w:sz="6" w:space="0" w:color="auto"/>
              <w:right w:val="nil"/>
            </w:tcBorders>
            <w:shd w:val="clear" w:color="auto" w:fill="auto"/>
          </w:tcPr>
          <w:p w14:paraId="56EAA885" w14:textId="77777777" w:rsidR="00F7009D" w:rsidRPr="002E3C1E" w:rsidRDefault="009D6872" w:rsidP="00F7009D">
            <w:pPr>
              <w:pStyle w:val="TabellRader"/>
              <w:jc w:val="left"/>
            </w:pPr>
            <w:r w:rsidRPr="002E3C1E">
              <w:t>Budgeteringsmarginal</w:t>
            </w:r>
          </w:p>
        </w:tc>
        <w:tc>
          <w:tcPr>
            <w:tcW w:w="546" w:type="dxa"/>
            <w:tcBorders>
              <w:top w:val="single" w:sz="12" w:space="0" w:color="auto"/>
              <w:left w:val="nil"/>
              <w:bottom w:val="single" w:sz="6" w:space="0" w:color="auto"/>
              <w:right w:val="nil"/>
            </w:tcBorders>
            <w:tcMar>
              <w:top w:w="0" w:type="dxa"/>
              <w:left w:w="57" w:type="dxa"/>
              <w:bottom w:w="0" w:type="dxa"/>
              <w:right w:w="85" w:type="dxa"/>
            </w:tcMar>
            <w:vAlign w:val="bottom"/>
          </w:tcPr>
          <w:p w14:paraId="034FE3CA" w14:textId="44AA9738" w:rsidR="00F7009D" w:rsidRPr="002E3C1E" w:rsidRDefault="009D6872" w:rsidP="00F7009D">
            <w:pPr>
              <w:pStyle w:val="TabellRader"/>
            </w:pPr>
            <w:r w:rsidRPr="00DB092C">
              <w:t>16</w:t>
            </w:r>
          </w:p>
        </w:tc>
        <w:tc>
          <w:tcPr>
            <w:tcW w:w="546" w:type="dxa"/>
            <w:tcBorders>
              <w:top w:val="single" w:sz="12" w:space="0" w:color="auto"/>
              <w:left w:val="nil"/>
              <w:bottom w:val="single" w:sz="6" w:space="0" w:color="auto"/>
              <w:right w:val="nil"/>
            </w:tcBorders>
            <w:tcMar>
              <w:top w:w="0" w:type="dxa"/>
              <w:left w:w="57" w:type="dxa"/>
              <w:bottom w:w="0" w:type="dxa"/>
              <w:right w:w="85" w:type="dxa"/>
            </w:tcMar>
            <w:vAlign w:val="bottom"/>
          </w:tcPr>
          <w:p w14:paraId="2AE27E52" w14:textId="5F781BA7" w:rsidR="00F7009D" w:rsidRPr="002E3C1E" w:rsidRDefault="009D6872" w:rsidP="00F7009D">
            <w:pPr>
              <w:pStyle w:val="TabellRader"/>
            </w:pPr>
            <w:r w:rsidRPr="00DB092C">
              <w:t>19</w:t>
            </w:r>
          </w:p>
        </w:tc>
        <w:tc>
          <w:tcPr>
            <w:tcW w:w="546" w:type="dxa"/>
            <w:tcBorders>
              <w:top w:val="single" w:sz="12" w:space="0" w:color="auto"/>
              <w:left w:val="nil"/>
              <w:bottom w:val="single" w:sz="6" w:space="0" w:color="auto"/>
              <w:right w:val="nil"/>
            </w:tcBorders>
            <w:tcMar>
              <w:top w:w="0" w:type="dxa"/>
              <w:left w:w="57" w:type="dxa"/>
              <w:bottom w:w="0" w:type="dxa"/>
              <w:right w:w="85" w:type="dxa"/>
            </w:tcMar>
            <w:vAlign w:val="bottom"/>
          </w:tcPr>
          <w:p w14:paraId="4E14E3A3" w14:textId="1DC9CD7B" w:rsidR="00F7009D" w:rsidRPr="002E3C1E" w:rsidRDefault="009D6872" w:rsidP="00F7009D">
            <w:pPr>
              <w:pStyle w:val="TabellRader"/>
            </w:pPr>
            <w:r w:rsidRPr="00DB092C">
              <w:t>35</w:t>
            </w:r>
          </w:p>
        </w:tc>
        <w:tc>
          <w:tcPr>
            <w:tcW w:w="546" w:type="dxa"/>
            <w:tcBorders>
              <w:top w:val="single" w:sz="12" w:space="0" w:color="auto"/>
              <w:left w:val="nil"/>
              <w:bottom w:val="single" w:sz="6" w:space="0" w:color="auto"/>
              <w:right w:val="nil"/>
            </w:tcBorders>
            <w:tcMar>
              <w:top w:w="0" w:type="dxa"/>
              <w:left w:w="57" w:type="dxa"/>
              <w:bottom w:w="0" w:type="dxa"/>
              <w:right w:w="85" w:type="dxa"/>
            </w:tcMar>
            <w:vAlign w:val="bottom"/>
          </w:tcPr>
          <w:p w14:paraId="126DB883" w14:textId="61DCAC2B" w:rsidR="00F7009D" w:rsidRPr="002E3C1E" w:rsidRDefault="009D6872" w:rsidP="00F7009D">
            <w:pPr>
              <w:pStyle w:val="TabellRader"/>
            </w:pPr>
            <w:r w:rsidRPr="00DB092C">
              <w:t>45</w:t>
            </w:r>
          </w:p>
        </w:tc>
        <w:tc>
          <w:tcPr>
            <w:tcW w:w="546" w:type="dxa"/>
            <w:tcBorders>
              <w:top w:val="single" w:sz="12" w:space="0" w:color="auto"/>
              <w:left w:val="nil"/>
              <w:bottom w:val="single" w:sz="6" w:space="0" w:color="auto"/>
              <w:right w:val="nil"/>
            </w:tcBorders>
            <w:tcMar>
              <w:top w:w="0" w:type="dxa"/>
              <w:left w:w="57" w:type="dxa"/>
              <w:bottom w:w="0" w:type="dxa"/>
              <w:right w:w="85" w:type="dxa"/>
            </w:tcMar>
            <w:vAlign w:val="bottom"/>
          </w:tcPr>
          <w:p w14:paraId="164C3A55" w14:textId="69C5C835" w:rsidR="00F7009D" w:rsidRPr="002E3C1E" w:rsidRDefault="009D6872" w:rsidP="00F7009D">
            <w:pPr>
              <w:pStyle w:val="TabellRader"/>
            </w:pPr>
            <w:r w:rsidRPr="00DB092C">
              <w:t>57</w:t>
            </w:r>
          </w:p>
        </w:tc>
      </w:tr>
      <w:tr w:rsidR="00F7009D" w:rsidRPr="00F436EE" w14:paraId="34357F79" w14:textId="77777777" w:rsidTr="00F7009D">
        <w:tc>
          <w:tcPr>
            <w:tcW w:w="1653" w:type="dxa"/>
            <w:tcBorders>
              <w:top w:val="single" w:sz="6" w:space="0" w:color="auto"/>
              <w:left w:val="nil"/>
              <w:bottom w:val="single" w:sz="6" w:space="0" w:color="auto"/>
              <w:right w:val="nil"/>
            </w:tcBorders>
            <w:shd w:val="clear" w:color="auto" w:fill="auto"/>
          </w:tcPr>
          <w:p w14:paraId="4847B2DE" w14:textId="77777777" w:rsidR="00F7009D" w:rsidRPr="002E3C1E" w:rsidRDefault="009D6872" w:rsidP="00F7009D">
            <w:pPr>
              <w:pStyle w:val="TabellRader"/>
              <w:jc w:val="left"/>
            </w:pPr>
            <w:r w:rsidRPr="002E3C1E">
              <w:t>Budgeteringsmarginal, procent av takbegränsade utgifter</w:t>
            </w: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01A5D8D3" w14:textId="639E8A3E" w:rsidR="00F7009D" w:rsidRPr="002E3C1E" w:rsidRDefault="009D6872" w:rsidP="00F7009D">
            <w:pPr>
              <w:pStyle w:val="TabellRader"/>
            </w:pPr>
            <w:r w:rsidRPr="00DB092C">
              <w:t>1,4</w:t>
            </w: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527BD8E3" w14:textId="542A696E" w:rsidR="00F7009D" w:rsidRPr="002E3C1E" w:rsidRDefault="009D6872" w:rsidP="00F7009D">
            <w:pPr>
              <w:pStyle w:val="TabellRader"/>
            </w:pPr>
            <w:r w:rsidRPr="00DB092C">
              <w:t>1,8</w:t>
            </w: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743C6C2E" w14:textId="7A1B72EE" w:rsidR="00F7009D" w:rsidRPr="002E3C1E" w:rsidRDefault="009D6872" w:rsidP="00F7009D">
            <w:pPr>
              <w:pStyle w:val="TabellRader"/>
            </w:pPr>
            <w:r w:rsidRPr="00DB092C">
              <w:t>3,1</w:t>
            </w: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4D0F25B5" w14:textId="0A1509BA" w:rsidR="00F7009D" w:rsidRPr="002E3C1E" w:rsidRDefault="009D6872" w:rsidP="00F7009D">
            <w:pPr>
              <w:pStyle w:val="TabellRader"/>
            </w:pPr>
            <w:r w:rsidRPr="00DB092C">
              <w:t>3,9</w:t>
            </w:r>
          </w:p>
        </w:tc>
        <w:tc>
          <w:tcPr>
            <w:tcW w:w="546" w:type="dxa"/>
            <w:tcBorders>
              <w:top w:val="single" w:sz="6" w:space="0" w:color="auto"/>
              <w:left w:val="nil"/>
              <w:bottom w:val="single" w:sz="6" w:space="0" w:color="auto"/>
              <w:right w:val="nil"/>
            </w:tcBorders>
            <w:tcMar>
              <w:top w:w="0" w:type="dxa"/>
              <w:left w:w="57" w:type="dxa"/>
              <w:bottom w:w="0" w:type="dxa"/>
              <w:right w:w="85" w:type="dxa"/>
            </w:tcMar>
            <w:vAlign w:val="bottom"/>
          </w:tcPr>
          <w:p w14:paraId="59267A7A" w14:textId="6422E262" w:rsidR="00F7009D" w:rsidRPr="002E3C1E" w:rsidRDefault="009D6872" w:rsidP="00F7009D">
            <w:pPr>
              <w:pStyle w:val="TabellRader"/>
            </w:pPr>
            <w:r w:rsidRPr="00DB092C">
              <w:t>4,8</w:t>
            </w:r>
          </w:p>
        </w:tc>
      </w:tr>
      <w:tr w:rsidR="00F7009D" w:rsidRPr="00F436EE" w14:paraId="0CEA5B29" w14:textId="77777777" w:rsidTr="00F7009D">
        <w:tc>
          <w:tcPr>
            <w:tcW w:w="1653" w:type="dxa"/>
            <w:tcBorders>
              <w:top w:val="single" w:sz="6" w:space="0" w:color="auto"/>
              <w:left w:val="nil"/>
              <w:bottom w:val="single" w:sz="12" w:space="0" w:color="auto"/>
              <w:right w:val="nil"/>
            </w:tcBorders>
            <w:shd w:val="clear" w:color="auto" w:fill="auto"/>
          </w:tcPr>
          <w:p w14:paraId="0368270B" w14:textId="77777777" w:rsidR="00F7009D" w:rsidRPr="002E3C1E" w:rsidRDefault="009D6872" w:rsidP="00F7009D">
            <w:pPr>
              <w:pStyle w:val="TabellRader"/>
              <w:jc w:val="left"/>
              <w:rPr>
                <w:highlight w:val="yellow"/>
              </w:rPr>
            </w:pPr>
            <w:r w:rsidRPr="002E3C1E">
              <w:t>Budgeteringsmarginal, procent av BNP</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4DAE7B8E" w14:textId="2953C430" w:rsidR="00F7009D" w:rsidRPr="002E3C1E" w:rsidRDefault="009D6872" w:rsidP="00F7009D">
            <w:pPr>
              <w:pStyle w:val="TabellRader"/>
              <w:rPr>
                <w:highlight w:val="yellow"/>
              </w:rPr>
            </w:pPr>
            <w:r w:rsidRPr="00DB092C">
              <w:t>0,4</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39C6D705" w14:textId="0D9A1F36" w:rsidR="00F7009D" w:rsidRPr="002E3C1E" w:rsidRDefault="009D6872" w:rsidP="00F7009D">
            <w:pPr>
              <w:pStyle w:val="TabellRader"/>
              <w:rPr>
                <w:highlight w:val="yellow"/>
              </w:rPr>
            </w:pPr>
            <w:r w:rsidRPr="00DB092C">
              <w:t>0,5</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1C33ABE4" w14:textId="6CAC0FD0" w:rsidR="00F7009D" w:rsidRPr="002E3C1E" w:rsidRDefault="009D6872" w:rsidP="00F7009D">
            <w:pPr>
              <w:pStyle w:val="TabellRader"/>
              <w:rPr>
                <w:highlight w:val="yellow"/>
              </w:rPr>
            </w:pPr>
            <w:r w:rsidRPr="00DB092C">
              <w:t>0,8</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055611D7" w14:textId="1FE79D6B" w:rsidR="00F7009D" w:rsidRPr="002E3C1E" w:rsidRDefault="009D6872" w:rsidP="00F7009D">
            <w:pPr>
              <w:pStyle w:val="TabellRader"/>
              <w:rPr>
                <w:highlight w:val="yellow"/>
              </w:rPr>
            </w:pPr>
            <w:r w:rsidRPr="00DB092C">
              <w:t>1,0</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51F70792" w14:textId="138ED948" w:rsidR="00F7009D" w:rsidRPr="002E3C1E" w:rsidRDefault="009D6872" w:rsidP="00F7009D">
            <w:pPr>
              <w:pStyle w:val="TabellRader"/>
              <w:rPr>
                <w:highlight w:val="yellow"/>
              </w:rPr>
            </w:pPr>
            <w:r w:rsidRPr="00DB092C">
              <w:t>1,3</w:t>
            </w:r>
          </w:p>
        </w:tc>
      </w:tr>
      <w:tr w:rsidR="00F7009D" w:rsidRPr="00F436EE" w14:paraId="739C2E05" w14:textId="77777777" w:rsidTr="00F7009D">
        <w:tc>
          <w:tcPr>
            <w:tcW w:w="1653" w:type="dxa"/>
            <w:tcBorders>
              <w:top w:val="single" w:sz="12" w:space="0" w:color="auto"/>
              <w:left w:val="nil"/>
              <w:bottom w:val="single" w:sz="6" w:space="0" w:color="auto"/>
              <w:right w:val="nil"/>
            </w:tcBorders>
            <w:shd w:val="clear" w:color="auto" w:fill="auto"/>
          </w:tcPr>
          <w:p w14:paraId="15B7F5AF" w14:textId="77777777" w:rsidR="00F7009D" w:rsidRPr="002E3C1E" w:rsidRDefault="009D6872" w:rsidP="00F7009D">
            <w:pPr>
              <w:pStyle w:val="TabellRader"/>
              <w:jc w:val="left"/>
            </w:pPr>
            <w:r w:rsidRPr="002E3C1E">
              <w:t>Finansiellt sparande offentlig sektor, procent av BNP</w:t>
            </w:r>
          </w:p>
        </w:tc>
        <w:tc>
          <w:tcPr>
            <w:tcW w:w="546" w:type="dxa"/>
            <w:tcBorders>
              <w:top w:val="single" w:sz="12" w:space="0" w:color="auto"/>
              <w:left w:val="nil"/>
              <w:bottom w:val="single" w:sz="6" w:space="0" w:color="auto"/>
              <w:right w:val="nil"/>
            </w:tcBorders>
            <w:tcMar>
              <w:top w:w="0" w:type="dxa"/>
              <w:left w:w="57" w:type="dxa"/>
              <w:bottom w:w="0" w:type="dxa"/>
              <w:right w:w="85" w:type="dxa"/>
            </w:tcMar>
            <w:vAlign w:val="bottom"/>
          </w:tcPr>
          <w:p w14:paraId="4D59007B" w14:textId="6A32569A" w:rsidR="00F7009D" w:rsidRPr="002E3C1E" w:rsidRDefault="009D6872" w:rsidP="00F7009D">
            <w:pPr>
              <w:pStyle w:val="TabellRader"/>
            </w:pPr>
            <w:r w:rsidRPr="00DB092C">
              <w:t>-1,6</w:t>
            </w:r>
          </w:p>
        </w:tc>
        <w:tc>
          <w:tcPr>
            <w:tcW w:w="546" w:type="dxa"/>
            <w:tcBorders>
              <w:top w:val="single" w:sz="12" w:space="0" w:color="auto"/>
              <w:left w:val="nil"/>
              <w:bottom w:val="single" w:sz="6" w:space="0" w:color="auto"/>
              <w:right w:val="nil"/>
            </w:tcBorders>
            <w:tcMar>
              <w:top w:w="0" w:type="dxa"/>
              <w:left w:w="57" w:type="dxa"/>
              <w:bottom w:w="0" w:type="dxa"/>
              <w:right w:w="85" w:type="dxa"/>
            </w:tcMar>
            <w:vAlign w:val="bottom"/>
          </w:tcPr>
          <w:p w14:paraId="6A745A94" w14:textId="28313BAC" w:rsidR="00F7009D" w:rsidRPr="002E3C1E" w:rsidRDefault="009D6872" w:rsidP="00F7009D">
            <w:pPr>
              <w:pStyle w:val="TabellRader"/>
            </w:pPr>
            <w:r w:rsidRPr="00DB092C">
              <w:t>-0,3</w:t>
            </w:r>
          </w:p>
        </w:tc>
        <w:tc>
          <w:tcPr>
            <w:tcW w:w="546" w:type="dxa"/>
            <w:tcBorders>
              <w:top w:val="single" w:sz="12" w:space="0" w:color="auto"/>
              <w:left w:val="nil"/>
              <w:bottom w:val="single" w:sz="6" w:space="0" w:color="auto"/>
              <w:right w:val="nil"/>
            </w:tcBorders>
            <w:tcMar>
              <w:top w:w="0" w:type="dxa"/>
              <w:left w:w="57" w:type="dxa"/>
              <w:bottom w:w="0" w:type="dxa"/>
              <w:right w:w="85" w:type="dxa"/>
            </w:tcMar>
            <w:vAlign w:val="bottom"/>
          </w:tcPr>
          <w:p w14:paraId="0CC3CF30" w14:textId="03CAF447" w:rsidR="00F7009D" w:rsidRPr="002E3C1E" w:rsidRDefault="009D6872" w:rsidP="00F7009D">
            <w:pPr>
              <w:pStyle w:val="TabellRader"/>
            </w:pPr>
            <w:r w:rsidRPr="00DB092C">
              <w:t>0,2</w:t>
            </w:r>
          </w:p>
        </w:tc>
        <w:tc>
          <w:tcPr>
            <w:tcW w:w="546" w:type="dxa"/>
            <w:tcBorders>
              <w:top w:val="single" w:sz="12" w:space="0" w:color="auto"/>
              <w:left w:val="nil"/>
              <w:bottom w:val="single" w:sz="6" w:space="0" w:color="auto"/>
              <w:right w:val="nil"/>
            </w:tcBorders>
            <w:tcMar>
              <w:top w:w="0" w:type="dxa"/>
              <w:left w:w="57" w:type="dxa"/>
              <w:bottom w:w="0" w:type="dxa"/>
              <w:right w:w="85" w:type="dxa"/>
            </w:tcMar>
            <w:vAlign w:val="bottom"/>
          </w:tcPr>
          <w:p w14:paraId="4EF01BBC" w14:textId="1C0A0383" w:rsidR="00F7009D" w:rsidRPr="002E3C1E" w:rsidRDefault="009D6872" w:rsidP="00F7009D">
            <w:pPr>
              <w:pStyle w:val="TabellRader"/>
            </w:pPr>
            <w:r w:rsidRPr="00DB092C">
              <w:t>0,7</w:t>
            </w:r>
          </w:p>
        </w:tc>
        <w:tc>
          <w:tcPr>
            <w:tcW w:w="546" w:type="dxa"/>
            <w:tcBorders>
              <w:top w:val="single" w:sz="12" w:space="0" w:color="auto"/>
              <w:left w:val="nil"/>
              <w:bottom w:val="single" w:sz="6" w:space="0" w:color="auto"/>
              <w:right w:val="nil"/>
            </w:tcBorders>
            <w:tcMar>
              <w:top w:w="0" w:type="dxa"/>
              <w:left w:w="57" w:type="dxa"/>
              <w:bottom w:w="0" w:type="dxa"/>
              <w:right w:w="85" w:type="dxa"/>
            </w:tcMar>
            <w:vAlign w:val="bottom"/>
          </w:tcPr>
          <w:p w14:paraId="6C64D715" w14:textId="47358983" w:rsidR="00F7009D" w:rsidRPr="002E3C1E" w:rsidRDefault="009D6872" w:rsidP="00F7009D">
            <w:pPr>
              <w:pStyle w:val="TabellRader"/>
            </w:pPr>
            <w:r w:rsidRPr="00DB092C">
              <w:t>1,2</w:t>
            </w:r>
          </w:p>
        </w:tc>
      </w:tr>
      <w:tr w:rsidR="00F7009D" w:rsidRPr="00F436EE" w14:paraId="454AF116" w14:textId="77777777" w:rsidTr="00F7009D">
        <w:tc>
          <w:tcPr>
            <w:tcW w:w="1653" w:type="dxa"/>
            <w:tcBorders>
              <w:top w:val="single" w:sz="6" w:space="0" w:color="auto"/>
              <w:left w:val="nil"/>
              <w:bottom w:val="single" w:sz="12" w:space="0" w:color="auto"/>
              <w:right w:val="nil"/>
            </w:tcBorders>
            <w:shd w:val="clear" w:color="auto" w:fill="auto"/>
          </w:tcPr>
          <w:p w14:paraId="499E7D83" w14:textId="77777777" w:rsidR="00F7009D" w:rsidRPr="002E3C1E" w:rsidRDefault="009D6872" w:rsidP="00F7009D">
            <w:pPr>
              <w:pStyle w:val="TabellRader"/>
              <w:jc w:val="left"/>
            </w:pPr>
            <w:r w:rsidRPr="002E3C1E">
              <w:t>Strukturellt sparande offentlig sektor, procent av BNP</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6041E2A1" w14:textId="6BE94705" w:rsidR="00F7009D" w:rsidRPr="002E3C1E" w:rsidRDefault="009D6872" w:rsidP="00F7009D">
            <w:pPr>
              <w:pStyle w:val="TabellRader"/>
            </w:pPr>
            <w:r w:rsidRPr="00DB092C">
              <w:t>-0,2</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5AA024BC" w14:textId="6F568240" w:rsidR="00F7009D" w:rsidRPr="002E3C1E" w:rsidRDefault="009D6872" w:rsidP="00F7009D">
            <w:pPr>
              <w:pStyle w:val="TabellRader"/>
            </w:pPr>
            <w:r w:rsidRPr="00DB092C">
              <w:t>0,5</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4CAE2FDD" w14:textId="64CFBF9E" w:rsidR="00F7009D" w:rsidRPr="002E3C1E" w:rsidRDefault="009D6872" w:rsidP="00F7009D">
            <w:pPr>
              <w:pStyle w:val="TabellRader"/>
            </w:pPr>
            <w:r w:rsidRPr="00DB092C">
              <w:t>0,4</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516F1CE2" w14:textId="10F6FFAC" w:rsidR="00F7009D" w:rsidRPr="002E3C1E" w:rsidRDefault="009D6872" w:rsidP="00F7009D">
            <w:pPr>
              <w:pStyle w:val="TabellRader"/>
            </w:pPr>
            <w:r w:rsidRPr="00DB092C">
              <w:t>0,8</w:t>
            </w:r>
          </w:p>
        </w:tc>
        <w:tc>
          <w:tcPr>
            <w:tcW w:w="546" w:type="dxa"/>
            <w:tcBorders>
              <w:top w:val="single" w:sz="6" w:space="0" w:color="auto"/>
              <w:left w:val="nil"/>
              <w:bottom w:val="single" w:sz="12" w:space="0" w:color="auto"/>
              <w:right w:val="nil"/>
            </w:tcBorders>
            <w:tcMar>
              <w:top w:w="0" w:type="dxa"/>
              <w:left w:w="57" w:type="dxa"/>
              <w:bottom w:w="0" w:type="dxa"/>
              <w:right w:w="85" w:type="dxa"/>
            </w:tcMar>
            <w:vAlign w:val="bottom"/>
          </w:tcPr>
          <w:p w14:paraId="2EB3DDA6" w14:textId="6EBB12D8" w:rsidR="00F7009D" w:rsidRPr="002E3C1E" w:rsidRDefault="009D6872" w:rsidP="00F7009D">
            <w:pPr>
              <w:pStyle w:val="TabellRader"/>
            </w:pPr>
            <w:r w:rsidRPr="00DB092C">
              <w:t>1,2</w:t>
            </w:r>
          </w:p>
        </w:tc>
      </w:tr>
      <w:tr w:rsidR="00F7009D" w:rsidRPr="00C71C14" w14:paraId="04CE0FFA" w14:textId="77777777" w:rsidTr="00F7009D">
        <w:tc>
          <w:tcPr>
            <w:tcW w:w="1653" w:type="dxa"/>
            <w:tcBorders>
              <w:top w:val="single" w:sz="12" w:space="0" w:color="auto"/>
              <w:left w:val="nil"/>
              <w:bottom w:val="single" w:sz="18" w:space="0" w:color="auto"/>
              <w:right w:val="nil"/>
            </w:tcBorders>
            <w:shd w:val="clear" w:color="auto" w:fill="auto"/>
          </w:tcPr>
          <w:p w14:paraId="670FB347" w14:textId="77777777" w:rsidR="00F7009D" w:rsidRPr="002E3C1E" w:rsidRDefault="009D6872" w:rsidP="00F7009D">
            <w:pPr>
              <w:pStyle w:val="TabellRader"/>
              <w:jc w:val="left"/>
            </w:pPr>
            <w:r w:rsidRPr="002E3C1E">
              <w:t>Offentliga sektorns utgifter, procent av BNP</w:t>
            </w:r>
          </w:p>
        </w:tc>
        <w:tc>
          <w:tcPr>
            <w:tcW w:w="546" w:type="dxa"/>
            <w:tcBorders>
              <w:top w:val="single" w:sz="12" w:space="0" w:color="auto"/>
              <w:left w:val="nil"/>
              <w:bottom w:val="single" w:sz="18" w:space="0" w:color="auto"/>
              <w:right w:val="nil"/>
            </w:tcBorders>
            <w:tcMar>
              <w:top w:w="0" w:type="dxa"/>
              <w:left w:w="57" w:type="dxa"/>
              <w:bottom w:w="0" w:type="dxa"/>
              <w:right w:w="85" w:type="dxa"/>
            </w:tcMar>
            <w:vAlign w:val="bottom"/>
          </w:tcPr>
          <w:p w14:paraId="605DA646" w14:textId="19CECC80" w:rsidR="00F7009D" w:rsidRPr="002E3C1E" w:rsidRDefault="009D6872" w:rsidP="00F7009D">
            <w:pPr>
              <w:pStyle w:val="TabellRader"/>
            </w:pPr>
            <w:r w:rsidRPr="00DB092C">
              <w:t>50,1</w:t>
            </w:r>
          </w:p>
        </w:tc>
        <w:tc>
          <w:tcPr>
            <w:tcW w:w="546" w:type="dxa"/>
            <w:tcBorders>
              <w:top w:val="single" w:sz="12" w:space="0" w:color="auto"/>
              <w:left w:val="nil"/>
              <w:bottom w:val="single" w:sz="18" w:space="0" w:color="auto"/>
              <w:right w:val="nil"/>
            </w:tcBorders>
            <w:tcMar>
              <w:top w:w="0" w:type="dxa"/>
              <w:left w:w="57" w:type="dxa"/>
              <w:bottom w:w="0" w:type="dxa"/>
              <w:right w:w="85" w:type="dxa"/>
            </w:tcMar>
            <w:vAlign w:val="bottom"/>
          </w:tcPr>
          <w:p w14:paraId="03C0B276" w14:textId="2D8810DC" w:rsidR="00F7009D" w:rsidRPr="002E3C1E" w:rsidRDefault="009D6872" w:rsidP="00F7009D">
            <w:pPr>
              <w:pStyle w:val="TabellRader"/>
            </w:pPr>
            <w:r w:rsidRPr="00DB092C">
              <w:t>48,9</w:t>
            </w:r>
          </w:p>
        </w:tc>
        <w:tc>
          <w:tcPr>
            <w:tcW w:w="546" w:type="dxa"/>
            <w:tcBorders>
              <w:top w:val="single" w:sz="12" w:space="0" w:color="auto"/>
              <w:left w:val="nil"/>
              <w:bottom w:val="single" w:sz="18" w:space="0" w:color="auto"/>
              <w:right w:val="nil"/>
            </w:tcBorders>
            <w:tcMar>
              <w:top w:w="0" w:type="dxa"/>
              <w:left w:w="57" w:type="dxa"/>
              <w:bottom w:w="0" w:type="dxa"/>
              <w:right w:w="85" w:type="dxa"/>
            </w:tcMar>
            <w:vAlign w:val="bottom"/>
          </w:tcPr>
          <w:p w14:paraId="128B02FB" w14:textId="57FB90E7" w:rsidR="00F7009D" w:rsidRPr="002E3C1E" w:rsidRDefault="009D6872" w:rsidP="00F7009D">
            <w:pPr>
              <w:pStyle w:val="TabellRader"/>
            </w:pPr>
            <w:r w:rsidRPr="00DB092C">
              <w:t>48,3</w:t>
            </w:r>
          </w:p>
        </w:tc>
        <w:tc>
          <w:tcPr>
            <w:tcW w:w="546" w:type="dxa"/>
            <w:tcBorders>
              <w:top w:val="single" w:sz="12" w:space="0" w:color="auto"/>
              <w:left w:val="nil"/>
              <w:bottom w:val="single" w:sz="18" w:space="0" w:color="auto"/>
              <w:right w:val="nil"/>
            </w:tcBorders>
            <w:tcMar>
              <w:top w:w="0" w:type="dxa"/>
              <w:left w:w="57" w:type="dxa"/>
              <w:bottom w:w="0" w:type="dxa"/>
              <w:right w:w="85" w:type="dxa"/>
            </w:tcMar>
            <w:vAlign w:val="bottom"/>
          </w:tcPr>
          <w:p w14:paraId="79FE0DCE" w14:textId="68F2C49C" w:rsidR="00F7009D" w:rsidRPr="002E3C1E" w:rsidRDefault="009D6872" w:rsidP="00F7009D">
            <w:pPr>
              <w:pStyle w:val="TabellRader"/>
            </w:pPr>
            <w:r w:rsidRPr="00DB092C">
              <w:t>48,0</w:t>
            </w:r>
          </w:p>
        </w:tc>
        <w:tc>
          <w:tcPr>
            <w:tcW w:w="546" w:type="dxa"/>
            <w:tcBorders>
              <w:top w:val="single" w:sz="12" w:space="0" w:color="auto"/>
              <w:left w:val="nil"/>
              <w:bottom w:val="single" w:sz="18" w:space="0" w:color="auto"/>
              <w:right w:val="nil"/>
            </w:tcBorders>
            <w:tcMar>
              <w:top w:w="0" w:type="dxa"/>
              <w:left w:w="57" w:type="dxa"/>
              <w:bottom w:w="0" w:type="dxa"/>
              <w:right w:w="85" w:type="dxa"/>
            </w:tcMar>
            <w:vAlign w:val="bottom"/>
          </w:tcPr>
          <w:p w14:paraId="226481A3" w14:textId="446D7495" w:rsidR="00F7009D" w:rsidRPr="002E3C1E" w:rsidRDefault="009D6872" w:rsidP="00F7009D">
            <w:pPr>
              <w:pStyle w:val="TabellRader"/>
            </w:pPr>
            <w:r w:rsidRPr="00DB092C">
              <w:t>47,4</w:t>
            </w:r>
          </w:p>
        </w:tc>
      </w:tr>
    </w:tbl>
    <w:p w14:paraId="7047A16A" w14:textId="75E111EE" w:rsidR="00F7009D" w:rsidRPr="002E3C1E" w:rsidRDefault="009D6872" w:rsidP="00F7009D">
      <w:pPr>
        <w:pStyle w:val="TabellFotnot"/>
        <w:spacing w:before="20"/>
      </w:pPr>
      <w:r w:rsidRPr="002E3C1E">
        <w:rPr>
          <w:vertAlign w:val="superscript"/>
        </w:rPr>
        <w:t>1</w:t>
      </w:r>
      <w:r w:rsidRPr="002E3C1E">
        <w:t xml:space="preserve"> </w:t>
      </w:r>
      <w:r>
        <w:t>2012 års priser.</w:t>
      </w:r>
      <w:r w:rsidRPr="002E3C1E">
        <w:t xml:space="preserve"> Beräkningen av fasta priser är utförd med en schabloniserad metod. När det gäller de takbegränsade utgifterna är utgifter motsvarande andelen trans</w:t>
      </w:r>
      <w:r w:rsidRPr="002E3C1E">
        <w:softHyphen/>
        <w:t>fereringsanslag (känsliga för förändringar i volymer och makroekonomiska förut</w:t>
      </w:r>
      <w:r w:rsidRPr="002E3C1E">
        <w:softHyphen/>
        <w:t>sättningar) deflaterade med implicitprisindex för hushållens konsumtionsutgifter, utgifter motsvarande andelen förvaltningsanslag (pris- och löneomräknade anslag) är deflaterade med implicitprisindex för statliga konsumtionsutgifter och utgifter motsvarande andelen anslag som inte är indexerade är deflaterade med deflatorn för BNP. Samma metod har använts för beräkningen av utgiftstaket i fasta priser (med undantag för att 1 procent av de takbegränsade utgifterna, motsvarande riktlinjen för budgeteringsmarginalens storlek för det innevarande året, har behandlats som transfereringsanslag).</w:t>
      </w:r>
    </w:p>
    <w:p w14:paraId="0708572C" w14:textId="77777777" w:rsidR="00F7009D" w:rsidRPr="002E3C1E" w:rsidRDefault="009D6872" w:rsidP="00F7009D">
      <w:pPr>
        <w:pStyle w:val="TabellFotnot"/>
        <w:spacing w:before="20"/>
      </w:pPr>
      <w:r w:rsidRPr="002E3C1E">
        <w:t>Källor: Statistiska centralbyrån och egna beräkningar.</w:t>
      </w:r>
    </w:p>
    <w:p w14:paraId="0BE6FC36" w14:textId="77777777" w:rsidR="00F7009D" w:rsidRPr="00C71C14" w:rsidRDefault="00F7009D" w:rsidP="00F7009D">
      <w:pPr>
        <w:pStyle w:val="Brdtextmedindrag"/>
        <w:ind w:firstLine="0"/>
        <w:rPr>
          <w:highlight w:val="yellow"/>
        </w:rPr>
      </w:pPr>
    </w:p>
    <w:p w14:paraId="79E46D7D" w14:textId="29F89A03" w:rsidR="00F7009D" w:rsidRPr="00990748" w:rsidRDefault="009D6872" w:rsidP="00F7009D">
      <w:pPr>
        <w:pStyle w:val="Brdtext"/>
      </w:pPr>
      <w:r w:rsidRPr="00990748">
        <w:t xml:space="preserve">Vid en sämre utveckling av konjunkturen än väntat kommer de takbegränsade utgifterna på sikt sannolikt att bli lägre på </w:t>
      </w:r>
      <w:r>
        <w:t>grund av en långsammare pris- och löneutveckling</w:t>
      </w:r>
      <w:r w:rsidRPr="00990748">
        <w:t xml:space="preserve">, även om högre arbetsmarknadsrelaterade utgifter kan motverka </w:t>
      </w:r>
      <w:r>
        <w:t>en sådan utveckling</w:t>
      </w:r>
      <w:r w:rsidRPr="00990748">
        <w:t xml:space="preserve"> i det korta perspektivet. Det är viktigt att i detta </w:t>
      </w:r>
      <w:r w:rsidRPr="00990748">
        <w:lastRenderedPageBreak/>
        <w:t>sammanhang poängtera att en större budgeteringsmarginal visserligen innebär att det maximala utrymmet för reformer på utgiftssidan också är större</w:t>
      </w:r>
      <w:r>
        <w:t>,</w:t>
      </w:r>
      <w:r w:rsidRPr="00990748">
        <w:t xml:space="preserve"> men att ett ianspråktagande av detta utrymme för reformer likafullt primärt begränsas av överskottsmålet.</w:t>
      </w:r>
    </w:p>
    <w:p w14:paraId="7BA79DCA" w14:textId="77777777" w:rsidR="00F7009D" w:rsidRPr="000463CF" w:rsidRDefault="009D6872" w:rsidP="00F7009D">
      <w:pPr>
        <w:pStyle w:val="Rubrik6utannumrering"/>
      </w:pPr>
      <w:r w:rsidRPr="000463CF">
        <w:t>Utgiftstaket och de totala offentliga utgifterna i förhållande till BNP</w:t>
      </w:r>
    </w:p>
    <w:p w14:paraId="298BD2BF" w14:textId="6861BDED" w:rsidR="00F7009D" w:rsidRDefault="009D6872" w:rsidP="00F7009D">
      <w:pPr>
        <w:pStyle w:val="Brdtext"/>
        <w:rPr>
          <w:highlight w:val="yellow"/>
        </w:rPr>
      </w:pPr>
      <w:r w:rsidRPr="000463CF">
        <w:t>Den mycket svaga konjunkturutvecklingen 2009, med fallande nominell BNP, innebar att utgiftstaket</w:t>
      </w:r>
      <w:r>
        <w:t xml:space="preserve"> </w:t>
      </w:r>
      <w:r w:rsidRPr="000463CF">
        <w:t>s</w:t>
      </w:r>
      <w:r>
        <w:t>om</w:t>
      </w:r>
      <w:r w:rsidRPr="000463CF">
        <w:t xml:space="preserve"> andel av BNP tillfälligt </w:t>
      </w:r>
      <w:r>
        <w:t>ökade.</w:t>
      </w:r>
      <w:r w:rsidRPr="000463CF">
        <w:t xml:space="preserve"> </w:t>
      </w:r>
      <w:r>
        <w:t xml:space="preserve">År </w:t>
      </w:r>
      <w:r w:rsidRPr="000463CF">
        <w:t>2013–2018 beräknas andelen sjunka från ca 30 procent till drygt 27</w:t>
      </w:r>
      <w:r>
        <w:t> </w:t>
      </w:r>
      <w:r w:rsidRPr="000463CF">
        <w:t>procent av BNP. I förhållande till potentiell BNP utvecklades utgiftstakets nivå naturligt nog jämnare under krisåret 2009, medan nivån efter 2012 minskar på ungefär samma sätt som i förhållande till faktisk BNP. Även de totala offentliga utgifterna i procent av BNP bedöms minska 2013–2018.</w:t>
      </w:r>
    </w:p>
    <w:p w14:paraId="47CCD103" w14:textId="77777777" w:rsidR="00F7009D" w:rsidRDefault="00F7009D" w:rsidP="00F7009D">
      <w:pPr>
        <w:pStyle w:val="Brdtextmedindrag"/>
        <w:ind w:firstLine="0"/>
        <w:rPr>
          <w:highlight w:val="yellow"/>
        </w:rPr>
      </w:pPr>
    </w:p>
    <w:p w14:paraId="41092158" w14:textId="3048BA9C" w:rsidR="00F7009D" w:rsidRPr="006776EE" w:rsidRDefault="009D6872" w:rsidP="00F7009D">
      <w:pPr>
        <w:pStyle w:val="DiagramRubrik"/>
      </w:pPr>
      <w:bookmarkStart w:id="291" w:name="_Toc384401777"/>
      <w:r>
        <w:t xml:space="preserve">Diagram </w:t>
      </w:r>
      <w:r w:rsidR="0009067D">
        <w:fldChar w:fldCharType="begin"/>
      </w:r>
      <w:r w:rsidR="0009067D">
        <w:instrText xml:space="preserve"> STYLEREF "Rubrik 1"\n</w:instrText>
      </w:r>
      <w:r w:rsidR="0009067D">
        <w:instrText xml:space="preserve"> \* MERGEFORMAT </w:instrText>
      </w:r>
      <w:r w:rsidR="0009067D">
        <w:fldChar w:fldCharType="separate"/>
      </w:r>
      <w:r w:rsidR="004642B5" w:rsidRPr="004642B5">
        <w:rPr>
          <w:bCs/>
          <w:noProof/>
        </w:rPr>
        <w:t>4</w:t>
      </w:r>
      <w:r w:rsidR="0009067D">
        <w:rPr>
          <w:bCs/>
          <w:noProof/>
        </w:rPr>
        <w:fldChar w:fldCharType="end"/>
      </w:r>
      <w:r>
        <w:rPr>
          <w:noProof/>
        </w:rPr>
        <w:t>.</w:t>
      </w:r>
      <w:fldSimple w:instr=" SEQ Diagram \* ARABIC \s 1 ">
        <w:r w:rsidR="004642B5">
          <w:rPr>
            <w:noProof/>
          </w:rPr>
          <w:t>2</w:t>
        </w:r>
      </w:fldSimple>
      <w:r>
        <w:t xml:space="preserve"> Utgiftstak 1997</w:t>
      </w:r>
      <w:r w:rsidRPr="00F436EE">
        <w:t>–</w:t>
      </w:r>
      <w:r>
        <w:t>2018</w:t>
      </w:r>
      <w:bookmarkEnd w:id="291"/>
    </w:p>
    <w:p w14:paraId="22240F26" w14:textId="0094C3E5" w:rsidR="00F7009D" w:rsidRDefault="009D6872" w:rsidP="00F7009D">
      <w:pPr>
        <w:pStyle w:val="Brdtext"/>
        <w:spacing w:line="260" w:lineRule="atLeast"/>
      </w:pPr>
      <w:r>
        <w:rPr>
          <w:noProof/>
          <w:lang w:eastAsia="sv-SE"/>
        </w:rPr>
        <w:drawing>
          <wp:inline distT="0" distB="0" distL="0" distR="0" wp14:anchorId="4552E904" wp14:editId="378FA96E">
            <wp:extent cx="2753995" cy="2044037"/>
            <wp:effectExtent l="0" t="0" r="8255" b="0"/>
            <wp:docPr id="375" name="Diagram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12"/>
              </a:graphicData>
            </a:graphic>
          </wp:inline>
        </w:drawing>
      </w:r>
    </w:p>
    <w:p w14:paraId="49ED966A" w14:textId="55C03794" w:rsidR="00F7009D" w:rsidRDefault="009D6872" w:rsidP="00F7009D">
      <w:pPr>
        <w:pStyle w:val="DiagramFotnot"/>
        <w:ind w:left="0"/>
      </w:pPr>
      <w:r w:rsidRPr="006776EE">
        <w:rPr>
          <w:spacing w:val="4"/>
        </w:rPr>
        <w:t>Anm.: För att uppnå jämförbarhet över tiden har utgiftstak och takbegränsade utgifter rensats från skillnader över tiden i tekniska justeringar.</w:t>
      </w:r>
      <w:r>
        <w:rPr>
          <w:spacing w:val="4"/>
        </w:rPr>
        <w:br/>
      </w:r>
      <w:r w:rsidRPr="006776EE">
        <w:rPr>
          <w:spacing w:val="4"/>
        </w:rPr>
        <w:t>Källor: Statistiska centralbyrån och egna beräkningar.</w:t>
      </w:r>
    </w:p>
    <w:p w14:paraId="4CEAE159" w14:textId="77777777" w:rsidR="00F7009D" w:rsidRPr="003A15D4" w:rsidRDefault="009D6872" w:rsidP="00F7009D">
      <w:pPr>
        <w:pStyle w:val="Rubrik6utannumrering"/>
      </w:pPr>
      <w:r w:rsidRPr="003A15D4">
        <w:t>Utvecklingen av de takbegränsade utgifterna och budgeteringsmarginalens storlek</w:t>
      </w:r>
    </w:p>
    <w:p w14:paraId="7C55A944" w14:textId="3D6941C9" w:rsidR="00F7009D" w:rsidRPr="003A15D4" w:rsidRDefault="009D6872" w:rsidP="00F7009D">
      <w:pPr>
        <w:pStyle w:val="Brdtext"/>
      </w:pPr>
      <w:r w:rsidRPr="003A15D4">
        <w:t>Regeringens bedömning av utgiftstakets nivåer för 2017 och 2018 innebär att de ökar med 47</w:t>
      </w:r>
      <w:r>
        <w:t> </w:t>
      </w:r>
      <w:r w:rsidRPr="003A15D4">
        <w:t>respektive 40 miljarder kronor i förhållande till föregående år. Det är en större ökning än den genomsnittliga årliga ökningen vid fastställandet av nivån på utgiftstaket sedan utgiftstaket infördes 1997. Den genomsnittliga årliga ökningen i löpande priser 1998–2016 uppgår till 2,8 procent, medan motsvarande ökning 2017 och 2018 uppgår till 4,0 respektive 3,3 procent.</w:t>
      </w:r>
    </w:p>
    <w:p w14:paraId="7D4B9FF1" w14:textId="5DA3F9ED" w:rsidR="00F7009D" w:rsidRPr="003A15D4" w:rsidRDefault="009D6872" w:rsidP="00F7009D">
      <w:pPr>
        <w:pStyle w:val="Brdtextmedindrag"/>
      </w:pPr>
      <w:r w:rsidRPr="003A15D4">
        <w:t>Budgeteringsmarginalen</w:t>
      </w:r>
      <w:r>
        <w:t xml:space="preserve"> som andel </w:t>
      </w:r>
      <w:r w:rsidRPr="003A15D4">
        <w:t>av de takbegränsade utgifterna är större 2017 och 2018</w:t>
      </w:r>
      <w:r>
        <w:t xml:space="preserve"> </w:t>
      </w:r>
      <w:r w:rsidRPr="003A15D4">
        <w:t xml:space="preserve">än vad som följer av riktlinjen för </w:t>
      </w:r>
      <w:r w:rsidRPr="003A15D4">
        <w:lastRenderedPageBreak/>
        <w:t>budgeteringsmarginalens minsta storlek</w:t>
      </w:r>
      <w:r>
        <w:t xml:space="preserve"> (3,0 procent av de takbegränsade utgifterna)</w:t>
      </w:r>
      <w:r w:rsidRPr="003A15D4">
        <w:t>.</w:t>
      </w:r>
    </w:p>
    <w:p w14:paraId="1C0DD987" w14:textId="0BAD3033" w:rsidR="00F7009D" w:rsidRPr="003A15D4" w:rsidRDefault="009D6872" w:rsidP="00F7009D">
      <w:pPr>
        <w:pStyle w:val="Brdtextmedindrag"/>
      </w:pPr>
      <w:r w:rsidRPr="003A15D4">
        <w:t>I den aktuella prognosen ökar de tak-begränsade utgifterna med i genomsnitt 26</w:t>
      </w:r>
      <w:r>
        <w:t> </w:t>
      </w:r>
      <w:r w:rsidRPr="003A15D4">
        <w:t xml:space="preserve">miljarder kronor per år 2014–2018, vilket motsvarar en årlig ökningstakt på 2,3 procent. </w:t>
      </w:r>
      <w:r>
        <w:t>Ökningen</w:t>
      </w:r>
      <w:r w:rsidRPr="003A15D4">
        <w:t xml:space="preserve"> beror främst på att en stor del av utgifterna är </w:t>
      </w:r>
      <w:r>
        <w:t>beroende av</w:t>
      </w:r>
      <w:r w:rsidRPr="003A15D4">
        <w:t xml:space="preserve"> den allmänna utvecklingen av priser och löner. Om budgeteringsmarginalen 2018</w:t>
      </w:r>
      <w:r>
        <w:t>,</w:t>
      </w:r>
      <w:r w:rsidRPr="003A15D4">
        <w:t xml:space="preserve"> exklusive den säkerhetsmarginal som bör upprätthållas i budgetpropositionen för 2018</w:t>
      </w:r>
      <w:r>
        <w:t>,</w:t>
      </w:r>
      <w:r w:rsidRPr="003A15D4">
        <w:t xml:space="preserve"> tas i anspråk av högre utgifter, oavsett anledning, skulle den genomsnittliga årliga utgiftsökningen 2014–2018</w:t>
      </w:r>
      <w:r>
        <w:t xml:space="preserve"> i stället</w:t>
      </w:r>
      <w:r w:rsidRPr="003A15D4">
        <w:t xml:space="preserve"> uppgå till ca </w:t>
      </w:r>
      <w:r>
        <w:t>33</w:t>
      </w:r>
      <w:r w:rsidRPr="003A15D4">
        <w:t xml:space="preserve"> miljarder kronor, eller 3,0 procent. Det är en lika stor</w:t>
      </w:r>
      <w:r>
        <w:t xml:space="preserve"> relativ</w:t>
      </w:r>
      <w:r w:rsidRPr="003A15D4">
        <w:t xml:space="preserve"> ökning som den genomsnittliga ökningen av de takbegränsade utgifterna 1998–2013. </w:t>
      </w:r>
    </w:p>
    <w:p w14:paraId="5D1FAD60" w14:textId="77777777" w:rsidR="00F7009D" w:rsidRPr="003A15D4" w:rsidRDefault="009D6872" w:rsidP="00F7009D">
      <w:pPr>
        <w:pStyle w:val="Rubrik6utannumrering"/>
      </w:pPr>
      <w:r w:rsidRPr="003A15D4">
        <w:t>Utvecklingen av utgiftstaket och de takbegränsade utgifterna i fasta priser</w:t>
      </w:r>
    </w:p>
    <w:p w14:paraId="1EB5E1E8" w14:textId="1E1180E4" w:rsidR="00F7009D" w:rsidRDefault="009D6872" w:rsidP="00F7009D">
      <w:pPr>
        <w:pStyle w:val="Brdtext"/>
      </w:pPr>
      <w:r w:rsidRPr="0069248D">
        <w:t>De takbegränsade utgifterna omräknade till fasta priser visar förändringen över tiden av storleken på volymen i staten och ålderspensionssystemet, t.ex. antalet kvadratmeter kontorsyta, antalet årsarbetskrafter och antalet personer med ersättning från olika transfereringssystem. År 2014–2018 ökar denna volym med 15 miljarder kronor eller 1,4 procent. Därmed växer den samlade storleken på staten och ålderspensions</w:t>
      </w:r>
      <w:r>
        <w:softHyphen/>
      </w:r>
      <w:r w:rsidRPr="0069248D">
        <w:t>systemet under de kommande åren, även utan beslut om nya reformer.</w:t>
      </w:r>
      <w:r w:rsidRPr="003A15D4">
        <w:t xml:space="preserve"> Förändringen i fasta priser är dock relativt liten och som andel av BNP minskar de takbegränsade utgifterna.</w:t>
      </w:r>
      <w:r>
        <w:t xml:space="preserve"> </w:t>
      </w:r>
    </w:p>
    <w:p w14:paraId="69287D5F" w14:textId="73FA4D81" w:rsidR="00F7009D" w:rsidRPr="003A15D4" w:rsidRDefault="009D6872" w:rsidP="00F7009D">
      <w:pPr>
        <w:pStyle w:val="Brdtextmedindrag"/>
      </w:pPr>
      <w:r w:rsidRPr="003A15D4">
        <w:t>Utgiftstaket är, omräknat till fasta priser, 50</w:t>
      </w:r>
      <w:r>
        <w:t> </w:t>
      </w:r>
      <w:r w:rsidRPr="003A15D4">
        <w:t xml:space="preserve">miljarder kronor högre 2018 än 2014. Beräknat i fasta priser ökar </w:t>
      </w:r>
      <w:r>
        <w:t xml:space="preserve">den bedömda </w:t>
      </w:r>
      <w:r w:rsidRPr="003A15D4">
        <w:t>nivån på utgiftstaket för 2017 med omkring 19</w:t>
      </w:r>
      <w:r>
        <w:t> </w:t>
      </w:r>
      <w:r w:rsidRPr="003A15D4">
        <w:t>miljarder kronor och nivån 2018 med 11</w:t>
      </w:r>
      <w:r>
        <w:t> </w:t>
      </w:r>
      <w:r w:rsidRPr="003A15D4">
        <w:t>miljarder kronor i förhållande till föregående år.</w:t>
      </w:r>
    </w:p>
    <w:p w14:paraId="3193BFA9" w14:textId="5E6A2A3C" w:rsidR="00F7009D" w:rsidRPr="003341B2" w:rsidRDefault="009D6872" w:rsidP="00F7009D">
      <w:pPr>
        <w:pStyle w:val="Rubrik2"/>
      </w:pPr>
      <w:bookmarkStart w:id="292" w:name="_Toc384401506"/>
      <w:r>
        <w:t>Uppföljning av god ekonomisk hushållning och det kommunala balanskravet</w:t>
      </w:r>
      <w:bookmarkEnd w:id="292"/>
    </w:p>
    <w:p w14:paraId="6D3735B5" w14:textId="77777777" w:rsidR="00F7009D" w:rsidRDefault="009D6872" w:rsidP="00F7009D">
      <w:pPr>
        <w:pStyle w:val="Brdtext"/>
      </w:pPr>
      <w:r>
        <w:t>Överskottsmålet för de offentliga finanserna inkluderar även det finansiella sparandet i kommunsektorn, dvs. i kommuner och landsting. Det finns dock inget uttalat mål för kommunsektorns finansiella sparande.</w:t>
      </w:r>
    </w:p>
    <w:p w14:paraId="7A144933" w14:textId="04C7C623" w:rsidR="00F7009D" w:rsidRDefault="009D6872" w:rsidP="00F7009D">
      <w:pPr>
        <w:pStyle w:val="Brdtextmedindrag"/>
      </w:pPr>
      <w:r>
        <w:lastRenderedPageBreak/>
        <w:t>Överskottsmålet är uttryckt i termer av finansiellt sparande som det definieras i nationalräkenskaperna. För kommuner och landsting är emellertid det ekonomiska resultatet, och inte det finansiella sparandet, avgörande för huruvida de uppfyller kommunallagens (1991:900) krav på en balanserad budget. Enligt detta krav ska kommuner och landsting upprätta en budget så att intäkterna överstiger kostnaderna. Endast om synnerliga skäl föreligger får avvikelser göras från balanskravet. Detta krav anger den lägsta godtagbara resultatnivån på kort sikt.</w:t>
      </w:r>
    </w:p>
    <w:p w14:paraId="295FEC14" w14:textId="51AAE335" w:rsidR="00F7009D" w:rsidRDefault="009D6872" w:rsidP="00F7009D">
      <w:pPr>
        <w:pStyle w:val="Brdtextmedindrag"/>
      </w:pPr>
      <w:r w:rsidRPr="00792DCC">
        <w:t xml:space="preserve">Mellan den kommunala redovisningen och nationalräkenskaperna förekommer redo-visningsmässiga skillnader som kan uppgå till flera miljarder kronor enskilda år </w:t>
      </w:r>
      <w:r>
        <w:t>(</w:t>
      </w:r>
      <w:r w:rsidRPr="00792DCC">
        <w:t xml:space="preserve">se </w:t>
      </w:r>
      <w:r>
        <w:rPr>
          <w:highlight w:val="yellow"/>
        </w:rPr>
        <w:fldChar w:fldCharType="begin"/>
      </w:r>
      <w:r>
        <w:rPr>
          <w:highlight w:val="yellow"/>
        </w:rPr>
        <w:instrText xml:space="preserve"> REF  _Ref382918438 \* Lower \h </w:instrText>
      </w:r>
      <w:r>
        <w:rPr>
          <w:highlight w:val="yellow"/>
        </w:rPr>
      </w:r>
      <w:r>
        <w:rPr>
          <w:highlight w:val="yellow"/>
        </w:rPr>
        <w:fldChar w:fldCharType="separate"/>
      </w:r>
      <w:r w:rsidR="004642B5">
        <w:t xml:space="preserve">diagram </w:t>
      </w:r>
      <w:r w:rsidR="004642B5" w:rsidRPr="004642B5">
        <w:rPr>
          <w:bCs/>
          <w:noProof/>
        </w:rPr>
        <w:t>4</w:t>
      </w:r>
      <w:r w:rsidR="004642B5">
        <w:rPr>
          <w:noProof/>
        </w:rPr>
        <w:t>.3</w:t>
      </w:r>
      <w:r>
        <w:rPr>
          <w:highlight w:val="yellow"/>
        </w:rPr>
        <w:fldChar w:fldCharType="end"/>
      </w:r>
      <w:r>
        <w:t>).</w:t>
      </w:r>
      <w:r w:rsidRPr="00792DCC">
        <w:t xml:space="preserve"> Skillnaderna be</w:t>
      </w:r>
      <w:r w:rsidRPr="00170685">
        <w:t xml:space="preserve">ror på att den kommunala redovisningen bygger på samma utgångspunkter som redovisningen inom näringslivet. </w:t>
      </w:r>
      <w:r>
        <w:t>Detta innebär att o</w:t>
      </w:r>
      <w:r w:rsidRPr="00170685">
        <w:t xml:space="preserve">m t.ex. investeringsutgifterna ökar kraftigt mellan två år får </w:t>
      </w:r>
      <w:r>
        <w:t>det</w:t>
      </w:r>
      <w:r w:rsidRPr="00170685">
        <w:t xml:space="preserve"> omedelbart genomslag på det finansiella sparandet, medan resultatet endast påverkas av investeringarnas avskrivningskostnader.</w:t>
      </w:r>
    </w:p>
    <w:p w14:paraId="0D125FA4" w14:textId="77777777" w:rsidR="00F7009D" w:rsidRDefault="00F7009D" w:rsidP="00F7009D">
      <w:pPr>
        <w:pStyle w:val="Brdtextmedindrag"/>
      </w:pPr>
    </w:p>
    <w:p w14:paraId="32960512" w14:textId="5DB22015" w:rsidR="00F7009D" w:rsidRDefault="009D6872" w:rsidP="00F7009D">
      <w:pPr>
        <w:pStyle w:val="DiagramRubrik"/>
      </w:pPr>
      <w:bookmarkStart w:id="293" w:name="_Ref382918438"/>
      <w:bookmarkStart w:id="294" w:name="_Ref382918401"/>
      <w:bookmarkStart w:id="295" w:name="_Toc384401778"/>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4</w:t>
      </w:r>
      <w:r w:rsidR="0009067D">
        <w:rPr>
          <w:bCs/>
          <w:noProof/>
        </w:rPr>
        <w:fldChar w:fldCharType="end"/>
      </w:r>
      <w:r>
        <w:rPr>
          <w:noProof/>
        </w:rPr>
        <w:t>.</w:t>
      </w:r>
      <w:fldSimple w:instr=" SEQ Diagram \* ARABIC \s 1 ">
        <w:r w:rsidR="004642B5">
          <w:rPr>
            <w:noProof/>
          </w:rPr>
          <w:t>3</w:t>
        </w:r>
      </w:fldSimple>
      <w:bookmarkEnd w:id="293"/>
      <w:r>
        <w:t xml:space="preserve"> Kommunsektorns resultat och finansiella sparande 2000–2018</w:t>
      </w:r>
      <w:bookmarkEnd w:id="294"/>
      <w:bookmarkEnd w:id="295"/>
    </w:p>
    <w:p w14:paraId="10B191C2" w14:textId="02854B91" w:rsidR="00F7009D" w:rsidRDefault="009D6872" w:rsidP="00F7009D">
      <w:pPr>
        <w:pStyle w:val="DiagramUnderrubrik"/>
      </w:pPr>
      <w:r>
        <w:t>Miljarder kronor. Utfall för 2000–2013, prognos för 2014–2018</w:t>
      </w:r>
    </w:p>
    <w:p w14:paraId="7FE2C3C6" w14:textId="2B1E14BB" w:rsidR="00F7009D" w:rsidRDefault="009D6872" w:rsidP="00F7009D">
      <w:pPr>
        <w:pStyle w:val="Brdtext"/>
        <w:spacing w:line="260" w:lineRule="atLeast"/>
      </w:pPr>
      <w:r>
        <w:rPr>
          <w:noProof/>
          <w:lang w:eastAsia="sv-SE"/>
        </w:rPr>
        <w:drawing>
          <wp:inline distT="0" distB="0" distL="0" distR="0" wp14:anchorId="0B2AB839" wp14:editId="2EDFF131">
            <wp:extent cx="2753995" cy="2044037"/>
            <wp:effectExtent l="0" t="0" r="8255" b="0"/>
            <wp:docPr id="376" name="Diagram 6"/>
            <wp:cNvGraphicFramePr/>
            <a:graphic xmlns:a="http://schemas.openxmlformats.org/drawingml/2006/main">
              <a:graphicData uri="http://schemas.openxmlformats.org/drawingml/2006/chart">
                <c:chart xmlns:c="http://schemas.openxmlformats.org/drawingml/2006/chart" xmlns:r="http://schemas.openxmlformats.org/officeDocument/2006/relationships" r:id="rId213"/>
              </a:graphicData>
            </a:graphic>
          </wp:inline>
        </w:drawing>
      </w:r>
    </w:p>
    <w:p w14:paraId="1506C7F0" w14:textId="2BC1DE9C" w:rsidR="00F7009D" w:rsidRDefault="009D6872" w:rsidP="00F7009D">
      <w:pPr>
        <w:pStyle w:val="DiagramFotnot"/>
      </w:pPr>
      <w:r>
        <w:t>Källor: Statistiska centralbyrån och egna beräkningar.</w:t>
      </w:r>
    </w:p>
    <w:p w14:paraId="4030F2F7" w14:textId="77777777" w:rsidR="00F7009D" w:rsidRDefault="00F7009D" w:rsidP="00F7009D">
      <w:pPr>
        <w:pStyle w:val="Brdtext"/>
      </w:pPr>
    </w:p>
    <w:p w14:paraId="45740757" w14:textId="3095DDBA" w:rsidR="00F7009D" w:rsidRDefault="009D6872" w:rsidP="00F7009D">
      <w:pPr>
        <w:pStyle w:val="Brdtext"/>
      </w:pPr>
      <w:r w:rsidRPr="00A3184C">
        <w:t xml:space="preserve">Enligt kommunallagen ska kommuner och landsting ha </w:t>
      </w:r>
      <w:r>
        <w:t xml:space="preserve">en långsiktigt </w:t>
      </w:r>
      <w:r w:rsidRPr="00A3184C">
        <w:t>god ekonomisk hushållning i sin verksamhet. Från och med 2005 ska kommuner och landsting bl.a. fastställa de finansiella mål som är av betydelse för en god ekonomisk hushållning.</w:t>
      </w:r>
      <w:r>
        <w:t xml:space="preserve"> Från och med 2013 ska kommuner och landsting dessutom besluta om riktlinjer för god ekonomisk hushållning.</w:t>
      </w:r>
      <w:r w:rsidRPr="00A3184C">
        <w:t xml:space="preserve"> Ett vanligt förekommande mål i kommunerna </w:t>
      </w:r>
      <w:r>
        <w:t xml:space="preserve">och landstingen </w:t>
      </w:r>
      <w:r w:rsidRPr="00A3184C">
        <w:t>är ett resultat som motsvarar 2</w:t>
      </w:r>
      <w:r>
        <w:t> </w:t>
      </w:r>
      <w:r w:rsidRPr="00A3184C">
        <w:t xml:space="preserve">procent av intäkterna från skatter och generella </w:t>
      </w:r>
      <w:r w:rsidRPr="00A3184C">
        <w:lastRenderedPageBreak/>
        <w:t xml:space="preserve">statsbidrag. Kommunernas och landstingens årsredovisning ska </w:t>
      </w:r>
      <w:r>
        <w:t xml:space="preserve">vidare </w:t>
      </w:r>
      <w:r w:rsidRPr="00A3184C">
        <w:t>innehålla en bedömning av om balanskravet har uppfyllts. Den ska även innehålla en utvärdering av om kravet på god ekonomisk hushållning har uppnåtts.</w:t>
      </w:r>
      <w:r>
        <w:t xml:space="preserve"> </w:t>
      </w:r>
    </w:p>
    <w:p w14:paraId="41A94E8A" w14:textId="3573D33A" w:rsidR="00F7009D" w:rsidRDefault="009D6872" w:rsidP="00F7009D">
      <w:pPr>
        <w:pStyle w:val="Rubrik3"/>
      </w:pPr>
      <w:bookmarkStart w:id="296" w:name="_Toc384401507"/>
      <w:r>
        <w:t>Positivt resultat 2013</w:t>
      </w:r>
      <w:bookmarkEnd w:id="296"/>
    </w:p>
    <w:p w14:paraId="5A7DF3DD" w14:textId="23DB52A7" w:rsidR="00F7009D" w:rsidRDefault="009D6872" w:rsidP="00F7009D">
      <w:pPr>
        <w:pStyle w:val="Brdtext"/>
      </w:pPr>
      <w:r w:rsidRPr="00495A6B">
        <w:t xml:space="preserve">Kommunsektorns resultat före extraordinära poster uppgick till </w:t>
      </w:r>
      <w:r>
        <w:t>14</w:t>
      </w:r>
      <w:r w:rsidRPr="00495A6B">
        <w:t> miljarder kronor 2013</w:t>
      </w:r>
      <w:r w:rsidRPr="00F36786">
        <w:t xml:space="preserve"> (se</w:t>
      </w:r>
      <w:r w:rsidRPr="00495A6B">
        <w:t xml:space="preserve"> </w:t>
      </w:r>
      <w:r w:rsidRPr="00C939B8">
        <w:t xml:space="preserve">diagram </w:t>
      </w:r>
      <w:r w:rsidRPr="006200FF">
        <w:t>8</w:t>
      </w:r>
      <w:r w:rsidRPr="00C939B8">
        <w:t xml:space="preserve">.7 </w:t>
      </w:r>
      <w:r>
        <w:t>samt</w:t>
      </w:r>
      <w:r w:rsidRPr="00C939B8">
        <w:t xml:space="preserve"> tabellerna </w:t>
      </w:r>
      <w:r w:rsidRPr="006200FF">
        <w:t>8</w:t>
      </w:r>
      <w:r w:rsidRPr="00C939B8">
        <w:t xml:space="preserve">.8 och </w:t>
      </w:r>
      <w:r w:rsidRPr="006200FF">
        <w:t>8</w:t>
      </w:r>
      <w:r w:rsidRPr="00C939B8">
        <w:t>.9 i avsnitt </w:t>
      </w:r>
      <w:r w:rsidRPr="006200FF">
        <w:t>8</w:t>
      </w:r>
      <w:r w:rsidRPr="00C939B8">
        <w:t>).</w:t>
      </w:r>
      <w:r w:rsidRPr="00495A6B">
        <w:t xml:space="preserve"> </w:t>
      </w:r>
    </w:p>
    <w:p w14:paraId="2FD6E9E7" w14:textId="2D01432C" w:rsidR="00F7009D" w:rsidRPr="00495A6B" w:rsidRDefault="009D6872" w:rsidP="00F7009D">
      <w:pPr>
        <w:pStyle w:val="Brdtextmedindrag"/>
      </w:pPr>
      <w:r>
        <w:t>Kommunerna redovisade tillsammans ett positivt resultat om nästan 16 miljarder kronor medan landstingen redovisade ett negativt resultat om nästan 2 miljarder kronor.</w:t>
      </w:r>
    </w:p>
    <w:p w14:paraId="6BA83BFC" w14:textId="2D9F30F2" w:rsidR="00F7009D" w:rsidRDefault="009D6872" w:rsidP="00F7009D">
      <w:pPr>
        <w:pStyle w:val="Brdtextmedindrag"/>
      </w:pPr>
      <w:r>
        <w:t>Jämfört med 2012 blev resultatet för 2013 drygt 5 miljarder kronor sämre. Resultatet påverkas negativt av en sänkt diskonteringsränta</w:t>
      </w:r>
      <w:r>
        <w:rPr>
          <w:rStyle w:val="Fotnotsreferens"/>
        </w:rPr>
        <w:footnoteReference w:id="61"/>
      </w:r>
      <w:r>
        <w:t xml:space="preserve"> för beräkning av pensionsåtaganden, som påverkar resultatet negativt med ca 11 miljarder kronor. I resultatet för 2013 ingår, liksom för 2012, återbetalning av premier från AFA Försäkring som påverkar resultatet positivt med ca 10 miljarder kronor.</w:t>
      </w:r>
    </w:p>
    <w:p w14:paraId="17DE3293" w14:textId="47C182E1" w:rsidR="00F7009D" w:rsidRDefault="009D6872" w:rsidP="00F7009D">
      <w:pPr>
        <w:pStyle w:val="Brdtextmedindrag"/>
      </w:pPr>
      <w:r>
        <w:t>K</w:t>
      </w:r>
      <w:r w:rsidRPr="00FA6D40">
        <w:t>ommunsektorn som</w:t>
      </w:r>
      <w:r>
        <w:t xml:space="preserve"> helhet torde haft ett resultat i enlighet med vad kommuner och landsting bedömer vara en god ekonomisk </w:t>
      </w:r>
      <w:r w:rsidRPr="006C098B">
        <w:t xml:space="preserve">hushållning </w:t>
      </w:r>
      <w:r>
        <w:t>sex</w:t>
      </w:r>
      <w:r w:rsidRPr="006C098B">
        <w:t xml:space="preserve"> </w:t>
      </w:r>
      <w:r>
        <w:t>av</w:t>
      </w:r>
      <w:r w:rsidRPr="006C098B">
        <w:t xml:space="preserve"> år</w:t>
      </w:r>
      <w:r>
        <w:t>en</w:t>
      </w:r>
      <w:r w:rsidRPr="006C098B">
        <w:t xml:space="preserve"> </w:t>
      </w:r>
      <w:r>
        <w:t>under perioden 2005–2012</w:t>
      </w:r>
      <w:r w:rsidRPr="006C098B">
        <w:t xml:space="preserve">. </w:t>
      </w:r>
      <w:r>
        <w:t xml:space="preserve">Detta torde även gälla för resultatet 2013. </w:t>
      </w:r>
    </w:p>
    <w:p w14:paraId="42B28376" w14:textId="0951DEBA" w:rsidR="00F7009D" w:rsidRPr="00FA6D40" w:rsidRDefault="009D6872" w:rsidP="00F7009D">
      <w:pPr>
        <w:pStyle w:val="Brdtextmedindrag"/>
        <w:rPr>
          <w:strike/>
        </w:rPr>
      </w:pPr>
      <w:r w:rsidRPr="00FA6D40">
        <w:t xml:space="preserve">Sedan balanskravet infördes 2000 har andelen kommuner som redovisat ett nollresultat eller ett överskott varierat mellan </w:t>
      </w:r>
      <w:r>
        <w:t xml:space="preserve">som lägst </w:t>
      </w:r>
      <w:r w:rsidRPr="00FA6D40">
        <w:t>61</w:t>
      </w:r>
      <w:r>
        <w:t xml:space="preserve"> procent 2003 </w:t>
      </w:r>
      <w:r w:rsidRPr="00FA6D40">
        <w:t xml:space="preserve">och </w:t>
      </w:r>
      <w:r>
        <w:t xml:space="preserve">som högst </w:t>
      </w:r>
      <w:r w:rsidRPr="00FA6D40">
        <w:t>97 procent</w:t>
      </w:r>
      <w:r>
        <w:t xml:space="preserve"> 2006</w:t>
      </w:r>
      <w:r w:rsidRPr="00FA6D40">
        <w:t xml:space="preserve">. För landstingen har motsvarande andel varierat mellan </w:t>
      </w:r>
      <w:r>
        <w:t xml:space="preserve">som lägst </w:t>
      </w:r>
      <w:r w:rsidRPr="00FA6D40">
        <w:t xml:space="preserve">15 </w:t>
      </w:r>
      <w:r>
        <w:t xml:space="preserve">procent 2011 </w:t>
      </w:r>
      <w:r w:rsidRPr="00FA6D40">
        <w:t xml:space="preserve">och </w:t>
      </w:r>
      <w:r>
        <w:t xml:space="preserve">som högst </w:t>
      </w:r>
      <w:r w:rsidRPr="00FA6D40">
        <w:t>90 procent</w:t>
      </w:r>
      <w:r>
        <w:t xml:space="preserve"> 2006, 2007 och 2010</w:t>
      </w:r>
      <w:r w:rsidRPr="00FA6D40">
        <w:t xml:space="preserve">. </w:t>
      </w:r>
    </w:p>
    <w:p w14:paraId="347521DD" w14:textId="10DC0D96" w:rsidR="00F7009D" w:rsidRDefault="009D6872" w:rsidP="00F7009D">
      <w:pPr>
        <w:pStyle w:val="Rubrik3"/>
      </w:pPr>
      <w:bookmarkStart w:id="297" w:name="_Toc384401508"/>
      <w:r>
        <w:t>Positiva resultat framöver</w:t>
      </w:r>
      <w:bookmarkEnd w:id="297"/>
    </w:p>
    <w:p w14:paraId="0CA0F9A0" w14:textId="14E7CAE1" w:rsidR="00F7009D" w:rsidRDefault="009D6872" w:rsidP="00F7009D">
      <w:pPr>
        <w:pStyle w:val="Brdtextmedindrag"/>
        <w:ind w:firstLine="0"/>
      </w:pPr>
      <w:r>
        <w:t xml:space="preserve">Kommunsektorns finanser bedöms vara stabila under prognosperioden 2014–2018. Resultatet </w:t>
      </w:r>
      <w:r>
        <w:lastRenderedPageBreak/>
        <w:t>beräknas uppgå till mellan 10 och 14 miljarder kronor årligen under dessa år. Det finansiella sparandet beräknas bli mellan -6 och -9 miljarder kronor motsvarande period.</w:t>
      </w:r>
    </w:p>
    <w:p w14:paraId="7A8D0F7E" w14:textId="15335F77" w:rsidR="00F7009D" w:rsidRPr="00035D02" w:rsidRDefault="009D6872" w:rsidP="00F7009D">
      <w:pPr>
        <w:pStyle w:val="Brdtextmedindrag"/>
      </w:pPr>
      <w:r w:rsidRPr="00035D02">
        <w:t xml:space="preserve">I prognosen antas kommuner och landsting sammantaget anpassa </w:t>
      </w:r>
      <w:r>
        <w:t xml:space="preserve">sina </w:t>
      </w:r>
      <w:r w:rsidRPr="00035D02">
        <w:t>kons</w:t>
      </w:r>
      <w:r>
        <w:t>umtionsutgifter</w:t>
      </w:r>
      <w:r w:rsidRPr="00035D02">
        <w:t xml:space="preserve"> så att ett resultat motsvarande god ekonomisk hushållning uppnås på sikt. Detta innebär att de</w:t>
      </w:r>
      <w:r>
        <w:t>t</w:t>
      </w:r>
      <w:r w:rsidRPr="00035D02">
        <w:t xml:space="preserve"> </w:t>
      </w:r>
      <w:r>
        <w:t>för</w:t>
      </w:r>
      <w:r w:rsidRPr="00035D02">
        <w:t>bättr</w:t>
      </w:r>
      <w:r>
        <w:t>ade konjunkturläget och återhämtningen på arbetsmarknaden under de närmaste åren</w:t>
      </w:r>
      <w:r w:rsidRPr="00035D02">
        <w:t xml:space="preserve"> slår igenom på </w:t>
      </w:r>
      <w:r>
        <w:t>kommun</w:t>
      </w:r>
      <w:r w:rsidRPr="00035D02">
        <w:t xml:space="preserve">sektorns resultat (se vidare </w:t>
      </w:r>
      <w:r w:rsidRPr="00731446">
        <w:t xml:space="preserve">avsnitt </w:t>
      </w:r>
      <w:r w:rsidRPr="006200FF">
        <w:t>8</w:t>
      </w:r>
      <w:r w:rsidRPr="00731446">
        <w:t>). När svensk ekonomi som helhet</w:t>
      </w:r>
      <w:r w:rsidRPr="00035D02">
        <w:t xml:space="preserve"> </w:t>
      </w:r>
      <w:r>
        <w:t>går mot</w:t>
      </w:r>
      <w:r w:rsidRPr="00035D02">
        <w:t xml:space="preserve"> ett balanserat resursutnyttjande </w:t>
      </w:r>
      <w:r>
        <w:t>antas</w:t>
      </w:r>
      <w:r w:rsidRPr="00035D02">
        <w:t xml:space="preserve"> sektorn uppvisa ett resultat i nivå med god ekonomisk hushållning</w:t>
      </w:r>
      <w:r>
        <w:t>.</w:t>
      </w:r>
      <w:r w:rsidRPr="00035D02">
        <w:t xml:space="preserve"> </w:t>
      </w:r>
    </w:p>
    <w:p w14:paraId="76607D9E" w14:textId="57543710" w:rsidR="00F7009D" w:rsidRPr="003341B2" w:rsidRDefault="009D6872" w:rsidP="00F7009D">
      <w:pPr>
        <w:pStyle w:val="Rubrik2"/>
      </w:pPr>
      <w:bookmarkStart w:id="298" w:name="_Toc384401509"/>
      <w:r>
        <w:t>Sverige uppfyller stabilitets - och tillväxtpaketens krav</w:t>
      </w:r>
      <w:bookmarkEnd w:id="298"/>
    </w:p>
    <w:p w14:paraId="2461CEFF" w14:textId="4A10D37D" w:rsidR="00F7009D" w:rsidRDefault="009D6872" w:rsidP="00F7009D">
      <w:pPr>
        <w:pStyle w:val="Brdtextmedindrag"/>
        <w:ind w:firstLine="0"/>
      </w:pPr>
      <w:r>
        <w:t xml:space="preserve">Utöver det inhemska budgetpolitiska ramverket och dess regler är Sverige som medlem i EU även bundet av reglerna inom stabilitets- och tillväxtpakten. Dessa regler utgör en övergripande ram som det svenska regelverket måste hålla sig inom. </w:t>
      </w:r>
    </w:p>
    <w:p w14:paraId="5F1DB139" w14:textId="037B2882" w:rsidR="00F7009D" w:rsidRDefault="009D6872" w:rsidP="00F7009D">
      <w:pPr>
        <w:pStyle w:val="Brdtextmedindrag"/>
      </w:pPr>
      <w:r>
        <w:t xml:space="preserve">Sverige klarar med god marginal de två gränsvärden som anges inom stabilitets- och tillväxtpakten. Dessa två gränsvärden har fastställts till att underskottet i de offentliga finanserna inte få vara större än tre procent av BNP och att den offentliga skulden inte ska överstiga 60 procent av BNP. </w:t>
      </w:r>
    </w:p>
    <w:p w14:paraId="5E77F46E" w14:textId="422C1160" w:rsidR="00F7009D" w:rsidRDefault="009D6872" w:rsidP="00F7009D">
      <w:pPr>
        <w:pStyle w:val="Brdtextmedindrag"/>
      </w:pPr>
      <w:r>
        <w:t>Den förebyggande delen av stabilitets- och tillväxtpakten ska motverka att medlemsstaterna bygger upp alltför stora underskott i sina offentliga finanser. Varje medlemsstat ska ha ett medelfristigt budgetmål (</w:t>
      </w:r>
      <w:r w:rsidRPr="00B002F1">
        <w:t>medium-term budgetary objective</w:t>
      </w:r>
      <w:r>
        <w:t xml:space="preserve">, MTO) för det strukturella sparandet, dvs. det konjunkturjusterade finansiella sparandet för offentlig sektor rensat för engångseffekter och extraordinära kapitalvinster. Målets nivå bestäms av respektive medlemsstat, men måste överstiga en viss miniminivå för att säkerställa finanspolitikens hållbarhet, eller snabba framsteg mot hållbarhet. En medlemsstats medelfristiga budgetmål ska vara nära balans eller i överskott, men kan avvika från detta förutsatt att det finns en lämplig säkerhetsmarginal till referensvärdet för budgetunderskott på tre procent av BNP. Sverige har i detta sammanhang valt ett </w:t>
      </w:r>
      <w:r>
        <w:lastRenderedPageBreak/>
        <w:t xml:space="preserve">medelfristigt budgetmål på -1 procent av BNP. I februari 2014 bedömde Europeiska kommissionen att det finns en marginal till Sveriges medelfristiga budgetmål såväl år 2014 som 2015 (se </w:t>
      </w:r>
      <w:r>
        <w:fldChar w:fldCharType="begin"/>
      </w:r>
      <w:r>
        <w:instrText xml:space="preserve"> REF  _Ref381693390 \* Lower \h </w:instrText>
      </w:r>
      <w:r>
        <w:fldChar w:fldCharType="separate"/>
      </w:r>
      <w:r w:rsidR="004642B5">
        <w:t xml:space="preserve">tabell </w:t>
      </w:r>
      <w:r w:rsidR="004642B5" w:rsidRPr="004642B5">
        <w:rPr>
          <w:bCs/>
          <w:noProof/>
        </w:rPr>
        <w:t>4</w:t>
      </w:r>
      <w:r w:rsidR="004642B5">
        <w:t>.</w:t>
      </w:r>
      <w:r w:rsidR="004642B5">
        <w:rPr>
          <w:noProof/>
        </w:rPr>
        <w:t>7</w:t>
      </w:r>
      <w:r>
        <w:fldChar w:fldCharType="end"/>
      </w:r>
      <w:r>
        <w:t xml:space="preserve">). Jämfört med regeringens bedömning i budgetpropositionen för 2014 och Europeiska kommissionens bedömning i maj och november 2013 har dock Sveriges strukturella sparande under prognosperioden närmat sig gränsen för det medelfristiga budgetmålet. </w:t>
      </w:r>
    </w:p>
    <w:p w14:paraId="08465954" w14:textId="77777777" w:rsidR="00F7009D" w:rsidRDefault="00F7009D" w:rsidP="00F7009D">
      <w:pPr>
        <w:pStyle w:val="Brdtextmedindrag"/>
      </w:pPr>
    </w:p>
    <w:p w14:paraId="356BCD3D" w14:textId="2FE4AA4A" w:rsidR="00F7009D" w:rsidRDefault="009D6872" w:rsidP="00F7009D">
      <w:pPr>
        <w:pStyle w:val="TabellRubrik"/>
      </w:pPr>
      <w:bookmarkStart w:id="299" w:name="_Ref381693390"/>
      <w:bookmarkStart w:id="300" w:name="_Toc384401654"/>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4</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7</w:t>
      </w:r>
      <w:r w:rsidR="0009067D">
        <w:rPr>
          <w:noProof/>
        </w:rPr>
        <w:fldChar w:fldCharType="end"/>
      </w:r>
      <w:bookmarkEnd w:id="299"/>
      <w:r>
        <w:t xml:space="preserve"> Bedömningskriterier för stabilitets- och tillväxtpakten</w:t>
      </w:r>
      <w:bookmarkEnd w:id="300"/>
    </w:p>
    <w:p w14:paraId="03AD659F" w14:textId="26A54B18" w:rsidR="00F7009D" w:rsidRDefault="009D6872" w:rsidP="00F7009D">
      <w:pPr>
        <w:pStyle w:val="TabellUnderrubrik"/>
      </w:pPr>
      <w:r>
        <w:t>Procent av BNP respektive årlig procentuell förändring</w:t>
      </w:r>
    </w:p>
    <w:tbl>
      <w:tblPr>
        <w:tblStyle w:val="RKEgentabell"/>
        <w:tblW w:w="4383" w:type="dxa"/>
        <w:tblLayout w:type="fixed"/>
        <w:tblLook w:val="0460" w:firstRow="1" w:lastRow="1" w:firstColumn="0" w:lastColumn="0" w:noHBand="0" w:noVBand="1"/>
      </w:tblPr>
      <w:tblGrid>
        <w:gridCol w:w="1755"/>
        <w:gridCol w:w="876"/>
        <w:gridCol w:w="876"/>
        <w:gridCol w:w="876"/>
      </w:tblGrid>
      <w:tr w:rsidR="00F7009D" w14:paraId="40A58369" w14:textId="77777777" w:rsidTr="00F7009D">
        <w:trPr>
          <w:cnfStyle w:val="100000000000" w:firstRow="1" w:lastRow="0" w:firstColumn="0" w:lastColumn="0" w:oddVBand="0" w:evenVBand="0" w:oddHBand="0" w:evenHBand="0" w:firstRowFirstColumn="0" w:firstRowLastColumn="0" w:lastRowFirstColumn="0" w:lastRowLastColumn="0"/>
        </w:trPr>
        <w:tc>
          <w:tcPr>
            <w:tcW w:w="1755" w:type="dxa"/>
          </w:tcPr>
          <w:p w14:paraId="2312053E" w14:textId="430C50C3" w:rsidR="00F7009D" w:rsidRDefault="00F7009D" w:rsidP="00F7009D">
            <w:pPr>
              <w:pStyle w:val="TabellHuvud"/>
              <w:keepNext/>
              <w:keepLines/>
            </w:pPr>
          </w:p>
        </w:tc>
        <w:tc>
          <w:tcPr>
            <w:tcW w:w="876" w:type="dxa"/>
          </w:tcPr>
          <w:p w14:paraId="055FDF90" w14:textId="180E9A23" w:rsidR="00F7009D" w:rsidRDefault="009D6872" w:rsidP="00F7009D">
            <w:pPr>
              <w:pStyle w:val="TabellHuvud"/>
              <w:keepNext/>
              <w:keepLines/>
            </w:pPr>
            <w:r>
              <w:t>2013</w:t>
            </w:r>
          </w:p>
        </w:tc>
        <w:tc>
          <w:tcPr>
            <w:tcW w:w="876" w:type="dxa"/>
          </w:tcPr>
          <w:p w14:paraId="4A104817" w14:textId="77B2669B" w:rsidR="00F7009D" w:rsidRDefault="009D6872" w:rsidP="00F7009D">
            <w:pPr>
              <w:pStyle w:val="TabellHuvud"/>
              <w:keepNext/>
              <w:keepLines/>
            </w:pPr>
            <w:r>
              <w:t>2014</w:t>
            </w:r>
          </w:p>
        </w:tc>
        <w:tc>
          <w:tcPr>
            <w:tcW w:w="876" w:type="dxa"/>
          </w:tcPr>
          <w:p w14:paraId="6DAA7DB5" w14:textId="121746B7" w:rsidR="00F7009D" w:rsidRDefault="009D6872" w:rsidP="00F7009D">
            <w:pPr>
              <w:pStyle w:val="TabellHuvud"/>
              <w:keepNext/>
              <w:keepLines/>
            </w:pPr>
            <w:r>
              <w:t>2015</w:t>
            </w:r>
          </w:p>
        </w:tc>
      </w:tr>
      <w:tr w:rsidR="00F7009D" w14:paraId="12F42FA7" w14:textId="77777777" w:rsidTr="00F7009D">
        <w:tc>
          <w:tcPr>
            <w:tcW w:w="1755" w:type="dxa"/>
          </w:tcPr>
          <w:p w14:paraId="655D3A32" w14:textId="2E3EB05C" w:rsidR="00F7009D" w:rsidRDefault="009D6872" w:rsidP="00F7009D">
            <w:pPr>
              <w:pStyle w:val="TabellRader"/>
              <w:keepNext/>
              <w:keepLines/>
              <w:jc w:val="left"/>
            </w:pPr>
            <w:r>
              <w:t>Strukturellt sparande, procent av BNP</w:t>
            </w:r>
          </w:p>
        </w:tc>
        <w:tc>
          <w:tcPr>
            <w:tcW w:w="876" w:type="dxa"/>
          </w:tcPr>
          <w:p w14:paraId="448E8B45" w14:textId="77777777" w:rsidR="00F7009D" w:rsidRDefault="00F7009D" w:rsidP="00F7009D">
            <w:pPr>
              <w:pStyle w:val="TabellRader"/>
              <w:keepNext/>
              <w:keepLines/>
            </w:pPr>
          </w:p>
        </w:tc>
        <w:tc>
          <w:tcPr>
            <w:tcW w:w="876" w:type="dxa"/>
          </w:tcPr>
          <w:p w14:paraId="2B81C09E" w14:textId="77777777" w:rsidR="00F7009D" w:rsidRDefault="00F7009D" w:rsidP="00F7009D">
            <w:pPr>
              <w:pStyle w:val="TabellRader"/>
              <w:keepNext/>
              <w:keepLines/>
            </w:pPr>
          </w:p>
        </w:tc>
        <w:tc>
          <w:tcPr>
            <w:tcW w:w="876" w:type="dxa"/>
          </w:tcPr>
          <w:p w14:paraId="2BC72C1D" w14:textId="77777777" w:rsidR="00F7009D" w:rsidRDefault="00F7009D" w:rsidP="00F7009D">
            <w:pPr>
              <w:pStyle w:val="TabellRader"/>
              <w:keepNext/>
              <w:keepLines/>
            </w:pPr>
          </w:p>
        </w:tc>
      </w:tr>
      <w:tr w:rsidR="00F7009D" w14:paraId="2F9A523F" w14:textId="77777777" w:rsidTr="00F7009D">
        <w:tc>
          <w:tcPr>
            <w:tcW w:w="1755" w:type="dxa"/>
          </w:tcPr>
          <w:p w14:paraId="4A16DE64" w14:textId="543716D4" w:rsidR="00F7009D" w:rsidRDefault="009D6872" w:rsidP="00F7009D">
            <w:pPr>
              <w:pStyle w:val="TabellRader"/>
              <w:keepNext/>
              <w:keepLines/>
              <w:jc w:val="left"/>
            </w:pPr>
            <w:r>
              <w:t xml:space="preserve">   Regeringen</w:t>
            </w:r>
          </w:p>
        </w:tc>
        <w:tc>
          <w:tcPr>
            <w:tcW w:w="876" w:type="dxa"/>
          </w:tcPr>
          <w:p w14:paraId="6A5E76EB" w14:textId="749071EC" w:rsidR="00F7009D" w:rsidRDefault="009D6872" w:rsidP="00F7009D">
            <w:pPr>
              <w:pStyle w:val="TabellRader"/>
              <w:keepNext/>
              <w:keepLines/>
            </w:pPr>
            <w:r>
              <w:t>0,0</w:t>
            </w:r>
          </w:p>
        </w:tc>
        <w:tc>
          <w:tcPr>
            <w:tcW w:w="876" w:type="dxa"/>
          </w:tcPr>
          <w:p w14:paraId="45051859" w14:textId="36C90E04" w:rsidR="00F7009D" w:rsidRDefault="009D6872" w:rsidP="00F7009D">
            <w:pPr>
              <w:pStyle w:val="TabellRader"/>
              <w:keepNext/>
              <w:keepLines/>
            </w:pPr>
            <w:r>
              <w:t>-0,2</w:t>
            </w:r>
          </w:p>
        </w:tc>
        <w:tc>
          <w:tcPr>
            <w:tcW w:w="876" w:type="dxa"/>
          </w:tcPr>
          <w:p w14:paraId="6F83D549" w14:textId="707BC214" w:rsidR="00F7009D" w:rsidRDefault="009D6872" w:rsidP="00F7009D">
            <w:pPr>
              <w:pStyle w:val="TabellRader"/>
              <w:keepNext/>
              <w:keepLines/>
            </w:pPr>
            <w:r>
              <w:t>0,5</w:t>
            </w:r>
          </w:p>
        </w:tc>
      </w:tr>
      <w:tr w:rsidR="00F7009D" w14:paraId="72F99464" w14:textId="77777777" w:rsidTr="00F7009D">
        <w:tc>
          <w:tcPr>
            <w:tcW w:w="1755" w:type="dxa"/>
          </w:tcPr>
          <w:p w14:paraId="3E48315D" w14:textId="6DC816C4" w:rsidR="00F7009D" w:rsidRDefault="009D6872" w:rsidP="00F7009D">
            <w:pPr>
              <w:pStyle w:val="TabellRader"/>
              <w:keepNext/>
              <w:keepLines/>
              <w:jc w:val="left"/>
            </w:pPr>
            <w:r>
              <w:t xml:space="preserve">   Europeiska</w:t>
            </w:r>
            <w:r>
              <w:br/>
              <w:t xml:space="preserve">   kommissionen</w:t>
            </w:r>
          </w:p>
        </w:tc>
        <w:tc>
          <w:tcPr>
            <w:tcW w:w="876" w:type="dxa"/>
          </w:tcPr>
          <w:p w14:paraId="729A8DA1" w14:textId="6BDB38FD" w:rsidR="00F7009D" w:rsidRDefault="009D6872" w:rsidP="00F7009D">
            <w:pPr>
              <w:pStyle w:val="TabellRader"/>
              <w:keepNext/>
              <w:keepLines/>
            </w:pPr>
            <w:r>
              <w:t>0,1</w:t>
            </w:r>
          </w:p>
        </w:tc>
        <w:tc>
          <w:tcPr>
            <w:tcW w:w="876" w:type="dxa"/>
          </w:tcPr>
          <w:p w14:paraId="2E385951" w14:textId="54262A49" w:rsidR="00F7009D" w:rsidRDefault="009D6872" w:rsidP="00F7009D">
            <w:pPr>
              <w:pStyle w:val="TabellRader"/>
              <w:keepNext/>
              <w:keepLines/>
            </w:pPr>
            <w:r>
              <w:t>-0,6</w:t>
            </w:r>
          </w:p>
        </w:tc>
        <w:tc>
          <w:tcPr>
            <w:tcW w:w="876" w:type="dxa"/>
          </w:tcPr>
          <w:p w14:paraId="42C74D9F" w14:textId="57310D68" w:rsidR="00F7009D" w:rsidRDefault="009D6872" w:rsidP="00F7009D">
            <w:pPr>
              <w:pStyle w:val="TabellRader"/>
              <w:keepNext/>
              <w:keepLines/>
            </w:pPr>
            <w:r>
              <w:t>-0,4</w:t>
            </w:r>
          </w:p>
        </w:tc>
      </w:tr>
      <w:tr w:rsidR="00F7009D" w:rsidRPr="002A7E73" w14:paraId="38CE2F53" w14:textId="77777777" w:rsidTr="00F7009D">
        <w:tc>
          <w:tcPr>
            <w:tcW w:w="1755" w:type="dxa"/>
          </w:tcPr>
          <w:p w14:paraId="0DE78A6F" w14:textId="72DD1616" w:rsidR="00F7009D" w:rsidRPr="002D6DBA" w:rsidRDefault="009D6872" w:rsidP="00F7009D">
            <w:pPr>
              <w:pStyle w:val="TabellRader"/>
              <w:keepNext/>
              <w:keepLines/>
              <w:jc w:val="left"/>
              <w:rPr>
                <w:i/>
              </w:rPr>
            </w:pPr>
            <w:r w:rsidRPr="002D6DBA">
              <w:rPr>
                <w:i/>
              </w:rPr>
              <w:t>Medelfristigt budgetmål (MTO)</w:t>
            </w:r>
          </w:p>
        </w:tc>
        <w:tc>
          <w:tcPr>
            <w:tcW w:w="876" w:type="dxa"/>
          </w:tcPr>
          <w:p w14:paraId="06B68B49" w14:textId="1F12C90E" w:rsidR="00F7009D" w:rsidRPr="002D6DBA" w:rsidRDefault="009D6872" w:rsidP="00F7009D">
            <w:pPr>
              <w:pStyle w:val="TabellRader"/>
              <w:keepNext/>
              <w:keepLines/>
              <w:rPr>
                <w:i/>
              </w:rPr>
            </w:pPr>
            <w:r w:rsidRPr="002D6DBA">
              <w:rPr>
                <w:i/>
              </w:rPr>
              <w:t>-1,0</w:t>
            </w:r>
          </w:p>
        </w:tc>
        <w:tc>
          <w:tcPr>
            <w:tcW w:w="876" w:type="dxa"/>
          </w:tcPr>
          <w:p w14:paraId="240A2386" w14:textId="40C2BA4A" w:rsidR="00F7009D" w:rsidRPr="002D6DBA" w:rsidRDefault="009D6872" w:rsidP="00F7009D">
            <w:pPr>
              <w:pStyle w:val="TabellRader"/>
              <w:keepNext/>
              <w:keepLines/>
              <w:rPr>
                <w:i/>
              </w:rPr>
            </w:pPr>
            <w:r w:rsidRPr="002D6DBA">
              <w:rPr>
                <w:i/>
              </w:rPr>
              <w:t>-1,0</w:t>
            </w:r>
          </w:p>
        </w:tc>
        <w:tc>
          <w:tcPr>
            <w:tcW w:w="876" w:type="dxa"/>
          </w:tcPr>
          <w:p w14:paraId="34018168" w14:textId="4D5F651D" w:rsidR="00F7009D" w:rsidRPr="002D6DBA" w:rsidRDefault="009D6872" w:rsidP="00F7009D">
            <w:pPr>
              <w:pStyle w:val="TabellRader"/>
              <w:keepNext/>
              <w:keepLines/>
              <w:rPr>
                <w:i/>
              </w:rPr>
            </w:pPr>
            <w:r w:rsidRPr="002D6DBA">
              <w:rPr>
                <w:i/>
              </w:rPr>
              <w:t>-1,0</w:t>
            </w:r>
          </w:p>
        </w:tc>
      </w:tr>
      <w:tr w:rsidR="00F7009D" w14:paraId="579C8D77" w14:textId="77777777" w:rsidTr="00F7009D">
        <w:tc>
          <w:tcPr>
            <w:tcW w:w="1755" w:type="dxa"/>
            <w:tcBorders>
              <w:bottom w:val="single" w:sz="6" w:space="0" w:color="auto"/>
            </w:tcBorders>
          </w:tcPr>
          <w:p w14:paraId="01755963" w14:textId="1428D765" w:rsidR="00F7009D" w:rsidRDefault="009D6872" w:rsidP="00F7009D">
            <w:pPr>
              <w:pStyle w:val="TabellRader"/>
              <w:keepNext/>
              <w:keepLines/>
              <w:jc w:val="left"/>
            </w:pPr>
            <w:r>
              <w:t>Utgiftskriteriet; primära offentliga utgifter, real årlig procentuell förändring</w:t>
            </w:r>
          </w:p>
        </w:tc>
        <w:tc>
          <w:tcPr>
            <w:tcW w:w="876" w:type="dxa"/>
            <w:tcBorders>
              <w:bottom w:val="single" w:sz="6" w:space="0" w:color="auto"/>
            </w:tcBorders>
          </w:tcPr>
          <w:p w14:paraId="0DF2E078" w14:textId="77777777" w:rsidR="00F7009D" w:rsidRDefault="00F7009D" w:rsidP="00F7009D">
            <w:pPr>
              <w:pStyle w:val="TabellRader"/>
              <w:keepNext/>
              <w:keepLines/>
            </w:pPr>
          </w:p>
        </w:tc>
        <w:tc>
          <w:tcPr>
            <w:tcW w:w="876" w:type="dxa"/>
            <w:tcBorders>
              <w:bottom w:val="single" w:sz="6" w:space="0" w:color="auto"/>
            </w:tcBorders>
          </w:tcPr>
          <w:p w14:paraId="399A033C" w14:textId="77777777" w:rsidR="00F7009D" w:rsidRDefault="00F7009D" w:rsidP="00F7009D">
            <w:pPr>
              <w:pStyle w:val="TabellRader"/>
              <w:keepNext/>
              <w:keepLines/>
            </w:pPr>
          </w:p>
        </w:tc>
        <w:tc>
          <w:tcPr>
            <w:tcW w:w="876" w:type="dxa"/>
            <w:tcBorders>
              <w:bottom w:val="single" w:sz="6" w:space="0" w:color="auto"/>
            </w:tcBorders>
          </w:tcPr>
          <w:p w14:paraId="647AD725" w14:textId="77777777" w:rsidR="00F7009D" w:rsidRDefault="00F7009D" w:rsidP="00F7009D">
            <w:pPr>
              <w:pStyle w:val="TabellRader"/>
              <w:keepNext/>
              <w:keepLines/>
            </w:pPr>
          </w:p>
        </w:tc>
      </w:tr>
      <w:tr w:rsidR="00F7009D" w14:paraId="73EC7649" w14:textId="77777777" w:rsidTr="00F7009D">
        <w:tc>
          <w:tcPr>
            <w:tcW w:w="1755" w:type="dxa"/>
            <w:tcBorders>
              <w:bottom w:val="single" w:sz="6" w:space="0" w:color="auto"/>
            </w:tcBorders>
          </w:tcPr>
          <w:p w14:paraId="05767F65" w14:textId="71100B23" w:rsidR="00F7009D" w:rsidRDefault="009D6872" w:rsidP="00F7009D">
            <w:pPr>
              <w:pStyle w:val="TabellRader"/>
              <w:keepNext/>
              <w:keepLines/>
              <w:jc w:val="left"/>
            </w:pPr>
            <w:r>
              <w:t xml:space="preserve">   Regeringen</w:t>
            </w:r>
          </w:p>
        </w:tc>
        <w:tc>
          <w:tcPr>
            <w:tcW w:w="876" w:type="dxa"/>
            <w:tcBorders>
              <w:bottom w:val="single" w:sz="6" w:space="0" w:color="auto"/>
            </w:tcBorders>
          </w:tcPr>
          <w:p w14:paraId="2E01F50C" w14:textId="2DEAB71C" w:rsidR="00F7009D" w:rsidRDefault="009D6872" w:rsidP="00F7009D">
            <w:pPr>
              <w:pStyle w:val="TabellRader"/>
              <w:keepNext/>
              <w:keepLines/>
            </w:pPr>
            <w:r>
              <w:t>4,4</w:t>
            </w:r>
          </w:p>
        </w:tc>
        <w:tc>
          <w:tcPr>
            <w:tcW w:w="876" w:type="dxa"/>
            <w:tcBorders>
              <w:bottom w:val="single" w:sz="6" w:space="0" w:color="auto"/>
            </w:tcBorders>
          </w:tcPr>
          <w:p w14:paraId="1C229F69" w14:textId="661BD804" w:rsidR="00F7009D" w:rsidRDefault="009D6872" w:rsidP="00F7009D">
            <w:pPr>
              <w:pStyle w:val="TabellRader"/>
              <w:keepNext/>
              <w:keepLines/>
            </w:pPr>
            <w:r>
              <w:t>1,3</w:t>
            </w:r>
          </w:p>
        </w:tc>
        <w:tc>
          <w:tcPr>
            <w:tcW w:w="876" w:type="dxa"/>
            <w:tcBorders>
              <w:bottom w:val="single" w:sz="6" w:space="0" w:color="auto"/>
            </w:tcBorders>
          </w:tcPr>
          <w:p w14:paraId="774A2EA5" w14:textId="5C75D0CA" w:rsidR="00F7009D" w:rsidRDefault="009D6872" w:rsidP="00F7009D">
            <w:pPr>
              <w:pStyle w:val="TabellRader"/>
              <w:keepNext/>
              <w:keepLines/>
            </w:pPr>
            <w:r>
              <w:t>0,9</w:t>
            </w:r>
          </w:p>
        </w:tc>
      </w:tr>
      <w:tr w:rsidR="00F7009D" w14:paraId="5C233761" w14:textId="77777777" w:rsidTr="00F7009D">
        <w:tc>
          <w:tcPr>
            <w:tcW w:w="1755" w:type="dxa"/>
            <w:tcBorders>
              <w:top w:val="single" w:sz="6" w:space="0" w:color="auto"/>
              <w:bottom w:val="single" w:sz="4" w:space="0" w:color="auto"/>
            </w:tcBorders>
          </w:tcPr>
          <w:p w14:paraId="16755D78" w14:textId="4794BEC0" w:rsidR="00F7009D" w:rsidRDefault="009D6872" w:rsidP="00F7009D">
            <w:pPr>
              <w:pStyle w:val="TabellRader"/>
              <w:keepNext/>
              <w:keepLines/>
              <w:jc w:val="left"/>
            </w:pPr>
            <w:r>
              <w:t xml:space="preserve">   Europeiska</w:t>
            </w:r>
            <w:r>
              <w:br/>
              <w:t xml:space="preserve">   kommissionen</w:t>
            </w:r>
          </w:p>
        </w:tc>
        <w:tc>
          <w:tcPr>
            <w:tcW w:w="876" w:type="dxa"/>
            <w:tcBorders>
              <w:top w:val="single" w:sz="6" w:space="0" w:color="auto"/>
              <w:bottom w:val="single" w:sz="4" w:space="0" w:color="auto"/>
            </w:tcBorders>
          </w:tcPr>
          <w:p w14:paraId="2F8F736D" w14:textId="4DC75DF6" w:rsidR="00F7009D" w:rsidRDefault="009D6872" w:rsidP="00F7009D">
            <w:pPr>
              <w:pStyle w:val="TabellRader"/>
              <w:keepNext/>
              <w:keepLines/>
            </w:pPr>
            <w:r>
              <w:t>3,8</w:t>
            </w:r>
          </w:p>
        </w:tc>
        <w:tc>
          <w:tcPr>
            <w:tcW w:w="876" w:type="dxa"/>
            <w:tcBorders>
              <w:top w:val="single" w:sz="6" w:space="0" w:color="auto"/>
              <w:bottom w:val="single" w:sz="4" w:space="0" w:color="auto"/>
            </w:tcBorders>
          </w:tcPr>
          <w:p w14:paraId="2D4BE43B" w14:textId="054CD3AE" w:rsidR="00F7009D" w:rsidRDefault="009D6872" w:rsidP="00F7009D">
            <w:pPr>
              <w:pStyle w:val="TabellRader"/>
              <w:keepNext/>
              <w:keepLines/>
            </w:pPr>
            <w:r>
              <w:t>1,1</w:t>
            </w:r>
          </w:p>
        </w:tc>
        <w:tc>
          <w:tcPr>
            <w:tcW w:w="876" w:type="dxa"/>
            <w:tcBorders>
              <w:top w:val="single" w:sz="6" w:space="0" w:color="auto"/>
              <w:bottom w:val="single" w:sz="4" w:space="0" w:color="auto"/>
            </w:tcBorders>
          </w:tcPr>
          <w:p w14:paraId="537F77C9" w14:textId="001BC2EB" w:rsidR="00F7009D" w:rsidRDefault="009D6872" w:rsidP="00F7009D">
            <w:pPr>
              <w:pStyle w:val="TabellRader"/>
              <w:keepNext/>
              <w:keepLines/>
            </w:pPr>
            <w:r>
              <w:t>1,2</w:t>
            </w:r>
          </w:p>
        </w:tc>
      </w:tr>
      <w:tr w:rsidR="00F7009D" w:rsidRPr="005E6F4F" w14:paraId="1F811FFE" w14:textId="77777777" w:rsidTr="00F7009D">
        <w:trPr>
          <w:cnfStyle w:val="010000000000" w:firstRow="0" w:lastRow="1" w:firstColumn="0" w:lastColumn="0" w:oddVBand="0" w:evenVBand="0" w:oddHBand="0" w:evenHBand="0" w:firstRowFirstColumn="0" w:firstRowLastColumn="0" w:lastRowFirstColumn="0" w:lastRowLastColumn="0"/>
        </w:trPr>
        <w:tc>
          <w:tcPr>
            <w:tcW w:w="1755" w:type="dxa"/>
            <w:tcBorders>
              <w:top w:val="single" w:sz="4" w:space="0" w:color="auto"/>
            </w:tcBorders>
          </w:tcPr>
          <w:p w14:paraId="66D32178" w14:textId="64843790" w:rsidR="00F7009D" w:rsidRPr="002D6DBA" w:rsidRDefault="009D6872" w:rsidP="00F7009D">
            <w:pPr>
              <w:pStyle w:val="TabellSlutsumma"/>
              <w:keepNext/>
              <w:keepLines/>
              <w:jc w:val="left"/>
              <w:rPr>
                <w:b/>
                <w:i/>
              </w:rPr>
            </w:pPr>
            <w:r w:rsidRPr="002D6DBA">
              <w:rPr>
                <w:i/>
              </w:rPr>
              <w:t>Referensvärde potentiell BNP-tillväxt</w:t>
            </w:r>
          </w:p>
        </w:tc>
        <w:tc>
          <w:tcPr>
            <w:tcW w:w="876" w:type="dxa"/>
            <w:tcBorders>
              <w:top w:val="single" w:sz="4" w:space="0" w:color="auto"/>
            </w:tcBorders>
          </w:tcPr>
          <w:p w14:paraId="4CB7D86D" w14:textId="76FABEB2" w:rsidR="00F7009D" w:rsidRPr="002D6DBA" w:rsidRDefault="009D6872" w:rsidP="00F7009D">
            <w:pPr>
              <w:pStyle w:val="TabellSlutsumma"/>
              <w:keepNext/>
              <w:keepLines/>
              <w:rPr>
                <w:i/>
              </w:rPr>
            </w:pPr>
            <w:r w:rsidRPr="002D6DBA">
              <w:rPr>
                <w:i/>
              </w:rPr>
              <w:t>1,9</w:t>
            </w:r>
          </w:p>
        </w:tc>
        <w:tc>
          <w:tcPr>
            <w:tcW w:w="876" w:type="dxa"/>
            <w:tcBorders>
              <w:top w:val="single" w:sz="4" w:space="0" w:color="auto"/>
            </w:tcBorders>
          </w:tcPr>
          <w:p w14:paraId="43F6B3A6" w14:textId="6CCFF36B" w:rsidR="00F7009D" w:rsidRPr="002D6DBA" w:rsidRDefault="009D6872" w:rsidP="00F7009D">
            <w:pPr>
              <w:pStyle w:val="TabellSlutsumma"/>
              <w:keepNext/>
              <w:keepLines/>
              <w:rPr>
                <w:i/>
              </w:rPr>
            </w:pPr>
            <w:r w:rsidRPr="002D6DBA">
              <w:rPr>
                <w:i/>
              </w:rPr>
              <w:t>1,9</w:t>
            </w:r>
          </w:p>
        </w:tc>
        <w:tc>
          <w:tcPr>
            <w:tcW w:w="876" w:type="dxa"/>
            <w:tcBorders>
              <w:top w:val="single" w:sz="4" w:space="0" w:color="auto"/>
            </w:tcBorders>
          </w:tcPr>
          <w:p w14:paraId="6A56D047" w14:textId="2680CD6E" w:rsidR="00F7009D" w:rsidRPr="002D6DBA" w:rsidRDefault="009D6872" w:rsidP="00F7009D">
            <w:pPr>
              <w:pStyle w:val="TabellSlutsumma"/>
              <w:keepNext/>
              <w:keepLines/>
              <w:rPr>
                <w:i/>
              </w:rPr>
            </w:pPr>
            <w:r w:rsidRPr="002D6DBA">
              <w:rPr>
                <w:i/>
              </w:rPr>
              <w:t>1,9</w:t>
            </w:r>
          </w:p>
        </w:tc>
      </w:tr>
    </w:tbl>
    <w:p w14:paraId="63B83BCB" w14:textId="55B01747" w:rsidR="00F7009D" w:rsidRDefault="009D6872" w:rsidP="00F7009D">
      <w:pPr>
        <w:pStyle w:val="TabellFotnot"/>
      </w:pPr>
      <w:r w:rsidRPr="002D6DBA">
        <w:t>Källor: Europeiska kommissionen och egna beräkningar.</w:t>
      </w:r>
    </w:p>
    <w:p w14:paraId="440B9A72" w14:textId="77777777" w:rsidR="00F7009D" w:rsidRPr="00C869B1" w:rsidRDefault="00F7009D" w:rsidP="00F7009D">
      <w:pPr>
        <w:pStyle w:val="Brdtext"/>
      </w:pPr>
    </w:p>
    <w:p w14:paraId="49378876" w14:textId="4BDA2263" w:rsidR="00F7009D" w:rsidRDefault="009D6872" w:rsidP="00F7009D">
      <w:pPr>
        <w:pStyle w:val="Brdtext"/>
      </w:pPr>
      <w:r>
        <w:t xml:space="preserve">Ett lagstiftningspaket för stärkt ekonomisk styrning inom EU antogs i december 2011. Detta innebar bl.a. att ett utgiftskriterium infördes som ett nytt element i stabilitets- och tillväxtpaktens förebyggande del. Utgiftskriteriet innebär att den reala ökningen av de primära offentliga utgifterna, justerat för diskretionära skatteförändringar, ska vara lägre än ett referensvärde för den reala potentiella BNP-tillväxten. Utgiftskriteriet används vid bedömningen av om en medlemsstat vidtar tillräckliga åtgärder för att uppnå sitt medelfristiga budgetmål. I en medlemsstat där sparandet ligger under detta budgetmål ska ökningen av de offentliga utgifterna ske så mycket långsammare än den potentiella reala BNP-tillväxten på medellång sikt att en tillfredsställande anpassningsbana mot landets medelfristiga budgetmål uppnås. Om en medlemsstat uppnår sitt medelfristiga budgetmål bör de offentliga utgifternas ökningstakt under </w:t>
      </w:r>
      <w:r>
        <w:lastRenderedPageBreak/>
        <w:t>normala omständigheter inte överstiga referensvärdet för potentiell BNP-tillväxt på medellång sikt. Ökningar därutöver bör uppvägas genom aktiva ökningar av de offentliga inkomsterna. Aktiva inkomstminskningar bör uppvägas genom minskningar av utgifterna.</w:t>
      </w:r>
    </w:p>
    <w:p w14:paraId="727AE95C" w14:textId="50EF5AC5" w:rsidR="00F7009D" w:rsidRDefault="009D6872" w:rsidP="00F7009D">
      <w:pPr>
        <w:pStyle w:val="Brdtextmedindrag"/>
      </w:pPr>
      <w:r>
        <w:t xml:space="preserve">För en medlemsstat som i likhet med Sverige överträffar sitt medelfristiga budgetmål är utgiftskriteriet inte bindande, såvida inte betydande oväntade inkomster används för utgiftsökningar och detta bedöms äventyra landets medelfristiga budgetmål. Även om de reala utgifterna i Sverige enligt utgiftskriteriets specifikation ökade snabbare än referensvärdet för potentiell BNP år 2013 (se </w:t>
      </w:r>
      <w:fldSimple w:instr=" REF  _Ref381693390 \* Lower ">
        <w:r w:rsidR="004642B5">
          <w:t xml:space="preserve">tabell </w:t>
        </w:r>
        <w:r w:rsidR="004642B5" w:rsidRPr="004642B5">
          <w:rPr>
            <w:bCs/>
            <w:noProof/>
          </w:rPr>
          <w:t>4</w:t>
        </w:r>
        <w:r w:rsidR="004642B5">
          <w:t>.</w:t>
        </w:r>
        <w:r w:rsidR="004642B5">
          <w:rPr>
            <w:noProof/>
          </w:rPr>
          <w:t>7</w:t>
        </w:r>
      </w:fldSimple>
      <w:r>
        <w:t>) var detta således förenligt med reglerna i stabilitets- och tillväxtpakten, i och med att det strukturella sparandet överträffade Sveriges medelfristiga budgetmål. År 2014 och 2015 väntas Sveriges reala utgifter öka långsammare än potentiell BNP, i enlighet med utgiftskriteriet.</w:t>
      </w:r>
    </w:p>
    <w:p w14:paraId="2FD78EDB" w14:textId="4A15F066" w:rsidR="00F7009D" w:rsidRDefault="009D6872" w:rsidP="00F7009D">
      <w:pPr>
        <w:pStyle w:val="Brdtextmedindrag"/>
      </w:pPr>
      <w:r>
        <w:t xml:space="preserve">Stabilitets- och tillväxtpaktens korrigerande del, underskottsförfarandet, syftar till att rätta till alltför stora skulder och underskott i de offentliga finanserna. För närvarande befinner sig 17 av EU:s 28 medlemsländer i den korrigerande delen av stabilitets- och tillväxtpakten. Sverige är tillsammans med Estland de enda EU-länder som aldrig varit föremål för underskottsförfarandet. </w:t>
      </w:r>
    </w:p>
    <w:p w14:paraId="67835D54" w14:textId="624C8282" w:rsidR="00F7009D" w:rsidRDefault="009D6872" w:rsidP="00F7009D">
      <w:pPr>
        <w:pStyle w:val="Rubrik2"/>
      </w:pPr>
      <w:bookmarkStart w:id="301" w:name="_Toc384401510"/>
      <w:r>
        <w:t>Finanspolitiken är långsiktigt hållbar</w:t>
      </w:r>
      <w:bookmarkEnd w:id="301"/>
    </w:p>
    <w:p w14:paraId="73680CBB" w14:textId="41C02319" w:rsidR="00F7009D" w:rsidRDefault="009D6872" w:rsidP="00F7009D">
      <w:pPr>
        <w:pStyle w:val="Brdtext"/>
      </w:pPr>
      <w:r>
        <w:t>För att företag, medborgare och de finansiella marknaderna ska ha förtroende för finans-politiken måste den vara hållbar. Utvecklingen i flera av euroländerna visar hur stora de samhälls</w:t>
      </w:r>
      <w:r>
        <w:softHyphen/>
        <w:t>ekonomiska kostnaderna kan bli när förtroendet för finanspolitiken sviktar. Förtroendet för finanspolitiken kan mätas på olika sätt. Ett vanligt mått är att jämföra länders upplånings</w:t>
      </w:r>
      <w:r>
        <w:softHyphen/>
        <w:t xml:space="preserve">kostnader. Den svenska statslåneräntan är historiskt sett mycket låg och likaså riskpremien jämfört med tysk upplåning, som ofta används som jämförelsenorm (se </w:t>
      </w:r>
      <w:r>
        <w:fldChar w:fldCharType="begin"/>
      </w:r>
      <w:r>
        <w:instrText xml:space="preserve"> REF  _Ref382997658 \* Lower \h </w:instrText>
      </w:r>
      <w:r>
        <w:fldChar w:fldCharType="separate"/>
      </w:r>
      <w:r w:rsidR="004642B5">
        <w:t xml:space="preserve">tabell </w:t>
      </w:r>
      <w:r w:rsidR="004642B5" w:rsidRPr="004642B5">
        <w:rPr>
          <w:bCs/>
          <w:noProof/>
        </w:rPr>
        <w:t>4</w:t>
      </w:r>
      <w:r w:rsidR="004642B5">
        <w:t>.</w:t>
      </w:r>
      <w:r w:rsidR="004642B5">
        <w:rPr>
          <w:noProof/>
        </w:rPr>
        <w:t>8</w:t>
      </w:r>
      <w:r>
        <w:fldChar w:fldCharType="end"/>
      </w:r>
      <w:r>
        <w:t xml:space="preserve">). Även den konsoliderade bruttoskulden ligger på en i internationell jämförelse mycket låg nivå och förväntas minska framöver. Den finansiella nettoställningen är positiv. Dessa indikatorer tyder därmed på att förtroendet för den svenska </w:t>
      </w:r>
      <w:r>
        <w:lastRenderedPageBreak/>
        <w:t>finanspolitiken kommer att vara fortsatt starkt de närmaste åren.</w:t>
      </w:r>
    </w:p>
    <w:p w14:paraId="208A67AC" w14:textId="77777777" w:rsidR="00F7009D" w:rsidRPr="0020124E" w:rsidRDefault="00F7009D" w:rsidP="00F7009D">
      <w:pPr>
        <w:pStyle w:val="Brdtextmedindrag"/>
      </w:pPr>
    </w:p>
    <w:p w14:paraId="11857A3C" w14:textId="5283399A" w:rsidR="00F7009D" w:rsidRDefault="009D6872" w:rsidP="00F7009D">
      <w:pPr>
        <w:pStyle w:val="TabellRubrik"/>
      </w:pPr>
      <w:bookmarkStart w:id="302" w:name="_Ref382997658"/>
      <w:bookmarkStart w:id="303" w:name="_Toc384401655"/>
      <w:r>
        <w:t xml:space="preserve">Tabell </w:t>
      </w:r>
      <w:r w:rsidR="0009067D">
        <w:fldChar w:fldCharType="begin"/>
      </w:r>
      <w:r w:rsidR="0009067D">
        <w:instrText xml:space="preserve"> STYLEREF "Rubrik 1"\n \* MER</w:instrText>
      </w:r>
      <w:r w:rsidR="0009067D">
        <w:instrText xml:space="preserve">GEFORMAT </w:instrText>
      </w:r>
      <w:r w:rsidR="0009067D">
        <w:fldChar w:fldCharType="separate"/>
      </w:r>
      <w:r w:rsidR="004642B5" w:rsidRPr="004642B5">
        <w:rPr>
          <w:bCs/>
          <w:noProof/>
        </w:rPr>
        <w:t>4</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8</w:t>
      </w:r>
      <w:r w:rsidR="0009067D">
        <w:rPr>
          <w:noProof/>
        </w:rPr>
        <w:fldChar w:fldCharType="end"/>
      </w:r>
      <w:bookmarkEnd w:id="302"/>
      <w:r>
        <w:t xml:space="preserve"> Finanspolitiska nyckeltal</w:t>
      </w:r>
      <w:bookmarkEnd w:id="303"/>
    </w:p>
    <w:p w14:paraId="2A8D53BD" w14:textId="77777777" w:rsidR="00F7009D" w:rsidRDefault="009D6872" w:rsidP="00F7009D">
      <w:pPr>
        <w:pStyle w:val="TabellUnderrubrik"/>
      </w:pPr>
      <w:r>
        <w:t>Procent av BNP respektive procent</w:t>
      </w:r>
    </w:p>
    <w:tbl>
      <w:tblPr>
        <w:tblW w:w="4468" w:type="dxa"/>
        <w:tblInd w:w="85" w:type="dxa"/>
        <w:tblLook w:val="0000" w:firstRow="0" w:lastRow="0" w:firstColumn="0" w:lastColumn="0" w:noHBand="0" w:noVBand="0"/>
      </w:tblPr>
      <w:tblGrid>
        <w:gridCol w:w="1272"/>
        <w:gridCol w:w="481"/>
        <w:gridCol w:w="481"/>
        <w:gridCol w:w="481"/>
        <w:gridCol w:w="481"/>
        <w:gridCol w:w="424"/>
        <w:gridCol w:w="424"/>
        <w:gridCol w:w="424"/>
      </w:tblGrid>
      <w:tr w:rsidR="00F7009D" w14:paraId="7277D3D2" w14:textId="75B0B492" w:rsidTr="00F7009D">
        <w:tc>
          <w:tcPr>
            <w:tcW w:w="1361" w:type="dxa"/>
            <w:tcBorders>
              <w:top w:val="nil"/>
              <w:left w:val="nil"/>
              <w:bottom w:val="single" w:sz="18" w:space="0" w:color="auto"/>
              <w:right w:val="nil"/>
            </w:tcBorders>
          </w:tcPr>
          <w:p w14:paraId="0AD247E4" w14:textId="53FFA0D2" w:rsidR="00F7009D" w:rsidRDefault="00F7009D" w:rsidP="00F7009D">
            <w:pPr>
              <w:pStyle w:val="TabellHuvud"/>
              <w:keepNext/>
              <w:keepLines/>
            </w:pPr>
          </w:p>
        </w:tc>
        <w:tc>
          <w:tcPr>
            <w:tcW w:w="481" w:type="dxa"/>
            <w:tcBorders>
              <w:top w:val="nil"/>
              <w:left w:val="nil"/>
              <w:bottom w:val="single" w:sz="18" w:space="0" w:color="auto"/>
              <w:right w:val="nil"/>
            </w:tcBorders>
          </w:tcPr>
          <w:p w14:paraId="401C9B38" w14:textId="0857E6FE" w:rsidR="00F7009D" w:rsidRDefault="009D6872" w:rsidP="00F7009D">
            <w:pPr>
              <w:pStyle w:val="TabellHuvud"/>
              <w:keepNext/>
              <w:keepLines/>
            </w:pPr>
            <w:r>
              <w:t>2012</w:t>
            </w:r>
          </w:p>
        </w:tc>
        <w:tc>
          <w:tcPr>
            <w:tcW w:w="481" w:type="dxa"/>
            <w:tcBorders>
              <w:top w:val="nil"/>
              <w:left w:val="nil"/>
              <w:bottom w:val="single" w:sz="18" w:space="0" w:color="auto"/>
              <w:right w:val="nil"/>
            </w:tcBorders>
          </w:tcPr>
          <w:p w14:paraId="247B7F53" w14:textId="77777777" w:rsidR="00F7009D" w:rsidRDefault="009D6872" w:rsidP="00F7009D">
            <w:pPr>
              <w:pStyle w:val="TabellHuvud"/>
              <w:keepNext/>
              <w:keepLines/>
            </w:pPr>
            <w:r>
              <w:t>2013</w:t>
            </w:r>
          </w:p>
        </w:tc>
        <w:tc>
          <w:tcPr>
            <w:tcW w:w="481" w:type="dxa"/>
            <w:tcBorders>
              <w:top w:val="nil"/>
              <w:left w:val="nil"/>
              <w:bottom w:val="single" w:sz="18" w:space="0" w:color="auto"/>
              <w:right w:val="nil"/>
            </w:tcBorders>
          </w:tcPr>
          <w:p w14:paraId="30D04DAC" w14:textId="77777777" w:rsidR="00F7009D" w:rsidRDefault="009D6872" w:rsidP="00F7009D">
            <w:pPr>
              <w:pStyle w:val="TabellHuvud"/>
              <w:keepNext/>
              <w:keepLines/>
            </w:pPr>
            <w:r>
              <w:t>2014</w:t>
            </w:r>
          </w:p>
        </w:tc>
        <w:tc>
          <w:tcPr>
            <w:tcW w:w="481" w:type="dxa"/>
            <w:tcBorders>
              <w:top w:val="nil"/>
              <w:left w:val="nil"/>
              <w:bottom w:val="single" w:sz="18" w:space="0" w:color="auto"/>
              <w:right w:val="nil"/>
            </w:tcBorders>
          </w:tcPr>
          <w:p w14:paraId="42409401" w14:textId="77777777" w:rsidR="00F7009D" w:rsidRDefault="009D6872" w:rsidP="00F7009D">
            <w:pPr>
              <w:pStyle w:val="TabellHuvud"/>
              <w:keepNext/>
              <w:keepLines/>
            </w:pPr>
            <w:r>
              <w:t>2015</w:t>
            </w:r>
          </w:p>
        </w:tc>
        <w:tc>
          <w:tcPr>
            <w:tcW w:w="424" w:type="dxa"/>
            <w:tcBorders>
              <w:top w:val="nil"/>
              <w:left w:val="nil"/>
              <w:bottom w:val="single" w:sz="18" w:space="0" w:color="auto"/>
              <w:right w:val="nil"/>
            </w:tcBorders>
          </w:tcPr>
          <w:p w14:paraId="427AC002" w14:textId="462E4B9A" w:rsidR="00F7009D" w:rsidRDefault="009D6872" w:rsidP="00F7009D">
            <w:pPr>
              <w:pStyle w:val="TabellHuvud"/>
              <w:keepNext/>
              <w:keepLines/>
              <w:ind w:left="-57"/>
            </w:pPr>
            <w:r>
              <w:t>2016</w:t>
            </w:r>
          </w:p>
        </w:tc>
        <w:tc>
          <w:tcPr>
            <w:tcW w:w="424" w:type="dxa"/>
            <w:tcBorders>
              <w:top w:val="nil"/>
              <w:left w:val="nil"/>
              <w:bottom w:val="single" w:sz="18" w:space="0" w:color="auto"/>
              <w:right w:val="nil"/>
            </w:tcBorders>
          </w:tcPr>
          <w:p w14:paraId="7A24D7CD" w14:textId="77777777" w:rsidR="00F7009D" w:rsidRDefault="009D6872" w:rsidP="00F7009D">
            <w:pPr>
              <w:pStyle w:val="TabellHuvud"/>
              <w:keepNext/>
              <w:keepLines/>
              <w:ind w:left="-57"/>
            </w:pPr>
            <w:r>
              <w:t>2017</w:t>
            </w:r>
          </w:p>
        </w:tc>
        <w:tc>
          <w:tcPr>
            <w:tcW w:w="335" w:type="dxa"/>
            <w:tcBorders>
              <w:top w:val="nil"/>
              <w:left w:val="nil"/>
              <w:bottom w:val="single" w:sz="18" w:space="0" w:color="auto"/>
              <w:right w:val="nil"/>
            </w:tcBorders>
          </w:tcPr>
          <w:p w14:paraId="170C4C83" w14:textId="19154E74" w:rsidR="00F7009D" w:rsidRDefault="009D6872" w:rsidP="00F7009D">
            <w:pPr>
              <w:pStyle w:val="TabellHuvud"/>
              <w:keepNext/>
              <w:keepLines/>
              <w:ind w:left="-57"/>
            </w:pPr>
            <w:r>
              <w:t>2018</w:t>
            </w:r>
          </w:p>
        </w:tc>
      </w:tr>
      <w:tr w:rsidR="00F7009D" w14:paraId="4F6A57CE" w14:textId="1987697B" w:rsidTr="00F7009D">
        <w:tc>
          <w:tcPr>
            <w:tcW w:w="1361" w:type="dxa"/>
            <w:tcBorders>
              <w:top w:val="single" w:sz="4" w:space="0" w:color="auto"/>
              <w:left w:val="nil"/>
              <w:bottom w:val="nil"/>
              <w:right w:val="nil"/>
            </w:tcBorders>
          </w:tcPr>
          <w:p w14:paraId="7A062555" w14:textId="77777777" w:rsidR="00F7009D" w:rsidRDefault="009D6872" w:rsidP="00F7009D">
            <w:pPr>
              <w:pStyle w:val="TabellRader"/>
              <w:keepNext/>
              <w:keepLines/>
              <w:ind w:left="-57"/>
              <w:jc w:val="left"/>
            </w:pPr>
            <w:r>
              <w:t>Konsoliderad bruttoskuld</w:t>
            </w:r>
          </w:p>
        </w:tc>
        <w:tc>
          <w:tcPr>
            <w:tcW w:w="481" w:type="dxa"/>
            <w:tcBorders>
              <w:top w:val="single" w:sz="4" w:space="0" w:color="auto"/>
              <w:left w:val="nil"/>
              <w:bottom w:val="nil"/>
              <w:right w:val="nil"/>
            </w:tcBorders>
          </w:tcPr>
          <w:p w14:paraId="58D32C6E" w14:textId="155935F8" w:rsidR="00F7009D" w:rsidRPr="00AD3152" w:rsidRDefault="009D6872" w:rsidP="00F7009D">
            <w:pPr>
              <w:pStyle w:val="TabellRader"/>
              <w:keepNext/>
              <w:keepLines/>
              <w:ind w:left="-57"/>
            </w:pPr>
            <w:r>
              <w:t>38,3</w:t>
            </w:r>
          </w:p>
        </w:tc>
        <w:tc>
          <w:tcPr>
            <w:tcW w:w="481" w:type="dxa"/>
            <w:tcBorders>
              <w:top w:val="single" w:sz="4" w:space="0" w:color="auto"/>
              <w:left w:val="nil"/>
              <w:bottom w:val="nil"/>
              <w:right w:val="nil"/>
            </w:tcBorders>
          </w:tcPr>
          <w:p w14:paraId="385C7039" w14:textId="0D25D923" w:rsidR="00F7009D" w:rsidRPr="00AD3152" w:rsidRDefault="009D6872" w:rsidP="00F7009D">
            <w:pPr>
              <w:pStyle w:val="TabellRader"/>
              <w:keepNext/>
              <w:keepLines/>
              <w:ind w:left="-57"/>
            </w:pPr>
            <w:r>
              <w:t>40,6</w:t>
            </w:r>
          </w:p>
        </w:tc>
        <w:tc>
          <w:tcPr>
            <w:tcW w:w="481" w:type="dxa"/>
            <w:tcBorders>
              <w:top w:val="single" w:sz="4" w:space="0" w:color="auto"/>
              <w:left w:val="nil"/>
              <w:bottom w:val="nil"/>
              <w:right w:val="nil"/>
            </w:tcBorders>
          </w:tcPr>
          <w:p w14:paraId="4D4A02A3" w14:textId="030F4C2E" w:rsidR="00F7009D" w:rsidRPr="00AD3152" w:rsidRDefault="009D6872" w:rsidP="00F7009D">
            <w:pPr>
              <w:pStyle w:val="TabellRader"/>
              <w:keepNext/>
              <w:keepLines/>
              <w:ind w:left="-57"/>
            </w:pPr>
            <w:r>
              <w:t>41,3</w:t>
            </w:r>
          </w:p>
        </w:tc>
        <w:tc>
          <w:tcPr>
            <w:tcW w:w="481" w:type="dxa"/>
            <w:tcBorders>
              <w:top w:val="single" w:sz="4" w:space="0" w:color="auto"/>
              <w:left w:val="nil"/>
              <w:bottom w:val="nil"/>
              <w:right w:val="nil"/>
            </w:tcBorders>
          </w:tcPr>
          <w:p w14:paraId="2B540F71" w14:textId="26869813" w:rsidR="00F7009D" w:rsidRPr="00AD3152" w:rsidRDefault="009D6872" w:rsidP="00F7009D">
            <w:pPr>
              <w:pStyle w:val="TabellRader"/>
              <w:keepNext/>
              <w:keepLines/>
              <w:ind w:left="-57"/>
            </w:pPr>
            <w:r>
              <w:t>39,7</w:t>
            </w:r>
          </w:p>
        </w:tc>
        <w:tc>
          <w:tcPr>
            <w:tcW w:w="424" w:type="dxa"/>
            <w:tcBorders>
              <w:top w:val="single" w:sz="4" w:space="0" w:color="auto"/>
              <w:left w:val="nil"/>
              <w:bottom w:val="nil"/>
              <w:right w:val="nil"/>
            </w:tcBorders>
          </w:tcPr>
          <w:p w14:paraId="52E12EED" w14:textId="69543CD1" w:rsidR="00F7009D" w:rsidRDefault="009D6872" w:rsidP="00F7009D">
            <w:pPr>
              <w:pStyle w:val="TabellRader"/>
              <w:keepNext/>
              <w:keepLines/>
              <w:ind w:left="-57"/>
            </w:pPr>
            <w:r>
              <w:t>37,3</w:t>
            </w:r>
          </w:p>
        </w:tc>
        <w:tc>
          <w:tcPr>
            <w:tcW w:w="424" w:type="dxa"/>
            <w:tcBorders>
              <w:top w:val="single" w:sz="4" w:space="0" w:color="auto"/>
              <w:left w:val="nil"/>
              <w:bottom w:val="nil"/>
              <w:right w:val="nil"/>
            </w:tcBorders>
          </w:tcPr>
          <w:p w14:paraId="23D221E0" w14:textId="6F366D54" w:rsidR="00F7009D" w:rsidRDefault="009D6872" w:rsidP="00F7009D">
            <w:pPr>
              <w:pStyle w:val="TabellRader"/>
              <w:keepNext/>
              <w:keepLines/>
              <w:ind w:left="-57"/>
            </w:pPr>
            <w:r>
              <w:t>34,8</w:t>
            </w:r>
          </w:p>
        </w:tc>
        <w:tc>
          <w:tcPr>
            <w:tcW w:w="335" w:type="dxa"/>
            <w:tcBorders>
              <w:top w:val="single" w:sz="4" w:space="0" w:color="auto"/>
              <w:left w:val="nil"/>
              <w:bottom w:val="nil"/>
              <w:right w:val="nil"/>
            </w:tcBorders>
          </w:tcPr>
          <w:p w14:paraId="7AE6631B" w14:textId="160D2C20" w:rsidR="00F7009D" w:rsidRDefault="009D6872" w:rsidP="00F7009D">
            <w:pPr>
              <w:pStyle w:val="TabellRader"/>
              <w:keepNext/>
              <w:keepLines/>
              <w:ind w:left="-57"/>
            </w:pPr>
            <w:r>
              <w:t>31,7</w:t>
            </w:r>
          </w:p>
        </w:tc>
      </w:tr>
      <w:tr w:rsidR="00F7009D" w14:paraId="348B214A" w14:textId="054362FB" w:rsidTr="00F7009D">
        <w:tc>
          <w:tcPr>
            <w:tcW w:w="1361" w:type="dxa"/>
            <w:tcBorders>
              <w:top w:val="single" w:sz="4" w:space="0" w:color="auto"/>
              <w:left w:val="nil"/>
              <w:bottom w:val="nil"/>
              <w:right w:val="nil"/>
            </w:tcBorders>
          </w:tcPr>
          <w:p w14:paraId="3DB753FA" w14:textId="77777777" w:rsidR="00F7009D" w:rsidRDefault="009D6872" w:rsidP="00F7009D">
            <w:pPr>
              <w:pStyle w:val="TabellRader"/>
              <w:keepNext/>
              <w:keepLines/>
              <w:ind w:left="-57"/>
              <w:jc w:val="left"/>
            </w:pPr>
            <w:r>
              <w:t>Finansiell nettoställning</w:t>
            </w:r>
          </w:p>
        </w:tc>
        <w:tc>
          <w:tcPr>
            <w:tcW w:w="481" w:type="dxa"/>
            <w:tcBorders>
              <w:top w:val="single" w:sz="4" w:space="0" w:color="auto"/>
              <w:left w:val="nil"/>
              <w:bottom w:val="nil"/>
              <w:right w:val="nil"/>
            </w:tcBorders>
          </w:tcPr>
          <w:p w14:paraId="3D1D6501" w14:textId="34093707" w:rsidR="00F7009D" w:rsidRPr="0060500F" w:rsidRDefault="009D6872" w:rsidP="00F7009D">
            <w:pPr>
              <w:pStyle w:val="TabellRader"/>
              <w:keepNext/>
              <w:keepLines/>
              <w:ind w:left="-57"/>
            </w:pPr>
            <w:r>
              <w:t>22,2</w:t>
            </w:r>
          </w:p>
        </w:tc>
        <w:tc>
          <w:tcPr>
            <w:tcW w:w="481" w:type="dxa"/>
            <w:tcBorders>
              <w:top w:val="single" w:sz="4" w:space="0" w:color="auto"/>
              <w:left w:val="nil"/>
              <w:bottom w:val="nil"/>
              <w:right w:val="nil"/>
            </w:tcBorders>
          </w:tcPr>
          <w:p w14:paraId="2BB8A045" w14:textId="50CD0382" w:rsidR="00F7009D" w:rsidRPr="0060500F" w:rsidRDefault="009D6872" w:rsidP="00F7009D">
            <w:pPr>
              <w:pStyle w:val="TabellRader"/>
              <w:keepNext/>
              <w:keepLines/>
              <w:ind w:left="-57"/>
            </w:pPr>
            <w:r>
              <w:t>25,1</w:t>
            </w:r>
          </w:p>
        </w:tc>
        <w:tc>
          <w:tcPr>
            <w:tcW w:w="481" w:type="dxa"/>
            <w:tcBorders>
              <w:top w:val="single" w:sz="4" w:space="0" w:color="auto"/>
              <w:left w:val="nil"/>
              <w:bottom w:val="nil"/>
              <w:right w:val="nil"/>
            </w:tcBorders>
          </w:tcPr>
          <w:p w14:paraId="64E946CA" w14:textId="2BD7EC23" w:rsidR="00F7009D" w:rsidRPr="0060500F" w:rsidRDefault="009D6872" w:rsidP="00F7009D">
            <w:pPr>
              <w:pStyle w:val="TabellRader"/>
              <w:keepNext/>
              <w:keepLines/>
              <w:ind w:left="-57"/>
            </w:pPr>
            <w:r>
              <w:t>22,4</w:t>
            </w:r>
          </w:p>
        </w:tc>
        <w:tc>
          <w:tcPr>
            <w:tcW w:w="481" w:type="dxa"/>
            <w:tcBorders>
              <w:top w:val="single" w:sz="4" w:space="0" w:color="auto"/>
              <w:left w:val="nil"/>
              <w:bottom w:val="nil"/>
              <w:right w:val="nil"/>
            </w:tcBorders>
          </w:tcPr>
          <w:p w14:paraId="644D9769" w14:textId="11278B0A" w:rsidR="00F7009D" w:rsidRPr="0060500F" w:rsidRDefault="009D6872" w:rsidP="00F7009D">
            <w:pPr>
              <w:pStyle w:val="TabellRader"/>
              <w:keepNext/>
              <w:keepLines/>
              <w:ind w:left="-57"/>
            </w:pPr>
            <w:r>
              <w:t>21,2</w:t>
            </w:r>
          </w:p>
        </w:tc>
        <w:tc>
          <w:tcPr>
            <w:tcW w:w="424" w:type="dxa"/>
            <w:tcBorders>
              <w:top w:val="single" w:sz="4" w:space="0" w:color="auto"/>
              <w:left w:val="nil"/>
              <w:bottom w:val="nil"/>
              <w:right w:val="nil"/>
            </w:tcBorders>
          </w:tcPr>
          <w:p w14:paraId="0FB683CB" w14:textId="190A640D" w:rsidR="00F7009D" w:rsidRDefault="009D6872" w:rsidP="00F7009D">
            <w:pPr>
              <w:pStyle w:val="TabellRader"/>
              <w:keepNext/>
              <w:keepLines/>
              <w:ind w:left="-57"/>
            </w:pPr>
            <w:r>
              <w:t>20,2</w:t>
            </w:r>
          </w:p>
        </w:tc>
        <w:tc>
          <w:tcPr>
            <w:tcW w:w="424" w:type="dxa"/>
            <w:tcBorders>
              <w:top w:val="single" w:sz="4" w:space="0" w:color="auto"/>
              <w:left w:val="nil"/>
              <w:bottom w:val="nil"/>
              <w:right w:val="nil"/>
            </w:tcBorders>
          </w:tcPr>
          <w:p w14:paraId="67EAC4C1" w14:textId="427DEDB1" w:rsidR="00F7009D" w:rsidRDefault="009D6872" w:rsidP="00F7009D">
            <w:pPr>
              <w:pStyle w:val="TabellRader"/>
              <w:keepNext/>
              <w:keepLines/>
              <w:ind w:left="-57"/>
            </w:pPr>
            <w:r>
              <w:t>20,0</w:t>
            </w:r>
          </w:p>
        </w:tc>
        <w:tc>
          <w:tcPr>
            <w:tcW w:w="335" w:type="dxa"/>
            <w:tcBorders>
              <w:top w:val="single" w:sz="4" w:space="0" w:color="auto"/>
              <w:left w:val="nil"/>
              <w:bottom w:val="nil"/>
              <w:right w:val="nil"/>
            </w:tcBorders>
          </w:tcPr>
          <w:p w14:paraId="0538FC92" w14:textId="74148952" w:rsidR="00F7009D" w:rsidRDefault="009D6872" w:rsidP="00F7009D">
            <w:pPr>
              <w:pStyle w:val="TabellRader"/>
              <w:keepNext/>
              <w:keepLines/>
              <w:ind w:left="-57"/>
            </w:pPr>
            <w:r>
              <w:t>20,4</w:t>
            </w:r>
          </w:p>
        </w:tc>
      </w:tr>
      <w:tr w:rsidR="00F7009D" w14:paraId="24AF1AD0" w14:textId="5127B95D" w:rsidTr="00F7009D">
        <w:tc>
          <w:tcPr>
            <w:tcW w:w="1361" w:type="dxa"/>
            <w:tcBorders>
              <w:top w:val="single" w:sz="4" w:space="0" w:color="auto"/>
              <w:left w:val="nil"/>
              <w:bottom w:val="single" w:sz="4" w:space="0" w:color="auto"/>
              <w:right w:val="nil"/>
            </w:tcBorders>
          </w:tcPr>
          <w:p w14:paraId="5888F36A" w14:textId="77777777" w:rsidR="00F7009D" w:rsidRDefault="009D6872" w:rsidP="00F7009D">
            <w:pPr>
              <w:pStyle w:val="TabellRader"/>
              <w:keepNext/>
              <w:keepLines/>
              <w:ind w:left="-57"/>
              <w:jc w:val="left"/>
            </w:pPr>
            <w:r>
              <w:t>Tioårig statslåneränta</w:t>
            </w:r>
          </w:p>
        </w:tc>
        <w:tc>
          <w:tcPr>
            <w:tcW w:w="481" w:type="dxa"/>
            <w:tcBorders>
              <w:top w:val="single" w:sz="4" w:space="0" w:color="auto"/>
              <w:left w:val="nil"/>
              <w:bottom w:val="single" w:sz="4" w:space="0" w:color="auto"/>
              <w:right w:val="nil"/>
            </w:tcBorders>
            <w:vAlign w:val="bottom"/>
          </w:tcPr>
          <w:p w14:paraId="18EF1A0E" w14:textId="77777777" w:rsidR="00F7009D" w:rsidRDefault="009D6872" w:rsidP="00F7009D">
            <w:pPr>
              <w:pStyle w:val="TabellRader"/>
              <w:keepNext/>
              <w:keepLines/>
            </w:pPr>
            <w:r>
              <w:t>1,6</w:t>
            </w:r>
          </w:p>
        </w:tc>
        <w:tc>
          <w:tcPr>
            <w:tcW w:w="481" w:type="dxa"/>
            <w:tcBorders>
              <w:top w:val="single" w:sz="4" w:space="0" w:color="auto"/>
              <w:left w:val="nil"/>
              <w:bottom w:val="single" w:sz="4" w:space="0" w:color="auto"/>
              <w:right w:val="nil"/>
            </w:tcBorders>
            <w:vAlign w:val="bottom"/>
          </w:tcPr>
          <w:p w14:paraId="27C737D2" w14:textId="454466B5" w:rsidR="00F7009D" w:rsidRDefault="009D6872" w:rsidP="00F7009D">
            <w:pPr>
              <w:pStyle w:val="TabellRader"/>
              <w:keepNext/>
              <w:keepLines/>
            </w:pPr>
            <w:r>
              <w:t>2,1</w:t>
            </w:r>
          </w:p>
        </w:tc>
        <w:tc>
          <w:tcPr>
            <w:tcW w:w="481" w:type="dxa"/>
            <w:tcBorders>
              <w:top w:val="single" w:sz="4" w:space="0" w:color="auto"/>
              <w:left w:val="nil"/>
              <w:bottom w:val="single" w:sz="4" w:space="0" w:color="auto"/>
              <w:right w:val="nil"/>
            </w:tcBorders>
            <w:vAlign w:val="bottom"/>
          </w:tcPr>
          <w:p w14:paraId="20B537A0" w14:textId="77777777" w:rsidR="00F7009D" w:rsidRDefault="00F7009D" w:rsidP="00F7009D">
            <w:pPr>
              <w:pStyle w:val="TabellRader"/>
              <w:keepNext/>
              <w:keepLines/>
            </w:pPr>
          </w:p>
        </w:tc>
        <w:tc>
          <w:tcPr>
            <w:tcW w:w="481" w:type="dxa"/>
            <w:tcBorders>
              <w:top w:val="single" w:sz="4" w:space="0" w:color="auto"/>
              <w:left w:val="nil"/>
              <w:bottom w:val="single" w:sz="4" w:space="0" w:color="auto"/>
              <w:right w:val="nil"/>
            </w:tcBorders>
            <w:vAlign w:val="bottom"/>
          </w:tcPr>
          <w:p w14:paraId="6323C1C6" w14:textId="77777777" w:rsidR="00F7009D" w:rsidRDefault="00F7009D" w:rsidP="00F7009D">
            <w:pPr>
              <w:pStyle w:val="TabellRader"/>
              <w:keepNext/>
              <w:keepLines/>
            </w:pPr>
          </w:p>
        </w:tc>
        <w:tc>
          <w:tcPr>
            <w:tcW w:w="424" w:type="dxa"/>
            <w:tcBorders>
              <w:top w:val="single" w:sz="4" w:space="0" w:color="auto"/>
              <w:left w:val="nil"/>
              <w:bottom w:val="single" w:sz="4" w:space="0" w:color="auto"/>
              <w:right w:val="nil"/>
            </w:tcBorders>
            <w:vAlign w:val="bottom"/>
          </w:tcPr>
          <w:p w14:paraId="6DCDC229" w14:textId="77777777" w:rsidR="00F7009D" w:rsidRDefault="00F7009D" w:rsidP="00F7009D">
            <w:pPr>
              <w:pStyle w:val="TabellRader"/>
              <w:keepNext/>
              <w:keepLines/>
              <w:ind w:left="-57"/>
            </w:pPr>
          </w:p>
        </w:tc>
        <w:tc>
          <w:tcPr>
            <w:tcW w:w="424" w:type="dxa"/>
            <w:tcBorders>
              <w:top w:val="single" w:sz="4" w:space="0" w:color="auto"/>
              <w:left w:val="nil"/>
              <w:bottom w:val="single" w:sz="4" w:space="0" w:color="auto"/>
              <w:right w:val="nil"/>
            </w:tcBorders>
            <w:vAlign w:val="bottom"/>
          </w:tcPr>
          <w:p w14:paraId="099E9B0E" w14:textId="77777777" w:rsidR="00F7009D" w:rsidRDefault="00F7009D" w:rsidP="00F7009D">
            <w:pPr>
              <w:pStyle w:val="TabellRader"/>
              <w:keepNext/>
              <w:keepLines/>
              <w:ind w:left="-57"/>
            </w:pPr>
          </w:p>
        </w:tc>
        <w:tc>
          <w:tcPr>
            <w:tcW w:w="335" w:type="dxa"/>
            <w:tcBorders>
              <w:top w:val="single" w:sz="4" w:space="0" w:color="auto"/>
              <w:left w:val="nil"/>
              <w:bottom w:val="single" w:sz="4" w:space="0" w:color="auto"/>
              <w:right w:val="nil"/>
            </w:tcBorders>
          </w:tcPr>
          <w:p w14:paraId="7BFEF2DB" w14:textId="77777777" w:rsidR="00F7009D" w:rsidRDefault="00F7009D" w:rsidP="00F7009D">
            <w:pPr>
              <w:pStyle w:val="TabellRader"/>
              <w:keepNext/>
              <w:keepLines/>
              <w:ind w:left="-57"/>
            </w:pPr>
          </w:p>
        </w:tc>
      </w:tr>
      <w:tr w:rsidR="00F7009D" w14:paraId="1FE2BA49" w14:textId="512AE4D6" w:rsidTr="00F7009D">
        <w:tc>
          <w:tcPr>
            <w:tcW w:w="1361" w:type="dxa"/>
            <w:tcBorders>
              <w:top w:val="nil"/>
              <w:left w:val="nil"/>
              <w:bottom w:val="single" w:sz="18" w:space="0" w:color="auto"/>
              <w:right w:val="nil"/>
            </w:tcBorders>
          </w:tcPr>
          <w:p w14:paraId="6CA47646" w14:textId="2C5B3281" w:rsidR="00F7009D" w:rsidRDefault="009D6872" w:rsidP="00F7009D">
            <w:pPr>
              <w:pStyle w:val="TabellRader"/>
              <w:keepNext/>
              <w:keepLines/>
              <w:ind w:left="-57"/>
              <w:jc w:val="left"/>
            </w:pPr>
            <w:r>
              <w:t>Räntedifferens mot Tyskland 10-årig statsobl.</w:t>
            </w:r>
          </w:p>
        </w:tc>
        <w:tc>
          <w:tcPr>
            <w:tcW w:w="481" w:type="dxa"/>
            <w:tcBorders>
              <w:top w:val="nil"/>
              <w:left w:val="nil"/>
              <w:bottom w:val="single" w:sz="18" w:space="0" w:color="auto"/>
              <w:right w:val="nil"/>
            </w:tcBorders>
            <w:vAlign w:val="bottom"/>
          </w:tcPr>
          <w:p w14:paraId="7C5A5E07" w14:textId="77777777" w:rsidR="00F7009D" w:rsidRDefault="009D6872" w:rsidP="00F7009D">
            <w:pPr>
              <w:pStyle w:val="TabellRader"/>
              <w:keepNext/>
              <w:keepLines/>
            </w:pPr>
            <w:r>
              <w:t>0,0</w:t>
            </w:r>
          </w:p>
        </w:tc>
        <w:tc>
          <w:tcPr>
            <w:tcW w:w="481" w:type="dxa"/>
            <w:tcBorders>
              <w:top w:val="nil"/>
              <w:left w:val="nil"/>
              <w:bottom w:val="single" w:sz="18" w:space="0" w:color="auto"/>
              <w:right w:val="nil"/>
            </w:tcBorders>
            <w:vAlign w:val="bottom"/>
          </w:tcPr>
          <w:p w14:paraId="31D62376" w14:textId="6D5CFC4B" w:rsidR="00F7009D" w:rsidRDefault="009D6872" w:rsidP="00F7009D">
            <w:pPr>
              <w:pStyle w:val="TabellRader"/>
              <w:keepNext/>
              <w:keepLines/>
            </w:pPr>
            <w:r>
              <w:t>0,5</w:t>
            </w:r>
          </w:p>
        </w:tc>
        <w:tc>
          <w:tcPr>
            <w:tcW w:w="481" w:type="dxa"/>
            <w:tcBorders>
              <w:top w:val="nil"/>
              <w:left w:val="nil"/>
              <w:bottom w:val="single" w:sz="18" w:space="0" w:color="auto"/>
              <w:right w:val="nil"/>
            </w:tcBorders>
            <w:vAlign w:val="bottom"/>
          </w:tcPr>
          <w:p w14:paraId="7F1B3583" w14:textId="77777777" w:rsidR="00F7009D" w:rsidRDefault="00F7009D" w:rsidP="00F7009D">
            <w:pPr>
              <w:pStyle w:val="TabellRader"/>
              <w:keepNext/>
              <w:keepLines/>
            </w:pPr>
          </w:p>
        </w:tc>
        <w:tc>
          <w:tcPr>
            <w:tcW w:w="481" w:type="dxa"/>
            <w:tcBorders>
              <w:top w:val="nil"/>
              <w:left w:val="nil"/>
              <w:bottom w:val="single" w:sz="18" w:space="0" w:color="auto"/>
              <w:right w:val="nil"/>
            </w:tcBorders>
            <w:vAlign w:val="bottom"/>
          </w:tcPr>
          <w:p w14:paraId="51E0E603" w14:textId="77777777" w:rsidR="00F7009D" w:rsidRDefault="00F7009D" w:rsidP="00F7009D">
            <w:pPr>
              <w:pStyle w:val="TabellRader"/>
              <w:keepNext/>
              <w:keepLines/>
            </w:pPr>
          </w:p>
        </w:tc>
        <w:tc>
          <w:tcPr>
            <w:tcW w:w="424" w:type="dxa"/>
            <w:tcBorders>
              <w:top w:val="nil"/>
              <w:left w:val="nil"/>
              <w:bottom w:val="single" w:sz="18" w:space="0" w:color="auto"/>
              <w:right w:val="nil"/>
            </w:tcBorders>
            <w:vAlign w:val="bottom"/>
          </w:tcPr>
          <w:p w14:paraId="3BE4F1DC" w14:textId="77777777" w:rsidR="00F7009D" w:rsidRDefault="00F7009D" w:rsidP="00F7009D">
            <w:pPr>
              <w:pStyle w:val="TabellRader"/>
              <w:keepNext/>
              <w:keepLines/>
              <w:ind w:left="-57"/>
            </w:pPr>
          </w:p>
        </w:tc>
        <w:tc>
          <w:tcPr>
            <w:tcW w:w="424" w:type="dxa"/>
            <w:tcBorders>
              <w:top w:val="nil"/>
              <w:left w:val="nil"/>
              <w:bottom w:val="single" w:sz="18" w:space="0" w:color="auto"/>
              <w:right w:val="nil"/>
            </w:tcBorders>
            <w:vAlign w:val="bottom"/>
          </w:tcPr>
          <w:p w14:paraId="591F468F" w14:textId="77777777" w:rsidR="00F7009D" w:rsidRDefault="00F7009D" w:rsidP="00F7009D">
            <w:pPr>
              <w:pStyle w:val="TabellRader"/>
              <w:keepNext/>
              <w:keepLines/>
              <w:ind w:left="-57"/>
            </w:pPr>
          </w:p>
        </w:tc>
        <w:tc>
          <w:tcPr>
            <w:tcW w:w="335" w:type="dxa"/>
            <w:tcBorders>
              <w:top w:val="nil"/>
              <w:left w:val="nil"/>
              <w:bottom w:val="single" w:sz="18" w:space="0" w:color="auto"/>
              <w:right w:val="nil"/>
            </w:tcBorders>
          </w:tcPr>
          <w:p w14:paraId="7599C439" w14:textId="77777777" w:rsidR="00F7009D" w:rsidRDefault="00F7009D" w:rsidP="00F7009D">
            <w:pPr>
              <w:pStyle w:val="TabellRader"/>
              <w:keepNext/>
              <w:keepLines/>
              <w:ind w:left="-57"/>
            </w:pPr>
          </w:p>
        </w:tc>
      </w:tr>
    </w:tbl>
    <w:p w14:paraId="5811504B" w14:textId="41AD5B8D" w:rsidR="00F7009D" w:rsidRDefault="009D6872" w:rsidP="00F7009D">
      <w:pPr>
        <w:pStyle w:val="TabellFotnot"/>
      </w:pPr>
      <w:r>
        <w:t>Källor: Statistiska centralbyrån, EcoWin och egna beräkningar.</w:t>
      </w:r>
    </w:p>
    <w:p w14:paraId="3CA680A1" w14:textId="77777777" w:rsidR="00F7009D" w:rsidRDefault="00F7009D" w:rsidP="00F7009D">
      <w:pPr>
        <w:pStyle w:val="Brdtextmedindrag"/>
        <w:ind w:firstLine="0"/>
      </w:pPr>
    </w:p>
    <w:p w14:paraId="0B96004F" w14:textId="216ECEBE" w:rsidR="00F7009D" w:rsidRDefault="009D6872" w:rsidP="00F7009D">
      <w:pPr>
        <w:pStyle w:val="Brdtext"/>
      </w:pPr>
      <w:r>
        <w:t>Regeringen och ett antal andra granskare av svensk ekonomi gör även bedömningar av finanspolitikens långsiktiga hållbarhet med hjälp av ekonomiska modeller. Syftet med dessa håll</w:t>
      </w:r>
      <w:r>
        <w:softHyphen/>
        <w:t>barhetsbedömningar är att i god tid fånga upp tecken på att finanspolitiken kommer att behövas läggas om, så att åtgärder för att säker</w:t>
      </w:r>
      <w:r>
        <w:softHyphen/>
        <w:t>ställa hållbarheten och upprätthålla förtroendet för finanspolitiken kan vidtas i god tid. En ohållbar utveckling som uppmärksammas tidigt kan lättare åtgärdas genom väl utformade reformer, samtidigt som hushåll och företag får möjlighet att ställa om till nya förutsättningar under en längre tidsperiod.</w:t>
      </w:r>
    </w:p>
    <w:p w14:paraId="2CF5237F" w14:textId="56564A5A" w:rsidR="00F7009D" w:rsidRDefault="009D6872" w:rsidP="00F7009D">
      <w:pPr>
        <w:pStyle w:val="Brdtextmedindrag"/>
      </w:pPr>
      <w:r>
        <w:t xml:space="preserve">Hållbarhetsberäkningarna i denna proposition visar att finanspolitiken i Sverige är långsiktigt hållbar (se </w:t>
      </w:r>
      <w:r w:rsidRPr="00731446">
        <w:t xml:space="preserve">avsnitt </w:t>
      </w:r>
      <w:r w:rsidRPr="006200FF">
        <w:t>11</w:t>
      </w:r>
      <w:r>
        <w:t>). Finanspolitikens lång</w:t>
      </w:r>
      <w:r>
        <w:softHyphen/>
        <w:t>siktiga hållbarhet mäts ofta med hjälp av de s.k. S1- och S2-indikatorerna. S1 visar hur mycket det offentliga sparandet behöver förstärkas eller försvagas för att den offentliga skulden ska motsvara en viss andel av BNP vid en given tidpunkt, i denna proposition vad som krävs för att den konsoliderade bruttoskulden ska motsvara 60 procent av BNP 2030, medan S2 visar hur mycket det offentliga sparandet behöver förstärkas eller försvagas för att de offentliga finanserna ska gå jämnt ut över en oändlig tidshorisont. Ett negativt värde på dessa indikatorer innebär att en permanent budgetförsvagning är möjlig utan att finanspolitiken blir ohållbar, medan ett positivt indikatorvärde pekar på att en permanent förstärkning av sparandet är nödvändig.</w:t>
      </w:r>
    </w:p>
    <w:p w14:paraId="4172F057" w14:textId="4FFE68CA" w:rsidR="00F7009D" w:rsidRDefault="009D6872" w:rsidP="00F7009D">
      <w:pPr>
        <w:pStyle w:val="Brdtextmedindrag"/>
      </w:pPr>
      <w:r>
        <w:t>Enligt regeringens bedömning av de två S-indikatorerna är finanspolitiken i Sverige långsiktigt hållbar (</w:t>
      </w:r>
      <w:r w:rsidRPr="00731446">
        <w:t xml:space="preserve">se tabell </w:t>
      </w:r>
      <w:r w:rsidRPr="006200FF">
        <w:t>11</w:t>
      </w:r>
      <w:r w:rsidRPr="00731446">
        <w:t xml:space="preserve">.5 i avsnitt </w:t>
      </w:r>
      <w:r w:rsidRPr="006200FF">
        <w:t>11</w:t>
      </w:r>
      <w:r w:rsidRPr="00731446">
        <w:t xml:space="preserve">). </w:t>
      </w:r>
      <w:r w:rsidRPr="00731446">
        <w:lastRenderedPageBreak/>
        <w:t xml:space="preserve">Som framgår av tabell </w:t>
      </w:r>
      <w:r w:rsidRPr="006200FF">
        <w:t>11</w:t>
      </w:r>
      <w:r w:rsidRPr="00731446">
        <w:t>.5</w:t>
      </w:r>
      <w:r>
        <w:t xml:space="preserve"> </w:t>
      </w:r>
      <w:r w:rsidRPr="00225853">
        <w:t>menar även andra bedömare</w:t>
      </w:r>
      <w:r>
        <w:t xml:space="preserve"> att finanspolitiken är håll</w:t>
      </w:r>
      <w:r w:rsidRPr="00225853">
        <w:t xml:space="preserve">bar i </w:t>
      </w:r>
      <w:r>
        <w:t>Sverige</w:t>
      </w:r>
      <w:r w:rsidRPr="00225853">
        <w:t xml:space="preserve">. </w:t>
      </w:r>
      <w:r w:rsidRPr="001B7840">
        <w:t xml:space="preserve">Konjunkturinstitutet </w:t>
      </w:r>
      <w:r>
        <w:t xml:space="preserve">använder </w:t>
      </w:r>
      <w:r w:rsidRPr="001B7840">
        <w:t xml:space="preserve">flera olika definitioner av ett </w:t>
      </w:r>
      <w:r>
        <w:t xml:space="preserve">oförändrat offentligt </w:t>
      </w:r>
      <w:r w:rsidRPr="001B7840">
        <w:t xml:space="preserve">åtagande. </w:t>
      </w:r>
      <w:r>
        <w:t xml:space="preserve">De tolkar detta som </w:t>
      </w:r>
      <w:r w:rsidRPr="001B7840">
        <w:t>att den förda finans</w:t>
      </w:r>
      <w:r>
        <w:softHyphen/>
      </w:r>
      <w:r w:rsidRPr="001B7840">
        <w:t xml:space="preserve">politiken inte </w:t>
      </w:r>
      <w:r>
        <w:t xml:space="preserve">leder till </w:t>
      </w:r>
      <w:r w:rsidRPr="001B7840">
        <w:t>några svårhanterliga finansiella obalanser.</w:t>
      </w:r>
      <w:r>
        <w:t xml:space="preserve"> I de bedömningar som</w:t>
      </w:r>
      <w:r w:rsidRPr="00225853">
        <w:t xml:space="preserve"> pekar på </w:t>
      </w:r>
      <w:r>
        <w:t xml:space="preserve">ett </w:t>
      </w:r>
      <w:r w:rsidRPr="00225853">
        <w:t>behov av en budgetförstärkning är denna jämförelsevis liten och hanterbar.</w:t>
      </w:r>
    </w:p>
    <w:p w14:paraId="51AC1E25" w14:textId="28FC6CB5" w:rsidR="00F7009D" w:rsidRPr="003341B2" w:rsidRDefault="009D6872" w:rsidP="00F7009D">
      <w:pPr>
        <w:pStyle w:val="Rubrik2"/>
      </w:pPr>
      <w:bookmarkStart w:id="304" w:name="_Toc384401511"/>
      <w:bookmarkStart w:id="305" w:name="_Ref384115347"/>
      <w:r>
        <w:t>Finanspolitikens inriktning</w:t>
      </w:r>
      <w:bookmarkEnd w:id="304"/>
      <w:r>
        <w:t xml:space="preserve"> </w:t>
      </w:r>
      <w:bookmarkEnd w:id="305"/>
    </w:p>
    <w:p w14:paraId="79E20128" w14:textId="60514194" w:rsidR="00F7009D" w:rsidRDefault="009D6872" w:rsidP="00F7009D">
      <w:pPr>
        <w:pStyle w:val="Brdtext"/>
      </w:pPr>
      <w:r>
        <w:t>Finanspolitikens övergripande mål är att skapa så hög välfärd som möjligt genom att bidra till en hög och hållbar ekonomisk tillväxt och sysselsättning, en välfärd som kommer alla till del och ett stabilt resursutnyttjande. En viktig förutsättning för att nå dessa mål är långsiktigt hållbara offentliga finanser. Om de offentliga finanserna inte är långsiktigt hållbara tappar den finansiella marknaden, hushållen och företagen förtroendet för den offentliga sektorns förmåga att fullgöra sina åtaganden.</w:t>
      </w:r>
    </w:p>
    <w:p w14:paraId="6E535CEE" w14:textId="77777777" w:rsidR="00F7009D" w:rsidRDefault="009D6872" w:rsidP="00F7009D">
      <w:pPr>
        <w:pStyle w:val="Rubrik3"/>
      </w:pPr>
      <w:bookmarkStart w:id="306" w:name="_Toc384401512"/>
      <w:r>
        <w:t>Den övergripande inriktningen på finanspolitiken</w:t>
      </w:r>
      <w:bookmarkEnd w:id="306"/>
    </w:p>
    <w:p w14:paraId="0D241DB6" w14:textId="79365E1C" w:rsidR="00F7009D" w:rsidRDefault="009D6872" w:rsidP="00F7009D">
      <w:pPr>
        <w:pStyle w:val="Brdtext"/>
      </w:pPr>
      <w:r>
        <w:t>Sedan finans- och skuldkrisen inleddes 2008 har finanspolitiken tagit ett stort stabiliserings</w:t>
      </w:r>
      <w:r>
        <w:softHyphen/>
        <w:t xml:space="preserve">politiskt ansvar då möjligheterna för en mer expansiv penningpolitik varit begränsade till följd av att räntan legat nära noll. Sverige har kunnat använda sina starka offentliga finanser för att stimulera ekonomin. Det har varit rätt och nödvändigt i en situation där arbetslösheten ökat i en internationellt kärv miljö. Samtidigt har stimulanserna utformats så att viktiga strukturella reformer prioriterats, som främjat sysselsättning och tillväxt också långsiktigt. </w:t>
      </w:r>
    </w:p>
    <w:p w14:paraId="1265DD41" w14:textId="7AEA22B4" w:rsidR="00F7009D" w:rsidRDefault="009D6872" w:rsidP="00F7009D">
      <w:pPr>
        <w:pStyle w:val="Brdtextmedindrag"/>
      </w:pPr>
      <w:r>
        <w:t xml:space="preserve">Under 2014 har det varit nödvändigt att stimulera ekonomin, eftersom arbetslösheten varit fortsatt hög och det finns gott om lediga resurser. Det förstärkta jobbskatteavdraget ökar drivkrafterna att arbeta och stimulerar konsumtionsefterfrågan i ekonomin när efterfrågan på svensk export ännu inte tagit fart och resursutnyttjandet är fortsatt lågt. </w:t>
      </w:r>
    </w:p>
    <w:p w14:paraId="0F210AFA" w14:textId="52645B88" w:rsidR="00F7009D" w:rsidRDefault="009D6872" w:rsidP="00F7009D">
      <w:pPr>
        <w:pStyle w:val="Brdtextmedindrag"/>
      </w:pPr>
      <w:r>
        <w:t xml:space="preserve">Den förda finanspolitiken har bidragit till att Sverige klarat den ekonomiska nedgången bättre än de flesta andra länder. I Sverige har </w:t>
      </w:r>
      <w:r>
        <w:lastRenderedPageBreak/>
        <w:t>sysselsättningsgraden, till skillnad från i många andra EU-länder, ökat under de senaste åren och är högst inom EU tillsammans med Nederländerna. Sverige har som ett av få länder, under hela lågkonjunkturen, kunnat stötta tillväxten med både temporära stimulansåtgärder och åtgärder som långsiktigt förbättrar tillväxtmöjligheterna, samtidigt som välfärden har värnats. Regeringens politik har lett till en högre varaktig sysselsättning och en lägre jämviktsarbetslöshet.</w:t>
      </w:r>
    </w:p>
    <w:p w14:paraId="137E9D7A" w14:textId="1D997323" w:rsidR="00F7009D" w:rsidRPr="00B1555A" w:rsidRDefault="009D6872" w:rsidP="00F7009D">
      <w:pPr>
        <w:pStyle w:val="Brdtextmedindrag"/>
      </w:pPr>
      <w:r>
        <w:t xml:space="preserve">Sverige gick, till skillnad från många andra länder, in i lågkonjunkturen med en gynnsam utgångsposition i form av ett högt finansiellt sparande. Den starka utgångspositionen innebar att kraftfulla finanspolitiska åtgärder kunnat vidtas, samtidigt som den svenska statsskulden som andel av BNP varit ungefär oförändrad. Den svenska offentliga sektorns finansiella sparande har som sig bör gått från överskott till underskott till följd av den utdragna lågkonjunkturen. Mot slutet av prognosperioden kommer Sverige att ha gått igenom en lågkonjunktur som varat i minst nio år, vilket är längre än den tid som 1990-talskrisen varade. I förhållande till andra länder i EU är dock underskotten i Sverige fortsatt relativt små. </w:t>
      </w:r>
    </w:p>
    <w:p w14:paraId="2C7B3347" w14:textId="77777777" w:rsidR="00F7009D" w:rsidRDefault="009D6872" w:rsidP="00F7009D">
      <w:pPr>
        <w:pStyle w:val="Rubrik4utannumrering"/>
      </w:pPr>
      <w:r>
        <w:t>Tillbaka till överskott i takt med att ekonomin förbättras</w:t>
      </w:r>
    </w:p>
    <w:p w14:paraId="0D6B072F" w14:textId="2DEF1FFF" w:rsidR="00F7009D" w:rsidRDefault="009D6872" w:rsidP="00F7009D">
      <w:pPr>
        <w:pStyle w:val="Brdtext"/>
      </w:pPr>
      <w:r>
        <w:t>Även om det förväntas ske en gradvis återhämtning i svensk ekonomi finns det gott om lediga resurser i ekonomin både 2014 och 2015. Arbetslösheten förväntas ligga över 7 procent under dessa år, vilket motsvarar drygt 5 procent enligt den äldre definitionen. Trots att riskerna, för en sämre ekonomisk utveckling än i prognosen, har minskat sedan budget</w:t>
      </w:r>
      <w:r>
        <w:softHyphen/>
        <w:t>propositionen för 2014 beslutades, bedöms dessa fortsatt vara större än möjligheterna för en bättre utveckling. Det mesta talar för en gradvis återhämtning i svensk ekonomi, men den är långt ifrån garanterad och finanspolitiken bör därför inte riskera återhämtningen genom att allt för snabbt stärka sparandet och därmed strama åt ekonomin.</w:t>
      </w:r>
    </w:p>
    <w:p w14:paraId="5DFF5F21" w14:textId="7C59BA66" w:rsidR="00F7009D" w:rsidRDefault="009D6872" w:rsidP="00F7009D">
      <w:pPr>
        <w:pStyle w:val="Brdtextmedindrag"/>
      </w:pPr>
      <w:r w:rsidRPr="007B5E9C">
        <w:t>På</w:t>
      </w:r>
      <w:r>
        <w:t xml:space="preserve"> samma sätt som det är en naturlig del av en ansvarsfull finanspolitik att låta sparandet sjunka till underskott vid en allvarlig kris måste sparandet stärkas när läget i ekonomin förbättras. Finanspolitiken bör efterhand bli </w:t>
      </w:r>
      <w:r>
        <w:lastRenderedPageBreak/>
        <w:t xml:space="preserve">återhållsam när konjunkturen förbättras, dels för att inte förstärka konjunktursvängningarna, dels för att skapa utrymme att möta även nästa kris med kraftfulla finanspolitiska åtgärder. Erfarenheterna från finans- och skuldkrisen visar att finanspolitiken har en viktig roll att spela i stabiliseringspolitiken, i synnerhet när utrymmet för penningpolitiken är begränsat. Därtill finns en betydande risk för att många länder i vår omvärld, till följd av de höga skuldnivåerna, inte kommer att kunna stimulera ekonomin vid nästa nedgång och att draghjälpen från omvärlden därigenom kan komma att bli mindre. </w:t>
      </w:r>
    </w:p>
    <w:p w14:paraId="28F152A6" w14:textId="22397B34" w:rsidR="00F7009D" w:rsidRDefault="009D6872" w:rsidP="00F7009D">
      <w:pPr>
        <w:pStyle w:val="Brdtextmedindrag"/>
      </w:pPr>
      <w:r>
        <w:t>För att Sverige ska kunna föra en kraftfull finanspolitik, även i nästa kris, krävs att det finns en betydande fallhöjd i det finansiella sparandet så att förtroendet för de offentliga finanserna även fortsättningsvis kan säkras (se fördjup</w:t>
      </w:r>
      <w:r>
        <w:softHyphen/>
        <w:t>ningsrutan Överskottsmålet och stabiliserings</w:t>
      </w:r>
      <w:r>
        <w:softHyphen/>
        <w:t xml:space="preserve">politiken). Detta gäller i synnerhet för ett land som Sverige, som har en relativt stor offentlig sektor och där en konjunkturnedgång därför får en relativt stor inverkan på de offentliga finanserna. Därtill har Sverige en i internationell jämförelse stor banksektor, vilket innebär att riskerna för de offentliga finanserna är betydande vid förnyad turbulens på de finansiella marknaderna. Både den finanskris som inleddes 2008 och den tidigare krisen på 1990-talet har visat att det finns stora potentiella kostnader av att hamna på underskottsnivåer som gör att finansmarknaderna reagerar med stigande räntor. Att överskottsmålet bidrar till ett högt sparande i goda tider är en förutsättning för att stabiliseringspolitik via finanspolitiken ska kunna bedrivas i dåliga tider. </w:t>
      </w:r>
    </w:p>
    <w:p w14:paraId="6F238A1A" w14:textId="474DBCEC" w:rsidR="00F7009D" w:rsidRDefault="009D6872" w:rsidP="00F7009D">
      <w:pPr>
        <w:pStyle w:val="Brdtextmedindrag"/>
      </w:pPr>
      <w:r>
        <w:t xml:space="preserve">Vid beslut om inriktningen på finanspolitiken måste det således göras en avvägning mellan att finanspolitiken inte ska riskera återhämtningen och att återställa nödvändiga säkerhetsmarginaler i det finansiella sparandet. Regeringens samlade bedömning är att de åtgärder som föreslås i budgetpropositionen för 2015 sammantaget varken bör förstärka eller försvaga det finansiella sparandet. Detta innebär att det finansiella sparandet, så som anges i prognosen, går från </w:t>
      </w:r>
      <w:r>
        <w:noBreakHyphen/>
        <w:t xml:space="preserve">1,6 procent av BNP 2014 till -0,3 procent av BNP 2015. De eventuella åtgärder som föreslås i den kommande budgetpropositionen bör därför vara finansierade krona för krona. Med en sådan inriktning av finanspolitiken kommer såväl det faktiska som det strukturella finansiella sparandet stärkas 2015 i jämförelse </w:t>
      </w:r>
      <w:r>
        <w:lastRenderedPageBreak/>
        <w:t>med 2014. Finanspolitiken kommer därmed få en åtstramande inriktning från att ha haft en något expansiv inriktning 2014.</w:t>
      </w:r>
    </w:p>
    <w:p w14:paraId="55CC6D4C" w14:textId="1213283A" w:rsidR="00F7009D" w:rsidRDefault="009D6872" w:rsidP="000720C9">
      <w:pPr>
        <w:pStyle w:val="Rubrik4utannumrering"/>
        <w:spacing w:before="400"/>
      </w:pPr>
      <w:r>
        <w:t>Regeringen uppfyller det finanspolitiska ramverket</w:t>
      </w:r>
    </w:p>
    <w:p w14:paraId="6B861652" w14:textId="61D98830" w:rsidR="00F7009D" w:rsidRPr="00F0705A" w:rsidRDefault="009D6872" w:rsidP="00F7009D">
      <w:pPr>
        <w:pStyle w:val="Brdtext"/>
      </w:pPr>
      <w:r>
        <w:t>Regeringen anser att finanspolitiken är väl avvägd, ligger i linje med det finanspolitiska ramverket och uppfyller överskottsmålet. För att stabilisera ekonomin ska det finansiella sparandet, enligt det finanspolitiska ramverket, variera med konjunkturen förutsatt att det finns förtroende för de offentliga finansernas långsiktiga hållbarhet. Överskottsmålet om 1 procent är av detta skäl formulerat som ett genomsnitt över en konjunkturcykel. Vid ett lågt resursutnyttjande och hög arbetslöshet bör sparandet vara lägre än 1 procent, medan det bör vara omkring 1 procent vid ett balanserat resursutnyttjande, samt överstiga 1 procent vid ett högt resursutnyttjande. Finans- och skuldkrisen har varit både osedvanligt djup och långvarig, vilket har motiverat aktiva finans</w:t>
      </w:r>
      <w:r>
        <w:softHyphen/>
        <w:t xml:space="preserve">politiska åtgärder som har medfört att sparandet sjunkit till underskott. När resursutnyttjandet går mot balans, bör sparandet återvända till den målsatta nivån genom att reformer finansieras fullt ut. Detta gäller under förutsättning att ingen ny allvarlig störning drabbar ekonomin. </w:t>
      </w:r>
    </w:p>
    <w:p w14:paraId="0EB10DC1" w14:textId="0E1F6C21" w:rsidR="00F7009D" w:rsidRDefault="009D6872" w:rsidP="00F7009D">
      <w:pPr>
        <w:pStyle w:val="Rubrik4utannumrering"/>
      </w:pPr>
      <w:r>
        <w:t>Inriktningen inför budgetpropositionen för 2015</w:t>
      </w:r>
    </w:p>
    <w:p w14:paraId="39696015" w14:textId="3715F78A" w:rsidR="00F7009D" w:rsidRDefault="009D6872" w:rsidP="00F7009D">
      <w:pPr>
        <w:pStyle w:val="Brdtext"/>
      </w:pPr>
      <w:r>
        <w:t xml:space="preserve">Regeringen kommer att fortsätta sitt reformarbete för att föra Sverige mot full sysselsättning. Att budgetutrymmet är mycket begränsat innebär inte att behovet av fortsatta reformer för ökad sysselsättning, tillväxt och välfärd har minskat. </w:t>
      </w:r>
    </w:p>
    <w:p w14:paraId="7A5839A9" w14:textId="401F981D" w:rsidR="00F7009D" w:rsidRDefault="009D6872" w:rsidP="00F7009D">
      <w:pPr>
        <w:pStyle w:val="Brdtextmedindrag"/>
      </w:pPr>
      <w:r>
        <w:t xml:space="preserve">Brister i utbildningssystemet får långtgående återverkningar på arbetsmarknaden och möjligheterna att nå full sysselsättning. Det är därför oroande att det finns betydande kvarvarande problem inom det svenska utbildningsväsendet. Regeringen har sedan 2006 bedrivit ett omfattande reformarbete i syfte att höja kunskapsnivån, öka likvärdigheten mellan skolor och för elever samt förbättra såväl läraryrkets status som lärarkårens kompetens. Regeringens bedömning är att genomförda reformer kommer att leda till bättre förutsättningar att nå målen för det svenska </w:t>
      </w:r>
      <w:r>
        <w:lastRenderedPageBreak/>
        <w:t xml:space="preserve">utbildningssystemet. Men de genomförda reformerna är inte tillräckliga och fler reformer är därför nödvändiga. </w:t>
      </w:r>
    </w:p>
    <w:p w14:paraId="4D269BD3" w14:textId="775D9635" w:rsidR="00F7009D" w:rsidRDefault="009D6872" w:rsidP="00F7009D">
      <w:pPr>
        <w:pStyle w:val="Brdtextmedindrag"/>
      </w:pPr>
      <w:r>
        <w:t>För att bl.a. rusta arbetskraften för arbetsmarknadens ökande krav för anställning är därför ytterligare utbildningssatsningar viktiga. Regeringen har därför för avsikt att i budgetpropositionen för 2015 presentera en satsning på ökad kunskap för stärkt arbetskraft.</w:t>
      </w:r>
    </w:p>
    <w:p w14:paraId="1A97DD99" w14:textId="5DD7A270" w:rsidR="00F7009D" w:rsidRDefault="009D6872" w:rsidP="00F7009D">
      <w:pPr>
        <w:pStyle w:val="Brdtextmedindrag"/>
      </w:pPr>
      <w:r>
        <w:t>Tillsammans med åtgärder för att förbättra företagsklimatet och förbättra tillgänglighet och kvalitet i vården omfattar åtgärderna som presenteras utgiftsökningar om totalt ca 5 miljarder kronor 2015 som successivt ökas till ca 8 miljarder kronor 2018. Dessa reformer finansieras krona för krona genom inkomst</w:t>
      </w:r>
      <w:r>
        <w:softHyphen/>
        <w:t>förstärkningar och utgiftsminskningar.</w:t>
      </w:r>
    </w:p>
    <w:p w14:paraId="2D2CACEF" w14:textId="37F79CB5" w:rsidR="00F7009D" w:rsidRDefault="009D6872" w:rsidP="00F7009D">
      <w:pPr>
        <w:pStyle w:val="Brdtextmedindrag"/>
      </w:pPr>
      <w:r>
        <w:t>Det är viktigt att de finansieringar som regeringen har för avsikt att föreslå i budgetpropositionen för 2015 är strukturellt riktiga och inte slår mot välfärd, sysselsättning och tillväxt. Huvudinriktningen för regeringens finansiering är därför bl.a. höjda skatter på alkohol, tobak och fordon,</w:t>
      </w:r>
      <w:r w:rsidRPr="00602D16">
        <w:t xml:space="preserve"> samt en begränsning av avdraget för privat pensionssparande </w:t>
      </w:r>
      <w:r>
        <w:t>och effektiviseringar inom statlig verksamhet.</w:t>
      </w:r>
    </w:p>
    <w:p w14:paraId="42A6BA62" w14:textId="77777777" w:rsidR="00F7009D" w:rsidRDefault="009D6872" w:rsidP="00F7009D">
      <w:pPr>
        <w:pStyle w:val="Rubrik4utannumrering"/>
      </w:pPr>
      <w:r>
        <w:t>De offentligfinansiella förutsättningarna för nästa mandatperiod</w:t>
      </w:r>
    </w:p>
    <w:p w14:paraId="442BFB9A" w14:textId="4AD17669" w:rsidR="00F7009D" w:rsidRDefault="009D6872" w:rsidP="00F7009D">
      <w:pPr>
        <w:pStyle w:val="Brdtext"/>
      </w:pPr>
      <w:r>
        <w:t>Under den kommande mandatperioden förändras politikens förutsättningar eftersom bedömningen är att resursutnyttjandet gradvis förstärks, sysselsättningen ökar och arbetslösheten minskar. Det gör att finans</w:t>
      </w:r>
      <w:r>
        <w:softHyphen/>
        <w:t>politiken nu går in i en fas där inriktningen är att successivt nå balans och överskott.</w:t>
      </w:r>
    </w:p>
    <w:p w14:paraId="114929E8" w14:textId="47297EEF" w:rsidR="00F7009D" w:rsidRDefault="009D6872" w:rsidP="00F7009D">
      <w:pPr>
        <w:pStyle w:val="Brdtextmedindrag"/>
      </w:pPr>
      <w:r>
        <w:t>Regeringen anser att den nuvarande nivån på överskottsmål om 1 procent av BNP över en konjunkturcykel har tjänat Sverige väl och att målet därför bör ligga fast även under nästa mandatperiod. Den arbetsgrupp inom Finansdepartementet som såg över överskotts</w:t>
      </w:r>
      <w:r>
        <w:softHyphen/>
        <w:t xml:space="preserve">målets nivå 2010 menade att en översyn av målets nivå borde göras ungefär vart tionde år, se departementspromemorian Utvärdering av överskottsmålet (Ds 2010:4). Regeringen angav i 2010 års ekonomiska vårproposition att den delade synen att en genomgripande översyn inte bör göras för ofta (prop. 2009/10:100). </w:t>
      </w:r>
    </w:p>
    <w:p w14:paraId="3ED956C3" w14:textId="486B7796" w:rsidR="00F7009D" w:rsidRDefault="009D6872" w:rsidP="00F7009D">
      <w:pPr>
        <w:pStyle w:val="Brdtextmedindrag"/>
      </w:pPr>
      <w:r>
        <w:t>För att återställa nödvändiga säkerhets</w:t>
      </w:r>
      <w:r>
        <w:softHyphen/>
        <w:t xml:space="preserve">marginaler i den offentliga sektorns finansiella </w:t>
      </w:r>
      <w:r>
        <w:lastRenderedPageBreak/>
        <w:t>sparande bör den övergripande inriktningen för finanspolitiken de kommande åren vara att återvända till balans och därefter överskott. Takten i förstärkningen av de offentliga finanserna bör, i enlighet med det finanspolitiska ramverket, anpassas efter läget på arbets</w:t>
      </w:r>
      <w:r>
        <w:softHyphen/>
        <w:t>marknaden och utvecklingen av resursut</w:t>
      </w:r>
      <w:r>
        <w:softHyphen/>
        <w:t xml:space="preserve">nyttjandet. En alltför snabb återgång till överskott riskerar att leda till att återhämtningen hämmas. I takt med att resursutnyttjandet förstärks kommer stabiliseringspolitiken hanteras främst via penningpolitiken. Det är rimligt att återvända till ett sparande om 1 procent av BNP i takt med att läget i ekonomin förbättras och arbetslösheten sjunker tillbaka. Det finansiella sparandet bör därför i enlighet med nuvarande prognos återvända till ett överskott på över 1 procent 2018. </w:t>
      </w:r>
    </w:p>
    <w:p w14:paraId="75CE5AD8" w14:textId="0AF80F00" w:rsidR="00F7009D" w:rsidRDefault="009D6872" w:rsidP="00F7009D">
      <w:pPr>
        <w:pStyle w:val="Brdtextmedindrag"/>
      </w:pPr>
      <w:r>
        <w:t xml:space="preserve">För att uppfylla överskottsmålet </w:t>
      </w:r>
      <w:r w:rsidRPr="00FD20AA">
        <w:t>k</w:t>
      </w:r>
      <w:r>
        <w:t>rävs stor finanspolitisk återhållsamhet när resurs</w:t>
      </w:r>
      <w:r>
        <w:softHyphen/>
        <w:t>utnyttjandet går mot balans. Det är viktigt med en stram utgiftsgranskning och utgiftskontroll samt att omprioritera mellan olika utgifter. Eventuella reformer som föreslås i budget</w:t>
      </w:r>
      <w:r>
        <w:softHyphen/>
        <w:t xml:space="preserve">propositionen för 2016 bör, i likhet med reformer i budgetpropositionen för 2015, finansieras krona för krona genom inkomst- och utgiftsåtgärder. Givet nuvarande prognos krävs det även att nya reformer som kan komma att föreslås i budgetpropositionerna för 2017 och 2018 finansieras fullt ut, för att uppnå ett överskott på över 1 procent av BNP när resursutnyttjandet går mot balans 2018. </w:t>
      </w:r>
    </w:p>
    <w:p w14:paraId="38E47240" w14:textId="26F3089C" w:rsidR="00F7009D" w:rsidRDefault="009D6872" w:rsidP="00F7009D">
      <w:pPr>
        <w:pStyle w:val="Brdtextmedindrag"/>
      </w:pPr>
      <w:r>
        <w:t xml:space="preserve">Under den kommande mandatperioden kommer det krävas att reformer prövas mot åtgärder som ökar inkomsterna eller minskar utgifterna på andra områden. Som framhållits ovan är det beträffande inkomstförstärkningar viktigt att dessa utformas på ett sätt som har så små skadliga effekter på samhällsekonomin och konkurrenskraften som möjligt eller minskar miljö- och hälsoskadliga aktiviteter, där dagens nivå på skatteuttaget inte beaktar dessa skadliga effekter fullt ut. Skatteförändringar som sammantaget håller tillbaka arbete, företagande och investeringar måste undvikas. </w:t>
      </w:r>
    </w:p>
    <w:p w14:paraId="67BB6144" w14:textId="1770406F" w:rsidR="00F7009D" w:rsidRPr="008F6C09" w:rsidRDefault="009D6872" w:rsidP="00F7009D">
      <w:pPr>
        <w:pStyle w:val="Brdtextmedindrag"/>
        <w:sectPr w:rsidR="00F7009D" w:rsidRPr="008F6C09" w:rsidSect="00F7009D">
          <w:headerReference w:type="even" r:id="rId214"/>
          <w:headerReference w:type="default" r:id="rId215"/>
          <w:footerReference w:type="even" r:id="rId216"/>
          <w:footerReference w:type="default" r:id="rId217"/>
          <w:footerReference w:type="first" r:id="rId218"/>
          <w:type w:val="continuous"/>
          <w:pgSz w:w="11906" w:h="16838" w:code="9"/>
          <w:pgMar w:top="1304" w:right="1871" w:bottom="1531" w:left="1021" w:header="567" w:footer="1077" w:gutter="0"/>
          <w:cols w:num="2" w:space="340"/>
          <w:docGrid w:linePitch="360"/>
        </w:sectPr>
      </w:pPr>
      <w:r>
        <w:t>Förändringar i skattesystemet ska bevara och stärka systemets legitimitet. Förändringar i skattesystemet bör därför även göras så att skattekontrollen kan upprätthållas och så att förändringar bidrar till en fortsatt minskning av skattefelet och att de svenska skattebaserna skyddas.</w:t>
      </w:r>
      <w:r w:rsidDel="000C3BFB">
        <w:t xml:space="preserve"> </w:t>
      </w:r>
    </w:p>
    <w:p w14:paraId="65838967" w14:textId="57C321B3" w:rsidR="00F7009D" w:rsidRDefault="0009067D" w:rsidP="00F7009D">
      <w:pPr>
        <w:pStyle w:val="Brdtext"/>
        <w:spacing w:line="240" w:lineRule="auto"/>
        <w:jc w:val="center"/>
        <w:rPr>
          <w:sz w:val="84"/>
          <w:szCs w:val="84"/>
        </w:rPr>
      </w:pPr>
      <w:sdt>
        <w:sdtPr>
          <w:rPr>
            <w:sz w:val="84"/>
            <w:szCs w:val="84"/>
          </w:rPr>
          <w:alias w:val="Avsnittsnummer"/>
          <w:tag w:val="Avsnittsnummer"/>
          <w:id w:val="1525519681"/>
          <w:lock w:val="sdtContentLocked"/>
          <w:dataBinding w:prefixMappings="xmlns:ns0='http://rkdhs/mallar/budget/VÅP/VÅP.xsd'" w:xpath="/ns0:dokumentvärden[1]/ns0:avsnitt[1]/ns0:avsnitt[6]/@avsnittsnummer" w:storeItemID="{05362479-D7DD-42A6-9715-445895EE037E}"/>
          <w:text w:multiLine="1"/>
        </w:sdtPr>
        <w:sdtEndPr/>
        <w:sdtContent>
          <w:r w:rsidR="009D6872">
            <w:rPr>
              <w:sz w:val="84"/>
              <w:szCs w:val="84"/>
            </w:rPr>
            <w:t>5</w:t>
          </w:r>
        </w:sdtContent>
      </w:sdt>
      <w:r w:rsidR="009D6872">
        <w:rPr>
          <w:noProof/>
          <w:sz w:val="84"/>
          <w:szCs w:val="84"/>
          <w:lang w:eastAsia="sv-SE"/>
        </w:rPr>
        <mc:AlternateContent>
          <mc:Choice Requires="wpg">
            <w:drawing>
              <wp:anchor distT="0" distB="0" distL="114300" distR="114300" simplePos="0" relativeHeight="251640320" behindDoc="0" locked="0" layoutInCell="0" allowOverlap="1" wp14:anchorId="0FC364B4" wp14:editId="55FAFA59">
                <wp:simplePos x="0" y="0"/>
                <wp:positionH relativeFrom="page">
                  <wp:posOffset>6444615</wp:posOffset>
                </wp:positionH>
                <wp:positionV relativeFrom="page">
                  <wp:posOffset>0</wp:posOffset>
                </wp:positionV>
                <wp:extent cx="892175" cy="10693400"/>
                <wp:effectExtent l="15240" t="9525" r="6985" b="12700"/>
                <wp:wrapNone/>
                <wp:docPr id="92" name="Grupp 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892175" cy="10693400"/>
                          <a:chOff x="51" y="0"/>
                          <a:chExt cx="19670" cy="20000"/>
                        </a:xfrm>
                      </wpg:grpSpPr>
                      <wps:wsp>
                        <wps:cNvPr id="291" name="Line 3"/>
                        <wps:cNvCnPr/>
                        <wps:spPr bwMode="auto">
                          <a:xfrm>
                            <a:off x="307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92" name="Line 4"/>
                        <wps:cNvCnPr/>
                        <wps:spPr bwMode="auto">
                          <a:xfrm>
                            <a:off x="458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93" name="Line 5"/>
                        <wps:cNvCnPr/>
                        <wps:spPr bwMode="auto">
                          <a:xfrm>
                            <a:off x="156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94" name="Line 6"/>
                        <wps:cNvCnPr/>
                        <wps:spPr bwMode="auto">
                          <a:xfrm>
                            <a:off x="609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95" name="Line 7"/>
                        <wps:cNvCnPr/>
                        <wps:spPr bwMode="auto">
                          <a:xfrm>
                            <a:off x="761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96" name="Line 8"/>
                        <wps:cNvCnPr/>
                        <wps:spPr bwMode="auto">
                          <a:xfrm>
                            <a:off x="912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97" name="Line 9"/>
                        <wps:cNvCnPr/>
                        <wps:spPr bwMode="auto">
                          <a:xfrm>
                            <a:off x="1819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98" name="Line 10"/>
                        <wps:cNvCnPr/>
                        <wps:spPr bwMode="auto">
                          <a:xfrm>
                            <a:off x="1063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299" name="Line 11"/>
                        <wps:cNvCnPr/>
                        <wps:spPr bwMode="auto">
                          <a:xfrm>
                            <a:off x="1214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00" name="Line 12"/>
                        <wps:cNvCnPr/>
                        <wps:spPr bwMode="auto">
                          <a:xfrm>
                            <a:off x="5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01" name="Line 13"/>
                        <wps:cNvCnPr/>
                        <wps:spPr bwMode="auto">
                          <a:xfrm>
                            <a:off x="1365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02" name="Line 14"/>
                        <wps:cNvCnPr/>
                        <wps:spPr bwMode="auto">
                          <a:xfrm>
                            <a:off x="1970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09" name="Line 15"/>
                        <wps:cNvCnPr/>
                        <wps:spPr bwMode="auto">
                          <a:xfrm>
                            <a:off x="1517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10" name="Line 16"/>
                        <wps:cNvCnPr/>
                        <wps:spPr bwMode="auto">
                          <a:xfrm>
                            <a:off x="1668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group id="Grupp 86" style="position:absolute;margin-left:507.45pt;margin-top:0;width:70.25pt;height:842pt;z-index:251658240;mso-position-horizontal-relative:page;mso-position-vertical-relative:page" coordsize="19670,20000" coordorigin="51" o:spid="_x0000_s1026" o:allowincell="f">
                <v:line id="Line 3" style="position:absolute;visibility:visible;mso-wrap-style:square" o:spid="_x0000_s1027" strokecolor="gray" strokeweight="1pt" o:connectortype="straight" from="3075,0" to="3089,20000">
                  <v:stroke startarrowwidth="narrow" startarrowlength="short" endarrowwidth="narrow" endarrowlength="short"/>
                </v:line>
                <v:line id="Line 4" style="position:absolute;visibility:visible;mso-wrap-style:square" o:spid="_x0000_s1028" strokecolor="gray" strokeweight="1pt" o:connectortype="straight" from="4587,0" to="4601,20000">
                  <v:stroke startarrowwidth="narrow" startarrowlength="short" endarrowwidth="narrow" endarrowlength="short"/>
                </v:line>
                <v:line id="Line 5" style="position:absolute;visibility:visible;mso-wrap-style:square" o:spid="_x0000_s1029" strokecolor="gray" strokeweight="1pt" o:connectortype="straight" from="1563,0" to="1577,20000">
                  <v:stroke startarrowwidth="narrow" startarrowlength="short" endarrowwidth="narrow" endarrowlength="short"/>
                </v:line>
                <v:line id="Line 6" style="position:absolute;visibility:visible;mso-wrap-style:square" o:spid="_x0000_s1030" strokecolor="gray" strokeweight="1pt" o:connectortype="straight" from="6099,0" to="6113,20000">
                  <v:stroke startarrowwidth="narrow" startarrowlength="short" endarrowwidth="narrow" endarrowlength="short"/>
                </v:line>
                <v:line id="Line 7" style="position:absolute;visibility:visible;mso-wrap-style:square" o:spid="_x0000_s1031" strokecolor="gray" strokeweight="1pt" o:connectortype="straight" from="7611,0" to="7625,20000">
                  <v:stroke startarrowwidth="narrow" startarrowlength="short" endarrowwidth="narrow" endarrowlength="short"/>
                </v:line>
                <v:line id="Line 8" style="position:absolute;visibility:visible;mso-wrap-style:square" o:spid="_x0000_s1032" strokecolor="gray" strokeweight="1pt" o:connectortype="straight" from="9123,0" to="9137,20000">
                  <v:stroke startarrowwidth="narrow" startarrowlength="short" endarrowwidth="narrow" endarrowlength="short"/>
                </v:line>
                <v:line id="Line 9" style="position:absolute;visibility:visible;mso-wrap-style:square" o:spid="_x0000_s1033" strokecolor="gray" strokeweight="1pt" o:connectortype="straight" from="18195,0" to="18209,20000">
                  <v:stroke startarrowwidth="narrow" startarrowlength="short" endarrowwidth="narrow" endarrowlength="short"/>
                </v:line>
                <v:line id="Line 10" style="position:absolute;visibility:visible;mso-wrap-style:square" o:spid="_x0000_s1034" strokecolor="gray" strokeweight="1pt" o:connectortype="straight" from="10635,0" to="10649,20000">
                  <v:stroke startarrowwidth="narrow" startarrowlength="short" endarrowwidth="narrow" endarrowlength="short"/>
                </v:line>
                <v:line id="Line 11" style="position:absolute;visibility:visible;mso-wrap-style:square" o:spid="_x0000_s1035" strokecolor="gray" strokeweight="1pt" o:connectortype="straight" from="12147,0" to="12161,20000">
                  <v:stroke startarrowwidth="narrow" startarrowlength="short" endarrowwidth="narrow" endarrowlength="short"/>
                </v:line>
                <v:line id="Line 12" style="position:absolute;visibility:visible;mso-wrap-style:square" o:spid="_x0000_s1036" strokecolor="gray" strokeweight="1pt" o:connectortype="straight" from="51,0" to="65,20000">
                  <v:stroke startarrowwidth="narrow" startarrowlength="short" endarrowwidth="narrow" endarrowlength="short"/>
                </v:line>
                <v:line id="Line 13" style="position:absolute;visibility:visible;mso-wrap-style:square" o:spid="_x0000_s1037" strokecolor="gray" strokeweight="1pt" o:connectortype="straight" from="13659,0" to="13673,20000">
                  <v:stroke startarrowwidth="narrow" startarrowlength="short" endarrowwidth="narrow" endarrowlength="short"/>
                </v:line>
                <v:line id="Line 14" style="position:absolute;visibility:visible;mso-wrap-style:square" o:spid="_x0000_s1038" strokecolor="gray" strokeweight="1pt" o:connectortype="straight" from="19707,0" to="19721,20000">
                  <v:stroke startarrowwidth="narrow" startarrowlength="short" endarrowwidth="narrow" endarrowlength="short"/>
                </v:line>
                <v:line id="Line 15" style="position:absolute;visibility:visible;mso-wrap-style:square" o:spid="_x0000_s1039" strokecolor="gray" strokeweight="1pt" o:connectortype="straight" from="15171,0" to="15185,20000">
                  <v:stroke startarrowwidth="narrow" startarrowlength="short" endarrowwidth="narrow" endarrowlength="short"/>
                </v:line>
                <v:line id="Line 16" style="position:absolute;visibility:visible;mso-wrap-style:square" o:spid="_x0000_s1040" strokecolor="gray" strokeweight="1pt" o:connectortype="straight" from="16683,0" to="16697,20000">
                  <v:stroke startarrowwidth="narrow" startarrowlength="short" endarrowwidth="narrow" endarrowlength="short"/>
                </v:line>
                <w10:wrap anchorx="page" anchory="page"/>
              </v:group>
            </w:pict>
          </mc:Fallback>
        </mc:AlternateContent>
      </w:r>
    </w:p>
    <w:p w14:paraId="023B1322" w14:textId="77777777" w:rsidR="00F7009D" w:rsidRDefault="0009067D" w:rsidP="00F7009D">
      <w:pPr>
        <w:pStyle w:val="Brdtext"/>
        <w:spacing w:before="480" w:line="240" w:lineRule="auto"/>
        <w:jc w:val="center"/>
        <w:rPr>
          <w:sz w:val="84"/>
          <w:szCs w:val="84"/>
        </w:rPr>
      </w:pPr>
      <w:sdt>
        <w:sdtPr>
          <w:rPr>
            <w:sz w:val="84"/>
            <w:szCs w:val="84"/>
          </w:rPr>
          <w:alias w:val="AvsnittsrubrikKopia"/>
          <w:tag w:val="AvsnittsrubrikKopia"/>
          <w:id w:val="1055746816"/>
          <w:lock w:val="sdtContentLocked"/>
          <w:dataBinding w:prefixMappings="xmlns:ns0='http://rkdhs/mallar/budget/VÅP/VÅP.xsd'" w:xpath="/ns0:dokumentvärden[1]/ns0:avsnitt[1]/ns0:avsnitt[6]/@avsnittsrubrik" w:storeItemID="{05362479-D7DD-42A6-9715-445895EE037E}"/>
          <w:text w:multiLine="1"/>
        </w:sdtPr>
        <w:sdtEndPr/>
        <w:sdtContent>
          <w:r w:rsidR="009D6872">
            <w:rPr>
              <w:sz w:val="84"/>
              <w:szCs w:val="84"/>
            </w:rPr>
            <w:t>Inkomster</w:t>
          </w:r>
        </w:sdtContent>
      </w:sdt>
    </w:p>
    <w:p w14:paraId="2F59A33E" w14:textId="77777777" w:rsidR="00F7009D" w:rsidRDefault="00F7009D" w:rsidP="00F7009D">
      <w:pPr>
        <w:pStyle w:val="Brdtext"/>
        <w:spacing w:before="480" w:line="240" w:lineRule="auto"/>
        <w:jc w:val="center"/>
        <w:rPr>
          <w:sz w:val="84"/>
          <w:szCs w:val="84"/>
        </w:rPr>
      </w:pPr>
    </w:p>
    <w:p w14:paraId="1CD85B98" w14:textId="77777777" w:rsidR="00F7009D" w:rsidRDefault="00F7009D" w:rsidP="00F7009D">
      <w:pPr>
        <w:pStyle w:val="Brdtext"/>
      </w:pPr>
    </w:p>
    <w:p w14:paraId="333E8713" w14:textId="77777777" w:rsidR="00F7009D" w:rsidRPr="00267A90" w:rsidRDefault="00F7009D" w:rsidP="00F7009D">
      <w:pPr>
        <w:pStyle w:val="Brdtext"/>
      </w:pPr>
    </w:p>
    <w:p w14:paraId="00D0A7DE" w14:textId="77777777" w:rsidR="00F7009D" w:rsidRPr="00401986" w:rsidRDefault="009D6872" w:rsidP="00F7009D">
      <w:pPr>
        <w:pStyle w:val="Brdtext"/>
        <w:spacing w:line="240" w:lineRule="atLeast"/>
        <w:rPr>
          <w:spacing w:val="0"/>
        </w:rPr>
      </w:pPr>
      <w:r>
        <w:rPr>
          <w:noProof/>
          <w:lang w:eastAsia="sv-SE"/>
        </w:rPr>
        <mc:AlternateContent>
          <mc:Choice Requires="wps">
            <w:drawing>
              <wp:anchor distT="0" distB="0" distL="114300" distR="114300" simplePos="0" relativeHeight="251649536" behindDoc="1" locked="1" layoutInCell="1" allowOverlap="1" wp14:anchorId="18630193" wp14:editId="294024B1">
                <wp:simplePos x="0" y="0"/>
                <wp:positionH relativeFrom="column">
                  <wp:posOffset>2160270</wp:posOffset>
                </wp:positionH>
                <wp:positionV relativeFrom="page">
                  <wp:posOffset>7726680</wp:posOffset>
                </wp:positionV>
                <wp:extent cx="1396800" cy="1789200"/>
                <wp:effectExtent l="0" t="0" r="0" b="1905"/>
                <wp:wrapNone/>
                <wp:docPr id="93" name="Textruta 30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1396800" cy="1789200"/>
                        </a:xfrm>
                        <a:prstGeom prst="rect">
                          <a:avLst/>
                        </a:prstGeom>
                        <a:noFill/>
                        <a:ln w="6350">
                          <a:noFill/>
                        </a:ln>
                        <a:effectLst/>
                      </wps:spPr>
                      <wps:txbx>
                        <w:txbxContent>
                          <w:sdt>
                            <w:sdtPr>
                              <w:alias w:val="TreKronorLogo"/>
                              <w:tag w:val="TreKronorLogo"/>
                              <w:id w:val="-85933696"/>
                              <w:lock w:val="sdtContentLocked"/>
                              <w:dataBinding w:prefixMappings="xmlns:ns0='http://rkdhs/mallar/budget/VÅP/VÅP.xsd'" w:xpath="/ns0:dokumentvärden[1]/ns0:logos/ns0:logo[@id='28']" w:storeItemID="{05362479-D7DD-42A6-9715-445895EE037E}"/>
                              <w:picture/>
                            </w:sdtPr>
                            <w:sdtEndPr/>
                            <w:sdtContent>
                              <w:p w14:paraId="3E723A29" w14:textId="77777777" w:rsidR="00C53370" w:rsidRPr="0083762F" w:rsidRDefault="00C53370" w:rsidP="0083762F">
                                <w:pPr>
                                  <w:pStyle w:val="Brdtext"/>
                                  <w:spacing w:line="240" w:lineRule="auto"/>
                                  <w:jc w:val="center"/>
                                </w:pPr>
                                <w:r>
                                  <w:rPr>
                                    <w:noProof/>
                                    <w:lang w:eastAsia="sv-SE"/>
                                  </w:rPr>
                                  <w:drawing>
                                    <wp:inline distT="0" distB="0" distL="0" distR="0" wp14:anchorId="6ADB13D1" wp14:editId="71941C94">
                                      <wp:extent cx="752400" cy="564300"/>
                                      <wp:effectExtent l="0" t="0" r="0" b="7620"/>
                                      <wp:docPr id="446"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_x0000_s1031" type="#_x0000_t202" style="position:absolute;left:0;text-align:left;margin-left:170.1pt;margin-top:608.4pt;width:110pt;height:140.9pt;z-index:-251666944;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f30tUAIAAJYEAAAOAAAAZHJzL2Uyb0RvYy54bWysVE2P2jAQvVfqf7B8LwmfCxFhRVlRVUK7&#10;K8Fqz8axSdTY49qGZPvrO3aARdueql7MODN+M/PeDPP7VtXkJKyrQOe030spEZpDUelDTl926y9T&#10;SpxnumA1aJHTN+Ho/eLzp3ljMjGAEupCWIIg2mWNyWnpvcmSxPFSKOZ6YIRGpwSrmMerPSSFZQ2i&#10;qzoZpOkkacAWxgIXzuHXh85JFxFfSsH9k5ROeFLnFGvz8bTx3IczWcxZdrDMlBU/l8H+oQrFKo1J&#10;r1APzDNytNUfUKriFhxI3+OgEpCy4iL2gN300w/dbEtmROwFyXHmSpP7f7D88fRsSVXkdDakRDOF&#10;Gu1E6+0RGxims0BQY1yGcVuDkb79Ci0KHZt1ZgP8hyMaViXTB7F0BgkPXnyV3DzrMBwCBI5aaVX4&#10;xe4JYqEsb1cpMDXhIcFwNpmm6OLo699NZyh2RH1/bqzz3wQoEoycWkwdq2KnjfOhAJZdQkI2Deuq&#10;rqPetSZNTifDcRofXD34otYhVsTJOcOEPrrSg+XbfRv5Gl+o2UPxhsxY6IbLGb6usKINc/6ZWZwm&#10;7AI3xD/hIWvAzHC2KCnB/vrb9xCPIqOXkganM6fu55FZQUn9XaP8s/5oFMY5XkbjuwFe7K1nf+vR&#10;R7UCXIA+7qLh0Qzxvr6Y0oJ6xUVahqzoYppj7pz6i7ny3c7gInKxXMYgHGDD/EZvDQ/QgbfA9659&#10;ZdacRfGo5yNc5phlH7TpYjt1lkcPsorCBZ47Vs9jhMMf9Twvatiu23uMev87WfwGAAD//wMAUEsD&#10;BBQABgAIAAAAIQAv09QH4QAAAA0BAAAPAAAAZHJzL2Rvd25yZXYueG1sTI/BTsMwEETvSPyDtUjc&#10;qNNQQghxqgrBBQkhSiXEbRubOGCvQ+y24e/ZnuC4M0+zM/Vy8k7szRj7QArmswyEoTbonjoFm9eH&#10;ixJETEgaXSCj4MdEWDanJzVWOhzoxezXqRMcQrFCBTaloZIyttZ4jLMwGGLvI4weE59jJ/WIBw73&#10;TuZZVkiPPfEHi4O5s6b9Wu+8guvyXdvP8XHavD2tvu3zIN09SqXOz6bVLYhkpvQHw7E+V4eGO23D&#10;jnQUTsHlIssZZSOfFzyCkaviKG1ZWtyUBcimlv9XNL8AAAD//wMAUEsBAi0AFAAGAAgAAAAhALaD&#10;OJL+AAAA4QEAABMAAAAAAAAAAAAAAAAAAAAAAFtDb250ZW50X1R5cGVzXS54bWxQSwECLQAUAAYA&#10;CAAAACEAOP0h/9YAAACUAQAACwAAAAAAAAAAAAAAAAAvAQAAX3JlbHMvLnJlbHNQSwECLQAUAAYA&#10;CAAAACEAQH99LVACAACWBAAADgAAAAAAAAAAAAAAAAAuAgAAZHJzL2Uyb0RvYy54bWxQSwECLQAU&#10;AAYACAAAACEAL9PUB+EAAAANAQAADwAAAAAAAAAAAAAAAACqBAAAZHJzL2Rvd25yZXYueG1sUEsF&#10;BgAAAAAEAAQA8wAAALgFAAAAAA==&#10;" filled="f" stroked="f" strokeweight=".5pt">
                <v:path arrowok="t"/>
                <o:lock v:ext="edit" aspectratio="t"/>
                <v:textbox>
                  <w:txbxContent>
                    <w:sdt>
                      <w:sdtPr>
                        <w:alias w:val="TreKronorLogo"/>
                        <w:tag w:val="TreKronorLogo"/>
                        <w:id w:val="-85933696"/>
                        <w:lock w:val="sdtContentLocked"/>
                        <w:dataBinding w:prefixMappings="xmlns:ns0='http://rkdhs/mallar/budget/VÅP/VÅP.xsd'" w:xpath="/ns0:dokumentvärden[1]/ns0:logos/ns0:logo[@id='28']" w:storeItemID="{05362479-D7DD-42A6-9715-445895EE037E}"/>
                        <w:picture/>
                      </w:sdtPr>
                      <w:sdtEndPr/>
                      <w:sdtContent>
                        <w:p w14:paraId="3E723A29" w14:textId="77777777" w:rsidR="00C53370" w:rsidRPr="0083762F" w:rsidRDefault="00C53370" w:rsidP="0083762F">
                          <w:pPr>
                            <w:pStyle w:val="Brdtext"/>
                            <w:spacing w:line="240" w:lineRule="auto"/>
                            <w:jc w:val="center"/>
                          </w:pPr>
                          <w:r>
                            <w:rPr>
                              <w:noProof/>
                              <w:lang w:eastAsia="sv-SE"/>
                            </w:rPr>
                            <w:drawing>
                              <wp:inline distT="0" distB="0" distL="0" distR="0" wp14:anchorId="6ADB13D1" wp14:editId="71941C94">
                                <wp:extent cx="752400" cy="564300"/>
                                <wp:effectExtent l="0" t="0" r="0" b="7620"/>
                                <wp:docPr id="446"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v:textbox>
                <w10:wrap anchory="page"/>
                <w10:anchorlock/>
              </v:shape>
            </w:pict>
          </mc:Fallback>
        </mc:AlternateContent>
      </w:r>
    </w:p>
    <w:p w14:paraId="5FC49975" w14:textId="77777777" w:rsidR="00F7009D" w:rsidRDefault="00F7009D" w:rsidP="00F7009D">
      <w:pPr>
        <w:pStyle w:val="Brdtextmedindrag"/>
        <w:sectPr w:rsidR="00F7009D" w:rsidSect="00F7009D">
          <w:headerReference w:type="even" r:id="rId219"/>
          <w:headerReference w:type="default" r:id="rId220"/>
          <w:footerReference w:type="even" r:id="rId221"/>
          <w:footerReference w:type="default" r:id="rId222"/>
          <w:headerReference w:type="first" r:id="rId223"/>
          <w:footerReference w:type="first" r:id="rId224"/>
          <w:type w:val="oddPage"/>
          <w:pgSz w:w="11906" w:h="16838" w:code="9"/>
          <w:pgMar w:top="1304" w:right="1871" w:bottom="1531" w:left="1021" w:header="567" w:footer="1077" w:gutter="0"/>
          <w:cols w:space="708"/>
          <w:titlePg/>
          <w:docGrid w:linePitch="360"/>
        </w:sectPr>
      </w:pPr>
    </w:p>
    <w:bookmarkStart w:id="307" w:name="_Toc384401513"/>
    <w:p w14:paraId="144004FC" w14:textId="77777777" w:rsidR="00F7009D" w:rsidRDefault="0009067D" w:rsidP="00F7009D">
      <w:pPr>
        <w:pStyle w:val="Rubrik1"/>
      </w:pPr>
      <w:sdt>
        <w:sdtPr>
          <w:alias w:val="Avsnittsrubrik"/>
          <w:tag w:val="Avsnittsrubrik"/>
          <w:id w:val="2047473152"/>
          <w:lock w:val="sdtLocked"/>
          <w:dataBinding w:prefixMappings="xmlns:ns0='http://rkdhs/mallar/budget/VÅP/VÅP.xsd'" w:xpath="/ns0:dokumentvärden[1]/ns0:avsnitt[1]/ns0:avsnitt[6]/@avsnittsrubrik" w:storeItemID="{05362479-D7DD-42A6-9715-445895EE037E}"/>
          <w:text w:multiLine="1"/>
        </w:sdtPr>
        <w:sdtEndPr/>
        <w:sdtContent>
          <w:r w:rsidR="009D6872">
            <w:t>Inkomster</w:t>
          </w:r>
        </w:sdtContent>
      </w:sdt>
      <w:bookmarkEnd w:id="307"/>
    </w:p>
    <w:p w14:paraId="770BF090" w14:textId="77777777" w:rsidR="00F7009D" w:rsidRDefault="00F7009D" w:rsidP="00F7009D">
      <w:pPr>
        <w:pStyle w:val="Brdtext"/>
        <w:sectPr w:rsidR="00F7009D" w:rsidSect="00F7009D">
          <w:headerReference w:type="even" r:id="rId225"/>
          <w:headerReference w:type="default" r:id="rId226"/>
          <w:footerReference w:type="even" r:id="rId227"/>
          <w:footerReference w:type="default" r:id="rId228"/>
          <w:footerReference w:type="first" r:id="rId229"/>
          <w:type w:val="oddPage"/>
          <w:pgSz w:w="11906" w:h="16838" w:code="9"/>
          <w:pgMar w:top="1304" w:right="1871" w:bottom="1531" w:left="1021" w:header="567" w:footer="1077" w:gutter="0"/>
          <w:cols w:space="708"/>
          <w:docGrid w:linePitch="360"/>
        </w:sectPr>
      </w:pPr>
    </w:p>
    <w:p w14:paraId="2018CD49" w14:textId="77777777" w:rsidR="00F7009D" w:rsidRDefault="009D6872" w:rsidP="00D315E4">
      <w:pPr>
        <w:pStyle w:val="Rubrik4utannumrering"/>
        <w:spacing w:before="0"/>
      </w:pPr>
      <w:r>
        <w:lastRenderedPageBreak/>
        <w:t>Sammanfattning</w:t>
      </w:r>
    </w:p>
    <w:p w14:paraId="72881E7E" w14:textId="77777777" w:rsidR="00F7009D" w:rsidRDefault="00F7009D" w:rsidP="00F7009D">
      <w:pPr>
        <w:pStyle w:val="Brdtextmedindrag"/>
        <w:pBdr>
          <w:top w:val="single" w:sz="24" w:space="0" w:color="808080"/>
        </w:pBdr>
        <w:spacing w:before="20" w:line="140" w:lineRule="exact"/>
      </w:pPr>
    </w:p>
    <w:p w14:paraId="7ADCD9E6" w14:textId="2A11BA67" w:rsidR="00F7009D" w:rsidRPr="005019A6" w:rsidRDefault="009D6872" w:rsidP="00F7009D">
      <w:pPr>
        <w:pStyle w:val="Strecklista"/>
        <w:rPr>
          <w:szCs w:val="22"/>
        </w:rPr>
      </w:pPr>
      <w:r w:rsidRPr="005019A6" w:rsidDel="00CE1DF4">
        <w:rPr>
          <w:szCs w:val="22"/>
        </w:rPr>
        <w:t xml:space="preserve">Sverige befinner sig i en gradvis </w:t>
      </w:r>
      <w:r>
        <w:rPr>
          <w:szCs w:val="22"/>
        </w:rPr>
        <w:t>konjunk</w:t>
      </w:r>
      <w:r>
        <w:rPr>
          <w:szCs w:val="22"/>
        </w:rPr>
        <w:softHyphen/>
        <w:t>tur</w:t>
      </w:r>
      <w:r w:rsidRPr="005019A6">
        <w:rPr>
          <w:szCs w:val="22"/>
        </w:rPr>
        <w:t xml:space="preserve">återhämtning </w:t>
      </w:r>
      <w:r>
        <w:rPr>
          <w:szCs w:val="22"/>
        </w:rPr>
        <w:t>där</w:t>
      </w:r>
      <w:r w:rsidDel="00CE1DF4">
        <w:rPr>
          <w:szCs w:val="22"/>
        </w:rPr>
        <w:t xml:space="preserve"> den </w:t>
      </w:r>
      <w:r>
        <w:rPr>
          <w:szCs w:val="22"/>
        </w:rPr>
        <w:t>ekonomiska</w:t>
      </w:r>
      <w:r w:rsidDel="00CE1DF4">
        <w:rPr>
          <w:szCs w:val="22"/>
        </w:rPr>
        <w:t xml:space="preserve"> akti</w:t>
      </w:r>
      <w:r>
        <w:rPr>
          <w:szCs w:val="22"/>
        </w:rPr>
        <w:softHyphen/>
      </w:r>
      <w:r w:rsidDel="00CE1DF4">
        <w:rPr>
          <w:szCs w:val="22"/>
        </w:rPr>
        <w:t>viteten</w:t>
      </w:r>
      <w:r w:rsidRPr="005019A6" w:rsidDel="00CE1DF4">
        <w:rPr>
          <w:szCs w:val="22"/>
        </w:rPr>
        <w:t xml:space="preserve"> i omvärlden </w:t>
      </w:r>
      <w:r w:rsidDel="00CE1DF4">
        <w:rPr>
          <w:szCs w:val="22"/>
        </w:rPr>
        <w:t>tilltar</w:t>
      </w:r>
      <w:r w:rsidRPr="005019A6" w:rsidDel="00CE1DF4">
        <w:rPr>
          <w:szCs w:val="22"/>
        </w:rPr>
        <w:t xml:space="preserve"> och tillförsikt</w:t>
      </w:r>
      <w:r w:rsidDel="00CE1DF4">
        <w:rPr>
          <w:szCs w:val="22"/>
        </w:rPr>
        <w:t>en</w:t>
      </w:r>
      <w:r w:rsidRPr="005019A6" w:rsidDel="00CE1DF4">
        <w:rPr>
          <w:szCs w:val="22"/>
        </w:rPr>
        <w:t xml:space="preserve"> hos </w:t>
      </w:r>
      <w:r w:rsidDel="00CE1DF4">
        <w:rPr>
          <w:szCs w:val="22"/>
        </w:rPr>
        <w:t xml:space="preserve">svenska </w:t>
      </w:r>
      <w:r w:rsidRPr="005019A6" w:rsidDel="00CE1DF4">
        <w:rPr>
          <w:szCs w:val="22"/>
        </w:rPr>
        <w:t xml:space="preserve">företag och </w:t>
      </w:r>
      <w:r w:rsidRPr="005019A6">
        <w:rPr>
          <w:szCs w:val="22"/>
        </w:rPr>
        <w:t>hushåll</w:t>
      </w:r>
      <w:r w:rsidDel="00CE1DF4">
        <w:rPr>
          <w:szCs w:val="22"/>
        </w:rPr>
        <w:t xml:space="preserve"> stiger</w:t>
      </w:r>
      <w:r w:rsidRPr="005019A6" w:rsidDel="00CE1DF4">
        <w:rPr>
          <w:szCs w:val="22"/>
        </w:rPr>
        <w:t>.</w:t>
      </w:r>
      <w:r w:rsidRPr="005019A6">
        <w:rPr>
          <w:szCs w:val="22"/>
        </w:rPr>
        <w:t xml:space="preserve"> Detta medför att skatteintäkterna väntas öka i god takt 2014 </w:t>
      </w:r>
      <w:r w:rsidRPr="0004600B">
        <w:rPr>
          <w:szCs w:val="22"/>
        </w:rPr>
        <w:t xml:space="preserve">och under åren </w:t>
      </w:r>
      <w:r>
        <w:rPr>
          <w:szCs w:val="22"/>
        </w:rPr>
        <w:t>2015</w:t>
      </w:r>
      <w:r w:rsidRPr="0004600B">
        <w:rPr>
          <w:szCs w:val="22"/>
        </w:rPr>
        <w:t>–2018 utveck</w:t>
      </w:r>
      <w:r>
        <w:rPr>
          <w:szCs w:val="22"/>
        </w:rPr>
        <w:t>l</w:t>
      </w:r>
      <w:r w:rsidRPr="0004600B">
        <w:rPr>
          <w:szCs w:val="22"/>
        </w:rPr>
        <w:t>as ännu starkare</w:t>
      </w:r>
      <w:r w:rsidRPr="005019A6">
        <w:rPr>
          <w:szCs w:val="22"/>
        </w:rPr>
        <w:t xml:space="preserve">. Samtliga skattebaser </w:t>
      </w:r>
      <w:r>
        <w:rPr>
          <w:szCs w:val="22"/>
        </w:rPr>
        <w:t>(</w:t>
      </w:r>
      <w:r w:rsidRPr="005019A6">
        <w:rPr>
          <w:szCs w:val="22"/>
        </w:rPr>
        <w:t>skatt på arbete, kapital och konsumtion</w:t>
      </w:r>
      <w:r>
        <w:rPr>
          <w:szCs w:val="22"/>
        </w:rPr>
        <w:t>)</w:t>
      </w:r>
      <w:r w:rsidRPr="005019A6" w:rsidDel="004B464F">
        <w:rPr>
          <w:szCs w:val="22"/>
        </w:rPr>
        <w:t xml:space="preserve"> </w:t>
      </w:r>
      <w:r w:rsidRPr="005019A6">
        <w:rPr>
          <w:szCs w:val="22"/>
        </w:rPr>
        <w:t>väntas bidra till ökningen.</w:t>
      </w:r>
    </w:p>
    <w:p w14:paraId="05A048B7" w14:textId="00B44BE8" w:rsidR="00F7009D" w:rsidRPr="00C02634" w:rsidRDefault="009D6872" w:rsidP="00F7009D">
      <w:pPr>
        <w:pStyle w:val="Strecklista"/>
        <w:rPr>
          <w:szCs w:val="22"/>
        </w:rPr>
      </w:pPr>
      <w:r w:rsidRPr="00C02634">
        <w:rPr>
          <w:szCs w:val="22"/>
        </w:rPr>
        <w:t>Utvecklingen på arbetsmarknaden är viktig för hur skatteintäkterna utvecklas, eftersom ca 60 procent av intäkterna utgörs av skatt på arbetsinkomster. Skatteintäkterna från företags- och kapitalvinster är de intäkter som uppvisar störst variation</w:t>
      </w:r>
      <w:r w:rsidRPr="00C02634" w:rsidDel="00442309">
        <w:rPr>
          <w:szCs w:val="22"/>
        </w:rPr>
        <w:t xml:space="preserve"> </w:t>
      </w:r>
      <w:r>
        <w:rPr>
          <w:szCs w:val="22"/>
        </w:rPr>
        <w:t>över tiden</w:t>
      </w:r>
      <w:r w:rsidRPr="00C02634">
        <w:rPr>
          <w:szCs w:val="22"/>
        </w:rPr>
        <w:t>.</w:t>
      </w:r>
    </w:p>
    <w:p w14:paraId="71124734" w14:textId="46EA4DA0" w:rsidR="00F7009D" w:rsidRPr="00901F90" w:rsidRDefault="009D6872" w:rsidP="00F7009D">
      <w:pPr>
        <w:pStyle w:val="Strecklista"/>
        <w:rPr>
          <w:szCs w:val="22"/>
        </w:rPr>
      </w:pPr>
      <w:r w:rsidRPr="00901F90">
        <w:rPr>
          <w:szCs w:val="22"/>
        </w:rPr>
        <w:t>I förhållande till budgetpropositionen för 201</w:t>
      </w:r>
      <w:r>
        <w:rPr>
          <w:szCs w:val="22"/>
        </w:rPr>
        <w:t>4</w:t>
      </w:r>
      <w:r w:rsidRPr="00901F90">
        <w:rPr>
          <w:szCs w:val="22"/>
        </w:rPr>
        <w:t xml:space="preserve"> har prognosen för de totala skattein</w:t>
      </w:r>
      <w:r>
        <w:rPr>
          <w:szCs w:val="22"/>
        </w:rPr>
        <w:softHyphen/>
      </w:r>
      <w:r w:rsidRPr="00901F90">
        <w:rPr>
          <w:szCs w:val="22"/>
        </w:rPr>
        <w:t>täkterna reviderats ned något för 2012 och 2013 men samtidigt reviderats upp margi</w:t>
      </w:r>
      <w:r>
        <w:rPr>
          <w:szCs w:val="22"/>
        </w:rPr>
        <w:softHyphen/>
      </w:r>
      <w:r w:rsidRPr="00901F90">
        <w:rPr>
          <w:szCs w:val="22"/>
        </w:rPr>
        <w:t>nellt för 2014–2016.</w:t>
      </w:r>
    </w:p>
    <w:p w14:paraId="654294F8" w14:textId="77777777" w:rsidR="00F7009D" w:rsidRDefault="00F7009D" w:rsidP="00F7009D">
      <w:pPr>
        <w:pStyle w:val="Brdtextmedindrag"/>
        <w:pBdr>
          <w:bottom w:val="single" w:sz="24" w:space="0" w:color="808080"/>
        </w:pBdr>
        <w:spacing w:after="60" w:line="180" w:lineRule="exact"/>
      </w:pPr>
    </w:p>
    <w:p w14:paraId="6347A82F" w14:textId="77777777" w:rsidR="00F7009D" w:rsidRDefault="00F7009D" w:rsidP="00F7009D">
      <w:pPr>
        <w:pStyle w:val="Brdtext"/>
      </w:pPr>
    </w:p>
    <w:p w14:paraId="1C102AB1" w14:textId="77777777" w:rsidR="00F7009D" w:rsidRDefault="00F7009D" w:rsidP="00F7009D">
      <w:pPr>
        <w:pStyle w:val="Brdtext"/>
      </w:pPr>
    </w:p>
    <w:p w14:paraId="33429AA6" w14:textId="77777777" w:rsidR="00F7009D" w:rsidRDefault="00F7009D" w:rsidP="00F7009D">
      <w:pPr>
        <w:pStyle w:val="Brdtext"/>
      </w:pPr>
    </w:p>
    <w:p w14:paraId="4659CA55" w14:textId="4F0C0B09" w:rsidR="003B10BE" w:rsidRDefault="009D6872" w:rsidP="00F7009D">
      <w:pPr>
        <w:pStyle w:val="Rubrik2"/>
        <w:spacing w:before="0"/>
        <w:ind w:left="850" w:hanging="850"/>
      </w:pPr>
      <w:bookmarkStart w:id="308" w:name="_Toc384401514"/>
      <w:r w:rsidRPr="003A40A5">
        <w:lastRenderedPageBreak/>
        <w:t>Den offentliga sektorns skatteintäkter</w:t>
      </w:r>
      <w:r>
        <w:rPr>
          <w:rStyle w:val="Fotnotsreferens"/>
        </w:rPr>
        <w:footnoteReference w:id="62"/>
      </w:r>
      <w:bookmarkEnd w:id="308"/>
    </w:p>
    <w:p w14:paraId="3200579A" w14:textId="3CF9069B" w:rsidR="00F7009D" w:rsidRDefault="009D6872" w:rsidP="00F7009D">
      <w:pPr>
        <w:pStyle w:val="Brdtext"/>
      </w:pPr>
      <w:r w:rsidRPr="00FF093F">
        <w:t xml:space="preserve">Aktiviteten i den svenska ekonomin steg under 2013, särskilt under </w:t>
      </w:r>
      <w:r>
        <w:t>det</w:t>
      </w:r>
      <w:r w:rsidRPr="00FF093F">
        <w:t xml:space="preserve"> andra halvåret. Under 2014 väntas svensk BNP-tillväxt bli ännu något högre till följd av att efterfrågan från omvärlden stiger samtidigt som förtroendet hos svenska företag och hushåll stärks</w:t>
      </w:r>
      <w:r>
        <w:t>, vilket leder till både högre hushållskonsumtion och ökade investe</w:t>
      </w:r>
      <w:r>
        <w:softHyphen/>
        <w:t>ringar</w:t>
      </w:r>
      <w:r w:rsidRPr="00FF093F">
        <w:t>. För prognosåren 2015–2018 finns goda förutsättningar för en förhållandevis hög BNP-tillväxt då den internationella efterfrågan väntas ta ytterligare fart och investeringsbehovet stiger hos svenska företag. Dessutom bidrar en</w:t>
      </w:r>
      <w:r>
        <w:t xml:space="preserve"> för</w:t>
      </w:r>
      <w:r>
        <w:softHyphen/>
        <w:t>väntat</w:t>
      </w:r>
      <w:r w:rsidRPr="00FF093F">
        <w:t xml:space="preserve"> god utveckling av de disponibla inkoms</w:t>
      </w:r>
      <w:r>
        <w:softHyphen/>
      </w:r>
      <w:r w:rsidRPr="00FF093F">
        <w:t xml:space="preserve">terna och ett i utgångsläget </w:t>
      </w:r>
      <w:r>
        <w:t>högt</w:t>
      </w:r>
      <w:r w:rsidRPr="00FF093F">
        <w:t xml:space="preserve"> sparande hos hushållen till </w:t>
      </w:r>
      <w:r>
        <w:t>ett förhållandevis högt bidrag till tillväxten från hushållens konsumtion</w:t>
      </w:r>
      <w:r w:rsidRPr="00FF093F">
        <w:t>.</w:t>
      </w:r>
    </w:p>
    <w:p w14:paraId="5E064AB8" w14:textId="6FA6D542" w:rsidR="00F7009D" w:rsidRDefault="009D6872" w:rsidP="00F7009D">
      <w:pPr>
        <w:pStyle w:val="Brdtextmedindrag"/>
        <w:rPr>
          <w:highlight w:val="yellow"/>
        </w:rPr>
      </w:pPr>
      <w:r w:rsidRPr="00FA51E6">
        <w:t>De totala skatteintäkterna ökade med ca 3</w:t>
      </w:r>
      <w:r>
        <w:t> </w:t>
      </w:r>
      <w:r w:rsidRPr="00FA51E6">
        <w:t xml:space="preserve">procent under 2013 jämfört med 2012, vilket är i linje med ett historiskt genomsnitt (se </w:t>
      </w:r>
      <w:r>
        <w:fldChar w:fldCharType="begin"/>
      </w:r>
      <w:r>
        <w:instrText xml:space="preserve"> REF  _Ref382988506 \* Lower \h  \* MERGEFORMAT </w:instrText>
      </w:r>
      <w:r>
        <w:fldChar w:fldCharType="separate"/>
      </w:r>
      <w:r w:rsidR="004642B5">
        <w:t xml:space="preserve">diagram </w:t>
      </w:r>
      <w:r w:rsidR="004642B5" w:rsidRPr="004642B5">
        <w:rPr>
          <w:bCs/>
          <w:noProof/>
        </w:rPr>
        <w:t>5</w:t>
      </w:r>
      <w:r w:rsidR="004642B5">
        <w:rPr>
          <w:noProof/>
        </w:rPr>
        <w:t>.1</w:t>
      </w:r>
      <w:r>
        <w:fldChar w:fldCharType="end"/>
      </w:r>
      <w:r>
        <w:t>)</w:t>
      </w:r>
      <w:r w:rsidRPr="00FA51E6">
        <w:t>. Intäkterna från både skatt på kapital och konsumtion ökade starkare än året innan</w:t>
      </w:r>
      <w:r>
        <w:t>,</w:t>
      </w:r>
      <w:r w:rsidRPr="00FA51E6">
        <w:t xml:space="preserve"> medan intäkterna från skatt på arbete </w:t>
      </w:r>
      <w:r>
        <w:t xml:space="preserve">steg i ungefär samma takt som </w:t>
      </w:r>
      <w:r w:rsidRPr="00FA51E6">
        <w:t xml:space="preserve">2012. </w:t>
      </w:r>
    </w:p>
    <w:p w14:paraId="41A7E1D5" w14:textId="77777777" w:rsidR="00F7009D" w:rsidRDefault="00F7009D" w:rsidP="00F7009D">
      <w:pPr>
        <w:pStyle w:val="Brdtextmedindrag"/>
        <w:ind w:firstLine="0"/>
      </w:pPr>
    </w:p>
    <w:p w14:paraId="5DD7486D" w14:textId="4BC01967" w:rsidR="00F7009D" w:rsidRDefault="009D6872" w:rsidP="00F7009D">
      <w:pPr>
        <w:pStyle w:val="DiagramRubrik"/>
      </w:pPr>
      <w:bookmarkStart w:id="309" w:name="_Ref382988506"/>
      <w:bookmarkStart w:id="310" w:name="_Toc384401779"/>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5</w:t>
      </w:r>
      <w:r w:rsidR="0009067D">
        <w:rPr>
          <w:bCs/>
          <w:noProof/>
        </w:rPr>
        <w:fldChar w:fldCharType="end"/>
      </w:r>
      <w:r>
        <w:rPr>
          <w:noProof/>
        </w:rPr>
        <w:t>.</w:t>
      </w:r>
      <w:fldSimple w:instr=" SEQ Diagram \* ARABIC \s 1 ">
        <w:r w:rsidR="004642B5">
          <w:rPr>
            <w:noProof/>
          </w:rPr>
          <w:t>1</w:t>
        </w:r>
      </w:fldSimple>
      <w:bookmarkEnd w:id="309"/>
      <w:r>
        <w:t xml:space="preserve"> Totala skatteintäkter 2000–2018</w:t>
      </w:r>
      <w:bookmarkEnd w:id="310"/>
    </w:p>
    <w:p w14:paraId="27025411" w14:textId="5A3B9643" w:rsidR="00F7009D" w:rsidRDefault="009D6872" w:rsidP="00F7009D">
      <w:pPr>
        <w:pStyle w:val="DiagramUnderrubrik"/>
      </w:pPr>
      <w:r>
        <w:t>Årlig förändring i procent</w:t>
      </w:r>
      <w:r>
        <w:tab/>
        <w:t>Miljarder kronor</w:t>
      </w:r>
    </w:p>
    <w:p w14:paraId="130A8AA1" w14:textId="098E5DF2" w:rsidR="00F7009D" w:rsidRDefault="009D6872" w:rsidP="00F7009D">
      <w:pPr>
        <w:pStyle w:val="Brdtext"/>
        <w:spacing w:line="260" w:lineRule="atLeast"/>
      </w:pPr>
      <w:r>
        <w:rPr>
          <w:noProof/>
          <w:lang w:eastAsia="sv-SE"/>
        </w:rPr>
        <w:drawing>
          <wp:inline distT="0" distB="0" distL="0" distR="0" wp14:anchorId="08FC8987" wp14:editId="1458C6BD">
            <wp:extent cx="2753995" cy="2044037"/>
            <wp:effectExtent l="0" t="0" r="8255" b="0"/>
            <wp:docPr id="96" name="Diagram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30"/>
              </a:graphicData>
            </a:graphic>
          </wp:inline>
        </w:drawing>
      </w:r>
    </w:p>
    <w:p w14:paraId="2A6E57AA" w14:textId="72D176DF" w:rsidR="00F7009D" w:rsidRDefault="009D6872" w:rsidP="00F7009D">
      <w:pPr>
        <w:pStyle w:val="DiagramFotnot"/>
      </w:pPr>
      <w:r>
        <w:t>Källor: Skatteverket, Ekonomistyrningsverket och egna beräkningar.</w:t>
      </w:r>
    </w:p>
    <w:p w14:paraId="6625E587" w14:textId="77777777" w:rsidR="00F7009D" w:rsidRDefault="00F7009D" w:rsidP="00F7009D">
      <w:pPr>
        <w:pStyle w:val="Brdtextmedindrag"/>
        <w:ind w:firstLine="0"/>
      </w:pPr>
    </w:p>
    <w:p w14:paraId="3B5F4124" w14:textId="1A49943C" w:rsidR="00F7009D" w:rsidRDefault="009D6872" w:rsidP="00F7009D">
      <w:pPr>
        <w:pStyle w:val="Brdtextmedindrag"/>
        <w:ind w:firstLine="0"/>
      </w:pPr>
      <w:r>
        <w:t>Även 2014 väntas skatteintäkterna totalt öka med ca 3 procent. Ökningen väntas bli starkast för intäkterna från skatt på kapital där konjunk</w:t>
      </w:r>
      <w:r>
        <w:softHyphen/>
        <w:t>turåterhämtningen bl.a. medför att intäkterna från företagens skatt på vinster stiger kraftigt. En starkare hushållskonsumtion medför samtidigt att intäkterna från skatt på konsumtion ökar i förhållandevis hög takt. Intäkterna från skatt på arbete väntas öka lite svagare än föregående år, trots en god tillväxt i lönesumman. Det förklaras i huvudsak av att jobbskatteavdraget förstärktes 2014.</w:t>
      </w:r>
    </w:p>
    <w:p w14:paraId="2F89C750" w14:textId="3C84352F" w:rsidR="00F7009D" w:rsidRPr="002B5D07" w:rsidRDefault="009D6872" w:rsidP="00F7009D">
      <w:pPr>
        <w:pStyle w:val="Brdtextmedindrag"/>
      </w:pPr>
      <w:r w:rsidRPr="002B5D07">
        <w:t>När konjunkturen i Sverige förstärks allt mer väntas också skatteintäkterna öka allt snabbare 2015–2018</w:t>
      </w:r>
      <w:r>
        <w:t>. Ökningen beräknas uppgå till</w:t>
      </w:r>
      <w:r w:rsidRPr="002B5D07">
        <w:t xml:space="preserve"> nästan 5 procent per år.</w:t>
      </w:r>
      <w:r>
        <w:t xml:space="preserve"> Samtliga skattebaser (skatt på arbete, kapital och konsumtion)</w:t>
      </w:r>
      <w:r w:rsidDel="000A29B6">
        <w:t xml:space="preserve"> </w:t>
      </w:r>
      <w:r>
        <w:t>väntas bidra till den starka ökningen av skatteintäkterna.</w:t>
      </w:r>
    </w:p>
    <w:p w14:paraId="3DF2B396" w14:textId="277A4629" w:rsidR="00F7009D" w:rsidRDefault="00F7009D" w:rsidP="00F7009D">
      <w:pPr>
        <w:pStyle w:val="Brdtextmedindrag"/>
      </w:pPr>
    </w:p>
    <w:p w14:paraId="71B66774" w14:textId="2644AD22" w:rsidR="00F7009D" w:rsidRDefault="009D6872" w:rsidP="00F7009D">
      <w:pPr>
        <w:pStyle w:val="TabellRubrik"/>
      </w:pPr>
      <w:bookmarkStart w:id="311" w:name="_Ref382989923"/>
      <w:bookmarkStart w:id="312" w:name="_Toc384401656"/>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5</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w:t>
      </w:r>
      <w:r w:rsidR="0009067D">
        <w:rPr>
          <w:noProof/>
        </w:rPr>
        <w:fldChar w:fldCharType="end"/>
      </w:r>
      <w:bookmarkEnd w:id="311"/>
      <w:r>
        <w:t xml:space="preserve"> Totala skatteintäkter 2012–2017 jämfört med prognosen i budgetpropositionen för 2014</w:t>
      </w:r>
      <w:bookmarkEnd w:id="312"/>
    </w:p>
    <w:p w14:paraId="2897EFB0" w14:textId="7C7560F1" w:rsidR="00F7009D" w:rsidRDefault="009D6872" w:rsidP="00F7009D">
      <w:pPr>
        <w:pStyle w:val="TabellUnderrubrik"/>
      </w:pPr>
      <w:r>
        <w:t>Miljarder kronor</w:t>
      </w:r>
    </w:p>
    <w:tbl>
      <w:tblPr>
        <w:tblW w:w="4380" w:type="dxa"/>
        <w:tblInd w:w="6" w:type="dxa"/>
        <w:tblLayout w:type="fixed"/>
        <w:tblLook w:val="04A0" w:firstRow="1" w:lastRow="0" w:firstColumn="1" w:lastColumn="0" w:noHBand="0" w:noVBand="1"/>
      </w:tblPr>
      <w:tblGrid>
        <w:gridCol w:w="1669"/>
        <w:gridCol w:w="451"/>
        <w:gridCol w:w="452"/>
        <w:gridCol w:w="452"/>
        <w:gridCol w:w="452"/>
        <w:gridCol w:w="452"/>
        <w:gridCol w:w="452"/>
      </w:tblGrid>
      <w:tr w:rsidR="00F7009D" w14:paraId="05B17058" w14:textId="77777777" w:rsidTr="00F7009D">
        <w:tc>
          <w:tcPr>
            <w:tcW w:w="1669" w:type="dxa"/>
            <w:tcBorders>
              <w:top w:val="nil"/>
              <w:left w:val="nil"/>
              <w:bottom w:val="single" w:sz="18" w:space="0" w:color="auto"/>
              <w:right w:val="nil"/>
            </w:tcBorders>
            <w:tcMar>
              <w:top w:w="0" w:type="dxa"/>
              <w:left w:w="57" w:type="dxa"/>
              <w:bottom w:w="0" w:type="dxa"/>
              <w:right w:w="57" w:type="dxa"/>
            </w:tcMar>
            <w:vAlign w:val="bottom"/>
          </w:tcPr>
          <w:p w14:paraId="67D3056E" w14:textId="77777777" w:rsidR="00F7009D" w:rsidRDefault="00F7009D" w:rsidP="00F7009D">
            <w:pPr>
              <w:pStyle w:val="TabellHuvud"/>
              <w:keepNext/>
              <w:keepLines/>
              <w:jc w:val="left"/>
            </w:pPr>
          </w:p>
        </w:tc>
        <w:tc>
          <w:tcPr>
            <w:tcW w:w="451" w:type="dxa"/>
            <w:tcBorders>
              <w:left w:val="nil"/>
              <w:bottom w:val="single" w:sz="18" w:space="0" w:color="auto"/>
              <w:right w:val="nil"/>
            </w:tcBorders>
            <w:tcMar>
              <w:top w:w="0" w:type="dxa"/>
              <w:left w:w="57" w:type="dxa"/>
              <w:bottom w:w="0" w:type="dxa"/>
              <w:right w:w="57" w:type="dxa"/>
            </w:tcMar>
            <w:hideMark/>
          </w:tcPr>
          <w:p w14:paraId="25844CA4" w14:textId="7054DCAE" w:rsidR="00F7009D" w:rsidRDefault="009D6872" w:rsidP="00F7009D">
            <w:pPr>
              <w:pStyle w:val="TabellHuvud"/>
              <w:keepNext/>
              <w:keepLines/>
            </w:pPr>
            <w:r>
              <w:t>2012</w:t>
            </w:r>
          </w:p>
        </w:tc>
        <w:tc>
          <w:tcPr>
            <w:tcW w:w="452" w:type="dxa"/>
            <w:tcBorders>
              <w:left w:val="nil"/>
              <w:bottom w:val="single" w:sz="18" w:space="0" w:color="auto"/>
              <w:right w:val="nil"/>
            </w:tcBorders>
            <w:tcMar>
              <w:top w:w="0" w:type="dxa"/>
              <w:left w:w="57" w:type="dxa"/>
              <w:bottom w:w="0" w:type="dxa"/>
              <w:right w:w="57" w:type="dxa"/>
            </w:tcMar>
            <w:hideMark/>
          </w:tcPr>
          <w:p w14:paraId="5F7CF6D5" w14:textId="495991D4" w:rsidR="00F7009D" w:rsidRDefault="009D6872" w:rsidP="00F7009D">
            <w:pPr>
              <w:pStyle w:val="TabellHuvud"/>
              <w:keepNext/>
              <w:keepLines/>
            </w:pPr>
            <w:r>
              <w:t>2013</w:t>
            </w:r>
          </w:p>
        </w:tc>
        <w:tc>
          <w:tcPr>
            <w:tcW w:w="452" w:type="dxa"/>
            <w:tcBorders>
              <w:left w:val="nil"/>
              <w:bottom w:val="single" w:sz="18" w:space="0" w:color="auto"/>
              <w:right w:val="nil"/>
            </w:tcBorders>
            <w:tcMar>
              <w:top w:w="0" w:type="dxa"/>
              <w:left w:w="57" w:type="dxa"/>
              <w:bottom w:w="0" w:type="dxa"/>
              <w:right w:w="57" w:type="dxa"/>
            </w:tcMar>
            <w:hideMark/>
          </w:tcPr>
          <w:p w14:paraId="58163F9D" w14:textId="125617D7" w:rsidR="00F7009D" w:rsidRDefault="009D6872" w:rsidP="00F7009D">
            <w:pPr>
              <w:pStyle w:val="TabellHuvud"/>
              <w:keepNext/>
              <w:keepLines/>
            </w:pPr>
            <w:r>
              <w:t>2014</w:t>
            </w:r>
          </w:p>
        </w:tc>
        <w:tc>
          <w:tcPr>
            <w:tcW w:w="452" w:type="dxa"/>
            <w:tcBorders>
              <w:left w:val="nil"/>
              <w:bottom w:val="single" w:sz="18" w:space="0" w:color="auto"/>
              <w:right w:val="nil"/>
            </w:tcBorders>
            <w:tcMar>
              <w:top w:w="0" w:type="dxa"/>
              <w:left w:w="57" w:type="dxa"/>
              <w:bottom w:w="0" w:type="dxa"/>
              <w:right w:w="57" w:type="dxa"/>
            </w:tcMar>
            <w:hideMark/>
          </w:tcPr>
          <w:p w14:paraId="68935C00" w14:textId="25AD9C17" w:rsidR="00F7009D" w:rsidRDefault="009D6872" w:rsidP="00F7009D">
            <w:pPr>
              <w:pStyle w:val="TabellHuvud"/>
              <w:keepNext/>
              <w:keepLines/>
            </w:pPr>
            <w:r>
              <w:t>2015</w:t>
            </w:r>
          </w:p>
        </w:tc>
        <w:tc>
          <w:tcPr>
            <w:tcW w:w="452" w:type="dxa"/>
            <w:tcBorders>
              <w:left w:val="nil"/>
              <w:bottom w:val="single" w:sz="18" w:space="0" w:color="auto"/>
              <w:right w:val="nil"/>
            </w:tcBorders>
            <w:tcMar>
              <w:top w:w="0" w:type="dxa"/>
              <w:left w:w="57" w:type="dxa"/>
              <w:bottom w:w="0" w:type="dxa"/>
              <w:right w:w="57" w:type="dxa"/>
            </w:tcMar>
            <w:hideMark/>
          </w:tcPr>
          <w:p w14:paraId="783D5067" w14:textId="43FC647C" w:rsidR="00F7009D" w:rsidRDefault="009D6872" w:rsidP="00F7009D">
            <w:pPr>
              <w:pStyle w:val="TabellHuvud"/>
              <w:keepNext/>
              <w:keepLines/>
            </w:pPr>
            <w:r>
              <w:t>2016</w:t>
            </w:r>
          </w:p>
        </w:tc>
        <w:tc>
          <w:tcPr>
            <w:tcW w:w="452" w:type="dxa"/>
            <w:tcBorders>
              <w:left w:val="nil"/>
              <w:bottom w:val="single" w:sz="18" w:space="0" w:color="auto"/>
              <w:right w:val="nil"/>
            </w:tcBorders>
            <w:tcMar>
              <w:top w:w="0" w:type="dxa"/>
              <w:left w:w="57" w:type="dxa"/>
              <w:bottom w:w="0" w:type="dxa"/>
              <w:right w:w="57" w:type="dxa"/>
            </w:tcMar>
            <w:hideMark/>
          </w:tcPr>
          <w:p w14:paraId="6342688A" w14:textId="4D6926E2" w:rsidR="00F7009D" w:rsidRDefault="009D6872" w:rsidP="00F7009D">
            <w:pPr>
              <w:pStyle w:val="TabellHuvud"/>
              <w:keepNext/>
              <w:keepLines/>
            </w:pPr>
            <w:r>
              <w:t>2017</w:t>
            </w:r>
          </w:p>
        </w:tc>
      </w:tr>
      <w:tr w:rsidR="00F7009D" w14:paraId="223F36F8" w14:textId="77777777" w:rsidTr="00F7009D">
        <w:tc>
          <w:tcPr>
            <w:tcW w:w="1669" w:type="dxa"/>
            <w:tcBorders>
              <w:top w:val="single" w:sz="18" w:space="0" w:color="auto"/>
              <w:left w:val="nil"/>
              <w:bottom w:val="nil"/>
              <w:right w:val="nil"/>
            </w:tcBorders>
            <w:tcMar>
              <w:top w:w="0" w:type="dxa"/>
              <w:left w:w="57" w:type="dxa"/>
              <w:bottom w:w="0" w:type="dxa"/>
              <w:right w:w="57" w:type="dxa"/>
            </w:tcMar>
            <w:vAlign w:val="bottom"/>
            <w:hideMark/>
          </w:tcPr>
          <w:p w14:paraId="032F9D44" w14:textId="77777777" w:rsidR="00F7009D" w:rsidRDefault="009D6872" w:rsidP="00F7009D">
            <w:pPr>
              <w:pStyle w:val="TabellRader"/>
              <w:keepNext/>
              <w:keepLines/>
              <w:jc w:val="left"/>
            </w:pPr>
            <w:r>
              <w:t>Skatt på arbete</w:t>
            </w:r>
          </w:p>
        </w:tc>
        <w:tc>
          <w:tcPr>
            <w:tcW w:w="451" w:type="dxa"/>
            <w:tcBorders>
              <w:top w:val="single" w:sz="18" w:space="0" w:color="auto"/>
              <w:left w:val="nil"/>
              <w:bottom w:val="nil"/>
              <w:right w:val="nil"/>
            </w:tcBorders>
            <w:tcMar>
              <w:top w:w="0" w:type="dxa"/>
              <w:left w:w="28" w:type="dxa"/>
              <w:bottom w:w="0" w:type="dxa"/>
              <w:right w:w="28" w:type="dxa"/>
            </w:tcMar>
            <w:vAlign w:val="bottom"/>
            <w:hideMark/>
          </w:tcPr>
          <w:p w14:paraId="54B0DD25" w14:textId="79D0D1DF" w:rsidR="00F7009D" w:rsidRDefault="009D6872" w:rsidP="00F7009D">
            <w:pPr>
              <w:pStyle w:val="TabellRader"/>
              <w:rPr>
                <w:rFonts w:cs="Arial"/>
                <w:szCs w:val="16"/>
              </w:rPr>
            </w:pPr>
            <w:r>
              <w:t>-1</w:t>
            </w:r>
          </w:p>
        </w:tc>
        <w:tc>
          <w:tcPr>
            <w:tcW w:w="452" w:type="dxa"/>
            <w:tcBorders>
              <w:top w:val="single" w:sz="18" w:space="0" w:color="auto"/>
              <w:left w:val="nil"/>
              <w:bottom w:val="nil"/>
              <w:right w:val="nil"/>
            </w:tcBorders>
            <w:tcMar>
              <w:top w:w="0" w:type="dxa"/>
              <w:left w:w="28" w:type="dxa"/>
              <w:bottom w:w="0" w:type="dxa"/>
              <w:right w:w="28" w:type="dxa"/>
            </w:tcMar>
            <w:vAlign w:val="bottom"/>
            <w:hideMark/>
          </w:tcPr>
          <w:p w14:paraId="2020AB10" w14:textId="1C0C93A1" w:rsidR="00F7009D" w:rsidRDefault="009D6872" w:rsidP="00F7009D">
            <w:pPr>
              <w:pStyle w:val="TabellRader"/>
              <w:rPr>
                <w:rFonts w:cs="Arial"/>
                <w:szCs w:val="16"/>
              </w:rPr>
            </w:pPr>
            <w:r>
              <w:t>-7</w:t>
            </w:r>
          </w:p>
        </w:tc>
        <w:tc>
          <w:tcPr>
            <w:tcW w:w="452" w:type="dxa"/>
            <w:tcBorders>
              <w:top w:val="single" w:sz="18" w:space="0" w:color="auto"/>
              <w:left w:val="nil"/>
              <w:bottom w:val="nil"/>
              <w:right w:val="nil"/>
            </w:tcBorders>
            <w:tcMar>
              <w:top w:w="0" w:type="dxa"/>
              <w:left w:w="28" w:type="dxa"/>
              <w:bottom w:w="0" w:type="dxa"/>
              <w:right w:w="28" w:type="dxa"/>
            </w:tcMar>
            <w:vAlign w:val="bottom"/>
            <w:hideMark/>
          </w:tcPr>
          <w:p w14:paraId="204F4E65" w14:textId="6A9883E9" w:rsidR="00F7009D" w:rsidRDefault="009D6872" w:rsidP="00F7009D">
            <w:pPr>
              <w:pStyle w:val="TabellRader"/>
              <w:rPr>
                <w:rFonts w:cs="Arial"/>
                <w:szCs w:val="16"/>
              </w:rPr>
            </w:pPr>
            <w:r>
              <w:t>5</w:t>
            </w:r>
          </w:p>
        </w:tc>
        <w:tc>
          <w:tcPr>
            <w:tcW w:w="452" w:type="dxa"/>
            <w:tcBorders>
              <w:top w:val="single" w:sz="18" w:space="0" w:color="auto"/>
              <w:left w:val="nil"/>
              <w:bottom w:val="nil"/>
              <w:right w:val="nil"/>
            </w:tcBorders>
            <w:tcMar>
              <w:top w:w="0" w:type="dxa"/>
              <w:left w:w="28" w:type="dxa"/>
              <w:bottom w:w="0" w:type="dxa"/>
              <w:right w:w="28" w:type="dxa"/>
            </w:tcMar>
            <w:vAlign w:val="bottom"/>
            <w:hideMark/>
          </w:tcPr>
          <w:p w14:paraId="1D7F3A68" w14:textId="1A88CFE7" w:rsidR="00F7009D" w:rsidRDefault="009D6872" w:rsidP="00F7009D">
            <w:pPr>
              <w:pStyle w:val="TabellRader"/>
              <w:rPr>
                <w:rFonts w:cs="Arial"/>
                <w:szCs w:val="16"/>
              </w:rPr>
            </w:pPr>
            <w:r>
              <w:t>6</w:t>
            </w:r>
          </w:p>
        </w:tc>
        <w:tc>
          <w:tcPr>
            <w:tcW w:w="452" w:type="dxa"/>
            <w:tcBorders>
              <w:top w:val="single" w:sz="18" w:space="0" w:color="auto"/>
              <w:left w:val="nil"/>
              <w:bottom w:val="nil"/>
              <w:right w:val="nil"/>
            </w:tcBorders>
            <w:tcMar>
              <w:top w:w="0" w:type="dxa"/>
              <w:left w:w="28" w:type="dxa"/>
              <w:bottom w:w="0" w:type="dxa"/>
              <w:right w:w="28" w:type="dxa"/>
            </w:tcMar>
            <w:vAlign w:val="bottom"/>
            <w:hideMark/>
          </w:tcPr>
          <w:p w14:paraId="34F066B9" w14:textId="4975DE04" w:rsidR="00F7009D" w:rsidRDefault="009D6872" w:rsidP="00F7009D">
            <w:pPr>
              <w:pStyle w:val="TabellRader"/>
              <w:rPr>
                <w:rFonts w:cs="Arial"/>
                <w:szCs w:val="16"/>
              </w:rPr>
            </w:pPr>
            <w:r>
              <w:t>6</w:t>
            </w:r>
          </w:p>
        </w:tc>
        <w:tc>
          <w:tcPr>
            <w:tcW w:w="452" w:type="dxa"/>
            <w:tcBorders>
              <w:top w:val="single" w:sz="18" w:space="0" w:color="auto"/>
              <w:left w:val="nil"/>
              <w:bottom w:val="nil"/>
              <w:right w:val="nil"/>
            </w:tcBorders>
            <w:tcMar>
              <w:top w:w="0" w:type="dxa"/>
              <w:left w:w="28" w:type="dxa"/>
              <w:bottom w:w="0" w:type="dxa"/>
              <w:right w:w="28" w:type="dxa"/>
            </w:tcMar>
            <w:vAlign w:val="bottom"/>
            <w:hideMark/>
          </w:tcPr>
          <w:p w14:paraId="05A190DE" w14:textId="44C2C9CB" w:rsidR="00F7009D" w:rsidRDefault="009D6872" w:rsidP="00F7009D">
            <w:pPr>
              <w:pStyle w:val="TabellRader"/>
              <w:rPr>
                <w:rFonts w:cs="Arial"/>
                <w:szCs w:val="16"/>
              </w:rPr>
            </w:pPr>
            <w:r>
              <w:t>5</w:t>
            </w:r>
          </w:p>
        </w:tc>
      </w:tr>
      <w:tr w:rsidR="00F7009D" w14:paraId="04B890DA" w14:textId="77777777" w:rsidTr="00F7009D">
        <w:tc>
          <w:tcPr>
            <w:tcW w:w="1669" w:type="dxa"/>
            <w:tcMar>
              <w:top w:w="0" w:type="dxa"/>
              <w:left w:w="57" w:type="dxa"/>
              <w:bottom w:w="0" w:type="dxa"/>
              <w:right w:w="57" w:type="dxa"/>
            </w:tcMar>
            <w:vAlign w:val="bottom"/>
            <w:hideMark/>
          </w:tcPr>
          <w:p w14:paraId="6E2C82E9" w14:textId="77777777" w:rsidR="00F7009D" w:rsidRDefault="009D6872" w:rsidP="00F7009D">
            <w:pPr>
              <w:pStyle w:val="TabellRader"/>
              <w:keepNext/>
              <w:keepLines/>
              <w:jc w:val="left"/>
            </w:pPr>
            <w:r>
              <w:t>Skatt på kapital</w:t>
            </w:r>
          </w:p>
        </w:tc>
        <w:tc>
          <w:tcPr>
            <w:tcW w:w="451" w:type="dxa"/>
            <w:tcMar>
              <w:top w:w="0" w:type="dxa"/>
              <w:left w:w="28" w:type="dxa"/>
              <w:bottom w:w="0" w:type="dxa"/>
              <w:right w:w="28" w:type="dxa"/>
            </w:tcMar>
            <w:vAlign w:val="bottom"/>
            <w:hideMark/>
          </w:tcPr>
          <w:p w14:paraId="3CA7150A" w14:textId="2A179B07" w:rsidR="00F7009D" w:rsidRDefault="009D6872" w:rsidP="00F7009D">
            <w:pPr>
              <w:pStyle w:val="TabellRader"/>
              <w:rPr>
                <w:rFonts w:cs="Arial"/>
                <w:szCs w:val="16"/>
              </w:rPr>
            </w:pPr>
            <w:r>
              <w:t>-6</w:t>
            </w:r>
          </w:p>
        </w:tc>
        <w:tc>
          <w:tcPr>
            <w:tcW w:w="452" w:type="dxa"/>
            <w:tcMar>
              <w:top w:w="0" w:type="dxa"/>
              <w:left w:w="28" w:type="dxa"/>
              <w:bottom w:w="0" w:type="dxa"/>
              <w:right w:w="28" w:type="dxa"/>
            </w:tcMar>
            <w:vAlign w:val="bottom"/>
            <w:hideMark/>
          </w:tcPr>
          <w:p w14:paraId="70DEE5CA" w14:textId="19083E8B" w:rsidR="00F7009D" w:rsidRDefault="009D6872" w:rsidP="00F7009D">
            <w:pPr>
              <w:pStyle w:val="TabellRader"/>
              <w:rPr>
                <w:rFonts w:cs="Arial"/>
                <w:szCs w:val="16"/>
              </w:rPr>
            </w:pPr>
            <w:r>
              <w:t>-5</w:t>
            </w:r>
          </w:p>
        </w:tc>
        <w:tc>
          <w:tcPr>
            <w:tcW w:w="452" w:type="dxa"/>
            <w:tcMar>
              <w:top w:w="0" w:type="dxa"/>
              <w:left w:w="28" w:type="dxa"/>
              <w:bottom w:w="0" w:type="dxa"/>
              <w:right w:w="28" w:type="dxa"/>
            </w:tcMar>
            <w:vAlign w:val="bottom"/>
            <w:hideMark/>
          </w:tcPr>
          <w:p w14:paraId="32226953" w14:textId="6FEDD806" w:rsidR="00F7009D" w:rsidRDefault="009D6872" w:rsidP="00F7009D">
            <w:pPr>
              <w:pStyle w:val="TabellRader"/>
              <w:rPr>
                <w:rFonts w:cs="Arial"/>
                <w:szCs w:val="16"/>
              </w:rPr>
            </w:pPr>
            <w:r>
              <w:t>0</w:t>
            </w:r>
          </w:p>
        </w:tc>
        <w:tc>
          <w:tcPr>
            <w:tcW w:w="452" w:type="dxa"/>
            <w:tcMar>
              <w:top w:w="0" w:type="dxa"/>
              <w:left w:w="28" w:type="dxa"/>
              <w:bottom w:w="0" w:type="dxa"/>
              <w:right w:w="28" w:type="dxa"/>
            </w:tcMar>
            <w:vAlign w:val="bottom"/>
            <w:hideMark/>
          </w:tcPr>
          <w:p w14:paraId="6D2F610D" w14:textId="1E1E8E68" w:rsidR="00F7009D" w:rsidRDefault="009D6872" w:rsidP="00F7009D">
            <w:pPr>
              <w:pStyle w:val="TabellRader"/>
              <w:rPr>
                <w:rFonts w:cs="Arial"/>
                <w:szCs w:val="16"/>
              </w:rPr>
            </w:pPr>
            <w:r>
              <w:t>0</w:t>
            </w:r>
          </w:p>
        </w:tc>
        <w:tc>
          <w:tcPr>
            <w:tcW w:w="452" w:type="dxa"/>
            <w:tcMar>
              <w:top w:w="0" w:type="dxa"/>
              <w:left w:w="28" w:type="dxa"/>
              <w:bottom w:w="0" w:type="dxa"/>
              <w:right w:w="28" w:type="dxa"/>
            </w:tcMar>
            <w:vAlign w:val="bottom"/>
            <w:hideMark/>
          </w:tcPr>
          <w:p w14:paraId="4DAB3000" w14:textId="518A702B" w:rsidR="00F7009D" w:rsidRDefault="009D6872" w:rsidP="00F7009D">
            <w:pPr>
              <w:pStyle w:val="TabellRader"/>
              <w:rPr>
                <w:rFonts w:cs="Arial"/>
                <w:szCs w:val="16"/>
              </w:rPr>
            </w:pPr>
            <w:r>
              <w:t>0</w:t>
            </w:r>
          </w:p>
        </w:tc>
        <w:tc>
          <w:tcPr>
            <w:tcW w:w="452" w:type="dxa"/>
            <w:tcMar>
              <w:top w:w="0" w:type="dxa"/>
              <w:left w:w="28" w:type="dxa"/>
              <w:bottom w:w="0" w:type="dxa"/>
              <w:right w:w="28" w:type="dxa"/>
            </w:tcMar>
            <w:vAlign w:val="bottom"/>
            <w:hideMark/>
          </w:tcPr>
          <w:p w14:paraId="3B5D48A4" w14:textId="1ABE375C" w:rsidR="00F7009D" w:rsidRDefault="009D6872" w:rsidP="00F7009D">
            <w:pPr>
              <w:pStyle w:val="TabellRader"/>
              <w:rPr>
                <w:rFonts w:cs="Arial"/>
                <w:szCs w:val="16"/>
              </w:rPr>
            </w:pPr>
            <w:r>
              <w:t>-1</w:t>
            </w:r>
          </w:p>
        </w:tc>
      </w:tr>
      <w:tr w:rsidR="00F7009D" w14:paraId="3D43430D" w14:textId="77777777" w:rsidTr="00F7009D">
        <w:tc>
          <w:tcPr>
            <w:tcW w:w="1669" w:type="dxa"/>
            <w:tcMar>
              <w:top w:w="0" w:type="dxa"/>
              <w:left w:w="57" w:type="dxa"/>
              <w:bottom w:w="0" w:type="dxa"/>
              <w:right w:w="57" w:type="dxa"/>
            </w:tcMar>
            <w:vAlign w:val="bottom"/>
            <w:hideMark/>
          </w:tcPr>
          <w:p w14:paraId="3799A36F" w14:textId="77777777" w:rsidR="00F7009D" w:rsidRDefault="009D6872" w:rsidP="00F7009D">
            <w:pPr>
              <w:pStyle w:val="TabellRader"/>
              <w:keepNext/>
              <w:keepLines/>
              <w:jc w:val="left"/>
            </w:pPr>
            <w:r>
              <w:t>Skatt på konsumtion</w:t>
            </w:r>
          </w:p>
        </w:tc>
        <w:tc>
          <w:tcPr>
            <w:tcW w:w="451" w:type="dxa"/>
            <w:tcMar>
              <w:top w:w="0" w:type="dxa"/>
              <w:left w:w="28" w:type="dxa"/>
              <w:bottom w:w="0" w:type="dxa"/>
              <w:right w:w="28" w:type="dxa"/>
            </w:tcMar>
            <w:vAlign w:val="bottom"/>
            <w:hideMark/>
          </w:tcPr>
          <w:p w14:paraId="1C1FA18F" w14:textId="5897EAD2" w:rsidR="00F7009D" w:rsidRDefault="009D6872" w:rsidP="00F7009D">
            <w:pPr>
              <w:pStyle w:val="TabellRader"/>
              <w:rPr>
                <w:rFonts w:cs="Arial"/>
                <w:szCs w:val="16"/>
              </w:rPr>
            </w:pPr>
            <w:r>
              <w:t>-1</w:t>
            </w:r>
          </w:p>
        </w:tc>
        <w:tc>
          <w:tcPr>
            <w:tcW w:w="452" w:type="dxa"/>
            <w:tcMar>
              <w:top w:w="0" w:type="dxa"/>
              <w:left w:w="28" w:type="dxa"/>
              <w:bottom w:w="0" w:type="dxa"/>
              <w:right w:w="28" w:type="dxa"/>
            </w:tcMar>
            <w:vAlign w:val="bottom"/>
            <w:hideMark/>
          </w:tcPr>
          <w:p w14:paraId="0485A253" w14:textId="5E0F48C0" w:rsidR="00F7009D" w:rsidRDefault="009D6872" w:rsidP="00F7009D">
            <w:pPr>
              <w:pStyle w:val="TabellRader"/>
              <w:rPr>
                <w:rFonts w:cs="Arial"/>
                <w:szCs w:val="16"/>
              </w:rPr>
            </w:pPr>
            <w:r>
              <w:t>2</w:t>
            </w:r>
          </w:p>
        </w:tc>
        <w:tc>
          <w:tcPr>
            <w:tcW w:w="452" w:type="dxa"/>
            <w:tcMar>
              <w:top w:w="0" w:type="dxa"/>
              <w:left w:w="28" w:type="dxa"/>
              <w:bottom w:w="0" w:type="dxa"/>
              <w:right w:w="28" w:type="dxa"/>
            </w:tcMar>
            <w:vAlign w:val="bottom"/>
            <w:hideMark/>
          </w:tcPr>
          <w:p w14:paraId="15B1068C" w14:textId="02D288B6" w:rsidR="00F7009D" w:rsidRDefault="009D6872" w:rsidP="00F7009D">
            <w:pPr>
              <w:pStyle w:val="TabellRader"/>
              <w:rPr>
                <w:rFonts w:cs="Arial"/>
                <w:szCs w:val="16"/>
              </w:rPr>
            </w:pPr>
            <w:r>
              <w:t>-2</w:t>
            </w:r>
          </w:p>
        </w:tc>
        <w:tc>
          <w:tcPr>
            <w:tcW w:w="452" w:type="dxa"/>
            <w:tcMar>
              <w:top w:w="0" w:type="dxa"/>
              <w:left w:w="28" w:type="dxa"/>
              <w:bottom w:w="0" w:type="dxa"/>
              <w:right w:w="28" w:type="dxa"/>
            </w:tcMar>
            <w:vAlign w:val="bottom"/>
            <w:hideMark/>
          </w:tcPr>
          <w:p w14:paraId="4354EBC5" w14:textId="03908A33" w:rsidR="00F7009D" w:rsidRDefault="009D6872" w:rsidP="00F7009D">
            <w:pPr>
              <w:pStyle w:val="TabellRader"/>
              <w:rPr>
                <w:rFonts w:cs="Arial"/>
                <w:szCs w:val="16"/>
              </w:rPr>
            </w:pPr>
            <w:r>
              <w:t>-2</w:t>
            </w:r>
          </w:p>
        </w:tc>
        <w:tc>
          <w:tcPr>
            <w:tcW w:w="452" w:type="dxa"/>
            <w:tcMar>
              <w:top w:w="0" w:type="dxa"/>
              <w:left w:w="28" w:type="dxa"/>
              <w:bottom w:w="0" w:type="dxa"/>
              <w:right w:w="28" w:type="dxa"/>
            </w:tcMar>
            <w:vAlign w:val="bottom"/>
            <w:hideMark/>
          </w:tcPr>
          <w:p w14:paraId="2BE5C646" w14:textId="717A2C07" w:rsidR="00F7009D" w:rsidRDefault="009D6872" w:rsidP="00F7009D">
            <w:pPr>
              <w:pStyle w:val="TabellRader"/>
              <w:rPr>
                <w:rFonts w:cs="Arial"/>
                <w:szCs w:val="16"/>
              </w:rPr>
            </w:pPr>
            <w:r>
              <w:t>-2</w:t>
            </w:r>
          </w:p>
        </w:tc>
        <w:tc>
          <w:tcPr>
            <w:tcW w:w="452" w:type="dxa"/>
            <w:tcMar>
              <w:top w:w="0" w:type="dxa"/>
              <w:left w:w="28" w:type="dxa"/>
              <w:bottom w:w="0" w:type="dxa"/>
              <w:right w:w="28" w:type="dxa"/>
            </w:tcMar>
            <w:vAlign w:val="bottom"/>
            <w:hideMark/>
          </w:tcPr>
          <w:p w14:paraId="28F43FE0" w14:textId="24D614BD" w:rsidR="00F7009D" w:rsidRDefault="009D6872" w:rsidP="00F7009D">
            <w:pPr>
              <w:pStyle w:val="TabellRader"/>
              <w:rPr>
                <w:rFonts w:cs="Arial"/>
                <w:szCs w:val="16"/>
              </w:rPr>
            </w:pPr>
            <w:r>
              <w:t>-3</w:t>
            </w:r>
          </w:p>
        </w:tc>
      </w:tr>
      <w:tr w:rsidR="00F7009D" w14:paraId="6B6A9D23" w14:textId="77777777" w:rsidTr="00F7009D">
        <w:tc>
          <w:tcPr>
            <w:tcW w:w="1669" w:type="dxa"/>
            <w:tcBorders>
              <w:top w:val="nil"/>
              <w:left w:val="nil"/>
              <w:bottom w:val="single" w:sz="12" w:space="0" w:color="auto"/>
              <w:right w:val="nil"/>
            </w:tcBorders>
            <w:tcMar>
              <w:top w:w="0" w:type="dxa"/>
              <w:left w:w="57" w:type="dxa"/>
              <w:bottom w:w="0" w:type="dxa"/>
              <w:right w:w="57" w:type="dxa"/>
            </w:tcMar>
            <w:vAlign w:val="bottom"/>
            <w:hideMark/>
          </w:tcPr>
          <w:p w14:paraId="587018EC" w14:textId="77777777" w:rsidR="00F7009D" w:rsidRDefault="009D6872" w:rsidP="00F7009D">
            <w:pPr>
              <w:pStyle w:val="TabellRader"/>
              <w:keepNext/>
              <w:keepLines/>
              <w:jc w:val="left"/>
            </w:pPr>
            <w:r>
              <w:t>Övriga skatter</w:t>
            </w:r>
          </w:p>
        </w:tc>
        <w:tc>
          <w:tcPr>
            <w:tcW w:w="451" w:type="dxa"/>
            <w:tcBorders>
              <w:top w:val="nil"/>
              <w:left w:val="nil"/>
              <w:bottom w:val="single" w:sz="12" w:space="0" w:color="auto"/>
              <w:right w:val="nil"/>
            </w:tcBorders>
            <w:tcMar>
              <w:top w:w="0" w:type="dxa"/>
              <w:left w:w="28" w:type="dxa"/>
              <w:bottom w:w="0" w:type="dxa"/>
              <w:right w:w="28" w:type="dxa"/>
            </w:tcMar>
            <w:vAlign w:val="bottom"/>
            <w:hideMark/>
          </w:tcPr>
          <w:p w14:paraId="5F78EF59" w14:textId="77B38FFC" w:rsidR="00F7009D" w:rsidRDefault="009D6872" w:rsidP="00F7009D">
            <w:pPr>
              <w:pStyle w:val="TabellRader"/>
              <w:rPr>
                <w:rFonts w:cs="Arial"/>
                <w:szCs w:val="16"/>
              </w:rPr>
            </w:pPr>
            <w:r>
              <w:t>1</w:t>
            </w:r>
          </w:p>
        </w:tc>
        <w:tc>
          <w:tcPr>
            <w:tcW w:w="452" w:type="dxa"/>
            <w:tcBorders>
              <w:top w:val="nil"/>
              <w:left w:val="nil"/>
              <w:bottom w:val="single" w:sz="12" w:space="0" w:color="auto"/>
              <w:right w:val="nil"/>
            </w:tcBorders>
            <w:tcMar>
              <w:top w:w="0" w:type="dxa"/>
              <w:left w:w="28" w:type="dxa"/>
              <w:bottom w:w="0" w:type="dxa"/>
              <w:right w:w="28" w:type="dxa"/>
            </w:tcMar>
            <w:vAlign w:val="bottom"/>
            <w:hideMark/>
          </w:tcPr>
          <w:p w14:paraId="3D830C76" w14:textId="3FBC5C4B" w:rsidR="00F7009D" w:rsidRDefault="009D6872" w:rsidP="00F7009D">
            <w:pPr>
              <w:pStyle w:val="TabellRader"/>
              <w:rPr>
                <w:rFonts w:cs="Arial"/>
                <w:szCs w:val="16"/>
              </w:rPr>
            </w:pPr>
            <w:r>
              <w:t>6</w:t>
            </w:r>
          </w:p>
        </w:tc>
        <w:tc>
          <w:tcPr>
            <w:tcW w:w="452" w:type="dxa"/>
            <w:tcBorders>
              <w:top w:val="nil"/>
              <w:left w:val="nil"/>
              <w:bottom w:val="single" w:sz="12" w:space="0" w:color="auto"/>
              <w:right w:val="nil"/>
            </w:tcBorders>
            <w:tcMar>
              <w:top w:w="0" w:type="dxa"/>
              <w:left w:w="28" w:type="dxa"/>
              <w:bottom w:w="0" w:type="dxa"/>
              <w:right w:w="28" w:type="dxa"/>
            </w:tcMar>
            <w:vAlign w:val="bottom"/>
            <w:hideMark/>
          </w:tcPr>
          <w:p w14:paraId="6781F09E" w14:textId="47523A69" w:rsidR="00F7009D" w:rsidRDefault="009D6872" w:rsidP="00F7009D">
            <w:pPr>
              <w:pStyle w:val="TabellRader"/>
              <w:rPr>
                <w:rFonts w:cs="Arial"/>
                <w:szCs w:val="16"/>
              </w:rPr>
            </w:pPr>
            <w:r>
              <w:t>1</w:t>
            </w:r>
          </w:p>
        </w:tc>
        <w:tc>
          <w:tcPr>
            <w:tcW w:w="452" w:type="dxa"/>
            <w:tcBorders>
              <w:top w:val="nil"/>
              <w:left w:val="nil"/>
              <w:bottom w:val="single" w:sz="12" w:space="0" w:color="auto"/>
              <w:right w:val="nil"/>
            </w:tcBorders>
            <w:tcMar>
              <w:top w:w="0" w:type="dxa"/>
              <w:left w:w="28" w:type="dxa"/>
              <w:bottom w:w="0" w:type="dxa"/>
              <w:right w:w="28" w:type="dxa"/>
            </w:tcMar>
            <w:vAlign w:val="bottom"/>
            <w:hideMark/>
          </w:tcPr>
          <w:p w14:paraId="7EF8D0DC" w14:textId="2E1F9431" w:rsidR="00F7009D" w:rsidRDefault="009D6872" w:rsidP="00F7009D">
            <w:pPr>
              <w:pStyle w:val="TabellRader"/>
              <w:rPr>
                <w:rFonts w:cs="Arial"/>
                <w:szCs w:val="16"/>
              </w:rPr>
            </w:pPr>
            <w:r>
              <w:t>-1</w:t>
            </w:r>
          </w:p>
        </w:tc>
        <w:tc>
          <w:tcPr>
            <w:tcW w:w="452" w:type="dxa"/>
            <w:tcBorders>
              <w:top w:val="nil"/>
              <w:left w:val="nil"/>
              <w:bottom w:val="single" w:sz="12" w:space="0" w:color="auto"/>
              <w:right w:val="nil"/>
            </w:tcBorders>
            <w:tcMar>
              <w:top w:w="0" w:type="dxa"/>
              <w:left w:w="28" w:type="dxa"/>
              <w:bottom w:w="0" w:type="dxa"/>
              <w:right w:w="28" w:type="dxa"/>
            </w:tcMar>
            <w:vAlign w:val="bottom"/>
            <w:hideMark/>
          </w:tcPr>
          <w:p w14:paraId="2A71849B" w14:textId="63CD8661" w:rsidR="00F7009D" w:rsidRDefault="009D6872" w:rsidP="00F7009D">
            <w:pPr>
              <w:pStyle w:val="TabellRader"/>
              <w:rPr>
                <w:rFonts w:cs="Arial"/>
                <w:szCs w:val="16"/>
              </w:rPr>
            </w:pPr>
            <w:r>
              <w:t>-1</w:t>
            </w:r>
          </w:p>
        </w:tc>
        <w:tc>
          <w:tcPr>
            <w:tcW w:w="452" w:type="dxa"/>
            <w:tcBorders>
              <w:top w:val="nil"/>
              <w:left w:val="nil"/>
              <w:bottom w:val="single" w:sz="12" w:space="0" w:color="auto"/>
              <w:right w:val="nil"/>
            </w:tcBorders>
            <w:tcMar>
              <w:top w:w="0" w:type="dxa"/>
              <w:left w:w="28" w:type="dxa"/>
              <w:bottom w:w="0" w:type="dxa"/>
              <w:right w:w="28" w:type="dxa"/>
            </w:tcMar>
            <w:vAlign w:val="bottom"/>
            <w:hideMark/>
          </w:tcPr>
          <w:p w14:paraId="5FF8EB60" w14:textId="178DD79A" w:rsidR="00F7009D" w:rsidRDefault="009D6872" w:rsidP="00F7009D">
            <w:pPr>
              <w:pStyle w:val="TabellRader"/>
              <w:rPr>
                <w:rFonts w:cs="Arial"/>
                <w:szCs w:val="16"/>
              </w:rPr>
            </w:pPr>
            <w:r>
              <w:t>-1</w:t>
            </w:r>
          </w:p>
        </w:tc>
      </w:tr>
      <w:tr w:rsidR="00F7009D" w14:paraId="4D782BBC" w14:textId="77777777" w:rsidTr="00F7009D">
        <w:tc>
          <w:tcPr>
            <w:tcW w:w="1669" w:type="dxa"/>
            <w:tcBorders>
              <w:top w:val="single" w:sz="12" w:space="0" w:color="auto"/>
              <w:left w:val="nil"/>
              <w:bottom w:val="single" w:sz="18" w:space="0" w:color="auto"/>
              <w:right w:val="nil"/>
            </w:tcBorders>
            <w:tcMar>
              <w:top w:w="0" w:type="dxa"/>
              <w:left w:w="57" w:type="dxa"/>
              <w:bottom w:w="0" w:type="dxa"/>
              <w:right w:w="57" w:type="dxa"/>
            </w:tcMar>
            <w:vAlign w:val="bottom"/>
            <w:hideMark/>
          </w:tcPr>
          <w:p w14:paraId="741B2AB1" w14:textId="77777777" w:rsidR="00F7009D" w:rsidRDefault="009D6872" w:rsidP="00F7009D">
            <w:pPr>
              <w:pStyle w:val="TabellSlutsumma"/>
              <w:keepNext/>
              <w:keepLines/>
              <w:jc w:val="left"/>
            </w:pPr>
            <w:r>
              <w:t>Totala skatteintäkter</w:t>
            </w:r>
          </w:p>
        </w:tc>
        <w:tc>
          <w:tcPr>
            <w:tcW w:w="451" w:type="dxa"/>
            <w:tcBorders>
              <w:top w:val="single" w:sz="12" w:space="0" w:color="auto"/>
              <w:left w:val="nil"/>
              <w:bottom w:val="single" w:sz="18" w:space="0" w:color="auto"/>
              <w:right w:val="nil"/>
            </w:tcBorders>
            <w:tcMar>
              <w:top w:w="0" w:type="dxa"/>
              <w:left w:w="28" w:type="dxa"/>
              <w:bottom w:w="0" w:type="dxa"/>
              <w:right w:w="28" w:type="dxa"/>
            </w:tcMar>
            <w:vAlign w:val="bottom"/>
            <w:hideMark/>
          </w:tcPr>
          <w:p w14:paraId="5141C68E" w14:textId="69E98AED" w:rsidR="00F7009D" w:rsidRDefault="009D6872" w:rsidP="00F7009D">
            <w:pPr>
              <w:pStyle w:val="TabellSlutsumma"/>
              <w:rPr>
                <w:rFonts w:cs="Arial"/>
                <w:b w:val="0"/>
                <w:bCs/>
                <w:szCs w:val="16"/>
              </w:rPr>
            </w:pPr>
            <w:r>
              <w:rPr>
                <w:b w:val="0"/>
              </w:rPr>
              <w:t>-7</w:t>
            </w:r>
          </w:p>
        </w:tc>
        <w:tc>
          <w:tcPr>
            <w:tcW w:w="452" w:type="dxa"/>
            <w:tcBorders>
              <w:top w:val="single" w:sz="12" w:space="0" w:color="auto"/>
              <w:left w:val="nil"/>
              <w:bottom w:val="single" w:sz="18" w:space="0" w:color="auto"/>
              <w:right w:val="nil"/>
            </w:tcBorders>
            <w:tcMar>
              <w:top w:w="0" w:type="dxa"/>
              <w:left w:w="28" w:type="dxa"/>
              <w:bottom w:w="0" w:type="dxa"/>
              <w:right w:w="28" w:type="dxa"/>
            </w:tcMar>
            <w:vAlign w:val="bottom"/>
            <w:hideMark/>
          </w:tcPr>
          <w:p w14:paraId="636B11F8" w14:textId="339642F0" w:rsidR="00F7009D" w:rsidRDefault="009D6872" w:rsidP="00F7009D">
            <w:pPr>
              <w:pStyle w:val="TabellSlutsumma"/>
              <w:rPr>
                <w:rFonts w:cs="Arial"/>
                <w:b w:val="0"/>
                <w:bCs/>
                <w:szCs w:val="16"/>
              </w:rPr>
            </w:pPr>
            <w:r>
              <w:rPr>
                <w:b w:val="0"/>
              </w:rPr>
              <w:t>-3</w:t>
            </w:r>
          </w:p>
        </w:tc>
        <w:tc>
          <w:tcPr>
            <w:tcW w:w="452" w:type="dxa"/>
            <w:tcBorders>
              <w:top w:val="single" w:sz="12" w:space="0" w:color="auto"/>
              <w:left w:val="nil"/>
              <w:bottom w:val="single" w:sz="18" w:space="0" w:color="auto"/>
              <w:right w:val="nil"/>
            </w:tcBorders>
            <w:tcMar>
              <w:top w:w="0" w:type="dxa"/>
              <w:left w:w="28" w:type="dxa"/>
              <w:bottom w:w="0" w:type="dxa"/>
              <w:right w:w="28" w:type="dxa"/>
            </w:tcMar>
            <w:vAlign w:val="bottom"/>
            <w:hideMark/>
          </w:tcPr>
          <w:p w14:paraId="1D9D55E0" w14:textId="6613D947" w:rsidR="00F7009D" w:rsidRDefault="009D6872" w:rsidP="00F7009D">
            <w:pPr>
              <w:pStyle w:val="TabellSlutsumma"/>
              <w:rPr>
                <w:rFonts w:cs="Arial"/>
                <w:b w:val="0"/>
                <w:bCs/>
                <w:szCs w:val="16"/>
              </w:rPr>
            </w:pPr>
            <w:r>
              <w:rPr>
                <w:b w:val="0"/>
              </w:rPr>
              <w:t>4</w:t>
            </w:r>
          </w:p>
        </w:tc>
        <w:tc>
          <w:tcPr>
            <w:tcW w:w="452" w:type="dxa"/>
            <w:tcBorders>
              <w:top w:val="single" w:sz="12" w:space="0" w:color="auto"/>
              <w:left w:val="nil"/>
              <w:bottom w:val="single" w:sz="18" w:space="0" w:color="auto"/>
              <w:right w:val="nil"/>
            </w:tcBorders>
            <w:tcMar>
              <w:top w:w="0" w:type="dxa"/>
              <w:left w:w="28" w:type="dxa"/>
              <w:bottom w:w="0" w:type="dxa"/>
              <w:right w:w="28" w:type="dxa"/>
            </w:tcMar>
            <w:vAlign w:val="bottom"/>
            <w:hideMark/>
          </w:tcPr>
          <w:p w14:paraId="37F432BD" w14:textId="24BDAEBD" w:rsidR="00F7009D" w:rsidRDefault="009D6872" w:rsidP="00F7009D">
            <w:pPr>
              <w:pStyle w:val="TabellSlutsumma"/>
              <w:rPr>
                <w:rFonts w:cs="Arial"/>
                <w:b w:val="0"/>
                <w:bCs/>
                <w:szCs w:val="16"/>
              </w:rPr>
            </w:pPr>
            <w:r>
              <w:rPr>
                <w:b w:val="0"/>
              </w:rPr>
              <w:t>2</w:t>
            </w:r>
          </w:p>
        </w:tc>
        <w:tc>
          <w:tcPr>
            <w:tcW w:w="452" w:type="dxa"/>
            <w:tcBorders>
              <w:top w:val="single" w:sz="12" w:space="0" w:color="auto"/>
              <w:left w:val="nil"/>
              <w:bottom w:val="single" w:sz="18" w:space="0" w:color="auto"/>
              <w:right w:val="nil"/>
            </w:tcBorders>
            <w:tcMar>
              <w:top w:w="0" w:type="dxa"/>
              <w:left w:w="28" w:type="dxa"/>
              <w:bottom w:w="0" w:type="dxa"/>
              <w:right w:w="28" w:type="dxa"/>
            </w:tcMar>
            <w:vAlign w:val="bottom"/>
            <w:hideMark/>
          </w:tcPr>
          <w:p w14:paraId="2E4B57A0" w14:textId="476E57CA" w:rsidR="00F7009D" w:rsidRDefault="009D6872" w:rsidP="00F7009D">
            <w:pPr>
              <w:pStyle w:val="TabellSlutsumma"/>
              <w:rPr>
                <w:rFonts w:cs="Arial"/>
                <w:b w:val="0"/>
                <w:bCs/>
                <w:szCs w:val="16"/>
              </w:rPr>
            </w:pPr>
            <w:r>
              <w:rPr>
                <w:b w:val="0"/>
              </w:rPr>
              <w:t>2</w:t>
            </w:r>
          </w:p>
        </w:tc>
        <w:tc>
          <w:tcPr>
            <w:tcW w:w="452" w:type="dxa"/>
            <w:tcBorders>
              <w:top w:val="single" w:sz="12" w:space="0" w:color="auto"/>
              <w:left w:val="nil"/>
              <w:bottom w:val="single" w:sz="18" w:space="0" w:color="auto"/>
              <w:right w:val="nil"/>
            </w:tcBorders>
            <w:tcMar>
              <w:top w:w="0" w:type="dxa"/>
              <w:left w:w="28" w:type="dxa"/>
              <w:bottom w:w="0" w:type="dxa"/>
              <w:right w:w="28" w:type="dxa"/>
            </w:tcMar>
            <w:vAlign w:val="bottom"/>
            <w:hideMark/>
          </w:tcPr>
          <w:p w14:paraId="1B6D5C3C" w14:textId="52D869AA" w:rsidR="00F7009D" w:rsidRDefault="009D6872" w:rsidP="00F7009D">
            <w:pPr>
              <w:pStyle w:val="TabellSlutsumma"/>
              <w:rPr>
                <w:rFonts w:cs="Arial"/>
                <w:b w:val="0"/>
                <w:bCs/>
                <w:szCs w:val="16"/>
              </w:rPr>
            </w:pPr>
            <w:r>
              <w:rPr>
                <w:b w:val="0"/>
              </w:rPr>
              <w:t>-1</w:t>
            </w:r>
          </w:p>
        </w:tc>
      </w:tr>
    </w:tbl>
    <w:p w14:paraId="16329F25" w14:textId="77777777" w:rsidR="00F7009D" w:rsidRDefault="009D6872" w:rsidP="00F7009D">
      <w:pPr>
        <w:pStyle w:val="TabellFotnot"/>
        <w:spacing w:before="20"/>
      </w:pPr>
      <w:r>
        <w:t>Anm.: Beloppen är avrundade och summerar därför inte alltid.</w:t>
      </w:r>
    </w:p>
    <w:p w14:paraId="2F100BBC" w14:textId="77777777" w:rsidR="00F7009D" w:rsidRDefault="009D6872" w:rsidP="00F7009D">
      <w:pPr>
        <w:pStyle w:val="TabellFotnot"/>
      </w:pPr>
      <w:r>
        <w:t>Källor: Skatteverket, Ekonomistyrningsverket och egna beräkningar.</w:t>
      </w:r>
    </w:p>
    <w:p w14:paraId="159EF51B" w14:textId="77777777" w:rsidR="00F7009D" w:rsidRDefault="00F7009D" w:rsidP="00F7009D">
      <w:pPr>
        <w:pStyle w:val="Brdtextmedindrag"/>
      </w:pPr>
    </w:p>
    <w:p w14:paraId="1843E7CA" w14:textId="6281DAAF" w:rsidR="00F7009D" w:rsidRDefault="009D6872" w:rsidP="00F7009D">
      <w:pPr>
        <w:pStyle w:val="Brdtext"/>
      </w:pPr>
      <w:r w:rsidRPr="00980B45">
        <w:t xml:space="preserve">I förhållande till budgetpropositionen för 2014 har prognosen för de totala skatteintäkterna reviderats marginellt. För åren 2012 och 2013 har skatteintäkterna reviderats ned med 3 </w:t>
      </w:r>
      <w:r>
        <w:t>respektive</w:t>
      </w:r>
      <w:r w:rsidRPr="00980B45">
        <w:t xml:space="preserve"> 7 miljarder kronor (se </w:t>
      </w:r>
      <w:r>
        <w:fldChar w:fldCharType="begin"/>
      </w:r>
      <w:r>
        <w:instrText xml:space="preserve"> REF  _Ref382989923 \* Lower \h  \* MERGEFORMAT </w:instrText>
      </w:r>
      <w:r>
        <w:fldChar w:fldCharType="separate"/>
      </w:r>
      <w:r w:rsidR="004642B5">
        <w:t xml:space="preserve">tabell </w:t>
      </w:r>
      <w:r w:rsidR="004642B5" w:rsidRPr="004642B5">
        <w:rPr>
          <w:bCs/>
          <w:noProof/>
        </w:rPr>
        <w:t>5</w:t>
      </w:r>
      <w:r w:rsidR="004642B5">
        <w:t>.</w:t>
      </w:r>
      <w:r w:rsidR="004642B5">
        <w:rPr>
          <w:noProof/>
        </w:rPr>
        <w:t>1</w:t>
      </w:r>
      <w:r>
        <w:fldChar w:fldCharType="end"/>
      </w:r>
      <w:r w:rsidRPr="00980B45">
        <w:t xml:space="preserve">). </w:t>
      </w:r>
      <w:r w:rsidRPr="00033BA9">
        <w:t>Det beror till största</w:t>
      </w:r>
      <w:r>
        <w:t xml:space="preserve"> delen på ett svagare utfall för skattein</w:t>
      </w:r>
      <w:r>
        <w:softHyphen/>
        <w:t>täkterna än väntat</w:t>
      </w:r>
      <w:r w:rsidRPr="00980B45">
        <w:t>.</w:t>
      </w:r>
      <w:r>
        <w:t xml:space="preserve"> För 2014–2016 har skattein</w:t>
      </w:r>
      <w:r>
        <w:softHyphen/>
      </w:r>
      <w:r>
        <w:lastRenderedPageBreak/>
        <w:t>täkterna reviderats upp med 2–4 miljarder kro</w:t>
      </w:r>
      <w:r>
        <w:softHyphen/>
        <w:t>nor per år. Det förklaras framför allt av att pensionsinkomsterna väntas bli högre, samtidigt som en lägre utveckling av inflationen leder till lägre skiktgränser och därmed högre inkomster från skatt på arbete. Dessutom har skatteintäk</w:t>
      </w:r>
      <w:r>
        <w:softHyphen/>
        <w:t>terna skrivits upp med ca 3 miljarder kronor per år med anledning av att riksdagen beslutat att upphäva sitt tidigare beslut om höjd skiktgräns för statlig inkomstskatt.</w:t>
      </w:r>
    </w:p>
    <w:p w14:paraId="1557C568" w14:textId="77BBDDD4" w:rsidR="00F7009D" w:rsidRDefault="009D6872" w:rsidP="00F7009D">
      <w:pPr>
        <w:pStyle w:val="Brdtextmedindrag"/>
      </w:pPr>
      <w:r w:rsidRPr="009F20AE">
        <w:t xml:space="preserve">Ändrade skatteregler beräknas </w:t>
      </w:r>
      <w:r>
        <w:t>minska skat</w:t>
      </w:r>
      <w:r>
        <w:softHyphen/>
        <w:t>tein</w:t>
      </w:r>
      <w:r w:rsidRPr="009F20AE">
        <w:t xml:space="preserve">täkterna 2014 med ca 13 miljarder kronor (se </w:t>
      </w:r>
      <w:r w:rsidRPr="009F20AE">
        <w:fldChar w:fldCharType="begin"/>
      </w:r>
      <w:r w:rsidRPr="009F20AE">
        <w:instrText xml:space="preserve"> REF  _Ref382996587 \* Lower \h </w:instrText>
      </w:r>
      <w:r>
        <w:instrText xml:space="preserve"> \* MERGEFORMAT </w:instrText>
      </w:r>
      <w:r w:rsidRPr="009F20AE">
        <w:fldChar w:fldCharType="separate"/>
      </w:r>
      <w:r w:rsidR="004642B5">
        <w:t xml:space="preserve">tabell </w:t>
      </w:r>
      <w:r w:rsidR="004642B5" w:rsidRPr="004642B5">
        <w:rPr>
          <w:bCs/>
          <w:noProof/>
        </w:rPr>
        <w:t>5</w:t>
      </w:r>
      <w:r w:rsidR="004642B5">
        <w:t>.</w:t>
      </w:r>
      <w:r w:rsidR="004642B5">
        <w:rPr>
          <w:noProof/>
        </w:rPr>
        <w:t>2</w:t>
      </w:r>
      <w:r w:rsidRPr="009F20AE">
        <w:fldChar w:fldCharType="end"/>
      </w:r>
      <w:r w:rsidRPr="009F20AE">
        <w:t>). Intäkterna från skatt på arbete väntas minska med ca 14 miljard</w:t>
      </w:r>
      <w:r>
        <w:t>er</w:t>
      </w:r>
      <w:r w:rsidRPr="009F20AE">
        <w:t xml:space="preserve"> kronor, vilket till största delen beror på förstärkningen av jobb</w:t>
      </w:r>
      <w:r>
        <w:softHyphen/>
      </w:r>
      <w:r w:rsidRPr="009F20AE">
        <w:t xml:space="preserve">skatteavdraget. </w:t>
      </w:r>
    </w:p>
    <w:p w14:paraId="633CD4B6" w14:textId="0C2616DB" w:rsidR="00F7009D" w:rsidRDefault="009D6872" w:rsidP="00F7009D">
      <w:pPr>
        <w:pStyle w:val="Brdtextmedindrag"/>
      </w:pPr>
      <w:r w:rsidRPr="009F20AE">
        <w:t xml:space="preserve">För 2015 och 2016 väntas ändrade skatteregler höja intäkterna från skatt på konsumtion med </w:t>
      </w:r>
      <w:r>
        <w:t xml:space="preserve">ca </w:t>
      </w:r>
      <w:r w:rsidRPr="009F20AE">
        <w:t>1 miljard kronor per år. Det är regeländringar inom skatt på koldioxid som leder till högre skatteintäkter 2015</w:t>
      </w:r>
      <w:r>
        <w:t>,</w:t>
      </w:r>
      <w:r w:rsidRPr="009F20AE">
        <w:t xml:space="preserve"> medan det är höjningen av trängselskatten i Stockholm </w:t>
      </w:r>
      <w:r>
        <w:t>och</w:t>
      </w:r>
      <w:r w:rsidRPr="009F20AE">
        <w:t xml:space="preserve"> </w:t>
      </w:r>
      <w:r>
        <w:t>införandet</w:t>
      </w:r>
      <w:r w:rsidRPr="009F20AE">
        <w:t xml:space="preserve"> </w:t>
      </w:r>
      <w:r>
        <w:t>av</w:t>
      </w:r>
      <w:r w:rsidRPr="009F20AE">
        <w:t xml:space="preserve"> trängselskatt på Essingeleden som leder till högre skatteintäkter 2016. </w:t>
      </w:r>
    </w:p>
    <w:p w14:paraId="2FB93138" w14:textId="13C89293" w:rsidR="00F7009D" w:rsidRDefault="009D6872" w:rsidP="00F7009D">
      <w:pPr>
        <w:pStyle w:val="Brdtextmedindrag"/>
      </w:pPr>
      <w:r w:rsidRPr="009F20AE">
        <w:t xml:space="preserve">I </w:t>
      </w:r>
      <w:r>
        <w:fldChar w:fldCharType="begin"/>
      </w:r>
      <w:r>
        <w:instrText xml:space="preserve"> REF  _Ref383339706 \* Lower \h </w:instrText>
      </w:r>
      <w:r>
        <w:fldChar w:fldCharType="separate"/>
      </w:r>
      <w:r w:rsidR="004642B5">
        <w:t xml:space="preserve">tabell </w:t>
      </w:r>
      <w:r w:rsidR="004642B5">
        <w:rPr>
          <w:noProof/>
        </w:rPr>
        <w:t>5</w:t>
      </w:r>
      <w:r w:rsidR="004642B5">
        <w:t>.</w:t>
      </w:r>
      <w:r w:rsidR="004642B5">
        <w:rPr>
          <w:noProof/>
        </w:rPr>
        <w:t>10</w:t>
      </w:r>
      <w:r>
        <w:fldChar w:fldCharType="end"/>
      </w:r>
      <w:r w:rsidRPr="009F20AE">
        <w:t xml:space="preserve"> finns en mer detaljerad </w:t>
      </w:r>
      <w:r>
        <w:t>redovis</w:t>
      </w:r>
      <w:r>
        <w:softHyphen/>
      </w:r>
      <w:r w:rsidRPr="009F20AE">
        <w:t>ning av bruttoeffekterna av regeländringarna på skatteområdet 2009–2018.</w:t>
      </w:r>
    </w:p>
    <w:p w14:paraId="40372D2F" w14:textId="77777777" w:rsidR="00F7009D" w:rsidRDefault="00F7009D" w:rsidP="00F7009D">
      <w:pPr>
        <w:pStyle w:val="Brdtextmedindrag"/>
      </w:pPr>
    </w:p>
    <w:p w14:paraId="38EF7503" w14:textId="232B9521" w:rsidR="00F7009D" w:rsidRDefault="009D6872" w:rsidP="00F7009D">
      <w:pPr>
        <w:pStyle w:val="TabellRubrik"/>
      </w:pPr>
      <w:bookmarkStart w:id="313" w:name="_Ref382996587"/>
      <w:bookmarkStart w:id="314" w:name="_Toc384401657"/>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5</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2</w:t>
      </w:r>
      <w:r w:rsidR="0009067D">
        <w:rPr>
          <w:noProof/>
        </w:rPr>
        <w:fldChar w:fldCharType="end"/>
      </w:r>
      <w:bookmarkEnd w:id="313"/>
      <w:r>
        <w:t xml:space="preserve"> Bruttoeffekter av ändrade skatte- och avgiftsregler 2012–2018</w:t>
      </w:r>
      <w:bookmarkEnd w:id="314"/>
    </w:p>
    <w:p w14:paraId="0E96AAF3" w14:textId="6ED9B403" w:rsidR="00F7009D" w:rsidRPr="00CF1195" w:rsidRDefault="009D6872" w:rsidP="00F7009D">
      <w:pPr>
        <w:pStyle w:val="TabellUnderrubrik"/>
      </w:pPr>
      <w:r w:rsidRPr="00CF1195">
        <w:t>Miljarder kronor i förhållande till föregående år</w:t>
      </w:r>
    </w:p>
    <w:tbl>
      <w:tblPr>
        <w:tblW w:w="4383" w:type="dxa"/>
        <w:tblInd w:w="6" w:type="dxa"/>
        <w:tblLayout w:type="fixed"/>
        <w:tblLook w:val="0000" w:firstRow="0" w:lastRow="0" w:firstColumn="0" w:lastColumn="0" w:noHBand="0" w:noVBand="0"/>
      </w:tblPr>
      <w:tblGrid>
        <w:gridCol w:w="1591"/>
        <w:gridCol w:w="398"/>
        <w:gridCol w:w="399"/>
        <w:gridCol w:w="399"/>
        <w:gridCol w:w="399"/>
        <w:gridCol w:w="399"/>
        <w:gridCol w:w="399"/>
        <w:gridCol w:w="399"/>
      </w:tblGrid>
      <w:tr w:rsidR="00F7009D" w:rsidRPr="00CF1195" w14:paraId="0F5EFBC1" w14:textId="77777777" w:rsidTr="00F7009D">
        <w:tc>
          <w:tcPr>
            <w:tcW w:w="1591" w:type="dxa"/>
            <w:tcBorders>
              <w:bottom w:val="single" w:sz="18" w:space="0" w:color="auto"/>
            </w:tcBorders>
            <w:tcMar>
              <w:left w:w="57" w:type="dxa"/>
              <w:right w:w="57" w:type="dxa"/>
            </w:tcMar>
            <w:vAlign w:val="bottom"/>
          </w:tcPr>
          <w:p w14:paraId="4528E1B4" w14:textId="77777777" w:rsidR="00F7009D" w:rsidRPr="00CF1195" w:rsidRDefault="00F7009D" w:rsidP="00F7009D">
            <w:pPr>
              <w:pStyle w:val="TabellHuvud"/>
              <w:keepNext/>
              <w:keepLines/>
              <w:jc w:val="left"/>
            </w:pPr>
          </w:p>
        </w:tc>
        <w:tc>
          <w:tcPr>
            <w:tcW w:w="398" w:type="dxa"/>
            <w:tcBorders>
              <w:bottom w:val="single" w:sz="18" w:space="0" w:color="auto"/>
            </w:tcBorders>
            <w:tcMar>
              <w:left w:w="28" w:type="dxa"/>
              <w:right w:w="28" w:type="dxa"/>
            </w:tcMar>
          </w:tcPr>
          <w:p w14:paraId="4C677D6C" w14:textId="1D9993BF" w:rsidR="00F7009D" w:rsidRPr="00CF1195" w:rsidRDefault="009D6872" w:rsidP="00F7009D">
            <w:pPr>
              <w:pStyle w:val="TabellHuvud"/>
              <w:keepNext/>
              <w:keepLines/>
            </w:pPr>
            <w:r w:rsidRPr="00CF1195">
              <w:t>2012</w:t>
            </w:r>
          </w:p>
        </w:tc>
        <w:tc>
          <w:tcPr>
            <w:tcW w:w="399" w:type="dxa"/>
            <w:tcBorders>
              <w:bottom w:val="single" w:sz="18" w:space="0" w:color="auto"/>
            </w:tcBorders>
            <w:tcMar>
              <w:left w:w="28" w:type="dxa"/>
              <w:right w:w="28" w:type="dxa"/>
            </w:tcMar>
          </w:tcPr>
          <w:p w14:paraId="39437991" w14:textId="2E8AE558" w:rsidR="00F7009D" w:rsidRPr="00CF1195" w:rsidRDefault="009D6872" w:rsidP="00F7009D">
            <w:pPr>
              <w:pStyle w:val="TabellHuvud"/>
              <w:keepNext/>
              <w:keepLines/>
            </w:pPr>
            <w:r w:rsidRPr="00CF1195">
              <w:t>2013</w:t>
            </w:r>
          </w:p>
        </w:tc>
        <w:tc>
          <w:tcPr>
            <w:tcW w:w="399" w:type="dxa"/>
            <w:tcBorders>
              <w:bottom w:val="single" w:sz="18" w:space="0" w:color="auto"/>
            </w:tcBorders>
            <w:tcMar>
              <w:left w:w="28" w:type="dxa"/>
              <w:right w:w="28" w:type="dxa"/>
            </w:tcMar>
          </w:tcPr>
          <w:p w14:paraId="6C9B87A4" w14:textId="3845A682" w:rsidR="00F7009D" w:rsidRPr="00CF1195" w:rsidRDefault="009D6872" w:rsidP="00F7009D">
            <w:pPr>
              <w:pStyle w:val="TabellHuvud"/>
              <w:keepNext/>
              <w:keepLines/>
            </w:pPr>
            <w:r w:rsidRPr="00CF1195">
              <w:t>2014</w:t>
            </w:r>
          </w:p>
        </w:tc>
        <w:tc>
          <w:tcPr>
            <w:tcW w:w="399" w:type="dxa"/>
            <w:tcBorders>
              <w:bottom w:val="single" w:sz="18" w:space="0" w:color="auto"/>
            </w:tcBorders>
            <w:tcMar>
              <w:left w:w="28" w:type="dxa"/>
              <w:right w:w="28" w:type="dxa"/>
            </w:tcMar>
          </w:tcPr>
          <w:p w14:paraId="25AF81DC" w14:textId="0710EEEB" w:rsidR="00F7009D" w:rsidRPr="00CF1195" w:rsidRDefault="009D6872" w:rsidP="00F7009D">
            <w:pPr>
              <w:pStyle w:val="TabellHuvud"/>
              <w:keepNext/>
              <w:keepLines/>
            </w:pPr>
            <w:r w:rsidRPr="00CF1195">
              <w:t>2015</w:t>
            </w:r>
          </w:p>
        </w:tc>
        <w:tc>
          <w:tcPr>
            <w:tcW w:w="399" w:type="dxa"/>
            <w:tcBorders>
              <w:bottom w:val="single" w:sz="18" w:space="0" w:color="auto"/>
            </w:tcBorders>
            <w:tcMar>
              <w:left w:w="28" w:type="dxa"/>
              <w:right w:w="28" w:type="dxa"/>
            </w:tcMar>
          </w:tcPr>
          <w:p w14:paraId="5915A252" w14:textId="23A80431" w:rsidR="00F7009D" w:rsidRPr="00CF1195" w:rsidRDefault="009D6872" w:rsidP="00F7009D">
            <w:pPr>
              <w:pStyle w:val="TabellHuvud"/>
              <w:keepNext/>
              <w:keepLines/>
            </w:pPr>
            <w:r w:rsidRPr="00CF1195">
              <w:t>2016</w:t>
            </w:r>
          </w:p>
        </w:tc>
        <w:tc>
          <w:tcPr>
            <w:tcW w:w="399" w:type="dxa"/>
            <w:tcBorders>
              <w:bottom w:val="single" w:sz="18" w:space="0" w:color="auto"/>
            </w:tcBorders>
            <w:tcMar>
              <w:left w:w="28" w:type="dxa"/>
              <w:right w:w="28" w:type="dxa"/>
            </w:tcMar>
          </w:tcPr>
          <w:p w14:paraId="2E0115FB" w14:textId="3D32EDAB" w:rsidR="00F7009D" w:rsidRPr="00CF1195" w:rsidRDefault="009D6872" w:rsidP="00F7009D">
            <w:pPr>
              <w:pStyle w:val="TabellHuvud"/>
              <w:keepNext/>
              <w:keepLines/>
            </w:pPr>
            <w:r w:rsidRPr="00CF1195">
              <w:t>2017</w:t>
            </w:r>
          </w:p>
        </w:tc>
        <w:tc>
          <w:tcPr>
            <w:tcW w:w="399" w:type="dxa"/>
            <w:tcBorders>
              <w:bottom w:val="single" w:sz="18" w:space="0" w:color="auto"/>
            </w:tcBorders>
            <w:tcMar>
              <w:left w:w="28" w:type="dxa"/>
              <w:right w:w="28" w:type="dxa"/>
            </w:tcMar>
          </w:tcPr>
          <w:p w14:paraId="7AB51120" w14:textId="2E2BFD60" w:rsidR="00F7009D" w:rsidRPr="00CF1195" w:rsidRDefault="009D6872" w:rsidP="00F7009D">
            <w:pPr>
              <w:pStyle w:val="TabellHuvud"/>
              <w:keepNext/>
              <w:keepLines/>
            </w:pPr>
            <w:r w:rsidRPr="00CF1195">
              <w:t>2018</w:t>
            </w:r>
          </w:p>
        </w:tc>
      </w:tr>
      <w:tr w:rsidR="00F7009D" w:rsidRPr="00CF1195" w14:paraId="0DD3DABC" w14:textId="77777777" w:rsidTr="00F7009D">
        <w:tc>
          <w:tcPr>
            <w:tcW w:w="1591" w:type="dxa"/>
            <w:tcBorders>
              <w:top w:val="single" w:sz="18" w:space="0" w:color="auto"/>
            </w:tcBorders>
            <w:tcMar>
              <w:left w:w="57" w:type="dxa"/>
              <w:right w:w="57" w:type="dxa"/>
            </w:tcMar>
            <w:vAlign w:val="bottom"/>
          </w:tcPr>
          <w:p w14:paraId="49ECC9A5" w14:textId="77777777" w:rsidR="00F7009D" w:rsidRPr="00CF1195" w:rsidRDefault="009D6872" w:rsidP="00F7009D">
            <w:pPr>
              <w:pStyle w:val="TabellRader"/>
              <w:keepNext/>
              <w:keepLines/>
              <w:jc w:val="left"/>
            </w:pPr>
            <w:r w:rsidRPr="00CF1195">
              <w:t>Skatt på arbete</w:t>
            </w:r>
          </w:p>
        </w:tc>
        <w:tc>
          <w:tcPr>
            <w:tcW w:w="398" w:type="dxa"/>
            <w:tcBorders>
              <w:top w:val="single" w:sz="18" w:space="0" w:color="auto"/>
            </w:tcBorders>
            <w:tcMar>
              <w:left w:w="28" w:type="dxa"/>
              <w:right w:w="28" w:type="dxa"/>
            </w:tcMar>
            <w:vAlign w:val="bottom"/>
          </w:tcPr>
          <w:p w14:paraId="1C009111" w14:textId="4D694BE1" w:rsidR="00F7009D" w:rsidRPr="00CF1195" w:rsidRDefault="009D6872" w:rsidP="00F7009D">
            <w:pPr>
              <w:pStyle w:val="TabellRader"/>
              <w:rPr>
                <w:rFonts w:cs="Arial"/>
                <w:szCs w:val="16"/>
              </w:rPr>
            </w:pPr>
            <w:r w:rsidRPr="00CF1195">
              <w:t>0</w:t>
            </w:r>
          </w:p>
        </w:tc>
        <w:tc>
          <w:tcPr>
            <w:tcW w:w="399" w:type="dxa"/>
            <w:tcBorders>
              <w:top w:val="single" w:sz="18" w:space="0" w:color="auto"/>
            </w:tcBorders>
            <w:tcMar>
              <w:left w:w="28" w:type="dxa"/>
              <w:right w:w="28" w:type="dxa"/>
            </w:tcMar>
            <w:vAlign w:val="bottom"/>
          </w:tcPr>
          <w:p w14:paraId="5CC9EFA6" w14:textId="5B90D6F2" w:rsidR="00F7009D" w:rsidRPr="00CF1195" w:rsidRDefault="009D6872" w:rsidP="00F7009D">
            <w:pPr>
              <w:pStyle w:val="TabellRader"/>
              <w:rPr>
                <w:rFonts w:cs="Arial"/>
                <w:szCs w:val="16"/>
              </w:rPr>
            </w:pPr>
            <w:r w:rsidRPr="00CF1195">
              <w:t>1</w:t>
            </w:r>
          </w:p>
        </w:tc>
        <w:tc>
          <w:tcPr>
            <w:tcW w:w="399" w:type="dxa"/>
            <w:tcBorders>
              <w:top w:val="single" w:sz="18" w:space="0" w:color="auto"/>
            </w:tcBorders>
            <w:tcMar>
              <w:left w:w="28" w:type="dxa"/>
              <w:right w:w="28" w:type="dxa"/>
            </w:tcMar>
            <w:vAlign w:val="bottom"/>
          </w:tcPr>
          <w:p w14:paraId="49FB8F2B" w14:textId="5E92E471" w:rsidR="00F7009D" w:rsidRPr="00CF1195" w:rsidRDefault="009D6872" w:rsidP="00F7009D">
            <w:pPr>
              <w:pStyle w:val="TabellRader"/>
              <w:rPr>
                <w:rFonts w:cs="Arial"/>
                <w:szCs w:val="16"/>
              </w:rPr>
            </w:pPr>
            <w:r w:rsidRPr="00CF1195">
              <w:t>-14</w:t>
            </w:r>
          </w:p>
        </w:tc>
        <w:tc>
          <w:tcPr>
            <w:tcW w:w="399" w:type="dxa"/>
            <w:tcBorders>
              <w:top w:val="single" w:sz="18" w:space="0" w:color="auto"/>
            </w:tcBorders>
            <w:tcMar>
              <w:left w:w="28" w:type="dxa"/>
              <w:right w:w="28" w:type="dxa"/>
            </w:tcMar>
            <w:vAlign w:val="bottom"/>
          </w:tcPr>
          <w:p w14:paraId="52B0329F" w14:textId="4452BDC9" w:rsidR="00F7009D" w:rsidRPr="00CF1195" w:rsidRDefault="009D6872" w:rsidP="00F7009D">
            <w:pPr>
              <w:pStyle w:val="TabellRader"/>
              <w:rPr>
                <w:rFonts w:cs="Arial"/>
                <w:szCs w:val="16"/>
              </w:rPr>
            </w:pPr>
            <w:r w:rsidRPr="00CF1195">
              <w:t>0</w:t>
            </w:r>
          </w:p>
        </w:tc>
        <w:tc>
          <w:tcPr>
            <w:tcW w:w="399" w:type="dxa"/>
            <w:tcBorders>
              <w:top w:val="single" w:sz="18" w:space="0" w:color="auto"/>
            </w:tcBorders>
            <w:tcMar>
              <w:left w:w="28" w:type="dxa"/>
              <w:right w:w="28" w:type="dxa"/>
            </w:tcMar>
            <w:vAlign w:val="bottom"/>
          </w:tcPr>
          <w:p w14:paraId="4C92DAF9" w14:textId="35478FBA" w:rsidR="00F7009D" w:rsidRPr="00CF1195" w:rsidRDefault="009D6872" w:rsidP="00F7009D">
            <w:pPr>
              <w:pStyle w:val="TabellRader"/>
              <w:rPr>
                <w:rFonts w:cs="Arial"/>
                <w:szCs w:val="16"/>
              </w:rPr>
            </w:pPr>
            <w:r w:rsidRPr="00CF1195">
              <w:t>0</w:t>
            </w:r>
          </w:p>
        </w:tc>
        <w:tc>
          <w:tcPr>
            <w:tcW w:w="399" w:type="dxa"/>
            <w:tcBorders>
              <w:top w:val="single" w:sz="18" w:space="0" w:color="auto"/>
            </w:tcBorders>
            <w:tcMar>
              <w:left w:w="28" w:type="dxa"/>
              <w:right w:w="28" w:type="dxa"/>
            </w:tcMar>
            <w:vAlign w:val="bottom"/>
          </w:tcPr>
          <w:p w14:paraId="38E75ACC" w14:textId="1561A5E5" w:rsidR="00F7009D" w:rsidRPr="00CF1195" w:rsidRDefault="009D6872" w:rsidP="00F7009D">
            <w:pPr>
              <w:pStyle w:val="TabellRader"/>
              <w:rPr>
                <w:rFonts w:cs="Arial"/>
                <w:szCs w:val="16"/>
              </w:rPr>
            </w:pPr>
            <w:r w:rsidRPr="00CF1195">
              <w:t>0</w:t>
            </w:r>
          </w:p>
        </w:tc>
        <w:tc>
          <w:tcPr>
            <w:tcW w:w="399" w:type="dxa"/>
            <w:tcBorders>
              <w:top w:val="single" w:sz="18" w:space="0" w:color="auto"/>
            </w:tcBorders>
            <w:tcMar>
              <w:left w:w="28" w:type="dxa"/>
              <w:right w:w="28" w:type="dxa"/>
            </w:tcMar>
            <w:vAlign w:val="bottom"/>
          </w:tcPr>
          <w:p w14:paraId="1E9323DF" w14:textId="5E25F511" w:rsidR="00F7009D" w:rsidRPr="00CF1195" w:rsidRDefault="009D6872" w:rsidP="00F7009D">
            <w:pPr>
              <w:pStyle w:val="TabellRader"/>
              <w:rPr>
                <w:rFonts w:cs="Arial"/>
                <w:szCs w:val="16"/>
              </w:rPr>
            </w:pPr>
            <w:r w:rsidRPr="00CF1195">
              <w:t>0</w:t>
            </w:r>
          </w:p>
        </w:tc>
      </w:tr>
      <w:tr w:rsidR="00F7009D" w:rsidRPr="00CF1195" w14:paraId="2288B3FE" w14:textId="77777777" w:rsidTr="00F7009D">
        <w:tc>
          <w:tcPr>
            <w:tcW w:w="1591" w:type="dxa"/>
            <w:tcMar>
              <w:left w:w="57" w:type="dxa"/>
              <w:right w:w="57" w:type="dxa"/>
            </w:tcMar>
            <w:vAlign w:val="bottom"/>
          </w:tcPr>
          <w:p w14:paraId="137B2508" w14:textId="77777777" w:rsidR="00F7009D" w:rsidRPr="00CF1195" w:rsidRDefault="009D6872" w:rsidP="00F7009D">
            <w:pPr>
              <w:pStyle w:val="TabellRader"/>
              <w:keepNext/>
              <w:keepLines/>
              <w:jc w:val="left"/>
            </w:pPr>
            <w:r w:rsidRPr="00CF1195">
              <w:t>Skatt på kapital</w:t>
            </w:r>
          </w:p>
        </w:tc>
        <w:tc>
          <w:tcPr>
            <w:tcW w:w="398" w:type="dxa"/>
            <w:tcMar>
              <w:left w:w="28" w:type="dxa"/>
              <w:right w:w="28" w:type="dxa"/>
            </w:tcMar>
            <w:vAlign w:val="bottom"/>
          </w:tcPr>
          <w:p w14:paraId="7648695D" w14:textId="713773D3" w:rsidR="00F7009D" w:rsidRPr="00CF1195" w:rsidRDefault="009D6872" w:rsidP="00F7009D">
            <w:pPr>
              <w:pStyle w:val="TabellRader"/>
              <w:rPr>
                <w:rFonts w:cs="Arial"/>
                <w:szCs w:val="16"/>
              </w:rPr>
            </w:pPr>
            <w:r w:rsidRPr="00CF1195">
              <w:t>2</w:t>
            </w:r>
          </w:p>
        </w:tc>
        <w:tc>
          <w:tcPr>
            <w:tcW w:w="399" w:type="dxa"/>
            <w:tcMar>
              <w:left w:w="28" w:type="dxa"/>
              <w:right w:w="28" w:type="dxa"/>
            </w:tcMar>
            <w:vAlign w:val="bottom"/>
          </w:tcPr>
          <w:p w14:paraId="52FEFD3C" w14:textId="77636002" w:rsidR="00F7009D" w:rsidRPr="00CF1195" w:rsidRDefault="009D6872" w:rsidP="00F7009D">
            <w:pPr>
              <w:pStyle w:val="TabellRader"/>
              <w:rPr>
                <w:rFonts w:cs="Arial"/>
                <w:szCs w:val="16"/>
              </w:rPr>
            </w:pPr>
            <w:r w:rsidRPr="00CF1195">
              <w:t>-13</w:t>
            </w:r>
          </w:p>
        </w:tc>
        <w:tc>
          <w:tcPr>
            <w:tcW w:w="399" w:type="dxa"/>
            <w:tcMar>
              <w:left w:w="28" w:type="dxa"/>
              <w:right w:w="28" w:type="dxa"/>
            </w:tcMar>
            <w:vAlign w:val="bottom"/>
          </w:tcPr>
          <w:p w14:paraId="1B45C895" w14:textId="3A671E65" w:rsidR="00F7009D" w:rsidRPr="00CF1195" w:rsidRDefault="009D6872" w:rsidP="00F7009D">
            <w:pPr>
              <w:pStyle w:val="TabellRader"/>
              <w:rPr>
                <w:rFonts w:cs="Arial"/>
                <w:szCs w:val="16"/>
              </w:rPr>
            </w:pPr>
            <w:r w:rsidRPr="00CF1195">
              <w:t>0</w:t>
            </w:r>
          </w:p>
        </w:tc>
        <w:tc>
          <w:tcPr>
            <w:tcW w:w="399" w:type="dxa"/>
            <w:tcMar>
              <w:left w:w="28" w:type="dxa"/>
              <w:right w:w="28" w:type="dxa"/>
            </w:tcMar>
            <w:vAlign w:val="bottom"/>
          </w:tcPr>
          <w:p w14:paraId="5F2CB12D" w14:textId="2105D14D" w:rsidR="00F7009D" w:rsidRPr="00CF1195" w:rsidRDefault="009D6872" w:rsidP="00F7009D">
            <w:pPr>
              <w:pStyle w:val="TabellRader"/>
              <w:rPr>
                <w:rFonts w:cs="Arial"/>
                <w:szCs w:val="16"/>
              </w:rPr>
            </w:pPr>
            <w:r w:rsidRPr="00CF1195">
              <w:t>0</w:t>
            </w:r>
          </w:p>
        </w:tc>
        <w:tc>
          <w:tcPr>
            <w:tcW w:w="399" w:type="dxa"/>
            <w:tcMar>
              <w:left w:w="28" w:type="dxa"/>
              <w:right w:w="28" w:type="dxa"/>
            </w:tcMar>
            <w:vAlign w:val="bottom"/>
          </w:tcPr>
          <w:p w14:paraId="5095FC44" w14:textId="773B2AD2" w:rsidR="00F7009D" w:rsidRPr="00CF1195" w:rsidRDefault="009D6872" w:rsidP="00F7009D">
            <w:pPr>
              <w:pStyle w:val="TabellRader"/>
              <w:rPr>
                <w:rFonts w:cs="Arial"/>
                <w:szCs w:val="16"/>
              </w:rPr>
            </w:pPr>
            <w:r w:rsidRPr="00CF1195">
              <w:t>0</w:t>
            </w:r>
          </w:p>
        </w:tc>
        <w:tc>
          <w:tcPr>
            <w:tcW w:w="399" w:type="dxa"/>
            <w:tcMar>
              <w:left w:w="28" w:type="dxa"/>
              <w:right w:w="28" w:type="dxa"/>
            </w:tcMar>
            <w:vAlign w:val="bottom"/>
          </w:tcPr>
          <w:p w14:paraId="24FB8C47" w14:textId="33E6AECE" w:rsidR="00F7009D" w:rsidRPr="00CF1195" w:rsidRDefault="009D6872" w:rsidP="00F7009D">
            <w:pPr>
              <w:pStyle w:val="TabellRader"/>
              <w:rPr>
                <w:rFonts w:cs="Arial"/>
                <w:szCs w:val="16"/>
              </w:rPr>
            </w:pPr>
            <w:r w:rsidRPr="00CF1195">
              <w:t>0</w:t>
            </w:r>
          </w:p>
        </w:tc>
        <w:tc>
          <w:tcPr>
            <w:tcW w:w="399" w:type="dxa"/>
            <w:tcMar>
              <w:left w:w="28" w:type="dxa"/>
              <w:right w:w="28" w:type="dxa"/>
            </w:tcMar>
            <w:vAlign w:val="bottom"/>
          </w:tcPr>
          <w:p w14:paraId="614155E2" w14:textId="33CCD9B2" w:rsidR="00F7009D" w:rsidRPr="00CF1195" w:rsidRDefault="009D6872" w:rsidP="00F7009D">
            <w:pPr>
              <w:pStyle w:val="TabellRader"/>
              <w:rPr>
                <w:rFonts w:cs="Arial"/>
                <w:szCs w:val="16"/>
              </w:rPr>
            </w:pPr>
            <w:r w:rsidRPr="00CF1195">
              <w:t>0</w:t>
            </w:r>
          </w:p>
        </w:tc>
      </w:tr>
      <w:tr w:rsidR="00F7009D" w:rsidRPr="00CF1195" w14:paraId="26AE71FA" w14:textId="77777777" w:rsidTr="00F7009D">
        <w:tc>
          <w:tcPr>
            <w:tcW w:w="1591" w:type="dxa"/>
            <w:tcMar>
              <w:left w:w="57" w:type="dxa"/>
              <w:right w:w="57" w:type="dxa"/>
            </w:tcMar>
            <w:vAlign w:val="bottom"/>
          </w:tcPr>
          <w:p w14:paraId="716DD889" w14:textId="77777777" w:rsidR="00F7009D" w:rsidRPr="00CF1195" w:rsidRDefault="009D6872" w:rsidP="00F7009D">
            <w:pPr>
              <w:pStyle w:val="TabellRader"/>
              <w:keepNext/>
              <w:keepLines/>
              <w:jc w:val="left"/>
            </w:pPr>
            <w:r w:rsidRPr="00CF1195">
              <w:t>Skatt på konsumtion</w:t>
            </w:r>
          </w:p>
        </w:tc>
        <w:tc>
          <w:tcPr>
            <w:tcW w:w="398" w:type="dxa"/>
            <w:tcMar>
              <w:left w:w="28" w:type="dxa"/>
              <w:right w:w="28" w:type="dxa"/>
            </w:tcMar>
            <w:vAlign w:val="bottom"/>
          </w:tcPr>
          <w:p w14:paraId="1E18E1A1" w14:textId="54C858BB" w:rsidR="00F7009D" w:rsidRPr="00CF1195" w:rsidRDefault="009D6872" w:rsidP="00F7009D">
            <w:pPr>
              <w:pStyle w:val="TabellRader"/>
              <w:rPr>
                <w:rFonts w:cs="Arial"/>
                <w:szCs w:val="16"/>
              </w:rPr>
            </w:pPr>
            <w:r w:rsidRPr="00CF1195">
              <w:t>-5</w:t>
            </w:r>
          </w:p>
        </w:tc>
        <w:tc>
          <w:tcPr>
            <w:tcW w:w="399" w:type="dxa"/>
            <w:tcMar>
              <w:left w:w="28" w:type="dxa"/>
              <w:right w:w="28" w:type="dxa"/>
            </w:tcMar>
            <w:vAlign w:val="bottom"/>
          </w:tcPr>
          <w:p w14:paraId="3B949982" w14:textId="2500DA52" w:rsidR="00F7009D" w:rsidRPr="00CF1195" w:rsidRDefault="009D6872" w:rsidP="00F7009D">
            <w:pPr>
              <w:pStyle w:val="TabellRader"/>
              <w:rPr>
                <w:rFonts w:cs="Arial"/>
                <w:szCs w:val="16"/>
              </w:rPr>
            </w:pPr>
            <w:r w:rsidRPr="00CF1195">
              <w:t>3</w:t>
            </w:r>
          </w:p>
        </w:tc>
        <w:tc>
          <w:tcPr>
            <w:tcW w:w="399" w:type="dxa"/>
            <w:tcMar>
              <w:left w:w="28" w:type="dxa"/>
              <w:right w:w="28" w:type="dxa"/>
            </w:tcMar>
            <w:vAlign w:val="bottom"/>
          </w:tcPr>
          <w:p w14:paraId="4ED1D6A9" w14:textId="2CC45435" w:rsidR="00F7009D" w:rsidRPr="00CF1195" w:rsidRDefault="009D6872" w:rsidP="00F7009D">
            <w:pPr>
              <w:pStyle w:val="TabellRader"/>
              <w:rPr>
                <w:rFonts w:cs="Arial"/>
                <w:szCs w:val="16"/>
              </w:rPr>
            </w:pPr>
            <w:r w:rsidRPr="00CF1195">
              <w:t>1</w:t>
            </w:r>
          </w:p>
        </w:tc>
        <w:tc>
          <w:tcPr>
            <w:tcW w:w="399" w:type="dxa"/>
            <w:tcMar>
              <w:left w:w="28" w:type="dxa"/>
              <w:right w:w="28" w:type="dxa"/>
            </w:tcMar>
            <w:vAlign w:val="bottom"/>
          </w:tcPr>
          <w:p w14:paraId="6324E157" w14:textId="02DF359F" w:rsidR="00F7009D" w:rsidRPr="00CF1195" w:rsidRDefault="009D6872" w:rsidP="00F7009D">
            <w:pPr>
              <w:pStyle w:val="TabellRader"/>
              <w:rPr>
                <w:rFonts w:cs="Arial"/>
                <w:szCs w:val="16"/>
              </w:rPr>
            </w:pPr>
            <w:r w:rsidRPr="00CF1195">
              <w:t>1</w:t>
            </w:r>
          </w:p>
        </w:tc>
        <w:tc>
          <w:tcPr>
            <w:tcW w:w="399" w:type="dxa"/>
            <w:tcMar>
              <w:left w:w="28" w:type="dxa"/>
              <w:right w:w="28" w:type="dxa"/>
            </w:tcMar>
            <w:vAlign w:val="bottom"/>
          </w:tcPr>
          <w:p w14:paraId="18E5BF8B" w14:textId="4818C95C" w:rsidR="00F7009D" w:rsidRPr="00CF1195" w:rsidRDefault="009D6872" w:rsidP="00F7009D">
            <w:pPr>
              <w:pStyle w:val="TabellRader"/>
              <w:rPr>
                <w:rFonts w:cs="Arial"/>
                <w:szCs w:val="16"/>
              </w:rPr>
            </w:pPr>
            <w:r w:rsidRPr="00CF1195">
              <w:t>1</w:t>
            </w:r>
          </w:p>
        </w:tc>
        <w:tc>
          <w:tcPr>
            <w:tcW w:w="399" w:type="dxa"/>
            <w:tcMar>
              <w:left w:w="28" w:type="dxa"/>
              <w:right w:w="28" w:type="dxa"/>
            </w:tcMar>
            <w:vAlign w:val="bottom"/>
          </w:tcPr>
          <w:p w14:paraId="40F1F16A" w14:textId="79F1BBE4" w:rsidR="00F7009D" w:rsidRPr="00CF1195" w:rsidRDefault="009D6872" w:rsidP="00F7009D">
            <w:pPr>
              <w:pStyle w:val="TabellRader"/>
              <w:rPr>
                <w:rFonts w:cs="Arial"/>
                <w:szCs w:val="16"/>
              </w:rPr>
            </w:pPr>
            <w:r w:rsidRPr="00CF1195">
              <w:t>0</w:t>
            </w:r>
          </w:p>
        </w:tc>
        <w:tc>
          <w:tcPr>
            <w:tcW w:w="399" w:type="dxa"/>
            <w:tcMar>
              <w:left w:w="28" w:type="dxa"/>
              <w:right w:w="28" w:type="dxa"/>
            </w:tcMar>
            <w:vAlign w:val="bottom"/>
          </w:tcPr>
          <w:p w14:paraId="1CC75902" w14:textId="49C21922" w:rsidR="00F7009D" w:rsidRPr="00CF1195" w:rsidRDefault="009D6872" w:rsidP="00F7009D">
            <w:pPr>
              <w:pStyle w:val="TabellRader"/>
              <w:rPr>
                <w:rFonts w:cs="Arial"/>
                <w:szCs w:val="16"/>
              </w:rPr>
            </w:pPr>
            <w:r w:rsidRPr="00CF1195">
              <w:t>0</w:t>
            </w:r>
          </w:p>
        </w:tc>
      </w:tr>
      <w:tr w:rsidR="00F7009D" w:rsidRPr="00CF1195" w14:paraId="01C385A1" w14:textId="77777777" w:rsidTr="00F7009D">
        <w:tc>
          <w:tcPr>
            <w:tcW w:w="1591" w:type="dxa"/>
            <w:tcMar>
              <w:left w:w="57" w:type="dxa"/>
              <w:right w:w="57" w:type="dxa"/>
            </w:tcMar>
            <w:vAlign w:val="bottom"/>
          </w:tcPr>
          <w:p w14:paraId="0D574BE8" w14:textId="77777777" w:rsidR="00F7009D" w:rsidRPr="00CF1195" w:rsidRDefault="009D6872" w:rsidP="00F7009D">
            <w:pPr>
              <w:pStyle w:val="TabellRader"/>
              <w:keepNext/>
              <w:keepLines/>
              <w:jc w:val="left"/>
            </w:pPr>
            <w:r w:rsidRPr="00CF1195">
              <w:t>Övriga skatter</w:t>
            </w:r>
          </w:p>
        </w:tc>
        <w:tc>
          <w:tcPr>
            <w:tcW w:w="398" w:type="dxa"/>
            <w:tcMar>
              <w:left w:w="28" w:type="dxa"/>
              <w:right w:w="28" w:type="dxa"/>
            </w:tcMar>
            <w:vAlign w:val="bottom"/>
          </w:tcPr>
          <w:p w14:paraId="6907ACB7" w14:textId="364AF835" w:rsidR="00F7009D" w:rsidRPr="00CF1195" w:rsidRDefault="009D6872" w:rsidP="00F7009D">
            <w:pPr>
              <w:pStyle w:val="TabellRader"/>
              <w:rPr>
                <w:rFonts w:cs="Arial"/>
                <w:szCs w:val="16"/>
              </w:rPr>
            </w:pPr>
            <w:r w:rsidRPr="00CF1195">
              <w:t>0</w:t>
            </w:r>
          </w:p>
        </w:tc>
        <w:tc>
          <w:tcPr>
            <w:tcW w:w="399" w:type="dxa"/>
            <w:tcMar>
              <w:left w:w="28" w:type="dxa"/>
              <w:right w:w="28" w:type="dxa"/>
            </w:tcMar>
            <w:vAlign w:val="bottom"/>
          </w:tcPr>
          <w:p w14:paraId="6679D37A" w14:textId="7520CE56" w:rsidR="00F7009D" w:rsidRPr="00CF1195" w:rsidRDefault="009D6872" w:rsidP="00F7009D">
            <w:pPr>
              <w:pStyle w:val="TabellRader"/>
              <w:rPr>
                <w:rFonts w:cs="Arial"/>
                <w:szCs w:val="16"/>
              </w:rPr>
            </w:pPr>
            <w:r w:rsidRPr="00CF1195">
              <w:t>0</w:t>
            </w:r>
          </w:p>
        </w:tc>
        <w:tc>
          <w:tcPr>
            <w:tcW w:w="399" w:type="dxa"/>
            <w:tcMar>
              <w:left w:w="28" w:type="dxa"/>
              <w:right w:w="28" w:type="dxa"/>
            </w:tcMar>
            <w:vAlign w:val="bottom"/>
          </w:tcPr>
          <w:p w14:paraId="6AB2D7D8" w14:textId="0698A538" w:rsidR="00F7009D" w:rsidRPr="00CF1195" w:rsidRDefault="009D6872" w:rsidP="00F7009D">
            <w:pPr>
              <w:pStyle w:val="TabellRader"/>
              <w:rPr>
                <w:rFonts w:cs="Arial"/>
                <w:szCs w:val="16"/>
              </w:rPr>
            </w:pPr>
            <w:r w:rsidRPr="00CF1195">
              <w:t>0</w:t>
            </w:r>
          </w:p>
        </w:tc>
        <w:tc>
          <w:tcPr>
            <w:tcW w:w="399" w:type="dxa"/>
            <w:tcMar>
              <w:left w:w="28" w:type="dxa"/>
              <w:right w:w="28" w:type="dxa"/>
            </w:tcMar>
            <w:vAlign w:val="bottom"/>
          </w:tcPr>
          <w:p w14:paraId="6A0F6237" w14:textId="2906FF15" w:rsidR="00F7009D" w:rsidRPr="00CF1195" w:rsidRDefault="009D6872" w:rsidP="00F7009D">
            <w:pPr>
              <w:pStyle w:val="TabellRader"/>
              <w:rPr>
                <w:rFonts w:cs="Arial"/>
                <w:szCs w:val="16"/>
              </w:rPr>
            </w:pPr>
            <w:r w:rsidRPr="00CF1195">
              <w:t>0</w:t>
            </w:r>
          </w:p>
        </w:tc>
        <w:tc>
          <w:tcPr>
            <w:tcW w:w="399" w:type="dxa"/>
            <w:tcMar>
              <w:left w:w="28" w:type="dxa"/>
              <w:right w:w="28" w:type="dxa"/>
            </w:tcMar>
            <w:vAlign w:val="bottom"/>
          </w:tcPr>
          <w:p w14:paraId="6B37D5A2" w14:textId="0C7482C7" w:rsidR="00F7009D" w:rsidRPr="00CF1195" w:rsidRDefault="009D6872" w:rsidP="00F7009D">
            <w:pPr>
              <w:pStyle w:val="TabellRader"/>
              <w:rPr>
                <w:rFonts w:cs="Arial"/>
                <w:szCs w:val="16"/>
              </w:rPr>
            </w:pPr>
            <w:r w:rsidRPr="00CF1195">
              <w:t>0</w:t>
            </w:r>
          </w:p>
        </w:tc>
        <w:tc>
          <w:tcPr>
            <w:tcW w:w="399" w:type="dxa"/>
            <w:tcMar>
              <w:left w:w="28" w:type="dxa"/>
              <w:right w:w="28" w:type="dxa"/>
            </w:tcMar>
            <w:vAlign w:val="bottom"/>
          </w:tcPr>
          <w:p w14:paraId="580B9924" w14:textId="6CC9BDF8" w:rsidR="00F7009D" w:rsidRPr="00CF1195" w:rsidRDefault="009D6872" w:rsidP="00F7009D">
            <w:pPr>
              <w:pStyle w:val="TabellRader"/>
              <w:rPr>
                <w:rFonts w:cs="Arial"/>
                <w:szCs w:val="16"/>
              </w:rPr>
            </w:pPr>
            <w:r w:rsidRPr="00CF1195">
              <w:t>0</w:t>
            </w:r>
          </w:p>
        </w:tc>
        <w:tc>
          <w:tcPr>
            <w:tcW w:w="399" w:type="dxa"/>
            <w:tcMar>
              <w:left w:w="28" w:type="dxa"/>
              <w:right w:w="28" w:type="dxa"/>
            </w:tcMar>
            <w:vAlign w:val="bottom"/>
          </w:tcPr>
          <w:p w14:paraId="4FFEEC7E" w14:textId="1289BD58" w:rsidR="00F7009D" w:rsidRPr="00CF1195" w:rsidRDefault="009D6872" w:rsidP="00F7009D">
            <w:pPr>
              <w:pStyle w:val="TabellRader"/>
              <w:rPr>
                <w:rFonts w:cs="Arial"/>
                <w:szCs w:val="16"/>
              </w:rPr>
            </w:pPr>
            <w:r w:rsidRPr="00CF1195">
              <w:t>0</w:t>
            </w:r>
          </w:p>
        </w:tc>
      </w:tr>
      <w:tr w:rsidR="00F7009D" w:rsidRPr="00CF1195" w14:paraId="3A259807" w14:textId="77777777" w:rsidTr="00F7009D">
        <w:tc>
          <w:tcPr>
            <w:tcW w:w="1591" w:type="dxa"/>
            <w:tcBorders>
              <w:top w:val="single" w:sz="12" w:space="0" w:color="auto"/>
              <w:bottom w:val="single" w:sz="18" w:space="0" w:color="auto"/>
            </w:tcBorders>
            <w:tcMar>
              <w:left w:w="57" w:type="dxa"/>
              <w:right w:w="57" w:type="dxa"/>
            </w:tcMar>
            <w:vAlign w:val="bottom"/>
          </w:tcPr>
          <w:p w14:paraId="44EA1B86" w14:textId="77777777" w:rsidR="00F7009D" w:rsidRPr="00CF1195" w:rsidRDefault="009D6872" w:rsidP="00F7009D">
            <w:pPr>
              <w:pStyle w:val="TabellSlutsumma"/>
              <w:keepNext/>
              <w:keepLines/>
              <w:jc w:val="left"/>
            </w:pPr>
            <w:r w:rsidRPr="00CF1195">
              <w:t>Totala skatteintäkter</w:t>
            </w:r>
          </w:p>
        </w:tc>
        <w:tc>
          <w:tcPr>
            <w:tcW w:w="398" w:type="dxa"/>
            <w:tcBorders>
              <w:top w:val="single" w:sz="12" w:space="0" w:color="auto"/>
              <w:bottom w:val="single" w:sz="18" w:space="0" w:color="auto"/>
            </w:tcBorders>
            <w:tcMar>
              <w:left w:w="28" w:type="dxa"/>
              <w:right w:w="28" w:type="dxa"/>
            </w:tcMar>
            <w:vAlign w:val="bottom"/>
          </w:tcPr>
          <w:p w14:paraId="642EB9B3" w14:textId="4931A22C" w:rsidR="00F7009D" w:rsidRPr="00CF1195" w:rsidRDefault="009D6872" w:rsidP="00F7009D">
            <w:pPr>
              <w:pStyle w:val="TabellSlutsumma"/>
              <w:rPr>
                <w:rFonts w:cs="Arial"/>
                <w:b w:val="0"/>
                <w:bCs/>
                <w:szCs w:val="16"/>
              </w:rPr>
            </w:pPr>
            <w:r w:rsidRPr="00CF1195">
              <w:t>-3</w:t>
            </w:r>
          </w:p>
        </w:tc>
        <w:tc>
          <w:tcPr>
            <w:tcW w:w="399" w:type="dxa"/>
            <w:tcBorders>
              <w:top w:val="single" w:sz="12" w:space="0" w:color="auto"/>
              <w:bottom w:val="single" w:sz="18" w:space="0" w:color="auto"/>
            </w:tcBorders>
            <w:tcMar>
              <w:left w:w="28" w:type="dxa"/>
              <w:right w:w="28" w:type="dxa"/>
            </w:tcMar>
            <w:vAlign w:val="bottom"/>
          </w:tcPr>
          <w:p w14:paraId="6F96E696" w14:textId="10275D96" w:rsidR="00F7009D" w:rsidRPr="00CF1195" w:rsidRDefault="009D6872" w:rsidP="00F7009D">
            <w:pPr>
              <w:pStyle w:val="TabellSlutsumma"/>
              <w:rPr>
                <w:rFonts w:cs="Arial"/>
                <w:b w:val="0"/>
                <w:bCs/>
                <w:szCs w:val="16"/>
              </w:rPr>
            </w:pPr>
            <w:r w:rsidRPr="00CF1195">
              <w:t>-9</w:t>
            </w:r>
          </w:p>
        </w:tc>
        <w:tc>
          <w:tcPr>
            <w:tcW w:w="399" w:type="dxa"/>
            <w:tcBorders>
              <w:top w:val="single" w:sz="12" w:space="0" w:color="auto"/>
              <w:bottom w:val="single" w:sz="18" w:space="0" w:color="auto"/>
            </w:tcBorders>
            <w:tcMar>
              <w:left w:w="28" w:type="dxa"/>
              <w:right w:w="28" w:type="dxa"/>
            </w:tcMar>
            <w:vAlign w:val="bottom"/>
          </w:tcPr>
          <w:p w14:paraId="0B18EB2D" w14:textId="513DF0AC" w:rsidR="00F7009D" w:rsidRPr="00CF1195" w:rsidRDefault="009D6872" w:rsidP="00F7009D">
            <w:pPr>
              <w:pStyle w:val="TabellSlutsumma"/>
              <w:rPr>
                <w:rFonts w:cs="Arial"/>
                <w:b w:val="0"/>
                <w:bCs/>
                <w:szCs w:val="16"/>
              </w:rPr>
            </w:pPr>
            <w:r w:rsidRPr="00CF1195">
              <w:t>-13</w:t>
            </w:r>
          </w:p>
        </w:tc>
        <w:tc>
          <w:tcPr>
            <w:tcW w:w="399" w:type="dxa"/>
            <w:tcBorders>
              <w:top w:val="single" w:sz="12" w:space="0" w:color="auto"/>
              <w:bottom w:val="single" w:sz="18" w:space="0" w:color="auto"/>
            </w:tcBorders>
            <w:tcMar>
              <w:left w:w="28" w:type="dxa"/>
              <w:right w:w="28" w:type="dxa"/>
            </w:tcMar>
            <w:vAlign w:val="bottom"/>
          </w:tcPr>
          <w:p w14:paraId="5602D95D" w14:textId="5046E4A1" w:rsidR="00F7009D" w:rsidRPr="00CF1195" w:rsidRDefault="009D6872" w:rsidP="00F7009D">
            <w:pPr>
              <w:pStyle w:val="TabellSlutsumma"/>
              <w:rPr>
                <w:rFonts w:cs="Arial"/>
                <w:b w:val="0"/>
                <w:bCs/>
                <w:szCs w:val="16"/>
              </w:rPr>
            </w:pPr>
            <w:r w:rsidRPr="00CF1195">
              <w:t>1</w:t>
            </w:r>
          </w:p>
        </w:tc>
        <w:tc>
          <w:tcPr>
            <w:tcW w:w="399" w:type="dxa"/>
            <w:tcBorders>
              <w:top w:val="single" w:sz="12" w:space="0" w:color="auto"/>
              <w:bottom w:val="single" w:sz="18" w:space="0" w:color="auto"/>
            </w:tcBorders>
            <w:tcMar>
              <w:left w:w="28" w:type="dxa"/>
              <w:right w:w="28" w:type="dxa"/>
            </w:tcMar>
            <w:vAlign w:val="bottom"/>
          </w:tcPr>
          <w:p w14:paraId="4659B195" w14:textId="4ABDCEC7" w:rsidR="00F7009D" w:rsidRPr="00CF1195" w:rsidRDefault="009D6872" w:rsidP="00F7009D">
            <w:pPr>
              <w:pStyle w:val="TabellSlutsumma"/>
              <w:rPr>
                <w:rFonts w:cs="Arial"/>
                <w:b w:val="0"/>
                <w:bCs/>
                <w:szCs w:val="16"/>
              </w:rPr>
            </w:pPr>
            <w:r w:rsidRPr="00CF1195">
              <w:t>1</w:t>
            </w:r>
          </w:p>
        </w:tc>
        <w:tc>
          <w:tcPr>
            <w:tcW w:w="399" w:type="dxa"/>
            <w:tcBorders>
              <w:top w:val="single" w:sz="12" w:space="0" w:color="auto"/>
              <w:bottom w:val="single" w:sz="18" w:space="0" w:color="auto"/>
            </w:tcBorders>
            <w:tcMar>
              <w:left w:w="28" w:type="dxa"/>
              <w:right w:w="28" w:type="dxa"/>
            </w:tcMar>
            <w:vAlign w:val="bottom"/>
          </w:tcPr>
          <w:p w14:paraId="79FE7113" w14:textId="6EB27D69" w:rsidR="00F7009D" w:rsidRPr="00CF1195" w:rsidRDefault="009D6872" w:rsidP="00F7009D">
            <w:pPr>
              <w:pStyle w:val="TabellSlutsumma"/>
              <w:rPr>
                <w:rFonts w:cs="Arial"/>
                <w:b w:val="0"/>
                <w:bCs/>
                <w:szCs w:val="16"/>
              </w:rPr>
            </w:pPr>
            <w:r w:rsidRPr="00CF1195">
              <w:t>0</w:t>
            </w:r>
          </w:p>
        </w:tc>
        <w:tc>
          <w:tcPr>
            <w:tcW w:w="399" w:type="dxa"/>
            <w:tcBorders>
              <w:top w:val="single" w:sz="12" w:space="0" w:color="auto"/>
              <w:bottom w:val="single" w:sz="18" w:space="0" w:color="auto"/>
            </w:tcBorders>
            <w:tcMar>
              <w:left w:w="28" w:type="dxa"/>
              <w:right w:w="28" w:type="dxa"/>
            </w:tcMar>
            <w:vAlign w:val="bottom"/>
          </w:tcPr>
          <w:p w14:paraId="3144DED6" w14:textId="50820C2C" w:rsidR="00F7009D" w:rsidRPr="00CF1195" w:rsidRDefault="009D6872" w:rsidP="00F7009D">
            <w:pPr>
              <w:pStyle w:val="TabellSlutsumma"/>
              <w:rPr>
                <w:rFonts w:cs="Arial"/>
                <w:b w:val="0"/>
                <w:bCs/>
                <w:szCs w:val="16"/>
              </w:rPr>
            </w:pPr>
            <w:r w:rsidRPr="00CF1195">
              <w:t>0</w:t>
            </w:r>
          </w:p>
        </w:tc>
      </w:tr>
    </w:tbl>
    <w:p w14:paraId="4F4607AE" w14:textId="77777777" w:rsidR="00F7009D" w:rsidRPr="00CF1195" w:rsidRDefault="009D6872" w:rsidP="00F7009D">
      <w:pPr>
        <w:pStyle w:val="TabellFotnot"/>
        <w:spacing w:before="20"/>
      </w:pPr>
      <w:r w:rsidRPr="00CF1195">
        <w:t>Anm.: Beloppen är avrundade och summerar därför inte alltid.</w:t>
      </w:r>
    </w:p>
    <w:p w14:paraId="2F062CB2" w14:textId="45C07683" w:rsidR="00F7009D" w:rsidRDefault="009D6872" w:rsidP="00F7009D">
      <w:pPr>
        <w:pStyle w:val="TabellFotnot"/>
        <w:spacing w:before="20"/>
      </w:pPr>
      <w:r w:rsidRPr="00CF1195">
        <w:t>Källa: Egna beräkningar.</w:t>
      </w:r>
    </w:p>
    <w:p w14:paraId="7D6DC2F3" w14:textId="1308B117" w:rsidR="00F7009D" w:rsidRDefault="009D6872" w:rsidP="00F7009D">
      <w:pPr>
        <w:pStyle w:val="Rubrik4utannumrering"/>
      </w:pPr>
      <w:r w:rsidRPr="00DB2ACF">
        <w:t>Utvecklingen på arbetsmarknaden är viktigast för hur skatteintäkterna utvecklas</w:t>
      </w:r>
    </w:p>
    <w:p w14:paraId="1C7C63DE" w14:textId="752F858F" w:rsidR="00F7009D" w:rsidRPr="00517A34" w:rsidRDefault="009D6872" w:rsidP="00F7009D">
      <w:pPr>
        <w:pStyle w:val="Brdtext"/>
      </w:pPr>
      <w:r w:rsidRPr="00517A34">
        <w:t>Skatteintäkterna från företags- och kapitalvinster är de intäkter som varierar mest mellan åren. Det är också för dessa skatter som prognososäker</w:t>
      </w:r>
      <w:r>
        <w:softHyphen/>
      </w:r>
      <w:r w:rsidRPr="00517A34">
        <w:t xml:space="preserve">heten normalt är störst på kort sikt. På några års sikt är det utvecklingen på arbetsmarknaden som är viktigast för hur skatteintäkterna utvecklas, eftersom mer än hälften av intäkterna utgörs av skatt på arbetsinkomster. </w:t>
      </w:r>
    </w:p>
    <w:p w14:paraId="73F4D7D3" w14:textId="7F3415B6" w:rsidR="00F7009D" w:rsidRDefault="009D6872" w:rsidP="00F7009D">
      <w:pPr>
        <w:pStyle w:val="Brdtextmedindrag"/>
      </w:pPr>
      <w:r w:rsidRPr="00517A34">
        <w:t xml:space="preserve">För att illustrera känsligheten i beräkningarna av skatteintäkterna kan nämnas att en ökning av </w:t>
      </w:r>
      <w:r w:rsidRPr="00517A34">
        <w:lastRenderedPageBreak/>
        <w:t>antalet arbetade timmar med 1 procent ökar skatteintäkterna från skatt på arbete med ca 10</w:t>
      </w:r>
      <w:r>
        <w:t> </w:t>
      </w:r>
      <w:r w:rsidRPr="00517A34">
        <w:t>miljarder kronor. En ökning av hushållens konsumtion med 1 procent (med bibehållen sammansättning av konsumtionen) ökar mervär-desskatteintäkterna med drygt 1,5 miljarder kronor.</w:t>
      </w:r>
    </w:p>
    <w:p w14:paraId="1F8C97C0" w14:textId="222BBC5B" w:rsidR="00F7009D" w:rsidRDefault="009D6872" w:rsidP="00F7009D">
      <w:pPr>
        <w:pStyle w:val="Rubrik3"/>
      </w:pPr>
      <w:bookmarkStart w:id="315" w:name="_Toc384401515"/>
      <w:r w:rsidRPr="00DB2ACF">
        <w:t>Skatt på arbete</w:t>
      </w:r>
      <w:bookmarkEnd w:id="315"/>
    </w:p>
    <w:p w14:paraId="4BBDCB2B" w14:textId="171D4BC5" w:rsidR="00F7009D" w:rsidRPr="00E93D37" w:rsidRDefault="009D6872" w:rsidP="00F7009D">
      <w:pPr>
        <w:pStyle w:val="Brdtext"/>
      </w:pPr>
      <w:r w:rsidRPr="00E93D37">
        <w:t>Skatt på arbete fastställs i den årliga beskatt-ningen av hushållens inkomster, som är klar i november året efter inkomståret. Det innebär att 2013 års intäkter från skatt på arbete ännu inte är fastställda och att endast en prognos för skatte</w:t>
      </w:r>
      <w:r>
        <w:t>-</w:t>
      </w:r>
      <w:r w:rsidRPr="00E93D37">
        <w:t xml:space="preserve">intäkterna finns tillgänglig för detta år. </w:t>
      </w:r>
    </w:p>
    <w:p w14:paraId="4B281686" w14:textId="1566A379" w:rsidR="00F7009D" w:rsidRPr="00DB2ACF" w:rsidRDefault="009D6872" w:rsidP="00F7009D">
      <w:pPr>
        <w:pStyle w:val="Brdtextmedindrag"/>
      </w:pPr>
      <w:r w:rsidRPr="00E93D37">
        <w:t>Skatt på arbete kan delas in i direkta och indi</w:t>
      </w:r>
      <w:r>
        <w:softHyphen/>
      </w:r>
      <w:r w:rsidRPr="00E93D37">
        <w:t xml:space="preserve">rekta skatter. De direkta skatterna består </w:t>
      </w:r>
      <w:r>
        <w:t>i hu</w:t>
      </w:r>
      <w:r>
        <w:softHyphen/>
        <w:t xml:space="preserve">vudsak </w:t>
      </w:r>
      <w:r w:rsidRPr="00E93D37">
        <w:t>av kommunal och statlig inkomstskatt</w:t>
      </w:r>
      <w:r>
        <w:t>. Dessutom finns ett antal skattereduktioner som minskar den direkta skatten.</w:t>
      </w:r>
      <w:r w:rsidRPr="00E93D37">
        <w:t xml:space="preserve"> </w:t>
      </w:r>
      <w:r>
        <w:t>Till de direkta skatterna räknas även den allmänna pensionsav</w:t>
      </w:r>
      <w:r>
        <w:softHyphen/>
        <w:t xml:space="preserve">giften. </w:t>
      </w:r>
      <w:r w:rsidRPr="00E93D37">
        <w:t xml:space="preserve">De indirekta skatterna på arbete består </w:t>
      </w:r>
      <w:r>
        <w:t>huvudsakligen</w:t>
      </w:r>
      <w:r w:rsidRPr="00E93D37">
        <w:t xml:space="preserve"> av arbetsgivaravgifter och egenav</w:t>
      </w:r>
      <w:r>
        <w:softHyphen/>
      </w:r>
      <w:r w:rsidRPr="00E93D37">
        <w:t>gifter.</w:t>
      </w:r>
      <w:r w:rsidRPr="00DB2ACF">
        <w:t xml:space="preserve"> Intäkterna från skatt på arbete beräknas </w:t>
      </w:r>
      <w:r>
        <w:t>uppgå</w:t>
      </w:r>
      <w:r w:rsidRPr="00DB2ACF">
        <w:t xml:space="preserve"> till </w:t>
      </w:r>
      <w:r w:rsidRPr="000D6F5E">
        <w:t>60</w:t>
      </w:r>
      <w:r>
        <w:t xml:space="preserve"> </w:t>
      </w:r>
      <w:r w:rsidRPr="00DB2ACF">
        <w:t>procent av de totala skatteintäk</w:t>
      </w:r>
      <w:r>
        <w:softHyphen/>
      </w:r>
      <w:r w:rsidRPr="00DB2ACF">
        <w:t>terna 2013.</w:t>
      </w:r>
    </w:p>
    <w:p w14:paraId="28B4B0F1" w14:textId="4C29C806" w:rsidR="00F7009D" w:rsidRDefault="009D6872" w:rsidP="00F7009D">
      <w:pPr>
        <w:pStyle w:val="Brdtextmedindrag"/>
      </w:pPr>
      <w:r w:rsidRPr="00DB2ACF">
        <w:t xml:space="preserve">Intäkterna från skatt på arbete bedöms öka från </w:t>
      </w:r>
      <w:r>
        <w:t>970</w:t>
      </w:r>
      <w:r w:rsidRPr="00DB2ACF">
        <w:t xml:space="preserve"> miljarde</w:t>
      </w:r>
      <w:r>
        <w:t>r kronor 2013 till 1 199 miljar</w:t>
      </w:r>
      <w:r>
        <w:softHyphen/>
      </w:r>
      <w:r w:rsidRPr="00DB2ACF">
        <w:t>der kronor 201</w:t>
      </w:r>
      <w:r>
        <w:t>8</w:t>
      </w:r>
      <w:r w:rsidRPr="00DB2ACF">
        <w:t xml:space="preserve"> (se </w:t>
      </w:r>
      <w:r>
        <w:fldChar w:fldCharType="begin"/>
      </w:r>
      <w:r>
        <w:instrText xml:space="preserve"> REF  _Ref383009014 \* Lower \h </w:instrText>
      </w:r>
      <w:r>
        <w:fldChar w:fldCharType="separate"/>
      </w:r>
      <w:r w:rsidR="004642B5">
        <w:t xml:space="preserve">tabell </w:t>
      </w:r>
      <w:r w:rsidR="004642B5" w:rsidRPr="004642B5">
        <w:rPr>
          <w:bCs/>
          <w:noProof/>
        </w:rPr>
        <w:t>5</w:t>
      </w:r>
      <w:r w:rsidR="004642B5">
        <w:t>.</w:t>
      </w:r>
      <w:r w:rsidR="004642B5">
        <w:rPr>
          <w:noProof/>
        </w:rPr>
        <w:t>3</w:t>
      </w:r>
      <w:r>
        <w:fldChar w:fldCharType="end"/>
      </w:r>
      <w:r w:rsidRPr="00DB2ACF">
        <w:t>).</w:t>
      </w:r>
    </w:p>
    <w:p w14:paraId="40B320D3" w14:textId="1E3848D8" w:rsidR="00F7009D" w:rsidRDefault="00F7009D" w:rsidP="00F7009D">
      <w:pPr>
        <w:pStyle w:val="Brdtextmedindrag"/>
      </w:pPr>
    </w:p>
    <w:p w14:paraId="3A30700E" w14:textId="4343D686" w:rsidR="00F7009D" w:rsidRDefault="009D6872" w:rsidP="00F7009D">
      <w:pPr>
        <w:pStyle w:val="TabellRubrik"/>
      </w:pPr>
      <w:bookmarkStart w:id="316" w:name="_Ref383009014"/>
      <w:bookmarkStart w:id="317" w:name="_Toc384401658"/>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5</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3</w:t>
      </w:r>
      <w:r w:rsidR="0009067D">
        <w:rPr>
          <w:noProof/>
        </w:rPr>
        <w:fldChar w:fldCharType="end"/>
      </w:r>
      <w:bookmarkEnd w:id="316"/>
      <w:r>
        <w:t xml:space="preserve"> Skatt på arbete</w:t>
      </w:r>
      <w:bookmarkEnd w:id="317"/>
    </w:p>
    <w:p w14:paraId="5CB5C5CB" w14:textId="57996F59" w:rsidR="00F7009D" w:rsidRPr="00AA79CC" w:rsidRDefault="009D6872" w:rsidP="00F7009D">
      <w:pPr>
        <w:pStyle w:val="TabellUnderrubrik"/>
      </w:pPr>
      <w:r w:rsidRPr="00AA79CC">
        <w:t xml:space="preserve">Miljarder kronor </w:t>
      </w:r>
    </w:p>
    <w:tbl>
      <w:tblPr>
        <w:tblW w:w="4383" w:type="dxa"/>
        <w:tblInd w:w="6" w:type="dxa"/>
        <w:tblLayout w:type="fixed"/>
        <w:tblLook w:val="0000" w:firstRow="0" w:lastRow="0" w:firstColumn="0" w:lastColumn="0" w:noHBand="0" w:noVBand="0"/>
      </w:tblPr>
      <w:tblGrid>
        <w:gridCol w:w="1220"/>
        <w:gridCol w:w="451"/>
        <w:gridCol w:w="452"/>
        <w:gridCol w:w="452"/>
        <w:gridCol w:w="452"/>
        <w:gridCol w:w="452"/>
        <w:gridCol w:w="452"/>
        <w:gridCol w:w="452"/>
      </w:tblGrid>
      <w:tr w:rsidR="00F7009D" w:rsidRPr="00AA79CC" w14:paraId="479068B2" w14:textId="77777777" w:rsidTr="00F7009D">
        <w:tc>
          <w:tcPr>
            <w:tcW w:w="1220" w:type="dxa"/>
            <w:tcMar>
              <w:left w:w="57" w:type="dxa"/>
              <w:right w:w="57" w:type="dxa"/>
            </w:tcMar>
            <w:vAlign w:val="bottom"/>
          </w:tcPr>
          <w:p w14:paraId="4471DB15" w14:textId="77777777" w:rsidR="00F7009D" w:rsidRPr="00AA79CC" w:rsidRDefault="00F7009D" w:rsidP="00F7009D">
            <w:pPr>
              <w:pStyle w:val="TabellHuvud"/>
              <w:keepNext/>
              <w:keepLines/>
              <w:jc w:val="left"/>
            </w:pPr>
          </w:p>
        </w:tc>
        <w:tc>
          <w:tcPr>
            <w:tcW w:w="451" w:type="dxa"/>
            <w:tcMar>
              <w:left w:w="57" w:type="dxa"/>
              <w:right w:w="57" w:type="dxa"/>
            </w:tcMar>
          </w:tcPr>
          <w:p w14:paraId="5EEE8267" w14:textId="77777777" w:rsidR="00F7009D" w:rsidRPr="00AA79CC" w:rsidRDefault="009D6872" w:rsidP="00F7009D">
            <w:pPr>
              <w:pStyle w:val="TabellHuvud"/>
              <w:keepNext/>
              <w:keepLines/>
            </w:pPr>
            <w:r w:rsidRPr="00AA79CC">
              <w:t>Utfall</w:t>
            </w:r>
          </w:p>
        </w:tc>
        <w:tc>
          <w:tcPr>
            <w:tcW w:w="2712" w:type="dxa"/>
            <w:gridSpan w:val="6"/>
            <w:tcBorders>
              <w:bottom w:val="single" w:sz="4" w:space="0" w:color="auto"/>
            </w:tcBorders>
            <w:tcMar>
              <w:left w:w="57" w:type="dxa"/>
              <w:right w:w="57" w:type="dxa"/>
            </w:tcMar>
          </w:tcPr>
          <w:p w14:paraId="7F0D9815" w14:textId="77777777" w:rsidR="00F7009D" w:rsidRPr="00AA79CC" w:rsidRDefault="009D6872" w:rsidP="00F7009D">
            <w:pPr>
              <w:pStyle w:val="TabellHuvud"/>
              <w:keepNext/>
              <w:keepLines/>
              <w:jc w:val="left"/>
            </w:pPr>
            <w:r w:rsidRPr="00AA79CC">
              <w:t>Prognos</w:t>
            </w:r>
          </w:p>
        </w:tc>
      </w:tr>
      <w:tr w:rsidR="00F7009D" w:rsidRPr="00AA79CC" w14:paraId="177E7493" w14:textId="77777777" w:rsidTr="00F7009D">
        <w:tc>
          <w:tcPr>
            <w:tcW w:w="1220" w:type="dxa"/>
            <w:tcBorders>
              <w:bottom w:val="single" w:sz="18" w:space="0" w:color="auto"/>
            </w:tcBorders>
            <w:tcMar>
              <w:left w:w="57" w:type="dxa"/>
              <w:right w:w="57" w:type="dxa"/>
            </w:tcMar>
            <w:vAlign w:val="bottom"/>
          </w:tcPr>
          <w:p w14:paraId="0A0D534D" w14:textId="77777777" w:rsidR="00F7009D" w:rsidRPr="00AA79CC" w:rsidRDefault="00F7009D" w:rsidP="00F7009D">
            <w:pPr>
              <w:pStyle w:val="TabellHuvud"/>
              <w:keepNext/>
              <w:keepLines/>
              <w:jc w:val="left"/>
            </w:pPr>
          </w:p>
        </w:tc>
        <w:tc>
          <w:tcPr>
            <w:tcW w:w="451" w:type="dxa"/>
            <w:tcBorders>
              <w:bottom w:val="single" w:sz="18" w:space="0" w:color="auto"/>
            </w:tcBorders>
            <w:tcMar>
              <w:left w:w="57" w:type="dxa"/>
              <w:right w:w="57" w:type="dxa"/>
            </w:tcMar>
          </w:tcPr>
          <w:p w14:paraId="3C417442" w14:textId="0F1DC325" w:rsidR="00F7009D" w:rsidRPr="00AA79CC" w:rsidRDefault="009D6872" w:rsidP="00F7009D">
            <w:pPr>
              <w:pStyle w:val="TabellHuvud"/>
              <w:keepNext/>
              <w:keepLines/>
            </w:pPr>
            <w:r w:rsidRPr="00AA79CC">
              <w:t>201</w:t>
            </w:r>
            <w:r>
              <w:t>2</w:t>
            </w:r>
          </w:p>
        </w:tc>
        <w:tc>
          <w:tcPr>
            <w:tcW w:w="452" w:type="dxa"/>
            <w:tcBorders>
              <w:top w:val="single" w:sz="4" w:space="0" w:color="auto"/>
              <w:bottom w:val="single" w:sz="18" w:space="0" w:color="auto"/>
            </w:tcBorders>
            <w:tcMar>
              <w:left w:w="57" w:type="dxa"/>
              <w:right w:w="57" w:type="dxa"/>
            </w:tcMar>
          </w:tcPr>
          <w:p w14:paraId="3615E62A" w14:textId="0BDF5D9F" w:rsidR="00F7009D" w:rsidRPr="00AA79CC" w:rsidRDefault="009D6872" w:rsidP="00F7009D">
            <w:pPr>
              <w:pStyle w:val="TabellHuvud"/>
              <w:keepNext/>
              <w:keepLines/>
            </w:pPr>
            <w:r w:rsidRPr="00AA79CC">
              <w:t>201</w:t>
            </w:r>
            <w:r>
              <w:t>3</w:t>
            </w:r>
          </w:p>
        </w:tc>
        <w:tc>
          <w:tcPr>
            <w:tcW w:w="452" w:type="dxa"/>
            <w:tcBorders>
              <w:top w:val="single" w:sz="4" w:space="0" w:color="auto"/>
              <w:bottom w:val="single" w:sz="18" w:space="0" w:color="auto"/>
            </w:tcBorders>
            <w:tcMar>
              <w:left w:w="57" w:type="dxa"/>
              <w:right w:w="57" w:type="dxa"/>
            </w:tcMar>
          </w:tcPr>
          <w:p w14:paraId="012B991A" w14:textId="177327DC" w:rsidR="00F7009D" w:rsidRPr="00AA79CC" w:rsidRDefault="009D6872" w:rsidP="00F7009D">
            <w:pPr>
              <w:pStyle w:val="TabellHuvud"/>
              <w:keepNext/>
              <w:keepLines/>
            </w:pPr>
            <w:r w:rsidRPr="00AA79CC">
              <w:t>201</w:t>
            </w:r>
            <w:r>
              <w:t>4</w:t>
            </w:r>
          </w:p>
        </w:tc>
        <w:tc>
          <w:tcPr>
            <w:tcW w:w="452" w:type="dxa"/>
            <w:tcBorders>
              <w:top w:val="single" w:sz="4" w:space="0" w:color="auto"/>
              <w:bottom w:val="single" w:sz="18" w:space="0" w:color="auto"/>
            </w:tcBorders>
            <w:tcMar>
              <w:left w:w="57" w:type="dxa"/>
              <w:right w:w="57" w:type="dxa"/>
            </w:tcMar>
          </w:tcPr>
          <w:p w14:paraId="009D24A2" w14:textId="015C04E3" w:rsidR="00F7009D" w:rsidRPr="00AA79CC" w:rsidRDefault="009D6872" w:rsidP="00F7009D">
            <w:pPr>
              <w:pStyle w:val="TabellHuvud"/>
              <w:keepNext/>
              <w:keepLines/>
            </w:pPr>
            <w:r w:rsidRPr="00AA79CC">
              <w:t>201</w:t>
            </w:r>
            <w:r>
              <w:t>5</w:t>
            </w:r>
          </w:p>
        </w:tc>
        <w:tc>
          <w:tcPr>
            <w:tcW w:w="452" w:type="dxa"/>
            <w:tcBorders>
              <w:top w:val="single" w:sz="4" w:space="0" w:color="auto"/>
              <w:bottom w:val="single" w:sz="18" w:space="0" w:color="auto"/>
            </w:tcBorders>
            <w:tcMar>
              <w:left w:w="57" w:type="dxa"/>
              <w:right w:w="57" w:type="dxa"/>
            </w:tcMar>
          </w:tcPr>
          <w:p w14:paraId="27931872" w14:textId="57C36299" w:rsidR="00F7009D" w:rsidRPr="00AA79CC" w:rsidRDefault="009D6872" w:rsidP="00F7009D">
            <w:pPr>
              <w:pStyle w:val="TabellHuvud"/>
              <w:keepNext/>
              <w:keepLines/>
            </w:pPr>
            <w:r w:rsidRPr="00AA79CC">
              <w:t>201</w:t>
            </w:r>
            <w:r>
              <w:t>6</w:t>
            </w:r>
          </w:p>
        </w:tc>
        <w:tc>
          <w:tcPr>
            <w:tcW w:w="452" w:type="dxa"/>
            <w:tcBorders>
              <w:top w:val="single" w:sz="4" w:space="0" w:color="auto"/>
              <w:bottom w:val="single" w:sz="18" w:space="0" w:color="auto"/>
            </w:tcBorders>
            <w:tcMar>
              <w:left w:w="57" w:type="dxa"/>
              <w:right w:w="57" w:type="dxa"/>
            </w:tcMar>
          </w:tcPr>
          <w:p w14:paraId="511D983A" w14:textId="51B64B1D" w:rsidR="00F7009D" w:rsidRPr="00AA79CC" w:rsidRDefault="009D6872" w:rsidP="00F7009D">
            <w:pPr>
              <w:pStyle w:val="TabellHuvud"/>
              <w:keepNext/>
              <w:keepLines/>
            </w:pPr>
            <w:r w:rsidRPr="00AA79CC">
              <w:t>201</w:t>
            </w:r>
            <w:r>
              <w:t>7</w:t>
            </w:r>
          </w:p>
        </w:tc>
        <w:tc>
          <w:tcPr>
            <w:tcW w:w="452" w:type="dxa"/>
            <w:tcBorders>
              <w:top w:val="single" w:sz="4" w:space="0" w:color="auto"/>
              <w:bottom w:val="single" w:sz="18" w:space="0" w:color="auto"/>
            </w:tcBorders>
            <w:tcMar>
              <w:left w:w="57" w:type="dxa"/>
              <w:right w:w="57" w:type="dxa"/>
            </w:tcMar>
          </w:tcPr>
          <w:p w14:paraId="7765CD35" w14:textId="01C97DDF" w:rsidR="00F7009D" w:rsidRPr="00AA79CC" w:rsidRDefault="009D6872" w:rsidP="00F7009D">
            <w:pPr>
              <w:pStyle w:val="TabellHuvud"/>
              <w:keepNext/>
              <w:keepLines/>
            </w:pPr>
            <w:r w:rsidRPr="00AA79CC">
              <w:t>201</w:t>
            </w:r>
            <w:r>
              <w:t>8</w:t>
            </w:r>
          </w:p>
        </w:tc>
      </w:tr>
      <w:tr w:rsidR="00F7009D" w:rsidRPr="00AA79CC" w14:paraId="5F23DEE4" w14:textId="77777777" w:rsidTr="00F7009D">
        <w:tc>
          <w:tcPr>
            <w:tcW w:w="1220" w:type="dxa"/>
            <w:tcBorders>
              <w:top w:val="single" w:sz="18" w:space="0" w:color="auto"/>
            </w:tcBorders>
            <w:tcMar>
              <w:left w:w="57" w:type="dxa"/>
              <w:right w:w="57" w:type="dxa"/>
            </w:tcMar>
            <w:vAlign w:val="bottom"/>
          </w:tcPr>
          <w:p w14:paraId="694AEAB7" w14:textId="77777777" w:rsidR="00F7009D" w:rsidRPr="00AA79CC" w:rsidRDefault="009D6872" w:rsidP="00F7009D">
            <w:pPr>
              <w:pStyle w:val="TabellRader"/>
              <w:keepNext/>
              <w:keepLines/>
              <w:jc w:val="left"/>
            </w:pPr>
            <w:r w:rsidRPr="00AA79CC">
              <w:t>Aktuell beräkning</w:t>
            </w:r>
          </w:p>
        </w:tc>
        <w:tc>
          <w:tcPr>
            <w:tcW w:w="451" w:type="dxa"/>
            <w:tcBorders>
              <w:top w:val="single" w:sz="18" w:space="0" w:color="auto"/>
            </w:tcBorders>
            <w:tcMar>
              <w:left w:w="28" w:type="dxa"/>
              <w:right w:w="28" w:type="dxa"/>
            </w:tcMar>
            <w:vAlign w:val="bottom"/>
          </w:tcPr>
          <w:p w14:paraId="7A1B5AF9" w14:textId="65D198C1" w:rsidR="00F7009D" w:rsidRPr="00AA79CC" w:rsidRDefault="009D6872" w:rsidP="00F7009D">
            <w:pPr>
              <w:pStyle w:val="TabellRader"/>
            </w:pPr>
            <w:r>
              <w:t>937</w:t>
            </w:r>
          </w:p>
        </w:tc>
        <w:tc>
          <w:tcPr>
            <w:tcW w:w="452" w:type="dxa"/>
            <w:tcBorders>
              <w:top w:val="single" w:sz="18" w:space="0" w:color="auto"/>
            </w:tcBorders>
            <w:tcMar>
              <w:left w:w="28" w:type="dxa"/>
              <w:right w:w="28" w:type="dxa"/>
            </w:tcMar>
            <w:vAlign w:val="bottom"/>
          </w:tcPr>
          <w:p w14:paraId="067E0343" w14:textId="464491A0" w:rsidR="00F7009D" w:rsidRPr="00AA79CC" w:rsidRDefault="009D6872" w:rsidP="00F7009D">
            <w:pPr>
              <w:pStyle w:val="TabellRader"/>
            </w:pPr>
            <w:r>
              <w:t>970</w:t>
            </w:r>
          </w:p>
        </w:tc>
        <w:tc>
          <w:tcPr>
            <w:tcW w:w="452" w:type="dxa"/>
            <w:tcBorders>
              <w:top w:val="single" w:sz="18" w:space="0" w:color="auto"/>
            </w:tcBorders>
            <w:tcMar>
              <w:left w:w="28" w:type="dxa"/>
              <w:right w:w="28" w:type="dxa"/>
            </w:tcMar>
            <w:vAlign w:val="bottom"/>
          </w:tcPr>
          <w:p w14:paraId="2B4FDE1C" w14:textId="7A4E01D2" w:rsidR="00F7009D" w:rsidRPr="00AA79CC" w:rsidRDefault="009D6872" w:rsidP="00F7009D">
            <w:pPr>
              <w:pStyle w:val="TabellRader"/>
            </w:pPr>
            <w:r>
              <w:t>998</w:t>
            </w:r>
          </w:p>
        </w:tc>
        <w:tc>
          <w:tcPr>
            <w:tcW w:w="452" w:type="dxa"/>
            <w:tcBorders>
              <w:top w:val="single" w:sz="18" w:space="0" w:color="auto"/>
            </w:tcBorders>
            <w:tcMar>
              <w:left w:w="28" w:type="dxa"/>
              <w:right w:w="28" w:type="dxa"/>
            </w:tcMar>
            <w:vAlign w:val="bottom"/>
          </w:tcPr>
          <w:p w14:paraId="32089790" w14:textId="3C374FF8" w:rsidR="00F7009D" w:rsidRPr="00AA79CC" w:rsidRDefault="009D6872" w:rsidP="00F7009D">
            <w:pPr>
              <w:pStyle w:val="TabellRader"/>
            </w:pPr>
            <w:r>
              <w:t>1 043</w:t>
            </w:r>
          </w:p>
        </w:tc>
        <w:tc>
          <w:tcPr>
            <w:tcW w:w="452" w:type="dxa"/>
            <w:tcBorders>
              <w:top w:val="single" w:sz="18" w:space="0" w:color="auto"/>
            </w:tcBorders>
            <w:tcMar>
              <w:left w:w="28" w:type="dxa"/>
              <w:right w:w="28" w:type="dxa"/>
            </w:tcMar>
            <w:vAlign w:val="bottom"/>
          </w:tcPr>
          <w:p w14:paraId="0EAB3C6B" w14:textId="76F6DA9E" w:rsidR="00F7009D" w:rsidRPr="00AA79CC" w:rsidRDefault="009D6872" w:rsidP="00F7009D">
            <w:pPr>
              <w:pStyle w:val="TabellRader"/>
            </w:pPr>
            <w:r>
              <w:t>1 096</w:t>
            </w:r>
          </w:p>
        </w:tc>
        <w:tc>
          <w:tcPr>
            <w:tcW w:w="452" w:type="dxa"/>
            <w:tcBorders>
              <w:top w:val="single" w:sz="18" w:space="0" w:color="auto"/>
            </w:tcBorders>
            <w:tcMar>
              <w:left w:w="28" w:type="dxa"/>
              <w:right w:w="28" w:type="dxa"/>
            </w:tcMar>
            <w:vAlign w:val="bottom"/>
          </w:tcPr>
          <w:p w14:paraId="5A3984D3" w14:textId="1BF53390" w:rsidR="00F7009D" w:rsidRPr="00AA79CC" w:rsidRDefault="009D6872" w:rsidP="00F7009D">
            <w:pPr>
              <w:pStyle w:val="TabellRader"/>
            </w:pPr>
            <w:r>
              <w:t>1 150</w:t>
            </w:r>
          </w:p>
        </w:tc>
        <w:tc>
          <w:tcPr>
            <w:tcW w:w="452" w:type="dxa"/>
            <w:tcBorders>
              <w:top w:val="single" w:sz="18" w:space="0" w:color="auto"/>
            </w:tcBorders>
            <w:tcMar>
              <w:left w:w="28" w:type="dxa"/>
              <w:right w:w="28" w:type="dxa"/>
            </w:tcMar>
            <w:vAlign w:val="bottom"/>
          </w:tcPr>
          <w:p w14:paraId="6BA97614" w14:textId="33A6FD53" w:rsidR="00F7009D" w:rsidRPr="00AA79CC" w:rsidRDefault="009D6872" w:rsidP="00F7009D">
            <w:pPr>
              <w:pStyle w:val="TabellRader"/>
            </w:pPr>
            <w:r>
              <w:t>1 199</w:t>
            </w:r>
          </w:p>
        </w:tc>
      </w:tr>
      <w:tr w:rsidR="00F7009D" w:rsidRPr="00AA79CC" w14:paraId="6D9BC52C" w14:textId="77777777" w:rsidTr="00F7009D">
        <w:tc>
          <w:tcPr>
            <w:tcW w:w="1220" w:type="dxa"/>
            <w:tcBorders>
              <w:top w:val="single" w:sz="12" w:space="0" w:color="auto"/>
              <w:bottom w:val="single" w:sz="18" w:space="0" w:color="auto"/>
            </w:tcBorders>
            <w:tcMar>
              <w:left w:w="57" w:type="dxa"/>
              <w:right w:w="57" w:type="dxa"/>
            </w:tcMar>
            <w:vAlign w:val="bottom"/>
          </w:tcPr>
          <w:p w14:paraId="7E2AB3CE" w14:textId="77777777" w:rsidR="00F7009D" w:rsidRPr="00AA79CC" w:rsidRDefault="009D6872" w:rsidP="00F7009D">
            <w:pPr>
              <w:pStyle w:val="TabellSlutsumma"/>
              <w:keepNext/>
              <w:keepLines/>
              <w:jc w:val="left"/>
            </w:pPr>
            <w:r w:rsidRPr="00AA79CC">
              <w:t>Utveckling (%)</w:t>
            </w:r>
          </w:p>
        </w:tc>
        <w:tc>
          <w:tcPr>
            <w:tcW w:w="451" w:type="dxa"/>
            <w:tcBorders>
              <w:top w:val="single" w:sz="12" w:space="0" w:color="auto"/>
              <w:bottom w:val="single" w:sz="18" w:space="0" w:color="auto"/>
            </w:tcBorders>
            <w:tcMar>
              <w:left w:w="28" w:type="dxa"/>
              <w:right w:w="28" w:type="dxa"/>
            </w:tcMar>
            <w:vAlign w:val="bottom"/>
          </w:tcPr>
          <w:p w14:paraId="4740E404" w14:textId="6A9F06DB" w:rsidR="00F7009D" w:rsidRPr="00AA79CC" w:rsidRDefault="009D6872" w:rsidP="00F7009D">
            <w:pPr>
              <w:pStyle w:val="TabellSlutsumma"/>
            </w:pPr>
            <w:r>
              <w:t>3,6</w:t>
            </w:r>
          </w:p>
        </w:tc>
        <w:tc>
          <w:tcPr>
            <w:tcW w:w="452" w:type="dxa"/>
            <w:tcBorders>
              <w:top w:val="single" w:sz="12" w:space="0" w:color="auto"/>
              <w:bottom w:val="single" w:sz="18" w:space="0" w:color="auto"/>
            </w:tcBorders>
            <w:tcMar>
              <w:left w:w="28" w:type="dxa"/>
              <w:right w:w="28" w:type="dxa"/>
            </w:tcMar>
            <w:vAlign w:val="bottom"/>
          </w:tcPr>
          <w:p w14:paraId="1F7842CC" w14:textId="5401E845" w:rsidR="00F7009D" w:rsidRPr="00AA79CC" w:rsidRDefault="009D6872" w:rsidP="00F7009D">
            <w:pPr>
              <w:pStyle w:val="TabellSlutsumma"/>
              <w:rPr>
                <w:b w:val="0"/>
              </w:rPr>
            </w:pPr>
            <w:r>
              <w:t>3,5</w:t>
            </w:r>
          </w:p>
        </w:tc>
        <w:tc>
          <w:tcPr>
            <w:tcW w:w="452" w:type="dxa"/>
            <w:tcBorders>
              <w:top w:val="single" w:sz="12" w:space="0" w:color="auto"/>
              <w:bottom w:val="single" w:sz="18" w:space="0" w:color="auto"/>
            </w:tcBorders>
            <w:tcMar>
              <w:left w:w="28" w:type="dxa"/>
              <w:right w:w="28" w:type="dxa"/>
            </w:tcMar>
            <w:vAlign w:val="bottom"/>
          </w:tcPr>
          <w:p w14:paraId="63A761AD" w14:textId="7CF08F3E" w:rsidR="00F7009D" w:rsidRPr="00AA79CC" w:rsidRDefault="009D6872" w:rsidP="00F7009D">
            <w:pPr>
              <w:pStyle w:val="TabellSlutsumma"/>
              <w:rPr>
                <w:b w:val="0"/>
              </w:rPr>
            </w:pPr>
            <w:r>
              <w:t>2,8</w:t>
            </w:r>
          </w:p>
        </w:tc>
        <w:tc>
          <w:tcPr>
            <w:tcW w:w="452" w:type="dxa"/>
            <w:tcBorders>
              <w:top w:val="single" w:sz="12" w:space="0" w:color="auto"/>
              <w:bottom w:val="single" w:sz="18" w:space="0" w:color="auto"/>
            </w:tcBorders>
            <w:tcMar>
              <w:left w:w="28" w:type="dxa"/>
              <w:right w:w="28" w:type="dxa"/>
            </w:tcMar>
            <w:vAlign w:val="bottom"/>
          </w:tcPr>
          <w:p w14:paraId="275B1453" w14:textId="4B231B90" w:rsidR="00F7009D" w:rsidRPr="00AA79CC" w:rsidRDefault="009D6872" w:rsidP="00F7009D">
            <w:pPr>
              <w:pStyle w:val="TabellSlutsumma"/>
              <w:rPr>
                <w:b w:val="0"/>
              </w:rPr>
            </w:pPr>
            <w:r>
              <w:t>4,5</w:t>
            </w:r>
          </w:p>
        </w:tc>
        <w:tc>
          <w:tcPr>
            <w:tcW w:w="452" w:type="dxa"/>
            <w:tcBorders>
              <w:top w:val="single" w:sz="12" w:space="0" w:color="auto"/>
              <w:bottom w:val="single" w:sz="18" w:space="0" w:color="auto"/>
            </w:tcBorders>
            <w:tcMar>
              <w:left w:w="28" w:type="dxa"/>
              <w:right w:w="28" w:type="dxa"/>
            </w:tcMar>
            <w:vAlign w:val="bottom"/>
          </w:tcPr>
          <w:p w14:paraId="6C276BE6" w14:textId="101E7B35" w:rsidR="00F7009D" w:rsidRPr="00AA79CC" w:rsidRDefault="009D6872" w:rsidP="00F7009D">
            <w:pPr>
              <w:pStyle w:val="TabellSlutsumma"/>
              <w:rPr>
                <w:b w:val="0"/>
              </w:rPr>
            </w:pPr>
            <w:r>
              <w:t>5,1</w:t>
            </w:r>
          </w:p>
        </w:tc>
        <w:tc>
          <w:tcPr>
            <w:tcW w:w="452" w:type="dxa"/>
            <w:tcBorders>
              <w:top w:val="single" w:sz="12" w:space="0" w:color="auto"/>
              <w:bottom w:val="single" w:sz="18" w:space="0" w:color="auto"/>
            </w:tcBorders>
            <w:tcMar>
              <w:left w:w="28" w:type="dxa"/>
              <w:right w:w="28" w:type="dxa"/>
            </w:tcMar>
            <w:vAlign w:val="bottom"/>
          </w:tcPr>
          <w:p w14:paraId="3F6335CA" w14:textId="7639F778" w:rsidR="00F7009D" w:rsidRPr="00AA79CC" w:rsidRDefault="009D6872" w:rsidP="00F7009D">
            <w:pPr>
              <w:pStyle w:val="TabellSlutsumma"/>
              <w:rPr>
                <w:b w:val="0"/>
              </w:rPr>
            </w:pPr>
            <w:r>
              <w:t>4,8</w:t>
            </w:r>
          </w:p>
        </w:tc>
        <w:tc>
          <w:tcPr>
            <w:tcW w:w="452" w:type="dxa"/>
            <w:tcBorders>
              <w:top w:val="single" w:sz="12" w:space="0" w:color="auto"/>
              <w:bottom w:val="single" w:sz="18" w:space="0" w:color="auto"/>
            </w:tcBorders>
            <w:tcMar>
              <w:left w:w="28" w:type="dxa"/>
              <w:right w:w="28" w:type="dxa"/>
            </w:tcMar>
            <w:vAlign w:val="bottom"/>
          </w:tcPr>
          <w:p w14:paraId="5C135B20" w14:textId="6ED2FF55" w:rsidR="00F7009D" w:rsidRPr="00AA79CC" w:rsidRDefault="009D6872" w:rsidP="00F7009D">
            <w:pPr>
              <w:pStyle w:val="TabellSlutsumma"/>
              <w:rPr>
                <w:b w:val="0"/>
              </w:rPr>
            </w:pPr>
            <w:r>
              <w:t>4,3</w:t>
            </w:r>
          </w:p>
        </w:tc>
      </w:tr>
    </w:tbl>
    <w:p w14:paraId="0BE80E11" w14:textId="77777777" w:rsidR="00F7009D" w:rsidRPr="00AA79CC" w:rsidRDefault="009D6872" w:rsidP="00F7009D">
      <w:pPr>
        <w:pStyle w:val="TabellFotnot"/>
        <w:spacing w:before="20"/>
      </w:pPr>
      <w:r w:rsidRPr="00AA79CC">
        <w:t>Källor: Skatteverket och egna beräkningar.</w:t>
      </w:r>
    </w:p>
    <w:p w14:paraId="20DC720D" w14:textId="63969AD0" w:rsidR="00F7009D" w:rsidRDefault="009D6872" w:rsidP="00F7009D">
      <w:pPr>
        <w:pStyle w:val="Rubrik4utannumrering"/>
      </w:pPr>
      <w:r w:rsidRPr="00856F87">
        <w:t>Lönesummans tillväxt</w:t>
      </w:r>
      <w:r>
        <w:t>takt</w:t>
      </w:r>
      <w:r w:rsidRPr="00856F87">
        <w:t xml:space="preserve"> </w:t>
      </w:r>
      <w:r>
        <w:t>ökar</w:t>
      </w:r>
    </w:p>
    <w:p w14:paraId="24F35C36" w14:textId="0BC52288" w:rsidR="00F7009D" w:rsidRPr="006A7DDD" w:rsidRDefault="009D6872" w:rsidP="00F7009D">
      <w:pPr>
        <w:pStyle w:val="Brdtext"/>
      </w:pPr>
      <w:r w:rsidRPr="00DB2ACF">
        <w:t xml:space="preserve">Utbetalda löner, dvs. lönesumman, utgör drygt </w:t>
      </w:r>
      <w:r w:rsidRPr="000D6F5E">
        <w:t>70</w:t>
      </w:r>
      <w:r w:rsidRPr="00DB2ACF">
        <w:t xml:space="preserve"> procent av underlaget för skatt på arbete. Det innebär att förändringen av antalet arbetade timmar och timlö</w:t>
      </w:r>
      <w:r>
        <w:t>nen är av stor betydelse för ut</w:t>
      </w:r>
      <w:r w:rsidRPr="00DB2ACF">
        <w:t xml:space="preserve">vecklingen av skatteintäkterna. Resterande del </w:t>
      </w:r>
      <w:r w:rsidRPr="00DB2ACF">
        <w:lastRenderedPageBreak/>
        <w:t>av skatteunderlaget för skatt på arbete består av skattepliktiga transfereringar till hushållen.</w:t>
      </w:r>
    </w:p>
    <w:p w14:paraId="145A4457" w14:textId="235A0223" w:rsidR="00F7009D" w:rsidRDefault="00F7009D" w:rsidP="00F7009D">
      <w:pPr>
        <w:pStyle w:val="Brdtextmedindrag"/>
      </w:pPr>
    </w:p>
    <w:p w14:paraId="4CC16D50" w14:textId="10C3B1CB" w:rsidR="00F7009D" w:rsidRDefault="009D6872" w:rsidP="00F7009D">
      <w:pPr>
        <w:pStyle w:val="DiagramRubrik"/>
      </w:pPr>
      <w:bookmarkStart w:id="318" w:name="_Ref383009703"/>
      <w:bookmarkStart w:id="319" w:name="_Toc384401780"/>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5</w:t>
      </w:r>
      <w:r w:rsidR="0009067D">
        <w:rPr>
          <w:bCs/>
          <w:noProof/>
        </w:rPr>
        <w:fldChar w:fldCharType="end"/>
      </w:r>
      <w:r>
        <w:rPr>
          <w:noProof/>
        </w:rPr>
        <w:t>.</w:t>
      </w:r>
      <w:fldSimple w:instr=" SEQ Diagram \* ARABIC \s 1 ">
        <w:r w:rsidR="004642B5">
          <w:rPr>
            <w:noProof/>
          </w:rPr>
          <w:t>2</w:t>
        </w:r>
      </w:fldSimple>
      <w:bookmarkEnd w:id="318"/>
      <w:r>
        <w:t xml:space="preserve"> Arbetade timmar, timlön och lönesumma 2000</w:t>
      </w:r>
      <w:r w:rsidRPr="00120E11">
        <w:t>–</w:t>
      </w:r>
      <w:r>
        <w:t>2018</w:t>
      </w:r>
      <w:bookmarkEnd w:id="319"/>
    </w:p>
    <w:p w14:paraId="338B761F" w14:textId="3200E499" w:rsidR="00F7009D" w:rsidRDefault="009D6872" w:rsidP="00F7009D">
      <w:pPr>
        <w:pStyle w:val="DiagramUnderrubrik"/>
      </w:pPr>
      <w:r>
        <w:t>Årlig procentuell förändring</w:t>
      </w:r>
    </w:p>
    <w:p w14:paraId="011A492D" w14:textId="4A4DC22B" w:rsidR="00F7009D" w:rsidRDefault="009D6872" w:rsidP="00F7009D">
      <w:pPr>
        <w:pStyle w:val="Brdtext"/>
        <w:spacing w:line="260" w:lineRule="atLeast"/>
      </w:pPr>
      <w:r>
        <w:rPr>
          <w:noProof/>
          <w:lang w:eastAsia="sv-SE"/>
        </w:rPr>
        <w:drawing>
          <wp:inline distT="0" distB="0" distL="0" distR="0" wp14:anchorId="13045ACC" wp14:editId="1BC35CBB">
            <wp:extent cx="2753995" cy="2044037"/>
            <wp:effectExtent l="0" t="0" r="8255" b="0"/>
            <wp:docPr id="97" name="Diagram 19"/>
            <wp:cNvGraphicFramePr/>
            <a:graphic xmlns:a="http://schemas.openxmlformats.org/drawingml/2006/main">
              <a:graphicData uri="http://schemas.openxmlformats.org/drawingml/2006/chart">
                <c:chart xmlns:c="http://schemas.openxmlformats.org/drawingml/2006/chart" xmlns:r="http://schemas.openxmlformats.org/officeDocument/2006/relationships" r:id="rId231"/>
              </a:graphicData>
            </a:graphic>
          </wp:inline>
        </w:drawing>
      </w:r>
    </w:p>
    <w:p w14:paraId="6875E3F0" w14:textId="6D60AE89" w:rsidR="00F7009D" w:rsidRDefault="009D6872" w:rsidP="00F7009D">
      <w:pPr>
        <w:pStyle w:val="DiagramFotnot"/>
      </w:pPr>
      <w:r>
        <w:t>Anm.: Den redovisade timlönen är beräknad enligt nationalräkenskapernas principer. Källor: Statistiska centralbyrån och egna beräkningar.</w:t>
      </w:r>
    </w:p>
    <w:p w14:paraId="531EB253" w14:textId="7B951419" w:rsidR="00F7009D" w:rsidRPr="003E181D" w:rsidRDefault="00F7009D" w:rsidP="00F7009D">
      <w:pPr>
        <w:pStyle w:val="Brdtext"/>
      </w:pPr>
    </w:p>
    <w:p w14:paraId="1EE19BF5" w14:textId="740A8346" w:rsidR="00F7009D" w:rsidRDefault="009D6872" w:rsidP="00F7009D">
      <w:pPr>
        <w:pStyle w:val="Brdtext"/>
      </w:pPr>
      <w:r w:rsidRPr="00A0605C">
        <w:t xml:space="preserve">År 2013 växte lönesumman med 2,7 procent (se </w:t>
      </w:r>
      <w:r>
        <w:fldChar w:fldCharType="begin"/>
      </w:r>
      <w:r>
        <w:instrText xml:space="preserve"> REF  _Ref383009703 \* Lower \h </w:instrText>
      </w:r>
      <w:r>
        <w:fldChar w:fldCharType="separate"/>
      </w:r>
      <w:r w:rsidR="004642B5">
        <w:t xml:space="preserve">diagram </w:t>
      </w:r>
      <w:r w:rsidR="004642B5" w:rsidRPr="004642B5">
        <w:rPr>
          <w:bCs/>
          <w:noProof/>
        </w:rPr>
        <w:t>5</w:t>
      </w:r>
      <w:r w:rsidR="004642B5">
        <w:rPr>
          <w:noProof/>
        </w:rPr>
        <w:t>.2</w:t>
      </w:r>
      <w:r>
        <w:fldChar w:fldCharType="end"/>
      </w:r>
      <w:r w:rsidRPr="00A0605C">
        <w:t xml:space="preserve">), vilket var en minskning jämfört med 2012. I takt med att den ekonomiska tillväxten gradvis stärks väntas lönesumman växa </w:t>
      </w:r>
      <w:r>
        <w:t>under återstoden av prognosperioden. År 2014 ökar lönesumman med 4,4 procent. Därefter fortsätter lönesumman att öka med i genomsnitt drygt 4 procent per år under 2015–2018.</w:t>
      </w:r>
    </w:p>
    <w:p w14:paraId="0F76442B" w14:textId="2D7CB56F" w:rsidR="00F7009D" w:rsidRPr="006A7DDD" w:rsidRDefault="009D6872" w:rsidP="00F7009D">
      <w:pPr>
        <w:pStyle w:val="Brdtextmedindrag"/>
      </w:pPr>
      <w:r w:rsidRPr="00DB2ACF">
        <w:t xml:space="preserve">Skillnaden i ökningen av lönesumman mellan de olika åren under prognosperioden beror främst på skillnaden i utvecklingen av antalet arbetade timmar (se </w:t>
      </w:r>
      <w:r>
        <w:fldChar w:fldCharType="begin"/>
      </w:r>
      <w:r>
        <w:instrText xml:space="preserve"> REF  _Ref383009703 \* Lower \h </w:instrText>
      </w:r>
      <w:r>
        <w:fldChar w:fldCharType="separate"/>
      </w:r>
      <w:r w:rsidR="004642B5">
        <w:t xml:space="preserve">diagram </w:t>
      </w:r>
      <w:r w:rsidR="004642B5" w:rsidRPr="004642B5">
        <w:rPr>
          <w:bCs/>
          <w:noProof/>
        </w:rPr>
        <w:t>5</w:t>
      </w:r>
      <w:r w:rsidR="004642B5">
        <w:rPr>
          <w:noProof/>
        </w:rPr>
        <w:t>.2</w:t>
      </w:r>
      <w:r>
        <w:fldChar w:fldCharType="end"/>
      </w:r>
      <w:r>
        <w:t xml:space="preserve">). </w:t>
      </w:r>
      <w:r w:rsidRPr="00120E11">
        <w:t>Antalet arbe</w:t>
      </w:r>
      <w:r>
        <w:softHyphen/>
      </w:r>
      <w:r w:rsidRPr="00120E11">
        <w:t>tade timmar beräknas öka med 1,4 procent 2014 och med i genomsnitt 1,1 procent per år 2015–2018. Timlönen ökar med 3,0 procent 2014 och med i genomsnitt 3,3 procent per år 2015–2018</w:t>
      </w:r>
      <w:r>
        <w:t>.</w:t>
      </w:r>
    </w:p>
    <w:p w14:paraId="41347265" w14:textId="4F9F0E56" w:rsidR="00F7009D" w:rsidRDefault="009D6872" w:rsidP="00F7009D">
      <w:pPr>
        <w:pStyle w:val="Rubrik4utannumrering"/>
      </w:pPr>
      <w:r w:rsidRPr="0065372E">
        <w:t>Transfereringar till hushållen ökar</w:t>
      </w:r>
    </w:p>
    <w:p w14:paraId="3DC79E9A" w14:textId="73C794A3" w:rsidR="00F7009D" w:rsidRDefault="009D6872" w:rsidP="00F7009D">
      <w:pPr>
        <w:pStyle w:val="Brdtext"/>
      </w:pPr>
      <w:r w:rsidRPr="00DB2ACF">
        <w:t xml:space="preserve">Prognosen för transfereringarna till hushållen baseras dels på </w:t>
      </w:r>
      <w:r>
        <w:t>utvecklingen av antalet pension</w:t>
      </w:r>
      <w:r>
        <w:softHyphen/>
      </w:r>
      <w:r w:rsidRPr="00DB2ACF">
        <w:t>ärer, sjukskrivna och arbetslösa, dels på löne- och prisutveckl</w:t>
      </w:r>
      <w:r>
        <w:t>ingen som påverkar flertalet ersättningar.</w:t>
      </w:r>
    </w:p>
    <w:p w14:paraId="2C66F9BB" w14:textId="77777777" w:rsidR="00F7009D" w:rsidRDefault="00F7009D" w:rsidP="00F7009D">
      <w:pPr>
        <w:pStyle w:val="Brdtextmedindrag"/>
      </w:pPr>
    </w:p>
    <w:p w14:paraId="39A4E9C2" w14:textId="4DDE31CD" w:rsidR="00F7009D" w:rsidRDefault="00F7009D" w:rsidP="00F7009D">
      <w:pPr>
        <w:pStyle w:val="Brdtext"/>
        <w:sectPr w:rsidR="00F7009D" w:rsidSect="00F7009D">
          <w:headerReference w:type="even" r:id="rId232"/>
          <w:headerReference w:type="default" r:id="rId233"/>
          <w:footerReference w:type="even" r:id="rId234"/>
          <w:footerReference w:type="default" r:id="rId235"/>
          <w:footerReference w:type="first" r:id="rId236"/>
          <w:type w:val="continuous"/>
          <w:pgSz w:w="11906" w:h="16838" w:code="9"/>
          <w:pgMar w:top="1304" w:right="1871" w:bottom="1531" w:left="1021" w:header="567" w:footer="1077" w:gutter="0"/>
          <w:cols w:num="2" w:space="340"/>
          <w:docGrid w:linePitch="360"/>
        </w:sectPr>
      </w:pPr>
    </w:p>
    <w:p w14:paraId="062E494A" w14:textId="1600493C" w:rsidR="00F7009D" w:rsidRDefault="009D6872" w:rsidP="00F7009D">
      <w:pPr>
        <w:pStyle w:val="TabellRubrik"/>
      </w:pPr>
      <w:bookmarkStart w:id="320" w:name="_Ref382988348"/>
      <w:bookmarkStart w:id="321" w:name="_Toc384401659"/>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5</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4</w:t>
      </w:r>
      <w:r w:rsidR="0009067D">
        <w:rPr>
          <w:noProof/>
        </w:rPr>
        <w:fldChar w:fldCharType="end"/>
      </w:r>
      <w:bookmarkEnd w:id="320"/>
      <w:r>
        <w:t xml:space="preserve"> Offentliga sektorns skatteintäkter och inkomster på statens budget 2009–2018</w:t>
      </w:r>
      <w:bookmarkEnd w:id="321"/>
    </w:p>
    <w:p w14:paraId="18EDFFE4" w14:textId="77777777" w:rsidR="00F7009D" w:rsidRDefault="009D6872" w:rsidP="00F7009D">
      <w:pPr>
        <w:pStyle w:val="TabellUnderrubrik"/>
      </w:pPr>
      <w:r>
        <w:t>Miljarder kronor</w:t>
      </w:r>
    </w:p>
    <w:tbl>
      <w:tblPr>
        <w:tblW w:w="9055" w:type="dxa"/>
        <w:tblInd w:w="85" w:type="dxa"/>
        <w:tblLayout w:type="fixed"/>
        <w:tblLook w:val="0000" w:firstRow="0" w:lastRow="0" w:firstColumn="0" w:lastColumn="0" w:noHBand="0" w:noVBand="0"/>
      </w:tblPr>
      <w:tblGrid>
        <w:gridCol w:w="2883"/>
        <w:gridCol w:w="617"/>
        <w:gridCol w:w="617"/>
        <w:gridCol w:w="617"/>
        <w:gridCol w:w="617"/>
        <w:gridCol w:w="618"/>
        <w:gridCol w:w="617"/>
        <w:gridCol w:w="617"/>
        <w:gridCol w:w="617"/>
        <w:gridCol w:w="617"/>
        <w:gridCol w:w="618"/>
      </w:tblGrid>
      <w:tr w:rsidR="00F7009D" w14:paraId="18DD08F0" w14:textId="77777777" w:rsidTr="00F7009D">
        <w:tc>
          <w:tcPr>
            <w:tcW w:w="2883" w:type="dxa"/>
          </w:tcPr>
          <w:p w14:paraId="7D7E83A0" w14:textId="77777777" w:rsidR="00F7009D" w:rsidRDefault="00F7009D" w:rsidP="00F7009D">
            <w:pPr>
              <w:pStyle w:val="TabellHuvud"/>
              <w:keepNext/>
              <w:keepLines/>
              <w:jc w:val="left"/>
            </w:pPr>
          </w:p>
        </w:tc>
        <w:tc>
          <w:tcPr>
            <w:tcW w:w="617" w:type="dxa"/>
            <w:tcMar>
              <w:left w:w="57" w:type="dxa"/>
              <w:right w:w="57" w:type="dxa"/>
            </w:tcMar>
          </w:tcPr>
          <w:p w14:paraId="798C7AFF" w14:textId="77777777" w:rsidR="00F7009D" w:rsidRDefault="009D6872" w:rsidP="00F7009D">
            <w:pPr>
              <w:pStyle w:val="TabellHuvud"/>
              <w:keepNext/>
              <w:keepLines/>
            </w:pPr>
            <w:r>
              <w:t>Utfall</w:t>
            </w:r>
          </w:p>
        </w:tc>
        <w:tc>
          <w:tcPr>
            <w:tcW w:w="617" w:type="dxa"/>
            <w:tcMar>
              <w:left w:w="57" w:type="dxa"/>
              <w:right w:w="57" w:type="dxa"/>
            </w:tcMar>
          </w:tcPr>
          <w:p w14:paraId="1D577BCE" w14:textId="77777777" w:rsidR="00F7009D" w:rsidRDefault="009D6872" w:rsidP="00F7009D">
            <w:pPr>
              <w:pStyle w:val="TabellHuvud"/>
              <w:keepNext/>
              <w:keepLines/>
            </w:pPr>
            <w:r>
              <w:t>Utfall</w:t>
            </w:r>
          </w:p>
        </w:tc>
        <w:tc>
          <w:tcPr>
            <w:tcW w:w="617" w:type="dxa"/>
            <w:tcMar>
              <w:left w:w="57" w:type="dxa"/>
              <w:right w:w="57" w:type="dxa"/>
            </w:tcMar>
          </w:tcPr>
          <w:p w14:paraId="4035485B" w14:textId="77777777" w:rsidR="00F7009D" w:rsidRDefault="009D6872" w:rsidP="00F7009D">
            <w:pPr>
              <w:pStyle w:val="TabellHuvud"/>
              <w:keepNext/>
              <w:keepLines/>
            </w:pPr>
            <w:r>
              <w:t>Utfall</w:t>
            </w:r>
          </w:p>
        </w:tc>
        <w:tc>
          <w:tcPr>
            <w:tcW w:w="617" w:type="dxa"/>
            <w:tcMar>
              <w:left w:w="57" w:type="dxa"/>
              <w:right w:w="57" w:type="dxa"/>
            </w:tcMar>
          </w:tcPr>
          <w:p w14:paraId="57259F94" w14:textId="77777777" w:rsidR="00F7009D" w:rsidRDefault="009D6872" w:rsidP="00F7009D">
            <w:pPr>
              <w:pStyle w:val="TabellHuvud"/>
              <w:keepNext/>
              <w:keepLines/>
            </w:pPr>
            <w:r>
              <w:t>Utfall</w:t>
            </w:r>
          </w:p>
        </w:tc>
        <w:tc>
          <w:tcPr>
            <w:tcW w:w="618" w:type="dxa"/>
            <w:tcBorders>
              <w:bottom w:val="single" w:sz="4" w:space="0" w:color="auto"/>
            </w:tcBorders>
            <w:tcMar>
              <w:left w:w="57" w:type="dxa"/>
              <w:right w:w="57" w:type="dxa"/>
            </w:tcMar>
          </w:tcPr>
          <w:p w14:paraId="5967C668" w14:textId="77777777" w:rsidR="00F7009D" w:rsidRDefault="009D6872" w:rsidP="00F7009D">
            <w:pPr>
              <w:pStyle w:val="TabellHuvud"/>
              <w:keepNext/>
              <w:keepLines/>
              <w:jc w:val="left"/>
            </w:pPr>
            <w:r>
              <w:t>Prognos</w:t>
            </w:r>
          </w:p>
        </w:tc>
        <w:tc>
          <w:tcPr>
            <w:tcW w:w="617" w:type="dxa"/>
            <w:tcBorders>
              <w:bottom w:val="single" w:sz="4" w:space="0" w:color="auto"/>
            </w:tcBorders>
            <w:tcMar>
              <w:left w:w="57" w:type="dxa"/>
              <w:right w:w="57" w:type="dxa"/>
            </w:tcMar>
          </w:tcPr>
          <w:p w14:paraId="7D337538" w14:textId="77777777" w:rsidR="00F7009D" w:rsidRDefault="00F7009D" w:rsidP="00F7009D">
            <w:pPr>
              <w:pStyle w:val="TabellHuvud"/>
              <w:keepNext/>
              <w:keepLines/>
            </w:pPr>
          </w:p>
        </w:tc>
        <w:tc>
          <w:tcPr>
            <w:tcW w:w="617" w:type="dxa"/>
            <w:tcBorders>
              <w:bottom w:val="single" w:sz="4" w:space="0" w:color="auto"/>
            </w:tcBorders>
            <w:tcMar>
              <w:left w:w="57" w:type="dxa"/>
              <w:right w:w="57" w:type="dxa"/>
            </w:tcMar>
          </w:tcPr>
          <w:p w14:paraId="3A24E5B2" w14:textId="77777777" w:rsidR="00F7009D" w:rsidRDefault="00F7009D" w:rsidP="00F7009D">
            <w:pPr>
              <w:pStyle w:val="TabellHuvud"/>
              <w:keepNext/>
              <w:keepLines/>
            </w:pPr>
          </w:p>
        </w:tc>
        <w:tc>
          <w:tcPr>
            <w:tcW w:w="617" w:type="dxa"/>
            <w:tcBorders>
              <w:bottom w:val="single" w:sz="4" w:space="0" w:color="auto"/>
            </w:tcBorders>
            <w:tcMar>
              <w:left w:w="57" w:type="dxa"/>
              <w:right w:w="57" w:type="dxa"/>
            </w:tcMar>
          </w:tcPr>
          <w:p w14:paraId="348CBD59" w14:textId="77777777" w:rsidR="00F7009D" w:rsidRDefault="00F7009D" w:rsidP="00F7009D">
            <w:pPr>
              <w:pStyle w:val="TabellHuvud"/>
              <w:keepNext/>
              <w:keepLines/>
            </w:pPr>
          </w:p>
        </w:tc>
        <w:tc>
          <w:tcPr>
            <w:tcW w:w="617" w:type="dxa"/>
            <w:tcBorders>
              <w:bottom w:val="single" w:sz="4" w:space="0" w:color="auto"/>
            </w:tcBorders>
            <w:tcMar>
              <w:left w:w="57" w:type="dxa"/>
              <w:right w:w="57" w:type="dxa"/>
            </w:tcMar>
          </w:tcPr>
          <w:p w14:paraId="1648D773" w14:textId="77777777" w:rsidR="00F7009D" w:rsidRDefault="00F7009D" w:rsidP="00F7009D">
            <w:pPr>
              <w:pStyle w:val="TabellHuvud"/>
              <w:keepNext/>
              <w:keepLines/>
            </w:pPr>
          </w:p>
        </w:tc>
        <w:tc>
          <w:tcPr>
            <w:tcW w:w="618" w:type="dxa"/>
            <w:tcBorders>
              <w:bottom w:val="single" w:sz="4" w:space="0" w:color="auto"/>
            </w:tcBorders>
            <w:tcMar>
              <w:left w:w="57" w:type="dxa"/>
              <w:right w:w="57" w:type="dxa"/>
            </w:tcMar>
          </w:tcPr>
          <w:p w14:paraId="037E21A2" w14:textId="77777777" w:rsidR="00F7009D" w:rsidRDefault="00F7009D" w:rsidP="00F7009D">
            <w:pPr>
              <w:pStyle w:val="TabellHuvud"/>
              <w:keepNext/>
              <w:keepLines/>
            </w:pPr>
          </w:p>
        </w:tc>
      </w:tr>
      <w:tr w:rsidR="00F7009D" w14:paraId="17CB62B4" w14:textId="77777777" w:rsidTr="00F7009D">
        <w:tc>
          <w:tcPr>
            <w:tcW w:w="2883" w:type="dxa"/>
            <w:tcBorders>
              <w:bottom w:val="single" w:sz="18" w:space="0" w:color="auto"/>
            </w:tcBorders>
          </w:tcPr>
          <w:p w14:paraId="72ACA4CB" w14:textId="77777777" w:rsidR="00F7009D" w:rsidRDefault="009D6872" w:rsidP="00F7009D">
            <w:pPr>
              <w:pStyle w:val="TabellHuvud"/>
              <w:keepNext/>
              <w:keepLines/>
              <w:jc w:val="left"/>
            </w:pPr>
            <w:r>
              <w:t>Inkomstår</w:t>
            </w:r>
          </w:p>
        </w:tc>
        <w:tc>
          <w:tcPr>
            <w:tcW w:w="617" w:type="dxa"/>
            <w:tcBorders>
              <w:bottom w:val="single" w:sz="18" w:space="0" w:color="auto"/>
            </w:tcBorders>
            <w:tcMar>
              <w:left w:w="57" w:type="dxa"/>
              <w:right w:w="57" w:type="dxa"/>
            </w:tcMar>
          </w:tcPr>
          <w:p w14:paraId="643AF622" w14:textId="0FD8F400" w:rsidR="00F7009D" w:rsidRDefault="009D6872" w:rsidP="00F7009D">
            <w:pPr>
              <w:pStyle w:val="TabellHuvud"/>
              <w:keepNext/>
              <w:keepLines/>
            </w:pPr>
            <w:r>
              <w:t>2009</w:t>
            </w:r>
          </w:p>
        </w:tc>
        <w:tc>
          <w:tcPr>
            <w:tcW w:w="617" w:type="dxa"/>
            <w:tcBorders>
              <w:bottom w:val="single" w:sz="18" w:space="0" w:color="auto"/>
            </w:tcBorders>
            <w:tcMar>
              <w:left w:w="57" w:type="dxa"/>
              <w:right w:w="57" w:type="dxa"/>
            </w:tcMar>
          </w:tcPr>
          <w:p w14:paraId="45014FE4" w14:textId="2412FA9A" w:rsidR="00F7009D" w:rsidRDefault="009D6872" w:rsidP="00F7009D">
            <w:pPr>
              <w:pStyle w:val="TabellHuvud"/>
              <w:keepNext/>
              <w:keepLines/>
            </w:pPr>
            <w:r>
              <w:t>2010</w:t>
            </w:r>
          </w:p>
        </w:tc>
        <w:tc>
          <w:tcPr>
            <w:tcW w:w="617" w:type="dxa"/>
            <w:tcBorders>
              <w:bottom w:val="single" w:sz="18" w:space="0" w:color="auto"/>
            </w:tcBorders>
            <w:tcMar>
              <w:left w:w="57" w:type="dxa"/>
              <w:right w:w="57" w:type="dxa"/>
            </w:tcMar>
          </w:tcPr>
          <w:p w14:paraId="5E62B9FD" w14:textId="2A2EB3D6" w:rsidR="00F7009D" w:rsidRDefault="009D6872" w:rsidP="00F7009D">
            <w:pPr>
              <w:pStyle w:val="TabellHuvud"/>
              <w:keepNext/>
              <w:keepLines/>
            </w:pPr>
            <w:r>
              <w:t>2011</w:t>
            </w:r>
          </w:p>
        </w:tc>
        <w:tc>
          <w:tcPr>
            <w:tcW w:w="617" w:type="dxa"/>
            <w:tcBorders>
              <w:bottom w:val="single" w:sz="18" w:space="0" w:color="auto"/>
            </w:tcBorders>
            <w:tcMar>
              <w:left w:w="57" w:type="dxa"/>
              <w:right w:w="57" w:type="dxa"/>
            </w:tcMar>
          </w:tcPr>
          <w:p w14:paraId="0C8608CA" w14:textId="7256CD01" w:rsidR="00F7009D" w:rsidRDefault="009D6872" w:rsidP="00F7009D">
            <w:pPr>
              <w:pStyle w:val="TabellHuvud"/>
              <w:keepNext/>
              <w:keepLines/>
            </w:pPr>
            <w:r>
              <w:t>2012</w:t>
            </w:r>
          </w:p>
        </w:tc>
        <w:tc>
          <w:tcPr>
            <w:tcW w:w="618" w:type="dxa"/>
            <w:tcBorders>
              <w:top w:val="single" w:sz="4" w:space="0" w:color="auto"/>
              <w:bottom w:val="single" w:sz="18" w:space="0" w:color="auto"/>
            </w:tcBorders>
            <w:tcMar>
              <w:left w:w="57" w:type="dxa"/>
              <w:right w:w="57" w:type="dxa"/>
            </w:tcMar>
          </w:tcPr>
          <w:p w14:paraId="0D0BD3C0" w14:textId="36F1E60D" w:rsidR="00F7009D" w:rsidRDefault="009D6872" w:rsidP="00F7009D">
            <w:pPr>
              <w:pStyle w:val="TabellHuvud"/>
              <w:keepNext/>
              <w:keepLines/>
            </w:pPr>
            <w:r>
              <w:t>2013</w:t>
            </w:r>
          </w:p>
        </w:tc>
        <w:tc>
          <w:tcPr>
            <w:tcW w:w="617" w:type="dxa"/>
            <w:tcBorders>
              <w:top w:val="single" w:sz="4" w:space="0" w:color="auto"/>
              <w:bottom w:val="single" w:sz="18" w:space="0" w:color="auto"/>
            </w:tcBorders>
            <w:tcMar>
              <w:left w:w="57" w:type="dxa"/>
              <w:right w:w="57" w:type="dxa"/>
            </w:tcMar>
          </w:tcPr>
          <w:p w14:paraId="19C7203A" w14:textId="687A1366" w:rsidR="00F7009D" w:rsidRDefault="009D6872" w:rsidP="00F7009D">
            <w:pPr>
              <w:pStyle w:val="TabellHuvud"/>
              <w:keepNext/>
              <w:keepLines/>
            </w:pPr>
            <w:r>
              <w:t>2014</w:t>
            </w:r>
          </w:p>
        </w:tc>
        <w:tc>
          <w:tcPr>
            <w:tcW w:w="617" w:type="dxa"/>
            <w:tcBorders>
              <w:top w:val="single" w:sz="4" w:space="0" w:color="auto"/>
              <w:bottom w:val="single" w:sz="18" w:space="0" w:color="auto"/>
            </w:tcBorders>
            <w:tcMar>
              <w:left w:w="57" w:type="dxa"/>
              <w:right w:w="57" w:type="dxa"/>
            </w:tcMar>
          </w:tcPr>
          <w:p w14:paraId="072C22BF" w14:textId="4E6B4757" w:rsidR="00F7009D" w:rsidRDefault="009D6872" w:rsidP="00F7009D">
            <w:pPr>
              <w:pStyle w:val="TabellHuvud"/>
              <w:keepNext/>
              <w:keepLines/>
            </w:pPr>
            <w:r>
              <w:t>2015</w:t>
            </w:r>
          </w:p>
        </w:tc>
        <w:tc>
          <w:tcPr>
            <w:tcW w:w="617" w:type="dxa"/>
            <w:tcBorders>
              <w:top w:val="single" w:sz="4" w:space="0" w:color="auto"/>
              <w:bottom w:val="single" w:sz="18" w:space="0" w:color="auto"/>
            </w:tcBorders>
            <w:tcMar>
              <w:left w:w="57" w:type="dxa"/>
              <w:right w:w="57" w:type="dxa"/>
            </w:tcMar>
          </w:tcPr>
          <w:p w14:paraId="433DAC6A" w14:textId="3EAAD032" w:rsidR="00F7009D" w:rsidRDefault="009D6872" w:rsidP="00F7009D">
            <w:pPr>
              <w:pStyle w:val="TabellHuvud"/>
              <w:keepNext/>
              <w:keepLines/>
            </w:pPr>
            <w:r>
              <w:t>2016</w:t>
            </w:r>
          </w:p>
        </w:tc>
        <w:tc>
          <w:tcPr>
            <w:tcW w:w="617" w:type="dxa"/>
            <w:tcBorders>
              <w:top w:val="single" w:sz="4" w:space="0" w:color="auto"/>
              <w:bottom w:val="single" w:sz="18" w:space="0" w:color="auto"/>
            </w:tcBorders>
            <w:tcMar>
              <w:left w:w="57" w:type="dxa"/>
              <w:right w:w="57" w:type="dxa"/>
            </w:tcMar>
          </w:tcPr>
          <w:p w14:paraId="300C2CBC" w14:textId="725BDF10" w:rsidR="00F7009D" w:rsidRDefault="009D6872" w:rsidP="00F7009D">
            <w:pPr>
              <w:pStyle w:val="TabellHuvud"/>
              <w:keepNext/>
              <w:keepLines/>
            </w:pPr>
            <w:r>
              <w:t>2017</w:t>
            </w:r>
          </w:p>
        </w:tc>
        <w:tc>
          <w:tcPr>
            <w:tcW w:w="618" w:type="dxa"/>
            <w:tcBorders>
              <w:top w:val="single" w:sz="4" w:space="0" w:color="auto"/>
              <w:bottom w:val="single" w:sz="18" w:space="0" w:color="auto"/>
            </w:tcBorders>
            <w:tcMar>
              <w:left w:w="57" w:type="dxa"/>
              <w:right w:w="57" w:type="dxa"/>
            </w:tcMar>
          </w:tcPr>
          <w:p w14:paraId="5E1CF40C" w14:textId="583B002E" w:rsidR="00F7009D" w:rsidRDefault="009D6872" w:rsidP="00F7009D">
            <w:pPr>
              <w:pStyle w:val="TabellHuvud"/>
              <w:keepNext/>
              <w:keepLines/>
            </w:pPr>
            <w:r>
              <w:t>2018</w:t>
            </w:r>
          </w:p>
        </w:tc>
      </w:tr>
      <w:tr w:rsidR="00F7009D" w14:paraId="56D3DE6B" w14:textId="77777777" w:rsidTr="00F7009D">
        <w:tc>
          <w:tcPr>
            <w:tcW w:w="2883" w:type="dxa"/>
            <w:tcBorders>
              <w:top w:val="single" w:sz="18" w:space="0" w:color="auto"/>
            </w:tcBorders>
          </w:tcPr>
          <w:p w14:paraId="70964DE8" w14:textId="77777777" w:rsidR="00F7009D" w:rsidRDefault="009D6872" w:rsidP="00F7009D">
            <w:pPr>
              <w:pStyle w:val="TabellRader"/>
              <w:keepNext/>
              <w:keepLines/>
              <w:jc w:val="left"/>
              <w:rPr>
                <w:b/>
                <w:bCs/>
              </w:rPr>
            </w:pPr>
            <w:r>
              <w:rPr>
                <w:b/>
                <w:bCs/>
              </w:rPr>
              <w:t>Skatt på arbete</w:t>
            </w:r>
          </w:p>
        </w:tc>
        <w:tc>
          <w:tcPr>
            <w:tcW w:w="617" w:type="dxa"/>
            <w:tcBorders>
              <w:top w:val="single" w:sz="18" w:space="0" w:color="auto"/>
            </w:tcBorders>
            <w:tcMar>
              <w:left w:w="57" w:type="dxa"/>
              <w:right w:w="57" w:type="dxa"/>
            </w:tcMar>
            <w:vAlign w:val="bottom"/>
          </w:tcPr>
          <w:p w14:paraId="5137B82A" w14:textId="25E6033F" w:rsidR="00F7009D" w:rsidRPr="00767266" w:rsidRDefault="009D6872" w:rsidP="00F7009D">
            <w:pPr>
              <w:pStyle w:val="TabellSlutsumma"/>
            </w:pPr>
            <w:r>
              <w:t>867,1</w:t>
            </w:r>
          </w:p>
        </w:tc>
        <w:tc>
          <w:tcPr>
            <w:tcW w:w="617" w:type="dxa"/>
            <w:tcBorders>
              <w:top w:val="single" w:sz="18" w:space="0" w:color="auto"/>
            </w:tcBorders>
            <w:tcMar>
              <w:left w:w="57" w:type="dxa"/>
              <w:right w:w="57" w:type="dxa"/>
            </w:tcMar>
            <w:vAlign w:val="bottom"/>
          </w:tcPr>
          <w:p w14:paraId="61A0F8E6" w14:textId="0FC2319C" w:rsidR="00F7009D" w:rsidRPr="00767266" w:rsidRDefault="009D6872" w:rsidP="00F7009D">
            <w:pPr>
              <w:pStyle w:val="TabellSlutsumma"/>
            </w:pPr>
            <w:r>
              <w:t>874,1</w:t>
            </w:r>
          </w:p>
        </w:tc>
        <w:tc>
          <w:tcPr>
            <w:tcW w:w="617" w:type="dxa"/>
            <w:tcBorders>
              <w:top w:val="single" w:sz="18" w:space="0" w:color="auto"/>
            </w:tcBorders>
            <w:tcMar>
              <w:left w:w="57" w:type="dxa"/>
              <w:right w:w="57" w:type="dxa"/>
            </w:tcMar>
            <w:vAlign w:val="bottom"/>
          </w:tcPr>
          <w:p w14:paraId="777980FE" w14:textId="1D894EF7" w:rsidR="00F7009D" w:rsidRPr="00767266" w:rsidRDefault="009D6872" w:rsidP="00F7009D">
            <w:pPr>
              <w:pStyle w:val="TabellSlutsumma"/>
            </w:pPr>
            <w:r>
              <w:t>905,1</w:t>
            </w:r>
          </w:p>
        </w:tc>
        <w:tc>
          <w:tcPr>
            <w:tcW w:w="617" w:type="dxa"/>
            <w:tcBorders>
              <w:top w:val="single" w:sz="18" w:space="0" w:color="auto"/>
            </w:tcBorders>
            <w:tcMar>
              <w:left w:w="57" w:type="dxa"/>
              <w:right w:w="57" w:type="dxa"/>
            </w:tcMar>
            <w:vAlign w:val="bottom"/>
          </w:tcPr>
          <w:p w14:paraId="0B5690A1" w14:textId="1ECF3AA3" w:rsidR="00F7009D" w:rsidRPr="00767266" w:rsidRDefault="009D6872" w:rsidP="00F7009D">
            <w:pPr>
              <w:pStyle w:val="TabellSlutsumma"/>
            </w:pPr>
            <w:r>
              <w:t>937,4</w:t>
            </w:r>
          </w:p>
        </w:tc>
        <w:tc>
          <w:tcPr>
            <w:tcW w:w="618" w:type="dxa"/>
            <w:tcBorders>
              <w:top w:val="single" w:sz="18" w:space="0" w:color="auto"/>
            </w:tcBorders>
            <w:tcMar>
              <w:left w:w="57" w:type="dxa"/>
              <w:right w:w="57" w:type="dxa"/>
            </w:tcMar>
            <w:vAlign w:val="bottom"/>
          </w:tcPr>
          <w:p w14:paraId="12F729D0" w14:textId="6E6C07A9" w:rsidR="00F7009D" w:rsidRPr="00767266" w:rsidRDefault="009D6872" w:rsidP="00F7009D">
            <w:pPr>
              <w:pStyle w:val="TabellSlutsumma"/>
            </w:pPr>
            <w:r>
              <w:t>970,5</w:t>
            </w:r>
          </w:p>
        </w:tc>
        <w:tc>
          <w:tcPr>
            <w:tcW w:w="617" w:type="dxa"/>
            <w:tcBorders>
              <w:top w:val="single" w:sz="18" w:space="0" w:color="auto"/>
            </w:tcBorders>
            <w:tcMar>
              <w:left w:w="57" w:type="dxa"/>
              <w:right w:w="57" w:type="dxa"/>
            </w:tcMar>
            <w:vAlign w:val="bottom"/>
          </w:tcPr>
          <w:p w14:paraId="2F0BC251" w14:textId="53BAB836" w:rsidR="00F7009D" w:rsidRPr="00767266" w:rsidRDefault="009D6872" w:rsidP="00F7009D">
            <w:pPr>
              <w:pStyle w:val="TabellSlutsumma"/>
            </w:pPr>
            <w:r>
              <w:t>997,6</w:t>
            </w:r>
          </w:p>
        </w:tc>
        <w:tc>
          <w:tcPr>
            <w:tcW w:w="617" w:type="dxa"/>
            <w:tcBorders>
              <w:top w:val="single" w:sz="18" w:space="0" w:color="auto"/>
            </w:tcBorders>
            <w:tcMar>
              <w:left w:w="57" w:type="dxa"/>
              <w:right w:w="57" w:type="dxa"/>
            </w:tcMar>
            <w:vAlign w:val="bottom"/>
          </w:tcPr>
          <w:p w14:paraId="712A6847" w14:textId="6C1AC8DF" w:rsidR="00F7009D" w:rsidRPr="00767266" w:rsidRDefault="009D6872" w:rsidP="00F7009D">
            <w:pPr>
              <w:pStyle w:val="TabellSlutsumma"/>
            </w:pPr>
            <w:r>
              <w:t>1 043,0</w:t>
            </w:r>
          </w:p>
        </w:tc>
        <w:tc>
          <w:tcPr>
            <w:tcW w:w="617" w:type="dxa"/>
            <w:tcBorders>
              <w:top w:val="single" w:sz="18" w:space="0" w:color="auto"/>
            </w:tcBorders>
            <w:tcMar>
              <w:left w:w="57" w:type="dxa"/>
              <w:right w:w="57" w:type="dxa"/>
            </w:tcMar>
            <w:vAlign w:val="bottom"/>
          </w:tcPr>
          <w:p w14:paraId="02EF573F" w14:textId="3DC513AE" w:rsidR="00F7009D" w:rsidRPr="00767266" w:rsidRDefault="009D6872" w:rsidP="00F7009D">
            <w:pPr>
              <w:pStyle w:val="TabellSlutsumma"/>
            </w:pPr>
            <w:r>
              <w:t>1 096,5</w:t>
            </w:r>
          </w:p>
        </w:tc>
        <w:tc>
          <w:tcPr>
            <w:tcW w:w="617" w:type="dxa"/>
            <w:tcBorders>
              <w:top w:val="single" w:sz="18" w:space="0" w:color="auto"/>
            </w:tcBorders>
            <w:tcMar>
              <w:left w:w="57" w:type="dxa"/>
              <w:right w:w="57" w:type="dxa"/>
            </w:tcMar>
            <w:vAlign w:val="bottom"/>
          </w:tcPr>
          <w:p w14:paraId="32F2AB22" w14:textId="685DC856" w:rsidR="00F7009D" w:rsidRPr="00767266" w:rsidRDefault="009D6872" w:rsidP="00F7009D">
            <w:pPr>
              <w:pStyle w:val="TabellSlutsumma"/>
            </w:pPr>
            <w:r>
              <w:t>1 149,7</w:t>
            </w:r>
          </w:p>
        </w:tc>
        <w:tc>
          <w:tcPr>
            <w:tcW w:w="618" w:type="dxa"/>
            <w:tcBorders>
              <w:top w:val="single" w:sz="18" w:space="0" w:color="auto"/>
            </w:tcBorders>
            <w:tcMar>
              <w:left w:w="57" w:type="dxa"/>
              <w:right w:w="57" w:type="dxa"/>
            </w:tcMar>
            <w:vAlign w:val="bottom"/>
          </w:tcPr>
          <w:p w14:paraId="229C0761" w14:textId="2EC125C6" w:rsidR="00F7009D" w:rsidRPr="00767266" w:rsidRDefault="009D6872" w:rsidP="00F7009D">
            <w:pPr>
              <w:pStyle w:val="TabellSlutsumma"/>
            </w:pPr>
            <w:r>
              <w:t>1 199,5</w:t>
            </w:r>
          </w:p>
        </w:tc>
      </w:tr>
      <w:tr w:rsidR="00F7009D" w14:paraId="3C5486E6" w14:textId="77777777" w:rsidTr="00F7009D">
        <w:tc>
          <w:tcPr>
            <w:tcW w:w="2883" w:type="dxa"/>
          </w:tcPr>
          <w:p w14:paraId="190881F8" w14:textId="77777777" w:rsidR="00F7009D" w:rsidRDefault="009D6872" w:rsidP="00F7009D">
            <w:pPr>
              <w:pStyle w:val="TabellRader"/>
              <w:keepNext/>
              <w:keepLines/>
              <w:jc w:val="left"/>
              <w:rPr>
                <w:i/>
                <w:iCs/>
              </w:rPr>
            </w:pPr>
            <w:r>
              <w:rPr>
                <w:i/>
                <w:iCs/>
              </w:rPr>
              <w:t xml:space="preserve">  Direkta skatter</w:t>
            </w:r>
          </w:p>
        </w:tc>
        <w:tc>
          <w:tcPr>
            <w:tcW w:w="617" w:type="dxa"/>
            <w:tcMar>
              <w:left w:w="57" w:type="dxa"/>
              <w:right w:w="57" w:type="dxa"/>
            </w:tcMar>
            <w:vAlign w:val="bottom"/>
          </w:tcPr>
          <w:p w14:paraId="766ECB6D" w14:textId="2E582305" w:rsidR="00F7009D" w:rsidRDefault="009D6872" w:rsidP="00F7009D">
            <w:pPr>
              <w:pStyle w:val="TabellRader"/>
              <w:rPr>
                <w:rFonts w:cs="Arial"/>
                <w:i/>
                <w:iCs/>
                <w:szCs w:val="16"/>
              </w:rPr>
            </w:pPr>
            <w:r w:rsidRPr="00F06BFD">
              <w:rPr>
                <w:i/>
              </w:rPr>
              <w:t>475,7</w:t>
            </w:r>
          </w:p>
        </w:tc>
        <w:tc>
          <w:tcPr>
            <w:tcW w:w="617" w:type="dxa"/>
            <w:tcMar>
              <w:left w:w="57" w:type="dxa"/>
              <w:right w:w="57" w:type="dxa"/>
            </w:tcMar>
            <w:vAlign w:val="bottom"/>
          </w:tcPr>
          <w:p w14:paraId="137F079E" w14:textId="05EE0DAC" w:rsidR="00F7009D" w:rsidRDefault="009D6872" w:rsidP="00F7009D">
            <w:pPr>
              <w:pStyle w:val="TabellRader"/>
              <w:rPr>
                <w:rFonts w:cs="Arial"/>
                <w:i/>
                <w:iCs/>
                <w:szCs w:val="16"/>
              </w:rPr>
            </w:pPr>
            <w:r w:rsidRPr="00F06BFD">
              <w:rPr>
                <w:i/>
              </w:rPr>
              <w:t>474,7</w:t>
            </w:r>
          </w:p>
        </w:tc>
        <w:tc>
          <w:tcPr>
            <w:tcW w:w="617" w:type="dxa"/>
            <w:tcMar>
              <w:left w:w="57" w:type="dxa"/>
              <w:right w:w="57" w:type="dxa"/>
            </w:tcMar>
            <w:vAlign w:val="bottom"/>
          </w:tcPr>
          <w:p w14:paraId="0B53E4FC" w14:textId="49609081" w:rsidR="00F7009D" w:rsidRDefault="009D6872" w:rsidP="00F7009D">
            <w:pPr>
              <w:pStyle w:val="TabellRader"/>
              <w:rPr>
                <w:rFonts w:cs="Arial"/>
                <w:i/>
                <w:iCs/>
                <w:szCs w:val="16"/>
              </w:rPr>
            </w:pPr>
            <w:r w:rsidRPr="00F06BFD">
              <w:rPr>
                <w:i/>
              </w:rPr>
              <w:t>487,3</w:t>
            </w:r>
          </w:p>
        </w:tc>
        <w:tc>
          <w:tcPr>
            <w:tcW w:w="617" w:type="dxa"/>
            <w:tcMar>
              <w:left w:w="57" w:type="dxa"/>
              <w:right w:w="57" w:type="dxa"/>
            </w:tcMar>
            <w:vAlign w:val="bottom"/>
          </w:tcPr>
          <w:p w14:paraId="2C844DF2" w14:textId="133817CA" w:rsidR="00F7009D" w:rsidRDefault="009D6872" w:rsidP="00F7009D">
            <w:pPr>
              <w:pStyle w:val="TabellRader"/>
              <w:rPr>
                <w:rFonts w:cs="Arial"/>
                <w:i/>
                <w:iCs/>
                <w:szCs w:val="16"/>
              </w:rPr>
            </w:pPr>
            <w:r w:rsidRPr="00F06BFD">
              <w:rPr>
                <w:i/>
              </w:rPr>
              <w:t>505,1</w:t>
            </w:r>
          </w:p>
        </w:tc>
        <w:tc>
          <w:tcPr>
            <w:tcW w:w="618" w:type="dxa"/>
            <w:tcMar>
              <w:left w:w="57" w:type="dxa"/>
              <w:right w:w="57" w:type="dxa"/>
            </w:tcMar>
            <w:vAlign w:val="bottom"/>
          </w:tcPr>
          <w:p w14:paraId="6AAF11CE" w14:textId="06EC0A93" w:rsidR="00F7009D" w:rsidRDefault="009D6872" w:rsidP="00F7009D">
            <w:pPr>
              <w:pStyle w:val="TabellRader"/>
              <w:rPr>
                <w:rFonts w:cs="Arial"/>
                <w:i/>
                <w:iCs/>
                <w:szCs w:val="16"/>
              </w:rPr>
            </w:pPr>
            <w:r w:rsidRPr="00F06BFD">
              <w:rPr>
                <w:i/>
              </w:rPr>
              <w:t>525,9</w:t>
            </w:r>
          </w:p>
        </w:tc>
        <w:tc>
          <w:tcPr>
            <w:tcW w:w="617" w:type="dxa"/>
            <w:tcMar>
              <w:left w:w="57" w:type="dxa"/>
              <w:right w:w="57" w:type="dxa"/>
            </w:tcMar>
            <w:vAlign w:val="bottom"/>
          </w:tcPr>
          <w:p w14:paraId="594B0452" w14:textId="4973DA83" w:rsidR="00F7009D" w:rsidRDefault="009D6872" w:rsidP="00F7009D">
            <w:pPr>
              <w:pStyle w:val="TabellRader"/>
              <w:rPr>
                <w:rFonts w:cs="Arial"/>
                <w:i/>
                <w:iCs/>
                <w:szCs w:val="16"/>
              </w:rPr>
            </w:pPr>
            <w:r w:rsidRPr="00F06BFD">
              <w:rPr>
                <w:i/>
              </w:rPr>
              <w:t>536,7</w:t>
            </w:r>
          </w:p>
        </w:tc>
        <w:tc>
          <w:tcPr>
            <w:tcW w:w="617" w:type="dxa"/>
            <w:tcMar>
              <w:left w:w="57" w:type="dxa"/>
              <w:right w:w="57" w:type="dxa"/>
            </w:tcMar>
            <w:vAlign w:val="bottom"/>
          </w:tcPr>
          <w:p w14:paraId="2DF19AA0" w14:textId="2008FE2C" w:rsidR="00F7009D" w:rsidRDefault="009D6872" w:rsidP="00F7009D">
            <w:pPr>
              <w:pStyle w:val="TabellRader"/>
              <w:rPr>
                <w:rFonts w:cs="Arial"/>
                <w:i/>
                <w:iCs/>
                <w:szCs w:val="16"/>
              </w:rPr>
            </w:pPr>
            <w:r w:rsidRPr="00F06BFD">
              <w:rPr>
                <w:i/>
              </w:rPr>
              <w:t>563,0</w:t>
            </w:r>
          </w:p>
        </w:tc>
        <w:tc>
          <w:tcPr>
            <w:tcW w:w="617" w:type="dxa"/>
            <w:tcMar>
              <w:left w:w="57" w:type="dxa"/>
              <w:right w:w="57" w:type="dxa"/>
            </w:tcMar>
            <w:vAlign w:val="bottom"/>
          </w:tcPr>
          <w:p w14:paraId="28C5C7FD" w14:textId="1DF189D9" w:rsidR="00F7009D" w:rsidRDefault="009D6872" w:rsidP="00F7009D">
            <w:pPr>
              <w:pStyle w:val="TabellRader"/>
              <w:rPr>
                <w:rFonts w:cs="Arial"/>
                <w:i/>
                <w:iCs/>
                <w:szCs w:val="16"/>
              </w:rPr>
            </w:pPr>
            <w:r w:rsidRPr="00F06BFD">
              <w:rPr>
                <w:i/>
              </w:rPr>
              <w:t>594,8</w:t>
            </w:r>
          </w:p>
        </w:tc>
        <w:tc>
          <w:tcPr>
            <w:tcW w:w="617" w:type="dxa"/>
            <w:tcMar>
              <w:left w:w="57" w:type="dxa"/>
              <w:right w:w="57" w:type="dxa"/>
            </w:tcMar>
            <w:vAlign w:val="bottom"/>
          </w:tcPr>
          <w:p w14:paraId="469602E9" w14:textId="3E93BADE" w:rsidR="00F7009D" w:rsidRDefault="009D6872" w:rsidP="00F7009D">
            <w:pPr>
              <w:pStyle w:val="TabellRader"/>
              <w:rPr>
                <w:rFonts w:cs="Arial"/>
                <w:i/>
                <w:iCs/>
                <w:szCs w:val="16"/>
              </w:rPr>
            </w:pPr>
            <w:r w:rsidRPr="00F06BFD">
              <w:rPr>
                <w:i/>
              </w:rPr>
              <w:t>626,2</w:t>
            </w:r>
          </w:p>
        </w:tc>
        <w:tc>
          <w:tcPr>
            <w:tcW w:w="618" w:type="dxa"/>
            <w:tcMar>
              <w:left w:w="57" w:type="dxa"/>
              <w:right w:w="57" w:type="dxa"/>
            </w:tcMar>
            <w:vAlign w:val="bottom"/>
          </w:tcPr>
          <w:p w14:paraId="03FA81DC" w14:textId="4D58696D" w:rsidR="00F7009D" w:rsidRDefault="009D6872" w:rsidP="00F7009D">
            <w:pPr>
              <w:pStyle w:val="TabellRader"/>
              <w:rPr>
                <w:rFonts w:cs="Arial"/>
                <w:i/>
                <w:iCs/>
                <w:szCs w:val="16"/>
              </w:rPr>
            </w:pPr>
            <w:r w:rsidRPr="00F06BFD">
              <w:rPr>
                <w:i/>
              </w:rPr>
              <w:t>653,9</w:t>
            </w:r>
          </w:p>
        </w:tc>
      </w:tr>
      <w:tr w:rsidR="00F7009D" w14:paraId="551F1D2D" w14:textId="77777777" w:rsidTr="00F7009D">
        <w:tc>
          <w:tcPr>
            <w:tcW w:w="2883" w:type="dxa"/>
          </w:tcPr>
          <w:p w14:paraId="11C80551" w14:textId="77777777" w:rsidR="00F7009D" w:rsidRDefault="009D6872" w:rsidP="00F7009D">
            <w:pPr>
              <w:pStyle w:val="TabellRader"/>
              <w:keepNext/>
              <w:keepLines/>
              <w:jc w:val="left"/>
            </w:pPr>
            <w:r>
              <w:t xml:space="preserve">    Kommunal inkomstskatt</w:t>
            </w:r>
          </w:p>
        </w:tc>
        <w:tc>
          <w:tcPr>
            <w:tcW w:w="617" w:type="dxa"/>
            <w:tcMar>
              <w:left w:w="57" w:type="dxa"/>
              <w:right w:w="57" w:type="dxa"/>
            </w:tcMar>
            <w:vAlign w:val="bottom"/>
          </w:tcPr>
          <w:p w14:paraId="4180AD26" w14:textId="1EACF4DD" w:rsidR="00F7009D" w:rsidRDefault="009D6872" w:rsidP="00F7009D">
            <w:pPr>
              <w:pStyle w:val="TabellRader"/>
              <w:rPr>
                <w:rFonts w:cs="Arial"/>
                <w:szCs w:val="16"/>
              </w:rPr>
            </w:pPr>
            <w:r>
              <w:t>511,1</w:t>
            </w:r>
          </w:p>
        </w:tc>
        <w:tc>
          <w:tcPr>
            <w:tcW w:w="617" w:type="dxa"/>
            <w:tcMar>
              <w:left w:w="57" w:type="dxa"/>
              <w:right w:w="57" w:type="dxa"/>
            </w:tcMar>
            <w:vAlign w:val="bottom"/>
          </w:tcPr>
          <w:p w14:paraId="007F518B" w14:textId="1DACDE82" w:rsidR="00F7009D" w:rsidRDefault="009D6872" w:rsidP="00F7009D">
            <w:pPr>
              <w:pStyle w:val="TabellRader"/>
              <w:rPr>
                <w:rFonts w:cs="Arial"/>
                <w:szCs w:val="16"/>
              </w:rPr>
            </w:pPr>
            <w:r>
              <w:t>522,9</w:t>
            </w:r>
          </w:p>
        </w:tc>
        <w:tc>
          <w:tcPr>
            <w:tcW w:w="617" w:type="dxa"/>
            <w:tcMar>
              <w:left w:w="57" w:type="dxa"/>
              <w:right w:w="57" w:type="dxa"/>
            </w:tcMar>
            <w:vAlign w:val="bottom"/>
          </w:tcPr>
          <w:p w14:paraId="2F67E098" w14:textId="4EC7E6F9" w:rsidR="00F7009D" w:rsidRDefault="009D6872" w:rsidP="00F7009D">
            <w:pPr>
              <w:pStyle w:val="TabellRader"/>
              <w:rPr>
                <w:rFonts w:cs="Arial"/>
                <w:szCs w:val="16"/>
              </w:rPr>
            </w:pPr>
            <w:r>
              <w:t>538,2</w:t>
            </w:r>
          </w:p>
        </w:tc>
        <w:tc>
          <w:tcPr>
            <w:tcW w:w="617" w:type="dxa"/>
            <w:tcMar>
              <w:left w:w="57" w:type="dxa"/>
              <w:right w:w="57" w:type="dxa"/>
            </w:tcMar>
            <w:vAlign w:val="bottom"/>
          </w:tcPr>
          <w:p w14:paraId="3F1FE94F" w14:textId="768321F8" w:rsidR="00F7009D" w:rsidRDefault="009D6872" w:rsidP="00F7009D">
            <w:pPr>
              <w:pStyle w:val="TabellRader"/>
              <w:rPr>
                <w:rFonts w:cs="Arial"/>
                <w:szCs w:val="16"/>
              </w:rPr>
            </w:pPr>
            <w:r>
              <w:t>560,8</w:t>
            </w:r>
          </w:p>
        </w:tc>
        <w:tc>
          <w:tcPr>
            <w:tcW w:w="618" w:type="dxa"/>
            <w:tcMar>
              <w:left w:w="57" w:type="dxa"/>
              <w:right w:w="57" w:type="dxa"/>
            </w:tcMar>
            <w:vAlign w:val="bottom"/>
          </w:tcPr>
          <w:p w14:paraId="4646429E" w14:textId="6AE214B7" w:rsidR="00F7009D" w:rsidRDefault="009D6872" w:rsidP="00F7009D">
            <w:pPr>
              <w:pStyle w:val="TabellRader"/>
              <w:rPr>
                <w:rFonts w:cs="Arial"/>
                <w:szCs w:val="16"/>
              </w:rPr>
            </w:pPr>
            <w:r>
              <w:t>583,5</w:t>
            </w:r>
          </w:p>
        </w:tc>
        <w:tc>
          <w:tcPr>
            <w:tcW w:w="617" w:type="dxa"/>
            <w:tcMar>
              <w:left w:w="57" w:type="dxa"/>
              <w:right w:w="57" w:type="dxa"/>
            </w:tcMar>
            <w:vAlign w:val="bottom"/>
          </w:tcPr>
          <w:p w14:paraId="10769180" w14:textId="3646FC3A" w:rsidR="00F7009D" w:rsidRDefault="009D6872" w:rsidP="00F7009D">
            <w:pPr>
              <w:pStyle w:val="TabellRader"/>
              <w:rPr>
                <w:rFonts w:cs="Arial"/>
                <w:szCs w:val="16"/>
              </w:rPr>
            </w:pPr>
            <w:r>
              <w:t>606,2</w:t>
            </w:r>
          </w:p>
        </w:tc>
        <w:tc>
          <w:tcPr>
            <w:tcW w:w="617" w:type="dxa"/>
            <w:tcMar>
              <w:left w:w="57" w:type="dxa"/>
              <w:right w:w="57" w:type="dxa"/>
            </w:tcMar>
            <w:vAlign w:val="bottom"/>
          </w:tcPr>
          <w:p w14:paraId="2FB896C5" w14:textId="2ABA632F" w:rsidR="00F7009D" w:rsidRDefault="009D6872" w:rsidP="00F7009D">
            <w:pPr>
              <w:pStyle w:val="TabellRader"/>
              <w:rPr>
                <w:rFonts w:cs="Arial"/>
                <w:szCs w:val="16"/>
              </w:rPr>
            </w:pPr>
            <w:r>
              <w:t>632,4</w:t>
            </w:r>
          </w:p>
        </w:tc>
        <w:tc>
          <w:tcPr>
            <w:tcW w:w="617" w:type="dxa"/>
            <w:tcMar>
              <w:left w:w="57" w:type="dxa"/>
              <w:right w:w="57" w:type="dxa"/>
            </w:tcMar>
            <w:vAlign w:val="bottom"/>
          </w:tcPr>
          <w:p w14:paraId="577CD10B" w14:textId="694EB613" w:rsidR="00F7009D" w:rsidRDefault="009D6872" w:rsidP="00F7009D">
            <w:pPr>
              <w:pStyle w:val="TabellRader"/>
              <w:rPr>
                <w:rFonts w:cs="Arial"/>
                <w:szCs w:val="16"/>
              </w:rPr>
            </w:pPr>
            <w:r>
              <w:t>665,6</w:t>
            </w:r>
          </w:p>
        </w:tc>
        <w:tc>
          <w:tcPr>
            <w:tcW w:w="617" w:type="dxa"/>
            <w:tcMar>
              <w:left w:w="57" w:type="dxa"/>
              <w:right w:w="57" w:type="dxa"/>
            </w:tcMar>
            <w:vAlign w:val="bottom"/>
          </w:tcPr>
          <w:p w14:paraId="6A6C65CA" w14:textId="5D22B046" w:rsidR="00F7009D" w:rsidRDefault="009D6872" w:rsidP="00F7009D">
            <w:pPr>
              <w:pStyle w:val="TabellRader"/>
              <w:rPr>
                <w:rFonts w:cs="Arial"/>
                <w:szCs w:val="16"/>
              </w:rPr>
            </w:pPr>
            <w:r>
              <w:t>699,9</w:t>
            </w:r>
          </w:p>
        </w:tc>
        <w:tc>
          <w:tcPr>
            <w:tcW w:w="618" w:type="dxa"/>
            <w:tcMar>
              <w:left w:w="57" w:type="dxa"/>
              <w:right w:w="57" w:type="dxa"/>
            </w:tcMar>
            <w:vAlign w:val="bottom"/>
          </w:tcPr>
          <w:p w14:paraId="5B89EB92" w14:textId="79FD81D1" w:rsidR="00F7009D" w:rsidRDefault="009D6872" w:rsidP="00F7009D">
            <w:pPr>
              <w:pStyle w:val="TabellRader"/>
              <w:rPr>
                <w:rFonts w:cs="Arial"/>
                <w:szCs w:val="16"/>
              </w:rPr>
            </w:pPr>
            <w:r>
              <w:t>731,3</w:t>
            </w:r>
          </w:p>
        </w:tc>
      </w:tr>
      <w:tr w:rsidR="00F7009D" w14:paraId="34C3EA4F" w14:textId="77777777" w:rsidTr="00F7009D">
        <w:tc>
          <w:tcPr>
            <w:tcW w:w="2883" w:type="dxa"/>
          </w:tcPr>
          <w:p w14:paraId="25AF18B9" w14:textId="77777777" w:rsidR="00F7009D" w:rsidRDefault="009D6872" w:rsidP="00F7009D">
            <w:pPr>
              <w:pStyle w:val="TabellRader"/>
              <w:keepNext/>
              <w:keepLines/>
              <w:jc w:val="left"/>
            </w:pPr>
            <w:r>
              <w:t xml:space="preserve">    Statlig inkomstskatt</w:t>
            </w:r>
          </w:p>
        </w:tc>
        <w:tc>
          <w:tcPr>
            <w:tcW w:w="617" w:type="dxa"/>
            <w:tcMar>
              <w:left w:w="57" w:type="dxa"/>
              <w:right w:w="57" w:type="dxa"/>
            </w:tcMar>
            <w:vAlign w:val="bottom"/>
          </w:tcPr>
          <w:p w14:paraId="49542EB9" w14:textId="3AE1764B" w:rsidR="00F7009D" w:rsidRDefault="009D6872" w:rsidP="00F7009D">
            <w:pPr>
              <w:pStyle w:val="TabellRader"/>
              <w:rPr>
                <w:rFonts w:cs="Arial"/>
                <w:szCs w:val="16"/>
              </w:rPr>
            </w:pPr>
            <w:r>
              <w:t>40,1</w:t>
            </w:r>
          </w:p>
        </w:tc>
        <w:tc>
          <w:tcPr>
            <w:tcW w:w="617" w:type="dxa"/>
            <w:tcMar>
              <w:left w:w="57" w:type="dxa"/>
              <w:right w:w="57" w:type="dxa"/>
            </w:tcMar>
            <w:vAlign w:val="bottom"/>
          </w:tcPr>
          <w:p w14:paraId="3D914DEB" w14:textId="3BCEE7A9" w:rsidR="00F7009D" w:rsidRDefault="009D6872" w:rsidP="00F7009D">
            <w:pPr>
              <w:pStyle w:val="TabellRader"/>
              <w:rPr>
                <w:rFonts w:cs="Arial"/>
                <w:szCs w:val="16"/>
              </w:rPr>
            </w:pPr>
            <w:r>
              <w:t>42,5</w:t>
            </w:r>
          </w:p>
        </w:tc>
        <w:tc>
          <w:tcPr>
            <w:tcW w:w="617" w:type="dxa"/>
            <w:tcMar>
              <w:left w:w="57" w:type="dxa"/>
              <w:right w:w="57" w:type="dxa"/>
            </w:tcMar>
            <w:vAlign w:val="bottom"/>
          </w:tcPr>
          <w:p w14:paraId="0A66FAA1" w14:textId="31DFC4A0" w:rsidR="00F7009D" w:rsidRDefault="009D6872" w:rsidP="00F7009D">
            <w:pPr>
              <w:pStyle w:val="TabellRader"/>
              <w:rPr>
                <w:rFonts w:cs="Arial"/>
                <w:szCs w:val="16"/>
              </w:rPr>
            </w:pPr>
            <w:r>
              <w:t>44,6</w:t>
            </w:r>
          </w:p>
        </w:tc>
        <w:tc>
          <w:tcPr>
            <w:tcW w:w="617" w:type="dxa"/>
            <w:tcMar>
              <w:left w:w="57" w:type="dxa"/>
              <w:right w:w="57" w:type="dxa"/>
            </w:tcMar>
            <w:vAlign w:val="bottom"/>
          </w:tcPr>
          <w:p w14:paraId="2BA9A631" w14:textId="0521793D" w:rsidR="00F7009D" w:rsidRDefault="009D6872" w:rsidP="00F7009D">
            <w:pPr>
              <w:pStyle w:val="TabellRader"/>
              <w:rPr>
                <w:rFonts w:cs="Arial"/>
                <w:szCs w:val="16"/>
              </w:rPr>
            </w:pPr>
            <w:r>
              <w:t>44,2</w:t>
            </w:r>
          </w:p>
        </w:tc>
        <w:tc>
          <w:tcPr>
            <w:tcW w:w="618" w:type="dxa"/>
            <w:tcMar>
              <w:left w:w="57" w:type="dxa"/>
              <w:right w:w="57" w:type="dxa"/>
            </w:tcMar>
            <w:vAlign w:val="bottom"/>
          </w:tcPr>
          <w:p w14:paraId="26596604" w14:textId="3262347F" w:rsidR="00F7009D" w:rsidRDefault="009D6872" w:rsidP="00F7009D">
            <w:pPr>
              <w:pStyle w:val="TabellRader"/>
              <w:rPr>
                <w:rFonts w:cs="Arial"/>
                <w:szCs w:val="16"/>
              </w:rPr>
            </w:pPr>
            <w:r>
              <w:t>45,2</w:t>
            </w:r>
          </w:p>
        </w:tc>
        <w:tc>
          <w:tcPr>
            <w:tcW w:w="617" w:type="dxa"/>
            <w:tcMar>
              <w:left w:w="57" w:type="dxa"/>
              <w:right w:w="57" w:type="dxa"/>
            </w:tcMar>
            <w:vAlign w:val="bottom"/>
          </w:tcPr>
          <w:p w14:paraId="4EAB747B" w14:textId="08678AA4" w:rsidR="00F7009D" w:rsidRDefault="009D6872" w:rsidP="00F7009D">
            <w:pPr>
              <w:pStyle w:val="TabellRader"/>
              <w:rPr>
                <w:rFonts w:cs="Arial"/>
                <w:szCs w:val="16"/>
              </w:rPr>
            </w:pPr>
            <w:r>
              <w:t>48,1</w:t>
            </w:r>
          </w:p>
        </w:tc>
        <w:tc>
          <w:tcPr>
            <w:tcW w:w="617" w:type="dxa"/>
            <w:tcMar>
              <w:left w:w="57" w:type="dxa"/>
              <w:right w:w="57" w:type="dxa"/>
            </w:tcMar>
            <w:vAlign w:val="bottom"/>
          </w:tcPr>
          <w:p w14:paraId="22A06209" w14:textId="7F375C6E" w:rsidR="00F7009D" w:rsidRDefault="009D6872" w:rsidP="00F7009D">
            <w:pPr>
              <w:pStyle w:val="TabellRader"/>
              <w:rPr>
                <w:rFonts w:cs="Arial"/>
                <w:szCs w:val="16"/>
              </w:rPr>
            </w:pPr>
            <w:r>
              <w:t>51,0</w:t>
            </w:r>
          </w:p>
        </w:tc>
        <w:tc>
          <w:tcPr>
            <w:tcW w:w="617" w:type="dxa"/>
            <w:tcMar>
              <w:left w:w="57" w:type="dxa"/>
              <w:right w:w="57" w:type="dxa"/>
            </w:tcMar>
            <w:vAlign w:val="bottom"/>
          </w:tcPr>
          <w:p w14:paraId="7DDDB474" w14:textId="37CB8514" w:rsidR="00F7009D" w:rsidRDefault="009D6872" w:rsidP="00F7009D">
            <w:pPr>
              <w:pStyle w:val="TabellRader"/>
              <w:rPr>
                <w:rFonts w:cs="Arial"/>
                <w:szCs w:val="16"/>
              </w:rPr>
            </w:pPr>
            <w:r>
              <w:t>53,7</w:t>
            </w:r>
          </w:p>
        </w:tc>
        <w:tc>
          <w:tcPr>
            <w:tcW w:w="617" w:type="dxa"/>
            <w:tcMar>
              <w:left w:w="57" w:type="dxa"/>
              <w:right w:w="57" w:type="dxa"/>
            </w:tcMar>
            <w:vAlign w:val="bottom"/>
          </w:tcPr>
          <w:p w14:paraId="3D60C764" w14:textId="13EE4C07" w:rsidR="00F7009D" w:rsidRDefault="009D6872" w:rsidP="00F7009D">
            <w:pPr>
              <w:pStyle w:val="TabellRader"/>
              <w:rPr>
                <w:rFonts w:cs="Arial"/>
                <w:szCs w:val="16"/>
              </w:rPr>
            </w:pPr>
            <w:r>
              <w:t>55,3</w:t>
            </w:r>
          </w:p>
        </w:tc>
        <w:tc>
          <w:tcPr>
            <w:tcW w:w="618" w:type="dxa"/>
            <w:tcMar>
              <w:left w:w="57" w:type="dxa"/>
              <w:right w:w="57" w:type="dxa"/>
            </w:tcMar>
            <w:vAlign w:val="bottom"/>
          </w:tcPr>
          <w:p w14:paraId="44CE2DE8" w14:textId="441AC276" w:rsidR="00F7009D" w:rsidRDefault="009D6872" w:rsidP="00F7009D">
            <w:pPr>
              <w:pStyle w:val="TabellRader"/>
              <w:rPr>
                <w:rFonts w:cs="Arial"/>
                <w:szCs w:val="16"/>
              </w:rPr>
            </w:pPr>
            <w:r>
              <w:t>56,4</w:t>
            </w:r>
          </w:p>
        </w:tc>
      </w:tr>
      <w:tr w:rsidR="00F7009D" w14:paraId="7A898708" w14:textId="77777777" w:rsidTr="00F7009D">
        <w:tc>
          <w:tcPr>
            <w:tcW w:w="2883" w:type="dxa"/>
          </w:tcPr>
          <w:p w14:paraId="5B00A80C" w14:textId="77777777" w:rsidR="00F7009D" w:rsidRDefault="009D6872" w:rsidP="00F7009D">
            <w:pPr>
              <w:pStyle w:val="TabellRader"/>
              <w:keepNext/>
              <w:keepLines/>
              <w:jc w:val="left"/>
            </w:pPr>
            <w:r>
              <w:t xml:space="preserve">    Allmän pensionsavgift</w:t>
            </w:r>
          </w:p>
        </w:tc>
        <w:tc>
          <w:tcPr>
            <w:tcW w:w="617" w:type="dxa"/>
            <w:tcMar>
              <w:left w:w="57" w:type="dxa"/>
              <w:right w:w="57" w:type="dxa"/>
            </w:tcMar>
            <w:vAlign w:val="bottom"/>
          </w:tcPr>
          <w:p w14:paraId="433BBBE9" w14:textId="73026A13" w:rsidR="00F7009D" w:rsidRDefault="009D6872" w:rsidP="00F7009D">
            <w:pPr>
              <w:pStyle w:val="TabellRader"/>
              <w:rPr>
                <w:rFonts w:cs="Arial"/>
                <w:szCs w:val="16"/>
              </w:rPr>
            </w:pPr>
            <w:r>
              <w:t>86,8</w:t>
            </w:r>
          </w:p>
        </w:tc>
        <w:tc>
          <w:tcPr>
            <w:tcW w:w="617" w:type="dxa"/>
            <w:tcMar>
              <w:left w:w="57" w:type="dxa"/>
              <w:right w:w="57" w:type="dxa"/>
            </w:tcMar>
            <w:vAlign w:val="bottom"/>
          </w:tcPr>
          <w:p w14:paraId="65A4B488" w14:textId="72027114" w:rsidR="00F7009D" w:rsidRDefault="009D6872" w:rsidP="00F7009D">
            <w:pPr>
              <w:pStyle w:val="TabellRader"/>
              <w:rPr>
                <w:rFonts w:cs="Arial"/>
                <w:szCs w:val="16"/>
              </w:rPr>
            </w:pPr>
            <w:r>
              <w:t>89,2</w:t>
            </w:r>
          </w:p>
        </w:tc>
        <w:tc>
          <w:tcPr>
            <w:tcW w:w="617" w:type="dxa"/>
            <w:tcMar>
              <w:left w:w="57" w:type="dxa"/>
              <w:right w:w="57" w:type="dxa"/>
            </w:tcMar>
            <w:vAlign w:val="bottom"/>
          </w:tcPr>
          <w:p w14:paraId="7AAEABE8" w14:textId="6C9C71BE" w:rsidR="00F7009D" w:rsidRDefault="009D6872" w:rsidP="00F7009D">
            <w:pPr>
              <w:pStyle w:val="TabellRader"/>
              <w:rPr>
                <w:rFonts w:cs="Arial"/>
                <w:szCs w:val="16"/>
              </w:rPr>
            </w:pPr>
            <w:r>
              <w:t>93,5</w:t>
            </w:r>
          </w:p>
        </w:tc>
        <w:tc>
          <w:tcPr>
            <w:tcW w:w="617" w:type="dxa"/>
            <w:tcMar>
              <w:left w:w="57" w:type="dxa"/>
              <w:right w:w="57" w:type="dxa"/>
            </w:tcMar>
            <w:vAlign w:val="bottom"/>
          </w:tcPr>
          <w:p w14:paraId="1A05CFB5" w14:textId="34222A7B" w:rsidR="00F7009D" w:rsidRDefault="009D6872" w:rsidP="00F7009D">
            <w:pPr>
              <w:pStyle w:val="TabellRader"/>
              <w:rPr>
                <w:rFonts w:cs="Arial"/>
                <w:szCs w:val="16"/>
              </w:rPr>
            </w:pPr>
            <w:r>
              <w:t>97,6</w:t>
            </w:r>
          </w:p>
        </w:tc>
        <w:tc>
          <w:tcPr>
            <w:tcW w:w="618" w:type="dxa"/>
            <w:tcMar>
              <w:left w:w="57" w:type="dxa"/>
              <w:right w:w="57" w:type="dxa"/>
            </w:tcMar>
            <w:vAlign w:val="bottom"/>
          </w:tcPr>
          <w:p w14:paraId="6BFDFFEF" w14:textId="145CD263" w:rsidR="00F7009D" w:rsidRDefault="009D6872" w:rsidP="00F7009D">
            <w:pPr>
              <w:pStyle w:val="TabellRader"/>
              <w:rPr>
                <w:rFonts w:cs="Arial"/>
                <w:szCs w:val="16"/>
              </w:rPr>
            </w:pPr>
            <w:r>
              <w:t>100,7</w:t>
            </w:r>
          </w:p>
        </w:tc>
        <w:tc>
          <w:tcPr>
            <w:tcW w:w="617" w:type="dxa"/>
            <w:tcMar>
              <w:left w:w="57" w:type="dxa"/>
              <w:right w:w="57" w:type="dxa"/>
            </w:tcMar>
            <w:vAlign w:val="bottom"/>
          </w:tcPr>
          <w:p w14:paraId="0A5061F9" w14:textId="3BCCCE52" w:rsidR="00F7009D" w:rsidRDefault="009D6872" w:rsidP="00F7009D">
            <w:pPr>
              <w:pStyle w:val="TabellRader"/>
              <w:rPr>
                <w:rFonts w:cs="Arial"/>
                <w:szCs w:val="16"/>
              </w:rPr>
            </w:pPr>
            <w:r>
              <w:t>104,4</w:t>
            </w:r>
          </w:p>
        </w:tc>
        <w:tc>
          <w:tcPr>
            <w:tcW w:w="617" w:type="dxa"/>
            <w:tcMar>
              <w:left w:w="57" w:type="dxa"/>
              <w:right w:w="57" w:type="dxa"/>
            </w:tcMar>
            <w:vAlign w:val="bottom"/>
          </w:tcPr>
          <w:p w14:paraId="48CB4162" w14:textId="054BAA78" w:rsidR="00F7009D" w:rsidRDefault="009D6872" w:rsidP="00F7009D">
            <w:pPr>
              <w:pStyle w:val="TabellRader"/>
              <w:rPr>
                <w:rFonts w:cs="Arial"/>
                <w:szCs w:val="16"/>
              </w:rPr>
            </w:pPr>
            <w:r>
              <w:t>108,5</w:t>
            </w:r>
          </w:p>
        </w:tc>
        <w:tc>
          <w:tcPr>
            <w:tcW w:w="617" w:type="dxa"/>
            <w:tcMar>
              <w:left w:w="57" w:type="dxa"/>
              <w:right w:w="57" w:type="dxa"/>
            </w:tcMar>
            <w:vAlign w:val="bottom"/>
          </w:tcPr>
          <w:p w14:paraId="389821B9" w14:textId="5FE85C63" w:rsidR="00F7009D" w:rsidRDefault="009D6872" w:rsidP="00F7009D">
            <w:pPr>
              <w:pStyle w:val="TabellRader"/>
              <w:rPr>
                <w:rFonts w:cs="Arial"/>
                <w:szCs w:val="16"/>
              </w:rPr>
            </w:pPr>
            <w:r>
              <w:t>113,6</w:t>
            </w:r>
          </w:p>
        </w:tc>
        <w:tc>
          <w:tcPr>
            <w:tcW w:w="617" w:type="dxa"/>
            <w:tcMar>
              <w:left w:w="57" w:type="dxa"/>
              <w:right w:w="57" w:type="dxa"/>
            </w:tcMar>
            <w:vAlign w:val="bottom"/>
          </w:tcPr>
          <w:p w14:paraId="3F5276DF" w14:textId="118CF19A" w:rsidR="00F7009D" w:rsidRDefault="009D6872" w:rsidP="00F7009D">
            <w:pPr>
              <w:pStyle w:val="TabellRader"/>
              <w:rPr>
                <w:rFonts w:cs="Arial"/>
                <w:szCs w:val="16"/>
              </w:rPr>
            </w:pPr>
            <w:r>
              <w:t>119,2</w:t>
            </w:r>
          </w:p>
        </w:tc>
        <w:tc>
          <w:tcPr>
            <w:tcW w:w="618" w:type="dxa"/>
            <w:tcMar>
              <w:left w:w="57" w:type="dxa"/>
              <w:right w:w="57" w:type="dxa"/>
            </w:tcMar>
            <w:vAlign w:val="bottom"/>
          </w:tcPr>
          <w:p w14:paraId="59A7197C" w14:textId="6A67CE79" w:rsidR="00F7009D" w:rsidRDefault="009D6872" w:rsidP="00F7009D">
            <w:pPr>
              <w:pStyle w:val="TabellRader"/>
              <w:rPr>
                <w:rFonts w:cs="Arial"/>
                <w:szCs w:val="16"/>
              </w:rPr>
            </w:pPr>
            <w:r>
              <w:t>124,5</w:t>
            </w:r>
          </w:p>
        </w:tc>
      </w:tr>
      <w:tr w:rsidR="00F7009D" w14:paraId="2C46D204" w14:textId="77777777" w:rsidTr="00F7009D">
        <w:tc>
          <w:tcPr>
            <w:tcW w:w="2883" w:type="dxa"/>
          </w:tcPr>
          <w:p w14:paraId="090E27B5" w14:textId="77777777" w:rsidR="00F7009D" w:rsidRDefault="009D6872" w:rsidP="00F7009D">
            <w:pPr>
              <w:pStyle w:val="TabellRader"/>
              <w:keepNext/>
              <w:keepLines/>
              <w:jc w:val="left"/>
            </w:pPr>
            <w:r>
              <w:t xml:space="preserve">    Skattereduktioner m.m.</w:t>
            </w:r>
          </w:p>
        </w:tc>
        <w:tc>
          <w:tcPr>
            <w:tcW w:w="617" w:type="dxa"/>
            <w:tcMar>
              <w:left w:w="57" w:type="dxa"/>
              <w:right w:w="57" w:type="dxa"/>
            </w:tcMar>
            <w:vAlign w:val="bottom"/>
          </w:tcPr>
          <w:p w14:paraId="7F161082" w14:textId="74A912B4" w:rsidR="00F7009D" w:rsidRDefault="009D6872" w:rsidP="00F7009D">
            <w:pPr>
              <w:pStyle w:val="TabellRader"/>
              <w:rPr>
                <w:rFonts w:cs="Arial"/>
                <w:szCs w:val="16"/>
              </w:rPr>
            </w:pPr>
            <w:r>
              <w:t>-162,5</w:t>
            </w:r>
          </w:p>
        </w:tc>
        <w:tc>
          <w:tcPr>
            <w:tcW w:w="617" w:type="dxa"/>
            <w:tcMar>
              <w:left w:w="57" w:type="dxa"/>
              <w:right w:w="57" w:type="dxa"/>
            </w:tcMar>
            <w:vAlign w:val="bottom"/>
          </w:tcPr>
          <w:p w14:paraId="0C844F8E" w14:textId="3D5B15FD" w:rsidR="00F7009D" w:rsidRDefault="009D6872" w:rsidP="00F7009D">
            <w:pPr>
              <w:pStyle w:val="TabellRader"/>
              <w:rPr>
                <w:rFonts w:cs="Arial"/>
                <w:szCs w:val="16"/>
              </w:rPr>
            </w:pPr>
            <w:r>
              <w:t>-179,9</w:t>
            </w:r>
          </w:p>
        </w:tc>
        <w:tc>
          <w:tcPr>
            <w:tcW w:w="617" w:type="dxa"/>
            <w:tcMar>
              <w:left w:w="57" w:type="dxa"/>
              <w:right w:w="57" w:type="dxa"/>
            </w:tcMar>
            <w:vAlign w:val="bottom"/>
          </w:tcPr>
          <w:p w14:paraId="4AECA585" w14:textId="1A23DBD9" w:rsidR="00F7009D" w:rsidRDefault="009D6872" w:rsidP="00F7009D">
            <w:pPr>
              <w:pStyle w:val="TabellRader"/>
              <w:rPr>
                <w:rFonts w:cs="Arial"/>
                <w:szCs w:val="16"/>
              </w:rPr>
            </w:pPr>
            <w:r>
              <w:t>-189,1</w:t>
            </w:r>
          </w:p>
        </w:tc>
        <w:tc>
          <w:tcPr>
            <w:tcW w:w="617" w:type="dxa"/>
            <w:tcMar>
              <w:left w:w="57" w:type="dxa"/>
              <w:right w:w="57" w:type="dxa"/>
            </w:tcMar>
            <w:vAlign w:val="bottom"/>
          </w:tcPr>
          <w:p w14:paraId="7396BC3A" w14:textId="184C699A" w:rsidR="00F7009D" w:rsidRDefault="009D6872" w:rsidP="00F7009D">
            <w:pPr>
              <w:pStyle w:val="TabellRader"/>
              <w:rPr>
                <w:rFonts w:cs="Arial"/>
                <w:szCs w:val="16"/>
              </w:rPr>
            </w:pPr>
            <w:r>
              <w:t>-197,4</w:t>
            </w:r>
          </w:p>
        </w:tc>
        <w:tc>
          <w:tcPr>
            <w:tcW w:w="618" w:type="dxa"/>
            <w:tcMar>
              <w:left w:w="57" w:type="dxa"/>
              <w:right w:w="57" w:type="dxa"/>
            </w:tcMar>
            <w:vAlign w:val="bottom"/>
          </w:tcPr>
          <w:p w14:paraId="78BFDFE6" w14:textId="1CD8E983" w:rsidR="00F7009D" w:rsidRDefault="009D6872" w:rsidP="00F7009D">
            <w:pPr>
              <w:pStyle w:val="TabellRader"/>
              <w:rPr>
                <w:rFonts w:cs="Arial"/>
                <w:szCs w:val="16"/>
              </w:rPr>
            </w:pPr>
            <w:r>
              <w:t>-203,4</w:t>
            </w:r>
          </w:p>
        </w:tc>
        <w:tc>
          <w:tcPr>
            <w:tcW w:w="617" w:type="dxa"/>
            <w:tcMar>
              <w:left w:w="57" w:type="dxa"/>
              <w:right w:w="57" w:type="dxa"/>
            </w:tcMar>
            <w:vAlign w:val="bottom"/>
          </w:tcPr>
          <w:p w14:paraId="73FD6ADF" w14:textId="6308381F" w:rsidR="00F7009D" w:rsidRDefault="009D6872" w:rsidP="00F7009D">
            <w:pPr>
              <w:pStyle w:val="TabellRader"/>
              <w:rPr>
                <w:rFonts w:cs="Arial"/>
                <w:szCs w:val="16"/>
              </w:rPr>
            </w:pPr>
            <w:r>
              <w:t>-222,0</w:t>
            </w:r>
          </w:p>
        </w:tc>
        <w:tc>
          <w:tcPr>
            <w:tcW w:w="617" w:type="dxa"/>
            <w:tcMar>
              <w:left w:w="57" w:type="dxa"/>
              <w:right w:w="57" w:type="dxa"/>
            </w:tcMar>
            <w:vAlign w:val="bottom"/>
          </w:tcPr>
          <w:p w14:paraId="5BF9D1A4" w14:textId="290858F5" w:rsidR="00F7009D" w:rsidRDefault="009D6872" w:rsidP="00F7009D">
            <w:pPr>
              <w:pStyle w:val="TabellRader"/>
              <w:rPr>
                <w:rFonts w:cs="Arial"/>
                <w:szCs w:val="16"/>
              </w:rPr>
            </w:pPr>
            <w:r>
              <w:t>-229,0</w:t>
            </w:r>
          </w:p>
        </w:tc>
        <w:tc>
          <w:tcPr>
            <w:tcW w:w="617" w:type="dxa"/>
            <w:tcMar>
              <w:left w:w="57" w:type="dxa"/>
              <w:right w:w="57" w:type="dxa"/>
            </w:tcMar>
            <w:vAlign w:val="bottom"/>
          </w:tcPr>
          <w:p w14:paraId="19EC5852" w14:textId="5D3F38BB" w:rsidR="00F7009D" w:rsidRDefault="009D6872" w:rsidP="00F7009D">
            <w:pPr>
              <w:pStyle w:val="TabellRader"/>
              <w:rPr>
                <w:rFonts w:cs="Arial"/>
                <w:szCs w:val="16"/>
              </w:rPr>
            </w:pPr>
            <w:r>
              <w:t>-238,1</w:t>
            </w:r>
          </w:p>
        </w:tc>
        <w:tc>
          <w:tcPr>
            <w:tcW w:w="617" w:type="dxa"/>
            <w:tcMar>
              <w:left w:w="57" w:type="dxa"/>
              <w:right w:w="57" w:type="dxa"/>
            </w:tcMar>
            <w:vAlign w:val="bottom"/>
          </w:tcPr>
          <w:p w14:paraId="1B05102B" w14:textId="356EB4B9" w:rsidR="00F7009D" w:rsidRDefault="009D6872" w:rsidP="00F7009D">
            <w:pPr>
              <w:pStyle w:val="TabellRader"/>
              <w:rPr>
                <w:rFonts w:cs="Arial"/>
                <w:szCs w:val="16"/>
              </w:rPr>
            </w:pPr>
            <w:r>
              <w:t>-248,3</w:t>
            </w:r>
          </w:p>
        </w:tc>
        <w:tc>
          <w:tcPr>
            <w:tcW w:w="618" w:type="dxa"/>
            <w:tcMar>
              <w:left w:w="57" w:type="dxa"/>
              <w:right w:w="57" w:type="dxa"/>
            </w:tcMar>
            <w:vAlign w:val="bottom"/>
          </w:tcPr>
          <w:p w14:paraId="2C49F4F3" w14:textId="7814688C" w:rsidR="00F7009D" w:rsidRDefault="009D6872" w:rsidP="00F7009D">
            <w:pPr>
              <w:pStyle w:val="TabellRader"/>
              <w:rPr>
                <w:rFonts w:cs="Arial"/>
                <w:szCs w:val="16"/>
              </w:rPr>
            </w:pPr>
            <w:r>
              <w:t>-258,4</w:t>
            </w:r>
          </w:p>
        </w:tc>
      </w:tr>
      <w:tr w:rsidR="00F7009D" w14:paraId="5BF376D2" w14:textId="77777777" w:rsidTr="00F7009D">
        <w:tc>
          <w:tcPr>
            <w:tcW w:w="2883" w:type="dxa"/>
          </w:tcPr>
          <w:p w14:paraId="33F39EB9" w14:textId="77777777" w:rsidR="00F7009D" w:rsidRDefault="009D6872" w:rsidP="00F7009D">
            <w:pPr>
              <w:pStyle w:val="TabellRader"/>
              <w:keepNext/>
              <w:keepLines/>
              <w:jc w:val="left"/>
            </w:pPr>
            <w:r>
              <w:t xml:space="preserve">    Artistskatt</w:t>
            </w:r>
          </w:p>
        </w:tc>
        <w:tc>
          <w:tcPr>
            <w:tcW w:w="617" w:type="dxa"/>
            <w:tcMar>
              <w:left w:w="57" w:type="dxa"/>
              <w:right w:w="57" w:type="dxa"/>
            </w:tcMar>
            <w:vAlign w:val="bottom"/>
          </w:tcPr>
          <w:p w14:paraId="241CECAF" w14:textId="71C4D693" w:rsidR="00F7009D" w:rsidRDefault="009D6872" w:rsidP="00F7009D">
            <w:pPr>
              <w:pStyle w:val="TabellRader"/>
              <w:rPr>
                <w:rFonts w:cs="Arial"/>
                <w:szCs w:val="16"/>
              </w:rPr>
            </w:pPr>
            <w:r>
              <w:t>0,1</w:t>
            </w:r>
          </w:p>
        </w:tc>
        <w:tc>
          <w:tcPr>
            <w:tcW w:w="617" w:type="dxa"/>
            <w:tcMar>
              <w:left w:w="57" w:type="dxa"/>
              <w:right w:w="57" w:type="dxa"/>
            </w:tcMar>
            <w:vAlign w:val="bottom"/>
          </w:tcPr>
          <w:p w14:paraId="04B0C860" w14:textId="7877883B" w:rsidR="00F7009D" w:rsidRDefault="009D6872" w:rsidP="00F7009D">
            <w:pPr>
              <w:pStyle w:val="TabellRader"/>
              <w:rPr>
                <w:rFonts w:cs="Arial"/>
                <w:szCs w:val="16"/>
              </w:rPr>
            </w:pPr>
            <w:r>
              <w:t>0,1</w:t>
            </w:r>
          </w:p>
        </w:tc>
        <w:tc>
          <w:tcPr>
            <w:tcW w:w="617" w:type="dxa"/>
            <w:tcMar>
              <w:left w:w="57" w:type="dxa"/>
              <w:right w:w="57" w:type="dxa"/>
            </w:tcMar>
            <w:vAlign w:val="bottom"/>
          </w:tcPr>
          <w:p w14:paraId="0D03B357" w14:textId="796BEDFC" w:rsidR="00F7009D" w:rsidRDefault="009D6872" w:rsidP="00F7009D">
            <w:pPr>
              <w:pStyle w:val="TabellRader"/>
              <w:rPr>
                <w:rFonts w:cs="Arial"/>
                <w:szCs w:val="16"/>
              </w:rPr>
            </w:pPr>
            <w:r>
              <w:t>0,1</w:t>
            </w:r>
          </w:p>
        </w:tc>
        <w:tc>
          <w:tcPr>
            <w:tcW w:w="617" w:type="dxa"/>
            <w:tcMar>
              <w:left w:w="57" w:type="dxa"/>
              <w:right w:w="57" w:type="dxa"/>
            </w:tcMar>
            <w:vAlign w:val="bottom"/>
          </w:tcPr>
          <w:p w14:paraId="6203C760" w14:textId="5A11FCA4" w:rsidR="00F7009D" w:rsidRDefault="009D6872" w:rsidP="00F7009D">
            <w:pPr>
              <w:pStyle w:val="TabellRader"/>
              <w:rPr>
                <w:rFonts w:cs="Arial"/>
                <w:szCs w:val="16"/>
              </w:rPr>
            </w:pPr>
            <w:r>
              <w:t>0,0</w:t>
            </w:r>
          </w:p>
        </w:tc>
        <w:tc>
          <w:tcPr>
            <w:tcW w:w="618" w:type="dxa"/>
            <w:tcMar>
              <w:left w:w="57" w:type="dxa"/>
              <w:right w:w="57" w:type="dxa"/>
            </w:tcMar>
            <w:vAlign w:val="bottom"/>
          </w:tcPr>
          <w:p w14:paraId="4604A59C" w14:textId="08AF73D0" w:rsidR="00F7009D" w:rsidRDefault="009D6872" w:rsidP="00F7009D">
            <w:pPr>
              <w:pStyle w:val="TabellRader"/>
              <w:rPr>
                <w:rFonts w:cs="Arial"/>
                <w:szCs w:val="16"/>
              </w:rPr>
            </w:pPr>
            <w:r>
              <w:t>0,0</w:t>
            </w:r>
          </w:p>
        </w:tc>
        <w:tc>
          <w:tcPr>
            <w:tcW w:w="617" w:type="dxa"/>
            <w:tcMar>
              <w:left w:w="57" w:type="dxa"/>
              <w:right w:w="57" w:type="dxa"/>
            </w:tcMar>
            <w:vAlign w:val="bottom"/>
          </w:tcPr>
          <w:p w14:paraId="3B52358D" w14:textId="26D43BDF" w:rsidR="00F7009D" w:rsidRDefault="009D6872" w:rsidP="00F7009D">
            <w:pPr>
              <w:pStyle w:val="TabellRader"/>
              <w:rPr>
                <w:rFonts w:cs="Arial"/>
                <w:szCs w:val="16"/>
              </w:rPr>
            </w:pPr>
            <w:r>
              <w:t>0,0</w:t>
            </w:r>
          </w:p>
        </w:tc>
        <w:tc>
          <w:tcPr>
            <w:tcW w:w="617" w:type="dxa"/>
            <w:tcMar>
              <w:left w:w="57" w:type="dxa"/>
              <w:right w:w="57" w:type="dxa"/>
            </w:tcMar>
            <w:vAlign w:val="bottom"/>
          </w:tcPr>
          <w:p w14:paraId="5BDD40EE" w14:textId="07B6215B" w:rsidR="00F7009D" w:rsidRDefault="009D6872" w:rsidP="00F7009D">
            <w:pPr>
              <w:pStyle w:val="TabellRader"/>
              <w:rPr>
                <w:rFonts w:cs="Arial"/>
                <w:szCs w:val="16"/>
              </w:rPr>
            </w:pPr>
            <w:r>
              <w:t>0,0</w:t>
            </w:r>
          </w:p>
        </w:tc>
        <w:tc>
          <w:tcPr>
            <w:tcW w:w="617" w:type="dxa"/>
            <w:tcMar>
              <w:left w:w="57" w:type="dxa"/>
              <w:right w:w="57" w:type="dxa"/>
            </w:tcMar>
            <w:vAlign w:val="bottom"/>
          </w:tcPr>
          <w:p w14:paraId="5210DB14" w14:textId="0296A0A2" w:rsidR="00F7009D" w:rsidRDefault="009D6872" w:rsidP="00F7009D">
            <w:pPr>
              <w:pStyle w:val="TabellRader"/>
              <w:rPr>
                <w:rFonts w:cs="Arial"/>
                <w:szCs w:val="16"/>
              </w:rPr>
            </w:pPr>
            <w:r>
              <w:t>0,0</w:t>
            </w:r>
          </w:p>
        </w:tc>
        <w:tc>
          <w:tcPr>
            <w:tcW w:w="617" w:type="dxa"/>
            <w:tcMar>
              <w:left w:w="57" w:type="dxa"/>
              <w:right w:w="57" w:type="dxa"/>
            </w:tcMar>
            <w:vAlign w:val="bottom"/>
          </w:tcPr>
          <w:p w14:paraId="6BB16854" w14:textId="0E83F72A" w:rsidR="00F7009D" w:rsidRDefault="009D6872" w:rsidP="00F7009D">
            <w:pPr>
              <w:pStyle w:val="TabellRader"/>
              <w:rPr>
                <w:rFonts w:cs="Arial"/>
                <w:szCs w:val="16"/>
              </w:rPr>
            </w:pPr>
            <w:r>
              <w:t>0,0</w:t>
            </w:r>
          </w:p>
        </w:tc>
        <w:tc>
          <w:tcPr>
            <w:tcW w:w="618" w:type="dxa"/>
            <w:tcMar>
              <w:left w:w="57" w:type="dxa"/>
              <w:right w:w="57" w:type="dxa"/>
            </w:tcMar>
            <w:vAlign w:val="bottom"/>
          </w:tcPr>
          <w:p w14:paraId="0FFC4519" w14:textId="5CB8AA1E" w:rsidR="00F7009D" w:rsidRDefault="009D6872" w:rsidP="00F7009D">
            <w:pPr>
              <w:pStyle w:val="TabellRader"/>
              <w:rPr>
                <w:rFonts w:cs="Arial"/>
                <w:szCs w:val="16"/>
              </w:rPr>
            </w:pPr>
            <w:r>
              <w:t>0,0</w:t>
            </w:r>
          </w:p>
        </w:tc>
      </w:tr>
      <w:tr w:rsidR="00F7009D" w14:paraId="41A6C01E" w14:textId="77777777" w:rsidTr="00F7009D">
        <w:tc>
          <w:tcPr>
            <w:tcW w:w="2883" w:type="dxa"/>
          </w:tcPr>
          <w:p w14:paraId="26222C9C" w14:textId="77777777" w:rsidR="00F7009D" w:rsidRDefault="009D6872" w:rsidP="00F7009D">
            <w:pPr>
              <w:pStyle w:val="TabellRader"/>
              <w:keepNext/>
              <w:keepLines/>
              <w:jc w:val="left"/>
              <w:rPr>
                <w:i/>
                <w:iCs/>
              </w:rPr>
            </w:pPr>
            <w:r>
              <w:rPr>
                <w:i/>
                <w:iCs/>
              </w:rPr>
              <w:t xml:space="preserve">  Indirekta skatter</w:t>
            </w:r>
          </w:p>
        </w:tc>
        <w:tc>
          <w:tcPr>
            <w:tcW w:w="617" w:type="dxa"/>
            <w:tcMar>
              <w:left w:w="57" w:type="dxa"/>
              <w:right w:w="57" w:type="dxa"/>
            </w:tcMar>
            <w:vAlign w:val="bottom"/>
          </w:tcPr>
          <w:p w14:paraId="081619BE" w14:textId="7D4787D8" w:rsidR="00F7009D" w:rsidRDefault="009D6872" w:rsidP="00F7009D">
            <w:pPr>
              <w:pStyle w:val="TabellRader"/>
              <w:rPr>
                <w:rFonts w:cs="Arial"/>
                <w:i/>
                <w:iCs/>
                <w:szCs w:val="16"/>
              </w:rPr>
            </w:pPr>
            <w:r w:rsidRPr="00F06BFD">
              <w:rPr>
                <w:i/>
              </w:rPr>
              <w:t>391,4</w:t>
            </w:r>
          </w:p>
        </w:tc>
        <w:tc>
          <w:tcPr>
            <w:tcW w:w="617" w:type="dxa"/>
            <w:tcMar>
              <w:left w:w="57" w:type="dxa"/>
              <w:right w:w="57" w:type="dxa"/>
            </w:tcMar>
            <w:vAlign w:val="bottom"/>
          </w:tcPr>
          <w:p w14:paraId="52E642EC" w14:textId="1B2A8014" w:rsidR="00F7009D" w:rsidRDefault="009D6872" w:rsidP="00F7009D">
            <w:pPr>
              <w:pStyle w:val="TabellRader"/>
              <w:rPr>
                <w:rFonts w:cs="Arial"/>
                <w:i/>
                <w:iCs/>
                <w:szCs w:val="16"/>
              </w:rPr>
            </w:pPr>
            <w:r w:rsidRPr="00F06BFD">
              <w:rPr>
                <w:i/>
              </w:rPr>
              <w:t>399,4</w:t>
            </w:r>
          </w:p>
        </w:tc>
        <w:tc>
          <w:tcPr>
            <w:tcW w:w="617" w:type="dxa"/>
            <w:tcMar>
              <w:left w:w="57" w:type="dxa"/>
              <w:right w:w="57" w:type="dxa"/>
            </w:tcMar>
            <w:vAlign w:val="bottom"/>
          </w:tcPr>
          <w:p w14:paraId="66A23AB6" w14:textId="7C383163" w:rsidR="00F7009D" w:rsidRDefault="009D6872" w:rsidP="00F7009D">
            <w:pPr>
              <w:pStyle w:val="TabellRader"/>
              <w:rPr>
                <w:rFonts w:cs="Arial"/>
                <w:i/>
                <w:iCs/>
                <w:szCs w:val="16"/>
              </w:rPr>
            </w:pPr>
            <w:r w:rsidRPr="00F06BFD">
              <w:rPr>
                <w:i/>
              </w:rPr>
              <w:t>417,8</w:t>
            </w:r>
          </w:p>
        </w:tc>
        <w:tc>
          <w:tcPr>
            <w:tcW w:w="617" w:type="dxa"/>
            <w:tcMar>
              <w:left w:w="57" w:type="dxa"/>
              <w:right w:w="57" w:type="dxa"/>
            </w:tcMar>
            <w:vAlign w:val="bottom"/>
          </w:tcPr>
          <w:p w14:paraId="78B3564B" w14:textId="274E30AB" w:rsidR="00F7009D" w:rsidRDefault="009D6872" w:rsidP="00F7009D">
            <w:pPr>
              <w:pStyle w:val="TabellRader"/>
              <w:rPr>
                <w:rFonts w:cs="Arial"/>
                <w:i/>
                <w:iCs/>
                <w:szCs w:val="16"/>
              </w:rPr>
            </w:pPr>
            <w:r w:rsidRPr="00F06BFD">
              <w:rPr>
                <w:i/>
              </w:rPr>
              <w:t>432,3</w:t>
            </w:r>
          </w:p>
        </w:tc>
        <w:tc>
          <w:tcPr>
            <w:tcW w:w="618" w:type="dxa"/>
            <w:tcMar>
              <w:left w:w="57" w:type="dxa"/>
              <w:right w:w="57" w:type="dxa"/>
            </w:tcMar>
            <w:vAlign w:val="bottom"/>
          </w:tcPr>
          <w:p w14:paraId="130276F5" w14:textId="117FD05D" w:rsidR="00F7009D" w:rsidRDefault="009D6872" w:rsidP="00F7009D">
            <w:pPr>
              <w:pStyle w:val="TabellRader"/>
              <w:rPr>
                <w:rFonts w:cs="Arial"/>
                <w:i/>
                <w:iCs/>
                <w:szCs w:val="16"/>
              </w:rPr>
            </w:pPr>
            <w:r w:rsidRPr="00F06BFD">
              <w:rPr>
                <w:i/>
              </w:rPr>
              <w:t>444,6</w:t>
            </w:r>
          </w:p>
        </w:tc>
        <w:tc>
          <w:tcPr>
            <w:tcW w:w="617" w:type="dxa"/>
            <w:tcMar>
              <w:left w:w="57" w:type="dxa"/>
              <w:right w:w="57" w:type="dxa"/>
            </w:tcMar>
            <w:vAlign w:val="bottom"/>
          </w:tcPr>
          <w:p w14:paraId="609A4448" w14:textId="34D740DF" w:rsidR="00F7009D" w:rsidRDefault="009D6872" w:rsidP="00F7009D">
            <w:pPr>
              <w:pStyle w:val="TabellRader"/>
              <w:rPr>
                <w:rFonts w:cs="Arial"/>
                <w:i/>
                <w:iCs/>
                <w:szCs w:val="16"/>
              </w:rPr>
            </w:pPr>
            <w:r w:rsidRPr="00F06BFD">
              <w:rPr>
                <w:i/>
              </w:rPr>
              <w:t>460,9</w:t>
            </w:r>
          </w:p>
        </w:tc>
        <w:tc>
          <w:tcPr>
            <w:tcW w:w="617" w:type="dxa"/>
            <w:tcMar>
              <w:left w:w="57" w:type="dxa"/>
              <w:right w:w="57" w:type="dxa"/>
            </w:tcMar>
            <w:vAlign w:val="bottom"/>
          </w:tcPr>
          <w:p w14:paraId="193A6F9A" w14:textId="7E334970" w:rsidR="00F7009D" w:rsidRDefault="009D6872" w:rsidP="00F7009D">
            <w:pPr>
              <w:pStyle w:val="TabellRader"/>
              <w:rPr>
                <w:rFonts w:cs="Arial"/>
                <w:i/>
                <w:iCs/>
                <w:szCs w:val="16"/>
              </w:rPr>
            </w:pPr>
            <w:r w:rsidRPr="00F06BFD">
              <w:rPr>
                <w:i/>
              </w:rPr>
              <w:t>480,1</w:t>
            </w:r>
          </w:p>
        </w:tc>
        <w:tc>
          <w:tcPr>
            <w:tcW w:w="617" w:type="dxa"/>
            <w:tcMar>
              <w:left w:w="57" w:type="dxa"/>
              <w:right w:w="57" w:type="dxa"/>
            </w:tcMar>
            <w:vAlign w:val="bottom"/>
          </w:tcPr>
          <w:p w14:paraId="71D81A91" w14:textId="47649D68" w:rsidR="00F7009D" w:rsidRDefault="009D6872" w:rsidP="00F7009D">
            <w:pPr>
              <w:pStyle w:val="TabellRader"/>
              <w:rPr>
                <w:rFonts w:cs="Arial"/>
                <w:i/>
                <w:iCs/>
                <w:szCs w:val="16"/>
              </w:rPr>
            </w:pPr>
            <w:r w:rsidRPr="00F06BFD">
              <w:rPr>
                <w:i/>
              </w:rPr>
              <w:t>501,7</w:t>
            </w:r>
          </w:p>
        </w:tc>
        <w:tc>
          <w:tcPr>
            <w:tcW w:w="617" w:type="dxa"/>
            <w:tcMar>
              <w:left w:w="57" w:type="dxa"/>
              <w:right w:w="57" w:type="dxa"/>
            </w:tcMar>
            <w:vAlign w:val="bottom"/>
          </w:tcPr>
          <w:p w14:paraId="0A8032A7" w14:textId="2753CC7E" w:rsidR="00F7009D" w:rsidRDefault="009D6872" w:rsidP="00F7009D">
            <w:pPr>
              <w:pStyle w:val="TabellRader"/>
              <w:rPr>
                <w:rFonts w:cs="Arial"/>
                <w:i/>
                <w:iCs/>
                <w:szCs w:val="16"/>
              </w:rPr>
            </w:pPr>
            <w:r w:rsidRPr="00F06BFD">
              <w:rPr>
                <w:i/>
              </w:rPr>
              <w:t>523,5</w:t>
            </w:r>
          </w:p>
        </w:tc>
        <w:tc>
          <w:tcPr>
            <w:tcW w:w="618" w:type="dxa"/>
            <w:tcMar>
              <w:left w:w="57" w:type="dxa"/>
              <w:right w:w="57" w:type="dxa"/>
            </w:tcMar>
            <w:vAlign w:val="bottom"/>
          </w:tcPr>
          <w:p w14:paraId="7323DB73" w14:textId="1D5BB924" w:rsidR="00F7009D" w:rsidRDefault="009D6872" w:rsidP="00F7009D">
            <w:pPr>
              <w:pStyle w:val="TabellRader"/>
              <w:rPr>
                <w:rFonts w:cs="Arial"/>
                <w:i/>
                <w:iCs/>
                <w:szCs w:val="16"/>
              </w:rPr>
            </w:pPr>
            <w:r w:rsidRPr="00F06BFD">
              <w:rPr>
                <w:i/>
              </w:rPr>
              <w:t>545,6</w:t>
            </w:r>
          </w:p>
        </w:tc>
      </w:tr>
      <w:tr w:rsidR="00F7009D" w14:paraId="4D8E4A5A" w14:textId="77777777" w:rsidTr="00F7009D">
        <w:tc>
          <w:tcPr>
            <w:tcW w:w="2883" w:type="dxa"/>
          </w:tcPr>
          <w:p w14:paraId="3525039C" w14:textId="77777777" w:rsidR="00F7009D" w:rsidRDefault="009D6872" w:rsidP="00F7009D">
            <w:pPr>
              <w:pStyle w:val="TabellRader"/>
              <w:keepNext/>
              <w:keepLines/>
              <w:jc w:val="left"/>
            </w:pPr>
            <w:r>
              <w:t xml:space="preserve">    Arbetsgivaravgifter</w:t>
            </w:r>
          </w:p>
        </w:tc>
        <w:tc>
          <w:tcPr>
            <w:tcW w:w="617" w:type="dxa"/>
            <w:tcMar>
              <w:left w:w="57" w:type="dxa"/>
              <w:right w:w="57" w:type="dxa"/>
            </w:tcMar>
            <w:vAlign w:val="bottom"/>
          </w:tcPr>
          <w:p w14:paraId="680840CD" w14:textId="6EBDF126" w:rsidR="00F7009D" w:rsidRDefault="009D6872" w:rsidP="00F7009D">
            <w:pPr>
              <w:pStyle w:val="TabellRader"/>
              <w:rPr>
                <w:rFonts w:cs="Arial"/>
                <w:szCs w:val="16"/>
              </w:rPr>
            </w:pPr>
            <w:r>
              <w:t>392,4</w:t>
            </w:r>
          </w:p>
        </w:tc>
        <w:tc>
          <w:tcPr>
            <w:tcW w:w="617" w:type="dxa"/>
            <w:tcMar>
              <w:left w:w="57" w:type="dxa"/>
              <w:right w:w="57" w:type="dxa"/>
            </w:tcMar>
            <w:vAlign w:val="bottom"/>
          </w:tcPr>
          <w:p w14:paraId="1FAADD1B" w14:textId="3161E35C" w:rsidR="00F7009D" w:rsidRDefault="009D6872" w:rsidP="00F7009D">
            <w:pPr>
              <w:pStyle w:val="TabellRader"/>
              <w:rPr>
                <w:rFonts w:cs="Arial"/>
                <w:szCs w:val="16"/>
              </w:rPr>
            </w:pPr>
            <w:r>
              <w:t>403,9</w:t>
            </w:r>
          </w:p>
        </w:tc>
        <w:tc>
          <w:tcPr>
            <w:tcW w:w="617" w:type="dxa"/>
            <w:tcMar>
              <w:left w:w="57" w:type="dxa"/>
              <w:right w:w="57" w:type="dxa"/>
            </w:tcMar>
            <w:vAlign w:val="bottom"/>
          </w:tcPr>
          <w:p w14:paraId="78F1061C" w14:textId="4B775B68" w:rsidR="00F7009D" w:rsidRDefault="009D6872" w:rsidP="00F7009D">
            <w:pPr>
              <w:pStyle w:val="TabellRader"/>
              <w:rPr>
                <w:rFonts w:cs="Arial"/>
                <w:szCs w:val="16"/>
              </w:rPr>
            </w:pPr>
            <w:r>
              <w:t>426,6</w:t>
            </w:r>
          </w:p>
        </w:tc>
        <w:tc>
          <w:tcPr>
            <w:tcW w:w="617" w:type="dxa"/>
            <w:tcMar>
              <w:left w:w="57" w:type="dxa"/>
              <w:right w:w="57" w:type="dxa"/>
            </w:tcMar>
            <w:vAlign w:val="bottom"/>
          </w:tcPr>
          <w:p w14:paraId="51844DF1" w14:textId="6F151FBC" w:rsidR="00F7009D" w:rsidRDefault="009D6872" w:rsidP="00F7009D">
            <w:pPr>
              <w:pStyle w:val="TabellRader"/>
              <w:rPr>
                <w:rFonts w:cs="Arial"/>
                <w:szCs w:val="16"/>
              </w:rPr>
            </w:pPr>
            <w:r>
              <w:t>442,4</w:t>
            </w:r>
          </w:p>
        </w:tc>
        <w:tc>
          <w:tcPr>
            <w:tcW w:w="618" w:type="dxa"/>
            <w:tcMar>
              <w:left w:w="57" w:type="dxa"/>
              <w:right w:w="57" w:type="dxa"/>
            </w:tcMar>
            <w:vAlign w:val="bottom"/>
          </w:tcPr>
          <w:p w14:paraId="5BAEF46F" w14:textId="053DBCE0" w:rsidR="00F7009D" w:rsidRDefault="009D6872" w:rsidP="00F7009D">
            <w:pPr>
              <w:pStyle w:val="TabellRader"/>
              <w:rPr>
                <w:rFonts w:cs="Arial"/>
                <w:szCs w:val="16"/>
              </w:rPr>
            </w:pPr>
            <w:r>
              <w:t>454,3</w:t>
            </w:r>
          </w:p>
        </w:tc>
        <w:tc>
          <w:tcPr>
            <w:tcW w:w="617" w:type="dxa"/>
            <w:tcMar>
              <w:left w:w="57" w:type="dxa"/>
              <w:right w:w="57" w:type="dxa"/>
            </w:tcMar>
            <w:vAlign w:val="bottom"/>
          </w:tcPr>
          <w:p w14:paraId="61E43704" w14:textId="4E9AE9E4" w:rsidR="00F7009D" w:rsidRDefault="009D6872" w:rsidP="00F7009D">
            <w:pPr>
              <w:pStyle w:val="TabellRader"/>
              <w:rPr>
                <w:rFonts w:cs="Arial"/>
                <w:szCs w:val="16"/>
              </w:rPr>
            </w:pPr>
            <w:r>
              <w:t>473,3</w:t>
            </w:r>
          </w:p>
        </w:tc>
        <w:tc>
          <w:tcPr>
            <w:tcW w:w="617" w:type="dxa"/>
            <w:tcMar>
              <w:left w:w="57" w:type="dxa"/>
              <w:right w:w="57" w:type="dxa"/>
            </w:tcMar>
            <w:vAlign w:val="bottom"/>
          </w:tcPr>
          <w:p w14:paraId="0B1F757D" w14:textId="65729485" w:rsidR="00F7009D" w:rsidRDefault="009D6872" w:rsidP="00F7009D">
            <w:pPr>
              <w:pStyle w:val="TabellRader"/>
              <w:rPr>
                <w:rFonts w:cs="Arial"/>
                <w:szCs w:val="16"/>
              </w:rPr>
            </w:pPr>
            <w:r>
              <w:t>493,3</w:t>
            </w:r>
          </w:p>
        </w:tc>
        <w:tc>
          <w:tcPr>
            <w:tcW w:w="617" w:type="dxa"/>
            <w:tcMar>
              <w:left w:w="57" w:type="dxa"/>
              <w:right w:w="57" w:type="dxa"/>
            </w:tcMar>
            <w:vAlign w:val="bottom"/>
          </w:tcPr>
          <w:p w14:paraId="50EAF880" w14:textId="00E529AD" w:rsidR="00F7009D" w:rsidRDefault="009D6872" w:rsidP="00F7009D">
            <w:pPr>
              <w:pStyle w:val="TabellRader"/>
              <w:rPr>
                <w:rFonts w:cs="Arial"/>
                <w:szCs w:val="16"/>
              </w:rPr>
            </w:pPr>
            <w:r>
              <w:t>516,1</w:t>
            </w:r>
          </w:p>
        </w:tc>
        <w:tc>
          <w:tcPr>
            <w:tcW w:w="617" w:type="dxa"/>
            <w:tcMar>
              <w:left w:w="57" w:type="dxa"/>
              <w:right w:w="57" w:type="dxa"/>
            </w:tcMar>
            <w:vAlign w:val="bottom"/>
          </w:tcPr>
          <w:p w14:paraId="614C3A43" w14:textId="2FD9BE65" w:rsidR="00F7009D" w:rsidRDefault="009D6872" w:rsidP="00F7009D">
            <w:pPr>
              <w:pStyle w:val="TabellRader"/>
              <w:rPr>
                <w:rFonts w:cs="Arial"/>
                <w:szCs w:val="16"/>
              </w:rPr>
            </w:pPr>
            <w:r>
              <w:t>539,4</w:t>
            </w:r>
          </w:p>
        </w:tc>
        <w:tc>
          <w:tcPr>
            <w:tcW w:w="618" w:type="dxa"/>
            <w:tcMar>
              <w:left w:w="57" w:type="dxa"/>
              <w:right w:w="57" w:type="dxa"/>
            </w:tcMar>
            <w:vAlign w:val="bottom"/>
          </w:tcPr>
          <w:p w14:paraId="44640E88" w14:textId="2D01DA58" w:rsidR="00F7009D" w:rsidRDefault="009D6872" w:rsidP="00F7009D">
            <w:pPr>
              <w:pStyle w:val="TabellRader"/>
              <w:rPr>
                <w:rFonts w:cs="Arial"/>
                <w:szCs w:val="16"/>
              </w:rPr>
            </w:pPr>
            <w:r>
              <w:t>562,6</w:t>
            </w:r>
          </w:p>
        </w:tc>
      </w:tr>
      <w:tr w:rsidR="00F7009D" w14:paraId="7BDB63B1" w14:textId="77777777" w:rsidTr="00F7009D">
        <w:tc>
          <w:tcPr>
            <w:tcW w:w="2883" w:type="dxa"/>
          </w:tcPr>
          <w:p w14:paraId="66C73B74" w14:textId="77777777" w:rsidR="00F7009D" w:rsidRDefault="009D6872" w:rsidP="00F7009D">
            <w:pPr>
              <w:pStyle w:val="TabellRader"/>
              <w:keepNext/>
              <w:keepLines/>
              <w:jc w:val="left"/>
            </w:pPr>
            <w:r>
              <w:t xml:space="preserve">    Egenavgifter</w:t>
            </w:r>
          </w:p>
        </w:tc>
        <w:tc>
          <w:tcPr>
            <w:tcW w:w="617" w:type="dxa"/>
            <w:tcMar>
              <w:left w:w="57" w:type="dxa"/>
              <w:right w:w="57" w:type="dxa"/>
            </w:tcMar>
            <w:vAlign w:val="bottom"/>
          </w:tcPr>
          <w:p w14:paraId="0440CC67" w14:textId="28FBE14A" w:rsidR="00F7009D" w:rsidRDefault="009D6872" w:rsidP="00F7009D">
            <w:pPr>
              <w:pStyle w:val="TabellRader"/>
              <w:rPr>
                <w:rFonts w:cs="Arial"/>
                <w:szCs w:val="16"/>
              </w:rPr>
            </w:pPr>
            <w:r>
              <w:t>11,6</w:t>
            </w:r>
          </w:p>
        </w:tc>
        <w:tc>
          <w:tcPr>
            <w:tcW w:w="617" w:type="dxa"/>
            <w:tcMar>
              <w:left w:w="57" w:type="dxa"/>
              <w:right w:w="57" w:type="dxa"/>
            </w:tcMar>
            <w:vAlign w:val="bottom"/>
          </w:tcPr>
          <w:p w14:paraId="44EE372D" w14:textId="00FCB3A9" w:rsidR="00F7009D" w:rsidRDefault="009D6872" w:rsidP="00F7009D">
            <w:pPr>
              <w:pStyle w:val="TabellRader"/>
              <w:rPr>
                <w:rFonts w:cs="Arial"/>
                <w:szCs w:val="16"/>
              </w:rPr>
            </w:pPr>
            <w:r>
              <w:t>12,4</w:t>
            </w:r>
          </w:p>
        </w:tc>
        <w:tc>
          <w:tcPr>
            <w:tcW w:w="617" w:type="dxa"/>
            <w:tcMar>
              <w:left w:w="57" w:type="dxa"/>
              <w:right w:w="57" w:type="dxa"/>
            </w:tcMar>
            <w:vAlign w:val="bottom"/>
          </w:tcPr>
          <w:p w14:paraId="01C79630" w14:textId="00FBEF7B" w:rsidR="00F7009D" w:rsidRDefault="009D6872" w:rsidP="00F7009D">
            <w:pPr>
              <w:pStyle w:val="TabellRader"/>
              <w:rPr>
                <w:rFonts w:cs="Arial"/>
                <w:szCs w:val="16"/>
              </w:rPr>
            </w:pPr>
            <w:r>
              <w:t>12,4</w:t>
            </w:r>
          </w:p>
        </w:tc>
        <w:tc>
          <w:tcPr>
            <w:tcW w:w="617" w:type="dxa"/>
            <w:tcMar>
              <w:left w:w="57" w:type="dxa"/>
              <w:right w:w="57" w:type="dxa"/>
            </w:tcMar>
            <w:vAlign w:val="bottom"/>
          </w:tcPr>
          <w:p w14:paraId="60D964EF" w14:textId="2B736EC6" w:rsidR="00F7009D" w:rsidRDefault="009D6872" w:rsidP="00F7009D">
            <w:pPr>
              <w:pStyle w:val="TabellRader"/>
              <w:rPr>
                <w:rFonts w:cs="Arial"/>
                <w:szCs w:val="16"/>
              </w:rPr>
            </w:pPr>
            <w:r>
              <w:t>12,0</w:t>
            </w:r>
          </w:p>
        </w:tc>
        <w:tc>
          <w:tcPr>
            <w:tcW w:w="618" w:type="dxa"/>
            <w:tcMar>
              <w:left w:w="57" w:type="dxa"/>
              <w:right w:w="57" w:type="dxa"/>
            </w:tcMar>
            <w:vAlign w:val="bottom"/>
          </w:tcPr>
          <w:p w14:paraId="0F021932" w14:textId="31182767" w:rsidR="00F7009D" w:rsidRDefault="009D6872" w:rsidP="00F7009D">
            <w:pPr>
              <w:pStyle w:val="TabellRader"/>
              <w:rPr>
                <w:rFonts w:cs="Arial"/>
                <w:szCs w:val="16"/>
              </w:rPr>
            </w:pPr>
            <w:r>
              <w:t>12,8</w:t>
            </w:r>
          </w:p>
        </w:tc>
        <w:tc>
          <w:tcPr>
            <w:tcW w:w="617" w:type="dxa"/>
            <w:tcMar>
              <w:left w:w="57" w:type="dxa"/>
              <w:right w:w="57" w:type="dxa"/>
            </w:tcMar>
            <w:vAlign w:val="bottom"/>
          </w:tcPr>
          <w:p w14:paraId="5E8D3AA6" w14:textId="20B2BCA0" w:rsidR="00F7009D" w:rsidRDefault="009D6872" w:rsidP="00F7009D">
            <w:pPr>
              <w:pStyle w:val="TabellRader"/>
              <w:rPr>
                <w:rFonts w:cs="Arial"/>
                <w:szCs w:val="16"/>
              </w:rPr>
            </w:pPr>
            <w:r>
              <w:t>13,6</w:t>
            </w:r>
          </w:p>
        </w:tc>
        <w:tc>
          <w:tcPr>
            <w:tcW w:w="617" w:type="dxa"/>
            <w:tcMar>
              <w:left w:w="57" w:type="dxa"/>
              <w:right w:w="57" w:type="dxa"/>
            </w:tcMar>
            <w:vAlign w:val="bottom"/>
          </w:tcPr>
          <w:p w14:paraId="6B0FE7F1" w14:textId="50E9DC3A" w:rsidR="00F7009D" w:rsidRDefault="009D6872" w:rsidP="00F7009D">
            <w:pPr>
              <w:pStyle w:val="TabellRader"/>
              <w:rPr>
                <w:rFonts w:cs="Arial"/>
                <w:szCs w:val="16"/>
              </w:rPr>
            </w:pPr>
            <w:r>
              <w:t>14,3</w:t>
            </w:r>
          </w:p>
        </w:tc>
        <w:tc>
          <w:tcPr>
            <w:tcW w:w="617" w:type="dxa"/>
            <w:tcMar>
              <w:left w:w="57" w:type="dxa"/>
              <w:right w:w="57" w:type="dxa"/>
            </w:tcMar>
            <w:vAlign w:val="bottom"/>
          </w:tcPr>
          <w:p w14:paraId="5C41E922" w14:textId="76100B41" w:rsidR="00F7009D" w:rsidRDefault="009D6872" w:rsidP="00F7009D">
            <w:pPr>
              <w:pStyle w:val="TabellRader"/>
              <w:rPr>
                <w:rFonts w:cs="Arial"/>
                <w:szCs w:val="16"/>
              </w:rPr>
            </w:pPr>
            <w:r>
              <w:t>15,1</w:t>
            </w:r>
          </w:p>
        </w:tc>
        <w:tc>
          <w:tcPr>
            <w:tcW w:w="617" w:type="dxa"/>
            <w:tcMar>
              <w:left w:w="57" w:type="dxa"/>
              <w:right w:w="57" w:type="dxa"/>
            </w:tcMar>
            <w:vAlign w:val="bottom"/>
          </w:tcPr>
          <w:p w14:paraId="67999C6F" w14:textId="128D8B97" w:rsidR="00F7009D" w:rsidRDefault="009D6872" w:rsidP="00F7009D">
            <w:pPr>
              <w:pStyle w:val="TabellRader"/>
              <w:rPr>
                <w:rFonts w:cs="Arial"/>
                <w:szCs w:val="16"/>
              </w:rPr>
            </w:pPr>
            <w:r>
              <w:t>16,0</w:t>
            </w:r>
          </w:p>
        </w:tc>
        <w:tc>
          <w:tcPr>
            <w:tcW w:w="618" w:type="dxa"/>
            <w:tcMar>
              <w:left w:w="57" w:type="dxa"/>
              <w:right w:w="57" w:type="dxa"/>
            </w:tcMar>
            <w:vAlign w:val="bottom"/>
          </w:tcPr>
          <w:p w14:paraId="0B133B6C" w14:textId="7EF0E9F7" w:rsidR="00F7009D" w:rsidRDefault="009D6872" w:rsidP="00F7009D">
            <w:pPr>
              <w:pStyle w:val="TabellRader"/>
              <w:rPr>
                <w:rFonts w:cs="Arial"/>
                <w:szCs w:val="16"/>
              </w:rPr>
            </w:pPr>
            <w:r>
              <w:t>16,9</w:t>
            </w:r>
          </w:p>
        </w:tc>
      </w:tr>
      <w:tr w:rsidR="00F7009D" w14:paraId="7696886B" w14:textId="77777777" w:rsidTr="00F7009D">
        <w:tc>
          <w:tcPr>
            <w:tcW w:w="2883" w:type="dxa"/>
          </w:tcPr>
          <w:p w14:paraId="2A8C65C1" w14:textId="77777777" w:rsidR="00F7009D" w:rsidRDefault="009D6872" w:rsidP="00F7009D">
            <w:pPr>
              <w:pStyle w:val="TabellRader"/>
              <w:keepNext/>
              <w:keepLines/>
              <w:jc w:val="left"/>
            </w:pPr>
            <w:r>
              <w:t xml:space="preserve">    Särskild löneskatt</w:t>
            </w:r>
          </w:p>
        </w:tc>
        <w:tc>
          <w:tcPr>
            <w:tcW w:w="617" w:type="dxa"/>
            <w:tcMar>
              <w:left w:w="57" w:type="dxa"/>
              <w:right w:w="57" w:type="dxa"/>
            </w:tcMar>
            <w:vAlign w:val="bottom"/>
          </w:tcPr>
          <w:p w14:paraId="67285888" w14:textId="45C05898" w:rsidR="00F7009D" w:rsidRDefault="009D6872" w:rsidP="00F7009D">
            <w:pPr>
              <w:pStyle w:val="TabellRader"/>
              <w:rPr>
                <w:rFonts w:cs="Arial"/>
                <w:szCs w:val="16"/>
              </w:rPr>
            </w:pPr>
            <w:r>
              <w:t>32,5</w:t>
            </w:r>
          </w:p>
        </w:tc>
        <w:tc>
          <w:tcPr>
            <w:tcW w:w="617" w:type="dxa"/>
            <w:tcMar>
              <w:left w:w="57" w:type="dxa"/>
              <w:right w:w="57" w:type="dxa"/>
            </w:tcMar>
            <w:vAlign w:val="bottom"/>
          </w:tcPr>
          <w:p w14:paraId="11D934D2" w14:textId="2C28FA0A" w:rsidR="00F7009D" w:rsidRDefault="009D6872" w:rsidP="00F7009D">
            <w:pPr>
              <w:pStyle w:val="TabellRader"/>
              <w:rPr>
                <w:rFonts w:cs="Arial"/>
                <w:szCs w:val="16"/>
              </w:rPr>
            </w:pPr>
            <w:r>
              <w:t>33,1</w:t>
            </w:r>
          </w:p>
        </w:tc>
        <w:tc>
          <w:tcPr>
            <w:tcW w:w="617" w:type="dxa"/>
            <w:tcMar>
              <w:left w:w="57" w:type="dxa"/>
              <w:right w:w="57" w:type="dxa"/>
            </w:tcMar>
            <w:vAlign w:val="bottom"/>
          </w:tcPr>
          <w:p w14:paraId="54CC26D7" w14:textId="0097B1AC" w:rsidR="00F7009D" w:rsidRDefault="009D6872" w:rsidP="00F7009D">
            <w:pPr>
              <w:pStyle w:val="TabellRader"/>
              <w:rPr>
                <w:rFonts w:cs="Arial"/>
                <w:szCs w:val="16"/>
              </w:rPr>
            </w:pPr>
            <w:r>
              <w:t>36,2</w:t>
            </w:r>
          </w:p>
        </w:tc>
        <w:tc>
          <w:tcPr>
            <w:tcW w:w="617" w:type="dxa"/>
            <w:tcMar>
              <w:left w:w="57" w:type="dxa"/>
              <w:right w:w="57" w:type="dxa"/>
            </w:tcMar>
            <w:vAlign w:val="bottom"/>
          </w:tcPr>
          <w:p w14:paraId="36FAFC0B" w14:textId="30956C4D" w:rsidR="00F7009D" w:rsidRDefault="009D6872" w:rsidP="00F7009D">
            <w:pPr>
              <w:pStyle w:val="TabellRader"/>
              <w:rPr>
                <w:rFonts w:cs="Arial"/>
                <w:szCs w:val="16"/>
              </w:rPr>
            </w:pPr>
            <w:r>
              <w:t>37,4</w:t>
            </w:r>
          </w:p>
        </w:tc>
        <w:tc>
          <w:tcPr>
            <w:tcW w:w="618" w:type="dxa"/>
            <w:tcMar>
              <w:left w:w="57" w:type="dxa"/>
              <w:right w:w="57" w:type="dxa"/>
            </w:tcMar>
            <w:vAlign w:val="bottom"/>
          </w:tcPr>
          <w:p w14:paraId="55A40816" w14:textId="1B9122B2" w:rsidR="00F7009D" w:rsidRDefault="009D6872" w:rsidP="00F7009D">
            <w:pPr>
              <w:pStyle w:val="TabellRader"/>
              <w:rPr>
                <w:rFonts w:cs="Arial"/>
                <w:szCs w:val="16"/>
              </w:rPr>
            </w:pPr>
            <w:r>
              <w:t>38,3</w:t>
            </w:r>
          </w:p>
        </w:tc>
        <w:tc>
          <w:tcPr>
            <w:tcW w:w="617" w:type="dxa"/>
            <w:tcMar>
              <w:left w:w="57" w:type="dxa"/>
              <w:right w:w="57" w:type="dxa"/>
            </w:tcMar>
            <w:vAlign w:val="bottom"/>
          </w:tcPr>
          <w:p w14:paraId="10D728E2" w14:textId="79DBC6AD" w:rsidR="00F7009D" w:rsidRDefault="009D6872" w:rsidP="00F7009D">
            <w:pPr>
              <w:pStyle w:val="TabellRader"/>
              <w:rPr>
                <w:rFonts w:cs="Arial"/>
                <w:szCs w:val="16"/>
              </w:rPr>
            </w:pPr>
            <w:r>
              <w:t>39,9</w:t>
            </w:r>
          </w:p>
        </w:tc>
        <w:tc>
          <w:tcPr>
            <w:tcW w:w="617" w:type="dxa"/>
            <w:tcMar>
              <w:left w:w="57" w:type="dxa"/>
              <w:right w:w="57" w:type="dxa"/>
            </w:tcMar>
            <w:vAlign w:val="bottom"/>
          </w:tcPr>
          <w:p w14:paraId="2948275E" w14:textId="69AA019F" w:rsidR="00F7009D" w:rsidRDefault="009D6872" w:rsidP="00F7009D">
            <w:pPr>
              <w:pStyle w:val="TabellRader"/>
              <w:rPr>
                <w:rFonts w:cs="Arial"/>
                <w:szCs w:val="16"/>
              </w:rPr>
            </w:pPr>
            <w:r>
              <w:t>41,5</w:t>
            </w:r>
          </w:p>
        </w:tc>
        <w:tc>
          <w:tcPr>
            <w:tcW w:w="617" w:type="dxa"/>
            <w:tcMar>
              <w:left w:w="57" w:type="dxa"/>
              <w:right w:w="57" w:type="dxa"/>
            </w:tcMar>
            <w:vAlign w:val="bottom"/>
          </w:tcPr>
          <w:p w14:paraId="501AFCA4" w14:textId="235C3099" w:rsidR="00F7009D" w:rsidRDefault="009D6872" w:rsidP="00F7009D">
            <w:pPr>
              <w:pStyle w:val="TabellRader"/>
              <w:rPr>
                <w:rFonts w:cs="Arial"/>
                <w:szCs w:val="16"/>
              </w:rPr>
            </w:pPr>
            <w:r>
              <w:t>43,4</w:t>
            </w:r>
          </w:p>
        </w:tc>
        <w:tc>
          <w:tcPr>
            <w:tcW w:w="617" w:type="dxa"/>
            <w:tcMar>
              <w:left w:w="57" w:type="dxa"/>
              <w:right w:w="57" w:type="dxa"/>
            </w:tcMar>
            <w:vAlign w:val="bottom"/>
          </w:tcPr>
          <w:p w14:paraId="365B01F6" w14:textId="68B484B3" w:rsidR="00F7009D" w:rsidRDefault="009D6872" w:rsidP="00F7009D">
            <w:pPr>
              <w:pStyle w:val="TabellRader"/>
              <w:rPr>
                <w:rFonts w:cs="Arial"/>
                <w:szCs w:val="16"/>
              </w:rPr>
            </w:pPr>
            <w:r>
              <w:t>45,3</w:t>
            </w:r>
          </w:p>
        </w:tc>
        <w:tc>
          <w:tcPr>
            <w:tcW w:w="618" w:type="dxa"/>
            <w:tcMar>
              <w:left w:w="57" w:type="dxa"/>
              <w:right w:w="57" w:type="dxa"/>
            </w:tcMar>
            <w:vAlign w:val="bottom"/>
          </w:tcPr>
          <w:p w14:paraId="5C6700CC" w14:textId="54FE62EC" w:rsidR="00F7009D" w:rsidRDefault="009D6872" w:rsidP="00F7009D">
            <w:pPr>
              <w:pStyle w:val="TabellRader"/>
              <w:rPr>
                <w:rFonts w:cs="Arial"/>
                <w:szCs w:val="16"/>
              </w:rPr>
            </w:pPr>
            <w:r>
              <w:t>47,2</w:t>
            </w:r>
          </w:p>
        </w:tc>
      </w:tr>
      <w:tr w:rsidR="00F7009D" w14:paraId="689C013E" w14:textId="77777777" w:rsidTr="00F7009D">
        <w:tc>
          <w:tcPr>
            <w:tcW w:w="2883" w:type="dxa"/>
          </w:tcPr>
          <w:p w14:paraId="07FC69CF" w14:textId="77777777" w:rsidR="00F7009D" w:rsidRDefault="009D6872" w:rsidP="00F7009D">
            <w:pPr>
              <w:pStyle w:val="TabellRader"/>
              <w:keepNext/>
              <w:keepLines/>
              <w:jc w:val="left"/>
            </w:pPr>
            <w:r>
              <w:t xml:space="preserve">    Nedsättningar</w:t>
            </w:r>
          </w:p>
        </w:tc>
        <w:tc>
          <w:tcPr>
            <w:tcW w:w="617" w:type="dxa"/>
            <w:tcMar>
              <w:left w:w="57" w:type="dxa"/>
              <w:right w:w="57" w:type="dxa"/>
            </w:tcMar>
            <w:vAlign w:val="bottom"/>
          </w:tcPr>
          <w:p w14:paraId="7973E41E" w14:textId="4B2DCE5A" w:rsidR="00F7009D" w:rsidRDefault="009D6872" w:rsidP="00F7009D">
            <w:pPr>
              <w:pStyle w:val="TabellRader"/>
              <w:rPr>
                <w:rFonts w:cs="Arial"/>
                <w:szCs w:val="16"/>
              </w:rPr>
            </w:pPr>
            <w:r>
              <w:t>-20,6</w:t>
            </w:r>
          </w:p>
        </w:tc>
        <w:tc>
          <w:tcPr>
            <w:tcW w:w="617" w:type="dxa"/>
            <w:tcMar>
              <w:left w:w="57" w:type="dxa"/>
              <w:right w:w="57" w:type="dxa"/>
            </w:tcMar>
            <w:vAlign w:val="bottom"/>
          </w:tcPr>
          <w:p w14:paraId="6E033C65" w14:textId="65BA1E7E" w:rsidR="00F7009D" w:rsidRDefault="009D6872" w:rsidP="00F7009D">
            <w:pPr>
              <w:pStyle w:val="TabellRader"/>
              <w:rPr>
                <w:rFonts w:cs="Arial"/>
                <w:szCs w:val="16"/>
              </w:rPr>
            </w:pPr>
            <w:r>
              <w:t>-24,6</w:t>
            </w:r>
          </w:p>
        </w:tc>
        <w:tc>
          <w:tcPr>
            <w:tcW w:w="617" w:type="dxa"/>
            <w:tcMar>
              <w:left w:w="57" w:type="dxa"/>
              <w:right w:w="57" w:type="dxa"/>
            </w:tcMar>
            <w:vAlign w:val="bottom"/>
          </w:tcPr>
          <w:p w14:paraId="0D30E54E" w14:textId="57A03415" w:rsidR="00F7009D" w:rsidRDefault="009D6872" w:rsidP="00F7009D">
            <w:pPr>
              <w:pStyle w:val="TabellRader"/>
              <w:rPr>
                <w:rFonts w:cs="Arial"/>
                <w:szCs w:val="16"/>
              </w:rPr>
            </w:pPr>
            <w:r>
              <w:t>-29,5</w:t>
            </w:r>
          </w:p>
        </w:tc>
        <w:tc>
          <w:tcPr>
            <w:tcW w:w="617" w:type="dxa"/>
            <w:tcMar>
              <w:left w:w="57" w:type="dxa"/>
              <w:right w:w="57" w:type="dxa"/>
            </w:tcMar>
            <w:vAlign w:val="bottom"/>
          </w:tcPr>
          <w:p w14:paraId="27D9A97E" w14:textId="2F4B8063" w:rsidR="00F7009D" w:rsidRDefault="009D6872" w:rsidP="00F7009D">
            <w:pPr>
              <w:pStyle w:val="TabellRader"/>
              <w:rPr>
                <w:rFonts w:cs="Arial"/>
                <w:szCs w:val="16"/>
              </w:rPr>
            </w:pPr>
            <w:r>
              <w:t>-30,4</w:t>
            </w:r>
          </w:p>
        </w:tc>
        <w:tc>
          <w:tcPr>
            <w:tcW w:w="618" w:type="dxa"/>
            <w:tcMar>
              <w:left w:w="57" w:type="dxa"/>
              <w:right w:w="57" w:type="dxa"/>
            </w:tcMar>
            <w:vAlign w:val="bottom"/>
          </w:tcPr>
          <w:p w14:paraId="64481D8A" w14:textId="6EA2D306" w:rsidR="00F7009D" w:rsidRDefault="009D6872" w:rsidP="00F7009D">
            <w:pPr>
              <w:pStyle w:val="TabellRader"/>
              <w:rPr>
                <w:rFonts w:cs="Arial"/>
                <w:szCs w:val="16"/>
              </w:rPr>
            </w:pPr>
            <w:r>
              <w:t>-30,6</w:t>
            </w:r>
          </w:p>
        </w:tc>
        <w:tc>
          <w:tcPr>
            <w:tcW w:w="617" w:type="dxa"/>
            <w:tcMar>
              <w:left w:w="57" w:type="dxa"/>
              <w:right w:w="57" w:type="dxa"/>
            </w:tcMar>
            <w:vAlign w:val="bottom"/>
          </w:tcPr>
          <w:p w14:paraId="3DA21E03" w14:textId="7F38825D" w:rsidR="00F7009D" w:rsidRDefault="009D6872" w:rsidP="00F7009D">
            <w:pPr>
              <w:pStyle w:val="TabellRader"/>
              <w:rPr>
                <w:rFonts w:cs="Arial"/>
                <w:szCs w:val="16"/>
              </w:rPr>
            </w:pPr>
            <w:r>
              <w:t>-34,2</w:t>
            </w:r>
          </w:p>
        </w:tc>
        <w:tc>
          <w:tcPr>
            <w:tcW w:w="617" w:type="dxa"/>
            <w:tcMar>
              <w:left w:w="57" w:type="dxa"/>
              <w:right w:w="57" w:type="dxa"/>
            </w:tcMar>
            <w:vAlign w:val="bottom"/>
          </w:tcPr>
          <w:p w14:paraId="0F661BA1" w14:textId="0BD66BC8" w:rsidR="00F7009D" w:rsidRDefault="009D6872" w:rsidP="00F7009D">
            <w:pPr>
              <w:pStyle w:val="TabellRader"/>
              <w:rPr>
                <w:rFonts w:cs="Arial"/>
                <w:szCs w:val="16"/>
              </w:rPr>
            </w:pPr>
            <w:r>
              <w:t>-36,1</w:t>
            </w:r>
          </w:p>
        </w:tc>
        <w:tc>
          <w:tcPr>
            <w:tcW w:w="617" w:type="dxa"/>
            <w:tcMar>
              <w:left w:w="57" w:type="dxa"/>
              <w:right w:w="57" w:type="dxa"/>
            </w:tcMar>
            <w:vAlign w:val="bottom"/>
          </w:tcPr>
          <w:p w14:paraId="5B3EAE5A" w14:textId="3ECC2DFF" w:rsidR="00F7009D" w:rsidRDefault="009D6872" w:rsidP="00F7009D">
            <w:pPr>
              <w:pStyle w:val="TabellRader"/>
              <w:rPr>
                <w:rFonts w:cs="Arial"/>
                <w:szCs w:val="16"/>
              </w:rPr>
            </w:pPr>
            <w:r>
              <w:t>-38,1</w:t>
            </w:r>
          </w:p>
        </w:tc>
        <w:tc>
          <w:tcPr>
            <w:tcW w:w="617" w:type="dxa"/>
            <w:tcMar>
              <w:left w:w="57" w:type="dxa"/>
              <w:right w:w="57" w:type="dxa"/>
            </w:tcMar>
            <w:vAlign w:val="bottom"/>
          </w:tcPr>
          <w:p w14:paraId="0EB39BC0" w14:textId="2CEAFDA5" w:rsidR="00F7009D" w:rsidRDefault="009D6872" w:rsidP="00F7009D">
            <w:pPr>
              <w:pStyle w:val="TabellRader"/>
              <w:rPr>
                <w:rFonts w:cs="Arial"/>
                <w:szCs w:val="16"/>
              </w:rPr>
            </w:pPr>
            <w:r>
              <w:t>-40,7</w:t>
            </w:r>
          </w:p>
        </w:tc>
        <w:tc>
          <w:tcPr>
            <w:tcW w:w="618" w:type="dxa"/>
            <w:tcMar>
              <w:left w:w="57" w:type="dxa"/>
              <w:right w:w="57" w:type="dxa"/>
            </w:tcMar>
            <w:vAlign w:val="bottom"/>
          </w:tcPr>
          <w:p w14:paraId="1B6ABB31" w14:textId="0CBF5AEE" w:rsidR="00F7009D" w:rsidRDefault="009D6872" w:rsidP="00F7009D">
            <w:pPr>
              <w:pStyle w:val="TabellRader"/>
              <w:rPr>
                <w:rFonts w:cs="Arial"/>
                <w:szCs w:val="16"/>
              </w:rPr>
            </w:pPr>
            <w:r>
              <w:t>-43,0</w:t>
            </w:r>
          </w:p>
        </w:tc>
      </w:tr>
      <w:tr w:rsidR="00F7009D" w14:paraId="4E15FE92" w14:textId="77777777" w:rsidTr="00F7009D">
        <w:tc>
          <w:tcPr>
            <w:tcW w:w="2883" w:type="dxa"/>
          </w:tcPr>
          <w:p w14:paraId="43E89B70" w14:textId="77777777" w:rsidR="00F7009D" w:rsidRDefault="009D6872" w:rsidP="00F7009D">
            <w:pPr>
              <w:pStyle w:val="TabellRader"/>
              <w:keepNext/>
              <w:keepLines/>
              <w:jc w:val="left"/>
            </w:pPr>
            <w:r>
              <w:t xml:space="preserve">    Skatt på tjänstegruppliv</w:t>
            </w:r>
          </w:p>
        </w:tc>
        <w:tc>
          <w:tcPr>
            <w:tcW w:w="617" w:type="dxa"/>
            <w:tcMar>
              <w:left w:w="57" w:type="dxa"/>
              <w:right w:w="57" w:type="dxa"/>
            </w:tcMar>
            <w:vAlign w:val="bottom"/>
          </w:tcPr>
          <w:p w14:paraId="4D9FF173" w14:textId="197C4220" w:rsidR="00F7009D" w:rsidRDefault="009D6872" w:rsidP="00F7009D">
            <w:pPr>
              <w:pStyle w:val="TabellRader"/>
              <w:rPr>
                <w:rFonts w:cs="Arial"/>
                <w:szCs w:val="16"/>
              </w:rPr>
            </w:pPr>
            <w:r>
              <w:t>0,9</w:t>
            </w:r>
          </w:p>
        </w:tc>
        <w:tc>
          <w:tcPr>
            <w:tcW w:w="617" w:type="dxa"/>
            <w:tcMar>
              <w:left w:w="57" w:type="dxa"/>
              <w:right w:w="57" w:type="dxa"/>
            </w:tcMar>
            <w:vAlign w:val="bottom"/>
          </w:tcPr>
          <w:p w14:paraId="0BFEB9D9" w14:textId="0A1363A4" w:rsidR="00F7009D" w:rsidRDefault="009D6872" w:rsidP="00F7009D">
            <w:pPr>
              <w:pStyle w:val="TabellRader"/>
              <w:rPr>
                <w:rFonts w:cs="Arial"/>
                <w:szCs w:val="16"/>
              </w:rPr>
            </w:pPr>
            <w:r>
              <w:t>1,1</w:t>
            </w:r>
          </w:p>
        </w:tc>
        <w:tc>
          <w:tcPr>
            <w:tcW w:w="617" w:type="dxa"/>
            <w:tcMar>
              <w:left w:w="57" w:type="dxa"/>
              <w:right w:w="57" w:type="dxa"/>
            </w:tcMar>
            <w:vAlign w:val="bottom"/>
          </w:tcPr>
          <w:p w14:paraId="462C70FB" w14:textId="188CF894" w:rsidR="00F7009D" w:rsidRDefault="009D6872" w:rsidP="00F7009D">
            <w:pPr>
              <w:pStyle w:val="TabellRader"/>
              <w:rPr>
                <w:rFonts w:cs="Arial"/>
                <w:szCs w:val="16"/>
              </w:rPr>
            </w:pPr>
            <w:r>
              <w:t>1,0</w:t>
            </w:r>
          </w:p>
        </w:tc>
        <w:tc>
          <w:tcPr>
            <w:tcW w:w="617" w:type="dxa"/>
            <w:tcMar>
              <w:left w:w="57" w:type="dxa"/>
              <w:right w:w="57" w:type="dxa"/>
            </w:tcMar>
            <w:vAlign w:val="bottom"/>
          </w:tcPr>
          <w:p w14:paraId="31F71B09" w14:textId="055BF7CB" w:rsidR="00F7009D" w:rsidRDefault="009D6872" w:rsidP="00F7009D">
            <w:pPr>
              <w:pStyle w:val="TabellRader"/>
              <w:rPr>
                <w:rFonts w:cs="Arial"/>
                <w:szCs w:val="16"/>
              </w:rPr>
            </w:pPr>
            <w:r>
              <w:t>0,9</w:t>
            </w:r>
          </w:p>
        </w:tc>
        <w:tc>
          <w:tcPr>
            <w:tcW w:w="618" w:type="dxa"/>
            <w:tcMar>
              <w:left w:w="57" w:type="dxa"/>
              <w:right w:w="57" w:type="dxa"/>
            </w:tcMar>
            <w:vAlign w:val="bottom"/>
          </w:tcPr>
          <w:p w14:paraId="6FD4F78B" w14:textId="469B6F57" w:rsidR="00F7009D" w:rsidRDefault="009D6872" w:rsidP="00F7009D">
            <w:pPr>
              <w:pStyle w:val="TabellRader"/>
              <w:rPr>
                <w:rFonts w:cs="Arial"/>
                <w:szCs w:val="16"/>
              </w:rPr>
            </w:pPr>
            <w:r>
              <w:t>0,7</w:t>
            </w:r>
          </w:p>
        </w:tc>
        <w:tc>
          <w:tcPr>
            <w:tcW w:w="617" w:type="dxa"/>
            <w:tcMar>
              <w:left w:w="57" w:type="dxa"/>
              <w:right w:w="57" w:type="dxa"/>
            </w:tcMar>
            <w:vAlign w:val="bottom"/>
          </w:tcPr>
          <w:p w14:paraId="58297014" w14:textId="4E653760" w:rsidR="00F7009D" w:rsidRDefault="009D6872" w:rsidP="00F7009D">
            <w:pPr>
              <w:pStyle w:val="TabellRader"/>
              <w:rPr>
                <w:rFonts w:cs="Arial"/>
                <w:szCs w:val="16"/>
              </w:rPr>
            </w:pPr>
            <w:r>
              <w:t>0,7</w:t>
            </w:r>
          </w:p>
        </w:tc>
        <w:tc>
          <w:tcPr>
            <w:tcW w:w="617" w:type="dxa"/>
            <w:tcMar>
              <w:left w:w="57" w:type="dxa"/>
              <w:right w:w="57" w:type="dxa"/>
            </w:tcMar>
            <w:vAlign w:val="bottom"/>
          </w:tcPr>
          <w:p w14:paraId="48BD8E59" w14:textId="527D9152" w:rsidR="00F7009D" w:rsidRDefault="009D6872" w:rsidP="00F7009D">
            <w:pPr>
              <w:pStyle w:val="TabellRader"/>
              <w:rPr>
                <w:rFonts w:cs="Arial"/>
                <w:szCs w:val="16"/>
              </w:rPr>
            </w:pPr>
            <w:r>
              <w:t>0,7</w:t>
            </w:r>
          </w:p>
        </w:tc>
        <w:tc>
          <w:tcPr>
            <w:tcW w:w="617" w:type="dxa"/>
            <w:tcMar>
              <w:left w:w="57" w:type="dxa"/>
              <w:right w:w="57" w:type="dxa"/>
            </w:tcMar>
            <w:vAlign w:val="bottom"/>
          </w:tcPr>
          <w:p w14:paraId="2B0AD96E" w14:textId="558CC8A0" w:rsidR="00F7009D" w:rsidRDefault="009D6872" w:rsidP="00F7009D">
            <w:pPr>
              <w:pStyle w:val="TabellRader"/>
              <w:rPr>
                <w:rFonts w:cs="Arial"/>
                <w:szCs w:val="16"/>
              </w:rPr>
            </w:pPr>
            <w:r>
              <w:t>0,7</w:t>
            </w:r>
          </w:p>
        </w:tc>
        <w:tc>
          <w:tcPr>
            <w:tcW w:w="617" w:type="dxa"/>
            <w:tcMar>
              <w:left w:w="57" w:type="dxa"/>
              <w:right w:w="57" w:type="dxa"/>
            </w:tcMar>
            <w:vAlign w:val="bottom"/>
          </w:tcPr>
          <w:p w14:paraId="5A44166B" w14:textId="44266C9B" w:rsidR="00F7009D" w:rsidRDefault="009D6872" w:rsidP="00F7009D">
            <w:pPr>
              <w:pStyle w:val="TabellRader"/>
              <w:rPr>
                <w:rFonts w:cs="Arial"/>
                <w:szCs w:val="16"/>
              </w:rPr>
            </w:pPr>
            <w:r>
              <w:t>0,7</w:t>
            </w:r>
          </w:p>
        </w:tc>
        <w:tc>
          <w:tcPr>
            <w:tcW w:w="618" w:type="dxa"/>
            <w:tcMar>
              <w:left w:w="57" w:type="dxa"/>
              <w:right w:w="57" w:type="dxa"/>
            </w:tcMar>
            <w:vAlign w:val="bottom"/>
          </w:tcPr>
          <w:p w14:paraId="011CEF53" w14:textId="475444BC" w:rsidR="00F7009D" w:rsidRDefault="009D6872" w:rsidP="00F7009D">
            <w:pPr>
              <w:pStyle w:val="TabellRader"/>
              <w:rPr>
                <w:rFonts w:cs="Arial"/>
                <w:szCs w:val="16"/>
              </w:rPr>
            </w:pPr>
            <w:r>
              <w:t>0,7</w:t>
            </w:r>
          </w:p>
        </w:tc>
      </w:tr>
      <w:tr w:rsidR="00F7009D" w14:paraId="0CA725E2" w14:textId="77777777" w:rsidTr="00F7009D">
        <w:tc>
          <w:tcPr>
            <w:tcW w:w="2883" w:type="dxa"/>
            <w:tcBorders>
              <w:bottom w:val="single" w:sz="6" w:space="0" w:color="auto"/>
            </w:tcBorders>
          </w:tcPr>
          <w:p w14:paraId="3CD40274" w14:textId="77777777" w:rsidR="00F7009D" w:rsidRDefault="009D6872" w:rsidP="00F7009D">
            <w:pPr>
              <w:pStyle w:val="TabellRader"/>
              <w:keepNext/>
              <w:keepLines/>
              <w:jc w:val="left"/>
            </w:pPr>
            <w:r>
              <w:t xml:space="preserve">    Avgifter till premiepensionssystemet</w:t>
            </w:r>
          </w:p>
        </w:tc>
        <w:tc>
          <w:tcPr>
            <w:tcW w:w="617" w:type="dxa"/>
            <w:tcBorders>
              <w:bottom w:val="single" w:sz="6" w:space="0" w:color="auto"/>
            </w:tcBorders>
            <w:tcMar>
              <w:left w:w="57" w:type="dxa"/>
              <w:right w:w="57" w:type="dxa"/>
            </w:tcMar>
            <w:vAlign w:val="bottom"/>
          </w:tcPr>
          <w:p w14:paraId="2C6EF229" w14:textId="01BF3376" w:rsidR="00F7009D" w:rsidRDefault="009D6872" w:rsidP="00F7009D">
            <w:pPr>
              <w:pStyle w:val="TabellRader"/>
              <w:rPr>
                <w:rFonts w:cs="Arial"/>
                <w:szCs w:val="16"/>
              </w:rPr>
            </w:pPr>
            <w:r>
              <w:t>-25,4</w:t>
            </w:r>
          </w:p>
        </w:tc>
        <w:tc>
          <w:tcPr>
            <w:tcW w:w="617" w:type="dxa"/>
            <w:tcBorders>
              <w:bottom w:val="single" w:sz="6" w:space="0" w:color="auto"/>
            </w:tcBorders>
            <w:tcMar>
              <w:left w:w="57" w:type="dxa"/>
              <w:right w:w="57" w:type="dxa"/>
            </w:tcMar>
            <w:vAlign w:val="bottom"/>
          </w:tcPr>
          <w:p w14:paraId="374CD674" w14:textId="0D6CDB86" w:rsidR="00F7009D" w:rsidRDefault="009D6872" w:rsidP="00F7009D">
            <w:pPr>
              <w:pStyle w:val="TabellRader"/>
              <w:rPr>
                <w:rFonts w:cs="Arial"/>
                <w:szCs w:val="16"/>
              </w:rPr>
            </w:pPr>
            <w:r>
              <w:t>-26,4</w:t>
            </w:r>
          </w:p>
        </w:tc>
        <w:tc>
          <w:tcPr>
            <w:tcW w:w="617" w:type="dxa"/>
            <w:tcBorders>
              <w:bottom w:val="single" w:sz="6" w:space="0" w:color="auto"/>
            </w:tcBorders>
            <w:tcMar>
              <w:left w:w="57" w:type="dxa"/>
              <w:right w:w="57" w:type="dxa"/>
            </w:tcMar>
            <w:vAlign w:val="bottom"/>
          </w:tcPr>
          <w:p w14:paraId="19CBE587" w14:textId="22D4F40E" w:rsidR="00F7009D" w:rsidRDefault="009D6872" w:rsidP="00F7009D">
            <w:pPr>
              <w:pStyle w:val="TabellRader"/>
              <w:rPr>
                <w:rFonts w:cs="Arial"/>
                <w:szCs w:val="16"/>
              </w:rPr>
            </w:pPr>
            <w:r>
              <w:t>-28,9</w:t>
            </w:r>
          </w:p>
        </w:tc>
        <w:tc>
          <w:tcPr>
            <w:tcW w:w="617" w:type="dxa"/>
            <w:tcBorders>
              <w:bottom w:val="single" w:sz="6" w:space="0" w:color="auto"/>
            </w:tcBorders>
            <w:tcMar>
              <w:left w:w="57" w:type="dxa"/>
              <w:right w:w="57" w:type="dxa"/>
            </w:tcMar>
            <w:vAlign w:val="bottom"/>
          </w:tcPr>
          <w:p w14:paraId="3E312729" w14:textId="438043AD" w:rsidR="00F7009D" w:rsidRDefault="009D6872" w:rsidP="00F7009D">
            <w:pPr>
              <w:pStyle w:val="TabellRader"/>
              <w:rPr>
                <w:rFonts w:cs="Arial"/>
                <w:szCs w:val="16"/>
              </w:rPr>
            </w:pPr>
            <w:r>
              <w:t>-30,0</w:t>
            </w:r>
          </w:p>
        </w:tc>
        <w:tc>
          <w:tcPr>
            <w:tcW w:w="618" w:type="dxa"/>
            <w:tcBorders>
              <w:bottom w:val="single" w:sz="6" w:space="0" w:color="auto"/>
            </w:tcBorders>
            <w:tcMar>
              <w:left w:w="57" w:type="dxa"/>
              <w:right w:w="57" w:type="dxa"/>
            </w:tcMar>
            <w:vAlign w:val="bottom"/>
          </w:tcPr>
          <w:p w14:paraId="7EB835CB" w14:textId="68F4CD49" w:rsidR="00F7009D" w:rsidRDefault="009D6872" w:rsidP="00F7009D">
            <w:pPr>
              <w:pStyle w:val="TabellRader"/>
              <w:rPr>
                <w:rFonts w:cs="Arial"/>
                <w:szCs w:val="16"/>
              </w:rPr>
            </w:pPr>
            <w:r>
              <w:t>-31,0</w:t>
            </w:r>
          </w:p>
        </w:tc>
        <w:tc>
          <w:tcPr>
            <w:tcW w:w="617" w:type="dxa"/>
            <w:tcBorders>
              <w:bottom w:val="single" w:sz="6" w:space="0" w:color="auto"/>
            </w:tcBorders>
            <w:tcMar>
              <w:left w:w="57" w:type="dxa"/>
              <w:right w:w="57" w:type="dxa"/>
            </w:tcMar>
            <w:vAlign w:val="bottom"/>
          </w:tcPr>
          <w:p w14:paraId="7BF4AE25" w14:textId="169894ED" w:rsidR="00F7009D" w:rsidRDefault="009D6872" w:rsidP="00F7009D">
            <w:pPr>
              <w:pStyle w:val="TabellRader"/>
              <w:rPr>
                <w:rFonts w:cs="Arial"/>
                <w:szCs w:val="16"/>
              </w:rPr>
            </w:pPr>
            <w:r>
              <w:t>-32,3</w:t>
            </w:r>
          </w:p>
        </w:tc>
        <w:tc>
          <w:tcPr>
            <w:tcW w:w="617" w:type="dxa"/>
            <w:tcBorders>
              <w:bottom w:val="single" w:sz="6" w:space="0" w:color="auto"/>
            </w:tcBorders>
            <w:tcMar>
              <w:left w:w="57" w:type="dxa"/>
              <w:right w:w="57" w:type="dxa"/>
            </w:tcMar>
            <w:vAlign w:val="bottom"/>
          </w:tcPr>
          <w:p w14:paraId="74C9B5F4" w14:textId="73E69C4D" w:rsidR="00F7009D" w:rsidRDefault="009D6872" w:rsidP="00F7009D">
            <w:pPr>
              <w:pStyle w:val="TabellRader"/>
              <w:rPr>
                <w:rFonts w:cs="Arial"/>
                <w:szCs w:val="16"/>
              </w:rPr>
            </w:pPr>
            <w:r>
              <w:t>-33,7</w:t>
            </w:r>
          </w:p>
        </w:tc>
        <w:tc>
          <w:tcPr>
            <w:tcW w:w="617" w:type="dxa"/>
            <w:tcBorders>
              <w:bottom w:val="single" w:sz="6" w:space="0" w:color="auto"/>
            </w:tcBorders>
            <w:tcMar>
              <w:left w:w="57" w:type="dxa"/>
              <w:right w:w="57" w:type="dxa"/>
            </w:tcMar>
            <w:vAlign w:val="bottom"/>
          </w:tcPr>
          <w:p w14:paraId="79563CDC" w14:textId="3DF25FDE" w:rsidR="00F7009D" w:rsidRDefault="009D6872" w:rsidP="00F7009D">
            <w:pPr>
              <w:pStyle w:val="TabellRader"/>
              <w:rPr>
                <w:rFonts w:cs="Arial"/>
                <w:szCs w:val="16"/>
              </w:rPr>
            </w:pPr>
            <w:r>
              <w:t>-35,5</w:t>
            </w:r>
          </w:p>
        </w:tc>
        <w:tc>
          <w:tcPr>
            <w:tcW w:w="617" w:type="dxa"/>
            <w:tcBorders>
              <w:bottom w:val="single" w:sz="6" w:space="0" w:color="auto"/>
            </w:tcBorders>
            <w:tcMar>
              <w:left w:w="57" w:type="dxa"/>
              <w:right w:w="57" w:type="dxa"/>
            </w:tcMar>
            <w:vAlign w:val="bottom"/>
          </w:tcPr>
          <w:p w14:paraId="7C69C16C" w14:textId="49CF328B" w:rsidR="00F7009D" w:rsidRDefault="009D6872" w:rsidP="00F7009D">
            <w:pPr>
              <w:pStyle w:val="TabellRader"/>
              <w:rPr>
                <w:rFonts w:cs="Arial"/>
                <w:szCs w:val="16"/>
              </w:rPr>
            </w:pPr>
            <w:r>
              <w:t>-37,2</w:t>
            </w:r>
          </w:p>
        </w:tc>
        <w:tc>
          <w:tcPr>
            <w:tcW w:w="618" w:type="dxa"/>
            <w:tcBorders>
              <w:bottom w:val="single" w:sz="6" w:space="0" w:color="auto"/>
            </w:tcBorders>
            <w:tcMar>
              <w:left w:w="57" w:type="dxa"/>
              <w:right w:w="57" w:type="dxa"/>
            </w:tcMar>
            <w:vAlign w:val="bottom"/>
          </w:tcPr>
          <w:p w14:paraId="002E5608" w14:textId="32460FF2" w:rsidR="00F7009D" w:rsidRDefault="009D6872" w:rsidP="00F7009D">
            <w:pPr>
              <w:pStyle w:val="TabellRader"/>
              <w:rPr>
                <w:rFonts w:cs="Arial"/>
                <w:szCs w:val="16"/>
              </w:rPr>
            </w:pPr>
            <w:r>
              <w:t>-38,9</w:t>
            </w:r>
          </w:p>
        </w:tc>
      </w:tr>
      <w:tr w:rsidR="00F7009D" w14:paraId="6BA37327" w14:textId="77777777" w:rsidTr="00F7009D">
        <w:tc>
          <w:tcPr>
            <w:tcW w:w="2883" w:type="dxa"/>
            <w:tcBorders>
              <w:top w:val="single" w:sz="6" w:space="0" w:color="auto"/>
            </w:tcBorders>
          </w:tcPr>
          <w:p w14:paraId="036512B1" w14:textId="77777777" w:rsidR="00F7009D" w:rsidRDefault="009D6872" w:rsidP="00F7009D">
            <w:pPr>
              <w:pStyle w:val="TabellRader"/>
              <w:keepNext/>
              <w:keepLines/>
              <w:jc w:val="left"/>
              <w:rPr>
                <w:b/>
                <w:bCs/>
              </w:rPr>
            </w:pPr>
            <w:r>
              <w:rPr>
                <w:b/>
                <w:bCs/>
              </w:rPr>
              <w:t>Skatt på kapital</w:t>
            </w:r>
          </w:p>
        </w:tc>
        <w:tc>
          <w:tcPr>
            <w:tcW w:w="617" w:type="dxa"/>
            <w:tcBorders>
              <w:top w:val="single" w:sz="6" w:space="0" w:color="auto"/>
            </w:tcBorders>
            <w:tcMar>
              <w:left w:w="57" w:type="dxa"/>
              <w:right w:w="57" w:type="dxa"/>
            </w:tcMar>
            <w:vAlign w:val="bottom"/>
          </w:tcPr>
          <w:p w14:paraId="578ACC02" w14:textId="28F6D2B4" w:rsidR="00F7009D" w:rsidRPr="00767266" w:rsidRDefault="009D6872" w:rsidP="00F7009D">
            <w:pPr>
              <w:pStyle w:val="TabellSlutsumma"/>
            </w:pPr>
            <w:r>
              <w:t>160,2</w:t>
            </w:r>
          </w:p>
        </w:tc>
        <w:tc>
          <w:tcPr>
            <w:tcW w:w="617" w:type="dxa"/>
            <w:tcBorders>
              <w:top w:val="single" w:sz="6" w:space="0" w:color="auto"/>
            </w:tcBorders>
            <w:tcMar>
              <w:left w:w="57" w:type="dxa"/>
              <w:right w:w="57" w:type="dxa"/>
            </w:tcMar>
            <w:vAlign w:val="bottom"/>
          </w:tcPr>
          <w:p w14:paraId="02C150C2" w14:textId="6D5BEFA9" w:rsidR="00F7009D" w:rsidRPr="00767266" w:rsidRDefault="009D6872" w:rsidP="00F7009D">
            <w:pPr>
              <w:pStyle w:val="TabellSlutsumma"/>
            </w:pPr>
            <w:r>
              <w:t>191,5</w:t>
            </w:r>
          </w:p>
        </w:tc>
        <w:tc>
          <w:tcPr>
            <w:tcW w:w="617" w:type="dxa"/>
            <w:tcBorders>
              <w:top w:val="single" w:sz="6" w:space="0" w:color="auto"/>
            </w:tcBorders>
            <w:tcMar>
              <w:left w:w="57" w:type="dxa"/>
              <w:right w:w="57" w:type="dxa"/>
            </w:tcMar>
            <w:vAlign w:val="bottom"/>
          </w:tcPr>
          <w:p w14:paraId="4D43E1DE" w14:textId="36B5C550" w:rsidR="00F7009D" w:rsidRPr="00767266" w:rsidRDefault="009D6872" w:rsidP="00F7009D">
            <w:pPr>
              <w:pStyle w:val="TabellSlutsumma"/>
            </w:pPr>
            <w:r>
              <w:t>183,5</w:t>
            </w:r>
          </w:p>
        </w:tc>
        <w:tc>
          <w:tcPr>
            <w:tcW w:w="617" w:type="dxa"/>
            <w:tcBorders>
              <w:top w:val="single" w:sz="6" w:space="0" w:color="auto"/>
            </w:tcBorders>
            <w:tcMar>
              <w:left w:w="57" w:type="dxa"/>
              <w:right w:w="57" w:type="dxa"/>
            </w:tcMar>
            <w:vAlign w:val="bottom"/>
          </w:tcPr>
          <w:p w14:paraId="403CCEC1" w14:textId="42533AEC" w:rsidR="00F7009D" w:rsidRPr="00767266" w:rsidRDefault="009D6872" w:rsidP="00F7009D">
            <w:pPr>
              <w:pStyle w:val="TabellSlutsumma"/>
            </w:pPr>
            <w:r>
              <w:t>167,8</w:t>
            </w:r>
          </w:p>
        </w:tc>
        <w:tc>
          <w:tcPr>
            <w:tcW w:w="618" w:type="dxa"/>
            <w:tcBorders>
              <w:top w:val="single" w:sz="6" w:space="0" w:color="auto"/>
            </w:tcBorders>
            <w:tcMar>
              <w:left w:w="57" w:type="dxa"/>
              <w:right w:w="57" w:type="dxa"/>
            </w:tcMar>
            <w:vAlign w:val="bottom"/>
          </w:tcPr>
          <w:p w14:paraId="77D48911" w14:textId="6E15686B" w:rsidR="00F7009D" w:rsidRPr="00767266" w:rsidRDefault="009D6872" w:rsidP="00F7009D">
            <w:pPr>
              <w:pStyle w:val="TabellSlutsumma"/>
            </w:pPr>
            <w:r>
              <w:t>168,9</w:t>
            </w:r>
          </w:p>
        </w:tc>
        <w:tc>
          <w:tcPr>
            <w:tcW w:w="617" w:type="dxa"/>
            <w:tcBorders>
              <w:top w:val="single" w:sz="6" w:space="0" w:color="auto"/>
            </w:tcBorders>
            <w:tcMar>
              <w:left w:w="57" w:type="dxa"/>
              <w:right w:w="57" w:type="dxa"/>
            </w:tcMar>
            <w:vAlign w:val="bottom"/>
          </w:tcPr>
          <w:p w14:paraId="2F9B51E7" w14:textId="16217354" w:rsidR="00F7009D" w:rsidRPr="00767266" w:rsidRDefault="009D6872" w:rsidP="00F7009D">
            <w:pPr>
              <w:pStyle w:val="TabellSlutsumma"/>
            </w:pPr>
            <w:r>
              <w:t>185,5</w:t>
            </w:r>
          </w:p>
        </w:tc>
        <w:tc>
          <w:tcPr>
            <w:tcW w:w="617" w:type="dxa"/>
            <w:tcBorders>
              <w:top w:val="single" w:sz="6" w:space="0" w:color="auto"/>
            </w:tcBorders>
            <w:tcMar>
              <w:left w:w="57" w:type="dxa"/>
              <w:right w:w="57" w:type="dxa"/>
            </w:tcMar>
            <w:vAlign w:val="bottom"/>
          </w:tcPr>
          <w:p w14:paraId="74A1E700" w14:textId="144B8779" w:rsidR="00F7009D" w:rsidRPr="00767266" w:rsidRDefault="009D6872" w:rsidP="00F7009D">
            <w:pPr>
              <w:pStyle w:val="TabellSlutsumma"/>
            </w:pPr>
            <w:r>
              <w:t>198,4</w:t>
            </w:r>
          </w:p>
        </w:tc>
        <w:tc>
          <w:tcPr>
            <w:tcW w:w="617" w:type="dxa"/>
            <w:tcBorders>
              <w:top w:val="single" w:sz="6" w:space="0" w:color="auto"/>
            </w:tcBorders>
            <w:tcMar>
              <w:left w:w="57" w:type="dxa"/>
              <w:right w:w="57" w:type="dxa"/>
            </w:tcMar>
            <w:vAlign w:val="bottom"/>
          </w:tcPr>
          <w:p w14:paraId="0227F446" w14:textId="758D60FB" w:rsidR="00F7009D" w:rsidRPr="00767266" w:rsidRDefault="009D6872" w:rsidP="00F7009D">
            <w:pPr>
              <w:pStyle w:val="TabellSlutsumma"/>
            </w:pPr>
            <w:r>
              <w:t>212,1</w:t>
            </w:r>
          </w:p>
        </w:tc>
        <w:tc>
          <w:tcPr>
            <w:tcW w:w="617" w:type="dxa"/>
            <w:tcBorders>
              <w:top w:val="single" w:sz="6" w:space="0" w:color="auto"/>
            </w:tcBorders>
            <w:tcMar>
              <w:left w:w="57" w:type="dxa"/>
              <w:right w:w="57" w:type="dxa"/>
            </w:tcMar>
            <w:vAlign w:val="bottom"/>
          </w:tcPr>
          <w:p w14:paraId="51D2CBEA" w14:textId="4CCF6393" w:rsidR="00F7009D" w:rsidRPr="00767266" w:rsidRDefault="009D6872" w:rsidP="00F7009D">
            <w:pPr>
              <w:pStyle w:val="TabellSlutsumma"/>
            </w:pPr>
            <w:r>
              <w:t>224,9</w:t>
            </w:r>
          </w:p>
        </w:tc>
        <w:tc>
          <w:tcPr>
            <w:tcW w:w="618" w:type="dxa"/>
            <w:tcBorders>
              <w:top w:val="single" w:sz="6" w:space="0" w:color="auto"/>
            </w:tcBorders>
            <w:tcMar>
              <w:left w:w="57" w:type="dxa"/>
              <w:right w:w="57" w:type="dxa"/>
            </w:tcMar>
            <w:vAlign w:val="bottom"/>
          </w:tcPr>
          <w:p w14:paraId="1EE5A97A" w14:textId="6CDFAB03" w:rsidR="00F7009D" w:rsidRPr="00767266" w:rsidRDefault="009D6872" w:rsidP="00F7009D">
            <w:pPr>
              <w:pStyle w:val="TabellSlutsumma"/>
            </w:pPr>
            <w:r>
              <w:t>240,4</w:t>
            </w:r>
          </w:p>
        </w:tc>
      </w:tr>
      <w:tr w:rsidR="00F7009D" w14:paraId="65BB7F13" w14:textId="77777777" w:rsidTr="00F7009D">
        <w:tc>
          <w:tcPr>
            <w:tcW w:w="2883" w:type="dxa"/>
          </w:tcPr>
          <w:p w14:paraId="78858418" w14:textId="77777777" w:rsidR="00F7009D" w:rsidRDefault="009D6872" w:rsidP="00F7009D">
            <w:pPr>
              <w:pStyle w:val="TabellRader"/>
              <w:keepNext/>
              <w:keepLines/>
              <w:jc w:val="left"/>
            </w:pPr>
            <w:r>
              <w:t xml:space="preserve">  Skatt på kapital, hushåll</w:t>
            </w:r>
          </w:p>
        </w:tc>
        <w:tc>
          <w:tcPr>
            <w:tcW w:w="617" w:type="dxa"/>
            <w:tcMar>
              <w:left w:w="57" w:type="dxa"/>
              <w:right w:w="57" w:type="dxa"/>
            </w:tcMar>
            <w:vAlign w:val="bottom"/>
          </w:tcPr>
          <w:p w14:paraId="35298056" w14:textId="1C3D2336" w:rsidR="00F7009D" w:rsidRDefault="009D6872" w:rsidP="00F7009D">
            <w:pPr>
              <w:pStyle w:val="TabellRader"/>
              <w:rPr>
                <w:rFonts w:cs="Arial"/>
                <w:szCs w:val="16"/>
              </w:rPr>
            </w:pPr>
            <w:r>
              <w:t>24,9</w:t>
            </w:r>
          </w:p>
        </w:tc>
        <w:tc>
          <w:tcPr>
            <w:tcW w:w="617" w:type="dxa"/>
            <w:tcMar>
              <w:left w:w="57" w:type="dxa"/>
              <w:right w:w="57" w:type="dxa"/>
            </w:tcMar>
            <w:vAlign w:val="bottom"/>
          </w:tcPr>
          <w:p w14:paraId="142D2136" w14:textId="74413CC2" w:rsidR="00F7009D" w:rsidRDefault="009D6872" w:rsidP="00F7009D">
            <w:pPr>
              <w:pStyle w:val="TabellRader"/>
              <w:rPr>
                <w:rFonts w:cs="Arial"/>
                <w:szCs w:val="16"/>
              </w:rPr>
            </w:pPr>
            <w:r>
              <w:t>34,5</w:t>
            </w:r>
          </w:p>
        </w:tc>
        <w:tc>
          <w:tcPr>
            <w:tcW w:w="617" w:type="dxa"/>
            <w:tcMar>
              <w:left w:w="57" w:type="dxa"/>
              <w:right w:w="57" w:type="dxa"/>
            </w:tcMar>
            <w:vAlign w:val="bottom"/>
          </w:tcPr>
          <w:p w14:paraId="225FD069" w14:textId="6A9FE1FA" w:rsidR="00F7009D" w:rsidRDefault="009D6872" w:rsidP="00F7009D">
            <w:pPr>
              <w:pStyle w:val="TabellRader"/>
              <w:rPr>
                <w:rFonts w:cs="Arial"/>
                <w:szCs w:val="16"/>
              </w:rPr>
            </w:pPr>
            <w:r>
              <w:t>28,8</w:t>
            </w:r>
          </w:p>
        </w:tc>
        <w:tc>
          <w:tcPr>
            <w:tcW w:w="617" w:type="dxa"/>
            <w:tcMar>
              <w:left w:w="57" w:type="dxa"/>
              <w:right w:w="57" w:type="dxa"/>
            </w:tcMar>
            <w:vAlign w:val="bottom"/>
          </w:tcPr>
          <w:p w14:paraId="50CB2409" w14:textId="159E2ACD" w:rsidR="00F7009D" w:rsidRDefault="009D6872" w:rsidP="00F7009D">
            <w:pPr>
              <w:pStyle w:val="TabellRader"/>
              <w:rPr>
                <w:rFonts w:cs="Arial"/>
                <w:szCs w:val="16"/>
              </w:rPr>
            </w:pPr>
            <w:r>
              <w:t>27,7</w:t>
            </w:r>
          </w:p>
        </w:tc>
        <w:tc>
          <w:tcPr>
            <w:tcW w:w="618" w:type="dxa"/>
            <w:tcMar>
              <w:left w:w="57" w:type="dxa"/>
              <w:right w:w="57" w:type="dxa"/>
            </w:tcMar>
            <w:vAlign w:val="bottom"/>
          </w:tcPr>
          <w:p w14:paraId="1C324995" w14:textId="7FF0361C" w:rsidR="00F7009D" w:rsidRDefault="009D6872" w:rsidP="00F7009D">
            <w:pPr>
              <w:pStyle w:val="TabellRader"/>
              <w:rPr>
                <w:rFonts w:cs="Arial"/>
                <w:szCs w:val="16"/>
              </w:rPr>
            </w:pPr>
            <w:r>
              <w:t>30,0</w:t>
            </w:r>
          </w:p>
        </w:tc>
        <w:tc>
          <w:tcPr>
            <w:tcW w:w="617" w:type="dxa"/>
            <w:tcMar>
              <w:left w:w="57" w:type="dxa"/>
              <w:right w:w="57" w:type="dxa"/>
            </w:tcMar>
            <w:vAlign w:val="bottom"/>
          </w:tcPr>
          <w:p w14:paraId="503DAA93" w14:textId="12FF8778" w:rsidR="00F7009D" w:rsidRDefault="009D6872" w:rsidP="00F7009D">
            <w:pPr>
              <w:pStyle w:val="TabellRader"/>
              <w:rPr>
                <w:rFonts w:cs="Arial"/>
                <w:szCs w:val="16"/>
              </w:rPr>
            </w:pPr>
            <w:r>
              <w:t>37,8</w:t>
            </w:r>
          </w:p>
        </w:tc>
        <w:tc>
          <w:tcPr>
            <w:tcW w:w="617" w:type="dxa"/>
            <w:tcMar>
              <w:left w:w="57" w:type="dxa"/>
              <w:right w:w="57" w:type="dxa"/>
            </w:tcMar>
            <w:vAlign w:val="bottom"/>
          </w:tcPr>
          <w:p w14:paraId="68C5B43F" w14:textId="508BD2E7" w:rsidR="00F7009D" w:rsidRDefault="009D6872" w:rsidP="00F7009D">
            <w:pPr>
              <w:pStyle w:val="TabellRader"/>
              <w:rPr>
                <w:rFonts w:cs="Arial"/>
                <w:szCs w:val="16"/>
              </w:rPr>
            </w:pPr>
            <w:r>
              <w:t>40,2</w:t>
            </w:r>
          </w:p>
        </w:tc>
        <w:tc>
          <w:tcPr>
            <w:tcW w:w="617" w:type="dxa"/>
            <w:tcMar>
              <w:left w:w="57" w:type="dxa"/>
              <w:right w:w="57" w:type="dxa"/>
            </w:tcMar>
            <w:vAlign w:val="bottom"/>
          </w:tcPr>
          <w:p w14:paraId="03A0D5D8" w14:textId="30B5552E" w:rsidR="00F7009D" w:rsidRDefault="009D6872" w:rsidP="00F7009D">
            <w:pPr>
              <w:pStyle w:val="TabellRader"/>
              <w:rPr>
                <w:rFonts w:cs="Arial"/>
                <w:szCs w:val="16"/>
              </w:rPr>
            </w:pPr>
            <w:r>
              <w:t>41,2</w:t>
            </w:r>
          </w:p>
        </w:tc>
        <w:tc>
          <w:tcPr>
            <w:tcW w:w="617" w:type="dxa"/>
            <w:tcMar>
              <w:left w:w="57" w:type="dxa"/>
              <w:right w:w="57" w:type="dxa"/>
            </w:tcMar>
            <w:vAlign w:val="bottom"/>
          </w:tcPr>
          <w:p w14:paraId="4C3863BC" w14:textId="658F1954" w:rsidR="00F7009D" w:rsidRDefault="009D6872" w:rsidP="00F7009D">
            <w:pPr>
              <w:pStyle w:val="TabellRader"/>
              <w:rPr>
                <w:rFonts w:cs="Arial"/>
                <w:szCs w:val="16"/>
              </w:rPr>
            </w:pPr>
            <w:r>
              <w:t>41,2</w:t>
            </w:r>
          </w:p>
        </w:tc>
        <w:tc>
          <w:tcPr>
            <w:tcW w:w="618" w:type="dxa"/>
            <w:tcMar>
              <w:left w:w="57" w:type="dxa"/>
              <w:right w:w="57" w:type="dxa"/>
            </w:tcMar>
            <w:vAlign w:val="bottom"/>
          </w:tcPr>
          <w:p w14:paraId="2A56F9D7" w14:textId="4634A9CC" w:rsidR="00F7009D" w:rsidRDefault="009D6872" w:rsidP="00F7009D">
            <w:pPr>
              <w:pStyle w:val="TabellRader"/>
              <w:rPr>
                <w:rFonts w:cs="Arial"/>
                <w:szCs w:val="16"/>
              </w:rPr>
            </w:pPr>
            <w:r>
              <w:t>40,3</w:t>
            </w:r>
          </w:p>
        </w:tc>
      </w:tr>
      <w:tr w:rsidR="00F7009D" w14:paraId="7E607084" w14:textId="77777777" w:rsidTr="00F7009D">
        <w:tc>
          <w:tcPr>
            <w:tcW w:w="2883" w:type="dxa"/>
          </w:tcPr>
          <w:p w14:paraId="6506F12A" w14:textId="77777777" w:rsidR="00F7009D" w:rsidRDefault="009D6872" w:rsidP="00F7009D">
            <w:pPr>
              <w:pStyle w:val="TabellRader"/>
              <w:keepNext/>
              <w:keepLines/>
              <w:jc w:val="left"/>
            </w:pPr>
            <w:r>
              <w:t xml:space="preserve">  Skatt på företagsvinster</w:t>
            </w:r>
          </w:p>
        </w:tc>
        <w:tc>
          <w:tcPr>
            <w:tcW w:w="617" w:type="dxa"/>
            <w:tcMar>
              <w:left w:w="57" w:type="dxa"/>
              <w:right w:w="57" w:type="dxa"/>
            </w:tcMar>
            <w:vAlign w:val="bottom"/>
          </w:tcPr>
          <w:p w14:paraId="565EBC5C" w14:textId="01BA9A2E" w:rsidR="00F7009D" w:rsidRDefault="009D6872" w:rsidP="00F7009D">
            <w:pPr>
              <w:pStyle w:val="TabellRader"/>
              <w:rPr>
                <w:rFonts w:cs="Arial"/>
                <w:szCs w:val="16"/>
              </w:rPr>
            </w:pPr>
            <w:r>
              <w:t>86,5</w:t>
            </w:r>
          </w:p>
        </w:tc>
        <w:tc>
          <w:tcPr>
            <w:tcW w:w="617" w:type="dxa"/>
            <w:tcMar>
              <w:left w:w="57" w:type="dxa"/>
              <w:right w:w="57" w:type="dxa"/>
            </w:tcMar>
            <w:vAlign w:val="bottom"/>
          </w:tcPr>
          <w:p w14:paraId="0B6D090A" w14:textId="5DD7B20B" w:rsidR="00F7009D" w:rsidRDefault="009D6872" w:rsidP="00F7009D">
            <w:pPr>
              <w:pStyle w:val="TabellRader"/>
              <w:rPr>
                <w:rFonts w:cs="Arial"/>
                <w:szCs w:val="16"/>
              </w:rPr>
            </w:pPr>
            <w:r>
              <w:t>106,6</w:t>
            </w:r>
          </w:p>
        </w:tc>
        <w:tc>
          <w:tcPr>
            <w:tcW w:w="617" w:type="dxa"/>
            <w:tcMar>
              <w:left w:w="57" w:type="dxa"/>
              <w:right w:w="57" w:type="dxa"/>
            </w:tcMar>
            <w:vAlign w:val="bottom"/>
          </w:tcPr>
          <w:p w14:paraId="71008285" w14:textId="52F2B2B0" w:rsidR="00F7009D" w:rsidRDefault="009D6872" w:rsidP="00F7009D">
            <w:pPr>
              <w:pStyle w:val="TabellRader"/>
              <w:rPr>
                <w:rFonts w:cs="Arial"/>
                <w:szCs w:val="16"/>
              </w:rPr>
            </w:pPr>
            <w:r>
              <w:t>102,8</w:t>
            </w:r>
          </w:p>
        </w:tc>
        <w:tc>
          <w:tcPr>
            <w:tcW w:w="617" w:type="dxa"/>
            <w:tcMar>
              <w:left w:w="57" w:type="dxa"/>
              <w:right w:w="57" w:type="dxa"/>
            </w:tcMar>
            <w:vAlign w:val="bottom"/>
          </w:tcPr>
          <w:p w14:paraId="3B9C29DE" w14:textId="6681DED8" w:rsidR="00F7009D" w:rsidRDefault="009D6872" w:rsidP="00F7009D">
            <w:pPr>
              <w:pStyle w:val="TabellRader"/>
              <w:rPr>
                <w:rFonts w:cs="Arial"/>
                <w:szCs w:val="16"/>
              </w:rPr>
            </w:pPr>
            <w:r>
              <w:t>89,5</w:t>
            </w:r>
          </w:p>
        </w:tc>
        <w:tc>
          <w:tcPr>
            <w:tcW w:w="618" w:type="dxa"/>
            <w:tcMar>
              <w:left w:w="57" w:type="dxa"/>
              <w:right w:w="57" w:type="dxa"/>
            </w:tcMar>
            <w:vAlign w:val="bottom"/>
          </w:tcPr>
          <w:p w14:paraId="70FF05BC" w14:textId="30E9C068" w:rsidR="00F7009D" w:rsidRDefault="009D6872" w:rsidP="00F7009D">
            <w:pPr>
              <w:pStyle w:val="TabellRader"/>
              <w:rPr>
                <w:rFonts w:cs="Arial"/>
                <w:szCs w:val="16"/>
              </w:rPr>
            </w:pPr>
            <w:r>
              <w:t>88,4</w:t>
            </w:r>
          </w:p>
        </w:tc>
        <w:tc>
          <w:tcPr>
            <w:tcW w:w="617" w:type="dxa"/>
            <w:tcMar>
              <w:left w:w="57" w:type="dxa"/>
              <w:right w:w="57" w:type="dxa"/>
            </w:tcMar>
            <w:vAlign w:val="bottom"/>
          </w:tcPr>
          <w:p w14:paraId="028BE035" w14:textId="63B4210A" w:rsidR="00F7009D" w:rsidRDefault="009D6872" w:rsidP="00F7009D">
            <w:pPr>
              <w:pStyle w:val="TabellRader"/>
              <w:rPr>
                <w:rFonts w:cs="Arial"/>
                <w:szCs w:val="16"/>
              </w:rPr>
            </w:pPr>
            <w:r>
              <w:t>94,1</w:t>
            </w:r>
          </w:p>
        </w:tc>
        <w:tc>
          <w:tcPr>
            <w:tcW w:w="617" w:type="dxa"/>
            <w:tcMar>
              <w:left w:w="57" w:type="dxa"/>
              <w:right w:w="57" w:type="dxa"/>
            </w:tcMar>
            <w:vAlign w:val="bottom"/>
          </w:tcPr>
          <w:p w14:paraId="4B24FBBD" w14:textId="78780209" w:rsidR="00F7009D" w:rsidRDefault="009D6872" w:rsidP="00F7009D">
            <w:pPr>
              <w:pStyle w:val="TabellRader"/>
              <w:rPr>
                <w:rFonts w:cs="Arial"/>
                <w:szCs w:val="16"/>
              </w:rPr>
            </w:pPr>
            <w:r>
              <w:t>101,7</w:t>
            </w:r>
          </w:p>
        </w:tc>
        <w:tc>
          <w:tcPr>
            <w:tcW w:w="617" w:type="dxa"/>
            <w:tcMar>
              <w:left w:w="57" w:type="dxa"/>
              <w:right w:w="57" w:type="dxa"/>
            </w:tcMar>
            <w:vAlign w:val="bottom"/>
          </w:tcPr>
          <w:p w14:paraId="64DA5B20" w14:textId="3B1FBEA8" w:rsidR="00F7009D" w:rsidRDefault="009D6872" w:rsidP="00F7009D">
            <w:pPr>
              <w:pStyle w:val="TabellRader"/>
              <w:rPr>
                <w:rFonts w:cs="Arial"/>
                <w:szCs w:val="16"/>
              </w:rPr>
            </w:pPr>
            <w:r>
              <w:t>108,8</w:t>
            </w:r>
          </w:p>
        </w:tc>
        <w:tc>
          <w:tcPr>
            <w:tcW w:w="617" w:type="dxa"/>
            <w:tcMar>
              <w:left w:w="57" w:type="dxa"/>
              <w:right w:w="57" w:type="dxa"/>
            </w:tcMar>
            <w:vAlign w:val="bottom"/>
          </w:tcPr>
          <w:p w14:paraId="27E6C6D3" w14:textId="3A45767C" w:rsidR="00F7009D" w:rsidRDefault="009D6872" w:rsidP="00F7009D">
            <w:pPr>
              <w:pStyle w:val="TabellRader"/>
              <w:rPr>
                <w:rFonts w:cs="Arial"/>
                <w:szCs w:val="16"/>
              </w:rPr>
            </w:pPr>
            <w:r>
              <w:t>114,4</w:t>
            </w:r>
          </w:p>
        </w:tc>
        <w:tc>
          <w:tcPr>
            <w:tcW w:w="618" w:type="dxa"/>
            <w:tcMar>
              <w:left w:w="57" w:type="dxa"/>
              <w:right w:w="57" w:type="dxa"/>
            </w:tcMar>
            <w:vAlign w:val="bottom"/>
          </w:tcPr>
          <w:p w14:paraId="5B664B37" w14:textId="33840767" w:rsidR="00F7009D" w:rsidRDefault="009D6872" w:rsidP="00F7009D">
            <w:pPr>
              <w:pStyle w:val="TabellRader"/>
              <w:rPr>
                <w:rFonts w:cs="Arial"/>
                <w:szCs w:val="16"/>
              </w:rPr>
            </w:pPr>
            <w:r>
              <w:t>123,5</w:t>
            </w:r>
          </w:p>
        </w:tc>
      </w:tr>
      <w:tr w:rsidR="00F7009D" w14:paraId="2684AB7A" w14:textId="77777777" w:rsidTr="00F7009D">
        <w:tc>
          <w:tcPr>
            <w:tcW w:w="2883" w:type="dxa"/>
          </w:tcPr>
          <w:p w14:paraId="54C97B9A" w14:textId="77777777" w:rsidR="00F7009D" w:rsidRDefault="009D6872" w:rsidP="00F7009D">
            <w:pPr>
              <w:pStyle w:val="TabellRader"/>
              <w:keepNext/>
              <w:keepLines/>
              <w:jc w:val="left"/>
            </w:pPr>
            <w:r>
              <w:t xml:space="preserve">  Avkastningsskatt</w:t>
            </w:r>
          </w:p>
        </w:tc>
        <w:tc>
          <w:tcPr>
            <w:tcW w:w="617" w:type="dxa"/>
            <w:tcMar>
              <w:left w:w="57" w:type="dxa"/>
              <w:right w:w="57" w:type="dxa"/>
            </w:tcMar>
            <w:vAlign w:val="bottom"/>
          </w:tcPr>
          <w:p w14:paraId="5097A254" w14:textId="4C7214DD" w:rsidR="00F7009D" w:rsidRDefault="009D6872" w:rsidP="00F7009D">
            <w:pPr>
              <w:pStyle w:val="TabellRader"/>
              <w:rPr>
                <w:rFonts w:cs="Arial"/>
                <w:szCs w:val="16"/>
              </w:rPr>
            </w:pPr>
            <w:r>
              <w:t>12,3</w:t>
            </w:r>
          </w:p>
        </w:tc>
        <w:tc>
          <w:tcPr>
            <w:tcW w:w="617" w:type="dxa"/>
            <w:tcMar>
              <w:left w:w="57" w:type="dxa"/>
              <w:right w:w="57" w:type="dxa"/>
            </w:tcMar>
            <w:vAlign w:val="bottom"/>
          </w:tcPr>
          <w:p w14:paraId="643B531F" w14:textId="78016842" w:rsidR="00F7009D" w:rsidRDefault="009D6872" w:rsidP="00F7009D">
            <w:pPr>
              <w:pStyle w:val="TabellRader"/>
              <w:rPr>
                <w:rFonts w:cs="Arial"/>
                <w:szCs w:val="16"/>
              </w:rPr>
            </w:pPr>
            <w:r>
              <w:t>11,9</w:t>
            </w:r>
          </w:p>
        </w:tc>
        <w:tc>
          <w:tcPr>
            <w:tcW w:w="617" w:type="dxa"/>
            <w:tcMar>
              <w:left w:w="57" w:type="dxa"/>
              <w:right w:w="57" w:type="dxa"/>
            </w:tcMar>
            <w:vAlign w:val="bottom"/>
          </w:tcPr>
          <w:p w14:paraId="52F0A799" w14:textId="33DCE9EC" w:rsidR="00F7009D" w:rsidRDefault="009D6872" w:rsidP="00F7009D">
            <w:pPr>
              <w:pStyle w:val="TabellRader"/>
              <w:rPr>
                <w:rFonts w:cs="Arial"/>
                <w:szCs w:val="16"/>
              </w:rPr>
            </w:pPr>
            <w:r>
              <w:t>11,9</w:t>
            </w:r>
          </w:p>
        </w:tc>
        <w:tc>
          <w:tcPr>
            <w:tcW w:w="617" w:type="dxa"/>
            <w:tcMar>
              <w:left w:w="57" w:type="dxa"/>
              <w:right w:w="57" w:type="dxa"/>
            </w:tcMar>
            <w:vAlign w:val="bottom"/>
          </w:tcPr>
          <w:p w14:paraId="755A8287" w14:textId="4BBE9FC5" w:rsidR="00F7009D" w:rsidRDefault="009D6872" w:rsidP="00F7009D">
            <w:pPr>
              <w:pStyle w:val="TabellRader"/>
              <w:rPr>
                <w:rFonts w:cs="Arial"/>
                <w:szCs w:val="16"/>
              </w:rPr>
            </w:pPr>
            <w:r>
              <w:t>10,2</w:t>
            </w:r>
          </w:p>
        </w:tc>
        <w:tc>
          <w:tcPr>
            <w:tcW w:w="618" w:type="dxa"/>
            <w:tcMar>
              <w:left w:w="57" w:type="dxa"/>
              <w:right w:w="57" w:type="dxa"/>
            </w:tcMar>
            <w:vAlign w:val="bottom"/>
          </w:tcPr>
          <w:p w14:paraId="2C4E6F1A" w14:textId="1C043ACA" w:rsidR="00F7009D" w:rsidRDefault="009D6872" w:rsidP="00F7009D">
            <w:pPr>
              <w:pStyle w:val="TabellRader"/>
              <w:rPr>
                <w:rFonts w:cs="Arial"/>
                <w:szCs w:val="16"/>
              </w:rPr>
            </w:pPr>
            <w:r>
              <w:t>6,7</w:t>
            </w:r>
          </w:p>
        </w:tc>
        <w:tc>
          <w:tcPr>
            <w:tcW w:w="617" w:type="dxa"/>
            <w:tcMar>
              <w:left w:w="57" w:type="dxa"/>
              <w:right w:w="57" w:type="dxa"/>
            </w:tcMar>
            <w:vAlign w:val="bottom"/>
          </w:tcPr>
          <w:p w14:paraId="58090E3D" w14:textId="3DFFB421" w:rsidR="00F7009D" w:rsidRDefault="009D6872" w:rsidP="00F7009D">
            <w:pPr>
              <w:pStyle w:val="TabellRader"/>
              <w:rPr>
                <w:rFonts w:cs="Arial"/>
                <w:szCs w:val="16"/>
              </w:rPr>
            </w:pPr>
            <w:r>
              <w:t>10,1</w:t>
            </w:r>
          </w:p>
        </w:tc>
        <w:tc>
          <w:tcPr>
            <w:tcW w:w="617" w:type="dxa"/>
            <w:tcMar>
              <w:left w:w="57" w:type="dxa"/>
              <w:right w:w="57" w:type="dxa"/>
            </w:tcMar>
            <w:vAlign w:val="bottom"/>
          </w:tcPr>
          <w:p w14:paraId="6E74132C" w14:textId="56E0A483" w:rsidR="00F7009D" w:rsidRDefault="009D6872" w:rsidP="00F7009D">
            <w:pPr>
              <w:pStyle w:val="TabellRader"/>
              <w:rPr>
                <w:rFonts w:cs="Arial"/>
                <w:szCs w:val="16"/>
              </w:rPr>
            </w:pPr>
            <w:r>
              <w:t>12,2</w:t>
            </w:r>
          </w:p>
        </w:tc>
        <w:tc>
          <w:tcPr>
            <w:tcW w:w="617" w:type="dxa"/>
            <w:tcMar>
              <w:left w:w="57" w:type="dxa"/>
              <w:right w:w="57" w:type="dxa"/>
            </w:tcMar>
            <w:vAlign w:val="bottom"/>
          </w:tcPr>
          <w:p w14:paraId="76107717" w14:textId="379A52DA" w:rsidR="00F7009D" w:rsidRDefault="009D6872" w:rsidP="00F7009D">
            <w:pPr>
              <w:pStyle w:val="TabellRader"/>
              <w:rPr>
                <w:rFonts w:cs="Arial"/>
                <w:szCs w:val="16"/>
              </w:rPr>
            </w:pPr>
            <w:r>
              <w:t>16,5</w:t>
            </w:r>
          </w:p>
        </w:tc>
        <w:tc>
          <w:tcPr>
            <w:tcW w:w="617" w:type="dxa"/>
            <w:tcMar>
              <w:left w:w="57" w:type="dxa"/>
              <w:right w:w="57" w:type="dxa"/>
            </w:tcMar>
            <w:vAlign w:val="bottom"/>
          </w:tcPr>
          <w:p w14:paraId="70B5B426" w14:textId="00D07789" w:rsidR="00F7009D" w:rsidRDefault="009D6872" w:rsidP="00F7009D">
            <w:pPr>
              <w:pStyle w:val="TabellRader"/>
              <w:rPr>
                <w:rFonts w:cs="Arial"/>
                <w:szCs w:val="16"/>
              </w:rPr>
            </w:pPr>
            <w:r>
              <w:t>22,4</w:t>
            </w:r>
          </w:p>
        </w:tc>
        <w:tc>
          <w:tcPr>
            <w:tcW w:w="618" w:type="dxa"/>
            <w:tcMar>
              <w:left w:w="57" w:type="dxa"/>
              <w:right w:w="57" w:type="dxa"/>
            </w:tcMar>
            <w:vAlign w:val="bottom"/>
          </w:tcPr>
          <w:p w14:paraId="05CD0D52" w14:textId="38E08728" w:rsidR="00F7009D" w:rsidRDefault="009D6872" w:rsidP="00F7009D">
            <w:pPr>
              <w:pStyle w:val="TabellRader"/>
              <w:rPr>
                <w:rFonts w:cs="Arial"/>
                <w:szCs w:val="16"/>
              </w:rPr>
            </w:pPr>
            <w:r>
              <w:t>28,0</w:t>
            </w:r>
          </w:p>
        </w:tc>
      </w:tr>
      <w:tr w:rsidR="00F7009D" w14:paraId="7A14704F" w14:textId="77777777" w:rsidTr="00F7009D">
        <w:tc>
          <w:tcPr>
            <w:tcW w:w="2883" w:type="dxa"/>
          </w:tcPr>
          <w:p w14:paraId="4AB332FF" w14:textId="77777777" w:rsidR="00F7009D" w:rsidRDefault="009D6872" w:rsidP="00F7009D">
            <w:pPr>
              <w:pStyle w:val="TabellRader"/>
              <w:keepNext/>
              <w:keepLines/>
              <w:jc w:val="left"/>
            </w:pPr>
            <w:r>
              <w:t xml:space="preserve">  Fastighetsskatt och fastighetsavgift</w:t>
            </w:r>
          </w:p>
        </w:tc>
        <w:tc>
          <w:tcPr>
            <w:tcW w:w="617" w:type="dxa"/>
            <w:tcMar>
              <w:left w:w="57" w:type="dxa"/>
              <w:right w:w="57" w:type="dxa"/>
            </w:tcMar>
            <w:vAlign w:val="bottom"/>
          </w:tcPr>
          <w:p w14:paraId="57B84C02" w14:textId="609F94B3" w:rsidR="00F7009D" w:rsidRDefault="009D6872" w:rsidP="00F7009D">
            <w:pPr>
              <w:pStyle w:val="TabellRader"/>
              <w:rPr>
                <w:rFonts w:cs="Arial"/>
                <w:szCs w:val="16"/>
              </w:rPr>
            </w:pPr>
            <w:r>
              <w:t>25,3</w:t>
            </w:r>
          </w:p>
        </w:tc>
        <w:tc>
          <w:tcPr>
            <w:tcW w:w="617" w:type="dxa"/>
            <w:tcMar>
              <w:left w:w="57" w:type="dxa"/>
              <w:right w:w="57" w:type="dxa"/>
            </w:tcMar>
            <w:vAlign w:val="bottom"/>
          </w:tcPr>
          <w:p w14:paraId="5448CDBB" w14:textId="7ABC4C1F" w:rsidR="00F7009D" w:rsidRDefault="009D6872" w:rsidP="00F7009D">
            <w:pPr>
              <w:pStyle w:val="TabellRader"/>
              <w:rPr>
                <w:rFonts w:cs="Arial"/>
                <w:szCs w:val="16"/>
              </w:rPr>
            </w:pPr>
            <w:r>
              <w:t>26,4</w:t>
            </w:r>
          </w:p>
        </w:tc>
        <w:tc>
          <w:tcPr>
            <w:tcW w:w="617" w:type="dxa"/>
            <w:tcMar>
              <w:left w:w="57" w:type="dxa"/>
              <w:right w:w="57" w:type="dxa"/>
            </w:tcMar>
            <w:vAlign w:val="bottom"/>
          </w:tcPr>
          <w:p w14:paraId="08095315" w14:textId="22F3DB42" w:rsidR="00F7009D" w:rsidRDefault="009D6872" w:rsidP="00F7009D">
            <w:pPr>
              <w:pStyle w:val="TabellRader"/>
              <w:rPr>
                <w:rFonts w:cs="Arial"/>
                <w:szCs w:val="16"/>
              </w:rPr>
            </w:pPr>
            <w:r>
              <w:t>27,5</w:t>
            </w:r>
          </w:p>
        </w:tc>
        <w:tc>
          <w:tcPr>
            <w:tcW w:w="617" w:type="dxa"/>
            <w:tcMar>
              <w:left w:w="57" w:type="dxa"/>
              <w:right w:w="57" w:type="dxa"/>
            </w:tcMar>
            <w:vAlign w:val="bottom"/>
          </w:tcPr>
          <w:p w14:paraId="68C4FF6E" w14:textId="2ECB8052" w:rsidR="00F7009D" w:rsidRDefault="009D6872" w:rsidP="00F7009D">
            <w:pPr>
              <w:pStyle w:val="TabellRader"/>
              <w:rPr>
                <w:rFonts w:cs="Arial"/>
                <w:szCs w:val="16"/>
              </w:rPr>
            </w:pPr>
            <w:r>
              <w:t>28,7</w:t>
            </w:r>
          </w:p>
        </w:tc>
        <w:tc>
          <w:tcPr>
            <w:tcW w:w="618" w:type="dxa"/>
            <w:tcMar>
              <w:left w:w="57" w:type="dxa"/>
              <w:right w:w="57" w:type="dxa"/>
            </w:tcMar>
            <w:vAlign w:val="bottom"/>
          </w:tcPr>
          <w:p w14:paraId="6887FEA4" w14:textId="24F4CEC5" w:rsidR="00F7009D" w:rsidRDefault="009D6872" w:rsidP="00F7009D">
            <w:pPr>
              <w:pStyle w:val="TabellRader"/>
              <w:rPr>
                <w:rFonts w:cs="Arial"/>
                <w:szCs w:val="16"/>
              </w:rPr>
            </w:pPr>
            <w:r>
              <w:t>30,8</w:t>
            </w:r>
          </w:p>
        </w:tc>
        <w:tc>
          <w:tcPr>
            <w:tcW w:w="617" w:type="dxa"/>
            <w:tcMar>
              <w:left w:w="57" w:type="dxa"/>
              <w:right w:w="57" w:type="dxa"/>
            </w:tcMar>
            <w:vAlign w:val="bottom"/>
          </w:tcPr>
          <w:p w14:paraId="4440D80F" w14:textId="345CDA2C" w:rsidR="00F7009D" w:rsidRDefault="009D6872" w:rsidP="00F7009D">
            <w:pPr>
              <w:pStyle w:val="TabellRader"/>
              <w:rPr>
                <w:rFonts w:cs="Arial"/>
                <w:szCs w:val="16"/>
              </w:rPr>
            </w:pPr>
            <w:r>
              <w:t>31,0</w:t>
            </w:r>
          </w:p>
        </w:tc>
        <w:tc>
          <w:tcPr>
            <w:tcW w:w="617" w:type="dxa"/>
            <w:tcMar>
              <w:left w:w="57" w:type="dxa"/>
              <w:right w:w="57" w:type="dxa"/>
            </w:tcMar>
            <w:vAlign w:val="bottom"/>
          </w:tcPr>
          <w:p w14:paraId="06AD824E" w14:textId="22299ADB" w:rsidR="00F7009D" w:rsidRDefault="009D6872" w:rsidP="00F7009D">
            <w:pPr>
              <w:pStyle w:val="TabellRader"/>
              <w:rPr>
                <w:rFonts w:cs="Arial"/>
                <w:szCs w:val="16"/>
              </w:rPr>
            </w:pPr>
            <w:r>
              <w:t>31,6</w:t>
            </w:r>
          </w:p>
        </w:tc>
        <w:tc>
          <w:tcPr>
            <w:tcW w:w="617" w:type="dxa"/>
            <w:tcMar>
              <w:left w:w="57" w:type="dxa"/>
              <w:right w:w="57" w:type="dxa"/>
            </w:tcMar>
            <w:vAlign w:val="bottom"/>
          </w:tcPr>
          <w:p w14:paraId="496CAF6B" w14:textId="2CE4F81B" w:rsidR="00F7009D" w:rsidRDefault="009D6872" w:rsidP="00F7009D">
            <w:pPr>
              <w:pStyle w:val="TabellRader"/>
              <w:rPr>
                <w:rFonts w:cs="Arial"/>
                <w:szCs w:val="16"/>
              </w:rPr>
            </w:pPr>
            <w:r>
              <w:t>32,1</w:t>
            </w:r>
          </w:p>
        </w:tc>
        <w:tc>
          <w:tcPr>
            <w:tcW w:w="617" w:type="dxa"/>
            <w:tcMar>
              <w:left w:w="57" w:type="dxa"/>
              <w:right w:w="57" w:type="dxa"/>
            </w:tcMar>
            <w:vAlign w:val="bottom"/>
          </w:tcPr>
          <w:p w14:paraId="699287D7" w14:textId="423D1C79" w:rsidR="00F7009D" w:rsidRDefault="009D6872" w:rsidP="00F7009D">
            <w:pPr>
              <w:pStyle w:val="TabellRader"/>
              <w:rPr>
                <w:rFonts w:cs="Arial"/>
                <w:szCs w:val="16"/>
              </w:rPr>
            </w:pPr>
            <w:r>
              <w:t>32,7</w:t>
            </w:r>
          </w:p>
        </w:tc>
        <w:tc>
          <w:tcPr>
            <w:tcW w:w="618" w:type="dxa"/>
            <w:tcMar>
              <w:left w:w="57" w:type="dxa"/>
              <w:right w:w="57" w:type="dxa"/>
            </w:tcMar>
            <w:vAlign w:val="bottom"/>
          </w:tcPr>
          <w:p w14:paraId="3572397E" w14:textId="113EBB54" w:rsidR="00F7009D" w:rsidRDefault="009D6872" w:rsidP="00F7009D">
            <w:pPr>
              <w:pStyle w:val="TabellRader"/>
              <w:rPr>
                <w:rFonts w:cs="Arial"/>
                <w:szCs w:val="16"/>
              </w:rPr>
            </w:pPr>
            <w:r>
              <w:t>33,9</w:t>
            </w:r>
          </w:p>
        </w:tc>
      </w:tr>
      <w:tr w:rsidR="00F7009D" w14:paraId="3FCA6D0C" w14:textId="77777777" w:rsidTr="00F7009D">
        <w:tc>
          <w:tcPr>
            <w:tcW w:w="2883" w:type="dxa"/>
          </w:tcPr>
          <w:p w14:paraId="7D258939" w14:textId="77777777" w:rsidR="00F7009D" w:rsidRDefault="009D6872" w:rsidP="00F7009D">
            <w:pPr>
              <w:pStyle w:val="TabellRader"/>
              <w:keepNext/>
              <w:keepLines/>
              <w:jc w:val="left"/>
            </w:pPr>
            <w:r>
              <w:t xml:space="preserve">  Stämpelskatt</w:t>
            </w:r>
          </w:p>
        </w:tc>
        <w:tc>
          <w:tcPr>
            <w:tcW w:w="617" w:type="dxa"/>
            <w:tcMar>
              <w:left w:w="57" w:type="dxa"/>
              <w:right w:w="57" w:type="dxa"/>
            </w:tcMar>
            <w:vAlign w:val="bottom"/>
          </w:tcPr>
          <w:p w14:paraId="240E3995" w14:textId="15E0FEEB" w:rsidR="00F7009D" w:rsidRDefault="009D6872" w:rsidP="00F7009D">
            <w:pPr>
              <w:pStyle w:val="TabellRader"/>
              <w:rPr>
                <w:rFonts w:cs="Arial"/>
                <w:szCs w:val="16"/>
              </w:rPr>
            </w:pPr>
            <w:r>
              <w:t>8,1</w:t>
            </w:r>
          </w:p>
        </w:tc>
        <w:tc>
          <w:tcPr>
            <w:tcW w:w="617" w:type="dxa"/>
            <w:tcMar>
              <w:left w:w="57" w:type="dxa"/>
              <w:right w:w="57" w:type="dxa"/>
            </w:tcMar>
            <w:vAlign w:val="bottom"/>
          </w:tcPr>
          <w:p w14:paraId="50C3D5EE" w14:textId="669542F0" w:rsidR="00F7009D" w:rsidRDefault="009D6872" w:rsidP="00F7009D">
            <w:pPr>
              <w:pStyle w:val="TabellRader"/>
              <w:rPr>
                <w:rFonts w:cs="Arial"/>
                <w:szCs w:val="16"/>
              </w:rPr>
            </w:pPr>
            <w:r>
              <w:t>9,0</w:t>
            </w:r>
          </w:p>
        </w:tc>
        <w:tc>
          <w:tcPr>
            <w:tcW w:w="617" w:type="dxa"/>
            <w:tcMar>
              <w:left w:w="57" w:type="dxa"/>
              <w:right w:w="57" w:type="dxa"/>
            </w:tcMar>
            <w:vAlign w:val="bottom"/>
          </w:tcPr>
          <w:p w14:paraId="03F2EC46" w14:textId="384FBF78" w:rsidR="00F7009D" w:rsidRDefault="009D6872" w:rsidP="00F7009D">
            <w:pPr>
              <w:pStyle w:val="TabellRader"/>
              <w:rPr>
                <w:rFonts w:cs="Arial"/>
                <w:szCs w:val="16"/>
              </w:rPr>
            </w:pPr>
            <w:r>
              <w:t>8,0</w:t>
            </w:r>
          </w:p>
        </w:tc>
        <w:tc>
          <w:tcPr>
            <w:tcW w:w="617" w:type="dxa"/>
            <w:tcMar>
              <w:left w:w="57" w:type="dxa"/>
              <w:right w:w="57" w:type="dxa"/>
            </w:tcMar>
            <w:vAlign w:val="bottom"/>
          </w:tcPr>
          <w:p w14:paraId="195EE09F" w14:textId="222CB960" w:rsidR="00F7009D" w:rsidRDefault="009D6872" w:rsidP="00F7009D">
            <w:pPr>
              <w:pStyle w:val="TabellRader"/>
              <w:rPr>
                <w:rFonts w:cs="Arial"/>
                <w:szCs w:val="16"/>
              </w:rPr>
            </w:pPr>
            <w:r>
              <w:t>8,0</w:t>
            </w:r>
          </w:p>
        </w:tc>
        <w:tc>
          <w:tcPr>
            <w:tcW w:w="618" w:type="dxa"/>
            <w:tcMar>
              <w:left w:w="57" w:type="dxa"/>
              <w:right w:w="57" w:type="dxa"/>
            </w:tcMar>
            <w:vAlign w:val="bottom"/>
          </w:tcPr>
          <w:p w14:paraId="67DBE729" w14:textId="5CE42AF7" w:rsidR="00F7009D" w:rsidRDefault="009D6872" w:rsidP="00F7009D">
            <w:pPr>
              <w:pStyle w:val="TabellRader"/>
              <w:rPr>
                <w:rFonts w:cs="Arial"/>
                <w:szCs w:val="16"/>
              </w:rPr>
            </w:pPr>
            <w:r>
              <w:t>8,9</w:t>
            </w:r>
          </w:p>
        </w:tc>
        <w:tc>
          <w:tcPr>
            <w:tcW w:w="617" w:type="dxa"/>
            <w:tcMar>
              <w:left w:w="57" w:type="dxa"/>
              <w:right w:w="57" w:type="dxa"/>
            </w:tcMar>
            <w:vAlign w:val="bottom"/>
          </w:tcPr>
          <w:p w14:paraId="7A4000F5" w14:textId="1D965A4C" w:rsidR="00F7009D" w:rsidRDefault="009D6872" w:rsidP="00F7009D">
            <w:pPr>
              <w:pStyle w:val="TabellRader"/>
              <w:rPr>
                <w:rFonts w:cs="Arial"/>
                <w:szCs w:val="16"/>
              </w:rPr>
            </w:pPr>
            <w:r>
              <w:t>8,2</w:t>
            </w:r>
          </w:p>
        </w:tc>
        <w:tc>
          <w:tcPr>
            <w:tcW w:w="617" w:type="dxa"/>
            <w:tcMar>
              <w:left w:w="57" w:type="dxa"/>
              <w:right w:w="57" w:type="dxa"/>
            </w:tcMar>
            <w:vAlign w:val="bottom"/>
          </w:tcPr>
          <w:p w14:paraId="0471BAE2" w14:textId="68F55470" w:rsidR="00F7009D" w:rsidRDefault="009D6872" w:rsidP="00F7009D">
            <w:pPr>
              <w:pStyle w:val="TabellRader"/>
              <w:rPr>
                <w:rFonts w:cs="Arial"/>
                <w:szCs w:val="16"/>
              </w:rPr>
            </w:pPr>
            <w:r>
              <w:t>8,4</w:t>
            </w:r>
          </w:p>
        </w:tc>
        <w:tc>
          <w:tcPr>
            <w:tcW w:w="617" w:type="dxa"/>
            <w:tcMar>
              <w:left w:w="57" w:type="dxa"/>
              <w:right w:w="57" w:type="dxa"/>
            </w:tcMar>
            <w:vAlign w:val="bottom"/>
          </w:tcPr>
          <w:p w14:paraId="1A1B1797" w14:textId="0F90CF56" w:rsidR="00F7009D" w:rsidRDefault="009D6872" w:rsidP="00F7009D">
            <w:pPr>
              <w:pStyle w:val="TabellRader"/>
              <w:rPr>
                <w:rFonts w:cs="Arial"/>
                <w:szCs w:val="16"/>
              </w:rPr>
            </w:pPr>
            <w:r>
              <w:t>8,6</w:t>
            </w:r>
          </w:p>
        </w:tc>
        <w:tc>
          <w:tcPr>
            <w:tcW w:w="617" w:type="dxa"/>
            <w:tcMar>
              <w:left w:w="57" w:type="dxa"/>
              <w:right w:w="57" w:type="dxa"/>
            </w:tcMar>
            <w:vAlign w:val="bottom"/>
          </w:tcPr>
          <w:p w14:paraId="1C64CB22" w14:textId="55510614" w:rsidR="00F7009D" w:rsidRDefault="009D6872" w:rsidP="00F7009D">
            <w:pPr>
              <w:pStyle w:val="TabellRader"/>
              <w:rPr>
                <w:rFonts w:cs="Arial"/>
                <w:szCs w:val="16"/>
              </w:rPr>
            </w:pPr>
            <w:r>
              <w:t>9,1</w:t>
            </w:r>
          </w:p>
        </w:tc>
        <w:tc>
          <w:tcPr>
            <w:tcW w:w="618" w:type="dxa"/>
            <w:tcMar>
              <w:left w:w="57" w:type="dxa"/>
              <w:right w:w="57" w:type="dxa"/>
            </w:tcMar>
            <w:vAlign w:val="bottom"/>
          </w:tcPr>
          <w:p w14:paraId="61D19192" w14:textId="1544C3C1" w:rsidR="00F7009D" w:rsidRDefault="009D6872" w:rsidP="00F7009D">
            <w:pPr>
              <w:pStyle w:val="TabellRader"/>
              <w:rPr>
                <w:rFonts w:cs="Arial"/>
                <w:szCs w:val="16"/>
              </w:rPr>
            </w:pPr>
            <w:r>
              <w:t>9,4</w:t>
            </w:r>
          </w:p>
        </w:tc>
      </w:tr>
      <w:tr w:rsidR="00F7009D" w14:paraId="47A66C6C" w14:textId="77777777" w:rsidTr="00F7009D">
        <w:tc>
          <w:tcPr>
            <w:tcW w:w="2883" w:type="dxa"/>
          </w:tcPr>
          <w:p w14:paraId="53C64B7C" w14:textId="77777777" w:rsidR="00F7009D" w:rsidRDefault="009D6872" w:rsidP="00F7009D">
            <w:pPr>
              <w:pStyle w:val="TabellRader"/>
              <w:keepNext/>
              <w:keepLines/>
              <w:jc w:val="left"/>
            </w:pPr>
            <w:r>
              <w:t xml:space="preserve">  Kupongskatt m.m.</w:t>
            </w:r>
          </w:p>
        </w:tc>
        <w:tc>
          <w:tcPr>
            <w:tcW w:w="617" w:type="dxa"/>
            <w:tcMar>
              <w:left w:w="57" w:type="dxa"/>
              <w:right w:w="57" w:type="dxa"/>
            </w:tcMar>
            <w:vAlign w:val="bottom"/>
          </w:tcPr>
          <w:p w14:paraId="794AC3FD" w14:textId="1D9370B7" w:rsidR="00F7009D" w:rsidRDefault="009D6872" w:rsidP="00F7009D">
            <w:pPr>
              <w:pStyle w:val="TabellRader"/>
              <w:rPr>
                <w:rFonts w:cs="Arial"/>
                <w:szCs w:val="16"/>
              </w:rPr>
            </w:pPr>
            <w:r>
              <w:t>3,1</w:t>
            </w:r>
          </w:p>
        </w:tc>
        <w:tc>
          <w:tcPr>
            <w:tcW w:w="617" w:type="dxa"/>
            <w:tcMar>
              <w:left w:w="57" w:type="dxa"/>
              <w:right w:w="57" w:type="dxa"/>
            </w:tcMar>
            <w:vAlign w:val="bottom"/>
          </w:tcPr>
          <w:p w14:paraId="444DA8FC" w14:textId="130D966F" w:rsidR="00F7009D" w:rsidRDefault="009D6872" w:rsidP="00F7009D">
            <w:pPr>
              <w:pStyle w:val="TabellRader"/>
              <w:rPr>
                <w:rFonts w:cs="Arial"/>
                <w:szCs w:val="16"/>
              </w:rPr>
            </w:pPr>
            <w:r>
              <w:t>3,1</w:t>
            </w:r>
          </w:p>
        </w:tc>
        <w:tc>
          <w:tcPr>
            <w:tcW w:w="617" w:type="dxa"/>
            <w:tcMar>
              <w:left w:w="57" w:type="dxa"/>
              <w:right w:w="57" w:type="dxa"/>
            </w:tcMar>
            <w:vAlign w:val="bottom"/>
          </w:tcPr>
          <w:p w14:paraId="7258B0EC" w14:textId="3724EDC8" w:rsidR="00F7009D" w:rsidRDefault="009D6872" w:rsidP="00F7009D">
            <w:pPr>
              <w:pStyle w:val="TabellRader"/>
              <w:rPr>
                <w:rFonts w:cs="Arial"/>
                <w:szCs w:val="16"/>
              </w:rPr>
            </w:pPr>
            <w:r>
              <w:t>4,6</w:t>
            </w:r>
          </w:p>
        </w:tc>
        <w:tc>
          <w:tcPr>
            <w:tcW w:w="617" w:type="dxa"/>
            <w:tcMar>
              <w:left w:w="57" w:type="dxa"/>
              <w:right w:w="57" w:type="dxa"/>
            </w:tcMar>
            <w:vAlign w:val="bottom"/>
          </w:tcPr>
          <w:p w14:paraId="4F8844B8" w14:textId="37F0ABE0" w:rsidR="00F7009D" w:rsidRDefault="009D6872" w:rsidP="00F7009D">
            <w:pPr>
              <w:pStyle w:val="TabellRader"/>
              <w:rPr>
                <w:rFonts w:cs="Arial"/>
                <w:szCs w:val="16"/>
              </w:rPr>
            </w:pPr>
            <w:r>
              <w:t>3,8</w:t>
            </w:r>
          </w:p>
        </w:tc>
        <w:tc>
          <w:tcPr>
            <w:tcW w:w="618" w:type="dxa"/>
            <w:tcMar>
              <w:left w:w="57" w:type="dxa"/>
              <w:right w:w="57" w:type="dxa"/>
            </w:tcMar>
            <w:vAlign w:val="bottom"/>
          </w:tcPr>
          <w:p w14:paraId="39C131C4" w14:textId="0F73615C" w:rsidR="00F7009D" w:rsidRDefault="009D6872" w:rsidP="00F7009D">
            <w:pPr>
              <w:pStyle w:val="TabellRader"/>
              <w:rPr>
                <w:rFonts w:cs="Arial"/>
                <w:szCs w:val="16"/>
              </w:rPr>
            </w:pPr>
            <w:r>
              <w:t>4,1</w:t>
            </w:r>
          </w:p>
        </w:tc>
        <w:tc>
          <w:tcPr>
            <w:tcW w:w="617" w:type="dxa"/>
            <w:tcMar>
              <w:left w:w="57" w:type="dxa"/>
              <w:right w:w="57" w:type="dxa"/>
            </w:tcMar>
            <w:vAlign w:val="bottom"/>
          </w:tcPr>
          <w:p w14:paraId="439F0DC3" w14:textId="1405603A" w:rsidR="00F7009D" w:rsidRDefault="009D6872" w:rsidP="00F7009D">
            <w:pPr>
              <w:pStyle w:val="TabellRader"/>
              <w:rPr>
                <w:rFonts w:cs="Arial"/>
                <w:szCs w:val="16"/>
              </w:rPr>
            </w:pPr>
            <w:r>
              <w:t>4,2</w:t>
            </w:r>
          </w:p>
        </w:tc>
        <w:tc>
          <w:tcPr>
            <w:tcW w:w="617" w:type="dxa"/>
            <w:tcMar>
              <w:left w:w="57" w:type="dxa"/>
              <w:right w:w="57" w:type="dxa"/>
            </w:tcMar>
            <w:vAlign w:val="bottom"/>
          </w:tcPr>
          <w:p w14:paraId="47DFB859" w14:textId="6F393C22" w:rsidR="00F7009D" w:rsidRDefault="009D6872" w:rsidP="00F7009D">
            <w:pPr>
              <w:pStyle w:val="TabellRader"/>
              <w:rPr>
                <w:rFonts w:cs="Arial"/>
                <w:szCs w:val="16"/>
              </w:rPr>
            </w:pPr>
            <w:r>
              <w:t>4,5</w:t>
            </w:r>
          </w:p>
        </w:tc>
        <w:tc>
          <w:tcPr>
            <w:tcW w:w="617" w:type="dxa"/>
            <w:tcMar>
              <w:left w:w="57" w:type="dxa"/>
              <w:right w:w="57" w:type="dxa"/>
            </w:tcMar>
            <w:vAlign w:val="bottom"/>
          </w:tcPr>
          <w:p w14:paraId="6CB0053F" w14:textId="75AF994D" w:rsidR="00F7009D" w:rsidRDefault="009D6872" w:rsidP="00F7009D">
            <w:pPr>
              <w:pStyle w:val="TabellRader"/>
              <w:rPr>
                <w:rFonts w:cs="Arial"/>
                <w:szCs w:val="16"/>
              </w:rPr>
            </w:pPr>
            <w:r>
              <w:t>4,8</w:t>
            </w:r>
          </w:p>
        </w:tc>
        <w:tc>
          <w:tcPr>
            <w:tcW w:w="617" w:type="dxa"/>
            <w:tcMar>
              <w:left w:w="57" w:type="dxa"/>
              <w:right w:w="57" w:type="dxa"/>
            </w:tcMar>
            <w:vAlign w:val="bottom"/>
          </w:tcPr>
          <w:p w14:paraId="37C636B3" w14:textId="478A9E40" w:rsidR="00F7009D" w:rsidRDefault="009D6872" w:rsidP="00F7009D">
            <w:pPr>
              <w:pStyle w:val="TabellRader"/>
              <w:rPr>
                <w:rFonts w:cs="Arial"/>
                <w:szCs w:val="16"/>
              </w:rPr>
            </w:pPr>
            <w:r>
              <w:t>5,2</w:t>
            </w:r>
          </w:p>
        </w:tc>
        <w:tc>
          <w:tcPr>
            <w:tcW w:w="618" w:type="dxa"/>
            <w:tcMar>
              <w:left w:w="57" w:type="dxa"/>
              <w:right w:w="57" w:type="dxa"/>
            </w:tcMar>
            <w:vAlign w:val="bottom"/>
          </w:tcPr>
          <w:p w14:paraId="4A2D51C2" w14:textId="2DFD420F" w:rsidR="00F7009D" w:rsidRDefault="009D6872" w:rsidP="00F7009D">
            <w:pPr>
              <w:pStyle w:val="TabellRader"/>
              <w:rPr>
                <w:rFonts w:cs="Arial"/>
                <w:szCs w:val="16"/>
              </w:rPr>
            </w:pPr>
            <w:r>
              <w:t>5,4</w:t>
            </w:r>
          </w:p>
        </w:tc>
      </w:tr>
      <w:tr w:rsidR="00F7009D" w14:paraId="2059CC67" w14:textId="77777777" w:rsidTr="00F7009D">
        <w:tc>
          <w:tcPr>
            <w:tcW w:w="2883" w:type="dxa"/>
            <w:tcBorders>
              <w:top w:val="single" w:sz="6" w:space="0" w:color="auto"/>
            </w:tcBorders>
          </w:tcPr>
          <w:p w14:paraId="569A491E" w14:textId="77777777" w:rsidR="00F7009D" w:rsidRDefault="009D6872" w:rsidP="00F7009D">
            <w:pPr>
              <w:pStyle w:val="TabellRader"/>
              <w:keepNext/>
              <w:keepLines/>
              <w:jc w:val="left"/>
              <w:rPr>
                <w:b/>
                <w:bCs/>
              </w:rPr>
            </w:pPr>
            <w:r>
              <w:rPr>
                <w:b/>
                <w:bCs/>
              </w:rPr>
              <w:t>Skatt på konsumtion och insatsvaror</w:t>
            </w:r>
          </w:p>
        </w:tc>
        <w:tc>
          <w:tcPr>
            <w:tcW w:w="617" w:type="dxa"/>
            <w:tcBorders>
              <w:top w:val="single" w:sz="6" w:space="0" w:color="auto"/>
            </w:tcBorders>
            <w:tcMar>
              <w:left w:w="57" w:type="dxa"/>
              <w:right w:w="57" w:type="dxa"/>
            </w:tcMar>
            <w:vAlign w:val="bottom"/>
          </w:tcPr>
          <w:p w14:paraId="77F3F496" w14:textId="1F415627" w:rsidR="00F7009D" w:rsidRPr="00767266" w:rsidRDefault="009D6872" w:rsidP="00F7009D">
            <w:pPr>
              <w:pStyle w:val="TabellSlutsumma"/>
            </w:pPr>
            <w:r>
              <w:t>422,9</w:t>
            </w:r>
          </w:p>
        </w:tc>
        <w:tc>
          <w:tcPr>
            <w:tcW w:w="617" w:type="dxa"/>
            <w:tcBorders>
              <w:top w:val="single" w:sz="6" w:space="0" w:color="auto"/>
            </w:tcBorders>
            <w:tcMar>
              <w:left w:w="57" w:type="dxa"/>
              <w:right w:w="57" w:type="dxa"/>
            </w:tcMar>
            <w:vAlign w:val="bottom"/>
          </w:tcPr>
          <w:p w14:paraId="64FB25E3" w14:textId="24AD1554" w:rsidR="00F7009D" w:rsidRPr="00767266" w:rsidRDefault="009D6872" w:rsidP="00F7009D">
            <w:pPr>
              <w:pStyle w:val="TabellSlutsumma"/>
            </w:pPr>
            <w:r>
              <w:t>449,3</w:t>
            </w:r>
          </w:p>
        </w:tc>
        <w:tc>
          <w:tcPr>
            <w:tcW w:w="617" w:type="dxa"/>
            <w:tcBorders>
              <w:top w:val="single" w:sz="6" w:space="0" w:color="auto"/>
            </w:tcBorders>
            <w:tcMar>
              <w:left w:w="57" w:type="dxa"/>
              <w:right w:w="57" w:type="dxa"/>
            </w:tcMar>
            <w:vAlign w:val="bottom"/>
          </w:tcPr>
          <w:p w14:paraId="11E95800" w14:textId="75792E9B" w:rsidR="00F7009D" w:rsidRPr="00767266" w:rsidRDefault="009D6872" w:rsidP="00F7009D">
            <w:pPr>
              <w:pStyle w:val="TabellSlutsumma"/>
            </w:pPr>
            <w:r>
              <w:t>455,0</w:t>
            </w:r>
          </w:p>
        </w:tc>
        <w:tc>
          <w:tcPr>
            <w:tcW w:w="617" w:type="dxa"/>
            <w:tcBorders>
              <w:top w:val="single" w:sz="6" w:space="0" w:color="auto"/>
            </w:tcBorders>
            <w:tcMar>
              <w:left w:w="57" w:type="dxa"/>
              <w:right w:w="57" w:type="dxa"/>
            </w:tcMar>
            <w:vAlign w:val="bottom"/>
          </w:tcPr>
          <w:p w14:paraId="3FE1A602" w14:textId="58C4F404" w:rsidR="00F7009D" w:rsidRPr="00767266" w:rsidRDefault="009D6872" w:rsidP="00F7009D">
            <w:pPr>
              <w:pStyle w:val="TabellSlutsumma"/>
            </w:pPr>
            <w:r>
              <w:t>452,5</w:t>
            </w:r>
          </w:p>
        </w:tc>
        <w:tc>
          <w:tcPr>
            <w:tcW w:w="618" w:type="dxa"/>
            <w:tcBorders>
              <w:top w:val="single" w:sz="6" w:space="0" w:color="auto"/>
            </w:tcBorders>
            <w:tcMar>
              <w:left w:w="57" w:type="dxa"/>
              <w:right w:w="57" w:type="dxa"/>
            </w:tcMar>
            <w:vAlign w:val="bottom"/>
          </w:tcPr>
          <w:p w14:paraId="4EAA626F" w14:textId="17A029B8" w:rsidR="00F7009D" w:rsidRPr="00767266" w:rsidRDefault="009D6872" w:rsidP="00F7009D">
            <w:pPr>
              <w:pStyle w:val="TabellSlutsumma"/>
            </w:pPr>
            <w:r>
              <w:t>463,4</w:t>
            </w:r>
          </w:p>
        </w:tc>
        <w:tc>
          <w:tcPr>
            <w:tcW w:w="617" w:type="dxa"/>
            <w:tcBorders>
              <w:top w:val="single" w:sz="6" w:space="0" w:color="auto"/>
            </w:tcBorders>
            <w:tcMar>
              <w:left w:w="57" w:type="dxa"/>
              <w:right w:w="57" w:type="dxa"/>
            </w:tcMar>
            <w:vAlign w:val="bottom"/>
          </w:tcPr>
          <w:p w14:paraId="798F0FA4" w14:textId="56854A8E" w:rsidR="00F7009D" w:rsidRPr="00767266" w:rsidRDefault="009D6872" w:rsidP="00F7009D">
            <w:pPr>
              <w:pStyle w:val="TabellSlutsumma"/>
            </w:pPr>
            <w:r>
              <w:t>476,6</w:t>
            </w:r>
          </w:p>
        </w:tc>
        <w:tc>
          <w:tcPr>
            <w:tcW w:w="617" w:type="dxa"/>
            <w:tcBorders>
              <w:top w:val="single" w:sz="6" w:space="0" w:color="auto"/>
            </w:tcBorders>
            <w:tcMar>
              <w:left w:w="57" w:type="dxa"/>
              <w:right w:w="57" w:type="dxa"/>
            </w:tcMar>
            <w:vAlign w:val="bottom"/>
          </w:tcPr>
          <w:p w14:paraId="0058062F" w14:textId="126A8D04" w:rsidR="00F7009D" w:rsidRPr="00767266" w:rsidRDefault="009D6872" w:rsidP="00F7009D">
            <w:pPr>
              <w:pStyle w:val="TabellSlutsumma"/>
            </w:pPr>
            <w:r>
              <w:t>498,5</w:t>
            </w:r>
          </w:p>
        </w:tc>
        <w:tc>
          <w:tcPr>
            <w:tcW w:w="617" w:type="dxa"/>
            <w:tcBorders>
              <w:top w:val="single" w:sz="6" w:space="0" w:color="auto"/>
            </w:tcBorders>
            <w:tcMar>
              <w:left w:w="57" w:type="dxa"/>
              <w:right w:w="57" w:type="dxa"/>
            </w:tcMar>
            <w:vAlign w:val="bottom"/>
          </w:tcPr>
          <w:p w14:paraId="4BF1F970" w14:textId="3C67BD9D" w:rsidR="00F7009D" w:rsidRPr="00767266" w:rsidRDefault="009D6872" w:rsidP="00F7009D">
            <w:pPr>
              <w:pStyle w:val="TabellSlutsumma"/>
            </w:pPr>
            <w:r>
              <w:t>520,8</w:t>
            </w:r>
          </w:p>
        </w:tc>
        <w:tc>
          <w:tcPr>
            <w:tcW w:w="617" w:type="dxa"/>
            <w:tcBorders>
              <w:top w:val="single" w:sz="6" w:space="0" w:color="auto"/>
            </w:tcBorders>
            <w:tcMar>
              <w:left w:w="57" w:type="dxa"/>
              <w:right w:w="57" w:type="dxa"/>
            </w:tcMar>
            <w:vAlign w:val="bottom"/>
          </w:tcPr>
          <w:p w14:paraId="1CFB18A8" w14:textId="65316194" w:rsidR="00F7009D" w:rsidRPr="00767266" w:rsidRDefault="009D6872" w:rsidP="00F7009D">
            <w:pPr>
              <w:pStyle w:val="TabellSlutsumma"/>
            </w:pPr>
            <w:r>
              <w:t>542,5</w:t>
            </w:r>
          </w:p>
        </w:tc>
        <w:tc>
          <w:tcPr>
            <w:tcW w:w="618" w:type="dxa"/>
            <w:tcBorders>
              <w:top w:val="single" w:sz="6" w:space="0" w:color="auto"/>
            </w:tcBorders>
            <w:tcMar>
              <w:left w:w="57" w:type="dxa"/>
              <w:right w:w="57" w:type="dxa"/>
            </w:tcMar>
            <w:vAlign w:val="bottom"/>
          </w:tcPr>
          <w:p w14:paraId="67ED9429" w14:textId="74D6171C" w:rsidR="00F7009D" w:rsidRPr="00767266" w:rsidRDefault="009D6872" w:rsidP="00F7009D">
            <w:pPr>
              <w:pStyle w:val="TabellSlutsumma"/>
            </w:pPr>
            <w:r>
              <w:t>563,5</w:t>
            </w:r>
          </w:p>
        </w:tc>
      </w:tr>
      <w:tr w:rsidR="00F7009D" w14:paraId="7BEE7640" w14:textId="77777777" w:rsidTr="00F7009D">
        <w:tc>
          <w:tcPr>
            <w:tcW w:w="2883" w:type="dxa"/>
          </w:tcPr>
          <w:p w14:paraId="30034749" w14:textId="77777777" w:rsidR="00F7009D" w:rsidRDefault="009D6872" w:rsidP="00F7009D">
            <w:pPr>
              <w:pStyle w:val="TabellRader"/>
              <w:keepNext/>
              <w:keepLines/>
              <w:jc w:val="left"/>
            </w:pPr>
            <w:r>
              <w:t xml:space="preserve">  Mervärdesskatt</w:t>
            </w:r>
          </w:p>
        </w:tc>
        <w:tc>
          <w:tcPr>
            <w:tcW w:w="617" w:type="dxa"/>
            <w:tcMar>
              <w:left w:w="57" w:type="dxa"/>
              <w:right w:w="57" w:type="dxa"/>
            </w:tcMar>
            <w:vAlign w:val="bottom"/>
          </w:tcPr>
          <w:p w14:paraId="08D29A62" w14:textId="7218AAC6" w:rsidR="00F7009D" w:rsidRDefault="009D6872" w:rsidP="00F7009D">
            <w:pPr>
              <w:pStyle w:val="TabellRader"/>
              <w:rPr>
                <w:rFonts w:cs="Arial"/>
                <w:szCs w:val="16"/>
              </w:rPr>
            </w:pPr>
            <w:r>
              <w:t>301,5</w:t>
            </w:r>
          </w:p>
        </w:tc>
        <w:tc>
          <w:tcPr>
            <w:tcW w:w="617" w:type="dxa"/>
            <w:tcMar>
              <w:left w:w="57" w:type="dxa"/>
              <w:right w:w="57" w:type="dxa"/>
            </w:tcMar>
            <w:vAlign w:val="bottom"/>
          </w:tcPr>
          <w:p w14:paraId="1279536F" w14:textId="6EDD4CD3" w:rsidR="00F7009D" w:rsidRDefault="009D6872" w:rsidP="00F7009D">
            <w:pPr>
              <w:pStyle w:val="TabellRader"/>
              <w:rPr>
                <w:rFonts w:cs="Arial"/>
                <w:szCs w:val="16"/>
              </w:rPr>
            </w:pPr>
            <w:r>
              <w:t>324,3</w:t>
            </w:r>
          </w:p>
        </w:tc>
        <w:tc>
          <w:tcPr>
            <w:tcW w:w="617" w:type="dxa"/>
            <w:tcMar>
              <w:left w:w="57" w:type="dxa"/>
              <w:right w:w="57" w:type="dxa"/>
            </w:tcMar>
            <w:vAlign w:val="bottom"/>
          </w:tcPr>
          <w:p w14:paraId="538274C8" w14:textId="3888EE31" w:rsidR="00F7009D" w:rsidRDefault="009D6872" w:rsidP="00F7009D">
            <w:pPr>
              <w:pStyle w:val="TabellRader"/>
              <w:rPr>
                <w:rFonts w:cs="Arial"/>
                <w:szCs w:val="16"/>
              </w:rPr>
            </w:pPr>
            <w:r>
              <w:t>332,5</w:t>
            </w:r>
          </w:p>
        </w:tc>
        <w:tc>
          <w:tcPr>
            <w:tcW w:w="617" w:type="dxa"/>
            <w:tcMar>
              <w:left w:w="57" w:type="dxa"/>
              <w:right w:w="57" w:type="dxa"/>
            </w:tcMar>
            <w:vAlign w:val="bottom"/>
          </w:tcPr>
          <w:p w14:paraId="4EC703FB" w14:textId="7C5F02BD" w:rsidR="00F7009D" w:rsidRDefault="009D6872" w:rsidP="00F7009D">
            <w:pPr>
              <w:pStyle w:val="TabellRader"/>
              <w:rPr>
                <w:rFonts w:cs="Arial"/>
                <w:szCs w:val="16"/>
              </w:rPr>
            </w:pPr>
            <w:r>
              <w:t>330,6</w:t>
            </w:r>
          </w:p>
        </w:tc>
        <w:tc>
          <w:tcPr>
            <w:tcW w:w="618" w:type="dxa"/>
            <w:tcMar>
              <w:left w:w="57" w:type="dxa"/>
              <w:right w:w="57" w:type="dxa"/>
            </w:tcMar>
            <w:vAlign w:val="bottom"/>
          </w:tcPr>
          <w:p w14:paraId="43F0A088" w14:textId="6674B4C0" w:rsidR="00F7009D" w:rsidRDefault="009D6872" w:rsidP="00F7009D">
            <w:pPr>
              <w:pStyle w:val="TabellRader"/>
              <w:rPr>
                <w:rFonts w:cs="Arial"/>
                <w:szCs w:val="16"/>
              </w:rPr>
            </w:pPr>
            <w:r>
              <w:t>341,8</w:t>
            </w:r>
          </w:p>
        </w:tc>
        <w:tc>
          <w:tcPr>
            <w:tcW w:w="617" w:type="dxa"/>
            <w:tcMar>
              <w:left w:w="57" w:type="dxa"/>
              <w:right w:w="57" w:type="dxa"/>
            </w:tcMar>
            <w:vAlign w:val="bottom"/>
          </w:tcPr>
          <w:p w14:paraId="014B4DEA" w14:textId="122CF24F" w:rsidR="00F7009D" w:rsidRDefault="009D6872" w:rsidP="00F7009D">
            <w:pPr>
              <w:pStyle w:val="TabellRader"/>
              <w:rPr>
                <w:rFonts w:cs="Arial"/>
                <w:szCs w:val="16"/>
              </w:rPr>
            </w:pPr>
            <w:r>
              <w:t>352,6</w:t>
            </w:r>
          </w:p>
        </w:tc>
        <w:tc>
          <w:tcPr>
            <w:tcW w:w="617" w:type="dxa"/>
            <w:tcMar>
              <w:left w:w="57" w:type="dxa"/>
              <w:right w:w="57" w:type="dxa"/>
            </w:tcMar>
            <w:vAlign w:val="bottom"/>
          </w:tcPr>
          <w:p w14:paraId="40F8A894" w14:textId="1A1D0C22" w:rsidR="00F7009D" w:rsidRDefault="009D6872" w:rsidP="00F7009D">
            <w:pPr>
              <w:pStyle w:val="TabellRader"/>
              <w:rPr>
                <w:rFonts w:cs="Arial"/>
                <w:szCs w:val="16"/>
              </w:rPr>
            </w:pPr>
            <w:r>
              <w:t>371,0</w:t>
            </w:r>
          </w:p>
        </w:tc>
        <w:tc>
          <w:tcPr>
            <w:tcW w:w="617" w:type="dxa"/>
            <w:tcMar>
              <w:left w:w="57" w:type="dxa"/>
              <w:right w:w="57" w:type="dxa"/>
            </w:tcMar>
            <w:vAlign w:val="bottom"/>
          </w:tcPr>
          <w:p w14:paraId="1E6813CE" w14:textId="7DF0C4D8" w:rsidR="00F7009D" w:rsidRDefault="009D6872" w:rsidP="00F7009D">
            <w:pPr>
              <w:pStyle w:val="TabellRader"/>
              <w:rPr>
                <w:rFonts w:cs="Arial"/>
                <w:szCs w:val="16"/>
              </w:rPr>
            </w:pPr>
            <w:r>
              <w:t>390,7</w:t>
            </w:r>
          </w:p>
        </w:tc>
        <w:tc>
          <w:tcPr>
            <w:tcW w:w="617" w:type="dxa"/>
            <w:tcMar>
              <w:left w:w="57" w:type="dxa"/>
              <w:right w:w="57" w:type="dxa"/>
            </w:tcMar>
            <w:vAlign w:val="bottom"/>
          </w:tcPr>
          <w:p w14:paraId="19CC8334" w14:textId="15847FF6" w:rsidR="00F7009D" w:rsidRDefault="009D6872" w:rsidP="00F7009D">
            <w:pPr>
              <w:pStyle w:val="TabellRader"/>
              <w:rPr>
                <w:rFonts w:cs="Arial"/>
                <w:szCs w:val="16"/>
              </w:rPr>
            </w:pPr>
            <w:r>
              <w:t>409,5</w:t>
            </w:r>
          </w:p>
        </w:tc>
        <w:tc>
          <w:tcPr>
            <w:tcW w:w="618" w:type="dxa"/>
            <w:tcMar>
              <w:left w:w="57" w:type="dxa"/>
              <w:right w:w="57" w:type="dxa"/>
            </w:tcMar>
            <w:vAlign w:val="bottom"/>
          </w:tcPr>
          <w:p w14:paraId="55D232AA" w14:textId="5047CC68" w:rsidR="00F7009D" w:rsidRDefault="009D6872" w:rsidP="00F7009D">
            <w:pPr>
              <w:pStyle w:val="TabellRader"/>
              <w:rPr>
                <w:rFonts w:cs="Arial"/>
                <w:szCs w:val="16"/>
              </w:rPr>
            </w:pPr>
            <w:r>
              <w:t>427,3</w:t>
            </w:r>
          </w:p>
        </w:tc>
      </w:tr>
      <w:tr w:rsidR="00F7009D" w14:paraId="0AEE9F64" w14:textId="77777777" w:rsidTr="00F7009D">
        <w:tc>
          <w:tcPr>
            <w:tcW w:w="2883" w:type="dxa"/>
          </w:tcPr>
          <w:p w14:paraId="063B74EF" w14:textId="77777777" w:rsidR="00F7009D" w:rsidRDefault="009D6872" w:rsidP="00F7009D">
            <w:pPr>
              <w:pStyle w:val="TabellRader"/>
              <w:keepNext/>
              <w:keepLines/>
              <w:jc w:val="left"/>
            </w:pPr>
            <w:r>
              <w:t xml:space="preserve">  Skatt på tobak</w:t>
            </w:r>
          </w:p>
        </w:tc>
        <w:tc>
          <w:tcPr>
            <w:tcW w:w="617" w:type="dxa"/>
            <w:tcMar>
              <w:left w:w="57" w:type="dxa"/>
              <w:right w:w="57" w:type="dxa"/>
            </w:tcMar>
            <w:vAlign w:val="bottom"/>
          </w:tcPr>
          <w:p w14:paraId="320195B8" w14:textId="6B587FA5" w:rsidR="00F7009D" w:rsidRDefault="009D6872" w:rsidP="00F7009D">
            <w:pPr>
              <w:pStyle w:val="TabellRader"/>
              <w:rPr>
                <w:rFonts w:cs="Arial"/>
                <w:szCs w:val="16"/>
              </w:rPr>
            </w:pPr>
            <w:r>
              <w:t>10,6</w:t>
            </w:r>
          </w:p>
        </w:tc>
        <w:tc>
          <w:tcPr>
            <w:tcW w:w="617" w:type="dxa"/>
            <w:tcMar>
              <w:left w:w="57" w:type="dxa"/>
              <w:right w:w="57" w:type="dxa"/>
            </w:tcMar>
            <w:vAlign w:val="bottom"/>
          </w:tcPr>
          <w:p w14:paraId="01D983B9" w14:textId="70B8A527" w:rsidR="00F7009D" w:rsidRDefault="009D6872" w:rsidP="00F7009D">
            <w:pPr>
              <w:pStyle w:val="TabellRader"/>
              <w:rPr>
                <w:rFonts w:cs="Arial"/>
                <w:szCs w:val="16"/>
              </w:rPr>
            </w:pPr>
            <w:r>
              <w:t>10,6</w:t>
            </w:r>
          </w:p>
        </w:tc>
        <w:tc>
          <w:tcPr>
            <w:tcW w:w="617" w:type="dxa"/>
            <w:tcMar>
              <w:left w:w="57" w:type="dxa"/>
              <w:right w:w="57" w:type="dxa"/>
            </w:tcMar>
            <w:vAlign w:val="bottom"/>
          </w:tcPr>
          <w:p w14:paraId="109EF573" w14:textId="26D760D6" w:rsidR="00F7009D" w:rsidRDefault="009D6872" w:rsidP="00F7009D">
            <w:pPr>
              <w:pStyle w:val="TabellRader"/>
              <w:rPr>
                <w:rFonts w:cs="Arial"/>
                <w:szCs w:val="16"/>
              </w:rPr>
            </w:pPr>
            <w:r>
              <w:t>11,3</w:t>
            </w:r>
          </w:p>
        </w:tc>
        <w:tc>
          <w:tcPr>
            <w:tcW w:w="617" w:type="dxa"/>
            <w:tcMar>
              <w:left w:w="57" w:type="dxa"/>
              <w:right w:w="57" w:type="dxa"/>
            </w:tcMar>
            <w:vAlign w:val="bottom"/>
          </w:tcPr>
          <w:p w14:paraId="3D3AFAD2" w14:textId="45CCAAC0" w:rsidR="00F7009D" w:rsidRDefault="009D6872" w:rsidP="00F7009D">
            <w:pPr>
              <w:pStyle w:val="TabellRader"/>
              <w:rPr>
                <w:rFonts w:cs="Arial"/>
                <w:szCs w:val="16"/>
              </w:rPr>
            </w:pPr>
            <w:r>
              <w:t>11,8</w:t>
            </w:r>
          </w:p>
        </w:tc>
        <w:tc>
          <w:tcPr>
            <w:tcW w:w="618" w:type="dxa"/>
            <w:tcMar>
              <w:left w:w="57" w:type="dxa"/>
              <w:right w:w="57" w:type="dxa"/>
            </w:tcMar>
            <w:vAlign w:val="bottom"/>
          </w:tcPr>
          <w:p w14:paraId="1AB5240E" w14:textId="63A8342E" w:rsidR="00F7009D" w:rsidRDefault="009D6872" w:rsidP="00F7009D">
            <w:pPr>
              <w:pStyle w:val="TabellRader"/>
              <w:rPr>
                <w:rFonts w:cs="Arial"/>
                <w:szCs w:val="16"/>
              </w:rPr>
            </w:pPr>
            <w:r>
              <w:t>11,1</w:t>
            </w:r>
          </w:p>
        </w:tc>
        <w:tc>
          <w:tcPr>
            <w:tcW w:w="617" w:type="dxa"/>
            <w:tcMar>
              <w:left w:w="57" w:type="dxa"/>
              <w:right w:w="57" w:type="dxa"/>
            </w:tcMar>
            <w:vAlign w:val="bottom"/>
          </w:tcPr>
          <w:p w14:paraId="3234F7CA" w14:textId="1DE1D441" w:rsidR="00F7009D" w:rsidRDefault="009D6872" w:rsidP="00F7009D">
            <w:pPr>
              <w:pStyle w:val="TabellRader"/>
              <w:rPr>
                <w:rFonts w:cs="Arial"/>
                <w:szCs w:val="16"/>
              </w:rPr>
            </w:pPr>
            <w:r>
              <w:t>10,8</w:t>
            </w:r>
          </w:p>
        </w:tc>
        <w:tc>
          <w:tcPr>
            <w:tcW w:w="617" w:type="dxa"/>
            <w:tcMar>
              <w:left w:w="57" w:type="dxa"/>
              <w:right w:w="57" w:type="dxa"/>
            </w:tcMar>
            <w:vAlign w:val="bottom"/>
          </w:tcPr>
          <w:p w14:paraId="3512DDE5" w14:textId="2274C92B" w:rsidR="00F7009D" w:rsidRDefault="009D6872" w:rsidP="00F7009D">
            <w:pPr>
              <w:pStyle w:val="TabellRader"/>
              <w:rPr>
                <w:rFonts w:cs="Arial"/>
                <w:szCs w:val="16"/>
              </w:rPr>
            </w:pPr>
            <w:r>
              <w:t>10,7</w:t>
            </w:r>
          </w:p>
        </w:tc>
        <w:tc>
          <w:tcPr>
            <w:tcW w:w="617" w:type="dxa"/>
            <w:tcMar>
              <w:left w:w="57" w:type="dxa"/>
              <w:right w:w="57" w:type="dxa"/>
            </w:tcMar>
            <w:vAlign w:val="bottom"/>
          </w:tcPr>
          <w:p w14:paraId="2FD7680B" w14:textId="080C7691" w:rsidR="00F7009D" w:rsidRDefault="009D6872" w:rsidP="00F7009D">
            <w:pPr>
              <w:pStyle w:val="TabellRader"/>
              <w:rPr>
                <w:rFonts w:cs="Arial"/>
                <w:szCs w:val="16"/>
              </w:rPr>
            </w:pPr>
            <w:r>
              <w:t>10,7</w:t>
            </w:r>
          </w:p>
        </w:tc>
        <w:tc>
          <w:tcPr>
            <w:tcW w:w="617" w:type="dxa"/>
            <w:tcMar>
              <w:left w:w="57" w:type="dxa"/>
              <w:right w:w="57" w:type="dxa"/>
            </w:tcMar>
            <w:vAlign w:val="bottom"/>
          </w:tcPr>
          <w:p w14:paraId="75BF3D44" w14:textId="1F56E24B" w:rsidR="00F7009D" w:rsidRDefault="009D6872" w:rsidP="00F7009D">
            <w:pPr>
              <w:pStyle w:val="TabellRader"/>
              <w:rPr>
                <w:rFonts w:cs="Arial"/>
                <w:szCs w:val="16"/>
              </w:rPr>
            </w:pPr>
            <w:r>
              <w:t>10,9</w:t>
            </w:r>
          </w:p>
        </w:tc>
        <w:tc>
          <w:tcPr>
            <w:tcW w:w="618" w:type="dxa"/>
            <w:tcMar>
              <w:left w:w="57" w:type="dxa"/>
              <w:right w:w="57" w:type="dxa"/>
            </w:tcMar>
            <w:vAlign w:val="bottom"/>
          </w:tcPr>
          <w:p w14:paraId="449E60A6" w14:textId="621E43C0" w:rsidR="00F7009D" w:rsidRDefault="009D6872" w:rsidP="00F7009D">
            <w:pPr>
              <w:pStyle w:val="TabellRader"/>
              <w:rPr>
                <w:rFonts w:cs="Arial"/>
                <w:szCs w:val="16"/>
              </w:rPr>
            </w:pPr>
            <w:r>
              <w:t>11,1</w:t>
            </w:r>
          </w:p>
        </w:tc>
      </w:tr>
      <w:tr w:rsidR="00F7009D" w14:paraId="7AACBA23" w14:textId="77777777" w:rsidTr="00F7009D">
        <w:tc>
          <w:tcPr>
            <w:tcW w:w="2883" w:type="dxa"/>
          </w:tcPr>
          <w:p w14:paraId="7F65860F" w14:textId="77777777" w:rsidR="00F7009D" w:rsidRDefault="009D6872" w:rsidP="00F7009D">
            <w:pPr>
              <w:pStyle w:val="TabellRader"/>
              <w:keepNext/>
              <w:keepLines/>
              <w:jc w:val="left"/>
            </w:pPr>
            <w:r>
              <w:t xml:space="preserve">  Skatt på etylalkohol</w:t>
            </w:r>
          </w:p>
        </w:tc>
        <w:tc>
          <w:tcPr>
            <w:tcW w:w="617" w:type="dxa"/>
            <w:tcMar>
              <w:left w:w="57" w:type="dxa"/>
              <w:right w:w="57" w:type="dxa"/>
            </w:tcMar>
            <w:vAlign w:val="bottom"/>
          </w:tcPr>
          <w:p w14:paraId="74D4D945" w14:textId="09D899B2" w:rsidR="00F7009D" w:rsidRDefault="009D6872" w:rsidP="00F7009D">
            <w:pPr>
              <w:pStyle w:val="TabellRader"/>
              <w:rPr>
                <w:rFonts w:cs="Arial"/>
                <w:szCs w:val="16"/>
              </w:rPr>
            </w:pPr>
            <w:r>
              <w:t>4,4</w:t>
            </w:r>
          </w:p>
        </w:tc>
        <w:tc>
          <w:tcPr>
            <w:tcW w:w="617" w:type="dxa"/>
            <w:tcMar>
              <w:left w:w="57" w:type="dxa"/>
              <w:right w:w="57" w:type="dxa"/>
            </w:tcMar>
            <w:vAlign w:val="bottom"/>
          </w:tcPr>
          <w:p w14:paraId="24A01498" w14:textId="1E2EDA86" w:rsidR="00F7009D" w:rsidRDefault="009D6872" w:rsidP="00F7009D">
            <w:pPr>
              <w:pStyle w:val="TabellRader"/>
              <w:rPr>
                <w:rFonts w:cs="Arial"/>
                <w:szCs w:val="16"/>
              </w:rPr>
            </w:pPr>
            <w:r>
              <w:t>4,3</w:t>
            </w:r>
          </w:p>
        </w:tc>
        <w:tc>
          <w:tcPr>
            <w:tcW w:w="617" w:type="dxa"/>
            <w:tcMar>
              <w:left w:w="57" w:type="dxa"/>
              <w:right w:w="57" w:type="dxa"/>
            </w:tcMar>
            <w:vAlign w:val="bottom"/>
          </w:tcPr>
          <w:p w14:paraId="2C42CDAF" w14:textId="477CF321" w:rsidR="00F7009D" w:rsidRDefault="009D6872" w:rsidP="00F7009D">
            <w:pPr>
              <w:pStyle w:val="TabellRader"/>
              <w:rPr>
                <w:rFonts w:cs="Arial"/>
                <w:szCs w:val="16"/>
              </w:rPr>
            </w:pPr>
            <w:r>
              <w:t>4,3</w:t>
            </w:r>
          </w:p>
        </w:tc>
        <w:tc>
          <w:tcPr>
            <w:tcW w:w="617" w:type="dxa"/>
            <w:tcMar>
              <w:left w:w="57" w:type="dxa"/>
              <w:right w:w="57" w:type="dxa"/>
            </w:tcMar>
            <w:vAlign w:val="bottom"/>
          </w:tcPr>
          <w:p w14:paraId="19D96A79" w14:textId="41A06830" w:rsidR="00F7009D" w:rsidRDefault="009D6872" w:rsidP="00F7009D">
            <w:pPr>
              <w:pStyle w:val="TabellRader"/>
              <w:rPr>
                <w:rFonts w:cs="Arial"/>
                <w:szCs w:val="16"/>
              </w:rPr>
            </w:pPr>
            <w:r>
              <w:t>4,3</w:t>
            </w:r>
          </w:p>
        </w:tc>
        <w:tc>
          <w:tcPr>
            <w:tcW w:w="618" w:type="dxa"/>
            <w:tcMar>
              <w:left w:w="57" w:type="dxa"/>
              <w:right w:w="57" w:type="dxa"/>
            </w:tcMar>
            <w:vAlign w:val="bottom"/>
          </w:tcPr>
          <w:p w14:paraId="44D66AC4" w14:textId="77FD0DFA" w:rsidR="00F7009D" w:rsidRDefault="009D6872" w:rsidP="00F7009D">
            <w:pPr>
              <w:pStyle w:val="TabellRader"/>
              <w:rPr>
                <w:rFonts w:cs="Arial"/>
                <w:szCs w:val="16"/>
              </w:rPr>
            </w:pPr>
            <w:r>
              <w:t>4,0</w:t>
            </w:r>
          </w:p>
        </w:tc>
        <w:tc>
          <w:tcPr>
            <w:tcW w:w="617" w:type="dxa"/>
            <w:tcMar>
              <w:left w:w="57" w:type="dxa"/>
              <w:right w:w="57" w:type="dxa"/>
            </w:tcMar>
            <w:vAlign w:val="bottom"/>
          </w:tcPr>
          <w:p w14:paraId="70CAADA1" w14:textId="3515EAC6" w:rsidR="00F7009D" w:rsidRDefault="009D6872" w:rsidP="00F7009D">
            <w:pPr>
              <w:pStyle w:val="TabellRader"/>
              <w:rPr>
                <w:rFonts w:cs="Arial"/>
                <w:szCs w:val="16"/>
              </w:rPr>
            </w:pPr>
            <w:r>
              <w:t>4,1</w:t>
            </w:r>
          </w:p>
        </w:tc>
        <w:tc>
          <w:tcPr>
            <w:tcW w:w="617" w:type="dxa"/>
            <w:tcMar>
              <w:left w:w="57" w:type="dxa"/>
              <w:right w:w="57" w:type="dxa"/>
            </w:tcMar>
            <w:vAlign w:val="bottom"/>
          </w:tcPr>
          <w:p w14:paraId="2A73DDD2" w14:textId="38A26126" w:rsidR="00F7009D" w:rsidRDefault="009D6872" w:rsidP="00F7009D">
            <w:pPr>
              <w:pStyle w:val="TabellRader"/>
              <w:rPr>
                <w:rFonts w:cs="Arial"/>
                <w:szCs w:val="16"/>
              </w:rPr>
            </w:pPr>
            <w:r>
              <w:t>4,0</w:t>
            </w:r>
          </w:p>
        </w:tc>
        <w:tc>
          <w:tcPr>
            <w:tcW w:w="617" w:type="dxa"/>
            <w:tcMar>
              <w:left w:w="57" w:type="dxa"/>
              <w:right w:w="57" w:type="dxa"/>
            </w:tcMar>
            <w:vAlign w:val="bottom"/>
          </w:tcPr>
          <w:p w14:paraId="3A117D28" w14:textId="67ADE9FC" w:rsidR="00F7009D" w:rsidRDefault="009D6872" w:rsidP="00F7009D">
            <w:pPr>
              <w:pStyle w:val="TabellRader"/>
              <w:rPr>
                <w:rFonts w:cs="Arial"/>
                <w:szCs w:val="16"/>
              </w:rPr>
            </w:pPr>
            <w:r>
              <w:t>3,9</w:t>
            </w:r>
          </w:p>
        </w:tc>
        <w:tc>
          <w:tcPr>
            <w:tcW w:w="617" w:type="dxa"/>
            <w:tcMar>
              <w:left w:w="57" w:type="dxa"/>
              <w:right w:w="57" w:type="dxa"/>
            </w:tcMar>
            <w:vAlign w:val="bottom"/>
          </w:tcPr>
          <w:p w14:paraId="4BFB4664" w14:textId="26A7DBBF" w:rsidR="00F7009D" w:rsidRDefault="009D6872" w:rsidP="00F7009D">
            <w:pPr>
              <w:pStyle w:val="TabellRader"/>
              <w:rPr>
                <w:rFonts w:cs="Arial"/>
                <w:szCs w:val="16"/>
              </w:rPr>
            </w:pPr>
            <w:r>
              <w:t>3,9</w:t>
            </w:r>
          </w:p>
        </w:tc>
        <w:tc>
          <w:tcPr>
            <w:tcW w:w="618" w:type="dxa"/>
            <w:tcMar>
              <w:left w:w="57" w:type="dxa"/>
              <w:right w:w="57" w:type="dxa"/>
            </w:tcMar>
            <w:vAlign w:val="bottom"/>
          </w:tcPr>
          <w:p w14:paraId="01C84286" w14:textId="49CAAAF2" w:rsidR="00F7009D" w:rsidRDefault="009D6872" w:rsidP="00F7009D">
            <w:pPr>
              <w:pStyle w:val="TabellRader"/>
              <w:rPr>
                <w:rFonts w:cs="Arial"/>
                <w:szCs w:val="16"/>
              </w:rPr>
            </w:pPr>
            <w:r>
              <w:t>3,8</w:t>
            </w:r>
          </w:p>
        </w:tc>
      </w:tr>
      <w:tr w:rsidR="00F7009D" w14:paraId="3C6E0DDE" w14:textId="77777777" w:rsidTr="00F7009D">
        <w:tc>
          <w:tcPr>
            <w:tcW w:w="2883" w:type="dxa"/>
          </w:tcPr>
          <w:p w14:paraId="4F6DB80B" w14:textId="77777777" w:rsidR="00F7009D" w:rsidRDefault="009D6872" w:rsidP="00F7009D">
            <w:pPr>
              <w:pStyle w:val="TabellRader"/>
              <w:keepNext/>
              <w:keepLines/>
              <w:jc w:val="left"/>
            </w:pPr>
            <w:r>
              <w:t xml:space="preserve">  Skatt på vin m.m.</w:t>
            </w:r>
          </w:p>
        </w:tc>
        <w:tc>
          <w:tcPr>
            <w:tcW w:w="617" w:type="dxa"/>
            <w:tcMar>
              <w:left w:w="57" w:type="dxa"/>
              <w:right w:w="57" w:type="dxa"/>
            </w:tcMar>
            <w:vAlign w:val="bottom"/>
          </w:tcPr>
          <w:p w14:paraId="3F3A5AFC" w14:textId="2A6CB23F" w:rsidR="00F7009D" w:rsidRDefault="009D6872" w:rsidP="00F7009D">
            <w:pPr>
              <w:pStyle w:val="TabellRader"/>
              <w:rPr>
                <w:rFonts w:cs="Arial"/>
                <w:szCs w:val="16"/>
              </w:rPr>
            </w:pPr>
            <w:r>
              <w:t>4,4</w:t>
            </w:r>
          </w:p>
        </w:tc>
        <w:tc>
          <w:tcPr>
            <w:tcW w:w="617" w:type="dxa"/>
            <w:tcMar>
              <w:left w:w="57" w:type="dxa"/>
              <w:right w:w="57" w:type="dxa"/>
            </w:tcMar>
            <w:vAlign w:val="bottom"/>
          </w:tcPr>
          <w:p w14:paraId="3CC138FC" w14:textId="1B13F6DF" w:rsidR="00F7009D" w:rsidRDefault="009D6872" w:rsidP="00F7009D">
            <w:pPr>
              <w:pStyle w:val="TabellRader"/>
              <w:rPr>
                <w:rFonts w:cs="Arial"/>
                <w:szCs w:val="16"/>
              </w:rPr>
            </w:pPr>
            <w:r>
              <w:t>4,6</w:t>
            </w:r>
          </w:p>
        </w:tc>
        <w:tc>
          <w:tcPr>
            <w:tcW w:w="617" w:type="dxa"/>
            <w:tcMar>
              <w:left w:w="57" w:type="dxa"/>
              <w:right w:w="57" w:type="dxa"/>
            </w:tcMar>
            <w:vAlign w:val="bottom"/>
          </w:tcPr>
          <w:p w14:paraId="5BB3E14E" w14:textId="5C25DE83" w:rsidR="00F7009D" w:rsidRDefault="009D6872" w:rsidP="00F7009D">
            <w:pPr>
              <w:pStyle w:val="TabellRader"/>
              <w:rPr>
                <w:rFonts w:cs="Arial"/>
                <w:szCs w:val="16"/>
              </w:rPr>
            </w:pPr>
            <w:r>
              <w:t>4,7</w:t>
            </w:r>
          </w:p>
        </w:tc>
        <w:tc>
          <w:tcPr>
            <w:tcW w:w="617" w:type="dxa"/>
            <w:tcMar>
              <w:left w:w="57" w:type="dxa"/>
              <w:right w:w="57" w:type="dxa"/>
            </w:tcMar>
            <w:vAlign w:val="bottom"/>
          </w:tcPr>
          <w:p w14:paraId="1ED74B4C" w14:textId="3BAD2987" w:rsidR="00F7009D" w:rsidRDefault="009D6872" w:rsidP="00F7009D">
            <w:pPr>
              <w:pStyle w:val="TabellRader"/>
              <w:rPr>
                <w:rFonts w:cs="Arial"/>
                <w:szCs w:val="16"/>
              </w:rPr>
            </w:pPr>
            <w:r>
              <w:t>4,8</w:t>
            </w:r>
          </w:p>
        </w:tc>
        <w:tc>
          <w:tcPr>
            <w:tcW w:w="618" w:type="dxa"/>
            <w:tcMar>
              <w:left w:w="57" w:type="dxa"/>
              <w:right w:w="57" w:type="dxa"/>
            </w:tcMar>
            <w:vAlign w:val="bottom"/>
          </w:tcPr>
          <w:p w14:paraId="447073E8" w14:textId="257406A9" w:rsidR="00F7009D" w:rsidRDefault="009D6872" w:rsidP="00F7009D">
            <w:pPr>
              <w:pStyle w:val="TabellRader"/>
              <w:rPr>
                <w:rFonts w:cs="Arial"/>
                <w:szCs w:val="16"/>
              </w:rPr>
            </w:pPr>
            <w:r>
              <w:t>4,9</w:t>
            </w:r>
          </w:p>
        </w:tc>
        <w:tc>
          <w:tcPr>
            <w:tcW w:w="617" w:type="dxa"/>
            <w:tcMar>
              <w:left w:w="57" w:type="dxa"/>
              <w:right w:w="57" w:type="dxa"/>
            </w:tcMar>
            <w:vAlign w:val="bottom"/>
          </w:tcPr>
          <w:p w14:paraId="291B6832" w14:textId="282C97E4" w:rsidR="00F7009D" w:rsidRDefault="009D6872" w:rsidP="00F7009D">
            <w:pPr>
              <w:pStyle w:val="TabellRader"/>
              <w:rPr>
                <w:rFonts w:cs="Arial"/>
                <w:szCs w:val="16"/>
              </w:rPr>
            </w:pPr>
            <w:r>
              <w:t>5,2</w:t>
            </w:r>
          </w:p>
        </w:tc>
        <w:tc>
          <w:tcPr>
            <w:tcW w:w="617" w:type="dxa"/>
            <w:tcMar>
              <w:left w:w="57" w:type="dxa"/>
              <w:right w:w="57" w:type="dxa"/>
            </w:tcMar>
            <w:vAlign w:val="bottom"/>
          </w:tcPr>
          <w:p w14:paraId="1B7902A2" w14:textId="137EC9BF" w:rsidR="00F7009D" w:rsidRDefault="009D6872" w:rsidP="00F7009D">
            <w:pPr>
              <w:pStyle w:val="TabellRader"/>
              <w:rPr>
                <w:rFonts w:cs="Arial"/>
                <w:szCs w:val="16"/>
              </w:rPr>
            </w:pPr>
            <w:r>
              <w:t>5,3</w:t>
            </w:r>
          </w:p>
        </w:tc>
        <w:tc>
          <w:tcPr>
            <w:tcW w:w="617" w:type="dxa"/>
            <w:tcMar>
              <w:left w:w="57" w:type="dxa"/>
              <w:right w:w="57" w:type="dxa"/>
            </w:tcMar>
            <w:vAlign w:val="bottom"/>
          </w:tcPr>
          <w:p w14:paraId="0C66CABC" w14:textId="7D8C7117" w:rsidR="00F7009D" w:rsidRDefault="009D6872" w:rsidP="00F7009D">
            <w:pPr>
              <w:pStyle w:val="TabellRader"/>
              <w:rPr>
                <w:rFonts w:cs="Arial"/>
                <w:szCs w:val="16"/>
              </w:rPr>
            </w:pPr>
            <w:r>
              <w:t>5,4</w:t>
            </w:r>
          </w:p>
        </w:tc>
        <w:tc>
          <w:tcPr>
            <w:tcW w:w="617" w:type="dxa"/>
            <w:tcMar>
              <w:left w:w="57" w:type="dxa"/>
              <w:right w:w="57" w:type="dxa"/>
            </w:tcMar>
            <w:vAlign w:val="bottom"/>
          </w:tcPr>
          <w:p w14:paraId="5E7C4584" w14:textId="6FDF5A78" w:rsidR="00F7009D" w:rsidRDefault="009D6872" w:rsidP="00F7009D">
            <w:pPr>
              <w:pStyle w:val="TabellRader"/>
              <w:rPr>
                <w:rFonts w:cs="Arial"/>
                <w:szCs w:val="16"/>
              </w:rPr>
            </w:pPr>
            <w:r>
              <w:t>5,5</w:t>
            </w:r>
          </w:p>
        </w:tc>
        <w:tc>
          <w:tcPr>
            <w:tcW w:w="618" w:type="dxa"/>
            <w:tcMar>
              <w:left w:w="57" w:type="dxa"/>
              <w:right w:w="57" w:type="dxa"/>
            </w:tcMar>
            <w:vAlign w:val="bottom"/>
          </w:tcPr>
          <w:p w14:paraId="6083D422" w14:textId="70B4DA52" w:rsidR="00F7009D" w:rsidRDefault="009D6872" w:rsidP="00F7009D">
            <w:pPr>
              <w:pStyle w:val="TabellRader"/>
              <w:rPr>
                <w:rFonts w:cs="Arial"/>
                <w:szCs w:val="16"/>
              </w:rPr>
            </w:pPr>
            <w:r>
              <w:t>5,6</w:t>
            </w:r>
          </w:p>
        </w:tc>
      </w:tr>
      <w:tr w:rsidR="00F7009D" w14:paraId="79715C8E" w14:textId="77777777" w:rsidTr="00F7009D">
        <w:tc>
          <w:tcPr>
            <w:tcW w:w="2883" w:type="dxa"/>
          </w:tcPr>
          <w:p w14:paraId="6516DE9B" w14:textId="77777777" w:rsidR="00F7009D" w:rsidRDefault="009D6872" w:rsidP="00F7009D">
            <w:pPr>
              <w:pStyle w:val="TabellRader"/>
              <w:keepNext/>
              <w:keepLines/>
              <w:jc w:val="left"/>
            </w:pPr>
            <w:r>
              <w:t xml:space="preserve">  Skatt på öl</w:t>
            </w:r>
          </w:p>
        </w:tc>
        <w:tc>
          <w:tcPr>
            <w:tcW w:w="617" w:type="dxa"/>
            <w:tcMar>
              <w:left w:w="57" w:type="dxa"/>
              <w:right w:w="57" w:type="dxa"/>
            </w:tcMar>
            <w:vAlign w:val="bottom"/>
          </w:tcPr>
          <w:p w14:paraId="3966BBCC" w14:textId="5CDBF470" w:rsidR="00F7009D" w:rsidRDefault="009D6872" w:rsidP="00F7009D">
            <w:pPr>
              <w:pStyle w:val="TabellRader"/>
              <w:rPr>
                <w:rFonts w:cs="Arial"/>
                <w:szCs w:val="16"/>
              </w:rPr>
            </w:pPr>
            <w:r>
              <w:t>3,3</w:t>
            </w:r>
          </w:p>
        </w:tc>
        <w:tc>
          <w:tcPr>
            <w:tcW w:w="617" w:type="dxa"/>
            <w:tcMar>
              <w:left w:w="57" w:type="dxa"/>
              <w:right w:w="57" w:type="dxa"/>
            </w:tcMar>
            <w:vAlign w:val="bottom"/>
          </w:tcPr>
          <w:p w14:paraId="353F52A2" w14:textId="3223A216" w:rsidR="00F7009D" w:rsidRDefault="009D6872" w:rsidP="00F7009D">
            <w:pPr>
              <w:pStyle w:val="TabellRader"/>
              <w:rPr>
                <w:rFonts w:cs="Arial"/>
                <w:szCs w:val="16"/>
              </w:rPr>
            </w:pPr>
            <w:r>
              <w:t>3,2</w:t>
            </w:r>
          </w:p>
        </w:tc>
        <w:tc>
          <w:tcPr>
            <w:tcW w:w="617" w:type="dxa"/>
            <w:tcMar>
              <w:left w:w="57" w:type="dxa"/>
              <w:right w:w="57" w:type="dxa"/>
            </w:tcMar>
            <w:vAlign w:val="bottom"/>
          </w:tcPr>
          <w:p w14:paraId="5951DC4E" w14:textId="60C3188C" w:rsidR="00F7009D" w:rsidRDefault="009D6872" w:rsidP="00F7009D">
            <w:pPr>
              <w:pStyle w:val="TabellRader"/>
              <w:rPr>
                <w:rFonts w:cs="Arial"/>
                <w:szCs w:val="16"/>
              </w:rPr>
            </w:pPr>
            <w:r>
              <w:t>3,2</w:t>
            </w:r>
          </w:p>
        </w:tc>
        <w:tc>
          <w:tcPr>
            <w:tcW w:w="617" w:type="dxa"/>
            <w:tcMar>
              <w:left w:w="57" w:type="dxa"/>
              <w:right w:w="57" w:type="dxa"/>
            </w:tcMar>
            <w:vAlign w:val="bottom"/>
          </w:tcPr>
          <w:p w14:paraId="347D72CE" w14:textId="6A2ACE85" w:rsidR="00F7009D" w:rsidRDefault="009D6872" w:rsidP="00F7009D">
            <w:pPr>
              <w:pStyle w:val="TabellRader"/>
              <w:rPr>
                <w:rFonts w:cs="Arial"/>
                <w:szCs w:val="16"/>
              </w:rPr>
            </w:pPr>
            <w:r>
              <w:t>3,2</w:t>
            </w:r>
          </w:p>
        </w:tc>
        <w:tc>
          <w:tcPr>
            <w:tcW w:w="618" w:type="dxa"/>
            <w:tcMar>
              <w:left w:w="57" w:type="dxa"/>
              <w:right w:w="57" w:type="dxa"/>
            </w:tcMar>
            <w:vAlign w:val="bottom"/>
          </w:tcPr>
          <w:p w14:paraId="4BAA13D7" w14:textId="7D2361C4" w:rsidR="00F7009D" w:rsidRDefault="009D6872" w:rsidP="00F7009D">
            <w:pPr>
              <w:pStyle w:val="TabellRader"/>
              <w:rPr>
                <w:rFonts w:cs="Arial"/>
                <w:szCs w:val="16"/>
              </w:rPr>
            </w:pPr>
            <w:r>
              <w:t>3,3</w:t>
            </w:r>
          </w:p>
        </w:tc>
        <w:tc>
          <w:tcPr>
            <w:tcW w:w="617" w:type="dxa"/>
            <w:tcMar>
              <w:left w:w="57" w:type="dxa"/>
              <w:right w:w="57" w:type="dxa"/>
            </w:tcMar>
            <w:vAlign w:val="bottom"/>
          </w:tcPr>
          <w:p w14:paraId="56C7F220" w14:textId="0216127F" w:rsidR="00F7009D" w:rsidRDefault="009D6872" w:rsidP="00F7009D">
            <w:pPr>
              <w:pStyle w:val="TabellRader"/>
              <w:rPr>
                <w:rFonts w:cs="Arial"/>
                <w:szCs w:val="16"/>
              </w:rPr>
            </w:pPr>
            <w:r>
              <w:t>3,7</w:t>
            </w:r>
          </w:p>
        </w:tc>
        <w:tc>
          <w:tcPr>
            <w:tcW w:w="617" w:type="dxa"/>
            <w:tcMar>
              <w:left w:w="57" w:type="dxa"/>
              <w:right w:w="57" w:type="dxa"/>
            </w:tcMar>
            <w:vAlign w:val="bottom"/>
          </w:tcPr>
          <w:p w14:paraId="4FA0995B" w14:textId="09D47526" w:rsidR="00F7009D" w:rsidRDefault="009D6872" w:rsidP="00F7009D">
            <w:pPr>
              <w:pStyle w:val="TabellRader"/>
              <w:rPr>
                <w:rFonts w:cs="Arial"/>
                <w:szCs w:val="16"/>
              </w:rPr>
            </w:pPr>
            <w:r>
              <w:t>3,6</w:t>
            </w:r>
          </w:p>
        </w:tc>
        <w:tc>
          <w:tcPr>
            <w:tcW w:w="617" w:type="dxa"/>
            <w:tcMar>
              <w:left w:w="57" w:type="dxa"/>
              <w:right w:w="57" w:type="dxa"/>
            </w:tcMar>
            <w:vAlign w:val="bottom"/>
          </w:tcPr>
          <w:p w14:paraId="5F2808D4" w14:textId="0BE08835" w:rsidR="00F7009D" w:rsidRDefault="009D6872" w:rsidP="00F7009D">
            <w:pPr>
              <w:pStyle w:val="TabellRader"/>
              <w:rPr>
                <w:rFonts w:cs="Arial"/>
                <w:szCs w:val="16"/>
              </w:rPr>
            </w:pPr>
            <w:r>
              <w:t>3,7</w:t>
            </w:r>
          </w:p>
        </w:tc>
        <w:tc>
          <w:tcPr>
            <w:tcW w:w="617" w:type="dxa"/>
            <w:tcMar>
              <w:left w:w="57" w:type="dxa"/>
              <w:right w:w="57" w:type="dxa"/>
            </w:tcMar>
            <w:vAlign w:val="bottom"/>
          </w:tcPr>
          <w:p w14:paraId="1DE7A5E1" w14:textId="12096FBB" w:rsidR="00F7009D" w:rsidRDefault="009D6872" w:rsidP="00F7009D">
            <w:pPr>
              <w:pStyle w:val="TabellRader"/>
              <w:rPr>
                <w:rFonts w:cs="Arial"/>
                <w:szCs w:val="16"/>
              </w:rPr>
            </w:pPr>
            <w:r>
              <w:t>3,7</w:t>
            </w:r>
          </w:p>
        </w:tc>
        <w:tc>
          <w:tcPr>
            <w:tcW w:w="618" w:type="dxa"/>
            <w:tcMar>
              <w:left w:w="57" w:type="dxa"/>
              <w:right w:w="57" w:type="dxa"/>
            </w:tcMar>
            <w:vAlign w:val="bottom"/>
          </w:tcPr>
          <w:p w14:paraId="5AD35BB0" w14:textId="745FF955" w:rsidR="00F7009D" w:rsidRDefault="009D6872" w:rsidP="00F7009D">
            <w:pPr>
              <w:pStyle w:val="TabellRader"/>
              <w:rPr>
                <w:rFonts w:cs="Arial"/>
                <w:szCs w:val="16"/>
              </w:rPr>
            </w:pPr>
            <w:r>
              <w:t>3,8</w:t>
            </w:r>
          </w:p>
        </w:tc>
      </w:tr>
      <w:tr w:rsidR="00F7009D" w14:paraId="4235C52A" w14:textId="77777777" w:rsidTr="00F7009D">
        <w:tc>
          <w:tcPr>
            <w:tcW w:w="2883" w:type="dxa"/>
          </w:tcPr>
          <w:p w14:paraId="0CF8A9D4" w14:textId="77777777" w:rsidR="00F7009D" w:rsidRDefault="009D6872" w:rsidP="00F7009D">
            <w:pPr>
              <w:pStyle w:val="TabellRader"/>
              <w:keepNext/>
              <w:keepLines/>
              <w:jc w:val="left"/>
            </w:pPr>
            <w:r>
              <w:t xml:space="preserve">  Energiskatt</w:t>
            </w:r>
          </w:p>
        </w:tc>
        <w:tc>
          <w:tcPr>
            <w:tcW w:w="617" w:type="dxa"/>
            <w:tcMar>
              <w:left w:w="57" w:type="dxa"/>
              <w:right w:w="57" w:type="dxa"/>
            </w:tcMar>
            <w:vAlign w:val="bottom"/>
          </w:tcPr>
          <w:p w14:paraId="3A97CF41" w14:textId="45F4E965" w:rsidR="00F7009D" w:rsidRDefault="009D6872" w:rsidP="00F7009D">
            <w:pPr>
              <w:pStyle w:val="TabellRader"/>
              <w:rPr>
                <w:rFonts w:cs="Arial"/>
                <w:szCs w:val="16"/>
              </w:rPr>
            </w:pPr>
            <w:r>
              <w:t>40,1</w:t>
            </w:r>
          </w:p>
        </w:tc>
        <w:tc>
          <w:tcPr>
            <w:tcW w:w="617" w:type="dxa"/>
            <w:tcMar>
              <w:left w:w="57" w:type="dxa"/>
              <w:right w:w="57" w:type="dxa"/>
            </w:tcMar>
            <w:vAlign w:val="bottom"/>
          </w:tcPr>
          <w:p w14:paraId="6CF6D504" w14:textId="2F099B55" w:rsidR="00F7009D" w:rsidRDefault="009D6872" w:rsidP="00F7009D">
            <w:pPr>
              <w:pStyle w:val="TabellRader"/>
              <w:rPr>
                <w:rFonts w:cs="Arial"/>
                <w:szCs w:val="16"/>
              </w:rPr>
            </w:pPr>
            <w:r>
              <w:t>41,2</w:t>
            </w:r>
          </w:p>
        </w:tc>
        <w:tc>
          <w:tcPr>
            <w:tcW w:w="617" w:type="dxa"/>
            <w:tcMar>
              <w:left w:w="57" w:type="dxa"/>
              <w:right w:w="57" w:type="dxa"/>
            </w:tcMar>
            <w:vAlign w:val="bottom"/>
          </w:tcPr>
          <w:p w14:paraId="5456E394" w14:textId="66DD619D" w:rsidR="00F7009D" w:rsidRDefault="009D6872" w:rsidP="00F7009D">
            <w:pPr>
              <w:pStyle w:val="TabellRader"/>
              <w:rPr>
                <w:rFonts w:cs="Arial"/>
                <w:szCs w:val="16"/>
              </w:rPr>
            </w:pPr>
            <w:r>
              <w:t>40,6</w:t>
            </w:r>
          </w:p>
        </w:tc>
        <w:tc>
          <w:tcPr>
            <w:tcW w:w="617" w:type="dxa"/>
            <w:tcMar>
              <w:left w:w="57" w:type="dxa"/>
              <w:right w:w="57" w:type="dxa"/>
            </w:tcMar>
            <w:vAlign w:val="bottom"/>
          </w:tcPr>
          <w:p w14:paraId="2465789D" w14:textId="74A2A30C" w:rsidR="00F7009D" w:rsidRDefault="009D6872" w:rsidP="00F7009D">
            <w:pPr>
              <w:pStyle w:val="TabellRader"/>
              <w:rPr>
                <w:rFonts w:cs="Arial"/>
                <w:szCs w:val="16"/>
              </w:rPr>
            </w:pPr>
            <w:r>
              <w:t>40,1</w:t>
            </w:r>
          </w:p>
        </w:tc>
        <w:tc>
          <w:tcPr>
            <w:tcW w:w="618" w:type="dxa"/>
            <w:tcMar>
              <w:left w:w="57" w:type="dxa"/>
              <w:right w:w="57" w:type="dxa"/>
            </w:tcMar>
            <w:vAlign w:val="bottom"/>
          </w:tcPr>
          <w:p w14:paraId="63D0DC53" w14:textId="6474A140" w:rsidR="00F7009D" w:rsidRDefault="009D6872" w:rsidP="00F7009D">
            <w:pPr>
              <w:pStyle w:val="TabellRader"/>
              <w:rPr>
                <w:rFonts w:cs="Arial"/>
                <w:szCs w:val="16"/>
              </w:rPr>
            </w:pPr>
            <w:r>
              <w:t>40,9</w:t>
            </w:r>
          </w:p>
        </w:tc>
        <w:tc>
          <w:tcPr>
            <w:tcW w:w="617" w:type="dxa"/>
            <w:tcMar>
              <w:left w:w="57" w:type="dxa"/>
              <w:right w:w="57" w:type="dxa"/>
            </w:tcMar>
            <w:vAlign w:val="bottom"/>
          </w:tcPr>
          <w:p w14:paraId="5EA14C52" w14:textId="637D76B8" w:rsidR="00F7009D" w:rsidRDefault="009D6872" w:rsidP="00F7009D">
            <w:pPr>
              <w:pStyle w:val="TabellRader"/>
              <w:rPr>
                <w:rFonts w:cs="Arial"/>
                <w:szCs w:val="16"/>
              </w:rPr>
            </w:pPr>
            <w:r>
              <w:t>41,6</w:t>
            </w:r>
          </w:p>
        </w:tc>
        <w:tc>
          <w:tcPr>
            <w:tcW w:w="617" w:type="dxa"/>
            <w:tcMar>
              <w:left w:w="57" w:type="dxa"/>
              <w:right w:w="57" w:type="dxa"/>
            </w:tcMar>
            <w:vAlign w:val="bottom"/>
          </w:tcPr>
          <w:p w14:paraId="6CF9BC67" w14:textId="444C6168" w:rsidR="00F7009D" w:rsidRDefault="009D6872" w:rsidP="00F7009D">
            <w:pPr>
              <w:pStyle w:val="TabellRader"/>
              <w:rPr>
                <w:rFonts w:cs="Arial"/>
                <w:szCs w:val="16"/>
              </w:rPr>
            </w:pPr>
            <w:r>
              <w:t>42,5</w:t>
            </w:r>
          </w:p>
        </w:tc>
        <w:tc>
          <w:tcPr>
            <w:tcW w:w="617" w:type="dxa"/>
            <w:tcMar>
              <w:left w:w="57" w:type="dxa"/>
              <w:right w:w="57" w:type="dxa"/>
            </w:tcMar>
            <w:vAlign w:val="bottom"/>
          </w:tcPr>
          <w:p w14:paraId="43BDBAB9" w14:textId="0D129DC2" w:rsidR="00F7009D" w:rsidRDefault="009D6872" w:rsidP="00F7009D">
            <w:pPr>
              <w:pStyle w:val="TabellRader"/>
              <w:rPr>
                <w:rFonts w:cs="Arial"/>
                <w:szCs w:val="16"/>
              </w:rPr>
            </w:pPr>
            <w:r>
              <w:t>43,0</w:t>
            </w:r>
          </w:p>
        </w:tc>
        <w:tc>
          <w:tcPr>
            <w:tcW w:w="617" w:type="dxa"/>
            <w:tcMar>
              <w:left w:w="57" w:type="dxa"/>
              <w:right w:w="57" w:type="dxa"/>
            </w:tcMar>
            <w:vAlign w:val="bottom"/>
          </w:tcPr>
          <w:p w14:paraId="60B1160F" w14:textId="5416364D" w:rsidR="00F7009D" w:rsidRDefault="009D6872" w:rsidP="00F7009D">
            <w:pPr>
              <w:pStyle w:val="TabellRader"/>
              <w:rPr>
                <w:rFonts w:cs="Arial"/>
                <w:szCs w:val="16"/>
              </w:rPr>
            </w:pPr>
            <w:r>
              <w:t>44,0</w:t>
            </w:r>
          </w:p>
        </w:tc>
        <w:tc>
          <w:tcPr>
            <w:tcW w:w="618" w:type="dxa"/>
            <w:tcMar>
              <w:left w:w="57" w:type="dxa"/>
              <w:right w:w="57" w:type="dxa"/>
            </w:tcMar>
            <w:vAlign w:val="bottom"/>
          </w:tcPr>
          <w:p w14:paraId="04A828E6" w14:textId="45844BB1" w:rsidR="00F7009D" w:rsidRDefault="009D6872" w:rsidP="00F7009D">
            <w:pPr>
              <w:pStyle w:val="TabellRader"/>
              <w:rPr>
                <w:rFonts w:cs="Arial"/>
                <w:szCs w:val="16"/>
              </w:rPr>
            </w:pPr>
            <w:r>
              <w:t>45,2</w:t>
            </w:r>
          </w:p>
        </w:tc>
      </w:tr>
      <w:tr w:rsidR="00F7009D" w14:paraId="03572A88" w14:textId="77777777" w:rsidTr="00F7009D">
        <w:tc>
          <w:tcPr>
            <w:tcW w:w="2883" w:type="dxa"/>
          </w:tcPr>
          <w:p w14:paraId="23D9AC49" w14:textId="77777777" w:rsidR="00F7009D" w:rsidRDefault="009D6872" w:rsidP="00F7009D">
            <w:pPr>
              <w:pStyle w:val="TabellRader"/>
              <w:keepNext/>
              <w:keepLines/>
              <w:jc w:val="left"/>
            </w:pPr>
            <w:r>
              <w:t xml:space="preserve">  Koldioxidskatt</w:t>
            </w:r>
          </w:p>
        </w:tc>
        <w:tc>
          <w:tcPr>
            <w:tcW w:w="617" w:type="dxa"/>
            <w:tcMar>
              <w:left w:w="57" w:type="dxa"/>
              <w:right w:w="57" w:type="dxa"/>
            </w:tcMar>
            <w:vAlign w:val="bottom"/>
          </w:tcPr>
          <w:p w14:paraId="70B31FB1" w14:textId="08B2592A" w:rsidR="00F7009D" w:rsidRDefault="009D6872" w:rsidP="00F7009D">
            <w:pPr>
              <w:pStyle w:val="TabellRader"/>
              <w:rPr>
                <w:rFonts w:cs="Arial"/>
                <w:szCs w:val="16"/>
              </w:rPr>
            </w:pPr>
            <w:r>
              <w:t>26,1</w:t>
            </w:r>
          </w:p>
        </w:tc>
        <w:tc>
          <w:tcPr>
            <w:tcW w:w="617" w:type="dxa"/>
            <w:tcMar>
              <w:left w:w="57" w:type="dxa"/>
              <w:right w:w="57" w:type="dxa"/>
            </w:tcMar>
            <w:vAlign w:val="bottom"/>
          </w:tcPr>
          <w:p w14:paraId="22D3CBD4" w14:textId="29076A67" w:rsidR="00F7009D" w:rsidRDefault="009D6872" w:rsidP="00F7009D">
            <w:pPr>
              <w:pStyle w:val="TabellRader"/>
              <w:rPr>
                <w:rFonts w:cs="Arial"/>
                <w:szCs w:val="16"/>
              </w:rPr>
            </w:pPr>
            <w:r>
              <w:t>27,3</w:t>
            </w:r>
          </w:p>
        </w:tc>
        <w:tc>
          <w:tcPr>
            <w:tcW w:w="617" w:type="dxa"/>
            <w:tcMar>
              <w:left w:w="57" w:type="dxa"/>
              <w:right w:w="57" w:type="dxa"/>
            </w:tcMar>
            <w:vAlign w:val="bottom"/>
          </w:tcPr>
          <w:p w14:paraId="323F4787" w14:textId="6A6795C1" w:rsidR="00F7009D" w:rsidRDefault="009D6872" w:rsidP="00F7009D">
            <w:pPr>
              <w:pStyle w:val="TabellRader"/>
              <w:rPr>
                <w:rFonts w:cs="Arial"/>
                <w:szCs w:val="16"/>
              </w:rPr>
            </w:pPr>
            <w:r>
              <w:t>25,4</w:t>
            </w:r>
          </w:p>
        </w:tc>
        <w:tc>
          <w:tcPr>
            <w:tcW w:w="617" w:type="dxa"/>
            <w:tcMar>
              <w:left w:w="57" w:type="dxa"/>
              <w:right w:w="57" w:type="dxa"/>
            </w:tcMar>
            <w:vAlign w:val="bottom"/>
          </w:tcPr>
          <w:p w14:paraId="40A7D2C5" w14:textId="5EBF8FFB" w:rsidR="00F7009D" w:rsidRDefault="009D6872" w:rsidP="00F7009D">
            <w:pPr>
              <w:pStyle w:val="TabellRader"/>
              <w:rPr>
                <w:rFonts w:cs="Arial"/>
                <w:szCs w:val="16"/>
              </w:rPr>
            </w:pPr>
            <w:r>
              <w:t>25,2</w:t>
            </w:r>
          </w:p>
        </w:tc>
        <w:tc>
          <w:tcPr>
            <w:tcW w:w="618" w:type="dxa"/>
            <w:tcMar>
              <w:left w:w="57" w:type="dxa"/>
              <w:right w:w="57" w:type="dxa"/>
            </w:tcMar>
            <w:vAlign w:val="bottom"/>
          </w:tcPr>
          <w:p w14:paraId="014DA969" w14:textId="7CCAB10E" w:rsidR="00F7009D" w:rsidRDefault="009D6872" w:rsidP="00F7009D">
            <w:pPr>
              <w:pStyle w:val="TabellRader"/>
              <w:rPr>
                <w:rFonts w:cs="Arial"/>
                <w:szCs w:val="16"/>
              </w:rPr>
            </w:pPr>
            <w:r>
              <w:t>24,0</w:t>
            </w:r>
          </w:p>
        </w:tc>
        <w:tc>
          <w:tcPr>
            <w:tcW w:w="617" w:type="dxa"/>
            <w:tcMar>
              <w:left w:w="57" w:type="dxa"/>
              <w:right w:w="57" w:type="dxa"/>
            </w:tcMar>
            <w:vAlign w:val="bottom"/>
          </w:tcPr>
          <w:p w14:paraId="1B68CC75" w14:textId="5A4A4B94" w:rsidR="00F7009D" w:rsidRDefault="009D6872" w:rsidP="00F7009D">
            <w:pPr>
              <w:pStyle w:val="TabellRader"/>
              <w:rPr>
                <w:rFonts w:cs="Arial"/>
                <w:szCs w:val="16"/>
              </w:rPr>
            </w:pPr>
            <w:r>
              <w:t>24,3</w:t>
            </w:r>
          </w:p>
        </w:tc>
        <w:tc>
          <w:tcPr>
            <w:tcW w:w="617" w:type="dxa"/>
            <w:tcMar>
              <w:left w:w="57" w:type="dxa"/>
              <w:right w:w="57" w:type="dxa"/>
            </w:tcMar>
            <w:vAlign w:val="bottom"/>
          </w:tcPr>
          <w:p w14:paraId="1E785789" w14:textId="5FE5B416" w:rsidR="00F7009D" w:rsidRDefault="009D6872" w:rsidP="00F7009D">
            <w:pPr>
              <w:pStyle w:val="TabellRader"/>
              <w:rPr>
                <w:rFonts w:cs="Arial"/>
                <w:szCs w:val="16"/>
              </w:rPr>
            </w:pPr>
            <w:r>
              <w:t>25,9</w:t>
            </w:r>
          </w:p>
        </w:tc>
        <w:tc>
          <w:tcPr>
            <w:tcW w:w="617" w:type="dxa"/>
            <w:tcMar>
              <w:left w:w="57" w:type="dxa"/>
              <w:right w:w="57" w:type="dxa"/>
            </w:tcMar>
            <w:vAlign w:val="bottom"/>
          </w:tcPr>
          <w:p w14:paraId="09C2D623" w14:textId="05BD5FEA" w:rsidR="00F7009D" w:rsidRDefault="009D6872" w:rsidP="00F7009D">
            <w:pPr>
              <w:pStyle w:val="TabellRader"/>
              <w:rPr>
                <w:rFonts w:cs="Arial"/>
                <w:szCs w:val="16"/>
              </w:rPr>
            </w:pPr>
            <w:r>
              <w:t>26,2</w:t>
            </w:r>
          </w:p>
        </w:tc>
        <w:tc>
          <w:tcPr>
            <w:tcW w:w="617" w:type="dxa"/>
            <w:tcMar>
              <w:left w:w="57" w:type="dxa"/>
              <w:right w:w="57" w:type="dxa"/>
            </w:tcMar>
            <w:vAlign w:val="bottom"/>
          </w:tcPr>
          <w:p w14:paraId="129DB0C1" w14:textId="42420A4A" w:rsidR="00F7009D" w:rsidRDefault="009D6872" w:rsidP="00F7009D">
            <w:pPr>
              <w:pStyle w:val="TabellRader"/>
              <w:rPr>
                <w:rFonts w:cs="Arial"/>
                <w:szCs w:val="16"/>
              </w:rPr>
            </w:pPr>
            <w:r>
              <w:t>26,8</w:t>
            </w:r>
          </w:p>
        </w:tc>
        <w:tc>
          <w:tcPr>
            <w:tcW w:w="618" w:type="dxa"/>
            <w:tcMar>
              <w:left w:w="57" w:type="dxa"/>
              <w:right w:w="57" w:type="dxa"/>
            </w:tcMar>
            <w:vAlign w:val="bottom"/>
          </w:tcPr>
          <w:p w14:paraId="4692A881" w14:textId="4000FA7F" w:rsidR="00F7009D" w:rsidRDefault="009D6872" w:rsidP="00F7009D">
            <w:pPr>
              <w:pStyle w:val="TabellRader"/>
              <w:rPr>
                <w:rFonts w:cs="Arial"/>
                <w:szCs w:val="16"/>
              </w:rPr>
            </w:pPr>
            <w:r>
              <w:t>27,5</w:t>
            </w:r>
          </w:p>
        </w:tc>
      </w:tr>
      <w:tr w:rsidR="00F7009D" w14:paraId="6F7F4AD1" w14:textId="77777777" w:rsidTr="00F7009D">
        <w:tc>
          <w:tcPr>
            <w:tcW w:w="2883" w:type="dxa"/>
          </w:tcPr>
          <w:p w14:paraId="42074E1E" w14:textId="77777777" w:rsidR="00F7009D" w:rsidRDefault="009D6872" w:rsidP="00F7009D">
            <w:pPr>
              <w:pStyle w:val="TabellRader"/>
              <w:keepNext/>
              <w:keepLines/>
              <w:jc w:val="left"/>
            </w:pPr>
            <w:r>
              <w:t xml:space="preserve">  Övriga skatter på energi och miljö</w:t>
            </w:r>
          </w:p>
        </w:tc>
        <w:tc>
          <w:tcPr>
            <w:tcW w:w="617" w:type="dxa"/>
            <w:tcMar>
              <w:left w:w="57" w:type="dxa"/>
              <w:right w:w="57" w:type="dxa"/>
            </w:tcMar>
            <w:vAlign w:val="bottom"/>
          </w:tcPr>
          <w:p w14:paraId="2D4C9CE8" w14:textId="30F08A94" w:rsidR="00F7009D" w:rsidRDefault="009D6872" w:rsidP="00F7009D">
            <w:pPr>
              <w:pStyle w:val="TabellRader"/>
              <w:rPr>
                <w:rFonts w:cs="Arial"/>
                <w:szCs w:val="16"/>
              </w:rPr>
            </w:pPr>
            <w:r>
              <w:t>4,1</w:t>
            </w:r>
          </w:p>
        </w:tc>
        <w:tc>
          <w:tcPr>
            <w:tcW w:w="617" w:type="dxa"/>
            <w:tcMar>
              <w:left w:w="57" w:type="dxa"/>
              <w:right w:w="57" w:type="dxa"/>
            </w:tcMar>
            <w:vAlign w:val="bottom"/>
          </w:tcPr>
          <w:p w14:paraId="6F2C391C" w14:textId="221C02B1" w:rsidR="00F7009D" w:rsidRDefault="009D6872" w:rsidP="00F7009D">
            <w:pPr>
              <w:pStyle w:val="TabellRader"/>
              <w:rPr>
                <w:rFonts w:cs="Arial"/>
                <w:szCs w:val="16"/>
              </w:rPr>
            </w:pPr>
            <w:r>
              <w:t>4,7</w:t>
            </w:r>
          </w:p>
        </w:tc>
        <w:tc>
          <w:tcPr>
            <w:tcW w:w="617" w:type="dxa"/>
            <w:tcMar>
              <w:left w:w="57" w:type="dxa"/>
              <w:right w:w="57" w:type="dxa"/>
            </w:tcMar>
            <w:vAlign w:val="bottom"/>
          </w:tcPr>
          <w:p w14:paraId="0E97D64B" w14:textId="415E981D" w:rsidR="00F7009D" w:rsidRDefault="009D6872" w:rsidP="00F7009D">
            <w:pPr>
              <w:pStyle w:val="TabellRader"/>
              <w:rPr>
                <w:rFonts w:cs="Arial"/>
                <w:szCs w:val="16"/>
              </w:rPr>
            </w:pPr>
            <w:r>
              <w:t>4,5</w:t>
            </w:r>
          </w:p>
        </w:tc>
        <w:tc>
          <w:tcPr>
            <w:tcW w:w="617" w:type="dxa"/>
            <w:tcMar>
              <w:left w:w="57" w:type="dxa"/>
              <w:right w:w="57" w:type="dxa"/>
            </w:tcMar>
            <w:vAlign w:val="bottom"/>
          </w:tcPr>
          <w:p w14:paraId="7204BD1B" w14:textId="0C9BE52C" w:rsidR="00F7009D" w:rsidRDefault="009D6872" w:rsidP="00F7009D">
            <w:pPr>
              <w:pStyle w:val="TabellRader"/>
              <w:rPr>
                <w:rFonts w:cs="Arial"/>
                <w:szCs w:val="16"/>
              </w:rPr>
            </w:pPr>
            <w:r>
              <w:t>4,5</w:t>
            </w:r>
          </w:p>
        </w:tc>
        <w:tc>
          <w:tcPr>
            <w:tcW w:w="618" w:type="dxa"/>
            <w:tcMar>
              <w:left w:w="57" w:type="dxa"/>
              <w:right w:w="57" w:type="dxa"/>
            </w:tcMar>
            <w:vAlign w:val="bottom"/>
          </w:tcPr>
          <w:p w14:paraId="3AD7A80D" w14:textId="2A836C78" w:rsidR="00F7009D" w:rsidRDefault="009D6872" w:rsidP="00F7009D">
            <w:pPr>
              <w:pStyle w:val="TabellRader"/>
              <w:rPr>
                <w:rFonts w:cs="Arial"/>
                <w:szCs w:val="16"/>
              </w:rPr>
            </w:pPr>
            <w:r>
              <w:t>4,4</w:t>
            </w:r>
          </w:p>
        </w:tc>
        <w:tc>
          <w:tcPr>
            <w:tcW w:w="617" w:type="dxa"/>
            <w:tcMar>
              <w:left w:w="57" w:type="dxa"/>
              <w:right w:w="57" w:type="dxa"/>
            </w:tcMar>
            <w:vAlign w:val="bottom"/>
          </w:tcPr>
          <w:p w14:paraId="7E56BC22" w14:textId="011A8C32" w:rsidR="00F7009D" w:rsidRDefault="009D6872" w:rsidP="00F7009D">
            <w:pPr>
              <w:pStyle w:val="TabellRader"/>
              <w:rPr>
                <w:rFonts w:cs="Arial"/>
                <w:szCs w:val="16"/>
              </w:rPr>
            </w:pPr>
            <w:r>
              <w:t>4,7</w:t>
            </w:r>
          </w:p>
        </w:tc>
        <w:tc>
          <w:tcPr>
            <w:tcW w:w="617" w:type="dxa"/>
            <w:tcMar>
              <w:left w:w="57" w:type="dxa"/>
              <w:right w:w="57" w:type="dxa"/>
            </w:tcMar>
            <w:vAlign w:val="bottom"/>
          </w:tcPr>
          <w:p w14:paraId="607C5425" w14:textId="5B31A70B" w:rsidR="00F7009D" w:rsidRDefault="009D6872" w:rsidP="00F7009D">
            <w:pPr>
              <w:pStyle w:val="TabellRader"/>
              <w:rPr>
                <w:rFonts w:cs="Arial"/>
                <w:szCs w:val="16"/>
              </w:rPr>
            </w:pPr>
            <w:r>
              <w:t>4,8</w:t>
            </w:r>
          </w:p>
        </w:tc>
        <w:tc>
          <w:tcPr>
            <w:tcW w:w="617" w:type="dxa"/>
            <w:tcMar>
              <w:left w:w="57" w:type="dxa"/>
              <w:right w:w="57" w:type="dxa"/>
            </w:tcMar>
            <w:vAlign w:val="bottom"/>
          </w:tcPr>
          <w:p w14:paraId="1CB4E995" w14:textId="74FBFE19" w:rsidR="00F7009D" w:rsidRDefault="009D6872" w:rsidP="00F7009D">
            <w:pPr>
              <w:pStyle w:val="TabellRader"/>
              <w:rPr>
                <w:rFonts w:cs="Arial"/>
                <w:szCs w:val="16"/>
              </w:rPr>
            </w:pPr>
            <w:r>
              <w:t>4,8</w:t>
            </w:r>
          </w:p>
        </w:tc>
        <w:tc>
          <w:tcPr>
            <w:tcW w:w="617" w:type="dxa"/>
            <w:tcMar>
              <w:left w:w="57" w:type="dxa"/>
              <w:right w:w="57" w:type="dxa"/>
            </w:tcMar>
            <w:vAlign w:val="bottom"/>
          </w:tcPr>
          <w:p w14:paraId="6371C04F" w14:textId="4F107F7F" w:rsidR="00F7009D" w:rsidRDefault="009D6872" w:rsidP="00F7009D">
            <w:pPr>
              <w:pStyle w:val="TabellRader"/>
              <w:rPr>
                <w:rFonts w:cs="Arial"/>
                <w:szCs w:val="16"/>
              </w:rPr>
            </w:pPr>
            <w:r>
              <w:t>4,9</w:t>
            </w:r>
          </w:p>
        </w:tc>
        <w:tc>
          <w:tcPr>
            <w:tcW w:w="618" w:type="dxa"/>
            <w:tcMar>
              <w:left w:w="57" w:type="dxa"/>
              <w:right w:w="57" w:type="dxa"/>
            </w:tcMar>
            <w:vAlign w:val="bottom"/>
          </w:tcPr>
          <w:p w14:paraId="1DEB85F8" w14:textId="335CB993" w:rsidR="00F7009D" w:rsidRDefault="009D6872" w:rsidP="00F7009D">
            <w:pPr>
              <w:pStyle w:val="TabellRader"/>
              <w:rPr>
                <w:rFonts w:cs="Arial"/>
                <w:szCs w:val="16"/>
              </w:rPr>
            </w:pPr>
            <w:r>
              <w:t>4,9</w:t>
            </w:r>
          </w:p>
        </w:tc>
      </w:tr>
      <w:tr w:rsidR="00F7009D" w14:paraId="1C19FFE7" w14:textId="77777777" w:rsidTr="00F7009D">
        <w:tc>
          <w:tcPr>
            <w:tcW w:w="2883" w:type="dxa"/>
          </w:tcPr>
          <w:p w14:paraId="016617F6" w14:textId="77777777" w:rsidR="00F7009D" w:rsidRDefault="009D6872" w:rsidP="00F7009D">
            <w:pPr>
              <w:pStyle w:val="TabellRader"/>
              <w:keepNext/>
              <w:keepLines/>
              <w:jc w:val="left"/>
            </w:pPr>
            <w:r>
              <w:t xml:space="preserve">  Skatt på vägtrafik</w:t>
            </w:r>
          </w:p>
        </w:tc>
        <w:tc>
          <w:tcPr>
            <w:tcW w:w="617" w:type="dxa"/>
            <w:tcMar>
              <w:left w:w="57" w:type="dxa"/>
              <w:right w:w="57" w:type="dxa"/>
            </w:tcMar>
            <w:vAlign w:val="bottom"/>
          </w:tcPr>
          <w:p w14:paraId="44B1D85D" w14:textId="7264E762" w:rsidR="00F7009D" w:rsidRDefault="009D6872" w:rsidP="00F7009D">
            <w:pPr>
              <w:pStyle w:val="TabellRader"/>
              <w:rPr>
                <w:rFonts w:cs="Arial"/>
                <w:szCs w:val="16"/>
              </w:rPr>
            </w:pPr>
            <w:r>
              <w:t>16,4</w:t>
            </w:r>
          </w:p>
        </w:tc>
        <w:tc>
          <w:tcPr>
            <w:tcW w:w="617" w:type="dxa"/>
            <w:tcMar>
              <w:left w:w="57" w:type="dxa"/>
              <w:right w:w="57" w:type="dxa"/>
            </w:tcMar>
            <w:vAlign w:val="bottom"/>
          </w:tcPr>
          <w:p w14:paraId="75C630C3" w14:textId="38A82634" w:rsidR="00F7009D" w:rsidRDefault="009D6872" w:rsidP="00F7009D">
            <w:pPr>
              <w:pStyle w:val="TabellRader"/>
              <w:rPr>
                <w:rFonts w:cs="Arial"/>
                <w:szCs w:val="16"/>
              </w:rPr>
            </w:pPr>
            <w:r>
              <w:t>16,4</w:t>
            </w:r>
          </w:p>
        </w:tc>
        <w:tc>
          <w:tcPr>
            <w:tcW w:w="617" w:type="dxa"/>
            <w:tcMar>
              <w:left w:w="57" w:type="dxa"/>
              <w:right w:w="57" w:type="dxa"/>
            </w:tcMar>
            <w:vAlign w:val="bottom"/>
          </w:tcPr>
          <w:p w14:paraId="4F49B15C" w14:textId="7D19D5D5" w:rsidR="00F7009D" w:rsidRDefault="009D6872" w:rsidP="00F7009D">
            <w:pPr>
              <w:pStyle w:val="TabellRader"/>
              <w:rPr>
                <w:rFonts w:cs="Arial"/>
                <w:szCs w:val="16"/>
              </w:rPr>
            </w:pPr>
            <w:r>
              <w:t>15,7</w:t>
            </w:r>
          </w:p>
        </w:tc>
        <w:tc>
          <w:tcPr>
            <w:tcW w:w="617" w:type="dxa"/>
            <w:tcMar>
              <w:left w:w="57" w:type="dxa"/>
              <w:right w:w="57" w:type="dxa"/>
            </w:tcMar>
            <w:vAlign w:val="bottom"/>
          </w:tcPr>
          <w:p w14:paraId="5925EE50" w14:textId="5D1913B4" w:rsidR="00F7009D" w:rsidRDefault="009D6872" w:rsidP="00F7009D">
            <w:pPr>
              <w:pStyle w:val="TabellRader"/>
              <w:rPr>
                <w:rFonts w:cs="Arial"/>
                <w:szCs w:val="16"/>
              </w:rPr>
            </w:pPr>
            <w:r>
              <w:t>15,6</w:t>
            </w:r>
          </w:p>
        </w:tc>
        <w:tc>
          <w:tcPr>
            <w:tcW w:w="618" w:type="dxa"/>
            <w:tcMar>
              <w:left w:w="57" w:type="dxa"/>
              <w:right w:w="57" w:type="dxa"/>
            </w:tcMar>
            <w:vAlign w:val="bottom"/>
          </w:tcPr>
          <w:p w14:paraId="1F344F60" w14:textId="2C31489D" w:rsidR="00F7009D" w:rsidRDefault="009D6872" w:rsidP="00F7009D">
            <w:pPr>
              <w:pStyle w:val="TabellRader"/>
              <w:rPr>
                <w:rFonts w:cs="Arial"/>
                <w:szCs w:val="16"/>
              </w:rPr>
            </w:pPr>
            <w:r>
              <w:t>16,5</w:t>
            </w:r>
          </w:p>
        </w:tc>
        <w:tc>
          <w:tcPr>
            <w:tcW w:w="617" w:type="dxa"/>
            <w:tcMar>
              <w:left w:w="57" w:type="dxa"/>
              <w:right w:w="57" w:type="dxa"/>
            </w:tcMar>
            <w:vAlign w:val="bottom"/>
          </w:tcPr>
          <w:p w14:paraId="34D5E753" w14:textId="2859C3C0" w:rsidR="00F7009D" w:rsidRDefault="009D6872" w:rsidP="00F7009D">
            <w:pPr>
              <w:pStyle w:val="TabellRader"/>
              <w:rPr>
                <w:rFonts w:cs="Arial"/>
                <w:szCs w:val="16"/>
              </w:rPr>
            </w:pPr>
            <w:r>
              <w:t>16,9</w:t>
            </w:r>
          </w:p>
        </w:tc>
        <w:tc>
          <w:tcPr>
            <w:tcW w:w="617" w:type="dxa"/>
            <w:tcMar>
              <w:left w:w="57" w:type="dxa"/>
              <w:right w:w="57" w:type="dxa"/>
            </w:tcMar>
            <w:vAlign w:val="bottom"/>
          </w:tcPr>
          <w:p w14:paraId="0D181FA4" w14:textId="1478F11F" w:rsidR="00F7009D" w:rsidRDefault="009D6872" w:rsidP="00F7009D">
            <w:pPr>
              <w:pStyle w:val="TabellRader"/>
              <w:rPr>
                <w:rFonts w:cs="Arial"/>
                <w:szCs w:val="16"/>
              </w:rPr>
            </w:pPr>
            <w:r>
              <w:t>17,6</w:t>
            </w:r>
          </w:p>
        </w:tc>
        <w:tc>
          <w:tcPr>
            <w:tcW w:w="617" w:type="dxa"/>
            <w:tcMar>
              <w:left w:w="57" w:type="dxa"/>
              <w:right w:w="57" w:type="dxa"/>
            </w:tcMar>
            <w:vAlign w:val="bottom"/>
          </w:tcPr>
          <w:p w14:paraId="71828ACD" w14:textId="2FBE9174" w:rsidR="00F7009D" w:rsidRDefault="009D6872" w:rsidP="00F7009D">
            <w:pPr>
              <w:pStyle w:val="TabellRader"/>
              <w:rPr>
                <w:rFonts w:cs="Arial"/>
                <w:szCs w:val="16"/>
              </w:rPr>
            </w:pPr>
            <w:r>
              <w:t>18,7</w:t>
            </w:r>
          </w:p>
        </w:tc>
        <w:tc>
          <w:tcPr>
            <w:tcW w:w="617" w:type="dxa"/>
            <w:tcMar>
              <w:left w:w="57" w:type="dxa"/>
              <w:right w:w="57" w:type="dxa"/>
            </w:tcMar>
            <w:vAlign w:val="bottom"/>
          </w:tcPr>
          <w:p w14:paraId="3813CB77" w14:textId="4D43C660" w:rsidR="00F7009D" w:rsidRDefault="009D6872" w:rsidP="00F7009D">
            <w:pPr>
              <w:pStyle w:val="TabellRader"/>
              <w:rPr>
                <w:rFonts w:cs="Arial"/>
                <w:szCs w:val="16"/>
              </w:rPr>
            </w:pPr>
            <w:r>
              <w:t>19,2</w:t>
            </w:r>
          </w:p>
        </w:tc>
        <w:tc>
          <w:tcPr>
            <w:tcW w:w="618" w:type="dxa"/>
            <w:tcMar>
              <w:left w:w="57" w:type="dxa"/>
              <w:right w:w="57" w:type="dxa"/>
            </w:tcMar>
            <w:vAlign w:val="bottom"/>
          </w:tcPr>
          <w:p w14:paraId="6A716AC5" w14:textId="6BA7482B" w:rsidR="00F7009D" w:rsidRDefault="009D6872" w:rsidP="00F7009D">
            <w:pPr>
              <w:pStyle w:val="TabellRader"/>
              <w:rPr>
                <w:rFonts w:cs="Arial"/>
                <w:szCs w:val="16"/>
              </w:rPr>
            </w:pPr>
            <w:r>
              <w:t>19,8</w:t>
            </w:r>
          </w:p>
        </w:tc>
      </w:tr>
      <w:tr w:rsidR="00F7009D" w14:paraId="68FF867C" w14:textId="77777777" w:rsidTr="00F7009D">
        <w:tc>
          <w:tcPr>
            <w:tcW w:w="2883" w:type="dxa"/>
          </w:tcPr>
          <w:p w14:paraId="2C7B0FD2" w14:textId="77777777" w:rsidR="00F7009D" w:rsidRDefault="009D6872" w:rsidP="00F7009D">
            <w:pPr>
              <w:pStyle w:val="TabellRader"/>
              <w:keepNext/>
              <w:keepLines/>
              <w:jc w:val="left"/>
            </w:pPr>
            <w:r>
              <w:t xml:space="preserve">  Skatt på import</w:t>
            </w:r>
          </w:p>
        </w:tc>
        <w:tc>
          <w:tcPr>
            <w:tcW w:w="617" w:type="dxa"/>
            <w:tcMar>
              <w:left w:w="57" w:type="dxa"/>
              <w:right w:w="57" w:type="dxa"/>
            </w:tcMar>
            <w:vAlign w:val="bottom"/>
          </w:tcPr>
          <w:p w14:paraId="081AA909" w14:textId="107C9CAE" w:rsidR="00F7009D" w:rsidRDefault="009D6872" w:rsidP="00F7009D">
            <w:pPr>
              <w:pStyle w:val="TabellRader"/>
              <w:rPr>
                <w:rFonts w:cs="Arial"/>
                <w:szCs w:val="16"/>
              </w:rPr>
            </w:pPr>
            <w:r>
              <w:t>5,2</w:t>
            </w:r>
          </w:p>
        </w:tc>
        <w:tc>
          <w:tcPr>
            <w:tcW w:w="617" w:type="dxa"/>
            <w:tcMar>
              <w:left w:w="57" w:type="dxa"/>
              <w:right w:w="57" w:type="dxa"/>
            </w:tcMar>
            <w:vAlign w:val="bottom"/>
          </w:tcPr>
          <w:p w14:paraId="01D36529" w14:textId="118C1A1E" w:rsidR="00F7009D" w:rsidRDefault="009D6872" w:rsidP="00F7009D">
            <w:pPr>
              <w:pStyle w:val="TabellRader"/>
              <w:rPr>
                <w:rFonts w:cs="Arial"/>
                <w:szCs w:val="16"/>
              </w:rPr>
            </w:pPr>
            <w:r>
              <w:t>5,7</w:t>
            </w:r>
          </w:p>
        </w:tc>
        <w:tc>
          <w:tcPr>
            <w:tcW w:w="617" w:type="dxa"/>
            <w:tcMar>
              <w:left w:w="57" w:type="dxa"/>
              <w:right w:w="57" w:type="dxa"/>
            </w:tcMar>
            <w:vAlign w:val="bottom"/>
          </w:tcPr>
          <w:p w14:paraId="25DC93CA" w14:textId="1AED1D8F" w:rsidR="00F7009D" w:rsidRDefault="009D6872" w:rsidP="00F7009D">
            <w:pPr>
              <w:pStyle w:val="TabellRader"/>
              <w:rPr>
                <w:rFonts w:cs="Arial"/>
                <w:szCs w:val="16"/>
              </w:rPr>
            </w:pPr>
            <w:r>
              <w:t>5,7</w:t>
            </w:r>
          </w:p>
        </w:tc>
        <w:tc>
          <w:tcPr>
            <w:tcW w:w="617" w:type="dxa"/>
            <w:tcMar>
              <w:left w:w="57" w:type="dxa"/>
              <w:right w:w="57" w:type="dxa"/>
            </w:tcMar>
            <w:vAlign w:val="bottom"/>
          </w:tcPr>
          <w:p w14:paraId="1A1E6136" w14:textId="5C2C12B5" w:rsidR="00F7009D" w:rsidRDefault="009D6872" w:rsidP="00F7009D">
            <w:pPr>
              <w:pStyle w:val="TabellRader"/>
              <w:rPr>
                <w:rFonts w:cs="Arial"/>
                <w:szCs w:val="16"/>
              </w:rPr>
            </w:pPr>
            <w:r>
              <w:t>5,3</w:t>
            </w:r>
          </w:p>
        </w:tc>
        <w:tc>
          <w:tcPr>
            <w:tcW w:w="618" w:type="dxa"/>
            <w:tcMar>
              <w:left w:w="57" w:type="dxa"/>
              <w:right w:w="57" w:type="dxa"/>
            </w:tcMar>
            <w:vAlign w:val="bottom"/>
          </w:tcPr>
          <w:p w14:paraId="1A842145" w14:textId="4248D8ED" w:rsidR="00F7009D" w:rsidRDefault="009D6872" w:rsidP="00F7009D">
            <w:pPr>
              <w:pStyle w:val="TabellRader"/>
              <w:rPr>
                <w:rFonts w:cs="Arial"/>
                <w:szCs w:val="16"/>
              </w:rPr>
            </w:pPr>
            <w:r>
              <w:t>5,2</w:t>
            </w:r>
          </w:p>
        </w:tc>
        <w:tc>
          <w:tcPr>
            <w:tcW w:w="617" w:type="dxa"/>
            <w:tcMar>
              <w:left w:w="57" w:type="dxa"/>
              <w:right w:w="57" w:type="dxa"/>
            </w:tcMar>
            <w:vAlign w:val="bottom"/>
          </w:tcPr>
          <w:p w14:paraId="59FD26F0" w14:textId="2625B3BF" w:rsidR="00F7009D" w:rsidRDefault="009D6872" w:rsidP="00F7009D">
            <w:pPr>
              <w:pStyle w:val="TabellRader"/>
              <w:rPr>
                <w:rFonts w:cs="Arial"/>
                <w:szCs w:val="16"/>
              </w:rPr>
            </w:pPr>
            <w:r>
              <w:t>5,4</w:t>
            </w:r>
          </w:p>
        </w:tc>
        <w:tc>
          <w:tcPr>
            <w:tcW w:w="617" w:type="dxa"/>
            <w:tcMar>
              <w:left w:w="57" w:type="dxa"/>
              <w:right w:w="57" w:type="dxa"/>
            </w:tcMar>
            <w:vAlign w:val="bottom"/>
          </w:tcPr>
          <w:p w14:paraId="5FCB9AFB" w14:textId="74AF5BD4" w:rsidR="00F7009D" w:rsidRDefault="009D6872" w:rsidP="00F7009D">
            <w:pPr>
              <w:pStyle w:val="TabellRader"/>
              <w:rPr>
                <w:rFonts w:cs="Arial"/>
                <w:szCs w:val="16"/>
              </w:rPr>
            </w:pPr>
            <w:r>
              <w:t>5,8</w:t>
            </w:r>
          </w:p>
        </w:tc>
        <w:tc>
          <w:tcPr>
            <w:tcW w:w="617" w:type="dxa"/>
            <w:tcMar>
              <w:left w:w="57" w:type="dxa"/>
              <w:right w:w="57" w:type="dxa"/>
            </w:tcMar>
            <w:vAlign w:val="bottom"/>
          </w:tcPr>
          <w:p w14:paraId="21056833" w14:textId="17774579" w:rsidR="00F7009D" w:rsidRDefault="009D6872" w:rsidP="00F7009D">
            <w:pPr>
              <w:pStyle w:val="TabellRader"/>
              <w:rPr>
                <w:rFonts w:cs="Arial"/>
                <w:szCs w:val="16"/>
              </w:rPr>
            </w:pPr>
            <w:r>
              <w:t>6,2</w:t>
            </w:r>
          </w:p>
        </w:tc>
        <w:tc>
          <w:tcPr>
            <w:tcW w:w="617" w:type="dxa"/>
            <w:tcMar>
              <w:left w:w="57" w:type="dxa"/>
              <w:right w:w="57" w:type="dxa"/>
            </w:tcMar>
            <w:vAlign w:val="bottom"/>
          </w:tcPr>
          <w:p w14:paraId="677B3E46" w14:textId="0219F8BF" w:rsidR="00F7009D" w:rsidRDefault="009D6872" w:rsidP="00F7009D">
            <w:pPr>
              <w:pStyle w:val="TabellRader"/>
              <w:rPr>
                <w:rFonts w:cs="Arial"/>
                <w:szCs w:val="16"/>
              </w:rPr>
            </w:pPr>
            <w:r>
              <w:t>6,6</w:t>
            </w:r>
          </w:p>
        </w:tc>
        <w:tc>
          <w:tcPr>
            <w:tcW w:w="618" w:type="dxa"/>
            <w:tcMar>
              <w:left w:w="57" w:type="dxa"/>
              <w:right w:w="57" w:type="dxa"/>
            </w:tcMar>
            <w:vAlign w:val="bottom"/>
          </w:tcPr>
          <w:p w14:paraId="7E10E3C9" w14:textId="743D6473" w:rsidR="00F7009D" w:rsidRDefault="009D6872" w:rsidP="00F7009D">
            <w:pPr>
              <w:pStyle w:val="TabellRader"/>
              <w:rPr>
                <w:rFonts w:cs="Arial"/>
                <w:szCs w:val="16"/>
              </w:rPr>
            </w:pPr>
            <w:r>
              <w:t>7,1</w:t>
            </w:r>
          </w:p>
        </w:tc>
      </w:tr>
      <w:tr w:rsidR="00F7009D" w14:paraId="141D68D0" w14:textId="77777777" w:rsidTr="00F7009D">
        <w:tc>
          <w:tcPr>
            <w:tcW w:w="2883" w:type="dxa"/>
            <w:tcBorders>
              <w:bottom w:val="single" w:sz="6" w:space="0" w:color="auto"/>
            </w:tcBorders>
          </w:tcPr>
          <w:p w14:paraId="2DD7359D" w14:textId="77777777" w:rsidR="00F7009D" w:rsidRDefault="009D6872" w:rsidP="00F7009D">
            <w:pPr>
              <w:pStyle w:val="TabellRader"/>
              <w:keepNext/>
              <w:keepLines/>
              <w:jc w:val="left"/>
            </w:pPr>
            <w:r>
              <w:t xml:space="preserve">  Övriga skatter</w:t>
            </w:r>
          </w:p>
        </w:tc>
        <w:tc>
          <w:tcPr>
            <w:tcW w:w="617" w:type="dxa"/>
            <w:tcBorders>
              <w:bottom w:val="single" w:sz="6" w:space="0" w:color="auto"/>
            </w:tcBorders>
            <w:tcMar>
              <w:left w:w="57" w:type="dxa"/>
              <w:right w:w="57" w:type="dxa"/>
            </w:tcMar>
            <w:vAlign w:val="bottom"/>
          </w:tcPr>
          <w:p w14:paraId="34309776" w14:textId="24ACA54B" w:rsidR="00F7009D" w:rsidRDefault="009D6872" w:rsidP="00F7009D">
            <w:pPr>
              <w:pStyle w:val="TabellRader"/>
              <w:rPr>
                <w:rFonts w:cs="Arial"/>
                <w:szCs w:val="16"/>
              </w:rPr>
            </w:pPr>
            <w:r>
              <w:t>6,7</w:t>
            </w:r>
          </w:p>
        </w:tc>
        <w:tc>
          <w:tcPr>
            <w:tcW w:w="617" w:type="dxa"/>
            <w:tcBorders>
              <w:bottom w:val="single" w:sz="6" w:space="0" w:color="auto"/>
            </w:tcBorders>
            <w:tcMar>
              <w:left w:w="57" w:type="dxa"/>
              <w:right w:w="57" w:type="dxa"/>
            </w:tcMar>
            <w:vAlign w:val="bottom"/>
          </w:tcPr>
          <w:p w14:paraId="472F5206" w14:textId="626547FD" w:rsidR="00F7009D" w:rsidRDefault="009D6872" w:rsidP="00F7009D">
            <w:pPr>
              <w:pStyle w:val="TabellRader"/>
              <w:rPr>
                <w:rFonts w:cs="Arial"/>
                <w:szCs w:val="16"/>
              </w:rPr>
            </w:pPr>
            <w:r>
              <w:t>7,0</w:t>
            </w:r>
          </w:p>
        </w:tc>
        <w:tc>
          <w:tcPr>
            <w:tcW w:w="617" w:type="dxa"/>
            <w:tcBorders>
              <w:bottom w:val="single" w:sz="6" w:space="0" w:color="auto"/>
            </w:tcBorders>
            <w:tcMar>
              <w:left w:w="57" w:type="dxa"/>
              <w:right w:w="57" w:type="dxa"/>
            </w:tcMar>
            <w:vAlign w:val="bottom"/>
          </w:tcPr>
          <w:p w14:paraId="7D6A86F1" w14:textId="0AC8F062" w:rsidR="00F7009D" w:rsidRDefault="009D6872" w:rsidP="00F7009D">
            <w:pPr>
              <w:pStyle w:val="TabellRader"/>
              <w:rPr>
                <w:rFonts w:cs="Arial"/>
                <w:szCs w:val="16"/>
              </w:rPr>
            </w:pPr>
            <w:r>
              <w:t>7,3</w:t>
            </w:r>
          </w:p>
        </w:tc>
        <w:tc>
          <w:tcPr>
            <w:tcW w:w="617" w:type="dxa"/>
            <w:tcBorders>
              <w:bottom w:val="single" w:sz="6" w:space="0" w:color="auto"/>
            </w:tcBorders>
            <w:tcMar>
              <w:left w:w="57" w:type="dxa"/>
              <w:right w:w="57" w:type="dxa"/>
            </w:tcMar>
            <w:vAlign w:val="bottom"/>
          </w:tcPr>
          <w:p w14:paraId="7AC7D8CA" w14:textId="674CE50E" w:rsidR="00F7009D" w:rsidRDefault="009D6872" w:rsidP="00F7009D">
            <w:pPr>
              <w:pStyle w:val="TabellRader"/>
              <w:rPr>
                <w:rFonts w:cs="Arial"/>
                <w:szCs w:val="16"/>
              </w:rPr>
            </w:pPr>
            <w:r>
              <w:t>7,1</w:t>
            </w:r>
          </w:p>
        </w:tc>
        <w:tc>
          <w:tcPr>
            <w:tcW w:w="618" w:type="dxa"/>
            <w:tcBorders>
              <w:bottom w:val="single" w:sz="6" w:space="0" w:color="auto"/>
            </w:tcBorders>
            <w:tcMar>
              <w:left w:w="57" w:type="dxa"/>
              <w:right w:w="57" w:type="dxa"/>
            </w:tcMar>
            <w:vAlign w:val="bottom"/>
          </w:tcPr>
          <w:p w14:paraId="5FD4A65B" w14:textId="64BB7898" w:rsidR="00F7009D" w:rsidRDefault="009D6872" w:rsidP="00F7009D">
            <w:pPr>
              <w:pStyle w:val="TabellRader"/>
              <w:rPr>
                <w:rFonts w:cs="Arial"/>
                <w:szCs w:val="16"/>
              </w:rPr>
            </w:pPr>
            <w:r>
              <w:t>7,2</w:t>
            </w:r>
          </w:p>
        </w:tc>
        <w:tc>
          <w:tcPr>
            <w:tcW w:w="617" w:type="dxa"/>
            <w:tcBorders>
              <w:bottom w:val="single" w:sz="6" w:space="0" w:color="auto"/>
            </w:tcBorders>
            <w:tcMar>
              <w:left w:w="57" w:type="dxa"/>
              <w:right w:w="57" w:type="dxa"/>
            </w:tcMar>
            <w:vAlign w:val="bottom"/>
          </w:tcPr>
          <w:p w14:paraId="7BFEDD54" w14:textId="4902F6DC" w:rsidR="00F7009D" w:rsidRDefault="009D6872" w:rsidP="00F7009D">
            <w:pPr>
              <w:pStyle w:val="TabellRader"/>
              <w:rPr>
                <w:rFonts w:cs="Arial"/>
                <w:szCs w:val="16"/>
              </w:rPr>
            </w:pPr>
            <w:r>
              <w:t>7,2</w:t>
            </w:r>
          </w:p>
        </w:tc>
        <w:tc>
          <w:tcPr>
            <w:tcW w:w="617" w:type="dxa"/>
            <w:tcBorders>
              <w:bottom w:val="single" w:sz="6" w:space="0" w:color="auto"/>
            </w:tcBorders>
            <w:tcMar>
              <w:left w:w="57" w:type="dxa"/>
              <w:right w:w="57" w:type="dxa"/>
            </w:tcMar>
            <w:vAlign w:val="bottom"/>
          </w:tcPr>
          <w:p w14:paraId="7B7DCB69" w14:textId="569208D2" w:rsidR="00F7009D" w:rsidRDefault="009D6872" w:rsidP="00F7009D">
            <w:pPr>
              <w:pStyle w:val="TabellRader"/>
              <w:rPr>
                <w:rFonts w:cs="Arial"/>
                <w:szCs w:val="16"/>
              </w:rPr>
            </w:pPr>
            <w:r>
              <w:t>7,3</w:t>
            </w:r>
          </w:p>
        </w:tc>
        <w:tc>
          <w:tcPr>
            <w:tcW w:w="617" w:type="dxa"/>
            <w:tcBorders>
              <w:bottom w:val="single" w:sz="6" w:space="0" w:color="auto"/>
            </w:tcBorders>
            <w:tcMar>
              <w:left w:w="57" w:type="dxa"/>
              <w:right w:w="57" w:type="dxa"/>
            </w:tcMar>
            <w:vAlign w:val="bottom"/>
          </w:tcPr>
          <w:p w14:paraId="23F16A91" w14:textId="4DC2A2DA" w:rsidR="00F7009D" w:rsidRDefault="009D6872" w:rsidP="00F7009D">
            <w:pPr>
              <w:pStyle w:val="TabellRader"/>
              <w:rPr>
                <w:rFonts w:cs="Arial"/>
                <w:szCs w:val="16"/>
              </w:rPr>
            </w:pPr>
            <w:r>
              <w:t>7,4</w:t>
            </w:r>
          </w:p>
        </w:tc>
        <w:tc>
          <w:tcPr>
            <w:tcW w:w="617" w:type="dxa"/>
            <w:tcBorders>
              <w:bottom w:val="single" w:sz="6" w:space="0" w:color="auto"/>
            </w:tcBorders>
            <w:tcMar>
              <w:left w:w="57" w:type="dxa"/>
              <w:right w:w="57" w:type="dxa"/>
            </w:tcMar>
            <w:vAlign w:val="bottom"/>
          </w:tcPr>
          <w:p w14:paraId="7F91F40B" w14:textId="59703190" w:rsidR="00F7009D" w:rsidRDefault="009D6872" w:rsidP="00F7009D">
            <w:pPr>
              <w:pStyle w:val="TabellRader"/>
              <w:rPr>
                <w:rFonts w:cs="Arial"/>
                <w:szCs w:val="16"/>
              </w:rPr>
            </w:pPr>
            <w:r>
              <w:t>7,5</w:t>
            </w:r>
          </w:p>
        </w:tc>
        <w:tc>
          <w:tcPr>
            <w:tcW w:w="618" w:type="dxa"/>
            <w:tcBorders>
              <w:bottom w:val="single" w:sz="6" w:space="0" w:color="auto"/>
            </w:tcBorders>
            <w:tcMar>
              <w:left w:w="57" w:type="dxa"/>
              <w:right w:w="57" w:type="dxa"/>
            </w:tcMar>
            <w:vAlign w:val="bottom"/>
          </w:tcPr>
          <w:p w14:paraId="1D4C531E" w14:textId="2F26591A" w:rsidR="00F7009D" w:rsidRDefault="009D6872" w:rsidP="00F7009D">
            <w:pPr>
              <w:pStyle w:val="TabellRader"/>
              <w:rPr>
                <w:rFonts w:cs="Arial"/>
                <w:szCs w:val="16"/>
              </w:rPr>
            </w:pPr>
            <w:r>
              <w:t>7,6</w:t>
            </w:r>
          </w:p>
        </w:tc>
      </w:tr>
      <w:tr w:rsidR="00F7009D" w14:paraId="3A0B84AE" w14:textId="77777777" w:rsidTr="00F7009D">
        <w:tc>
          <w:tcPr>
            <w:tcW w:w="2883" w:type="dxa"/>
            <w:tcBorders>
              <w:top w:val="single" w:sz="6" w:space="0" w:color="auto"/>
            </w:tcBorders>
          </w:tcPr>
          <w:p w14:paraId="474AAEE8" w14:textId="77777777" w:rsidR="00F7009D" w:rsidRDefault="009D6872" w:rsidP="00F7009D">
            <w:pPr>
              <w:pStyle w:val="TabellRader"/>
              <w:keepNext/>
              <w:keepLines/>
              <w:jc w:val="left"/>
              <w:rPr>
                <w:b/>
                <w:bCs/>
              </w:rPr>
            </w:pPr>
            <w:r>
              <w:rPr>
                <w:b/>
                <w:bCs/>
              </w:rPr>
              <w:t>Restförda och övriga skatter</w:t>
            </w:r>
          </w:p>
        </w:tc>
        <w:tc>
          <w:tcPr>
            <w:tcW w:w="617" w:type="dxa"/>
            <w:tcBorders>
              <w:top w:val="single" w:sz="6" w:space="0" w:color="auto"/>
            </w:tcBorders>
            <w:tcMar>
              <w:left w:w="57" w:type="dxa"/>
              <w:right w:w="57" w:type="dxa"/>
            </w:tcMar>
            <w:vAlign w:val="bottom"/>
          </w:tcPr>
          <w:p w14:paraId="1724CEBA" w14:textId="23C33AF5" w:rsidR="00F7009D" w:rsidRPr="00767266" w:rsidRDefault="009D6872" w:rsidP="00F7009D">
            <w:pPr>
              <w:pStyle w:val="TabellSlutsumma"/>
            </w:pPr>
            <w:r>
              <w:t>-4,2</w:t>
            </w:r>
          </w:p>
        </w:tc>
        <w:tc>
          <w:tcPr>
            <w:tcW w:w="617" w:type="dxa"/>
            <w:tcBorders>
              <w:top w:val="single" w:sz="6" w:space="0" w:color="auto"/>
            </w:tcBorders>
            <w:tcMar>
              <w:left w:w="57" w:type="dxa"/>
              <w:right w:w="57" w:type="dxa"/>
            </w:tcMar>
            <w:vAlign w:val="bottom"/>
          </w:tcPr>
          <w:p w14:paraId="7A1B843E" w14:textId="529AD64C" w:rsidR="00F7009D" w:rsidRPr="00767266" w:rsidRDefault="009D6872" w:rsidP="00F7009D">
            <w:pPr>
              <w:pStyle w:val="TabellSlutsumma"/>
            </w:pPr>
            <w:r>
              <w:t>1,1</w:t>
            </w:r>
          </w:p>
        </w:tc>
        <w:tc>
          <w:tcPr>
            <w:tcW w:w="617" w:type="dxa"/>
            <w:tcBorders>
              <w:top w:val="single" w:sz="6" w:space="0" w:color="auto"/>
            </w:tcBorders>
            <w:tcMar>
              <w:left w:w="57" w:type="dxa"/>
              <w:right w:w="57" w:type="dxa"/>
            </w:tcMar>
            <w:vAlign w:val="bottom"/>
          </w:tcPr>
          <w:p w14:paraId="0CAD3417" w14:textId="6208B6C2" w:rsidR="00F7009D" w:rsidRPr="00767266" w:rsidRDefault="009D6872" w:rsidP="00F7009D">
            <w:pPr>
              <w:pStyle w:val="TabellSlutsumma"/>
            </w:pPr>
            <w:r>
              <w:t>2,9</w:t>
            </w:r>
          </w:p>
        </w:tc>
        <w:tc>
          <w:tcPr>
            <w:tcW w:w="617" w:type="dxa"/>
            <w:tcBorders>
              <w:top w:val="single" w:sz="6" w:space="0" w:color="auto"/>
            </w:tcBorders>
            <w:tcMar>
              <w:left w:w="57" w:type="dxa"/>
              <w:right w:w="57" w:type="dxa"/>
            </w:tcMar>
            <w:vAlign w:val="bottom"/>
          </w:tcPr>
          <w:p w14:paraId="6BB409AE" w14:textId="6511C5C4" w:rsidR="00F7009D" w:rsidRPr="00767266" w:rsidRDefault="009D6872" w:rsidP="00F7009D">
            <w:pPr>
              <w:pStyle w:val="TabellSlutsumma"/>
            </w:pPr>
            <w:r>
              <w:t>5,1</w:t>
            </w:r>
          </w:p>
        </w:tc>
        <w:tc>
          <w:tcPr>
            <w:tcW w:w="618" w:type="dxa"/>
            <w:tcBorders>
              <w:top w:val="single" w:sz="6" w:space="0" w:color="auto"/>
            </w:tcBorders>
            <w:tcMar>
              <w:left w:w="57" w:type="dxa"/>
              <w:right w:w="57" w:type="dxa"/>
            </w:tcMar>
            <w:vAlign w:val="bottom"/>
          </w:tcPr>
          <w:p w14:paraId="74E4424E" w14:textId="35A9B25B" w:rsidR="00F7009D" w:rsidRPr="00767266" w:rsidRDefault="009D6872" w:rsidP="00F7009D">
            <w:pPr>
              <w:pStyle w:val="TabellSlutsumma"/>
            </w:pPr>
            <w:r>
              <w:t>11,5</w:t>
            </w:r>
          </w:p>
        </w:tc>
        <w:tc>
          <w:tcPr>
            <w:tcW w:w="617" w:type="dxa"/>
            <w:tcBorders>
              <w:top w:val="single" w:sz="6" w:space="0" w:color="auto"/>
            </w:tcBorders>
            <w:tcMar>
              <w:left w:w="57" w:type="dxa"/>
              <w:right w:w="57" w:type="dxa"/>
            </w:tcMar>
            <w:vAlign w:val="bottom"/>
          </w:tcPr>
          <w:p w14:paraId="73D0B254" w14:textId="17060375" w:rsidR="00F7009D" w:rsidRPr="00767266" w:rsidRDefault="009D6872" w:rsidP="00F7009D">
            <w:pPr>
              <w:pStyle w:val="TabellSlutsumma"/>
            </w:pPr>
            <w:r>
              <w:t>6,4</w:t>
            </w:r>
          </w:p>
        </w:tc>
        <w:tc>
          <w:tcPr>
            <w:tcW w:w="617" w:type="dxa"/>
            <w:tcBorders>
              <w:top w:val="single" w:sz="6" w:space="0" w:color="auto"/>
            </w:tcBorders>
            <w:tcMar>
              <w:left w:w="57" w:type="dxa"/>
              <w:right w:w="57" w:type="dxa"/>
            </w:tcMar>
            <w:vAlign w:val="bottom"/>
          </w:tcPr>
          <w:p w14:paraId="2856346E" w14:textId="370C88BF" w:rsidR="00F7009D" w:rsidRPr="00767266" w:rsidRDefault="009D6872" w:rsidP="00F7009D">
            <w:pPr>
              <w:pStyle w:val="TabellSlutsumma"/>
            </w:pPr>
            <w:r>
              <w:t>4,5</w:t>
            </w:r>
          </w:p>
        </w:tc>
        <w:tc>
          <w:tcPr>
            <w:tcW w:w="617" w:type="dxa"/>
            <w:tcBorders>
              <w:top w:val="single" w:sz="6" w:space="0" w:color="auto"/>
            </w:tcBorders>
            <w:tcMar>
              <w:left w:w="57" w:type="dxa"/>
              <w:right w:w="57" w:type="dxa"/>
            </w:tcMar>
            <w:vAlign w:val="bottom"/>
          </w:tcPr>
          <w:p w14:paraId="0E2639CE" w14:textId="12837DEF" w:rsidR="00F7009D" w:rsidRPr="00767266" w:rsidRDefault="009D6872" w:rsidP="00F7009D">
            <w:pPr>
              <w:pStyle w:val="TabellSlutsumma"/>
            </w:pPr>
            <w:r>
              <w:t>4,7</w:t>
            </w:r>
          </w:p>
        </w:tc>
        <w:tc>
          <w:tcPr>
            <w:tcW w:w="617" w:type="dxa"/>
            <w:tcBorders>
              <w:top w:val="single" w:sz="6" w:space="0" w:color="auto"/>
            </w:tcBorders>
            <w:tcMar>
              <w:left w:w="57" w:type="dxa"/>
              <w:right w:w="57" w:type="dxa"/>
            </w:tcMar>
            <w:vAlign w:val="bottom"/>
          </w:tcPr>
          <w:p w14:paraId="6B843F24" w14:textId="119F5493" w:rsidR="00F7009D" w:rsidRPr="00767266" w:rsidRDefault="009D6872" w:rsidP="00F7009D">
            <w:pPr>
              <w:pStyle w:val="TabellSlutsumma"/>
            </w:pPr>
            <w:r>
              <w:t>4,8</w:t>
            </w:r>
          </w:p>
        </w:tc>
        <w:tc>
          <w:tcPr>
            <w:tcW w:w="618" w:type="dxa"/>
            <w:tcBorders>
              <w:top w:val="single" w:sz="6" w:space="0" w:color="auto"/>
            </w:tcBorders>
            <w:tcMar>
              <w:left w:w="57" w:type="dxa"/>
              <w:right w:w="57" w:type="dxa"/>
            </w:tcMar>
            <w:vAlign w:val="bottom"/>
          </w:tcPr>
          <w:p w14:paraId="4B7747D5" w14:textId="4384B864" w:rsidR="00F7009D" w:rsidRPr="00767266" w:rsidRDefault="009D6872" w:rsidP="00F7009D">
            <w:pPr>
              <w:pStyle w:val="TabellSlutsumma"/>
            </w:pPr>
            <w:r>
              <w:t>4,9</w:t>
            </w:r>
          </w:p>
        </w:tc>
      </w:tr>
      <w:tr w:rsidR="00F7009D" w14:paraId="76330381" w14:textId="77777777" w:rsidTr="00F7009D">
        <w:tc>
          <w:tcPr>
            <w:tcW w:w="2883" w:type="dxa"/>
          </w:tcPr>
          <w:p w14:paraId="66EDD9EE" w14:textId="77777777" w:rsidR="00F7009D" w:rsidRDefault="009D6872" w:rsidP="00F7009D">
            <w:pPr>
              <w:pStyle w:val="TabellRader"/>
              <w:keepNext/>
              <w:keepLines/>
              <w:jc w:val="left"/>
            </w:pPr>
            <w:r>
              <w:t xml:space="preserve">  Restförda skatter</w:t>
            </w:r>
          </w:p>
        </w:tc>
        <w:tc>
          <w:tcPr>
            <w:tcW w:w="617" w:type="dxa"/>
            <w:tcMar>
              <w:left w:w="57" w:type="dxa"/>
              <w:right w:w="57" w:type="dxa"/>
            </w:tcMar>
            <w:vAlign w:val="bottom"/>
          </w:tcPr>
          <w:p w14:paraId="4DCE6DAE" w14:textId="5C3D0216" w:rsidR="00F7009D" w:rsidRDefault="009D6872" w:rsidP="00F7009D">
            <w:pPr>
              <w:pStyle w:val="TabellRader"/>
              <w:rPr>
                <w:rFonts w:cs="Arial"/>
                <w:szCs w:val="16"/>
              </w:rPr>
            </w:pPr>
            <w:r>
              <w:t>-7,8</w:t>
            </w:r>
          </w:p>
        </w:tc>
        <w:tc>
          <w:tcPr>
            <w:tcW w:w="617" w:type="dxa"/>
            <w:tcMar>
              <w:left w:w="57" w:type="dxa"/>
              <w:right w:w="57" w:type="dxa"/>
            </w:tcMar>
            <w:vAlign w:val="bottom"/>
          </w:tcPr>
          <w:p w14:paraId="03528D79" w14:textId="4B97ECA7" w:rsidR="00F7009D" w:rsidRDefault="009D6872" w:rsidP="00F7009D">
            <w:pPr>
              <w:pStyle w:val="TabellRader"/>
              <w:rPr>
                <w:rFonts w:cs="Arial"/>
                <w:szCs w:val="16"/>
              </w:rPr>
            </w:pPr>
            <w:r>
              <w:t>-5,7</w:t>
            </w:r>
          </w:p>
        </w:tc>
        <w:tc>
          <w:tcPr>
            <w:tcW w:w="617" w:type="dxa"/>
            <w:tcMar>
              <w:left w:w="57" w:type="dxa"/>
              <w:right w:w="57" w:type="dxa"/>
            </w:tcMar>
            <w:vAlign w:val="bottom"/>
          </w:tcPr>
          <w:p w14:paraId="110A0598" w14:textId="2DEF012D" w:rsidR="00F7009D" w:rsidRDefault="009D6872" w:rsidP="00F7009D">
            <w:pPr>
              <w:pStyle w:val="TabellRader"/>
              <w:rPr>
                <w:rFonts w:cs="Arial"/>
                <w:szCs w:val="16"/>
              </w:rPr>
            </w:pPr>
            <w:r>
              <w:t>-6,3</w:t>
            </w:r>
          </w:p>
        </w:tc>
        <w:tc>
          <w:tcPr>
            <w:tcW w:w="617" w:type="dxa"/>
            <w:tcMar>
              <w:left w:w="57" w:type="dxa"/>
              <w:right w:w="57" w:type="dxa"/>
            </w:tcMar>
            <w:vAlign w:val="bottom"/>
          </w:tcPr>
          <w:p w14:paraId="48855942" w14:textId="1C5DCD2A" w:rsidR="00F7009D" w:rsidRDefault="009D6872" w:rsidP="00F7009D">
            <w:pPr>
              <w:pStyle w:val="TabellRader"/>
              <w:rPr>
                <w:rFonts w:cs="Arial"/>
                <w:szCs w:val="16"/>
              </w:rPr>
            </w:pPr>
            <w:r>
              <w:t>-6,3</w:t>
            </w:r>
          </w:p>
        </w:tc>
        <w:tc>
          <w:tcPr>
            <w:tcW w:w="618" w:type="dxa"/>
            <w:tcMar>
              <w:left w:w="57" w:type="dxa"/>
              <w:right w:w="57" w:type="dxa"/>
            </w:tcMar>
            <w:vAlign w:val="bottom"/>
          </w:tcPr>
          <w:p w14:paraId="3EBE1CEE" w14:textId="3EAD9758" w:rsidR="00F7009D" w:rsidRDefault="009D6872" w:rsidP="00F7009D">
            <w:pPr>
              <w:pStyle w:val="TabellRader"/>
              <w:rPr>
                <w:rFonts w:cs="Arial"/>
                <w:szCs w:val="16"/>
              </w:rPr>
            </w:pPr>
            <w:r>
              <w:t>-6,6</w:t>
            </w:r>
          </w:p>
        </w:tc>
        <w:tc>
          <w:tcPr>
            <w:tcW w:w="617" w:type="dxa"/>
            <w:tcMar>
              <w:left w:w="57" w:type="dxa"/>
              <w:right w:w="57" w:type="dxa"/>
            </w:tcMar>
            <w:vAlign w:val="bottom"/>
          </w:tcPr>
          <w:p w14:paraId="1E68BC24" w14:textId="5913E6FD" w:rsidR="00F7009D" w:rsidRDefault="009D6872" w:rsidP="00F7009D">
            <w:pPr>
              <w:pStyle w:val="TabellRader"/>
              <w:rPr>
                <w:rFonts w:cs="Arial"/>
                <w:szCs w:val="16"/>
              </w:rPr>
            </w:pPr>
            <w:r>
              <w:t>-6,6</w:t>
            </w:r>
          </w:p>
        </w:tc>
        <w:tc>
          <w:tcPr>
            <w:tcW w:w="617" w:type="dxa"/>
            <w:tcMar>
              <w:left w:w="57" w:type="dxa"/>
              <w:right w:w="57" w:type="dxa"/>
            </w:tcMar>
            <w:vAlign w:val="bottom"/>
          </w:tcPr>
          <w:p w14:paraId="33067736" w14:textId="4560D1BA" w:rsidR="00F7009D" w:rsidRDefault="009D6872" w:rsidP="00F7009D">
            <w:pPr>
              <w:pStyle w:val="TabellRader"/>
              <w:rPr>
                <w:rFonts w:cs="Arial"/>
                <w:szCs w:val="16"/>
              </w:rPr>
            </w:pPr>
            <w:r>
              <w:t>-6,6</w:t>
            </w:r>
          </w:p>
        </w:tc>
        <w:tc>
          <w:tcPr>
            <w:tcW w:w="617" w:type="dxa"/>
            <w:tcMar>
              <w:left w:w="57" w:type="dxa"/>
              <w:right w:w="57" w:type="dxa"/>
            </w:tcMar>
            <w:vAlign w:val="bottom"/>
          </w:tcPr>
          <w:p w14:paraId="1A182D0F" w14:textId="65FCA3D5" w:rsidR="00F7009D" w:rsidRDefault="009D6872" w:rsidP="00F7009D">
            <w:pPr>
              <w:pStyle w:val="TabellRader"/>
              <w:rPr>
                <w:rFonts w:cs="Arial"/>
                <w:szCs w:val="16"/>
              </w:rPr>
            </w:pPr>
            <w:r>
              <w:t>-6,6</w:t>
            </w:r>
          </w:p>
        </w:tc>
        <w:tc>
          <w:tcPr>
            <w:tcW w:w="617" w:type="dxa"/>
            <w:tcMar>
              <w:left w:w="57" w:type="dxa"/>
              <w:right w:w="57" w:type="dxa"/>
            </w:tcMar>
            <w:vAlign w:val="bottom"/>
          </w:tcPr>
          <w:p w14:paraId="2C855525" w14:textId="58041714" w:rsidR="00F7009D" w:rsidRDefault="009D6872" w:rsidP="00F7009D">
            <w:pPr>
              <w:pStyle w:val="TabellRader"/>
              <w:rPr>
                <w:rFonts w:cs="Arial"/>
                <w:szCs w:val="16"/>
              </w:rPr>
            </w:pPr>
            <w:r>
              <w:t>-6,6</w:t>
            </w:r>
          </w:p>
        </w:tc>
        <w:tc>
          <w:tcPr>
            <w:tcW w:w="618" w:type="dxa"/>
            <w:tcMar>
              <w:left w:w="57" w:type="dxa"/>
              <w:right w:w="57" w:type="dxa"/>
            </w:tcMar>
            <w:vAlign w:val="bottom"/>
          </w:tcPr>
          <w:p w14:paraId="122024DE" w14:textId="1516EC04" w:rsidR="00F7009D" w:rsidRDefault="009D6872" w:rsidP="00F7009D">
            <w:pPr>
              <w:pStyle w:val="TabellRader"/>
              <w:rPr>
                <w:rFonts w:cs="Arial"/>
                <w:szCs w:val="16"/>
              </w:rPr>
            </w:pPr>
            <w:r>
              <w:t>-6,6</w:t>
            </w:r>
          </w:p>
        </w:tc>
      </w:tr>
      <w:tr w:rsidR="00F7009D" w14:paraId="5C947951" w14:textId="77777777" w:rsidTr="00F7009D">
        <w:tc>
          <w:tcPr>
            <w:tcW w:w="2883" w:type="dxa"/>
            <w:tcBorders>
              <w:bottom w:val="single" w:sz="12" w:space="0" w:color="auto"/>
            </w:tcBorders>
          </w:tcPr>
          <w:p w14:paraId="1E1A682C" w14:textId="77777777" w:rsidR="00F7009D" w:rsidRDefault="009D6872" w:rsidP="00F7009D">
            <w:pPr>
              <w:pStyle w:val="TabellRader"/>
              <w:keepNext/>
              <w:keepLines/>
              <w:jc w:val="left"/>
            </w:pPr>
            <w:r>
              <w:t xml:space="preserve">  Övriga skatter</w:t>
            </w:r>
          </w:p>
        </w:tc>
        <w:tc>
          <w:tcPr>
            <w:tcW w:w="617" w:type="dxa"/>
            <w:tcBorders>
              <w:bottom w:val="single" w:sz="12" w:space="0" w:color="auto"/>
            </w:tcBorders>
            <w:tcMar>
              <w:left w:w="57" w:type="dxa"/>
              <w:right w:w="57" w:type="dxa"/>
            </w:tcMar>
            <w:vAlign w:val="bottom"/>
          </w:tcPr>
          <w:p w14:paraId="761B20A5" w14:textId="786E59C9" w:rsidR="00F7009D" w:rsidRDefault="009D6872" w:rsidP="00F7009D">
            <w:pPr>
              <w:pStyle w:val="TabellRader"/>
              <w:rPr>
                <w:rFonts w:cs="Arial"/>
                <w:szCs w:val="16"/>
              </w:rPr>
            </w:pPr>
            <w:r>
              <w:t>3,6</w:t>
            </w:r>
          </w:p>
        </w:tc>
        <w:tc>
          <w:tcPr>
            <w:tcW w:w="617" w:type="dxa"/>
            <w:tcBorders>
              <w:bottom w:val="single" w:sz="12" w:space="0" w:color="auto"/>
            </w:tcBorders>
            <w:tcMar>
              <w:left w:w="57" w:type="dxa"/>
              <w:right w:w="57" w:type="dxa"/>
            </w:tcMar>
            <w:vAlign w:val="bottom"/>
          </w:tcPr>
          <w:p w14:paraId="09C050C8" w14:textId="4A37688B" w:rsidR="00F7009D" w:rsidRDefault="009D6872" w:rsidP="00F7009D">
            <w:pPr>
              <w:pStyle w:val="TabellRader"/>
              <w:rPr>
                <w:rFonts w:cs="Arial"/>
                <w:szCs w:val="16"/>
              </w:rPr>
            </w:pPr>
            <w:r>
              <w:t>6,8</w:t>
            </w:r>
          </w:p>
        </w:tc>
        <w:tc>
          <w:tcPr>
            <w:tcW w:w="617" w:type="dxa"/>
            <w:tcBorders>
              <w:bottom w:val="single" w:sz="12" w:space="0" w:color="auto"/>
            </w:tcBorders>
            <w:tcMar>
              <w:left w:w="57" w:type="dxa"/>
              <w:right w:w="57" w:type="dxa"/>
            </w:tcMar>
            <w:vAlign w:val="bottom"/>
          </w:tcPr>
          <w:p w14:paraId="31E7BF48" w14:textId="3E2753BF" w:rsidR="00F7009D" w:rsidRDefault="009D6872" w:rsidP="00F7009D">
            <w:pPr>
              <w:pStyle w:val="TabellRader"/>
              <w:rPr>
                <w:rFonts w:cs="Arial"/>
                <w:szCs w:val="16"/>
              </w:rPr>
            </w:pPr>
            <w:r>
              <w:t>9,3</w:t>
            </w:r>
          </w:p>
        </w:tc>
        <w:tc>
          <w:tcPr>
            <w:tcW w:w="617" w:type="dxa"/>
            <w:tcBorders>
              <w:bottom w:val="single" w:sz="12" w:space="0" w:color="auto"/>
            </w:tcBorders>
            <w:tcMar>
              <w:left w:w="57" w:type="dxa"/>
              <w:right w:w="57" w:type="dxa"/>
            </w:tcMar>
            <w:vAlign w:val="bottom"/>
          </w:tcPr>
          <w:p w14:paraId="22A1F098" w14:textId="63D63C25" w:rsidR="00F7009D" w:rsidRDefault="009D6872" w:rsidP="00F7009D">
            <w:pPr>
              <w:pStyle w:val="TabellRader"/>
              <w:rPr>
                <w:rFonts w:cs="Arial"/>
                <w:szCs w:val="16"/>
              </w:rPr>
            </w:pPr>
            <w:r>
              <w:t>11,3</w:t>
            </w:r>
          </w:p>
        </w:tc>
        <w:tc>
          <w:tcPr>
            <w:tcW w:w="618" w:type="dxa"/>
            <w:tcBorders>
              <w:bottom w:val="single" w:sz="12" w:space="0" w:color="auto"/>
            </w:tcBorders>
            <w:tcMar>
              <w:left w:w="57" w:type="dxa"/>
              <w:right w:w="57" w:type="dxa"/>
            </w:tcMar>
            <w:vAlign w:val="bottom"/>
          </w:tcPr>
          <w:p w14:paraId="3997BCFA" w14:textId="0033A714" w:rsidR="00F7009D" w:rsidRDefault="009D6872" w:rsidP="00F7009D">
            <w:pPr>
              <w:pStyle w:val="TabellRader"/>
              <w:rPr>
                <w:rFonts w:cs="Arial"/>
                <w:szCs w:val="16"/>
              </w:rPr>
            </w:pPr>
            <w:r>
              <w:t>18,1</w:t>
            </w:r>
          </w:p>
        </w:tc>
        <w:tc>
          <w:tcPr>
            <w:tcW w:w="617" w:type="dxa"/>
            <w:tcBorders>
              <w:bottom w:val="single" w:sz="12" w:space="0" w:color="auto"/>
            </w:tcBorders>
            <w:tcMar>
              <w:left w:w="57" w:type="dxa"/>
              <w:right w:w="57" w:type="dxa"/>
            </w:tcMar>
            <w:vAlign w:val="bottom"/>
          </w:tcPr>
          <w:p w14:paraId="0D39A0C9" w14:textId="27DA36EF" w:rsidR="00F7009D" w:rsidRDefault="009D6872" w:rsidP="00F7009D">
            <w:pPr>
              <w:pStyle w:val="TabellRader"/>
              <w:rPr>
                <w:rFonts w:cs="Arial"/>
                <w:szCs w:val="16"/>
              </w:rPr>
            </w:pPr>
            <w:r>
              <w:t>13,0</w:t>
            </w:r>
          </w:p>
        </w:tc>
        <w:tc>
          <w:tcPr>
            <w:tcW w:w="617" w:type="dxa"/>
            <w:tcBorders>
              <w:bottom w:val="single" w:sz="12" w:space="0" w:color="auto"/>
            </w:tcBorders>
            <w:tcMar>
              <w:left w:w="57" w:type="dxa"/>
              <w:right w:w="57" w:type="dxa"/>
            </w:tcMar>
            <w:vAlign w:val="bottom"/>
          </w:tcPr>
          <w:p w14:paraId="76D9E9F3" w14:textId="5DCA9269" w:rsidR="00F7009D" w:rsidRDefault="009D6872" w:rsidP="00F7009D">
            <w:pPr>
              <w:pStyle w:val="TabellRader"/>
              <w:rPr>
                <w:rFonts w:cs="Arial"/>
                <w:szCs w:val="16"/>
              </w:rPr>
            </w:pPr>
            <w:r>
              <w:t>11,1</w:t>
            </w:r>
          </w:p>
        </w:tc>
        <w:tc>
          <w:tcPr>
            <w:tcW w:w="617" w:type="dxa"/>
            <w:tcBorders>
              <w:bottom w:val="single" w:sz="12" w:space="0" w:color="auto"/>
            </w:tcBorders>
            <w:tcMar>
              <w:left w:w="57" w:type="dxa"/>
              <w:right w:w="57" w:type="dxa"/>
            </w:tcMar>
            <w:vAlign w:val="bottom"/>
          </w:tcPr>
          <w:p w14:paraId="20F1128E" w14:textId="5449C40B" w:rsidR="00F7009D" w:rsidRDefault="009D6872" w:rsidP="00F7009D">
            <w:pPr>
              <w:pStyle w:val="TabellRader"/>
              <w:rPr>
                <w:rFonts w:cs="Arial"/>
                <w:szCs w:val="16"/>
              </w:rPr>
            </w:pPr>
            <w:r>
              <w:t>11,3</w:t>
            </w:r>
          </w:p>
        </w:tc>
        <w:tc>
          <w:tcPr>
            <w:tcW w:w="617" w:type="dxa"/>
            <w:tcBorders>
              <w:bottom w:val="single" w:sz="12" w:space="0" w:color="auto"/>
            </w:tcBorders>
            <w:tcMar>
              <w:left w:w="57" w:type="dxa"/>
              <w:right w:w="57" w:type="dxa"/>
            </w:tcMar>
            <w:vAlign w:val="bottom"/>
          </w:tcPr>
          <w:p w14:paraId="5B618E0D" w14:textId="773D1B27" w:rsidR="00F7009D" w:rsidRDefault="009D6872" w:rsidP="00F7009D">
            <w:pPr>
              <w:pStyle w:val="TabellRader"/>
              <w:rPr>
                <w:rFonts w:cs="Arial"/>
                <w:szCs w:val="16"/>
              </w:rPr>
            </w:pPr>
            <w:r>
              <w:t>11,4</w:t>
            </w:r>
          </w:p>
        </w:tc>
        <w:tc>
          <w:tcPr>
            <w:tcW w:w="618" w:type="dxa"/>
            <w:tcBorders>
              <w:bottom w:val="single" w:sz="12" w:space="0" w:color="auto"/>
            </w:tcBorders>
            <w:tcMar>
              <w:left w:w="57" w:type="dxa"/>
              <w:right w:w="57" w:type="dxa"/>
            </w:tcMar>
            <w:vAlign w:val="bottom"/>
          </w:tcPr>
          <w:p w14:paraId="489378F7" w14:textId="19F8E6C9" w:rsidR="00F7009D" w:rsidRDefault="009D6872" w:rsidP="00F7009D">
            <w:pPr>
              <w:pStyle w:val="TabellRader"/>
              <w:rPr>
                <w:rFonts w:cs="Arial"/>
                <w:szCs w:val="16"/>
              </w:rPr>
            </w:pPr>
            <w:r>
              <w:t>11,5</w:t>
            </w:r>
          </w:p>
        </w:tc>
      </w:tr>
      <w:tr w:rsidR="00F7009D" w14:paraId="7C759AEB" w14:textId="77777777" w:rsidTr="00F7009D">
        <w:tc>
          <w:tcPr>
            <w:tcW w:w="2883" w:type="dxa"/>
            <w:tcBorders>
              <w:top w:val="single" w:sz="12" w:space="0" w:color="auto"/>
            </w:tcBorders>
          </w:tcPr>
          <w:p w14:paraId="46FEED3F" w14:textId="77777777" w:rsidR="00F7009D" w:rsidRDefault="009D6872" w:rsidP="00F7009D">
            <w:pPr>
              <w:pStyle w:val="TabellRader"/>
              <w:keepNext/>
              <w:keepLines/>
              <w:jc w:val="left"/>
              <w:rPr>
                <w:b/>
                <w:bCs/>
              </w:rPr>
            </w:pPr>
            <w:r>
              <w:rPr>
                <w:b/>
                <w:bCs/>
              </w:rPr>
              <w:t>Totala skatteintäkter</w:t>
            </w:r>
          </w:p>
        </w:tc>
        <w:tc>
          <w:tcPr>
            <w:tcW w:w="617" w:type="dxa"/>
            <w:tcBorders>
              <w:top w:val="single" w:sz="12" w:space="0" w:color="auto"/>
            </w:tcBorders>
            <w:tcMar>
              <w:left w:w="57" w:type="dxa"/>
              <w:right w:w="57" w:type="dxa"/>
            </w:tcMar>
            <w:vAlign w:val="bottom"/>
          </w:tcPr>
          <w:p w14:paraId="3CE0550A" w14:textId="14FDBAD9" w:rsidR="00F7009D" w:rsidRPr="00767266" w:rsidRDefault="009D6872" w:rsidP="00F7009D">
            <w:pPr>
              <w:pStyle w:val="TabellSlutsumma"/>
            </w:pPr>
            <w:r>
              <w:t>1 446,0</w:t>
            </w:r>
          </w:p>
        </w:tc>
        <w:tc>
          <w:tcPr>
            <w:tcW w:w="617" w:type="dxa"/>
            <w:tcBorders>
              <w:top w:val="single" w:sz="12" w:space="0" w:color="auto"/>
            </w:tcBorders>
            <w:tcMar>
              <w:left w:w="57" w:type="dxa"/>
              <w:right w:w="57" w:type="dxa"/>
            </w:tcMar>
            <w:vAlign w:val="bottom"/>
          </w:tcPr>
          <w:p w14:paraId="052B4198" w14:textId="437ED475" w:rsidR="00F7009D" w:rsidRPr="00767266" w:rsidRDefault="009D6872" w:rsidP="00F7009D">
            <w:pPr>
              <w:pStyle w:val="TabellSlutsumma"/>
            </w:pPr>
            <w:r>
              <w:t>1 515,9</w:t>
            </w:r>
          </w:p>
        </w:tc>
        <w:tc>
          <w:tcPr>
            <w:tcW w:w="617" w:type="dxa"/>
            <w:tcBorders>
              <w:top w:val="single" w:sz="12" w:space="0" w:color="auto"/>
            </w:tcBorders>
            <w:tcMar>
              <w:left w:w="57" w:type="dxa"/>
              <w:right w:w="57" w:type="dxa"/>
            </w:tcMar>
            <w:vAlign w:val="bottom"/>
          </w:tcPr>
          <w:p w14:paraId="67801957" w14:textId="46E47754" w:rsidR="00F7009D" w:rsidRPr="00767266" w:rsidRDefault="009D6872" w:rsidP="00F7009D">
            <w:pPr>
              <w:pStyle w:val="TabellSlutsumma"/>
            </w:pPr>
            <w:r>
              <w:t>1 546,6</w:t>
            </w:r>
          </w:p>
        </w:tc>
        <w:tc>
          <w:tcPr>
            <w:tcW w:w="617" w:type="dxa"/>
            <w:tcBorders>
              <w:top w:val="single" w:sz="12" w:space="0" w:color="auto"/>
            </w:tcBorders>
            <w:tcMar>
              <w:left w:w="57" w:type="dxa"/>
              <w:right w:w="57" w:type="dxa"/>
            </w:tcMar>
            <w:vAlign w:val="bottom"/>
          </w:tcPr>
          <w:p w14:paraId="3859167E" w14:textId="5703E170" w:rsidR="00F7009D" w:rsidRPr="00767266" w:rsidRDefault="009D6872" w:rsidP="00F7009D">
            <w:pPr>
              <w:pStyle w:val="TabellSlutsumma"/>
            </w:pPr>
            <w:r>
              <w:t>1 562,8</w:t>
            </w:r>
          </w:p>
        </w:tc>
        <w:tc>
          <w:tcPr>
            <w:tcW w:w="618" w:type="dxa"/>
            <w:tcBorders>
              <w:top w:val="single" w:sz="12" w:space="0" w:color="auto"/>
            </w:tcBorders>
            <w:tcMar>
              <w:left w:w="57" w:type="dxa"/>
              <w:right w:w="57" w:type="dxa"/>
            </w:tcMar>
            <w:vAlign w:val="bottom"/>
          </w:tcPr>
          <w:p w14:paraId="4CC0AB3A" w14:textId="6B4176E2" w:rsidR="00F7009D" w:rsidRPr="00767266" w:rsidRDefault="009D6872" w:rsidP="00F7009D">
            <w:pPr>
              <w:pStyle w:val="TabellSlutsumma"/>
            </w:pPr>
            <w:r>
              <w:t>1 614,3</w:t>
            </w:r>
          </w:p>
        </w:tc>
        <w:tc>
          <w:tcPr>
            <w:tcW w:w="617" w:type="dxa"/>
            <w:tcBorders>
              <w:top w:val="single" w:sz="12" w:space="0" w:color="auto"/>
            </w:tcBorders>
            <w:tcMar>
              <w:left w:w="57" w:type="dxa"/>
              <w:right w:w="57" w:type="dxa"/>
            </w:tcMar>
            <w:vAlign w:val="bottom"/>
          </w:tcPr>
          <w:p w14:paraId="1675A68A" w14:textId="00EDB83F" w:rsidR="00F7009D" w:rsidRPr="00767266" w:rsidRDefault="009D6872" w:rsidP="00F7009D">
            <w:pPr>
              <w:pStyle w:val="TabellSlutsumma"/>
            </w:pPr>
            <w:r>
              <w:t>1 666,1</w:t>
            </w:r>
          </w:p>
        </w:tc>
        <w:tc>
          <w:tcPr>
            <w:tcW w:w="617" w:type="dxa"/>
            <w:tcBorders>
              <w:top w:val="single" w:sz="12" w:space="0" w:color="auto"/>
            </w:tcBorders>
            <w:tcMar>
              <w:left w:w="57" w:type="dxa"/>
              <w:right w:w="57" w:type="dxa"/>
            </w:tcMar>
            <w:vAlign w:val="bottom"/>
          </w:tcPr>
          <w:p w14:paraId="3A82C723" w14:textId="401220EA" w:rsidR="00F7009D" w:rsidRPr="00767266" w:rsidRDefault="009D6872" w:rsidP="00F7009D">
            <w:pPr>
              <w:pStyle w:val="TabellSlutsumma"/>
            </w:pPr>
            <w:r>
              <w:t>1 744,4</w:t>
            </w:r>
          </w:p>
        </w:tc>
        <w:tc>
          <w:tcPr>
            <w:tcW w:w="617" w:type="dxa"/>
            <w:tcBorders>
              <w:top w:val="single" w:sz="12" w:space="0" w:color="auto"/>
            </w:tcBorders>
            <w:tcMar>
              <w:left w:w="57" w:type="dxa"/>
              <w:right w:w="57" w:type="dxa"/>
            </w:tcMar>
            <w:vAlign w:val="bottom"/>
          </w:tcPr>
          <w:p w14:paraId="461E5CBC" w14:textId="2769014D" w:rsidR="00F7009D" w:rsidRPr="00767266" w:rsidRDefault="009D6872" w:rsidP="00F7009D">
            <w:pPr>
              <w:pStyle w:val="TabellSlutsumma"/>
            </w:pPr>
            <w:r>
              <w:t>1 834,1</w:t>
            </w:r>
          </w:p>
        </w:tc>
        <w:tc>
          <w:tcPr>
            <w:tcW w:w="617" w:type="dxa"/>
            <w:tcBorders>
              <w:top w:val="single" w:sz="12" w:space="0" w:color="auto"/>
            </w:tcBorders>
            <w:tcMar>
              <w:left w:w="57" w:type="dxa"/>
              <w:right w:w="57" w:type="dxa"/>
            </w:tcMar>
            <w:vAlign w:val="bottom"/>
          </w:tcPr>
          <w:p w14:paraId="15D87C08" w14:textId="43D82C0D" w:rsidR="00F7009D" w:rsidRPr="00767266" w:rsidRDefault="009D6872" w:rsidP="00F7009D">
            <w:pPr>
              <w:pStyle w:val="TabellSlutsumma"/>
            </w:pPr>
            <w:r>
              <w:t>1 921,9</w:t>
            </w:r>
          </w:p>
        </w:tc>
        <w:tc>
          <w:tcPr>
            <w:tcW w:w="618" w:type="dxa"/>
            <w:tcBorders>
              <w:top w:val="single" w:sz="12" w:space="0" w:color="auto"/>
            </w:tcBorders>
            <w:tcMar>
              <w:left w:w="57" w:type="dxa"/>
              <w:right w:w="57" w:type="dxa"/>
            </w:tcMar>
            <w:vAlign w:val="bottom"/>
          </w:tcPr>
          <w:p w14:paraId="2D1AE951" w14:textId="52492D43" w:rsidR="00F7009D" w:rsidRPr="00767266" w:rsidRDefault="009D6872" w:rsidP="00F7009D">
            <w:pPr>
              <w:pStyle w:val="TabellSlutsumma"/>
            </w:pPr>
            <w:r>
              <w:t>2 008,3</w:t>
            </w:r>
          </w:p>
        </w:tc>
      </w:tr>
      <w:tr w:rsidR="00F7009D" w:rsidRPr="003B6344" w14:paraId="799D955F" w14:textId="77777777" w:rsidTr="00F7009D">
        <w:tc>
          <w:tcPr>
            <w:tcW w:w="2883" w:type="dxa"/>
            <w:tcBorders>
              <w:bottom w:val="single" w:sz="12" w:space="0" w:color="auto"/>
            </w:tcBorders>
          </w:tcPr>
          <w:p w14:paraId="46C5290C" w14:textId="69E6332A" w:rsidR="00F7009D" w:rsidRPr="003B6344" w:rsidRDefault="009D6872" w:rsidP="00F7009D">
            <w:pPr>
              <w:pStyle w:val="TabellRader"/>
              <w:keepNext/>
              <w:keepLines/>
              <w:jc w:val="left"/>
              <w:rPr>
                <w:iCs/>
              </w:rPr>
            </w:pPr>
            <w:r>
              <w:rPr>
                <w:iCs/>
              </w:rPr>
              <w:t xml:space="preserve">  Avgår, EU-medel</w:t>
            </w:r>
          </w:p>
        </w:tc>
        <w:tc>
          <w:tcPr>
            <w:tcW w:w="617" w:type="dxa"/>
            <w:tcBorders>
              <w:bottom w:val="single" w:sz="12" w:space="0" w:color="auto"/>
            </w:tcBorders>
            <w:tcMar>
              <w:left w:w="57" w:type="dxa"/>
              <w:right w:w="57" w:type="dxa"/>
            </w:tcMar>
            <w:vAlign w:val="bottom"/>
          </w:tcPr>
          <w:p w14:paraId="14C49EFC" w14:textId="108495DF" w:rsidR="00F7009D" w:rsidRDefault="009D6872" w:rsidP="00F7009D">
            <w:pPr>
              <w:pStyle w:val="TabellRader"/>
              <w:rPr>
                <w:rFonts w:cs="Arial"/>
                <w:szCs w:val="16"/>
              </w:rPr>
            </w:pPr>
            <w:r>
              <w:t>-6,8</w:t>
            </w:r>
          </w:p>
        </w:tc>
        <w:tc>
          <w:tcPr>
            <w:tcW w:w="617" w:type="dxa"/>
            <w:tcBorders>
              <w:bottom w:val="single" w:sz="12" w:space="0" w:color="auto"/>
            </w:tcBorders>
            <w:tcMar>
              <w:left w:w="57" w:type="dxa"/>
              <w:right w:w="57" w:type="dxa"/>
            </w:tcMar>
            <w:vAlign w:val="bottom"/>
          </w:tcPr>
          <w:p w14:paraId="5613D30E" w14:textId="5B56EE96" w:rsidR="00F7009D" w:rsidRDefault="009D6872" w:rsidP="00F7009D">
            <w:pPr>
              <w:pStyle w:val="TabellRader"/>
              <w:rPr>
                <w:rFonts w:cs="Arial"/>
                <w:szCs w:val="16"/>
              </w:rPr>
            </w:pPr>
            <w:r>
              <w:t>-7,1</w:t>
            </w:r>
          </w:p>
        </w:tc>
        <w:tc>
          <w:tcPr>
            <w:tcW w:w="617" w:type="dxa"/>
            <w:tcBorders>
              <w:bottom w:val="single" w:sz="12" w:space="0" w:color="auto"/>
            </w:tcBorders>
            <w:tcMar>
              <w:left w:w="57" w:type="dxa"/>
              <w:right w:w="57" w:type="dxa"/>
            </w:tcMar>
            <w:vAlign w:val="bottom"/>
          </w:tcPr>
          <w:p w14:paraId="5194B20D" w14:textId="2D52458F" w:rsidR="00F7009D" w:rsidRDefault="009D6872" w:rsidP="00F7009D">
            <w:pPr>
              <w:pStyle w:val="TabellRader"/>
              <w:rPr>
                <w:rFonts w:cs="Arial"/>
                <w:szCs w:val="16"/>
              </w:rPr>
            </w:pPr>
            <w:r>
              <w:t>-7,2</w:t>
            </w:r>
          </w:p>
        </w:tc>
        <w:tc>
          <w:tcPr>
            <w:tcW w:w="617" w:type="dxa"/>
            <w:tcBorders>
              <w:bottom w:val="single" w:sz="12" w:space="0" w:color="auto"/>
            </w:tcBorders>
            <w:tcMar>
              <w:left w:w="57" w:type="dxa"/>
              <w:right w:w="57" w:type="dxa"/>
            </w:tcMar>
            <w:vAlign w:val="bottom"/>
          </w:tcPr>
          <w:p w14:paraId="507F8120" w14:textId="59E0387F" w:rsidR="00F7009D" w:rsidRDefault="009D6872" w:rsidP="00F7009D">
            <w:pPr>
              <w:pStyle w:val="TabellRader"/>
              <w:rPr>
                <w:rFonts w:cs="Arial"/>
                <w:szCs w:val="16"/>
              </w:rPr>
            </w:pPr>
            <w:r>
              <w:t>-6,9</w:t>
            </w:r>
          </w:p>
        </w:tc>
        <w:tc>
          <w:tcPr>
            <w:tcW w:w="618" w:type="dxa"/>
            <w:tcBorders>
              <w:bottom w:val="single" w:sz="12" w:space="0" w:color="auto"/>
            </w:tcBorders>
            <w:tcMar>
              <w:left w:w="57" w:type="dxa"/>
              <w:right w:w="57" w:type="dxa"/>
            </w:tcMar>
            <w:vAlign w:val="bottom"/>
          </w:tcPr>
          <w:p w14:paraId="468991C0" w14:textId="1296E8BF" w:rsidR="00F7009D" w:rsidRDefault="009D6872" w:rsidP="00F7009D">
            <w:pPr>
              <w:pStyle w:val="TabellRader"/>
              <w:rPr>
                <w:rFonts w:cs="Arial"/>
                <w:szCs w:val="16"/>
              </w:rPr>
            </w:pPr>
            <w:r>
              <w:t>-6,9</w:t>
            </w:r>
          </w:p>
        </w:tc>
        <w:tc>
          <w:tcPr>
            <w:tcW w:w="617" w:type="dxa"/>
            <w:tcBorders>
              <w:bottom w:val="single" w:sz="12" w:space="0" w:color="auto"/>
            </w:tcBorders>
            <w:tcMar>
              <w:left w:w="57" w:type="dxa"/>
              <w:right w:w="57" w:type="dxa"/>
            </w:tcMar>
            <w:vAlign w:val="bottom"/>
          </w:tcPr>
          <w:p w14:paraId="26A94686" w14:textId="370C6BD8" w:rsidR="00F7009D" w:rsidRDefault="009D6872" w:rsidP="00F7009D">
            <w:pPr>
              <w:pStyle w:val="TabellRader"/>
              <w:rPr>
                <w:rFonts w:cs="Arial"/>
                <w:szCs w:val="16"/>
              </w:rPr>
            </w:pPr>
            <w:r>
              <w:t>-8,1</w:t>
            </w:r>
          </w:p>
        </w:tc>
        <w:tc>
          <w:tcPr>
            <w:tcW w:w="617" w:type="dxa"/>
            <w:tcBorders>
              <w:bottom w:val="single" w:sz="12" w:space="0" w:color="auto"/>
            </w:tcBorders>
            <w:tcMar>
              <w:left w:w="57" w:type="dxa"/>
              <w:right w:w="57" w:type="dxa"/>
            </w:tcMar>
            <w:vAlign w:val="bottom"/>
          </w:tcPr>
          <w:p w14:paraId="47033901" w14:textId="67647C96" w:rsidR="00F7009D" w:rsidRDefault="009D6872" w:rsidP="00F7009D">
            <w:pPr>
              <w:pStyle w:val="TabellRader"/>
              <w:rPr>
                <w:rFonts w:cs="Arial"/>
                <w:szCs w:val="16"/>
              </w:rPr>
            </w:pPr>
            <w:r>
              <w:t>-8,4</w:t>
            </w:r>
          </w:p>
        </w:tc>
        <w:tc>
          <w:tcPr>
            <w:tcW w:w="617" w:type="dxa"/>
            <w:tcBorders>
              <w:bottom w:val="single" w:sz="12" w:space="0" w:color="auto"/>
            </w:tcBorders>
            <w:tcMar>
              <w:left w:w="57" w:type="dxa"/>
              <w:right w:w="57" w:type="dxa"/>
            </w:tcMar>
            <w:vAlign w:val="bottom"/>
          </w:tcPr>
          <w:p w14:paraId="61AEA949" w14:textId="1C3C307A" w:rsidR="00F7009D" w:rsidRDefault="009D6872" w:rsidP="00F7009D">
            <w:pPr>
              <w:pStyle w:val="TabellRader"/>
              <w:rPr>
                <w:rFonts w:cs="Arial"/>
                <w:szCs w:val="16"/>
              </w:rPr>
            </w:pPr>
            <w:r>
              <w:t>-8,9</w:t>
            </w:r>
          </w:p>
        </w:tc>
        <w:tc>
          <w:tcPr>
            <w:tcW w:w="617" w:type="dxa"/>
            <w:tcBorders>
              <w:bottom w:val="single" w:sz="12" w:space="0" w:color="auto"/>
            </w:tcBorders>
            <w:tcMar>
              <w:left w:w="57" w:type="dxa"/>
              <w:right w:w="57" w:type="dxa"/>
            </w:tcMar>
            <w:vAlign w:val="bottom"/>
          </w:tcPr>
          <w:p w14:paraId="04A15221" w14:textId="7BD2E696" w:rsidR="00F7009D" w:rsidRDefault="009D6872" w:rsidP="00F7009D">
            <w:pPr>
              <w:pStyle w:val="TabellRader"/>
              <w:rPr>
                <w:rFonts w:cs="Arial"/>
                <w:szCs w:val="16"/>
              </w:rPr>
            </w:pPr>
            <w:r>
              <w:t>-9,5</w:t>
            </w:r>
          </w:p>
        </w:tc>
        <w:tc>
          <w:tcPr>
            <w:tcW w:w="618" w:type="dxa"/>
            <w:tcBorders>
              <w:bottom w:val="single" w:sz="12" w:space="0" w:color="auto"/>
            </w:tcBorders>
            <w:tcMar>
              <w:left w:w="57" w:type="dxa"/>
              <w:right w:w="57" w:type="dxa"/>
            </w:tcMar>
            <w:vAlign w:val="bottom"/>
          </w:tcPr>
          <w:p w14:paraId="3BD87216" w14:textId="3F1302DD" w:rsidR="00F7009D" w:rsidRDefault="009D6872" w:rsidP="00F7009D">
            <w:pPr>
              <w:pStyle w:val="TabellRader"/>
              <w:rPr>
                <w:rFonts w:cs="Arial"/>
                <w:szCs w:val="16"/>
              </w:rPr>
            </w:pPr>
            <w:r>
              <w:t>-10,0</w:t>
            </w:r>
          </w:p>
        </w:tc>
      </w:tr>
      <w:tr w:rsidR="00F7009D" w:rsidRPr="003B6344" w14:paraId="47E130D4" w14:textId="77777777" w:rsidTr="00F7009D">
        <w:tc>
          <w:tcPr>
            <w:tcW w:w="2883" w:type="dxa"/>
            <w:tcBorders>
              <w:top w:val="single" w:sz="12" w:space="0" w:color="auto"/>
            </w:tcBorders>
          </w:tcPr>
          <w:p w14:paraId="2D78667B" w14:textId="77777777" w:rsidR="00F7009D" w:rsidRPr="003B6344" w:rsidRDefault="009D6872" w:rsidP="00F7009D">
            <w:pPr>
              <w:pStyle w:val="TabellRader"/>
              <w:keepNext/>
              <w:keepLines/>
              <w:jc w:val="left"/>
              <w:rPr>
                <w:b/>
                <w:iCs/>
              </w:rPr>
            </w:pPr>
            <w:r>
              <w:rPr>
                <w:b/>
                <w:iCs/>
              </w:rPr>
              <w:t>Offentliga sektorns skatteintäkter</w:t>
            </w:r>
          </w:p>
        </w:tc>
        <w:tc>
          <w:tcPr>
            <w:tcW w:w="617" w:type="dxa"/>
            <w:tcBorders>
              <w:top w:val="single" w:sz="12" w:space="0" w:color="auto"/>
            </w:tcBorders>
            <w:tcMar>
              <w:left w:w="57" w:type="dxa"/>
              <w:right w:w="57" w:type="dxa"/>
            </w:tcMar>
            <w:vAlign w:val="bottom"/>
          </w:tcPr>
          <w:p w14:paraId="7F005805" w14:textId="58D8F45C" w:rsidR="00F7009D" w:rsidRPr="00767266" w:rsidRDefault="009D6872" w:rsidP="00F7009D">
            <w:pPr>
              <w:pStyle w:val="TabellSlutsumma"/>
            </w:pPr>
            <w:r>
              <w:t>1 439,2</w:t>
            </w:r>
          </w:p>
        </w:tc>
        <w:tc>
          <w:tcPr>
            <w:tcW w:w="617" w:type="dxa"/>
            <w:tcBorders>
              <w:top w:val="single" w:sz="12" w:space="0" w:color="auto"/>
            </w:tcBorders>
            <w:tcMar>
              <w:left w:w="57" w:type="dxa"/>
              <w:right w:w="57" w:type="dxa"/>
            </w:tcMar>
            <w:vAlign w:val="bottom"/>
          </w:tcPr>
          <w:p w14:paraId="4B3DA1C4" w14:textId="618311BE" w:rsidR="00F7009D" w:rsidRPr="00767266" w:rsidRDefault="009D6872" w:rsidP="00F7009D">
            <w:pPr>
              <w:pStyle w:val="TabellSlutsumma"/>
            </w:pPr>
            <w:r>
              <w:t>1 508,8</w:t>
            </w:r>
          </w:p>
        </w:tc>
        <w:tc>
          <w:tcPr>
            <w:tcW w:w="617" w:type="dxa"/>
            <w:tcBorders>
              <w:top w:val="single" w:sz="12" w:space="0" w:color="auto"/>
            </w:tcBorders>
            <w:tcMar>
              <w:left w:w="57" w:type="dxa"/>
              <w:right w:w="57" w:type="dxa"/>
            </w:tcMar>
            <w:vAlign w:val="bottom"/>
          </w:tcPr>
          <w:p w14:paraId="1673AFE7" w14:textId="2304F715" w:rsidR="00F7009D" w:rsidRPr="00767266" w:rsidRDefault="009D6872" w:rsidP="00F7009D">
            <w:pPr>
              <w:pStyle w:val="TabellSlutsumma"/>
            </w:pPr>
            <w:r>
              <w:t>1 539,4</w:t>
            </w:r>
          </w:p>
        </w:tc>
        <w:tc>
          <w:tcPr>
            <w:tcW w:w="617" w:type="dxa"/>
            <w:tcBorders>
              <w:top w:val="single" w:sz="12" w:space="0" w:color="auto"/>
            </w:tcBorders>
            <w:tcMar>
              <w:left w:w="57" w:type="dxa"/>
              <w:right w:w="57" w:type="dxa"/>
            </w:tcMar>
            <w:vAlign w:val="bottom"/>
          </w:tcPr>
          <w:p w14:paraId="6F2FE045" w14:textId="3DBF50AB" w:rsidR="00F7009D" w:rsidRPr="00767266" w:rsidRDefault="009D6872" w:rsidP="00F7009D">
            <w:pPr>
              <w:pStyle w:val="TabellSlutsumma"/>
            </w:pPr>
            <w:r>
              <w:t>1 555,9</w:t>
            </w:r>
          </w:p>
        </w:tc>
        <w:tc>
          <w:tcPr>
            <w:tcW w:w="618" w:type="dxa"/>
            <w:tcBorders>
              <w:top w:val="single" w:sz="12" w:space="0" w:color="auto"/>
            </w:tcBorders>
            <w:tcMar>
              <w:left w:w="57" w:type="dxa"/>
              <w:right w:w="57" w:type="dxa"/>
            </w:tcMar>
            <w:vAlign w:val="bottom"/>
          </w:tcPr>
          <w:p w14:paraId="1ABBAF7B" w14:textId="1789F27D" w:rsidR="00F7009D" w:rsidRPr="00767266" w:rsidRDefault="009D6872" w:rsidP="00F7009D">
            <w:pPr>
              <w:pStyle w:val="TabellSlutsumma"/>
            </w:pPr>
            <w:r>
              <w:t>1 607,4</w:t>
            </w:r>
          </w:p>
        </w:tc>
        <w:tc>
          <w:tcPr>
            <w:tcW w:w="617" w:type="dxa"/>
            <w:tcBorders>
              <w:top w:val="single" w:sz="12" w:space="0" w:color="auto"/>
            </w:tcBorders>
            <w:tcMar>
              <w:left w:w="57" w:type="dxa"/>
              <w:right w:w="57" w:type="dxa"/>
            </w:tcMar>
            <w:vAlign w:val="bottom"/>
          </w:tcPr>
          <w:p w14:paraId="2D47B144" w14:textId="04EBDFD8" w:rsidR="00F7009D" w:rsidRPr="00767266" w:rsidRDefault="009D6872" w:rsidP="00F7009D">
            <w:pPr>
              <w:pStyle w:val="TabellSlutsumma"/>
            </w:pPr>
            <w:r>
              <w:t>1 658,0</w:t>
            </w:r>
          </w:p>
        </w:tc>
        <w:tc>
          <w:tcPr>
            <w:tcW w:w="617" w:type="dxa"/>
            <w:tcBorders>
              <w:top w:val="single" w:sz="12" w:space="0" w:color="auto"/>
            </w:tcBorders>
            <w:tcMar>
              <w:left w:w="57" w:type="dxa"/>
              <w:right w:w="57" w:type="dxa"/>
            </w:tcMar>
            <w:vAlign w:val="bottom"/>
          </w:tcPr>
          <w:p w14:paraId="32683E4B" w14:textId="0A3978A1" w:rsidR="00F7009D" w:rsidRPr="00767266" w:rsidRDefault="009D6872" w:rsidP="00F7009D">
            <w:pPr>
              <w:pStyle w:val="TabellSlutsumma"/>
            </w:pPr>
            <w:r>
              <w:t>1 736,0</w:t>
            </w:r>
          </w:p>
        </w:tc>
        <w:tc>
          <w:tcPr>
            <w:tcW w:w="617" w:type="dxa"/>
            <w:tcBorders>
              <w:top w:val="single" w:sz="12" w:space="0" w:color="auto"/>
            </w:tcBorders>
            <w:tcMar>
              <w:left w:w="57" w:type="dxa"/>
              <w:right w:w="57" w:type="dxa"/>
            </w:tcMar>
            <w:vAlign w:val="bottom"/>
          </w:tcPr>
          <w:p w14:paraId="642A8CC0" w14:textId="6A4883A9" w:rsidR="00F7009D" w:rsidRPr="00767266" w:rsidRDefault="009D6872" w:rsidP="00F7009D">
            <w:pPr>
              <w:pStyle w:val="TabellSlutsumma"/>
            </w:pPr>
            <w:r>
              <w:t>1 825,2</w:t>
            </w:r>
          </w:p>
        </w:tc>
        <w:tc>
          <w:tcPr>
            <w:tcW w:w="617" w:type="dxa"/>
            <w:tcBorders>
              <w:top w:val="single" w:sz="12" w:space="0" w:color="auto"/>
            </w:tcBorders>
            <w:tcMar>
              <w:left w:w="57" w:type="dxa"/>
              <w:right w:w="57" w:type="dxa"/>
            </w:tcMar>
            <w:vAlign w:val="bottom"/>
          </w:tcPr>
          <w:p w14:paraId="4F6682DB" w14:textId="5F19577F" w:rsidR="00F7009D" w:rsidRPr="00767266" w:rsidRDefault="009D6872" w:rsidP="00F7009D">
            <w:pPr>
              <w:pStyle w:val="TabellSlutsumma"/>
            </w:pPr>
            <w:r>
              <w:t>1 912,4</w:t>
            </w:r>
          </w:p>
        </w:tc>
        <w:tc>
          <w:tcPr>
            <w:tcW w:w="618" w:type="dxa"/>
            <w:tcBorders>
              <w:top w:val="single" w:sz="12" w:space="0" w:color="auto"/>
            </w:tcBorders>
            <w:tcMar>
              <w:left w:w="57" w:type="dxa"/>
              <w:right w:w="57" w:type="dxa"/>
            </w:tcMar>
            <w:vAlign w:val="bottom"/>
          </w:tcPr>
          <w:p w14:paraId="2AB6F4FC" w14:textId="7CF975B6" w:rsidR="00F7009D" w:rsidRPr="00767266" w:rsidRDefault="009D6872" w:rsidP="00F7009D">
            <w:pPr>
              <w:pStyle w:val="TabellSlutsumma"/>
            </w:pPr>
            <w:r>
              <w:t>1 998,3</w:t>
            </w:r>
          </w:p>
        </w:tc>
      </w:tr>
      <w:tr w:rsidR="00F7009D" w14:paraId="7CC51690" w14:textId="77777777" w:rsidTr="00F7009D">
        <w:tc>
          <w:tcPr>
            <w:tcW w:w="2883" w:type="dxa"/>
          </w:tcPr>
          <w:p w14:paraId="251B0138" w14:textId="77777777" w:rsidR="00F7009D" w:rsidRDefault="009D6872" w:rsidP="00F7009D">
            <w:pPr>
              <w:pStyle w:val="TabellRader"/>
              <w:keepNext/>
              <w:keepLines/>
              <w:jc w:val="left"/>
            </w:pPr>
            <w:r>
              <w:t xml:space="preserve">  Avgår, kommunala skatteintäkter</w:t>
            </w:r>
          </w:p>
        </w:tc>
        <w:tc>
          <w:tcPr>
            <w:tcW w:w="617" w:type="dxa"/>
            <w:tcMar>
              <w:left w:w="57" w:type="dxa"/>
              <w:right w:w="57" w:type="dxa"/>
            </w:tcMar>
            <w:vAlign w:val="bottom"/>
          </w:tcPr>
          <w:p w14:paraId="180A90C5" w14:textId="06098CD2" w:rsidR="00F7009D" w:rsidRDefault="009D6872" w:rsidP="00F7009D">
            <w:pPr>
              <w:pStyle w:val="TabellRader"/>
              <w:rPr>
                <w:rFonts w:cs="Arial"/>
                <w:szCs w:val="16"/>
              </w:rPr>
            </w:pPr>
            <w:r>
              <w:t>-524,8</w:t>
            </w:r>
          </w:p>
        </w:tc>
        <w:tc>
          <w:tcPr>
            <w:tcW w:w="617" w:type="dxa"/>
            <w:tcMar>
              <w:left w:w="57" w:type="dxa"/>
              <w:right w:w="57" w:type="dxa"/>
            </w:tcMar>
            <w:vAlign w:val="bottom"/>
          </w:tcPr>
          <w:p w14:paraId="68609DB8" w14:textId="4641DE13" w:rsidR="00F7009D" w:rsidRDefault="009D6872" w:rsidP="00F7009D">
            <w:pPr>
              <w:pStyle w:val="TabellRader"/>
              <w:rPr>
                <w:rFonts w:cs="Arial"/>
                <w:szCs w:val="16"/>
              </w:rPr>
            </w:pPr>
            <w:r>
              <w:t>-537,0</w:t>
            </w:r>
          </w:p>
        </w:tc>
        <w:tc>
          <w:tcPr>
            <w:tcW w:w="617" w:type="dxa"/>
            <w:tcMar>
              <w:left w:w="57" w:type="dxa"/>
              <w:right w:w="57" w:type="dxa"/>
            </w:tcMar>
            <w:vAlign w:val="bottom"/>
          </w:tcPr>
          <w:p w14:paraId="5D8F98F9" w14:textId="2FD52EFC" w:rsidR="00F7009D" w:rsidRDefault="009D6872" w:rsidP="00F7009D">
            <w:pPr>
              <w:pStyle w:val="TabellRader"/>
              <w:rPr>
                <w:rFonts w:cs="Arial"/>
                <w:szCs w:val="16"/>
              </w:rPr>
            </w:pPr>
            <w:r>
              <w:t>-552,7</w:t>
            </w:r>
          </w:p>
        </w:tc>
        <w:tc>
          <w:tcPr>
            <w:tcW w:w="617" w:type="dxa"/>
            <w:tcMar>
              <w:left w:w="57" w:type="dxa"/>
              <w:right w:w="57" w:type="dxa"/>
            </w:tcMar>
            <w:vAlign w:val="bottom"/>
          </w:tcPr>
          <w:p w14:paraId="68EC6F55" w14:textId="3E80A40C" w:rsidR="00F7009D" w:rsidRDefault="009D6872" w:rsidP="00F7009D">
            <w:pPr>
              <w:pStyle w:val="TabellRader"/>
              <w:rPr>
                <w:rFonts w:cs="Arial"/>
                <w:szCs w:val="16"/>
              </w:rPr>
            </w:pPr>
            <w:r>
              <w:t>-576,2</w:t>
            </w:r>
          </w:p>
        </w:tc>
        <w:tc>
          <w:tcPr>
            <w:tcW w:w="618" w:type="dxa"/>
            <w:tcMar>
              <w:left w:w="57" w:type="dxa"/>
              <w:right w:w="57" w:type="dxa"/>
            </w:tcMar>
            <w:vAlign w:val="bottom"/>
          </w:tcPr>
          <w:p w14:paraId="5177F8C7" w14:textId="0627D0CC" w:rsidR="00F7009D" w:rsidRDefault="009D6872" w:rsidP="00F7009D">
            <w:pPr>
              <w:pStyle w:val="TabellRader"/>
              <w:rPr>
                <w:rFonts w:cs="Arial"/>
                <w:szCs w:val="16"/>
              </w:rPr>
            </w:pPr>
            <w:r>
              <w:t>-599,0</w:t>
            </w:r>
          </w:p>
        </w:tc>
        <w:tc>
          <w:tcPr>
            <w:tcW w:w="617" w:type="dxa"/>
            <w:tcMar>
              <w:left w:w="57" w:type="dxa"/>
              <w:right w:w="57" w:type="dxa"/>
            </w:tcMar>
            <w:vAlign w:val="bottom"/>
          </w:tcPr>
          <w:p w14:paraId="028FCF86" w14:textId="4D4DEB4C" w:rsidR="00F7009D" w:rsidRDefault="009D6872" w:rsidP="00F7009D">
            <w:pPr>
              <w:pStyle w:val="TabellRader"/>
              <w:rPr>
                <w:rFonts w:cs="Arial"/>
                <w:szCs w:val="16"/>
              </w:rPr>
            </w:pPr>
            <w:r>
              <w:t>-621,8</w:t>
            </w:r>
          </w:p>
        </w:tc>
        <w:tc>
          <w:tcPr>
            <w:tcW w:w="617" w:type="dxa"/>
            <w:tcMar>
              <w:left w:w="57" w:type="dxa"/>
              <w:right w:w="57" w:type="dxa"/>
            </w:tcMar>
            <w:vAlign w:val="bottom"/>
          </w:tcPr>
          <w:p w14:paraId="62190A5D" w14:textId="19C0984A" w:rsidR="00F7009D" w:rsidRDefault="009D6872" w:rsidP="00F7009D">
            <w:pPr>
              <w:pStyle w:val="TabellRader"/>
              <w:rPr>
                <w:rFonts w:cs="Arial"/>
                <w:szCs w:val="16"/>
              </w:rPr>
            </w:pPr>
            <w:r>
              <w:t>-648,4</w:t>
            </w:r>
          </w:p>
        </w:tc>
        <w:tc>
          <w:tcPr>
            <w:tcW w:w="617" w:type="dxa"/>
            <w:tcMar>
              <w:left w:w="57" w:type="dxa"/>
              <w:right w:w="57" w:type="dxa"/>
            </w:tcMar>
            <w:vAlign w:val="bottom"/>
          </w:tcPr>
          <w:p w14:paraId="75AF84F3" w14:textId="4B49F3AC" w:rsidR="00F7009D" w:rsidRDefault="009D6872" w:rsidP="00F7009D">
            <w:pPr>
              <w:pStyle w:val="TabellRader"/>
              <w:rPr>
                <w:rFonts w:cs="Arial"/>
                <w:szCs w:val="16"/>
              </w:rPr>
            </w:pPr>
            <w:r>
              <w:t>-682,0</w:t>
            </w:r>
          </w:p>
        </w:tc>
        <w:tc>
          <w:tcPr>
            <w:tcW w:w="617" w:type="dxa"/>
            <w:tcMar>
              <w:left w:w="57" w:type="dxa"/>
              <w:right w:w="57" w:type="dxa"/>
            </w:tcMar>
            <w:vAlign w:val="bottom"/>
          </w:tcPr>
          <w:p w14:paraId="698C5616" w14:textId="353B99A1" w:rsidR="00F7009D" w:rsidRDefault="009D6872" w:rsidP="00F7009D">
            <w:pPr>
              <w:pStyle w:val="TabellRader"/>
              <w:rPr>
                <w:rFonts w:cs="Arial"/>
                <w:szCs w:val="16"/>
              </w:rPr>
            </w:pPr>
            <w:r>
              <w:t>-716,9</w:t>
            </w:r>
          </w:p>
        </w:tc>
        <w:tc>
          <w:tcPr>
            <w:tcW w:w="618" w:type="dxa"/>
            <w:tcMar>
              <w:left w:w="57" w:type="dxa"/>
              <w:right w:w="57" w:type="dxa"/>
            </w:tcMar>
            <w:vAlign w:val="bottom"/>
          </w:tcPr>
          <w:p w14:paraId="47CF74EA" w14:textId="653C7404" w:rsidR="00F7009D" w:rsidRDefault="009D6872" w:rsidP="00F7009D">
            <w:pPr>
              <w:pStyle w:val="TabellRader"/>
              <w:rPr>
                <w:rFonts w:cs="Arial"/>
                <w:szCs w:val="16"/>
              </w:rPr>
            </w:pPr>
            <w:r>
              <w:t>-749,2</w:t>
            </w:r>
          </w:p>
        </w:tc>
      </w:tr>
      <w:tr w:rsidR="00F7009D" w14:paraId="045C2191" w14:textId="77777777" w:rsidTr="00F7009D">
        <w:tc>
          <w:tcPr>
            <w:tcW w:w="2883" w:type="dxa"/>
            <w:tcBorders>
              <w:bottom w:val="single" w:sz="12" w:space="0" w:color="auto"/>
            </w:tcBorders>
          </w:tcPr>
          <w:p w14:paraId="2FFF7F2F" w14:textId="77777777" w:rsidR="00F7009D" w:rsidRDefault="009D6872" w:rsidP="00F7009D">
            <w:pPr>
              <w:pStyle w:val="TabellRader"/>
              <w:keepNext/>
              <w:keepLines/>
              <w:jc w:val="left"/>
            </w:pPr>
            <w:r>
              <w:t xml:space="preserve">  Avgår, avgifter till ålderspensionssystemet</w:t>
            </w:r>
          </w:p>
        </w:tc>
        <w:tc>
          <w:tcPr>
            <w:tcW w:w="617" w:type="dxa"/>
            <w:tcBorders>
              <w:bottom w:val="single" w:sz="12" w:space="0" w:color="auto"/>
            </w:tcBorders>
            <w:tcMar>
              <w:left w:w="57" w:type="dxa"/>
              <w:right w:w="57" w:type="dxa"/>
            </w:tcMar>
            <w:vAlign w:val="bottom"/>
          </w:tcPr>
          <w:p w14:paraId="77BF0510" w14:textId="1BAE8150" w:rsidR="00F7009D" w:rsidRDefault="009D6872" w:rsidP="00F7009D">
            <w:pPr>
              <w:pStyle w:val="TabellRader"/>
              <w:rPr>
                <w:rFonts w:cs="Arial"/>
                <w:szCs w:val="16"/>
              </w:rPr>
            </w:pPr>
            <w:r>
              <w:t>-178,8</w:t>
            </w:r>
          </w:p>
        </w:tc>
        <w:tc>
          <w:tcPr>
            <w:tcW w:w="617" w:type="dxa"/>
            <w:tcBorders>
              <w:bottom w:val="single" w:sz="12" w:space="0" w:color="auto"/>
            </w:tcBorders>
            <w:tcMar>
              <w:left w:w="57" w:type="dxa"/>
              <w:right w:w="57" w:type="dxa"/>
            </w:tcMar>
            <w:vAlign w:val="bottom"/>
          </w:tcPr>
          <w:p w14:paraId="76323297" w14:textId="6EF527BB" w:rsidR="00F7009D" w:rsidRDefault="009D6872" w:rsidP="00F7009D">
            <w:pPr>
              <w:pStyle w:val="TabellRader"/>
              <w:rPr>
                <w:rFonts w:cs="Arial"/>
                <w:szCs w:val="16"/>
              </w:rPr>
            </w:pPr>
            <w:r>
              <w:t>-183,5</w:t>
            </w:r>
          </w:p>
        </w:tc>
        <w:tc>
          <w:tcPr>
            <w:tcW w:w="617" w:type="dxa"/>
            <w:tcBorders>
              <w:bottom w:val="single" w:sz="12" w:space="0" w:color="auto"/>
            </w:tcBorders>
            <w:tcMar>
              <w:left w:w="57" w:type="dxa"/>
              <w:right w:w="57" w:type="dxa"/>
            </w:tcMar>
            <w:vAlign w:val="bottom"/>
          </w:tcPr>
          <w:p w14:paraId="7ECBCDC0" w14:textId="440A2A23" w:rsidR="00F7009D" w:rsidRDefault="009D6872" w:rsidP="00F7009D">
            <w:pPr>
              <w:pStyle w:val="TabellRader"/>
              <w:rPr>
                <w:rFonts w:cs="Arial"/>
                <w:szCs w:val="16"/>
              </w:rPr>
            </w:pPr>
            <w:r>
              <w:t>-195,2</w:t>
            </w:r>
          </w:p>
        </w:tc>
        <w:tc>
          <w:tcPr>
            <w:tcW w:w="617" w:type="dxa"/>
            <w:tcBorders>
              <w:bottom w:val="single" w:sz="12" w:space="0" w:color="auto"/>
            </w:tcBorders>
            <w:tcMar>
              <w:left w:w="57" w:type="dxa"/>
              <w:right w:w="57" w:type="dxa"/>
            </w:tcMar>
            <w:vAlign w:val="bottom"/>
          </w:tcPr>
          <w:p w14:paraId="6BA14B8A" w14:textId="61843F4D" w:rsidR="00F7009D" w:rsidRDefault="009D6872" w:rsidP="00F7009D">
            <w:pPr>
              <w:pStyle w:val="TabellRader"/>
              <w:rPr>
                <w:rFonts w:cs="Arial"/>
                <w:szCs w:val="16"/>
              </w:rPr>
            </w:pPr>
            <w:r>
              <w:t>-201,5</w:t>
            </w:r>
          </w:p>
        </w:tc>
        <w:tc>
          <w:tcPr>
            <w:tcW w:w="618" w:type="dxa"/>
            <w:tcBorders>
              <w:bottom w:val="single" w:sz="12" w:space="0" w:color="auto"/>
            </w:tcBorders>
            <w:tcMar>
              <w:left w:w="57" w:type="dxa"/>
              <w:right w:w="57" w:type="dxa"/>
            </w:tcMar>
            <w:vAlign w:val="bottom"/>
          </w:tcPr>
          <w:p w14:paraId="25DBD2AA" w14:textId="49BE60F2" w:rsidR="00F7009D" w:rsidRDefault="009D6872" w:rsidP="00F7009D">
            <w:pPr>
              <w:pStyle w:val="TabellRader"/>
              <w:rPr>
                <w:rFonts w:cs="Arial"/>
                <w:szCs w:val="16"/>
              </w:rPr>
            </w:pPr>
            <w:r>
              <w:t>-207,3</w:t>
            </w:r>
          </w:p>
        </w:tc>
        <w:tc>
          <w:tcPr>
            <w:tcW w:w="617" w:type="dxa"/>
            <w:tcBorders>
              <w:bottom w:val="single" w:sz="12" w:space="0" w:color="auto"/>
            </w:tcBorders>
            <w:tcMar>
              <w:left w:w="57" w:type="dxa"/>
              <w:right w:w="57" w:type="dxa"/>
            </w:tcMar>
            <w:vAlign w:val="bottom"/>
          </w:tcPr>
          <w:p w14:paraId="7D2D7C07" w14:textId="58DC8FF7" w:rsidR="00F7009D" w:rsidRDefault="009D6872" w:rsidP="00F7009D">
            <w:pPr>
              <w:pStyle w:val="TabellRader"/>
              <w:rPr>
                <w:rFonts w:cs="Arial"/>
                <w:szCs w:val="16"/>
              </w:rPr>
            </w:pPr>
            <w:r>
              <w:t>-215,2</w:t>
            </w:r>
          </w:p>
        </w:tc>
        <w:tc>
          <w:tcPr>
            <w:tcW w:w="617" w:type="dxa"/>
            <w:tcBorders>
              <w:bottom w:val="single" w:sz="12" w:space="0" w:color="auto"/>
            </w:tcBorders>
            <w:tcMar>
              <w:left w:w="57" w:type="dxa"/>
              <w:right w:w="57" w:type="dxa"/>
            </w:tcMar>
            <w:vAlign w:val="bottom"/>
          </w:tcPr>
          <w:p w14:paraId="54FC0231" w14:textId="3256B9F9" w:rsidR="00F7009D" w:rsidRDefault="009D6872" w:rsidP="00F7009D">
            <w:pPr>
              <w:pStyle w:val="TabellRader"/>
              <w:rPr>
                <w:rFonts w:cs="Arial"/>
                <w:szCs w:val="16"/>
              </w:rPr>
            </w:pPr>
            <w:r>
              <w:t>-223,9</w:t>
            </w:r>
          </w:p>
        </w:tc>
        <w:tc>
          <w:tcPr>
            <w:tcW w:w="617" w:type="dxa"/>
            <w:tcBorders>
              <w:bottom w:val="single" w:sz="12" w:space="0" w:color="auto"/>
            </w:tcBorders>
            <w:tcMar>
              <w:left w:w="57" w:type="dxa"/>
              <w:right w:w="57" w:type="dxa"/>
            </w:tcMar>
            <w:vAlign w:val="bottom"/>
          </w:tcPr>
          <w:p w14:paraId="62ECEFFC" w14:textId="03170E54" w:rsidR="00F7009D" w:rsidRDefault="009D6872" w:rsidP="00F7009D">
            <w:pPr>
              <w:pStyle w:val="TabellRader"/>
              <w:rPr>
                <w:rFonts w:cs="Arial"/>
                <w:szCs w:val="16"/>
              </w:rPr>
            </w:pPr>
            <w:r>
              <w:t>-234,5</w:t>
            </w:r>
          </w:p>
        </w:tc>
        <w:tc>
          <w:tcPr>
            <w:tcW w:w="617" w:type="dxa"/>
            <w:tcBorders>
              <w:bottom w:val="single" w:sz="12" w:space="0" w:color="auto"/>
            </w:tcBorders>
            <w:tcMar>
              <w:left w:w="57" w:type="dxa"/>
              <w:right w:w="57" w:type="dxa"/>
            </w:tcMar>
            <w:vAlign w:val="bottom"/>
          </w:tcPr>
          <w:p w14:paraId="36BF7CC0" w14:textId="170797B4" w:rsidR="00F7009D" w:rsidRDefault="009D6872" w:rsidP="00F7009D">
            <w:pPr>
              <w:pStyle w:val="TabellRader"/>
              <w:rPr>
                <w:rFonts w:cs="Arial"/>
                <w:szCs w:val="16"/>
              </w:rPr>
            </w:pPr>
            <w:r>
              <w:t>-245,7</w:t>
            </w:r>
          </w:p>
        </w:tc>
        <w:tc>
          <w:tcPr>
            <w:tcW w:w="618" w:type="dxa"/>
            <w:tcBorders>
              <w:bottom w:val="single" w:sz="12" w:space="0" w:color="auto"/>
            </w:tcBorders>
            <w:tcMar>
              <w:left w:w="57" w:type="dxa"/>
              <w:right w:w="57" w:type="dxa"/>
            </w:tcMar>
            <w:vAlign w:val="bottom"/>
          </w:tcPr>
          <w:p w14:paraId="6B21A24C" w14:textId="35819675" w:rsidR="00F7009D" w:rsidRDefault="009D6872" w:rsidP="00F7009D">
            <w:pPr>
              <w:pStyle w:val="TabellRader"/>
              <w:rPr>
                <w:rFonts w:cs="Arial"/>
                <w:szCs w:val="16"/>
              </w:rPr>
            </w:pPr>
            <w:r>
              <w:t>-256,8</w:t>
            </w:r>
          </w:p>
        </w:tc>
      </w:tr>
      <w:tr w:rsidR="00F7009D" w:rsidRPr="00710C21" w14:paraId="5617844C" w14:textId="77777777" w:rsidTr="00F7009D">
        <w:tc>
          <w:tcPr>
            <w:tcW w:w="2883" w:type="dxa"/>
            <w:tcBorders>
              <w:top w:val="single" w:sz="12" w:space="0" w:color="auto"/>
              <w:bottom w:val="single" w:sz="12" w:space="0" w:color="auto"/>
            </w:tcBorders>
          </w:tcPr>
          <w:p w14:paraId="4760E93B" w14:textId="480196B4" w:rsidR="00F7009D" w:rsidRPr="00710C21" w:rsidRDefault="009D6872" w:rsidP="00F7009D">
            <w:pPr>
              <w:pStyle w:val="TabellRader"/>
              <w:keepNext/>
              <w:keepLines/>
              <w:jc w:val="left"/>
              <w:rPr>
                <w:b/>
                <w:iCs/>
              </w:rPr>
            </w:pPr>
            <w:r>
              <w:rPr>
                <w:b/>
                <w:iCs/>
              </w:rPr>
              <w:t>Statens skatteintäkter</w:t>
            </w:r>
          </w:p>
        </w:tc>
        <w:tc>
          <w:tcPr>
            <w:tcW w:w="617" w:type="dxa"/>
            <w:tcBorders>
              <w:top w:val="single" w:sz="12" w:space="0" w:color="auto"/>
              <w:bottom w:val="single" w:sz="12" w:space="0" w:color="auto"/>
            </w:tcBorders>
            <w:tcMar>
              <w:left w:w="57" w:type="dxa"/>
              <w:right w:w="57" w:type="dxa"/>
            </w:tcMar>
            <w:vAlign w:val="bottom"/>
          </w:tcPr>
          <w:p w14:paraId="6BE058D1" w14:textId="0FF8A3F9" w:rsidR="00F7009D" w:rsidRPr="00767266" w:rsidRDefault="009D6872" w:rsidP="00F7009D">
            <w:pPr>
              <w:pStyle w:val="TabellSlutsumma"/>
            </w:pPr>
            <w:r>
              <w:t>735,6</w:t>
            </w:r>
          </w:p>
        </w:tc>
        <w:tc>
          <w:tcPr>
            <w:tcW w:w="617" w:type="dxa"/>
            <w:tcBorders>
              <w:top w:val="single" w:sz="12" w:space="0" w:color="auto"/>
              <w:bottom w:val="single" w:sz="12" w:space="0" w:color="auto"/>
            </w:tcBorders>
            <w:tcMar>
              <w:left w:w="57" w:type="dxa"/>
              <w:right w:w="57" w:type="dxa"/>
            </w:tcMar>
            <w:vAlign w:val="bottom"/>
          </w:tcPr>
          <w:p w14:paraId="18BC48B5" w14:textId="1FE9B9AC" w:rsidR="00F7009D" w:rsidRPr="00767266" w:rsidRDefault="009D6872" w:rsidP="00F7009D">
            <w:pPr>
              <w:pStyle w:val="TabellSlutsumma"/>
            </w:pPr>
            <w:r>
              <w:t>788,3</w:t>
            </w:r>
          </w:p>
        </w:tc>
        <w:tc>
          <w:tcPr>
            <w:tcW w:w="617" w:type="dxa"/>
            <w:tcBorders>
              <w:top w:val="single" w:sz="12" w:space="0" w:color="auto"/>
              <w:bottom w:val="single" w:sz="12" w:space="0" w:color="auto"/>
            </w:tcBorders>
            <w:tcMar>
              <w:left w:w="57" w:type="dxa"/>
              <w:right w:w="57" w:type="dxa"/>
            </w:tcMar>
            <w:vAlign w:val="bottom"/>
          </w:tcPr>
          <w:p w14:paraId="0A3E081F" w14:textId="52DC9228" w:rsidR="00F7009D" w:rsidRPr="00767266" w:rsidRDefault="009D6872" w:rsidP="00F7009D">
            <w:pPr>
              <w:pStyle w:val="TabellSlutsumma"/>
            </w:pPr>
            <w:r>
              <w:t>791,5</w:t>
            </w:r>
          </w:p>
        </w:tc>
        <w:tc>
          <w:tcPr>
            <w:tcW w:w="617" w:type="dxa"/>
            <w:tcBorders>
              <w:top w:val="single" w:sz="12" w:space="0" w:color="auto"/>
              <w:bottom w:val="single" w:sz="12" w:space="0" w:color="auto"/>
            </w:tcBorders>
            <w:tcMar>
              <w:left w:w="57" w:type="dxa"/>
              <w:right w:w="57" w:type="dxa"/>
            </w:tcMar>
            <w:vAlign w:val="bottom"/>
          </w:tcPr>
          <w:p w14:paraId="08CA41DD" w14:textId="13BC9403" w:rsidR="00F7009D" w:rsidRPr="00767266" w:rsidRDefault="009D6872" w:rsidP="00F7009D">
            <w:pPr>
              <w:pStyle w:val="TabellSlutsumma"/>
            </w:pPr>
            <w:r>
              <w:t>778,2</w:t>
            </w:r>
          </w:p>
        </w:tc>
        <w:tc>
          <w:tcPr>
            <w:tcW w:w="618" w:type="dxa"/>
            <w:tcBorders>
              <w:top w:val="single" w:sz="12" w:space="0" w:color="auto"/>
              <w:bottom w:val="single" w:sz="12" w:space="0" w:color="auto"/>
            </w:tcBorders>
            <w:tcMar>
              <w:left w:w="57" w:type="dxa"/>
              <w:right w:w="57" w:type="dxa"/>
            </w:tcMar>
            <w:vAlign w:val="bottom"/>
          </w:tcPr>
          <w:p w14:paraId="524D8264" w14:textId="0834BF17" w:rsidR="00F7009D" w:rsidRPr="00767266" w:rsidRDefault="009D6872" w:rsidP="00F7009D">
            <w:pPr>
              <w:pStyle w:val="TabellSlutsumma"/>
            </w:pPr>
            <w:r>
              <w:t>801,1</w:t>
            </w:r>
          </w:p>
        </w:tc>
        <w:tc>
          <w:tcPr>
            <w:tcW w:w="617" w:type="dxa"/>
            <w:tcBorders>
              <w:top w:val="single" w:sz="12" w:space="0" w:color="auto"/>
              <w:bottom w:val="single" w:sz="12" w:space="0" w:color="auto"/>
            </w:tcBorders>
            <w:tcMar>
              <w:left w:w="57" w:type="dxa"/>
              <w:right w:w="57" w:type="dxa"/>
            </w:tcMar>
            <w:vAlign w:val="bottom"/>
          </w:tcPr>
          <w:p w14:paraId="02901EA2" w14:textId="3AC1105C" w:rsidR="00F7009D" w:rsidRPr="00767266" w:rsidRDefault="009D6872" w:rsidP="00F7009D">
            <w:pPr>
              <w:pStyle w:val="TabellSlutsumma"/>
            </w:pPr>
            <w:r>
              <w:t>821,0</w:t>
            </w:r>
          </w:p>
        </w:tc>
        <w:tc>
          <w:tcPr>
            <w:tcW w:w="617" w:type="dxa"/>
            <w:tcBorders>
              <w:top w:val="single" w:sz="12" w:space="0" w:color="auto"/>
              <w:bottom w:val="single" w:sz="12" w:space="0" w:color="auto"/>
            </w:tcBorders>
            <w:tcMar>
              <w:left w:w="57" w:type="dxa"/>
              <w:right w:w="57" w:type="dxa"/>
            </w:tcMar>
            <w:vAlign w:val="bottom"/>
          </w:tcPr>
          <w:p w14:paraId="6DF3DA55" w14:textId="01367035" w:rsidR="00F7009D" w:rsidRPr="00767266" w:rsidRDefault="009D6872" w:rsidP="00F7009D">
            <w:pPr>
              <w:pStyle w:val="TabellSlutsumma"/>
            </w:pPr>
            <w:r>
              <w:t>863,7</w:t>
            </w:r>
          </w:p>
        </w:tc>
        <w:tc>
          <w:tcPr>
            <w:tcW w:w="617" w:type="dxa"/>
            <w:tcBorders>
              <w:top w:val="single" w:sz="12" w:space="0" w:color="auto"/>
              <w:bottom w:val="single" w:sz="12" w:space="0" w:color="auto"/>
            </w:tcBorders>
            <w:tcMar>
              <w:left w:w="57" w:type="dxa"/>
              <w:right w:w="57" w:type="dxa"/>
            </w:tcMar>
            <w:vAlign w:val="bottom"/>
          </w:tcPr>
          <w:p w14:paraId="3F0BD289" w14:textId="361DDF3B" w:rsidR="00F7009D" w:rsidRPr="00767266" w:rsidRDefault="009D6872" w:rsidP="00F7009D">
            <w:pPr>
              <w:pStyle w:val="TabellSlutsumma"/>
            </w:pPr>
            <w:r>
              <w:t>908,7</w:t>
            </w:r>
          </w:p>
        </w:tc>
        <w:tc>
          <w:tcPr>
            <w:tcW w:w="617" w:type="dxa"/>
            <w:tcBorders>
              <w:top w:val="single" w:sz="12" w:space="0" w:color="auto"/>
              <w:bottom w:val="single" w:sz="12" w:space="0" w:color="auto"/>
            </w:tcBorders>
            <w:tcMar>
              <w:left w:w="57" w:type="dxa"/>
              <w:right w:w="57" w:type="dxa"/>
            </w:tcMar>
            <w:vAlign w:val="bottom"/>
          </w:tcPr>
          <w:p w14:paraId="4398B281" w14:textId="124971C4" w:rsidR="00F7009D" w:rsidRPr="00767266" w:rsidRDefault="009D6872" w:rsidP="00F7009D">
            <w:pPr>
              <w:pStyle w:val="TabellSlutsumma"/>
            </w:pPr>
            <w:r>
              <w:t>949,8</w:t>
            </w:r>
          </w:p>
        </w:tc>
        <w:tc>
          <w:tcPr>
            <w:tcW w:w="618" w:type="dxa"/>
            <w:tcBorders>
              <w:top w:val="single" w:sz="12" w:space="0" w:color="auto"/>
              <w:bottom w:val="single" w:sz="12" w:space="0" w:color="auto"/>
            </w:tcBorders>
            <w:tcMar>
              <w:left w:w="57" w:type="dxa"/>
              <w:right w:w="57" w:type="dxa"/>
            </w:tcMar>
            <w:vAlign w:val="bottom"/>
          </w:tcPr>
          <w:p w14:paraId="5404C572" w14:textId="1A12B4D1" w:rsidR="00F7009D" w:rsidRPr="00767266" w:rsidRDefault="009D6872" w:rsidP="00F7009D">
            <w:pPr>
              <w:pStyle w:val="TabellSlutsumma"/>
            </w:pPr>
            <w:r>
              <w:t>992,3</w:t>
            </w:r>
          </w:p>
        </w:tc>
      </w:tr>
    </w:tbl>
    <w:p w14:paraId="2461B469" w14:textId="77777777" w:rsidR="00F7009D" w:rsidRDefault="00F7009D" w:rsidP="00F7009D">
      <w:pPr>
        <w:pStyle w:val="Brdtext"/>
        <w:sectPr w:rsidR="00F7009D" w:rsidSect="00F7009D">
          <w:headerReference w:type="even" r:id="rId237"/>
          <w:headerReference w:type="default" r:id="rId238"/>
          <w:footerReference w:type="even" r:id="rId239"/>
          <w:footerReference w:type="default" r:id="rId240"/>
          <w:footerReference w:type="first" r:id="rId241"/>
          <w:type w:val="continuous"/>
          <w:pgSz w:w="11906" w:h="16838" w:code="9"/>
          <w:pgMar w:top="1304" w:right="1871" w:bottom="1531" w:left="1021" w:header="567" w:footer="1077" w:gutter="0"/>
          <w:cols w:space="340"/>
          <w:docGrid w:linePitch="360"/>
        </w:sectPr>
      </w:pPr>
    </w:p>
    <w:p w14:paraId="1E113A0D" w14:textId="514232EC" w:rsidR="00F7009D" w:rsidRDefault="00F7009D" w:rsidP="00F7009D">
      <w:pPr>
        <w:pStyle w:val="Brdtext"/>
      </w:pPr>
    </w:p>
    <w:p w14:paraId="5FA007EC" w14:textId="77777777" w:rsidR="00F7009D" w:rsidRDefault="00F7009D" w:rsidP="00F7009D">
      <w:pPr>
        <w:pStyle w:val="Brdtextmedindrag"/>
        <w:sectPr w:rsidR="00F7009D" w:rsidSect="00F7009D">
          <w:headerReference w:type="even" r:id="rId242"/>
          <w:headerReference w:type="default" r:id="rId243"/>
          <w:footerReference w:type="even" r:id="rId244"/>
          <w:footerReference w:type="default" r:id="rId245"/>
          <w:footerReference w:type="first" r:id="rId246"/>
          <w:type w:val="continuous"/>
          <w:pgSz w:w="11906" w:h="16838" w:code="9"/>
          <w:pgMar w:top="1304" w:right="1871" w:bottom="1531" w:left="1021" w:header="567" w:footer="1077" w:gutter="0"/>
          <w:cols w:space="340"/>
          <w:docGrid w:linePitch="360"/>
        </w:sectPr>
      </w:pPr>
    </w:p>
    <w:p w14:paraId="368CA869" w14:textId="77777777" w:rsidR="00F7009D" w:rsidRDefault="009D6872" w:rsidP="00F7009D">
      <w:pPr>
        <w:pStyle w:val="Brdtextmedindrag"/>
        <w:ind w:firstLine="0"/>
        <w:sectPr w:rsidR="00F7009D" w:rsidSect="00F7009D">
          <w:headerReference w:type="even" r:id="rId247"/>
          <w:headerReference w:type="default" r:id="rId248"/>
          <w:footerReference w:type="even" r:id="rId249"/>
          <w:footerReference w:type="default" r:id="rId250"/>
          <w:footerReference w:type="first" r:id="rId251"/>
          <w:type w:val="continuous"/>
          <w:pgSz w:w="11906" w:h="16838" w:code="9"/>
          <w:pgMar w:top="1304" w:right="1871" w:bottom="1531" w:left="1021" w:header="567" w:footer="1077" w:gutter="0"/>
          <w:cols w:num="2" w:space="340"/>
          <w:docGrid w:linePitch="360"/>
        </w:sectPr>
      </w:pPr>
      <w:r>
        <w:lastRenderedPageBreak/>
        <w:br w:type="column"/>
      </w:r>
    </w:p>
    <w:p w14:paraId="4D258854" w14:textId="55FEC130" w:rsidR="00F7009D" w:rsidRDefault="009D6872" w:rsidP="00F7009D">
      <w:pPr>
        <w:pStyle w:val="TabellRubrik"/>
      </w:pPr>
      <w:bookmarkStart w:id="322" w:name="_Toc384401660"/>
      <w:r>
        <w:lastRenderedPageBreak/>
        <w:t>Tabell 5.4 Offentliga sektorns skatteintäkter och inkomster på statens budget 2009–2018 fortsättning</w:t>
      </w:r>
      <w:bookmarkEnd w:id="322"/>
    </w:p>
    <w:p w14:paraId="33EBE398" w14:textId="77777777" w:rsidR="00F7009D" w:rsidRDefault="009D6872" w:rsidP="00F7009D">
      <w:pPr>
        <w:pStyle w:val="TabellUnderrubrik"/>
        <w:spacing w:after="0"/>
      </w:pPr>
      <w:r>
        <w:t>Miljarder kronor</w:t>
      </w:r>
    </w:p>
    <w:tbl>
      <w:tblPr>
        <w:tblW w:w="9055" w:type="dxa"/>
        <w:tblInd w:w="85" w:type="dxa"/>
        <w:tblLayout w:type="fixed"/>
        <w:tblLook w:val="0000" w:firstRow="0" w:lastRow="0" w:firstColumn="0" w:lastColumn="0" w:noHBand="0" w:noVBand="0"/>
      </w:tblPr>
      <w:tblGrid>
        <w:gridCol w:w="2717"/>
        <w:gridCol w:w="633"/>
        <w:gridCol w:w="634"/>
        <w:gridCol w:w="634"/>
        <w:gridCol w:w="634"/>
        <w:gridCol w:w="634"/>
        <w:gridCol w:w="633"/>
        <w:gridCol w:w="634"/>
        <w:gridCol w:w="634"/>
        <w:gridCol w:w="634"/>
        <w:gridCol w:w="634"/>
      </w:tblGrid>
      <w:tr w:rsidR="00F7009D" w14:paraId="7249ED63" w14:textId="77777777" w:rsidTr="00F7009D">
        <w:tc>
          <w:tcPr>
            <w:tcW w:w="2717" w:type="dxa"/>
          </w:tcPr>
          <w:p w14:paraId="7B871954" w14:textId="77777777" w:rsidR="00F7009D" w:rsidRDefault="00F7009D" w:rsidP="00F7009D">
            <w:pPr>
              <w:pStyle w:val="TabellHuvud"/>
              <w:keepNext/>
              <w:keepLines/>
              <w:jc w:val="left"/>
            </w:pPr>
          </w:p>
        </w:tc>
        <w:tc>
          <w:tcPr>
            <w:tcW w:w="633" w:type="dxa"/>
            <w:tcMar>
              <w:left w:w="57" w:type="dxa"/>
              <w:right w:w="57" w:type="dxa"/>
            </w:tcMar>
          </w:tcPr>
          <w:p w14:paraId="08E3A6ED" w14:textId="77777777" w:rsidR="00F7009D" w:rsidRDefault="009D6872" w:rsidP="00F7009D">
            <w:pPr>
              <w:pStyle w:val="TabellHuvud"/>
              <w:keepNext/>
              <w:keepLines/>
            </w:pPr>
            <w:r>
              <w:t>Utfall</w:t>
            </w:r>
          </w:p>
        </w:tc>
        <w:tc>
          <w:tcPr>
            <w:tcW w:w="634" w:type="dxa"/>
            <w:tcMar>
              <w:left w:w="57" w:type="dxa"/>
              <w:right w:w="57" w:type="dxa"/>
            </w:tcMar>
          </w:tcPr>
          <w:p w14:paraId="20878BDF" w14:textId="77777777" w:rsidR="00F7009D" w:rsidRDefault="009D6872" w:rsidP="00F7009D">
            <w:pPr>
              <w:pStyle w:val="TabellHuvud"/>
              <w:keepNext/>
              <w:keepLines/>
            </w:pPr>
            <w:r>
              <w:t>Utfall</w:t>
            </w:r>
          </w:p>
        </w:tc>
        <w:tc>
          <w:tcPr>
            <w:tcW w:w="634" w:type="dxa"/>
            <w:tcMar>
              <w:left w:w="57" w:type="dxa"/>
              <w:right w:w="57" w:type="dxa"/>
            </w:tcMar>
          </w:tcPr>
          <w:p w14:paraId="0B0D9F37" w14:textId="77777777" w:rsidR="00F7009D" w:rsidRDefault="009D6872" w:rsidP="00F7009D">
            <w:pPr>
              <w:pStyle w:val="TabellHuvud"/>
              <w:keepNext/>
              <w:keepLines/>
            </w:pPr>
            <w:r>
              <w:t>Utfall</w:t>
            </w:r>
          </w:p>
        </w:tc>
        <w:tc>
          <w:tcPr>
            <w:tcW w:w="634" w:type="dxa"/>
            <w:tcMar>
              <w:left w:w="57" w:type="dxa"/>
              <w:right w:w="57" w:type="dxa"/>
            </w:tcMar>
          </w:tcPr>
          <w:p w14:paraId="24A1B31C" w14:textId="77777777" w:rsidR="00F7009D" w:rsidRDefault="009D6872" w:rsidP="00F7009D">
            <w:pPr>
              <w:pStyle w:val="TabellHuvud"/>
              <w:keepNext/>
              <w:keepLines/>
            </w:pPr>
            <w:r>
              <w:t>Utfall</w:t>
            </w:r>
          </w:p>
        </w:tc>
        <w:tc>
          <w:tcPr>
            <w:tcW w:w="634" w:type="dxa"/>
            <w:tcBorders>
              <w:bottom w:val="single" w:sz="4" w:space="0" w:color="auto"/>
            </w:tcBorders>
            <w:tcMar>
              <w:left w:w="57" w:type="dxa"/>
              <w:right w:w="57" w:type="dxa"/>
            </w:tcMar>
          </w:tcPr>
          <w:p w14:paraId="6A610080" w14:textId="77777777" w:rsidR="00F7009D" w:rsidRDefault="009D6872" w:rsidP="00F7009D">
            <w:pPr>
              <w:pStyle w:val="TabellHuvud"/>
              <w:keepNext/>
              <w:keepLines/>
              <w:jc w:val="left"/>
            </w:pPr>
            <w:r>
              <w:t>Prognos</w:t>
            </w:r>
          </w:p>
        </w:tc>
        <w:tc>
          <w:tcPr>
            <w:tcW w:w="633" w:type="dxa"/>
            <w:tcBorders>
              <w:bottom w:val="single" w:sz="4" w:space="0" w:color="auto"/>
            </w:tcBorders>
            <w:tcMar>
              <w:left w:w="57" w:type="dxa"/>
              <w:right w:w="57" w:type="dxa"/>
            </w:tcMar>
          </w:tcPr>
          <w:p w14:paraId="265D2BB5" w14:textId="77777777" w:rsidR="00F7009D" w:rsidRDefault="00F7009D" w:rsidP="00F7009D">
            <w:pPr>
              <w:pStyle w:val="TabellHuvud"/>
              <w:keepNext/>
              <w:keepLines/>
              <w:jc w:val="left"/>
            </w:pPr>
          </w:p>
        </w:tc>
        <w:tc>
          <w:tcPr>
            <w:tcW w:w="634" w:type="dxa"/>
            <w:tcBorders>
              <w:bottom w:val="single" w:sz="4" w:space="0" w:color="auto"/>
            </w:tcBorders>
            <w:tcMar>
              <w:left w:w="57" w:type="dxa"/>
              <w:right w:w="57" w:type="dxa"/>
            </w:tcMar>
          </w:tcPr>
          <w:p w14:paraId="5F62863C" w14:textId="77777777" w:rsidR="00F7009D" w:rsidRDefault="00F7009D" w:rsidP="00F7009D">
            <w:pPr>
              <w:pStyle w:val="TabellHuvud"/>
              <w:keepNext/>
              <w:keepLines/>
              <w:jc w:val="left"/>
            </w:pPr>
          </w:p>
        </w:tc>
        <w:tc>
          <w:tcPr>
            <w:tcW w:w="634" w:type="dxa"/>
            <w:tcBorders>
              <w:bottom w:val="single" w:sz="4" w:space="0" w:color="auto"/>
            </w:tcBorders>
            <w:tcMar>
              <w:left w:w="57" w:type="dxa"/>
              <w:right w:w="57" w:type="dxa"/>
            </w:tcMar>
          </w:tcPr>
          <w:p w14:paraId="61C49093" w14:textId="77777777" w:rsidR="00F7009D" w:rsidRDefault="00F7009D" w:rsidP="00F7009D">
            <w:pPr>
              <w:pStyle w:val="TabellHuvud"/>
              <w:keepNext/>
              <w:keepLines/>
              <w:jc w:val="left"/>
            </w:pPr>
          </w:p>
        </w:tc>
        <w:tc>
          <w:tcPr>
            <w:tcW w:w="634" w:type="dxa"/>
            <w:tcBorders>
              <w:bottom w:val="single" w:sz="4" w:space="0" w:color="auto"/>
            </w:tcBorders>
            <w:tcMar>
              <w:left w:w="57" w:type="dxa"/>
              <w:right w:w="57" w:type="dxa"/>
            </w:tcMar>
          </w:tcPr>
          <w:p w14:paraId="4CEB3D01" w14:textId="77777777" w:rsidR="00F7009D" w:rsidRDefault="00F7009D" w:rsidP="00F7009D">
            <w:pPr>
              <w:pStyle w:val="TabellHuvud"/>
              <w:keepNext/>
              <w:keepLines/>
              <w:jc w:val="left"/>
            </w:pPr>
          </w:p>
        </w:tc>
        <w:tc>
          <w:tcPr>
            <w:tcW w:w="634" w:type="dxa"/>
            <w:tcBorders>
              <w:bottom w:val="single" w:sz="4" w:space="0" w:color="auto"/>
            </w:tcBorders>
            <w:tcMar>
              <w:left w:w="57" w:type="dxa"/>
              <w:right w:w="57" w:type="dxa"/>
            </w:tcMar>
          </w:tcPr>
          <w:p w14:paraId="779034E3" w14:textId="77777777" w:rsidR="00F7009D" w:rsidRDefault="00F7009D" w:rsidP="00F7009D">
            <w:pPr>
              <w:pStyle w:val="TabellHuvud"/>
              <w:keepNext/>
              <w:keepLines/>
              <w:jc w:val="left"/>
            </w:pPr>
          </w:p>
        </w:tc>
      </w:tr>
      <w:tr w:rsidR="00F7009D" w14:paraId="77279400" w14:textId="77777777" w:rsidTr="00F7009D">
        <w:tc>
          <w:tcPr>
            <w:tcW w:w="2717" w:type="dxa"/>
            <w:tcBorders>
              <w:bottom w:val="single" w:sz="18" w:space="0" w:color="auto"/>
            </w:tcBorders>
          </w:tcPr>
          <w:p w14:paraId="1924D1A6" w14:textId="77777777" w:rsidR="00F7009D" w:rsidRDefault="009D6872" w:rsidP="00F7009D">
            <w:pPr>
              <w:pStyle w:val="TabellHuvud"/>
              <w:keepNext/>
              <w:keepLines/>
              <w:jc w:val="left"/>
            </w:pPr>
            <w:r>
              <w:t>Inkomstår</w:t>
            </w:r>
          </w:p>
        </w:tc>
        <w:tc>
          <w:tcPr>
            <w:tcW w:w="633" w:type="dxa"/>
            <w:tcBorders>
              <w:bottom w:val="single" w:sz="18" w:space="0" w:color="auto"/>
            </w:tcBorders>
            <w:tcMar>
              <w:left w:w="57" w:type="dxa"/>
              <w:right w:w="57" w:type="dxa"/>
            </w:tcMar>
          </w:tcPr>
          <w:p w14:paraId="348B8953" w14:textId="0B96E1D6" w:rsidR="00F7009D" w:rsidRDefault="009D6872" w:rsidP="00F7009D">
            <w:pPr>
              <w:pStyle w:val="TabellHuvud"/>
              <w:keepNext/>
              <w:keepLines/>
            </w:pPr>
            <w:r>
              <w:t>2009</w:t>
            </w:r>
          </w:p>
        </w:tc>
        <w:tc>
          <w:tcPr>
            <w:tcW w:w="634" w:type="dxa"/>
            <w:tcBorders>
              <w:bottom w:val="single" w:sz="18" w:space="0" w:color="auto"/>
            </w:tcBorders>
            <w:tcMar>
              <w:left w:w="57" w:type="dxa"/>
              <w:right w:w="57" w:type="dxa"/>
            </w:tcMar>
          </w:tcPr>
          <w:p w14:paraId="681FFB95" w14:textId="6EB638EA" w:rsidR="00F7009D" w:rsidRDefault="009D6872" w:rsidP="00F7009D">
            <w:pPr>
              <w:pStyle w:val="TabellHuvud"/>
              <w:keepNext/>
              <w:keepLines/>
            </w:pPr>
            <w:r>
              <w:t>2010</w:t>
            </w:r>
          </w:p>
        </w:tc>
        <w:tc>
          <w:tcPr>
            <w:tcW w:w="634" w:type="dxa"/>
            <w:tcBorders>
              <w:bottom w:val="single" w:sz="18" w:space="0" w:color="auto"/>
            </w:tcBorders>
            <w:tcMar>
              <w:left w:w="57" w:type="dxa"/>
              <w:right w:w="57" w:type="dxa"/>
            </w:tcMar>
          </w:tcPr>
          <w:p w14:paraId="2E037971" w14:textId="6344F3E2" w:rsidR="00F7009D" w:rsidRDefault="009D6872" w:rsidP="00F7009D">
            <w:pPr>
              <w:pStyle w:val="TabellHuvud"/>
              <w:keepNext/>
              <w:keepLines/>
            </w:pPr>
            <w:r>
              <w:t>2011</w:t>
            </w:r>
          </w:p>
        </w:tc>
        <w:tc>
          <w:tcPr>
            <w:tcW w:w="634" w:type="dxa"/>
            <w:tcBorders>
              <w:bottom w:val="single" w:sz="18" w:space="0" w:color="auto"/>
            </w:tcBorders>
            <w:tcMar>
              <w:left w:w="57" w:type="dxa"/>
              <w:right w:w="57" w:type="dxa"/>
            </w:tcMar>
          </w:tcPr>
          <w:p w14:paraId="5656B69F" w14:textId="7C23BE5C" w:rsidR="00F7009D" w:rsidRDefault="009D6872" w:rsidP="00F7009D">
            <w:pPr>
              <w:pStyle w:val="TabellHuvud"/>
              <w:keepNext/>
              <w:keepLines/>
            </w:pPr>
            <w:r>
              <w:t>2012</w:t>
            </w:r>
          </w:p>
        </w:tc>
        <w:tc>
          <w:tcPr>
            <w:tcW w:w="634" w:type="dxa"/>
            <w:tcBorders>
              <w:top w:val="single" w:sz="4" w:space="0" w:color="auto"/>
              <w:bottom w:val="single" w:sz="18" w:space="0" w:color="auto"/>
            </w:tcBorders>
            <w:tcMar>
              <w:left w:w="57" w:type="dxa"/>
              <w:right w:w="57" w:type="dxa"/>
            </w:tcMar>
          </w:tcPr>
          <w:p w14:paraId="57A8D20B" w14:textId="24F0A3F2" w:rsidR="00F7009D" w:rsidRDefault="009D6872" w:rsidP="00F7009D">
            <w:pPr>
              <w:pStyle w:val="TabellHuvud"/>
              <w:keepNext/>
              <w:keepLines/>
            </w:pPr>
            <w:r>
              <w:t>2013</w:t>
            </w:r>
          </w:p>
        </w:tc>
        <w:tc>
          <w:tcPr>
            <w:tcW w:w="633" w:type="dxa"/>
            <w:tcBorders>
              <w:top w:val="single" w:sz="4" w:space="0" w:color="auto"/>
              <w:bottom w:val="single" w:sz="18" w:space="0" w:color="auto"/>
            </w:tcBorders>
            <w:tcMar>
              <w:left w:w="57" w:type="dxa"/>
              <w:right w:w="57" w:type="dxa"/>
            </w:tcMar>
          </w:tcPr>
          <w:p w14:paraId="028ED980" w14:textId="381B94A9" w:rsidR="00F7009D" w:rsidRDefault="009D6872" w:rsidP="00F7009D">
            <w:pPr>
              <w:pStyle w:val="TabellHuvud"/>
              <w:keepNext/>
              <w:keepLines/>
            </w:pPr>
            <w:r>
              <w:t>2014</w:t>
            </w:r>
          </w:p>
        </w:tc>
        <w:tc>
          <w:tcPr>
            <w:tcW w:w="634" w:type="dxa"/>
            <w:tcBorders>
              <w:top w:val="single" w:sz="4" w:space="0" w:color="auto"/>
              <w:bottom w:val="single" w:sz="18" w:space="0" w:color="auto"/>
            </w:tcBorders>
            <w:tcMar>
              <w:left w:w="57" w:type="dxa"/>
              <w:right w:w="57" w:type="dxa"/>
            </w:tcMar>
          </w:tcPr>
          <w:p w14:paraId="3D3AAD63" w14:textId="1FA908ED" w:rsidR="00F7009D" w:rsidRDefault="009D6872" w:rsidP="00F7009D">
            <w:pPr>
              <w:pStyle w:val="TabellHuvud"/>
              <w:keepNext/>
              <w:keepLines/>
            </w:pPr>
            <w:r>
              <w:t>2015</w:t>
            </w:r>
          </w:p>
        </w:tc>
        <w:tc>
          <w:tcPr>
            <w:tcW w:w="634" w:type="dxa"/>
            <w:tcBorders>
              <w:top w:val="single" w:sz="4" w:space="0" w:color="auto"/>
              <w:bottom w:val="single" w:sz="18" w:space="0" w:color="auto"/>
            </w:tcBorders>
            <w:tcMar>
              <w:left w:w="57" w:type="dxa"/>
              <w:right w:w="57" w:type="dxa"/>
            </w:tcMar>
          </w:tcPr>
          <w:p w14:paraId="0F1A770D" w14:textId="3B7AEA49" w:rsidR="00F7009D" w:rsidRDefault="009D6872" w:rsidP="00F7009D">
            <w:pPr>
              <w:pStyle w:val="TabellHuvud"/>
              <w:keepNext/>
              <w:keepLines/>
            </w:pPr>
            <w:r>
              <w:t>2016</w:t>
            </w:r>
          </w:p>
        </w:tc>
        <w:tc>
          <w:tcPr>
            <w:tcW w:w="634" w:type="dxa"/>
            <w:tcBorders>
              <w:top w:val="single" w:sz="4" w:space="0" w:color="auto"/>
              <w:bottom w:val="single" w:sz="18" w:space="0" w:color="auto"/>
            </w:tcBorders>
            <w:tcMar>
              <w:left w:w="57" w:type="dxa"/>
              <w:right w:w="57" w:type="dxa"/>
            </w:tcMar>
          </w:tcPr>
          <w:p w14:paraId="0555EE2A" w14:textId="076AFDDD" w:rsidR="00F7009D" w:rsidRDefault="009D6872" w:rsidP="00F7009D">
            <w:pPr>
              <w:pStyle w:val="TabellHuvud"/>
              <w:keepNext/>
              <w:keepLines/>
            </w:pPr>
            <w:r>
              <w:t>2017</w:t>
            </w:r>
          </w:p>
        </w:tc>
        <w:tc>
          <w:tcPr>
            <w:tcW w:w="634" w:type="dxa"/>
            <w:tcBorders>
              <w:top w:val="single" w:sz="4" w:space="0" w:color="auto"/>
              <w:bottom w:val="single" w:sz="18" w:space="0" w:color="auto"/>
            </w:tcBorders>
            <w:tcMar>
              <w:left w:w="57" w:type="dxa"/>
              <w:right w:w="57" w:type="dxa"/>
            </w:tcMar>
          </w:tcPr>
          <w:p w14:paraId="4C9E7CD3" w14:textId="1EB394EF" w:rsidR="00F7009D" w:rsidRDefault="009D6872" w:rsidP="00F7009D">
            <w:pPr>
              <w:pStyle w:val="TabellHuvud"/>
              <w:keepNext/>
              <w:keepLines/>
            </w:pPr>
            <w:r>
              <w:t>2018</w:t>
            </w:r>
          </w:p>
        </w:tc>
      </w:tr>
      <w:tr w:rsidR="00F7009D" w14:paraId="7713E63F" w14:textId="77777777" w:rsidTr="00F7009D">
        <w:tc>
          <w:tcPr>
            <w:tcW w:w="2717" w:type="dxa"/>
            <w:tcBorders>
              <w:top w:val="single" w:sz="18" w:space="0" w:color="auto"/>
              <w:bottom w:val="single" w:sz="6" w:space="0" w:color="auto"/>
            </w:tcBorders>
            <w:vAlign w:val="bottom"/>
          </w:tcPr>
          <w:p w14:paraId="4465ACAD" w14:textId="77777777" w:rsidR="00F7009D" w:rsidRPr="00121C58" w:rsidRDefault="009D6872" w:rsidP="00F7009D">
            <w:pPr>
              <w:pStyle w:val="TabellRader"/>
              <w:jc w:val="left"/>
              <w:rPr>
                <w:b/>
              </w:rPr>
            </w:pPr>
            <w:r w:rsidRPr="00121C58">
              <w:rPr>
                <w:b/>
              </w:rPr>
              <w:t>Statens skatteintäkter</w:t>
            </w:r>
          </w:p>
        </w:tc>
        <w:tc>
          <w:tcPr>
            <w:tcW w:w="633" w:type="dxa"/>
            <w:tcBorders>
              <w:top w:val="single" w:sz="18" w:space="0" w:color="auto"/>
              <w:bottom w:val="single" w:sz="6" w:space="0" w:color="auto"/>
            </w:tcBorders>
            <w:tcMar>
              <w:left w:w="57" w:type="dxa"/>
              <w:right w:w="57" w:type="dxa"/>
            </w:tcMar>
            <w:vAlign w:val="bottom"/>
          </w:tcPr>
          <w:p w14:paraId="0B9E3940" w14:textId="32CE20A7" w:rsidR="00F7009D" w:rsidRPr="00121C58" w:rsidRDefault="009D6872" w:rsidP="00F7009D">
            <w:pPr>
              <w:pStyle w:val="TabellRader"/>
              <w:rPr>
                <w:rFonts w:cs="Arial"/>
                <w:b/>
                <w:szCs w:val="16"/>
              </w:rPr>
            </w:pPr>
            <w:r w:rsidRPr="00121C58">
              <w:rPr>
                <w:rFonts w:cs="Arial"/>
                <w:b/>
                <w:szCs w:val="16"/>
              </w:rPr>
              <w:t>735,6</w:t>
            </w:r>
          </w:p>
        </w:tc>
        <w:tc>
          <w:tcPr>
            <w:tcW w:w="634" w:type="dxa"/>
            <w:tcBorders>
              <w:top w:val="single" w:sz="18" w:space="0" w:color="auto"/>
              <w:bottom w:val="single" w:sz="6" w:space="0" w:color="auto"/>
            </w:tcBorders>
            <w:tcMar>
              <w:left w:w="57" w:type="dxa"/>
              <w:right w:w="57" w:type="dxa"/>
            </w:tcMar>
            <w:vAlign w:val="bottom"/>
          </w:tcPr>
          <w:p w14:paraId="5006FBE7" w14:textId="097FC28E" w:rsidR="00F7009D" w:rsidRPr="00121C58" w:rsidRDefault="009D6872" w:rsidP="00F7009D">
            <w:pPr>
              <w:pStyle w:val="TabellRader"/>
              <w:rPr>
                <w:rFonts w:cs="Arial"/>
                <w:b/>
                <w:szCs w:val="16"/>
              </w:rPr>
            </w:pPr>
            <w:r w:rsidRPr="00121C58">
              <w:rPr>
                <w:rFonts w:cs="Arial"/>
                <w:b/>
                <w:szCs w:val="16"/>
              </w:rPr>
              <w:t>788,3</w:t>
            </w:r>
          </w:p>
        </w:tc>
        <w:tc>
          <w:tcPr>
            <w:tcW w:w="634" w:type="dxa"/>
            <w:tcBorders>
              <w:top w:val="single" w:sz="18" w:space="0" w:color="auto"/>
              <w:bottom w:val="single" w:sz="6" w:space="0" w:color="auto"/>
            </w:tcBorders>
            <w:tcMar>
              <w:left w:w="57" w:type="dxa"/>
              <w:right w:w="57" w:type="dxa"/>
            </w:tcMar>
            <w:vAlign w:val="bottom"/>
          </w:tcPr>
          <w:p w14:paraId="36FABAD7" w14:textId="09775E5D" w:rsidR="00F7009D" w:rsidRPr="00121C58" w:rsidRDefault="009D6872" w:rsidP="00F7009D">
            <w:pPr>
              <w:pStyle w:val="TabellRader"/>
              <w:rPr>
                <w:rFonts w:cs="Arial"/>
                <w:b/>
                <w:szCs w:val="16"/>
              </w:rPr>
            </w:pPr>
            <w:r w:rsidRPr="00121C58">
              <w:rPr>
                <w:rFonts w:cs="Arial"/>
                <w:b/>
                <w:szCs w:val="16"/>
              </w:rPr>
              <w:t>791,5</w:t>
            </w:r>
          </w:p>
        </w:tc>
        <w:tc>
          <w:tcPr>
            <w:tcW w:w="634" w:type="dxa"/>
            <w:tcBorders>
              <w:top w:val="single" w:sz="18" w:space="0" w:color="auto"/>
              <w:bottom w:val="single" w:sz="6" w:space="0" w:color="auto"/>
            </w:tcBorders>
            <w:tcMar>
              <w:left w:w="57" w:type="dxa"/>
              <w:right w:w="57" w:type="dxa"/>
            </w:tcMar>
            <w:vAlign w:val="bottom"/>
          </w:tcPr>
          <w:p w14:paraId="4BDE8F7D" w14:textId="1ABE4DE0" w:rsidR="00F7009D" w:rsidRPr="00121C58" w:rsidRDefault="009D6872" w:rsidP="00F7009D">
            <w:pPr>
              <w:pStyle w:val="TabellRader"/>
              <w:rPr>
                <w:rFonts w:cs="Arial"/>
                <w:b/>
                <w:szCs w:val="16"/>
              </w:rPr>
            </w:pPr>
            <w:r w:rsidRPr="00121C58">
              <w:rPr>
                <w:rFonts w:cs="Arial"/>
                <w:b/>
                <w:szCs w:val="16"/>
              </w:rPr>
              <w:t>778,2</w:t>
            </w:r>
          </w:p>
        </w:tc>
        <w:tc>
          <w:tcPr>
            <w:tcW w:w="634" w:type="dxa"/>
            <w:tcBorders>
              <w:top w:val="single" w:sz="18" w:space="0" w:color="auto"/>
              <w:bottom w:val="single" w:sz="6" w:space="0" w:color="auto"/>
            </w:tcBorders>
            <w:tcMar>
              <w:left w:w="57" w:type="dxa"/>
              <w:right w:w="57" w:type="dxa"/>
            </w:tcMar>
            <w:vAlign w:val="bottom"/>
          </w:tcPr>
          <w:p w14:paraId="34338FE5" w14:textId="4ADBDFEB" w:rsidR="00F7009D" w:rsidRPr="00121C58" w:rsidRDefault="009D6872" w:rsidP="00F7009D">
            <w:pPr>
              <w:pStyle w:val="TabellRader"/>
              <w:rPr>
                <w:rFonts w:cs="Arial"/>
                <w:b/>
                <w:szCs w:val="16"/>
              </w:rPr>
            </w:pPr>
            <w:r w:rsidRPr="00121C58">
              <w:rPr>
                <w:rFonts w:cs="Arial"/>
                <w:b/>
                <w:szCs w:val="16"/>
              </w:rPr>
              <w:t>801,1</w:t>
            </w:r>
          </w:p>
        </w:tc>
        <w:tc>
          <w:tcPr>
            <w:tcW w:w="633" w:type="dxa"/>
            <w:tcBorders>
              <w:top w:val="single" w:sz="18" w:space="0" w:color="auto"/>
              <w:bottom w:val="single" w:sz="6" w:space="0" w:color="auto"/>
            </w:tcBorders>
            <w:tcMar>
              <w:left w:w="57" w:type="dxa"/>
              <w:right w:w="57" w:type="dxa"/>
            </w:tcMar>
            <w:vAlign w:val="bottom"/>
          </w:tcPr>
          <w:p w14:paraId="392403BB" w14:textId="199B2A30" w:rsidR="00F7009D" w:rsidRPr="00121C58" w:rsidRDefault="009D6872" w:rsidP="00F7009D">
            <w:pPr>
              <w:pStyle w:val="TabellRader"/>
              <w:rPr>
                <w:rFonts w:cs="Arial"/>
                <w:b/>
                <w:szCs w:val="16"/>
              </w:rPr>
            </w:pPr>
            <w:r w:rsidRPr="00121C58">
              <w:rPr>
                <w:rFonts w:cs="Arial"/>
                <w:b/>
                <w:szCs w:val="16"/>
              </w:rPr>
              <w:t>821,0</w:t>
            </w:r>
          </w:p>
        </w:tc>
        <w:tc>
          <w:tcPr>
            <w:tcW w:w="634" w:type="dxa"/>
            <w:tcBorders>
              <w:top w:val="single" w:sz="18" w:space="0" w:color="auto"/>
              <w:bottom w:val="single" w:sz="6" w:space="0" w:color="auto"/>
            </w:tcBorders>
            <w:tcMar>
              <w:left w:w="57" w:type="dxa"/>
              <w:right w:w="57" w:type="dxa"/>
            </w:tcMar>
            <w:vAlign w:val="bottom"/>
          </w:tcPr>
          <w:p w14:paraId="35AFF7F9" w14:textId="66735585" w:rsidR="00F7009D" w:rsidRPr="00121C58" w:rsidRDefault="009D6872" w:rsidP="00F7009D">
            <w:pPr>
              <w:pStyle w:val="TabellRader"/>
              <w:rPr>
                <w:rFonts w:cs="Arial"/>
                <w:b/>
                <w:szCs w:val="16"/>
              </w:rPr>
            </w:pPr>
            <w:r w:rsidRPr="00121C58">
              <w:rPr>
                <w:rFonts w:cs="Arial"/>
                <w:b/>
                <w:szCs w:val="16"/>
              </w:rPr>
              <w:t>863,7</w:t>
            </w:r>
          </w:p>
        </w:tc>
        <w:tc>
          <w:tcPr>
            <w:tcW w:w="634" w:type="dxa"/>
            <w:tcBorders>
              <w:top w:val="single" w:sz="18" w:space="0" w:color="auto"/>
              <w:bottom w:val="single" w:sz="6" w:space="0" w:color="auto"/>
            </w:tcBorders>
            <w:tcMar>
              <w:left w:w="57" w:type="dxa"/>
              <w:right w:w="57" w:type="dxa"/>
            </w:tcMar>
            <w:vAlign w:val="bottom"/>
          </w:tcPr>
          <w:p w14:paraId="3AC8D988" w14:textId="577298C0" w:rsidR="00F7009D" w:rsidRPr="00121C58" w:rsidRDefault="009D6872" w:rsidP="00F7009D">
            <w:pPr>
              <w:pStyle w:val="TabellRader"/>
              <w:rPr>
                <w:rFonts w:cs="Arial"/>
                <w:b/>
                <w:szCs w:val="16"/>
              </w:rPr>
            </w:pPr>
            <w:r w:rsidRPr="00121C58">
              <w:rPr>
                <w:rFonts w:cs="Arial"/>
                <w:b/>
                <w:szCs w:val="16"/>
              </w:rPr>
              <w:t>908,7</w:t>
            </w:r>
          </w:p>
        </w:tc>
        <w:tc>
          <w:tcPr>
            <w:tcW w:w="634" w:type="dxa"/>
            <w:tcBorders>
              <w:top w:val="single" w:sz="18" w:space="0" w:color="auto"/>
              <w:bottom w:val="single" w:sz="6" w:space="0" w:color="auto"/>
            </w:tcBorders>
            <w:tcMar>
              <w:left w:w="57" w:type="dxa"/>
              <w:right w:w="57" w:type="dxa"/>
            </w:tcMar>
            <w:vAlign w:val="bottom"/>
          </w:tcPr>
          <w:p w14:paraId="464E1A96" w14:textId="5418B5FD" w:rsidR="00F7009D" w:rsidRPr="00121C58" w:rsidRDefault="009D6872" w:rsidP="00F7009D">
            <w:pPr>
              <w:pStyle w:val="TabellRader"/>
              <w:rPr>
                <w:rFonts w:cs="Arial"/>
                <w:b/>
                <w:szCs w:val="16"/>
              </w:rPr>
            </w:pPr>
            <w:r w:rsidRPr="00121C58">
              <w:rPr>
                <w:rFonts w:cs="Arial"/>
                <w:b/>
                <w:szCs w:val="16"/>
              </w:rPr>
              <w:t>949,8</w:t>
            </w:r>
          </w:p>
        </w:tc>
        <w:tc>
          <w:tcPr>
            <w:tcW w:w="634" w:type="dxa"/>
            <w:tcBorders>
              <w:top w:val="single" w:sz="18" w:space="0" w:color="auto"/>
              <w:bottom w:val="single" w:sz="6" w:space="0" w:color="auto"/>
            </w:tcBorders>
            <w:tcMar>
              <w:left w:w="57" w:type="dxa"/>
              <w:right w:w="57" w:type="dxa"/>
            </w:tcMar>
            <w:vAlign w:val="bottom"/>
          </w:tcPr>
          <w:p w14:paraId="3D5EC0B6" w14:textId="58176E74" w:rsidR="00F7009D" w:rsidRPr="00121C58" w:rsidRDefault="009D6872" w:rsidP="00F7009D">
            <w:pPr>
              <w:pStyle w:val="TabellRader"/>
              <w:rPr>
                <w:rFonts w:cs="Arial"/>
                <w:b/>
                <w:szCs w:val="16"/>
              </w:rPr>
            </w:pPr>
            <w:r w:rsidRPr="00121C58">
              <w:rPr>
                <w:rFonts w:cs="Arial"/>
                <w:b/>
                <w:szCs w:val="16"/>
              </w:rPr>
              <w:t>992,3</w:t>
            </w:r>
          </w:p>
        </w:tc>
      </w:tr>
      <w:tr w:rsidR="00F7009D" w14:paraId="044704FA" w14:textId="77777777" w:rsidTr="00F7009D">
        <w:tc>
          <w:tcPr>
            <w:tcW w:w="2717" w:type="dxa"/>
            <w:tcBorders>
              <w:top w:val="single" w:sz="6" w:space="0" w:color="auto"/>
            </w:tcBorders>
          </w:tcPr>
          <w:p w14:paraId="517500D0" w14:textId="77777777" w:rsidR="00F7009D" w:rsidRDefault="009D6872" w:rsidP="00F7009D">
            <w:pPr>
              <w:pStyle w:val="TabellRader"/>
              <w:keepNext/>
              <w:keepLines/>
              <w:jc w:val="left"/>
              <w:rPr>
                <w:b/>
                <w:bCs/>
              </w:rPr>
            </w:pPr>
            <w:r>
              <w:rPr>
                <w:b/>
                <w:bCs/>
              </w:rPr>
              <w:t>Periodiseringar</w:t>
            </w:r>
          </w:p>
        </w:tc>
        <w:tc>
          <w:tcPr>
            <w:tcW w:w="633" w:type="dxa"/>
            <w:tcBorders>
              <w:top w:val="single" w:sz="6" w:space="0" w:color="auto"/>
            </w:tcBorders>
            <w:tcMar>
              <w:left w:w="57" w:type="dxa"/>
              <w:right w:w="57" w:type="dxa"/>
            </w:tcMar>
            <w:vAlign w:val="bottom"/>
          </w:tcPr>
          <w:p w14:paraId="10AD040E" w14:textId="7A1E00C4" w:rsidR="00F7009D" w:rsidRPr="00933F17" w:rsidRDefault="009D6872" w:rsidP="00F7009D">
            <w:pPr>
              <w:pStyle w:val="TabellSlutsumma"/>
            </w:pPr>
            <w:r>
              <w:t>-29,8</w:t>
            </w:r>
          </w:p>
        </w:tc>
        <w:tc>
          <w:tcPr>
            <w:tcW w:w="634" w:type="dxa"/>
            <w:tcBorders>
              <w:top w:val="single" w:sz="6" w:space="0" w:color="auto"/>
            </w:tcBorders>
            <w:tcMar>
              <w:left w:w="57" w:type="dxa"/>
              <w:right w:w="57" w:type="dxa"/>
            </w:tcMar>
            <w:vAlign w:val="bottom"/>
          </w:tcPr>
          <w:p w14:paraId="5881546B" w14:textId="4B9065DF" w:rsidR="00F7009D" w:rsidRPr="00933F17" w:rsidRDefault="009D6872" w:rsidP="00F7009D">
            <w:pPr>
              <w:pStyle w:val="TabellSlutsumma"/>
            </w:pPr>
            <w:r>
              <w:t>-8,9</w:t>
            </w:r>
          </w:p>
        </w:tc>
        <w:tc>
          <w:tcPr>
            <w:tcW w:w="634" w:type="dxa"/>
            <w:tcBorders>
              <w:top w:val="single" w:sz="6" w:space="0" w:color="auto"/>
            </w:tcBorders>
            <w:tcMar>
              <w:left w:w="57" w:type="dxa"/>
              <w:right w:w="57" w:type="dxa"/>
            </w:tcMar>
            <w:vAlign w:val="bottom"/>
          </w:tcPr>
          <w:p w14:paraId="749063B6" w14:textId="24C4E9B2" w:rsidR="00F7009D" w:rsidRPr="00933F17" w:rsidRDefault="009D6872" w:rsidP="00F7009D">
            <w:pPr>
              <w:pStyle w:val="TabellSlutsumma"/>
            </w:pPr>
            <w:r>
              <w:t>48,5</w:t>
            </w:r>
          </w:p>
        </w:tc>
        <w:tc>
          <w:tcPr>
            <w:tcW w:w="634" w:type="dxa"/>
            <w:tcBorders>
              <w:top w:val="single" w:sz="6" w:space="0" w:color="auto"/>
            </w:tcBorders>
            <w:tcMar>
              <w:left w:w="57" w:type="dxa"/>
              <w:right w:w="57" w:type="dxa"/>
            </w:tcMar>
            <w:vAlign w:val="bottom"/>
          </w:tcPr>
          <w:p w14:paraId="624E2AF6" w14:textId="6793387D" w:rsidR="00F7009D" w:rsidRPr="00933F17" w:rsidRDefault="009D6872" w:rsidP="00F7009D">
            <w:pPr>
              <w:pStyle w:val="TabellSlutsumma"/>
            </w:pPr>
            <w:r>
              <w:t>14,6</w:t>
            </w:r>
          </w:p>
        </w:tc>
        <w:tc>
          <w:tcPr>
            <w:tcW w:w="634" w:type="dxa"/>
            <w:tcBorders>
              <w:top w:val="single" w:sz="6" w:space="0" w:color="auto"/>
            </w:tcBorders>
            <w:tcMar>
              <w:left w:w="57" w:type="dxa"/>
              <w:right w:w="57" w:type="dxa"/>
            </w:tcMar>
            <w:vAlign w:val="bottom"/>
          </w:tcPr>
          <w:p w14:paraId="6BD30425" w14:textId="72686D3A" w:rsidR="00F7009D" w:rsidRPr="00933F17" w:rsidRDefault="009D6872" w:rsidP="00F7009D">
            <w:pPr>
              <w:pStyle w:val="TabellSlutsumma"/>
            </w:pPr>
            <w:r>
              <w:t>-23,8</w:t>
            </w:r>
          </w:p>
        </w:tc>
        <w:tc>
          <w:tcPr>
            <w:tcW w:w="633" w:type="dxa"/>
            <w:tcBorders>
              <w:top w:val="single" w:sz="6" w:space="0" w:color="auto"/>
            </w:tcBorders>
            <w:tcMar>
              <w:left w:w="57" w:type="dxa"/>
              <w:right w:w="57" w:type="dxa"/>
            </w:tcMar>
            <w:vAlign w:val="bottom"/>
          </w:tcPr>
          <w:p w14:paraId="1952E50C" w14:textId="688FFE5E" w:rsidR="00F7009D" w:rsidRPr="00933F17" w:rsidRDefault="009D6872" w:rsidP="00F7009D">
            <w:pPr>
              <w:pStyle w:val="TabellSlutsumma"/>
            </w:pPr>
            <w:r>
              <w:t>-18,0</w:t>
            </w:r>
          </w:p>
        </w:tc>
        <w:tc>
          <w:tcPr>
            <w:tcW w:w="634" w:type="dxa"/>
            <w:tcBorders>
              <w:top w:val="single" w:sz="6" w:space="0" w:color="auto"/>
            </w:tcBorders>
            <w:tcMar>
              <w:left w:w="57" w:type="dxa"/>
              <w:right w:w="57" w:type="dxa"/>
            </w:tcMar>
            <w:vAlign w:val="bottom"/>
          </w:tcPr>
          <w:p w14:paraId="1C29BC87" w14:textId="5DC4D42D" w:rsidR="00F7009D" w:rsidRPr="00933F17" w:rsidRDefault="009D6872" w:rsidP="00F7009D">
            <w:pPr>
              <w:pStyle w:val="TabellSlutsumma"/>
            </w:pPr>
            <w:r>
              <w:t>-0,6</w:t>
            </w:r>
          </w:p>
        </w:tc>
        <w:tc>
          <w:tcPr>
            <w:tcW w:w="634" w:type="dxa"/>
            <w:tcBorders>
              <w:top w:val="single" w:sz="6" w:space="0" w:color="auto"/>
            </w:tcBorders>
            <w:tcMar>
              <w:left w:w="57" w:type="dxa"/>
              <w:right w:w="57" w:type="dxa"/>
            </w:tcMar>
            <w:vAlign w:val="bottom"/>
          </w:tcPr>
          <w:p w14:paraId="08323F3E" w14:textId="75DC2E97" w:rsidR="00F7009D" w:rsidRPr="00933F17" w:rsidRDefault="009D6872" w:rsidP="00F7009D">
            <w:pPr>
              <w:pStyle w:val="TabellSlutsumma"/>
            </w:pPr>
            <w:r>
              <w:t>7,4</w:t>
            </w:r>
          </w:p>
        </w:tc>
        <w:tc>
          <w:tcPr>
            <w:tcW w:w="634" w:type="dxa"/>
            <w:tcBorders>
              <w:top w:val="single" w:sz="6" w:space="0" w:color="auto"/>
            </w:tcBorders>
            <w:tcMar>
              <w:left w:w="57" w:type="dxa"/>
              <w:right w:w="57" w:type="dxa"/>
            </w:tcMar>
            <w:vAlign w:val="bottom"/>
          </w:tcPr>
          <w:p w14:paraId="0AB0E9D8" w14:textId="2833096D" w:rsidR="00F7009D" w:rsidRPr="00933F17" w:rsidRDefault="009D6872" w:rsidP="00F7009D">
            <w:pPr>
              <w:pStyle w:val="TabellSlutsumma"/>
            </w:pPr>
            <w:r>
              <w:t>0,7</w:t>
            </w:r>
          </w:p>
        </w:tc>
        <w:tc>
          <w:tcPr>
            <w:tcW w:w="634" w:type="dxa"/>
            <w:tcBorders>
              <w:top w:val="single" w:sz="6" w:space="0" w:color="auto"/>
            </w:tcBorders>
            <w:tcMar>
              <w:left w:w="57" w:type="dxa"/>
              <w:right w:w="57" w:type="dxa"/>
            </w:tcMar>
            <w:vAlign w:val="bottom"/>
          </w:tcPr>
          <w:p w14:paraId="4007BF69" w14:textId="3B3B42F6" w:rsidR="00F7009D" w:rsidRPr="00933F17" w:rsidRDefault="009D6872" w:rsidP="00F7009D">
            <w:pPr>
              <w:pStyle w:val="TabellSlutsumma"/>
            </w:pPr>
            <w:r>
              <w:t>7,3</w:t>
            </w:r>
          </w:p>
        </w:tc>
      </w:tr>
      <w:tr w:rsidR="00F7009D" w14:paraId="6D5D8FD3" w14:textId="77777777" w:rsidTr="00F7009D">
        <w:tc>
          <w:tcPr>
            <w:tcW w:w="2717" w:type="dxa"/>
          </w:tcPr>
          <w:p w14:paraId="33969887" w14:textId="77777777" w:rsidR="00F7009D" w:rsidRDefault="009D6872" w:rsidP="00F7009D">
            <w:pPr>
              <w:pStyle w:val="TabellRader"/>
              <w:keepNext/>
              <w:keepLines/>
              <w:jc w:val="left"/>
            </w:pPr>
            <w:r>
              <w:t xml:space="preserve">  Uppbördsförskjutningar</w:t>
            </w:r>
          </w:p>
        </w:tc>
        <w:tc>
          <w:tcPr>
            <w:tcW w:w="633" w:type="dxa"/>
            <w:tcMar>
              <w:left w:w="57" w:type="dxa"/>
              <w:right w:w="57" w:type="dxa"/>
            </w:tcMar>
            <w:vAlign w:val="bottom"/>
          </w:tcPr>
          <w:p w14:paraId="3366453E" w14:textId="590B5867" w:rsidR="00F7009D" w:rsidRDefault="009D6872" w:rsidP="00F7009D">
            <w:pPr>
              <w:pStyle w:val="TabellRader"/>
              <w:rPr>
                <w:rFonts w:cs="Arial"/>
                <w:szCs w:val="16"/>
              </w:rPr>
            </w:pPr>
            <w:r>
              <w:t>-2,6</w:t>
            </w:r>
          </w:p>
        </w:tc>
        <w:tc>
          <w:tcPr>
            <w:tcW w:w="634" w:type="dxa"/>
            <w:tcMar>
              <w:left w:w="57" w:type="dxa"/>
              <w:right w:w="57" w:type="dxa"/>
            </w:tcMar>
            <w:vAlign w:val="bottom"/>
          </w:tcPr>
          <w:p w14:paraId="757B18F6" w14:textId="1C99EA0B" w:rsidR="00F7009D" w:rsidRDefault="009D6872" w:rsidP="00F7009D">
            <w:pPr>
              <w:pStyle w:val="TabellRader"/>
              <w:rPr>
                <w:rFonts w:cs="Arial"/>
                <w:szCs w:val="16"/>
              </w:rPr>
            </w:pPr>
            <w:r>
              <w:t>-9,3</w:t>
            </w:r>
          </w:p>
        </w:tc>
        <w:tc>
          <w:tcPr>
            <w:tcW w:w="634" w:type="dxa"/>
            <w:tcMar>
              <w:left w:w="57" w:type="dxa"/>
              <w:right w:w="57" w:type="dxa"/>
            </w:tcMar>
            <w:vAlign w:val="bottom"/>
          </w:tcPr>
          <w:p w14:paraId="0E79937A" w14:textId="3EA1718F" w:rsidR="00F7009D" w:rsidRDefault="009D6872" w:rsidP="00F7009D">
            <w:pPr>
              <w:pStyle w:val="TabellRader"/>
              <w:rPr>
                <w:rFonts w:cs="Arial"/>
                <w:szCs w:val="16"/>
              </w:rPr>
            </w:pPr>
            <w:r>
              <w:t>33,5</w:t>
            </w:r>
          </w:p>
        </w:tc>
        <w:tc>
          <w:tcPr>
            <w:tcW w:w="634" w:type="dxa"/>
            <w:tcMar>
              <w:left w:w="57" w:type="dxa"/>
              <w:right w:w="57" w:type="dxa"/>
            </w:tcMar>
            <w:vAlign w:val="bottom"/>
          </w:tcPr>
          <w:p w14:paraId="691B5768" w14:textId="383DE7BB" w:rsidR="00F7009D" w:rsidRDefault="009D6872" w:rsidP="00F7009D">
            <w:pPr>
              <w:pStyle w:val="TabellRader"/>
              <w:rPr>
                <w:rFonts w:cs="Arial"/>
                <w:szCs w:val="16"/>
              </w:rPr>
            </w:pPr>
            <w:r>
              <w:t>30,7</w:t>
            </w:r>
          </w:p>
        </w:tc>
        <w:tc>
          <w:tcPr>
            <w:tcW w:w="634" w:type="dxa"/>
            <w:tcMar>
              <w:left w:w="57" w:type="dxa"/>
              <w:right w:w="57" w:type="dxa"/>
            </w:tcMar>
            <w:vAlign w:val="bottom"/>
          </w:tcPr>
          <w:p w14:paraId="58F51170" w14:textId="3C79FFAD" w:rsidR="00F7009D" w:rsidRDefault="009D6872" w:rsidP="00F7009D">
            <w:pPr>
              <w:pStyle w:val="TabellRader"/>
              <w:rPr>
                <w:rFonts w:cs="Arial"/>
                <w:szCs w:val="16"/>
              </w:rPr>
            </w:pPr>
            <w:r>
              <w:t>9,2</w:t>
            </w:r>
          </w:p>
        </w:tc>
        <w:tc>
          <w:tcPr>
            <w:tcW w:w="633" w:type="dxa"/>
            <w:tcMar>
              <w:left w:w="57" w:type="dxa"/>
              <w:right w:w="57" w:type="dxa"/>
            </w:tcMar>
            <w:vAlign w:val="bottom"/>
          </w:tcPr>
          <w:p w14:paraId="4CAADBAA" w14:textId="058B2F2F" w:rsidR="00F7009D" w:rsidRDefault="009D6872" w:rsidP="00F7009D">
            <w:pPr>
              <w:pStyle w:val="TabellRader"/>
              <w:rPr>
                <w:rFonts w:cs="Arial"/>
                <w:szCs w:val="16"/>
              </w:rPr>
            </w:pPr>
            <w:r>
              <w:t>-3,6</w:t>
            </w:r>
          </w:p>
        </w:tc>
        <w:tc>
          <w:tcPr>
            <w:tcW w:w="634" w:type="dxa"/>
            <w:tcMar>
              <w:left w:w="57" w:type="dxa"/>
              <w:right w:w="57" w:type="dxa"/>
            </w:tcMar>
            <w:vAlign w:val="bottom"/>
          </w:tcPr>
          <w:p w14:paraId="51B9EAC3" w14:textId="0EC74584" w:rsidR="00F7009D" w:rsidRDefault="009D6872" w:rsidP="00F7009D">
            <w:pPr>
              <w:pStyle w:val="TabellRader"/>
              <w:rPr>
                <w:rFonts w:cs="Arial"/>
                <w:szCs w:val="16"/>
              </w:rPr>
            </w:pPr>
            <w:r>
              <w:t>2,0</w:t>
            </w:r>
          </w:p>
        </w:tc>
        <w:tc>
          <w:tcPr>
            <w:tcW w:w="634" w:type="dxa"/>
            <w:tcMar>
              <w:left w:w="57" w:type="dxa"/>
              <w:right w:w="57" w:type="dxa"/>
            </w:tcMar>
            <w:vAlign w:val="bottom"/>
          </w:tcPr>
          <w:p w14:paraId="64702B28" w14:textId="7BFF64B7" w:rsidR="00F7009D" w:rsidRDefault="009D6872" w:rsidP="00F7009D">
            <w:pPr>
              <w:pStyle w:val="TabellRader"/>
              <w:rPr>
                <w:rFonts w:cs="Arial"/>
                <w:szCs w:val="16"/>
              </w:rPr>
            </w:pPr>
            <w:r>
              <w:t>5,8</w:t>
            </w:r>
          </w:p>
        </w:tc>
        <w:tc>
          <w:tcPr>
            <w:tcW w:w="634" w:type="dxa"/>
            <w:tcMar>
              <w:left w:w="57" w:type="dxa"/>
              <w:right w:w="57" w:type="dxa"/>
            </w:tcMar>
            <w:vAlign w:val="bottom"/>
          </w:tcPr>
          <w:p w14:paraId="3E348216" w14:textId="7CADD186" w:rsidR="00F7009D" w:rsidRDefault="009D6872" w:rsidP="00F7009D">
            <w:pPr>
              <w:pStyle w:val="TabellRader"/>
              <w:rPr>
                <w:rFonts w:cs="Arial"/>
                <w:szCs w:val="16"/>
              </w:rPr>
            </w:pPr>
            <w:r>
              <w:t>2,6</w:t>
            </w:r>
          </w:p>
        </w:tc>
        <w:tc>
          <w:tcPr>
            <w:tcW w:w="634" w:type="dxa"/>
            <w:tcMar>
              <w:left w:w="57" w:type="dxa"/>
              <w:right w:w="57" w:type="dxa"/>
            </w:tcMar>
            <w:vAlign w:val="bottom"/>
          </w:tcPr>
          <w:p w14:paraId="7F6F56B0" w14:textId="07D1172E" w:rsidR="00F7009D" w:rsidRDefault="009D6872" w:rsidP="00F7009D">
            <w:pPr>
              <w:pStyle w:val="TabellRader"/>
              <w:rPr>
                <w:rFonts w:cs="Arial"/>
                <w:szCs w:val="16"/>
              </w:rPr>
            </w:pPr>
            <w:r>
              <w:t>8,0</w:t>
            </w:r>
          </w:p>
        </w:tc>
      </w:tr>
      <w:tr w:rsidR="00F7009D" w14:paraId="01A02B85" w14:textId="77777777" w:rsidTr="00F7009D">
        <w:tc>
          <w:tcPr>
            <w:tcW w:w="2717" w:type="dxa"/>
          </w:tcPr>
          <w:p w14:paraId="39639574" w14:textId="77777777" w:rsidR="00F7009D" w:rsidRDefault="009D6872" w:rsidP="00F7009D">
            <w:pPr>
              <w:pStyle w:val="TabellRader"/>
              <w:keepNext/>
              <w:keepLines/>
              <w:jc w:val="left"/>
            </w:pPr>
            <w:r>
              <w:t xml:space="preserve">  Betalningsförskjutningar</w:t>
            </w:r>
          </w:p>
        </w:tc>
        <w:tc>
          <w:tcPr>
            <w:tcW w:w="633" w:type="dxa"/>
            <w:tcMar>
              <w:left w:w="57" w:type="dxa"/>
              <w:right w:w="57" w:type="dxa"/>
            </w:tcMar>
            <w:vAlign w:val="bottom"/>
          </w:tcPr>
          <w:p w14:paraId="3C694A19" w14:textId="043026E1" w:rsidR="00F7009D" w:rsidRDefault="009D6872" w:rsidP="00F7009D">
            <w:pPr>
              <w:pStyle w:val="TabellRader"/>
              <w:rPr>
                <w:rFonts w:cs="Arial"/>
                <w:szCs w:val="16"/>
              </w:rPr>
            </w:pPr>
            <w:r>
              <w:t>-22,7</w:t>
            </w:r>
          </w:p>
        </w:tc>
        <w:tc>
          <w:tcPr>
            <w:tcW w:w="634" w:type="dxa"/>
            <w:tcMar>
              <w:left w:w="57" w:type="dxa"/>
              <w:right w:w="57" w:type="dxa"/>
            </w:tcMar>
            <w:vAlign w:val="bottom"/>
          </w:tcPr>
          <w:p w14:paraId="2E4C7B72" w14:textId="1070307B" w:rsidR="00F7009D" w:rsidRDefault="009D6872" w:rsidP="00F7009D">
            <w:pPr>
              <w:pStyle w:val="TabellRader"/>
              <w:rPr>
                <w:rFonts w:cs="Arial"/>
                <w:szCs w:val="16"/>
              </w:rPr>
            </w:pPr>
            <w:r>
              <w:t>-1,1</w:t>
            </w:r>
          </w:p>
        </w:tc>
        <w:tc>
          <w:tcPr>
            <w:tcW w:w="634" w:type="dxa"/>
            <w:tcMar>
              <w:left w:w="57" w:type="dxa"/>
              <w:right w:w="57" w:type="dxa"/>
            </w:tcMar>
            <w:vAlign w:val="bottom"/>
          </w:tcPr>
          <w:p w14:paraId="4728A080" w14:textId="2147314F" w:rsidR="00F7009D" w:rsidRDefault="009D6872" w:rsidP="00F7009D">
            <w:pPr>
              <w:pStyle w:val="TabellRader"/>
              <w:rPr>
                <w:rFonts w:cs="Arial"/>
                <w:szCs w:val="16"/>
              </w:rPr>
            </w:pPr>
            <w:r>
              <w:t>11,5</w:t>
            </w:r>
          </w:p>
        </w:tc>
        <w:tc>
          <w:tcPr>
            <w:tcW w:w="634" w:type="dxa"/>
            <w:tcMar>
              <w:left w:w="57" w:type="dxa"/>
              <w:right w:w="57" w:type="dxa"/>
            </w:tcMar>
            <w:vAlign w:val="bottom"/>
          </w:tcPr>
          <w:p w14:paraId="7CA23167" w14:textId="58581654" w:rsidR="00F7009D" w:rsidRDefault="009D6872" w:rsidP="00F7009D">
            <w:pPr>
              <w:pStyle w:val="TabellRader"/>
              <w:rPr>
                <w:rFonts w:cs="Arial"/>
                <w:szCs w:val="16"/>
              </w:rPr>
            </w:pPr>
            <w:r>
              <w:t>-16,1</w:t>
            </w:r>
          </w:p>
        </w:tc>
        <w:tc>
          <w:tcPr>
            <w:tcW w:w="634" w:type="dxa"/>
            <w:tcMar>
              <w:left w:w="57" w:type="dxa"/>
              <w:right w:w="57" w:type="dxa"/>
            </w:tcMar>
            <w:vAlign w:val="bottom"/>
          </w:tcPr>
          <w:p w14:paraId="754E33A0" w14:textId="083A37ED" w:rsidR="00F7009D" w:rsidRDefault="009D6872" w:rsidP="00F7009D">
            <w:pPr>
              <w:pStyle w:val="TabellRader"/>
              <w:rPr>
                <w:rFonts w:cs="Arial"/>
                <w:szCs w:val="16"/>
              </w:rPr>
            </w:pPr>
            <w:r>
              <w:t>-33,1</w:t>
            </w:r>
          </w:p>
        </w:tc>
        <w:tc>
          <w:tcPr>
            <w:tcW w:w="633" w:type="dxa"/>
            <w:tcMar>
              <w:left w:w="57" w:type="dxa"/>
              <w:right w:w="57" w:type="dxa"/>
            </w:tcMar>
            <w:vAlign w:val="bottom"/>
          </w:tcPr>
          <w:p w14:paraId="541F8107" w14:textId="1CD086B3" w:rsidR="00F7009D" w:rsidRDefault="009D6872" w:rsidP="00F7009D">
            <w:pPr>
              <w:pStyle w:val="TabellRader"/>
              <w:rPr>
                <w:rFonts w:cs="Arial"/>
                <w:szCs w:val="16"/>
              </w:rPr>
            </w:pPr>
            <w:r>
              <w:t>-14,4</w:t>
            </w:r>
          </w:p>
        </w:tc>
        <w:tc>
          <w:tcPr>
            <w:tcW w:w="634" w:type="dxa"/>
            <w:tcMar>
              <w:left w:w="57" w:type="dxa"/>
              <w:right w:w="57" w:type="dxa"/>
            </w:tcMar>
            <w:vAlign w:val="bottom"/>
          </w:tcPr>
          <w:p w14:paraId="57A5C5C7" w14:textId="63014ACB" w:rsidR="00F7009D" w:rsidRDefault="009D6872" w:rsidP="00F7009D">
            <w:pPr>
              <w:pStyle w:val="TabellRader"/>
              <w:rPr>
                <w:rFonts w:cs="Arial"/>
                <w:szCs w:val="16"/>
              </w:rPr>
            </w:pPr>
            <w:r>
              <w:t>-2,6</w:t>
            </w:r>
          </w:p>
        </w:tc>
        <w:tc>
          <w:tcPr>
            <w:tcW w:w="634" w:type="dxa"/>
            <w:tcMar>
              <w:left w:w="57" w:type="dxa"/>
              <w:right w:w="57" w:type="dxa"/>
            </w:tcMar>
            <w:vAlign w:val="bottom"/>
          </w:tcPr>
          <w:p w14:paraId="0DA15423" w14:textId="4CE969B7" w:rsidR="00F7009D" w:rsidRDefault="009D6872" w:rsidP="00F7009D">
            <w:pPr>
              <w:pStyle w:val="TabellRader"/>
              <w:rPr>
                <w:rFonts w:cs="Arial"/>
                <w:szCs w:val="16"/>
              </w:rPr>
            </w:pPr>
            <w:r>
              <w:t>1,5</w:t>
            </w:r>
          </w:p>
        </w:tc>
        <w:tc>
          <w:tcPr>
            <w:tcW w:w="634" w:type="dxa"/>
            <w:tcMar>
              <w:left w:w="57" w:type="dxa"/>
              <w:right w:w="57" w:type="dxa"/>
            </w:tcMar>
            <w:vAlign w:val="bottom"/>
          </w:tcPr>
          <w:p w14:paraId="01258B53" w14:textId="7ED8C69D" w:rsidR="00F7009D" w:rsidRDefault="009D6872" w:rsidP="00F7009D">
            <w:pPr>
              <w:pStyle w:val="TabellRader"/>
              <w:rPr>
                <w:rFonts w:cs="Arial"/>
                <w:szCs w:val="16"/>
              </w:rPr>
            </w:pPr>
            <w:r>
              <w:t>-2,0</w:t>
            </w:r>
          </w:p>
        </w:tc>
        <w:tc>
          <w:tcPr>
            <w:tcW w:w="634" w:type="dxa"/>
            <w:tcMar>
              <w:left w:w="57" w:type="dxa"/>
              <w:right w:w="57" w:type="dxa"/>
            </w:tcMar>
            <w:vAlign w:val="bottom"/>
          </w:tcPr>
          <w:p w14:paraId="185EA301" w14:textId="4044F138" w:rsidR="00F7009D" w:rsidRDefault="009D6872" w:rsidP="00F7009D">
            <w:pPr>
              <w:pStyle w:val="TabellRader"/>
              <w:rPr>
                <w:rFonts w:cs="Arial"/>
                <w:szCs w:val="16"/>
              </w:rPr>
            </w:pPr>
            <w:r>
              <w:t>-0,7</w:t>
            </w:r>
          </w:p>
        </w:tc>
      </w:tr>
      <w:tr w:rsidR="00F7009D" w14:paraId="322C8CDF" w14:textId="77777777" w:rsidTr="00F7009D">
        <w:tc>
          <w:tcPr>
            <w:tcW w:w="2717" w:type="dxa"/>
          </w:tcPr>
          <w:p w14:paraId="78B2373C" w14:textId="77777777" w:rsidR="00F7009D" w:rsidRDefault="009D6872" w:rsidP="00F7009D">
            <w:pPr>
              <w:pStyle w:val="TabellRader"/>
              <w:keepNext/>
              <w:keepLines/>
              <w:jc w:val="left"/>
            </w:pPr>
            <w:r>
              <w:t xml:space="preserve">    varav kommuner och landsting</w:t>
            </w:r>
          </w:p>
        </w:tc>
        <w:tc>
          <w:tcPr>
            <w:tcW w:w="633" w:type="dxa"/>
            <w:tcMar>
              <w:left w:w="57" w:type="dxa"/>
              <w:right w:w="57" w:type="dxa"/>
            </w:tcMar>
            <w:vAlign w:val="bottom"/>
          </w:tcPr>
          <w:p w14:paraId="67FDFDE8" w14:textId="40DA609B" w:rsidR="00F7009D" w:rsidRDefault="009D6872" w:rsidP="00F7009D">
            <w:pPr>
              <w:pStyle w:val="TabellRader"/>
              <w:rPr>
                <w:rFonts w:cs="Arial"/>
                <w:szCs w:val="16"/>
              </w:rPr>
            </w:pPr>
            <w:r>
              <w:t>-22,1</w:t>
            </w:r>
          </w:p>
        </w:tc>
        <w:tc>
          <w:tcPr>
            <w:tcW w:w="634" w:type="dxa"/>
            <w:tcMar>
              <w:left w:w="57" w:type="dxa"/>
              <w:right w:w="57" w:type="dxa"/>
            </w:tcMar>
            <w:vAlign w:val="bottom"/>
          </w:tcPr>
          <w:p w14:paraId="160299B5" w14:textId="1433A1BC" w:rsidR="00F7009D" w:rsidRDefault="009D6872" w:rsidP="00F7009D">
            <w:pPr>
              <w:pStyle w:val="TabellRader"/>
              <w:rPr>
                <w:rFonts w:cs="Arial"/>
                <w:szCs w:val="16"/>
              </w:rPr>
            </w:pPr>
            <w:r>
              <w:t>13,3</w:t>
            </w:r>
          </w:p>
        </w:tc>
        <w:tc>
          <w:tcPr>
            <w:tcW w:w="634" w:type="dxa"/>
            <w:tcMar>
              <w:left w:w="57" w:type="dxa"/>
              <w:right w:w="57" w:type="dxa"/>
            </w:tcMar>
            <w:vAlign w:val="bottom"/>
          </w:tcPr>
          <w:p w14:paraId="7CCF61DB" w14:textId="2256172F" w:rsidR="00F7009D" w:rsidRDefault="009D6872" w:rsidP="00F7009D">
            <w:pPr>
              <w:pStyle w:val="TabellRader"/>
              <w:rPr>
                <w:rFonts w:cs="Arial"/>
                <w:szCs w:val="16"/>
              </w:rPr>
            </w:pPr>
            <w:r>
              <w:t>28,1</w:t>
            </w:r>
          </w:p>
        </w:tc>
        <w:tc>
          <w:tcPr>
            <w:tcW w:w="634" w:type="dxa"/>
            <w:tcMar>
              <w:left w:w="57" w:type="dxa"/>
              <w:right w:w="57" w:type="dxa"/>
            </w:tcMar>
            <w:vAlign w:val="bottom"/>
          </w:tcPr>
          <w:p w14:paraId="3AEA1C19" w14:textId="0E9ED62E" w:rsidR="00F7009D" w:rsidRDefault="009D6872" w:rsidP="00F7009D">
            <w:pPr>
              <w:pStyle w:val="TabellRader"/>
              <w:rPr>
                <w:rFonts w:cs="Arial"/>
                <w:szCs w:val="16"/>
              </w:rPr>
            </w:pPr>
            <w:r>
              <w:t>-0,2</w:t>
            </w:r>
          </w:p>
        </w:tc>
        <w:tc>
          <w:tcPr>
            <w:tcW w:w="634" w:type="dxa"/>
            <w:tcMar>
              <w:left w:w="57" w:type="dxa"/>
              <w:right w:w="57" w:type="dxa"/>
            </w:tcMar>
            <w:vAlign w:val="bottom"/>
          </w:tcPr>
          <w:p w14:paraId="4244C991" w14:textId="4405CF22" w:rsidR="00F7009D" w:rsidRDefault="009D6872" w:rsidP="00F7009D">
            <w:pPr>
              <w:pStyle w:val="TabellRader"/>
              <w:rPr>
                <w:rFonts w:cs="Arial"/>
                <w:szCs w:val="16"/>
              </w:rPr>
            </w:pPr>
            <w:r>
              <w:t>-13,2</w:t>
            </w:r>
          </w:p>
        </w:tc>
        <w:tc>
          <w:tcPr>
            <w:tcW w:w="633" w:type="dxa"/>
            <w:tcMar>
              <w:left w:w="57" w:type="dxa"/>
              <w:right w:w="57" w:type="dxa"/>
            </w:tcMar>
            <w:vAlign w:val="bottom"/>
          </w:tcPr>
          <w:p w14:paraId="63F59B63" w14:textId="3E3DD698" w:rsidR="00F7009D" w:rsidRDefault="009D6872" w:rsidP="00F7009D">
            <w:pPr>
              <w:pStyle w:val="TabellRader"/>
              <w:rPr>
                <w:rFonts w:cs="Arial"/>
                <w:szCs w:val="16"/>
              </w:rPr>
            </w:pPr>
            <w:r>
              <w:t>-4,2</w:t>
            </w:r>
          </w:p>
        </w:tc>
        <w:tc>
          <w:tcPr>
            <w:tcW w:w="634" w:type="dxa"/>
            <w:tcMar>
              <w:left w:w="57" w:type="dxa"/>
              <w:right w:w="57" w:type="dxa"/>
            </w:tcMar>
            <w:vAlign w:val="bottom"/>
          </w:tcPr>
          <w:p w14:paraId="60570B64" w14:textId="6F18A3A3" w:rsidR="00F7009D" w:rsidRDefault="009D6872" w:rsidP="00F7009D">
            <w:pPr>
              <w:pStyle w:val="TabellRader"/>
              <w:rPr>
                <w:rFonts w:cs="Arial"/>
                <w:szCs w:val="16"/>
              </w:rPr>
            </w:pPr>
            <w:r>
              <w:t>4,1</w:t>
            </w:r>
          </w:p>
        </w:tc>
        <w:tc>
          <w:tcPr>
            <w:tcW w:w="634" w:type="dxa"/>
            <w:tcMar>
              <w:left w:w="57" w:type="dxa"/>
              <w:right w:w="57" w:type="dxa"/>
            </w:tcMar>
            <w:vAlign w:val="bottom"/>
          </w:tcPr>
          <w:p w14:paraId="065CE0C9" w14:textId="0CE036A4" w:rsidR="00F7009D" w:rsidRDefault="009D6872" w:rsidP="00F7009D">
            <w:pPr>
              <w:pStyle w:val="TabellRader"/>
              <w:rPr>
                <w:rFonts w:cs="Arial"/>
                <w:szCs w:val="16"/>
              </w:rPr>
            </w:pPr>
            <w:r>
              <w:t>-1,5</w:t>
            </w:r>
          </w:p>
        </w:tc>
        <w:tc>
          <w:tcPr>
            <w:tcW w:w="634" w:type="dxa"/>
            <w:tcMar>
              <w:left w:w="57" w:type="dxa"/>
              <w:right w:w="57" w:type="dxa"/>
            </w:tcMar>
            <w:vAlign w:val="bottom"/>
          </w:tcPr>
          <w:p w14:paraId="34283040" w14:textId="6D120702" w:rsidR="00F7009D" w:rsidRDefault="009D6872" w:rsidP="00F7009D">
            <w:pPr>
              <w:pStyle w:val="TabellRader"/>
              <w:rPr>
                <w:rFonts w:cs="Arial"/>
                <w:szCs w:val="16"/>
              </w:rPr>
            </w:pPr>
            <w:r>
              <w:t>1,0</w:t>
            </w:r>
          </w:p>
        </w:tc>
        <w:tc>
          <w:tcPr>
            <w:tcW w:w="634" w:type="dxa"/>
            <w:tcMar>
              <w:left w:w="57" w:type="dxa"/>
              <w:right w:w="57" w:type="dxa"/>
            </w:tcMar>
            <w:vAlign w:val="bottom"/>
          </w:tcPr>
          <w:p w14:paraId="04CFC7B1" w14:textId="0FCB633C" w:rsidR="00F7009D" w:rsidRDefault="009D6872" w:rsidP="00F7009D">
            <w:pPr>
              <w:pStyle w:val="TabellRader"/>
              <w:rPr>
                <w:rFonts w:cs="Arial"/>
                <w:szCs w:val="16"/>
              </w:rPr>
            </w:pPr>
            <w:r>
              <w:t>1,6</w:t>
            </w:r>
          </w:p>
        </w:tc>
      </w:tr>
      <w:tr w:rsidR="00F7009D" w14:paraId="1CC58BB9" w14:textId="77777777" w:rsidTr="00F7009D">
        <w:tc>
          <w:tcPr>
            <w:tcW w:w="2717" w:type="dxa"/>
          </w:tcPr>
          <w:p w14:paraId="722509FF" w14:textId="77777777" w:rsidR="00F7009D" w:rsidRDefault="009D6872" w:rsidP="00F7009D">
            <w:pPr>
              <w:pStyle w:val="TabellRader"/>
              <w:keepNext/>
              <w:keepLines/>
              <w:jc w:val="left"/>
            </w:pPr>
            <w:r>
              <w:t xml:space="preserve">    varav ålderspensionssystemet</w:t>
            </w:r>
          </w:p>
        </w:tc>
        <w:tc>
          <w:tcPr>
            <w:tcW w:w="633" w:type="dxa"/>
            <w:tcMar>
              <w:left w:w="57" w:type="dxa"/>
              <w:right w:w="57" w:type="dxa"/>
            </w:tcMar>
            <w:vAlign w:val="bottom"/>
          </w:tcPr>
          <w:p w14:paraId="11FD6451" w14:textId="19958E1C" w:rsidR="00F7009D" w:rsidRDefault="009D6872" w:rsidP="00F7009D">
            <w:pPr>
              <w:pStyle w:val="TabellRader"/>
              <w:rPr>
                <w:rFonts w:cs="Arial"/>
                <w:szCs w:val="16"/>
              </w:rPr>
            </w:pPr>
            <w:r>
              <w:t>-1,3</w:t>
            </w:r>
          </w:p>
        </w:tc>
        <w:tc>
          <w:tcPr>
            <w:tcW w:w="634" w:type="dxa"/>
            <w:tcMar>
              <w:left w:w="57" w:type="dxa"/>
              <w:right w:w="57" w:type="dxa"/>
            </w:tcMar>
            <w:vAlign w:val="bottom"/>
          </w:tcPr>
          <w:p w14:paraId="40FE2176" w14:textId="642A853E" w:rsidR="00F7009D" w:rsidRDefault="009D6872" w:rsidP="00F7009D">
            <w:pPr>
              <w:pStyle w:val="TabellRader"/>
              <w:rPr>
                <w:rFonts w:cs="Arial"/>
                <w:szCs w:val="16"/>
              </w:rPr>
            </w:pPr>
            <w:r>
              <w:t>2,9</w:t>
            </w:r>
          </w:p>
        </w:tc>
        <w:tc>
          <w:tcPr>
            <w:tcW w:w="634" w:type="dxa"/>
            <w:tcMar>
              <w:left w:w="57" w:type="dxa"/>
              <w:right w:w="57" w:type="dxa"/>
            </w:tcMar>
            <w:vAlign w:val="bottom"/>
          </w:tcPr>
          <w:p w14:paraId="705681E2" w14:textId="0321FF28" w:rsidR="00F7009D" w:rsidRDefault="009D6872" w:rsidP="00F7009D">
            <w:pPr>
              <w:pStyle w:val="TabellRader"/>
              <w:rPr>
                <w:rFonts w:cs="Arial"/>
                <w:szCs w:val="16"/>
              </w:rPr>
            </w:pPr>
            <w:r>
              <w:t>0,7</w:t>
            </w:r>
          </w:p>
        </w:tc>
        <w:tc>
          <w:tcPr>
            <w:tcW w:w="634" w:type="dxa"/>
            <w:tcMar>
              <w:left w:w="57" w:type="dxa"/>
              <w:right w:w="57" w:type="dxa"/>
            </w:tcMar>
            <w:vAlign w:val="bottom"/>
          </w:tcPr>
          <w:p w14:paraId="41C1A906" w14:textId="0546B5C7" w:rsidR="00F7009D" w:rsidRDefault="009D6872" w:rsidP="00F7009D">
            <w:pPr>
              <w:pStyle w:val="TabellRader"/>
              <w:rPr>
                <w:rFonts w:cs="Arial"/>
                <w:szCs w:val="16"/>
              </w:rPr>
            </w:pPr>
            <w:r>
              <w:t>0,9</w:t>
            </w:r>
          </w:p>
        </w:tc>
        <w:tc>
          <w:tcPr>
            <w:tcW w:w="634" w:type="dxa"/>
            <w:tcMar>
              <w:left w:w="57" w:type="dxa"/>
              <w:right w:w="57" w:type="dxa"/>
            </w:tcMar>
            <w:vAlign w:val="bottom"/>
          </w:tcPr>
          <w:p w14:paraId="3D7E10A4" w14:textId="2D7CB9DC" w:rsidR="00F7009D" w:rsidRDefault="009D6872" w:rsidP="00F7009D">
            <w:pPr>
              <w:pStyle w:val="TabellRader"/>
              <w:rPr>
                <w:rFonts w:cs="Arial"/>
                <w:szCs w:val="16"/>
              </w:rPr>
            </w:pPr>
            <w:r>
              <w:t>-0,4</w:t>
            </w:r>
          </w:p>
        </w:tc>
        <w:tc>
          <w:tcPr>
            <w:tcW w:w="633" w:type="dxa"/>
            <w:tcMar>
              <w:left w:w="57" w:type="dxa"/>
              <w:right w:w="57" w:type="dxa"/>
            </w:tcMar>
            <w:vAlign w:val="bottom"/>
          </w:tcPr>
          <w:p w14:paraId="285125AB" w14:textId="17AB174B" w:rsidR="00F7009D" w:rsidRDefault="009D6872" w:rsidP="00F7009D">
            <w:pPr>
              <w:pStyle w:val="TabellRader"/>
              <w:rPr>
                <w:rFonts w:cs="Arial"/>
                <w:szCs w:val="16"/>
              </w:rPr>
            </w:pPr>
            <w:r>
              <w:t>-0,2</w:t>
            </w:r>
          </w:p>
        </w:tc>
        <w:tc>
          <w:tcPr>
            <w:tcW w:w="634" w:type="dxa"/>
            <w:tcMar>
              <w:left w:w="57" w:type="dxa"/>
              <w:right w:w="57" w:type="dxa"/>
            </w:tcMar>
            <w:vAlign w:val="bottom"/>
          </w:tcPr>
          <w:p w14:paraId="4C1ECC8A" w14:textId="11FB2527" w:rsidR="00F7009D" w:rsidRDefault="009D6872" w:rsidP="00F7009D">
            <w:pPr>
              <w:pStyle w:val="TabellRader"/>
              <w:rPr>
                <w:rFonts w:cs="Arial"/>
                <w:szCs w:val="16"/>
              </w:rPr>
            </w:pPr>
            <w:r>
              <w:t>1,0</w:t>
            </w:r>
          </w:p>
        </w:tc>
        <w:tc>
          <w:tcPr>
            <w:tcW w:w="634" w:type="dxa"/>
            <w:tcMar>
              <w:left w:w="57" w:type="dxa"/>
              <w:right w:w="57" w:type="dxa"/>
            </w:tcMar>
            <w:vAlign w:val="bottom"/>
          </w:tcPr>
          <w:p w14:paraId="5499A58B" w14:textId="57C837CC" w:rsidR="00F7009D" w:rsidRDefault="009D6872" w:rsidP="00F7009D">
            <w:pPr>
              <w:pStyle w:val="TabellRader"/>
              <w:rPr>
                <w:rFonts w:cs="Arial"/>
                <w:szCs w:val="16"/>
              </w:rPr>
            </w:pPr>
            <w:r>
              <w:t>0,9</w:t>
            </w:r>
          </w:p>
        </w:tc>
        <w:tc>
          <w:tcPr>
            <w:tcW w:w="634" w:type="dxa"/>
            <w:tcMar>
              <w:left w:w="57" w:type="dxa"/>
              <w:right w:w="57" w:type="dxa"/>
            </w:tcMar>
            <w:vAlign w:val="bottom"/>
          </w:tcPr>
          <w:p w14:paraId="2570B66A" w14:textId="34E324B4" w:rsidR="00F7009D" w:rsidRDefault="009D6872" w:rsidP="00F7009D">
            <w:pPr>
              <w:pStyle w:val="TabellRader"/>
              <w:rPr>
                <w:rFonts w:cs="Arial"/>
                <w:szCs w:val="16"/>
              </w:rPr>
            </w:pPr>
            <w:r>
              <w:t>0,9</w:t>
            </w:r>
          </w:p>
        </w:tc>
        <w:tc>
          <w:tcPr>
            <w:tcW w:w="634" w:type="dxa"/>
            <w:tcMar>
              <w:left w:w="57" w:type="dxa"/>
              <w:right w:w="57" w:type="dxa"/>
            </w:tcMar>
            <w:vAlign w:val="bottom"/>
          </w:tcPr>
          <w:p w14:paraId="7012D014" w14:textId="761550BD" w:rsidR="00F7009D" w:rsidRDefault="009D6872" w:rsidP="00F7009D">
            <w:pPr>
              <w:pStyle w:val="TabellRader"/>
              <w:rPr>
                <w:rFonts w:cs="Arial"/>
                <w:szCs w:val="16"/>
              </w:rPr>
            </w:pPr>
            <w:r>
              <w:t>0,9</w:t>
            </w:r>
          </w:p>
        </w:tc>
      </w:tr>
      <w:tr w:rsidR="00F7009D" w14:paraId="2DBE6D7F" w14:textId="77777777" w:rsidTr="00F7009D">
        <w:tc>
          <w:tcPr>
            <w:tcW w:w="2717" w:type="dxa"/>
          </w:tcPr>
          <w:p w14:paraId="618E06CE" w14:textId="77777777" w:rsidR="00F7009D" w:rsidRDefault="009D6872" w:rsidP="00F7009D">
            <w:pPr>
              <w:pStyle w:val="TabellRader"/>
              <w:keepNext/>
              <w:keepLines/>
              <w:jc w:val="left"/>
            </w:pPr>
            <w:r>
              <w:t xml:space="preserve">    varav privat sektor</w:t>
            </w:r>
          </w:p>
        </w:tc>
        <w:tc>
          <w:tcPr>
            <w:tcW w:w="633" w:type="dxa"/>
            <w:tcMar>
              <w:left w:w="57" w:type="dxa"/>
              <w:right w:w="57" w:type="dxa"/>
            </w:tcMar>
            <w:vAlign w:val="bottom"/>
          </w:tcPr>
          <w:p w14:paraId="20A7FB6F" w14:textId="3F47FD1A" w:rsidR="00F7009D" w:rsidRDefault="009D6872" w:rsidP="00F7009D">
            <w:pPr>
              <w:pStyle w:val="TabellRader"/>
              <w:rPr>
                <w:rFonts w:cs="Arial"/>
                <w:szCs w:val="16"/>
              </w:rPr>
            </w:pPr>
            <w:r>
              <w:t>-4,7</w:t>
            </w:r>
          </w:p>
        </w:tc>
        <w:tc>
          <w:tcPr>
            <w:tcW w:w="634" w:type="dxa"/>
            <w:tcMar>
              <w:left w:w="57" w:type="dxa"/>
              <w:right w:w="57" w:type="dxa"/>
            </w:tcMar>
            <w:vAlign w:val="bottom"/>
          </w:tcPr>
          <w:p w14:paraId="676588B2" w14:textId="018B9017" w:rsidR="00F7009D" w:rsidRDefault="009D6872" w:rsidP="00F7009D">
            <w:pPr>
              <w:pStyle w:val="TabellRader"/>
              <w:rPr>
                <w:rFonts w:cs="Arial"/>
                <w:szCs w:val="16"/>
              </w:rPr>
            </w:pPr>
            <w:r>
              <w:t>-16,3</w:t>
            </w:r>
          </w:p>
        </w:tc>
        <w:tc>
          <w:tcPr>
            <w:tcW w:w="634" w:type="dxa"/>
            <w:tcMar>
              <w:left w:w="57" w:type="dxa"/>
              <w:right w:w="57" w:type="dxa"/>
            </w:tcMar>
            <w:vAlign w:val="bottom"/>
          </w:tcPr>
          <w:p w14:paraId="3D39F76C" w14:textId="0255C19F" w:rsidR="00F7009D" w:rsidRDefault="009D6872" w:rsidP="00F7009D">
            <w:pPr>
              <w:pStyle w:val="TabellRader"/>
              <w:rPr>
                <w:rFonts w:cs="Arial"/>
                <w:szCs w:val="16"/>
              </w:rPr>
            </w:pPr>
            <w:r>
              <w:t>-16,9</w:t>
            </w:r>
          </w:p>
        </w:tc>
        <w:tc>
          <w:tcPr>
            <w:tcW w:w="634" w:type="dxa"/>
            <w:tcMar>
              <w:left w:w="57" w:type="dxa"/>
              <w:right w:w="57" w:type="dxa"/>
            </w:tcMar>
            <w:vAlign w:val="bottom"/>
          </w:tcPr>
          <w:p w14:paraId="73D5AD24" w14:textId="06399538" w:rsidR="00F7009D" w:rsidRDefault="009D6872" w:rsidP="00F7009D">
            <w:pPr>
              <w:pStyle w:val="TabellRader"/>
              <w:rPr>
                <w:rFonts w:cs="Arial"/>
                <w:szCs w:val="16"/>
              </w:rPr>
            </w:pPr>
            <w:r>
              <w:t>-17,2</w:t>
            </w:r>
          </w:p>
        </w:tc>
        <w:tc>
          <w:tcPr>
            <w:tcW w:w="634" w:type="dxa"/>
            <w:tcMar>
              <w:left w:w="57" w:type="dxa"/>
              <w:right w:w="57" w:type="dxa"/>
            </w:tcMar>
            <w:vAlign w:val="bottom"/>
          </w:tcPr>
          <w:p w14:paraId="67604625" w14:textId="24B2FF3F" w:rsidR="00F7009D" w:rsidRDefault="009D6872" w:rsidP="00F7009D">
            <w:pPr>
              <w:pStyle w:val="TabellRader"/>
              <w:rPr>
                <w:rFonts w:cs="Arial"/>
                <w:szCs w:val="16"/>
              </w:rPr>
            </w:pPr>
            <w:r>
              <w:t>-20,2</w:t>
            </w:r>
          </w:p>
        </w:tc>
        <w:tc>
          <w:tcPr>
            <w:tcW w:w="633" w:type="dxa"/>
            <w:tcMar>
              <w:left w:w="57" w:type="dxa"/>
              <w:right w:w="57" w:type="dxa"/>
            </w:tcMar>
            <w:vAlign w:val="bottom"/>
          </w:tcPr>
          <w:p w14:paraId="736FF43F" w14:textId="7780FBF5" w:rsidR="00F7009D" w:rsidRDefault="009D6872" w:rsidP="00F7009D">
            <w:pPr>
              <w:pStyle w:val="TabellRader"/>
              <w:rPr>
                <w:rFonts w:cs="Arial"/>
                <w:szCs w:val="16"/>
              </w:rPr>
            </w:pPr>
            <w:r>
              <w:t>-8,0</w:t>
            </w:r>
          </w:p>
        </w:tc>
        <w:tc>
          <w:tcPr>
            <w:tcW w:w="634" w:type="dxa"/>
            <w:tcMar>
              <w:left w:w="57" w:type="dxa"/>
              <w:right w:w="57" w:type="dxa"/>
            </w:tcMar>
            <w:vAlign w:val="bottom"/>
          </w:tcPr>
          <w:p w14:paraId="28FA09ED" w14:textId="2E305B62" w:rsidR="00F7009D" w:rsidRDefault="009D6872" w:rsidP="00F7009D">
            <w:pPr>
              <w:pStyle w:val="TabellRader"/>
              <w:rPr>
                <w:rFonts w:cs="Arial"/>
                <w:szCs w:val="16"/>
              </w:rPr>
            </w:pPr>
            <w:r>
              <w:t>-4,1</w:t>
            </w:r>
          </w:p>
        </w:tc>
        <w:tc>
          <w:tcPr>
            <w:tcW w:w="634" w:type="dxa"/>
            <w:tcMar>
              <w:left w:w="57" w:type="dxa"/>
              <w:right w:w="57" w:type="dxa"/>
            </w:tcMar>
            <w:vAlign w:val="bottom"/>
          </w:tcPr>
          <w:p w14:paraId="1B5B984D" w14:textId="6567668F" w:rsidR="00F7009D" w:rsidRDefault="009D6872" w:rsidP="00F7009D">
            <w:pPr>
              <w:pStyle w:val="TabellRader"/>
              <w:rPr>
                <w:rFonts w:cs="Arial"/>
                <w:szCs w:val="16"/>
              </w:rPr>
            </w:pPr>
            <w:r>
              <w:t>-3,1</w:t>
            </w:r>
          </w:p>
        </w:tc>
        <w:tc>
          <w:tcPr>
            <w:tcW w:w="634" w:type="dxa"/>
            <w:tcMar>
              <w:left w:w="57" w:type="dxa"/>
              <w:right w:w="57" w:type="dxa"/>
            </w:tcMar>
            <w:vAlign w:val="bottom"/>
          </w:tcPr>
          <w:p w14:paraId="23EE753A" w14:textId="1E6BF81D" w:rsidR="00F7009D" w:rsidRDefault="009D6872" w:rsidP="00F7009D">
            <w:pPr>
              <w:pStyle w:val="TabellRader"/>
              <w:rPr>
                <w:rFonts w:cs="Arial"/>
                <w:szCs w:val="16"/>
              </w:rPr>
            </w:pPr>
            <w:r>
              <w:t>-4,0</w:t>
            </w:r>
          </w:p>
        </w:tc>
        <w:tc>
          <w:tcPr>
            <w:tcW w:w="634" w:type="dxa"/>
            <w:tcMar>
              <w:left w:w="57" w:type="dxa"/>
              <w:right w:w="57" w:type="dxa"/>
            </w:tcMar>
            <w:vAlign w:val="bottom"/>
          </w:tcPr>
          <w:p w14:paraId="0E13EED7" w14:textId="1B821AA2" w:rsidR="00F7009D" w:rsidRDefault="009D6872" w:rsidP="00F7009D">
            <w:pPr>
              <w:pStyle w:val="TabellRader"/>
              <w:rPr>
                <w:rFonts w:cs="Arial"/>
                <w:szCs w:val="16"/>
              </w:rPr>
            </w:pPr>
            <w:r>
              <w:t>-3,3</w:t>
            </w:r>
          </w:p>
        </w:tc>
      </w:tr>
      <w:tr w:rsidR="00F7009D" w14:paraId="4032BA05" w14:textId="77777777" w:rsidTr="00F7009D">
        <w:tc>
          <w:tcPr>
            <w:tcW w:w="2717" w:type="dxa"/>
          </w:tcPr>
          <w:p w14:paraId="7D7B6E3C" w14:textId="77777777" w:rsidR="00F7009D" w:rsidRDefault="009D6872" w:rsidP="00F7009D">
            <w:pPr>
              <w:pStyle w:val="TabellRader"/>
              <w:keepNext/>
              <w:keepLines/>
              <w:jc w:val="left"/>
            </w:pPr>
            <w:r>
              <w:t xml:space="preserve">    varav kyrkosektorn</w:t>
            </w:r>
          </w:p>
        </w:tc>
        <w:tc>
          <w:tcPr>
            <w:tcW w:w="633" w:type="dxa"/>
            <w:tcMar>
              <w:left w:w="57" w:type="dxa"/>
              <w:right w:w="57" w:type="dxa"/>
            </w:tcMar>
            <w:vAlign w:val="bottom"/>
          </w:tcPr>
          <w:p w14:paraId="0340F07B" w14:textId="00C046E8" w:rsidR="00F7009D" w:rsidRDefault="009D6872" w:rsidP="00F7009D">
            <w:pPr>
              <w:pStyle w:val="TabellRader"/>
              <w:rPr>
                <w:rFonts w:cs="Arial"/>
                <w:szCs w:val="16"/>
              </w:rPr>
            </w:pPr>
            <w:r>
              <w:t>-0,3</w:t>
            </w:r>
          </w:p>
        </w:tc>
        <w:tc>
          <w:tcPr>
            <w:tcW w:w="634" w:type="dxa"/>
            <w:tcMar>
              <w:left w:w="57" w:type="dxa"/>
              <w:right w:w="57" w:type="dxa"/>
            </w:tcMar>
            <w:vAlign w:val="bottom"/>
          </w:tcPr>
          <w:p w14:paraId="6D565BBF" w14:textId="4D1E64FC" w:rsidR="00F7009D" w:rsidRDefault="009D6872" w:rsidP="00F7009D">
            <w:pPr>
              <w:pStyle w:val="TabellRader"/>
              <w:rPr>
                <w:rFonts w:cs="Arial"/>
                <w:szCs w:val="16"/>
              </w:rPr>
            </w:pPr>
            <w:r>
              <w:t>-1,1</w:t>
            </w:r>
          </w:p>
        </w:tc>
        <w:tc>
          <w:tcPr>
            <w:tcW w:w="634" w:type="dxa"/>
            <w:tcMar>
              <w:left w:w="57" w:type="dxa"/>
              <w:right w:w="57" w:type="dxa"/>
            </w:tcMar>
            <w:vAlign w:val="bottom"/>
          </w:tcPr>
          <w:p w14:paraId="250AB004" w14:textId="17AE3DF3" w:rsidR="00F7009D" w:rsidRDefault="009D6872" w:rsidP="00F7009D">
            <w:pPr>
              <w:pStyle w:val="TabellRader"/>
              <w:rPr>
                <w:rFonts w:cs="Arial"/>
                <w:szCs w:val="16"/>
              </w:rPr>
            </w:pPr>
            <w:r>
              <w:t>-0,4</w:t>
            </w:r>
          </w:p>
        </w:tc>
        <w:tc>
          <w:tcPr>
            <w:tcW w:w="634" w:type="dxa"/>
            <w:tcMar>
              <w:left w:w="57" w:type="dxa"/>
              <w:right w:w="57" w:type="dxa"/>
            </w:tcMar>
            <w:vAlign w:val="bottom"/>
          </w:tcPr>
          <w:p w14:paraId="260F5D00" w14:textId="084DBBF0" w:rsidR="00F7009D" w:rsidRDefault="009D6872" w:rsidP="00F7009D">
            <w:pPr>
              <w:pStyle w:val="TabellRader"/>
              <w:rPr>
                <w:rFonts w:cs="Arial"/>
                <w:szCs w:val="16"/>
              </w:rPr>
            </w:pPr>
            <w:r>
              <w:t>0,5</w:t>
            </w:r>
          </w:p>
        </w:tc>
        <w:tc>
          <w:tcPr>
            <w:tcW w:w="634" w:type="dxa"/>
            <w:tcMar>
              <w:left w:w="57" w:type="dxa"/>
              <w:right w:w="57" w:type="dxa"/>
            </w:tcMar>
            <w:vAlign w:val="bottom"/>
          </w:tcPr>
          <w:p w14:paraId="366F90C8" w14:textId="238B5065" w:rsidR="00F7009D" w:rsidRDefault="009D6872" w:rsidP="00F7009D">
            <w:pPr>
              <w:pStyle w:val="TabellRader"/>
              <w:rPr>
                <w:rFonts w:cs="Arial"/>
                <w:szCs w:val="16"/>
              </w:rPr>
            </w:pPr>
            <w:r>
              <w:t>0,7</w:t>
            </w:r>
          </w:p>
        </w:tc>
        <w:tc>
          <w:tcPr>
            <w:tcW w:w="633" w:type="dxa"/>
            <w:tcMar>
              <w:left w:w="57" w:type="dxa"/>
              <w:right w:w="57" w:type="dxa"/>
            </w:tcMar>
            <w:vAlign w:val="bottom"/>
          </w:tcPr>
          <w:p w14:paraId="711222F1" w14:textId="0C3CE511" w:rsidR="00F7009D" w:rsidRDefault="009D6872" w:rsidP="00F7009D">
            <w:pPr>
              <w:pStyle w:val="TabellRader"/>
              <w:rPr>
                <w:rFonts w:cs="Arial"/>
                <w:szCs w:val="16"/>
              </w:rPr>
            </w:pPr>
            <w:r>
              <w:t>0,4</w:t>
            </w:r>
          </w:p>
        </w:tc>
        <w:tc>
          <w:tcPr>
            <w:tcW w:w="634" w:type="dxa"/>
            <w:tcMar>
              <w:left w:w="57" w:type="dxa"/>
              <w:right w:w="57" w:type="dxa"/>
            </w:tcMar>
            <w:vAlign w:val="bottom"/>
          </w:tcPr>
          <w:p w14:paraId="5FD37308" w14:textId="205A77CA" w:rsidR="00F7009D" w:rsidRDefault="009D6872" w:rsidP="00F7009D">
            <w:pPr>
              <w:pStyle w:val="TabellRader"/>
              <w:rPr>
                <w:rFonts w:cs="Arial"/>
                <w:szCs w:val="16"/>
              </w:rPr>
            </w:pPr>
            <w:r>
              <w:t>-1,0</w:t>
            </w:r>
          </w:p>
        </w:tc>
        <w:tc>
          <w:tcPr>
            <w:tcW w:w="634" w:type="dxa"/>
            <w:tcMar>
              <w:left w:w="57" w:type="dxa"/>
              <w:right w:w="57" w:type="dxa"/>
            </w:tcMar>
            <w:vAlign w:val="bottom"/>
          </w:tcPr>
          <w:p w14:paraId="4DF0E0EF" w14:textId="55DB00D1" w:rsidR="00F7009D" w:rsidRDefault="009D6872" w:rsidP="00F7009D">
            <w:pPr>
              <w:pStyle w:val="TabellRader"/>
              <w:rPr>
                <w:rFonts w:cs="Arial"/>
                <w:szCs w:val="16"/>
              </w:rPr>
            </w:pPr>
            <w:r>
              <w:t>0,0</w:t>
            </w:r>
          </w:p>
        </w:tc>
        <w:tc>
          <w:tcPr>
            <w:tcW w:w="634" w:type="dxa"/>
            <w:tcMar>
              <w:left w:w="57" w:type="dxa"/>
              <w:right w:w="57" w:type="dxa"/>
            </w:tcMar>
            <w:vAlign w:val="bottom"/>
          </w:tcPr>
          <w:p w14:paraId="2CF2014C" w14:textId="1FDE57A3" w:rsidR="00F7009D" w:rsidRDefault="009D6872" w:rsidP="00F7009D">
            <w:pPr>
              <w:pStyle w:val="TabellRader"/>
              <w:rPr>
                <w:rFonts w:cs="Arial"/>
                <w:szCs w:val="16"/>
              </w:rPr>
            </w:pPr>
            <w:r>
              <w:t>0,0</w:t>
            </w:r>
          </w:p>
        </w:tc>
        <w:tc>
          <w:tcPr>
            <w:tcW w:w="634" w:type="dxa"/>
            <w:tcMar>
              <w:left w:w="57" w:type="dxa"/>
              <w:right w:w="57" w:type="dxa"/>
            </w:tcMar>
            <w:vAlign w:val="bottom"/>
          </w:tcPr>
          <w:p w14:paraId="5B289D98" w14:textId="11AF6A44" w:rsidR="00F7009D" w:rsidRDefault="009D6872" w:rsidP="00F7009D">
            <w:pPr>
              <w:pStyle w:val="TabellRader"/>
              <w:rPr>
                <w:rFonts w:cs="Arial"/>
                <w:szCs w:val="16"/>
              </w:rPr>
            </w:pPr>
            <w:r>
              <w:t>0,0</w:t>
            </w:r>
          </w:p>
        </w:tc>
      </w:tr>
      <w:tr w:rsidR="00F7009D" w14:paraId="4432F99B" w14:textId="77777777" w:rsidTr="00F7009D">
        <w:tc>
          <w:tcPr>
            <w:tcW w:w="2717" w:type="dxa"/>
          </w:tcPr>
          <w:p w14:paraId="75171792" w14:textId="77777777" w:rsidR="00F7009D" w:rsidRDefault="009D6872" w:rsidP="00F7009D">
            <w:pPr>
              <w:pStyle w:val="TabellRader"/>
              <w:keepNext/>
              <w:keepLines/>
              <w:jc w:val="left"/>
            </w:pPr>
            <w:r>
              <w:t xml:space="preserve">    varav EU</w:t>
            </w:r>
          </w:p>
        </w:tc>
        <w:tc>
          <w:tcPr>
            <w:tcW w:w="633" w:type="dxa"/>
            <w:tcMar>
              <w:left w:w="57" w:type="dxa"/>
              <w:right w:w="57" w:type="dxa"/>
            </w:tcMar>
            <w:vAlign w:val="bottom"/>
          </w:tcPr>
          <w:p w14:paraId="11F0405E" w14:textId="5307BB12" w:rsidR="00F7009D" w:rsidRDefault="009D6872" w:rsidP="00F7009D">
            <w:pPr>
              <w:pStyle w:val="TabellRader"/>
              <w:rPr>
                <w:rFonts w:cs="Arial"/>
                <w:szCs w:val="16"/>
              </w:rPr>
            </w:pPr>
            <w:r>
              <w:t>5,7</w:t>
            </w:r>
          </w:p>
        </w:tc>
        <w:tc>
          <w:tcPr>
            <w:tcW w:w="634" w:type="dxa"/>
            <w:tcMar>
              <w:left w:w="57" w:type="dxa"/>
              <w:right w:w="57" w:type="dxa"/>
            </w:tcMar>
            <w:vAlign w:val="bottom"/>
          </w:tcPr>
          <w:p w14:paraId="48E20115" w14:textId="2B1FB919" w:rsidR="00F7009D" w:rsidRDefault="009D6872" w:rsidP="00F7009D">
            <w:pPr>
              <w:pStyle w:val="TabellRader"/>
              <w:rPr>
                <w:rFonts w:cs="Arial"/>
                <w:szCs w:val="16"/>
              </w:rPr>
            </w:pPr>
            <w:r>
              <w:t>0,1</w:t>
            </w:r>
          </w:p>
        </w:tc>
        <w:tc>
          <w:tcPr>
            <w:tcW w:w="634" w:type="dxa"/>
            <w:tcMar>
              <w:left w:w="57" w:type="dxa"/>
              <w:right w:w="57" w:type="dxa"/>
            </w:tcMar>
            <w:vAlign w:val="bottom"/>
          </w:tcPr>
          <w:p w14:paraId="21505F8B" w14:textId="356726DB" w:rsidR="00F7009D" w:rsidRDefault="009D6872" w:rsidP="00F7009D">
            <w:pPr>
              <w:pStyle w:val="TabellRader"/>
              <w:rPr>
                <w:rFonts w:cs="Arial"/>
                <w:szCs w:val="16"/>
              </w:rPr>
            </w:pPr>
            <w:r>
              <w:t>0,0</w:t>
            </w:r>
          </w:p>
        </w:tc>
        <w:tc>
          <w:tcPr>
            <w:tcW w:w="634" w:type="dxa"/>
            <w:tcMar>
              <w:left w:w="57" w:type="dxa"/>
              <w:right w:w="57" w:type="dxa"/>
            </w:tcMar>
            <w:vAlign w:val="bottom"/>
          </w:tcPr>
          <w:p w14:paraId="236E13F7" w14:textId="2F6563A5" w:rsidR="00F7009D" w:rsidRDefault="009D6872" w:rsidP="00F7009D">
            <w:pPr>
              <w:pStyle w:val="TabellRader"/>
              <w:rPr>
                <w:rFonts w:cs="Arial"/>
                <w:szCs w:val="16"/>
              </w:rPr>
            </w:pPr>
            <w:r>
              <w:t>0,0</w:t>
            </w:r>
          </w:p>
        </w:tc>
        <w:tc>
          <w:tcPr>
            <w:tcW w:w="634" w:type="dxa"/>
            <w:tcMar>
              <w:left w:w="57" w:type="dxa"/>
              <w:right w:w="57" w:type="dxa"/>
            </w:tcMar>
            <w:vAlign w:val="bottom"/>
          </w:tcPr>
          <w:p w14:paraId="5100B49C" w14:textId="76A30B5D" w:rsidR="00F7009D" w:rsidRDefault="009D6872" w:rsidP="00F7009D">
            <w:pPr>
              <w:pStyle w:val="TabellRader"/>
              <w:rPr>
                <w:rFonts w:cs="Arial"/>
                <w:szCs w:val="16"/>
              </w:rPr>
            </w:pPr>
            <w:r>
              <w:t>0,0</w:t>
            </w:r>
          </w:p>
        </w:tc>
        <w:tc>
          <w:tcPr>
            <w:tcW w:w="633" w:type="dxa"/>
            <w:tcMar>
              <w:left w:w="57" w:type="dxa"/>
              <w:right w:w="57" w:type="dxa"/>
            </w:tcMar>
            <w:vAlign w:val="bottom"/>
          </w:tcPr>
          <w:p w14:paraId="231DA242" w14:textId="2C4500EB" w:rsidR="00F7009D" w:rsidRDefault="009D6872" w:rsidP="00F7009D">
            <w:pPr>
              <w:pStyle w:val="TabellRader"/>
              <w:rPr>
                <w:rFonts w:cs="Arial"/>
                <w:szCs w:val="16"/>
              </w:rPr>
            </w:pPr>
            <w:r>
              <w:t>-2,4</w:t>
            </w:r>
          </w:p>
        </w:tc>
        <w:tc>
          <w:tcPr>
            <w:tcW w:w="634" w:type="dxa"/>
            <w:tcMar>
              <w:left w:w="57" w:type="dxa"/>
              <w:right w:w="57" w:type="dxa"/>
            </w:tcMar>
            <w:vAlign w:val="bottom"/>
          </w:tcPr>
          <w:p w14:paraId="42E692CC" w14:textId="505B0081" w:rsidR="00F7009D" w:rsidRDefault="009D6872" w:rsidP="00F7009D">
            <w:pPr>
              <w:pStyle w:val="TabellRader"/>
              <w:rPr>
                <w:rFonts w:cs="Arial"/>
                <w:szCs w:val="16"/>
              </w:rPr>
            </w:pPr>
            <w:r>
              <w:t>-2,7</w:t>
            </w:r>
          </w:p>
        </w:tc>
        <w:tc>
          <w:tcPr>
            <w:tcW w:w="634" w:type="dxa"/>
            <w:tcMar>
              <w:left w:w="57" w:type="dxa"/>
              <w:right w:w="57" w:type="dxa"/>
            </w:tcMar>
            <w:vAlign w:val="bottom"/>
          </w:tcPr>
          <w:p w14:paraId="229A6744" w14:textId="05DCE183" w:rsidR="00F7009D" w:rsidRDefault="009D6872" w:rsidP="00F7009D">
            <w:pPr>
              <w:pStyle w:val="TabellRader"/>
              <w:rPr>
                <w:rFonts w:cs="Arial"/>
                <w:szCs w:val="16"/>
              </w:rPr>
            </w:pPr>
            <w:r>
              <w:t>5,2</w:t>
            </w:r>
          </w:p>
        </w:tc>
        <w:tc>
          <w:tcPr>
            <w:tcW w:w="634" w:type="dxa"/>
            <w:tcMar>
              <w:left w:w="57" w:type="dxa"/>
              <w:right w:w="57" w:type="dxa"/>
            </w:tcMar>
            <w:vAlign w:val="bottom"/>
          </w:tcPr>
          <w:p w14:paraId="1878564D" w14:textId="4CAE3697" w:rsidR="00F7009D" w:rsidRDefault="009D6872" w:rsidP="00F7009D">
            <w:pPr>
              <w:pStyle w:val="TabellRader"/>
              <w:rPr>
                <w:rFonts w:cs="Arial"/>
                <w:szCs w:val="16"/>
              </w:rPr>
            </w:pPr>
            <w:r>
              <w:t>0,0</w:t>
            </w:r>
          </w:p>
        </w:tc>
        <w:tc>
          <w:tcPr>
            <w:tcW w:w="634" w:type="dxa"/>
            <w:tcMar>
              <w:left w:w="57" w:type="dxa"/>
              <w:right w:w="57" w:type="dxa"/>
            </w:tcMar>
            <w:vAlign w:val="bottom"/>
          </w:tcPr>
          <w:p w14:paraId="5B937D18" w14:textId="592626D1" w:rsidR="00F7009D" w:rsidRDefault="009D6872" w:rsidP="00F7009D">
            <w:pPr>
              <w:pStyle w:val="TabellRader"/>
              <w:rPr>
                <w:rFonts w:cs="Arial"/>
                <w:szCs w:val="16"/>
              </w:rPr>
            </w:pPr>
            <w:r>
              <w:t>0,0</w:t>
            </w:r>
          </w:p>
        </w:tc>
      </w:tr>
      <w:tr w:rsidR="00F7009D" w14:paraId="4CDFF24C" w14:textId="77777777" w:rsidTr="00F7009D">
        <w:tc>
          <w:tcPr>
            <w:tcW w:w="2717" w:type="dxa"/>
            <w:tcBorders>
              <w:bottom w:val="single" w:sz="6" w:space="0" w:color="auto"/>
            </w:tcBorders>
          </w:tcPr>
          <w:p w14:paraId="729E7AC2" w14:textId="77777777" w:rsidR="00F7009D" w:rsidRDefault="009D6872" w:rsidP="00F7009D">
            <w:pPr>
              <w:pStyle w:val="TabellRader"/>
              <w:keepNext/>
              <w:keepLines/>
              <w:jc w:val="left"/>
            </w:pPr>
            <w:r>
              <w:t xml:space="preserve">  Anstånd</w:t>
            </w:r>
          </w:p>
        </w:tc>
        <w:tc>
          <w:tcPr>
            <w:tcW w:w="633" w:type="dxa"/>
            <w:tcBorders>
              <w:bottom w:val="single" w:sz="6" w:space="0" w:color="auto"/>
            </w:tcBorders>
            <w:tcMar>
              <w:left w:w="57" w:type="dxa"/>
              <w:right w:w="57" w:type="dxa"/>
            </w:tcMar>
            <w:vAlign w:val="bottom"/>
          </w:tcPr>
          <w:p w14:paraId="44D8614F" w14:textId="0C295F6A" w:rsidR="00F7009D" w:rsidRDefault="009D6872" w:rsidP="00F7009D">
            <w:pPr>
              <w:pStyle w:val="TabellRader"/>
              <w:rPr>
                <w:rFonts w:cs="Arial"/>
                <w:szCs w:val="16"/>
              </w:rPr>
            </w:pPr>
            <w:r>
              <w:t>-4,6</w:t>
            </w:r>
          </w:p>
        </w:tc>
        <w:tc>
          <w:tcPr>
            <w:tcW w:w="634" w:type="dxa"/>
            <w:tcBorders>
              <w:bottom w:val="single" w:sz="6" w:space="0" w:color="auto"/>
            </w:tcBorders>
            <w:tcMar>
              <w:left w:w="57" w:type="dxa"/>
              <w:right w:w="57" w:type="dxa"/>
            </w:tcMar>
            <w:vAlign w:val="bottom"/>
          </w:tcPr>
          <w:p w14:paraId="3C19DEB4" w14:textId="291DE691" w:rsidR="00F7009D" w:rsidRDefault="009D6872" w:rsidP="00F7009D">
            <w:pPr>
              <w:pStyle w:val="TabellRader"/>
              <w:rPr>
                <w:rFonts w:cs="Arial"/>
                <w:szCs w:val="16"/>
              </w:rPr>
            </w:pPr>
            <w:r>
              <w:t>1,6</w:t>
            </w:r>
          </w:p>
        </w:tc>
        <w:tc>
          <w:tcPr>
            <w:tcW w:w="634" w:type="dxa"/>
            <w:tcBorders>
              <w:bottom w:val="single" w:sz="6" w:space="0" w:color="auto"/>
            </w:tcBorders>
            <w:tcMar>
              <w:left w:w="57" w:type="dxa"/>
              <w:right w:w="57" w:type="dxa"/>
            </w:tcMar>
            <w:vAlign w:val="bottom"/>
          </w:tcPr>
          <w:p w14:paraId="47817269" w14:textId="0E2F30C8" w:rsidR="00F7009D" w:rsidRDefault="009D6872" w:rsidP="00F7009D">
            <w:pPr>
              <w:pStyle w:val="TabellRader"/>
              <w:rPr>
                <w:rFonts w:cs="Arial"/>
                <w:szCs w:val="16"/>
              </w:rPr>
            </w:pPr>
            <w:r>
              <w:t>3,4</w:t>
            </w:r>
          </w:p>
        </w:tc>
        <w:tc>
          <w:tcPr>
            <w:tcW w:w="634" w:type="dxa"/>
            <w:tcBorders>
              <w:bottom w:val="single" w:sz="6" w:space="0" w:color="auto"/>
            </w:tcBorders>
            <w:tcMar>
              <w:left w:w="57" w:type="dxa"/>
              <w:right w:w="57" w:type="dxa"/>
            </w:tcMar>
            <w:vAlign w:val="bottom"/>
          </w:tcPr>
          <w:p w14:paraId="4C0F09E0" w14:textId="1C2EECA4" w:rsidR="00F7009D" w:rsidRDefault="009D6872" w:rsidP="00F7009D">
            <w:pPr>
              <w:pStyle w:val="TabellRader"/>
              <w:rPr>
                <w:rFonts w:cs="Arial"/>
                <w:szCs w:val="16"/>
              </w:rPr>
            </w:pPr>
            <w:r>
              <w:t>0,0</w:t>
            </w:r>
          </w:p>
        </w:tc>
        <w:tc>
          <w:tcPr>
            <w:tcW w:w="634" w:type="dxa"/>
            <w:tcBorders>
              <w:bottom w:val="single" w:sz="6" w:space="0" w:color="auto"/>
            </w:tcBorders>
            <w:tcMar>
              <w:left w:w="57" w:type="dxa"/>
              <w:right w:w="57" w:type="dxa"/>
            </w:tcMar>
            <w:vAlign w:val="bottom"/>
          </w:tcPr>
          <w:p w14:paraId="77FAA725" w14:textId="5CBD9926" w:rsidR="00F7009D" w:rsidRDefault="009D6872" w:rsidP="00F7009D">
            <w:pPr>
              <w:pStyle w:val="TabellRader"/>
              <w:rPr>
                <w:rFonts w:cs="Arial"/>
                <w:szCs w:val="16"/>
              </w:rPr>
            </w:pPr>
            <w:r>
              <w:t>0,1</w:t>
            </w:r>
          </w:p>
        </w:tc>
        <w:tc>
          <w:tcPr>
            <w:tcW w:w="633" w:type="dxa"/>
            <w:tcBorders>
              <w:bottom w:val="single" w:sz="6" w:space="0" w:color="auto"/>
            </w:tcBorders>
            <w:tcMar>
              <w:left w:w="57" w:type="dxa"/>
              <w:right w:w="57" w:type="dxa"/>
            </w:tcMar>
            <w:vAlign w:val="bottom"/>
          </w:tcPr>
          <w:p w14:paraId="65EB2F4C" w14:textId="24D19A8B" w:rsidR="00F7009D" w:rsidRDefault="009D6872" w:rsidP="00F7009D">
            <w:pPr>
              <w:pStyle w:val="TabellRader"/>
              <w:rPr>
                <w:rFonts w:cs="Arial"/>
                <w:szCs w:val="16"/>
              </w:rPr>
            </w:pPr>
            <w:r>
              <w:t>0,1</w:t>
            </w:r>
          </w:p>
        </w:tc>
        <w:tc>
          <w:tcPr>
            <w:tcW w:w="634" w:type="dxa"/>
            <w:tcBorders>
              <w:bottom w:val="single" w:sz="6" w:space="0" w:color="auto"/>
            </w:tcBorders>
            <w:tcMar>
              <w:left w:w="57" w:type="dxa"/>
              <w:right w:w="57" w:type="dxa"/>
            </w:tcMar>
            <w:vAlign w:val="bottom"/>
          </w:tcPr>
          <w:p w14:paraId="0A82765E" w14:textId="02542198" w:rsidR="00F7009D" w:rsidRDefault="009D6872" w:rsidP="00F7009D">
            <w:pPr>
              <w:pStyle w:val="TabellRader"/>
              <w:rPr>
                <w:rFonts w:cs="Arial"/>
                <w:szCs w:val="16"/>
              </w:rPr>
            </w:pPr>
            <w:r>
              <w:t>0,1</w:t>
            </w:r>
          </w:p>
        </w:tc>
        <w:tc>
          <w:tcPr>
            <w:tcW w:w="634" w:type="dxa"/>
            <w:tcBorders>
              <w:bottom w:val="single" w:sz="6" w:space="0" w:color="auto"/>
            </w:tcBorders>
            <w:tcMar>
              <w:left w:w="57" w:type="dxa"/>
              <w:right w:w="57" w:type="dxa"/>
            </w:tcMar>
            <w:vAlign w:val="bottom"/>
          </w:tcPr>
          <w:p w14:paraId="4A039C03" w14:textId="47C8D969" w:rsidR="00F7009D" w:rsidRDefault="009D6872" w:rsidP="00F7009D">
            <w:pPr>
              <w:pStyle w:val="TabellRader"/>
              <w:rPr>
                <w:rFonts w:cs="Arial"/>
                <w:szCs w:val="16"/>
              </w:rPr>
            </w:pPr>
            <w:r>
              <w:t>0,1</w:t>
            </w:r>
          </w:p>
        </w:tc>
        <w:tc>
          <w:tcPr>
            <w:tcW w:w="634" w:type="dxa"/>
            <w:tcBorders>
              <w:bottom w:val="single" w:sz="6" w:space="0" w:color="auto"/>
            </w:tcBorders>
            <w:tcMar>
              <w:left w:w="57" w:type="dxa"/>
              <w:right w:w="57" w:type="dxa"/>
            </w:tcMar>
            <w:vAlign w:val="bottom"/>
          </w:tcPr>
          <w:p w14:paraId="0784EAD9" w14:textId="3FE78838" w:rsidR="00F7009D" w:rsidRDefault="009D6872" w:rsidP="00F7009D">
            <w:pPr>
              <w:pStyle w:val="TabellRader"/>
              <w:rPr>
                <w:rFonts w:cs="Arial"/>
                <w:szCs w:val="16"/>
              </w:rPr>
            </w:pPr>
            <w:r>
              <w:t>0,1</w:t>
            </w:r>
          </w:p>
        </w:tc>
        <w:tc>
          <w:tcPr>
            <w:tcW w:w="634" w:type="dxa"/>
            <w:tcBorders>
              <w:bottom w:val="single" w:sz="6" w:space="0" w:color="auto"/>
            </w:tcBorders>
            <w:tcMar>
              <w:left w:w="57" w:type="dxa"/>
              <w:right w:w="57" w:type="dxa"/>
            </w:tcMar>
            <w:vAlign w:val="bottom"/>
          </w:tcPr>
          <w:p w14:paraId="11322C73" w14:textId="2A798A0B" w:rsidR="00F7009D" w:rsidRDefault="009D6872" w:rsidP="00F7009D">
            <w:pPr>
              <w:pStyle w:val="TabellRader"/>
              <w:rPr>
                <w:rFonts w:cs="Arial"/>
                <w:szCs w:val="16"/>
              </w:rPr>
            </w:pPr>
            <w:r>
              <w:t>0,1</w:t>
            </w:r>
          </w:p>
        </w:tc>
      </w:tr>
      <w:tr w:rsidR="00F7009D" w14:paraId="12443F5F" w14:textId="77777777" w:rsidTr="00F7009D">
        <w:tc>
          <w:tcPr>
            <w:tcW w:w="2717" w:type="dxa"/>
            <w:tcBorders>
              <w:top w:val="single" w:sz="6" w:space="0" w:color="auto"/>
              <w:bottom w:val="single" w:sz="6" w:space="0" w:color="auto"/>
            </w:tcBorders>
          </w:tcPr>
          <w:p w14:paraId="465F2221" w14:textId="77777777" w:rsidR="00F7009D" w:rsidRDefault="009D6872" w:rsidP="00F7009D">
            <w:pPr>
              <w:pStyle w:val="TabellRader"/>
              <w:keepNext/>
              <w:keepLines/>
              <w:jc w:val="left"/>
              <w:rPr>
                <w:b/>
                <w:bCs/>
              </w:rPr>
            </w:pPr>
            <w:r>
              <w:rPr>
                <w:b/>
                <w:bCs/>
              </w:rPr>
              <w:t>Statens skatteinkomster</w:t>
            </w:r>
          </w:p>
        </w:tc>
        <w:tc>
          <w:tcPr>
            <w:tcW w:w="633" w:type="dxa"/>
            <w:tcBorders>
              <w:top w:val="single" w:sz="6" w:space="0" w:color="auto"/>
              <w:bottom w:val="single" w:sz="6" w:space="0" w:color="auto"/>
            </w:tcBorders>
            <w:tcMar>
              <w:left w:w="57" w:type="dxa"/>
              <w:right w:w="57" w:type="dxa"/>
            </w:tcMar>
            <w:vAlign w:val="bottom"/>
          </w:tcPr>
          <w:p w14:paraId="4AAD21A2" w14:textId="20836173" w:rsidR="00F7009D" w:rsidRPr="00933F17" w:rsidRDefault="009D6872" w:rsidP="00F7009D">
            <w:pPr>
              <w:pStyle w:val="TabellSlutsumma"/>
            </w:pPr>
            <w:r>
              <w:t>705,8</w:t>
            </w:r>
          </w:p>
        </w:tc>
        <w:tc>
          <w:tcPr>
            <w:tcW w:w="634" w:type="dxa"/>
            <w:tcBorders>
              <w:top w:val="single" w:sz="6" w:space="0" w:color="auto"/>
              <w:bottom w:val="single" w:sz="6" w:space="0" w:color="auto"/>
            </w:tcBorders>
            <w:tcMar>
              <w:left w:w="57" w:type="dxa"/>
              <w:right w:w="57" w:type="dxa"/>
            </w:tcMar>
            <w:vAlign w:val="bottom"/>
          </w:tcPr>
          <w:p w14:paraId="6EF00EED" w14:textId="50141328" w:rsidR="00F7009D" w:rsidRPr="00933F17" w:rsidRDefault="009D6872" w:rsidP="00F7009D">
            <w:pPr>
              <w:pStyle w:val="TabellSlutsumma"/>
            </w:pPr>
            <w:r>
              <w:t>779,5</w:t>
            </w:r>
          </w:p>
        </w:tc>
        <w:tc>
          <w:tcPr>
            <w:tcW w:w="634" w:type="dxa"/>
            <w:tcBorders>
              <w:top w:val="single" w:sz="6" w:space="0" w:color="auto"/>
              <w:bottom w:val="single" w:sz="6" w:space="0" w:color="auto"/>
            </w:tcBorders>
            <w:tcMar>
              <w:left w:w="57" w:type="dxa"/>
              <w:right w:w="57" w:type="dxa"/>
            </w:tcMar>
            <w:vAlign w:val="bottom"/>
          </w:tcPr>
          <w:p w14:paraId="0A799A74" w14:textId="1DE9D8DF" w:rsidR="00F7009D" w:rsidRPr="00933F17" w:rsidRDefault="009D6872" w:rsidP="00F7009D">
            <w:pPr>
              <w:pStyle w:val="TabellSlutsumma"/>
            </w:pPr>
            <w:r>
              <w:t>840,0</w:t>
            </w:r>
          </w:p>
        </w:tc>
        <w:tc>
          <w:tcPr>
            <w:tcW w:w="634" w:type="dxa"/>
            <w:tcBorders>
              <w:top w:val="single" w:sz="6" w:space="0" w:color="auto"/>
              <w:bottom w:val="single" w:sz="6" w:space="0" w:color="auto"/>
            </w:tcBorders>
            <w:tcMar>
              <w:left w:w="57" w:type="dxa"/>
              <w:right w:w="57" w:type="dxa"/>
            </w:tcMar>
            <w:vAlign w:val="bottom"/>
          </w:tcPr>
          <w:p w14:paraId="76270D75" w14:textId="20F61694" w:rsidR="00F7009D" w:rsidRPr="00933F17" w:rsidRDefault="009D6872" w:rsidP="00F7009D">
            <w:pPr>
              <w:pStyle w:val="TabellSlutsumma"/>
            </w:pPr>
            <w:r>
              <w:t>792,7</w:t>
            </w:r>
          </w:p>
        </w:tc>
        <w:tc>
          <w:tcPr>
            <w:tcW w:w="634" w:type="dxa"/>
            <w:tcBorders>
              <w:top w:val="single" w:sz="6" w:space="0" w:color="auto"/>
              <w:bottom w:val="single" w:sz="6" w:space="0" w:color="auto"/>
            </w:tcBorders>
            <w:tcMar>
              <w:left w:w="57" w:type="dxa"/>
              <w:right w:w="57" w:type="dxa"/>
            </w:tcMar>
            <w:vAlign w:val="bottom"/>
          </w:tcPr>
          <w:p w14:paraId="533C3FFB" w14:textId="1FC5065E" w:rsidR="00F7009D" w:rsidRPr="00933F17" w:rsidRDefault="009D6872" w:rsidP="00F7009D">
            <w:pPr>
              <w:pStyle w:val="TabellSlutsumma"/>
            </w:pPr>
            <w:r>
              <w:t>777,3</w:t>
            </w:r>
          </w:p>
        </w:tc>
        <w:tc>
          <w:tcPr>
            <w:tcW w:w="633" w:type="dxa"/>
            <w:tcBorders>
              <w:top w:val="single" w:sz="6" w:space="0" w:color="auto"/>
              <w:bottom w:val="single" w:sz="6" w:space="0" w:color="auto"/>
            </w:tcBorders>
            <w:tcMar>
              <w:left w:w="57" w:type="dxa"/>
              <w:right w:w="57" w:type="dxa"/>
            </w:tcMar>
            <w:vAlign w:val="bottom"/>
          </w:tcPr>
          <w:p w14:paraId="496F7166" w14:textId="50EC2EBE" w:rsidR="00F7009D" w:rsidRPr="00933F17" w:rsidRDefault="009D6872" w:rsidP="00F7009D">
            <w:pPr>
              <w:pStyle w:val="TabellSlutsumma"/>
            </w:pPr>
            <w:r>
              <w:t>803,1</w:t>
            </w:r>
          </w:p>
        </w:tc>
        <w:tc>
          <w:tcPr>
            <w:tcW w:w="634" w:type="dxa"/>
            <w:tcBorders>
              <w:top w:val="single" w:sz="6" w:space="0" w:color="auto"/>
              <w:bottom w:val="single" w:sz="6" w:space="0" w:color="auto"/>
            </w:tcBorders>
            <w:tcMar>
              <w:left w:w="57" w:type="dxa"/>
              <w:right w:w="57" w:type="dxa"/>
            </w:tcMar>
            <w:vAlign w:val="bottom"/>
          </w:tcPr>
          <w:p w14:paraId="535E4180" w14:textId="54CE5770" w:rsidR="00F7009D" w:rsidRPr="00933F17" w:rsidRDefault="009D6872" w:rsidP="00F7009D">
            <w:pPr>
              <w:pStyle w:val="TabellSlutsumma"/>
            </w:pPr>
            <w:r>
              <w:t>863,1</w:t>
            </w:r>
          </w:p>
        </w:tc>
        <w:tc>
          <w:tcPr>
            <w:tcW w:w="634" w:type="dxa"/>
            <w:tcBorders>
              <w:top w:val="single" w:sz="6" w:space="0" w:color="auto"/>
              <w:bottom w:val="single" w:sz="6" w:space="0" w:color="auto"/>
            </w:tcBorders>
            <w:tcMar>
              <w:left w:w="57" w:type="dxa"/>
              <w:right w:w="57" w:type="dxa"/>
            </w:tcMar>
            <w:vAlign w:val="bottom"/>
          </w:tcPr>
          <w:p w14:paraId="6203B778" w14:textId="336450BB" w:rsidR="00F7009D" w:rsidRPr="00933F17" w:rsidRDefault="009D6872" w:rsidP="00F7009D">
            <w:pPr>
              <w:pStyle w:val="TabellSlutsumma"/>
            </w:pPr>
            <w:r>
              <w:t>916,0</w:t>
            </w:r>
          </w:p>
        </w:tc>
        <w:tc>
          <w:tcPr>
            <w:tcW w:w="634" w:type="dxa"/>
            <w:tcBorders>
              <w:top w:val="single" w:sz="6" w:space="0" w:color="auto"/>
              <w:bottom w:val="single" w:sz="6" w:space="0" w:color="auto"/>
            </w:tcBorders>
            <w:tcMar>
              <w:left w:w="57" w:type="dxa"/>
              <w:right w:w="57" w:type="dxa"/>
            </w:tcMar>
            <w:vAlign w:val="bottom"/>
          </w:tcPr>
          <w:p w14:paraId="43A26CFB" w14:textId="1EB7813B" w:rsidR="00F7009D" w:rsidRPr="00933F17" w:rsidRDefault="009D6872" w:rsidP="00F7009D">
            <w:pPr>
              <w:pStyle w:val="TabellSlutsumma"/>
            </w:pPr>
            <w:r>
              <w:t>950,5</w:t>
            </w:r>
          </w:p>
        </w:tc>
        <w:tc>
          <w:tcPr>
            <w:tcW w:w="634" w:type="dxa"/>
            <w:tcBorders>
              <w:top w:val="single" w:sz="6" w:space="0" w:color="auto"/>
              <w:bottom w:val="single" w:sz="6" w:space="0" w:color="auto"/>
            </w:tcBorders>
            <w:tcMar>
              <w:left w:w="57" w:type="dxa"/>
              <w:right w:w="57" w:type="dxa"/>
            </w:tcMar>
            <w:vAlign w:val="bottom"/>
          </w:tcPr>
          <w:p w14:paraId="493BB2B9" w14:textId="7DFDCE39" w:rsidR="00F7009D" w:rsidRPr="00933F17" w:rsidRDefault="009D6872" w:rsidP="00F7009D">
            <w:pPr>
              <w:pStyle w:val="TabellSlutsumma"/>
            </w:pPr>
            <w:r>
              <w:t>999,6</w:t>
            </w:r>
          </w:p>
        </w:tc>
      </w:tr>
      <w:tr w:rsidR="00F7009D" w14:paraId="264EC2D0" w14:textId="77777777" w:rsidTr="00F7009D">
        <w:tc>
          <w:tcPr>
            <w:tcW w:w="2717" w:type="dxa"/>
            <w:tcBorders>
              <w:top w:val="single" w:sz="6" w:space="0" w:color="auto"/>
            </w:tcBorders>
          </w:tcPr>
          <w:p w14:paraId="5F3FE305" w14:textId="77777777" w:rsidR="00F7009D" w:rsidRDefault="009D6872" w:rsidP="00F7009D">
            <w:pPr>
              <w:pStyle w:val="TabellRader"/>
              <w:keepNext/>
              <w:keepLines/>
              <w:jc w:val="left"/>
              <w:rPr>
                <w:b/>
                <w:bCs/>
              </w:rPr>
            </w:pPr>
            <w:r>
              <w:rPr>
                <w:b/>
                <w:bCs/>
              </w:rPr>
              <w:t>Övriga inkomster</w:t>
            </w:r>
          </w:p>
        </w:tc>
        <w:tc>
          <w:tcPr>
            <w:tcW w:w="633" w:type="dxa"/>
            <w:tcBorders>
              <w:top w:val="single" w:sz="6" w:space="0" w:color="auto"/>
            </w:tcBorders>
            <w:tcMar>
              <w:left w:w="57" w:type="dxa"/>
              <w:right w:w="57" w:type="dxa"/>
            </w:tcMar>
            <w:vAlign w:val="bottom"/>
          </w:tcPr>
          <w:p w14:paraId="30F529E8" w14:textId="24B61DF4" w:rsidR="00F7009D" w:rsidRPr="00933F17" w:rsidRDefault="009D6872" w:rsidP="00F7009D">
            <w:pPr>
              <w:pStyle w:val="TabellSlutsumma"/>
            </w:pPr>
            <w:r>
              <w:t>3,8</w:t>
            </w:r>
          </w:p>
        </w:tc>
        <w:tc>
          <w:tcPr>
            <w:tcW w:w="634" w:type="dxa"/>
            <w:tcBorders>
              <w:top w:val="single" w:sz="6" w:space="0" w:color="auto"/>
            </w:tcBorders>
            <w:tcMar>
              <w:left w:w="57" w:type="dxa"/>
              <w:right w:w="57" w:type="dxa"/>
            </w:tcMar>
            <w:vAlign w:val="bottom"/>
          </w:tcPr>
          <w:p w14:paraId="4855831F" w14:textId="38FE40D5" w:rsidR="00F7009D" w:rsidRPr="00933F17" w:rsidRDefault="009D6872" w:rsidP="00F7009D">
            <w:pPr>
              <w:pStyle w:val="TabellSlutsumma"/>
            </w:pPr>
            <w:r>
              <w:t>0,0</w:t>
            </w:r>
          </w:p>
        </w:tc>
        <w:tc>
          <w:tcPr>
            <w:tcW w:w="634" w:type="dxa"/>
            <w:tcBorders>
              <w:top w:val="single" w:sz="6" w:space="0" w:color="auto"/>
            </w:tcBorders>
            <w:tcMar>
              <w:left w:w="57" w:type="dxa"/>
              <w:right w:w="57" w:type="dxa"/>
            </w:tcMar>
            <w:vAlign w:val="bottom"/>
          </w:tcPr>
          <w:p w14:paraId="13940DF0" w14:textId="55573CED" w:rsidR="00F7009D" w:rsidRPr="00933F17" w:rsidRDefault="009D6872" w:rsidP="00F7009D">
            <w:pPr>
              <w:pStyle w:val="TabellSlutsumma"/>
            </w:pPr>
            <w:r>
              <w:t>32,4</w:t>
            </w:r>
          </w:p>
        </w:tc>
        <w:tc>
          <w:tcPr>
            <w:tcW w:w="634" w:type="dxa"/>
            <w:tcBorders>
              <w:top w:val="single" w:sz="6" w:space="0" w:color="auto"/>
            </w:tcBorders>
            <w:tcMar>
              <w:left w:w="57" w:type="dxa"/>
              <w:right w:w="57" w:type="dxa"/>
            </w:tcMar>
            <w:vAlign w:val="bottom"/>
          </w:tcPr>
          <w:p w14:paraId="31E76337" w14:textId="59DB8582" w:rsidR="00F7009D" w:rsidRPr="00933F17" w:rsidRDefault="009D6872" w:rsidP="00F7009D">
            <w:pPr>
              <w:pStyle w:val="TabellSlutsumma"/>
            </w:pPr>
            <w:r>
              <w:t>-5,1</w:t>
            </w:r>
          </w:p>
        </w:tc>
        <w:tc>
          <w:tcPr>
            <w:tcW w:w="634" w:type="dxa"/>
            <w:tcBorders>
              <w:top w:val="single" w:sz="6" w:space="0" w:color="auto"/>
            </w:tcBorders>
            <w:tcMar>
              <w:left w:w="57" w:type="dxa"/>
              <w:right w:w="57" w:type="dxa"/>
            </w:tcMar>
            <w:vAlign w:val="bottom"/>
          </w:tcPr>
          <w:p w14:paraId="14D60335" w14:textId="1EB04C8E" w:rsidR="00F7009D" w:rsidRPr="00933F17" w:rsidRDefault="009D6872" w:rsidP="00F7009D">
            <w:pPr>
              <w:pStyle w:val="TabellSlutsumma"/>
            </w:pPr>
            <w:r>
              <w:t>13,2</w:t>
            </w:r>
          </w:p>
        </w:tc>
        <w:tc>
          <w:tcPr>
            <w:tcW w:w="633" w:type="dxa"/>
            <w:tcBorders>
              <w:top w:val="single" w:sz="6" w:space="0" w:color="auto"/>
            </w:tcBorders>
            <w:tcMar>
              <w:left w:w="57" w:type="dxa"/>
              <w:right w:w="57" w:type="dxa"/>
            </w:tcMar>
            <w:vAlign w:val="bottom"/>
          </w:tcPr>
          <w:p w14:paraId="7145D401" w14:textId="76259300" w:rsidR="00F7009D" w:rsidRPr="00933F17" w:rsidRDefault="009D6872" w:rsidP="00F7009D">
            <w:pPr>
              <w:pStyle w:val="TabellSlutsumma"/>
            </w:pPr>
            <w:r>
              <w:t>4,8</w:t>
            </w:r>
          </w:p>
        </w:tc>
        <w:tc>
          <w:tcPr>
            <w:tcW w:w="634" w:type="dxa"/>
            <w:tcBorders>
              <w:top w:val="single" w:sz="6" w:space="0" w:color="auto"/>
            </w:tcBorders>
            <w:tcMar>
              <w:left w:w="57" w:type="dxa"/>
              <w:right w:w="57" w:type="dxa"/>
            </w:tcMar>
            <w:vAlign w:val="bottom"/>
          </w:tcPr>
          <w:p w14:paraId="1EE31CB5" w14:textId="077C6E2E" w:rsidR="00F7009D" w:rsidRPr="00933F17" w:rsidRDefault="009D6872" w:rsidP="00F7009D">
            <w:pPr>
              <w:pStyle w:val="TabellSlutsumma"/>
            </w:pPr>
            <w:r>
              <w:t>-1,1</w:t>
            </w:r>
          </w:p>
        </w:tc>
        <w:tc>
          <w:tcPr>
            <w:tcW w:w="634" w:type="dxa"/>
            <w:tcBorders>
              <w:top w:val="single" w:sz="6" w:space="0" w:color="auto"/>
            </w:tcBorders>
            <w:tcMar>
              <w:left w:w="57" w:type="dxa"/>
              <w:right w:w="57" w:type="dxa"/>
            </w:tcMar>
            <w:vAlign w:val="bottom"/>
          </w:tcPr>
          <w:p w14:paraId="09D10647" w14:textId="2AB5ED15" w:rsidR="00F7009D" w:rsidRPr="00933F17" w:rsidRDefault="009D6872" w:rsidP="00F7009D">
            <w:pPr>
              <w:pStyle w:val="TabellSlutsumma"/>
            </w:pPr>
            <w:r>
              <w:t>-15,1</w:t>
            </w:r>
          </w:p>
        </w:tc>
        <w:tc>
          <w:tcPr>
            <w:tcW w:w="634" w:type="dxa"/>
            <w:tcBorders>
              <w:top w:val="single" w:sz="6" w:space="0" w:color="auto"/>
            </w:tcBorders>
            <w:tcMar>
              <w:left w:w="57" w:type="dxa"/>
              <w:right w:w="57" w:type="dxa"/>
            </w:tcMar>
            <w:vAlign w:val="bottom"/>
          </w:tcPr>
          <w:p w14:paraId="32EA7FF3" w14:textId="7B95A564" w:rsidR="00F7009D" w:rsidRPr="00933F17" w:rsidRDefault="009D6872" w:rsidP="00F7009D">
            <w:pPr>
              <w:pStyle w:val="TabellSlutsumma"/>
            </w:pPr>
            <w:r>
              <w:t>-9,8</w:t>
            </w:r>
          </w:p>
        </w:tc>
        <w:tc>
          <w:tcPr>
            <w:tcW w:w="634" w:type="dxa"/>
            <w:tcBorders>
              <w:top w:val="single" w:sz="6" w:space="0" w:color="auto"/>
            </w:tcBorders>
            <w:tcMar>
              <w:left w:w="57" w:type="dxa"/>
              <w:right w:w="57" w:type="dxa"/>
            </w:tcMar>
            <w:vAlign w:val="bottom"/>
          </w:tcPr>
          <w:p w14:paraId="693B62EB" w14:textId="3A9025BE" w:rsidR="00F7009D" w:rsidRPr="00933F17" w:rsidRDefault="009D6872" w:rsidP="00F7009D">
            <w:pPr>
              <w:pStyle w:val="TabellSlutsumma"/>
            </w:pPr>
            <w:r>
              <w:t>-10,8</w:t>
            </w:r>
          </w:p>
        </w:tc>
      </w:tr>
      <w:tr w:rsidR="00F7009D" w14:paraId="12257AAC" w14:textId="77777777" w:rsidTr="00F7009D">
        <w:tc>
          <w:tcPr>
            <w:tcW w:w="2717" w:type="dxa"/>
          </w:tcPr>
          <w:p w14:paraId="36947F8D" w14:textId="77777777" w:rsidR="00F7009D" w:rsidRDefault="009D6872" w:rsidP="00F7009D">
            <w:pPr>
              <w:pStyle w:val="TabellRader"/>
              <w:keepNext/>
              <w:keepLines/>
              <w:jc w:val="left"/>
            </w:pPr>
            <w:r>
              <w:t xml:space="preserve">  2000 Inkomster av statens verksamhet</w:t>
            </w:r>
          </w:p>
        </w:tc>
        <w:tc>
          <w:tcPr>
            <w:tcW w:w="633" w:type="dxa"/>
            <w:tcMar>
              <w:left w:w="57" w:type="dxa"/>
              <w:right w:w="57" w:type="dxa"/>
            </w:tcMar>
            <w:vAlign w:val="bottom"/>
          </w:tcPr>
          <w:p w14:paraId="79EE23D4" w14:textId="1B457932" w:rsidR="00F7009D" w:rsidRDefault="009D6872" w:rsidP="00F7009D">
            <w:pPr>
              <w:pStyle w:val="TabellRader"/>
              <w:rPr>
                <w:rFonts w:cs="Arial"/>
                <w:szCs w:val="16"/>
              </w:rPr>
            </w:pPr>
            <w:r>
              <w:t>48,1</w:t>
            </w:r>
          </w:p>
        </w:tc>
        <w:tc>
          <w:tcPr>
            <w:tcW w:w="634" w:type="dxa"/>
            <w:tcMar>
              <w:left w:w="57" w:type="dxa"/>
              <w:right w:w="57" w:type="dxa"/>
            </w:tcMar>
            <w:vAlign w:val="bottom"/>
          </w:tcPr>
          <w:p w14:paraId="3FE17387" w14:textId="6C688A53" w:rsidR="00F7009D" w:rsidRDefault="009D6872" w:rsidP="00F7009D">
            <w:pPr>
              <w:pStyle w:val="TabellRader"/>
              <w:rPr>
                <w:rFonts w:cs="Arial"/>
                <w:szCs w:val="16"/>
              </w:rPr>
            </w:pPr>
            <w:r>
              <w:t>41,8</w:t>
            </w:r>
          </w:p>
        </w:tc>
        <w:tc>
          <w:tcPr>
            <w:tcW w:w="634" w:type="dxa"/>
            <w:tcMar>
              <w:left w:w="57" w:type="dxa"/>
              <w:right w:w="57" w:type="dxa"/>
            </w:tcMar>
            <w:vAlign w:val="bottom"/>
          </w:tcPr>
          <w:p w14:paraId="4719D118" w14:textId="797EBACA" w:rsidR="00F7009D" w:rsidRDefault="009D6872" w:rsidP="00F7009D">
            <w:pPr>
              <w:pStyle w:val="TabellRader"/>
              <w:rPr>
                <w:rFonts w:cs="Arial"/>
                <w:szCs w:val="16"/>
              </w:rPr>
            </w:pPr>
            <w:r>
              <w:t>55,3</w:t>
            </w:r>
          </w:p>
        </w:tc>
        <w:tc>
          <w:tcPr>
            <w:tcW w:w="634" w:type="dxa"/>
            <w:tcMar>
              <w:left w:w="57" w:type="dxa"/>
              <w:right w:w="57" w:type="dxa"/>
            </w:tcMar>
            <w:vAlign w:val="bottom"/>
          </w:tcPr>
          <w:p w14:paraId="44775165" w14:textId="21A33EEB" w:rsidR="00F7009D" w:rsidRDefault="009D6872" w:rsidP="00F7009D">
            <w:pPr>
              <w:pStyle w:val="TabellRader"/>
              <w:rPr>
                <w:rFonts w:cs="Arial"/>
                <w:szCs w:val="16"/>
              </w:rPr>
            </w:pPr>
            <w:r>
              <w:t>48,8</w:t>
            </w:r>
          </w:p>
        </w:tc>
        <w:tc>
          <w:tcPr>
            <w:tcW w:w="634" w:type="dxa"/>
            <w:tcMar>
              <w:left w:w="57" w:type="dxa"/>
              <w:right w:w="57" w:type="dxa"/>
            </w:tcMar>
            <w:vAlign w:val="bottom"/>
          </w:tcPr>
          <w:p w14:paraId="307A7B11" w14:textId="4B4843B7" w:rsidR="00F7009D" w:rsidRDefault="009D6872" w:rsidP="00F7009D">
            <w:pPr>
              <w:pStyle w:val="TabellRader"/>
              <w:rPr>
                <w:rFonts w:cs="Arial"/>
                <w:szCs w:val="16"/>
              </w:rPr>
            </w:pPr>
            <w:r>
              <w:t>48,1</w:t>
            </w:r>
          </w:p>
        </w:tc>
        <w:tc>
          <w:tcPr>
            <w:tcW w:w="633" w:type="dxa"/>
            <w:tcMar>
              <w:left w:w="57" w:type="dxa"/>
              <w:right w:w="57" w:type="dxa"/>
            </w:tcMar>
            <w:vAlign w:val="bottom"/>
          </w:tcPr>
          <w:p w14:paraId="65CFF9D0" w14:textId="65D93E61" w:rsidR="00F7009D" w:rsidRDefault="009D6872" w:rsidP="00F7009D">
            <w:pPr>
              <w:pStyle w:val="TabellRader"/>
              <w:rPr>
                <w:rFonts w:cs="Arial"/>
                <w:szCs w:val="16"/>
              </w:rPr>
            </w:pPr>
            <w:r>
              <w:t>41,7</w:t>
            </w:r>
          </w:p>
        </w:tc>
        <w:tc>
          <w:tcPr>
            <w:tcW w:w="634" w:type="dxa"/>
            <w:tcMar>
              <w:left w:w="57" w:type="dxa"/>
              <w:right w:w="57" w:type="dxa"/>
            </w:tcMar>
            <w:vAlign w:val="bottom"/>
          </w:tcPr>
          <w:p w14:paraId="76AF9B11" w14:textId="267317BC" w:rsidR="00F7009D" w:rsidRDefault="009D6872" w:rsidP="00F7009D">
            <w:pPr>
              <w:pStyle w:val="TabellRader"/>
              <w:rPr>
                <w:rFonts w:cs="Arial"/>
                <w:szCs w:val="16"/>
              </w:rPr>
            </w:pPr>
            <w:r>
              <w:t>38,6</w:t>
            </w:r>
          </w:p>
        </w:tc>
        <w:tc>
          <w:tcPr>
            <w:tcW w:w="634" w:type="dxa"/>
            <w:tcMar>
              <w:left w:w="57" w:type="dxa"/>
              <w:right w:w="57" w:type="dxa"/>
            </w:tcMar>
            <w:vAlign w:val="bottom"/>
          </w:tcPr>
          <w:p w14:paraId="49DCDAB4" w14:textId="5D4A1A85" w:rsidR="00F7009D" w:rsidRDefault="009D6872" w:rsidP="00F7009D">
            <w:pPr>
              <w:pStyle w:val="TabellRader"/>
              <w:rPr>
                <w:rFonts w:cs="Arial"/>
                <w:szCs w:val="16"/>
              </w:rPr>
            </w:pPr>
            <w:r>
              <w:t>35,5</w:t>
            </w:r>
          </w:p>
        </w:tc>
        <w:tc>
          <w:tcPr>
            <w:tcW w:w="634" w:type="dxa"/>
            <w:tcMar>
              <w:left w:w="57" w:type="dxa"/>
              <w:right w:w="57" w:type="dxa"/>
            </w:tcMar>
            <w:vAlign w:val="bottom"/>
          </w:tcPr>
          <w:p w14:paraId="38BF0B13" w14:textId="30CC2285" w:rsidR="00F7009D" w:rsidRDefault="009D6872" w:rsidP="00F7009D">
            <w:pPr>
              <w:pStyle w:val="TabellRader"/>
              <w:rPr>
                <w:rFonts w:cs="Arial"/>
                <w:szCs w:val="16"/>
              </w:rPr>
            </w:pPr>
            <w:r>
              <w:t>35,9</w:t>
            </w:r>
          </w:p>
        </w:tc>
        <w:tc>
          <w:tcPr>
            <w:tcW w:w="634" w:type="dxa"/>
            <w:tcMar>
              <w:left w:w="57" w:type="dxa"/>
              <w:right w:w="57" w:type="dxa"/>
            </w:tcMar>
            <w:vAlign w:val="bottom"/>
          </w:tcPr>
          <w:p w14:paraId="1418B005" w14:textId="35293FEE" w:rsidR="00F7009D" w:rsidRDefault="009D6872" w:rsidP="00F7009D">
            <w:pPr>
              <w:pStyle w:val="TabellRader"/>
              <w:rPr>
                <w:rFonts w:cs="Arial"/>
                <w:szCs w:val="16"/>
              </w:rPr>
            </w:pPr>
            <w:r>
              <w:t>36,4</w:t>
            </w:r>
          </w:p>
        </w:tc>
      </w:tr>
      <w:tr w:rsidR="00F7009D" w14:paraId="5DA79576" w14:textId="77777777" w:rsidTr="00F7009D">
        <w:tc>
          <w:tcPr>
            <w:tcW w:w="2717" w:type="dxa"/>
          </w:tcPr>
          <w:p w14:paraId="42DFDD92" w14:textId="77777777" w:rsidR="00F7009D" w:rsidRDefault="009D6872" w:rsidP="00F7009D">
            <w:pPr>
              <w:pStyle w:val="TabellRader"/>
              <w:keepNext/>
              <w:keepLines/>
              <w:jc w:val="left"/>
            </w:pPr>
            <w:r>
              <w:t xml:space="preserve">  3000 Inkomster av försåld egendom</w:t>
            </w:r>
          </w:p>
        </w:tc>
        <w:tc>
          <w:tcPr>
            <w:tcW w:w="633" w:type="dxa"/>
            <w:tcMar>
              <w:left w:w="57" w:type="dxa"/>
              <w:right w:w="57" w:type="dxa"/>
            </w:tcMar>
            <w:vAlign w:val="bottom"/>
          </w:tcPr>
          <w:p w14:paraId="2143EFA6" w14:textId="61698451" w:rsidR="00F7009D" w:rsidRDefault="009D6872" w:rsidP="00F7009D">
            <w:pPr>
              <w:pStyle w:val="TabellRader"/>
              <w:rPr>
                <w:rFonts w:cs="Arial"/>
                <w:szCs w:val="16"/>
              </w:rPr>
            </w:pPr>
            <w:r>
              <w:t>0,1</w:t>
            </w:r>
          </w:p>
        </w:tc>
        <w:tc>
          <w:tcPr>
            <w:tcW w:w="634" w:type="dxa"/>
            <w:tcMar>
              <w:left w:w="57" w:type="dxa"/>
              <w:right w:w="57" w:type="dxa"/>
            </w:tcMar>
            <w:vAlign w:val="bottom"/>
          </w:tcPr>
          <w:p w14:paraId="464D8354" w14:textId="07560BC2" w:rsidR="00F7009D" w:rsidRDefault="009D6872" w:rsidP="00F7009D">
            <w:pPr>
              <w:pStyle w:val="TabellRader"/>
              <w:rPr>
                <w:rFonts w:cs="Arial"/>
                <w:szCs w:val="16"/>
              </w:rPr>
            </w:pPr>
            <w:r>
              <w:t>0,2</w:t>
            </w:r>
          </w:p>
        </w:tc>
        <w:tc>
          <w:tcPr>
            <w:tcW w:w="634" w:type="dxa"/>
            <w:tcMar>
              <w:left w:w="57" w:type="dxa"/>
              <w:right w:w="57" w:type="dxa"/>
            </w:tcMar>
            <w:vAlign w:val="bottom"/>
          </w:tcPr>
          <w:p w14:paraId="26B4070F" w14:textId="2A2CD79B" w:rsidR="00F7009D" w:rsidRDefault="009D6872" w:rsidP="00F7009D">
            <w:pPr>
              <w:pStyle w:val="TabellRader"/>
              <w:rPr>
                <w:rFonts w:cs="Arial"/>
                <w:szCs w:val="16"/>
              </w:rPr>
            </w:pPr>
            <w:r>
              <w:t>23,1</w:t>
            </w:r>
          </w:p>
        </w:tc>
        <w:tc>
          <w:tcPr>
            <w:tcW w:w="634" w:type="dxa"/>
            <w:tcMar>
              <w:left w:w="57" w:type="dxa"/>
              <w:right w:w="57" w:type="dxa"/>
            </w:tcMar>
            <w:vAlign w:val="bottom"/>
          </w:tcPr>
          <w:p w14:paraId="637F803F" w14:textId="73719256" w:rsidR="00F7009D" w:rsidRDefault="009D6872" w:rsidP="00F7009D">
            <w:pPr>
              <w:pStyle w:val="TabellRader"/>
              <w:rPr>
                <w:rFonts w:cs="Arial"/>
                <w:szCs w:val="16"/>
              </w:rPr>
            </w:pPr>
            <w:r>
              <w:t>0,3</w:t>
            </w:r>
          </w:p>
        </w:tc>
        <w:tc>
          <w:tcPr>
            <w:tcW w:w="634" w:type="dxa"/>
            <w:tcMar>
              <w:left w:w="57" w:type="dxa"/>
              <w:right w:w="57" w:type="dxa"/>
            </w:tcMar>
            <w:vAlign w:val="bottom"/>
          </w:tcPr>
          <w:p w14:paraId="2D67DAC3" w14:textId="3397DDE8" w:rsidR="00F7009D" w:rsidRDefault="009D6872" w:rsidP="00F7009D">
            <w:pPr>
              <w:pStyle w:val="TabellRader"/>
              <w:rPr>
                <w:rFonts w:cs="Arial"/>
                <w:szCs w:val="16"/>
              </w:rPr>
            </w:pPr>
            <w:r>
              <w:t>20,8</w:t>
            </w:r>
          </w:p>
        </w:tc>
        <w:tc>
          <w:tcPr>
            <w:tcW w:w="633" w:type="dxa"/>
            <w:tcMar>
              <w:left w:w="57" w:type="dxa"/>
              <w:right w:w="57" w:type="dxa"/>
            </w:tcMar>
            <w:vAlign w:val="bottom"/>
          </w:tcPr>
          <w:p w14:paraId="04403792" w14:textId="0F824A16" w:rsidR="00F7009D" w:rsidRDefault="009D6872" w:rsidP="00F7009D">
            <w:pPr>
              <w:pStyle w:val="TabellRader"/>
              <w:rPr>
                <w:rFonts w:cs="Arial"/>
                <w:szCs w:val="16"/>
              </w:rPr>
            </w:pPr>
            <w:r>
              <w:t>15,0</w:t>
            </w:r>
          </w:p>
        </w:tc>
        <w:tc>
          <w:tcPr>
            <w:tcW w:w="634" w:type="dxa"/>
            <w:tcMar>
              <w:left w:w="57" w:type="dxa"/>
              <w:right w:w="57" w:type="dxa"/>
            </w:tcMar>
            <w:vAlign w:val="bottom"/>
          </w:tcPr>
          <w:p w14:paraId="2EA08F84" w14:textId="624F3A6E" w:rsidR="00F7009D" w:rsidRDefault="009D6872" w:rsidP="00F7009D">
            <w:pPr>
              <w:pStyle w:val="TabellRader"/>
              <w:rPr>
                <w:rFonts w:cs="Arial"/>
                <w:szCs w:val="16"/>
              </w:rPr>
            </w:pPr>
            <w:r>
              <w:t>15,0</w:t>
            </w:r>
          </w:p>
        </w:tc>
        <w:tc>
          <w:tcPr>
            <w:tcW w:w="634" w:type="dxa"/>
            <w:tcMar>
              <w:left w:w="57" w:type="dxa"/>
              <w:right w:w="57" w:type="dxa"/>
            </w:tcMar>
            <w:vAlign w:val="bottom"/>
          </w:tcPr>
          <w:p w14:paraId="60AE8CA0" w14:textId="45DC3999" w:rsidR="00F7009D" w:rsidRDefault="009D6872" w:rsidP="00F7009D">
            <w:pPr>
              <w:pStyle w:val="TabellRader"/>
              <w:rPr>
                <w:rFonts w:cs="Arial"/>
                <w:szCs w:val="16"/>
              </w:rPr>
            </w:pPr>
            <w:r>
              <w:t>15,0</w:t>
            </w:r>
          </w:p>
        </w:tc>
        <w:tc>
          <w:tcPr>
            <w:tcW w:w="634" w:type="dxa"/>
            <w:tcMar>
              <w:left w:w="57" w:type="dxa"/>
              <w:right w:w="57" w:type="dxa"/>
            </w:tcMar>
            <w:vAlign w:val="bottom"/>
          </w:tcPr>
          <w:p w14:paraId="2355AF84" w14:textId="3E4225CB" w:rsidR="00F7009D" w:rsidRDefault="009D6872" w:rsidP="00F7009D">
            <w:pPr>
              <w:pStyle w:val="TabellRader"/>
              <w:rPr>
                <w:rFonts w:cs="Arial"/>
                <w:szCs w:val="16"/>
              </w:rPr>
            </w:pPr>
            <w:r>
              <w:t>15,0</w:t>
            </w:r>
          </w:p>
        </w:tc>
        <w:tc>
          <w:tcPr>
            <w:tcW w:w="634" w:type="dxa"/>
            <w:tcMar>
              <w:left w:w="57" w:type="dxa"/>
              <w:right w:w="57" w:type="dxa"/>
            </w:tcMar>
            <w:vAlign w:val="bottom"/>
          </w:tcPr>
          <w:p w14:paraId="293B292E" w14:textId="38CF44DD" w:rsidR="00F7009D" w:rsidRDefault="009D6872" w:rsidP="00F7009D">
            <w:pPr>
              <w:pStyle w:val="TabellRader"/>
              <w:rPr>
                <w:rFonts w:cs="Arial"/>
                <w:szCs w:val="16"/>
              </w:rPr>
            </w:pPr>
            <w:r>
              <w:t>15,0</w:t>
            </w:r>
          </w:p>
        </w:tc>
      </w:tr>
      <w:tr w:rsidR="00F7009D" w14:paraId="2EE89808" w14:textId="77777777" w:rsidTr="00F7009D">
        <w:tc>
          <w:tcPr>
            <w:tcW w:w="2717" w:type="dxa"/>
          </w:tcPr>
          <w:p w14:paraId="011DC236" w14:textId="77777777" w:rsidR="00F7009D" w:rsidRDefault="009D6872" w:rsidP="00F7009D">
            <w:pPr>
              <w:pStyle w:val="TabellRader"/>
              <w:keepNext/>
              <w:keepLines/>
              <w:jc w:val="left"/>
            </w:pPr>
            <w:r>
              <w:t xml:space="preserve">  4000 Återbetalning av lån</w:t>
            </w:r>
          </w:p>
        </w:tc>
        <w:tc>
          <w:tcPr>
            <w:tcW w:w="633" w:type="dxa"/>
            <w:tcMar>
              <w:left w:w="57" w:type="dxa"/>
              <w:right w:w="57" w:type="dxa"/>
            </w:tcMar>
            <w:vAlign w:val="bottom"/>
          </w:tcPr>
          <w:p w14:paraId="6DB04C22" w14:textId="2720D4D8" w:rsidR="00F7009D" w:rsidRDefault="009D6872" w:rsidP="00F7009D">
            <w:pPr>
              <w:pStyle w:val="TabellRader"/>
              <w:rPr>
                <w:rFonts w:cs="Arial"/>
                <w:szCs w:val="16"/>
              </w:rPr>
            </w:pPr>
            <w:r>
              <w:t>1,7</w:t>
            </w:r>
          </w:p>
        </w:tc>
        <w:tc>
          <w:tcPr>
            <w:tcW w:w="634" w:type="dxa"/>
            <w:tcMar>
              <w:left w:w="57" w:type="dxa"/>
              <w:right w:w="57" w:type="dxa"/>
            </w:tcMar>
            <w:vAlign w:val="bottom"/>
          </w:tcPr>
          <w:p w14:paraId="1F65AF3D" w14:textId="515FF40A" w:rsidR="00F7009D" w:rsidRDefault="009D6872" w:rsidP="00F7009D">
            <w:pPr>
              <w:pStyle w:val="TabellRader"/>
              <w:rPr>
                <w:rFonts w:cs="Arial"/>
                <w:szCs w:val="16"/>
              </w:rPr>
            </w:pPr>
            <w:r>
              <w:t>1,7</w:t>
            </w:r>
          </w:p>
        </w:tc>
        <w:tc>
          <w:tcPr>
            <w:tcW w:w="634" w:type="dxa"/>
            <w:tcMar>
              <w:left w:w="57" w:type="dxa"/>
              <w:right w:w="57" w:type="dxa"/>
            </w:tcMar>
            <w:vAlign w:val="bottom"/>
          </w:tcPr>
          <w:p w14:paraId="1B0071FB" w14:textId="57BB1FFD" w:rsidR="00F7009D" w:rsidRDefault="009D6872" w:rsidP="00F7009D">
            <w:pPr>
              <w:pStyle w:val="TabellRader"/>
              <w:rPr>
                <w:rFonts w:cs="Arial"/>
                <w:szCs w:val="16"/>
              </w:rPr>
            </w:pPr>
            <w:r>
              <w:t>1,5</w:t>
            </w:r>
          </w:p>
        </w:tc>
        <w:tc>
          <w:tcPr>
            <w:tcW w:w="634" w:type="dxa"/>
            <w:tcMar>
              <w:left w:w="57" w:type="dxa"/>
              <w:right w:w="57" w:type="dxa"/>
            </w:tcMar>
            <w:vAlign w:val="bottom"/>
          </w:tcPr>
          <w:p w14:paraId="7B217436" w14:textId="32D891B1" w:rsidR="00F7009D" w:rsidRDefault="009D6872" w:rsidP="00F7009D">
            <w:pPr>
              <w:pStyle w:val="TabellRader"/>
              <w:rPr>
                <w:rFonts w:cs="Arial"/>
                <w:szCs w:val="16"/>
              </w:rPr>
            </w:pPr>
            <w:r>
              <w:t>1,3</w:t>
            </w:r>
          </w:p>
        </w:tc>
        <w:tc>
          <w:tcPr>
            <w:tcW w:w="634" w:type="dxa"/>
            <w:tcMar>
              <w:left w:w="57" w:type="dxa"/>
              <w:right w:w="57" w:type="dxa"/>
            </w:tcMar>
            <w:vAlign w:val="bottom"/>
          </w:tcPr>
          <w:p w14:paraId="4D742724" w14:textId="4ED3AE75" w:rsidR="00F7009D" w:rsidRDefault="009D6872" w:rsidP="00F7009D">
            <w:pPr>
              <w:pStyle w:val="TabellRader"/>
              <w:rPr>
                <w:rFonts w:cs="Arial"/>
                <w:szCs w:val="16"/>
              </w:rPr>
            </w:pPr>
            <w:r>
              <w:t>1,1</w:t>
            </w:r>
          </w:p>
        </w:tc>
        <w:tc>
          <w:tcPr>
            <w:tcW w:w="633" w:type="dxa"/>
            <w:tcMar>
              <w:left w:w="57" w:type="dxa"/>
              <w:right w:w="57" w:type="dxa"/>
            </w:tcMar>
            <w:vAlign w:val="bottom"/>
          </w:tcPr>
          <w:p w14:paraId="7C0E5CBA" w14:textId="74DABF54" w:rsidR="00F7009D" w:rsidRDefault="009D6872" w:rsidP="00F7009D">
            <w:pPr>
              <w:pStyle w:val="TabellRader"/>
              <w:rPr>
                <w:rFonts w:cs="Arial"/>
                <w:szCs w:val="16"/>
              </w:rPr>
            </w:pPr>
            <w:r>
              <w:t>1,0</w:t>
            </w:r>
          </w:p>
        </w:tc>
        <w:tc>
          <w:tcPr>
            <w:tcW w:w="634" w:type="dxa"/>
            <w:tcMar>
              <w:left w:w="57" w:type="dxa"/>
              <w:right w:w="57" w:type="dxa"/>
            </w:tcMar>
            <w:vAlign w:val="bottom"/>
          </w:tcPr>
          <w:p w14:paraId="4E0844CE" w14:textId="7DD72C78" w:rsidR="00F7009D" w:rsidRDefault="009D6872" w:rsidP="00F7009D">
            <w:pPr>
              <w:pStyle w:val="TabellRader"/>
              <w:rPr>
                <w:rFonts w:cs="Arial"/>
                <w:szCs w:val="16"/>
              </w:rPr>
            </w:pPr>
            <w:r>
              <w:t>0,9</w:t>
            </w:r>
          </w:p>
        </w:tc>
        <w:tc>
          <w:tcPr>
            <w:tcW w:w="634" w:type="dxa"/>
            <w:tcMar>
              <w:left w:w="57" w:type="dxa"/>
              <w:right w:w="57" w:type="dxa"/>
            </w:tcMar>
            <w:vAlign w:val="bottom"/>
          </w:tcPr>
          <w:p w14:paraId="2E4468A1" w14:textId="0B44887C" w:rsidR="00F7009D" w:rsidRDefault="009D6872" w:rsidP="00F7009D">
            <w:pPr>
              <w:pStyle w:val="TabellRader"/>
              <w:rPr>
                <w:rFonts w:cs="Arial"/>
                <w:szCs w:val="16"/>
              </w:rPr>
            </w:pPr>
            <w:r>
              <w:t>0,8</w:t>
            </w:r>
          </w:p>
        </w:tc>
        <w:tc>
          <w:tcPr>
            <w:tcW w:w="634" w:type="dxa"/>
            <w:tcMar>
              <w:left w:w="57" w:type="dxa"/>
              <w:right w:w="57" w:type="dxa"/>
            </w:tcMar>
            <w:vAlign w:val="bottom"/>
          </w:tcPr>
          <w:p w14:paraId="116EC182" w14:textId="03A6F362" w:rsidR="00F7009D" w:rsidRDefault="009D6872" w:rsidP="00F7009D">
            <w:pPr>
              <w:pStyle w:val="TabellRader"/>
              <w:rPr>
                <w:rFonts w:cs="Arial"/>
                <w:szCs w:val="16"/>
              </w:rPr>
            </w:pPr>
            <w:r>
              <w:t>0,7</w:t>
            </w:r>
          </w:p>
        </w:tc>
        <w:tc>
          <w:tcPr>
            <w:tcW w:w="634" w:type="dxa"/>
            <w:tcMar>
              <w:left w:w="57" w:type="dxa"/>
              <w:right w:w="57" w:type="dxa"/>
            </w:tcMar>
            <w:vAlign w:val="bottom"/>
          </w:tcPr>
          <w:p w14:paraId="6102439C" w14:textId="6E6A92E1" w:rsidR="00F7009D" w:rsidRDefault="009D6872" w:rsidP="00F7009D">
            <w:pPr>
              <w:pStyle w:val="TabellRader"/>
              <w:rPr>
                <w:rFonts w:cs="Arial"/>
                <w:szCs w:val="16"/>
              </w:rPr>
            </w:pPr>
            <w:r>
              <w:t>0,6</w:t>
            </w:r>
          </w:p>
        </w:tc>
      </w:tr>
      <w:tr w:rsidR="00F7009D" w14:paraId="08EDB122" w14:textId="77777777" w:rsidTr="00F7009D">
        <w:tc>
          <w:tcPr>
            <w:tcW w:w="2717" w:type="dxa"/>
          </w:tcPr>
          <w:p w14:paraId="2C1D3503" w14:textId="77777777" w:rsidR="00F7009D" w:rsidRDefault="009D6872" w:rsidP="00F7009D">
            <w:pPr>
              <w:pStyle w:val="TabellRader"/>
              <w:keepNext/>
              <w:keepLines/>
              <w:jc w:val="left"/>
            </w:pPr>
            <w:r>
              <w:t xml:space="preserve">  5000 Kalkylmässiga inkomster</w:t>
            </w:r>
          </w:p>
        </w:tc>
        <w:tc>
          <w:tcPr>
            <w:tcW w:w="633" w:type="dxa"/>
            <w:tcMar>
              <w:left w:w="57" w:type="dxa"/>
              <w:right w:w="57" w:type="dxa"/>
            </w:tcMar>
            <w:vAlign w:val="bottom"/>
          </w:tcPr>
          <w:p w14:paraId="77878037" w14:textId="3509CBE9" w:rsidR="00F7009D" w:rsidRDefault="009D6872" w:rsidP="00F7009D">
            <w:pPr>
              <w:pStyle w:val="TabellRader"/>
              <w:rPr>
                <w:rFonts w:cs="Arial"/>
                <w:szCs w:val="16"/>
              </w:rPr>
            </w:pPr>
            <w:r>
              <w:t>8,9</w:t>
            </w:r>
          </w:p>
        </w:tc>
        <w:tc>
          <w:tcPr>
            <w:tcW w:w="634" w:type="dxa"/>
            <w:tcMar>
              <w:left w:w="57" w:type="dxa"/>
              <w:right w:w="57" w:type="dxa"/>
            </w:tcMar>
            <w:vAlign w:val="bottom"/>
          </w:tcPr>
          <w:p w14:paraId="244EACCD" w14:textId="63248BA1" w:rsidR="00F7009D" w:rsidRDefault="009D6872" w:rsidP="00F7009D">
            <w:pPr>
              <w:pStyle w:val="TabellRader"/>
              <w:rPr>
                <w:rFonts w:cs="Arial"/>
                <w:szCs w:val="16"/>
              </w:rPr>
            </w:pPr>
            <w:r>
              <w:t>8,9</w:t>
            </w:r>
          </w:p>
        </w:tc>
        <w:tc>
          <w:tcPr>
            <w:tcW w:w="634" w:type="dxa"/>
            <w:tcMar>
              <w:left w:w="57" w:type="dxa"/>
              <w:right w:w="57" w:type="dxa"/>
            </w:tcMar>
            <w:vAlign w:val="bottom"/>
          </w:tcPr>
          <w:p w14:paraId="794800D2" w14:textId="7CA97509" w:rsidR="00F7009D" w:rsidRDefault="009D6872" w:rsidP="00F7009D">
            <w:pPr>
              <w:pStyle w:val="TabellRader"/>
              <w:rPr>
                <w:rFonts w:cs="Arial"/>
                <w:szCs w:val="16"/>
              </w:rPr>
            </w:pPr>
            <w:r>
              <w:t>11,1</w:t>
            </w:r>
          </w:p>
        </w:tc>
        <w:tc>
          <w:tcPr>
            <w:tcW w:w="634" w:type="dxa"/>
            <w:tcMar>
              <w:left w:w="57" w:type="dxa"/>
              <w:right w:w="57" w:type="dxa"/>
            </w:tcMar>
            <w:vAlign w:val="bottom"/>
          </w:tcPr>
          <w:p w14:paraId="5A547C03" w14:textId="593DF704" w:rsidR="00F7009D" w:rsidRDefault="009D6872" w:rsidP="00F7009D">
            <w:pPr>
              <w:pStyle w:val="TabellRader"/>
              <w:rPr>
                <w:rFonts w:cs="Arial"/>
                <w:szCs w:val="16"/>
              </w:rPr>
            </w:pPr>
            <w:r>
              <w:t>9,7</w:t>
            </w:r>
          </w:p>
        </w:tc>
        <w:tc>
          <w:tcPr>
            <w:tcW w:w="634" w:type="dxa"/>
            <w:tcMar>
              <w:left w:w="57" w:type="dxa"/>
              <w:right w:w="57" w:type="dxa"/>
            </w:tcMar>
            <w:vAlign w:val="bottom"/>
          </w:tcPr>
          <w:p w14:paraId="7626655D" w14:textId="07316EE1" w:rsidR="00F7009D" w:rsidRDefault="009D6872" w:rsidP="00F7009D">
            <w:pPr>
              <w:pStyle w:val="TabellRader"/>
              <w:rPr>
                <w:rFonts w:cs="Arial"/>
                <w:szCs w:val="16"/>
              </w:rPr>
            </w:pPr>
            <w:r>
              <w:t>9,9</w:t>
            </w:r>
          </w:p>
        </w:tc>
        <w:tc>
          <w:tcPr>
            <w:tcW w:w="633" w:type="dxa"/>
            <w:tcMar>
              <w:left w:w="57" w:type="dxa"/>
              <w:right w:w="57" w:type="dxa"/>
            </w:tcMar>
            <w:vAlign w:val="bottom"/>
          </w:tcPr>
          <w:p w14:paraId="3A0B9EAA" w14:textId="16579B74" w:rsidR="00F7009D" w:rsidRDefault="009D6872" w:rsidP="00F7009D">
            <w:pPr>
              <w:pStyle w:val="TabellRader"/>
              <w:rPr>
                <w:rFonts w:cs="Arial"/>
                <w:szCs w:val="16"/>
              </w:rPr>
            </w:pPr>
            <w:r>
              <w:t>10,4</w:t>
            </w:r>
          </w:p>
        </w:tc>
        <w:tc>
          <w:tcPr>
            <w:tcW w:w="634" w:type="dxa"/>
            <w:tcMar>
              <w:left w:w="57" w:type="dxa"/>
              <w:right w:w="57" w:type="dxa"/>
            </w:tcMar>
            <w:vAlign w:val="bottom"/>
          </w:tcPr>
          <w:p w14:paraId="6AD2BF97" w14:textId="4D6FC4A4" w:rsidR="00F7009D" w:rsidRDefault="009D6872" w:rsidP="00F7009D">
            <w:pPr>
              <w:pStyle w:val="TabellRader"/>
              <w:rPr>
                <w:rFonts w:cs="Arial"/>
                <w:szCs w:val="16"/>
              </w:rPr>
            </w:pPr>
            <w:r>
              <w:t>10,7</w:t>
            </w:r>
          </w:p>
        </w:tc>
        <w:tc>
          <w:tcPr>
            <w:tcW w:w="634" w:type="dxa"/>
            <w:tcMar>
              <w:left w:w="57" w:type="dxa"/>
              <w:right w:w="57" w:type="dxa"/>
            </w:tcMar>
            <w:vAlign w:val="bottom"/>
          </w:tcPr>
          <w:p w14:paraId="320CE9E9" w14:textId="14C81B7B" w:rsidR="00F7009D" w:rsidRDefault="009D6872" w:rsidP="00F7009D">
            <w:pPr>
              <w:pStyle w:val="TabellRader"/>
              <w:rPr>
                <w:rFonts w:cs="Arial"/>
                <w:szCs w:val="16"/>
              </w:rPr>
            </w:pPr>
            <w:r>
              <w:t>11,4</w:t>
            </w:r>
          </w:p>
        </w:tc>
        <w:tc>
          <w:tcPr>
            <w:tcW w:w="634" w:type="dxa"/>
            <w:tcMar>
              <w:left w:w="57" w:type="dxa"/>
              <w:right w:w="57" w:type="dxa"/>
            </w:tcMar>
            <w:vAlign w:val="bottom"/>
          </w:tcPr>
          <w:p w14:paraId="34765242" w14:textId="4A5FF6B1" w:rsidR="00F7009D" w:rsidRDefault="009D6872" w:rsidP="00F7009D">
            <w:pPr>
              <w:pStyle w:val="TabellRader"/>
              <w:rPr>
                <w:rFonts w:cs="Arial"/>
                <w:szCs w:val="16"/>
              </w:rPr>
            </w:pPr>
            <w:r>
              <w:t>11,8</w:t>
            </w:r>
          </w:p>
        </w:tc>
        <w:tc>
          <w:tcPr>
            <w:tcW w:w="634" w:type="dxa"/>
            <w:tcMar>
              <w:left w:w="57" w:type="dxa"/>
              <w:right w:w="57" w:type="dxa"/>
            </w:tcMar>
            <w:vAlign w:val="bottom"/>
          </w:tcPr>
          <w:p w14:paraId="3A3E73CF" w14:textId="16EFAFC4" w:rsidR="00F7009D" w:rsidRDefault="009D6872" w:rsidP="00F7009D">
            <w:pPr>
              <w:pStyle w:val="TabellRader"/>
              <w:rPr>
                <w:rFonts w:cs="Arial"/>
                <w:szCs w:val="16"/>
              </w:rPr>
            </w:pPr>
            <w:r>
              <w:t>11,9</w:t>
            </w:r>
          </w:p>
        </w:tc>
      </w:tr>
      <w:tr w:rsidR="00F7009D" w14:paraId="61CD4793" w14:textId="77777777" w:rsidTr="00F7009D">
        <w:tc>
          <w:tcPr>
            <w:tcW w:w="2717" w:type="dxa"/>
          </w:tcPr>
          <w:p w14:paraId="21B10C2B" w14:textId="77777777" w:rsidR="00F7009D" w:rsidRDefault="009D6872" w:rsidP="00F7009D">
            <w:pPr>
              <w:pStyle w:val="TabellRader"/>
              <w:keepNext/>
              <w:keepLines/>
              <w:jc w:val="left"/>
            </w:pPr>
            <w:r>
              <w:t xml:space="preserve">  6000 Bidrag m.m. från EU</w:t>
            </w:r>
          </w:p>
        </w:tc>
        <w:tc>
          <w:tcPr>
            <w:tcW w:w="633" w:type="dxa"/>
            <w:tcMar>
              <w:left w:w="57" w:type="dxa"/>
              <w:right w:w="57" w:type="dxa"/>
            </w:tcMar>
            <w:vAlign w:val="bottom"/>
          </w:tcPr>
          <w:p w14:paraId="202C848C" w14:textId="3E3A047F" w:rsidR="00F7009D" w:rsidRDefault="009D6872" w:rsidP="00F7009D">
            <w:pPr>
              <w:pStyle w:val="TabellRader"/>
              <w:rPr>
                <w:rFonts w:cs="Arial"/>
                <w:szCs w:val="16"/>
              </w:rPr>
            </w:pPr>
            <w:r>
              <w:t>11,7</w:t>
            </w:r>
          </w:p>
        </w:tc>
        <w:tc>
          <w:tcPr>
            <w:tcW w:w="634" w:type="dxa"/>
            <w:tcMar>
              <w:left w:w="57" w:type="dxa"/>
              <w:right w:w="57" w:type="dxa"/>
            </w:tcMar>
            <w:vAlign w:val="bottom"/>
          </w:tcPr>
          <w:p w14:paraId="66E5A7CE" w14:textId="5E690116" w:rsidR="00F7009D" w:rsidRDefault="009D6872" w:rsidP="00F7009D">
            <w:pPr>
              <w:pStyle w:val="TabellRader"/>
              <w:rPr>
                <w:rFonts w:cs="Arial"/>
                <w:szCs w:val="16"/>
              </w:rPr>
            </w:pPr>
            <w:r>
              <w:t>13,0</w:t>
            </w:r>
          </w:p>
        </w:tc>
        <w:tc>
          <w:tcPr>
            <w:tcW w:w="634" w:type="dxa"/>
            <w:tcMar>
              <w:left w:w="57" w:type="dxa"/>
              <w:right w:w="57" w:type="dxa"/>
            </w:tcMar>
            <w:vAlign w:val="bottom"/>
          </w:tcPr>
          <w:p w14:paraId="1363657A" w14:textId="3ABF96AA" w:rsidR="00F7009D" w:rsidRDefault="009D6872" w:rsidP="00F7009D">
            <w:pPr>
              <w:pStyle w:val="TabellRader"/>
              <w:rPr>
                <w:rFonts w:cs="Arial"/>
                <w:szCs w:val="16"/>
              </w:rPr>
            </w:pPr>
            <w:r>
              <w:t>12,3</w:t>
            </w:r>
          </w:p>
        </w:tc>
        <w:tc>
          <w:tcPr>
            <w:tcW w:w="634" w:type="dxa"/>
            <w:tcMar>
              <w:left w:w="57" w:type="dxa"/>
              <w:right w:w="57" w:type="dxa"/>
            </w:tcMar>
            <w:vAlign w:val="bottom"/>
          </w:tcPr>
          <w:p w14:paraId="6738B26A" w14:textId="22A4023E" w:rsidR="00F7009D" w:rsidRDefault="009D6872" w:rsidP="00F7009D">
            <w:pPr>
              <w:pStyle w:val="TabellRader"/>
              <w:rPr>
                <w:rFonts w:cs="Arial"/>
                <w:szCs w:val="16"/>
              </w:rPr>
            </w:pPr>
            <w:r>
              <w:t>9,8</w:t>
            </w:r>
          </w:p>
        </w:tc>
        <w:tc>
          <w:tcPr>
            <w:tcW w:w="634" w:type="dxa"/>
            <w:tcMar>
              <w:left w:w="57" w:type="dxa"/>
              <w:right w:w="57" w:type="dxa"/>
            </w:tcMar>
            <w:vAlign w:val="bottom"/>
          </w:tcPr>
          <w:p w14:paraId="05217616" w14:textId="7D6D991D" w:rsidR="00F7009D" w:rsidRDefault="009D6872" w:rsidP="00F7009D">
            <w:pPr>
              <w:pStyle w:val="TabellRader"/>
              <w:rPr>
                <w:rFonts w:cs="Arial"/>
                <w:szCs w:val="16"/>
              </w:rPr>
            </w:pPr>
            <w:r>
              <w:t>10,3</w:t>
            </w:r>
          </w:p>
        </w:tc>
        <w:tc>
          <w:tcPr>
            <w:tcW w:w="633" w:type="dxa"/>
            <w:tcMar>
              <w:left w:w="57" w:type="dxa"/>
              <w:right w:w="57" w:type="dxa"/>
            </w:tcMar>
            <w:vAlign w:val="bottom"/>
          </w:tcPr>
          <w:p w14:paraId="6FBBDAD8" w14:textId="10E6EDA2" w:rsidR="00F7009D" w:rsidRDefault="009D6872" w:rsidP="00F7009D">
            <w:pPr>
              <w:pStyle w:val="TabellRader"/>
              <w:rPr>
                <w:rFonts w:cs="Arial"/>
                <w:szCs w:val="16"/>
              </w:rPr>
            </w:pPr>
            <w:r>
              <w:t>12,2</w:t>
            </w:r>
          </w:p>
        </w:tc>
        <w:tc>
          <w:tcPr>
            <w:tcW w:w="634" w:type="dxa"/>
            <w:tcMar>
              <w:left w:w="57" w:type="dxa"/>
              <w:right w:w="57" w:type="dxa"/>
            </w:tcMar>
            <w:vAlign w:val="bottom"/>
          </w:tcPr>
          <w:p w14:paraId="14C77ACC" w14:textId="0A4F0ACB" w:rsidR="00F7009D" w:rsidRDefault="009D6872" w:rsidP="00F7009D">
            <w:pPr>
              <w:pStyle w:val="TabellRader"/>
              <w:rPr>
                <w:rFonts w:cs="Arial"/>
                <w:szCs w:val="16"/>
              </w:rPr>
            </w:pPr>
            <w:r>
              <w:t>10,4</w:t>
            </w:r>
          </w:p>
        </w:tc>
        <w:tc>
          <w:tcPr>
            <w:tcW w:w="634" w:type="dxa"/>
            <w:tcMar>
              <w:left w:w="57" w:type="dxa"/>
              <w:right w:w="57" w:type="dxa"/>
            </w:tcMar>
            <w:vAlign w:val="bottom"/>
          </w:tcPr>
          <w:p w14:paraId="43BE8DFF" w14:textId="4AB8E322" w:rsidR="00F7009D" w:rsidRDefault="009D6872" w:rsidP="00F7009D">
            <w:pPr>
              <w:pStyle w:val="TabellRader"/>
              <w:rPr>
                <w:rFonts w:cs="Arial"/>
                <w:szCs w:val="16"/>
              </w:rPr>
            </w:pPr>
            <w:r>
              <w:t>9,2</w:t>
            </w:r>
          </w:p>
        </w:tc>
        <w:tc>
          <w:tcPr>
            <w:tcW w:w="634" w:type="dxa"/>
            <w:tcMar>
              <w:left w:w="57" w:type="dxa"/>
              <w:right w:w="57" w:type="dxa"/>
            </w:tcMar>
            <w:vAlign w:val="bottom"/>
          </w:tcPr>
          <w:p w14:paraId="005A37B9" w14:textId="25376C97" w:rsidR="00F7009D" w:rsidRDefault="009D6872" w:rsidP="00F7009D">
            <w:pPr>
              <w:pStyle w:val="TabellRader"/>
              <w:rPr>
                <w:rFonts w:cs="Arial"/>
                <w:szCs w:val="16"/>
              </w:rPr>
            </w:pPr>
            <w:r>
              <w:t>11,0</w:t>
            </w:r>
          </w:p>
        </w:tc>
        <w:tc>
          <w:tcPr>
            <w:tcW w:w="634" w:type="dxa"/>
            <w:tcMar>
              <w:left w:w="57" w:type="dxa"/>
              <w:right w:w="57" w:type="dxa"/>
            </w:tcMar>
            <w:vAlign w:val="bottom"/>
          </w:tcPr>
          <w:p w14:paraId="20185DA5" w14:textId="7180A6AE" w:rsidR="00F7009D" w:rsidRDefault="009D6872" w:rsidP="00F7009D">
            <w:pPr>
              <w:pStyle w:val="TabellRader"/>
              <w:rPr>
                <w:rFonts w:cs="Arial"/>
                <w:szCs w:val="16"/>
              </w:rPr>
            </w:pPr>
            <w:r>
              <w:t>11,7</w:t>
            </w:r>
          </w:p>
        </w:tc>
      </w:tr>
      <w:tr w:rsidR="00F7009D" w14:paraId="769E1E0E" w14:textId="77777777" w:rsidTr="00F7009D">
        <w:tc>
          <w:tcPr>
            <w:tcW w:w="2717" w:type="dxa"/>
          </w:tcPr>
          <w:p w14:paraId="1B3FC951" w14:textId="77777777" w:rsidR="00F7009D" w:rsidRDefault="009D6872" w:rsidP="00F7009D">
            <w:pPr>
              <w:pStyle w:val="TabellRader"/>
              <w:keepNext/>
              <w:keepLines/>
              <w:jc w:val="left"/>
            </w:pPr>
            <w:r>
              <w:t xml:space="preserve">  7000 Avräkningar m.m. i anslutning till </w:t>
            </w:r>
            <w:r>
              <w:br/>
              <w:t xml:space="preserve">  skattesystemet</w:t>
            </w:r>
          </w:p>
        </w:tc>
        <w:tc>
          <w:tcPr>
            <w:tcW w:w="633" w:type="dxa"/>
            <w:tcMar>
              <w:left w:w="57" w:type="dxa"/>
              <w:right w:w="57" w:type="dxa"/>
            </w:tcMar>
            <w:vAlign w:val="bottom"/>
          </w:tcPr>
          <w:p w14:paraId="791AE604" w14:textId="3549CCEE" w:rsidR="00F7009D" w:rsidRDefault="009D6872" w:rsidP="00F7009D">
            <w:pPr>
              <w:pStyle w:val="TabellRader"/>
              <w:rPr>
                <w:rFonts w:cs="Arial"/>
                <w:szCs w:val="16"/>
              </w:rPr>
            </w:pPr>
            <w:r>
              <w:t>-66,8</w:t>
            </w:r>
          </w:p>
        </w:tc>
        <w:tc>
          <w:tcPr>
            <w:tcW w:w="634" w:type="dxa"/>
            <w:tcMar>
              <w:left w:w="57" w:type="dxa"/>
              <w:right w:w="57" w:type="dxa"/>
            </w:tcMar>
            <w:vAlign w:val="bottom"/>
          </w:tcPr>
          <w:p w14:paraId="17F70D22" w14:textId="36C9310A" w:rsidR="00F7009D" w:rsidRDefault="009D6872" w:rsidP="00F7009D">
            <w:pPr>
              <w:pStyle w:val="TabellRader"/>
              <w:rPr>
                <w:rFonts w:cs="Arial"/>
                <w:szCs w:val="16"/>
              </w:rPr>
            </w:pPr>
            <w:r>
              <w:t>-65,5</w:t>
            </w:r>
          </w:p>
        </w:tc>
        <w:tc>
          <w:tcPr>
            <w:tcW w:w="634" w:type="dxa"/>
            <w:tcMar>
              <w:left w:w="57" w:type="dxa"/>
              <w:right w:w="57" w:type="dxa"/>
            </w:tcMar>
            <w:vAlign w:val="bottom"/>
          </w:tcPr>
          <w:p w14:paraId="7BBF978E" w14:textId="2DB835BB" w:rsidR="00F7009D" w:rsidRDefault="009D6872" w:rsidP="00F7009D">
            <w:pPr>
              <w:pStyle w:val="TabellRader"/>
              <w:rPr>
                <w:rFonts w:cs="Arial"/>
                <w:szCs w:val="16"/>
              </w:rPr>
            </w:pPr>
            <w:r>
              <w:t>-70,8</w:t>
            </w:r>
          </w:p>
        </w:tc>
        <w:tc>
          <w:tcPr>
            <w:tcW w:w="634" w:type="dxa"/>
            <w:tcMar>
              <w:left w:w="57" w:type="dxa"/>
              <w:right w:w="57" w:type="dxa"/>
            </w:tcMar>
            <w:vAlign w:val="bottom"/>
          </w:tcPr>
          <w:p w14:paraId="00262A5C" w14:textId="7A7B569D" w:rsidR="00F7009D" w:rsidRDefault="009D6872" w:rsidP="00F7009D">
            <w:pPr>
              <w:pStyle w:val="TabellRader"/>
              <w:rPr>
                <w:rFonts w:cs="Arial"/>
                <w:szCs w:val="16"/>
              </w:rPr>
            </w:pPr>
            <w:r>
              <w:t>-74,9</w:t>
            </w:r>
          </w:p>
        </w:tc>
        <w:tc>
          <w:tcPr>
            <w:tcW w:w="634" w:type="dxa"/>
            <w:tcMar>
              <w:left w:w="57" w:type="dxa"/>
              <w:right w:w="57" w:type="dxa"/>
            </w:tcMar>
            <w:vAlign w:val="bottom"/>
          </w:tcPr>
          <w:p w14:paraId="5333C3FE" w14:textId="47CD7A7E" w:rsidR="00F7009D" w:rsidRDefault="009D6872" w:rsidP="00F7009D">
            <w:pPr>
              <w:pStyle w:val="TabellRader"/>
              <w:rPr>
                <w:rFonts w:cs="Arial"/>
                <w:szCs w:val="16"/>
              </w:rPr>
            </w:pPr>
            <w:r>
              <w:t>-77,0</w:t>
            </w:r>
          </w:p>
        </w:tc>
        <w:tc>
          <w:tcPr>
            <w:tcW w:w="633" w:type="dxa"/>
            <w:tcMar>
              <w:left w:w="57" w:type="dxa"/>
              <w:right w:w="57" w:type="dxa"/>
            </w:tcMar>
            <w:vAlign w:val="bottom"/>
          </w:tcPr>
          <w:p w14:paraId="03F2C670" w14:textId="44023B26" w:rsidR="00F7009D" w:rsidRDefault="009D6872" w:rsidP="00F7009D">
            <w:pPr>
              <w:pStyle w:val="TabellRader"/>
              <w:rPr>
                <w:rFonts w:cs="Arial"/>
                <w:szCs w:val="16"/>
              </w:rPr>
            </w:pPr>
            <w:r>
              <w:t>-75,5</w:t>
            </w:r>
          </w:p>
        </w:tc>
        <w:tc>
          <w:tcPr>
            <w:tcW w:w="634" w:type="dxa"/>
            <w:tcMar>
              <w:left w:w="57" w:type="dxa"/>
              <w:right w:w="57" w:type="dxa"/>
            </w:tcMar>
            <w:vAlign w:val="bottom"/>
          </w:tcPr>
          <w:p w14:paraId="13B36C6A" w14:textId="40D948DD" w:rsidR="00F7009D" w:rsidRDefault="009D6872" w:rsidP="00F7009D">
            <w:pPr>
              <w:pStyle w:val="TabellRader"/>
              <w:rPr>
                <w:rFonts w:cs="Arial"/>
                <w:szCs w:val="16"/>
              </w:rPr>
            </w:pPr>
            <w:r>
              <w:t>-76,7</w:t>
            </w:r>
          </w:p>
        </w:tc>
        <w:tc>
          <w:tcPr>
            <w:tcW w:w="634" w:type="dxa"/>
            <w:tcMar>
              <w:left w:w="57" w:type="dxa"/>
              <w:right w:w="57" w:type="dxa"/>
            </w:tcMar>
            <w:vAlign w:val="bottom"/>
          </w:tcPr>
          <w:p w14:paraId="6552DB0C" w14:textId="5C41C72E" w:rsidR="00F7009D" w:rsidRDefault="009D6872" w:rsidP="00F7009D">
            <w:pPr>
              <w:pStyle w:val="TabellRader"/>
              <w:rPr>
                <w:rFonts w:cs="Arial"/>
                <w:szCs w:val="16"/>
              </w:rPr>
            </w:pPr>
            <w:r>
              <w:t>-86,9</w:t>
            </w:r>
          </w:p>
        </w:tc>
        <w:tc>
          <w:tcPr>
            <w:tcW w:w="634" w:type="dxa"/>
            <w:tcMar>
              <w:left w:w="57" w:type="dxa"/>
              <w:right w:w="57" w:type="dxa"/>
            </w:tcMar>
            <w:vAlign w:val="bottom"/>
          </w:tcPr>
          <w:p w14:paraId="36AA5292" w14:textId="5BA44EC4" w:rsidR="00F7009D" w:rsidRDefault="009D6872" w:rsidP="00F7009D">
            <w:pPr>
              <w:pStyle w:val="TabellRader"/>
              <w:rPr>
                <w:rFonts w:cs="Arial"/>
                <w:szCs w:val="16"/>
              </w:rPr>
            </w:pPr>
            <w:r>
              <w:t>-84,2</w:t>
            </w:r>
          </w:p>
        </w:tc>
        <w:tc>
          <w:tcPr>
            <w:tcW w:w="634" w:type="dxa"/>
            <w:tcMar>
              <w:left w:w="57" w:type="dxa"/>
              <w:right w:w="57" w:type="dxa"/>
            </w:tcMar>
            <w:vAlign w:val="bottom"/>
          </w:tcPr>
          <w:p w14:paraId="3F2E8481" w14:textId="363533D6" w:rsidR="00F7009D" w:rsidRDefault="009D6872" w:rsidP="00F7009D">
            <w:pPr>
              <w:pStyle w:val="TabellRader"/>
              <w:rPr>
                <w:rFonts w:cs="Arial"/>
                <w:szCs w:val="16"/>
              </w:rPr>
            </w:pPr>
            <w:r>
              <w:t>-86,3</w:t>
            </w:r>
          </w:p>
        </w:tc>
      </w:tr>
      <w:tr w:rsidR="00F7009D" w14:paraId="21389DA3" w14:textId="77777777" w:rsidTr="00F7009D">
        <w:tc>
          <w:tcPr>
            <w:tcW w:w="2717" w:type="dxa"/>
            <w:tcBorders>
              <w:bottom w:val="single" w:sz="12" w:space="0" w:color="auto"/>
            </w:tcBorders>
          </w:tcPr>
          <w:p w14:paraId="2AF3ED15" w14:textId="77777777" w:rsidR="00F7009D" w:rsidRDefault="009D6872" w:rsidP="00F7009D">
            <w:pPr>
              <w:pStyle w:val="TabellRader"/>
              <w:keepNext/>
              <w:keepLines/>
              <w:jc w:val="left"/>
            </w:pPr>
            <w:r>
              <w:t xml:space="preserve">  8000 Utgifter som ges som</w:t>
            </w:r>
            <w:r>
              <w:br/>
              <w:t xml:space="preserve">  krediteringar på skattekontot</w:t>
            </w:r>
          </w:p>
        </w:tc>
        <w:tc>
          <w:tcPr>
            <w:tcW w:w="633" w:type="dxa"/>
            <w:tcBorders>
              <w:bottom w:val="single" w:sz="12" w:space="0" w:color="auto"/>
            </w:tcBorders>
            <w:tcMar>
              <w:left w:w="57" w:type="dxa"/>
              <w:right w:w="57" w:type="dxa"/>
            </w:tcMar>
            <w:vAlign w:val="bottom"/>
          </w:tcPr>
          <w:p w14:paraId="6ADB0AFB" w14:textId="058C74CB" w:rsidR="00F7009D" w:rsidRDefault="009D6872" w:rsidP="00F7009D">
            <w:pPr>
              <w:pStyle w:val="TabellRader"/>
              <w:rPr>
                <w:rFonts w:cs="Arial"/>
                <w:szCs w:val="16"/>
              </w:rPr>
            </w:pPr>
            <w:r>
              <w:t>0,0</w:t>
            </w:r>
          </w:p>
        </w:tc>
        <w:tc>
          <w:tcPr>
            <w:tcW w:w="634" w:type="dxa"/>
            <w:tcBorders>
              <w:bottom w:val="single" w:sz="12" w:space="0" w:color="auto"/>
            </w:tcBorders>
            <w:tcMar>
              <w:left w:w="57" w:type="dxa"/>
              <w:right w:w="57" w:type="dxa"/>
            </w:tcMar>
            <w:vAlign w:val="bottom"/>
          </w:tcPr>
          <w:p w14:paraId="70411C8B" w14:textId="779B4684" w:rsidR="00F7009D" w:rsidRDefault="009D6872" w:rsidP="00F7009D">
            <w:pPr>
              <w:pStyle w:val="TabellRader"/>
              <w:rPr>
                <w:rFonts w:cs="Arial"/>
                <w:szCs w:val="16"/>
              </w:rPr>
            </w:pPr>
            <w:r>
              <w:t>0,0</w:t>
            </w:r>
          </w:p>
        </w:tc>
        <w:tc>
          <w:tcPr>
            <w:tcW w:w="634" w:type="dxa"/>
            <w:tcBorders>
              <w:bottom w:val="single" w:sz="12" w:space="0" w:color="auto"/>
            </w:tcBorders>
            <w:tcMar>
              <w:left w:w="57" w:type="dxa"/>
              <w:right w:w="57" w:type="dxa"/>
            </w:tcMar>
            <w:vAlign w:val="bottom"/>
          </w:tcPr>
          <w:p w14:paraId="0CF0E6C7" w14:textId="189CB5C8" w:rsidR="00F7009D" w:rsidRDefault="009D6872" w:rsidP="00F7009D">
            <w:pPr>
              <w:pStyle w:val="TabellRader"/>
              <w:rPr>
                <w:rFonts w:cs="Arial"/>
                <w:szCs w:val="16"/>
              </w:rPr>
            </w:pPr>
            <w:r>
              <w:t>-0,1</w:t>
            </w:r>
          </w:p>
        </w:tc>
        <w:tc>
          <w:tcPr>
            <w:tcW w:w="634" w:type="dxa"/>
            <w:tcBorders>
              <w:bottom w:val="single" w:sz="12" w:space="0" w:color="auto"/>
            </w:tcBorders>
            <w:tcMar>
              <w:left w:w="57" w:type="dxa"/>
              <w:right w:w="57" w:type="dxa"/>
            </w:tcMar>
            <w:vAlign w:val="bottom"/>
          </w:tcPr>
          <w:p w14:paraId="10D21186" w14:textId="6112C883" w:rsidR="00F7009D" w:rsidRDefault="009D6872" w:rsidP="00F7009D">
            <w:pPr>
              <w:pStyle w:val="TabellRader"/>
              <w:rPr>
                <w:rFonts w:cs="Arial"/>
                <w:szCs w:val="16"/>
              </w:rPr>
            </w:pPr>
            <w:r>
              <w:t>-0,1</w:t>
            </w:r>
          </w:p>
        </w:tc>
        <w:tc>
          <w:tcPr>
            <w:tcW w:w="634" w:type="dxa"/>
            <w:tcBorders>
              <w:bottom w:val="single" w:sz="12" w:space="0" w:color="auto"/>
            </w:tcBorders>
            <w:tcMar>
              <w:left w:w="57" w:type="dxa"/>
              <w:right w:w="57" w:type="dxa"/>
            </w:tcMar>
            <w:vAlign w:val="bottom"/>
          </w:tcPr>
          <w:p w14:paraId="65F7021E" w14:textId="156226D6" w:rsidR="00F7009D" w:rsidRDefault="009D6872" w:rsidP="00F7009D">
            <w:pPr>
              <w:pStyle w:val="TabellRader"/>
              <w:rPr>
                <w:rFonts w:cs="Arial"/>
                <w:szCs w:val="16"/>
              </w:rPr>
            </w:pPr>
            <w:r>
              <w:t>0,0</w:t>
            </w:r>
          </w:p>
        </w:tc>
        <w:tc>
          <w:tcPr>
            <w:tcW w:w="633" w:type="dxa"/>
            <w:tcBorders>
              <w:bottom w:val="single" w:sz="12" w:space="0" w:color="auto"/>
            </w:tcBorders>
            <w:tcMar>
              <w:left w:w="57" w:type="dxa"/>
              <w:right w:w="57" w:type="dxa"/>
            </w:tcMar>
            <w:vAlign w:val="bottom"/>
          </w:tcPr>
          <w:p w14:paraId="50191AD4" w14:textId="38A3894D" w:rsidR="00F7009D" w:rsidRDefault="009D6872" w:rsidP="00F7009D">
            <w:pPr>
              <w:pStyle w:val="TabellRader"/>
              <w:rPr>
                <w:rFonts w:cs="Arial"/>
                <w:szCs w:val="16"/>
              </w:rPr>
            </w:pPr>
            <w:r>
              <w:t>0,0</w:t>
            </w:r>
          </w:p>
        </w:tc>
        <w:tc>
          <w:tcPr>
            <w:tcW w:w="634" w:type="dxa"/>
            <w:tcBorders>
              <w:bottom w:val="single" w:sz="12" w:space="0" w:color="auto"/>
            </w:tcBorders>
            <w:tcMar>
              <w:left w:w="57" w:type="dxa"/>
              <w:right w:w="57" w:type="dxa"/>
            </w:tcMar>
            <w:vAlign w:val="bottom"/>
          </w:tcPr>
          <w:p w14:paraId="6E27205D" w14:textId="7E64F84C" w:rsidR="00F7009D" w:rsidRDefault="009D6872" w:rsidP="00F7009D">
            <w:pPr>
              <w:pStyle w:val="TabellRader"/>
              <w:rPr>
                <w:rFonts w:cs="Arial"/>
                <w:szCs w:val="16"/>
              </w:rPr>
            </w:pPr>
            <w:r>
              <w:t>0,0</w:t>
            </w:r>
          </w:p>
        </w:tc>
        <w:tc>
          <w:tcPr>
            <w:tcW w:w="634" w:type="dxa"/>
            <w:tcBorders>
              <w:bottom w:val="single" w:sz="12" w:space="0" w:color="auto"/>
            </w:tcBorders>
            <w:tcMar>
              <w:left w:w="57" w:type="dxa"/>
              <w:right w:w="57" w:type="dxa"/>
            </w:tcMar>
            <w:vAlign w:val="bottom"/>
          </w:tcPr>
          <w:p w14:paraId="6E117875" w14:textId="6382DC03" w:rsidR="00F7009D" w:rsidRDefault="009D6872" w:rsidP="00F7009D">
            <w:pPr>
              <w:pStyle w:val="TabellRader"/>
              <w:rPr>
                <w:rFonts w:cs="Arial"/>
                <w:szCs w:val="16"/>
              </w:rPr>
            </w:pPr>
            <w:r>
              <w:t>0,0</w:t>
            </w:r>
          </w:p>
        </w:tc>
        <w:tc>
          <w:tcPr>
            <w:tcW w:w="634" w:type="dxa"/>
            <w:tcBorders>
              <w:bottom w:val="single" w:sz="12" w:space="0" w:color="auto"/>
            </w:tcBorders>
            <w:tcMar>
              <w:left w:w="57" w:type="dxa"/>
              <w:right w:w="57" w:type="dxa"/>
            </w:tcMar>
            <w:vAlign w:val="bottom"/>
          </w:tcPr>
          <w:p w14:paraId="2F471744" w14:textId="4E1E211B" w:rsidR="00F7009D" w:rsidRDefault="009D6872" w:rsidP="00F7009D">
            <w:pPr>
              <w:pStyle w:val="TabellRader"/>
              <w:rPr>
                <w:rFonts w:cs="Arial"/>
                <w:szCs w:val="16"/>
              </w:rPr>
            </w:pPr>
            <w:r>
              <w:t>0,0</w:t>
            </w:r>
          </w:p>
        </w:tc>
        <w:tc>
          <w:tcPr>
            <w:tcW w:w="634" w:type="dxa"/>
            <w:tcBorders>
              <w:bottom w:val="single" w:sz="12" w:space="0" w:color="auto"/>
            </w:tcBorders>
            <w:tcMar>
              <w:left w:w="57" w:type="dxa"/>
              <w:right w:w="57" w:type="dxa"/>
            </w:tcMar>
            <w:vAlign w:val="bottom"/>
          </w:tcPr>
          <w:p w14:paraId="555461CB" w14:textId="24601695" w:rsidR="00F7009D" w:rsidRDefault="009D6872" w:rsidP="00F7009D">
            <w:pPr>
              <w:pStyle w:val="TabellRader"/>
              <w:rPr>
                <w:rFonts w:cs="Arial"/>
                <w:szCs w:val="16"/>
              </w:rPr>
            </w:pPr>
            <w:r>
              <w:t>0,0</w:t>
            </w:r>
          </w:p>
        </w:tc>
      </w:tr>
      <w:tr w:rsidR="00F7009D" w14:paraId="2CF4A1BF" w14:textId="77777777" w:rsidTr="00F7009D">
        <w:tc>
          <w:tcPr>
            <w:tcW w:w="2717" w:type="dxa"/>
            <w:tcBorders>
              <w:top w:val="single" w:sz="12" w:space="0" w:color="auto"/>
              <w:bottom w:val="single" w:sz="18" w:space="0" w:color="auto"/>
            </w:tcBorders>
          </w:tcPr>
          <w:p w14:paraId="1404377B" w14:textId="77777777" w:rsidR="00F7009D" w:rsidRDefault="009D6872" w:rsidP="00F7009D">
            <w:pPr>
              <w:pStyle w:val="TabellRader"/>
              <w:keepNext/>
              <w:keepLines/>
              <w:jc w:val="left"/>
              <w:rPr>
                <w:b/>
                <w:bCs/>
              </w:rPr>
            </w:pPr>
            <w:r>
              <w:rPr>
                <w:b/>
                <w:bCs/>
              </w:rPr>
              <w:t>Inkomster på statens budget</w:t>
            </w:r>
          </w:p>
        </w:tc>
        <w:tc>
          <w:tcPr>
            <w:tcW w:w="633" w:type="dxa"/>
            <w:tcBorders>
              <w:top w:val="single" w:sz="12" w:space="0" w:color="auto"/>
              <w:bottom w:val="single" w:sz="18" w:space="0" w:color="auto"/>
            </w:tcBorders>
            <w:tcMar>
              <w:left w:w="57" w:type="dxa"/>
              <w:right w:w="57" w:type="dxa"/>
            </w:tcMar>
            <w:vAlign w:val="bottom"/>
          </w:tcPr>
          <w:p w14:paraId="00D1252E" w14:textId="182BA838" w:rsidR="00F7009D" w:rsidRPr="00933F17" w:rsidRDefault="009D6872" w:rsidP="00F7009D">
            <w:pPr>
              <w:pStyle w:val="TabellSlutsumma"/>
            </w:pPr>
            <w:r>
              <w:t>709,5</w:t>
            </w:r>
          </w:p>
        </w:tc>
        <w:tc>
          <w:tcPr>
            <w:tcW w:w="634" w:type="dxa"/>
            <w:tcBorders>
              <w:top w:val="single" w:sz="12" w:space="0" w:color="auto"/>
              <w:bottom w:val="single" w:sz="18" w:space="0" w:color="auto"/>
            </w:tcBorders>
            <w:tcMar>
              <w:left w:w="57" w:type="dxa"/>
              <w:right w:w="57" w:type="dxa"/>
            </w:tcMar>
            <w:vAlign w:val="bottom"/>
          </w:tcPr>
          <w:p w14:paraId="728C11BA" w14:textId="217A425C" w:rsidR="00F7009D" w:rsidRPr="00933F17" w:rsidRDefault="009D6872" w:rsidP="00F7009D">
            <w:pPr>
              <w:pStyle w:val="TabellSlutsumma"/>
            </w:pPr>
            <w:r>
              <w:t>779,5</w:t>
            </w:r>
          </w:p>
        </w:tc>
        <w:tc>
          <w:tcPr>
            <w:tcW w:w="634" w:type="dxa"/>
            <w:tcBorders>
              <w:top w:val="single" w:sz="12" w:space="0" w:color="auto"/>
              <w:bottom w:val="single" w:sz="18" w:space="0" w:color="auto"/>
            </w:tcBorders>
            <w:tcMar>
              <w:left w:w="57" w:type="dxa"/>
              <w:right w:w="57" w:type="dxa"/>
            </w:tcMar>
            <w:vAlign w:val="bottom"/>
          </w:tcPr>
          <w:p w14:paraId="0290F95F" w14:textId="2CF69B54" w:rsidR="00F7009D" w:rsidRPr="00933F17" w:rsidRDefault="009D6872" w:rsidP="00F7009D">
            <w:pPr>
              <w:pStyle w:val="TabellSlutsumma"/>
            </w:pPr>
            <w:r>
              <w:t>872,4</w:t>
            </w:r>
          </w:p>
        </w:tc>
        <w:tc>
          <w:tcPr>
            <w:tcW w:w="634" w:type="dxa"/>
            <w:tcBorders>
              <w:top w:val="single" w:sz="12" w:space="0" w:color="auto"/>
              <w:bottom w:val="single" w:sz="18" w:space="0" w:color="auto"/>
            </w:tcBorders>
            <w:tcMar>
              <w:left w:w="57" w:type="dxa"/>
              <w:right w:w="57" w:type="dxa"/>
            </w:tcMar>
            <w:vAlign w:val="bottom"/>
          </w:tcPr>
          <w:p w14:paraId="0EBB66A4" w14:textId="3DA210BF" w:rsidR="00F7009D" w:rsidRPr="00933F17" w:rsidRDefault="009D6872" w:rsidP="00F7009D">
            <w:pPr>
              <w:pStyle w:val="TabellSlutsumma"/>
            </w:pPr>
            <w:r>
              <w:t>787,6</w:t>
            </w:r>
          </w:p>
        </w:tc>
        <w:tc>
          <w:tcPr>
            <w:tcW w:w="634" w:type="dxa"/>
            <w:tcBorders>
              <w:top w:val="single" w:sz="12" w:space="0" w:color="auto"/>
              <w:bottom w:val="single" w:sz="18" w:space="0" w:color="auto"/>
            </w:tcBorders>
            <w:tcMar>
              <w:left w:w="57" w:type="dxa"/>
              <w:right w:w="57" w:type="dxa"/>
            </w:tcMar>
            <w:vAlign w:val="bottom"/>
          </w:tcPr>
          <w:p w14:paraId="465D4CBD" w14:textId="1C3EFB54" w:rsidR="00F7009D" w:rsidRPr="00933F17" w:rsidRDefault="009D6872" w:rsidP="00F7009D">
            <w:pPr>
              <w:pStyle w:val="TabellSlutsumma"/>
            </w:pPr>
            <w:r>
              <w:t>790,5</w:t>
            </w:r>
          </w:p>
        </w:tc>
        <w:tc>
          <w:tcPr>
            <w:tcW w:w="633" w:type="dxa"/>
            <w:tcBorders>
              <w:top w:val="single" w:sz="12" w:space="0" w:color="auto"/>
              <w:bottom w:val="single" w:sz="18" w:space="0" w:color="auto"/>
            </w:tcBorders>
            <w:tcMar>
              <w:left w:w="57" w:type="dxa"/>
              <w:right w:w="57" w:type="dxa"/>
            </w:tcMar>
            <w:vAlign w:val="bottom"/>
          </w:tcPr>
          <w:p w14:paraId="0455D11F" w14:textId="29DD0D33" w:rsidR="00F7009D" w:rsidRPr="00933F17" w:rsidRDefault="009D6872" w:rsidP="00F7009D">
            <w:pPr>
              <w:pStyle w:val="TabellSlutsumma"/>
            </w:pPr>
            <w:r>
              <w:t>807,9</w:t>
            </w:r>
          </w:p>
        </w:tc>
        <w:tc>
          <w:tcPr>
            <w:tcW w:w="634" w:type="dxa"/>
            <w:tcBorders>
              <w:top w:val="single" w:sz="12" w:space="0" w:color="auto"/>
              <w:bottom w:val="single" w:sz="18" w:space="0" w:color="auto"/>
            </w:tcBorders>
            <w:tcMar>
              <w:left w:w="57" w:type="dxa"/>
              <w:right w:w="57" w:type="dxa"/>
            </w:tcMar>
            <w:vAlign w:val="bottom"/>
          </w:tcPr>
          <w:p w14:paraId="6B44394C" w14:textId="3F606EB8" w:rsidR="00F7009D" w:rsidRPr="00933F17" w:rsidRDefault="009D6872" w:rsidP="00F7009D">
            <w:pPr>
              <w:pStyle w:val="TabellSlutsumma"/>
            </w:pPr>
            <w:r>
              <w:t>862,0</w:t>
            </w:r>
          </w:p>
        </w:tc>
        <w:tc>
          <w:tcPr>
            <w:tcW w:w="634" w:type="dxa"/>
            <w:tcBorders>
              <w:top w:val="single" w:sz="12" w:space="0" w:color="auto"/>
              <w:bottom w:val="single" w:sz="18" w:space="0" w:color="auto"/>
            </w:tcBorders>
            <w:tcMar>
              <w:left w:w="57" w:type="dxa"/>
              <w:right w:w="57" w:type="dxa"/>
            </w:tcMar>
            <w:vAlign w:val="bottom"/>
          </w:tcPr>
          <w:p w14:paraId="33570ACD" w14:textId="7E0CEDC7" w:rsidR="00F7009D" w:rsidRPr="00933F17" w:rsidRDefault="009D6872" w:rsidP="00F7009D">
            <w:pPr>
              <w:pStyle w:val="TabellSlutsumma"/>
            </w:pPr>
            <w:r>
              <w:t>901,0</w:t>
            </w:r>
          </w:p>
        </w:tc>
        <w:tc>
          <w:tcPr>
            <w:tcW w:w="634" w:type="dxa"/>
            <w:tcBorders>
              <w:top w:val="single" w:sz="12" w:space="0" w:color="auto"/>
              <w:bottom w:val="single" w:sz="18" w:space="0" w:color="auto"/>
            </w:tcBorders>
            <w:tcMar>
              <w:left w:w="57" w:type="dxa"/>
              <w:right w:w="57" w:type="dxa"/>
            </w:tcMar>
            <w:vAlign w:val="bottom"/>
          </w:tcPr>
          <w:p w14:paraId="2D462D6B" w14:textId="2B6C33B6" w:rsidR="00F7009D" w:rsidRPr="00933F17" w:rsidRDefault="009D6872" w:rsidP="00F7009D">
            <w:pPr>
              <w:pStyle w:val="TabellSlutsumma"/>
            </w:pPr>
            <w:r>
              <w:t>940,7</w:t>
            </w:r>
          </w:p>
        </w:tc>
        <w:tc>
          <w:tcPr>
            <w:tcW w:w="634" w:type="dxa"/>
            <w:tcBorders>
              <w:top w:val="single" w:sz="12" w:space="0" w:color="auto"/>
              <w:bottom w:val="single" w:sz="18" w:space="0" w:color="auto"/>
            </w:tcBorders>
            <w:tcMar>
              <w:left w:w="57" w:type="dxa"/>
              <w:right w:w="57" w:type="dxa"/>
            </w:tcMar>
            <w:vAlign w:val="bottom"/>
          </w:tcPr>
          <w:p w14:paraId="78493EA1" w14:textId="733EFF14" w:rsidR="00F7009D" w:rsidRPr="00933F17" w:rsidRDefault="009D6872" w:rsidP="00F7009D">
            <w:pPr>
              <w:pStyle w:val="TabellSlutsumma"/>
            </w:pPr>
            <w:r>
              <w:t>988,9</w:t>
            </w:r>
          </w:p>
        </w:tc>
      </w:tr>
    </w:tbl>
    <w:p w14:paraId="64A00E28" w14:textId="3349568D" w:rsidR="00F7009D" w:rsidRDefault="009D6872" w:rsidP="00F7009D">
      <w:pPr>
        <w:pStyle w:val="TabellFotnot"/>
        <w:spacing w:after="200"/>
      </w:pPr>
      <w:r>
        <w:t xml:space="preserve">Källor: Skatteverket, Ekonomistyrningsverket och egna beräkningar. </w:t>
      </w:r>
    </w:p>
    <w:p w14:paraId="339A019D" w14:textId="77777777" w:rsidR="00F7009D" w:rsidRDefault="00F7009D" w:rsidP="00F7009D">
      <w:pPr>
        <w:pStyle w:val="Brdtextmedindrag"/>
        <w:ind w:firstLine="0"/>
        <w:sectPr w:rsidR="00F7009D" w:rsidSect="00F7009D">
          <w:headerReference w:type="even" r:id="rId252"/>
          <w:headerReference w:type="default" r:id="rId253"/>
          <w:footerReference w:type="even" r:id="rId254"/>
          <w:footerReference w:type="default" r:id="rId255"/>
          <w:footerReference w:type="first" r:id="rId256"/>
          <w:type w:val="continuous"/>
          <w:pgSz w:w="11906" w:h="16838" w:code="9"/>
          <w:pgMar w:top="1304" w:right="1871" w:bottom="1531" w:left="1021" w:header="567" w:footer="1077" w:gutter="0"/>
          <w:cols w:space="340"/>
          <w:docGrid w:linePitch="360"/>
        </w:sectPr>
      </w:pPr>
    </w:p>
    <w:p w14:paraId="476775C5" w14:textId="77777777" w:rsidR="00F7009D" w:rsidRDefault="009D6872" w:rsidP="00F7009D">
      <w:pPr>
        <w:pStyle w:val="DiagramRubrik"/>
      </w:pPr>
      <w:bookmarkStart w:id="323" w:name="_Ref384294334"/>
      <w:bookmarkStart w:id="324" w:name="_Ref384294251"/>
      <w:bookmarkStart w:id="325" w:name="_Toc384401781"/>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5</w:t>
      </w:r>
      <w:r w:rsidR="0009067D">
        <w:rPr>
          <w:bCs/>
          <w:noProof/>
        </w:rPr>
        <w:fldChar w:fldCharType="end"/>
      </w:r>
      <w:r>
        <w:rPr>
          <w:noProof/>
        </w:rPr>
        <w:t>.</w:t>
      </w:r>
      <w:fldSimple w:instr=" SEQ Diagram \* ARABIC \s 1 ">
        <w:r w:rsidR="004642B5">
          <w:rPr>
            <w:noProof/>
          </w:rPr>
          <w:t>3</w:t>
        </w:r>
      </w:fldSimple>
      <w:bookmarkEnd w:id="323"/>
      <w:r>
        <w:t xml:space="preserve"> Transfereringsinkomster som andel av underlaget för skatt på arbete</w:t>
      </w:r>
      <w:bookmarkEnd w:id="324"/>
      <w:bookmarkEnd w:id="325"/>
    </w:p>
    <w:p w14:paraId="671DD59D" w14:textId="72875BA7" w:rsidR="00F7009D" w:rsidRDefault="009D6872" w:rsidP="00F7009D">
      <w:pPr>
        <w:pStyle w:val="DiagramUnderrubrik"/>
      </w:pPr>
      <w:r>
        <w:t>Procent</w:t>
      </w:r>
    </w:p>
    <w:p w14:paraId="7E98DA13" w14:textId="77777777" w:rsidR="00F7009D" w:rsidRDefault="009D6872" w:rsidP="00F7009D">
      <w:pPr>
        <w:pStyle w:val="Brdtext"/>
        <w:spacing w:line="260" w:lineRule="atLeast"/>
      </w:pPr>
      <w:r>
        <w:rPr>
          <w:noProof/>
          <w:lang w:eastAsia="sv-SE"/>
        </w:rPr>
        <w:drawing>
          <wp:inline distT="0" distB="0" distL="0" distR="0" wp14:anchorId="2BDEC082" wp14:editId="1B8C1658">
            <wp:extent cx="2753995" cy="2044037"/>
            <wp:effectExtent l="0" t="0" r="8255" b="0"/>
            <wp:docPr id="98" name="Diagram 2"/>
            <wp:cNvGraphicFramePr/>
            <a:graphic xmlns:a="http://schemas.openxmlformats.org/drawingml/2006/main">
              <a:graphicData uri="http://schemas.openxmlformats.org/drawingml/2006/chart">
                <c:chart xmlns:c="http://schemas.openxmlformats.org/drawingml/2006/chart" xmlns:r="http://schemas.openxmlformats.org/officeDocument/2006/relationships" r:id="rId257"/>
              </a:graphicData>
            </a:graphic>
          </wp:inline>
        </w:drawing>
      </w:r>
    </w:p>
    <w:p w14:paraId="48F2F646" w14:textId="77777777" w:rsidR="00F7009D" w:rsidRDefault="009D6872" w:rsidP="00F7009D">
      <w:pPr>
        <w:pStyle w:val="DiagramFotnot"/>
      </w:pPr>
      <w:r>
        <w:t>Källor: Skatteverket och egna beräkningar.</w:t>
      </w:r>
    </w:p>
    <w:p w14:paraId="6E931C2E" w14:textId="77777777" w:rsidR="00F7009D" w:rsidRDefault="00F7009D" w:rsidP="00F7009D">
      <w:pPr>
        <w:pStyle w:val="Brdtext"/>
      </w:pPr>
    </w:p>
    <w:p w14:paraId="3ACAD46A" w14:textId="07589D56" w:rsidR="00F7009D" w:rsidRPr="00035809" w:rsidRDefault="009D6872" w:rsidP="00F7009D">
      <w:pPr>
        <w:pStyle w:val="Brdtext"/>
      </w:pPr>
      <w:r w:rsidRPr="00D032EB">
        <w:t>T</w:t>
      </w:r>
      <w:r>
        <w:t xml:space="preserve">ransfereringarna till hushållen väntas ha ökat något som andel av skatteunderlaget 2013 (se </w:t>
      </w:r>
      <w:r>
        <w:fldChar w:fldCharType="begin"/>
      </w:r>
      <w:r>
        <w:instrText xml:space="preserve"> REF  _Ref384294334 \* Lower \h </w:instrText>
      </w:r>
      <w:r>
        <w:fldChar w:fldCharType="separate"/>
      </w:r>
      <w:r w:rsidR="004642B5">
        <w:t xml:space="preserve">diagram </w:t>
      </w:r>
      <w:r w:rsidR="004642B5" w:rsidRPr="004642B5">
        <w:rPr>
          <w:bCs/>
          <w:noProof/>
        </w:rPr>
        <w:t>5</w:t>
      </w:r>
      <w:r w:rsidR="004642B5">
        <w:rPr>
          <w:noProof/>
        </w:rPr>
        <w:t>.3</w:t>
      </w:r>
      <w:r>
        <w:fldChar w:fldCharType="end"/>
      </w:r>
      <w:r>
        <w:t>). Den ökande andelen förklaras dels av att pensionerna ökar i förhållande till löne</w:t>
      </w:r>
      <w:r>
        <w:softHyphen/>
        <w:t>summan 2013, dels av att ersättningarna från socialförsäkringssystemet ökar. År 2014 och 2015 minskar andelen något, framför allt till följd av att läget på arbetsmarknaden förbättras och att pensionerna väntas växa något långsam</w:t>
      </w:r>
      <w:r>
        <w:softHyphen/>
      </w:r>
      <w:r>
        <w:lastRenderedPageBreak/>
        <w:t>mare än lönesumman. Åren 2016–2018 fortsätter de arbetsmarknadsrelaterade ersättning</w:t>
      </w:r>
      <w:r>
        <w:softHyphen/>
        <w:t>arna att minska. Däremot väntas pensionerna växa något snabbare än lönesumman respektive år. Det medför att transfereringarna som andel av skatteunderlaget ökar 2016–2018.</w:t>
      </w:r>
    </w:p>
    <w:p w14:paraId="440A4EE7" w14:textId="77777777" w:rsidR="00F7009D" w:rsidRDefault="009D6872" w:rsidP="00F7009D">
      <w:pPr>
        <w:pStyle w:val="Rubrik4utannumrering"/>
        <w:spacing w:before="120"/>
      </w:pPr>
      <w:r w:rsidRPr="00511AFF">
        <w:t>Kommunal inkomstskatt</w:t>
      </w:r>
    </w:p>
    <w:p w14:paraId="0E79F886" w14:textId="4F0E1C50" w:rsidR="00F7009D" w:rsidRDefault="009D6872" w:rsidP="00F7009D">
      <w:pPr>
        <w:pStyle w:val="Brdtext"/>
      </w:pPr>
      <w:r w:rsidRPr="00511AFF">
        <w:t>Intäkterna f</w:t>
      </w:r>
      <w:r>
        <w:t>rån kommunal inkomstskatt beräk</w:t>
      </w:r>
      <w:r>
        <w:softHyphen/>
      </w:r>
      <w:r w:rsidRPr="00511AFF">
        <w:t xml:space="preserve">nas öka från </w:t>
      </w:r>
      <w:r>
        <w:t>526</w:t>
      </w:r>
      <w:r w:rsidRPr="00511AFF">
        <w:t xml:space="preserve"> till </w:t>
      </w:r>
      <w:r>
        <w:t>654</w:t>
      </w:r>
      <w:r w:rsidRPr="00511AFF">
        <w:t xml:space="preserve"> miljarder kronor mellan 201</w:t>
      </w:r>
      <w:r>
        <w:t>3</w:t>
      </w:r>
      <w:r w:rsidRPr="00511AFF">
        <w:t xml:space="preserve"> och 201</w:t>
      </w:r>
      <w:r>
        <w:t>8</w:t>
      </w:r>
      <w:r w:rsidRPr="00511AFF">
        <w:t xml:space="preserve"> (se </w:t>
      </w:r>
      <w:r>
        <w:fldChar w:fldCharType="begin"/>
      </w:r>
      <w:r>
        <w:instrText xml:space="preserve"> REF  _Ref384023670 \* Lower \h </w:instrText>
      </w:r>
      <w:r>
        <w:fldChar w:fldCharType="separate"/>
      </w:r>
      <w:r w:rsidR="004642B5">
        <w:t xml:space="preserve">tabell </w:t>
      </w:r>
      <w:r w:rsidR="004642B5" w:rsidRPr="004642B5">
        <w:rPr>
          <w:bCs/>
          <w:noProof/>
        </w:rPr>
        <w:t>5</w:t>
      </w:r>
      <w:r w:rsidR="004642B5">
        <w:t>.</w:t>
      </w:r>
      <w:r w:rsidR="004642B5">
        <w:rPr>
          <w:noProof/>
        </w:rPr>
        <w:t>5</w:t>
      </w:r>
      <w:r>
        <w:fldChar w:fldCharType="end"/>
      </w:r>
      <w:r>
        <w:t>).</w:t>
      </w:r>
      <w:r w:rsidRPr="00511AFF">
        <w:t xml:space="preserve"> År 201</w:t>
      </w:r>
      <w:r>
        <w:t>3</w:t>
      </w:r>
      <w:r w:rsidRPr="00511AFF">
        <w:t xml:space="preserve"> och 201</w:t>
      </w:r>
      <w:r>
        <w:t>4</w:t>
      </w:r>
      <w:r w:rsidRPr="00511AFF">
        <w:t xml:space="preserve"> beräknas det kommunala skatteunderlaget öka med </w:t>
      </w:r>
      <w:r>
        <w:t>3,6</w:t>
      </w:r>
      <w:r w:rsidRPr="00511AFF">
        <w:t xml:space="preserve"> respektive </w:t>
      </w:r>
      <w:r>
        <w:t xml:space="preserve">3,5 </w:t>
      </w:r>
      <w:r w:rsidRPr="00511AFF">
        <w:t>procent.</w:t>
      </w:r>
      <w:r>
        <w:t xml:space="preserve"> </w:t>
      </w:r>
      <w:r w:rsidRPr="00FC1964">
        <w:t>Den underlig</w:t>
      </w:r>
      <w:r>
        <w:softHyphen/>
      </w:r>
      <w:r w:rsidRPr="00FC1964">
        <w:t>gande utvecklingen av skatteunderlaget, dvs. utvecklingen justerad för regeländringar, bedöms 201</w:t>
      </w:r>
      <w:r>
        <w:t>3</w:t>
      </w:r>
      <w:r w:rsidRPr="00FC1964">
        <w:t xml:space="preserve"> och 201</w:t>
      </w:r>
      <w:r>
        <w:t>4</w:t>
      </w:r>
      <w:r w:rsidRPr="00FC1964">
        <w:t xml:space="preserve"> uppgå till </w:t>
      </w:r>
      <w:r>
        <w:t>3,8</w:t>
      </w:r>
      <w:r w:rsidRPr="00FC1964">
        <w:t xml:space="preserve"> respektive </w:t>
      </w:r>
      <w:r>
        <w:t>3,9</w:t>
      </w:r>
      <w:r w:rsidRPr="00FC1964">
        <w:t xml:space="preserve"> pro</w:t>
      </w:r>
      <w:r>
        <w:softHyphen/>
      </w:r>
      <w:r w:rsidRPr="00FC1964">
        <w:t xml:space="preserve">cent. </w:t>
      </w:r>
      <w:r>
        <w:t>Den kommunala medelutdebiteringen höjdes med 13 öre från och med 2014 och bidrar därmed till att höja de kommunala skatteintäk</w:t>
      </w:r>
      <w:r>
        <w:softHyphen/>
        <w:t xml:space="preserve">terna under prognosperioden. </w:t>
      </w:r>
      <w:r w:rsidRPr="00FC1964">
        <w:t>År 201</w:t>
      </w:r>
      <w:r>
        <w:t>5</w:t>
      </w:r>
      <w:r w:rsidRPr="00FC1964">
        <w:t>–201</w:t>
      </w:r>
      <w:r>
        <w:t>8</w:t>
      </w:r>
      <w:r w:rsidRPr="00FC1964">
        <w:t xml:space="preserve"> ökar kommunernas skatteunderlag med i ge</w:t>
      </w:r>
      <w:r>
        <w:softHyphen/>
      </w:r>
      <w:r w:rsidRPr="00FC1964">
        <w:t>nomsnitt 4,</w:t>
      </w:r>
      <w:r>
        <w:t>8</w:t>
      </w:r>
      <w:r w:rsidRPr="00FC1964">
        <w:t xml:space="preserve"> procent per år.</w:t>
      </w:r>
      <w:r>
        <w:t xml:space="preserve"> </w:t>
      </w:r>
    </w:p>
    <w:p w14:paraId="576D7ADA" w14:textId="77777777" w:rsidR="00F7009D" w:rsidRDefault="00F7009D" w:rsidP="00F7009D">
      <w:pPr>
        <w:pStyle w:val="Brdtextmedindrag"/>
      </w:pPr>
      <w:bookmarkStart w:id="326" w:name="_Ref383009157"/>
    </w:p>
    <w:p w14:paraId="13212984" w14:textId="77777777" w:rsidR="00F7009D" w:rsidRPr="00227D13" w:rsidRDefault="00F7009D" w:rsidP="00F7009D">
      <w:pPr>
        <w:pStyle w:val="Brdtextmedindrag"/>
      </w:pPr>
    </w:p>
    <w:p w14:paraId="017DB6D2" w14:textId="3C66ADC4" w:rsidR="00F7009D" w:rsidRDefault="009D6872" w:rsidP="00F7009D">
      <w:pPr>
        <w:pStyle w:val="TabellRubrik"/>
      </w:pPr>
      <w:bookmarkStart w:id="327" w:name="_Ref384023670"/>
      <w:bookmarkStart w:id="328" w:name="_Toc384401661"/>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5</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5</w:t>
      </w:r>
      <w:r w:rsidR="0009067D">
        <w:rPr>
          <w:noProof/>
        </w:rPr>
        <w:fldChar w:fldCharType="end"/>
      </w:r>
      <w:bookmarkEnd w:id="326"/>
      <w:bookmarkEnd w:id="327"/>
      <w:r>
        <w:t xml:space="preserve"> Faktisk och underliggande utveckling av kommunernas skatteunderlag</w:t>
      </w:r>
      <w:bookmarkEnd w:id="328"/>
    </w:p>
    <w:p w14:paraId="0D245086" w14:textId="77777777" w:rsidR="00F7009D" w:rsidRPr="00AA79CC" w:rsidRDefault="009D6872" w:rsidP="00F7009D">
      <w:pPr>
        <w:pStyle w:val="TabellUnderrubrik"/>
      </w:pPr>
      <w:r w:rsidRPr="00AA79CC">
        <w:t>Årlig procentuell förändring</w:t>
      </w:r>
    </w:p>
    <w:tbl>
      <w:tblPr>
        <w:tblW w:w="4451" w:type="dxa"/>
        <w:tblInd w:w="6" w:type="dxa"/>
        <w:tblLayout w:type="fixed"/>
        <w:tblLook w:val="0000" w:firstRow="0" w:lastRow="0" w:firstColumn="0" w:lastColumn="0" w:noHBand="0" w:noVBand="0"/>
      </w:tblPr>
      <w:tblGrid>
        <w:gridCol w:w="1261"/>
        <w:gridCol w:w="550"/>
        <w:gridCol w:w="440"/>
        <w:gridCol w:w="440"/>
        <w:gridCol w:w="440"/>
        <w:gridCol w:w="440"/>
        <w:gridCol w:w="440"/>
        <w:gridCol w:w="440"/>
      </w:tblGrid>
      <w:tr w:rsidR="00F7009D" w:rsidRPr="00AA79CC" w14:paraId="1B8C03C2" w14:textId="77777777" w:rsidTr="00F7009D">
        <w:tc>
          <w:tcPr>
            <w:tcW w:w="1261" w:type="dxa"/>
            <w:tcMar>
              <w:left w:w="57" w:type="dxa"/>
              <w:right w:w="57" w:type="dxa"/>
            </w:tcMar>
            <w:vAlign w:val="bottom"/>
          </w:tcPr>
          <w:p w14:paraId="4531D203" w14:textId="77777777" w:rsidR="00F7009D" w:rsidRPr="00AA79CC" w:rsidRDefault="00F7009D" w:rsidP="00F7009D">
            <w:pPr>
              <w:pStyle w:val="TabellHuvud"/>
              <w:keepNext/>
              <w:keepLines/>
              <w:jc w:val="left"/>
            </w:pPr>
          </w:p>
        </w:tc>
        <w:tc>
          <w:tcPr>
            <w:tcW w:w="550" w:type="dxa"/>
            <w:tcMar>
              <w:left w:w="57" w:type="dxa"/>
              <w:right w:w="57" w:type="dxa"/>
            </w:tcMar>
          </w:tcPr>
          <w:p w14:paraId="235292CF" w14:textId="77777777" w:rsidR="00F7009D" w:rsidRPr="00AA79CC" w:rsidRDefault="009D6872" w:rsidP="00F7009D">
            <w:pPr>
              <w:pStyle w:val="TabellHuvud"/>
              <w:keepNext/>
              <w:keepLines/>
            </w:pPr>
            <w:r w:rsidRPr="00AA79CC">
              <w:t>Utfall</w:t>
            </w:r>
          </w:p>
        </w:tc>
        <w:tc>
          <w:tcPr>
            <w:tcW w:w="2640" w:type="dxa"/>
            <w:gridSpan w:val="6"/>
            <w:tcBorders>
              <w:bottom w:val="single" w:sz="4" w:space="0" w:color="auto"/>
            </w:tcBorders>
            <w:tcMar>
              <w:left w:w="57" w:type="dxa"/>
              <w:right w:w="57" w:type="dxa"/>
            </w:tcMar>
          </w:tcPr>
          <w:p w14:paraId="31D6E13F" w14:textId="77777777" w:rsidR="00F7009D" w:rsidRPr="00AA79CC" w:rsidRDefault="009D6872" w:rsidP="00F7009D">
            <w:pPr>
              <w:pStyle w:val="TabellHuvud"/>
              <w:keepNext/>
              <w:keepLines/>
              <w:jc w:val="left"/>
            </w:pPr>
            <w:r w:rsidRPr="00AA79CC">
              <w:t>Prognos</w:t>
            </w:r>
          </w:p>
        </w:tc>
      </w:tr>
      <w:tr w:rsidR="00F7009D" w:rsidRPr="00AA79CC" w14:paraId="6411354C" w14:textId="77777777" w:rsidTr="00F7009D">
        <w:tc>
          <w:tcPr>
            <w:tcW w:w="1261" w:type="dxa"/>
            <w:tcBorders>
              <w:bottom w:val="single" w:sz="18" w:space="0" w:color="auto"/>
            </w:tcBorders>
            <w:tcMar>
              <w:left w:w="57" w:type="dxa"/>
              <w:right w:w="57" w:type="dxa"/>
            </w:tcMar>
            <w:vAlign w:val="bottom"/>
          </w:tcPr>
          <w:p w14:paraId="6578E318" w14:textId="77777777" w:rsidR="00F7009D" w:rsidRPr="00AA79CC" w:rsidRDefault="00F7009D" w:rsidP="00F7009D">
            <w:pPr>
              <w:pStyle w:val="TabellHuvud"/>
              <w:keepNext/>
              <w:keepLines/>
              <w:jc w:val="left"/>
            </w:pPr>
          </w:p>
        </w:tc>
        <w:tc>
          <w:tcPr>
            <w:tcW w:w="550" w:type="dxa"/>
            <w:tcBorders>
              <w:bottom w:val="single" w:sz="18" w:space="0" w:color="auto"/>
            </w:tcBorders>
            <w:tcMar>
              <w:left w:w="57" w:type="dxa"/>
              <w:right w:w="57" w:type="dxa"/>
            </w:tcMar>
          </w:tcPr>
          <w:p w14:paraId="69AD03B5" w14:textId="1D5361B4" w:rsidR="00F7009D" w:rsidRPr="00AA79CC" w:rsidRDefault="009D6872" w:rsidP="00F7009D">
            <w:pPr>
              <w:pStyle w:val="TabellHuvud"/>
              <w:keepNext/>
              <w:keepLines/>
            </w:pPr>
            <w:r>
              <w:t>2012</w:t>
            </w:r>
          </w:p>
        </w:tc>
        <w:tc>
          <w:tcPr>
            <w:tcW w:w="440" w:type="dxa"/>
            <w:tcBorders>
              <w:top w:val="single" w:sz="4" w:space="0" w:color="auto"/>
              <w:bottom w:val="single" w:sz="18" w:space="0" w:color="auto"/>
            </w:tcBorders>
            <w:tcMar>
              <w:left w:w="57" w:type="dxa"/>
              <w:right w:w="57" w:type="dxa"/>
            </w:tcMar>
          </w:tcPr>
          <w:p w14:paraId="2D74177D" w14:textId="4ADD8EB1" w:rsidR="00F7009D" w:rsidRPr="00AA79CC" w:rsidRDefault="009D6872" w:rsidP="00F7009D">
            <w:pPr>
              <w:pStyle w:val="TabellHuvud"/>
              <w:keepNext/>
              <w:keepLines/>
            </w:pPr>
            <w:r>
              <w:t>2013</w:t>
            </w:r>
          </w:p>
        </w:tc>
        <w:tc>
          <w:tcPr>
            <w:tcW w:w="440" w:type="dxa"/>
            <w:tcBorders>
              <w:top w:val="single" w:sz="4" w:space="0" w:color="auto"/>
              <w:bottom w:val="single" w:sz="18" w:space="0" w:color="auto"/>
            </w:tcBorders>
            <w:tcMar>
              <w:left w:w="57" w:type="dxa"/>
              <w:right w:w="57" w:type="dxa"/>
            </w:tcMar>
          </w:tcPr>
          <w:p w14:paraId="59B5DCFE" w14:textId="725A041F" w:rsidR="00F7009D" w:rsidRPr="00AA79CC" w:rsidRDefault="009D6872" w:rsidP="00F7009D">
            <w:pPr>
              <w:pStyle w:val="TabellHuvud"/>
              <w:keepNext/>
              <w:keepLines/>
            </w:pPr>
            <w:r>
              <w:t>2014</w:t>
            </w:r>
          </w:p>
        </w:tc>
        <w:tc>
          <w:tcPr>
            <w:tcW w:w="440" w:type="dxa"/>
            <w:tcBorders>
              <w:top w:val="single" w:sz="4" w:space="0" w:color="auto"/>
              <w:bottom w:val="single" w:sz="18" w:space="0" w:color="auto"/>
            </w:tcBorders>
            <w:tcMar>
              <w:left w:w="57" w:type="dxa"/>
              <w:right w:w="57" w:type="dxa"/>
            </w:tcMar>
          </w:tcPr>
          <w:p w14:paraId="30EBDA29" w14:textId="1594408E" w:rsidR="00F7009D" w:rsidRPr="00AA79CC" w:rsidRDefault="009D6872" w:rsidP="00F7009D">
            <w:pPr>
              <w:pStyle w:val="TabellHuvud"/>
              <w:keepNext/>
              <w:keepLines/>
            </w:pPr>
            <w:r>
              <w:t>2015</w:t>
            </w:r>
          </w:p>
        </w:tc>
        <w:tc>
          <w:tcPr>
            <w:tcW w:w="440" w:type="dxa"/>
            <w:tcBorders>
              <w:top w:val="single" w:sz="4" w:space="0" w:color="auto"/>
              <w:bottom w:val="single" w:sz="18" w:space="0" w:color="auto"/>
            </w:tcBorders>
            <w:tcMar>
              <w:left w:w="57" w:type="dxa"/>
              <w:right w:w="57" w:type="dxa"/>
            </w:tcMar>
          </w:tcPr>
          <w:p w14:paraId="631D2139" w14:textId="17B1914F" w:rsidR="00F7009D" w:rsidRPr="00AA79CC" w:rsidRDefault="009D6872" w:rsidP="00F7009D">
            <w:pPr>
              <w:pStyle w:val="TabellHuvud"/>
              <w:keepNext/>
              <w:keepLines/>
            </w:pPr>
            <w:r>
              <w:t>2016</w:t>
            </w:r>
          </w:p>
        </w:tc>
        <w:tc>
          <w:tcPr>
            <w:tcW w:w="440" w:type="dxa"/>
            <w:tcBorders>
              <w:top w:val="single" w:sz="4" w:space="0" w:color="auto"/>
              <w:bottom w:val="single" w:sz="18" w:space="0" w:color="auto"/>
            </w:tcBorders>
            <w:tcMar>
              <w:left w:w="57" w:type="dxa"/>
              <w:right w:w="57" w:type="dxa"/>
            </w:tcMar>
          </w:tcPr>
          <w:p w14:paraId="6F9068BD" w14:textId="1636D3A8" w:rsidR="00F7009D" w:rsidRPr="00AA79CC" w:rsidRDefault="009D6872" w:rsidP="00F7009D">
            <w:pPr>
              <w:pStyle w:val="TabellHuvud"/>
              <w:keepNext/>
              <w:keepLines/>
            </w:pPr>
            <w:r>
              <w:t>2017</w:t>
            </w:r>
          </w:p>
        </w:tc>
        <w:tc>
          <w:tcPr>
            <w:tcW w:w="440" w:type="dxa"/>
            <w:tcBorders>
              <w:top w:val="single" w:sz="4" w:space="0" w:color="auto"/>
              <w:bottom w:val="single" w:sz="18" w:space="0" w:color="auto"/>
            </w:tcBorders>
            <w:tcMar>
              <w:left w:w="57" w:type="dxa"/>
              <w:right w:w="57" w:type="dxa"/>
            </w:tcMar>
          </w:tcPr>
          <w:p w14:paraId="120EFD1E" w14:textId="77030545" w:rsidR="00F7009D" w:rsidRPr="00AA79CC" w:rsidRDefault="009D6872" w:rsidP="00F7009D">
            <w:pPr>
              <w:pStyle w:val="TabellHuvud"/>
              <w:keepNext/>
              <w:keepLines/>
            </w:pPr>
            <w:r>
              <w:t>2018</w:t>
            </w:r>
          </w:p>
        </w:tc>
      </w:tr>
      <w:tr w:rsidR="00F7009D" w:rsidRPr="00AA79CC" w14:paraId="118E4B53" w14:textId="77777777" w:rsidTr="00F7009D">
        <w:tc>
          <w:tcPr>
            <w:tcW w:w="1261" w:type="dxa"/>
            <w:tcBorders>
              <w:top w:val="single" w:sz="18" w:space="0" w:color="auto"/>
            </w:tcBorders>
            <w:tcMar>
              <w:left w:w="57" w:type="dxa"/>
              <w:right w:w="57" w:type="dxa"/>
            </w:tcMar>
            <w:vAlign w:val="bottom"/>
          </w:tcPr>
          <w:p w14:paraId="033696CE" w14:textId="77777777" w:rsidR="00F7009D" w:rsidRPr="00AA79CC" w:rsidRDefault="009D6872" w:rsidP="00F7009D">
            <w:pPr>
              <w:pStyle w:val="TabellRader"/>
              <w:keepNext/>
              <w:keepLines/>
              <w:spacing w:before="20"/>
              <w:jc w:val="left"/>
            </w:pPr>
            <w:r w:rsidRPr="00AA79CC">
              <w:t>Faktisk utveckling</w:t>
            </w:r>
          </w:p>
        </w:tc>
        <w:tc>
          <w:tcPr>
            <w:tcW w:w="550" w:type="dxa"/>
            <w:tcBorders>
              <w:top w:val="single" w:sz="18" w:space="0" w:color="auto"/>
            </w:tcBorders>
            <w:tcMar>
              <w:left w:w="28" w:type="dxa"/>
              <w:right w:w="28" w:type="dxa"/>
            </w:tcMar>
            <w:vAlign w:val="bottom"/>
          </w:tcPr>
          <w:p w14:paraId="6044096B" w14:textId="67CACED2" w:rsidR="00F7009D" w:rsidRPr="00AA79CC" w:rsidRDefault="009D6872" w:rsidP="00F7009D">
            <w:pPr>
              <w:pStyle w:val="TabellRader"/>
              <w:rPr>
                <w:rFonts w:cs="Arial"/>
                <w:bCs/>
                <w:szCs w:val="16"/>
              </w:rPr>
            </w:pPr>
            <w:r>
              <w:t>4,0</w:t>
            </w:r>
          </w:p>
        </w:tc>
        <w:tc>
          <w:tcPr>
            <w:tcW w:w="440" w:type="dxa"/>
            <w:tcBorders>
              <w:top w:val="single" w:sz="18" w:space="0" w:color="auto"/>
            </w:tcBorders>
            <w:tcMar>
              <w:left w:w="28" w:type="dxa"/>
              <w:right w:w="28" w:type="dxa"/>
            </w:tcMar>
            <w:vAlign w:val="bottom"/>
          </w:tcPr>
          <w:p w14:paraId="2D2A2AA3" w14:textId="6A6D3098" w:rsidR="00F7009D" w:rsidRPr="00AA79CC" w:rsidRDefault="009D6872" w:rsidP="00F7009D">
            <w:pPr>
              <w:pStyle w:val="TabellRader"/>
              <w:rPr>
                <w:rFonts w:cs="Arial"/>
                <w:bCs/>
                <w:szCs w:val="16"/>
              </w:rPr>
            </w:pPr>
            <w:r>
              <w:t>3,6</w:t>
            </w:r>
          </w:p>
        </w:tc>
        <w:tc>
          <w:tcPr>
            <w:tcW w:w="440" w:type="dxa"/>
            <w:tcBorders>
              <w:top w:val="single" w:sz="18" w:space="0" w:color="auto"/>
            </w:tcBorders>
            <w:tcMar>
              <w:left w:w="28" w:type="dxa"/>
              <w:right w:w="28" w:type="dxa"/>
            </w:tcMar>
            <w:vAlign w:val="bottom"/>
          </w:tcPr>
          <w:p w14:paraId="45B274C0" w14:textId="79EE1D0B" w:rsidR="00F7009D" w:rsidRPr="00AA79CC" w:rsidRDefault="009D6872" w:rsidP="00F7009D">
            <w:pPr>
              <w:pStyle w:val="TabellRader"/>
              <w:rPr>
                <w:rFonts w:cs="Arial"/>
                <w:bCs/>
                <w:szCs w:val="16"/>
              </w:rPr>
            </w:pPr>
            <w:r>
              <w:t>3,5</w:t>
            </w:r>
          </w:p>
        </w:tc>
        <w:tc>
          <w:tcPr>
            <w:tcW w:w="440" w:type="dxa"/>
            <w:tcBorders>
              <w:top w:val="single" w:sz="18" w:space="0" w:color="auto"/>
            </w:tcBorders>
            <w:tcMar>
              <w:left w:w="28" w:type="dxa"/>
              <w:right w:w="28" w:type="dxa"/>
            </w:tcMar>
            <w:vAlign w:val="bottom"/>
          </w:tcPr>
          <w:p w14:paraId="6A35B2CE" w14:textId="3EDD296E" w:rsidR="00F7009D" w:rsidRPr="00AA79CC" w:rsidRDefault="009D6872" w:rsidP="00F7009D">
            <w:pPr>
              <w:pStyle w:val="TabellRader"/>
              <w:rPr>
                <w:rFonts w:cs="Arial"/>
                <w:bCs/>
                <w:szCs w:val="16"/>
              </w:rPr>
            </w:pPr>
            <w:r>
              <w:t>4,3</w:t>
            </w:r>
          </w:p>
        </w:tc>
        <w:tc>
          <w:tcPr>
            <w:tcW w:w="440" w:type="dxa"/>
            <w:tcBorders>
              <w:top w:val="single" w:sz="18" w:space="0" w:color="auto"/>
            </w:tcBorders>
            <w:tcMar>
              <w:left w:w="28" w:type="dxa"/>
              <w:right w:w="28" w:type="dxa"/>
            </w:tcMar>
            <w:vAlign w:val="bottom"/>
          </w:tcPr>
          <w:p w14:paraId="2919667F" w14:textId="458B3328" w:rsidR="00F7009D" w:rsidRPr="00AA79CC" w:rsidRDefault="009D6872" w:rsidP="00F7009D">
            <w:pPr>
              <w:pStyle w:val="TabellRader"/>
              <w:rPr>
                <w:rFonts w:cs="Arial"/>
                <w:bCs/>
                <w:szCs w:val="16"/>
              </w:rPr>
            </w:pPr>
            <w:r>
              <w:t>5,2</w:t>
            </w:r>
          </w:p>
        </w:tc>
        <w:tc>
          <w:tcPr>
            <w:tcW w:w="440" w:type="dxa"/>
            <w:tcBorders>
              <w:top w:val="single" w:sz="18" w:space="0" w:color="auto"/>
            </w:tcBorders>
            <w:tcMar>
              <w:left w:w="28" w:type="dxa"/>
              <w:right w:w="28" w:type="dxa"/>
            </w:tcMar>
            <w:vAlign w:val="bottom"/>
          </w:tcPr>
          <w:p w14:paraId="4E7DF1EC" w14:textId="08366957" w:rsidR="00F7009D" w:rsidRPr="00AA79CC" w:rsidRDefault="009D6872" w:rsidP="00F7009D">
            <w:pPr>
              <w:pStyle w:val="TabellRader"/>
              <w:rPr>
                <w:rFonts w:cs="Arial"/>
                <w:bCs/>
                <w:szCs w:val="16"/>
              </w:rPr>
            </w:pPr>
            <w:r>
              <w:t>5,2</w:t>
            </w:r>
          </w:p>
        </w:tc>
        <w:tc>
          <w:tcPr>
            <w:tcW w:w="440" w:type="dxa"/>
            <w:tcBorders>
              <w:top w:val="single" w:sz="18" w:space="0" w:color="auto"/>
            </w:tcBorders>
            <w:tcMar>
              <w:left w:w="28" w:type="dxa"/>
              <w:right w:w="28" w:type="dxa"/>
            </w:tcMar>
            <w:vAlign w:val="bottom"/>
          </w:tcPr>
          <w:p w14:paraId="50B6D821" w14:textId="2A73DFFC" w:rsidR="00F7009D" w:rsidRPr="00AA79CC" w:rsidRDefault="009D6872" w:rsidP="00F7009D">
            <w:pPr>
              <w:pStyle w:val="TabellRader"/>
              <w:rPr>
                <w:rFonts w:cs="Arial"/>
                <w:bCs/>
                <w:szCs w:val="16"/>
              </w:rPr>
            </w:pPr>
            <w:r>
              <w:t>4,5</w:t>
            </w:r>
          </w:p>
        </w:tc>
      </w:tr>
      <w:tr w:rsidR="00F7009D" w:rsidRPr="00E84ECB" w14:paraId="3E740A1A" w14:textId="77777777" w:rsidTr="00F7009D">
        <w:tc>
          <w:tcPr>
            <w:tcW w:w="1261" w:type="dxa"/>
            <w:tcBorders>
              <w:bottom w:val="single" w:sz="12" w:space="0" w:color="auto"/>
            </w:tcBorders>
            <w:tcMar>
              <w:left w:w="57" w:type="dxa"/>
              <w:right w:w="57" w:type="dxa"/>
            </w:tcMar>
            <w:vAlign w:val="bottom"/>
          </w:tcPr>
          <w:p w14:paraId="1AEC60C2" w14:textId="77777777" w:rsidR="00F7009D" w:rsidRPr="00AA79CC" w:rsidRDefault="009D6872" w:rsidP="00F7009D">
            <w:pPr>
              <w:pStyle w:val="TabellRader"/>
              <w:keepNext/>
              <w:keepLines/>
              <w:spacing w:before="20"/>
              <w:jc w:val="left"/>
            </w:pPr>
            <w:r w:rsidRPr="00AA79CC">
              <w:t>Underliggande utveckling</w:t>
            </w:r>
          </w:p>
        </w:tc>
        <w:tc>
          <w:tcPr>
            <w:tcW w:w="550" w:type="dxa"/>
            <w:tcBorders>
              <w:bottom w:val="single" w:sz="12" w:space="0" w:color="auto"/>
            </w:tcBorders>
            <w:tcMar>
              <w:left w:w="28" w:type="dxa"/>
              <w:right w:w="28" w:type="dxa"/>
            </w:tcMar>
            <w:vAlign w:val="bottom"/>
          </w:tcPr>
          <w:p w14:paraId="7948AF64" w14:textId="3A6494EC" w:rsidR="00F7009D" w:rsidRPr="00AA79CC" w:rsidRDefault="009D6872" w:rsidP="00F7009D">
            <w:pPr>
              <w:pStyle w:val="TabellRader"/>
              <w:rPr>
                <w:rFonts w:cs="Arial"/>
                <w:szCs w:val="16"/>
              </w:rPr>
            </w:pPr>
            <w:r>
              <w:t>4,0</w:t>
            </w:r>
          </w:p>
        </w:tc>
        <w:tc>
          <w:tcPr>
            <w:tcW w:w="440" w:type="dxa"/>
            <w:tcBorders>
              <w:bottom w:val="single" w:sz="12" w:space="0" w:color="auto"/>
            </w:tcBorders>
            <w:tcMar>
              <w:left w:w="28" w:type="dxa"/>
              <w:right w:w="28" w:type="dxa"/>
            </w:tcMar>
            <w:vAlign w:val="bottom"/>
          </w:tcPr>
          <w:p w14:paraId="747D8304" w14:textId="3FB1FB6D" w:rsidR="00F7009D" w:rsidRPr="00AA79CC" w:rsidRDefault="009D6872" w:rsidP="00F7009D">
            <w:pPr>
              <w:pStyle w:val="TabellRader"/>
              <w:rPr>
                <w:rFonts w:cs="Arial"/>
                <w:szCs w:val="16"/>
              </w:rPr>
            </w:pPr>
            <w:r>
              <w:t>3,8</w:t>
            </w:r>
          </w:p>
        </w:tc>
        <w:tc>
          <w:tcPr>
            <w:tcW w:w="440" w:type="dxa"/>
            <w:tcBorders>
              <w:bottom w:val="single" w:sz="12" w:space="0" w:color="auto"/>
            </w:tcBorders>
            <w:tcMar>
              <w:left w:w="28" w:type="dxa"/>
              <w:right w:w="28" w:type="dxa"/>
            </w:tcMar>
            <w:vAlign w:val="bottom"/>
          </w:tcPr>
          <w:p w14:paraId="0E181BAE" w14:textId="2A074856" w:rsidR="00F7009D" w:rsidRPr="00AA79CC" w:rsidRDefault="009D6872" w:rsidP="00F7009D">
            <w:pPr>
              <w:pStyle w:val="TabellRader"/>
              <w:rPr>
                <w:rFonts w:cs="Arial"/>
                <w:szCs w:val="16"/>
              </w:rPr>
            </w:pPr>
            <w:r>
              <w:t>3,9</w:t>
            </w:r>
          </w:p>
        </w:tc>
        <w:tc>
          <w:tcPr>
            <w:tcW w:w="440" w:type="dxa"/>
            <w:tcBorders>
              <w:bottom w:val="single" w:sz="12" w:space="0" w:color="auto"/>
            </w:tcBorders>
            <w:tcMar>
              <w:left w:w="28" w:type="dxa"/>
              <w:right w:w="28" w:type="dxa"/>
            </w:tcMar>
            <w:vAlign w:val="bottom"/>
          </w:tcPr>
          <w:p w14:paraId="4DEA92FD" w14:textId="746EC682" w:rsidR="00F7009D" w:rsidRPr="00AA79CC" w:rsidRDefault="009D6872" w:rsidP="00F7009D">
            <w:pPr>
              <w:pStyle w:val="TabellRader"/>
              <w:rPr>
                <w:rFonts w:cs="Arial"/>
                <w:szCs w:val="16"/>
              </w:rPr>
            </w:pPr>
            <w:r>
              <w:t>4,3</w:t>
            </w:r>
          </w:p>
        </w:tc>
        <w:tc>
          <w:tcPr>
            <w:tcW w:w="440" w:type="dxa"/>
            <w:tcBorders>
              <w:bottom w:val="single" w:sz="12" w:space="0" w:color="auto"/>
            </w:tcBorders>
            <w:tcMar>
              <w:left w:w="28" w:type="dxa"/>
              <w:right w:w="28" w:type="dxa"/>
            </w:tcMar>
            <w:vAlign w:val="bottom"/>
          </w:tcPr>
          <w:p w14:paraId="3B15D744" w14:textId="58C25D11" w:rsidR="00F7009D" w:rsidRPr="00AA79CC" w:rsidRDefault="009D6872" w:rsidP="00F7009D">
            <w:pPr>
              <w:pStyle w:val="TabellRader"/>
              <w:rPr>
                <w:rFonts w:cs="Arial"/>
                <w:szCs w:val="16"/>
              </w:rPr>
            </w:pPr>
            <w:r>
              <w:t>5,2</w:t>
            </w:r>
          </w:p>
        </w:tc>
        <w:tc>
          <w:tcPr>
            <w:tcW w:w="440" w:type="dxa"/>
            <w:tcBorders>
              <w:bottom w:val="single" w:sz="12" w:space="0" w:color="auto"/>
            </w:tcBorders>
            <w:tcMar>
              <w:left w:w="28" w:type="dxa"/>
              <w:right w:w="28" w:type="dxa"/>
            </w:tcMar>
            <w:vAlign w:val="bottom"/>
          </w:tcPr>
          <w:p w14:paraId="4FF01FFF" w14:textId="337927F9" w:rsidR="00F7009D" w:rsidRPr="00AA79CC" w:rsidRDefault="009D6872" w:rsidP="00F7009D">
            <w:pPr>
              <w:pStyle w:val="TabellRader"/>
              <w:rPr>
                <w:rFonts w:cs="Arial"/>
                <w:szCs w:val="16"/>
              </w:rPr>
            </w:pPr>
            <w:r>
              <w:t>5,2</w:t>
            </w:r>
          </w:p>
        </w:tc>
        <w:tc>
          <w:tcPr>
            <w:tcW w:w="440" w:type="dxa"/>
            <w:tcBorders>
              <w:bottom w:val="single" w:sz="12" w:space="0" w:color="auto"/>
            </w:tcBorders>
            <w:tcMar>
              <w:left w:w="28" w:type="dxa"/>
              <w:right w:w="28" w:type="dxa"/>
            </w:tcMar>
            <w:vAlign w:val="bottom"/>
          </w:tcPr>
          <w:p w14:paraId="4A0860BD" w14:textId="49FF4A48" w:rsidR="00F7009D" w:rsidRPr="00E84ECB" w:rsidRDefault="009D6872" w:rsidP="00F7009D">
            <w:pPr>
              <w:pStyle w:val="TabellRader"/>
              <w:rPr>
                <w:rFonts w:cs="Arial"/>
                <w:szCs w:val="16"/>
              </w:rPr>
            </w:pPr>
            <w:r>
              <w:t>4,5</w:t>
            </w:r>
          </w:p>
        </w:tc>
      </w:tr>
    </w:tbl>
    <w:p w14:paraId="04B46050" w14:textId="77777777" w:rsidR="00F7009D" w:rsidRPr="00E84ECB" w:rsidRDefault="009D6872" w:rsidP="00F7009D">
      <w:pPr>
        <w:pStyle w:val="TabellFotnot"/>
        <w:keepNext w:val="0"/>
      </w:pPr>
      <w:r w:rsidRPr="00E84ECB">
        <w:t xml:space="preserve">Anm.: Den underliggande utvecklingen av skatteunderlaget är utvecklingen justerad för regeländringar. </w:t>
      </w:r>
    </w:p>
    <w:p w14:paraId="0C31E41A" w14:textId="0AB514A5" w:rsidR="00F7009D" w:rsidRDefault="009D6872" w:rsidP="00F7009D">
      <w:pPr>
        <w:pStyle w:val="TabellFotnot"/>
        <w:keepNext w:val="0"/>
      </w:pPr>
      <w:r w:rsidRPr="00E84ECB">
        <w:t>Källor: Skatteverket och egna beräkningar.</w:t>
      </w:r>
      <w:r>
        <w:t xml:space="preserve"> </w:t>
      </w:r>
    </w:p>
    <w:p w14:paraId="1C2B739D" w14:textId="72C72D97" w:rsidR="00F7009D" w:rsidRDefault="009D6872" w:rsidP="00F7009D">
      <w:pPr>
        <w:pStyle w:val="Rubrik4utannumrering"/>
      </w:pPr>
      <w:r w:rsidRPr="00D86707">
        <w:t>Statlig inkomstskatt</w:t>
      </w:r>
    </w:p>
    <w:p w14:paraId="0ED69956" w14:textId="1B7E4D86" w:rsidR="00F7009D" w:rsidRDefault="009D6872" w:rsidP="00F7009D">
      <w:pPr>
        <w:pStyle w:val="Brdtext"/>
      </w:pPr>
      <w:r w:rsidRPr="00D86707">
        <w:t>Intäkterna från</w:t>
      </w:r>
      <w:r>
        <w:t xml:space="preserve"> den statliga inkomstskatten be</w:t>
      </w:r>
      <w:r>
        <w:softHyphen/>
      </w:r>
      <w:r w:rsidRPr="00D86707">
        <w:t xml:space="preserve">räknas </w:t>
      </w:r>
      <w:r>
        <w:t xml:space="preserve">ha </w:t>
      </w:r>
      <w:r w:rsidRPr="00D86707">
        <w:t>uppgå</w:t>
      </w:r>
      <w:r>
        <w:t>tt</w:t>
      </w:r>
      <w:r w:rsidRPr="00D86707">
        <w:t xml:space="preserve"> till </w:t>
      </w:r>
      <w:r w:rsidRPr="00B45A38">
        <w:t>45</w:t>
      </w:r>
      <w:r w:rsidRPr="00D86707">
        <w:t xml:space="preserve"> miljarder kronor 201</w:t>
      </w:r>
      <w:r>
        <w:t>3</w:t>
      </w:r>
      <w:r w:rsidRPr="00D86707">
        <w:t xml:space="preserve"> (se </w:t>
      </w:r>
      <w:r>
        <w:fldChar w:fldCharType="begin"/>
      </w:r>
      <w:r>
        <w:instrText xml:space="preserve"> REF  _Ref383009610 \* Lower \h </w:instrText>
      </w:r>
      <w:r>
        <w:fldChar w:fldCharType="separate"/>
      </w:r>
      <w:r w:rsidR="004642B5">
        <w:t xml:space="preserve">diagram </w:t>
      </w:r>
      <w:r w:rsidR="004642B5" w:rsidRPr="004642B5">
        <w:rPr>
          <w:bCs/>
          <w:noProof/>
        </w:rPr>
        <w:t>5</w:t>
      </w:r>
      <w:r w:rsidR="004642B5">
        <w:rPr>
          <w:noProof/>
        </w:rPr>
        <w:t>.4</w:t>
      </w:r>
      <w:r>
        <w:fldChar w:fldCharType="end"/>
      </w:r>
      <w:r w:rsidRPr="00D86707">
        <w:t xml:space="preserve">). </w:t>
      </w:r>
      <w:r w:rsidRPr="00B45A38">
        <w:t xml:space="preserve">I takt med att lönesumman gradvis stärks ökar intäkterna med </w:t>
      </w:r>
      <w:r>
        <w:t>i genomsnitt drygt</w:t>
      </w:r>
      <w:r w:rsidRPr="00B45A38">
        <w:t xml:space="preserve"> 2 miljarder kronor </w:t>
      </w:r>
      <w:r>
        <w:t>per år</w:t>
      </w:r>
      <w:r w:rsidRPr="00B45A38">
        <w:t xml:space="preserve"> 201</w:t>
      </w:r>
      <w:r>
        <w:t>4</w:t>
      </w:r>
      <w:r w:rsidRPr="00B45A38">
        <w:t>–201</w:t>
      </w:r>
      <w:r>
        <w:t>8</w:t>
      </w:r>
      <w:r w:rsidRPr="00B45A38">
        <w:t>.</w:t>
      </w:r>
    </w:p>
    <w:p w14:paraId="6ABE977D" w14:textId="6FE05F1D" w:rsidR="00F7009D" w:rsidRDefault="00F7009D" w:rsidP="00F7009D">
      <w:pPr>
        <w:pStyle w:val="Brdtextmedindrag"/>
      </w:pPr>
    </w:p>
    <w:p w14:paraId="4FA12FF4" w14:textId="27DA9535" w:rsidR="00F7009D" w:rsidRDefault="009D6872" w:rsidP="00F7009D">
      <w:pPr>
        <w:pStyle w:val="DiagramRubrik"/>
      </w:pPr>
      <w:bookmarkStart w:id="329" w:name="_Ref383009610"/>
      <w:bookmarkStart w:id="330" w:name="_Toc384401782"/>
      <w:r>
        <w:t xml:space="preserve">Diagram </w:t>
      </w:r>
      <w:r w:rsidR="0009067D">
        <w:fldChar w:fldCharType="begin"/>
      </w:r>
      <w:r w:rsidR="0009067D">
        <w:instrText xml:space="preserve"> ST</w:instrText>
      </w:r>
      <w:r w:rsidR="0009067D">
        <w:instrText xml:space="preserve">YLEREF "Rubrik 1"\n \* MERGEFORMAT </w:instrText>
      </w:r>
      <w:r w:rsidR="0009067D">
        <w:fldChar w:fldCharType="separate"/>
      </w:r>
      <w:r w:rsidR="004642B5" w:rsidRPr="004642B5">
        <w:rPr>
          <w:bCs/>
          <w:noProof/>
        </w:rPr>
        <w:t>5</w:t>
      </w:r>
      <w:r w:rsidR="0009067D">
        <w:rPr>
          <w:bCs/>
          <w:noProof/>
        </w:rPr>
        <w:fldChar w:fldCharType="end"/>
      </w:r>
      <w:r>
        <w:rPr>
          <w:noProof/>
        </w:rPr>
        <w:t>.</w:t>
      </w:r>
      <w:fldSimple w:instr=" SEQ Diagram \* ARABIC \s 1 ">
        <w:r w:rsidR="004642B5">
          <w:rPr>
            <w:noProof/>
          </w:rPr>
          <w:t>4</w:t>
        </w:r>
      </w:fldSimple>
      <w:bookmarkEnd w:id="329"/>
      <w:r>
        <w:t xml:space="preserve"> Antal personer som betalar statlig inkomstskatt 2000–2018</w:t>
      </w:r>
      <w:bookmarkEnd w:id="330"/>
    </w:p>
    <w:p w14:paraId="75B990F5" w14:textId="7100EC17" w:rsidR="00F7009D" w:rsidRPr="00586643" w:rsidRDefault="009D6872" w:rsidP="00F7009D">
      <w:pPr>
        <w:pStyle w:val="DiagramUnderrubrik"/>
      </w:pPr>
      <w:r>
        <w:t>Tusentals personer</w:t>
      </w:r>
    </w:p>
    <w:p w14:paraId="3B646D05" w14:textId="4967EA1C" w:rsidR="00F7009D" w:rsidRDefault="009D6872" w:rsidP="00F7009D">
      <w:pPr>
        <w:pStyle w:val="Brdtext"/>
        <w:spacing w:line="260" w:lineRule="atLeast"/>
      </w:pPr>
      <w:r>
        <w:rPr>
          <w:noProof/>
          <w:lang w:eastAsia="sv-SE"/>
        </w:rPr>
        <w:drawing>
          <wp:inline distT="0" distB="0" distL="0" distR="0" wp14:anchorId="0465C402" wp14:editId="3225FE4A">
            <wp:extent cx="2753995" cy="2044037"/>
            <wp:effectExtent l="0" t="0" r="8255" b="0"/>
            <wp:docPr id="99" name="Diagram 17"/>
            <wp:cNvGraphicFramePr/>
            <a:graphic xmlns:a="http://schemas.openxmlformats.org/drawingml/2006/main">
              <a:graphicData uri="http://schemas.openxmlformats.org/drawingml/2006/chart">
                <c:chart xmlns:c="http://schemas.openxmlformats.org/drawingml/2006/chart" xmlns:r="http://schemas.openxmlformats.org/officeDocument/2006/relationships" r:id="rId258"/>
              </a:graphicData>
            </a:graphic>
          </wp:inline>
        </w:drawing>
      </w:r>
    </w:p>
    <w:p w14:paraId="16B73BCD" w14:textId="292DDB81" w:rsidR="00F7009D" w:rsidRDefault="009D6872" w:rsidP="00F7009D">
      <w:pPr>
        <w:pStyle w:val="DiagramFotnot"/>
      </w:pPr>
      <w:r>
        <w:t>Källor: Skatteverket och egna beräkningar.</w:t>
      </w:r>
    </w:p>
    <w:p w14:paraId="11187B0B" w14:textId="75A10672" w:rsidR="00F7009D" w:rsidRPr="00926871" w:rsidRDefault="00F7009D" w:rsidP="00F7009D">
      <w:pPr>
        <w:pStyle w:val="Brdtext"/>
      </w:pPr>
    </w:p>
    <w:p w14:paraId="0DC45614" w14:textId="1A9F772F" w:rsidR="00F7009D" w:rsidRDefault="009D6872" w:rsidP="00F7009D">
      <w:pPr>
        <w:pStyle w:val="Brdtext"/>
      </w:pPr>
      <w:r w:rsidRPr="00A576F7">
        <w:t>Antalet personer som betalar statlig inkomst-skatt minskade 2013 till följd av att timlönen i ekonomin ökade betydligt svagare än det s.k. jämförelsetal med vilket skiktgränserna för stat</w:t>
      </w:r>
      <w:r>
        <w:softHyphen/>
      </w:r>
      <w:r w:rsidRPr="00A576F7">
        <w:t xml:space="preserve">lig inkomstskatt skrivs upp (se </w:t>
      </w:r>
      <w:r>
        <w:fldChar w:fldCharType="begin"/>
      </w:r>
      <w:r>
        <w:instrText xml:space="preserve"> REF  _Ref383009610 \* Lower \h </w:instrText>
      </w:r>
      <w:r>
        <w:fldChar w:fldCharType="separate"/>
      </w:r>
      <w:r w:rsidR="004642B5">
        <w:t xml:space="preserve">diagram </w:t>
      </w:r>
      <w:r w:rsidR="004642B5" w:rsidRPr="004642B5">
        <w:rPr>
          <w:bCs/>
          <w:noProof/>
        </w:rPr>
        <w:t>5</w:t>
      </w:r>
      <w:r w:rsidR="004642B5">
        <w:rPr>
          <w:noProof/>
        </w:rPr>
        <w:t>.4</w:t>
      </w:r>
      <w:r>
        <w:fldChar w:fldCharType="end"/>
      </w:r>
      <w:r w:rsidRPr="00A576F7">
        <w:t>). Utvecklingen av antalet personer som betalar statlig skatt bestäms av timlöneutvecklingen i förhållande till jämförelsetalet, ålderssamman</w:t>
      </w:r>
      <w:r>
        <w:softHyphen/>
      </w:r>
      <w:r w:rsidRPr="00A576F7">
        <w:t xml:space="preserve">sättningen och </w:t>
      </w:r>
      <w:r w:rsidRPr="000F0483">
        <w:t>inkomstfördelningen. År 2014–2016 bedöms antalet personer som betalar statlig skatt öka för att därefter minska något fram till och med 2018</w:t>
      </w:r>
      <w:r>
        <w:t>.</w:t>
      </w:r>
    </w:p>
    <w:p w14:paraId="6F118AC9" w14:textId="0FBB91EF" w:rsidR="00F7009D" w:rsidRDefault="009D6872" w:rsidP="00F7009D">
      <w:pPr>
        <w:pStyle w:val="Rubrik4utannumrering"/>
      </w:pPr>
      <w:r w:rsidRPr="00D86707">
        <w:t>Skattereduktioner och allmän pensionsavgift</w:t>
      </w:r>
    </w:p>
    <w:p w14:paraId="523B87F3" w14:textId="3EE330D9" w:rsidR="00F7009D" w:rsidRPr="00D86707" w:rsidRDefault="009D6872" w:rsidP="00F7009D">
      <w:pPr>
        <w:pStyle w:val="Brdtext"/>
      </w:pPr>
      <w:r w:rsidRPr="00D86707">
        <w:t xml:space="preserve">Skattereduktionerna </w:t>
      </w:r>
      <w:r>
        <w:t>beräknas årligen uppgå till</w:t>
      </w:r>
      <w:r w:rsidRPr="00D86707">
        <w:t xml:space="preserve"> </w:t>
      </w:r>
      <w:r>
        <w:t>203–258</w:t>
      </w:r>
      <w:r w:rsidRPr="00D86707">
        <w:t xml:space="preserve"> miljarder kronor 201</w:t>
      </w:r>
      <w:r>
        <w:t>3</w:t>
      </w:r>
      <w:r w:rsidRPr="00D86707">
        <w:t>–201</w:t>
      </w:r>
      <w:r>
        <w:t>8</w:t>
      </w:r>
      <w:r w:rsidRPr="00D86707">
        <w:t xml:space="preserve"> (se </w:t>
      </w:r>
      <w:r>
        <w:fldChar w:fldCharType="begin"/>
      </w:r>
      <w:r>
        <w:instrText xml:space="preserve"> REF  _Ref383009284 \* Lower \h </w:instrText>
      </w:r>
      <w:r>
        <w:fldChar w:fldCharType="separate"/>
      </w:r>
      <w:r w:rsidR="004642B5">
        <w:t xml:space="preserve">tabell </w:t>
      </w:r>
      <w:r w:rsidR="004642B5" w:rsidRPr="004642B5">
        <w:rPr>
          <w:bCs/>
          <w:noProof/>
        </w:rPr>
        <w:lastRenderedPageBreak/>
        <w:t>5</w:t>
      </w:r>
      <w:r w:rsidR="004642B5">
        <w:t>.</w:t>
      </w:r>
      <w:r w:rsidR="004642B5">
        <w:rPr>
          <w:noProof/>
        </w:rPr>
        <w:t>6</w:t>
      </w:r>
      <w:r>
        <w:fldChar w:fldCharType="end"/>
      </w:r>
      <w:r w:rsidRPr="00D86707">
        <w:t xml:space="preserve">). </w:t>
      </w:r>
      <w:r>
        <w:t>J</w:t>
      </w:r>
      <w:r w:rsidRPr="00D86707">
        <w:t>obbskatteavdrage</w:t>
      </w:r>
      <w:r>
        <w:t>t</w:t>
      </w:r>
      <w:r w:rsidRPr="00D86707">
        <w:t xml:space="preserve"> beräknas </w:t>
      </w:r>
      <w:r w:rsidRPr="00CF425D">
        <w:t>öka</w:t>
      </w:r>
      <w:r w:rsidRPr="00D86707">
        <w:t xml:space="preserve"> från </w:t>
      </w:r>
      <w:r>
        <w:t>86 </w:t>
      </w:r>
      <w:r w:rsidRPr="00D86707">
        <w:t>miljarder kronor 201</w:t>
      </w:r>
      <w:r>
        <w:t>3</w:t>
      </w:r>
      <w:r w:rsidRPr="00D86707">
        <w:t xml:space="preserve"> till </w:t>
      </w:r>
      <w:r>
        <w:t>116</w:t>
      </w:r>
      <w:r w:rsidRPr="00D86707">
        <w:t xml:space="preserve"> miljarder kronor 201</w:t>
      </w:r>
      <w:r>
        <w:t>8</w:t>
      </w:r>
      <w:r w:rsidRPr="00D86707">
        <w:t>.</w:t>
      </w:r>
    </w:p>
    <w:p w14:paraId="1E0061FB" w14:textId="2CD5C874" w:rsidR="00F7009D" w:rsidRDefault="009D6872" w:rsidP="00F7009D">
      <w:pPr>
        <w:pStyle w:val="Brdtextmedindrag"/>
      </w:pPr>
      <w:r>
        <w:t>Skattereduktionen för hus</w:t>
      </w:r>
      <w:r w:rsidRPr="00D86707">
        <w:t xml:space="preserve">avdraget (ROT- och RUT-tjänster) beräknas </w:t>
      </w:r>
      <w:r>
        <w:t>öka</w:t>
      </w:r>
      <w:r w:rsidRPr="00D86707">
        <w:t xml:space="preserve"> från </w:t>
      </w:r>
      <w:r>
        <w:t>knappt</w:t>
      </w:r>
      <w:r w:rsidRPr="00D86707">
        <w:t xml:space="preserve"> 1</w:t>
      </w:r>
      <w:r>
        <w:t>7 </w:t>
      </w:r>
      <w:r w:rsidRPr="00D86707">
        <w:t>miljarder kronor 201</w:t>
      </w:r>
      <w:r>
        <w:t>3</w:t>
      </w:r>
      <w:r w:rsidRPr="00D86707">
        <w:t xml:space="preserve"> till </w:t>
      </w:r>
      <w:r>
        <w:t>knappt 18</w:t>
      </w:r>
      <w:r w:rsidRPr="00D86707">
        <w:t xml:space="preserve"> miljarder kronor 201</w:t>
      </w:r>
      <w:r>
        <w:t>8</w:t>
      </w:r>
      <w:r w:rsidRPr="00D86707">
        <w:t xml:space="preserve">. </w:t>
      </w:r>
      <w:r>
        <w:t>E</w:t>
      </w:r>
      <w:r w:rsidRPr="00D86707">
        <w:t>fterfrågan på ROT-arbeten antas mattas av successivt under prognosperioden</w:t>
      </w:r>
      <w:r>
        <w:t>, medan efterfrågan på RUT-tjänster väntas fort</w:t>
      </w:r>
      <w:r>
        <w:softHyphen/>
        <w:t>sätta att öka</w:t>
      </w:r>
      <w:r w:rsidRPr="00D86707">
        <w:t xml:space="preserve">. Skattereduktionerna för RUT-tjänsterna bedöms </w:t>
      </w:r>
      <w:r>
        <w:t xml:space="preserve">ha </w:t>
      </w:r>
      <w:r w:rsidRPr="00D86707">
        <w:t>uppgå</w:t>
      </w:r>
      <w:r>
        <w:t>tt</w:t>
      </w:r>
      <w:r w:rsidRPr="00D86707">
        <w:t xml:space="preserve"> till ca </w:t>
      </w:r>
      <w:r>
        <w:t>2,4</w:t>
      </w:r>
      <w:r w:rsidRPr="00D86707">
        <w:t xml:space="preserve"> miljarder kronor 201</w:t>
      </w:r>
      <w:r>
        <w:t>3</w:t>
      </w:r>
      <w:r w:rsidRPr="00D86707">
        <w:t xml:space="preserve"> och beräknas öka till </w:t>
      </w:r>
      <w:r>
        <w:t>5</w:t>
      </w:r>
      <w:r w:rsidRPr="00D86707">
        <w:t xml:space="preserve"> miljarder kronor 201</w:t>
      </w:r>
      <w:r>
        <w:t>8</w:t>
      </w:r>
      <w:r w:rsidRPr="00D86707">
        <w:t>.</w:t>
      </w:r>
    </w:p>
    <w:p w14:paraId="1C89B523" w14:textId="168469B8" w:rsidR="00F7009D" w:rsidRDefault="00F7009D" w:rsidP="00F7009D">
      <w:pPr>
        <w:pStyle w:val="Brdtextmedindrag"/>
      </w:pPr>
    </w:p>
    <w:p w14:paraId="1128B6D3" w14:textId="543F3D39" w:rsidR="00F7009D" w:rsidRDefault="009D6872" w:rsidP="00F7009D">
      <w:pPr>
        <w:pStyle w:val="TabellRubrik"/>
      </w:pPr>
      <w:bookmarkStart w:id="331" w:name="_Ref383009284"/>
      <w:bookmarkStart w:id="332" w:name="_Toc384401662"/>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5</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6</w:t>
      </w:r>
      <w:r w:rsidR="0009067D">
        <w:rPr>
          <w:noProof/>
        </w:rPr>
        <w:fldChar w:fldCharType="end"/>
      </w:r>
      <w:bookmarkEnd w:id="331"/>
      <w:r>
        <w:t xml:space="preserve"> Skattereduktioner</w:t>
      </w:r>
      <w:bookmarkEnd w:id="332"/>
    </w:p>
    <w:p w14:paraId="233826E1" w14:textId="77777777" w:rsidR="00F7009D" w:rsidRPr="00AA79CC" w:rsidRDefault="009D6872" w:rsidP="00F7009D">
      <w:pPr>
        <w:pStyle w:val="TabellUnderrubrik"/>
      </w:pPr>
      <w:r w:rsidRPr="00AA79CC">
        <w:t>Miljarder kronor</w:t>
      </w:r>
    </w:p>
    <w:tbl>
      <w:tblPr>
        <w:tblW w:w="4383" w:type="dxa"/>
        <w:tblInd w:w="6" w:type="dxa"/>
        <w:tblLayout w:type="fixed"/>
        <w:tblLook w:val="0000" w:firstRow="0" w:lastRow="0" w:firstColumn="0" w:lastColumn="0" w:noHBand="0" w:noVBand="0"/>
      </w:tblPr>
      <w:tblGrid>
        <w:gridCol w:w="1220"/>
        <w:gridCol w:w="451"/>
        <w:gridCol w:w="452"/>
        <w:gridCol w:w="452"/>
        <w:gridCol w:w="452"/>
        <w:gridCol w:w="452"/>
        <w:gridCol w:w="452"/>
        <w:gridCol w:w="452"/>
      </w:tblGrid>
      <w:tr w:rsidR="00F7009D" w:rsidRPr="00AA79CC" w14:paraId="14E1AEEE" w14:textId="77777777" w:rsidTr="00F7009D">
        <w:tc>
          <w:tcPr>
            <w:tcW w:w="1220" w:type="dxa"/>
            <w:tcMar>
              <w:left w:w="57" w:type="dxa"/>
              <w:right w:w="57" w:type="dxa"/>
            </w:tcMar>
            <w:vAlign w:val="bottom"/>
          </w:tcPr>
          <w:p w14:paraId="3C3855C3" w14:textId="77777777" w:rsidR="00F7009D" w:rsidRPr="00AA79CC" w:rsidRDefault="00F7009D" w:rsidP="00F7009D">
            <w:pPr>
              <w:pStyle w:val="TabellHuvud"/>
              <w:keepNext/>
              <w:keepLines/>
              <w:jc w:val="left"/>
            </w:pPr>
          </w:p>
        </w:tc>
        <w:tc>
          <w:tcPr>
            <w:tcW w:w="451" w:type="dxa"/>
            <w:tcMar>
              <w:left w:w="57" w:type="dxa"/>
              <w:right w:w="57" w:type="dxa"/>
            </w:tcMar>
          </w:tcPr>
          <w:p w14:paraId="583EF361" w14:textId="77777777" w:rsidR="00F7009D" w:rsidRPr="00AA79CC" w:rsidRDefault="009D6872" w:rsidP="00F7009D">
            <w:pPr>
              <w:pStyle w:val="TabellHuvud"/>
              <w:keepNext/>
              <w:keepLines/>
            </w:pPr>
            <w:r w:rsidRPr="00AA79CC">
              <w:t>Utfall</w:t>
            </w:r>
          </w:p>
        </w:tc>
        <w:tc>
          <w:tcPr>
            <w:tcW w:w="2712" w:type="dxa"/>
            <w:gridSpan w:val="6"/>
            <w:tcBorders>
              <w:bottom w:val="single" w:sz="4" w:space="0" w:color="auto"/>
            </w:tcBorders>
            <w:tcMar>
              <w:left w:w="57" w:type="dxa"/>
              <w:right w:w="57" w:type="dxa"/>
            </w:tcMar>
          </w:tcPr>
          <w:p w14:paraId="020BAC67" w14:textId="77777777" w:rsidR="00F7009D" w:rsidRPr="00AA79CC" w:rsidRDefault="009D6872" w:rsidP="00F7009D">
            <w:pPr>
              <w:pStyle w:val="TabellHuvud"/>
              <w:keepNext/>
              <w:keepLines/>
              <w:jc w:val="left"/>
            </w:pPr>
            <w:r w:rsidRPr="00AA79CC">
              <w:t>Prognos</w:t>
            </w:r>
          </w:p>
        </w:tc>
      </w:tr>
      <w:tr w:rsidR="00F7009D" w:rsidRPr="00AA79CC" w14:paraId="3EBA6AC0" w14:textId="77777777" w:rsidTr="00F7009D">
        <w:tc>
          <w:tcPr>
            <w:tcW w:w="1220" w:type="dxa"/>
            <w:tcBorders>
              <w:bottom w:val="single" w:sz="18" w:space="0" w:color="auto"/>
            </w:tcBorders>
            <w:tcMar>
              <w:left w:w="57" w:type="dxa"/>
              <w:right w:w="57" w:type="dxa"/>
            </w:tcMar>
            <w:vAlign w:val="bottom"/>
          </w:tcPr>
          <w:p w14:paraId="3100AD31" w14:textId="77777777" w:rsidR="00F7009D" w:rsidRPr="00AA79CC" w:rsidRDefault="00F7009D" w:rsidP="00F7009D">
            <w:pPr>
              <w:pStyle w:val="TabellHuvud"/>
              <w:keepNext/>
              <w:keepLines/>
              <w:jc w:val="left"/>
            </w:pPr>
          </w:p>
        </w:tc>
        <w:tc>
          <w:tcPr>
            <w:tcW w:w="451" w:type="dxa"/>
            <w:tcBorders>
              <w:bottom w:val="single" w:sz="18" w:space="0" w:color="auto"/>
            </w:tcBorders>
            <w:tcMar>
              <w:left w:w="57" w:type="dxa"/>
              <w:right w:w="57" w:type="dxa"/>
            </w:tcMar>
          </w:tcPr>
          <w:p w14:paraId="0200FB49" w14:textId="618A2588" w:rsidR="00F7009D" w:rsidRPr="00AA79CC" w:rsidRDefault="009D6872" w:rsidP="00F7009D">
            <w:pPr>
              <w:pStyle w:val="TabellHuvud"/>
              <w:keepNext/>
              <w:keepLines/>
            </w:pPr>
            <w:r w:rsidRPr="00AA79CC">
              <w:t>201</w:t>
            </w:r>
            <w:r>
              <w:t>2</w:t>
            </w:r>
          </w:p>
        </w:tc>
        <w:tc>
          <w:tcPr>
            <w:tcW w:w="452" w:type="dxa"/>
            <w:tcBorders>
              <w:top w:val="single" w:sz="4" w:space="0" w:color="auto"/>
              <w:bottom w:val="single" w:sz="18" w:space="0" w:color="auto"/>
            </w:tcBorders>
            <w:tcMar>
              <w:left w:w="57" w:type="dxa"/>
              <w:right w:w="57" w:type="dxa"/>
            </w:tcMar>
          </w:tcPr>
          <w:p w14:paraId="7AB4C1C2" w14:textId="7B3ECA57" w:rsidR="00F7009D" w:rsidRPr="00AA79CC" w:rsidRDefault="009D6872" w:rsidP="00F7009D">
            <w:pPr>
              <w:pStyle w:val="TabellHuvud"/>
              <w:keepNext/>
              <w:keepLines/>
            </w:pPr>
            <w:r w:rsidRPr="00AA79CC">
              <w:t>201</w:t>
            </w:r>
            <w:r>
              <w:t>3</w:t>
            </w:r>
          </w:p>
        </w:tc>
        <w:tc>
          <w:tcPr>
            <w:tcW w:w="452" w:type="dxa"/>
            <w:tcBorders>
              <w:top w:val="single" w:sz="4" w:space="0" w:color="auto"/>
              <w:bottom w:val="single" w:sz="18" w:space="0" w:color="auto"/>
            </w:tcBorders>
            <w:tcMar>
              <w:left w:w="57" w:type="dxa"/>
              <w:right w:w="57" w:type="dxa"/>
            </w:tcMar>
          </w:tcPr>
          <w:p w14:paraId="037A300F" w14:textId="1559AE39" w:rsidR="00F7009D" w:rsidRPr="00AA79CC" w:rsidRDefault="009D6872" w:rsidP="00F7009D">
            <w:pPr>
              <w:pStyle w:val="TabellHuvud"/>
              <w:keepNext/>
              <w:keepLines/>
            </w:pPr>
            <w:r w:rsidRPr="00AA79CC">
              <w:t>201</w:t>
            </w:r>
            <w:r>
              <w:t>4</w:t>
            </w:r>
          </w:p>
        </w:tc>
        <w:tc>
          <w:tcPr>
            <w:tcW w:w="452" w:type="dxa"/>
            <w:tcBorders>
              <w:top w:val="single" w:sz="4" w:space="0" w:color="auto"/>
              <w:bottom w:val="single" w:sz="18" w:space="0" w:color="auto"/>
            </w:tcBorders>
            <w:tcMar>
              <w:left w:w="57" w:type="dxa"/>
              <w:right w:w="57" w:type="dxa"/>
            </w:tcMar>
          </w:tcPr>
          <w:p w14:paraId="01926E2B" w14:textId="21912F9E" w:rsidR="00F7009D" w:rsidRPr="00AA79CC" w:rsidRDefault="009D6872" w:rsidP="00F7009D">
            <w:pPr>
              <w:pStyle w:val="TabellHuvud"/>
              <w:keepNext/>
              <w:keepLines/>
            </w:pPr>
            <w:r w:rsidRPr="00AA79CC">
              <w:t>201</w:t>
            </w:r>
            <w:r>
              <w:t>5</w:t>
            </w:r>
          </w:p>
        </w:tc>
        <w:tc>
          <w:tcPr>
            <w:tcW w:w="452" w:type="dxa"/>
            <w:tcBorders>
              <w:top w:val="single" w:sz="4" w:space="0" w:color="auto"/>
              <w:bottom w:val="single" w:sz="18" w:space="0" w:color="auto"/>
            </w:tcBorders>
            <w:tcMar>
              <w:left w:w="57" w:type="dxa"/>
              <w:right w:w="57" w:type="dxa"/>
            </w:tcMar>
          </w:tcPr>
          <w:p w14:paraId="69991C5E" w14:textId="18B9DA93" w:rsidR="00F7009D" w:rsidRPr="00AA79CC" w:rsidRDefault="009D6872" w:rsidP="00F7009D">
            <w:pPr>
              <w:pStyle w:val="TabellHuvud"/>
              <w:keepNext/>
              <w:keepLines/>
            </w:pPr>
            <w:r w:rsidRPr="00AA79CC">
              <w:t>201</w:t>
            </w:r>
            <w:r>
              <w:t>6</w:t>
            </w:r>
          </w:p>
        </w:tc>
        <w:tc>
          <w:tcPr>
            <w:tcW w:w="452" w:type="dxa"/>
            <w:tcBorders>
              <w:top w:val="single" w:sz="4" w:space="0" w:color="auto"/>
              <w:bottom w:val="single" w:sz="18" w:space="0" w:color="auto"/>
            </w:tcBorders>
            <w:tcMar>
              <w:left w:w="57" w:type="dxa"/>
              <w:right w:w="57" w:type="dxa"/>
            </w:tcMar>
          </w:tcPr>
          <w:p w14:paraId="31E23D8F" w14:textId="1AF20940" w:rsidR="00F7009D" w:rsidRPr="00AA79CC" w:rsidRDefault="009D6872" w:rsidP="00F7009D">
            <w:pPr>
              <w:pStyle w:val="TabellHuvud"/>
              <w:keepNext/>
              <w:keepLines/>
            </w:pPr>
            <w:r w:rsidRPr="00AA79CC">
              <w:t>201</w:t>
            </w:r>
            <w:r>
              <w:t>7</w:t>
            </w:r>
          </w:p>
        </w:tc>
        <w:tc>
          <w:tcPr>
            <w:tcW w:w="452" w:type="dxa"/>
            <w:tcBorders>
              <w:top w:val="single" w:sz="4" w:space="0" w:color="auto"/>
              <w:bottom w:val="single" w:sz="18" w:space="0" w:color="auto"/>
            </w:tcBorders>
            <w:tcMar>
              <w:left w:w="57" w:type="dxa"/>
              <w:right w:w="57" w:type="dxa"/>
            </w:tcMar>
          </w:tcPr>
          <w:p w14:paraId="4F605C1B" w14:textId="61883DF0" w:rsidR="00F7009D" w:rsidRPr="00AA79CC" w:rsidRDefault="009D6872" w:rsidP="00F7009D">
            <w:pPr>
              <w:pStyle w:val="TabellHuvud"/>
              <w:keepNext/>
              <w:keepLines/>
            </w:pPr>
            <w:r w:rsidRPr="00AA79CC">
              <w:t>201</w:t>
            </w:r>
            <w:r>
              <w:t>8</w:t>
            </w:r>
          </w:p>
        </w:tc>
      </w:tr>
      <w:tr w:rsidR="00F7009D" w:rsidRPr="00AA79CC" w14:paraId="10D835DE" w14:textId="77777777" w:rsidTr="00F7009D">
        <w:tc>
          <w:tcPr>
            <w:tcW w:w="1220" w:type="dxa"/>
            <w:tcBorders>
              <w:top w:val="single" w:sz="18" w:space="0" w:color="auto"/>
            </w:tcBorders>
            <w:tcMar>
              <w:left w:w="57" w:type="dxa"/>
              <w:right w:w="57" w:type="dxa"/>
            </w:tcMar>
            <w:vAlign w:val="bottom"/>
          </w:tcPr>
          <w:p w14:paraId="109E13A8" w14:textId="0D3CDC3E" w:rsidR="00F7009D" w:rsidRPr="00AA79CC" w:rsidRDefault="009D6872" w:rsidP="00F7009D">
            <w:pPr>
              <w:pStyle w:val="TabellRader"/>
              <w:keepNext/>
              <w:keepLines/>
              <w:spacing w:before="20"/>
              <w:jc w:val="left"/>
            </w:pPr>
            <w:r w:rsidRPr="00AA79CC">
              <w:t>Allmän pensions</w:t>
            </w:r>
            <w:r w:rsidRPr="00AA79CC">
              <w:softHyphen/>
              <w:t>avgift</w:t>
            </w:r>
          </w:p>
        </w:tc>
        <w:tc>
          <w:tcPr>
            <w:tcW w:w="451" w:type="dxa"/>
            <w:tcBorders>
              <w:top w:val="single" w:sz="18" w:space="0" w:color="auto"/>
            </w:tcBorders>
            <w:tcMar>
              <w:left w:w="28" w:type="dxa"/>
              <w:right w:w="28" w:type="dxa"/>
            </w:tcMar>
            <w:vAlign w:val="bottom"/>
          </w:tcPr>
          <w:p w14:paraId="1B64C796" w14:textId="58EC3939" w:rsidR="00F7009D" w:rsidRPr="00CF425D" w:rsidRDefault="009D6872" w:rsidP="00F7009D">
            <w:pPr>
              <w:pStyle w:val="TabellRader"/>
              <w:rPr>
                <w:szCs w:val="16"/>
              </w:rPr>
            </w:pPr>
            <w:r w:rsidRPr="00CF425D">
              <w:rPr>
                <w:szCs w:val="16"/>
              </w:rPr>
              <w:t>-98</w:t>
            </w:r>
          </w:p>
        </w:tc>
        <w:tc>
          <w:tcPr>
            <w:tcW w:w="452" w:type="dxa"/>
            <w:tcBorders>
              <w:top w:val="single" w:sz="18" w:space="0" w:color="auto"/>
            </w:tcBorders>
            <w:tcMar>
              <w:left w:w="28" w:type="dxa"/>
              <w:right w:w="28" w:type="dxa"/>
            </w:tcMar>
            <w:vAlign w:val="bottom"/>
          </w:tcPr>
          <w:p w14:paraId="044977C6" w14:textId="795C13C6" w:rsidR="00F7009D" w:rsidRPr="00CF425D" w:rsidRDefault="009D6872" w:rsidP="00F7009D">
            <w:pPr>
              <w:pStyle w:val="TabellRader"/>
              <w:rPr>
                <w:szCs w:val="16"/>
              </w:rPr>
            </w:pPr>
            <w:r w:rsidRPr="00CF425D">
              <w:rPr>
                <w:szCs w:val="16"/>
              </w:rPr>
              <w:t>-101</w:t>
            </w:r>
          </w:p>
        </w:tc>
        <w:tc>
          <w:tcPr>
            <w:tcW w:w="452" w:type="dxa"/>
            <w:tcBorders>
              <w:top w:val="single" w:sz="18" w:space="0" w:color="auto"/>
            </w:tcBorders>
            <w:tcMar>
              <w:left w:w="28" w:type="dxa"/>
              <w:right w:w="28" w:type="dxa"/>
            </w:tcMar>
            <w:vAlign w:val="bottom"/>
          </w:tcPr>
          <w:p w14:paraId="118495D7" w14:textId="5C6F8B7D" w:rsidR="00F7009D" w:rsidRPr="00CF425D" w:rsidRDefault="009D6872" w:rsidP="00F7009D">
            <w:pPr>
              <w:pStyle w:val="TabellRader"/>
              <w:rPr>
                <w:szCs w:val="16"/>
              </w:rPr>
            </w:pPr>
            <w:r w:rsidRPr="00CF425D">
              <w:rPr>
                <w:szCs w:val="16"/>
              </w:rPr>
              <w:t>-104</w:t>
            </w:r>
          </w:p>
        </w:tc>
        <w:tc>
          <w:tcPr>
            <w:tcW w:w="452" w:type="dxa"/>
            <w:tcBorders>
              <w:top w:val="single" w:sz="18" w:space="0" w:color="auto"/>
            </w:tcBorders>
            <w:tcMar>
              <w:left w:w="28" w:type="dxa"/>
              <w:right w:w="28" w:type="dxa"/>
            </w:tcMar>
            <w:vAlign w:val="bottom"/>
          </w:tcPr>
          <w:p w14:paraId="26750158" w14:textId="3E471E4A" w:rsidR="00F7009D" w:rsidRPr="00CF425D" w:rsidRDefault="009D6872" w:rsidP="00F7009D">
            <w:pPr>
              <w:pStyle w:val="TabellRader"/>
              <w:rPr>
                <w:szCs w:val="16"/>
              </w:rPr>
            </w:pPr>
            <w:r w:rsidRPr="00CF425D">
              <w:rPr>
                <w:szCs w:val="16"/>
              </w:rPr>
              <w:t>-109</w:t>
            </w:r>
          </w:p>
        </w:tc>
        <w:tc>
          <w:tcPr>
            <w:tcW w:w="452" w:type="dxa"/>
            <w:tcBorders>
              <w:top w:val="single" w:sz="18" w:space="0" w:color="auto"/>
            </w:tcBorders>
            <w:tcMar>
              <w:left w:w="28" w:type="dxa"/>
              <w:right w:w="28" w:type="dxa"/>
            </w:tcMar>
            <w:vAlign w:val="bottom"/>
          </w:tcPr>
          <w:p w14:paraId="71C15532" w14:textId="4961DB98" w:rsidR="00F7009D" w:rsidRPr="00CF425D" w:rsidRDefault="009D6872" w:rsidP="00F7009D">
            <w:pPr>
              <w:pStyle w:val="TabellRader"/>
              <w:rPr>
                <w:szCs w:val="16"/>
              </w:rPr>
            </w:pPr>
            <w:r w:rsidRPr="00CF425D">
              <w:rPr>
                <w:szCs w:val="16"/>
              </w:rPr>
              <w:t>-114</w:t>
            </w:r>
          </w:p>
        </w:tc>
        <w:tc>
          <w:tcPr>
            <w:tcW w:w="452" w:type="dxa"/>
            <w:tcBorders>
              <w:top w:val="single" w:sz="18" w:space="0" w:color="auto"/>
            </w:tcBorders>
            <w:tcMar>
              <w:left w:w="28" w:type="dxa"/>
              <w:right w:w="28" w:type="dxa"/>
            </w:tcMar>
            <w:vAlign w:val="bottom"/>
          </w:tcPr>
          <w:p w14:paraId="20EE6344" w14:textId="4A322079" w:rsidR="00F7009D" w:rsidRPr="00CF425D" w:rsidRDefault="009D6872" w:rsidP="00F7009D">
            <w:pPr>
              <w:pStyle w:val="TabellRader"/>
              <w:rPr>
                <w:szCs w:val="16"/>
              </w:rPr>
            </w:pPr>
            <w:r w:rsidRPr="00CF425D">
              <w:rPr>
                <w:szCs w:val="16"/>
              </w:rPr>
              <w:t>-119</w:t>
            </w:r>
          </w:p>
        </w:tc>
        <w:tc>
          <w:tcPr>
            <w:tcW w:w="452" w:type="dxa"/>
            <w:tcBorders>
              <w:top w:val="single" w:sz="18" w:space="0" w:color="auto"/>
            </w:tcBorders>
            <w:tcMar>
              <w:left w:w="28" w:type="dxa"/>
              <w:right w:w="28" w:type="dxa"/>
            </w:tcMar>
            <w:vAlign w:val="bottom"/>
          </w:tcPr>
          <w:p w14:paraId="7462E42B" w14:textId="68BF4812" w:rsidR="00F7009D" w:rsidRPr="00CF425D" w:rsidRDefault="009D6872" w:rsidP="00F7009D">
            <w:pPr>
              <w:pStyle w:val="TabellRader"/>
              <w:rPr>
                <w:szCs w:val="16"/>
              </w:rPr>
            </w:pPr>
            <w:r w:rsidRPr="00CF425D">
              <w:rPr>
                <w:szCs w:val="16"/>
              </w:rPr>
              <w:t>-125</w:t>
            </w:r>
          </w:p>
        </w:tc>
      </w:tr>
      <w:tr w:rsidR="00F7009D" w:rsidRPr="00AA79CC" w14:paraId="549D9371" w14:textId="77777777" w:rsidTr="00F7009D">
        <w:tc>
          <w:tcPr>
            <w:tcW w:w="1220" w:type="dxa"/>
            <w:tcMar>
              <w:left w:w="57" w:type="dxa"/>
              <w:right w:w="57" w:type="dxa"/>
            </w:tcMar>
            <w:vAlign w:val="bottom"/>
          </w:tcPr>
          <w:p w14:paraId="51973CDF" w14:textId="6BA9B630" w:rsidR="00F7009D" w:rsidRPr="00AA79CC" w:rsidRDefault="009D6872" w:rsidP="00F7009D">
            <w:pPr>
              <w:pStyle w:val="TabellRader"/>
              <w:keepNext/>
              <w:keepLines/>
              <w:spacing w:before="20"/>
              <w:jc w:val="left"/>
            </w:pPr>
            <w:r w:rsidRPr="00AA79CC">
              <w:t>Fastighetsavgift</w:t>
            </w:r>
          </w:p>
        </w:tc>
        <w:tc>
          <w:tcPr>
            <w:tcW w:w="451" w:type="dxa"/>
            <w:tcMar>
              <w:left w:w="28" w:type="dxa"/>
              <w:right w:w="28" w:type="dxa"/>
            </w:tcMar>
            <w:vAlign w:val="bottom"/>
          </w:tcPr>
          <w:p w14:paraId="32070BD5" w14:textId="210FB9B9" w:rsidR="00F7009D" w:rsidRPr="00CF425D" w:rsidRDefault="009D6872" w:rsidP="00F7009D">
            <w:pPr>
              <w:pStyle w:val="TabellRader"/>
              <w:keepNext/>
              <w:keepLines/>
              <w:rPr>
                <w:szCs w:val="16"/>
              </w:rPr>
            </w:pPr>
            <w:r w:rsidRPr="00CF425D">
              <w:rPr>
                <w:szCs w:val="16"/>
              </w:rPr>
              <w:t>0</w:t>
            </w:r>
          </w:p>
        </w:tc>
        <w:tc>
          <w:tcPr>
            <w:tcW w:w="452" w:type="dxa"/>
            <w:tcMar>
              <w:left w:w="28" w:type="dxa"/>
              <w:right w:w="28" w:type="dxa"/>
            </w:tcMar>
            <w:vAlign w:val="bottom"/>
          </w:tcPr>
          <w:p w14:paraId="535DB588" w14:textId="7354A4D4" w:rsidR="00F7009D" w:rsidRPr="00CF425D" w:rsidRDefault="009D6872" w:rsidP="00F7009D">
            <w:pPr>
              <w:pStyle w:val="TabellRader"/>
              <w:keepNext/>
              <w:keepLines/>
              <w:rPr>
                <w:szCs w:val="16"/>
              </w:rPr>
            </w:pPr>
            <w:r w:rsidRPr="00CF425D">
              <w:rPr>
                <w:szCs w:val="16"/>
              </w:rPr>
              <w:t>0</w:t>
            </w:r>
          </w:p>
        </w:tc>
        <w:tc>
          <w:tcPr>
            <w:tcW w:w="452" w:type="dxa"/>
            <w:tcMar>
              <w:left w:w="28" w:type="dxa"/>
              <w:right w:w="28" w:type="dxa"/>
            </w:tcMar>
            <w:vAlign w:val="bottom"/>
          </w:tcPr>
          <w:p w14:paraId="4D0A035D" w14:textId="114442D1" w:rsidR="00F7009D" w:rsidRPr="00CF425D" w:rsidRDefault="009D6872" w:rsidP="00F7009D">
            <w:pPr>
              <w:pStyle w:val="TabellRader"/>
              <w:keepNext/>
              <w:keepLines/>
              <w:rPr>
                <w:szCs w:val="16"/>
              </w:rPr>
            </w:pPr>
            <w:r w:rsidRPr="00CF425D">
              <w:rPr>
                <w:szCs w:val="16"/>
              </w:rPr>
              <w:t>0</w:t>
            </w:r>
          </w:p>
        </w:tc>
        <w:tc>
          <w:tcPr>
            <w:tcW w:w="452" w:type="dxa"/>
            <w:tcMar>
              <w:left w:w="28" w:type="dxa"/>
              <w:right w:w="28" w:type="dxa"/>
            </w:tcMar>
            <w:vAlign w:val="bottom"/>
          </w:tcPr>
          <w:p w14:paraId="142FE247" w14:textId="02C411B0" w:rsidR="00F7009D" w:rsidRPr="00CF425D" w:rsidRDefault="009D6872" w:rsidP="00F7009D">
            <w:pPr>
              <w:pStyle w:val="TabellRader"/>
              <w:keepNext/>
              <w:keepLines/>
              <w:rPr>
                <w:szCs w:val="16"/>
              </w:rPr>
            </w:pPr>
            <w:r w:rsidRPr="00CF425D">
              <w:rPr>
                <w:szCs w:val="16"/>
              </w:rPr>
              <w:t>0</w:t>
            </w:r>
          </w:p>
        </w:tc>
        <w:tc>
          <w:tcPr>
            <w:tcW w:w="452" w:type="dxa"/>
            <w:tcMar>
              <w:left w:w="28" w:type="dxa"/>
              <w:right w:w="28" w:type="dxa"/>
            </w:tcMar>
            <w:vAlign w:val="bottom"/>
          </w:tcPr>
          <w:p w14:paraId="0C0868F5" w14:textId="36E74489" w:rsidR="00F7009D" w:rsidRPr="00CF425D" w:rsidRDefault="009D6872" w:rsidP="00F7009D">
            <w:pPr>
              <w:pStyle w:val="TabellRader"/>
              <w:keepNext/>
              <w:keepLines/>
              <w:rPr>
                <w:szCs w:val="16"/>
              </w:rPr>
            </w:pPr>
            <w:r w:rsidRPr="00CF425D">
              <w:rPr>
                <w:szCs w:val="16"/>
              </w:rPr>
              <w:t>0</w:t>
            </w:r>
          </w:p>
        </w:tc>
        <w:tc>
          <w:tcPr>
            <w:tcW w:w="452" w:type="dxa"/>
            <w:tcMar>
              <w:left w:w="28" w:type="dxa"/>
              <w:right w:w="28" w:type="dxa"/>
            </w:tcMar>
            <w:vAlign w:val="bottom"/>
          </w:tcPr>
          <w:p w14:paraId="39AF2418" w14:textId="613D0D11" w:rsidR="00F7009D" w:rsidRPr="00CF425D" w:rsidRDefault="009D6872" w:rsidP="00F7009D">
            <w:pPr>
              <w:pStyle w:val="TabellRader"/>
              <w:keepNext/>
              <w:keepLines/>
              <w:rPr>
                <w:szCs w:val="16"/>
              </w:rPr>
            </w:pPr>
            <w:r w:rsidRPr="00CF425D">
              <w:rPr>
                <w:szCs w:val="16"/>
              </w:rPr>
              <w:t>0</w:t>
            </w:r>
          </w:p>
        </w:tc>
        <w:tc>
          <w:tcPr>
            <w:tcW w:w="452" w:type="dxa"/>
            <w:tcMar>
              <w:left w:w="28" w:type="dxa"/>
              <w:right w:w="28" w:type="dxa"/>
            </w:tcMar>
            <w:vAlign w:val="bottom"/>
          </w:tcPr>
          <w:p w14:paraId="0F088330" w14:textId="02C21B9B" w:rsidR="00F7009D" w:rsidRPr="00CF425D" w:rsidRDefault="009D6872" w:rsidP="00F7009D">
            <w:pPr>
              <w:pStyle w:val="TabellRader"/>
              <w:keepNext/>
              <w:keepLines/>
              <w:rPr>
                <w:szCs w:val="16"/>
              </w:rPr>
            </w:pPr>
            <w:r w:rsidRPr="00CF425D">
              <w:rPr>
                <w:szCs w:val="16"/>
              </w:rPr>
              <w:t>0</w:t>
            </w:r>
          </w:p>
        </w:tc>
      </w:tr>
      <w:tr w:rsidR="00F7009D" w:rsidRPr="00AA79CC" w14:paraId="58BD9336" w14:textId="77777777" w:rsidTr="00F7009D">
        <w:tc>
          <w:tcPr>
            <w:tcW w:w="1220" w:type="dxa"/>
            <w:tcMar>
              <w:left w:w="57" w:type="dxa"/>
              <w:right w:w="57" w:type="dxa"/>
            </w:tcMar>
            <w:vAlign w:val="bottom"/>
          </w:tcPr>
          <w:p w14:paraId="3C2E2912" w14:textId="7EE7194A" w:rsidR="00F7009D" w:rsidRPr="00AA79CC" w:rsidRDefault="009D6872" w:rsidP="00F7009D">
            <w:pPr>
              <w:pStyle w:val="TabellRader"/>
              <w:keepNext/>
              <w:keepLines/>
              <w:spacing w:before="20" w:line="170" w:lineRule="exact"/>
              <w:jc w:val="left"/>
            </w:pPr>
            <w:r w:rsidRPr="00AA79CC">
              <w:t>Sjöinkomst</w:t>
            </w:r>
          </w:p>
        </w:tc>
        <w:tc>
          <w:tcPr>
            <w:tcW w:w="451" w:type="dxa"/>
            <w:tcMar>
              <w:left w:w="28" w:type="dxa"/>
              <w:right w:w="28" w:type="dxa"/>
            </w:tcMar>
            <w:vAlign w:val="bottom"/>
          </w:tcPr>
          <w:p w14:paraId="51EA7B45" w14:textId="5B49CCF7" w:rsidR="00F7009D" w:rsidRPr="00CF425D" w:rsidRDefault="009D6872" w:rsidP="00F7009D">
            <w:pPr>
              <w:pStyle w:val="TabellRader"/>
              <w:keepNext/>
              <w:keepLines/>
              <w:rPr>
                <w:szCs w:val="16"/>
              </w:rPr>
            </w:pPr>
            <w:r w:rsidRPr="00CF425D">
              <w:rPr>
                <w:szCs w:val="16"/>
              </w:rPr>
              <w:t>0</w:t>
            </w:r>
          </w:p>
        </w:tc>
        <w:tc>
          <w:tcPr>
            <w:tcW w:w="452" w:type="dxa"/>
            <w:tcMar>
              <w:left w:w="28" w:type="dxa"/>
              <w:right w:w="28" w:type="dxa"/>
            </w:tcMar>
            <w:vAlign w:val="bottom"/>
          </w:tcPr>
          <w:p w14:paraId="2B87D6D7" w14:textId="3948FD3E" w:rsidR="00F7009D" w:rsidRPr="00CF425D" w:rsidRDefault="009D6872" w:rsidP="00F7009D">
            <w:pPr>
              <w:pStyle w:val="TabellRader"/>
              <w:keepNext/>
              <w:keepLines/>
              <w:rPr>
                <w:szCs w:val="16"/>
              </w:rPr>
            </w:pPr>
            <w:r w:rsidRPr="00CF425D">
              <w:rPr>
                <w:szCs w:val="16"/>
              </w:rPr>
              <w:t>0</w:t>
            </w:r>
          </w:p>
        </w:tc>
        <w:tc>
          <w:tcPr>
            <w:tcW w:w="452" w:type="dxa"/>
            <w:tcMar>
              <w:left w:w="28" w:type="dxa"/>
              <w:right w:w="28" w:type="dxa"/>
            </w:tcMar>
            <w:vAlign w:val="bottom"/>
          </w:tcPr>
          <w:p w14:paraId="1549C89B" w14:textId="40280160" w:rsidR="00F7009D" w:rsidRPr="00CF425D" w:rsidRDefault="009D6872" w:rsidP="00F7009D">
            <w:pPr>
              <w:pStyle w:val="TabellRader"/>
              <w:keepNext/>
              <w:keepLines/>
              <w:rPr>
                <w:szCs w:val="16"/>
              </w:rPr>
            </w:pPr>
            <w:r w:rsidRPr="00CF425D">
              <w:rPr>
                <w:szCs w:val="16"/>
              </w:rPr>
              <w:t>0</w:t>
            </w:r>
          </w:p>
        </w:tc>
        <w:tc>
          <w:tcPr>
            <w:tcW w:w="452" w:type="dxa"/>
            <w:tcMar>
              <w:left w:w="28" w:type="dxa"/>
              <w:right w:w="28" w:type="dxa"/>
            </w:tcMar>
            <w:vAlign w:val="bottom"/>
          </w:tcPr>
          <w:p w14:paraId="4AA19542" w14:textId="59C98F26" w:rsidR="00F7009D" w:rsidRPr="00CF425D" w:rsidRDefault="009D6872" w:rsidP="00F7009D">
            <w:pPr>
              <w:pStyle w:val="TabellRader"/>
              <w:keepNext/>
              <w:keepLines/>
              <w:rPr>
                <w:szCs w:val="16"/>
              </w:rPr>
            </w:pPr>
            <w:r w:rsidRPr="00CF425D">
              <w:rPr>
                <w:szCs w:val="16"/>
              </w:rPr>
              <w:t>0</w:t>
            </w:r>
          </w:p>
        </w:tc>
        <w:tc>
          <w:tcPr>
            <w:tcW w:w="452" w:type="dxa"/>
            <w:tcMar>
              <w:left w:w="28" w:type="dxa"/>
              <w:right w:w="28" w:type="dxa"/>
            </w:tcMar>
            <w:vAlign w:val="bottom"/>
          </w:tcPr>
          <w:p w14:paraId="33E7F299" w14:textId="24858564" w:rsidR="00F7009D" w:rsidRPr="00CF425D" w:rsidRDefault="009D6872" w:rsidP="00F7009D">
            <w:pPr>
              <w:pStyle w:val="TabellRader"/>
              <w:keepNext/>
              <w:keepLines/>
              <w:rPr>
                <w:szCs w:val="16"/>
              </w:rPr>
            </w:pPr>
            <w:r w:rsidRPr="00CF425D">
              <w:rPr>
                <w:szCs w:val="16"/>
              </w:rPr>
              <w:t>0</w:t>
            </w:r>
          </w:p>
        </w:tc>
        <w:tc>
          <w:tcPr>
            <w:tcW w:w="452" w:type="dxa"/>
            <w:tcMar>
              <w:left w:w="28" w:type="dxa"/>
              <w:right w:w="28" w:type="dxa"/>
            </w:tcMar>
            <w:vAlign w:val="bottom"/>
          </w:tcPr>
          <w:p w14:paraId="6452A774" w14:textId="315B05FA" w:rsidR="00F7009D" w:rsidRPr="00CF425D" w:rsidRDefault="009D6872" w:rsidP="00F7009D">
            <w:pPr>
              <w:pStyle w:val="TabellRader"/>
              <w:keepNext/>
              <w:keepLines/>
              <w:rPr>
                <w:szCs w:val="16"/>
              </w:rPr>
            </w:pPr>
            <w:r w:rsidRPr="00CF425D">
              <w:rPr>
                <w:szCs w:val="16"/>
              </w:rPr>
              <w:t>0</w:t>
            </w:r>
          </w:p>
        </w:tc>
        <w:tc>
          <w:tcPr>
            <w:tcW w:w="452" w:type="dxa"/>
            <w:tcMar>
              <w:left w:w="28" w:type="dxa"/>
              <w:right w:w="28" w:type="dxa"/>
            </w:tcMar>
            <w:vAlign w:val="bottom"/>
          </w:tcPr>
          <w:p w14:paraId="51EEFF1B" w14:textId="77407576" w:rsidR="00F7009D" w:rsidRPr="00CF425D" w:rsidRDefault="009D6872" w:rsidP="00F7009D">
            <w:pPr>
              <w:pStyle w:val="TabellRader"/>
              <w:keepNext/>
              <w:keepLines/>
              <w:rPr>
                <w:szCs w:val="16"/>
              </w:rPr>
            </w:pPr>
            <w:r w:rsidRPr="00CF425D">
              <w:rPr>
                <w:szCs w:val="16"/>
              </w:rPr>
              <w:t>0</w:t>
            </w:r>
          </w:p>
        </w:tc>
      </w:tr>
      <w:tr w:rsidR="00F7009D" w:rsidRPr="00AA79CC" w14:paraId="20CA8CF8" w14:textId="77777777" w:rsidTr="00F7009D">
        <w:tc>
          <w:tcPr>
            <w:tcW w:w="1220" w:type="dxa"/>
            <w:tcMar>
              <w:left w:w="57" w:type="dxa"/>
              <w:right w:w="57" w:type="dxa"/>
            </w:tcMar>
            <w:vAlign w:val="bottom"/>
          </w:tcPr>
          <w:p w14:paraId="7BC567BD" w14:textId="296A8A18" w:rsidR="00F7009D" w:rsidRPr="00AA79CC" w:rsidRDefault="009D6872" w:rsidP="00F7009D">
            <w:pPr>
              <w:pStyle w:val="TabellRader"/>
              <w:keepNext/>
              <w:keepLines/>
              <w:spacing w:before="20" w:line="170" w:lineRule="exact"/>
              <w:jc w:val="left"/>
            </w:pPr>
            <w:r w:rsidRPr="00AA79CC">
              <w:t>Jobbskatteavdrag</w:t>
            </w:r>
          </w:p>
        </w:tc>
        <w:tc>
          <w:tcPr>
            <w:tcW w:w="451" w:type="dxa"/>
            <w:tcMar>
              <w:left w:w="28" w:type="dxa"/>
              <w:right w:w="28" w:type="dxa"/>
            </w:tcMar>
            <w:vAlign w:val="bottom"/>
          </w:tcPr>
          <w:p w14:paraId="5F29B7CB" w14:textId="1AF0CD9E" w:rsidR="00F7009D" w:rsidRPr="00CF425D" w:rsidRDefault="009D6872" w:rsidP="00F7009D">
            <w:pPr>
              <w:pStyle w:val="TabellRader"/>
              <w:rPr>
                <w:szCs w:val="16"/>
              </w:rPr>
            </w:pPr>
            <w:r w:rsidRPr="00CF425D">
              <w:rPr>
                <w:szCs w:val="16"/>
              </w:rPr>
              <w:t>-84</w:t>
            </w:r>
          </w:p>
        </w:tc>
        <w:tc>
          <w:tcPr>
            <w:tcW w:w="452" w:type="dxa"/>
            <w:tcMar>
              <w:left w:w="28" w:type="dxa"/>
              <w:right w:w="28" w:type="dxa"/>
            </w:tcMar>
            <w:vAlign w:val="bottom"/>
          </w:tcPr>
          <w:p w14:paraId="5E7CC36E" w14:textId="230CE557" w:rsidR="00F7009D" w:rsidRPr="00CF425D" w:rsidRDefault="009D6872" w:rsidP="00F7009D">
            <w:pPr>
              <w:pStyle w:val="TabellRader"/>
              <w:rPr>
                <w:szCs w:val="16"/>
              </w:rPr>
            </w:pPr>
            <w:r w:rsidRPr="00CF425D">
              <w:rPr>
                <w:szCs w:val="16"/>
              </w:rPr>
              <w:t>-86</w:t>
            </w:r>
          </w:p>
        </w:tc>
        <w:tc>
          <w:tcPr>
            <w:tcW w:w="452" w:type="dxa"/>
            <w:tcMar>
              <w:left w:w="28" w:type="dxa"/>
              <w:right w:w="28" w:type="dxa"/>
            </w:tcMar>
            <w:vAlign w:val="bottom"/>
          </w:tcPr>
          <w:p w14:paraId="7362473F" w14:textId="40C70443" w:rsidR="00F7009D" w:rsidRPr="00CF425D" w:rsidRDefault="009D6872" w:rsidP="00F7009D">
            <w:pPr>
              <w:pStyle w:val="TabellRader"/>
              <w:rPr>
                <w:szCs w:val="16"/>
              </w:rPr>
            </w:pPr>
            <w:r w:rsidRPr="00CF425D">
              <w:rPr>
                <w:szCs w:val="16"/>
              </w:rPr>
              <w:t>-100</w:t>
            </w:r>
          </w:p>
        </w:tc>
        <w:tc>
          <w:tcPr>
            <w:tcW w:w="452" w:type="dxa"/>
            <w:tcMar>
              <w:left w:w="28" w:type="dxa"/>
              <w:right w:w="28" w:type="dxa"/>
            </w:tcMar>
            <w:vAlign w:val="bottom"/>
          </w:tcPr>
          <w:p w14:paraId="1C54387F" w14:textId="2DFB4706" w:rsidR="00F7009D" w:rsidRPr="00CF425D" w:rsidRDefault="009D6872" w:rsidP="00F7009D">
            <w:pPr>
              <w:pStyle w:val="TabellRader"/>
              <w:rPr>
                <w:szCs w:val="16"/>
              </w:rPr>
            </w:pPr>
            <w:r w:rsidRPr="00CF425D">
              <w:rPr>
                <w:szCs w:val="16"/>
              </w:rPr>
              <w:t>-103</w:t>
            </w:r>
          </w:p>
        </w:tc>
        <w:tc>
          <w:tcPr>
            <w:tcW w:w="452" w:type="dxa"/>
            <w:tcMar>
              <w:left w:w="28" w:type="dxa"/>
              <w:right w:w="28" w:type="dxa"/>
            </w:tcMar>
            <w:vAlign w:val="bottom"/>
          </w:tcPr>
          <w:p w14:paraId="6608164F" w14:textId="1BE06C00" w:rsidR="00F7009D" w:rsidRPr="00CF425D" w:rsidRDefault="009D6872" w:rsidP="00F7009D">
            <w:pPr>
              <w:pStyle w:val="TabellRader"/>
              <w:rPr>
                <w:szCs w:val="16"/>
              </w:rPr>
            </w:pPr>
            <w:r w:rsidRPr="00CF425D">
              <w:rPr>
                <w:szCs w:val="16"/>
              </w:rPr>
              <w:t>-107</w:t>
            </w:r>
          </w:p>
        </w:tc>
        <w:tc>
          <w:tcPr>
            <w:tcW w:w="452" w:type="dxa"/>
            <w:tcMar>
              <w:left w:w="28" w:type="dxa"/>
              <w:right w:w="28" w:type="dxa"/>
            </w:tcMar>
            <w:vAlign w:val="bottom"/>
          </w:tcPr>
          <w:p w14:paraId="5F4CBB0D" w14:textId="0B9C0608" w:rsidR="00F7009D" w:rsidRPr="00CF425D" w:rsidRDefault="009D6872" w:rsidP="00F7009D">
            <w:pPr>
              <w:pStyle w:val="TabellRader"/>
              <w:rPr>
                <w:szCs w:val="16"/>
              </w:rPr>
            </w:pPr>
            <w:r w:rsidRPr="00CF425D">
              <w:rPr>
                <w:szCs w:val="16"/>
              </w:rPr>
              <w:t>-111</w:t>
            </w:r>
          </w:p>
        </w:tc>
        <w:tc>
          <w:tcPr>
            <w:tcW w:w="452" w:type="dxa"/>
            <w:tcMar>
              <w:left w:w="28" w:type="dxa"/>
              <w:right w:w="28" w:type="dxa"/>
            </w:tcMar>
            <w:vAlign w:val="bottom"/>
          </w:tcPr>
          <w:p w14:paraId="1DB0C036" w14:textId="14D0CD8E" w:rsidR="00F7009D" w:rsidRPr="00CF425D" w:rsidRDefault="009D6872" w:rsidP="00F7009D">
            <w:pPr>
              <w:pStyle w:val="TabellRader"/>
              <w:rPr>
                <w:szCs w:val="16"/>
              </w:rPr>
            </w:pPr>
            <w:r w:rsidRPr="00CF425D">
              <w:rPr>
                <w:szCs w:val="16"/>
              </w:rPr>
              <w:t>-116</w:t>
            </w:r>
          </w:p>
        </w:tc>
      </w:tr>
      <w:tr w:rsidR="00F7009D" w:rsidRPr="00AA79CC" w14:paraId="18197748" w14:textId="77777777" w:rsidTr="00F7009D">
        <w:tc>
          <w:tcPr>
            <w:tcW w:w="1220" w:type="dxa"/>
            <w:tcMar>
              <w:left w:w="57" w:type="dxa"/>
              <w:right w:w="57" w:type="dxa"/>
            </w:tcMar>
            <w:vAlign w:val="bottom"/>
          </w:tcPr>
          <w:p w14:paraId="158EC629" w14:textId="41E8A362" w:rsidR="00F7009D" w:rsidRPr="00AA79CC" w:rsidRDefault="009D6872" w:rsidP="00F7009D">
            <w:pPr>
              <w:pStyle w:val="TabellRader"/>
              <w:keepNext/>
              <w:keepLines/>
              <w:spacing w:before="20"/>
              <w:jc w:val="left"/>
            </w:pPr>
            <w:r>
              <w:t>Hus</w:t>
            </w:r>
            <w:r w:rsidRPr="00AA79CC">
              <w:t>avdrag</w:t>
            </w:r>
          </w:p>
        </w:tc>
        <w:tc>
          <w:tcPr>
            <w:tcW w:w="451" w:type="dxa"/>
            <w:tcMar>
              <w:left w:w="28" w:type="dxa"/>
              <w:right w:w="28" w:type="dxa"/>
            </w:tcMar>
            <w:vAlign w:val="bottom"/>
          </w:tcPr>
          <w:p w14:paraId="2154D1FD" w14:textId="5D988604" w:rsidR="00F7009D" w:rsidRPr="00CF425D" w:rsidRDefault="009D6872" w:rsidP="00F7009D">
            <w:pPr>
              <w:pStyle w:val="TabellRader"/>
              <w:rPr>
                <w:szCs w:val="16"/>
              </w:rPr>
            </w:pPr>
            <w:r w:rsidRPr="00CF425D">
              <w:rPr>
                <w:szCs w:val="16"/>
              </w:rPr>
              <w:t>-16</w:t>
            </w:r>
          </w:p>
        </w:tc>
        <w:tc>
          <w:tcPr>
            <w:tcW w:w="452" w:type="dxa"/>
            <w:tcMar>
              <w:left w:w="28" w:type="dxa"/>
              <w:right w:w="28" w:type="dxa"/>
            </w:tcMar>
            <w:vAlign w:val="bottom"/>
          </w:tcPr>
          <w:p w14:paraId="4E088823" w14:textId="3F5A215E" w:rsidR="00F7009D" w:rsidRPr="00CF425D" w:rsidRDefault="009D6872" w:rsidP="00F7009D">
            <w:pPr>
              <w:pStyle w:val="TabellRader"/>
              <w:rPr>
                <w:szCs w:val="16"/>
              </w:rPr>
            </w:pPr>
            <w:r w:rsidRPr="00CF425D">
              <w:rPr>
                <w:szCs w:val="16"/>
              </w:rPr>
              <w:t>-17</w:t>
            </w:r>
          </w:p>
        </w:tc>
        <w:tc>
          <w:tcPr>
            <w:tcW w:w="452" w:type="dxa"/>
            <w:tcMar>
              <w:left w:w="28" w:type="dxa"/>
              <w:right w:w="28" w:type="dxa"/>
            </w:tcMar>
            <w:vAlign w:val="bottom"/>
          </w:tcPr>
          <w:p w14:paraId="385B8D84" w14:textId="7FBEEBC9" w:rsidR="00F7009D" w:rsidRPr="00CF425D" w:rsidRDefault="009D6872" w:rsidP="00F7009D">
            <w:pPr>
              <w:pStyle w:val="TabellRader"/>
              <w:rPr>
                <w:szCs w:val="16"/>
              </w:rPr>
            </w:pPr>
            <w:r w:rsidRPr="00CF425D">
              <w:rPr>
                <w:szCs w:val="16"/>
              </w:rPr>
              <w:t>-17</w:t>
            </w:r>
          </w:p>
        </w:tc>
        <w:tc>
          <w:tcPr>
            <w:tcW w:w="452" w:type="dxa"/>
            <w:tcMar>
              <w:left w:w="28" w:type="dxa"/>
              <w:right w:w="28" w:type="dxa"/>
            </w:tcMar>
            <w:vAlign w:val="bottom"/>
          </w:tcPr>
          <w:p w14:paraId="2B50E2E3" w14:textId="5A6879A6" w:rsidR="00F7009D" w:rsidRPr="00CF425D" w:rsidRDefault="009D6872" w:rsidP="00F7009D">
            <w:pPr>
              <w:pStyle w:val="TabellRader"/>
              <w:rPr>
                <w:szCs w:val="16"/>
              </w:rPr>
            </w:pPr>
            <w:r w:rsidRPr="00CF425D">
              <w:rPr>
                <w:szCs w:val="16"/>
              </w:rPr>
              <w:t>-17</w:t>
            </w:r>
          </w:p>
        </w:tc>
        <w:tc>
          <w:tcPr>
            <w:tcW w:w="452" w:type="dxa"/>
            <w:tcMar>
              <w:left w:w="28" w:type="dxa"/>
              <w:right w:w="28" w:type="dxa"/>
            </w:tcMar>
            <w:vAlign w:val="bottom"/>
          </w:tcPr>
          <w:p w14:paraId="591CE173" w14:textId="750FCA44" w:rsidR="00F7009D" w:rsidRPr="00CF425D" w:rsidRDefault="009D6872" w:rsidP="00F7009D">
            <w:pPr>
              <w:pStyle w:val="TabellRader"/>
              <w:rPr>
                <w:szCs w:val="16"/>
              </w:rPr>
            </w:pPr>
            <w:r w:rsidRPr="00CF425D">
              <w:rPr>
                <w:szCs w:val="16"/>
              </w:rPr>
              <w:t>-17</w:t>
            </w:r>
          </w:p>
        </w:tc>
        <w:tc>
          <w:tcPr>
            <w:tcW w:w="452" w:type="dxa"/>
            <w:tcMar>
              <w:left w:w="28" w:type="dxa"/>
              <w:right w:w="28" w:type="dxa"/>
            </w:tcMar>
            <w:vAlign w:val="bottom"/>
          </w:tcPr>
          <w:p w14:paraId="4401E174" w14:textId="79CF814B" w:rsidR="00F7009D" w:rsidRPr="00CF425D" w:rsidRDefault="009D6872" w:rsidP="00F7009D">
            <w:pPr>
              <w:pStyle w:val="TabellRader"/>
              <w:rPr>
                <w:szCs w:val="16"/>
              </w:rPr>
            </w:pPr>
            <w:r w:rsidRPr="00CF425D">
              <w:rPr>
                <w:szCs w:val="16"/>
              </w:rPr>
              <w:t>-17</w:t>
            </w:r>
          </w:p>
        </w:tc>
        <w:tc>
          <w:tcPr>
            <w:tcW w:w="452" w:type="dxa"/>
            <w:tcMar>
              <w:left w:w="28" w:type="dxa"/>
              <w:right w:w="28" w:type="dxa"/>
            </w:tcMar>
            <w:vAlign w:val="bottom"/>
          </w:tcPr>
          <w:p w14:paraId="1732EF77" w14:textId="24072A25" w:rsidR="00F7009D" w:rsidRPr="00CF425D" w:rsidRDefault="009D6872" w:rsidP="00F7009D">
            <w:pPr>
              <w:pStyle w:val="TabellRader"/>
              <w:rPr>
                <w:szCs w:val="16"/>
              </w:rPr>
            </w:pPr>
            <w:r w:rsidRPr="00CF425D">
              <w:rPr>
                <w:szCs w:val="16"/>
              </w:rPr>
              <w:t>-18</w:t>
            </w:r>
          </w:p>
        </w:tc>
      </w:tr>
      <w:tr w:rsidR="00F7009D" w:rsidRPr="00AA79CC" w14:paraId="19143A40" w14:textId="77777777" w:rsidTr="00F7009D">
        <w:tc>
          <w:tcPr>
            <w:tcW w:w="1220" w:type="dxa"/>
            <w:tcBorders>
              <w:bottom w:val="single" w:sz="12" w:space="0" w:color="auto"/>
            </w:tcBorders>
            <w:tcMar>
              <w:left w:w="57" w:type="dxa"/>
              <w:right w:w="57" w:type="dxa"/>
            </w:tcMar>
            <w:vAlign w:val="bottom"/>
          </w:tcPr>
          <w:p w14:paraId="2401D0D6" w14:textId="61C6D5DB" w:rsidR="00F7009D" w:rsidRPr="00AA79CC" w:rsidRDefault="009D6872" w:rsidP="00F7009D">
            <w:pPr>
              <w:pStyle w:val="TabellRader"/>
              <w:keepNext/>
              <w:keepLines/>
              <w:jc w:val="left"/>
            </w:pPr>
            <w:r w:rsidRPr="00AA79CC">
              <w:t>Gåvor till ideell verksamhet</w:t>
            </w:r>
          </w:p>
        </w:tc>
        <w:tc>
          <w:tcPr>
            <w:tcW w:w="451" w:type="dxa"/>
            <w:tcBorders>
              <w:bottom w:val="single" w:sz="12" w:space="0" w:color="auto"/>
            </w:tcBorders>
            <w:tcMar>
              <w:left w:w="28" w:type="dxa"/>
              <w:right w:w="28" w:type="dxa"/>
            </w:tcMar>
            <w:vAlign w:val="bottom"/>
          </w:tcPr>
          <w:p w14:paraId="74B566C0" w14:textId="502D9A5A" w:rsidR="00F7009D" w:rsidRPr="00CF425D" w:rsidRDefault="009D6872" w:rsidP="00F7009D">
            <w:pPr>
              <w:pStyle w:val="TabellRader"/>
              <w:rPr>
                <w:szCs w:val="16"/>
              </w:rPr>
            </w:pPr>
            <w:r w:rsidRPr="00CF425D">
              <w:rPr>
                <w:szCs w:val="16"/>
              </w:rPr>
              <w:t>0</w:t>
            </w:r>
          </w:p>
        </w:tc>
        <w:tc>
          <w:tcPr>
            <w:tcW w:w="452" w:type="dxa"/>
            <w:tcBorders>
              <w:bottom w:val="single" w:sz="12" w:space="0" w:color="auto"/>
            </w:tcBorders>
            <w:tcMar>
              <w:left w:w="28" w:type="dxa"/>
              <w:right w:w="28" w:type="dxa"/>
            </w:tcMar>
            <w:vAlign w:val="bottom"/>
          </w:tcPr>
          <w:p w14:paraId="6E33B8C0" w14:textId="00874C49" w:rsidR="00F7009D" w:rsidRPr="00CF425D" w:rsidRDefault="009D6872" w:rsidP="00F7009D">
            <w:pPr>
              <w:pStyle w:val="TabellRader"/>
              <w:rPr>
                <w:szCs w:val="16"/>
              </w:rPr>
            </w:pPr>
            <w:r w:rsidRPr="00CF425D">
              <w:rPr>
                <w:szCs w:val="16"/>
              </w:rPr>
              <w:t>0</w:t>
            </w:r>
          </w:p>
        </w:tc>
        <w:tc>
          <w:tcPr>
            <w:tcW w:w="452" w:type="dxa"/>
            <w:tcBorders>
              <w:bottom w:val="single" w:sz="12" w:space="0" w:color="auto"/>
            </w:tcBorders>
            <w:tcMar>
              <w:left w:w="28" w:type="dxa"/>
              <w:right w:w="28" w:type="dxa"/>
            </w:tcMar>
            <w:vAlign w:val="bottom"/>
          </w:tcPr>
          <w:p w14:paraId="51439842" w14:textId="61863AF9" w:rsidR="00F7009D" w:rsidRPr="00CF425D" w:rsidRDefault="009D6872" w:rsidP="00F7009D">
            <w:pPr>
              <w:pStyle w:val="TabellRader"/>
              <w:rPr>
                <w:szCs w:val="16"/>
              </w:rPr>
            </w:pPr>
            <w:r w:rsidRPr="00CF425D">
              <w:rPr>
                <w:szCs w:val="16"/>
              </w:rPr>
              <w:t>0</w:t>
            </w:r>
          </w:p>
        </w:tc>
        <w:tc>
          <w:tcPr>
            <w:tcW w:w="452" w:type="dxa"/>
            <w:tcBorders>
              <w:bottom w:val="single" w:sz="12" w:space="0" w:color="auto"/>
            </w:tcBorders>
            <w:tcMar>
              <w:left w:w="28" w:type="dxa"/>
              <w:right w:w="28" w:type="dxa"/>
            </w:tcMar>
            <w:vAlign w:val="bottom"/>
          </w:tcPr>
          <w:p w14:paraId="2934F538" w14:textId="759153F9" w:rsidR="00F7009D" w:rsidRPr="00CF425D" w:rsidRDefault="009D6872" w:rsidP="00F7009D">
            <w:pPr>
              <w:pStyle w:val="TabellRader"/>
              <w:rPr>
                <w:szCs w:val="16"/>
              </w:rPr>
            </w:pPr>
            <w:r w:rsidRPr="00CF425D">
              <w:rPr>
                <w:szCs w:val="16"/>
              </w:rPr>
              <w:t>0</w:t>
            </w:r>
          </w:p>
        </w:tc>
        <w:tc>
          <w:tcPr>
            <w:tcW w:w="452" w:type="dxa"/>
            <w:tcBorders>
              <w:bottom w:val="single" w:sz="12" w:space="0" w:color="auto"/>
            </w:tcBorders>
            <w:tcMar>
              <w:left w:w="28" w:type="dxa"/>
              <w:right w:w="28" w:type="dxa"/>
            </w:tcMar>
            <w:vAlign w:val="bottom"/>
          </w:tcPr>
          <w:p w14:paraId="6FB025A1" w14:textId="634F63E0" w:rsidR="00F7009D" w:rsidRPr="00CF425D" w:rsidRDefault="009D6872" w:rsidP="00F7009D">
            <w:pPr>
              <w:pStyle w:val="TabellRader"/>
              <w:rPr>
                <w:szCs w:val="16"/>
              </w:rPr>
            </w:pPr>
            <w:r w:rsidRPr="00CF425D">
              <w:rPr>
                <w:szCs w:val="16"/>
              </w:rPr>
              <w:t>0</w:t>
            </w:r>
          </w:p>
        </w:tc>
        <w:tc>
          <w:tcPr>
            <w:tcW w:w="452" w:type="dxa"/>
            <w:tcBorders>
              <w:bottom w:val="single" w:sz="12" w:space="0" w:color="auto"/>
            </w:tcBorders>
            <w:tcMar>
              <w:left w:w="28" w:type="dxa"/>
              <w:right w:w="28" w:type="dxa"/>
            </w:tcMar>
            <w:vAlign w:val="bottom"/>
          </w:tcPr>
          <w:p w14:paraId="53A08BD8" w14:textId="77B78248" w:rsidR="00F7009D" w:rsidRPr="00CF425D" w:rsidRDefault="009D6872" w:rsidP="00F7009D">
            <w:pPr>
              <w:pStyle w:val="TabellRader"/>
              <w:rPr>
                <w:szCs w:val="16"/>
              </w:rPr>
            </w:pPr>
            <w:r w:rsidRPr="00CF425D">
              <w:rPr>
                <w:szCs w:val="16"/>
              </w:rPr>
              <w:t>0</w:t>
            </w:r>
          </w:p>
        </w:tc>
        <w:tc>
          <w:tcPr>
            <w:tcW w:w="452" w:type="dxa"/>
            <w:tcBorders>
              <w:bottom w:val="single" w:sz="12" w:space="0" w:color="auto"/>
            </w:tcBorders>
            <w:tcMar>
              <w:left w:w="28" w:type="dxa"/>
              <w:right w:w="28" w:type="dxa"/>
            </w:tcMar>
            <w:vAlign w:val="bottom"/>
          </w:tcPr>
          <w:p w14:paraId="5121CF22" w14:textId="0AF7DC30" w:rsidR="00F7009D" w:rsidRPr="00CF425D" w:rsidRDefault="009D6872" w:rsidP="00F7009D">
            <w:pPr>
              <w:pStyle w:val="TabellRader"/>
              <w:rPr>
                <w:szCs w:val="16"/>
              </w:rPr>
            </w:pPr>
            <w:r w:rsidRPr="00CF425D">
              <w:rPr>
                <w:szCs w:val="16"/>
              </w:rPr>
              <w:t>0</w:t>
            </w:r>
          </w:p>
        </w:tc>
      </w:tr>
      <w:tr w:rsidR="00F7009D" w:rsidRPr="00AA79CC" w14:paraId="262AE724" w14:textId="77777777" w:rsidTr="00F7009D">
        <w:tc>
          <w:tcPr>
            <w:tcW w:w="1220" w:type="dxa"/>
            <w:tcBorders>
              <w:top w:val="single" w:sz="12" w:space="0" w:color="auto"/>
              <w:bottom w:val="single" w:sz="18" w:space="0" w:color="auto"/>
            </w:tcBorders>
            <w:tcMar>
              <w:left w:w="57" w:type="dxa"/>
              <w:right w:w="57" w:type="dxa"/>
            </w:tcMar>
            <w:vAlign w:val="bottom"/>
          </w:tcPr>
          <w:p w14:paraId="380B5622" w14:textId="77777777" w:rsidR="00F7009D" w:rsidRPr="00AA79CC" w:rsidRDefault="009D6872" w:rsidP="00F7009D">
            <w:pPr>
              <w:pStyle w:val="TabellRader"/>
              <w:keepNext/>
              <w:keepLines/>
              <w:spacing w:before="20" w:line="170" w:lineRule="exact"/>
              <w:jc w:val="left"/>
              <w:rPr>
                <w:b/>
              </w:rPr>
            </w:pPr>
            <w:r w:rsidRPr="00AA79CC">
              <w:rPr>
                <w:b/>
              </w:rPr>
              <w:t>Summa</w:t>
            </w:r>
          </w:p>
        </w:tc>
        <w:tc>
          <w:tcPr>
            <w:tcW w:w="451" w:type="dxa"/>
            <w:tcBorders>
              <w:top w:val="single" w:sz="12" w:space="0" w:color="auto"/>
              <w:bottom w:val="single" w:sz="18" w:space="0" w:color="auto"/>
            </w:tcBorders>
            <w:tcMar>
              <w:left w:w="28" w:type="dxa"/>
              <w:right w:w="28" w:type="dxa"/>
            </w:tcMar>
            <w:vAlign w:val="bottom"/>
          </w:tcPr>
          <w:p w14:paraId="25F428A0" w14:textId="734B28EE" w:rsidR="00F7009D" w:rsidRPr="00AA79CC" w:rsidRDefault="009D6872" w:rsidP="00F7009D">
            <w:pPr>
              <w:pStyle w:val="TabellSlutsumma"/>
            </w:pPr>
            <w:r>
              <w:t>-197</w:t>
            </w:r>
          </w:p>
        </w:tc>
        <w:tc>
          <w:tcPr>
            <w:tcW w:w="452" w:type="dxa"/>
            <w:tcBorders>
              <w:top w:val="single" w:sz="12" w:space="0" w:color="auto"/>
              <w:bottom w:val="single" w:sz="18" w:space="0" w:color="auto"/>
            </w:tcBorders>
            <w:tcMar>
              <w:left w:w="28" w:type="dxa"/>
              <w:right w:w="28" w:type="dxa"/>
            </w:tcMar>
            <w:vAlign w:val="bottom"/>
          </w:tcPr>
          <w:p w14:paraId="22C74689" w14:textId="245D1512" w:rsidR="00F7009D" w:rsidRPr="00AA79CC" w:rsidRDefault="009D6872" w:rsidP="00F7009D">
            <w:pPr>
              <w:pStyle w:val="TabellSlutsumma"/>
            </w:pPr>
            <w:r>
              <w:t>-203</w:t>
            </w:r>
          </w:p>
        </w:tc>
        <w:tc>
          <w:tcPr>
            <w:tcW w:w="452" w:type="dxa"/>
            <w:tcBorders>
              <w:top w:val="single" w:sz="12" w:space="0" w:color="auto"/>
              <w:bottom w:val="single" w:sz="18" w:space="0" w:color="auto"/>
            </w:tcBorders>
            <w:tcMar>
              <w:left w:w="28" w:type="dxa"/>
              <w:right w:w="28" w:type="dxa"/>
            </w:tcMar>
            <w:vAlign w:val="bottom"/>
          </w:tcPr>
          <w:p w14:paraId="51E9C964" w14:textId="6A72F5CF" w:rsidR="00F7009D" w:rsidRPr="00AA79CC" w:rsidRDefault="009D6872" w:rsidP="00F7009D">
            <w:pPr>
              <w:pStyle w:val="TabellSlutsumma"/>
            </w:pPr>
            <w:r>
              <w:t>-222</w:t>
            </w:r>
          </w:p>
        </w:tc>
        <w:tc>
          <w:tcPr>
            <w:tcW w:w="452" w:type="dxa"/>
            <w:tcBorders>
              <w:top w:val="single" w:sz="12" w:space="0" w:color="auto"/>
              <w:bottom w:val="single" w:sz="18" w:space="0" w:color="auto"/>
            </w:tcBorders>
            <w:tcMar>
              <w:left w:w="28" w:type="dxa"/>
              <w:right w:w="28" w:type="dxa"/>
            </w:tcMar>
            <w:vAlign w:val="bottom"/>
          </w:tcPr>
          <w:p w14:paraId="10DFD015" w14:textId="44C25AE5" w:rsidR="00F7009D" w:rsidRPr="00AA79CC" w:rsidRDefault="009D6872" w:rsidP="00F7009D">
            <w:pPr>
              <w:pStyle w:val="TabellSlutsumma"/>
            </w:pPr>
            <w:r>
              <w:t>-229</w:t>
            </w:r>
          </w:p>
        </w:tc>
        <w:tc>
          <w:tcPr>
            <w:tcW w:w="452" w:type="dxa"/>
            <w:tcBorders>
              <w:top w:val="single" w:sz="12" w:space="0" w:color="auto"/>
              <w:bottom w:val="single" w:sz="18" w:space="0" w:color="auto"/>
            </w:tcBorders>
            <w:tcMar>
              <w:left w:w="28" w:type="dxa"/>
              <w:right w:w="28" w:type="dxa"/>
            </w:tcMar>
            <w:vAlign w:val="bottom"/>
          </w:tcPr>
          <w:p w14:paraId="753E656E" w14:textId="1D8A6D99" w:rsidR="00F7009D" w:rsidRPr="00AA79CC" w:rsidRDefault="009D6872" w:rsidP="00F7009D">
            <w:pPr>
              <w:pStyle w:val="TabellSlutsumma"/>
            </w:pPr>
            <w:r>
              <w:t>-238</w:t>
            </w:r>
          </w:p>
        </w:tc>
        <w:tc>
          <w:tcPr>
            <w:tcW w:w="452" w:type="dxa"/>
            <w:tcBorders>
              <w:top w:val="single" w:sz="12" w:space="0" w:color="auto"/>
              <w:bottom w:val="single" w:sz="18" w:space="0" w:color="auto"/>
            </w:tcBorders>
            <w:tcMar>
              <w:left w:w="28" w:type="dxa"/>
              <w:right w:w="28" w:type="dxa"/>
            </w:tcMar>
            <w:vAlign w:val="bottom"/>
          </w:tcPr>
          <w:p w14:paraId="75C628D0" w14:textId="02F8FC18" w:rsidR="00F7009D" w:rsidRPr="00AA79CC" w:rsidRDefault="009D6872" w:rsidP="00F7009D">
            <w:pPr>
              <w:pStyle w:val="TabellSlutsumma"/>
            </w:pPr>
            <w:r>
              <w:t>-248</w:t>
            </w:r>
          </w:p>
        </w:tc>
        <w:tc>
          <w:tcPr>
            <w:tcW w:w="452" w:type="dxa"/>
            <w:tcBorders>
              <w:top w:val="single" w:sz="12" w:space="0" w:color="auto"/>
              <w:bottom w:val="single" w:sz="18" w:space="0" w:color="auto"/>
            </w:tcBorders>
            <w:tcMar>
              <w:left w:w="28" w:type="dxa"/>
              <w:right w:w="28" w:type="dxa"/>
            </w:tcMar>
            <w:vAlign w:val="bottom"/>
          </w:tcPr>
          <w:p w14:paraId="4E18BD81" w14:textId="72F92F0C" w:rsidR="00F7009D" w:rsidRPr="00AA79CC" w:rsidRDefault="009D6872" w:rsidP="00F7009D">
            <w:pPr>
              <w:pStyle w:val="TabellSlutsumma"/>
            </w:pPr>
            <w:r>
              <w:t>-258</w:t>
            </w:r>
          </w:p>
        </w:tc>
      </w:tr>
    </w:tbl>
    <w:p w14:paraId="56F20B6C" w14:textId="77777777" w:rsidR="00F7009D" w:rsidRPr="00F15B63" w:rsidRDefault="009D6872" w:rsidP="00F7009D">
      <w:pPr>
        <w:pStyle w:val="TabellFotnot"/>
        <w:spacing w:before="20"/>
      </w:pPr>
      <w:r w:rsidRPr="00AA79CC">
        <w:t>Anm.: Beloppen är avrundade och summerar därför inte alltid. Beloppen för Fastighetsavgift, Sjöinkomst och Gåvor till ideell verksamhet uppgår till mindre än 0,5 miljarder kronor</w:t>
      </w:r>
      <w:r w:rsidRPr="00F15B63">
        <w:t>.</w:t>
      </w:r>
    </w:p>
    <w:p w14:paraId="1EAD02AE" w14:textId="77777777" w:rsidR="00F7009D" w:rsidRPr="00F15B63" w:rsidRDefault="009D6872" w:rsidP="00F7009D">
      <w:pPr>
        <w:pStyle w:val="TabellFotnot"/>
        <w:spacing w:before="20"/>
      </w:pPr>
      <w:r w:rsidRPr="00F15B63">
        <w:t>Källor: Skatteverket och egna beräkningar.</w:t>
      </w:r>
    </w:p>
    <w:p w14:paraId="2BAABB9E" w14:textId="77777777" w:rsidR="00F7009D" w:rsidRDefault="00F7009D" w:rsidP="00F7009D">
      <w:pPr>
        <w:pStyle w:val="Brdtextmedindrag"/>
      </w:pPr>
    </w:p>
    <w:p w14:paraId="6E4C9BE2" w14:textId="2C00DF7C" w:rsidR="00F7009D" w:rsidRDefault="009D6872" w:rsidP="00F7009D">
      <w:pPr>
        <w:pStyle w:val="Brdtextmedindrag"/>
        <w:ind w:firstLine="0"/>
      </w:pPr>
      <w:r w:rsidRPr="00D86707">
        <w:t xml:space="preserve">Underlaget för den allmänna pensionsavgiften utgörs av de pensionsgrundande ersättningarna, varför intäkterna från denna avgift i regel följer utvecklingen av skatteunderlaget för de direkta skatterna på arbete. Intäkterna från den allmänna pensionsavgiften ökar från </w:t>
      </w:r>
      <w:r>
        <w:t>101</w:t>
      </w:r>
      <w:r w:rsidRPr="00D86707">
        <w:t xml:space="preserve"> miljarder kronor 201</w:t>
      </w:r>
      <w:r>
        <w:t>3</w:t>
      </w:r>
      <w:r w:rsidRPr="00D86707">
        <w:t xml:space="preserve"> till </w:t>
      </w:r>
      <w:r>
        <w:t>125</w:t>
      </w:r>
      <w:r w:rsidRPr="00D86707">
        <w:t xml:space="preserve"> mi</w:t>
      </w:r>
      <w:r>
        <w:t>ljarder kronor 2018. Alla skatt</w:t>
      </w:r>
      <w:r>
        <w:softHyphen/>
      </w:r>
      <w:r w:rsidRPr="00D86707">
        <w:t>skyldiga som betalar allmän pensionsavgift får en skattereduk</w:t>
      </w:r>
      <w:r>
        <w:t>tion med 100 procent av den all</w:t>
      </w:r>
      <w:r>
        <w:softHyphen/>
      </w:r>
      <w:r w:rsidRPr="00D86707">
        <w:t>männa pensionsavgiften, vilket innebär att skatt</w:t>
      </w:r>
      <w:r>
        <w:softHyphen/>
      </w:r>
      <w:r w:rsidRPr="00D86707">
        <w:t xml:space="preserve">ereduktionen för den allmänna </w:t>
      </w:r>
      <w:r>
        <w:t>pensionsav</w:t>
      </w:r>
      <w:r w:rsidRPr="00D86707">
        <w:t>giften ökar i samma utsträckning.</w:t>
      </w:r>
    </w:p>
    <w:p w14:paraId="498E1C97" w14:textId="3E69A7E8" w:rsidR="00F7009D" w:rsidRDefault="009D6872" w:rsidP="00F7009D">
      <w:pPr>
        <w:pStyle w:val="Rubrik4utannumrering"/>
      </w:pPr>
      <w:r w:rsidRPr="00D86707">
        <w:t>Arbetsgivaravgifter och egenavgifter</w:t>
      </w:r>
    </w:p>
    <w:p w14:paraId="4DB1F0A4" w14:textId="39241C4F" w:rsidR="00F7009D" w:rsidRDefault="009D6872" w:rsidP="00F7009D">
      <w:pPr>
        <w:pStyle w:val="Brdtext"/>
      </w:pPr>
      <w:r w:rsidRPr="00D86707">
        <w:t xml:space="preserve">Intäkterna från indirekta skatter på arbete be-döms </w:t>
      </w:r>
      <w:r>
        <w:t xml:space="preserve">ha </w:t>
      </w:r>
      <w:r w:rsidRPr="00D86707">
        <w:t>uppgå</w:t>
      </w:r>
      <w:r>
        <w:t>tt</w:t>
      </w:r>
      <w:r w:rsidRPr="00D86707">
        <w:t xml:space="preserve"> til</w:t>
      </w:r>
      <w:r>
        <w:t>l 445 miljarder kronor 2013. Ar</w:t>
      </w:r>
      <w:r w:rsidRPr="00D86707">
        <w:t>betsgivar- och egenavgifter utgör den huvud</w:t>
      </w:r>
      <w:r>
        <w:softHyphen/>
      </w:r>
      <w:r w:rsidRPr="00D86707">
        <w:t xml:space="preserve">sakliga delen av intäkterna. Utvecklingen på arbetsmarknaden är av störst betydelse även för intäkterna från arbetsgivar- och egenavgifterna. </w:t>
      </w:r>
      <w:r w:rsidRPr="0013223E">
        <w:t xml:space="preserve">Intäkterna från de indirekta skatterna ökar varje </w:t>
      </w:r>
      <w:r w:rsidRPr="0013223E">
        <w:lastRenderedPageBreak/>
        <w:t xml:space="preserve">enskilt år under prognosperioden och uppgår till 546 miljarder kronor 2018 (se </w:t>
      </w:r>
      <w:r>
        <w:fldChar w:fldCharType="begin"/>
      </w:r>
      <w:r>
        <w:instrText xml:space="preserve"> REF  _Ref382988348 \* Lower \h  \* MERGEFORMAT </w:instrText>
      </w:r>
      <w:r>
        <w:fldChar w:fldCharType="separate"/>
      </w:r>
      <w:r w:rsidR="004642B5">
        <w:t xml:space="preserve">tabell </w:t>
      </w:r>
      <w:r w:rsidR="004642B5" w:rsidRPr="004642B5">
        <w:rPr>
          <w:bCs/>
          <w:noProof/>
        </w:rPr>
        <w:t>5</w:t>
      </w:r>
      <w:r w:rsidR="004642B5">
        <w:t>.</w:t>
      </w:r>
      <w:r w:rsidR="004642B5">
        <w:rPr>
          <w:noProof/>
        </w:rPr>
        <w:t>4</w:t>
      </w:r>
      <w:r>
        <w:fldChar w:fldCharType="end"/>
      </w:r>
      <w:r w:rsidRPr="0013223E">
        <w:t>).</w:t>
      </w:r>
    </w:p>
    <w:p w14:paraId="7F33A586" w14:textId="54592C53" w:rsidR="00F7009D" w:rsidRDefault="009D6872" w:rsidP="00F7009D">
      <w:pPr>
        <w:pStyle w:val="Rubrik3"/>
      </w:pPr>
      <w:bookmarkStart w:id="333" w:name="_Toc384401516"/>
      <w:r w:rsidRPr="00D86707">
        <w:t>Skatt på kapital</w:t>
      </w:r>
      <w:bookmarkEnd w:id="333"/>
    </w:p>
    <w:p w14:paraId="214AF9AD" w14:textId="4A46AC45" w:rsidR="00F7009D" w:rsidRDefault="009D6872" w:rsidP="00F7009D">
      <w:pPr>
        <w:pStyle w:val="Rubrik4utannumrering"/>
        <w:spacing w:before="0"/>
      </w:pPr>
      <w:r w:rsidRPr="00D86707">
        <w:t>Hushållens kapitalvinster</w:t>
      </w:r>
    </w:p>
    <w:p w14:paraId="249D86BC" w14:textId="35032592" w:rsidR="00F7009D" w:rsidRDefault="009D6872" w:rsidP="00F7009D">
      <w:pPr>
        <w:pStyle w:val="Brdtext"/>
      </w:pPr>
      <w:r w:rsidRPr="00D86707">
        <w:t>Hushållens kapit</w:t>
      </w:r>
      <w:r>
        <w:t>alinkomster fastställs i den år</w:t>
      </w:r>
      <w:r>
        <w:softHyphen/>
      </w:r>
      <w:r w:rsidRPr="00D86707">
        <w:t>liga beskattningen av hushållens inkomster, som är klar i november året efter inkomståret. Det innebär att 201</w:t>
      </w:r>
      <w:r>
        <w:t>3</w:t>
      </w:r>
      <w:r w:rsidRPr="00D86707">
        <w:t xml:space="preserve"> års kapitalinkomster ännu inte är fastställda och</w:t>
      </w:r>
      <w:r>
        <w:t xml:space="preserve"> att endast en prognos för skat</w:t>
      </w:r>
      <w:r w:rsidRPr="00D86707">
        <w:t>t</w:t>
      </w:r>
      <w:r>
        <w:softHyphen/>
      </w:r>
      <w:r w:rsidRPr="00D86707">
        <w:t>eintäkterna finns tillgänglig för 201</w:t>
      </w:r>
      <w:r>
        <w:t>3</w:t>
      </w:r>
      <w:r w:rsidRPr="00D86707">
        <w:t>. Underlaget för hushållens skatt på kapital är nettot av kapi</w:t>
      </w:r>
      <w:r>
        <w:softHyphen/>
      </w:r>
      <w:r w:rsidRPr="00D86707">
        <w:t xml:space="preserve">talinkomsterna och kapitalutgifterna. Den största delen </w:t>
      </w:r>
      <w:r>
        <w:t>kommer från realiserade kapital</w:t>
      </w:r>
      <w:r>
        <w:softHyphen/>
      </w:r>
      <w:r w:rsidRPr="00D86707">
        <w:t>vinster.</w:t>
      </w:r>
    </w:p>
    <w:p w14:paraId="7E1A05D6" w14:textId="77777777" w:rsidR="00F7009D" w:rsidRDefault="00F7009D" w:rsidP="00F7009D">
      <w:pPr>
        <w:pStyle w:val="Brdtextmedindrag"/>
      </w:pPr>
    </w:p>
    <w:p w14:paraId="253A6245" w14:textId="5003DF85" w:rsidR="00F7009D" w:rsidRDefault="009D6872" w:rsidP="00F7009D">
      <w:pPr>
        <w:pStyle w:val="DiagramRubrik"/>
      </w:pPr>
      <w:bookmarkStart w:id="334" w:name="_Ref383009553"/>
      <w:bookmarkStart w:id="335" w:name="_Toc384401783"/>
      <w:r>
        <w:t xml:space="preserve">Diagram </w:t>
      </w:r>
      <w:r w:rsidR="0009067D">
        <w:fldChar w:fldCharType="begin"/>
      </w:r>
      <w:r w:rsidR="0009067D">
        <w:instrText xml:space="preserve"> STYLEREF "Rubrik 1"\n \* MERGEFORMAT </w:instrText>
      </w:r>
      <w:r w:rsidR="0009067D">
        <w:fldChar w:fldCharType="separate"/>
      </w:r>
      <w:r w:rsidR="004642B5">
        <w:rPr>
          <w:noProof/>
        </w:rPr>
        <w:t>5</w:t>
      </w:r>
      <w:r w:rsidR="0009067D">
        <w:rPr>
          <w:noProof/>
        </w:rPr>
        <w:fldChar w:fldCharType="end"/>
      </w:r>
      <w:r>
        <w:rPr>
          <w:noProof/>
        </w:rPr>
        <w:t>.</w:t>
      </w:r>
      <w:fldSimple w:instr=" SEQ Diagram \* ARABIC \s 1 ">
        <w:r w:rsidR="004642B5">
          <w:rPr>
            <w:noProof/>
          </w:rPr>
          <w:t>5</w:t>
        </w:r>
      </w:fldSimple>
      <w:bookmarkEnd w:id="334"/>
      <w:r>
        <w:t xml:space="preserve"> Kapitalvinster, aktieprisindex och fastighetsprisindex 1988–2018</w:t>
      </w:r>
      <w:bookmarkEnd w:id="335"/>
    </w:p>
    <w:p w14:paraId="4BD8AE82" w14:textId="2966BF0C" w:rsidR="00F7009D" w:rsidRDefault="009D6872" w:rsidP="00F7009D">
      <w:pPr>
        <w:pStyle w:val="DiagramUnderrubrik"/>
      </w:pPr>
      <w:r>
        <w:t>Miljarder kronor</w:t>
      </w:r>
      <w:r>
        <w:tab/>
        <w:t>Index 2000 = 100</w:t>
      </w:r>
    </w:p>
    <w:p w14:paraId="19B26079" w14:textId="5729C306" w:rsidR="00F7009D" w:rsidRDefault="009D6872" w:rsidP="00F7009D">
      <w:pPr>
        <w:pStyle w:val="Brdtext"/>
        <w:spacing w:line="260" w:lineRule="atLeast"/>
      </w:pPr>
      <w:r>
        <w:rPr>
          <w:noProof/>
          <w:lang w:eastAsia="sv-SE"/>
        </w:rPr>
        <w:drawing>
          <wp:inline distT="0" distB="0" distL="0" distR="0" wp14:anchorId="5A261C05" wp14:editId="1E42A632">
            <wp:extent cx="2753995" cy="2044037"/>
            <wp:effectExtent l="0" t="0" r="8255" b="0"/>
            <wp:docPr id="100" name="Diagram 16"/>
            <wp:cNvGraphicFramePr/>
            <a:graphic xmlns:a="http://schemas.openxmlformats.org/drawingml/2006/main">
              <a:graphicData uri="http://schemas.openxmlformats.org/drawingml/2006/chart">
                <c:chart xmlns:c="http://schemas.openxmlformats.org/drawingml/2006/chart" xmlns:r="http://schemas.openxmlformats.org/officeDocument/2006/relationships" r:id="rId259"/>
              </a:graphicData>
            </a:graphic>
          </wp:inline>
        </w:drawing>
      </w:r>
    </w:p>
    <w:p w14:paraId="6B2BB548" w14:textId="07DCF305" w:rsidR="00F7009D" w:rsidRDefault="009D6872" w:rsidP="00F7009D">
      <w:pPr>
        <w:pStyle w:val="DiagramFotnot"/>
      </w:pPr>
      <w:r>
        <w:t>Källor: Skatteverket, Statistiska centralbyrån, Affärsvärlden och egna beräkningar.</w:t>
      </w:r>
    </w:p>
    <w:p w14:paraId="06D67542" w14:textId="5DD28761" w:rsidR="00F7009D" w:rsidRDefault="00F7009D" w:rsidP="00F7009D">
      <w:pPr>
        <w:pStyle w:val="Brdtext"/>
      </w:pPr>
    </w:p>
    <w:p w14:paraId="066D99CB" w14:textId="135B1334" w:rsidR="00F7009D" w:rsidRPr="005E370F" w:rsidRDefault="009D6872" w:rsidP="00F7009D">
      <w:pPr>
        <w:pStyle w:val="Brdtext"/>
      </w:pPr>
      <w:r w:rsidRPr="00F42159">
        <w:t xml:space="preserve">År 2013 bedöms de taxerade kapitalvinsterna uppgå till 116 miljarder kronor. Det är betydligt högre än 2012, då de uppgick till ca 103 miljarder kronor. De högre vinsterna kan förklaras </w:t>
      </w:r>
      <w:r>
        <w:t xml:space="preserve">både </w:t>
      </w:r>
      <w:r w:rsidRPr="00F42159">
        <w:t xml:space="preserve">av </w:t>
      </w:r>
      <w:r>
        <w:t>en uppgång</w:t>
      </w:r>
      <w:r w:rsidRPr="00F42159">
        <w:t xml:space="preserve"> på börsen </w:t>
      </w:r>
      <w:r>
        <w:t>och på en prisuppgång på bostäder under 2013</w:t>
      </w:r>
      <w:r w:rsidRPr="007528B8">
        <w:t xml:space="preserve">. </w:t>
      </w:r>
      <w:r>
        <w:t>Den årliga utvecklingen av k</w:t>
      </w:r>
      <w:r w:rsidRPr="005E370F">
        <w:t>apitalvinsterna antas fr.o.m. 201</w:t>
      </w:r>
      <w:r>
        <w:t>4</w:t>
      </w:r>
      <w:r w:rsidRPr="005E370F">
        <w:t xml:space="preserve"> återgå till den genomsnittliga historiska nivån på drygt 3</w:t>
      </w:r>
      <w:r>
        <w:t xml:space="preserve"> </w:t>
      </w:r>
      <w:r w:rsidRPr="005E370F">
        <w:t>pro</w:t>
      </w:r>
      <w:r>
        <w:softHyphen/>
      </w:r>
      <w:r w:rsidRPr="005E370F">
        <w:t xml:space="preserve">cent av BNP. I </w:t>
      </w:r>
      <w:r>
        <w:fldChar w:fldCharType="begin"/>
      </w:r>
      <w:r>
        <w:instrText xml:space="preserve"> REF  _Ref383009553 \* Lower \h </w:instrText>
      </w:r>
      <w:r>
        <w:fldChar w:fldCharType="separate"/>
      </w:r>
      <w:r w:rsidR="004642B5">
        <w:t xml:space="preserve">diagram </w:t>
      </w:r>
      <w:r w:rsidR="004642B5">
        <w:rPr>
          <w:noProof/>
        </w:rPr>
        <w:t>5.5</w:t>
      </w:r>
      <w:r>
        <w:fldChar w:fldCharType="end"/>
      </w:r>
      <w:r w:rsidRPr="005E370F">
        <w:t xml:space="preserve"> visas aktieprisindex och fastighetsprisindex tillsammans med utfall och prognos för de taxerade kapitalvinsterna. </w:t>
      </w:r>
    </w:p>
    <w:p w14:paraId="1005BAC5" w14:textId="5260E782" w:rsidR="00F7009D" w:rsidRDefault="009D6872" w:rsidP="00F7009D">
      <w:pPr>
        <w:pStyle w:val="Brdtextmedindrag"/>
      </w:pPr>
      <w:r w:rsidRPr="0080680B">
        <w:t>Hushållens ränteinkomster minskade kraftigt 2013 jämfört med 2012. De lägre inkomsterna kan förklaras av att de korta räntorna i genom</w:t>
      </w:r>
      <w:r>
        <w:softHyphen/>
      </w:r>
      <w:r w:rsidRPr="0080680B">
        <w:t>snitt låg på en lägre nivå 2013 än 2012, samt att hushållen minskat sitt sparande i räntebärande tillgångar. Det lägre ränteläget gav även lägre ränteutgifter och sammantaget bedöms föränd</w:t>
      </w:r>
      <w:r>
        <w:softHyphen/>
      </w:r>
      <w:r w:rsidRPr="0080680B">
        <w:lastRenderedPageBreak/>
        <w:t>ringen i hushållens räntenetto bidra positivt till utvecklingen av skatteintäkterna 2013. Även under 2014 och 2015 bedöms räntenettot bidra positivt till utvecklingen av skatteintäkterna. Men i takt med gradvis stigande räntor bedöms räntenettot bidra negativt till förändringen av skatteintäkterna</w:t>
      </w:r>
      <w:r>
        <w:t xml:space="preserve"> 2016–</w:t>
      </w:r>
      <w:r w:rsidRPr="0080680B">
        <w:t xml:space="preserve">2018. Med undantag för 2014 bedöms inkomster från aktieutdelningar bidra positivt till </w:t>
      </w:r>
      <w:r>
        <w:t xml:space="preserve">utvecklingen av </w:t>
      </w:r>
      <w:r w:rsidRPr="0080680B">
        <w:t>skatteintäk</w:t>
      </w:r>
      <w:r>
        <w:softHyphen/>
      </w:r>
      <w:r w:rsidRPr="0080680B">
        <w:t>terna samtliga år under prognosperioden. Sam</w:t>
      </w:r>
      <w:r>
        <w:softHyphen/>
      </w:r>
      <w:r w:rsidRPr="0080680B">
        <w:t>manlagt uppgår intäkter</w:t>
      </w:r>
      <w:r w:rsidRPr="00E85442">
        <w:t>na från hushållens skatt på kapital till 30 miljarder kronor 2013</w:t>
      </w:r>
      <w:r>
        <w:t>. År</w:t>
      </w:r>
      <w:r w:rsidRPr="00E85442">
        <w:t xml:space="preserve"> 2014</w:t>
      </w:r>
      <w:r>
        <w:t>–</w:t>
      </w:r>
      <w:r w:rsidRPr="00E85442">
        <w:t>2018 bedöms skatteintäkterna uppgå till 38</w:t>
      </w:r>
      <w:r>
        <w:t>–</w:t>
      </w:r>
      <w:r w:rsidRPr="00E85442">
        <w:t>41</w:t>
      </w:r>
      <w:r>
        <w:t> </w:t>
      </w:r>
      <w:r w:rsidRPr="00E85442">
        <w:t>miljarder kronor per år.</w:t>
      </w:r>
    </w:p>
    <w:p w14:paraId="3300CC66" w14:textId="1F8EC7E6" w:rsidR="00F7009D" w:rsidRDefault="009D6872" w:rsidP="00F7009D">
      <w:pPr>
        <w:pStyle w:val="Rubrik4utannumrering"/>
      </w:pPr>
      <w:r w:rsidRPr="00D86707">
        <w:t xml:space="preserve">Intäkterna från skatt på </w:t>
      </w:r>
      <w:r w:rsidRPr="00926871">
        <w:t>företagsvinster</w:t>
      </w:r>
      <w:r w:rsidRPr="00D86707">
        <w:t xml:space="preserve"> </w:t>
      </w:r>
      <w:r>
        <w:t>ökar från 2014</w:t>
      </w:r>
    </w:p>
    <w:p w14:paraId="0F34FAFB" w14:textId="0ED2E902" w:rsidR="00F7009D" w:rsidRDefault="009D6872" w:rsidP="00F7009D">
      <w:pPr>
        <w:pStyle w:val="Brdtext"/>
      </w:pPr>
      <w:r w:rsidRPr="00D86707">
        <w:t xml:space="preserve">Intäkterna från skatt på företagsvinster uppgick </w:t>
      </w:r>
      <w:r>
        <w:t>2012</w:t>
      </w:r>
      <w:r w:rsidRPr="00D86707">
        <w:t xml:space="preserve"> till </w:t>
      </w:r>
      <w:r>
        <w:t>89</w:t>
      </w:r>
      <w:r w:rsidRPr="00D86707">
        <w:t xml:space="preserve"> miljarder kronor</w:t>
      </w:r>
      <w:r>
        <w:t xml:space="preserve"> (se </w:t>
      </w:r>
      <w:r>
        <w:fldChar w:fldCharType="begin"/>
      </w:r>
      <w:r>
        <w:instrText xml:space="preserve"> REF  _Ref383455159 \* Lower \h </w:instrText>
      </w:r>
      <w:r>
        <w:fldChar w:fldCharType="separate"/>
      </w:r>
      <w:r w:rsidR="004642B5">
        <w:t xml:space="preserve">diagram </w:t>
      </w:r>
      <w:r w:rsidR="004642B5" w:rsidRPr="004642B5">
        <w:rPr>
          <w:bCs/>
          <w:noProof/>
        </w:rPr>
        <w:t>5</w:t>
      </w:r>
      <w:r w:rsidR="004642B5">
        <w:rPr>
          <w:noProof/>
        </w:rPr>
        <w:t>.6</w:t>
      </w:r>
      <w:r>
        <w:fldChar w:fldCharType="end"/>
      </w:r>
      <w:r w:rsidRPr="00D86707">
        <w:t>).</w:t>
      </w:r>
      <w:r>
        <w:t xml:space="preserve"> Utfallet är avsevärt svagare än 2011, en minsk</w:t>
      </w:r>
      <w:r>
        <w:softHyphen/>
        <w:t>ning om cirka 13 miljarder kronor. Det svaga utfallet förklaras till en betydande del av att bo</w:t>
      </w:r>
      <w:r>
        <w:softHyphen/>
        <w:t>lagsskattesatsen sänktes från den 1 januari 2013. Genom denna förändring har det funnits incita</w:t>
      </w:r>
      <w:r>
        <w:softHyphen/>
        <w:t>ment för företag att minska sina skatteinbetal</w:t>
      </w:r>
      <w:r>
        <w:softHyphen/>
        <w:t>ningar under 2012. Detta har bl.a. skett genom att vinstmedel avsatts till periodiseringsfonder. Följden är att dessa vinstmedel kommer att bes</w:t>
      </w:r>
      <w:r>
        <w:softHyphen/>
        <w:t xml:space="preserve">kattas under senare år. </w:t>
      </w:r>
    </w:p>
    <w:p w14:paraId="485C0BF0" w14:textId="37A509E3" w:rsidR="00F7009D" w:rsidRDefault="009D6872" w:rsidP="00F7009D">
      <w:pPr>
        <w:pStyle w:val="Brdtextmedindrag"/>
      </w:pPr>
      <w:r>
        <w:t>Under 2013 har den underliggande makroe</w:t>
      </w:r>
      <w:r>
        <w:softHyphen/>
        <w:t>konomiska utvecklingen varit fortsatt svag. Framför allt har de exporterande företagen drab</w:t>
      </w:r>
      <w:r>
        <w:softHyphen/>
        <w:t>bats av en vikande efterfrågan. Med en svag vinstutveckling 2013 beräknas företags</w:t>
      </w:r>
      <w:r>
        <w:softHyphen/>
        <w:t>skattein</w:t>
      </w:r>
      <w:r>
        <w:softHyphen/>
        <w:t>täkterna ha fortsatt att minska detta år. Försvag</w:t>
      </w:r>
      <w:r>
        <w:softHyphen/>
        <w:t>ningen blev dock marginell i förhållande till 2012 och intäkten från skatt på företags</w:t>
      </w:r>
      <w:r>
        <w:softHyphen/>
        <w:t>vinster beräk</w:t>
      </w:r>
      <w:r>
        <w:softHyphen/>
        <w:t>nas bli 88 miljarder kronor 2013. Till följd av att den ekonomiska aktiviteten i såväl Sverige som i omvärlden väntas förstärkas från 2014 ökar ka</w:t>
      </w:r>
      <w:r>
        <w:softHyphen/>
        <w:t>pacitetsutnyttjandet och vinsterna stiger för företagen. Då vinstunderlaget ökar stiger in</w:t>
      </w:r>
      <w:r>
        <w:softHyphen/>
        <w:t xml:space="preserve">komster från skatt på företagsvinster, från 2014 och över den resterande prognosperioden. År 2018 beräknas intäkterna från skatt på företagsvinster uppgå till 123 miljarder kronor. </w:t>
      </w:r>
    </w:p>
    <w:p w14:paraId="3AAFF54F" w14:textId="77777777" w:rsidR="00F7009D" w:rsidRDefault="00F7009D" w:rsidP="00F7009D">
      <w:pPr>
        <w:pStyle w:val="Brdtextmedindrag"/>
      </w:pPr>
    </w:p>
    <w:p w14:paraId="0D8018AB" w14:textId="5FA9C418" w:rsidR="00F7009D" w:rsidRDefault="00F7009D" w:rsidP="00F7009D">
      <w:pPr>
        <w:pStyle w:val="Brdtextmedindrag"/>
      </w:pPr>
    </w:p>
    <w:p w14:paraId="3D9386DE" w14:textId="77777777" w:rsidR="00F7009D" w:rsidRDefault="00F7009D" w:rsidP="00F7009D">
      <w:pPr>
        <w:pStyle w:val="Brdtextmedindrag"/>
      </w:pPr>
    </w:p>
    <w:p w14:paraId="2AFC526C" w14:textId="77777777" w:rsidR="00F7009D" w:rsidRDefault="00F7009D" w:rsidP="00F7009D">
      <w:pPr>
        <w:pStyle w:val="Brdtextmedindrag"/>
      </w:pPr>
    </w:p>
    <w:p w14:paraId="0166F078" w14:textId="77777777" w:rsidR="00F7009D" w:rsidRDefault="00F7009D" w:rsidP="00F7009D">
      <w:pPr>
        <w:pStyle w:val="Brdtextmedindrag"/>
      </w:pPr>
    </w:p>
    <w:p w14:paraId="47D828EA" w14:textId="67845257" w:rsidR="00F7009D" w:rsidRDefault="009D6872" w:rsidP="00F7009D">
      <w:pPr>
        <w:pStyle w:val="DiagramRubrik"/>
      </w:pPr>
      <w:bookmarkStart w:id="336" w:name="_Ref383455159"/>
      <w:bookmarkStart w:id="337" w:name="_Toc384401784"/>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5</w:t>
      </w:r>
      <w:r w:rsidR="0009067D">
        <w:rPr>
          <w:bCs/>
          <w:noProof/>
        </w:rPr>
        <w:fldChar w:fldCharType="end"/>
      </w:r>
      <w:r>
        <w:rPr>
          <w:noProof/>
        </w:rPr>
        <w:t>.</w:t>
      </w:r>
      <w:fldSimple w:instr=" SEQ Diagram \* ARABIC \s 1 ">
        <w:r w:rsidR="004642B5">
          <w:rPr>
            <w:noProof/>
          </w:rPr>
          <w:t>6</w:t>
        </w:r>
      </w:fldSimple>
      <w:bookmarkEnd w:id="336"/>
      <w:r>
        <w:t xml:space="preserve"> Skatt på företagsvinster 1990–2018</w:t>
      </w:r>
      <w:bookmarkEnd w:id="337"/>
    </w:p>
    <w:p w14:paraId="4AA67026" w14:textId="701FE6A6" w:rsidR="00F7009D" w:rsidRDefault="009D6872" w:rsidP="00F7009D">
      <w:pPr>
        <w:pStyle w:val="DiagramUnderrubrik"/>
      </w:pPr>
      <w:r>
        <w:t>Miljarder kronor</w:t>
      </w:r>
      <w:r>
        <w:tab/>
        <w:t>Procent av BNP</w:t>
      </w:r>
    </w:p>
    <w:p w14:paraId="404F0A30" w14:textId="1D032B7C" w:rsidR="00F7009D" w:rsidRDefault="009D6872" w:rsidP="00F7009D">
      <w:pPr>
        <w:pStyle w:val="Brdtext"/>
        <w:spacing w:line="260" w:lineRule="atLeast"/>
      </w:pPr>
      <w:r>
        <w:rPr>
          <w:noProof/>
          <w:lang w:eastAsia="sv-SE"/>
        </w:rPr>
        <w:drawing>
          <wp:inline distT="0" distB="0" distL="0" distR="0" wp14:anchorId="402B8D6A" wp14:editId="128B4989">
            <wp:extent cx="2753995" cy="2044037"/>
            <wp:effectExtent l="0" t="0" r="0" b="0"/>
            <wp:docPr id="101" name="Diagram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260"/>
              </a:graphicData>
            </a:graphic>
          </wp:inline>
        </w:drawing>
      </w:r>
    </w:p>
    <w:p w14:paraId="3346BA9D" w14:textId="781C7A3B" w:rsidR="00F7009D" w:rsidRDefault="009D6872" w:rsidP="00F7009D">
      <w:pPr>
        <w:pStyle w:val="DiagramFotnot"/>
      </w:pPr>
      <w:r>
        <w:t>Källor: Skatteverket, Statistiska centralbyrån och egna beräkningar.</w:t>
      </w:r>
    </w:p>
    <w:p w14:paraId="7173C386" w14:textId="4346768C" w:rsidR="00F7009D" w:rsidRDefault="009D6872" w:rsidP="00F7009D">
      <w:pPr>
        <w:pStyle w:val="Rubrik4utannumrering"/>
      </w:pPr>
      <w:r>
        <w:t>Efter en låg nivå</w:t>
      </w:r>
      <w:r w:rsidRPr="00D86707">
        <w:t xml:space="preserve"> 2013</w:t>
      </w:r>
      <w:r>
        <w:t xml:space="preserve"> stiger intäkterna från avkastningsskatten kraftigt 2014 </w:t>
      </w:r>
    </w:p>
    <w:p w14:paraId="024DBCCF" w14:textId="4CFCB5E8" w:rsidR="00F7009D" w:rsidRDefault="009D6872" w:rsidP="00F7009D">
      <w:pPr>
        <w:pStyle w:val="Brdtext"/>
      </w:pPr>
      <w:r w:rsidRPr="00D86707">
        <w:t>Intäkterna från avkastningsskatten, som tas ut på sparande i pensio</w:t>
      </w:r>
      <w:r>
        <w:t>ns- och kapitalförsäkringar, beräknas minska med 36</w:t>
      </w:r>
      <w:r w:rsidRPr="00D86707">
        <w:t xml:space="preserve"> pr</w:t>
      </w:r>
      <w:r>
        <w:t>ocent mellan 2012 och 2013 till 6,2 miljarder. Den kraftiga minsk</w:t>
      </w:r>
      <w:r>
        <w:softHyphen/>
        <w:t>ningen förklaras av ett stort fall i nivån för stats</w:t>
      </w:r>
      <w:r>
        <w:softHyphen/>
        <w:t>låneräntan 2012. Avkastningsskatten baseras, utöver storleken på tillgångarna, på nivån för statslåneräntan föregående år. 2013 har statslåne</w:t>
      </w:r>
      <w:r>
        <w:softHyphen/>
        <w:t>räntan återigen stigit. I kombination med ett ökat värde på sparandet i pensions- och kapital</w:t>
      </w:r>
      <w:r>
        <w:softHyphen/>
        <w:t>försäkringar medför en högre nivå för statslåne</w:t>
      </w:r>
      <w:r>
        <w:softHyphen/>
        <w:t>räntan att avkastningsskatten stiger kraftigt un</w:t>
      </w:r>
      <w:r>
        <w:softHyphen/>
        <w:t>der 2014. År 2014 ökar avkastningsskatten med 55 procent till 9,6 miljarder kronor. Under reste</w:t>
      </w:r>
      <w:r>
        <w:softHyphen/>
        <w:t>rande prognosperiod fortsätter avkastnings</w:t>
      </w:r>
      <w:r>
        <w:softHyphen/>
        <w:t xml:space="preserve">skatten att öka (se </w:t>
      </w:r>
      <w:r>
        <w:fldChar w:fldCharType="begin"/>
      </w:r>
      <w:r>
        <w:instrText xml:space="preserve"> REF  _Ref382988348 \* Lower \h </w:instrText>
      </w:r>
      <w:r>
        <w:fldChar w:fldCharType="separate"/>
      </w:r>
      <w:r w:rsidR="004642B5">
        <w:t xml:space="preserve">tabell </w:t>
      </w:r>
      <w:r w:rsidR="004642B5" w:rsidRPr="004642B5">
        <w:rPr>
          <w:bCs/>
          <w:noProof/>
        </w:rPr>
        <w:t>5</w:t>
      </w:r>
      <w:r w:rsidR="004642B5">
        <w:t>.</w:t>
      </w:r>
      <w:r w:rsidR="004642B5">
        <w:rPr>
          <w:noProof/>
        </w:rPr>
        <w:t>4</w:t>
      </w:r>
      <w:r>
        <w:fldChar w:fldCharType="end"/>
      </w:r>
      <w:r w:rsidRPr="00D86707">
        <w:t>).</w:t>
      </w:r>
      <w:r>
        <w:t xml:space="preserve"> Detta är främst en konsekvens av ett ökat värde på sparandet, men även av en stigande nivå för statslåneräntan. </w:t>
      </w:r>
    </w:p>
    <w:p w14:paraId="75D354F1" w14:textId="18F12DF4" w:rsidR="00F7009D" w:rsidRDefault="009D6872" w:rsidP="00F7009D">
      <w:pPr>
        <w:pStyle w:val="Rubrik4utannumrering"/>
      </w:pPr>
      <w:r w:rsidRPr="009D7B54">
        <w:t>Intäkterna från fastighetsskat</w:t>
      </w:r>
      <w:r>
        <w:t>t och fastighetsavgift ökar</w:t>
      </w:r>
    </w:p>
    <w:p w14:paraId="1C7F732C" w14:textId="3ED7E0D3" w:rsidR="00F7009D" w:rsidRDefault="009D6872" w:rsidP="00F7009D">
      <w:pPr>
        <w:pStyle w:val="Brdtext"/>
      </w:pPr>
      <w:r w:rsidRPr="00495399">
        <w:t>Intäkterna från fastighetsskatt och kommunal fastighetsavgift bedöms uppgå till 31 miljarder kronor 2014</w:t>
      </w:r>
      <w:r>
        <w:t>,</w:t>
      </w:r>
      <w:r w:rsidRPr="00495399">
        <w:t xml:space="preserve"> för att därefter öka till nästan 34</w:t>
      </w:r>
      <w:r>
        <w:t> </w:t>
      </w:r>
      <w:r w:rsidRPr="00495399">
        <w:t>miljarder kronor 2018 (se</w:t>
      </w:r>
      <w:r>
        <w:t xml:space="preserve"> </w:t>
      </w:r>
      <w:r>
        <w:fldChar w:fldCharType="begin"/>
      </w:r>
      <w:r>
        <w:instrText xml:space="preserve"> REF  _Ref384210271 \* Lower \h </w:instrText>
      </w:r>
      <w:r>
        <w:fldChar w:fldCharType="separate"/>
      </w:r>
      <w:r w:rsidR="004642B5">
        <w:t xml:space="preserve">tabell </w:t>
      </w:r>
      <w:r w:rsidR="004642B5" w:rsidRPr="004642B5">
        <w:rPr>
          <w:bCs/>
          <w:noProof/>
        </w:rPr>
        <w:t>5</w:t>
      </w:r>
      <w:r w:rsidR="004642B5">
        <w:t>.</w:t>
      </w:r>
      <w:r w:rsidR="004642B5">
        <w:rPr>
          <w:noProof/>
        </w:rPr>
        <w:t>7</w:t>
      </w:r>
      <w:r>
        <w:fldChar w:fldCharType="end"/>
      </w:r>
      <w:r w:rsidRPr="00495399">
        <w:t xml:space="preserve">). </w:t>
      </w:r>
      <w:r w:rsidRPr="007C4CDA">
        <w:t>Ök</w:t>
      </w:r>
      <w:r>
        <w:softHyphen/>
      </w:r>
      <w:r w:rsidRPr="007C4CDA">
        <w:t xml:space="preserve">ningen </w:t>
      </w:r>
      <w:r>
        <w:t>härrör</w:t>
      </w:r>
      <w:r w:rsidRPr="007C4CDA">
        <w:t xml:space="preserve"> till allra största delen </w:t>
      </w:r>
      <w:r>
        <w:t>från</w:t>
      </w:r>
      <w:r w:rsidRPr="007C4CDA">
        <w:t xml:space="preserve"> den kommunala fastighetsavgiften</w:t>
      </w:r>
      <w:r>
        <w:t>,</w:t>
      </w:r>
      <w:r w:rsidRPr="007C4CDA">
        <w:t xml:space="preserve"> som väntas </w:t>
      </w:r>
      <w:r>
        <w:t>räk</w:t>
      </w:r>
      <w:r>
        <w:softHyphen/>
        <w:t>nas upp</w:t>
      </w:r>
      <w:r w:rsidRPr="007C4CDA">
        <w:t xml:space="preserve"> till följd av stigande inkomstbasbelopp</w:t>
      </w:r>
      <w:r>
        <w:t>,</w:t>
      </w:r>
      <w:r w:rsidRPr="007C4CDA">
        <w:t xml:space="preserve"> samtidigt som husprisökningar medför stigande taxeringsvärden på småhus.</w:t>
      </w:r>
    </w:p>
    <w:p w14:paraId="001D974F" w14:textId="77777777" w:rsidR="00F7009D" w:rsidRPr="0024788B" w:rsidRDefault="00F7009D" w:rsidP="00F7009D">
      <w:pPr>
        <w:pStyle w:val="Brdtextmedindrag"/>
      </w:pPr>
      <w:bookmarkStart w:id="338" w:name="_Ref382937189"/>
    </w:p>
    <w:p w14:paraId="7A57C063" w14:textId="486E442D" w:rsidR="00F7009D" w:rsidRDefault="009D6872" w:rsidP="00F7009D">
      <w:pPr>
        <w:pStyle w:val="TabellRubrik"/>
      </w:pPr>
      <w:bookmarkStart w:id="339" w:name="_Ref384210271"/>
      <w:bookmarkStart w:id="340" w:name="_Toc384401663"/>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5</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7</w:t>
      </w:r>
      <w:r w:rsidR="0009067D">
        <w:rPr>
          <w:noProof/>
        </w:rPr>
        <w:fldChar w:fldCharType="end"/>
      </w:r>
      <w:bookmarkEnd w:id="338"/>
      <w:bookmarkEnd w:id="339"/>
      <w:r>
        <w:t xml:space="preserve"> Fastighetsskatt och kommunal fastighetsavgift 2012–2018</w:t>
      </w:r>
      <w:bookmarkEnd w:id="340"/>
    </w:p>
    <w:p w14:paraId="325EE21A" w14:textId="2FD2B4B6" w:rsidR="00F7009D" w:rsidRDefault="009D6872" w:rsidP="00F7009D">
      <w:pPr>
        <w:pStyle w:val="TabellUnderrubrik"/>
      </w:pPr>
      <w:r>
        <w:t>Miljarder kronor</w:t>
      </w:r>
    </w:p>
    <w:tbl>
      <w:tblPr>
        <w:tblW w:w="4383" w:type="dxa"/>
        <w:tblInd w:w="6" w:type="dxa"/>
        <w:tblLayout w:type="fixed"/>
        <w:tblLook w:val="0000" w:firstRow="0" w:lastRow="0" w:firstColumn="0" w:lastColumn="0" w:noHBand="0" w:noVBand="0"/>
      </w:tblPr>
      <w:tblGrid>
        <w:gridCol w:w="1591"/>
        <w:gridCol w:w="398"/>
        <w:gridCol w:w="399"/>
        <w:gridCol w:w="399"/>
        <w:gridCol w:w="399"/>
        <w:gridCol w:w="399"/>
        <w:gridCol w:w="399"/>
        <w:gridCol w:w="399"/>
      </w:tblGrid>
      <w:tr w:rsidR="00F7009D" w14:paraId="6ABE6BD9" w14:textId="77777777" w:rsidTr="00F7009D">
        <w:tc>
          <w:tcPr>
            <w:tcW w:w="1591" w:type="dxa"/>
            <w:tcMar>
              <w:left w:w="28" w:type="dxa"/>
              <w:right w:w="28" w:type="dxa"/>
            </w:tcMar>
            <w:vAlign w:val="bottom"/>
          </w:tcPr>
          <w:p w14:paraId="7D14CE27" w14:textId="77777777" w:rsidR="00F7009D" w:rsidRDefault="00F7009D" w:rsidP="00F7009D">
            <w:pPr>
              <w:pStyle w:val="TabellHuvud"/>
              <w:keepNext/>
              <w:keepLines/>
              <w:jc w:val="left"/>
            </w:pPr>
          </w:p>
        </w:tc>
        <w:tc>
          <w:tcPr>
            <w:tcW w:w="398" w:type="dxa"/>
            <w:tcMar>
              <w:left w:w="28" w:type="dxa"/>
              <w:right w:w="28" w:type="dxa"/>
            </w:tcMar>
            <w:vAlign w:val="bottom"/>
          </w:tcPr>
          <w:p w14:paraId="2235BA66" w14:textId="77777777" w:rsidR="00F7009D" w:rsidRDefault="009D6872" w:rsidP="00F7009D">
            <w:pPr>
              <w:pStyle w:val="TabellHuvud"/>
              <w:keepNext/>
              <w:keepLines/>
            </w:pPr>
            <w:r>
              <w:t>Utfall</w:t>
            </w:r>
          </w:p>
        </w:tc>
        <w:tc>
          <w:tcPr>
            <w:tcW w:w="2394" w:type="dxa"/>
            <w:gridSpan w:val="6"/>
            <w:tcBorders>
              <w:bottom w:val="single" w:sz="4" w:space="0" w:color="auto"/>
            </w:tcBorders>
            <w:tcMar>
              <w:left w:w="28" w:type="dxa"/>
              <w:right w:w="28" w:type="dxa"/>
            </w:tcMar>
            <w:vAlign w:val="bottom"/>
          </w:tcPr>
          <w:p w14:paraId="023C9F78" w14:textId="77777777" w:rsidR="00F7009D" w:rsidRDefault="009D6872" w:rsidP="00F7009D">
            <w:pPr>
              <w:pStyle w:val="TabellHuvud"/>
              <w:keepNext/>
              <w:keepLines/>
              <w:jc w:val="left"/>
            </w:pPr>
            <w:r>
              <w:t>Prognos</w:t>
            </w:r>
          </w:p>
        </w:tc>
      </w:tr>
      <w:tr w:rsidR="00F7009D" w14:paraId="3AA5CB66" w14:textId="77777777" w:rsidTr="00F7009D">
        <w:tc>
          <w:tcPr>
            <w:tcW w:w="1591" w:type="dxa"/>
            <w:tcBorders>
              <w:bottom w:val="single" w:sz="18" w:space="0" w:color="auto"/>
            </w:tcBorders>
            <w:tcMar>
              <w:left w:w="28" w:type="dxa"/>
              <w:right w:w="28" w:type="dxa"/>
            </w:tcMar>
            <w:vAlign w:val="bottom"/>
          </w:tcPr>
          <w:p w14:paraId="263C58F3" w14:textId="77777777" w:rsidR="00F7009D" w:rsidRDefault="00F7009D" w:rsidP="00F7009D">
            <w:pPr>
              <w:pStyle w:val="TabellHuvud"/>
              <w:keepNext/>
              <w:keepLines/>
              <w:jc w:val="left"/>
            </w:pPr>
          </w:p>
        </w:tc>
        <w:tc>
          <w:tcPr>
            <w:tcW w:w="398" w:type="dxa"/>
            <w:tcBorders>
              <w:bottom w:val="single" w:sz="18" w:space="0" w:color="auto"/>
            </w:tcBorders>
            <w:tcMar>
              <w:left w:w="28" w:type="dxa"/>
              <w:right w:w="28" w:type="dxa"/>
            </w:tcMar>
            <w:vAlign w:val="bottom"/>
          </w:tcPr>
          <w:p w14:paraId="742D2915" w14:textId="6B1EF92A" w:rsidR="00F7009D" w:rsidRDefault="009D6872" w:rsidP="00F7009D">
            <w:pPr>
              <w:pStyle w:val="TabellHuvud"/>
              <w:keepNext/>
              <w:keepLines/>
            </w:pPr>
            <w:r>
              <w:t>2012</w:t>
            </w:r>
          </w:p>
        </w:tc>
        <w:tc>
          <w:tcPr>
            <w:tcW w:w="399" w:type="dxa"/>
            <w:tcBorders>
              <w:top w:val="single" w:sz="4" w:space="0" w:color="auto"/>
              <w:bottom w:val="single" w:sz="18" w:space="0" w:color="auto"/>
            </w:tcBorders>
            <w:tcMar>
              <w:left w:w="28" w:type="dxa"/>
              <w:right w:w="28" w:type="dxa"/>
            </w:tcMar>
            <w:vAlign w:val="bottom"/>
          </w:tcPr>
          <w:p w14:paraId="038DFD6C" w14:textId="251978F1" w:rsidR="00F7009D" w:rsidRDefault="009D6872" w:rsidP="00F7009D">
            <w:pPr>
              <w:pStyle w:val="TabellHuvud"/>
              <w:keepNext/>
              <w:keepLines/>
            </w:pPr>
            <w:r>
              <w:t>2013</w:t>
            </w:r>
          </w:p>
        </w:tc>
        <w:tc>
          <w:tcPr>
            <w:tcW w:w="399" w:type="dxa"/>
            <w:tcBorders>
              <w:top w:val="single" w:sz="4" w:space="0" w:color="auto"/>
              <w:bottom w:val="single" w:sz="18" w:space="0" w:color="auto"/>
            </w:tcBorders>
            <w:tcMar>
              <w:left w:w="28" w:type="dxa"/>
              <w:right w:w="28" w:type="dxa"/>
            </w:tcMar>
            <w:vAlign w:val="bottom"/>
          </w:tcPr>
          <w:p w14:paraId="793FD632" w14:textId="52C70B48" w:rsidR="00F7009D" w:rsidRDefault="009D6872" w:rsidP="00F7009D">
            <w:pPr>
              <w:pStyle w:val="TabellHuvud"/>
              <w:keepNext/>
              <w:keepLines/>
            </w:pPr>
            <w:r>
              <w:t>2014</w:t>
            </w:r>
          </w:p>
        </w:tc>
        <w:tc>
          <w:tcPr>
            <w:tcW w:w="399" w:type="dxa"/>
            <w:tcBorders>
              <w:top w:val="single" w:sz="4" w:space="0" w:color="auto"/>
              <w:bottom w:val="single" w:sz="18" w:space="0" w:color="auto"/>
            </w:tcBorders>
            <w:tcMar>
              <w:left w:w="28" w:type="dxa"/>
              <w:right w:w="28" w:type="dxa"/>
            </w:tcMar>
            <w:vAlign w:val="bottom"/>
          </w:tcPr>
          <w:p w14:paraId="210944B0" w14:textId="116613FC" w:rsidR="00F7009D" w:rsidRDefault="009D6872" w:rsidP="00F7009D">
            <w:pPr>
              <w:pStyle w:val="TabellHuvud"/>
              <w:keepNext/>
              <w:keepLines/>
            </w:pPr>
            <w:r>
              <w:t>2015</w:t>
            </w:r>
          </w:p>
        </w:tc>
        <w:tc>
          <w:tcPr>
            <w:tcW w:w="399" w:type="dxa"/>
            <w:tcBorders>
              <w:top w:val="single" w:sz="4" w:space="0" w:color="auto"/>
              <w:bottom w:val="single" w:sz="18" w:space="0" w:color="auto"/>
            </w:tcBorders>
            <w:tcMar>
              <w:left w:w="28" w:type="dxa"/>
              <w:right w:w="28" w:type="dxa"/>
            </w:tcMar>
            <w:vAlign w:val="bottom"/>
          </w:tcPr>
          <w:p w14:paraId="7B9CC576" w14:textId="6C099ADC" w:rsidR="00F7009D" w:rsidRDefault="009D6872" w:rsidP="00F7009D">
            <w:pPr>
              <w:pStyle w:val="TabellHuvud"/>
              <w:keepNext/>
              <w:keepLines/>
            </w:pPr>
            <w:r>
              <w:t>2016</w:t>
            </w:r>
          </w:p>
        </w:tc>
        <w:tc>
          <w:tcPr>
            <w:tcW w:w="399" w:type="dxa"/>
            <w:tcBorders>
              <w:top w:val="single" w:sz="4" w:space="0" w:color="auto"/>
              <w:bottom w:val="single" w:sz="18" w:space="0" w:color="auto"/>
            </w:tcBorders>
            <w:tcMar>
              <w:left w:w="28" w:type="dxa"/>
              <w:right w:w="28" w:type="dxa"/>
            </w:tcMar>
            <w:vAlign w:val="bottom"/>
          </w:tcPr>
          <w:p w14:paraId="4850428B" w14:textId="16E6EA42" w:rsidR="00F7009D" w:rsidRDefault="009D6872" w:rsidP="00F7009D">
            <w:pPr>
              <w:pStyle w:val="TabellHuvud"/>
              <w:keepNext/>
              <w:keepLines/>
            </w:pPr>
            <w:r>
              <w:t>2017</w:t>
            </w:r>
          </w:p>
        </w:tc>
        <w:tc>
          <w:tcPr>
            <w:tcW w:w="399" w:type="dxa"/>
            <w:tcBorders>
              <w:top w:val="single" w:sz="4" w:space="0" w:color="auto"/>
              <w:bottom w:val="single" w:sz="18" w:space="0" w:color="auto"/>
            </w:tcBorders>
            <w:tcMar>
              <w:left w:w="28" w:type="dxa"/>
              <w:right w:w="28" w:type="dxa"/>
            </w:tcMar>
            <w:vAlign w:val="bottom"/>
          </w:tcPr>
          <w:p w14:paraId="4A159FF1" w14:textId="711EEFEA" w:rsidR="00F7009D" w:rsidRDefault="009D6872" w:rsidP="00F7009D">
            <w:pPr>
              <w:pStyle w:val="TabellHuvud"/>
              <w:keepNext/>
              <w:keepLines/>
            </w:pPr>
            <w:r>
              <w:t>2018</w:t>
            </w:r>
          </w:p>
        </w:tc>
      </w:tr>
      <w:tr w:rsidR="00F7009D" w14:paraId="183457A1" w14:textId="77777777" w:rsidTr="00F7009D">
        <w:tc>
          <w:tcPr>
            <w:tcW w:w="1591" w:type="dxa"/>
            <w:tcBorders>
              <w:top w:val="single" w:sz="18" w:space="0" w:color="auto"/>
            </w:tcBorders>
            <w:tcMar>
              <w:left w:w="28" w:type="dxa"/>
              <w:right w:w="28" w:type="dxa"/>
            </w:tcMar>
            <w:vAlign w:val="bottom"/>
          </w:tcPr>
          <w:p w14:paraId="0578E2A6" w14:textId="77777777" w:rsidR="00F7009D" w:rsidRDefault="009D6872" w:rsidP="00F7009D">
            <w:pPr>
              <w:pStyle w:val="TabellRader"/>
              <w:keepNext/>
              <w:keepLines/>
              <w:jc w:val="left"/>
            </w:pPr>
            <w:r>
              <w:t>Småhus</w:t>
            </w:r>
          </w:p>
        </w:tc>
        <w:tc>
          <w:tcPr>
            <w:tcW w:w="398" w:type="dxa"/>
            <w:tcBorders>
              <w:top w:val="single" w:sz="18" w:space="0" w:color="auto"/>
            </w:tcBorders>
            <w:tcMar>
              <w:left w:w="28" w:type="dxa"/>
              <w:right w:w="28" w:type="dxa"/>
            </w:tcMar>
          </w:tcPr>
          <w:p w14:paraId="099B9E93" w14:textId="72635D72" w:rsidR="00F7009D" w:rsidRDefault="009D6872" w:rsidP="00F7009D">
            <w:pPr>
              <w:pStyle w:val="TabellRader"/>
              <w:rPr>
                <w:szCs w:val="16"/>
              </w:rPr>
            </w:pPr>
            <w:r>
              <w:t>13,4</w:t>
            </w:r>
          </w:p>
        </w:tc>
        <w:tc>
          <w:tcPr>
            <w:tcW w:w="399" w:type="dxa"/>
            <w:tcBorders>
              <w:top w:val="single" w:sz="18" w:space="0" w:color="auto"/>
            </w:tcBorders>
            <w:tcMar>
              <w:left w:w="28" w:type="dxa"/>
              <w:right w:w="28" w:type="dxa"/>
            </w:tcMar>
          </w:tcPr>
          <w:p w14:paraId="321F1D95" w14:textId="7B785E29" w:rsidR="00F7009D" w:rsidRDefault="009D6872" w:rsidP="00F7009D">
            <w:pPr>
              <w:pStyle w:val="TabellRader"/>
              <w:rPr>
                <w:szCs w:val="16"/>
              </w:rPr>
            </w:pPr>
            <w:r>
              <w:t>13,9</w:t>
            </w:r>
          </w:p>
        </w:tc>
        <w:tc>
          <w:tcPr>
            <w:tcW w:w="399" w:type="dxa"/>
            <w:tcBorders>
              <w:top w:val="single" w:sz="18" w:space="0" w:color="auto"/>
            </w:tcBorders>
            <w:tcMar>
              <w:left w:w="28" w:type="dxa"/>
              <w:right w:w="28" w:type="dxa"/>
            </w:tcMar>
          </w:tcPr>
          <w:p w14:paraId="6EBEAF19" w14:textId="35CA5987" w:rsidR="00F7009D" w:rsidRDefault="009D6872" w:rsidP="00F7009D">
            <w:pPr>
              <w:pStyle w:val="TabellRader"/>
              <w:rPr>
                <w:szCs w:val="16"/>
              </w:rPr>
            </w:pPr>
            <w:r>
              <w:t>13,9</w:t>
            </w:r>
          </w:p>
        </w:tc>
        <w:tc>
          <w:tcPr>
            <w:tcW w:w="399" w:type="dxa"/>
            <w:tcBorders>
              <w:top w:val="single" w:sz="18" w:space="0" w:color="auto"/>
            </w:tcBorders>
            <w:tcMar>
              <w:left w:w="28" w:type="dxa"/>
              <w:right w:w="28" w:type="dxa"/>
            </w:tcMar>
          </w:tcPr>
          <w:p w14:paraId="24504759" w14:textId="63F10998" w:rsidR="00F7009D" w:rsidRDefault="009D6872" w:rsidP="00F7009D">
            <w:pPr>
              <w:pStyle w:val="TabellRader"/>
              <w:rPr>
                <w:szCs w:val="16"/>
              </w:rPr>
            </w:pPr>
            <w:r>
              <w:t>14,3</w:t>
            </w:r>
          </w:p>
        </w:tc>
        <w:tc>
          <w:tcPr>
            <w:tcW w:w="399" w:type="dxa"/>
            <w:tcBorders>
              <w:top w:val="single" w:sz="18" w:space="0" w:color="auto"/>
            </w:tcBorders>
            <w:tcMar>
              <w:left w:w="28" w:type="dxa"/>
              <w:right w:w="28" w:type="dxa"/>
            </w:tcMar>
          </w:tcPr>
          <w:p w14:paraId="36CDDF26" w14:textId="656C6C5E" w:rsidR="00F7009D" w:rsidRDefault="009D6872" w:rsidP="00F7009D">
            <w:pPr>
              <w:pStyle w:val="TabellRader"/>
              <w:rPr>
                <w:szCs w:val="16"/>
              </w:rPr>
            </w:pPr>
            <w:r>
              <w:t>14,6</w:t>
            </w:r>
          </w:p>
        </w:tc>
        <w:tc>
          <w:tcPr>
            <w:tcW w:w="399" w:type="dxa"/>
            <w:tcBorders>
              <w:top w:val="single" w:sz="18" w:space="0" w:color="auto"/>
            </w:tcBorders>
            <w:tcMar>
              <w:left w:w="28" w:type="dxa"/>
              <w:right w:w="28" w:type="dxa"/>
            </w:tcMar>
          </w:tcPr>
          <w:p w14:paraId="12F68907" w14:textId="37B0DF4C" w:rsidR="00F7009D" w:rsidRDefault="009D6872" w:rsidP="00F7009D">
            <w:pPr>
              <w:pStyle w:val="TabellRader"/>
              <w:rPr>
                <w:szCs w:val="16"/>
              </w:rPr>
            </w:pPr>
            <w:r>
              <w:t>15,1</w:t>
            </w:r>
          </w:p>
        </w:tc>
        <w:tc>
          <w:tcPr>
            <w:tcW w:w="399" w:type="dxa"/>
            <w:tcBorders>
              <w:top w:val="single" w:sz="18" w:space="0" w:color="auto"/>
            </w:tcBorders>
            <w:tcMar>
              <w:left w:w="28" w:type="dxa"/>
              <w:right w:w="28" w:type="dxa"/>
            </w:tcMar>
          </w:tcPr>
          <w:p w14:paraId="16F38B51" w14:textId="3796DA53" w:rsidR="00F7009D" w:rsidRDefault="009D6872" w:rsidP="00F7009D">
            <w:pPr>
              <w:pStyle w:val="TabellRader"/>
              <w:rPr>
                <w:szCs w:val="16"/>
              </w:rPr>
            </w:pPr>
            <w:r>
              <w:t>16,1</w:t>
            </w:r>
          </w:p>
        </w:tc>
      </w:tr>
      <w:tr w:rsidR="00F7009D" w14:paraId="21001050" w14:textId="77777777" w:rsidTr="00F7009D">
        <w:tc>
          <w:tcPr>
            <w:tcW w:w="1591" w:type="dxa"/>
            <w:tcMar>
              <w:left w:w="28" w:type="dxa"/>
              <w:right w:w="28" w:type="dxa"/>
            </w:tcMar>
            <w:vAlign w:val="bottom"/>
          </w:tcPr>
          <w:p w14:paraId="2B126D9E" w14:textId="77777777" w:rsidR="00F7009D" w:rsidRDefault="009D6872" w:rsidP="00F7009D">
            <w:pPr>
              <w:pStyle w:val="TabellRader"/>
              <w:keepNext/>
              <w:keepLines/>
              <w:jc w:val="left"/>
            </w:pPr>
            <w:r>
              <w:t xml:space="preserve">   varav kommunal avgift</w:t>
            </w:r>
          </w:p>
        </w:tc>
        <w:tc>
          <w:tcPr>
            <w:tcW w:w="398" w:type="dxa"/>
            <w:tcMar>
              <w:left w:w="28" w:type="dxa"/>
              <w:right w:w="28" w:type="dxa"/>
            </w:tcMar>
          </w:tcPr>
          <w:p w14:paraId="7D040DBA" w14:textId="601F9F7C" w:rsidR="00F7009D" w:rsidRDefault="009D6872" w:rsidP="00F7009D">
            <w:pPr>
              <w:pStyle w:val="TabellRader"/>
              <w:rPr>
                <w:szCs w:val="16"/>
              </w:rPr>
            </w:pPr>
            <w:r>
              <w:t>12,9</w:t>
            </w:r>
          </w:p>
        </w:tc>
        <w:tc>
          <w:tcPr>
            <w:tcW w:w="399" w:type="dxa"/>
            <w:tcMar>
              <w:left w:w="28" w:type="dxa"/>
              <w:right w:w="28" w:type="dxa"/>
            </w:tcMar>
          </w:tcPr>
          <w:p w14:paraId="1F8F95C7" w14:textId="14F062F0" w:rsidR="00F7009D" w:rsidRDefault="009D6872" w:rsidP="00F7009D">
            <w:pPr>
              <w:pStyle w:val="TabellRader"/>
              <w:rPr>
                <w:szCs w:val="16"/>
              </w:rPr>
            </w:pPr>
            <w:r>
              <w:t>13,3</w:t>
            </w:r>
          </w:p>
        </w:tc>
        <w:tc>
          <w:tcPr>
            <w:tcW w:w="399" w:type="dxa"/>
            <w:tcMar>
              <w:left w:w="28" w:type="dxa"/>
              <w:right w:w="28" w:type="dxa"/>
            </w:tcMar>
          </w:tcPr>
          <w:p w14:paraId="6271BAD9" w14:textId="3D888F86" w:rsidR="00F7009D" w:rsidRDefault="009D6872" w:rsidP="00F7009D">
            <w:pPr>
              <w:pStyle w:val="TabellRader"/>
              <w:rPr>
                <w:szCs w:val="16"/>
              </w:rPr>
            </w:pPr>
            <w:r>
              <w:t>13,4</w:t>
            </w:r>
          </w:p>
        </w:tc>
        <w:tc>
          <w:tcPr>
            <w:tcW w:w="399" w:type="dxa"/>
            <w:tcMar>
              <w:left w:w="28" w:type="dxa"/>
              <w:right w:w="28" w:type="dxa"/>
            </w:tcMar>
          </w:tcPr>
          <w:p w14:paraId="401A0294" w14:textId="2AEBEBDD" w:rsidR="00F7009D" w:rsidRDefault="009D6872" w:rsidP="00F7009D">
            <w:pPr>
              <w:pStyle w:val="TabellRader"/>
              <w:rPr>
                <w:szCs w:val="16"/>
              </w:rPr>
            </w:pPr>
            <w:r>
              <w:t>13,8</w:t>
            </w:r>
          </w:p>
        </w:tc>
        <w:tc>
          <w:tcPr>
            <w:tcW w:w="399" w:type="dxa"/>
            <w:tcMar>
              <w:left w:w="28" w:type="dxa"/>
              <w:right w:w="28" w:type="dxa"/>
            </w:tcMar>
          </w:tcPr>
          <w:p w14:paraId="40E1C93F" w14:textId="7E8683E0" w:rsidR="00F7009D" w:rsidRDefault="009D6872" w:rsidP="00F7009D">
            <w:pPr>
              <w:pStyle w:val="TabellRader"/>
              <w:rPr>
                <w:szCs w:val="16"/>
              </w:rPr>
            </w:pPr>
            <w:r>
              <w:t>14,1</w:t>
            </w:r>
          </w:p>
        </w:tc>
        <w:tc>
          <w:tcPr>
            <w:tcW w:w="399" w:type="dxa"/>
            <w:tcMar>
              <w:left w:w="28" w:type="dxa"/>
              <w:right w:w="28" w:type="dxa"/>
            </w:tcMar>
          </w:tcPr>
          <w:p w14:paraId="30F25BCA" w14:textId="48FE5AE5" w:rsidR="00F7009D" w:rsidRDefault="009D6872" w:rsidP="00F7009D">
            <w:pPr>
              <w:pStyle w:val="TabellRader"/>
              <w:rPr>
                <w:szCs w:val="16"/>
              </w:rPr>
            </w:pPr>
            <w:r>
              <w:t>14,6</w:t>
            </w:r>
          </w:p>
        </w:tc>
        <w:tc>
          <w:tcPr>
            <w:tcW w:w="399" w:type="dxa"/>
            <w:tcMar>
              <w:left w:w="28" w:type="dxa"/>
              <w:right w:w="28" w:type="dxa"/>
            </w:tcMar>
          </w:tcPr>
          <w:p w14:paraId="5CB82F6B" w14:textId="373E0A29" w:rsidR="00F7009D" w:rsidRDefault="009D6872" w:rsidP="00F7009D">
            <w:pPr>
              <w:pStyle w:val="TabellRader"/>
              <w:rPr>
                <w:szCs w:val="16"/>
              </w:rPr>
            </w:pPr>
            <w:r>
              <w:t>15,5</w:t>
            </w:r>
          </w:p>
        </w:tc>
      </w:tr>
      <w:tr w:rsidR="00F7009D" w14:paraId="5E43D27B" w14:textId="77777777" w:rsidTr="00F7009D">
        <w:tc>
          <w:tcPr>
            <w:tcW w:w="1591" w:type="dxa"/>
            <w:tcMar>
              <w:left w:w="28" w:type="dxa"/>
              <w:right w:w="28" w:type="dxa"/>
            </w:tcMar>
            <w:vAlign w:val="bottom"/>
          </w:tcPr>
          <w:p w14:paraId="1A7E8AE2" w14:textId="77777777" w:rsidR="00F7009D" w:rsidRDefault="009D6872" w:rsidP="00F7009D">
            <w:pPr>
              <w:pStyle w:val="TabellRader"/>
              <w:keepNext/>
              <w:keepLines/>
              <w:jc w:val="left"/>
            </w:pPr>
            <w:r>
              <w:t>Hyreshus, bostadslägen</w:t>
            </w:r>
            <w:r>
              <w:softHyphen/>
              <w:t>heter</w:t>
            </w:r>
          </w:p>
        </w:tc>
        <w:tc>
          <w:tcPr>
            <w:tcW w:w="398" w:type="dxa"/>
            <w:tcMar>
              <w:left w:w="28" w:type="dxa"/>
              <w:right w:w="28" w:type="dxa"/>
            </w:tcMar>
          </w:tcPr>
          <w:p w14:paraId="03A2ADF6" w14:textId="644B8FF1" w:rsidR="00F7009D" w:rsidRDefault="009D6872" w:rsidP="00F7009D">
            <w:pPr>
              <w:pStyle w:val="TabellRader"/>
              <w:rPr>
                <w:szCs w:val="16"/>
              </w:rPr>
            </w:pPr>
            <w:r>
              <w:t>3,1</w:t>
            </w:r>
          </w:p>
        </w:tc>
        <w:tc>
          <w:tcPr>
            <w:tcW w:w="399" w:type="dxa"/>
            <w:tcMar>
              <w:left w:w="28" w:type="dxa"/>
              <w:right w:w="28" w:type="dxa"/>
            </w:tcMar>
          </w:tcPr>
          <w:p w14:paraId="12F87024" w14:textId="7EBFB315" w:rsidR="00F7009D" w:rsidRDefault="009D6872" w:rsidP="00F7009D">
            <w:pPr>
              <w:pStyle w:val="TabellRader"/>
              <w:rPr>
                <w:szCs w:val="16"/>
              </w:rPr>
            </w:pPr>
            <w:r>
              <w:t>2,7</w:t>
            </w:r>
          </w:p>
        </w:tc>
        <w:tc>
          <w:tcPr>
            <w:tcW w:w="399" w:type="dxa"/>
            <w:tcMar>
              <w:left w:w="28" w:type="dxa"/>
              <w:right w:w="28" w:type="dxa"/>
            </w:tcMar>
          </w:tcPr>
          <w:p w14:paraId="5FF2CA47" w14:textId="70747F0E" w:rsidR="00F7009D" w:rsidRDefault="009D6872" w:rsidP="00F7009D">
            <w:pPr>
              <w:pStyle w:val="TabellRader"/>
              <w:rPr>
                <w:szCs w:val="16"/>
              </w:rPr>
            </w:pPr>
            <w:r>
              <w:t>2,7</w:t>
            </w:r>
          </w:p>
        </w:tc>
        <w:tc>
          <w:tcPr>
            <w:tcW w:w="399" w:type="dxa"/>
            <w:tcMar>
              <w:left w:w="28" w:type="dxa"/>
              <w:right w:w="28" w:type="dxa"/>
            </w:tcMar>
          </w:tcPr>
          <w:p w14:paraId="0046DE4A" w14:textId="380C7C84" w:rsidR="00F7009D" w:rsidRDefault="009D6872" w:rsidP="00F7009D">
            <w:pPr>
              <w:pStyle w:val="TabellRader"/>
              <w:rPr>
                <w:szCs w:val="16"/>
              </w:rPr>
            </w:pPr>
            <w:r>
              <w:t>2,8</w:t>
            </w:r>
          </w:p>
        </w:tc>
        <w:tc>
          <w:tcPr>
            <w:tcW w:w="399" w:type="dxa"/>
            <w:tcMar>
              <w:left w:w="28" w:type="dxa"/>
              <w:right w:w="28" w:type="dxa"/>
            </w:tcMar>
          </w:tcPr>
          <w:p w14:paraId="39CA5DDA" w14:textId="0C506A65" w:rsidR="00F7009D" w:rsidRDefault="009D6872" w:rsidP="00F7009D">
            <w:pPr>
              <w:pStyle w:val="TabellRader"/>
              <w:rPr>
                <w:szCs w:val="16"/>
              </w:rPr>
            </w:pPr>
            <w:r>
              <w:t>2,8</w:t>
            </w:r>
          </w:p>
        </w:tc>
        <w:tc>
          <w:tcPr>
            <w:tcW w:w="399" w:type="dxa"/>
            <w:tcMar>
              <w:left w:w="28" w:type="dxa"/>
              <w:right w:w="28" w:type="dxa"/>
            </w:tcMar>
          </w:tcPr>
          <w:p w14:paraId="237F4B0A" w14:textId="35565B6C" w:rsidR="00F7009D" w:rsidRDefault="009D6872" w:rsidP="00F7009D">
            <w:pPr>
              <w:pStyle w:val="TabellRader"/>
              <w:rPr>
                <w:szCs w:val="16"/>
              </w:rPr>
            </w:pPr>
            <w:r>
              <w:t>2,9</w:t>
            </w:r>
          </w:p>
        </w:tc>
        <w:tc>
          <w:tcPr>
            <w:tcW w:w="399" w:type="dxa"/>
            <w:tcMar>
              <w:left w:w="28" w:type="dxa"/>
              <w:right w:w="28" w:type="dxa"/>
            </w:tcMar>
          </w:tcPr>
          <w:p w14:paraId="656E9480" w14:textId="4B7B3C3D" w:rsidR="00F7009D" w:rsidRDefault="009D6872" w:rsidP="00F7009D">
            <w:pPr>
              <w:pStyle w:val="TabellRader"/>
              <w:rPr>
                <w:szCs w:val="16"/>
              </w:rPr>
            </w:pPr>
            <w:r>
              <w:t>2,9</w:t>
            </w:r>
          </w:p>
        </w:tc>
      </w:tr>
      <w:tr w:rsidR="00F7009D" w14:paraId="5606024B" w14:textId="77777777" w:rsidTr="00F7009D">
        <w:tc>
          <w:tcPr>
            <w:tcW w:w="1591" w:type="dxa"/>
            <w:tcMar>
              <w:left w:w="28" w:type="dxa"/>
              <w:right w:w="28" w:type="dxa"/>
            </w:tcMar>
            <w:vAlign w:val="bottom"/>
          </w:tcPr>
          <w:p w14:paraId="6AEEACAC" w14:textId="77777777" w:rsidR="00F7009D" w:rsidRDefault="009D6872" w:rsidP="00F7009D">
            <w:pPr>
              <w:pStyle w:val="TabellRader"/>
              <w:keepNext/>
              <w:keepLines/>
              <w:jc w:val="left"/>
            </w:pPr>
            <w:r>
              <w:t xml:space="preserve">   varav kommunal avgift</w:t>
            </w:r>
          </w:p>
        </w:tc>
        <w:tc>
          <w:tcPr>
            <w:tcW w:w="398" w:type="dxa"/>
            <w:tcMar>
              <w:left w:w="28" w:type="dxa"/>
              <w:right w:w="28" w:type="dxa"/>
            </w:tcMar>
          </w:tcPr>
          <w:p w14:paraId="61632337" w14:textId="3736E5E8" w:rsidR="00F7009D" w:rsidRDefault="009D6872" w:rsidP="00F7009D">
            <w:pPr>
              <w:pStyle w:val="TabellRader"/>
              <w:rPr>
                <w:szCs w:val="16"/>
              </w:rPr>
            </w:pPr>
            <w:r>
              <w:t>3,0</w:t>
            </w:r>
          </w:p>
        </w:tc>
        <w:tc>
          <w:tcPr>
            <w:tcW w:w="399" w:type="dxa"/>
            <w:tcMar>
              <w:left w:w="28" w:type="dxa"/>
              <w:right w:w="28" w:type="dxa"/>
            </w:tcMar>
          </w:tcPr>
          <w:p w14:paraId="334AE201" w14:textId="49C30103" w:rsidR="00F7009D" w:rsidRDefault="009D6872" w:rsidP="00F7009D">
            <w:pPr>
              <w:pStyle w:val="TabellRader"/>
              <w:rPr>
                <w:szCs w:val="16"/>
              </w:rPr>
            </w:pPr>
            <w:r>
              <w:t>2,6</w:t>
            </w:r>
          </w:p>
        </w:tc>
        <w:tc>
          <w:tcPr>
            <w:tcW w:w="399" w:type="dxa"/>
            <w:tcMar>
              <w:left w:w="28" w:type="dxa"/>
              <w:right w:w="28" w:type="dxa"/>
            </w:tcMar>
          </w:tcPr>
          <w:p w14:paraId="5ACCFEDA" w14:textId="06B61D33" w:rsidR="00F7009D" w:rsidRDefault="009D6872" w:rsidP="00F7009D">
            <w:pPr>
              <w:pStyle w:val="TabellRader"/>
              <w:rPr>
                <w:szCs w:val="16"/>
              </w:rPr>
            </w:pPr>
            <w:r>
              <w:t>2,6</w:t>
            </w:r>
          </w:p>
        </w:tc>
        <w:tc>
          <w:tcPr>
            <w:tcW w:w="399" w:type="dxa"/>
            <w:tcMar>
              <w:left w:w="28" w:type="dxa"/>
              <w:right w:w="28" w:type="dxa"/>
            </w:tcMar>
          </w:tcPr>
          <w:p w14:paraId="0559DDC5" w14:textId="539E813F" w:rsidR="00F7009D" w:rsidRDefault="009D6872" w:rsidP="00F7009D">
            <w:pPr>
              <w:pStyle w:val="TabellRader"/>
              <w:rPr>
                <w:szCs w:val="16"/>
              </w:rPr>
            </w:pPr>
            <w:r>
              <w:t>2,7</w:t>
            </w:r>
          </w:p>
        </w:tc>
        <w:tc>
          <w:tcPr>
            <w:tcW w:w="399" w:type="dxa"/>
            <w:tcMar>
              <w:left w:w="28" w:type="dxa"/>
              <w:right w:w="28" w:type="dxa"/>
            </w:tcMar>
          </w:tcPr>
          <w:p w14:paraId="639D899C" w14:textId="301B57A5" w:rsidR="00F7009D" w:rsidRDefault="009D6872" w:rsidP="00F7009D">
            <w:pPr>
              <w:pStyle w:val="TabellRader"/>
              <w:rPr>
                <w:szCs w:val="16"/>
              </w:rPr>
            </w:pPr>
            <w:r>
              <w:t>2,7</w:t>
            </w:r>
          </w:p>
        </w:tc>
        <w:tc>
          <w:tcPr>
            <w:tcW w:w="399" w:type="dxa"/>
            <w:tcMar>
              <w:left w:w="28" w:type="dxa"/>
              <w:right w:w="28" w:type="dxa"/>
            </w:tcMar>
          </w:tcPr>
          <w:p w14:paraId="2DB5049C" w14:textId="66F7129E" w:rsidR="00F7009D" w:rsidRDefault="009D6872" w:rsidP="00F7009D">
            <w:pPr>
              <w:pStyle w:val="TabellRader"/>
              <w:rPr>
                <w:szCs w:val="16"/>
              </w:rPr>
            </w:pPr>
            <w:r>
              <w:t>2,8</w:t>
            </w:r>
          </w:p>
        </w:tc>
        <w:tc>
          <w:tcPr>
            <w:tcW w:w="399" w:type="dxa"/>
            <w:tcMar>
              <w:left w:w="28" w:type="dxa"/>
              <w:right w:w="28" w:type="dxa"/>
            </w:tcMar>
          </w:tcPr>
          <w:p w14:paraId="147E8D78" w14:textId="14134729" w:rsidR="00F7009D" w:rsidRDefault="009D6872" w:rsidP="00F7009D">
            <w:pPr>
              <w:pStyle w:val="TabellRader"/>
              <w:rPr>
                <w:szCs w:val="16"/>
              </w:rPr>
            </w:pPr>
            <w:r>
              <w:t>2,8</w:t>
            </w:r>
          </w:p>
        </w:tc>
      </w:tr>
      <w:tr w:rsidR="00F7009D" w14:paraId="35B39B51" w14:textId="77777777" w:rsidTr="00F7009D">
        <w:tc>
          <w:tcPr>
            <w:tcW w:w="1591" w:type="dxa"/>
            <w:tcMar>
              <w:left w:w="28" w:type="dxa"/>
              <w:right w:w="28" w:type="dxa"/>
            </w:tcMar>
            <w:vAlign w:val="bottom"/>
          </w:tcPr>
          <w:p w14:paraId="3F92DEF2" w14:textId="77777777" w:rsidR="00F7009D" w:rsidRDefault="009D6872" w:rsidP="00F7009D">
            <w:pPr>
              <w:pStyle w:val="TabellRader"/>
              <w:keepNext/>
              <w:keepLines/>
              <w:jc w:val="left"/>
            </w:pPr>
            <w:r>
              <w:t>Hyreshus, lokaler</w:t>
            </w:r>
          </w:p>
        </w:tc>
        <w:tc>
          <w:tcPr>
            <w:tcW w:w="398" w:type="dxa"/>
            <w:tcMar>
              <w:left w:w="28" w:type="dxa"/>
              <w:right w:w="28" w:type="dxa"/>
            </w:tcMar>
          </w:tcPr>
          <w:p w14:paraId="007FD2BE" w14:textId="3491452F" w:rsidR="00F7009D" w:rsidRDefault="009D6872" w:rsidP="00F7009D">
            <w:pPr>
              <w:pStyle w:val="TabellRader"/>
              <w:rPr>
                <w:szCs w:val="16"/>
              </w:rPr>
            </w:pPr>
            <w:r>
              <w:t>6,9</w:t>
            </w:r>
          </w:p>
        </w:tc>
        <w:tc>
          <w:tcPr>
            <w:tcW w:w="399" w:type="dxa"/>
            <w:tcMar>
              <w:left w:w="28" w:type="dxa"/>
              <w:right w:w="28" w:type="dxa"/>
            </w:tcMar>
          </w:tcPr>
          <w:p w14:paraId="42C47AEC" w14:textId="6630A474" w:rsidR="00F7009D" w:rsidRDefault="009D6872" w:rsidP="00F7009D">
            <w:pPr>
              <w:pStyle w:val="TabellRader"/>
              <w:rPr>
                <w:szCs w:val="16"/>
              </w:rPr>
            </w:pPr>
            <w:r>
              <w:t>6,9</w:t>
            </w:r>
          </w:p>
        </w:tc>
        <w:tc>
          <w:tcPr>
            <w:tcW w:w="399" w:type="dxa"/>
            <w:tcMar>
              <w:left w:w="28" w:type="dxa"/>
              <w:right w:w="28" w:type="dxa"/>
            </w:tcMar>
          </w:tcPr>
          <w:p w14:paraId="06AC768C" w14:textId="76D7F7F3" w:rsidR="00F7009D" w:rsidRDefault="009D6872" w:rsidP="00F7009D">
            <w:pPr>
              <w:pStyle w:val="TabellRader"/>
              <w:rPr>
                <w:szCs w:val="16"/>
              </w:rPr>
            </w:pPr>
            <w:r>
              <w:t>7,0</w:t>
            </w:r>
          </w:p>
        </w:tc>
        <w:tc>
          <w:tcPr>
            <w:tcW w:w="399" w:type="dxa"/>
            <w:tcMar>
              <w:left w:w="28" w:type="dxa"/>
              <w:right w:w="28" w:type="dxa"/>
            </w:tcMar>
          </w:tcPr>
          <w:p w14:paraId="214C8A64" w14:textId="5CC8E546" w:rsidR="00F7009D" w:rsidRDefault="009D6872" w:rsidP="00F7009D">
            <w:pPr>
              <w:pStyle w:val="TabellRader"/>
              <w:rPr>
                <w:szCs w:val="16"/>
              </w:rPr>
            </w:pPr>
            <w:r>
              <w:t>7,2</w:t>
            </w:r>
          </w:p>
        </w:tc>
        <w:tc>
          <w:tcPr>
            <w:tcW w:w="399" w:type="dxa"/>
            <w:tcMar>
              <w:left w:w="28" w:type="dxa"/>
              <w:right w:w="28" w:type="dxa"/>
            </w:tcMar>
          </w:tcPr>
          <w:p w14:paraId="1065D448" w14:textId="6FB2EBF3" w:rsidR="00F7009D" w:rsidRDefault="009D6872" w:rsidP="00F7009D">
            <w:pPr>
              <w:pStyle w:val="TabellRader"/>
              <w:rPr>
                <w:szCs w:val="16"/>
              </w:rPr>
            </w:pPr>
            <w:r>
              <w:t>7,3</w:t>
            </w:r>
          </w:p>
        </w:tc>
        <w:tc>
          <w:tcPr>
            <w:tcW w:w="399" w:type="dxa"/>
            <w:tcMar>
              <w:left w:w="28" w:type="dxa"/>
              <w:right w:w="28" w:type="dxa"/>
            </w:tcMar>
          </w:tcPr>
          <w:p w14:paraId="2D8D793E" w14:textId="71DC6473" w:rsidR="00F7009D" w:rsidRDefault="009D6872" w:rsidP="00F7009D">
            <w:pPr>
              <w:pStyle w:val="TabellRader"/>
              <w:rPr>
                <w:szCs w:val="16"/>
              </w:rPr>
            </w:pPr>
            <w:r>
              <w:t>7,4</w:t>
            </w:r>
          </w:p>
        </w:tc>
        <w:tc>
          <w:tcPr>
            <w:tcW w:w="399" w:type="dxa"/>
            <w:tcMar>
              <w:left w:w="28" w:type="dxa"/>
              <w:right w:w="28" w:type="dxa"/>
            </w:tcMar>
          </w:tcPr>
          <w:p w14:paraId="27710402" w14:textId="256A746C" w:rsidR="00F7009D" w:rsidRDefault="009D6872" w:rsidP="00F7009D">
            <w:pPr>
              <w:pStyle w:val="TabellRader"/>
              <w:rPr>
                <w:szCs w:val="16"/>
              </w:rPr>
            </w:pPr>
            <w:r>
              <w:t>7,5</w:t>
            </w:r>
          </w:p>
        </w:tc>
      </w:tr>
      <w:tr w:rsidR="00F7009D" w14:paraId="4B27EFDE" w14:textId="77777777" w:rsidTr="00F7009D">
        <w:tc>
          <w:tcPr>
            <w:tcW w:w="1591" w:type="dxa"/>
            <w:tcMar>
              <w:left w:w="28" w:type="dxa"/>
              <w:right w:w="28" w:type="dxa"/>
            </w:tcMar>
            <w:vAlign w:val="bottom"/>
          </w:tcPr>
          <w:p w14:paraId="465A3D0E" w14:textId="77777777" w:rsidR="00F7009D" w:rsidRDefault="009D6872" w:rsidP="00F7009D">
            <w:pPr>
              <w:pStyle w:val="TabellRader"/>
              <w:keepNext/>
              <w:keepLines/>
              <w:jc w:val="left"/>
            </w:pPr>
            <w:r>
              <w:t>Industrier</w:t>
            </w:r>
          </w:p>
        </w:tc>
        <w:tc>
          <w:tcPr>
            <w:tcW w:w="398" w:type="dxa"/>
            <w:tcMar>
              <w:left w:w="28" w:type="dxa"/>
              <w:right w:w="28" w:type="dxa"/>
            </w:tcMar>
          </w:tcPr>
          <w:p w14:paraId="0EE518A2" w14:textId="481CA438" w:rsidR="00F7009D" w:rsidRDefault="009D6872" w:rsidP="00F7009D">
            <w:pPr>
              <w:pStyle w:val="TabellRader"/>
              <w:rPr>
                <w:szCs w:val="16"/>
              </w:rPr>
            </w:pPr>
            <w:r>
              <w:t>1,6</w:t>
            </w:r>
          </w:p>
        </w:tc>
        <w:tc>
          <w:tcPr>
            <w:tcW w:w="399" w:type="dxa"/>
            <w:tcMar>
              <w:left w:w="28" w:type="dxa"/>
              <w:right w:w="28" w:type="dxa"/>
            </w:tcMar>
          </w:tcPr>
          <w:p w14:paraId="05EEAA77" w14:textId="3B9571D2" w:rsidR="00F7009D" w:rsidRDefault="009D6872" w:rsidP="00F7009D">
            <w:pPr>
              <w:pStyle w:val="TabellRader"/>
              <w:rPr>
                <w:szCs w:val="16"/>
              </w:rPr>
            </w:pPr>
            <w:r>
              <w:t>1,8</w:t>
            </w:r>
          </w:p>
        </w:tc>
        <w:tc>
          <w:tcPr>
            <w:tcW w:w="399" w:type="dxa"/>
            <w:tcMar>
              <w:left w:w="28" w:type="dxa"/>
              <w:right w:w="28" w:type="dxa"/>
            </w:tcMar>
          </w:tcPr>
          <w:p w14:paraId="300E3FC5" w14:textId="7859DAD5" w:rsidR="00F7009D" w:rsidRDefault="009D6872" w:rsidP="00F7009D">
            <w:pPr>
              <w:pStyle w:val="TabellRader"/>
              <w:rPr>
                <w:szCs w:val="16"/>
              </w:rPr>
            </w:pPr>
            <w:r>
              <w:t>1,8</w:t>
            </w:r>
          </w:p>
        </w:tc>
        <w:tc>
          <w:tcPr>
            <w:tcW w:w="399" w:type="dxa"/>
            <w:tcMar>
              <w:left w:w="28" w:type="dxa"/>
              <w:right w:w="28" w:type="dxa"/>
            </w:tcMar>
          </w:tcPr>
          <w:p w14:paraId="2DB1264F" w14:textId="1E5EFFB1" w:rsidR="00F7009D" w:rsidRDefault="009D6872" w:rsidP="00F7009D">
            <w:pPr>
              <w:pStyle w:val="TabellRader"/>
              <w:rPr>
                <w:szCs w:val="16"/>
              </w:rPr>
            </w:pPr>
            <w:r>
              <w:t>1,8</w:t>
            </w:r>
          </w:p>
        </w:tc>
        <w:tc>
          <w:tcPr>
            <w:tcW w:w="399" w:type="dxa"/>
            <w:tcMar>
              <w:left w:w="28" w:type="dxa"/>
              <w:right w:w="28" w:type="dxa"/>
            </w:tcMar>
          </w:tcPr>
          <w:p w14:paraId="001771F4" w14:textId="077FE70C" w:rsidR="00F7009D" w:rsidRDefault="009D6872" w:rsidP="00F7009D">
            <w:pPr>
              <w:pStyle w:val="TabellRader"/>
              <w:rPr>
                <w:szCs w:val="16"/>
              </w:rPr>
            </w:pPr>
            <w:r>
              <w:t>1,8</w:t>
            </w:r>
          </w:p>
        </w:tc>
        <w:tc>
          <w:tcPr>
            <w:tcW w:w="399" w:type="dxa"/>
            <w:tcMar>
              <w:left w:w="28" w:type="dxa"/>
              <w:right w:w="28" w:type="dxa"/>
            </w:tcMar>
          </w:tcPr>
          <w:p w14:paraId="1E7B5B89" w14:textId="3DD2A17A" w:rsidR="00F7009D" w:rsidRDefault="009D6872" w:rsidP="00F7009D">
            <w:pPr>
              <w:pStyle w:val="TabellRader"/>
              <w:rPr>
                <w:szCs w:val="16"/>
              </w:rPr>
            </w:pPr>
            <w:r>
              <w:t>1,8</w:t>
            </w:r>
          </w:p>
        </w:tc>
        <w:tc>
          <w:tcPr>
            <w:tcW w:w="399" w:type="dxa"/>
            <w:tcMar>
              <w:left w:w="28" w:type="dxa"/>
              <w:right w:w="28" w:type="dxa"/>
            </w:tcMar>
          </w:tcPr>
          <w:p w14:paraId="7D734B98" w14:textId="406385C8" w:rsidR="00F7009D" w:rsidRDefault="009D6872" w:rsidP="00F7009D">
            <w:pPr>
              <w:pStyle w:val="TabellRader"/>
              <w:rPr>
                <w:szCs w:val="16"/>
              </w:rPr>
            </w:pPr>
            <w:r>
              <w:t>1,9</w:t>
            </w:r>
          </w:p>
        </w:tc>
      </w:tr>
      <w:tr w:rsidR="00F7009D" w14:paraId="1040E669" w14:textId="77777777" w:rsidTr="00F7009D">
        <w:tc>
          <w:tcPr>
            <w:tcW w:w="1591" w:type="dxa"/>
            <w:tcBorders>
              <w:bottom w:val="single" w:sz="12" w:space="0" w:color="auto"/>
            </w:tcBorders>
            <w:tcMar>
              <w:left w:w="28" w:type="dxa"/>
              <w:right w:w="28" w:type="dxa"/>
            </w:tcMar>
            <w:vAlign w:val="bottom"/>
          </w:tcPr>
          <w:p w14:paraId="5629F5D5" w14:textId="77777777" w:rsidR="00F7009D" w:rsidRDefault="009D6872" w:rsidP="00F7009D">
            <w:pPr>
              <w:pStyle w:val="TabellRader"/>
              <w:keepNext/>
              <w:keepLines/>
              <w:jc w:val="left"/>
            </w:pPr>
            <w:r>
              <w:t>Vattenkraft</w:t>
            </w:r>
          </w:p>
        </w:tc>
        <w:tc>
          <w:tcPr>
            <w:tcW w:w="398" w:type="dxa"/>
            <w:tcBorders>
              <w:bottom w:val="single" w:sz="12" w:space="0" w:color="auto"/>
            </w:tcBorders>
            <w:tcMar>
              <w:left w:w="28" w:type="dxa"/>
              <w:right w:w="28" w:type="dxa"/>
            </w:tcMar>
          </w:tcPr>
          <w:p w14:paraId="22C8D295" w14:textId="149C4E6D" w:rsidR="00F7009D" w:rsidRDefault="009D6872" w:rsidP="00F7009D">
            <w:pPr>
              <w:pStyle w:val="TabellRader"/>
              <w:rPr>
                <w:szCs w:val="16"/>
              </w:rPr>
            </w:pPr>
            <w:r>
              <w:t>3,7</w:t>
            </w:r>
          </w:p>
        </w:tc>
        <w:tc>
          <w:tcPr>
            <w:tcW w:w="399" w:type="dxa"/>
            <w:tcBorders>
              <w:bottom w:val="single" w:sz="12" w:space="0" w:color="auto"/>
            </w:tcBorders>
            <w:tcMar>
              <w:left w:w="28" w:type="dxa"/>
              <w:right w:w="28" w:type="dxa"/>
            </w:tcMar>
          </w:tcPr>
          <w:p w14:paraId="0D436EAE" w14:textId="0DA266A7" w:rsidR="00F7009D" w:rsidRDefault="009D6872" w:rsidP="00F7009D">
            <w:pPr>
              <w:pStyle w:val="TabellRader"/>
              <w:rPr>
                <w:szCs w:val="16"/>
              </w:rPr>
            </w:pPr>
            <w:r>
              <w:t>5,5</w:t>
            </w:r>
          </w:p>
        </w:tc>
        <w:tc>
          <w:tcPr>
            <w:tcW w:w="399" w:type="dxa"/>
            <w:tcBorders>
              <w:bottom w:val="single" w:sz="12" w:space="0" w:color="auto"/>
            </w:tcBorders>
            <w:tcMar>
              <w:left w:w="28" w:type="dxa"/>
              <w:right w:w="28" w:type="dxa"/>
            </w:tcMar>
          </w:tcPr>
          <w:p w14:paraId="6EF9C6CD" w14:textId="43363C01" w:rsidR="00F7009D" w:rsidRDefault="009D6872" w:rsidP="00F7009D">
            <w:pPr>
              <w:pStyle w:val="TabellRader"/>
              <w:rPr>
                <w:szCs w:val="16"/>
              </w:rPr>
            </w:pPr>
            <w:r>
              <w:t>5,5</w:t>
            </w:r>
          </w:p>
        </w:tc>
        <w:tc>
          <w:tcPr>
            <w:tcW w:w="399" w:type="dxa"/>
            <w:tcBorders>
              <w:bottom w:val="single" w:sz="12" w:space="0" w:color="auto"/>
            </w:tcBorders>
            <w:tcMar>
              <w:left w:w="28" w:type="dxa"/>
              <w:right w:w="28" w:type="dxa"/>
            </w:tcMar>
          </w:tcPr>
          <w:p w14:paraId="7F4C8C26" w14:textId="70B1986E" w:rsidR="00F7009D" w:rsidRDefault="009D6872" w:rsidP="00F7009D">
            <w:pPr>
              <w:pStyle w:val="TabellRader"/>
              <w:rPr>
                <w:szCs w:val="16"/>
              </w:rPr>
            </w:pPr>
            <w:r>
              <w:t>5,5</w:t>
            </w:r>
          </w:p>
        </w:tc>
        <w:tc>
          <w:tcPr>
            <w:tcW w:w="399" w:type="dxa"/>
            <w:tcBorders>
              <w:bottom w:val="single" w:sz="12" w:space="0" w:color="auto"/>
            </w:tcBorders>
            <w:tcMar>
              <w:left w:w="28" w:type="dxa"/>
              <w:right w:w="28" w:type="dxa"/>
            </w:tcMar>
          </w:tcPr>
          <w:p w14:paraId="36A97A60" w14:textId="552A28D1" w:rsidR="00F7009D" w:rsidRDefault="009D6872" w:rsidP="00F7009D">
            <w:pPr>
              <w:pStyle w:val="TabellRader"/>
              <w:rPr>
                <w:szCs w:val="16"/>
              </w:rPr>
            </w:pPr>
            <w:r>
              <w:t>5,5</w:t>
            </w:r>
          </w:p>
        </w:tc>
        <w:tc>
          <w:tcPr>
            <w:tcW w:w="399" w:type="dxa"/>
            <w:tcBorders>
              <w:bottom w:val="single" w:sz="12" w:space="0" w:color="auto"/>
            </w:tcBorders>
            <w:tcMar>
              <w:left w:w="28" w:type="dxa"/>
              <w:right w:w="28" w:type="dxa"/>
            </w:tcMar>
          </w:tcPr>
          <w:p w14:paraId="1EC8965C" w14:textId="6155740D" w:rsidR="00F7009D" w:rsidRDefault="009D6872" w:rsidP="00F7009D">
            <w:pPr>
              <w:pStyle w:val="TabellRader"/>
              <w:rPr>
                <w:szCs w:val="16"/>
              </w:rPr>
            </w:pPr>
            <w:r>
              <w:t>5,5</w:t>
            </w:r>
          </w:p>
        </w:tc>
        <w:tc>
          <w:tcPr>
            <w:tcW w:w="399" w:type="dxa"/>
            <w:tcBorders>
              <w:bottom w:val="single" w:sz="12" w:space="0" w:color="auto"/>
            </w:tcBorders>
            <w:tcMar>
              <w:left w:w="28" w:type="dxa"/>
              <w:right w:w="28" w:type="dxa"/>
            </w:tcMar>
          </w:tcPr>
          <w:p w14:paraId="103D06F7" w14:textId="31DCA699" w:rsidR="00F7009D" w:rsidRDefault="009D6872" w:rsidP="00F7009D">
            <w:pPr>
              <w:pStyle w:val="TabellRader"/>
              <w:rPr>
                <w:szCs w:val="16"/>
              </w:rPr>
            </w:pPr>
            <w:r>
              <w:t>5,5</w:t>
            </w:r>
          </w:p>
        </w:tc>
      </w:tr>
      <w:tr w:rsidR="00F7009D" w14:paraId="784D3679" w14:textId="77777777" w:rsidTr="00F7009D">
        <w:tc>
          <w:tcPr>
            <w:tcW w:w="1591" w:type="dxa"/>
            <w:tcBorders>
              <w:top w:val="single" w:sz="12" w:space="0" w:color="auto"/>
              <w:bottom w:val="single" w:sz="18" w:space="0" w:color="auto"/>
            </w:tcBorders>
            <w:tcMar>
              <w:left w:w="28" w:type="dxa"/>
              <w:right w:w="28" w:type="dxa"/>
            </w:tcMar>
            <w:vAlign w:val="bottom"/>
          </w:tcPr>
          <w:p w14:paraId="24D3F1DC" w14:textId="77777777" w:rsidR="00F7009D" w:rsidRDefault="009D6872" w:rsidP="00F7009D">
            <w:pPr>
              <w:pStyle w:val="TabellSlutsumma"/>
              <w:keepNext/>
              <w:keepLines/>
              <w:jc w:val="left"/>
            </w:pPr>
            <w:r>
              <w:t>Summa</w:t>
            </w:r>
          </w:p>
        </w:tc>
        <w:tc>
          <w:tcPr>
            <w:tcW w:w="398" w:type="dxa"/>
            <w:tcBorders>
              <w:top w:val="single" w:sz="12" w:space="0" w:color="auto"/>
              <w:bottom w:val="single" w:sz="18" w:space="0" w:color="auto"/>
            </w:tcBorders>
            <w:tcMar>
              <w:left w:w="28" w:type="dxa"/>
              <w:right w:w="28" w:type="dxa"/>
            </w:tcMar>
          </w:tcPr>
          <w:p w14:paraId="71F242BC" w14:textId="28E0B68B" w:rsidR="00F7009D" w:rsidRDefault="009D6872" w:rsidP="00F7009D">
            <w:pPr>
              <w:pStyle w:val="TabellSlutsumma"/>
              <w:rPr>
                <w:b w:val="0"/>
                <w:bCs/>
                <w:szCs w:val="16"/>
              </w:rPr>
            </w:pPr>
            <w:r>
              <w:t>28,7</w:t>
            </w:r>
          </w:p>
        </w:tc>
        <w:tc>
          <w:tcPr>
            <w:tcW w:w="399" w:type="dxa"/>
            <w:tcBorders>
              <w:top w:val="single" w:sz="12" w:space="0" w:color="auto"/>
              <w:bottom w:val="single" w:sz="18" w:space="0" w:color="auto"/>
            </w:tcBorders>
            <w:tcMar>
              <w:left w:w="28" w:type="dxa"/>
              <w:right w:w="28" w:type="dxa"/>
            </w:tcMar>
          </w:tcPr>
          <w:p w14:paraId="75F720E0" w14:textId="3D4D640E" w:rsidR="00F7009D" w:rsidRDefault="009D6872" w:rsidP="00F7009D">
            <w:pPr>
              <w:pStyle w:val="TabellSlutsumma"/>
              <w:rPr>
                <w:b w:val="0"/>
                <w:bCs/>
                <w:szCs w:val="16"/>
              </w:rPr>
            </w:pPr>
            <w:r>
              <w:t>30,8</w:t>
            </w:r>
          </w:p>
        </w:tc>
        <w:tc>
          <w:tcPr>
            <w:tcW w:w="399" w:type="dxa"/>
            <w:tcBorders>
              <w:top w:val="single" w:sz="12" w:space="0" w:color="auto"/>
              <w:bottom w:val="single" w:sz="18" w:space="0" w:color="auto"/>
            </w:tcBorders>
            <w:tcMar>
              <w:left w:w="28" w:type="dxa"/>
              <w:right w:w="28" w:type="dxa"/>
            </w:tcMar>
          </w:tcPr>
          <w:p w14:paraId="24B537E0" w14:textId="077B0B46" w:rsidR="00F7009D" w:rsidRDefault="009D6872" w:rsidP="00F7009D">
            <w:pPr>
              <w:pStyle w:val="TabellSlutsumma"/>
              <w:rPr>
                <w:b w:val="0"/>
                <w:bCs/>
                <w:szCs w:val="16"/>
              </w:rPr>
            </w:pPr>
            <w:r>
              <w:t>31,0</w:t>
            </w:r>
          </w:p>
        </w:tc>
        <w:tc>
          <w:tcPr>
            <w:tcW w:w="399" w:type="dxa"/>
            <w:tcBorders>
              <w:top w:val="single" w:sz="12" w:space="0" w:color="auto"/>
              <w:bottom w:val="single" w:sz="18" w:space="0" w:color="auto"/>
            </w:tcBorders>
            <w:tcMar>
              <w:left w:w="28" w:type="dxa"/>
              <w:right w:w="28" w:type="dxa"/>
            </w:tcMar>
          </w:tcPr>
          <w:p w14:paraId="572D41A6" w14:textId="50B89A78" w:rsidR="00F7009D" w:rsidRDefault="009D6872" w:rsidP="00F7009D">
            <w:pPr>
              <w:pStyle w:val="TabellSlutsumma"/>
              <w:rPr>
                <w:b w:val="0"/>
                <w:bCs/>
                <w:szCs w:val="16"/>
              </w:rPr>
            </w:pPr>
            <w:r>
              <w:t>31,6</w:t>
            </w:r>
          </w:p>
        </w:tc>
        <w:tc>
          <w:tcPr>
            <w:tcW w:w="399" w:type="dxa"/>
            <w:tcBorders>
              <w:top w:val="single" w:sz="12" w:space="0" w:color="auto"/>
              <w:bottom w:val="single" w:sz="18" w:space="0" w:color="auto"/>
            </w:tcBorders>
            <w:tcMar>
              <w:left w:w="28" w:type="dxa"/>
              <w:right w:w="28" w:type="dxa"/>
            </w:tcMar>
          </w:tcPr>
          <w:p w14:paraId="7E3C5CC3" w14:textId="195281D8" w:rsidR="00F7009D" w:rsidRDefault="009D6872" w:rsidP="00F7009D">
            <w:pPr>
              <w:pStyle w:val="TabellSlutsumma"/>
              <w:rPr>
                <w:b w:val="0"/>
                <w:bCs/>
                <w:szCs w:val="16"/>
              </w:rPr>
            </w:pPr>
            <w:r>
              <w:t>32,1</w:t>
            </w:r>
          </w:p>
        </w:tc>
        <w:tc>
          <w:tcPr>
            <w:tcW w:w="399" w:type="dxa"/>
            <w:tcBorders>
              <w:top w:val="single" w:sz="12" w:space="0" w:color="auto"/>
              <w:bottom w:val="single" w:sz="18" w:space="0" w:color="auto"/>
            </w:tcBorders>
            <w:tcMar>
              <w:left w:w="28" w:type="dxa"/>
              <w:right w:w="28" w:type="dxa"/>
            </w:tcMar>
          </w:tcPr>
          <w:p w14:paraId="6CBF8E69" w14:textId="371FF44F" w:rsidR="00F7009D" w:rsidRDefault="009D6872" w:rsidP="00F7009D">
            <w:pPr>
              <w:pStyle w:val="TabellSlutsumma"/>
              <w:rPr>
                <w:b w:val="0"/>
                <w:bCs/>
                <w:szCs w:val="16"/>
              </w:rPr>
            </w:pPr>
            <w:r>
              <w:t>32,7</w:t>
            </w:r>
          </w:p>
        </w:tc>
        <w:tc>
          <w:tcPr>
            <w:tcW w:w="399" w:type="dxa"/>
            <w:tcBorders>
              <w:top w:val="single" w:sz="12" w:space="0" w:color="auto"/>
              <w:bottom w:val="single" w:sz="18" w:space="0" w:color="auto"/>
            </w:tcBorders>
            <w:tcMar>
              <w:left w:w="28" w:type="dxa"/>
              <w:right w:w="28" w:type="dxa"/>
            </w:tcMar>
          </w:tcPr>
          <w:p w14:paraId="0BC74FCE" w14:textId="06745AD4" w:rsidR="00F7009D" w:rsidRDefault="009D6872" w:rsidP="00F7009D">
            <w:pPr>
              <w:pStyle w:val="TabellSlutsumma"/>
              <w:rPr>
                <w:b w:val="0"/>
                <w:bCs/>
                <w:szCs w:val="16"/>
              </w:rPr>
            </w:pPr>
            <w:r>
              <w:t>33,9</w:t>
            </w:r>
          </w:p>
        </w:tc>
      </w:tr>
    </w:tbl>
    <w:p w14:paraId="452FB957" w14:textId="77777777" w:rsidR="00F7009D" w:rsidRDefault="009D6872" w:rsidP="00F7009D">
      <w:pPr>
        <w:pStyle w:val="TabellFotnot"/>
        <w:spacing w:before="20"/>
      </w:pPr>
      <w:r>
        <w:t>Anm.: Beloppen är avrundade och summerar därför inte alltid.</w:t>
      </w:r>
    </w:p>
    <w:p w14:paraId="52E62256" w14:textId="77777777" w:rsidR="00F7009D" w:rsidRDefault="009D6872" w:rsidP="00F7009D">
      <w:pPr>
        <w:pStyle w:val="TabellFotnot"/>
        <w:spacing w:before="20"/>
      </w:pPr>
      <w:r>
        <w:t>Källor: Skatteverket och egna beräkningar.</w:t>
      </w:r>
    </w:p>
    <w:p w14:paraId="4F5339F9" w14:textId="4670B5F5" w:rsidR="00F7009D" w:rsidRDefault="009D6872" w:rsidP="00F7009D">
      <w:pPr>
        <w:pStyle w:val="Rubrik3"/>
      </w:pPr>
      <w:bookmarkStart w:id="341" w:name="_Toc384401517"/>
      <w:r w:rsidRPr="009D7B54">
        <w:t>Skatt på konsumtion och insatsvaror</w:t>
      </w:r>
      <w:bookmarkEnd w:id="341"/>
    </w:p>
    <w:p w14:paraId="50EB5B09" w14:textId="6A433437" w:rsidR="00F7009D" w:rsidRDefault="009D6872" w:rsidP="00F7009D">
      <w:pPr>
        <w:pStyle w:val="Brdtext"/>
      </w:pPr>
      <w:r w:rsidRPr="00DA504D">
        <w:t>Skatt på konsumtion och insatsvaror består av mervärdesskatt och punktskatter. År 2014 be</w:t>
      </w:r>
      <w:r>
        <w:softHyphen/>
      </w:r>
      <w:r w:rsidRPr="00DA504D">
        <w:t xml:space="preserve">räknas intäkterna från skatt på konsumtion och insatsvaror uppgå till 477 miljarder kronor, för att därefter öka med </w:t>
      </w:r>
      <w:r>
        <w:t xml:space="preserve">runt </w:t>
      </w:r>
      <w:r w:rsidRPr="00DA504D">
        <w:t xml:space="preserve">4 procent per år och uppgå till 564 miljarder kronor 2018. Prognosen för intäkterna från skatt på konsumtion och insatsvaror redovisas i </w:t>
      </w:r>
      <w:r w:rsidRPr="00DA504D">
        <w:fldChar w:fldCharType="begin"/>
      </w:r>
      <w:r w:rsidRPr="00DA504D">
        <w:instrText xml:space="preserve"> REF  _Ref382937547 \* Lower \h </w:instrText>
      </w:r>
      <w:r>
        <w:instrText xml:space="preserve"> \* MERGEFORMAT </w:instrText>
      </w:r>
      <w:r w:rsidRPr="00DA504D">
        <w:fldChar w:fldCharType="separate"/>
      </w:r>
      <w:r w:rsidR="004642B5">
        <w:t xml:space="preserve">tabell </w:t>
      </w:r>
      <w:r w:rsidR="004642B5" w:rsidRPr="004642B5">
        <w:rPr>
          <w:bCs/>
          <w:noProof/>
        </w:rPr>
        <w:t>5</w:t>
      </w:r>
      <w:r w:rsidR="004642B5">
        <w:t>.</w:t>
      </w:r>
      <w:r w:rsidR="004642B5">
        <w:rPr>
          <w:noProof/>
        </w:rPr>
        <w:t>8</w:t>
      </w:r>
      <w:r w:rsidRPr="00DA504D">
        <w:fldChar w:fldCharType="end"/>
      </w:r>
      <w:r w:rsidRPr="00DA504D">
        <w:t>.</w:t>
      </w:r>
    </w:p>
    <w:p w14:paraId="7EC70874" w14:textId="77777777" w:rsidR="00F7009D" w:rsidRDefault="00F7009D" w:rsidP="00F7009D">
      <w:pPr>
        <w:pStyle w:val="Brdtextmedindrag"/>
      </w:pPr>
    </w:p>
    <w:p w14:paraId="77BBB358" w14:textId="7A744F20" w:rsidR="00F7009D" w:rsidRDefault="009D6872" w:rsidP="00F7009D">
      <w:pPr>
        <w:pStyle w:val="TabellRubrik"/>
      </w:pPr>
      <w:bookmarkStart w:id="342" w:name="_Ref382937547"/>
      <w:bookmarkStart w:id="343" w:name="_Toc384401664"/>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5</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8</w:t>
      </w:r>
      <w:r w:rsidR="0009067D">
        <w:rPr>
          <w:noProof/>
        </w:rPr>
        <w:fldChar w:fldCharType="end"/>
      </w:r>
      <w:bookmarkEnd w:id="342"/>
      <w:r>
        <w:t xml:space="preserve"> Skatt på konsumtion och insatsvaror 2012–2018</w:t>
      </w:r>
      <w:bookmarkEnd w:id="343"/>
    </w:p>
    <w:p w14:paraId="6A1AF67A" w14:textId="39837393" w:rsidR="00F7009D" w:rsidRDefault="009D6872" w:rsidP="00F7009D">
      <w:pPr>
        <w:pStyle w:val="TabellUnderrubrik"/>
      </w:pPr>
      <w:bookmarkStart w:id="344" w:name="_Toc274380832"/>
      <w:r>
        <w:t>Miljarder kronor och årlig procentuell förändring</w:t>
      </w:r>
      <w:bookmarkEnd w:id="344"/>
    </w:p>
    <w:tbl>
      <w:tblPr>
        <w:tblW w:w="5000" w:type="pct"/>
        <w:tblLook w:val="0000" w:firstRow="0" w:lastRow="0" w:firstColumn="0" w:lastColumn="0" w:noHBand="0" w:noVBand="0"/>
      </w:tblPr>
      <w:tblGrid>
        <w:gridCol w:w="1457"/>
        <w:gridCol w:w="458"/>
        <w:gridCol w:w="422"/>
        <w:gridCol w:w="422"/>
        <w:gridCol w:w="422"/>
        <w:gridCol w:w="422"/>
        <w:gridCol w:w="422"/>
        <w:gridCol w:w="426"/>
      </w:tblGrid>
      <w:tr w:rsidR="00F7009D" w14:paraId="251E4D6B" w14:textId="77777777" w:rsidTr="00F7009D">
        <w:tc>
          <w:tcPr>
            <w:tcW w:w="1637" w:type="pct"/>
            <w:tcMar>
              <w:left w:w="57" w:type="dxa"/>
              <w:right w:w="57" w:type="dxa"/>
            </w:tcMar>
            <w:vAlign w:val="bottom"/>
          </w:tcPr>
          <w:p w14:paraId="276EA10E" w14:textId="77777777" w:rsidR="00F7009D" w:rsidRDefault="00F7009D" w:rsidP="00F7009D">
            <w:pPr>
              <w:pStyle w:val="TabellHuvud"/>
              <w:keepNext/>
              <w:keepLines/>
              <w:jc w:val="left"/>
            </w:pPr>
          </w:p>
        </w:tc>
        <w:tc>
          <w:tcPr>
            <w:tcW w:w="514" w:type="pct"/>
            <w:tcMar>
              <w:left w:w="57" w:type="dxa"/>
              <w:right w:w="57" w:type="dxa"/>
            </w:tcMar>
          </w:tcPr>
          <w:p w14:paraId="5A255DCB" w14:textId="77777777" w:rsidR="00F7009D" w:rsidRDefault="009D6872" w:rsidP="00F7009D">
            <w:pPr>
              <w:pStyle w:val="TabellHuvud"/>
              <w:keepNext/>
              <w:keepLines/>
            </w:pPr>
            <w:r>
              <w:t>Utfall</w:t>
            </w:r>
          </w:p>
        </w:tc>
        <w:tc>
          <w:tcPr>
            <w:tcW w:w="2849" w:type="pct"/>
            <w:gridSpan w:val="6"/>
            <w:tcBorders>
              <w:bottom w:val="single" w:sz="4" w:space="0" w:color="auto"/>
            </w:tcBorders>
            <w:tcMar>
              <w:left w:w="57" w:type="dxa"/>
              <w:right w:w="57" w:type="dxa"/>
            </w:tcMar>
          </w:tcPr>
          <w:p w14:paraId="668C0810" w14:textId="77777777" w:rsidR="00F7009D" w:rsidRDefault="009D6872" w:rsidP="00F7009D">
            <w:pPr>
              <w:pStyle w:val="TabellHuvud"/>
              <w:keepNext/>
              <w:keepLines/>
              <w:jc w:val="left"/>
            </w:pPr>
            <w:r>
              <w:t>Prognos</w:t>
            </w:r>
          </w:p>
        </w:tc>
      </w:tr>
      <w:tr w:rsidR="00F7009D" w14:paraId="6E8A68D3" w14:textId="77777777" w:rsidTr="00F7009D">
        <w:tc>
          <w:tcPr>
            <w:tcW w:w="1637" w:type="pct"/>
            <w:tcBorders>
              <w:bottom w:val="single" w:sz="18" w:space="0" w:color="auto"/>
            </w:tcBorders>
            <w:tcMar>
              <w:left w:w="57" w:type="dxa"/>
              <w:right w:w="57" w:type="dxa"/>
            </w:tcMar>
            <w:vAlign w:val="bottom"/>
          </w:tcPr>
          <w:p w14:paraId="168CC22A" w14:textId="77777777" w:rsidR="00F7009D" w:rsidRDefault="00F7009D" w:rsidP="00F7009D">
            <w:pPr>
              <w:pStyle w:val="TabellHuvud"/>
              <w:keepNext/>
              <w:keepLines/>
              <w:jc w:val="left"/>
            </w:pPr>
          </w:p>
        </w:tc>
        <w:tc>
          <w:tcPr>
            <w:tcW w:w="514" w:type="pct"/>
            <w:tcBorders>
              <w:bottom w:val="single" w:sz="18" w:space="0" w:color="auto"/>
            </w:tcBorders>
            <w:tcMar>
              <w:left w:w="57" w:type="dxa"/>
              <w:right w:w="57" w:type="dxa"/>
            </w:tcMar>
          </w:tcPr>
          <w:p w14:paraId="310172E4" w14:textId="7F7D6E93" w:rsidR="00F7009D" w:rsidRDefault="009D6872" w:rsidP="00F7009D">
            <w:pPr>
              <w:pStyle w:val="TabellHuvud"/>
              <w:keepNext/>
              <w:keepLines/>
            </w:pPr>
            <w:r>
              <w:t>2012</w:t>
            </w:r>
          </w:p>
        </w:tc>
        <w:tc>
          <w:tcPr>
            <w:tcW w:w="474" w:type="pct"/>
            <w:tcBorders>
              <w:top w:val="single" w:sz="4" w:space="0" w:color="auto"/>
              <w:bottom w:val="single" w:sz="18" w:space="0" w:color="auto"/>
            </w:tcBorders>
            <w:tcMar>
              <w:left w:w="57" w:type="dxa"/>
              <w:right w:w="57" w:type="dxa"/>
            </w:tcMar>
          </w:tcPr>
          <w:p w14:paraId="1FA1600F" w14:textId="5A6663FF" w:rsidR="00F7009D" w:rsidRDefault="009D6872" w:rsidP="00F7009D">
            <w:pPr>
              <w:pStyle w:val="TabellHuvud"/>
              <w:keepNext/>
              <w:keepLines/>
            </w:pPr>
            <w:r>
              <w:t>2013</w:t>
            </w:r>
          </w:p>
        </w:tc>
        <w:tc>
          <w:tcPr>
            <w:tcW w:w="474" w:type="pct"/>
            <w:tcBorders>
              <w:top w:val="single" w:sz="4" w:space="0" w:color="auto"/>
              <w:bottom w:val="single" w:sz="18" w:space="0" w:color="auto"/>
            </w:tcBorders>
            <w:tcMar>
              <w:left w:w="57" w:type="dxa"/>
              <w:right w:w="57" w:type="dxa"/>
            </w:tcMar>
          </w:tcPr>
          <w:p w14:paraId="0CEEE104" w14:textId="2717046F" w:rsidR="00F7009D" w:rsidRDefault="009D6872" w:rsidP="00F7009D">
            <w:pPr>
              <w:pStyle w:val="TabellHuvud"/>
              <w:keepNext/>
              <w:keepLines/>
            </w:pPr>
            <w:r>
              <w:t>2014</w:t>
            </w:r>
          </w:p>
        </w:tc>
        <w:tc>
          <w:tcPr>
            <w:tcW w:w="474" w:type="pct"/>
            <w:tcBorders>
              <w:top w:val="single" w:sz="4" w:space="0" w:color="auto"/>
              <w:bottom w:val="single" w:sz="18" w:space="0" w:color="auto"/>
            </w:tcBorders>
            <w:tcMar>
              <w:left w:w="57" w:type="dxa"/>
              <w:right w:w="57" w:type="dxa"/>
            </w:tcMar>
          </w:tcPr>
          <w:p w14:paraId="433B0775" w14:textId="432CEC1B" w:rsidR="00F7009D" w:rsidRDefault="009D6872" w:rsidP="00F7009D">
            <w:pPr>
              <w:pStyle w:val="TabellHuvud"/>
              <w:keepNext/>
              <w:keepLines/>
            </w:pPr>
            <w:r>
              <w:t>2015</w:t>
            </w:r>
          </w:p>
        </w:tc>
        <w:tc>
          <w:tcPr>
            <w:tcW w:w="474" w:type="pct"/>
            <w:tcBorders>
              <w:top w:val="single" w:sz="4" w:space="0" w:color="auto"/>
              <w:bottom w:val="single" w:sz="18" w:space="0" w:color="auto"/>
            </w:tcBorders>
            <w:tcMar>
              <w:left w:w="57" w:type="dxa"/>
              <w:right w:w="57" w:type="dxa"/>
            </w:tcMar>
          </w:tcPr>
          <w:p w14:paraId="4A99E566" w14:textId="1A6FFC61" w:rsidR="00F7009D" w:rsidRDefault="009D6872" w:rsidP="00F7009D">
            <w:pPr>
              <w:pStyle w:val="TabellHuvud"/>
              <w:keepNext/>
              <w:keepLines/>
            </w:pPr>
            <w:r>
              <w:t>2016</w:t>
            </w:r>
          </w:p>
        </w:tc>
        <w:tc>
          <w:tcPr>
            <w:tcW w:w="474" w:type="pct"/>
            <w:tcBorders>
              <w:top w:val="single" w:sz="4" w:space="0" w:color="auto"/>
              <w:bottom w:val="single" w:sz="18" w:space="0" w:color="auto"/>
            </w:tcBorders>
            <w:tcMar>
              <w:left w:w="57" w:type="dxa"/>
              <w:right w:w="57" w:type="dxa"/>
            </w:tcMar>
          </w:tcPr>
          <w:p w14:paraId="0D02685A" w14:textId="5EFA65B8" w:rsidR="00F7009D" w:rsidRDefault="009D6872" w:rsidP="00F7009D">
            <w:pPr>
              <w:pStyle w:val="TabellHuvud"/>
              <w:keepNext/>
              <w:keepLines/>
            </w:pPr>
            <w:r>
              <w:t>2017</w:t>
            </w:r>
          </w:p>
        </w:tc>
        <w:tc>
          <w:tcPr>
            <w:tcW w:w="479" w:type="pct"/>
            <w:tcBorders>
              <w:top w:val="single" w:sz="4" w:space="0" w:color="auto"/>
              <w:bottom w:val="single" w:sz="18" w:space="0" w:color="auto"/>
            </w:tcBorders>
            <w:tcMar>
              <w:left w:w="57" w:type="dxa"/>
              <w:right w:w="57" w:type="dxa"/>
            </w:tcMar>
          </w:tcPr>
          <w:p w14:paraId="306A068F" w14:textId="784F66EF" w:rsidR="00F7009D" w:rsidRDefault="009D6872" w:rsidP="00F7009D">
            <w:pPr>
              <w:pStyle w:val="TabellHuvud"/>
              <w:keepNext/>
              <w:keepLines/>
            </w:pPr>
            <w:r>
              <w:t>2018</w:t>
            </w:r>
          </w:p>
        </w:tc>
      </w:tr>
      <w:tr w:rsidR="00F7009D" w14:paraId="5501FE39" w14:textId="77777777" w:rsidTr="00F7009D">
        <w:tc>
          <w:tcPr>
            <w:tcW w:w="1637" w:type="pct"/>
            <w:tcBorders>
              <w:top w:val="single" w:sz="18" w:space="0" w:color="auto"/>
            </w:tcBorders>
            <w:tcMar>
              <w:left w:w="57" w:type="dxa"/>
              <w:right w:w="57" w:type="dxa"/>
            </w:tcMar>
            <w:vAlign w:val="bottom"/>
          </w:tcPr>
          <w:p w14:paraId="4EE44E6D" w14:textId="77777777" w:rsidR="00F7009D" w:rsidRPr="00BA2EA6" w:rsidRDefault="009D6872" w:rsidP="00F7009D">
            <w:pPr>
              <w:pStyle w:val="TabellRader"/>
              <w:keepNext/>
              <w:keepLines/>
              <w:jc w:val="left"/>
              <w:rPr>
                <w:b/>
              </w:rPr>
            </w:pPr>
            <w:r>
              <w:rPr>
                <w:b/>
              </w:rPr>
              <w:t>Skatt på konsumtion och insatsvaror</w:t>
            </w:r>
          </w:p>
        </w:tc>
        <w:tc>
          <w:tcPr>
            <w:tcW w:w="514" w:type="pct"/>
            <w:tcBorders>
              <w:top w:val="single" w:sz="18" w:space="0" w:color="auto"/>
            </w:tcBorders>
            <w:tcMar>
              <w:left w:w="28" w:type="dxa"/>
              <w:right w:w="28" w:type="dxa"/>
            </w:tcMar>
            <w:vAlign w:val="bottom"/>
          </w:tcPr>
          <w:p w14:paraId="27A19B78" w14:textId="4500B196" w:rsidR="00F7009D" w:rsidRPr="003142D7" w:rsidRDefault="009D6872" w:rsidP="00F7009D">
            <w:pPr>
              <w:pStyle w:val="TabellSlutsumma"/>
              <w:rPr>
                <w:b w:val="0"/>
              </w:rPr>
            </w:pPr>
            <w:r>
              <w:t>45</w:t>
            </w:r>
            <w:r>
              <w:rPr>
                <w:b w:val="0"/>
              </w:rPr>
              <w:t>3</w:t>
            </w:r>
          </w:p>
        </w:tc>
        <w:tc>
          <w:tcPr>
            <w:tcW w:w="474" w:type="pct"/>
            <w:tcBorders>
              <w:top w:val="single" w:sz="18" w:space="0" w:color="auto"/>
            </w:tcBorders>
            <w:tcMar>
              <w:left w:w="57" w:type="dxa"/>
              <w:right w:w="57" w:type="dxa"/>
            </w:tcMar>
            <w:vAlign w:val="bottom"/>
          </w:tcPr>
          <w:p w14:paraId="7DD60556" w14:textId="61B79649" w:rsidR="00F7009D" w:rsidRPr="003142D7" w:rsidRDefault="009D6872" w:rsidP="00F7009D">
            <w:pPr>
              <w:pStyle w:val="TabellSlutsumma"/>
              <w:rPr>
                <w:b w:val="0"/>
              </w:rPr>
            </w:pPr>
            <w:r>
              <w:t>4</w:t>
            </w:r>
            <w:r>
              <w:rPr>
                <w:b w:val="0"/>
              </w:rPr>
              <w:t>63</w:t>
            </w:r>
          </w:p>
        </w:tc>
        <w:tc>
          <w:tcPr>
            <w:tcW w:w="474" w:type="pct"/>
            <w:tcBorders>
              <w:top w:val="single" w:sz="18" w:space="0" w:color="auto"/>
            </w:tcBorders>
            <w:tcMar>
              <w:left w:w="57" w:type="dxa"/>
              <w:right w:w="57" w:type="dxa"/>
            </w:tcMar>
            <w:vAlign w:val="bottom"/>
          </w:tcPr>
          <w:p w14:paraId="16979DAB" w14:textId="2B131B43" w:rsidR="00F7009D" w:rsidRPr="003142D7" w:rsidRDefault="009D6872" w:rsidP="00F7009D">
            <w:pPr>
              <w:pStyle w:val="TabellSlutsumma"/>
              <w:rPr>
                <w:b w:val="0"/>
              </w:rPr>
            </w:pPr>
            <w:r>
              <w:t>4</w:t>
            </w:r>
            <w:r>
              <w:rPr>
                <w:b w:val="0"/>
              </w:rPr>
              <w:t>77</w:t>
            </w:r>
          </w:p>
        </w:tc>
        <w:tc>
          <w:tcPr>
            <w:tcW w:w="474" w:type="pct"/>
            <w:tcBorders>
              <w:top w:val="single" w:sz="18" w:space="0" w:color="auto"/>
            </w:tcBorders>
            <w:tcMar>
              <w:left w:w="57" w:type="dxa"/>
              <w:right w:w="57" w:type="dxa"/>
            </w:tcMar>
            <w:vAlign w:val="bottom"/>
          </w:tcPr>
          <w:p w14:paraId="5188727A" w14:textId="02336005" w:rsidR="00F7009D" w:rsidRPr="003142D7" w:rsidRDefault="009D6872" w:rsidP="00F7009D">
            <w:pPr>
              <w:pStyle w:val="TabellSlutsumma"/>
              <w:rPr>
                <w:b w:val="0"/>
              </w:rPr>
            </w:pPr>
            <w:r>
              <w:t>4</w:t>
            </w:r>
            <w:r>
              <w:rPr>
                <w:b w:val="0"/>
              </w:rPr>
              <w:t>98</w:t>
            </w:r>
          </w:p>
        </w:tc>
        <w:tc>
          <w:tcPr>
            <w:tcW w:w="474" w:type="pct"/>
            <w:tcBorders>
              <w:top w:val="single" w:sz="18" w:space="0" w:color="auto"/>
            </w:tcBorders>
            <w:tcMar>
              <w:left w:w="57" w:type="dxa"/>
              <w:right w:w="57" w:type="dxa"/>
            </w:tcMar>
            <w:vAlign w:val="bottom"/>
          </w:tcPr>
          <w:p w14:paraId="7A9C857D" w14:textId="68596C51" w:rsidR="00F7009D" w:rsidRPr="003142D7" w:rsidRDefault="009D6872" w:rsidP="00F7009D">
            <w:pPr>
              <w:pStyle w:val="TabellSlutsumma"/>
              <w:rPr>
                <w:b w:val="0"/>
              </w:rPr>
            </w:pPr>
            <w:r>
              <w:t>5</w:t>
            </w:r>
            <w:r>
              <w:rPr>
                <w:b w:val="0"/>
              </w:rPr>
              <w:t>21</w:t>
            </w:r>
          </w:p>
        </w:tc>
        <w:tc>
          <w:tcPr>
            <w:tcW w:w="474" w:type="pct"/>
            <w:tcBorders>
              <w:top w:val="single" w:sz="18" w:space="0" w:color="auto"/>
            </w:tcBorders>
            <w:tcMar>
              <w:left w:w="57" w:type="dxa"/>
              <w:right w:w="57" w:type="dxa"/>
            </w:tcMar>
            <w:vAlign w:val="bottom"/>
          </w:tcPr>
          <w:p w14:paraId="61B9FE13" w14:textId="22DC7E5D" w:rsidR="00F7009D" w:rsidRPr="003142D7" w:rsidRDefault="009D6872" w:rsidP="00F7009D">
            <w:pPr>
              <w:pStyle w:val="TabellSlutsumma"/>
              <w:rPr>
                <w:b w:val="0"/>
              </w:rPr>
            </w:pPr>
            <w:r>
              <w:t>5</w:t>
            </w:r>
            <w:r>
              <w:rPr>
                <w:b w:val="0"/>
              </w:rPr>
              <w:t>43</w:t>
            </w:r>
          </w:p>
        </w:tc>
        <w:tc>
          <w:tcPr>
            <w:tcW w:w="479" w:type="pct"/>
            <w:tcBorders>
              <w:top w:val="single" w:sz="18" w:space="0" w:color="auto"/>
            </w:tcBorders>
            <w:tcMar>
              <w:left w:w="57" w:type="dxa"/>
              <w:right w:w="57" w:type="dxa"/>
            </w:tcMar>
            <w:vAlign w:val="bottom"/>
          </w:tcPr>
          <w:p w14:paraId="37550DDF" w14:textId="42945D43" w:rsidR="00F7009D" w:rsidRPr="003142D7" w:rsidRDefault="009D6872" w:rsidP="00F7009D">
            <w:pPr>
              <w:pStyle w:val="TabellSlutsumma"/>
              <w:rPr>
                <w:b w:val="0"/>
              </w:rPr>
            </w:pPr>
            <w:r>
              <w:t>5</w:t>
            </w:r>
            <w:r>
              <w:rPr>
                <w:b w:val="0"/>
              </w:rPr>
              <w:t>64</w:t>
            </w:r>
          </w:p>
        </w:tc>
      </w:tr>
      <w:tr w:rsidR="00F7009D" w14:paraId="67F9B67F" w14:textId="77777777" w:rsidTr="00F7009D">
        <w:tc>
          <w:tcPr>
            <w:tcW w:w="1637" w:type="pct"/>
            <w:tcBorders>
              <w:bottom w:val="single" w:sz="12" w:space="0" w:color="auto"/>
            </w:tcBorders>
            <w:tcMar>
              <w:left w:w="57" w:type="dxa"/>
              <w:right w:w="57" w:type="dxa"/>
            </w:tcMar>
            <w:vAlign w:val="bottom"/>
          </w:tcPr>
          <w:p w14:paraId="4882C538" w14:textId="77777777" w:rsidR="00F7009D" w:rsidRPr="00EB560C" w:rsidRDefault="009D6872" w:rsidP="00F7009D">
            <w:pPr>
              <w:pStyle w:val="TabellRader"/>
              <w:keepNext/>
              <w:keepLines/>
              <w:jc w:val="left"/>
              <w:rPr>
                <w:b/>
              </w:rPr>
            </w:pPr>
            <w:r w:rsidRPr="00EB560C">
              <w:rPr>
                <w:b/>
              </w:rPr>
              <w:t>Utvecklingstakt (%)</w:t>
            </w:r>
          </w:p>
        </w:tc>
        <w:tc>
          <w:tcPr>
            <w:tcW w:w="514" w:type="pct"/>
            <w:tcBorders>
              <w:bottom w:val="single" w:sz="12" w:space="0" w:color="auto"/>
            </w:tcBorders>
            <w:tcMar>
              <w:left w:w="28" w:type="dxa"/>
              <w:right w:w="28" w:type="dxa"/>
            </w:tcMar>
            <w:vAlign w:val="bottom"/>
          </w:tcPr>
          <w:p w14:paraId="5BD4E07D" w14:textId="275E8E29" w:rsidR="00F7009D" w:rsidRPr="003142D7" w:rsidRDefault="009D6872" w:rsidP="00F7009D">
            <w:pPr>
              <w:pStyle w:val="TabellSlutsumma"/>
              <w:rPr>
                <w:b w:val="0"/>
              </w:rPr>
            </w:pPr>
            <w:r>
              <w:t>-0,5</w:t>
            </w:r>
          </w:p>
        </w:tc>
        <w:tc>
          <w:tcPr>
            <w:tcW w:w="474" w:type="pct"/>
            <w:tcBorders>
              <w:bottom w:val="single" w:sz="12" w:space="0" w:color="auto"/>
            </w:tcBorders>
            <w:tcMar>
              <w:left w:w="57" w:type="dxa"/>
              <w:right w:w="57" w:type="dxa"/>
            </w:tcMar>
            <w:vAlign w:val="bottom"/>
          </w:tcPr>
          <w:p w14:paraId="10B511E0" w14:textId="752A8D08" w:rsidR="00F7009D" w:rsidRPr="003142D7" w:rsidRDefault="009D6872" w:rsidP="00F7009D">
            <w:pPr>
              <w:pStyle w:val="TabellSlutsumma"/>
              <w:rPr>
                <w:b w:val="0"/>
              </w:rPr>
            </w:pPr>
            <w:r>
              <w:t>2,4</w:t>
            </w:r>
          </w:p>
        </w:tc>
        <w:tc>
          <w:tcPr>
            <w:tcW w:w="474" w:type="pct"/>
            <w:tcBorders>
              <w:bottom w:val="single" w:sz="12" w:space="0" w:color="auto"/>
            </w:tcBorders>
            <w:tcMar>
              <w:left w:w="57" w:type="dxa"/>
              <w:right w:w="57" w:type="dxa"/>
            </w:tcMar>
            <w:vAlign w:val="bottom"/>
          </w:tcPr>
          <w:p w14:paraId="0D7B7886" w14:textId="232E23E0" w:rsidR="00F7009D" w:rsidRPr="003142D7" w:rsidRDefault="009D6872" w:rsidP="00F7009D">
            <w:pPr>
              <w:pStyle w:val="TabellSlutsumma"/>
              <w:rPr>
                <w:b w:val="0"/>
              </w:rPr>
            </w:pPr>
            <w:r>
              <w:t>2,</w:t>
            </w:r>
            <w:r>
              <w:rPr>
                <w:b w:val="0"/>
              </w:rPr>
              <w:t>8</w:t>
            </w:r>
          </w:p>
        </w:tc>
        <w:tc>
          <w:tcPr>
            <w:tcW w:w="474" w:type="pct"/>
            <w:tcBorders>
              <w:bottom w:val="single" w:sz="12" w:space="0" w:color="auto"/>
            </w:tcBorders>
            <w:tcMar>
              <w:left w:w="57" w:type="dxa"/>
              <w:right w:w="57" w:type="dxa"/>
            </w:tcMar>
            <w:vAlign w:val="bottom"/>
          </w:tcPr>
          <w:p w14:paraId="54CB5E5B" w14:textId="2F964351" w:rsidR="00F7009D" w:rsidRPr="003142D7" w:rsidRDefault="009D6872" w:rsidP="00F7009D">
            <w:pPr>
              <w:pStyle w:val="TabellSlutsumma"/>
              <w:rPr>
                <w:b w:val="0"/>
              </w:rPr>
            </w:pPr>
            <w:r>
              <w:t>4,6</w:t>
            </w:r>
          </w:p>
        </w:tc>
        <w:tc>
          <w:tcPr>
            <w:tcW w:w="474" w:type="pct"/>
            <w:tcBorders>
              <w:bottom w:val="single" w:sz="12" w:space="0" w:color="auto"/>
            </w:tcBorders>
            <w:tcMar>
              <w:left w:w="57" w:type="dxa"/>
              <w:right w:w="57" w:type="dxa"/>
            </w:tcMar>
            <w:vAlign w:val="bottom"/>
          </w:tcPr>
          <w:p w14:paraId="18EFB34F" w14:textId="5D18C75C" w:rsidR="00F7009D" w:rsidRPr="003142D7" w:rsidRDefault="009D6872" w:rsidP="00F7009D">
            <w:pPr>
              <w:pStyle w:val="TabellSlutsumma"/>
              <w:rPr>
                <w:b w:val="0"/>
              </w:rPr>
            </w:pPr>
            <w:r>
              <w:t>4,</w:t>
            </w:r>
            <w:r>
              <w:rPr>
                <w:b w:val="0"/>
              </w:rPr>
              <w:t>5</w:t>
            </w:r>
          </w:p>
        </w:tc>
        <w:tc>
          <w:tcPr>
            <w:tcW w:w="474" w:type="pct"/>
            <w:tcBorders>
              <w:bottom w:val="single" w:sz="12" w:space="0" w:color="auto"/>
            </w:tcBorders>
            <w:tcMar>
              <w:left w:w="57" w:type="dxa"/>
              <w:right w:w="57" w:type="dxa"/>
            </w:tcMar>
            <w:vAlign w:val="bottom"/>
          </w:tcPr>
          <w:p w14:paraId="3EBEA6E8" w14:textId="349F99C0" w:rsidR="00F7009D" w:rsidRPr="003142D7" w:rsidRDefault="009D6872" w:rsidP="00F7009D">
            <w:pPr>
              <w:pStyle w:val="TabellSlutsumma"/>
              <w:rPr>
                <w:b w:val="0"/>
              </w:rPr>
            </w:pPr>
            <w:r>
              <w:t>4,</w:t>
            </w:r>
            <w:r>
              <w:rPr>
                <w:b w:val="0"/>
              </w:rPr>
              <w:t>2</w:t>
            </w:r>
          </w:p>
        </w:tc>
        <w:tc>
          <w:tcPr>
            <w:tcW w:w="479" w:type="pct"/>
            <w:tcBorders>
              <w:bottom w:val="single" w:sz="12" w:space="0" w:color="auto"/>
            </w:tcBorders>
            <w:tcMar>
              <w:left w:w="57" w:type="dxa"/>
              <w:right w:w="57" w:type="dxa"/>
            </w:tcMar>
            <w:vAlign w:val="bottom"/>
          </w:tcPr>
          <w:p w14:paraId="3315D784" w14:textId="46EB7FDC" w:rsidR="00F7009D" w:rsidRPr="003142D7" w:rsidRDefault="009D6872" w:rsidP="00F7009D">
            <w:pPr>
              <w:pStyle w:val="TabellSlutsumma"/>
              <w:rPr>
                <w:b w:val="0"/>
              </w:rPr>
            </w:pPr>
            <w:r>
              <w:t>3,9</w:t>
            </w:r>
          </w:p>
        </w:tc>
      </w:tr>
      <w:tr w:rsidR="00F7009D" w14:paraId="227CF6ED" w14:textId="77777777" w:rsidTr="00F7009D">
        <w:tc>
          <w:tcPr>
            <w:tcW w:w="1637" w:type="pct"/>
            <w:tcBorders>
              <w:top w:val="single" w:sz="12" w:space="0" w:color="auto"/>
            </w:tcBorders>
            <w:tcMar>
              <w:left w:w="57" w:type="dxa"/>
              <w:right w:w="57" w:type="dxa"/>
            </w:tcMar>
            <w:vAlign w:val="bottom"/>
          </w:tcPr>
          <w:p w14:paraId="71DB1447" w14:textId="77777777" w:rsidR="00F7009D" w:rsidRDefault="009D6872" w:rsidP="00F7009D">
            <w:pPr>
              <w:pStyle w:val="TabellRader"/>
              <w:keepNext/>
              <w:keepLines/>
              <w:jc w:val="left"/>
            </w:pPr>
            <w:r>
              <w:t>Mervärdesskatt</w:t>
            </w:r>
          </w:p>
        </w:tc>
        <w:tc>
          <w:tcPr>
            <w:tcW w:w="514" w:type="pct"/>
            <w:tcBorders>
              <w:top w:val="single" w:sz="12" w:space="0" w:color="auto"/>
            </w:tcBorders>
            <w:tcMar>
              <w:left w:w="28" w:type="dxa"/>
              <w:right w:w="28" w:type="dxa"/>
            </w:tcMar>
            <w:vAlign w:val="bottom"/>
          </w:tcPr>
          <w:p w14:paraId="7CA5E871" w14:textId="0A4E704B" w:rsidR="00F7009D" w:rsidRDefault="009D6872" w:rsidP="00F7009D">
            <w:pPr>
              <w:pStyle w:val="TabellRader"/>
            </w:pPr>
            <w:r>
              <w:t>331</w:t>
            </w:r>
          </w:p>
        </w:tc>
        <w:tc>
          <w:tcPr>
            <w:tcW w:w="474" w:type="pct"/>
            <w:tcBorders>
              <w:top w:val="single" w:sz="12" w:space="0" w:color="auto"/>
            </w:tcBorders>
            <w:tcMar>
              <w:left w:w="57" w:type="dxa"/>
              <w:right w:w="57" w:type="dxa"/>
            </w:tcMar>
            <w:vAlign w:val="bottom"/>
          </w:tcPr>
          <w:p w14:paraId="03D3329D" w14:textId="62B50D23" w:rsidR="00F7009D" w:rsidRDefault="009D6872" w:rsidP="00F7009D">
            <w:pPr>
              <w:pStyle w:val="TabellRader"/>
            </w:pPr>
            <w:r>
              <w:t>342</w:t>
            </w:r>
          </w:p>
        </w:tc>
        <w:tc>
          <w:tcPr>
            <w:tcW w:w="474" w:type="pct"/>
            <w:tcBorders>
              <w:top w:val="single" w:sz="12" w:space="0" w:color="auto"/>
            </w:tcBorders>
            <w:tcMar>
              <w:left w:w="57" w:type="dxa"/>
              <w:right w:w="57" w:type="dxa"/>
            </w:tcMar>
            <w:vAlign w:val="bottom"/>
          </w:tcPr>
          <w:p w14:paraId="58495261" w14:textId="00272DB1" w:rsidR="00F7009D" w:rsidRDefault="009D6872" w:rsidP="00F7009D">
            <w:pPr>
              <w:pStyle w:val="TabellRader"/>
            </w:pPr>
            <w:r>
              <w:t>353</w:t>
            </w:r>
          </w:p>
        </w:tc>
        <w:tc>
          <w:tcPr>
            <w:tcW w:w="474" w:type="pct"/>
            <w:tcBorders>
              <w:top w:val="single" w:sz="12" w:space="0" w:color="auto"/>
            </w:tcBorders>
            <w:tcMar>
              <w:left w:w="57" w:type="dxa"/>
              <w:right w:w="57" w:type="dxa"/>
            </w:tcMar>
            <w:vAlign w:val="bottom"/>
          </w:tcPr>
          <w:p w14:paraId="0FEA2690" w14:textId="0335732B" w:rsidR="00F7009D" w:rsidRDefault="009D6872" w:rsidP="00F7009D">
            <w:pPr>
              <w:pStyle w:val="TabellRader"/>
            </w:pPr>
            <w:r>
              <w:t>371</w:t>
            </w:r>
          </w:p>
        </w:tc>
        <w:tc>
          <w:tcPr>
            <w:tcW w:w="474" w:type="pct"/>
            <w:tcBorders>
              <w:top w:val="single" w:sz="12" w:space="0" w:color="auto"/>
            </w:tcBorders>
            <w:tcMar>
              <w:left w:w="57" w:type="dxa"/>
              <w:right w:w="57" w:type="dxa"/>
            </w:tcMar>
            <w:vAlign w:val="bottom"/>
          </w:tcPr>
          <w:p w14:paraId="24D61531" w14:textId="764E1A4B" w:rsidR="00F7009D" w:rsidRDefault="009D6872" w:rsidP="00F7009D">
            <w:pPr>
              <w:pStyle w:val="TabellRader"/>
            </w:pPr>
            <w:r>
              <w:t>391</w:t>
            </w:r>
          </w:p>
        </w:tc>
        <w:tc>
          <w:tcPr>
            <w:tcW w:w="474" w:type="pct"/>
            <w:tcBorders>
              <w:top w:val="single" w:sz="12" w:space="0" w:color="auto"/>
            </w:tcBorders>
            <w:tcMar>
              <w:left w:w="57" w:type="dxa"/>
              <w:right w:w="57" w:type="dxa"/>
            </w:tcMar>
            <w:vAlign w:val="bottom"/>
          </w:tcPr>
          <w:p w14:paraId="43F7B917" w14:textId="461B8266" w:rsidR="00F7009D" w:rsidRDefault="009D6872" w:rsidP="00F7009D">
            <w:pPr>
              <w:pStyle w:val="TabellRader"/>
            </w:pPr>
            <w:r>
              <w:t>409</w:t>
            </w:r>
          </w:p>
        </w:tc>
        <w:tc>
          <w:tcPr>
            <w:tcW w:w="479" w:type="pct"/>
            <w:tcBorders>
              <w:top w:val="single" w:sz="12" w:space="0" w:color="auto"/>
            </w:tcBorders>
            <w:tcMar>
              <w:left w:w="57" w:type="dxa"/>
              <w:right w:w="57" w:type="dxa"/>
            </w:tcMar>
            <w:vAlign w:val="bottom"/>
          </w:tcPr>
          <w:p w14:paraId="11847B5A" w14:textId="52FE2A45" w:rsidR="00F7009D" w:rsidRDefault="009D6872" w:rsidP="00F7009D">
            <w:pPr>
              <w:pStyle w:val="TabellRader"/>
            </w:pPr>
            <w:r>
              <w:t>427</w:t>
            </w:r>
          </w:p>
        </w:tc>
      </w:tr>
      <w:tr w:rsidR="00F7009D" w14:paraId="56616C14" w14:textId="77777777" w:rsidTr="00F7009D">
        <w:tc>
          <w:tcPr>
            <w:tcW w:w="1637" w:type="pct"/>
            <w:tcMar>
              <w:left w:w="57" w:type="dxa"/>
              <w:right w:w="57" w:type="dxa"/>
            </w:tcMar>
            <w:vAlign w:val="bottom"/>
          </w:tcPr>
          <w:p w14:paraId="2F19A3A9" w14:textId="77777777" w:rsidR="00F7009D" w:rsidRDefault="009D6872" w:rsidP="00F7009D">
            <w:pPr>
              <w:pStyle w:val="TabellRader"/>
              <w:keepNext/>
              <w:keepLines/>
              <w:jc w:val="left"/>
            </w:pPr>
            <w:r>
              <w:t>Utvecklingstakt (%)</w:t>
            </w:r>
          </w:p>
        </w:tc>
        <w:tc>
          <w:tcPr>
            <w:tcW w:w="514" w:type="pct"/>
            <w:tcMar>
              <w:left w:w="28" w:type="dxa"/>
              <w:right w:w="28" w:type="dxa"/>
            </w:tcMar>
            <w:vAlign w:val="bottom"/>
          </w:tcPr>
          <w:p w14:paraId="05A861C4" w14:textId="7C5F1F84" w:rsidR="00F7009D" w:rsidRDefault="009D6872" w:rsidP="00F7009D">
            <w:pPr>
              <w:pStyle w:val="TabellRader"/>
            </w:pPr>
            <w:r>
              <w:t>-0,5</w:t>
            </w:r>
          </w:p>
        </w:tc>
        <w:tc>
          <w:tcPr>
            <w:tcW w:w="474" w:type="pct"/>
            <w:tcMar>
              <w:left w:w="57" w:type="dxa"/>
              <w:right w:w="57" w:type="dxa"/>
            </w:tcMar>
            <w:vAlign w:val="bottom"/>
          </w:tcPr>
          <w:p w14:paraId="27BB47BD" w14:textId="6848F43A" w:rsidR="00F7009D" w:rsidRDefault="009D6872" w:rsidP="00F7009D">
            <w:pPr>
              <w:pStyle w:val="TabellRader"/>
            </w:pPr>
            <w:r>
              <w:t>3,4</w:t>
            </w:r>
          </w:p>
        </w:tc>
        <w:tc>
          <w:tcPr>
            <w:tcW w:w="474" w:type="pct"/>
            <w:tcMar>
              <w:left w:w="57" w:type="dxa"/>
              <w:right w:w="57" w:type="dxa"/>
            </w:tcMar>
            <w:vAlign w:val="bottom"/>
          </w:tcPr>
          <w:p w14:paraId="56BBE597" w14:textId="51CE36DA" w:rsidR="00F7009D" w:rsidRDefault="009D6872" w:rsidP="00F7009D">
            <w:pPr>
              <w:pStyle w:val="TabellRader"/>
            </w:pPr>
            <w:r>
              <w:t>3,1</w:t>
            </w:r>
          </w:p>
        </w:tc>
        <w:tc>
          <w:tcPr>
            <w:tcW w:w="474" w:type="pct"/>
            <w:tcMar>
              <w:left w:w="57" w:type="dxa"/>
              <w:right w:w="57" w:type="dxa"/>
            </w:tcMar>
            <w:vAlign w:val="bottom"/>
          </w:tcPr>
          <w:p w14:paraId="0163BA16" w14:textId="6F1B249B" w:rsidR="00F7009D" w:rsidRDefault="009D6872" w:rsidP="00F7009D">
            <w:pPr>
              <w:pStyle w:val="TabellRader"/>
            </w:pPr>
            <w:r>
              <w:t>5,2</w:t>
            </w:r>
          </w:p>
        </w:tc>
        <w:tc>
          <w:tcPr>
            <w:tcW w:w="474" w:type="pct"/>
            <w:tcMar>
              <w:left w:w="57" w:type="dxa"/>
              <w:right w:w="57" w:type="dxa"/>
            </w:tcMar>
            <w:vAlign w:val="bottom"/>
          </w:tcPr>
          <w:p w14:paraId="69E68481" w14:textId="7F583F39" w:rsidR="00F7009D" w:rsidRDefault="009D6872" w:rsidP="00F7009D">
            <w:pPr>
              <w:pStyle w:val="TabellRader"/>
            </w:pPr>
            <w:r>
              <w:t>5,3</w:t>
            </w:r>
          </w:p>
        </w:tc>
        <w:tc>
          <w:tcPr>
            <w:tcW w:w="474" w:type="pct"/>
            <w:tcMar>
              <w:left w:w="57" w:type="dxa"/>
              <w:right w:w="57" w:type="dxa"/>
            </w:tcMar>
            <w:vAlign w:val="bottom"/>
          </w:tcPr>
          <w:p w14:paraId="4B7630A4" w14:textId="777E63B7" w:rsidR="00F7009D" w:rsidRDefault="009D6872" w:rsidP="00F7009D">
            <w:pPr>
              <w:pStyle w:val="TabellRader"/>
            </w:pPr>
            <w:r>
              <w:t>4,8</w:t>
            </w:r>
          </w:p>
        </w:tc>
        <w:tc>
          <w:tcPr>
            <w:tcW w:w="479" w:type="pct"/>
            <w:tcMar>
              <w:left w:w="57" w:type="dxa"/>
              <w:right w:w="57" w:type="dxa"/>
            </w:tcMar>
            <w:vAlign w:val="bottom"/>
          </w:tcPr>
          <w:p w14:paraId="1034D87A" w14:textId="46C466FB" w:rsidR="00F7009D" w:rsidRDefault="009D6872" w:rsidP="00F7009D">
            <w:pPr>
              <w:pStyle w:val="TabellRader"/>
            </w:pPr>
            <w:r>
              <w:t>4,3</w:t>
            </w:r>
          </w:p>
        </w:tc>
      </w:tr>
      <w:tr w:rsidR="00F7009D" w14:paraId="09CC9A31" w14:textId="77777777" w:rsidTr="00F7009D">
        <w:tc>
          <w:tcPr>
            <w:tcW w:w="1637" w:type="pct"/>
            <w:shd w:val="clear" w:color="auto" w:fill="auto"/>
            <w:tcMar>
              <w:left w:w="57" w:type="dxa"/>
              <w:right w:w="57" w:type="dxa"/>
            </w:tcMar>
            <w:vAlign w:val="bottom"/>
          </w:tcPr>
          <w:p w14:paraId="727C1819" w14:textId="77777777" w:rsidR="00F7009D" w:rsidRDefault="009D6872" w:rsidP="00F7009D">
            <w:pPr>
              <w:pStyle w:val="TabellRader"/>
              <w:keepNext/>
              <w:keepLines/>
              <w:jc w:val="left"/>
            </w:pPr>
            <w:r>
              <w:t>Punktskatter</w:t>
            </w:r>
          </w:p>
        </w:tc>
        <w:tc>
          <w:tcPr>
            <w:tcW w:w="514" w:type="pct"/>
            <w:shd w:val="clear" w:color="auto" w:fill="auto"/>
            <w:tcMar>
              <w:left w:w="28" w:type="dxa"/>
              <w:right w:w="28" w:type="dxa"/>
            </w:tcMar>
            <w:vAlign w:val="bottom"/>
          </w:tcPr>
          <w:p w14:paraId="1DB5794F" w14:textId="18C0CB80" w:rsidR="00F7009D" w:rsidRDefault="009D6872" w:rsidP="00F7009D">
            <w:pPr>
              <w:pStyle w:val="TabellRader"/>
            </w:pPr>
            <w:r>
              <w:t>122</w:t>
            </w:r>
          </w:p>
        </w:tc>
        <w:tc>
          <w:tcPr>
            <w:tcW w:w="474" w:type="pct"/>
            <w:shd w:val="clear" w:color="auto" w:fill="auto"/>
            <w:tcMar>
              <w:left w:w="57" w:type="dxa"/>
              <w:right w:w="57" w:type="dxa"/>
            </w:tcMar>
            <w:vAlign w:val="bottom"/>
          </w:tcPr>
          <w:p w14:paraId="55FB99B3" w14:textId="77777777" w:rsidR="00F7009D" w:rsidRDefault="009D6872" w:rsidP="00F7009D">
            <w:pPr>
              <w:pStyle w:val="TabellRader"/>
            </w:pPr>
            <w:r>
              <w:t>122</w:t>
            </w:r>
          </w:p>
        </w:tc>
        <w:tc>
          <w:tcPr>
            <w:tcW w:w="474" w:type="pct"/>
            <w:shd w:val="clear" w:color="auto" w:fill="auto"/>
            <w:tcMar>
              <w:left w:w="57" w:type="dxa"/>
              <w:right w:w="57" w:type="dxa"/>
            </w:tcMar>
            <w:vAlign w:val="bottom"/>
          </w:tcPr>
          <w:p w14:paraId="3044453D" w14:textId="77777777" w:rsidR="00F7009D" w:rsidRDefault="009D6872" w:rsidP="00F7009D">
            <w:pPr>
              <w:pStyle w:val="TabellRader"/>
            </w:pPr>
            <w:r>
              <w:t>124</w:t>
            </w:r>
          </w:p>
        </w:tc>
        <w:tc>
          <w:tcPr>
            <w:tcW w:w="474" w:type="pct"/>
            <w:shd w:val="clear" w:color="auto" w:fill="auto"/>
            <w:tcMar>
              <w:left w:w="57" w:type="dxa"/>
              <w:right w:w="57" w:type="dxa"/>
            </w:tcMar>
            <w:vAlign w:val="bottom"/>
          </w:tcPr>
          <w:p w14:paraId="46210D80" w14:textId="1364A382" w:rsidR="00F7009D" w:rsidRDefault="009D6872" w:rsidP="00F7009D">
            <w:pPr>
              <w:pStyle w:val="TabellRader"/>
            </w:pPr>
            <w:r>
              <w:t>127</w:t>
            </w:r>
          </w:p>
        </w:tc>
        <w:tc>
          <w:tcPr>
            <w:tcW w:w="474" w:type="pct"/>
            <w:shd w:val="clear" w:color="auto" w:fill="auto"/>
            <w:tcMar>
              <w:left w:w="57" w:type="dxa"/>
              <w:right w:w="57" w:type="dxa"/>
            </w:tcMar>
            <w:vAlign w:val="bottom"/>
          </w:tcPr>
          <w:p w14:paraId="7D0FC741" w14:textId="02FD5493" w:rsidR="00F7009D" w:rsidRDefault="009D6872" w:rsidP="00F7009D">
            <w:pPr>
              <w:pStyle w:val="TabellRader"/>
            </w:pPr>
            <w:r>
              <w:t>130</w:t>
            </w:r>
          </w:p>
        </w:tc>
        <w:tc>
          <w:tcPr>
            <w:tcW w:w="474" w:type="pct"/>
            <w:shd w:val="clear" w:color="auto" w:fill="auto"/>
            <w:tcMar>
              <w:left w:w="57" w:type="dxa"/>
              <w:right w:w="57" w:type="dxa"/>
            </w:tcMar>
            <w:vAlign w:val="bottom"/>
          </w:tcPr>
          <w:p w14:paraId="615C0E0F" w14:textId="435A027F" w:rsidR="00F7009D" w:rsidRDefault="009D6872" w:rsidP="00F7009D">
            <w:pPr>
              <w:pStyle w:val="TabellRader"/>
            </w:pPr>
            <w:r>
              <w:t>133</w:t>
            </w:r>
          </w:p>
        </w:tc>
        <w:tc>
          <w:tcPr>
            <w:tcW w:w="479" w:type="pct"/>
            <w:shd w:val="clear" w:color="auto" w:fill="auto"/>
            <w:tcMar>
              <w:left w:w="57" w:type="dxa"/>
              <w:right w:w="57" w:type="dxa"/>
            </w:tcMar>
            <w:vAlign w:val="bottom"/>
          </w:tcPr>
          <w:p w14:paraId="2394429F" w14:textId="57252240" w:rsidR="00F7009D" w:rsidRDefault="009D6872" w:rsidP="00F7009D">
            <w:pPr>
              <w:pStyle w:val="TabellRader"/>
            </w:pPr>
            <w:r>
              <w:t>136</w:t>
            </w:r>
          </w:p>
        </w:tc>
      </w:tr>
      <w:tr w:rsidR="00F7009D" w14:paraId="18FDA1C6" w14:textId="77777777" w:rsidTr="00F7009D">
        <w:tc>
          <w:tcPr>
            <w:tcW w:w="1637" w:type="pct"/>
            <w:tcBorders>
              <w:bottom w:val="single" w:sz="18" w:space="0" w:color="auto"/>
            </w:tcBorders>
            <w:shd w:val="clear" w:color="auto" w:fill="auto"/>
            <w:tcMar>
              <w:left w:w="57" w:type="dxa"/>
              <w:right w:w="57" w:type="dxa"/>
            </w:tcMar>
            <w:vAlign w:val="bottom"/>
          </w:tcPr>
          <w:p w14:paraId="094407C5" w14:textId="77777777" w:rsidR="00F7009D" w:rsidRDefault="009D6872" w:rsidP="00F7009D">
            <w:pPr>
              <w:pStyle w:val="TabellRader"/>
              <w:keepNext/>
              <w:keepLines/>
              <w:jc w:val="left"/>
            </w:pPr>
            <w:r>
              <w:t>Utvecklingstakt (%)</w:t>
            </w:r>
          </w:p>
        </w:tc>
        <w:tc>
          <w:tcPr>
            <w:tcW w:w="514" w:type="pct"/>
            <w:tcBorders>
              <w:bottom w:val="single" w:sz="18" w:space="0" w:color="auto"/>
            </w:tcBorders>
            <w:shd w:val="clear" w:color="auto" w:fill="auto"/>
            <w:tcMar>
              <w:left w:w="28" w:type="dxa"/>
              <w:right w:w="28" w:type="dxa"/>
            </w:tcMar>
            <w:vAlign w:val="bottom"/>
          </w:tcPr>
          <w:p w14:paraId="11EACC5D" w14:textId="77AF7CA1" w:rsidR="00F7009D" w:rsidRDefault="009D6872" w:rsidP="00F7009D">
            <w:pPr>
              <w:pStyle w:val="TabellRader"/>
            </w:pPr>
            <w:r>
              <w:t>-0,5</w:t>
            </w:r>
          </w:p>
        </w:tc>
        <w:tc>
          <w:tcPr>
            <w:tcW w:w="474" w:type="pct"/>
            <w:tcBorders>
              <w:bottom w:val="single" w:sz="18" w:space="0" w:color="auto"/>
            </w:tcBorders>
            <w:shd w:val="clear" w:color="auto" w:fill="auto"/>
            <w:tcMar>
              <w:left w:w="57" w:type="dxa"/>
              <w:right w:w="57" w:type="dxa"/>
            </w:tcMar>
            <w:vAlign w:val="bottom"/>
          </w:tcPr>
          <w:p w14:paraId="77AEBD4F" w14:textId="224D1757" w:rsidR="00F7009D" w:rsidRDefault="009D6872" w:rsidP="00F7009D">
            <w:pPr>
              <w:pStyle w:val="TabellRader"/>
            </w:pPr>
            <w:r>
              <w:t>-0,3</w:t>
            </w:r>
          </w:p>
        </w:tc>
        <w:tc>
          <w:tcPr>
            <w:tcW w:w="474" w:type="pct"/>
            <w:tcBorders>
              <w:bottom w:val="single" w:sz="18" w:space="0" w:color="auto"/>
            </w:tcBorders>
            <w:shd w:val="clear" w:color="auto" w:fill="auto"/>
            <w:tcMar>
              <w:left w:w="57" w:type="dxa"/>
              <w:right w:w="57" w:type="dxa"/>
            </w:tcMar>
            <w:vAlign w:val="bottom"/>
          </w:tcPr>
          <w:p w14:paraId="05A18261" w14:textId="028518D6" w:rsidR="00F7009D" w:rsidRDefault="009D6872" w:rsidP="00F7009D">
            <w:pPr>
              <w:pStyle w:val="TabellRader"/>
            </w:pPr>
            <w:r>
              <w:t>2,0</w:t>
            </w:r>
          </w:p>
        </w:tc>
        <w:tc>
          <w:tcPr>
            <w:tcW w:w="474" w:type="pct"/>
            <w:tcBorders>
              <w:bottom w:val="single" w:sz="18" w:space="0" w:color="auto"/>
            </w:tcBorders>
            <w:shd w:val="clear" w:color="auto" w:fill="auto"/>
            <w:tcMar>
              <w:left w:w="57" w:type="dxa"/>
              <w:right w:w="57" w:type="dxa"/>
            </w:tcMar>
            <w:vAlign w:val="bottom"/>
          </w:tcPr>
          <w:p w14:paraId="20136E53" w14:textId="47166E02" w:rsidR="00F7009D" w:rsidRDefault="009D6872" w:rsidP="00F7009D">
            <w:pPr>
              <w:pStyle w:val="TabellRader"/>
            </w:pPr>
            <w:r>
              <w:t>2,8</w:t>
            </w:r>
          </w:p>
        </w:tc>
        <w:tc>
          <w:tcPr>
            <w:tcW w:w="474" w:type="pct"/>
            <w:tcBorders>
              <w:bottom w:val="single" w:sz="18" w:space="0" w:color="auto"/>
            </w:tcBorders>
            <w:shd w:val="clear" w:color="auto" w:fill="auto"/>
            <w:tcMar>
              <w:left w:w="57" w:type="dxa"/>
              <w:right w:w="57" w:type="dxa"/>
            </w:tcMar>
            <w:vAlign w:val="bottom"/>
          </w:tcPr>
          <w:p w14:paraId="247C2AA4" w14:textId="42871945" w:rsidR="00F7009D" w:rsidRDefault="009D6872" w:rsidP="00F7009D">
            <w:pPr>
              <w:pStyle w:val="TabellRader"/>
            </w:pPr>
            <w:r>
              <w:t>2,0</w:t>
            </w:r>
          </w:p>
        </w:tc>
        <w:tc>
          <w:tcPr>
            <w:tcW w:w="474" w:type="pct"/>
            <w:tcBorders>
              <w:bottom w:val="single" w:sz="18" w:space="0" w:color="auto"/>
            </w:tcBorders>
            <w:shd w:val="clear" w:color="auto" w:fill="auto"/>
            <w:tcMar>
              <w:left w:w="57" w:type="dxa"/>
              <w:right w:w="57" w:type="dxa"/>
            </w:tcMar>
            <w:vAlign w:val="bottom"/>
          </w:tcPr>
          <w:p w14:paraId="4A7C89CE" w14:textId="53E1550A" w:rsidR="00F7009D" w:rsidRDefault="009D6872" w:rsidP="00F7009D">
            <w:pPr>
              <w:pStyle w:val="TabellRader"/>
            </w:pPr>
            <w:r>
              <w:t>2,3</w:t>
            </w:r>
          </w:p>
        </w:tc>
        <w:tc>
          <w:tcPr>
            <w:tcW w:w="479" w:type="pct"/>
            <w:tcBorders>
              <w:bottom w:val="single" w:sz="18" w:space="0" w:color="auto"/>
            </w:tcBorders>
            <w:shd w:val="clear" w:color="auto" w:fill="auto"/>
            <w:tcMar>
              <w:left w:w="57" w:type="dxa"/>
              <w:right w:w="57" w:type="dxa"/>
            </w:tcMar>
            <w:vAlign w:val="bottom"/>
          </w:tcPr>
          <w:p w14:paraId="26BF6E77" w14:textId="06884CD5" w:rsidR="00F7009D" w:rsidRDefault="009D6872" w:rsidP="00F7009D">
            <w:pPr>
              <w:pStyle w:val="TabellRader"/>
            </w:pPr>
            <w:r>
              <w:t>2,4</w:t>
            </w:r>
          </w:p>
        </w:tc>
      </w:tr>
    </w:tbl>
    <w:p w14:paraId="5533FAE6" w14:textId="77777777" w:rsidR="00F7009D" w:rsidRDefault="009D6872" w:rsidP="00F7009D">
      <w:pPr>
        <w:pStyle w:val="TabellFotnot"/>
        <w:spacing w:before="20"/>
      </w:pPr>
      <w:r>
        <w:t>Anm.: Beloppen är avrundade och summerar därför inte alltid.</w:t>
      </w:r>
    </w:p>
    <w:p w14:paraId="2EC832B7" w14:textId="49BDB381" w:rsidR="00F7009D" w:rsidRDefault="009D6872" w:rsidP="00F7009D">
      <w:pPr>
        <w:pStyle w:val="TabellFotnot"/>
      </w:pPr>
      <w:r>
        <w:t>Källor: Skatteverket, Ekonomistyrningsverket och egna beräkningar.</w:t>
      </w:r>
    </w:p>
    <w:p w14:paraId="7339B2C4" w14:textId="5E3CED50" w:rsidR="00F7009D" w:rsidRDefault="009D6872" w:rsidP="00F7009D">
      <w:pPr>
        <w:pStyle w:val="Rubrik4utannumrering"/>
      </w:pPr>
      <w:r w:rsidRPr="009D7B54">
        <w:t>Mervärdesskatt</w:t>
      </w:r>
    </w:p>
    <w:p w14:paraId="2AFBA6AE" w14:textId="24E2501B" w:rsidR="00F7009D" w:rsidRDefault="009D6872" w:rsidP="00F7009D">
      <w:pPr>
        <w:pStyle w:val="Brdtext"/>
      </w:pPr>
      <w:r w:rsidRPr="00200AA5">
        <w:t>Intäkterna från mervärdesskatt kommer till stor del från hushållens konsumtion. Eftersom mer</w:t>
      </w:r>
      <w:r>
        <w:softHyphen/>
      </w:r>
      <w:r w:rsidRPr="00200AA5">
        <w:t xml:space="preserve">värdesskatten är differentierad mellan olika varu- och tjänstegrupper påverkas intäkterna även av konsumtionens sammansättning (se </w:t>
      </w:r>
      <w:r w:rsidRPr="00200AA5">
        <w:fldChar w:fldCharType="begin"/>
      </w:r>
      <w:r w:rsidRPr="00200AA5">
        <w:instrText xml:space="preserve"> REF  _Ref382937693 \* Lower \h </w:instrText>
      </w:r>
      <w:r>
        <w:instrText xml:space="preserve"> \* MERGEFORMAT </w:instrText>
      </w:r>
      <w:r w:rsidRPr="00200AA5">
        <w:fldChar w:fldCharType="separate"/>
      </w:r>
      <w:r w:rsidR="004642B5">
        <w:t xml:space="preserve">diagram </w:t>
      </w:r>
      <w:r w:rsidR="004642B5" w:rsidRPr="004642B5">
        <w:rPr>
          <w:bCs/>
          <w:noProof/>
        </w:rPr>
        <w:t>5</w:t>
      </w:r>
      <w:r w:rsidR="004642B5">
        <w:rPr>
          <w:noProof/>
        </w:rPr>
        <w:t>.7</w:t>
      </w:r>
      <w:r w:rsidRPr="00200AA5">
        <w:fldChar w:fldCharType="end"/>
      </w:r>
      <w:r w:rsidRPr="00200AA5">
        <w:t>).</w:t>
      </w:r>
    </w:p>
    <w:p w14:paraId="008EDA76" w14:textId="77777777" w:rsidR="00F7009D" w:rsidRDefault="00F7009D" w:rsidP="00F7009D">
      <w:pPr>
        <w:pStyle w:val="Brdtextmedindrag"/>
      </w:pPr>
    </w:p>
    <w:p w14:paraId="1F176BB6" w14:textId="095ECF7D" w:rsidR="00F7009D" w:rsidRDefault="009D6872" w:rsidP="00F7009D">
      <w:pPr>
        <w:pStyle w:val="DiagramRubrik"/>
      </w:pPr>
      <w:bookmarkStart w:id="345" w:name="_Ref382937693"/>
      <w:bookmarkStart w:id="346" w:name="_Toc384401785"/>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5</w:t>
      </w:r>
      <w:r w:rsidR="0009067D">
        <w:rPr>
          <w:bCs/>
          <w:noProof/>
        </w:rPr>
        <w:fldChar w:fldCharType="end"/>
      </w:r>
      <w:r>
        <w:rPr>
          <w:noProof/>
        </w:rPr>
        <w:t>.</w:t>
      </w:r>
      <w:fldSimple w:instr=" SEQ Diagram \* ARABIC \s 1 ">
        <w:r w:rsidR="004642B5">
          <w:rPr>
            <w:noProof/>
          </w:rPr>
          <w:t>7</w:t>
        </w:r>
      </w:fldSimple>
      <w:bookmarkEnd w:id="345"/>
      <w:r>
        <w:t xml:space="preserve"> Hushållens konsumtion i löpande priser och intäkter från mervärdesskatt 2000–2018</w:t>
      </w:r>
      <w:bookmarkEnd w:id="346"/>
    </w:p>
    <w:p w14:paraId="294074CE" w14:textId="5DB70B92" w:rsidR="00F7009D" w:rsidRDefault="009D6872" w:rsidP="00F7009D">
      <w:pPr>
        <w:pStyle w:val="DiagramUnderrubrik"/>
      </w:pPr>
      <w:r>
        <w:t>Årlig procentuell förändring</w:t>
      </w:r>
      <w:r>
        <w:tab/>
      </w:r>
    </w:p>
    <w:p w14:paraId="4EE9AA9A" w14:textId="6C87A6B8" w:rsidR="00F7009D" w:rsidRPr="00E62E08" w:rsidRDefault="009D6872" w:rsidP="00F7009D">
      <w:pPr>
        <w:pStyle w:val="Brdtext"/>
        <w:spacing w:line="260" w:lineRule="atLeast"/>
      </w:pPr>
      <w:r>
        <w:rPr>
          <w:noProof/>
          <w:lang w:eastAsia="sv-SE"/>
        </w:rPr>
        <w:drawing>
          <wp:inline distT="0" distB="0" distL="0" distR="0" wp14:anchorId="32694039" wp14:editId="0BB6D3DD">
            <wp:extent cx="2753995" cy="2044037"/>
            <wp:effectExtent l="0" t="0" r="8255" b="0"/>
            <wp:docPr id="102" name="Diagram 4"/>
            <wp:cNvGraphicFramePr/>
            <a:graphic xmlns:a="http://schemas.openxmlformats.org/drawingml/2006/main">
              <a:graphicData uri="http://schemas.openxmlformats.org/drawingml/2006/chart">
                <c:chart xmlns:c="http://schemas.openxmlformats.org/drawingml/2006/chart" xmlns:r="http://schemas.openxmlformats.org/officeDocument/2006/relationships" r:id="rId261"/>
              </a:graphicData>
            </a:graphic>
          </wp:inline>
        </w:drawing>
      </w:r>
    </w:p>
    <w:p w14:paraId="2D2BD430" w14:textId="3FC457D5" w:rsidR="00F7009D" w:rsidRDefault="009D6872" w:rsidP="00F7009D">
      <w:pPr>
        <w:pStyle w:val="DiagramFotnot"/>
      </w:pPr>
      <w:r>
        <w:t>Anm.: För mervärdesskatteintäkterna finns utfall t.o.m. 2012. För hushållens konsumtion finns utfall t.o.m. 2013.</w:t>
      </w:r>
    </w:p>
    <w:p w14:paraId="047D8FE6" w14:textId="0BC6AF5E" w:rsidR="00F7009D" w:rsidRDefault="009D6872" w:rsidP="00F7009D">
      <w:pPr>
        <w:pStyle w:val="DiagramFotnot"/>
      </w:pPr>
      <w:r>
        <w:t>Källor: Skatteverket, Ekonomistyrningsverket, Statistiska centralbyrån och egna beräkningar.</w:t>
      </w:r>
    </w:p>
    <w:p w14:paraId="53CE3114" w14:textId="77777777" w:rsidR="00F7009D" w:rsidRDefault="00F7009D" w:rsidP="00F7009D">
      <w:pPr>
        <w:pStyle w:val="Brdtextmedindrag"/>
      </w:pPr>
    </w:p>
    <w:p w14:paraId="4508DF67" w14:textId="7910E26C" w:rsidR="00F7009D" w:rsidRPr="009B4D61" w:rsidRDefault="009D6872" w:rsidP="00F7009D">
      <w:pPr>
        <w:pStyle w:val="Brdtext"/>
      </w:pPr>
      <w:r w:rsidRPr="009B4D61">
        <w:t>Skattebasen för mervärdesskatten består också av offentlig konsumtion samt av investeringar och förbrukning i både näringsliv och offentlig sektor</w:t>
      </w:r>
      <w:r w:rsidRPr="009B4D61">
        <w:rPr>
          <w:rStyle w:val="Fotnotsreferens"/>
        </w:rPr>
        <w:footnoteReference w:id="63"/>
      </w:r>
      <w:r w:rsidRPr="009B4D61">
        <w:t xml:space="preserve">. Av de totala mervärdesskatteintäkterna kommer 77 procent från </w:t>
      </w:r>
      <w:r>
        <w:t>företag och</w:t>
      </w:r>
      <w:r w:rsidRPr="009B4D61">
        <w:t xml:space="preserve"> </w:t>
      </w:r>
      <w:r>
        <w:t>hushåll</w:t>
      </w:r>
      <w:r w:rsidRPr="009B4D61">
        <w:t xml:space="preserve">. Staten och kommunerna svarar för 8 respektive 15 procent av mervärdesskatteintäkterna. </w:t>
      </w:r>
    </w:p>
    <w:p w14:paraId="006F564D" w14:textId="2CB7EB08" w:rsidR="00F7009D" w:rsidRDefault="009D6872" w:rsidP="00F7009D">
      <w:pPr>
        <w:pStyle w:val="Brdtextmedindrag"/>
      </w:pPr>
      <w:r w:rsidRPr="001F59F5">
        <w:t xml:space="preserve">Intäkterna från mervärdesskatten ökade med 3,4 procent 2013, vilket är starkare än </w:t>
      </w:r>
      <w:r>
        <w:t>utvecklingen av</w:t>
      </w:r>
      <w:r w:rsidRPr="001F59F5">
        <w:t xml:space="preserve"> hus</w:t>
      </w:r>
      <w:r>
        <w:softHyphen/>
      </w:r>
      <w:r w:rsidRPr="001F59F5">
        <w:t>hållens konsumtion i löpande priser</w:t>
      </w:r>
      <w:r>
        <w:t>.</w:t>
      </w:r>
      <w:r w:rsidRPr="001F59F5">
        <w:t xml:space="preserve"> Det beror </w:t>
      </w:r>
      <w:r>
        <w:t>bl.a.</w:t>
      </w:r>
      <w:r w:rsidRPr="001F59F5">
        <w:t xml:space="preserve"> på att de delar av hushållens kon</w:t>
      </w:r>
      <w:r>
        <w:softHyphen/>
      </w:r>
      <w:r w:rsidRPr="001F59F5">
        <w:t>sumtion som i genomsnitt beskattas med högre skattesatser, såsom konsumtion av sällanköpsva</w:t>
      </w:r>
      <w:r>
        <w:softHyphen/>
      </w:r>
      <w:r w:rsidRPr="001F59F5">
        <w:t>ror, ökade mer än vad hushållens konsumtion som helhet gjorde.</w:t>
      </w:r>
      <w:r>
        <w:t xml:space="preserve"> </w:t>
      </w:r>
    </w:p>
    <w:p w14:paraId="729033C4" w14:textId="215F8114" w:rsidR="00F7009D" w:rsidRPr="00A419DE" w:rsidRDefault="009D6872" w:rsidP="00F7009D">
      <w:pPr>
        <w:pStyle w:val="Brdtextmedindrag"/>
      </w:pPr>
      <w:r>
        <w:t>År</w:t>
      </w:r>
      <w:r w:rsidRPr="00A419DE">
        <w:t xml:space="preserve"> 2014 väntas intäkterna från mervär</w:t>
      </w:r>
      <w:r>
        <w:softHyphen/>
      </w:r>
      <w:r w:rsidRPr="00A419DE">
        <w:t xml:space="preserve">desskatten öka med drygt 3 procent. Hushållens konsumtion bedöms öka i </w:t>
      </w:r>
      <w:r>
        <w:t xml:space="preserve">förhållandevis hög </w:t>
      </w:r>
      <w:r w:rsidRPr="00A419DE">
        <w:t>takt och bidrar till att öka intäkterna från mer</w:t>
      </w:r>
      <w:r>
        <w:softHyphen/>
      </w:r>
      <w:r w:rsidRPr="00A419DE">
        <w:t>värdesskatten</w:t>
      </w:r>
      <w:r>
        <w:t>. D</w:t>
      </w:r>
      <w:r w:rsidRPr="00A419DE">
        <w:t>äremot väntas företagen avvakta med sina maskininvesteringar vilket håller till</w:t>
      </w:r>
      <w:r>
        <w:softHyphen/>
      </w:r>
      <w:r w:rsidRPr="00A419DE">
        <w:t xml:space="preserve">baka ökningen av </w:t>
      </w:r>
      <w:r>
        <w:t>intäkterna</w:t>
      </w:r>
      <w:r w:rsidRPr="00A419DE">
        <w:t>.</w:t>
      </w:r>
    </w:p>
    <w:p w14:paraId="349CA01D" w14:textId="1AF3CF7F" w:rsidR="00F7009D" w:rsidRPr="00A419DE" w:rsidRDefault="009D6872" w:rsidP="00F7009D">
      <w:pPr>
        <w:pStyle w:val="Brdtextmedindrag"/>
      </w:pPr>
      <w:r>
        <w:t>År</w:t>
      </w:r>
      <w:r w:rsidRPr="00A419DE">
        <w:t xml:space="preserve"> 2015–2018 väntas hushållens konsumtion växa starkt till följd av stigande disponibla in</w:t>
      </w:r>
      <w:r>
        <w:softHyphen/>
      </w:r>
      <w:r w:rsidRPr="00A419DE">
        <w:t xml:space="preserve">komster och ett i utgångsläget högt sparande. </w:t>
      </w:r>
      <w:r>
        <w:t xml:space="preserve">Dessutom väntas den stigande efterfrågan från omvärlden medföra ett ökat investeringsbehov hos företagen. </w:t>
      </w:r>
      <w:r w:rsidRPr="00A419DE">
        <w:t xml:space="preserve">Detta </w:t>
      </w:r>
      <w:r>
        <w:t>gör</w:t>
      </w:r>
      <w:r w:rsidRPr="00A419DE">
        <w:t xml:space="preserve"> att intäkterna från mer</w:t>
      </w:r>
      <w:r>
        <w:softHyphen/>
      </w:r>
      <w:r w:rsidRPr="00A419DE">
        <w:lastRenderedPageBreak/>
        <w:t>värdesskatten ökar med runt 5 procent per år för att 2018 uppgå till 427 miljarder kronor.</w:t>
      </w:r>
    </w:p>
    <w:p w14:paraId="7E52C3E1" w14:textId="76E823BE" w:rsidR="00F7009D" w:rsidRDefault="009D6872" w:rsidP="00F7009D">
      <w:pPr>
        <w:pStyle w:val="Rubrik4utannumrering"/>
      </w:pPr>
      <w:r w:rsidRPr="009D7B54">
        <w:t>Punktskatter</w:t>
      </w:r>
    </w:p>
    <w:p w14:paraId="0E3057CD" w14:textId="77777777" w:rsidR="00F7009D" w:rsidRPr="00225E92" w:rsidRDefault="009D6872" w:rsidP="00F7009D">
      <w:pPr>
        <w:pStyle w:val="Brdtext"/>
      </w:pPr>
      <w:r w:rsidRPr="00225E92">
        <w:t xml:space="preserve">Punktskatterna skiljer sig från mervärdesskatten genom att de oftast är baserade på konsumerad kvantitet i stället för på marknadspriset. I likhet med vad som gäller för övriga skatter är det på kort sikt konjunkturen som, bortsett från regel-ändringar, betyder mest för utvecklingen av punktskatteintäkterna. </w:t>
      </w:r>
    </w:p>
    <w:p w14:paraId="313E9997" w14:textId="4AE21059" w:rsidR="00F7009D" w:rsidRDefault="009D6872" w:rsidP="00F7009D">
      <w:pPr>
        <w:pStyle w:val="Brdtextmedindrag"/>
      </w:pPr>
      <w:r>
        <w:t>Intäkterna från punktskatterna uppgick till 122 miljarder kronor 2013. Införandet av träng</w:t>
      </w:r>
      <w:r>
        <w:softHyphen/>
        <w:t xml:space="preserve">selskatt i Göteborg, tillsammans med högre energiskatt på dieselbränsle, ledde till högre punktskatteintäkter, vilket motverkades av lägre skatteintäkter från tobak. </w:t>
      </w:r>
    </w:p>
    <w:p w14:paraId="385A04FD" w14:textId="45CF5F69" w:rsidR="00F7009D" w:rsidRPr="00A735B9" w:rsidRDefault="009D6872" w:rsidP="00F7009D">
      <w:pPr>
        <w:pStyle w:val="Brdtextmedindrag"/>
      </w:pPr>
      <w:r>
        <w:t>År 2014–2018 väntas intäkterna från punkt</w:t>
      </w:r>
      <w:r>
        <w:softHyphen/>
        <w:t>skatterna öka med drygt 2 procent per år för att 2018 uppgå till 136 miljarder kronor. En stigande inflationstakt ger högre skattesatser på energi- och koldioxidskatt vilket i sin tur leder till högre skatteintäkter, trots att användningen av bensin och oljeprodukter inte beräknas öka nämnvärt. Dessutom väntas införandet av trängselskatt på Essingeleden och höjningen av trängselskatten i Stockholm medföra högre skatteintäkter fr.o.m. 2016 och framåt.</w:t>
      </w:r>
    </w:p>
    <w:p w14:paraId="166BFF82" w14:textId="7B9359E0" w:rsidR="00F7009D" w:rsidRDefault="009D6872" w:rsidP="00F7009D">
      <w:pPr>
        <w:pStyle w:val="Rubrik3"/>
      </w:pPr>
      <w:bookmarkStart w:id="347" w:name="_Toc384401518"/>
      <w:r w:rsidRPr="009D7B54">
        <w:t>Skattekvoten</w:t>
      </w:r>
      <w:bookmarkEnd w:id="347"/>
    </w:p>
    <w:p w14:paraId="24E54FA9" w14:textId="5173C6B2" w:rsidR="00F7009D" w:rsidRPr="009D7B54" w:rsidRDefault="009D6872" w:rsidP="00F7009D">
      <w:pPr>
        <w:pStyle w:val="Brdtext"/>
      </w:pPr>
      <w:r w:rsidRPr="009D7B54">
        <w:t>Skattekvoten visar förhållandet mellan de totala skatteintäkt</w:t>
      </w:r>
      <w:r>
        <w:t>erna och BNP. Normalt har regel</w:t>
      </w:r>
      <w:r>
        <w:softHyphen/>
      </w:r>
      <w:r w:rsidRPr="009D7B54">
        <w:t>förändringar i skattesystemet störst inverkan på förändringen av skattekvoten.</w:t>
      </w:r>
      <w:r>
        <w:t xml:space="preserve"> Som exempel kan nämnas att en viktig förklaring till minskningen av skattekvoten 2014 är förstärkningen av jobb</w:t>
      </w:r>
      <w:r>
        <w:softHyphen/>
        <w:t xml:space="preserve">skatteavdraget, som trädde i kraft vid ingången av 2014 </w:t>
      </w:r>
      <w:r w:rsidRPr="009D7B54">
        <w:t>(se</w:t>
      </w:r>
      <w:r>
        <w:t xml:space="preserve"> </w:t>
      </w:r>
      <w:r>
        <w:fldChar w:fldCharType="begin"/>
      </w:r>
      <w:r>
        <w:instrText xml:space="preserve"> REF  _Ref382995885 \* Lower \h  \* MERGEFORMAT </w:instrText>
      </w:r>
      <w:r>
        <w:fldChar w:fldCharType="separate"/>
      </w:r>
      <w:r w:rsidR="004642B5">
        <w:t xml:space="preserve">tabell </w:t>
      </w:r>
      <w:r w:rsidR="004642B5" w:rsidRPr="004642B5">
        <w:rPr>
          <w:bCs/>
          <w:noProof/>
        </w:rPr>
        <w:t>5</w:t>
      </w:r>
      <w:r w:rsidR="004642B5">
        <w:t>.</w:t>
      </w:r>
      <w:r w:rsidR="004642B5">
        <w:rPr>
          <w:noProof/>
        </w:rPr>
        <w:t>9</w:t>
      </w:r>
      <w:r>
        <w:fldChar w:fldCharType="end"/>
      </w:r>
      <w:r w:rsidRPr="009D7B54">
        <w:t>)</w:t>
      </w:r>
      <w:r>
        <w:t xml:space="preserve">. </w:t>
      </w:r>
    </w:p>
    <w:p w14:paraId="0B8B56F3" w14:textId="0F811FEA" w:rsidR="00F7009D" w:rsidRDefault="009D6872" w:rsidP="00F7009D">
      <w:pPr>
        <w:pStyle w:val="Brdtextmedindrag"/>
      </w:pPr>
      <w:r w:rsidRPr="009D7B54">
        <w:t xml:space="preserve">År </w:t>
      </w:r>
      <w:r>
        <w:t>2013 ökar skattekvoten i förhållande till 2012, vilket i huvudsak förklaras av en stark ut</w:t>
      </w:r>
      <w:r>
        <w:softHyphen/>
        <w:t>veckling av hushållens pensionsinkomster. Öv</w:t>
      </w:r>
      <w:r>
        <w:softHyphen/>
        <w:t>riga år är förändringarna av den totala skat</w:t>
      </w:r>
      <w:r>
        <w:softHyphen/>
        <w:t xml:space="preserve">tekvoten ganska små. Däremot sker vissa sammansättningsförändringar. Intäkterna från skatt på konsumtion minskar som andel av BNP, medan intäkterna från skatt på kapital ökar som andel av BNP under perioden 2013–2018. Den tydliga ökningen 2014 av intäkterna från skatt på kapital som andel av BNP beror både på en </w:t>
      </w:r>
      <w:r>
        <w:lastRenderedPageBreak/>
        <w:t>ökning i hushållens kapitalinkomster (som andel av BNP) och på en ökning av företagens vinster (som andel av BNP). Från och med 2015 och framåt är det huvudsakligen intäkterna från skatt på före</w:t>
      </w:r>
      <w:r>
        <w:softHyphen/>
        <w:t xml:space="preserve">tagsvinster som bidrar till att intäkterna från skatt på kapital ökar som andel av BNP. </w:t>
      </w:r>
    </w:p>
    <w:p w14:paraId="43500A46" w14:textId="77777777" w:rsidR="00F7009D" w:rsidRDefault="00F7009D" w:rsidP="00F7009D">
      <w:pPr>
        <w:pStyle w:val="Brdtextmedindrag"/>
      </w:pPr>
    </w:p>
    <w:p w14:paraId="37EDAFCE" w14:textId="10577658" w:rsidR="00F7009D" w:rsidRDefault="009D6872" w:rsidP="00F7009D">
      <w:pPr>
        <w:pStyle w:val="TabellRubrik"/>
      </w:pPr>
      <w:bookmarkStart w:id="348" w:name="_Toc290060000"/>
      <w:bookmarkStart w:id="349" w:name="_Toc322092790"/>
      <w:bookmarkStart w:id="350" w:name="_Toc335460949"/>
      <w:bookmarkStart w:id="351" w:name="_Ref382995885"/>
      <w:bookmarkStart w:id="352" w:name="_Toc384401665"/>
      <w:r>
        <w:t xml:space="preserve">Tabell </w:t>
      </w:r>
      <w:r w:rsidR="0009067D">
        <w:fldChar w:fldCharType="begin"/>
      </w:r>
      <w:r w:rsidR="0009067D">
        <w:instrText xml:space="preserve"> STYLEREF "Rubrik 1"\n \* MERGEFORMAT </w:instrText>
      </w:r>
      <w:r w:rsidR="0009067D">
        <w:fldChar w:fldCharType="separate"/>
      </w:r>
      <w:r w:rsidR="004642B5">
        <w:rPr>
          <w:noProof/>
        </w:rPr>
        <w:t>5</w:t>
      </w:r>
      <w:r w:rsidR="0009067D">
        <w:rPr>
          <w:noProof/>
        </w:rPr>
        <w:fldChar w:fldCharType="end"/>
      </w:r>
      <w:bookmarkEnd w:id="348"/>
      <w:bookmarkEnd w:id="349"/>
      <w:bookmarkEnd w:id="350"/>
      <w:r>
        <w:t>.</w:t>
      </w:r>
      <w:r w:rsidR="0009067D">
        <w:fldChar w:fldCharType="begin"/>
      </w:r>
      <w:r w:rsidR="0009067D">
        <w:instrText xml:space="preserve"> SEQ Tabell \* Arabic \s 1  \* MERGEFORMAT </w:instrText>
      </w:r>
      <w:r w:rsidR="0009067D">
        <w:fldChar w:fldCharType="separate"/>
      </w:r>
      <w:r w:rsidR="004642B5">
        <w:rPr>
          <w:noProof/>
        </w:rPr>
        <w:t>9</w:t>
      </w:r>
      <w:r w:rsidR="0009067D">
        <w:rPr>
          <w:noProof/>
        </w:rPr>
        <w:fldChar w:fldCharType="end"/>
      </w:r>
      <w:bookmarkEnd w:id="351"/>
      <w:r>
        <w:t xml:space="preserve"> Skattekvot, 2012–2018</w:t>
      </w:r>
      <w:bookmarkEnd w:id="352"/>
    </w:p>
    <w:p w14:paraId="347E398B" w14:textId="77777777" w:rsidR="00F7009D" w:rsidRDefault="009D6872" w:rsidP="00F7009D">
      <w:pPr>
        <w:pStyle w:val="TabellUnderrubrik"/>
      </w:pPr>
      <w:r>
        <w:t>Procent av BNP</w:t>
      </w:r>
    </w:p>
    <w:tbl>
      <w:tblPr>
        <w:tblW w:w="4383" w:type="dxa"/>
        <w:tblInd w:w="6" w:type="dxa"/>
        <w:tblLayout w:type="fixed"/>
        <w:tblCellMar>
          <w:left w:w="85" w:type="dxa"/>
          <w:right w:w="85" w:type="dxa"/>
        </w:tblCellMar>
        <w:tblLook w:val="0000" w:firstRow="0" w:lastRow="0" w:firstColumn="0" w:lastColumn="0" w:noHBand="0" w:noVBand="0"/>
      </w:tblPr>
      <w:tblGrid>
        <w:gridCol w:w="1565"/>
        <w:gridCol w:w="402"/>
        <w:gridCol w:w="403"/>
        <w:gridCol w:w="402"/>
        <w:gridCol w:w="403"/>
        <w:gridCol w:w="402"/>
        <w:gridCol w:w="403"/>
        <w:gridCol w:w="403"/>
      </w:tblGrid>
      <w:tr w:rsidR="00F7009D" w14:paraId="0BF71AA5" w14:textId="77777777" w:rsidTr="00F7009D">
        <w:tc>
          <w:tcPr>
            <w:tcW w:w="1565" w:type="dxa"/>
            <w:tcMar>
              <w:left w:w="28" w:type="dxa"/>
              <w:right w:w="28" w:type="dxa"/>
            </w:tcMar>
            <w:vAlign w:val="bottom"/>
          </w:tcPr>
          <w:p w14:paraId="69725CD0" w14:textId="77777777" w:rsidR="00F7009D" w:rsidRDefault="00F7009D" w:rsidP="00F7009D">
            <w:pPr>
              <w:pStyle w:val="TabellHuvud"/>
              <w:keepNext/>
              <w:keepLines/>
              <w:jc w:val="left"/>
            </w:pPr>
          </w:p>
        </w:tc>
        <w:tc>
          <w:tcPr>
            <w:tcW w:w="402" w:type="dxa"/>
            <w:tcMar>
              <w:left w:w="28" w:type="dxa"/>
              <w:right w:w="28" w:type="dxa"/>
            </w:tcMar>
            <w:vAlign w:val="bottom"/>
          </w:tcPr>
          <w:p w14:paraId="635F972A" w14:textId="77777777" w:rsidR="00F7009D" w:rsidRDefault="009D6872" w:rsidP="00F7009D">
            <w:pPr>
              <w:pStyle w:val="TabellHuvud"/>
              <w:keepNext/>
              <w:keepLines/>
            </w:pPr>
            <w:r>
              <w:t>Utfall</w:t>
            </w:r>
          </w:p>
        </w:tc>
        <w:tc>
          <w:tcPr>
            <w:tcW w:w="2416" w:type="dxa"/>
            <w:gridSpan w:val="6"/>
            <w:tcBorders>
              <w:bottom w:val="single" w:sz="4" w:space="0" w:color="auto"/>
            </w:tcBorders>
            <w:tcMar>
              <w:left w:w="28" w:type="dxa"/>
              <w:right w:w="28" w:type="dxa"/>
            </w:tcMar>
            <w:vAlign w:val="bottom"/>
          </w:tcPr>
          <w:p w14:paraId="65370CE8" w14:textId="77777777" w:rsidR="00F7009D" w:rsidRDefault="009D6872" w:rsidP="00F7009D">
            <w:pPr>
              <w:pStyle w:val="TabellHuvud"/>
              <w:keepNext/>
              <w:keepLines/>
              <w:jc w:val="left"/>
            </w:pPr>
            <w:r>
              <w:t>Prognos</w:t>
            </w:r>
          </w:p>
        </w:tc>
      </w:tr>
      <w:tr w:rsidR="00F7009D" w14:paraId="20B4EE09" w14:textId="77777777" w:rsidTr="00F7009D">
        <w:tc>
          <w:tcPr>
            <w:tcW w:w="1565" w:type="dxa"/>
            <w:tcBorders>
              <w:bottom w:val="single" w:sz="18" w:space="0" w:color="auto"/>
            </w:tcBorders>
            <w:tcMar>
              <w:left w:w="28" w:type="dxa"/>
              <w:right w:w="28" w:type="dxa"/>
            </w:tcMar>
            <w:vAlign w:val="bottom"/>
          </w:tcPr>
          <w:p w14:paraId="21C5D0CF" w14:textId="77777777" w:rsidR="00F7009D" w:rsidRDefault="00F7009D" w:rsidP="00F7009D">
            <w:pPr>
              <w:pStyle w:val="TabellHuvud"/>
              <w:keepNext/>
              <w:keepLines/>
              <w:jc w:val="left"/>
            </w:pPr>
          </w:p>
        </w:tc>
        <w:tc>
          <w:tcPr>
            <w:tcW w:w="402" w:type="dxa"/>
            <w:tcBorders>
              <w:bottom w:val="single" w:sz="18" w:space="0" w:color="auto"/>
            </w:tcBorders>
            <w:tcMar>
              <w:left w:w="28" w:type="dxa"/>
              <w:right w:w="28" w:type="dxa"/>
            </w:tcMar>
            <w:vAlign w:val="bottom"/>
          </w:tcPr>
          <w:p w14:paraId="3CE856C3" w14:textId="3AD25F26" w:rsidR="00F7009D" w:rsidRDefault="009D6872" w:rsidP="00F7009D">
            <w:pPr>
              <w:pStyle w:val="TabellHuvud"/>
              <w:keepNext/>
              <w:keepLines/>
            </w:pPr>
            <w:r>
              <w:t>2012</w:t>
            </w:r>
          </w:p>
        </w:tc>
        <w:tc>
          <w:tcPr>
            <w:tcW w:w="403" w:type="dxa"/>
            <w:tcBorders>
              <w:top w:val="single" w:sz="4" w:space="0" w:color="auto"/>
              <w:bottom w:val="single" w:sz="18" w:space="0" w:color="auto"/>
            </w:tcBorders>
            <w:tcMar>
              <w:left w:w="28" w:type="dxa"/>
              <w:right w:w="28" w:type="dxa"/>
            </w:tcMar>
            <w:vAlign w:val="bottom"/>
          </w:tcPr>
          <w:p w14:paraId="38554E35" w14:textId="77FCFFDE" w:rsidR="00F7009D" w:rsidRDefault="009D6872" w:rsidP="00F7009D">
            <w:pPr>
              <w:pStyle w:val="TabellHuvud"/>
              <w:keepNext/>
              <w:keepLines/>
            </w:pPr>
            <w:r>
              <w:t>2013</w:t>
            </w:r>
          </w:p>
        </w:tc>
        <w:tc>
          <w:tcPr>
            <w:tcW w:w="402" w:type="dxa"/>
            <w:tcBorders>
              <w:top w:val="single" w:sz="4" w:space="0" w:color="auto"/>
              <w:bottom w:val="single" w:sz="18" w:space="0" w:color="auto"/>
            </w:tcBorders>
            <w:tcMar>
              <w:left w:w="28" w:type="dxa"/>
              <w:right w:w="28" w:type="dxa"/>
            </w:tcMar>
            <w:vAlign w:val="bottom"/>
          </w:tcPr>
          <w:p w14:paraId="3BA61927" w14:textId="6C0E4819" w:rsidR="00F7009D" w:rsidRDefault="009D6872" w:rsidP="00F7009D">
            <w:pPr>
              <w:pStyle w:val="TabellHuvud"/>
              <w:keepNext/>
              <w:keepLines/>
            </w:pPr>
            <w:r>
              <w:t>2014</w:t>
            </w:r>
          </w:p>
        </w:tc>
        <w:tc>
          <w:tcPr>
            <w:tcW w:w="403" w:type="dxa"/>
            <w:tcBorders>
              <w:top w:val="single" w:sz="4" w:space="0" w:color="auto"/>
              <w:bottom w:val="single" w:sz="18" w:space="0" w:color="auto"/>
            </w:tcBorders>
            <w:tcMar>
              <w:left w:w="28" w:type="dxa"/>
              <w:right w:w="28" w:type="dxa"/>
            </w:tcMar>
            <w:vAlign w:val="bottom"/>
          </w:tcPr>
          <w:p w14:paraId="6E1FB519" w14:textId="5FB1BDD6" w:rsidR="00F7009D" w:rsidRDefault="009D6872" w:rsidP="00F7009D">
            <w:pPr>
              <w:pStyle w:val="TabellHuvud"/>
              <w:keepNext/>
              <w:keepLines/>
            </w:pPr>
            <w:r>
              <w:t>2015</w:t>
            </w:r>
          </w:p>
        </w:tc>
        <w:tc>
          <w:tcPr>
            <w:tcW w:w="402" w:type="dxa"/>
            <w:tcBorders>
              <w:top w:val="single" w:sz="4" w:space="0" w:color="auto"/>
              <w:bottom w:val="single" w:sz="18" w:space="0" w:color="auto"/>
            </w:tcBorders>
            <w:tcMar>
              <w:left w:w="28" w:type="dxa"/>
              <w:right w:w="28" w:type="dxa"/>
            </w:tcMar>
            <w:vAlign w:val="bottom"/>
          </w:tcPr>
          <w:p w14:paraId="5173684E" w14:textId="3AD5A049" w:rsidR="00F7009D" w:rsidRDefault="009D6872" w:rsidP="00F7009D">
            <w:pPr>
              <w:pStyle w:val="TabellHuvud"/>
              <w:keepNext/>
              <w:keepLines/>
            </w:pPr>
            <w:r>
              <w:t>2016</w:t>
            </w:r>
          </w:p>
        </w:tc>
        <w:tc>
          <w:tcPr>
            <w:tcW w:w="403" w:type="dxa"/>
            <w:tcBorders>
              <w:top w:val="single" w:sz="4" w:space="0" w:color="auto"/>
              <w:bottom w:val="single" w:sz="18" w:space="0" w:color="auto"/>
            </w:tcBorders>
            <w:tcMar>
              <w:left w:w="28" w:type="dxa"/>
              <w:right w:w="28" w:type="dxa"/>
            </w:tcMar>
            <w:vAlign w:val="bottom"/>
          </w:tcPr>
          <w:p w14:paraId="53756BA6" w14:textId="707EED19" w:rsidR="00F7009D" w:rsidRDefault="009D6872" w:rsidP="00F7009D">
            <w:pPr>
              <w:pStyle w:val="TabellHuvud"/>
              <w:keepNext/>
              <w:keepLines/>
            </w:pPr>
            <w:r>
              <w:t>2017</w:t>
            </w:r>
          </w:p>
        </w:tc>
        <w:tc>
          <w:tcPr>
            <w:tcW w:w="403" w:type="dxa"/>
            <w:tcBorders>
              <w:top w:val="single" w:sz="4" w:space="0" w:color="auto"/>
              <w:bottom w:val="single" w:sz="18" w:space="0" w:color="auto"/>
            </w:tcBorders>
            <w:tcMar>
              <w:left w:w="28" w:type="dxa"/>
              <w:right w:w="28" w:type="dxa"/>
            </w:tcMar>
            <w:vAlign w:val="bottom"/>
          </w:tcPr>
          <w:p w14:paraId="5AAFAE0C" w14:textId="1BDAA1F3" w:rsidR="00F7009D" w:rsidRDefault="009D6872" w:rsidP="00F7009D">
            <w:pPr>
              <w:pStyle w:val="TabellHuvud"/>
              <w:keepNext/>
              <w:keepLines/>
            </w:pPr>
            <w:r>
              <w:t>2018</w:t>
            </w:r>
          </w:p>
        </w:tc>
      </w:tr>
      <w:tr w:rsidR="00F7009D" w:rsidRPr="00C47ECF" w14:paraId="56F53ABA" w14:textId="77777777" w:rsidTr="00F7009D">
        <w:tc>
          <w:tcPr>
            <w:tcW w:w="1565" w:type="dxa"/>
            <w:tcBorders>
              <w:top w:val="single" w:sz="18" w:space="0" w:color="auto"/>
            </w:tcBorders>
            <w:tcMar>
              <w:left w:w="28" w:type="dxa"/>
              <w:right w:w="28" w:type="dxa"/>
            </w:tcMar>
            <w:vAlign w:val="bottom"/>
          </w:tcPr>
          <w:p w14:paraId="581C836B" w14:textId="77777777" w:rsidR="00F7009D" w:rsidRPr="00C47ECF" w:rsidRDefault="009D6872" w:rsidP="00F7009D">
            <w:pPr>
              <w:pStyle w:val="TabellRader"/>
              <w:keepNext/>
              <w:keepLines/>
              <w:jc w:val="left"/>
              <w:rPr>
                <w:b/>
              </w:rPr>
            </w:pPr>
            <w:r>
              <w:rPr>
                <w:b/>
              </w:rPr>
              <w:t>Skattekvot</w:t>
            </w:r>
          </w:p>
        </w:tc>
        <w:tc>
          <w:tcPr>
            <w:tcW w:w="402" w:type="dxa"/>
            <w:tcBorders>
              <w:top w:val="single" w:sz="18" w:space="0" w:color="auto"/>
            </w:tcBorders>
            <w:tcMar>
              <w:left w:w="28" w:type="dxa"/>
              <w:right w:w="28" w:type="dxa"/>
            </w:tcMar>
            <w:vAlign w:val="bottom"/>
          </w:tcPr>
          <w:p w14:paraId="58EA89E5" w14:textId="1983DFA2" w:rsidR="00F7009D" w:rsidRPr="00DE0CA5" w:rsidRDefault="009D6872" w:rsidP="00F7009D">
            <w:pPr>
              <w:pStyle w:val="TabellSlutsumma"/>
              <w:rPr>
                <w:b w:val="0"/>
              </w:rPr>
            </w:pPr>
            <w:r w:rsidRPr="00DE0CA5">
              <w:t>44,</w:t>
            </w:r>
            <w:r w:rsidRPr="006A3792">
              <w:rPr>
                <w:b w:val="0"/>
              </w:rPr>
              <w:t>0</w:t>
            </w:r>
          </w:p>
        </w:tc>
        <w:tc>
          <w:tcPr>
            <w:tcW w:w="403" w:type="dxa"/>
            <w:tcBorders>
              <w:top w:val="single" w:sz="18" w:space="0" w:color="auto"/>
            </w:tcBorders>
            <w:tcMar>
              <w:left w:w="28" w:type="dxa"/>
              <w:right w:w="28" w:type="dxa"/>
            </w:tcMar>
            <w:vAlign w:val="bottom"/>
          </w:tcPr>
          <w:p w14:paraId="38B8F0DB" w14:textId="3BB71B55" w:rsidR="00F7009D" w:rsidRPr="00DE0CA5" w:rsidRDefault="009D6872" w:rsidP="00F7009D">
            <w:pPr>
              <w:pStyle w:val="TabellSlutsumma"/>
              <w:rPr>
                <w:b w:val="0"/>
              </w:rPr>
            </w:pPr>
            <w:r w:rsidRPr="00DE0CA5">
              <w:t>44,</w:t>
            </w:r>
            <w:r w:rsidRPr="006A3792">
              <w:rPr>
                <w:b w:val="0"/>
              </w:rPr>
              <w:t>4</w:t>
            </w:r>
          </w:p>
        </w:tc>
        <w:tc>
          <w:tcPr>
            <w:tcW w:w="402" w:type="dxa"/>
            <w:tcBorders>
              <w:top w:val="single" w:sz="18" w:space="0" w:color="auto"/>
            </w:tcBorders>
            <w:tcMar>
              <w:left w:w="28" w:type="dxa"/>
              <w:right w:w="28" w:type="dxa"/>
            </w:tcMar>
            <w:vAlign w:val="bottom"/>
          </w:tcPr>
          <w:p w14:paraId="29FCD328" w14:textId="7579A060" w:rsidR="00F7009D" w:rsidRPr="00DE0CA5" w:rsidRDefault="009D6872" w:rsidP="00F7009D">
            <w:pPr>
              <w:pStyle w:val="TabellSlutsumma"/>
              <w:rPr>
                <w:b w:val="0"/>
              </w:rPr>
            </w:pPr>
            <w:r w:rsidRPr="00DE0CA5">
              <w:t>44,</w:t>
            </w:r>
            <w:r w:rsidRPr="006A3792">
              <w:rPr>
                <w:b w:val="0"/>
              </w:rPr>
              <w:t>0</w:t>
            </w:r>
          </w:p>
        </w:tc>
        <w:tc>
          <w:tcPr>
            <w:tcW w:w="403" w:type="dxa"/>
            <w:tcBorders>
              <w:top w:val="single" w:sz="18" w:space="0" w:color="auto"/>
            </w:tcBorders>
            <w:tcMar>
              <w:left w:w="28" w:type="dxa"/>
              <w:right w:w="28" w:type="dxa"/>
            </w:tcMar>
            <w:vAlign w:val="bottom"/>
          </w:tcPr>
          <w:p w14:paraId="633D77F3" w14:textId="6C64A73C" w:rsidR="00F7009D" w:rsidRPr="00DE0CA5" w:rsidRDefault="009D6872" w:rsidP="00F7009D">
            <w:pPr>
              <w:pStyle w:val="TabellSlutsumma"/>
              <w:rPr>
                <w:b w:val="0"/>
              </w:rPr>
            </w:pPr>
            <w:r w:rsidRPr="006A3792">
              <w:t>43,9</w:t>
            </w:r>
          </w:p>
        </w:tc>
        <w:tc>
          <w:tcPr>
            <w:tcW w:w="402" w:type="dxa"/>
            <w:tcBorders>
              <w:top w:val="single" w:sz="18" w:space="0" w:color="auto"/>
            </w:tcBorders>
            <w:tcMar>
              <w:left w:w="28" w:type="dxa"/>
              <w:right w:w="28" w:type="dxa"/>
            </w:tcMar>
            <w:vAlign w:val="bottom"/>
          </w:tcPr>
          <w:p w14:paraId="482F9DFD" w14:textId="3655B619" w:rsidR="00F7009D" w:rsidRPr="00DE0CA5" w:rsidRDefault="009D6872" w:rsidP="00F7009D">
            <w:pPr>
              <w:pStyle w:val="TabellSlutsumma"/>
              <w:rPr>
                <w:b w:val="0"/>
              </w:rPr>
            </w:pPr>
            <w:r w:rsidRPr="006A3792">
              <w:t>43,9</w:t>
            </w:r>
          </w:p>
        </w:tc>
        <w:tc>
          <w:tcPr>
            <w:tcW w:w="403" w:type="dxa"/>
            <w:tcBorders>
              <w:top w:val="single" w:sz="18" w:space="0" w:color="auto"/>
            </w:tcBorders>
            <w:tcMar>
              <w:left w:w="28" w:type="dxa"/>
              <w:right w:w="28" w:type="dxa"/>
            </w:tcMar>
            <w:vAlign w:val="bottom"/>
          </w:tcPr>
          <w:p w14:paraId="65CCBE49" w14:textId="77777777" w:rsidR="00F7009D" w:rsidRPr="00DE0CA5" w:rsidRDefault="009D6872" w:rsidP="00F7009D">
            <w:pPr>
              <w:pStyle w:val="TabellSlutsumma"/>
              <w:rPr>
                <w:b w:val="0"/>
              </w:rPr>
            </w:pPr>
            <w:r w:rsidRPr="00DE0CA5">
              <w:t>44,1</w:t>
            </w:r>
          </w:p>
        </w:tc>
        <w:tc>
          <w:tcPr>
            <w:tcW w:w="403" w:type="dxa"/>
            <w:tcBorders>
              <w:top w:val="single" w:sz="18" w:space="0" w:color="auto"/>
            </w:tcBorders>
            <w:tcMar>
              <w:left w:w="28" w:type="dxa"/>
              <w:right w:w="28" w:type="dxa"/>
            </w:tcMar>
            <w:vAlign w:val="bottom"/>
          </w:tcPr>
          <w:p w14:paraId="7AACEC61" w14:textId="25FF37F2" w:rsidR="00F7009D" w:rsidRPr="00DE0CA5" w:rsidRDefault="009D6872" w:rsidP="00F7009D">
            <w:pPr>
              <w:pStyle w:val="TabellSlutsumma"/>
              <w:rPr>
                <w:b w:val="0"/>
              </w:rPr>
            </w:pPr>
            <w:r w:rsidRPr="00DE0CA5">
              <w:t>44,</w:t>
            </w:r>
            <w:r w:rsidRPr="006A3792">
              <w:rPr>
                <w:b w:val="0"/>
              </w:rPr>
              <w:t>1</w:t>
            </w:r>
          </w:p>
        </w:tc>
      </w:tr>
      <w:tr w:rsidR="00F7009D" w14:paraId="76F01CDD" w14:textId="77777777" w:rsidTr="00F7009D">
        <w:tc>
          <w:tcPr>
            <w:tcW w:w="1565" w:type="dxa"/>
            <w:tcMar>
              <w:left w:w="28" w:type="dxa"/>
              <w:right w:w="28" w:type="dxa"/>
            </w:tcMar>
            <w:vAlign w:val="bottom"/>
          </w:tcPr>
          <w:p w14:paraId="18DAC438" w14:textId="2774D167" w:rsidR="00F7009D" w:rsidRDefault="009D6872" w:rsidP="00F7009D">
            <w:pPr>
              <w:pStyle w:val="TabellRader"/>
              <w:keepNext/>
              <w:keepLines/>
              <w:jc w:val="left"/>
            </w:pPr>
            <w:r>
              <w:t xml:space="preserve">  Varav</w:t>
            </w:r>
          </w:p>
        </w:tc>
        <w:tc>
          <w:tcPr>
            <w:tcW w:w="402" w:type="dxa"/>
            <w:tcMar>
              <w:left w:w="28" w:type="dxa"/>
              <w:right w:w="28" w:type="dxa"/>
            </w:tcMar>
          </w:tcPr>
          <w:p w14:paraId="1BA6593C" w14:textId="77777777" w:rsidR="00F7009D" w:rsidRDefault="00F7009D" w:rsidP="00F7009D">
            <w:pPr>
              <w:pStyle w:val="TabellRader"/>
            </w:pPr>
          </w:p>
        </w:tc>
        <w:tc>
          <w:tcPr>
            <w:tcW w:w="403" w:type="dxa"/>
            <w:tcMar>
              <w:left w:w="28" w:type="dxa"/>
              <w:right w:w="28" w:type="dxa"/>
            </w:tcMar>
          </w:tcPr>
          <w:p w14:paraId="57BA11CF" w14:textId="77777777" w:rsidR="00F7009D" w:rsidRDefault="00F7009D" w:rsidP="00F7009D">
            <w:pPr>
              <w:pStyle w:val="TabellRader"/>
            </w:pPr>
          </w:p>
        </w:tc>
        <w:tc>
          <w:tcPr>
            <w:tcW w:w="402" w:type="dxa"/>
            <w:tcMar>
              <w:left w:w="28" w:type="dxa"/>
              <w:right w:w="28" w:type="dxa"/>
            </w:tcMar>
          </w:tcPr>
          <w:p w14:paraId="184A2930" w14:textId="77777777" w:rsidR="00F7009D" w:rsidRDefault="00F7009D" w:rsidP="00F7009D">
            <w:pPr>
              <w:pStyle w:val="TabellRader"/>
            </w:pPr>
          </w:p>
        </w:tc>
        <w:tc>
          <w:tcPr>
            <w:tcW w:w="403" w:type="dxa"/>
            <w:tcMar>
              <w:left w:w="28" w:type="dxa"/>
              <w:right w:w="28" w:type="dxa"/>
            </w:tcMar>
          </w:tcPr>
          <w:p w14:paraId="701ADAFF" w14:textId="77777777" w:rsidR="00F7009D" w:rsidRDefault="00F7009D" w:rsidP="00F7009D">
            <w:pPr>
              <w:pStyle w:val="TabellRader"/>
            </w:pPr>
          </w:p>
        </w:tc>
        <w:tc>
          <w:tcPr>
            <w:tcW w:w="402" w:type="dxa"/>
            <w:tcMar>
              <w:left w:w="28" w:type="dxa"/>
              <w:right w:w="28" w:type="dxa"/>
            </w:tcMar>
          </w:tcPr>
          <w:p w14:paraId="51504A31" w14:textId="77777777" w:rsidR="00F7009D" w:rsidRDefault="00F7009D" w:rsidP="00F7009D">
            <w:pPr>
              <w:pStyle w:val="TabellRader"/>
            </w:pPr>
          </w:p>
        </w:tc>
        <w:tc>
          <w:tcPr>
            <w:tcW w:w="403" w:type="dxa"/>
            <w:tcMar>
              <w:left w:w="28" w:type="dxa"/>
              <w:right w:w="28" w:type="dxa"/>
            </w:tcMar>
          </w:tcPr>
          <w:p w14:paraId="103B26AD" w14:textId="77777777" w:rsidR="00F7009D" w:rsidRDefault="00F7009D" w:rsidP="00F7009D">
            <w:pPr>
              <w:pStyle w:val="TabellRader"/>
            </w:pPr>
          </w:p>
        </w:tc>
        <w:tc>
          <w:tcPr>
            <w:tcW w:w="403" w:type="dxa"/>
            <w:tcMar>
              <w:left w:w="28" w:type="dxa"/>
              <w:right w:w="28" w:type="dxa"/>
            </w:tcMar>
          </w:tcPr>
          <w:p w14:paraId="48476B67" w14:textId="77777777" w:rsidR="00F7009D" w:rsidRDefault="00F7009D" w:rsidP="00F7009D">
            <w:pPr>
              <w:pStyle w:val="TabellRader"/>
            </w:pPr>
          </w:p>
        </w:tc>
      </w:tr>
      <w:tr w:rsidR="00F7009D" w14:paraId="283284CC" w14:textId="77777777" w:rsidTr="00F7009D">
        <w:tc>
          <w:tcPr>
            <w:tcW w:w="1565" w:type="dxa"/>
            <w:tcMar>
              <w:left w:w="28" w:type="dxa"/>
              <w:right w:w="28" w:type="dxa"/>
            </w:tcMar>
            <w:vAlign w:val="bottom"/>
          </w:tcPr>
          <w:p w14:paraId="7490514E" w14:textId="77777777" w:rsidR="00F7009D" w:rsidRDefault="009D6872" w:rsidP="00F7009D">
            <w:pPr>
              <w:pStyle w:val="TabellRader"/>
              <w:keepNext/>
              <w:keepLines/>
              <w:jc w:val="left"/>
            </w:pPr>
            <w:r>
              <w:t xml:space="preserve">  Skatt på arbete</w:t>
            </w:r>
          </w:p>
        </w:tc>
        <w:tc>
          <w:tcPr>
            <w:tcW w:w="402" w:type="dxa"/>
            <w:tcMar>
              <w:left w:w="28" w:type="dxa"/>
              <w:right w:w="28" w:type="dxa"/>
            </w:tcMar>
            <w:vAlign w:val="bottom"/>
          </w:tcPr>
          <w:p w14:paraId="5F8C0350" w14:textId="3E2772EE" w:rsidR="00F7009D" w:rsidRDefault="009D6872" w:rsidP="00F7009D">
            <w:pPr>
              <w:pStyle w:val="TabellRader"/>
            </w:pPr>
            <w:r w:rsidRPr="006A3792">
              <w:t>26,4</w:t>
            </w:r>
          </w:p>
        </w:tc>
        <w:tc>
          <w:tcPr>
            <w:tcW w:w="403" w:type="dxa"/>
            <w:tcMar>
              <w:left w:w="28" w:type="dxa"/>
              <w:right w:w="28" w:type="dxa"/>
            </w:tcMar>
            <w:vAlign w:val="bottom"/>
          </w:tcPr>
          <w:p w14:paraId="1967F625" w14:textId="29A3AF73" w:rsidR="00F7009D" w:rsidRDefault="009D6872" w:rsidP="00F7009D">
            <w:pPr>
              <w:pStyle w:val="TabellRader"/>
            </w:pPr>
            <w:r>
              <w:t>26,</w:t>
            </w:r>
            <w:r w:rsidRPr="006A3792">
              <w:t>7</w:t>
            </w:r>
          </w:p>
        </w:tc>
        <w:tc>
          <w:tcPr>
            <w:tcW w:w="402" w:type="dxa"/>
            <w:tcMar>
              <w:left w:w="28" w:type="dxa"/>
              <w:right w:w="28" w:type="dxa"/>
            </w:tcMar>
            <w:vAlign w:val="bottom"/>
          </w:tcPr>
          <w:p w14:paraId="445ABA5D" w14:textId="02165E8E" w:rsidR="00F7009D" w:rsidRDefault="009D6872" w:rsidP="00F7009D">
            <w:pPr>
              <w:pStyle w:val="TabellRader"/>
            </w:pPr>
            <w:r>
              <w:t>26,</w:t>
            </w:r>
            <w:r w:rsidRPr="006A3792">
              <w:t>4</w:t>
            </w:r>
          </w:p>
        </w:tc>
        <w:tc>
          <w:tcPr>
            <w:tcW w:w="403" w:type="dxa"/>
            <w:tcMar>
              <w:left w:w="28" w:type="dxa"/>
              <w:right w:w="28" w:type="dxa"/>
            </w:tcMar>
            <w:vAlign w:val="bottom"/>
          </w:tcPr>
          <w:p w14:paraId="67AC6237" w14:textId="4B098FB4" w:rsidR="00F7009D" w:rsidRDefault="009D6872" w:rsidP="00F7009D">
            <w:pPr>
              <w:pStyle w:val="TabellRader"/>
            </w:pPr>
            <w:r>
              <w:t>26,</w:t>
            </w:r>
            <w:r w:rsidRPr="006A3792">
              <w:t>3</w:t>
            </w:r>
          </w:p>
        </w:tc>
        <w:tc>
          <w:tcPr>
            <w:tcW w:w="402" w:type="dxa"/>
            <w:tcMar>
              <w:left w:w="28" w:type="dxa"/>
              <w:right w:w="28" w:type="dxa"/>
            </w:tcMar>
            <w:vAlign w:val="bottom"/>
          </w:tcPr>
          <w:p w14:paraId="5B40CF6A" w14:textId="09BA70B7" w:rsidR="00F7009D" w:rsidRDefault="009D6872" w:rsidP="00F7009D">
            <w:pPr>
              <w:pStyle w:val="TabellRader"/>
            </w:pPr>
            <w:r>
              <w:t>26,</w:t>
            </w:r>
            <w:r w:rsidRPr="006A3792">
              <w:t>3</w:t>
            </w:r>
          </w:p>
        </w:tc>
        <w:tc>
          <w:tcPr>
            <w:tcW w:w="403" w:type="dxa"/>
            <w:tcMar>
              <w:left w:w="28" w:type="dxa"/>
              <w:right w:w="28" w:type="dxa"/>
            </w:tcMar>
            <w:vAlign w:val="bottom"/>
          </w:tcPr>
          <w:p w14:paraId="606203E0" w14:textId="46EC2A9B" w:rsidR="00F7009D" w:rsidRDefault="009D6872" w:rsidP="00F7009D">
            <w:pPr>
              <w:pStyle w:val="TabellRader"/>
            </w:pPr>
            <w:r>
              <w:t>26,</w:t>
            </w:r>
            <w:r w:rsidRPr="006A3792">
              <w:t>4</w:t>
            </w:r>
          </w:p>
        </w:tc>
        <w:tc>
          <w:tcPr>
            <w:tcW w:w="403" w:type="dxa"/>
            <w:tcMar>
              <w:left w:w="28" w:type="dxa"/>
              <w:right w:w="28" w:type="dxa"/>
            </w:tcMar>
            <w:vAlign w:val="bottom"/>
          </w:tcPr>
          <w:p w14:paraId="2B3B9792" w14:textId="317B0E27" w:rsidR="00F7009D" w:rsidRDefault="009D6872" w:rsidP="00F7009D">
            <w:pPr>
              <w:pStyle w:val="TabellRader"/>
            </w:pPr>
            <w:r>
              <w:t>26,</w:t>
            </w:r>
            <w:r w:rsidRPr="006A3792">
              <w:t>3</w:t>
            </w:r>
          </w:p>
        </w:tc>
      </w:tr>
      <w:tr w:rsidR="00F7009D" w14:paraId="5A77FF25" w14:textId="77777777" w:rsidTr="00F7009D">
        <w:tc>
          <w:tcPr>
            <w:tcW w:w="1565" w:type="dxa"/>
            <w:tcMar>
              <w:left w:w="28" w:type="dxa"/>
              <w:right w:w="28" w:type="dxa"/>
            </w:tcMar>
            <w:vAlign w:val="bottom"/>
          </w:tcPr>
          <w:p w14:paraId="351D47E6" w14:textId="77777777" w:rsidR="00F7009D" w:rsidRDefault="009D6872" w:rsidP="00F7009D">
            <w:pPr>
              <w:pStyle w:val="TabellRader"/>
              <w:keepNext/>
              <w:keepLines/>
              <w:jc w:val="left"/>
            </w:pPr>
            <w:r>
              <w:t xml:space="preserve">  Skatt på kapital</w:t>
            </w:r>
          </w:p>
        </w:tc>
        <w:tc>
          <w:tcPr>
            <w:tcW w:w="402" w:type="dxa"/>
            <w:tcMar>
              <w:left w:w="28" w:type="dxa"/>
              <w:right w:w="28" w:type="dxa"/>
            </w:tcMar>
            <w:vAlign w:val="bottom"/>
          </w:tcPr>
          <w:p w14:paraId="3F5C0877" w14:textId="3EAC2A1D" w:rsidR="00F7009D" w:rsidRDefault="009D6872" w:rsidP="00F7009D">
            <w:pPr>
              <w:pStyle w:val="TabellRader"/>
            </w:pPr>
            <w:r w:rsidRPr="006A3792">
              <w:t>4,7</w:t>
            </w:r>
          </w:p>
        </w:tc>
        <w:tc>
          <w:tcPr>
            <w:tcW w:w="403" w:type="dxa"/>
            <w:tcMar>
              <w:left w:w="28" w:type="dxa"/>
              <w:right w:w="28" w:type="dxa"/>
            </w:tcMar>
            <w:vAlign w:val="bottom"/>
          </w:tcPr>
          <w:p w14:paraId="48BD82C4" w14:textId="21F5AF92" w:rsidR="00F7009D" w:rsidRDefault="009D6872" w:rsidP="00F7009D">
            <w:pPr>
              <w:pStyle w:val="TabellRader"/>
            </w:pPr>
            <w:r>
              <w:t>4,</w:t>
            </w:r>
            <w:r w:rsidRPr="006A3792">
              <w:t>6</w:t>
            </w:r>
          </w:p>
        </w:tc>
        <w:tc>
          <w:tcPr>
            <w:tcW w:w="402" w:type="dxa"/>
            <w:tcMar>
              <w:left w:w="28" w:type="dxa"/>
              <w:right w:w="28" w:type="dxa"/>
            </w:tcMar>
            <w:vAlign w:val="bottom"/>
          </w:tcPr>
          <w:p w14:paraId="294E6243" w14:textId="3662BD62" w:rsidR="00F7009D" w:rsidRDefault="009D6872" w:rsidP="00F7009D">
            <w:pPr>
              <w:pStyle w:val="TabellRader"/>
            </w:pPr>
            <w:r>
              <w:t>4,</w:t>
            </w:r>
            <w:r w:rsidRPr="006A3792">
              <w:t>9</w:t>
            </w:r>
          </w:p>
        </w:tc>
        <w:tc>
          <w:tcPr>
            <w:tcW w:w="403" w:type="dxa"/>
            <w:tcMar>
              <w:left w:w="28" w:type="dxa"/>
              <w:right w:w="28" w:type="dxa"/>
            </w:tcMar>
            <w:vAlign w:val="bottom"/>
          </w:tcPr>
          <w:p w14:paraId="3F1C5BA3" w14:textId="265BAC89" w:rsidR="00F7009D" w:rsidRDefault="009D6872" w:rsidP="00F7009D">
            <w:pPr>
              <w:pStyle w:val="TabellRader"/>
            </w:pPr>
            <w:r w:rsidRPr="006A3792">
              <w:t>5,0</w:t>
            </w:r>
          </w:p>
        </w:tc>
        <w:tc>
          <w:tcPr>
            <w:tcW w:w="402" w:type="dxa"/>
            <w:tcMar>
              <w:left w:w="28" w:type="dxa"/>
              <w:right w:w="28" w:type="dxa"/>
            </w:tcMar>
            <w:vAlign w:val="bottom"/>
          </w:tcPr>
          <w:p w14:paraId="3DF45801" w14:textId="07B51CF9" w:rsidR="00F7009D" w:rsidRDefault="009D6872" w:rsidP="00F7009D">
            <w:pPr>
              <w:pStyle w:val="TabellRader"/>
            </w:pPr>
            <w:r w:rsidRPr="006A3792">
              <w:t>5,1</w:t>
            </w:r>
          </w:p>
        </w:tc>
        <w:tc>
          <w:tcPr>
            <w:tcW w:w="403" w:type="dxa"/>
            <w:tcMar>
              <w:left w:w="28" w:type="dxa"/>
              <w:right w:w="28" w:type="dxa"/>
            </w:tcMar>
            <w:vAlign w:val="bottom"/>
          </w:tcPr>
          <w:p w14:paraId="61E0E565" w14:textId="0F33FAEE" w:rsidR="00F7009D" w:rsidRDefault="009D6872" w:rsidP="00F7009D">
            <w:pPr>
              <w:pStyle w:val="TabellRader"/>
            </w:pPr>
            <w:r w:rsidRPr="006A3792">
              <w:t>5,2</w:t>
            </w:r>
          </w:p>
        </w:tc>
        <w:tc>
          <w:tcPr>
            <w:tcW w:w="403" w:type="dxa"/>
            <w:tcMar>
              <w:left w:w="28" w:type="dxa"/>
              <w:right w:w="28" w:type="dxa"/>
            </w:tcMar>
            <w:vAlign w:val="bottom"/>
          </w:tcPr>
          <w:p w14:paraId="0BCD3507" w14:textId="01D1BAC2" w:rsidR="00F7009D" w:rsidRDefault="009D6872" w:rsidP="00F7009D">
            <w:pPr>
              <w:pStyle w:val="TabellRader"/>
            </w:pPr>
            <w:r>
              <w:t>5,</w:t>
            </w:r>
            <w:r w:rsidRPr="006A3792">
              <w:t>3</w:t>
            </w:r>
          </w:p>
        </w:tc>
      </w:tr>
      <w:tr w:rsidR="00F7009D" w14:paraId="06D1DFB3" w14:textId="77777777" w:rsidTr="00F7009D">
        <w:tc>
          <w:tcPr>
            <w:tcW w:w="1565" w:type="dxa"/>
            <w:tcMar>
              <w:left w:w="28" w:type="dxa"/>
              <w:right w:w="28" w:type="dxa"/>
            </w:tcMar>
            <w:vAlign w:val="bottom"/>
          </w:tcPr>
          <w:p w14:paraId="488411B9" w14:textId="77777777" w:rsidR="00F7009D" w:rsidRDefault="009D6872" w:rsidP="00F7009D">
            <w:pPr>
              <w:pStyle w:val="TabellRader"/>
              <w:keepNext/>
              <w:keepLines/>
              <w:jc w:val="left"/>
            </w:pPr>
            <w:r>
              <w:t xml:space="preserve">  Skatt på konsumtion</w:t>
            </w:r>
          </w:p>
        </w:tc>
        <w:tc>
          <w:tcPr>
            <w:tcW w:w="402" w:type="dxa"/>
            <w:tcMar>
              <w:left w:w="28" w:type="dxa"/>
              <w:right w:w="28" w:type="dxa"/>
            </w:tcMar>
            <w:vAlign w:val="bottom"/>
          </w:tcPr>
          <w:p w14:paraId="0DA8B389" w14:textId="39A457D3" w:rsidR="00F7009D" w:rsidRDefault="009D6872" w:rsidP="00F7009D">
            <w:pPr>
              <w:pStyle w:val="TabellRader"/>
            </w:pPr>
            <w:r w:rsidRPr="006A3792">
              <w:t>12,7</w:t>
            </w:r>
          </w:p>
        </w:tc>
        <w:tc>
          <w:tcPr>
            <w:tcW w:w="403" w:type="dxa"/>
            <w:tcMar>
              <w:left w:w="28" w:type="dxa"/>
              <w:right w:w="28" w:type="dxa"/>
            </w:tcMar>
            <w:vAlign w:val="bottom"/>
          </w:tcPr>
          <w:p w14:paraId="1BFC53A2" w14:textId="77777777" w:rsidR="00F7009D" w:rsidRDefault="009D6872" w:rsidP="00F7009D">
            <w:pPr>
              <w:pStyle w:val="TabellRader"/>
            </w:pPr>
            <w:r>
              <w:t>12,8</w:t>
            </w:r>
          </w:p>
        </w:tc>
        <w:tc>
          <w:tcPr>
            <w:tcW w:w="402" w:type="dxa"/>
            <w:tcMar>
              <w:left w:w="28" w:type="dxa"/>
              <w:right w:w="28" w:type="dxa"/>
            </w:tcMar>
            <w:vAlign w:val="bottom"/>
          </w:tcPr>
          <w:p w14:paraId="3A211E8E" w14:textId="0FC317DE" w:rsidR="00F7009D" w:rsidRDefault="009D6872" w:rsidP="00F7009D">
            <w:pPr>
              <w:pStyle w:val="TabellRader"/>
            </w:pPr>
            <w:r>
              <w:t>12,</w:t>
            </w:r>
            <w:r w:rsidRPr="006A3792">
              <w:t>6</w:t>
            </w:r>
          </w:p>
        </w:tc>
        <w:tc>
          <w:tcPr>
            <w:tcW w:w="403" w:type="dxa"/>
            <w:tcMar>
              <w:left w:w="28" w:type="dxa"/>
              <w:right w:w="28" w:type="dxa"/>
            </w:tcMar>
            <w:vAlign w:val="bottom"/>
          </w:tcPr>
          <w:p w14:paraId="239E09F9" w14:textId="5DB45031" w:rsidR="00F7009D" w:rsidRDefault="009D6872" w:rsidP="00F7009D">
            <w:pPr>
              <w:pStyle w:val="TabellRader"/>
            </w:pPr>
            <w:r>
              <w:t>12,</w:t>
            </w:r>
            <w:r w:rsidRPr="006A3792">
              <w:t>5</w:t>
            </w:r>
          </w:p>
        </w:tc>
        <w:tc>
          <w:tcPr>
            <w:tcW w:w="402" w:type="dxa"/>
            <w:tcMar>
              <w:left w:w="28" w:type="dxa"/>
              <w:right w:w="28" w:type="dxa"/>
            </w:tcMar>
            <w:vAlign w:val="bottom"/>
          </w:tcPr>
          <w:p w14:paraId="00F16DE0" w14:textId="57660892" w:rsidR="00F7009D" w:rsidRDefault="009D6872" w:rsidP="00F7009D">
            <w:pPr>
              <w:pStyle w:val="TabellRader"/>
            </w:pPr>
            <w:r>
              <w:t>12,</w:t>
            </w:r>
            <w:r w:rsidRPr="006A3792">
              <w:t>5</w:t>
            </w:r>
          </w:p>
        </w:tc>
        <w:tc>
          <w:tcPr>
            <w:tcW w:w="403" w:type="dxa"/>
            <w:tcMar>
              <w:left w:w="28" w:type="dxa"/>
              <w:right w:w="28" w:type="dxa"/>
            </w:tcMar>
            <w:vAlign w:val="bottom"/>
          </w:tcPr>
          <w:p w14:paraId="4910EABD" w14:textId="09DF5E3E" w:rsidR="00F7009D" w:rsidRDefault="009D6872" w:rsidP="00F7009D">
            <w:pPr>
              <w:pStyle w:val="TabellRader"/>
            </w:pPr>
            <w:r>
              <w:t>12,</w:t>
            </w:r>
            <w:r w:rsidRPr="006A3792">
              <w:t>4</w:t>
            </w:r>
          </w:p>
        </w:tc>
        <w:tc>
          <w:tcPr>
            <w:tcW w:w="403" w:type="dxa"/>
            <w:tcMar>
              <w:left w:w="28" w:type="dxa"/>
              <w:right w:w="28" w:type="dxa"/>
            </w:tcMar>
            <w:vAlign w:val="bottom"/>
          </w:tcPr>
          <w:p w14:paraId="290A2FA0" w14:textId="7EBEC87B" w:rsidR="00F7009D" w:rsidRDefault="009D6872" w:rsidP="00F7009D">
            <w:pPr>
              <w:pStyle w:val="TabellRader"/>
            </w:pPr>
            <w:r>
              <w:t>12,</w:t>
            </w:r>
            <w:r w:rsidRPr="006A3792">
              <w:t>4</w:t>
            </w:r>
          </w:p>
        </w:tc>
      </w:tr>
      <w:tr w:rsidR="00F7009D" w14:paraId="3253492B" w14:textId="77777777" w:rsidTr="00F7009D">
        <w:tc>
          <w:tcPr>
            <w:tcW w:w="1565" w:type="dxa"/>
            <w:tcBorders>
              <w:bottom w:val="single" w:sz="18" w:space="0" w:color="auto"/>
            </w:tcBorders>
            <w:tcMar>
              <w:left w:w="28" w:type="dxa"/>
              <w:right w:w="28" w:type="dxa"/>
            </w:tcMar>
            <w:vAlign w:val="bottom"/>
          </w:tcPr>
          <w:p w14:paraId="3C7F8FF3" w14:textId="77777777" w:rsidR="00F7009D" w:rsidRDefault="009D6872" w:rsidP="00F7009D">
            <w:pPr>
              <w:pStyle w:val="TabellRader"/>
              <w:keepNext/>
              <w:keepLines/>
              <w:jc w:val="left"/>
            </w:pPr>
            <w:r>
              <w:t xml:space="preserve">  Övriga skatter</w:t>
            </w:r>
          </w:p>
        </w:tc>
        <w:tc>
          <w:tcPr>
            <w:tcW w:w="402" w:type="dxa"/>
            <w:tcBorders>
              <w:bottom w:val="single" w:sz="18" w:space="0" w:color="auto"/>
            </w:tcBorders>
            <w:tcMar>
              <w:left w:w="28" w:type="dxa"/>
              <w:right w:w="28" w:type="dxa"/>
            </w:tcMar>
            <w:vAlign w:val="bottom"/>
          </w:tcPr>
          <w:p w14:paraId="04C2206B" w14:textId="77777777" w:rsidR="00F7009D" w:rsidRDefault="009D6872" w:rsidP="00F7009D">
            <w:pPr>
              <w:pStyle w:val="TabellRader"/>
            </w:pPr>
            <w:r>
              <w:t>0,1</w:t>
            </w:r>
          </w:p>
        </w:tc>
        <w:tc>
          <w:tcPr>
            <w:tcW w:w="403" w:type="dxa"/>
            <w:tcBorders>
              <w:bottom w:val="single" w:sz="18" w:space="0" w:color="auto"/>
            </w:tcBorders>
            <w:tcMar>
              <w:left w:w="28" w:type="dxa"/>
              <w:right w:w="28" w:type="dxa"/>
            </w:tcMar>
            <w:vAlign w:val="bottom"/>
          </w:tcPr>
          <w:p w14:paraId="266252C2" w14:textId="5480E341" w:rsidR="00F7009D" w:rsidRDefault="009D6872" w:rsidP="00F7009D">
            <w:pPr>
              <w:pStyle w:val="TabellRader"/>
            </w:pPr>
            <w:r>
              <w:t>0,</w:t>
            </w:r>
            <w:r w:rsidRPr="006A3792">
              <w:t>3</w:t>
            </w:r>
          </w:p>
        </w:tc>
        <w:tc>
          <w:tcPr>
            <w:tcW w:w="402" w:type="dxa"/>
            <w:tcBorders>
              <w:bottom w:val="single" w:sz="18" w:space="0" w:color="auto"/>
            </w:tcBorders>
            <w:tcMar>
              <w:left w:w="28" w:type="dxa"/>
              <w:right w:w="28" w:type="dxa"/>
            </w:tcMar>
            <w:vAlign w:val="bottom"/>
          </w:tcPr>
          <w:p w14:paraId="250DA48F" w14:textId="2A66AB3D" w:rsidR="00F7009D" w:rsidRDefault="009D6872" w:rsidP="00F7009D">
            <w:pPr>
              <w:pStyle w:val="TabellRader"/>
            </w:pPr>
            <w:r>
              <w:t>0,</w:t>
            </w:r>
            <w:r w:rsidRPr="006A3792">
              <w:t>2</w:t>
            </w:r>
          </w:p>
        </w:tc>
        <w:tc>
          <w:tcPr>
            <w:tcW w:w="403" w:type="dxa"/>
            <w:tcBorders>
              <w:bottom w:val="single" w:sz="18" w:space="0" w:color="auto"/>
            </w:tcBorders>
            <w:tcMar>
              <w:left w:w="28" w:type="dxa"/>
              <w:right w:w="28" w:type="dxa"/>
            </w:tcMar>
            <w:vAlign w:val="bottom"/>
          </w:tcPr>
          <w:p w14:paraId="176ED1C0" w14:textId="77777777" w:rsidR="00F7009D" w:rsidRDefault="009D6872" w:rsidP="00F7009D">
            <w:pPr>
              <w:pStyle w:val="TabellRader"/>
            </w:pPr>
            <w:r>
              <w:t>0,1</w:t>
            </w:r>
          </w:p>
        </w:tc>
        <w:tc>
          <w:tcPr>
            <w:tcW w:w="402" w:type="dxa"/>
            <w:tcBorders>
              <w:bottom w:val="single" w:sz="18" w:space="0" w:color="auto"/>
            </w:tcBorders>
            <w:tcMar>
              <w:left w:w="28" w:type="dxa"/>
              <w:right w:w="28" w:type="dxa"/>
            </w:tcMar>
            <w:vAlign w:val="bottom"/>
          </w:tcPr>
          <w:p w14:paraId="11717763" w14:textId="77777777" w:rsidR="00F7009D" w:rsidRDefault="009D6872" w:rsidP="00F7009D">
            <w:pPr>
              <w:pStyle w:val="TabellRader"/>
            </w:pPr>
            <w:r>
              <w:t>0,1</w:t>
            </w:r>
          </w:p>
        </w:tc>
        <w:tc>
          <w:tcPr>
            <w:tcW w:w="403" w:type="dxa"/>
            <w:tcBorders>
              <w:bottom w:val="single" w:sz="18" w:space="0" w:color="auto"/>
            </w:tcBorders>
            <w:tcMar>
              <w:left w:w="28" w:type="dxa"/>
              <w:right w:w="28" w:type="dxa"/>
            </w:tcMar>
            <w:vAlign w:val="bottom"/>
          </w:tcPr>
          <w:p w14:paraId="48FDD320" w14:textId="77777777" w:rsidR="00F7009D" w:rsidRDefault="009D6872" w:rsidP="00F7009D">
            <w:pPr>
              <w:pStyle w:val="TabellRader"/>
            </w:pPr>
            <w:r>
              <w:t>0,1</w:t>
            </w:r>
          </w:p>
        </w:tc>
        <w:tc>
          <w:tcPr>
            <w:tcW w:w="403" w:type="dxa"/>
            <w:tcBorders>
              <w:bottom w:val="single" w:sz="18" w:space="0" w:color="auto"/>
            </w:tcBorders>
            <w:tcMar>
              <w:left w:w="28" w:type="dxa"/>
              <w:right w:w="28" w:type="dxa"/>
            </w:tcMar>
            <w:vAlign w:val="bottom"/>
          </w:tcPr>
          <w:p w14:paraId="4C995B60" w14:textId="77777777" w:rsidR="00F7009D" w:rsidRDefault="009D6872" w:rsidP="00F7009D">
            <w:pPr>
              <w:pStyle w:val="TabellRader"/>
            </w:pPr>
            <w:r>
              <w:t>0,1</w:t>
            </w:r>
          </w:p>
        </w:tc>
      </w:tr>
    </w:tbl>
    <w:p w14:paraId="402AC18D" w14:textId="77777777" w:rsidR="00F7009D" w:rsidRDefault="009D6872" w:rsidP="00F7009D">
      <w:pPr>
        <w:pStyle w:val="TabellFotnot"/>
        <w:spacing w:before="20"/>
      </w:pPr>
      <w:r>
        <w:t>Källor: Statistiska centralbyrån, Skatteverket och egna beräkningar.</w:t>
      </w:r>
    </w:p>
    <w:p w14:paraId="35EFB8CC" w14:textId="6A7F0F34" w:rsidR="00F7009D" w:rsidRDefault="009D6872" w:rsidP="00F7009D">
      <w:pPr>
        <w:pStyle w:val="Rubrik2"/>
      </w:pPr>
      <w:bookmarkStart w:id="353" w:name="_Toc384401519"/>
      <w:r w:rsidRPr="009D7B54">
        <w:t>Inkomster i statens budget</w:t>
      </w:r>
      <w:bookmarkEnd w:id="353"/>
    </w:p>
    <w:p w14:paraId="00A2395B" w14:textId="3567E9AD" w:rsidR="00F7009D" w:rsidRDefault="009D6872" w:rsidP="00F7009D">
      <w:pPr>
        <w:pStyle w:val="Rubrik3"/>
        <w:spacing w:before="0"/>
      </w:pPr>
      <w:bookmarkStart w:id="354" w:name="_Toc384401520"/>
      <w:r w:rsidRPr="009D7B54">
        <w:t>Skatteinkomster</w:t>
      </w:r>
      <w:bookmarkEnd w:id="354"/>
    </w:p>
    <w:p w14:paraId="00EA3E62" w14:textId="590D18A0" w:rsidR="00F7009D" w:rsidRDefault="009D6872" w:rsidP="00F7009D">
      <w:pPr>
        <w:pStyle w:val="Brdtext"/>
      </w:pPr>
      <w:r w:rsidRPr="00225E92">
        <w:t>I statens budget tillämpas periodiserad redovis</w:t>
      </w:r>
      <w:r>
        <w:softHyphen/>
      </w:r>
      <w:r w:rsidRPr="00225E92">
        <w:t>ning av skatterna. Det innebär att skatterna re</w:t>
      </w:r>
      <w:r>
        <w:softHyphen/>
      </w:r>
      <w:r w:rsidRPr="00225E92">
        <w:t>dovisas under det inkomstår då den skatteplik</w:t>
      </w:r>
      <w:r>
        <w:softHyphen/>
      </w:r>
      <w:r w:rsidRPr="00225E92">
        <w:t>tiga händelsen ägde rum. Inkomster på statens budget ska enligt budgetlagen (2011:203) redo</w:t>
      </w:r>
      <w:r>
        <w:softHyphen/>
      </w:r>
      <w:r w:rsidRPr="00225E92">
        <w:t>visas kassamässigt, dvs. när de faktiska in- och utbetalningarna av skatterna sker. Av denna anledning tillämpas även kassamässig redovis</w:t>
      </w:r>
      <w:r>
        <w:softHyphen/>
      </w:r>
      <w:r w:rsidRPr="00225E92">
        <w:t>ning av statens skatter. De kassamässiga skatte</w:t>
      </w:r>
      <w:r>
        <w:softHyphen/>
      </w:r>
      <w:r w:rsidRPr="00225E92">
        <w:t>inkomsterna består av betalningar som kan avse skatter för olika inkomstår. Skillnaden mellan statens skatteintäkter och skatteinkomster ut</w:t>
      </w:r>
      <w:r>
        <w:softHyphen/>
      </w:r>
      <w:r w:rsidRPr="00225E92">
        <w:t>görs av periodiseringar. Periodiseringarna består i sin tur av uppbörds- och betalningsförskjut</w:t>
      </w:r>
      <w:r>
        <w:softHyphen/>
      </w:r>
      <w:r w:rsidRPr="00225E92">
        <w:t>ningar samt anstånd.</w:t>
      </w:r>
    </w:p>
    <w:p w14:paraId="2BA0FE7C" w14:textId="5BD35C62" w:rsidR="00F7009D" w:rsidRDefault="009D6872" w:rsidP="00F7009D">
      <w:pPr>
        <w:pStyle w:val="Rubrik3"/>
      </w:pPr>
      <w:bookmarkStart w:id="355" w:name="_Toc384401521"/>
      <w:r w:rsidRPr="009D7B54">
        <w:t>Övriga inkomster</w:t>
      </w:r>
      <w:bookmarkEnd w:id="355"/>
    </w:p>
    <w:p w14:paraId="523F274B" w14:textId="7EFD429B" w:rsidR="00F7009D" w:rsidRDefault="009D6872" w:rsidP="00F7009D">
      <w:pPr>
        <w:pStyle w:val="Brdtext"/>
      </w:pPr>
      <w:r w:rsidRPr="009D7B54">
        <w:t>Utfall och pr</w:t>
      </w:r>
      <w:r>
        <w:t>ognoser för de inkomster som re</w:t>
      </w:r>
      <w:r>
        <w:softHyphen/>
      </w:r>
      <w:r w:rsidRPr="009D7B54">
        <w:t xml:space="preserve">dovisas under </w:t>
      </w:r>
      <w:r>
        <w:t>övriga inkomster på statens bud</w:t>
      </w:r>
      <w:r>
        <w:softHyphen/>
      </w:r>
      <w:r w:rsidRPr="009D7B54">
        <w:t xml:space="preserve">get presenteras i </w:t>
      </w:r>
      <w:r>
        <w:fldChar w:fldCharType="begin"/>
      </w:r>
      <w:r>
        <w:instrText xml:space="preserve"> REF  _Ref382988348 \* Lower \h </w:instrText>
      </w:r>
      <w:r>
        <w:fldChar w:fldCharType="separate"/>
      </w:r>
      <w:r w:rsidR="004642B5">
        <w:t xml:space="preserve">tabell </w:t>
      </w:r>
      <w:r w:rsidR="004642B5" w:rsidRPr="004642B5">
        <w:rPr>
          <w:bCs/>
          <w:noProof/>
        </w:rPr>
        <w:t>5</w:t>
      </w:r>
      <w:r w:rsidR="004642B5">
        <w:t>.</w:t>
      </w:r>
      <w:r w:rsidR="004642B5">
        <w:rPr>
          <w:noProof/>
        </w:rPr>
        <w:t>4</w:t>
      </w:r>
      <w:r>
        <w:fldChar w:fldCharType="end"/>
      </w:r>
      <w:r w:rsidRPr="000E1CE2">
        <w:t>.</w:t>
      </w:r>
    </w:p>
    <w:p w14:paraId="5CF22D9A" w14:textId="0673F61B" w:rsidR="00F7009D" w:rsidRDefault="009D6872" w:rsidP="00F7009D">
      <w:pPr>
        <w:pStyle w:val="Rubrik4utannumrering"/>
      </w:pPr>
      <w:r w:rsidRPr="009D7B54">
        <w:t>Inkomster av statens verksamhet</w:t>
      </w:r>
    </w:p>
    <w:p w14:paraId="5AF0FB15" w14:textId="38656977" w:rsidR="00F7009D" w:rsidRDefault="009D6872" w:rsidP="00F7009D">
      <w:pPr>
        <w:pStyle w:val="Brdtext"/>
      </w:pPr>
      <w:r w:rsidRPr="001434BB">
        <w:t xml:space="preserve">Inkomster av statens verksamhet består bl.a. av utdelningar från </w:t>
      </w:r>
      <w:r>
        <w:t>statens aktie</w:t>
      </w:r>
      <w:r>
        <w:softHyphen/>
        <w:t>innehav, affärs</w:t>
      </w:r>
      <w:r>
        <w:softHyphen/>
      </w:r>
      <w:r>
        <w:lastRenderedPageBreak/>
        <w:t>ver</w:t>
      </w:r>
      <w:r w:rsidRPr="001434BB">
        <w:t>kens inlevererade</w:t>
      </w:r>
      <w:r>
        <w:t xml:space="preserve"> överskott, Riksbankens inle</w:t>
      </w:r>
      <w:r>
        <w:softHyphen/>
        <w:t>ve</w:t>
      </w:r>
      <w:r w:rsidRPr="001434BB">
        <w:t>rerade överskot</w:t>
      </w:r>
      <w:r>
        <w:t>t, ränteinkomster och offentli</w:t>
      </w:r>
      <w:r>
        <w:softHyphen/>
        <w:t>g</w:t>
      </w:r>
      <w:r w:rsidRPr="001434BB">
        <w:t xml:space="preserve">rättsliga avgifter. Inkomsterna för </w:t>
      </w:r>
      <w:r>
        <w:t>2013</w:t>
      </w:r>
      <w:r w:rsidRPr="001434BB">
        <w:t xml:space="preserve"> blev </w:t>
      </w:r>
      <w:r w:rsidRPr="003E10D2">
        <w:t>48</w:t>
      </w:r>
      <w:r w:rsidRPr="001434BB">
        <w:t xml:space="preserve"> miljarder kronor, vilket är </w:t>
      </w:r>
      <w:r w:rsidRPr="003E10D2">
        <w:t>1 miljard</w:t>
      </w:r>
      <w:r w:rsidRPr="001434BB">
        <w:t xml:space="preserve"> kronor lägre än </w:t>
      </w:r>
      <w:r w:rsidRPr="003E10D2">
        <w:t>2012</w:t>
      </w:r>
      <w:r w:rsidRPr="001434BB">
        <w:t xml:space="preserve"> års utfall. </w:t>
      </w:r>
      <w:r>
        <w:t>Aktie</w:t>
      </w:r>
      <w:r w:rsidRPr="001434BB">
        <w:t>utdelningen från de stat</w:t>
      </w:r>
      <w:r>
        <w:softHyphen/>
        <w:t>ligt ägda bolagen upp</w:t>
      </w:r>
      <w:r w:rsidRPr="001434BB">
        <w:t xml:space="preserve">gick till </w:t>
      </w:r>
      <w:r w:rsidRPr="003E10D2">
        <w:t>21</w:t>
      </w:r>
      <w:r>
        <w:t> </w:t>
      </w:r>
      <w:r w:rsidRPr="003E10D2">
        <w:t xml:space="preserve">miljarder kronor 2013, jämfört med </w:t>
      </w:r>
      <w:r w:rsidRPr="001434BB">
        <w:t>22</w:t>
      </w:r>
      <w:r>
        <w:t> </w:t>
      </w:r>
      <w:r w:rsidRPr="001434BB">
        <w:t xml:space="preserve">miljarder kronor </w:t>
      </w:r>
      <w:r w:rsidRPr="003E10D2">
        <w:t xml:space="preserve">2012. </w:t>
      </w:r>
    </w:p>
    <w:p w14:paraId="1308D1E5" w14:textId="517923AE" w:rsidR="00F7009D" w:rsidRPr="00D838B0" w:rsidRDefault="009D6872" w:rsidP="00F7009D">
      <w:pPr>
        <w:pStyle w:val="Brdtextmedindrag"/>
      </w:pPr>
      <w:r w:rsidRPr="001434BB">
        <w:t xml:space="preserve">År </w:t>
      </w:r>
      <w:r w:rsidRPr="00BE0555">
        <w:t>2014</w:t>
      </w:r>
      <w:r>
        <w:t xml:space="preserve"> och </w:t>
      </w:r>
      <w:r w:rsidRPr="00BE0555">
        <w:t>2015</w:t>
      </w:r>
      <w:r>
        <w:t xml:space="preserve"> beräknas inkomsterna av sta</w:t>
      </w:r>
      <w:r w:rsidRPr="001434BB">
        <w:t>ten</w:t>
      </w:r>
      <w:r>
        <w:t>s verksamhet gradvis minska</w:t>
      </w:r>
      <w:r w:rsidRPr="001434BB">
        <w:t xml:space="preserve"> </w:t>
      </w:r>
      <w:r w:rsidRPr="00BE0555">
        <w:t xml:space="preserve">och sedan ligga kvar på </w:t>
      </w:r>
      <w:r>
        <w:t xml:space="preserve">ca </w:t>
      </w:r>
      <w:r w:rsidRPr="00BE0555">
        <w:t>36</w:t>
      </w:r>
      <w:r w:rsidRPr="001434BB">
        <w:t xml:space="preserve"> miljarder kronor</w:t>
      </w:r>
      <w:r w:rsidRPr="00BE0555">
        <w:t xml:space="preserve"> fram till</w:t>
      </w:r>
      <w:r>
        <w:t xml:space="preserve"> och med</w:t>
      </w:r>
      <w:r w:rsidRPr="00BE0555">
        <w:t xml:space="preserve"> 2018</w:t>
      </w:r>
      <w:r w:rsidRPr="001434BB">
        <w:t>.</w:t>
      </w:r>
      <w:r>
        <w:t xml:space="preserve"> Utöver ändringarna i utdelningsantaganden förklaras minskningen bl.a. av en gradvis minskning i Riksbankens inle</w:t>
      </w:r>
      <w:r>
        <w:softHyphen/>
        <w:t xml:space="preserve">vererade överskott, samt </w:t>
      </w:r>
      <w:r w:rsidRPr="002B52A4">
        <w:t>en korrigering av in</w:t>
      </w:r>
      <w:r>
        <w:softHyphen/>
      </w:r>
      <w:r w:rsidRPr="002B52A4">
        <w:t xml:space="preserve">komsttitel 2343 </w:t>
      </w:r>
      <w:r w:rsidRPr="002C144B">
        <w:rPr>
          <w:i/>
        </w:rPr>
        <w:t>Ränteinkomster på studielån</w:t>
      </w:r>
      <w:r>
        <w:t xml:space="preserve"> som gjordes i samband med att CSN-systemet lades om</w:t>
      </w:r>
      <w:r w:rsidRPr="002B52A4">
        <w:t xml:space="preserve">. Enligt Riksdagens beslut (se </w:t>
      </w:r>
      <w:r>
        <w:t xml:space="preserve">prop. </w:t>
      </w:r>
      <w:r w:rsidRPr="002B52A4">
        <w:t>2013/14:</w:t>
      </w:r>
      <w:r>
        <w:t>1, bet.</w:t>
      </w:r>
      <w:r w:rsidRPr="002B52A4">
        <w:t xml:space="preserve"> 2013/14:FiU1</w:t>
      </w:r>
      <w:r>
        <w:t>, rskr. 2013/14:56</w:t>
      </w:r>
      <w:r w:rsidRPr="002B52A4">
        <w:t>) nollställs inkomsttiteln från 2014 och framåt</w:t>
      </w:r>
      <w:r>
        <w:t>.</w:t>
      </w:r>
    </w:p>
    <w:p w14:paraId="1D9481CE" w14:textId="0D65B9C5" w:rsidR="00F7009D" w:rsidRDefault="009D6872" w:rsidP="00F7009D">
      <w:pPr>
        <w:pStyle w:val="Rubrik4utannumrering"/>
      </w:pPr>
      <w:r w:rsidRPr="001434BB">
        <w:t>Inkomster av försåld egendom</w:t>
      </w:r>
    </w:p>
    <w:p w14:paraId="3BBAEEBE" w14:textId="36DB9866" w:rsidR="00F7009D" w:rsidRDefault="009D6872" w:rsidP="00F7009D">
      <w:pPr>
        <w:pStyle w:val="Brdtext"/>
      </w:pPr>
      <w:r w:rsidRPr="0055138E">
        <w:t xml:space="preserve">Utfallet för inkomster av försåld egendom blev </w:t>
      </w:r>
      <w:r w:rsidRPr="008C0902">
        <w:t>21</w:t>
      </w:r>
      <w:r w:rsidRPr="0055138E">
        <w:t xml:space="preserve"> miljarder kronor för 2013. De totala försälj</w:t>
      </w:r>
      <w:r>
        <w:softHyphen/>
      </w:r>
      <w:r w:rsidRPr="0055138E">
        <w:t>ningarna från Nordea uppgick 2013 till 41 mil</w:t>
      </w:r>
      <w:r>
        <w:softHyphen/>
      </w:r>
      <w:r w:rsidRPr="0055138E">
        <w:t>jarder kronor. Av dessa inkomster tillföll 52</w:t>
      </w:r>
      <w:r>
        <w:t> </w:t>
      </w:r>
      <w:r w:rsidRPr="0055138E">
        <w:t>procent</w:t>
      </w:r>
      <w:r>
        <w:t>,</w:t>
      </w:r>
      <w:r w:rsidRPr="0055138E">
        <w:t xml:space="preserve"> motsvarande 21 miljarder kronor</w:t>
      </w:r>
      <w:r>
        <w:t>,</w:t>
      </w:r>
      <w:r w:rsidRPr="0055138E">
        <w:t xml:space="preserve"> Stabi</w:t>
      </w:r>
      <w:r>
        <w:softHyphen/>
      </w:r>
      <w:r w:rsidRPr="0055138E">
        <w:t>litetsfonden och minskade därmed Riksgälds</w:t>
      </w:r>
      <w:r>
        <w:softHyphen/>
      </w:r>
      <w:r w:rsidRPr="0055138E">
        <w:t>kontorets nettoupplåning. Under inkomster av försåld egendom redovisas resterande 48 procent av försäljnings</w:t>
      </w:r>
      <w:r w:rsidRPr="0055138E">
        <w:softHyphen/>
        <w:t>inkomsterna från Nordea motsva</w:t>
      </w:r>
      <w:r>
        <w:softHyphen/>
      </w:r>
      <w:r w:rsidRPr="0055138E">
        <w:t>rande 20</w:t>
      </w:r>
      <w:r>
        <w:t> </w:t>
      </w:r>
      <w:r w:rsidRPr="0055138E">
        <w:t>miljarder kronor samt statens försälj</w:t>
      </w:r>
      <w:r>
        <w:softHyphen/>
      </w:r>
      <w:r w:rsidRPr="0055138E">
        <w:t>ning av Vectura Consulting motsvarande 1 mil</w:t>
      </w:r>
      <w:r>
        <w:softHyphen/>
      </w:r>
      <w:r w:rsidRPr="0055138E">
        <w:t xml:space="preserve">jard kronor. </w:t>
      </w:r>
      <w:r>
        <w:t xml:space="preserve">År </w:t>
      </w:r>
      <w:r w:rsidRPr="0055138E">
        <w:t>2014–2018 har inkomsterna från försäljning av statens aktieinnehav beräknings</w:t>
      </w:r>
      <w:r>
        <w:softHyphen/>
      </w:r>
      <w:r w:rsidRPr="0055138E">
        <w:t>tekniskt antagits till 15 miljarder kronor per år.</w:t>
      </w:r>
    </w:p>
    <w:p w14:paraId="7B98AD96" w14:textId="4CB4F23A" w:rsidR="00F7009D" w:rsidRDefault="009D6872" w:rsidP="00F7009D">
      <w:pPr>
        <w:pStyle w:val="Rubrik4utannumrering"/>
      </w:pPr>
      <w:r w:rsidRPr="001434BB">
        <w:t>Återbetalning av lån</w:t>
      </w:r>
    </w:p>
    <w:p w14:paraId="25F749A1" w14:textId="07BBF2FB" w:rsidR="00F7009D" w:rsidRPr="001434BB" w:rsidRDefault="009D6872" w:rsidP="00F7009D">
      <w:pPr>
        <w:pStyle w:val="Brdtext"/>
      </w:pPr>
      <w:r w:rsidRPr="001434BB">
        <w:t>Under inkomst</w:t>
      </w:r>
      <w:r>
        <w:t>typen Återbetalning av lån redo</w:t>
      </w:r>
      <w:r>
        <w:softHyphen/>
      </w:r>
      <w:r w:rsidRPr="001434BB">
        <w:t xml:space="preserve">visas </w:t>
      </w:r>
      <w:r>
        <w:t xml:space="preserve">återbetalning av lån utställda av staten. Inkomsttiteln domineras av </w:t>
      </w:r>
      <w:r w:rsidRPr="001434BB">
        <w:t xml:space="preserve">återbetalning av studiemedel upptagna före 1989. </w:t>
      </w:r>
      <w:r>
        <w:t>I nuvarande system</w:t>
      </w:r>
      <w:r w:rsidRPr="001434BB">
        <w:t xml:space="preserve"> finansieras studielånen</w:t>
      </w:r>
      <w:r>
        <w:t xml:space="preserve"> </w:t>
      </w:r>
      <w:r w:rsidRPr="001434BB">
        <w:t xml:space="preserve">inte med anslag utan med lån </w:t>
      </w:r>
      <w:r>
        <w:t>i Riks</w:t>
      </w:r>
      <w:r w:rsidRPr="001434BB">
        <w:t xml:space="preserve">gäldskontoret. </w:t>
      </w:r>
      <w:r>
        <w:t>Återbetalning av studielån</w:t>
      </w:r>
      <w:r w:rsidRPr="001434BB">
        <w:t xml:space="preserve"> </w:t>
      </w:r>
      <w:r>
        <w:t xml:space="preserve">upptagna 1989 och senare </w:t>
      </w:r>
      <w:r w:rsidRPr="001434BB">
        <w:t>redovisas därför under posten Riks</w:t>
      </w:r>
      <w:r>
        <w:softHyphen/>
      </w:r>
      <w:r w:rsidRPr="001434BB">
        <w:t xml:space="preserve">gäldskontorets nettoutlåning i stället för under denna inkomsttyp. År </w:t>
      </w:r>
      <w:r w:rsidRPr="00691977">
        <w:t>2013</w:t>
      </w:r>
      <w:r w:rsidRPr="001434BB">
        <w:t xml:space="preserve"> uppgick inkomsterna </w:t>
      </w:r>
      <w:r w:rsidRPr="001434BB">
        <w:lastRenderedPageBreak/>
        <w:t>under inkomsttypen Återbetalning av lån till 1,</w:t>
      </w:r>
      <w:r w:rsidRPr="00691977">
        <w:t>1</w:t>
      </w:r>
      <w:r w:rsidRPr="001434BB">
        <w:t xml:space="preserve"> miljarder kronor.</w:t>
      </w:r>
    </w:p>
    <w:p w14:paraId="225908D7" w14:textId="7149AC00" w:rsidR="00F7009D" w:rsidRDefault="009D6872" w:rsidP="00F7009D">
      <w:pPr>
        <w:pStyle w:val="Brdtextmedindrag"/>
      </w:pPr>
      <w:r w:rsidRPr="001434BB">
        <w:t xml:space="preserve">År </w:t>
      </w:r>
      <w:r w:rsidRPr="00691977">
        <w:t>2014–2018</w:t>
      </w:r>
      <w:r>
        <w:t xml:space="preserve"> beräknas inkomsterna under denna inkomsttitel gradvis minska </w:t>
      </w:r>
      <w:r w:rsidRPr="00691977">
        <w:t xml:space="preserve">med ca </w:t>
      </w:r>
      <w:r>
        <w:t>0,</w:t>
      </w:r>
      <w:r w:rsidRPr="00691977">
        <w:t>1 milj</w:t>
      </w:r>
      <w:r>
        <w:t>arder</w:t>
      </w:r>
      <w:r w:rsidRPr="00691977">
        <w:t xml:space="preserve"> kronor per år </w:t>
      </w:r>
      <w:r>
        <w:t>eftersom anta</w:t>
      </w:r>
      <w:r w:rsidRPr="001434BB">
        <w:t>let återbetalare blir färre.</w:t>
      </w:r>
    </w:p>
    <w:p w14:paraId="111FFD58" w14:textId="60B8B135" w:rsidR="00F7009D" w:rsidRDefault="009D6872" w:rsidP="00F7009D">
      <w:pPr>
        <w:pStyle w:val="Rubrik4utannumrering"/>
      </w:pPr>
      <w:r w:rsidRPr="001434BB">
        <w:t>Kalkylmässiga inkomster</w:t>
      </w:r>
    </w:p>
    <w:p w14:paraId="3A5B6EDC" w14:textId="703FD31F" w:rsidR="00F7009D" w:rsidRPr="00D20686" w:rsidRDefault="009D6872" w:rsidP="00F7009D">
      <w:pPr>
        <w:pStyle w:val="Brdtext"/>
        <w:rPr>
          <w:highlight w:val="yellow"/>
        </w:rPr>
      </w:pPr>
      <w:r w:rsidRPr="001434BB">
        <w:t>Under inkomsttypen Kalkylmässiga inkomster redovisas avskrivningar och amorteringar samt statliga pensi</w:t>
      </w:r>
      <w:r>
        <w:t>onsavgifter. De senare utgör hu</w:t>
      </w:r>
      <w:r w:rsidRPr="001434BB">
        <w:t>vud</w:t>
      </w:r>
      <w:r>
        <w:softHyphen/>
      </w:r>
      <w:r w:rsidRPr="001434BB">
        <w:t xml:space="preserve">delen av inkomsterna under inkomsttypen. För </w:t>
      </w:r>
      <w:r>
        <w:t>2013</w:t>
      </w:r>
      <w:r w:rsidRPr="001434BB">
        <w:t xml:space="preserve"> uppgick inkomsterna till 9,</w:t>
      </w:r>
      <w:r w:rsidRPr="00741F6A">
        <w:t>9</w:t>
      </w:r>
      <w:r w:rsidRPr="001434BB">
        <w:t xml:space="preserve"> miljarder kronor, varav 9,</w:t>
      </w:r>
      <w:r w:rsidRPr="00741F6A">
        <w:t>4</w:t>
      </w:r>
      <w:r w:rsidRPr="001434BB">
        <w:t xml:space="preserve"> miljarder kronor utgjordes av de statliga pensionsavgifterna. </w:t>
      </w:r>
      <w:r w:rsidRPr="00741F6A">
        <w:t>Fram till 2018</w:t>
      </w:r>
      <w:r w:rsidRPr="001434BB">
        <w:t xml:space="preserve"> väntas dessa inkomster gradvis öka till </w:t>
      </w:r>
      <w:r w:rsidRPr="00741F6A">
        <w:t>12</w:t>
      </w:r>
      <w:r>
        <w:t> </w:t>
      </w:r>
      <w:r w:rsidRPr="001434BB">
        <w:t>miljarder kronor. Ökningen förklaras</w:t>
      </w:r>
      <w:r>
        <w:t xml:space="preserve"> främst </w:t>
      </w:r>
      <w:r w:rsidRPr="001434BB">
        <w:t>av ökade inkomster från statliga pensionsavgifter.</w:t>
      </w:r>
    </w:p>
    <w:p w14:paraId="120BB740" w14:textId="105D1BB4" w:rsidR="00F7009D" w:rsidRDefault="009D6872" w:rsidP="00F7009D">
      <w:pPr>
        <w:pStyle w:val="Rubrik4utannumrering"/>
      </w:pPr>
      <w:r w:rsidRPr="001434BB">
        <w:t>Bidrag m.m. från EU</w:t>
      </w:r>
    </w:p>
    <w:p w14:paraId="5F2A57AC" w14:textId="22988165" w:rsidR="00F7009D" w:rsidRPr="001434BB" w:rsidRDefault="009D6872" w:rsidP="00F7009D">
      <w:pPr>
        <w:pStyle w:val="Brdtext"/>
      </w:pPr>
      <w:r w:rsidRPr="001434BB">
        <w:t>Under inko</w:t>
      </w:r>
      <w:r>
        <w:t>msttypen Bidrag m.m. från EU re</w:t>
      </w:r>
      <w:r w:rsidRPr="001434BB">
        <w:t>dovisas bidrag från olika EU-fonder inom EU:s budget. De största enskilda bidragen avser Europeiska re</w:t>
      </w:r>
      <w:r>
        <w:t>gionala utvecklingsfonden, Euro</w:t>
      </w:r>
      <w:r w:rsidRPr="001434BB">
        <w:t>peiska social</w:t>
      </w:r>
      <w:r>
        <w:t>fonden och Europeiska jord</w:t>
      </w:r>
      <w:r>
        <w:softHyphen/>
        <w:t>bruks</w:t>
      </w:r>
      <w:r w:rsidRPr="001434BB">
        <w:t>fonden. Bidragen är främst kopplade till utgifter på anslag un</w:t>
      </w:r>
      <w:r>
        <w:t>der utgiftsområde 14 Arbetsmark</w:t>
      </w:r>
      <w:r w:rsidRPr="001434BB">
        <w:t>nad och arbetsliv,</w:t>
      </w:r>
      <w:r>
        <w:t xml:space="preserve"> utgiftsområde 19 Regional till</w:t>
      </w:r>
      <w:r w:rsidRPr="001434BB">
        <w:t xml:space="preserve">växt, utgiftsområde 22 Kommunikationer samt utgiftsområde 23 Areella näringar, landsbygd och livsmedel. </w:t>
      </w:r>
    </w:p>
    <w:p w14:paraId="77A5027B" w14:textId="63C415C6" w:rsidR="00F7009D" w:rsidRPr="00D20686" w:rsidRDefault="009D6872" w:rsidP="00F7009D">
      <w:pPr>
        <w:pStyle w:val="Brdtextmedindrag"/>
        <w:rPr>
          <w:highlight w:val="yellow"/>
        </w:rPr>
      </w:pPr>
      <w:r w:rsidRPr="001434BB">
        <w:t xml:space="preserve">Inkomsterna för </w:t>
      </w:r>
      <w:r w:rsidRPr="00D7718E">
        <w:t>2013</w:t>
      </w:r>
      <w:r w:rsidRPr="001434BB">
        <w:t xml:space="preserve"> uppgick till 10</w:t>
      </w:r>
      <w:r>
        <w:t>,3 </w:t>
      </w:r>
      <w:r w:rsidRPr="001434BB">
        <w:t>miljarder kronor, varav bidrag från EU:s jord</w:t>
      </w:r>
      <w:r>
        <w:softHyphen/>
      </w:r>
      <w:r w:rsidRPr="001434BB">
        <w:t>bruksfond utgjorde den största enskilda posten (</w:t>
      </w:r>
      <w:r w:rsidRPr="00D7718E">
        <w:t>7,5</w:t>
      </w:r>
      <w:r w:rsidRPr="001434BB">
        <w:t xml:space="preserve"> miljarder kronor). </w:t>
      </w:r>
      <w:r w:rsidRPr="00D7718E">
        <w:t>Prognosen för inkomst</w:t>
      </w:r>
      <w:r>
        <w:softHyphen/>
      </w:r>
      <w:r w:rsidRPr="00D7718E">
        <w:t>typen ligger mellan 9 och 12 miljarder kronor 2014–2018.</w:t>
      </w:r>
    </w:p>
    <w:p w14:paraId="469D4E82" w14:textId="2C48C60A" w:rsidR="00F7009D" w:rsidRDefault="009D6872" w:rsidP="00F7009D">
      <w:pPr>
        <w:pStyle w:val="Rubrik4utannumrering"/>
      </w:pPr>
      <w:r w:rsidRPr="001434BB">
        <w:t>Avräkningar m.m. i anslutning till skattesystemet</w:t>
      </w:r>
    </w:p>
    <w:p w14:paraId="3C13DFBD" w14:textId="41FB4BAF" w:rsidR="00F7009D" w:rsidRPr="001434BB" w:rsidRDefault="009D6872" w:rsidP="00F7009D">
      <w:pPr>
        <w:pStyle w:val="Brdtext"/>
      </w:pPr>
      <w:r w:rsidRPr="001E03AD">
        <w:t xml:space="preserve">Inkomsttypen Avräkningar m.m. i anslutning till skattesystemet består av två delar: tillkommande </w:t>
      </w:r>
      <w:r w:rsidRPr="001E03AD">
        <w:lastRenderedPageBreak/>
        <w:t>inkomster och avräkningar i anslutning till skattesystemet.</w:t>
      </w:r>
    </w:p>
    <w:p w14:paraId="617B2023" w14:textId="2D8926FD" w:rsidR="00F7009D" w:rsidRPr="001434BB" w:rsidRDefault="009D6872" w:rsidP="00F7009D">
      <w:pPr>
        <w:pStyle w:val="Brdtextmedindrag"/>
      </w:pPr>
      <w:r w:rsidRPr="001E03AD">
        <w:t>Tillkommande inkomster består av inkomster som bruttoredovisas på statens budget. Motsvarande poster avräknas på andra inkomst</w:t>
      </w:r>
      <w:r>
        <w:softHyphen/>
      </w:r>
      <w:r w:rsidRPr="001E03AD">
        <w:t>titlar eller förekommer med samma belopp på budgetens utgiftssida. Det gäller t.ex. skatter som tillfaller EU, som den mervärdesskatte</w:t>
      </w:r>
      <w:r>
        <w:softHyphen/>
      </w:r>
      <w:r w:rsidRPr="001E03AD">
        <w:t>baserade EU-avgiften och tullmedel. Under tillkommande inkomster redovisas också kommunala utjämningsavgifter enligt lagen (1993:387) om stöd och service till vissa funktionshindrade. De tillkommande inkomst</w:t>
      </w:r>
      <w:r>
        <w:softHyphen/>
      </w:r>
      <w:r w:rsidRPr="001E03AD">
        <w:t>erna uppgår till 7–14 miljarder kronor per år 2014–2018.</w:t>
      </w:r>
    </w:p>
    <w:p w14:paraId="75D5F5EF" w14:textId="742D982A" w:rsidR="00F7009D" w:rsidRDefault="009D6872" w:rsidP="00F7009D">
      <w:pPr>
        <w:pStyle w:val="Brdtextmedindrag"/>
      </w:pPr>
      <w:r w:rsidRPr="001E03AD">
        <w:t>Den största delen av avräkningarna utgörs av statliga och kommunala myndigheters kompensation för betald mervärdesskatt. Som avräkningar redovisas dessutom avgiftsintäkter som redovisas på myndigheters m.fl. in- och utlåning i Riksgäldskontoret, t.ex. insättnings- och stabilitetsavgifter. Avräkningarna uppgår till mellan -89 och -100 miljarder kronor per år 2014–2018.</w:t>
      </w:r>
    </w:p>
    <w:p w14:paraId="46BB57C9" w14:textId="6A2B7615" w:rsidR="00F7009D" w:rsidRDefault="009D6872" w:rsidP="00F7009D">
      <w:pPr>
        <w:pStyle w:val="Rubrik4utannumrering"/>
      </w:pPr>
      <w:r w:rsidRPr="001434BB">
        <w:t>Utgifter som ges som krediteringar på skattekonto</w:t>
      </w:r>
    </w:p>
    <w:p w14:paraId="3D8A8A7B" w14:textId="1ACEF0C3" w:rsidR="00F7009D" w:rsidRDefault="009D6872" w:rsidP="00F7009D">
      <w:pPr>
        <w:pStyle w:val="Brdtext"/>
      </w:pPr>
      <w:r>
        <w:t>Under</w:t>
      </w:r>
      <w:r w:rsidRPr="00225E92">
        <w:t xml:space="preserve"> inkomsttypen Utgifter som ges som krediteringar på skattekonto redovisas stöd som enligt nationalräkenskaperna är att likställa med utgifter. Redovisningen syftar till att öka riksdagens möjligheter att granska statens budget. Alla skattekrediteringar som tidigare redovisats under denna inkomsttyp har numera upphört eller flyttats till budgetens utgiftssida.</w:t>
      </w:r>
    </w:p>
    <w:p w14:paraId="1D6C627D" w14:textId="785113E4" w:rsidR="00F7009D" w:rsidRDefault="009D6872" w:rsidP="00F7009D">
      <w:pPr>
        <w:pStyle w:val="Rubrik3"/>
      </w:pPr>
      <w:bookmarkStart w:id="356" w:name="_Toc384401522"/>
      <w:r>
        <w:t>Ändrad redovisning av inkomsttitlar</w:t>
      </w:r>
      <w:bookmarkEnd w:id="356"/>
    </w:p>
    <w:p w14:paraId="5F238E38" w14:textId="765E26AB" w:rsidR="00F7009D" w:rsidRDefault="009D6872" w:rsidP="00F7009D">
      <w:pPr>
        <w:pStyle w:val="Brdtext"/>
      </w:pPr>
      <w:r>
        <w:t>Följande inkomsttitel tillkommer:</w:t>
      </w:r>
    </w:p>
    <w:p w14:paraId="2D6F5071" w14:textId="77777777" w:rsidR="00F7009D" w:rsidRDefault="00F7009D" w:rsidP="00F7009D">
      <w:pPr>
        <w:pStyle w:val="Brdtextmedindrag"/>
      </w:pPr>
    </w:p>
    <w:p w14:paraId="2642D25F" w14:textId="6C8D441A" w:rsidR="00F7009D" w:rsidRPr="00225E92" w:rsidRDefault="009D6872" w:rsidP="00F7009D">
      <w:pPr>
        <w:pStyle w:val="Brdtextmedindrag"/>
      </w:pPr>
      <w:r>
        <w:t xml:space="preserve">1286 </w:t>
      </w:r>
      <w:r w:rsidRPr="00225E92">
        <w:rPr>
          <w:i/>
        </w:rPr>
        <w:t>Stöd till yrkesintroduktionsanställning</w:t>
      </w:r>
    </w:p>
    <w:p w14:paraId="4C9216EB" w14:textId="77777777" w:rsidR="00F7009D" w:rsidRDefault="00F7009D" w:rsidP="00F7009D">
      <w:pPr>
        <w:pStyle w:val="Brdtextmedindrag"/>
      </w:pPr>
    </w:p>
    <w:p w14:paraId="1B8625FE" w14:textId="77777777" w:rsidR="00F7009D" w:rsidRDefault="00F7009D" w:rsidP="00F7009D">
      <w:pPr>
        <w:pStyle w:val="Brdtextmedindrag"/>
      </w:pPr>
    </w:p>
    <w:p w14:paraId="046C34FA" w14:textId="77777777" w:rsidR="00F7009D" w:rsidRDefault="00F7009D" w:rsidP="00F7009D">
      <w:pPr>
        <w:pStyle w:val="Brdtextmedindrag"/>
      </w:pPr>
    </w:p>
    <w:p w14:paraId="46391B09" w14:textId="77777777" w:rsidR="00F7009D" w:rsidRDefault="00F7009D" w:rsidP="00F7009D">
      <w:pPr>
        <w:pStyle w:val="Brdtextmedindrag"/>
      </w:pPr>
    </w:p>
    <w:p w14:paraId="17CEF54C" w14:textId="77777777" w:rsidR="00F7009D" w:rsidRDefault="00F7009D" w:rsidP="00F7009D">
      <w:pPr>
        <w:pStyle w:val="Brdtextmedindrag"/>
      </w:pPr>
    </w:p>
    <w:p w14:paraId="69A69EA3" w14:textId="6D910D74" w:rsidR="00F7009D" w:rsidRDefault="00F7009D" w:rsidP="00F7009D">
      <w:pPr>
        <w:pStyle w:val="Brdtext"/>
        <w:sectPr w:rsidR="00F7009D" w:rsidSect="00F7009D">
          <w:headerReference w:type="even" r:id="rId262"/>
          <w:headerReference w:type="default" r:id="rId263"/>
          <w:footerReference w:type="even" r:id="rId264"/>
          <w:footerReference w:type="default" r:id="rId265"/>
          <w:footerReference w:type="first" r:id="rId266"/>
          <w:type w:val="continuous"/>
          <w:pgSz w:w="11906" w:h="16838" w:code="9"/>
          <w:pgMar w:top="1304" w:right="1871" w:bottom="1531" w:left="1021" w:header="567" w:footer="1077" w:gutter="0"/>
          <w:cols w:num="2" w:space="340"/>
          <w:docGrid w:linePitch="360"/>
        </w:sectPr>
      </w:pPr>
    </w:p>
    <w:p w14:paraId="2E2219EF" w14:textId="7F73ED2E" w:rsidR="00F7009D" w:rsidRDefault="009D6872" w:rsidP="00F7009D">
      <w:pPr>
        <w:pStyle w:val="TabellRubrik"/>
      </w:pPr>
      <w:bookmarkStart w:id="357" w:name="_Ref383339706"/>
      <w:bookmarkStart w:id="358" w:name="_Toc384401666"/>
      <w:r>
        <w:lastRenderedPageBreak/>
        <w:t xml:space="preserve">Tabell </w:t>
      </w:r>
      <w:r w:rsidR="0009067D">
        <w:fldChar w:fldCharType="begin"/>
      </w:r>
      <w:r w:rsidR="0009067D">
        <w:instrText xml:space="preserve"> STYLEREF "Rubrik 1"\n \* MERGEFORMAT </w:instrText>
      </w:r>
      <w:r w:rsidR="0009067D">
        <w:fldChar w:fldCharType="separate"/>
      </w:r>
      <w:r w:rsidR="004642B5">
        <w:rPr>
          <w:noProof/>
        </w:rPr>
        <w:t>5</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10</w:t>
      </w:r>
      <w:r w:rsidR="0009067D">
        <w:rPr>
          <w:noProof/>
        </w:rPr>
        <w:fldChar w:fldCharType="end"/>
      </w:r>
      <w:bookmarkEnd w:id="357"/>
      <w:r>
        <w:t xml:space="preserve"> Förändring av totala skatteintäkter till följd av regeländringar, bruttoeffekter i förhållande till föregående år 2009–2018</w:t>
      </w:r>
      <w:bookmarkEnd w:id="358"/>
    </w:p>
    <w:p w14:paraId="6D49C01C" w14:textId="27D0AC4D" w:rsidR="00F7009D" w:rsidRDefault="009D6872" w:rsidP="00F7009D">
      <w:pPr>
        <w:pStyle w:val="TabellUnderrubrik"/>
      </w:pPr>
      <w:r>
        <w:t>Miljarder kronor</w:t>
      </w:r>
    </w:p>
    <w:tbl>
      <w:tblPr>
        <w:tblW w:w="9055" w:type="dxa"/>
        <w:tblInd w:w="85" w:type="dxa"/>
        <w:tblLayout w:type="fixed"/>
        <w:tblCellMar>
          <w:left w:w="28" w:type="dxa"/>
          <w:right w:w="28" w:type="dxa"/>
        </w:tblCellMar>
        <w:tblLook w:val="0000" w:firstRow="0" w:lastRow="0" w:firstColumn="0" w:lastColumn="0" w:noHBand="0" w:noVBand="0"/>
      </w:tblPr>
      <w:tblGrid>
        <w:gridCol w:w="4816"/>
        <w:gridCol w:w="423"/>
        <w:gridCol w:w="424"/>
        <w:gridCol w:w="424"/>
        <w:gridCol w:w="424"/>
        <w:gridCol w:w="424"/>
        <w:gridCol w:w="424"/>
        <w:gridCol w:w="424"/>
        <w:gridCol w:w="424"/>
        <w:gridCol w:w="424"/>
        <w:gridCol w:w="424"/>
      </w:tblGrid>
      <w:tr w:rsidR="00F7009D" w:rsidRPr="003F16F6" w14:paraId="06465C96" w14:textId="77777777" w:rsidTr="00F7009D">
        <w:tc>
          <w:tcPr>
            <w:tcW w:w="2659" w:type="pct"/>
            <w:tcBorders>
              <w:bottom w:val="single" w:sz="18" w:space="0" w:color="auto"/>
            </w:tcBorders>
            <w:tcMar>
              <w:left w:w="85" w:type="dxa"/>
              <w:right w:w="85" w:type="dxa"/>
            </w:tcMar>
            <w:vAlign w:val="bottom"/>
          </w:tcPr>
          <w:p w14:paraId="671508F9" w14:textId="77777777" w:rsidR="00F7009D" w:rsidRPr="003F16F6" w:rsidRDefault="009D6872" w:rsidP="00F7009D">
            <w:pPr>
              <w:pStyle w:val="TabellHuvud"/>
              <w:keepNext/>
              <w:keepLines/>
              <w:jc w:val="left"/>
            </w:pPr>
            <w:r w:rsidRPr="003F16F6">
              <w:t>Inkomstår</w:t>
            </w:r>
          </w:p>
        </w:tc>
        <w:tc>
          <w:tcPr>
            <w:tcW w:w="234" w:type="pct"/>
            <w:tcBorders>
              <w:bottom w:val="single" w:sz="18" w:space="0" w:color="auto"/>
            </w:tcBorders>
            <w:tcMar>
              <w:left w:w="28" w:type="dxa"/>
              <w:right w:w="28" w:type="dxa"/>
            </w:tcMar>
            <w:vAlign w:val="bottom"/>
          </w:tcPr>
          <w:p w14:paraId="2D061944" w14:textId="20739049" w:rsidR="00F7009D" w:rsidRPr="003F16F6" w:rsidRDefault="009D6872" w:rsidP="00F7009D">
            <w:pPr>
              <w:pStyle w:val="TabellHuvud"/>
              <w:keepNext/>
              <w:keepLines/>
            </w:pPr>
            <w:r w:rsidRPr="003F16F6">
              <w:t>200</w:t>
            </w:r>
            <w:r>
              <w:t>9</w:t>
            </w:r>
          </w:p>
        </w:tc>
        <w:tc>
          <w:tcPr>
            <w:tcW w:w="234" w:type="pct"/>
            <w:tcBorders>
              <w:bottom w:val="single" w:sz="18" w:space="0" w:color="auto"/>
            </w:tcBorders>
            <w:tcMar>
              <w:left w:w="28" w:type="dxa"/>
              <w:right w:w="28" w:type="dxa"/>
            </w:tcMar>
            <w:vAlign w:val="bottom"/>
          </w:tcPr>
          <w:p w14:paraId="5E041341" w14:textId="2A6DC740" w:rsidR="00F7009D" w:rsidRPr="003F16F6" w:rsidRDefault="009D6872" w:rsidP="00F7009D">
            <w:pPr>
              <w:pStyle w:val="TabellHuvud"/>
              <w:keepNext/>
              <w:keepLines/>
            </w:pPr>
            <w:r w:rsidRPr="003F16F6">
              <w:t>20</w:t>
            </w:r>
            <w:r>
              <w:t>10</w:t>
            </w:r>
          </w:p>
        </w:tc>
        <w:tc>
          <w:tcPr>
            <w:tcW w:w="234" w:type="pct"/>
            <w:tcBorders>
              <w:bottom w:val="single" w:sz="18" w:space="0" w:color="auto"/>
            </w:tcBorders>
            <w:tcMar>
              <w:left w:w="28" w:type="dxa"/>
              <w:right w:w="28" w:type="dxa"/>
            </w:tcMar>
            <w:vAlign w:val="bottom"/>
          </w:tcPr>
          <w:p w14:paraId="5D637E60" w14:textId="07C783A1" w:rsidR="00F7009D" w:rsidRPr="003F16F6" w:rsidRDefault="009D6872" w:rsidP="00F7009D">
            <w:pPr>
              <w:pStyle w:val="TabellHuvud"/>
              <w:keepNext/>
              <w:keepLines/>
            </w:pPr>
            <w:r w:rsidRPr="003F16F6">
              <w:t>20</w:t>
            </w:r>
            <w:r>
              <w:t>11</w:t>
            </w:r>
          </w:p>
        </w:tc>
        <w:tc>
          <w:tcPr>
            <w:tcW w:w="234" w:type="pct"/>
            <w:tcBorders>
              <w:bottom w:val="single" w:sz="18" w:space="0" w:color="auto"/>
            </w:tcBorders>
            <w:tcMar>
              <w:left w:w="28" w:type="dxa"/>
              <w:right w:w="28" w:type="dxa"/>
            </w:tcMar>
            <w:vAlign w:val="bottom"/>
          </w:tcPr>
          <w:p w14:paraId="4CF419F1" w14:textId="57E06935" w:rsidR="00F7009D" w:rsidRPr="003F16F6" w:rsidRDefault="009D6872" w:rsidP="00F7009D">
            <w:pPr>
              <w:pStyle w:val="TabellHuvud"/>
              <w:keepNext/>
              <w:keepLines/>
            </w:pPr>
            <w:r w:rsidRPr="003F16F6">
              <w:t>201</w:t>
            </w:r>
            <w:r>
              <w:t>2</w:t>
            </w:r>
          </w:p>
        </w:tc>
        <w:tc>
          <w:tcPr>
            <w:tcW w:w="234" w:type="pct"/>
            <w:tcBorders>
              <w:bottom w:val="single" w:sz="18" w:space="0" w:color="auto"/>
            </w:tcBorders>
            <w:tcMar>
              <w:left w:w="28" w:type="dxa"/>
              <w:right w:w="28" w:type="dxa"/>
            </w:tcMar>
            <w:vAlign w:val="bottom"/>
          </w:tcPr>
          <w:p w14:paraId="4B941010" w14:textId="7F821F20" w:rsidR="00F7009D" w:rsidRPr="003F16F6" w:rsidRDefault="009D6872" w:rsidP="00F7009D">
            <w:pPr>
              <w:pStyle w:val="TabellHuvud"/>
              <w:keepNext/>
              <w:keepLines/>
            </w:pPr>
            <w:r w:rsidRPr="003F16F6">
              <w:t>201</w:t>
            </w:r>
            <w:r>
              <w:t>3</w:t>
            </w:r>
          </w:p>
        </w:tc>
        <w:tc>
          <w:tcPr>
            <w:tcW w:w="234" w:type="pct"/>
            <w:tcBorders>
              <w:bottom w:val="single" w:sz="18" w:space="0" w:color="auto"/>
            </w:tcBorders>
            <w:tcMar>
              <w:left w:w="28" w:type="dxa"/>
              <w:right w:w="28" w:type="dxa"/>
            </w:tcMar>
            <w:vAlign w:val="bottom"/>
          </w:tcPr>
          <w:p w14:paraId="0A3903AB" w14:textId="7D133009" w:rsidR="00F7009D" w:rsidRPr="003F16F6" w:rsidRDefault="009D6872" w:rsidP="00F7009D">
            <w:pPr>
              <w:pStyle w:val="TabellHuvud"/>
              <w:keepNext/>
              <w:keepLines/>
            </w:pPr>
            <w:r w:rsidRPr="003F16F6">
              <w:t>201</w:t>
            </w:r>
            <w:r>
              <w:t>4</w:t>
            </w:r>
          </w:p>
        </w:tc>
        <w:tc>
          <w:tcPr>
            <w:tcW w:w="234" w:type="pct"/>
            <w:tcBorders>
              <w:bottom w:val="single" w:sz="18" w:space="0" w:color="auto"/>
            </w:tcBorders>
            <w:tcMar>
              <w:left w:w="28" w:type="dxa"/>
              <w:right w:w="28" w:type="dxa"/>
            </w:tcMar>
            <w:vAlign w:val="bottom"/>
          </w:tcPr>
          <w:p w14:paraId="484E6008" w14:textId="17D99DF6" w:rsidR="00F7009D" w:rsidRPr="003F16F6" w:rsidRDefault="009D6872" w:rsidP="00F7009D">
            <w:pPr>
              <w:pStyle w:val="TabellHuvud"/>
              <w:keepNext/>
              <w:keepLines/>
            </w:pPr>
            <w:r w:rsidRPr="003F16F6">
              <w:t>201</w:t>
            </w:r>
            <w:r>
              <w:t>5</w:t>
            </w:r>
          </w:p>
        </w:tc>
        <w:tc>
          <w:tcPr>
            <w:tcW w:w="234" w:type="pct"/>
            <w:tcBorders>
              <w:bottom w:val="single" w:sz="18" w:space="0" w:color="auto"/>
            </w:tcBorders>
            <w:tcMar>
              <w:left w:w="28" w:type="dxa"/>
              <w:right w:w="28" w:type="dxa"/>
            </w:tcMar>
            <w:vAlign w:val="bottom"/>
          </w:tcPr>
          <w:p w14:paraId="01C6F37E" w14:textId="7C9CD79E" w:rsidR="00F7009D" w:rsidRPr="003F16F6" w:rsidRDefault="009D6872" w:rsidP="00F7009D">
            <w:pPr>
              <w:pStyle w:val="TabellHuvud"/>
              <w:keepNext/>
              <w:keepLines/>
            </w:pPr>
            <w:r w:rsidRPr="003F16F6">
              <w:t>201</w:t>
            </w:r>
            <w:r>
              <w:t>6</w:t>
            </w:r>
          </w:p>
        </w:tc>
        <w:tc>
          <w:tcPr>
            <w:tcW w:w="234" w:type="pct"/>
            <w:tcBorders>
              <w:bottom w:val="single" w:sz="18" w:space="0" w:color="auto"/>
            </w:tcBorders>
            <w:tcMar>
              <w:left w:w="28" w:type="dxa"/>
              <w:right w:w="28" w:type="dxa"/>
            </w:tcMar>
            <w:vAlign w:val="bottom"/>
          </w:tcPr>
          <w:p w14:paraId="4877E16B" w14:textId="0C0FC1B8" w:rsidR="00F7009D" w:rsidRPr="003F16F6" w:rsidRDefault="009D6872" w:rsidP="00F7009D">
            <w:pPr>
              <w:pStyle w:val="TabellHuvud"/>
              <w:keepNext/>
              <w:keepLines/>
            </w:pPr>
            <w:r w:rsidRPr="003F16F6">
              <w:t>201</w:t>
            </w:r>
            <w:r>
              <w:t>7</w:t>
            </w:r>
          </w:p>
        </w:tc>
        <w:tc>
          <w:tcPr>
            <w:tcW w:w="234" w:type="pct"/>
            <w:tcBorders>
              <w:bottom w:val="single" w:sz="18" w:space="0" w:color="auto"/>
            </w:tcBorders>
            <w:tcMar>
              <w:left w:w="28" w:type="dxa"/>
              <w:right w:w="28" w:type="dxa"/>
            </w:tcMar>
            <w:vAlign w:val="bottom"/>
          </w:tcPr>
          <w:p w14:paraId="3A0FAC00" w14:textId="0D02F5BC" w:rsidR="00F7009D" w:rsidRPr="003F16F6" w:rsidRDefault="009D6872" w:rsidP="00F7009D">
            <w:pPr>
              <w:pStyle w:val="TabellHuvud"/>
              <w:keepNext/>
              <w:keepLines/>
            </w:pPr>
            <w:r w:rsidRPr="003F16F6">
              <w:t>201</w:t>
            </w:r>
            <w:r>
              <w:t>8</w:t>
            </w:r>
          </w:p>
        </w:tc>
      </w:tr>
      <w:tr w:rsidR="00F7009D" w:rsidRPr="003F16F6" w14:paraId="26892716" w14:textId="77777777" w:rsidTr="00F7009D">
        <w:tc>
          <w:tcPr>
            <w:tcW w:w="2659" w:type="pct"/>
            <w:tcBorders>
              <w:top w:val="single" w:sz="18" w:space="0" w:color="auto"/>
            </w:tcBorders>
            <w:tcMar>
              <w:left w:w="85" w:type="dxa"/>
              <w:right w:w="85" w:type="dxa"/>
            </w:tcMar>
            <w:vAlign w:val="bottom"/>
          </w:tcPr>
          <w:p w14:paraId="545A9F23" w14:textId="77777777" w:rsidR="00F7009D" w:rsidRPr="003F16F6" w:rsidRDefault="009D6872" w:rsidP="00F7009D">
            <w:pPr>
              <w:pStyle w:val="TabellRader"/>
              <w:keepNext/>
              <w:keepLines/>
              <w:spacing w:before="20" w:line="160" w:lineRule="exact"/>
              <w:jc w:val="left"/>
              <w:rPr>
                <w:b/>
                <w:bCs/>
              </w:rPr>
            </w:pPr>
            <w:r w:rsidRPr="003F16F6">
              <w:rPr>
                <w:b/>
                <w:bCs/>
              </w:rPr>
              <w:t>Skatt på arbete</w:t>
            </w:r>
          </w:p>
        </w:tc>
        <w:tc>
          <w:tcPr>
            <w:tcW w:w="234" w:type="pct"/>
            <w:tcBorders>
              <w:top w:val="single" w:sz="18" w:space="0" w:color="auto"/>
            </w:tcBorders>
            <w:tcMar>
              <w:left w:w="28" w:type="dxa"/>
              <w:right w:w="28" w:type="dxa"/>
            </w:tcMar>
            <w:vAlign w:val="bottom"/>
          </w:tcPr>
          <w:p w14:paraId="3397E7D8" w14:textId="1D8D35F9" w:rsidR="00F7009D" w:rsidRPr="00164E5E" w:rsidRDefault="009D6872" w:rsidP="00F7009D">
            <w:pPr>
              <w:pStyle w:val="TabellRader"/>
              <w:keepNext/>
              <w:keepLines/>
              <w:spacing w:before="20" w:line="160" w:lineRule="exact"/>
              <w:rPr>
                <w:b/>
              </w:rPr>
            </w:pPr>
            <w:r w:rsidRPr="00164E5E">
              <w:rPr>
                <w:b/>
              </w:rPr>
              <w:t>-47,1</w:t>
            </w:r>
          </w:p>
        </w:tc>
        <w:tc>
          <w:tcPr>
            <w:tcW w:w="234" w:type="pct"/>
            <w:tcBorders>
              <w:top w:val="single" w:sz="18" w:space="0" w:color="auto"/>
            </w:tcBorders>
            <w:tcMar>
              <w:left w:w="28" w:type="dxa"/>
              <w:right w:w="28" w:type="dxa"/>
            </w:tcMar>
            <w:vAlign w:val="bottom"/>
          </w:tcPr>
          <w:p w14:paraId="65A6130C" w14:textId="6B624D3D" w:rsidR="00F7009D" w:rsidRPr="00164E5E" w:rsidRDefault="009D6872" w:rsidP="00F7009D">
            <w:pPr>
              <w:pStyle w:val="TabellRader"/>
              <w:keepNext/>
              <w:keepLines/>
              <w:spacing w:before="20" w:line="160" w:lineRule="exact"/>
              <w:rPr>
                <w:b/>
              </w:rPr>
            </w:pPr>
            <w:r w:rsidRPr="00164E5E">
              <w:rPr>
                <w:b/>
              </w:rPr>
              <w:t>-14,4</w:t>
            </w:r>
          </w:p>
        </w:tc>
        <w:tc>
          <w:tcPr>
            <w:tcW w:w="234" w:type="pct"/>
            <w:tcBorders>
              <w:top w:val="single" w:sz="18" w:space="0" w:color="auto"/>
            </w:tcBorders>
            <w:tcMar>
              <w:left w:w="28" w:type="dxa"/>
              <w:right w:w="28" w:type="dxa"/>
            </w:tcMar>
            <w:vAlign w:val="bottom"/>
          </w:tcPr>
          <w:p w14:paraId="2F359B70" w14:textId="0FEA3CF4" w:rsidR="00F7009D" w:rsidRPr="00164E5E" w:rsidRDefault="009D6872" w:rsidP="00F7009D">
            <w:pPr>
              <w:pStyle w:val="TabellRader"/>
              <w:keepNext/>
              <w:keepLines/>
              <w:spacing w:before="20" w:line="160" w:lineRule="exact"/>
              <w:rPr>
                <w:b/>
              </w:rPr>
            </w:pPr>
            <w:r w:rsidRPr="00164E5E">
              <w:rPr>
                <w:b/>
              </w:rPr>
              <w:t>-7,6</w:t>
            </w:r>
          </w:p>
        </w:tc>
        <w:tc>
          <w:tcPr>
            <w:tcW w:w="234" w:type="pct"/>
            <w:tcBorders>
              <w:top w:val="single" w:sz="18" w:space="0" w:color="auto"/>
            </w:tcBorders>
            <w:tcMar>
              <w:left w:w="28" w:type="dxa"/>
              <w:right w:w="28" w:type="dxa"/>
            </w:tcMar>
            <w:vAlign w:val="bottom"/>
          </w:tcPr>
          <w:p w14:paraId="3698D6A1" w14:textId="7F46A96B" w:rsidR="00F7009D" w:rsidRPr="00164E5E" w:rsidRDefault="009D6872" w:rsidP="00F7009D">
            <w:pPr>
              <w:pStyle w:val="TabellRader"/>
              <w:keepNext/>
              <w:keepLines/>
              <w:spacing w:before="20" w:line="160" w:lineRule="exact"/>
              <w:rPr>
                <w:b/>
              </w:rPr>
            </w:pPr>
            <w:r w:rsidRPr="00164E5E">
              <w:rPr>
                <w:b/>
              </w:rPr>
              <w:t>0,4</w:t>
            </w:r>
          </w:p>
        </w:tc>
        <w:tc>
          <w:tcPr>
            <w:tcW w:w="234" w:type="pct"/>
            <w:tcBorders>
              <w:top w:val="single" w:sz="18" w:space="0" w:color="auto"/>
            </w:tcBorders>
            <w:tcMar>
              <w:left w:w="28" w:type="dxa"/>
              <w:right w:w="28" w:type="dxa"/>
            </w:tcMar>
            <w:vAlign w:val="bottom"/>
          </w:tcPr>
          <w:p w14:paraId="206EA825" w14:textId="72D0107A" w:rsidR="00F7009D" w:rsidRPr="00164E5E" w:rsidRDefault="009D6872" w:rsidP="00F7009D">
            <w:pPr>
              <w:pStyle w:val="TabellRader"/>
              <w:keepNext/>
              <w:keepLines/>
              <w:spacing w:before="20" w:line="160" w:lineRule="exact"/>
              <w:rPr>
                <w:b/>
              </w:rPr>
            </w:pPr>
            <w:r w:rsidRPr="00164E5E">
              <w:rPr>
                <w:b/>
              </w:rPr>
              <w:t>1,1</w:t>
            </w:r>
          </w:p>
        </w:tc>
        <w:tc>
          <w:tcPr>
            <w:tcW w:w="234" w:type="pct"/>
            <w:tcBorders>
              <w:top w:val="single" w:sz="18" w:space="0" w:color="auto"/>
            </w:tcBorders>
            <w:tcMar>
              <w:left w:w="28" w:type="dxa"/>
              <w:right w:w="28" w:type="dxa"/>
            </w:tcMar>
            <w:vAlign w:val="bottom"/>
          </w:tcPr>
          <w:p w14:paraId="50355C1F" w14:textId="4C82B108" w:rsidR="00F7009D" w:rsidRPr="00164E5E" w:rsidRDefault="009D6872" w:rsidP="00F7009D">
            <w:pPr>
              <w:pStyle w:val="TabellRader"/>
              <w:keepNext/>
              <w:keepLines/>
              <w:spacing w:before="20" w:line="160" w:lineRule="exact"/>
              <w:rPr>
                <w:b/>
              </w:rPr>
            </w:pPr>
            <w:r w:rsidRPr="00164E5E">
              <w:rPr>
                <w:b/>
              </w:rPr>
              <w:t>-14,1</w:t>
            </w:r>
          </w:p>
        </w:tc>
        <w:tc>
          <w:tcPr>
            <w:tcW w:w="234" w:type="pct"/>
            <w:tcBorders>
              <w:top w:val="single" w:sz="18" w:space="0" w:color="auto"/>
            </w:tcBorders>
            <w:tcMar>
              <w:left w:w="28" w:type="dxa"/>
              <w:right w:w="28" w:type="dxa"/>
            </w:tcMar>
            <w:vAlign w:val="bottom"/>
          </w:tcPr>
          <w:p w14:paraId="2A1BF272" w14:textId="22E5AB1B" w:rsidR="00F7009D" w:rsidRPr="00164E5E" w:rsidRDefault="009D6872" w:rsidP="00F7009D">
            <w:pPr>
              <w:pStyle w:val="TabellRader"/>
              <w:keepNext/>
              <w:keepLines/>
              <w:spacing w:before="20" w:line="160" w:lineRule="exact"/>
              <w:rPr>
                <w:b/>
              </w:rPr>
            </w:pPr>
            <w:r w:rsidRPr="00164E5E">
              <w:rPr>
                <w:b/>
              </w:rPr>
              <w:t>-0,3</w:t>
            </w:r>
          </w:p>
        </w:tc>
        <w:tc>
          <w:tcPr>
            <w:tcW w:w="234" w:type="pct"/>
            <w:tcBorders>
              <w:top w:val="single" w:sz="18" w:space="0" w:color="auto"/>
            </w:tcBorders>
            <w:tcMar>
              <w:left w:w="28" w:type="dxa"/>
              <w:right w:w="28" w:type="dxa"/>
            </w:tcMar>
            <w:vAlign w:val="bottom"/>
          </w:tcPr>
          <w:p w14:paraId="0D30C972" w14:textId="781EFC6B" w:rsidR="00F7009D" w:rsidRPr="00164E5E" w:rsidRDefault="009D6872" w:rsidP="00F7009D">
            <w:pPr>
              <w:pStyle w:val="TabellRader"/>
              <w:keepNext/>
              <w:keepLines/>
              <w:spacing w:before="20" w:line="160" w:lineRule="exact"/>
              <w:rPr>
                <w:b/>
              </w:rPr>
            </w:pPr>
            <w:r w:rsidRPr="00164E5E">
              <w:rPr>
                <w:b/>
              </w:rPr>
              <w:t>0,0</w:t>
            </w:r>
          </w:p>
        </w:tc>
        <w:tc>
          <w:tcPr>
            <w:tcW w:w="234" w:type="pct"/>
            <w:tcBorders>
              <w:top w:val="single" w:sz="18" w:space="0" w:color="auto"/>
            </w:tcBorders>
            <w:tcMar>
              <w:left w:w="28" w:type="dxa"/>
              <w:right w:w="28" w:type="dxa"/>
            </w:tcMar>
            <w:vAlign w:val="bottom"/>
          </w:tcPr>
          <w:p w14:paraId="23ACDF93" w14:textId="798B1D79" w:rsidR="00F7009D" w:rsidRPr="00164E5E" w:rsidRDefault="009D6872" w:rsidP="00F7009D">
            <w:pPr>
              <w:pStyle w:val="TabellRader"/>
              <w:keepNext/>
              <w:keepLines/>
              <w:spacing w:before="20" w:line="160" w:lineRule="exact"/>
              <w:rPr>
                <w:b/>
              </w:rPr>
            </w:pPr>
            <w:r w:rsidRPr="00164E5E">
              <w:rPr>
                <w:b/>
              </w:rPr>
              <w:t>0,0</w:t>
            </w:r>
          </w:p>
        </w:tc>
        <w:tc>
          <w:tcPr>
            <w:tcW w:w="234" w:type="pct"/>
            <w:tcBorders>
              <w:top w:val="single" w:sz="18" w:space="0" w:color="auto"/>
            </w:tcBorders>
            <w:tcMar>
              <w:left w:w="28" w:type="dxa"/>
              <w:right w:w="28" w:type="dxa"/>
            </w:tcMar>
            <w:vAlign w:val="bottom"/>
          </w:tcPr>
          <w:p w14:paraId="3A09D6FB" w14:textId="5BAC2312" w:rsidR="00F7009D" w:rsidRPr="00164E5E" w:rsidRDefault="009D6872" w:rsidP="00F7009D">
            <w:pPr>
              <w:pStyle w:val="TabellRader"/>
              <w:keepNext/>
              <w:keepLines/>
              <w:spacing w:before="20" w:line="160" w:lineRule="exact"/>
              <w:rPr>
                <w:b/>
              </w:rPr>
            </w:pPr>
            <w:r w:rsidRPr="00164E5E">
              <w:rPr>
                <w:b/>
              </w:rPr>
              <w:t>0,0</w:t>
            </w:r>
          </w:p>
        </w:tc>
      </w:tr>
      <w:tr w:rsidR="00F7009D" w:rsidRPr="003F16F6" w14:paraId="59AA44BA" w14:textId="77777777" w:rsidTr="00F7009D">
        <w:tc>
          <w:tcPr>
            <w:tcW w:w="2659" w:type="pct"/>
            <w:tcMar>
              <w:left w:w="85" w:type="dxa"/>
              <w:right w:w="85" w:type="dxa"/>
            </w:tcMar>
            <w:vAlign w:val="bottom"/>
          </w:tcPr>
          <w:p w14:paraId="76AD50E7" w14:textId="77777777" w:rsidR="00F7009D" w:rsidRPr="003F16F6" w:rsidRDefault="009D6872" w:rsidP="00F7009D">
            <w:pPr>
              <w:pStyle w:val="TabellRader"/>
              <w:keepNext/>
              <w:keepLines/>
              <w:spacing w:before="20" w:line="160" w:lineRule="exact"/>
              <w:jc w:val="left"/>
              <w:rPr>
                <w:i/>
                <w:iCs/>
              </w:rPr>
            </w:pPr>
            <w:r w:rsidRPr="003F16F6">
              <w:rPr>
                <w:i/>
                <w:iCs/>
              </w:rPr>
              <w:t xml:space="preserve">  Kommunalskatt</w:t>
            </w:r>
          </w:p>
        </w:tc>
        <w:tc>
          <w:tcPr>
            <w:tcW w:w="234" w:type="pct"/>
            <w:tcMar>
              <w:left w:w="28" w:type="dxa"/>
              <w:right w:w="28" w:type="dxa"/>
            </w:tcMar>
            <w:vAlign w:val="bottom"/>
          </w:tcPr>
          <w:p w14:paraId="7205ACEB" w14:textId="6F226865" w:rsidR="00F7009D" w:rsidRPr="00164E5E" w:rsidRDefault="009D6872" w:rsidP="00F7009D">
            <w:pPr>
              <w:pStyle w:val="TabellRader"/>
              <w:keepNext/>
              <w:keepLines/>
              <w:spacing w:before="20" w:line="160" w:lineRule="exact"/>
              <w:rPr>
                <w:i/>
              </w:rPr>
            </w:pPr>
            <w:r w:rsidRPr="00164E5E">
              <w:rPr>
                <w:i/>
              </w:rPr>
              <w:t>-0,2</w:t>
            </w:r>
          </w:p>
        </w:tc>
        <w:tc>
          <w:tcPr>
            <w:tcW w:w="234" w:type="pct"/>
            <w:tcMar>
              <w:left w:w="28" w:type="dxa"/>
              <w:right w:w="28" w:type="dxa"/>
            </w:tcMar>
            <w:vAlign w:val="bottom"/>
          </w:tcPr>
          <w:p w14:paraId="5EC7AF13" w14:textId="5F6AC587" w:rsidR="00F7009D" w:rsidRPr="00164E5E" w:rsidRDefault="009D6872" w:rsidP="00F7009D">
            <w:pPr>
              <w:pStyle w:val="TabellRader"/>
              <w:keepNext/>
              <w:keepLines/>
              <w:spacing w:before="20" w:line="160" w:lineRule="exact"/>
              <w:rPr>
                <w:i/>
              </w:rPr>
            </w:pPr>
            <w:r w:rsidRPr="00164E5E">
              <w:rPr>
                <w:i/>
              </w:rPr>
              <w:t>-2,8</w:t>
            </w:r>
          </w:p>
        </w:tc>
        <w:tc>
          <w:tcPr>
            <w:tcW w:w="234" w:type="pct"/>
            <w:tcMar>
              <w:left w:w="28" w:type="dxa"/>
              <w:right w:w="28" w:type="dxa"/>
            </w:tcMar>
            <w:vAlign w:val="bottom"/>
          </w:tcPr>
          <w:p w14:paraId="2D9467E9" w14:textId="19D230DE" w:rsidR="00F7009D" w:rsidRPr="00164E5E" w:rsidRDefault="009D6872" w:rsidP="00F7009D">
            <w:pPr>
              <w:pStyle w:val="TabellRader"/>
              <w:keepNext/>
              <w:keepLines/>
              <w:spacing w:before="20" w:line="160" w:lineRule="exact"/>
              <w:rPr>
                <w:i/>
              </w:rPr>
            </w:pPr>
            <w:r w:rsidRPr="00164E5E">
              <w:rPr>
                <w:i/>
              </w:rPr>
              <w:t>-7,5</w:t>
            </w:r>
          </w:p>
        </w:tc>
        <w:tc>
          <w:tcPr>
            <w:tcW w:w="234" w:type="pct"/>
            <w:tcMar>
              <w:left w:w="28" w:type="dxa"/>
              <w:right w:w="28" w:type="dxa"/>
            </w:tcMar>
            <w:vAlign w:val="bottom"/>
          </w:tcPr>
          <w:p w14:paraId="316320B9" w14:textId="158191F5" w:rsidR="00F7009D" w:rsidRPr="00164E5E" w:rsidRDefault="009D6872" w:rsidP="00F7009D">
            <w:pPr>
              <w:pStyle w:val="TabellRader"/>
              <w:keepNext/>
              <w:keepLines/>
              <w:spacing w:before="20" w:line="160" w:lineRule="exact"/>
              <w:rPr>
                <w:i/>
              </w:rPr>
            </w:pPr>
            <w:r w:rsidRPr="00164E5E">
              <w:rPr>
                <w:i/>
              </w:rPr>
              <w:t>1,0</w:t>
            </w:r>
          </w:p>
        </w:tc>
        <w:tc>
          <w:tcPr>
            <w:tcW w:w="234" w:type="pct"/>
            <w:tcMar>
              <w:left w:w="28" w:type="dxa"/>
              <w:right w:w="28" w:type="dxa"/>
            </w:tcMar>
            <w:vAlign w:val="bottom"/>
          </w:tcPr>
          <w:p w14:paraId="42EB3332" w14:textId="0D8DA4BA" w:rsidR="00F7009D" w:rsidRPr="00164E5E" w:rsidRDefault="009D6872" w:rsidP="00F7009D">
            <w:pPr>
              <w:pStyle w:val="TabellRader"/>
              <w:keepNext/>
              <w:keepLines/>
              <w:spacing w:before="20" w:line="160" w:lineRule="exact"/>
              <w:rPr>
                <w:i/>
              </w:rPr>
            </w:pPr>
            <w:r w:rsidRPr="00164E5E">
              <w:rPr>
                <w:i/>
              </w:rPr>
              <w:t>1,2</w:t>
            </w:r>
          </w:p>
        </w:tc>
        <w:tc>
          <w:tcPr>
            <w:tcW w:w="234" w:type="pct"/>
            <w:tcMar>
              <w:left w:w="28" w:type="dxa"/>
              <w:right w:w="28" w:type="dxa"/>
            </w:tcMar>
            <w:vAlign w:val="bottom"/>
          </w:tcPr>
          <w:p w14:paraId="5417E4C6" w14:textId="11FE9C7D"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33B05114" w14:textId="2146C281" w:rsidR="00F7009D" w:rsidRPr="00164E5E" w:rsidRDefault="009D6872" w:rsidP="00F7009D">
            <w:pPr>
              <w:pStyle w:val="TabellRader"/>
              <w:keepNext/>
              <w:keepLines/>
              <w:spacing w:before="20" w:line="160" w:lineRule="exact"/>
              <w:rPr>
                <w:i/>
              </w:rPr>
            </w:pPr>
            <w:r w:rsidRPr="00164E5E">
              <w:rPr>
                <w:i/>
              </w:rPr>
              <w:t>-0,1</w:t>
            </w:r>
          </w:p>
        </w:tc>
        <w:tc>
          <w:tcPr>
            <w:tcW w:w="234" w:type="pct"/>
            <w:tcMar>
              <w:left w:w="28" w:type="dxa"/>
              <w:right w:w="28" w:type="dxa"/>
            </w:tcMar>
            <w:vAlign w:val="bottom"/>
          </w:tcPr>
          <w:p w14:paraId="0E233B3E" w14:textId="56E824E9"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78A47E3B" w14:textId="0C55EB23"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598B8CED" w14:textId="31256EED" w:rsidR="00F7009D" w:rsidRPr="00164E5E" w:rsidRDefault="00F7009D" w:rsidP="00F7009D">
            <w:pPr>
              <w:pStyle w:val="TabellRader"/>
              <w:keepNext/>
              <w:keepLines/>
              <w:spacing w:before="20" w:line="160" w:lineRule="exact"/>
              <w:rPr>
                <w:i/>
              </w:rPr>
            </w:pPr>
          </w:p>
        </w:tc>
      </w:tr>
      <w:tr w:rsidR="00F7009D" w:rsidRPr="003F16F6" w14:paraId="217E34CE" w14:textId="77777777" w:rsidTr="00F7009D">
        <w:tc>
          <w:tcPr>
            <w:tcW w:w="2659" w:type="pct"/>
            <w:tcMar>
              <w:left w:w="85" w:type="dxa"/>
              <w:right w:w="85" w:type="dxa"/>
            </w:tcMar>
            <w:vAlign w:val="bottom"/>
          </w:tcPr>
          <w:p w14:paraId="741B6B3C" w14:textId="77777777" w:rsidR="00F7009D" w:rsidRPr="003F16F6" w:rsidRDefault="009D6872" w:rsidP="00F7009D">
            <w:pPr>
              <w:pStyle w:val="TabellRader"/>
              <w:keepNext/>
              <w:keepLines/>
              <w:spacing w:before="20" w:line="160" w:lineRule="exact"/>
              <w:jc w:val="left"/>
            </w:pPr>
            <w:r w:rsidRPr="003F16F6">
              <w:t xml:space="preserve">    Förändrad medelutdebitering</w:t>
            </w:r>
          </w:p>
        </w:tc>
        <w:tc>
          <w:tcPr>
            <w:tcW w:w="234" w:type="pct"/>
            <w:tcMar>
              <w:left w:w="28" w:type="dxa"/>
              <w:right w:w="28" w:type="dxa"/>
            </w:tcMar>
            <w:vAlign w:val="bottom"/>
          </w:tcPr>
          <w:p w14:paraId="5AEDCA91" w14:textId="0F34428F" w:rsidR="00F7009D" w:rsidRPr="00164E5E" w:rsidRDefault="009D6872" w:rsidP="00F7009D">
            <w:pPr>
              <w:pStyle w:val="TabellRader"/>
              <w:keepNext/>
              <w:keepLines/>
              <w:spacing w:before="20" w:line="160" w:lineRule="exact"/>
            </w:pPr>
            <w:r>
              <w:t>1,3</w:t>
            </w:r>
          </w:p>
        </w:tc>
        <w:tc>
          <w:tcPr>
            <w:tcW w:w="234" w:type="pct"/>
            <w:tcMar>
              <w:left w:w="28" w:type="dxa"/>
              <w:right w:w="28" w:type="dxa"/>
            </w:tcMar>
            <w:vAlign w:val="bottom"/>
          </w:tcPr>
          <w:p w14:paraId="6F80FA8F" w14:textId="4CBA58C8" w:rsidR="00F7009D" w:rsidRPr="00164E5E" w:rsidRDefault="009D6872" w:rsidP="00F7009D">
            <w:pPr>
              <w:pStyle w:val="TabellRader"/>
              <w:keepNext/>
              <w:keepLines/>
              <w:spacing w:before="20" w:line="160" w:lineRule="exact"/>
            </w:pPr>
            <w:r>
              <w:t>0,7</w:t>
            </w:r>
          </w:p>
        </w:tc>
        <w:tc>
          <w:tcPr>
            <w:tcW w:w="234" w:type="pct"/>
            <w:tcMar>
              <w:left w:w="28" w:type="dxa"/>
              <w:right w:w="28" w:type="dxa"/>
            </w:tcMar>
            <w:vAlign w:val="bottom"/>
          </w:tcPr>
          <w:p w14:paraId="421930A4" w14:textId="4B6E5D84"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B6BE49C" w14:textId="50FB5AF6" w:rsidR="00F7009D" w:rsidRPr="00164E5E" w:rsidRDefault="009D6872" w:rsidP="00F7009D">
            <w:pPr>
              <w:pStyle w:val="TabellRader"/>
              <w:keepNext/>
              <w:keepLines/>
              <w:spacing w:before="20" w:line="160" w:lineRule="exact"/>
            </w:pPr>
            <w:r>
              <w:t>1,1</w:t>
            </w:r>
          </w:p>
        </w:tc>
        <w:tc>
          <w:tcPr>
            <w:tcW w:w="234" w:type="pct"/>
            <w:tcMar>
              <w:left w:w="28" w:type="dxa"/>
              <w:right w:w="28" w:type="dxa"/>
            </w:tcMar>
            <w:vAlign w:val="bottom"/>
          </w:tcPr>
          <w:p w14:paraId="552E1720" w14:textId="2864FB96" w:rsidR="00F7009D" w:rsidRPr="00164E5E" w:rsidRDefault="009D6872" w:rsidP="00F7009D">
            <w:pPr>
              <w:pStyle w:val="TabellRader"/>
              <w:keepNext/>
              <w:keepLines/>
              <w:spacing w:before="20" w:line="160" w:lineRule="exact"/>
            </w:pPr>
            <w:r>
              <w:t>2,4</w:t>
            </w:r>
          </w:p>
        </w:tc>
        <w:tc>
          <w:tcPr>
            <w:tcW w:w="234" w:type="pct"/>
            <w:tcMar>
              <w:left w:w="28" w:type="dxa"/>
              <w:right w:w="28" w:type="dxa"/>
            </w:tcMar>
            <w:vAlign w:val="bottom"/>
          </w:tcPr>
          <w:p w14:paraId="643A1A63" w14:textId="3B1112D1" w:rsidR="00F7009D" w:rsidRPr="00164E5E" w:rsidRDefault="009D6872" w:rsidP="00F7009D">
            <w:pPr>
              <w:pStyle w:val="TabellRader"/>
              <w:keepNext/>
              <w:keepLines/>
              <w:spacing w:before="20" w:line="160" w:lineRule="exact"/>
            </w:pPr>
            <w:r>
              <w:t>2,5</w:t>
            </w:r>
          </w:p>
        </w:tc>
        <w:tc>
          <w:tcPr>
            <w:tcW w:w="234" w:type="pct"/>
            <w:tcMar>
              <w:left w:w="28" w:type="dxa"/>
              <w:right w:w="28" w:type="dxa"/>
            </w:tcMar>
            <w:vAlign w:val="bottom"/>
          </w:tcPr>
          <w:p w14:paraId="24133A28"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0AAE37B"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6E59C16"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1A1A686" w14:textId="77777777" w:rsidR="00F7009D" w:rsidRPr="00164E5E" w:rsidRDefault="00F7009D" w:rsidP="00F7009D">
            <w:pPr>
              <w:pStyle w:val="TabellRader"/>
              <w:keepNext/>
              <w:keepLines/>
              <w:spacing w:before="20" w:line="160" w:lineRule="exact"/>
            </w:pPr>
          </w:p>
        </w:tc>
      </w:tr>
      <w:tr w:rsidR="00F7009D" w:rsidRPr="003F16F6" w14:paraId="52C40568" w14:textId="77777777" w:rsidTr="00F7009D">
        <w:tc>
          <w:tcPr>
            <w:tcW w:w="2659" w:type="pct"/>
            <w:tcMar>
              <w:left w:w="85" w:type="dxa"/>
              <w:right w:w="85" w:type="dxa"/>
            </w:tcMar>
            <w:vAlign w:val="bottom"/>
          </w:tcPr>
          <w:p w14:paraId="01BC7950" w14:textId="77777777" w:rsidR="00F7009D" w:rsidRPr="003F16F6" w:rsidRDefault="009D6872" w:rsidP="00F7009D">
            <w:pPr>
              <w:pStyle w:val="TabellRader"/>
              <w:keepNext/>
              <w:keepLines/>
              <w:spacing w:before="20" w:line="160" w:lineRule="exact"/>
              <w:jc w:val="left"/>
            </w:pPr>
            <w:r w:rsidRPr="003F16F6">
              <w:t xml:space="preserve">    Ändringar av grundavdraget (regionalt, pensionärer)</w:t>
            </w:r>
          </w:p>
        </w:tc>
        <w:tc>
          <w:tcPr>
            <w:tcW w:w="234" w:type="pct"/>
            <w:tcMar>
              <w:left w:w="28" w:type="dxa"/>
              <w:right w:w="28" w:type="dxa"/>
            </w:tcMar>
            <w:vAlign w:val="bottom"/>
          </w:tcPr>
          <w:p w14:paraId="3686A790" w14:textId="6EE78D4A" w:rsidR="00F7009D" w:rsidRPr="00164E5E" w:rsidRDefault="009D6872" w:rsidP="00F7009D">
            <w:pPr>
              <w:pStyle w:val="TabellRader"/>
              <w:keepNext/>
              <w:keepLines/>
              <w:spacing w:before="20" w:line="160" w:lineRule="exact"/>
            </w:pPr>
            <w:r>
              <w:t>-1,9</w:t>
            </w:r>
          </w:p>
        </w:tc>
        <w:tc>
          <w:tcPr>
            <w:tcW w:w="234" w:type="pct"/>
            <w:tcMar>
              <w:left w:w="28" w:type="dxa"/>
              <w:right w:w="28" w:type="dxa"/>
            </w:tcMar>
            <w:vAlign w:val="bottom"/>
          </w:tcPr>
          <w:p w14:paraId="66D70D50" w14:textId="3EC27D84" w:rsidR="00F7009D" w:rsidRPr="00164E5E" w:rsidRDefault="009D6872" w:rsidP="00F7009D">
            <w:pPr>
              <w:pStyle w:val="TabellRader"/>
              <w:keepNext/>
              <w:keepLines/>
              <w:spacing w:before="20" w:line="160" w:lineRule="exact"/>
            </w:pPr>
            <w:r>
              <w:t>-3,5</w:t>
            </w:r>
          </w:p>
        </w:tc>
        <w:tc>
          <w:tcPr>
            <w:tcW w:w="234" w:type="pct"/>
            <w:tcMar>
              <w:left w:w="28" w:type="dxa"/>
              <w:right w:w="28" w:type="dxa"/>
            </w:tcMar>
            <w:vAlign w:val="bottom"/>
          </w:tcPr>
          <w:p w14:paraId="6326AA46" w14:textId="6F7E2D2E" w:rsidR="00F7009D" w:rsidRPr="00164E5E" w:rsidRDefault="009D6872" w:rsidP="00F7009D">
            <w:pPr>
              <w:pStyle w:val="TabellRader"/>
              <w:keepNext/>
              <w:keepLines/>
              <w:spacing w:before="20" w:line="160" w:lineRule="exact"/>
            </w:pPr>
            <w:r>
              <w:t>-7,5</w:t>
            </w:r>
          </w:p>
        </w:tc>
        <w:tc>
          <w:tcPr>
            <w:tcW w:w="234" w:type="pct"/>
            <w:tcMar>
              <w:left w:w="28" w:type="dxa"/>
              <w:right w:w="28" w:type="dxa"/>
            </w:tcMar>
            <w:vAlign w:val="bottom"/>
          </w:tcPr>
          <w:p w14:paraId="5D5F3511" w14:textId="7DA3FDAE"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883ADC3" w14:textId="28A33628" w:rsidR="00F7009D" w:rsidRPr="00164E5E" w:rsidRDefault="009D6872" w:rsidP="00F7009D">
            <w:pPr>
              <w:pStyle w:val="TabellRader"/>
              <w:keepNext/>
              <w:keepLines/>
              <w:spacing w:before="20" w:line="160" w:lineRule="exact"/>
            </w:pPr>
            <w:r>
              <w:t>-1,2</w:t>
            </w:r>
          </w:p>
        </w:tc>
        <w:tc>
          <w:tcPr>
            <w:tcW w:w="234" w:type="pct"/>
            <w:tcMar>
              <w:left w:w="28" w:type="dxa"/>
              <w:right w:w="28" w:type="dxa"/>
            </w:tcMar>
            <w:vAlign w:val="bottom"/>
          </w:tcPr>
          <w:p w14:paraId="5EADCA7C" w14:textId="6C3DE0BE" w:rsidR="00F7009D" w:rsidRPr="00164E5E" w:rsidRDefault="009D6872" w:rsidP="00F7009D">
            <w:pPr>
              <w:pStyle w:val="TabellRader"/>
              <w:keepNext/>
              <w:keepLines/>
              <w:spacing w:before="20" w:line="160" w:lineRule="exact"/>
            </w:pPr>
            <w:r>
              <w:t>-2,5</w:t>
            </w:r>
          </w:p>
        </w:tc>
        <w:tc>
          <w:tcPr>
            <w:tcW w:w="234" w:type="pct"/>
            <w:tcMar>
              <w:left w:w="28" w:type="dxa"/>
              <w:right w:w="28" w:type="dxa"/>
            </w:tcMar>
            <w:vAlign w:val="bottom"/>
          </w:tcPr>
          <w:p w14:paraId="4C3DDD2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C5AD0ED"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30DFC2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A90095E" w14:textId="77777777" w:rsidR="00F7009D" w:rsidRPr="00164E5E" w:rsidRDefault="00F7009D" w:rsidP="00F7009D">
            <w:pPr>
              <w:pStyle w:val="TabellRader"/>
              <w:keepNext/>
              <w:keepLines/>
              <w:spacing w:before="20" w:line="160" w:lineRule="exact"/>
            </w:pPr>
          </w:p>
        </w:tc>
      </w:tr>
      <w:tr w:rsidR="00F7009D" w:rsidRPr="003F16F6" w14:paraId="211E88EC" w14:textId="77777777" w:rsidTr="00F7009D">
        <w:tc>
          <w:tcPr>
            <w:tcW w:w="2659" w:type="pct"/>
            <w:tcMar>
              <w:left w:w="85" w:type="dxa"/>
              <w:right w:w="85" w:type="dxa"/>
            </w:tcMar>
            <w:vAlign w:val="bottom"/>
          </w:tcPr>
          <w:p w14:paraId="451051B4" w14:textId="77777777" w:rsidR="00F7009D" w:rsidRPr="003F16F6" w:rsidRDefault="009D6872" w:rsidP="00F7009D">
            <w:pPr>
              <w:pStyle w:val="TabellRader"/>
              <w:keepNext/>
              <w:keepLines/>
              <w:spacing w:before="20" w:line="160" w:lineRule="exact"/>
              <w:jc w:val="left"/>
            </w:pPr>
            <w:r w:rsidRPr="003F16F6">
              <w:t xml:space="preserve">    Ändrade avdragsregler (lånedatorer, pensionssparande m.m.)</w:t>
            </w:r>
          </w:p>
        </w:tc>
        <w:tc>
          <w:tcPr>
            <w:tcW w:w="234" w:type="pct"/>
            <w:tcMar>
              <w:left w:w="28" w:type="dxa"/>
              <w:right w:w="28" w:type="dxa"/>
            </w:tcMar>
            <w:vAlign w:val="bottom"/>
          </w:tcPr>
          <w:p w14:paraId="1E1B47F3" w14:textId="6C75F337" w:rsidR="00F7009D" w:rsidRPr="00164E5E" w:rsidRDefault="009D6872" w:rsidP="00F7009D">
            <w:pPr>
              <w:pStyle w:val="TabellRader"/>
              <w:keepNext/>
              <w:keepLines/>
              <w:spacing w:before="20" w:line="160" w:lineRule="exact"/>
            </w:pPr>
            <w:r>
              <w:t>0,4</w:t>
            </w:r>
          </w:p>
        </w:tc>
        <w:tc>
          <w:tcPr>
            <w:tcW w:w="234" w:type="pct"/>
            <w:tcMar>
              <w:left w:w="28" w:type="dxa"/>
              <w:right w:w="28" w:type="dxa"/>
            </w:tcMar>
            <w:vAlign w:val="bottom"/>
          </w:tcPr>
          <w:p w14:paraId="17A3FBCA" w14:textId="29FEAA85"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8FF24F1"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F38D9A3" w14:textId="1E92C0D5" w:rsidR="00F7009D" w:rsidRPr="00164E5E" w:rsidRDefault="009D6872" w:rsidP="00F7009D">
            <w:pPr>
              <w:pStyle w:val="TabellRader"/>
              <w:keepNext/>
              <w:keepLines/>
              <w:spacing w:before="20" w:line="160" w:lineRule="exact"/>
            </w:pPr>
            <w:r>
              <w:t>0,3</w:t>
            </w:r>
          </w:p>
        </w:tc>
        <w:tc>
          <w:tcPr>
            <w:tcW w:w="234" w:type="pct"/>
            <w:tcMar>
              <w:left w:w="28" w:type="dxa"/>
              <w:right w:w="28" w:type="dxa"/>
            </w:tcMar>
            <w:vAlign w:val="bottom"/>
          </w:tcPr>
          <w:p w14:paraId="030222E0" w14:textId="20CB8FA3"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400AAFE"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8AC8DE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ECD5152"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5B5B100"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6540A5E" w14:textId="77777777" w:rsidR="00F7009D" w:rsidRPr="00164E5E" w:rsidRDefault="00F7009D" w:rsidP="00F7009D">
            <w:pPr>
              <w:pStyle w:val="TabellRader"/>
              <w:keepNext/>
              <w:keepLines/>
              <w:spacing w:before="20" w:line="160" w:lineRule="exact"/>
            </w:pPr>
          </w:p>
        </w:tc>
      </w:tr>
      <w:tr w:rsidR="00F7009D" w:rsidRPr="003F16F6" w14:paraId="0BF05813" w14:textId="77777777" w:rsidTr="00F7009D">
        <w:tc>
          <w:tcPr>
            <w:tcW w:w="2659" w:type="pct"/>
            <w:tcMar>
              <w:left w:w="85" w:type="dxa"/>
              <w:right w:w="85" w:type="dxa"/>
            </w:tcMar>
            <w:vAlign w:val="bottom"/>
          </w:tcPr>
          <w:p w14:paraId="5894B373" w14:textId="77777777" w:rsidR="00F7009D" w:rsidRPr="003F16F6" w:rsidRDefault="009D6872" w:rsidP="00F7009D">
            <w:pPr>
              <w:pStyle w:val="TabellRader"/>
              <w:keepNext/>
              <w:keepLines/>
              <w:spacing w:before="20" w:line="160" w:lineRule="exact"/>
              <w:jc w:val="left"/>
            </w:pPr>
            <w:r w:rsidRPr="003F16F6">
              <w:t xml:space="preserve">    Övrigt</w:t>
            </w:r>
          </w:p>
        </w:tc>
        <w:tc>
          <w:tcPr>
            <w:tcW w:w="234" w:type="pct"/>
            <w:tcMar>
              <w:left w:w="28" w:type="dxa"/>
              <w:right w:w="28" w:type="dxa"/>
            </w:tcMar>
            <w:vAlign w:val="bottom"/>
          </w:tcPr>
          <w:p w14:paraId="5BB521D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EE0E204"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44B9F47" w14:textId="3539CD6D"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042A28E2" w14:textId="32D16958" w:rsidR="00F7009D" w:rsidRPr="00164E5E" w:rsidRDefault="009D6872" w:rsidP="00F7009D">
            <w:pPr>
              <w:pStyle w:val="TabellRader"/>
              <w:keepNext/>
              <w:keepLines/>
              <w:spacing w:before="20" w:line="160" w:lineRule="exact"/>
            </w:pPr>
            <w:r>
              <w:t>-0,4</w:t>
            </w:r>
          </w:p>
        </w:tc>
        <w:tc>
          <w:tcPr>
            <w:tcW w:w="234" w:type="pct"/>
            <w:tcMar>
              <w:left w:w="28" w:type="dxa"/>
              <w:right w:w="28" w:type="dxa"/>
            </w:tcMar>
            <w:vAlign w:val="bottom"/>
          </w:tcPr>
          <w:p w14:paraId="606F2185" w14:textId="27B11AD7"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2265C6BB" w14:textId="78FA07BE"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3585BE7D" w14:textId="6AFC14D2"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66E990FB" w14:textId="158E5B96"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296BE9A4"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BEF071B" w14:textId="77777777" w:rsidR="00F7009D" w:rsidRPr="00164E5E" w:rsidRDefault="00F7009D" w:rsidP="00F7009D">
            <w:pPr>
              <w:pStyle w:val="TabellRader"/>
              <w:keepNext/>
              <w:keepLines/>
              <w:spacing w:before="20" w:line="160" w:lineRule="exact"/>
            </w:pPr>
          </w:p>
        </w:tc>
      </w:tr>
      <w:tr w:rsidR="00F7009D" w:rsidRPr="003F16F6" w14:paraId="7E9A1839" w14:textId="77777777" w:rsidTr="00F7009D">
        <w:tc>
          <w:tcPr>
            <w:tcW w:w="2659" w:type="pct"/>
            <w:tcMar>
              <w:left w:w="85" w:type="dxa"/>
              <w:right w:w="85" w:type="dxa"/>
            </w:tcMar>
            <w:vAlign w:val="bottom"/>
          </w:tcPr>
          <w:p w14:paraId="1E6F8C66" w14:textId="77777777" w:rsidR="00F7009D" w:rsidRPr="003F16F6" w:rsidRDefault="009D6872" w:rsidP="00F7009D">
            <w:pPr>
              <w:pStyle w:val="TabellRader"/>
              <w:keepNext/>
              <w:keepLines/>
              <w:spacing w:before="20" w:line="160" w:lineRule="exact"/>
              <w:jc w:val="left"/>
              <w:rPr>
                <w:i/>
                <w:iCs/>
              </w:rPr>
            </w:pPr>
            <w:r w:rsidRPr="003F16F6">
              <w:rPr>
                <w:i/>
                <w:iCs/>
              </w:rPr>
              <w:t xml:space="preserve">  Statlig skatt</w:t>
            </w:r>
          </w:p>
        </w:tc>
        <w:tc>
          <w:tcPr>
            <w:tcW w:w="234" w:type="pct"/>
            <w:tcMar>
              <w:left w:w="28" w:type="dxa"/>
              <w:right w:w="28" w:type="dxa"/>
            </w:tcMar>
            <w:vAlign w:val="bottom"/>
          </w:tcPr>
          <w:p w14:paraId="3869E113" w14:textId="1A42ABC7" w:rsidR="00F7009D" w:rsidRPr="00164E5E" w:rsidRDefault="009D6872" w:rsidP="00F7009D">
            <w:pPr>
              <w:pStyle w:val="TabellRader"/>
              <w:keepNext/>
              <w:keepLines/>
              <w:spacing w:before="20" w:line="160" w:lineRule="exact"/>
              <w:rPr>
                <w:i/>
              </w:rPr>
            </w:pPr>
            <w:r w:rsidRPr="00164E5E">
              <w:rPr>
                <w:i/>
              </w:rPr>
              <w:t>-4,2</w:t>
            </w:r>
          </w:p>
        </w:tc>
        <w:tc>
          <w:tcPr>
            <w:tcW w:w="234" w:type="pct"/>
            <w:tcMar>
              <w:left w:w="28" w:type="dxa"/>
              <w:right w:w="28" w:type="dxa"/>
            </w:tcMar>
            <w:vAlign w:val="bottom"/>
          </w:tcPr>
          <w:p w14:paraId="50EC5C56" w14:textId="36C67629"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169F1F32" w14:textId="50B46C7F"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717C6D5E" w14:textId="5A6EA501"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4D7CB5CB" w14:textId="28B1E73D"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44571652" w14:textId="54883544" w:rsidR="00F7009D" w:rsidRPr="00164E5E" w:rsidRDefault="009D6872" w:rsidP="00F7009D">
            <w:pPr>
              <w:pStyle w:val="TabellRader"/>
              <w:keepNext/>
              <w:keepLines/>
              <w:spacing w:before="20" w:line="160" w:lineRule="exact"/>
              <w:rPr>
                <w:i/>
              </w:rPr>
            </w:pPr>
            <w:r w:rsidRPr="00164E5E">
              <w:rPr>
                <w:i/>
              </w:rPr>
              <w:t>-0,3</w:t>
            </w:r>
          </w:p>
        </w:tc>
        <w:tc>
          <w:tcPr>
            <w:tcW w:w="234" w:type="pct"/>
            <w:tcMar>
              <w:left w:w="28" w:type="dxa"/>
              <w:right w:w="28" w:type="dxa"/>
            </w:tcMar>
            <w:vAlign w:val="bottom"/>
          </w:tcPr>
          <w:p w14:paraId="5C001F01" w14:textId="56F22676"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0BB253B1" w14:textId="61F92B49"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5341571C" w14:textId="74475B9F"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0CB7B4A7" w14:textId="52D60D25" w:rsidR="00F7009D" w:rsidRPr="00164E5E" w:rsidRDefault="00F7009D" w:rsidP="00F7009D">
            <w:pPr>
              <w:pStyle w:val="TabellRader"/>
              <w:keepNext/>
              <w:keepLines/>
              <w:spacing w:before="20" w:line="160" w:lineRule="exact"/>
              <w:rPr>
                <w:i/>
              </w:rPr>
            </w:pPr>
          </w:p>
        </w:tc>
      </w:tr>
      <w:tr w:rsidR="00F7009D" w:rsidRPr="003F16F6" w14:paraId="07280BB6" w14:textId="77777777" w:rsidTr="00F7009D">
        <w:tc>
          <w:tcPr>
            <w:tcW w:w="2659" w:type="pct"/>
            <w:tcMar>
              <w:left w:w="85" w:type="dxa"/>
              <w:right w:w="85" w:type="dxa"/>
            </w:tcMar>
            <w:vAlign w:val="bottom"/>
          </w:tcPr>
          <w:p w14:paraId="78A02D54" w14:textId="77777777" w:rsidR="00F7009D" w:rsidRPr="003F16F6" w:rsidRDefault="009D6872" w:rsidP="00F7009D">
            <w:pPr>
              <w:pStyle w:val="TabellRader"/>
              <w:keepNext/>
              <w:keepLines/>
              <w:spacing w:before="20" w:line="160" w:lineRule="exact"/>
              <w:jc w:val="left"/>
            </w:pPr>
            <w:r w:rsidRPr="003F16F6">
              <w:t xml:space="preserve">    Skiktgränsjusteringar</w:t>
            </w:r>
          </w:p>
        </w:tc>
        <w:tc>
          <w:tcPr>
            <w:tcW w:w="234" w:type="pct"/>
            <w:tcMar>
              <w:left w:w="28" w:type="dxa"/>
              <w:right w:w="28" w:type="dxa"/>
            </w:tcMar>
            <w:vAlign w:val="bottom"/>
          </w:tcPr>
          <w:p w14:paraId="33F7DBA3" w14:textId="4C5983A7" w:rsidR="00F7009D" w:rsidRPr="00164E5E" w:rsidRDefault="009D6872" w:rsidP="00F7009D">
            <w:pPr>
              <w:pStyle w:val="TabellRader"/>
              <w:keepNext/>
              <w:keepLines/>
              <w:spacing w:before="20" w:line="160" w:lineRule="exact"/>
            </w:pPr>
            <w:r>
              <w:t>-4,2</w:t>
            </w:r>
          </w:p>
        </w:tc>
        <w:tc>
          <w:tcPr>
            <w:tcW w:w="234" w:type="pct"/>
            <w:tcMar>
              <w:left w:w="28" w:type="dxa"/>
              <w:right w:w="28" w:type="dxa"/>
            </w:tcMar>
            <w:vAlign w:val="bottom"/>
          </w:tcPr>
          <w:p w14:paraId="46B1DA40" w14:textId="72BDA72F"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00EA184"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C571DBE"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51CE53A"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092CECA"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B140ACD"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AEF3835"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64C2C03"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3413200" w14:textId="77777777" w:rsidR="00F7009D" w:rsidRPr="00164E5E" w:rsidRDefault="00F7009D" w:rsidP="00F7009D">
            <w:pPr>
              <w:pStyle w:val="TabellRader"/>
              <w:keepNext/>
              <w:keepLines/>
              <w:spacing w:before="20" w:line="160" w:lineRule="exact"/>
            </w:pPr>
          </w:p>
        </w:tc>
      </w:tr>
      <w:tr w:rsidR="00F7009D" w:rsidRPr="003F16F6" w14:paraId="5730AA7A" w14:textId="77777777" w:rsidTr="00F7009D">
        <w:tc>
          <w:tcPr>
            <w:tcW w:w="2659" w:type="pct"/>
            <w:tcMar>
              <w:left w:w="85" w:type="dxa"/>
              <w:right w:w="85" w:type="dxa"/>
            </w:tcMar>
            <w:vAlign w:val="bottom"/>
          </w:tcPr>
          <w:p w14:paraId="2655F333" w14:textId="77777777" w:rsidR="00F7009D" w:rsidRPr="003F16F6" w:rsidRDefault="009D6872" w:rsidP="00F7009D">
            <w:pPr>
              <w:pStyle w:val="TabellRader"/>
              <w:keepNext/>
              <w:keepLines/>
              <w:spacing w:before="20" w:line="160" w:lineRule="exact"/>
              <w:jc w:val="left"/>
            </w:pPr>
            <w:r w:rsidRPr="003F16F6">
              <w:t xml:space="preserve">    Övrigt</w:t>
            </w:r>
          </w:p>
        </w:tc>
        <w:tc>
          <w:tcPr>
            <w:tcW w:w="234" w:type="pct"/>
            <w:tcMar>
              <w:left w:w="28" w:type="dxa"/>
              <w:right w:w="28" w:type="dxa"/>
            </w:tcMar>
            <w:vAlign w:val="bottom"/>
          </w:tcPr>
          <w:p w14:paraId="4A5FBA34"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5772C17"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7E347F8"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54CD839"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00FE876"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D55C3F7" w14:textId="5BBA0C8E" w:rsidR="00F7009D" w:rsidRPr="00164E5E" w:rsidRDefault="009D6872" w:rsidP="00F7009D">
            <w:pPr>
              <w:pStyle w:val="TabellRader"/>
              <w:keepNext/>
              <w:keepLines/>
              <w:spacing w:before="20" w:line="160" w:lineRule="exact"/>
            </w:pPr>
            <w:r>
              <w:t>-0,3</w:t>
            </w:r>
          </w:p>
        </w:tc>
        <w:tc>
          <w:tcPr>
            <w:tcW w:w="234" w:type="pct"/>
            <w:tcMar>
              <w:left w:w="28" w:type="dxa"/>
              <w:right w:w="28" w:type="dxa"/>
            </w:tcMar>
            <w:vAlign w:val="bottom"/>
          </w:tcPr>
          <w:p w14:paraId="0E4BD76A"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E93BA94"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46974AA"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CAD80BC" w14:textId="77777777" w:rsidR="00F7009D" w:rsidRPr="00164E5E" w:rsidRDefault="00F7009D" w:rsidP="00F7009D">
            <w:pPr>
              <w:pStyle w:val="TabellRader"/>
              <w:keepNext/>
              <w:keepLines/>
              <w:spacing w:before="20" w:line="160" w:lineRule="exact"/>
            </w:pPr>
          </w:p>
        </w:tc>
      </w:tr>
      <w:tr w:rsidR="00F7009D" w:rsidRPr="003F16F6" w14:paraId="4BA78CFE" w14:textId="77777777" w:rsidTr="00F7009D">
        <w:tc>
          <w:tcPr>
            <w:tcW w:w="2659" w:type="pct"/>
            <w:tcMar>
              <w:left w:w="85" w:type="dxa"/>
              <w:right w:w="85" w:type="dxa"/>
            </w:tcMar>
            <w:vAlign w:val="bottom"/>
          </w:tcPr>
          <w:p w14:paraId="0108DFAB" w14:textId="77777777" w:rsidR="00F7009D" w:rsidRPr="003F16F6" w:rsidRDefault="009D6872" w:rsidP="00F7009D">
            <w:pPr>
              <w:pStyle w:val="TabellRader"/>
              <w:keepNext/>
              <w:keepLines/>
              <w:spacing w:before="20" w:line="160" w:lineRule="exact"/>
              <w:jc w:val="left"/>
              <w:rPr>
                <w:i/>
              </w:rPr>
            </w:pPr>
            <w:r w:rsidRPr="003F16F6">
              <w:rPr>
                <w:i/>
              </w:rPr>
              <w:t xml:space="preserve">  Skattereduktioner</w:t>
            </w:r>
          </w:p>
        </w:tc>
        <w:tc>
          <w:tcPr>
            <w:tcW w:w="234" w:type="pct"/>
            <w:tcMar>
              <w:left w:w="28" w:type="dxa"/>
              <w:right w:w="28" w:type="dxa"/>
            </w:tcMar>
            <w:vAlign w:val="bottom"/>
          </w:tcPr>
          <w:p w14:paraId="4C795253" w14:textId="5A83D9D7" w:rsidR="00F7009D" w:rsidRPr="00164E5E" w:rsidRDefault="009D6872" w:rsidP="00F7009D">
            <w:pPr>
              <w:pStyle w:val="TabellRader"/>
              <w:keepNext/>
              <w:keepLines/>
              <w:spacing w:before="20" w:line="160" w:lineRule="exact"/>
              <w:rPr>
                <w:i/>
              </w:rPr>
            </w:pPr>
            <w:r w:rsidRPr="00164E5E">
              <w:rPr>
                <w:i/>
              </w:rPr>
              <w:t>-21,8</w:t>
            </w:r>
          </w:p>
        </w:tc>
        <w:tc>
          <w:tcPr>
            <w:tcW w:w="234" w:type="pct"/>
            <w:tcMar>
              <w:left w:w="28" w:type="dxa"/>
              <w:right w:w="28" w:type="dxa"/>
            </w:tcMar>
            <w:vAlign w:val="bottom"/>
          </w:tcPr>
          <w:p w14:paraId="655824A0" w14:textId="7A74A7B9" w:rsidR="00F7009D" w:rsidRPr="00164E5E" w:rsidRDefault="009D6872" w:rsidP="00F7009D">
            <w:pPr>
              <w:pStyle w:val="TabellRader"/>
              <w:keepNext/>
              <w:keepLines/>
              <w:spacing w:before="20" w:line="160" w:lineRule="exact"/>
              <w:rPr>
                <w:i/>
              </w:rPr>
            </w:pPr>
            <w:r w:rsidRPr="00164E5E">
              <w:rPr>
                <w:i/>
              </w:rPr>
              <w:t>-10,0</w:t>
            </w:r>
          </w:p>
        </w:tc>
        <w:tc>
          <w:tcPr>
            <w:tcW w:w="234" w:type="pct"/>
            <w:tcMar>
              <w:left w:w="28" w:type="dxa"/>
              <w:right w:w="28" w:type="dxa"/>
            </w:tcMar>
            <w:vAlign w:val="bottom"/>
          </w:tcPr>
          <w:p w14:paraId="0181F7B4" w14:textId="5EF2C7E9"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7208653E" w14:textId="596D87ED" w:rsidR="00F7009D" w:rsidRPr="00164E5E" w:rsidRDefault="009D6872" w:rsidP="00F7009D">
            <w:pPr>
              <w:pStyle w:val="TabellRader"/>
              <w:keepNext/>
              <w:keepLines/>
              <w:spacing w:before="20" w:line="160" w:lineRule="exact"/>
              <w:rPr>
                <w:i/>
              </w:rPr>
            </w:pPr>
            <w:r w:rsidRPr="00164E5E">
              <w:rPr>
                <w:i/>
              </w:rPr>
              <w:t>-0,3</w:t>
            </w:r>
          </w:p>
        </w:tc>
        <w:tc>
          <w:tcPr>
            <w:tcW w:w="234" w:type="pct"/>
            <w:tcMar>
              <w:left w:w="28" w:type="dxa"/>
              <w:right w:w="28" w:type="dxa"/>
            </w:tcMar>
            <w:vAlign w:val="bottom"/>
          </w:tcPr>
          <w:p w14:paraId="4720E5D9" w14:textId="79DB0715"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541E9178" w14:textId="7157F9C7" w:rsidR="00F7009D" w:rsidRPr="00164E5E" w:rsidRDefault="009D6872" w:rsidP="00F7009D">
            <w:pPr>
              <w:pStyle w:val="TabellRader"/>
              <w:keepNext/>
              <w:keepLines/>
              <w:spacing w:before="20" w:line="160" w:lineRule="exact"/>
              <w:rPr>
                <w:i/>
              </w:rPr>
            </w:pPr>
            <w:r w:rsidRPr="00164E5E">
              <w:rPr>
                <w:i/>
              </w:rPr>
              <w:t>-12,0</w:t>
            </w:r>
          </w:p>
        </w:tc>
        <w:tc>
          <w:tcPr>
            <w:tcW w:w="234" w:type="pct"/>
            <w:tcMar>
              <w:left w:w="28" w:type="dxa"/>
              <w:right w:w="28" w:type="dxa"/>
            </w:tcMar>
            <w:vAlign w:val="bottom"/>
          </w:tcPr>
          <w:p w14:paraId="33BF880E" w14:textId="0CA7C5FA"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55D3444C" w14:textId="35760742"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24EFEED4" w14:textId="25370F6C"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23A9FEFA" w14:textId="1ED54AEF" w:rsidR="00F7009D" w:rsidRPr="00164E5E" w:rsidRDefault="00F7009D" w:rsidP="00F7009D">
            <w:pPr>
              <w:pStyle w:val="TabellRader"/>
              <w:keepNext/>
              <w:keepLines/>
              <w:spacing w:before="20" w:line="160" w:lineRule="exact"/>
              <w:rPr>
                <w:i/>
              </w:rPr>
            </w:pPr>
          </w:p>
        </w:tc>
      </w:tr>
      <w:tr w:rsidR="00F7009D" w:rsidRPr="003F16F6" w14:paraId="60E5DC70" w14:textId="77777777" w:rsidTr="00F7009D">
        <w:tc>
          <w:tcPr>
            <w:tcW w:w="2659" w:type="pct"/>
            <w:tcMar>
              <w:left w:w="85" w:type="dxa"/>
              <w:right w:w="85" w:type="dxa"/>
            </w:tcMar>
            <w:vAlign w:val="bottom"/>
          </w:tcPr>
          <w:p w14:paraId="75D8D3BF" w14:textId="77777777" w:rsidR="00F7009D" w:rsidRPr="003F16F6" w:rsidRDefault="009D6872" w:rsidP="00F7009D">
            <w:pPr>
              <w:pStyle w:val="TabellRader"/>
              <w:keepNext/>
              <w:keepLines/>
              <w:spacing w:before="20" w:line="160" w:lineRule="exact"/>
              <w:jc w:val="left"/>
            </w:pPr>
            <w:r w:rsidRPr="003F16F6">
              <w:t xml:space="preserve">    Skattereduktion jobbskatteavdrag</w:t>
            </w:r>
          </w:p>
        </w:tc>
        <w:tc>
          <w:tcPr>
            <w:tcW w:w="234" w:type="pct"/>
            <w:tcMar>
              <w:left w:w="28" w:type="dxa"/>
              <w:right w:w="28" w:type="dxa"/>
            </w:tcMar>
            <w:vAlign w:val="bottom"/>
          </w:tcPr>
          <w:p w14:paraId="1A4040AC" w14:textId="51C72784" w:rsidR="00F7009D" w:rsidRPr="00164E5E" w:rsidRDefault="009D6872" w:rsidP="00F7009D">
            <w:pPr>
              <w:pStyle w:val="TabellRader"/>
              <w:keepNext/>
              <w:keepLines/>
              <w:spacing w:before="20" w:line="160" w:lineRule="exact"/>
            </w:pPr>
            <w:r>
              <w:t>-10,8</w:t>
            </w:r>
          </w:p>
        </w:tc>
        <w:tc>
          <w:tcPr>
            <w:tcW w:w="234" w:type="pct"/>
            <w:tcMar>
              <w:left w:w="28" w:type="dxa"/>
              <w:right w:w="28" w:type="dxa"/>
            </w:tcMar>
            <w:vAlign w:val="bottom"/>
          </w:tcPr>
          <w:p w14:paraId="2DFDCABF" w14:textId="246D7569" w:rsidR="00F7009D" w:rsidRPr="00164E5E" w:rsidRDefault="009D6872" w:rsidP="00F7009D">
            <w:pPr>
              <w:pStyle w:val="TabellRader"/>
              <w:keepNext/>
              <w:keepLines/>
              <w:spacing w:before="20" w:line="160" w:lineRule="exact"/>
            </w:pPr>
            <w:r>
              <w:t>-10,0</w:t>
            </w:r>
          </w:p>
        </w:tc>
        <w:tc>
          <w:tcPr>
            <w:tcW w:w="234" w:type="pct"/>
            <w:tcMar>
              <w:left w:w="28" w:type="dxa"/>
              <w:right w:w="28" w:type="dxa"/>
            </w:tcMar>
            <w:vAlign w:val="bottom"/>
          </w:tcPr>
          <w:p w14:paraId="7C57C711" w14:textId="3F1A6D58"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E7CD488"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5F23AE7"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8CA6D0F" w14:textId="650D89D9" w:rsidR="00F7009D" w:rsidRPr="00164E5E" w:rsidRDefault="009D6872" w:rsidP="00F7009D">
            <w:pPr>
              <w:pStyle w:val="TabellRader"/>
              <w:keepNext/>
              <w:keepLines/>
              <w:spacing w:before="20" w:line="160" w:lineRule="exact"/>
            </w:pPr>
            <w:r>
              <w:t>-12,0</w:t>
            </w:r>
          </w:p>
        </w:tc>
        <w:tc>
          <w:tcPr>
            <w:tcW w:w="234" w:type="pct"/>
            <w:tcMar>
              <w:left w:w="28" w:type="dxa"/>
              <w:right w:w="28" w:type="dxa"/>
            </w:tcMar>
            <w:vAlign w:val="bottom"/>
          </w:tcPr>
          <w:p w14:paraId="68C6BAAE"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AF48412"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17B7EB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9B99DC1" w14:textId="77777777" w:rsidR="00F7009D" w:rsidRPr="00164E5E" w:rsidRDefault="00F7009D" w:rsidP="00F7009D">
            <w:pPr>
              <w:pStyle w:val="TabellRader"/>
              <w:keepNext/>
              <w:keepLines/>
              <w:spacing w:before="20" w:line="160" w:lineRule="exact"/>
            </w:pPr>
          </w:p>
        </w:tc>
      </w:tr>
      <w:tr w:rsidR="00F7009D" w:rsidRPr="003F16F6" w14:paraId="0D8E69EF" w14:textId="77777777" w:rsidTr="00F7009D">
        <w:tc>
          <w:tcPr>
            <w:tcW w:w="2659" w:type="pct"/>
            <w:tcMar>
              <w:left w:w="85" w:type="dxa"/>
              <w:right w:w="85" w:type="dxa"/>
            </w:tcMar>
            <w:vAlign w:val="bottom"/>
          </w:tcPr>
          <w:p w14:paraId="6D46AC7F" w14:textId="77777777" w:rsidR="00F7009D" w:rsidRPr="003F16F6" w:rsidRDefault="009D6872" w:rsidP="00F7009D">
            <w:pPr>
              <w:pStyle w:val="TabellRader"/>
              <w:keepNext/>
              <w:keepLines/>
              <w:spacing w:before="20" w:line="160" w:lineRule="exact"/>
              <w:jc w:val="left"/>
            </w:pPr>
            <w:r>
              <w:t xml:space="preserve">    Hus</w:t>
            </w:r>
            <w:r w:rsidRPr="003F16F6">
              <w:t xml:space="preserve">avdrag (skattereduktion för ROT- och RUT-tjänster) </w:t>
            </w:r>
          </w:p>
        </w:tc>
        <w:tc>
          <w:tcPr>
            <w:tcW w:w="234" w:type="pct"/>
            <w:tcMar>
              <w:left w:w="28" w:type="dxa"/>
              <w:right w:w="28" w:type="dxa"/>
            </w:tcMar>
            <w:vAlign w:val="bottom"/>
          </w:tcPr>
          <w:p w14:paraId="4B546EFC" w14:textId="47E1BB0A" w:rsidR="00F7009D" w:rsidRPr="00164E5E" w:rsidRDefault="009D6872" w:rsidP="00F7009D">
            <w:pPr>
              <w:pStyle w:val="TabellRader"/>
              <w:keepNext/>
              <w:keepLines/>
              <w:spacing w:before="20" w:line="160" w:lineRule="exact"/>
            </w:pPr>
            <w:r>
              <w:t>-11,0</w:t>
            </w:r>
          </w:p>
        </w:tc>
        <w:tc>
          <w:tcPr>
            <w:tcW w:w="234" w:type="pct"/>
            <w:tcMar>
              <w:left w:w="28" w:type="dxa"/>
              <w:right w:w="28" w:type="dxa"/>
            </w:tcMar>
            <w:vAlign w:val="bottom"/>
          </w:tcPr>
          <w:p w14:paraId="01329424" w14:textId="1559F6F4"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C69CD59"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1F77F83"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EE3A211" w14:textId="2B188FAD"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1DCD1D66" w14:textId="0779C61B"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0EDA6DF"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827AA88"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4C5DE00"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5E2817C" w14:textId="77777777" w:rsidR="00F7009D" w:rsidRPr="00164E5E" w:rsidRDefault="00F7009D" w:rsidP="00F7009D">
            <w:pPr>
              <w:pStyle w:val="TabellRader"/>
              <w:keepNext/>
              <w:keepLines/>
              <w:spacing w:before="20" w:line="160" w:lineRule="exact"/>
            </w:pPr>
          </w:p>
        </w:tc>
      </w:tr>
      <w:tr w:rsidR="00F7009D" w:rsidRPr="003F16F6" w14:paraId="3809BC54" w14:textId="77777777" w:rsidTr="00F7009D">
        <w:tc>
          <w:tcPr>
            <w:tcW w:w="2659" w:type="pct"/>
            <w:tcMar>
              <w:left w:w="85" w:type="dxa"/>
              <w:right w:w="85" w:type="dxa"/>
            </w:tcMar>
            <w:vAlign w:val="bottom"/>
          </w:tcPr>
          <w:p w14:paraId="17CFFFCD" w14:textId="77777777" w:rsidR="00F7009D" w:rsidRPr="003F16F6" w:rsidRDefault="009D6872" w:rsidP="00F7009D">
            <w:pPr>
              <w:pStyle w:val="TabellRader"/>
              <w:keepNext/>
              <w:keepLines/>
              <w:spacing w:before="20" w:line="160" w:lineRule="exact"/>
              <w:jc w:val="left"/>
            </w:pPr>
            <w:r w:rsidRPr="003F16F6">
              <w:t xml:space="preserve">    Övrigt</w:t>
            </w:r>
          </w:p>
        </w:tc>
        <w:tc>
          <w:tcPr>
            <w:tcW w:w="234" w:type="pct"/>
            <w:tcMar>
              <w:left w:w="28" w:type="dxa"/>
              <w:right w:w="28" w:type="dxa"/>
            </w:tcMar>
            <w:vAlign w:val="bottom"/>
          </w:tcPr>
          <w:p w14:paraId="219512B3" w14:textId="684CABD3"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EFB16FB" w14:textId="60689E88"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1AD9B5A" w14:textId="2896C24A"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C2D86A9" w14:textId="6972141E" w:rsidR="00F7009D" w:rsidRPr="00164E5E" w:rsidRDefault="009D6872" w:rsidP="00F7009D">
            <w:pPr>
              <w:pStyle w:val="TabellRader"/>
              <w:keepNext/>
              <w:keepLines/>
              <w:spacing w:before="20" w:line="160" w:lineRule="exact"/>
            </w:pPr>
            <w:r>
              <w:t>-0,3</w:t>
            </w:r>
          </w:p>
        </w:tc>
        <w:tc>
          <w:tcPr>
            <w:tcW w:w="234" w:type="pct"/>
            <w:tcMar>
              <w:left w:w="28" w:type="dxa"/>
              <w:right w:w="28" w:type="dxa"/>
            </w:tcMar>
            <w:vAlign w:val="bottom"/>
          </w:tcPr>
          <w:p w14:paraId="2993FFBA" w14:textId="587AC340"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DC63F7D" w14:textId="78A14DDB"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97E6BBD" w14:textId="5F34C211"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1F7F684" w14:textId="0605FB98"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0B92362" w14:textId="2E919B89"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98F42FC" w14:textId="77777777" w:rsidR="00F7009D" w:rsidRPr="00164E5E" w:rsidRDefault="00F7009D" w:rsidP="00F7009D">
            <w:pPr>
              <w:pStyle w:val="TabellRader"/>
              <w:keepNext/>
              <w:keepLines/>
              <w:spacing w:before="20" w:line="160" w:lineRule="exact"/>
            </w:pPr>
          </w:p>
        </w:tc>
      </w:tr>
      <w:tr w:rsidR="00F7009D" w:rsidRPr="003F16F6" w14:paraId="51B26D44" w14:textId="77777777" w:rsidTr="00F7009D">
        <w:tc>
          <w:tcPr>
            <w:tcW w:w="2659" w:type="pct"/>
            <w:tcMar>
              <w:left w:w="85" w:type="dxa"/>
              <w:right w:w="85" w:type="dxa"/>
            </w:tcMar>
            <w:vAlign w:val="bottom"/>
          </w:tcPr>
          <w:p w14:paraId="688AA2E0" w14:textId="77777777" w:rsidR="00F7009D" w:rsidRPr="003F16F6" w:rsidRDefault="009D6872" w:rsidP="00F7009D">
            <w:pPr>
              <w:pStyle w:val="TabellRader"/>
              <w:keepNext/>
              <w:keepLines/>
              <w:spacing w:before="20" w:line="160" w:lineRule="exact"/>
              <w:jc w:val="left"/>
              <w:rPr>
                <w:i/>
              </w:rPr>
            </w:pPr>
            <w:r w:rsidRPr="003F16F6">
              <w:rPr>
                <w:i/>
              </w:rPr>
              <w:t xml:space="preserve">  Socialavgifter</w:t>
            </w:r>
          </w:p>
        </w:tc>
        <w:tc>
          <w:tcPr>
            <w:tcW w:w="234" w:type="pct"/>
            <w:tcMar>
              <w:left w:w="28" w:type="dxa"/>
              <w:right w:w="28" w:type="dxa"/>
            </w:tcMar>
            <w:vAlign w:val="bottom"/>
          </w:tcPr>
          <w:p w14:paraId="29976CB4" w14:textId="1C4D064C" w:rsidR="00F7009D" w:rsidRPr="00164E5E" w:rsidRDefault="009D6872" w:rsidP="00F7009D">
            <w:pPr>
              <w:pStyle w:val="TabellRader"/>
              <w:keepNext/>
              <w:keepLines/>
              <w:spacing w:before="20" w:line="160" w:lineRule="exact"/>
              <w:rPr>
                <w:i/>
              </w:rPr>
            </w:pPr>
            <w:r w:rsidRPr="00164E5E">
              <w:rPr>
                <w:i/>
              </w:rPr>
              <w:t>-20,9</w:t>
            </w:r>
          </w:p>
        </w:tc>
        <w:tc>
          <w:tcPr>
            <w:tcW w:w="234" w:type="pct"/>
            <w:tcMar>
              <w:left w:w="28" w:type="dxa"/>
              <w:right w:w="28" w:type="dxa"/>
            </w:tcMar>
            <w:vAlign w:val="bottom"/>
          </w:tcPr>
          <w:p w14:paraId="3131FC80" w14:textId="51F765C1" w:rsidR="00F7009D" w:rsidRPr="00164E5E" w:rsidRDefault="009D6872" w:rsidP="00F7009D">
            <w:pPr>
              <w:pStyle w:val="TabellRader"/>
              <w:keepNext/>
              <w:keepLines/>
              <w:spacing w:before="20" w:line="160" w:lineRule="exact"/>
              <w:rPr>
                <w:i/>
              </w:rPr>
            </w:pPr>
            <w:r w:rsidRPr="00164E5E">
              <w:rPr>
                <w:i/>
              </w:rPr>
              <w:t>-1,6</w:t>
            </w:r>
          </w:p>
        </w:tc>
        <w:tc>
          <w:tcPr>
            <w:tcW w:w="234" w:type="pct"/>
            <w:tcMar>
              <w:left w:w="28" w:type="dxa"/>
              <w:right w:w="28" w:type="dxa"/>
            </w:tcMar>
            <w:vAlign w:val="bottom"/>
          </w:tcPr>
          <w:p w14:paraId="65B07C6F" w14:textId="1B077648" w:rsidR="00F7009D" w:rsidRPr="00164E5E" w:rsidRDefault="009D6872" w:rsidP="00F7009D">
            <w:pPr>
              <w:pStyle w:val="TabellRader"/>
              <w:keepNext/>
              <w:keepLines/>
              <w:spacing w:before="20" w:line="160" w:lineRule="exact"/>
              <w:rPr>
                <w:i/>
              </w:rPr>
            </w:pPr>
            <w:r w:rsidRPr="00164E5E">
              <w:rPr>
                <w:i/>
              </w:rPr>
              <w:t>-0,1</w:t>
            </w:r>
          </w:p>
        </w:tc>
        <w:tc>
          <w:tcPr>
            <w:tcW w:w="234" w:type="pct"/>
            <w:tcMar>
              <w:left w:w="28" w:type="dxa"/>
              <w:right w:w="28" w:type="dxa"/>
            </w:tcMar>
            <w:vAlign w:val="bottom"/>
          </w:tcPr>
          <w:p w14:paraId="3EA2A888" w14:textId="0851617B" w:rsidR="00F7009D" w:rsidRPr="00164E5E" w:rsidRDefault="009D6872" w:rsidP="00F7009D">
            <w:pPr>
              <w:pStyle w:val="TabellRader"/>
              <w:keepNext/>
              <w:keepLines/>
              <w:spacing w:before="20" w:line="160" w:lineRule="exact"/>
              <w:rPr>
                <w:i/>
              </w:rPr>
            </w:pPr>
            <w:r w:rsidRPr="00164E5E">
              <w:rPr>
                <w:i/>
              </w:rPr>
              <w:t>-0,3</w:t>
            </w:r>
          </w:p>
        </w:tc>
        <w:tc>
          <w:tcPr>
            <w:tcW w:w="234" w:type="pct"/>
            <w:tcMar>
              <w:left w:w="28" w:type="dxa"/>
              <w:right w:w="28" w:type="dxa"/>
            </w:tcMar>
            <w:vAlign w:val="bottom"/>
          </w:tcPr>
          <w:p w14:paraId="01284D11" w14:textId="0FAE5C8B" w:rsidR="00F7009D" w:rsidRPr="00164E5E" w:rsidRDefault="009D6872" w:rsidP="00F7009D">
            <w:pPr>
              <w:pStyle w:val="TabellRader"/>
              <w:keepNext/>
              <w:keepLines/>
              <w:spacing w:before="20" w:line="160" w:lineRule="exact"/>
              <w:rPr>
                <w:i/>
              </w:rPr>
            </w:pPr>
            <w:r w:rsidRPr="00164E5E">
              <w:rPr>
                <w:i/>
              </w:rPr>
              <w:t>-0,1</w:t>
            </w:r>
          </w:p>
        </w:tc>
        <w:tc>
          <w:tcPr>
            <w:tcW w:w="234" w:type="pct"/>
            <w:tcMar>
              <w:left w:w="28" w:type="dxa"/>
              <w:right w:w="28" w:type="dxa"/>
            </w:tcMar>
            <w:vAlign w:val="bottom"/>
          </w:tcPr>
          <w:p w14:paraId="0221289F" w14:textId="2F210595" w:rsidR="00F7009D" w:rsidRPr="00164E5E" w:rsidRDefault="009D6872" w:rsidP="00F7009D">
            <w:pPr>
              <w:pStyle w:val="TabellRader"/>
              <w:keepNext/>
              <w:keepLines/>
              <w:spacing w:before="20" w:line="160" w:lineRule="exact"/>
              <w:rPr>
                <w:i/>
              </w:rPr>
            </w:pPr>
            <w:r w:rsidRPr="00164E5E">
              <w:rPr>
                <w:i/>
              </w:rPr>
              <w:t>-1,8</w:t>
            </w:r>
          </w:p>
        </w:tc>
        <w:tc>
          <w:tcPr>
            <w:tcW w:w="234" w:type="pct"/>
            <w:tcMar>
              <w:left w:w="28" w:type="dxa"/>
              <w:right w:w="28" w:type="dxa"/>
            </w:tcMar>
            <w:vAlign w:val="bottom"/>
          </w:tcPr>
          <w:p w14:paraId="4D200C04" w14:textId="20DFEABD" w:rsidR="00F7009D" w:rsidRPr="00164E5E" w:rsidRDefault="009D6872" w:rsidP="00F7009D">
            <w:pPr>
              <w:pStyle w:val="TabellRader"/>
              <w:keepNext/>
              <w:keepLines/>
              <w:spacing w:before="20" w:line="160" w:lineRule="exact"/>
              <w:rPr>
                <w:i/>
              </w:rPr>
            </w:pPr>
            <w:r w:rsidRPr="00164E5E">
              <w:rPr>
                <w:i/>
              </w:rPr>
              <w:t>-0,3</w:t>
            </w:r>
          </w:p>
        </w:tc>
        <w:tc>
          <w:tcPr>
            <w:tcW w:w="234" w:type="pct"/>
            <w:tcMar>
              <w:left w:w="28" w:type="dxa"/>
              <w:right w:w="28" w:type="dxa"/>
            </w:tcMar>
            <w:vAlign w:val="bottom"/>
          </w:tcPr>
          <w:p w14:paraId="6179D9E4" w14:textId="493D24AF"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1AA8E8A8" w14:textId="49B5271D"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5CF22CED" w14:textId="6AE68D21" w:rsidR="00F7009D" w:rsidRPr="00164E5E" w:rsidRDefault="00F7009D" w:rsidP="00F7009D">
            <w:pPr>
              <w:pStyle w:val="TabellRader"/>
              <w:keepNext/>
              <w:keepLines/>
              <w:spacing w:before="20" w:line="160" w:lineRule="exact"/>
              <w:rPr>
                <w:i/>
              </w:rPr>
            </w:pPr>
          </w:p>
        </w:tc>
      </w:tr>
      <w:tr w:rsidR="00F7009D" w:rsidRPr="003F16F6" w14:paraId="5D8DD173" w14:textId="77777777" w:rsidTr="00F7009D">
        <w:tc>
          <w:tcPr>
            <w:tcW w:w="2659" w:type="pct"/>
            <w:tcMar>
              <w:left w:w="85" w:type="dxa"/>
              <w:right w:w="85" w:type="dxa"/>
            </w:tcMar>
            <w:vAlign w:val="bottom"/>
          </w:tcPr>
          <w:p w14:paraId="4516BC7E" w14:textId="77777777" w:rsidR="00F7009D" w:rsidRPr="003F16F6" w:rsidRDefault="009D6872" w:rsidP="00F7009D">
            <w:pPr>
              <w:pStyle w:val="TabellRader"/>
              <w:keepNext/>
              <w:keepLines/>
              <w:spacing w:before="20" w:line="160" w:lineRule="exact"/>
              <w:jc w:val="left"/>
            </w:pPr>
            <w:r w:rsidRPr="003F16F6">
              <w:t xml:space="preserve">    Sänkning socialavgift</w:t>
            </w:r>
          </w:p>
        </w:tc>
        <w:tc>
          <w:tcPr>
            <w:tcW w:w="234" w:type="pct"/>
            <w:tcMar>
              <w:left w:w="28" w:type="dxa"/>
              <w:right w:w="28" w:type="dxa"/>
            </w:tcMar>
            <w:vAlign w:val="bottom"/>
          </w:tcPr>
          <w:p w14:paraId="144A121B" w14:textId="3426198A" w:rsidR="00F7009D" w:rsidRPr="00164E5E" w:rsidRDefault="009D6872" w:rsidP="00F7009D">
            <w:pPr>
              <w:pStyle w:val="TabellRader"/>
              <w:keepNext/>
              <w:keepLines/>
              <w:spacing w:before="20" w:line="160" w:lineRule="exact"/>
            </w:pPr>
            <w:r>
              <w:t>-12,8</w:t>
            </w:r>
          </w:p>
        </w:tc>
        <w:tc>
          <w:tcPr>
            <w:tcW w:w="234" w:type="pct"/>
            <w:tcMar>
              <w:left w:w="28" w:type="dxa"/>
              <w:right w:w="28" w:type="dxa"/>
            </w:tcMar>
            <w:vAlign w:val="bottom"/>
          </w:tcPr>
          <w:p w14:paraId="78A55199" w14:textId="34AE8FDC"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93858D5" w14:textId="27D1C4C3"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1B4E622" w14:textId="35763E83"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3ED587B" w14:textId="4FB76B68"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13682E05" w14:textId="4AA066E6"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EBA3D4D" w14:textId="06985189"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9CE7163"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FE0C892"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D7B4834" w14:textId="77777777" w:rsidR="00F7009D" w:rsidRPr="00164E5E" w:rsidRDefault="00F7009D" w:rsidP="00F7009D">
            <w:pPr>
              <w:pStyle w:val="TabellRader"/>
              <w:keepNext/>
              <w:keepLines/>
              <w:spacing w:before="20" w:line="160" w:lineRule="exact"/>
            </w:pPr>
          </w:p>
        </w:tc>
      </w:tr>
      <w:tr w:rsidR="00F7009D" w:rsidRPr="003F16F6" w14:paraId="5AED099F" w14:textId="77777777" w:rsidTr="00F7009D">
        <w:tc>
          <w:tcPr>
            <w:tcW w:w="2659" w:type="pct"/>
            <w:tcMar>
              <w:left w:w="85" w:type="dxa"/>
              <w:right w:w="85" w:type="dxa"/>
            </w:tcMar>
            <w:vAlign w:val="bottom"/>
          </w:tcPr>
          <w:p w14:paraId="24A90B76" w14:textId="77777777" w:rsidR="00F7009D" w:rsidRPr="003F16F6" w:rsidRDefault="009D6872" w:rsidP="00F7009D">
            <w:pPr>
              <w:pStyle w:val="TabellRader"/>
              <w:keepNext/>
              <w:keepLines/>
              <w:spacing w:before="20" w:line="160" w:lineRule="exact"/>
              <w:jc w:val="left"/>
            </w:pPr>
            <w:r w:rsidRPr="003F16F6">
              <w:t xml:space="preserve">    Nedsättning socialavgift</w:t>
            </w:r>
          </w:p>
        </w:tc>
        <w:tc>
          <w:tcPr>
            <w:tcW w:w="234" w:type="pct"/>
            <w:tcMar>
              <w:left w:w="28" w:type="dxa"/>
              <w:right w:w="28" w:type="dxa"/>
            </w:tcMar>
            <w:vAlign w:val="bottom"/>
          </w:tcPr>
          <w:p w14:paraId="042969D0" w14:textId="765D7E66" w:rsidR="00F7009D" w:rsidRPr="00164E5E" w:rsidRDefault="009D6872" w:rsidP="00F7009D">
            <w:pPr>
              <w:pStyle w:val="TabellRader"/>
              <w:keepNext/>
              <w:keepLines/>
              <w:spacing w:before="20" w:line="160" w:lineRule="exact"/>
            </w:pPr>
            <w:r>
              <w:t>-8,1</w:t>
            </w:r>
          </w:p>
        </w:tc>
        <w:tc>
          <w:tcPr>
            <w:tcW w:w="234" w:type="pct"/>
            <w:tcMar>
              <w:left w:w="28" w:type="dxa"/>
              <w:right w:w="28" w:type="dxa"/>
            </w:tcMar>
            <w:vAlign w:val="bottom"/>
          </w:tcPr>
          <w:p w14:paraId="43CD1007" w14:textId="1E002FF8" w:rsidR="00F7009D" w:rsidRPr="00164E5E" w:rsidRDefault="009D6872" w:rsidP="00F7009D">
            <w:pPr>
              <w:pStyle w:val="TabellRader"/>
              <w:keepNext/>
              <w:keepLines/>
              <w:spacing w:before="20" w:line="160" w:lineRule="exact"/>
            </w:pPr>
            <w:r>
              <w:t>-1,6</w:t>
            </w:r>
          </w:p>
        </w:tc>
        <w:tc>
          <w:tcPr>
            <w:tcW w:w="234" w:type="pct"/>
            <w:tcMar>
              <w:left w:w="28" w:type="dxa"/>
              <w:right w:w="28" w:type="dxa"/>
            </w:tcMar>
            <w:vAlign w:val="bottom"/>
          </w:tcPr>
          <w:p w14:paraId="2CECB09D" w14:textId="25F9D64C"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0F40493C" w14:textId="784411EA" w:rsidR="00F7009D" w:rsidRPr="00164E5E" w:rsidRDefault="009D6872" w:rsidP="00F7009D">
            <w:pPr>
              <w:pStyle w:val="TabellRader"/>
              <w:keepNext/>
              <w:keepLines/>
              <w:spacing w:before="20" w:line="160" w:lineRule="exact"/>
            </w:pPr>
            <w:r>
              <w:t>-0,3</w:t>
            </w:r>
          </w:p>
        </w:tc>
        <w:tc>
          <w:tcPr>
            <w:tcW w:w="234" w:type="pct"/>
            <w:tcMar>
              <w:left w:w="28" w:type="dxa"/>
              <w:right w:w="28" w:type="dxa"/>
            </w:tcMar>
            <w:vAlign w:val="bottom"/>
          </w:tcPr>
          <w:p w14:paraId="3046403D" w14:textId="7A06FB42"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121B3BE8" w14:textId="145439E5" w:rsidR="00F7009D" w:rsidRPr="00164E5E" w:rsidRDefault="009D6872" w:rsidP="00F7009D">
            <w:pPr>
              <w:pStyle w:val="TabellRader"/>
              <w:keepNext/>
              <w:keepLines/>
              <w:spacing w:before="20" w:line="160" w:lineRule="exact"/>
            </w:pPr>
            <w:r>
              <w:t>-1,8</w:t>
            </w:r>
          </w:p>
        </w:tc>
        <w:tc>
          <w:tcPr>
            <w:tcW w:w="234" w:type="pct"/>
            <w:tcMar>
              <w:left w:w="28" w:type="dxa"/>
              <w:right w:w="28" w:type="dxa"/>
            </w:tcMar>
            <w:vAlign w:val="bottom"/>
          </w:tcPr>
          <w:p w14:paraId="39D5DB4B" w14:textId="218CE0D9" w:rsidR="00F7009D" w:rsidRPr="00164E5E" w:rsidRDefault="009D6872" w:rsidP="00F7009D">
            <w:pPr>
              <w:pStyle w:val="TabellRader"/>
              <w:keepNext/>
              <w:keepLines/>
              <w:spacing w:before="20" w:line="160" w:lineRule="exact"/>
            </w:pPr>
            <w:r>
              <w:t>-0,3</w:t>
            </w:r>
          </w:p>
        </w:tc>
        <w:tc>
          <w:tcPr>
            <w:tcW w:w="234" w:type="pct"/>
            <w:tcMar>
              <w:left w:w="28" w:type="dxa"/>
              <w:right w:w="28" w:type="dxa"/>
            </w:tcMar>
            <w:vAlign w:val="bottom"/>
          </w:tcPr>
          <w:p w14:paraId="5C4AA5EF" w14:textId="349A9A1B"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6CCABEC" w14:textId="2A16DD45"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4EC5E5D" w14:textId="4A336347" w:rsidR="00F7009D" w:rsidRPr="00164E5E" w:rsidRDefault="00F7009D" w:rsidP="00F7009D">
            <w:pPr>
              <w:pStyle w:val="TabellRader"/>
              <w:keepNext/>
              <w:keepLines/>
              <w:spacing w:before="20" w:line="160" w:lineRule="exact"/>
            </w:pPr>
          </w:p>
        </w:tc>
      </w:tr>
      <w:tr w:rsidR="00F7009D" w:rsidRPr="003F16F6" w14:paraId="5C13B861" w14:textId="77777777" w:rsidTr="00F7009D">
        <w:tc>
          <w:tcPr>
            <w:tcW w:w="2659" w:type="pct"/>
            <w:tcBorders>
              <w:top w:val="single" w:sz="6" w:space="0" w:color="auto"/>
            </w:tcBorders>
            <w:tcMar>
              <w:left w:w="85" w:type="dxa"/>
              <w:right w:w="85" w:type="dxa"/>
            </w:tcMar>
            <w:vAlign w:val="bottom"/>
          </w:tcPr>
          <w:p w14:paraId="529711EC" w14:textId="77777777" w:rsidR="00F7009D" w:rsidRPr="003F16F6" w:rsidRDefault="009D6872" w:rsidP="00F7009D">
            <w:pPr>
              <w:pStyle w:val="TabellRader"/>
              <w:keepNext/>
              <w:keepLines/>
              <w:spacing w:before="20" w:line="160" w:lineRule="exact"/>
              <w:jc w:val="left"/>
              <w:rPr>
                <w:b/>
                <w:bCs/>
              </w:rPr>
            </w:pPr>
            <w:r w:rsidRPr="003F16F6">
              <w:rPr>
                <w:b/>
                <w:bCs/>
              </w:rPr>
              <w:t>Skatt på kapital</w:t>
            </w:r>
          </w:p>
        </w:tc>
        <w:tc>
          <w:tcPr>
            <w:tcW w:w="234" w:type="pct"/>
            <w:tcBorders>
              <w:top w:val="single" w:sz="6" w:space="0" w:color="auto"/>
            </w:tcBorders>
            <w:tcMar>
              <w:left w:w="28" w:type="dxa"/>
              <w:right w:w="28" w:type="dxa"/>
            </w:tcMar>
            <w:vAlign w:val="bottom"/>
          </w:tcPr>
          <w:p w14:paraId="08975990" w14:textId="3B79C59C" w:rsidR="00F7009D" w:rsidRPr="00164E5E" w:rsidRDefault="009D6872" w:rsidP="00F7009D">
            <w:pPr>
              <w:pStyle w:val="TabellRader"/>
              <w:keepNext/>
              <w:keepLines/>
              <w:spacing w:before="20" w:line="160" w:lineRule="exact"/>
              <w:rPr>
                <w:b/>
              </w:rPr>
            </w:pPr>
            <w:r w:rsidRPr="00164E5E">
              <w:rPr>
                <w:b/>
              </w:rPr>
              <w:t>1,5</w:t>
            </w:r>
          </w:p>
        </w:tc>
        <w:tc>
          <w:tcPr>
            <w:tcW w:w="234" w:type="pct"/>
            <w:tcBorders>
              <w:top w:val="single" w:sz="6" w:space="0" w:color="auto"/>
            </w:tcBorders>
            <w:tcMar>
              <w:left w:w="28" w:type="dxa"/>
              <w:right w:w="28" w:type="dxa"/>
            </w:tcMar>
            <w:vAlign w:val="bottom"/>
          </w:tcPr>
          <w:p w14:paraId="3153A016" w14:textId="6A45E587" w:rsidR="00F7009D" w:rsidRPr="00164E5E" w:rsidRDefault="009D6872" w:rsidP="00F7009D">
            <w:pPr>
              <w:pStyle w:val="TabellRader"/>
              <w:keepNext/>
              <w:keepLines/>
              <w:spacing w:before="20" w:line="160" w:lineRule="exact"/>
              <w:rPr>
                <w:b/>
              </w:rPr>
            </w:pPr>
            <w:r w:rsidRPr="00164E5E">
              <w:rPr>
                <w:b/>
              </w:rPr>
              <w:t>0,9</w:t>
            </w:r>
          </w:p>
        </w:tc>
        <w:tc>
          <w:tcPr>
            <w:tcW w:w="234" w:type="pct"/>
            <w:tcBorders>
              <w:top w:val="single" w:sz="6" w:space="0" w:color="auto"/>
            </w:tcBorders>
            <w:tcMar>
              <w:left w:w="28" w:type="dxa"/>
              <w:right w:w="28" w:type="dxa"/>
            </w:tcMar>
            <w:vAlign w:val="bottom"/>
          </w:tcPr>
          <w:p w14:paraId="70313D5D" w14:textId="4AD3DEF2" w:rsidR="00F7009D" w:rsidRPr="00164E5E" w:rsidRDefault="009D6872" w:rsidP="00F7009D">
            <w:pPr>
              <w:pStyle w:val="TabellRader"/>
              <w:keepNext/>
              <w:keepLines/>
              <w:spacing w:before="20" w:line="160" w:lineRule="exact"/>
              <w:rPr>
                <w:b/>
              </w:rPr>
            </w:pPr>
            <w:r w:rsidRPr="00164E5E">
              <w:rPr>
                <w:b/>
              </w:rPr>
              <w:t>2,1</w:t>
            </w:r>
          </w:p>
        </w:tc>
        <w:tc>
          <w:tcPr>
            <w:tcW w:w="234" w:type="pct"/>
            <w:tcBorders>
              <w:top w:val="single" w:sz="6" w:space="0" w:color="auto"/>
            </w:tcBorders>
            <w:tcMar>
              <w:left w:w="28" w:type="dxa"/>
              <w:right w:w="28" w:type="dxa"/>
            </w:tcMar>
            <w:vAlign w:val="bottom"/>
          </w:tcPr>
          <w:p w14:paraId="2C0BFCAB" w14:textId="1557A03A" w:rsidR="00F7009D" w:rsidRPr="00164E5E" w:rsidRDefault="009D6872" w:rsidP="00F7009D">
            <w:pPr>
              <w:pStyle w:val="TabellRader"/>
              <w:keepNext/>
              <w:keepLines/>
              <w:spacing w:before="20" w:line="160" w:lineRule="exact"/>
              <w:rPr>
                <w:b/>
              </w:rPr>
            </w:pPr>
            <w:r w:rsidRPr="00164E5E">
              <w:rPr>
                <w:b/>
              </w:rPr>
              <w:t>1,6</w:t>
            </w:r>
          </w:p>
        </w:tc>
        <w:tc>
          <w:tcPr>
            <w:tcW w:w="234" w:type="pct"/>
            <w:tcBorders>
              <w:top w:val="single" w:sz="6" w:space="0" w:color="auto"/>
            </w:tcBorders>
            <w:tcMar>
              <w:left w:w="28" w:type="dxa"/>
              <w:right w:w="28" w:type="dxa"/>
            </w:tcMar>
            <w:vAlign w:val="bottom"/>
          </w:tcPr>
          <w:p w14:paraId="62E8E48A" w14:textId="7124A69B" w:rsidR="00F7009D" w:rsidRPr="00164E5E" w:rsidRDefault="009D6872" w:rsidP="00F7009D">
            <w:pPr>
              <w:pStyle w:val="TabellRader"/>
              <w:keepNext/>
              <w:keepLines/>
              <w:spacing w:before="20" w:line="160" w:lineRule="exact"/>
              <w:rPr>
                <w:b/>
              </w:rPr>
            </w:pPr>
            <w:r w:rsidRPr="00164E5E">
              <w:rPr>
                <w:b/>
              </w:rPr>
              <w:t>-13,0</w:t>
            </w:r>
          </w:p>
        </w:tc>
        <w:tc>
          <w:tcPr>
            <w:tcW w:w="234" w:type="pct"/>
            <w:tcBorders>
              <w:top w:val="single" w:sz="6" w:space="0" w:color="auto"/>
            </w:tcBorders>
            <w:tcMar>
              <w:left w:w="28" w:type="dxa"/>
              <w:right w:w="28" w:type="dxa"/>
            </w:tcMar>
            <w:vAlign w:val="bottom"/>
          </w:tcPr>
          <w:p w14:paraId="1B9479B9" w14:textId="167078CF" w:rsidR="00F7009D" w:rsidRPr="00164E5E" w:rsidRDefault="009D6872" w:rsidP="00F7009D">
            <w:pPr>
              <w:pStyle w:val="TabellRader"/>
              <w:keepNext/>
              <w:keepLines/>
              <w:spacing w:before="20" w:line="160" w:lineRule="exact"/>
              <w:rPr>
                <w:b/>
              </w:rPr>
            </w:pPr>
            <w:r w:rsidRPr="00164E5E">
              <w:rPr>
                <w:b/>
              </w:rPr>
              <w:t>0,4</w:t>
            </w:r>
          </w:p>
        </w:tc>
        <w:tc>
          <w:tcPr>
            <w:tcW w:w="234" w:type="pct"/>
            <w:tcBorders>
              <w:top w:val="single" w:sz="6" w:space="0" w:color="auto"/>
            </w:tcBorders>
            <w:tcMar>
              <w:left w:w="28" w:type="dxa"/>
              <w:right w:w="28" w:type="dxa"/>
            </w:tcMar>
            <w:vAlign w:val="bottom"/>
          </w:tcPr>
          <w:p w14:paraId="2A0E5DCA" w14:textId="25F13203" w:rsidR="00F7009D" w:rsidRPr="00164E5E" w:rsidRDefault="009D6872" w:rsidP="00F7009D">
            <w:pPr>
              <w:pStyle w:val="TabellRader"/>
              <w:keepNext/>
              <w:keepLines/>
              <w:spacing w:before="20" w:line="160" w:lineRule="exact"/>
              <w:rPr>
                <w:b/>
              </w:rPr>
            </w:pPr>
            <w:r w:rsidRPr="00164E5E">
              <w:rPr>
                <w:b/>
              </w:rPr>
              <w:t>0,2</w:t>
            </w:r>
          </w:p>
        </w:tc>
        <w:tc>
          <w:tcPr>
            <w:tcW w:w="234" w:type="pct"/>
            <w:tcBorders>
              <w:top w:val="single" w:sz="6" w:space="0" w:color="auto"/>
            </w:tcBorders>
            <w:tcMar>
              <w:left w:w="28" w:type="dxa"/>
              <w:right w:w="28" w:type="dxa"/>
            </w:tcMar>
            <w:vAlign w:val="bottom"/>
          </w:tcPr>
          <w:p w14:paraId="0430CEFA" w14:textId="11F66161" w:rsidR="00F7009D" w:rsidRPr="00164E5E" w:rsidRDefault="009D6872" w:rsidP="00F7009D">
            <w:pPr>
              <w:pStyle w:val="TabellRader"/>
              <w:keepNext/>
              <w:keepLines/>
              <w:spacing w:before="20" w:line="160" w:lineRule="exact"/>
              <w:rPr>
                <w:b/>
              </w:rPr>
            </w:pPr>
            <w:r w:rsidRPr="00164E5E">
              <w:rPr>
                <w:b/>
              </w:rPr>
              <w:t>0,0</w:t>
            </w:r>
          </w:p>
        </w:tc>
        <w:tc>
          <w:tcPr>
            <w:tcW w:w="234" w:type="pct"/>
            <w:tcBorders>
              <w:top w:val="single" w:sz="6" w:space="0" w:color="auto"/>
            </w:tcBorders>
            <w:tcMar>
              <w:left w:w="28" w:type="dxa"/>
              <w:right w:w="28" w:type="dxa"/>
            </w:tcMar>
            <w:vAlign w:val="bottom"/>
          </w:tcPr>
          <w:p w14:paraId="5F80EFF6" w14:textId="5E09F2E4" w:rsidR="00F7009D" w:rsidRPr="00164E5E" w:rsidRDefault="009D6872" w:rsidP="00F7009D">
            <w:pPr>
              <w:pStyle w:val="TabellRader"/>
              <w:keepNext/>
              <w:keepLines/>
              <w:spacing w:before="20" w:line="160" w:lineRule="exact"/>
              <w:rPr>
                <w:b/>
              </w:rPr>
            </w:pPr>
            <w:r w:rsidRPr="00164E5E">
              <w:rPr>
                <w:b/>
              </w:rPr>
              <w:t>0,1</w:t>
            </w:r>
          </w:p>
        </w:tc>
        <w:tc>
          <w:tcPr>
            <w:tcW w:w="234" w:type="pct"/>
            <w:tcBorders>
              <w:top w:val="single" w:sz="6" w:space="0" w:color="auto"/>
            </w:tcBorders>
            <w:tcMar>
              <w:left w:w="28" w:type="dxa"/>
              <w:right w:w="28" w:type="dxa"/>
            </w:tcMar>
            <w:vAlign w:val="bottom"/>
          </w:tcPr>
          <w:p w14:paraId="70829179" w14:textId="35BE3495" w:rsidR="00F7009D" w:rsidRPr="00164E5E" w:rsidRDefault="009D6872" w:rsidP="00F7009D">
            <w:pPr>
              <w:pStyle w:val="TabellRader"/>
              <w:keepNext/>
              <w:keepLines/>
              <w:spacing w:before="20" w:line="160" w:lineRule="exact"/>
              <w:rPr>
                <w:b/>
              </w:rPr>
            </w:pPr>
            <w:r w:rsidRPr="00164E5E">
              <w:rPr>
                <w:b/>
              </w:rPr>
              <w:t>0,0</w:t>
            </w:r>
          </w:p>
        </w:tc>
      </w:tr>
      <w:tr w:rsidR="00F7009D" w:rsidRPr="003F16F6" w14:paraId="52D05651" w14:textId="77777777" w:rsidTr="00F7009D">
        <w:tc>
          <w:tcPr>
            <w:tcW w:w="2659" w:type="pct"/>
            <w:tcMar>
              <w:left w:w="85" w:type="dxa"/>
              <w:right w:w="85" w:type="dxa"/>
            </w:tcMar>
            <w:vAlign w:val="bottom"/>
          </w:tcPr>
          <w:p w14:paraId="7B9550F4" w14:textId="77777777" w:rsidR="00F7009D" w:rsidRPr="003F16F6" w:rsidRDefault="009D6872" w:rsidP="00F7009D">
            <w:pPr>
              <w:pStyle w:val="TabellRader"/>
              <w:keepNext/>
              <w:keepLines/>
              <w:spacing w:before="20" w:line="160" w:lineRule="exact"/>
              <w:jc w:val="left"/>
              <w:rPr>
                <w:i/>
                <w:iCs/>
              </w:rPr>
            </w:pPr>
            <w:r w:rsidRPr="003F16F6">
              <w:rPr>
                <w:i/>
                <w:iCs/>
              </w:rPr>
              <w:t xml:space="preserve">  Inkomstskatt, företag</w:t>
            </w:r>
          </w:p>
        </w:tc>
        <w:tc>
          <w:tcPr>
            <w:tcW w:w="234" w:type="pct"/>
            <w:tcMar>
              <w:left w:w="28" w:type="dxa"/>
              <w:right w:w="28" w:type="dxa"/>
            </w:tcMar>
            <w:vAlign w:val="bottom"/>
          </w:tcPr>
          <w:p w14:paraId="2A4F9A2D" w14:textId="17378D3D" w:rsidR="00F7009D" w:rsidRPr="00164E5E" w:rsidRDefault="009D6872" w:rsidP="00F7009D">
            <w:pPr>
              <w:pStyle w:val="TabellRader"/>
              <w:keepNext/>
              <w:keepLines/>
              <w:spacing w:before="20" w:line="160" w:lineRule="exact"/>
              <w:rPr>
                <w:i/>
              </w:rPr>
            </w:pPr>
            <w:r w:rsidRPr="00164E5E">
              <w:rPr>
                <w:i/>
              </w:rPr>
              <w:t>1,7</w:t>
            </w:r>
          </w:p>
        </w:tc>
        <w:tc>
          <w:tcPr>
            <w:tcW w:w="234" w:type="pct"/>
            <w:tcMar>
              <w:left w:w="28" w:type="dxa"/>
              <w:right w:w="28" w:type="dxa"/>
            </w:tcMar>
            <w:vAlign w:val="bottom"/>
          </w:tcPr>
          <w:p w14:paraId="4ADA7BA6" w14:textId="2252FC44" w:rsidR="00F7009D" w:rsidRPr="00164E5E" w:rsidRDefault="009D6872" w:rsidP="00F7009D">
            <w:pPr>
              <w:pStyle w:val="TabellRader"/>
              <w:keepNext/>
              <w:keepLines/>
              <w:spacing w:before="20" w:line="160" w:lineRule="exact"/>
              <w:rPr>
                <w:i/>
              </w:rPr>
            </w:pPr>
            <w:r w:rsidRPr="00164E5E">
              <w:rPr>
                <w:i/>
              </w:rPr>
              <w:t>0,7</w:t>
            </w:r>
          </w:p>
        </w:tc>
        <w:tc>
          <w:tcPr>
            <w:tcW w:w="234" w:type="pct"/>
            <w:tcMar>
              <w:left w:w="28" w:type="dxa"/>
              <w:right w:w="28" w:type="dxa"/>
            </w:tcMar>
            <w:vAlign w:val="bottom"/>
          </w:tcPr>
          <w:p w14:paraId="3AC67E33" w14:textId="166D03FC"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6BE43DC5" w14:textId="503CB26F" w:rsidR="00F7009D" w:rsidRPr="00164E5E" w:rsidRDefault="009D6872" w:rsidP="00F7009D">
            <w:pPr>
              <w:pStyle w:val="TabellRader"/>
              <w:keepNext/>
              <w:keepLines/>
              <w:spacing w:before="20" w:line="160" w:lineRule="exact"/>
              <w:rPr>
                <w:i/>
              </w:rPr>
            </w:pPr>
            <w:r w:rsidRPr="00164E5E">
              <w:rPr>
                <w:i/>
              </w:rPr>
              <w:t>-0,1</w:t>
            </w:r>
          </w:p>
        </w:tc>
        <w:tc>
          <w:tcPr>
            <w:tcW w:w="234" w:type="pct"/>
            <w:tcMar>
              <w:left w:w="28" w:type="dxa"/>
              <w:right w:w="28" w:type="dxa"/>
            </w:tcMar>
            <w:vAlign w:val="bottom"/>
          </w:tcPr>
          <w:p w14:paraId="2E22A734" w14:textId="737F1CB3" w:rsidR="00F7009D" w:rsidRPr="00164E5E" w:rsidRDefault="009D6872" w:rsidP="00F7009D">
            <w:pPr>
              <w:pStyle w:val="TabellRader"/>
              <w:keepNext/>
              <w:keepLines/>
              <w:spacing w:before="20" w:line="160" w:lineRule="exact"/>
              <w:rPr>
                <w:i/>
              </w:rPr>
            </w:pPr>
            <w:r w:rsidRPr="00164E5E">
              <w:rPr>
                <w:i/>
              </w:rPr>
              <w:t>-7,2</w:t>
            </w:r>
          </w:p>
        </w:tc>
        <w:tc>
          <w:tcPr>
            <w:tcW w:w="234" w:type="pct"/>
            <w:tcMar>
              <w:left w:w="28" w:type="dxa"/>
              <w:right w:w="28" w:type="dxa"/>
            </w:tcMar>
            <w:vAlign w:val="bottom"/>
          </w:tcPr>
          <w:p w14:paraId="02753A4E" w14:textId="4D5540CD"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664A6F97" w14:textId="582A2B5B"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50A7E8F8" w14:textId="54B1B9F7"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54A15F43" w14:textId="1E52C68B"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4DD08021" w14:textId="72E1242D" w:rsidR="00F7009D" w:rsidRPr="00164E5E" w:rsidRDefault="00F7009D" w:rsidP="00F7009D">
            <w:pPr>
              <w:pStyle w:val="TabellRader"/>
              <w:keepNext/>
              <w:keepLines/>
              <w:spacing w:before="20" w:line="160" w:lineRule="exact"/>
              <w:rPr>
                <w:i/>
              </w:rPr>
            </w:pPr>
          </w:p>
        </w:tc>
      </w:tr>
      <w:tr w:rsidR="00F7009D" w:rsidRPr="003F16F6" w14:paraId="0955E262" w14:textId="77777777" w:rsidTr="00F7009D">
        <w:tc>
          <w:tcPr>
            <w:tcW w:w="2659" w:type="pct"/>
            <w:tcMar>
              <w:left w:w="85" w:type="dxa"/>
              <w:right w:w="85" w:type="dxa"/>
            </w:tcMar>
            <w:vAlign w:val="bottom"/>
          </w:tcPr>
          <w:p w14:paraId="1D8C4396" w14:textId="77777777" w:rsidR="00F7009D" w:rsidRPr="003F16F6" w:rsidRDefault="009D6872" w:rsidP="00F7009D">
            <w:pPr>
              <w:pStyle w:val="TabellRader"/>
              <w:keepNext/>
              <w:keepLines/>
              <w:spacing w:before="20" w:line="160" w:lineRule="exact"/>
              <w:jc w:val="left"/>
            </w:pPr>
            <w:r w:rsidRPr="003F16F6">
              <w:t xml:space="preserve">    </w:t>
            </w:r>
            <w:r>
              <w:t>Sänkt skattesats, begränsning av ränteavdrag</w:t>
            </w:r>
          </w:p>
        </w:tc>
        <w:tc>
          <w:tcPr>
            <w:tcW w:w="234" w:type="pct"/>
            <w:tcMar>
              <w:left w:w="28" w:type="dxa"/>
              <w:right w:w="28" w:type="dxa"/>
            </w:tcMar>
            <w:vAlign w:val="bottom"/>
          </w:tcPr>
          <w:p w14:paraId="29098306" w14:textId="1675D90B" w:rsidR="00F7009D" w:rsidRPr="00164E5E" w:rsidRDefault="009D6872" w:rsidP="00F7009D">
            <w:pPr>
              <w:pStyle w:val="TabellRader"/>
              <w:keepNext/>
              <w:keepLines/>
              <w:spacing w:before="20" w:line="160" w:lineRule="exact"/>
            </w:pPr>
            <w:r>
              <w:t>1,6</w:t>
            </w:r>
          </w:p>
        </w:tc>
        <w:tc>
          <w:tcPr>
            <w:tcW w:w="234" w:type="pct"/>
            <w:tcMar>
              <w:left w:w="28" w:type="dxa"/>
              <w:right w:w="28" w:type="dxa"/>
            </w:tcMar>
            <w:vAlign w:val="bottom"/>
          </w:tcPr>
          <w:p w14:paraId="6CF43320" w14:textId="084B1E9C"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F5A4A6F"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5E66F3E"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446A585" w14:textId="1EC88148" w:rsidR="00F7009D" w:rsidRPr="00164E5E" w:rsidRDefault="009D6872" w:rsidP="00F7009D">
            <w:pPr>
              <w:pStyle w:val="TabellRader"/>
              <w:keepNext/>
              <w:keepLines/>
              <w:spacing w:before="20" w:line="160" w:lineRule="exact"/>
            </w:pPr>
            <w:r>
              <w:t>-7,2</w:t>
            </w:r>
          </w:p>
        </w:tc>
        <w:tc>
          <w:tcPr>
            <w:tcW w:w="234" w:type="pct"/>
            <w:tcMar>
              <w:left w:w="28" w:type="dxa"/>
              <w:right w:w="28" w:type="dxa"/>
            </w:tcMar>
            <w:vAlign w:val="bottom"/>
          </w:tcPr>
          <w:p w14:paraId="4548ACDE" w14:textId="2D8846FE"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01C9A6A"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45C9F36"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054B820"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D2897D7" w14:textId="77777777" w:rsidR="00F7009D" w:rsidRPr="00164E5E" w:rsidRDefault="00F7009D" w:rsidP="00F7009D">
            <w:pPr>
              <w:pStyle w:val="TabellRader"/>
              <w:keepNext/>
              <w:keepLines/>
              <w:spacing w:before="20" w:line="160" w:lineRule="exact"/>
            </w:pPr>
          </w:p>
        </w:tc>
      </w:tr>
      <w:tr w:rsidR="00F7009D" w:rsidRPr="003F16F6" w14:paraId="3567F9F3" w14:textId="77777777" w:rsidTr="00F7009D">
        <w:tc>
          <w:tcPr>
            <w:tcW w:w="2659" w:type="pct"/>
            <w:tcMar>
              <w:left w:w="85" w:type="dxa"/>
              <w:right w:w="85" w:type="dxa"/>
            </w:tcMar>
            <w:vAlign w:val="bottom"/>
          </w:tcPr>
          <w:p w14:paraId="3EDA83D2" w14:textId="77777777" w:rsidR="00F7009D" w:rsidRPr="003F16F6" w:rsidRDefault="009D6872" w:rsidP="00F7009D">
            <w:pPr>
              <w:pStyle w:val="TabellRader"/>
              <w:keepNext/>
              <w:keepLines/>
              <w:spacing w:before="20" w:line="160" w:lineRule="exact"/>
              <w:jc w:val="left"/>
            </w:pPr>
            <w:r w:rsidRPr="003F16F6">
              <w:t xml:space="preserve">    Andelar i handelsbolag, underskottsföretag</w:t>
            </w:r>
          </w:p>
        </w:tc>
        <w:tc>
          <w:tcPr>
            <w:tcW w:w="234" w:type="pct"/>
            <w:tcMar>
              <w:left w:w="28" w:type="dxa"/>
              <w:right w:w="28" w:type="dxa"/>
            </w:tcMar>
            <w:vAlign w:val="bottom"/>
          </w:tcPr>
          <w:p w14:paraId="5FFFEE4C" w14:textId="639D6B3A" w:rsidR="00F7009D" w:rsidRPr="00164E5E" w:rsidRDefault="009D6872" w:rsidP="00F7009D">
            <w:pPr>
              <w:pStyle w:val="TabellRader"/>
              <w:keepNext/>
              <w:keepLines/>
              <w:spacing w:before="20" w:line="160" w:lineRule="exact"/>
            </w:pPr>
            <w:r>
              <w:t>0,2</w:t>
            </w:r>
          </w:p>
        </w:tc>
        <w:tc>
          <w:tcPr>
            <w:tcW w:w="234" w:type="pct"/>
            <w:tcMar>
              <w:left w:w="28" w:type="dxa"/>
              <w:right w:w="28" w:type="dxa"/>
            </w:tcMar>
            <w:vAlign w:val="bottom"/>
          </w:tcPr>
          <w:p w14:paraId="7865BFBC" w14:textId="680B61D5" w:rsidR="00F7009D" w:rsidRPr="00164E5E" w:rsidRDefault="009D6872" w:rsidP="00F7009D">
            <w:pPr>
              <w:pStyle w:val="TabellRader"/>
              <w:keepNext/>
              <w:keepLines/>
              <w:spacing w:before="20" w:line="160" w:lineRule="exact"/>
            </w:pPr>
            <w:r>
              <w:t>0,7</w:t>
            </w:r>
          </w:p>
        </w:tc>
        <w:tc>
          <w:tcPr>
            <w:tcW w:w="234" w:type="pct"/>
            <w:tcMar>
              <w:left w:w="28" w:type="dxa"/>
              <w:right w:w="28" w:type="dxa"/>
            </w:tcMar>
            <w:vAlign w:val="bottom"/>
          </w:tcPr>
          <w:p w14:paraId="72797F3D" w14:textId="6ED5B7B4"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A132F3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D07F62E"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57BECF9"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E3ED103"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AE56802"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DD40199"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94E2180" w14:textId="77777777" w:rsidR="00F7009D" w:rsidRPr="00164E5E" w:rsidRDefault="00F7009D" w:rsidP="00F7009D">
            <w:pPr>
              <w:pStyle w:val="TabellRader"/>
              <w:keepNext/>
              <w:keepLines/>
              <w:spacing w:before="20" w:line="160" w:lineRule="exact"/>
            </w:pPr>
          </w:p>
        </w:tc>
      </w:tr>
      <w:tr w:rsidR="00F7009D" w:rsidRPr="003F16F6" w14:paraId="3FC28862" w14:textId="77777777" w:rsidTr="00F7009D">
        <w:tc>
          <w:tcPr>
            <w:tcW w:w="2659" w:type="pct"/>
            <w:tcMar>
              <w:left w:w="85" w:type="dxa"/>
              <w:right w:w="85" w:type="dxa"/>
            </w:tcMar>
            <w:vAlign w:val="bottom"/>
          </w:tcPr>
          <w:p w14:paraId="5CF6EA60" w14:textId="77777777" w:rsidR="00F7009D" w:rsidRPr="003F16F6" w:rsidRDefault="009D6872" w:rsidP="00F7009D">
            <w:pPr>
              <w:pStyle w:val="TabellRader"/>
              <w:keepNext/>
              <w:keepLines/>
              <w:spacing w:before="20" w:line="160" w:lineRule="exact"/>
              <w:jc w:val="left"/>
            </w:pPr>
            <w:r w:rsidRPr="003F16F6">
              <w:t xml:space="preserve">    Övrigt</w:t>
            </w:r>
          </w:p>
        </w:tc>
        <w:tc>
          <w:tcPr>
            <w:tcW w:w="234" w:type="pct"/>
            <w:tcMar>
              <w:left w:w="28" w:type="dxa"/>
              <w:right w:w="28" w:type="dxa"/>
            </w:tcMar>
            <w:vAlign w:val="bottom"/>
          </w:tcPr>
          <w:p w14:paraId="078A5D10" w14:textId="17B51241"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220EFC6" w14:textId="188A1458"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49B6B47" w14:textId="043B2773"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96F4F4B" w14:textId="7C73AF61"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3E41DB8B" w14:textId="7D1C10E6"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F904187" w14:textId="68DC7B61"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5C2ED6AC" w14:textId="6D761C5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BEE5D47" w14:textId="672A2938"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27D29A2" w14:textId="577C2DAC"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6B31893" w14:textId="77777777" w:rsidR="00F7009D" w:rsidRPr="00164E5E" w:rsidRDefault="00F7009D" w:rsidP="00F7009D">
            <w:pPr>
              <w:pStyle w:val="TabellRader"/>
              <w:keepNext/>
              <w:keepLines/>
              <w:spacing w:before="20" w:line="160" w:lineRule="exact"/>
            </w:pPr>
          </w:p>
        </w:tc>
      </w:tr>
      <w:tr w:rsidR="00F7009D" w:rsidRPr="003F16F6" w14:paraId="6638345B" w14:textId="77777777" w:rsidTr="00F7009D">
        <w:tc>
          <w:tcPr>
            <w:tcW w:w="2659" w:type="pct"/>
            <w:tcMar>
              <w:left w:w="85" w:type="dxa"/>
              <w:right w:w="85" w:type="dxa"/>
            </w:tcMar>
            <w:vAlign w:val="bottom"/>
          </w:tcPr>
          <w:p w14:paraId="24F6EE4C" w14:textId="77777777" w:rsidR="00F7009D" w:rsidRPr="003F16F6" w:rsidRDefault="009D6872" w:rsidP="00F7009D">
            <w:pPr>
              <w:pStyle w:val="TabellRader"/>
              <w:keepNext/>
              <w:keepLines/>
              <w:spacing w:before="20" w:line="160" w:lineRule="exact"/>
              <w:jc w:val="left"/>
              <w:rPr>
                <w:i/>
              </w:rPr>
            </w:pPr>
            <w:r w:rsidRPr="003F16F6">
              <w:rPr>
                <w:i/>
              </w:rPr>
              <w:t xml:space="preserve">  Fastighetsskatt</w:t>
            </w:r>
          </w:p>
        </w:tc>
        <w:tc>
          <w:tcPr>
            <w:tcW w:w="234" w:type="pct"/>
            <w:tcMar>
              <w:left w:w="28" w:type="dxa"/>
              <w:right w:w="28" w:type="dxa"/>
            </w:tcMar>
            <w:vAlign w:val="bottom"/>
          </w:tcPr>
          <w:p w14:paraId="30209328" w14:textId="51F101A4"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6CBA2C30" w14:textId="088F7FE9" w:rsidR="00F7009D" w:rsidRPr="00164E5E" w:rsidRDefault="009D6872" w:rsidP="00F7009D">
            <w:pPr>
              <w:pStyle w:val="TabellRader"/>
              <w:keepNext/>
              <w:keepLines/>
              <w:spacing w:before="20" w:line="160" w:lineRule="exact"/>
              <w:rPr>
                <w:i/>
              </w:rPr>
            </w:pPr>
            <w:r w:rsidRPr="00164E5E">
              <w:rPr>
                <w:i/>
              </w:rPr>
              <w:t>-0,2</w:t>
            </w:r>
          </w:p>
        </w:tc>
        <w:tc>
          <w:tcPr>
            <w:tcW w:w="234" w:type="pct"/>
            <w:tcMar>
              <w:left w:w="28" w:type="dxa"/>
              <w:right w:w="28" w:type="dxa"/>
            </w:tcMar>
            <w:vAlign w:val="bottom"/>
          </w:tcPr>
          <w:p w14:paraId="3D3E124B" w14:textId="042AB8BB" w:rsidR="00F7009D" w:rsidRPr="00164E5E" w:rsidRDefault="009D6872" w:rsidP="00F7009D">
            <w:pPr>
              <w:pStyle w:val="TabellRader"/>
              <w:keepNext/>
              <w:keepLines/>
              <w:spacing w:before="20" w:line="160" w:lineRule="exact"/>
              <w:rPr>
                <w:i/>
              </w:rPr>
            </w:pPr>
            <w:r w:rsidRPr="00164E5E">
              <w:rPr>
                <w:i/>
              </w:rPr>
              <w:t>1,5</w:t>
            </w:r>
          </w:p>
        </w:tc>
        <w:tc>
          <w:tcPr>
            <w:tcW w:w="234" w:type="pct"/>
            <w:tcMar>
              <w:left w:w="28" w:type="dxa"/>
              <w:right w:w="28" w:type="dxa"/>
            </w:tcMar>
            <w:vAlign w:val="bottom"/>
          </w:tcPr>
          <w:p w14:paraId="11508D75" w14:textId="75FDA26A"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5A4F7C8C" w14:textId="1E4CBD76" w:rsidR="00F7009D" w:rsidRPr="00164E5E" w:rsidRDefault="009D6872" w:rsidP="00F7009D">
            <w:pPr>
              <w:pStyle w:val="TabellRader"/>
              <w:keepNext/>
              <w:keepLines/>
              <w:spacing w:before="20" w:line="160" w:lineRule="exact"/>
              <w:rPr>
                <w:i/>
              </w:rPr>
            </w:pPr>
            <w:r w:rsidRPr="00164E5E">
              <w:rPr>
                <w:i/>
              </w:rPr>
              <w:t>-0,6</w:t>
            </w:r>
          </w:p>
        </w:tc>
        <w:tc>
          <w:tcPr>
            <w:tcW w:w="234" w:type="pct"/>
            <w:tcMar>
              <w:left w:w="28" w:type="dxa"/>
              <w:right w:w="28" w:type="dxa"/>
            </w:tcMar>
            <w:vAlign w:val="bottom"/>
          </w:tcPr>
          <w:p w14:paraId="3669E5CB" w14:textId="010D2293"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17A17BE8" w14:textId="6FF4188C"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291B40FC" w14:textId="025EA714"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1598C4E3" w14:textId="043C5EA5"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20C5FAEE" w14:textId="39242E51" w:rsidR="00F7009D" w:rsidRPr="00164E5E" w:rsidRDefault="00F7009D" w:rsidP="00F7009D">
            <w:pPr>
              <w:pStyle w:val="TabellRader"/>
              <w:keepNext/>
              <w:keepLines/>
              <w:spacing w:before="20" w:line="160" w:lineRule="exact"/>
              <w:rPr>
                <w:i/>
              </w:rPr>
            </w:pPr>
          </w:p>
        </w:tc>
      </w:tr>
      <w:tr w:rsidR="00F7009D" w:rsidRPr="003F16F6" w14:paraId="33BE8D0B" w14:textId="77777777" w:rsidTr="00F7009D">
        <w:tc>
          <w:tcPr>
            <w:tcW w:w="2659" w:type="pct"/>
            <w:tcMar>
              <w:left w:w="85" w:type="dxa"/>
              <w:right w:w="85" w:type="dxa"/>
            </w:tcMar>
            <w:vAlign w:val="bottom"/>
          </w:tcPr>
          <w:p w14:paraId="153D743B" w14:textId="77777777" w:rsidR="00F7009D" w:rsidRPr="003F16F6" w:rsidRDefault="009D6872" w:rsidP="00F7009D">
            <w:pPr>
              <w:pStyle w:val="TabellRader"/>
              <w:keepNext/>
              <w:keepLines/>
              <w:spacing w:before="20" w:line="160" w:lineRule="exact"/>
              <w:jc w:val="left"/>
              <w:rPr>
                <w:iCs/>
              </w:rPr>
            </w:pPr>
            <w:r w:rsidRPr="003F16F6">
              <w:rPr>
                <w:iCs/>
              </w:rPr>
              <w:t xml:space="preserve">    </w:t>
            </w:r>
            <w:r w:rsidRPr="003F16F6">
              <w:t>Småhus: sänkt skattesats, begränsat markvärde, frysning, kommunal avg.</w:t>
            </w:r>
          </w:p>
        </w:tc>
        <w:tc>
          <w:tcPr>
            <w:tcW w:w="234" w:type="pct"/>
            <w:tcMar>
              <w:left w:w="28" w:type="dxa"/>
              <w:right w:w="28" w:type="dxa"/>
            </w:tcMar>
            <w:vAlign w:val="bottom"/>
          </w:tcPr>
          <w:p w14:paraId="71A0C7DC" w14:textId="3C11B12B"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0202740" w14:textId="1B079226" w:rsidR="00F7009D" w:rsidRPr="00164E5E" w:rsidRDefault="009D6872" w:rsidP="00F7009D">
            <w:pPr>
              <w:pStyle w:val="TabellRader"/>
              <w:keepNext/>
              <w:keepLines/>
              <w:spacing w:before="20" w:line="160" w:lineRule="exact"/>
            </w:pPr>
            <w:r>
              <w:t>-0,2</w:t>
            </w:r>
          </w:p>
        </w:tc>
        <w:tc>
          <w:tcPr>
            <w:tcW w:w="234" w:type="pct"/>
            <w:tcMar>
              <w:left w:w="28" w:type="dxa"/>
              <w:right w:w="28" w:type="dxa"/>
            </w:tcMar>
            <w:vAlign w:val="bottom"/>
          </w:tcPr>
          <w:p w14:paraId="2C8EA47C" w14:textId="0DC68D00"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748E18A"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20169B0" w14:textId="0C7E7ABE"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B4056D5"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E5017AB"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1A909B5"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CE65812"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BCD72EC" w14:textId="77777777" w:rsidR="00F7009D" w:rsidRPr="00164E5E" w:rsidRDefault="00F7009D" w:rsidP="00F7009D">
            <w:pPr>
              <w:pStyle w:val="TabellRader"/>
              <w:keepNext/>
              <w:keepLines/>
              <w:spacing w:before="20" w:line="160" w:lineRule="exact"/>
            </w:pPr>
          </w:p>
        </w:tc>
      </w:tr>
      <w:tr w:rsidR="00F7009D" w:rsidRPr="003F16F6" w14:paraId="74064269" w14:textId="77777777" w:rsidTr="00F7009D">
        <w:tc>
          <w:tcPr>
            <w:tcW w:w="2659" w:type="pct"/>
            <w:tcMar>
              <w:left w:w="85" w:type="dxa"/>
              <w:right w:w="85" w:type="dxa"/>
            </w:tcMar>
            <w:vAlign w:val="bottom"/>
          </w:tcPr>
          <w:p w14:paraId="3035B983" w14:textId="77777777" w:rsidR="00F7009D" w:rsidRPr="003F16F6" w:rsidRDefault="009D6872" w:rsidP="00F7009D">
            <w:pPr>
              <w:pStyle w:val="TabellRader"/>
              <w:keepNext/>
              <w:keepLines/>
              <w:spacing w:before="20" w:line="160" w:lineRule="exact"/>
              <w:jc w:val="left"/>
            </w:pPr>
            <w:r w:rsidRPr="003F16F6">
              <w:t xml:space="preserve">    Hyreshus: sänkt skattesats, frysning, övergång till kommunal avg.</w:t>
            </w:r>
          </w:p>
        </w:tc>
        <w:tc>
          <w:tcPr>
            <w:tcW w:w="234" w:type="pct"/>
            <w:tcMar>
              <w:left w:w="28" w:type="dxa"/>
              <w:right w:w="28" w:type="dxa"/>
            </w:tcMar>
            <w:vAlign w:val="bottom"/>
          </w:tcPr>
          <w:p w14:paraId="181A9A41" w14:textId="6B461640"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F9C63EA"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DB1D99B"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AF5E1BA"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5E19547" w14:textId="6B378D08" w:rsidR="00F7009D" w:rsidRPr="00164E5E" w:rsidRDefault="009D6872" w:rsidP="00F7009D">
            <w:pPr>
              <w:pStyle w:val="TabellRader"/>
              <w:keepNext/>
              <w:keepLines/>
              <w:spacing w:before="20" w:line="160" w:lineRule="exact"/>
            </w:pPr>
            <w:r>
              <w:t>-0,6</w:t>
            </w:r>
          </w:p>
        </w:tc>
        <w:tc>
          <w:tcPr>
            <w:tcW w:w="234" w:type="pct"/>
            <w:tcMar>
              <w:left w:w="28" w:type="dxa"/>
              <w:right w:w="28" w:type="dxa"/>
            </w:tcMar>
            <w:vAlign w:val="bottom"/>
          </w:tcPr>
          <w:p w14:paraId="6A28B69B" w14:textId="7AD076E1"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6F25537"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9BBF0F5"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A178F8B"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4EA853D" w14:textId="77777777" w:rsidR="00F7009D" w:rsidRPr="00164E5E" w:rsidRDefault="00F7009D" w:rsidP="00F7009D">
            <w:pPr>
              <w:pStyle w:val="TabellRader"/>
              <w:keepNext/>
              <w:keepLines/>
              <w:spacing w:before="20" w:line="160" w:lineRule="exact"/>
            </w:pPr>
          </w:p>
        </w:tc>
      </w:tr>
      <w:tr w:rsidR="00F7009D" w:rsidRPr="003F16F6" w14:paraId="023169DC" w14:textId="77777777" w:rsidTr="00F7009D">
        <w:tc>
          <w:tcPr>
            <w:tcW w:w="2659" w:type="pct"/>
            <w:tcMar>
              <w:left w:w="85" w:type="dxa"/>
              <w:right w:w="85" w:type="dxa"/>
            </w:tcMar>
            <w:vAlign w:val="bottom"/>
          </w:tcPr>
          <w:p w14:paraId="2525A4F5" w14:textId="77777777" w:rsidR="00F7009D" w:rsidRPr="003F16F6" w:rsidRDefault="009D6872" w:rsidP="00F7009D">
            <w:pPr>
              <w:pStyle w:val="TabellRader"/>
              <w:keepNext/>
              <w:keepLines/>
              <w:spacing w:before="20" w:line="160" w:lineRule="exact"/>
              <w:jc w:val="left"/>
            </w:pPr>
            <w:r w:rsidRPr="003F16F6">
              <w:t xml:space="preserve">    Vattenkraft: skattesatsändringar</w:t>
            </w:r>
          </w:p>
        </w:tc>
        <w:tc>
          <w:tcPr>
            <w:tcW w:w="234" w:type="pct"/>
            <w:tcMar>
              <w:left w:w="28" w:type="dxa"/>
              <w:right w:w="28" w:type="dxa"/>
            </w:tcMar>
            <w:vAlign w:val="bottom"/>
          </w:tcPr>
          <w:p w14:paraId="30362478" w14:textId="6FA79E29"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821E4CA" w14:textId="0C6B7B71"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752E104" w14:textId="3920C55B" w:rsidR="00F7009D" w:rsidRPr="00164E5E" w:rsidRDefault="009D6872" w:rsidP="00F7009D">
            <w:pPr>
              <w:pStyle w:val="TabellRader"/>
              <w:keepNext/>
              <w:keepLines/>
              <w:spacing w:before="20" w:line="160" w:lineRule="exact"/>
            </w:pPr>
            <w:r>
              <w:t>1,5</w:t>
            </w:r>
          </w:p>
        </w:tc>
        <w:tc>
          <w:tcPr>
            <w:tcW w:w="234" w:type="pct"/>
            <w:tcMar>
              <w:left w:w="28" w:type="dxa"/>
              <w:right w:w="28" w:type="dxa"/>
            </w:tcMar>
            <w:vAlign w:val="bottom"/>
          </w:tcPr>
          <w:p w14:paraId="018F22CF" w14:textId="394000B6"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B371632" w14:textId="676818FC"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B5B6271" w14:textId="1F9377B5"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BDC6C08" w14:textId="77640D6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22946BA" w14:textId="5463208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48AFC8D" w14:textId="79E3BB79"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30782CA" w14:textId="77777777" w:rsidR="00F7009D" w:rsidRPr="00164E5E" w:rsidRDefault="00F7009D" w:rsidP="00F7009D">
            <w:pPr>
              <w:pStyle w:val="TabellRader"/>
              <w:keepNext/>
              <w:keepLines/>
              <w:spacing w:before="20" w:line="160" w:lineRule="exact"/>
            </w:pPr>
          </w:p>
        </w:tc>
      </w:tr>
      <w:tr w:rsidR="00F7009D" w:rsidRPr="003F16F6" w14:paraId="4B1CF35E" w14:textId="77777777" w:rsidTr="00F7009D">
        <w:tc>
          <w:tcPr>
            <w:tcW w:w="2659" w:type="pct"/>
            <w:tcMar>
              <w:left w:w="85" w:type="dxa"/>
              <w:right w:w="85" w:type="dxa"/>
            </w:tcMar>
            <w:vAlign w:val="bottom"/>
          </w:tcPr>
          <w:p w14:paraId="3CB6D4BE" w14:textId="77777777" w:rsidR="00F7009D" w:rsidRPr="003F16F6" w:rsidRDefault="009D6872" w:rsidP="00F7009D">
            <w:pPr>
              <w:pStyle w:val="TabellRader"/>
              <w:keepNext/>
              <w:keepLines/>
              <w:spacing w:before="20" w:line="160" w:lineRule="exact"/>
              <w:jc w:val="left"/>
              <w:rPr>
                <w:i/>
              </w:rPr>
            </w:pPr>
            <w:r w:rsidRPr="003F16F6">
              <w:rPr>
                <w:i/>
              </w:rPr>
              <w:t xml:space="preserve">  Övriga skatter på kapital</w:t>
            </w:r>
          </w:p>
        </w:tc>
        <w:tc>
          <w:tcPr>
            <w:tcW w:w="234" w:type="pct"/>
            <w:tcMar>
              <w:left w:w="28" w:type="dxa"/>
              <w:right w:w="28" w:type="dxa"/>
            </w:tcMar>
            <w:vAlign w:val="bottom"/>
          </w:tcPr>
          <w:p w14:paraId="4D0C633A" w14:textId="309C0865" w:rsidR="00F7009D" w:rsidRPr="00164E5E" w:rsidRDefault="009D6872" w:rsidP="00F7009D">
            <w:pPr>
              <w:pStyle w:val="TabellRader"/>
              <w:keepNext/>
              <w:keepLines/>
              <w:spacing w:before="20" w:line="160" w:lineRule="exact"/>
              <w:rPr>
                <w:i/>
              </w:rPr>
            </w:pPr>
            <w:r w:rsidRPr="00164E5E">
              <w:rPr>
                <w:i/>
              </w:rPr>
              <w:t>-0,2</w:t>
            </w:r>
          </w:p>
        </w:tc>
        <w:tc>
          <w:tcPr>
            <w:tcW w:w="234" w:type="pct"/>
            <w:tcMar>
              <w:left w:w="28" w:type="dxa"/>
              <w:right w:w="28" w:type="dxa"/>
            </w:tcMar>
            <w:vAlign w:val="bottom"/>
          </w:tcPr>
          <w:p w14:paraId="6F478F9E" w14:textId="6CFAD2B2" w:rsidR="00F7009D" w:rsidRPr="00164E5E" w:rsidRDefault="009D6872" w:rsidP="00F7009D">
            <w:pPr>
              <w:pStyle w:val="TabellRader"/>
              <w:keepNext/>
              <w:keepLines/>
              <w:spacing w:before="20" w:line="160" w:lineRule="exact"/>
              <w:rPr>
                <w:i/>
              </w:rPr>
            </w:pPr>
            <w:r w:rsidRPr="00164E5E">
              <w:rPr>
                <w:i/>
              </w:rPr>
              <w:t>0,5</w:t>
            </w:r>
          </w:p>
        </w:tc>
        <w:tc>
          <w:tcPr>
            <w:tcW w:w="234" w:type="pct"/>
            <w:tcMar>
              <w:left w:w="28" w:type="dxa"/>
              <w:right w:w="28" w:type="dxa"/>
            </w:tcMar>
            <w:vAlign w:val="bottom"/>
          </w:tcPr>
          <w:p w14:paraId="275DA1A7" w14:textId="6D71E5DB" w:rsidR="00F7009D" w:rsidRPr="00164E5E" w:rsidRDefault="009D6872" w:rsidP="00F7009D">
            <w:pPr>
              <w:pStyle w:val="TabellRader"/>
              <w:keepNext/>
              <w:keepLines/>
              <w:spacing w:before="20" w:line="160" w:lineRule="exact"/>
              <w:rPr>
                <w:i/>
              </w:rPr>
            </w:pPr>
            <w:r w:rsidRPr="00164E5E">
              <w:rPr>
                <w:i/>
              </w:rPr>
              <w:t>0,6</w:t>
            </w:r>
          </w:p>
        </w:tc>
        <w:tc>
          <w:tcPr>
            <w:tcW w:w="234" w:type="pct"/>
            <w:tcMar>
              <w:left w:w="28" w:type="dxa"/>
              <w:right w:w="28" w:type="dxa"/>
            </w:tcMar>
            <w:vAlign w:val="bottom"/>
          </w:tcPr>
          <w:p w14:paraId="4E0F43E2" w14:textId="458BF1AD" w:rsidR="00F7009D" w:rsidRPr="00164E5E" w:rsidRDefault="009D6872" w:rsidP="00F7009D">
            <w:pPr>
              <w:pStyle w:val="TabellRader"/>
              <w:keepNext/>
              <w:keepLines/>
              <w:spacing w:before="20" w:line="160" w:lineRule="exact"/>
              <w:rPr>
                <w:i/>
              </w:rPr>
            </w:pPr>
            <w:r w:rsidRPr="00164E5E">
              <w:rPr>
                <w:i/>
              </w:rPr>
              <w:t>1,7</w:t>
            </w:r>
          </w:p>
        </w:tc>
        <w:tc>
          <w:tcPr>
            <w:tcW w:w="234" w:type="pct"/>
            <w:tcMar>
              <w:left w:w="28" w:type="dxa"/>
              <w:right w:w="28" w:type="dxa"/>
            </w:tcMar>
            <w:vAlign w:val="bottom"/>
          </w:tcPr>
          <w:p w14:paraId="3AAC0221" w14:textId="76963FC7" w:rsidR="00F7009D" w:rsidRPr="00164E5E" w:rsidRDefault="009D6872" w:rsidP="00F7009D">
            <w:pPr>
              <w:pStyle w:val="TabellRader"/>
              <w:keepNext/>
              <w:keepLines/>
              <w:spacing w:before="20" w:line="160" w:lineRule="exact"/>
              <w:rPr>
                <w:i/>
              </w:rPr>
            </w:pPr>
            <w:r w:rsidRPr="00164E5E">
              <w:rPr>
                <w:i/>
              </w:rPr>
              <w:t>-5,3</w:t>
            </w:r>
          </w:p>
        </w:tc>
        <w:tc>
          <w:tcPr>
            <w:tcW w:w="234" w:type="pct"/>
            <w:tcMar>
              <w:left w:w="28" w:type="dxa"/>
              <w:right w:w="28" w:type="dxa"/>
            </w:tcMar>
            <w:vAlign w:val="bottom"/>
          </w:tcPr>
          <w:p w14:paraId="73DA7B56" w14:textId="5AAB850B" w:rsidR="00F7009D" w:rsidRPr="00164E5E" w:rsidRDefault="009D6872" w:rsidP="00F7009D">
            <w:pPr>
              <w:pStyle w:val="TabellRader"/>
              <w:keepNext/>
              <w:keepLines/>
              <w:spacing w:before="20" w:line="160" w:lineRule="exact"/>
              <w:rPr>
                <w:i/>
              </w:rPr>
            </w:pPr>
            <w:r w:rsidRPr="00164E5E">
              <w:rPr>
                <w:i/>
              </w:rPr>
              <w:t>0,4</w:t>
            </w:r>
          </w:p>
        </w:tc>
        <w:tc>
          <w:tcPr>
            <w:tcW w:w="234" w:type="pct"/>
            <w:tcMar>
              <w:left w:w="28" w:type="dxa"/>
              <w:right w:w="28" w:type="dxa"/>
            </w:tcMar>
            <w:vAlign w:val="bottom"/>
          </w:tcPr>
          <w:p w14:paraId="1FBA79CC" w14:textId="011BD82F" w:rsidR="00F7009D" w:rsidRPr="00164E5E" w:rsidRDefault="009D6872" w:rsidP="00F7009D">
            <w:pPr>
              <w:pStyle w:val="TabellRader"/>
              <w:keepNext/>
              <w:keepLines/>
              <w:spacing w:before="20" w:line="160" w:lineRule="exact"/>
              <w:rPr>
                <w:i/>
              </w:rPr>
            </w:pPr>
            <w:r w:rsidRPr="00164E5E">
              <w:rPr>
                <w:i/>
              </w:rPr>
              <w:t>0,2</w:t>
            </w:r>
          </w:p>
        </w:tc>
        <w:tc>
          <w:tcPr>
            <w:tcW w:w="234" w:type="pct"/>
            <w:tcMar>
              <w:left w:w="28" w:type="dxa"/>
              <w:right w:w="28" w:type="dxa"/>
            </w:tcMar>
            <w:vAlign w:val="bottom"/>
          </w:tcPr>
          <w:p w14:paraId="4FDF3BA2" w14:textId="244126BE"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41FF9C5B" w14:textId="72780C2E" w:rsidR="00F7009D" w:rsidRPr="00164E5E" w:rsidRDefault="009D6872" w:rsidP="00F7009D">
            <w:pPr>
              <w:pStyle w:val="TabellRader"/>
              <w:keepNext/>
              <w:keepLines/>
              <w:spacing w:before="20" w:line="160" w:lineRule="exact"/>
              <w:rPr>
                <w:i/>
              </w:rPr>
            </w:pPr>
            <w:r w:rsidRPr="00164E5E">
              <w:rPr>
                <w:i/>
              </w:rPr>
              <w:t>0,1</w:t>
            </w:r>
          </w:p>
        </w:tc>
        <w:tc>
          <w:tcPr>
            <w:tcW w:w="234" w:type="pct"/>
            <w:tcMar>
              <w:left w:w="28" w:type="dxa"/>
              <w:right w:w="28" w:type="dxa"/>
            </w:tcMar>
            <w:vAlign w:val="bottom"/>
          </w:tcPr>
          <w:p w14:paraId="061E151F" w14:textId="612E6225" w:rsidR="00F7009D" w:rsidRPr="00164E5E" w:rsidRDefault="00F7009D" w:rsidP="00F7009D">
            <w:pPr>
              <w:pStyle w:val="TabellRader"/>
              <w:keepNext/>
              <w:keepLines/>
              <w:spacing w:before="20" w:line="160" w:lineRule="exact"/>
              <w:rPr>
                <w:i/>
              </w:rPr>
            </w:pPr>
          </w:p>
        </w:tc>
      </w:tr>
      <w:tr w:rsidR="00F7009D" w:rsidRPr="003F16F6" w14:paraId="38B5C764" w14:textId="77777777" w:rsidTr="00F7009D">
        <w:tc>
          <w:tcPr>
            <w:tcW w:w="2659" w:type="pct"/>
            <w:tcMar>
              <w:left w:w="85" w:type="dxa"/>
              <w:right w:w="85" w:type="dxa"/>
            </w:tcMar>
            <w:vAlign w:val="bottom"/>
          </w:tcPr>
          <w:p w14:paraId="30B14453" w14:textId="77777777" w:rsidR="00F7009D" w:rsidRPr="003F16F6" w:rsidRDefault="009D6872" w:rsidP="00F7009D">
            <w:pPr>
              <w:pStyle w:val="TabellRader"/>
              <w:keepNext/>
              <w:keepLines/>
              <w:spacing w:before="20" w:line="160" w:lineRule="exact"/>
              <w:jc w:val="left"/>
            </w:pPr>
            <w:r>
              <w:t xml:space="preserve">    Investeraravdrag</w:t>
            </w:r>
          </w:p>
        </w:tc>
        <w:tc>
          <w:tcPr>
            <w:tcW w:w="234" w:type="pct"/>
            <w:tcMar>
              <w:left w:w="28" w:type="dxa"/>
              <w:right w:w="28" w:type="dxa"/>
            </w:tcMar>
            <w:vAlign w:val="bottom"/>
          </w:tcPr>
          <w:p w14:paraId="1B970291"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B4A230F"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62FBAA3"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017BDEE" w14:textId="02783F28"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9DE2E94" w14:textId="6F4CFE1B"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2BAD9273" w14:textId="32344EF7" w:rsidR="00F7009D" w:rsidRPr="00164E5E" w:rsidRDefault="009D6872" w:rsidP="00F7009D">
            <w:pPr>
              <w:pStyle w:val="TabellRader"/>
              <w:keepNext/>
              <w:keepLines/>
              <w:spacing w:before="20" w:line="160" w:lineRule="exact"/>
            </w:pPr>
            <w:r>
              <w:t>-0,7</w:t>
            </w:r>
          </w:p>
        </w:tc>
        <w:tc>
          <w:tcPr>
            <w:tcW w:w="234" w:type="pct"/>
            <w:tcMar>
              <w:left w:w="28" w:type="dxa"/>
              <w:right w:w="28" w:type="dxa"/>
            </w:tcMar>
            <w:vAlign w:val="bottom"/>
          </w:tcPr>
          <w:p w14:paraId="3CD7FF79" w14:textId="1BC62988"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570998D"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BBF92D6"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F70E2B3" w14:textId="77777777" w:rsidR="00F7009D" w:rsidRPr="00164E5E" w:rsidRDefault="00F7009D" w:rsidP="00F7009D">
            <w:pPr>
              <w:pStyle w:val="TabellRader"/>
              <w:keepNext/>
              <w:keepLines/>
              <w:spacing w:before="20" w:line="160" w:lineRule="exact"/>
            </w:pPr>
          </w:p>
        </w:tc>
      </w:tr>
      <w:tr w:rsidR="00F7009D" w:rsidRPr="003F16F6" w14:paraId="30ABFE74" w14:textId="77777777" w:rsidTr="00F7009D">
        <w:tc>
          <w:tcPr>
            <w:tcW w:w="2659" w:type="pct"/>
            <w:tcMar>
              <w:left w:w="85" w:type="dxa"/>
              <w:right w:w="85" w:type="dxa"/>
            </w:tcMar>
            <w:vAlign w:val="bottom"/>
          </w:tcPr>
          <w:p w14:paraId="30AF236B" w14:textId="77777777" w:rsidR="00F7009D" w:rsidRPr="003F16F6" w:rsidRDefault="009D6872" w:rsidP="00F7009D">
            <w:pPr>
              <w:pStyle w:val="TabellRader"/>
              <w:keepNext/>
              <w:keepLines/>
              <w:spacing w:before="20" w:line="160" w:lineRule="exact"/>
              <w:jc w:val="left"/>
            </w:pPr>
            <w:r w:rsidRPr="003F16F6">
              <w:t xml:space="preserve">    Investeringsfonder samt investeringssparkonto</w:t>
            </w:r>
          </w:p>
        </w:tc>
        <w:tc>
          <w:tcPr>
            <w:tcW w:w="234" w:type="pct"/>
            <w:tcMar>
              <w:left w:w="28" w:type="dxa"/>
              <w:right w:w="28" w:type="dxa"/>
            </w:tcMar>
            <w:vAlign w:val="bottom"/>
          </w:tcPr>
          <w:p w14:paraId="49EE7C6A"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D27BF5B"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8E4DF86"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F5FECDF" w14:textId="13986729" w:rsidR="00F7009D" w:rsidRPr="00164E5E" w:rsidRDefault="009D6872" w:rsidP="00F7009D">
            <w:pPr>
              <w:pStyle w:val="TabellRader"/>
              <w:keepNext/>
              <w:keepLines/>
              <w:spacing w:before="20" w:line="160" w:lineRule="exact"/>
            </w:pPr>
            <w:r>
              <w:t>1,6</w:t>
            </w:r>
          </w:p>
        </w:tc>
        <w:tc>
          <w:tcPr>
            <w:tcW w:w="234" w:type="pct"/>
            <w:tcMar>
              <w:left w:w="28" w:type="dxa"/>
              <w:right w:w="28" w:type="dxa"/>
            </w:tcMar>
            <w:vAlign w:val="bottom"/>
          </w:tcPr>
          <w:p w14:paraId="7E0F1501" w14:textId="7EF36B72" w:rsidR="00F7009D" w:rsidRPr="00164E5E" w:rsidRDefault="009D6872" w:rsidP="00F7009D">
            <w:pPr>
              <w:pStyle w:val="TabellRader"/>
              <w:keepNext/>
              <w:keepLines/>
              <w:spacing w:before="20" w:line="160" w:lineRule="exact"/>
            </w:pPr>
            <w:r>
              <w:t>-4,8</w:t>
            </w:r>
          </w:p>
        </w:tc>
        <w:tc>
          <w:tcPr>
            <w:tcW w:w="234" w:type="pct"/>
            <w:tcMar>
              <w:left w:w="28" w:type="dxa"/>
              <w:right w:w="28" w:type="dxa"/>
            </w:tcMar>
            <w:vAlign w:val="bottom"/>
          </w:tcPr>
          <w:p w14:paraId="23A5BA15" w14:textId="22121CCF" w:rsidR="00F7009D" w:rsidRPr="00164E5E" w:rsidRDefault="009D6872" w:rsidP="00F7009D">
            <w:pPr>
              <w:pStyle w:val="TabellRader"/>
              <w:keepNext/>
              <w:keepLines/>
              <w:spacing w:before="20" w:line="160" w:lineRule="exact"/>
            </w:pPr>
            <w:r>
              <w:t>0,5</w:t>
            </w:r>
          </w:p>
        </w:tc>
        <w:tc>
          <w:tcPr>
            <w:tcW w:w="234" w:type="pct"/>
            <w:tcMar>
              <w:left w:w="28" w:type="dxa"/>
              <w:right w:w="28" w:type="dxa"/>
            </w:tcMar>
            <w:vAlign w:val="bottom"/>
          </w:tcPr>
          <w:p w14:paraId="27E06EB4" w14:textId="7C561A55" w:rsidR="00F7009D" w:rsidRPr="00164E5E" w:rsidRDefault="009D6872" w:rsidP="00F7009D">
            <w:pPr>
              <w:pStyle w:val="TabellRader"/>
              <w:keepNext/>
              <w:keepLines/>
              <w:spacing w:before="20" w:line="160" w:lineRule="exact"/>
            </w:pPr>
            <w:r>
              <w:t>0,5</w:t>
            </w:r>
          </w:p>
        </w:tc>
        <w:tc>
          <w:tcPr>
            <w:tcW w:w="234" w:type="pct"/>
            <w:tcMar>
              <w:left w:w="28" w:type="dxa"/>
              <w:right w:w="28" w:type="dxa"/>
            </w:tcMar>
            <w:vAlign w:val="bottom"/>
          </w:tcPr>
          <w:p w14:paraId="6803B645" w14:textId="39054EE2"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1746ED2"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ACC74DD" w14:textId="77777777" w:rsidR="00F7009D" w:rsidRPr="00164E5E" w:rsidRDefault="00F7009D" w:rsidP="00F7009D">
            <w:pPr>
              <w:pStyle w:val="TabellRader"/>
              <w:keepNext/>
              <w:keepLines/>
              <w:spacing w:before="20" w:line="160" w:lineRule="exact"/>
            </w:pPr>
          </w:p>
        </w:tc>
      </w:tr>
      <w:tr w:rsidR="00F7009D" w:rsidRPr="003F16F6" w14:paraId="0F8C1D79" w14:textId="77777777" w:rsidTr="00F7009D">
        <w:tc>
          <w:tcPr>
            <w:tcW w:w="2659" w:type="pct"/>
            <w:tcMar>
              <w:left w:w="85" w:type="dxa"/>
              <w:right w:w="85" w:type="dxa"/>
            </w:tcMar>
            <w:vAlign w:val="bottom"/>
          </w:tcPr>
          <w:p w14:paraId="514D7C82" w14:textId="77777777" w:rsidR="00F7009D" w:rsidRPr="003F16F6" w:rsidRDefault="009D6872" w:rsidP="00F7009D">
            <w:pPr>
              <w:pStyle w:val="TabellRader"/>
              <w:keepNext/>
              <w:keepLines/>
              <w:spacing w:before="20" w:line="160" w:lineRule="exact"/>
              <w:jc w:val="left"/>
            </w:pPr>
            <w:r w:rsidRPr="003F16F6">
              <w:t xml:space="preserve">    Ändrade regler för kapitalförsäkringar</w:t>
            </w:r>
          </w:p>
        </w:tc>
        <w:tc>
          <w:tcPr>
            <w:tcW w:w="234" w:type="pct"/>
            <w:tcMar>
              <w:left w:w="28" w:type="dxa"/>
              <w:right w:w="28" w:type="dxa"/>
            </w:tcMar>
            <w:vAlign w:val="bottom"/>
          </w:tcPr>
          <w:p w14:paraId="24AE754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3D6B7EE"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F5AFEB3"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0E9FFAF" w14:textId="0E3D2B43" w:rsidR="00F7009D" w:rsidRPr="00164E5E" w:rsidRDefault="009D6872" w:rsidP="00F7009D">
            <w:pPr>
              <w:pStyle w:val="TabellRader"/>
              <w:keepNext/>
              <w:keepLines/>
              <w:spacing w:before="20" w:line="160" w:lineRule="exact"/>
            </w:pPr>
            <w:r>
              <w:t>0,2</w:t>
            </w:r>
          </w:p>
        </w:tc>
        <w:tc>
          <w:tcPr>
            <w:tcW w:w="234" w:type="pct"/>
            <w:tcMar>
              <w:left w:w="28" w:type="dxa"/>
              <w:right w:w="28" w:type="dxa"/>
            </w:tcMar>
            <w:vAlign w:val="bottom"/>
          </w:tcPr>
          <w:p w14:paraId="7C028A34" w14:textId="5BB170E5" w:rsidR="00F7009D" w:rsidRPr="00164E5E" w:rsidRDefault="009D6872" w:rsidP="00F7009D">
            <w:pPr>
              <w:pStyle w:val="TabellRader"/>
              <w:keepNext/>
              <w:keepLines/>
              <w:spacing w:before="20" w:line="160" w:lineRule="exact"/>
            </w:pPr>
            <w:r>
              <w:t>0,2</w:t>
            </w:r>
          </w:p>
        </w:tc>
        <w:tc>
          <w:tcPr>
            <w:tcW w:w="234" w:type="pct"/>
            <w:tcMar>
              <w:left w:w="28" w:type="dxa"/>
              <w:right w:w="28" w:type="dxa"/>
            </w:tcMar>
            <w:vAlign w:val="bottom"/>
          </w:tcPr>
          <w:p w14:paraId="087CDE7C" w14:textId="4144ECF0"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396FFC9C" w14:textId="0C4294AC"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183AC40B" w14:textId="6210BC54"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17F8588"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4327A57" w14:textId="77777777" w:rsidR="00F7009D" w:rsidRPr="00164E5E" w:rsidRDefault="00F7009D" w:rsidP="00F7009D">
            <w:pPr>
              <w:pStyle w:val="TabellRader"/>
              <w:keepNext/>
              <w:keepLines/>
              <w:spacing w:before="20" w:line="160" w:lineRule="exact"/>
            </w:pPr>
          </w:p>
        </w:tc>
      </w:tr>
      <w:tr w:rsidR="00F7009D" w:rsidRPr="003F16F6" w14:paraId="416E8931" w14:textId="77777777" w:rsidTr="00F7009D">
        <w:tc>
          <w:tcPr>
            <w:tcW w:w="2659" w:type="pct"/>
            <w:tcMar>
              <w:left w:w="85" w:type="dxa"/>
              <w:right w:w="85" w:type="dxa"/>
            </w:tcMar>
            <w:vAlign w:val="bottom"/>
          </w:tcPr>
          <w:p w14:paraId="0D535179" w14:textId="77777777" w:rsidR="00F7009D" w:rsidRPr="003F16F6" w:rsidRDefault="009D6872" w:rsidP="00F7009D">
            <w:pPr>
              <w:pStyle w:val="TabellRader"/>
              <w:keepNext/>
              <w:keepLines/>
              <w:spacing w:before="20" w:line="160" w:lineRule="exact"/>
              <w:jc w:val="left"/>
            </w:pPr>
            <w:r w:rsidRPr="003F16F6">
              <w:t xml:space="preserve">    Höjd kapitalvinstskatt för bostäder </w:t>
            </w:r>
          </w:p>
        </w:tc>
        <w:tc>
          <w:tcPr>
            <w:tcW w:w="234" w:type="pct"/>
            <w:tcMar>
              <w:left w:w="28" w:type="dxa"/>
              <w:right w:w="28" w:type="dxa"/>
            </w:tcMar>
            <w:vAlign w:val="bottom"/>
          </w:tcPr>
          <w:p w14:paraId="5069505E" w14:textId="3715CFD6"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33D15F0" w14:textId="714E4A05"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97F98B1"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F11858E"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E3D8ED2"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A9D0040"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41FA204"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C975C93"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5C76D9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EC4DD66" w14:textId="77777777" w:rsidR="00F7009D" w:rsidRPr="00164E5E" w:rsidRDefault="00F7009D" w:rsidP="00F7009D">
            <w:pPr>
              <w:pStyle w:val="TabellRader"/>
              <w:keepNext/>
              <w:keepLines/>
              <w:spacing w:before="20" w:line="160" w:lineRule="exact"/>
            </w:pPr>
          </w:p>
        </w:tc>
      </w:tr>
      <w:tr w:rsidR="00F7009D" w:rsidRPr="003F16F6" w14:paraId="76C2841D" w14:textId="77777777" w:rsidTr="00F7009D">
        <w:tc>
          <w:tcPr>
            <w:tcW w:w="2659" w:type="pct"/>
            <w:tcMar>
              <w:left w:w="85" w:type="dxa"/>
              <w:right w:w="85" w:type="dxa"/>
            </w:tcMar>
            <w:vAlign w:val="bottom"/>
          </w:tcPr>
          <w:p w14:paraId="4891EF4C" w14:textId="77777777" w:rsidR="00F7009D" w:rsidRPr="003F16F6" w:rsidRDefault="009D6872" w:rsidP="00F7009D">
            <w:pPr>
              <w:pStyle w:val="TabellRader"/>
              <w:keepNext/>
              <w:keepLines/>
              <w:spacing w:before="20" w:line="160" w:lineRule="exact"/>
              <w:jc w:val="left"/>
              <w:rPr>
                <w:iCs/>
              </w:rPr>
            </w:pPr>
            <w:r w:rsidRPr="003F16F6">
              <w:rPr>
                <w:iCs/>
              </w:rPr>
              <w:t xml:space="preserve">    Ändrade uppskovsregler</w:t>
            </w:r>
          </w:p>
        </w:tc>
        <w:tc>
          <w:tcPr>
            <w:tcW w:w="234" w:type="pct"/>
            <w:tcMar>
              <w:left w:w="28" w:type="dxa"/>
              <w:right w:w="28" w:type="dxa"/>
            </w:tcMar>
            <w:vAlign w:val="bottom"/>
          </w:tcPr>
          <w:p w14:paraId="21960FED" w14:textId="637AA33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4EDBE5B" w14:textId="72D4697E" w:rsidR="00F7009D" w:rsidRPr="00164E5E" w:rsidRDefault="009D6872" w:rsidP="00F7009D">
            <w:pPr>
              <w:pStyle w:val="TabellRader"/>
              <w:keepNext/>
              <w:keepLines/>
              <w:spacing w:before="20" w:line="160" w:lineRule="exact"/>
            </w:pPr>
            <w:r>
              <w:t>0,2</w:t>
            </w:r>
          </w:p>
        </w:tc>
        <w:tc>
          <w:tcPr>
            <w:tcW w:w="234" w:type="pct"/>
            <w:tcMar>
              <w:left w:w="28" w:type="dxa"/>
              <w:right w:w="28" w:type="dxa"/>
            </w:tcMar>
            <w:vAlign w:val="bottom"/>
          </w:tcPr>
          <w:p w14:paraId="7FAC78EE" w14:textId="59DFF1EB"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6A8346E" w14:textId="7F50BAD4"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DF01E13" w14:textId="571C5DE3"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FBEAF00"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14C3C4A"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4B19996"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C5DB389"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1BD5069" w14:textId="77777777" w:rsidR="00F7009D" w:rsidRPr="00164E5E" w:rsidRDefault="00F7009D" w:rsidP="00F7009D">
            <w:pPr>
              <w:pStyle w:val="TabellRader"/>
              <w:keepNext/>
              <w:keepLines/>
              <w:spacing w:before="20" w:line="160" w:lineRule="exact"/>
            </w:pPr>
          </w:p>
        </w:tc>
      </w:tr>
      <w:tr w:rsidR="00F7009D" w:rsidRPr="003F16F6" w14:paraId="45C90DCA" w14:textId="77777777" w:rsidTr="00F7009D">
        <w:tc>
          <w:tcPr>
            <w:tcW w:w="2659" w:type="pct"/>
            <w:tcMar>
              <w:left w:w="85" w:type="dxa"/>
              <w:right w:w="85" w:type="dxa"/>
            </w:tcMar>
            <w:vAlign w:val="bottom"/>
          </w:tcPr>
          <w:p w14:paraId="1F5340AD" w14:textId="77777777" w:rsidR="00F7009D" w:rsidRPr="003F16F6" w:rsidRDefault="009D6872" w:rsidP="00F7009D">
            <w:pPr>
              <w:pStyle w:val="TabellRader"/>
              <w:keepNext/>
              <w:keepLines/>
              <w:spacing w:before="20" w:line="160" w:lineRule="exact"/>
              <w:jc w:val="left"/>
            </w:pPr>
            <w:r w:rsidRPr="003F16F6">
              <w:t xml:space="preserve">    Höjt belopp för uthyrning av privatbostäder</w:t>
            </w:r>
          </w:p>
        </w:tc>
        <w:tc>
          <w:tcPr>
            <w:tcW w:w="234" w:type="pct"/>
            <w:tcMar>
              <w:left w:w="28" w:type="dxa"/>
              <w:right w:w="28" w:type="dxa"/>
            </w:tcMar>
            <w:vAlign w:val="bottom"/>
          </w:tcPr>
          <w:p w14:paraId="57E4F527" w14:textId="28BC301D" w:rsidR="00F7009D" w:rsidRPr="00164E5E" w:rsidRDefault="009D6872" w:rsidP="00F7009D">
            <w:pPr>
              <w:pStyle w:val="TabellRader"/>
              <w:keepNext/>
              <w:keepLines/>
              <w:spacing w:before="20" w:line="160" w:lineRule="exact"/>
            </w:pPr>
            <w:r>
              <w:t>-0,2</w:t>
            </w:r>
          </w:p>
        </w:tc>
        <w:tc>
          <w:tcPr>
            <w:tcW w:w="234" w:type="pct"/>
            <w:tcMar>
              <w:left w:w="28" w:type="dxa"/>
              <w:right w:w="28" w:type="dxa"/>
            </w:tcMar>
            <w:vAlign w:val="bottom"/>
          </w:tcPr>
          <w:p w14:paraId="059DBDE0" w14:textId="568E91BD"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F89F2A6" w14:textId="3679EB42"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3A2E8D97" w14:textId="6EC3DA75"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26FAB80B" w14:textId="3338C2BA" w:rsidR="00F7009D" w:rsidRPr="00164E5E" w:rsidRDefault="009D6872" w:rsidP="00F7009D">
            <w:pPr>
              <w:pStyle w:val="TabellRader"/>
              <w:keepNext/>
              <w:keepLines/>
              <w:spacing w:before="20" w:line="160" w:lineRule="exact"/>
            </w:pPr>
            <w:r>
              <w:t>-0,2</w:t>
            </w:r>
          </w:p>
        </w:tc>
        <w:tc>
          <w:tcPr>
            <w:tcW w:w="234" w:type="pct"/>
            <w:tcMar>
              <w:left w:w="28" w:type="dxa"/>
              <w:right w:w="28" w:type="dxa"/>
            </w:tcMar>
            <w:vAlign w:val="bottom"/>
          </w:tcPr>
          <w:p w14:paraId="7B733DD5" w14:textId="23932134"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F180B4B" w14:textId="5E6D943E"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875F9EA" w14:textId="2CDCEBE3"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1014C4A" w14:textId="32522361"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9D89B42" w14:textId="77777777" w:rsidR="00F7009D" w:rsidRPr="00164E5E" w:rsidRDefault="00F7009D" w:rsidP="00F7009D">
            <w:pPr>
              <w:pStyle w:val="TabellRader"/>
              <w:keepNext/>
              <w:keepLines/>
              <w:spacing w:before="20" w:line="160" w:lineRule="exact"/>
            </w:pPr>
          </w:p>
        </w:tc>
      </w:tr>
      <w:tr w:rsidR="00F7009D" w:rsidRPr="003F16F6" w14:paraId="288AA2DC" w14:textId="77777777" w:rsidTr="00F7009D">
        <w:tc>
          <w:tcPr>
            <w:tcW w:w="2659" w:type="pct"/>
            <w:tcMar>
              <w:left w:w="85" w:type="dxa"/>
              <w:right w:w="85" w:type="dxa"/>
            </w:tcMar>
            <w:vAlign w:val="bottom"/>
          </w:tcPr>
          <w:p w14:paraId="4D22DDEA" w14:textId="7795A252" w:rsidR="00F7009D" w:rsidRPr="003F16F6" w:rsidRDefault="009D6872" w:rsidP="00F7009D">
            <w:pPr>
              <w:pStyle w:val="TabellRader"/>
              <w:keepNext/>
              <w:keepLines/>
              <w:spacing w:before="20" w:line="160" w:lineRule="exact"/>
              <w:jc w:val="left"/>
            </w:pPr>
            <w:r w:rsidRPr="003F16F6">
              <w:t xml:space="preserve">    Ändrade 3:12-regler, sänkt expansions</w:t>
            </w:r>
            <w:r>
              <w:t>fonds</w:t>
            </w:r>
            <w:r w:rsidRPr="003F16F6">
              <w:t>skatt, penninglån</w:t>
            </w:r>
          </w:p>
        </w:tc>
        <w:tc>
          <w:tcPr>
            <w:tcW w:w="234" w:type="pct"/>
            <w:tcMar>
              <w:left w:w="28" w:type="dxa"/>
              <w:right w:w="28" w:type="dxa"/>
            </w:tcMar>
            <w:vAlign w:val="bottom"/>
          </w:tcPr>
          <w:p w14:paraId="4DA84A8D" w14:textId="142417C2"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4C40D651" w14:textId="47B026F2" w:rsidR="00F7009D" w:rsidRPr="00164E5E" w:rsidRDefault="009D6872" w:rsidP="00F7009D">
            <w:pPr>
              <w:pStyle w:val="TabellRader"/>
              <w:keepNext/>
              <w:keepLines/>
              <w:spacing w:before="20" w:line="160" w:lineRule="exact"/>
            </w:pPr>
            <w:r>
              <w:t>0,2</w:t>
            </w:r>
          </w:p>
        </w:tc>
        <w:tc>
          <w:tcPr>
            <w:tcW w:w="234" w:type="pct"/>
            <w:tcMar>
              <w:left w:w="28" w:type="dxa"/>
              <w:right w:w="28" w:type="dxa"/>
            </w:tcMar>
            <w:vAlign w:val="bottom"/>
          </w:tcPr>
          <w:p w14:paraId="6E6ACC1F" w14:textId="24191599"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225B448" w14:textId="4BD2F7F7" w:rsidR="00F7009D" w:rsidRPr="00164E5E" w:rsidRDefault="009D6872" w:rsidP="00F7009D">
            <w:pPr>
              <w:pStyle w:val="TabellRader"/>
              <w:keepNext/>
              <w:keepLines/>
              <w:spacing w:before="20" w:line="160" w:lineRule="exact"/>
            </w:pPr>
            <w:r>
              <w:t>-0,2</w:t>
            </w:r>
          </w:p>
        </w:tc>
        <w:tc>
          <w:tcPr>
            <w:tcW w:w="234" w:type="pct"/>
            <w:tcMar>
              <w:left w:w="28" w:type="dxa"/>
              <w:right w:w="28" w:type="dxa"/>
            </w:tcMar>
            <w:vAlign w:val="bottom"/>
          </w:tcPr>
          <w:p w14:paraId="4B81DABD" w14:textId="777FA7B4" w:rsidR="00F7009D" w:rsidRPr="00164E5E" w:rsidRDefault="009D6872" w:rsidP="00F7009D">
            <w:pPr>
              <w:pStyle w:val="TabellRader"/>
              <w:keepNext/>
              <w:keepLines/>
              <w:spacing w:before="20" w:line="160" w:lineRule="exact"/>
            </w:pPr>
            <w:r>
              <w:t>-0,4</w:t>
            </w:r>
          </w:p>
        </w:tc>
        <w:tc>
          <w:tcPr>
            <w:tcW w:w="234" w:type="pct"/>
            <w:tcMar>
              <w:left w:w="28" w:type="dxa"/>
              <w:right w:w="28" w:type="dxa"/>
            </w:tcMar>
            <w:vAlign w:val="bottom"/>
          </w:tcPr>
          <w:p w14:paraId="4FB1616C" w14:textId="77519096" w:rsidR="00F7009D" w:rsidRPr="00164E5E" w:rsidRDefault="009D6872" w:rsidP="00F7009D">
            <w:pPr>
              <w:pStyle w:val="TabellRader"/>
              <w:keepNext/>
              <w:keepLines/>
              <w:spacing w:before="20" w:line="160" w:lineRule="exact"/>
            </w:pPr>
            <w:r>
              <w:t>0,6</w:t>
            </w:r>
          </w:p>
        </w:tc>
        <w:tc>
          <w:tcPr>
            <w:tcW w:w="234" w:type="pct"/>
            <w:tcMar>
              <w:left w:w="28" w:type="dxa"/>
              <w:right w:w="28" w:type="dxa"/>
            </w:tcMar>
            <w:vAlign w:val="bottom"/>
          </w:tcPr>
          <w:p w14:paraId="62F34120" w14:textId="0F24AF6D" w:rsidR="00F7009D" w:rsidRPr="00164E5E" w:rsidRDefault="009D6872" w:rsidP="00F7009D">
            <w:pPr>
              <w:pStyle w:val="TabellRader"/>
              <w:keepNext/>
              <w:keepLines/>
              <w:spacing w:before="20" w:line="160" w:lineRule="exact"/>
            </w:pPr>
            <w:r>
              <w:t>-0,2</w:t>
            </w:r>
          </w:p>
        </w:tc>
        <w:tc>
          <w:tcPr>
            <w:tcW w:w="234" w:type="pct"/>
            <w:tcMar>
              <w:left w:w="28" w:type="dxa"/>
              <w:right w:w="28" w:type="dxa"/>
            </w:tcMar>
            <w:vAlign w:val="bottom"/>
          </w:tcPr>
          <w:p w14:paraId="2916611D" w14:textId="0D6A8F7D"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5A984C02" w14:textId="4C0F6C4D"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1FA8C497" w14:textId="77777777" w:rsidR="00F7009D" w:rsidRPr="00164E5E" w:rsidRDefault="00F7009D" w:rsidP="00F7009D">
            <w:pPr>
              <w:pStyle w:val="TabellRader"/>
              <w:keepNext/>
              <w:keepLines/>
              <w:spacing w:before="20" w:line="160" w:lineRule="exact"/>
            </w:pPr>
          </w:p>
        </w:tc>
      </w:tr>
      <w:tr w:rsidR="00F7009D" w:rsidRPr="003F16F6" w14:paraId="2BEBE0CD" w14:textId="77777777" w:rsidTr="00F7009D">
        <w:tc>
          <w:tcPr>
            <w:tcW w:w="2659" w:type="pct"/>
            <w:tcMar>
              <w:left w:w="85" w:type="dxa"/>
              <w:right w:w="85" w:type="dxa"/>
            </w:tcMar>
            <w:vAlign w:val="bottom"/>
          </w:tcPr>
          <w:p w14:paraId="699688C4" w14:textId="77777777" w:rsidR="00F7009D" w:rsidRPr="003F16F6" w:rsidRDefault="009D6872" w:rsidP="00F7009D">
            <w:pPr>
              <w:pStyle w:val="TabellRader"/>
              <w:keepNext/>
              <w:keepLines/>
              <w:spacing w:before="20" w:line="160" w:lineRule="exact"/>
              <w:jc w:val="left"/>
            </w:pPr>
            <w:r w:rsidRPr="003F16F6">
              <w:t xml:space="preserve">    Förmögenhetsskatt: höjda fribelopp, sänkt skatt, fryst underlag, slopad</w:t>
            </w:r>
          </w:p>
        </w:tc>
        <w:tc>
          <w:tcPr>
            <w:tcW w:w="234" w:type="pct"/>
            <w:tcMar>
              <w:left w:w="28" w:type="dxa"/>
              <w:right w:w="28" w:type="dxa"/>
            </w:tcMar>
            <w:vAlign w:val="bottom"/>
          </w:tcPr>
          <w:p w14:paraId="4F09C5E8" w14:textId="06BAA12A"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4FA350A" w14:textId="40C57DE8"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DD19FB7" w14:textId="737C093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DE91C93" w14:textId="787A7E4F"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2FA1F39" w14:textId="0E4C9C28"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08CB63C" w14:textId="2C0F5CF6"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137DE42" w14:textId="646E0635"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756683D" w14:textId="6BF10BF9"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8E9BE78" w14:textId="19653ECE"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A3CDCB6" w14:textId="5C27152A" w:rsidR="00F7009D" w:rsidRPr="00164E5E" w:rsidRDefault="00F7009D" w:rsidP="00F7009D">
            <w:pPr>
              <w:pStyle w:val="TabellRader"/>
              <w:keepNext/>
              <w:keepLines/>
              <w:spacing w:before="20" w:line="160" w:lineRule="exact"/>
            </w:pPr>
          </w:p>
        </w:tc>
      </w:tr>
      <w:tr w:rsidR="00F7009D" w:rsidRPr="003F16F6" w14:paraId="52AF43CE" w14:textId="77777777" w:rsidTr="00F7009D">
        <w:tc>
          <w:tcPr>
            <w:tcW w:w="2659" w:type="pct"/>
            <w:tcBorders>
              <w:bottom w:val="single" w:sz="6" w:space="0" w:color="auto"/>
            </w:tcBorders>
            <w:tcMar>
              <w:left w:w="85" w:type="dxa"/>
              <w:right w:w="85" w:type="dxa"/>
            </w:tcMar>
            <w:vAlign w:val="bottom"/>
          </w:tcPr>
          <w:p w14:paraId="131BD22C" w14:textId="77777777" w:rsidR="00F7009D" w:rsidRPr="003F16F6" w:rsidRDefault="009D6872" w:rsidP="00F7009D">
            <w:pPr>
              <w:pStyle w:val="TabellRader"/>
              <w:keepNext/>
              <w:keepLines/>
              <w:spacing w:before="20" w:line="160" w:lineRule="exact"/>
              <w:jc w:val="left"/>
              <w:rPr>
                <w:bCs/>
              </w:rPr>
            </w:pPr>
            <w:r w:rsidRPr="003F16F6">
              <w:rPr>
                <w:bCs/>
              </w:rPr>
              <w:t xml:space="preserve">    Höjd stämpelskatt</w:t>
            </w:r>
          </w:p>
        </w:tc>
        <w:tc>
          <w:tcPr>
            <w:tcW w:w="234" w:type="pct"/>
            <w:tcBorders>
              <w:bottom w:val="single" w:sz="6" w:space="0" w:color="auto"/>
            </w:tcBorders>
            <w:tcMar>
              <w:left w:w="28" w:type="dxa"/>
              <w:right w:w="28" w:type="dxa"/>
            </w:tcMar>
            <w:vAlign w:val="bottom"/>
          </w:tcPr>
          <w:p w14:paraId="2D5A9037" w14:textId="299C5448" w:rsidR="00F7009D" w:rsidRPr="00164E5E" w:rsidRDefault="009D6872" w:rsidP="00F7009D">
            <w:pPr>
              <w:pStyle w:val="TabellRader"/>
              <w:keepNext/>
              <w:keepLines/>
              <w:spacing w:before="20" w:line="160" w:lineRule="exact"/>
            </w:pPr>
            <w:r w:rsidRPr="00164E5E">
              <w:t> </w:t>
            </w:r>
          </w:p>
        </w:tc>
        <w:tc>
          <w:tcPr>
            <w:tcW w:w="234" w:type="pct"/>
            <w:tcBorders>
              <w:bottom w:val="single" w:sz="6" w:space="0" w:color="auto"/>
            </w:tcBorders>
            <w:tcMar>
              <w:left w:w="28" w:type="dxa"/>
              <w:right w:w="28" w:type="dxa"/>
            </w:tcMar>
            <w:vAlign w:val="bottom"/>
          </w:tcPr>
          <w:p w14:paraId="065B6A98" w14:textId="32A40283" w:rsidR="00F7009D" w:rsidRPr="00164E5E" w:rsidRDefault="009D6872" w:rsidP="00F7009D">
            <w:pPr>
              <w:pStyle w:val="TabellRader"/>
              <w:keepNext/>
              <w:keepLines/>
              <w:spacing w:before="20" w:line="160" w:lineRule="exact"/>
            </w:pPr>
            <w:r>
              <w:t>0,1</w:t>
            </w:r>
          </w:p>
        </w:tc>
        <w:tc>
          <w:tcPr>
            <w:tcW w:w="234" w:type="pct"/>
            <w:tcBorders>
              <w:bottom w:val="single" w:sz="6" w:space="0" w:color="auto"/>
            </w:tcBorders>
            <w:tcMar>
              <w:left w:w="28" w:type="dxa"/>
              <w:right w:w="28" w:type="dxa"/>
            </w:tcMar>
            <w:vAlign w:val="bottom"/>
          </w:tcPr>
          <w:p w14:paraId="7C15102C" w14:textId="1F90C172" w:rsidR="00F7009D" w:rsidRPr="00164E5E" w:rsidRDefault="009D6872" w:rsidP="00F7009D">
            <w:pPr>
              <w:pStyle w:val="TabellRader"/>
              <w:keepNext/>
              <w:keepLines/>
              <w:spacing w:before="20" w:line="160" w:lineRule="exact"/>
            </w:pPr>
            <w:r>
              <w:t>0,7</w:t>
            </w:r>
          </w:p>
        </w:tc>
        <w:tc>
          <w:tcPr>
            <w:tcW w:w="234" w:type="pct"/>
            <w:tcBorders>
              <w:bottom w:val="single" w:sz="6" w:space="0" w:color="auto"/>
            </w:tcBorders>
            <w:tcMar>
              <w:left w:w="28" w:type="dxa"/>
              <w:right w:w="28" w:type="dxa"/>
            </w:tcMar>
            <w:vAlign w:val="bottom"/>
          </w:tcPr>
          <w:p w14:paraId="4F1A68B6" w14:textId="07032B6F" w:rsidR="00F7009D" w:rsidRPr="00164E5E" w:rsidRDefault="009D6872" w:rsidP="00F7009D">
            <w:pPr>
              <w:pStyle w:val="TabellRader"/>
              <w:keepNext/>
              <w:keepLines/>
              <w:spacing w:before="20" w:line="160" w:lineRule="exact"/>
            </w:pPr>
            <w:r w:rsidRPr="00164E5E">
              <w:t> </w:t>
            </w:r>
          </w:p>
        </w:tc>
        <w:tc>
          <w:tcPr>
            <w:tcW w:w="234" w:type="pct"/>
            <w:tcBorders>
              <w:bottom w:val="single" w:sz="6" w:space="0" w:color="auto"/>
            </w:tcBorders>
            <w:tcMar>
              <w:left w:w="28" w:type="dxa"/>
              <w:right w:w="28" w:type="dxa"/>
            </w:tcMar>
            <w:vAlign w:val="bottom"/>
          </w:tcPr>
          <w:p w14:paraId="432FEA34" w14:textId="3E39DC4C" w:rsidR="00F7009D" w:rsidRPr="00164E5E" w:rsidRDefault="009D6872" w:rsidP="00F7009D">
            <w:pPr>
              <w:pStyle w:val="TabellRader"/>
              <w:keepNext/>
              <w:keepLines/>
              <w:spacing w:before="20" w:line="160" w:lineRule="exact"/>
            </w:pPr>
            <w:r w:rsidRPr="00164E5E">
              <w:t> </w:t>
            </w:r>
          </w:p>
        </w:tc>
        <w:tc>
          <w:tcPr>
            <w:tcW w:w="234" w:type="pct"/>
            <w:tcBorders>
              <w:bottom w:val="single" w:sz="6" w:space="0" w:color="auto"/>
            </w:tcBorders>
            <w:tcMar>
              <w:left w:w="28" w:type="dxa"/>
              <w:right w:w="28" w:type="dxa"/>
            </w:tcMar>
            <w:vAlign w:val="bottom"/>
          </w:tcPr>
          <w:p w14:paraId="2038AFCC" w14:textId="43C56796" w:rsidR="00F7009D" w:rsidRPr="00164E5E" w:rsidRDefault="009D6872" w:rsidP="00F7009D">
            <w:pPr>
              <w:pStyle w:val="TabellRader"/>
              <w:keepNext/>
              <w:keepLines/>
              <w:spacing w:before="20" w:line="160" w:lineRule="exact"/>
            </w:pPr>
            <w:r w:rsidRPr="00164E5E">
              <w:t> </w:t>
            </w:r>
          </w:p>
        </w:tc>
        <w:tc>
          <w:tcPr>
            <w:tcW w:w="234" w:type="pct"/>
            <w:tcBorders>
              <w:bottom w:val="single" w:sz="6" w:space="0" w:color="auto"/>
            </w:tcBorders>
            <w:tcMar>
              <w:left w:w="28" w:type="dxa"/>
              <w:right w:w="28" w:type="dxa"/>
            </w:tcMar>
            <w:vAlign w:val="bottom"/>
          </w:tcPr>
          <w:p w14:paraId="39BCF5F5" w14:textId="013C33E2" w:rsidR="00F7009D" w:rsidRPr="00164E5E" w:rsidRDefault="009D6872" w:rsidP="00F7009D">
            <w:pPr>
              <w:pStyle w:val="TabellRader"/>
              <w:keepNext/>
              <w:keepLines/>
              <w:spacing w:before="20" w:line="160" w:lineRule="exact"/>
            </w:pPr>
            <w:r w:rsidRPr="00164E5E">
              <w:t> </w:t>
            </w:r>
          </w:p>
        </w:tc>
        <w:tc>
          <w:tcPr>
            <w:tcW w:w="234" w:type="pct"/>
            <w:tcBorders>
              <w:bottom w:val="single" w:sz="6" w:space="0" w:color="auto"/>
            </w:tcBorders>
            <w:tcMar>
              <w:left w:w="28" w:type="dxa"/>
              <w:right w:w="28" w:type="dxa"/>
            </w:tcMar>
            <w:vAlign w:val="bottom"/>
          </w:tcPr>
          <w:p w14:paraId="21349178" w14:textId="5B0BBC9C" w:rsidR="00F7009D" w:rsidRPr="00164E5E" w:rsidRDefault="009D6872" w:rsidP="00F7009D">
            <w:pPr>
              <w:pStyle w:val="TabellRader"/>
              <w:keepNext/>
              <w:keepLines/>
              <w:spacing w:before="20" w:line="160" w:lineRule="exact"/>
            </w:pPr>
            <w:r w:rsidRPr="00164E5E">
              <w:t> </w:t>
            </w:r>
          </w:p>
        </w:tc>
        <w:tc>
          <w:tcPr>
            <w:tcW w:w="234" w:type="pct"/>
            <w:tcBorders>
              <w:bottom w:val="single" w:sz="6" w:space="0" w:color="auto"/>
            </w:tcBorders>
            <w:tcMar>
              <w:left w:w="28" w:type="dxa"/>
              <w:right w:w="28" w:type="dxa"/>
            </w:tcMar>
            <w:vAlign w:val="bottom"/>
          </w:tcPr>
          <w:p w14:paraId="78BD7DC9" w14:textId="45467A77" w:rsidR="00F7009D" w:rsidRPr="00164E5E" w:rsidRDefault="009D6872" w:rsidP="00F7009D">
            <w:pPr>
              <w:pStyle w:val="TabellRader"/>
              <w:keepNext/>
              <w:keepLines/>
              <w:spacing w:before="20" w:line="160" w:lineRule="exact"/>
            </w:pPr>
            <w:r w:rsidRPr="00164E5E">
              <w:t> </w:t>
            </w:r>
          </w:p>
        </w:tc>
        <w:tc>
          <w:tcPr>
            <w:tcW w:w="234" w:type="pct"/>
            <w:tcBorders>
              <w:bottom w:val="single" w:sz="6" w:space="0" w:color="auto"/>
            </w:tcBorders>
            <w:tcMar>
              <w:left w:w="28" w:type="dxa"/>
              <w:right w:w="28" w:type="dxa"/>
            </w:tcMar>
            <w:vAlign w:val="bottom"/>
          </w:tcPr>
          <w:p w14:paraId="188F7604" w14:textId="743830FC" w:rsidR="00F7009D" w:rsidRPr="00164E5E" w:rsidRDefault="009D6872" w:rsidP="00F7009D">
            <w:pPr>
              <w:pStyle w:val="TabellRader"/>
              <w:keepNext/>
              <w:keepLines/>
              <w:spacing w:before="20" w:line="160" w:lineRule="exact"/>
            </w:pPr>
            <w:r w:rsidRPr="00164E5E">
              <w:t> </w:t>
            </w:r>
          </w:p>
        </w:tc>
      </w:tr>
      <w:tr w:rsidR="00F7009D" w:rsidRPr="003F16F6" w14:paraId="20B0CC45" w14:textId="77777777" w:rsidTr="00F7009D">
        <w:tc>
          <w:tcPr>
            <w:tcW w:w="2659" w:type="pct"/>
            <w:tcBorders>
              <w:top w:val="single" w:sz="6" w:space="0" w:color="auto"/>
            </w:tcBorders>
            <w:tcMar>
              <w:left w:w="85" w:type="dxa"/>
              <w:right w:w="85" w:type="dxa"/>
            </w:tcMar>
            <w:vAlign w:val="bottom"/>
          </w:tcPr>
          <w:p w14:paraId="28C91333" w14:textId="77777777" w:rsidR="00F7009D" w:rsidRPr="003F16F6" w:rsidRDefault="009D6872" w:rsidP="00F7009D">
            <w:pPr>
              <w:pStyle w:val="TabellRader"/>
              <w:keepNext/>
              <w:keepLines/>
              <w:spacing w:before="20" w:line="160" w:lineRule="exact"/>
              <w:jc w:val="left"/>
              <w:rPr>
                <w:b/>
                <w:iCs/>
              </w:rPr>
            </w:pPr>
            <w:r w:rsidRPr="003F16F6">
              <w:rPr>
                <w:b/>
                <w:iCs/>
              </w:rPr>
              <w:t>Skatt på konsumtion</w:t>
            </w:r>
          </w:p>
        </w:tc>
        <w:tc>
          <w:tcPr>
            <w:tcW w:w="234" w:type="pct"/>
            <w:tcBorders>
              <w:top w:val="single" w:sz="6" w:space="0" w:color="auto"/>
            </w:tcBorders>
            <w:tcMar>
              <w:left w:w="28" w:type="dxa"/>
              <w:right w:w="28" w:type="dxa"/>
            </w:tcMar>
            <w:vAlign w:val="bottom"/>
          </w:tcPr>
          <w:p w14:paraId="44F24B71" w14:textId="74A2C8E2" w:rsidR="00F7009D" w:rsidRPr="00164E5E" w:rsidRDefault="009D6872" w:rsidP="00F7009D">
            <w:pPr>
              <w:pStyle w:val="TabellRader"/>
              <w:keepNext/>
              <w:keepLines/>
              <w:spacing w:before="20" w:line="160" w:lineRule="exact"/>
              <w:rPr>
                <w:b/>
              </w:rPr>
            </w:pPr>
            <w:r w:rsidRPr="00164E5E">
              <w:rPr>
                <w:b/>
              </w:rPr>
              <w:t>-0,1</w:t>
            </w:r>
          </w:p>
        </w:tc>
        <w:tc>
          <w:tcPr>
            <w:tcW w:w="234" w:type="pct"/>
            <w:tcBorders>
              <w:top w:val="single" w:sz="6" w:space="0" w:color="auto"/>
            </w:tcBorders>
            <w:tcMar>
              <w:left w:w="28" w:type="dxa"/>
              <w:right w:w="28" w:type="dxa"/>
            </w:tcMar>
            <w:vAlign w:val="bottom"/>
          </w:tcPr>
          <w:p w14:paraId="1E450592" w14:textId="68FD5658" w:rsidR="00F7009D" w:rsidRPr="00164E5E" w:rsidRDefault="009D6872" w:rsidP="00F7009D">
            <w:pPr>
              <w:pStyle w:val="TabellRader"/>
              <w:keepNext/>
              <w:keepLines/>
              <w:spacing w:before="20" w:line="160" w:lineRule="exact"/>
              <w:rPr>
                <w:b/>
              </w:rPr>
            </w:pPr>
            <w:r w:rsidRPr="00164E5E">
              <w:rPr>
                <w:b/>
              </w:rPr>
              <w:t>-0,2</w:t>
            </w:r>
          </w:p>
        </w:tc>
        <w:tc>
          <w:tcPr>
            <w:tcW w:w="234" w:type="pct"/>
            <w:tcBorders>
              <w:top w:val="single" w:sz="6" w:space="0" w:color="auto"/>
            </w:tcBorders>
            <w:tcMar>
              <w:left w:w="28" w:type="dxa"/>
              <w:right w:w="28" w:type="dxa"/>
            </w:tcMar>
            <w:vAlign w:val="bottom"/>
          </w:tcPr>
          <w:p w14:paraId="58F36B82" w14:textId="73D0712F" w:rsidR="00F7009D" w:rsidRPr="00164E5E" w:rsidRDefault="009D6872" w:rsidP="00F7009D">
            <w:pPr>
              <w:pStyle w:val="TabellRader"/>
              <w:keepNext/>
              <w:keepLines/>
              <w:spacing w:before="20" w:line="160" w:lineRule="exact"/>
              <w:rPr>
                <w:b/>
              </w:rPr>
            </w:pPr>
            <w:r w:rsidRPr="00164E5E">
              <w:rPr>
                <w:b/>
              </w:rPr>
              <w:t>-0,5</w:t>
            </w:r>
          </w:p>
        </w:tc>
        <w:tc>
          <w:tcPr>
            <w:tcW w:w="234" w:type="pct"/>
            <w:tcBorders>
              <w:top w:val="single" w:sz="6" w:space="0" w:color="auto"/>
            </w:tcBorders>
            <w:tcMar>
              <w:left w:w="28" w:type="dxa"/>
              <w:right w:w="28" w:type="dxa"/>
            </w:tcMar>
            <w:vAlign w:val="bottom"/>
          </w:tcPr>
          <w:p w14:paraId="0D704048" w14:textId="0CD7C4CE" w:rsidR="00F7009D" w:rsidRPr="00164E5E" w:rsidRDefault="009D6872" w:rsidP="00F7009D">
            <w:pPr>
              <w:pStyle w:val="TabellRader"/>
              <w:keepNext/>
              <w:keepLines/>
              <w:spacing w:before="20" w:line="160" w:lineRule="exact"/>
              <w:rPr>
                <w:b/>
              </w:rPr>
            </w:pPr>
            <w:r w:rsidRPr="00164E5E">
              <w:rPr>
                <w:b/>
              </w:rPr>
              <w:t>-4,5</w:t>
            </w:r>
          </w:p>
        </w:tc>
        <w:tc>
          <w:tcPr>
            <w:tcW w:w="234" w:type="pct"/>
            <w:tcBorders>
              <w:top w:val="single" w:sz="6" w:space="0" w:color="auto"/>
            </w:tcBorders>
            <w:tcMar>
              <w:left w:w="28" w:type="dxa"/>
              <w:right w:w="28" w:type="dxa"/>
            </w:tcMar>
            <w:vAlign w:val="bottom"/>
          </w:tcPr>
          <w:p w14:paraId="265ECCC5" w14:textId="0D822A93" w:rsidR="00F7009D" w:rsidRPr="00164E5E" w:rsidRDefault="009D6872" w:rsidP="00F7009D">
            <w:pPr>
              <w:pStyle w:val="TabellRader"/>
              <w:keepNext/>
              <w:keepLines/>
              <w:spacing w:before="20" w:line="160" w:lineRule="exact"/>
              <w:rPr>
                <w:b/>
              </w:rPr>
            </w:pPr>
            <w:r w:rsidRPr="00164E5E">
              <w:rPr>
                <w:b/>
              </w:rPr>
              <w:t>3,0</w:t>
            </w:r>
          </w:p>
        </w:tc>
        <w:tc>
          <w:tcPr>
            <w:tcW w:w="234" w:type="pct"/>
            <w:tcBorders>
              <w:top w:val="single" w:sz="6" w:space="0" w:color="auto"/>
            </w:tcBorders>
            <w:tcMar>
              <w:left w:w="28" w:type="dxa"/>
              <w:right w:w="28" w:type="dxa"/>
            </w:tcMar>
            <w:vAlign w:val="bottom"/>
          </w:tcPr>
          <w:p w14:paraId="1DE26767" w14:textId="2B631578" w:rsidR="00F7009D" w:rsidRPr="00164E5E" w:rsidRDefault="009D6872" w:rsidP="00F7009D">
            <w:pPr>
              <w:pStyle w:val="TabellRader"/>
              <w:keepNext/>
              <w:keepLines/>
              <w:spacing w:before="20" w:line="160" w:lineRule="exact"/>
              <w:rPr>
                <w:b/>
              </w:rPr>
            </w:pPr>
            <w:r w:rsidRPr="00164E5E">
              <w:rPr>
                <w:b/>
              </w:rPr>
              <w:t>1,0</w:t>
            </w:r>
          </w:p>
        </w:tc>
        <w:tc>
          <w:tcPr>
            <w:tcW w:w="234" w:type="pct"/>
            <w:tcBorders>
              <w:top w:val="single" w:sz="6" w:space="0" w:color="auto"/>
            </w:tcBorders>
            <w:tcMar>
              <w:left w:w="28" w:type="dxa"/>
              <w:right w:w="28" w:type="dxa"/>
            </w:tcMar>
            <w:vAlign w:val="bottom"/>
          </w:tcPr>
          <w:p w14:paraId="11A598FC" w14:textId="68195613" w:rsidR="00F7009D" w:rsidRPr="00164E5E" w:rsidRDefault="009D6872" w:rsidP="00F7009D">
            <w:pPr>
              <w:pStyle w:val="TabellRader"/>
              <w:keepNext/>
              <w:keepLines/>
              <w:spacing w:before="20" w:line="160" w:lineRule="exact"/>
              <w:rPr>
                <w:b/>
              </w:rPr>
            </w:pPr>
            <w:r w:rsidRPr="00164E5E">
              <w:rPr>
                <w:b/>
              </w:rPr>
              <w:t>1,1</w:t>
            </w:r>
          </w:p>
        </w:tc>
        <w:tc>
          <w:tcPr>
            <w:tcW w:w="234" w:type="pct"/>
            <w:tcBorders>
              <w:top w:val="single" w:sz="6" w:space="0" w:color="auto"/>
            </w:tcBorders>
            <w:tcMar>
              <w:left w:w="28" w:type="dxa"/>
              <w:right w:w="28" w:type="dxa"/>
            </w:tcMar>
            <w:vAlign w:val="bottom"/>
          </w:tcPr>
          <w:p w14:paraId="18EAC8BA" w14:textId="642EDB32" w:rsidR="00F7009D" w:rsidRPr="00164E5E" w:rsidRDefault="009D6872" w:rsidP="00F7009D">
            <w:pPr>
              <w:pStyle w:val="TabellRader"/>
              <w:keepNext/>
              <w:keepLines/>
              <w:spacing w:before="20" w:line="160" w:lineRule="exact"/>
              <w:rPr>
                <w:b/>
              </w:rPr>
            </w:pPr>
            <w:r w:rsidRPr="00164E5E">
              <w:rPr>
                <w:b/>
              </w:rPr>
              <w:t>0,6</w:t>
            </w:r>
          </w:p>
        </w:tc>
        <w:tc>
          <w:tcPr>
            <w:tcW w:w="234" w:type="pct"/>
            <w:tcBorders>
              <w:top w:val="single" w:sz="6" w:space="0" w:color="auto"/>
            </w:tcBorders>
            <w:tcMar>
              <w:left w:w="28" w:type="dxa"/>
              <w:right w:w="28" w:type="dxa"/>
            </w:tcMar>
            <w:vAlign w:val="bottom"/>
          </w:tcPr>
          <w:p w14:paraId="02233E7F" w14:textId="1D6132DF" w:rsidR="00F7009D" w:rsidRPr="00164E5E" w:rsidRDefault="009D6872" w:rsidP="00F7009D">
            <w:pPr>
              <w:pStyle w:val="TabellRader"/>
              <w:keepNext/>
              <w:keepLines/>
              <w:spacing w:before="20" w:line="160" w:lineRule="exact"/>
              <w:rPr>
                <w:b/>
              </w:rPr>
            </w:pPr>
            <w:r w:rsidRPr="00164E5E">
              <w:rPr>
                <w:b/>
              </w:rPr>
              <w:t>0,0</w:t>
            </w:r>
          </w:p>
        </w:tc>
        <w:tc>
          <w:tcPr>
            <w:tcW w:w="234" w:type="pct"/>
            <w:tcBorders>
              <w:top w:val="single" w:sz="6" w:space="0" w:color="auto"/>
            </w:tcBorders>
            <w:tcMar>
              <w:left w:w="28" w:type="dxa"/>
              <w:right w:w="28" w:type="dxa"/>
            </w:tcMar>
            <w:vAlign w:val="bottom"/>
          </w:tcPr>
          <w:p w14:paraId="1D214716" w14:textId="77CA8FD5" w:rsidR="00F7009D" w:rsidRPr="00164E5E" w:rsidRDefault="009D6872" w:rsidP="00F7009D">
            <w:pPr>
              <w:pStyle w:val="TabellRader"/>
              <w:keepNext/>
              <w:keepLines/>
              <w:spacing w:before="20" w:line="160" w:lineRule="exact"/>
              <w:rPr>
                <w:b/>
              </w:rPr>
            </w:pPr>
            <w:r w:rsidRPr="00164E5E">
              <w:rPr>
                <w:b/>
              </w:rPr>
              <w:t>0,0</w:t>
            </w:r>
          </w:p>
        </w:tc>
      </w:tr>
      <w:tr w:rsidR="00F7009D" w:rsidRPr="003F16F6" w14:paraId="5F55DDA3" w14:textId="77777777" w:rsidTr="00F7009D">
        <w:tc>
          <w:tcPr>
            <w:tcW w:w="2659" w:type="pct"/>
            <w:tcMar>
              <w:left w:w="85" w:type="dxa"/>
              <w:right w:w="85" w:type="dxa"/>
            </w:tcMar>
            <w:vAlign w:val="bottom"/>
          </w:tcPr>
          <w:p w14:paraId="3999432A" w14:textId="77777777" w:rsidR="00F7009D" w:rsidRPr="003F16F6" w:rsidRDefault="009D6872" w:rsidP="00F7009D">
            <w:pPr>
              <w:pStyle w:val="TabellRader"/>
              <w:keepNext/>
              <w:keepLines/>
              <w:spacing w:before="20" w:line="160" w:lineRule="exact"/>
              <w:jc w:val="left"/>
              <w:rPr>
                <w:i/>
              </w:rPr>
            </w:pPr>
            <w:r w:rsidRPr="003F16F6">
              <w:rPr>
                <w:i/>
              </w:rPr>
              <w:t xml:space="preserve">  Mervärdesskatt</w:t>
            </w:r>
          </w:p>
        </w:tc>
        <w:tc>
          <w:tcPr>
            <w:tcW w:w="234" w:type="pct"/>
            <w:tcMar>
              <w:left w:w="28" w:type="dxa"/>
              <w:right w:w="28" w:type="dxa"/>
            </w:tcMar>
            <w:vAlign w:val="bottom"/>
          </w:tcPr>
          <w:p w14:paraId="47B282C4" w14:textId="703E8883"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264F713F" w14:textId="0DD78BAD"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50B841C5" w14:textId="6A3513E1"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47C01222" w14:textId="298ABAC9" w:rsidR="00F7009D" w:rsidRPr="00164E5E" w:rsidRDefault="009D6872" w:rsidP="00F7009D">
            <w:pPr>
              <w:pStyle w:val="TabellRader"/>
              <w:keepNext/>
              <w:keepLines/>
              <w:spacing w:before="20" w:line="160" w:lineRule="exact"/>
              <w:rPr>
                <w:i/>
              </w:rPr>
            </w:pPr>
            <w:r w:rsidRPr="00164E5E">
              <w:rPr>
                <w:i/>
              </w:rPr>
              <w:t>-5,4</w:t>
            </w:r>
          </w:p>
        </w:tc>
        <w:tc>
          <w:tcPr>
            <w:tcW w:w="234" w:type="pct"/>
            <w:tcMar>
              <w:left w:w="28" w:type="dxa"/>
              <w:right w:w="28" w:type="dxa"/>
            </w:tcMar>
            <w:vAlign w:val="bottom"/>
          </w:tcPr>
          <w:p w14:paraId="2E848DF3" w14:textId="27962597" w:rsidR="00F7009D" w:rsidRPr="00164E5E" w:rsidRDefault="009D6872" w:rsidP="00F7009D">
            <w:pPr>
              <w:pStyle w:val="TabellRader"/>
              <w:keepNext/>
              <w:keepLines/>
              <w:spacing w:before="20" w:line="160" w:lineRule="exact"/>
              <w:rPr>
                <w:i/>
              </w:rPr>
            </w:pPr>
            <w:r w:rsidRPr="00164E5E">
              <w:rPr>
                <w:i/>
              </w:rPr>
              <w:t>0,5</w:t>
            </w:r>
          </w:p>
        </w:tc>
        <w:tc>
          <w:tcPr>
            <w:tcW w:w="234" w:type="pct"/>
            <w:tcMar>
              <w:left w:w="28" w:type="dxa"/>
              <w:right w:w="28" w:type="dxa"/>
            </w:tcMar>
            <w:vAlign w:val="bottom"/>
          </w:tcPr>
          <w:p w14:paraId="2E4676D3" w14:textId="41F0D924" w:rsidR="00F7009D" w:rsidRPr="00164E5E" w:rsidRDefault="009D6872" w:rsidP="00F7009D">
            <w:pPr>
              <w:pStyle w:val="TabellRader"/>
              <w:keepNext/>
              <w:keepLines/>
              <w:spacing w:before="20" w:line="160" w:lineRule="exact"/>
              <w:rPr>
                <w:i/>
              </w:rPr>
            </w:pPr>
            <w:r w:rsidRPr="00164E5E">
              <w:rPr>
                <w:i/>
              </w:rPr>
              <w:t>-0,1</w:t>
            </w:r>
          </w:p>
        </w:tc>
        <w:tc>
          <w:tcPr>
            <w:tcW w:w="234" w:type="pct"/>
            <w:tcMar>
              <w:left w:w="28" w:type="dxa"/>
              <w:right w:w="28" w:type="dxa"/>
            </w:tcMar>
            <w:vAlign w:val="bottom"/>
          </w:tcPr>
          <w:p w14:paraId="6049446F" w14:textId="23CF8A7C" w:rsidR="00F7009D" w:rsidRPr="00164E5E" w:rsidRDefault="009D6872" w:rsidP="00F7009D">
            <w:pPr>
              <w:pStyle w:val="TabellRader"/>
              <w:keepNext/>
              <w:keepLines/>
              <w:spacing w:before="20" w:line="160" w:lineRule="exact"/>
              <w:rPr>
                <w:i/>
              </w:rPr>
            </w:pPr>
            <w:r w:rsidRPr="00164E5E">
              <w:rPr>
                <w:i/>
              </w:rPr>
              <w:t>-0,1</w:t>
            </w:r>
          </w:p>
        </w:tc>
        <w:tc>
          <w:tcPr>
            <w:tcW w:w="234" w:type="pct"/>
            <w:tcMar>
              <w:left w:w="28" w:type="dxa"/>
              <w:right w:w="28" w:type="dxa"/>
            </w:tcMar>
            <w:vAlign w:val="bottom"/>
          </w:tcPr>
          <w:p w14:paraId="75D3309C" w14:textId="6922AFE8"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41FCCC27" w14:textId="49341669" w:rsidR="00F7009D" w:rsidRPr="00164E5E" w:rsidRDefault="009D6872" w:rsidP="00F7009D">
            <w:pPr>
              <w:pStyle w:val="TabellRader"/>
              <w:keepNext/>
              <w:keepLines/>
              <w:spacing w:before="20" w:line="160" w:lineRule="exact"/>
              <w:rPr>
                <w:i/>
              </w:rPr>
            </w:pPr>
            <w:r w:rsidRPr="00164E5E">
              <w:rPr>
                <w:i/>
              </w:rPr>
              <w:t>0,0</w:t>
            </w:r>
          </w:p>
        </w:tc>
        <w:tc>
          <w:tcPr>
            <w:tcW w:w="234" w:type="pct"/>
            <w:tcMar>
              <w:left w:w="28" w:type="dxa"/>
              <w:right w:w="28" w:type="dxa"/>
            </w:tcMar>
            <w:vAlign w:val="bottom"/>
          </w:tcPr>
          <w:p w14:paraId="1A30DB32" w14:textId="6043C1A5" w:rsidR="00F7009D" w:rsidRPr="00164E5E" w:rsidRDefault="00F7009D" w:rsidP="00F7009D">
            <w:pPr>
              <w:pStyle w:val="TabellRader"/>
              <w:keepNext/>
              <w:keepLines/>
              <w:spacing w:before="20" w:line="160" w:lineRule="exact"/>
              <w:rPr>
                <w:i/>
              </w:rPr>
            </w:pPr>
          </w:p>
        </w:tc>
      </w:tr>
      <w:tr w:rsidR="00F7009D" w:rsidRPr="003F16F6" w14:paraId="5F2A7E11" w14:textId="77777777" w:rsidTr="00F7009D">
        <w:tc>
          <w:tcPr>
            <w:tcW w:w="2659" w:type="pct"/>
            <w:tcMar>
              <w:left w:w="85" w:type="dxa"/>
              <w:right w:w="85" w:type="dxa"/>
            </w:tcMar>
            <w:vAlign w:val="bottom"/>
          </w:tcPr>
          <w:p w14:paraId="7C249333" w14:textId="741A108B" w:rsidR="00F7009D" w:rsidRPr="003F16F6" w:rsidRDefault="009D6872" w:rsidP="00F7009D">
            <w:pPr>
              <w:pStyle w:val="TabellRader"/>
              <w:keepNext/>
              <w:keepLines/>
              <w:spacing w:before="20" w:line="160" w:lineRule="exact"/>
              <w:jc w:val="left"/>
            </w:pPr>
            <w:r w:rsidRPr="003F16F6">
              <w:t xml:space="preserve">    </w:t>
            </w:r>
            <w:r>
              <w:t>Förändrad hantering av mervärdesskatt på import</w:t>
            </w:r>
          </w:p>
        </w:tc>
        <w:tc>
          <w:tcPr>
            <w:tcW w:w="234" w:type="pct"/>
            <w:tcMar>
              <w:left w:w="28" w:type="dxa"/>
              <w:right w:w="28" w:type="dxa"/>
            </w:tcMar>
            <w:vAlign w:val="bottom"/>
          </w:tcPr>
          <w:p w14:paraId="222FF554"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4E35D47"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17E2464"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F46E1A1"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D4A9408" w14:textId="2268CF0E"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11E001A"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6F6AF66" w14:textId="0BD8B095"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20B3C09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AF0F15F"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8689509" w14:textId="77777777" w:rsidR="00F7009D" w:rsidRPr="00164E5E" w:rsidRDefault="00F7009D" w:rsidP="00F7009D">
            <w:pPr>
              <w:pStyle w:val="TabellRader"/>
              <w:keepNext/>
              <w:keepLines/>
              <w:spacing w:before="20" w:line="160" w:lineRule="exact"/>
            </w:pPr>
          </w:p>
        </w:tc>
      </w:tr>
      <w:tr w:rsidR="00F7009D" w:rsidRPr="003F16F6" w14:paraId="1033D27F" w14:textId="77777777" w:rsidTr="00F7009D">
        <w:tc>
          <w:tcPr>
            <w:tcW w:w="2659" w:type="pct"/>
            <w:tcMar>
              <w:left w:w="85" w:type="dxa"/>
              <w:right w:w="85" w:type="dxa"/>
            </w:tcMar>
            <w:vAlign w:val="bottom"/>
          </w:tcPr>
          <w:p w14:paraId="7C333F7E" w14:textId="45EF112E" w:rsidR="00F7009D" w:rsidRPr="003F16F6" w:rsidRDefault="009D6872" w:rsidP="00F7009D">
            <w:pPr>
              <w:pStyle w:val="TabellRader"/>
              <w:keepNext/>
              <w:keepLines/>
              <w:spacing w:before="20" w:line="160" w:lineRule="exact"/>
              <w:jc w:val="left"/>
            </w:pPr>
            <w:r w:rsidRPr="003F16F6">
              <w:t xml:space="preserve">    Sänkt skatt på restaurang- och cateringtjänster</w:t>
            </w:r>
          </w:p>
        </w:tc>
        <w:tc>
          <w:tcPr>
            <w:tcW w:w="234" w:type="pct"/>
            <w:tcMar>
              <w:left w:w="28" w:type="dxa"/>
              <w:right w:w="28" w:type="dxa"/>
            </w:tcMar>
            <w:vAlign w:val="bottom"/>
          </w:tcPr>
          <w:p w14:paraId="5517C580"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C009B97"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E5DAC67"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AAB95E7" w14:textId="42D131C5" w:rsidR="00F7009D" w:rsidRPr="00164E5E" w:rsidRDefault="009D6872" w:rsidP="00F7009D">
            <w:pPr>
              <w:pStyle w:val="TabellRader"/>
              <w:keepNext/>
              <w:keepLines/>
              <w:spacing w:before="20" w:line="160" w:lineRule="exact"/>
            </w:pPr>
            <w:r>
              <w:t>-5,4</w:t>
            </w:r>
          </w:p>
        </w:tc>
        <w:tc>
          <w:tcPr>
            <w:tcW w:w="234" w:type="pct"/>
            <w:tcMar>
              <w:left w:w="28" w:type="dxa"/>
              <w:right w:w="28" w:type="dxa"/>
            </w:tcMar>
            <w:vAlign w:val="bottom"/>
          </w:tcPr>
          <w:p w14:paraId="63A29861"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FBCBCCB"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6A3A5BE"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F1A3660"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BA4DE3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EEE8A13" w14:textId="77777777" w:rsidR="00F7009D" w:rsidRPr="00164E5E" w:rsidRDefault="00F7009D" w:rsidP="00F7009D">
            <w:pPr>
              <w:pStyle w:val="TabellRader"/>
              <w:keepNext/>
              <w:keepLines/>
              <w:spacing w:before="20" w:line="160" w:lineRule="exact"/>
            </w:pPr>
          </w:p>
        </w:tc>
      </w:tr>
      <w:tr w:rsidR="00F7009D" w:rsidRPr="003F16F6" w14:paraId="7CCF1D58" w14:textId="77777777" w:rsidTr="00F7009D">
        <w:tc>
          <w:tcPr>
            <w:tcW w:w="2659" w:type="pct"/>
            <w:tcMar>
              <w:left w:w="85" w:type="dxa"/>
              <w:right w:w="85" w:type="dxa"/>
            </w:tcMar>
            <w:vAlign w:val="bottom"/>
          </w:tcPr>
          <w:p w14:paraId="2F1F1294" w14:textId="77777777" w:rsidR="00F7009D" w:rsidRPr="003F16F6" w:rsidRDefault="009D6872" w:rsidP="00F7009D">
            <w:pPr>
              <w:pStyle w:val="TabellRader"/>
              <w:keepNext/>
              <w:keepLines/>
              <w:spacing w:before="20" w:line="160" w:lineRule="exact"/>
              <w:jc w:val="left"/>
            </w:pPr>
            <w:r w:rsidRPr="003F16F6">
              <w:t xml:space="preserve">    Övrigt</w:t>
            </w:r>
          </w:p>
        </w:tc>
        <w:tc>
          <w:tcPr>
            <w:tcW w:w="234" w:type="pct"/>
            <w:tcMar>
              <w:left w:w="28" w:type="dxa"/>
              <w:right w:w="28" w:type="dxa"/>
            </w:tcMar>
            <w:vAlign w:val="bottom"/>
          </w:tcPr>
          <w:p w14:paraId="56187355" w14:textId="3C298AE2"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030D6D3B" w14:textId="4B6C145D"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52432BF" w14:textId="4565E028"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48BB99B6" w14:textId="5BD14ABF"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004C12B" w14:textId="117A1983" w:rsidR="00F7009D" w:rsidRPr="00164E5E" w:rsidRDefault="009D6872" w:rsidP="00F7009D">
            <w:pPr>
              <w:pStyle w:val="TabellRader"/>
              <w:keepNext/>
              <w:keepLines/>
              <w:spacing w:before="20" w:line="160" w:lineRule="exact"/>
            </w:pPr>
            <w:r>
              <w:t>0,5</w:t>
            </w:r>
          </w:p>
        </w:tc>
        <w:tc>
          <w:tcPr>
            <w:tcW w:w="234" w:type="pct"/>
            <w:tcMar>
              <w:left w:w="28" w:type="dxa"/>
              <w:right w:w="28" w:type="dxa"/>
            </w:tcMar>
            <w:vAlign w:val="bottom"/>
          </w:tcPr>
          <w:p w14:paraId="31737799" w14:textId="49654154"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35BFEE6B" w14:textId="185E85CA"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1F2A3D70" w14:textId="7FD350A9"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3283BEDD"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33E0193" w14:textId="77777777" w:rsidR="00F7009D" w:rsidRPr="00164E5E" w:rsidRDefault="00F7009D" w:rsidP="00F7009D">
            <w:pPr>
              <w:pStyle w:val="TabellRader"/>
              <w:keepNext/>
              <w:keepLines/>
              <w:spacing w:before="20" w:line="160" w:lineRule="exact"/>
            </w:pPr>
          </w:p>
        </w:tc>
      </w:tr>
      <w:tr w:rsidR="00F7009D" w:rsidRPr="003F16F6" w14:paraId="40F1BA1E" w14:textId="77777777" w:rsidTr="00F7009D">
        <w:tc>
          <w:tcPr>
            <w:tcW w:w="2659" w:type="pct"/>
            <w:tcMar>
              <w:left w:w="85" w:type="dxa"/>
              <w:right w:w="85" w:type="dxa"/>
            </w:tcMar>
            <w:vAlign w:val="bottom"/>
          </w:tcPr>
          <w:p w14:paraId="30A5BAF9" w14:textId="77777777" w:rsidR="00F7009D" w:rsidRPr="003F16F6" w:rsidRDefault="009D6872" w:rsidP="00F7009D">
            <w:pPr>
              <w:pStyle w:val="TabellRader"/>
              <w:keepNext/>
              <w:keepLines/>
              <w:spacing w:before="20" w:line="160" w:lineRule="exact"/>
              <w:jc w:val="left"/>
              <w:rPr>
                <w:i/>
              </w:rPr>
            </w:pPr>
            <w:r w:rsidRPr="003F16F6">
              <w:rPr>
                <w:i/>
              </w:rPr>
              <w:t xml:space="preserve">  Skatt på energi och miljö</w:t>
            </w:r>
          </w:p>
        </w:tc>
        <w:tc>
          <w:tcPr>
            <w:tcW w:w="234" w:type="pct"/>
            <w:tcMar>
              <w:left w:w="28" w:type="dxa"/>
              <w:right w:w="28" w:type="dxa"/>
            </w:tcMar>
            <w:vAlign w:val="bottom"/>
          </w:tcPr>
          <w:p w14:paraId="6102B28E" w14:textId="35AC89BB" w:rsidR="00F7009D" w:rsidRPr="00164E5E" w:rsidRDefault="009D6872" w:rsidP="00F7009D">
            <w:pPr>
              <w:pStyle w:val="TabellRader"/>
              <w:keepNext/>
              <w:keepLines/>
              <w:spacing w:before="20" w:line="160" w:lineRule="exact"/>
              <w:rPr>
                <w:i/>
              </w:rPr>
            </w:pPr>
            <w:r w:rsidRPr="00164E5E">
              <w:rPr>
                <w:i/>
              </w:rPr>
              <w:t>-0,1</w:t>
            </w:r>
          </w:p>
        </w:tc>
        <w:tc>
          <w:tcPr>
            <w:tcW w:w="234" w:type="pct"/>
            <w:tcMar>
              <w:left w:w="28" w:type="dxa"/>
              <w:right w:w="28" w:type="dxa"/>
            </w:tcMar>
            <w:vAlign w:val="bottom"/>
          </w:tcPr>
          <w:p w14:paraId="3F88D218" w14:textId="429B2110" w:rsidR="00F7009D" w:rsidRPr="00164E5E" w:rsidRDefault="009D6872" w:rsidP="00F7009D">
            <w:pPr>
              <w:pStyle w:val="TabellRader"/>
              <w:keepNext/>
              <w:keepLines/>
              <w:spacing w:before="20" w:line="160" w:lineRule="exact"/>
              <w:rPr>
                <w:i/>
              </w:rPr>
            </w:pPr>
            <w:r w:rsidRPr="00164E5E">
              <w:rPr>
                <w:i/>
              </w:rPr>
              <w:t>-0,1</w:t>
            </w:r>
          </w:p>
        </w:tc>
        <w:tc>
          <w:tcPr>
            <w:tcW w:w="234" w:type="pct"/>
            <w:tcMar>
              <w:left w:w="28" w:type="dxa"/>
              <w:right w:w="28" w:type="dxa"/>
            </w:tcMar>
            <w:vAlign w:val="bottom"/>
          </w:tcPr>
          <w:p w14:paraId="7EF0BAC2" w14:textId="2792290E" w:rsidR="00F7009D" w:rsidRPr="00164E5E" w:rsidRDefault="009D6872" w:rsidP="00F7009D">
            <w:pPr>
              <w:pStyle w:val="TabellRader"/>
              <w:keepNext/>
              <w:keepLines/>
              <w:spacing w:before="20" w:line="160" w:lineRule="exact"/>
              <w:rPr>
                <w:i/>
              </w:rPr>
            </w:pPr>
            <w:r w:rsidRPr="00164E5E">
              <w:rPr>
                <w:i/>
              </w:rPr>
              <w:t>0,7</w:t>
            </w:r>
          </w:p>
        </w:tc>
        <w:tc>
          <w:tcPr>
            <w:tcW w:w="234" w:type="pct"/>
            <w:tcMar>
              <w:left w:w="28" w:type="dxa"/>
              <w:right w:w="28" w:type="dxa"/>
            </w:tcMar>
            <w:vAlign w:val="bottom"/>
          </w:tcPr>
          <w:p w14:paraId="74398EB9" w14:textId="34ABFDA6" w:rsidR="00F7009D" w:rsidRPr="00164E5E" w:rsidRDefault="009D6872" w:rsidP="00F7009D">
            <w:pPr>
              <w:pStyle w:val="TabellRader"/>
              <w:keepNext/>
              <w:keepLines/>
              <w:spacing w:before="20" w:line="160" w:lineRule="exact"/>
              <w:rPr>
                <w:i/>
              </w:rPr>
            </w:pPr>
            <w:r w:rsidRPr="00164E5E">
              <w:rPr>
                <w:i/>
              </w:rPr>
              <w:t>0,1</w:t>
            </w:r>
          </w:p>
        </w:tc>
        <w:tc>
          <w:tcPr>
            <w:tcW w:w="234" w:type="pct"/>
            <w:tcMar>
              <w:left w:w="28" w:type="dxa"/>
              <w:right w:w="28" w:type="dxa"/>
            </w:tcMar>
            <w:vAlign w:val="bottom"/>
          </w:tcPr>
          <w:p w14:paraId="5F253EC6" w14:textId="24F9E4DF" w:rsidR="00F7009D" w:rsidRPr="00164E5E" w:rsidRDefault="009D6872" w:rsidP="00F7009D">
            <w:pPr>
              <w:pStyle w:val="TabellRader"/>
              <w:keepNext/>
              <w:keepLines/>
              <w:spacing w:before="20" w:line="160" w:lineRule="exact"/>
              <w:rPr>
                <w:i/>
              </w:rPr>
            </w:pPr>
            <w:r w:rsidRPr="00164E5E">
              <w:rPr>
                <w:i/>
              </w:rPr>
              <w:t>2,3</w:t>
            </w:r>
          </w:p>
        </w:tc>
        <w:tc>
          <w:tcPr>
            <w:tcW w:w="234" w:type="pct"/>
            <w:tcMar>
              <w:left w:w="28" w:type="dxa"/>
              <w:right w:w="28" w:type="dxa"/>
            </w:tcMar>
            <w:vAlign w:val="bottom"/>
          </w:tcPr>
          <w:p w14:paraId="32E61D9A" w14:textId="77A836E0" w:rsidR="00F7009D" w:rsidRPr="00164E5E" w:rsidRDefault="009D6872" w:rsidP="00F7009D">
            <w:pPr>
              <w:pStyle w:val="TabellRader"/>
              <w:keepNext/>
              <w:keepLines/>
              <w:spacing w:before="20" w:line="160" w:lineRule="exact"/>
              <w:rPr>
                <w:i/>
              </w:rPr>
            </w:pPr>
            <w:r w:rsidRPr="00164E5E">
              <w:rPr>
                <w:i/>
              </w:rPr>
              <w:t>0,5</w:t>
            </w:r>
          </w:p>
        </w:tc>
        <w:tc>
          <w:tcPr>
            <w:tcW w:w="234" w:type="pct"/>
            <w:tcMar>
              <w:left w:w="28" w:type="dxa"/>
              <w:right w:w="28" w:type="dxa"/>
            </w:tcMar>
            <w:vAlign w:val="bottom"/>
          </w:tcPr>
          <w:p w14:paraId="410A7775" w14:textId="52E5A288" w:rsidR="00F7009D" w:rsidRPr="00164E5E" w:rsidRDefault="009D6872" w:rsidP="00F7009D">
            <w:pPr>
              <w:pStyle w:val="TabellRader"/>
              <w:keepNext/>
              <w:keepLines/>
              <w:spacing w:before="20" w:line="160" w:lineRule="exact"/>
              <w:rPr>
                <w:i/>
              </w:rPr>
            </w:pPr>
            <w:r w:rsidRPr="00164E5E">
              <w:rPr>
                <w:i/>
              </w:rPr>
              <w:t>1,2</w:t>
            </w:r>
          </w:p>
        </w:tc>
        <w:tc>
          <w:tcPr>
            <w:tcW w:w="234" w:type="pct"/>
            <w:tcMar>
              <w:left w:w="28" w:type="dxa"/>
              <w:right w:w="28" w:type="dxa"/>
            </w:tcMar>
            <w:vAlign w:val="bottom"/>
          </w:tcPr>
          <w:p w14:paraId="4995AD87" w14:textId="6086526E" w:rsidR="00F7009D" w:rsidRPr="00164E5E" w:rsidRDefault="009D6872" w:rsidP="00F7009D">
            <w:pPr>
              <w:pStyle w:val="TabellRader"/>
              <w:keepNext/>
              <w:keepLines/>
              <w:spacing w:before="20" w:line="160" w:lineRule="exact"/>
              <w:rPr>
                <w:i/>
              </w:rPr>
            </w:pPr>
            <w:r w:rsidRPr="00164E5E">
              <w:rPr>
                <w:i/>
              </w:rPr>
              <w:t>-0,1</w:t>
            </w:r>
          </w:p>
        </w:tc>
        <w:tc>
          <w:tcPr>
            <w:tcW w:w="234" w:type="pct"/>
            <w:tcMar>
              <w:left w:w="28" w:type="dxa"/>
              <w:right w:w="28" w:type="dxa"/>
            </w:tcMar>
            <w:vAlign w:val="bottom"/>
          </w:tcPr>
          <w:p w14:paraId="0E2EEEB6" w14:textId="3A0EC9B7" w:rsidR="00F7009D" w:rsidRPr="00164E5E" w:rsidRDefault="00F7009D" w:rsidP="00F7009D">
            <w:pPr>
              <w:pStyle w:val="TabellRader"/>
              <w:keepNext/>
              <w:keepLines/>
              <w:spacing w:before="20" w:line="160" w:lineRule="exact"/>
              <w:rPr>
                <w:i/>
              </w:rPr>
            </w:pPr>
          </w:p>
        </w:tc>
        <w:tc>
          <w:tcPr>
            <w:tcW w:w="234" w:type="pct"/>
            <w:tcMar>
              <w:left w:w="28" w:type="dxa"/>
              <w:right w:w="28" w:type="dxa"/>
            </w:tcMar>
            <w:vAlign w:val="bottom"/>
          </w:tcPr>
          <w:p w14:paraId="3988675A" w14:textId="645D3151" w:rsidR="00F7009D" w:rsidRPr="00164E5E" w:rsidRDefault="00F7009D" w:rsidP="00F7009D">
            <w:pPr>
              <w:pStyle w:val="TabellRader"/>
              <w:keepNext/>
              <w:keepLines/>
              <w:spacing w:before="20" w:line="160" w:lineRule="exact"/>
              <w:rPr>
                <w:i/>
              </w:rPr>
            </w:pPr>
          </w:p>
        </w:tc>
      </w:tr>
      <w:tr w:rsidR="00F7009D" w:rsidRPr="003F16F6" w14:paraId="2E4B33F1" w14:textId="77777777" w:rsidTr="00F7009D">
        <w:tc>
          <w:tcPr>
            <w:tcW w:w="2659" w:type="pct"/>
            <w:tcMar>
              <w:left w:w="85" w:type="dxa"/>
              <w:right w:w="85" w:type="dxa"/>
            </w:tcMar>
            <w:vAlign w:val="bottom"/>
          </w:tcPr>
          <w:p w14:paraId="147DE33F" w14:textId="77777777" w:rsidR="00F7009D" w:rsidRPr="003F16F6" w:rsidRDefault="009D6872" w:rsidP="00F7009D">
            <w:pPr>
              <w:pStyle w:val="TabellRader"/>
              <w:keepNext/>
              <w:keepLines/>
              <w:spacing w:before="20" w:line="160" w:lineRule="exact"/>
              <w:jc w:val="left"/>
            </w:pPr>
            <w:r w:rsidRPr="003F16F6">
              <w:t xml:space="preserve">    Energiskatt</w:t>
            </w:r>
          </w:p>
        </w:tc>
        <w:tc>
          <w:tcPr>
            <w:tcW w:w="234" w:type="pct"/>
            <w:tcMar>
              <w:left w:w="28" w:type="dxa"/>
              <w:right w:w="28" w:type="dxa"/>
            </w:tcMar>
            <w:vAlign w:val="bottom"/>
          </w:tcPr>
          <w:p w14:paraId="3C83B344" w14:textId="7368D682"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23810734" w14:textId="7690D616"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27FE2504" w14:textId="0882AE6C" w:rsidR="00F7009D" w:rsidRPr="00164E5E" w:rsidRDefault="009D6872" w:rsidP="00F7009D">
            <w:pPr>
              <w:pStyle w:val="TabellRader"/>
              <w:keepNext/>
              <w:keepLines/>
              <w:spacing w:before="20" w:line="160" w:lineRule="exact"/>
            </w:pPr>
            <w:r>
              <w:t>0,9</w:t>
            </w:r>
          </w:p>
        </w:tc>
        <w:tc>
          <w:tcPr>
            <w:tcW w:w="234" w:type="pct"/>
            <w:tcMar>
              <w:left w:w="28" w:type="dxa"/>
              <w:right w:w="28" w:type="dxa"/>
            </w:tcMar>
            <w:vAlign w:val="bottom"/>
          </w:tcPr>
          <w:p w14:paraId="5BDEDD19" w14:textId="6C9644D0"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FD4EF56" w14:textId="37B341C4" w:rsidR="00F7009D" w:rsidRPr="00164E5E" w:rsidRDefault="009D6872" w:rsidP="00F7009D">
            <w:pPr>
              <w:pStyle w:val="TabellRader"/>
              <w:keepNext/>
              <w:keepLines/>
              <w:spacing w:before="20" w:line="160" w:lineRule="exact"/>
            </w:pPr>
            <w:r>
              <w:t>1,1</w:t>
            </w:r>
          </w:p>
        </w:tc>
        <w:tc>
          <w:tcPr>
            <w:tcW w:w="234" w:type="pct"/>
            <w:tcMar>
              <w:left w:w="28" w:type="dxa"/>
              <w:right w:w="28" w:type="dxa"/>
            </w:tcMar>
            <w:vAlign w:val="bottom"/>
          </w:tcPr>
          <w:p w14:paraId="76EE7541" w14:textId="4F205AF8" w:rsidR="00F7009D" w:rsidRPr="00164E5E" w:rsidRDefault="009D6872" w:rsidP="00F7009D">
            <w:pPr>
              <w:pStyle w:val="TabellRader"/>
              <w:keepNext/>
              <w:keepLines/>
              <w:spacing w:before="20" w:line="160" w:lineRule="exact"/>
            </w:pPr>
            <w:r>
              <w:t>0,5</w:t>
            </w:r>
          </w:p>
        </w:tc>
        <w:tc>
          <w:tcPr>
            <w:tcW w:w="234" w:type="pct"/>
            <w:tcMar>
              <w:left w:w="28" w:type="dxa"/>
              <w:right w:w="28" w:type="dxa"/>
            </w:tcMar>
            <w:vAlign w:val="bottom"/>
          </w:tcPr>
          <w:p w14:paraId="3515359A" w14:textId="13EB0960"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09B61982" w14:textId="5B0DCA3A"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29FD4B6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54334BD" w14:textId="77777777" w:rsidR="00F7009D" w:rsidRPr="00164E5E" w:rsidRDefault="00F7009D" w:rsidP="00F7009D">
            <w:pPr>
              <w:pStyle w:val="TabellRader"/>
              <w:keepNext/>
              <w:keepLines/>
              <w:spacing w:before="20" w:line="160" w:lineRule="exact"/>
            </w:pPr>
          </w:p>
        </w:tc>
      </w:tr>
      <w:tr w:rsidR="00F7009D" w:rsidRPr="003F16F6" w14:paraId="03E5FB95" w14:textId="77777777" w:rsidTr="00F7009D">
        <w:tc>
          <w:tcPr>
            <w:tcW w:w="2659" w:type="pct"/>
            <w:tcMar>
              <w:left w:w="85" w:type="dxa"/>
              <w:right w:w="85" w:type="dxa"/>
            </w:tcMar>
            <w:vAlign w:val="bottom"/>
          </w:tcPr>
          <w:p w14:paraId="16147301" w14:textId="77777777" w:rsidR="00F7009D" w:rsidRPr="003F16F6" w:rsidRDefault="009D6872" w:rsidP="00F7009D">
            <w:pPr>
              <w:pStyle w:val="TabellRader"/>
              <w:keepNext/>
              <w:keepLines/>
              <w:spacing w:before="20" w:line="160" w:lineRule="exact"/>
              <w:jc w:val="left"/>
            </w:pPr>
            <w:r w:rsidRPr="003F16F6">
              <w:t xml:space="preserve">    Koldioxidskatt</w:t>
            </w:r>
          </w:p>
        </w:tc>
        <w:tc>
          <w:tcPr>
            <w:tcW w:w="234" w:type="pct"/>
            <w:tcMar>
              <w:left w:w="28" w:type="dxa"/>
              <w:right w:w="28" w:type="dxa"/>
            </w:tcMar>
            <w:vAlign w:val="bottom"/>
          </w:tcPr>
          <w:p w14:paraId="298CA7A9" w14:textId="06F8B25F" w:rsidR="00F7009D" w:rsidRPr="00164E5E" w:rsidRDefault="009D6872" w:rsidP="00F7009D">
            <w:pPr>
              <w:pStyle w:val="TabellRader"/>
              <w:keepNext/>
              <w:keepLines/>
              <w:spacing w:before="20" w:line="160" w:lineRule="exact"/>
            </w:pPr>
            <w:r>
              <w:t>-0,2</w:t>
            </w:r>
          </w:p>
        </w:tc>
        <w:tc>
          <w:tcPr>
            <w:tcW w:w="234" w:type="pct"/>
            <w:tcMar>
              <w:left w:w="28" w:type="dxa"/>
              <w:right w:w="28" w:type="dxa"/>
            </w:tcMar>
            <w:vAlign w:val="bottom"/>
          </w:tcPr>
          <w:p w14:paraId="1408BE03" w14:textId="56684D7A" w:rsidR="00F7009D" w:rsidRPr="00164E5E" w:rsidRDefault="009D6872" w:rsidP="00F7009D">
            <w:pPr>
              <w:pStyle w:val="TabellRader"/>
              <w:keepNext/>
              <w:keepLines/>
              <w:spacing w:before="20" w:line="160" w:lineRule="exact"/>
            </w:pPr>
            <w:r>
              <w:t>0,2</w:t>
            </w:r>
          </w:p>
        </w:tc>
        <w:tc>
          <w:tcPr>
            <w:tcW w:w="234" w:type="pct"/>
            <w:tcMar>
              <w:left w:w="28" w:type="dxa"/>
              <w:right w:w="28" w:type="dxa"/>
            </w:tcMar>
            <w:vAlign w:val="bottom"/>
          </w:tcPr>
          <w:p w14:paraId="2E6E34BC" w14:textId="62876A68" w:rsidR="00F7009D" w:rsidRPr="00164E5E" w:rsidRDefault="009D6872" w:rsidP="00F7009D">
            <w:pPr>
              <w:pStyle w:val="TabellRader"/>
              <w:keepNext/>
              <w:keepLines/>
              <w:spacing w:before="20" w:line="160" w:lineRule="exact"/>
            </w:pPr>
            <w:r>
              <w:t>-0,2</w:t>
            </w:r>
          </w:p>
        </w:tc>
        <w:tc>
          <w:tcPr>
            <w:tcW w:w="234" w:type="pct"/>
            <w:tcMar>
              <w:left w:w="28" w:type="dxa"/>
              <w:right w:w="28" w:type="dxa"/>
            </w:tcMar>
            <w:vAlign w:val="bottom"/>
          </w:tcPr>
          <w:p w14:paraId="54E9DA40" w14:textId="1C834979"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A66ADCE" w14:textId="1AFF95FC"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40268889" w14:textId="0AC525F4"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2150BB4D" w14:textId="6B0430B8" w:rsidR="00F7009D" w:rsidRPr="00164E5E" w:rsidRDefault="009D6872" w:rsidP="00F7009D">
            <w:pPr>
              <w:pStyle w:val="TabellRader"/>
              <w:keepNext/>
              <w:keepLines/>
              <w:spacing w:before="20" w:line="160" w:lineRule="exact"/>
            </w:pPr>
            <w:r>
              <w:t>1,1</w:t>
            </w:r>
          </w:p>
        </w:tc>
        <w:tc>
          <w:tcPr>
            <w:tcW w:w="234" w:type="pct"/>
            <w:tcMar>
              <w:left w:w="28" w:type="dxa"/>
              <w:right w:w="28" w:type="dxa"/>
            </w:tcMar>
            <w:vAlign w:val="bottom"/>
          </w:tcPr>
          <w:p w14:paraId="312E300C" w14:textId="1063FD22"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3F6033E"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FE734EC" w14:textId="77777777" w:rsidR="00F7009D" w:rsidRPr="00164E5E" w:rsidRDefault="00F7009D" w:rsidP="00F7009D">
            <w:pPr>
              <w:pStyle w:val="TabellRader"/>
              <w:keepNext/>
              <w:keepLines/>
              <w:spacing w:before="20" w:line="160" w:lineRule="exact"/>
            </w:pPr>
          </w:p>
        </w:tc>
      </w:tr>
      <w:tr w:rsidR="00F7009D" w:rsidRPr="003F16F6" w14:paraId="0C2761A2" w14:textId="77777777" w:rsidTr="00F7009D">
        <w:tc>
          <w:tcPr>
            <w:tcW w:w="2659" w:type="pct"/>
            <w:tcMar>
              <w:left w:w="85" w:type="dxa"/>
              <w:right w:w="85" w:type="dxa"/>
            </w:tcMar>
            <w:vAlign w:val="bottom"/>
          </w:tcPr>
          <w:p w14:paraId="28F13F4C" w14:textId="77777777" w:rsidR="00F7009D" w:rsidRPr="003F16F6" w:rsidRDefault="009D6872" w:rsidP="00F7009D">
            <w:pPr>
              <w:pStyle w:val="TabellRader"/>
              <w:keepNext/>
              <w:keepLines/>
              <w:spacing w:before="20" w:line="160" w:lineRule="exact"/>
              <w:jc w:val="left"/>
              <w:rPr>
                <w:iCs/>
              </w:rPr>
            </w:pPr>
            <w:r w:rsidRPr="003F16F6">
              <w:rPr>
                <w:iCs/>
              </w:rPr>
              <w:t xml:space="preserve">    Avfallsskatt, naturgrusskatt m.m.</w:t>
            </w:r>
          </w:p>
        </w:tc>
        <w:tc>
          <w:tcPr>
            <w:tcW w:w="234" w:type="pct"/>
            <w:tcMar>
              <w:left w:w="28" w:type="dxa"/>
              <w:right w:w="28" w:type="dxa"/>
            </w:tcMar>
            <w:vAlign w:val="bottom"/>
          </w:tcPr>
          <w:p w14:paraId="4A161AFA"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D15D6E4"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9E1BC26"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3FBD70B"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F75A7A6"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FAD5F4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92DD833"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ECC0473"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3D3AD81"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AB42620" w14:textId="77777777" w:rsidR="00F7009D" w:rsidRPr="00164E5E" w:rsidRDefault="00F7009D" w:rsidP="00F7009D">
            <w:pPr>
              <w:pStyle w:val="TabellRader"/>
              <w:keepNext/>
              <w:keepLines/>
              <w:spacing w:before="20" w:line="160" w:lineRule="exact"/>
            </w:pPr>
          </w:p>
        </w:tc>
      </w:tr>
      <w:tr w:rsidR="00F7009D" w:rsidRPr="003F16F6" w14:paraId="36FED8E5" w14:textId="77777777" w:rsidTr="00F7009D">
        <w:tc>
          <w:tcPr>
            <w:tcW w:w="2659" w:type="pct"/>
            <w:tcMar>
              <w:left w:w="85" w:type="dxa"/>
              <w:right w:w="85" w:type="dxa"/>
            </w:tcMar>
            <w:vAlign w:val="bottom"/>
          </w:tcPr>
          <w:p w14:paraId="5DD94CAE" w14:textId="77777777" w:rsidR="00F7009D" w:rsidRPr="003F16F6" w:rsidRDefault="009D6872" w:rsidP="00F7009D">
            <w:pPr>
              <w:pStyle w:val="TabellRader"/>
              <w:keepNext/>
              <w:keepLines/>
              <w:spacing w:before="20" w:line="160" w:lineRule="exact"/>
              <w:jc w:val="left"/>
            </w:pPr>
            <w:r w:rsidRPr="003F16F6">
              <w:t xml:space="preserve">    Gödselmedelsskatt</w:t>
            </w:r>
          </w:p>
        </w:tc>
        <w:tc>
          <w:tcPr>
            <w:tcW w:w="234" w:type="pct"/>
            <w:tcMar>
              <w:left w:w="28" w:type="dxa"/>
              <w:right w:w="28" w:type="dxa"/>
            </w:tcMar>
            <w:vAlign w:val="bottom"/>
          </w:tcPr>
          <w:p w14:paraId="745F9E54"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349E4AB" w14:textId="76B855B1" w:rsidR="00F7009D" w:rsidRPr="00164E5E" w:rsidRDefault="009D6872" w:rsidP="00F7009D">
            <w:pPr>
              <w:pStyle w:val="TabellRader"/>
              <w:keepNext/>
              <w:keepLines/>
              <w:spacing w:before="20" w:line="160" w:lineRule="exact"/>
            </w:pPr>
            <w:r>
              <w:t>-0,4</w:t>
            </w:r>
          </w:p>
        </w:tc>
        <w:tc>
          <w:tcPr>
            <w:tcW w:w="234" w:type="pct"/>
            <w:tcMar>
              <w:left w:w="28" w:type="dxa"/>
              <w:right w:w="28" w:type="dxa"/>
            </w:tcMar>
            <w:vAlign w:val="bottom"/>
          </w:tcPr>
          <w:p w14:paraId="14D63A08" w14:textId="07DF1CE4"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97D0A70"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D065A1B"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7BB9B8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34B0640"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03BAE87"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CA32C62"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AEAA669" w14:textId="77777777" w:rsidR="00F7009D" w:rsidRPr="00164E5E" w:rsidRDefault="00F7009D" w:rsidP="00F7009D">
            <w:pPr>
              <w:pStyle w:val="TabellRader"/>
              <w:keepNext/>
              <w:keepLines/>
              <w:spacing w:before="20" w:line="160" w:lineRule="exact"/>
            </w:pPr>
          </w:p>
        </w:tc>
      </w:tr>
      <w:tr w:rsidR="00F7009D" w:rsidRPr="003F16F6" w14:paraId="1084D3F7" w14:textId="77777777" w:rsidTr="00F7009D">
        <w:tc>
          <w:tcPr>
            <w:tcW w:w="2659" w:type="pct"/>
            <w:tcMar>
              <w:left w:w="85" w:type="dxa"/>
              <w:right w:w="85" w:type="dxa"/>
            </w:tcMar>
            <w:vAlign w:val="bottom"/>
          </w:tcPr>
          <w:p w14:paraId="2C494F01" w14:textId="77777777" w:rsidR="00F7009D" w:rsidRPr="003F16F6" w:rsidRDefault="009D6872" w:rsidP="00F7009D">
            <w:pPr>
              <w:pStyle w:val="TabellRader"/>
              <w:keepNext/>
              <w:keepLines/>
              <w:spacing w:before="20" w:line="160" w:lineRule="exact"/>
              <w:jc w:val="left"/>
            </w:pPr>
            <w:r w:rsidRPr="003F16F6">
              <w:t xml:space="preserve">    Övrigt</w:t>
            </w:r>
          </w:p>
        </w:tc>
        <w:tc>
          <w:tcPr>
            <w:tcW w:w="234" w:type="pct"/>
            <w:tcMar>
              <w:left w:w="28" w:type="dxa"/>
              <w:right w:w="28" w:type="dxa"/>
            </w:tcMar>
            <w:vAlign w:val="bottom"/>
          </w:tcPr>
          <w:p w14:paraId="13689D8D"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F70E8F0"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9A51A4E"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DEED104" w14:textId="0B943760"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7DD56682" w14:textId="0945F7CE" w:rsidR="00F7009D" w:rsidRPr="00164E5E" w:rsidRDefault="009D6872" w:rsidP="00F7009D">
            <w:pPr>
              <w:pStyle w:val="TabellRader"/>
              <w:keepNext/>
              <w:keepLines/>
              <w:spacing w:before="20" w:line="160" w:lineRule="exact"/>
            </w:pPr>
            <w:r>
              <w:t>1,3</w:t>
            </w:r>
          </w:p>
        </w:tc>
        <w:tc>
          <w:tcPr>
            <w:tcW w:w="234" w:type="pct"/>
            <w:tcMar>
              <w:left w:w="28" w:type="dxa"/>
              <w:right w:w="28" w:type="dxa"/>
            </w:tcMar>
            <w:vAlign w:val="bottom"/>
          </w:tcPr>
          <w:p w14:paraId="7ECA842E" w14:textId="22362E53"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A3DDBC3"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22495D6"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0953652"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75199C3" w14:textId="77777777" w:rsidR="00F7009D" w:rsidRPr="00164E5E" w:rsidRDefault="00F7009D" w:rsidP="00F7009D">
            <w:pPr>
              <w:pStyle w:val="TabellRader"/>
              <w:keepNext/>
              <w:keepLines/>
              <w:spacing w:before="20" w:line="160" w:lineRule="exact"/>
            </w:pPr>
          </w:p>
        </w:tc>
      </w:tr>
      <w:tr w:rsidR="00F7009D" w:rsidRPr="003F16F6" w14:paraId="2722AF61" w14:textId="77777777" w:rsidTr="00F7009D">
        <w:tc>
          <w:tcPr>
            <w:tcW w:w="2659" w:type="pct"/>
            <w:tcMar>
              <w:left w:w="85" w:type="dxa"/>
              <w:right w:w="85" w:type="dxa"/>
            </w:tcMar>
            <w:vAlign w:val="bottom"/>
          </w:tcPr>
          <w:p w14:paraId="52C46EFD" w14:textId="77777777" w:rsidR="00F7009D" w:rsidRPr="003F16F6" w:rsidRDefault="009D6872" w:rsidP="00F7009D">
            <w:pPr>
              <w:pStyle w:val="TabellRader"/>
              <w:keepNext/>
              <w:keepLines/>
              <w:spacing w:before="20" w:line="160" w:lineRule="exact"/>
              <w:jc w:val="left"/>
              <w:rPr>
                <w:i/>
              </w:rPr>
            </w:pPr>
            <w:r w:rsidRPr="003F16F6">
              <w:rPr>
                <w:i/>
              </w:rPr>
              <w:t xml:space="preserve">  Övriga skatter på konsumtion och insatsvaror</w:t>
            </w:r>
          </w:p>
        </w:tc>
        <w:tc>
          <w:tcPr>
            <w:tcW w:w="234" w:type="pct"/>
            <w:tcMar>
              <w:left w:w="28" w:type="dxa"/>
              <w:right w:w="28" w:type="dxa"/>
            </w:tcMar>
            <w:vAlign w:val="bottom"/>
          </w:tcPr>
          <w:p w14:paraId="54E2CBF5" w14:textId="2C750A1F" w:rsidR="00F7009D" w:rsidRPr="00164E5E" w:rsidRDefault="009D6872" w:rsidP="00F7009D">
            <w:pPr>
              <w:pStyle w:val="TabellRader"/>
              <w:keepNext/>
              <w:keepLines/>
              <w:spacing w:before="20" w:line="160" w:lineRule="exact"/>
            </w:pPr>
            <w:r w:rsidRPr="00164E5E">
              <w:t>0,0</w:t>
            </w:r>
          </w:p>
        </w:tc>
        <w:tc>
          <w:tcPr>
            <w:tcW w:w="234" w:type="pct"/>
            <w:tcMar>
              <w:left w:w="28" w:type="dxa"/>
              <w:right w:w="28" w:type="dxa"/>
            </w:tcMar>
            <w:vAlign w:val="bottom"/>
          </w:tcPr>
          <w:p w14:paraId="1BB74D00" w14:textId="4C08FC99" w:rsidR="00F7009D" w:rsidRPr="00164E5E" w:rsidRDefault="009D6872" w:rsidP="00F7009D">
            <w:pPr>
              <w:pStyle w:val="TabellRader"/>
              <w:keepNext/>
              <w:keepLines/>
              <w:spacing w:before="20" w:line="160" w:lineRule="exact"/>
            </w:pPr>
            <w:r w:rsidRPr="00164E5E">
              <w:t>-0,1</w:t>
            </w:r>
          </w:p>
        </w:tc>
        <w:tc>
          <w:tcPr>
            <w:tcW w:w="234" w:type="pct"/>
            <w:tcMar>
              <w:left w:w="28" w:type="dxa"/>
              <w:right w:w="28" w:type="dxa"/>
            </w:tcMar>
            <w:vAlign w:val="bottom"/>
          </w:tcPr>
          <w:p w14:paraId="6211A80E" w14:textId="1D8421A5" w:rsidR="00F7009D" w:rsidRPr="00164E5E" w:rsidRDefault="009D6872" w:rsidP="00F7009D">
            <w:pPr>
              <w:pStyle w:val="TabellRader"/>
              <w:keepNext/>
              <w:keepLines/>
              <w:spacing w:before="20" w:line="160" w:lineRule="exact"/>
            </w:pPr>
            <w:r w:rsidRPr="00164E5E">
              <w:t>-1,2</w:t>
            </w:r>
          </w:p>
        </w:tc>
        <w:tc>
          <w:tcPr>
            <w:tcW w:w="234" w:type="pct"/>
            <w:tcMar>
              <w:left w:w="28" w:type="dxa"/>
              <w:right w:w="28" w:type="dxa"/>
            </w:tcMar>
            <w:vAlign w:val="bottom"/>
          </w:tcPr>
          <w:p w14:paraId="5A68FD9F" w14:textId="6017E45B" w:rsidR="00F7009D" w:rsidRPr="00164E5E" w:rsidRDefault="009D6872" w:rsidP="00F7009D">
            <w:pPr>
              <w:pStyle w:val="TabellRader"/>
              <w:keepNext/>
              <w:keepLines/>
              <w:spacing w:before="20" w:line="160" w:lineRule="exact"/>
            </w:pPr>
            <w:r w:rsidRPr="00164E5E">
              <w:t>0,8</w:t>
            </w:r>
          </w:p>
        </w:tc>
        <w:tc>
          <w:tcPr>
            <w:tcW w:w="234" w:type="pct"/>
            <w:tcMar>
              <w:left w:w="28" w:type="dxa"/>
              <w:right w:w="28" w:type="dxa"/>
            </w:tcMar>
            <w:vAlign w:val="bottom"/>
          </w:tcPr>
          <w:p w14:paraId="08D6A31E" w14:textId="197C5D7B" w:rsidR="00F7009D" w:rsidRPr="00164E5E" w:rsidRDefault="009D6872" w:rsidP="00F7009D">
            <w:pPr>
              <w:pStyle w:val="TabellRader"/>
              <w:keepNext/>
              <w:keepLines/>
              <w:spacing w:before="20" w:line="160" w:lineRule="exact"/>
            </w:pPr>
            <w:r w:rsidRPr="00164E5E">
              <w:t>0,2</w:t>
            </w:r>
          </w:p>
        </w:tc>
        <w:tc>
          <w:tcPr>
            <w:tcW w:w="234" w:type="pct"/>
            <w:tcMar>
              <w:left w:w="28" w:type="dxa"/>
              <w:right w:w="28" w:type="dxa"/>
            </w:tcMar>
            <w:vAlign w:val="bottom"/>
          </w:tcPr>
          <w:p w14:paraId="2D3C6E05" w14:textId="4CCD3DC5" w:rsidR="00F7009D" w:rsidRPr="00164E5E" w:rsidRDefault="009D6872" w:rsidP="00F7009D">
            <w:pPr>
              <w:pStyle w:val="TabellRader"/>
              <w:keepNext/>
              <w:keepLines/>
              <w:spacing w:before="20" w:line="160" w:lineRule="exact"/>
            </w:pPr>
            <w:r w:rsidRPr="005845C2">
              <w:t>0,7</w:t>
            </w:r>
          </w:p>
        </w:tc>
        <w:tc>
          <w:tcPr>
            <w:tcW w:w="234" w:type="pct"/>
            <w:tcMar>
              <w:left w:w="28" w:type="dxa"/>
              <w:right w:w="28" w:type="dxa"/>
            </w:tcMar>
            <w:vAlign w:val="bottom"/>
          </w:tcPr>
          <w:p w14:paraId="02559188" w14:textId="4D623953"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7BCCE79" w14:textId="1B1080B6" w:rsidR="00F7009D" w:rsidRPr="00164E5E" w:rsidRDefault="009D6872" w:rsidP="00F7009D">
            <w:pPr>
              <w:pStyle w:val="TabellRader"/>
              <w:keepNext/>
              <w:keepLines/>
              <w:spacing w:before="20" w:line="160" w:lineRule="exact"/>
            </w:pPr>
            <w:r w:rsidRPr="00164E5E">
              <w:t>0,6</w:t>
            </w:r>
          </w:p>
        </w:tc>
        <w:tc>
          <w:tcPr>
            <w:tcW w:w="234" w:type="pct"/>
            <w:tcMar>
              <w:left w:w="28" w:type="dxa"/>
              <w:right w:w="28" w:type="dxa"/>
            </w:tcMar>
            <w:vAlign w:val="bottom"/>
          </w:tcPr>
          <w:p w14:paraId="1149B70D" w14:textId="5A57DCBF" w:rsidR="00F7009D" w:rsidRPr="00164E5E" w:rsidRDefault="009D6872" w:rsidP="00F7009D">
            <w:pPr>
              <w:pStyle w:val="TabellRader"/>
              <w:keepNext/>
              <w:keepLines/>
              <w:spacing w:before="20" w:line="160" w:lineRule="exact"/>
            </w:pPr>
            <w:r w:rsidRPr="00164E5E">
              <w:t>0,0</w:t>
            </w:r>
          </w:p>
        </w:tc>
        <w:tc>
          <w:tcPr>
            <w:tcW w:w="234" w:type="pct"/>
            <w:tcMar>
              <w:left w:w="28" w:type="dxa"/>
              <w:right w:w="28" w:type="dxa"/>
            </w:tcMar>
            <w:vAlign w:val="bottom"/>
          </w:tcPr>
          <w:p w14:paraId="540035F4" w14:textId="47754D57" w:rsidR="00F7009D" w:rsidRPr="00164E5E" w:rsidRDefault="00F7009D" w:rsidP="00F7009D">
            <w:pPr>
              <w:pStyle w:val="TabellRader"/>
              <w:keepNext/>
              <w:keepLines/>
              <w:spacing w:before="20" w:line="160" w:lineRule="exact"/>
            </w:pPr>
          </w:p>
        </w:tc>
      </w:tr>
      <w:tr w:rsidR="00F7009D" w:rsidRPr="003F16F6" w14:paraId="2346627F" w14:textId="77777777" w:rsidTr="00F7009D">
        <w:tc>
          <w:tcPr>
            <w:tcW w:w="2659" w:type="pct"/>
            <w:tcMar>
              <w:left w:w="85" w:type="dxa"/>
              <w:right w:w="85" w:type="dxa"/>
            </w:tcMar>
            <w:vAlign w:val="bottom"/>
          </w:tcPr>
          <w:p w14:paraId="78AED8A1" w14:textId="0E926086" w:rsidR="00F7009D" w:rsidRPr="003F16F6" w:rsidRDefault="009D6872" w:rsidP="00F7009D">
            <w:pPr>
              <w:pStyle w:val="TabellRader"/>
              <w:keepNext/>
              <w:keepLines/>
              <w:spacing w:before="20" w:line="160" w:lineRule="exact"/>
              <w:jc w:val="left"/>
            </w:pPr>
            <w:r w:rsidRPr="003F16F6">
              <w:t xml:space="preserve">    Skatt på vägtrafik</w:t>
            </w:r>
            <w:r>
              <w:t>, trängselskatt</w:t>
            </w:r>
            <w:r w:rsidRPr="003F16F6">
              <w:t xml:space="preserve"> m.m.</w:t>
            </w:r>
          </w:p>
        </w:tc>
        <w:tc>
          <w:tcPr>
            <w:tcW w:w="234" w:type="pct"/>
            <w:tcMar>
              <w:left w:w="28" w:type="dxa"/>
              <w:right w:w="28" w:type="dxa"/>
            </w:tcMar>
            <w:vAlign w:val="bottom"/>
          </w:tcPr>
          <w:p w14:paraId="66B981C3" w14:textId="127B68A0"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75B3F79E" w14:textId="1E61772C"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142F6A2D" w14:textId="6AE2BDA7" w:rsidR="00F7009D" w:rsidRPr="00164E5E" w:rsidRDefault="009D6872" w:rsidP="00F7009D">
            <w:pPr>
              <w:pStyle w:val="TabellRader"/>
              <w:keepNext/>
              <w:keepLines/>
              <w:spacing w:before="20" w:line="160" w:lineRule="exact"/>
            </w:pPr>
            <w:r>
              <w:t>-1,2</w:t>
            </w:r>
          </w:p>
        </w:tc>
        <w:tc>
          <w:tcPr>
            <w:tcW w:w="234" w:type="pct"/>
            <w:tcMar>
              <w:left w:w="28" w:type="dxa"/>
              <w:right w:w="28" w:type="dxa"/>
            </w:tcMar>
            <w:vAlign w:val="bottom"/>
          </w:tcPr>
          <w:p w14:paraId="7A090AE6" w14:textId="3DFA8524"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7F40F7E" w14:textId="6DE5789F" w:rsidR="00F7009D" w:rsidRPr="00164E5E" w:rsidRDefault="009D6872" w:rsidP="00F7009D">
            <w:pPr>
              <w:pStyle w:val="TabellRader"/>
              <w:keepNext/>
              <w:keepLines/>
              <w:spacing w:before="20" w:line="160" w:lineRule="exact"/>
            </w:pPr>
            <w:r>
              <w:t>0,2</w:t>
            </w:r>
          </w:p>
        </w:tc>
        <w:tc>
          <w:tcPr>
            <w:tcW w:w="234" w:type="pct"/>
            <w:tcMar>
              <w:left w:w="28" w:type="dxa"/>
              <w:right w:w="28" w:type="dxa"/>
            </w:tcMar>
            <w:vAlign w:val="bottom"/>
          </w:tcPr>
          <w:p w14:paraId="79032ADD" w14:textId="2A514CC6"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0990552D"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120609D" w14:textId="3A48CB63" w:rsidR="00F7009D" w:rsidRPr="00164E5E" w:rsidRDefault="009D6872" w:rsidP="00F7009D">
            <w:pPr>
              <w:pStyle w:val="TabellRader"/>
              <w:keepNext/>
              <w:keepLines/>
              <w:spacing w:before="20" w:line="160" w:lineRule="exact"/>
            </w:pPr>
            <w:r>
              <w:t>0,6</w:t>
            </w:r>
          </w:p>
        </w:tc>
        <w:tc>
          <w:tcPr>
            <w:tcW w:w="234" w:type="pct"/>
            <w:tcMar>
              <w:left w:w="28" w:type="dxa"/>
              <w:right w:w="28" w:type="dxa"/>
            </w:tcMar>
            <w:vAlign w:val="bottom"/>
          </w:tcPr>
          <w:p w14:paraId="52272287" w14:textId="0779B828" w:rsidR="00F7009D" w:rsidRPr="00164E5E" w:rsidRDefault="009D6872" w:rsidP="00F7009D">
            <w:pPr>
              <w:pStyle w:val="TabellRader"/>
              <w:keepNext/>
              <w:keepLines/>
              <w:spacing w:before="20" w:line="160" w:lineRule="exact"/>
            </w:pPr>
            <w:r>
              <w:t>0,0</w:t>
            </w:r>
          </w:p>
        </w:tc>
        <w:tc>
          <w:tcPr>
            <w:tcW w:w="234" w:type="pct"/>
            <w:tcMar>
              <w:left w:w="28" w:type="dxa"/>
              <w:right w:w="28" w:type="dxa"/>
            </w:tcMar>
            <w:vAlign w:val="bottom"/>
          </w:tcPr>
          <w:p w14:paraId="4264776D" w14:textId="77777777" w:rsidR="00F7009D" w:rsidRPr="00164E5E" w:rsidRDefault="00F7009D" w:rsidP="00F7009D">
            <w:pPr>
              <w:pStyle w:val="TabellRader"/>
              <w:keepNext/>
              <w:keepLines/>
              <w:spacing w:before="20" w:line="160" w:lineRule="exact"/>
            </w:pPr>
          </w:p>
        </w:tc>
      </w:tr>
      <w:tr w:rsidR="00F7009D" w:rsidRPr="003F16F6" w14:paraId="75843DCD" w14:textId="77777777" w:rsidTr="00F7009D">
        <w:tc>
          <w:tcPr>
            <w:tcW w:w="2659" w:type="pct"/>
            <w:tcMar>
              <w:left w:w="85" w:type="dxa"/>
              <w:right w:w="85" w:type="dxa"/>
            </w:tcMar>
            <w:vAlign w:val="bottom"/>
          </w:tcPr>
          <w:p w14:paraId="5E3D6A11" w14:textId="77777777" w:rsidR="00F7009D" w:rsidRPr="003F16F6" w:rsidRDefault="009D6872" w:rsidP="00F7009D">
            <w:pPr>
              <w:pStyle w:val="TabellRader"/>
              <w:keepNext/>
              <w:keepLines/>
              <w:spacing w:before="20" w:line="160" w:lineRule="exact"/>
              <w:jc w:val="left"/>
            </w:pPr>
            <w:r w:rsidRPr="003F16F6">
              <w:t xml:space="preserve">    Skatt på tobak</w:t>
            </w:r>
          </w:p>
        </w:tc>
        <w:tc>
          <w:tcPr>
            <w:tcW w:w="234" w:type="pct"/>
            <w:tcMar>
              <w:left w:w="28" w:type="dxa"/>
              <w:right w:w="28" w:type="dxa"/>
            </w:tcMar>
            <w:vAlign w:val="bottom"/>
          </w:tcPr>
          <w:p w14:paraId="751AF666" w14:textId="19329AF2"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66B9A4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90B1707"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97F0A9D" w14:textId="3B0C1C22" w:rsidR="00F7009D" w:rsidRPr="00164E5E" w:rsidRDefault="009D6872" w:rsidP="00F7009D">
            <w:pPr>
              <w:pStyle w:val="TabellRader"/>
              <w:keepNext/>
              <w:keepLines/>
              <w:spacing w:before="20" w:line="160" w:lineRule="exact"/>
            </w:pPr>
            <w:r>
              <w:t>0,8</w:t>
            </w:r>
          </w:p>
        </w:tc>
        <w:tc>
          <w:tcPr>
            <w:tcW w:w="234" w:type="pct"/>
            <w:tcMar>
              <w:left w:w="28" w:type="dxa"/>
              <w:right w:w="28" w:type="dxa"/>
            </w:tcMar>
            <w:vAlign w:val="bottom"/>
          </w:tcPr>
          <w:p w14:paraId="69C6DCCF" w14:textId="4F12C3ED"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D11DEBF"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19B0E4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48022F9"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32CA6820"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A096569" w14:textId="77777777" w:rsidR="00F7009D" w:rsidRPr="00164E5E" w:rsidRDefault="00F7009D" w:rsidP="00F7009D">
            <w:pPr>
              <w:pStyle w:val="TabellRader"/>
              <w:keepNext/>
              <w:keepLines/>
              <w:spacing w:before="20" w:line="160" w:lineRule="exact"/>
            </w:pPr>
          </w:p>
        </w:tc>
      </w:tr>
      <w:tr w:rsidR="00F7009D" w:rsidRPr="003F16F6" w14:paraId="240A955D" w14:textId="77777777" w:rsidTr="00F7009D">
        <w:tc>
          <w:tcPr>
            <w:tcW w:w="2659" w:type="pct"/>
            <w:tcMar>
              <w:left w:w="85" w:type="dxa"/>
              <w:right w:w="85" w:type="dxa"/>
            </w:tcMar>
            <w:vAlign w:val="bottom"/>
          </w:tcPr>
          <w:p w14:paraId="6D43E30F" w14:textId="77777777" w:rsidR="00F7009D" w:rsidRPr="003F16F6" w:rsidRDefault="009D6872" w:rsidP="00F7009D">
            <w:pPr>
              <w:pStyle w:val="TabellRader"/>
              <w:keepNext/>
              <w:keepLines/>
              <w:spacing w:before="20" w:line="160" w:lineRule="exact"/>
              <w:jc w:val="left"/>
            </w:pPr>
            <w:r w:rsidRPr="003F16F6">
              <w:t xml:space="preserve">    Skatt på alkohol</w:t>
            </w:r>
          </w:p>
        </w:tc>
        <w:tc>
          <w:tcPr>
            <w:tcW w:w="234" w:type="pct"/>
            <w:tcMar>
              <w:left w:w="28" w:type="dxa"/>
              <w:right w:w="28" w:type="dxa"/>
            </w:tcMar>
            <w:vAlign w:val="bottom"/>
          </w:tcPr>
          <w:p w14:paraId="606AA92A" w14:textId="1DF33098"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6E88DB1"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290AC8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3384A42"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1857FD2"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9857DD2" w14:textId="487FD455" w:rsidR="00F7009D" w:rsidRPr="00164E5E" w:rsidRDefault="009D6872" w:rsidP="00F7009D">
            <w:pPr>
              <w:pStyle w:val="TabellRader"/>
              <w:keepNext/>
              <w:keepLines/>
              <w:spacing w:before="20" w:line="160" w:lineRule="exact"/>
            </w:pPr>
            <w:r>
              <w:t>0,7</w:t>
            </w:r>
          </w:p>
        </w:tc>
        <w:tc>
          <w:tcPr>
            <w:tcW w:w="234" w:type="pct"/>
            <w:tcMar>
              <w:left w:w="28" w:type="dxa"/>
              <w:right w:w="28" w:type="dxa"/>
            </w:tcMar>
            <w:vAlign w:val="bottom"/>
          </w:tcPr>
          <w:p w14:paraId="0138B5BD"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7A0BBF8"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6C580EA8"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0937281D" w14:textId="77777777" w:rsidR="00F7009D" w:rsidRPr="00164E5E" w:rsidRDefault="00F7009D" w:rsidP="00F7009D">
            <w:pPr>
              <w:pStyle w:val="TabellRader"/>
              <w:keepNext/>
              <w:keepLines/>
              <w:spacing w:before="20" w:line="160" w:lineRule="exact"/>
            </w:pPr>
          </w:p>
        </w:tc>
      </w:tr>
      <w:tr w:rsidR="00F7009D" w:rsidRPr="003F16F6" w14:paraId="55A6CFC5" w14:textId="77777777" w:rsidTr="00F7009D">
        <w:tc>
          <w:tcPr>
            <w:tcW w:w="2659" w:type="pct"/>
            <w:tcBorders>
              <w:top w:val="single" w:sz="6" w:space="0" w:color="auto"/>
            </w:tcBorders>
            <w:tcMar>
              <w:left w:w="85" w:type="dxa"/>
              <w:right w:w="85" w:type="dxa"/>
            </w:tcMar>
            <w:vAlign w:val="bottom"/>
          </w:tcPr>
          <w:p w14:paraId="5D6D2E67" w14:textId="77777777" w:rsidR="00F7009D" w:rsidRPr="003F16F6" w:rsidRDefault="009D6872" w:rsidP="00F7009D">
            <w:pPr>
              <w:pStyle w:val="TabellRader"/>
              <w:keepNext/>
              <w:keepLines/>
              <w:spacing w:before="20" w:line="170" w:lineRule="exact"/>
              <w:jc w:val="left"/>
              <w:rPr>
                <w:b/>
              </w:rPr>
            </w:pPr>
            <w:r w:rsidRPr="003F16F6">
              <w:rPr>
                <w:b/>
              </w:rPr>
              <w:t>Restförda och övriga skatter</w:t>
            </w:r>
          </w:p>
        </w:tc>
        <w:tc>
          <w:tcPr>
            <w:tcW w:w="234" w:type="pct"/>
            <w:tcBorders>
              <w:top w:val="single" w:sz="6" w:space="0" w:color="auto"/>
            </w:tcBorders>
            <w:tcMar>
              <w:left w:w="28" w:type="dxa"/>
              <w:right w:w="28" w:type="dxa"/>
            </w:tcMar>
            <w:vAlign w:val="bottom"/>
          </w:tcPr>
          <w:p w14:paraId="409A1510" w14:textId="19D82262" w:rsidR="00F7009D" w:rsidRPr="00164E5E" w:rsidRDefault="009D6872" w:rsidP="00F7009D">
            <w:pPr>
              <w:pStyle w:val="TabellRader"/>
              <w:keepNext/>
              <w:keepLines/>
              <w:spacing w:before="20" w:line="160" w:lineRule="exact"/>
              <w:rPr>
                <w:b/>
              </w:rPr>
            </w:pPr>
            <w:r w:rsidRPr="00164E5E">
              <w:rPr>
                <w:b/>
              </w:rPr>
              <w:t>-0,4</w:t>
            </w:r>
          </w:p>
        </w:tc>
        <w:tc>
          <w:tcPr>
            <w:tcW w:w="234" w:type="pct"/>
            <w:tcBorders>
              <w:top w:val="single" w:sz="6" w:space="0" w:color="auto"/>
            </w:tcBorders>
            <w:tcMar>
              <w:left w:w="28" w:type="dxa"/>
              <w:right w:w="28" w:type="dxa"/>
            </w:tcMar>
            <w:vAlign w:val="bottom"/>
          </w:tcPr>
          <w:p w14:paraId="7226D303" w14:textId="3E47FC86" w:rsidR="00F7009D" w:rsidRPr="00164E5E" w:rsidRDefault="009D6872" w:rsidP="00F7009D">
            <w:pPr>
              <w:pStyle w:val="TabellRader"/>
              <w:keepNext/>
              <w:keepLines/>
              <w:spacing w:before="20" w:line="160" w:lineRule="exact"/>
              <w:rPr>
                <w:b/>
              </w:rPr>
            </w:pPr>
            <w:r w:rsidRPr="00164E5E">
              <w:rPr>
                <w:b/>
              </w:rPr>
              <w:t>0,2</w:t>
            </w:r>
          </w:p>
        </w:tc>
        <w:tc>
          <w:tcPr>
            <w:tcW w:w="234" w:type="pct"/>
            <w:tcBorders>
              <w:top w:val="single" w:sz="6" w:space="0" w:color="auto"/>
            </w:tcBorders>
            <w:tcMar>
              <w:left w:w="28" w:type="dxa"/>
              <w:right w:w="28" w:type="dxa"/>
            </w:tcMar>
            <w:vAlign w:val="bottom"/>
          </w:tcPr>
          <w:p w14:paraId="567A0FE0" w14:textId="69C548EF" w:rsidR="00F7009D" w:rsidRPr="00164E5E" w:rsidRDefault="009D6872" w:rsidP="00F7009D">
            <w:pPr>
              <w:pStyle w:val="TabellRader"/>
              <w:keepNext/>
              <w:keepLines/>
              <w:spacing w:before="20" w:line="160" w:lineRule="exact"/>
              <w:rPr>
                <w:b/>
              </w:rPr>
            </w:pPr>
            <w:r w:rsidRPr="00164E5E">
              <w:rPr>
                <w:b/>
              </w:rPr>
              <w:t>-0,7</w:t>
            </w:r>
          </w:p>
        </w:tc>
        <w:tc>
          <w:tcPr>
            <w:tcW w:w="234" w:type="pct"/>
            <w:tcBorders>
              <w:top w:val="single" w:sz="6" w:space="0" w:color="auto"/>
            </w:tcBorders>
            <w:tcMar>
              <w:left w:w="28" w:type="dxa"/>
              <w:right w:w="28" w:type="dxa"/>
            </w:tcMar>
            <w:vAlign w:val="bottom"/>
          </w:tcPr>
          <w:p w14:paraId="23BFF2E5" w14:textId="21CF7665" w:rsidR="00F7009D" w:rsidRPr="00164E5E" w:rsidRDefault="009D6872" w:rsidP="00F7009D">
            <w:pPr>
              <w:pStyle w:val="TabellRader"/>
              <w:keepNext/>
              <w:keepLines/>
              <w:spacing w:before="20" w:line="160" w:lineRule="exact"/>
              <w:rPr>
                <w:b/>
              </w:rPr>
            </w:pPr>
            <w:r w:rsidRPr="00164E5E">
              <w:rPr>
                <w:b/>
              </w:rPr>
              <w:t>-0,3</w:t>
            </w:r>
          </w:p>
        </w:tc>
        <w:tc>
          <w:tcPr>
            <w:tcW w:w="234" w:type="pct"/>
            <w:tcBorders>
              <w:top w:val="single" w:sz="6" w:space="0" w:color="auto"/>
            </w:tcBorders>
            <w:tcMar>
              <w:left w:w="28" w:type="dxa"/>
              <w:right w:w="28" w:type="dxa"/>
            </w:tcMar>
            <w:vAlign w:val="bottom"/>
          </w:tcPr>
          <w:p w14:paraId="15D611F6" w14:textId="57265995" w:rsidR="00F7009D" w:rsidRPr="00164E5E" w:rsidRDefault="009D6872" w:rsidP="00F7009D">
            <w:pPr>
              <w:pStyle w:val="TabellRader"/>
              <w:keepNext/>
              <w:keepLines/>
              <w:spacing w:before="20" w:line="160" w:lineRule="exact"/>
              <w:rPr>
                <w:b/>
              </w:rPr>
            </w:pPr>
            <w:r w:rsidRPr="00164E5E">
              <w:rPr>
                <w:b/>
              </w:rPr>
              <w:t>-0,1</w:t>
            </w:r>
          </w:p>
        </w:tc>
        <w:tc>
          <w:tcPr>
            <w:tcW w:w="234" w:type="pct"/>
            <w:tcBorders>
              <w:top w:val="single" w:sz="6" w:space="0" w:color="auto"/>
            </w:tcBorders>
            <w:tcMar>
              <w:left w:w="28" w:type="dxa"/>
              <w:right w:w="28" w:type="dxa"/>
            </w:tcMar>
            <w:vAlign w:val="bottom"/>
          </w:tcPr>
          <w:p w14:paraId="507BCAE1" w14:textId="56ED8DEF" w:rsidR="00F7009D" w:rsidRPr="00164E5E" w:rsidRDefault="009D6872" w:rsidP="00F7009D">
            <w:pPr>
              <w:pStyle w:val="TabellRader"/>
              <w:keepNext/>
              <w:keepLines/>
              <w:spacing w:before="20" w:line="160" w:lineRule="exact"/>
              <w:rPr>
                <w:b/>
              </w:rPr>
            </w:pPr>
            <w:r w:rsidRPr="00164E5E">
              <w:rPr>
                <w:b/>
              </w:rPr>
              <w:t>0,0</w:t>
            </w:r>
          </w:p>
        </w:tc>
        <w:tc>
          <w:tcPr>
            <w:tcW w:w="234" w:type="pct"/>
            <w:tcBorders>
              <w:top w:val="single" w:sz="6" w:space="0" w:color="auto"/>
            </w:tcBorders>
            <w:tcMar>
              <w:left w:w="28" w:type="dxa"/>
              <w:right w:w="28" w:type="dxa"/>
            </w:tcMar>
            <w:vAlign w:val="bottom"/>
          </w:tcPr>
          <w:p w14:paraId="382302A4" w14:textId="091D08E6" w:rsidR="00F7009D" w:rsidRPr="00164E5E" w:rsidRDefault="009D6872" w:rsidP="00F7009D">
            <w:pPr>
              <w:pStyle w:val="TabellRader"/>
              <w:keepNext/>
              <w:keepLines/>
              <w:spacing w:before="20" w:line="160" w:lineRule="exact"/>
              <w:rPr>
                <w:b/>
              </w:rPr>
            </w:pPr>
            <w:r w:rsidRPr="00164E5E">
              <w:rPr>
                <w:b/>
              </w:rPr>
              <w:t>0,0</w:t>
            </w:r>
          </w:p>
        </w:tc>
        <w:tc>
          <w:tcPr>
            <w:tcW w:w="234" w:type="pct"/>
            <w:tcBorders>
              <w:top w:val="single" w:sz="6" w:space="0" w:color="auto"/>
            </w:tcBorders>
            <w:tcMar>
              <w:left w:w="28" w:type="dxa"/>
              <w:right w:w="28" w:type="dxa"/>
            </w:tcMar>
            <w:vAlign w:val="bottom"/>
          </w:tcPr>
          <w:p w14:paraId="32290C72" w14:textId="0C56D3C9" w:rsidR="00F7009D" w:rsidRPr="00164E5E" w:rsidRDefault="009D6872" w:rsidP="00F7009D">
            <w:pPr>
              <w:pStyle w:val="TabellRader"/>
              <w:keepNext/>
              <w:keepLines/>
              <w:spacing w:before="20" w:line="160" w:lineRule="exact"/>
              <w:rPr>
                <w:b/>
              </w:rPr>
            </w:pPr>
            <w:r w:rsidRPr="00164E5E">
              <w:rPr>
                <w:b/>
              </w:rPr>
              <w:t>0,0</w:t>
            </w:r>
          </w:p>
        </w:tc>
        <w:tc>
          <w:tcPr>
            <w:tcW w:w="234" w:type="pct"/>
            <w:tcBorders>
              <w:top w:val="single" w:sz="6" w:space="0" w:color="auto"/>
            </w:tcBorders>
            <w:tcMar>
              <w:left w:w="28" w:type="dxa"/>
              <w:right w:w="28" w:type="dxa"/>
            </w:tcMar>
            <w:vAlign w:val="bottom"/>
          </w:tcPr>
          <w:p w14:paraId="6BCF3419" w14:textId="0D148012" w:rsidR="00F7009D" w:rsidRPr="00164E5E" w:rsidRDefault="009D6872" w:rsidP="00F7009D">
            <w:pPr>
              <w:pStyle w:val="TabellRader"/>
              <w:keepNext/>
              <w:keepLines/>
              <w:spacing w:before="20" w:line="160" w:lineRule="exact"/>
              <w:rPr>
                <w:b/>
              </w:rPr>
            </w:pPr>
            <w:r w:rsidRPr="00164E5E">
              <w:rPr>
                <w:b/>
              </w:rPr>
              <w:t>0,0</w:t>
            </w:r>
          </w:p>
        </w:tc>
        <w:tc>
          <w:tcPr>
            <w:tcW w:w="234" w:type="pct"/>
            <w:tcBorders>
              <w:top w:val="single" w:sz="6" w:space="0" w:color="auto"/>
            </w:tcBorders>
            <w:tcMar>
              <w:left w:w="28" w:type="dxa"/>
              <w:right w:w="28" w:type="dxa"/>
            </w:tcMar>
            <w:vAlign w:val="bottom"/>
          </w:tcPr>
          <w:p w14:paraId="070E9640" w14:textId="1EE68A33" w:rsidR="00F7009D" w:rsidRPr="00164E5E" w:rsidRDefault="009D6872" w:rsidP="00F7009D">
            <w:pPr>
              <w:pStyle w:val="TabellRader"/>
              <w:keepNext/>
              <w:keepLines/>
              <w:spacing w:before="20" w:line="160" w:lineRule="exact"/>
              <w:rPr>
                <w:b/>
              </w:rPr>
            </w:pPr>
            <w:r w:rsidRPr="00164E5E">
              <w:rPr>
                <w:b/>
              </w:rPr>
              <w:t>0,0</w:t>
            </w:r>
          </w:p>
        </w:tc>
      </w:tr>
      <w:tr w:rsidR="00F7009D" w:rsidRPr="003F16F6" w14:paraId="6B25737C" w14:textId="77777777" w:rsidTr="00F7009D">
        <w:tc>
          <w:tcPr>
            <w:tcW w:w="2659" w:type="pct"/>
            <w:tcMar>
              <w:left w:w="85" w:type="dxa"/>
              <w:right w:w="85" w:type="dxa"/>
            </w:tcMar>
            <w:vAlign w:val="bottom"/>
          </w:tcPr>
          <w:p w14:paraId="7B7D8D15" w14:textId="77777777" w:rsidR="00F7009D" w:rsidRPr="003F16F6" w:rsidRDefault="009D6872" w:rsidP="00F7009D">
            <w:pPr>
              <w:pStyle w:val="TabellRader"/>
              <w:keepNext/>
              <w:keepLines/>
              <w:spacing w:before="20" w:line="170" w:lineRule="exact"/>
              <w:jc w:val="left"/>
            </w:pPr>
            <w:r w:rsidRPr="003F16F6">
              <w:t xml:space="preserve">    Insolvens</w:t>
            </w:r>
          </w:p>
        </w:tc>
        <w:tc>
          <w:tcPr>
            <w:tcW w:w="234" w:type="pct"/>
            <w:tcMar>
              <w:left w:w="28" w:type="dxa"/>
              <w:right w:w="28" w:type="dxa"/>
            </w:tcMar>
            <w:vAlign w:val="bottom"/>
          </w:tcPr>
          <w:p w14:paraId="1A9A5AA3"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E93EA5F" w14:textId="645C7EE9" w:rsidR="00F7009D" w:rsidRPr="00164E5E" w:rsidRDefault="009D6872" w:rsidP="00F7009D">
            <w:pPr>
              <w:pStyle w:val="TabellRader"/>
              <w:keepNext/>
              <w:keepLines/>
              <w:spacing w:before="20" w:line="160" w:lineRule="exact"/>
            </w:pPr>
            <w:r>
              <w:t>-0,1</w:t>
            </w:r>
          </w:p>
        </w:tc>
        <w:tc>
          <w:tcPr>
            <w:tcW w:w="234" w:type="pct"/>
            <w:tcMar>
              <w:left w:w="28" w:type="dxa"/>
              <w:right w:w="28" w:type="dxa"/>
            </w:tcMar>
            <w:vAlign w:val="bottom"/>
          </w:tcPr>
          <w:p w14:paraId="7B92F91A" w14:textId="21269EAF"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506B5C4C"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1C0A135"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15F540AE"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CBEFF31"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4650EC8B"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298F5FFF" w14:textId="77777777" w:rsidR="00F7009D" w:rsidRPr="00164E5E" w:rsidRDefault="00F7009D" w:rsidP="00F7009D">
            <w:pPr>
              <w:pStyle w:val="TabellRader"/>
              <w:keepNext/>
              <w:keepLines/>
              <w:spacing w:before="20" w:line="160" w:lineRule="exact"/>
            </w:pPr>
          </w:p>
        </w:tc>
        <w:tc>
          <w:tcPr>
            <w:tcW w:w="234" w:type="pct"/>
            <w:tcMar>
              <w:left w:w="28" w:type="dxa"/>
              <w:right w:w="28" w:type="dxa"/>
            </w:tcMar>
            <w:vAlign w:val="bottom"/>
          </w:tcPr>
          <w:p w14:paraId="7C6288C2" w14:textId="77777777" w:rsidR="00F7009D" w:rsidRPr="00164E5E" w:rsidRDefault="00F7009D" w:rsidP="00F7009D">
            <w:pPr>
              <w:pStyle w:val="TabellRader"/>
              <w:keepNext/>
              <w:keepLines/>
              <w:spacing w:before="20" w:line="160" w:lineRule="exact"/>
            </w:pPr>
          </w:p>
        </w:tc>
      </w:tr>
      <w:tr w:rsidR="00F7009D" w:rsidRPr="003F16F6" w14:paraId="0C73CC47" w14:textId="77777777" w:rsidTr="00F7009D">
        <w:tc>
          <w:tcPr>
            <w:tcW w:w="2659" w:type="pct"/>
            <w:tcBorders>
              <w:bottom w:val="single" w:sz="12" w:space="0" w:color="auto"/>
            </w:tcBorders>
            <w:tcMar>
              <w:left w:w="85" w:type="dxa"/>
              <w:right w:w="85" w:type="dxa"/>
            </w:tcMar>
            <w:vAlign w:val="bottom"/>
          </w:tcPr>
          <w:p w14:paraId="16CC4360" w14:textId="77777777" w:rsidR="00F7009D" w:rsidRPr="003F16F6" w:rsidRDefault="009D6872" w:rsidP="00F7009D">
            <w:pPr>
              <w:pStyle w:val="TabellRader"/>
              <w:keepNext/>
              <w:keepLines/>
              <w:spacing w:before="20" w:line="170" w:lineRule="exact"/>
              <w:jc w:val="left"/>
            </w:pPr>
            <w:r w:rsidRPr="003F16F6">
              <w:t xml:space="preserve">    Övriga skatter</w:t>
            </w:r>
          </w:p>
        </w:tc>
        <w:tc>
          <w:tcPr>
            <w:tcW w:w="234" w:type="pct"/>
            <w:tcBorders>
              <w:bottom w:val="single" w:sz="12" w:space="0" w:color="auto"/>
            </w:tcBorders>
            <w:tcMar>
              <w:left w:w="28" w:type="dxa"/>
              <w:right w:w="28" w:type="dxa"/>
            </w:tcMar>
            <w:vAlign w:val="bottom"/>
          </w:tcPr>
          <w:p w14:paraId="35417FEF" w14:textId="2E86570F" w:rsidR="00F7009D" w:rsidRPr="00164E5E" w:rsidRDefault="009D6872" w:rsidP="00F7009D">
            <w:pPr>
              <w:pStyle w:val="TabellRader"/>
              <w:keepNext/>
              <w:keepLines/>
              <w:spacing w:before="20" w:line="160" w:lineRule="exact"/>
            </w:pPr>
            <w:r>
              <w:t>-0,4</w:t>
            </w:r>
          </w:p>
        </w:tc>
        <w:tc>
          <w:tcPr>
            <w:tcW w:w="234" w:type="pct"/>
            <w:tcBorders>
              <w:bottom w:val="single" w:sz="12" w:space="0" w:color="auto"/>
            </w:tcBorders>
            <w:tcMar>
              <w:left w:w="28" w:type="dxa"/>
              <w:right w:w="28" w:type="dxa"/>
            </w:tcMar>
            <w:vAlign w:val="bottom"/>
          </w:tcPr>
          <w:p w14:paraId="2CD5C74C" w14:textId="4A7E1DE2" w:rsidR="00F7009D" w:rsidRPr="00164E5E" w:rsidRDefault="009D6872" w:rsidP="00F7009D">
            <w:pPr>
              <w:pStyle w:val="TabellRader"/>
              <w:keepNext/>
              <w:keepLines/>
              <w:spacing w:before="20" w:line="160" w:lineRule="exact"/>
            </w:pPr>
            <w:r>
              <w:t>0,2</w:t>
            </w:r>
          </w:p>
        </w:tc>
        <w:tc>
          <w:tcPr>
            <w:tcW w:w="234" w:type="pct"/>
            <w:tcBorders>
              <w:bottom w:val="single" w:sz="12" w:space="0" w:color="auto"/>
            </w:tcBorders>
            <w:tcMar>
              <w:left w:w="28" w:type="dxa"/>
              <w:right w:w="28" w:type="dxa"/>
            </w:tcMar>
            <w:vAlign w:val="bottom"/>
          </w:tcPr>
          <w:p w14:paraId="204B6F6D" w14:textId="27F495E0" w:rsidR="00F7009D" w:rsidRPr="00164E5E" w:rsidRDefault="009D6872" w:rsidP="00F7009D">
            <w:pPr>
              <w:pStyle w:val="TabellRader"/>
              <w:keepNext/>
              <w:keepLines/>
              <w:spacing w:before="20" w:line="160" w:lineRule="exact"/>
            </w:pPr>
            <w:r>
              <w:t>-0,7</w:t>
            </w:r>
          </w:p>
        </w:tc>
        <w:tc>
          <w:tcPr>
            <w:tcW w:w="234" w:type="pct"/>
            <w:tcBorders>
              <w:bottom w:val="single" w:sz="12" w:space="0" w:color="auto"/>
            </w:tcBorders>
            <w:tcMar>
              <w:left w:w="28" w:type="dxa"/>
              <w:right w:w="28" w:type="dxa"/>
            </w:tcMar>
            <w:vAlign w:val="bottom"/>
          </w:tcPr>
          <w:p w14:paraId="08FE60A6" w14:textId="7A7C300C" w:rsidR="00F7009D" w:rsidRPr="00164E5E" w:rsidRDefault="009D6872" w:rsidP="00F7009D">
            <w:pPr>
              <w:pStyle w:val="TabellRader"/>
              <w:keepNext/>
              <w:keepLines/>
              <w:spacing w:before="20" w:line="160" w:lineRule="exact"/>
            </w:pPr>
            <w:r>
              <w:t>-0,3</w:t>
            </w:r>
          </w:p>
        </w:tc>
        <w:tc>
          <w:tcPr>
            <w:tcW w:w="234" w:type="pct"/>
            <w:tcBorders>
              <w:bottom w:val="single" w:sz="12" w:space="0" w:color="auto"/>
            </w:tcBorders>
            <w:tcMar>
              <w:left w:w="28" w:type="dxa"/>
              <w:right w:w="28" w:type="dxa"/>
            </w:tcMar>
            <w:vAlign w:val="bottom"/>
          </w:tcPr>
          <w:p w14:paraId="21CE6EB0" w14:textId="4AAB49DB" w:rsidR="00F7009D" w:rsidRPr="00164E5E" w:rsidRDefault="009D6872" w:rsidP="00F7009D">
            <w:pPr>
              <w:pStyle w:val="TabellRader"/>
              <w:keepNext/>
              <w:keepLines/>
              <w:spacing w:before="20" w:line="160" w:lineRule="exact"/>
            </w:pPr>
            <w:r>
              <w:t>-0,1</w:t>
            </w:r>
          </w:p>
        </w:tc>
        <w:tc>
          <w:tcPr>
            <w:tcW w:w="234" w:type="pct"/>
            <w:tcBorders>
              <w:bottom w:val="single" w:sz="12" w:space="0" w:color="auto"/>
            </w:tcBorders>
            <w:tcMar>
              <w:left w:w="28" w:type="dxa"/>
              <w:right w:w="28" w:type="dxa"/>
            </w:tcMar>
            <w:vAlign w:val="bottom"/>
          </w:tcPr>
          <w:p w14:paraId="07791A20" w14:textId="4E17AEFE" w:rsidR="00F7009D" w:rsidRPr="00164E5E" w:rsidRDefault="009D6872" w:rsidP="00F7009D">
            <w:pPr>
              <w:pStyle w:val="TabellRader"/>
              <w:keepNext/>
              <w:keepLines/>
              <w:spacing w:before="20" w:line="160" w:lineRule="exact"/>
            </w:pPr>
            <w:r>
              <w:t>0,0</w:t>
            </w:r>
          </w:p>
        </w:tc>
        <w:tc>
          <w:tcPr>
            <w:tcW w:w="234" w:type="pct"/>
            <w:tcBorders>
              <w:bottom w:val="single" w:sz="12" w:space="0" w:color="auto"/>
            </w:tcBorders>
            <w:tcMar>
              <w:left w:w="28" w:type="dxa"/>
              <w:right w:w="28" w:type="dxa"/>
            </w:tcMar>
            <w:vAlign w:val="bottom"/>
          </w:tcPr>
          <w:p w14:paraId="4BEBFC57" w14:textId="2C6A86E7" w:rsidR="00F7009D" w:rsidRPr="00164E5E" w:rsidRDefault="009D6872" w:rsidP="00F7009D">
            <w:pPr>
              <w:pStyle w:val="TabellRader"/>
              <w:keepNext/>
              <w:keepLines/>
              <w:spacing w:before="20" w:line="160" w:lineRule="exact"/>
            </w:pPr>
            <w:r w:rsidRPr="00164E5E">
              <w:t> </w:t>
            </w:r>
          </w:p>
        </w:tc>
        <w:tc>
          <w:tcPr>
            <w:tcW w:w="234" w:type="pct"/>
            <w:tcBorders>
              <w:bottom w:val="single" w:sz="12" w:space="0" w:color="auto"/>
            </w:tcBorders>
            <w:tcMar>
              <w:left w:w="28" w:type="dxa"/>
              <w:right w:w="28" w:type="dxa"/>
            </w:tcMar>
            <w:vAlign w:val="bottom"/>
          </w:tcPr>
          <w:p w14:paraId="373C70B8" w14:textId="03B4EB65" w:rsidR="00F7009D" w:rsidRPr="00164E5E" w:rsidRDefault="009D6872" w:rsidP="00F7009D">
            <w:pPr>
              <w:pStyle w:val="TabellRader"/>
              <w:keepNext/>
              <w:keepLines/>
              <w:spacing w:before="20" w:line="160" w:lineRule="exact"/>
            </w:pPr>
            <w:r w:rsidRPr="00164E5E">
              <w:t> </w:t>
            </w:r>
          </w:p>
        </w:tc>
        <w:tc>
          <w:tcPr>
            <w:tcW w:w="234" w:type="pct"/>
            <w:tcBorders>
              <w:bottom w:val="single" w:sz="12" w:space="0" w:color="auto"/>
            </w:tcBorders>
            <w:tcMar>
              <w:left w:w="28" w:type="dxa"/>
              <w:right w:w="28" w:type="dxa"/>
            </w:tcMar>
            <w:vAlign w:val="bottom"/>
          </w:tcPr>
          <w:p w14:paraId="24BD17E4" w14:textId="682BA583" w:rsidR="00F7009D" w:rsidRPr="00164E5E" w:rsidRDefault="009D6872" w:rsidP="00F7009D">
            <w:pPr>
              <w:pStyle w:val="TabellRader"/>
              <w:keepNext/>
              <w:keepLines/>
              <w:spacing w:before="20" w:line="160" w:lineRule="exact"/>
            </w:pPr>
            <w:r w:rsidRPr="00164E5E">
              <w:t> </w:t>
            </w:r>
          </w:p>
        </w:tc>
        <w:tc>
          <w:tcPr>
            <w:tcW w:w="234" w:type="pct"/>
            <w:tcBorders>
              <w:bottom w:val="single" w:sz="12" w:space="0" w:color="auto"/>
            </w:tcBorders>
            <w:tcMar>
              <w:left w:w="28" w:type="dxa"/>
              <w:right w:w="28" w:type="dxa"/>
            </w:tcMar>
            <w:vAlign w:val="bottom"/>
          </w:tcPr>
          <w:p w14:paraId="054A3F87" w14:textId="68AE6DB2" w:rsidR="00F7009D" w:rsidRPr="00164E5E" w:rsidRDefault="009D6872" w:rsidP="00F7009D">
            <w:pPr>
              <w:pStyle w:val="TabellRader"/>
              <w:keepNext/>
              <w:keepLines/>
              <w:spacing w:before="20" w:line="160" w:lineRule="exact"/>
            </w:pPr>
            <w:r w:rsidRPr="00164E5E">
              <w:t> </w:t>
            </w:r>
          </w:p>
        </w:tc>
      </w:tr>
      <w:tr w:rsidR="00F7009D" w:rsidRPr="00D374D2" w14:paraId="26182BEF" w14:textId="77777777" w:rsidTr="00F7009D">
        <w:tc>
          <w:tcPr>
            <w:tcW w:w="2659" w:type="pct"/>
            <w:tcMar>
              <w:left w:w="85" w:type="dxa"/>
              <w:right w:w="85" w:type="dxa"/>
            </w:tcMar>
            <w:vAlign w:val="bottom"/>
          </w:tcPr>
          <w:p w14:paraId="5170760A" w14:textId="77777777" w:rsidR="00F7009D" w:rsidRPr="003F16F6" w:rsidRDefault="009D6872" w:rsidP="00F7009D">
            <w:pPr>
              <w:pStyle w:val="TabellRader"/>
              <w:keepNext/>
              <w:keepLines/>
              <w:spacing w:before="20" w:line="170" w:lineRule="exact"/>
              <w:jc w:val="left"/>
              <w:rPr>
                <w:b/>
              </w:rPr>
            </w:pPr>
            <w:r w:rsidRPr="003F16F6">
              <w:rPr>
                <w:b/>
              </w:rPr>
              <w:t>Totala skatteintäkter</w:t>
            </w:r>
          </w:p>
        </w:tc>
        <w:tc>
          <w:tcPr>
            <w:tcW w:w="234" w:type="pct"/>
            <w:tcMar>
              <w:left w:w="28" w:type="dxa"/>
              <w:right w:w="28" w:type="dxa"/>
            </w:tcMar>
            <w:vAlign w:val="bottom"/>
          </w:tcPr>
          <w:p w14:paraId="626D4AF4" w14:textId="254FF58C" w:rsidR="00F7009D" w:rsidRPr="00164E5E" w:rsidRDefault="009D6872" w:rsidP="00F7009D">
            <w:pPr>
              <w:pStyle w:val="TabellRader"/>
              <w:keepNext/>
              <w:keepLines/>
              <w:spacing w:before="20" w:line="160" w:lineRule="exact"/>
              <w:rPr>
                <w:b/>
              </w:rPr>
            </w:pPr>
            <w:r w:rsidRPr="00164E5E">
              <w:rPr>
                <w:b/>
              </w:rPr>
              <w:t>-46,1</w:t>
            </w:r>
          </w:p>
        </w:tc>
        <w:tc>
          <w:tcPr>
            <w:tcW w:w="234" w:type="pct"/>
            <w:tcMar>
              <w:left w:w="28" w:type="dxa"/>
              <w:right w:w="28" w:type="dxa"/>
            </w:tcMar>
            <w:vAlign w:val="bottom"/>
          </w:tcPr>
          <w:p w14:paraId="15E14D02" w14:textId="197292A2" w:rsidR="00F7009D" w:rsidRPr="00164E5E" w:rsidRDefault="009D6872" w:rsidP="00F7009D">
            <w:pPr>
              <w:pStyle w:val="TabellRader"/>
              <w:keepNext/>
              <w:keepLines/>
              <w:spacing w:before="20" w:line="160" w:lineRule="exact"/>
              <w:rPr>
                <w:b/>
              </w:rPr>
            </w:pPr>
            <w:r w:rsidRPr="00164E5E">
              <w:rPr>
                <w:b/>
              </w:rPr>
              <w:t>-13,5</w:t>
            </w:r>
          </w:p>
        </w:tc>
        <w:tc>
          <w:tcPr>
            <w:tcW w:w="234" w:type="pct"/>
            <w:tcMar>
              <w:left w:w="28" w:type="dxa"/>
              <w:right w:w="28" w:type="dxa"/>
            </w:tcMar>
            <w:vAlign w:val="bottom"/>
          </w:tcPr>
          <w:p w14:paraId="7F53FB72" w14:textId="7795EBD1" w:rsidR="00F7009D" w:rsidRPr="00164E5E" w:rsidRDefault="009D6872" w:rsidP="00F7009D">
            <w:pPr>
              <w:pStyle w:val="TabellRader"/>
              <w:keepNext/>
              <w:keepLines/>
              <w:spacing w:before="20" w:line="160" w:lineRule="exact"/>
              <w:rPr>
                <w:b/>
              </w:rPr>
            </w:pPr>
            <w:r w:rsidRPr="00164E5E">
              <w:rPr>
                <w:b/>
              </w:rPr>
              <w:t>-6,8</w:t>
            </w:r>
          </w:p>
        </w:tc>
        <w:tc>
          <w:tcPr>
            <w:tcW w:w="234" w:type="pct"/>
            <w:tcMar>
              <w:left w:w="28" w:type="dxa"/>
              <w:right w:w="28" w:type="dxa"/>
            </w:tcMar>
            <w:vAlign w:val="bottom"/>
          </w:tcPr>
          <w:p w14:paraId="53E24DAF" w14:textId="75781D26" w:rsidR="00F7009D" w:rsidRPr="00164E5E" w:rsidRDefault="009D6872" w:rsidP="00F7009D">
            <w:pPr>
              <w:pStyle w:val="TabellRader"/>
              <w:keepNext/>
              <w:keepLines/>
              <w:spacing w:before="20" w:line="160" w:lineRule="exact"/>
              <w:rPr>
                <w:b/>
              </w:rPr>
            </w:pPr>
            <w:r w:rsidRPr="00164E5E">
              <w:rPr>
                <w:b/>
              </w:rPr>
              <w:t>-2,9</w:t>
            </w:r>
          </w:p>
        </w:tc>
        <w:tc>
          <w:tcPr>
            <w:tcW w:w="234" w:type="pct"/>
            <w:tcMar>
              <w:left w:w="28" w:type="dxa"/>
              <w:right w:w="28" w:type="dxa"/>
            </w:tcMar>
            <w:vAlign w:val="bottom"/>
          </w:tcPr>
          <w:p w14:paraId="2BCB036C" w14:textId="4001CFAC" w:rsidR="00F7009D" w:rsidRPr="00164E5E" w:rsidRDefault="009D6872" w:rsidP="00F7009D">
            <w:pPr>
              <w:pStyle w:val="TabellRader"/>
              <w:keepNext/>
              <w:keepLines/>
              <w:spacing w:before="20" w:line="160" w:lineRule="exact"/>
              <w:rPr>
                <w:b/>
              </w:rPr>
            </w:pPr>
            <w:r w:rsidRPr="00164E5E">
              <w:rPr>
                <w:b/>
              </w:rPr>
              <w:t>-9,0</w:t>
            </w:r>
          </w:p>
        </w:tc>
        <w:tc>
          <w:tcPr>
            <w:tcW w:w="234" w:type="pct"/>
            <w:tcMar>
              <w:left w:w="28" w:type="dxa"/>
              <w:right w:w="28" w:type="dxa"/>
            </w:tcMar>
            <w:vAlign w:val="bottom"/>
          </w:tcPr>
          <w:p w14:paraId="264F1FB3" w14:textId="38FDECE8" w:rsidR="00F7009D" w:rsidRPr="00164E5E" w:rsidRDefault="009D6872" w:rsidP="00F7009D">
            <w:pPr>
              <w:pStyle w:val="TabellRader"/>
              <w:keepNext/>
              <w:keepLines/>
              <w:spacing w:before="20" w:line="160" w:lineRule="exact"/>
              <w:rPr>
                <w:b/>
              </w:rPr>
            </w:pPr>
            <w:r w:rsidRPr="00164E5E">
              <w:rPr>
                <w:b/>
              </w:rPr>
              <w:t>-12,7</w:t>
            </w:r>
          </w:p>
        </w:tc>
        <w:tc>
          <w:tcPr>
            <w:tcW w:w="234" w:type="pct"/>
            <w:tcMar>
              <w:left w:w="28" w:type="dxa"/>
              <w:right w:w="28" w:type="dxa"/>
            </w:tcMar>
            <w:vAlign w:val="bottom"/>
          </w:tcPr>
          <w:p w14:paraId="447FEB39" w14:textId="572FCBA6" w:rsidR="00F7009D" w:rsidRPr="00164E5E" w:rsidRDefault="009D6872" w:rsidP="00F7009D">
            <w:pPr>
              <w:pStyle w:val="TabellRader"/>
              <w:keepNext/>
              <w:keepLines/>
              <w:spacing w:before="20" w:line="160" w:lineRule="exact"/>
              <w:rPr>
                <w:b/>
              </w:rPr>
            </w:pPr>
            <w:r w:rsidRPr="00164E5E">
              <w:rPr>
                <w:b/>
              </w:rPr>
              <w:t>1,0</w:t>
            </w:r>
          </w:p>
        </w:tc>
        <w:tc>
          <w:tcPr>
            <w:tcW w:w="234" w:type="pct"/>
            <w:tcMar>
              <w:left w:w="28" w:type="dxa"/>
              <w:right w:w="28" w:type="dxa"/>
            </w:tcMar>
            <w:vAlign w:val="bottom"/>
          </w:tcPr>
          <w:p w14:paraId="7A6FB156" w14:textId="452FAD69" w:rsidR="00F7009D" w:rsidRPr="00164E5E" w:rsidRDefault="009D6872" w:rsidP="00F7009D">
            <w:pPr>
              <w:pStyle w:val="TabellRader"/>
              <w:keepNext/>
              <w:keepLines/>
              <w:spacing w:before="20" w:line="160" w:lineRule="exact"/>
              <w:rPr>
                <w:b/>
              </w:rPr>
            </w:pPr>
            <w:r w:rsidRPr="00164E5E">
              <w:rPr>
                <w:b/>
              </w:rPr>
              <w:t>0,6</w:t>
            </w:r>
          </w:p>
        </w:tc>
        <w:tc>
          <w:tcPr>
            <w:tcW w:w="234" w:type="pct"/>
            <w:tcMar>
              <w:left w:w="28" w:type="dxa"/>
              <w:right w:w="28" w:type="dxa"/>
            </w:tcMar>
            <w:vAlign w:val="bottom"/>
          </w:tcPr>
          <w:p w14:paraId="29F322F6" w14:textId="4CDFF3F1" w:rsidR="00F7009D" w:rsidRPr="00164E5E" w:rsidRDefault="009D6872" w:rsidP="00F7009D">
            <w:pPr>
              <w:pStyle w:val="TabellRader"/>
              <w:keepNext/>
              <w:keepLines/>
              <w:spacing w:before="20" w:line="160" w:lineRule="exact"/>
              <w:rPr>
                <w:b/>
              </w:rPr>
            </w:pPr>
            <w:r w:rsidRPr="00164E5E">
              <w:rPr>
                <w:b/>
              </w:rPr>
              <w:t>0,1</w:t>
            </w:r>
          </w:p>
        </w:tc>
        <w:tc>
          <w:tcPr>
            <w:tcW w:w="234" w:type="pct"/>
            <w:tcMar>
              <w:left w:w="28" w:type="dxa"/>
              <w:right w:w="28" w:type="dxa"/>
            </w:tcMar>
            <w:vAlign w:val="bottom"/>
          </w:tcPr>
          <w:p w14:paraId="6F90EE70" w14:textId="3DCCAB05" w:rsidR="00F7009D" w:rsidRPr="00164E5E" w:rsidRDefault="009D6872" w:rsidP="00F7009D">
            <w:pPr>
              <w:pStyle w:val="TabellRader"/>
              <w:keepNext/>
              <w:keepLines/>
              <w:spacing w:before="20" w:line="160" w:lineRule="exact"/>
              <w:rPr>
                <w:b/>
              </w:rPr>
            </w:pPr>
            <w:r w:rsidRPr="00164E5E">
              <w:rPr>
                <w:b/>
              </w:rPr>
              <w:t>0,0</w:t>
            </w:r>
          </w:p>
        </w:tc>
      </w:tr>
      <w:tr w:rsidR="00F7009D" w:rsidRPr="00D374D2" w14:paraId="0529A5A4" w14:textId="77777777" w:rsidTr="00F7009D">
        <w:tc>
          <w:tcPr>
            <w:tcW w:w="2659" w:type="pct"/>
            <w:tcBorders>
              <w:bottom w:val="single" w:sz="12" w:space="0" w:color="auto"/>
            </w:tcBorders>
            <w:tcMar>
              <w:left w:w="85" w:type="dxa"/>
              <w:right w:w="85" w:type="dxa"/>
            </w:tcMar>
            <w:vAlign w:val="bottom"/>
          </w:tcPr>
          <w:p w14:paraId="085A4339" w14:textId="77777777" w:rsidR="00F7009D" w:rsidRPr="003F16F6" w:rsidRDefault="009D6872" w:rsidP="00F7009D">
            <w:pPr>
              <w:pStyle w:val="TabellRader"/>
              <w:keepNext/>
              <w:keepLines/>
              <w:spacing w:before="20" w:line="170" w:lineRule="exact"/>
              <w:jc w:val="left"/>
              <w:rPr>
                <w:b/>
              </w:rPr>
            </w:pPr>
            <w:r>
              <w:rPr>
                <w:b/>
              </w:rPr>
              <w:t>Totala skatteintäkter, exkl. kommunal utdebitering</w:t>
            </w:r>
          </w:p>
        </w:tc>
        <w:tc>
          <w:tcPr>
            <w:tcW w:w="234" w:type="pct"/>
            <w:tcBorders>
              <w:bottom w:val="single" w:sz="12" w:space="0" w:color="auto"/>
            </w:tcBorders>
            <w:tcMar>
              <w:left w:w="28" w:type="dxa"/>
              <w:right w:w="28" w:type="dxa"/>
            </w:tcMar>
            <w:vAlign w:val="bottom"/>
          </w:tcPr>
          <w:p w14:paraId="09D19B8E" w14:textId="295ECF76" w:rsidR="00F7009D" w:rsidRPr="00164E5E" w:rsidRDefault="009D6872" w:rsidP="00F7009D">
            <w:pPr>
              <w:pStyle w:val="TabellRader"/>
              <w:keepNext/>
              <w:keepLines/>
              <w:spacing w:before="20" w:line="160" w:lineRule="exact"/>
              <w:rPr>
                <w:b/>
              </w:rPr>
            </w:pPr>
            <w:r w:rsidRPr="00164E5E">
              <w:rPr>
                <w:b/>
              </w:rPr>
              <w:t>-47,4</w:t>
            </w:r>
          </w:p>
        </w:tc>
        <w:tc>
          <w:tcPr>
            <w:tcW w:w="234" w:type="pct"/>
            <w:tcBorders>
              <w:bottom w:val="single" w:sz="12" w:space="0" w:color="auto"/>
            </w:tcBorders>
            <w:tcMar>
              <w:left w:w="28" w:type="dxa"/>
              <w:right w:w="28" w:type="dxa"/>
            </w:tcMar>
            <w:vAlign w:val="bottom"/>
          </w:tcPr>
          <w:p w14:paraId="494952C1" w14:textId="688AA23C" w:rsidR="00F7009D" w:rsidRPr="00164E5E" w:rsidRDefault="009D6872" w:rsidP="00F7009D">
            <w:pPr>
              <w:pStyle w:val="TabellRader"/>
              <w:keepNext/>
              <w:keepLines/>
              <w:spacing w:before="20" w:line="160" w:lineRule="exact"/>
              <w:rPr>
                <w:b/>
              </w:rPr>
            </w:pPr>
            <w:r w:rsidRPr="00164E5E">
              <w:rPr>
                <w:b/>
              </w:rPr>
              <w:t>-14,1</w:t>
            </w:r>
          </w:p>
        </w:tc>
        <w:tc>
          <w:tcPr>
            <w:tcW w:w="234" w:type="pct"/>
            <w:tcBorders>
              <w:bottom w:val="single" w:sz="12" w:space="0" w:color="auto"/>
            </w:tcBorders>
            <w:tcMar>
              <w:left w:w="28" w:type="dxa"/>
              <w:right w:w="28" w:type="dxa"/>
            </w:tcMar>
            <w:vAlign w:val="bottom"/>
          </w:tcPr>
          <w:p w14:paraId="1CF88A7C" w14:textId="7F45EB4B" w:rsidR="00F7009D" w:rsidRPr="00164E5E" w:rsidRDefault="009D6872" w:rsidP="00F7009D">
            <w:pPr>
              <w:pStyle w:val="TabellRader"/>
              <w:keepNext/>
              <w:keepLines/>
              <w:spacing w:before="20" w:line="160" w:lineRule="exact"/>
              <w:rPr>
                <w:b/>
              </w:rPr>
            </w:pPr>
            <w:r w:rsidRPr="00164E5E">
              <w:rPr>
                <w:b/>
              </w:rPr>
              <w:t>-6,8</w:t>
            </w:r>
          </w:p>
        </w:tc>
        <w:tc>
          <w:tcPr>
            <w:tcW w:w="234" w:type="pct"/>
            <w:tcBorders>
              <w:bottom w:val="single" w:sz="12" w:space="0" w:color="auto"/>
            </w:tcBorders>
            <w:tcMar>
              <w:left w:w="28" w:type="dxa"/>
              <w:right w:w="28" w:type="dxa"/>
            </w:tcMar>
            <w:vAlign w:val="bottom"/>
          </w:tcPr>
          <w:p w14:paraId="05E57EC2" w14:textId="6CE5FEF4" w:rsidR="00F7009D" w:rsidRPr="00164E5E" w:rsidRDefault="009D6872" w:rsidP="00F7009D">
            <w:pPr>
              <w:pStyle w:val="TabellRader"/>
              <w:keepNext/>
              <w:keepLines/>
              <w:spacing w:before="20" w:line="160" w:lineRule="exact"/>
              <w:rPr>
                <w:b/>
              </w:rPr>
            </w:pPr>
            <w:r w:rsidRPr="00164E5E">
              <w:rPr>
                <w:b/>
              </w:rPr>
              <w:t>-4,0</w:t>
            </w:r>
          </w:p>
        </w:tc>
        <w:tc>
          <w:tcPr>
            <w:tcW w:w="234" w:type="pct"/>
            <w:tcBorders>
              <w:bottom w:val="single" w:sz="12" w:space="0" w:color="auto"/>
            </w:tcBorders>
            <w:tcMar>
              <w:left w:w="28" w:type="dxa"/>
              <w:right w:w="28" w:type="dxa"/>
            </w:tcMar>
            <w:vAlign w:val="bottom"/>
          </w:tcPr>
          <w:p w14:paraId="503C856F" w14:textId="24D46339" w:rsidR="00F7009D" w:rsidRPr="00164E5E" w:rsidRDefault="009D6872" w:rsidP="00F7009D">
            <w:pPr>
              <w:pStyle w:val="TabellRader"/>
              <w:keepNext/>
              <w:keepLines/>
              <w:spacing w:before="20" w:line="160" w:lineRule="exact"/>
              <w:rPr>
                <w:b/>
              </w:rPr>
            </w:pPr>
            <w:r w:rsidRPr="00164E5E">
              <w:rPr>
                <w:b/>
              </w:rPr>
              <w:t>-11,4</w:t>
            </w:r>
          </w:p>
        </w:tc>
        <w:tc>
          <w:tcPr>
            <w:tcW w:w="234" w:type="pct"/>
            <w:tcBorders>
              <w:bottom w:val="single" w:sz="12" w:space="0" w:color="auto"/>
            </w:tcBorders>
            <w:tcMar>
              <w:left w:w="28" w:type="dxa"/>
              <w:right w:w="28" w:type="dxa"/>
            </w:tcMar>
            <w:vAlign w:val="bottom"/>
          </w:tcPr>
          <w:p w14:paraId="3CD7CC90" w14:textId="30B51CC5" w:rsidR="00F7009D" w:rsidRPr="00164E5E" w:rsidRDefault="009D6872" w:rsidP="00F7009D">
            <w:pPr>
              <w:pStyle w:val="TabellRader"/>
              <w:keepNext/>
              <w:keepLines/>
              <w:spacing w:before="20" w:line="160" w:lineRule="exact"/>
              <w:rPr>
                <w:b/>
              </w:rPr>
            </w:pPr>
            <w:r w:rsidRPr="00164E5E">
              <w:rPr>
                <w:b/>
              </w:rPr>
              <w:t>-15,2</w:t>
            </w:r>
          </w:p>
        </w:tc>
        <w:tc>
          <w:tcPr>
            <w:tcW w:w="234" w:type="pct"/>
            <w:tcBorders>
              <w:bottom w:val="single" w:sz="12" w:space="0" w:color="auto"/>
            </w:tcBorders>
            <w:tcMar>
              <w:left w:w="28" w:type="dxa"/>
              <w:right w:w="28" w:type="dxa"/>
            </w:tcMar>
            <w:vAlign w:val="bottom"/>
          </w:tcPr>
          <w:p w14:paraId="3DCF96F7" w14:textId="1926F83B" w:rsidR="00F7009D" w:rsidRPr="00164E5E" w:rsidRDefault="009D6872" w:rsidP="00F7009D">
            <w:pPr>
              <w:pStyle w:val="TabellRader"/>
              <w:keepNext/>
              <w:keepLines/>
              <w:spacing w:before="20" w:line="160" w:lineRule="exact"/>
              <w:rPr>
                <w:b/>
              </w:rPr>
            </w:pPr>
            <w:r w:rsidRPr="00164E5E">
              <w:rPr>
                <w:b/>
              </w:rPr>
              <w:t>1,0</w:t>
            </w:r>
          </w:p>
        </w:tc>
        <w:tc>
          <w:tcPr>
            <w:tcW w:w="234" w:type="pct"/>
            <w:tcBorders>
              <w:bottom w:val="single" w:sz="12" w:space="0" w:color="auto"/>
            </w:tcBorders>
            <w:tcMar>
              <w:left w:w="28" w:type="dxa"/>
              <w:right w:w="28" w:type="dxa"/>
            </w:tcMar>
            <w:vAlign w:val="bottom"/>
          </w:tcPr>
          <w:p w14:paraId="5FDF55B9" w14:textId="311E5718" w:rsidR="00F7009D" w:rsidRPr="00164E5E" w:rsidRDefault="009D6872" w:rsidP="00F7009D">
            <w:pPr>
              <w:pStyle w:val="TabellRader"/>
              <w:keepNext/>
              <w:keepLines/>
              <w:spacing w:before="20" w:line="160" w:lineRule="exact"/>
              <w:rPr>
                <w:b/>
              </w:rPr>
            </w:pPr>
            <w:r w:rsidRPr="00164E5E">
              <w:rPr>
                <w:b/>
              </w:rPr>
              <w:t>0,6</w:t>
            </w:r>
          </w:p>
        </w:tc>
        <w:tc>
          <w:tcPr>
            <w:tcW w:w="234" w:type="pct"/>
            <w:tcBorders>
              <w:bottom w:val="single" w:sz="12" w:space="0" w:color="auto"/>
            </w:tcBorders>
            <w:tcMar>
              <w:left w:w="28" w:type="dxa"/>
              <w:right w:w="28" w:type="dxa"/>
            </w:tcMar>
            <w:vAlign w:val="bottom"/>
          </w:tcPr>
          <w:p w14:paraId="15E88BCD" w14:textId="3EF890EF" w:rsidR="00F7009D" w:rsidRPr="00164E5E" w:rsidRDefault="009D6872" w:rsidP="00F7009D">
            <w:pPr>
              <w:pStyle w:val="TabellRader"/>
              <w:keepNext/>
              <w:keepLines/>
              <w:spacing w:before="20" w:line="160" w:lineRule="exact"/>
              <w:rPr>
                <w:b/>
              </w:rPr>
            </w:pPr>
            <w:r w:rsidRPr="00164E5E">
              <w:rPr>
                <w:b/>
              </w:rPr>
              <w:t>0,1</w:t>
            </w:r>
          </w:p>
        </w:tc>
        <w:tc>
          <w:tcPr>
            <w:tcW w:w="234" w:type="pct"/>
            <w:tcBorders>
              <w:bottom w:val="single" w:sz="12" w:space="0" w:color="auto"/>
            </w:tcBorders>
            <w:tcMar>
              <w:left w:w="28" w:type="dxa"/>
              <w:right w:w="28" w:type="dxa"/>
            </w:tcMar>
            <w:vAlign w:val="bottom"/>
          </w:tcPr>
          <w:p w14:paraId="1547F90A" w14:textId="19975147" w:rsidR="00F7009D" w:rsidRPr="00164E5E" w:rsidRDefault="009D6872" w:rsidP="00F7009D">
            <w:pPr>
              <w:pStyle w:val="TabellRader"/>
              <w:keepNext/>
              <w:keepLines/>
              <w:spacing w:before="20" w:line="160" w:lineRule="exact"/>
              <w:rPr>
                <w:b/>
              </w:rPr>
            </w:pPr>
            <w:r w:rsidRPr="00164E5E">
              <w:rPr>
                <w:b/>
              </w:rPr>
              <w:t>0,0</w:t>
            </w:r>
          </w:p>
        </w:tc>
      </w:tr>
    </w:tbl>
    <w:p w14:paraId="66769077" w14:textId="77777777" w:rsidR="00F7009D" w:rsidRPr="006478C8" w:rsidRDefault="009D6872" w:rsidP="00F7009D">
      <w:pPr>
        <w:pStyle w:val="TabellFotnot"/>
      </w:pPr>
      <w:r>
        <w:t>Källa: Egna beräkningar.</w:t>
      </w:r>
    </w:p>
    <w:p w14:paraId="7E39311C" w14:textId="77777777" w:rsidR="00F7009D" w:rsidRDefault="00F7009D" w:rsidP="00F7009D">
      <w:pPr>
        <w:pStyle w:val="Brdtextmedindrag"/>
        <w:ind w:firstLine="0"/>
        <w:sectPr w:rsidR="00F7009D" w:rsidSect="00F7009D">
          <w:headerReference w:type="even" r:id="rId267"/>
          <w:headerReference w:type="default" r:id="rId268"/>
          <w:footerReference w:type="even" r:id="rId269"/>
          <w:footerReference w:type="default" r:id="rId270"/>
          <w:footerReference w:type="first" r:id="rId271"/>
          <w:type w:val="continuous"/>
          <w:pgSz w:w="11906" w:h="16838" w:code="9"/>
          <w:pgMar w:top="1304" w:right="1871" w:bottom="1531" w:left="1021" w:header="567" w:footer="1077" w:gutter="0"/>
          <w:cols w:space="340"/>
          <w:docGrid w:linePitch="360"/>
        </w:sectPr>
      </w:pPr>
    </w:p>
    <w:p w14:paraId="6ACF0368" w14:textId="4E5A6DF5" w:rsidR="00F7009D" w:rsidRDefault="00F7009D" w:rsidP="00F7009D">
      <w:pPr>
        <w:pStyle w:val="Brdtextmedindrag"/>
        <w:ind w:firstLine="0"/>
        <w:sectPr w:rsidR="00F7009D" w:rsidSect="00F7009D">
          <w:headerReference w:type="even" r:id="rId272"/>
          <w:headerReference w:type="default" r:id="rId273"/>
          <w:footerReference w:type="even" r:id="rId274"/>
          <w:footerReference w:type="default" r:id="rId275"/>
          <w:footerReference w:type="first" r:id="rId276"/>
          <w:type w:val="continuous"/>
          <w:pgSz w:w="11906" w:h="16838" w:code="9"/>
          <w:pgMar w:top="1304" w:right="1871" w:bottom="1531" w:left="1021" w:header="567" w:footer="1077" w:gutter="0"/>
          <w:cols w:num="2" w:space="340"/>
          <w:docGrid w:linePitch="360"/>
        </w:sectPr>
      </w:pPr>
    </w:p>
    <w:p w14:paraId="4C6EFEBB" w14:textId="109E2369" w:rsidR="00F7009D" w:rsidRDefault="0009067D" w:rsidP="00F7009D">
      <w:pPr>
        <w:pStyle w:val="Brdtext"/>
        <w:spacing w:line="240" w:lineRule="auto"/>
        <w:jc w:val="center"/>
        <w:rPr>
          <w:sz w:val="84"/>
          <w:szCs w:val="84"/>
        </w:rPr>
      </w:pPr>
      <w:sdt>
        <w:sdtPr>
          <w:rPr>
            <w:sz w:val="84"/>
            <w:szCs w:val="84"/>
          </w:rPr>
          <w:alias w:val="Avsnittsnummer"/>
          <w:tag w:val="Avsnittsnummer"/>
          <w:id w:val="-1782638625"/>
          <w:lock w:val="sdtContentLocked"/>
          <w:dataBinding w:prefixMappings="xmlns:ns0='http://rkdhs/mallar/budget/VÅP/VÅP.xsd'" w:xpath="/ns0:dokumentvärden[1]/ns0:avsnitt[1]/ns0:avsnitt[7]/@avsnittsnummer" w:storeItemID="{05362479-D7DD-42A6-9715-445895EE037E}"/>
          <w:text w:multiLine="1"/>
        </w:sdtPr>
        <w:sdtEndPr/>
        <w:sdtContent>
          <w:r w:rsidR="009D6872">
            <w:rPr>
              <w:sz w:val="84"/>
              <w:szCs w:val="84"/>
            </w:rPr>
            <w:t>6</w:t>
          </w:r>
        </w:sdtContent>
      </w:sdt>
      <w:r w:rsidR="009D6872">
        <w:rPr>
          <w:noProof/>
          <w:sz w:val="84"/>
          <w:szCs w:val="84"/>
          <w:lang w:eastAsia="sv-SE"/>
        </w:rPr>
        <mc:AlternateContent>
          <mc:Choice Requires="wpg">
            <w:drawing>
              <wp:anchor distT="0" distB="0" distL="114300" distR="114300" simplePos="0" relativeHeight="251641344" behindDoc="0" locked="0" layoutInCell="0" allowOverlap="1" wp14:anchorId="624A6E2A" wp14:editId="5C712091">
                <wp:simplePos x="0" y="0"/>
                <wp:positionH relativeFrom="page">
                  <wp:posOffset>6444615</wp:posOffset>
                </wp:positionH>
                <wp:positionV relativeFrom="page">
                  <wp:posOffset>0</wp:posOffset>
                </wp:positionV>
                <wp:extent cx="892175" cy="10693400"/>
                <wp:effectExtent l="15240" t="9525" r="6985" b="12700"/>
                <wp:wrapNone/>
                <wp:docPr id="103" name="Grupp 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892175" cy="10693400"/>
                          <a:chOff x="51" y="0"/>
                          <a:chExt cx="19670" cy="20000"/>
                        </a:xfrm>
                      </wpg:grpSpPr>
                      <wps:wsp>
                        <wps:cNvPr id="312" name="Line 3"/>
                        <wps:cNvCnPr/>
                        <wps:spPr bwMode="auto">
                          <a:xfrm>
                            <a:off x="307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13" name="Line 4"/>
                        <wps:cNvCnPr/>
                        <wps:spPr bwMode="auto">
                          <a:xfrm>
                            <a:off x="458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14" name="Line 5"/>
                        <wps:cNvCnPr/>
                        <wps:spPr bwMode="auto">
                          <a:xfrm>
                            <a:off x="156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15" name="Line 6"/>
                        <wps:cNvCnPr/>
                        <wps:spPr bwMode="auto">
                          <a:xfrm>
                            <a:off x="609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16" name="Line 7"/>
                        <wps:cNvCnPr/>
                        <wps:spPr bwMode="auto">
                          <a:xfrm>
                            <a:off x="761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17" name="Line 8"/>
                        <wps:cNvCnPr/>
                        <wps:spPr bwMode="auto">
                          <a:xfrm>
                            <a:off x="912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18" name="Line 9"/>
                        <wps:cNvCnPr/>
                        <wps:spPr bwMode="auto">
                          <a:xfrm>
                            <a:off x="1819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19" name="Line 10"/>
                        <wps:cNvCnPr/>
                        <wps:spPr bwMode="auto">
                          <a:xfrm>
                            <a:off x="1063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04" name="Line 11"/>
                        <wps:cNvCnPr/>
                        <wps:spPr bwMode="auto">
                          <a:xfrm>
                            <a:off x="1214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05" name="Line 12"/>
                        <wps:cNvCnPr/>
                        <wps:spPr bwMode="auto">
                          <a:xfrm>
                            <a:off x="5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06" name="Line 13"/>
                        <wps:cNvCnPr/>
                        <wps:spPr bwMode="auto">
                          <a:xfrm>
                            <a:off x="1365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07" name="Line 14"/>
                        <wps:cNvCnPr/>
                        <wps:spPr bwMode="auto">
                          <a:xfrm>
                            <a:off x="1970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08" name="Line 15"/>
                        <wps:cNvCnPr/>
                        <wps:spPr bwMode="auto">
                          <a:xfrm>
                            <a:off x="1517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09" name="Line 16"/>
                        <wps:cNvCnPr/>
                        <wps:spPr bwMode="auto">
                          <a:xfrm>
                            <a:off x="1668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group id="Grupp 86" style="position:absolute;margin-left:507.45pt;margin-top:0;width:70.25pt;height:842pt;z-index:251658240;mso-position-horizontal-relative:page;mso-position-vertical-relative:page" coordsize="19670,20000" coordorigin="51" o:spid="_x0000_s1026" o:allowincell="f">
                <v:line id="Line 3" style="position:absolute;visibility:visible;mso-wrap-style:square" o:spid="_x0000_s1027" strokecolor="gray" strokeweight="1pt" o:connectortype="straight" from="3075,0" to="3089,20000">
                  <v:stroke startarrowwidth="narrow" startarrowlength="short" endarrowwidth="narrow" endarrowlength="short"/>
                </v:line>
                <v:line id="Line 4" style="position:absolute;visibility:visible;mso-wrap-style:square" o:spid="_x0000_s1028" strokecolor="gray" strokeweight="1pt" o:connectortype="straight" from="4587,0" to="4601,20000">
                  <v:stroke startarrowwidth="narrow" startarrowlength="short" endarrowwidth="narrow" endarrowlength="short"/>
                </v:line>
                <v:line id="Line 5" style="position:absolute;visibility:visible;mso-wrap-style:square" o:spid="_x0000_s1029" strokecolor="gray" strokeweight="1pt" o:connectortype="straight" from="1563,0" to="1577,20000">
                  <v:stroke startarrowwidth="narrow" startarrowlength="short" endarrowwidth="narrow" endarrowlength="short"/>
                </v:line>
                <v:line id="Line 6" style="position:absolute;visibility:visible;mso-wrap-style:square" o:spid="_x0000_s1030" strokecolor="gray" strokeweight="1pt" o:connectortype="straight" from="6099,0" to="6113,20000">
                  <v:stroke startarrowwidth="narrow" startarrowlength="short" endarrowwidth="narrow" endarrowlength="short"/>
                </v:line>
                <v:line id="Line 7" style="position:absolute;visibility:visible;mso-wrap-style:square" o:spid="_x0000_s1031" strokecolor="gray" strokeweight="1pt" o:connectortype="straight" from="7611,0" to="7625,20000">
                  <v:stroke startarrowwidth="narrow" startarrowlength="short" endarrowwidth="narrow" endarrowlength="short"/>
                </v:line>
                <v:line id="Line 8" style="position:absolute;visibility:visible;mso-wrap-style:square" o:spid="_x0000_s1032" strokecolor="gray" strokeweight="1pt" o:connectortype="straight" from="9123,0" to="9137,20000">
                  <v:stroke startarrowwidth="narrow" startarrowlength="short" endarrowwidth="narrow" endarrowlength="short"/>
                </v:line>
                <v:line id="Line 9" style="position:absolute;visibility:visible;mso-wrap-style:square" o:spid="_x0000_s1033" strokecolor="gray" strokeweight="1pt" o:connectortype="straight" from="18195,0" to="18209,20000">
                  <v:stroke startarrowwidth="narrow" startarrowlength="short" endarrowwidth="narrow" endarrowlength="short"/>
                </v:line>
                <v:line id="Line 10" style="position:absolute;visibility:visible;mso-wrap-style:square" o:spid="_x0000_s1034" strokecolor="gray" strokeweight="1pt" o:connectortype="straight" from="10635,0" to="10649,20000">
                  <v:stroke startarrowwidth="narrow" startarrowlength="short" endarrowwidth="narrow" endarrowlength="short"/>
                </v:line>
                <v:line id="Line 11" style="position:absolute;visibility:visible;mso-wrap-style:square" o:spid="_x0000_s1035" strokecolor="gray" strokeweight="1pt" o:connectortype="straight" from="12147,0" to="12161,20000">
                  <v:stroke startarrowwidth="narrow" startarrowlength="short" endarrowwidth="narrow" endarrowlength="short"/>
                </v:line>
                <v:line id="Line 12" style="position:absolute;visibility:visible;mso-wrap-style:square" o:spid="_x0000_s1036" strokecolor="gray" strokeweight="1pt" o:connectortype="straight" from="51,0" to="65,20000">
                  <v:stroke startarrowwidth="narrow" startarrowlength="short" endarrowwidth="narrow" endarrowlength="short"/>
                </v:line>
                <v:line id="Line 13" style="position:absolute;visibility:visible;mso-wrap-style:square" o:spid="_x0000_s1037" strokecolor="gray" strokeweight="1pt" o:connectortype="straight" from="13659,0" to="13673,20000">
                  <v:stroke startarrowwidth="narrow" startarrowlength="short" endarrowwidth="narrow" endarrowlength="short"/>
                </v:line>
                <v:line id="Line 14" style="position:absolute;visibility:visible;mso-wrap-style:square" o:spid="_x0000_s1038" strokecolor="gray" strokeweight="1pt" o:connectortype="straight" from="19707,0" to="19721,20000">
                  <v:stroke startarrowwidth="narrow" startarrowlength="short" endarrowwidth="narrow" endarrowlength="short"/>
                </v:line>
                <v:line id="Line 15" style="position:absolute;visibility:visible;mso-wrap-style:square" o:spid="_x0000_s1039" strokecolor="gray" strokeweight="1pt" o:connectortype="straight" from="15171,0" to="15185,20000">
                  <v:stroke startarrowwidth="narrow" startarrowlength="short" endarrowwidth="narrow" endarrowlength="short"/>
                </v:line>
                <v:line id="Line 16" style="position:absolute;visibility:visible;mso-wrap-style:square" o:spid="_x0000_s1040" strokecolor="gray" strokeweight="1pt" o:connectortype="straight" from="16683,0" to="16697,20000">
                  <v:stroke startarrowwidth="narrow" startarrowlength="short" endarrowwidth="narrow" endarrowlength="short"/>
                </v:line>
                <w10:wrap anchorx="page" anchory="page"/>
              </v:group>
            </w:pict>
          </mc:Fallback>
        </mc:AlternateContent>
      </w:r>
    </w:p>
    <w:p w14:paraId="592F1896" w14:textId="063E4841" w:rsidR="00F7009D" w:rsidRDefault="0009067D" w:rsidP="00F7009D">
      <w:pPr>
        <w:pStyle w:val="Brdtext"/>
        <w:spacing w:before="480" w:line="240" w:lineRule="auto"/>
        <w:jc w:val="center"/>
        <w:rPr>
          <w:sz w:val="84"/>
          <w:szCs w:val="84"/>
        </w:rPr>
      </w:pPr>
      <w:sdt>
        <w:sdtPr>
          <w:rPr>
            <w:sz w:val="84"/>
            <w:szCs w:val="84"/>
          </w:rPr>
          <w:alias w:val="AvsnittsrubrikKopia"/>
          <w:tag w:val="AvsnittsrubrikKopia"/>
          <w:id w:val="55132013"/>
          <w:lock w:val="sdtContentLocked"/>
          <w:dataBinding w:prefixMappings="xmlns:ns0='http://rkdhs/mallar/budget/VÅP/VÅP.xsd'" w:xpath="/ns0:dokumentvärden[1]/ns0:avsnitt[1]/ns0:avsnitt[7]/@avsnittsrubrik" w:storeItemID="{05362479-D7DD-42A6-9715-445895EE037E}"/>
          <w:text w:multiLine="1"/>
        </w:sdtPr>
        <w:sdtEndPr/>
        <w:sdtContent>
          <w:r w:rsidR="009D6872">
            <w:rPr>
              <w:sz w:val="84"/>
              <w:szCs w:val="84"/>
            </w:rPr>
            <w:t>Utgifter</w:t>
          </w:r>
          <w:r w:rsidR="009D6872">
            <w:rPr>
              <w:sz w:val="84"/>
              <w:szCs w:val="84"/>
            </w:rPr>
            <w:br/>
          </w:r>
        </w:sdtContent>
      </w:sdt>
    </w:p>
    <w:p w14:paraId="7ECF055C" w14:textId="77777777" w:rsidR="00F7009D" w:rsidRDefault="00F7009D" w:rsidP="00F7009D">
      <w:pPr>
        <w:pStyle w:val="Brdtext"/>
        <w:spacing w:before="480" w:line="240" w:lineRule="auto"/>
        <w:jc w:val="center"/>
        <w:rPr>
          <w:sz w:val="84"/>
          <w:szCs w:val="84"/>
        </w:rPr>
      </w:pPr>
    </w:p>
    <w:p w14:paraId="670D9693" w14:textId="77777777" w:rsidR="00F7009D" w:rsidRDefault="00F7009D" w:rsidP="00F7009D">
      <w:pPr>
        <w:pStyle w:val="Brdtext"/>
      </w:pPr>
    </w:p>
    <w:p w14:paraId="0F5684DC" w14:textId="77777777" w:rsidR="00F7009D" w:rsidRPr="00267A90" w:rsidRDefault="00F7009D" w:rsidP="00F7009D">
      <w:pPr>
        <w:pStyle w:val="Brdtext"/>
      </w:pPr>
    </w:p>
    <w:p w14:paraId="05339E47" w14:textId="77777777" w:rsidR="00F7009D" w:rsidRPr="00401986" w:rsidRDefault="009D6872" w:rsidP="00F7009D">
      <w:pPr>
        <w:pStyle w:val="Brdtext"/>
        <w:spacing w:line="240" w:lineRule="atLeast"/>
        <w:rPr>
          <w:spacing w:val="0"/>
        </w:rPr>
      </w:pPr>
      <w:r>
        <w:rPr>
          <w:noProof/>
          <w:lang w:eastAsia="sv-SE"/>
        </w:rPr>
        <mc:AlternateContent>
          <mc:Choice Requires="wps">
            <w:drawing>
              <wp:anchor distT="0" distB="0" distL="114300" distR="114300" simplePos="0" relativeHeight="251650560" behindDoc="1" locked="1" layoutInCell="1" allowOverlap="1" wp14:anchorId="7AFB364F" wp14:editId="125F7A86">
                <wp:simplePos x="0" y="0"/>
                <wp:positionH relativeFrom="column">
                  <wp:posOffset>2160270</wp:posOffset>
                </wp:positionH>
                <wp:positionV relativeFrom="page">
                  <wp:posOffset>7726680</wp:posOffset>
                </wp:positionV>
                <wp:extent cx="1396800" cy="1789200"/>
                <wp:effectExtent l="0" t="0" r="0" b="1905"/>
                <wp:wrapNone/>
                <wp:docPr id="104" name="Textruta 30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1396800" cy="1789200"/>
                        </a:xfrm>
                        <a:prstGeom prst="rect">
                          <a:avLst/>
                        </a:prstGeom>
                        <a:noFill/>
                        <a:ln w="6350">
                          <a:noFill/>
                        </a:ln>
                        <a:effectLst/>
                      </wps:spPr>
                      <wps:txbx>
                        <w:txbxContent>
                          <w:sdt>
                            <w:sdtPr>
                              <w:alias w:val="TreKronorLogo"/>
                              <w:tag w:val="TreKronorLogo"/>
                              <w:id w:val="-1585989613"/>
                              <w:lock w:val="sdtContentLocked"/>
                              <w:dataBinding w:prefixMappings="xmlns:ns0='http://rkdhs/mallar/budget/VÅP/VÅP.xsd'" w:xpath="/ns0:dokumentvärden[1]/ns0:logos/ns0:logo[@id='28']" w:storeItemID="{05362479-D7DD-42A6-9715-445895EE037E}"/>
                              <w:picture/>
                            </w:sdtPr>
                            <w:sdtEndPr/>
                            <w:sdtContent>
                              <w:p w14:paraId="498FAAC8" w14:textId="77777777" w:rsidR="00C53370" w:rsidRPr="0083762F" w:rsidRDefault="00C53370" w:rsidP="0083762F">
                                <w:pPr>
                                  <w:pStyle w:val="Brdtext"/>
                                  <w:spacing w:line="240" w:lineRule="auto"/>
                                  <w:jc w:val="center"/>
                                </w:pPr>
                                <w:r>
                                  <w:rPr>
                                    <w:noProof/>
                                    <w:lang w:eastAsia="sv-SE"/>
                                  </w:rPr>
                                  <w:drawing>
                                    <wp:inline distT="0" distB="0" distL="0" distR="0" wp14:anchorId="160FC825" wp14:editId="767DE305">
                                      <wp:extent cx="752400" cy="564300"/>
                                      <wp:effectExtent l="0" t="0" r="0" b="7620"/>
                                      <wp:docPr id="447"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_x0000_s1032" type="#_x0000_t202" style="position:absolute;left:0;text-align:left;margin-left:170.1pt;margin-top:608.4pt;width:110pt;height:140.9pt;z-index:-25166592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c0amUQIAAJcEAAAOAAAAZHJzL2Uyb0RvYy54bWysVE2P2jAQvVfqf7B8Lwkfy0JEWFFWVJXQ&#10;7kqw2rNxbBLV8bi2IaG/vmMHWLTtqerFjDPjNzPvzTB7aGtFjsK6CnRO+72UEqE5FJXe5/R1u/oy&#10;ocR5pgumQIucnoSjD/PPn2aNycQASlCFsARBtMsak9PSe5MlieOlqJnrgREanRJszTxe7T4pLGsQ&#10;vVbJIE3HSQO2MBa4cA6/PnZOOo/4Ugrun6V0whOVU6zNx9PGcxfOZD5j2d4yU1b8XAb7hypqVmlM&#10;eoV6ZJ6Rg63+gKorbsGB9D0OdQJSVlzEHrCbfvqhm03JjIi9IDnOXGly/w+WPx1fLKkK1C4dUaJZ&#10;jSJtRevtATsYptPAUGNchoEbg6G+/QotRsdunVkD/+GIhmXJ9F4snEHGgxdfJTfPOgyHAIGkVto6&#10;/GL7BLFQl9NVC0xNeEgwnI4nKbo4+vr3kymqHVHfnxvr/DcBNQlGTi2mjlWx49r5UADLLiEhm4ZV&#10;pVQUXGnS5HQ8vEvjg6sHXygdYkUcnTNM6KMrPVi+3bWRsPGFmh0UJ2TGQjddzvBVhRWtmfMvzOI4&#10;YRe4Iv4ZD6kAM8PZoqQE++tv30M8qoxeShocz5y6nwdmBSXqu0b9p/3RKMxzvIzu7gd4sbee3a1H&#10;H+ol4Ab0cRkNj2aI9+piSgv1G27SImRFF9Mcc+fUX8yl75YGN5GLxSIG4QQb5td6Y3iADrwFvrft&#10;G7PmLIpHPZ/gMsgs+6BNF9upszh4kFUULvDcsXoeI5z+qOd5U8N63d5j1Pv/yfw3AAAA//8DAFBL&#10;AwQUAAYACAAAACEAL9PUB+EAAAANAQAADwAAAGRycy9kb3ducmV2LnhtbEyPwU7DMBBE70j8g7VI&#10;3KjTUEIIcaoKwQUJIUolxG0bmzhgr0PstuHv2Z7guDNPszP1cvJO7M0Y+0AK5rMMhKE26J46BZvX&#10;h4sSRExIGl0go+DHRFg2pyc1Vjoc6MXs16kTHEKxQgU2paGSMrbWeIyzMBhi7yOMHhOfYyf1iAcO&#10;907mWVZIjz3xB4uDubOm/VrvvILr8l3bz/Fx2rw9rb7t8yDdPUqlzs+m1S2IZKb0B8OxPleHhjtt&#10;w450FE7B5SLLGWUjnxc8gpGr4ihtWVrclAXIppb/VzS/AAAA//8DAFBLAQItABQABgAIAAAAIQC2&#10;gziS/gAAAOEBAAATAAAAAAAAAAAAAAAAAAAAAABbQ29udGVudF9UeXBlc10ueG1sUEsBAi0AFAAG&#10;AAgAAAAhADj9If/WAAAAlAEAAAsAAAAAAAAAAAAAAAAALwEAAF9yZWxzLy5yZWxzUEsBAi0AFAAG&#10;AAgAAAAhABRzRqZRAgAAlwQAAA4AAAAAAAAAAAAAAAAALgIAAGRycy9lMm9Eb2MueG1sUEsBAi0A&#10;FAAGAAgAAAAhAC/T1AfhAAAADQEAAA8AAAAAAAAAAAAAAAAAqwQAAGRycy9kb3ducmV2LnhtbFBL&#10;BQYAAAAABAAEAPMAAAC5BQAAAAA=&#10;" filled="f" stroked="f" strokeweight=".5pt">
                <v:path arrowok="t"/>
                <o:lock v:ext="edit" aspectratio="t"/>
                <v:textbox>
                  <w:txbxContent>
                    <w:sdt>
                      <w:sdtPr>
                        <w:alias w:val="TreKronorLogo"/>
                        <w:tag w:val="TreKronorLogo"/>
                        <w:id w:val="-1585989613"/>
                        <w:lock w:val="sdtContentLocked"/>
                        <w:dataBinding w:prefixMappings="xmlns:ns0='http://rkdhs/mallar/budget/VÅP/VÅP.xsd'" w:xpath="/ns0:dokumentvärden[1]/ns0:logos/ns0:logo[@id='28']" w:storeItemID="{05362479-D7DD-42A6-9715-445895EE037E}"/>
                        <w:picture/>
                      </w:sdtPr>
                      <w:sdtEndPr/>
                      <w:sdtContent>
                        <w:p w14:paraId="498FAAC8" w14:textId="77777777" w:rsidR="00C53370" w:rsidRPr="0083762F" w:rsidRDefault="00C53370" w:rsidP="0083762F">
                          <w:pPr>
                            <w:pStyle w:val="Brdtext"/>
                            <w:spacing w:line="240" w:lineRule="auto"/>
                            <w:jc w:val="center"/>
                          </w:pPr>
                          <w:r>
                            <w:rPr>
                              <w:noProof/>
                              <w:lang w:eastAsia="sv-SE"/>
                            </w:rPr>
                            <w:drawing>
                              <wp:inline distT="0" distB="0" distL="0" distR="0" wp14:anchorId="160FC825" wp14:editId="767DE305">
                                <wp:extent cx="752400" cy="564300"/>
                                <wp:effectExtent l="0" t="0" r="0" b="7620"/>
                                <wp:docPr id="447"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v:textbox>
                <w10:wrap anchory="page"/>
                <w10:anchorlock/>
              </v:shape>
            </w:pict>
          </mc:Fallback>
        </mc:AlternateContent>
      </w:r>
    </w:p>
    <w:p w14:paraId="284BBFAB" w14:textId="77777777" w:rsidR="00F7009D" w:rsidRDefault="00F7009D" w:rsidP="00F7009D">
      <w:pPr>
        <w:pStyle w:val="Brdtextmedindrag"/>
        <w:sectPr w:rsidR="00F7009D" w:rsidSect="00F7009D">
          <w:headerReference w:type="even" r:id="rId277"/>
          <w:headerReference w:type="default" r:id="rId278"/>
          <w:footerReference w:type="even" r:id="rId279"/>
          <w:footerReference w:type="default" r:id="rId280"/>
          <w:headerReference w:type="first" r:id="rId281"/>
          <w:footerReference w:type="first" r:id="rId282"/>
          <w:type w:val="oddPage"/>
          <w:pgSz w:w="11906" w:h="16838" w:code="9"/>
          <w:pgMar w:top="1304" w:right="1871" w:bottom="1531" w:left="1021" w:header="567" w:footer="1077" w:gutter="0"/>
          <w:cols w:space="708"/>
          <w:titlePg/>
          <w:docGrid w:linePitch="360"/>
        </w:sectPr>
      </w:pPr>
    </w:p>
    <w:bookmarkStart w:id="359" w:name="_Toc384401523"/>
    <w:p w14:paraId="7D04CD99" w14:textId="2B1D9BD6" w:rsidR="00F7009D" w:rsidRDefault="0009067D" w:rsidP="00F7009D">
      <w:pPr>
        <w:pStyle w:val="Rubrik1"/>
      </w:pPr>
      <w:sdt>
        <w:sdtPr>
          <w:alias w:val="Avsnittsrubrik"/>
          <w:tag w:val="Avsnittsrubrik"/>
          <w:id w:val="1159811934"/>
          <w:lock w:val="sdtLocked"/>
          <w:dataBinding w:prefixMappings="xmlns:ns0='http://rkdhs/mallar/budget/VÅP/VÅP.xsd'" w:xpath="/ns0:dokumentvärden[1]/ns0:avsnitt[1]/ns0:avsnitt[7]/@avsnittsrubrik" w:storeItemID="{05362479-D7DD-42A6-9715-445895EE037E}"/>
          <w:text w:multiLine="1"/>
        </w:sdtPr>
        <w:sdtEndPr/>
        <w:sdtContent>
          <w:r w:rsidR="009D6872">
            <w:t>Utgifter</w:t>
          </w:r>
          <w:r w:rsidR="009D6872">
            <w:br/>
          </w:r>
        </w:sdtContent>
      </w:sdt>
      <w:bookmarkEnd w:id="359"/>
    </w:p>
    <w:p w14:paraId="20E7618D" w14:textId="77777777" w:rsidR="00F7009D" w:rsidRDefault="00F7009D" w:rsidP="00F7009D">
      <w:pPr>
        <w:pStyle w:val="Brdtext"/>
      </w:pPr>
    </w:p>
    <w:p w14:paraId="4829EBF9" w14:textId="77777777" w:rsidR="00F7009D" w:rsidRPr="00E228BB" w:rsidRDefault="00F7009D" w:rsidP="00F7009D">
      <w:pPr>
        <w:pStyle w:val="Brdtextmedindrag"/>
        <w:sectPr w:rsidR="00F7009D" w:rsidRPr="00E228BB" w:rsidSect="00F7009D">
          <w:headerReference w:type="even" r:id="rId283"/>
          <w:headerReference w:type="default" r:id="rId284"/>
          <w:footerReference w:type="even" r:id="rId285"/>
          <w:footerReference w:type="default" r:id="rId286"/>
          <w:footerReference w:type="first" r:id="rId287"/>
          <w:type w:val="oddPage"/>
          <w:pgSz w:w="11906" w:h="16838" w:code="9"/>
          <w:pgMar w:top="1304" w:right="1871" w:bottom="1531" w:left="1021" w:header="567" w:footer="1077" w:gutter="0"/>
          <w:cols w:space="708"/>
          <w:docGrid w:linePitch="360"/>
        </w:sectPr>
      </w:pPr>
    </w:p>
    <w:p w14:paraId="70EEDC82" w14:textId="77777777" w:rsidR="00F7009D" w:rsidRDefault="009D6872" w:rsidP="00D315E4">
      <w:pPr>
        <w:pStyle w:val="Rubrik4utannumrering"/>
        <w:spacing w:before="0"/>
      </w:pPr>
      <w:r>
        <w:lastRenderedPageBreak/>
        <w:t>Sammanfattning</w:t>
      </w:r>
    </w:p>
    <w:p w14:paraId="168E62B6" w14:textId="77777777" w:rsidR="00F7009D" w:rsidRDefault="00F7009D" w:rsidP="00F7009D">
      <w:pPr>
        <w:pStyle w:val="Brdtextmedindrag"/>
        <w:pBdr>
          <w:top w:val="single" w:sz="24" w:space="0" w:color="808080"/>
        </w:pBdr>
        <w:spacing w:before="20" w:line="140" w:lineRule="exact"/>
      </w:pPr>
    </w:p>
    <w:p w14:paraId="6F6DA0C7" w14:textId="19BCA9D9" w:rsidR="00F7009D" w:rsidRPr="00FC2357" w:rsidRDefault="009D6872" w:rsidP="00F7009D">
      <w:pPr>
        <w:pStyle w:val="Strecklista"/>
      </w:pPr>
      <w:r w:rsidRPr="00FC2357">
        <w:t xml:space="preserve">De takbegränsade utgifterna ökar med ca </w:t>
      </w:r>
      <w:r w:rsidRPr="00FC2357">
        <w:rPr>
          <w:szCs w:val="22"/>
        </w:rPr>
        <w:t>130</w:t>
      </w:r>
      <w:r w:rsidRPr="00FC2357">
        <w:t xml:space="preserve"> miljarder kronor mellan </w:t>
      </w:r>
      <w:r w:rsidRPr="00FC2357">
        <w:rPr>
          <w:szCs w:val="22"/>
        </w:rPr>
        <w:t>2013</w:t>
      </w:r>
      <w:r w:rsidRPr="00FC2357">
        <w:t xml:space="preserve"> och </w:t>
      </w:r>
      <w:r w:rsidRPr="00FC2357">
        <w:rPr>
          <w:szCs w:val="22"/>
        </w:rPr>
        <w:t>2018.</w:t>
      </w:r>
      <w:r w:rsidRPr="00FC2357">
        <w:t xml:space="preserve"> Som andel av BNP faller dock utgifterna från </w:t>
      </w:r>
      <w:r w:rsidRPr="00FC2357">
        <w:rPr>
          <w:szCs w:val="22"/>
        </w:rPr>
        <w:t>29,4</w:t>
      </w:r>
      <w:r w:rsidRPr="00FC2357">
        <w:t xml:space="preserve"> procent till 26,</w:t>
      </w:r>
      <w:r w:rsidRPr="00FC2357">
        <w:rPr>
          <w:szCs w:val="22"/>
        </w:rPr>
        <w:t>3</w:t>
      </w:r>
      <w:r w:rsidRPr="00FC2357">
        <w:t xml:space="preserve"> procent under samma period.</w:t>
      </w:r>
      <w:r>
        <w:rPr>
          <w:rStyle w:val="Fotnotsreferens"/>
        </w:rPr>
        <w:footnoteReference w:id="64"/>
      </w:r>
    </w:p>
    <w:p w14:paraId="5BBDE921" w14:textId="3EAB6D5C" w:rsidR="00F7009D" w:rsidRPr="00FC2357" w:rsidRDefault="009D6872" w:rsidP="00F7009D">
      <w:pPr>
        <w:pStyle w:val="Strecklista"/>
      </w:pPr>
      <w:r w:rsidRPr="00FC2357">
        <w:t xml:space="preserve">Utgifterna i ålderspensionssystemet ökar med ca </w:t>
      </w:r>
      <w:r w:rsidRPr="00FC2357">
        <w:rPr>
          <w:szCs w:val="22"/>
        </w:rPr>
        <w:t>73</w:t>
      </w:r>
      <w:r w:rsidRPr="00FC2357">
        <w:t xml:space="preserve"> miljarder kronor mellan </w:t>
      </w:r>
      <w:r w:rsidRPr="00FC2357">
        <w:rPr>
          <w:szCs w:val="22"/>
        </w:rPr>
        <w:t>2013</w:t>
      </w:r>
      <w:r w:rsidRPr="00FC2357">
        <w:t xml:space="preserve"> och </w:t>
      </w:r>
      <w:r w:rsidRPr="00FC2357">
        <w:rPr>
          <w:szCs w:val="22"/>
        </w:rPr>
        <w:t>2018.</w:t>
      </w:r>
      <w:r w:rsidRPr="00FC2357">
        <w:t xml:space="preserve"> Det beror främst på högre inkomst- och tilläggspensioner, som </w:t>
      </w:r>
      <w:r>
        <w:rPr>
          <w:szCs w:val="22"/>
        </w:rPr>
        <w:t xml:space="preserve">bl.a. </w:t>
      </w:r>
      <w:r w:rsidRPr="00FC2357">
        <w:t xml:space="preserve">är en följd av </w:t>
      </w:r>
      <w:r w:rsidRPr="00FC2357">
        <w:rPr>
          <w:szCs w:val="22"/>
        </w:rPr>
        <w:t>löneökningar</w:t>
      </w:r>
      <w:r>
        <w:rPr>
          <w:szCs w:val="22"/>
        </w:rPr>
        <w:t xml:space="preserve"> och</w:t>
      </w:r>
      <w:r w:rsidRPr="00FC2357">
        <w:t xml:space="preserve"> </w:t>
      </w:r>
      <w:r>
        <w:t xml:space="preserve">av </w:t>
      </w:r>
      <w:r w:rsidRPr="00FC2357">
        <w:t xml:space="preserve">att antalet pensionärer ökar under </w:t>
      </w:r>
      <w:r>
        <w:rPr>
          <w:szCs w:val="22"/>
        </w:rPr>
        <w:t xml:space="preserve">samma </w:t>
      </w:r>
      <w:r w:rsidRPr="00FC2357">
        <w:rPr>
          <w:szCs w:val="22"/>
        </w:rPr>
        <w:t>period</w:t>
      </w:r>
      <w:r w:rsidRPr="00FC2357">
        <w:t>.</w:t>
      </w:r>
    </w:p>
    <w:p w14:paraId="1FA573FA" w14:textId="545165BB" w:rsidR="00F7009D" w:rsidRPr="00FC2357" w:rsidRDefault="009D6872" w:rsidP="00F7009D">
      <w:pPr>
        <w:pStyle w:val="Strecklista"/>
      </w:pPr>
      <w:r w:rsidRPr="00FC2357">
        <w:t>Utgifterna på utgiftsområdena i statens budget, exklusive utgifterna för statsskulds</w:t>
      </w:r>
      <w:r>
        <w:softHyphen/>
      </w:r>
      <w:r w:rsidRPr="00FC2357">
        <w:t xml:space="preserve">räntor, ökar med ca </w:t>
      </w:r>
      <w:r w:rsidRPr="00FC2357">
        <w:rPr>
          <w:szCs w:val="22"/>
        </w:rPr>
        <w:t>57</w:t>
      </w:r>
      <w:r w:rsidRPr="00FC2357">
        <w:t xml:space="preserve"> miljarder kronor mellan </w:t>
      </w:r>
      <w:r w:rsidRPr="00FC2357">
        <w:rPr>
          <w:szCs w:val="22"/>
        </w:rPr>
        <w:t>2013</w:t>
      </w:r>
      <w:r w:rsidRPr="00FC2357">
        <w:t xml:space="preserve"> och </w:t>
      </w:r>
      <w:r w:rsidRPr="00FC2357">
        <w:rPr>
          <w:szCs w:val="22"/>
        </w:rPr>
        <w:t>2018.</w:t>
      </w:r>
      <w:r w:rsidRPr="00FC2357">
        <w:t xml:space="preserve"> Som andel av BNP faller dock utgifterna från 22,</w:t>
      </w:r>
      <w:r w:rsidRPr="00FC2357">
        <w:rPr>
          <w:szCs w:val="22"/>
        </w:rPr>
        <w:t>3</w:t>
      </w:r>
      <w:r w:rsidRPr="00FC2357">
        <w:t xml:space="preserve"> till 19,</w:t>
      </w:r>
      <w:r w:rsidRPr="00FC2357">
        <w:rPr>
          <w:szCs w:val="22"/>
        </w:rPr>
        <w:t>1</w:t>
      </w:r>
      <w:r>
        <w:t> </w:t>
      </w:r>
      <w:r w:rsidRPr="00FC2357">
        <w:t xml:space="preserve">procent under samma period. </w:t>
      </w:r>
    </w:p>
    <w:p w14:paraId="7683C4F7" w14:textId="660E2051" w:rsidR="00F7009D" w:rsidRPr="00DA27B6" w:rsidRDefault="009D6872" w:rsidP="00F7009D">
      <w:pPr>
        <w:pStyle w:val="Strecklista"/>
      </w:pPr>
      <w:r w:rsidRPr="00DA27B6">
        <w:rPr>
          <w:szCs w:val="22"/>
        </w:rPr>
        <w:t xml:space="preserve">De utgiftsområden som bidrar mest till utgiftsökningen mellan 2013 och 2018 är utgiftsområde 12 Ekonomisk trygghet för familjer, utgiftsområde 7 Internationellt bistånd och utgiftsområde 22 Kommunikationer, </w:t>
      </w:r>
      <w:r>
        <w:rPr>
          <w:szCs w:val="22"/>
        </w:rPr>
        <w:t>som sammanlagt ökar med ca 33</w:t>
      </w:r>
      <w:r w:rsidRPr="00DA27B6">
        <w:rPr>
          <w:szCs w:val="22"/>
        </w:rPr>
        <w:t xml:space="preserve"> miljarder kronor</w:t>
      </w:r>
      <w:r>
        <w:rPr>
          <w:szCs w:val="22"/>
        </w:rPr>
        <w:t xml:space="preserve"> under perioden</w:t>
      </w:r>
      <w:r w:rsidRPr="00DA27B6">
        <w:rPr>
          <w:szCs w:val="22"/>
        </w:rPr>
        <w:t>.</w:t>
      </w:r>
    </w:p>
    <w:p w14:paraId="01AE0D47" w14:textId="77777777" w:rsidR="003B10BE" w:rsidRPr="004677A3" w:rsidRDefault="009D6872" w:rsidP="00F7009D">
      <w:pPr>
        <w:pStyle w:val="Rubrik2"/>
        <w:spacing w:before="0"/>
      </w:pPr>
      <w:bookmarkStart w:id="360" w:name="_Toc384401524"/>
      <w:r w:rsidRPr="004677A3">
        <w:lastRenderedPageBreak/>
        <w:t>Utgifterna på statens budget och takbegränsade utgifter</w:t>
      </w:r>
      <w:bookmarkEnd w:id="360"/>
    </w:p>
    <w:p w14:paraId="0D401358" w14:textId="0B807467" w:rsidR="00F7009D" w:rsidRDefault="009D6872" w:rsidP="00F7009D">
      <w:pPr>
        <w:pStyle w:val="Brdtext"/>
      </w:pPr>
      <w:r w:rsidRPr="004677A3">
        <w:t>Utgift</w:t>
      </w:r>
      <w:r>
        <w:t>erna</w:t>
      </w:r>
      <w:r w:rsidRPr="004677A3">
        <w:t xml:space="preserve"> på statens budget delas in i 27 utgiftsområden och posten Minskning av an-slagsbehållningar. Till budgetens utgiftssida hör även Riksgäldskontorets nettoutlåning och den kassamässiga korrigeringen. De utgifter som omfattas av utgiftstaket, de s.k. takbegränsade utgifterna, omfattar utgiftsområde 1–25 och 27 samt ålderspensionssystemet vid sidan av statens budget.</w:t>
      </w:r>
    </w:p>
    <w:p w14:paraId="6E32D370" w14:textId="25DDBC86" w:rsidR="00F7009D" w:rsidRPr="00EA5858" w:rsidRDefault="009D6872" w:rsidP="00F7009D">
      <w:pPr>
        <w:pStyle w:val="Brdtextmedindrag"/>
      </w:pPr>
      <w:r w:rsidRPr="001E0D5C">
        <w:t xml:space="preserve">De takbegränsade utgifterna beräknas öka med </w:t>
      </w:r>
      <w:r w:rsidRPr="00B77D92">
        <w:t>130</w:t>
      </w:r>
      <w:r w:rsidRPr="001E0D5C">
        <w:t xml:space="preserve"> miljarder kronor mellan 2013 och 2018 </w:t>
      </w:r>
      <w:r w:rsidRPr="0012712B">
        <w:t xml:space="preserve">(se </w:t>
      </w:r>
      <w:r>
        <w:fldChar w:fldCharType="begin"/>
      </w:r>
      <w:r>
        <w:instrText xml:space="preserve"> REF  _Ref383341863 \* Lower \h </w:instrText>
      </w:r>
      <w:r>
        <w:fldChar w:fldCharType="separate"/>
      </w:r>
      <w:r w:rsidR="004642B5" w:rsidRPr="00AC0794">
        <w:t xml:space="preserve">tabell </w:t>
      </w:r>
      <w:r w:rsidR="004642B5">
        <w:rPr>
          <w:noProof/>
        </w:rPr>
        <w:t>6</w:t>
      </w:r>
      <w:r w:rsidR="004642B5">
        <w:t>.</w:t>
      </w:r>
      <w:r w:rsidR="004642B5">
        <w:rPr>
          <w:noProof/>
        </w:rPr>
        <w:t>1</w:t>
      </w:r>
      <w:r>
        <w:fldChar w:fldCharType="end"/>
      </w:r>
      <w:r w:rsidRPr="00787937">
        <w:t>). Av ökningen kan</w:t>
      </w:r>
      <w:r>
        <w:t xml:space="preserve"> 44</w:t>
      </w:r>
      <w:r w:rsidRPr="00484717">
        <w:t xml:space="preserve"> </w:t>
      </w:r>
      <w:r w:rsidRPr="00787937">
        <w:t>procent</w:t>
      </w:r>
      <w:r>
        <w:t xml:space="preserve">, </w:t>
      </w:r>
      <w:r w:rsidRPr="00484717">
        <w:t>5</w:t>
      </w:r>
      <w:r>
        <w:t>7 </w:t>
      </w:r>
      <w:r w:rsidRPr="00DC716C">
        <w:t>miljarder kronor, hänföras till utgifter på budgetens utgiftsområden exklusive stats</w:t>
      </w:r>
      <w:r>
        <w:softHyphen/>
      </w:r>
      <w:r w:rsidRPr="00DC716C">
        <w:t>skuldsräntorna</w:t>
      </w:r>
      <w:r>
        <w:t>.</w:t>
      </w:r>
      <w:r w:rsidRPr="00484717">
        <w:t xml:space="preserve"> Uttryckt som andel av BNP beräknas dock dessa utgifter vara lägre 2018</w:t>
      </w:r>
      <w:r>
        <w:t xml:space="preserve"> än </w:t>
      </w:r>
      <w:r w:rsidRPr="00DC716C">
        <w:t xml:space="preserve">2013. </w:t>
      </w:r>
      <w:r w:rsidRPr="00787937">
        <w:t>Återstoden av ökningen av de tak</w:t>
      </w:r>
      <w:r>
        <w:softHyphen/>
      </w:r>
      <w:r w:rsidRPr="00787937">
        <w:t>begränsade utgifterna är hänförlig till ålders</w:t>
      </w:r>
      <w:r>
        <w:softHyphen/>
      </w:r>
      <w:r w:rsidRPr="00787937">
        <w:t>pensionssystemets utg</w:t>
      </w:r>
      <w:r>
        <w:t>ifter, vilka beräknas öka med 73</w:t>
      </w:r>
      <w:r w:rsidRPr="00787937">
        <w:t xml:space="preserve"> milja</w:t>
      </w:r>
      <w:r>
        <w:t>rder kronor mellan 2013 och 2018</w:t>
      </w:r>
      <w:r w:rsidRPr="00315FAE">
        <w:t>. U</w:t>
      </w:r>
      <w:r w:rsidRPr="00EA5858">
        <w:t xml:space="preserve">ttryckt som andel av BNP motsvarar detta en ökning med </w:t>
      </w:r>
      <w:r>
        <w:t>0,1</w:t>
      </w:r>
      <w:r w:rsidRPr="00EA5858">
        <w:t xml:space="preserve"> procentenheter.</w:t>
      </w:r>
    </w:p>
    <w:p w14:paraId="2EE65090" w14:textId="03FD5071" w:rsidR="00F7009D" w:rsidRPr="00EC0AD3" w:rsidRDefault="009D6872" w:rsidP="00F7009D">
      <w:pPr>
        <w:pStyle w:val="Brdtextmedindrag"/>
      </w:pPr>
      <w:r w:rsidRPr="00EA5858">
        <w:t>Utgifterna för statsskuldsräntor beräknas öka med knappt 6 miljarder kronor mellan 2013 och 2018, huvudsakligen till följd av stigande ränte</w:t>
      </w:r>
      <w:r>
        <w:softHyphen/>
      </w:r>
      <w:r w:rsidRPr="00EA5858">
        <w:t>nivåer. Utgifterna varierar dock förhållandevis mycket mellan olika år under perioden</w:t>
      </w:r>
      <w:r>
        <w:t>, bl.a. till följd av bedömningar om när större obligations</w:t>
      </w:r>
      <w:r>
        <w:softHyphen/>
        <w:t>byten kommer att genomföras</w:t>
      </w:r>
      <w:r w:rsidRPr="00EA5858">
        <w:t xml:space="preserve">. </w:t>
      </w:r>
    </w:p>
    <w:p w14:paraId="54AD699F" w14:textId="24AB865A" w:rsidR="00F7009D" w:rsidRDefault="009D6872" w:rsidP="00F7009D">
      <w:pPr>
        <w:pStyle w:val="Brdtextmedindrag"/>
      </w:pPr>
      <w:r w:rsidRPr="00B96F91">
        <w:t>Budgeteringsmarginalen, dvs. skillnaden mellan utgiftstaket och de takbegränsade ut</w:t>
      </w:r>
      <w:r>
        <w:t>gifterna, beräknas uppgå till 16</w:t>
      </w:r>
      <w:r w:rsidRPr="00B96F91">
        <w:t xml:space="preserve"> miljarder </w:t>
      </w:r>
      <w:r w:rsidRPr="00B96F91">
        <w:lastRenderedPageBreak/>
        <w:t xml:space="preserve">kronor 2014, 19 miljarder kronor 2015 och </w:t>
      </w:r>
      <w:r>
        <w:t xml:space="preserve">35 miljarder kronor </w:t>
      </w:r>
      <w:r w:rsidRPr="00B96F91">
        <w:t>2016</w:t>
      </w:r>
      <w:r w:rsidRPr="00DC574D">
        <w:t xml:space="preserve">. </w:t>
      </w:r>
      <w:r w:rsidRPr="00315FAE">
        <w:t>Regeringens bedömning av utgiftstaket</w:t>
      </w:r>
      <w:r>
        <w:t>s nivåer</w:t>
      </w:r>
      <w:r w:rsidRPr="00315FAE">
        <w:t xml:space="preserve"> för</w:t>
      </w:r>
      <w:r>
        <w:t xml:space="preserve"> 2017 och</w:t>
      </w:r>
      <w:r w:rsidRPr="00315FAE">
        <w:t xml:space="preserve"> 2018 innebär att budgeteringsmarginalen beräknas uppgå till </w:t>
      </w:r>
      <w:r>
        <w:t xml:space="preserve">45 respektive </w:t>
      </w:r>
      <w:r w:rsidRPr="00315FAE">
        <w:t xml:space="preserve">57 miljarder kronor </w:t>
      </w:r>
      <w:r>
        <w:t>dess</w:t>
      </w:r>
      <w:r w:rsidRPr="00315FAE">
        <w:t xml:space="preserve">a år (se </w:t>
      </w:r>
      <w:r w:rsidRPr="002C502A">
        <w:t xml:space="preserve">avsnitt </w:t>
      </w:r>
      <w:r w:rsidRPr="00373329">
        <w:t>4</w:t>
      </w:r>
      <w:r w:rsidRPr="002C502A">
        <w:t>.4</w:t>
      </w:r>
      <w:r w:rsidRPr="00782C66">
        <w:t>)</w:t>
      </w:r>
      <w:r w:rsidRPr="00315FAE">
        <w:t>.</w:t>
      </w:r>
    </w:p>
    <w:p w14:paraId="6F6B74AB" w14:textId="77777777" w:rsidR="00F7009D" w:rsidRDefault="00F7009D" w:rsidP="00F7009D">
      <w:pPr>
        <w:pStyle w:val="Brdtextmedindrag"/>
      </w:pPr>
    </w:p>
    <w:p w14:paraId="6E573D1D" w14:textId="172F5B1E" w:rsidR="00F7009D" w:rsidRDefault="009D6872" w:rsidP="00F7009D">
      <w:pPr>
        <w:pStyle w:val="TabellRubrik"/>
      </w:pPr>
      <w:bookmarkStart w:id="361" w:name="_Ref383341863"/>
      <w:bookmarkStart w:id="362" w:name="_Toc384401667"/>
      <w:r w:rsidRPr="00AC0794">
        <w:t xml:space="preserve">Tabell </w:t>
      </w:r>
      <w:r w:rsidR="0009067D">
        <w:fldChar w:fldCharType="begin"/>
      </w:r>
      <w:r w:rsidR="0009067D">
        <w:instrText xml:space="preserve"> STYLEREF "Rubrik 1"\n \* MERGEFORMAT </w:instrText>
      </w:r>
      <w:r w:rsidR="0009067D">
        <w:fldChar w:fldCharType="separate"/>
      </w:r>
      <w:r w:rsidR="004642B5">
        <w:rPr>
          <w:noProof/>
        </w:rPr>
        <w:t>6</w:t>
      </w:r>
      <w:r w:rsidR="0009067D">
        <w:rPr>
          <w:noProof/>
        </w:rPr>
        <w:fldChar w:fldCharType="end"/>
      </w:r>
      <w:r>
        <w:t>.</w:t>
      </w:r>
      <w:r w:rsidR="0009067D">
        <w:fldChar w:fldCharType="begin"/>
      </w:r>
      <w:r w:rsidR="0009067D">
        <w:instrText xml:space="preserve"> SEQ Tabell \* Ar</w:instrText>
      </w:r>
      <w:r w:rsidR="0009067D">
        <w:instrText xml:space="preserve">abic \s 1  \* MERGEFORMAT </w:instrText>
      </w:r>
      <w:r w:rsidR="0009067D">
        <w:fldChar w:fldCharType="separate"/>
      </w:r>
      <w:r w:rsidR="004642B5">
        <w:rPr>
          <w:noProof/>
        </w:rPr>
        <w:t>1</w:t>
      </w:r>
      <w:r w:rsidR="0009067D">
        <w:rPr>
          <w:noProof/>
        </w:rPr>
        <w:fldChar w:fldCharType="end"/>
      </w:r>
      <w:bookmarkEnd w:id="361"/>
      <w:r>
        <w:t xml:space="preserve"> </w:t>
      </w:r>
      <w:r w:rsidRPr="00AC0794">
        <w:t>Utgifter på utgiftsområden i statens budget och takbegränsade utgifter 2013–2018</w:t>
      </w:r>
      <w:bookmarkEnd w:id="362"/>
    </w:p>
    <w:p w14:paraId="4E9652CE" w14:textId="338B2531" w:rsidR="00F7009D" w:rsidRPr="00AC0794" w:rsidRDefault="009D6872" w:rsidP="00F7009D">
      <w:pPr>
        <w:pStyle w:val="TabellUnderrubrik"/>
      </w:pPr>
      <w:r w:rsidRPr="00AC0794">
        <w:t>Miljarder kronor om inget annat anges</w:t>
      </w:r>
    </w:p>
    <w:tbl>
      <w:tblPr>
        <w:tblW w:w="4341" w:type="dxa"/>
        <w:tblInd w:w="28" w:type="dxa"/>
        <w:tblLayout w:type="fixed"/>
        <w:tblCellMar>
          <w:left w:w="0" w:type="dxa"/>
          <w:right w:w="0" w:type="dxa"/>
        </w:tblCellMar>
        <w:tblLook w:val="0000" w:firstRow="0" w:lastRow="0" w:firstColumn="0" w:lastColumn="0" w:noHBand="0" w:noVBand="0"/>
      </w:tblPr>
      <w:tblGrid>
        <w:gridCol w:w="1077"/>
        <w:gridCol w:w="544"/>
        <w:gridCol w:w="544"/>
        <w:gridCol w:w="544"/>
        <w:gridCol w:w="544"/>
        <w:gridCol w:w="544"/>
        <w:gridCol w:w="544"/>
      </w:tblGrid>
      <w:tr w:rsidR="00F7009D" w:rsidRPr="00AC0794" w14:paraId="60683B74" w14:textId="77777777" w:rsidTr="00F7009D">
        <w:trPr>
          <w:cantSplit/>
        </w:trPr>
        <w:tc>
          <w:tcPr>
            <w:tcW w:w="1077" w:type="dxa"/>
          </w:tcPr>
          <w:p w14:paraId="77F37A6E" w14:textId="77777777" w:rsidR="00F7009D" w:rsidRPr="00AC0794" w:rsidRDefault="00F7009D" w:rsidP="00F7009D">
            <w:pPr>
              <w:pStyle w:val="TabellHuvud"/>
              <w:jc w:val="left"/>
            </w:pPr>
          </w:p>
        </w:tc>
        <w:tc>
          <w:tcPr>
            <w:tcW w:w="544" w:type="dxa"/>
            <w:tcMar>
              <w:left w:w="0" w:type="dxa"/>
            </w:tcMar>
            <w:vAlign w:val="center"/>
          </w:tcPr>
          <w:p w14:paraId="52ACC6BF" w14:textId="77777777" w:rsidR="00F7009D" w:rsidRPr="00AC0794" w:rsidRDefault="009D6872" w:rsidP="00F7009D">
            <w:pPr>
              <w:pStyle w:val="TabellHuvud"/>
              <w:jc w:val="center"/>
            </w:pPr>
            <w:r w:rsidRPr="00AC0794">
              <w:t>Utfall</w:t>
            </w:r>
          </w:p>
        </w:tc>
        <w:tc>
          <w:tcPr>
            <w:tcW w:w="544" w:type="dxa"/>
            <w:vAlign w:val="center"/>
          </w:tcPr>
          <w:p w14:paraId="49515FBC" w14:textId="77777777" w:rsidR="00F7009D" w:rsidRPr="00AC0794" w:rsidRDefault="009D6872" w:rsidP="00F7009D">
            <w:pPr>
              <w:pStyle w:val="TabellHuvud"/>
              <w:jc w:val="center"/>
            </w:pPr>
            <w:r w:rsidRPr="00AC0794">
              <w:t>Prognos</w:t>
            </w:r>
          </w:p>
        </w:tc>
        <w:tc>
          <w:tcPr>
            <w:tcW w:w="2176" w:type="dxa"/>
            <w:gridSpan w:val="4"/>
            <w:vAlign w:val="center"/>
          </w:tcPr>
          <w:p w14:paraId="12B90E5A" w14:textId="5C5AC832" w:rsidR="00F7009D" w:rsidRPr="00AC0794" w:rsidRDefault="009D6872" w:rsidP="00F7009D">
            <w:pPr>
              <w:pStyle w:val="TabellHuvud"/>
              <w:jc w:val="center"/>
            </w:pPr>
            <w:r w:rsidRPr="00AC0794">
              <w:t>Beräknat</w:t>
            </w:r>
          </w:p>
        </w:tc>
      </w:tr>
      <w:tr w:rsidR="00F7009D" w:rsidRPr="00BA1B1E" w14:paraId="283BA902" w14:textId="77777777" w:rsidTr="00F7009D">
        <w:trPr>
          <w:cantSplit/>
        </w:trPr>
        <w:tc>
          <w:tcPr>
            <w:tcW w:w="1077" w:type="dxa"/>
            <w:tcBorders>
              <w:top w:val="nil"/>
              <w:left w:val="nil"/>
              <w:bottom w:val="single" w:sz="18" w:space="0" w:color="auto"/>
              <w:right w:val="nil"/>
            </w:tcBorders>
            <w:vAlign w:val="bottom"/>
          </w:tcPr>
          <w:p w14:paraId="19BDCA27" w14:textId="77777777" w:rsidR="00F7009D" w:rsidRPr="00AC0794" w:rsidRDefault="00F7009D" w:rsidP="00F7009D">
            <w:pPr>
              <w:pStyle w:val="TabellHuvud"/>
              <w:jc w:val="left"/>
            </w:pPr>
          </w:p>
        </w:tc>
        <w:tc>
          <w:tcPr>
            <w:tcW w:w="544" w:type="dxa"/>
            <w:tcBorders>
              <w:top w:val="nil"/>
              <w:left w:val="nil"/>
              <w:bottom w:val="single" w:sz="18" w:space="0" w:color="auto"/>
              <w:right w:val="nil"/>
            </w:tcBorders>
            <w:tcMar>
              <w:left w:w="57" w:type="dxa"/>
              <w:right w:w="57" w:type="dxa"/>
            </w:tcMar>
            <w:vAlign w:val="bottom"/>
          </w:tcPr>
          <w:p w14:paraId="2100FB0F" w14:textId="6BF76C98" w:rsidR="00F7009D" w:rsidRPr="00AC0794" w:rsidRDefault="009D6872" w:rsidP="00F7009D">
            <w:pPr>
              <w:pStyle w:val="TabellHuvud"/>
            </w:pPr>
            <w:r w:rsidRPr="00AC0794">
              <w:t>2013</w:t>
            </w:r>
          </w:p>
        </w:tc>
        <w:tc>
          <w:tcPr>
            <w:tcW w:w="544" w:type="dxa"/>
            <w:tcBorders>
              <w:top w:val="nil"/>
              <w:left w:val="nil"/>
              <w:bottom w:val="single" w:sz="18" w:space="0" w:color="auto"/>
              <w:right w:val="nil"/>
            </w:tcBorders>
            <w:tcMar>
              <w:left w:w="57" w:type="dxa"/>
              <w:right w:w="57" w:type="dxa"/>
            </w:tcMar>
            <w:vAlign w:val="bottom"/>
          </w:tcPr>
          <w:p w14:paraId="3DAC2D77" w14:textId="1817373D" w:rsidR="00F7009D" w:rsidRPr="00AC0794" w:rsidRDefault="009D6872" w:rsidP="00F7009D">
            <w:pPr>
              <w:pStyle w:val="TabellHuvud"/>
            </w:pPr>
            <w:r w:rsidRPr="00AC0794">
              <w:t>2014</w:t>
            </w:r>
          </w:p>
        </w:tc>
        <w:tc>
          <w:tcPr>
            <w:tcW w:w="544" w:type="dxa"/>
            <w:tcBorders>
              <w:top w:val="single" w:sz="8" w:space="0" w:color="auto"/>
              <w:left w:val="nil"/>
              <w:bottom w:val="single" w:sz="18" w:space="0" w:color="auto"/>
              <w:right w:val="nil"/>
            </w:tcBorders>
            <w:tcMar>
              <w:top w:w="0" w:type="dxa"/>
              <w:left w:w="57" w:type="dxa"/>
              <w:bottom w:w="0" w:type="dxa"/>
              <w:right w:w="57" w:type="dxa"/>
            </w:tcMar>
            <w:vAlign w:val="bottom"/>
          </w:tcPr>
          <w:p w14:paraId="1158FEDB" w14:textId="0D11B065" w:rsidR="00F7009D" w:rsidRPr="00AC0794" w:rsidRDefault="009D6872" w:rsidP="00F7009D">
            <w:pPr>
              <w:pStyle w:val="TabellHuvud"/>
            </w:pPr>
            <w:r w:rsidRPr="00AC0794">
              <w:t>2015</w:t>
            </w:r>
          </w:p>
        </w:tc>
        <w:tc>
          <w:tcPr>
            <w:tcW w:w="544" w:type="dxa"/>
            <w:tcBorders>
              <w:top w:val="single" w:sz="8" w:space="0" w:color="auto"/>
              <w:left w:val="nil"/>
              <w:bottom w:val="single" w:sz="18" w:space="0" w:color="auto"/>
              <w:right w:val="nil"/>
            </w:tcBorders>
            <w:tcMar>
              <w:left w:w="57" w:type="dxa"/>
              <w:right w:w="57" w:type="dxa"/>
            </w:tcMar>
            <w:vAlign w:val="bottom"/>
          </w:tcPr>
          <w:p w14:paraId="1E35DC1F" w14:textId="67454A2E" w:rsidR="00F7009D" w:rsidRPr="00AC0794" w:rsidRDefault="009D6872" w:rsidP="00F7009D">
            <w:pPr>
              <w:pStyle w:val="TabellHuvud"/>
            </w:pPr>
            <w:r w:rsidRPr="00AC0794">
              <w:t>2016</w:t>
            </w:r>
          </w:p>
        </w:tc>
        <w:tc>
          <w:tcPr>
            <w:tcW w:w="544" w:type="dxa"/>
            <w:tcBorders>
              <w:top w:val="single" w:sz="8" w:space="0" w:color="auto"/>
              <w:left w:val="nil"/>
              <w:bottom w:val="single" w:sz="18" w:space="0" w:color="auto"/>
              <w:right w:val="nil"/>
            </w:tcBorders>
            <w:tcMar>
              <w:left w:w="57" w:type="dxa"/>
              <w:right w:w="57" w:type="dxa"/>
            </w:tcMar>
            <w:vAlign w:val="bottom"/>
          </w:tcPr>
          <w:p w14:paraId="134A4C75" w14:textId="5B8C94FD" w:rsidR="00F7009D" w:rsidRPr="00AC0794" w:rsidRDefault="009D6872" w:rsidP="00F7009D">
            <w:pPr>
              <w:pStyle w:val="TabellHuvud"/>
            </w:pPr>
            <w:r w:rsidRPr="00AC0794">
              <w:t>2017</w:t>
            </w:r>
          </w:p>
        </w:tc>
        <w:tc>
          <w:tcPr>
            <w:tcW w:w="544" w:type="dxa"/>
            <w:tcBorders>
              <w:top w:val="single" w:sz="8" w:space="0" w:color="auto"/>
              <w:left w:val="nil"/>
              <w:bottom w:val="single" w:sz="18" w:space="0" w:color="auto"/>
              <w:right w:val="nil"/>
            </w:tcBorders>
            <w:tcMar>
              <w:top w:w="0" w:type="dxa"/>
              <w:left w:w="57" w:type="dxa"/>
              <w:bottom w:w="0" w:type="dxa"/>
              <w:right w:w="57" w:type="dxa"/>
            </w:tcMar>
            <w:vAlign w:val="bottom"/>
          </w:tcPr>
          <w:p w14:paraId="2463EB03" w14:textId="18F5384A" w:rsidR="00F7009D" w:rsidRPr="00AC0794" w:rsidRDefault="009D6872" w:rsidP="00F7009D">
            <w:pPr>
              <w:pStyle w:val="TabellHuvud"/>
            </w:pPr>
            <w:r w:rsidRPr="00AC0794">
              <w:t>2018</w:t>
            </w:r>
          </w:p>
        </w:tc>
      </w:tr>
      <w:tr w:rsidR="00F7009D" w:rsidRPr="00BA1B1E" w14:paraId="7639B2FC" w14:textId="77777777" w:rsidTr="00F7009D">
        <w:trPr>
          <w:cantSplit/>
        </w:trPr>
        <w:tc>
          <w:tcPr>
            <w:tcW w:w="1077" w:type="dxa"/>
            <w:tcBorders>
              <w:top w:val="single" w:sz="18" w:space="0" w:color="auto"/>
              <w:left w:val="nil"/>
              <w:bottom w:val="nil"/>
              <w:right w:val="nil"/>
            </w:tcBorders>
            <w:vAlign w:val="bottom"/>
          </w:tcPr>
          <w:p w14:paraId="13CF802E" w14:textId="00A18AF4" w:rsidR="00F7009D" w:rsidRPr="00AC0794" w:rsidRDefault="009D6872" w:rsidP="00F7009D">
            <w:pPr>
              <w:pStyle w:val="TabellRader"/>
              <w:jc w:val="left"/>
            </w:pPr>
            <w:r w:rsidRPr="00AC0794">
              <w:t>Utgifter på utgiftsområden exkl. stats</w:t>
            </w:r>
            <w:r w:rsidRPr="00AC0794">
              <w:softHyphen/>
              <w:t>skuldsräntor</w:t>
            </w:r>
            <w:r w:rsidRPr="00AC0794">
              <w:rPr>
                <w:vertAlign w:val="superscript"/>
              </w:rPr>
              <w:t>1</w:t>
            </w:r>
          </w:p>
        </w:tc>
        <w:tc>
          <w:tcPr>
            <w:tcW w:w="544" w:type="dxa"/>
            <w:tcBorders>
              <w:top w:val="single" w:sz="18" w:space="0" w:color="auto"/>
              <w:left w:val="nil"/>
              <w:bottom w:val="nil"/>
              <w:right w:val="nil"/>
            </w:tcBorders>
            <w:tcMar>
              <w:left w:w="0" w:type="dxa"/>
              <w:right w:w="57" w:type="dxa"/>
            </w:tcMar>
          </w:tcPr>
          <w:p w14:paraId="1A751F02" w14:textId="54390EA0" w:rsidR="00F7009D" w:rsidRPr="00AC0794" w:rsidRDefault="009D6872" w:rsidP="00F7009D">
            <w:pPr>
              <w:pStyle w:val="TabellRader"/>
              <w:rPr>
                <w:highlight w:val="yellow"/>
              </w:rPr>
            </w:pPr>
            <w:r w:rsidRPr="00AC0794">
              <w:t>81</w:t>
            </w:r>
            <w:r>
              <w:t>0,6</w:t>
            </w:r>
          </w:p>
        </w:tc>
        <w:tc>
          <w:tcPr>
            <w:tcW w:w="544" w:type="dxa"/>
            <w:tcBorders>
              <w:top w:val="single" w:sz="18" w:space="0" w:color="auto"/>
              <w:left w:val="nil"/>
              <w:bottom w:val="nil"/>
              <w:right w:val="nil"/>
            </w:tcBorders>
            <w:tcMar>
              <w:left w:w="57" w:type="dxa"/>
              <w:right w:w="57" w:type="dxa"/>
            </w:tcMar>
          </w:tcPr>
          <w:p w14:paraId="1A334F58" w14:textId="28AF39EE" w:rsidR="00F7009D" w:rsidRPr="00AC0794" w:rsidRDefault="009D6872" w:rsidP="00F7009D">
            <w:pPr>
              <w:pStyle w:val="TabellRader"/>
              <w:rPr>
                <w:highlight w:val="yellow"/>
              </w:rPr>
            </w:pPr>
            <w:r>
              <w:t>833,6</w:t>
            </w:r>
          </w:p>
        </w:tc>
        <w:tc>
          <w:tcPr>
            <w:tcW w:w="544" w:type="dxa"/>
            <w:tcBorders>
              <w:top w:val="single" w:sz="18" w:space="0" w:color="auto"/>
              <w:left w:val="nil"/>
              <w:bottom w:val="nil"/>
              <w:right w:val="nil"/>
            </w:tcBorders>
            <w:tcMar>
              <w:left w:w="57" w:type="dxa"/>
              <w:right w:w="57" w:type="dxa"/>
            </w:tcMar>
          </w:tcPr>
          <w:p w14:paraId="3D779E9D" w14:textId="16E464A6" w:rsidR="00F7009D" w:rsidRPr="00AC0794" w:rsidRDefault="009D6872" w:rsidP="00F7009D">
            <w:pPr>
              <w:pStyle w:val="TabellRader"/>
              <w:rPr>
                <w:highlight w:val="yellow"/>
              </w:rPr>
            </w:pPr>
            <w:r>
              <w:t>838,7</w:t>
            </w:r>
          </w:p>
        </w:tc>
        <w:tc>
          <w:tcPr>
            <w:tcW w:w="544" w:type="dxa"/>
            <w:tcBorders>
              <w:top w:val="single" w:sz="18" w:space="0" w:color="auto"/>
              <w:left w:val="nil"/>
              <w:bottom w:val="nil"/>
              <w:right w:val="nil"/>
            </w:tcBorders>
            <w:tcMar>
              <w:left w:w="57" w:type="dxa"/>
              <w:right w:w="57" w:type="dxa"/>
            </w:tcMar>
          </w:tcPr>
          <w:p w14:paraId="310CB6FE" w14:textId="19D0B6E5" w:rsidR="00F7009D" w:rsidRPr="00AC0794" w:rsidRDefault="009D6872" w:rsidP="00F7009D">
            <w:pPr>
              <w:pStyle w:val="TabellRader"/>
              <w:rPr>
                <w:highlight w:val="yellow"/>
              </w:rPr>
            </w:pPr>
            <w:r>
              <w:t>839,5</w:t>
            </w:r>
          </w:p>
        </w:tc>
        <w:tc>
          <w:tcPr>
            <w:tcW w:w="544" w:type="dxa"/>
            <w:tcBorders>
              <w:top w:val="single" w:sz="18" w:space="0" w:color="auto"/>
              <w:left w:val="nil"/>
              <w:bottom w:val="nil"/>
              <w:right w:val="nil"/>
            </w:tcBorders>
            <w:tcMar>
              <w:top w:w="0" w:type="dxa"/>
              <w:left w:w="57" w:type="dxa"/>
              <w:bottom w:w="0" w:type="dxa"/>
              <w:right w:w="57" w:type="dxa"/>
            </w:tcMar>
          </w:tcPr>
          <w:p w14:paraId="4FD4EC77" w14:textId="562398CB" w:rsidR="00F7009D" w:rsidRPr="00AC0794" w:rsidRDefault="009D6872" w:rsidP="00F7009D">
            <w:pPr>
              <w:pStyle w:val="TabellRader"/>
              <w:rPr>
                <w:highlight w:val="yellow"/>
              </w:rPr>
            </w:pPr>
            <w:r w:rsidRPr="00AC0794">
              <w:t>854</w:t>
            </w:r>
            <w:r>
              <w:t>,0</w:t>
            </w:r>
          </w:p>
        </w:tc>
        <w:tc>
          <w:tcPr>
            <w:tcW w:w="544" w:type="dxa"/>
            <w:tcBorders>
              <w:top w:val="single" w:sz="18" w:space="0" w:color="auto"/>
              <w:left w:val="nil"/>
              <w:bottom w:val="nil"/>
              <w:right w:val="nil"/>
            </w:tcBorders>
            <w:tcMar>
              <w:left w:w="57" w:type="dxa"/>
              <w:right w:w="57" w:type="dxa"/>
            </w:tcMar>
          </w:tcPr>
          <w:p w14:paraId="368061EE" w14:textId="23E0445A" w:rsidR="00F7009D" w:rsidRPr="00AC0794" w:rsidRDefault="009D6872" w:rsidP="00F7009D">
            <w:pPr>
              <w:pStyle w:val="TabellRader"/>
              <w:rPr>
                <w:highlight w:val="yellow"/>
              </w:rPr>
            </w:pPr>
            <w:r>
              <w:t>867,7</w:t>
            </w:r>
          </w:p>
        </w:tc>
      </w:tr>
      <w:tr w:rsidR="00F7009D" w:rsidRPr="00BA1B1E" w14:paraId="58009A9E" w14:textId="77777777" w:rsidTr="00F7009D">
        <w:trPr>
          <w:cantSplit/>
        </w:trPr>
        <w:tc>
          <w:tcPr>
            <w:tcW w:w="1077" w:type="dxa"/>
            <w:tcBorders>
              <w:top w:val="nil"/>
              <w:left w:val="nil"/>
              <w:bottom w:val="single" w:sz="6" w:space="0" w:color="auto"/>
              <w:right w:val="nil"/>
            </w:tcBorders>
            <w:vAlign w:val="bottom"/>
          </w:tcPr>
          <w:p w14:paraId="1E947159" w14:textId="77777777" w:rsidR="00F7009D" w:rsidRPr="00AC0794" w:rsidRDefault="009D6872" w:rsidP="00F7009D">
            <w:pPr>
              <w:pStyle w:val="TabellRader"/>
              <w:spacing w:before="20" w:line="170" w:lineRule="exact"/>
              <w:jc w:val="left"/>
              <w:rPr>
                <w:i/>
                <w:iCs/>
              </w:rPr>
            </w:pPr>
            <w:r w:rsidRPr="00AC0794">
              <w:rPr>
                <w:i/>
                <w:iCs/>
              </w:rPr>
              <w:t>Procent av BNP</w:t>
            </w:r>
          </w:p>
        </w:tc>
        <w:tc>
          <w:tcPr>
            <w:tcW w:w="544" w:type="dxa"/>
            <w:tcBorders>
              <w:top w:val="nil"/>
              <w:left w:val="nil"/>
              <w:bottom w:val="single" w:sz="6" w:space="0" w:color="auto"/>
              <w:right w:val="nil"/>
            </w:tcBorders>
            <w:tcMar>
              <w:left w:w="0" w:type="dxa"/>
              <w:right w:w="57" w:type="dxa"/>
            </w:tcMar>
          </w:tcPr>
          <w:p w14:paraId="3FCD2A4A" w14:textId="08228E2E" w:rsidR="00F7009D" w:rsidRPr="00BA1B1E" w:rsidRDefault="009D6872" w:rsidP="00F7009D">
            <w:pPr>
              <w:pStyle w:val="TabellSumma"/>
              <w:rPr>
                <w:highlight w:val="yellow"/>
              </w:rPr>
            </w:pPr>
            <w:r w:rsidRPr="004152DE">
              <w:t>22,3</w:t>
            </w:r>
          </w:p>
        </w:tc>
        <w:tc>
          <w:tcPr>
            <w:tcW w:w="544" w:type="dxa"/>
            <w:tcBorders>
              <w:top w:val="nil"/>
              <w:left w:val="nil"/>
              <w:bottom w:val="single" w:sz="6" w:space="0" w:color="auto"/>
              <w:right w:val="nil"/>
            </w:tcBorders>
            <w:tcMar>
              <w:left w:w="57" w:type="dxa"/>
              <w:right w:w="57" w:type="dxa"/>
            </w:tcMar>
          </w:tcPr>
          <w:p w14:paraId="3CDC333F" w14:textId="596E4A34" w:rsidR="00F7009D" w:rsidRPr="00BA1B1E" w:rsidRDefault="009D6872" w:rsidP="00F7009D">
            <w:pPr>
              <w:pStyle w:val="TabellSumma"/>
              <w:rPr>
                <w:highlight w:val="yellow"/>
              </w:rPr>
            </w:pPr>
            <w:r w:rsidRPr="004152DE" w:rsidDel="00000061">
              <w:t>22,0</w:t>
            </w:r>
          </w:p>
        </w:tc>
        <w:tc>
          <w:tcPr>
            <w:tcW w:w="544" w:type="dxa"/>
            <w:tcBorders>
              <w:top w:val="nil"/>
              <w:left w:val="nil"/>
              <w:bottom w:val="single" w:sz="6" w:space="0" w:color="auto"/>
              <w:right w:val="nil"/>
            </w:tcBorders>
            <w:tcMar>
              <w:left w:w="57" w:type="dxa"/>
              <w:right w:w="57" w:type="dxa"/>
            </w:tcMar>
          </w:tcPr>
          <w:p w14:paraId="66A6D3F9" w14:textId="20EF3ACC" w:rsidR="00F7009D" w:rsidRPr="00BA1B1E" w:rsidRDefault="009D6872" w:rsidP="00F7009D">
            <w:pPr>
              <w:pStyle w:val="TabellSumma"/>
              <w:rPr>
                <w:highlight w:val="yellow"/>
              </w:rPr>
            </w:pPr>
            <w:r w:rsidRPr="004152DE">
              <w:t>21,1</w:t>
            </w:r>
          </w:p>
        </w:tc>
        <w:tc>
          <w:tcPr>
            <w:tcW w:w="544" w:type="dxa"/>
            <w:tcBorders>
              <w:top w:val="nil"/>
              <w:left w:val="nil"/>
              <w:bottom w:val="single" w:sz="6" w:space="0" w:color="auto"/>
              <w:right w:val="nil"/>
            </w:tcBorders>
            <w:tcMar>
              <w:left w:w="57" w:type="dxa"/>
              <w:right w:w="57" w:type="dxa"/>
            </w:tcMar>
          </w:tcPr>
          <w:p w14:paraId="291EDA5D" w14:textId="2957BDC8" w:rsidR="00F7009D" w:rsidRPr="00BA1B1E" w:rsidRDefault="009D6872" w:rsidP="00F7009D">
            <w:pPr>
              <w:pStyle w:val="TabellSumma"/>
              <w:rPr>
                <w:highlight w:val="yellow"/>
              </w:rPr>
            </w:pPr>
            <w:r w:rsidRPr="004152DE">
              <w:t>20,1</w:t>
            </w:r>
          </w:p>
        </w:tc>
        <w:tc>
          <w:tcPr>
            <w:tcW w:w="544" w:type="dxa"/>
            <w:tcBorders>
              <w:top w:val="nil"/>
              <w:left w:val="nil"/>
              <w:bottom w:val="single" w:sz="6" w:space="0" w:color="auto"/>
              <w:right w:val="nil"/>
            </w:tcBorders>
            <w:tcMar>
              <w:top w:w="0" w:type="dxa"/>
              <w:left w:w="57" w:type="dxa"/>
              <w:bottom w:w="0" w:type="dxa"/>
              <w:right w:w="57" w:type="dxa"/>
            </w:tcMar>
          </w:tcPr>
          <w:p w14:paraId="1FABF2A3" w14:textId="120D626B" w:rsidR="00F7009D" w:rsidRPr="00BA1B1E" w:rsidRDefault="009D6872" w:rsidP="00F7009D">
            <w:pPr>
              <w:pStyle w:val="TabellSumma"/>
              <w:rPr>
                <w:highlight w:val="yellow"/>
              </w:rPr>
            </w:pPr>
            <w:r w:rsidRPr="004152DE">
              <w:t>19,6</w:t>
            </w:r>
          </w:p>
        </w:tc>
        <w:tc>
          <w:tcPr>
            <w:tcW w:w="544" w:type="dxa"/>
            <w:tcBorders>
              <w:top w:val="nil"/>
              <w:left w:val="nil"/>
              <w:bottom w:val="single" w:sz="6" w:space="0" w:color="auto"/>
              <w:right w:val="nil"/>
            </w:tcBorders>
            <w:tcMar>
              <w:left w:w="57" w:type="dxa"/>
              <w:right w:w="57" w:type="dxa"/>
            </w:tcMar>
          </w:tcPr>
          <w:p w14:paraId="22880A51" w14:textId="65C9D4EE" w:rsidR="00F7009D" w:rsidRPr="00BA1B1E" w:rsidRDefault="009D6872" w:rsidP="00F7009D">
            <w:pPr>
              <w:pStyle w:val="TabellSumma"/>
              <w:rPr>
                <w:highlight w:val="yellow"/>
              </w:rPr>
            </w:pPr>
            <w:r w:rsidRPr="004152DE">
              <w:t>19,1</w:t>
            </w:r>
          </w:p>
        </w:tc>
      </w:tr>
      <w:tr w:rsidR="00F7009D" w:rsidRPr="00BA1B1E" w14:paraId="00F4A6BB" w14:textId="77777777" w:rsidTr="00F7009D">
        <w:trPr>
          <w:cantSplit/>
        </w:trPr>
        <w:tc>
          <w:tcPr>
            <w:tcW w:w="1077" w:type="dxa"/>
            <w:tcBorders>
              <w:top w:val="single" w:sz="6" w:space="0" w:color="auto"/>
              <w:left w:val="nil"/>
              <w:bottom w:val="nil"/>
              <w:right w:val="nil"/>
            </w:tcBorders>
            <w:vAlign w:val="bottom"/>
          </w:tcPr>
          <w:p w14:paraId="2A388D65" w14:textId="7A6EB32A" w:rsidR="00F7009D" w:rsidRPr="00AC0794" w:rsidRDefault="009D6872" w:rsidP="00F7009D">
            <w:pPr>
              <w:pStyle w:val="TabellRader"/>
              <w:spacing w:before="20" w:line="170" w:lineRule="exact"/>
              <w:jc w:val="left"/>
              <w:rPr>
                <w:vertAlign w:val="superscript"/>
              </w:rPr>
            </w:pPr>
            <w:r>
              <w:t>Statsskulds</w:t>
            </w:r>
            <w:r w:rsidRPr="00AC0794">
              <w:t>räntor m.m.</w:t>
            </w:r>
          </w:p>
        </w:tc>
        <w:tc>
          <w:tcPr>
            <w:tcW w:w="544" w:type="dxa"/>
            <w:tcBorders>
              <w:top w:val="single" w:sz="6" w:space="0" w:color="auto"/>
              <w:left w:val="nil"/>
              <w:bottom w:val="nil"/>
              <w:right w:val="nil"/>
            </w:tcBorders>
            <w:tcMar>
              <w:left w:w="0" w:type="dxa"/>
              <w:right w:w="57" w:type="dxa"/>
            </w:tcMar>
          </w:tcPr>
          <w:p w14:paraId="5695280B" w14:textId="4CF1CE1A" w:rsidR="00F7009D" w:rsidRPr="00BA1B1E" w:rsidRDefault="009D6872" w:rsidP="00F7009D">
            <w:pPr>
              <w:pStyle w:val="TabellRader"/>
              <w:rPr>
                <w:highlight w:val="yellow"/>
              </w:rPr>
            </w:pPr>
            <w:r w:rsidRPr="004152DE">
              <w:t>16,8</w:t>
            </w:r>
          </w:p>
        </w:tc>
        <w:tc>
          <w:tcPr>
            <w:tcW w:w="544" w:type="dxa"/>
            <w:tcBorders>
              <w:top w:val="single" w:sz="6" w:space="0" w:color="auto"/>
              <w:left w:val="nil"/>
              <w:bottom w:val="nil"/>
              <w:right w:val="nil"/>
            </w:tcBorders>
            <w:tcMar>
              <w:left w:w="57" w:type="dxa"/>
              <w:right w:w="57" w:type="dxa"/>
            </w:tcMar>
          </w:tcPr>
          <w:p w14:paraId="332E0B5C" w14:textId="2DEB8F2B" w:rsidR="00F7009D" w:rsidRPr="00BA1B1E" w:rsidRDefault="009D6872" w:rsidP="00F7009D">
            <w:pPr>
              <w:pStyle w:val="TabellRader"/>
              <w:rPr>
                <w:highlight w:val="yellow"/>
              </w:rPr>
            </w:pPr>
            <w:r w:rsidRPr="00D54556">
              <w:t>12,6</w:t>
            </w:r>
          </w:p>
        </w:tc>
        <w:tc>
          <w:tcPr>
            <w:tcW w:w="544" w:type="dxa"/>
            <w:tcBorders>
              <w:top w:val="single" w:sz="6" w:space="0" w:color="auto"/>
              <w:left w:val="nil"/>
              <w:bottom w:val="nil"/>
              <w:right w:val="nil"/>
            </w:tcBorders>
            <w:tcMar>
              <w:left w:w="57" w:type="dxa"/>
              <w:right w:w="57" w:type="dxa"/>
            </w:tcMar>
          </w:tcPr>
          <w:p w14:paraId="08768857" w14:textId="4A1AE38E" w:rsidR="00F7009D" w:rsidRPr="00BA1B1E" w:rsidRDefault="009D6872" w:rsidP="00F7009D">
            <w:pPr>
              <w:pStyle w:val="TabellRader"/>
              <w:rPr>
                <w:highlight w:val="yellow"/>
              </w:rPr>
            </w:pPr>
            <w:r w:rsidRPr="004152DE">
              <w:t>24,3</w:t>
            </w:r>
          </w:p>
        </w:tc>
        <w:tc>
          <w:tcPr>
            <w:tcW w:w="544" w:type="dxa"/>
            <w:tcBorders>
              <w:top w:val="single" w:sz="6" w:space="0" w:color="auto"/>
              <w:left w:val="nil"/>
              <w:bottom w:val="nil"/>
              <w:right w:val="nil"/>
            </w:tcBorders>
            <w:tcMar>
              <w:left w:w="57" w:type="dxa"/>
              <w:right w:w="57" w:type="dxa"/>
            </w:tcMar>
          </w:tcPr>
          <w:p w14:paraId="465922C2" w14:textId="6F66C4E2" w:rsidR="00F7009D" w:rsidRPr="00BA1B1E" w:rsidRDefault="009D6872" w:rsidP="00F7009D">
            <w:pPr>
              <w:pStyle w:val="TabellRader"/>
              <w:rPr>
                <w:highlight w:val="yellow"/>
              </w:rPr>
            </w:pPr>
            <w:r w:rsidRPr="004152DE">
              <w:t>20,4</w:t>
            </w:r>
          </w:p>
        </w:tc>
        <w:tc>
          <w:tcPr>
            <w:tcW w:w="544" w:type="dxa"/>
            <w:tcBorders>
              <w:top w:val="single" w:sz="6" w:space="0" w:color="auto"/>
              <w:left w:val="nil"/>
              <w:bottom w:val="nil"/>
              <w:right w:val="nil"/>
            </w:tcBorders>
            <w:tcMar>
              <w:top w:w="0" w:type="dxa"/>
              <w:left w:w="57" w:type="dxa"/>
              <w:bottom w:w="0" w:type="dxa"/>
              <w:right w:w="57" w:type="dxa"/>
            </w:tcMar>
          </w:tcPr>
          <w:p w14:paraId="64974C4F" w14:textId="02E4472C" w:rsidR="00F7009D" w:rsidRPr="00BA1B1E" w:rsidRDefault="009D6872" w:rsidP="00F7009D">
            <w:pPr>
              <w:pStyle w:val="TabellRader"/>
              <w:rPr>
                <w:highlight w:val="yellow"/>
              </w:rPr>
            </w:pPr>
            <w:r w:rsidRPr="004152DE">
              <w:t>22,8</w:t>
            </w:r>
          </w:p>
        </w:tc>
        <w:tc>
          <w:tcPr>
            <w:tcW w:w="544" w:type="dxa"/>
            <w:tcBorders>
              <w:top w:val="single" w:sz="6" w:space="0" w:color="auto"/>
              <w:left w:val="nil"/>
              <w:bottom w:val="nil"/>
              <w:right w:val="nil"/>
            </w:tcBorders>
            <w:tcMar>
              <w:left w:w="57" w:type="dxa"/>
              <w:right w:w="57" w:type="dxa"/>
            </w:tcMar>
          </w:tcPr>
          <w:p w14:paraId="1B5758C1" w14:textId="156AD8BA" w:rsidR="00F7009D" w:rsidRPr="00BA1B1E" w:rsidRDefault="009D6872" w:rsidP="00F7009D">
            <w:pPr>
              <w:pStyle w:val="TabellRader"/>
              <w:rPr>
                <w:highlight w:val="yellow"/>
              </w:rPr>
            </w:pPr>
            <w:r w:rsidRPr="004152DE">
              <w:t>22,6</w:t>
            </w:r>
          </w:p>
        </w:tc>
      </w:tr>
      <w:tr w:rsidR="00F7009D" w:rsidRPr="00BA1B1E" w14:paraId="50F63C20" w14:textId="77777777" w:rsidTr="00F7009D">
        <w:trPr>
          <w:cantSplit/>
          <w:trHeight w:val="167"/>
        </w:trPr>
        <w:tc>
          <w:tcPr>
            <w:tcW w:w="1077" w:type="dxa"/>
            <w:tcBorders>
              <w:top w:val="nil"/>
              <w:left w:val="nil"/>
              <w:bottom w:val="single" w:sz="6" w:space="0" w:color="auto"/>
              <w:right w:val="nil"/>
            </w:tcBorders>
            <w:vAlign w:val="bottom"/>
          </w:tcPr>
          <w:p w14:paraId="44ACF367" w14:textId="77777777" w:rsidR="00F7009D" w:rsidRPr="00AC0794" w:rsidRDefault="009D6872" w:rsidP="00F7009D">
            <w:pPr>
              <w:pStyle w:val="TabellRader"/>
              <w:spacing w:before="20" w:line="170" w:lineRule="exact"/>
              <w:jc w:val="left"/>
              <w:rPr>
                <w:i/>
                <w:iCs/>
              </w:rPr>
            </w:pPr>
            <w:r w:rsidRPr="00AC0794">
              <w:rPr>
                <w:i/>
                <w:iCs/>
              </w:rPr>
              <w:t>Procent av BNP</w:t>
            </w:r>
          </w:p>
        </w:tc>
        <w:tc>
          <w:tcPr>
            <w:tcW w:w="544" w:type="dxa"/>
            <w:tcBorders>
              <w:top w:val="nil"/>
              <w:left w:val="nil"/>
              <w:bottom w:val="single" w:sz="6" w:space="0" w:color="auto"/>
              <w:right w:val="nil"/>
            </w:tcBorders>
            <w:tcMar>
              <w:left w:w="0" w:type="dxa"/>
              <w:right w:w="57" w:type="dxa"/>
            </w:tcMar>
          </w:tcPr>
          <w:p w14:paraId="3A029B59" w14:textId="578F115A" w:rsidR="00F7009D" w:rsidRPr="00BA1B1E" w:rsidRDefault="009D6872" w:rsidP="00F7009D">
            <w:pPr>
              <w:pStyle w:val="TabellSumma"/>
              <w:rPr>
                <w:highlight w:val="yellow"/>
              </w:rPr>
            </w:pPr>
            <w:r w:rsidRPr="004152DE">
              <w:t>0,5</w:t>
            </w:r>
          </w:p>
        </w:tc>
        <w:tc>
          <w:tcPr>
            <w:tcW w:w="544" w:type="dxa"/>
            <w:tcBorders>
              <w:top w:val="nil"/>
              <w:left w:val="nil"/>
              <w:bottom w:val="single" w:sz="6" w:space="0" w:color="auto"/>
              <w:right w:val="nil"/>
            </w:tcBorders>
            <w:tcMar>
              <w:left w:w="57" w:type="dxa"/>
              <w:right w:w="57" w:type="dxa"/>
            </w:tcMar>
          </w:tcPr>
          <w:p w14:paraId="110E7DFA" w14:textId="7C15EE34" w:rsidR="00F7009D" w:rsidRPr="00BA1B1E" w:rsidRDefault="009D6872" w:rsidP="00F7009D">
            <w:pPr>
              <w:pStyle w:val="TabellSumma"/>
              <w:rPr>
                <w:highlight w:val="yellow"/>
              </w:rPr>
            </w:pPr>
            <w:r w:rsidRPr="00D54556">
              <w:t>0,3</w:t>
            </w:r>
          </w:p>
        </w:tc>
        <w:tc>
          <w:tcPr>
            <w:tcW w:w="544" w:type="dxa"/>
            <w:tcBorders>
              <w:top w:val="nil"/>
              <w:left w:val="nil"/>
              <w:bottom w:val="single" w:sz="6" w:space="0" w:color="auto"/>
              <w:right w:val="nil"/>
            </w:tcBorders>
            <w:tcMar>
              <w:left w:w="57" w:type="dxa"/>
              <w:right w:w="57" w:type="dxa"/>
            </w:tcMar>
          </w:tcPr>
          <w:p w14:paraId="74038EB9" w14:textId="77777777" w:rsidR="00F7009D" w:rsidRPr="00BA1B1E" w:rsidRDefault="009D6872" w:rsidP="00F7009D">
            <w:pPr>
              <w:pStyle w:val="TabellSumma"/>
              <w:rPr>
                <w:highlight w:val="yellow"/>
              </w:rPr>
            </w:pPr>
            <w:r w:rsidRPr="004152DE">
              <w:t>0,6</w:t>
            </w:r>
          </w:p>
        </w:tc>
        <w:tc>
          <w:tcPr>
            <w:tcW w:w="544" w:type="dxa"/>
            <w:tcBorders>
              <w:top w:val="nil"/>
              <w:left w:val="nil"/>
              <w:bottom w:val="single" w:sz="6" w:space="0" w:color="auto"/>
              <w:right w:val="nil"/>
            </w:tcBorders>
            <w:tcMar>
              <w:left w:w="57" w:type="dxa"/>
              <w:right w:w="57" w:type="dxa"/>
            </w:tcMar>
          </w:tcPr>
          <w:p w14:paraId="4787442C" w14:textId="4A9370F0" w:rsidR="00F7009D" w:rsidRPr="00BA1B1E" w:rsidRDefault="009D6872" w:rsidP="00F7009D">
            <w:pPr>
              <w:pStyle w:val="TabellSumma"/>
              <w:rPr>
                <w:highlight w:val="yellow"/>
              </w:rPr>
            </w:pPr>
            <w:r w:rsidRPr="004152DE">
              <w:t>0,5</w:t>
            </w:r>
          </w:p>
        </w:tc>
        <w:tc>
          <w:tcPr>
            <w:tcW w:w="544" w:type="dxa"/>
            <w:tcBorders>
              <w:top w:val="nil"/>
              <w:left w:val="nil"/>
              <w:bottom w:val="single" w:sz="6" w:space="0" w:color="auto"/>
              <w:right w:val="nil"/>
            </w:tcBorders>
            <w:tcMar>
              <w:top w:w="0" w:type="dxa"/>
              <w:left w:w="57" w:type="dxa"/>
              <w:bottom w:w="0" w:type="dxa"/>
              <w:right w:w="57" w:type="dxa"/>
            </w:tcMar>
          </w:tcPr>
          <w:p w14:paraId="2B4F144B" w14:textId="77777777" w:rsidR="00F7009D" w:rsidRPr="00BA1B1E" w:rsidRDefault="009D6872" w:rsidP="00F7009D">
            <w:pPr>
              <w:pStyle w:val="TabellSumma"/>
              <w:rPr>
                <w:highlight w:val="yellow"/>
              </w:rPr>
            </w:pPr>
            <w:r w:rsidRPr="004152DE">
              <w:t>0,5</w:t>
            </w:r>
          </w:p>
        </w:tc>
        <w:tc>
          <w:tcPr>
            <w:tcW w:w="544" w:type="dxa"/>
            <w:tcBorders>
              <w:top w:val="nil"/>
              <w:left w:val="nil"/>
              <w:bottom w:val="single" w:sz="6" w:space="0" w:color="auto"/>
              <w:right w:val="nil"/>
            </w:tcBorders>
            <w:tcMar>
              <w:left w:w="57" w:type="dxa"/>
              <w:right w:w="57" w:type="dxa"/>
            </w:tcMar>
          </w:tcPr>
          <w:p w14:paraId="13CA3F97" w14:textId="536DA94F" w:rsidR="00F7009D" w:rsidRPr="00BA1B1E" w:rsidRDefault="009D6872" w:rsidP="00F7009D">
            <w:pPr>
              <w:pStyle w:val="TabellSumma"/>
              <w:rPr>
                <w:highlight w:val="yellow"/>
              </w:rPr>
            </w:pPr>
            <w:r w:rsidRPr="004152DE">
              <w:t>0,5</w:t>
            </w:r>
          </w:p>
        </w:tc>
      </w:tr>
      <w:tr w:rsidR="00F7009D" w:rsidRPr="00BA1B1E" w14:paraId="365C9BD0" w14:textId="77777777" w:rsidTr="00F7009D">
        <w:trPr>
          <w:cantSplit/>
        </w:trPr>
        <w:tc>
          <w:tcPr>
            <w:tcW w:w="1077" w:type="dxa"/>
            <w:tcBorders>
              <w:top w:val="single" w:sz="6" w:space="0" w:color="auto"/>
              <w:left w:val="nil"/>
              <w:bottom w:val="nil"/>
              <w:right w:val="nil"/>
            </w:tcBorders>
            <w:vAlign w:val="bottom"/>
          </w:tcPr>
          <w:p w14:paraId="116D8147" w14:textId="77777777" w:rsidR="00F7009D" w:rsidRPr="00AC0794" w:rsidRDefault="009D6872" w:rsidP="00F7009D">
            <w:pPr>
              <w:pStyle w:val="TabellRader"/>
              <w:spacing w:before="20" w:line="170" w:lineRule="exact"/>
              <w:jc w:val="left"/>
              <w:rPr>
                <w:b/>
                <w:bCs/>
              </w:rPr>
            </w:pPr>
            <w:r w:rsidRPr="00AC0794">
              <w:rPr>
                <w:b/>
                <w:bCs/>
              </w:rPr>
              <w:t>Summa utgifts</w:t>
            </w:r>
            <w:r w:rsidRPr="00AC0794">
              <w:rPr>
                <w:b/>
                <w:bCs/>
              </w:rPr>
              <w:softHyphen/>
              <w:t>områden</w:t>
            </w:r>
          </w:p>
        </w:tc>
        <w:tc>
          <w:tcPr>
            <w:tcW w:w="544" w:type="dxa"/>
            <w:tcBorders>
              <w:top w:val="single" w:sz="6" w:space="0" w:color="auto"/>
              <w:left w:val="nil"/>
              <w:bottom w:val="nil"/>
              <w:right w:val="nil"/>
            </w:tcBorders>
            <w:tcMar>
              <w:left w:w="0" w:type="dxa"/>
              <w:right w:w="57" w:type="dxa"/>
            </w:tcMar>
          </w:tcPr>
          <w:p w14:paraId="3105389E" w14:textId="2A4C1574" w:rsidR="00F7009D" w:rsidRPr="00BA1B1E" w:rsidRDefault="009D6872" w:rsidP="00F7009D">
            <w:pPr>
              <w:pStyle w:val="TabellSlutsumma"/>
              <w:rPr>
                <w:highlight w:val="yellow"/>
              </w:rPr>
            </w:pPr>
            <w:r w:rsidRPr="004152DE">
              <w:t>827,4</w:t>
            </w:r>
          </w:p>
        </w:tc>
        <w:tc>
          <w:tcPr>
            <w:tcW w:w="544" w:type="dxa"/>
            <w:tcBorders>
              <w:top w:val="single" w:sz="6" w:space="0" w:color="auto"/>
              <w:left w:val="nil"/>
              <w:bottom w:val="nil"/>
              <w:right w:val="nil"/>
            </w:tcBorders>
            <w:tcMar>
              <w:left w:w="57" w:type="dxa"/>
              <w:right w:w="57" w:type="dxa"/>
            </w:tcMar>
          </w:tcPr>
          <w:p w14:paraId="3059C53D" w14:textId="2F44B698" w:rsidR="00F7009D" w:rsidRPr="00BA1B1E" w:rsidRDefault="009D6872" w:rsidP="00F7009D">
            <w:pPr>
              <w:pStyle w:val="TabellSlutsumma"/>
              <w:rPr>
                <w:highlight w:val="yellow"/>
              </w:rPr>
            </w:pPr>
            <w:r w:rsidRPr="004152DE" w:rsidDel="00000061">
              <w:t>846,2</w:t>
            </w:r>
          </w:p>
        </w:tc>
        <w:tc>
          <w:tcPr>
            <w:tcW w:w="544" w:type="dxa"/>
            <w:tcBorders>
              <w:top w:val="single" w:sz="6" w:space="0" w:color="auto"/>
              <w:left w:val="nil"/>
              <w:bottom w:val="nil"/>
              <w:right w:val="nil"/>
            </w:tcBorders>
            <w:tcMar>
              <w:left w:w="57" w:type="dxa"/>
              <w:right w:w="57" w:type="dxa"/>
            </w:tcMar>
          </w:tcPr>
          <w:p w14:paraId="7EF085B4" w14:textId="0A7266F1" w:rsidR="00F7009D" w:rsidRPr="00BA1B1E" w:rsidRDefault="009D6872" w:rsidP="00F7009D">
            <w:pPr>
              <w:pStyle w:val="TabellSlutsumma"/>
              <w:rPr>
                <w:highlight w:val="yellow"/>
              </w:rPr>
            </w:pPr>
            <w:r w:rsidRPr="004152DE">
              <w:t>862,9</w:t>
            </w:r>
          </w:p>
        </w:tc>
        <w:tc>
          <w:tcPr>
            <w:tcW w:w="544" w:type="dxa"/>
            <w:tcBorders>
              <w:top w:val="single" w:sz="6" w:space="0" w:color="auto"/>
              <w:left w:val="nil"/>
              <w:bottom w:val="nil"/>
              <w:right w:val="nil"/>
            </w:tcBorders>
            <w:tcMar>
              <w:left w:w="57" w:type="dxa"/>
              <w:right w:w="57" w:type="dxa"/>
            </w:tcMar>
          </w:tcPr>
          <w:p w14:paraId="6C4654B5" w14:textId="7C54D3B4" w:rsidR="00F7009D" w:rsidRPr="00BA1B1E" w:rsidRDefault="009D6872" w:rsidP="00F7009D">
            <w:pPr>
              <w:pStyle w:val="TabellSlutsumma"/>
              <w:rPr>
                <w:highlight w:val="yellow"/>
              </w:rPr>
            </w:pPr>
            <w:r w:rsidRPr="004152DE">
              <w:t>859,9</w:t>
            </w:r>
          </w:p>
        </w:tc>
        <w:tc>
          <w:tcPr>
            <w:tcW w:w="544" w:type="dxa"/>
            <w:tcBorders>
              <w:top w:val="single" w:sz="6" w:space="0" w:color="auto"/>
              <w:left w:val="nil"/>
              <w:bottom w:val="nil"/>
              <w:right w:val="nil"/>
            </w:tcBorders>
            <w:tcMar>
              <w:top w:w="0" w:type="dxa"/>
              <w:left w:w="57" w:type="dxa"/>
              <w:bottom w:w="0" w:type="dxa"/>
              <w:right w:w="57" w:type="dxa"/>
            </w:tcMar>
          </w:tcPr>
          <w:p w14:paraId="612C896E" w14:textId="150241BF" w:rsidR="00F7009D" w:rsidRPr="00BA1B1E" w:rsidRDefault="009D6872" w:rsidP="00F7009D">
            <w:pPr>
              <w:pStyle w:val="TabellSlutsumma"/>
              <w:rPr>
                <w:highlight w:val="yellow"/>
              </w:rPr>
            </w:pPr>
            <w:r w:rsidRPr="004152DE">
              <w:t>876,8</w:t>
            </w:r>
          </w:p>
        </w:tc>
        <w:tc>
          <w:tcPr>
            <w:tcW w:w="544" w:type="dxa"/>
            <w:tcBorders>
              <w:top w:val="single" w:sz="6" w:space="0" w:color="auto"/>
              <w:left w:val="nil"/>
              <w:bottom w:val="nil"/>
              <w:right w:val="nil"/>
            </w:tcBorders>
            <w:tcMar>
              <w:left w:w="57" w:type="dxa"/>
              <w:right w:w="57" w:type="dxa"/>
            </w:tcMar>
          </w:tcPr>
          <w:p w14:paraId="04A12D89" w14:textId="41BD32DD" w:rsidR="00F7009D" w:rsidRPr="00BA1B1E" w:rsidRDefault="009D6872" w:rsidP="00F7009D">
            <w:pPr>
              <w:pStyle w:val="TabellSlutsumma"/>
              <w:rPr>
                <w:highlight w:val="yellow"/>
              </w:rPr>
            </w:pPr>
            <w:r w:rsidRPr="004152DE">
              <w:t>890,3</w:t>
            </w:r>
          </w:p>
        </w:tc>
      </w:tr>
      <w:tr w:rsidR="00F7009D" w:rsidRPr="00BA1B1E" w14:paraId="712D4927" w14:textId="77777777" w:rsidTr="00F7009D">
        <w:trPr>
          <w:cantSplit/>
        </w:trPr>
        <w:tc>
          <w:tcPr>
            <w:tcW w:w="1077" w:type="dxa"/>
            <w:tcBorders>
              <w:top w:val="nil"/>
              <w:left w:val="nil"/>
              <w:bottom w:val="single" w:sz="6" w:space="0" w:color="auto"/>
              <w:right w:val="nil"/>
            </w:tcBorders>
            <w:vAlign w:val="bottom"/>
          </w:tcPr>
          <w:p w14:paraId="19D25980" w14:textId="77777777" w:rsidR="00F7009D" w:rsidRPr="00AC0794" w:rsidRDefault="009D6872" w:rsidP="00F7009D">
            <w:pPr>
              <w:pStyle w:val="TabellRader"/>
              <w:spacing w:before="20" w:line="170" w:lineRule="exact"/>
              <w:jc w:val="left"/>
              <w:rPr>
                <w:i/>
                <w:iCs/>
              </w:rPr>
            </w:pPr>
            <w:r w:rsidRPr="00AC0794">
              <w:rPr>
                <w:i/>
                <w:iCs/>
              </w:rPr>
              <w:t>Procent av BNP</w:t>
            </w:r>
          </w:p>
        </w:tc>
        <w:tc>
          <w:tcPr>
            <w:tcW w:w="544" w:type="dxa"/>
            <w:tcBorders>
              <w:top w:val="nil"/>
              <w:left w:val="nil"/>
              <w:bottom w:val="single" w:sz="6" w:space="0" w:color="auto"/>
              <w:right w:val="nil"/>
            </w:tcBorders>
            <w:tcMar>
              <w:left w:w="0" w:type="dxa"/>
              <w:right w:w="57" w:type="dxa"/>
            </w:tcMar>
          </w:tcPr>
          <w:p w14:paraId="35C03C4C" w14:textId="77777777" w:rsidR="00F7009D" w:rsidRPr="00BA1B1E" w:rsidRDefault="009D6872" w:rsidP="00F7009D">
            <w:pPr>
              <w:pStyle w:val="TabellSumma"/>
              <w:rPr>
                <w:highlight w:val="yellow"/>
              </w:rPr>
            </w:pPr>
            <w:r w:rsidRPr="004152DE">
              <w:t>22,8</w:t>
            </w:r>
          </w:p>
        </w:tc>
        <w:tc>
          <w:tcPr>
            <w:tcW w:w="544" w:type="dxa"/>
            <w:tcBorders>
              <w:top w:val="nil"/>
              <w:left w:val="nil"/>
              <w:bottom w:val="single" w:sz="6" w:space="0" w:color="auto"/>
              <w:right w:val="nil"/>
            </w:tcBorders>
            <w:tcMar>
              <w:left w:w="57" w:type="dxa"/>
              <w:right w:w="57" w:type="dxa"/>
            </w:tcMar>
          </w:tcPr>
          <w:p w14:paraId="2AD5FD50" w14:textId="6EF41CF9" w:rsidR="00F7009D" w:rsidRPr="00BA1B1E" w:rsidRDefault="009D6872" w:rsidP="00F7009D">
            <w:pPr>
              <w:pStyle w:val="TabellSumma"/>
              <w:rPr>
                <w:highlight w:val="yellow"/>
              </w:rPr>
            </w:pPr>
            <w:r w:rsidRPr="004152DE" w:rsidDel="00000061">
              <w:t>22,4</w:t>
            </w:r>
          </w:p>
        </w:tc>
        <w:tc>
          <w:tcPr>
            <w:tcW w:w="544" w:type="dxa"/>
            <w:tcBorders>
              <w:top w:val="nil"/>
              <w:left w:val="nil"/>
              <w:bottom w:val="single" w:sz="6" w:space="0" w:color="auto"/>
              <w:right w:val="nil"/>
            </w:tcBorders>
            <w:tcMar>
              <w:left w:w="57" w:type="dxa"/>
              <w:right w:w="57" w:type="dxa"/>
            </w:tcMar>
          </w:tcPr>
          <w:p w14:paraId="6E63A766" w14:textId="4E20F7FE" w:rsidR="00F7009D" w:rsidRPr="00BA1B1E" w:rsidRDefault="009D6872" w:rsidP="00F7009D">
            <w:pPr>
              <w:pStyle w:val="TabellSumma"/>
              <w:rPr>
                <w:highlight w:val="yellow"/>
              </w:rPr>
            </w:pPr>
            <w:r w:rsidRPr="004152DE">
              <w:t>21,7</w:t>
            </w:r>
          </w:p>
        </w:tc>
        <w:tc>
          <w:tcPr>
            <w:tcW w:w="544" w:type="dxa"/>
            <w:tcBorders>
              <w:top w:val="nil"/>
              <w:left w:val="nil"/>
              <w:bottom w:val="single" w:sz="6" w:space="0" w:color="auto"/>
              <w:right w:val="nil"/>
            </w:tcBorders>
            <w:tcMar>
              <w:left w:w="57" w:type="dxa"/>
              <w:right w:w="57" w:type="dxa"/>
            </w:tcMar>
          </w:tcPr>
          <w:p w14:paraId="0019DCE2" w14:textId="03C26D1D" w:rsidR="00F7009D" w:rsidRPr="00BA1B1E" w:rsidRDefault="009D6872" w:rsidP="00F7009D">
            <w:pPr>
              <w:pStyle w:val="TabellSumma"/>
              <w:rPr>
                <w:highlight w:val="yellow"/>
              </w:rPr>
            </w:pPr>
            <w:r w:rsidRPr="004152DE">
              <w:t>20,6</w:t>
            </w:r>
          </w:p>
        </w:tc>
        <w:tc>
          <w:tcPr>
            <w:tcW w:w="544" w:type="dxa"/>
            <w:tcBorders>
              <w:top w:val="nil"/>
              <w:left w:val="nil"/>
              <w:bottom w:val="single" w:sz="6" w:space="0" w:color="auto"/>
              <w:right w:val="nil"/>
            </w:tcBorders>
            <w:tcMar>
              <w:top w:w="0" w:type="dxa"/>
              <w:left w:w="57" w:type="dxa"/>
              <w:bottom w:w="0" w:type="dxa"/>
              <w:right w:w="57" w:type="dxa"/>
            </w:tcMar>
          </w:tcPr>
          <w:p w14:paraId="7B3B8212" w14:textId="4AC24345" w:rsidR="00F7009D" w:rsidRPr="00BA1B1E" w:rsidRDefault="009D6872" w:rsidP="00F7009D">
            <w:pPr>
              <w:pStyle w:val="TabellSumma"/>
              <w:rPr>
                <w:highlight w:val="yellow"/>
              </w:rPr>
            </w:pPr>
            <w:r w:rsidRPr="004152DE">
              <w:t>20,1</w:t>
            </w:r>
          </w:p>
        </w:tc>
        <w:tc>
          <w:tcPr>
            <w:tcW w:w="544" w:type="dxa"/>
            <w:tcBorders>
              <w:top w:val="nil"/>
              <w:left w:val="nil"/>
              <w:bottom w:val="single" w:sz="6" w:space="0" w:color="auto"/>
              <w:right w:val="nil"/>
            </w:tcBorders>
            <w:tcMar>
              <w:left w:w="57" w:type="dxa"/>
              <w:right w:w="57" w:type="dxa"/>
            </w:tcMar>
          </w:tcPr>
          <w:p w14:paraId="34F9E0AE" w14:textId="77777777" w:rsidR="00F7009D" w:rsidRPr="00BA1B1E" w:rsidRDefault="009D6872" w:rsidP="00F7009D">
            <w:pPr>
              <w:pStyle w:val="TabellSumma"/>
              <w:rPr>
                <w:highlight w:val="yellow"/>
              </w:rPr>
            </w:pPr>
            <w:r w:rsidRPr="004152DE">
              <w:t>19,6</w:t>
            </w:r>
          </w:p>
        </w:tc>
      </w:tr>
      <w:tr w:rsidR="00F7009D" w:rsidRPr="00BA1B1E" w14:paraId="0D389E64" w14:textId="77777777" w:rsidTr="00F7009D">
        <w:trPr>
          <w:cantSplit/>
        </w:trPr>
        <w:tc>
          <w:tcPr>
            <w:tcW w:w="1077" w:type="dxa"/>
            <w:tcBorders>
              <w:top w:val="single" w:sz="6" w:space="0" w:color="auto"/>
              <w:left w:val="nil"/>
              <w:bottom w:val="nil"/>
              <w:right w:val="nil"/>
            </w:tcBorders>
            <w:vAlign w:val="bottom"/>
          </w:tcPr>
          <w:p w14:paraId="715C441E" w14:textId="77777777" w:rsidR="00F7009D" w:rsidRPr="00AC0794" w:rsidRDefault="009D6872" w:rsidP="00F7009D">
            <w:pPr>
              <w:pStyle w:val="TabellRader"/>
              <w:spacing w:before="20" w:line="170" w:lineRule="exact"/>
              <w:jc w:val="left"/>
            </w:pPr>
            <w:r w:rsidRPr="00AC0794">
              <w:t>Ålderspensions</w:t>
            </w:r>
            <w:r w:rsidRPr="00AC0794">
              <w:softHyphen/>
              <w:t>systemet vid sidan av statens budget</w:t>
            </w:r>
          </w:p>
        </w:tc>
        <w:tc>
          <w:tcPr>
            <w:tcW w:w="544" w:type="dxa"/>
            <w:tcBorders>
              <w:top w:val="single" w:sz="6" w:space="0" w:color="auto"/>
              <w:left w:val="nil"/>
              <w:bottom w:val="nil"/>
              <w:right w:val="nil"/>
            </w:tcBorders>
            <w:tcMar>
              <w:left w:w="0" w:type="dxa"/>
              <w:right w:w="57" w:type="dxa"/>
            </w:tcMar>
          </w:tcPr>
          <w:p w14:paraId="7BAE22C3" w14:textId="46AC4C67" w:rsidR="00F7009D" w:rsidRPr="00BA1B1E" w:rsidRDefault="009D6872" w:rsidP="00F7009D">
            <w:pPr>
              <w:pStyle w:val="TabellRader"/>
              <w:rPr>
                <w:highlight w:val="yellow"/>
              </w:rPr>
            </w:pPr>
            <w:r w:rsidRPr="004152DE">
              <w:t>256,7</w:t>
            </w:r>
          </w:p>
        </w:tc>
        <w:tc>
          <w:tcPr>
            <w:tcW w:w="544" w:type="dxa"/>
            <w:tcBorders>
              <w:top w:val="single" w:sz="6" w:space="0" w:color="auto"/>
              <w:left w:val="nil"/>
              <w:bottom w:val="nil"/>
              <w:right w:val="nil"/>
            </w:tcBorders>
            <w:tcMar>
              <w:left w:w="57" w:type="dxa"/>
              <w:right w:w="57" w:type="dxa"/>
            </w:tcMar>
          </w:tcPr>
          <w:p w14:paraId="62789A62" w14:textId="3E05822E" w:rsidR="00F7009D" w:rsidRPr="00BA1B1E" w:rsidRDefault="009D6872" w:rsidP="00F7009D">
            <w:pPr>
              <w:pStyle w:val="TabellRader"/>
              <w:rPr>
                <w:highlight w:val="yellow"/>
              </w:rPr>
            </w:pPr>
            <w:r w:rsidRPr="00D54556">
              <w:t>257,8</w:t>
            </w:r>
          </w:p>
        </w:tc>
        <w:tc>
          <w:tcPr>
            <w:tcW w:w="544" w:type="dxa"/>
            <w:tcBorders>
              <w:top w:val="single" w:sz="6" w:space="0" w:color="auto"/>
              <w:left w:val="nil"/>
              <w:bottom w:val="nil"/>
              <w:right w:val="nil"/>
            </w:tcBorders>
            <w:tcMar>
              <w:left w:w="57" w:type="dxa"/>
              <w:right w:w="57" w:type="dxa"/>
            </w:tcMar>
          </w:tcPr>
          <w:p w14:paraId="47C79212" w14:textId="113D3755" w:rsidR="00F7009D" w:rsidRPr="00BA1B1E" w:rsidRDefault="009D6872" w:rsidP="00F7009D">
            <w:pPr>
              <w:pStyle w:val="TabellRader"/>
              <w:rPr>
                <w:highlight w:val="yellow"/>
              </w:rPr>
            </w:pPr>
            <w:r w:rsidRPr="004152DE">
              <w:t>268,9</w:t>
            </w:r>
          </w:p>
        </w:tc>
        <w:tc>
          <w:tcPr>
            <w:tcW w:w="544" w:type="dxa"/>
            <w:tcBorders>
              <w:top w:val="single" w:sz="6" w:space="0" w:color="auto"/>
              <w:left w:val="nil"/>
              <w:bottom w:val="nil"/>
              <w:right w:val="nil"/>
            </w:tcBorders>
            <w:tcMar>
              <w:left w:w="57" w:type="dxa"/>
              <w:right w:w="57" w:type="dxa"/>
            </w:tcMar>
          </w:tcPr>
          <w:p w14:paraId="4E3B88AA" w14:textId="7C22250F" w:rsidR="00F7009D" w:rsidRPr="00BA1B1E" w:rsidRDefault="009D6872" w:rsidP="00F7009D">
            <w:pPr>
              <w:pStyle w:val="TabellRader"/>
              <w:rPr>
                <w:highlight w:val="yellow"/>
              </w:rPr>
            </w:pPr>
            <w:r w:rsidRPr="004152DE">
              <w:t>292,0</w:t>
            </w:r>
          </w:p>
        </w:tc>
        <w:tc>
          <w:tcPr>
            <w:tcW w:w="544" w:type="dxa"/>
            <w:tcBorders>
              <w:top w:val="single" w:sz="6" w:space="0" w:color="auto"/>
              <w:left w:val="nil"/>
              <w:bottom w:val="nil"/>
              <w:right w:val="nil"/>
            </w:tcBorders>
            <w:tcMar>
              <w:top w:w="0" w:type="dxa"/>
              <w:left w:w="57" w:type="dxa"/>
              <w:bottom w:w="0" w:type="dxa"/>
              <w:right w:w="57" w:type="dxa"/>
            </w:tcMar>
          </w:tcPr>
          <w:p w14:paraId="5CF6D093" w14:textId="769D7147" w:rsidR="00F7009D" w:rsidRPr="00BA1B1E" w:rsidRDefault="009D6872" w:rsidP="00F7009D">
            <w:pPr>
              <w:pStyle w:val="TabellRader"/>
              <w:rPr>
                <w:highlight w:val="yellow"/>
              </w:rPr>
            </w:pPr>
            <w:r w:rsidRPr="004152DE">
              <w:t>314,9</w:t>
            </w:r>
          </w:p>
        </w:tc>
        <w:tc>
          <w:tcPr>
            <w:tcW w:w="544" w:type="dxa"/>
            <w:tcBorders>
              <w:top w:val="single" w:sz="6" w:space="0" w:color="auto"/>
              <w:left w:val="nil"/>
              <w:bottom w:val="nil"/>
              <w:right w:val="nil"/>
            </w:tcBorders>
            <w:tcMar>
              <w:left w:w="57" w:type="dxa"/>
              <w:right w:w="57" w:type="dxa"/>
            </w:tcMar>
          </w:tcPr>
          <w:p w14:paraId="03AC8A0C" w14:textId="22AF90AE" w:rsidR="00F7009D" w:rsidRPr="00BA1B1E" w:rsidRDefault="009D6872" w:rsidP="00F7009D">
            <w:pPr>
              <w:pStyle w:val="TabellRader"/>
              <w:rPr>
                <w:highlight w:val="yellow"/>
              </w:rPr>
            </w:pPr>
            <w:r w:rsidRPr="004152DE">
              <w:t>329,2</w:t>
            </w:r>
          </w:p>
        </w:tc>
      </w:tr>
      <w:tr w:rsidR="00F7009D" w:rsidRPr="00BA1B1E" w14:paraId="53E9D14F" w14:textId="77777777" w:rsidTr="00F7009D">
        <w:trPr>
          <w:cantSplit/>
        </w:trPr>
        <w:tc>
          <w:tcPr>
            <w:tcW w:w="1077" w:type="dxa"/>
            <w:tcBorders>
              <w:top w:val="nil"/>
              <w:left w:val="nil"/>
              <w:bottom w:val="single" w:sz="6" w:space="0" w:color="auto"/>
              <w:right w:val="nil"/>
            </w:tcBorders>
            <w:vAlign w:val="bottom"/>
          </w:tcPr>
          <w:p w14:paraId="5021265D" w14:textId="77777777" w:rsidR="00F7009D" w:rsidRPr="00AC0794" w:rsidRDefault="009D6872" w:rsidP="00F7009D">
            <w:pPr>
              <w:pStyle w:val="TabellRader"/>
              <w:spacing w:before="20" w:line="170" w:lineRule="exact"/>
              <w:jc w:val="left"/>
              <w:rPr>
                <w:i/>
                <w:iCs/>
              </w:rPr>
            </w:pPr>
            <w:r w:rsidRPr="00AC0794">
              <w:rPr>
                <w:i/>
                <w:iCs/>
              </w:rPr>
              <w:t>Procent av BNP</w:t>
            </w:r>
          </w:p>
        </w:tc>
        <w:tc>
          <w:tcPr>
            <w:tcW w:w="544" w:type="dxa"/>
            <w:tcBorders>
              <w:top w:val="nil"/>
              <w:left w:val="nil"/>
              <w:bottom w:val="single" w:sz="6" w:space="0" w:color="auto"/>
              <w:right w:val="nil"/>
            </w:tcBorders>
            <w:tcMar>
              <w:left w:w="0" w:type="dxa"/>
              <w:right w:w="57" w:type="dxa"/>
            </w:tcMar>
          </w:tcPr>
          <w:p w14:paraId="22C994EE" w14:textId="0686648C" w:rsidR="00F7009D" w:rsidRPr="00BA1B1E" w:rsidRDefault="009D6872" w:rsidP="00F7009D">
            <w:pPr>
              <w:pStyle w:val="TabellSumma"/>
              <w:rPr>
                <w:highlight w:val="yellow"/>
              </w:rPr>
            </w:pPr>
            <w:r w:rsidRPr="004152DE">
              <w:t>7,1</w:t>
            </w:r>
          </w:p>
        </w:tc>
        <w:tc>
          <w:tcPr>
            <w:tcW w:w="544" w:type="dxa"/>
            <w:tcBorders>
              <w:top w:val="nil"/>
              <w:left w:val="nil"/>
              <w:bottom w:val="single" w:sz="6" w:space="0" w:color="auto"/>
              <w:right w:val="nil"/>
            </w:tcBorders>
            <w:tcMar>
              <w:left w:w="57" w:type="dxa"/>
              <w:right w:w="57" w:type="dxa"/>
            </w:tcMar>
          </w:tcPr>
          <w:p w14:paraId="2A632B74" w14:textId="78FE299B" w:rsidR="00F7009D" w:rsidRPr="00BA1B1E" w:rsidRDefault="009D6872" w:rsidP="00F7009D">
            <w:pPr>
              <w:pStyle w:val="TabellSumma"/>
              <w:rPr>
                <w:highlight w:val="yellow"/>
              </w:rPr>
            </w:pPr>
            <w:r w:rsidRPr="004152DE" w:rsidDel="00000061">
              <w:t>6,8</w:t>
            </w:r>
          </w:p>
        </w:tc>
        <w:tc>
          <w:tcPr>
            <w:tcW w:w="544" w:type="dxa"/>
            <w:tcBorders>
              <w:top w:val="nil"/>
              <w:left w:val="nil"/>
              <w:bottom w:val="single" w:sz="6" w:space="0" w:color="auto"/>
              <w:right w:val="nil"/>
            </w:tcBorders>
            <w:tcMar>
              <w:left w:w="57" w:type="dxa"/>
              <w:right w:w="57" w:type="dxa"/>
            </w:tcMar>
          </w:tcPr>
          <w:p w14:paraId="3986D570" w14:textId="3AF81DA9" w:rsidR="00F7009D" w:rsidRPr="00BA1B1E" w:rsidRDefault="009D6872" w:rsidP="00F7009D">
            <w:pPr>
              <w:pStyle w:val="TabellSumma"/>
              <w:rPr>
                <w:highlight w:val="yellow"/>
              </w:rPr>
            </w:pPr>
            <w:r w:rsidRPr="004152DE">
              <w:t>6,8</w:t>
            </w:r>
          </w:p>
        </w:tc>
        <w:tc>
          <w:tcPr>
            <w:tcW w:w="544" w:type="dxa"/>
            <w:tcBorders>
              <w:top w:val="nil"/>
              <w:left w:val="nil"/>
              <w:bottom w:val="single" w:sz="6" w:space="0" w:color="auto"/>
              <w:right w:val="nil"/>
            </w:tcBorders>
            <w:tcMar>
              <w:left w:w="57" w:type="dxa"/>
              <w:right w:w="57" w:type="dxa"/>
            </w:tcMar>
          </w:tcPr>
          <w:p w14:paraId="04B6EA6E" w14:textId="3C089971" w:rsidR="00F7009D" w:rsidRPr="00BA1B1E" w:rsidRDefault="009D6872" w:rsidP="00F7009D">
            <w:pPr>
              <w:pStyle w:val="TabellSumma"/>
              <w:rPr>
                <w:highlight w:val="yellow"/>
              </w:rPr>
            </w:pPr>
            <w:r w:rsidRPr="004152DE">
              <w:t>7,0</w:t>
            </w:r>
          </w:p>
        </w:tc>
        <w:tc>
          <w:tcPr>
            <w:tcW w:w="544" w:type="dxa"/>
            <w:tcBorders>
              <w:top w:val="nil"/>
              <w:left w:val="nil"/>
              <w:bottom w:val="single" w:sz="6" w:space="0" w:color="auto"/>
              <w:right w:val="nil"/>
            </w:tcBorders>
            <w:tcMar>
              <w:top w:w="0" w:type="dxa"/>
              <w:left w:w="57" w:type="dxa"/>
              <w:bottom w:w="0" w:type="dxa"/>
              <w:right w:w="57" w:type="dxa"/>
            </w:tcMar>
          </w:tcPr>
          <w:p w14:paraId="784C2F09" w14:textId="009725D6" w:rsidR="00F7009D" w:rsidRPr="00BA1B1E" w:rsidRDefault="009D6872" w:rsidP="00F7009D">
            <w:pPr>
              <w:pStyle w:val="TabellSumma"/>
              <w:rPr>
                <w:highlight w:val="yellow"/>
              </w:rPr>
            </w:pPr>
            <w:r w:rsidRPr="004152DE">
              <w:t>7,2</w:t>
            </w:r>
          </w:p>
        </w:tc>
        <w:tc>
          <w:tcPr>
            <w:tcW w:w="544" w:type="dxa"/>
            <w:tcBorders>
              <w:top w:val="nil"/>
              <w:left w:val="nil"/>
              <w:bottom w:val="single" w:sz="6" w:space="0" w:color="auto"/>
              <w:right w:val="nil"/>
            </w:tcBorders>
            <w:tcMar>
              <w:left w:w="57" w:type="dxa"/>
              <w:right w:w="57" w:type="dxa"/>
            </w:tcMar>
          </w:tcPr>
          <w:p w14:paraId="1DB56B80" w14:textId="46ADDE5D" w:rsidR="00F7009D" w:rsidRPr="00BA1B1E" w:rsidRDefault="009D6872" w:rsidP="00F7009D">
            <w:pPr>
              <w:pStyle w:val="TabellSumma"/>
              <w:rPr>
                <w:highlight w:val="yellow"/>
              </w:rPr>
            </w:pPr>
            <w:r w:rsidRPr="004152DE">
              <w:t>7,2</w:t>
            </w:r>
          </w:p>
        </w:tc>
      </w:tr>
      <w:tr w:rsidR="00F7009D" w:rsidRPr="00BA1B1E" w14:paraId="0AE5CD15" w14:textId="77777777" w:rsidTr="00F7009D">
        <w:trPr>
          <w:cantSplit/>
        </w:trPr>
        <w:tc>
          <w:tcPr>
            <w:tcW w:w="1077" w:type="dxa"/>
            <w:tcBorders>
              <w:top w:val="single" w:sz="6" w:space="0" w:color="auto"/>
              <w:left w:val="nil"/>
              <w:bottom w:val="nil"/>
              <w:right w:val="nil"/>
            </w:tcBorders>
            <w:vAlign w:val="bottom"/>
          </w:tcPr>
          <w:p w14:paraId="4C0FAC4C" w14:textId="77777777" w:rsidR="00F7009D" w:rsidRPr="00AC0794" w:rsidRDefault="009D6872" w:rsidP="00F7009D">
            <w:pPr>
              <w:pStyle w:val="TabellRader"/>
              <w:spacing w:before="20" w:line="170" w:lineRule="exact"/>
              <w:jc w:val="left"/>
              <w:rPr>
                <w:b/>
                <w:bCs/>
              </w:rPr>
            </w:pPr>
            <w:r w:rsidRPr="00AC0794">
              <w:rPr>
                <w:b/>
                <w:bCs/>
              </w:rPr>
              <w:t>Takbegränsade utgifter</w:t>
            </w:r>
            <w:r w:rsidRPr="00AC0794">
              <w:rPr>
                <w:vertAlign w:val="superscript"/>
              </w:rPr>
              <w:t>2</w:t>
            </w:r>
          </w:p>
        </w:tc>
        <w:tc>
          <w:tcPr>
            <w:tcW w:w="544" w:type="dxa"/>
            <w:tcBorders>
              <w:top w:val="single" w:sz="6" w:space="0" w:color="auto"/>
              <w:left w:val="nil"/>
              <w:bottom w:val="nil"/>
              <w:right w:val="nil"/>
            </w:tcBorders>
            <w:tcMar>
              <w:left w:w="0" w:type="dxa"/>
              <w:right w:w="57" w:type="dxa"/>
            </w:tcMar>
          </w:tcPr>
          <w:p w14:paraId="1051CF55" w14:textId="6A6FC6AF" w:rsidR="00F7009D" w:rsidRPr="00BA1B1E" w:rsidRDefault="009D6872" w:rsidP="00F7009D">
            <w:pPr>
              <w:pStyle w:val="TabellSlutsumma"/>
              <w:rPr>
                <w:rFonts w:cs="Arial"/>
                <w:szCs w:val="16"/>
                <w:highlight w:val="yellow"/>
              </w:rPr>
            </w:pPr>
            <w:r w:rsidRPr="004152DE">
              <w:t>1 067,3</w:t>
            </w:r>
          </w:p>
        </w:tc>
        <w:tc>
          <w:tcPr>
            <w:tcW w:w="544" w:type="dxa"/>
            <w:tcBorders>
              <w:top w:val="single" w:sz="6" w:space="0" w:color="auto"/>
              <w:left w:val="nil"/>
              <w:bottom w:val="nil"/>
              <w:right w:val="nil"/>
            </w:tcBorders>
            <w:tcMar>
              <w:left w:w="57" w:type="dxa"/>
              <w:right w:w="57" w:type="dxa"/>
            </w:tcMar>
          </w:tcPr>
          <w:p w14:paraId="2D8B9CB0" w14:textId="5015E675" w:rsidR="00F7009D" w:rsidRPr="00BA1B1E" w:rsidRDefault="009D6872" w:rsidP="00F7009D">
            <w:pPr>
              <w:pStyle w:val="TabellSlutsumma"/>
              <w:rPr>
                <w:rFonts w:cs="Arial"/>
                <w:szCs w:val="16"/>
                <w:highlight w:val="yellow"/>
              </w:rPr>
            </w:pPr>
            <w:r w:rsidRPr="00D54556">
              <w:t>1 091,4</w:t>
            </w:r>
          </w:p>
        </w:tc>
        <w:tc>
          <w:tcPr>
            <w:tcW w:w="544" w:type="dxa"/>
            <w:tcBorders>
              <w:top w:val="single" w:sz="6" w:space="0" w:color="auto"/>
              <w:left w:val="nil"/>
              <w:bottom w:val="nil"/>
              <w:right w:val="nil"/>
            </w:tcBorders>
            <w:tcMar>
              <w:left w:w="57" w:type="dxa"/>
              <w:right w:w="57" w:type="dxa"/>
            </w:tcMar>
          </w:tcPr>
          <w:p w14:paraId="6006D73D" w14:textId="0CF6DAD7" w:rsidR="00F7009D" w:rsidRPr="00BA1B1E" w:rsidRDefault="009D6872" w:rsidP="00F7009D">
            <w:pPr>
              <w:pStyle w:val="TabellSlutsumma"/>
              <w:rPr>
                <w:rFonts w:cs="Arial"/>
                <w:szCs w:val="16"/>
                <w:highlight w:val="yellow"/>
              </w:rPr>
            </w:pPr>
            <w:r w:rsidRPr="004152DE">
              <w:t>1 107,6</w:t>
            </w:r>
          </w:p>
        </w:tc>
        <w:tc>
          <w:tcPr>
            <w:tcW w:w="544" w:type="dxa"/>
            <w:tcBorders>
              <w:top w:val="single" w:sz="6" w:space="0" w:color="auto"/>
              <w:left w:val="nil"/>
              <w:bottom w:val="nil"/>
              <w:right w:val="nil"/>
            </w:tcBorders>
            <w:tcMar>
              <w:left w:w="57" w:type="dxa"/>
              <w:right w:w="57" w:type="dxa"/>
            </w:tcMar>
          </w:tcPr>
          <w:p w14:paraId="017C2E0F" w14:textId="394A6118" w:rsidR="00F7009D" w:rsidRPr="00BA1B1E" w:rsidRDefault="009D6872" w:rsidP="00F7009D">
            <w:pPr>
              <w:pStyle w:val="TabellSlutsumma"/>
              <w:rPr>
                <w:rFonts w:cs="Arial"/>
                <w:szCs w:val="16"/>
                <w:highlight w:val="yellow"/>
              </w:rPr>
            </w:pPr>
            <w:r w:rsidRPr="004152DE">
              <w:t>1 131,5</w:t>
            </w:r>
          </w:p>
        </w:tc>
        <w:tc>
          <w:tcPr>
            <w:tcW w:w="544" w:type="dxa"/>
            <w:tcBorders>
              <w:top w:val="single" w:sz="6" w:space="0" w:color="auto"/>
              <w:left w:val="nil"/>
              <w:bottom w:val="nil"/>
              <w:right w:val="nil"/>
            </w:tcBorders>
            <w:tcMar>
              <w:top w:w="0" w:type="dxa"/>
              <w:left w:w="57" w:type="dxa"/>
              <w:bottom w:w="0" w:type="dxa"/>
              <w:right w:w="57" w:type="dxa"/>
            </w:tcMar>
          </w:tcPr>
          <w:p w14:paraId="13FFA256" w14:textId="22C06D01" w:rsidR="00F7009D" w:rsidRPr="00BA1B1E" w:rsidRDefault="009D6872" w:rsidP="00F7009D">
            <w:pPr>
              <w:pStyle w:val="TabellSlutsumma"/>
              <w:rPr>
                <w:rFonts w:cs="Arial"/>
                <w:szCs w:val="16"/>
                <w:highlight w:val="yellow"/>
              </w:rPr>
            </w:pPr>
            <w:r w:rsidRPr="004152DE">
              <w:t>1 168,9</w:t>
            </w:r>
          </w:p>
        </w:tc>
        <w:tc>
          <w:tcPr>
            <w:tcW w:w="544" w:type="dxa"/>
            <w:tcBorders>
              <w:top w:val="single" w:sz="6" w:space="0" w:color="auto"/>
              <w:left w:val="nil"/>
              <w:bottom w:val="nil"/>
              <w:right w:val="nil"/>
            </w:tcBorders>
            <w:tcMar>
              <w:left w:w="57" w:type="dxa"/>
              <w:right w:w="57" w:type="dxa"/>
            </w:tcMar>
          </w:tcPr>
          <w:p w14:paraId="51036927" w14:textId="08CC7808" w:rsidR="00F7009D" w:rsidRPr="00BA1B1E" w:rsidRDefault="009D6872" w:rsidP="00F7009D">
            <w:pPr>
              <w:pStyle w:val="TabellSlutsumma"/>
              <w:rPr>
                <w:rFonts w:cs="Arial"/>
                <w:szCs w:val="16"/>
                <w:highlight w:val="yellow"/>
              </w:rPr>
            </w:pPr>
            <w:r w:rsidRPr="004152DE">
              <w:t>1 196,9</w:t>
            </w:r>
          </w:p>
        </w:tc>
      </w:tr>
      <w:tr w:rsidR="00F7009D" w:rsidRPr="00BA1B1E" w14:paraId="7D2872CC" w14:textId="77777777" w:rsidTr="00F7009D">
        <w:trPr>
          <w:cantSplit/>
        </w:trPr>
        <w:tc>
          <w:tcPr>
            <w:tcW w:w="1077" w:type="dxa"/>
            <w:tcBorders>
              <w:top w:val="nil"/>
              <w:left w:val="nil"/>
              <w:bottom w:val="single" w:sz="8" w:space="0" w:color="auto"/>
              <w:right w:val="nil"/>
            </w:tcBorders>
            <w:vAlign w:val="bottom"/>
          </w:tcPr>
          <w:p w14:paraId="2CF95A93" w14:textId="77777777" w:rsidR="00F7009D" w:rsidRPr="00AC0794" w:rsidRDefault="009D6872" w:rsidP="00F7009D">
            <w:pPr>
              <w:pStyle w:val="TabellRader"/>
              <w:spacing w:before="20" w:line="170" w:lineRule="exact"/>
              <w:jc w:val="left"/>
              <w:rPr>
                <w:i/>
                <w:iCs/>
              </w:rPr>
            </w:pPr>
            <w:r w:rsidRPr="00AC0794">
              <w:rPr>
                <w:i/>
                <w:iCs/>
              </w:rPr>
              <w:t>Procent av BNP</w:t>
            </w:r>
          </w:p>
        </w:tc>
        <w:tc>
          <w:tcPr>
            <w:tcW w:w="544" w:type="dxa"/>
            <w:tcBorders>
              <w:top w:val="nil"/>
              <w:left w:val="nil"/>
              <w:bottom w:val="single" w:sz="8" w:space="0" w:color="auto"/>
              <w:right w:val="nil"/>
            </w:tcBorders>
            <w:tcMar>
              <w:left w:w="0" w:type="dxa"/>
              <w:right w:w="57" w:type="dxa"/>
            </w:tcMar>
          </w:tcPr>
          <w:p w14:paraId="751478DD" w14:textId="667F2F7A" w:rsidR="00F7009D" w:rsidRPr="00BA1B1E" w:rsidRDefault="009D6872" w:rsidP="00F7009D">
            <w:pPr>
              <w:pStyle w:val="TabellSumma"/>
              <w:rPr>
                <w:rFonts w:cs="Arial"/>
                <w:szCs w:val="16"/>
                <w:highlight w:val="yellow"/>
              </w:rPr>
            </w:pPr>
            <w:r w:rsidRPr="004152DE">
              <w:t>29,4</w:t>
            </w:r>
          </w:p>
        </w:tc>
        <w:tc>
          <w:tcPr>
            <w:tcW w:w="544" w:type="dxa"/>
            <w:tcBorders>
              <w:top w:val="nil"/>
              <w:left w:val="nil"/>
              <w:bottom w:val="single" w:sz="8" w:space="0" w:color="auto"/>
              <w:right w:val="nil"/>
            </w:tcBorders>
            <w:tcMar>
              <w:left w:w="57" w:type="dxa"/>
              <w:right w:w="57" w:type="dxa"/>
            </w:tcMar>
          </w:tcPr>
          <w:p w14:paraId="2D6DB0B8" w14:textId="35D3A57E" w:rsidR="00F7009D" w:rsidRPr="00BA1B1E" w:rsidRDefault="009D6872" w:rsidP="00F7009D">
            <w:pPr>
              <w:pStyle w:val="TabellSumma"/>
              <w:rPr>
                <w:rFonts w:cs="Arial"/>
                <w:szCs w:val="16"/>
                <w:highlight w:val="yellow"/>
              </w:rPr>
            </w:pPr>
            <w:r w:rsidRPr="004152DE" w:rsidDel="00000061">
              <w:t>28,8</w:t>
            </w:r>
          </w:p>
        </w:tc>
        <w:tc>
          <w:tcPr>
            <w:tcW w:w="544" w:type="dxa"/>
            <w:tcBorders>
              <w:top w:val="nil"/>
              <w:left w:val="nil"/>
              <w:bottom w:val="single" w:sz="8" w:space="0" w:color="auto"/>
              <w:right w:val="nil"/>
            </w:tcBorders>
            <w:tcMar>
              <w:left w:w="57" w:type="dxa"/>
              <w:right w:w="57" w:type="dxa"/>
            </w:tcMar>
          </w:tcPr>
          <w:p w14:paraId="6421550A" w14:textId="75FE0483" w:rsidR="00F7009D" w:rsidRPr="00BA1B1E" w:rsidRDefault="009D6872" w:rsidP="00F7009D">
            <w:pPr>
              <w:pStyle w:val="TabellSumma"/>
              <w:rPr>
                <w:rFonts w:cs="Arial"/>
                <w:szCs w:val="16"/>
                <w:highlight w:val="yellow"/>
              </w:rPr>
            </w:pPr>
            <w:r w:rsidRPr="004152DE">
              <w:t>27,9</w:t>
            </w:r>
          </w:p>
        </w:tc>
        <w:tc>
          <w:tcPr>
            <w:tcW w:w="544" w:type="dxa"/>
            <w:tcBorders>
              <w:top w:val="nil"/>
              <w:left w:val="nil"/>
              <w:bottom w:val="single" w:sz="8" w:space="0" w:color="auto"/>
              <w:right w:val="nil"/>
            </w:tcBorders>
            <w:tcMar>
              <w:left w:w="57" w:type="dxa"/>
              <w:right w:w="57" w:type="dxa"/>
            </w:tcMar>
          </w:tcPr>
          <w:p w14:paraId="6DC8446F" w14:textId="7848135E" w:rsidR="00F7009D" w:rsidRPr="00BA1B1E" w:rsidRDefault="009D6872" w:rsidP="00F7009D">
            <w:pPr>
              <w:pStyle w:val="TabellSumma"/>
              <w:rPr>
                <w:rFonts w:cs="Arial"/>
                <w:szCs w:val="16"/>
                <w:highlight w:val="yellow"/>
              </w:rPr>
            </w:pPr>
            <w:r w:rsidRPr="004152DE">
              <w:t>27,1</w:t>
            </w:r>
          </w:p>
        </w:tc>
        <w:tc>
          <w:tcPr>
            <w:tcW w:w="544" w:type="dxa"/>
            <w:tcBorders>
              <w:top w:val="nil"/>
              <w:left w:val="nil"/>
              <w:bottom w:val="single" w:sz="8" w:space="0" w:color="auto"/>
              <w:right w:val="nil"/>
            </w:tcBorders>
            <w:tcMar>
              <w:top w:w="0" w:type="dxa"/>
              <w:left w:w="57" w:type="dxa"/>
              <w:bottom w:w="0" w:type="dxa"/>
              <w:right w:w="57" w:type="dxa"/>
            </w:tcMar>
          </w:tcPr>
          <w:p w14:paraId="36F6546E" w14:textId="4C6E9BE5" w:rsidR="00F7009D" w:rsidRPr="00BA1B1E" w:rsidRDefault="009D6872" w:rsidP="00F7009D">
            <w:pPr>
              <w:pStyle w:val="TabellSumma"/>
              <w:rPr>
                <w:rFonts w:cs="Arial"/>
                <w:szCs w:val="16"/>
                <w:highlight w:val="yellow"/>
              </w:rPr>
            </w:pPr>
            <w:r w:rsidRPr="004152DE">
              <w:t>26,8</w:t>
            </w:r>
          </w:p>
        </w:tc>
        <w:tc>
          <w:tcPr>
            <w:tcW w:w="544" w:type="dxa"/>
            <w:tcBorders>
              <w:top w:val="nil"/>
              <w:left w:val="nil"/>
              <w:bottom w:val="single" w:sz="8" w:space="0" w:color="auto"/>
              <w:right w:val="nil"/>
            </w:tcBorders>
            <w:tcMar>
              <w:left w:w="57" w:type="dxa"/>
              <w:right w:w="57" w:type="dxa"/>
            </w:tcMar>
          </w:tcPr>
          <w:p w14:paraId="2311CE6A" w14:textId="4A6695A6" w:rsidR="00F7009D" w:rsidRPr="00BA1B1E" w:rsidRDefault="009D6872" w:rsidP="00F7009D">
            <w:pPr>
              <w:pStyle w:val="TabellSumma"/>
              <w:rPr>
                <w:rFonts w:cs="Arial"/>
                <w:szCs w:val="16"/>
                <w:highlight w:val="yellow"/>
              </w:rPr>
            </w:pPr>
            <w:r w:rsidRPr="004152DE">
              <w:t>26,3</w:t>
            </w:r>
          </w:p>
        </w:tc>
      </w:tr>
      <w:tr w:rsidR="00F7009D" w:rsidRPr="00BA1B1E" w14:paraId="7249BDAA" w14:textId="77777777" w:rsidTr="00F7009D">
        <w:trPr>
          <w:cantSplit/>
        </w:trPr>
        <w:tc>
          <w:tcPr>
            <w:tcW w:w="1077" w:type="dxa"/>
            <w:tcBorders>
              <w:top w:val="single" w:sz="6" w:space="0" w:color="auto"/>
              <w:left w:val="nil"/>
              <w:right w:val="nil"/>
            </w:tcBorders>
            <w:vAlign w:val="bottom"/>
          </w:tcPr>
          <w:p w14:paraId="13C90874" w14:textId="77777777" w:rsidR="00F7009D" w:rsidRPr="00AC0794" w:rsidRDefault="009D6872" w:rsidP="00F7009D">
            <w:pPr>
              <w:pStyle w:val="TabellRader"/>
              <w:spacing w:before="20" w:line="170" w:lineRule="exact"/>
              <w:jc w:val="left"/>
              <w:rPr>
                <w:b/>
                <w:bCs/>
              </w:rPr>
            </w:pPr>
            <w:r w:rsidRPr="00AC0794">
              <w:rPr>
                <w:b/>
                <w:bCs/>
              </w:rPr>
              <w:t>Utgiftstak</w:t>
            </w:r>
            <w:r w:rsidRPr="00AC0794">
              <w:rPr>
                <w:b/>
                <w:bCs/>
                <w:vertAlign w:val="superscript"/>
              </w:rPr>
              <w:t>3</w:t>
            </w:r>
          </w:p>
        </w:tc>
        <w:tc>
          <w:tcPr>
            <w:tcW w:w="544" w:type="dxa"/>
            <w:tcBorders>
              <w:top w:val="single" w:sz="6" w:space="0" w:color="auto"/>
              <w:left w:val="nil"/>
              <w:right w:val="nil"/>
            </w:tcBorders>
            <w:tcMar>
              <w:left w:w="0" w:type="dxa"/>
              <w:right w:w="57" w:type="dxa"/>
            </w:tcMar>
          </w:tcPr>
          <w:p w14:paraId="225605DC" w14:textId="2A69E59A" w:rsidR="00F7009D" w:rsidRPr="00BA1B1E" w:rsidRDefault="009D6872" w:rsidP="00F7009D">
            <w:pPr>
              <w:pStyle w:val="TabellSlutsumma"/>
              <w:rPr>
                <w:rFonts w:cs="Arial"/>
                <w:szCs w:val="16"/>
                <w:highlight w:val="yellow"/>
              </w:rPr>
            </w:pPr>
            <w:r w:rsidRPr="004152DE">
              <w:t>1 095</w:t>
            </w:r>
          </w:p>
        </w:tc>
        <w:tc>
          <w:tcPr>
            <w:tcW w:w="544" w:type="dxa"/>
            <w:tcBorders>
              <w:top w:val="single" w:sz="6" w:space="0" w:color="auto"/>
              <w:left w:val="nil"/>
              <w:right w:val="nil"/>
            </w:tcBorders>
            <w:tcMar>
              <w:left w:w="57" w:type="dxa"/>
              <w:right w:w="57" w:type="dxa"/>
            </w:tcMar>
          </w:tcPr>
          <w:p w14:paraId="592B99D8" w14:textId="15EADFF5" w:rsidR="00F7009D" w:rsidRPr="00BA1B1E" w:rsidRDefault="009D6872" w:rsidP="00F7009D">
            <w:pPr>
              <w:pStyle w:val="TabellSlutsumma"/>
              <w:rPr>
                <w:rFonts w:cs="Arial"/>
                <w:szCs w:val="16"/>
                <w:highlight w:val="yellow"/>
              </w:rPr>
            </w:pPr>
            <w:r w:rsidRPr="004152DE" w:rsidDel="00000061">
              <w:t>1 107</w:t>
            </w:r>
          </w:p>
        </w:tc>
        <w:tc>
          <w:tcPr>
            <w:tcW w:w="544" w:type="dxa"/>
            <w:tcBorders>
              <w:top w:val="single" w:sz="6" w:space="0" w:color="auto"/>
              <w:left w:val="nil"/>
              <w:right w:val="nil"/>
            </w:tcBorders>
            <w:tcMar>
              <w:left w:w="57" w:type="dxa"/>
              <w:right w:w="57" w:type="dxa"/>
            </w:tcMar>
          </w:tcPr>
          <w:p w14:paraId="78B9D3E6" w14:textId="485727B6" w:rsidR="00F7009D" w:rsidRPr="00BA1B1E" w:rsidRDefault="009D6872" w:rsidP="00F7009D">
            <w:pPr>
              <w:pStyle w:val="TabellSlutsumma"/>
              <w:rPr>
                <w:rFonts w:cs="Arial"/>
                <w:szCs w:val="16"/>
                <w:highlight w:val="yellow"/>
              </w:rPr>
            </w:pPr>
            <w:r w:rsidRPr="004152DE">
              <w:t>1 127</w:t>
            </w:r>
          </w:p>
        </w:tc>
        <w:tc>
          <w:tcPr>
            <w:tcW w:w="544" w:type="dxa"/>
            <w:tcBorders>
              <w:top w:val="single" w:sz="6" w:space="0" w:color="auto"/>
              <w:left w:val="nil"/>
              <w:right w:val="nil"/>
            </w:tcBorders>
            <w:tcMar>
              <w:left w:w="57" w:type="dxa"/>
              <w:right w:w="57" w:type="dxa"/>
            </w:tcMar>
          </w:tcPr>
          <w:p w14:paraId="0C0315FE" w14:textId="21FB8E02" w:rsidR="00F7009D" w:rsidRPr="00BA1B1E" w:rsidRDefault="009D6872" w:rsidP="00F7009D">
            <w:pPr>
              <w:pStyle w:val="TabellSlutsumma"/>
              <w:rPr>
                <w:rFonts w:cs="Arial"/>
                <w:szCs w:val="16"/>
                <w:highlight w:val="yellow"/>
              </w:rPr>
            </w:pPr>
            <w:r w:rsidRPr="004152DE">
              <w:t>1 167</w:t>
            </w:r>
          </w:p>
        </w:tc>
        <w:tc>
          <w:tcPr>
            <w:tcW w:w="544" w:type="dxa"/>
            <w:tcBorders>
              <w:top w:val="single" w:sz="6" w:space="0" w:color="auto"/>
              <w:left w:val="nil"/>
              <w:right w:val="nil"/>
            </w:tcBorders>
            <w:tcMar>
              <w:top w:w="0" w:type="dxa"/>
              <w:left w:w="57" w:type="dxa"/>
              <w:bottom w:w="0" w:type="dxa"/>
              <w:right w:w="57" w:type="dxa"/>
            </w:tcMar>
          </w:tcPr>
          <w:p w14:paraId="6D6F7947" w14:textId="205FD123" w:rsidR="00F7009D" w:rsidRPr="00BA1B1E" w:rsidRDefault="009D6872" w:rsidP="00F7009D">
            <w:pPr>
              <w:pStyle w:val="TabellSlutsumma"/>
              <w:rPr>
                <w:rFonts w:cs="Arial"/>
                <w:szCs w:val="16"/>
                <w:highlight w:val="yellow"/>
              </w:rPr>
            </w:pPr>
            <w:r w:rsidRPr="004152DE">
              <w:t>1 214</w:t>
            </w:r>
          </w:p>
        </w:tc>
        <w:tc>
          <w:tcPr>
            <w:tcW w:w="544" w:type="dxa"/>
            <w:tcBorders>
              <w:top w:val="single" w:sz="6" w:space="0" w:color="auto"/>
              <w:left w:val="nil"/>
              <w:right w:val="nil"/>
            </w:tcBorders>
            <w:tcMar>
              <w:left w:w="57" w:type="dxa"/>
              <w:right w:w="57" w:type="dxa"/>
            </w:tcMar>
          </w:tcPr>
          <w:p w14:paraId="688C87FC" w14:textId="3C6F437C" w:rsidR="00F7009D" w:rsidRPr="00BA1B1E" w:rsidRDefault="009D6872" w:rsidP="00F7009D">
            <w:pPr>
              <w:pStyle w:val="TabellSlutsumma"/>
              <w:rPr>
                <w:rFonts w:cs="Arial"/>
                <w:szCs w:val="16"/>
                <w:highlight w:val="yellow"/>
              </w:rPr>
            </w:pPr>
            <w:r w:rsidRPr="004152DE">
              <w:t>1 254</w:t>
            </w:r>
          </w:p>
        </w:tc>
      </w:tr>
      <w:tr w:rsidR="00F7009D" w:rsidRPr="00BA1B1E" w14:paraId="02EB2146" w14:textId="77777777" w:rsidTr="00F7009D">
        <w:trPr>
          <w:cantSplit/>
        </w:trPr>
        <w:tc>
          <w:tcPr>
            <w:tcW w:w="1077" w:type="dxa"/>
            <w:tcBorders>
              <w:top w:val="nil"/>
              <w:left w:val="nil"/>
              <w:bottom w:val="single" w:sz="18" w:space="0" w:color="auto"/>
              <w:right w:val="nil"/>
            </w:tcBorders>
            <w:vAlign w:val="bottom"/>
          </w:tcPr>
          <w:p w14:paraId="11FE0AE9" w14:textId="77777777" w:rsidR="00F7009D" w:rsidRPr="00AC0794" w:rsidRDefault="009D6872" w:rsidP="00F7009D">
            <w:pPr>
              <w:pStyle w:val="TabellRader"/>
              <w:spacing w:before="20" w:line="170" w:lineRule="exact"/>
              <w:jc w:val="left"/>
              <w:rPr>
                <w:i/>
                <w:iCs/>
              </w:rPr>
            </w:pPr>
            <w:r w:rsidRPr="00AC0794">
              <w:t>Budgeterings-marginal</w:t>
            </w:r>
          </w:p>
        </w:tc>
        <w:tc>
          <w:tcPr>
            <w:tcW w:w="544" w:type="dxa"/>
            <w:tcBorders>
              <w:top w:val="nil"/>
              <w:left w:val="nil"/>
              <w:bottom w:val="single" w:sz="18" w:space="0" w:color="auto"/>
              <w:right w:val="nil"/>
            </w:tcBorders>
            <w:tcMar>
              <w:left w:w="0" w:type="dxa"/>
              <w:right w:w="57" w:type="dxa"/>
            </w:tcMar>
          </w:tcPr>
          <w:p w14:paraId="59F5528D" w14:textId="753A40EE" w:rsidR="00F7009D" w:rsidRPr="00BA1B1E" w:rsidRDefault="009D6872" w:rsidP="00F7009D">
            <w:pPr>
              <w:pStyle w:val="TabellRader"/>
              <w:rPr>
                <w:highlight w:val="yellow"/>
              </w:rPr>
            </w:pPr>
            <w:r w:rsidRPr="004152DE">
              <w:t>27,7</w:t>
            </w:r>
          </w:p>
        </w:tc>
        <w:tc>
          <w:tcPr>
            <w:tcW w:w="544" w:type="dxa"/>
            <w:tcBorders>
              <w:top w:val="nil"/>
              <w:left w:val="nil"/>
              <w:bottom w:val="single" w:sz="18" w:space="0" w:color="auto"/>
              <w:right w:val="nil"/>
            </w:tcBorders>
            <w:tcMar>
              <w:left w:w="57" w:type="dxa"/>
              <w:right w:w="57" w:type="dxa"/>
            </w:tcMar>
          </w:tcPr>
          <w:p w14:paraId="336CD71F" w14:textId="5E3EADFC" w:rsidR="00F7009D" w:rsidRPr="00BA1B1E" w:rsidRDefault="009D6872" w:rsidP="00F7009D">
            <w:pPr>
              <w:pStyle w:val="TabellRader"/>
              <w:rPr>
                <w:highlight w:val="yellow"/>
              </w:rPr>
            </w:pPr>
            <w:r w:rsidRPr="00D54556">
              <w:t>15,6</w:t>
            </w:r>
          </w:p>
        </w:tc>
        <w:tc>
          <w:tcPr>
            <w:tcW w:w="544" w:type="dxa"/>
            <w:tcBorders>
              <w:top w:val="nil"/>
              <w:left w:val="nil"/>
              <w:bottom w:val="single" w:sz="18" w:space="0" w:color="auto"/>
              <w:right w:val="nil"/>
            </w:tcBorders>
            <w:tcMar>
              <w:left w:w="57" w:type="dxa"/>
              <w:right w:w="57" w:type="dxa"/>
            </w:tcMar>
          </w:tcPr>
          <w:p w14:paraId="71858950" w14:textId="7B6FE238" w:rsidR="00F7009D" w:rsidRPr="00BA1B1E" w:rsidRDefault="009D6872" w:rsidP="00F7009D">
            <w:pPr>
              <w:pStyle w:val="TabellRader"/>
              <w:rPr>
                <w:highlight w:val="yellow"/>
              </w:rPr>
            </w:pPr>
            <w:r w:rsidRPr="004152DE">
              <w:t>19,4</w:t>
            </w:r>
          </w:p>
        </w:tc>
        <w:tc>
          <w:tcPr>
            <w:tcW w:w="544" w:type="dxa"/>
            <w:tcBorders>
              <w:top w:val="nil"/>
              <w:left w:val="nil"/>
              <w:bottom w:val="single" w:sz="18" w:space="0" w:color="auto"/>
              <w:right w:val="nil"/>
            </w:tcBorders>
            <w:tcMar>
              <w:left w:w="57" w:type="dxa"/>
              <w:right w:w="57" w:type="dxa"/>
            </w:tcMar>
          </w:tcPr>
          <w:p w14:paraId="2AF1C616" w14:textId="3E9A5340" w:rsidR="00F7009D" w:rsidRPr="00BA1B1E" w:rsidRDefault="009D6872" w:rsidP="00F7009D">
            <w:pPr>
              <w:pStyle w:val="TabellRader"/>
              <w:rPr>
                <w:highlight w:val="yellow"/>
              </w:rPr>
            </w:pPr>
            <w:r w:rsidRPr="004152DE">
              <w:t>35,5</w:t>
            </w:r>
          </w:p>
        </w:tc>
        <w:tc>
          <w:tcPr>
            <w:tcW w:w="544" w:type="dxa"/>
            <w:tcBorders>
              <w:top w:val="nil"/>
              <w:left w:val="nil"/>
              <w:bottom w:val="single" w:sz="18" w:space="0" w:color="auto"/>
              <w:right w:val="nil"/>
            </w:tcBorders>
            <w:tcMar>
              <w:top w:w="0" w:type="dxa"/>
              <w:left w:w="57" w:type="dxa"/>
              <w:bottom w:w="0" w:type="dxa"/>
              <w:right w:w="57" w:type="dxa"/>
            </w:tcMar>
          </w:tcPr>
          <w:p w14:paraId="184915C8" w14:textId="4B63D109" w:rsidR="00F7009D" w:rsidRPr="00BA1B1E" w:rsidRDefault="009D6872" w:rsidP="00F7009D">
            <w:pPr>
              <w:pStyle w:val="TabellRader"/>
              <w:rPr>
                <w:highlight w:val="yellow"/>
              </w:rPr>
            </w:pPr>
            <w:r w:rsidRPr="004152DE">
              <w:t>45,1</w:t>
            </w:r>
          </w:p>
        </w:tc>
        <w:tc>
          <w:tcPr>
            <w:tcW w:w="544" w:type="dxa"/>
            <w:tcBorders>
              <w:top w:val="nil"/>
              <w:left w:val="nil"/>
              <w:bottom w:val="single" w:sz="18" w:space="0" w:color="auto"/>
              <w:right w:val="nil"/>
            </w:tcBorders>
            <w:tcMar>
              <w:left w:w="57" w:type="dxa"/>
              <w:right w:w="57" w:type="dxa"/>
            </w:tcMar>
          </w:tcPr>
          <w:p w14:paraId="46D560B0" w14:textId="5BA5CD48" w:rsidR="00F7009D" w:rsidRPr="00BA1B1E" w:rsidRDefault="009D6872" w:rsidP="00F7009D">
            <w:pPr>
              <w:pStyle w:val="TabellRader"/>
              <w:rPr>
                <w:highlight w:val="yellow"/>
              </w:rPr>
            </w:pPr>
            <w:r w:rsidRPr="004152DE">
              <w:t>57,1</w:t>
            </w:r>
          </w:p>
        </w:tc>
      </w:tr>
    </w:tbl>
    <w:p w14:paraId="11682C09" w14:textId="17B7F856" w:rsidR="00F7009D" w:rsidRPr="00AC0794" w:rsidRDefault="009D6872" w:rsidP="00F7009D">
      <w:pPr>
        <w:pStyle w:val="TabellFotnot"/>
      </w:pPr>
      <w:r w:rsidRPr="00AC0794">
        <w:rPr>
          <w:vertAlign w:val="superscript"/>
        </w:rPr>
        <w:t>1</w:t>
      </w:r>
      <w:r w:rsidRPr="00AC0794">
        <w:t xml:space="preserve"> </w:t>
      </w:r>
      <w:r>
        <w:t>Inklusive förändringar</w:t>
      </w:r>
      <w:r w:rsidRPr="00AC0794">
        <w:t xml:space="preserve"> av anslagsbehållningar och utnyttjande av anslagskredit.</w:t>
      </w:r>
    </w:p>
    <w:p w14:paraId="646E1230" w14:textId="77777777" w:rsidR="00F7009D" w:rsidRPr="00AC0794" w:rsidRDefault="009D6872" w:rsidP="00F7009D">
      <w:pPr>
        <w:pStyle w:val="TabellFotnot"/>
      </w:pPr>
      <w:r w:rsidRPr="00AC0794">
        <w:rPr>
          <w:vertAlign w:val="superscript"/>
        </w:rPr>
        <w:t>2</w:t>
      </w:r>
      <w:r w:rsidRPr="00AC0794">
        <w:t xml:space="preserve"> Utgiftsområden på statens budget (exklusive statsskuldsräntor) och ålders</w:t>
      </w:r>
      <w:r w:rsidRPr="00AC0794">
        <w:softHyphen/>
        <w:t>pensionssystemet vid sidan av statens budget.</w:t>
      </w:r>
    </w:p>
    <w:p w14:paraId="6DBC9FC4" w14:textId="5C65ECA9" w:rsidR="00F7009D" w:rsidRPr="00373329" w:rsidRDefault="009D6872" w:rsidP="00F7009D">
      <w:pPr>
        <w:pStyle w:val="TabellFotnot"/>
      </w:pPr>
      <w:r w:rsidRPr="00AC0794">
        <w:rPr>
          <w:vertAlign w:val="superscript"/>
        </w:rPr>
        <w:t>3</w:t>
      </w:r>
      <w:r w:rsidRPr="00AC0794">
        <w:t xml:space="preserve"> Regeringens bedömning av utgiftstak för 2017 och 2018 </w:t>
      </w:r>
      <w:r w:rsidRPr="00E14CE7">
        <w:t xml:space="preserve">(se </w:t>
      </w:r>
      <w:r w:rsidRPr="00714B3D">
        <w:t xml:space="preserve">avsnitt </w:t>
      </w:r>
      <w:r w:rsidRPr="00373329">
        <w:t>4</w:t>
      </w:r>
      <w:r w:rsidRPr="00714B3D">
        <w:t>.4</w:t>
      </w:r>
      <w:r w:rsidRPr="00E14CE7">
        <w:t>).</w:t>
      </w:r>
    </w:p>
    <w:p w14:paraId="784A045B" w14:textId="77777777" w:rsidR="00F7009D" w:rsidRPr="00AC0794" w:rsidRDefault="009D6872" w:rsidP="00F7009D">
      <w:pPr>
        <w:pStyle w:val="TabellFotnot"/>
      </w:pPr>
      <w:r w:rsidRPr="00AC0794">
        <w:t>Källa: Egna beräkningar.</w:t>
      </w:r>
    </w:p>
    <w:p w14:paraId="4A961550" w14:textId="77777777" w:rsidR="00F7009D" w:rsidRPr="00BA1B1E" w:rsidRDefault="00F7009D" w:rsidP="00F7009D">
      <w:pPr>
        <w:pStyle w:val="Brdtextmedindrag"/>
        <w:ind w:firstLine="0"/>
        <w:rPr>
          <w:highlight w:val="yellow"/>
        </w:rPr>
      </w:pPr>
    </w:p>
    <w:p w14:paraId="7ABC7A72" w14:textId="18C60902" w:rsidR="00F7009D" w:rsidRPr="00301A3A" w:rsidRDefault="009D6872" w:rsidP="00F7009D">
      <w:pPr>
        <w:pStyle w:val="Rubrik3"/>
        <w:spacing w:before="0"/>
      </w:pPr>
      <w:r>
        <w:br w:type="column"/>
      </w:r>
      <w:bookmarkStart w:id="363" w:name="_Toc384401525"/>
      <w:r w:rsidRPr="00301A3A">
        <w:lastRenderedPageBreak/>
        <w:t>Takbegränsade utgifter 2014–2018</w:t>
      </w:r>
      <w:bookmarkEnd w:id="363"/>
    </w:p>
    <w:p w14:paraId="2BB26632" w14:textId="4C013A14" w:rsidR="00F7009D" w:rsidRPr="00B77D92" w:rsidRDefault="009D6872" w:rsidP="00F7009D">
      <w:pPr>
        <w:pStyle w:val="Brdtext"/>
      </w:pPr>
      <w:r w:rsidRPr="00B77D92">
        <w:t xml:space="preserve">I prognosen för utgifterna per utgiftsområde för 2014 och i beräkningen av utgiftsramarna för 2015–2018 har hänsyn tagits till tidigare beslutade och aviserade utgiftsreformer och besparingar samt nu föreslagna </w:t>
      </w:r>
      <w:r>
        <w:t>åtgärder i propositionen Vårändringsbudget för 2014</w:t>
      </w:r>
      <w:r w:rsidRPr="00B77D92">
        <w:t xml:space="preserve"> (se </w:t>
      </w:r>
      <w:r>
        <w:fldChar w:fldCharType="begin"/>
      </w:r>
      <w:r>
        <w:instrText xml:space="preserve"> REF  _Ref383342114 \* Lower \h </w:instrText>
      </w:r>
      <w:r>
        <w:fldChar w:fldCharType="separate"/>
      </w:r>
      <w:r w:rsidR="004642B5" w:rsidRPr="002624DE">
        <w:t xml:space="preserve">tabell </w:t>
      </w:r>
      <w:r w:rsidR="004642B5">
        <w:rPr>
          <w:noProof/>
        </w:rPr>
        <w:t>6</w:t>
      </w:r>
      <w:r w:rsidR="004642B5">
        <w:t>.</w:t>
      </w:r>
      <w:r w:rsidR="004642B5">
        <w:rPr>
          <w:noProof/>
        </w:rPr>
        <w:t>4</w:t>
      </w:r>
      <w:r>
        <w:fldChar w:fldCharType="end"/>
      </w:r>
      <w:r w:rsidRPr="00B77D92">
        <w:t>).</w:t>
      </w:r>
    </w:p>
    <w:p w14:paraId="76074C86" w14:textId="3FFB53C8" w:rsidR="00F7009D" w:rsidRPr="00301A3A" w:rsidRDefault="009D6872" w:rsidP="00F7009D">
      <w:pPr>
        <w:pStyle w:val="Brdtextmedindrag"/>
      </w:pPr>
      <w:r w:rsidRPr="00301A3A">
        <w:t>Vidare har de makroekonomiska förut</w:t>
      </w:r>
      <w:r>
        <w:softHyphen/>
      </w:r>
      <w:r w:rsidRPr="00301A3A">
        <w:t>sättningarna, volymantaganden inom vissa transfereringssystem, samt den pris- och löne</w:t>
      </w:r>
      <w:r>
        <w:softHyphen/>
      </w:r>
      <w:r w:rsidRPr="00301A3A">
        <w:t>omräkning som ligger till grund för beräkningarna, uppdaterats jämfört med de beräkningar som presenterades i budget</w:t>
      </w:r>
      <w:r>
        <w:softHyphen/>
      </w:r>
      <w:r w:rsidRPr="00301A3A">
        <w:t>propo</w:t>
      </w:r>
      <w:r>
        <w:t>sitionen för 2014</w:t>
      </w:r>
      <w:r w:rsidRPr="00301A3A">
        <w:t>.</w:t>
      </w:r>
    </w:p>
    <w:p w14:paraId="7EFB43BD" w14:textId="7D5515D2" w:rsidR="00F7009D" w:rsidRPr="00BA1B1E" w:rsidRDefault="009D6872" w:rsidP="00F7009D">
      <w:pPr>
        <w:pStyle w:val="Brdtextmedindrag"/>
        <w:rPr>
          <w:highlight w:val="yellow"/>
        </w:rPr>
      </w:pPr>
      <w:r w:rsidRPr="00DC574D">
        <w:t>För</w:t>
      </w:r>
      <w:r>
        <w:t>ändr</w:t>
      </w:r>
      <w:r w:rsidRPr="00DC574D">
        <w:t>ingen av anslagsbehållningar på ram</w:t>
      </w:r>
      <w:r>
        <w:softHyphen/>
      </w:r>
      <w:r w:rsidRPr="00DC574D">
        <w:t xml:space="preserve">anslag för förvaltnings- och investeringsändamål för 2015–2018 redovisas under posten Minskning av anslagsbehållningar </w:t>
      </w:r>
      <w:r w:rsidRPr="00B77D92">
        <w:t xml:space="preserve">(se </w:t>
      </w:r>
      <w:r>
        <w:fldChar w:fldCharType="begin"/>
      </w:r>
      <w:r>
        <w:instrText xml:space="preserve"> REF  _Ref383341892 \* Lower \h </w:instrText>
      </w:r>
      <w:r>
        <w:fldChar w:fldCharType="separate"/>
      </w:r>
      <w:r w:rsidR="004642B5" w:rsidRPr="00EF5184">
        <w:t xml:space="preserve">tabell </w:t>
      </w:r>
      <w:r w:rsidR="004642B5">
        <w:rPr>
          <w:noProof/>
        </w:rPr>
        <w:t>6</w:t>
      </w:r>
      <w:r w:rsidR="004642B5">
        <w:t>.</w:t>
      </w:r>
      <w:r w:rsidR="004642B5">
        <w:rPr>
          <w:noProof/>
        </w:rPr>
        <w:t>2</w:t>
      </w:r>
      <w:r>
        <w:fldChar w:fldCharType="end"/>
      </w:r>
      <w:r w:rsidRPr="00B77D92">
        <w:t>)</w:t>
      </w:r>
      <w:r w:rsidRPr="00DC574D">
        <w:t>.</w:t>
      </w:r>
      <w:r w:rsidRPr="00DC574D">
        <w:rPr>
          <w:rStyle w:val="Fotnotsreferens"/>
        </w:rPr>
        <w:footnoteReference w:id="65"/>
      </w:r>
    </w:p>
    <w:p w14:paraId="4821F9B7" w14:textId="77777777" w:rsidR="00F7009D" w:rsidRPr="00BA1B1E" w:rsidRDefault="00F7009D" w:rsidP="00F7009D">
      <w:pPr>
        <w:pStyle w:val="Brdtextmedindrag"/>
        <w:ind w:firstLine="0"/>
        <w:rPr>
          <w:highlight w:val="yellow"/>
        </w:rPr>
      </w:pPr>
    </w:p>
    <w:p w14:paraId="2594FC0A" w14:textId="77777777" w:rsidR="00F7009D" w:rsidRPr="00BA1B1E" w:rsidRDefault="00F7009D" w:rsidP="00F7009D">
      <w:pPr>
        <w:pStyle w:val="Brdtextmedindrag"/>
        <w:ind w:firstLine="0"/>
        <w:rPr>
          <w:highlight w:val="yellow"/>
        </w:rPr>
        <w:sectPr w:rsidR="00F7009D" w:rsidRPr="00BA1B1E" w:rsidSect="00724AC2">
          <w:headerReference w:type="even" r:id="rId288"/>
          <w:headerReference w:type="default" r:id="rId289"/>
          <w:footerReference w:type="even" r:id="rId290"/>
          <w:footerReference w:type="default" r:id="rId291"/>
          <w:footerReference w:type="first" r:id="rId292"/>
          <w:type w:val="continuous"/>
          <w:pgSz w:w="11906" w:h="16838" w:code="9"/>
          <w:pgMar w:top="1304" w:right="1871" w:bottom="1531" w:left="1021" w:header="567" w:footer="1077" w:gutter="0"/>
          <w:cols w:num="2" w:space="340"/>
          <w:docGrid w:linePitch="360"/>
        </w:sectPr>
      </w:pPr>
    </w:p>
    <w:p w14:paraId="403FA3E1" w14:textId="5D9F0C98" w:rsidR="00F7009D" w:rsidRDefault="00F7009D" w:rsidP="00F7009D">
      <w:pPr>
        <w:pStyle w:val="Brdtext"/>
      </w:pPr>
    </w:p>
    <w:p w14:paraId="57065F91" w14:textId="77777777" w:rsidR="00F7009D" w:rsidRDefault="00F7009D" w:rsidP="00F7009D">
      <w:pPr>
        <w:pStyle w:val="TabellRubrik"/>
        <w:sectPr w:rsidR="00F7009D" w:rsidSect="00F7009D">
          <w:headerReference w:type="even" r:id="rId293"/>
          <w:headerReference w:type="default" r:id="rId294"/>
          <w:footerReference w:type="even" r:id="rId295"/>
          <w:footerReference w:type="default" r:id="rId296"/>
          <w:footerReference w:type="first" r:id="rId297"/>
          <w:type w:val="continuous"/>
          <w:pgSz w:w="11907" w:h="16840"/>
          <w:pgMar w:top="1304" w:right="1871" w:bottom="1531" w:left="1021" w:header="567" w:footer="1077" w:gutter="0"/>
          <w:cols w:space="720"/>
        </w:sectPr>
      </w:pPr>
    </w:p>
    <w:p w14:paraId="431FD7BA" w14:textId="625E4EEA" w:rsidR="00F7009D" w:rsidRDefault="009D6872" w:rsidP="00F7009D">
      <w:pPr>
        <w:pStyle w:val="TabellRubrik"/>
      </w:pPr>
      <w:bookmarkStart w:id="364" w:name="_Ref383341892"/>
      <w:bookmarkStart w:id="365" w:name="_Toc384401668"/>
      <w:r w:rsidRPr="00EF5184">
        <w:lastRenderedPageBreak/>
        <w:t xml:space="preserve">Tabell </w:t>
      </w:r>
      <w:r w:rsidR="0009067D">
        <w:fldChar w:fldCharType="begin"/>
      </w:r>
      <w:r w:rsidR="0009067D">
        <w:instrText xml:space="preserve"> STYLEREF "Rubrik 1"\n \* MERGEFORMAT </w:instrText>
      </w:r>
      <w:r w:rsidR="0009067D">
        <w:fldChar w:fldCharType="separate"/>
      </w:r>
      <w:r w:rsidR="004642B5">
        <w:rPr>
          <w:noProof/>
        </w:rPr>
        <w:t>6</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2</w:t>
      </w:r>
      <w:r w:rsidR="0009067D">
        <w:rPr>
          <w:noProof/>
        </w:rPr>
        <w:fldChar w:fldCharType="end"/>
      </w:r>
      <w:bookmarkEnd w:id="364"/>
      <w:r>
        <w:t xml:space="preserve"> </w:t>
      </w:r>
      <w:r w:rsidRPr="00EF5184">
        <w:t>Utgifter per utgiftsområde</w:t>
      </w:r>
      <w:bookmarkEnd w:id="365"/>
    </w:p>
    <w:p w14:paraId="323C9182" w14:textId="77777777" w:rsidR="00F7009D" w:rsidRPr="00843F5D" w:rsidRDefault="009D6872" w:rsidP="00F7009D">
      <w:pPr>
        <w:pStyle w:val="TabellUnderrubrik"/>
        <w:spacing w:after="0"/>
      </w:pPr>
      <w:r w:rsidRPr="00843F5D">
        <w:t>Miljoner kronor</w:t>
      </w:r>
    </w:p>
    <w:tbl>
      <w:tblPr>
        <w:tblW w:w="9072" w:type="dxa"/>
        <w:tblInd w:w="85" w:type="dxa"/>
        <w:tblLayout w:type="fixed"/>
        <w:tblLook w:val="0000" w:firstRow="0" w:lastRow="0" w:firstColumn="0" w:lastColumn="0" w:noHBand="0" w:noVBand="0"/>
      </w:tblPr>
      <w:tblGrid>
        <w:gridCol w:w="405"/>
        <w:gridCol w:w="2243"/>
        <w:gridCol w:w="917"/>
        <w:gridCol w:w="918"/>
        <w:gridCol w:w="918"/>
        <w:gridCol w:w="917"/>
        <w:gridCol w:w="918"/>
        <w:gridCol w:w="918"/>
        <w:gridCol w:w="918"/>
      </w:tblGrid>
      <w:tr w:rsidR="00F7009D" w:rsidRPr="00843F5D" w14:paraId="37D82C40" w14:textId="77777777" w:rsidTr="00F7009D">
        <w:trPr>
          <w:trHeight w:val="164"/>
        </w:trPr>
        <w:tc>
          <w:tcPr>
            <w:tcW w:w="2648" w:type="dxa"/>
            <w:gridSpan w:val="2"/>
            <w:vAlign w:val="bottom"/>
          </w:tcPr>
          <w:p w14:paraId="58A6F687" w14:textId="77777777" w:rsidR="00F7009D" w:rsidRPr="00843F5D" w:rsidRDefault="00F7009D" w:rsidP="00F7009D">
            <w:pPr>
              <w:pStyle w:val="TabellHuvud"/>
              <w:keepNext/>
              <w:jc w:val="left"/>
            </w:pPr>
          </w:p>
        </w:tc>
        <w:tc>
          <w:tcPr>
            <w:tcW w:w="917" w:type="dxa"/>
            <w:vAlign w:val="bottom"/>
          </w:tcPr>
          <w:p w14:paraId="184C6BC4" w14:textId="7506A659" w:rsidR="00F7009D" w:rsidRPr="00843F5D" w:rsidRDefault="009D6872" w:rsidP="00F7009D">
            <w:pPr>
              <w:pStyle w:val="TabellHuvud"/>
              <w:keepNext/>
            </w:pPr>
            <w:r w:rsidRPr="00843F5D">
              <w:t>2013</w:t>
            </w:r>
          </w:p>
        </w:tc>
        <w:tc>
          <w:tcPr>
            <w:tcW w:w="918" w:type="dxa"/>
            <w:vAlign w:val="bottom"/>
          </w:tcPr>
          <w:p w14:paraId="46CF060F" w14:textId="7E6E4DD8" w:rsidR="00F7009D" w:rsidRPr="00843F5D" w:rsidRDefault="009D6872" w:rsidP="00F7009D">
            <w:pPr>
              <w:pStyle w:val="TabellHuvud"/>
              <w:keepNext/>
            </w:pPr>
            <w:r w:rsidRPr="00843F5D">
              <w:t>2014</w:t>
            </w:r>
          </w:p>
        </w:tc>
        <w:tc>
          <w:tcPr>
            <w:tcW w:w="918" w:type="dxa"/>
            <w:vAlign w:val="bottom"/>
          </w:tcPr>
          <w:p w14:paraId="0F284EB6" w14:textId="5D2E9179" w:rsidR="00F7009D" w:rsidRPr="00843F5D" w:rsidRDefault="009D6872" w:rsidP="00F7009D">
            <w:pPr>
              <w:pStyle w:val="TabellHuvud"/>
              <w:keepNext/>
            </w:pPr>
            <w:r w:rsidRPr="00843F5D">
              <w:t>2014</w:t>
            </w:r>
          </w:p>
        </w:tc>
        <w:tc>
          <w:tcPr>
            <w:tcW w:w="917" w:type="dxa"/>
            <w:vAlign w:val="bottom"/>
          </w:tcPr>
          <w:p w14:paraId="186046C1" w14:textId="4BB26498" w:rsidR="00F7009D" w:rsidRPr="00843F5D" w:rsidRDefault="009D6872" w:rsidP="00F7009D">
            <w:pPr>
              <w:pStyle w:val="TabellHuvud"/>
              <w:keepNext/>
            </w:pPr>
            <w:r w:rsidRPr="00843F5D">
              <w:t>2015</w:t>
            </w:r>
          </w:p>
        </w:tc>
        <w:tc>
          <w:tcPr>
            <w:tcW w:w="918" w:type="dxa"/>
            <w:vAlign w:val="bottom"/>
          </w:tcPr>
          <w:p w14:paraId="40871B27" w14:textId="0251D507" w:rsidR="00F7009D" w:rsidRPr="00843F5D" w:rsidRDefault="009D6872" w:rsidP="00F7009D">
            <w:pPr>
              <w:pStyle w:val="TabellHuvud"/>
              <w:keepNext/>
            </w:pPr>
            <w:r w:rsidRPr="00843F5D">
              <w:t>2016</w:t>
            </w:r>
          </w:p>
        </w:tc>
        <w:tc>
          <w:tcPr>
            <w:tcW w:w="918" w:type="dxa"/>
            <w:vAlign w:val="bottom"/>
          </w:tcPr>
          <w:p w14:paraId="1A29741F" w14:textId="20023A85" w:rsidR="00F7009D" w:rsidRPr="00843F5D" w:rsidRDefault="009D6872" w:rsidP="00F7009D">
            <w:pPr>
              <w:pStyle w:val="TabellHuvud"/>
              <w:keepNext/>
            </w:pPr>
            <w:r w:rsidRPr="00843F5D">
              <w:t>2017</w:t>
            </w:r>
          </w:p>
        </w:tc>
        <w:tc>
          <w:tcPr>
            <w:tcW w:w="918" w:type="dxa"/>
            <w:vAlign w:val="bottom"/>
          </w:tcPr>
          <w:p w14:paraId="435891A4" w14:textId="5DD01E23" w:rsidR="00F7009D" w:rsidRPr="00843F5D" w:rsidRDefault="009D6872" w:rsidP="00F7009D">
            <w:pPr>
              <w:pStyle w:val="TabellHuvud"/>
              <w:keepNext/>
            </w:pPr>
            <w:r w:rsidRPr="00843F5D">
              <w:t>2018</w:t>
            </w:r>
          </w:p>
        </w:tc>
      </w:tr>
      <w:tr w:rsidR="00F7009D" w:rsidRPr="00843F5D" w14:paraId="59989C39" w14:textId="77777777" w:rsidTr="00F7009D">
        <w:trPr>
          <w:trHeight w:val="164"/>
        </w:trPr>
        <w:tc>
          <w:tcPr>
            <w:tcW w:w="2648" w:type="dxa"/>
            <w:gridSpan w:val="2"/>
            <w:tcBorders>
              <w:top w:val="nil"/>
              <w:left w:val="nil"/>
              <w:bottom w:val="single" w:sz="18" w:space="0" w:color="auto"/>
              <w:right w:val="nil"/>
            </w:tcBorders>
            <w:vAlign w:val="bottom"/>
          </w:tcPr>
          <w:p w14:paraId="7B266DC3" w14:textId="77777777" w:rsidR="00F7009D" w:rsidRPr="00843F5D" w:rsidRDefault="009D6872" w:rsidP="00F7009D">
            <w:pPr>
              <w:pStyle w:val="TabellHuvud"/>
              <w:keepNext/>
              <w:jc w:val="left"/>
            </w:pPr>
            <w:r w:rsidRPr="00843F5D">
              <w:t>Utgiftsområde</w:t>
            </w:r>
          </w:p>
        </w:tc>
        <w:tc>
          <w:tcPr>
            <w:tcW w:w="917" w:type="dxa"/>
            <w:tcBorders>
              <w:top w:val="nil"/>
              <w:left w:val="nil"/>
              <w:bottom w:val="single" w:sz="18" w:space="0" w:color="auto"/>
              <w:right w:val="nil"/>
            </w:tcBorders>
            <w:vAlign w:val="bottom"/>
          </w:tcPr>
          <w:p w14:paraId="0C4DBBDE" w14:textId="77777777" w:rsidR="00F7009D" w:rsidRPr="00843F5D" w:rsidRDefault="009D6872" w:rsidP="00F7009D">
            <w:pPr>
              <w:pStyle w:val="TabellHuvud"/>
              <w:keepNext/>
              <w:rPr>
                <w:vertAlign w:val="superscript"/>
              </w:rPr>
            </w:pPr>
            <w:r w:rsidRPr="00843F5D">
              <w:t>Utfall</w:t>
            </w:r>
            <w:r w:rsidRPr="00843F5D">
              <w:rPr>
                <w:vertAlign w:val="superscript"/>
              </w:rPr>
              <w:t>1</w:t>
            </w:r>
          </w:p>
        </w:tc>
        <w:tc>
          <w:tcPr>
            <w:tcW w:w="918" w:type="dxa"/>
            <w:tcBorders>
              <w:top w:val="nil"/>
              <w:left w:val="nil"/>
              <w:bottom w:val="single" w:sz="18" w:space="0" w:color="auto"/>
              <w:right w:val="nil"/>
            </w:tcBorders>
            <w:vAlign w:val="bottom"/>
          </w:tcPr>
          <w:p w14:paraId="1D2CE807" w14:textId="77777777" w:rsidR="00F7009D" w:rsidRPr="00843F5D" w:rsidRDefault="009D6872" w:rsidP="00F7009D">
            <w:pPr>
              <w:pStyle w:val="TabellHuvud"/>
              <w:keepNext/>
              <w:rPr>
                <w:vertAlign w:val="superscript"/>
              </w:rPr>
            </w:pPr>
            <w:r w:rsidRPr="00843F5D">
              <w:t>Anslag</w:t>
            </w:r>
            <w:r w:rsidRPr="00843F5D">
              <w:rPr>
                <w:vertAlign w:val="superscript"/>
              </w:rPr>
              <w:t>2</w:t>
            </w:r>
          </w:p>
        </w:tc>
        <w:tc>
          <w:tcPr>
            <w:tcW w:w="918" w:type="dxa"/>
            <w:tcBorders>
              <w:top w:val="nil"/>
              <w:left w:val="nil"/>
              <w:bottom w:val="single" w:sz="18" w:space="0" w:color="auto"/>
              <w:right w:val="nil"/>
            </w:tcBorders>
            <w:vAlign w:val="bottom"/>
          </w:tcPr>
          <w:p w14:paraId="5ECE06BE" w14:textId="77777777" w:rsidR="00F7009D" w:rsidRPr="00843F5D" w:rsidRDefault="009D6872" w:rsidP="00F7009D">
            <w:pPr>
              <w:pStyle w:val="TabellHuvud"/>
              <w:keepNext/>
            </w:pPr>
            <w:r w:rsidRPr="00843F5D">
              <w:t>Prognos</w:t>
            </w:r>
          </w:p>
        </w:tc>
        <w:tc>
          <w:tcPr>
            <w:tcW w:w="917" w:type="dxa"/>
            <w:tcBorders>
              <w:top w:val="nil"/>
              <w:left w:val="nil"/>
              <w:bottom w:val="single" w:sz="18" w:space="0" w:color="auto"/>
              <w:right w:val="nil"/>
            </w:tcBorders>
            <w:vAlign w:val="bottom"/>
          </w:tcPr>
          <w:p w14:paraId="20E59BB0" w14:textId="77777777" w:rsidR="00F7009D" w:rsidRPr="00843F5D" w:rsidRDefault="009D6872" w:rsidP="00F7009D">
            <w:pPr>
              <w:pStyle w:val="TabellHuvud"/>
              <w:keepNext/>
            </w:pPr>
            <w:r w:rsidRPr="00843F5D">
              <w:t>Beräknat</w:t>
            </w:r>
          </w:p>
        </w:tc>
        <w:tc>
          <w:tcPr>
            <w:tcW w:w="918" w:type="dxa"/>
            <w:tcBorders>
              <w:top w:val="nil"/>
              <w:left w:val="nil"/>
              <w:bottom w:val="single" w:sz="18" w:space="0" w:color="auto"/>
              <w:right w:val="nil"/>
            </w:tcBorders>
            <w:vAlign w:val="bottom"/>
          </w:tcPr>
          <w:p w14:paraId="239281A9" w14:textId="77777777" w:rsidR="00F7009D" w:rsidRPr="00843F5D" w:rsidRDefault="009D6872" w:rsidP="00F7009D">
            <w:pPr>
              <w:pStyle w:val="TabellHuvud"/>
              <w:keepNext/>
            </w:pPr>
            <w:r w:rsidRPr="00843F5D">
              <w:t>Beräknat</w:t>
            </w:r>
          </w:p>
        </w:tc>
        <w:tc>
          <w:tcPr>
            <w:tcW w:w="918" w:type="dxa"/>
            <w:tcBorders>
              <w:top w:val="nil"/>
              <w:left w:val="nil"/>
              <w:bottom w:val="single" w:sz="18" w:space="0" w:color="auto"/>
              <w:right w:val="nil"/>
            </w:tcBorders>
            <w:vAlign w:val="bottom"/>
          </w:tcPr>
          <w:p w14:paraId="4684F840" w14:textId="77777777" w:rsidR="00F7009D" w:rsidRPr="00843F5D" w:rsidRDefault="009D6872" w:rsidP="00F7009D">
            <w:pPr>
              <w:pStyle w:val="TabellHuvud"/>
              <w:keepNext/>
            </w:pPr>
            <w:r w:rsidRPr="00843F5D">
              <w:t>Beräknat</w:t>
            </w:r>
          </w:p>
        </w:tc>
        <w:tc>
          <w:tcPr>
            <w:tcW w:w="918" w:type="dxa"/>
            <w:tcBorders>
              <w:top w:val="nil"/>
              <w:left w:val="nil"/>
              <w:bottom w:val="single" w:sz="18" w:space="0" w:color="auto"/>
              <w:right w:val="nil"/>
            </w:tcBorders>
            <w:vAlign w:val="bottom"/>
          </w:tcPr>
          <w:p w14:paraId="76349081" w14:textId="77777777" w:rsidR="00F7009D" w:rsidRPr="00843F5D" w:rsidRDefault="009D6872" w:rsidP="00F7009D">
            <w:pPr>
              <w:pStyle w:val="TabellHuvud"/>
              <w:keepNext/>
            </w:pPr>
            <w:r w:rsidRPr="00843F5D">
              <w:t>Beräknat</w:t>
            </w:r>
          </w:p>
        </w:tc>
      </w:tr>
      <w:tr w:rsidR="00F7009D" w:rsidRPr="00843F5D" w14:paraId="3C36E78F" w14:textId="77777777" w:rsidTr="00F7009D">
        <w:tc>
          <w:tcPr>
            <w:tcW w:w="405" w:type="dxa"/>
            <w:tcBorders>
              <w:top w:val="single" w:sz="18" w:space="0" w:color="auto"/>
              <w:left w:val="nil"/>
              <w:bottom w:val="nil"/>
              <w:right w:val="nil"/>
            </w:tcBorders>
            <w:vAlign w:val="bottom"/>
          </w:tcPr>
          <w:p w14:paraId="4EAE1E2F" w14:textId="77777777" w:rsidR="00F7009D" w:rsidRPr="00843F5D" w:rsidRDefault="009D6872" w:rsidP="00F7009D">
            <w:pPr>
              <w:pStyle w:val="TabellRader"/>
              <w:jc w:val="left"/>
            </w:pPr>
            <w:r w:rsidRPr="00843F5D">
              <w:t>1</w:t>
            </w:r>
          </w:p>
        </w:tc>
        <w:tc>
          <w:tcPr>
            <w:tcW w:w="2243" w:type="dxa"/>
            <w:tcBorders>
              <w:top w:val="single" w:sz="18" w:space="0" w:color="auto"/>
              <w:left w:val="nil"/>
              <w:bottom w:val="nil"/>
              <w:right w:val="nil"/>
            </w:tcBorders>
            <w:vAlign w:val="bottom"/>
          </w:tcPr>
          <w:p w14:paraId="08C8C4FF" w14:textId="77777777" w:rsidR="00F7009D" w:rsidRPr="00843F5D" w:rsidRDefault="009D6872" w:rsidP="00F7009D">
            <w:pPr>
              <w:pStyle w:val="TabellRader"/>
              <w:jc w:val="left"/>
            </w:pPr>
            <w:r w:rsidRPr="00843F5D">
              <w:t>Rikets styrelse</w:t>
            </w:r>
          </w:p>
        </w:tc>
        <w:tc>
          <w:tcPr>
            <w:tcW w:w="917" w:type="dxa"/>
            <w:tcBorders>
              <w:top w:val="single" w:sz="18" w:space="0" w:color="auto"/>
              <w:left w:val="nil"/>
              <w:bottom w:val="nil"/>
              <w:right w:val="nil"/>
            </w:tcBorders>
            <w:vAlign w:val="bottom"/>
          </w:tcPr>
          <w:p w14:paraId="193A2EE6" w14:textId="7385869E" w:rsidR="00F7009D" w:rsidRPr="00843F5D" w:rsidRDefault="009D6872" w:rsidP="00F7009D">
            <w:pPr>
              <w:pStyle w:val="TabellRader"/>
            </w:pPr>
            <w:r w:rsidRPr="00843F5D">
              <w:t>11 823</w:t>
            </w:r>
          </w:p>
        </w:tc>
        <w:tc>
          <w:tcPr>
            <w:tcW w:w="918" w:type="dxa"/>
            <w:tcBorders>
              <w:top w:val="single" w:sz="18" w:space="0" w:color="auto"/>
              <w:left w:val="nil"/>
              <w:bottom w:val="nil"/>
              <w:right w:val="nil"/>
            </w:tcBorders>
            <w:vAlign w:val="bottom"/>
          </w:tcPr>
          <w:p w14:paraId="6825F33C" w14:textId="2B44F08E" w:rsidR="00F7009D" w:rsidRPr="00843F5D" w:rsidRDefault="009D6872" w:rsidP="00F7009D">
            <w:pPr>
              <w:pStyle w:val="TabellRader"/>
            </w:pPr>
            <w:r w:rsidRPr="00843F5D">
              <w:t>12 896</w:t>
            </w:r>
          </w:p>
        </w:tc>
        <w:tc>
          <w:tcPr>
            <w:tcW w:w="918" w:type="dxa"/>
            <w:tcBorders>
              <w:top w:val="single" w:sz="18" w:space="0" w:color="auto"/>
              <w:left w:val="nil"/>
              <w:bottom w:val="nil"/>
              <w:right w:val="nil"/>
            </w:tcBorders>
            <w:vAlign w:val="bottom"/>
          </w:tcPr>
          <w:p w14:paraId="12F14228" w14:textId="742FC5FC" w:rsidR="00F7009D" w:rsidRPr="00843F5D" w:rsidRDefault="009D6872" w:rsidP="00F7009D">
            <w:pPr>
              <w:pStyle w:val="TabellRader"/>
            </w:pPr>
            <w:r w:rsidRPr="00843F5D">
              <w:t>12 937</w:t>
            </w:r>
          </w:p>
        </w:tc>
        <w:tc>
          <w:tcPr>
            <w:tcW w:w="917" w:type="dxa"/>
            <w:tcBorders>
              <w:top w:val="single" w:sz="18" w:space="0" w:color="auto"/>
              <w:left w:val="nil"/>
              <w:bottom w:val="nil"/>
              <w:right w:val="nil"/>
            </w:tcBorders>
            <w:vAlign w:val="bottom"/>
          </w:tcPr>
          <w:p w14:paraId="4C83A796" w14:textId="7CCD0EF2" w:rsidR="00F7009D" w:rsidRPr="00843F5D" w:rsidRDefault="009D6872" w:rsidP="00F7009D">
            <w:pPr>
              <w:pStyle w:val="TabellRader"/>
            </w:pPr>
            <w:r w:rsidRPr="00843F5D">
              <w:t>12 357</w:t>
            </w:r>
          </w:p>
        </w:tc>
        <w:tc>
          <w:tcPr>
            <w:tcW w:w="918" w:type="dxa"/>
            <w:tcBorders>
              <w:top w:val="single" w:sz="18" w:space="0" w:color="auto"/>
              <w:left w:val="nil"/>
              <w:bottom w:val="nil"/>
              <w:right w:val="nil"/>
            </w:tcBorders>
            <w:vAlign w:val="bottom"/>
          </w:tcPr>
          <w:p w14:paraId="71C10207" w14:textId="1F9894BC" w:rsidR="00F7009D" w:rsidRPr="00843F5D" w:rsidRDefault="009D6872" w:rsidP="00F7009D">
            <w:pPr>
              <w:pStyle w:val="TabellRader"/>
            </w:pPr>
            <w:r w:rsidRPr="00843F5D">
              <w:t>12 438</w:t>
            </w:r>
          </w:p>
        </w:tc>
        <w:tc>
          <w:tcPr>
            <w:tcW w:w="918" w:type="dxa"/>
            <w:tcBorders>
              <w:top w:val="single" w:sz="18" w:space="0" w:color="auto"/>
              <w:left w:val="nil"/>
              <w:bottom w:val="nil"/>
              <w:right w:val="nil"/>
            </w:tcBorders>
            <w:vAlign w:val="bottom"/>
          </w:tcPr>
          <w:p w14:paraId="1477ACE6" w14:textId="6D04F3E1" w:rsidR="00F7009D" w:rsidRPr="00843F5D" w:rsidRDefault="009D6872" w:rsidP="00F7009D">
            <w:pPr>
              <w:pStyle w:val="TabellRader"/>
            </w:pPr>
            <w:r w:rsidRPr="00843F5D">
              <w:t>12 619</w:t>
            </w:r>
          </w:p>
        </w:tc>
        <w:tc>
          <w:tcPr>
            <w:tcW w:w="918" w:type="dxa"/>
            <w:tcBorders>
              <w:top w:val="single" w:sz="18" w:space="0" w:color="auto"/>
              <w:left w:val="nil"/>
              <w:bottom w:val="nil"/>
              <w:right w:val="nil"/>
            </w:tcBorders>
            <w:vAlign w:val="bottom"/>
          </w:tcPr>
          <w:p w14:paraId="4E30ABAD" w14:textId="768661C4" w:rsidR="00F7009D" w:rsidRPr="00843F5D" w:rsidRDefault="009D6872" w:rsidP="00F7009D">
            <w:pPr>
              <w:pStyle w:val="TabellRader"/>
            </w:pPr>
            <w:r w:rsidRPr="00843F5D">
              <w:t>12 918</w:t>
            </w:r>
          </w:p>
        </w:tc>
      </w:tr>
      <w:tr w:rsidR="00F7009D" w:rsidRPr="00843F5D" w14:paraId="2FB1412E" w14:textId="77777777" w:rsidTr="00F7009D">
        <w:tc>
          <w:tcPr>
            <w:tcW w:w="405" w:type="dxa"/>
            <w:vAlign w:val="center"/>
          </w:tcPr>
          <w:p w14:paraId="215E3F61" w14:textId="77777777" w:rsidR="00F7009D" w:rsidRPr="00843F5D" w:rsidRDefault="009D6872" w:rsidP="00F7009D">
            <w:pPr>
              <w:pStyle w:val="TabellRader"/>
              <w:spacing w:before="20" w:line="170" w:lineRule="exact"/>
              <w:jc w:val="left"/>
            </w:pPr>
            <w:r w:rsidRPr="00843F5D">
              <w:t>2</w:t>
            </w:r>
          </w:p>
        </w:tc>
        <w:tc>
          <w:tcPr>
            <w:tcW w:w="2243" w:type="dxa"/>
            <w:vAlign w:val="bottom"/>
          </w:tcPr>
          <w:p w14:paraId="37B22B54" w14:textId="77777777" w:rsidR="00F7009D" w:rsidRPr="00843F5D" w:rsidRDefault="009D6872" w:rsidP="00F7009D">
            <w:pPr>
              <w:pStyle w:val="TabellRader"/>
              <w:spacing w:before="20" w:line="170" w:lineRule="exact"/>
              <w:jc w:val="left"/>
            </w:pPr>
            <w:r w:rsidRPr="00843F5D">
              <w:t>Samhällsekonomi</w:t>
            </w:r>
            <w:r w:rsidRPr="00843F5D">
              <w:rPr>
                <w:rFonts w:ascii="Times New Roman" w:hAnsi="Times New Roman"/>
              </w:rPr>
              <w:t> </w:t>
            </w:r>
            <w:r w:rsidRPr="00843F5D">
              <w:t>och finans</w:t>
            </w:r>
            <w:r w:rsidRPr="00843F5D">
              <w:softHyphen/>
              <w:t>förvaltning</w:t>
            </w:r>
          </w:p>
        </w:tc>
        <w:tc>
          <w:tcPr>
            <w:tcW w:w="917" w:type="dxa"/>
            <w:vAlign w:val="bottom"/>
          </w:tcPr>
          <w:p w14:paraId="49350D1B" w14:textId="6455FA95" w:rsidR="00F7009D" w:rsidRPr="00843F5D" w:rsidRDefault="009D6872" w:rsidP="00F7009D">
            <w:pPr>
              <w:pStyle w:val="TabellRader"/>
            </w:pPr>
            <w:r w:rsidRPr="00843F5D">
              <w:t>16 052</w:t>
            </w:r>
          </w:p>
        </w:tc>
        <w:tc>
          <w:tcPr>
            <w:tcW w:w="918" w:type="dxa"/>
            <w:vAlign w:val="bottom"/>
          </w:tcPr>
          <w:p w14:paraId="1344AB9D" w14:textId="7A3E5649" w:rsidR="00F7009D" w:rsidRPr="00843F5D" w:rsidRDefault="009D6872" w:rsidP="00F7009D">
            <w:pPr>
              <w:pStyle w:val="TabellRader"/>
            </w:pPr>
            <w:r w:rsidRPr="00843F5D">
              <w:t>14 121</w:t>
            </w:r>
          </w:p>
        </w:tc>
        <w:tc>
          <w:tcPr>
            <w:tcW w:w="918" w:type="dxa"/>
            <w:vAlign w:val="bottom"/>
          </w:tcPr>
          <w:p w14:paraId="4C78619A" w14:textId="27440AE9" w:rsidR="00F7009D" w:rsidRPr="00843F5D" w:rsidRDefault="009D6872" w:rsidP="00F7009D">
            <w:pPr>
              <w:pStyle w:val="TabellRader"/>
            </w:pPr>
            <w:r w:rsidRPr="00843F5D">
              <w:t>14 111</w:t>
            </w:r>
          </w:p>
        </w:tc>
        <w:tc>
          <w:tcPr>
            <w:tcW w:w="917" w:type="dxa"/>
            <w:vAlign w:val="bottom"/>
          </w:tcPr>
          <w:p w14:paraId="41453A4B" w14:textId="17CCDB51" w:rsidR="00F7009D" w:rsidRPr="00843F5D" w:rsidRDefault="009D6872" w:rsidP="00F7009D">
            <w:pPr>
              <w:pStyle w:val="TabellRader"/>
            </w:pPr>
            <w:r w:rsidRPr="00843F5D">
              <w:t>14 286</w:t>
            </w:r>
          </w:p>
        </w:tc>
        <w:tc>
          <w:tcPr>
            <w:tcW w:w="918" w:type="dxa"/>
            <w:vAlign w:val="bottom"/>
          </w:tcPr>
          <w:p w14:paraId="17DA37EC" w14:textId="7832018C" w:rsidR="00F7009D" w:rsidRPr="00843F5D" w:rsidRDefault="009D6872" w:rsidP="00F7009D">
            <w:pPr>
              <w:pStyle w:val="TabellRader"/>
            </w:pPr>
            <w:r w:rsidRPr="00843F5D">
              <w:t>14 575</w:t>
            </w:r>
          </w:p>
        </w:tc>
        <w:tc>
          <w:tcPr>
            <w:tcW w:w="918" w:type="dxa"/>
            <w:vAlign w:val="bottom"/>
          </w:tcPr>
          <w:p w14:paraId="29A0290F" w14:textId="0BD9E1DB" w:rsidR="00F7009D" w:rsidRPr="00843F5D" w:rsidRDefault="009D6872" w:rsidP="00F7009D">
            <w:pPr>
              <w:pStyle w:val="TabellRader"/>
            </w:pPr>
            <w:r w:rsidRPr="00843F5D">
              <w:t>15 075</w:t>
            </w:r>
          </w:p>
        </w:tc>
        <w:tc>
          <w:tcPr>
            <w:tcW w:w="918" w:type="dxa"/>
            <w:vAlign w:val="bottom"/>
          </w:tcPr>
          <w:p w14:paraId="0053F381" w14:textId="4345134C" w:rsidR="00F7009D" w:rsidRPr="00843F5D" w:rsidRDefault="009D6872" w:rsidP="00F7009D">
            <w:pPr>
              <w:pStyle w:val="TabellRader"/>
            </w:pPr>
            <w:r w:rsidRPr="00843F5D">
              <w:t>15 641</w:t>
            </w:r>
          </w:p>
        </w:tc>
      </w:tr>
      <w:tr w:rsidR="00F7009D" w:rsidRPr="00843F5D" w14:paraId="62BBC4C8" w14:textId="77777777" w:rsidTr="00F7009D">
        <w:tc>
          <w:tcPr>
            <w:tcW w:w="405" w:type="dxa"/>
            <w:vAlign w:val="bottom"/>
          </w:tcPr>
          <w:p w14:paraId="3E1E46B9" w14:textId="77777777" w:rsidR="00F7009D" w:rsidRPr="00843F5D" w:rsidRDefault="009D6872" w:rsidP="00F7009D">
            <w:pPr>
              <w:pStyle w:val="TabellRader"/>
              <w:spacing w:before="20" w:line="170" w:lineRule="exact"/>
              <w:jc w:val="left"/>
            </w:pPr>
            <w:r w:rsidRPr="00843F5D">
              <w:t>3</w:t>
            </w:r>
          </w:p>
        </w:tc>
        <w:tc>
          <w:tcPr>
            <w:tcW w:w="2243" w:type="dxa"/>
            <w:vAlign w:val="bottom"/>
          </w:tcPr>
          <w:p w14:paraId="2A8BF43C" w14:textId="77777777" w:rsidR="00F7009D" w:rsidRPr="00843F5D" w:rsidRDefault="009D6872" w:rsidP="00F7009D">
            <w:pPr>
              <w:pStyle w:val="TabellRader"/>
              <w:spacing w:before="20" w:line="170" w:lineRule="exact"/>
              <w:jc w:val="left"/>
            </w:pPr>
            <w:r w:rsidRPr="00843F5D">
              <w:t>Skatt, tull och exekution</w:t>
            </w:r>
          </w:p>
        </w:tc>
        <w:tc>
          <w:tcPr>
            <w:tcW w:w="917" w:type="dxa"/>
            <w:vAlign w:val="bottom"/>
          </w:tcPr>
          <w:p w14:paraId="56257125" w14:textId="08BBC746" w:rsidR="00F7009D" w:rsidRPr="00843F5D" w:rsidRDefault="009D6872" w:rsidP="00F7009D">
            <w:pPr>
              <w:pStyle w:val="TabellRader"/>
            </w:pPr>
            <w:r w:rsidRPr="00843F5D">
              <w:t>10 388</w:t>
            </w:r>
          </w:p>
        </w:tc>
        <w:tc>
          <w:tcPr>
            <w:tcW w:w="918" w:type="dxa"/>
            <w:vAlign w:val="bottom"/>
          </w:tcPr>
          <w:p w14:paraId="75727FFD" w14:textId="5910B0B8" w:rsidR="00F7009D" w:rsidRPr="00843F5D" w:rsidRDefault="009D6872" w:rsidP="00F7009D">
            <w:pPr>
              <w:pStyle w:val="TabellRader"/>
            </w:pPr>
            <w:r w:rsidRPr="00843F5D">
              <w:t>10 516</w:t>
            </w:r>
          </w:p>
        </w:tc>
        <w:tc>
          <w:tcPr>
            <w:tcW w:w="918" w:type="dxa"/>
            <w:vAlign w:val="bottom"/>
          </w:tcPr>
          <w:p w14:paraId="44A50E29" w14:textId="0D4C64AF" w:rsidR="00F7009D" w:rsidRPr="00843F5D" w:rsidRDefault="009D6872" w:rsidP="00F7009D">
            <w:pPr>
              <w:pStyle w:val="TabellRader"/>
            </w:pPr>
            <w:r w:rsidRPr="00843F5D">
              <w:t>10 345</w:t>
            </w:r>
          </w:p>
        </w:tc>
        <w:tc>
          <w:tcPr>
            <w:tcW w:w="917" w:type="dxa"/>
            <w:vAlign w:val="bottom"/>
          </w:tcPr>
          <w:p w14:paraId="0B1D217A" w14:textId="321E222C" w:rsidR="00F7009D" w:rsidRPr="00843F5D" w:rsidRDefault="009D6872" w:rsidP="00F7009D">
            <w:pPr>
              <w:pStyle w:val="TabellRader"/>
            </w:pPr>
            <w:r w:rsidRPr="00843F5D">
              <w:t>10 589</w:t>
            </w:r>
          </w:p>
        </w:tc>
        <w:tc>
          <w:tcPr>
            <w:tcW w:w="918" w:type="dxa"/>
            <w:vAlign w:val="bottom"/>
          </w:tcPr>
          <w:p w14:paraId="7799EBFB" w14:textId="48A8C7A3" w:rsidR="00F7009D" w:rsidRPr="00843F5D" w:rsidRDefault="009D6872" w:rsidP="00F7009D">
            <w:pPr>
              <w:pStyle w:val="TabellRader"/>
            </w:pPr>
            <w:r w:rsidRPr="00843F5D">
              <w:t>10 732</w:t>
            </w:r>
          </w:p>
        </w:tc>
        <w:tc>
          <w:tcPr>
            <w:tcW w:w="918" w:type="dxa"/>
            <w:vAlign w:val="bottom"/>
          </w:tcPr>
          <w:p w14:paraId="66FEF1E5" w14:textId="21A1289A" w:rsidR="00F7009D" w:rsidRPr="00843F5D" w:rsidRDefault="009D6872" w:rsidP="00F7009D">
            <w:pPr>
              <w:pStyle w:val="TabellRader"/>
            </w:pPr>
            <w:r w:rsidRPr="00843F5D">
              <w:t>10 932</w:t>
            </w:r>
          </w:p>
        </w:tc>
        <w:tc>
          <w:tcPr>
            <w:tcW w:w="918" w:type="dxa"/>
            <w:vAlign w:val="bottom"/>
          </w:tcPr>
          <w:p w14:paraId="5D92C5D1" w14:textId="05D578F0" w:rsidR="00F7009D" w:rsidRPr="00843F5D" w:rsidRDefault="009D6872" w:rsidP="00F7009D">
            <w:pPr>
              <w:pStyle w:val="TabellRader"/>
            </w:pPr>
            <w:r w:rsidRPr="00843F5D">
              <w:t>11 187</w:t>
            </w:r>
          </w:p>
        </w:tc>
      </w:tr>
      <w:tr w:rsidR="00F7009D" w:rsidRPr="00843F5D" w14:paraId="22A7F6F6" w14:textId="77777777" w:rsidTr="00F7009D">
        <w:tc>
          <w:tcPr>
            <w:tcW w:w="405" w:type="dxa"/>
            <w:vAlign w:val="bottom"/>
          </w:tcPr>
          <w:p w14:paraId="58790F09" w14:textId="77777777" w:rsidR="00F7009D" w:rsidRPr="00843F5D" w:rsidRDefault="009D6872" w:rsidP="00F7009D">
            <w:pPr>
              <w:pStyle w:val="TabellRader"/>
              <w:spacing w:before="20" w:line="170" w:lineRule="exact"/>
              <w:jc w:val="left"/>
            </w:pPr>
            <w:r w:rsidRPr="00843F5D">
              <w:t>4</w:t>
            </w:r>
          </w:p>
        </w:tc>
        <w:tc>
          <w:tcPr>
            <w:tcW w:w="2243" w:type="dxa"/>
            <w:vAlign w:val="bottom"/>
          </w:tcPr>
          <w:p w14:paraId="3742B911" w14:textId="77777777" w:rsidR="00F7009D" w:rsidRPr="00843F5D" w:rsidRDefault="009D6872" w:rsidP="00F7009D">
            <w:pPr>
              <w:pStyle w:val="TabellRader"/>
              <w:spacing w:before="20" w:line="170" w:lineRule="exact"/>
              <w:jc w:val="left"/>
            </w:pPr>
            <w:r w:rsidRPr="00843F5D">
              <w:t>Rättsväsendet</w:t>
            </w:r>
          </w:p>
        </w:tc>
        <w:tc>
          <w:tcPr>
            <w:tcW w:w="917" w:type="dxa"/>
            <w:vAlign w:val="bottom"/>
          </w:tcPr>
          <w:p w14:paraId="15C29121" w14:textId="6B49052B" w:rsidR="00F7009D" w:rsidRPr="00843F5D" w:rsidRDefault="009D6872" w:rsidP="00F7009D">
            <w:pPr>
              <w:pStyle w:val="TabellRader"/>
            </w:pPr>
            <w:r w:rsidRPr="00843F5D">
              <w:t>39 297</w:t>
            </w:r>
          </w:p>
        </w:tc>
        <w:tc>
          <w:tcPr>
            <w:tcW w:w="918" w:type="dxa"/>
            <w:vAlign w:val="bottom"/>
          </w:tcPr>
          <w:p w14:paraId="64464B32" w14:textId="32BAF967" w:rsidR="00F7009D" w:rsidRPr="00843F5D" w:rsidRDefault="009D6872" w:rsidP="00F7009D">
            <w:pPr>
              <w:pStyle w:val="TabellRader"/>
            </w:pPr>
            <w:r w:rsidRPr="00843F5D">
              <w:t>40 292</w:t>
            </w:r>
          </w:p>
        </w:tc>
        <w:tc>
          <w:tcPr>
            <w:tcW w:w="918" w:type="dxa"/>
            <w:vAlign w:val="bottom"/>
          </w:tcPr>
          <w:p w14:paraId="77BF9D72" w14:textId="4AB953F6" w:rsidR="00F7009D" w:rsidRPr="00843F5D" w:rsidRDefault="009D6872" w:rsidP="00F7009D">
            <w:pPr>
              <w:pStyle w:val="TabellRader"/>
            </w:pPr>
            <w:r w:rsidRPr="00843F5D">
              <w:t>39 630</w:t>
            </w:r>
          </w:p>
        </w:tc>
        <w:tc>
          <w:tcPr>
            <w:tcW w:w="917" w:type="dxa"/>
            <w:vAlign w:val="bottom"/>
          </w:tcPr>
          <w:p w14:paraId="0D0807EB" w14:textId="49259CC5" w:rsidR="00F7009D" w:rsidRPr="00843F5D" w:rsidRDefault="009D6872" w:rsidP="00F7009D">
            <w:pPr>
              <w:pStyle w:val="TabellRader"/>
            </w:pPr>
            <w:r w:rsidRPr="00843F5D">
              <w:t>41 039</w:t>
            </w:r>
          </w:p>
        </w:tc>
        <w:tc>
          <w:tcPr>
            <w:tcW w:w="918" w:type="dxa"/>
            <w:vAlign w:val="bottom"/>
          </w:tcPr>
          <w:p w14:paraId="08246C42" w14:textId="59AD6DB2" w:rsidR="00F7009D" w:rsidRPr="00843F5D" w:rsidRDefault="009D6872" w:rsidP="00F7009D">
            <w:pPr>
              <w:pStyle w:val="TabellRader"/>
            </w:pPr>
            <w:r w:rsidRPr="00843F5D">
              <w:t>41 531</w:t>
            </w:r>
          </w:p>
        </w:tc>
        <w:tc>
          <w:tcPr>
            <w:tcW w:w="918" w:type="dxa"/>
            <w:vAlign w:val="bottom"/>
          </w:tcPr>
          <w:p w14:paraId="7859E80E" w14:textId="1C092947" w:rsidR="00F7009D" w:rsidRPr="00843F5D" w:rsidRDefault="009D6872" w:rsidP="00F7009D">
            <w:pPr>
              <w:pStyle w:val="TabellRader"/>
            </w:pPr>
            <w:r w:rsidRPr="00843F5D">
              <w:t>42 278</w:t>
            </w:r>
          </w:p>
        </w:tc>
        <w:tc>
          <w:tcPr>
            <w:tcW w:w="918" w:type="dxa"/>
            <w:vAlign w:val="bottom"/>
          </w:tcPr>
          <w:p w14:paraId="2C285740" w14:textId="4B644186" w:rsidR="00F7009D" w:rsidRPr="00843F5D" w:rsidRDefault="009D6872" w:rsidP="00F7009D">
            <w:pPr>
              <w:pStyle w:val="TabellRader"/>
            </w:pPr>
            <w:r w:rsidRPr="00843F5D">
              <w:t>43 317</w:t>
            </w:r>
          </w:p>
        </w:tc>
      </w:tr>
      <w:tr w:rsidR="00F7009D" w:rsidRPr="00843F5D" w14:paraId="0722098B" w14:textId="77777777" w:rsidTr="00F7009D">
        <w:tc>
          <w:tcPr>
            <w:tcW w:w="405" w:type="dxa"/>
            <w:vAlign w:val="bottom"/>
          </w:tcPr>
          <w:p w14:paraId="20BA0480" w14:textId="77777777" w:rsidR="00F7009D" w:rsidRPr="00843F5D" w:rsidRDefault="009D6872" w:rsidP="00F7009D">
            <w:pPr>
              <w:pStyle w:val="TabellRader"/>
              <w:spacing w:before="20" w:line="170" w:lineRule="exact"/>
              <w:jc w:val="left"/>
            </w:pPr>
            <w:r w:rsidRPr="00843F5D">
              <w:t>5</w:t>
            </w:r>
          </w:p>
        </w:tc>
        <w:tc>
          <w:tcPr>
            <w:tcW w:w="2243" w:type="dxa"/>
            <w:vAlign w:val="bottom"/>
          </w:tcPr>
          <w:p w14:paraId="1B4B60C5" w14:textId="77777777" w:rsidR="00F7009D" w:rsidRPr="00843F5D" w:rsidRDefault="009D6872" w:rsidP="00F7009D">
            <w:pPr>
              <w:pStyle w:val="TabellRader"/>
              <w:spacing w:before="20" w:line="170" w:lineRule="exact"/>
              <w:jc w:val="left"/>
            </w:pPr>
            <w:r w:rsidRPr="00843F5D">
              <w:t>Internationell samverkan</w:t>
            </w:r>
          </w:p>
        </w:tc>
        <w:tc>
          <w:tcPr>
            <w:tcW w:w="917" w:type="dxa"/>
            <w:vAlign w:val="bottom"/>
          </w:tcPr>
          <w:p w14:paraId="35CC16DF" w14:textId="10B4613F" w:rsidR="00F7009D" w:rsidRPr="00843F5D" w:rsidRDefault="009D6872" w:rsidP="00F7009D">
            <w:pPr>
              <w:pStyle w:val="TabellRader"/>
            </w:pPr>
            <w:r w:rsidRPr="00843F5D">
              <w:t>1 826</w:t>
            </w:r>
          </w:p>
        </w:tc>
        <w:tc>
          <w:tcPr>
            <w:tcW w:w="918" w:type="dxa"/>
            <w:vAlign w:val="bottom"/>
          </w:tcPr>
          <w:p w14:paraId="7196306A" w14:textId="6558EBD5" w:rsidR="00F7009D" w:rsidRPr="00843F5D" w:rsidRDefault="009D6872" w:rsidP="00F7009D">
            <w:pPr>
              <w:pStyle w:val="TabellRader"/>
            </w:pPr>
            <w:r w:rsidRPr="00843F5D">
              <w:t>2 018</w:t>
            </w:r>
          </w:p>
        </w:tc>
        <w:tc>
          <w:tcPr>
            <w:tcW w:w="918" w:type="dxa"/>
            <w:vAlign w:val="bottom"/>
          </w:tcPr>
          <w:p w14:paraId="29CC56AF" w14:textId="2FE2E79E" w:rsidR="00F7009D" w:rsidRPr="00843F5D" w:rsidRDefault="009D6872" w:rsidP="00F7009D">
            <w:pPr>
              <w:pStyle w:val="TabellRader"/>
            </w:pPr>
            <w:r w:rsidRPr="00843F5D">
              <w:t>1 870</w:t>
            </w:r>
          </w:p>
        </w:tc>
        <w:tc>
          <w:tcPr>
            <w:tcW w:w="917" w:type="dxa"/>
            <w:vAlign w:val="bottom"/>
          </w:tcPr>
          <w:p w14:paraId="1F263AF0" w14:textId="56B906A1" w:rsidR="00F7009D" w:rsidRPr="00843F5D" w:rsidRDefault="009D6872" w:rsidP="00F7009D">
            <w:pPr>
              <w:pStyle w:val="TabellRader"/>
            </w:pPr>
            <w:r w:rsidRPr="00843F5D">
              <w:t>2 019</w:t>
            </w:r>
          </w:p>
        </w:tc>
        <w:tc>
          <w:tcPr>
            <w:tcW w:w="918" w:type="dxa"/>
            <w:vAlign w:val="bottom"/>
          </w:tcPr>
          <w:p w14:paraId="18AFC7FB" w14:textId="209421F7" w:rsidR="00F7009D" w:rsidRPr="00843F5D" w:rsidRDefault="009D6872" w:rsidP="00F7009D">
            <w:pPr>
              <w:pStyle w:val="TabellRader"/>
            </w:pPr>
            <w:r w:rsidRPr="00843F5D">
              <w:t>2 022</w:t>
            </w:r>
          </w:p>
        </w:tc>
        <w:tc>
          <w:tcPr>
            <w:tcW w:w="918" w:type="dxa"/>
            <w:vAlign w:val="bottom"/>
          </w:tcPr>
          <w:p w14:paraId="2A97A3E7" w14:textId="6DF61B8B" w:rsidR="00F7009D" w:rsidRPr="00843F5D" w:rsidRDefault="009D6872" w:rsidP="00F7009D">
            <w:pPr>
              <w:pStyle w:val="TabellRader"/>
            </w:pPr>
            <w:r w:rsidRPr="00843F5D">
              <w:t>2 027</w:t>
            </w:r>
          </w:p>
        </w:tc>
        <w:tc>
          <w:tcPr>
            <w:tcW w:w="918" w:type="dxa"/>
            <w:vAlign w:val="bottom"/>
          </w:tcPr>
          <w:p w14:paraId="1677A5D8" w14:textId="2667BA8E" w:rsidR="00F7009D" w:rsidRPr="00843F5D" w:rsidRDefault="009D6872" w:rsidP="00F7009D">
            <w:pPr>
              <w:pStyle w:val="TabellRader"/>
            </w:pPr>
            <w:r w:rsidRPr="00843F5D">
              <w:t>2 034</w:t>
            </w:r>
          </w:p>
        </w:tc>
      </w:tr>
      <w:tr w:rsidR="00F7009D" w:rsidRPr="00843F5D" w14:paraId="18BFE8EA" w14:textId="77777777" w:rsidTr="00F7009D">
        <w:tc>
          <w:tcPr>
            <w:tcW w:w="405" w:type="dxa"/>
          </w:tcPr>
          <w:p w14:paraId="3FD4C435" w14:textId="77777777" w:rsidR="00F7009D" w:rsidRPr="00843F5D" w:rsidRDefault="009D6872" w:rsidP="00F7009D">
            <w:pPr>
              <w:pStyle w:val="TabellRader"/>
              <w:spacing w:before="20" w:line="170" w:lineRule="exact"/>
              <w:jc w:val="left"/>
            </w:pPr>
            <w:r w:rsidRPr="00843F5D">
              <w:t>6</w:t>
            </w:r>
          </w:p>
        </w:tc>
        <w:tc>
          <w:tcPr>
            <w:tcW w:w="2243" w:type="dxa"/>
            <w:vAlign w:val="bottom"/>
          </w:tcPr>
          <w:p w14:paraId="6077ED42" w14:textId="77777777" w:rsidR="00F7009D" w:rsidRPr="00843F5D" w:rsidRDefault="009D6872" w:rsidP="00F7009D">
            <w:pPr>
              <w:pStyle w:val="TabellRader"/>
              <w:spacing w:before="20" w:line="170" w:lineRule="exact"/>
              <w:jc w:val="left"/>
            </w:pPr>
            <w:r w:rsidRPr="00843F5D">
              <w:t>Försvar och samhällets kris</w:t>
            </w:r>
            <w:r w:rsidRPr="00843F5D">
              <w:softHyphen/>
              <w:t>beredskap</w:t>
            </w:r>
          </w:p>
        </w:tc>
        <w:tc>
          <w:tcPr>
            <w:tcW w:w="917" w:type="dxa"/>
            <w:vAlign w:val="bottom"/>
          </w:tcPr>
          <w:p w14:paraId="73D5EC2B" w14:textId="07A81FBB" w:rsidR="00F7009D" w:rsidRPr="00843F5D" w:rsidRDefault="009D6872" w:rsidP="00F7009D">
            <w:pPr>
              <w:pStyle w:val="TabellRader"/>
            </w:pPr>
            <w:r w:rsidRPr="00843F5D">
              <w:t>45 410</w:t>
            </w:r>
          </w:p>
        </w:tc>
        <w:tc>
          <w:tcPr>
            <w:tcW w:w="918" w:type="dxa"/>
            <w:vAlign w:val="bottom"/>
          </w:tcPr>
          <w:p w14:paraId="70D21CBD" w14:textId="4A15793A" w:rsidR="00F7009D" w:rsidRPr="00843F5D" w:rsidRDefault="009D6872" w:rsidP="00F7009D">
            <w:pPr>
              <w:pStyle w:val="TabellRader"/>
            </w:pPr>
            <w:r w:rsidRPr="00843F5D">
              <w:t>47 197</w:t>
            </w:r>
          </w:p>
        </w:tc>
        <w:tc>
          <w:tcPr>
            <w:tcW w:w="918" w:type="dxa"/>
            <w:vAlign w:val="bottom"/>
          </w:tcPr>
          <w:p w14:paraId="47A566E3" w14:textId="703724BF" w:rsidR="00F7009D" w:rsidRPr="00843F5D" w:rsidRDefault="009D6872" w:rsidP="00F7009D">
            <w:pPr>
              <w:pStyle w:val="TabellRader"/>
            </w:pPr>
            <w:r w:rsidRPr="00843F5D">
              <w:t>45 650</w:t>
            </w:r>
          </w:p>
        </w:tc>
        <w:tc>
          <w:tcPr>
            <w:tcW w:w="917" w:type="dxa"/>
            <w:vAlign w:val="bottom"/>
          </w:tcPr>
          <w:p w14:paraId="2F68DF6B" w14:textId="50DB9AB5" w:rsidR="00F7009D" w:rsidRPr="00843F5D" w:rsidRDefault="009D6872" w:rsidP="00F7009D">
            <w:pPr>
              <w:pStyle w:val="TabellRader"/>
            </w:pPr>
            <w:r w:rsidRPr="00843F5D">
              <w:t>47 021</w:t>
            </w:r>
          </w:p>
        </w:tc>
        <w:tc>
          <w:tcPr>
            <w:tcW w:w="918" w:type="dxa"/>
            <w:vAlign w:val="bottom"/>
          </w:tcPr>
          <w:p w14:paraId="654FD440" w14:textId="6E96EB88" w:rsidR="00F7009D" w:rsidRPr="00843F5D" w:rsidRDefault="009D6872" w:rsidP="00F7009D">
            <w:pPr>
              <w:pStyle w:val="TabellRader"/>
            </w:pPr>
            <w:r w:rsidRPr="00843F5D">
              <w:t>47 531</w:t>
            </w:r>
          </w:p>
        </w:tc>
        <w:tc>
          <w:tcPr>
            <w:tcW w:w="918" w:type="dxa"/>
            <w:vAlign w:val="bottom"/>
          </w:tcPr>
          <w:p w14:paraId="428E86EC" w14:textId="7ABA0B1D" w:rsidR="00F7009D" w:rsidRPr="00843F5D" w:rsidRDefault="009D6872" w:rsidP="00F7009D">
            <w:pPr>
              <w:pStyle w:val="TabellRader"/>
            </w:pPr>
            <w:r w:rsidRPr="00843F5D">
              <w:t>48 503</w:t>
            </w:r>
          </w:p>
        </w:tc>
        <w:tc>
          <w:tcPr>
            <w:tcW w:w="918" w:type="dxa"/>
            <w:vAlign w:val="bottom"/>
          </w:tcPr>
          <w:p w14:paraId="70DAE63F" w14:textId="6F8F55A1" w:rsidR="00F7009D" w:rsidRPr="00843F5D" w:rsidRDefault="009D6872" w:rsidP="00F7009D">
            <w:pPr>
              <w:pStyle w:val="TabellRader"/>
            </w:pPr>
            <w:r w:rsidRPr="00843F5D">
              <w:t>49 730</w:t>
            </w:r>
          </w:p>
        </w:tc>
      </w:tr>
      <w:tr w:rsidR="00F7009D" w:rsidRPr="00843F5D" w14:paraId="79AAA2ED" w14:textId="77777777" w:rsidTr="00F7009D">
        <w:tc>
          <w:tcPr>
            <w:tcW w:w="405" w:type="dxa"/>
            <w:vAlign w:val="bottom"/>
          </w:tcPr>
          <w:p w14:paraId="15570D63" w14:textId="77777777" w:rsidR="00F7009D" w:rsidRPr="00843F5D" w:rsidRDefault="009D6872" w:rsidP="00F7009D">
            <w:pPr>
              <w:pStyle w:val="TabellRader"/>
              <w:spacing w:before="20" w:line="170" w:lineRule="exact"/>
              <w:jc w:val="left"/>
            </w:pPr>
            <w:r w:rsidRPr="00843F5D">
              <w:t>7</w:t>
            </w:r>
          </w:p>
        </w:tc>
        <w:tc>
          <w:tcPr>
            <w:tcW w:w="2243" w:type="dxa"/>
            <w:vAlign w:val="bottom"/>
          </w:tcPr>
          <w:p w14:paraId="47A9412B" w14:textId="77777777" w:rsidR="00F7009D" w:rsidRPr="00843F5D" w:rsidRDefault="009D6872" w:rsidP="00F7009D">
            <w:pPr>
              <w:pStyle w:val="TabellRader"/>
              <w:spacing w:before="20" w:line="170" w:lineRule="exact"/>
              <w:jc w:val="left"/>
            </w:pPr>
            <w:r w:rsidRPr="00843F5D">
              <w:t>Internationellt bistånd</w:t>
            </w:r>
          </w:p>
        </w:tc>
        <w:tc>
          <w:tcPr>
            <w:tcW w:w="917" w:type="dxa"/>
            <w:vAlign w:val="bottom"/>
          </w:tcPr>
          <w:p w14:paraId="4335DCEC" w14:textId="4E4A1980" w:rsidR="00F7009D" w:rsidRPr="00843F5D" w:rsidRDefault="009D6872" w:rsidP="00F7009D">
            <w:pPr>
              <w:pStyle w:val="TabellRader"/>
            </w:pPr>
            <w:r w:rsidRPr="00843F5D">
              <w:t>30 776</w:t>
            </w:r>
          </w:p>
        </w:tc>
        <w:tc>
          <w:tcPr>
            <w:tcW w:w="918" w:type="dxa"/>
            <w:vAlign w:val="bottom"/>
          </w:tcPr>
          <w:p w14:paraId="04691C76" w14:textId="091C94F7" w:rsidR="00F7009D" w:rsidRPr="00843F5D" w:rsidRDefault="009D6872" w:rsidP="00F7009D">
            <w:pPr>
              <w:pStyle w:val="TabellRader"/>
            </w:pPr>
            <w:r w:rsidRPr="00843F5D">
              <w:t>30 869</w:t>
            </w:r>
          </w:p>
        </w:tc>
        <w:tc>
          <w:tcPr>
            <w:tcW w:w="918" w:type="dxa"/>
            <w:vAlign w:val="bottom"/>
          </w:tcPr>
          <w:p w14:paraId="4F757C5C" w14:textId="091F5C25" w:rsidR="00F7009D" w:rsidRPr="00843F5D" w:rsidRDefault="009D6872" w:rsidP="00F7009D">
            <w:pPr>
              <w:pStyle w:val="TabellRader"/>
            </w:pPr>
            <w:r w:rsidRPr="00843F5D">
              <w:t>30 870</w:t>
            </w:r>
          </w:p>
        </w:tc>
        <w:tc>
          <w:tcPr>
            <w:tcW w:w="917" w:type="dxa"/>
            <w:vAlign w:val="bottom"/>
          </w:tcPr>
          <w:p w14:paraId="6930B6AD" w14:textId="1D4A4B9F" w:rsidR="00F7009D" w:rsidRPr="00843F5D" w:rsidRDefault="009D6872" w:rsidP="00F7009D">
            <w:pPr>
              <w:pStyle w:val="TabellRader"/>
            </w:pPr>
            <w:r w:rsidRPr="00843F5D">
              <w:t>33 544</w:t>
            </w:r>
          </w:p>
        </w:tc>
        <w:tc>
          <w:tcPr>
            <w:tcW w:w="918" w:type="dxa"/>
            <w:vAlign w:val="bottom"/>
          </w:tcPr>
          <w:p w14:paraId="0CDD0236" w14:textId="306F4B77" w:rsidR="00F7009D" w:rsidRPr="00843F5D" w:rsidRDefault="009D6872" w:rsidP="00F7009D">
            <w:pPr>
              <w:pStyle w:val="TabellRader"/>
            </w:pPr>
            <w:r w:rsidRPr="00843F5D">
              <w:t>36 109</w:t>
            </w:r>
          </w:p>
        </w:tc>
        <w:tc>
          <w:tcPr>
            <w:tcW w:w="918" w:type="dxa"/>
            <w:vAlign w:val="bottom"/>
          </w:tcPr>
          <w:p w14:paraId="15AA92A8" w14:textId="261046D5" w:rsidR="00F7009D" w:rsidRPr="00843F5D" w:rsidRDefault="009D6872" w:rsidP="00F7009D">
            <w:pPr>
              <w:pStyle w:val="TabellRader"/>
            </w:pPr>
            <w:r w:rsidRPr="00843F5D">
              <w:t>38 210</w:t>
            </w:r>
          </w:p>
        </w:tc>
        <w:tc>
          <w:tcPr>
            <w:tcW w:w="918" w:type="dxa"/>
            <w:vAlign w:val="bottom"/>
          </w:tcPr>
          <w:p w14:paraId="4BC903FB" w14:textId="3A93DBFF" w:rsidR="00F7009D" w:rsidRPr="00843F5D" w:rsidRDefault="009D6872" w:rsidP="00F7009D">
            <w:pPr>
              <w:pStyle w:val="TabellRader"/>
            </w:pPr>
            <w:r w:rsidRPr="00843F5D">
              <w:t>40 438</w:t>
            </w:r>
          </w:p>
        </w:tc>
      </w:tr>
      <w:tr w:rsidR="00F7009D" w:rsidRPr="00843F5D" w14:paraId="174A23D0" w14:textId="77777777" w:rsidTr="00F7009D">
        <w:tc>
          <w:tcPr>
            <w:tcW w:w="405" w:type="dxa"/>
            <w:vAlign w:val="bottom"/>
          </w:tcPr>
          <w:p w14:paraId="223949C6" w14:textId="77777777" w:rsidR="00F7009D" w:rsidRPr="00843F5D" w:rsidRDefault="009D6872" w:rsidP="00F7009D">
            <w:pPr>
              <w:pStyle w:val="TabellRader"/>
              <w:spacing w:before="20" w:line="170" w:lineRule="exact"/>
              <w:jc w:val="left"/>
            </w:pPr>
            <w:r w:rsidRPr="00843F5D">
              <w:t>8</w:t>
            </w:r>
          </w:p>
        </w:tc>
        <w:tc>
          <w:tcPr>
            <w:tcW w:w="2243" w:type="dxa"/>
            <w:vAlign w:val="bottom"/>
          </w:tcPr>
          <w:p w14:paraId="0ACFE529" w14:textId="77777777" w:rsidR="00F7009D" w:rsidRPr="00843F5D" w:rsidRDefault="009D6872" w:rsidP="00F7009D">
            <w:pPr>
              <w:pStyle w:val="TabellRader"/>
              <w:spacing w:before="20" w:line="170" w:lineRule="exact"/>
              <w:jc w:val="left"/>
            </w:pPr>
            <w:r w:rsidRPr="00843F5D">
              <w:t>Migration</w:t>
            </w:r>
          </w:p>
        </w:tc>
        <w:tc>
          <w:tcPr>
            <w:tcW w:w="917" w:type="dxa"/>
            <w:vAlign w:val="bottom"/>
          </w:tcPr>
          <w:p w14:paraId="6496FA28" w14:textId="1E8F68F3" w:rsidR="00F7009D" w:rsidRPr="00843F5D" w:rsidRDefault="009D6872" w:rsidP="00F7009D">
            <w:pPr>
              <w:pStyle w:val="TabellRader"/>
            </w:pPr>
            <w:r w:rsidRPr="00843F5D">
              <w:t>9 870</w:t>
            </w:r>
          </w:p>
        </w:tc>
        <w:tc>
          <w:tcPr>
            <w:tcW w:w="918" w:type="dxa"/>
            <w:vAlign w:val="bottom"/>
          </w:tcPr>
          <w:p w14:paraId="0F07CD71" w14:textId="3EA1386A" w:rsidR="00F7009D" w:rsidRPr="00843F5D" w:rsidRDefault="009D6872" w:rsidP="00F7009D">
            <w:pPr>
              <w:pStyle w:val="TabellRader"/>
            </w:pPr>
            <w:r w:rsidRPr="00843F5D">
              <w:t>12 612</w:t>
            </w:r>
          </w:p>
        </w:tc>
        <w:tc>
          <w:tcPr>
            <w:tcW w:w="918" w:type="dxa"/>
            <w:vAlign w:val="bottom"/>
          </w:tcPr>
          <w:p w14:paraId="396113A9" w14:textId="2FF59352" w:rsidR="00F7009D" w:rsidRPr="00843F5D" w:rsidRDefault="009D6872" w:rsidP="00F7009D">
            <w:pPr>
              <w:pStyle w:val="TabellRader"/>
            </w:pPr>
            <w:r w:rsidRPr="00843F5D">
              <w:t>12 270</w:t>
            </w:r>
          </w:p>
        </w:tc>
        <w:tc>
          <w:tcPr>
            <w:tcW w:w="917" w:type="dxa"/>
            <w:vAlign w:val="bottom"/>
          </w:tcPr>
          <w:p w14:paraId="5C3C094B" w14:textId="4EC4EBB2" w:rsidR="00F7009D" w:rsidRPr="00843F5D" w:rsidRDefault="009D6872" w:rsidP="00F7009D">
            <w:pPr>
              <w:pStyle w:val="TabellRader"/>
            </w:pPr>
            <w:r w:rsidRPr="00843F5D">
              <w:t>12 702</w:t>
            </w:r>
          </w:p>
        </w:tc>
        <w:tc>
          <w:tcPr>
            <w:tcW w:w="918" w:type="dxa"/>
            <w:vAlign w:val="bottom"/>
          </w:tcPr>
          <w:p w14:paraId="063D665B" w14:textId="6894B3D7" w:rsidR="00F7009D" w:rsidRPr="00843F5D" w:rsidRDefault="009D6872" w:rsidP="00F7009D">
            <w:pPr>
              <w:pStyle w:val="TabellRader"/>
            </w:pPr>
            <w:r w:rsidRPr="00843F5D">
              <w:t>12 149</w:t>
            </w:r>
          </w:p>
        </w:tc>
        <w:tc>
          <w:tcPr>
            <w:tcW w:w="918" w:type="dxa"/>
            <w:vAlign w:val="bottom"/>
          </w:tcPr>
          <w:p w14:paraId="7C8C57F1" w14:textId="1EF1F716" w:rsidR="00F7009D" w:rsidRPr="00843F5D" w:rsidRDefault="009D6872" w:rsidP="00F7009D">
            <w:pPr>
              <w:pStyle w:val="TabellRader"/>
            </w:pPr>
            <w:r w:rsidRPr="00843F5D">
              <w:t>11 854</w:t>
            </w:r>
          </w:p>
        </w:tc>
        <w:tc>
          <w:tcPr>
            <w:tcW w:w="918" w:type="dxa"/>
            <w:vAlign w:val="bottom"/>
          </w:tcPr>
          <w:p w14:paraId="2F16C32B" w14:textId="09D34B9D" w:rsidR="00F7009D" w:rsidRPr="00843F5D" w:rsidRDefault="009D6872" w:rsidP="00F7009D">
            <w:pPr>
              <w:pStyle w:val="TabellRader"/>
            </w:pPr>
            <w:r w:rsidRPr="00843F5D">
              <w:t>11 528</w:t>
            </w:r>
          </w:p>
        </w:tc>
      </w:tr>
      <w:tr w:rsidR="00F7009D" w:rsidRPr="00843F5D" w14:paraId="5A6DB158" w14:textId="77777777" w:rsidTr="00F7009D">
        <w:tc>
          <w:tcPr>
            <w:tcW w:w="405" w:type="dxa"/>
          </w:tcPr>
          <w:p w14:paraId="124C9837" w14:textId="77777777" w:rsidR="00F7009D" w:rsidRPr="00843F5D" w:rsidRDefault="009D6872" w:rsidP="00F7009D">
            <w:pPr>
              <w:pStyle w:val="TabellRader"/>
              <w:spacing w:before="20" w:line="170" w:lineRule="exact"/>
              <w:jc w:val="left"/>
            </w:pPr>
            <w:r w:rsidRPr="00843F5D">
              <w:t>9</w:t>
            </w:r>
          </w:p>
        </w:tc>
        <w:tc>
          <w:tcPr>
            <w:tcW w:w="2243" w:type="dxa"/>
            <w:vAlign w:val="bottom"/>
          </w:tcPr>
          <w:p w14:paraId="1F782B8E" w14:textId="77777777" w:rsidR="00F7009D" w:rsidRPr="00843F5D" w:rsidRDefault="009D6872" w:rsidP="00F7009D">
            <w:pPr>
              <w:pStyle w:val="TabellRader"/>
              <w:spacing w:before="20" w:line="170" w:lineRule="exact"/>
              <w:jc w:val="left"/>
            </w:pPr>
            <w:r w:rsidRPr="00843F5D">
              <w:t>Hälsovård, sjukvård och social omsorg</w:t>
            </w:r>
          </w:p>
        </w:tc>
        <w:tc>
          <w:tcPr>
            <w:tcW w:w="917" w:type="dxa"/>
            <w:vAlign w:val="bottom"/>
          </w:tcPr>
          <w:p w14:paraId="602BBB8E" w14:textId="00363EC5" w:rsidR="00F7009D" w:rsidRPr="00843F5D" w:rsidRDefault="009D6872" w:rsidP="00F7009D">
            <w:pPr>
              <w:pStyle w:val="TabellRader"/>
            </w:pPr>
            <w:r w:rsidRPr="00843F5D">
              <w:t>58 994</w:t>
            </w:r>
          </w:p>
        </w:tc>
        <w:tc>
          <w:tcPr>
            <w:tcW w:w="918" w:type="dxa"/>
            <w:vAlign w:val="bottom"/>
          </w:tcPr>
          <w:p w14:paraId="08C70FAE" w14:textId="34606FE1" w:rsidR="00F7009D" w:rsidRPr="00843F5D" w:rsidRDefault="009D6872" w:rsidP="00F7009D">
            <w:pPr>
              <w:pStyle w:val="TabellRader"/>
            </w:pPr>
            <w:r w:rsidRPr="00843F5D">
              <w:t>62 161</w:t>
            </w:r>
          </w:p>
        </w:tc>
        <w:tc>
          <w:tcPr>
            <w:tcW w:w="918" w:type="dxa"/>
            <w:vAlign w:val="bottom"/>
          </w:tcPr>
          <w:p w14:paraId="57B13890" w14:textId="072114BC" w:rsidR="00F7009D" w:rsidRPr="00843F5D" w:rsidRDefault="009D6872" w:rsidP="00F7009D">
            <w:pPr>
              <w:pStyle w:val="TabellRader"/>
            </w:pPr>
            <w:r w:rsidRPr="00843F5D">
              <w:t>62 163</w:t>
            </w:r>
          </w:p>
        </w:tc>
        <w:tc>
          <w:tcPr>
            <w:tcW w:w="917" w:type="dxa"/>
            <w:vAlign w:val="bottom"/>
          </w:tcPr>
          <w:p w14:paraId="44D3C88D" w14:textId="7B363076" w:rsidR="00F7009D" w:rsidRPr="00843F5D" w:rsidRDefault="009D6872" w:rsidP="00F7009D">
            <w:pPr>
              <w:pStyle w:val="TabellRader"/>
            </w:pPr>
            <w:r w:rsidRPr="00843F5D">
              <w:t>61 560</w:t>
            </w:r>
          </w:p>
        </w:tc>
        <w:tc>
          <w:tcPr>
            <w:tcW w:w="918" w:type="dxa"/>
            <w:vAlign w:val="bottom"/>
          </w:tcPr>
          <w:p w14:paraId="0BC193B4" w14:textId="0F95A509" w:rsidR="00F7009D" w:rsidRPr="00843F5D" w:rsidRDefault="009D6872" w:rsidP="00F7009D">
            <w:pPr>
              <w:pStyle w:val="TabellRader"/>
            </w:pPr>
            <w:r w:rsidRPr="00843F5D">
              <w:t>62 642</w:t>
            </w:r>
          </w:p>
        </w:tc>
        <w:tc>
          <w:tcPr>
            <w:tcW w:w="918" w:type="dxa"/>
            <w:vAlign w:val="bottom"/>
          </w:tcPr>
          <w:p w14:paraId="1C4C2900" w14:textId="56A64234" w:rsidR="00F7009D" w:rsidRPr="00843F5D" w:rsidRDefault="009D6872" w:rsidP="00F7009D">
            <w:pPr>
              <w:pStyle w:val="TabellRader"/>
            </w:pPr>
            <w:r w:rsidRPr="00843F5D">
              <w:t>64 050</w:t>
            </w:r>
          </w:p>
        </w:tc>
        <w:tc>
          <w:tcPr>
            <w:tcW w:w="918" w:type="dxa"/>
            <w:vAlign w:val="bottom"/>
          </w:tcPr>
          <w:p w14:paraId="30CD98DA" w14:textId="0B9F8B6E" w:rsidR="00F7009D" w:rsidRPr="00843F5D" w:rsidRDefault="009D6872" w:rsidP="00F7009D">
            <w:pPr>
              <w:pStyle w:val="TabellRader"/>
            </w:pPr>
            <w:r w:rsidRPr="00843F5D">
              <w:t>65 962</w:t>
            </w:r>
          </w:p>
        </w:tc>
      </w:tr>
      <w:tr w:rsidR="00F7009D" w:rsidRPr="00843F5D" w14:paraId="67232191" w14:textId="77777777" w:rsidTr="00F7009D">
        <w:tc>
          <w:tcPr>
            <w:tcW w:w="405" w:type="dxa"/>
          </w:tcPr>
          <w:p w14:paraId="3D39681E" w14:textId="77777777" w:rsidR="00F7009D" w:rsidRPr="00843F5D" w:rsidRDefault="009D6872" w:rsidP="00F7009D">
            <w:pPr>
              <w:pStyle w:val="TabellRader"/>
              <w:spacing w:before="20" w:line="170" w:lineRule="exact"/>
              <w:jc w:val="left"/>
            </w:pPr>
            <w:r w:rsidRPr="00843F5D">
              <w:t>10</w:t>
            </w:r>
          </w:p>
        </w:tc>
        <w:tc>
          <w:tcPr>
            <w:tcW w:w="2243" w:type="dxa"/>
            <w:vAlign w:val="bottom"/>
          </w:tcPr>
          <w:p w14:paraId="5E5C16FF" w14:textId="77777777" w:rsidR="00F7009D" w:rsidRPr="00843F5D" w:rsidRDefault="009D6872" w:rsidP="00F7009D">
            <w:pPr>
              <w:pStyle w:val="TabellRader"/>
              <w:spacing w:before="20" w:line="170" w:lineRule="exact"/>
              <w:jc w:val="left"/>
            </w:pPr>
            <w:r w:rsidRPr="00843F5D">
              <w:t>Ekonomisk trygghet vid sjukdom och funktionsnedsättning</w:t>
            </w:r>
          </w:p>
        </w:tc>
        <w:tc>
          <w:tcPr>
            <w:tcW w:w="917" w:type="dxa"/>
            <w:vAlign w:val="bottom"/>
          </w:tcPr>
          <w:p w14:paraId="0DEB1526" w14:textId="6A5AFBEC" w:rsidR="00F7009D" w:rsidRPr="00843F5D" w:rsidRDefault="009D6872" w:rsidP="00F7009D">
            <w:pPr>
              <w:pStyle w:val="TabellRader"/>
            </w:pPr>
            <w:r w:rsidRPr="00843F5D">
              <w:t>96 394</w:t>
            </w:r>
          </w:p>
        </w:tc>
        <w:tc>
          <w:tcPr>
            <w:tcW w:w="918" w:type="dxa"/>
            <w:vAlign w:val="bottom"/>
          </w:tcPr>
          <w:p w14:paraId="0E97047C" w14:textId="1B65BAD5" w:rsidR="00F7009D" w:rsidRPr="00843F5D" w:rsidRDefault="009D6872" w:rsidP="00F7009D">
            <w:pPr>
              <w:pStyle w:val="TabellRader"/>
            </w:pPr>
            <w:r w:rsidRPr="00843F5D">
              <w:t>96 520</w:t>
            </w:r>
          </w:p>
        </w:tc>
        <w:tc>
          <w:tcPr>
            <w:tcW w:w="918" w:type="dxa"/>
            <w:vAlign w:val="bottom"/>
          </w:tcPr>
          <w:p w14:paraId="5293CCEE" w14:textId="7C69FA57" w:rsidR="00F7009D" w:rsidRPr="00843F5D" w:rsidRDefault="009D6872" w:rsidP="00F7009D">
            <w:pPr>
              <w:pStyle w:val="TabellRader"/>
            </w:pPr>
            <w:r w:rsidRPr="00843F5D">
              <w:t>97 224</w:t>
            </w:r>
          </w:p>
        </w:tc>
        <w:tc>
          <w:tcPr>
            <w:tcW w:w="917" w:type="dxa"/>
            <w:vAlign w:val="bottom"/>
          </w:tcPr>
          <w:p w14:paraId="0B29B608" w14:textId="43260CBA" w:rsidR="00F7009D" w:rsidRPr="00843F5D" w:rsidRDefault="009D6872" w:rsidP="00F7009D">
            <w:pPr>
              <w:pStyle w:val="TabellRader"/>
            </w:pPr>
            <w:r w:rsidRPr="00843F5D">
              <w:t>97 498</w:t>
            </w:r>
          </w:p>
        </w:tc>
        <w:tc>
          <w:tcPr>
            <w:tcW w:w="918" w:type="dxa"/>
            <w:vAlign w:val="bottom"/>
          </w:tcPr>
          <w:p w14:paraId="5A391624" w14:textId="4644A3E5" w:rsidR="00F7009D" w:rsidRPr="00843F5D" w:rsidRDefault="009D6872" w:rsidP="00F7009D">
            <w:pPr>
              <w:pStyle w:val="TabellRader"/>
            </w:pPr>
            <w:r w:rsidRPr="00843F5D">
              <w:t>98 687</w:t>
            </w:r>
          </w:p>
        </w:tc>
        <w:tc>
          <w:tcPr>
            <w:tcW w:w="918" w:type="dxa"/>
            <w:vAlign w:val="bottom"/>
          </w:tcPr>
          <w:p w14:paraId="5B13369F" w14:textId="73AA9D99" w:rsidR="00F7009D" w:rsidRPr="00843F5D" w:rsidRDefault="009D6872" w:rsidP="00F7009D">
            <w:pPr>
              <w:pStyle w:val="TabellRader"/>
            </w:pPr>
            <w:r w:rsidRPr="00843F5D">
              <w:t>99 106</w:t>
            </w:r>
          </w:p>
        </w:tc>
        <w:tc>
          <w:tcPr>
            <w:tcW w:w="918" w:type="dxa"/>
            <w:vAlign w:val="bottom"/>
          </w:tcPr>
          <w:p w14:paraId="0B235FE9" w14:textId="33F14977" w:rsidR="00F7009D" w:rsidRPr="00843F5D" w:rsidRDefault="009D6872" w:rsidP="00F7009D">
            <w:pPr>
              <w:pStyle w:val="TabellRader"/>
            </w:pPr>
            <w:r w:rsidRPr="00843F5D">
              <w:t>99 768</w:t>
            </w:r>
          </w:p>
        </w:tc>
      </w:tr>
      <w:tr w:rsidR="00F7009D" w:rsidRPr="00843F5D" w14:paraId="411B4376" w14:textId="77777777" w:rsidTr="00F7009D">
        <w:tc>
          <w:tcPr>
            <w:tcW w:w="405" w:type="dxa"/>
            <w:vAlign w:val="bottom"/>
          </w:tcPr>
          <w:p w14:paraId="49CBB328" w14:textId="77777777" w:rsidR="00F7009D" w:rsidRPr="00843F5D" w:rsidRDefault="009D6872" w:rsidP="00F7009D">
            <w:pPr>
              <w:pStyle w:val="TabellRader"/>
              <w:spacing w:before="20" w:line="170" w:lineRule="exact"/>
              <w:jc w:val="left"/>
            </w:pPr>
            <w:r w:rsidRPr="00843F5D">
              <w:t>11</w:t>
            </w:r>
          </w:p>
        </w:tc>
        <w:tc>
          <w:tcPr>
            <w:tcW w:w="2243" w:type="dxa"/>
            <w:vAlign w:val="bottom"/>
          </w:tcPr>
          <w:p w14:paraId="26A4EC8F" w14:textId="77777777" w:rsidR="00F7009D" w:rsidRPr="00843F5D" w:rsidRDefault="009D6872" w:rsidP="00F7009D">
            <w:pPr>
              <w:pStyle w:val="TabellRader"/>
              <w:spacing w:before="20" w:line="170" w:lineRule="exact"/>
              <w:jc w:val="left"/>
            </w:pPr>
            <w:r w:rsidRPr="00843F5D">
              <w:t>Ekonomisk trygghet vid ålderdom</w:t>
            </w:r>
          </w:p>
        </w:tc>
        <w:tc>
          <w:tcPr>
            <w:tcW w:w="917" w:type="dxa"/>
            <w:vAlign w:val="bottom"/>
          </w:tcPr>
          <w:p w14:paraId="2013FA6D" w14:textId="61141B6C" w:rsidR="00F7009D" w:rsidRPr="00843F5D" w:rsidRDefault="009D6872" w:rsidP="00F7009D">
            <w:pPr>
              <w:pStyle w:val="TabellRader"/>
            </w:pPr>
            <w:r w:rsidRPr="00843F5D">
              <w:t>39 985</w:t>
            </w:r>
          </w:p>
        </w:tc>
        <w:tc>
          <w:tcPr>
            <w:tcW w:w="918" w:type="dxa"/>
            <w:vAlign w:val="bottom"/>
          </w:tcPr>
          <w:p w14:paraId="397ADE39" w14:textId="7CB23FA7" w:rsidR="00F7009D" w:rsidRPr="00843F5D" w:rsidRDefault="009D6872" w:rsidP="00F7009D">
            <w:pPr>
              <w:pStyle w:val="TabellRader"/>
            </w:pPr>
            <w:r w:rsidRPr="00843F5D">
              <w:t>39 013</w:t>
            </w:r>
          </w:p>
        </w:tc>
        <w:tc>
          <w:tcPr>
            <w:tcW w:w="918" w:type="dxa"/>
            <w:vAlign w:val="bottom"/>
          </w:tcPr>
          <w:p w14:paraId="39ABF425" w14:textId="1E41E2CC" w:rsidR="00F7009D" w:rsidRPr="00843F5D" w:rsidRDefault="009D6872" w:rsidP="00F7009D">
            <w:pPr>
              <w:pStyle w:val="TabellRader"/>
            </w:pPr>
            <w:r w:rsidRPr="00843F5D">
              <w:t>39 211</w:t>
            </w:r>
          </w:p>
        </w:tc>
        <w:tc>
          <w:tcPr>
            <w:tcW w:w="917" w:type="dxa"/>
            <w:vAlign w:val="bottom"/>
          </w:tcPr>
          <w:p w14:paraId="14C1F534" w14:textId="69D8ED39" w:rsidR="00F7009D" w:rsidRPr="00843F5D" w:rsidRDefault="009D6872" w:rsidP="00F7009D">
            <w:pPr>
              <w:pStyle w:val="TabellRader"/>
            </w:pPr>
            <w:r w:rsidRPr="00843F5D">
              <w:t>37 866</w:t>
            </w:r>
          </w:p>
        </w:tc>
        <w:tc>
          <w:tcPr>
            <w:tcW w:w="918" w:type="dxa"/>
            <w:vAlign w:val="bottom"/>
          </w:tcPr>
          <w:p w14:paraId="6FE8837C" w14:textId="3634FC92" w:rsidR="00F7009D" w:rsidRPr="00843F5D" w:rsidRDefault="009D6872" w:rsidP="00F7009D">
            <w:pPr>
              <w:pStyle w:val="TabellRader"/>
            </w:pPr>
            <w:r w:rsidRPr="00843F5D">
              <w:t>35 929</w:t>
            </w:r>
          </w:p>
        </w:tc>
        <w:tc>
          <w:tcPr>
            <w:tcW w:w="918" w:type="dxa"/>
            <w:vAlign w:val="bottom"/>
          </w:tcPr>
          <w:p w14:paraId="460923B5" w14:textId="51868678" w:rsidR="00F7009D" w:rsidRPr="00843F5D" w:rsidRDefault="009D6872" w:rsidP="00F7009D">
            <w:pPr>
              <w:pStyle w:val="TabellRader"/>
            </w:pPr>
            <w:r w:rsidRPr="00843F5D">
              <w:t>34 198</w:t>
            </w:r>
          </w:p>
        </w:tc>
        <w:tc>
          <w:tcPr>
            <w:tcW w:w="918" w:type="dxa"/>
            <w:vAlign w:val="bottom"/>
          </w:tcPr>
          <w:p w14:paraId="67ABB3BD" w14:textId="5600708E" w:rsidR="00F7009D" w:rsidRPr="00843F5D" w:rsidRDefault="009D6872" w:rsidP="00F7009D">
            <w:pPr>
              <w:pStyle w:val="TabellRader"/>
            </w:pPr>
            <w:r w:rsidRPr="00843F5D">
              <w:t>33 286</w:t>
            </w:r>
          </w:p>
        </w:tc>
      </w:tr>
      <w:tr w:rsidR="00F7009D" w:rsidRPr="00843F5D" w14:paraId="1B07D004" w14:textId="77777777" w:rsidTr="00F7009D">
        <w:tc>
          <w:tcPr>
            <w:tcW w:w="405" w:type="dxa"/>
          </w:tcPr>
          <w:p w14:paraId="4DF7CBA0" w14:textId="77777777" w:rsidR="00F7009D" w:rsidRPr="00843F5D" w:rsidRDefault="009D6872" w:rsidP="00F7009D">
            <w:pPr>
              <w:pStyle w:val="TabellRader"/>
              <w:spacing w:before="20" w:line="170" w:lineRule="exact"/>
              <w:jc w:val="left"/>
            </w:pPr>
            <w:r w:rsidRPr="00843F5D">
              <w:t>12</w:t>
            </w:r>
          </w:p>
        </w:tc>
        <w:tc>
          <w:tcPr>
            <w:tcW w:w="2243" w:type="dxa"/>
            <w:vAlign w:val="bottom"/>
          </w:tcPr>
          <w:p w14:paraId="364B9716" w14:textId="77777777" w:rsidR="00F7009D" w:rsidRPr="00843F5D" w:rsidRDefault="009D6872" w:rsidP="00F7009D">
            <w:pPr>
              <w:pStyle w:val="TabellRader"/>
              <w:spacing w:before="20" w:line="170" w:lineRule="exact"/>
              <w:jc w:val="left"/>
            </w:pPr>
            <w:r w:rsidRPr="00843F5D">
              <w:t>Ekonomisk trygghet för familjer och barn</w:t>
            </w:r>
          </w:p>
        </w:tc>
        <w:tc>
          <w:tcPr>
            <w:tcW w:w="917" w:type="dxa"/>
            <w:vAlign w:val="bottom"/>
          </w:tcPr>
          <w:p w14:paraId="0CEFF84B" w14:textId="73EF0C0C" w:rsidR="00F7009D" w:rsidRPr="00843F5D" w:rsidRDefault="009D6872" w:rsidP="00F7009D">
            <w:pPr>
              <w:pStyle w:val="TabellRader"/>
            </w:pPr>
            <w:r w:rsidRPr="00843F5D">
              <w:t>78 533</w:t>
            </w:r>
          </w:p>
        </w:tc>
        <w:tc>
          <w:tcPr>
            <w:tcW w:w="918" w:type="dxa"/>
            <w:vAlign w:val="bottom"/>
          </w:tcPr>
          <w:p w14:paraId="6D150BCB" w14:textId="15ECE9CB" w:rsidR="00F7009D" w:rsidRPr="00843F5D" w:rsidRDefault="009D6872" w:rsidP="00F7009D">
            <w:pPr>
              <w:pStyle w:val="TabellRader"/>
            </w:pPr>
            <w:r w:rsidRPr="00843F5D">
              <w:t>81 610</w:t>
            </w:r>
          </w:p>
        </w:tc>
        <w:tc>
          <w:tcPr>
            <w:tcW w:w="918" w:type="dxa"/>
            <w:vAlign w:val="bottom"/>
          </w:tcPr>
          <w:p w14:paraId="5B724D93" w14:textId="56DD2AD1" w:rsidR="00F7009D" w:rsidRPr="00843F5D" w:rsidRDefault="009D6872" w:rsidP="00F7009D">
            <w:pPr>
              <w:pStyle w:val="TabellRader"/>
            </w:pPr>
            <w:r w:rsidRPr="00843F5D">
              <w:t>81 398</w:t>
            </w:r>
          </w:p>
        </w:tc>
        <w:tc>
          <w:tcPr>
            <w:tcW w:w="917" w:type="dxa"/>
            <w:vAlign w:val="bottom"/>
          </w:tcPr>
          <w:p w14:paraId="4B16F0B8" w14:textId="5C5F116E" w:rsidR="00F7009D" w:rsidRPr="00843F5D" w:rsidRDefault="009D6872" w:rsidP="00F7009D">
            <w:pPr>
              <w:pStyle w:val="TabellRader"/>
            </w:pPr>
            <w:r w:rsidRPr="00843F5D">
              <w:t>83 652</w:t>
            </w:r>
          </w:p>
        </w:tc>
        <w:tc>
          <w:tcPr>
            <w:tcW w:w="918" w:type="dxa"/>
            <w:vAlign w:val="bottom"/>
          </w:tcPr>
          <w:p w14:paraId="4A1DA766" w14:textId="3896969F" w:rsidR="00F7009D" w:rsidRPr="00843F5D" w:rsidRDefault="009D6872" w:rsidP="00F7009D">
            <w:pPr>
              <w:pStyle w:val="TabellRader"/>
            </w:pPr>
            <w:r w:rsidRPr="00843F5D">
              <w:t>86 389</w:t>
            </w:r>
          </w:p>
        </w:tc>
        <w:tc>
          <w:tcPr>
            <w:tcW w:w="918" w:type="dxa"/>
            <w:vAlign w:val="bottom"/>
          </w:tcPr>
          <w:p w14:paraId="6EABC4C0" w14:textId="6F2138FA" w:rsidR="00F7009D" w:rsidRPr="00843F5D" w:rsidRDefault="009D6872" w:rsidP="00F7009D">
            <w:pPr>
              <w:pStyle w:val="TabellRader"/>
            </w:pPr>
            <w:r w:rsidRPr="00843F5D">
              <w:t>89 349</w:t>
            </w:r>
          </w:p>
        </w:tc>
        <w:tc>
          <w:tcPr>
            <w:tcW w:w="918" w:type="dxa"/>
            <w:vAlign w:val="bottom"/>
          </w:tcPr>
          <w:p w14:paraId="4EA7EBA4" w14:textId="059197F0" w:rsidR="00F7009D" w:rsidRPr="00843F5D" w:rsidRDefault="009D6872" w:rsidP="00F7009D">
            <w:pPr>
              <w:pStyle w:val="TabellRader"/>
            </w:pPr>
            <w:r w:rsidRPr="00843F5D">
              <w:t>91 901</w:t>
            </w:r>
          </w:p>
        </w:tc>
      </w:tr>
      <w:tr w:rsidR="00F7009D" w:rsidRPr="00843F5D" w14:paraId="10086405" w14:textId="77777777" w:rsidTr="00F7009D">
        <w:tc>
          <w:tcPr>
            <w:tcW w:w="405" w:type="dxa"/>
            <w:vAlign w:val="bottom"/>
          </w:tcPr>
          <w:p w14:paraId="15C3F057" w14:textId="77777777" w:rsidR="00F7009D" w:rsidRPr="00843F5D" w:rsidRDefault="009D6872" w:rsidP="00F7009D">
            <w:pPr>
              <w:pStyle w:val="TabellRader"/>
              <w:spacing w:before="20" w:line="170" w:lineRule="exact"/>
              <w:jc w:val="left"/>
            </w:pPr>
            <w:r w:rsidRPr="00843F5D">
              <w:t>13</w:t>
            </w:r>
          </w:p>
        </w:tc>
        <w:tc>
          <w:tcPr>
            <w:tcW w:w="2243" w:type="dxa"/>
            <w:vAlign w:val="bottom"/>
          </w:tcPr>
          <w:p w14:paraId="18E7E6A4" w14:textId="77777777" w:rsidR="00F7009D" w:rsidRPr="00843F5D" w:rsidRDefault="009D6872" w:rsidP="00F7009D">
            <w:pPr>
              <w:pStyle w:val="TabellRader"/>
              <w:spacing w:before="20" w:line="170" w:lineRule="exact"/>
              <w:jc w:val="left"/>
            </w:pPr>
            <w:r w:rsidRPr="00843F5D">
              <w:t>Integration och jämställdhet</w:t>
            </w:r>
          </w:p>
        </w:tc>
        <w:tc>
          <w:tcPr>
            <w:tcW w:w="917" w:type="dxa"/>
            <w:vAlign w:val="bottom"/>
          </w:tcPr>
          <w:p w14:paraId="1387DB6D" w14:textId="37485A0C" w:rsidR="00F7009D" w:rsidRPr="00843F5D" w:rsidRDefault="009D6872" w:rsidP="00F7009D">
            <w:pPr>
              <w:pStyle w:val="TabellRader"/>
            </w:pPr>
            <w:r w:rsidRPr="00843F5D">
              <w:t>8 836</w:t>
            </w:r>
          </w:p>
        </w:tc>
        <w:tc>
          <w:tcPr>
            <w:tcW w:w="918" w:type="dxa"/>
            <w:vAlign w:val="bottom"/>
          </w:tcPr>
          <w:p w14:paraId="5DF9A0C3" w14:textId="11ECE97D" w:rsidR="00F7009D" w:rsidRPr="00843F5D" w:rsidRDefault="009D6872" w:rsidP="00F7009D">
            <w:pPr>
              <w:pStyle w:val="TabellRader"/>
            </w:pPr>
            <w:r w:rsidRPr="00843F5D">
              <w:t>12 462</w:t>
            </w:r>
          </w:p>
        </w:tc>
        <w:tc>
          <w:tcPr>
            <w:tcW w:w="918" w:type="dxa"/>
            <w:vAlign w:val="bottom"/>
          </w:tcPr>
          <w:p w14:paraId="4C995392" w14:textId="75BB91AE" w:rsidR="00F7009D" w:rsidRPr="00843F5D" w:rsidRDefault="009D6872" w:rsidP="00F7009D">
            <w:pPr>
              <w:pStyle w:val="TabellRader"/>
            </w:pPr>
            <w:r w:rsidRPr="00843F5D">
              <w:t>13 256</w:t>
            </w:r>
          </w:p>
        </w:tc>
        <w:tc>
          <w:tcPr>
            <w:tcW w:w="917" w:type="dxa"/>
            <w:vAlign w:val="bottom"/>
          </w:tcPr>
          <w:p w14:paraId="3127F61C" w14:textId="5DD73B3D" w:rsidR="00F7009D" w:rsidRPr="00843F5D" w:rsidRDefault="009D6872" w:rsidP="00F7009D">
            <w:pPr>
              <w:pStyle w:val="TabellRader"/>
            </w:pPr>
            <w:r w:rsidRPr="00843F5D">
              <w:t>15 869</w:t>
            </w:r>
          </w:p>
        </w:tc>
        <w:tc>
          <w:tcPr>
            <w:tcW w:w="918" w:type="dxa"/>
            <w:vAlign w:val="bottom"/>
          </w:tcPr>
          <w:p w14:paraId="6519637D" w14:textId="4F1F4C9C" w:rsidR="00F7009D" w:rsidRPr="00843F5D" w:rsidRDefault="009D6872" w:rsidP="00F7009D">
            <w:pPr>
              <w:pStyle w:val="TabellRader"/>
            </w:pPr>
            <w:r w:rsidRPr="00843F5D">
              <w:t>17 045</w:t>
            </w:r>
          </w:p>
        </w:tc>
        <w:tc>
          <w:tcPr>
            <w:tcW w:w="918" w:type="dxa"/>
            <w:vAlign w:val="bottom"/>
          </w:tcPr>
          <w:p w14:paraId="1A0AB204" w14:textId="4A06A98F" w:rsidR="00F7009D" w:rsidRPr="00843F5D" w:rsidRDefault="009D6872" w:rsidP="00F7009D">
            <w:pPr>
              <w:pStyle w:val="TabellRader"/>
            </w:pPr>
            <w:r w:rsidRPr="00843F5D">
              <w:t>16 739</w:t>
            </w:r>
          </w:p>
        </w:tc>
        <w:tc>
          <w:tcPr>
            <w:tcW w:w="918" w:type="dxa"/>
            <w:vAlign w:val="bottom"/>
          </w:tcPr>
          <w:p w14:paraId="275C03BE" w14:textId="2E39D248" w:rsidR="00F7009D" w:rsidRPr="00843F5D" w:rsidRDefault="009D6872" w:rsidP="00F7009D">
            <w:pPr>
              <w:pStyle w:val="TabellRader"/>
            </w:pPr>
            <w:r w:rsidRPr="00843F5D">
              <w:t>15 307</w:t>
            </w:r>
          </w:p>
        </w:tc>
      </w:tr>
      <w:tr w:rsidR="00F7009D" w:rsidRPr="00843F5D" w14:paraId="51265F00" w14:textId="77777777" w:rsidTr="00F7009D">
        <w:tc>
          <w:tcPr>
            <w:tcW w:w="405" w:type="dxa"/>
            <w:vAlign w:val="bottom"/>
          </w:tcPr>
          <w:p w14:paraId="2CF1DF0C" w14:textId="77777777" w:rsidR="00F7009D" w:rsidRPr="00843F5D" w:rsidRDefault="009D6872" w:rsidP="00F7009D">
            <w:pPr>
              <w:pStyle w:val="TabellRader"/>
              <w:spacing w:before="20" w:line="170" w:lineRule="exact"/>
              <w:jc w:val="left"/>
            </w:pPr>
            <w:r w:rsidRPr="00843F5D">
              <w:t>14</w:t>
            </w:r>
          </w:p>
        </w:tc>
        <w:tc>
          <w:tcPr>
            <w:tcW w:w="2243" w:type="dxa"/>
            <w:vAlign w:val="bottom"/>
          </w:tcPr>
          <w:p w14:paraId="560690EC" w14:textId="77777777" w:rsidR="00F7009D" w:rsidRPr="00843F5D" w:rsidRDefault="009D6872" w:rsidP="00F7009D">
            <w:pPr>
              <w:pStyle w:val="TabellRader"/>
              <w:spacing w:before="20" w:line="170" w:lineRule="exact"/>
              <w:jc w:val="left"/>
            </w:pPr>
            <w:r w:rsidRPr="00843F5D">
              <w:t>Arbetsmarknad och arbetsliv</w:t>
            </w:r>
          </w:p>
        </w:tc>
        <w:tc>
          <w:tcPr>
            <w:tcW w:w="917" w:type="dxa"/>
            <w:vAlign w:val="bottom"/>
          </w:tcPr>
          <w:p w14:paraId="54F2851A" w14:textId="1AA54CC4" w:rsidR="00F7009D" w:rsidRPr="00843F5D" w:rsidRDefault="009D6872" w:rsidP="00F7009D">
            <w:pPr>
              <w:pStyle w:val="TabellRader"/>
            </w:pPr>
            <w:r w:rsidRPr="00843F5D">
              <w:t>69 721</w:t>
            </w:r>
          </w:p>
        </w:tc>
        <w:tc>
          <w:tcPr>
            <w:tcW w:w="918" w:type="dxa"/>
            <w:vAlign w:val="bottom"/>
          </w:tcPr>
          <w:p w14:paraId="76E90857" w14:textId="6178D573" w:rsidR="00F7009D" w:rsidRPr="00843F5D" w:rsidRDefault="009D6872" w:rsidP="00F7009D">
            <w:pPr>
              <w:pStyle w:val="TabellRader"/>
            </w:pPr>
            <w:r w:rsidRPr="00843F5D">
              <w:t>70 375</w:t>
            </w:r>
          </w:p>
        </w:tc>
        <w:tc>
          <w:tcPr>
            <w:tcW w:w="918" w:type="dxa"/>
            <w:vAlign w:val="bottom"/>
          </w:tcPr>
          <w:p w14:paraId="64F1DFE6" w14:textId="170DBD85" w:rsidR="00F7009D" w:rsidRPr="00843F5D" w:rsidRDefault="009D6872" w:rsidP="00F7009D">
            <w:pPr>
              <w:pStyle w:val="TabellRader"/>
            </w:pPr>
            <w:r w:rsidRPr="00843F5D">
              <w:t>69 570</w:t>
            </w:r>
          </w:p>
        </w:tc>
        <w:tc>
          <w:tcPr>
            <w:tcW w:w="917" w:type="dxa"/>
            <w:vAlign w:val="bottom"/>
          </w:tcPr>
          <w:p w14:paraId="2E2762C8" w14:textId="0DF66E2A" w:rsidR="00F7009D" w:rsidRPr="00843F5D" w:rsidRDefault="009D6872" w:rsidP="00F7009D">
            <w:pPr>
              <w:pStyle w:val="TabellRader"/>
            </w:pPr>
            <w:r w:rsidRPr="00843F5D">
              <w:t>66 277</w:t>
            </w:r>
          </w:p>
        </w:tc>
        <w:tc>
          <w:tcPr>
            <w:tcW w:w="918" w:type="dxa"/>
            <w:vAlign w:val="bottom"/>
          </w:tcPr>
          <w:p w14:paraId="38055F89" w14:textId="3BCE9273" w:rsidR="00F7009D" w:rsidRPr="00843F5D" w:rsidRDefault="009D6872" w:rsidP="00F7009D">
            <w:pPr>
              <w:pStyle w:val="TabellRader"/>
            </w:pPr>
            <w:r w:rsidRPr="00843F5D">
              <w:t>63 506</w:t>
            </w:r>
          </w:p>
        </w:tc>
        <w:tc>
          <w:tcPr>
            <w:tcW w:w="918" w:type="dxa"/>
            <w:vAlign w:val="bottom"/>
          </w:tcPr>
          <w:p w14:paraId="412ECC2F" w14:textId="51BA7B9A" w:rsidR="00F7009D" w:rsidRPr="00843F5D" w:rsidRDefault="009D6872" w:rsidP="00F7009D">
            <w:pPr>
              <w:pStyle w:val="TabellRader"/>
            </w:pPr>
            <w:r w:rsidRPr="00843F5D">
              <w:t>63 253</w:t>
            </w:r>
          </w:p>
        </w:tc>
        <w:tc>
          <w:tcPr>
            <w:tcW w:w="918" w:type="dxa"/>
            <w:vAlign w:val="bottom"/>
          </w:tcPr>
          <w:p w14:paraId="3B5BF081" w14:textId="6D2BF3D2" w:rsidR="00F7009D" w:rsidRPr="00843F5D" w:rsidRDefault="009D6872" w:rsidP="00F7009D">
            <w:pPr>
              <w:pStyle w:val="TabellRader"/>
            </w:pPr>
            <w:r w:rsidRPr="00843F5D">
              <w:t>63 320</w:t>
            </w:r>
          </w:p>
        </w:tc>
      </w:tr>
      <w:tr w:rsidR="00F7009D" w:rsidRPr="00843F5D" w14:paraId="63F97CF6" w14:textId="77777777" w:rsidTr="00F7009D">
        <w:tc>
          <w:tcPr>
            <w:tcW w:w="405" w:type="dxa"/>
            <w:vAlign w:val="bottom"/>
          </w:tcPr>
          <w:p w14:paraId="4817708C" w14:textId="77777777" w:rsidR="00F7009D" w:rsidRPr="00843F5D" w:rsidRDefault="009D6872" w:rsidP="00F7009D">
            <w:pPr>
              <w:pStyle w:val="TabellRader"/>
              <w:spacing w:before="20" w:line="170" w:lineRule="exact"/>
              <w:jc w:val="left"/>
            </w:pPr>
            <w:r w:rsidRPr="00843F5D">
              <w:t>15</w:t>
            </w:r>
          </w:p>
        </w:tc>
        <w:tc>
          <w:tcPr>
            <w:tcW w:w="2243" w:type="dxa"/>
            <w:vAlign w:val="bottom"/>
          </w:tcPr>
          <w:p w14:paraId="464573C4" w14:textId="77777777" w:rsidR="00F7009D" w:rsidRPr="00843F5D" w:rsidRDefault="009D6872" w:rsidP="00F7009D">
            <w:pPr>
              <w:pStyle w:val="TabellRader"/>
              <w:spacing w:before="20" w:line="170" w:lineRule="exact"/>
              <w:jc w:val="left"/>
            </w:pPr>
            <w:r w:rsidRPr="00843F5D">
              <w:t>Studiestöd</w:t>
            </w:r>
          </w:p>
        </w:tc>
        <w:tc>
          <w:tcPr>
            <w:tcW w:w="917" w:type="dxa"/>
            <w:vAlign w:val="bottom"/>
          </w:tcPr>
          <w:p w14:paraId="7176F5ED" w14:textId="0B3F53AE" w:rsidR="00F7009D" w:rsidRPr="00843F5D" w:rsidRDefault="009D6872" w:rsidP="00F7009D">
            <w:pPr>
              <w:pStyle w:val="TabellRader"/>
            </w:pPr>
            <w:r w:rsidRPr="00843F5D">
              <w:t>20 567</w:t>
            </w:r>
          </w:p>
        </w:tc>
        <w:tc>
          <w:tcPr>
            <w:tcW w:w="918" w:type="dxa"/>
            <w:vAlign w:val="bottom"/>
          </w:tcPr>
          <w:p w14:paraId="7BC56920" w14:textId="3A83B76A" w:rsidR="00F7009D" w:rsidRPr="00843F5D" w:rsidRDefault="009D6872" w:rsidP="00F7009D">
            <w:pPr>
              <w:pStyle w:val="TabellRader"/>
            </w:pPr>
            <w:r w:rsidRPr="00843F5D">
              <w:t>21 005</w:t>
            </w:r>
          </w:p>
        </w:tc>
        <w:tc>
          <w:tcPr>
            <w:tcW w:w="918" w:type="dxa"/>
            <w:vAlign w:val="bottom"/>
          </w:tcPr>
          <w:p w14:paraId="5F5EDD58" w14:textId="6ECD5BF6" w:rsidR="00F7009D" w:rsidRPr="00843F5D" w:rsidRDefault="009D6872" w:rsidP="00F7009D">
            <w:pPr>
              <w:pStyle w:val="TabellRader"/>
            </w:pPr>
            <w:r w:rsidRPr="00843F5D">
              <w:t>19 690</w:t>
            </w:r>
          </w:p>
        </w:tc>
        <w:tc>
          <w:tcPr>
            <w:tcW w:w="917" w:type="dxa"/>
            <w:vAlign w:val="bottom"/>
          </w:tcPr>
          <w:p w14:paraId="555E6863" w14:textId="61DE6134" w:rsidR="00F7009D" w:rsidRPr="00843F5D" w:rsidRDefault="009D6872" w:rsidP="00F7009D">
            <w:pPr>
              <w:pStyle w:val="TabellRader"/>
            </w:pPr>
            <w:r w:rsidRPr="00843F5D">
              <w:t>18 636</w:t>
            </w:r>
          </w:p>
        </w:tc>
        <w:tc>
          <w:tcPr>
            <w:tcW w:w="918" w:type="dxa"/>
            <w:vAlign w:val="bottom"/>
          </w:tcPr>
          <w:p w14:paraId="21D77BA1" w14:textId="683A1D74" w:rsidR="00F7009D" w:rsidRPr="00843F5D" w:rsidRDefault="009D6872" w:rsidP="00F7009D">
            <w:pPr>
              <w:pStyle w:val="TabellRader"/>
            </w:pPr>
            <w:r w:rsidRPr="00843F5D">
              <w:t>18 254</w:t>
            </w:r>
          </w:p>
        </w:tc>
        <w:tc>
          <w:tcPr>
            <w:tcW w:w="918" w:type="dxa"/>
            <w:vAlign w:val="bottom"/>
          </w:tcPr>
          <w:p w14:paraId="62AE84E9" w14:textId="5657D08C" w:rsidR="00F7009D" w:rsidRPr="00843F5D" w:rsidRDefault="009D6872" w:rsidP="00F7009D">
            <w:pPr>
              <w:pStyle w:val="TabellRader"/>
            </w:pPr>
            <w:r w:rsidRPr="00843F5D">
              <w:t>18 522</w:t>
            </w:r>
          </w:p>
        </w:tc>
        <w:tc>
          <w:tcPr>
            <w:tcW w:w="918" w:type="dxa"/>
            <w:vAlign w:val="bottom"/>
          </w:tcPr>
          <w:p w14:paraId="5C2DCC0A" w14:textId="4C940B61" w:rsidR="00F7009D" w:rsidRPr="00843F5D" w:rsidRDefault="009D6872" w:rsidP="00F7009D">
            <w:pPr>
              <w:pStyle w:val="TabellRader"/>
            </w:pPr>
            <w:r w:rsidRPr="00843F5D">
              <w:t>19 309</w:t>
            </w:r>
          </w:p>
        </w:tc>
      </w:tr>
      <w:tr w:rsidR="00F7009D" w:rsidRPr="00843F5D" w14:paraId="09107D40" w14:textId="77777777" w:rsidTr="00F7009D">
        <w:tc>
          <w:tcPr>
            <w:tcW w:w="405" w:type="dxa"/>
          </w:tcPr>
          <w:p w14:paraId="753BE7B2" w14:textId="77777777" w:rsidR="00F7009D" w:rsidRPr="00843F5D" w:rsidRDefault="009D6872" w:rsidP="00F7009D">
            <w:pPr>
              <w:pStyle w:val="TabellRader"/>
              <w:spacing w:before="20" w:line="170" w:lineRule="exact"/>
              <w:jc w:val="left"/>
            </w:pPr>
            <w:r w:rsidRPr="00843F5D">
              <w:t>16</w:t>
            </w:r>
          </w:p>
        </w:tc>
        <w:tc>
          <w:tcPr>
            <w:tcW w:w="2243" w:type="dxa"/>
            <w:vAlign w:val="bottom"/>
          </w:tcPr>
          <w:p w14:paraId="16347AF2" w14:textId="77777777" w:rsidR="00F7009D" w:rsidRPr="00843F5D" w:rsidRDefault="009D6872" w:rsidP="00F7009D">
            <w:pPr>
              <w:pStyle w:val="TabellRader"/>
              <w:spacing w:before="20" w:line="170" w:lineRule="exact"/>
              <w:jc w:val="left"/>
            </w:pPr>
            <w:r w:rsidRPr="00843F5D">
              <w:t>Utbildning och universitets</w:t>
            </w:r>
            <w:r w:rsidRPr="00843F5D">
              <w:softHyphen/>
              <w:t>forskning</w:t>
            </w:r>
          </w:p>
        </w:tc>
        <w:tc>
          <w:tcPr>
            <w:tcW w:w="917" w:type="dxa"/>
            <w:vAlign w:val="bottom"/>
          </w:tcPr>
          <w:p w14:paraId="765D6350" w14:textId="25A066FC" w:rsidR="00F7009D" w:rsidRPr="00843F5D" w:rsidRDefault="009D6872" w:rsidP="00F7009D">
            <w:pPr>
              <w:pStyle w:val="TabellRader"/>
            </w:pPr>
            <w:r w:rsidRPr="00843F5D">
              <w:t>56 484</w:t>
            </w:r>
          </w:p>
        </w:tc>
        <w:tc>
          <w:tcPr>
            <w:tcW w:w="918" w:type="dxa"/>
            <w:vAlign w:val="bottom"/>
          </w:tcPr>
          <w:p w14:paraId="77B7E640" w14:textId="0FB48A85" w:rsidR="00F7009D" w:rsidRPr="00843F5D" w:rsidRDefault="009D6872" w:rsidP="00F7009D">
            <w:pPr>
              <w:pStyle w:val="TabellRader"/>
            </w:pPr>
            <w:r w:rsidRPr="00843F5D">
              <w:t>60 116</w:t>
            </w:r>
          </w:p>
        </w:tc>
        <w:tc>
          <w:tcPr>
            <w:tcW w:w="918" w:type="dxa"/>
            <w:vAlign w:val="bottom"/>
          </w:tcPr>
          <w:p w14:paraId="65091E8F" w14:textId="63C48673" w:rsidR="00F7009D" w:rsidRPr="00843F5D" w:rsidRDefault="009D6872" w:rsidP="00F7009D">
            <w:pPr>
              <w:pStyle w:val="TabellRader"/>
            </w:pPr>
            <w:r w:rsidRPr="00843F5D">
              <w:t>59 509</w:t>
            </w:r>
          </w:p>
        </w:tc>
        <w:tc>
          <w:tcPr>
            <w:tcW w:w="917" w:type="dxa"/>
            <w:vAlign w:val="bottom"/>
          </w:tcPr>
          <w:p w14:paraId="29E630C9" w14:textId="54A47C76" w:rsidR="00F7009D" w:rsidRPr="00843F5D" w:rsidRDefault="009D6872" w:rsidP="00F7009D">
            <w:pPr>
              <w:pStyle w:val="TabellRader"/>
            </w:pPr>
            <w:r w:rsidRPr="00843F5D">
              <w:t>59 876</w:t>
            </w:r>
          </w:p>
        </w:tc>
        <w:tc>
          <w:tcPr>
            <w:tcW w:w="918" w:type="dxa"/>
            <w:vAlign w:val="bottom"/>
          </w:tcPr>
          <w:p w14:paraId="7EEA6AE1" w14:textId="6A4285D5" w:rsidR="00F7009D" w:rsidRPr="00843F5D" w:rsidRDefault="009D6872" w:rsidP="00F7009D">
            <w:pPr>
              <w:pStyle w:val="TabellRader"/>
            </w:pPr>
            <w:r w:rsidRPr="00843F5D">
              <w:t>60 410</w:t>
            </w:r>
          </w:p>
        </w:tc>
        <w:tc>
          <w:tcPr>
            <w:tcW w:w="918" w:type="dxa"/>
            <w:vAlign w:val="bottom"/>
          </w:tcPr>
          <w:p w14:paraId="02132E1B" w14:textId="67A2D5C0" w:rsidR="00F7009D" w:rsidRPr="00843F5D" w:rsidRDefault="009D6872" w:rsidP="00F7009D">
            <w:pPr>
              <w:pStyle w:val="TabellRader"/>
            </w:pPr>
            <w:r w:rsidRPr="00843F5D">
              <w:t>60 783</w:t>
            </w:r>
          </w:p>
        </w:tc>
        <w:tc>
          <w:tcPr>
            <w:tcW w:w="918" w:type="dxa"/>
            <w:vAlign w:val="bottom"/>
          </w:tcPr>
          <w:p w14:paraId="34DC78BB" w14:textId="2CDBBA25" w:rsidR="00F7009D" w:rsidRPr="00843F5D" w:rsidRDefault="009D6872" w:rsidP="00F7009D">
            <w:pPr>
              <w:pStyle w:val="TabellRader"/>
            </w:pPr>
            <w:r w:rsidRPr="00843F5D">
              <w:t>62 077</w:t>
            </w:r>
          </w:p>
        </w:tc>
      </w:tr>
      <w:tr w:rsidR="00F7009D" w:rsidRPr="00843F5D" w14:paraId="0BDFF473" w14:textId="77777777" w:rsidTr="00F7009D">
        <w:tc>
          <w:tcPr>
            <w:tcW w:w="405" w:type="dxa"/>
          </w:tcPr>
          <w:p w14:paraId="58A1A62A" w14:textId="77777777" w:rsidR="00F7009D" w:rsidRPr="00843F5D" w:rsidRDefault="009D6872" w:rsidP="00F7009D">
            <w:pPr>
              <w:pStyle w:val="TabellRader"/>
              <w:spacing w:before="20" w:line="170" w:lineRule="exact"/>
              <w:jc w:val="left"/>
            </w:pPr>
            <w:r w:rsidRPr="00843F5D">
              <w:t>17</w:t>
            </w:r>
          </w:p>
        </w:tc>
        <w:tc>
          <w:tcPr>
            <w:tcW w:w="2243" w:type="dxa"/>
            <w:vAlign w:val="bottom"/>
          </w:tcPr>
          <w:p w14:paraId="4C706FA6" w14:textId="77777777" w:rsidR="00F7009D" w:rsidRPr="00843F5D" w:rsidRDefault="009D6872" w:rsidP="00F7009D">
            <w:pPr>
              <w:pStyle w:val="TabellRader"/>
              <w:spacing w:before="20" w:line="170" w:lineRule="exact"/>
              <w:jc w:val="left"/>
            </w:pPr>
            <w:r w:rsidRPr="00843F5D">
              <w:t>Kultur, medier, trossamfund och fritid</w:t>
            </w:r>
          </w:p>
        </w:tc>
        <w:tc>
          <w:tcPr>
            <w:tcW w:w="917" w:type="dxa"/>
            <w:vAlign w:val="bottom"/>
          </w:tcPr>
          <w:p w14:paraId="10781DB5" w14:textId="5DBBCEF4" w:rsidR="00F7009D" w:rsidRPr="00843F5D" w:rsidRDefault="009D6872" w:rsidP="00F7009D">
            <w:pPr>
              <w:pStyle w:val="TabellRader"/>
            </w:pPr>
            <w:r w:rsidRPr="00843F5D">
              <w:t>12 730</w:t>
            </w:r>
          </w:p>
        </w:tc>
        <w:tc>
          <w:tcPr>
            <w:tcW w:w="918" w:type="dxa"/>
            <w:vAlign w:val="bottom"/>
          </w:tcPr>
          <w:p w14:paraId="6B185988" w14:textId="46DA5801" w:rsidR="00F7009D" w:rsidRPr="00843F5D" w:rsidRDefault="009D6872" w:rsidP="00F7009D">
            <w:pPr>
              <w:pStyle w:val="TabellRader"/>
            </w:pPr>
            <w:r w:rsidRPr="00843F5D">
              <w:t>12 880</w:t>
            </w:r>
          </w:p>
        </w:tc>
        <w:tc>
          <w:tcPr>
            <w:tcW w:w="918" w:type="dxa"/>
            <w:vAlign w:val="bottom"/>
          </w:tcPr>
          <w:p w14:paraId="202F99C3" w14:textId="5BEC5544" w:rsidR="00F7009D" w:rsidRPr="00843F5D" w:rsidRDefault="009D6872" w:rsidP="00F7009D">
            <w:pPr>
              <w:pStyle w:val="TabellRader"/>
            </w:pPr>
            <w:r w:rsidRPr="00843F5D">
              <w:t>12 740</w:t>
            </w:r>
          </w:p>
        </w:tc>
        <w:tc>
          <w:tcPr>
            <w:tcW w:w="917" w:type="dxa"/>
            <w:vAlign w:val="bottom"/>
          </w:tcPr>
          <w:p w14:paraId="5D2AA222" w14:textId="704085AF" w:rsidR="00F7009D" w:rsidRPr="00843F5D" w:rsidRDefault="009D6872" w:rsidP="00F7009D">
            <w:pPr>
              <w:pStyle w:val="TabellRader"/>
            </w:pPr>
            <w:r w:rsidRPr="00843F5D">
              <w:t>12 802</w:t>
            </w:r>
          </w:p>
        </w:tc>
        <w:tc>
          <w:tcPr>
            <w:tcW w:w="918" w:type="dxa"/>
            <w:vAlign w:val="bottom"/>
          </w:tcPr>
          <w:p w14:paraId="479AD974" w14:textId="47612C94" w:rsidR="00F7009D" w:rsidRPr="00843F5D" w:rsidRDefault="009D6872" w:rsidP="00F7009D">
            <w:pPr>
              <w:pStyle w:val="TabellRader"/>
            </w:pPr>
            <w:r w:rsidRPr="00843F5D">
              <w:t>12 897</w:t>
            </w:r>
          </w:p>
        </w:tc>
        <w:tc>
          <w:tcPr>
            <w:tcW w:w="918" w:type="dxa"/>
            <w:vAlign w:val="bottom"/>
          </w:tcPr>
          <w:p w14:paraId="1A950E96" w14:textId="47BD56D3" w:rsidR="00F7009D" w:rsidRPr="00843F5D" w:rsidRDefault="009D6872" w:rsidP="00F7009D">
            <w:pPr>
              <w:pStyle w:val="TabellRader"/>
            </w:pPr>
            <w:r w:rsidRPr="00843F5D">
              <w:t>13 040</w:t>
            </w:r>
          </w:p>
        </w:tc>
        <w:tc>
          <w:tcPr>
            <w:tcW w:w="918" w:type="dxa"/>
            <w:vAlign w:val="bottom"/>
          </w:tcPr>
          <w:p w14:paraId="635D42FE" w14:textId="599CD8B0" w:rsidR="00F7009D" w:rsidRPr="00843F5D" w:rsidRDefault="009D6872" w:rsidP="00F7009D">
            <w:pPr>
              <w:pStyle w:val="TabellRader"/>
            </w:pPr>
            <w:r w:rsidRPr="00843F5D">
              <w:t>13 273</w:t>
            </w:r>
          </w:p>
        </w:tc>
      </w:tr>
      <w:tr w:rsidR="00F7009D" w:rsidRPr="00843F5D" w14:paraId="4EF12D12" w14:textId="77777777" w:rsidTr="00F7009D">
        <w:tc>
          <w:tcPr>
            <w:tcW w:w="405" w:type="dxa"/>
          </w:tcPr>
          <w:p w14:paraId="29B1A204" w14:textId="77777777" w:rsidR="00F7009D" w:rsidRPr="00843F5D" w:rsidRDefault="009D6872" w:rsidP="00F7009D">
            <w:pPr>
              <w:pStyle w:val="TabellRader"/>
              <w:spacing w:before="20" w:line="170" w:lineRule="exact"/>
              <w:jc w:val="left"/>
            </w:pPr>
            <w:r w:rsidRPr="00843F5D">
              <w:t>18</w:t>
            </w:r>
          </w:p>
        </w:tc>
        <w:tc>
          <w:tcPr>
            <w:tcW w:w="2243" w:type="dxa"/>
            <w:tcMar>
              <w:top w:w="0" w:type="dxa"/>
              <w:left w:w="108" w:type="dxa"/>
              <w:bottom w:w="0" w:type="dxa"/>
              <w:right w:w="28" w:type="dxa"/>
            </w:tcMar>
            <w:vAlign w:val="bottom"/>
          </w:tcPr>
          <w:p w14:paraId="1EA13CCF" w14:textId="1C27788D" w:rsidR="00F7009D" w:rsidRPr="00843F5D" w:rsidRDefault="009D6872" w:rsidP="00F7009D">
            <w:pPr>
              <w:pStyle w:val="TabellRader"/>
              <w:spacing w:before="20" w:line="170" w:lineRule="exact"/>
              <w:jc w:val="left"/>
            </w:pPr>
            <w:r w:rsidRPr="00843F5D">
              <w:t>Samhällsplanering, bostads</w:t>
            </w:r>
            <w:r w:rsidRPr="00843F5D">
              <w:softHyphen/>
              <w:t xml:space="preserve">försörjning, byggande samt </w:t>
            </w:r>
            <w:r>
              <w:t>konsument</w:t>
            </w:r>
            <w:r w:rsidRPr="00843F5D">
              <w:t>politik</w:t>
            </w:r>
          </w:p>
        </w:tc>
        <w:tc>
          <w:tcPr>
            <w:tcW w:w="917" w:type="dxa"/>
            <w:vAlign w:val="bottom"/>
          </w:tcPr>
          <w:p w14:paraId="2AA6A45F" w14:textId="1A83B0B5" w:rsidR="00F7009D" w:rsidRPr="00843F5D" w:rsidRDefault="009D6872" w:rsidP="00F7009D">
            <w:pPr>
              <w:pStyle w:val="TabellRader"/>
            </w:pPr>
            <w:r w:rsidRPr="00843F5D">
              <w:t>999</w:t>
            </w:r>
          </w:p>
        </w:tc>
        <w:tc>
          <w:tcPr>
            <w:tcW w:w="918" w:type="dxa"/>
            <w:vAlign w:val="bottom"/>
          </w:tcPr>
          <w:p w14:paraId="55FC9BD0" w14:textId="40A6CCE5" w:rsidR="00F7009D" w:rsidRPr="00843F5D" w:rsidRDefault="009D6872" w:rsidP="00F7009D">
            <w:pPr>
              <w:pStyle w:val="TabellRader"/>
            </w:pPr>
            <w:r w:rsidRPr="00843F5D">
              <w:t>1 230</w:t>
            </w:r>
          </w:p>
        </w:tc>
        <w:tc>
          <w:tcPr>
            <w:tcW w:w="918" w:type="dxa"/>
            <w:vAlign w:val="bottom"/>
          </w:tcPr>
          <w:p w14:paraId="56F26975" w14:textId="13FA340D" w:rsidR="00F7009D" w:rsidRPr="00843F5D" w:rsidRDefault="009D6872" w:rsidP="00F7009D">
            <w:pPr>
              <w:pStyle w:val="TabellRader"/>
            </w:pPr>
            <w:r w:rsidRPr="00843F5D">
              <w:t>1 116</w:t>
            </w:r>
          </w:p>
        </w:tc>
        <w:tc>
          <w:tcPr>
            <w:tcW w:w="917" w:type="dxa"/>
            <w:vAlign w:val="bottom"/>
          </w:tcPr>
          <w:p w14:paraId="2CC480C0" w14:textId="517F8593" w:rsidR="00F7009D" w:rsidRPr="00843F5D" w:rsidRDefault="009D6872" w:rsidP="00F7009D">
            <w:pPr>
              <w:pStyle w:val="TabellRader"/>
            </w:pPr>
            <w:r w:rsidRPr="00843F5D">
              <w:t>1 234</w:t>
            </w:r>
          </w:p>
        </w:tc>
        <w:tc>
          <w:tcPr>
            <w:tcW w:w="918" w:type="dxa"/>
            <w:vAlign w:val="bottom"/>
          </w:tcPr>
          <w:p w14:paraId="098C1806" w14:textId="0474EF43" w:rsidR="00F7009D" w:rsidRPr="00843F5D" w:rsidRDefault="009D6872" w:rsidP="00F7009D">
            <w:pPr>
              <w:pStyle w:val="TabellRader"/>
            </w:pPr>
            <w:r w:rsidRPr="00843F5D">
              <w:t>1 204</w:t>
            </w:r>
          </w:p>
        </w:tc>
        <w:tc>
          <w:tcPr>
            <w:tcW w:w="918" w:type="dxa"/>
            <w:vAlign w:val="bottom"/>
          </w:tcPr>
          <w:p w14:paraId="5E826296" w14:textId="78ED4604" w:rsidR="00F7009D" w:rsidRPr="00843F5D" w:rsidRDefault="009D6872" w:rsidP="00F7009D">
            <w:pPr>
              <w:pStyle w:val="TabellRader"/>
            </w:pPr>
            <w:r w:rsidRPr="00843F5D">
              <w:t>1 212</w:t>
            </w:r>
          </w:p>
        </w:tc>
        <w:tc>
          <w:tcPr>
            <w:tcW w:w="918" w:type="dxa"/>
            <w:vAlign w:val="bottom"/>
          </w:tcPr>
          <w:p w14:paraId="4B0D0E7A" w14:textId="4B1A3CF9" w:rsidR="00F7009D" w:rsidRPr="00843F5D" w:rsidRDefault="009D6872" w:rsidP="00F7009D">
            <w:pPr>
              <w:pStyle w:val="TabellRader"/>
            </w:pPr>
            <w:r w:rsidRPr="00843F5D">
              <w:t>1 237</w:t>
            </w:r>
          </w:p>
        </w:tc>
      </w:tr>
      <w:tr w:rsidR="00F7009D" w:rsidRPr="00843F5D" w14:paraId="338AC9BF" w14:textId="77777777" w:rsidTr="00F7009D">
        <w:tc>
          <w:tcPr>
            <w:tcW w:w="405" w:type="dxa"/>
            <w:vAlign w:val="bottom"/>
          </w:tcPr>
          <w:p w14:paraId="155AE1B6" w14:textId="77777777" w:rsidR="00F7009D" w:rsidRPr="00843F5D" w:rsidRDefault="009D6872" w:rsidP="00F7009D">
            <w:pPr>
              <w:pStyle w:val="TabellRader"/>
              <w:spacing w:before="20" w:line="170" w:lineRule="exact"/>
              <w:jc w:val="left"/>
            </w:pPr>
            <w:r w:rsidRPr="00843F5D">
              <w:t>19</w:t>
            </w:r>
          </w:p>
        </w:tc>
        <w:tc>
          <w:tcPr>
            <w:tcW w:w="2243" w:type="dxa"/>
            <w:vAlign w:val="bottom"/>
          </w:tcPr>
          <w:p w14:paraId="5A91B23F" w14:textId="77777777" w:rsidR="00F7009D" w:rsidRPr="00843F5D" w:rsidRDefault="009D6872" w:rsidP="00F7009D">
            <w:pPr>
              <w:pStyle w:val="TabellRader"/>
              <w:spacing w:before="20" w:line="170" w:lineRule="exact"/>
              <w:jc w:val="left"/>
            </w:pPr>
            <w:r w:rsidRPr="00843F5D">
              <w:t>Regional tillväxt</w:t>
            </w:r>
          </w:p>
        </w:tc>
        <w:tc>
          <w:tcPr>
            <w:tcW w:w="917" w:type="dxa"/>
            <w:vAlign w:val="bottom"/>
          </w:tcPr>
          <w:p w14:paraId="226FFE65" w14:textId="0869F3AC" w:rsidR="00F7009D" w:rsidRPr="00843F5D" w:rsidRDefault="009D6872" w:rsidP="00F7009D">
            <w:pPr>
              <w:pStyle w:val="TabellRader"/>
            </w:pPr>
            <w:r w:rsidRPr="00843F5D">
              <w:t>3 270</w:t>
            </w:r>
          </w:p>
        </w:tc>
        <w:tc>
          <w:tcPr>
            <w:tcW w:w="918" w:type="dxa"/>
            <w:vAlign w:val="bottom"/>
          </w:tcPr>
          <w:p w14:paraId="3D7F248F" w14:textId="50817A7A" w:rsidR="00F7009D" w:rsidRPr="00843F5D" w:rsidRDefault="009D6872" w:rsidP="00F7009D">
            <w:pPr>
              <w:pStyle w:val="TabellRader"/>
            </w:pPr>
            <w:r w:rsidRPr="00843F5D">
              <w:t>2 973</w:t>
            </w:r>
          </w:p>
        </w:tc>
        <w:tc>
          <w:tcPr>
            <w:tcW w:w="918" w:type="dxa"/>
            <w:vAlign w:val="bottom"/>
          </w:tcPr>
          <w:p w14:paraId="51AA60CF" w14:textId="66A200A5" w:rsidR="00F7009D" w:rsidRPr="00843F5D" w:rsidRDefault="009D6872" w:rsidP="00F7009D">
            <w:pPr>
              <w:pStyle w:val="TabellRader"/>
            </w:pPr>
            <w:r w:rsidRPr="00843F5D">
              <w:t>2 939</w:t>
            </w:r>
          </w:p>
        </w:tc>
        <w:tc>
          <w:tcPr>
            <w:tcW w:w="917" w:type="dxa"/>
            <w:vAlign w:val="bottom"/>
          </w:tcPr>
          <w:p w14:paraId="1050BD65" w14:textId="3B0BCEDF" w:rsidR="00F7009D" w:rsidRPr="00843F5D" w:rsidRDefault="009D6872" w:rsidP="00F7009D">
            <w:pPr>
              <w:pStyle w:val="TabellRader"/>
            </w:pPr>
            <w:r w:rsidRPr="00843F5D">
              <w:t>2 699</w:t>
            </w:r>
          </w:p>
        </w:tc>
        <w:tc>
          <w:tcPr>
            <w:tcW w:w="918" w:type="dxa"/>
            <w:vAlign w:val="bottom"/>
          </w:tcPr>
          <w:p w14:paraId="047E7727" w14:textId="1E24323B" w:rsidR="00F7009D" w:rsidRPr="00843F5D" w:rsidRDefault="009D6872" w:rsidP="00F7009D">
            <w:pPr>
              <w:pStyle w:val="TabellRader"/>
            </w:pPr>
            <w:r w:rsidRPr="00843F5D">
              <w:t>3 226</w:t>
            </w:r>
          </w:p>
        </w:tc>
        <w:tc>
          <w:tcPr>
            <w:tcW w:w="918" w:type="dxa"/>
            <w:vAlign w:val="bottom"/>
          </w:tcPr>
          <w:p w14:paraId="02ADD423" w14:textId="5A51EC96" w:rsidR="00F7009D" w:rsidRPr="00843F5D" w:rsidRDefault="009D6872" w:rsidP="00F7009D">
            <w:pPr>
              <w:pStyle w:val="TabellRader"/>
            </w:pPr>
            <w:r w:rsidRPr="00843F5D">
              <w:t>3 326</w:t>
            </w:r>
          </w:p>
        </w:tc>
        <w:tc>
          <w:tcPr>
            <w:tcW w:w="918" w:type="dxa"/>
            <w:vAlign w:val="bottom"/>
          </w:tcPr>
          <w:p w14:paraId="61AFE255" w14:textId="2F121D42" w:rsidR="00F7009D" w:rsidRPr="00843F5D" w:rsidRDefault="009D6872" w:rsidP="00F7009D">
            <w:pPr>
              <w:pStyle w:val="TabellRader"/>
            </w:pPr>
            <w:r w:rsidRPr="00843F5D">
              <w:t>3 426</w:t>
            </w:r>
          </w:p>
        </w:tc>
      </w:tr>
      <w:tr w:rsidR="00F7009D" w:rsidRPr="00843F5D" w14:paraId="4118C44F" w14:textId="77777777" w:rsidTr="00F7009D">
        <w:tc>
          <w:tcPr>
            <w:tcW w:w="405" w:type="dxa"/>
            <w:vAlign w:val="bottom"/>
          </w:tcPr>
          <w:p w14:paraId="6E6A8052" w14:textId="77777777" w:rsidR="00F7009D" w:rsidRPr="00843F5D" w:rsidRDefault="009D6872" w:rsidP="00F7009D">
            <w:pPr>
              <w:pStyle w:val="TabellRader"/>
              <w:spacing w:before="20" w:line="170" w:lineRule="exact"/>
              <w:jc w:val="left"/>
            </w:pPr>
            <w:r w:rsidRPr="00843F5D">
              <w:t>20</w:t>
            </w:r>
          </w:p>
        </w:tc>
        <w:tc>
          <w:tcPr>
            <w:tcW w:w="2243" w:type="dxa"/>
            <w:vAlign w:val="bottom"/>
          </w:tcPr>
          <w:p w14:paraId="06C9C520" w14:textId="77777777" w:rsidR="00F7009D" w:rsidRPr="00843F5D" w:rsidRDefault="009D6872" w:rsidP="00F7009D">
            <w:pPr>
              <w:pStyle w:val="TabellRader"/>
              <w:spacing w:before="20" w:line="170" w:lineRule="exact"/>
              <w:jc w:val="left"/>
            </w:pPr>
            <w:r w:rsidRPr="00843F5D">
              <w:t>Allmän miljö- och naturvård</w:t>
            </w:r>
          </w:p>
        </w:tc>
        <w:tc>
          <w:tcPr>
            <w:tcW w:w="917" w:type="dxa"/>
            <w:vAlign w:val="bottom"/>
          </w:tcPr>
          <w:p w14:paraId="059C0F5B" w14:textId="49A0174A" w:rsidR="00F7009D" w:rsidRPr="00843F5D" w:rsidRDefault="009D6872" w:rsidP="00F7009D">
            <w:pPr>
              <w:pStyle w:val="TabellRader"/>
            </w:pPr>
            <w:r w:rsidRPr="00843F5D">
              <w:t>4 807</w:t>
            </w:r>
          </w:p>
        </w:tc>
        <w:tc>
          <w:tcPr>
            <w:tcW w:w="918" w:type="dxa"/>
            <w:vAlign w:val="bottom"/>
          </w:tcPr>
          <w:p w14:paraId="4F05C869" w14:textId="27841CC3" w:rsidR="00F7009D" w:rsidRPr="00843F5D" w:rsidRDefault="009D6872" w:rsidP="00F7009D">
            <w:pPr>
              <w:pStyle w:val="TabellRader"/>
            </w:pPr>
            <w:r w:rsidRPr="00843F5D">
              <w:t>5 156</w:t>
            </w:r>
          </w:p>
        </w:tc>
        <w:tc>
          <w:tcPr>
            <w:tcW w:w="918" w:type="dxa"/>
            <w:vAlign w:val="bottom"/>
          </w:tcPr>
          <w:p w14:paraId="2BE64062" w14:textId="299E809C" w:rsidR="00F7009D" w:rsidRPr="00843F5D" w:rsidRDefault="009D6872" w:rsidP="00F7009D">
            <w:pPr>
              <w:pStyle w:val="TabellRader"/>
            </w:pPr>
            <w:r w:rsidRPr="00843F5D">
              <w:t>5 064</w:t>
            </w:r>
          </w:p>
        </w:tc>
        <w:tc>
          <w:tcPr>
            <w:tcW w:w="917" w:type="dxa"/>
            <w:vAlign w:val="bottom"/>
          </w:tcPr>
          <w:p w14:paraId="3B40BA15" w14:textId="0A0BC2F0" w:rsidR="00F7009D" w:rsidRPr="00843F5D" w:rsidRDefault="009D6872" w:rsidP="00F7009D">
            <w:pPr>
              <w:pStyle w:val="TabellRader"/>
            </w:pPr>
            <w:r w:rsidRPr="00843F5D">
              <w:t>5 124</w:t>
            </w:r>
          </w:p>
        </w:tc>
        <w:tc>
          <w:tcPr>
            <w:tcW w:w="918" w:type="dxa"/>
            <w:vAlign w:val="bottom"/>
          </w:tcPr>
          <w:p w14:paraId="3D2F803C" w14:textId="04D5DBD0" w:rsidR="00F7009D" w:rsidRPr="00843F5D" w:rsidRDefault="009D6872" w:rsidP="00F7009D">
            <w:pPr>
              <w:pStyle w:val="TabellRader"/>
            </w:pPr>
            <w:r w:rsidRPr="00843F5D">
              <w:t>5 086</w:t>
            </w:r>
          </w:p>
        </w:tc>
        <w:tc>
          <w:tcPr>
            <w:tcW w:w="918" w:type="dxa"/>
            <w:vAlign w:val="bottom"/>
          </w:tcPr>
          <w:p w14:paraId="62575802" w14:textId="109396F9" w:rsidR="00F7009D" w:rsidRPr="00843F5D" w:rsidRDefault="009D6872" w:rsidP="00F7009D">
            <w:pPr>
              <w:pStyle w:val="TabellRader"/>
            </w:pPr>
            <w:r w:rsidRPr="00843F5D">
              <w:t>5 051</w:t>
            </w:r>
          </w:p>
        </w:tc>
        <w:tc>
          <w:tcPr>
            <w:tcW w:w="918" w:type="dxa"/>
            <w:vAlign w:val="bottom"/>
          </w:tcPr>
          <w:p w14:paraId="4BD8393D" w14:textId="4E6218EE" w:rsidR="00F7009D" w:rsidRPr="00843F5D" w:rsidRDefault="009D6872" w:rsidP="00F7009D">
            <w:pPr>
              <w:pStyle w:val="TabellRader"/>
            </w:pPr>
            <w:r w:rsidRPr="00843F5D">
              <w:t>5 077</w:t>
            </w:r>
          </w:p>
        </w:tc>
      </w:tr>
      <w:tr w:rsidR="00F7009D" w:rsidRPr="00843F5D" w14:paraId="29030655" w14:textId="77777777" w:rsidTr="00F7009D">
        <w:tc>
          <w:tcPr>
            <w:tcW w:w="405" w:type="dxa"/>
            <w:vAlign w:val="bottom"/>
          </w:tcPr>
          <w:p w14:paraId="6E2FDACC" w14:textId="77777777" w:rsidR="00F7009D" w:rsidRPr="00843F5D" w:rsidRDefault="009D6872" w:rsidP="00F7009D">
            <w:pPr>
              <w:pStyle w:val="TabellRader"/>
              <w:spacing w:before="20" w:line="170" w:lineRule="exact"/>
              <w:jc w:val="left"/>
            </w:pPr>
            <w:r w:rsidRPr="00843F5D">
              <w:t>21</w:t>
            </w:r>
          </w:p>
        </w:tc>
        <w:tc>
          <w:tcPr>
            <w:tcW w:w="2243" w:type="dxa"/>
            <w:vAlign w:val="bottom"/>
          </w:tcPr>
          <w:p w14:paraId="3CE9A49E" w14:textId="77777777" w:rsidR="00F7009D" w:rsidRPr="00843F5D" w:rsidRDefault="009D6872" w:rsidP="00F7009D">
            <w:pPr>
              <w:pStyle w:val="TabellRader"/>
              <w:spacing w:before="20" w:line="170" w:lineRule="exact"/>
              <w:jc w:val="left"/>
            </w:pPr>
            <w:r w:rsidRPr="00843F5D">
              <w:t>Energi</w:t>
            </w:r>
          </w:p>
        </w:tc>
        <w:tc>
          <w:tcPr>
            <w:tcW w:w="917" w:type="dxa"/>
            <w:vAlign w:val="bottom"/>
          </w:tcPr>
          <w:p w14:paraId="6A5D1970" w14:textId="0C9328B1" w:rsidR="00F7009D" w:rsidRPr="00843F5D" w:rsidRDefault="009D6872" w:rsidP="00F7009D">
            <w:pPr>
              <w:pStyle w:val="TabellRader"/>
            </w:pPr>
            <w:r w:rsidRPr="00843F5D">
              <w:t>2 613</w:t>
            </w:r>
          </w:p>
        </w:tc>
        <w:tc>
          <w:tcPr>
            <w:tcW w:w="918" w:type="dxa"/>
            <w:vAlign w:val="bottom"/>
          </w:tcPr>
          <w:p w14:paraId="10A5C7F0" w14:textId="28209363" w:rsidR="00F7009D" w:rsidRPr="00843F5D" w:rsidRDefault="009D6872" w:rsidP="00F7009D">
            <w:pPr>
              <w:pStyle w:val="TabellRader"/>
            </w:pPr>
            <w:r w:rsidRPr="00843F5D">
              <w:t>2 830</w:t>
            </w:r>
          </w:p>
        </w:tc>
        <w:tc>
          <w:tcPr>
            <w:tcW w:w="918" w:type="dxa"/>
            <w:vAlign w:val="bottom"/>
          </w:tcPr>
          <w:p w14:paraId="42F40B65" w14:textId="49A261C7" w:rsidR="00F7009D" w:rsidRPr="00843F5D" w:rsidRDefault="009D6872" w:rsidP="00F7009D">
            <w:pPr>
              <w:pStyle w:val="TabellRader"/>
            </w:pPr>
            <w:r w:rsidRPr="00843F5D">
              <w:t>2 938</w:t>
            </w:r>
          </w:p>
        </w:tc>
        <w:tc>
          <w:tcPr>
            <w:tcW w:w="917" w:type="dxa"/>
            <w:vAlign w:val="bottom"/>
          </w:tcPr>
          <w:p w14:paraId="2765E6ED" w14:textId="602CEF69" w:rsidR="00F7009D" w:rsidRPr="00843F5D" w:rsidRDefault="009D6872" w:rsidP="00F7009D">
            <w:pPr>
              <w:pStyle w:val="TabellRader"/>
            </w:pPr>
            <w:r w:rsidRPr="00843F5D">
              <w:t>2 402</w:t>
            </w:r>
          </w:p>
        </w:tc>
        <w:tc>
          <w:tcPr>
            <w:tcW w:w="918" w:type="dxa"/>
            <w:vAlign w:val="bottom"/>
          </w:tcPr>
          <w:p w14:paraId="0B58E5A5" w14:textId="35394887" w:rsidR="00F7009D" w:rsidRPr="00843F5D" w:rsidRDefault="009D6872" w:rsidP="00F7009D">
            <w:pPr>
              <w:pStyle w:val="TabellRader"/>
            </w:pPr>
            <w:r w:rsidRPr="00843F5D">
              <w:t>2 494</w:t>
            </w:r>
          </w:p>
        </w:tc>
        <w:tc>
          <w:tcPr>
            <w:tcW w:w="918" w:type="dxa"/>
            <w:vAlign w:val="bottom"/>
          </w:tcPr>
          <w:p w14:paraId="6C6EB2B8" w14:textId="2A2748F7" w:rsidR="00F7009D" w:rsidRPr="00843F5D" w:rsidRDefault="009D6872" w:rsidP="00F7009D">
            <w:pPr>
              <w:pStyle w:val="TabellRader"/>
            </w:pPr>
            <w:r w:rsidRPr="00843F5D">
              <w:t>2 272</w:t>
            </w:r>
          </w:p>
        </w:tc>
        <w:tc>
          <w:tcPr>
            <w:tcW w:w="918" w:type="dxa"/>
            <w:vAlign w:val="bottom"/>
          </w:tcPr>
          <w:p w14:paraId="6DCB3D7E" w14:textId="33BD0755" w:rsidR="00F7009D" w:rsidRPr="00843F5D" w:rsidRDefault="009D6872" w:rsidP="00F7009D">
            <w:pPr>
              <w:pStyle w:val="TabellRader"/>
            </w:pPr>
            <w:r w:rsidRPr="00843F5D">
              <w:t>2 109</w:t>
            </w:r>
          </w:p>
        </w:tc>
      </w:tr>
      <w:tr w:rsidR="00F7009D" w:rsidRPr="00843F5D" w14:paraId="722A5778" w14:textId="77777777" w:rsidTr="00F7009D">
        <w:tc>
          <w:tcPr>
            <w:tcW w:w="405" w:type="dxa"/>
            <w:vAlign w:val="bottom"/>
          </w:tcPr>
          <w:p w14:paraId="7416B295" w14:textId="77777777" w:rsidR="00F7009D" w:rsidRPr="00843F5D" w:rsidRDefault="009D6872" w:rsidP="00F7009D">
            <w:pPr>
              <w:pStyle w:val="TabellRader"/>
              <w:spacing w:before="20" w:line="170" w:lineRule="exact"/>
              <w:jc w:val="left"/>
            </w:pPr>
            <w:r w:rsidRPr="00843F5D">
              <w:t>22</w:t>
            </w:r>
          </w:p>
        </w:tc>
        <w:tc>
          <w:tcPr>
            <w:tcW w:w="2243" w:type="dxa"/>
            <w:vAlign w:val="bottom"/>
          </w:tcPr>
          <w:p w14:paraId="25CDF7D0" w14:textId="77777777" w:rsidR="00F7009D" w:rsidRPr="00843F5D" w:rsidRDefault="009D6872" w:rsidP="00F7009D">
            <w:pPr>
              <w:pStyle w:val="TabellRader"/>
              <w:spacing w:before="20" w:line="170" w:lineRule="exact"/>
              <w:jc w:val="left"/>
            </w:pPr>
            <w:r w:rsidRPr="00843F5D">
              <w:t>Kommunikationer</w:t>
            </w:r>
          </w:p>
        </w:tc>
        <w:tc>
          <w:tcPr>
            <w:tcW w:w="917" w:type="dxa"/>
            <w:vAlign w:val="bottom"/>
          </w:tcPr>
          <w:p w14:paraId="69A8BFCD" w14:textId="2647A1C7" w:rsidR="00F7009D" w:rsidRPr="00843F5D" w:rsidRDefault="009D6872" w:rsidP="00F7009D">
            <w:pPr>
              <w:pStyle w:val="TabellRader"/>
            </w:pPr>
            <w:r w:rsidRPr="00843F5D">
              <w:t>43 655</w:t>
            </w:r>
          </w:p>
        </w:tc>
        <w:tc>
          <w:tcPr>
            <w:tcW w:w="918" w:type="dxa"/>
            <w:vAlign w:val="bottom"/>
          </w:tcPr>
          <w:p w14:paraId="09D30221" w14:textId="59A003CA" w:rsidR="00F7009D" w:rsidRPr="00843F5D" w:rsidRDefault="009D6872" w:rsidP="00F7009D">
            <w:pPr>
              <w:pStyle w:val="TabellRader"/>
            </w:pPr>
            <w:r w:rsidRPr="00843F5D">
              <w:t>45 428</w:t>
            </w:r>
          </w:p>
        </w:tc>
        <w:tc>
          <w:tcPr>
            <w:tcW w:w="918" w:type="dxa"/>
            <w:vAlign w:val="bottom"/>
          </w:tcPr>
          <w:p w14:paraId="7F05599E" w14:textId="1D24C68A" w:rsidR="00F7009D" w:rsidRPr="00843F5D" w:rsidRDefault="009D6872" w:rsidP="00F7009D">
            <w:pPr>
              <w:pStyle w:val="TabellRader"/>
            </w:pPr>
            <w:r w:rsidRPr="00843F5D">
              <w:t>45 991</w:t>
            </w:r>
          </w:p>
        </w:tc>
        <w:tc>
          <w:tcPr>
            <w:tcW w:w="917" w:type="dxa"/>
            <w:vAlign w:val="bottom"/>
          </w:tcPr>
          <w:p w14:paraId="0B4BF3FE" w14:textId="2D365FA8" w:rsidR="00F7009D" w:rsidRPr="00843F5D" w:rsidRDefault="009D6872" w:rsidP="00F7009D">
            <w:pPr>
              <w:pStyle w:val="TabellRader"/>
            </w:pPr>
            <w:r w:rsidRPr="00843F5D">
              <w:t>48 262</w:t>
            </w:r>
          </w:p>
        </w:tc>
        <w:tc>
          <w:tcPr>
            <w:tcW w:w="918" w:type="dxa"/>
            <w:vAlign w:val="bottom"/>
          </w:tcPr>
          <w:p w14:paraId="7BDC18D5" w14:textId="1D777292" w:rsidR="00F7009D" w:rsidRPr="00843F5D" w:rsidRDefault="009D6872" w:rsidP="00F7009D">
            <w:pPr>
              <w:pStyle w:val="TabellRader"/>
            </w:pPr>
            <w:r w:rsidRPr="00843F5D">
              <w:t>50 644</w:t>
            </w:r>
          </w:p>
        </w:tc>
        <w:tc>
          <w:tcPr>
            <w:tcW w:w="918" w:type="dxa"/>
            <w:vAlign w:val="bottom"/>
          </w:tcPr>
          <w:p w14:paraId="45B1A11C" w14:textId="7C04B84E" w:rsidR="00F7009D" w:rsidRPr="00843F5D" w:rsidRDefault="009D6872" w:rsidP="00F7009D">
            <w:pPr>
              <w:pStyle w:val="TabellRader"/>
            </w:pPr>
            <w:r w:rsidRPr="00843F5D">
              <w:t>52 590</w:t>
            </w:r>
          </w:p>
        </w:tc>
        <w:tc>
          <w:tcPr>
            <w:tcW w:w="918" w:type="dxa"/>
            <w:vAlign w:val="bottom"/>
          </w:tcPr>
          <w:p w14:paraId="4A7E8111" w14:textId="42AE91E5" w:rsidR="00F7009D" w:rsidRPr="00843F5D" w:rsidRDefault="009D6872" w:rsidP="00F7009D">
            <w:pPr>
              <w:pStyle w:val="TabellRader"/>
            </w:pPr>
            <w:r w:rsidRPr="00843F5D">
              <w:t>54 117</w:t>
            </w:r>
          </w:p>
        </w:tc>
      </w:tr>
      <w:tr w:rsidR="00F7009D" w:rsidRPr="00843F5D" w14:paraId="5A1463F3" w14:textId="77777777" w:rsidTr="00F7009D">
        <w:tc>
          <w:tcPr>
            <w:tcW w:w="405" w:type="dxa"/>
          </w:tcPr>
          <w:p w14:paraId="5D6A7ED1" w14:textId="77777777" w:rsidR="00F7009D" w:rsidRPr="00843F5D" w:rsidRDefault="009D6872" w:rsidP="00F7009D">
            <w:pPr>
              <w:pStyle w:val="TabellRader"/>
              <w:spacing w:before="20" w:line="170" w:lineRule="exact"/>
              <w:jc w:val="left"/>
            </w:pPr>
            <w:r w:rsidRPr="00843F5D">
              <w:t>23</w:t>
            </w:r>
          </w:p>
        </w:tc>
        <w:tc>
          <w:tcPr>
            <w:tcW w:w="2243" w:type="dxa"/>
            <w:vAlign w:val="bottom"/>
          </w:tcPr>
          <w:p w14:paraId="59900B3D" w14:textId="77777777" w:rsidR="00F7009D" w:rsidRPr="00843F5D" w:rsidRDefault="009D6872" w:rsidP="00F7009D">
            <w:pPr>
              <w:pStyle w:val="TabellRader"/>
              <w:spacing w:before="20" w:line="170" w:lineRule="exact"/>
              <w:jc w:val="left"/>
            </w:pPr>
            <w:r w:rsidRPr="00843F5D">
              <w:t>Areella näringar, landsbygd och livsmedel</w:t>
            </w:r>
          </w:p>
        </w:tc>
        <w:tc>
          <w:tcPr>
            <w:tcW w:w="917" w:type="dxa"/>
            <w:vAlign w:val="bottom"/>
          </w:tcPr>
          <w:p w14:paraId="060C11E8" w14:textId="662862A8" w:rsidR="00F7009D" w:rsidRPr="00843F5D" w:rsidRDefault="009D6872" w:rsidP="00F7009D">
            <w:pPr>
              <w:pStyle w:val="TabellRader"/>
            </w:pPr>
            <w:r w:rsidRPr="00843F5D">
              <w:t>16 006</w:t>
            </w:r>
          </w:p>
        </w:tc>
        <w:tc>
          <w:tcPr>
            <w:tcW w:w="918" w:type="dxa"/>
            <w:vAlign w:val="bottom"/>
          </w:tcPr>
          <w:p w14:paraId="1817B698" w14:textId="4127FA3A" w:rsidR="00F7009D" w:rsidRPr="00843F5D" w:rsidRDefault="009D6872" w:rsidP="00F7009D">
            <w:pPr>
              <w:pStyle w:val="TabellRader"/>
            </w:pPr>
            <w:r w:rsidRPr="00843F5D">
              <w:t>15 681</w:t>
            </w:r>
          </w:p>
        </w:tc>
        <w:tc>
          <w:tcPr>
            <w:tcW w:w="918" w:type="dxa"/>
            <w:vAlign w:val="bottom"/>
          </w:tcPr>
          <w:p w14:paraId="60C4995E" w14:textId="56268BCF" w:rsidR="00F7009D" w:rsidRPr="00843F5D" w:rsidRDefault="009D6872" w:rsidP="00F7009D">
            <w:pPr>
              <w:pStyle w:val="TabellRader"/>
            </w:pPr>
            <w:r w:rsidRPr="00843F5D">
              <w:t>16 108</w:t>
            </w:r>
          </w:p>
        </w:tc>
        <w:tc>
          <w:tcPr>
            <w:tcW w:w="917" w:type="dxa"/>
            <w:vAlign w:val="bottom"/>
          </w:tcPr>
          <w:p w14:paraId="713C952B" w14:textId="4A569EAD" w:rsidR="00F7009D" w:rsidRPr="00843F5D" w:rsidRDefault="009D6872" w:rsidP="00F7009D">
            <w:pPr>
              <w:pStyle w:val="TabellRader"/>
            </w:pPr>
            <w:r w:rsidRPr="00843F5D">
              <w:t>14 603</w:t>
            </w:r>
          </w:p>
        </w:tc>
        <w:tc>
          <w:tcPr>
            <w:tcW w:w="918" w:type="dxa"/>
            <w:vAlign w:val="bottom"/>
          </w:tcPr>
          <w:p w14:paraId="3C3393A6" w14:textId="6CED063C" w:rsidR="00F7009D" w:rsidRPr="00843F5D" w:rsidRDefault="009D6872" w:rsidP="00F7009D">
            <w:pPr>
              <w:pStyle w:val="TabellRader"/>
            </w:pPr>
            <w:r w:rsidRPr="00843F5D">
              <w:t>14 764</w:t>
            </w:r>
          </w:p>
        </w:tc>
        <w:tc>
          <w:tcPr>
            <w:tcW w:w="918" w:type="dxa"/>
            <w:vAlign w:val="bottom"/>
          </w:tcPr>
          <w:p w14:paraId="21B418E7" w14:textId="3282568B" w:rsidR="00F7009D" w:rsidRPr="00843F5D" w:rsidRDefault="009D6872" w:rsidP="00F7009D">
            <w:pPr>
              <w:pStyle w:val="TabellRader"/>
            </w:pPr>
            <w:r w:rsidRPr="00843F5D">
              <w:t>14 776</w:t>
            </w:r>
          </w:p>
        </w:tc>
        <w:tc>
          <w:tcPr>
            <w:tcW w:w="918" w:type="dxa"/>
            <w:vAlign w:val="bottom"/>
          </w:tcPr>
          <w:p w14:paraId="152C2858" w14:textId="7EF833B3" w:rsidR="00F7009D" w:rsidRPr="00843F5D" w:rsidRDefault="009D6872" w:rsidP="00F7009D">
            <w:pPr>
              <w:pStyle w:val="TabellRader"/>
            </w:pPr>
            <w:r w:rsidRPr="00843F5D">
              <w:t>16 198</w:t>
            </w:r>
          </w:p>
        </w:tc>
      </w:tr>
      <w:tr w:rsidR="00F7009D" w:rsidRPr="00843F5D" w14:paraId="2DEE1E42" w14:textId="77777777" w:rsidTr="00F7009D">
        <w:tc>
          <w:tcPr>
            <w:tcW w:w="405" w:type="dxa"/>
            <w:vAlign w:val="bottom"/>
          </w:tcPr>
          <w:p w14:paraId="5B4B5304" w14:textId="77777777" w:rsidR="00F7009D" w:rsidRPr="00843F5D" w:rsidRDefault="009D6872" w:rsidP="00F7009D">
            <w:pPr>
              <w:pStyle w:val="TabellRader"/>
              <w:spacing w:before="20" w:line="170" w:lineRule="exact"/>
              <w:jc w:val="left"/>
            </w:pPr>
            <w:r w:rsidRPr="00843F5D">
              <w:t>24</w:t>
            </w:r>
          </w:p>
        </w:tc>
        <w:tc>
          <w:tcPr>
            <w:tcW w:w="2243" w:type="dxa"/>
            <w:vAlign w:val="bottom"/>
          </w:tcPr>
          <w:p w14:paraId="73BCB650" w14:textId="77777777" w:rsidR="00F7009D" w:rsidRPr="00843F5D" w:rsidRDefault="009D6872" w:rsidP="00F7009D">
            <w:pPr>
              <w:pStyle w:val="TabellRader"/>
              <w:spacing w:before="20" w:line="170" w:lineRule="exact"/>
              <w:jc w:val="left"/>
            </w:pPr>
            <w:r w:rsidRPr="00843F5D">
              <w:t>Näringsliv</w:t>
            </w:r>
          </w:p>
        </w:tc>
        <w:tc>
          <w:tcPr>
            <w:tcW w:w="917" w:type="dxa"/>
            <w:vAlign w:val="bottom"/>
          </w:tcPr>
          <w:p w14:paraId="29AB108D" w14:textId="5CBCC2BC" w:rsidR="00F7009D" w:rsidRPr="00843F5D" w:rsidRDefault="009D6872" w:rsidP="00F7009D">
            <w:pPr>
              <w:pStyle w:val="TabellRader"/>
            </w:pPr>
            <w:r w:rsidRPr="00843F5D">
              <w:t>5 248</w:t>
            </w:r>
          </w:p>
        </w:tc>
        <w:tc>
          <w:tcPr>
            <w:tcW w:w="918" w:type="dxa"/>
            <w:vAlign w:val="bottom"/>
          </w:tcPr>
          <w:p w14:paraId="22A6C3DF" w14:textId="7B2B9AC9" w:rsidR="00F7009D" w:rsidRPr="00843F5D" w:rsidRDefault="009D6872" w:rsidP="00F7009D">
            <w:pPr>
              <w:pStyle w:val="TabellRader"/>
            </w:pPr>
            <w:r w:rsidRPr="00843F5D">
              <w:t>5 585</w:t>
            </w:r>
          </w:p>
        </w:tc>
        <w:tc>
          <w:tcPr>
            <w:tcW w:w="918" w:type="dxa"/>
            <w:vAlign w:val="bottom"/>
          </w:tcPr>
          <w:p w14:paraId="72B502E6" w14:textId="2C8F6626" w:rsidR="00F7009D" w:rsidRPr="00843F5D" w:rsidRDefault="009D6872" w:rsidP="00F7009D">
            <w:pPr>
              <w:pStyle w:val="TabellRader"/>
            </w:pPr>
            <w:r w:rsidRPr="00843F5D">
              <w:t>5 467</w:t>
            </w:r>
          </w:p>
        </w:tc>
        <w:tc>
          <w:tcPr>
            <w:tcW w:w="917" w:type="dxa"/>
            <w:vAlign w:val="bottom"/>
          </w:tcPr>
          <w:p w14:paraId="253D16EF" w14:textId="2266EEC9" w:rsidR="00F7009D" w:rsidRPr="00843F5D" w:rsidRDefault="009D6872" w:rsidP="00F7009D">
            <w:pPr>
              <w:pStyle w:val="TabellRader"/>
            </w:pPr>
            <w:r w:rsidRPr="00843F5D">
              <w:t>5 107</w:t>
            </w:r>
          </w:p>
        </w:tc>
        <w:tc>
          <w:tcPr>
            <w:tcW w:w="918" w:type="dxa"/>
            <w:vAlign w:val="bottom"/>
          </w:tcPr>
          <w:p w14:paraId="33A59F86" w14:textId="69524B6F" w:rsidR="00F7009D" w:rsidRPr="00843F5D" w:rsidRDefault="009D6872" w:rsidP="00F7009D">
            <w:pPr>
              <w:pStyle w:val="TabellRader"/>
            </w:pPr>
            <w:r w:rsidRPr="00843F5D">
              <w:t>5 250</w:t>
            </w:r>
          </w:p>
        </w:tc>
        <w:tc>
          <w:tcPr>
            <w:tcW w:w="918" w:type="dxa"/>
            <w:vAlign w:val="bottom"/>
          </w:tcPr>
          <w:p w14:paraId="73E5A334" w14:textId="3F801129" w:rsidR="00F7009D" w:rsidRPr="00843F5D" w:rsidRDefault="009D6872" w:rsidP="00F7009D">
            <w:pPr>
              <w:pStyle w:val="TabellRader"/>
            </w:pPr>
            <w:r w:rsidRPr="00843F5D">
              <w:t>5 278</w:t>
            </w:r>
          </w:p>
        </w:tc>
        <w:tc>
          <w:tcPr>
            <w:tcW w:w="918" w:type="dxa"/>
            <w:vAlign w:val="bottom"/>
          </w:tcPr>
          <w:p w14:paraId="4BB305B0" w14:textId="58708D64" w:rsidR="00F7009D" w:rsidRPr="00843F5D" w:rsidRDefault="009D6872" w:rsidP="00F7009D">
            <w:pPr>
              <w:pStyle w:val="TabellRader"/>
            </w:pPr>
            <w:r w:rsidRPr="00843F5D">
              <w:t>5 345</w:t>
            </w:r>
          </w:p>
        </w:tc>
      </w:tr>
      <w:tr w:rsidR="00F7009D" w:rsidRPr="00843F5D" w14:paraId="1ECF010F" w14:textId="77777777" w:rsidTr="00F7009D">
        <w:tc>
          <w:tcPr>
            <w:tcW w:w="405" w:type="dxa"/>
            <w:vAlign w:val="bottom"/>
          </w:tcPr>
          <w:p w14:paraId="230BA458" w14:textId="77777777" w:rsidR="00F7009D" w:rsidRPr="00843F5D" w:rsidRDefault="009D6872" w:rsidP="00F7009D">
            <w:pPr>
              <w:pStyle w:val="TabellRader"/>
              <w:spacing w:before="20" w:line="170" w:lineRule="exact"/>
              <w:jc w:val="left"/>
            </w:pPr>
            <w:r w:rsidRPr="00843F5D">
              <w:t>25</w:t>
            </w:r>
          </w:p>
        </w:tc>
        <w:tc>
          <w:tcPr>
            <w:tcW w:w="2243" w:type="dxa"/>
            <w:vAlign w:val="bottom"/>
          </w:tcPr>
          <w:p w14:paraId="10AC79B2" w14:textId="77777777" w:rsidR="00F7009D" w:rsidRPr="00843F5D" w:rsidRDefault="009D6872" w:rsidP="00F7009D">
            <w:pPr>
              <w:pStyle w:val="TabellRader"/>
              <w:spacing w:before="20" w:line="170" w:lineRule="exact"/>
              <w:jc w:val="left"/>
            </w:pPr>
            <w:r w:rsidRPr="00843F5D">
              <w:t>Allmänna bidrag till kommuner</w:t>
            </w:r>
          </w:p>
        </w:tc>
        <w:tc>
          <w:tcPr>
            <w:tcW w:w="917" w:type="dxa"/>
            <w:vAlign w:val="bottom"/>
          </w:tcPr>
          <w:p w14:paraId="43C55E35" w14:textId="550C2C85" w:rsidR="00F7009D" w:rsidRPr="00843F5D" w:rsidRDefault="009D6872" w:rsidP="00F7009D">
            <w:pPr>
              <w:pStyle w:val="TabellRader"/>
            </w:pPr>
            <w:r w:rsidRPr="00843F5D">
              <w:t>88 915</w:t>
            </w:r>
          </w:p>
        </w:tc>
        <w:tc>
          <w:tcPr>
            <w:tcW w:w="918" w:type="dxa"/>
            <w:vAlign w:val="bottom"/>
          </w:tcPr>
          <w:p w14:paraId="05BBE81B" w14:textId="6C6530CD" w:rsidR="00F7009D" w:rsidRPr="00843F5D" w:rsidRDefault="009D6872" w:rsidP="00F7009D">
            <w:pPr>
              <w:pStyle w:val="TabellRader"/>
            </w:pPr>
            <w:r w:rsidRPr="00843F5D">
              <w:t>93 596</w:t>
            </w:r>
          </w:p>
        </w:tc>
        <w:tc>
          <w:tcPr>
            <w:tcW w:w="918" w:type="dxa"/>
            <w:vAlign w:val="bottom"/>
          </w:tcPr>
          <w:p w14:paraId="14C406EA" w14:textId="16834EE0" w:rsidR="00F7009D" w:rsidRPr="00843F5D" w:rsidRDefault="009D6872" w:rsidP="00F7009D">
            <w:pPr>
              <w:pStyle w:val="TabellRader"/>
            </w:pPr>
            <w:r w:rsidRPr="00843F5D">
              <w:t>93 605</w:t>
            </w:r>
          </w:p>
        </w:tc>
        <w:tc>
          <w:tcPr>
            <w:tcW w:w="917" w:type="dxa"/>
            <w:vAlign w:val="bottom"/>
          </w:tcPr>
          <w:p w14:paraId="3F49EDD7" w14:textId="29049765" w:rsidR="00F7009D" w:rsidRPr="00843F5D" w:rsidRDefault="009D6872" w:rsidP="00F7009D">
            <w:pPr>
              <w:pStyle w:val="TabellRader"/>
            </w:pPr>
            <w:r w:rsidRPr="00843F5D">
              <w:t>93 438</w:t>
            </w:r>
          </w:p>
        </w:tc>
        <w:tc>
          <w:tcPr>
            <w:tcW w:w="918" w:type="dxa"/>
            <w:vAlign w:val="bottom"/>
          </w:tcPr>
          <w:p w14:paraId="123618BD" w14:textId="5C36B4AC" w:rsidR="00F7009D" w:rsidRPr="00843F5D" w:rsidRDefault="009D6872" w:rsidP="00F7009D">
            <w:pPr>
              <w:pStyle w:val="TabellRader"/>
            </w:pPr>
            <w:r w:rsidRPr="00843F5D">
              <w:t>93 276</w:t>
            </w:r>
          </w:p>
        </w:tc>
        <w:tc>
          <w:tcPr>
            <w:tcW w:w="918" w:type="dxa"/>
            <w:vAlign w:val="bottom"/>
          </w:tcPr>
          <w:p w14:paraId="405FD703" w14:textId="4C67B6EA" w:rsidR="00F7009D" w:rsidRPr="00843F5D" w:rsidRDefault="009D6872" w:rsidP="00F7009D">
            <w:pPr>
              <w:pStyle w:val="TabellRader"/>
            </w:pPr>
            <w:r w:rsidRPr="00843F5D">
              <w:t>93 544</w:t>
            </w:r>
          </w:p>
        </w:tc>
        <w:tc>
          <w:tcPr>
            <w:tcW w:w="918" w:type="dxa"/>
            <w:vAlign w:val="bottom"/>
          </w:tcPr>
          <w:p w14:paraId="37C86B74" w14:textId="72EC09AE" w:rsidR="00F7009D" w:rsidRPr="00843F5D" w:rsidRDefault="009D6872" w:rsidP="00F7009D">
            <w:pPr>
              <w:pStyle w:val="TabellRader"/>
            </w:pPr>
            <w:r w:rsidRPr="00843F5D">
              <w:t>93 563</w:t>
            </w:r>
          </w:p>
        </w:tc>
      </w:tr>
      <w:tr w:rsidR="00F7009D" w:rsidRPr="00843F5D" w14:paraId="0CD350AA" w14:textId="77777777" w:rsidTr="00F7009D">
        <w:tc>
          <w:tcPr>
            <w:tcW w:w="405" w:type="dxa"/>
            <w:vAlign w:val="bottom"/>
          </w:tcPr>
          <w:p w14:paraId="06684D9B" w14:textId="77777777" w:rsidR="00F7009D" w:rsidRPr="00843F5D" w:rsidRDefault="009D6872" w:rsidP="00F7009D">
            <w:pPr>
              <w:pStyle w:val="TabellRader"/>
              <w:spacing w:before="20" w:line="170" w:lineRule="exact"/>
              <w:jc w:val="left"/>
            </w:pPr>
            <w:r w:rsidRPr="00843F5D">
              <w:t>26</w:t>
            </w:r>
          </w:p>
        </w:tc>
        <w:tc>
          <w:tcPr>
            <w:tcW w:w="2243" w:type="dxa"/>
            <w:vAlign w:val="bottom"/>
          </w:tcPr>
          <w:p w14:paraId="6A75ECC7" w14:textId="77777777" w:rsidR="00F7009D" w:rsidRPr="00843F5D" w:rsidRDefault="009D6872" w:rsidP="00F7009D">
            <w:pPr>
              <w:pStyle w:val="TabellRader"/>
              <w:spacing w:before="20" w:line="170" w:lineRule="exact"/>
              <w:jc w:val="left"/>
            </w:pPr>
            <w:r w:rsidRPr="00843F5D">
              <w:t>Statsskuldsräntor m.m.</w:t>
            </w:r>
          </w:p>
        </w:tc>
        <w:tc>
          <w:tcPr>
            <w:tcW w:w="917" w:type="dxa"/>
            <w:vAlign w:val="bottom"/>
          </w:tcPr>
          <w:p w14:paraId="49097458" w14:textId="7855607B" w:rsidR="00F7009D" w:rsidRPr="00843F5D" w:rsidRDefault="009D6872" w:rsidP="00F7009D">
            <w:pPr>
              <w:pStyle w:val="TabellRader"/>
            </w:pPr>
            <w:r w:rsidRPr="00843F5D">
              <w:t>16 774</w:t>
            </w:r>
          </w:p>
        </w:tc>
        <w:tc>
          <w:tcPr>
            <w:tcW w:w="918" w:type="dxa"/>
            <w:vAlign w:val="bottom"/>
          </w:tcPr>
          <w:p w14:paraId="0AC13CF2" w14:textId="41FE95D6" w:rsidR="00F7009D" w:rsidRPr="00843F5D" w:rsidRDefault="009D6872" w:rsidP="00F7009D">
            <w:pPr>
              <w:pStyle w:val="TabellRader"/>
            </w:pPr>
            <w:r w:rsidRPr="00843F5D">
              <w:t>22 084</w:t>
            </w:r>
          </w:p>
        </w:tc>
        <w:tc>
          <w:tcPr>
            <w:tcW w:w="918" w:type="dxa"/>
            <w:vAlign w:val="bottom"/>
          </w:tcPr>
          <w:p w14:paraId="324BD5C0" w14:textId="157F7EB3" w:rsidR="00F7009D" w:rsidRPr="00843F5D" w:rsidRDefault="009D6872" w:rsidP="00F7009D">
            <w:pPr>
              <w:pStyle w:val="TabellRader"/>
            </w:pPr>
            <w:r w:rsidRPr="00843F5D">
              <w:t>12 564</w:t>
            </w:r>
          </w:p>
        </w:tc>
        <w:tc>
          <w:tcPr>
            <w:tcW w:w="917" w:type="dxa"/>
            <w:vAlign w:val="bottom"/>
          </w:tcPr>
          <w:p w14:paraId="2253E551" w14:textId="5BDB6760" w:rsidR="00F7009D" w:rsidRPr="00843F5D" w:rsidRDefault="009D6872" w:rsidP="00F7009D">
            <w:pPr>
              <w:pStyle w:val="TabellRader"/>
            </w:pPr>
            <w:r w:rsidRPr="00843F5D">
              <w:t>24 278</w:t>
            </w:r>
          </w:p>
        </w:tc>
        <w:tc>
          <w:tcPr>
            <w:tcW w:w="918" w:type="dxa"/>
            <w:vAlign w:val="bottom"/>
          </w:tcPr>
          <w:p w14:paraId="0791219B" w14:textId="74BC4CB3" w:rsidR="00F7009D" w:rsidRPr="00843F5D" w:rsidRDefault="009D6872" w:rsidP="00F7009D">
            <w:pPr>
              <w:pStyle w:val="TabellRader"/>
            </w:pPr>
            <w:r w:rsidRPr="00843F5D">
              <w:t>20 367</w:t>
            </w:r>
          </w:p>
        </w:tc>
        <w:tc>
          <w:tcPr>
            <w:tcW w:w="918" w:type="dxa"/>
            <w:vAlign w:val="bottom"/>
          </w:tcPr>
          <w:p w14:paraId="65C2EE3B" w14:textId="3E1E66DC" w:rsidR="00F7009D" w:rsidRPr="00843F5D" w:rsidRDefault="009D6872" w:rsidP="00F7009D">
            <w:pPr>
              <w:pStyle w:val="TabellRader"/>
            </w:pPr>
            <w:r w:rsidRPr="00843F5D">
              <w:t>22 762</w:t>
            </w:r>
          </w:p>
        </w:tc>
        <w:tc>
          <w:tcPr>
            <w:tcW w:w="918" w:type="dxa"/>
            <w:vAlign w:val="bottom"/>
          </w:tcPr>
          <w:p w14:paraId="023A2CBF" w14:textId="16D3669B" w:rsidR="00F7009D" w:rsidRPr="00843F5D" w:rsidRDefault="009D6872" w:rsidP="00F7009D">
            <w:pPr>
              <w:pStyle w:val="TabellRader"/>
            </w:pPr>
            <w:r w:rsidRPr="00843F5D">
              <w:t>22 565</w:t>
            </w:r>
          </w:p>
        </w:tc>
      </w:tr>
      <w:tr w:rsidR="00F7009D" w:rsidRPr="00BA1B1E" w14:paraId="797B0F87" w14:textId="77777777" w:rsidTr="00F7009D">
        <w:tc>
          <w:tcPr>
            <w:tcW w:w="405" w:type="dxa"/>
            <w:vAlign w:val="bottom"/>
          </w:tcPr>
          <w:p w14:paraId="21CA42DC" w14:textId="77777777" w:rsidR="00F7009D" w:rsidRPr="00843F5D" w:rsidRDefault="009D6872" w:rsidP="00F7009D">
            <w:pPr>
              <w:pStyle w:val="TabellRader"/>
              <w:spacing w:before="20" w:line="170" w:lineRule="exact"/>
              <w:jc w:val="left"/>
            </w:pPr>
            <w:r w:rsidRPr="00843F5D">
              <w:t>27</w:t>
            </w:r>
          </w:p>
        </w:tc>
        <w:tc>
          <w:tcPr>
            <w:tcW w:w="2243" w:type="dxa"/>
            <w:vAlign w:val="bottom"/>
          </w:tcPr>
          <w:p w14:paraId="6773A5C3" w14:textId="77777777" w:rsidR="00F7009D" w:rsidRPr="00843F5D" w:rsidRDefault="009D6872" w:rsidP="00F7009D">
            <w:pPr>
              <w:pStyle w:val="TabellRader"/>
              <w:spacing w:before="20" w:line="170" w:lineRule="exact"/>
              <w:jc w:val="left"/>
            </w:pPr>
            <w:r w:rsidRPr="00843F5D">
              <w:t>Avgiften till Europeiska unionen</w:t>
            </w:r>
          </w:p>
        </w:tc>
        <w:tc>
          <w:tcPr>
            <w:tcW w:w="917" w:type="dxa"/>
            <w:vAlign w:val="bottom"/>
          </w:tcPr>
          <w:p w14:paraId="5AAB0F1B" w14:textId="63B22B12" w:rsidR="00F7009D" w:rsidRPr="00843F5D" w:rsidRDefault="009D6872" w:rsidP="00F7009D">
            <w:pPr>
              <w:pStyle w:val="TabellRader"/>
            </w:pPr>
            <w:r w:rsidRPr="00843F5D">
              <w:t>37 412</w:t>
            </w:r>
          </w:p>
        </w:tc>
        <w:tc>
          <w:tcPr>
            <w:tcW w:w="918" w:type="dxa"/>
            <w:vAlign w:val="bottom"/>
          </w:tcPr>
          <w:p w14:paraId="6F6F5832" w14:textId="26B59CAF" w:rsidR="00F7009D" w:rsidRPr="00843F5D" w:rsidRDefault="009D6872" w:rsidP="00F7009D">
            <w:pPr>
              <w:pStyle w:val="TabellRader"/>
            </w:pPr>
            <w:r w:rsidRPr="00843F5D">
              <w:t>37 700</w:t>
            </w:r>
          </w:p>
        </w:tc>
        <w:tc>
          <w:tcPr>
            <w:tcW w:w="918" w:type="dxa"/>
            <w:vAlign w:val="bottom"/>
          </w:tcPr>
          <w:p w14:paraId="1D976AC1" w14:textId="203AAA52" w:rsidR="00F7009D" w:rsidRPr="00843F5D" w:rsidRDefault="009D6872" w:rsidP="00F7009D">
            <w:pPr>
              <w:pStyle w:val="TabellRader"/>
            </w:pPr>
            <w:r w:rsidRPr="00843F5D">
              <w:t>37 918</w:t>
            </w:r>
          </w:p>
        </w:tc>
        <w:tc>
          <w:tcPr>
            <w:tcW w:w="917" w:type="dxa"/>
            <w:vAlign w:val="bottom"/>
          </w:tcPr>
          <w:p w14:paraId="54E739DD" w14:textId="21636AAA" w:rsidR="00F7009D" w:rsidRPr="00843F5D" w:rsidRDefault="009D6872" w:rsidP="00F7009D">
            <w:pPr>
              <w:pStyle w:val="TabellRader"/>
            </w:pPr>
            <w:r w:rsidRPr="00843F5D">
              <w:t>39 986</w:t>
            </w:r>
          </w:p>
        </w:tc>
        <w:tc>
          <w:tcPr>
            <w:tcW w:w="918" w:type="dxa"/>
            <w:vAlign w:val="bottom"/>
          </w:tcPr>
          <w:p w14:paraId="45A3C5A0" w14:textId="563453FC" w:rsidR="00F7009D" w:rsidRPr="00843F5D" w:rsidRDefault="009D6872" w:rsidP="00F7009D">
            <w:pPr>
              <w:pStyle w:val="TabellRader"/>
            </w:pPr>
            <w:r w:rsidRPr="00843F5D">
              <w:t>30 013</w:t>
            </w:r>
          </w:p>
        </w:tc>
        <w:tc>
          <w:tcPr>
            <w:tcW w:w="918" w:type="dxa"/>
            <w:vAlign w:val="bottom"/>
          </w:tcPr>
          <w:p w14:paraId="36E16C02" w14:textId="3CE99E7B" w:rsidR="00F7009D" w:rsidRPr="00843F5D" w:rsidRDefault="009D6872" w:rsidP="00F7009D">
            <w:pPr>
              <w:pStyle w:val="TabellRader"/>
            </w:pPr>
            <w:r w:rsidRPr="00843F5D">
              <w:t>35 592</w:t>
            </w:r>
          </w:p>
        </w:tc>
        <w:tc>
          <w:tcPr>
            <w:tcW w:w="918" w:type="dxa"/>
            <w:vAlign w:val="bottom"/>
          </w:tcPr>
          <w:p w14:paraId="00F95D40" w14:textId="4B468513" w:rsidR="00F7009D" w:rsidRPr="00843F5D" w:rsidRDefault="009D6872" w:rsidP="00F7009D">
            <w:pPr>
              <w:pStyle w:val="TabellRader"/>
            </w:pPr>
            <w:r w:rsidRPr="00843F5D">
              <w:t>37 141</w:t>
            </w:r>
          </w:p>
        </w:tc>
      </w:tr>
      <w:tr w:rsidR="00F7009D" w:rsidRPr="00BA1B1E" w14:paraId="2E9C319C" w14:textId="77777777" w:rsidTr="00F7009D">
        <w:tc>
          <w:tcPr>
            <w:tcW w:w="405" w:type="dxa"/>
            <w:tcBorders>
              <w:left w:val="nil"/>
              <w:bottom w:val="single" w:sz="6" w:space="0" w:color="auto"/>
              <w:right w:val="nil"/>
            </w:tcBorders>
            <w:vAlign w:val="bottom"/>
          </w:tcPr>
          <w:p w14:paraId="71BAC94B" w14:textId="77777777" w:rsidR="00F7009D" w:rsidRDefault="00F7009D" w:rsidP="00F7009D">
            <w:pPr>
              <w:rPr>
                <w:highlight w:val="yellow"/>
              </w:rPr>
            </w:pPr>
          </w:p>
        </w:tc>
        <w:tc>
          <w:tcPr>
            <w:tcW w:w="2243" w:type="dxa"/>
            <w:tcBorders>
              <w:left w:val="nil"/>
              <w:bottom w:val="single" w:sz="6" w:space="0" w:color="auto"/>
              <w:right w:val="nil"/>
            </w:tcBorders>
            <w:vAlign w:val="bottom"/>
          </w:tcPr>
          <w:p w14:paraId="25C944B3" w14:textId="0755C957" w:rsidR="00F7009D" w:rsidRPr="00843F5D" w:rsidRDefault="009D6872" w:rsidP="00F7009D">
            <w:pPr>
              <w:pStyle w:val="TabellRader"/>
              <w:keepNext/>
              <w:jc w:val="left"/>
              <w:rPr>
                <w:bCs/>
              </w:rPr>
            </w:pPr>
            <w:r w:rsidRPr="00843F5D">
              <w:rPr>
                <w:bCs/>
              </w:rPr>
              <w:t>Minskning av anslagsbehållningar</w:t>
            </w:r>
          </w:p>
        </w:tc>
        <w:tc>
          <w:tcPr>
            <w:tcW w:w="917" w:type="dxa"/>
            <w:tcBorders>
              <w:left w:val="nil"/>
              <w:bottom w:val="single" w:sz="6" w:space="0" w:color="auto"/>
              <w:right w:val="nil"/>
            </w:tcBorders>
            <w:vAlign w:val="bottom"/>
          </w:tcPr>
          <w:p w14:paraId="355D43A5" w14:textId="77777777" w:rsidR="00F7009D" w:rsidRPr="00843F5D" w:rsidRDefault="00F7009D" w:rsidP="00F7009D">
            <w:pPr>
              <w:pStyle w:val="TabellRader"/>
            </w:pPr>
          </w:p>
        </w:tc>
        <w:tc>
          <w:tcPr>
            <w:tcW w:w="918" w:type="dxa"/>
            <w:tcBorders>
              <w:left w:val="nil"/>
              <w:bottom w:val="single" w:sz="6" w:space="0" w:color="auto"/>
              <w:right w:val="nil"/>
            </w:tcBorders>
            <w:vAlign w:val="bottom"/>
          </w:tcPr>
          <w:p w14:paraId="55F8E8C2" w14:textId="77777777" w:rsidR="00F7009D" w:rsidRPr="00843F5D" w:rsidRDefault="00F7009D" w:rsidP="00F7009D">
            <w:pPr>
              <w:pStyle w:val="TabellRader"/>
            </w:pPr>
          </w:p>
        </w:tc>
        <w:tc>
          <w:tcPr>
            <w:tcW w:w="918" w:type="dxa"/>
            <w:tcBorders>
              <w:left w:val="nil"/>
              <w:bottom w:val="single" w:sz="6" w:space="0" w:color="auto"/>
              <w:right w:val="nil"/>
            </w:tcBorders>
            <w:vAlign w:val="bottom"/>
          </w:tcPr>
          <w:p w14:paraId="49062FD2" w14:textId="77777777" w:rsidR="00F7009D" w:rsidRPr="00843F5D" w:rsidRDefault="00F7009D" w:rsidP="00F7009D">
            <w:pPr>
              <w:pStyle w:val="TabellRader"/>
            </w:pPr>
          </w:p>
        </w:tc>
        <w:tc>
          <w:tcPr>
            <w:tcW w:w="917" w:type="dxa"/>
            <w:tcBorders>
              <w:left w:val="nil"/>
              <w:bottom w:val="single" w:sz="6" w:space="0" w:color="auto"/>
              <w:right w:val="nil"/>
            </w:tcBorders>
            <w:vAlign w:val="bottom"/>
          </w:tcPr>
          <w:p w14:paraId="0D6560DC" w14:textId="1F0E8702" w:rsidR="00F7009D" w:rsidRPr="00843F5D" w:rsidRDefault="009D6872" w:rsidP="00F7009D">
            <w:pPr>
              <w:pStyle w:val="TabellRader"/>
            </w:pPr>
            <w:r w:rsidRPr="000347EA">
              <w:t>-1 780</w:t>
            </w:r>
          </w:p>
        </w:tc>
        <w:tc>
          <w:tcPr>
            <w:tcW w:w="918" w:type="dxa"/>
            <w:tcBorders>
              <w:left w:val="nil"/>
              <w:bottom w:val="single" w:sz="6" w:space="0" w:color="auto"/>
              <w:right w:val="nil"/>
            </w:tcBorders>
            <w:vAlign w:val="bottom"/>
          </w:tcPr>
          <w:p w14:paraId="05419C09" w14:textId="0B5E1CBD" w:rsidR="00F7009D" w:rsidRPr="00843F5D" w:rsidRDefault="009D6872" w:rsidP="00F7009D">
            <w:pPr>
              <w:pStyle w:val="TabellRader"/>
            </w:pPr>
            <w:r w:rsidRPr="000347EA">
              <w:t>730</w:t>
            </w:r>
          </w:p>
        </w:tc>
        <w:tc>
          <w:tcPr>
            <w:tcW w:w="918" w:type="dxa"/>
            <w:tcBorders>
              <w:left w:val="nil"/>
              <w:bottom w:val="single" w:sz="6" w:space="0" w:color="auto"/>
              <w:right w:val="nil"/>
            </w:tcBorders>
            <w:vAlign w:val="bottom"/>
          </w:tcPr>
          <w:p w14:paraId="410BBD04" w14:textId="34813D4D" w:rsidR="00F7009D" w:rsidRPr="00843F5D" w:rsidRDefault="009D6872" w:rsidP="00F7009D">
            <w:pPr>
              <w:pStyle w:val="TabellRader"/>
            </w:pPr>
            <w:r w:rsidRPr="000347EA">
              <w:t>-187</w:t>
            </w:r>
          </w:p>
        </w:tc>
        <w:tc>
          <w:tcPr>
            <w:tcW w:w="918" w:type="dxa"/>
            <w:tcBorders>
              <w:left w:val="nil"/>
              <w:bottom w:val="single" w:sz="6" w:space="0" w:color="auto"/>
              <w:right w:val="nil"/>
            </w:tcBorders>
            <w:vAlign w:val="bottom"/>
          </w:tcPr>
          <w:p w14:paraId="7A5F21AF" w14:textId="5D19871E" w:rsidR="00F7009D" w:rsidRPr="00843F5D" w:rsidRDefault="009D6872">
            <w:pPr>
              <w:pStyle w:val="TabellRader"/>
            </w:pPr>
            <w:r w:rsidRPr="000347EA">
              <w:t>-1 494</w:t>
            </w:r>
          </w:p>
        </w:tc>
      </w:tr>
      <w:tr w:rsidR="00F7009D" w:rsidRPr="00BA1B1E" w14:paraId="35CFF9B8" w14:textId="77777777" w:rsidTr="00F7009D">
        <w:tc>
          <w:tcPr>
            <w:tcW w:w="405" w:type="dxa"/>
            <w:tcBorders>
              <w:top w:val="single" w:sz="6" w:space="0" w:color="auto"/>
              <w:left w:val="nil"/>
              <w:bottom w:val="single" w:sz="6" w:space="0" w:color="auto"/>
              <w:right w:val="nil"/>
            </w:tcBorders>
            <w:vAlign w:val="bottom"/>
          </w:tcPr>
          <w:p w14:paraId="2FE80639" w14:textId="74DC29BA" w:rsidR="00F7009D" w:rsidRPr="00BA1B1E" w:rsidRDefault="00F7009D" w:rsidP="00F7009D">
            <w:pPr>
              <w:rPr>
                <w:highlight w:val="yellow"/>
              </w:rPr>
            </w:pPr>
          </w:p>
        </w:tc>
        <w:tc>
          <w:tcPr>
            <w:tcW w:w="2243" w:type="dxa"/>
            <w:tcBorders>
              <w:top w:val="single" w:sz="6" w:space="0" w:color="auto"/>
              <w:left w:val="nil"/>
              <w:bottom w:val="single" w:sz="6" w:space="0" w:color="auto"/>
              <w:right w:val="nil"/>
            </w:tcBorders>
            <w:vAlign w:val="bottom"/>
          </w:tcPr>
          <w:p w14:paraId="73437EE9" w14:textId="70E99C0D" w:rsidR="00F7009D" w:rsidRPr="00843F5D" w:rsidRDefault="009D6872" w:rsidP="00F7009D">
            <w:pPr>
              <w:pStyle w:val="TabellRader"/>
              <w:keepNext/>
              <w:jc w:val="left"/>
            </w:pPr>
            <w:r w:rsidRPr="00843F5D">
              <w:rPr>
                <w:b/>
                <w:bCs/>
              </w:rPr>
              <w:t>Summa utgiftsområden</w:t>
            </w:r>
            <w:r w:rsidRPr="00843F5D">
              <w:rPr>
                <w:vertAlign w:val="superscript"/>
              </w:rPr>
              <w:t>3</w:t>
            </w:r>
          </w:p>
        </w:tc>
        <w:tc>
          <w:tcPr>
            <w:tcW w:w="917" w:type="dxa"/>
            <w:tcBorders>
              <w:top w:val="single" w:sz="6" w:space="0" w:color="auto"/>
              <w:left w:val="nil"/>
              <w:bottom w:val="single" w:sz="6" w:space="0" w:color="auto"/>
              <w:right w:val="nil"/>
            </w:tcBorders>
            <w:vAlign w:val="bottom"/>
          </w:tcPr>
          <w:p w14:paraId="7F68B869" w14:textId="4FD7395C" w:rsidR="00F7009D" w:rsidRPr="00AE7DFE" w:rsidRDefault="009D6872" w:rsidP="00F7009D">
            <w:pPr>
              <w:pStyle w:val="TabellRader"/>
              <w:rPr>
                <w:b/>
              </w:rPr>
            </w:pPr>
            <w:r w:rsidRPr="00AE7DFE">
              <w:rPr>
                <w:b/>
              </w:rPr>
              <w:t>827 388</w:t>
            </w:r>
          </w:p>
        </w:tc>
        <w:tc>
          <w:tcPr>
            <w:tcW w:w="918" w:type="dxa"/>
            <w:tcBorders>
              <w:top w:val="single" w:sz="6" w:space="0" w:color="auto"/>
              <w:left w:val="nil"/>
              <w:bottom w:val="single" w:sz="6" w:space="0" w:color="auto"/>
              <w:right w:val="nil"/>
            </w:tcBorders>
            <w:vAlign w:val="bottom"/>
          </w:tcPr>
          <w:p w14:paraId="6F779970" w14:textId="5C380DF8" w:rsidR="00F7009D" w:rsidRPr="00AE7DFE" w:rsidRDefault="009D6872" w:rsidP="00F7009D">
            <w:pPr>
              <w:pStyle w:val="TabellRader"/>
              <w:rPr>
                <w:b/>
                <w:highlight w:val="yellow"/>
              </w:rPr>
            </w:pPr>
            <w:r w:rsidRPr="00AE7DFE">
              <w:rPr>
                <w:b/>
              </w:rPr>
              <w:t>858 925</w:t>
            </w:r>
          </w:p>
        </w:tc>
        <w:tc>
          <w:tcPr>
            <w:tcW w:w="918" w:type="dxa"/>
            <w:tcBorders>
              <w:top w:val="single" w:sz="6" w:space="0" w:color="auto"/>
              <w:left w:val="nil"/>
              <w:bottom w:val="single" w:sz="6" w:space="0" w:color="auto"/>
              <w:right w:val="nil"/>
            </w:tcBorders>
            <w:vAlign w:val="bottom"/>
          </w:tcPr>
          <w:p w14:paraId="5A466349" w14:textId="6D7CDD86" w:rsidR="00F7009D" w:rsidRPr="00AE7DFE" w:rsidRDefault="009D6872" w:rsidP="00F7009D">
            <w:pPr>
              <w:pStyle w:val="TabellRader"/>
              <w:rPr>
                <w:b/>
              </w:rPr>
            </w:pPr>
            <w:r w:rsidRPr="00AE7DFE">
              <w:rPr>
                <w:b/>
              </w:rPr>
              <w:t>846 153</w:t>
            </w:r>
          </w:p>
        </w:tc>
        <w:tc>
          <w:tcPr>
            <w:tcW w:w="917" w:type="dxa"/>
            <w:tcBorders>
              <w:top w:val="single" w:sz="6" w:space="0" w:color="auto"/>
              <w:left w:val="nil"/>
              <w:bottom w:val="single" w:sz="6" w:space="0" w:color="auto"/>
              <w:right w:val="nil"/>
            </w:tcBorders>
            <w:vAlign w:val="bottom"/>
          </w:tcPr>
          <w:p w14:paraId="595BBC43" w14:textId="6A4B563D" w:rsidR="00F7009D" w:rsidRPr="00AE7DFE" w:rsidRDefault="009D6872">
            <w:pPr>
              <w:pStyle w:val="TabellRader"/>
              <w:rPr>
                <w:b/>
              </w:rPr>
            </w:pPr>
            <w:r w:rsidRPr="00AE7DFE">
              <w:rPr>
                <w:b/>
              </w:rPr>
              <w:t>862 949</w:t>
            </w:r>
          </w:p>
        </w:tc>
        <w:tc>
          <w:tcPr>
            <w:tcW w:w="918" w:type="dxa"/>
            <w:tcBorders>
              <w:top w:val="single" w:sz="6" w:space="0" w:color="auto"/>
              <w:left w:val="nil"/>
              <w:bottom w:val="single" w:sz="6" w:space="0" w:color="auto"/>
              <w:right w:val="nil"/>
            </w:tcBorders>
            <w:vAlign w:val="bottom"/>
          </w:tcPr>
          <w:p w14:paraId="2F5240E4" w14:textId="6738460A" w:rsidR="00F7009D" w:rsidRPr="00AE7DFE" w:rsidRDefault="009D6872">
            <w:pPr>
              <w:pStyle w:val="TabellRader"/>
              <w:rPr>
                <w:b/>
              </w:rPr>
            </w:pPr>
            <w:r w:rsidRPr="00AE7DFE">
              <w:rPr>
                <w:b/>
              </w:rPr>
              <w:t>859 900</w:t>
            </w:r>
          </w:p>
        </w:tc>
        <w:tc>
          <w:tcPr>
            <w:tcW w:w="918" w:type="dxa"/>
            <w:tcBorders>
              <w:top w:val="single" w:sz="6" w:space="0" w:color="auto"/>
              <w:left w:val="nil"/>
              <w:bottom w:val="single" w:sz="6" w:space="0" w:color="auto"/>
              <w:right w:val="nil"/>
            </w:tcBorders>
            <w:vAlign w:val="bottom"/>
          </w:tcPr>
          <w:p w14:paraId="0190298C" w14:textId="74E3CC57" w:rsidR="00F7009D" w:rsidRPr="00AE7DFE" w:rsidRDefault="009D6872">
            <w:pPr>
              <w:pStyle w:val="TabellRader"/>
              <w:rPr>
                <w:b/>
              </w:rPr>
            </w:pPr>
            <w:r w:rsidRPr="00AE7DFE">
              <w:rPr>
                <w:b/>
              </w:rPr>
              <w:t>876 755</w:t>
            </w:r>
          </w:p>
        </w:tc>
        <w:tc>
          <w:tcPr>
            <w:tcW w:w="918" w:type="dxa"/>
            <w:tcBorders>
              <w:top w:val="single" w:sz="6" w:space="0" w:color="auto"/>
              <w:left w:val="nil"/>
              <w:bottom w:val="single" w:sz="6" w:space="0" w:color="auto"/>
              <w:right w:val="nil"/>
            </w:tcBorders>
            <w:vAlign w:val="bottom"/>
          </w:tcPr>
          <w:p w14:paraId="1296949D" w14:textId="62231639" w:rsidR="00F7009D" w:rsidRPr="00AE7DFE" w:rsidRDefault="009D6872">
            <w:pPr>
              <w:pStyle w:val="TabellRader"/>
              <w:rPr>
                <w:b/>
              </w:rPr>
            </w:pPr>
            <w:r w:rsidRPr="00AE7DFE">
              <w:rPr>
                <w:b/>
              </w:rPr>
              <w:t>890 280</w:t>
            </w:r>
          </w:p>
        </w:tc>
      </w:tr>
      <w:tr w:rsidR="00F7009D" w:rsidRPr="00BA1B1E" w14:paraId="1FF4550D" w14:textId="77777777" w:rsidTr="00F7009D">
        <w:tc>
          <w:tcPr>
            <w:tcW w:w="405" w:type="dxa"/>
            <w:tcBorders>
              <w:top w:val="single" w:sz="6" w:space="0" w:color="auto"/>
              <w:left w:val="nil"/>
              <w:bottom w:val="single" w:sz="6" w:space="0" w:color="auto"/>
              <w:right w:val="nil"/>
            </w:tcBorders>
            <w:vAlign w:val="bottom"/>
          </w:tcPr>
          <w:p w14:paraId="06ABCD0B" w14:textId="11F0C9ED" w:rsidR="00F7009D" w:rsidRPr="00BA1B1E" w:rsidRDefault="00F7009D" w:rsidP="00F7009D">
            <w:pPr>
              <w:rPr>
                <w:highlight w:val="yellow"/>
              </w:rPr>
            </w:pPr>
          </w:p>
        </w:tc>
        <w:tc>
          <w:tcPr>
            <w:tcW w:w="2243" w:type="dxa"/>
            <w:tcBorders>
              <w:top w:val="single" w:sz="6" w:space="0" w:color="auto"/>
              <w:left w:val="nil"/>
              <w:bottom w:val="single" w:sz="6" w:space="0" w:color="auto"/>
              <w:right w:val="nil"/>
            </w:tcBorders>
            <w:vAlign w:val="bottom"/>
          </w:tcPr>
          <w:p w14:paraId="07E5DBEB" w14:textId="451E75F9" w:rsidR="00F7009D" w:rsidRPr="00843F5D" w:rsidRDefault="009D6872" w:rsidP="00F7009D">
            <w:pPr>
              <w:pStyle w:val="TabellRader"/>
              <w:keepNext/>
              <w:jc w:val="left"/>
            </w:pPr>
            <w:r w:rsidRPr="00843F5D">
              <w:rPr>
                <w:b/>
                <w:bCs/>
              </w:rPr>
              <w:t>Summa utgiftsområden exkl. statsskuldsräntor</w:t>
            </w:r>
            <w:r w:rsidRPr="00843F5D">
              <w:rPr>
                <w:vertAlign w:val="superscript"/>
              </w:rPr>
              <w:t>4</w:t>
            </w:r>
          </w:p>
        </w:tc>
        <w:tc>
          <w:tcPr>
            <w:tcW w:w="917" w:type="dxa"/>
            <w:tcBorders>
              <w:top w:val="single" w:sz="6" w:space="0" w:color="auto"/>
              <w:left w:val="nil"/>
              <w:bottom w:val="single" w:sz="6" w:space="0" w:color="auto"/>
              <w:right w:val="nil"/>
            </w:tcBorders>
            <w:vAlign w:val="bottom"/>
          </w:tcPr>
          <w:p w14:paraId="18326D56" w14:textId="6A3D51D2" w:rsidR="00F7009D" w:rsidRPr="00AE7DFE" w:rsidRDefault="009D6872" w:rsidP="00F7009D">
            <w:pPr>
              <w:pStyle w:val="TabellRader"/>
              <w:rPr>
                <w:b/>
              </w:rPr>
            </w:pPr>
            <w:r w:rsidRPr="00AE7DFE">
              <w:rPr>
                <w:b/>
              </w:rPr>
              <w:t>810 614</w:t>
            </w:r>
          </w:p>
        </w:tc>
        <w:tc>
          <w:tcPr>
            <w:tcW w:w="918" w:type="dxa"/>
            <w:tcBorders>
              <w:top w:val="single" w:sz="6" w:space="0" w:color="auto"/>
              <w:left w:val="nil"/>
              <w:bottom w:val="single" w:sz="6" w:space="0" w:color="auto"/>
              <w:right w:val="nil"/>
            </w:tcBorders>
            <w:vAlign w:val="bottom"/>
          </w:tcPr>
          <w:p w14:paraId="61994119" w14:textId="0D39C939" w:rsidR="00F7009D" w:rsidRPr="00AE7DFE" w:rsidRDefault="009D6872" w:rsidP="00F7009D">
            <w:pPr>
              <w:pStyle w:val="TabellRader"/>
              <w:rPr>
                <w:b/>
                <w:highlight w:val="yellow"/>
              </w:rPr>
            </w:pPr>
            <w:r w:rsidRPr="00AE7DFE">
              <w:rPr>
                <w:b/>
              </w:rPr>
              <w:t>836 841</w:t>
            </w:r>
          </w:p>
        </w:tc>
        <w:tc>
          <w:tcPr>
            <w:tcW w:w="918" w:type="dxa"/>
            <w:tcBorders>
              <w:top w:val="single" w:sz="6" w:space="0" w:color="auto"/>
              <w:left w:val="nil"/>
              <w:bottom w:val="single" w:sz="6" w:space="0" w:color="auto"/>
              <w:right w:val="nil"/>
            </w:tcBorders>
            <w:vAlign w:val="bottom"/>
          </w:tcPr>
          <w:p w14:paraId="4F635983" w14:textId="7CE95457" w:rsidR="00F7009D" w:rsidRPr="00AE7DFE" w:rsidRDefault="009D6872" w:rsidP="00F7009D">
            <w:pPr>
              <w:pStyle w:val="TabellRader"/>
              <w:rPr>
                <w:b/>
                <w:highlight w:val="yellow"/>
              </w:rPr>
            </w:pPr>
            <w:r w:rsidRPr="00AE7DFE">
              <w:rPr>
                <w:b/>
              </w:rPr>
              <w:t>833 589</w:t>
            </w:r>
          </w:p>
        </w:tc>
        <w:tc>
          <w:tcPr>
            <w:tcW w:w="917" w:type="dxa"/>
            <w:tcBorders>
              <w:top w:val="single" w:sz="6" w:space="0" w:color="auto"/>
              <w:left w:val="nil"/>
              <w:bottom w:val="single" w:sz="6" w:space="0" w:color="auto"/>
              <w:right w:val="nil"/>
            </w:tcBorders>
            <w:vAlign w:val="bottom"/>
          </w:tcPr>
          <w:p w14:paraId="316DD2FA" w14:textId="1E557622" w:rsidR="00F7009D" w:rsidRPr="00AE7DFE" w:rsidRDefault="009D6872">
            <w:pPr>
              <w:pStyle w:val="TabellRader"/>
              <w:rPr>
                <w:b/>
                <w:highlight w:val="yellow"/>
              </w:rPr>
            </w:pPr>
            <w:r w:rsidRPr="00AE7DFE">
              <w:rPr>
                <w:b/>
              </w:rPr>
              <w:t>838 656</w:t>
            </w:r>
          </w:p>
        </w:tc>
        <w:tc>
          <w:tcPr>
            <w:tcW w:w="918" w:type="dxa"/>
            <w:tcBorders>
              <w:top w:val="single" w:sz="6" w:space="0" w:color="auto"/>
              <w:left w:val="nil"/>
              <w:bottom w:val="single" w:sz="6" w:space="0" w:color="auto"/>
              <w:right w:val="nil"/>
            </w:tcBorders>
            <w:vAlign w:val="bottom"/>
          </w:tcPr>
          <w:p w14:paraId="5D43993C" w14:textId="4FA1B8D0" w:rsidR="00F7009D" w:rsidRPr="00AE7DFE" w:rsidRDefault="009D6872">
            <w:pPr>
              <w:pStyle w:val="TabellRader"/>
              <w:rPr>
                <w:b/>
                <w:highlight w:val="yellow"/>
              </w:rPr>
            </w:pPr>
            <w:r w:rsidRPr="00AE7DFE">
              <w:rPr>
                <w:b/>
              </w:rPr>
              <w:t>839 518</w:t>
            </w:r>
          </w:p>
        </w:tc>
        <w:tc>
          <w:tcPr>
            <w:tcW w:w="918" w:type="dxa"/>
            <w:tcBorders>
              <w:top w:val="single" w:sz="6" w:space="0" w:color="auto"/>
              <w:left w:val="nil"/>
              <w:bottom w:val="single" w:sz="6" w:space="0" w:color="auto"/>
              <w:right w:val="nil"/>
            </w:tcBorders>
            <w:vAlign w:val="bottom"/>
          </w:tcPr>
          <w:p w14:paraId="055A7987" w14:textId="0A3BE1D3" w:rsidR="00F7009D" w:rsidRPr="00AE7DFE" w:rsidRDefault="009D6872">
            <w:pPr>
              <w:pStyle w:val="TabellRader"/>
              <w:rPr>
                <w:b/>
                <w:highlight w:val="yellow"/>
              </w:rPr>
            </w:pPr>
            <w:r w:rsidRPr="00AE7DFE">
              <w:rPr>
                <w:b/>
              </w:rPr>
              <w:t>853 978</w:t>
            </w:r>
          </w:p>
        </w:tc>
        <w:tc>
          <w:tcPr>
            <w:tcW w:w="918" w:type="dxa"/>
            <w:tcBorders>
              <w:top w:val="single" w:sz="6" w:space="0" w:color="auto"/>
              <w:left w:val="nil"/>
              <w:bottom w:val="single" w:sz="6" w:space="0" w:color="auto"/>
              <w:right w:val="nil"/>
            </w:tcBorders>
            <w:vAlign w:val="bottom"/>
          </w:tcPr>
          <w:p w14:paraId="7AF4E4A4" w14:textId="36532276" w:rsidR="00F7009D" w:rsidRPr="00AE7DFE" w:rsidRDefault="009D6872">
            <w:pPr>
              <w:pStyle w:val="TabellRader"/>
              <w:rPr>
                <w:b/>
                <w:highlight w:val="yellow"/>
              </w:rPr>
            </w:pPr>
            <w:r w:rsidRPr="00AE7DFE">
              <w:rPr>
                <w:b/>
              </w:rPr>
              <w:t>867 700</w:t>
            </w:r>
          </w:p>
        </w:tc>
      </w:tr>
      <w:tr w:rsidR="00F7009D" w:rsidRPr="00BA1B1E" w14:paraId="315216D0" w14:textId="77777777" w:rsidTr="00F7009D">
        <w:tc>
          <w:tcPr>
            <w:tcW w:w="405" w:type="dxa"/>
            <w:tcBorders>
              <w:top w:val="single" w:sz="6" w:space="0" w:color="auto"/>
              <w:left w:val="nil"/>
              <w:bottom w:val="single" w:sz="6" w:space="0" w:color="auto"/>
              <w:right w:val="nil"/>
            </w:tcBorders>
            <w:vAlign w:val="bottom"/>
          </w:tcPr>
          <w:p w14:paraId="010F9F7D" w14:textId="77777777" w:rsidR="00F7009D" w:rsidRPr="00BA1B1E" w:rsidRDefault="00F7009D" w:rsidP="00F7009D">
            <w:pPr>
              <w:rPr>
                <w:highlight w:val="yellow"/>
              </w:rPr>
            </w:pPr>
          </w:p>
        </w:tc>
        <w:tc>
          <w:tcPr>
            <w:tcW w:w="2243" w:type="dxa"/>
            <w:tcBorders>
              <w:top w:val="single" w:sz="6" w:space="0" w:color="auto"/>
              <w:left w:val="nil"/>
              <w:bottom w:val="single" w:sz="6" w:space="0" w:color="auto"/>
              <w:right w:val="nil"/>
            </w:tcBorders>
            <w:vAlign w:val="bottom"/>
          </w:tcPr>
          <w:p w14:paraId="4F663D93" w14:textId="77777777" w:rsidR="00F7009D" w:rsidRPr="00843F5D" w:rsidRDefault="009D6872" w:rsidP="00F7009D">
            <w:pPr>
              <w:pStyle w:val="TabellRader"/>
              <w:keepNext/>
              <w:jc w:val="left"/>
            </w:pPr>
            <w:r w:rsidRPr="00843F5D">
              <w:t>Ålderspensionssystemet vid sidan av statens budget</w:t>
            </w:r>
          </w:p>
        </w:tc>
        <w:tc>
          <w:tcPr>
            <w:tcW w:w="917" w:type="dxa"/>
            <w:tcBorders>
              <w:top w:val="single" w:sz="6" w:space="0" w:color="auto"/>
              <w:left w:val="nil"/>
              <w:bottom w:val="single" w:sz="6" w:space="0" w:color="auto"/>
              <w:right w:val="nil"/>
            </w:tcBorders>
            <w:vAlign w:val="bottom"/>
          </w:tcPr>
          <w:p w14:paraId="20550EF7" w14:textId="0CE0865C" w:rsidR="00F7009D" w:rsidRPr="00843F5D" w:rsidRDefault="009D6872" w:rsidP="00F7009D">
            <w:pPr>
              <w:pStyle w:val="TabellRader"/>
            </w:pPr>
            <w:r w:rsidRPr="00A94193">
              <w:t>256 703</w:t>
            </w:r>
          </w:p>
        </w:tc>
        <w:tc>
          <w:tcPr>
            <w:tcW w:w="918" w:type="dxa"/>
            <w:tcBorders>
              <w:top w:val="single" w:sz="6" w:space="0" w:color="auto"/>
              <w:left w:val="nil"/>
              <w:bottom w:val="single" w:sz="6" w:space="0" w:color="auto"/>
              <w:right w:val="nil"/>
            </w:tcBorders>
            <w:vAlign w:val="bottom"/>
          </w:tcPr>
          <w:p w14:paraId="7A2BE182" w14:textId="6D1824E5" w:rsidR="00F7009D" w:rsidRPr="00565589" w:rsidRDefault="00F7009D" w:rsidP="00F7009D">
            <w:pPr>
              <w:pStyle w:val="TabellRader"/>
              <w:rPr>
                <w:highlight w:val="yellow"/>
              </w:rPr>
            </w:pPr>
          </w:p>
        </w:tc>
        <w:tc>
          <w:tcPr>
            <w:tcW w:w="918" w:type="dxa"/>
            <w:tcBorders>
              <w:top w:val="single" w:sz="6" w:space="0" w:color="auto"/>
              <w:left w:val="nil"/>
              <w:bottom w:val="single" w:sz="6" w:space="0" w:color="auto"/>
              <w:right w:val="nil"/>
            </w:tcBorders>
            <w:vAlign w:val="bottom"/>
          </w:tcPr>
          <w:p w14:paraId="007738E2" w14:textId="2948FA52" w:rsidR="00F7009D" w:rsidRPr="00BA1B1E" w:rsidRDefault="009D6872" w:rsidP="00F7009D">
            <w:pPr>
              <w:pStyle w:val="TabellRader"/>
              <w:rPr>
                <w:highlight w:val="yellow"/>
              </w:rPr>
            </w:pPr>
            <w:r w:rsidRPr="00A94193">
              <w:t>257 805</w:t>
            </w:r>
          </w:p>
        </w:tc>
        <w:tc>
          <w:tcPr>
            <w:tcW w:w="917" w:type="dxa"/>
            <w:tcBorders>
              <w:top w:val="single" w:sz="6" w:space="0" w:color="auto"/>
              <w:left w:val="nil"/>
              <w:bottom w:val="single" w:sz="6" w:space="0" w:color="auto"/>
              <w:right w:val="nil"/>
            </w:tcBorders>
            <w:vAlign w:val="bottom"/>
          </w:tcPr>
          <w:p w14:paraId="78CDE4EE" w14:textId="7C23B804" w:rsidR="00F7009D" w:rsidRPr="00BA1B1E" w:rsidRDefault="009D6872">
            <w:pPr>
              <w:pStyle w:val="TabellRader"/>
              <w:rPr>
                <w:highlight w:val="yellow"/>
              </w:rPr>
            </w:pPr>
            <w:r w:rsidRPr="00A94193">
              <w:t>268 946</w:t>
            </w:r>
          </w:p>
        </w:tc>
        <w:tc>
          <w:tcPr>
            <w:tcW w:w="918" w:type="dxa"/>
            <w:tcBorders>
              <w:top w:val="single" w:sz="6" w:space="0" w:color="auto"/>
              <w:left w:val="nil"/>
              <w:bottom w:val="single" w:sz="6" w:space="0" w:color="auto"/>
              <w:right w:val="nil"/>
            </w:tcBorders>
            <w:vAlign w:val="bottom"/>
          </w:tcPr>
          <w:p w14:paraId="0DD46C76" w14:textId="106B65E8" w:rsidR="00F7009D" w:rsidRPr="00BA1B1E" w:rsidRDefault="009D6872">
            <w:pPr>
              <w:pStyle w:val="TabellRader"/>
              <w:rPr>
                <w:highlight w:val="yellow"/>
              </w:rPr>
            </w:pPr>
            <w:r w:rsidRPr="00A94193">
              <w:t>292 003</w:t>
            </w:r>
          </w:p>
        </w:tc>
        <w:tc>
          <w:tcPr>
            <w:tcW w:w="918" w:type="dxa"/>
            <w:tcBorders>
              <w:top w:val="single" w:sz="6" w:space="0" w:color="auto"/>
              <w:left w:val="nil"/>
              <w:bottom w:val="single" w:sz="6" w:space="0" w:color="auto"/>
              <w:right w:val="nil"/>
            </w:tcBorders>
            <w:vAlign w:val="bottom"/>
          </w:tcPr>
          <w:p w14:paraId="29519C66" w14:textId="0F34E051" w:rsidR="00F7009D" w:rsidRPr="00BA1B1E" w:rsidRDefault="009D6872">
            <w:pPr>
              <w:pStyle w:val="TabellRader"/>
              <w:rPr>
                <w:highlight w:val="yellow"/>
              </w:rPr>
            </w:pPr>
            <w:r w:rsidRPr="00A94193">
              <w:t>314 877</w:t>
            </w:r>
          </w:p>
        </w:tc>
        <w:tc>
          <w:tcPr>
            <w:tcW w:w="918" w:type="dxa"/>
            <w:tcBorders>
              <w:top w:val="single" w:sz="6" w:space="0" w:color="auto"/>
              <w:left w:val="nil"/>
              <w:bottom w:val="single" w:sz="6" w:space="0" w:color="auto"/>
              <w:right w:val="nil"/>
            </w:tcBorders>
            <w:vAlign w:val="bottom"/>
          </w:tcPr>
          <w:p w14:paraId="3AE9AB01" w14:textId="40202F06" w:rsidR="00F7009D" w:rsidRPr="00BA1B1E" w:rsidRDefault="009D6872">
            <w:pPr>
              <w:pStyle w:val="TabellRader"/>
              <w:rPr>
                <w:highlight w:val="yellow"/>
              </w:rPr>
            </w:pPr>
            <w:r w:rsidRPr="00A94193">
              <w:t>329 234</w:t>
            </w:r>
          </w:p>
        </w:tc>
      </w:tr>
      <w:tr w:rsidR="00F7009D" w:rsidRPr="00BA1B1E" w14:paraId="1ACBFAC7" w14:textId="77777777" w:rsidTr="00F7009D">
        <w:tc>
          <w:tcPr>
            <w:tcW w:w="405" w:type="dxa"/>
            <w:tcBorders>
              <w:top w:val="single" w:sz="6" w:space="0" w:color="auto"/>
              <w:left w:val="nil"/>
              <w:bottom w:val="single" w:sz="12" w:space="0" w:color="auto"/>
              <w:right w:val="nil"/>
            </w:tcBorders>
            <w:vAlign w:val="bottom"/>
          </w:tcPr>
          <w:p w14:paraId="3541EE0C" w14:textId="77777777" w:rsidR="00F7009D" w:rsidRPr="00BA1B1E" w:rsidRDefault="00F7009D" w:rsidP="00F7009D">
            <w:pPr>
              <w:pStyle w:val="TabellSlutsumma"/>
              <w:keepNext/>
              <w:jc w:val="left"/>
              <w:rPr>
                <w:highlight w:val="yellow"/>
              </w:rPr>
            </w:pPr>
          </w:p>
        </w:tc>
        <w:tc>
          <w:tcPr>
            <w:tcW w:w="2243" w:type="dxa"/>
            <w:tcBorders>
              <w:top w:val="single" w:sz="6" w:space="0" w:color="auto"/>
              <w:left w:val="nil"/>
              <w:bottom w:val="single" w:sz="12" w:space="0" w:color="auto"/>
              <w:right w:val="nil"/>
            </w:tcBorders>
            <w:vAlign w:val="bottom"/>
          </w:tcPr>
          <w:p w14:paraId="3D561CF3" w14:textId="77777777" w:rsidR="00F7009D" w:rsidRPr="00843F5D" w:rsidRDefault="009D6872" w:rsidP="00F7009D">
            <w:pPr>
              <w:pStyle w:val="TabellSlutsumma"/>
              <w:keepNext/>
              <w:jc w:val="left"/>
            </w:pPr>
            <w:r w:rsidRPr="00843F5D">
              <w:t>Takbegränsade utgifter</w:t>
            </w:r>
          </w:p>
        </w:tc>
        <w:tc>
          <w:tcPr>
            <w:tcW w:w="917" w:type="dxa"/>
            <w:tcBorders>
              <w:top w:val="single" w:sz="6" w:space="0" w:color="auto"/>
              <w:left w:val="nil"/>
              <w:bottom w:val="single" w:sz="12" w:space="0" w:color="auto"/>
              <w:right w:val="nil"/>
            </w:tcBorders>
            <w:vAlign w:val="bottom"/>
          </w:tcPr>
          <w:p w14:paraId="2BA160E8" w14:textId="26C93563" w:rsidR="00F7009D" w:rsidRPr="00843F5D" w:rsidRDefault="009D6872" w:rsidP="00F7009D">
            <w:pPr>
              <w:pStyle w:val="TabellSlutsumma"/>
            </w:pPr>
            <w:r w:rsidRPr="00A94193">
              <w:t>1 067 317</w:t>
            </w:r>
          </w:p>
        </w:tc>
        <w:tc>
          <w:tcPr>
            <w:tcW w:w="918" w:type="dxa"/>
            <w:tcBorders>
              <w:top w:val="single" w:sz="6" w:space="0" w:color="auto"/>
              <w:left w:val="nil"/>
              <w:bottom w:val="single" w:sz="12" w:space="0" w:color="auto"/>
              <w:right w:val="nil"/>
            </w:tcBorders>
            <w:vAlign w:val="bottom"/>
          </w:tcPr>
          <w:p w14:paraId="690F7AD2" w14:textId="08148523" w:rsidR="00F7009D" w:rsidRPr="00565589" w:rsidRDefault="00F7009D" w:rsidP="00F7009D">
            <w:pPr>
              <w:pStyle w:val="TabellSlutsumma"/>
              <w:rPr>
                <w:highlight w:val="yellow"/>
              </w:rPr>
            </w:pPr>
          </w:p>
        </w:tc>
        <w:tc>
          <w:tcPr>
            <w:tcW w:w="918" w:type="dxa"/>
            <w:tcBorders>
              <w:top w:val="single" w:sz="6" w:space="0" w:color="auto"/>
              <w:left w:val="nil"/>
              <w:bottom w:val="single" w:sz="12" w:space="0" w:color="auto"/>
              <w:right w:val="nil"/>
            </w:tcBorders>
            <w:vAlign w:val="bottom"/>
          </w:tcPr>
          <w:p w14:paraId="11E7C2A1" w14:textId="686B4263" w:rsidR="00F7009D" w:rsidRPr="00BA1B1E" w:rsidRDefault="009D6872" w:rsidP="00F7009D">
            <w:pPr>
              <w:pStyle w:val="TabellSlutsumma"/>
              <w:rPr>
                <w:highlight w:val="yellow"/>
              </w:rPr>
            </w:pPr>
            <w:r w:rsidRPr="00A94193">
              <w:t>1 091 394</w:t>
            </w:r>
          </w:p>
        </w:tc>
        <w:tc>
          <w:tcPr>
            <w:tcW w:w="917" w:type="dxa"/>
            <w:tcBorders>
              <w:top w:val="single" w:sz="6" w:space="0" w:color="auto"/>
              <w:left w:val="nil"/>
              <w:bottom w:val="single" w:sz="12" w:space="0" w:color="auto"/>
              <w:right w:val="nil"/>
            </w:tcBorders>
            <w:vAlign w:val="bottom"/>
          </w:tcPr>
          <w:p w14:paraId="03224307" w14:textId="7C303DF8" w:rsidR="00F7009D" w:rsidRPr="00BA1B1E" w:rsidRDefault="009D6872">
            <w:pPr>
              <w:pStyle w:val="TabellSlutsumma"/>
              <w:rPr>
                <w:highlight w:val="yellow"/>
              </w:rPr>
            </w:pPr>
            <w:r w:rsidRPr="00A94193">
              <w:t>1 107 602</w:t>
            </w:r>
          </w:p>
        </w:tc>
        <w:tc>
          <w:tcPr>
            <w:tcW w:w="918" w:type="dxa"/>
            <w:tcBorders>
              <w:top w:val="single" w:sz="6" w:space="0" w:color="auto"/>
              <w:left w:val="nil"/>
              <w:bottom w:val="single" w:sz="12" w:space="0" w:color="auto"/>
              <w:right w:val="nil"/>
            </w:tcBorders>
            <w:vAlign w:val="bottom"/>
          </w:tcPr>
          <w:p w14:paraId="54722148" w14:textId="0D3A819B" w:rsidR="00F7009D" w:rsidRPr="00BA1B1E" w:rsidRDefault="009D6872">
            <w:pPr>
              <w:pStyle w:val="TabellSlutsumma"/>
              <w:rPr>
                <w:highlight w:val="yellow"/>
              </w:rPr>
            </w:pPr>
            <w:r w:rsidRPr="00A94193">
              <w:t>1 131 521</w:t>
            </w:r>
          </w:p>
        </w:tc>
        <w:tc>
          <w:tcPr>
            <w:tcW w:w="918" w:type="dxa"/>
            <w:tcBorders>
              <w:top w:val="single" w:sz="6" w:space="0" w:color="auto"/>
              <w:left w:val="nil"/>
              <w:bottom w:val="single" w:sz="12" w:space="0" w:color="auto"/>
              <w:right w:val="nil"/>
            </w:tcBorders>
            <w:vAlign w:val="bottom"/>
          </w:tcPr>
          <w:p w14:paraId="3973BAC6" w14:textId="20306B95" w:rsidR="00F7009D" w:rsidRPr="00BA1B1E" w:rsidRDefault="009D6872">
            <w:pPr>
              <w:pStyle w:val="TabellSlutsumma"/>
              <w:rPr>
                <w:highlight w:val="yellow"/>
              </w:rPr>
            </w:pPr>
            <w:r w:rsidRPr="00A94193">
              <w:t>1 168 855</w:t>
            </w:r>
          </w:p>
        </w:tc>
        <w:tc>
          <w:tcPr>
            <w:tcW w:w="918" w:type="dxa"/>
            <w:tcBorders>
              <w:top w:val="single" w:sz="6" w:space="0" w:color="auto"/>
              <w:left w:val="nil"/>
              <w:bottom w:val="single" w:sz="12" w:space="0" w:color="auto"/>
              <w:right w:val="nil"/>
            </w:tcBorders>
            <w:vAlign w:val="bottom"/>
          </w:tcPr>
          <w:p w14:paraId="27D112D3" w14:textId="046074AF" w:rsidR="00F7009D" w:rsidRPr="00BA1B1E" w:rsidRDefault="009D6872">
            <w:pPr>
              <w:pStyle w:val="TabellSlutsumma"/>
              <w:rPr>
                <w:highlight w:val="yellow"/>
              </w:rPr>
            </w:pPr>
            <w:r w:rsidRPr="00A94193">
              <w:t>1 196 934</w:t>
            </w:r>
          </w:p>
        </w:tc>
      </w:tr>
      <w:tr w:rsidR="00F7009D" w:rsidRPr="00BA1B1E" w14:paraId="42E9DB0A" w14:textId="77777777" w:rsidTr="00F7009D">
        <w:tc>
          <w:tcPr>
            <w:tcW w:w="405" w:type="dxa"/>
            <w:tcBorders>
              <w:top w:val="single" w:sz="12" w:space="0" w:color="auto"/>
              <w:left w:val="nil"/>
              <w:bottom w:val="single" w:sz="12" w:space="0" w:color="auto"/>
              <w:right w:val="nil"/>
            </w:tcBorders>
            <w:vAlign w:val="bottom"/>
          </w:tcPr>
          <w:p w14:paraId="1E605AC5" w14:textId="77777777" w:rsidR="00F7009D" w:rsidRPr="00BA1B1E" w:rsidRDefault="00F7009D" w:rsidP="00F7009D">
            <w:pPr>
              <w:pStyle w:val="TabellRader"/>
              <w:keepNext/>
              <w:jc w:val="left"/>
              <w:rPr>
                <w:highlight w:val="yellow"/>
              </w:rPr>
            </w:pPr>
          </w:p>
        </w:tc>
        <w:tc>
          <w:tcPr>
            <w:tcW w:w="2243" w:type="dxa"/>
            <w:tcBorders>
              <w:top w:val="single" w:sz="12" w:space="0" w:color="auto"/>
              <w:left w:val="nil"/>
              <w:bottom w:val="single" w:sz="12" w:space="0" w:color="auto"/>
              <w:right w:val="nil"/>
            </w:tcBorders>
            <w:vAlign w:val="bottom"/>
          </w:tcPr>
          <w:p w14:paraId="7186ED10" w14:textId="77777777" w:rsidR="00F7009D" w:rsidRPr="00843F5D" w:rsidRDefault="009D6872" w:rsidP="00F7009D">
            <w:pPr>
              <w:pStyle w:val="TabellRader"/>
              <w:keepNext/>
              <w:jc w:val="left"/>
            </w:pPr>
            <w:r w:rsidRPr="00843F5D">
              <w:t>Budgeteringsmarginal</w:t>
            </w:r>
          </w:p>
        </w:tc>
        <w:tc>
          <w:tcPr>
            <w:tcW w:w="917" w:type="dxa"/>
            <w:tcBorders>
              <w:top w:val="single" w:sz="12" w:space="0" w:color="auto"/>
              <w:left w:val="nil"/>
              <w:bottom w:val="single" w:sz="12" w:space="0" w:color="auto"/>
              <w:right w:val="nil"/>
            </w:tcBorders>
            <w:vAlign w:val="bottom"/>
          </w:tcPr>
          <w:p w14:paraId="6041732D" w14:textId="63D190C9" w:rsidR="00F7009D" w:rsidRPr="00843F5D" w:rsidRDefault="009D6872" w:rsidP="00F7009D">
            <w:pPr>
              <w:pStyle w:val="TabellRader"/>
            </w:pPr>
            <w:r w:rsidRPr="00A94193">
              <w:t>27 683</w:t>
            </w:r>
          </w:p>
        </w:tc>
        <w:tc>
          <w:tcPr>
            <w:tcW w:w="918" w:type="dxa"/>
            <w:tcBorders>
              <w:top w:val="single" w:sz="12" w:space="0" w:color="auto"/>
              <w:left w:val="nil"/>
              <w:bottom w:val="single" w:sz="12" w:space="0" w:color="auto"/>
              <w:right w:val="nil"/>
            </w:tcBorders>
            <w:vAlign w:val="bottom"/>
          </w:tcPr>
          <w:p w14:paraId="49EC62A2" w14:textId="3C4CD843" w:rsidR="00F7009D" w:rsidRPr="00565589" w:rsidRDefault="00F7009D" w:rsidP="00F7009D">
            <w:pPr>
              <w:pStyle w:val="TabellRader"/>
              <w:rPr>
                <w:highlight w:val="yellow"/>
              </w:rPr>
            </w:pPr>
          </w:p>
        </w:tc>
        <w:tc>
          <w:tcPr>
            <w:tcW w:w="918" w:type="dxa"/>
            <w:tcBorders>
              <w:top w:val="single" w:sz="12" w:space="0" w:color="auto"/>
              <w:left w:val="nil"/>
              <w:bottom w:val="single" w:sz="12" w:space="0" w:color="auto"/>
              <w:right w:val="nil"/>
            </w:tcBorders>
            <w:vAlign w:val="bottom"/>
          </w:tcPr>
          <w:p w14:paraId="0C90C02A" w14:textId="11E7FAF5" w:rsidR="00F7009D" w:rsidRPr="00BA1B1E" w:rsidRDefault="009D6872" w:rsidP="00F7009D">
            <w:pPr>
              <w:pStyle w:val="TabellRader"/>
              <w:rPr>
                <w:highlight w:val="yellow"/>
              </w:rPr>
            </w:pPr>
            <w:r w:rsidRPr="00A94193">
              <w:t>15 606</w:t>
            </w:r>
          </w:p>
        </w:tc>
        <w:tc>
          <w:tcPr>
            <w:tcW w:w="917" w:type="dxa"/>
            <w:tcBorders>
              <w:top w:val="single" w:sz="12" w:space="0" w:color="auto"/>
              <w:left w:val="nil"/>
              <w:bottom w:val="single" w:sz="12" w:space="0" w:color="auto"/>
              <w:right w:val="nil"/>
            </w:tcBorders>
            <w:vAlign w:val="bottom"/>
          </w:tcPr>
          <w:p w14:paraId="2828C089" w14:textId="2CCE71F9" w:rsidR="00F7009D" w:rsidRPr="00BA1B1E" w:rsidRDefault="009D6872">
            <w:pPr>
              <w:pStyle w:val="TabellRader"/>
              <w:rPr>
                <w:highlight w:val="yellow"/>
              </w:rPr>
            </w:pPr>
            <w:r w:rsidRPr="00A94193">
              <w:t>19 398</w:t>
            </w:r>
          </w:p>
        </w:tc>
        <w:tc>
          <w:tcPr>
            <w:tcW w:w="918" w:type="dxa"/>
            <w:tcBorders>
              <w:top w:val="single" w:sz="12" w:space="0" w:color="auto"/>
              <w:left w:val="nil"/>
              <w:bottom w:val="single" w:sz="12" w:space="0" w:color="auto"/>
              <w:right w:val="nil"/>
            </w:tcBorders>
            <w:vAlign w:val="bottom"/>
          </w:tcPr>
          <w:p w14:paraId="3E6F00DE" w14:textId="557E6B5E" w:rsidR="00F7009D" w:rsidRPr="00BA1B1E" w:rsidRDefault="009D6872">
            <w:pPr>
              <w:pStyle w:val="TabellRader"/>
              <w:rPr>
                <w:highlight w:val="yellow"/>
              </w:rPr>
            </w:pPr>
            <w:r w:rsidRPr="00A94193">
              <w:t>35 479</w:t>
            </w:r>
          </w:p>
        </w:tc>
        <w:tc>
          <w:tcPr>
            <w:tcW w:w="918" w:type="dxa"/>
            <w:tcBorders>
              <w:top w:val="single" w:sz="12" w:space="0" w:color="auto"/>
              <w:left w:val="nil"/>
              <w:bottom w:val="single" w:sz="12" w:space="0" w:color="auto"/>
              <w:right w:val="nil"/>
            </w:tcBorders>
            <w:vAlign w:val="bottom"/>
          </w:tcPr>
          <w:p w14:paraId="438107DC" w14:textId="3D2C97CA" w:rsidR="00F7009D" w:rsidRPr="00BA1B1E" w:rsidRDefault="009D6872">
            <w:pPr>
              <w:pStyle w:val="TabellRader"/>
              <w:rPr>
                <w:highlight w:val="yellow"/>
              </w:rPr>
            </w:pPr>
            <w:r w:rsidRPr="00A94193">
              <w:t>45 145</w:t>
            </w:r>
          </w:p>
        </w:tc>
        <w:tc>
          <w:tcPr>
            <w:tcW w:w="918" w:type="dxa"/>
            <w:tcBorders>
              <w:top w:val="single" w:sz="12" w:space="0" w:color="auto"/>
              <w:left w:val="nil"/>
              <w:bottom w:val="single" w:sz="12" w:space="0" w:color="auto"/>
              <w:right w:val="nil"/>
            </w:tcBorders>
            <w:vAlign w:val="bottom"/>
          </w:tcPr>
          <w:p w14:paraId="48175A23" w14:textId="7DABE4CE" w:rsidR="00F7009D" w:rsidRPr="00BA1B1E" w:rsidRDefault="009D6872">
            <w:pPr>
              <w:pStyle w:val="TabellRader"/>
              <w:rPr>
                <w:highlight w:val="yellow"/>
              </w:rPr>
            </w:pPr>
            <w:r w:rsidRPr="00A94193">
              <w:t>57 066</w:t>
            </w:r>
          </w:p>
        </w:tc>
      </w:tr>
      <w:tr w:rsidR="00F7009D" w:rsidRPr="00BA1B1E" w14:paraId="33890DA3" w14:textId="77777777" w:rsidTr="00F7009D">
        <w:tc>
          <w:tcPr>
            <w:tcW w:w="405" w:type="dxa"/>
            <w:tcBorders>
              <w:top w:val="single" w:sz="12" w:space="0" w:color="auto"/>
              <w:left w:val="nil"/>
              <w:bottom w:val="single" w:sz="18" w:space="0" w:color="auto"/>
              <w:right w:val="nil"/>
            </w:tcBorders>
            <w:vAlign w:val="bottom"/>
          </w:tcPr>
          <w:p w14:paraId="2084DECF" w14:textId="77777777" w:rsidR="00F7009D" w:rsidRPr="00BA1B1E" w:rsidRDefault="00F7009D" w:rsidP="00F7009D">
            <w:pPr>
              <w:pStyle w:val="TabellSlutsumma"/>
              <w:keepNext/>
              <w:jc w:val="left"/>
              <w:rPr>
                <w:highlight w:val="yellow"/>
              </w:rPr>
            </w:pPr>
          </w:p>
        </w:tc>
        <w:tc>
          <w:tcPr>
            <w:tcW w:w="2243" w:type="dxa"/>
            <w:tcBorders>
              <w:top w:val="single" w:sz="12" w:space="0" w:color="auto"/>
              <w:left w:val="nil"/>
              <w:bottom w:val="single" w:sz="18" w:space="0" w:color="auto"/>
              <w:right w:val="nil"/>
            </w:tcBorders>
            <w:vAlign w:val="bottom"/>
          </w:tcPr>
          <w:p w14:paraId="24646C50" w14:textId="22BDD556" w:rsidR="00F7009D" w:rsidRPr="00843F5D" w:rsidRDefault="009D6872" w:rsidP="00F7009D">
            <w:pPr>
              <w:pStyle w:val="TabellSlutsumma"/>
              <w:jc w:val="left"/>
              <w:rPr>
                <w:bCs/>
                <w:vertAlign w:val="superscript"/>
              </w:rPr>
            </w:pPr>
            <w:r w:rsidRPr="00843F5D">
              <w:rPr>
                <w:bCs/>
              </w:rPr>
              <w:t>Utgiftstak för staten</w:t>
            </w:r>
            <w:r w:rsidRPr="00545C1B">
              <w:rPr>
                <w:bCs/>
                <w:vertAlign w:val="superscript"/>
              </w:rPr>
              <w:t>5</w:t>
            </w:r>
          </w:p>
        </w:tc>
        <w:tc>
          <w:tcPr>
            <w:tcW w:w="917" w:type="dxa"/>
            <w:tcBorders>
              <w:top w:val="single" w:sz="12" w:space="0" w:color="auto"/>
              <w:left w:val="nil"/>
              <w:bottom w:val="single" w:sz="18" w:space="0" w:color="auto"/>
              <w:right w:val="nil"/>
            </w:tcBorders>
            <w:vAlign w:val="bottom"/>
          </w:tcPr>
          <w:p w14:paraId="3B9C0CFC" w14:textId="0E504581" w:rsidR="00F7009D" w:rsidRPr="00843F5D" w:rsidRDefault="009D6872" w:rsidP="00F7009D">
            <w:pPr>
              <w:pStyle w:val="TabellSlutsumma"/>
            </w:pPr>
            <w:r w:rsidRPr="00A94193">
              <w:t>1 095 000</w:t>
            </w:r>
          </w:p>
        </w:tc>
        <w:tc>
          <w:tcPr>
            <w:tcW w:w="918" w:type="dxa"/>
            <w:tcBorders>
              <w:top w:val="single" w:sz="12" w:space="0" w:color="auto"/>
              <w:left w:val="nil"/>
              <w:bottom w:val="single" w:sz="18" w:space="0" w:color="auto"/>
              <w:right w:val="nil"/>
            </w:tcBorders>
            <w:vAlign w:val="bottom"/>
          </w:tcPr>
          <w:p w14:paraId="6CAAE3CE" w14:textId="37B2C5CA" w:rsidR="00F7009D" w:rsidRPr="00565589" w:rsidRDefault="00F7009D" w:rsidP="00F7009D">
            <w:pPr>
              <w:pStyle w:val="TabellSlutsumma"/>
              <w:rPr>
                <w:highlight w:val="yellow"/>
              </w:rPr>
            </w:pPr>
          </w:p>
        </w:tc>
        <w:tc>
          <w:tcPr>
            <w:tcW w:w="918" w:type="dxa"/>
            <w:tcBorders>
              <w:top w:val="single" w:sz="12" w:space="0" w:color="auto"/>
              <w:left w:val="nil"/>
              <w:bottom w:val="single" w:sz="18" w:space="0" w:color="auto"/>
              <w:right w:val="nil"/>
            </w:tcBorders>
            <w:vAlign w:val="bottom"/>
          </w:tcPr>
          <w:p w14:paraId="72F241E1" w14:textId="713AFEA1" w:rsidR="00F7009D" w:rsidRPr="00BA1B1E" w:rsidRDefault="009D6872" w:rsidP="00F7009D">
            <w:pPr>
              <w:pStyle w:val="TabellSlutsumma"/>
              <w:rPr>
                <w:highlight w:val="yellow"/>
              </w:rPr>
            </w:pPr>
            <w:r w:rsidRPr="00A94193">
              <w:t>1 107 000</w:t>
            </w:r>
          </w:p>
        </w:tc>
        <w:tc>
          <w:tcPr>
            <w:tcW w:w="917" w:type="dxa"/>
            <w:tcBorders>
              <w:top w:val="single" w:sz="12" w:space="0" w:color="auto"/>
              <w:left w:val="nil"/>
              <w:bottom w:val="single" w:sz="18" w:space="0" w:color="auto"/>
              <w:right w:val="nil"/>
            </w:tcBorders>
            <w:vAlign w:val="bottom"/>
          </w:tcPr>
          <w:p w14:paraId="52D65218" w14:textId="6E72861E" w:rsidR="00F7009D" w:rsidRPr="00BA1B1E" w:rsidRDefault="009D6872">
            <w:pPr>
              <w:pStyle w:val="TabellSlutsumma"/>
              <w:rPr>
                <w:highlight w:val="yellow"/>
              </w:rPr>
            </w:pPr>
            <w:r w:rsidRPr="00A94193">
              <w:t>1 127 000</w:t>
            </w:r>
          </w:p>
        </w:tc>
        <w:tc>
          <w:tcPr>
            <w:tcW w:w="918" w:type="dxa"/>
            <w:tcBorders>
              <w:top w:val="single" w:sz="12" w:space="0" w:color="auto"/>
              <w:left w:val="nil"/>
              <w:bottom w:val="single" w:sz="18" w:space="0" w:color="auto"/>
              <w:right w:val="nil"/>
            </w:tcBorders>
            <w:vAlign w:val="bottom"/>
          </w:tcPr>
          <w:p w14:paraId="03183837" w14:textId="470B1C9B" w:rsidR="00F7009D" w:rsidRPr="00BA1B1E" w:rsidRDefault="009D6872">
            <w:pPr>
              <w:pStyle w:val="TabellSlutsumma"/>
              <w:rPr>
                <w:highlight w:val="yellow"/>
              </w:rPr>
            </w:pPr>
            <w:r w:rsidRPr="00A94193">
              <w:t>1 167 000</w:t>
            </w:r>
          </w:p>
        </w:tc>
        <w:tc>
          <w:tcPr>
            <w:tcW w:w="918" w:type="dxa"/>
            <w:tcBorders>
              <w:top w:val="single" w:sz="12" w:space="0" w:color="auto"/>
              <w:left w:val="nil"/>
              <w:bottom w:val="single" w:sz="18" w:space="0" w:color="auto"/>
              <w:right w:val="nil"/>
            </w:tcBorders>
            <w:vAlign w:val="bottom"/>
          </w:tcPr>
          <w:p w14:paraId="5331531F" w14:textId="3450C389" w:rsidR="00F7009D" w:rsidRPr="00BA1B1E" w:rsidRDefault="009D6872">
            <w:pPr>
              <w:pStyle w:val="TabellSlutsumma"/>
              <w:rPr>
                <w:highlight w:val="yellow"/>
              </w:rPr>
            </w:pPr>
            <w:r w:rsidRPr="00A94193">
              <w:t>1 214 000</w:t>
            </w:r>
          </w:p>
        </w:tc>
        <w:tc>
          <w:tcPr>
            <w:tcW w:w="918" w:type="dxa"/>
            <w:tcBorders>
              <w:top w:val="single" w:sz="12" w:space="0" w:color="auto"/>
              <w:left w:val="nil"/>
              <w:bottom w:val="single" w:sz="18" w:space="0" w:color="auto"/>
              <w:right w:val="nil"/>
            </w:tcBorders>
            <w:vAlign w:val="bottom"/>
          </w:tcPr>
          <w:p w14:paraId="264EAE7F" w14:textId="17E88E6E" w:rsidR="00F7009D" w:rsidRPr="00BA1B1E" w:rsidRDefault="009D6872">
            <w:pPr>
              <w:pStyle w:val="TabellSlutsumma"/>
              <w:rPr>
                <w:highlight w:val="yellow"/>
                <w:vertAlign w:val="superscript"/>
              </w:rPr>
            </w:pPr>
            <w:r w:rsidRPr="00A94193">
              <w:t>1 254 000</w:t>
            </w:r>
          </w:p>
        </w:tc>
      </w:tr>
    </w:tbl>
    <w:p w14:paraId="2BDCF557" w14:textId="4A0A1B9F" w:rsidR="00F7009D" w:rsidRPr="00BA1B1E" w:rsidRDefault="009D6872" w:rsidP="00F7009D">
      <w:pPr>
        <w:pStyle w:val="TabellFotnot"/>
        <w:rPr>
          <w:highlight w:val="yellow"/>
        </w:rPr>
      </w:pPr>
      <w:r w:rsidRPr="00DD3932">
        <w:rPr>
          <w:vertAlign w:val="superscript"/>
        </w:rPr>
        <w:t>1</w:t>
      </w:r>
      <w:r w:rsidRPr="00DD3932">
        <w:t xml:space="preserve"> Anslagen är fördelade till de utgiftsområden de tillhör i statens budget för 2014.</w:t>
      </w:r>
    </w:p>
    <w:p w14:paraId="56BCDD40" w14:textId="4AFFC041" w:rsidR="00F7009D" w:rsidRPr="006812BF" w:rsidRDefault="009D6872" w:rsidP="00F7009D">
      <w:pPr>
        <w:pStyle w:val="TabellFotnot"/>
      </w:pPr>
      <w:r w:rsidRPr="006812BF">
        <w:rPr>
          <w:vertAlign w:val="superscript"/>
        </w:rPr>
        <w:t>2</w:t>
      </w:r>
      <w:r w:rsidRPr="006812BF">
        <w:t xml:space="preserve"> Enligt </w:t>
      </w:r>
      <w:r>
        <w:t>prop. 2013/14:1, bet.</w:t>
      </w:r>
      <w:r w:rsidRPr="006812BF">
        <w:t>2013/14:FiU1</w:t>
      </w:r>
      <w:r>
        <w:t>, rskr. 2013/14:56</w:t>
      </w:r>
      <w:r w:rsidRPr="006812BF">
        <w:t xml:space="preserve"> och förslag till </w:t>
      </w:r>
      <w:r>
        <w:t xml:space="preserve">propositionen </w:t>
      </w:r>
      <w:r w:rsidRPr="006812BF">
        <w:t>Vårändringsbudget för 2014 (prop. 2013/14:99).</w:t>
      </w:r>
    </w:p>
    <w:p w14:paraId="2680C781" w14:textId="77777777" w:rsidR="00F7009D" w:rsidRPr="00BA1B1E" w:rsidRDefault="009D6872" w:rsidP="00F7009D">
      <w:pPr>
        <w:pStyle w:val="TabellFotnot"/>
        <w:rPr>
          <w:highlight w:val="yellow"/>
        </w:rPr>
      </w:pPr>
      <w:r w:rsidRPr="00DD3932">
        <w:rPr>
          <w:vertAlign w:val="superscript"/>
        </w:rPr>
        <w:t xml:space="preserve">3 </w:t>
      </w:r>
      <w:r w:rsidRPr="00DD3932">
        <w:t>Inklusive posten Minskning av anslagsbehållningar.</w:t>
      </w:r>
    </w:p>
    <w:p w14:paraId="35725EE1" w14:textId="77777777" w:rsidR="00F7009D" w:rsidRPr="00DD3932" w:rsidRDefault="009D6872" w:rsidP="00F7009D">
      <w:pPr>
        <w:pStyle w:val="TabellFotnot"/>
      </w:pPr>
      <w:r w:rsidRPr="00DD3932">
        <w:rPr>
          <w:vertAlign w:val="superscript"/>
        </w:rPr>
        <w:t>4</w:t>
      </w:r>
      <w:r w:rsidRPr="00DD3932">
        <w:t xml:space="preserve"> Summa utgiftsområden exklusive utgiftsområde 26 Statsskuldsräntor m.m. och exklusive minskning av anslagsbehållningar för statsskuldsräntor.</w:t>
      </w:r>
    </w:p>
    <w:p w14:paraId="7FAEAE5C" w14:textId="340DC57A" w:rsidR="00F7009D" w:rsidRPr="00DD3932" w:rsidRDefault="009D6872" w:rsidP="00F7009D">
      <w:pPr>
        <w:pStyle w:val="TabellFotnot"/>
      </w:pPr>
      <w:r w:rsidRPr="00DD3932">
        <w:rPr>
          <w:vertAlign w:val="superscript"/>
        </w:rPr>
        <w:t>5</w:t>
      </w:r>
      <w:r w:rsidRPr="00DD3932">
        <w:t xml:space="preserve"> Regeringens bedömning av utgiftstak för 2017 och 2018 (se </w:t>
      </w:r>
      <w:r w:rsidRPr="007254B1">
        <w:t xml:space="preserve">avsnitt </w:t>
      </w:r>
      <w:r w:rsidRPr="00373329">
        <w:t>4</w:t>
      </w:r>
      <w:r w:rsidRPr="007254B1">
        <w:t>.</w:t>
      </w:r>
      <w:r>
        <w:t>4</w:t>
      </w:r>
      <w:r w:rsidRPr="00DD3932">
        <w:t>).</w:t>
      </w:r>
    </w:p>
    <w:p w14:paraId="6B63EA58" w14:textId="621BAD46" w:rsidR="00F7009D" w:rsidRPr="00DD3932" w:rsidRDefault="009D6872" w:rsidP="00F7009D">
      <w:pPr>
        <w:pStyle w:val="TabellFotnot"/>
        <w:sectPr w:rsidR="00F7009D" w:rsidRPr="00DD3932" w:rsidSect="00F7009D">
          <w:headerReference w:type="even" r:id="rId298"/>
          <w:headerReference w:type="default" r:id="rId299"/>
          <w:footerReference w:type="even" r:id="rId300"/>
          <w:footerReference w:type="default" r:id="rId301"/>
          <w:footerReference w:type="first" r:id="rId302"/>
          <w:type w:val="continuous"/>
          <w:pgSz w:w="11907" w:h="16840"/>
          <w:pgMar w:top="1304" w:right="1871" w:bottom="1531" w:left="1021" w:header="567" w:footer="1077" w:gutter="0"/>
          <w:cols w:space="720"/>
        </w:sectPr>
      </w:pPr>
      <w:r w:rsidRPr="00DD3932">
        <w:t>Källa: Egna beräkninga</w:t>
      </w:r>
      <w:r>
        <w:t>r.</w:t>
      </w:r>
    </w:p>
    <w:p w14:paraId="46DBA6F0" w14:textId="77777777" w:rsidR="00F7009D" w:rsidRPr="00BA1B1E" w:rsidRDefault="00F7009D" w:rsidP="00F7009D">
      <w:pPr>
        <w:pStyle w:val="Brdtextmedindrag"/>
        <w:ind w:firstLine="0"/>
        <w:rPr>
          <w:highlight w:val="yellow"/>
        </w:rPr>
      </w:pPr>
    </w:p>
    <w:p w14:paraId="0981B5E4" w14:textId="77777777" w:rsidR="00F7009D" w:rsidRPr="00BA1B1E" w:rsidRDefault="00F7009D" w:rsidP="00F7009D">
      <w:pPr>
        <w:pStyle w:val="Brdtextmedindrag"/>
        <w:ind w:firstLine="0"/>
        <w:rPr>
          <w:highlight w:val="yellow"/>
        </w:rPr>
      </w:pPr>
    </w:p>
    <w:p w14:paraId="52FA0E3E" w14:textId="77777777" w:rsidR="00F7009D" w:rsidRPr="00BA1B1E" w:rsidRDefault="00F7009D" w:rsidP="00F7009D">
      <w:pPr>
        <w:pStyle w:val="Brdtextmedindrag"/>
        <w:ind w:firstLine="0"/>
        <w:rPr>
          <w:highlight w:val="yellow"/>
        </w:rPr>
      </w:pPr>
    </w:p>
    <w:p w14:paraId="11C64F52" w14:textId="34F0EA68" w:rsidR="00F7009D" w:rsidRDefault="009D6872" w:rsidP="00F7009D">
      <w:pPr>
        <w:pStyle w:val="Brdtextmedindrag"/>
        <w:ind w:firstLine="0"/>
      </w:pPr>
      <w:r w:rsidRPr="001A3B32">
        <w:lastRenderedPageBreak/>
        <w:t xml:space="preserve">De takbegränsade utgifterna beräknas </w:t>
      </w:r>
      <w:r>
        <w:t xml:space="preserve">öka med mellan 16 och 37 </w:t>
      </w:r>
      <w:r w:rsidRPr="001A3B32">
        <w:t>miljarder kronor</w:t>
      </w:r>
      <w:r>
        <w:t xml:space="preserve"> per år mellan</w:t>
      </w:r>
      <w:r w:rsidRPr="001A3B32">
        <w:t xml:space="preserve"> 2013</w:t>
      </w:r>
      <w:r>
        <w:t xml:space="preserve"> och 2</w:t>
      </w:r>
      <w:r w:rsidRPr="001A3B32">
        <w:t>018</w:t>
      </w:r>
      <w:r>
        <w:t>. Utgiftsökningen 2014 förklaras bl.a. av volymförändringar</w:t>
      </w:r>
      <w:r w:rsidRPr="001A3B32">
        <w:t xml:space="preserve"> inom </w:t>
      </w:r>
      <w:r>
        <w:t>utgifts</w:t>
      </w:r>
      <w:r>
        <w:softHyphen/>
        <w:t>områdena 8 Migration och 13 Integration och jämställdhet, reformer inom utgiftsområde 25 Allmänna bidrag till kommuner och pris- och löneomräkningen av förvaltnings- och investerings</w:t>
      </w:r>
      <w:r>
        <w:softHyphen/>
        <w:t>anslag. Utgifts</w:t>
      </w:r>
      <w:r>
        <w:softHyphen/>
        <w:t xml:space="preserve">ökningarna 2015–2018 förklaras främst av makroekonomiska förändringar som påverkar utgifterna inom </w:t>
      </w:r>
      <w:r w:rsidRPr="001A3B32">
        <w:t>ålderspensionssystemet vid sidan av statens budget</w:t>
      </w:r>
      <w:r>
        <w:t>.</w:t>
      </w:r>
      <w:r w:rsidRPr="001A3B32">
        <w:t xml:space="preserve"> De </w:t>
      </w:r>
      <w:r>
        <w:t>viktigaste</w:t>
      </w:r>
      <w:r w:rsidRPr="001A3B32">
        <w:t xml:space="preserve"> faktorerna bakom den årliga förändringen av de tak</w:t>
      </w:r>
      <w:r>
        <w:softHyphen/>
      </w:r>
      <w:r w:rsidRPr="001A3B32">
        <w:t xml:space="preserve">begränsade utgifterna framgår av </w:t>
      </w:r>
      <w:r>
        <w:fldChar w:fldCharType="begin"/>
      </w:r>
      <w:r>
        <w:instrText xml:space="preserve"> REF  _Ref383341919 \* Lower \h </w:instrText>
      </w:r>
      <w:r>
        <w:fldChar w:fldCharType="separate"/>
      </w:r>
      <w:r w:rsidR="004642B5" w:rsidRPr="00531248">
        <w:t xml:space="preserve">tabell </w:t>
      </w:r>
      <w:r w:rsidR="004642B5">
        <w:rPr>
          <w:noProof/>
        </w:rPr>
        <w:t>6</w:t>
      </w:r>
      <w:r w:rsidR="004642B5">
        <w:t>.</w:t>
      </w:r>
      <w:r w:rsidR="004642B5">
        <w:rPr>
          <w:noProof/>
        </w:rPr>
        <w:t>3</w:t>
      </w:r>
      <w:r>
        <w:fldChar w:fldCharType="end"/>
      </w:r>
      <w:r w:rsidRPr="002C3421">
        <w:t>.</w:t>
      </w:r>
    </w:p>
    <w:p w14:paraId="3230CDFB" w14:textId="77777777" w:rsidR="00F7009D" w:rsidRPr="006210CD" w:rsidRDefault="00F7009D" w:rsidP="00F7009D">
      <w:pPr>
        <w:pStyle w:val="Brdtextmedindrag"/>
        <w:ind w:firstLine="0"/>
      </w:pPr>
    </w:p>
    <w:p w14:paraId="42B2E238" w14:textId="02593BBE" w:rsidR="00F7009D" w:rsidRDefault="009D6872" w:rsidP="00F7009D">
      <w:pPr>
        <w:pStyle w:val="TabellRubrik"/>
      </w:pPr>
      <w:bookmarkStart w:id="366" w:name="_Ref383341919"/>
      <w:bookmarkStart w:id="367" w:name="_Toc384401669"/>
      <w:r w:rsidRPr="00531248">
        <w:t xml:space="preserve">Tabell </w:t>
      </w:r>
      <w:r w:rsidR="0009067D">
        <w:fldChar w:fldCharType="begin"/>
      </w:r>
      <w:r w:rsidR="0009067D">
        <w:instrText xml:space="preserve"> STYLEREF "Rubrik 1"\n \* MERGEFORMAT </w:instrText>
      </w:r>
      <w:r w:rsidR="0009067D">
        <w:fldChar w:fldCharType="separate"/>
      </w:r>
      <w:r w:rsidR="004642B5">
        <w:rPr>
          <w:noProof/>
        </w:rPr>
        <w:t>6</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3</w:t>
      </w:r>
      <w:r w:rsidR="0009067D">
        <w:rPr>
          <w:noProof/>
        </w:rPr>
        <w:fldChar w:fldCharType="end"/>
      </w:r>
      <w:bookmarkEnd w:id="366"/>
      <w:r>
        <w:t xml:space="preserve"> </w:t>
      </w:r>
      <w:r w:rsidRPr="00531248">
        <w:t>Förändring av takbegränsade utgifter jämfört med föregående år</w:t>
      </w:r>
      <w:bookmarkEnd w:id="367"/>
      <w:r w:rsidRPr="00D53B7C">
        <w:t xml:space="preserve"> </w:t>
      </w:r>
    </w:p>
    <w:p w14:paraId="63F80D91" w14:textId="77777777" w:rsidR="00F7009D" w:rsidRPr="00531248" w:rsidRDefault="009D6872" w:rsidP="00F7009D">
      <w:pPr>
        <w:pStyle w:val="TabellUnderrubrik"/>
      </w:pPr>
      <w:r w:rsidRPr="00531248">
        <w:t>Miljarder kronor</w:t>
      </w:r>
    </w:p>
    <w:tbl>
      <w:tblPr>
        <w:tblW w:w="4366" w:type="dxa"/>
        <w:tblInd w:w="85" w:type="dxa"/>
        <w:tblLayout w:type="fixed"/>
        <w:tblLook w:val="0000" w:firstRow="0" w:lastRow="0" w:firstColumn="0" w:lastColumn="0" w:noHBand="0" w:noVBand="0"/>
      </w:tblPr>
      <w:tblGrid>
        <w:gridCol w:w="1901"/>
        <w:gridCol w:w="493"/>
        <w:gridCol w:w="493"/>
        <w:gridCol w:w="493"/>
        <w:gridCol w:w="493"/>
        <w:gridCol w:w="493"/>
      </w:tblGrid>
      <w:tr w:rsidR="00F7009D" w:rsidRPr="00531248" w14:paraId="45229177" w14:textId="77777777" w:rsidTr="00F7009D">
        <w:tc>
          <w:tcPr>
            <w:tcW w:w="1901" w:type="dxa"/>
            <w:tcBorders>
              <w:top w:val="nil"/>
              <w:left w:val="nil"/>
              <w:bottom w:val="single" w:sz="18" w:space="0" w:color="auto"/>
              <w:right w:val="nil"/>
            </w:tcBorders>
          </w:tcPr>
          <w:p w14:paraId="3E2D5409" w14:textId="77777777" w:rsidR="00F7009D" w:rsidRPr="00531248" w:rsidRDefault="00F7009D" w:rsidP="00F7009D">
            <w:pPr>
              <w:pStyle w:val="TabellHuvud"/>
              <w:jc w:val="left"/>
            </w:pPr>
          </w:p>
        </w:tc>
        <w:tc>
          <w:tcPr>
            <w:tcW w:w="493" w:type="dxa"/>
            <w:tcBorders>
              <w:top w:val="nil"/>
              <w:left w:val="nil"/>
              <w:bottom w:val="single" w:sz="18" w:space="0" w:color="auto"/>
              <w:right w:val="nil"/>
            </w:tcBorders>
            <w:vAlign w:val="bottom"/>
          </w:tcPr>
          <w:p w14:paraId="6BFDA75F" w14:textId="3A084A8A" w:rsidR="00F7009D" w:rsidRPr="00531248" w:rsidRDefault="009D6872" w:rsidP="00F7009D">
            <w:pPr>
              <w:pStyle w:val="TabellHuvud"/>
              <w:keepNext/>
            </w:pPr>
            <w:r w:rsidRPr="00531248">
              <w:t>2014</w:t>
            </w:r>
          </w:p>
        </w:tc>
        <w:tc>
          <w:tcPr>
            <w:tcW w:w="493" w:type="dxa"/>
            <w:tcBorders>
              <w:top w:val="nil"/>
              <w:left w:val="nil"/>
              <w:bottom w:val="single" w:sz="18" w:space="0" w:color="auto"/>
              <w:right w:val="nil"/>
            </w:tcBorders>
            <w:vAlign w:val="bottom"/>
          </w:tcPr>
          <w:p w14:paraId="7D0ADA00" w14:textId="0C234A1D" w:rsidR="00F7009D" w:rsidRPr="00531248" w:rsidRDefault="009D6872" w:rsidP="00F7009D">
            <w:pPr>
              <w:pStyle w:val="TabellHuvud"/>
            </w:pPr>
            <w:r w:rsidRPr="00531248">
              <w:t>2015</w:t>
            </w:r>
          </w:p>
        </w:tc>
        <w:tc>
          <w:tcPr>
            <w:tcW w:w="493" w:type="dxa"/>
            <w:tcBorders>
              <w:top w:val="nil"/>
              <w:left w:val="nil"/>
              <w:bottom w:val="single" w:sz="18" w:space="0" w:color="auto"/>
              <w:right w:val="nil"/>
            </w:tcBorders>
            <w:vAlign w:val="bottom"/>
          </w:tcPr>
          <w:p w14:paraId="245A20D2" w14:textId="165EE224" w:rsidR="00F7009D" w:rsidRPr="00531248" w:rsidRDefault="009D6872" w:rsidP="00F7009D">
            <w:pPr>
              <w:pStyle w:val="TabellHuvud"/>
            </w:pPr>
            <w:r w:rsidRPr="00531248">
              <w:t>2016</w:t>
            </w:r>
          </w:p>
        </w:tc>
        <w:tc>
          <w:tcPr>
            <w:tcW w:w="493" w:type="dxa"/>
            <w:tcBorders>
              <w:top w:val="nil"/>
              <w:left w:val="nil"/>
              <w:bottom w:val="single" w:sz="18" w:space="0" w:color="auto"/>
              <w:right w:val="nil"/>
            </w:tcBorders>
            <w:vAlign w:val="bottom"/>
          </w:tcPr>
          <w:p w14:paraId="30A9E4A4" w14:textId="71124592" w:rsidR="00F7009D" w:rsidRPr="00531248" w:rsidRDefault="009D6872" w:rsidP="00F7009D">
            <w:pPr>
              <w:pStyle w:val="TabellHuvud"/>
            </w:pPr>
            <w:r w:rsidRPr="00531248">
              <w:t>2017</w:t>
            </w:r>
          </w:p>
        </w:tc>
        <w:tc>
          <w:tcPr>
            <w:tcW w:w="493" w:type="dxa"/>
            <w:tcBorders>
              <w:top w:val="nil"/>
              <w:left w:val="nil"/>
              <w:bottom w:val="single" w:sz="18" w:space="0" w:color="auto"/>
              <w:right w:val="nil"/>
            </w:tcBorders>
            <w:vAlign w:val="bottom"/>
          </w:tcPr>
          <w:p w14:paraId="00B544F1" w14:textId="0673D3E0" w:rsidR="00F7009D" w:rsidRPr="00531248" w:rsidRDefault="009D6872" w:rsidP="00F7009D">
            <w:pPr>
              <w:pStyle w:val="TabellHuvud"/>
            </w:pPr>
            <w:r w:rsidRPr="00531248">
              <w:t>2018</w:t>
            </w:r>
          </w:p>
        </w:tc>
      </w:tr>
      <w:tr w:rsidR="00F7009D" w:rsidRPr="00531248" w14:paraId="43E6AE1A" w14:textId="77777777" w:rsidTr="00F7009D">
        <w:tc>
          <w:tcPr>
            <w:tcW w:w="1901" w:type="dxa"/>
            <w:tcBorders>
              <w:top w:val="single" w:sz="18" w:space="0" w:color="auto"/>
              <w:left w:val="nil"/>
              <w:bottom w:val="single" w:sz="4" w:space="0" w:color="auto"/>
              <w:right w:val="nil"/>
            </w:tcBorders>
          </w:tcPr>
          <w:p w14:paraId="5A3359BF" w14:textId="77777777" w:rsidR="00F7009D" w:rsidRPr="00531248" w:rsidRDefault="009D6872" w:rsidP="00F7009D">
            <w:pPr>
              <w:pStyle w:val="TabellRader"/>
              <w:jc w:val="left"/>
            </w:pPr>
            <w:r w:rsidRPr="00531248">
              <w:t>Takbegränsade utgifter</w:t>
            </w:r>
          </w:p>
        </w:tc>
        <w:tc>
          <w:tcPr>
            <w:tcW w:w="493" w:type="dxa"/>
            <w:tcBorders>
              <w:top w:val="single" w:sz="18" w:space="0" w:color="auto"/>
              <w:left w:val="nil"/>
              <w:bottom w:val="single" w:sz="4" w:space="0" w:color="auto"/>
              <w:right w:val="nil"/>
            </w:tcBorders>
          </w:tcPr>
          <w:p w14:paraId="7F06DFAE" w14:textId="776742D5" w:rsidR="00F7009D" w:rsidRPr="00531248" w:rsidRDefault="009D6872" w:rsidP="00F7009D">
            <w:pPr>
              <w:pStyle w:val="TabellRader"/>
            </w:pPr>
            <w:r w:rsidRPr="00531248">
              <w:t>24</w:t>
            </w:r>
          </w:p>
        </w:tc>
        <w:tc>
          <w:tcPr>
            <w:tcW w:w="493" w:type="dxa"/>
            <w:tcBorders>
              <w:top w:val="single" w:sz="18" w:space="0" w:color="auto"/>
              <w:left w:val="nil"/>
              <w:bottom w:val="single" w:sz="4" w:space="0" w:color="auto"/>
              <w:right w:val="nil"/>
            </w:tcBorders>
          </w:tcPr>
          <w:p w14:paraId="45C01A9C" w14:textId="5D8B293D" w:rsidR="00F7009D" w:rsidRPr="00531248" w:rsidRDefault="009D6872" w:rsidP="00F7009D">
            <w:pPr>
              <w:pStyle w:val="TabellRader"/>
            </w:pPr>
            <w:r w:rsidRPr="00531248">
              <w:t>16</w:t>
            </w:r>
          </w:p>
        </w:tc>
        <w:tc>
          <w:tcPr>
            <w:tcW w:w="493" w:type="dxa"/>
            <w:tcBorders>
              <w:top w:val="single" w:sz="18" w:space="0" w:color="auto"/>
              <w:left w:val="nil"/>
              <w:bottom w:val="single" w:sz="4" w:space="0" w:color="auto"/>
              <w:right w:val="nil"/>
            </w:tcBorders>
          </w:tcPr>
          <w:p w14:paraId="75C9AB02" w14:textId="7EB60C9B" w:rsidR="00F7009D" w:rsidRPr="00531248" w:rsidRDefault="009D6872" w:rsidP="00F7009D">
            <w:pPr>
              <w:pStyle w:val="TabellRader"/>
            </w:pPr>
            <w:r w:rsidRPr="00531248">
              <w:t>24</w:t>
            </w:r>
          </w:p>
        </w:tc>
        <w:tc>
          <w:tcPr>
            <w:tcW w:w="493" w:type="dxa"/>
            <w:tcBorders>
              <w:top w:val="single" w:sz="18" w:space="0" w:color="auto"/>
              <w:left w:val="nil"/>
              <w:bottom w:val="single" w:sz="4" w:space="0" w:color="auto"/>
              <w:right w:val="nil"/>
            </w:tcBorders>
          </w:tcPr>
          <w:p w14:paraId="54B271D9" w14:textId="2DD6A69A" w:rsidR="00F7009D" w:rsidRPr="00531248" w:rsidRDefault="009D6872" w:rsidP="00F7009D">
            <w:pPr>
              <w:pStyle w:val="TabellRader"/>
            </w:pPr>
            <w:r w:rsidRPr="00531248">
              <w:t>37</w:t>
            </w:r>
          </w:p>
        </w:tc>
        <w:tc>
          <w:tcPr>
            <w:tcW w:w="493" w:type="dxa"/>
            <w:tcBorders>
              <w:top w:val="single" w:sz="18" w:space="0" w:color="auto"/>
              <w:left w:val="nil"/>
              <w:bottom w:val="single" w:sz="4" w:space="0" w:color="auto"/>
              <w:right w:val="nil"/>
            </w:tcBorders>
          </w:tcPr>
          <w:p w14:paraId="5CC670EA" w14:textId="1AD5D2B4" w:rsidR="00F7009D" w:rsidRPr="00531248" w:rsidRDefault="009D6872" w:rsidP="00F7009D">
            <w:pPr>
              <w:pStyle w:val="TabellRader"/>
            </w:pPr>
            <w:r w:rsidRPr="00531248">
              <w:t>28</w:t>
            </w:r>
          </w:p>
        </w:tc>
      </w:tr>
      <w:tr w:rsidR="00F7009D" w:rsidRPr="00531248" w14:paraId="1DE07172" w14:textId="77777777" w:rsidTr="00F7009D">
        <w:tc>
          <w:tcPr>
            <w:tcW w:w="1901" w:type="dxa"/>
            <w:tcBorders>
              <w:top w:val="single" w:sz="12" w:space="0" w:color="auto"/>
              <w:left w:val="nil"/>
              <w:bottom w:val="single" w:sz="6" w:space="0" w:color="auto"/>
              <w:right w:val="nil"/>
            </w:tcBorders>
          </w:tcPr>
          <w:p w14:paraId="03B20745" w14:textId="77777777" w:rsidR="00F7009D" w:rsidRPr="00531248" w:rsidRDefault="009D6872" w:rsidP="00F7009D">
            <w:pPr>
              <w:pStyle w:val="TabellRader"/>
              <w:keepNext/>
              <w:spacing w:before="20" w:line="170" w:lineRule="exact"/>
              <w:jc w:val="left"/>
              <w:rPr>
                <w:i/>
                <w:iCs/>
              </w:rPr>
            </w:pPr>
            <w:r w:rsidRPr="00531248">
              <w:rPr>
                <w:i/>
                <w:iCs/>
              </w:rPr>
              <w:t>Förklaras av:</w:t>
            </w:r>
          </w:p>
        </w:tc>
        <w:tc>
          <w:tcPr>
            <w:tcW w:w="493" w:type="dxa"/>
            <w:tcBorders>
              <w:top w:val="single" w:sz="12" w:space="0" w:color="auto"/>
              <w:left w:val="nil"/>
              <w:bottom w:val="single" w:sz="6" w:space="0" w:color="auto"/>
              <w:right w:val="nil"/>
            </w:tcBorders>
          </w:tcPr>
          <w:p w14:paraId="5FCDA427" w14:textId="77777777" w:rsidR="00F7009D" w:rsidRPr="00531248" w:rsidRDefault="00F7009D" w:rsidP="00F7009D">
            <w:pPr>
              <w:pStyle w:val="TabellRader"/>
            </w:pPr>
          </w:p>
        </w:tc>
        <w:tc>
          <w:tcPr>
            <w:tcW w:w="493" w:type="dxa"/>
            <w:tcBorders>
              <w:top w:val="single" w:sz="12" w:space="0" w:color="auto"/>
              <w:left w:val="nil"/>
              <w:bottom w:val="single" w:sz="6" w:space="0" w:color="auto"/>
              <w:right w:val="nil"/>
            </w:tcBorders>
          </w:tcPr>
          <w:p w14:paraId="6F1F4DF2" w14:textId="77777777" w:rsidR="00F7009D" w:rsidRPr="00531248" w:rsidRDefault="00F7009D" w:rsidP="00F7009D">
            <w:pPr>
              <w:pStyle w:val="TabellRader"/>
            </w:pPr>
          </w:p>
        </w:tc>
        <w:tc>
          <w:tcPr>
            <w:tcW w:w="493" w:type="dxa"/>
            <w:tcBorders>
              <w:top w:val="single" w:sz="12" w:space="0" w:color="auto"/>
              <w:left w:val="nil"/>
              <w:bottom w:val="single" w:sz="6" w:space="0" w:color="auto"/>
              <w:right w:val="nil"/>
            </w:tcBorders>
          </w:tcPr>
          <w:p w14:paraId="1EFE3EB1" w14:textId="77777777" w:rsidR="00F7009D" w:rsidRPr="00531248" w:rsidRDefault="00F7009D" w:rsidP="00F7009D">
            <w:pPr>
              <w:pStyle w:val="TabellRader"/>
            </w:pPr>
          </w:p>
        </w:tc>
        <w:tc>
          <w:tcPr>
            <w:tcW w:w="493" w:type="dxa"/>
            <w:tcBorders>
              <w:top w:val="single" w:sz="12" w:space="0" w:color="auto"/>
              <w:left w:val="nil"/>
              <w:bottom w:val="single" w:sz="6" w:space="0" w:color="auto"/>
              <w:right w:val="nil"/>
            </w:tcBorders>
          </w:tcPr>
          <w:p w14:paraId="1AB7D6DB" w14:textId="77777777" w:rsidR="00F7009D" w:rsidRPr="00531248" w:rsidRDefault="00F7009D" w:rsidP="00F7009D">
            <w:pPr>
              <w:pStyle w:val="TabellRader"/>
            </w:pPr>
          </w:p>
        </w:tc>
        <w:tc>
          <w:tcPr>
            <w:tcW w:w="493" w:type="dxa"/>
            <w:tcBorders>
              <w:top w:val="single" w:sz="12" w:space="0" w:color="auto"/>
              <w:left w:val="nil"/>
              <w:bottom w:val="single" w:sz="6" w:space="0" w:color="auto"/>
              <w:right w:val="nil"/>
            </w:tcBorders>
          </w:tcPr>
          <w:p w14:paraId="19BA5F23" w14:textId="77777777" w:rsidR="00F7009D" w:rsidRPr="00531248" w:rsidRDefault="00F7009D" w:rsidP="00F7009D">
            <w:pPr>
              <w:pStyle w:val="TabellRader"/>
            </w:pPr>
          </w:p>
        </w:tc>
      </w:tr>
      <w:tr w:rsidR="00F7009D" w:rsidRPr="00531248" w14:paraId="59F42345" w14:textId="77777777" w:rsidTr="00F7009D">
        <w:tc>
          <w:tcPr>
            <w:tcW w:w="1901" w:type="dxa"/>
            <w:tcBorders>
              <w:top w:val="single" w:sz="6" w:space="0" w:color="auto"/>
              <w:left w:val="nil"/>
              <w:bottom w:val="single" w:sz="6" w:space="0" w:color="auto"/>
              <w:right w:val="nil"/>
            </w:tcBorders>
            <w:vAlign w:val="bottom"/>
          </w:tcPr>
          <w:p w14:paraId="466CF0F0" w14:textId="77777777" w:rsidR="00F7009D" w:rsidRPr="00531248" w:rsidRDefault="009D6872" w:rsidP="00F7009D">
            <w:pPr>
              <w:pStyle w:val="TabellRader"/>
              <w:keepNext/>
              <w:spacing w:before="20" w:line="170" w:lineRule="exact"/>
              <w:jc w:val="left"/>
            </w:pPr>
            <w:r w:rsidRPr="00531248">
              <w:t>Pris- och löneomräkning</w:t>
            </w:r>
          </w:p>
        </w:tc>
        <w:tc>
          <w:tcPr>
            <w:tcW w:w="493" w:type="dxa"/>
            <w:tcBorders>
              <w:top w:val="single" w:sz="6" w:space="0" w:color="auto"/>
              <w:left w:val="nil"/>
              <w:bottom w:val="single" w:sz="6" w:space="0" w:color="auto"/>
              <w:right w:val="nil"/>
            </w:tcBorders>
          </w:tcPr>
          <w:p w14:paraId="5C640ED0" w14:textId="73378236" w:rsidR="00F7009D" w:rsidRPr="00531248" w:rsidRDefault="009D6872" w:rsidP="00F7009D">
            <w:pPr>
              <w:pStyle w:val="TabellRader"/>
            </w:pPr>
            <w:r>
              <w:t>4</w:t>
            </w:r>
          </w:p>
        </w:tc>
        <w:tc>
          <w:tcPr>
            <w:tcW w:w="493" w:type="dxa"/>
            <w:tcBorders>
              <w:top w:val="single" w:sz="6" w:space="0" w:color="auto"/>
              <w:left w:val="nil"/>
              <w:bottom w:val="single" w:sz="6" w:space="0" w:color="auto"/>
              <w:right w:val="nil"/>
            </w:tcBorders>
          </w:tcPr>
          <w:p w14:paraId="0599236C" w14:textId="13FA7ED8" w:rsidR="00F7009D" w:rsidRPr="00531248" w:rsidRDefault="009D6872" w:rsidP="00F7009D">
            <w:pPr>
              <w:pStyle w:val="TabellRader"/>
            </w:pPr>
            <w:r w:rsidRPr="00531248">
              <w:t>1</w:t>
            </w:r>
          </w:p>
        </w:tc>
        <w:tc>
          <w:tcPr>
            <w:tcW w:w="493" w:type="dxa"/>
            <w:tcBorders>
              <w:top w:val="single" w:sz="6" w:space="0" w:color="auto"/>
              <w:left w:val="nil"/>
              <w:bottom w:val="single" w:sz="6" w:space="0" w:color="auto"/>
              <w:right w:val="nil"/>
            </w:tcBorders>
          </w:tcPr>
          <w:p w14:paraId="5EF0A240" w14:textId="77777777" w:rsidR="00F7009D" w:rsidRPr="00531248" w:rsidRDefault="009D6872" w:rsidP="00F7009D">
            <w:pPr>
              <w:pStyle w:val="TabellRader"/>
            </w:pPr>
            <w:r w:rsidRPr="00531248">
              <w:t>3</w:t>
            </w:r>
          </w:p>
        </w:tc>
        <w:tc>
          <w:tcPr>
            <w:tcW w:w="493" w:type="dxa"/>
            <w:tcBorders>
              <w:top w:val="single" w:sz="6" w:space="0" w:color="auto"/>
              <w:left w:val="nil"/>
              <w:bottom w:val="single" w:sz="6" w:space="0" w:color="auto"/>
              <w:right w:val="nil"/>
            </w:tcBorders>
          </w:tcPr>
          <w:p w14:paraId="508D5E0C" w14:textId="18A173F0" w:rsidR="00F7009D" w:rsidRPr="00531248" w:rsidRDefault="009D6872" w:rsidP="00F7009D">
            <w:pPr>
              <w:pStyle w:val="TabellRader"/>
            </w:pPr>
            <w:r w:rsidRPr="00531248">
              <w:t>5</w:t>
            </w:r>
          </w:p>
        </w:tc>
        <w:tc>
          <w:tcPr>
            <w:tcW w:w="493" w:type="dxa"/>
            <w:tcBorders>
              <w:top w:val="single" w:sz="6" w:space="0" w:color="auto"/>
              <w:left w:val="nil"/>
              <w:bottom w:val="single" w:sz="6" w:space="0" w:color="auto"/>
              <w:right w:val="nil"/>
            </w:tcBorders>
          </w:tcPr>
          <w:p w14:paraId="5A5DC24E" w14:textId="0CC860C4" w:rsidR="00F7009D" w:rsidRPr="00531248" w:rsidRDefault="009D6872" w:rsidP="00F7009D">
            <w:pPr>
              <w:pStyle w:val="TabellRader"/>
            </w:pPr>
            <w:r w:rsidRPr="00531248">
              <w:t>7</w:t>
            </w:r>
          </w:p>
        </w:tc>
      </w:tr>
      <w:tr w:rsidR="00F7009D" w:rsidRPr="00531248" w14:paraId="0227BB30" w14:textId="77777777" w:rsidTr="00F7009D">
        <w:tc>
          <w:tcPr>
            <w:tcW w:w="1901" w:type="dxa"/>
            <w:tcBorders>
              <w:top w:val="single" w:sz="6" w:space="0" w:color="auto"/>
              <w:left w:val="nil"/>
              <w:bottom w:val="nil"/>
              <w:right w:val="nil"/>
            </w:tcBorders>
            <w:vAlign w:val="bottom"/>
          </w:tcPr>
          <w:p w14:paraId="05F9EE5A" w14:textId="77777777" w:rsidR="00F7009D" w:rsidRPr="00531248" w:rsidRDefault="009D6872" w:rsidP="00F7009D">
            <w:pPr>
              <w:pStyle w:val="TabellRader"/>
              <w:keepNext/>
              <w:spacing w:before="20" w:line="170" w:lineRule="exact"/>
              <w:jc w:val="left"/>
            </w:pPr>
            <w:r w:rsidRPr="00531248">
              <w:t>Övriga makroekonomiska förändringar</w:t>
            </w:r>
          </w:p>
        </w:tc>
        <w:tc>
          <w:tcPr>
            <w:tcW w:w="493" w:type="dxa"/>
            <w:tcBorders>
              <w:top w:val="single" w:sz="6" w:space="0" w:color="auto"/>
              <w:left w:val="nil"/>
              <w:bottom w:val="nil"/>
              <w:right w:val="nil"/>
            </w:tcBorders>
          </w:tcPr>
          <w:p w14:paraId="6039B5D4" w14:textId="52349907" w:rsidR="00F7009D" w:rsidRPr="00531248" w:rsidRDefault="009D6872" w:rsidP="00F7009D">
            <w:pPr>
              <w:pStyle w:val="TabellRader"/>
            </w:pPr>
            <w:r w:rsidRPr="00531248">
              <w:t>0</w:t>
            </w:r>
          </w:p>
        </w:tc>
        <w:tc>
          <w:tcPr>
            <w:tcW w:w="493" w:type="dxa"/>
            <w:tcBorders>
              <w:top w:val="single" w:sz="6" w:space="0" w:color="auto"/>
              <w:left w:val="nil"/>
              <w:bottom w:val="nil"/>
              <w:right w:val="nil"/>
            </w:tcBorders>
          </w:tcPr>
          <w:p w14:paraId="21017CA1" w14:textId="059BBB24" w:rsidR="00F7009D" w:rsidRPr="00531248" w:rsidRDefault="009D6872" w:rsidP="00F7009D">
            <w:pPr>
              <w:pStyle w:val="TabellRader"/>
            </w:pPr>
            <w:r w:rsidRPr="00531248">
              <w:t>17</w:t>
            </w:r>
          </w:p>
        </w:tc>
        <w:tc>
          <w:tcPr>
            <w:tcW w:w="493" w:type="dxa"/>
            <w:tcBorders>
              <w:top w:val="single" w:sz="6" w:space="0" w:color="auto"/>
              <w:left w:val="nil"/>
              <w:bottom w:val="nil"/>
              <w:right w:val="nil"/>
            </w:tcBorders>
          </w:tcPr>
          <w:p w14:paraId="5116F492" w14:textId="05AAE37C" w:rsidR="00F7009D" w:rsidRPr="00531248" w:rsidRDefault="009D6872" w:rsidP="00F7009D">
            <w:pPr>
              <w:pStyle w:val="TabellRader"/>
            </w:pPr>
            <w:r w:rsidRPr="00531248">
              <w:t>16</w:t>
            </w:r>
          </w:p>
        </w:tc>
        <w:tc>
          <w:tcPr>
            <w:tcW w:w="493" w:type="dxa"/>
            <w:tcBorders>
              <w:top w:val="single" w:sz="6" w:space="0" w:color="auto"/>
              <w:left w:val="nil"/>
              <w:bottom w:val="nil"/>
              <w:right w:val="nil"/>
            </w:tcBorders>
          </w:tcPr>
          <w:p w14:paraId="78B154D6" w14:textId="15EB3298" w:rsidR="00F7009D" w:rsidRPr="00531248" w:rsidRDefault="009D6872" w:rsidP="00F7009D">
            <w:pPr>
              <w:pStyle w:val="TabellRader"/>
            </w:pPr>
            <w:r w:rsidRPr="00531248">
              <w:t>29</w:t>
            </w:r>
          </w:p>
        </w:tc>
        <w:tc>
          <w:tcPr>
            <w:tcW w:w="493" w:type="dxa"/>
            <w:tcBorders>
              <w:top w:val="single" w:sz="6" w:space="0" w:color="auto"/>
              <w:left w:val="nil"/>
              <w:bottom w:val="nil"/>
              <w:right w:val="nil"/>
            </w:tcBorders>
          </w:tcPr>
          <w:p w14:paraId="461080BD" w14:textId="6333CCE7" w:rsidR="00F7009D" w:rsidRPr="00531248" w:rsidRDefault="009D6872" w:rsidP="00F7009D">
            <w:pPr>
              <w:pStyle w:val="TabellRader"/>
            </w:pPr>
            <w:r w:rsidRPr="00531248">
              <w:t>20</w:t>
            </w:r>
          </w:p>
        </w:tc>
      </w:tr>
      <w:tr w:rsidR="00F7009D" w:rsidRPr="00531248" w14:paraId="739BCF51" w14:textId="77777777" w:rsidTr="00F7009D">
        <w:tc>
          <w:tcPr>
            <w:tcW w:w="1901" w:type="dxa"/>
            <w:tcBorders>
              <w:top w:val="single" w:sz="6" w:space="0" w:color="auto"/>
              <w:left w:val="nil"/>
              <w:bottom w:val="single" w:sz="4" w:space="0" w:color="auto"/>
              <w:right w:val="nil"/>
            </w:tcBorders>
            <w:vAlign w:val="bottom"/>
          </w:tcPr>
          <w:p w14:paraId="4944E2D3" w14:textId="77777777" w:rsidR="00F7009D" w:rsidRPr="00531248" w:rsidRDefault="009D6872" w:rsidP="00F7009D">
            <w:pPr>
              <w:pStyle w:val="TabellRader"/>
              <w:keepNext/>
              <w:spacing w:before="20" w:line="170" w:lineRule="exact"/>
              <w:jc w:val="left"/>
            </w:pPr>
            <w:r w:rsidRPr="00531248">
              <w:t>Beslut/åtgärder</w:t>
            </w:r>
            <w:r w:rsidRPr="00531248">
              <w:rPr>
                <w:vertAlign w:val="superscript"/>
              </w:rPr>
              <w:t>1</w:t>
            </w:r>
          </w:p>
        </w:tc>
        <w:tc>
          <w:tcPr>
            <w:tcW w:w="493" w:type="dxa"/>
            <w:tcBorders>
              <w:top w:val="single" w:sz="6" w:space="0" w:color="auto"/>
              <w:left w:val="nil"/>
              <w:bottom w:val="single" w:sz="4" w:space="0" w:color="auto"/>
              <w:right w:val="nil"/>
            </w:tcBorders>
          </w:tcPr>
          <w:p w14:paraId="72BE8FF2" w14:textId="5F16AB97" w:rsidR="00F7009D" w:rsidRPr="00531248" w:rsidRDefault="009D6872" w:rsidP="00F7009D">
            <w:pPr>
              <w:pStyle w:val="TabellRader"/>
            </w:pPr>
            <w:r w:rsidRPr="00531248">
              <w:t>1</w:t>
            </w:r>
          </w:p>
        </w:tc>
        <w:tc>
          <w:tcPr>
            <w:tcW w:w="493" w:type="dxa"/>
            <w:tcBorders>
              <w:top w:val="single" w:sz="6" w:space="0" w:color="auto"/>
              <w:left w:val="nil"/>
              <w:bottom w:val="single" w:sz="4" w:space="0" w:color="auto"/>
              <w:right w:val="nil"/>
            </w:tcBorders>
          </w:tcPr>
          <w:p w14:paraId="13A518D9" w14:textId="39AA1FDD" w:rsidR="00F7009D" w:rsidRPr="00531248" w:rsidRDefault="009D6872" w:rsidP="00F7009D">
            <w:pPr>
              <w:pStyle w:val="TabellRader"/>
            </w:pPr>
            <w:r w:rsidRPr="00531248">
              <w:t>-7</w:t>
            </w:r>
          </w:p>
        </w:tc>
        <w:tc>
          <w:tcPr>
            <w:tcW w:w="493" w:type="dxa"/>
            <w:tcBorders>
              <w:top w:val="single" w:sz="6" w:space="0" w:color="auto"/>
              <w:left w:val="nil"/>
              <w:bottom w:val="single" w:sz="4" w:space="0" w:color="auto"/>
              <w:right w:val="nil"/>
            </w:tcBorders>
          </w:tcPr>
          <w:p w14:paraId="3FB6FFE5" w14:textId="4F62FCC7" w:rsidR="00F7009D" w:rsidRPr="00531248" w:rsidRDefault="009D6872" w:rsidP="00F7009D">
            <w:pPr>
              <w:pStyle w:val="TabellRader"/>
            </w:pPr>
            <w:r w:rsidRPr="00531248">
              <w:t>3</w:t>
            </w:r>
          </w:p>
        </w:tc>
        <w:tc>
          <w:tcPr>
            <w:tcW w:w="493" w:type="dxa"/>
            <w:tcBorders>
              <w:top w:val="single" w:sz="6" w:space="0" w:color="auto"/>
              <w:left w:val="nil"/>
              <w:bottom w:val="single" w:sz="4" w:space="0" w:color="auto"/>
              <w:right w:val="nil"/>
            </w:tcBorders>
          </w:tcPr>
          <w:p w14:paraId="6A83BD78" w14:textId="3C6DFB8F" w:rsidR="00F7009D" w:rsidRPr="00531248" w:rsidRDefault="009D6872" w:rsidP="00F7009D">
            <w:pPr>
              <w:pStyle w:val="TabellRader"/>
            </w:pPr>
            <w:r w:rsidRPr="00531248">
              <w:t>0</w:t>
            </w:r>
          </w:p>
        </w:tc>
        <w:tc>
          <w:tcPr>
            <w:tcW w:w="493" w:type="dxa"/>
            <w:tcBorders>
              <w:top w:val="single" w:sz="6" w:space="0" w:color="auto"/>
              <w:left w:val="nil"/>
              <w:bottom w:val="single" w:sz="4" w:space="0" w:color="auto"/>
              <w:right w:val="nil"/>
            </w:tcBorders>
          </w:tcPr>
          <w:p w14:paraId="5B089728" w14:textId="749E8E66" w:rsidR="00F7009D" w:rsidRPr="00531248" w:rsidRDefault="009D6872" w:rsidP="00F7009D">
            <w:pPr>
              <w:pStyle w:val="TabellRader"/>
            </w:pPr>
            <w:r w:rsidRPr="00531248">
              <w:t>2</w:t>
            </w:r>
          </w:p>
        </w:tc>
      </w:tr>
      <w:tr w:rsidR="00F7009D" w:rsidRPr="00531248" w14:paraId="6ECD6C6C" w14:textId="77777777" w:rsidTr="00F7009D">
        <w:tc>
          <w:tcPr>
            <w:tcW w:w="1901" w:type="dxa"/>
            <w:tcBorders>
              <w:top w:val="single" w:sz="6" w:space="0" w:color="auto"/>
              <w:left w:val="nil"/>
              <w:bottom w:val="single" w:sz="4" w:space="0" w:color="auto"/>
              <w:right w:val="nil"/>
            </w:tcBorders>
            <w:vAlign w:val="bottom"/>
          </w:tcPr>
          <w:p w14:paraId="3B6D44F2" w14:textId="77777777" w:rsidR="00F7009D" w:rsidRPr="00531248" w:rsidRDefault="009D6872" w:rsidP="00F7009D">
            <w:pPr>
              <w:pStyle w:val="TabellRader"/>
              <w:keepNext/>
              <w:spacing w:before="20" w:line="170" w:lineRule="exact"/>
              <w:jc w:val="left"/>
              <w:rPr>
                <w:vertAlign w:val="superscript"/>
              </w:rPr>
            </w:pPr>
            <w:r w:rsidRPr="00531248">
              <w:t>Tekniska förändringar</w:t>
            </w:r>
          </w:p>
        </w:tc>
        <w:tc>
          <w:tcPr>
            <w:tcW w:w="493" w:type="dxa"/>
            <w:tcBorders>
              <w:top w:val="single" w:sz="6" w:space="0" w:color="auto"/>
              <w:left w:val="nil"/>
              <w:bottom w:val="single" w:sz="4" w:space="0" w:color="auto"/>
              <w:right w:val="nil"/>
            </w:tcBorders>
          </w:tcPr>
          <w:p w14:paraId="69FACEC1" w14:textId="38C5F5E1" w:rsidR="00F7009D" w:rsidRPr="00531248" w:rsidRDefault="009D6872" w:rsidP="00F7009D">
            <w:pPr>
              <w:pStyle w:val="TabellRader"/>
            </w:pPr>
            <w:r w:rsidRPr="00531248">
              <w:t>2</w:t>
            </w:r>
          </w:p>
        </w:tc>
        <w:tc>
          <w:tcPr>
            <w:tcW w:w="493" w:type="dxa"/>
            <w:tcBorders>
              <w:top w:val="single" w:sz="6" w:space="0" w:color="auto"/>
              <w:left w:val="nil"/>
              <w:bottom w:val="single" w:sz="4" w:space="0" w:color="auto"/>
              <w:right w:val="nil"/>
            </w:tcBorders>
          </w:tcPr>
          <w:p w14:paraId="55DAAFF5" w14:textId="77777777" w:rsidR="00F7009D" w:rsidRPr="00531248" w:rsidRDefault="009D6872" w:rsidP="00F7009D">
            <w:pPr>
              <w:pStyle w:val="TabellRader"/>
            </w:pPr>
            <w:r w:rsidRPr="00531248">
              <w:t>0</w:t>
            </w:r>
          </w:p>
        </w:tc>
        <w:tc>
          <w:tcPr>
            <w:tcW w:w="493" w:type="dxa"/>
            <w:tcBorders>
              <w:top w:val="single" w:sz="6" w:space="0" w:color="auto"/>
              <w:left w:val="nil"/>
              <w:bottom w:val="single" w:sz="4" w:space="0" w:color="auto"/>
              <w:right w:val="nil"/>
            </w:tcBorders>
          </w:tcPr>
          <w:p w14:paraId="419D2EC8" w14:textId="77777777" w:rsidR="00F7009D" w:rsidRPr="00531248" w:rsidRDefault="009D6872" w:rsidP="00F7009D">
            <w:pPr>
              <w:pStyle w:val="TabellRader"/>
            </w:pPr>
            <w:r w:rsidRPr="00531248">
              <w:t>0</w:t>
            </w:r>
          </w:p>
        </w:tc>
        <w:tc>
          <w:tcPr>
            <w:tcW w:w="493" w:type="dxa"/>
            <w:tcBorders>
              <w:top w:val="single" w:sz="6" w:space="0" w:color="auto"/>
              <w:left w:val="nil"/>
              <w:bottom w:val="single" w:sz="4" w:space="0" w:color="auto"/>
              <w:right w:val="nil"/>
            </w:tcBorders>
          </w:tcPr>
          <w:p w14:paraId="46189442" w14:textId="5FB4BE90" w:rsidR="00F7009D" w:rsidRPr="00531248" w:rsidRDefault="009D6872" w:rsidP="00F7009D">
            <w:pPr>
              <w:pStyle w:val="TabellRader"/>
            </w:pPr>
            <w:r w:rsidRPr="00531248">
              <w:t>-1</w:t>
            </w:r>
          </w:p>
        </w:tc>
        <w:tc>
          <w:tcPr>
            <w:tcW w:w="493" w:type="dxa"/>
            <w:tcBorders>
              <w:top w:val="single" w:sz="6" w:space="0" w:color="auto"/>
              <w:left w:val="nil"/>
              <w:bottom w:val="single" w:sz="4" w:space="0" w:color="auto"/>
              <w:right w:val="nil"/>
            </w:tcBorders>
          </w:tcPr>
          <w:p w14:paraId="37FC8D81" w14:textId="77777777" w:rsidR="00F7009D" w:rsidRPr="00531248" w:rsidRDefault="009D6872" w:rsidP="00F7009D">
            <w:pPr>
              <w:pStyle w:val="TabellRader"/>
            </w:pPr>
            <w:r w:rsidRPr="00531248">
              <w:t>0</w:t>
            </w:r>
          </w:p>
        </w:tc>
      </w:tr>
      <w:tr w:rsidR="00F7009D" w:rsidRPr="00531248" w14:paraId="6245FA62" w14:textId="77777777" w:rsidTr="00F7009D">
        <w:tc>
          <w:tcPr>
            <w:tcW w:w="1901" w:type="dxa"/>
            <w:tcBorders>
              <w:top w:val="single" w:sz="4" w:space="0" w:color="auto"/>
              <w:left w:val="nil"/>
              <w:bottom w:val="single" w:sz="18" w:space="0" w:color="auto"/>
              <w:right w:val="nil"/>
            </w:tcBorders>
            <w:vAlign w:val="bottom"/>
          </w:tcPr>
          <w:p w14:paraId="59C54DEA" w14:textId="77777777" w:rsidR="00F7009D" w:rsidRPr="00531248" w:rsidRDefault="009D6872" w:rsidP="00F7009D">
            <w:pPr>
              <w:pStyle w:val="TabellRader"/>
              <w:keepNext/>
              <w:spacing w:before="20" w:line="170" w:lineRule="exact"/>
              <w:jc w:val="left"/>
            </w:pPr>
            <w:r w:rsidRPr="00531248">
              <w:t>Övrigt (volymer m.m.)</w:t>
            </w:r>
          </w:p>
        </w:tc>
        <w:tc>
          <w:tcPr>
            <w:tcW w:w="493" w:type="dxa"/>
            <w:tcBorders>
              <w:top w:val="single" w:sz="4" w:space="0" w:color="auto"/>
              <w:left w:val="nil"/>
              <w:bottom w:val="single" w:sz="18" w:space="0" w:color="auto"/>
              <w:right w:val="nil"/>
            </w:tcBorders>
          </w:tcPr>
          <w:p w14:paraId="014AEC65" w14:textId="7C12144D" w:rsidR="00F7009D" w:rsidRPr="00531248" w:rsidRDefault="009D6872" w:rsidP="00F7009D">
            <w:pPr>
              <w:pStyle w:val="TabellRader"/>
            </w:pPr>
            <w:r>
              <w:t>16</w:t>
            </w:r>
          </w:p>
        </w:tc>
        <w:tc>
          <w:tcPr>
            <w:tcW w:w="493" w:type="dxa"/>
            <w:tcBorders>
              <w:top w:val="single" w:sz="4" w:space="0" w:color="auto"/>
              <w:left w:val="nil"/>
              <w:bottom w:val="single" w:sz="18" w:space="0" w:color="auto"/>
              <w:right w:val="nil"/>
            </w:tcBorders>
          </w:tcPr>
          <w:p w14:paraId="325B7EC3" w14:textId="0F6B92FC" w:rsidR="00F7009D" w:rsidRPr="00531248" w:rsidRDefault="009D6872" w:rsidP="00F7009D">
            <w:pPr>
              <w:pStyle w:val="TabellRader"/>
            </w:pPr>
            <w:r w:rsidRPr="00531248">
              <w:t>5</w:t>
            </w:r>
          </w:p>
        </w:tc>
        <w:tc>
          <w:tcPr>
            <w:tcW w:w="493" w:type="dxa"/>
            <w:tcBorders>
              <w:top w:val="single" w:sz="4" w:space="0" w:color="auto"/>
              <w:left w:val="nil"/>
              <w:bottom w:val="single" w:sz="18" w:space="0" w:color="auto"/>
              <w:right w:val="nil"/>
            </w:tcBorders>
          </w:tcPr>
          <w:p w14:paraId="7B1ACEC9" w14:textId="6D373154" w:rsidR="00F7009D" w:rsidRPr="00531248" w:rsidRDefault="009D6872" w:rsidP="00F7009D">
            <w:pPr>
              <w:pStyle w:val="TabellRader"/>
            </w:pPr>
            <w:r w:rsidRPr="00531248">
              <w:t>2</w:t>
            </w:r>
          </w:p>
        </w:tc>
        <w:tc>
          <w:tcPr>
            <w:tcW w:w="493" w:type="dxa"/>
            <w:tcBorders>
              <w:top w:val="single" w:sz="4" w:space="0" w:color="auto"/>
              <w:left w:val="nil"/>
              <w:bottom w:val="single" w:sz="18" w:space="0" w:color="auto"/>
              <w:right w:val="nil"/>
            </w:tcBorders>
          </w:tcPr>
          <w:p w14:paraId="4E7BF974" w14:textId="4D64351D" w:rsidR="00F7009D" w:rsidRPr="00531248" w:rsidRDefault="009D6872" w:rsidP="00F7009D">
            <w:pPr>
              <w:pStyle w:val="TabellRader"/>
            </w:pPr>
            <w:r w:rsidRPr="00531248">
              <w:t>5</w:t>
            </w:r>
          </w:p>
        </w:tc>
        <w:tc>
          <w:tcPr>
            <w:tcW w:w="493" w:type="dxa"/>
            <w:tcBorders>
              <w:top w:val="single" w:sz="4" w:space="0" w:color="auto"/>
              <w:left w:val="nil"/>
              <w:bottom w:val="single" w:sz="18" w:space="0" w:color="auto"/>
              <w:right w:val="nil"/>
            </w:tcBorders>
          </w:tcPr>
          <w:p w14:paraId="051DC61D" w14:textId="47054203" w:rsidR="00F7009D" w:rsidRPr="00531248" w:rsidRDefault="009D6872" w:rsidP="00F7009D">
            <w:pPr>
              <w:pStyle w:val="TabellRader"/>
            </w:pPr>
            <w:r w:rsidRPr="00531248">
              <w:t>0</w:t>
            </w:r>
          </w:p>
        </w:tc>
      </w:tr>
    </w:tbl>
    <w:p w14:paraId="31A3761E" w14:textId="51661102" w:rsidR="00F7009D" w:rsidRPr="00531248" w:rsidRDefault="009D6872" w:rsidP="00F7009D">
      <w:pPr>
        <w:pStyle w:val="TabellFotnot"/>
        <w:suppressAutoHyphens/>
        <w:spacing w:before="40"/>
      </w:pPr>
      <w:r w:rsidRPr="00531248">
        <w:rPr>
          <w:vertAlign w:val="superscript"/>
        </w:rPr>
        <w:t>1</w:t>
      </w:r>
      <w:r w:rsidRPr="00531248">
        <w:t xml:space="preserve"> Anslagsförändringar som motiverar tekniska justeringar av utgiftstaket för staten ingår inte. Vidare ingår inte medel som i prop</w:t>
      </w:r>
      <w:r>
        <w:t>ositionen Vårändringsbudget för 2014</w:t>
      </w:r>
      <w:r w:rsidRPr="00531248">
        <w:t xml:space="preserve"> (prop. 201</w:t>
      </w:r>
      <w:r>
        <w:t>3</w:t>
      </w:r>
      <w:r w:rsidRPr="00531248">
        <w:t>/1</w:t>
      </w:r>
      <w:r>
        <w:t>4</w:t>
      </w:r>
      <w:r w:rsidRPr="00531248">
        <w:t xml:space="preserve">:99) föreslås tillföras transfereringsanslagen </w:t>
      </w:r>
      <w:r w:rsidRPr="002624DE">
        <w:t>(i första hand transfereringsanslag som är</w:t>
      </w:r>
      <w:r w:rsidRPr="00531248">
        <w:t xml:space="preserve"> känsliga för förändringar i volym och makro</w:t>
      </w:r>
      <w:r>
        <w:softHyphen/>
      </w:r>
      <w:r w:rsidRPr="00531248">
        <w:t>ekonomiska förutsättningar).</w:t>
      </w:r>
    </w:p>
    <w:p w14:paraId="66F721AE" w14:textId="77777777" w:rsidR="00F7009D" w:rsidRPr="00531248" w:rsidRDefault="009D6872" w:rsidP="00F7009D">
      <w:pPr>
        <w:pStyle w:val="TabellFotnot"/>
        <w:suppressAutoHyphens/>
        <w:spacing w:before="40"/>
      </w:pPr>
      <w:r w:rsidRPr="00531248">
        <w:t>Källa: Egna beräkningar.</w:t>
      </w:r>
    </w:p>
    <w:p w14:paraId="31D406AC" w14:textId="77777777" w:rsidR="00F7009D" w:rsidRPr="001A3B32" w:rsidRDefault="009D6872" w:rsidP="00F7009D">
      <w:pPr>
        <w:pStyle w:val="Rubrik4utannumrering"/>
      </w:pPr>
      <w:r w:rsidRPr="001A3B32">
        <w:t>Förändringar till följd av beslutade, föreslagna och aviserade åtgärder</w:t>
      </w:r>
    </w:p>
    <w:p w14:paraId="2937DF01" w14:textId="77E6D827" w:rsidR="00F7009D" w:rsidRDefault="009D6872" w:rsidP="00F7009D">
      <w:pPr>
        <w:pStyle w:val="Brdtext"/>
      </w:pPr>
      <w:r w:rsidRPr="00331DCB">
        <w:t xml:space="preserve">Beslutade, föreslagna och aviserade åtgärder beräknas </w:t>
      </w:r>
      <w:r>
        <w:t>minska</w:t>
      </w:r>
      <w:r w:rsidRPr="00331DCB">
        <w:t xml:space="preserve"> utgifterna under utgiftstaket för staten med sammanlagt </w:t>
      </w:r>
      <w:r>
        <w:t>1 miljard</w:t>
      </w:r>
      <w:r w:rsidRPr="00331DCB">
        <w:t xml:space="preserve"> kronor mellan 2013 och 2018 (se </w:t>
      </w:r>
      <w:r>
        <w:fldChar w:fldCharType="begin"/>
      </w:r>
      <w:r>
        <w:instrText xml:space="preserve"> REF  _Ref383341919 \* Lower \h </w:instrText>
      </w:r>
      <w:r>
        <w:fldChar w:fldCharType="separate"/>
      </w:r>
      <w:r w:rsidR="004642B5" w:rsidRPr="00531248">
        <w:t xml:space="preserve">tabell </w:t>
      </w:r>
      <w:r w:rsidR="004642B5">
        <w:rPr>
          <w:noProof/>
        </w:rPr>
        <w:t>6</w:t>
      </w:r>
      <w:r w:rsidR="004642B5">
        <w:t>.</w:t>
      </w:r>
      <w:r w:rsidR="004642B5">
        <w:rPr>
          <w:noProof/>
        </w:rPr>
        <w:t>3</w:t>
      </w:r>
      <w:r>
        <w:fldChar w:fldCharType="end"/>
      </w:r>
      <w:r w:rsidRPr="004855E9">
        <w:t xml:space="preserve">). I </w:t>
      </w:r>
      <w:r>
        <w:fldChar w:fldCharType="begin"/>
      </w:r>
      <w:r>
        <w:instrText xml:space="preserve"> REF  _Ref383342114 \* Lower \h </w:instrText>
      </w:r>
      <w:r>
        <w:fldChar w:fldCharType="separate"/>
      </w:r>
      <w:r w:rsidR="004642B5" w:rsidRPr="002624DE">
        <w:t xml:space="preserve">tabell </w:t>
      </w:r>
      <w:r w:rsidR="004642B5">
        <w:rPr>
          <w:noProof/>
        </w:rPr>
        <w:t>6</w:t>
      </w:r>
      <w:r w:rsidR="004642B5">
        <w:t>.</w:t>
      </w:r>
      <w:r w:rsidR="004642B5">
        <w:rPr>
          <w:noProof/>
        </w:rPr>
        <w:t>4</w:t>
      </w:r>
      <w:r>
        <w:fldChar w:fldCharType="end"/>
      </w:r>
      <w:r w:rsidRPr="004855E9">
        <w:t xml:space="preserve"> redovisas hur denna förändring fördelas på enskilda år och utgiftsområden. Nedan kommenteras några av de största utgifts</w:t>
      </w:r>
      <w:r>
        <w:softHyphen/>
      </w:r>
      <w:r w:rsidRPr="004855E9">
        <w:t xml:space="preserve">effekterna 2014–2018 till följd av beslutade, föreslagna eller aviserade åtgärder. </w:t>
      </w:r>
      <w:r>
        <w:fldChar w:fldCharType="begin"/>
      </w:r>
      <w:r>
        <w:instrText xml:space="preserve"> REF _Ref383342114 \h </w:instrText>
      </w:r>
      <w:r>
        <w:fldChar w:fldCharType="separate"/>
      </w:r>
      <w:r w:rsidR="004642B5" w:rsidRPr="002624DE">
        <w:t xml:space="preserve">Tabell </w:t>
      </w:r>
      <w:r w:rsidR="004642B5">
        <w:rPr>
          <w:noProof/>
        </w:rPr>
        <w:t>6</w:t>
      </w:r>
      <w:r w:rsidR="004642B5">
        <w:t>.</w:t>
      </w:r>
      <w:r w:rsidR="004642B5">
        <w:rPr>
          <w:noProof/>
        </w:rPr>
        <w:t>4</w:t>
      </w:r>
      <w:r>
        <w:fldChar w:fldCharType="end"/>
      </w:r>
      <w:r w:rsidRPr="004855E9">
        <w:t xml:space="preserve"> redovisar nettoförändringar mellan år och </w:t>
      </w:r>
      <w:r>
        <w:t xml:space="preserve">påverkas av </w:t>
      </w:r>
      <w:r w:rsidRPr="004855E9">
        <w:t xml:space="preserve">att tidigare satsningar eller temporära program upphör eller minskar i omfattning. </w:t>
      </w:r>
    </w:p>
    <w:p w14:paraId="0B6D1B40" w14:textId="417EB451" w:rsidR="00F7009D" w:rsidRDefault="009D6872" w:rsidP="00F7009D">
      <w:pPr>
        <w:pStyle w:val="Brdtextmedindrag"/>
      </w:pPr>
      <w:r w:rsidRPr="00E0453C">
        <w:t>Europeiska rådet rekommenderade den 29</w:t>
      </w:r>
      <w:r>
        <w:t> </w:t>
      </w:r>
      <w:r w:rsidRPr="00E0453C">
        <w:t xml:space="preserve">juni 2012 Europeiska investeringsbankens styrelse att öka det inbetalade kapitalet med </w:t>
      </w:r>
      <w:r w:rsidRPr="00E0453C">
        <w:lastRenderedPageBreak/>
        <w:t>10</w:t>
      </w:r>
      <w:r>
        <w:t> </w:t>
      </w:r>
      <w:r w:rsidRPr="00E0453C">
        <w:t>miljarder euro i syfte att öka bankens utlånings</w:t>
      </w:r>
      <w:r>
        <w:softHyphen/>
      </w:r>
      <w:r w:rsidRPr="00E0453C">
        <w:t xml:space="preserve">kapacitet. Sverige </w:t>
      </w:r>
      <w:r>
        <w:t>deltog</w:t>
      </w:r>
      <w:r w:rsidRPr="00E0453C">
        <w:t xml:space="preserve"> i den föreslagna kapital</w:t>
      </w:r>
      <w:r>
        <w:softHyphen/>
        <w:t xml:space="preserve">höjningen med 2 500 miljoner kronor 2013. Eftersom detta är en engångsåtgärd minskar </w:t>
      </w:r>
      <w:r w:rsidRPr="00E0453C">
        <w:t>utgifterna under utgiftsområde 2 Samhällsekonomi och finansförvaltn</w:t>
      </w:r>
      <w:r>
        <w:t>ing med 2 500 miljoner kronor 2014 jämfört med 2013.</w:t>
      </w:r>
    </w:p>
    <w:p w14:paraId="6CF40696" w14:textId="21293246" w:rsidR="00F7009D" w:rsidRDefault="009D6872" w:rsidP="00F7009D">
      <w:pPr>
        <w:pStyle w:val="Brdtextmedindrag"/>
      </w:pPr>
      <w:r w:rsidRPr="00A66DDA">
        <w:t>Från och med 2015 upphör de tillfälliga satsningarna på</w:t>
      </w:r>
      <w:r>
        <w:t xml:space="preserve"> </w:t>
      </w:r>
      <w:r w:rsidRPr="00A66DDA">
        <w:t>patientsäkerhet</w:t>
      </w:r>
      <w:r>
        <w:t>, tillgänglighet och de mest sjuka äldre</w:t>
      </w:r>
      <w:r w:rsidRPr="00A66DDA">
        <w:t>, vilket innebär att utgifterna unde</w:t>
      </w:r>
      <w:r>
        <w:t>r utgiftsområde 9 Hälsovård, sjukvård och social omsorg minskar med 1 100 </w:t>
      </w:r>
      <w:r w:rsidRPr="00A66DDA">
        <w:t>miljoner kronor per år från och med 2015.</w:t>
      </w:r>
      <w:r w:rsidRPr="00951204">
        <w:t xml:space="preserve"> </w:t>
      </w:r>
      <w:r w:rsidRPr="00A66DDA">
        <w:t>Med anledning av regeringens överens</w:t>
      </w:r>
      <w:r>
        <w:softHyphen/>
      </w:r>
      <w:r w:rsidRPr="00A66DDA">
        <w:t>kommelse med Läkemedels</w:t>
      </w:r>
      <w:r>
        <w:softHyphen/>
      </w:r>
      <w:r w:rsidRPr="00A66DDA">
        <w:t xml:space="preserve">industriföreningen om att utveckla den svenska takprismodellen för äldre läkemedel </w:t>
      </w:r>
      <w:r>
        <w:t>samt</w:t>
      </w:r>
      <w:r w:rsidRPr="00A66DDA">
        <w:t xml:space="preserve"> Tandvårds- och läkemedels</w:t>
      </w:r>
      <w:r>
        <w:softHyphen/>
      </w:r>
      <w:r w:rsidRPr="00A66DDA">
        <w:t>förmånsverkets mer aktiva arbete med att utveckla den värdebaserade prissättningen beräknas utgifterna för bidraget till läke</w:t>
      </w:r>
      <w:r>
        <w:softHyphen/>
      </w:r>
      <w:r w:rsidRPr="00A66DDA">
        <w:t>medels</w:t>
      </w:r>
      <w:r>
        <w:softHyphen/>
      </w:r>
      <w:r w:rsidRPr="00A66DDA">
        <w:t xml:space="preserve">förmånen </w:t>
      </w:r>
      <w:r>
        <w:t xml:space="preserve">successivt </w:t>
      </w:r>
      <w:r w:rsidRPr="00A66DDA">
        <w:t xml:space="preserve">minska med </w:t>
      </w:r>
      <w:r>
        <w:t>mellan ca 500 och 1 200 miljoner kronor per år mellan 2014 och 2018</w:t>
      </w:r>
      <w:r w:rsidRPr="00A66DDA">
        <w:t>.</w:t>
      </w:r>
    </w:p>
    <w:p w14:paraId="476E1284" w14:textId="7E1D8315" w:rsidR="00F7009D" w:rsidRDefault="009D6872" w:rsidP="00F7009D">
      <w:pPr>
        <w:pStyle w:val="Brdtextmedindrag"/>
      </w:pPr>
      <w:r w:rsidRPr="001C2C8E">
        <w:t>Inom arbetsmarknadspolitiken föreslås bl.a. stärkta anställningsstöd för långtidsarbetslösa. Denna reform beräknas öka utgifterna under utgiftsområde 14 Arbetsmarknad och arbetsliv med 200 miljoner kronor 2014 och 400 miljoner kronor årligen 2015–2017. Samtidigt upphör tidigare temporära satsningar. Den tidigare förstärkningen av Arbetsförmedlingens för</w:t>
      </w:r>
      <w:r>
        <w:softHyphen/>
      </w:r>
      <w:r w:rsidRPr="001C2C8E">
        <w:t>valtningskostnader minskar successivt under prognosperioden och programinsatser för kort</w:t>
      </w:r>
      <w:r>
        <w:softHyphen/>
      </w:r>
      <w:r w:rsidRPr="001C2C8E">
        <w:t>tidsarbetslösa minskar från och med 2014. Därutöver innebär övergången till en ny programperiod inom Eu</w:t>
      </w:r>
      <w:r>
        <w:t>ropeiska socialfonden 2014-2020</w:t>
      </w:r>
      <w:r w:rsidRPr="001C2C8E">
        <w:t xml:space="preserve"> tillfälligt minskade utgifter i samband med infasningen av den nya programperioden.</w:t>
      </w:r>
    </w:p>
    <w:p w14:paraId="6C599561" w14:textId="30B59286" w:rsidR="00F7009D" w:rsidRPr="003B7A64" w:rsidRDefault="009D6872" w:rsidP="00F7009D">
      <w:pPr>
        <w:pStyle w:val="Brdtextmedindrag"/>
      </w:pPr>
      <w:r w:rsidRPr="003B7A64">
        <w:t>Utgifterna under utgiftsområde 22 Kommunikationer ökar samtliga år 2013–201</w:t>
      </w:r>
      <w:r>
        <w:t>8</w:t>
      </w:r>
      <w:r w:rsidRPr="003B7A64">
        <w:t xml:space="preserve">, främst till följd av regeringens satsningar i budgetpropositionen för 2013 på drift och underhåll av järnvägar och vägar samt på nya investeringar, framförallt i nya järnvägar. </w:t>
      </w:r>
      <w:r>
        <w:t>Regeringen tillför också ytterligare medel till infrastruktursatsningar i Stockholm, i enlighet med bl.a. propositionen Förändrad trängselskatt och infrastruktursatsningar i Stockholm (prop.</w:t>
      </w:r>
      <w:r w:rsidRPr="00505DB9">
        <w:t>2013/14:76</w:t>
      </w:r>
      <w:r>
        <w:t>, bet.2013/14:</w:t>
      </w:r>
      <w:r w:rsidRPr="00505DB9">
        <w:t>SkU24</w:t>
      </w:r>
      <w:r>
        <w:t>, rskr.2013/14:186). Berörda tunnel</w:t>
      </w:r>
      <w:r>
        <w:softHyphen/>
        <w:t>bane</w:t>
      </w:r>
      <w:r>
        <w:softHyphen/>
        <w:t xml:space="preserve">utbyggnader finansieras delvis med anslagsmedel som motsvarar de ökade intäkterna från trängselskatten i Stockholm, </w:t>
      </w:r>
      <w:r w:rsidRPr="009E41AD">
        <w:t xml:space="preserve">efter avdrag för </w:t>
      </w:r>
      <w:r w:rsidRPr="009E41AD">
        <w:lastRenderedPageBreak/>
        <w:t>system- och administrationskostnader</w:t>
      </w:r>
      <w:r>
        <w:t xml:space="preserve">. </w:t>
      </w:r>
      <w:r w:rsidRPr="004A2C7E">
        <w:t>De till</w:t>
      </w:r>
      <w:r>
        <w:softHyphen/>
      </w:r>
      <w:r w:rsidRPr="004A2C7E">
        <w:t>förda medlen innebär att utgifterna inom utgiftsområdet ökar med ca 650 miljoner kronor 2016 och därefter ökar successivt i takt med högre intäkter p.g.a. ökade trafikvolymer.</w:t>
      </w:r>
    </w:p>
    <w:p w14:paraId="2239F3B3" w14:textId="42013724" w:rsidR="00F7009D" w:rsidRDefault="009D6872" w:rsidP="00F7009D">
      <w:pPr>
        <w:pStyle w:val="Brdtextmedindrag"/>
      </w:pPr>
      <w:r w:rsidRPr="00AF16C3">
        <w:t>Utgifterna under utgiftsområde 23 påverkas i hög grad av att en ny programperiod för lands</w:t>
      </w:r>
      <w:r>
        <w:softHyphen/>
      </w:r>
      <w:r w:rsidRPr="00AF16C3">
        <w:t xml:space="preserve">bygdsprogrammet (2014–2020) har beslutats. År 2014 och 2015 minskar utgifterna </w:t>
      </w:r>
      <w:r>
        <w:t xml:space="preserve">jämfört med 2013 respektive 2014 </w:t>
      </w:r>
      <w:r w:rsidRPr="00AF16C3">
        <w:t xml:space="preserve">som en följd av att </w:t>
      </w:r>
      <w:r>
        <w:t>utgifterna i uppstartsfasen av den nya perioden är lägre än i slutskedet</w:t>
      </w:r>
      <w:r w:rsidRPr="00AF16C3">
        <w:t xml:space="preserve"> av den gamla perioden (2007</w:t>
      </w:r>
      <w:r>
        <w:t>–</w:t>
      </w:r>
      <w:r w:rsidRPr="00AF16C3">
        <w:t xml:space="preserve">2013). Under programmets gång förväntas dock utgifterna öka. </w:t>
      </w:r>
      <w:r>
        <w:t>I propositionen Vårändringsbudget för 2014</w:t>
      </w:r>
      <w:r w:rsidRPr="00AF16C3">
        <w:t xml:space="preserve"> föreslås</w:t>
      </w:r>
      <w:r>
        <w:t xml:space="preserve"> att </w:t>
      </w:r>
      <w:r w:rsidRPr="00AF16C3">
        <w:t>den statliga medfinansieringen för lands</w:t>
      </w:r>
      <w:r>
        <w:softHyphen/>
      </w:r>
      <w:r w:rsidRPr="00AF16C3">
        <w:t>bygds</w:t>
      </w:r>
      <w:r>
        <w:softHyphen/>
      </w:r>
      <w:r w:rsidRPr="00AF16C3">
        <w:t>programmet öka</w:t>
      </w:r>
      <w:r>
        <w:t>s</w:t>
      </w:r>
      <w:r w:rsidRPr="00AF16C3">
        <w:t xml:space="preserve"> med 400 miljoner kronor</w:t>
      </w:r>
      <w:r>
        <w:t xml:space="preserve"> 2014</w:t>
      </w:r>
      <w:r w:rsidRPr="00AF16C3">
        <w:t>.</w:t>
      </w:r>
    </w:p>
    <w:p w14:paraId="061F71D9" w14:textId="16D3AE7D" w:rsidR="00F7009D" w:rsidRPr="0094363B" w:rsidRDefault="009D6872" w:rsidP="00F7009D">
      <w:pPr>
        <w:pStyle w:val="Brdtextmedindrag"/>
      </w:pPr>
      <w:r w:rsidRPr="0012712B">
        <w:t xml:space="preserve">Det finns ett antal reformer som ökar utgifterna under utgiftsområde 25 Allmänna bidrag till kommuner. För att säkerställa likvärdiga ekonomiska förutsättningar för landets kommuner och landsting, och samtidigt begränsa negativa effekter av omfördelningen, </w:t>
      </w:r>
      <w:r>
        <w:t>har</w:t>
      </w:r>
      <w:r w:rsidRPr="0012712B">
        <w:t xml:space="preserve"> förändringar</w:t>
      </w:r>
      <w:r>
        <w:t xml:space="preserve"> gjorts </w:t>
      </w:r>
      <w:r w:rsidRPr="0012712B">
        <w:t xml:space="preserve">i </w:t>
      </w:r>
      <w:r w:rsidRPr="003F2FFB">
        <w:t>utjämningssystemet.</w:t>
      </w:r>
      <w:r w:rsidRPr="0012712B">
        <w:t xml:space="preserve"> En </w:t>
      </w:r>
      <w:r>
        <w:t xml:space="preserve">av </w:t>
      </w:r>
      <w:r w:rsidRPr="0012712B">
        <w:t>förändring</w:t>
      </w:r>
      <w:r>
        <w:t>arna</w:t>
      </w:r>
      <w:r w:rsidRPr="0012712B">
        <w:t xml:space="preserve"> innebär </w:t>
      </w:r>
      <w:r>
        <w:t>att vissa kommuner och landsting betalar en lägre avgift</w:t>
      </w:r>
      <w:r w:rsidRPr="0012712B">
        <w:t xml:space="preserve"> till</w:t>
      </w:r>
      <w:r>
        <w:t xml:space="preserve"> inkomstutjämningen. Övriga kommuner och landsting får därmed lägre bidrag. Genom att staten kompenserar dessa ökar statens utgifter med 961 miljoner kronor årligen från och med 2014. </w:t>
      </w:r>
      <w:r w:rsidRPr="0094363B">
        <w:t>Anslaget</w:t>
      </w:r>
      <w:r>
        <w:t xml:space="preserve"> 1:1</w:t>
      </w:r>
      <w:r w:rsidRPr="0094363B">
        <w:t xml:space="preserve"> </w:t>
      </w:r>
      <w:r w:rsidRPr="000F00CD">
        <w:rPr>
          <w:i/>
        </w:rPr>
        <w:t>Kommunalekonomisk utjämning</w:t>
      </w:r>
      <w:r w:rsidRPr="0094363B">
        <w:t xml:space="preserve"> har </w:t>
      </w:r>
      <w:r>
        <w:t xml:space="preserve">vidare </w:t>
      </w:r>
      <w:r w:rsidRPr="0094363B">
        <w:t>ökats med 1</w:t>
      </w:r>
      <w:r>
        <w:t> </w:t>
      </w:r>
      <w:r w:rsidRPr="0094363B">
        <w:t>360 miljoner kronor</w:t>
      </w:r>
      <w:r>
        <w:t xml:space="preserve"> </w:t>
      </w:r>
      <w:r w:rsidRPr="0094363B">
        <w:t xml:space="preserve">2014 för att kompensera för att gymnasiereformen som trädde i kraft 2011 inte lett till lägre kostnader i den omfattning som tidigare förväntats. År 2015 </w:t>
      </w:r>
      <w:r>
        <w:t>ökar</w:t>
      </w:r>
      <w:r w:rsidRPr="0094363B">
        <w:t xml:space="preserve"> anslaget</w:t>
      </w:r>
      <w:r>
        <w:t xml:space="preserve"> </w:t>
      </w:r>
      <w:r w:rsidRPr="0094363B">
        <w:t>med</w:t>
      </w:r>
      <w:r>
        <w:t xml:space="preserve"> 570</w:t>
      </w:r>
      <w:r w:rsidRPr="0094363B">
        <w:t xml:space="preserve"> miljoner kronor</w:t>
      </w:r>
      <w:r>
        <w:t xml:space="preserve"> och åren därefter varierar nivån på anslaget i något mindre omfattning.</w:t>
      </w:r>
    </w:p>
    <w:p w14:paraId="4EC1A34F" w14:textId="00D76397" w:rsidR="00F7009D" w:rsidRPr="003C244A" w:rsidRDefault="009D6872" w:rsidP="00F7009D">
      <w:pPr>
        <w:pStyle w:val="Brdtextmedindrag"/>
      </w:pPr>
      <w:r w:rsidRPr="0094363B">
        <w:t>Sammantaget innebär detta att utgifterna under utgiftstaket till följd av</w:t>
      </w:r>
      <w:r>
        <w:t xml:space="preserve"> </w:t>
      </w:r>
      <w:r w:rsidRPr="00B77D92">
        <w:t xml:space="preserve">tidigare beslutade och aviserade utgiftsreformer och besparingar samt nu föreslagna </w:t>
      </w:r>
      <w:r>
        <w:t>åtgärder i propositionen Vårändringsbudget för 2014 ökar med 1 miljard kronor 2014, minskar med 7 miljarder kronor 2015, ökar med 3 miljarder kronor 2016, är i princip oförändrade 2017 samt ökar med 2 miljarder kronor 2018.</w:t>
      </w:r>
    </w:p>
    <w:p w14:paraId="280E802D" w14:textId="16DD4683" w:rsidR="00F7009D" w:rsidRDefault="00F7009D" w:rsidP="00F7009D">
      <w:pPr>
        <w:pStyle w:val="Brdtextmedindrag"/>
      </w:pPr>
    </w:p>
    <w:p w14:paraId="57BB43FE" w14:textId="2B7F18E2" w:rsidR="00F7009D" w:rsidRDefault="009D6872" w:rsidP="00F7009D">
      <w:pPr>
        <w:pStyle w:val="TabellRubrik"/>
      </w:pPr>
      <w:bookmarkStart w:id="368" w:name="_Ref383342114"/>
      <w:bookmarkStart w:id="369" w:name="_Toc384401670"/>
      <w:r w:rsidRPr="002624DE">
        <w:lastRenderedPageBreak/>
        <w:t xml:space="preserve">Tabell </w:t>
      </w:r>
      <w:r w:rsidR="0009067D">
        <w:fldChar w:fldCharType="begin"/>
      </w:r>
      <w:r w:rsidR="0009067D">
        <w:instrText xml:space="preserve"> STYLEREF "Rubrik 1"\n \* MERGEFORMAT </w:instrText>
      </w:r>
      <w:r w:rsidR="0009067D">
        <w:fldChar w:fldCharType="separate"/>
      </w:r>
      <w:r w:rsidR="004642B5">
        <w:rPr>
          <w:noProof/>
        </w:rPr>
        <w:t>6</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4</w:t>
      </w:r>
      <w:r w:rsidR="0009067D">
        <w:rPr>
          <w:noProof/>
        </w:rPr>
        <w:fldChar w:fldCharType="end"/>
      </w:r>
      <w:bookmarkEnd w:id="368"/>
      <w:r>
        <w:t xml:space="preserve"> </w:t>
      </w:r>
      <w:r w:rsidRPr="002624DE">
        <w:t>Utgiftsförändringar 2014–2018 i förhållande till föregående år till följd av tidigare beslutade, aviserade och nu föreslagna åtgärder och finansieringar</w:t>
      </w:r>
      <w:bookmarkEnd w:id="369"/>
      <w:r>
        <w:t xml:space="preserve"> </w:t>
      </w:r>
    </w:p>
    <w:p w14:paraId="1AC90F52" w14:textId="0979DBE2" w:rsidR="00F7009D" w:rsidRPr="002624DE" w:rsidRDefault="009D6872" w:rsidP="00F7009D">
      <w:pPr>
        <w:pStyle w:val="TabellUnderrubrik"/>
        <w:spacing w:after="0"/>
      </w:pPr>
      <w:r w:rsidRPr="002624DE">
        <w:t>Miljarder kronor. Budgeteffekt i förhållande till föregående år. Minus</w:t>
      </w:r>
      <w:r w:rsidRPr="002624DE">
        <w:softHyphen/>
        <w:t>tecken innebär anslagsminskningar eller att temporära program upphör eller m</w:t>
      </w:r>
      <w:r>
        <w:t>inskar i omfattning.</w:t>
      </w:r>
      <w:r w:rsidRPr="002624DE">
        <w:rPr>
          <w:vertAlign w:val="superscript"/>
        </w:rPr>
        <w:t>1</w:t>
      </w:r>
      <w:r w:rsidRPr="002624DE">
        <w:br/>
      </w:r>
    </w:p>
    <w:tbl>
      <w:tblPr>
        <w:tblW w:w="4427" w:type="dxa"/>
        <w:tblInd w:w="57" w:type="dxa"/>
        <w:tblBorders>
          <w:bottom w:val="single" w:sz="6" w:space="0" w:color="auto"/>
        </w:tblBorders>
        <w:tblLayout w:type="fixed"/>
        <w:tblCellMar>
          <w:right w:w="28" w:type="dxa"/>
        </w:tblCellMar>
        <w:tblLook w:val="0000" w:firstRow="0" w:lastRow="0" w:firstColumn="0" w:lastColumn="0" w:noHBand="0" w:noVBand="0"/>
      </w:tblPr>
      <w:tblGrid>
        <w:gridCol w:w="289"/>
        <w:gridCol w:w="2013"/>
        <w:gridCol w:w="425"/>
        <w:gridCol w:w="425"/>
        <w:gridCol w:w="425"/>
        <w:gridCol w:w="425"/>
        <w:gridCol w:w="425"/>
      </w:tblGrid>
      <w:tr w:rsidR="00F7009D" w:rsidRPr="002624DE" w14:paraId="3A4D8625" w14:textId="77777777" w:rsidTr="00F7009D">
        <w:tc>
          <w:tcPr>
            <w:tcW w:w="2302" w:type="dxa"/>
            <w:gridSpan w:val="2"/>
            <w:tcBorders>
              <w:top w:val="nil"/>
              <w:left w:val="nil"/>
              <w:bottom w:val="single" w:sz="18" w:space="0" w:color="auto"/>
              <w:right w:val="nil"/>
            </w:tcBorders>
          </w:tcPr>
          <w:p w14:paraId="2E5D73CA" w14:textId="77777777" w:rsidR="00F7009D" w:rsidRPr="002624DE" w:rsidRDefault="009D6872" w:rsidP="00F7009D">
            <w:pPr>
              <w:pStyle w:val="TabellHuvud"/>
              <w:keepNext/>
              <w:ind w:left="-85" w:right="-108"/>
              <w:jc w:val="left"/>
            </w:pPr>
            <w:r w:rsidRPr="002624DE">
              <w:t>Utgiftsområde</w:t>
            </w:r>
          </w:p>
        </w:tc>
        <w:tc>
          <w:tcPr>
            <w:tcW w:w="425" w:type="dxa"/>
            <w:tcBorders>
              <w:top w:val="nil"/>
              <w:left w:val="nil"/>
              <w:bottom w:val="single" w:sz="18" w:space="0" w:color="auto"/>
              <w:right w:val="nil"/>
            </w:tcBorders>
            <w:tcMar>
              <w:top w:w="0" w:type="dxa"/>
              <w:left w:w="28" w:type="dxa"/>
              <w:bottom w:w="0" w:type="dxa"/>
              <w:right w:w="28" w:type="dxa"/>
            </w:tcMar>
            <w:vAlign w:val="bottom"/>
          </w:tcPr>
          <w:p w14:paraId="522FCC4C" w14:textId="0EDA1A27" w:rsidR="00F7009D" w:rsidRPr="002624DE" w:rsidRDefault="009D6872" w:rsidP="00F7009D">
            <w:pPr>
              <w:pStyle w:val="TabellHuvud"/>
              <w:keepNext/>
            </w:pPr>
            <w:r w:rsidRPr="002624DE">
              <w:t>2014</w:t>
            </w:r>
          </w:p>
        </w:tc>
        <w:tc>
          <w:tcPr>
            <w:tcW w:w="425" w:type="dxa"/>
            <w:tcBorders>
              <w:top w:val="nil"/>
              <w:left w:val="nil"/>
              <w:bottom w:val="single" w:sz="18" w:space="0" w:color="auto"/>
              <w:right w:val="nil"/>
            </w:tcBorders>
            <w:tcMar>
              <w:top w:w="0" w:type="dxa"/>
              <w:left w:w="28" w:type="dxa"/>
              <w:bottom w:w="0" w:type="dxa"/>
              <w:right w:w="28" w:type="dxa"/>
            </w:tcMar>
            <w:vAlign w:val="bottom"/>
          </w:tcPr>
          <w:p w14:paraId="0EBD5721" w14:textId="1D1783A4" w:rsidR="00F7009D" w:rsidRPr="002624DE" w:rsidRDefault="009D6872" w:rsidP="00F7009D">
            <w:pPr>
              <w:pStyle w:val="TabellHuvud"/>
              <w:keepNext/>
            </w:pPr>
            <w:r w:rsidRPr="002624DE">
              <w:t>2015</w:t>
            </w:r>
          </w:p>
        </w:tc>
        <w:tc>
          <w:tcPr>
            <w:tcW w:w="425" w:type="dxa"/>
            <w:tcBorders>
              <w:top w:val="nil"/>
              <w:left w:val="nil"/>
              <w:bottom w:val="single" w:sz="18" w:space="0" w:color="auto"/>
              <w:right w:val="nil"/>
            </w:tcBorders>
            <w:tcMar>
              <w:top w:w="0" w:type="dxa"/>
              <w:left w:w="28" w:type="dxa"/>
              <w:bottom w:w="0" w:type="dxa"/>
              <w:right w:w="28" w:type="dxa"/>
            </w:tcMar>
            <w:vAlign w:val="bottom"/>
          </w:tcPr>
          <w:p w14:paraId="10C44676" w14:textId="71382B41" w:rsidR="00F7009D" w:rsidRPr="002624DE" w:rsidRDefault="009D6872" w:rsidP="00F7009D">
            <w:pPr>
              <w:pStyle w:val="TabellHuvud"/>
              <w:keepNext/>
            </w:pPr>
            <w:r w:rsidRPr="002624DE">
              <w:t>2016</w:t>
            </w:r>
          </w:p>
        </w:tc>
        <w:tc>
          <w:tcPr>
            <w:tcW w:w="425" w:type="dxa"/>
            <w:tcBorders>
              <w:top w:val="nil"/>
              <w:left w:val="nil"/>
              <w:bottom w:val="single" w:sz="18" w:space="0" w:color="auto"/>
              <w:right w:val="nil"/>
            </w:tcBorders>
            <w:tcMar>
              <w:top w:w="0" w:type="dxa"/>
              <w:left w:w="28" w:type="dxa"/>
              <w:bottom w:w="0" w:type="dxa"/>
              <w:right w:w="28" w:type="dxa"/>
            </w:tcMar>
            <w:vAlign w:val="bottom"/>
          </w:tcPr>
          <w:p w14:paraId="54CFDC8E" w14:textId="0191DFCC" w:rsidR="00F7009D" w:rsidRPr="002624DE" w:rsidRDefault="009D6872" w:rsidP="00F7009D">
            <w:pPr>
              <w:pStyle w:val="TabellHuvud"/>
              <w:keepNext/>
            </w:pPr>
            <w:r w:rsidRPr="002624DE">
              <w:t>2017</w:t>
            </w:r>
          </w:p>
        </w:tc>
        <w:tc>
          <w:tcPr>
            <w:tcW w:w="425" w:type="dxa"/>
            <w:tcBorders>
              <w:top w:val="nil"/>
              <w:left w:val="nil"/>
              <w:bottom w:val="single" w:sz="18" w:space="0" w:color="auto"/>
              <w:right w:val="nil"/>
            </w:tcBorders>
            <w:tcMar>
              <w:top w:w="0" w:type="dxa"/>
              <w:left w:w="28" w:type="dxa"/>
              <w:bottom w:w="0" w:type="dxa"/>
              <w:right w:w="28" w:type="dxa"/>
            </w:tcMar>
            <w:vAlign w:val="bottom"/>
          </w:tcPr>
          <w:p w14:paraId="454D1C8F" w14:textId="205D8660" w:rsidR="00F7009D" w:rsidRPr="002624DE" w:rsidRDefault="009D6872" w:rsidP="00F7009D">
            <w:pPr>
              <w:pStyle w:val="TabellHuvud"/>
              <w:keepNext/>
            </w:pPr>
            <w:r w:rsidRPr="002624DE">
              <w:t>2018</w:t>
            </w:r>
          </w:p>
        </w:tc>
      </w:tr>
      <w:tr w:rsidR="00F7009D" w:rsidRPr="002624DE" w14:paraId="7A94F2EE" w14:textId="77777777" w:rsidTr="00F7009D">
        <w:tc>
          <w:tcPr>
            <w:tcW w:w="289" w:type="dxa"/>
            <w:tcBorders>
              <w:top w:val="nil"/>
              <w:left w:val="nil"/>
              <w:bottom w:val="nil"/>
              <w:right w:val="nil"/>
            </w:tcBorders>
          </w:tcPr>
          <w:p w14:paraId="4B201E5F" w14:textId="74026692" w:rsidR="00F7009D" w:rsidRPr="002624DE" w:rsidRDefault="009D6872" w:rsidP="00F7009D">
            <w:pPr>
              <w:pStyle w:val="TabellRader"/>
              <w:keepNext/>
              <w:spacing w:before="80" w:line="160" w:lineRule="exact"/>
              <w:jc w:val="left"/>
            </w:pPr>
            <w:r w:rsidRPr="002624DE">
              <w:t>1</w:t>
            </w:r>
          </w:p>
        </w:tc>
        <w:tc>
          <w:tcPr>
            <w:tcW w:w="2013" w:type="dxa"/>
            <w:tcBorders>
              <w:top w:val="nil"/>
              <w:left w:val="nil"/>
              <w:bottom w:val="nil"/>
              <w:right w:val="nil"/>
            </w:tcBorders>
          </w:tcPr>
          <w:p w14:paraId="2A39EFB1" w14:textId="77777777" w:rsidR="00F7009D" w:rsidRPr="002624DE" w:rsidRDefault="009D6872" w:rsidP="00F7009D">
            <w:pPr>
              <w:pStyle w:val="TabellRader"/>
              <w:keepNext/>
              <w:spacing w:before="80" w:line="160" w:lineRule="exact"/>
              <w:jc w:val="left"/>
            </w:pPr>
            <w:r w:rsidRPr="002624DE">
              <w:t>Rikets styrelse</w:t>
            </w:r>
          </w:p>
        </w:tc>
        <w:tc>
          <w:tcPr>
            <w:tcW w:w="425" w:type="dxa"/>
            <w:tcBorders>
              <w:top w:val="nil"/>
              <w:left w:val="nil"/>
              <w:bottom w:val="nil"/>
              <w:right w:val="nil"/>
            </w:tcBorders>
            <w:tcMar>
              <w:top w:w="0" w:type="dxa"/>
              <w:left w:w="28" w:type="dxa"/>
              <w:bottom w:w="0" w:type="dxa"/>
              <w:right w:w="28" w:type="dxa"/>
            </w:tcMar>
          </w:tcPr>
          <w:p w14:paraId="0BAD103A" w14:textId="39559FF3" w:rsidR="00F7009D" w:rsidRPr="002624DE" w:rsidRDefault="009D6872" w:rsidP="00F7009D">
            <w:pPr>
              <w:pStyle w:val="TabellRader"/>
            </w:pPr>
            <w:r w:rsidRPr="00220BD7">
              <w:t>0,21</w:t>
            </w:r>
          </w:p>
        </w:tc>
        <w:tc>
          <w:tcPr>
            <w:tcW w:w="425" w:type="dxa"/>
            <w:tcBorders>
              <w:top w:val="nil"/>
              <w:left w:val="nil"/>
              <w:bottom w:val="nil"/>
              <w:right w:val="nil"/>
            </w:tcBorders>
            <w:tcMar>
              <w:top w:w="0" w:type="dxa"/>
              <w:left w:w="28" w:type="dxa"/>
              <w:bottom w:w="0" w:type="dxa"/>
              <w:right w:w="28" w:type="dxa"/>
            </w:tcMar>
          </w:tcPr>
          <w:p w14:paraId="09543A05" w14:textId="610F9311" w:rsidR="00F7009D" w:rsidRPr="002624DE" w:rsidRDefault="009D6872" w:rsidP="00F7009D">
            <w:pPr>
              <w:pStyle w:val="TabellRader"/>
            </w:pPr>
            <w:r w:rsidRPr="00E82DB3">
              <w:t>-0,14</w:t>
            </w:r>
          </w:p>
        </w:tc>
        <w:tc>
          <w:tcPr>
            <w:tcW w:w="425" w:type="dxa"/>
            <w:tcBorders>
              <w:top w:val="nil"/>
              <w:left w:val="nil"/>
              <w:bottom w:val="nil"/>
              <w:right w:val="nil"/>
            </w:tcBorders>
            <w:tcMar>
              <w:top w:w="0" w:type="dxa"/>
              <w:left w:w="28" w:type="dxa"/>
              <w:bottom w:w="0" w:type="dxa"/>
              <w:right w:w="28" w:type="dxa"/>
            </w:tcMar>
          </w:tcPr>
          <w:p w14:paraId="7F428716" w14:textId="76B6DBC1" w:rsidR="00F7009D" w:rsidRPr="002624DE" w:rsidRDefault="009D6872" w:rsidP="00F7009D">
            <w:pPr>
              <w:pStyle w:val="TabellRader"/>
            </w:pPr>
            <w:r w:rsidRPr="006F4EAE">
              <w:t>-0,04</w:t>
            </w:r>
          </w:p>
        </w:tc>
        <w:tc>
          <w:tcPr>
            <w:tcW w:w="425" w:type="dxa"/>
            <w:tcBorders>
              <w:top w:val="nil"/>
              <w:left w:val="nil"/>
              <w:bottom w:val="nil"/>
              <w:right w:val="nil"/>
            </w:tcBorders>
            <w:tcMar>
              <w:top w:w="0" w:type="dxa"/>
              <w:left w:w="28" w:type="dxa"/>
              <w:bottom w:w="0" w:type="dxa"/>
              <w:right w:w="28" w:type="dxa"/>
            </w:tcMar>
          </w:tcPr>
          <w:p w14:paraId="36455CD1" w14:textId="4CDB692C" w:rsidR="00F7009D" w:rsidRPr="002624DE" w:rsidRDefault="009D6872" w:rsidP="00F7009D">
            <w:pPr>
              <w:pStyle w:val="TabellRader"/>
            </w:pPr>
            <w:r w:rsidRPr="007E22EC">
              <w:t>-0,04</w:t>
            </w:r>
          </w:p>
        </w:tc>
        <w:tc>
          <w:tcPr>
            <w:tcW w:w="425" w:type="dxa"/>
            <w:tcBorders>
              <w:top w:val="nil"/>
              <w:left w:val="nil"/>
              <w:bottom w:val="nil"/>
              <w:right w:val="nil"/>
            </w:tcBorders>
            <w:tcMar>
              <w:top w:w="0" w:type="dxa"/>
              <w:left w:w="28" w:type="dxa"/>
              <w:bottom w:w="0" w:type="dxa"/>
              <w:right w:w="28" w:type="dxa"/>
            </w:tcMar>
          </w:tcPr>
          <w:p w14:paraId="1E068124" w14:textId="6DE36992" w:rsidR="00F7009D" w:rsidRPr="002624DE" w:rsidRDefault="009D6872" w:rsidP="00F7009D">
            <w:pPr>
              <w:pStyle w:val="TabellRader"/>
            </w:pPr>
            <w:r w:rsidRPr="00303E88">
              <w:t>-0,01</w:t>
            </w:r>
          </w:p>
        </w:tc>
      </w:tr>
      <w:tr w:rsidR="00F7009D" w:rsidRPr="002624DE" w14:paraId="6BA857F5" w14:textId="77777777" w:rsidTr="00F7009D">
        <w:tc>
          <w:tcPr>
            <w:tcW w:w="289" w:type="dxa"/>
            <w:tcBorders>
              <w:top w:val="nil"/>
              <w:left w:val="nil"/>
              <w:bottom w:val="nil"/>
              <w:right w:val="nil"/>
            </w:tcBorders>
          </w:tcPr>
          <w:p w14:paraId="3F387EC9" w14:textId="25601829" w:rsidR="00F7009D" w:rsidRPr="002624DE" w:rsidRDefault="009D6872" w:rsidP="00F7009D">
            <w:pPr>
              <w:pStyle w:val="TabellRader"/>
              <w:keepNext/>
              <w:spacing w:before="80" w:line="160" w:lineRule="exact"/>
              <w:jc w:val="left"/>
            </w:pPr>
            <w:r w:rsidRPr="002624DE">
              <w:t>2</w:t>
            </w:r>
          </w:p>
        </w:tc>
        <w:tc>
          <w:tcPr>
            <w:tcW w:w="2013" w:type="dxa"/>
            <w:tcBorders>
              <w:top w:val="nil"/>
              <w:left w:val="nil"/>
              <w:bottom w:val="nil"/>
              <w:right w:val="nil"/>
            </w:tcBorders>
          </w:tcPr>
          <w:p w14:paraId="7564B544" w14:textId="77777777" w:rsidR="00F7009D" w:rsidRPr="002624DE" w:rsidRDefault="009D6872" w:rsidP="00F7009D">
            <w:pPr>
              <w:pStyle w:val="TabellRader"/>
              <w:keepNext/>
              <w:spacing w:before="80" w:line="160" w:lineRule="exact"/>
              <w:jc w:val="left"/>
            </w:pPr>
            <w:r w:rsidRPr="002624DE">
              <w:t>Samhällsekonomi och finans</w:t>
            </w:r>
            <w:r w:rsidRPr="002624DE">
              <w:softHyphen/>
              <w:t>förvaltning</w:t>
            </w:r>
          </w:p>
        </w:tc>
        <w:tc>
          <w:tcPr>
            <w:tcW w:w="425" w:type="dxa"/>
            <w:tcBorders>
              <w:top w:val="nil"/>
              <w:left w:val="nil"/>
              <w:bottom w:val="nil"/>
              <w:right w:val="nil"/>
            </w:tcBorders>
            <w:tcMar>
              <w:top w:w="0" w:type="dxa"/>
              <w:left w:w="28" w:type="dxa"/>
              <w:bottom w:w="0" w:type="dxa"/>
              <w:right w:w="28" w:type="dxa"/>
            </w:tcMar>
          </w:tcPr>
          <w:p w14:paraId="338AE026" w14:textId="7BD7F7FC" w:rsidR="00F7009D" w:rsidRPr="002624DE" w:rsidRDefault="009D6872" w:rsidP="00F7009D">
            <w:pPr>
              <w:pStyle w:val="TabellRader"/>
            </w:pPr>
            <w:r w:rsidRPr="00220BD7">
              <w:t>-2,49</w:t>
            </w:r>
          </w:p>
        </w:tc>
        <w:tc>
          <w:tcPr>
            <w:tcW w:w="425" w:type="dxa"/>
            <w:tcBorders>
              <w:top w:val="nil"/>
              <w:left w:val="nil"/>
              <w:bottom w:val="nil"/>
              <w:right w:val="nil"/>
            </w:tcBorders>
            <w:tcMar>
              <w:top w:w="0" w:type="dxa"/>
              <w:left w:w="28" w:type="dxa"/>
              <w:bottom w:w="0" w:type="dxa"/>
              <w:right w:w="28" w:type="dxa"/>
            </w:tcMar>
          </w:tcPr>
          <w:p w14:paraId="71C5E19A" w14:textId="7BE4C9B1" w:rsidR="00F7009D" w:rsidRPr="002624DE" w:rsidRDefault="009D6872" w:rsidP="00F7009D">
            <w:pPr>
              <w:pStyle w:val="TabellRader"/>
            </w:pPr>
            <w:r w:rsidRPr="00E82DB3">
              <w:t>-0,13</w:t>
            </w:r>
          </w:p>
        </w:tc>
        <w:tc>
          <w:tcPr>
            <w:tcW w:w="425" w:type="dxa"/>
            <w:tcBorders>
              <w:top w:val="nil"/>
              <w:left w:val="nil"/>
              <w:bottom w:val="nil"/>
              <w:right w:val="nil"/>
            </w:tcBorders>
            <w:tcMar>
              <w:top w:w="0" w:type="dxa"/>
              <w:left w:w="28" w:type="dxa"/>
              <w:bottom w:w="0" w:type="dxa"/>
              <w:right w:w="28" w:type="dxa"/>
            </w:tcMar>
          </w:tcPr>
          <w:p w14:paraId="4F6CBBF1" w14:textId="5F6FE782" w:rsidR="00F7009D" w:rsidRPr="002624DE" w:rsidRDefault="009D6872" w:rsidP="00F7009D">
            <w:pPr>
              <w:pStyle w:val="TabellRader"/>
            </w:pPr>
            <w:r w:rsidRPr="006F4EAE">
              <w:t>0,01</w:t>
            </w:r>
          </w:p>
        </w:tc>
        <w:tc>
          <w:tcPr>
            <w:tcW w:w="425" w:type="dxa"/>
            <w:tcBorders>
              <w:top w:val="nil"/>
              <w:left w:val="nil"/>
              <w:bottom w:val="nil"/>
              <w:right w:val="nil"/>
            </w:tcBorders>
            <w:tcMar>
              <w:top w:w="0" w:type="dxa"/>
              <w:left w:w="28" w:type="dxa"/>
              <w:bottom w:w="0" w:type="dxa"/>
              <w:right w:w="28" w:type="dxa"/>
            </w:tcMar>
          </w:tcPr>
          <w:p w14:paraId="1972F514" w14:textId="0E9FDE9C" w:rsidR="00F7009D" w:rsidRPr="002624DE" w:rsidRDefault="009D6872" w:rsidP="00F7009D">
            <w:pPr>
              <w:pStyle w:val="TabellRader"/>
            </w:pPr>
            <w:r w:rsidRPr="007E22EC">
              <w:t>0,00</w:t>
            </w:r>
          </w:p>
        </w:tc>
        <w:tc>
          <w:tcPr>
            <w:tcW w:w="425" w:type="dxa"/>
            <w:tcBorders>
              <w:top w:val="nil"/>
              <w:left w:val="nil"/>
              <w:bottom w:val="nil"/>
              <w:right w:val="nil"/>
            </w:tcBorders>
            <w:tcMar>
              <w:top w:w="0" w:type="dxa"/>
              <w:left w:w="28" w:type="dxa"/>
              <w:bottom w:w="0" w:type="dxa"/>
              <w:right w:w="28" w:type="dxa"/>
            </w:tcMar>
          </w:tcPr>
          <w:p w14:paraId="6A30C2A6" w14:textId="2085D9E3" w:rsidR="00F7009D" w:rsidRPr="002624DE" w:rsidRDefault="009D6872" w:rsidP="00F7009D">
            <w:pPr>
              <w:pStyle w:val="TabellRader"/>
            </w:pPr>
            <w:r w:rsidRPr="00303E88">
              <w:t>0,00</w:t>
            </w:r>
          </w:p>
        </w:tc>
      </w:tr>
      <w:tr w:rsidR="00F7009D" w:rsidRPr="002624DE" w14:paraId="2824DB0F" w14:textId="77777777" w:rsidTr="00F7009D">
        <w:tc>
          <w:tcPr>
            <w:tcW w:w="289" w:type="dxa"/>
            <w:tcBorders>
              <w:top w:val="nil"/>
              <w:left w:val="nil"/>
              <w:bottom w:val="nil"/>
              <w:right w:val="nil"/>
            </w:tcBorders>
          </w:tcPr>
          <w:p w14:paraId="3443434C" w14:textId="16297839" w:rsidR="00F7009D" w:rsidRPr="002624DE" w:rsidRDefault="009D6872" w:rsidP="00F7009D">
            <w:pPr>
              <w:pStyle w:val="TabellRader"/>
              <w:keepNext/>
              <w:spacing w:before="80" w:line="160" w:lineRule="exact"/>
              <w:jc w:val="left"/>
            </w:pPr>
            <w:r w:rsidRPr="002624DE">
              <w:t>3</w:t>
            </w:r>
          </w:p>
        </w:tc>
        <w:tc>
          <w:tcPr>
            <w:tcW w:w="2013" w:type="dxa"/>
            <w:tcBorders>
              <w:top w:val="nil"/>
              <w:left w:val="nil"/>
              <w:bottom w:val="nil"/>
              <w:right w:val="nil"/>
            </w:tcBorders>
          </w:tcPr>
          <w:p w14:paraId="137986AA" w14:textId="77777777" w:rsidR="00F7009D" w:rsidRPr="002624DE" w:rsidRDefault="009D6872" w:rsidP="00F7009D">
            <w:pPr>
              <w:pStyle w:val="TabellRader"/>
              <w:keepNext/>
              <w:spacing w:before="80" w:line="160" w:lineRule="exact"/>
              <w:jc w:val="left"/>
            </w:pPr>
            <w:r w:rsidRPr="002624DE">
              <w:t>Skatt, tull och exekution</w:t>
            </w:r>
          </w:p>
        </w:tc>
        <w:tc>
          <w:tcPr>
            <w:tcW w:w="425" w:type="dxa"/>
            <w:tcBorders>
              <w:top w:val="nil"/>
              <w:left w:val="nil"/>
              <w:bottom w:val="nil"/>
              <w:right w:val="nil"/>
            </w:tcBorders>
            <w:tcMar>
              <w:top w:w="0" w:type="dxa"/>
              <w:left w:w="28" w:type="dxa"/>
              <w:bottom w:w="0" w:type="dxa"/>
              <w:right w:w="28" w:type="dxa"/>
            </w:tcMar>
          </w:tcPr>
          <w:p w14:paraId="382FE93F" w14:textId="1FE73663" w:rsidR="00F7009D" w:rsidRPr="002624DE" w:rsidRDefault="009D6872" w:rsidP="00F7009D">
            <w:pPr>
              <w:pStyle w:val="TabellRader"/>
            </w:pPr>
            <w:r w:rsidRPr="00220BD7">
              <w:t>-0,12</w:t>
            </w:r>
          </w:p>
        </w:tc>
        <w:tc>
          <w:tcPr>
            <w:tcW w:w="425" w:type="dxa"/>
            <w:tcBorders>
              <w:top w:val="nil"/>
              <w:left w:val="nil"/>
              <w:bottom w:val="nil"/>
              <w:right w:val="nil"/>
            </w:tcBorders>
            <w:tcMar>
              <w:top w:w="0" w:type="dxa"/>
              <w:left w:w="28" w:type="dxa"/>
              <w:bottom w:w="0" w:type="dxa"/>
              <w:right w:w="28" w:type="dxa"/>
            </w:tcMar>
          </w:tcPr>
          <w:p w14:paraId="2113E649" w14:textId="1C81015D" w:rsidR="00F7009D" w:rsidRPr="002624DE" w:rsidRDefault="009D6872" w:rsidP="00F7009D">
            <w:pPr>
              <w:pStyle w:val="TabellRader"/>
            </w:pPr>
            <w:r w:rsidRPr="00E82DB3">
              <w:t>-0,01</w:t>
            </w:r>
          </w:p>
        </w:tc>
        <w:tc>
          <w:tcPr>
            <w:tcW w:w="425" w:type="dxa"/>
            <w:tcBorders>
              <w:top w:val="nil"/>
              <w:left w:val="nil"/>
              <w:bottom w:val="nil"/>
              <w:right w:val="nil"/>
            </w:tcBorders>
            <w:tcMar>
              <w:top w:w="0" w:type="dxa"/>
              <w:left w:w="28" w:type="dxa"/>
              <w:bottom w:w="0" w:type="dxa"/>
              <w:right w:w="28" w:type="dxa"/>
            </w:tcMar>
          </w:tcPr>
          <w:p w14:paraId="1376548A" w14:textId="5EBF1E2B" w:rsidR="00F7009D" w:rsidRPr="002624DE" w:rsidRDefault="009D6872" w:rsidP="00F7009D">
            <w:pPr>
              <w:pStyle w:val="TabellRader"/>
            </w:pPr>
            <w:r w:rsidRPr="006F4EAE">
              <w:t>0,02</w:t>
            </w:r>
          </w:p>
        </w:tc>
        <w:tc>
          <w:tcPr>
            <w:tcW w:w="425" w:type="dxa"/>
            <w:tcBorders>
              <w:top w:val="nil"/>
              <w:left w:val="nil"/>
              <w:bottom w:val="nil"/>
              <w:right w:val="nil"/>
            </w:tcBorders>
            <w:tcMar>
              <w:top w:w="0" w:type="dxa"/>
              <w:left w:w="28" w:type="dxa"/>
              <w:bottom w:w="0" w:type="dxa"/>
              <w:right w:w="28" w:type="dxa"/>
            </w:tcMar>
          </w:tcPr>
          <w:p w14:paraId="3D95F9B1" w14:textId="628DC912" w:rsidR="00F7009D" w:rsidRPr="002624DE" w:rsidRDefault="009D6872" w:rsidP="00F7009D">
            <w:pPr>
              <w:pStyle w:val="TabellRader"/>
            </w:pPr>
            <w:r w:rsidRPr="007E22EC">
              <w:t>-0,01</w:t>
            </w:r>
          </w:p>
        </w:tc>
        <w:tc>
          <w:tcPr>
            <w:tcW w:w="425" w:type="dxa"/>
            <w:tcBorders>
              <w:top w:val="nil"/>
              <w:left w:val="nil"/>
              <w:bottom w:val="nil"/>
              <w:right w:val="nil"/>
            </w:tcBorders>
            <w:tcMar>
              <w:top w:w="0" w:type="dxa"/>
              <w:left w:w="28" w:type="dxa"/>
              <w:bottom w:w="0" w:type="dxa"/>
              <w:right w:w="28" w:type="dxa"/>
            </w:tcMar>
          </w:tcPr>
          <w:p w14:paraId="3D98C0AF" w14:textId="04EDBF98" w:rsidR="00F7009D" w:rsidRPr="002624DE" w:rsidRDefault="009D6872" w:rsidP="00F7009D">
            <w:pPr>
              <w:pStyle w:val="TabellRader"/>
            </w:pPr>
            <w:r w:rsidRPr="00303E88">
              <w:t>-0,03</w:t>
            </w:r>
          </w:p>
        </w:tc>
      </w:tr>
      <w:tr w:rsidR="00F7009D" w:rsidRPr="002624DE" w14:paraId="3C057390" w14:textId="77777777" w:rsidTr="00F7009D">
        <w:tc>
          <w:tcPr>
            <w:tcW w:w="289" w:type="dxa"/>
            <w:tcBorders>
              <w:top w:val="nil"/>
              <w:left w:val="nil"/>
              <w:bottom w:val="nil"/>
              <w:right w:val="nil"/>
            </w:tcBorders>
          </w:tcPr>
          <w:p w14:paraId="28F48DFD" w14:textId="2C16106C" w:rsidR="00F7009D" w:rsidRPr="002624DE" w:rsidRDefault="009D6872" w:rsidP="00F7009D">
            <w:pPr>
              <w:pStyle w:val="TabellRader"/>
              <w:keepNext/>
              <w:spacing w:before="80" w:line="160" w:lineRule="exact"/>
              <w:jc w:val="left"/>
            </w:pPr>
            <w:r w:rsidRPr="002624DE">
              <w:t>4</w:t>
            </w:r>
          </w:p>
        </w:tc>
        <w:tc>
          <w:tcPr>
            <w:tcW w:w="2013" w:type="dxa"/>
            <w:tcBorders>
              <w:top w:val="nil"/>
              <w:left w:val="nil"/>
              <w:bottom w:val="nil"/>
              <w:right w:val="nil"/>
            </w:tcBorders>
          </w:tcPr>
          <w:p w14:paraId="48F7FDF3" w14:textId="77777777" w:rsidR="00F7009D" w:rsidRPr="002624DE" w:rsidRDefault="009D6872" w:rsidP="00F7009D">
            <w:pPr>
              <w:pStyle w:val="TabellRader"/>
              <w:keepNext/>
              <w:spacing w:before="80" w:line="160" w:lineRule="exact"/>
              <w:jc w:val="left"/>
            </w:pPr>
            <w:r w:rsidRPr="002624DE">
              <w:t>Rättsväsendet</w:t>
            </w:r>
          </w:p>
        </w:tc>
        <w:tc>
          <w:tcPr>
            <w:tcW w:w="425" w:type="dxa"/>
            <w:tcBorders>
              <w:top w:val="nil"/>
              <w:left w:val="nil"/>
              <w:bottom w:val="nil"/>
              <w:right w:val="nil"/>
            </w:tcBorders>
            <w:tcMar>
              <w:top w:w="0" w:type="dxa"/>
              <w:left w:w="28" w:type="dxa"/>
              <w:bottom w:w="0" w:type="dxa"/>
              <w:right w:w="28" w:type="dxa"/>
            </w:tcMar>
          </w:tcPr>
          <w:p w14:paraId="6CD6215A" w14:textId="74B36BB0" w:rsidR="00F7009D" w:rsidRPr="002624DE" w:rsidRDefault="009D6872" w:rsidP="00F7009D">
            <w:pPr>
              <w:pStyle w:val="TabellRader"/>
            </w:pPr>
            <w:r w:rsidRPr="00220BD7">
              <w:t>-0,09</w:t>
            </w:r>
          </w:p>
        </w:tc>
        <w:tc>
          <w:tcPr>
            <w:tcW w:w="425" w:type="dxa"/>
            <w:tcBorders>
              <w:top w:val="nil"/>
              <w:left w:val="nil"/>
              <w:bottom w:val="nil"/>
              <w:right w:val="nil"/>
            </w:tcBorders>
            <w:tcMar>
              <w:top w:w="0" w:type="dxa"/>
              <w:left w:w="28" w:type="dxa"/>
              <w:bottom w:w="0" w:type="dxa"/>
              <w:right w:w="28" w:type="dxa"/>
            </w:tcMar>
          </w:tcPr>
          <w:p w14:paraId="6DCA5DDF" w14:textId="65107BF1" w:rsidR="00F7009D" w:rsidRPr="002624DE" w:rsidRDefault="009D6872" w:rsidP="00F7009D">
            <w:pPr>
              <w:pStyle w:val="TabellRader"/>
            </w:pPr>
            <w:r w:rsidRPr="00E82DB3">
              <w:t>0,46</w:t>
            </w:r>
          </w:p>
        </w:tc>
        <w:tc>
          <w:tcPr>
            <w:tcW w:w="425" w:type="dxa"/>
            <w:tcBorders>
              <w:top w:val="nil"/>
              <w:left w:val="nil"/>
              <w:bottom w:val="nil"/>
              <w:right w:val="nil"/>
            </w:tcBorders>
            <w:tcMar>
              <w:top w:w="0" w:type="dxa"/>
              <w:left w:w="28" w:type="dxa"/>
              <w:bottom w:w="0" w:type="dxa"/>
              <w:right w:w="28" w:type="dxa"/>
            </w:tcMar>
          </w:tcPr>
          <w:p w14:paraId="07802EAC" w14:textId="0E2CAEA4" w:rsidR="00F7009D" w:rsidRPr="002624DE" w:rsidRDefault="009D6872" w:rsidP="00F7009D">
            <w:pPr>
              <w:pStyle w:val="TabellRader"/>
            </w:pPr>
            <w:r w:rsidRPr="006F4EAE">
              <w:t>0,08</w:t>
            </w:r>
          </w:p>
        </w:tc>
        <w:tc>
          <w:tcPr>
            <w:tcW w:w="425" w:type="dxa"/>
            <w:tcBorders>
              <w:top w:val="nil"/>
              <w:left w:val="nil"/>
              <w:bottom w:val="nil"/>
              <w:right w:val="nil"/>
            </w:tcBorders>
            <w:tcMar>
              <w:top w:w="0" w:type="dxa"/>
              <w:left w:w="28" w:type="dxa"/>
              <w:bottom w:w="0" w:type="dxa"/>
              <w:right w:w="28" w:type="dxa"/>
            </w:tcMar>
          </w:tcPr>
          <w:p w14:paraId="5B8B3D4C" w14:textId="651A7859" w:rsidR="00F7009D" w:rsidRPr="002624DE" w:rsidRDefault="009D6872" w:rsidP="00F7009D">
            <w:pPr>
              <w:pStyle w:val="TabellRader"/>
            </w:pPr>
            <w:r w:rsidRPr="007E22EC">
              <w:t>0,01</w:t>
            </w:r>
          </w:p>
        </w:tc>
        <w:tc>
          <w:tcPr>
            <w:tcW w:w="425" w:type="dxa"/>
            <w:tcBorders>
              <w:top w:val="nil"/>
              <w:left w:val="nil"/>
              <w:bottom w:val="nil"/>
              <w:right w:val="nil"/>
            </w:tcBorders>
            <w:tcMar>
              <w:top w:w="0" w:type="dxa"/>
              <w:left w:w="28" w:type="dxa"/>
              <w:bottom w:w="0" w:type="dxa"/>
              <w:right w:w="28" w:type="dxa"/>
            </w:tcMar>
          </w:tcPr>
          <w:p w14:paraId="07BB6B06" w14:textId="7C2BB10B" w:rsidR="00F7009D" w:rsidRPr="002624DE" w:rsidRDefault="009D6872" w:rsidP="00F7009D">
            <w:pPr>
              <w:pStyle w:val="TabellRader"/>
            </w:pPr>
            <w:r w:rsidRPr="00303E88">
              <w:t>0,01</w:t>
            </w:r>
          </w:p>
        </w:tc>
      </w:tr>
      <w:tr w:rsidR="00F7009D" w:rsidRPr="002624DE" w14:paraId="11888A15" w14:textId="77777777" w:rsidTr="00F7009D">
        <w:tc>
          <w:tcPr>
            <w:tcW w:w="289" w:type="dxa"/>
            <w:tcBorders>
              <w:top w:val="nil"/>
              <w:left w:val="nil"/>
              <w:bottom w:val="nil"/>
              <w:right w:val="nil"/>
            </w:tcBorders>
          </w:tcPr>
          <w:p w14:paraId="382F1F80" w14:textId="6466DB76" w:rsidR="00F7009D" w:rsidRPr="002624DE" w:rsidRDefault="009D6872" w:rsidP="00F7009D">
            <w:pPr>
              <w:pStyle w:val="TabellRader"/>
              <w:keepNext/>
              <w:spacing w:before="80" w:line="160" w:lineRule="exact"/>
              <w:jc w:val="left"/>
            </w:pPr>
            <w:r w:rsidRPr="002624DE">
              <w:t>5</w:t>
            </w:r>
          </w:p>
        </w:tc>
        <w:tc>
          <w:tcPr>
            <w:tcW w:w="2013" w:type="dxa"/>
            <w:tcBorders>
              <w:top w:val="nil"/>
              <w:left w:val="nil"/>
              <w:bottom w:val="nil"/>
              <w:right w:val="nil"/>
            </w:tcBorders>
          </w:tcPr>
          <w:p w14:paraId="02D83038" w14:textId="0CFDE252" w:rsidR="00F7009D" w:rsidRPr="002624DE" w:rsidRDefault="009D6872" w:rsidP="00F7009D">
            <w:pPr>
              <w:pStyle w:val="TabellRader"/>
              <w:keepNext/>
              <w:spacing w:before="80" w:line="160" w:lineRule="exact"/>
              <w:jc w:val="left"/>
            </w:pPr>
            <w:r w:rsidRPr="002624DE">
              <w:t xml:space="preserve">Internationell </w:t>
            </w:r>
            <w:r>
              <w:t>sam</w:t>
            </w:r>
            <w:r w:rsidRPr="002624DE">
              <w:t>verkan</w:t>
            </w:r>
          </w:p>
        </w:tc>
        <w:tc>
          <w:tcPr>
            <w:tcW w:w="425" w:type="dxa"/>
            <w:tcBorders>
              <w:top w:val="nil"/>
              <w:left w:val="nil"/>
              <w:bottom w:val="nil"/>
              <w:right w:val="nil"/>
            </w:tcBorders>
            <w:tcMar>
              <w:top w:w="0" w:type="dxa"/>
              <w:left w:w="28" w:type="dxa"/>
              <w:bottom w:w="0" w:type="dxa"/>
              <w:right w:w="28" w:type="dxa"/>
            </w:tcMar>
          </w:tcPr>
          <w:p w14:paraId="3ABE8918" w14:textId="11D91D96" w:rsidR="00F7009D" w:rsidRPr="002624DE" w:rsidRDefault="009D6872" w:rsidP="00F7009D">
            <w:pPr>
              <w:pStyle w:val="TabellRader"/>
            </w:pPr>
            <w:r w:rsidRPr="00220BD7">
              <w:t>-0,02</w:t>
            </w:r>
          </w:p>
        </w:tc>
        <w:tc>
          <w:tcPr>
            <w:tcW w:w="425" w:type="dxa"/>
            <w:tcBorders>
              <w:top w:val="nil"/>
              <w:left w:val="nil"/>
              <w:bottom w:val="nil"/>
              <w:right w:val="nil"/>
            </w:tcBorders>
            <w:tcMar>
              <w:top w:w="0" w:type="dxa"/>
              <w:left w:w="28" w:type="dxa"/>
              <w:bottom w:w="0" w:type="dxa"/>
              <w:right w:w="28" w:type="dxa"/>
            </w:tcMar>
          </w:tcPr>
          <w:p w14:paraId="3A9E32C4" w14:textId="11ACA0D4" w:rsidR="00F7009D" w:rsidRPr="002624DE" w:rsidRDefault="009D6872" w:rsidP="00F7009D">
            <w:pPr>
              <w:pStyle w:val="TabellRader"/>
            </w:pPr>
            <w:r w:rsidRPr="00E82DB3">
              <w:t>0,00</w:t>
            </w:r>
          </w:p>
        </w:tc>
        <w:tc>
          <w:tcPr>
            <w:tcW w:w="425" w:type="dxa"/>
            <w:tcBorders>
              <w:top w:val="nil"/>
              <w:left w:val="nil"/>
              <w:bottom w:val="nil"/>
              <w:right w:val="nil"/>
            </w:tcBorders>
            <w:tcMar>
              <w:top w:w="0" w:type="dxa"/>
              <w:left w:w="28" w:type="dxa"/>
              <w:bottom w:w="0" w:type="dxa"/>
              <w:right w:w="28" w:type="dxa"/>
            </w:tcMar>
          </w:tcPr>
          <w:p w14:paraId="620E59E6" w14:textId="65FBB9AA" w:rsidR="00F7009D" w:rsidRPr="002624DE" w:rsidRDefault="009D6872" w:rsidP="00F7009D">
            <w:pPr>
              <w:pStyle w:val="TabellRader"/>
            </w:pPr>
            <w:r w:rsidRPr="006F4EAE">
              <w:t>0,00</w:t>
            </w:r>
          </w:p>
        </w:tc>
        <w:tc>
          <w:tcPr>
            <w:tcW w:w="425" w:type="dxa"/>
            <w:tcBorders>
              <w:top w:val="nil"/>
              <w:left w:val="nil"/>
              <w:bottom w:val="nil"/>
              <w:right w:val="nil"/>
            </w:tcBorders>
            <w:tcMar>
              <w:top w:w="0" w:type="dxa"/>
              <w:left w:w="28" w:type="dxa"/>
              <w:bottom w:w="0" w:type="dxa"/>
              <w:right w:w="28" w:type="dxa"/>
            </w:tcMar>
          </w:tcPr>
          <w:p w14:paraId="5B9BBE72" w14:textId="5538F1A0" w:rsidR="00F7009D" w:rsidRPr="002624DE" w:rsidRDefault="009D6872" w:rsidP="00F7009D">
            <w:pPr>
              <w:pStyle w:val="TabellRader"/>
            </w:pPr>
            <w:r w:rsidRPr="007E22EC">
              <w:t>0,00</w:t>
            </w:r>
          </w:p>
        </w:tc>
        <w:tc>
          <w:tcPr>
            <w:tcW w:w="425" w:type="dxa"/>
            <w:tcBorders>
              <w:top w:val="nil"/>
              <w:left w:val="nil"/>
              <w:bottom w:val="nil"/>
              <w:right w:val="nil"/>
            </w:tcBorders>
            <w:tcMar>
              <w:top w:w="0" w:type="dxa"/>
              <w:left w:w="28" w:type="dxa"/>
              <w:bottom w:w="0" w:type="dxa"/>
              <w:right w:w="28" w:type="dxa"/>
            </w:tcMar>
          </w:tcPr>
          <w:p w14:paraId="00E5F8DB" w14:textId="689A00E2" w:rsidR="00F7009D" w:rsidRPr="002624DE" w:rsidRDefault="009D6872" w:rsidP="00F7009D">
            <w:pPr>
              <w:pStyle w:val="TabellRader"/>
            </w:pPr>
            <w:r w:rsidRPr="00303E88">
              <w:t>0,00</w:t>
            </w:r>
          </w:p>
        </w:tc>
      </w:tr>
      <w:tr w:rsidR="00F7009D" w:rsidRPr="002624DE" w14:paraId="045C59D5" w14:textId="77777777" w:rsidTr="00F7009D">
        <w:tc>
          <w:tcPr>
            <w:tcW w:w="289" w:type="dxa"/>
            <w:tcBorders>
              <w:top w:val="nil"/>
              <w:left w:val="nil"/>
              <w:bottom w:val="nil"/>
              <w:right w:val="nil"/>
            </w:tcBorders>
          </w:tcPr>
          <w:p w14:paraId="3E25F4AA" w14:textId="3928EC54" w:rsidR="00F7009D" w:rsidRPr="002624DE" w:rsidRDefault="009D6872" w:rsidP="00F7009D">
            <w:pPr>
              <w:pStyle w:val="TabellRader"/>
              <w:keepNext/>
              <w:spacing w:before="80" w:line="160" w:lineRule="exact"/>
              <w:jc w:val="left"/>
            </w:pPr>
            <w:r w:rsidRPr="002624DE">
              <w:t>6</w:t>
            </w:r>
          </w:p>
        </w:tc>
        <w:tc>
          <w:tcPr>
            <w:tcW w:w="2013" w:type="dxa"/>
            <w:tcBorders>
              <w:top w:val="nil"/>
              <w:left w:val="nil"/>
              <w:bottom w:val="nil"/>
              <w:right w:val="nil"/>
            </w:tcBorders>
          </w:tcPr>
          <w:p w14:paraId="5127E31A" w14:textId="2182C352" w:rsidR="00F7009D" w:rsidRPr="002624DE" w:rsidRDefault="009D6872" w:rsidP="00F7009D">
            <w:pPr>
              <w:pStyle w:val="TabellRader"/>
              <w:keepNext/>
              <w:spacing w:before="80" w:line="160" w:lineRule="exact"/>
              <w:jc w:val="left"/>
            </w:pPr>
            <w:r w:rsidRPr="002624DE">
              <w:t>Försvar och sa</w:t>
            </w:r>
            <w:r>
              <w:t>m</w:t>
            </w:r>
            <w:r w:rsidRPr="002624DE">
              <w:t>hällets kris</w:t>
            </w:r>
            <w:r w:rsidRPr="002624DE">
              <w:softHyphen/>
              <w:t>beredskap</w:t>
            </w:r>
          </w:p>
        </w:tc>
        <w:tc>
          <w:tcPr>
            <w:tcW w:w="425" w:type="dxa"/>
            <w:tcBorders>
              <w:top w:val="nil"/>
              <w:left w:val="nil"/>
              <w:bottom w:val="nil"/>
              <w:right w:val="nil"/>
            </w:tcBorders>
            <w:tcMar>
              <w:top w:w="0" w:type="dxa"/>
              <w:left w:w="28" w:type="dxa"/>
              <w:bottom w:w="0" w:type="dxa"/>
              <w:right w:w="28" w:type="dxa"/>
            </w:tcMar>
          </w:tcPr>
          <w:p w14:paraId="02404DAB" w14:textId="117753BD" w:rsidR="00F7009D" w:rsidRPr="002624DE" w:rsidRDefault="009D6872" w:rsidP="00F7009D">
            <w:pPr>
              <w:pStyle w:val="TabellRader"/>
            </w:pPr>
            <w:r w:rsidRPr="00220BD7">
              <w:t>0,37</w:t>
            </w:r>
          </w:p>
        </w:tc>
        <w:tc>
          <w:tcPr>
            <w:tcW w:w="425" w:type="dxa"/>
            <w:tcBorders>
              <w:top w:val="nil"/>
              <w:left w:val="nil"/>
              <w:bottom w:val="nil"/>
              <w:right w:val="nil"/>
            </w:tcBorders>
            <w:tcMar>
              <w:top w:w="0" w:type="dxa"/>
              <w:left w:w="28" w:type="dxa"/>
              <w:bottom w:w="0" w:type="dxa"/>
              <w:right w:w="28" w:type="dxa"/>
            </w:tcMar>
          </w:tcPr>
          <w:p w14:paraId="77F037D7" w14:textId="2FC1B6B3" w:rsidR="00F7009D" w:rsidRPr="002624DE" w:rsidRDefault="009D6872" w:rsidP="00F7009D">
            <w:pPr>
              <w:pStyle w:val="TabellRader"/>
            </w:pPr>
            <w:r w:rsidRPr="00E82DB3">
              <w:t>0,02</w:t>
            </w:r>
          </w:p>
        </w:tc>
        <w:tc>
          <w:tcPr>
            <w:tcW w:w="425" w:type="dxa"/>
            <w:tcBorders>
              <w:top w:val="nil"/>
              <w:left w:val="nil"/>
              <w:bottom w:val="nil"/>
              <w:right w:val="nil"/>
            </w:tcBorders>
            <w:tcMar>
              <w:top w:w="0" w:type="dxa"/>
              <w:left w:w="28" w:type="dxa"/>
              <w:bottom w:w="0" w:type="dxa"/>
              <w:right w:w="28" w:type="dxa"/>
            </w:tcMar>
          </w:tcPr>
          <w:p w14:paraId="559B1F14" w14:textId="3CF3BC30" w:rsidR="00F7009D" w:rsidRPr="002624DE" w:rsidRDefault="009D6872" w:rsidP="00F7009D">
            <w:pPr>
              <w:pStyle w:val="TabellRader"/>
            </w:pPr>
            <w:r w:rsidRPr="006F4EAE">
              <w:t>-0,11</w:t>
            </w:r>
          </w:p>
        </w:tc>
        <w:tc>
          <w:tcPr>
            <w:tcW w:w="425" w:type="dxa"/>
            <w:tcBorders>
              <w:top w:val="nil"/>
              <w:left w:val="nil"/>
              <w:bottom w:val="nil"/>
              <w:right w:val="nil"/>
            </w:tcBorders>
            <w:tcMar>
              <w:top w:w="0" w:type="dxa"/>
              <w:left w:w="28" w:type="dxa"/>
              <w:bottom w:w="0" w:type="dxa"/>
              <w:right w:w="28" w:type="dxa"/>
            </w:tcMar>
          </w:tcPr>
          <w:p w14:paraId="3B04294B" w14:textId="1B7F3DAD" w:rsidR="00F7009D" w:rsidRPr="002624DE" w:rsidRDefault="009D6872" w:rsidP="00F7009D">
            <w:pPr>
              <w:pStyle w:val="TabellRader"/>
            </w:pPr>
            <w:r w:rsidRPr="007E22EC">
              <w:t>0,10</w:t>
            </w:r>
          </w:p>
        </w:tc>
        <w:tc>
          <w:tcPr>
            <w:tcW w:w="425" w:type="dxa"/>
            <w:tcBorders>
              <w:top w:val="nil"/>
              <w:left w:val="nil"/>
              <w:bottom w:val="nil"/>
              <w:right w:val="nil"/>
            </w:tcBorders>
            <w:tcMar>
              <w:top w:w="0" w:type="dxa"/>
              <w:left w:w="28" w:type="dxa"/>
              <w:bottom w:w="0" w:type="dxa"/>
              <w:right w:w="28" w:type="dxa"/>
            </w:tcMar>
          </w:tcPr>
          <w:p w14:paraId="29B0F2B9" w14:textId="01758C72" w:rsidR="00F7009D" w:rsidRPr="002624DE" w:rsidRDefault="009D6872" w:rsidP="00F7009D">
            <w:pPr>
              <w:pStyle w:val="TabellRader"/>
            </w:pPr>
            <w:r w:rsidRPr="00303E88">
              <w:t>0,00</w:t>
            </w:r>
          </w:p>
        </w:tc>
      </w:tr>
      <w:tr w:rsidR="00F7009D" w:rsidRPr="002624DE" w14:paraId="6BC81C49" w14:textId="77777777" w:rsidTr="00F7009D">
        <w:tc>
          <w:tcPr>
            <w:tcW w:w="289" w:type="dxa"/>
            <w:tcBorders>
              <w:top w:val="nil"/>
              <w:left w:val="nil"/>
              <w:bottom w:val="nil"/>
              <w:right w:val="nil"/>
            </w:tcBorders>
          </w:tcPr>
          <w:p w14:paraId="65EF03D0" w14:textId="74A7D714" w:rsidR="00F7009D" w:rsidRPr="002624DE" w:rsidRDefault="009D6872" w:rsidP="00F7009D">
            <w:pPr>
              <w:pStyle w:val="TabellRader"/>
              <w:keepNext/>
              <w:spacing w:before="80" w:line="160" w:lineRule="exact"/>
              <w:jc w:val="left"/>
            </w:pPr>
            <w:r w:rsidRPr="002624DE">
              <w:t>7</w:t>
            </w:r>
          </w:p>
        </w:tc>
        <w:tc>
          <w:tcPr>
            <w:tcW w:w="2013" w:type="dxa"/>
            <w:tcBorders>
              <w:top w:val="nil"/>
              <w:left w:val="nil"/>
              <w:bottom w:val="nil"/>
              <w:right w:val="nil"/>
            </w:tcBorders>
          </w:tcPr>
          <w:p w14:paraId="1D722EB0" w14:textId="77777777" w:rsidR="00F7009D" w:rsidRPr="002624DE" w:rsidRDefault="009D6872" w:rsidP="00F7009D">
            <w:pPr>
              <w:pStyle w:val="TabellRader"/>
              <w:keepNext/>
              <w:spacing w:before="80" w:line="160" w:lineRule="exact"/>
              <w:jc w:val="left"/>
            </w:pPr>
            <w:r w:rsidRPr="002624DE">
              <w:t>Internationellt bistånd</w:t>
            </w:r>
          </w:p>
        </w:tc>
        <w:tc>
          <w:tcPr>
            <w:tcW w:w="425" w:type="dxa"/>
            <w:tcBorders>
              <w:top w:val="nil"/>
              <w:left w:val="nil"/>
              <w:bottom w:val="nil"/>
              <w:right w:val="nil"/>
            </w:tcBorders>
            <w:tcMar>
              <w:top w:w="0" w:type="dxa"/>
              <w:left w:w="28" w:type="dxa"/>
              <w:bottom w:w="0" w:type="dxa"/>
              <w:right w:w="28" w:type="dxa"/>
            </w:tcMar>
          </w:tcPr>
          <w:p w14:paraId="4075CD89" w14:textId="483E7721" w:rsidR="00F7009D" w:rsidRPr="002624DE" w:rsidRDefault="009D6872" w:rsidP="00F7009D">
            <w:pPr>
              <w:pStyle w:val="TabellRader"/>
            </w:pPr>
            <w:r w:rsidRPr="00220BD7">
              <w:t>0,71</w:t>
            </w:r>
          </w:p>
        </w:tc>
        <w:tc>
          <w:tcPr>
            <w:tcW w:w="425" w:type="dxa"/>
            <w:tcBorders>
              <w:top w:val="nil"/>
              <w:left w:val="nil"/>
              <w:bottom w:val="nil"/>
              <w:right w:val="nil"/>
            </w:tcBorders>
            <w:tcMar>
              <w:top w:w="0" w:type="dxa"/>
              <w:left w:w="28" w:type="dxa"/>
              <w:bottom w:w="0" w:type="dxa"/>
              <w:right w:w="28" w:type="dxa"/>
            </w:tcMar>
          </w:tcPr>
          <w:p w14:paraId="025AD212" w14:textId="665A5468" w:rsidR="00F7009D" w:rsidRPr="002624DE" w:rsidRDefault="009D6872" w:rsidP="00F7009D">
            <w:pPr>
              <w:pStyle w:val="TabellRader"/>
            </w:pPr>
            <w:r w:rsidRPr="00E82DB3">
              <w:t>0,00</w:t>
            </w:r>
          </w:p>
        </w:tc>
        <w:tc>
          <w:tcPr>
            <w:tcW w:w="425" w:type="dxa"/>
            <w:tcBorders>
              <w:top w:val="nil"/>
              <w:left w:val="nil"/>
              <w:bottom w:val="nil"/>
              <w:right w:val="nil"/>
            </w:tcBorders>
            <w:tcMar>
              <w:top w:w="0" w:type="dxa"/>
              <w:left w:w="28" w:type="dxa"/>
              <w:bottom w:w="0" w:type="dxa"/>
              <w:right w:w="28" w:type="dxa"/>
            </w:tcMar>
          </w:tcPr>
          <w:p w14:paraId="7139B316" w14:textId="7A5B91FA" w:rsidR="00F7009D" w:rsidRPr="002624DE" w:rsidRDefault="009D6872" w:rsidP="00F7009D">
            <w:pPr>
              <w:pStyle w:val="TabellRader"/>
            </w:pPr>
            <w:r w:rsidRPr="006F4EAE">
              <w:t>0,00</w:t>
            </w:r>
          </w:p>
        </w:tc>
        <w:tc>
          <w:tcPr>
            <w:tcW w:w="425" w:type="dxa"/>
            <w:tcBorders>
              <w:top w:val="nil"/>
              <w:left w:val="nil"/>
              <w:bottom w:val="nil"/>
              <w:right w:val="nil"/>
            </w:tcBorders>
            <w:tcMar>
              <w:top w:w="0" w:type="dxa"/>
              <w:left w:w="28" w:type="dxa"/>
              <w:bottom w:w="0" w:type="dxa"/>
              <w:right w:w="28" w:type="dxa"/>
            </w:tcMar>
          </w:tcPr>
          <w:p w14:paraId="4D9835D3" w14:textId="4C770C08" w:rsidR="00F7009D" w:rsidRPr="002624DE" w:rsidRDefault="009D6872" w:rsidP="00F7009D">
            <w:pPr>
              <w:pStyle w:val="TabellRader"/>
            </w:pPr>
            <w:r w:rsidRPr="007E22EC">
              <w:t>0,00</w:t>
            </w:r>
          </w:p>
        </w:tc>
        <w:tc>
          <w:tcPr>
            <w:tcW w:w="425" w:type="dxa"/>
            <w:tcBorders>
              <w:top w:val="nil"/>
              <w:left w:val="nil"/>
              <w:bottom w:val="nil"/>
              <w:right w:val="nil"/>
            </w:tcBorders>
            <w:tcMar>
              <w:top w:w="0" w:type="dxa"/>
              <w:left w:w="28" w:type="dxa"/>
              <w:bottom w:w="0" w:type="dxa"/>
              <w:right w:w="28" w:type="dxa"/>
            </w:tcMar>
          </w:tcPr>
          <w:p w14:paraId="6355C088" w14:textId="3381B030" w:rsidR="00F7009D" w:rsidRPr="002624DE" w:rsidRDefault="009D6872" w:rsidP="00F7009D">
            <w:pPr>
              <w:pStyle w:val="TabellRader"/>
            </w:pPr>
            <w:r w:rsidRPr="00303E88">
              <w:t>0,00</w:t>
            </w:r>
          </w:p>
        </w:tc>
      </w:tr>
      <w:tr w:rsidR="00F7009D" w:rsidRPr="002624DE" w14:paraId="2836CF07" w14:textId="77777777" w:rsidTr="00F7009D">
        <w:tc>
          <w:tcPr>
            <w:tcW w:w="289" w:type="dxa"/>
            <w:tcBorders>
              <w:top w:val="nil"/>
              <w:left w:val="nil"/>
              <w:bottom w:val="nil"/>
              <w:right w:val="nil"/>
            </w:tcBorders>
          </w:tcPr>
          <w:p w14:paraId="76F21886" w14:textId="3BA8C5FE" w:rsidR="00F7009D" w:rsidRPr="002624DE" w:rsidRDefault="009D6872" w:rsidP="00F7009D">
            <w:pPr>
              <w:pStyle w:val="TabellRader"/>
              <w:keepNext/>
              <w:spacing w:before="80" w:line="160" w:lineRule="exact"/>
              <w:jc w:val="left"/>
            </w:pPr>
            <w:r w:rsidRPr="002624DE">
              <w:t>8</w:t>
            </w:r>
          </w:p>
        </w:tc>
        <w:tc>
          <w:tcPr>
            <w:tcW w:w="2013" w:type="dxa"/>
            <w:tcBorders>
              <w:top w:val="nil"/>
              <w:left w:val="nil"/>
              <w:bottom w:val="nil"/>
              <w:right w:val="nil"/>
            </w:tcBorders>
          </w:tcPr>
          <w:p w14:paraId="40A3BE32" w14:textId="77777777" w:rsidR="00F7009D" w:rsidRPr="002624DE" w:rsidRDefault="009D6872" w:rsidP="00F7009D">
            <w:pPr>
              <w:pStyle w:val="TabellRader"/>
              <w:keepNext/>
              <w:spacing w:before="80" w:line="160" w:lineRule="exact"/>
              <w:jc w:val="left"/>
            </w:pPr>
            <w:r w:rsidRPr="002624DE">
              <w:t>Migration</w:t>
            </w:r>
          </w:p>
        </w:tc>
        <w:tc>
          <w:tcPr>
            <w:tcW w:w="425" w:type="dxa"/>
            <w:tcBorders>
              <w:top w:val="nil"/>
              <w:left w:val="nil"/>
              <w:bottom w:val="nil"/>
              <w:right w:val="nil"/>
            </w:tcBorders>
            <w:tcMar>
              <w:top w:w="0" w:type="dxa"/>
              <w:left w:w="28" w:type="dxa"/>
              <w:bottom w:w="0" w:type="dxa"/>
              <w:right w:w="28" w:type="dxa"/>
            </w:tcMar>
          </w:tcPr>
          <w:p w14:paraId="64C46532" w14:textId="7053414F" w:rsidR="00F7009D" w:rsidRPr="002624DE" w:rsidRDefault="009D6872" w:rsidP="00F7009D">
            <w:pPr>
              <w:pStyle w:val="TabellRader"/>
            </w:pPr>
            <w:r w:rsidRPr="00220BD7">
              <w:t>-0,75</w:t>
            </w:r>
          </w:p>
        </w:tc>
        <w:tc>
          <w:tcPr>
            <w:tcW w:w="425" w:type="dxa"/>
            <w:tcBorders>
              <w:top w:val="nil"/>
              <w:left w:val="nil"/>
              <w:bottom w:val="nil"/>
              <w:right w:val="nil"/>
            </w:tcBorders>
            <w:tcMar>
              <w:top w:w="0" w:type="dxa"/>
              <w:left w:w="28" w:type="dxa"/>
              <w:bottom w:w="0" w:type="dxa"/>
              <w:right w:w="28" w:type="dxa"/>
            </w:tcMar>
          </w:tcPr>
          <w:p w14:paraId="5D6B119E" w14:textId="2E66E666" w:rsidR="00F7009D" w:rsidRPr="002624DE" w:rsidRDefault="009D6872" w:rsidP="00F7009D">
            <w:pPr>
              <w:pStyle w:val="TabellRader"/>
            </w:pPr>
            <w:r w:rsidRPr="00E82DB3">
              <w:t>-0,61</w:t>
            </w:r>
          </w:p>
        </w:tc>
        <w:tc>
          <w:tcPr>
            <w:tcW w:w="425" w:type="dxa"/>
            <w:tcBorders>
              <w:top w:val="nil"/>
              <w:left w:val="nil"/>
              <w:bottom w:val="nil"/>
              <w:right w:val="nil"/>
            </w:tcBorders>
            <w:tcMar>
              <w:top w:w="0" w:type="dxa"/>
              <w:left w:w="28" w:type="dxa"/>
              <w:bottom w:w="0" w:type="dxa"/>
              <w:right w:w="28" w:type="dxa"/>
            </w:tcMar>
          </w:tcPr>
          <w:p w14:paraId="6F8FCE29" w14:textId="131B00FC" w:rsidR="00F7009D" w:rsidRPr="002624DE" w:rsidRDefault="009D6872" w:rsidP="00F7009D">
            <w:pPr>
              <w:pStyle w:val="TabellRader"/>
            </w:pPr>
            <w:r w:rsidRPr="006F4EAE">
              <w:t>-0,61</w:t>
            </w:r>
          </w:p>
        </w:tc>
        <w:tc>
          <w:tcPr>
            <w:tcW w:w="425" w:type="dxa"/>
            <w:tcBorders>
              <w:top w:val="nil"/>
              <w:left w:val="nil"/>
              <w:bottom w:val="nil"/>
              <w:right w:val="nil"/>
            </w:tcBorders>
            <w:tcMar>
              <w:top w:w="0" w:type="dxa"/>
              <w:left w:w="28" w:type="dxa"/>
              <w:bottom w:w="0" w:type="dxa"/>
              <w:right w:w="28" w:type="dxa"/>
            </w:tcMar>
          </w:tcPr>
          <w:p w14:paraId="7AE4ED15" w14:textId="63FE4EA6" w:rsidR="00F7009D" w:rsidRPr="002624DE" w:rsidRDefault="009D6872" w:rsidP="00F7009D">
            <w:pPr>
              <w:pStyle w:val="TabellRader"/>
            </w:pPr>
            <w:r w:rsidRPr="007E22EC">
              <w:t>-0,39</w:t>
            </w:r>
          </w:p>
        </w:tc>
        <w:tc>
          <w:tcPr>
            <w:tcW w:w="425" w:type="dxa"/>
            <w:tcBorders>
              <w:top w:val="nil"/>
              <w:left w:val="nil"/>
              <w:bottom w:val="nil"/>
              <w:right w:val="nil"/>
            </w:tcBorders>
            <w:tcMar>
              <w:top w:w="0" w:type="dxa"/>
              <w:left w:w="28" w:type="dxa"/>
              <w:bottom w:w="0" w:type="dxa"/>
              <w:right w:w="28" w:type="dxa"/>
            </w:tcMar>
          </w:tcPr>
          <w:p w14:paraId="3B6837F0" w14:textId="18DAFC8C" w:rsidR="00F7009D" w:rsidRPr="002624DE" w:rsidRDefault="009D6872" w:rsidP="00F7009D">
            <w:pPr>
              <w:pStyle w:val="TabellRader"/>
            </w:pPr>
            <w:r w:rsidRPr="00303E88">
              <w:t>-0,01</w:t>
            </w:r>
          </w:p>
        </w:tc>
      </w:tr>
      <w:tr w:rsidR="00F7009D" w:rsidRPr="002624DE" w14:paraId="0DE63505" w14:textId="77777777" w:rsidTr="00F7009D">
        <w:tc>
          <w:tcPr>
            <w:tcW w:w="289" w:type="dxa"/>
            <w:tcBorders>
              <w:top w:val="nil"/>
              <w:left w:val="nil"/>
              <w:bottom w:val="nil"/>
              <w:right w:val="nil"/>
            </w:tcBorders>
          </w:tcPr>
          <w:p w14:paraId="59B0F50A" w14:textId="2774A814" w:rsidR="00F7009D" w:rsidRPr="002624DE" w:rsidRDefault="009D6872" w:rsidP="00F7009D">
            <w:pPr>
              <w:pStyle w:val="TabellRader"/>
              <w:keepNext/>
              <w:spacing w:before="80" w:line="160" w:lineRule="exact"/>
              <w:jc w:val="left"/>
            </w:pPr>
            <w:r w:rsidRPr="002624DE">
              <w:t>9</w:t>
            </w:r>
          </w:p>
        </w:tc>
        <w:tc>
          <w:tcPr>
            <w:tcW w:w="2013" w:type="dxa"/>
            <w:tcBorders>
              <w:top w:val="nil"/>
              <w:left w:val="nil"/>
              <w:bottom w:val="nil"/>
              <w:right w:val="nil"/>
            </w:tcBorders>
          </w:tcPr>
          <w:p w14:paraId="74B574FE" w14:textId="77777777" w:rsidR="00F7009D" w:rsidRPr="002624DE" w:rsidRDefault="009D6872" w:rsidP="00F7009D">
            <w:pPr>
              <w:pStyle w:val="TabellRader"/>
              <w:keepNext/>
              <w:spacing w:before="80" w:line="160" w:lineRule="exact"/>
              <w:jc w:val="left"/>
            </w:pPr>
            <w:r w:rsidRPr="002624DE">
              <w:t>Hälsovård, sjukvård och social omsorg</w:t>
            </w:r>
          </w:p>
        </w:tc>
        <w:tc>
          <w:tcPr>
            <w:tcW w:w="425" w:type="dxa"/>
            <w:tcBorders>
              <w:top w:val="nil"/>
              <w:left w:val="nil"/>
              <w:bottom w:val="nil"/>
              <w:right w:val="nil"/>
            </w:tcBorders>
            <w:tcMar>
              <w:top w:w="0" w:type="dxa"/>
              <w:left w:w="28" w:type="dxa"/>
              <w:bottom w:w="0" w:type="dxa"/>
              <w:right w:w="28" w:type="dxa"/>
            </w:tcMar>
          </w:tcPr>
          <w:p w14:paraId="705637D8" w14:textId="261FA56C" w:rsidR="00F7009D" w:rsidRPr="002624DE" w:rsidRDefault="009D6872" w:rsidP="00F7009D">
            <w:pPr>
              <w:pStyle w:val="TabellRader"/>
            </w:pPr>
            <w:r w:rsidRPr="00220BD7">
              <w:t>-0,42</w:t>
            </w:r>
          </w:p>
        </w:tc>
        <w:tc>
          <w:tcPr>
            <w:tcW w:w="425" w:type="dxa"/>
            <w:tcBorders>
              <w:top w:val="nil"/>
              <w:left w:val="nil"/>
              <w:bottom w:val="nil"/>
              <w:right w:val="nil"/>
            </w:tcBorders>
            <w:tcMar>
              <w:top w:w="0" w:type="dxa"/>
              <w:left w:w="28" w:type="dxa"/>
              <w:bottom w:w="0" w:type="dxa"/>
              <w:right w:w="28" w:type="dxa"/>
            </w:tcMar>
          </w:tcPr>
          <w:p w14:paraId="36A9582C" w14:textId="6646DB94" w:rsidR="00F7009D" w:rsidRPr="002624DE" w:rsidRDefault="009D6872" w:rsidP="00F7009D">
            <w:pPr>
              <w:pStyle w:val="TabellRader"/>
              <w:rPr>
                <w:highlight w:val="yellow"/>
              </w:rPr>
            </w:pPr>
            <w:r w:rsidRPr="00E82DB3">
              <w:t>-1,88</w:t>
            </w:r>
          </w:p>
        </w:tc>
        <w:tc>
          <w:tcPr>
            <w:tcW w:w="425" w:type="dxa"/>
            <w:tcBorders>
              <w:top w:val="nil"/>
              <w:left w:val="nil"/>
              <w:bottom w:val="nil"/>
              <w:right w:val="nil"/>
            </w:tcBorders>
            <w:tcMar>
              <w:top w:w="0" w:type="dxa"/>
              <w:left w:w="28" w:type="dxa"/>
              <w:bottom w:w="0" w:type="dxa"/>
              <w:right w:w="28" w:type="dxa"/>
            </w:tcMar>
          </w:tcPr>
          <w:p w14:paraId="19A86FD2" w14:textId="72140353" w:rsidR="00F7009D" w:rsidRPr="002624DE" w:rsidRDefault="009D6872" w:rsidP="00F7009D">
            <w:pPr>
              <w:pStyle w:val="TabellRader"/>
            </w:pPr>
            <w:r w:rsidRPr="006F4EAE">
              <w:t>-0,76</w:t>
            </w:r>
          </w:p>
        </w:tc>
        <w:tc>
          <w:tcPr>
            <w:tcW w:w="425" w:type="dxa"/>
            <w:tcBorders>
              <w:top w:val="nil"/>
              <w:left w:val="nil"/>
              <w:bottom w:val="nil"/>
              <w:right w:val="nil"/>
            </w:tcBorders>
            <w:tcMar>
              <w:top w:w="0" w:type="dxa"/>
              <w:left w:w="28" w:type="dxa"/>
              <w:bottom w:w="0" w:type="dxa"/>
              <w:right w:w="28" w:type="dxa"/>
            </w:tcMar>
          </w:tcPr>
          <w:p w14:paraId="6DD68AFA" w14:textId="38939F70" w:rsidR="00F7009D" w:rsidRPr="002624DE" w:rsidRDefault="009D6872" w:rsidP="00F7009D">
            <w:pPr>
              <w:pStyle w:val="TabellRader"/>
            </w:pPr>
            <w:r w:rsidRPr="007E22EC">
              <w:t>-0,35</w:t>
            </w:r>
          </w:p>
        </w:tc>
        <w:tc>
          <w:tcPr>
            <w:tcW w:w="425" w:type="dxa"/>
            <w:tcBorders>
              <w:top w:val="nil"/>
              <w:left w:val="nil"/>
              <w:bottom w:val="nil"/>
              <w:right w:val="nil"/>
            </w:tcBorders>
            <w:tcMar>
              <w:top w:w="0" w:type="dxa"/>
              <w:left w:w="28" w:type="dxa"/>
              <w:bottom w:w="0" w:type="dxa"/>
              <w:right w:w="28" w:type="dxa"/>
            </w:tcMar>
          </w:tcPr>
          <w:p w14:paraId="5A9E81CB" w14:textId="322FF7D1" w:rsidR="00F7009D" w:rsidRPr="002624DE" w:rsidRDefault="009D6872" w:rsidP="00F7009D">
            <w:pPr>
              <w:pStyle w:val="TabellRader"/>
            </w:pPr>
            <w:r w:rsidRPr="00303E88">
              <w:t>-0,27</w:t>
            </w:r>
          </w:p>
        </w:tc>
      </w:tr>
      <w:tr w:rsidR="00F7009D" w:rsidRPr="002624DE" w14:paraId="725FE706" w14:textId="77777777" w:rsidTr="00F7009D">
        <w:tc>
          <w:tcPr>
            <w:tcW w:w="289" w:type="dxa"/>
            <w:tcBorders>
              <w:top w:val="nil"/>
              <w:left w:val="nil"/>
              <w:bottom w:val="nil"/>
              <w:right w:val="nil"/>
            </w:tcBorders>
          </w:tcPr>
          <w:p w14:paraId="538CC659" w14:textId="26B34410" w:rsidR="00F7009D" w:rsidRPr="002624DE" w:rsidRDefault="009D6872" w:rsidP="00F7009D">
            <w:pPr>
              <w:pStyle w:val="TabellRader"/>
              <w:keepNext/>
              <w:spacing w:before="80" w:line="160" w:lineRule="exact"/>
              <w:jc w:val="left"/>
            </w:pPr>
            <w:r w:rsidRPr="002624DE">
              <w:t>10</w:t>
            </w:r>
          </w:p>
        </w:tc>
        <w:tc>
          <w:tcPr>
            <w:tcW w:w="2013" w:type="dxa"/>
            <w:tcBorders>
              <w:top w:val="nil"/>
              <w:left w:val="nil"/>
              <w:bottom w:val="nil"/>
              <w:right w:val="nil"/>
            </w:tcBorders>
          </w:tcPr>
          <w:p w14:paraId="5AA233C0" w14:textId="42F4E981" w:rsidR="00F7009D" w:rsidRPr="002624DE" w:rsidRDefault="009D6872" w:rsidP="00F7009D">
            <w:pPr>
              <w:pStyle w:val="TabellRader"/>
              <w:keepNext/>
              <w:spacing w:before="80" w:line="160" w:lineRule="exact"/>
              <w:jc w:val="left"/>
            </w:pPr>
            <w:r w:rsidRPr="002624DE">
              <w:t>Ekonomisk trygghet vid sjuk</w:t>
            </w:r>
            <w:r w:rsidRPr="002624DE">
              <w:softHyphen/>
              <w:t xml:space="preserve">dom och </w:t>
            </w:r>
            <w:r>
              <w:t>funktions</w:t>
            </w:r>
            <w:r w:rsidRPr="002624DE">
              <w:t>nedsättning</w:t>
            </w:r>
          </w:p>
        </w:tc>
        <w:tc>
          <w:tcPr>
            <w:tcW w:w="425" w:type="dxa"/>
            <w:tcBorders>
              <w:top w:val="nil"/>
              <w:left w:val="nil"/>
              <w:bottom w:val="nil"/>
              <w:right w:val="nil"/>
            </w:tcBorders>
            <w:tcMar>
              <w:top w:w="0" w:type="dxa"/>
              <w:left w:w="28" w:type="dxa"/>
              <w:bottom w:w="0" w:type="dxa"/>
              <w:right w:w="28" w:type="dxa"/>
            </w:tcMar>
          </w:tcPr>
          <w:p w14:paraId="1BA82A6A" w14:textId="5FA3D89B" w:rsidR="00F7009D" w:rsidRPr="002624DE" w:rsidRDefault="009D6872" w:rsidP="00F7009D">
            <w:pPr>
              <w:pStyle w:val="TabellRader"/>
            </w:pPr>
            <w:r w:rsidRPr="00220BD7">
              <w:t>0,02</w:t>
            </w:r>
          </w:p>
        </w:tc>
        <w:tc>
          <w:tcPr>
            <w:tcW w:w="425" w:type="dxa"/>
            <w:tcBorders>
              <w:top w:val="nil"/>
              <w:left w:val="nil"/>
              <w:bottom w:val="nil"/>
              <w:right w:val="nil"/>
            </w:tcBorders>
            <w:tcMar>
              <w:top w:w="0" w:type="dxa"/>
              <w:left w:w="28" w:type="dxa"/>
              <w:bottom w:w="0" w:type="dxa"/>
              <w:right w:w="28" w:type="dxa"/>
            </w:tcMar>
          </w:tcPr>
          <w:p w14:paraId="1D6FD9EF" w14:textId="36EA08B2" w:rsidR="00F7009D" w:rsidRPr="002624DE" w:rsidRDefault="009D6872" w:rsidP="00F7009D">
            <w:pPr>
              <w:pStyle w:val="TabellRader"/>
            </w:pPr>
            <w:r w:rsidRPr="00E82DB3">
              <w:t>-0,06</w:t>
            </w:r>
          </w:p>
        </w:tc>
        <w:tc>
          <w:tcPr>
            <w:tcW w:w="425" w:type="dxa"/>
            <w:tcBorders>
              <w:top w:val="nil"/>
              <w:left w:val="nil"/>
              <w:bottom w:val="nil"/>
              <w:right w:val="nil"/>
            </w:tcBorders>
            <w:tcMar>
              <w:top w:w="0" w:type="dxa"/>
              <w:left w:w="28" w:type="dxa"/>
              <w:bottom w:w="0" w:type="dxa"/>
              <w:right w:w="28" w:type="dxa"/>
            </w:tcMar>
          </w:tcPr>
          <w:p w14:paraId="67086CDB" w14:textId="51C59D8B" w:rsidR="00F7009D" w:rsidRPr="002624DE" w:rsidRDefault="009D6872" w:rsidP="00F7009D">
            <w:pPr>
              <w:pStyle w:val="TabellRader"/>
            </w:pPr>
            <w:r w:rsidRPr="006F4EAE">
              <w:t>-0,06</w:t>
            </w:r>
          </w:p>
        </w:tc>
        <w:tc>
          <w:tcPr>
            <w:tcW w:w="425" w:type="dxa"/>
            <w:tcBorders>
              <w:top w:val="nil"/>
              <w:left w:val="nil"/>
              <w:bottom w:val="nil"/>
              <w:right w:val="nil"/>
            </w:tcBorders>
            <w:tcMar>
              <w:top w:w="0" w:type="dxa"/>
              <w:left w:w="28" w:type="dxa"/>
              <w:bottom w:w="0" w:type="dxa"/>
              <w:right w:w="28" w:type="dxa"/>
            </w:tcMar>
          </w:tcPr>
          <w:p w14:paraId="4944EEE4" w14:textId="1FC2B261" w:rsidR="00F7009D" w:rsidRPr="002624DE" w:rsidRDefault="009D6872" w:rsidP="00F7009D">
            <w:pPr>
              <w:pStyle w:val="TabellRader"/>
            </w:pPr>
            <w:r w:rsidRPr="007E22EC">
              <w:t>-0,04</w:t>
            </w:r>
          </w:p>
        </w:tc>
        <w:tc>
          <w:tcPr>
            <w:tcW w:w="425" w:type="dxa"/>
            <w:tcBorders>
              <w:top w:val="nil"/>
              <w:left w:val="nil"/>
              <w:bottom w:val="nil"/>
              <w:right w:val="nil"/>
            </w:tcBorders>
            <w:tcMar>
              <w:top w:w="0" w:type="dxa"/>
              <w:left w:w="28" w:type="dxa"/>
              <w:bottom w:w="0" w:type="dxa"/>
              <w:right w:w="28" w:type="dxa"/>
            </w:tcMar>
          </w:tcPr>
          <w:p w14:paraId="748D78CB" w14:textId="4C527552" w:rsidR="00F7009D" w:rsidRPr="002624DE" w:rsidRDefault="009D6872" w:rsidP="00F7009D">
            <w:pPr>
              <w:pStyle w:val="TabellRader"/>
            </w:pPr>
            <w:r w:rsidRPr="00303E88">
              <w:t>-0,01</w:t>
            </w:r>
          </w:p>
        </w:tc>
      </w:tr>
      <w:tr w:rsidR="00F7009D" w:rsidRPr="002624DE" w14:paraId="364F375D" w14:textId="77777777" w:rsidTr="00F7009D">
        <w:tc>
          <w:tcPr>
            <w:tcW w:w="289" w:type="dxa"/>
            <w:tcBorders>
              <w:top w:val="nil"/>
              <w:left w:val="nil"/>
              <w:bottom w:val="nil"/>
              <w:right w:val="nil"/>
            </w:tcBorders>
          </w:tcPr>
          <w:p w14:paraId="642EC4F1" w14:textId="36CC6BCA" w:rsidR="00F7009D" w:rsidRPr="002624DE" w:rsidRDefault="009D6872" w:rsidP="00F7009D">
            <w:pPr>
              <w:pStyle w:val="TabellRader"/>
              <w:keepNext/>
              <w:spacing w:before="80" w:line="160" w:lineRule="exact"/>
              <w:jc w:val="left"/>
            </w:pPr>
            <w:r w:rsidRPr="002624DE">
              <w:t>11</w:t>
            </w:r>
          </w:p>
        </w:tc>
        <w:tc>
          <w:tcPr>
            <w:tcW w:w="2013" w:type="dxa"/>
            <w:tcBorders>
              <w:top w:val="nil"/>
              <w:left w:val="nil"/>
              <w:bottom w:val="nil"/>
              <w:right w:val="nil"/>
            </w:tcBorders>
          </w:tcPr>
          <w:p w14:paraId="714643D0" w14:textId="77777777" w:rsidR="00F7009D" w:rsidRPr="002624DE" w:rsidRDefault="009D6872" w:rsidP="00F7009D">
            <w:pPr>
              <w:pStyle w:val="TabellRader"/>
              <w:keepNext/>
              <w:spacing w:before="80" w:line="160" w:lineRule="exact"/>
              <w:jc w:val="left"/>
            </w:pPr>
            <w:r w:rsidRPr="002624DE">
              <w:t>Ekonomisk trygghet vid ålder</w:t>
            </w:r>
            <w:r w:rsidRPr="002624DE">
              <w:softHyphen/>
              <w:t>dom</w:t>
            </w:r>
          </w:p>
        </w:tc>
        <w:tc>
          <w:tcPr>
            <w:tcW w:w="425" w:type="dxa"/>
            <w:tcBorders>
              <w:top w:val="nil"/>
              <w:left w:val="nil"/>
              <w:bottom w:val="nil"/>
              <w:right w:val="nil"/>
            </w:tcBorders>
            <w:tcMar>
              <w:top w:w="0" w:type="dxa"/>
              <w:left w:w="28" w:type="dxa"/>
              <w:bottom w:w="0" w:type="dxa"/>
              <w:right w:w="28" w:type="dxa"/>
            </w:tcMar>
          </w:tcPr>
          <w:p w14:paraId="2FA482D7" w14:textId="38CABB64" w:rsidR="00F7009D" w:rsidRPr="002624DE" w:rsidRDefault="009D6872" w:rsidP="00F7009D">
            <w:pPr>
              <w:pStyle w:val="TabellRader"/>
            </w:pPr>
            <w:r w:rsidRPr="00220BD7">
              <w:t>0,02</w:t>
            </w:r>
          </w:p>
        </w:tc>
        <w:tc>
          <w:tcPr>
            <w:tcW w:w="425" w:type="dxa"/>
            <w:tcBorders>
              <w:top w:val="nil"/>
              <w:left w:val="nil"/>
              <w:bottom w:val="nil"/>
              <w:right w:val="nil"/>
            </w:tcBorders>
            <w:tcMar>
              <w:top w:w="0" w:type="dxa"/>
              <w:left w:w="28" w:type="dxa"/>
              <w:bottom w:w="0" w:type="dxa"/>
              <w:right w:w="28" w:type="dxa"/>
            </w:tcMar>
          </w:tcPr>
          <w:p w14:paraId="553C4ABF" w14:textId="0D61F74B" w:rsidR="00F7009D" w:rsidRPr="002624DE" w:rsidRDefault="009D6872" w:rsidP="00F7009D">
            <w:pPr>
              <w:pStyle w:val="TabellRader"/>
            </w:pPr>
            <w:r w:rsidRPr="00E82DB3">
              <w:t>0,01</w:t>
            </w:r>
          </w:p>
        </w:tc>
        <w:tc>
          <w:tcPr>
            <w:tcW w:w="425" w:type="dxa"/>
            <w:tcBorders>
              <w:top w:val="nil"/>
              <w:left w:val="nil"/>
              <w:bottom w:val="nil"/>
              <w:right w:val="nil"/>
            </w:tcBorders>
            <w:tcMar>
              <w:top w:w="0" w:type="dxa"/>
              <w:left w:w="28" w:type="dxa"/>
              <w:bottom w:w="0" w:type="dxa"/>
              <w:right w:w="28" w:type="dxa"/>
            </w:tcMar>
          </w:tcPr>
          <w:p w14:paraId="050C56A9" w14:textId="3260273F" w:rsidR="00F7009D" w:rsidRPr="002624DE" w:rsidRDefault="009D6872" w:rsidP="00F7009D">
            <w:pPr>
              <w:pStyle w:val="TabellRader"/>
            </w:pPr>
            <w:r w:rsidRPr="006F4EAE">
              <w:t>-0,01</w:t>
            </w:r>
          </w:p>
        </w:tc>
        <w:tc>
          <w:tcPr>
            <w:tcW w:w="425" w:type="dxa"/>
            <w:tcBorders>
              <w:top w:val="nil"/>
              <w:left w:val="nil"/>
              <w:bottom w:val="nil"/>
              <w:right w:val="nil"/>
            </w:tcBorders>
            <w:tcMar>
              <w:top w:w="0" w:type="dxa"/>
              <w:left w:w="28" w:type="dxa"/>
              <w:bottom w:w="0" w:type="dxa"/>
              <w:right w:w="28" w:type="dxa"/>
            </w:tcMar>
          </w:tcPr>
          <w:p w14:paraId="456539A2" w14:textId="65040A80" w:rsidR="00F7009D" w:rsidRPr="002624DE" w:rsidRDefault="009D6872" w:rsidP="00F7009D">
            <w:pPr>
              <w:pStyle w:val="TabellRader"/>
            </w:pPr>
            <w:r w:rsidRPr="007E22EC">
              <w:t>0,00</w:t>
            </w:r>
          </w:p>
        </w:tc>
        <w:tc>
          <w:tcPr>
            <w:tcW w:w="425" w:type="dxa"/>
            <w:tcBorders>
              <w:top w:val="nil"/>
              <w:left w:val="nil"/>
              <w:bottom w:val="nil"/>
              <w:right w:val="nil"/>
            </w:tcBorders>
            <w:tcMar>
              <w:top w:w="0" w:type="dxa"/>
              <w:left w:w="28" w:type="dxa"/>
              <w:bottom w:w="0" w:type="dxa"/>
              <w:right w:w="28" w:type="dxa"/>
            </w:tcMar>
          </w:tcPr>
          <w:p w14:paraId="5760C415" w14:textId="6ED89B63" w:rsidR="00F7009D" w:rsidRPr="002624DE" w:rsidRDefault="009D6872" w:rsidP="00F7009D">
            <w:pPr>
              <w:pStyle w:val="TabellRader"/>
            </w:pPr>
            <w:r w:rsidRPr="00303E88">
              <w:t>0,00</w:t>
            </w:r>
          </w:p>
        </w:tc>
      </w:tr>
      <w:tr w:rsidR="00F7009D" w:rsidRPr="002624DE" w14:paraId="4C2A6095" w14:textId="77777777" w:rsidTr="00F7009D">
        <w:tc>
          <w:tcPr>
            <w:tcW w:w="289" w:type="dxa"/>
            <w:tcBorders>
              <w:top w:val="nil"/>
              <w:left w:val="nil"/>
              <w:bottom w:val="nil"/>
              <w:right w:val="nil"/>
            </w:tcBorders>
          </w:tcPr>
          <w:p w14:paraId="180BCD8B" w14:textId="67A48C2F" w:rsidR="00F7009D" w:rsidRPr="002624DE" w:rsidRDefault="009D6872" w:rsidP="00F7009D">
            <w:pPr>
              <w:pStyle w:val="TabellRader"/>
              <w:keepNext/>
              <w:spacing w:before="80" w:line="160" w:lineRule="exact"/>
              <w:jc w:val="left"/>
            </w:pPr>
            <w:r w:rsidRPr="002624DE">
              <w:t>12</w:t>
            </w:r>
          </w:p>
        </w:tc>
        <w:tc>
          <w:tcPr>
            <w:tcW w:w="2013" w:type="dxa"/>
            <w:tcBorders>
              <w:top w:val="nil"/>
              <w:left w:val="nil"/>
              <w:bottom w:val="nil"/>
              <w:right w:val="nil"/>
            </w:tcBorders>
          </w:tcPr>
          <w:p w14:paraId="17D91069" w14:textId="77777777" w:rsidR="00F7009D" w:rsidRPr="002624DE" w:rsidRDefault="009D6872" w:rsidP="00F7009D">
            <w:pPr>
              <w:pStyle w:val="TabellRader"/>
              <w:keepNext/>
              <w:spacing w:before="80" w:line="160" w:lineRule="exact"/>
              <w:jc w:val="left"/>
            </w:pPr>
            <w:r w:rsidRPr="002624DE">
              <w:t>Ekonomisk trygghet för familjer och barn</w:t>
            </w:r>
          </w:p>
        </w:tc>
        <w:tc>
          <w:tcPr>
            <w:tcW w:w="425" w:type="dxa"/>
            <w:tcBorders>
              <w:top w:val="nil"/>
              <w:left w:val="nil"/>
              <w:bottom w:val="nil"/>
              <w:right w:val="nil"/>
            </w:tcBorders>
            <w:tcMar>
              <w:top w:w="0" w:type="dxa"/>
              <w:left w:w="28" w:type="dxa"/>
              <w:bottom w:w="0" w:type="dxa"/>
              <w:right w:w="28" w:type="dxa"/>
            </w:tcMar>
          </w:tcPr>
          <w:p w14:paraId="7D57477C" w14:textId="3696D635" w:rsidR="00F7009D" w:rsidRPr="002624DE" w:rsidRDefault="009D6872" w:rsidP="00F7009D">
            <w:pPr>
              <w:pStyle w:val="TabellRader"/>
            </w:pPr>
            <w:r w:rsidRPr="00220BD7">
              <w:t>0,45</w:t>
            </w:r>
          </w:p>
        </w:tc>
        <w:tc>
          <w:tcPr>
            <w:tcW w:w="425" w:type="dxa"/>
            <w:tcBorders>
              <w:top w:val="nil"/>
              <w:left w:val="nil"/>
              <w:bottom w:val="nil"/>
              <w:right w:val="nil"/>
            </w:tcBorders>
            <w:tcMar>
              <w:top w:w="0" w:type="dxa"/>
              <w:left w:w="28" w:type="dxa"/>
              <w:bottom w:w="0" w:type="dxa"/>
              <w:right w:w="28" w:type="dxa"/>
            </w:tcMar>
          </w:tcPr>
          <w:p w14:paraId="185E5ADB" w14:textId="266BF110" w:rsidR="00F7009D" w:rsidRPr="002624DE" w:rsidRDefault="009D6872" w:rsidP="00F7009D">
            <w:pPr>
              <w:pStyle w:val="TabellRader"/>
            </w:pPr>
            <w:r w:rsidRPr="00E82DB3">
              <w:t>-0,01</w:t>
            </w:r>
          </w:p>
        </w:tc>
        <w:tc>
          <w:tcPr>
            <w:tcW w:w="425" w:type="dxa"/>
            <w:tcBorders>
              <w:top w:val="nil"/>
              <w:left w:val="nil"/>
              <w:bottom w:val="nil"/>
              <w:right w:val="nil"/>
            </w:tcBorders>
            <w:tcMar>
              <w:top w:w="0" w:type="dxa"/>
              <w:left w:w="28" w:type="dxa"/>
              <w:bottom w:w="0" w:type="dxa"/>
              <w:right w:w="28" w:type="dxa"/>
            </w:tcMar>
          </w:tcPr>
          <w:p w14:paraId="76D0524E" w14:textId="47D73A3C" w:rsidR="00F7009D" w:rsidRPr="002624DE" w:rsidRDefault="009D6872" w:rsidP="00F7009D">
            <w:pPr>
              <w:pStyle w:val="TabellRader"/>
            </w:pPr>
            <w:r w:rsidRPr="006F4EAE">
              <w:t>-0,05</w:t>
            </w:r>
          </w:p>
        </w:tc>
        <w:tc>
          <w:tcPr>
            <w:tcW w:w="425" w:type="dxa"/>
            <w:tcBorders>
              <w:top w:val="nil"/>
              <w:left w:val="nil"/>
              <w:bottom w:val="nil"/>
              <w:right w:val="nil"/>
            </w:tcBorders>
            <w:tcMar>
              <w:top w:w="0" w:type="dxa"/>
              <w:left w:w="28" w:type="dxa"/>
              <w:bottom w:w="0" w:type="dxa"/>
              <w:right w:w="28" w:type="dxa"/>
            </w:tcMar>
          </w:tcPr>
          <w:p w14:paraId="30F276DE" w14:textId="79349531" w:rsidR="00F7009D" w:rsidRPr="002624DE" w:rsidRDefault="009D6872" w:rsidP="00F7009D">
            <w:pPr>
              <w:pStyle w:val="TabellRader"/>
            </w:pPr>
            <w:r w:rsidRPr="007E22EC">
              <w:t>0,17</w:t>
            </w:r>
          </w:p>
        </w:tc>
        <w:tc>
          <w:tcPr>
            <w:tcW w:w="425" w:type="dxa"/>
            <w:tcBorders>
              <w:top w:val="nil"/>
              <w:left w:val="nil"/>
              <w:bottom w:val="nil"/>
              <w:right w:val="nil"/>
            </w:tcBorders>
            <w:tcMar>
              <w:top w:w="0" w:type="dxa"/>
              <w:left w:w="28" w:type="dxa"/>
              <w:bottom w:w="0" w:type="dxa"/>
              <w:right w:w="28" w:type="dxa"/>
            </w:tcMar>
          </w:tcPr>
          <w:p w14:paraId="60C6F824" w14:textId="741925F4" w:rsidR="00F7009D" w:rsidRPr="002624DE" w:rsidRDefault="009D6872" w:rsidP="00F7009D">
            <w:pPr>
              <w:pStyle w:val="TabellRader"/>
            </w:pPr>
            <w:r w:rsidRPr="00303E88">
              <w:t>0,00</w:t>
            </w:r>
          </w:p>
        </w:tc>
      </w:tr>
      <w:tr w:rsidR="00F7009D" w:rsidRPr="002624DE" w14:paraId="01848237" w14:textId="77777777" w:rsidTr="00F7009D">
        <w:tc>
          <w:tcPr>
            <w:tcW w:w="289" w:type="dxa"/>
            <w:tcBorders>
              <w:top w:val="nil"/>
              <w:left w:val="nil"/>
              <w:bottom w:val="nil"/>
              <w:right w:val="nil"/>
            </w:tcBorders>
          </w:tcPr>
          <w:p w14:paraId="10C8165D" w14:textId="7FA404BD" w:rsidR="00F7009D" w:rsidRPr="002624DE" w:rsidRDefault="009D6872" w:rsidP="00F7009D">
            <w:pPr>
              <w:pStyle w:val="TabellRader"/>
              <w:keepNext/>
              <w:spacing w:before="80" w:line="160" w:lineRule="exact"/>
              <w:jc w:val="left"/>
            </w:pPr>
            <w:r w:rsidRPr="002624DE">
              <w:t>13</w:t>
            </w:r>
          </w:p>
        </w:tc>
        <w:tc>
          <w:tcPr>
            <w:tcW w:w="2013" w:type="dxa"/>
            <w:tcBorders>
              <w:top w:val="nil"/>
              <w:left w:val="nil"/>
              <w:bottom w:val="nil"/>
              <w:right w:val="nil"/>
            </w:tcBorders>
          </w:tcPr>
          <w:p w14:paraId="670EA647" w14:textId="0BB66D1A" w:rsidR="00F7009D" w:rsidRPr="002624DE" w:rsidRDefault="009D6872" w:rsidP="00F7009D">
            <w:pPr>
              <w:pStyle w:val="TabellRader"/>
              <w:keepNext/>
              <w:spacing w:before="80" w:line="160" w:lineRule="exact"/>
              <w:jc w:val="left"/>
            </w:pPr>
            <w:r w:rsidRPr="002624DE">
              <w:t xml:space="preserve">Integration och </w:t>
            </w:r>
            <w:r>
              <w:t>jäm</w:t>
            </w:r>
            <w:r w:rsidRPr="002624DE">
              <w:t>ställdhet</w:t>
            </w:r>
          </w:p>
        </w:tc>
        <w:tc>
          <w:tcPr>
            <w:tcW w:w="425" w:type="dxa"/>
            <w:tcBorders>
              <w:top w:val="nil"/>
              <w:left w:val="nil"/>
              <w:bottom w:val="nil"/>
              <w:right w:val="nil"/>
            </w:tcBorders>
            <w:tcMar>
              <w:top w:w="0" w:type="dxa"/>
              <w:left w:w="28" w:type="dxa"/>
              <w:bottom w:w="0" w:type="dxa"/>
              <w:right w:w="28" w:type="dxa"/>
            </w:tcMar>
          </w:tcPr>
          <w:p w14:paraId="380DF059" w14:textId="37B144A8" w:rsidR="00F7009D" w:rsidRPr="002624DE" w:rsidRDefault="009D6872" w:rsidP="00F7009D">
            <w:pPr>
              <w:pStyle w:val="TabellRader"/>
            </w:pPr>
            <w:r w:rsidRPr="00220BD7">
              <w:t>0,09</w:t>
            </w:r>
          </w:p>
        </w:tc>
        <w:tc>
          <w:tcPr>
            <w:tcW w:w="425" w:type="dxa"/>
            <w:tcBorders>
              <w:top w:val="nil"/>
              <w:left w:val="nil"/>
              <w:bottom w:val="nil"/>
              <w:right w:val="nil"/>
            </w:tcBorders>
            <w:tcMar>
              <w:top w:w="0" w:type="dxa"/>
              <w:left w:w="28" w:type="dxa"/>
              <w:bottom w:w="0" w:type="dxa"/>
              <w:right w:w="28" w:type="dxa"/>
            </w:tcMar>
          </w:tcPr>
          <w:p w14:paraId="09CA5828" w14:textId="3C57FCC1" w:rsidR="00F7009D" w:rsidRPr="002624DE" w:rsidRDefault="009D6872" w:rsidP="00F7009D">
            <w:pPr>
              <w:pStyle w:val="TabellRader"/>
            </w:pPr>
            <w:r w:rsidRPr="00E82DB3">
              <w:t>-0,43</w:t>
            </w:r>
          </w:p>
        </w:tc>
        <w:tc>
          <w:tcPr>
            <w:tcW w:w="425" w:type="dxa"/>
            <w:tcBorders>
              <w:top w:val="nil"/>
              <w:left w:val="nil"/>
              <w:bottom w:val="nil"/>
              <w:right w:val="nil"/>
            </w:tcBorders>
            <w:tcMar>
              <w:top w:w="0" w:type="dxa"/>
              <w:left w:w="28" w:type="dxa"/>
              <w:bottom w:w="0" w:type="dxa"/>
              <w:right w:w="28" w:type="dxa"/>
            </w:tcMar>
          </w:tcPr>
          <w:p w14:paraId="32A4B77F" w14:textId="6AB1497A" w:rsidR="00F7009D" w:rsidRPr="002624DE" w:rsidRDefault="009D6872" w:rsidP="00F7009D">
            <w:pPr>
              <w:pStyle w:val="TabellRader"/>
            </w:pPr>
            <w:r w:rsidRPr="006F4EAE">
              <w:t>0,47</w:t>
            </w:r>
          </w:p>
        </w:tc>
        <w:tc>
          <w:tcPr>
            <w:tcW w:w="425" w:type="dxa"/>
            <w:tcBorders>
              <w:top w:val="nil"/>
              <w:left w:val="nil"/>
              <w:bottom w:val="nil"/>
              <w:right w:val="nil"/>
            </w:tcBorders>
            <w:tcMar>
              <w:top w:w="0" w:type="dxa"/>
              <w:left w:w="28" w:type="dxa"/>
              <w:bottom w:w="0" w:type="dxa"/>
              <w:right w:w="28" w:type="dxa"/>
            </w:tcMar>
          </w:tcPr>
          <w:p w14:paraId="7420491E" w14:textId="12AA17E5" w:rsidR="00F7009D" w:rsidRPr="002624DE" w:rsidRDefault="009D6872" w:rsidP="00F7009D">
            <w:pPr>
              <w:pStyle w:val="TabellRader"/>
            </w:pPr>
            <w:r w:rsidRPr="007E22EC">
              <w:t>0,05</w:t>
            </w:r>
          </w:p>
        </w:tc>
        <w:tc>
          <w:tcPr>
            <w:tcW w:w="425" w:type="dxa"/>
            <w:tcBorders>
              <w:top w:val="nil"/>
              <w:left w:val="nil"/>
              <w:bottom w:val="nil"/>
              <w:right w:val="nil"/>
            </w:tcBorders>
            <w:tcMar>
              <w:top w:w="0" w:type="dxa"/>
              <w:left w:w="28" w:type="dxa"/>
              <w:bottom w:w="0" w:type="dxa"/>
              <w:right w:w="28" w:type="dxa"/>
            </w:tcMar>
          </w:tcPr>
          <w:p w14:paraId="15A1F6C4" w14:textId="03B77704" w:rsidR="00F7009D" w:rsidRPr="002624DE" w:rsidRDefault="009D6872" w:rsidP="00F7009D">
            <w:pPr>
              <w:pStyle w:val="TabellRader"/>
            </w:pPr>
            <w:r w:rsidRPr="00303E88">
              <w:t>-0,02</w:t>
            </w:r>
          </w:p>
        </w:tc>
      </w:tr>
      <w:tr w:rsidR="00F7009D" w:rsidRPr="002624DE" w14:paraId="5834E51F" w14:textId="77777777" w:rsidTr="00F7009D">
        <w:tc>
          <w:tcPr>
            <w:tcW w:w="289" w:type="dxa"/>
            <w:tcBorders>
              <w:top w:val="nil"/>
              <w:left w:val="nil"/>
              <w:bottom w:val="nil"/>
              <w:right w:val="nil"/>
            </w:tcBorders>
          </w:tcPr>
          <w:p w14:paraId="5384369F" w14:textId="2E0D3841" w:rsidR="00F7009D" w:rsidRPr="002624DE" w:rsidRDefault="009D6872" w:rsidP="00F7009D">
            <w:pPr>
              <w:pStyle w:val="TabellRader"/>
              <w:keepNext/>
              <w:spacing w:before="80" w:line="160" w:lineRule="exact"/>
              <w:jc w:val="left"/>
            </w:pPr>
            <w:r w:rsidRPr="002624DE">
              <w:t>14</w:t>
            </w:r>
          </w:p>
        </w:tc>
        <w:tc>
          <w:tcPr>
            <w:tcW w:w="2013" w:type="dxa"/>
            <w:tcBorders>
              <w:top w:val="nil"/>
              <w:left w:val="nil"/>
              <w:bottom w:val="nil"/>
              <w:right w:val="nil"/>
            </w:tcBorders>
          </w:tcPr>
          <w:p w14:paraId="123045E9" w14:textId="77777777" w:rsidR="00F7009D" w:rsidRPr="002624DE" w:rsidRDefault="009D6872" w:rsidP="00F7009D">
            <w:pPr>
              <w:pStyle w:val="TabellRader"/>
              <w:keepNext/>
              <w:spacing w:before="80" w:line="160" w:lineRule="exact"/>
              <w:jc w:val="left"/>
            </w:pPr>
            <w:r w:rsidRPr="002624DE">
              <w:t>Arbetsmarknad och arbetsliv</w:t>
            </w:r>
          </w:p>
        </w:tc>
        <w:tc>
          <w:tcPr>
            <w:tcW w:w="425" w:type="dxa"/>
            <w:tcBorders>
              <w:top w:val="nil"/>
              <w:left w:val="nil"/>
              <w:bottom w:val="nil"/>
              <w:right w:val="nil"/>
            </w:tcBorders>
            <w:tcMar>
              <w:top w:w="0" w:type="dxa"/>
              <w:left w:w="28" w:type="dxa"/>
              <w:bottom w:w="0" w:type="dxa"/>
              <w:right w:w="28" w:type="dxa"/>
            </w:tcMar>
          </w:tcPr>
          <w:p w14:paraId="60F6B9E9" w14:textId="782A09AC" w:rsidR="00F7009D" w:rsidRPr="002624DE" w:rsidRDefault="009D6872" w:rsidP="00F7009D">
            <w:pPr>
              <w:pStyle w:val="TabellRader"/>
            </w:pPr>
            <w:r w:rsidRPr="00220BD7">
              <w:t>-0,75</w:t>
            </w:r>
          </w:p>
        </w:tc>
        <w:tc>
          <w:tcPr>
            <w:tcW w:w="425" w:type="dxa"/>
            <w:tcBorders>
              <w:top w:val="nil"/>
              <w:left w:val="nil"/>
              <w:bottom w:val="nil"/>
              <w:right w:val="nil"/>
            </w:tcBorders>
            <w:tcMar>
              <w:top w:w="0" w:type="dxa"/>
              <w:left w:w="28" w:type="dxa"/>
              <w:bottom w:w="0" w:type="dxa"/>
              <w:right w:w="28" w:type="dxa"/>
            </w:tcMar>
          </w:tcPr>
          <w:p w14:paraId="7446F74F" w14:textId="4120E650" w:rsidR="00F7009D" w:rsidRPr="002624DE" w:rsidRDefault="009D6872" w:rsidP="00F7009D">
            <w:pPr>
              <w:pStyle w:val="TabellRader"/>
            </w:pPr>
            <w:r w:rsidRPr="00E82DB3">
              <w:t>-2,76</w:t>
            </w:r>
          </w:p>
        </w:tc>
        <w:tc>
          <w:tcPr>
            <w:tcW w:w="425" w:type="dxa"/>
            <w:tcBorders>
              <w:top w:val="nil"/>
              <w:left w:val="nil"/>
              <w:bottom w:val="nil"/>
              <w:right w:val="nil"/>
            </w:tcBorders>
            <w:tcMar>
              <w:top w:w="0" w:type="dxa"/>
              <w:left w:w="28" w:type="dxa"/>
              <w:bottom w:w="0" w:type="dxa"/>
              <w:right w:w="28" w:type="dxa"/>
            </w:tcMar>
          </w:tcPr>
          <w:p w14:paraId="618A7F78" w14:textId="26A15B0B" w:rsidR="00F7009D" w:rsidRPr="002624DE" w:rsidRDefault="009D6872" w:rsidP="00F7009D">
            <w:pPr>
              <w:pStyle w:val="TabellRader"/>
            </w:pPr>
            <w:r w:rsidRPr="006F4EAE">
              <w:t>-0,26</w:t>
            </w:r>
          </w:p>
        </w:tc>
        <w:tc>
          <w:tcPr>
            <w:tcW w:w="425" w:type="dxa"/>
            <w:tcBorders>
              <w:top w:val="nil"/>
              <w:left w:val="nil"/>
              <w:bottom w:val="nil"/>
              <w:right w:val="nil"/>
            </w:tcBorders>
            <w:tcMar>
              <w:top w:w="0" w:type="dxa"/>
              <w:left w:w="28" w:type="dxa"/>
              <w:bottom w:w="0" w:type="dxa"/>
              <w:right w:w="28" w:type="dxa"/>
            </w:tcMar>
          </w:tcPr>
          <w:p w14:paraId="1948FC7B" w14:textId="68E92C07" w:rsidR="00F7009D" w:rsidRPr="002624DE" w:rsidRDefault="009D6872" w:rsidP="00F7009D">
            <w:pPr>
              <w:pStyle w:val="TabellRader"/>
            </w:pPr>
            <w:r w:rsidRPr="007E22EC">
              <w:t>-0,02</w:t>
            </w:r>
          </w:p>
        </w:tc>
        <w:tc>
          <w:tcPr>
            <w:tcW w:w="425" w:type="dxa"/>
            <w:tcBorders>
              <w:top w:val="nil"/>
              <w:left w:val="nil"/>
              <w:bottom w:val="nil"/>
              <w:right w:val="nil"/>
            </w:tcBorders>
            <w:tcMar>
              <w:top w:w="0" w:type="dxa"/>
              <w:left w:w="28" w:type="dxa"/>
              <w:bottom w:w="0" w:type="dxa"/>
              <w:right w:w="28" w:type="dxa"/>
            </w:tcMar>
          </w:tcPr>
          <w:p w14:paraId="200AC504" w14:textId="1B48A52B" w:rsidR="00F7009D" w:rsidRPr="002624DE" w:rsidRDefault="009D6872" w:rsidP="00F7009D">
            <w:pPr>
              <w:pStyle w:val="TabellRader"/>
            </w:pPr>
            <w:r w:rsidRPr="00303E88">
              <w:t>0,82</w:t>
            </w:r>
          </w:p>
        </w:tc>
      </w:tr>
      <w:tr w:rsidR="00F7009D" w:rsidRPr="002624DE" w14:paraId="17C0DA8C" w14:textId="77777777" w:rsidTr="00F7009D">
        <w:tc>
          <w:tcPr>
            <w:tcW w:w="289" w:type="dxa"/>
            <w:tcBorders>
              <w:top w:val="nil"/>
              <w:left w:val="nil"/>
              <w:bottom w:val="nil"/>
              <w:right w:val="nil"/>
            </w:tcBorders>
          </w:tcPr>
          <w:p w14:paraId="0046B8B9" w14:textId="28482CCD" w:rsidR="00F7009D" w:rsidRPr="002624DE" w:rsidRDefault="009D6872" w:rsidP="00F7009D">
            <w:pPr>
              <w:pStyle w:val="TabellRader"/>
              <w:keepNext/>
              <w:spacing w:before="80" w:line="160" w:lineRule="exact"/>
              <w:jc w:val="left"/>
            </w:pPr>
            <w:r w:rsidRPr="002624DE">
              <w:t>15</w:t>
            </w:r>
          </w:p>
        </w:tc>
        <w:tc>
          <w:tcPr>
            <w:tcW w:w="2013" w:type="dxa"/>
            <w:tcBorders>
              <w:top w:val="nil"/>
              <w:left w:val="nil"/>
              <w:bottom w:val="nil"/>
              <w:right w:val="nil"/>
            </w:tcBorders>
          </w:tcPr>
          <w:p w14:paraId="3429383F" w14:textId="77777777" w:rsidR="00F7009D" w:rsidRPr="002624DE" w:rsidRDefault="009D6872" w:rsidP="00F7009D">
            <w:pPr>
              <w:pStyle w:val="TabellRader"/>
              <w:keepNext/>
              <w:spacing w:before="80" w:line="160" w:lineRule="exact"/>
              <w:jc w:val="left"/>
            </w:pPr>
            <w:r w:rsidRPr="002624DE">
              <w:t>Studiestöd</w:t>
            </w:r>
          </w:p>
        </w:tc>
        <w:tc>
          <w:tcPr>
            <w:tcW w:w="425" w:type="dxa"/>
            <w:tcBorders>
              <w:top w:val="nil"/>
              <w:left w:val="nil"/>
              <w:bottom w:val="nil"/>
              <w:right w:val="nil"/>
            </w:tcBorders>
            <w:tcMar>
              <w:top w:w="0" w:type="dxa"/>
              <w:left w:w="28" w:type="dxa"/>
              <w:bottom w:w="0" w:type="dxa"/>
              <w:right w:w="28" w:type="dxa"/>
            </w:tcMar>
          </w:tcPr>
          <w:p w14:paraId="2C5F94B8" w14:textId="010B81F3" w:rsidR="00F7009D" w:rsidRPr="002624DE" w:rsidRDefault="009D6872" w:rsidP="00F7009D">
            <w:pPr>
              <w:pStyle w:val="TabellRader"/>
              <w:rPr>
                <w:highlight w:val="yellow"/>
              </w:rPr>
            </w:pPr>
            <w:r w:rsidRPr="00220BD7">
              <w:t>0,07</w:t>
            </w:r>
          </w:p>
        </w:tc>
        <w:tc>
          <w:tcPr>
            <w:tcW w:w="425" w:type="dxa"/>
            <w:tcBorders>
              <w:top w:val="nil"/>
              <w:left w:val="nil"/>
              <w:bottom w:val="nil"/>
              <w:right w:val="nil"/>
            </w:tcBorders>
            <w:tcMar>
              <w:top w:w="0" w:type="dxa"/>
              <w:left w:w="28" w:type="dxa"/>
              <w:bottom w:w="0" w:type="dxa"/>
              <w:right w:w="28" w:type="dxa"/>
            </w:tcMar>
          </w:tcPr>
          <w:p w14:paraId="69D911CF" w14:textId="64A5D540" w:rsidR="00F7009D" w:rsidRPr="002624DE" w:rsidRDefault="009D6872" w:rsidP="00F7009D">
            <w:pPr>
              <w:pStyle w:val="TabellRader"/>
            </w:pPr>
            <w:r w:rsidRPr="00E82DB3">
              <w:t>-0,85</w:t>
            </w:r>
          </w:p>
        </w:tc>
        <w:tc>
          <w:tcPr>
            <w:tcW w:w="425" w:type="dxa"/>
            <w:tcBorders>
              <w:top w:val="nil"/>
              <w:left w:val="nil"/>
              <w:bottom w:val="nil"/>
              <w:right w:val="nil"/>
            </w:tcBorders>
            <w:tcMar>
              <w:top w:w="0" w:type="dxa"/>
              <w:left w:w="28" w:type="dxa"/>
              <w:bottom w:w="0" w:type="dxa"/>
              <w:right w:w="28" w:type="dxa"/>
            </w:tcMar>
          </w:tcPr>
          <w:p w14:paraId="478D3087" w14:textId="514F7BF8" w:rsidR="00F7009D" w:rsidRPr="002624DE" w:rsidRDefault="009D6872" w:rsidP="00F7009D">
            <w:pPr>
              <w:pStyle w:val="TabellRader"/>
            </w:pPr>
            <w:r w:rsidRPr="006F4EAE">
              <w:t>-0,24</w:t>
            </w:r>
          </w:p>
        </w:tc>
        <w:tc>
          <w:tcPr>
            <w:tcW w:w="425" w:type="dxa"/>
            <w:tcBorders>
              <w:top w:val="nil"/>
              <w:left w:val="nil"/>
              <w:bottom w:val="nil"/>
              <w:right w:val="nil"/>
            </w:tcBorders>
            <w:tcMar>
              <w:top w:w="0" w:type="dxa"/>
              <w:left w:w="28" w:type="dxa"/>
              <w:bottom w:w="0" w:type="dxa"/>
              <w:right w:w="28" w:type="dxa"/>
            </w:tcMar>
          </w:tcPr>
          <w:p w14:paraId="0E8B8E54" w14:textId="534FA2DF" w:rsidR="00F7009D" w:rsidRPr="002624DE" w:rsidRDefault="009D6872" w:rsidP="00F7009D">
            <w:pPr>
              <w:pStyle w:val="TabellRader"/>
            </w:pPr>
            <w:r w:rsidRPr="007E22EC">
              <w:t>-0,17</w:t>
            </w:r>
          </w:p>
        </w:tc>
        <w:tc>
          <w:tcPr>
            <w:tcW w:w="425" w:type="dxa"/>
            <w:tcBorders>
              <w:top w:val="nil"/>
              <w:left w:val="nil"/>
              <w:bottom w:val="nil"/>
              <w:right w:val="nil"/>
            </w:tcBorders>
            <w:tcMar>
              <w:top w:w="0" w:type="dxa"/>
              <w:left w:w="28" w:type="dxa"/>
              <w:bottom w:w="0" w:type="dxa"/>
              <w:right w:w="28" w:type="dxa"/>
            </w:tcMar>
          </w:tcPr>
          <w:p w14:paraId="1ADFD37B" w14:textId="72BB659F" w:rsidR="00F7009D" w:rsidRPr="002624DE" w:rsidRDefault="009D6872" w:rsidP="00F7009D">
            <w:pPr>
              <w:pStyle w:val="TabellRader"/>
            </w:pPr>
            <w:r w:rsidRPr="00303E88">
              <w:t>-0,01</w:t>
            </w:r>
          </w:p>
        </w:tc>
      </w:tr>
      <w:tr w:rsidR="00F7009D" w:rsidRPr="002624DE" w14:paraId="0275204F" w14:textId="77777777" w:rsidTr="00F7009D">
        <w:tc>
          <w:tcPr>
            <w:tcW w:w="289" w:type="dxa"/>
            <w:tcBorders>
              <w:top w:val="nil"/>
              <w:left w:val="nil"/>
              <w:bottom w:val="nil"/>
              <w:right w:val="nil"/>
            </w:tcBorders>
          </w:tcPr>
          <w:p w14:paraId="5C8CDD90" w14:textId="655176F8" w:rsidR="00F7009D" w:rsidRPr="002624DE" w:rsidRDefault="009D6872" w:rsidP="00F7009D">
            <w:pPr>
              <w:pStyle w:val="TabellRader"/>
              <w:keepNext/>
              <w:spacing w:before="80" w:line="160" w:lineRule="exact"/>
              <w:jc w:val="left"/>
            </w:pPr>
            <w:r w:rsidRPr="002624DE">
              <w:t>16</w:t>
            </w:r>
          </w:p>
        </w:tc>
        <w:tc>
          <w:tcPr>
            <w:tcW w:w="2013" w:type="dxa"/>
            <w:tcBorders>
              <w:top w:val="nil"/>
              <w:left w:val="nil"/>
              <w:bottom w:val="nil"/>
              <w:right w:val="nil"/>
            </w:tcBorders>
          </w:tcPr>
          <w:p w14:paraId="231CB9B4" w14:textId="77777777" w:rsidR="00F7009D" w:rsidRPr="002624DE" w:rsidRDefault="009D6872" w:rsidP="00F7009D">
            <w:pPr>
              <w:pStyle w:val="TabellRader"/>
              <w:keepNext/>
              <w:spacing w:before="80" w:line="160" w:lineRule="exact"/>
              <w:jc w:val="left"/>
            </w:pPr>
            <w:r w:rsidRPr="002624DE">
              <w:t>Utbildning och universitets</w:t>
            </w:r>
            <w:r w:rsidRPr="002624DE">
              <w:softHyphen/>
              <w:t>forskning</w:t>
            </w:r>
          </w:p>
        </w:tc>
        <w:tc>
          <w:tcPr>
            <w:tcW w:w="425" w:type="dxa"/>
            <w:tcBorders>
              <w:top w:val="nil"/>
              <w:left w:val="nil"/>
              <w:bottom w:val="nil"/>
              <w:right w:val="nil"/>
            </w:tcBorders>
            <w:tcMar>
              <w:top w:w="0" w:type="dxa"/>
              <w:left w:w="28" w:type="dxa"/>
              <w:bottom w:w="0" w:type="dxa"/>
              <w:right w:w="28" w:type="dxa"/>
            </w:tcMar>
          </w:tcPr>
          <w:p w14:paraId="200CE072" w14:textId="0FE8105A" w:rsidR="00F7009D" w:rsidRPr="002624DE" w:rsidRDefault="009D6872" w:rsidP="00F7009D">
            <w:pPr>
              <w:pStyle w:val="TabellRader"/>
            </w:pPr>
            <w:r w:rsidRPr="00220BD7">
              <w:t>1,88</w:t>
            </w:r>
          </w:p>
        </w:tc>
        <w:tc>
          <w:tcPr>
            <w:tcW w:w="425" w:type="dxa"/>
            <w:tcBorders>
              <w:top w:val="nil"/>
              <w:left w:val="nil"/>
              <w:bottom w:val="nil"/>
              <w:right w:val="nil"/>
            </w:tcBorders>
            <w:tcMar>
              <w:top w:w="0" w:type="dxa"/>
              <w:left w:w="28" w:type="dxa"/>
              <w:bottom w:w="0" w:type="dxa"/>
              <w:right w:w="28" w:type="dxa"/>
            </w:tcMar>
          </w:tcPr>
          <w:p w14:paraId="290B35C7" w14:textId="1D7A263E" w:rsidR="00F7009D" w:rsidRPr="002624DE" w:rsidRDefault="009D6872" w:rsidP="00F7009D">
            <w:pPr>
              <w:pStyle w:val="TabellRader"/>
            </w:pPr>
            <w:r w:rsidRPr="00E82DB3">
              <w:t>-0,56</w:t>
            </w:r>
          </w:p>
        </w:tc>
        <w:tc>
          <w:tcPr>
            <w:tcW w:w="425" w:type="dxa"/>
            <w:tcBorders>
              <w:top w:val="nil"/>
              <w:left w:val="nil"/>
              <w:bottom w:val="nil"/>
              <w:right w:val="nil"/>
            </w:tcBorders>
            <w:tcMar>
              <w:top w:w="0" w:type="dxa"/>
              <w:left w:w="28" w:type="dxa"/>
              <w:bottom w:w="0" w:type="dxa"/>
              <w:right w:w="28" w:type="dxa"/>
            </w:tcMar>
          </w:tcPr>
          <w:p w14:paraId="2E1AEE42" w14:textId="0E498F64" w:rsidR="00F7009D" w:rsidRPr="002624DE" w:rsidRDefault="009D6872" w:rsidP="00F7009D">
            <w:pPr>
              <w:pStyle w:val="TabellRader"/>
            </w:pPr>
            <w:r w:rsidRPr="006F4EAE">
              <w:t>-0,21</w:t>
            </w:r>
          </w:p>
        </w:tc>
        <w:tc>
          <w:tcPr>
            <w:tcW w:w="425" w:type="dxa"/>
            <w:tcBorders>
              <w:top w:val="nil"/>
              <w:left w:val="nil"/>
              <w:bottom w:val="nil"/>
              <w:right w:val="nil"/>
            </w:tcBorders>
            <w:tcMar>
              <w:top w:w="0" w:type="dxa"/>
              <w:left w:w="28" w:type="dxa"/>
              <w:bottom w:w="0" w:type="dxa"/>
              <w:right w:w="28" w:type="dxa"/>
            </w:tcMar>
          </w:tcPr>
          <w:p w14:paraId="5A332115" w14:textId="183B872E" w:rsidR="00F7009D" w:rsidRPr="002624DE" w:rsidRDefault="009D6872" w:rsidP="00F7009D">
            <w:pPr>
              <w:pStyle w:val="TabellRader"/>
            </w:pPr>
            <w:r w:rsidRPr="007E22EC">
              <w:t>-0,68</w:t>
            </w:r>
          </w:p>
        </w:tc>
        <w:tc>
          <w:tcPr>
            <w:tcW w:w="425" w:type="dxa"/>
            <w:tcBorders>
              <w:top w:val="nil"/>
              <w:left w:val="nil"/>
              <w:bottom w:val="nil"/>
              <w:right w:val="nil"/>
            </w:tcBorders>
            <w:tcMar>
              <w:top w:w="0" w:type="dxa"/>
              <w:left w:w="28" w:type="dxa"/>
              <w:bottom w:w="0" w:type="dxa"/>
              <w:right w:w="28" w:type="dxa"/>
            </w:tcMar>
          </w:tcPr>
          <w:p w14:paraId="76890AED" w14:textId="02365CDB" w:rsidR="00F7009D" w:rsidRPr="002624DE" w:rsidRDefault="009D6872" w:rsidP="00F7009D">
            <w:pPr>
              <w:pStyle w:val="TabellRader"/>
            </w:pPr>
            <w:r w:rsidRPr="00303E88">
              <w:t>-0,09</w:t>
            </w:r>
          </w:p>
        </w:tc>
      </w:tr>
      <w:tr w:rsidR="00F7009D" w:rsidRPr="002624DE" w14:paraId="79C43C6C" w14:textId="77777777" w:rsidTr="00F7009D">
        <w:tc>
          <w:tcPr>
            <w:tcW w:w="289" w:type="dxa"/>
            <w:tcBorders>
              <w:top w:val="nil"/>
              <w:left w:val="nil"/>
              <w:bottom w:val="nil"/>
              <w:right w:val="nil"/>
            </w:tcBorders>
          </w:tcPr>
          <w:p w14:paraId="62653410" w14:textId="050008FC" w:rsidR="00F7009D" w:rsidRPr="002624DE" w:rsidRDefault="009D6872" w:rsidP="00F7009D">
            <w:pPr>
              <w:pStyle w:val="TabellRader"/>
              <w:keepNext/>
              <w:spacing w:before="80" w:line="160" w:lineRule="exact"/>
              <w:jc w:val="left"/>
            </w:pPr>
            <w:r w:rsidRPr="002624DE">
              <w:t>17</w:t>
            </w:r>
          </w:p>
        </w:tc>
        <w:tc>
          <w:tcPr>
            <w:tcW w:w="2013" w:type="dxa"/>
            <w:tcBorders>
              <w:top w:val="nil"/>
              <w:left w:val="nil"/>
              <w:bottom w:val="nil"/>
              <w:right w:val="nil"/>
            </w:tcBorders>
          </w:tcPr>
          <w:p w14:paraId="5F8B40F3" w14:textId="448336DB" w:rsidR="00F7009D" w:rsidRPr="002624DE" w:rsidRDefault="009D6872" w:rsidP="00F7009D">
            <w:pPr>
              <w:pStyle w:val="TabellRader"/>
              <w:keepNext/>
              <w:spacing w:before="80" w:line="160" w:lineRule="exact"/>
              <w:jc w:val="left"/>
            </w:pPr>
            <w:r w:rsidRPr="002624DE">
              <w:t xml:space="preserve">Kultur, medier, </w:t>
            </w:r>
            <w:r>
              <w:t>tros</w:t>
            </w:r>
            <w:r w:rsidRPr="002624DE">
              <w:t>samfund och fritid</w:t>
            </w:r>
          </w:p>
        </w:tc>
        <w:tc>
          <w:tcPr>
            <w:tcW w:w="425" w:type="dxa"/>
            <w:tcBorders>
              <w:top w:val="nil"/>
              <w:left w:val="nil"/>
              <w:bottom w:val="nil"/>
              <w:right w:val="nil"/>
            </w:tcBorders>
            <w:tcMar>
              <w:top w:w="0" w:type="dxa"/>
              <w:left w:w="28" w:type="dxa"/>
              <w:bottom w:w="0" w:type="dxa"/>
              <w:right w:w="28" w:type="dxa"/>
            </w:tcMar>
          </w:tcPr>
          <w:p w14:paraId="7C4793C6" w14:textId="6AD2D1F7" w:rsidR="00F7009D" w:rsidRPr="002624DE" w:rsidRDefault="009D6872" w:rsidP="00F7009D">
            <w:pPr>
              <w:pStyle w:val="TabellRader"/>
            </w:pPr>
            <w:r w:rsidRPr="00220BD7">
              <w:t>-0,01</w:t>
            </w:r>
          </w:p>
        </w:tc>
        <w:tc>
          <w:tcPr>
            <w:tcW w:w="425" w:type="dxa"/>
            <w:tcBorders>
              <w:top w:val="nil"/>
              <w:left w:val="nil"/>
              <w:bottom w:val="nil"/>
              <w:right w:val="nil"/>
            </w:tcBorders>
            <w:tcMar>
              <w:top w:w="0" w:type="dxa"/>
              <w:left w:w="28" w:type="dxa"/>
              <w:bottom w:w="0" w:type="dxa"/>
              <w:right w:w="28" w:type="dxa"/>
            </w:tcMar>
          </w:tcPr>
          <w:p w14:paraId="60FD098A" w14:textId="3AB32B1E" w:rsidR="00F7009D" w:rsidRPr="002624DE" w:rsidRDefault="009D6872" w:rsidP="00F7009D">
            <w:pPr>
              <w:pStyle w:val="TabellRader"/>
            </w:pPr>
            <w:r w:rsidRPr="00E82DB3">
              <w:t>-0,13</w:t>
            </w:r>
          </w:p>
        </w:tc>
        <w:tc>
          <w:tcPr>
            <w:tcW w:w="425" w:type="dxa"/>
            <w:tcBorders>
              <w:top w:val="nil"/>
              <w:left w:val="nil"/>
              <w:bottom w:val="nil"/>
              <w:right w:val="nil"/>
            </w:tcBorders>
            <w:tcMar>
              <w:top w:w="0" w:type="dxa"/>
              <w:left w:w="28" w:type="dxa"/>
              <w:bottom w:w="0" w:type="dxa"/>
              <w:right w:w="28" w:type="dxa"/>
            </w:tcMar>
          </w:tcPr>
          <w:p w14:paraId="6663E1A6" w14:textId="17441B4D" w:rsidR="00F7009D" w:rsidRPr="002624DE" w:rsidRDefault="009D6872" w:rsidP="00F7009D">
            <w:pPr>
              <w:pStyle w:val="TabellRader"/>
            </w:pPr>
            <w:r w:rsidRPr="006F4EAE">
              <w:t>0,00</w:t>
            </w:r>
          </w:p>
        </w:tc>
        <w:tc>
          <w:tcPr>
            <w:tcW w:w="425" w:type="dxa"/>
            <w:tcBorders>
              <w:top w:val="nil"/>
              <w:left w:val="nil"/>
              <w:bottom w:val="nil"/>
              <w:right w:val="nil"/>
            </w:tcBorders>
            <w:tcMar>
              <w:top w:w="0" w:type="dxa"/>
              <w:left w:w="28" w:type="dxa"/>
              <w:bottom w:w="0" w:type="dxa"/>
              <w:right w:w="28" w:type="dxa"/>
            </w:tcMar>
          </w:tcPr>
          <w:p w14:paraId="20D49A70" w14:textId="2DE3B821" w:rsidR="00F7009D" w:rsidRPr="002624DE" w:rsidRDefault="009D6872" w:rsidP="00F7009D">
            <w:pPr>
              <w:pStyle w:val="TabellRader"/>
            </w:pPr>
            <w:r w:rsidRPr="007E22EC">
              <w:t>-0,01</w:t>
            </w:r>
          </w:p>
        </w:tc>
        <w:tc>
          <w:tcPr>
            <w:tcW w:w="425" w:type="dxa"/>
            <w:tcBorders>
              <w:top w:val="nil"/>
              <w:left w:val="nil"/>
              <w:bottom w:val="nil"/>
              <w:right w:val="nil"/>
            </w:tcBorders>
            <w:tcMar>
              <w:top w:w="0" w:type="dxa"/>
              <w:left w:w="28" w:type="dxa"/>
              <w:bottom w:w="0" w:type="dxa"/>
              <w:right w:w="28" w:type="dxa"/>
            </w:tcMar>
          </w:tcPr>
          <w:p w14:paraId="17357B34" w14:textId="3D4EDA49" w:rsidR="00F7009D" w:rsidRPr="002624DE" w:rsidRDefault="009D6872" w:rsidP="00F7009D">
            <w:pPr>
              <w:pStyle w:val="TabellRader"/>
            </w:pPr>
            <w:r w:rsidRPr="00303E88">
              <w:t>0,02</w:t>
            </w:r>
          </w:p>
        </w:tc>
      </w:tr>
      <w:tr w:rsidR="00F7009D" w:rsidRPr="002624DE" w14:paraId="14CC0CF8" w14:textId="77777777" w:rsidTr="00F7009D">
        <w:tc>
          <w:tcPr>
            <w:tcW w:w="289" w:type="dxa"/>
            <w:tcBorders>
              <w:top w:val="nil"/>
              <w:left w:val="nil"/>
              <w:bottom w:val="nil"/>
              <w:right w:val="nil"/>
            </w:tcBorders>
          </w:tcPr>
          <w:p w14:paraId="784F06D3" w14:textId="19A5C735" w:rsidR="00F7009D" w:rsidRPr="002624DE" w:rsidRDefault="009D6872" w:rsidP="00F7009D">
            <w:pPr>
              <w:pStyle w:val="TabellRader"/>
              <w:keepNext/>
              <w:spacing w:before="80" w:line="160" w:lineRule="exact"/>
              <w:jc w:val="left"/>
            </w:pPr>
            <w:r w:rsidRPr="002624DE">
              <w:t>18</w:t>
            </w:r>
          </w:p>
        </w:tc>
        <w:tc>
          <w:tcPr>
            <w:tcW w:w="2013" w:type="dxa"/>
            <w:tcBorders>
              <w:top w:val="nil"/>
              <w:left w:val="nil"/>
              <w:bottom w:val="nil"/>
              <w:right w:val="nil"/>
            </w:tcBorders>
          </w:tcPr>
          <w:p w14:paraId="0AC5B5C8" w14:textId="793D9184" w:rsidR="00F7009D" w:rsidRPr="002624DE" w:rsidRDefault="009D6872" w:rsidP="00F7009D">
            <w:pPr>
              <w:pStyle w:val="TabellRader"/>
              <w:keepNext/>
              <w:spacing w:before="80" w:line="160" w:lineRule="exact"/>
              <w:jc w:val="left"/>
            </w:pPr>
            <w:r w:rsidRPr="002624DE">
              <w:t>Samhällsplanering, bostads</w:t>
            </w:r>
            <w:r w:rsidRPr="002624DE">
              <w:softHyphen/>
              <w:t xml:space="preserve">försörjning, </w:t>
            </w:r>
            <w:r>
              <w:t>byggande</w:t>
            </w:r>
            <w:r w:rsidRPr="002624DE">
              <w:t xml:space="preserve"> samt </w:t>
            </w:r>
            <w:r>
              <w:t>konsument</w:t>
            </w:r>
            <w:r w:rsidRPr="002624DE">
              <w:t>politik</w:t>
            </w:r>
          </w:p>
        </w:tc>
        <w:tc>
          <w:tcPr>
            <w:tcW w:w="425" w:type="dxa"/>
            <w:tcBorders>
              <w:top w:val="nil"/>
              <w:left w:val="nil"/>
              <w:bottom w:val="nil"/>
              <w:right w:val="nil"/>
            </w:tcBorders>
            <w:tcMar>
              <w:top w:w="0" w:type="dxa"/>
              <w:left w:w="28" w:type="dxa"/>
              <w:bottom w:w="0" w:type="dxa"/>
              <w:right w:w="28" w:type="dxa"/>
            </w:tcMar>
          </w:tcPr>
          <w:p w14:paraId="5DDB6723" w14:textId="633006EE" w:rsidR="00F7009D" w:rsidRPr="002624DE" w:rsidRDefault="009D6872" w:rsidP="00F7009D">
            <w:pPr>
              <w:pStyle w:val="TabellRader"/>
            </w:pPr>
            <w:r w:rsidRPr="00220BD7">
              <w:t>0,02</w:t>
            </w:r>
          </w:p>
        </w:tc>
        <w:tc>
          <w:tcPr>
            <w:tcW w:w="425" w:type="dxa"/>
            <w:tcBorders>
              <w:top w:val="nil"/>
              <w:left w:val="nil"/>
              <w:bottom w:val="nil"/>
              <w:right w:val="nil"/>
            </w:tcBorders>
            <w:tcMar>
              <w:top w:w="0" w:type="dxa"/>
              <w:left w:w="28" w:type="dxa"/>
              <w:bottom w:w="0" w:type="dxa"/>
              <w:right w:w="28" w:type="dxa"/>
            </w:tcMar>
          </w:tcPr>
          <w:p w14:paraId="45108D5F" w14:textId="73B86CBD" w:rsidR="00F7009D" w:rsidRPr="002624DE" w:rsidRDefault="009D6872" w:rsidP="00F7009D">
            <w:pPr>
              <w:pStyle w:val="TabellRader"/>
            </w:pPr>
            <w:r w:rsidRPr="00E82DB3">
              <w:t>0,00</w:t>
            </w:r>
          </w:p>
        </w:tc>
        <w:tc>
          <w:tcPr>
            <w:tcW w:w="425" w:type="dxa"/>
            <w:tcBorders>
              <w:top w:val="nil"/>
              <w:left w:val="nil"/>
              <w:bottom w:val="nil"/>
              <w:right w:val="nil"/>
            </w:tcBorders>
            <w:tcMar>
              <w:top w:w="0" w:type="dxa"/>
              <w:left w:w="28" w:type="dxa"/>
              <w:bottom w:w="0" w:type="dxa"/>
              <w:right w:w="28" w:type="dxa"/>
            </w:tcMar>
          </w:tcPr>
          <w:p w14:paraId="270C3F51" w14:textId="4DE7A0BF" w:rsidR="00F7009D" w:rsidRPr="002624DE" w:rsidRDefault="009D6872" w:rsidP="00F7009D">
            <w:pPr>
              <w:pStyle w:val="TabellRader"/>
            </w:pPr>
            <w:r w:rsidRPr="006F4EAE">
              <w:t>-0,04</w:t>
            </w:r>
          </w:p>
        </w:tc>
        <w:tc>
          <w:tcPr>
            <w:tcW w:w="425" w:type="dxa"/>
            <w:tcBorders>
              <w:top w:val="nil"/>
              <w:left w:val="nil"/>
              <w:bottom w:val="nil"/>
              <w:right w:val="nil"/>
            </w:tcBorders>
            <w:tcMar>
              <w:top w:w="0" w:type="dxa"/>
              <w:left w:w="28" w:type="dxa"/>
              <w:bottom w:w="0" w:type="dxa"/>
              <w:right w:w="28" w:type="dxa"/>
            </w:tcMar>
          </w:tcPr>
          <w:p w14:paraId="1BE5DD0C" w14:textId="3184C480" w:rsidR="00F7009D" w:rsidRPr="002624DE" w:rsidRDefault="009D6872" w:rsidP="00F7009D">
            <w:pPr>
              <w:pStyle w:val="TabellRader"/>
            </w:pPr>
            <w:r w:rsidRPr="007E22EC">
              <w:t>-0,01</w:t>
            </w:r>
          </w:p>
        </w:tc>
        <w:tc>
          <w:tcPr>
            <w:tcW w:w="425" w:type="dxa"/>
            <w:tcBorders>
              <w:top w:val="nil"/>
              <w:left w:val="nil"/>
              <w:bottom w:val="nil"/>
              <w:right w:val="nil"/>
            </w:tcBorders>
            <w:tcMar>
              <w:top w:w="0" w:type="dxa"/>
              <w:left w:w="28" w:type="dxa"/>
              <w:bottom w:w="0" w:type="dxa"/>
              <w:right w:w="28" w:type="dxa"/>
            </w:tcMar>
          </w:tcPr>
          <w:p w14:paraId="5C5DC7EF" w14:textId="615558D3" w:rsidR="00F7009D" w:rsidRPr="002624DE" w:rsidRDefault="009D6872" w:rsidP="00F7009D">
            <w:pPr>
              <w:pStyle w:val="TabellRader"/>
            </w:pPr>
            <w:r w:rsidRPr="00303E88">
              <w:t>0,00</w:t>
            </w:r>
          </w:p>
        </w:tc>
      </w:tr>
      <w:tr w:rsidR="00F7009D" w:rsidRPr="002624DE" w14:paraId="308CDF77" w14:textId="77777777" w:rsidTr="00F7009D">
        <w:trPr>
          <w:trHeight w:val="337"/>
        </w:trPr>
        <w:tc>
          <w:tcPr>
            <w:tcW w:w="289" w:type="dxa"/>
            <w:tcBorders>
              <w:top w:val="nil"/>
              <w:left w:val="nil"/>
              <w:bottom w:val="nil"/>
              <w:right w:val="nil"/>
            </w:tcBorders>
          </w:tcPr>
          <w:p w14:paraId="731A4435" w14:textId="31945460" w:rsidR="00F7009D" w:rsidRPr="002624DE" w:rsidRDefault="009D6872" w:rsidP="00F7009D">
            <w:pPr>
              <w:pStyle w:val="TabellRader"/>
              <w:keepNext/>
              <w:spacing w:before="80" w:line="160" w:lineRule="exact"/>
              <w:jc w:val="left"/>
            </w:pPr>
            <w:r w:rsidRPr="002624DE">
              <w:t>19</w:t>
            </w:r>
          </w:p>
        </w:tc>
        <w:tc>
          <w:tcPr>
            <w:tcW w:w="2013" w:type="dxa"/>
            <w:tcBorders>
              <w:top w:val="nil"/>
              <w:left w:val="nil"/>
              <w:bottom w:val="nil"/>
              <w:right w:val="nil"/>
            </w:tcBorders>
          </w:tcPr>
          <w:p w14:paraId="51B79559" w14:textId="77777777" w:rsidR="00F7009D" w:rsidRPr="002624DE" w:rsidRDefault="009D6872" w:rsidP="00F7009D">
            <w:pPr>
              <w:pStyle w:val="TabellRader"/>
              <w:keepNext/>
              <w:spacing w:before="80" w:line="160" w:lineRule="exact"/>
              <w:jc w:val="left"/>
            </w:pPr>
            <w:r w:rsidRPr="002624DE">
              <w:t>Regional tillväxt</w:t>
            </w:r>
          </w:p>
        </w:tc>
        <w:tc>
          <w:tcPr>
            <w:tcW w:w="425" w:type="dxa"/>
            <w:tcBorders>
              <w:top w:val="nil"/>
              <w:left w:val="nil"/>
              <w:bottom w:val="nil"/>
              <w:right w:val="nil"/>
            </w:tcBorders>
            <w:tcMar>
              <w:top w:w="0" w:type="dxa"/>
              <w:left w:w="28" w:type="dxa"/>
              <w:bottom w:w="0" w:type="dxa"/>
              <w:right w:w="28" w:type="dxa"/>
            </w:tcMar>
          </w:tcPr>
          <w:p w14:paraId="0AE946FC" w14:textId="6BCF6FF3" w:rsidR="00F7009D" w:rsidRPr="002624DE" w:rsidRDefault="009D6872" w:rsidP="00F7009D">
            <w:pPr>
              <w:pStyle w:val="TabellRader"/>
            </w:pPr>
            <w:r w:rsidRPr="00220BD7">
              <w:t>-0,05</w:t>
            </w:r>
          </w:p>
        </w:tc>
        <w:tc>
          <w:tcPr>
            <w:tcW w:w="425" w:type="dxa"/>
            <w:tcBorders>
              <w:top w:val="nil"/>
              <w:left w:val="nil"/>
              <w:bottom w:val="nil"/>
              <w:right w:val="nil"/>
            </w:tcBorders>
            <w:tcMar>
              <w:top w:w="0" w:type="dxa"/>
              <w:left w:w="28" w:type="dxa"/>
              <w:bottom w:w="0" w:type="dxa"/>
              <w:right w:w="28" w:type="dxa"/>
            </w:tcMar>
          </w:tcPr>
          <w:p w14:paraId="3254E83F" w14:textId="2C7BFF3E" w:rsidR="00F7009D" w:rsidRPr="002624DE" w:rsidRDefault="009D6872" w:rsidP="00F7009D">
            <w:pPr>
              <w:pStyle w:val="TabellRader"/>
            </w:pPr>
            <w:r w:rsidRPr="00E82DB3">
              <w:t>-0,76</w:t>
            </w:r>
          </w:p>
        </w:tc>
        <w:tc>
          <w:tcPr>
            <w:tcW w:w="425" w:type="dxa"/>
            <w:tcBorders>
              <w:top w:val="nil"/>
              <w:left w:val="nil"/>
              <w:bottom w:val="nil"/>
              <w:right w:val="nil"/>
            </w:tcBorders>
            <w:tcMar>
              <w:top w:w="0" w:type="dxa"/>
              <w:left w:w="28" w:type="dxa"/>
              <w:bottom w:w="0" w:type="dxa"/>
              <w:right w:w="28" w:type="dxa"/>
            </w:tcMar>
          </w:tcPr>
          <w:p w14:paraId="7E5E8349" w14:textId="59DB9CFF" w:rsidR="00F7009D" w:rsidRPr="002624DE" w:rsidRDefault="009D6872" w:rsidP="00F7009D">
            <w:pPr>
              <w:pStyle w:val="TabellRader"/>
            </w:pPr>
            <w:r w:rsidRPr="006F4EAE">
              <w:t>0,71</w:t>
            </w:r>
          </w:p>
        </w:tc>
        <w:tc>
          <w:tcPr>
            <w:tcW w:w="425" w:type="dxa"/>
            <w:tcBorders>
              <w:top w:val="nil"/>
              <w:left w:val="nil"/>
              <w:bottom w:val="nil"/>
              <w:right w:val="nil"/>
            </w:tcBorders>
            <w:tcMar>
              <w:top w:w="0" w:type="dxa"/>
              <w:left w:w="28" w:type="dxa"/>
              <w:bottom w:w="0" w:type="dxa"/>
              <w:right w:w="28" w:type="dxa"/>
            </w:tcMar>
          </w:tcPr>
          <w:p w14:paraId="0ADF95E3" w14:textId="47280307" w:rsidR="00F7009D" w:rsidRPr="002624DE" w:rsidRDefault="009D6872" w:rsidP="00F7009D">
            <w:pPr>
              <w:pStyle w:val="TabellRader"/>
            </w:pPr>
            <w:r w:rsidRPr="007E22EC">
              <w:t>0,00</w:t>
            </w:r>
          </w:p>
        </w:tc>
        <w:tc>
          <w:tcPr>
            <w:tcW w:w="425" w:type="dxa"/>
            <w:tcBorders>
              <w:top w:val="nil"/>
              <w:left w:val="nil"/>
              <w:bottom w:val="nil"/>
              <w:right w:val="nil"/>
            </w:tcBorders>
            <w:tcMar>
              <w:top w:w="0" w:type="dxa"/>
              <w:left w:w="28" w:type="dxa"/>
              <w:bottom w:w="0" w:type="dxa"/>
              <w:right w:w="28" w:type="dxa"/>
            </w:tcMar>
          </w:tcPr>
          <w:p w14:paraId="3E85DD70" w14:textId="300D8859" w:rsidR="00F7009D" w:rsidRPr="002624DE" w:rsidRDefault="009D6872" w:rsidP="00F7009D">
            <w:pPr>
              <w:pStyle w:val="TabellRader"/>
            </w:pPr>
            <w:r w:rsidRPr="00303E88">
              <w:t>0,10</w:t>
            </w:r>
          </w:p>
        </w:tc>
      </w:tr>
      <w:tr w:rsidR="00F7009D" w:rsidRPr="002624DE" w14:paraId="3E8335E6" w14:textId="77777777" w:rsidTr="00F7009D">
        <w:tc>
          <w:tcPr>
            <w:tcW w:w="289" w:type="dxa"/>
            <w:tcBorders>
              <w:top w:val="nil"/>
              <w:left w:val="nil"/>
              <w:bottom w:val="nil"/>
              <w:right w:val="nil"/>
            </w:tcBorders>
          </w:tcPr>
          <w:p w14:paraId="2765A08A" w14:textId="059D43C3" w:rsidR="00F7009D" w:rsidRPr="002624DE" w:rsidRDefault="009D6872" w:rsidP="00F7009D">
            <w:pPr>
              <w:pStyle w:val="TabellRader"/>
              <w:keepNext/>
              <w:spacing w:before="80" w:line="160" w:lineRule="exact"/>
              <w:jc w:val="left"/>
            </w:pPr>
            <w:r w:rsidRPr="002624DE">
              <w:t>20</w:t>
            </w:r>
          </w:p>
        </w:tc>
        <w:tc>
          <w:tcPr>
            <w:tcW w:w="2013" w:type="dxa"/>
            <w:tcBorders>
              <w:top w:val="nil"/>
              <w:left w:val="nil"/>
              <w:bottom w:val="nil"/>
              <w:right w:val="nil"/>
            </w:tcBorders>
          </w:tcPr>
          <w:p w14:paraId="00CC8C7A" w14:textId="2C78166E" w:rsidR="00F7009D" w:rsidRPr="002624DE" w:rsidRDefault="009D6872" w:rsidP="00F7009D">
            <w:pPr>
              <w:pStyle w:val="TabellRader"/>
              <w:keepNext/>
              <w:spacing w:before="80" w:line="160" w:lineRule="exact"/>
              <w:jc w:val="left"/>
            </w:pPr>
            <w:r w:rsidRPr="002624DE">
              <w:t xml:space="preserve">Allmän miljö- och </w:t>
            </w:r>
            <w:r>
              <w:t>natur</w:t>
            </w:r>
            <w:r w:rsidRPr="002624DE">
              <w:t>vård</w:t>
            </w:r>
          </w:p>
        </w:tc>
        <w:tc>
          <w:tcPr>
            <w:tcW w:w="425" w:type="dxa"/>
            <w:tcBorders>
              <w:top w:val="nil"/>
              <w:left w:val="nil"/>
              <w:bottom w:val="nil"/>
              <w:right w:val="nil"/>
            </w:tcBorders>
            <w:tcMar>
              <w:top w:w="0" w:type="dxa"/>
              <w:left w:w="28" w:type="dxa"/>
              <w:bottom w:w="0" w:type="dxa"/>
              <w:right w:w="28" w:type="dxa"/>
            </w:tcMar>
          </w:tcPr>
          <w:p w14:paraId="4235DC97" w14:textId="333F1DA6" w:rsidR="00F7009D" w:rsidRPr="002624DE" w:rsidRDefault="009D6872" w:rsidP="00F7009D">
            <w:pPr>
              <w:pStyle w:val="TabellRader"/>
            </w:pPr>
            <w:r w:rsidRPr="00220BD7">
              <w:t>0,25</w:t>
            </w:r>
          </w:p>
        </w:tc>
        <w:tc>
          <w:tcPr>
            <w:tcW w:w="425" w:type="dxa"/>
            <w:tcBorders>
              <w:top w:val="nil"/>
              <w:left w:val="nil"/>
              <w:bottom w:val="nil"/>
              <w:right w:val="nil"/>
            </w:tcBorders>
            <w:tcMar>
              <w:top w:w="0" w:type="dxa"/>
              <w:left w:w="28" w:type="dxa"/>
              <w:bottom w:w="0" w:type="dxa"/>
              <w:right w:w="28" w:type="dxa"/>
            </w:tcMar>
          </w:tcPr>
          <w:p w14:paraId="275C7682" w14:textId="3AC0DA15" w:rsidR="00F7009D" w:rsidRPr="002624DE" w:rsidRDefault="009D6872" w:rsidP="00F7009D">
            <w:pPr>
              <w:pStyle w:val="TabellRader"/>
            </w:pPr>
            <w:r w:rsidRPr="00E82DB3">
              <w:t>-0,11</w:t>
            </w:r>
          </w:p>
        </w:tc>
        <w:tc>
          <w:tcPr>
            <w:tcW w:w="425" w:type="dxa"/>
            <w:tcBorders>
              <w:top w:val="nil"/>
              <w:left w:val="nil"/>
              <w:bottom w:val="nil"/>
              <w:right w:val="nil"/>
            </w:tcBorders>
            <w:tcMar>
              <w:top w:w="0" w:type="dxa"/>
              <w:left w:w="28" w:type="dxa"/>
              <w:bottom w:w="0" w:type="dxa"/>
              <w:right w:w="28" w:type="dxa"/>
            </w:tcMar>
          </w:tcPr>
          <w:p w14:paraId="213B1C84" w14:textId="36F6E581" w:rsidR="00F7009D" w:rsidRPr="002624DE" w:rsidRDefault="009D6872" w:rsidP="00F7009D">
            <w:pPr>
              <w:pStyle w:val="TabellRader"/>
            </w:pPr>
            <w:r w:rsidRPr="006F4EAE">
              <w:t>0,02</w:t>
            </w:r>
          </w:p>
        </w:tc>
        <w:tc>
          <w:tcPr>
            <w:tcW w:w="425" w:type="dxa"/>
            <w:tcBorders>
              <w:top w:val="nil"/>
              <w:left w:val="nil"/>
              <w:bottom w:val="nil"/>
              <w:right w:val="nil"/>
            </w:tcBorders>
            <w:tcMar>
              <w:top w:w="0" w:type="dxa"/>
              <w:left w:w="28" w:type="dxa"/>
              <w:bottom w:w="0" w:type="dxa"/>
              <w:right w:w="28" w:type="dxa"/>
            </w:tcMar>
          </w:tcPr>
          <w:p w14:paraId="73C1ABC6" w14:textId="5F85ED3F" w:rsidR="00F7009D" w:rsidRPr="002624DE" w:rsidRDefault="009D6872" w:rsidP="00F7009D">
            <w:pPr>
              <w:pStyle w:val="TabellRader"/>
            </w:pPr>
            <w:r w:rsidRPr="007E22EC">
              <w:t>-0,07</w:t>
            </w:r>
          </w:p>
        </w:tc>
        <w:tc>
          <w:tcPr>
            <w:tcW w:w="425" w:type="dxa"/>
            <w:tcBorders>
              <w:top w:val="nil"/>
              <w:left w:val="nil"/>
              <w:bottom w:val="nil"/>
              <w:right w:val="nil"/>
            </w:tcBorders>
            <w:tcMar>
              <w:top w:w="0" w:type="dxa"/>
              <w:left w:w="28" w:type="dxa"/>
              <w:bottom w:w="0" w:type="dxa"/>
              <w:right w:w="28" w:type="dxa"/>
            </w:tcMar>
          </w:tcPr>
          <w:p w14:paraId="67E7B121" w14:textId="1FCF4BB2" w:rsidR="00F7009D" w:rsidRPr="002624DE" w:rsidRDefault="009D6872" w:rsidP="00F7009D">
            <w:pPr>
              <w:pStyle w:val="TabellRader"/>
            </w:pPr>
            <w:r w:rsidRPr="00303E88">
              <w:t>-0,01</w:t>
            </w:r>
          </w:p>
        </w:tc>
      </w:tr>
      <w:tr w:rsidR="00F7009D" w:rsidRPr="002624DE" w14:paraId="0E8C7A56" w14:textId="77777777" w:rsidTr="00F7009D">
        <w:tc>
          <w:tcPr>
            <w:tcW w:w="289" w:type="dxa"/>
            <w:tcBorders>
              <w:top w:val="nil"/>
              <w:left w:val="nil"/>
              <w:bottom w:val="nil"/>
              <w:right w:val="nil"/>
            </w:tcBorders>
          </w:tcPr>
          <w:p w14:paraId="4AB79C82" w14:textId="726A8462" w:rsidR="00F7009D" w:rsidRPr="002624DE" w:rsidRDefault="009D6872" w:rsidP="00F7009D">
            <w:pPr>
              <w:pStyle w:val="TabellRader"/>
              <w:keepNext/>
              <w:spacing w:before="80" w:line="160" w:lineRule="exact"/>
              <w:jc w:val="left"/>
            </w:pPr>
            <w:r w:rsidRPr="002624DE">
              <w:t>21</w:t>
            </w:r>
          </w:p>
        </w:tc>
        <w:tc>
          <w:tcPr>
            <w:tcW w:w="2013" w:type="dxa"/>
            <w:tcBorders>
              <w:top w:val="nil"/>
              <w:left w:val="nil"/>
              <w:bottom w:val="nil"/>
              <w:right w:val="nil"/>
            </w:tcBorders>
          </w:tcPr>
          <w:p w14:paraId="00FC0CE9" w14:textId="77777777" w:rsidR="00F7009D" w:rsidRPr="002624DE" w:rsidRDefault="009D6872" w:rsidP="00F7009D">
            <w:pPr>
              <w:pStyle w:val="TabellRader"/>
              <w:keepNext/>
              <w:spacing w:before="80" w:line="160" w:lineRule="exact"/>
              <w:jc w:val="left"/>
            </w:pPr>
            <w:r w:rsidRPr="002624DE">
              <w:t>Energi</w:t>
            </w:r>
          </w:p>
        </w:tc>
        <w:tc>
          <w:tcPr>
            <w:tcW w:w="425" w:type="dxa"/>
            <w:tcBorders>
              <w:top w:val="nil"/>
              <w:left w:val="nil"/>
              <w:bottom w:val="nil"/>
              <w:right w:val="nil"/>
            </w:tcBorders>
            <w:tcMar>
              <w:top w:w="0" w:type="dxa"/>
              <w:left w:w="28" w:type="dxa"/>
              <w:bottom w:w="0" w:type="dxa"/>
              <w:right w:w="28" w:type="dxa"/>
            </w:tcMar>
          </w:tcPr>
          <w:p w14:paraId="6087E66A" w14:textId="434E4700" w:rsidR="00F7009D" w:rsidRPr="002624DE" w:rsidRDefault="009D6872" w:rsidP="00F7009D">
            <w:pPr>
              <w:pStyle w:val="TabellRader"/>
            </w:pPr>
            <w:r w:rsidRPr="00220BD7">
              <w:t>0,01</w:t>
            </w:r>
          </w:p>
        </w:tc>
        <w:tc>
          <w:tcPr>
            <w:tcW w:w="425" w:type="dxa"/>
            <w:tcBorders>
              <w:top w:val="nil"/>
              <w:left w:val="nil"/>
              <w:bottom w:val="nil"/>
              <w:right w:val="nil"/>
            </w:tcBorders>
            <w:tcMar>
              <w:top w:w="0" w:type="dxa"/>
              <w:left w:w="28" w:type="dxa"/>
              <w:bottom w:w="0" w:type="dxa"/>
              <w:right w:w="28" w:type="dxa"/>
            </w:tcMar>
          </w:tcPr>
          <w:p w14:paraId="589F4AF2" w14:textId="02981F7C" w:rsidR="00F7009D" w:rsidRPr="002624DE" w:rsidRDefault="009D6872" w:rsidP="00F7009D">
            <w:pPr>
              <w:pStyle w:val="TabellRader"/>
            </w:pPr>
            <w:r w:rsidRPr="00E82DB3">
              <w:t>-0,38</w:t>
            </w:r>
          </w:p>
        </w:tc>
        <w:tc>
          <w:tcPr>
            <w:tcW w:w="425" w:type="dxa"/>
            <w:tcBorders>
              <w:top w:val="nil"/>
              <w:left w:val="nil"/>
              <w:bottom w:val="nil"/>
              <w:right w:val="nil"/>
            </w:tcBorders>
            <w:tcMar>
              <w:top w:w="0" w:type="dxa"/>
              <w:left w:w="28" w:type="dxa"/>
              <w:bottom w:w="0" w:type="dxa"/>
              <w:right w:w="28" w:type="dxa"/>
            </w:tcMar>
          </w:tcPr>
          <w:p w14:paraId="720B146E" w14:textId="009A9BE6" w:rsidR="00F7009D" w:rsidRPr="002624DE" w:rsidRDefault="009D6872" w:rsidP="00F7009D">
            <w:pPr>
              <w:pStyle w:val="TabellRader"/>
            </w:pPr>
            <w:r w:rsidRPr="006F4EAE">
              <w:t>0,11</w:t>
            </w:r>
          </w:p>
        </w:tc>
        <w:tc>
          <w:tcPr>
            <w:tcW w:w="425" w:type="dxa"/>
            <w:tcBorders>
              <w:top w:val="nil"/>
              <w:left w:val="nil"/>
              <w:bottom w:val="nil"/>
              <w:right w:val="nil"/>
            </w:tcBorders>
            <w:tcMar>
              <w:top w:w="0" w:type="dxa"/>
              <w:left w:w="28" w:type="dxa"/>
              <w:bottom w:w="0" w:type="dxa"/>
              <w:right w:w="28" w:type="dxa"/>
            </w:tcMar>
          </w:tcPr>
          <w:p w14:paraId="2E1BBD18" w14:textId="323B47A5" w:rsidR="00F7009D" w:rsidRPr="002624DE" w:rsidRDefault="009D6872" w:rsidP="00F7009D">
            <w:pPr>
              <w:pStyle w:val="TabellRader"/>
            </w:pPr>
            <w:r w:rsidRPr="007E22EC">
              <w:t>-0,19</w:t>
            </w:r>
          </w:p>
        </w:tc>
        <w:tc>
          <w:tcPr>
            <w:tcW w:w="425" w:type="dxa"/>
            <w:tcBorders>
              <w:top w:val="nil"/>
              <w:left w:val="nil"/>
              <w:bottom w:val="nil"/>
              <w:right w:val="nil"/>
            </w:tcBorders>
            <w:tcMar>
              <w:top w:w="0" w:type="dxa"/>
              <w:left w:w="28" w:type="dxa"/>
              <w:bottom w:w="0" w:type="dxa"/>
              <w:right w:w="28" w:type="dxa"/>
            </w:tcMar>
          </w:tcPr>
          <w:p w14:paraId="7932023B" w14:textId="51DB0C0F" w:rsidR="00F7009D" w:rsidRPr="002624DE" w:rsidRDefault="009D6872" w:rsidP="00F7009D">
            <w:pPr>
              <w:pStyle w:val="TabellRader"/>
            </w:pPr>
            <w:r w:rsidRPr="00303E88">
              <w:t>-0,14</w:t>
            </w:r>
          </w:p>
        </w:tc>
      </w:tr>
      <w:tr w:rsidR="00F7009D" w:rsidRPr="002624DE" w14:paraId="7523B8CF" w14:textId="77777777" w:rsidTr="00F7009D">
        <w:tc>
          <w:tcPr>
            <w:tcW w:w="289" w:type="dxa"/>
            <w:tcBorders>
              <w:top w:val="nil"/>
              <w:left w:val="nil"/>
              <w:bottom w:val="nil"/>
              <w:right w:val="nil"/>
            </w:tcBorders>
          </w:tcPr>
          <w:p w14:paraId="3E3DF41C" w14:textId="42EA6DE6" w:rsidR="00F7009D" w:rsidRPr="002624DE" w:rsidRDefault="009D6872" w:rsidP="00F7009D">
            <w:pPr>
              <w:pStyle w:val="TabellRader"/>
              <w:keepNext/>
              <w:spacing w:before="80" w:line="160" w:lineRule="exact"/>
              <w:jc w:val="left"/>
            </w:pPr>
            <w:r w:rsidRPr="002624DE">
              <w:t>22</w:t>
            </w:r>
          </w:p>
        </w:tc>
        <w:tc>
          <w:tcPr>
            <w:tcW w:w="2013" w:type="dxa"/>
            <w:tcBorders>
              <w:top w:val="nil"/>
              <w:left w:val="nil"/>
              <w:bottom w:val="nil"/>
              <w:right w:val="nil"/>
            </w:tcBorders>
          </w:tcPr>
          <w:p w14:paraId="69CA98DB" w14:textId="77777777" w:rsidR="00F7009D" w:rsidRPr="002624DE" w:rsidRDefault="009D6872" w:rsidP="00F7009D">
            <w:pPr>
              <w:pStyle w:val="TabellRader"/>
              <w:keepNext/>
              <w:spacing w:before="80" w:line="160" w:lineRule="exact"/>
              <w:jc w:val="left"/>
            </w:pPr>
            <w:r w:rsidRPr="002624DE">
              <w:t>Kommunikationer</w:t>
            </w:r>
          </w:p>
        </w:tc>
        <w:tc>
          <w:tcPr>
            <w:tcW w:w="425" w:type="dxa"/>
            <w:tcBorders>
              <w:top w:val="nil"/>
              <w:left w:val="nil"/>
              <w:bottom w:val="nil"/>
              <w:right w:val="nil"/>
            </w:tcBorders>
            <w:tcMar>
              <w:top w:w="0" w:type="dxa"/>
              <w:left w:w="28" w:type="dxa"/>
              <w:bottom w:w="0" w:type="dxa"/>
              <w:right w:w="28" w:type="dxa"/>
            </w:tcMar>
          </w:tcPr>
          <w:p w14:paraId="1C56FCBA" w14:textId="6D8C4467" w:rsidR="00F7009D" w:rsidRPr="002624DE" w:rsidRDefault="009D6872" w:rsidP="00F7009D">
            <w:pPr>
              <w:pStyle w:val="TabellRader"/>
            </w:pPr>
            <w:r w:rsidRPr="00220BD7">
              <w:t>0,78</w:t>
            </w:r>
          </w:p>
        </w:tc>
        <w:tc>
          <w:tcPr>
            <w:tcW w:w="425" w:type="dxa"/>
            <w:tcBorders>
              <w:top w:val="nil"/>
              <w:left w:val="nil"/>
              <w:bottom w:val="nil"/>
              <w:right w:val="nil"/>
            </w:tcBorders>
            <w:tcMar>
              <w:top w:w="0" w:type="dxa"/>
              <w:left w:w="28" w:type="dxa"/>
              <w:bottom w:w="0" w:type="dxa"/>
              <w:right w:w="28" w:type="dxa"/>
            </w:tcMar>
          </w:tcPr>
          <w:p w14:paraId="502A2604" w14:textId="63B82212" w:rsidR="00F7009D" w:rsidRPr="002624DE" w:rsidRDefault="009D6872" w:rsidP="00F7009D">
            <w:pPr>
              <w:pStyle w:val="TabellRader"/>
            </w:pPr>
            <w:r w:rsidRPr="00E82DB3">
              <w:t>2,82</w:t>
            </w:r>
          </w:p>
        </w:tc>
        <w:tc>
          <w:tcPr>
            <w:tcW w:w="425" w:type="dxa"/>
            <w:tcBorders>
              <w:top w:val="nil"/>
              <w:left w:val="nil"/>
              <w:bottom w:val="nil"/>
              <w:right w:val="nil"/>
            </w:tcBorders>
            <w:tcMar>
              <w:top w:w="0" w:type="dxa"/>
              <w:left w:w="28" w:type="dxa"/>
              <w:bottom w:w="0" w:type="dxa"/>
              <w:right w:w="28" w:type="dxa"/>
            </w:tcMar>
          </w:tcPr>
          <w:p w14:paraId="7C013500" w14:textId="0428BBA3" w:rsidR="00F7009D" w:rsidRPr="002624DE" w:rsidRDefault="009D6872" w:rsidP="00F7009D">
            <w:pPr>
              <w:pStyle w:val="TabellRader"/>
            </w:pPr>
            <w:r w:rsidRPr="006F4EAE">
              <w:t>2,40</w:t>
            </w:r>
          </w:p>
        </w:tc>
        <w:tc>
          <w:tcPr>
            <w:tcW w:w="425" w:type="dxa"/>
            <w:tcBorders>
              <w:top w:val="nil"/>
              <w:left w:val="nil"/>
              <w:bottom w:val="nil"/>
              <w:right w:val="nil"/>
            </w:tcBorders>
            <w:tcMar>
              <w:top w:w="0" w:type="dxa"/>
              <w:left w:w="28" w:type="dxa"/>
              <w:bottom w:w="0" w:type="dxa"/>
              <w:right w:w="28" w:type="dxa"/>
            </w:tcMar>
          </w:tcPr>
          <w:p w14:paraId="555B4120" w14:textId="574AA3A3" w:rsidR="00F7009D" w:rsidRPr="002624DE" w:rsidRDefault="009D6872" w:rsidP="00F7009D">
            <w:pPr>
              <w:pStyle w:val="TabellRader"/>
            </w:pPr>
            <w:r w:rsidRPr="007E22EC">
              <w:t>1,27</w:t>
            </w:r>
          </w:p>
        </w:tc>
        <w:tc>
          <w:tcPr>
            <w:tcW w:w="425" w:type="dxa"/>
            <w:tcBorders>
              <w:top w:val="nil"/>
              <w:left w:val="nil"/>
              <w:bottom w:val="nil"/>
              <w:right w:val="nil"/>
            </w:tcBorders>
            <w:tcMar>
              <w:top w:w="0" w:type="dxa"/>
              <w:left w:w="28" w:type="dxa"/>
              <w:bottom w:w="0" w:type="dxa"/>
              <w:right w:w="28" w:type="dxa"/>
            </w:tcMar>
          </w:tcPr>
          <w:p w14:paraId="28DE59B2" w14:textId="406418A8" w:rsidR="00F7009D" w:rsidRPr="002624DE" w:rsidRDefault="009D6872" w:rsidP="00F7009D">
            <w:pPr>
              <w:pStyle w:val="TabellRader"/>
            </w:pPr>
            <w:r w:rsidRPr="00303E88">
              <w:t>0,45</w:t>
            </w:r>
          </w:p>
        </w:tc>
      </w:tr>
      <w:tr w:rsidR="00F7009D" w:rsidRPr="002624DE" w14:paraId="7D1D0F37" w14:textId="77777777" w:rsidTr="00F7009D">
        <w:tc>
          <w:tcPr>
            <w:tcW w:w="289" w:type="dxa"/>
            <w:tcBorders>
              <w:top w:val="nil"/>
              <w:left w:val="nil"/>
              <w:bottom w:val="nil"/>
              <w:right w:val="nil"/>
            </w:tcBorders>
          </w:tcPr>
          <w:p w14:paraId="7675D169" w14:textId="0256B4D6" w:rsidR="00F7009D" w:rsidRPr="002624DE" w:rsidRDefault="009D6872" w:rsidP="00F7009D">
            <w:pPr>
              <w:pStyle w:val="TabellRader"/>
              <w:keepNext/>
              <w:spacing w:before="80" w:line="160" w:lineRule="exact"/>
              <w:jc w:val="left"/>
            </w:pPr>
            <w:r w:rsidRPr="002624DE">
              <w:t>23</w:t>
            </w:r>
          </w:p>
        </w:tc>
        <w:tc>
          <w:tcPr>
            <w:tcW w:w="2013" w:type="dxa"/>
            <w:tcBorders>
              <w:top w:val="nil"/>
              <w:left w:val="nil"/>
              <w:bottom w:val="nil"/>
              <w:right w:val="nil"/>
            </w:tcBorders>
          </w:tcPr>
          <w:p w14:paraId="20EF9EDC" w14:textId="77777777" w:rsidR="00F7009D" w:rsidRPr="002624DE" w:rsidRDefault="009D6872" w:rsidP="00F7009D">
            <w:pPr>
              <w:pStyle w:val="TabellRader"/>
              <w:keepNext/>
              <w:spacing w:before="80" w:line="160" w:lineRule="exact"/>
              <w:jc w:val="left"/>
            </w:pPr>
            <w:r w:rsidRPr="002624DE">
              <w:t>Areella näringar, landsbygd och livsmedel</w:t>
            </w:r>
          </w:p>
        </w:tc>
        <w:tc>
          <w:tcPr>
            <w:tcW w:w="425" w:type="dxa"/>
            <w:tcBorders>
              <w:top w:val="nil"/>
              <w:left w:val="nil"/>
              <w:bottom w:val="nil"/>
              <w:right w:val="nil"/>
            </w:tcBorders>
            <w:tcMar>
              <w:top w:w="0" w:type="dxa"/>
              <w:left w:w="28" w:type="dxa"/>
              <w:bottom w:w="0" w:type="dxa"/>
              <w:right w:w="28" w:type="dxa"/>
            </w:tcMar>
          </w:tcPr>
          <w:p w14:paraId="23AE1F30" w14:textId="330EC170" w:rsidR="00F7009D" w:rsidRPr="002624DE" w:rsidRDefault="009D6872" w:rsidP="00F7009D">
            <w:pPr>
              <w:pStyle w:val="TabellRader"/>
            </w:pPr>
            <w:r w:rsidRPr="00220BD7">
              <w:t>-0,96</w:t>
            </w:r>
          </w:p>
        </w:tc>
        <w:tc>
          <w:tcPr>
            <w:tcW w:w="425" w:type="dxa"/>
            <w:tcBorders>
              <w:top w:val="nil"/>
              <w:left w:val="nil"/>
              <w:bottom w:val="nil"/>
              <w:right w:val="nil"/>
            </w:tcBorders>
            <w:tcMar>
              <w:top w:w="0" w:type="dxa"/>
              <w:left w:w="28" w:type="dxa"/>
              <w:bottom w:w="0" w:type="dxa"/>
              <w:right w:w="28" w:type="dxa"/>
            </w:tcMar>
          </w:tcPr>
          <w:p w14:paraId="69EF2FEE" w14:textId="1407AB97" w:rsidR="00F7009D" w:rsidRPr="002624DE" w:rsidRDefault="009D6872" w:rsidP="00F7009D">
            <w:pPr>
              <w:pStyle w:val="TabellRader"/>
            </w:pPr>
            <w:r w:rsidRPr="00E82DB3">
              <w:t>-1,15</w:t>
            </w:r>
          </w:p>
        </w:tc>
        <w:tc>
          <w:tcPr>
            <w:tcW w:w="425" w:type="dxa"/>
            <w:tcBorders>
              <w:top w:val="nil"/>
              <w:left w:val="nil"/>
              <w:bottom w:val="nil"/>
              <w:right w:val="nil"/>
            </w:tcBorders>
            <w:tcMar>
              <w:top w:w="0" w:type="dxa"/>
              <w:left w:w="28" w:type="dxa"/>
              <w:bottom w:w="0" w:type="dxa"/>
              <w:right w:w="28" w:type="dxa"/>
            </w:tcMar>
          </w:tcPr>
          <w:p w14:paraId="180E9FD8" w14:textId="01006A51" w:rsidR="00F7009D" w:rsidRPr="002624DE" w:rsidRDefault="009D6872" w:rsidP="00F7009D">
            <w:pPr>
              <w:pStyle w:val="TabellRader"/>
            </w:pPr>
            <w:r w:rsidRPr="006F4EAE">
              <w:t>1,58</w:t>
            </w:r>
          </w:p>
        </w:tc>
        <w:tc>
          <w:tcPr>
            <w:tcW w:w="425" w:type="dxa"/>
            <w:tcBorders>
              <w:top w:val="nil"/>
              <w:left w:val="nil"/>
              <w:bottom w:val="nil"/>
              <w:right w:val="nil"/>
            </w:tcBorders>
            <w:tcMar>
              <w:top w:w="0" w:type="dxa"/>
              <w:left w:w="28" w:type="dxa"/>
              <w:bottom w:w="0" w:type="dxa"/>
              <w:right w:w="28" w:type="dxa"/>
            </w:tcMar>
          </w:tcPr>
          <w:p w14:paraId="0416E7E8" w14:textId="32D7D582" w:rsidR="00F7009D" w:rsidRPr="002624DE" w:rsidRDefault="009D6872" w:rsidP="00F7009D">
            <w:pPr>
              <w:pStyle w:val="TabellRader"/>
            </w:pPr>
            <w:r w:rsidRPr="007E22EC">
              <w:t>-0,06</w:t>
            </w:r>
          </w:p>
        </w:tc>
        <w:tc>
          <w:tcPr>
            <w:tcW w:w="425" w:type="dxa"/>
            <w:tcBorders>
              <w:top w:val="nil"/>
              <w:left w:val="nil"/>
              <w:bottom w:val="nil"/>
              <w:right w:val="nil"/>
            </w:tcBorders>
            <w:tcMar>
              <w:top w:w="0" w:type="dxa"/>
              <w:left w:w="28" w:type="dxa"/>
              <w:bottom w:w="0" w:type="dxa"/>
              <w:right w:w="28" w:type="dxa"/>
            </w:tcMar>
          </w:tcPr>
          <w:p w14:paraId="7DCB58DD" w14:textId="1983DB8A" w:rsidR="00F7009D" w:rsidRPr="002624DE" w:rsidRDefault="009D6872" w:rsidP="00F7009D">
            <w:pPr>
              <w:pStyle w:val="TabellRader"/>
            </w:pPr>
            <w:r w:rsidRPr="00303E88">
              <w:t>0,98</w:t>
            </w:r>
          </w:p>
        </w:tc>
      </w:tr>
      <w:tr w:rsidR="00F7009D" w:rsidRPr="002624DE" w14:paraId="5CA60ECD" w14:textId="77777777" w:rsidTr="00F7009D">
        <w:tc>
          <w:tcPr>
            <w:tcW w:w="289" w:type="dxa"/>
            <w:tcBorders>
              <w:top w:val="nil"/>
              <w:left w:val="nil"/>
              <w:bottom w:val="nil"/>
              <w:right w:val="nil"/>
            </w:tcBorders>
          </w:tcPr>
          <w:p w14:paraId="5EDDB7A0" w14:textId="63BCB7F4" w:rsidR="00F7009D" w:rsidRPr="002624DE" w:rsidRDefault="009D6872" w:rsidP="00F7009D">
            <w:pPr>
              <w:pStyle w:val="TabellRader"/>
              <w:keepNext/>
              <w:spacing w:before="80" w:line="160" w:lineRule="exact"/>
              <w:jc w:val="left"/>
            </w:pPr>
            <w:r w:rsidRPr="002624DE">
              <w:t>24</w:t>
            </w:r>
          </w:p>
        </w:tc>
        <w:tc>
          <w:tcPr>
            <w:tcW w:w="2013" w:type="dxa"/>
            <w:tcBorders>
              <w:top w:val="nil"/>
              <w:left w:val="nil"/>
              <w:bottom w:val="nil"/>
              <w:right w:val="nil"/>
            </w:tcBorders>
          </w:tcPr>
          <w:p w14:paraId="7ADA5EB2" w14:textId="77777777" w:rsidR="00F7009D" w:rsidRPr="002624DE" w:rsidRDefault="009D6872" w:rsidP="00F7009D">
            <w:pPr>
              <w:pStyle w:val="TabellRader"/>
              <w:keepNext/>
              <w:spacing w:before="80" w:line="160" w:lineRule="exact"/>
              <w:jc w:val="left"/>
            </w:pPr>
            <w:r w:rsidRPr="002624DE">
              <w:t>Näringsliv</w:t>
            </w:r>
          </w:p>
        </w:tc>
        <w:tc>
          <w:tcPr>
            <w:tcW w:w="425" w:type="dxa"/>
            <w:tcBorders>
              <w:top w:val="nil"/>
              <w:left w:val="nil"/>
              <w:bottom w:val="nil"/>
              <w:right w:val="nil"/>
            </w:tcBorders>
            <w:tcMar>
              <w:top w:w="0" w:type="dxa"/>
              <w:left w:w="28" w:type="dxa"/>
              <w:bottom w:w="0" w:type="dxa"/>
              <w:right w:w="28" w:type="dxa"/>
            </w:tcMar>
          </w:tcPr>
          <w:p w14:paraId="266FD03F" w14:textId="35809F0F" w:rsidR="00F7009D" w:rsidRPr="002624DE" w:rsidRDefault="009D6872" w:rsidP="00F7009D">
            <w:pPr>
              <w:pStyle w:val="TabellRader"/>
            </w:pPr>
            <w:r w:rsidRPr="00220BD7">
              <w:t>0,29</w:t>
            </w:r>
          </w:p>
        </w:tc>
        <w:tc>
          <w:tcPr>
            <w:tcW w:w="425" w:type="dxa"/>
            <w:tcBorders>
              <w:top w:val="nil"/>
              <w:left w:val="nil"/>
              <w:bottom w:val="nil"/>
              <w:right w:val="nil"/>
            </w:tcBorders>
            <w:tcMar>
              <w:top w:w="0" w:type="dxa"/>
              <w:left w:w="28" w:type="dxa"/>
              <w:bottom w:w="0" w:type="dxa"/>
              <w:right w:w="28" w:type="dxa"/>
            </w:tcMar>
          </w:tcPr>
          <w:p w14:paraId="2A94C4D9" w14:textId="036682DE" w:rsidR="00F7009D" w:rsidRPr="002624DE" w:rsidRDefault="009D6872" w:rsidP="00F7009D">
            <w:pPr>
              <w:pStyle w:val="TabellRader"/>
            </w:pPr>
            <w:r w:rsidRPr="00E82DB3">
              <w:t>-0,49</w:t>
            </w:r>
          </w:p>
        </w:tc>
        <w:tc>
          <w:tcPr>
            <w:tcW w:w="425" w:type="dxa"/>
            <w:tcBorders>
              <w:top w:val="nil"/>
              <w:left w:val="nil"/>
              <w:bottom w:val="nil"/>
              <w:right w:val="nil"/>
            </w:tcBorders>
            <w:tcMar>
              <w:top w:w="0" w:type="dxa"/>
              <w:left w:w="28" w:type="dxa"/>
              <w:bottom w:w="0" w:type="dxa"/>
              <w:right w:w="28" w:type="dxa"/>
            </w:tcMar>
          </w:tcPr>
          <w:p w14:paraId="28508902" w14:textId="31B9768B" w:rsidR="00F7009D" w:rsidRPr="002624DE" w:rsidRDefault="009D6872" w:rsidP="00F7009D">
            <w:pPr>
              <w:pStyle w:val="TabellRader"/>
            </w:pPr>
            <w:r w:rsidRPr="006F4EAE">
              <w:t>0,12</w:t>
            </w:r>
          </w:p>
        </w:tc>
        <w:tc>
          <w:tcPr>
            <w:tcW w:w="425" w:type="dxa"/>
            <w:tcBorders>
              <w:top w:val="nil"/>
              <w:left w:val="nil"/>
              <w:bottom w:val="nil"/>
              <w:right w:val="nil"/>
            </w:tcBorders>
            <w:tcMar>
              <w:top w:w="0" w:type="dxa"/>
              <w:left w:w="28" w:type="dxa"/>
              <w:bottom w:w="0" w:type="dxa"/>
              <w:right w:w="28" w:type="dxa"/>
            </w:tcMar>
          </w:tcPr>
          <w:p w14:paraId="34A4D2D7" w14:textId="2A56283E" w:rsidR="00F7009D" w:rsidRPr="002624DE" w:rsidRDefault="009D6872" w:rsidP="00F7009D">
            <w:pPr>
              <w:pStyle w:val="TabellRader"/>
            </w:pPr>
            <w:r w:rsidRPr="007E22EC">
              <w:t>-0,02</w:t>
            </w:r>
          </w:p>
        </w:tc>
        <w:tc>
          <w:tcPr>
            <w:tcW w:w="425" w:type="dxa"/>
            <w:tcBorders>
              <w:top w:val="nil"/>
              <w:left w:val="nil"/>
              <w:bottom w:val="nil"/>
              <w:right w:val="nil"/>
            </w:tcBorders>
            <w:tcMar>
              <w:top w:w="0" w:type="dxa"/>
              <w:left w:w="28" w:type="dxa"/>
              <w:bottom w:w="0" w:type="dxa"/>
              <w:right w:w="28" w:type="dxa"/>
            </w:tcMar>
          </w:tcPr>
          <w:p w14:paraId="32395607" w14:textId="11D6B5DD" w:rsidR="00F7009D" w:rsidRPr="002624DE" w:rsidRDefault="009D6872" w:rsidP="00F7009D">
            <w:pPr>
              <w:pStyle w:val="TabellRader"/>
            </w:pPr>
            <w:r w:rsidRPr="00303E88">
              <w:t>0,00</w:t>
            </w:r>
          </w:p>
        </w:tc>
      </w:tr>
      <w:tr w:rsidR="00F7009D" w:rsidRPr="002624DE" w14:paraId="7CC9D047" w14:textId="77777777" w:rsidTr="00F7009D">
        <w:tc>
          <w:tcPr>
            <w:tcW w:w="289" w:type="dxa"/>
            <w:tcBorders>
              <w:top w:val="nil"/>
              <w:left w:val="nil"/>
              <w:bottom w:val="nil"/>
              <w:right w:val="nil"/>
            </w:tcBorders>
          </w:tcPr>
          <w:p w14:paraId="6992BA84" w14:textId="60C00F31" w:rsidR="00F7009D" w:rsidRPr="002624DE" w:rsidRDefault="009D6872" w:rsidP="00F7009D">
            <w:pPr>
              <w:pStyle w:val="TabellRader"/>
              <w:keepNext/>
              <w:spacing w:before="80" w:line="160" w:lineRule="exact"/>
              <w:jc w:val="left"/>
            </w:pPr>
            <w:r w:rsidRPr="002624DE">
              <w:t>25</w:t>
            </w:r>
          </w:p>
        </w:tc>
        <w:tc>
          <w:tcPr>
            <w:tcW w:w="2013" w:type="dxa"/>
            <w:tcBorders>
              <w:top w:val="nil"/>
              <w:left w:val="nil"/>
              <w:bottom w:val="nil"/>
              <w:right w:val="nil"/>
            </w:tcBorders>
          </w:tcPr>
          <w:p w14:paraId="3D0A574F" w14:textId="77777777" w:rsidR="00F7009D" w:rsidRPr="002624DE" w:rsidRDefault="009D6872" w:rsidP="00F7009D">
            <w:pPr>
              <w:pStyle w:val="TabellRader"/>
              <w:keepNext/>
              <w:spacing w:before="80" w:line="160" w:lineRule="exact"/>
              <w:jc w:val="left"/>
            </w:pPr>
            <w:r w:rsidRPr="002624DE">
              <w:t>Allmänna bidrag till kommuner</w:t>
            </w:r>
          </w:p>
        </w:tc>
        <w:tc>
          <w:tcPr>
            <w:tcW w:w="425" w:type="dxa"/>
            <w:tcBorders>
              <w:top w:val="nil"/>
              <w:left w:val="nil"/>
              <w:bottom w:val="nil"/>
              <w:right w:val="nil"/>
            </w:tcBorders>
            <w:tcMar>
              <w:top w:w="0" w:type="dxa"/>
              <w:left w:w="28" w:type="dxa"/>
              <w:bottom w:w="0" w:type="dxa"/>
              <w:right w:w="28" w:type="dxa"/>
            </w:tcMar>
          </w:tcPr>
          <w:p w14:paraId="50C4471E" w14:textId="6C66D49F" w:rsidR="00F7009D" w:rsidRPr="002624DE" w:rsidRDefault="009D6872" w:rsidP="00F7009D">
            <w:pPr>
              <w:pStyle w:val="TabellRader"/>
            </w:pPr>
            <w:r w:rsidRPr="00220BD7">
              <w:t>2,10</w:t>
            </w:r>
          </w:p>
        </w:tc>
        <w:tc>
          <w:tcPr>
            <w:tcW w:w="425" w:type="dxa"/>
            <w:tcBorders>
              <w:top w:val="nil"/>
              <w:left w:val="nil"/>
              <w:bottom w:val="nil"/>
              <w:right w:val="nil"/>
            </w:tcBorders>
            <w:tcMar>
              <w:top w:w="0" w:type="dxa"/>
              <w:left w:w="28" w:type="dxa"/>
              <w:bottom w:w="0" w:type="dxa"/>
              <w:right w:w="28" w:type="dxa"/>
            </w:tcMar>
          </w:tcPr>
          <w:p w14:paraId="14E92670" w14:textId="7206253E" w:rsidR="00F7009D" w:rsidRPr="002624DE" w:rsidRDefault="009D6872" w:rsidP="00F7009D">
            <w:pPr>
              <w:pStyle w:val="TabellRader"/>
            </w:pPr>
            <w:r w:rsidRPr="00E82DB3">
              <w:t>0,41</w:t>
            </w:r>
          </w:p>
        </w:tc>
        <w:tc>
          <w:tcPr>
            <w:tcW w:w="425" w:type="dxa"/>
            <w:tcBorders>
              <w:top w:val="nil"/>
              <w:left w:val="nil"/>
              <w:bottom w:val="nil"/>
              <w:right w:val="nil"/>
            </w:tcBorders>
            <w:tcMar>
              <w:top w:w="0" w:type="dxa"/>
              <w:left w:w="28" w:type="dxa"/>
              <w:bottom w:w="0" w:type="dxa"/>
              <w:right w:w="28" w:type="dxa"/>
            </w:tcMar>
          </w:tcPr>
          <w:p w14:paraId="4F7456AD" w14:textId="7357977B" w:rsidR="00F7009D" w:rsidRPr="002624DE" w:rsidRDefault="009D6872" w:rsidP="00F7009D">
            <w:pPr>
              <w:pStyle w:val="TabellRader"/>
            </w:pPr>
            <w:r w:rsidRPr="006F4EAE">
              <w:t>-0,16</w:t>
            </w:r>
          </w:p>
        </w:tc>
        <w:tc>
          <w:tcPr>
            <w:tcW w:w="425" w:type="dxa"/>
            <w:tcBorders>
              <w:top w:val="nil"/>
              <w:left w:val="nil"/>
              <w:bottom w:val="nil"/>
              <w:right w:val="nil"/>
            </w:tcBorders>
            <w:tcMar>
              <w:top w:w="0" w:type="dxa"/>
              <w:left w:w="28" w:type="dxa"/>
              <w:bottom w:w="0" w:type="dxa"/>
              <w:right w:w="28" w:type="dxa"/>
            </w:tcMar>
          </w:tcPr>
          <w:p w14:paraId="3D2E0955" w14:textId="353C3D61" w:rsidR="00F7009D" w:rsidRPr="002624DE" w:rsidRDefault="009D6872" w:rsidP="00F7009D">
            <w:pPr>
              <w:pStyle w:val="TabellRader"/>
            </w:pPr>
            <w:r w:rsidRPr="007E22EC">
              <w:t>0,27</w:t>
            </w:r>
          </w:p>
        </w:tc>
        <w:tc>
          <w:tcPr>
            <w:tcW w:w="425" w:type="dxa"/>
            <w:tcBorders>
              <w:top w:val="nil"/>
              <w:left w:val="nil"/>
              <w:bottom w:val="nil"/>
              <w:right w:val="nil"/>
            </w:tcBorders>
            <w:tcMar>
              <w:top w:w="0" w:type="dxa"/>
              <w:left w:w="28" w:type="dxa"/>
              <w:bottom w:w="0" w:type="dxa"/>
              <w:right w:w="28" w:type="dxa"/>
            </w:tcMar>
          </w:tcPr>
          <w:p w14:paraId="2A28DD98" w14:textId="77507DFE" w:rsidR="00F7009D" w:rsidRPr="002624DE" w:rsidRDefault="009D6872" w:rsidP="00F7009D">
            <w:pPr>
              <w:pStyle w:val="TabellRader"/>
            </w:pPr>
            <w:r w:rsidRPr="00303E88">
              <w:t>0,02</w:t>
            </w:r>
          </w:p>
        </w:tc>
      </w:tr>
      <w:tr w:rsidR="00F7009D" w:rsidRPr="002624DE" w14:paraId="39E5D568" w14:textId="77777777" w:rsidTr="00F7009D">
        <w:trPr>
          <w:trHeight w:val="297"/>
        </w:trPr>
        <w:tc>
          <w:tcPr>
            <w:tcW w:w="289" w:type="dxa"/>
            <w:tcBorders>
              <w:top w:val="nil"/>
              <w:left w:val="nil"/>
              <w:bottom w:val="single" w:sz="6" w:space="0" w:color="auto"/>
              <w:right w:val="nil"/>
            </w:tcBorders>
          </w:tcPr>
          <w:p w14:paraId="65483F9B" w14:textId="30D7717E" w:rsidR="00F7009D" w:rsidRPr="002624DE" w:rsidRDefault="009D6872" w:rsidP="00F7009D">
            <w:pPr>
              <w:pStyle w:val="TabellRader"/>
              <w:keepNext/>
              <w:spacing w:before="80" w:line="160" w:lineRule="exact"/>
              <w:jc w:val="left"/>
            </w:pPr>
            <w:r w:rsidRPr="002624DE">
              <w:t>27</w:t>
            </w:r>
          </w:p>
        </w:tc>
        <w:tc>
          <w:tcPr>
            <w:tcW w:w="2013" w:type="dxa"/>
            <w:tcBorders>
              <w:top w:val="nil"/>
              <w:left w:val="nil"/>
              <w:bottom w:val="single" w:sz="6" w:space="0" w:color="auto"/>
              <w:right w:val="nil"/>
            </w:tcBorders>
          </w:tcPr>
          <w:p w14:paraId="1FBD1B44" w14:textId="297F40BA" w:rsidR="00F7009D" w:rsidRPr="002624DE" w:rsidRDefault="009D6872" w:rsidP="00F7009D">
            <w:pPr>
              <w:pStyle w:val="TabellRader"/>
              <w:keepNext/>
              <w:spacing w:before="80" w:line="160" w:lineRule="exact"/>
              <w:jc w:val="left"/>
            </w:pPr>
            <w:r w:rsidRPr="002624DE">
              <w:t xml:space="preserve">Avgiften till </w:t>
            </w:r>
            <w:r>
              <w:t>Euro</w:t>
            </w:r>
            <w:r w:rsidRPr="002624DE">
              <w:t>peiska unionen</w:t>
            </w:r>
          </w:p>
        </w:tc>
        <w:tc>
          <w:tcPr>
            <w:tcW w:w="425" w:type="dxa"/>
            <w:tcBorders>
              <w:top w:val="nil"/>
              <w:left w:val="nil"/>
              <w:bottom w:val="single" w:sz="6" w:space="0" w:color="auto"/>
              <w:right w:val="nil"/>
            </w:tcBorders>
            <w:tcMar>
              <w:top w:w="0" w:type="dxa"/>
              <w:left w:w="28" w:type="dxa"/>
              <w:bottom w:w="0" w:type="dxa"/>
              <w:right w:w="28" w:type="dxa"/>
            </w:tcMar>
          </w:tcPr>
          <w:p w14:paraId="34CBC024" w14:textId="048B9D79" w:rsidR="00F7009D" w:rsidRPr="002624DE" w:rsidRDefault="009D6872" w:rsidP="00F7009D">
            <w:pPr>
              <w:pStyle w:val="TabellRader"/>
            </w:pPr>
            <w:r w:rsidRPr="00220BD7">
              <w:t>0,02</w:t>
            </w:r>
          </w:p>
        </w:tc>
        <w:tc>
          <w:tcPr>
            <w:tcW w:w="425" w:type="dxa"/>
            <w:tcBorders>
              <w:top w:val="nil"/>
              <w:left w:val="nil"/>
              <w:bottom w:val="single" w:sz="6" w:space="0" w:color="auto"/>
              <w:right w:val="nil"/>
            </w:tcBorders>
            <w:tcMar>
              <w:top w:w="0" w:type="dxa"/>
              <w:left w:w="28" w:type="dxa"/>
              <w:bottom w:w="0" w:type="dxa"/>
              <w:right w:w="28" w:type="dxa"/>
            </w:tcMar>
          </w:tcPr>
          <w:p w14:paraId="07970703" w14:textId="6D6175A9" w:rsidR="00F7009D" w:rsidRPr="002624DE" w:rsidRDefault="009D6872" w:rsidP="00F7009D">
            <w:pPr>
              <w:pStyle w:val="TabellRader"/>
            </w:pPr>
            <w:r w:rsidRPr="00E82DB3">
              <w:t>0,00</w:t>
            </w:r>
          </w:p>
        </w:tc>
        <w:tc>
          <w:tcPr>
            <w:tcW w:w="425" w:type="dxa"/>
            <w:tcBorders>
              <w:top w:val="nil"/>
              <w:left w:val="nil"/>
              <w:bottom w:val="single" w:sz="6" w:space="0" w:color="auto"/>
              <w:right w:val="nil"/>
            </w:tcBorders>
            <w:tcMar>
              <w:top w:w="0" w:type="dxa"/>
              <w:left w:w="28" w:type="dxa"/>
              <w:bottom w:w="0" w:type="dxa"/>
              <w:right w:w="28" w:type="dxa"/>
            </w:tcMar>
          </w:tcPr>
          <w:p w14:paraId="47F4C113" w14:textId="24BE7563" w:rsidR="00F7009D" w:rsidRPr="002624DE" w:rsidRDefault="009D6872" w:rsidP="00F7009D">
            <w:pPr>
              <w:pStyle w:val="TabellRader"/>
            </w:pPr>
            <w:r w:rsidRPr="006F4EAE">
              <w:t>0,00</w:t>
            </w:r>
          </w:p>
        </w:tc>
        <w:tc>
          <w:tcPr>
            <w:tcW w:w="425" w:type="dxa"/>
            <w:tcBorders>
              <w:top w:val="nil"/>
              <w:left w:val="nil"/>
              <w:bottom w:val="single" w:sz="6" w:space="0" w:color="auto"/>
              <w:right w:val="nil"/>
            </w:tcBorders>
            <w:tcMar>
              <w:top w:w="0" w:type="dxa"/>
              <w:left w:w="28" w:type="dxa"/>
              <w:bottom w:w="0" w:type="dxa"/>
              <w:right w:w="28" w:type="dxa"/>
            </w:tcMar>
          </w:tcPr>
          <w:p w14:paraId="139FDE95" w14:textId="12E6554F" w:rsidR="00F7009D" w:rsidRPr="002624DE" w:rsidRDefault="009D6872" w:rsidP="00F7009D">
            <w:pPr>
              <w:pStyle w:val="TabellRader"/>
            </w:pPr>
            <w:r w:rsidRPr="007E22EC">
              <w:t>0,00</w:t>
            </w:r>
          </w:p>
        </w:tc>
        <w:tc>
          <w:tcPr>
            <w:tcW w:w="425" w:type="dxa"/>
            <w:tcBorders>
              <w:top w:val="nil"/>
              <w:left w:val="nil"/>
              <w:bottom w:val="single" w:sz="6" w:space="0" w:color="auto"/>
              <w:right w:val="nil"/>
            </w:tcBorders>
            <w:tcMar>
              <w:top w:w="0" w:type="dxa"/>
              <w:left w:w="28" w:type="dxa"/>
              <w:bottom w:w="0" w:type="dxa"/>
              <w:right w:w="28" w:type="dxa"/>
            </w:tcMar>
          </w:tcPr>
          <w:p w14:paraId="772AA416" w14:textId="57130332" w:rsidR="00F7009D" w:rsidRPr="002624DE" w:rsidRDefault="009D6872" w:rsidP="00F7009D">
            <w:pPr>
              <w:pStyle w:val="TabellRader"/>
            </w:pPr>
            <w:r w:rsidRPr="00303E88">
              <w:t>0,00</w:t>
            </w:r>
          </w:p>
        </w:tc>
      </w:tr>
      <w:tr w:rsidR="00F7009D" w:rsidRPr="00BA1B1E" w14:paraId="513DC7CC" w14:textId="77777777" w:rsidTr="00F7009D">
        <w:tc>
          <w:tcPr>
            <w:tcW w:w="289" w:type="dxa"/>
            <w:tcBorders>
              <w:top w:val="single" w:sz="6" w:space="0" w:color="auto"/>
              <w:left w:val="nil"/>
              <w:bottom w:val="single" w:sz="18" w:space="0" w:color="auto"/>
              <w:right w:val="nil"/>
            </w:tcBorders>
          </w:tcPr>
          <w:p w14:paraId="4138C289" w14:textId="77777777" w:rsidR="00F7009D" w:rsidRPr="002624DE" w:rsidRDefault="00F7009D" w:rsidP="00F7009D">
            <w:pPr>
              <w:pStyle w:val="TabellRader"/>
              <w:keepNext/>
              <w:spacing w:before="80" w:line="160" w:lineRule="exact"/>
              <w:jc w:val="left"/>
              <w:rPr>
                <w:b/>
              </w:rPr>
            </w:pPr>
          </w:p>
        </w:tc>
        <w:tc>
          <w:tcPr>
            <w:tcW w:w="2013" w:type="dxa"/>
            <w:tcBorders>
              <w:top w:val="single" w:sz="6" w:space="0" w:color="auto"/>
              <w:left w:val="nil"/>
              <w:bottom w:val="single" w:sz="18" w:space="0" w:color="auto"/>
              <w:right w:val="nil"/>
            </w:tcBorders>
          </w:tcPr>
          <w:p w14:paraId="398BCDBF" w14:textId="77777777" w:rsidR="00F7009D" w:rsidRPr="002624DE" w:rsidRDefault="009D6872" w:rsidP="00F7009D">
            <w:pPr>
              <w:pStyle w:val="TabellSummaText"/>
              <w:rPr>
                <w:b w:val="0"/>
              </w:rPr>
            </w:pPr>
            <w:r w:rsidRPr="002624DE">
              <w:t>Summa utgiftsförändringar</w:t>
            </w:r>
          </w:p>
        </w:tc>
        <w:tc>
          <w:tcPr>
            <w:tcW w:w="425" w:type="dxa"/>
            <w:tcBorders>
              <w:top w:val="single" w:sz="6" w:space="0" w:color="auto"/>
              <w:left w:val="nil"/>
              <w:bottom w:val="single" w:sz="18" w:space="0" w:color="auto"/>
              <w:right w:val="nil"/>
            </w:tcBorders>
            <w:tcMar>
              <w:top w:w="0" w:type="dxa"/>
              <w:left w:w="28" w:type="dxa"/>
              <w:bottom w:w="0" w:type="dxa"/>
              <w:right w:w="28" w:type="dxa"/>
            </w:tcMar>
          </w:tcPr>
          <w:p w14:paraId="4360F945" w14:textId="55D2B596" w:rsidR="00F7009D" w:rsidRPr="00EA57F5" w:rsidRDefault="009D6872" w:rsidP="00F7009D">
            <w:pPr>
              <w:pStyle w:val="TabellSlutsumma"/>
            </w:pPr>
            <w:r w:rsidRPr="008E4B71">
              <w:t>1,36</w:t>
            </w:r>
          </w:p>
        </w:tc>
        <w:tc>
          <w:tcPr>
            <w:tcW w:w="425" w:type="dxa"/>
            <w:tcBorders>
              <w:top w:val="single" w:sz="6" w:space="0" w:color="auto"/>
              <w:left w:val="nil"/>
              <w:bottom w:val="single" w:sz="18" w:space="0" w:color="auto"/>
              <w:right w:val="nil"/>
            </w:tcBorders>
            <w:tcMar>
              <w:top w:w="0" w:type="dxa"/>
              <w:left w:w="28" w:type="dxa"/>
              <w:bottom w:w="0" w:type="dxa"/>
              <w:right w:w="28" w:type="dxa"/>
            </w:tcMar>
          </w:tcPr>
          <w:p w14:paraId="7A47A095" w14:textId="05E75187" w:rsidR="00F7009D" w:rsidRPr="00EA57F5" w:rsidRDefault="009D6872" w:rsidP="00F7009D">
            <w:pPr>
              <w:pStyle w:val="TabellSlutsumma"/>
            </w:pPr>
            <w:r w:rsidRPr="008E4B71">
              <w:t>-6,73</w:t>
            </w:r>
          </w:p>
        </w:tc>
        <w:tc>
          <w:tcPr>
            <w:tcW w:w="425" w:type="dxa"/>
            <w:tcBorders>
              <w:top w:val="single" w:sz="6" w:space="0" w:color="auto"/>
              <w:left w:val="nil"/>
              <w:bottom w:val="single" w:sz="18" w:space="0" w:color="auto"/>
              <w:right w:val="nil"/>
            </w:tcBorders>
            <w:tcMar>
              <w:top w:w="0" w:type="dxa"/>
              <w:left w:w="28" w:type="dxa"/>
              <w:bottom w:w="0" w:type="dxa"/>
              <w:right w:w="28" w:type="dxa"/>
            </w:tcMar>
          </w:tcPr>
          <w:p w14:paraId="28E87023" w14:textId="27D30DCC" w:rsidR="00F7009D" w:rsidRPr="00EA57F5" w:rsidRDefault="009D6872" w:rsidP="00F7009D">
            <w:pPr>
              <w:pStyle w:val="TabellSlutsumma"/>
            </w:pPr>
            <w:r w:rsidRPr="008E4B71">
              <w:t>2,97</w:t>
            </w:r>
          </w:p>
        </w:tc>
        <w:tc>
          <w:tcPr>
            <w:tcW w:w="425" w:type="dxa"/>
            <w:tcBorders>
              <w:top w:val="single" w:sz="6" w:space="0" w:color="auto"/>
              <w:left w:val="nil"/>
              <w:bottom w:val="single" w:sz="18" w:space="0" w:color="auto"/>
              <w:right w:val="nil"/>
            </w:tcBorders>
            <w:tcMar>
              <w:top w:w="0" w:type="dxa"/>
              <w:left w:w="28" w:type="dxa"/>
              <w:bottom w:w="0" w:type="dxa"/>
              <w:right w:w="28" w:type="dxa"/>
            </w:tcMar>
          </w:tcPr>
          <w:p w14:paraId="7822B9DD" w14:textId="3CDD9FB1" w:rsidR="00F7009D" w:rsidRPr="00EA57F5" w:rsidRDefault="009D6872" w:rsidP="00F7009D">
            <w:pPr>
              <w:pStyle w:val="TabellSlutsumma"/>
            </w:pPr>
            <w:r w:rsidRPr="008E4B71">
              <w:t>-0,19</w:t>
            </w:r>
          </w:p>
        </w:tc>
        <w:tc>
          <w:tcPr>
            <w:tcW w:w="425" w:type="dxa"/>
            <w:tcBorders>
              <w:top w:val="single" w:sz="6" w:space="0" w:color="auto"/>
              <w:left w:val="nil"/>
              <w:bottom w:val="single" w:sz="18" w:space="0" w:color="auto"/>
              <w:right w:val="nil"/>
            </w:tcBorders>
            <w:tcMar>
              <w:top w:w="0" w:type="dxa"/>
              <w:left w:w="28" w:type="dxa"/>
              <w:bottom w:w="0" w:type="dxa"/>
              <w:right w:w="28" w:type="dxa"/>
            </w:tcMar>
          </w:tcPr>
          <w:p w14:paraId="67415A9B" w14:textId="212A5570" w:rsidR="00F7009D" w:rsidRPr="00EA57F5" w:rsidRDefault="009D6872" w:rsidP="00F7009D">
            <w:pPr>
              <w:pStyle w:val="TabellSlutsumma"/>
            </w:pPr>
            <w:r w:rsidRPr="008E4B71">
              <w:t>1,81</w:t>
            </w:r>
          </w:p>
        </w:tc>
      </w:tr>
    </w:tbl>
    <w:p w14:paraId="4A26AEA2" w14:textId="18E64725" w:rsidR="00F7009D" w:rsidRPr="002624DE" w:rsidRDefault="009D6872" w:rsidP="00F7009D">
      <w:pPr>
        <w:pStyle w:val="TabellFotnot"/>
        <w:spacing w:before="40"/>
      </w:pPr>
      <w:r w:rsidRPr="002624DE">
        <w:rPr>
          <w:vertAlign w:val="superscript"/>
        </w:rPr>
        <w:t xml:space="preserve">1 </w:t>
      </w:r>
      <w:r w:rsidRPr="002624DE">
        <w:t>Förslag i ändringsbudget redovisas exklusive medel som föreslås tillföras anslag utan att någon ny reform föreslagits (i första hand transfereringsanslag som är känsliga för förändringar i volym</w:t>
      </w:r>
      <w:r>
        <w:t>er</w:t>
      </w:r>
      <w:r w:rsidRPr="002624DE">
        <w:t xml:space="preserve"> och makroekonomiska förutsättningar). </w:t>
      </w:r>
      <w:r w:rsidRPr="00AA3049">
        <w:t xml:space="preserve">Se </w:t>
      </w:r>
      <w:r w:rsidRPr="005961FA">
        <w:t xml:space="preserve">tabell </w:t>
      </w:r>
      <w:r w:rsidRPr="00FB78E4">
        <w:t>9.7</w:t>
      </w:r>
      <w:r w:rsidRPr="00AA3049">
        <w:t xml:space="preserve"> </w:t>
      </w:r>
      <w:r w:rsidRPr="003250FD">
        <w:t>för en fördelning av förslagen i propositionen Vårändringsbudget för 2014 (</w:t>
      </w:r>
      <w:r>
        <w:t xml:space="preserve">prop. </w:t>
      </w:r>
      <w:r w:rsidRPr="003250FD">
        <w:t>2013/14:99). Vidare</w:t>
      </w:r>
      <w:r w:rsidRPr="002624DE">
        <w:t xml:space="preserve"> ingår inte anslagsförändringar som motiverar tekniska justeringar av utgiftstaket för staten och anslagsförändringar till följd av den makroekonomiska utvecklingen och </w:t>
      </w:r>
      <w:r>
        <w:t>volym</w:t>
      </w:r>
      <w:r w:rsidRPr="002624DE">
        <w:t>förändringar i transfereringssystemen m.m.</w:t>
      </w:r>
    </w:p>
    <w:p w14:paraId="4906484E" w14:textId="77777777" w:rsidR="00F7009D" w:rsidRPr="002624DE" w:rsidRDefault="009D6872" w:rsidP="00F7009D">
      <w:pPr>
        <w:pStyle w:val="TabellFotnot"/>
        <w:spacing w:before="40"/>
      </w:pPr>
      <w:r w:rsidRPr="002624DE">
        <w:t>Källa: Egna beräkningar.</w:t>
      </w:r>
    </w:p>
    <w:p w14:paraId="289C8C4C" w14:textId="77777777" w:rsidR="00F7009D" w:rsidRPr="002624DE" w:rsidRDefault="00F7009D" w:rsidP="00F7009D">
      <w:pPr>
        <w:pStyle w:val="Brdtext"/>
      </w:pPr>
    </w:p>
    <w:p w14:paraId="1110AECE" w14:textId="77777777" w:rsidR="00F7009D" w:rsidRPr="001A3B32" w:rsidRDefault="009D6872" w:rsidP="00F7009D">
      <w:pPr>
        <w:pStyle w:val="Rubrik4utannumrering"/>
      </w:pPr>
      <w:r w:rsidRPr="001A3B32">
        <w:lastRenderedPageBreak/>
        <w:t>Pris- och löneomräkning av anslag för förvaltnings- och investeringsändamål</w:t>
      </w:r>
    </w:p>
    <w:p w14:paraId="480EDFD7" w14:textId="24EBA843" w:rsidR="00F7009D" w:rsidRPr="001A3B32" w:rsidRDefault="009D6872" w:rsidP="00F7009D">
      <w:pPr>
        <w:pStyle w:val="Brdtext"/>
      </w:pPr>
      <w:r>
        <w:t>Inom staten genomförs årligen en pris- och löneomräkning av anslag för förvaltnings- och investeringsändamål. Detta görs för att återspegla pris- och löneförändringar i övriga samhället. A</w:t>
      </w:r>
      <w:r w:rsidRPr="001A3B32">
        <w:t>nslag</w:t>
      </w:r>
      <w:r>
        <w:t>en</w:t>
      </w:r>
      <w:r w:rsidRPr="001A3B32">
        <w:t xml:space="preserve"> </w:t>
      </w:r>
      <w:r>
        <w:t>knyts till</w:t>
      </w:r>
      <w:r w:rsidRPr="001A3B32">
        <w:t xml:space="preserve"> pris-</w:t>
      </w:r>
      <w:r>
        <w:t xml:space="preserve"> och löneindex och</w:t>
      </w:r>
      <w:r w:rsidRPr="001A3B32">
        <w:t xml:space="preserve"> </w:t>
      </w:r>
      <w:r>
        <w:t>o</w:t>
      </w:r>
      <w:r w:rsidRPr="001A3B32">
        <w:t>mräkningen för ett visst år baseras på pris- och löneutvecklingen två år tidigare.</w:t>
      </w:r>
    </w:p>
    <w:p w14:paraId="7DAE0E1F" w14:textId="061ACA98" w:rsidR="00F7009D" w:rsidRPr="001A3B32" w:rsidRDefault="009D6872" w:rsidP="00F7009D">
      <w:pPr>
        <w:pStyle w:val="Brdtextmedindrag"/>
      </w:pPr>
      <w:r w:rsidRPr="001A3B32">
        <w:t>De kostnader som räknas om är löner, hyror och övriga förvaltningskostnader. Vid omräkningen används separata index för pris</w:t>
      </w:r>
      <w:r>
        <w:softHyphen/>
      </w:r>
      <w:r w:rsidRPr="001A3B32">
        <w:t>utvecklingen inom de tre nämnda utgifts</w:t>
      </w:r>
      <w:r>
        <w:t>-</w:t>
      </w:r>
      <w:r w:rsidRPr="001A3B32">
        <w:t>grupperna.</w:t>
      </w:r>
    </w:p>
    <w:p w14:paraId="1960C55B" w14:textId="3F9484E2" w:rsidR="00F7009D" w:rsidRPr="00485E54" w:rsidRDefault="009D6872" w:rsidP="00F7009D">
      <w:pPr>
        <w:pStyle w:val="Brdtextmedindrag"/>
      </w:pPr>
      <w:r w:rsidRPr="00485E54">
        <w:t>Vid omräkningen av löner används ett arbets</w:t>
      </w:r>
      <w:r>
        <w:softHyphen/>
      </w:r>
      <w:r w:rsidRPr="00485E54">
        <w:t>kostnadsindex som baseras på utvecklingen av lönekostnaden för tjänstemän i den konkurrens</w:t>
      </w:r>
      <w:r>
        <w:softHyphen/>
      </w:r>
      <w:r w:rsidRPr="00485E54">
        <w:t xml:space="preserve">utsatta sektorn två år före det aktuella året, med avdrag för ett tioårigt genomsnitt av produktivitetsutvecklingen </w:t>
      </w:r>
      <w:r>
        <w:t>i den privata tjänste</w:t>
      </w:r>
      <w:r>
        <w:softHyphen/>
        <w:t>sektorn</w:t>
      </w:r>
      <w:r w:rsidRPr="00485E54">
        <w:t>. För omräkningen av löner 2015 är omräkningstalet 1,00 procent.</w:t>
      </w:r>
    </w:p>
    <w:p w14:paraId="308004E8" w14:textId="4CB3FECD" w:rsidR="00F7009D" w:rsidRPr="00EC0AD3" w:rsidRDefault="009D6872" w:rsidP="00F7009D">
      <w:pPr>
        <w:pStyle w:val="Brdtextmedindrag"/>
      </w:pPr>
      <w:r w:rsidRPr="00485E54">
        <w:t>Lokalhyror som inte omförhandlas under det kommande budgetåret räknas i pris- och löne</w:t>
      </w:r>
      <w:r>
        <w:softHyphen/>
      </w:r>
      <w:r w:rsidRPr="00485E54">
        <w:t>omräkningen om med ett index som motsvarar 70 procent av den årliga förändringen av konsumentprisindex i oktober två år före det aktuella budgetåret. För omräkningen av hyror 2015 är omräkningstalet -0,04 procent för hyres</w:t>
      </w:r>
      <w:r>
        <w:softHyphen/>
      </w:r>
      <w:r w:rsidRPr="00485E54">
        <w:t xml:space="preserve">avtal som inte kan omförhandlas. </w:t>
      </w:r>
      <w:r w:rsidRPr="00EC0AD3">
        <w:t xml:space="preserve">Omräkningen för hyresavtal som kan omförhandlas </w:t>
      </w:r>
      <w:r>
        <w:t>under 2015</w:t>
      </w:r>
      <w:r w:rsidRPr="00EC0AD3">
        <w:t xml:space="preserve"> bygger på </w:t>
      </w:r>
      <w:r>
        <w:t>hyres</w:t>
      </w:r>
      <w:r w:rsidRPr="00EC0AD3">
        <w:t>utvecklingen under perioden från det att avtalet tecknades eller senast hade kunnat tecknas om. Detta omräkningstal är individuellt för varje berört anslag.</w:t>
      </w:r>
    </w:p>
    <w:p w14:paraId="3A4911BF" w14:textId="74970F23" w:rsidR="00F7009D" w:rsidRPr="00B539BC" w:rsidRDefault="009D6872" w:rsidP="00F7009D">
      <w:pPr>
        <w:pStyle w:val="Brdtextmedindrag"/>
      </w:pPr>
      <w:r w:rsidRPr="00EC0AD3">
        <w:t>För omräkningen av övriga förvaltnings</w:t>
      </w:r>
      <w:r>
        <w:softHyphen/>
      </w:r>
      <w:r w:rsidRPr="00EC0AD3">
        <w:t xml:space="preserve">kostnader används samma index för samtliga anslag som pris- och löneomräknas. </w:t>
      </w:r>
      <w:r w:rsidRPr="00B539BC">
        <w:t>Detta index fastställs genom en sammanvägning av flera index från Statistiska centralbyrån avseende utgifter som förekommer vid myndighets</w:t>
      </w:r>
      <w:r>
        <w:softHyphen/>
      </w:r>
      <w:r w:rsidRPr="00B539BC">
        <w:t>utövning. För omräkningen av övriga förvaltningskostnader 2015 är omräknings</w:t>
      </w:r>
      <w:r>
        <w:t>-</w:t>
      </w:r>
      <w:r w:rsidRPr="00B539BC">
        <w:t>talet</w:t>
      </w:r>
      <w:r>
        <w:t xml:space="preserve"> </w:t>
      </w:r>
      <w:r>
        <w:noBreakHyphen/>
      </w:r>
      <w:r w:rsidRPr="00B539BC">
        <w:t>0,12 procent.</w:t>
      </w:r>
    </w:p>
    <w:p w14:paraId="203AA195" w14:textId="53E08515" w:rsidR="00F7009D" w:rsidRPr="00B539BC" w:rsidRDefault="009D6872" w:rsidP="00F7009D">
      <w:pPr>
        <w:pStyle w:val="Brdtextmedindrag"/>
      </w:pPr>
      <w:r w:rsidRPr="00B539BC">
        <w:t xml:space="preserve">Pris- och löneomräkningen gör att utgifterna ökar med 4 miljarder kronor 2014 och med </w:t>
      </w:r>
      <w:r>
        <w:t>knappt</w:t>
      </w:r>
      <w:r w:rsidRPr="00B539BC">
        <w:t xml:space="preserve"> 1 miljard kronor 2015. År 2016–2018 förväntas den årliga omräkningen </w:t>
      </w:r>
      <w:r>
        <w:t xml:space="preserve">uppgå till </w:t>
      </w:r>
      <w:r w:rsidRPr="00B539BC">
        <w:t>3,</w:t>
      </w:r>
      <w:r>
        <w:t> </w:t>
      </w:r>
      <w:r w:rsidRPr="00B539BC">
        <w:t>5 respektive 7 miljarder kronor.</w:t>
      </w:r>
    </w:p>
    <w:p w14:paraId="045598C4" w14:textId="77777777" w:rsidR="00F7009D" w:rsidRPr="00C907EF" w:rsidRDefault="009D6872" w:rsidP="00F7009D">
      <w:pPr>
        <w:pStyle w:val="Rubrik4utannumrering"/>
      </w:pPr>
      <w:r w:rsidRPr="00C907EF">
        <w:lastRenderedPageBreak/>
        <w:t>Övriga makroekonomiska förändringar</w:t>
      </w:r>
    </w:p>
    <w:p w14:paraId="62D23D31" w14:textId="02C1C19B" w:rsidR="00F7009D" w:rsidRPr="00C23F54" w:rsidRDefault="009D6872" w:rsidP="00F7009D">
      <w:pPr>
        <w:pStyle w:val="Brdtext"/>
      </w:pPr>
      <w:r w:rsidRPr="00C907EF">
        <w:t>De statliga utgifterna påverkas av den ekonomiska utvecklingen i Sverige och omvärlden</w:t>
      </w:r>
      <w:r>
        <w:t>, eftersom utgifterna under flera anslag påverkas av den allmänna pris- och löne</w:t>
      </w:r>
      <w:r>
        <w:softHyphen/>
        <w:t>utvecklingen</w:t>
      </w:r>
      <w:r w:rsidRPr="00C23F54">
        <w:t>. År 2014 bidrar makroekonomiska förändringar (</w:t>
      </w:r>
      <w:r w:rsidRPr="00FB78E4">
        <w:t>se avsnitt 3</w:t>
      </w:r>
      <w:r w:rsidRPr="00C23F54">
        <w:t xml:space="preserve">) sammantaget </w:t>
      </w:r>
      <w:r>
        <w:t xml:space="preserve">endast till marginella förändringar av </w:t>
      </w:r>
      <w:r w:rsidRPr="00C23F54">
        <w:t xml:space="preserve">de takbegränsade utgifterna jämfört med 2013. År 2015 och 2016 ökar utgifterna till följd av sådana faktorer med </w:t>
      </w:r>
      <w:r>
        <w:t>17</w:t>
      </w:r>
      <w:r w:rsidRPr="00C23F54">
        <w:t xml:space="preserve"> respektive </w:t>
      </w:r>
      <w:r>
        <w:t>16</w:t>
      </w:r>
      <w:r w:rsidRPr="00C23F54">
        <w:t xml:space="preserve"> miljarder kronor. År 2017 och 2018 ökar utgifterna till följd av makro</w:t>
      </w:r>
      <w:r>
        <w:softHyphen/>
        <w:t xml:space="preserve">ekonomiska </w:t>
      </w:r>
      <w:r w:rsidRPr="00C23F54">
        <w:t xml:space="preserve">förändringar med </w:t>
      </w:r>
      <w:r>
        <w:t>29</w:t>
      </w:r>
      <w:r w:rsidRPr="00C23F54">
        <w:t xml:space="preserve"> respektive </w:t>
      </w:r>
      <w:r>
        <w:t>20 </w:t>
      </w:r>
      <w:r w:rsidRPr="00C23F54">
        <w:t>miljarder kronor.</w:t>
      </w:r>
    </w:p>
    <w:p w14:paraId="36825E2A" w14:textId="31D69D7B" w:rsidR="00F7009D" w:rsidRDefault="009D6872" w:rsidP="00F7009D">
      <w:pPr>
        <w:pStyle w:val="Brdtextmedindrag"/>
      </w:pPr>
      <w:r w:rsidRPr="00C907EF">
        <w:t xml:space="preserve">Flera transfereringar till hushållen följer den allmänna pris- och löneutvecklingen, t.ex. sjukpenningen, föräldrapenningen, sjuk- och aktivitetsersättningen samt garantipensionen. </w:t>
      </w:r>
      <w:r w:rsidRPr="00087FBF">
        <w:t xml:space="preserve">Det låga resursutnyttjandet till följd av den ekonomiska krisen förde med sig en svagare pris- och löneutveckling än normalt under 2012 och 2013. </w:t>
      </w:r>
      <w:r w:rsidRPr="007F6A7A">
        <w:t>Även under 2014 bedöms pris- och löneökningstakten bli dämpad</w:t>
      </w:r>
      <w:r w:rsidRPr="00087FBF">
        <w:t>.</w:t>
      </w:r>
      <w:r w:rsidRPr="00087FBF" w:rsidDel="007F6A7A">
        <w:t xml:space="preserve"> </w:t>
      </w:r>
      <w:r w:rsidRPr="00087FBF">
        <w:t xml:space="preserve">Därmed ökar även transfereringsutgifterna </w:t>
      </w:r>
      <w:r>
        <w:t>relativt långsamt till följd av dessa faktorer.</w:t>
      </w:r>
    </w:p>
    <w:p w14:paraId="3BF7D9C7" w14:textId="545BF250" w:rsidR="00F7009D" w:rsidRPr="00087FBF" w:rsidRDefault="009D6872" w:rsidP="00F7009D">
      <w:pPr>
        <w:pStyle w:val="Brdtextmedindrag"/>
      </w:pPr>
      <w:r>
        <w:t>Biståndsramens storlek under utgiftsområde 7 Internationellt bistånd bedöms uppgå till 1 procent av bruttonationalprodukten (BNI) varje år 2014</w:t>
      </w:r>
      <w:r>
        <w:noBreakHyphen/>
        <w:t>2018. Utvecklingen i BNI under samma period bedöms därmed leda till en ökning av biståndet med ca 10 miljarder kronor mellan 2013 och 2018.</w:t>
      </w:r>
    </w:p>
    <w:p w14:paraId="30EAC100" w14:textId="1B36102B" w:rsidR="00F7009D" w:rsidRDefault="009D6872" w:rsidP="00F7009D">
      <w:pPr>
        <w:pStyle w:val="Brdtextmedindrag"/>
      </w:pPr>
      <w:r>
        <w:t>Större delen av makroförändringen 2014</w:t>
      </w:r>
      <w:r>
        <w:noBreakHyphen/>
        <w:t>2018 beror på utgiftsförändringar i ålderpensions</w:t>
      </w:r>
      <w:r>
        <w:softHyphen/>
        <w:t xml:space="preserve">systemet. </w:t>
      </w:r>
      <w:r w:rsidRPr="00C907EF">
        <w:t>De inkomstgrundade pensionerna följer normalt sett inkomstindex, vilket speglar de tre senaste årens reala genomsnittliga inkomst</w:t>
      </w:r>
      <w:r>
        <w:softHyphen/>
      </w:r>
      <w:r w:rsidRPr="00C907EF">
        <w:t>utveckling, med tillägg för inflationen under det senaste året. Nu befinner sig ålders</w:t>
      </w:r>
      <w:r>
        <w:softHyphen/>
      </w:r>
      <w:r w:rsidRPr="00C907EF">
        <w:t>pensions</w:t>
      </w:r>
      <w:r>
        <w:softHyphen/>
      </w:r>
      <w:r w:rsidRPr="00C907EF">
        <w:t>systemet i en period av balansering, vilket innebär att pensionerna i stället följer balans</w:t>
      </w:r>
      <w:r>
        <w:softHyphen/>
      </w:r>
      <w:r w:rsidRPr="00C907EF">
        <w:t>index</w:t>
      </w:r>
      <w:r>
        <w:t>, vilket påverkas av inkomstindex och det s.k. balanstalet.</w:t>
      </w:r>
      <w:r>
        <w:rPr>
          <w:rStyle w:val="Fotnotsreferens"/>
        </w:rPr>
        <w:footnoteReference w:id="66"/>
      </w:r>
    </w:p>
    <w:p w14:paraId="3DB7DA55" w14:textId="3645E6EF" w:rsidR="00F7009D" w:rsidRPr="000E7A62" w:rsidRDefault="009D6872" w:rsidP="00F7009D">
      <w:pPr>
        <w:pStyle w:val="Brdtextmedindrag"/>
      </w:pPr>
      <w:r>
        <w:t>M</w:t>
      </w:r>
      <w:r w:rsidRPr="00A90757">
        <w:t>a</w:t>
      </w:r>
      <w:r>
        <w:t>kroekonomiska</w:t>
      </w:r>
      <w:r w:rsidRPr="00A90757">
        <w:t xml:space="preserve"> faktorer </w:t>
      </w:r>
      <w:r>
        <w:t>påverkar</w:t>
      </w:r>
      <w:r w:rsidRPr="00A90757">
        <w:t xml:space="preserve"> pensions</w:t>
      </w:r>
      <w:r>
        <w:softHyphen/>
      </w:r>
      <w:r w:rsidRPr="00A90757">
        <w:t xml:space="preserve">utgifterna </w:t>
      </w:r>
      <w:r>
        <w:t xml:space="preserve">negativt </w:t>
      </w:r>
      <w:r w:rsidRPr="00B73C87">
        <w:t xml:space="preserve">med </w:t>
      </w:r>
      <w:r>
        <w:t>3</w:t>
      </w:r>
      <w:r w:rsidRPr="00B73C87">
        <w:t xml:space="preserve"> miljarder </w:t>
      </w:r>
      <w:r w:rsidRPr="00B73C87">
        <w:lastRenderedPageBreak/>
        <w:t>kronor</w:t>
      </w:r>
      <w:r>
        <w:t xml:space="preserve"> 2014.</w:t>
      </w:r>
      <w:r w:rsidRPr="00B73C87">
        <w:t xml:space="preserve"> </w:t>
      </w:r>
      <w:r w:rsidRPr="00A90757">
        <w:t>Den svagare utvecklingen av pensionerna 2014 beror på en relativt liten ökning i inkomstindex</w:t>
      </w:r>
      <w:r>
        <w:t>,</w:t>
      </w:r>
      <w:r w:rsidRPr="00A90757">
        <w:t xml:space="preserve"> samtidigt som balans</w:t>
      </w:r>
      <w:r>
        <w:softHyphen/>
      </w:r>
      <w:r w:rsidRPr="00A90757">
        <w:t xml:space="preserve">talet är under </w:t>
      </w:r>
      <w:r>
        <w:t>1,0000</w:t>
      </w:r>
      <w:r w:rsidRPr="00A90757">
        <w:t xml:space="preserve"> dett</w:t>
      </w:r>
      <w:r>
        <w:t xml:space="preserve">a år. </w:t>
      </w:r>
      <w:r w:rsidRPr="006C1A5E">
        <w:t xml:space="preserve">Från och med 2015 väntas makroekonomiska faktorer öka utgifterna för ålderspensionssystemet med </w:t>
      </w:r>
      <w:r>
        <w:t>8</w:t>
      </w:r>
      <w:r w:rsidRPr="006C1A5E">
        <w:t xml:space="preserve"> miljarder kronor 2015, </w:t>
      </w:r>
      <w:r>
        <w:t>21</w:t>
      </w:r>
      <w:r w:rsidRPr="006C1A5E">
        <w:t xml:space="preserve"> miljarder kronor 2016</w:t>
      </w:r>
      <w:r>
        <w:t>, 21</w:t>
      </w:r>
      <w:r w:rsidRPr="006C1A5E">
        <w:t xml:space="preserve"> miljarder kronor 2017</w:t>
      </w:r>
      <w:r>
        <w:t xml:space="preserve"> och 13 miljarder kronor 2018</w:t>
      </w:r>
      <w:r w:rsidRPr="006C1A5E">
        <w:t>.</w:t>
      </w:r>
    </w:p>
    <w:p w14:paraId="513FD501" w14:textId="6FF61902" w:rsidR="00F7009D" w:rsidRPr="006C1A5E" w:rsidRDefault="009D6872" w:rsidP="00F7009D">
      <w:pPr>
        <w:pStyle w:val="Brdtextmedindrag"/>
      </w:pPr>
      <w:r w:rsidRPr="00B73C87">
        <w:t xml:space="preserve">År 2015 beräknas pensionerna </w:t>
      </w:r>
      <w:r>
        <w:t xml:space="preserve">främst </w:t>
      </w:r>
      <w:r w:rsidRPr="00B73C87">
        <w:t>höjas</w:t>
      </w:r>
      <w:r>
        <w:t xml:space="preserve"> till följd av ett högre </w:t>
      </w:r>
      <w:r w:rsidRPr="00B73C87">
        <w:t>inkomstindex</w:t>
      </w:r>
      <w:r>
        <w:t xml:space="preserve">. </w:t>
      </w:r>
      <w:r w:rsidRPr="00B73C87">
        <w:t xml:space="preserve">År 2016 och 2017 väntas </w:t>
      </w:r>
      <w:r>
        <w:t>balansindex bli högt</w:t>
      </w:r>
      <w:r w:rsidRPr="00B73C87">
        <w:t xml:space="preserve">, vilket </w:t>
      </w:r>
      <w:r>
        <w:t>leder</w:t>
      </w:r>
      <w:r w:rsidRPr="00B73C87">
        <w:t xml:space="preserve"> till </w:t>
      </w:r>
      <w:r>
        <w:t>en</w:t>
      </w:r>
      <w:r w:rsidRPr="00B73C87">
        <w:t xml:space="preserve"> högre </w:t>
      </w:r>
      <w:r>
        <w:t>ökningstakt</w:t>
      </w:r>
      <w:r w:rsidRPr="00B73C87">
        <w:t xml:space="preserve"> av pensionsutgifterna dessa år. </w:t>
      </w:r>
    </w:p>
    <w:p w14:paraId="18DB774F" w14:textId="77777777" w:rsidR="00F7009D" w:rsidRPr="006C1A5E" w:rsidRDefault="009D6872" w:rsidP="00F7009D">
      <w:pPr>
        <w:pStyle w:val="Rubrik6utannumrering"/>
      </w:pPr>
      <w:r w:rsidRPr="006C1A5E">
        <w:t>De arbetsmarknadsrelaterade utgifterna minskar mot slutet av prognosperioden</w:t>
      </w:r>
    </w:p>
    <w:p w14:paraId="367CD36A" w14:textId="149E2DB1" w:rsidR="00F7009D" w:rsidRPr="00C462B9" w:rsidRDefault="009D6872" w:rsidP="00F7009D">
      <w:pPr>
        <w:pStyle w:val="Brdtext"/>
        <w:rPr>
          <w:highlight w:val="cyan"/>
        </w:rPr>
      </w:pPr>
      <w:r w:rsidRPr="00087FBF">
        <w:t xml:space="preserve">Arbetslösheten var </w:t>
      </w:r>
      <w:r>
        <w:t>i princip</w:t>
      </w:r>
      <w:r w:rsidRPr="00087FBF">
        <w:t xml:space="preserve"> oförändrad under 2013 och väntas sjunka 2014 och 2015. Den förväntade nedgången i arbetslösheten </w:t>
      </w:r>
      <w:r>
        <w:t>leder till minskande</w:t>
      </w:r>
      <w:r w:rsidRPr="00087FBF">
        <w:t xml:space="preserve"> </w:t>
      </w:r>
      <w:r>
        <w:t>utgifter för</w:t>
      </w:r>
      <w:r w:rsidRPr="00087FBF">
        <w:t xml:space="preserve"> arbetslöshets</w:t>
      </w:r>
      <w:r>
        <w:softHyphen/>
      </w:r>
      <w:r w:rsidRPr="00087FBF">
        <w:t xml:space="preserve">försäkringen och </w:t>
      </w:r>
      <w:r>
        <w:t xml:space="preserve">de </w:t>
      </w:r>
      <w:r w:rsidRPr="00087FBF">
        <w:t>arbetsmarknads</w:t>
      </w:r>
      <w:r w:rsidRPr="00087FBF">
        <w:softHyphen/>
        <w:t>politiska program</w:t>
      </w:r>
      <w:r>
        <w:t>men</w:t>
      </w:r>
      <w:r w:rsidRPr="00087FBF">
        <w:t xml:space="preserve"> 2014 och 2015 (se </w:t>
      </w:r>
      <w:r>
        <w:fldChar w:fldCharType="begin"/>
      </w:r>
      <w:r>
        <w:instrText xml:space="preserve"> REF  _Ref383342219 \* Lower \h </w:instrText>
      </w:r>
      <w:r>
        <w:fldChar w:fldCharType="separate"/>
      </w:r>
      <w:r w:rsidR="004642B5">
        <w:t xml:space="preserve">tabell </w:t>
      </w:r>
      <w:r w:rsidR="004642B5" w:rsidRPr="004642B5">
        <w:rPr>
          <w:bCs/>
          <w:noProof/>
        </w:rPr>
        <w:t>6</w:t>
      </w:r>
      <w:r w:rsidR="004642B5">
        <w:t>.</w:t>
      </w:r>
      <w:r w:rsidR="004642B5">
        <w:rPr>
          <w:noProof/>
        </w:rPr>
        <w:t>5</w:t>
      </w:r>
      <w:r>
        <w:fldChar w:fldCharType="end"/>
      </w:r>
      <w:r w:rsidRPr="00087FBF">
        <w:t xml:space="preserve">). </w:t>
      </w:r>
    </w:p>
    <w:p w14:paraId="4B9D0A1D" w14:textId="641BCF9B" w:rsidR="00F7009D" w:rsidRDefault="009D6872" w:rsidP="00F7009D">
      <w:pPr>
        <w:pStyle w:val="Brdtextmedindrag"/>
      </w:pPr>
      <w:r>
        <w:t xml:space="preserve">Arbetslösheten väntas sjunka ytterligare </w:t>
      </w:r>
      <w:r w:rsidRPr="00087FBF">
        <w:t>2016–2018, vilket bidrar till att volymerna i de arbets</w:t>
      </w:r>
      <w:r>
        <w:softHyphen/>
      </w:r>
      <w:r w:rsidRPr="00087FBF">
        <w:t>marknadsrelaterade transfererings</w:t>
      </w:r>
      <w:r>
        <w:softHyphen/>
      </w:r>
      <w:r w:rsidRPr="00087FBF">
        <w:t xml:space="preserve">systemen fortsätter att minska. I takt med de fallande volymerna väntas också utgifterna minska (se </w:t>
      </w:r>
      <w:r>
        <w:fldChar w:fldCharType="begin"/>
      </w:r>
      <w:r>
        <w:instrText xml:space="preserve"> REF  _Ref383455675 \* Lower \h </w:instrText>
      </w:r>
      <w:r>
        <w:fldChar w:fldCharType="separate"/>
      </w:r>
      <w:r w:rsidR="004642B5">
        <w:t xml:space="preserve">diagram </w:t>
      </w:r>
      <w:r w:rsidR="004642B5" w:rsidRPr="004642B5">
        <w:rPr>
          <w:bCs/>
          <w:noProof/>
        </w:rPr>
        <w:t>6</w:t>
      </w:r>
      <w:r w:rsidR="004642B5">
        <w:rPr>
          <w:noProof/>
        </w:rPr>
        <w:t>.1</w:t>
      </w:r>
      <w:r>
        <w:fldChar w:fldCharType="end"/>
      </w:r>
      <w:r w:rsidRPr="00087FBF">
        <w:t>).</w:t>
      </w:r>
    </w:p>
    <w:p w14:paraId="15A84361" w14:textId="3AAD13F0" w:rsidR="00F7009D" w:rsidRDefault="009D6872" w:rsidP="00F7009D">
      <w:pPr>
        <w:pStyle w:val="DiagramRubrik"/>
      </w:pPr>
      <w:bookmarkStart w:id="370" w:name="_Ref383455675"/>
      <w:bookmarkStart w:id="371" w:name="_Toc384401786"/>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6</w:t>
      </w:r>
      <w:r w:rsidR="0009067D">
        <w:rPr>
          <w:bCs/>
          <w:noProof/>
        </w:rPr>
        <w:fldChar w:fldCharType="end"/>
      </w:r>
      <w:r>
        <w:rPr>
          <w:noProof/>
        </w:rPr>
        <w:t>.</w:t>
      </w:r>
      <w:fldSimple w:instr=" SEQ Diagram \* ARABIC \s 1 ">
        <w:r w:rsidR="004642B5">
          <w:rPr>
            <w:noProof/>
          </w:rPr>
          <w:t>1</w:t>
        </w:r>
      </w:fldSimple>
      <w:bookmarkEnd w:id="370"/>
      <w:r>
        <w:t xml:space="preserve"> Utgifter för arbetslöshetsförsäkringen och arbetsmarknadspolitiska program samt antalet helårs-ekvivalenter i arbetslöshetsförsäkringen och arbetsmarknadspolitiska program 2013–2018</w:t>
      </w:r>
      <w:bookmarkEnd w:id="371"/>
    </w:p>
    <w:p w14:paraId="2F091B6B" w14:textId="2E05D786" w:rsidR="00F7009D" w:rsidRPr="00F55CBC" w:rsidRDefault="009D6872" w:rsidP="00F7009D">
      <w:pPr>
        <w:pStyle w:val="DiagramUnderrubrik"/>
      </w:pPr>
      <w:r w:rsidRPr="00F55CBC">
        <w:t>Miljarder kronor</w:t>
      </w:r>
      <w:r w:rsidRPr="00F55CBC">
        <w:tab/>
        <w:t xml:space="preserve">                            Tusental</w:t>
      </w:r>
    </w:p>
    <w:p w14:paraId="7CEBFA86" w14:textId="77777777" w:rsidR="00F7009D" w:rsidRDefault="009D6872" w:rsidP="00F7009D">
      <w:pPr>
        <w:pStyle w:val="Brdtext"/>
        <w:spacing w:line="260" w:lineRule="atLeast"/>
        <w:rPr>
          <w:rStyle w:val="TabellFotnotChar"/>
        </w:rPr>
      </w:pPr>
      <w:r w:rsidRPr="00F55CBC">
        <w:rPr>
          <w:noProof/>
          <w:lang w:eastAsia="sv-SE"/>
        </w:rPr>
        <w:drawing>
          <wp:inline distT="0" distB="0" distL="0" distR="0" wp14:anchorId="6C55D539" wp14:editId="135C3039">
            <wp:extent cx="2753995" cy="2044037"/>
            <wp:effectExtent l="0" t="0" r="8255" b="0"/>
            <wp:docPr id="377" name="Diagram 1"/>
            <wp:cNvGraphicFramePr/>
            <a:graphic xmlns:a="http://schemas.openxmlformats.org/drawingml/2006/main">
              <a:graphicData uri="http://schemas.openxmlformats.org/drawingml/2006/chart">
                <c:chart xmlns:c="http://schemas.openxmlformats.org/drawingml/2006/chart" xmlns:r="http://schemas.openxmlformats.org/officeDocument/2006/relationships" r:id="rId303"/>
              </a:graphicData>
            </a:graphic>
          </wp:inline>
        </w:drawing>
      </w:r>
    </w:p>
    <w:p w14:paraId="074AC732" w14:textId="386B08B7" w:rsidR="00F7009D" w:rsidRPr="00545C1B" w:rsidRDefault="009D6872" w:rsidP="00F7009D">
      <w:pPr>
        <w:pStyle w:val="DiagramFotnot"/>
        <w:rPr>
          <w:rStyle w:val="TabellFotnotChar"/>
        </w:rPr>
      </w:pPr>
      <w:r>
        <w:rPr>
          <w:rStyle w:val="TabellFotnotChar"/>
        </w:rPr>
        <w:t>Anm.:</w:t>
      </w:r>
      <w:r w:rsidRPr="006C2123">
        <w:rPr>
          <w:rStyle w:val="TabellFotnotChar"/>
        </w:rPr>
        <w:t xml:space="preserve"> Avser utgifter på anslagen 1:2 Bidrag till arbetslöshetsersättning och aktivitets</w:t>
      </w:r>
      <w:r w:rsidRPr="006C2123">
        <w:rPr>
          <w:rStyle w:val="TabellFotnotChar"/>
        </w:rPr>
        <w:softHyphen/>
        <w:t>stöd och 1:3 Kostnader för arbetsmarknadspolitiska program och insat</w:t>
      </w:r>
      <w:r w:rsidRPr="006C2123">
        <w:rPr>
          <w:rStyle w:val="TabellFotnotChar"/>
        </w:rPr>
        <w:softHyphen/>
        <w:t xml:space="preserve">ser under utgiftsområde 14 Arbetsmarknad och arbetsliv. </w:t>
      </w:r>
      <w:r w:rsidRPr="00545C1B">
        <w:rPr>
          <w:rStyle w:val="TabellFotnotChar"/>
        </w:rPr>
        <w:t>Utfall 2013 och beräknade utgifter/volymer 2014</w:t>
      </w:r>
      <w:r w:rsidRPr="00545C1B">
        <w:rPr>
          <w:rStyle w:val="TabellFotnotChar"/>
        </w:rPr>
        <w:softHyphen/>
        <w:t>–2018.</w:t>
      </w:r>
    </w:p>
    <w:p w14:paraId="7E0ACC14" w14:textId="0DD6EEAD" w:rsidR="00F7009D" w:rsidRDefault="009D6872" w:rsidP="00F7009D">
      <w:pPr>
        <w:pStyle w:val="DiagramFotnot"/>
      </w:pPr>
      <w:r w:rsidRPr="00F55CBC">
        <w:t>Källa: Egna beräkningar</w:t>
      </w:r>
      <w:r>
        <w:t>.</w:t>
      </w:r>
    </w:p>
    <w:p w14:paraId="1CF38320" w14:textId="77777777" w:rsidR="00F7009D" w:rsidRDefault="00F7009D" w:rsidP="00F7009D">
      <w:pPr>
        <w:pStyle w:val="Brdtext"/>
      </w:pPr>
    </w:p>
    <w:p w14:paraId="410DA255" w14:textId="6C690D2A" w:rsidR="00F7009D" w:rsidRDefault="00F7009D" w:rsidP="00F7009D">
      <w:pPr>
        <w:pStyle w:val="Brdtextmedindrag"/>
      </w:pPr>
    </w:p>
    <w:p w14:paraId="2F8DC270" w14:textId="77777777" w:rsidR="00F7009D" w:rsidRDefault="00F7009D" w:rsidP="00F7009D">
      <w:pPr>
        <w:pStyle w:val="Brdtextmedindrag"/>
      </w:pPr>
    </w:p>
    <w:p w14:paraId="0878DD2A" w14:textId="77777777" w:rsidR="00F7009D" w:rsidRDefault="00F7009D" w:rsidP="00F7009D">
      <w:pPr>
        <w:pStyle w:val="Brdtextmedindrag"/>
      </w:pPr>
    </w:p>
    <w:p w14:paraId="7EAEA781" w14:textId="77777777" w:rsidR="00F7009D" w:rsidRPr="00AD6C41" w:rsidRDefault="00F7009D" w:rsidP="00F7009D">
      <w:pPr>
        <w:pStyle w:val="Brdtextmedindrag"/>
      </w:pPr>
    </w:p>
    <w:p w14:paraId="24228D6D" w14:textId="77777777" w:rsidR="00F7009D" w:rsidRDefault="00F7009D" w:rsidP="00F7009D">
      <w:pPr>
        <w:spacing w:line="160" w:lineRule="exact"/>
        <w:rPr>
          <w:rStyle w:val="TabellFotnotChar"/>
          <w:rFonts w:eastAsiaTheme="minorHAnsi"/>
        </w:rPr>
      </w:pPr>
    </w:p>
    <w:p w14:paraId="61657FD5" w14:textId="359F7585" w:rsidR="00F7009D" w:rsidRDefault="00F7009D" w:rsidP="00F7009D">
      <w:pPr>
        <w:spacing w:line="160" w:lineRule="exact"/>
        <w:rPr>
          <w:rStyle w:val="TabellFotnotChar"/>
          <w:rFonts w:eastAsiaTheme="minorHAnsi"/>
        </w:rPr>
      </w:pPr>
    </w:p>
    <w:p w14:paraId="6C7373FB" w14:textId="0D6D15F6" w:rsidR="00F7009D" w:rsidRDefault="00F7009D" w:rsidP="00F7009D">
      <w:pPr>
        <w:spacing w:line="160" w:lineRule="exact"/>
        <w:rPr>
          <w:rStyle w:val="TabellFotnotChar"/>
          <w:rFonts w:eastAsiaTheme="minorHAnsi"/>
        </w:rPr>
      </w:pPr>
    </w:p>
    <w:p w14:paraId="6C8B433D" w14:textId="77777777" w:rsidR="00F7009D" w:rsidRDefault="00F7009D" w:rsidP="00F7009D">
      <w:pPr>
        <w:spacing w:line="160" w:lineRule="exact"/>
        <w:rPr>
          <w:rStyle w:val="TabellFotnotChar"/>
          <w:rFonts w:eastAsiaTheme="minorHAnsi"/>
        </w:rPr>
      </w:pPr>
    </w:p>
    <w:p w14:paraId="0E4ACAB8" w14:textId="77777777" w:rsidR="00F7009D" w:rsidRDefault="00F7009D" w:rsidP="00F7009D">
      <w:pPr>
        <w:spacing w:line="160" w:lineRule="exact"/>
        <w:rPr>
          <w:rStyle w:val="TabellFotnotChar"/>
          <w:rFonts w:eastAsiaTheme="minorHAnsi"/>
        </w:rPr>
        <w:sectPr w:rsidR="00F7009D" w:rsidSect="00F7009D">
          <w:headerReference w:type="even" r:id="rId304"/>
          <w:headerReference w:type="default" r:id="rId305"/>
          <w:footerReference w:type="even" r:id="rId306"/>
          <w:footerReference w:type="default" r:id="rId307"/>
          <w:footerReference w:type="first" r:id="rId308"/>
          <w:type w:val="continuous"/>
          <w:pgSz w:w="11907" w:h="16840" w:code="9"/>
          <w:pgMar w:top="1304" w:right="1871" w:bottom="1531" w:left="1021" w:header="567" w:footer="1077" w:gutter="0"/>
          <w:cols w:num="2" w:space="340"/>
          <w:docGrid w:linePitch="299"/>
        </w:sectPr>
      </w:pPr>
    </w:p>
    <w:p w14:paraId="06DB1DA6" w14:textId="77777777" w:rsidR="00F7009D" w:rsidRDefault="00F7009D" w:rsidP="00F7009D">
      <w:pPr>
        <w:spacing w:line="160" w:lineRule="exact"/>
        <w:rPr>
          <w:rStyle w:val="TabellFotnotChar"/>
          <w:rFonts w:eastAsiaTheme="minorHAnsi"/>
        </w:rPr>
        <w:sectPr w:rsidR="00F7009D" w:rsidSect="00F7009D">
          <w:headerReference w:type="even" r:id="rId309"/>
          <w:headerReference w:type="default" r:id="rId310"/>
          <w:footerReference w:type="even" r:id="rId311"/>
          <w:footerReference w:type="default" r:id="rId312"/>
          <w:footerReference w:type="first" r:id="rId313"/>
          <w:type w:val="continuous"/>
          <w:pgSz w:w="11907" w:h="16840" w:code="9"/>
          <w:pgMar w:top="1304" w:right="1871" w:bottom="1531" w:left="1021" w:header="567" w:footer="1077" w:gutter="0"/>
          <w:cols w:num="2" w:space="340"/>
          <w:docGrid w:linePitch="299"/>
        </w:sectPr>
      </w:pPr>
    </w:p>
    <w:p w14:paraId="6DF7EB0B" w14:textId="77777777" w:rsidR="00F7009D" w:rsidRDefault="009D6872" w:rsidP="00F7009D">
      <w:pPr>
        <w:pStyle w:val="TabellRubrik"/>
      </w:pPr>
      <w:bookmarkStart w:id="372" w:name="_Ref383342219"/>
      <w:bookmarkStart w:id="373" w:name="_Toc384401671"/>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6</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5</w:t>
      </w:r>
      <w:r w:rsidR="0009067D">
        <w:rPr>
          <w:noProof/>
        </w:rPr>
        <w:fldChar w:fldCharType="end"/>
      </w:r>
      <w:bookmarkEnd w:id="372"/>
      <w:r>
        <w:t xml:space="preserve"> Helårsekvivalenter i vissa ersättningssystem</w:t>
      </w:r>
      <w:bookmarkEnd w:id="373"/>
    </w:p>
    <w:p w14:paraId="5B00F10B" w14:textId="77777777" w:rsidR="00F7009D" w:rsidRPr="005A70EB" w:rsidRDefault="009D6872" w:rsidP="00F7009D">
      <w:pPr>
        <w:pStyle w:val="TabellUnderrubrik"/>
      </w:pPr>
      <w:r w:rsidRPr="005A70EB">
        <w:t>Tusental</w:t>
      </w:r>
    </w:p>
    <w:tbl>
      <w:tblPr>
        <w:tblW w:w="4987" w:type="pct"/>
        <w:tblCellMar>
          <w:left w:w="57" w:type="dxa"/>
          <w:right w:w="57" w:type="dxa"/>
        </w:tblCellMar>
        <w:tblLook w:val="0000" w:firstRow="0" w:lastRow="0" w:firstColumn="0" w:lastColumn="0" w:noHBand="0" w:noVBand="0"/>
      </w:tblPr>
      <w:tblGrid>
        <w:gridCol w:w="2210"/>
        <w:gridCol w:w="531"/>
        <w:gridCol w:w="531"/>
        <w:gridCol w:w="531"/>
        <w:gridCol w:w="534"/>
        <w:gridCol w:w="532"/>
        <w:gridCol w:w="532"/>
        <w:gridCol w:w="532"/>
        <w:gridCol w:w="532"/>
        <w:gridCol w:w="532"/>
        <w:gridCol w:w="532"/>
        <w:gridCol w:w="532"/>
        <w:gridCol w:w="532"/>
        <w:gridCol w:w="512"/>
      </w:tblGrid>
      <w:tr w:rsidR="00F7009D" w:rsidRPr="005A70EB" w14:paraId="6C47E2FC" w14:textId="77777777" w:rsidTr="00F7009D">
        <w:tc>
          <w:tcPr>
            <w:tcW w:w="1214" w:type="pct"/>
            <w:tcBorders>
              <w:bottom w:val="single" w:sz="18" w:space="0" w:color="auto"/>
            </w:tcBorders>
            <w:shd w:val="clear" w:color="auto" w:fill="auto"/>
          </w:tcPr>
          <w:p w14:paraId="4E2C09FD" w14:textId="77777777" w:rsidR="00F7009D" w:rsidRPr="005A70EB" w:rsidRDefault="00F7009D" w:rsidP="00F7009D">
            <w:pPr>
              <w:pStyle w:val="TabellHuvud"/>
            </w:pPr>
          </w:p>
        </w:tc>
        <w:tc>
          <w:tcPr>
            <w:tcW w:w="292" w:type="pct"/>
            <w:tcBorders>
              <w:bottom w:val="single" w:sz="18" w:space="0" w:color="auto"/>
            </w:tcBorders>
            <w:shd w:val="clear" w:color="auto" w:fill="auto"/>
          </w:tcPr>
          <w:p w14:paraId="0A880455" w14:textId="77777777" w:rsidR="00F7009D" w:rsidRPr="005A70EB" w:rsidRDefault="009D6872" w:rsidP="00F7009D">
            <w:pPr>
              <w:pStyle w:val="TabellHuvud"/>
            </w:pPr>
            <w:r w:rsidRPr="005A70EB">
              <w:t>2006</w:t>
            </w:r>
          </w:p>
        </w:tc>
        <w:tc>
          <w:tcPr>
            <w:tcW w:w="292" w:type="pct"/>
            <w:tcBorders>
              <w:bottom w:val="single" w:sz="18" w:space="0" w:color="auto"/>
            </w:tcBorders>
            <w:shd w:val="clear" w:color="auto" w:fill="auto"/>
          </w:tcPr>
          <w:p w14:paraId="1F1AE70E" w14:textId="77777777" w:rsidR="00F7009D" w:rsidRPr="005A70EB" w:rsidRDefault="009D6872" w:rsidP="00F7009D">
            <w:pPr>
              <w:pStyle w:val="TabellHuvud"/>
            </w:pPr>
            <w:r w:rsidRPr="005A70EB">
              <w:t>2007</w:t>
            </w:r>
          </w:p>
        </w:tc>
        <w:tc>
          <w:tcPr>
            <w:tcW w:w="292" w:type="pct"/>
            <w:tcBorders>
              <w:bottom w:val="single" w:sz="18" w:space="0" w:color="auto"/>
            </w:tcBorders>
            <w:shd w:val="clear" w:color="auto" w:fill="auto"/>
          </w:tcPr>
          <w:p w14:paraId="661EC413" w14:textId="77777777" w:rsidR="00F7009D" w:rsidRPr="005A70EB" w:rsidRDefault="009D6872" w:rsidP="00F7009D">
            <w:pPr>
              <w:pStyle w:val="TabellHuvud"/>
            </w:pPr>
            <w:r w:rsidRPr="005A70EB">
              <w:t>2008</w:t>
            </w:r>
          </w:p>
        </w:tc>
        <w:tc>
          <w:tcPr>
            <w:tcW w:w="293" w:type="pct"/>
            <w:tcBorders>
              <w:bottom w:val="single" w:sz="18" w:space="0" w:color="auto"/>
            </w:tcBorders>
            <w:shd w:val="clear" w:color="auto" w:fill="auto"/>
          </w:tcPr>
          <w:p w14:paraId="4554EB63" w14:textId="77777777" w:rsidR="00F7009D" w:rsidRPr="005A70EB" w:rsidRDefault="009D6872" w:rsidP="00F7009D">
            <w:pPr>
              <w:pStyle w:val="TabellHuvud"/>
            </w:pPr>
            <w:r w:rsidRPr="005A70EB">
              <w:t>2009</w:t>
            </w:r>
          </w:p>
        </w:tc>
        <w:tc>
          <w:tcPr>
            <w:tcW w:w="292" w:type="pct"/>
            <w:tcBorders>
              <w:bottom w:val="single" w:sz="18" w:space="0" w:color="auto"/>
            </w:tcBorders>
            <w:shd w:val="clear" w:color="auto" w:fill="auto"/>
          </w:tcPr>
          <w:p w14:paraId="65D710AD" w14:textId="77777777" w:rsidR="00F7009D" w:rsidRPr="005A70EB" w:rsidRDefault="009D6872" w:rsidP="00F7009D">
            <w:pPr>
              <w:pStyle w:val="TabellHuvud"/>
            </w:pPr>
            <w:r w:rsidRPr="005A70EB">
              <w:t>2010</w:t>
            </w:r>
          </w:p>
        </w:tc>
        <w:tc>
          <w:tcPr>
            <w:tcW w:w="292" w:type="pct"/>
            <w:tcBorders>
              <w:bottom w:val="single" w:sz="18" w:space="0" w:color="auto"/>
            </w:tcBorders>
            <w:shd w:val="clear" w:color="auto" w:fill="auto"/>
          </w:tcPr>
          <w:p w14:paraId="06A7A347" w14:textId="77777777" w:rsidR="00F7009D" w:rsidRPr="005A70EB" w:rsidRDefault="009D6872" w:rsidP="00F7009D">
            <w:pPr>
              <w:pStyle w:val="TabellHuvud"/>
            </w:pPr>
            <w:r w:rsidRPr="005A70EB">
              <w:t>2011</w:t>
            </w:r>
          </w:p>
        </w:tc>
        <w:tc>
          <w:tcPr>
            <w:tcW w:w="292" w:type="pct"/>
            <w:tcBorders>
              <w:bottom w:val="single" w:sz="18" w:space="0" w:color="auto"/>
            </w:tcBorders>
            <w:shd w:val="clear" w:color="auto" w:fill="auto"/>
          </w:tcPr>
          <w:p w14:paraId="682F99E1" w14:textId="77777777" w:rsidR="00F7009D" w:rsidRPr="005A70EB" w:rsidRDefault="009D6872" w:rsidP="00F7009D">
            <w:pPr>
              <w:pStyle w:val="TabellHuvud"/>
            </w:pPr>
            <w:r w:rsidRPr="005A70EB">
              <w:t>2012</w:t>
            </w:r>
          </w:p>
        </w:tc>
        <w:tc>
          <w:tcPr>
            <w:tcW w:w="292" w:type="pct"/>
            <w:tcBorders>
              <w:bottom w:val="single" w:sz="18" w:space="0" w:color="auto"/>
            </w:tcBorders>
          </w:tcPr>
          <w:p w14:paraId="052F4AB2" w14:textId="77777777" w:rsidR="00F7009D" w:rsidRPr="005A70EB" w:rsidRDefault="009D6872" w:rsidP="00F7009D">
            <w:pPr>
              <w:pStyle w:val="TabellHuvud"/>
            </w:pPr>
            <w:r w:rsidRPr="005A70EB">
              <w:t>2013</w:t>
            </w:r>
          </w:p>
        </w:tc>
        <w:tc>
          <w:tcPr>
            <w:tcW w:w="292" w:type="pct"/>
            <w:tcBorders>
              <w:bottom w:val="single" w:sz="18" w:space="0" w:color="auto"/>
            </w:tcBorders>
          </w:tcPr>
          <w:p w14:paraId="02514F1B" w14:textId="77777777" w:rsidR="00F7009D" w:rsidRPr="005A70EB" w:rsidRDefault="009D6872" w:rsidP="00F7009D">
            <w:pPr>
              <w:pStyle w:val="TabellHuvud"/>
            </w:pPr>
            <w:r w:rsidRPr="005A70EB">
              <w:t>2014</w:t>
            </w:r>
          </w:p>
        </w:tc>
        <w:tc>
          <w:tcPr>
            <w:tcW w:w="292" w:type="pct"/>
            <w:tcBorders>
              <w:bottom w:val="single" w:sz="18" w:space="0" w:color="auto"/>
            </w:tcBorders>
          </w:tcPr>
          <w:p w14:paraId="04547A61" w14:textId="77777777" w:rsidR="00F7009D" w:rsidRPr="005A70EB" w:rsidRDefault="009D6872" w:rsidP="00F7009D">
            <w:pPr>
              <w:pStyle w:val="TabellHuvud"/>
            </w:pPr>
            <w:r w:rsidRPr="005A70EB">
              <w:t>2015</w:t>
            </w:r>
          </w:p>
        </w:tc>
        <w:tc>
          <w:tcPr>
            <w:tcW w:w="292" w:type="pct"/>
            <w:tcBorders>
              <w:bottom w:val="single" w:sz="18" w:space="0" w:color="auto"/>
            </w:tcBorders>
          </w:tcPr>
          <w:p w14:paraId="37E79E3A" w14:textId="77777777" w:rsidR="00F7009D" w:rsidRPr="005A70EB" w:rsidRDefault="009D6872" w:rsidP="00F7009D">
            <w:pPr>
              <w:pStyle w:val="TabellHuvud"/>
            </w:pPr>
            <w:r w:rsidRPr="005A70EB">
              <w:t>2016</w:t>
            </w:r>
          </w:p>
        </w:tc>
        <w:tc>
          <w:tcPr>
            <w:tcW w:w="292" w:type="pct"/>
            <w:tcBorders>
              <w:bottom w:val="single" w:sz="18" w:space="0" w:color="auto"/>
            </w:tcBorders>
          </w:tcPr>
          <w:p w14:paraId="4BADF061" w14:textId="77777777" w:rsidR="00F7009D" w:rsidRPr="005A70EB" w:rsidRDefault="009D6872" w:rsidP="00F7009D">
            <w:pPr>
              <w:pStyle w:val="TabellHuvud"/>
            </w:pPr>
            <w:r w:rsidRPr="005A70EB">
              <w:t>2017</w:t>
            </w:r>
          </w:p>
        </w:tc>
        <w:tc>
          <w:tcPr>
            <w:tcW w:w="281" w:type="pct"/>
            <w:tcBorders>
              <w:bottom w:val="single" w:sz="18" w:space="0" w:color="auto"/>
            </w:tcBorders>
          </w:tcPr>
          <w:p w14:paraId="6AEB9F37" w14:textId="77777777" w:rsidR="00F7009D" w:rsidRPr="005A70EB" w:rsidRDefault="009D6872" w:rsidP="00F7009D">
            <w:pPr>
              <w:pStyle w:val="TabellHuvud"/>
            </w:pPr>
            <w:r w:rsidRPr="005A70EB">
              <w:t>2018</w:t>
            </w:r>
          </w:p>
        </w:tc>
      </w:tr>
      <w:tr w:rsidR="00F7009D" w:rsidRPr="005A70EB" w14:paraId="12A607A2" w14:textId="77777777" w:rsidTr="00F7009D">
        <w:tc>
          <w:tcPr>
            <w:tcW w:w="1214" w:type="pct"/>
            <w:tcBorders>
              <w:top w:val="single" w:sz="18" w:space="0" w:color="auto"/>
              <w:bottom w:val="single" w:sz="6" w:space="0" w:color="auto"/>
            </w:tcBorders>
            <w:shd w:val="clear" w:color="auto" w:fill="auto"/>
          </w:tcPr>
          <w:p w14:paraId="1CDBCDDE" w14:textId="77777777" w:rsidR="00F7009D" w:rsidRPr="005A70EB" w:rsidRDefault="009D6872" w:rsidP="00F7009D">
            <w:pPr>
              <w:pStyle w:val="TabellRader"/>
              <w:jc w:val="left"/>
            </w:pPr>
            <w:r w:rsidRPr="005A70EB">
              <w:t>Sjuk- och rehabiliteringspenning</w:t>
            </w:r>
            <w:r w:rsidRPr="005A70EB">
              <w:rPr>
                <w:vertAlign w:val="superscript"/>
              </w:rPr>
              <w:t>1</w:t>
            </w:r>
          </w:p>
        </w:tc>
        <w:tc>
          <w:tcPr>
            <w:tcW w:w="292" w:type="pct"/>
            <w:tcBorders>
              <w:top w:val="single" w:sz="18" w:space="0" w:color="auto"/>
              <w:bottom w:val="single" w:sz="6" w:space="0" w:color="auto"/>
            </w:tcBorders>
            <w:shd w:val="clear" w:color="auto" w:fill="auto"/>
          </w:tcPr>
          <w:p w14:paraId="37757BEA" w14:textId="77777777" w:rsidR="00F7009D" w:rsidRPr="005A70EB" w:rsidRDefault="009D6872" w:rsidP="00F7009D">
            <w:pPr>
              <w:pStyle w:val="TabellRader"/>
            </w:pPr>
            <w:r w:rsidRPr="005A70EB">
              <w:t>217</w:t>
            </w:r>
          </w:p>
        </w:tc>
        <w:tc>
          <w:tcPr>
            <w:tcW w:w="292" w:type="pct"/>
            <w:tcBorders>
              <w:top w:val="single" w:sz="18" w:space="0" w:color="auto"/>
              <w:bottom w:val="single" w:sz="6" w:space="0" w:color="auto"/>
            </w:tcBorders>
            <w:shd w:val="clear" w:color="auto" w:fill="auto"/>
          </w:tcPr>
          <w:p w14:paraId="311F97AD" w14:textId="77777777" w:rsidR="00F7009D" w:rsidRPr="005A70EB" w:rsidRDefault="009D6872" w:rsidP="00F7009D">
            <w:pPr>
              <w:pStyle w:val="TabellRader"/>
            </w:pPr>
            <w:r w:rsidRPr="005A70EB">
              <w:t>196</w:t>
            </w:r>
          </w:p>
        </w:tc>
        <w:tc>
          <w:tcPr>
            <w:tcW w:w="292" w:type="pct"/>
            <w:tcBorders>
              <w:top w:val="single" w:sz="18" w:space="0" w:color="auto"/>
              <w:bottom w:val="single" w:sz="6" w:space="0" w:color="auto"/>
            </w:tcBorders>
            <w:shd w:val="clear" w:color="auto" w:fill="auto"/>
          </w:tcPr>
          <w:p w14:paraId="240A8F42" w14:textId="77777777" w:rsidR="00F7009D" w:rsidRPr="005A70EB" w:rsidRDefault="009D6872" w:rsidP="00F7009D">
            <w:pPr>
              <w:pStyle w:val="TabellRader"/>
            </w:pPr>
            <w:r w:rsidRPr="005A70EB">
              <w:t>170</w:t>
            </w:r>
          </w:p>
        </w:tc>
        <w:tc>
          <w:tcPr>
            <w:tcW w:w="293" w:type="pct"/>
            <w:tcBorders>
              <w:top w:val="single" w:sz="18" w:space="0" w:color="auto"/>
              <w:bottom w:val="single" w:sz="6" w:space="0" w:color="auto"/>
            </w:tcBorders>
            <w:shd w:val="clear" w:color="auto" w:fill="auto"/>
          </w:tcPr>
          <w:p w14:paraId="44268E6C" w14:textId="77777777" w:rsidR="00F7009D" w:rsidRPr="005A70EB" w:rsidRDefault="009D6872" w:rsidP="00F7009D">
            <w:pPr>
              <w:pStyle w:val="TabellRader"/>
            </w:pPr>
            <w:r w:rsidRPr="005A70EB">
              <w:t>147</w:t>
            </w:r>
          </w:p>
        </w:tc>
        <w:tc>
          <w:tcPr>
            <w:tcW w:w="292" w:type="pct"/>
            <w:tcBorders>
              <w:top w:val="single" w:sz="18" w:space="0" w:color="auto"/>
              <w:bottom w:val="single" w:sz="6" w:space="0" w:color="auto"/>
            </w:tcBorders>
            <w:shd w:val="clear" w:color="auto" w:fill="auto"/>
          </w:tcPr>
          <w:p w14:paraId="1632AEF6" w14:textId="77777777" w:rsidR="00F7009D" w:rsidRPr="005A70EB" w:rsidRDefault="009D6872" w:rsidP="00F7009D">
            <w:pPr>
              <w:pStyle w:val="TabellRader"/>
            </w:pPr>
            <w:r w:rsidRPr="005A70EB">
              <w:t>131</w:t>
            </w:r>
          </w:p>
        </w:tc>
        <w:tc>
          <w:tcPr>
            <w:tcW w:w="292" w:type="pct"/>
            <w:tcBorders>
              <w:top w:val="single" w:sz="18" w:space="0" w:color="auto"/>
              <w:bottom w:val="single" w:sz="6" w:space="0" w:color="auto"/>
            </w:tcBorders>
            <w:shd w:val="clear" w:color="auto" w:fill="auto"/>
          </w:tcPr>
          <w:p w14:paraId="316ED229" w14:textId="77777777" w:rsidR="00F7009D" w:rsidRPr="005A70EB" w:rsidRDefault="009D6872" w:rsidP="00F7009D">
            <w:pPr>
              <w:pStyle w:val="TabellRader"/>
            </w:pPr>
            <w:r w:rsidRPr="005A70EB">
              <w:t>150</w:t>
            </w:r>
          </w:p>
        </w:tc>
        <w:tc>
          <w:tcPr>
            <w:tcW w:w="292" w:type="pct"/>
            <w:tcBorders>
              <w:top w:val="single" w:sz="18" w:space="0" w:color="auto"/>
              <w:bottom w:val="single" w:sz="6" w:space="0" w:color="auto"/>
            </w:tcBorders>
            <w:shd w:val="clear" w:color="auto" w:fill="auto"/>
          </w:tcPr>
          <w:p w14:paraId="03812A9E" w14:textId="77777777" w:rsidR="00F7009D" w:rsidRPr="005A70EB" w:rsidRDefault="009D6872" w:rsidP="00F7009D">
            <w:pPr>
              <w:pStyle w:val="TabellRader"/>
            </w:pPr>
            <w:r w:rsidRPr="005A70EB">
              <w:t>169</w:t>
            </w:r>
          </w:p>
        </w:tc>
        <w:tc>
          <w:tcPr>
            <w:tcW w:w="292" w:type="pct"/>
            <w:tcBorders>
              <w:top w:val="single" w:sz="18" w:space="0" w:color="auto"/>
              <w:bottom w:val="single" w:sz="6" w:space="0" w:color="auto"/>
            </w:tcBorders>
          </w:tcPr>
          <w:p w14:paraId="0D4C99F6" w14:textId="77777777" w:rsidR="00F7009D" w:rsidRPr="005A70EB" w:rsidRDefault="009D6872" w:rsidP="00F7009D">
            <w:pPr>
              <w:pStyle w:val="TabellRader"/>
            </w:pPr>
            <w:r w:rsidRPr="005A70EB">
              <w:t>183</w:t>
            </w:r>
          </w:p>
        </w:tc>
        <w:tc>
          <w:tcPr>
            <w:tcW w:w="292" w:type="pct"/>
            <w:tcBorders>
              <w:top w:val="single" w:sz="18" w:space="0" w:color="auto"/>
              <w:bottom w:val="single" w:sz="6" w:space="0" w:color="auto"/>
            </w:tcBorders>
          </w:tcPr>
          <w:p w14:paraId="4EBB2C70" w14:textId="77777777" w:rsidR="00F7009D" w:rsidRPr="005A70EB" w:rsidRDefault="009D6872" w:rsidP="00F7009D">
            <w:pPr>
              <w:pStyle w:val="TabellRader"/>
            </w:pPr>
            <w:r w:rsidRPr="005A70EB">
              <w:t>195</w:t>
            </w:r>
          </w:p>
        </w:tc>
        <w:tc>
          <w:tcPr>
            <w:tcW w:w="292" w:type="pct"/>
            <w:tcBorders>
              <w:top w:val="single" w:sz="18" w:space="0" w:color="auto"/>
              <w:bottom w:val="single" w:sz="6" w:space="0" w:color="auto"/>
            </w:tcBorders>
          </w:tcPr>
          <w:p w14:paraId="7DA495C2" w14:textId="77777777" w:rsidR="00F7009D" w:rsidRPr="005A70EB" w:rsidRDefault="009D6872" w:rsidP="00F7009D">
            <w:pPr>
              <w:pStyle w:val="TabellRader"/>
            </w:pPr>
            <w:r w:rsidRPr="005A70EB">
              <w:t>202</w:t>
            </w:r>
          </w:p>
        </w:tc>
        <w:tc>
          <w:tcPr>
            <w:tcW w:w="292" w:type="pct"/>
            <w:tcBorders>
              <w:top w:val="single" w:sz="18" w:space="0" w:color="auto"/>
              <w:bottom w:val="single" w:sz="6" w:space="0" w:color="auto"/>
            </w:tcBorders>
          </w:tcPr>
          <w:p w14:paraId="2E1221D9" w14:textId="77777777" w:rsidR="00F7009D" w:rsidRPr="005A70EB" w:rsidRDefault="009D6872" w:rsidP="00F7009D">
            <w:pPr>
              <w:pStyle w:val="TabellRader"/>
            </w:pPr>
            <w:r w:rsidRPr="005A70EB">
              <w:t>205</w:t>
            </w:r>
          </w:p>
        </w:tc>
        <w:tc>
          <w:tcPr>
            <w:tcW w:w="292" w:type="pct"/>
            <w:tcBorders>
              <w:top w:val="single" w:sz="18" w:space="0" w:color="auto"/>
              <w:bottom w:val="single" w:sz="6" w:space="0" w:color="auto"/>
            </w:tcBorders>
          </w:tcPr>
          <w:p w14:paraId="08A94ABE" w14:textId="77777777" w:rsidR="00F7009D" w:rsidRPr="005A70EB" w:rsidRDefault="009D6872" w:rsidP="00F7009D">
            <w:pPr>
              <w:pStyle w:val="TabellRader"/>
            </w:pPr>
            <w:r w:rsidRPr="005A70EB">
              <w:t>208</w:t>
            </w:r>
          </w:p>
        </w:tc>
        <w:tc>
          <w:tcPr>
            <w:tcW w:w="281" w:type="pct"/>
            <w:tcBorders>
              <w:top w:val="single" w:sz="18" w:space="0" w:color="auto"/>
              <w:bottom w:val="single" w:sz="6" w:space="0" w:color="auto"/>
            </w:tcBorders>
          </w:tcPr>
          <w:p w14:paraId="61A50462" w14:textId="77777777" w:rsidR="00F7009D" w:rsidRPr="005A70EB" w:rsidRDefault="009D6872" w:rsidP="00F7009D">
            <w:pPr>
              <w:pStyle w:val="TabellRader"/>
            </w:pPr>
            <w:r w:rsidRPr="005A70EB">
              <w:t>210</w:t>
            </w:r>
          </w:p>
        </w:tc>
      </w:tr>
      <w:tr w:rsidR="00F7009D" w:rsidRPr="005A70EB" w14:paraId="4DF063C1" w14:textId="77777777" w:rsidTr="00F7009D">
        <w:tc>
          <w:tcPr>
            <w:tcW w:w="1214" w:type="pct"/>
            <w:tcBorders>
              <w:top w:val="single" w:sz="6" w:space="0" w:color="auto"/>
              <w:bottom w:val="single" w:sz="6" w:space="0" w:color="auto"/>
            </w:tcBorders>
            <w:shd w:val="clear" w:color="auto" w:fill="auto"/>
          </w:tcPr>
          <w:p w14:paraId="067F9823" w14:textId="77777777" w:rsidR="00F7009D" w:rsidRPr="005A70EB" w:rsidRDefault="009D6872" w:rsidP="00F7009D">
            <w:pPr>
              <w:pStyle w:val="TabellRader"/>
              <w:jc w:val="left"/>
            </w:pPr>
            <w:r w:rsidRPr="005A70EB">
              <w:t>Sjuk- och aktivitetsersättning</w:t>
            </w:r>
          </w:p>
        </w:tc>
        <w:tc>
          <w:tcPr>
            <w:tcW w:w="292" w:type="pct"/>
            <w:tcBorders>
              <w:top w:val="single" w:sz="6" w:space="0" w:color="auto"/>
              <w:bottom w:val="single" w:sz="6" w:space="0" w:color="auto"/>
            </w:tcBorders>
            <w:shd w:val="clear" w:color="auto" w:fill="auto"/>
          </w:tcPr>
          <w:p w14:paraId="67FC38B9" w14:textId="77777777" w:rsidR="00F7009D" w:rsidRPr="005A70EB" w:rsidRDefault="009D6872" w:rsidP="00F7009D">
            <w:pPr>
              <w:pStyle w:val="TabellRader"/>
            </w:pPr>
            <w:r w:rsidRPr="005A70EB">
              <w:t>473</w:t>
            </w:r>
          </w:p>
        </w:tc>
        <w:tc>
          <w:tcPr>
            <w:tcW w:w="292" w:type="pct"/>
            <w:tcBorders>
              <w:top w:val="single" w:sz="6" w:space="0" w:color="auto"/>
              <w:bottom w:val="single" w:sz="6" w:space="0" w:color="auto"/>
            </w:tcBorders>
            <w:shd w:val="clear" w:color="auto" w:fill="auto"/>
          </w:tcPr>
          <w:p w14:paraId="52191262" w14:textId="77777777" w:rsidR="00F7009D" w:rsidRPr="005A70EB" w:rsidRDefault="009D6872" w:rsidP="00F7009D">
            <w:pPr>
              <w:pStyle w:val="TabellRader"/>
            </w:pPr>
            <w:r w:rsidRPr="005A70EB">
              <w:t>471</w:t>
            </w:r>
          </w:p>
        </w:tc>
        <w:tc>
          <w:tcPr>
            <w:tcW w:w="292" w:type="pct"/>
            <w:tcBorders>
              <w:top w:val="single" w:sz="6" w:space="0" w:color="auto"/>
              <w:bottom w:val="single" w:sz="6" w:space="0" w:color="auto"/>
            </w:tcBorders>
            <w:shd w:val="clear" w:color="auto" w:fill="auto"/>
          </w:tcPr>
          <w:p w14:paraId="26E31923" w14:textId="77777777" w:rsidR="00F7009D" w:rsidRPr="005A70EB" w:rsidRDefault="009D6872" w:rsidP="00F7009D">
            <w:pPr>
              <w:pStyle w:val="TabellRader"/>
            </w:pPr>
            <w:r w:rsidRPr="005A70EB">
              <w:t>458</w:t>
            </w:r>
          </w:p>
        </w:tc>
        <w:tc>
          <w:tcPr>
            <w:tcW w:w="293" w:type="pct"/>
            <w:tcBorders>
              <w:top w:val="single" w:sz="6" w:space="0" w:color="auto"/>
              <w:bottom w:val="single" w:sz="6" w:space="0" w:color="auto"/>
            </w:tcBorders>
            <w:shd w:val="clear" w:color="auto" w:fill="auto"/>
          </w:tcPr>
          <w:p w14:paraId="71481DE4" w14:textId="77777777" w:rsidR="00F7009D" w:rsidRPr="005A70EB" w:rsidRDefault="009D6872" w:rsidP="00F7009D">
            <w:pPr>
              <w:pStyle w:val="TabellRader"/>
            </w:pPr>
            <w:r w:rsidRPr="005A70EB">
              <w:t>435</w:t>
            </w:r>
          </w:p>
        </w:tc>
        <w:tc>
          <w:tcPr>
            <w:tcW w:w="292" w:type="pct"/>
            <w:tcBorders>
              <w:top w:val="single" w:sz="6" w:space="0" w:color="auto"/>
              <w:bottom w:val="single" w:sz="6" w:space="0" w:color="auto"/>
            </w:tcBorders>
            <w:shd w:val="clear" w:color="auto" w:fill="auto"/>
          </w:tcPr>
          <w:p w14:paraId="76AFAD49" w14:textId="77777777" w:rsidR="00F7009D" w:rsidRPr="005A70EB" w:rsidRDefault="009D6872" w:rsidP="00F7009D">
            <w:pPr>
              <w:pStyle w:val="TabellRader"/>
            </w:pPr>
            <w:r w:rsidRPr="005A70EB">
              <w:t>397</w:t>
            </w:r>
          </w:p>
        </w:tc>
        <w:tc>
          <w:tcPr>
            <w:tcW w:w="292" w:type="pct"/>
            <w:tcBorders>
              <w:top w:val="single" w:sz="6" w:space="0" w:color="auto"/>
              <w:bottom w:val="single" w:sz="6" w:space="0" w:color="auto"/>
            </w:tcBorders>
            <w:shd w:val="clear" w:color="auto" w:fill="auto"/>
          </w:tcPr>
          <w:p w14:paraId="4C97B44B" w14:textId="77777777" w:rsidR="00F7009D" w:rsidRPr="005A70EB" w:rsidRDefault="009D6872" w:rsidP="00F7009D">
            <w:pPr>
              <w:pStyle w:val="TabellRader"/>
            </w:pPr>
            <w:r w:rsidRPr="005A70EB">
              <w:t>354</w:t>
            </w:r>
          </w:p>
        </w:tc>
        <w:tc>
          <w:tcPr>
            <w:tcW w:w="292" w:type="pct"/>
            <w:tcBorders>
              <w:top w:val="single" w:sz="6" w:space="0" w:color="auto"/>
              <w:bottom w:val="single" w:sz="6" w:space="0" w:color="auto"/>
            </w:tcBorders>
            <w:shd w:val="clear" w:color="auto" w:fill="auto"/>
          </w:tcPr>
          <w:p w14:paraId="72EC74F0" w14:textId="77777777" w:rsidR="00F7009D" w:rsidRPr="005A70EB" w:rsidRDefault="009D6872" w:rsidP="00F7009D">
            <w:pPr>
              <w:pStyle w:val="TabellRader"/>
            </w:pPr>
            <w:r w:rsidRPr="005A70EB">
              <w:t>328</w:t>
            </w:r>
          </w:p>
        </w:tc>
        <w:tc>
          <w:tcPr>
            <w:tcW w:w="292" w:type="pct"/>
            <w:tcBorders>
              <w:top w:val="single" w:sz="6" w:space="0" w:color="auto"/>
              <w:bottom w:val="single" w:sz="6" w:space="0" w:color="auto"/>
            </w:tcBorders>
          </w:tcPr>
          <w:p w14:paraId="744F1744" w14:textId="77777777" w:rsidR="00F7009D" w:rsidRPr="005A70EB" w:rsidRDefault="009D6872" w:rsidP="00F7009D">
            <w:pPr>
              <w:pStyle w:val="TabellRader"/>
            </w:pPr>
            <w:r w:rsidRPr="005A70EB">
              <w:t>313</w:t>
            </w:r>
          </w:p>
        </w:tc>
        <w:tc>
          <w:tcPr>
            <w:tcW w:w="292" w:type="pct"/>
            <w:tcBorders>
              <w:top w:val="single" w:sz="6" w:space="0" w:color="auto"/>
              <w:bottom w:val="single" w:sz="6" w:space="0" w:color="auto"/>
            </w:tcBorders>
          </w:tcPr>
          <w:p w14:paraId="193C841E" w14:textId="77777777" w:rsidR="00F7009D" w:rsidRPr="005A70EB" w:rsidRDefault="009D6872" w:rsidP="00F7009D">
            <w:pPr>
              <w:pStyle w:val="TabellRader"/>
            </w:pPr>
            <w:r w:rsidRPr="005A70EB">
              <w:t>303</w:t>
            </w:r>
          </w:p>
        </w:tc>
        <w:tc>
          <w:tcPr>
            <w:tcW w:w="292" w:type="pct"/>
            <w:tcBorders>
              <w:top w:val="single" w:sz="6" w:space="0" w:color="auto"/>
              <w:bottom w:val="single" w:sz="6" w:space="0" w:color="auto"/>
            </w:tcBorders>
          </w:tcPr>
          <w:p w14:paraId="41A5227A" w14:textId="77777777" w:rsidR="00F7009D" w:rsidRPr="005A70EB" w:rsidRDefault="009D6872" w:rsidP="00F7009D">
            <w:pPr>
              <w:pStyle w:val="TabellRader"/>
            </w:pPr>
            <w:r w:rsidRPr="005A70EB">
              <w:t>294</w:t>
            </w:r>
          </w:p>
        </w:tc>
        <w:tc>
          <w:tcPr>
            <w:tcW w:w="292" w:type="pct"/>
            <w:tcBorders>
              <w:top w:val="single" w:sz="6" w:space="0" w:color="auto"/>
              <w:bottom w:val="single" w:sz="6" w:space="0" w:color="auto"/>
            </w:tcBorders>
          </w:tcPr>
          <w:p w14:paraId="77288945" w14:textId="77777777" w:rsidR="00F7009D" w:rsidRPr="005A70EB" w:rsidRDefault="009D6872" w:rsidP="00F7009D">
            <w:pPr>
              <w:pStyle w:val="TabellRader"/>
            </w:pPr>
            <w:r w:rsidRPr="005A70EB">
              <w:t>285</w:t>
            </w:r>
          </w:p>
        </w:tc>
        <w:tc>
          <w:tcPr>
            <w:tcW w:w="292" w:type="pct"/>
            <w:tcBorders>
              <w:top w:val="single" w:sz="6" w:space="0" w:color="auto"/>
              <w:bottom w:val="single" w:sz="6" w:space="0" w:color="auto"/>
            </w:tcBorders>
          </w:tcPr>
          <w:p w14:paraId="69270BEF" w14:textId="77777777" w:rsidR="00F7009D" w:rsidRPr="005A70EB" w:rsidRDefault="009D6872" w:rsidP="00F7009D">
            <w:pPr>
              <w:pStyle w:val="TabellRader"/>
            </w:pPr>
            <w:r w:rsidRPr="005A70EB">
              <w:t>277</w:t>
            </w:r>
          </w:p>
        </w:tc>
        <w:tc>
          <w:tcPr>
            <w:tcW w:w="281" w:type="pct"/>
            <w:tcBorders>
              <w:top w:val="single" w:sz="6" w:space="0" w:color="auto"/>
              <w:bottom w:val="single" w:sz="6" w:space="0" w:color="auto"/>
            </w:tcBorders>
          </w:tcPr>
          <w:p w14:paraId="1A01B102" w14:textId="77777777" w:rsidR="00F7009D" w:rsidRPr="005A70EB" w:rsidRDefault="009D6872" w:rsidP="00F7009D">
            <w:pPr>
              <w:pStyle w:val="TabellRader"/>
            </w:pPr>
            <w:r w:rsidRPr="005A70EB">
              <w:t>270</w:t>
            </w:r>
          </w:p>
        </w:tc>
      </w:tr>
      <w:tr w:rsidR="00F7009D" w:rsidRPr="005A70EB" w14:paraId="18EF07ED" w14:textId="77777777" w:rsidTr="00F7009D">
        <w:tc>
          <w:tcPr>
            <w:tcW w:w="1214" w:type="pct"/>
            <w:tcBorders>
              <w:top w:val="single" w:sz="6" w:space="0" w:color="auto"/>
              <w:bottom w:val="single" w:sz="6" w:space="0" w:color="auto"/>
            </w:tcBorders>
            <w:shd w:val="clear" w:color="auto" w:fill="auto"/>
          </w:tcPr>
          <w:p w14:paraId="1A2FCEA3" w14:textId="77777777" w:rsidR="00F7009D" w:rsidRPr="005A70EB" w:rsidRDefault="009D6872" w:rsidP="00F7009D">
            <w:pPr>
              <w:pStyle w:val="TabellRader"/>
              <w:jc w:val="left"/>
            </w:pPr>
            <w:r w:rsidRPr="005A70EB">
              <w:t>Arbetslöshetsersättning</w:t>
            </w:r>
          </w:p>
        </w:tc>
        <w:tc>
          <w:tcPr>
            <w:tcW w:w="292" w:type="pct"/>
            <w:tcBorders>
              <w:top w:val="single" w:sz="6" w:space="0" w:color="auto"/>
              <w:bottom w:val="single" w:sz="6" w:space="0" w:color="auto"/>
            </w:tcBorders>
            <w:shd w:val="clear" w:color="auto" w:fill="auto"/>
          </w:tcPr>
          <w:p w14:paraId="37170FCB" w14:textId="77777777" w:rsidR="00F7009D" w:rsidRPr="005A70EB" w:rsidRDefault="009D6872" w:rsidP="00F7009D">
            <w:pPr>
              <w:pStyle w:val="TabellRader"/>
            </w:pPr>
            <w:r w:rsidRPr="005A70EB">
              <w:t>178</w:t>
            </w:r>
          </w:p>
        </w:tc>
        <w:tc>
          <w:tcPr>
            <w:tcW w:w="292" w:type="pct"/>
            <w:tcBorders>
              <w:top w:val="single" w:sz="6" w:space="0" w:color="auto"/>
              <w:bottom w:val="single" w:sz="6" w:space="0" w:color="auto"/>
            </w:tcBorders>
            <w:shd w:val="clear" w:color="auto" w:fill="auto"/>
          </w:tcPr>
          <w:p w14:paraId="0AC5AAA7" w14:textId="77777777" w:rsidR="00F7009D" w:rsidRPr="005A70EB" w:rsidRDefault="009D6872" w:rsidP="00F7009D">
            <w:pPr>
              <w:pStyle w:val="TabellRader"/>
            </w:pPr>
            <w:r w:rsidRPr="005A70EB">
              <w:t>135</w:t>
            </w:r>
          </w:p>
        </w:tc>
        <w:tc>
          <w:tcPr>
            <w:tcW w:w="292" w:type="pct"/>
            <w:tcBorders>
              <w:top w:val="single" w:sz="6" w:space="0" w:color="auto"/>
              <w:bottom w:val="single" w:sz="6" w:space="0" w:color="auto"/>
            </w:tcBorders>
            <w:shd w:val="clear" w:color="auto" w:fill="auto"/>
          </w:tcPr>
          <w:p w14:paraId="5C307C38" w14:textId="77777777" w:rsidR="00F7009D" w:rsidRPr="005A70EB" w:rsidRDefault="009D6872" w:rsidP="00F7009D">
            <w:pPr>
              <w:pStyle w:val="TabellRader"/>
            </w:pPr>
            <w:r w:rsidRPr="005A70EB">
              <w:t>94</w:t>
            </w:r>
          </w:p>
        </w:tc>
        <w:tc>
          <w:tcPr>
            <w:tcW w:w="293" w:type="pct"/>
            <w:tcBorders>
              <w:top w:val="single" w:sz="6" w:space="0" w:color="auto"/>
              <w:bottom w:val="single" w:sz="6" w:space="0" w:color="auto"/>
            </w:tcBorders>
            <w:shd w:val="clear" w:color="auto" w:fill="auto"/>
          </w:tcPr>
          <w:p w14:paraId="4B1A48FC" w14:textId="77777777" w:rsidR="00F7009D" w:rsidRPr="005A70EB" w:rsidRDefault="009D6872" w:rsidP="00F7009D">
            <w:pPr>
              <w:pStyle w:val="TabellRader"/>
            </w:pPr>
            <w:r w:rsidRPr="005A70EB">
              <w:t>131</w:t>
            </w:r>
          </w:p>
        </w:tc>
        <w:tc>
          <w:tcPr>
            <w:tcW w:w="292" w:type="pct"/>
            <w:tcBorders>
              <w:top w:val="single" w:sz="6" w:space="0" w:color="auto"/>
              <w:bottom w:val="single" w:sz="6" w:space="0" w:color="auto"/>
            </w:tcBorders>
            <w:shd w:val="clear" w:color="auto" w:fill="auto"/>
          </w:tcPr>
          <w:p w14:paraId="4A6EC0D1" w14:textId="77777777" w:rsidR="00F7009D" w:rsidRPr="005A70EB" w:rsidRDefault="009D6872" w:rsidP="00F7009D">
            <w:pPr>
              <w:pStyle w:val="TabellRader"/>
            </w:pPr>
            <w:r w:rsidRPr="005A70EB">
              <w:t>117</w:t>
            </w:r>
          </w:p>
        </w:tc>
        <w:tc>
          <w:tcPr>
            <w:tcW w:w="292" w:type="pct"/>
            <w:tcBorders>
              <w:top w:val="single" w:sz="6" w:space="0" w:color="auto"/>
              <w:bottom w:val="single" w:sz="6" w:space="0" w:color="auto"/>
            </w:tcBorders>
            <w:shd w:val="clear" w:color="auto" w:fill="auto"/>
          </w:tcPr>
          <w:p w14:paraId="15E7E087" w14:textId="77777777" w:rsidR="00F7009D" w:rsidRPr="005A70EB" w:rsidRDefault="009D6872" w:rsidP="00F7009D">
            <w:pPr>
              <w:pStyle w:val="TabellRader"/>
            </w:pPr>
            <w:r w:rsidRPr="005A70EB">
              <w:t>88</w:t>
            </w:r>
          </w:p>
        </w:tc>
        <w:tc>
          <w:tcPr>
            <w:tcW w:w="292" w:type="pct"/>
            <w:tcBorders>
              <w:top w:val="single" w:sz="6" w:space="0" w:color="auto"/>
              <w:bottom w:val="single" w:sz="6" w:space="0" w:color="auto"/>
            </w:tcBorders>
            <w:shd w:val="clear" w:color="auto" w:fill="auto"/>
          </w:tcPr>
          <w:p w14:paraId="7B9D6345" w14:textId="77777777" w:rsidR="00F7009D" w:rsidRPr="005A70EB" w:rsidRDefault="009D6872" w:rsidP="00F7009D">
            <w:pPr>
              <w:pStyle w:val="TabellRader"/>
            </w:pPr>
            <w:r w:rsidRPr="005A70EB">
              <w:t>91</w:t>
            </w:r>
          </w:p>
        </w:tc>
        <w:tc>
          <w:tcPr>
            <w:tcW w:w="292" w:type="pct"/>
            <w:tcBorders>
              <w:top w:val="single" w:sz="6" w:space="0" w:color="auto"/>
              <w:bottom w:val="single" w:sz="6" w:space="0" w:color="auto"/>
            </w:tcBorders>
          </w:tcPr>
          <w:p w14:paraId="5FF6522A" w14:textId="77777777" w:rsidR="00F7009D" w:rsidRPr="005A70EB" w:rsidRDefault="009D6872" w:rsidP="00F7009D">
            <w:pPr>
              <w:pStyle w:val="TabellRader"/>
            </w:pPr>
            <w:r w:rsidRPr="005A70EB">
              <w:t>96</w:t>
            </w:r>
          </w:p>
        </w:tc>
        <w:tc>
          <w:tcPr>
            <w:tcW w:w="292" w:type="pct"/>
            <w:tcBorders>
              <w:top w:val="single" w:sz="6" w:space="0" w:color="auto"/>
              <w:bottom w:val="single" w:sz="6" w:space="0" w:color="auto"/>
            </w:tcBorders>
          </w:tcPr>
          <w:p w14:paraId="07BAF818" w14:textId="77777777" w:rsidR="00F7009D" w:rsidRPr="005A70EB" w:rsidRDefault="009D6872" w:rsidP="00F7009D">
            <w:pPr>
              <w:pStyle w:val="TabellRader"/>
            </w:pPr>
            <w:r w:rsidRPr="005A70EB">
              <w:t>95</w:t>
            </w:r>
          </w:p>
        </w:tc>
        <w:tc>
          <w:tcPr>
            <w:tcW w:w="292" w:type="pct"/>
            <w:tcBorders>
              <w:top w:val="single" w:sz="6" w:space="0" w:color="auto"/>
              <w:bottom w:val="single" w:sz="6" w:space="0" w:color="auto"/>
            </w:tcBorders>
          </w:tcPr>
          <w:p w14:paraId="2ACC543D" w14:textId="77777777" w:rsidR="00F7009D" w:rsidRPr="005A70EB" w:rsidRDefault="009D6872" w:rsidP="00F7009D">
            <w:pPr>
              <w:pStyle w:val="TabellRader"/>
            </w:pPr>
            <w:r w:rsidRPr="005A70EB">
              <w:t>87</w:t>
            </w:r>
          </w:p>
        </w:tc>
        <w:tc>
          <w:tcPr>
            <w:tcW w:w="292" w:type="pct"/>
            <w:tcBorders>
              <w:top w:val="single" w:sz="6" w:space="0" w:color="auto"/>
              <w:bottom w:val="single" w:sz="6" w:space="0" w:color="auto"/>
            </w:tcBorders>
          </w:tcPr>
          <w:p w14:paraId="7BC85F61" w14:textId="77777777" w:rsidR="00F7009D" w:rsidRPr="005A70EB" w:rsidRDefault="009D6872" w:rsidP="00F7009D">
            <w:pPr>
              <w:pStyle w:val="TabellRader"/>
            </w:pPr>
            <w:r w:rsidRPr="005A70EB">
              <w:t>77</w:t>
            </w:r>
          </w:p>
        </w:tc>
        <w:tc>
          <w:tcPr>
            <w:tcW w:w="292" w:type="pct"/>
            <w:tcBorders>
              <w:top w:val="single" w:sz="6" w:space="0" w:color="auto"/>
              <w:bottom w:val="single" w:sz="6" w:space="0" w:color="auto"/>
            </w:tcBorders>
          </w:tcPr>
          <w:p w14:paraId="5100076B" w14:textId="77777777" w:rsidR="00F7009D" w:rsidRPr="005A70EB" w:rsidRDefault="009D6872" w:rsidP="00F7009D">
            <w:pPr>
              <w:pStyle w:val="TabellRader"/>
            </w:pPr>
            <w:r w:rsidRPr="005A70EB">
              <w:t>73</w:t>
            </w:r>
          </w:p>
        </w:tc>
        <w:tc>
          <w:tcPr>
            <w:tcW w:w="281" w:type="pct"/>
            <w:tcBorders>
              <w:top w:val="single" w:sz="6" w:space="0" w:color="auto"/>
              <w:bottom w:val="single" w:sz="6" w:space="0" w:color="auto"/>
            </w:tcBorders>
          </w:tcPr>
          <w:p w14:paraId="09298564" w14:textId="77777777" w:rsidR="00F7009D" w:rsidRPr="005A70EB" w:rsidRDefault="009D6872" w:rsidP="00F7009D">
            <w:pPr>
              <w:pStyle w:val="TabellRader"/>
            </w:pPr>
            <w:r w:rsidRPr="005A70EB">
              <w:t>69</w:t>
            </w:r>
          </w:p>
        </w:tc>
      </w:tr>
      <w:tr w:rsidR="00F7009D" w:rsidRPr="005A70EB" w14:paraId="4DE3F1D2" w14:textId="77777777" w:rsidTr="00F7009D">
        <w:tc>
          <w:tcPr>
            <w:tcW w:w="1214" w:type="pct"/>
            <w:tcBorders>
              <w:top w:val="single" w:sz="6" w:space="0" w:color="auto"/>
              <w:bottom w:val="single" w:sz="6" w:space="0" w:color="auto"/>
            </w:tcBorders>
            <w:shd w:val="clear" w:color="auto" w:fill="auto"/>
          </w:tcPr>
          <w:p w14:paraId="250FC439" w14:textId="77777777" w:rsidR="00F7009D" w:rsidRPr="005A70EB" w:rsidRDefault="009D6872" w:rsidP="00F7009D">
            <w:pPr>
              <w:pStyle w:val="TabellRader"/>
              <w:jc w:val="left"/>
            </w:pPr>
            <w:r w:rsidRPr="005A70EB">
              <w:t>Arbetsmarknadspolitiska program</w:t>
            </w:r>
            <w:r w:rsidRPr="005A70EB">
              <w:rPr>
                <w:vertAlign w:val="superscript"/>
              </w:rPr>
              <w:t>2</w:t>
            </w:r>
          </w:p>
        </w:tc>
        <w:tc>
          <w:tcPr>
            <w:tcW w:w="292" w:type="pct"/>
            <w:tcBorders>
              <w:top w:val="single" w:sz="6" w:space="0" w:color="auto"/>
              <w:bottom w:val="single" w:sz="6" w:space="0" w:color="auto"/>
            </w:tcBorders>
            <w:shd w:val="clear" w:color="auto" w:fill="auto"/>
          </w:tcPr>
          <w:p w14:paraId="68E7903A" w14:textId="77777777" w:rsidR="00F7009D" w:rsidRPr="005A70EB" w:rsidRDefault="009D6872" w:rsidP="00F7009D">
            <w:pPr>
              <w:pStyle w:val="TabellRader"/>
            </w:pPr>
            <w:r w:rsidRPr="005A70EB">
              <w:t>135</w:t>
            </w:r>
          </w:p>
        </w:tc>
        <w:tc>
          <w:tcPr>
            <w:tcW w:w="292" w:type="pct"/>
            <w:tcBorders>
              <w:top w:val="single" w:sz="6" w:space="0" w:color="auto"/>
              <w:bottom w:val="single" w:sz="6" w:space="0" w:color="auto"/>
            </w:tcBorders>
            <w:shd w:val="clear" w:color="auto" w:fill="auto"/>
          </w:tcPr>
          <w:p w14:paraId="1694F2E4" w14:textId="77777777" w:rsidR="00F7009D" w:rsidRPr="005A70EB" w:rsidRDefault="009D6872" w:rsidP="00F7009D">
            <w:pPr>
              <w:pStyle w:val="TabellRader"/>
            </w:pPr>
            <w:r w:rsidRPr="005A70EB">
              <w:t>83</w:t>
            </w:r>
          </w:p>
        </w:tc>
        <w:tc>
          <w:tcPr>
            <w:tcW w:w="292" w:type="pct"/>
            <w:tcBorders>
              <w:top w:val="single" w:sz="6" w:space="0" w:color="auto"/>
              <w:bottom w:val="single" w:sz="6" w:space="0" w:color="auto"/>
            </w:tcBorders>
            <w:shd w:val="clear" w:color="auto" w:fill="auto"/>
          </w:tcPr>
          <w:p w14:paraId="6B36C4EE" w14:textId="77777777" w:rsidR="00F7009D" w:rsidRPr="005A70EB" w:rsidRDefault="009D6872" w:rsidP="00F7009D">
            <w:pPr>
              <w:pStyle w:val="TabellRader"/>
            </w:pPr>
            <w:r w:rsidRPr="005A70EB">
              <w:t>76</w:t>
            </w:r>
          </w:p>
        </w:tc>
        <w:tc>
          <w:tcPr>
            <w:tcW w:w="293" w:type="pct"/>
            <w:tcBorders>
              <w:top w:val="single" w:sz="6" w:space="0" w:color="auto"/>
              <w:bottom w:val="single" w:sz="6" w:space="0" w:color="auto"/>
            </w:tcBorders>
            <w:shd w:val="clear" w:color="auto" w:fill="auto"/>
          </w:tcPr>
          <w:p w14:paraId="2F2DCFD4" w14:textId="77777777" w:rsidR="00F7009D" w:rsidRPr="005A70EB" w:rsidRDefault="009D6872" w:rsidP="00F7009D">
            <w:pPr>
              <w:pStyle w:val="TabellRader"/>
            </w:pPr>
            <w:r w:rsidRPr="005A70EB">
              <w:t>117</w:t>
            </w:r>
          </w:p>
        </w:tc>
        <w:tc>
          <w:tcPr>
            <w:tcW w:w="292" w:type="pct"/>
            <w:tcBorders>
              <w:top w:val="single" w:sz="6" w:space="0" w:color="auto"/>
              <w:bottom w:val="single" w:sz="6" w:space="0" w:color="auto"/>
            </w:tcBorders>
            <w:shd w:val="clear" w:color="auto" w:fill="auto"/>
          </w:tcPr>
          <w:p w14:paraId="0B8ACB1D" w14:textId="77777777" w:rsidR="00F7009D" w:rsidRPr="005A70EB" w:rsidRDefault="009D6872" w:rsidP="00F7009D">
            <w:pPr>
              <w:pStyle w:val="TabellRader"/>
            </w:pPr>
            <w:r w:rsidRPr="005A70EB">
              <w:t>178</w:t>
            </w:r>
          </w:p>
        </w:tc>
        <w:tc>
          <w:tcPr>
            <w:tcW w:w="292" w:type="pct"/>
            <w:tcBorders>
              <w:top w:val="single" w:sz="6" w:space="0" w:color="auto"/>
              <w:bottom w:val="single" w:sz="6" w:space="0" w:color="auto"/>
            </w:tcBorders>
            <w:shd w:val="clear" w:color="auto" w:fill="auto"/>
          </w:tcPr>
          <w:p w14:paraId="669EDBDE" w14:textId="77777777" w:rsidR="00F7009D" w:rsidRPr="005A70EB" w:rsidRDefault="009D6872" w:rsidP="00F7009D">
            <w:pPr>
              <w:pStyle w:val="TabellRader"/>
            </w:pPr>
            <w:r w:rsidRPr="005A70EB">
              <w:t>168</w:t>
            </w:r>
          </w:p>
        </w:tc>
        <w:tc>
          <w:tcPr>
            <w:tcW w:w="292" w:type="pct"/>
            <w:tcBorders>
              <w:top w:val="single" w:sz="6" w:space="0" w:color="auto"/>
              <w:bottom w:val="single" w:sz="6" w:space="0" w:color="auto"/>
            </w:tcBorders>
            <w:shd w:val="clear" w:color="auto" w:fill="auto"/>
          </w:tcPr>
          <w:p w14:paraId="7765C6A9" w14:textId="77777777" w:rsidR="00F7009D" w:rsidRPr="005A70EB" w:rsidRDefault="009D6872" w:rsidP="00F7009D">
            <w:pPr>
              <w:pStyle w:val="TabellRader"/>
            </w:pPr>
            <w:r w:rsidRPr="005A70EB">
              <w:t>173</w:t>
            </w:r>
          </w:p>
        </w:tc>
        <w:tc>
          <w:tcPr>
            <w:tcW w:w="292" w:type="pct"/>
            <w:tcBorders>
              <w:top w:val="single" w:sz="6" w:space="0" w:color="auto"/>
              <w:bottom w:val="single" w:sz="6" w:space="0" w:color="auto"/>
            </w:tcBorders>
          </w:tcPr>
          <w:p w14:paraId="16833AA2" w14:textId="77777777" w:rsidR="00F7009D" w:rsidRPr="005A70EB" w:rsidRDefault="009D6872" w:rsidP="00F7009D">
            <w:pPr>
              <w:pStyle w:val="TabellRader"/>
            </w:pPr>
            <w:r w:rsidRPr="005A70EB">
              <w:t>181</w:t>
            </w:r>
          </w:p>
        </w:tc>
        <w:tc>
          <w:tcPr>
            <w:tcW w:w="292" w:type="pct"/>
            <w:tcBorders>
              <w:top w:val="single" w:sz="6" w:space="0" w:color="auto"/>
              <w:bottom w:val="single" w:sz="6" w:space="0" w:color="auto"/>
            </w:tcBorders>
          </w:tcPr>
          <w:p w14:paraId="436D0848" w14:textId="77777777" w:rsidR="00F7009D" w:rsidRPr="005A70EB" w:rsidRDefault="009D6872" w:rsidP="00F7009D">
            <w:pPr>
              <w:pStyle w:val="TabellRader"/>
            </w:pPr>
            <w:r w:rsidRPr="005A70EB">
              <w:t>176</w:t>
            </w:r>
          </w:p>
        </w:tc>
        <w:tc>
          <w:tcPr>
            <w:tcW w:w="292" w:type="pct"/>
            <w:tcBorders>
              <w:top w:val="single" w:sz="6" w:space="0" w:color="auto"/>
              <w:bottom w:val="single" w:sz="6" w:space="0" w:color="auto"/>
            </w:tcBorders>
          </w:tcPr>
          <w:p w14:paraId="48E38B2C" w14:textId="77777777" w:rsidR="00F7009D" w:rsidRPr="005A70EB" w:rsidRDefault="009D6872" w:rsidP="00F7009D">
            <w:pPr>
              <w:pStyle w:val="TabellRader"/>
            </w:pPr>
            <w:r w:rsidRPr="005A70EB">
              <w:t>162</w:t>
            </w:r>
          </w:p>
        </w:tc>
        <w:tc>
          <w:tcPr>
            <w:tcW w:w="292" w:type="pct"/>
            <w:tcBorders>
              <w:top w:val="single" w:sz="6" w:space="0" w:color="auto"/>
              <w:bottom w:val="single" w:sz="6" w:space="0" w:color="auto"/>
            </w:tcBorders>
          </w:tcPr>
          <w:p w14:paraId="5C5EE8BB" w14:textId="77777777" w:rsidR="00F7009D" w:rsidRPr="005A70EB" w:rsidRDefault="009D6872" w:rsidP="00F7009D">
            <w:pPr>
              <w:pStyle w:val="TabellRader"/>
            </w:pPr>
            <w:r w:rsidRPr="005A70EB">
              <w:t>147</w:t>
            </w:r>
          </w:p>
        </w:tc>
        <w:tc>
          <w:tcPr>
            <w:tcW w:w="292" w:type="pct"/>
            <w:tcBorders>
              <w:top w:val="single" w:sz="6" w:space="0" w:color="auto"/>
              <w:bottom w:val="single" w:sz="6" w:space="0" w:color="auto"/>
            </w:tcBorders>
          </w:tcPr>
          <w:p w14:paraId="40132E4B" w14:textId="77777777" w:rsidR="00F7009D" w:rsidRPr="005A70EB" w:rsidRDefault="009D6872" w:rsidP="00F7009D">
            <w:pPr>
              <w:pStyle w:val="TabellRader"/>
            </w:pPr>
            <w:r w:rsidRPr="005A70EB">
              <w:t>146</w:t>
            </w:r>
          </w:p>
        </w:tc>
        <w:tc>
          <w:tcPr>
            <w:tcW w:w="281" w:type="pct"/>
            <w:tcBorders>
              <w:top w:val="single" w:sz="6" w:space="0" w:color="auto"/>
              <w:bottom w:val="single" w:sz="6" w:space="0" w:color="auto"/>
            </w:tcBorders>
          </w:tcPr>
          <w:p w14:paraId="3AE3BD5A" w14:textId="77777777" w:rsidR="00F7009D" w:rsidRPr="005A70EB" w:rsidRDefault="009D6872" w:rsidP="00F7009D">
            <w:pPr>
              <w:pStyle w:val="TabellRader"/>
            </w:pPr>
            <w:r w:rsidRPr="005A70EB">
              <w:t>144</w:t>
            </w:r>
          </w:p>
        </w:tc>
      </w:tr>
      <w:tr w:rsidR="00F7009D" w:rsidRPr="005A70EB" w14:paraId="455A6972" w14:textId="77777777" w:rsidTr="00F7009D">
        <w:tc>
          <w:tcPr>
            <w:tcW w:w="1214" w:type="pct"/>
            <w:tcBorders>
              <w:top w:val="single" w:sz="6" w:space="0" w:color="auto"/>
              <w:bottom w:val="single" w:sz="6" w:space="0" w:color="auto"/>
            </w:tcBorders>
            <w:shd w:val="clear" w:color="auto" w:fill="auto"/>
          </w:tcPr>
          <w:p w14:paraId="3CC0F41C" w14:textId="77777777" w:rsidR="00F7009D" w:rsidRPr="005A70EB" w:rsidRDefault="009D6872" w:rsidP="00F7009D">
            <w:pPr>
              <w:pStyle w:val="TabellRader"/>
              <w:jc w:val="left"/>
              <w:rPr>
                <w:vertAlign w:val="superscript"/>
              </w:rPr>
            </w:pPr>
            <w:r w:rsidRPr="005A70EB">
              <w:t>Etableringsersättning</w:t>
            </w:r>
            <w:r w:rsidRPr="005A70EB">
              <w:rPr>
                <w:vertAlign w:val="superscript"/>
              </w:rPr>
              <w:t>3</w:t>
            </w:r>
          </w:p>
        </w:tc>
        <w:tc>
          <w:tcPr>
            <w:tcW w:w="292" w:type="pct"/>
            <w:tcBorders>
              <w:top w:val="single" w:sz="6" w:space="0" w:color="auto"/>
              <w:bottom w:val="single" w:sz="6" w:space="0" w:color="auto"/>
            </w:tcBorders>
            <w:shd w:val="clear" w:color="auto" w:fill="auto"/>
          </w:tcPr>
          <w:p w14:paraId="5161A273" w14:textId="10D62ADD" w:rsidR="00F7009D" w:rsidRPr="005A70EB" w:rsidRDefault="009D6872" w:rsidP="00F7009D">
            <w:pPr>
              <w:pStyle w:val="TabellRader"/>
            </w:pPr>
            <w:r>
              <w:t>-</w:t>
            </w:r>
          </w:p>
        </w:tc>
        <w:tc>
          <w:tcPr>
            <w:tcW w:w="292" w:type="pct"/>
            <w:tcBorders>
              <w:top w:val="single" w:sz="6" w:space="0" w:color="auto"/>
              <w:bottom w:val="single" w:sz="6" w:space="0" w:color="auto"/>
            </w:tcBorders>
            <w:shd w:val="clear" w:color="auto" w:fill="auto"/>
          </w:tcPr>
          <w:p w14:paraId="29A1EC2C" w14:textId="4B8CB44E" w:rsidR="00F7009D" w:rsidRPr="005A70EB" w:rsidRDefault="009D6872" w:rsidP="00F7009D">
            <w:pPr>
              <w:pStyle w:val="TabellRader"/>
            </w:pPr>
            <w:r>
              <w:t>-</w:t>
            </w:r>
          </w:p>
        </w:tc>
        <w:tc>
          <w:tcPr>
            <w:tcW w:w="292" w:type="pct"/>
            <w:tcBorders>
              <w:top w:val="single" w:sz="6" w:space="0" w:color="auto"/>
              <w:bottom w:val="single" w:sz="6" w:space="0" w:color="auto"/>
            </w:tcBorders>
            <w:shd w:val="clear" w:color="auto" w:fill="auto"/>
          </w:tcPr>
          <w:p w14:paraId="43EE1805" w14:textId="240816F1" w:rsidR="00F7009D" w:rsidRPr="005A70EB" w:rsidRDefault="009D6872" w:rsidP="00F7009D">
            <w:pPr>
              <w:pStyle w:val="TabellRader"/>
            </w:pPr>
            <w:r>
              <w:t>-</w:t>
            </w:r>
          </w:p>
        </w:tc>
        <w:tc>
          <w:tcPr>
            <w:tcW w:w="293" w:type="pct"/>
            <w:tcBorders>
              <w:top w:val="single" w:sz="6" w:space="0" w:color="auto"/>
              <w:bottom w:val="single" w:sz="6" w:space="0" w:color="auto"/>
            </w:tcBorders>
            <w:shd w:val="clear" w:color="auto" w:fill="auto"/>
          </w:tcPr>
          <w:p w14:paraId="201C4EF6" w14:textId="607D1B29" w:rsidR="00F7009D" w:rsidRPr="005A70EB" w:rsidRDefault="009D6872" w:rsidP="00F7009D">
            <w:pPr>
              <w:pStyle w:val="TabellRader"/>
            </w:pPr>
            <w:r>
              <w:t>-</w:t>
            </w:r>
          </w:p>
        </w:tc>
        <w:tc>
          <w:tcPr>
            <w:tcW w:w="292" w:type="pct"/>
            <w:tcBorders>
              <w:top w:val="single" w:sz="6" w:space="0" w:color="auto"/>
              <w:bottom w:val="single" w:sz="6" w:space="0" w:color="auto"/>
            </w:tcBorders>
            <w:shd w:val="clear" w:color="auto" w:fill="auto"/>
          </w:tcPr>
          <w:p w14:paraId="790DF05B" w14:textId="49D79D11" w:rsidR="00F7009D" w:rsidRPr="005A70EB" w:rsidRDefault="009D6872" w:rsidP="00F7009D">
            <w:pPr>
              <w:pStyle w:val="TabellRader"/>
            </w:pPr>
            <w:r>
              <w:t>-</w:t>
            </w:r>
          </w:p>
        </w:tc>
        <w:tc>
          <w:tcPr>
            <w:tcW w:w="292" w:type="pct"/>
            <w:tcBorders>
              <w:top w:val="single" w:sz="6" w:space="0" w:color="auto"/>
              <w:bottom w:val="single" w:sz="6" w:space="0" w:color="auto"/>
            </w:tcBorders>
            <w:shd w:val="clear" w:color="auto" w:fill="auto"/>
          </w:tcPr>
          <w:p w14:paraId="26CACDB8" w14:textId="77777777" w:rsidR="00F7009D" w:rsidRPr="005A70EB" w:rsidRDefault="009D6872" w:rsidP="00F7009D">
            <w:pPr>
              <w:pStyle w:val="TabellRader"/>
            </w:pPr>
            <w:r w:rsidRPr="005A70EB">
              <w:t>4</w:t>
            </w:r>
          </w:p>
        </w:tc>
        <w:tc>
          <w:tcPr>
            <w:tcW w:w="292" w:type="pct"/>
            <w:tcBorders>
              <w:top w:val="single" w:sz="6" w:space="0" w:color="auto"/>
              <w:bottom w:val="single" w:sz="6" w:space="0" w:color="auto"/>
            </w:tcBorders>
            <w:shd w:val="clear" w:color="auto" w:fill="auto"/>
          </w:tcPr>
          <w:p w14:paraId="4D42CCA8" w14:textId="77777777" w:rsidR="00F7009D" w:rsidRPr="005A70EB" w:rsidRDefault="009D6872" w:rsidP="00F7009D">
            <w:pPr>
              <w:pStyle w:val="TabellRader"/>
            </w:pPr>
            <w:r w:rsidRPr="005A70EB">
              <w:t>10</w:t>
            </w:r>
          </w:p>
        </w:tc>
        <w:tc>
          <w:tcPr>
            <w:tcW w:w="292" w:type="pct"/>
            <w:tcBorders>
              <w:top w:val="single" w:sz="6" w:space="0" w:color="auto"/>
              <w:bottom w:val="single" w:sz="6" w:space="0" w:color="auto"/>
            </w:tcBorders>
            <w:shd w:val="clear" w:color="auto" w:fill="auto"/>
          </w:tcPr>
          <w:p w14:paraId="16B22772" w14:textId="77777777" w:rsidR="00F7009D" w:rsidRPr="005A70EB" w:rsidRDefault="009D6872" w:rsidP="00F7009D">
            <w:pPr>
              <w:pStyle w:val="TabellRader"/>
            </w:pPr>
            <w:r w:rsidRPr="005A70EB">
              <w:t>18</w:t>
            </w:r>
          </w:p>
        </w:tc>
        <w:tc>
          <w:tcPr>
            <w:tcW w:w="292" w:type="pct"/>
            <w:tcBorders>
              <w:top w:val="single" w:sz="6" w:space="0" w:color="auto"/>
              <w:bottom w:val="single" w:sz="6" w:space="0" w:color="auto"/>
            </w:tcBorders>
            <w:shd w:val="clear" w:color="auto" w:fill="auto"/>
          </w:tcPr>
          <w:p w14:paraId="4B9FEECB" w14:textId="77777777" w:rsidR="00F7009D" w:rsidRPr="005A70EB" w:rsidRDefault="009D6872" w:rsidP="00F7009D">
            <w:pPr>
              <w:pStyle w:val="TabellRader"/>
            </w:pPr>
            <w:r w:rsidRPr="005A70EB">
              <w:t>29</w:t>
            </w:r>
          </w:p>
        </w:tc>
        <w:tc>
          <w:tcPr>
            <w:tcW w:w="292" w:type="pct"/>
            <w:tcBorders>
              <w:top w:val="single" w:sz="6" w:space="0" w:color="auto"/>
              <w:bottom w:val="single" w:sz="6" w:space="0" w:color="auto"/>
            </w:tcBorders>
            <w:shd w:val="clear" w:color="auto" w:fill="auto"/>
          </w:tcPr>
          <w:p w14:paraId="5198CC4B" w14:textId="77777777" w:rsidR="00F7009D" w:rsidRPr="005A70EB" w:rsidRDefault="009D6872" w:rsidP="00F7009D">
            <w:pPr>
              <w:pStyle w:val="TabellRader"/>
            </w:pPr>
            <w:r w:rsidRPr="005A70EB">
              <w:t>38</w:t>
            </w:r>
          </w:p>
        </w:tc>
        <w:tc>
          <w:tcPr>
            <w:tcW w:w="292" w:type="pct"/>
            <w:tcBorders>
              <w:top w:val="single" w:sz="6" w:space="0" w:color="auto"/>
              <w:bottom w:val="single" w:sz="6" w:space="0" w:color="auto"/>
            </w:tcBorders>
            <w:shd w:val="clear" w:color="auto" w:fill="auto"/>
          </w:tcPr>
          <w:p w14:paraId="6DE23E52" w14:textId="77777777" w:rsidR="00F7009D" w:rsidRPr="005A70EB" w:rsidRDefault="009D6872" w:rsidP="00F7009D">
            <w:pPr>
              <w:pStyle w:val="TabellRader"/>
            </w:pPr>
            <w:r w:rsidRPr="005A70EB">
              <w:t>42</w:t>
            </w:r>
          </w:p>
        </w:tc>
        <w:tc>
          <w:tcPr>
            <w:tcW w:w="292" w:type="pct"/>
            <w:tcBorders>
              <w:top w:val="single" w:sz="6" w:space="0" w:color="auto"/>
              <w:bottom w:val="single" w:sz="6" w:space="0" w:color="auto"/>
            </w:tcBorders>
            <w:shd w:val="clear" w:color="auto" w:fill="auto"/>
          </w:tcPr>
          <w:p w14:paraId="1B7DD145" w14:textId="77777777" w:rsidR="00F7009D" w:rsidRPr="005A70EB" w:rsidRDefault="009D6872" w:rsidP="00F7009D">
            <w:pPr>
              <w:pStyle w:val="TabellRader"/>
            </w:pPr>
            <w:r w:rsidRPr="005A70EB">
              <w:t>38</w:t>
            </w:r>
          </w:p>
        </w:tc>
        <w:tc>
          <w:tcPr>
            <w:tcW w:w="281" w:type="pct"/>
            <w:tcBorders>
              <w:top w:val="single" w:sz="6" w:space="0" w:color="auto"/>
              <w:bottom w:val="single" w:sz="6" w:space="0" w:color="auto"/>
            </w:tcBorders>
          </w:tcPr>
          <w:p w14:paraId="44D1F2BF" w14:textId="77777777" w:rsidR="00F7009D" w:rsidRPr="005A70EB" w:rsidRDefault="009D6872" w:rsidP="00F7009D">
            <w:pPr>
              <w:pStyle w:val="TabellRader"/>
            </w:pPr>
            <w:r w:rsidRPr="005A70EB">
              <w:t>30</w:t>
            </w:r>
          </w:p>
        </w:tc>
      </w:tr>
      <w:tr w:rsidR="00F7009D" w:rsidRPr="005A70EB" w14:paraId="375A7A87" w14:textId="77777777" w:rsidTr="00F7009D">
        <w:tc>
          <w:tcPr>
            <w:tcW w:w="1214" w:type="pct"/>
            <w:tcBorders>
              <w:top w:val="single" w:sz="6" w:space="0" w:color="auto"/>
              <w:bottom w:val="single" w:sz="12" w:space="0" w:color="auto"/>
            </w:tcBorders>
            <w:shd w:val="clear" w:color="auto" w:fill="auto"/>
          </w:tcPr>
          <w:p w14:paraId="388C0F02" w14:textId="77777777" w:rsidR="00F7009D" w:rsidRPr="005A70EB" w:rsidRDefault="009D6872" w:rsidP="00F7009D">
            <w:pPr>
              <w:pStyle w:val="TabellRader"/>
              <w:jc w:val="left"/>
              <w:rPr>
                <w:vertAlign w:val="superscript"/>
              </w:rPr>
            </w:pPr>
            <w:r w:rsidRPr="005A70EB">
              <w:t>Ekonomiskt bistånd</w:t>
            </w:r>
            <w:r w:rsidRPr="005A70EB">
              <w:rPr>
                <w:vertAlign w:val="superscript"/>
              </w:rPr>
              <w:t>4</w:t>
            </w:r>
          </w:p>
        </w:tc>
        <w:tc>
          <w:tcPr>
            <w:tcW w:w="292" w:type="pct"/>
            <w:tcBorders>
              <w:top w:val="single" w:sz="6" w:space="0" w:color="auto"/>
              <w:bottom w:val="single" w:sz="12" w:space="0" w:color="auto"/>
            </w:tcBorders>
            <w:shd w:val="clear" w:color="auto" w:fill="auto"/>
          </w:tcPr>
          <w:p w14:paraId="70289C56" w14:textId="77777777" w:rsidR="00F7009D" w:rsidRPr="005A70EB" w:rsidRDefault="009D6872" w:rsidP="00F7009D">
            <w:pPr>
              <w:pStyle w:val="TabellRader"/>
            </w:pPr>
            <w:r w:rsidRPr="005A70EB">
              <w:t>80</w:t>
            </w:r>
          </w:p>
        </w:tc>
        <w:tc>
          <w:tcPr>
            <w:tcW w:w="292" w:type="pct"/>
            <w:tcBorders>
              <w:top w:val="single" w:sz="6" w:space="0" w:color="auto"/>
              <w:bottom w:val="single" w:sz="12" w:space="0" w:color="auto"/>
            </w:tcBorders>
            <w:shd w:val="clear" w:color="auto" w:fill="auto"/>
          </w:tcPr>
          <w:p w14:paraId="61027C90" w14:textId="77777777" w:rsidR="00F7009D" w:rsidRPr="005A70EB" w:rsidRDefault="009D6872" w:rsidP="00F7009D">
            <w:pPr>
              <w:pStyle w:val="TabellRader"/>
            </w:pPr>
            <w:r w:rsidRPr="005A70EB">
              <w:t>77</w:t>
            </w:r>
          </w:p>
        </w:tc>
        <w:tc>
          <w:tcPr>
            <w:tcW w:w="292" w:type="pct"/>
            <w:tcBorders>
              <w:top w:val="single" w:sz="6" w:space="0" w:color="auto"/>
              <w:bottom w:val="single" w:sz="12" w:space="0" w:color="auto"/>
            </w:tcBorders>
            <w:shd w:val="clear" w:color="auto" w:fill="auto"/>
          </w:tcPr>
          <w:p w14:paraId="37717AC0" w14:textId="77777777" w:rsidR="00F7009D" w:rsidRPr="005A70EB" w:rsidRDefault="009D6872" w:rsidP="00F7009D">
            <w:pPr>
              <w:pStyle w:val="TabellRader"/>
            </w:pPr>
            <w:r w:rsidRPr="005A70EB">
              <w:t>79</w:t>
            </w:r>
          </w:p>
        </w:tc>
        <w:tc>
          <w:tcPr>
            <w:tcW w:w="293" w:type="pct"/>
            <w:tcBorders>
              <w:top w:val="single" w:sz="6" w:space="0" w:color="auto"/>
              <w:bottom w:val="single" w:sz="12" w:space="0" w:color="auto"/>
            </w:tcBorders>
            <w:shd w:val="clear" w:color="auto" w:fill="auto"/>
          </w:tcPr>
          <w:p w14:paraId="177EFACF" w14:textId="77777777" w:rsidR="00F7009D" w:rsidRPr="005A70EB" w:rsidRDefault="009D6872" w:rsidP="00F7009D">
            <w:pPr>
              <w:pStyle w:val="TabellRader"/>
            </w:pPr>
            <w:r w:rsidRPr="005A70EB">
              <w:t>89</w:t>
            </w:r>
          </w:p>
        </w:tc>
        <w:tc>
          <w:tcPr>
            <w:tcW w:w="292" w:type="pct"/>
            <w:tcBorders>
              <w:top w:val="single" w:sz="6" w:space="0" w:color="auto"/>
              <w:bottom w:val="single" w:sz="12" w:space="0" w:color="auto"/>
            </w:tcBorders>
            <w:shd w:val="clear" w:color="auto" w:fill="auto"/>
          </w:tcPr>
          <w:p w14:paraId="7D688F9E" w14:textId="77777777" w:rsidR="00F7009D" w:rsidRPr="005A70EB" w:rsidRDefault="009D6872" w:rsidP="00F7009D">
            <w:pPr>
              <w:pStyle w:val="TabellRader"/>
            </w:pPr>
            <w:r w:rsidRPr="005A70EB">
              <w:t>96</w:t>
            </w:r>
          </w:p>
        </w:tc>
        <w:tc>
          <w:tcPr>
            <w:tcW w:w="292" w:type="pct"/>
            <w:tcBorders>
              <w:top w:val="single" w:sz="6" w:space="0" w:color="auto"/>
              <w:bottom w:val="single" w:sz="12" w:space="0" w:color="auto"/>
            </w:tcBorders>
            <w:shd w:val="clear" w:color="auto" w:fill="auto"/>
          </w:tcPr>
          <w:p w14:paraId="2F5A97FC" w14:textId="77777777" w:rsidR="00F7009D" w:rsidRPr="005A70EB" w:rsidRDefault="009D6872" w:rsidP="00F7009D">
            <w:pPr>
              <w:pStyle w:val="TabellRader"/>
            </w:pPr>
            <w:r w:rsidRPr="005A70EB">
              <w:t>98</w:t>
            </w:r>
          </w:p>
        </w:tc>
        <w:tc>
          <w:tcPr>
            <w:tcW w:w="292" w:type="pct"/>
            <w:tcBorders>
              <w:top w:val="single" w:sz="6" w:space="0" w:color="auto"/>
              <w:bottom w:val="single" w:sz="12" w:space="0" w:color="auto"/>
            </w:tcBorders>
            <w:shd w:val="clear" w:color="auto" w:fill="auto"/>
          </w:tcPr>
          <w:p w14:paraId="4185747D" w14:textId="77777777" w:rsidR="00F7009D" w:rsidRPr="005A70EB" w:rsidRDefault="009D6872" w:rsidP="00F7009D">
            <w:pPr>
              <w:pStyle w:val="TabellRader"/>
            </w:pPr>
            <w:r w:rsidRPr="005A70EB">
              <w:t>99</w:t>
            </w:r>
          </w:p>
        </w:tc>
        <w:tc>
          <w:tcPr>
            <w:tcW w:w="292" w:type="pct"/>
            <w:tcBorders>
              <w:top w:val="single" w:sz="6" w:space="0" w:color="auto"/>
              <w:bottom w:val="single" w:sz="12" w:space="0" w:color="auto"/>
            </w:tcBorders>
          </w:tcPr>
          <w:p w14:paraId="37D2C65D" w14:textId="77777777" w:rsidR="00F7009D" w:rsidRPr="005A70EB" w:rsidRDefault="009D6872" w:rsidP="00F7009D">
            <w:pPr>
              <w:pStyle w:val="TabellRader"/>
            </w:pPr>
            <w:r w:rsidRPr="005A70EB">
              <w:t>99</w:t>
            </w:r>
          </w:p>
        </w:tc>
        <w:tc>
          <w:tcPr>
            <w:tcW w:w="292" w:type="pct"/>
            <w:tcBorders>
              <w:top w:val="single" w:sz="6" w:space="0" w:color="auto"/>
              <w:bottom w:val="single" w:sz="12" w:space="0" w:color="auto"/>
            </w:tcBorders>
          </w:tcPr>
          <w:p w14:paraId="2C10A74B" w14:textId="77777777" w:rsidR="00F7009D" w:rsidRPr="005A70EB" w:rsidRDefault="009D6872" w:rsidP="00F7009D">
            <w:pPr>
              <w:pStyle w:val="TabellRader"/>
            </w:pPr>
            <w:r w:rsidRPr="005A70EB">
              <w:t>99</w:t>
            </w:r>
          </w:p>
        </w:tc>
        <w:tc>
          <w:tcPr>
            <w:tcW w:w="292" w:type="pct"/>
            <w:tcBorders>
              <w:top w:val="single" w:sz="6" w:space="0" w:color="auto"/>
              <w:bottom w:val="single" w:sz="12" w:space="0" w:color="auto"/>
            </w:tcBorders>
          </w:tcPr>
          <w:p w14:paraId="15EEA2FE" w14:textId="77777777" w:rsidR="00F7009D" w:rsidRPr="005A70EB" w:rsidRDefault="009D6872" w:rsidP="00F7009D">
            <w:pPr>
              <w:pStyle w:val="TabellRader"/>
            </w:pPr>
            <w:r w:rsidRPr="005A70EB">
              <w:t>96</w:t>
            </w:r>
          </w:p>
        </w:tc>
        <w:tc>
          <w:tcPr>
            <w:tcW w:w="292" w:type="pct"/>
            <w:tcBorders>
              <w:top w:val="single" w:sz="6" w:space="0" w:color="auto"/>
              <w:bottom w:val="single" w:sz="12" w:space="0" w:color="auto"/>
            </w:tcBorders>
          </w:tcPr>
          <w:p w14:paraId="7EEFAD55" w14:textId="77777777" w:rsidR="00F7009D" w:rsidRPr="005A70EB" w:rsidRDefault="009D6872" w:rsidP="00F7009D">
            <w:pPr>
              <w:pStyle w:val="TabellRader"/>
            </w:pPr>
            <w:r w:rsidRPr="005A70EB">
              <w:t>92</w:t>
            </w:r>
          </w:p>
        </w:tc>
        <w:tc>
          <w:tcPr>
            <w:tcW w:w="292" w:type="pct"/>
            <w:tcBorders>
              <w:top w:val="single" w:sz="6" w:space="0" w:color="auto"/>
              <w:bottom w:val="single" w:sz="12" w:space="0" w:color="auto"/>
            </w:tcBorders>
          </w:tcPr>
          <w:p w14:paraId="4BD98586" w14:textId="77777777" w:rsidR="00F7009D" w:rsidRPr="005A70EB" w:rsidRDefault="009D6872" w:rsidP="00F7009D">
            <w:pPr>
              <w:pStyle w:val="TabellRader"/>
            </w:pPr>
            <w:r w:rsidRPr="005A70EB">
              <w:t>88</w:t>
            </w:r>
          </w:p>
        </w:tc>
        <w:tc>
          <w:tcPr>
            <w:tcW w:w="281" w:type="pct"/>
            <w:tcBorders>
              <w:top w:val="single" w:sz="6" w:space="0" w:color="auto"/>
              <w:bottom w:val="single" w:sz="12" w:space="0" w:color="auto"/>
            </w:tcBorders>
          </w:tcPr>
          <w:p w14:paraId="72E431E1" w14:textId="77777777" w:rsidR="00F7009D" w:rsidRPr="005A70EB" w:rsidRDefault="009D6872" w:rsidP="00F7009D">
            <w:pPr>
              <w:pStyle w:val="TabellRader"/>
            </w:pPr>
            <w:r w:rsidRPr="005A70EB">
              <w:t>85</w:t>
            </w:r>
          </w:p>
        </w:tc>
      </w:tr>
      <w:tr w:rsidR="00F7009D" w:rsidRPr="005A70EB" w14:paraId="285B28E2" w14:textId="77777777" w:rsidTr="00F7009D">
        <w:tc>
          <w:tcPr>
            <w:tcW w:w="1214" w:type="pct"/>
            <w:tcBorders>
              <w:top w:val="single" w:sz="12" w:space="0" w:color="auto"/>
              <w:bottom w:val="single" w:sz="18" w:space="0" w:color="auto"/>
            </w:tcBorders>
            <w:shd w:val="clear" w:color="auto" w:fill="auto"/>
            <w:vAlign w:val="bottom"/>
          </w:tcPr>
          <w:p w14:paraId="251B5533" w14:textId="77777777" w:rsidR="00F7009D" w:rsidRPr="005A70EB" w:rsidRDefault="009D6872" w:rsidP="00F7009D">
            <w:pPr>
              <w:pStyle w:val="TabellRader"/>
              <w:jc w:val="left"/>
              <w:rPr>
                <w:b/>
              </w:rPr>
            </w:pPr>
            <w:r w:rsidRPr="005A70EB">
              <w:rPr>
                <w:b/>
              </w:rPr>
              <w:t>Summa</w:t>
            </w:r>
          </w:p>
        </w:tc>
        <w:tc>
          <w:tcPr>
            <w:tcW w:w="292" w:type="pct"/>
            <w:tcBorders>
              <w:top w:val="single" w:sz="12" w:space="0" w:color="auto"/>
              <w:bottom w:val="single" w:sz="18" w:space="0" w:color="auto"/>
            </w:tcBorders>
            <w:shd w:val="clear" w:color="auto" w:fill="auto"/>
          </w:tcPr>
          <w:p w14:paraId="24A05C4C" w14:textId="77777777" w:rsidR="00F7009D" w:rsidRPr="005A70EB" w:rsidRDefault="009D6872" w:rsidP="00F7009D">
            <w:pPr>
              <w:pStyle w:val="TabellSlutsumma"/>
            </w:pPr>
            <w:r w:rsidRPr="005A70EB">
              <w:t>1 083</w:t>
            </w:r>
          </w:p>
        </w:tc>
        <w:tc>
          <w:tcPr>
            <w:tcW w:w="292" w:type="pct"/>
            <w:tcBorders>
              <w:top w:val="single" w:sz="12" w:space="0" w:color="auto"/>
              <w:bottom w:val="single" w:sz="18" w:space="0" w:color="auto"/>
            </w:tcBorders>
            <w:shd w:val="clear" w:color="auto" w:fill="auto"/>
          </w:tcPr>
          <w:p w14:paraId="37019020" w14:textId="77777777" w:rsidR="00F7009D" w:rsidRPr="005A70EB" w:rsidRDefault="009D6872" w:rsidP="00F7009D">
            <w:pPr>
              <w:pStyle w:val="TabellSlutsumma"/>
            </w:pPr>
            <w:r w:rsidRPr="005A70EB">
              <w:t>961</w:t>
            </w:r>
          </w:p>
        </w:tc>
        <w:tc>
          <w:tcPr>
            <w:tcW w:w="292" w:type="pct"/>
            <w:tcBorders>
              <w:top w:val="single" w:sz="12" w:space="0" w:color="auto"/>
              <w:bottom w:val="single" w:sz="18" w:space="0" w:color="auto"/>
            </w:tcBorders>
            <w:shd w:val="clear" w:color="auto" w:fill="auto"/>
          </w:tcPr>
          <w:p w14:paraId="5202DE29" w14:textId="77777777" w:rsidR="00F7009D" w:rsidRPr="005A70EB" w:rsidRDefault="009D6872" w:rsidP="00F7009D">
            <w:pPr>
              <w:pStyle w:val="TabellSlutsumma"/>
            </w:pPr>
            <w:r w:rsidRPr="005A70EB">
              <w:t>878</w:t>
            </w:r>
          </w:p>
        </w:tc>
        <w:tc>
          <w:tcPr>
            <w:tcW w:w="293" w:type="pct"/>
            <w:tcBorders>
              <w:top w:val="single" w:sz="12" w:space="0" w:color="auto"/>
              <w:bottom w:val="single" w:sz="18" w:space="0" w:color="auto"/>
            </w:tcBorders>
            <w:shd w:val="clear" w:color="auto" w:fill="auto"/>
          </w:tcPr>
          <w:p w14:paraId="5311B01F" w14:textId="77777777" w:rsidR="00F7009D" w:rsidRPr="005A70EB" w:rsidRDefault="009D6872" w:rsidP="00F7009D">
            <w:pPr>
              <w:pStyle w:val="TabellSlutsumma"/>
            </w:pPr>
            <w:r w:rsidRPr="005A70EB">
              <w:t>919</w:t>
            </w:r>
          </w:p>
        </w:tc>
        <w:tc>
          <w:tcPr>
            <w:tcW w:w="292" w:type="pct"/>
            <w:tcBorders>
              <w:top w:val="single" w:sz="12" w:space="0" w:color="auto"/>
              <w:bottom w:val="single" w:sz="18" w:space="0" w:color="auto"/>
            </w:tcBorders>
            <w:shd w:val="clear" w:color="auto" w:fill="auto"/>
          </w:tcPr>
          <w:p w14:paraId="689E7E4F" w14:textId="77777777" w:rsidR="00F7009D" w:rsidRPr="005A70EB" w:rsidRDefault="009D6872" w:rsidP="00F7009D">
            <w:pPr>
              <w:pStyle w:val="TabellSlutsumma"/>
            </w:pPr>
            <w:r w:rsidRPr="005A70EB">
              <w:t>918</w:t>
            </w:r>
          </w:p>
        </w:tc>
        <w:tc>
          <w:tcPr>
            <w:tcW w:w="292" w:type="pct"/>
            <w:tcBorders>
              <w:top w:val="single" w:sz="12" w:space="0" w:color="auto"/>
              <w:bottom w:val="single" w:sz="18" w:space="0" w:color="auto"/>
            </w:tcBorders>
            <w:shd w:val="clear" w:color="auto" w:fill="auto"/>
          </w:tcPr>
          <w:p w14:paraId="23608FDE" w14:textId="77777777" w:rsidR="00F7009D" w:rsidRPr="005A70EB" w:rsidRDefault="009D6872" w:rsidP="00F7009D">
            <w:pPr>
              <w:pStyle w:val="TabellSlutsumma"/>
            </w:pPr>
            <w:r w:rsidRPr="005A70EB">
              <w:t>862</w:t>
            </w:r>
          </w:p>
        </w:tc>
        <w:tc>
          <w:tcPr>
            <w:tcW w:w="292" w:type="pct"/>
            <w:tcBorders>
              <w:top w:val="single" w:sz="12" w:space="0" w:color="auto"/>
              <w:bottom w:val="single" w:sz="18" w:space="0" w:color="auto"/>
            </w:tcBorders>
            <w:shd w:val="clear" w:color="auto" w:fill="auto"/>
          </w:tcPr>
          <w:p w14:paraId="4A7BF218" w14:textId="77777777" w:rsidR="00F7009D" w:rsidRPr="005A70EB" w:rsidRDefault="009D6872" w:rsidP="00F7009D">
            <w:pPr>
              <w:pStyle w:val="TabellSlutsumma"/>
            </w:pPr>
            <w:r w:rsidRPr="005A70EB">
              <w:t>871</w:t>
            </w:r>
          </w:p>
        </w:tc>
        <w:tc>
          <w:tcPr>
            <w:tcW w:w="292" w:type="pct"/>
            <w:tcBorders>
              <w:top w:val="single" w:sz="12" w:space="0" w:color="auto"/>
              <w:bottom w:val="single" w:sz="18" w:space="0" w:color="auto"/>
            </w:tcBorders>
          </w:tcPr>
          <w:p w14:paraId="10035046" w14:textId="77777777" w:rsidR="00F7009D" w:rsidRPr="005A70EB" w:rsidRDefault="009D6872" w:rsidP="00F7009D">
            <w:pPr>
              <w:pStyle w:val="TabellSlutsumma"/>
            </w:pPr>
            <w:r w:rsidRPr="005A70EB">
              <w:t>890</w:t>
            </w:r>
          </w:p>
        </w:tc>
        <w:tc>
          <w:tcPr>
            <w:tcW w:w="292" w:type="pct"/>
            <w:tcBorders>
              <w:top w:val="single" w:sz="12" w:space="0" w:color="auto"/>
              <w:bottom w:val="single" w:sz="18" w:space="0" w:color="auto"/>
            </w:tcBorders>
          </w:tcPr>
          <w:p w14:paraId="6A2B40D4" w14:textId="77777777" w:rsidR="00F7009D" w:rsidRPr="005A70EB" w:rsidRDefault="009D6872" w:rsidP="00F7009D">
            <w:pPr>
              <w:pStyle w:val="TabellSlutsumma"/>
            </w:pPr>
            <w:r w:rsidRPr="005A70EB">
              <w:t>897</w:t>
            </w:r>
          </w:p>
        </w:tc>
        <w:tc>
          <w:tcPr>
            <w:tcW w:w="292" w:type="pct"/>
            <w:tcBorders>
              <w:top w:val="single" w:sz="12" w:space="0" w:color="auto"/>
              <w:bottom w:val="single" w:sz="18" w:space="0" w:color="auto"/>
            </w:tcBorders>
          </w:tcPr>
          <w:p w14:paraId="1862F616" w14:textId="77777777" w:rsidR="00F7009D" w:rsidRPr="005A70EB" w:rsidRDefault="009D6872" w:rsidP="00F7009D">
            <w:pPr>
              <w:pStyle w:val="TabellSlutsumma"/>
            </w:pPr>
            <w:r w:rsidRPr="005A70EB">
              <w:t>879</w:t>
            </w:r>
          </w:p>
        </w:tc>
        <w:tc>
          <w:tcPr>
            <w:tcW w:w="292" w:type="pct"/>
            <w:tcBorders>
              <w:top w:val="single" w:sz="12" w:space="0" w:color="auto"/>
              <w:bottom w:val="single" w:sz="18" w:space="0" w:color="auto"/>
            </w:tcBorders>
          </w:tcPr>
          <w:p w14:paraId="27876124" w14:textId="77777777" w:rsidR="00F7009D" w:rsidRPr="005A70EB" w:rsidRDefault="009D6872" w:rsidP="00F7009D">
            <w:pPr>
              <w:pStyle w:val="TabellSlutsumma"/>
            </w:pPr>
            <w:r w:rsidRPr="005A70EB">
              <w:t>849</w:t>
            </w:r>
          </w:p>
        </w:tc>
        <w:tc>
          <w:tcPr>
            <w:tcW w:w="292" w:type="pct"/>
            <w:tcBorders>
              <w:top w:val="single" w:sz="12" w:space="0" w:color="auto"/>
              <w:bottom w:val="single" w:sz="18" w:space="0" w:color="auto"/>
            </w:tcBorders>
          </w:tcPr>
          <w:p w14:paraId="0FA66FEF" w14:textId="77777777" w:rsidR="00F7009D" w:rsidRPr="005A70EB" w:rsidRDefault="009D6872" w:rsidP="00F7009D">
            <w:pPr>
              <w:pStyle w:val="TabellSlutsumma"/>
            </w:pPr>
            <w:r w:rsidRPr="005A70EB">
              <w:t>830</w:t>
            </w:r>
          </w:p>
        </w:tc>
        <w:tc>
          <w:tcPr>
            <w:tcW w:w="281" w:type="pct"/>
            <w:tcBorders>
              <w:top w:val="single" w:sz="12" w:space="0" w:color="auto"/>
              <w:bottom w:val="single" w:sz="18" w:space="0" w:color="auto"/>
            </w:tcBorders>
          </w:tcPr>
          <w:p w14:paraId="7F20CCBB" w14:textId="77777777" w:rsidR="00F7009D" w:rsidRPr="005A70EB" w:rsidRDefault="009D6872" w:rsidP="00F7009D">
            <w:pPr>
              <w:pStyle w:val="TabellSlutsumma"/>
            </w:pPr>
            <w:r w:rsidRPr="005A70EB">
              <w:t>808</w:t>
            </w:r>
          </w:p>
        </w:tc>
      </w:tr>
    </w:tbl>
    <w:p w14:paraId="4C3C1ED2" w14:textId="77777777" w:rsidR="00F7009D" w:rsidRPr="005A70EB" w:rsidRDefault="009D6872" w:rsidP="00F7009D">
      <w:pPr>
        <w:pStyle w:val="TabellFotnot"/>
        <w:spacing w:before="20"/>
      </w:pPr>
      <w:r w:rsidRPr="005A70EB">
        <w:rPr>
          <w:vertAlign w:val="superscript"/>
        </w:rPr>
        <w:t>1</w:t>
      </w:r>
      <w:r w:rsidRPr="005A70EB">
        <w:t xml:space="preserve"> Inklusive sjuklön som betalas av arbetsgivaren.</w:t>
      </w:r>
    </w:p>
    <w:p w14:paraId="39774B63" w14:textId="77777777" w:rsidR="00F7009D" w:rsidRPr="005A70EB" w:rsidRDefault="009D6872" w:rsidP="00F7009D">
      <w:pPr>
        <w:pStyle w:val="TabellFotnot"/>
        <w:spacing w:before="20"/>
      </w:pPr>
      <w:r w:rsidRPr="005A70EB">
        <w:rPr>
          <w:vertAlign w:val="superscript"/>
        </w:rPr>
        <w:t>2</w:t>
      </w:r>
      <w:r w:rsidRPr="005A70EB">
        <w:t xml:space="preserve"> Deltagare i arbetsmarknadspolitiska program som får ersättning i form av rehabiliteringspenning räknas till sjuk- och rehabiliteringspenning.</w:t>
      </w:r>
    </w:p>
    <w:p w14:paraId="3093DA6D" w14:textId="77777777" w:rsidR="00F7009D" w:rsidRPr="005A70EB" w:rsidRDefault="009D6872" w:rsidP="00F7009D">
      <w:pPr>
        <w:pStyle w:val="TabellFotnot"/>
        <w:spacing w:before="20"/>
      </w:pPr>
      <w:r w:rsidRPr="005A70EB">
        <w:rPr>
          <w:vertAlign w:val="superscript"/>
        </w:rPr>
        <w:t>3</w:t>
      </w:r>
      <w:r w:rsidRPr="005A70EB">
        <w:t xml:space="preserve"> Etableringsersättningen introducerades i december 2010. I tabellen anges därför endast volymer fr.o.m. 2011.</w:t>
      </w:r>
    </w:p>
    <w:p w14:paraId="332F49AF" w14:textId="77777777" w:rsidR="00F7009D" w:rsidRPr="005A70EB" w:rsidRDefault="009D6872" w:rsidP="00F7009D">
      <w:pPr>
        <w:pStyle w:val="TabellFotnot"/>
        <w:spacing w:before="20"/>
      </w:pPr>
      <w:r w:rsidRPr="005A70EB">
        <w:rPr>
          <w:vertAlign w:val="superscript"/>
        </w:rPr>
        <w:t>4</w:t>
      </w:r>
      <w:r w:rsidRPr="005A70EB">
        <w:t xml:space="preserve"> Avser åldersgruppen 20–64 år.</w:t>
      </w:r>
    </w:p>
    <w:p w14:paraId="382AA05B" w14:textId="4BB444D0" w:rsidR="00F7009D" w:rsidRDefault="009D6872" w:rsidP="00F7009D">
      <w:pPr>
        <w:pStyle w:val="TabellFotnot"/>
      </w:pPr>
      <w:r>
        <w:t>Källa: Egna beräkningar.</w:t>
      </w:r>
    </w:p>
    <w:p w14:paraId="211C9B39" w14:textId="77777777" w:rsidR="00F7009D" w:rsidRDefault="00F7009D" w:rsidP="00F7009D">
      <w:pPr>
        <w:pStyle w:val="TabellFotnot"/>
        <w:sectPr w:rsidR="00F7009D" w:rsidSect="00F7009D">
          <w:headerReference w:type="even" r:id="rId314"/>
          <w:headerReference w:type="default" r:id="rId315"/>
          <w:footerReference w:type="even" r:id="rId316"/>
          <w:footerReference w:type="default" r:id="rId317"/>
          <w:footerReference w:type="first" r:id="rId318"/>
          <w:type w:val="continuous"/>
          <w:pgSz w:w="11907" w:h="16840" w:code="9"/>
          <w:pgMar w:top="1304" w:right="1871" w:bottom="1531" w:left="1021" w:header="567" w:footer="1077" w:gutter="0"/>
          <w:cols w:space="340"/>
          <w:docGrid w:linePitch="299"/>
        </w:sectPr>
      </w:pPr>
    </w:p>
    <w:p w14:paraId="4919926D" w14:textId="0A054427" w:rsidR="00F7009D" w:rsidRPr="00F41D0A" w:rsidRDefault="009D6872" w:rsidP="00F7009D">
      <w:pPr>
        <w:pStyle w:val="Rubrik4utannumrering"/>
        <w:spacing w:before="0"/>
      </w:pPr>
      <w:r>
        <w:lastRenderedPageBreak/>
        <w:t>Övriga utgiftspåverkande faktorer</w:t>
      </w:r>
    </w:p>
    <w:p w14:paraId="75133B75" w14:textId="0416F626" w:rsidR="00F7009D" w:rsidRPr="0019562B" w:rsidRDefault="009D6872" w:rsidP="00F7009D">
      <w:pPr>
        <w:pStyle w:val="Brdtext"/>
        <w:rPr>
          <w:rFonts w:eastAsiaTheme="minorHAnsi"/>
        </w:rPr>
      </w:pPr>
      <w:r w:rsidRPr="00A90757">
        <w:rPr>
          <w:rFonts w:eastAsiaTheme="minorHAnsi"/>
        </w:rPr>
        <w:t xml:space="preserve">En stor del av förändringen av de takbegränsade utgifterna mellan 2013 och </w:t>
      </w:r>
      <w:r>
        <w:rPr>
          <w:rFonts w:eastAsiaTheme="minorHAnsi"/>
        </w:rPr>
        <w:t>2018</w:t>
      </w:r>
      <w:r w:rsidRPr="00A90757">
        <w:rPr>
          <w:rFonts w:eastAsiaTheme="minorHAnsi"/>
        </w:rPr>
        <w:t xml:space="preserve"> förklaras av andra faktorer än beslutade åtgärder, pris- och löneomräkningen och makroekonomiska för</w:t>
      </w:r>
      <w:r>
        <w:rPr>
          <w:rFonts w:eastAsiaTheme="minorHAnsi"/>
        </w:rPr>
        <w:softHyphen/>
      </w:r>
      <w:r w:rsidRPr="00A90757">
        <w:rPr>
          <w:rFonts w:eastAsiaTheme="minorHAnsi"/>
        </w:rPr>
        <w:t>ändringar.</w:t>
      </w:r>
      <w:r w:rsidRPr="00F41D0A">
        <w:rPr>
          <w:rFonts w:eastAsiaTheme="minorHAnsi"/>
        </w:rPr>
        <w:t xml:space="preserve"> Dessa övriga faktorer medför att utgifterna ökar med </w:t>
      </w:r>
      <w:r>
        <w:rPr>
          <w:rFonts w:eastAsiaTheme="minorHAnsi"/>
        </w:rPr>
        <w:t>sammanlagt</w:t>
      </w:r>
      <w:r w:rsidRPr="00F41D0A">
        <w:rPr>
          <w:rFonts w:eastAsiaTheme="minorHAnsi"/>
        </w:rPr>
        <w:t xml:space="preserve"> </w:t>
      </w:r>
      <w:r>
        <w:rPr>
          <w:rFonts w:eastAsiaTheme="minorHAnsi"/>
        </w:rPr>
        <w:t>28</w:t>
      </w:r>
      <w:r w:rsidRPr="00F41D0A">
        <w:rPr>
          <w:rFonts w:eastAsiaTheme="minorHAnsi"/>
        </w:rPr>
        <w:t xml:space="preserve"> miljarder kronor </w:t>
      </w:r>
      <w:r>
        <w:rPr>
          <w:rFonts w:eastAsiaTheme="minorHAnsi"/>
        </w:rPr>
        <w:t>2014</w:t>
      </w:r>
      <w:r>
        <w:t>–</w:t>
      </w:r>
      <w:r>
        <w:rPr>
          <w:rFonts w:eastAsiaTheme="minorHAnsi"/>
        </w:rPr>
        <w:t>2018</w:t>
      </w:r>
      <w:r w:rsidRPr="00F41D0A">
        <w:rPr>
          <w:rFonts w:eastAsiaTheme="minorHAnsi"/>
        </w:rPr>
        <w:t>.</w:t>
      </w:r>
      <w:r>
        <w:rPr>
          <w:rFonts w:eastAsiaTheme="minorHAnsi"/>
        </w:rPr>
        <w:t xml:space="preserve"> Förändringen är framförallt hänförlig till ökade volymer inom utgifts</w:t>
      </w:r>
      <w:r>
        <w:rPr>
          <w:rFonts w:eastAsiaTheme="minorHAnsi"/>
        </w:rPr>
        <w:softHyphen/>
        <w:t xml:space="preserve">områdena 8 Migration, 13 Integration och jämställdhet och 12 Ekonomisk trygghet för familjer och barn. </w:t>
      </w:r>
    </w:p>
    <w:p w14:paraId="14CC3036" w14:textId="652899BB" w:rsidR="00F7009D" w:rsidRPr="00BA1B1E" w:rsidRDefault="009D6872" w:rsidP="00F7009D">
      <w:pPr>
        <w:pStyle w:val="Brdtextmedindrag"/>
        <w:rPr>
          <w:rFonts w:eastAsiaTheme="minorHAnsi"/>
          <w:highlight w:val="yellow"/>
        </w:rPr>
      </w:pPr>
      <w:r w:rsidRPr="0037315A">
        <w:rPr>
          <w:rFonts w:eastAsiaTheme="minorHAnsi"/>
        </w:rPr>
        <w:t xml:space="preserve">I motsatt riktning verkar </w:t>
      </w:r>
      <w:r>
        <w:rPr>
          <w:rFonts w:eastAsiaTheme="minorHAnsi"/>
        </w:rPr>
        <w:t xml:space="preserve">minskade </w:t>
      </w:r>
      <w:r w:rsidRPr="0037315A">
        <w:rPr>
          <w:rFonts w:eastAsiaTheme="minorHAnsi"/>
        </w:rPr>
        <w:t>volym</w:t>
      </w:r>
      <w:r>
        <w:rPr>
          <w:rFonts w:eastAsiaTheme="minorHAnsi"/>
        </w:rPr>
        <w:t>er</w:t>
      </w:r>
      <w:r w:rsidRPr="0037315A">
        <w:rPr>
          <w:rFonts w:eastAsiaTheme="minorHAnsi"/>
        </w:rPr>
        <w:t xml:space="preserve"> inom </w:t>
      </w:r>
      <w:r>
        <w:rPr>
          <w:rFonts w:eastAsiaTheme="minorHAnsi"/>
        </w:rPr>
        <w:t xml:space="preserve">vissa </w:t>
      </w:r>
      <w:r w:rsidRPr="0037315A">
        <w:rPr>
          <w:rFonts w:eastAsiaTheme="minorHAnsi"/>
        </w:rPr>
        <w:t>regelstyrda transfererings</w:t>
      </w:r>
      <w:r>
        <w:rPr>
          <w:rFonts w:eastAsiaTheme="minorHAnsi"/>
        </w:rPr>
        <w:softHyphen/>
      </w:r>
      <w:r w:rsidRPr="0037315A">
        <w:rPr>
          <w:rFonts w:eastAsiaTheme="minorHAnsi"/>
        </w:rPr>
        <w:t>system</w:t>
      </w:r>
      <w:r>
        <w:rPr>
          <w:rFonts w:eastAsiaTheme="minorHAnsi"/>
        </w:rPr>
        <w:t>, vilket</w:t>
      </w:r>
      <w:r w:rsidRPr="0037315A">
        <w:rPr>
          <w:rFonts w:eastAsiaTheme="minorHAnsi"/>
        </w:rPr>
        <w:t xml:space="preserve"> medför minskade </w:t>
      </w:r>
      <w:r>
        <w:rPr>
          <w:rFonts w:eastAsiaTheme="minorHAnsi"/>
        </w:rPr>
        <w:t>utgifter</w:t>
      </w:r>
      <w:r w:rsidRPr="0037315A">
        <w:rPr>
          <w:rFonts w:eastAsiaTheme="minorHAnsi"/>
        </w:rPr>
        <w:t xml:space="preserve"> </w:t>
      </w:r>
      <w:r>
        <w:rPr>
          <w:rFonts w:eastAsiaTheme="minorHAnsi"/>
        </w:rPr>
        <w:t>2014</w:t>
      </w:r>
      <w:r>
        <w:t>–</w:t>
      </w:r>
      <w:r>
        <w:rPr>
          <w:rFonts w:eastAsiaTheme="minorHAnsi"/>
        </w:rPr>
        <w:t>2018</w:t>
      </w:r>
      <w:r w:rsidRPr="0037315A">
        <w:rPr>
          <w:rFonts w:eastAsiaTheme="minorHAnsi"/>
        </w:rPr>
        <w:t xml:space="preserve">. </w:t>
      </w:r>
      <w:r>
        <w:rPr>
          <w:rFonts w:eastAsiaTheme="minorHAnsi"/>
        </w:rPr>
        <w:t>Minskningarna</w:t>
      </w:r>
      <w:r w:rsidRPr="0037315A">
        <w:rPr>
          <w:rFonts w:eastAsiaTheme="minorHAnsi"/>
        </w:rPr>
        <w:t xml:space="preserve"> beror främst på att färre personer beräknas få sjukersättning och garanti</w:t>
      </w:r>
      <w:r>
        <w:rPr>
          <w:rFonts w:eastAsiaTheme="minorHAnsi"/>
        </w:rPr>
        <w:t>pension under perioden</w:t>
      </w:r>
      <w:r w:rsidRPr="0037315A">
        <w:rPr>
          <w:rFonts w:eastAsiaTheme="minorHAnsi"/>
        </w:rPr>
        <w:t xml:space="preserve"> </w:t>
      </w:r>
      <w:r w:rsidRPr="003E0278">
        <w:rPr>
          <w:rFonts w:eastAsiaTheme="minorHAnsi"/>
        </w:rPr>
        <w:t xml:space="preserve">(se </w:t>
      </w:r>
      <w:r>
        <w:rPr>
          <w:rFonts w:eastAsiaTheme="minorHAnsi"/>
        </w:rPr>
        <w:fldChar w:fldCharType="begin"/>
      </w:r>
      <w:r>
        <w:rPr>
          <w:rFonts w:eastAsiaTheme="minorHAnsi"/>
        </w:rPr>
        <w:instrText xml:space="preserve"> REF  _Ref383342411 \* Lower \h </w:instrText>
      </w:r>
      <w:r>
        <w:rPr>
          <w:rFonts w:eastAsiaTheme="minorHAnsi"/>
        </w:rPr>
      </w:r>
      <w:r>
        <w:rPr>
          <w:rFonts w:eastAsiaTheme="minorHAnsi"/>
        </w:rPr>
        <w:fldChar w:fldCharType="separate"/>
      </w:r>
      <w:r w:rsidR="004642B5">
        <w:t>tabell</w:t>
      </w:r>
      <w:r w:rsidR="004642B5">
        <w:rPr>
          <w:rFonts w:ascii="Times New Roman" w:hAnsi="Times New Roman"/>
        </w:rPr>
        <w:t> </w:t>
      </w:r>
      <w:r w:rsidR="004642B5" w:rsidRPr="004642B5">
        <w:rPr>
          <w:bCs/>
          <w:noProof/>
        </w:rPr>
        <w:t>6</w:t>
      </w:r>
      <w:r w:rsidR="004642B5">
        <w:t>.</w:t>
      </w:r>
      <w:r w:rsidR="004642B5">
        <w:rPr>
          <w:noProof/>
        </w:rPr>
        <w:t>6</w:t>
      </w:r>
      <w:r>
        <w:rPr>
          <w:rFonts w:eastAsiaTheme="minorHAnsi"/>
        </w:rPr>
        <w:fldChar w:fldCharType="end"/>
      </w:r>
      <w:r w:rsidRPr="003E0278">
        <w:rPr>
          <w:rFonts w:eastAsiaTheme="minorHAnsi"/>
        </w:rPr>
        <w:t>).</w:t>
      </w:r>
    </w:p>
    <w:p w14:paraId="786243DB" w14:textId="77777777" w:rsidR="00F7009D" w:rsidRPr="003E0278" w:rsidRDefault="009D6872" w:rsidP="00F7009D">
      <w:pPr>
        <w:pStyle w:val="Rubrik6"/>
        <w:rPr>
          <w:rFonts w:eastAsiaTheme="minorHAnsi"/>
        </w:rPr>
      </w:pPr>
      <w:r w:rsidRPr="003E0278">
        <w:rPr>
          <w:rFonts w:eastAsiaTheme="minorHAnsi"/>
        </w:rPr>
        <w:t>Ökat antal asylsökande</w:t>
      </w:r>
    </w:p>
    <w:p w14:paraId="6CD22A42" w14:textId="321E64CD" w:rsidR="00F7009D" w:rsidRPr="003E0278" w:rsidRDefault="009D6872" w:rsidP="00F7009D">
      <w:pPr>
        <w:pStyle w:val="Brdtext"/>
        <w:rPr>
          <w:rFonts w:eastAsiaTheme="minorHAnsi"/>
        </w:rPr>
      </w:pPr>
      <w:r w:rsidRPr="003E0278">
        <w:rPr>
          <w:rFonts w:eastAsiaTheme="minorHAnsi"/>
        </w:rPr>
        <w:t>Antalet nya asylsökande i Sverige under 2013 var det högsta sedan Balkankriget i mitten av 1990-talet och antalet asylsökande förväntas förbli högt under hela prognosperioden</w:t>
      </w:r>
      <w:r>
        <w:rPr>
          <w:rFonts w:eastAsiaTheme="minorHAnsi"/>
        </w:rPr>
        <w:t xml:space="preserve">. </w:t>
      </w:r>
      <w:r w:rsidRPr="003E0278">
        <w:rPr>
          <w:rFonts w:eastAsiaTheme="minorHAnsi"/>
        </w:rPr>
        <w:t>Situationen i Syrien och dess när</w:t>
      </w:r>
      <w:r w:rsidRPr="003E0278">
        <w:rPr>
          <w:rFonts w:eastAsiaTheme="minorHAnsi"/>
        </w:rPr>
        <w:softHyphen/>
        <w:t xml:space="preserve">område, och fortsatt svåra förhållanden i t.ex. </w:t>
      </w:r>
      <w:r>
        <w:rPr>
          <w:rFonts w:eastAsiaTheme="minorHAnsi"/>
        </w:rPr>
        <w:t>Eritrea</w:t>
      </w:r>
      <w:r w:rsidRPr="003E0278">
        <w:rPr>
          <w:rFonts w:eastAsiaTheme="minorHAnsi"/>
        </w:rPr>
        <w:t xml:space="preserve"> och Somalia, driver många människor på flykt. </w:t>
      </w:r>
      <w:r w:rsidRPr="00006C49">
        <w:rPr>
          <w:rFonts w:eastAsiaTheme="minorHAnsi"/>
        </w:rPr>
        <w:t xml:space="preserve">Det har också börjat ske mer omfattande förflyttningar inom Europa till följd av de svåra ekonomiska förhållanden som </w:t>
      </w:r>
      <w:r>
        <w:rPr>
          <w:rFonts w:eastAsiaTheme="minorHAnsi"/>
        </w:rPr>
        <w:t>råder</w:t>
      </w:r>
      <w:r w:rsidRPr="00006C49">
        <w:rPr>
          <w:rFonts w:eastAsiaTheme="minorHAnsi"/>
        </w:rPr>
        <w:t xml:space="preserve"> </w:t>
      </w:r>
      <w:r>
        <w:rPr>
          <w:rFonts w:eastAsiaTheme="minorHAnsi"/>
        </w:rPr>
        <w:t>på</w:t>
      </w:r>
      <w:r w:rsidRPr="00006C49">
        <w:rPr>
          <w:rFonts w:eastAsiaTheme="minorHAnsi"/>
        </w:rPr>
        <w:t xml:space="preserve"> delar av kontinenten.</w:t>
      </w:r>
      <w:r>
        <w:rPr>
          <w:rFonts w:eastAsiaTheme="minorHAnsi"/>
        </w:rPr>
        <w:t xml:space="preserve"> År 2013 uppgick antalet asylsökande till 43 200 och antalet 2014</w:t>
      </w:r>
      <w:r>
        <w:rPr>
          <w:rFonts w:eastAsiaTheme="minorHAnsi"/>
        </w:rPr>
        <w:noBreakHyphen/>
        <w:t xml:space="preserve">2018 förväntas uppgå till mellan 53 600 och 58 100 per år </w:t>
      </w:r>
      <w:r w:rsidRPr="003E0278">
        <w:rPr>
          <w:rFonts w:eastAsiaTheme="minorHAnsi"/>
        </w:rPr>
        <w:t xml:space="preserve">(se </w:t>
      </w:r>
      <w:r>
        <w:rPr>
          <w:rFonts w:eastAsiaTheme="minorHAnsi"/>
        </w:rPr>
        <w:fldChar w:fldCharType="begin"/>
      </w:r>
      <w:r>
        <w:rPr>
          <w:rFonts w:eastAsiaTheme="minorHAnsi"/>
        </w:rPr>
        <w:instrText xml:space="preserve"> REF  _Ref383342411 \* Lower \h </w:instrText>
      </w:r>
      <w:r>
        <w:rPr>
          <w:rFonts w:eastAsiaTheme="minorHAnsi"/>
        </w:rPr>
      </w:r>
      <w:r>
        <w:rPr>
          <w:rFonts w:eastAsiaTheme="minorHAnsi"/>
        </w:rPr>
        <w:fldChar w:fldCharType="separate"/>
      </w:r>
      <w:r w:rsidR="004642B5">
        <w:t>tabell</w:t>
      </w:r>
      <w:r w:rsidR="004642B5">
        <w:rPr>
          <w:rFonts w:ascii="Times New Roman" w:hAnsi="Times New Roman"/>
        </w:rPr>
        <w:t> </w:t>
      </w:r>
      <w:r w:rsidR="004642B5" w:rsidRPr="004642B5">
        <w:rPr>
          <w:bCs/>
          <w:noProof/>
        </w:rPr>
        <w:t>6</w:t>
      </w:r>
      <w:r w:rsidR="004642B5">
        <w:t>.</w:t>
      </w:r>
      <w:r w:rsidR="004642B5">
        <w:rPr>
          <w:noProof/>
        </w:rPr>
        <w:t>6</w:t>
      </w:r>
      <w:r>
        <w:rPr>
          <w:rFonts w:eastAsiaTheme="minorHAnsi"/>
        </w:rPr>
        <w:fldChar w:fldCharType="end"/>
      </w:r>
      <w:r w:rsidRPr="003E0278">
        <w:rPr>
          <w:rFonts w:eastAsiaTheme="minorHAnsi"/>
        </w:rPr>
        <w:t>).</w:t>
      </w:r>
    </w:p>
    <w:p w14:paraId="44EEAABD" w14:textId="32B92854" w:rsidR="00F7009D" w:rsidRDefault="009D6872" w:rsidP="00F7009D">
      <w:pPr>
        <w:pStyle w:val="Brdtextmedindrag"/>
        <w:rPr>
          <w:rFonts w:eastAsiaTheme="minorHAnsi"/>
        </w:rPr>
      </w:pPr>
      <w:r w:rsidRPr="003E0278">
        <w:rPr>
          <w:rFonts w:eastAsiaTheme="minorHAnsi"/>
        </w:rPr>
        <w:t>Utgifterna för asylmottagningen, kommun</w:t>
      </w:r>
      <w:r>
        <w:rPr>
          <w:rFonts w:eastAsiaTheme="minorHAnsi"/>
        </w:rPr>
        <w:t>-</w:t>
      </w:r>
      <w:r w:rsidRPr="003E0278">
        <w:rPr>
          <w:rFonts w:eastAsiaTheme="minorHAnsi"/>
        </w:rPr>
        <w:t xml:space="preserve">ersättningarna för flyktingmottagande och etableringsersättningen beräknas följaktligen stiga under prognosperioden. </w:t>
      </w:r>
      <w:r w:rsidRPr="009D726F">
        <w:rPr>
          <w:rFonts w:eastAsiaTheme="minorHAnsi"/>
        </w:rPr>
        <w:t xml:space="preserve">Utgiftsprognosen är dock gjord </w:t>
      </w:r>
      <w:r>
        <w:rPr>
          <w:rFonts w:eastAsiaTheme="minorHAnsi"/>
        </w:rPr>
        <w:t>med antagande om att Migrations</w:t>
      </w:r>
      <w:r>
        <w:rPr>
          <w:rFonts w:eastAsiaTheme="minorHAnsi"/>
        </w:rPr>
        <w:softHyphen/>
      </w:r>
      <w:r w:rsidRPr="009D726F">
        <w:rPr>
          <w:rFonts w:eastAsiaTheme="minorHAnsi"/>
        </w:rPr>
        <w:t>verket</w:t>
      </w:r>
      <w:r>
        <w:rPr>
          <w:rFonts w:eastAsiaTheme="minorHAnsi"/>
        </w:rPr>
        <w:t>s förvaltningsanslag ökar</w:t>
      </w:r>
      <w:r w:rsidRPr="009D726F">
        <w:rPr>
          <w:rFonts w:eastAsiaTheme="minorHAnsi"/>
        </w:rPr>
        <w:t xml:space="preserve"> efter behov </w:t>
      </w:r>
      <w:r>
        <w:rPr>
          <w:rFonts w:eastAsiaTheme="minorHAnsi"/>
        </w:rPr>
        <w:t>under</w:t>
      </w:r>
      <w:r w:rsidRPr="009D726F">
        <w:rPr>
          <w:rFonts w:eastAsiaTheme="minorHAnsi"/>
        </w:rPr>
        <w:t xml:space="preserve"> hela prognosperiod</w:t>
      </w:r>
      <w:r>
        <w:rPr>
          <w:rFonts w:eastAsiaTheme="minorHAnsi"/>
        </w:rPr>
        <w:t>en, vilket bedöms korta hand</w:t>
      </w:r>
      <w:r>
        <w:rPr>
          <w:rFonts w:eastAsiaTheme="minorHAnsi"/>
        </w:rPr>
        <w:softHyphen/>
        <w:t>läggnings</w:t>
      </w:r>
      <w:r w:rsidRPr="009D726F">
        <w:rPr>
          <w:rFonts w:eastAsiaTheme="minorHAnsi"/>
        </w:rPr>
        <w:t>tiderna</w:t>
      </w:r>
      <w:r>
        <w:rPr>
          <w:rFonts w:eastAsiaTheme="minorHAnsi"/>
        </w:rPr>
        <w:t xml:space="preserve"> och i förlängningen hålla nere</w:t>
      </w:r>
      <w:r w:rsidRPr="009D726F">
        <w:rPr>
          <w:rFonts w:eastAsiaTheme="minorHAnsi"/>
        </w:rPr>
        <w:t xml:space="preserve"> kostnaderna för boende och ersättningar. För utgiftsområde </w:t>
      </w:r>
      <w:r w:rsidRPr="0037315A">
        <w:rPr>
          <w:rFonts w:eastAsiaTheme="minorHAnsi"/>
        </w:rPr>
        <w:t xml:space="preserve">8 Migration beräknas utgifterna öka från </w:t>
      </w:r>
      <w:r w:rsidRPr="009D726F">
        <w:rPr>
          <w:rFonts w:eastAsiaTheme="minorHAnsi"/>
        </w:rPr>
        <w:t>ca</w:t>
      </w:r>
      <w:r w:rsidRPr="0037315A">
        <w:rPr>
          <w:rFonts w:eastAsiaTheme="minorHAnsi"/>
        </w:rPr>
        <w:t xml:space="preserve"> 10 miljarder kronor 2013 till knappt 13 miljarder kronor 2015, för att därefter sjunka till knappt 12 miljarder </w:t>
      </w:r>
      <w:r>
        <w:rPr>
          <w:rFonts w:eastAsiaTheme="minorHAnsi"/>
        </w:rPr>
        <w:t xml:space="preserve">kronor </w:t>
      </w:r>
      <w:r w:rsidRPr="0037315A">
        <w:rPr>
          <w:rFonts w:eastAsiaTheme="minorHAnsi"/>
        </w:rPr>
        <w:t>2018.</w:t>
      </w:r>
      <w:r w:rsidRPr="008239DC">
        <w:rPr>
          <w:rFonts w:asciiTheme="minorHAnsi" w:eastAsiaTheme="minorHAnsi" w:hAnsiTheme="minorHAnsi" w:cstheme="minorBidi"/>
          <w:spacing w:val="0"/>
          <w:szCs w:val="22"/>
        </w:rPr>
        <w:t xml:space="preserve"> </w:t>
      </w:r>
      <w:r>
        <w:rPr>
          <w:rFonts w:eastAsiaTheme="minorHAnsi"/>
        </w:rPr>
        <w:t>Dessa</w:t>
      </w:r>
      <w:r w:rsidRPr="008239DC">
        <w:rPr>
          <w:rFonts w:eastAsiaTheme="minorHAnsi"/>
        </w:rPr>
        <w:t xml:space="preserve"> utgiftsförändringar påverkar också utgiftsområde 7 Internationellt bistånd eftersom en del av kostnaderna för flykting</w:t>
      </w:r>
      <w:r w:rsidRPr="008239DC">
        <w:rPr>
          <w:rFonts w:eastAsiaTheme="minorHAnsi"/>
        </w:rPr>
        <w:softHyphen/>
        <w:t>mottagning avräknas från biståndet</w:t>
      </w:r>
      <w:r>
        <w:rPr>
          <w:rFonts w:eastAsiaTheme="minorHAnsi"/>
        </w:rPr>
        <w:t>.</w:t>
      </w:r>
      <w:r w:rsidRPr="0037315A">
        <w:rPr>
          <w:rFonts w:eastAsiaTheme="minorHAnsi"/>
        </w:rPr>
        <w:t xml:space="preserve"> För utgiftsområde 13 Integration och jämställdhet beräknas utgifterna öka från </w:t>
      </w:r>
      <w:r w:rsidRPr="009D726F">
        <w:rPr>
          <w:rFonts w:eastAsiaTheme="minorHAnsi"/>
        </w:rPr>
        <w:t>ca</w:t>
      </w:r>
      <w:r w:rsidRPr="0037315A">
        <w:rPr>
          <w:rFonts w:eastAsiaTheme="minorHAnsi"/>
        </w:rPr>
        <w:t xml:space="preserve"> 9</w:t>
      </w:r>
      <w:r>
        <w:rPr>
          <w:rFonts w:eastAsiaTheme="minorHAnsi"/>
        </w:rPr>
        <w:t> </w:t>
      </w:r>
      <w:r w:rsidRPr="0037315A">
        <w:rPr>
          <w:rFonts w:eastAsiaTheme="minorHAnsi"/>
        </w:rPr>
        <w:t xml:space="preserve">miljarder </w:t>
      </w:r>
      <w:r w:rsidRPr="0037315A">
        <w:rPr>
          <w:rFonts w:eastAsiaTheme="minorHAnsi"/>
        </w:rPr>
        <w:lastRenderedPageBreak/>
        <w:t>kronor 2013 till 17 miljarder kronor 2016, för att därefter sjunka till drygt 15 miljarder kronor 2018</w:t>
      </w:r>
      <w:r w:rsidRPr="003E0278">
        <w:rPr>
          <w:rFonts w:eastAsiaTheme="minorHAnsi"/>
        </w:rPr>
        <w:t>.</w:t>
      </w:r>
      <w:r>
        <w:rPr>
          <w:rFonts w:eastAsiaTheme="minorHAnsi"/>
        </w:rPr>
        <w:t xml:space="preserve"> År 2013 uppgick antalet kvar</w:t>
      </w:r>
      <w:r>
        <w:rPr>
          <w:rFonts w:eastAsiaTheme="minorHAnsi"/>
        </w:rPr>
        <w:softHyphen/>
        <w:t>stående som omfattas av etablerings</w:t>
      </w:r>
      <w:r>
        <w:rPr>
          <w:rFonts w:eastAsiaTheme="minorHAnsi"/>
        </w:rPr>
        <w:softHyphen/>
        <w:t>uppdraget till 22 900 och motsvarande antal under 2014</w:t>
      </w:r>
      <w:r>
        <w:rPr>
          <w:rFonts w:eastAsiaTheme="minorHAnsi"/>
        </w:rPr>
        <w:noBreakHyphen/>
        <w:t xml:space="preserve">2018 beräknas variera mellan 36 200 och 52 500 per år (se </w:t>
      </w:r>
      <w:r>
        <w:rPr>
          <w:rFonts w:eastAsiaTheme="minorHAnsi"/>
        </w:rPr>
        <w:fldChar w:fldCharType="begin"/>
      </w:r>
      <w:r>
        <w:rPr>
          <w:rFonts w:eastAsiaTheme="minorHAnsi"/>
        </w:rPr>
        <w:instrText xml:space="preserve"> REF  _Ref383342411 \* Lower \h </w:instrText>
      </w:r>
      <w:r>
        <w:rPr>
          <w:rFonts w:eastAsiaTheme="minorHAnsi"/>
        </w:rPr>
      </w:r>
      <w:r>
        <w:rPr>
          <w:rFonts w:eastAsiaTheme="minorHAnsi"/>
        </w:rPr>
        <w:fldChar w:fldCharType="separate"/>
      </w:r>
      <w:r w:rsidR="004642B5">
        <w:t>tabell</w:t>
      </w:r>
      <w:r w:rsidR="004642B5">
        <w:rPr>
          <w:rFonts w:ascii="Times New Roman" w:hAnsi="Times New Roman"/>
        </w:rPr>
        <w:t> </w:t>
      </w:r>
      <w:r w:rsidR="004642B5" w:rsidRPr="004642B5">
        <w:rPr>
          <w:bCs/>
          <w:noProof/>
        </w:rPr>
        <w:t>6</w:t>
      </w:r>
      <w:r w:rsidR="004642B5">
        <w:t>.</w:t>
      </w:r>
      <w:r w:rsidR="004642B5">
        <w:rPr>
          <w:noProof/>
        </w:rPr>
        <w:t>6</w:t>
      </w:r>
      <w:r>
        <w:rPr>
          <w:rFonts w:eastAsiaTheme="minorHAnsi"/>
        </w:rPr>
        <w:fldChar w:fldCharType="end"/>
      </w:r>
      <w:r>
        <w:rPr>
          <w:rFonts w:eastAsiaTheme="minorHAnsi"/>
        </w:rPr>
        <w:t xml:space="preserve">). </w:t>
      </w:r>
    </w:p>
    <w:p w14:paraId="3D52F5A8" w14:textId="77777777" w:rsidR="00F7009D" w:rsidRPr="0009469E" w:rsidRDefault="00F7009D" w:rsidP="00F7009D">
      <w:pPr>
        <w:pStyle w:val="Brdtextmedindrag"/>
        <w:rPr>
          <w:rFonts w:eastAsiaTheme="minorHAnsi"/>
        </w:rPr>
      </w:pPr>
    </w:p>
    <w:p w14:paraId="3F56C7EA" w14:textId="7B92F349" w:rsidR="00F7009D" w:rsidRPr="0083506A" w:rsidRDefault="009D6872" w:rsidP="00F7009D">
      <w:pPr>
        <w:pStyle w:val="DiagramRubrik"/>
      </w:pPr>
      <w:bookmarkStart w:id="374" w:name="_Ref383455576"/>
      <w:bookmarkStart w:id="375" w:name="_Toc384401787"/>
      <w:r w:rsidRPr="00DC7434">
        <w:t xml:space="preserve">Diagram </w:t>
      </w:r>
      <w:r w:rsidR="0009067D">
        <w:fldChar w:fldCharType="begin"/>
      </w:r>
      <w:r w:rsidR="0009067D">
        <w:instrText xml:space="preserve"> STYLEREF "</w:instrText>
      </w:r>
      <w:r w:rsidR="0009067D">
        <w:instrText xml:space="preserve">Rubrik 1"\n \* MERGEFORMAT </w:instrText>
      </w:r>
      <w:r w:rsidR="0009067D">
        <w:fldChar w:fldCharType="separate"/>
      </w:r>
      <w:r w:rsidR="004642B5">
        <w:rPr>
          <w:noProof/>
        </w:rPr>
        <w:t>6</w:t>
      </w:r>
      <w:r w:rsidR="0009067D">
        <w:rPr>
          <w:noProof/>
        </w:rPr>
        <w:fldChar w:fldCharType="end"/>
      </w:r>
      <w:r w:rsidRPr="00DC7434">
        <w:rPr>
          <w:noProof/>
        </w:rPr>
        <w:t>.</w:t>
      </w:r>
      <w:fldSimple w:instr=" SEQ Diagram \* ARABIC \s 1 ">
        <w:r w:rsidR="004642B5">
          <w:rPr>
            <w:noProof/>
          </w:rPr>
          <w:t>2</w:t>
        </w:r>
      </w:fldSimple>
      <w:bookmarkEnd w:id="374"/>
      <w:r w:rsidRPr="00DC7434">
        <w:t xml:space="preserve"> </w:t>
      </w:r>
      <w:r w:rsidRPr="0083506A">
        <w:t>Utgifter för sjuk- och rehabiliteringspenning och sjuk- och aktivitetsersättning samt antalet helårsekvivalenter i sjuk- och rehabiliteringspenning och sjuk- och aktivitetsersättning 2012–2017</w:t>
      </w:r>
      <w:bookmarkEnd w:id="375"/>
    </w:p>
    <w:p w14:paraId="3E51985F" w14:textId="7E0C27CA" w:rsidR="00F7009D" w:rsidRPr="00AC12B9" w:rsidRDefault="009D6872" w:rsidP="00F7009D">
      <w:pPr>
        <w:pStyle w:val="DiagramUnderrubrik"/>
        <w:rPr>
          <w:i w:val="0"/>
        </w:rPr>
      </w:pPr>
      <w:r w:rsidRPr="00AC12B9">
        <w:t>Miljarder krono</w:t>
      </w:r>
      <w:r>
        <w:t>r</w:t>
      </w:r>
      <w:r w:rsidRPr="00AC12B9">
        <w:tab/>
        <w:t xml:space="preserve">                            Tusental</w:t>
      </w:r>
    </w:p>
    <w:p w14:paraId="0AA9E736" w14:textId="5B665FFF" w:rsidR="00F7009D" w:rsidRPr="00EA57F5" w:rsidRDefault="009D6872" w:rsidP="00F7009D">
      <w:pPr>
        <w:pStyle w:val="DiagramFotnot"/>
      </w:pPr>
      <w:r w:rsidRPr="00AC12B9">
        <w:rPr>
          <w:noProof/>
          <w:lang w:eastAsia="sv-SE"/>
        </w:rPr>
        <w:drawing>
          <wp:inline distT="0" distB="0" distL="0" distR="0" wp14:anchorId="234595A1" wp14:editId="35CAD301">
            <wp:extent cx="2753995" cy="2044037"/>
            <wp:effectExtent l="0" t="0" r="8255" b="0"/>
            <wp:docPr id="378" name="Diagram 2"/>
            <wp:cNvGraphicFramePr/>
            <a:graphic xmlns:a="http://schemas.openxmlformats.org/drawingml/2006/main">
              <a:graphicData uri="http://schemas.openxmlformats.org/drawingml/2006/chart">
                <c:chart xmlns:c="http://schemas.openxmlformats.org/drawingml/2006/chart" xmlns:r="http://schemas.openxmlformats.org/officeDocument/2006/relationships" r:id="rId319"/>
              </a:graphicData>
            </a:graphic>
          </wp:inline>
        </w:drawing>
      </w:r>
      <w:r w:rsidRPr="00EA57F5">
        <w:t>Anm.: Avser utgifter på anslagen 1:1 Sjukpenning och rehabilitering m.m. och 1:2 Aktivitets- och sjukersättningar m.m. under utgiftsområde 10 Ekonomisk trygghet vid sjukdom och funktionsnedsättning. Utfall 2013 och beräknade utgifter/volymer 2014–2018.</w:t>
      </w:r>
    </w:p>
    <w:p w14:paraId="26CC5019" w14:textId="4696072C" w:rsidR="00F7009D" w:rsidRPr="00EA57F5" w:rsidRDefault="009D6872" w:rsidP="00F7009D">
      <w:pPr>
        <w:pStyle w:val="DiagramFotnot"/>
      </w:pPr>
      <w:r w:rsidRPr="00AC12B9">
        <w:t>Källa: Egna beräkningar.</w:t>
      </w:r>
    </w:p>
    <w:p w14:paraId="0FB00174" w14:textId="77777777" w:rsidR="00F7009D" w:rsidRPr="003E51F7" w:rsidRDefault="009D6872" w:rsidP="00F7009D">
      <w:pPr>
        <w:pStyle w:val="Rubrik6"/>
        <w:rPr>
          <w:rFonts w:eastAsiaTheme="minorHAnsi"/>
        </w:rPr>
      </w:pPr>
      <w:r w:rsidRPr="003E51F7">
        <w:rPr>
          <w:rFonts w:eastAsiaTheme="minorHAnsi"/>
        </w:rPr>
        <w:t xml:space="preserve">Utgifterna för sjukfrånvaron ökar </w:t>
      </w:r>
    </w:p>
    <w:p w14:paraId="0B31D244" w14:textId="29BF6DB5" w:rsidR="00F7009D" w:rsidRDefault="009D6872" w:rsidP="00F7009D">
      <w:pPr>
        <w:pStyle w:val="Brdtext"/>
      </w:pPr>
      <w:r w:rsidRPr="00F63549">
        <w:t>Den sammantagna sjukfrånvaron, mätt med ohälsotalet</w:t>
      </w:r>
      <w:r w:rsidRPr="00F63549">
        <w:rPr>
          <w:rStyle w:val="Fotnotsreferens"/>
        </w:rPr>
        <w:footnoteReference w:id="67"/>
      </w:r>
      <w:r w:rsidRPr="00F63549">
        <w:t>, minskade kraftigt 2003–2013. Under hösten 2013 har emellertid nedgången planat ut. Volymerna i sjukpenning har ökat sedan 2011, samtidigt som antalet personer med sjukersättning forts</w:t>
      </w:r>
      <w:r>
        <w:t>att</w:t>
      </w:r>
      <w:r w:rsidRPr="00F63549">
        <w:t xml:space="preserve"> att minska. De kommande åren prognostiseras antalet sjuk</w:t>
      </w:r>
      <w:r w:rsidRPr="00F63549">
        <w:softHyphen/>
        <w:t xml:space="preserve">penningdagar fortsätta öka, dock med en avtagande ökningstakt (se </w:t>
      </w:r>
      <w:r w:rsidRPr="00F63549">
        <w:fldChar w:fldCharType="begin"/>
      </w:r>
      <w:r w:rsidRPr="00F63549">
        <w:instrText xml:space="preserve"> REF  _Ref383342411 \* Lower \h  \* MERGEFORMAT </w:instrText>
      </w:r>
      <w:r w:rsidRPr="00F63549">
        <w:fldChar w:fldCharType="separate"/>
      </w:r>
      <w:r w:rsidR="004642B5">
        <w:t>tabell</w:t>
      </w:r>
      <w:r w:rsidR="004642B5" w:rsidRPr="004642B5">
        <w:t> 6</w:t>
      </w:r>
      <w:r w:rsidR="004642B5">
        <w:t>.</w:t>
      </w:r>
      <w:r w:rsidR="004642B5" w:rsidRPr="004642B5">
        <w:rPr>
          <w:bCs/>
          <w:noProof/>
        </w:rPr>
        <w:t>6</w:t>
      </w:r>
      <w:r w:rsidRPr="00F63549">
        <w:fldChar w:fldCharType="end"/>
      </w:r>
      <w:r w:rsidRPr="00F63549">
        <w:t xml:space="preserve">). Antalet personer med sjukersättning beräknas fortsätta minska under prognosperioden (se </w:t>
      </w:r>
      <w:r w:rsidRPr="00F63549">
        <w:fldChar w:fldCharType="begin"/>
      </w:r>
      <w:r w:rsidRPr="00F63549">
        <w:instrText xml:space="preserve"> REF  _Ref383342411 \* Lower \h  \* MERGEFORMAT </w:instrText>
      </w:r>
      <w:r w:rsidRPr="00F63549">
        <w:fldChar w:fldCharType="separate"/>
      </w:r>
      <w:r w:rsidR="004642B5">
        <w:t>tabell</w:t>
      </w:r>
      <w:r w:rsidR="004642B5" w:rsidRPr="004642B5">
        <w:t> 6</w:t>
      </w:r>
      <w:r w:rsidR="004642B5">
        <w:t>.</w:t>
      </w:r>
      <w:r w:rsidR="004642B5" w:rsidRPr="004642B5">
        <w:rPr>
          <w:bCs/>
          <w:noProof/>
        </w:rPr>
        <w:t>6</w:t>
      </w:r>
      <w:r w:rsidRPr="00F63549">
        <w:fldChar w:fldCharType="end"/>
      </w:r>
      <w:r w:rsidRPr="00F63549">
        <w:t xml:space="preserve">). Det beror framför allt på att många personer med sjukersättning fyller 65 år och övergår till ålderspension samt på att nybeviljandet av sjukersättningar är lågt. Sammantaget beräknas ohälsotalet minska framöver. De samlade </w:t>
      </w:r>
      <w:r w:rsidRPr="00F63549">
        <w:lastRenderedPageBreak/>
        <w:t xml:space="preserve">utgifterna för ohälsa beräknas däremot öka något under prognosperioden (se </w:t>
      </w:r>
      <w:r w:rsidRPr="00F63549">
        <w:fldChar w:fldCharType="begin"/>
      </w:r>
      <w:r w:rsidRPr="00F63549">
        <w:instrText xml:space="preserve"> REF  _Ref383455576 \* Lower \h  \* MERGEFORMAT </w:instrText>
      </w:r>
      <w:r w:rsidRPr="00F63549">
        <w:fldChar w:fldCharType="separate"/>
      </w:r>
      <w:r w:rsidR="004642B5" w:rsidRPr="004642B5">
        <w:rPr>
          <w:rFonts w:eastAsiaTheme="minorHAnsi"/>
        </w:rPr>
        <w:t>diagram</w:t>
      </w:r>
      <w:r w:rsidR="004642B5" w:rsidRPr="00DC7434">
        <w:t xml:space="preserve"> </w:t>
      </w:r>
      <w:r w:rsidR="004642B5">
        <w:rPr>
          <w:noProof/>
        </w:rPr>
        <w:t>6</w:t>
      </w:r>
      <w:r w:rsidR="004642B5" w:rsidRPr="00DC7434">
        <w:rPr>
          <w:noProof/>
        </w:rPr>
        <w:t>.</w:t>
      </w:r>
      <w:r w:rsidR="004642B5">
        <w:rPr>
          <w:noProof/>
        </w:rPr>
        <w:t>2</w:t>
      </w:r>
      <w:r w:rsidRPr="00F63549">
        <w:fldChar w:fldCharType="end"/>
      </w:r>
      <w:r w:rsidRPr="00F63549">
        <w:t>).</w:t>
      </w:r>
      <w:r>
        <w:rPr>
          <w:rStyle w:val="Fotnotsreferens"/>
        </w:rPr>
        <w:footnoteReference w:id="68"/>
      </w:r>
    </w:p>
    <w:p w14:paraId="0CCE3519" w14:textId="77777777" w:rsidR="00F7009D" w:rsidRPr="00A85B2A" w:rsidRDefault="009D6872" w:rsidP="00F7009D">
      <w:pPr>
        <w:pStyle w:val="Rubrik6"/>
        <w:rPr>
          <w:rFonts w:eastAsiaTheme="minorHAnsi"/>
        </w:rPr>
      </w:pPr>
      <w:r w:rsidRPr="00A85B2A">
        <w:rPr>
          <w:rFonts w:eastAsiaTheme="minorHAnsi"/>
        </w:rPr>
        <w:t>Fler barn och pensionärer</w:t>
      </w:r>
    </w:p>
    <w:p w14:paraId="5DD7B43B" w14:textId="2BE91F10" w:rsidR="00F7009D" w:rsidRPr="00A85B2A" w:rsidRDefault="009D6872" w:rsidP="00F7009D">
      <w:pPr>
        <w:pStyle w:val="Brdtext"/>
        <w:rPr>
          <w:rFonts w:eastAsiaTheme="minorHAnsi"/>
        </w:rPr>
      </w:pPr>
      <w:r w:rsidRPr="00A85B2A">
        <w:rPr>
          <w:rFonts w:eastAsiaTheme="minorHAnsi"/>
        </w:rPr>
        <w:t xml:space="preserve">Antalet personer med inkomst- och tilläggs-pension beräknas öka markant framöver, vilket huvudsakligen beror på demografiska faktorer. </w:t>
      </w:r>
      <w:r>
        <w:rPr>
          <w:rFonts w:eastAsiaTheme="minorHAnsi"/>
        </w:rPr>
        <w:t>Allt fler n</w:t>
      </w:r>
      <w:r w:rsidRPr="00A85B2A">
        <w:rPr>
          <w:rFonts w:eastAsiaTheme="minorHAnsi"/>
        </w:rPr>
        <w:t>ytillkomna pensionärer har</w:t>
      </w:r>
      <w:r>
        <w:rPr>
          <w:rFonts w:eastAsiaTheme="minorHAnsi"/>
        </w:rPr>
        <w:t xml:space="preserve"> </w:t>
      </w:r>
      <w:r w:rsidRPr="00A85B2A">
        <w:rPr>
          <w:rFonts w:eastAsiaTheme="minorHAnsi"/>
        </w:rPr>
        <w:t>inkomst</w:t>
      </w:r>
      <w:r>
        <w:rPr>
          <w:rFonts w:eastAsiaTheme="minorHAnsi"/>
        </w:rPr>
        <w:softHyphen/>
      </w:r>
      <w:r w:rsidRPr="00A85B2A">
        <w:rPr>
          <w:rFonts w:eastAsiaTheme="minorHAnsi"/>
        </w:rPr>
        <w:t>grundad pension och generellt en högre inkomstgrundad pension än dagens ålders</w:t>
      </w:r>
      <w:r>
        <w:rPr>
          <w:rFonts w:eastAsiaTheme="minorHAnsi"/>
        </w:rPr>
        <w:softHyphen/>
      </w:r>
      <w:r w:rsidRPr="00A85B2A">
        <w:rPr>
          <w:rFonts w:eastAsiaTheme="minorHAnsi"/>
        </w:rPr>
        <w:t>pensionärer. De nytillkomna pension</w:t>
      </w:r>
      <w:r>
        <w:rPr>
          <w:rFonts w:eastAsiaTheme="minorHAnsi"/>
        </w:rPr>
        <w:softHyphen/>
      </w:r>
      <w:r w:rsidRPr="00A85B2A">
        <w:rPr>
          <w:rFonts w:eastAsiaTheme="minorHAnsi"/>
        </w:rPr>
        <w:t xml:space="preserve">ärerna väntas därför inte erhålla garantipension och bostadstillägg i samma utsträckning som dagens pensionärer. </w:t>
      </w:r>
      <w:r>
        <w:rPr>
          <w:rFonts w:eastAsiaTheme="minorHAnsi"/>
        </w:rPr>
        <w:t>Som en följd av detta</w:t>
      </w:r>
      <w:r w:rsidRPr="00A85B2A">
        <w:rPr>
          <w:rFonts w:eastAsiaTheme="minorHAnsi"/>
        </w:rPr>
        <w:t xml:space="preserve"> väntas antalet pensionärer med garantipension eller bostads</w:t>
      </w:r>
      <w:r>
        <w:rPr>
          <w:rFonts w:eastAsiaTheme="minorHAnsi"/>
        </w:rPr>
        <w:softHyphen/>
        <w:t>tillägg minska något mellan 2013</w:t>
      </w:r>
      <w:r w:rsidRPr="00A85B2A">
        <w:rPr>
          <w:rFonts w:eastAsiaTheme="minorHAnsi"/>
        </w:rPr>
        <w:t xml:space="preserve"> och 2018.</w:t>
      </w:r>
    </w:p>
    <w:p w14:paraId="711F5C60" w14:textId="29596A3A" w:rsidR="00F7009D" w:rsidRDefault="009D6872" w:rsidP="00F7009D">
      <w:pPr>
        <w:pStyle w:val="Brdtextmedindrag"/>
      </w:pPr>
      <w:r w:rsidRPr="005554E4">
        <w:t>Antalet uttagna dagar med föräldrapenning har ökat kontinuerligt under 2000-talet och be</w:t>
      </w:r>
      <w:r w:rsidRPr="005554E4">
        <w:softHyphen/>
        <w:t xml:space="preserve">räknas fortsätta att öka </w:t>
      </w:r>
      <w:r>
        <w:t>med ca 10 procent mellan 2013 och 2018</w:t>
      </w:r>
      <w:r w:rsidRPr="005554E4">
        <w:t>. Ökningen be</w:t>
      </w:r>
      <w:r w:rsidRPr="005554E4">
        <w:softHyphen/>
        <w:t>ror framför allt på att fler barn föds. Det ökade barna</w:t>
      </w:r>
      <w:r>
        <w:softHyphen/>
      </w:r>
      <w:r w:rsidRPr="005554E4">
        <w:t>födandet medför även att antalet barn</w:t>
      </w:r>
      <w:r w:rsidRPr="005554E4">
        <w:softHyphen/>
        <w:t xml:space="preserve">bidrag väntas öka </w:t>
      </w:r>
      <w:r>
        <w:t xml:space="preserve">med ca 10 procent </w:t>
      </w:r>
      <w:r w:rsidRPr="005554E4">
        <w:t>mellan 2013 och 2018.</w:t>
      </w:r>
    </w:p>
    <w:p w14:paraId="7AF9154E" w14:textId="77777777" w:rsidR="00F7009D" w:rsidRDefault="00F7009D" w:rsidP="00F7009D">
      <w:pPr>
        <w:pStyle w:val="Brdtext"/>
        <w:sectPr w:rsidR="00F7009D" w:rsidSect="00F7009D">
          <w:headerReference w:type="even" r:id="rId320"/>
          <w:headerReference w:type="default" r:id="rId321"/>
          <w:footerReference w:type="even" r:id="rId322"/>
          <w:footerReference w:type="default" r:id="rId323"/>
          <w:footerReference w:type="first" r:id="rId324"/>
          <w:type w:val="continuous"/>
          <w:pgSz w:w="11906" w:h="16838" w:code="9"/>
          <w:pgMar w:top="1304" w:right="1871" w:bottom="1531" w:left="1021" w:header="567" w:footer="1077" w:gutter="0"/>
          <w:cols w:num="2" w:space="340"/>
          <w:docGrid w:linePitch="360"/>
        </w:sectPr>
      </w:pPr>
    </w:p>
    <w:p w14:paraId="40B33A76" w14:textId="6DEBA7E1" w:rsidR="00F7009D" w:rsidRDefault="009D6872" w:rsidP="00F7009D">
      <w:pPr>
        <w:pStyle w:val="TabellRubrik"/>
      </w:pPr>
      <w:bookmarkStart w:id="376" w:name="_Ref383342411"/>
      <w:bookmarkStart w:id="377" w:name="_Toc384401672"/>
      <w:r>
        <w:lastRenderedPageBreak/>
        <w:t>Tabell</w:t>
      </w:r>
      <w:r>
        <w:rPr>
          <w:rFonts w:ascii="Times New Roman" w:hAnsi="Times New Roman"/>
        </w:rPr>
        <w:t> </w:t>
      </w:r>
      <w:r w:rsidR="0009067D">
        <w:fldChar w:fldCharType="begin"/>
      </w:r>
      <w:r w:rsidR="0009067D">
        <w:instrText xml:space="preserve"> STYLEREF "Rubrik 1"\n \* MERGEFORMAT </w:instrText>
      </w:r>
      <w:r w:rsidR="0009067D">
        <w:fldChar w:fldCharType="separate"/>
      </w:r>
      <w:r w:rsidR="004642B5" w:rsidRPr="004642B5">
        <w:rPr>
          <w:bCs/>
          <w:noProof/>
        </w:rPr>
        <w:t>6</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6</w:t>
      </w:r>
      <w:r w:rsidR="0009067D">
        <w:rPr>
          <w:noProof/>
        </w:rPr>
        <w:fldChar w:fldCharType="end"/>
      </w:r>
      <w:bookmarkEnd w:id="376"/>
      <w:r>
        <w:t xml:space="preserve"> Volymer inom olika transfereringssystem</w:t>
      </w:r>
      <w:bookmarkEnd w:id="377"/>
    </w:p>
    <w:tbl>
      <w:tblPr>
        <w:tblW w:w="0" w:type="auto"/>
        <w:tblInd w:w="85" w:type="dxa"/>
        <w:tblLayout w:type="fixed"/>
        <w:tblLook w:val="0000" w:firstRow="0" w:lastRow="0" w:firstColumn="0" w:lastColumn="0" w:noHBand="0" w:noVBand="0"/>
      </w:tblPr>
      <w:tblGrid>
        <w:gridCol w:w="595"/>
        <w:gridCol w:w="1657"/>
        <w:gridCol w:w="771"/>
        <w:gridCol w:w="771"/>
        <w:gridCol w:w="749"/>
        <w:gridCol w:w="750"/>
        <w:gridCol w:w="750"/>
        <w:gridCol w:w="750"/>
        <w:gridCol w:w="749"/>
        <w:gridCol w:w="750"/>
        <w:gridCol w:w="750"/>
      </w:tblGrid>
      <w:tr w:rsidR="00F7009D" w:rsidRPr="00BA1B1E" w14:paraId="12A44404" w14:textId="77777777" w:rsidTr="00F7009D">
        <w:trPr>
          <w:trHeight w:val="486"/>
        </w:trPr>
        <w:tc>
          <w:tcPr>
            <w:tcW w:w="595" w:type="dxa"/>
            <w:tcMar>
              <w:top w:w="0" w:type="dxa"/>
              <w:left w:w="85" w:type="dxa"/>
              <w:bottom w:w="0" w:type="dxa"/>
              <w:right w:w="85" w:type="dxa"/>
            </w:tcMar>
          </w:tcPr>
          <w:p w14:paraId="7140049C" w14:textId="290A8F4B" w:rsidR="00F7009D" w:rsidRPr="00FE320C" w:rsidRDefault="009D6872" w:rsidP="00F7009D">
            <w:pPr>
              <w:pStyle w:val="TabellHuvud"/>
            </w:pPr>
            <w:r w:rsidRPr="00FE320C">
              <w:t>Utgifts</w:t>
            </w:r>
            <w:r>
              <w:t>-</w:t>
            </w:r>
            <w:r w:rsidRPr="00FE320C">
              <w:t>område</w:t>
            </w:r>
          </w:p>
        </w:tc>
        <w:tc>
          <w:tcPr>
            <w:tcW w:w="1657" w:type="dxa"/>
          </w:tcPr>
          <w:p w14:paraId="3FFDD88C" w14:textId="77777777" w:rsidR="00F7009D" w:rsidRPr="00FE320C" w:rsidRDefault="00F7009D" w:rsidP="00F7009D">
            <w:pPr>
              <w:pStyle w:val="TabellHuvud"/>
            </w:pPr>
          </w:p>
        </w:tc>
        <w:tc>
          <w:tcPr>
            <w:tcW w:w="771" w:type="dxa"/>
          </w:tcPr>
          <w:p w14:paraId="086940B7" w14:textId="77777777" w:rsidR="00F7009D" w:rsidRPr="00FE320C" w:rsidRDefault="009D6872" w:rsidP="00F7009D">
            <w:pPr>
              <w:pStyle w:val="TabellHuvud"/>
            </w:pPr>
            <w:r w:rsidRPr="00FE320C">
              <w:t>Köns</w:t>
            </w:r>
            <w:r w:rsidRPr="00FE320C">
              <w:softHyphen/>
              <w:t>fördelning</w:t>
            </w:r>
            <w:r w:rsidRPr="00FE320C">
              <w:br/>
              <w:t>Utfall</w:t>
            </w:r>
          </w:p>
        </w:tc>
        <w:tc>
          <w:tcPr>
            <w:tcW w:w="771" w:type="dxa"/>
          </w:tcPr>
          <w:p w14:paraId="48E45564" w14:textId="77777777" w:rsidR="00F7009D" w:rsidRPr="00FE320C" w:rsidRDefault="009D6872" w:rsidP="00F7009D">
            <w:pPr>
              <w:pStyle w:val="TabellHuvud"/>
            </w:pPr>
            <w:r w:rsidRPr="00FE320C">
              <w:t>Köns</w:t>
            </w:r>
            <w:r w:rsidRPr="00FE320C">
              <w:softHyphen/>
              <w:t>fördelning</w:t>
            </w:r>
            <w:r w:rsidRPr="00FE320C">
              <w:br/>
              <w:t xml:space="preserve">Utfall </w:t>
            </w:r>
          </w:p>
        </w:tc>
        <w:tc>
          <w:tcPr>
            <w:tcW w:w="749" w:type="dxa"/>
          </w:tcPr>
          <w:p w14:paraId="7AACBDE8" w14:textId="77777777" w:rsidR="00F7009D" w:rsidRPr="00FE320C" w:rsidRDefault="009D6872" w:rsidP="00F7009D">
            <w:pPr>
              <w:pStyle w:val="TabellHuvud"/>
            </w:pPr>
            <w:r w:rsidRPr="00FE320C">
              <w:t>Utfall</w:t>
            </w:r>
          </w:p>
        </w:tc>
        <w:tc>
          <w:tcPr>
            <w:tcW w:w="750" w:type="dxa"/>
          </w:tcPr>
          <w:p w14:paraId="4FFE72A7" w14:textId="77777777" w:rsidR="00F7009D" w:rsidRPr="00FE320C" w:rsidRDefault="009D6872" w:rsidP="00F7009D">
            <w:pPr>
              <w:pStyle w:val="TabellHuvud"/>
            </w:pPr>
            <w:r w:rsidRPr="00FE320C">
              <w:t>Utfall</w:t>
            </w:r>
          </w:p>
        </w:tc>
        <w:tc>
          <w:tcPr>
            <w:tcW w:w="750" w:type="dxa"/>
            <w:tcBorders>
              <w:top w:val="nil"/>
              <w:left w:val="nil"/>
              <w:bottom w:val="single" w:sz="4" w:space="0" w:color="auto"/>
              <w:right w:val="nil"/>
            </w:tcBorders>
          </w:tcPr>
          <w:p w14:paraId="6F8156CB" w14:textId="77777777" w:rsidR="00F7009D" w:rsidRPr="00FE320C" w:rsidRDefault="009D6872" w:rsidP="00F7009D">
            <w:pPr>
              <w:pStyle w:val="TabellHuvud"/>
            </w:pPr>
            <w:r w:rsidRPr="00FE320C">
              <w:t>Prognos</w:t>
            </w:r>
          </w:p>
        </w:tc>
        <w:tc>
          <w:tcPr>
            <w:tcW w:w="750" w:type="dxa"/>
            <w:tcBorders>
              <w:top w:val="nil"/>
              <w:left w:val="nil"/>
              <w:bottom w:val="single" w:sz="4" w:space="0" w:color="auto"/>
              <w:right w:val="nil"/>
            </w:tcBorders>
          </w:tcPr>
          <w:p w14:paraId="4FEB99B0" w14:textId="77777777" w:rsidR="00F7009D" w:rsidRPr="00FE320C" w:rsidRDefault="00F7009D" w:rsidP="00F7009D">
            <w:pPr>
              <w:pStyle w:val="TabellHuvud"/>
            </w:pPr>
          </w:p>
        </w:tc>
        <w:tc>
          <w:tcPr>
            <w:tcW w:w="749" w:type="dxa"/>
            <w:tcBorders>
              <w:top w:val="nil"/>
              <w:left w:val="nil"/>
              <w:bottom w:val="single" w:sz="4" w:space="0" w:color="auto"/>
              <w:right w:val="nil"/>
            </w:tcBorders>
          </w:tcPr>
          <w:p w14:paraId="1C73DD04" w14:textId="77777777" w:rsidR="00F7009D" w:rsidRPr="00FE320C" w:rsidRDefault="00F7009D" w:rsidP="00F7009D">
            <w:pPr>
              <w:pStyle w:val="TabellHuvud"/>
            </w:pPr>
          </w:p>
        </w:tc>
        <w:tc>
          <w:tcPr>
            <w:tcW w:w="750" w:type="dxa"/>
            <w:tcBorders>
              <w:top w:val="nil"/>
              <w:left w:val="nil"/>
              <w:bottom w:val="single" w:sz="4" w:space="0" w:color="auto"/>
              <w:right w:val="nil"/>
            </w:tcBorders>
          </w:tcPr>
          <w:p w14:paraId="23F2A165" w14:textId="77777777" w:rsidR="00F7009D" w:rsidRPr="00FE320C" w:rsidRDefault="00F7009D" w:rsidP="00F7009D">
            <w:pPr>
              <w:pStyle w:val="TabellHuvud"/>
            </w:pPr>
          </w:p>
        </w:tc>
        <w:tc>
          <w:tcPr>
            <w:tcW w:w="750" w:type="dxa"/>
            <w:tcBorders>
              <w:top w:val="nil"/>
              <w:left w:val="nil"/>
              <w:bottom w:val="single" w:sz="4" w:space="0" w:color="auto"/>
              <w:right w:val="nil"/>
            </w:tcBorders>
          </w:tcPr>
          <w:p w14:paraId="2E266959" w14:textId="77777777" w:rsidR="00F7009D" w:rsidRPr="00FE320C" w:rsidRDefault="00F7009D" w:rsidP="00F7009D">
            <w:pPr>
              <w:pStyle w:val="TabellHuvud"/>
            </w:pPr>
          </w:p>
        </w:tc>
      </w:tr>
      <w:tr w:rsidR="00F7009D" w:rsidRPr="00BA1B1E" w14:paraId="126BCABC" w14:textId="77777777" w:rsidTr="00F7009D">
        <w:tc>
          <w:tcPr>
            <w:tcW w:w="595" w:type="dxa"/>
            <w:tcBorders>
              <w:top w:val="nil"/>
              <w:left w:val="nil"/>
              <w:bottom w:val="single" w:sz="18" w:space="0" w:color="auto"/>
              <w:right w:val="nil"/>
            </w:tcBorders>
            <w:tcMar>
              <w:top w:w="0" w:type="dxa"/>
              <w:left w:w="85" w:type="dxa"/>
              <w:bottom w:w="0" w:type="dxa"/>
              <w:right w:w="85" w:type="dxa"/>
            </w:tcMar>
          </w:tcPr>
          <w:p w14:paraId="42D20846" w14:textId="77777777" w:rsidR="00F7009D" w:rsidRPr="00FE320C" w:rsidRDefault="00F7009D" w:rsidP="00F7009D">
            <w:pPr>
              <w:pStyle w:val="TabellRader"/>
            </w:pPr>
          </w:p>
        </w:tc>
        <w:tc>
          <w:tcPr>
            <w:tcW w:w="1657" w:type="dxa"/>
            <w:tcBorders>
              <w:top w:val="nil"/>
              <w:left w:val="nil"/>
              <w:bottom w:val="single" w:sz="18" w:space="0" w:color="auto"/>
              <w:right w:val="nil"/>
            </w:tcBorders>
          </w:tcPr>
          <w:p w14:paraId="0E942F76" w14:textId="77777777" w:rsidR="00F7009D" w:rsidRPr="00FE320C" w:rsidRDefault="00F7009D" w:rsidP="00F7009D">
            <w:pPr>
              <w:pStyle w:val="TabellRader"/>
            </w:pPr>
          </w:p>
        </w:tc>
        <w:tc>
          <w:tcPr>
            <w:tcW w:w="771" w:type="dxa"/>
            <w:tcBorders>
              <w:top w:val="nil"/>
              <w:left w:val="nil"/>
              <w:bottom w:val="single" w:sz="18" w:space="0" w:color="auto"/>
              <w:right w:val="nil"/>
            </w:tcBorders>
          </w:tcPr>
          <w:p w14:paraId="65ED8706" w14:textId="1C8F39D4" w:rsidR="00F7009D" w:rsidRPr="00FE320C" w:rsidRDefault="009D6872" w:rsidP="00F7009D">
            <w:pPr>
              <w:pStyle w:val="TabellHuvud"/>
            </w:pPr>
            <w:r w:rsidRPr="00FE320C">
              <w:t>2012</w:t>
            </w:r>
          </w:p>
        </w:tc>
        <w:tc>
          <w:tcPr>
            <w:tcW w:w="771" w:type="dxa"/>
            <w:tcBorders>
              <w:top w:val="nil"/>
              <w:left w:val="nil"/>
              <w:bottom w:val="single" w:sz="18" w:space="0" w:color="auto"/>
              <w:right w:val="nil"/>
            </w:tcBorders>
          </w:tcPr>
          <w:p w14:paraId="6461E41E" w14:textId="1F01C2E6" w:rsidR="00F7009D" w:rsidRPr="00FE320C" w:rsidRDefault="009D6872" w:rsidP="00F7009D">
            <w:pPr>
              <w:pStyle w:val="TabellHuvud"/>
            </w:pPr>
            <w:r w:rsidRPr="00FE320C">
              <w:t>2013</w:t>
            </w:r>
          </w:p>
        </w:tc>
        <w:tc>
          <w:tcPr>
            <w:tcW w:w="749" w:type="dxa"/>
            <w:tcBorders>
              <w:top w:val="nil"/>
              <w:left w:val="nil"/>
              <w:bottom w:val="single" w:sz="18" w:space="0" w:color="auto"/>
              <w:right w:val="nil"/>
            </w:tcBorders>
          </w:tcPr>
          <w:p w14:paraId="1A79452B" w14:textId="15D766C2" w:rsidR="00F7009D" w:rsidRPr="00FE320C" w:rsidRDefault="009D6872" w:rsidP="00F7009D">
            <w:pPr>
              <w:pStyle w:val="TabellHuvud"/>
            </w:pPr>
            <w:r w:rsidRPr="00FE320C">
              <w:t>2012</w:t>
            </w:r>
          </w:p>
        </w:tc>
        <w:tc>
          <w:tcPr>
            <w:tcW w:w="750" w:type="dxa"/>
            <w:tcBorders>
              <w:top w:val="nil"/>
              <w:left w:val="nil"/>
              <w:bottom w:val="single" w:sz="18" w:space="0" w:color="auto"/>
              <w:right w:val="nil"/>
            </w:tcBorders>
          </w:tcPr>
          <w:p w14:paraId="395F362C" w14:textId="043A8124" w:rsidR="00F7009D" w:rsidRPr="00FE320C" w:rsidRDefault="009D6872" w:rsidP="00F7009D">
            <w:pPr>
              <w:pStyle w:val="TabellHuvud"/>
            </w:pPr>
            <w:r w:rsidRPr="00FE320C">
              <w:t>2013</w:t>
            </w:r>
          </w:p>
        </w:tc>
        <w:tc>
          <w:tcPr>
            <w:tcW w:w="750" w:type="dxa"/>
            <w:tcBorders>
              <w:top w:val="single" w:sz="4" w:space="0" w:color="auto"/>
              <w:left w:val="nil"/>
              <w:bottom w:val="single" w:sz="18" w:space="0" w:color="auto"/>
              <w:right w:val="nil"/>
            </w:tcBorders>
          </w:tcPr>
          <w:p w14:paraId="14AE0EA1" w14:textId="7D728EDF" w:rsidR="00F7009D" w:rsidRPr="00FE320C" w:rsidRDefault="009D6872" w:rsidP="00F7009D">
            <w:pPr>
              <w:pStyle w:val="TabellHuvud"/>
            </w:pPr>
            <w:r w:rsidRPr="00FE320C">
              <w:t>2014</w:t>
            </w:r>
          </w:p>
        </w:tc>
        <w:tc>
          <w:tcPr>
            <w:tcW w:w="750" w:type="dxa"/>
            <w:tcBorders>
              <w:top w:val="single" w:sz="4" w:space="0" w:color="auto"/>
              <w:left w:val="nil"/>
              <w:bottom w:val="single" w:sz="18" w:space="0" w:color="auto"/>
              <w:right w:val="nil"/>
            </w:tcBorders>
          </w:tcPr>
          <w:p w14:paraId="7473E564" w14:textId="64E72235" w:rsidR="00F7009D" w:rsidRPr="00FE320C" w:rsidRDefault="009D6872" w:rsidP="00F7009D">
            <w:pPr>
              <w:pStyle w:val="TabellHuvud"/>
            </w:pPr>
            <w:r w:rsidRPr="00FE320C">
              <w:t>2015</w:t>
            </w:r>
          </w:p>
        </w:tc>
        <w:tc>
          <w:tcPr>
            <w:tcW w:w="749" w:type="dxa"/>
            <w:tcBorders>
              <w:top w:val="single" w:sz="4" w:space="0" w:color="auto"/>
              <w:left w:val="nil"/>
              <w:bottom w:val="single" w:sz="18" w:space="0" w:color="auto"/>
              <w:right w:val="nil"/>
            </w:tcBorders>
          </w:tcPr>
          <w:p w14:paraId="1D34224B" w14:textId="3798FB9D" w:rsidR="00F7009D" w:rsidRPr="00FE320C" w:rsidRDefault="009D6872" w:rsidP="00F7009D">
            <w:pPr>
              <w:pStyle w:val="TabellHuvud"/>
            </w:pPr>
            <w:r w:rsidRPr="00FE320C">
              <w:t>2016</w:t>
            </w:r>
          </w:p>
        </w:tc>
        <w:tc>
          <w:tcPr>
            <w:tcW w:w="750" w:type="dxa"/>
            <w:tcBorders>
              <w:top w:val="single" w:sz="4" w:space="0" w:color="auto"/>
              <w:left w:val="nil"/>
              <w:bottom w:val="single" w:sz="18" w:space="0" w:color="auto"/>
              <w:right w:val="nil"/>
            </w:tcBorders>
          </w:tcPr>
          <w:p w14:paraId="74145F8D" w14:textId="0CD66BB2" w:rsidR="00F7009D" w:rsidRPr="00FE320C" w:rsidRDefault="009D6872" w:rsidP="00F7009D">
            <w:pPr>
              <w:pStyle w:val="TabellHuvud"/>
            </w:pPr>
            <w:r w:rsidRPr="00FE320C">
              <w:t>2017</w:t>
            </w:r>
          </w:p>
        </w:tc>
        <w:tc>
          <w:tcPr>
            <w:tcW w:w="750" w:type="dxa"/>
            <w:tcBorders>
              <w:top w:val="single" w:sz="4" w:space="0" w:color="auto"/>
              <w:left w:val="nil"/>
              <w:bottom w:val="single" w:sz="18" w:space="0" w:color="auto"/>
              <w:right w:val="nil"/>
            </w:tcBorders>
          </w:tcPr>
          <w:p w14:paraId="4CA288ED" w14:textId="47CB7072" w:rsidR="00F7009D" w:rsidRPr="00FE320C" w:rsidRDefault="009D6872" w:rsidP="00F7009D">
            <w:pPr>
              <w:pStyle w:val="TabellHuvud"/>
            </w:pPr>
            <w:r w:rsidRPr="00FE320C">
              <w:t>2018</w:t>
            </w:r>
          </w:p>
        </w:tc>
      </w:tr>
      <w:tr w:rsidR="00F7009D" w:rsidRPr="00BA1B1E" w14:paraId="7FB67015" w14:textId="77777777" w:rsidTr="00F7009D">
        <w:tc>
          <w:tcPr>
            <w:tcW w:w="595" w:type="dxa"/>
            <w:tcBorders>
              <w:top w:val="single" w:sz="18" w:space="0" w:color="auto"/>
              <w:left w:val="nil"/>
              <w:bottom w:val="single" w:sz="6" w:space="0" w:color="auto"/>
              <w:right w:val="nil"/>
            </w:tcBorders>
            <w:tcMar>
              <w:top w:w="0" w:type="dxa"/>
              <w:left w:w="85" w:type="dxa"/>
              <w:bottom w:w="0" w:type="dxa"/>
              <w:right w:w="85" w:type="dxa"/>
            </w:tcMar>
          </w:tcPr>
          <w:p w14:paraId="4C4D5195" w14:textId="00C963A3" w:rsidR="00F7009D" w:rsidRPr="00FE320C" w:rsidRDefault="009D6872" w:rsidP="00F7009D">
            <w:pPr>
              <w:pStyle w:val="TabellRader"/>
            </w:pPr>
            <w:r w:rsidRPr="00FE320C">
              <w:t>8</w:t>
            </w:r>
          </w:p>
        </w:tc>
        <w:tc>
          <w:tcPr>
            <w:tcW w:w="1657" w:type="dxa"/>
            <w:tcBorders>
              <w:top w:val="single" w:sz="18" w:space="0" w:color="auto"/>
              <w:left w:val="nil"/>
              <w:bottom w:val="single" w:sz="6" w:space="0" w:color="auto"/>
              <w:right w:val="nil"/>
            </w:tcBorders>
          </w:tcPr>
          <w:p w14:paraId="4D3F9F50" w14:textId="77777777" w:rsidR="00F7009D" w:rsidRPr="00FE320C" w:rsidRDefault="009D6872" w:rsidP="00F7009D">
            <w:pPr>
              <w:pStyle w:val="TabellRader"/>
              <w:jc w:val="left"/>
            </w:pPr>
            <w:r w:rsidRPr="00FE320C">
              <w:t>Asylsökande, genom</w:t>
            </w:r>
            <w:r w:rsidRPr="00FE320C">
              <w:softHyphen/>
              <w:t xml:space="preserve">snittligt antal inskrivna </w:t>
            </w:r>
          </w:p>
        </w:tc>
        <w:tc>
          <w:tcPr>
            <w:tcW w:w="771" w:type="dxa"/>
            <w:tcBorders>
              <w:top w:val="single" w:sz="18" w:space="0" w:color="auto"/>
              <w:left w:val="nil"/>
              <w:bottom w:val="single" w:sz="6" w:space="0" w:color="auto"/>
              <w:right w:val="nil"/>
            </w:tcBorders>
          </w:tcPr>
          <w:p w14:paraId="28ED91A0" w14:textId="77777777" w:rsidR="00F7009D" w:rsidRPr="00FE320C" w:rsidRDefault="009D6872" w:rsidP="00F7009D">
            <w:pPr>
              <w:pStyle w:val="TabellRader"/>
            </w:pPr>
            <w:r w:rsidRPr="00FE320C">
              <w:t>38,3%kv</w:t>
            </w:r>
          </w:p>
          <w:p w14:paraId="652A4F40" w14:textId="3CF86C49" w:rsidR="00F7009D" w:rsidRPr="00FE320C" w:rsidRDefault="009D6872" w:rsidP="00F7009D">
            <w:pPr>
              <w:pStyle w:val="TabellRader"/>
            </w:pPr>
            <w:r w:rsidRPr="00FE320C">
              <w:t>61,7%m</w:t>
            </w:r>
          </w:p>
        </w:tc>
        <w:tc>
          <w:tcPr>
            <w:tcW w:w="771" w:type="dxa"/>
            <w:tcBorders>
              <w:top w:val="single" w:sz="18" w:space="0" w:color="auto"/>
              <w:left w:val="nil"/>
              <w:bottom w:val="single" w:sz="6" w:space="0" w:color="auto"/>
              <w:right w:val="nil"/>
            </w:tcBorders>
          </w:tcPr>
          <w:p w14:paraId="232F2E35" w14:textId="434A69F7" w:rsidR="00F7009D" w:rsidRPr="003661D6" w:rsidRDefault="009D6872" w:rsidP="00F7009D">
            <w:pPr>
              <w:pStyle w:val="TabellRader"/>
            </w:pPr>
            <w:r w:rsidRPr="003661D6">
              <w:t>38,9%kv</w:t>
            </w:r>
          </w:p>
          <w:p w14:paraId="640C6691" w14:textId="68E33A52" w:rsidR="00F7009D" w:rsidRPr="00BA1B1E" w:rsidRDefault="009D6872" w:rsidP="00F7009D">
            <w:pPr>
              <w:pStyle w:val="TabellRader"/>
              <w:rPr>
                <w:highlight w:val="yellow"/>
              </w:rPr>
            </w:pPr>
            <w:r w:rsidRPr="003661D6">
              <w:t>61,1%m</w:t>
            </w:r>
          </w:p>
        </w:tc>
        <w:tc>
          <w:tcPr>
            <w:tcW w:w="749" w:type="dxa"/>
            <w:tcBorders>
              <w:top w:val="single" w:sz="18" w:space="0" w:color="auto"/>
              <w:left w:val="nil"/>
              <w:bottom w:val="single" w:sz="6" w:space="0" w:color="auto"/>
              <w:right w:val="nil"/>
            </w:tcBorders>
          </w:tcPr>
          <w:p w14:paraId="4AC7B52C" w14:textId="6CDB5876" w:rsidR="00F7009D" w:rsidRPr="00BA1B1E" w:rsidRDefault="009D6872" w:rsidP="00F7009D">
            <w:pPr>
              <w:pStyle w:val="TabellRader"/>
              <w:rPr>
                <w:highlight w:val="yellow"/>
              </w:rPr>
            </w:pPr>
            <w:r w:rsidRPr="00617344">
              <w:t xml:space="preserve">38 </w:t>
            </w:r>
            <w:r>
              <w:t>000</w:t>
            </w:r>
          </w:p>
        </w:tc>
        <w:tc>
          <w:tcPr>
            <w:tcW w:w="750" w:type="dxa"/>
            <w:tcBorders>
              <w:top w:val="single" w:sz="18" w:space="0" w:color="auto"/>
              <w:left w:val="nil"/>
              <w:bottom w:val="single" w:sz="6" w:space="0" w:color="auto"/>
              <w:right w:val="nil"/>
            </w:tcBorders>
          </w:tcPr>
          <w:p w14:paraId="6A7E336C" w14:textId="3D2B535E" w:rsidR="00F7009D" w:rsidRPr="00BA1B1E" w:rsidRDefault="009D6872" w:rsidP="00F7009D">
            <w:pPr>
              <w:pStyle w:val="TabellRader"/>
              <w:rPr>
                <w:highlight w:val="yellow"/>
              </w:rPr>
            </w:pPr>
            <w:r w:rsidRPr="00617344">
              <w:t>43 2</w:t>
            </w:r>
            <w:r>
              <w:t>00</w:t>
            </w:r>
          </w:p>
        </w:tc>
        <w:tc>
          <w:tcPr>
            <w:tcW w:w="750" w:type="dxa"/>
            <w:tcBorders>
              <w:top w:val="single" w:sz="18" w:space="0" w:color="auto"/>
              <w:left w:val="nil"/>
              <w:bottom w:val="single" w:sz="6" w:space="0" w:color="auto"/>
              <w:right w:val="nil"/>
            </w:tcBorders>
          </w:tcPr>
          <w:p w14:paraId="0687994B" w14:textId="67271FB6" w:rsidR="00F7009D" w:rsidRPr="00BA1B1E" w:rsidRDefault="009D6872" w:rsidP="00F7009D">
            <w:pPr>
              <w:pStyle w:val="TabellRader"/>
              <w:rPr>
                <w:highlight w:val="yellow"/>
              </w:rPr>
            </w:pPr>
            <w:r w:rsidRPr="00617344">
              <w:t>54 700</w:t>
            </w:r>
          </w:p>
        </w:tc>
        <w:tc>
          <w:tcPr>
            <w:tcW w:w="750" w:type="dxa"/>
            <w:tcBorders>
              <w:top w:val="single" w:sz="18" w:space="0" w:color="auto"/>
              <w:left w:val="nil"/>
              <w:bottom w:val="single" w:sz="6" w:space="0" w:color="auto"/>
              <w:right w:val="nil"/>
            </w:tcBorders>
          </w:tcPr>
          <w:p w14:paraId="1B108AAB" w14:textId="7323672F" w:rsidR="00F7009D" w:rsidRPr="00BA1B1E" w:rsidRDefault="009D6872" w:rsidP="00F7009D">
            <w:pPr>
              <w:pStyle w:val="TabellRader"/>
              <w:rPr>
                <w:highlight w:val="yellow"/>
              </w:rPr>
            </w:pPr>
            <w:r w:rsidRPr="00617344">
              <w:t>58 100</w:t>
            </w:r>
          </w:p>
        </w:tc>
        <w:tc>
          <w:tcPr>
            <w:tcW w:w="749" w:type="dxa"/>
            <w:tcBorders>
              <w:top w:val="single" w:sz="18" w:space="0" w:color="auto"/>
              <w:left w:val="nil"/>
              <w:bottom w:val="single" w:sz="6" w:space="0" w:color="auto"/>
              <w:right w:val="nil"/>
            </w:tcBorders>
          </w:tcPr>
          <w:p w14:paraId="64A49357" w14:textId="4B65AFBB" w:rsidR="00F7009D" w:rsidRPr="00BA1B1E" w:rsidRDefault="009D6872" w:rsidP="00F7009D">
            <w:pPr>
              <w:pStyle w:val="TabellRader"/>
              <w:rPr>
                <w:highlight w:val="yellow"/>
              </w:rPr>
            </w:pPr>
            <w:r w:rsidRPr="00617344">
              <w:t>55 700</w:t>
            </w:r>
          </w:p>
        </w:tc>
        <w:tc>
          <w:tcPr>
            <w:tcW w:w="750" w:type="dxa"/>
            <w:tcBorders>
              <w:top w:val="single" w:sz="18" w:space="0" w:color="auto"/>
              <w:left w:val="nil"/>
              <w:bottom w:val="single" w:sz="6" w:space="0" w:color="auto"/>
              <w:right w:val="nil"/>
            </w:tcBorders>
          </w:tcPr>
          <w:p w14:paraId="18B56CEA" w14:textId="638820AC" w:rsidR="00F7009D" w:rsidRPr="00BA1B1E" w:rsidRDefault="009D6872" w:rsidP="00F7009D">
            <w:pPr>
              <w:pStyle w:val="TabellRader"/>
              <w:rPr>
                <w:highlight w:val="yellow"/>
              </w:rPr>
            </w:pPr>
            <w:r w:rsidRPr="00617344">
              <w:t>54 600</w:t>
            </w:r>
          </w:p>
        </w:tc>
        <w:tc>
          <w:tcPr>
            <w:tcW w:w="750" w:type="dxa"/>
            <w:tcBorders>
              <w:top w:val="single" w:sz="18" w:space="0" w:color="auto"/>
              <w:left w:val="nil"/>
              <w:bottom w:val="single" w:sz="6" w:space="0" w:color="auto"/>
              <w:right w:val="nil"/>
            </w:tcBorders>
          </w:tcPr>
          <w:p w14:paraId="03200D9A" w14:textId="3CB82DFF" w:rsidR="00F7009D" w:rsidRPr="00BA1B1E" w:rsidRDefault="009D6872" w:rsidP="00F7009D">
            <w:pPr>
              <w:pStyle w:val="TabellRader"/>
              <w:rPr>
                <w:highlight w:val="yellow"/>
              </w:rPr>
            </w:pPr>
            <w:r w:rsidRPr="00617344">
              <w:t>53 600</w:t>
            </w:r>
          </w:p>
        </w:tc>
      </w:tr>
      <w:tr w:rsidR="00F7009D" w:rsidRPr="00BA1B1E" w14:paraId="031A8DAA" w14:textId="77777777" w:rsidTr="00F7009D">
        <w:tc>
          <w:tcPr>
            <w:tcW w:w="595" w:type="dxa"/>
            <w:tcBorders>
              <w:top w:val="single" w:sz="6" w:space="0" w:color="auto"/>
              <w:left w:val="nil"/>
              <w:bottom w:val="single" w:sz="6" w:space="0" w:color="auto"/>
              <w:right w:val="nil"/>
            </w:tcBorders>
            <w:tcMar>
              <w:top w:w="0" w:type="dxa"/>
              <w:left w:w="85" w:type="dxa"/>
              <w:bottom w:w="0" w:type="dxa"/>
              <w:right w:w="85" w:type="dxa"/>
            </w:tcMar>
          </w:tcPr>
          <w:p w14:paraId="14F6DD1B" w14:textId="799C7021" w:rsidR="00F7009D" w:rsidRPr="00FE320C" w:rsidRDefault="009D6872" w:rsidP="00F7009D">
            <w:pPr>
              <w:pStyle w:val="TabellRader"/>
            </w:pPr>
            <w:r w:rsidRPr="00FE320C">
              <w:t>9</w:t>
            </w:r>
          </w:p>
        </w:tc>
        <w:tc>
          <w:tcPr>
            <w:tcW w:w="1657" w:type="dxa"/>
            <w:tcBorders>
              <w:top w:val="single" w:sz="6" w:space="0" w:color="auto"/>
              <w:left w:val="nil"/>
              <w:bottom w:val="single" w:sz="6" w:space="0" w:color="auto"/>
              <w:right w:val="nil"/>
            </w:tcBorders>
          </w:tcPr>
          <w:p w14:paraId="5D8D086F" w14:textId="6D06AEA2" w:rsidR="00F7009D" w:rsidRPr="00FE320C" w:rsidRDefault="009D6872" w:rsidP="00F7009D">
            <w:pPr>
              <w:pStyle w:val="TabellRader"/>
              <w:jc w:val="left"/>
            </w:pPr>
            <w:r w:rsidRPr="00FE320C">
              <w:t>Antal personer med assistansersättning</w:t>
            </w:r>
          </w:p>
        </w:tc>
        <w:tc>
          <w:tcPr>
            <w:tcW w:w="771" w:type="dxa"/>
            <w:tcBorders>
              <w:top w:val="single" w:sz="6" w:space="0" w:color="auto"/>
              <w:left w:val="nil"/>
              <w:bottom w:val="single" w:sz="6" w:space="0" w:color="auto"/>
              <w:right w:val="nil"/>
            </w:tcBorders>
          </w:tcPr>
          <w:p w14:paraId="068969F0" w14:textId="26BB8C41" w:rsidR="00F7009D" w:rsidRPr="00FE320C" w:rsidRDefault="009D6872" w:rsidP="00F7009D">
            <w:pPr>
              <w:pStyle w:val="TabellRader"/>
            </w:pPr>
            <w:r w:rsidRPr="00FE320C">
              <w:t>4</w:t>
            </w:r>
            <w:r>
              <w:t>6,1</w:t>
            </w:r>
            <w:r w:rsidRPr="00FE320C">
              <w:t>%kv</w:t>
            </w:r>
            <w:r w:rsidRPr="00FE320C">
              <w:br/>
              <w:t>5</w:t>
            </w:r>
            <w:r>
              <w:t>3</w:t>
            </w:r>
            <w:r w:rsidRPr="00FE320C">
              <w:t>,</w:t>
            </w:r>
            <w:r>
              <w:t>9</w:t>
            </w:r>
            <w:r w:rsidRPr="00FE320C">
              <w:t>%m</w:t>
            </w:r>
          </w:p>
        </w:tc>
        <w:tc>
          <w:tcPr>
            <w:tcW w:w="771" w:type="dxa"/>
            <w:tcBorders>
              <w:top w:val="single" w:sz="6" w:space="0" w:color="auto"/>
              <w:left w:val="nil"/>
              <w:bottom w:val="single" w:sz="6" w:space="0" w:color="auto"/>
              <w:right w:val="nil"/>
            </w:tcBorders>
          </w:tcPr>
          <w:p w14:paraId="60B1C6F8" w14:textId="3E3F50FB" w:rsidR="00F7009D" w:rsidRPr="00BA1B1E" w:rsidRDefault="009D6872" w:rsidP="00F7009D">
            <w:pPr>
              <w:pStyle w:val="TabellRader"/>
              <w:rPr>
                <w:highlight w:val="yellow"/>
              </w:rPr>
            </w:pPr>
            <w:r w:rsidRPr="002443DD">
              <w:t>46,1%kv</w:t>
            </w:r>
            <w:r w:rsidRPr="002443DD">
              <w:br/>
              <w:t>53,9%m</w:t>
            </w:r>
          </w:p>
        </w:tc>
        <w:tc>
          <w:tcPr>
            <w:tcW w:w="749" w:type="dxa"/>
            <w:tcBorders>
              <w:top w:val="single" w:sz="6" w:space="0" w:color="auto"/>
              <w:left w:val="nil"/>
              <w:bottom w:val="single" w:sz="6" w:space="0" w:color="auto"/>
              <w:right w:val="nil"/>
            </w:tcBorders>
          </w:tcPr>
          <w:p w14:paraId="1F2B0D6F" w14:textId="7356861F" w:rsidR="00F7009D" w:rsidRPr="00BA1B1E" w:rsidRDefault="009D6872" w:rsidP="00F7009D">
            <w:pPr>
              <w:pStyle w:val="TabellRader"/>
              <w:rPr>
                <w:highlight w:val="yellow"/>
              </w:rPr>
            </w:pPr>
            <w:r w:rsidRPr="00987795">
              <w:t>15 900</w:t>
            </w:r>
          </w:p>
        </w:tc>
        <w:tc>
          <w:tcPr>
            <w:tcW w:w="750" w:type="dxa"/>
            <w:tcBorders>
              <w:top w:val="single" w:sz="6" w:space="0" w:color="auto"/>
              <w:left w:val="nil"/>
              <w:bottom w:val="single" w:sz="6" w:space="0" w:color="auto"/>
              <w:right w:val="nil"/>
            </w:tcBorders>
          </w:tcPr>
          <w:p w14:paraId="51AF2008" w14:textId="746221C2" w:rsidR="00F7009D" w:rsidRPr="00BA1B1E" w:rsidRDefault="009D6872" w:rsidP="00F7009D">
            <w:pPr>
              <w:pStyle w:val="TabellRader"/>
              <w:rPr>
                <w:highlight w:val="yellow"/>
              </w:rPr>
            </w:pPr>
            <w:r w:rsidRPr="00987795">
              <w:t>15 800</w:t>
            </w:r>
          </w:p>
        </w:tc>
        <w:tc>
          <w:tcPr>
            <w:tcW w:w="750" w:type="dxa"/>
            <w:tcBorders>
              <w:top w:val="single" w:sz="6" w:space="0" w:color="auto"/>
              <w:left w:val="nil"/>
              <w:bottom w:val="single" w:sz="6" w:space="0" w:color="auto"/>
              <w:right w:val="nil"/>
            </w:tcBorders>
          </w:tcPr>
          <w:p w14:paraId="466CC266" w14:textId="2AE3339E" w:rsidR="00F7009D" w:rsidRPr="00BA1B1E" w:rsidRDefault="009D6872" w:rsidP="00F7009D">
            <w:pPr>
              <w:pStyle w:val="TabellRader"/>
              <w:rPr>
                <w:highlight w:val="yellow"/>
              </w:rPr>
            </w:pPr>
            <w:r w:rsidRPr="00987795">
              <w:t>15 900</w:t>
            </w:r>
          </w:p>
        </w:tc>
        <w:tc>
          <w:tcPr>
            <w:tcW w:w="750" w:type="dxa"/>
            <w:tcBorders>
              <w:top w:val="single" w:sz="6" w:space="0" w:color="auto"/>
              <w:left w:val="nil"/>
              <w:bottom w:val="single" w:sz="6" w:space="0" w:color="auto"/>
              <w:right w:val="nil"/>
            </w:tcBorders>
          </w:tcPr>
          <w:p w14:paraId="556AA7AF" w14:textId="563EB08F" w:rsidR="00F7009D" w:rsidRPr="00BA1B1E" w:rsidRDefault="009D6872" w:rsidP="00F7009D">
            <w:pPr>
              <w:pStyle w:val="TabellRader"/>
              <w:rPr>
                <w:highlight w:val="yellow"/>
              </w:rPr>
            </w:pPr>
            <w:r w:rsidRPr="00987795">
              <w:t>15 800</w:t>
            </w:r>
          </w:p>
        </w:tc>
        <w:tc>
          <w:tcPr>
            <w:tcW w:w="749" w:type="dxa"/>
            <w:tcBorders>
              <w:top w:val="single" w:sz="6" w:space="0" w:color="auto"/>
              <w:left w:val="nil"/>
              <w:bottom w:val="single" w:sz="6" w:space="0" w:color="auto"/>
              <w:right w:val="nil"/>
            </w:tcBorders>
          </w:tcPr>
          <w:p w14:paraId="77AFBC3D" w14:textId="5F2B3134" w:rsidR="00F7009D" w:rsidRPr="00BA1B1E" w:rsidRDefault="009D6872" w:rsidP="00F7009D">
            <w:pPr>
              <w:pStyle w:val="TabellRader"/>
              <w:rPr>
                <w:highlight w:val="yellow"/>
              </w:rPr>
            </w:pPr>
            <w:r w:rsidRPr="00987795">
              <w:t>15 900</w:t>
            </w:r>
          </w:p>
        </w:tc>
        <w:tc>
          <w:tcPr>
            <w:tcW w:w="750" w:type="dxa"/>
            <w:tcBorders>
              <w:top w:val="single" w:sz="6" w:space="0" w:color="auto"/>
              <w:left w:val="nil"/>
              <w:bottom w:val="single" w:sz="6" w:space="0" w:color="auto"/>
              <w:right w:val="nil"/>
            </w:tcBorders>
          </w:tcPr>
          <w:p w14:paraId="2BD55DEF" w14:textId="3121B60D" w:rsidR="00F7009D" w:rsidRPr="00BA1B1E" w:rsidRDefault="009D6872" w:rsidP="00F7009D">
            <w:pPr>
              <w:pStyle w:val="TabellRader"/>
              <w:rPr>
                <w:highlight w:val="yellow"/>
              </w:rPr>
            </w:pPr>
            <w:r w:rsidRPr="00987795">
              <w:t>15 900</w:t>
            </w:r>
          </w:p>
        </w:tc>
        <w:tc>
          <w:tcPr>
            <w:tcW w:w="750" w:type="dxa"/>
            <w:tcBorders>
              <w:top w:val="single" w:sz="6" w:space="0" w:color="auto"/>
              <w:left w:val="nil"/>
              <w:bottom w:val="single" w:sz="6" w:space="0" w:color="auto"/>
              <w:right w:val="nil"/>
            </w:tcBorders>
          </w:tcPr>
          <w:p w14:paraId="33815159" w14:textId="05D93A41" w:rsidR="00F7009D" w:rsidRPr="00BA1B1E" w:rsidRDefault="009D6872" w:rsidP="00F7009D">
            <w:pPr>
              <w:pStyle w:val="TabellRader"/>
              <w:rPr>
                <w:highlight w:val="yellow"/>
              </w:rPr>
            </w:pPr>
            <w:r w:rsidRPr="00987795">
              <w:t>15 800</w:t>
            </w:r>
          </w:p>
        </w:tc>
      </w:tr>
      <w:tr w:rsidR="00F7009D" w:rsidRPr="00BA1B1E" w14:paraId="0759A20D" w14:textId="77777777" w:rsidTr="00F7009D">
        <w:tc>
          <w:tcPr>
            <w:tcW w:w="595" w:type="dxa"/>
            <w:tcBorders>
              <w:top w:val="single" w:sz="6" w:space="0" w:color="auto"/>
              <w:left w:val="nil"/>
              <w:bottom w:val="single" w:sz="6" w:space="0" w:color="auto"/>
              <w:right w:val="nil"/>
            </w:tcBorders>
            <w:tcMar>
              <w:top w:w="0" w:type="dxa"/>
              <w:left w:w="85" w:type="dxa"/>
              <w:bottom w:w="0" w:type="dxa"/>
              <w:right w:w="85" w:type="dxa"/>
            </w:tcMar>
          </w:tcPr>
          <w:p w14:paraId="2CB96D6E" w14:textId="4B6C66A3" w:rsidR="00F7009D" w:rsidRPr="00FE320C" w:rsidRDefault="009D6872" w:rsidP="00F7009D">
            <w:pPr>
              <w:pStyle w:val="TabellRader"/>
            </w:pPr>
            <w:r w:rsidRPr="00FE320C">
              <w:t>10</w:t>
            </w:r>
          </w:p>
        </w:tc>
        <w:tc>
          <w:tcPr>
            <w:tcW w:w="1657" w:type="dxa"/>
            <w:tcBorders>
              <w:top w:val="single" w:sz="6" w:space="0" w:color="auto"/>
              <w:left w:val="nil"/>
              <w:bottom w:val="single" w:sz="6" w:space="0" w:color="auto"/>
              <w:right w:val="nil"/>
            </w:tcBorders>
          </w:tcPr>
          <w:p w14:paraId="60A7D10E" w14:textId="77777777" w:rsidR="00F7009D" w:rsidRPr="00FE320C" w:rsidRDefault="009D6872" w:rsidP="00F7009D">
            <w:pPr>
              <w:pStyle w:val="TabellRader"/>
              <w:jc w:val="left"/>
            </w:pPr>
            <w:r w:rsidRPr="00FE320C">
              <w:t>Antal sjukpenningdagar (netto), miljoner</w:t>
            </w:r>
          </w:p>
        </w:tc>
        <w:tc>
          <w:tcPr>
            <w:tcW w:w="771" w:type="dxa"/>
            <w:tcBorders>
              <w:top w:val="single" w:sz="6" w:space="0" w:color="auto"/>
              <w:left w:val="nil"/>
              <w:bottom w:val="single" w:sz="6" w:space="0" w:color="auto"/>
              <w:right w:val="nil"/>
            </w:tcBorders>
          </w:tcPr>
          <w:p w14:paraId="0010C783" w14:textId="77777777" w:rsidR="00F7009D" w:rsidRPr="00FE320C" w:rsidRDefault="009D6872" w:rsidP="00F7009D">
            <w:pPr>
              <w:pStyle w:val="TabellRader"/>
            </w:pPr>
            <w:r w:rsidRPr="00FE320C">
              <w:t>62,5%kv</w:t>
            </w:r>
          </w:p>
          <w:p w14:paraId="612FA688" w14:textId="1EC29B92" w:rsidR="00F7009D" w:rsidRPr="00FE320C" w:rsidRDefault="009D6872" w:rsidP="00F7009D">
            <w:pPr>
              <w:pStyle w:val="TabellRader"/>
            </w:pPr>
            <w:r w:rsidRPr="00FE320C">
              <w:t>37,5%m</w:t>
            </w:r>
          </w:p>
        </w:tc>
        <w:tc>
          <w:tcPr>
            <w:tcW w:w="771" w:type="dxa"/>
            <w:tcBorders>
              <w:top w:val="single" w:sz="6" w:space="0" w:color="auto"/>
              <w:left w:val="nil"/>
              <w:bottom w:val="single" w:sz="6" w:space="0" w:color="auto"/>
              <w:right w:val="nil"/>
            </w:tcBorders>
          </w:tcPr>
          <w:p w14:paraId="7C14A989" w14:textId="53513140" w:rsidR="00F7009D" w:rsidRPr="008F577B" w:rsidRDefault="009D6872" w:rsidP="00F7009D">
            <w:pPr>
              <w:pStyle w:val="TabellRader"/>
            </w:pPr>
            <w:r w:rsidRPr="008F577B">
              <w:t>62,9%kv</w:t>
            </w:r>
          </w:p>
          <w:p w14:paraId="3FB8EFD2" w14:textId="172504DD" w:rsidR="00F7009D" w:rsidRPr="008F577B" w:rsidRDefault="009D6872" w:rsidP="00F7009D">
            <w:pPr>
              <w:pStyle w:val="TabellRader"/>
            </w:pPr>
            <w:r w:rsidRPr="008F577B">
              <w:t>37,1%m</w:t>
            </w:r>
          </w:p>
        </w:tc>
        <w:tc>
          <w:tcPr>
            <w:tcW w:w="749" w:type="dxa"/>
            <w:tcBorders>
              <w:top w:val="single" w:sz="6" w:space="0" w:color="auto"/>
              <w:left w:val="nil"/>
              <w:bottom w:val="single" w:sz="6" w:space="0" w:color="auto"/>
              <w:right w:val="nil"/>
            </w:tcBorders>
          </w:tcPr>
          <w:p w14:paraId="34D5194A" w14:textId="22548A3F" w:rsidR="00F7009D" w:rsidRPr="00BA1B1E" w:rsidRDefault="009D6872" w:rsidP="00F7009D">
            <w:pPr>
              <w:pStyle w:val="TabellRader"/>
              <w:rPr>
                <w:highlight w:val="yellow"/>
              </w:rPr>
            </w:pPr>
            <w:r w:rsidRPr="00700295">
              <w:t>40,7</w:t>
            </w:r>
          </w:p>
        </w:tc>
        <w:tc>
          <w:tcPr>
            <w:tcW w:w="750" w:type="dxa"/>
            <w:tcBorders>
              <w:top w:val="single" w:sz="6" w:space="0" w:color="auto"/>
              <w:left w:val="nil"/>
              <w:bottom w:val="single" w:sz="6" w:space="0" w:color="auto"/>
              <w:right w:val="nil"/>
            </w:tcBorders>
          </w:tcPr>
          <w:p w14:paraId="6E380917" w14:textId="126690F0" w:rsidR="00F7009D" w:rsidRPr="00BA1B1E" w:rsidRDefault="009D6872" w:rsidP="00F7009D">
            <w:pPr>
              <w:pStyle w:val="TabellRader"/>
              <w:rPr>
                <w:highlight w:val="yellow"/>
              </w:rPr>
            </w:pPr>
            <w:r w:rsidRPr="00700295">
              <w:t>44,7</w:t>
            </w:r>
          </w:p>
        </w:tc>
        <w:tc>
          <w:tcPr>
            <w:tcW w:w="750" w:type="dxa"/>
            <w:tcBorders>
              <w:top w:val="single" w:sz="6" w:space="0" w:color="auto"/>
              <w:left w:val="nil"/>
              <w:bottom w:val="single" w:sz="6" w:space="0" w:color="auto"/>
              <w:right w:val="nil"/>
            </w:tcBorders>
          </w:tcPr>
          <w:p w14:paraId="76C1B60E" w14:textId="53903345" w:rsidR="00F7009D" w:rsidRPr="00BA1B1E" w:rsidRDefault="009D6872" w:rsidP="00F7009D">
            <w:pPr>
              <w:pStyle w:val="TabellRader"/>
              <w:rPr>
                <w:highlight w:val="yellow"/>
              </w:rPr>
            </w:pPr>
            <w:r w:rsidRPr="00700295">
              <w:t>49,0</w:t>
            </w:r>
          </w:p>
        </w:tc>
        <w:tc>
          <w:tcPr>
            <w:tcW w:w="750" w:type="dxa"/>
            <w:tcBorders>
              <w:top w:val="single" w:sz="6" w:space="0" w:color="auto"/>
              <w:left w:val="nil"/>
              <w:bottom w:val="single" w:sz="6" w:space="0" w:color="auto"/>
              <w:right w:val="nil"/>
            </w:tcBorders>
          </w:tcPr>
          <w:p w14:paraId="00723D49" w14:textId="026D1307" w:rsidR="00F7009D" w:rsidRPr="00BA1B1E" w:rsidRDefault="009D6872" w:rsidP="00F7009D">
            <w:pPr>
              <w:pStyle w:val="TabellRader"/>
              <w:rPr>
                <w:highlight w:val="yellow"/>
              </w:rPr>
            </w:pPr>
            <w:r w:rsidRPr="00700295">
              <w:t>51,3</w:t>
            </w:r>
          </w:p>
        </w:tc>
        <w:tc>
          <w:tcPr>
            <w:tcW w:w="749" w:type="dxa"/>
            <w:tcBorders>
              <w:top w:val="single" w:sz="6" w:space="0" w:color="auto"/>
              <w:left w:val="nil"/>
              <w:bottom w:val="single" w:sz="6" w:space="0" w:color="auto"/>
              <w:right w:val="nil"/>
            </w:tcBorders>
          </w:tcPr>
          <w:p w14:paraId="39A5D949" w14:textId="13880FE4" w:rsidR="00F7009D" w:rsidRPr="00BA1B1E" w:rsidRDefault="009D6872" w:rsidP="00F7009D">
            <w:pPr>
              <w:pStyle w:val="TabellRader"/>
              <w:rPr>
                <w:highlight w:val="yellow"/>
              </w:rPr>
            </w:pPr>
            <w:r w:rsidRPr="00700295">
              <w:t>52,4</w:t>
            </w:r>
          </w:p>
        </w:tc>
        <w:tc>
          <w:tcPr>
            <w:tcW w:w="750" w:type="dxa"/>
            <w:tcBorders>
              <w:top w:val="single" w:sz="6" w:space="0" w:color="auto"/>
              <w:left w:val="nil"/>
              <w:bottom w:val="single" w:sz="6" w:space="0" w:color="auto"/>
              <w:right w:val="nil"/>
            </w:tcBorders>
          </w:tcPr>
          <w:p w14:paraId="2A8D8F1A" w14:textId="6E01E094" w:rsidR="00F7009D" w:rsidRPr="00BA1B1E" w:rsidRDefault="009D6872" w:rsidP="00F7009D">
            <w:pPr>
              <w:pStyle w:val="TabellRader"/>
              <w:rPr>
                <w:highlight w:val="yellow"/>
              </w:rPr>
            </w:pPr>
            <w:r w:rsidRPr="00700295">
              <w:t>53,2</w:t>
            </w:r>
          </w:p>
        </w:tc>
        <w:tc>
          <w:tcPr>
            <w:tcW w:w="750" w:type="dxa"/>
            <w:tcBorders>
              <w:top w:val="single" w:sz="6" w:space="0" w:color="auto"/>
              <w:left w:val="nil"/>
              <w:bottom w:val="single" w:sz="6" w:space="0" w:color="auto"/>
              <w:right w:val="nil"/>
            </w:tcBorders>
          </w:tcPr>
          <w:p w14:paraId="13B7A5A0" w14:textId="1D1861CB" w:rsidR="00F7009D" w:rsidRPr="00BA1B1E" w:rsidRDefault="009D6872" w:rsidP="00F7009D">
            <w:pPr>
              <w:pStyle w:val="TabellRader"/>
              <w:rPr>
                <w:highlight w:val="yellow"/>
              </w:rPr>
            </w:pPr>
            <w:r w:rsidRPr="00700295">
              <w:t>53,8</w:t>
            </w:r>
          </w:p>
        </w:tc>
      </w:tr>
      <w:tr w:rsidR="00F7009D" w:rsidRPr="00BA1B1E" w14:paraId="48BEDD21" w14:textId="77777777" w:rsidTr="00F7009D">
        <w:tc>
          <w:tcPr>
            <w:tcW w:w="595" w:type="dxa"/>
            <w:tcBorders>
              <w:top w:val="single" w:sz="6" w:space="0" w:color="auto"/>
              <w:left w:val="nil"/>
              <w:bottom w:val="single" w:sz="6" w:space="0" w:color="auto"/>
              <w:right w:val="nil"/>
            </w:tcBorders>
            <w:tcMar>
              <w:top w:w="0" w:type="dxa"/>
              <w:left w:w="85" w:type="dxa"/>
              <w:bottom w:w="0" w:type="dxa"/>
              <w:right w:w="85" w:type="dxa"/>
            </w:tcMar>
          </w:tcPr>
          <w:p w14:paraId="14AA85AC" w14:textId="1C9429DC" w:rsidR="00F7009D" w:rsidRPr="00FE320C" w:rsidRDefault="009D6872" w:rsidP="00F7009D">
            <w:pPr>
              <w:pStyle w:val="TabellRader"/>
            </w:pPr>
            <w:r w:rsidRPr="00FE320C">
              <w:t>10</w:t>
            </w:r>
          </w:p>
        </w:tc>
        <w:tc>
          <w:tcPr>
            <w:tcW w:w="1657" w:type="dxa"/>
            <w:tcBorders>
              <w:top w:val="single" w:sz="6" w:space="0" w:color="auto"/>
              <w:left w:val="nil"/>
              <w:bottom w:val="single" w:sz="6" w:space="0" w:color="auto"/>
              <w:right w:val="nil"/>
            </w:tcBorders>
          </w:tcPr>
          <w:p w14:paraId="6CD6CCC2" w14:textId="5773ADF3" w:rsidR="00F7009D" w:rsidRPr="00FE320C" w:rsidRDefault="009D6872" w:rsidP="00F7009D">
            <w:pPr>
              <w:pStyle w:val="TabellRader"/>
              <w:jc w:val="left"/>
            </w:pPr>
            <w:r w:rsidRPr="00FE320C">
              <w:t xml:space="preserve">Antal </w:t>
            </w:r>
            <w:r>
              <w:t>rehabiliterings</w:t>
            </w:r>
            <w:r>
              <w:softHyphen/>
              <w:t>penning</w:t>
            </w:r>
            <w:r w:rsidRPr="00FE320C">
              <w:t>dagar (netto), miljoner</w:t>
            </w:r>
          </w:p>
        </w:tc>
        <w:tc>
          <w:tcPr>
            <w:tcW w:w="771" w:type="dxa"/>
            <w:tcBorders>
              <w:top w:val="single" w:sz="6" w:space="0" w:color="auto"/>
              <w:left w:val="nil"/>
              <w:bottom w:val="single" w:sz="6" w:space="0" w:color="auto"/>
              <w:right w:val="nil"/>
            </w:tcBorders>
          </w:tcPr>
          <w:p w14:paraId="15FF036C" w14:textId="77777777" w:rsidR="00F7009D" w:rsidRPr="00FE320C" w:rsidRDefault="009D6872" w:rsidP="00F7009D">
            <w:pPr>
              <w:pStyle w:val="TabellRader"/>
            </w:pPr>
            <w:r w:rsidRPr="00FE320C">
              <w:t>65,8%kv</w:t>
            </w:r>
          </w:p>
          <w:p w14:paraId="70757365" w14:textId="7333003A" w:rsidR="00F7009D" w:rsidRPr="00FE320C" w:rsidRDefault="009D6872" w:rsidP="00F7009D">
            <w:pPr>
              <w:pStyle w:val="TabellRader"/>
            </w:pPr>
            <w:r w:rsidRPr="00FE320C">
              <w:t>34,2%m</w:t>
            </w:r>
          </w:p>
        </w:tc>
        <w:tc>
          <w:tcPr>
            <w:tcW w:w="771" w:type="dxa"/>
            <w:tcBorders>
              <w:top w:val="single" w:sz="6" w:space="0" w:color="auto"/>
              <w:left w:val="nil"/>
              <w:bottom w:val="single" w:sz="6" w:space="0" w:color="auto"/>
              <w:right w:val="nil"/>
            </w:tcBorders>
          </w:tcPr>
          <w:p w14:paraId="64D8E745" w14:textId="41BD3E8A" w:rsidR="00F7009D" w:rsidRPr="008F577B" w:rsidRDefault="009D6872" w:rsidP="00F7009D">
            <w:pPr>
              <w:pStyle w:val="TabellRader"/>
            </w:pPr>
            <w:r w:rsidRPr="008F577B">
              <w:t>67,5%kv</w:t>
            </w:r>
          </w:p>
          <w:p w14:paraId="702D2C63" w14:textId="60232339" w:rsidR="00F7009D" w:rsidRPr="008F577B" w:rsidRDefault="009D6872" w:rsidP="00F7009D">
            <w:pPr>
              <w:pStyle w:val="TabellRader"/>
            </w:pPr>
            <w:r w:rsidRPr="008F577B">
              <w:t>32,5%m</w:t>
            </w:r>
          </w:p>
        </w:tc>
        <w:tc>
          <w:tcPr>
            <w:tcW w:w="749" w:type="dxa"/>
            <w:tcBorders>
              <w:top w:val="single" w:sz="6" w:space="0" w:color="auto"/>
              <w:left w:val="nil"/>
              <w:bottom w:val="single" w:sz="6" w:space="0" w:color="auto"/>
              <w:right w:val="nil"/>
            </w:tcBorders>
          </w:tcPr>
          <w:p w14:paraId="100CC881" w14:textId="191BF53C" w:rsidR="00F7009D" w:rsidRPr="00BA1B1E" w:rsidRDefault="009D6872" w:rsidP="00F7009D">
            <w:pPr>
              <w:pStyle w:val="TabellRader"/>
              <w:rPr>
                <w:highlight w:val="yellow"/>
              </w:rPr>
            </w:pPr>
            <w:r w:rsidRPr="009E6F5F">
              <w:t>2,3</w:t>
            </w:r>
          </w:p>
        </w:tc>
        <w:tc>
          <w:tcPr>
            <w:tcW w:w="750" w:type="dxa"/>
            <w:tcBorders>
              <w:top w:val="single" w:sz="6" w:space="0" w:color="auto"/>
              <w:left w:val="nil"/>
              <w:bottom w:val="single" w:sz="6" w:space="0" w:color="auto"/>
              <w:right w:val="nil"/>
            </w:tcBorders>
          </w:tcPr>
          <w:p w14:paraId="5574BDFA" w14:textId="4F582182" w:rsidR="00F7009D" w:rsidRPr="00BA1B1E" w:rsidRDefault="009D6872" w:rsidP="00F7009D">
            <w:pPr>
              <w:pStyle w:val="TabellRader"/>
              <w:rPr>
                <w:highlight w:val="yellow"/>
              </w:rPr>
            </w:pPr>
            <w:r w:rsidRPr="009E6F5F">
              <w:t>2,4</w:t>
            </w:r>
          </w:p>
        </w:tc>
        <w:tc>
          <w:tcPr>
            <w:tcW w:w="750" w:type="dxa"/>
            <w:tcBorders>
              <w:top w:val="single" w:sz="6" w:space="0" w:color="auto"/>
              <w:left w:val="nil"/>
              <w:bottom w:val="single" w:sz="6" w:space="0" w:color="auto"/>
              <w:right w:val="nil"/>
            </w:tcBorders>
          </w:tcPr>
          <w:p w14:paraId="7AA8F3BD" w14:textId="3DD009CA" w:rsidR="00F7009D" w:rsidRPr="00BA1B1E" w:rsidRDefault="009D6872" w:rsidP="00F7009D">
            <w:pPr>
              <w:pStyle w:val="TabellRader"/>
              <w:rPr>
                <w:highlight w:val="yellow"/>
              </w:rPr>
            </w:pPr>
            <w:r w:rsidRPr="009E6F5F">
              <w:t>2,6</w:t>
            </w:r>
          </w:p>
        </w:tc>
        <w:tc>
          <w:tcPr>
            <w:tcW w:w="750" w:type="dxa"/>
            <w:tcBorders>
              <w:top w:val="single" w:sz="6" w:space="0" w:color="auto"/>
              <w:left w:val="nil"/>
              <w:bottom w:val="single" w:sz="6" w:space="0" w:color="auto"/>
              <w:right w:val="nil"/>
            </w:tcBorders>
          </w:tcPr>
          <w:p w14:paraId="3E9B8449" w14:textId="340881E5" w:rsidR="00F7009D" w:rsidRPr="00BA1B1E" w:rsidRDefault="009D6872" w:rsidP="00F7009D">
            <w:pPr>
              <w:pStyle w:val="TabellRader"/>
              <w:rPr>
                <w:highlight w:val="yellow"/>
              </w:rPr>
            </w:pPr>
            <w:r w:rsidRPr="009E6F5F">
              <w:t>2,9</w:t>
            </w:r>
          </w:p>
        </w:tc>
        <w:tc>
          <w:tcPr>
            <w:tcW w:w="749" w:type="dxa"/>
            <w:tcBorders>
              <w:top w:val="single" w:sz="6" w:space="0" w:color="auto"/>
              <w:left w:val="nil"/>
              <w:bottom w:val="single" w:sz="6" w:space="0" w:color="auto"/>
              <w:right w:val="nil"/>
            </w:tcBorders>
          </w:tcPr>
          <w:p w14:paraId="6F2EAA46" w14:textId="5B2F7B94" w:rsidR="00F7009D" w:rsidRPr="00BA1B1E" w:rsidRDefault="009D6872" w:rsidP="00F7009D">
            <w:pPr>
              <w:pStyle w:val="TabellRader"/>
              <w:rPr>
                <w:highlight w:val="yellow"/>
              </w:rPr>
            </w:pPr>
            <w:r w:rsidRPr="009E6F5F">
              <w:t>2,9</w:t>
            </w:r>
          </w:p>
        </w:tc>
        <w:tc>
          <w:tcPr>
            <w:tcW w:w="750" w:type="dxa"/>
            <w:tcBorders>
              <w:top w:val="single" w:sz="6" w:space="0" w:color="auto"/>
              <w:left w:val="nil"/>
              <w:bottom w:val="single" w:sz="6" w:space="0" w:color="auto"/>
              <w:right w:val="nil"/>
            </w:tcBorders>
          </w:tcPr>
          <w:p w14:paraId="6C4743C0" w14:textId="17934C3D" w:rsidR="00F7009D" w:rsidRPr="00BA1B1E" w:rsidRDefault="009D6872" w:rsidP="00F7009D">
            <w:pPr>
              <w:pStyle w:val="TabellRader"/>
              <w:rPr>
                <w:highlight w:val="yellow"/>
              </w:rPr>
            </w:pPr>
            <w:r w:rsidRPr="009E6F5F">
              <w:t>3,0</w:t>
            </w:r>
          </w:p>
        </w:tc>
        <w:tc>
          <w:tcPr>
            <w:tcW w:w="750" w:type="dxa"/>
            <w:tcBorders>
              <w:top w:val="single" w:sz="6" w:space="0" w:color="auto"/>
              <w:left w:val="nil"/>
              <w:bottom w:val="single" w:sz="6" w:space="0" w:color="auto"/>
              <w:right w:val="nil"/>
            </w:tcBorders>
          </w:tcPr>
          <w:p w14:paraId="04FF146A" w14:textId="1CC71598" w:rsidR="00F7009D" w:rsidRPr="00BA1B1E" w:rsidRDefault="009D6872" w:rsidP="00F7009D">
            <w:pPr>
              <w:pStyle w:val="TabellRader"/>
              <w:rPr>
                <w:highlight w:val="yellow"/>
              </w:rPr>
            </w:pPr>
            <w:r w:rsidRPr="009E6F5F">
              <w:t>3,0</w:t>
            </w:r>
          </w:p>
        </w:tc>
      </w:tr>
      <w:tr w:rsidR="00F7009D" w:rsidRPr="00BA1B1E" w14:paraId="3CD29FDF" w14:textId="77777777" w:rsidTr="00F7009D">
        <w:tc>
          <w:tcPr>
            <w:tcW w:w="595" w:type="dxa"/>
            <w:tcBorders>
              <w:top w:val="single" w:sz="6" w:space="0" w:color="auto"/>
              <w:left w:val="nil"/>
              <w:bottom w:val="single" w:sz="6" w:space="0" w:color="auto"/>
              <w:right w:val="nil"/>
            </w:tcBorders>
            <w:tcMar>
              <w:top w:w="0" w:type="dxa"/>
              <w:left w:w="85" w:type="dxa"/>
              <w:bottom w:w="0" w:type="dxa"/>
              <w:right w:w="85" w:type="dxa"/>
            </w:tcMar>
          </w:tcPr>
          <w:p w14:paraId="5D3624C9" w14:textId="19302B11" w:rsidR="00F7009D" w:rsidRPr="00FE320C" w:rsidRDefault="009D6872" w:rsidP="00F7009D">
            <w:pPr>
              <w:pStyle w:val="TabellRader"/>
            </w:pPr>
            <w:r w:rsidRPr="00FE320C">
              <w:t>10</w:t>
            </w:r>
          </w:p>
        </w:tc>
        <w:tc>
          <w:tcPr>
            <w:tcW w:w="1657" w:type="dxa"/>
            <w:tcBorders>
              <w:top w:val="single" w:sz="6" w:space="0" w:color="auto"/>
              <w:left w:val="nil"/>
              <w:bottom w:val="single" w:sz="6" w:space="0" w:color="auto"/>
              <w:right w:val="nil"/>
            </w:tcBorders>
          </w:tcPr>
          <w:p w14:paraId="012E1F25" w14:textId="77777777" w:rsidR="00F7009D" w:rsidRPr="00FE320C" w:rsidRDefault="009D6872" w:rsidP="00F7009D">
            <w:pPr>
              <w:pStyle w:val="TabellRader"/>
              <w:jc w:val="left"/>
            </w:pPr>
            <w:r w:rsidRPr="00FE320C">
              <w:t>Antal personer med sjukersättning</w:t>
            </w:r>
          </w:p>
        </w:tc>
        <w:tc>
          <w:tcPr>
            <w:tcW w:w="771" w:type="dxa"/>
            <w:tcBorders>
              <w:top w:val="single" w:sz="6" w:space="0" w:color="auto"/>
              <w:left w:val="nil"/>
              <w:bottom w:val="single" w:sz="6" w:space="0" w:color="auto"/>
              <w:right w:val="nil"/>
            </w:tcBorders>
          </w:tcPr>
          <w:p w14:paraId="41EDF756" w14:textId="77777777" w:rsidR="00F7009D" w:rsidRPr="00FE320C" w:rsidRDefault="009D6872" w:rsidP="00F7009D">
            <w:pPr>
              <w:pStyle w:val="TabellRader"/>
            </w:pPr>
            <w:r w:rsidRPr="00FE320C">
              <w:t>59,4%kv</w:t>
            </w:r>
          </w:p>
          <w:p w14:paraId="41BBFEEE" w14:textId="61366DAA" w:rsidR="00F7009D" w:rsidRPr="00FE320C" w:rsidRDefault="009D6872" w:rsidP="00F7009D">
            <w:pPr>
              <w:pStyle w:val="TabellRader"/>
            </w:pPr>
            <w:r w:rsidRPr="00FE320C">
              <w:t>40,6%m</w:t>
            </w:r>
          </w:p>
        </w:tc>
        <w:tc>
          <w:tcPr>
            <w:tcW w:w="771" w:type="dxa"/>
            <w:tcBorders>
              <w:top w:val="single" w:sz="6" w:space="0" w:color="auto"/>
              <w:left w:val="nil"/>
              <w:bottom w:val="single" w:sz="6" w:space="0" w:color="auto"/>
              <w:right w:val="nil"/>
            </w:tcBorders>
          </w:tcPr>
          <w:p w14:paraId="642FD8D6" w14:textId="3956109F" w:rsidR="00F7009D" w:rsidRPr="006532DC" w:rsidRDefault="009D6872" w:rsidP="00F7009D">
            <w:pPr>
              <w:pStyle w:val="TabellRader"/>
            </w:pPr>
            <w:r w:rsidRPr="006532DC">
              <w:t>59,6%kv</w:t>
            </w:r>
          </w:p>
          <w:p w14:paraId="1A9E648F" w14:textId="65A8BBF0" w:rsidR="00F7009D" w:rsidRPr="006532DC" w:rsidRDefault="009D6872" w:rsidP="00F7009D">
            <w:pPr>
              <w:pStyle w:val="TabellRader"/>
            </w:pPr>
            <w:r w:rsidRPr="006532DC">
              <w:t>40,4%m</w:t>
            </w:r>
          </w:p>
        </w:tc>
        <w:tc>
          <w:tcPr>
            <w:tcW w:w="749" w:type="dxa"/>
            <w:tcBorders>
              <w:top w:val="single" w:sz="6" w:space="0" w:color="auto"/>
              <w:left w:val="nil"/>
              <w:bottom w:val="single" w:sz="6" w:space="0" w:color="auto"/>
              <w:right w:val="nil"/>
            </w:tcBorders>
          </w:tcPr>
          <w:p w14:paraId="49847B1F" w14:textId="3F0B31BA" w:rsidR="00F7009D" w:rsidRPr="00BA1B1E" w:rsidRDefault="009D6872" w:rsidP="00F7009D">
            <w:pPr>
              <w:pStyle w:val="TabellRader"/>
              <w:rPr>
                <w:highlight w:val="yellow"/>
              </w:rPr>
            </w:pPr>
            <w:r w:rsidRPr="00093CB0">
              <w:t xml:space="preserve">358 </w:t>
            </w:r>
            <w:r>
              <w:t>500</w:t>
            </w:r>
          </w:p>
        </w:tc>
        <w:tc>
          <w:tcPr>
            <w:tcW w:w="750" w:type="dxa"/>
            <w:tcBorders>
              <w:top w:val="single" w:sz="6" w:space="0" w:color="auto"/>
              <w:left w:val="nil"/>
              <w:bottom w:val="single" w:sz="6" w:space="0" w:color="auto"/>
              <w:right w:val="nil"/>
            </w:tcBorders>
          </w:tcPr>
          <w:p w14:paraId="7A741E70" w14:textId="6B02140F" w:rsidR="00F7009D" w:rsidRPr="00BA1B1E" w:rsidRDefault="009D6872" w:rsidP="00F7009D">
            <w:pPr>
              <w:pStyle w:val="TabellRader"/>
              <w:rPr>
                <w:highlight w:val="yellow"/>
              </w:rPr>
            </w:pPr>
            <w:r w:rsidRPr="00093CB0">
              <w:t>338 8</w:t>
            </w:r>
            <w:r>
              <w:t>00</w:t>
            </w:r>
          </w:p>
        </w:tc>
        <w:tc>
          <w:tcPr>
            <w:tcW w:w="750" w:type="dxa"/>
            <w:tcBorders>
              <w:top w:val="single" w:sz="6" w:space="0" w:color="auto"/>
              <w:left w:val="nil"/>
              <w:bottom w:val="single" w:sz="6" w:space="0" w:color="auto"/>
              <w:right w:val="nil"/>
            </w:tcBorders>
          </w:tcPr>
          <w:p w14:paraId="53C0A825" w14:textId="6022834B" w:rsidR="00F7009D" w:rsidRPr="00BA1B1E" w:rsidRDefault="009D6872" w:rsidP="00F7009D">
            <w:pPr>
              <w:pStyle w:val="TabellRader"/>
              <w:rPr>
                <w:highlight w:val="yellow"/>
              </w:rPr>
            </w:pPr>
            <w:r w:rsidRPr="001256C3">
              <w:t>324 900</w:t>
            </w:r>
          </w:p>
        </w:tc>
        <w:tc>
          <w:tcPr>
            <w:tcW w:w="750" w:type="dxa"/>
            <w:tcBorders>
              <w:top w:val="single" w:sz="6" w:space="0" w:color="auto"/>
              <w:left w:val="nil"/>
              <w:bottom w:val="single" w:sz="6" w:space="0" w:color="auto"/>
              <w:right w:val="nil"/>
            </w:tcBorders>
          </w:tcPr>
          <w:p w14:paraId="20FF7E37" w14:textId="39D94A5A" w:rsidR="00F7009D" w:rsidRPr="00BA1B1E" w:rsidRDefault="009D6872" w:rsidP="00F7009D">
            <w:pPr>
              <w:pStyle w:val="TabellRader"/>
              <w:rPr>
                <w:highlight w:val="yellow"/>
              </w:rPr>
            </w:pPr>
            <w:r w:rsidRPr="001256C3">
              <w:t>312 500</w:t>
            </w:r>
          </w:p>
        </w:tc>
        <w:tc>
          <w:tcPr>
            <w:tcW w:w="749" w:type="dxa"/>
            <w:tcBorders>
              <w:top w:val="single" w:sz="6" w:space="0" w:color="auto"/>
              <w:left w:val="nil"/>
              <w:bottom w:val="single" w:sz="6" w:space="0" w:color="auto"/>
              <w:right w:val="nil"/>
            </w:tcBorders>
          </w:tcPr>
          <w:p w14:paraId="0499D79B" w14:textId="6B2960A0" w:rsidR="00F7009D" w:rsidRPr="00BA1B1E" w:rsidRDefault="009D6872" w:rsidP="00F7009D">
            <w:pPr>
              <w:pStyle w:val="TabellRader"/>
              <w:rPr>
                <w:highlight w:val="yellow"/>
              </w:rPr>
            </w:pPr>
            <w:r w:rsidRPr="001256C3">
              <w:t>301 300</w:t>
            </w:r>
          </w:p>
        </w:tc>
        <w:tc>
          <w:tcPr>
            <w:tcW w:w="750" w:type="dxa"/>
            <w:tcBorders>
              <w:top w:val="single" w:sz="6" w:space="0" w:color="auto"/>
              <w:left w:val="nil"/>
              <w:bottom w:val="single" w:sz="6" w:space="0" w:color="auto"/>
              <w:right w:val="nil"/>
            </w:tcBorders>
          </w:tcPr>
          <w:p w14:paraId="1CF0FDB3" w14:textId="442318B6" w:rsidR="00F7009D" w:rsidRPr="00BA1B1E" w:rsidRDefault="009D6872" w:rsidP="00F7009D">
            <w:pPr>
              <w:pStyle w:val="TabellRader"/>
              <w:rPr>
                <w:highlight w:val="yellow"/>
              </w:rPr>
            </w:pPr>
            <w:r w:rsidRPr="001256C3">
              <w:t>291 600</w:t>
            </w:r>
          </w:p>
        </w:tc>
        <w:tc>
          <w:tcPr>
            <w:tcW w:w="750" w:type="dxa"/>
            <w:tcBorders>
              <w:top w:val="single" w:sz="6" w:space="0" w:color="auto"/>
              <w:left w:val="nil"/>
              <w:bottom w:val="single" w:sz="6" w:space="0" w:color="auto"/>
              <w:right w:val="nil"/>
            </w:tcBorders>
          </w:tcPr>
          <w:p w14:paraId="64416BD4" w14:textId="5A5565D3" w:rsidR="00F7009D" w:rsidRPr="00BA1B1E" w:rsidRDefault="009D6872" w:rsidP="00F7009D">
            <w:pPr>
              <w:pStyle w:val="TabellRader"/>
              <w:rPr>
                <w:highlight w:val="yellow"/>
              </w:rPr>
            </w:pPr>
            <w:r w:rsidRPr="001256C3">
              <w:t>282 900</w:t>
            </w:r>
          </w:p>
        </w:tc>
      </w:tr>
      <w:tr w:rsidR="00F7009D" w:rsidRPr="00BA1B1E" w14:paraId="48467117" w14:textId="77777777" w:rsidTr="00F7009D">
        <w:tc>
          <w:tcPr>
            <w:tcW w:w="595" w:type="dxa"/>
            <w:tcBorders>
              <w:top w:val="single" w:sz="6" w:space="0" w:color="auto"/>
              <w:left w:val="nil"/>
              <w:bottom w:val="single" w:sz="6" w:space="0" w:color="auto"/>
              <w:right w:val="nil"/>
            </w:tcBorders>
            <w:tcMar>
              <w:top w:w="0" w:type="dxa"/>
              <w:left w:w="85" w:type="dxa"/>
              <w:bottom w:w="0" w:type="dxa"/>
              <w:right w:w="85" w:type="dxa"/>
            </w:tcMar>
          </w:tcPr>
          <w:p w14:paraId="774C1183" w14:textId="3A756F9B" w:rsidR="00F7009D" w:rsidRPr="00FE320C" w:rsidRDefault="009D6872" w:rsidP="00F7009D">
            <w:pPr>
              <w:pStyle w:val="TabellRader"/>
            </w:pPr>
            <w:r w:rsidRPr="00FE320C">
              <w:t>10</w:t>
            </w:r>
          </w:p>
        </w:tc>
        <w:tc>
          <w:tcPr>
            <w:tcW w:w="1657" w:type="dxa"/>
            <w:tcBorders>
              <w:top w:val="single" w:sz="6" w:space="0" w:color="auto"/>
              <w:left w:val="nil"/>
              <w:bottom w:val="single" w:sz="6" w:space="0" w:color="auto"/>
              <w:right w:val="nil"/>
            </w:tcBorders>
          </w:tcPr>
          <w:p w14:paraId="3C48D72F" w14:textId="77777777" w:rsidR="00F7009D" w:rsidRPr="00FE320C" w:rsidRDefault="009D6872" w:rsidP="00F7009D">
            <w:pPr>
              <w:pStyle w:val="TabellRader"/>
              <w:jc w:val="left"/>
            </w:pPr>
            <w:r w:rsidRPr="00FE320C">
              <w:t>Antal personer med aktivitetsersättning</w:t>
            </w:r>
          </w:p>
        </w:tc>
        <w:tc>
          <w:tcPr>
            <w:tcW w:w="771" w:type="dxa"/>
            <w:tcBorders>
              <w:top w:val="single" w:sz="6" w:space="0" w:color="auto"/>
              <w:left w:val="nil"/>
              <w:bottom w:val="single" w:sz="6" w:space="0" w:color="auto"/>
              <w:right w:val="nil"/>
            </w:tcBorders>
          </w:tcPr>
          <w:p w14:paraId="00AFD790" w14:textId="77777777" w:rsidR="00F7009D" w:rsidRPr="00FE320C" w:rsidRDefault="009D6872" w:rsidP="00F7009D">
            <w:pPr>
              <w:pStyle w:val="TabellRader"/>
            </w:pPr>
            <w:r w:rsidRPr="00FE320C">
              <w:t>47,0%kv</w:t>
            </w:r>
          </w:p>
          <w:p w14:paraId="6AF0FCE2" w14:textId="74ED6FD3" w:rsidR="00F7009D" w:rsidRPr="00FE320C" w:rsidRDefault="009D6872" w:rsidP="00F7009D">
            <w:pPr>
              <w:pStyle w:val="TabellRader"/>
            </w:pPr>
            <w:r w:rsidRPr="00FE320C">
              <w:t>53,0%m</w:t>
            </w:r>
          </w:p>
        </w:tc>
        <w:tc>
          <w:tcPr>
            <w:tcW w:w="771" w:type="dxa"/>
            <w:tcBorders>
              <w:top w:val="single" w:sz="6" w:space="0" w:color="auto"/>
              <w:left w:val="nil"/>
              <w:bottom w:val="single" w:sz="6" w:space="0" w:color="auto"/>
              <w:right w:val="nil"/>
            </w:tcBorders>
          </w:tcPr>
          <w:p w14:paraId="3A225E2B" w14:textId="60F14CBE" w:rsidR="00F7009D" w:rsidRPr="006532DC" w:rsidRDefault="009D6872" w:rsidP="00F7009D">
            <w:pPr>
              <w:pStyle w:val="TabellRader"/>
            </w:pPr>
            <w:r w:rsidRPr="006532DC">
              <w:t>46,6%kv</w:t>
            </w:r>
          </w:p>
          <w:p w14:paraId="53835908" w14:textId="24754773" w:rsidR="00F7009D" w:rsidRPr="00BA1B1E" w:rsidRDefault="009D6872" w:rsidP="00F7009D">
            <w:pPr>
              <w:pStyle w:val="TabellRader"/>
              <w:rPr>
                <w:highlight w:val="yellow"/>
              </w:rPr>
            </w:pPr>
            <w:r w:rsidRPr="006532DC">
              <w:t>53,4%m</w:t>
            </w:r>
          </w:p>
        </w:tc>
        <w:tc>
          <w:tcPr>
            <w:tcW w:w="749" w:type="dxa"/>
            <w:tcBorders>
              <w:top w:val="single" w:sz="6" w:space="0" w:color="auto"/>
              <w:left w:val="nil"/>
              <w:bottom w:val="single" w:sz="6" w:space="0" w:color="auto"/>
              <w:right w:val="nil"/>
            </w:tcBorders>
          </w:tcPr>
          <w:p w14:paraId="70FB77B2" w14:textId="6F799520" w:rsidR="00F7009D" w:rsidRPr="00BA1B1E" w:rsidRDefault="009D6872" w:rsidP="00F7009D">
            <w:pPr>
              <w:pStyle w:val="TabellRader"/>
              <w:rPr>
                <w:highlight w:val="yellow"/>
              </w:rPr>
            </w:pPr>
            <w:r w:rsidRPr="00824BB6">
              <w:t xml:space="preserve">27 </w:t>
            </w:r>
            <w:r>
              <w:t>700</w:t>
            </w:r>
          </w:p>
        </w:tc>
        <w:tc>
          <w:tcPr>
            <w:tcW w:w="750" w:type="dxa"/>
            <w:tcBorders>
              <w:top w:val="single" w:sz="6" w:space="0" w:color="auto"/>
              <w:left w:val="nil"/>
              <w:bottom w:val="single" w:sz="6" w:space="0" w:color="auto"/>
              <w:right w:val="nil"/>
            </w:tcBorders>
          </w:tcPr>
          <w:p w14:paraId="7A2BE82A" w14:textId="05D944F3" w:rsidR="00F7009D" w:rsidRPr="00BA1B1E" w:rsidRDefault="009D6872" w:rsidP="00F7009D">
            <w:pPr>
              <w:pStyle w:val="TabellRader"/>
              <w:rPr>
                <w:highlight w:val="yellow"/>
              </w:rPr>
            </w:pPr>
            <w:r w:rsidRPr="00824BB6">
              <w:t xml:space="preserve">29 </w:t>
            </w:r>
            <w:r>
              <w:t>500</w:t>
            </w:r>
          </w:p>
        </w:tc>
        <w:tc>
          <w:tcPr>
            <w:tcW w:w="750" w:type="dxa"/>
            <w:tcBorders>
              <w:top w:val="single" w:sz="6" w:space="0" w:color="auto"/>
              <w:left w:val="nil"/>
              <w:bottom w:val="single" w:sz="6" w:space="0" w:color="auto"/>
              <w:right w:val="nil"/>
            </w:tcBorders>
          </w:tcPr>
          <w:p w14:paraId="017680E2" w14:textId="60469350" w:rsidR="00F7009D" w:rsidRPr="00BA1B1E" w:rsidRDefault="009D6872" w:rsidP="00F7009D">
            <w:pPr>
              <w:pStyle w:val="TabellRader"/>
              <w:rPr>
                <w:highlight w:val="yellow"/>
              </w:rPr>
            </w:pPr>
            <w:r w:rsidRPr="006D4AE7">
              <w:t>31 100</w:t>
            </w:r>
          </w:p>
        </w:tc>
        <w:tc>
          <w:tcPr>
            <w:tcW w:w="750" w:type="dxa"/>
            <w:tcBorders>
              <w:top w:val="single" w:sz="6" w:space="0" w:color="auto"/>
              <w:left w:val="nil"/>
              <w:bottom w:val="single" w:sz="6" w:space="0" w:color="auto"/>
              <w:right w:val="nil"/>
            </w:tcBorders>
          </w:tcPr>
          <w:p w14:paraId="3A3B07B0" w14:textId="05C0AC5D" w:rsidR="00F7009D" w:rsidRPr="00BA1B1E" w:rsidRDefault="009D6872" w:rsidP="00F7009D">
            <w:pPr>
              <w:pStyle w:val="TabellRader"/>
              <w:rPr>
                <w:highlight w:val="yellow"/>
              </w:rPr>
            </w:pPr>
            <w:r w:rsidRPr="006D4AE7">
              <w:t>32 200</w:t>
            </w:r>
          </w:p>
        </w:tc>
        <w:tc>
          <w:tcPr>
            <w:tcW w:w="749" w:type="dxa"/>
            <w:tcBorders>
              <w:top w:val="single" w:sz="6" w:space="0" w:color="auto"/>
              <w:left w:val="nil"/>
              <w:bottom w:val="single" w:sz="6" w:space="0" w:color="auto"/>
              <w:right w:val="nil"/>
            </w:tcBorders>
          </w:tcPr>
          <w:p w14:paraId="05A2BD83" w14:textId="00A90E76" w:rsidR="00F7009D" w:rsidRPr="00BA1B1E" w:rsidRDefault="009D6872" w:rsidP="00F7009D">
            <w:pPr>
              <w:pStyle w:val="TabellRader"/>
              <w:rPr>
                <w:highlight w:val="yellow"/>
              </w:rPr>
            </w:pPr>
            <w:r w:rsidRPr="006D4AE7">
              <w:t>33 000</w:t>
            </w:r>
          </w:p>
        </w:tc>
        <w:tc>
          <w:tcPr>
            <w:tcW w:w="750" w:type="dxa"/>
            <w:tcBorders>
              <w:top w:val="single" w:sz="6" w:space="0" w:color="auto"/>
              <w:left w:val="nil"/>
              <w:bottom w:val="single" w:sz="6" w:space="0" w:color="auto"/>
              <w:right w:val="nil"/>
            </w:tcBorders>
          </w:tcPr>
          <w:p w14:paraId="4F4D0FF9" w14:textId="3F2049DD" w:rsidR="00F7009D" w:rsidRPr="00BA1B1E" w:rsidRDefault="009D6872" w:rsidP="00F7009D">
            <w:pPr>
              <w:pStyle w:val="TabellRader"/>
              <w:rPr>
                <w:highlight w:val="yellow"/>
              </w:rPr>
            </w:pPr>
            <w:r w:rsidRPr="006D4AE7">
              <w:t>33 500</w:t>
            </w:r>
          </w:p>
        </w:tc>
        <w:tc>
          <w:tcPr>
            <w:tcW w:w="750" w:type="dxa"/>
            <w:tcBorders>
              <w:top w:val="single" w:sz="6" w:space="0" w:color="auto"/>
              <w:left w:val="nil"/>
              <w:bottom w:val="single" w:sz="6" w:space="0" w:color="auto"/>
              <w:right w:val="nil"/>
            </w:tcBorders>
          </w:tcPr>
          <w:p w14:paraId="5A6AA4F0" w14:textId="6B55CEE3" w:rsidR="00F7009D" w:rsidRPr="00BA1B1E" w:rsidRDefault="009D6872" w:rsidP="00F7009D">
            <w:pPr>
              <w:pStyle w:val="TabellRader"/>
              <w:rPr>
                <w:highlight w:val="yellow"/>
              </w:rPr>
            </w:pPr>
            <w:r w:rsidRPr="006D4AE7">
              <w:t>33 800</w:t>
            </w:r>
          </w:p>
        </w:tc>
      </w:tr>
      <w:tr w:rsidR="00F7009D" w:rsidRPr="00BA1B1E" w14:paraId="244C7A8C" w14:textId="77777777" w:rsidTr="00F7009D">
        <w:tc>
          <w:tcPr>
            <w:tcW w:w="595" w:type="dxa"/>
            <w:tcBorders>
              <w:top w:val="single" w:sz="6" w:space="0" w:color="auto"/>
              <w:left w:val="nil"/>
              <w:bottom w:val="single" w:sz="6" w:space="0" w:color="auto"/>
              <w:right w:val="nil"/>
            </w:tcBorders>
            <w:tcMar>
              <w:top w:w="0" w:type="dxa"/>
              <w:left w:w="85" w:type="dxa"/>
              <w:bottom w:w="0" w:type="dxa"/>
              <w:right w:w="85" w:type="dxa"/>
            </w:tcMar>
          </w:tcPr>
          <w:p w14:paraId="516D5A65" w14:textId="1BB6479C" w:rsidR="00F7009D" w:rsidRPr="00FE320C" w:rsidRDefault="009D6872" w:rsidP="00F7009D">
            <w:pPr>
              <w:pStyle w:val="TabellRader"/>
            </w:pPr>
            <w:r w:rsidRPr="00FE320C">
              <w:t>10</w:t>
            </w:r>
          </w:p>
        </w:tc>
        <w:tc>
          <w:tcPr>
            <w:tcW w:w="1657" w:type="dxa"/>
            <w:tcBorders>
              <w:top w:val="single" w:sz="6" w:space="0" w:color="auto"/>
              <w:left w:val="nil"/>
              <w:bottom w:val="single" w:sz="6" w:space="0" w:color="auto"/>
              <w:right w:val="nil"/>
            </w:tcBorders>
          </w:tcPr>
          <w:p w14:paraId="6B31A2C4" w14:textId="77777777" w:rsidR="00F7009D" w:rsidRPr="00FE320C" w:rsidRDefault="009D6872" w:rsidP="00F7009D">
            <w:pPr>
              <w:pStyle w:val="TabellRader"/>
              <w:jc w:val="left"/>
            </w:pPr>
            <w:r w:rsidRPr="00FE320C">
              <w:t>Antal personer med sjuk- och aktivitets-ersättning som erhåller bostadstillägg</w:t>
            </w:r>
          </w:p>
        </w:tc>
        <w:tc>
          <w:tcPr>
            <w:tcW w:w="771" w:type="dxa"/>
            <w:tcBorders>
              <w:top w:val="single" w:sz="6" w:space="0" w:color="auto"/>
              <w:left w:val="nil"/>
              <w:bottom w:val="single" w:sz="6" w:space="0" w:color="auto"/>
              <w:right w:val="nil"/>
            </w:tcBorders>
          </w:tcPr>
          <w:p w14:paraId="02DFA6D7" w14:textId="48A30E2A" w:rsidR="00F7009D" w:rsidRPr="00FE320C" w:rsidRDefault="009D6872" w:rsidP="00F7009D">
            <w:pPr>
              <w:pStyle w:val="TabellRader"/>
            </w:pPr>
            <w:r w:rsidRPr="00FE320C">
              <w:t>54,2%kv</w:t>
            </w:r>
          </w:p>
          <w:p w14:paraId="6BFA0CE5" w14:textId="5910384E" w:rsidR="00F7009D" w:rsidRPr="00FE320C" w:rsidRDefault="009D6872" w:rsidP="00F7009D">
            <w:pPr>
              <w:pStyle w:val="TabellRader"/>
            </w:pPr>
            <w:r w:rsidRPr="00FE320C">
              <w:t>45,8%m</w:t>
            </w:r>
          </w:p>
        </w:tc>
        <w:tc>
          <w:tcPr>
            <w:tcW w:w="771" w:type="dxa"/>
            <w:tcBorders>
              <w:top w:val="single" w:sz="6" w:space="0" w:color="auto"/>
              <w:left w:val="nil"/>
              <w:bottom w:val="single" w:sz="6" w:space="0" w:color="auto"/>
              <w:right w:val="nil"/>
            </w:tcBorders>
          </w:tcPr>
          <w:p w14:paraId="72CD944A" w14:textId="4AC7A5E9" w:rsidR="00F7009D" w:rsidRPr="00DF2663" w:rsidRDefault="009D6872" w:rsidP="00F7009D">
            <w:pPr>
              <w:pStyle w:val="TabellRader"/>
            </w:pPr>
            <w:r>
              <w:t>54,2</w:t>
            </w:r>
            <w:r w:rsidRPr="00DF2663">
              <w:t>%kv</w:t>
            </w:r>
          </w:p>
          <w:p w14:paraId="53BED8B0" w14:textId="26C80FE8" w:rsidR="00F7009D" w:rsidRPr="00BA1B1E" w:rsidRDefault="009D6872" w:rsidP="00F7009D">
            <w:pPr>
              <w:pStyle w:val="TabellRader"/>
              <w:rPr>
                <w:highlight w:val="yellow"/>
              </w:rPr>
            </w:pPr>
            <w:r>
              <w:t>45,8</w:t>
            </w:r>
            <w:r w:rsidRPr="00DF2663">
              <w:t>%m</w:t>
            </w:r>
          </w:p>
        </w:tc>
        <w:tc>
          <w:tcPr>
            <w:tcW w:w="749" w:type="dxa"/>
            <w:tcBorders>
              <w:top w:val="single" w:sz="6" w:space="0" w:color="auto"/>
              <w:left w:val="nil"/>
              <w:bottom w:val="single" w:sz="6" w:space="0" w:color="auto"/>
              <w:right w:val="nil"/>
            </w:tcBorders>
          </w:tcPr>
          <w:p w14:paraId="5B8BB0E0" w14:textId="71C98E22" w:rsidR="00F7009D" w:rsidRPr="00BA1B1E" w:rsidRDefault="009D6872" w:rsidP="00F7009D">
            <w:pPr>
              <w:pStyle w:val="TabellRader"/>
              <w:rPr>
                <w:highlight w:val="yellow"/>
              </w:rPr>
            </w:pPr>
            <w:r w:rsidRPr="003E6B93">
              <w:t xml:space="preserve">119 </w:t>
            </w:r>
            <w:r>
              <w:t>800</w:t>
            </w:r>
          </w:p>
        </w:tc>
        <w:tc>
          <w:tcPr>
            <w:tcW w:w="750" w:type="dxa"/>
            <w:tcBorders>
              <w:top w:val="single" w:sz="6" w:space="0" w:color="auto"/>
              <w:left w:val="nil"/>
              <w:bottom w:val="single" w:sz="6" w:space="0" w:color="auto"/>
              <w:right w:val="nil"/>
            </w:tcBorders>
          </w:tcPr>
          <w:p w14:paraId="190D7285" w14:textId="0C01E5EA" w:rsidR="00F7009D" w:rsidRPr="00BA1B1E" w:rsidRDefault="009D6872" w:rsidP="00F7009D">
            <w:pPr>
              <w:pStyle w:val="TabellRader"/>
              <w:rPr>
                <w:highlight w:val="yellow"/>
              </w:rPr>
            </w:pPr>
            <w:r w:rsidRPr="003E6B93">
              <w:t xml:space="preserve">117 </w:t>
            </w:r>
            <w:r>
              <w:t>200</w:t>
            </w:r>
          </w:p>
        </w:tc>
        <w:tc>
          <w:tcPr>
            <w:tcW w:w="750" w:type="dxa"/>
            <w:tcBorders>
              <w:top w:val="single" w:sz="6" w:space="0" w:color="auto"/>
              <w:left w:val="nil"/>
              <w:bottom w:val="single" w:sz="6" w:space="0" w:color="auto"/>
              <w:right w:val="nil"/>
            </w:tcBorders>
          </w:tcPr>
          <w:p w14:paraId="33EF166F" w14:textId="6BD03208" w:rsidR="00F7009D" w:rsidRPr="00BA1B1E" w:rsidRDefault="009D6872" w:rsidP="00F7009D">
            <w:pPr>
              <w:pStyle w:val="TabellRader"/>
              <w:rPr>
                <w:highlight w:val="yellow"/>
              </w:rPr>
            </w:pPr>
            <w:r w:rsidRPr="00614B1D">
              <w:t>117 500</w:t>
            </w:r>
          </w:p>
        </w:tc>
        <w:tc>
          <w:tcPr>
            <w:tcW w:w="750" w:type="dxa"/>
            <w:tcBorders>
              <w:top w:val="single" w:sz="6" w:space="0" w:color="auto"/>
              <w:left w:val="nil"/>
              <w:bottom w:val="single" w:sz="6" w:space="0" w:color="auto"/>
              <w:right w:val="nil"/>
            </w:tcBorders>
          </w:tcPr>
          <w:p w14:paraId="763C6A0D" w14:textId="2F13C7A2" w:rsidR="00F7009D" w:rsidRPr="00BA1B1E" w:rsidRDefault="009D6872" w:rsidP="00F7009D">
            <w:pPr>
              <w:pStyle w:val="TabellRader"/>
              <w:rPr>
                <w:highlight w:val="yellow"/>
              </w:rPr>
            </w:pPr>
            <w:r w:rsidRPr="00614B1D">
              <w:t>118 000</w:t>
            </w:r>
          </w:p>
        </w:tc>
        <w:tc>
          <w:tcPr>
            <w:tcW w:w="749" w:type="dxa"/>
            <w:tcBorders>
              <w:top w:val="single" w:sz="6" w:space="0" w:color="auto"/>
              <w:left w:val="nil"/>
              <w:bottom w:val="single" w:sz="6" w:space="0" w:color="auto"/>
              <w:right w:val="nil"/>
            </w:tcBorders>
          </w:tcPr>
          <w:p w14:paraId="06BD6ABD" w14:textId="037D1AFC" w:rsidR="00F7009D" w:rsidRPr="00BA1B1E" w:rsidRDefault="009D6872" w:rsidP="00F7009D">
            <w:pPr>
              <w:pStyle w:val="TabellRader"/>
              <w:rPr>
                <w:highlight w:val="yellow"/>
              </w:rPr>
            </w:pPr>
            <w:r w:rsidRPr="00614B1D">
              <w:t>118 400</w:t>
            </w:r>
          </w:p>
        </w:tc>
        <w:tc>
          <w:tcPr>
            <w:tcW w:w="750" w:type="dxa"/>
            <w:tcBorders>
              <w:top w:val="single" w:sz="6" w:space="0" w:color="auto"/>
              <w:left w:val="nil"/>
              <w:bottom w:val="single" w:sz="6" w:space="0" w:color="auto"/>
              <w:right w:val="nil"/>
            </w:tcBorders>
          </w:tcPr>
          <w:p w14:paraId="2BB48B6F" w14:textId="7B4CE7C5" w:rsidR="00F7009D" w:rsidRPr="00BA1B1E" w:rsidRDefault="009D6872" w:rsidP="00F7009D">
            <w:pPr>
              <w:pStyle w:val="TabellRader"/>
              <w:rPr>
                <w:highlight w:val="yellow"/>
              </w:rPr>
            </w:pPr>
            <w:r w:rsidRPr="00614B1D">
              <w:t>118 800</w:t>
            </w:r>
          </w:p>
        </w:tc>
        <w:tc>
          <w:tcPr>
            <w:tcW w:w="750" w:type="dxa"/>
            <w:tcBorders>
              <w:top w:val="single" w:sz="6" w:space="0" w:color="auto"/>
              <w:left w:val="nil"/>
              <w:bottom w:val="single" w:sz="6" w:space="0" w:color="auto"/>
              <w:right w:val="nil"/>
            </w:tcBorders>
          </w:tcPr>
          <w:p w14:paraId="4855F2B2" w14:textId="1BE42D9B" w:rsidR="00F7009D" w:rsidRPr="00BA1B1E" w:rsidRDefault="009D6872" w:rsidP="00F7009D">
            <w:pPr>
              <w:pStyle w:val="TabellRader"/>
              <w:rPr>
                <w:highlight w:val="yellow"/>
              </w:rPr>
            </w:pPr>
            <w:r w:rsidRPr="00614B1D">
              <w:t>119 200</w:t>
            </w:r>
          </w:p>
        </w:tc>
      </w:tr>
      <w:tr w:rsidR="00F7009D" w:rsidRPr="00BA1B1E" w14:paraId="39A002B8" w14:textId="77777777" w:rsidTr="00F7009D">
        <w:tc>
          <w:tcPr>
            <w:tcW w:w="595" w:type="dxa"/>
            <w:tcBorders>
              <w:top w:val="single" w:sz="6" w:space="0" w:color="auto"/>
              <w:left w:val="nil"/>
              <w:bottom w:val="single" w:sz="6" w:space="0" w:color="auto"/>
              <w:right w:val="nil"/>
            </w:tcBorders>
            <w:tcMar>
              <w:top w:w="0" w:type="dxa"/>
              <w:left w:w="85" w:type="dxa"/>
              <w:bottom w:w="0" w:type="dxa"/>
              <w:right w:w="85" w:type="dxa"/>
            </w:tcMar>
          </w:tcPr>
          <w:p w14:paraId="25060535" w14:textId="0AFC15DA" w:rsidR="00F7009D" w:rsidRPr="00FE320C" w:rsidRDefault="009D6872" w:rsidP="00F7009D">
            <w:pPr>
              <w:pStyle w:val="TabellRader"/>
            </w:pPr>
            <w:r w:rsidRPr="00FE320C">
              <w:t>11</w:t>
            </w:r>
          </w:p>
        </w:tc>
        <w:tc>
          <w:tcPr>
            <w:tcW w:w="1657" w:type="dxa"/>
            <w:tcBorders>
              <w:top w:val="single" w:sz="6" w:space="0" w:color="auto"/>
              <w:left w:val="nil"/>
              <w:bottom w:val="single" w:sz="6" w:space="0" w:color="auto"/>
              <w:right w:val="nil"/>
            </w:tcBorders>
          </w:tcPr>
          <w:p w14:paraId="73028C81" w14:textId="77777777" w:rsidR="00F7009D" w:rsidRPr="00FE320C" w:rsidRDefault="009D6872" w:rsidP="00F7009D">
            <w:pPr>
              <w:pStyle w:val="TabellRader"/>
              <w:jc w:val="left"/>
            </w:pPr>
            <w:r w:rsidRPr="00FE320C">
              <w:t>Antal personer med garantipension</w:t>
            </w:r>
          </w:p>
        </w:tc>
        <w:tc>
          <w:tcPr>
            <w:tcW w:w="771" w:type="dxa"/>
            <w:tcBorders>
              <w:top w:val="single" w:sz="6" w:space="0" w:color="auto"/>
              <w:left w:val="nil"/>
              <w:bottom w:val="single" w:sz="6" w:space="0" w:color="auto"/>
              <w:right w:val="nil"/>
            </w:tcBorders>
          </w:tcPr>
          <w:p w14:paraId="4A92D2B9" w14:textId="77777777" w:rsidR="00F7009D" w:rsidRPr="00FE320C" w:rsidRDefault="009D6872" w:rsidP="00F7009D">
            <w:pPr>
              <w:pStyle w:val="TabellRader"/>
            </w:pPr>
            <w:r w:rsidRPr="00FE320C">
              <w:t>80,1%kv</w:t>
            </w:r>
          </w:p>
          <w:p w14:paraId="43D5314A" w14:textId="7DAAE85B" w:rsidR="00F7009D" w:rsidRPr="00FE320C" w:rsidRDefault="009D6872" w:rsidP="00F7009D">
            <w:pPr>
              <w:pStyle w:val="TabellRader"/>
            </w:pPr>
            <w:r w:rsidRPr="00FE320C">
              <w:t>19,9%m</w:t>
            </w:r>
          </w:p>
        </w:tc>
        <w:tc>
          <w:tcPr>
            <w:tcW w:w="771" w:type="dxa"/>
            <w:tcBorders>
              <w:top w:val="single" w:sz="6" w:space="0" w:color="auto"/>
              <w:left w:val="nil"/>
              <w:bottom w:val="single" w:sz="6" w:space="0" w:color="auto"/>
              <w:right w:val="nil"/>
            </w:tcBorders>
          </w:tcPr>
          <w:p w14:paraId="64D0CA75" w14:textId="678E517D" w:rsidR="00F7009D" w:rsidRPr="009308EF" w:rsidRDefault="009D6872" w:rsidP="00F7009D">
            <w:pPr>
              <w:pStyle w:val="TabellRader"/>
            </w:pPr>
            <w:r w:rsidRPr="009308EF">
              <w:t>80,2%kv</w:t>
            </w:r>
          </w:p>
          <w:p w14:paraId="38F3DDE5" w14:textId="2EBA883E" w:rsidR="00F7009D" w:rsidRPr="00BA1B1E" w:rsidRDefault="009D6872" w:rsidP="00F7009D">
            <w:pPr>
              <w:pStyle w:val="TabellRader"/>
              <w:rPr>
                <w:highlight w:val="yellow"/>
              </w:rPr>
            </w:pPr>
            <w:r w:rsidRPr="009308EF">
              <w:t>19,8%m</w:t>
            </w:r>
          </w:p>
        </w:tc>
        <w:tc>
          <w:tcPr>
            <w:tcW w:w="749" w:type="dxa"/>
            <w:tcBorders>
              <w:top w:val="single" w:sz="6" w:space="0" w:color="auto"/>
              <w:left w:val="nil"/>
              <w:bottom w:val="single" w:sz="6" w:space="0" w:color="auto"/>
              <w:right w:val="nil"/>
            </w:tcBorders>
          </w:tcPr>
          <w:p w14:paraId="7E946989" w14:textId="7AC9F676" w:rsidR="00F7009D" w:rsidRPr="00BA1B1E" w:rsidRDefault="009D6872" w:rsidP="00F7009D">
            <w:pPr>
              <w:pStyle w:val="TabellRader"/>
              <w:rPr>
                <w:highlight w:val="yellow"/>
              </w:rPr>
            </w:pPr>
            <w:r w:rsidRPr="00E872BD">
              <w:t>805 000</w:t>
            </w:r>
          </w:p>
        </w:tc>
        <w:tc>
          <w:tcPr>
            <w:tcW w:w="750" w:type="dxa"/>
            <w:tcBorders>
              <w:top w:val="single" w:sz="6" w:space="0" w:color="auto"/>
              <w:left w:val="nil"/>
              <w:bottom w:val="single" w:sz="6" w:space="0" w:color="auto"/>
              <w:right w:val="nil"/>
            </w:tcBorders>
          </w:tcPr>
          <w:p w14:paraId="1EA1BAB0" w14:textId="10E09765" w:rsidR="00F7009D" w:rsidRPr="00BA1B1E" w:rsidRDefault="009D6872" w:rsidP="00F7009D">
            <w:pPr>
              <w:pStyle w:val="TabellRader"/>
              <w:rPr>
                <w:highlight w:val="yellow"/>
              </w:rPr>
            </w:pPr>
            <w:r w:rsidRPr="00E872BD">
              <w:t>760 500</w:t>
            </w:r>
          </w:p>
        </w:tc>
        <w:tc>
          <w:tcPr>
            <w:tcW w:w="750" w:type="dxa"/>
            <w:tcBorders>
              <w:top w:val="single" w:sz="6" w:space="0" w:color="auto"/>
              <w:left w:val="nil"/>
              <w:bottom w:val="single" w:sz="6" w:space="0" w:color="auto"/>
              <w:right w:val="nil"/>
            </w:tcBorders>
          </w:tcPr>
          <w:p w14:paraId="3D83A676" w14:textId="4FA8A613" w:rsidR="00F7009D" w:rsidRPr="00BA1B1E" w:rsidRDefault="009D6872" w:rsidP="00F7009D">
            <w:pPr>
              <w:pStyle w:val="TabellRader"/>
              <w:rPr>
                <w:highlight w:val="yellow"/>
              </w:rPr>
            </w:pPr>
            <w:r w:rsidRPr="00E872BD">
              <w:t>774 000</w:t>
            </w:r>
          </w:p>
        </w:tc>
        <w:tc>
          <w:tcPr>
            <w:tcW w:w="750" w:type="dxa"/>
            <w:tcBorders>
              <w:top w:val="single" w:sz="6" w:space="0" w:color="auto"/>
              <w:left w:val="nil"/>
              <w:bottom w:val="single" w:sz="6" w:space="0" w:color="auto"/>
              <w:right w:val="nil"/>
            </w:tcBorders>
          </w:tcPr>
          <w:p w14:paraId="7E95E35E" w14:textId="2F240976" w:rsidR="00F7009D" w:rsidRPr="00BA1B1E" w:rsidRDefault="009D6872" w:rsidP="00F7009D">
            <w:pPr>
              <w:pStyle w:val="TabellRader"/>
              <w:rPr>
                <w:highlight w:val="yellow"/>
              </w:rPr>
            </w:pPr>
            <w:r w:rsidRPr="00E872BD">
              <w:t>772 000</w:t>
            </w:r>
          </w:p>
        </w:tc>
        <w:tc>
          <w:tcPr>
            <w:tcW w:w="749" w:type="dxa"/>
            <w:tcBorders>
              <w:top w:val="single" w:sz="6" w:space="0" w:color="auto"/>
              <w:left w:val="nil"/>
              <w:bottom w:val="single" w:sz="6" w:space="0" w:color="auto"/>
              <w:right w:val="nil"/>
            </w:tcBorders>
          </w:tcPr>
          <w:p w14:paraId="57407992" w14:textId="4ED0336C" w:rsidR="00F7009D" w:rsidRPr="00BA1B1E" w:rsidRDefault="009D6872" w:rsidP="00F7009D">
            <w:pPr>
              <w:pStyle w:val="TabellRader"/>
              <w:rPr>
                <w:highlight w:val="yellow"/>
              </w:rPr>
            </w:pPr>
            <w:r w:rsidRPr="00E872BD">
              <w:t>721 300</w:t>
            </w:r>
          </w:p>
        </w:tc>
        <w:tc>
          <w:tcPr>
            <w:tcW w:w="750" w:type="dxa"/>
            <w:tcBorders>
              <w:top w:val="single" w:sz="6" w:space="0" w:color="auto"/>
              <w:left w:val="nil"/>
              <w:bottom w:val="single" w:sz="6" w:space="0" w:color="auto"/>
              <w:right w:val="nil"/>
            </w:tcBorders>
          </w:tcPr>
          <w:p w14:paraId="5F84A995" w14:textId="684D57DB" w:rsidR="00F7009D" w:rsidRPr="00BA1B1E" w:rsidRDefault="009D6872" w:rsidP="00F7009D">
            <w:pPr>
              <w:pStyle w:val="TabellRader"/>
              <w:rPr>
                <w:highlight w:val="yellow"/>
              </w:rPr>
            </w:pPr>
            <w:r w:rsidRPr="00E872BD">
              <w:t>657 500</w:t>
            </w:r>
          </w:p>
        </w:tc>
        <w:tc>
          <w:tcPr>
            <w:tcW w:w="750" w:type="dxa"/>
            <w:tcBorders>
              <w:top w:val="single" w:sz="6" w:space="0" w:color="auto"/>
              <w:left w:val="nil"/>
              <w:bottom w:val="single" w:sz="6" w:space="0" w:color="auto"/>
              <w:right w:val="nil"/>
            </w:tcBorders>
          </w:tcPr>
          <w:p w14:paraId="7F6AA745" w14:textId="00C11981" w:rsidR="00F7009D" w:rsidRPr="00BA1B1E" w:rsidRDefault="009D6872" w:rsidP="00F7009D">
            <w:pPr>
              <w:pStyle w:val="TabellRader"/>
              <w:rPr>
                <w:highlight w:val="yellow"/>
              </w:rPr>
            </w:pPr>
            <w:r w:rsidRPr="00E872BD">
              <w:t>630 400</w:t>
            </w:r>
          </w:p>
        </w:tc>
      </w:tr>
      <w:tr w:rsidR="00F7009D" w:rsidRPr="00BA1B1E" w14:paraId="1564C892" w14:textId="77777777" w:rsidTr="00F7009D">
        <w:tc>
          <w:tcPr>
            <w:tcW w:w="595" w:type="dxa"/>
            <w:tcBorders>
              <w:top w:val="single" w:sz="6" w:space="0" w:color="auto"/>
              <w:left w:val="nil"/>
              <w:bottom w:val="single" w:sz="6" w:space="0" w:color="auto"/>
              <w:right w:val="nil"/>
            </w:tcBorders>
            <w:tcMar>
              <w:top w:w="0" w:type="dxa"/>
              <w:left w:w="85" w:type="dxa"/>
              <w:bottom w:w="0" w:type="dxa"/>
              <w:right w:w="85" w:type="dxa"/>
            </w:tcMar>
          </w:tcPr>
          <w:p w14:paraId="4A952209" w14:textId="3F12D4A0" w:rsidR="00F7009D" w:rsidRPr="00FE320C" w:rsidRDefault="009D6872" w:rsidP="00F7009D">
            <w:pPr>
              <w:pStyle w:val="TabellRader"/>
            </w:pPr>
            <w:r w:rsidRPr="00FE320C">
              <w:t>11</w:t>
            </w:r>
          </w:p>
        </w:tc>
        <w:tc>
          <w:tcPr>
            <w:tcW w:w="1657" w:type="dxa"/>
            <w:tcBorders>
              <w:top w:val="single" w:sz="6" w:space="0" w:color="auto"/>
              <w:left w:val="nil"/>
              <w:bottom w:val="single" w:sz="6" w:space="0" w:color="auto"/>
              <w:right w:val="nil"/>
            </w:tcBorders>
          </w:tcPr>
          <w:p w14:paraId="5647A143" w14:textId="77777777" w:rsidR="00F7009D" w:rsidRPr="00FE320C" w:rsidRDefault="009D6872" w:rsidP="00F7009D">
            <w:pPr>
              <w:pStyle w:val="TabellRader"/>
              <w:jc w:val="left"/>
            </w:pPr>
            <w:r w:rsidRPr="00FE320C">
              <w:t>Antal pensionärer som erhåller bostadstillägg</w:t>
            </w:r>
          </w:p>
        </w:tc>
        <w:tc>
          <w:tcPr>
            <w:tcW w:w="771" w:type="dxa"/>
            <w:tcBorders>
              <w:top w:val="single" w:sz="6" w:space="0" w:color="auto"/>
              <w:left w:val="nil"/>
              <w:bottom w:val="single" w:sz="6" w:space="0" w:color="auto"/>
              <w:right w:val="nil"/>
            </w:tcBorders>
          </w:tcPr>
          <w:p w14:paraId="59AA6CDC" w14:textId="77777777" w:rsidR="00F7009D" w:rsidRPr="00FE320C" w:rsidRDefault="009D6872" w:rsidP="00F7009D">
            <w:pPr>
              <w:pStyle w:val="TabellRader"/>
            </w:pPr>
            <w:r w:rsidRPr="00FE320C">
              <w:t>79,0%kv</w:t>
            </w:r>
          </w:p>
          <w:p w14:paraId="15027A0F" w14:textId="7A1F1B52" w:rsidR="00F7009D" w:rsidRPr="00FE320C" w:rsidRDefault="009D6872" w:rsidP="00F7009D">
            <w:pPr>
              <w:pStyle w:val="TabellRader"/>
            </w:pPr>
            <w:r w:rsidRPr="00FE320C">
              <w:t>21,0%m</w:t>
            </w:r>
          </w:p>
        </w:tc>
        <w:tc>
          <w:tcPr>
            <w:tcW w:w="771" w:type="dxa"/>
            <w:tcBorders>
              <w:top w:val="single" w:sz="6" w:space="0" w:color="auto"/>
              <w:left w:val="nil"/>
              <w:bottom w:val="single" w:sz="6" w:space="0" w:color="auto"/>
              <w:right w:val="nil"/>
            </w:tcBorders>
          </w:tcPr>
          <w:p w14:paraId="1B114873" w14:textId="6CF91DCA" w:rsidR="00F7009D" w:rsidRPr="006532DC" w:rsidRDefault="009D6872" w:rsidP="00F7009D">
            <w:pPr>
              <w:pStyle w:val="TabellRader"/>
            </w:pPr>
            <w:r w:rsidRPr="006532DC">
              <w:t>78,5%kv</w:t>
            </w:r>
          </w:p>
          <w:p w14:paraId="011523B2" w14:textId="7F7C8BE1" w:rsidR="00F7009D" w:rsidRPr="006532DC" w:rsidRDefault="009D6872" w:rsidP="00F7009D">
            <w:pPr>
              <w:pStyle w:val="TabellRader"/>
            </w:pPr>
            <w:r w:rsidRPr="006532DC">
              <w:t>21,5%m</w:t>
            </w:r>
          </w:p>
        </w:tc>
        <w:tc>
          <w:tcPr>
            <w:tcW w:w="749" w:type="dxa"/>
            <w:tcBorders>
              <w:top w:val="single" w:sz="6" w:space="0" w:color="auto"/>
              <w:left w:val="nil"/>
              <w:bottom w:val="single" w:sz="6" w:space="0" w:color="auto"/>
              <w:right w:val="nil"/>
            </w:tcBorders>
            <w:tcMar>
              <w:top w:w="0" w:type="dxa"/>
              <w:left w:w="28" w:type="dxa"/>
              <w:bottom w:w="0" w:type="dxa"/>
              <w:right w:w="108" w:type="dxa"/>
            </w:tcMar>
          </w:tcPr>
          <w:p w14:paraId="230714D2" w14:textId="6C1D6B54" w:rsidR="00F7009D" w:rsidRPr="006532DC" w:rsidRDefault="009D6872" w:rsidP="00F7009D">
            <w:pPr>
              <w:pStyle w:val="TabellRader"/>
            </w:pPr>
            <w:r w:rsidRPr="006532DC">
              <w:t>264 700</w:t>
            </w:r>
          </w:p>
        </w:tc>
        <w:tc>
          <w:tcPr>
            <w:tcW w:w="750" w:type="dxa"/>
            <w:tcBorders>
              <w:top w:val="single" w:sz="6" w:space="0" w:color="auto"/>
              <w:left w:val="nil"/>
              <w:bottom w:val="single" w:sz="6" w:space="0" w:color="auto"/>
              <w:right w:val="nil"/>
            </w:tcBorders>
            <w:tcMar>
              <w:top w:w="0" w:type="dxa"/>
              <w:left w:w="28" w:type="dxa"/>
              <w:bottom w:w="0" w:type="dxa"/>
              <w:right w:w="108" w:type="dxa"/>
            </w:tcMar>
          </w:tcPr>
          <w:p w14:paraId="61B675C2" w14:textId="2D26A42B" w:rsidR="00F7009D" w:rsidRPr="00BA1B1E" w:rsidRDefault="009D6872" w:rsidP="00F7009D">
            <w:pPr>
              <w:pStyle w:val="TabellRader"/>
              <w:rPr>
                <w:highlight w:val="yellow"/>
              </w:rPr>
            </w:pPr>
            <w:r w:rsidRPr="001A0753">
              <w:t>271 700</w:t>
            </w:r>
          </w:p>
        </w:tc>
        <w:tc>
          <w:tcPr>
            <w:tcW w:w="750" w:type="dxa"/>
            <w:tcBorders>
              <w:top w:val="single" w:sz="6" w:space="0" w:color="auto"/>
              <w:left w:val="nil"/>
              <w:bottom w:val="single" w:sz="6" w:space="0" w:color="auto"/>
              <w:right w:val="nil"/>
            </w:tcBorders>
            <w:shd w:val="clear" w:color="auto" w:fill="auto"/>
            <w:tcMar>
              <w:top w:w="0" w:type="dxa"/>
              <w:left w:w="28" w:type="dxa"/>
              <w:bottom w:w="0" w:type="dxa"/>
              <w:right w:w="108" w:type="dxa"/>
            </w:tcMar>
          </w:tcPr>
          <w:p w14:paraId="2FD08508" w14:textId="21800824" w:rsidR="00F7009D" w:rsidRPr="00BA1B1E" w:rsidRDefault="009D6872" w:rsidP="00F7009D">
            <w:pPr>
              <w:pStyle w:val="TabellRader"/>
              <w:rPr>
                <w:highlight w:val="yellow"/>
              </w:rPr>
            </w:pPr>
            <w:r w:rsidRPr="001A0753">
              <w:t>273 900</w:t>
            </w:r>
          </w:p>
        </w:tc>
        <w:tc>
          <w:tcPr>
            <w:tcW w:w="750" w:type="dxa"/>
            <w:tcBorders>
              <w:top w:val="single" w:sz="6" w:space="0" w:color="auto"/>
              <w:left w:val="nil"/>
              <w:bottom w:val="single" w:sz="6" w:space="0" w:color="auto"/>
              <w:right w:val="nil"/>
            </w:tcBorders>
            <w:shd w:val="clear" w:color="auto" w:fill="auto"/>
            <w:tcMar>
              <w:top w:w="0" w:type="dxa"/>
              <w:left w:w="28" w:type="dxa"/>
              <w:bottom w:w="0" w:type="dxa"/>
              <w:right w:w="108" w:type="dxa"/>
            </w:tcMar>
          </w:tcPr>
          <w:p w14:paraId="6D8C5533" w14:textId="6DEF1F85" w:rsidR="00F7009D" w:rsidRPr="00BA1B1E" w:rsidRDefault="009D6872" w:rsidP="00F7009D">
            <w:pPr>
              <w:pStyle w:val="TabellRader"/>
              <w:rPr>
                <w:highlight w:val="yellow"/>
              </w:rPr>
            </w:pPr>
            <w:r w:rsidRPr="001A0753">
              <w:t>266 700</w:t>
            </w:r>
          </w:p>
        </w:tc>
        <w:tc>
          <w:tcPr>
            <w:tcW w:w="749" w:type="dxa"/>
            <w:tcBorders>
              <w:top w:val="single" w:sz="6" w:space="0" w:color="auto"/>
              <w:left w:val="nil"/>
              <w:bottom w:val="single" w:sz="6" w:space="0" w:color="auto"/>
              <w:right w:val="nil"/>
            </w:tcBorders>
            <w:shd w:val="clear" w:color="auto" w:fill="auto"/>
            <w:tcMar>
              <w:top w:w="0" w:type="dxa"/>
              <w:left w:w="28" w:type="dxa"/>
              <w:bottom w:w="0" w:type="dxa"/>
              <w:right w:w="108" w:type="dxa"/>
            </w:tcMar>
          </w:tcPr>
          <w:p w14:paraId="3BAD88CD" w14:textId="52D186B9" w:rsidR="00F7009D" w:rsidRPr="00BA1B1E" w:rsidRDefault="009D6872" w:rsidP="00F7009D">
            <w:pPr>
              <w:pStyle w:val="TabellRader"/>
              <w:rPr>
                <w:highlight w:val="yellow"/>
              </w:rPr>
            </w:pPr>
            <w:r w:rsidRPr="001A0753">
              <w:t>254 400</w:t>
            </w:r>
          </w:p>
        </w:tc>
        <w:tc>
          <w:tcPr>
            <w:tcW w:w="750" w:type="dxa"/>
            <w:tcBorders>
              <w:top w:val="single" w:sz="6" w:space="0" w:color="auto"/>
              <w:left w:val="nil"/>
              <w:bottom w:val="single" w:sz="6" w:space="0" w:color="auto"/>
              <w:right w:val="nil"/>
            </w:tcBorders>
            <w:shd w:val="clear" w:color="auto" w:fill="auto"/>
            <w:tcMar>
              <w:top w:w="0" w:type="dxa"/>
              <w:left w:w="28" w:type="dxa"/>
              <w:bottom w:w="0" w:type="dxa"/>
              <w:right w:w="108" w:type="dxa"/>
            </w:tcMar>
          </w:tcPr>
          <w:p w14:paraId="0B66034E" w14:textId="3127C2D9" w:rsidR="00F7009D" w:rsidRPr="00BA1B1E" w:rsidRDefault="009D6872" w:rsidP="00F7009D">
            <w:pPr>
              <w:pStyle w:val="TabellRader"/>
              <w:rPr>
                <w:highlight w:val="yellow"/>
              </w:rPr>
            </w:pPr>
            <w:r w:rsidRPr="001A0753">
              <w:t>243 600</w:t>
            </w:r>
          </w:p>
        </w:tc>
        <w:tc>
          <w:tcPr>
            <w:tcW w:w="750" w:type="dxa"/>
            <w:tcBorders>
              <w:top w:val="single" w:sz="6" w:space="0" w:color="auto"/>
              <w:left w:val="nil"/>
              <w:bottom w:val="single" w:sz="6" w:space="0" w:color="auto"/>
              <w:right w:val="nil"/>
            </w:tcBorders>
            <w:shd w:val="clear" w:color="auto" w:fill="auto"/>
            <w:tcMar>
              <w:top w:w="0" w:type="dxa"/>
              <w:left w:w="28" w:type="dxa"/>
              <w:bottom w:w="0" w:type="dxa"/>
              <w:right w:w="108" w:type="dxa"/>
            </w:tcMar>
          </w:tcPr>
          <w:p w14:paraId="63999137" w14:textId="00BF1EF2" w:rsidR="00F7009D" w:rsidRPr="00BA1B1E" w:rsidRDefault="009D6872" w:rsidP="00F7009D">
            <w:pPr>
              <w:pStyle w:val="TabellRader"/>
              <w:rPr>
                <w:highlight w:val="yellow"/>
              </w:rPr>
            </w:pPr>
            <w:r w:rsidRPr="001A0753">
              <w:t>237 400</w:t>
            </w:r>
          </w:p>
        </w:tc>
      </w:tr>
      <w:tr w:rsidR="00F7009D" w:rsidRPr="00BA1B1E" w14:paraId="42D26F60" w14:textId="77777777" w:rsidTr="00F7009D">
        <w:tc>
          <w:tcPr>
            <w:tcW w:w="595" w:type="dxa"/>
            <w:tcBorders>
              <w:top w:val="single" w:sz="6" w:space="0" w:color="auto"/>
              <w:left w:val="nil"/>
              <w:bottom w:val="single" w:sz="6" w:space="0" w:color="auto"/>
              <w:right w:val="nil"/>
            </w:tcBorders>
            <w:tcMar>
              <w:top w:w="0" w:type="dxa"/>
              <w:left w:w="85" w:type="dxa"/>
              <w:bottom w:w="0" w:type="dxa"/>
              <w:right w:w="85" w:type="dxa"/>
            </w:tcMar>
          </w:tcPr>
          <w:p w14:paraId="566F377E" w14:textId="448646A5" w:rsidR="00F7009D" w:rsidRPr="00FE320C" w:rsidRDefault="009D6872" w:rsidP="00F7009D">
            <w:pPr>
              <w:pStyle w:val="TabellRader"/>
            </w:pPr>
            <w:r w:rsidRPr="00FE320C">
              <w:t>ÅP</w:t>
            </w:r>
          </w:p>
        </w:tc>
        <w:tc>
          <w:tcPr>
            <w:tcW w:w="1657" w:type="dxa"/>
            <w:tcBorders>
              <w:top w:val="single" w:sz="6" w:space="0" w:color="auto"/>
              <w:left w:val="nil"/>
              <w:bottom w:val="single" w:sz="6" w:space="0" w:color="auto"/>
              <w:right w:val="nil"/>
            </w:tcBorders>
          </w:tcPr>
          <w:p w14:paraId="03B0CE4B" w14:textId="77777777" w:rsidR="00F7009D" w:rsidRPr="00FE320C" w:rsidRDefault="009D6872" w:rsidP="00F7009D">
            <w:pPr>
              <w:pStyle w:val="TabellRader"/>
              <w:jc w:val="left"/>
            </w:pPr>
            <w:r w:rsidRPr="00FE320C">
              <w:t>Antal personer med tilläggspension</w:t>
            </w:r>
          </w:p>
        </w:tc>
        <w:tc>
          <w:tcPr>
            <w:tcW w:w="771" w:type="dxa"/>
            <w:tcBorders>
              <w:top w:val="single" w:sz="6" w:space="0" w:color="auto"/>
              <w:left w:val="nil"/>
              <w:bottom w:val="single" w:sz="6" w:space="0" w:color="auto"/>
              <w:right w:val="nil"/>
            </w:tcBorders>
          </w:tcPr>
          <w:p w14:paraId="30A53044" w14:textId="77777777" w:rsidR="00F7009D" w:rsidRPr="00FE320C" w:rsidRDefault="009D6872" w:rsidP="00F7009D">
            <w:pPr>
              <w:pStyle w:val="TabellRader"/>
            </w:pPr>
            <w:r w:rsidRPr="00FE320C">
              <w:t>52,2%kv</w:t>
            </w:r>
          </w:p>
          <w:p w14:paraId="30E6CDD7" w14:textId="4C396CFB" w:rsidR="00F7009D" w:rsidRPr="00FE320C" w:rsidRDefault="009D6872" w:rsidP="00F7009D">
            <w:pPr>
              <w:pStyle w:val="TabellRader"/>
            </w:pPr>
            <w:r w:rsidRPr="00FE320C">
              <w:t>47,8%m</w:t>
            </w:r>
          </w:p>
        </w:tc>
        <w:tc>
          <w:tcPr>
            <w:tcW w:w="771" w:type="dxa"/>
            <w:tcBorders>
              <w:top w:val="single" w:sz="6" w:space="0" w:color="auto"/>
              <w:left w:val="nil"/>
              <w:bottom w:val="single" w:sz="6" w:space="0" w:color="auto"/>
              <w:right w:val="nil"/>
            </w:tcBorders>
          </w:tcPr>
          <w:p w14:paraId="21738C98" w14:textId="77777777" w:rsidR="00F7009D" w:rsidRPr="009308EF" w:rsidRDefault="009D6872" w:rsidP="00F7009D">
            <w:pPr>
              <w:pStyle w:val="TabellRader"/>
            </w:pPr>
            <w:r w:rsidRPr="009308EF">
              <w:t>52,2%kv</w:t>
            </w:r>
          </w:p>
          <w:p w14:paraId="68E574BD" w14:textId="77777777" w:rsidR="00F7009D" w:rsidRPr="009308EF" w:rsidRDefault="009D6872" w:rsidP="00F7009D">
            <w:pPr>
              <w:pStyle w:val="TabellRader"/>
            </w:pPr>
            <w:r w:rsidRPr="009308EF">
              <w:t>47,8%m</w:t>
            </w:r>
          </w:p>
        </w:tc>
        <w:tc>
          <w:tcPr>
            <w:tcW w:w="749" w:type="dxa"/>
            <w:tcBorders>
              <w:top w:val="single" w:sz="6" w:space="0" w:color="auto"/>
              <w:left w:val="nil"/>
              <w:bottom w:val="single" w:sz="6" w:space="0" w:color="auto"/>
              <w:right w:val="nil"/>
            </w:tcBorders>
            <w:tcMar>
              <w:top w:w="0" w:type="dxa"/>
              <w:left w:w="28" w:type="dxa"/>
              <w:bottom w:w="0" w:type="dxa"/>
              <w:right w:w="108" w:type="dxa"/>
            </w:tcMar>
          </w:tcPr>
          <w:p w14:paraId="45BC687A" w14:textId="25272FBD" w:rsidR="00F7009D" w:rsidRPr="009308EF" w:rsidRDefault="009D6872" w:rsidP="00F7009D">
            <w:pPr>
              <w:pStyle w:val="TabellRader"/>
            </w:pPr>
            <w:r w:rsidRPr="009308EF">
              <w:t>1 865 500</w:t>
            </w:r>
          </w:p>
        </w:tc>
        <w:tc>
          <w:tcPr>
            <w:tcW w:w="750" w:type="dxa"/>
            <w:tcBorders>
              <w:top w:val="single" w:sz="6" w:space="0" w:color="auto"/>
              <w:left w:val="nil"/>
              <w:bottom w:val="single" w:sz="6" w:space="0" w:color="auto"/>
              <w:right w:val="nil"/>
            </w:tcBorders>
            <w:tcMar>
              <w:top w:w="0" w:type="dxa"/>
              <w:left w:w="28" w:type="dxa"/>
              <w:bottom w:w="0" w:type="dxa"/>
              <w:right w:w="108" w:type="dxa"/>
            </w:tcMar>
          </w:tcPr>
          <w:p w14:paraId="6800E6C9" w14:textId="3A9C0227" w:rsidR="00F7009D" w:rsidRPr="00BA1B1E" w:rsidRDefault="009D6872" w:rsidP="00F7009D">
            <w:pPr>
              <w:pStyle w:val="TabellRader"/>
              <w:rPr>
                <w:highlight w:val="yellow"/>
              </w:rPr>
            </w:pPr>
            <w:r w:rsidRPr="00775839">
              <w:t>1 920 800</w:t>
            </w:r>
          </w:p>
        </w:tc>
        <w:tc>
          <w:tcPr>
            <w:tcW w:w="750" w:type="dxa"/>
            <w:tcBorders>
              <w:top w:val="single" w:sz="6" w:space="0" w:color="auto"/>
              <w:left w:val="nil"/>
              <w:bottom w:val="single" w:sz="6" w:space="0" w:color="auto"/>
              <w:right w:val="nil"/>
            </w:tcBorders>
            <w:tcMar>
              <w:top w:w="0" w:type="dxa"/>
              <w:left w:w="28" w:type="dxa"/>
              <w:bottom w:w="0" w:type="dxa"/>
              <w:right w:w="108" w:type="dxa"/>
            </w:tcMar>
          </w:tcPr>
          <w:p w14:paraId="05A29E64" w14:textId="68FBC639" w:rsidR="00F7009D" w:rsidRPr="00BA1B1E" w:rsidRDefault="009D6872" w:rsidP="00F7009D">
            <w:pPr>
              <w:pStyle w:val="TabellRader"/>
              <w:rPr>
                <w:highlight w:val="yellow"/>
              </w:rPr>
            </w:pPr>
            <w:r w:rsidRPr="00775839">
              <w:t>1 973 700</w:t>
            </w:r>
          </w:p>
        </w:tc>
        <w:tc>
          <w:tcPr>
            <w:tcW w:w="750" w:type="dxa"/>
            <w:tcBorders>
              <w:top w:val="single" w:sz="6" w:space="0" w:color="auto"/>
              <w:left w:val="nil"/>
              <w:bottom w:val="single" w:sz="6" w:space="0" w:color="auto"/>
              <w:right w:val="nil"/>
            </w:tcBorders>
            <w:tcMar>
              <w:top w:w="0" w:type="dxa"/>
              <w:left w:w="28" w:type="dxa"/>
              <w:bottom w:w="0" w:type="dxa"/>
              <w:right w:w="108" w:type="dxa"/>
            </w:tcMar>
          </w:tcPr>
          <w:p w14:paraId="4AA30EFC" w14:textId="28EEC746" w:rsidR="00F7009D" w:rsidRPr="00BA1B1E" w:rsidRDefault="009D6872" w:rsidP="00F7009D">
            <w:pPr>
              <w:pStyle w:val="TabellRader"/>
              <w:rPr>
                <w:highlight w:val="yellow"/>
              </w:rPr>
            </w:pPr>
            <w:r w:rsidRPr="00775839">
              <w:t>2 018 300</w:t>
            </w:r>
          </w:p>
        </w:tc>
        <w:tc>
          <w:tcPr>
            <w:tcW w:w="749" w:type="dxa"/>
            <w:tcBorders>
              <w:top w:val="single" w:sz="6" w:space="0" w:color="auto"/>
              <w:left w:val="nil"/>
              <w:bottom w:val="single" w:sz="6" w:space="0" w:color="auto"/>
              <w:right w:val="nil"/>
            </w:tcBorders>
            <w:tcMar>
              <w:top w:w="0" w:type="dxa"/>
              <w:left w:w="28" w:type="dxa"/>
              <w:bottom w:w="0" w:type="dxa"/>
              <w:right w:w="108" w:type="dxa"/>
            </w:tcMar>
          </w:tcPr>
          <w:p w14:paraId="6C82BD46" w14:textId="4AED3043" w:rsidR="00F7009D" w:rsidRPr="00BA1B1E" w:rsidRDefault="009D6872" w:rsidP="00F7009D">
            <w:pPr>
              <w:pStyle w:val="TabellRader"/>
              <w:rPr>
                <w:highlight w:val="yellow"/>
              </w:rPr>
            </w:pPr>
            <w:r w:rsidRPr="00775839">
              <w:t>2 049 000</w:t>
            </w:r>
          </w:p>
        </w:tc>
        <w:tc>
          <w:tcPr>
            <w:tcW w:w="750" w:type="dxa"/>
            <w:tcBorders>
              <w:top w:val="single" w:sz="6" w:space="0" w:color="auto"/>
              <w:left w:val="nil"/>
              <w:bottom w:val="single" w:sz="6" w:space="0" w:color="auto"/>
              <w:right w:val="nil"/>
            </w:tcBorders>
            <w:tcMar>
              <w:top w:w="0" w:type="dxa"/>
              <w:left w:w="28" w:type="dxa"/>
              <w:bottom w:w="0" w:type="dxa"/>
              <w:right w:w="108" w:type="dxa"/>
            </w:tcMar>
          </w:tcPr>
          <w:p w14:paraId="6EA41D90" w14:textId="17C20794" w:rsidR="00F7009D" w:rsidRPr="00BA1B1E" w:rsidRDefault="009D6872" w:rsidP="00F7009D">
            <w:pPr>
              <w:pStyle w:val="TabellRader"/>
              <w:rPr>
                <w:highlight w:val="yellow"/>
              </w:rPr>
            </w:pPr>
            <w:r w:rsidRPr="00775839">
              <w:t>2 065 700</w:t>
            </w:r>
          </w:p>
        </w:tc>
        <w:tc>
          <w:tcPr>
            <w:tcW w:w="750" w:type="dxa"/>
            <w:tcBorders>
              <w:top w:val="single" w:sz="6" w:space="0" w:color="auto"/>
              <w:left w:val="nil"/>
              <w:bottom w:val="single" w:sz="6" w:space="0" w:color="auto"/>
              <w:right w:val="nil"/>
            </w:tcBorders>
            <w:tcMar>
              <w:top w:w="0" w:type="dxa"/>
              <w:left w:w="28" w:type="dxa"/>
              <w:bottom w:w="0" w:type="dxa"/>
              <w:right w:w="108" w:type="dxa"/>
            </w:tcMar>
          </w:tcPr>
          <w:p w14:paraId="290F162C" w14:textId="7341F5F9" w:rsidR="00F7009D" w:rsidRPr="00BA1B1E" w:rsidRDefault="009D6872" w:rsidP="00F7009D">
            <w:pPr>
              <w:pStyle w:val="TabellRader"/>
              <w:rPr>
                <w:highlight w:val="yellow"/>
              </w:rPr>
            </w:pPr>
            <w:r w:rsidRPr="00775839">
              <w:t>2 070 100</w:t>
            </w:r>
          </w:p>
        </w:tc>
      </w:tr>
      <w:tr w:rsidR="00F7009D" w:rsidRPr="00BA1B1E" w14:paraId="1190023F" w14:textId="77777777" w:rsidTr="00F7009D">
        <w:tc>
          <w:tcPr>
            <w:tcW w:w="595" w:type="dxa"/>
            <w:tcBorders>
              <w:top w:val="single" w:sz="6" w:space="0" w:color="auto"/>
              <w:left w:val="nil"/>
              <w:bottom w:val="single" w:sz="6" w:space="0" w:color="auto"/>
              <w:right w:val="nil"/>
            </w:tcBorders>
            <w:tcMar>
              <w:top w:w="0" w:type="dxa"/>
              <w:left w:w="85" w:type="dxa"/>
              <w:bottom w:w="0" w:type="dxa"/>
              <w:right w:w="85" w:type="dxa"/>
            </w:tcMar>
          </w:tcPr>
          <w:p w14:paraId="1E07841A" w14:textId="3BA8E296" w:rsidR="00F7009D" w:rsidRPr="00FE320C" w:rsidRDefault="009D6872" w:rsidP="00F7009D">
            <w:pPr>
              <w:pStyle w:val="TabellRader"/>
            </w:pPr>
            <w:r w:rsidRPr="00FE320C">
              <w:t>ÅP</w:t>
            </w:r>
          </w:p>
        </w:tc>
        <w:tc>
          <w:tcPr>
            <w:tcW w:w="1657" w:type="dxa"/>
            <w:tcBorders>
              <w:top w:val="single" w:sz="6" w:space="0" w:color="auto"/>
              <w:left w:val="nil"/>
              <w:bottom w:val="single" w:sz="6" w:space="0" w:color="auto"/>
              <w:right w:val="nil"/>
            </w:tcBorders>
          </w:tcPr>
          <w:p w14:paraId="2163A533" w14:textId="77777777" w:rsidR="00F7009D" w:rsidRPr="00FE320C" w:rsidRDefault="009D6872" w:rsidP="00F7009D">
            <w:pPr>
              <w:pStyle w:val="TabellRader"/>
              <w:jc w:val="left"/>
            </w:pPr>
            <w:r w:rsidRPr="00FE320C">
              <w:t>Antal personer med inkomstpension</w:t>
            </w:r>
          </w:p>
        </w:tc>
        <w:tc>
          <w:tcPr>
            <w:tcW w:w="771" w:type="dxa"/>
            <w:tcBorders>
              <w:top w:val="single" w:sz="6" w:space="0" w:color="auto"/>
              <w:left w:val="nil"/>
              <w:bottom w:val="single" w:sz="6" w:space="0" w:color="auto"/>
              <w:right w:val="nil"/>
            </w:tcBorders>
          </w:tcPr>
          <w:p w14:paraId="4B5A84CD" w14:textId="77777777" w:rsidR="00F7009D" w:rsidRPr="00FE320C" w:rsidRDefault="009D6872" w:rsidP="00F7009D">
            <w:pPr>
              <w:pStyle w:val="TabellRader"/>
            </w:pPr>
            <w:r w:rsidRPr="00FE320C">
              <w:t>49,6%kv</w:t>
            </w:r>
          </w:p>
          <w:p w14:paraId="5D3A72BE" w14:textId="6AA5839D" w:rsidR="00F7009D" w:rsidRPr="00FE320C" w:rsidRDefault="009D6872" w:rsidP="00F7009D">
            <w:pPr>
              <w:pStyle w:val="TabellRader"/>
            </w:pPr>
            <w:r w:rsidRPr="00FE320C">
              <w:t>50,4%m</w:t>
            </w:r>
          </w:p>
        </w:tc>
        <w:tc>
          <w:tcPr>
            <w:tcW w:w="771" w:type="dxa"/>
            <w:tcBorders>
              <w:top w:val="single" w:sz="6" w:space="0" w:color="auto"/>
              <w:left w:val="nil"/>
              <w:bottom w:val="single" w:sz="6" w:space="0" w:color="auto"/>
              <w:right w:val="nil"/>
            </w:tcBorders>
          </w:tcPr>
          <w:p w14:paraId="2650DDE8" w14:textId="7CE79E2B" w:rsidR="00F7009D" w:rsidRPr="009308EF" w:rsidRDefault="009D6872" w:rsidP="00F7009D">
            <w:pPr>
              <w:pStyle w:val="TabellRader"/>
            </w:pPr>
            <w:r w:rsidRPr="009308EF">
              <w:t>49,8%kv</w:t>
            </w:r>
          </w:p>
          <w:p w14:paraId="075DE2EE" w14:textId="46D4FF28" w:rsidR="00F7009D" w:rsidRPr="00BA1B1E" w:rsidRDefault="009D6872" w:rsidP="00F7009D">
            <w:pPr>
              <w:pStyle w:val="TabellRader"/>
              <w:rPr>
                <w:highlight w:val="yellow"/>
              </w:rPr>
            </w:pPr>
            <w:r w:rsidRPr="009308EF">
              <w:t>50,2%m</w:t>
            </w:r>
          </w:p>
        </w:tc>
        <w:tc>
          <w:tcPr>
            <w:tcW w:w="749" w:type="dxa"/>
            <w:tcBorders>
              <w:top w:val="single" w:sz="6" w:space="0" w:color="auto"/>
              <w:left w:val="nil"/>
              <w:bottom w:val="single" w:sz="6" w:space="0" w:color="auto"/>
              <w:right w:val="nil"/>
            </w:tcBorders>
            <w:tcMar>
              <w:top w:w="0" w:type="dxa"/>
              <w:left w:w="28" w:type="dxa"/>
              <w:bottom w:w="0" w:type="dxa"/>
              <w:right w:w="108" w:type="dxa"/>
            </w:tcMar>
          </w:tcPr>
          <w:p w14:paraId="37D7692D" w14:textId="0352DA01" w:rsidR="00F7009D" w:rsidRPr="00BA1B1E" w:rsidRDefault="009D6872" w:rsidP="00F7009D">
            <w:pPr>
              <w:pStyle w:val="TabellRader"/>
              <w:rPr>
                <w:highlight w:val="yellow"/>
              </w:rPr>
            </w:pPr>
            <w:r w:rsidRPr="00DE7126">
              <w:t>1 061 500</w:t>
            </w:r>
          </w:p>
        </w:tc>
        <w:tc>
          <w:tcPr>
            <w:tcW w:w="750" w:type="dxa"/>
            <w:tcBorders>
              <w:top w:val="single" w:sz="6" w:space="0" w:color="auto"/>
              <w:left w:val="nil"/>
              <w:bottom w:val="single" w:sz="6" w:space="0" w:color="auto"/>
              <w:right w:val="nil"/>
            </w:tcBorders>
            <w:tcMar>
              <w:top w:w="0" w:type="dxa"/>
              <w:left w:w="28" w:type="dxa"/>
              <w:bottom w:w="0" w:type="dxa"/>
              <w:right w:w="108" w:type="dxa"/>
            </w:tcMar>
          </w:tcPr>
          <w:p w14:paraId="5DEABD56" w14:textId="4662EDE1" w:rsidR="00F7009D" w:rsidRPr="00BA1B1E" w:rsidRDefault="009D6872" w:rsidP="00F7009D">
            <w:pPr>
              <w:pStyle w:val="TabellRader"/>
              <w:rPr>
                <w:highlight w:val="yellow"/>
              </w:rPr>
            </w:pPr>
            <w:r w:rsidRPr="00DE7126">
              <w:t>1 176 700</w:t>
            </w:r>
          </w:p>
        </w:tc>
        <w:tc>
          <w:tcPr>
            <w:tcW w:w="750" w:type="dxa"/>
            <w:tcBorders>
              <w:top w:val="single" w:sz="6" w:space="0" w:color="auto"/>
              <w:left w:val="nil"/>
              <w:bottom w:val="single" w:sz="6" w:space="0" w:color="auto"/>
              <w:right w:val="nil"/>
            </w:tcBorders>
            <w:tcMar>
              <w:top w:w="0" w:type="dxa"/>
              <w:left w:w="28" w:type="dxa"/>
              <w:bottom w:w="0" w:type="dxa"/>
              <w:right w:w="108" w:type="dxa"/>
            </w:tcMar>
          </w:tcPr>
          <w:p w14:paraId="116E6BDB" w14:textId="05A01147" w:rsidR="00F7009D" w:rsidRPr="00BA1B1E" w:rsidRDefault="009D6872" w:rsidP="00F7009D">
            <w:pPr>
              <w:pStyle w:val="TabellRader"/>
              <w:rPr>
                <w:highlight w:val="yellow"/>
              </w:rPr>
            </w:pPr>
            <w:r w:rsidRPr="00DE7126">
              <w:t>1 287 700</w:t>
            </w:r>
          </w:p>
        </w:tc>
        <w:tc>
          <w:tcPr>
            <w:tcW w:w="750" w:type="dxa"/>
            <w:tcBorders>
              <w:top w:val="single" w:sz="6" w:space="0" w:color="auto"/>
              <w:left w:val="nil"/>
              <w:bottom w:val="single" w:sz="6" w:space="0" w:color="auto"/>
              <w:right w:val="nil"/>
            </w:tcBorders>
            <w:tcMar>
              <w:top w:w="0" w:type="dxa"/>
              <w:left w:w="28" w:type="dxa"/>
              <w:bottom w:w="0" w:type="dxa"/>
              <w:right w:w="108" w:type="dxa"/>
            </w:tcMar>
          </w:tcPr>
          <w:p w14:paraId="542C5B57" w14:textId="2D2F59D7" w:rsidR="00F7009D" w:rsidRPr="00BA1B1E" w:rsidRDefault="009D6872" w:rsidP="00F7009D">
            <w:pPr>
              <w:pStyle w:val="TabellRader"/>
              <w:rPr>
                <w:highlight w:val="yellow"/>
              </w:rPr>
            </w:pPr>
            <w:r w:rsidRPr="00DE7126">
              <w:t>1 393 400</w:t>
            </w:r>
          </w:p>
        </w:tc>
        <w:tc>
          <w:tcPr>
            <w:tcW w:w="749" w:type="dxa"/>
            <w:tcBorders>
              <w:top w:val="single" w:sz="6" w:space="0" w:color="auto"/>
              <w:left w:val="nil"/>
              <w:bottom w:val="single" w:sz="6" w:space="0" w:color="auto"/>
              <w:right w:val="nil"/>
            </w:tcBorders>
            <w:tcMar>
              <w:top w:w="0" w:type="dxa"/>
              <w:left w:w="28" w:type="dxa"/>
              <w:bottom w:w="0" w:type="dxa"/>
              <w:right w:w="108" w:type="dxa"/>
            </w:tcMar>
          </w:tcPr>
          <w:p w14:paraId="44B90DF1" w14:textId="7C213B52" w:rsidR="00F7009D" w:rsidRPr="00BA1B1E" w:rsidRDefault="009D6872" w:rsidP="00F7009D">
            <w:pPr>
              <w:pStyle w:val="TabellRader"/>
              <w:rPr>
                <w:highlight w:val="yellow"/>
              </w:rPr>
            </w:pPr>
            <w:r w:rsidRPr="00DE7126">
              <w:t>1 491 500</w:t>
            </w:r>
          </w:p>
        </w:tc>
        <w:tc>
          <w:tcPr>
            <w:tcW w:w="750" w:type="dxa"/>
            <w:tcBorders>
              <w:top w:val="single" w:sz="6" w:space="0" w:color="auto"/>
              <w:left w:val="nil"/>
              <w:bottom w:val="single" w:sz="6" w:space="0" w:color="auto"/>
              <w:right w:val="nil"/>
            </w:tcBorders>
            <w:tcMar>
              <w:top w:w="0" w:type="dxa"/>
              <w:left w:w="28" w:type="dxa"/>
              <w:bottom w:w="0" w:type="dxa"/>
              <w:right w:w="108" w:type="dxa"/>
            </w:tcMar>
          </w:tcPr>
          <w:p w14:paraId="0A58C1A0" w14:textId="398546EF" w:rsidR="00F7009D" w:rsidRPr="00BA1B1E" w:rsidRDefault="009D6872" w:rsidP="00F7009D">
            <w:pPr>
              <w:pStyle w:val="TabellRader"/>
              <w:rPr>
                <w:highlight w:val="yellow"/>
              </w:rPr>
            </w:pPr>
            <w:r w:rsidRPr="00DE7126">
              <w:t>1 583 200</w:t>
            </w:r>
          </w:p>
        </w:tc>
        <w:tc>
          <w:tcPr>
            <w:tcW w:w="750" w:type="dxa"/>
            <w:tcBorders>
              <w:top w:val="single" w:sz="6" w:space="0" w:color="auto"/>
              <w:left w:val="nil"/>
              <w:bottom w:val="single" w:sz="6" w:space="0" w:color="auto"/>
              <w:right w:val="nil"/>
            </w:tcBorders>
            <w:tcMar>
              <w:top w:w="0" w:type="dxa"/>
              <w:left w:w="28" w:type="dxa"/>
              <w:bottom w:w="0" w:type="dxa"/>
              <w:right w:w="108" w:type="dxa"/>
            </w:tcMar>
          </w:tcPr>
          <w:p w14:paraId="0A08E042" w14:textId="68486072" w:rsidR="00F7009D" w:rsidRPr="00BA1B1E" w:rsidRDefault="009D6872" w:rsidP="00F7009D">
            <w:pPr>
              <w:pStyle w:val="TabellRader"/>
              <w:rPr>
                <w:highlight w:val="yellow"/>
              </w:rPr>
            </w:pPr>
            <w:r w:rsidRPr="00DE7126">
              <w:t>1 672 400</w:t>
            </w:r>
          </w:p>
        </w:tc>
      </w:tr>
      <w:tr w:rsidR="00F7009D" w:rsidRPr="00BA1B1E" w14:paraId="3909B6D7" w14:textId="77777777" w:rsidTr="00F7009D">
        <w:tc>
          <w:tcPr>
            <w:tcW w:w="595" w:type="dxa"/>
            <w:tcBorders>
              <w:top w:val="single" w:sz="6" w:space="0" w:color="auto"/>
              <w:left w:val="nil"/>
              <w:bottom w:val="single" w:sz="6" w:space="0" w:color="auto"/>
              <w:right w:val="nil"/>
            </w:tcBorders>
            <w:tcMar>
              <w:top w:w="0" w:type="dxa"/>
              <w:left w:w="85" w:type="dxa"/>
              <w:bottom w:w="0" w:type="dxa"/>
              <w:right w:w="85" w:type="dxa"/>
            </w:tcMar>
          </w:tcPr>
          <w:p w14:paraId="5CB2DC30" w14:textId="5CC640C7" w:rsidR="00F7009D" w:rsidRPr="00FE320C" w:rsidRDefault="009D6872" w:rsidP="00F7009D">
            <w:pPr>
              <w:pStyle w:val="TabellRader"/>
            </w:pPr>
            <w:r w:rsidRPr="00FE320C">
              <w:t>12</w:t>
            </w:r>
          </w:p>
        </w:tc>
        <w:tc>
          <w:tcPr>
            <w:tcW w:w="1657" w:type="dxa"/>
            <w:tcBorders>
              <w:top w:val="single" w:sz="6" w:space="0" w:color="auto"/>
              <w:left w:val="nil"/>
              <w:bottom w:val="single" w:sz="6" w:space="0" w:color="auto"/>
              <w:right w:val="nil"/>
            </w:tcBorders>
          </w:tcPr>
          <w:p w14:paraId="54B60B35" w14:textId="77777777" w:rsidR="00F7009D" w:rsidRPr="00FE320C" w:rsidRDefault="009D6872" w:rsidP="00F7009D">
            <w:pPr>
              <w:pStyle w:val="TabellRader"/>
              <w:jc w:val="left"/>
            </w:pPr>
            <w:r w:rsidRPr="00FE320C">
              <w:t>Antal barnbidrag</w:t>
            </w:r>
          </w:p>
        </w:tc>
        <w:tc>
          <w:tcPr>
            <w:tcW w:w="771" w:type="dxa"/>
            <w:tcBorders>
              <w:top w:val="single" w:sz="6" w:space="0" w:color="auto"/>
              <w:left w:val="nil"/>
              <w:bottom w:val="single" w:sz="6" w:space="0" w:color="auto"/>
              <w:right w:val="nil"/>
            </w:tcBorders>
          </w:tcPr>
          <w:p w14:paraId="09BD2DA0" w14:textId="77777777" w:rsidR="00F7009D" w:rsidRPr="00FE320C" w:rsidRDefault="009D6872" w:rsidP="00F7009D">
            <w:pPr>
              <w:pStyle w:val="TabellRader"/>
            </w:pPr>
            <w:r w:rsidRPr="00FE320C">
              <w:t>92,1%kv</w:t>
            </w:r>
          </w:p>
          <w:p w14:paraId="2666258A" w14:textId="398C13DD" w:rsidR="00F7009D" w:rsidRPr="00FE320C" w:rsidRDefault="009D6872" w:rsidP="00F7009D">
            <w:pPr>
              <w:pStyle w:val="TabellRader"/>
            </w:pPr>
            <w:r w:rsidRPr="00FE320C">
              <w:t>7,9%m</w:t>
            </w:r>
          </w:p>
        </w:tc>
        <w:tc>
          <w:tcPr>
            <w:tcW w:w="771" w:type="dxa"/>
            <w:tcBorders>
              <w:top w:val="single" w:sz="6" w:space="0" w:color="auto"/>
              <w:left w:val="nil"/>
              <w:bottom w:val="single" w:sz="6" w:space="0" w:color="auto"/>
              <w:right w:val="nil"/>
            </w:tcBorders>
          </w:tcPr>
          <w:p w14:paraId="37BADDEC" w14:textId="45ECF7CF" w:rsidR="00F7009D" w:rsidRPr="00F0068A" w:rsidRDefault="009D6872" w:rsidP="00F7009D">
            <w:pPr>
              <w:pStyle w:val="TabellRader"/>
            </w:pPr>
            <w:r w:rsidRPr="00F0068A">
              <w:t>91,6%kv</w:t>
            </w:r>
          </w:p>
          <w:p w14:paraId="16E088D1" w14:textId="5B22FA06" w:rsidR="00F7009D" w:rsidRPr="00BA1B1E" w:rsidRDefault="009D6872" w:rsidP="00F7009D">
            <w:pPr>
              <w:pStyle w:val="TabellRader"/>
              <w:rPr>
                <w:highlight w:val="yellow"/>
              </w:rPr>
            </w:pPr>
            <w:r w:rsidRPr="00F0068A">
              <w:t>8,4%m</w:t>
            </w:r>
          </w:p>
        </w:tc>
        <w:tc>
          <w:tcPr>
            <w:tcW w:w="749" w:type="dxa"/>
            <w:tcBorders>
              <w:top w:val="single" w:sz="6" w:space="0" w:color="auto"/>
              <w:left w:val="nil"/>
              <w:bottom w:val="single" w:sz="6" w:space="0" w:color="auto"/>
              <w:right w:val="nil"/>
            </w:tcBorders>
            <w:tcMar>
              <w:top w:w="0" w:type="dxa"/>
              <w:left w:w="28" w:type="dxa"/>
              <w:bottom w:w="0" w:type="dxa"/>
              <w:right w:w="108" w:type="dxa"/>
            </w:tcMar>
          </w:tcPr>
          <w:p w14:paraId="3EED8AD9" w14:textId="0F034FD1" w:rsidR="00F7009D" w:rsidRPr="00BA1B1E" w:rsidRDefault="009D6872" w:rsidP="00F7009D">
            <w:pPr>
              <w:pStyle w:val="TabellRader"/>
              <w:rPr>
                <w:highlight w:val="yellow"/>
              </w:rPr>
            </w:pPr>
            <w:r w:rsidRPr="00FD7292">
              <w:t xml:space="preserve">1 691 </w:t>
            </w:r>
            <w:r>
              <w:t>400</w:t>
            </w:r>
          </w:p>
        </w:tc>
        <w:tc>
          <w:tcPr>
            <w:tcW w:w="750" w:type="dxa"/>
            <w:tcBorders>
              <w:top w:val="single" w:sz="6" w:space="0" w:color="auto"/>
              <w:left w:val="nil"/>
              <w:bottom w:val="single" w:sz="6" w:space="0" w:color="auto"/>
              <w:right w:val="nil"/>
            </w:tcBorders>
            <w:tcMar>
              <w:top w:w="0" w:type="dxa"/>
              <w:left w:w="28" w:type="dxa"/>
              <w:bottom w:w="0" w:type="dxa"/>
              <w:right w:w="108" w:type="dxa"/>
            </w:tcMar>
          </w:tcPr>
          <w:p w14:paraId="39F48744" w14:textId="0ECDFA2D" w:rsidR="00F7009D" w:rsidRPr="00BA1B1E" w:rsidRDefault="009D6872" w:rsidP="00F7009D">
            <w:pPr>
              <w:pStyle w:val="TabellRader"/>
              <w:rPr>
                <w:highlight w:val="yellow"/>
              </w:rPr>
            </w:pPr>
            <w:r w:rsidRPr="00FD7292">
              <w:t xml:space="preserve">1 722 </w:t>
            </w:r>
            <w:r>
              <w:t>200</w:t>
            </w:r>
          </w:p>
        </w:tc>
        <w:tc>
          <w:tcPr>
            <w:tcW w:w="750" w:type="dxa"/>
            <w:tcBorders>
              <w:top w:val="single" w:sz="6" w:space="0" w:color="auto"/>
              <w:left w:val="nil"/>
              <w:bottom w:val="single" w:sz="6" w:space="0" w:color="auto"/>
              <w:right w:val="nil"/>
            </w:tcBorders>
            <w:tcMar>
              <w:top w:w="0" w:type="dxa"/>
              <w:left w:w="28" w:type="dxa"/>
              <w:bottom w:w="0" w:type="dxa"/>
              <w:right w:w="108" w:type="dxa"/>
            </w:tcMar>
          </w:tcPr>
          <w:p w14:paraId="74F60CC6" w14:textId="7CE48823" w:rsidR="00F7009D" w:rsidRPr="00BA1B1E" w:rsidRDefault="009D6872" w:rsidP="00F7009D">
            <w:pPr>
              <w:pStyle w:val="TabellRader"/>
              <w:rPr>
                <w:highlight w:val="yellow"/>
              </w:rPr>
            </w:pPr>
            <w:r w:rsidRPr="008452B5">
              <w:t>1 755 600</w:t>
            </w:r>
          </w:p>
        </w:tc>
        <w:tc>
          <w:tcPr>
            <w:tcW w:w="750" w:type="dxa"/>
            <w:tcBorders>
              <w:top w:val="single" w:sz="6" w:space="0" w:color="auto"/>
              <w:left w:val="nil"/>
              <w:bottom w:val="single" w:sz="6" w:space="0" w:color="auto"/>
              <w:right w:val="nil"/>
            </w:tcBorders>
            <w:tcMar>
              <w:top w:w="0" w:type="dxa"/>
              <w:left w:w="28" w:type="dxa"/>
              <w:bottom w:w="0" w:type="dxa"/>
              <w:right w:w="108" w:type="dxa"/>
            </w:tcMar>
          </w:tcPr>
          <w:p w14:paraId="1E54F64D" w14:textId="6645B242" w:rsidR="00F7009D" w:rsidRPr="00BA1B1E" w:rsidRDefault="009D6872" w:rsidP="00F7009D">
            <w:pPr>
              <w:pStyle w:val="TabellRader"/>
              <w:rPr>
                <w:highlight w:val="yellow"/>
              </w:rPr>
            </w:pPr>
            <w:r w:rsidRPr="008452B5">
              <w:t>1 792 200</w:t>
            </w:r>
          </w:p>
        </w:tc>
        <w:tc>
          <w:tcPr>
            <w:tcW w:w="749" w:type="dxa"/>
            <w:tcBorders>
              <w:top w:val="single" w:sz="6" w:space="0" w:color="auto"/>
              <w:left w:val="nil"/>
              <w:bottom w:val="single" w:sz="6" w:space="0" w:color="auto"/>
              <w:right w:val="nil"/>
            </w:tcBorders>
            <w:tcMar>
              <w:top w:w="0" w:type="dxa"/>
              <w:left w:w="28" w:type="dxa"/>
              <w:bottom w:w="0" w:type="dxa"/>
              <w:right w:w="108" w:type="dxa"/>
            </w:tcMar>
          </w:tcPr>
          <w:p w14:paraId="3C79B0E1" w14:textId="61B3ADB1" w:rsidR="00F7009D" w:rsidRPr="00BA1B1E" w:rsidRDefault="009D6872" w:rsidP="00F7009D">
            <w:pPr>
              <w:pStyle w:val="TabellRader"/>
              <w:rPr>
                <w:highlight w:val="yellow"/>
              </w:rPr>
            </w:pPr>
            <w:r w:rsidRPr="008452B5">
              <w:t>1 829 400</w:t>
            </w:r>
          </w:p>
        </w:tc>
        <w:tc>
          <w:tcPr>
            <w:tcW w:w="750" w:type="dxa"/>
            <w:tcBorders>
              <w:top w:val="single" w:sz="6" w:space="0" w:color="auto"/>
              <w:left w:val="nil"/>
              <w:bottom w:val="single" w:sz="6" w:space="0" w:color="auto"/>
              <w:right w:val="nil"/>
            </w:tcBorders>
            <w:tcMar>
              <w:top w:w="0" w:type="dxa"/>
              <w:left w:w="28" w:type="dxa"/>
              <w:bottom w:w="0" w:type="dxa"/>
              <w:right w:w="108" w:type="dxa"/>
            </w:tcMar>
          </w:tcPr>
          <w:p w14:paraId="23837777" w14:textId="41C7BC1A" w:rsidR="00F7009D" w:rsidRPr="00BA1B1E" w:rsidRDefault="009D6872" w:rsidP="00F7009D">
            <w:pPr>
              <w:pStyle w:val="TabellRader"/>
              <w:rPr>
                <w:highlight w:val="yellow"/>
              </w:rPr>
            </w:pPr>
            <w:r w:rsidRPr="008452B5">
              <w:t>1 866 700</w:t>
            </w:r>
          </w:p>
        </w:tc>
        <w:tc>
          <w:tcPr>
            <w:tcW w:w="750" w:type="dxa"/>
            <w:tcBorders>
              <w:top w:val="single" w:sz="6" w:space="0" w:color="auto"/>
              <w:left w:val="nil"/>
              <w:bottom w:val="single" w:sz="6" w:space="0" w:color="auto"/>
              <w:right w:val="nil"/>
            </w:tcBorders>
            <w:tcMar>
              <w:top w:w="0" w:type="dxa"/>
              <w:left w:w="28" w:type="dxa"/>
              <w:bottom w:w="0" w:type="dxa"/>
              <w:right w:w="108" w:type="dxa"/>
            </w:tcMar>
          </w:tcPr>
          <w:p w14:paraId="058ACDE6" w14:textId="19CCB19B" w:rsidR="00F7009D" w:rsidRPr="00BA1B1E" w:rsidRDefault="009D6872" w:rsidP="00F7009D">
            <w:pPr>
              <w:pStyle w:val="TabellRader"/>
              <w:rPr>
                <w:highlight w:val="yellow"/>
              </w:rPr>
            </w:pPr>
            <w:r w:rsidRPr="008452B5">
              <w:t>1 900 500</w:t>
            </w:r>
          </w:p>
        </w:tc>
      </w:tr>
      <w:tr w:rsidR="00F7009D" w:rsidRPr="00BA1B1E" w14:paraId="1A3A5FC4" w14:textId="77777777" w:rsidTr="00F7009D">
        <w:tc>
          <w:tcPr>
            <w:tcW w:w="595" w:type="dxa"/>
            <w:tcBorders>
              <w:top w:val="single" w:sz="6" w:space="0" w:color="auto"/>
              <w:left w:val="nil"/>
              <w:bottom w:val="single" w:sz="6" w:space="0" w:color="auto"/>
              <w:right w:val="nil"/>
            </w:tcBorders>
            <w:tcMar>
              <w:top w:w="0" w:type="dxa"/>
              <w:left w:w="85" w:type="dxa"/>
              <w:bottom w:w="0" w:type="dxa"/>
              <w:right w:w="85" w:type="dxa"/>
            </w:tcMar>
          </w:tcPr>
          <w:p w14:paraId="44B8181E" w14:textId="2421235D" w:rsidR="00F7009D" w:rsidRPr="00FE320C" w:rsidRDefault="009D6872" w:rsidP="00F7009D">
            <w:pPr>
              <w:pStyle w:val="TabellRader"/>
            </w:pPr>
            <w:r w:rsidRPr="00FE320C">
              <w:t>12</w:t>
            </w:r>
          </w:p>
        </w:tc>
        <w:tc>
          <w:tcPr>
            <w:tcW w:w="1657" w:type="dxa"/>
            <w:tcBorders>
              <w:top w:val="single" w:sz="6" w:space="0" w:color="auto"/>
              <w:left w:val="nil"/>
              <w:bottom w:val="single" w:sz="6" w:space="0" w:color="auto"/>
              <w:right w:val="nil"/>
            </w:tcBorders>
          </w:tcPr>
          <w:p w14:paraId="658211B6" w14:textId="77777777" w:rsidR="00F7009D" w:rsidRPr="00FE320C" w:rsidRDefault="009D6872" w:rsidP="00F7009D">
            <w:pPr>
              <w:pStyle w:val="TabellRader"/>
              <w:jc w:val="left"/>
            </w:pPr>
            <w:r w:rsidRPr="00FE320C">
              <w:t>Antal uttagna föräldra</w:t>
            </w:r>
            <w:r w:rsidRPr="00FE320C">
              <w:softHyphen/>
              <w:t>penningdagar, miljoner</w:t>
            </w:r>
          </w:p>
        </w:tc>
        <w:tc>
          <w:tcPr>
            <w:tcW w:w="771" w:type="dxa"/>
            <w:tcBorders>
              <w:top w:val="single" w:sz="6" w:space="0" w:color="auto"/>
              <w:left w:val="nil"/>
              <w:bottom w:val="single" w:sz="6" w:space="0" w:color="auto"/>
              <w:right w:val="nil"/>
            </w:tcBorders>
          </w:tcPr>
          <w:p w14:paraId="133AA470" w14:textId="77777777" w:rsidR="00F7009D" w:rsidRPr="00FE320C" w:rsidRDefault="009D6872" w:rsidP="00F7009D">
            <w:pPr>
              <w:pStyle w:val="TabellRader"/>
            </w:pPr>
            <w:r w:rsidRPr="00FE320C">
              <w:t>75,6%kv</w:t>
            </w:r>
          </w:p>
          <w:p w14:paraId="56E59AD9" w14:textId="4BC3207F" w:rsidR="00F7009D" w:rsidRPr="00FE320C" w:rsidRDefault="009D6872" w:rsidP="00F7009D">
            <w:pPr>
              <w:pStyle w:val="TabellRader"/>
            </w:pPr>
            <w:r w:rsidRPr="00FE320C">
              <w:t>24,4%m</w:t>
            </w:r>
          </w:p>
        </w:tc>
        <w:tc>
          <w:tcPr>
            <w:tcW w:w="771" w:type="dxa"/>
            <w:tcBorders>
              <w:top w:val="single" w:sz="6" w:space="0" w:color="auto"/>
              <w:left w:val="nil"/>
              <w:bottom w:val="single" w:sz="6" w:space="0" w:color="auto"/>
              <w:right w:val="nil"/>
            </w:tcBorders>
          </w:tcPr>
          <w:p w14:paraId="417249EE" w14:textId="4C2C36A5" w:rsidR="00F7009D" w:rsidRPr="00186F99" w:rsidRDefault="009D6872" w:rsidP="00F7009D">
            <w:pPr>
              <w:pStyle w:val="TabellRader"/>
            </w:pPr>
            <w:r w:rsidRPr="00186F99">
              <w:t>75,2%kv</w:t>
            </w:r>
          </w:p>
          <w:p w14:paraId="588AF3CB" w14:textId="21077482" w:rsidR="00F7009D" w:rsidRPr="00BA1B1E" w:rsidRDefault="009D6872" w:rsidP="00F7009D">
            <w:pPr>
              <w:pStyle w:val="TabellRader"/>
              <w:rPr>
                <w:highlight w:val="yellow"/>
              </w:rPr>
            </w:pPr>
            <w:r w:rsidRPr="00186F99">
              <w:t>24,8%m</w:t>
            </w:r>
          </w:p>
        </w:tc>
        <w:tc>
          <w:tcPr>
            <w:tcW w:w="749" w:type="dxa"/>
            <w:tcBorders>
              <w:top w:val="single" w:sz="6" w:space="0" w:color="auto"/>
              <w:left w:val="nil"/>
              <w:bottom w:val="single" w:sz="6" w:space="0" w:color="auto"/>
              <w:right w:val="nil"/>
            </w:tcBorders>
          </w:tcPr>
          <w:p w14:paraId="65B7A5C2" w14:textId="7AF61E07" w:rsidR="00F7009D" w:rsidRPr="00BA1B1E" w:rsidRDefault="009D6872" w:rsidP="00F7009D">
            <w:pPr>
              <w:pStyle w:val="TabellRader"/>
              <w:rPr>
                <w:highlight w:val="yellow"/>
              </w:rPr>
            </w:pPr>
            <w:r w:rsidRPr="00F673E4">
              <w:t>50,8</w:t>
            </w:r>
          </w:p>
        </w:tc>
        <w:tc>
          <w:tcPr>
            <w:tcW w:w="750" w:type="dxa"/>
            <w:tcBorders>
              <w:top w:val="single" w:sz="6" w:space="0" w:color="auto"/>
              <w:left w:val="nil"/>
              <w:bottom w:val="single" w:sz="6" w:space="0" w:color="auto"/>
              <w:right w:val="nil"/>
            </w:tcBorders>
          </w:tcPr>
          <w:p w14:paraId="515EFCB6" w14:textId="27B14CA7" w:rsidR="00F7009D" w:rsidRPr="00BA1B1E" w:rsidRDefault="009D6872" w:rsidP="00F7009D">
            <w:pPr>
              <w:pStyle w:val="TabellRader"/>
              <w:rPr>
                <w:highlight w:val="yellow"/>
              </w:rPr>
            </w:pPr>
            <w:r w:rsidRPr="00F673E4">
              <w:t>51,4</w:t>
            </w:r>
          </w:p>
        </w:tc>
        <w:tc>
          <w:tcPr>
            <w:tcW w:w="750" w:type="dxa"/>
            <w:tcBorders>
              <w:top w:val="single" w:sz="6" w:space="0" w:color="auto"/>
              <w:left w:val="nil"/>
              <w:bottom w:val="single" w:sz="6" w:space="0" w:color="auto"/>
              <w:right w:val="nil"/>
            </w:tcBorders>
          </w:tcPr>
          <w:p w14:paraId="4411A7E9" w14:textId="557FB1EE" w:rsidR="00F7009D" w:rsidRPr="00BA1B1E" w:rsidRDefault="009D6872" w:rsidP="00F7009D">
            <w:pPr>
              <w:pStyle w:val="TabellRader"/>
              <w:rPr>
                <w:highlight w:val="yellow"/>
              </w:rPr>
            </w:pPr>
            <w:r w:rsidRPr="00F673E4">
              <w:t>52,5</w:t>
            </w:r>
          </w:p>
        </w:tc>
        <w:tc>
          <w:tcPr>
            <w:tcW w:w="750" w:type="dxa"/>
            <w:tcBorders>
              <w:top w:val="single" w:sz="6" w:space="0" w:color="auto"/>
              <w:left w:val="nil"/>
              <w:bottom w:val="single" w:sz="6" w:space="0" w:color="auto"/>
              <w:right w:val="nil"/>
            </w:tcBorders>
          </w:tcPr>
          <w:p w14:paraId="74636EA8" w14:textId="275310B9" w:rsidR="00F7009D" w:rsidRPr="00BA1B1E" w:rsidRDefault="009D6872" w:rsidP="00F7009D">
            <w:pPr>
              <w:pStyle w:val="TabellRader"/>
              <w:rPr>
                <w:highlight w:val="yellow"/>
              </w:rPr>
            </w:pPr>
            <w:r w:rsidRPr="00F673E4">
              <w:t>53,5</w:t>
            </w:r>
          </w:p>
        </w:tc>
        <w:tc>
          <w:tcPr>
            <w:tcW w:w="749" w:type="dxa"/>
            <w:tcBorders>
              <w:top w:val="single" w:sz="6" w:space="0" w:color="auto"/>
              <w:left w:val="nil"/>
              <w:bottom w:val="single" w:sz="6" w:space="0" w:color="auto"/>
              <w:right w:val="nil"/>
            </w:tcBorders>
          </w:tcPr>
          <w:p w14:paraId="25991B25" w14:textId="1C8F6F9E" w:rsidR="00F7009D" w:rsidRPr="00BA1B1E" w:rsidRDefault="009D6872" w:rsidP="00F7009D">
            <w:pPr>
              <w:pStyle w:val="TabellRader"/>
              <w:rPr>
                <w:highlight w:val="yellow"/>
              </w:rPr>
            </w:pPr>
            <w:r w:rsidRPr="00F673E4">
              <w:t>54,6</w:t>
            </w:r>
          </w:p>
        </w:tc>
        <w:tc>
          <w:tcPr>
            <w:tcW w:w="750" w:type="dxa"/>
            <w:tcBorders>
              <w:top w:val="single" w:sz="6" w:space="0" w:color="auto"/>
              <w:left w:val="nil"/>
              <w:bottom w:val="single" w:sz="6" w:space="0" w:color="auto"/>
              <w:right w:val="nil"/>
            </w:tcBorders>
          </w:tcPr>
          <w:p w14:paraId="7DB31482" w14:textId="03F39EFC" w:rsidR="00F7009D" w:rsidRPr="00BA1B1E" w:rsidRDefault="009D6872" w:rsidP="00F7009D">
            <w:pPr>
              <w:pStyle w:val="TabellRader"/>
              <w:rPr>
                <w:highlight w:val="yellow"/>
              </w:rPr>
            </w:pPr>
            <w:r w:rsidRPr="00F673E4">
              <w:t>55,7</w:t>
            </w:r>
          </w:p>
        </w:tc>
        <w:tc>
          <w:tcPr>
            <w:tcW w:w="750" w:type="dxa"/>
            <w:tcBorders>
              <w:top w:val="single" w:sz="6" w:space="0" w:color="auto"/>
              <w:left w:val="nil"/>
              <w:bottom w:val="single" w:sz="6" w:space="0" w:color="auto"/>
              <w:right w:val="nil"/>
            </w:tcBorders>
          </w:tcPr>
          <w:p w14:paraId="5A26B6A9" w14:textId="5150CEFA" w:rsidR="00F7009D" w:rsidRPr="00BA1B1E" w:rsidRDefault="009D6872" w:rsidP="00F7009D">
            <w:pPr>
              <w:pStyle w:val="TabellRader"/>
              <w:rPr>
                <w:highlight w:val="yellow"/>
              </w:rPr>
            </w:pPr>
            <w:r w:rsidRPr="00F673E4">
              <w:t>56,3</w:t>
            </w:r>
          </w:p>
        </w:tc>
      </w:tr>
      <w:tr w:rsidR="00F7009D" w:rsidRPr="00BA1B1E" w14:paraId="103879C5" w14:textId="77777777" w:rsidTr="00F7009D">
        <w:tc>
          <w:tcPr>
            <w:tcW w:w="595" w:type="dxa"/>
            <w:tcBorders>
              <w:top w:val="single" w:sz="6" w:space="0" w:color="auto"/>
              <w:left w:val="nil"/>
              <w:bottom w:val="single" w:sz="6" w:space="0" w:color="auto"/>
              <w:right w:val="nil"/>
            </w:tcBorders>
            <w:tcMar>
              <w:top w:w="0" w:type="dxa"/>
              <w:left w:w="85" w:type="dxa"/>
              <w:bottom w:w="0" w:type="dxa"/>
              <w:right w:w="85" w:type="dxa"/>
            </w:tcMar>
          </w:tcPr>
          <w:p w14:paraId="4C78AB08" w14:textId="3C433BC3" w:rsidR="00F7009D" w:rsidRPr="00FE320C" w:rsidRDefault="009D6872" w:rsidP="00F7009D">
            <w:pPr>
              <w:pStyle w:val="TabellRader"/>
            </w:pPr>
            <w:r w:rsidRPr="00FE320C">
              <w:t>12</w:t>
            </w:r>
          </w:p>
        </w:tc>
        <w:tc>
          <w:tcPr>
            <w:tcW w:w="1657" w:type="dxa"/>
            <w:tcBorders>
              <w:top w:val="single" w:sz="6" w:space="0" w:color="auto"/>
              <w:left w:val="nil"/>
              <w:bottom w:val="single" w:sz="6" w:space="0" w:color="auto"/>
              <w:right w:val="nil"/>
            </w:tcBorders>
          </w:tcPr>
          <w:p w14:paraId="4C464106" w14:textId="77777777" w:rsidR="00F7009D" w:rsidRPr="00FE320C" w:rsidRDefault="009D6872" w:rsidP="00F7009D">
            <w:pPr>
              <w:pStyle w:val="TabellRader"/>
              <w:jc w:val="left"/>
            </w:pPr>
            <w:r w:rsidRPr="00FE320C">
              <w:t>Antal uttagna tillfälliga föräldrapenningdagar, miljoner</w:t>
            </w:r>
          </w:p>
        </w:tc>
        <w:tc>
          <w:tcPr>
            <w:tcW w:w="771" w:type="dxa"/>
            <w:tcBorders>
              <w:top w:val="single" w:sz="6" w:space="0" w:color="auto"/>
              <w:left w:val="nil"/>
              <w:bottom w:val="single" w:sz="6" w:space="0" w:color="auto"/>
              <w:right w:val="nil"/>
            </w:tcBorders>
          </w:tcPr>
          <w:p w14:paraId="1E376C04" w14:textId="77777777" w:rsidR="00F7009D" w:rsidRPr="00FE320C" w:rsidRDefault="009D6872" w:rsidP="00F7009D">
            <w:pPr>
              <w:pStyle w:val="TabellRader"/>
            </w:pPr>
            <w:r w:rsidRPr="00FE320C">
              <w:t>58,8%kv</w:t>
            </w:r>
          </w:p>
          <w:p w14:paraId="3BD761CA" w14:textId="4F37A89F" w:rsidR="00F7009D" w:rsidRPr="00FE320C" w:rsidRDefault="009D6872" w:rsidP="00F7009D">
            <w:pPr>
              <w:pStyle w:val="TabellRader"/>
            </w:pPr>
            <w:r w:rsidRPr="00FE320C">
              <w:t>41,2%m</w:t>
            </w:r>
          </w:p>
        </w:tc>
        <w:tc>
          <w:tcPr>
            <w:tcW w:w="771" w:type="dxa"/>
            <w:tcBorders>
              <w:top w:val="single" w:sz="6" w:space="0" w:color="auto"/>
              <w:left w:val="nil"/>
              <w:bottom w:val="single" w:sz="6" w:space="0" w:color="auto"/>
              <w:right w:val="nil"/>
            </w:tcBorders>
          </w:tcPr>
          <w:p w14:paraId="50CF47EA" w14:textId="2FC609A6" w:rsidR="00F7009D" w:rsidRPr="00186F99" w:rsidRDefault="009D6872" w:rsidP="00F7009D">
            <w:pPr>
              <w:pStyle w:val="TabellRader"/>
            </w:pPr>
            <w:r w:rsidRPr="00186F99">
              <w:t>55,2%kv</w:t>
            </w:r>
          </w:p>
          <w:p w14:paraId="3B06CB6D" w14:textId="28F20EB1" w:rsidR="00F7009D" w:rsidRPr="00BA1B1E" w:rsidRDefault="009D6872" w:rsidP="00F7009D">
            <w:pPr>
              <w:pStyle w:val="TabellRader"/>
              <w:rPr>
                <w:highlight w:val="yellow"/>
              </w:rPr>
            </w:pPr>
            <w:r w:rsidRPr="00186F99">
              <w:t>44,8%m</w:t>
            </w:r>
          </w:p>
        </w:tc>
        <w:tc>
          <w:tcPr>
            <w:tcW w:w="749" w:type="dxa"/>
            <w:tcBorders>
              <w:top w:val="single" w:sz="6" w:space="0" w:color="auto"/>
              <w:left w:val="nil"/>
              <w:bottom w:val="single" w:sz="6" w:space="0" w:color="auto"/>
              <w:right w:val="nil"/>
            </w:tcBorders>
          </w:tcPr>
          <w:p w14:paraId="0EB6F243" w14:textId="2D2E5217" w:rsidR="00F7009D" w:rsidRPr="00BA1B1E" w:rsidRDefault="009D6872" w:rsidP="00F7009D">
            <w:pPr>
              <w:pStyle w:val="TabellRader"/>
              <w:rPr>
                <w:highlight w:val="yellow"/>
              </w:rPr>
            </w:pPr>
            <w:r w:rsidRPr="005E5DCC">
              <w:t>5,8</w:t>
            </w:r>
          </w:p>
        </w:tc>
        <w:tc>
          <w:tcPr>
            <w:tcW w:w="750" w:type="dxa"/>
            <w:tcBorders>
              <w:top w:val="single" w:sz="6" w:space="0" w:color="auto"/>
              <w:left w:val="nil"/>
              <w:bottom w:val="single" w:sz="6" w:space="0" w:color="auto"/>
              <w:right w:val="nil"/>
            </w:tcBorders>
          </w:tcPr>
          <w:p w14:paraId="1B78A9C4" w14:textId="3036E721" w:rsidR="00F7009D" w:rsidRPr="00BA1B1E" w:rsidRDefault="009D6872" w:rsidP="00F7009D">
            <w:pPr>
              <w:pStyle w:val="TabellRader"/>
              <w:rPr>
                <w:highlight w:val="yellow"/>
              </w:rPr>
            </w:pPr>
            <w:r w:rsidRPr="005E5DCC">
              <w:t>6,5</w:t>
            </w:r>
          </w:p>
        </w:tc>
        <w:tc>
          <w:tcPr>
            <w:tcW w:w="750" w:type="dxa"/>
            <w:tcBorders>
              <w:top w:val="single" w:sz="6" w:space="0" w:color="auto"/>
              <w:left w:val="nil"/>
              <w:bottom w:val="single" w:sz="6" w:space="0" w:color="auto"/>
              <w:right w:val="nil"/>
            </w:tcBorders>
          </w:tcPr>
          <w:p w14:paraId="7F158B3B" w14:textId="4EFBF0C0" w:rsidR="00F7009D" w:rsidRPr="00BA1B1E" w:rsidRDefault="009D6872" w:rsidP="00F7009D">
            <w:pPr>
              <w:pStyle w:val="TabellRader"/>
              <w:rPr>
                <w:highlight w:val="yellow"/>
              </w:rPr>
            </w:pPr>
            <w:r w:rsidRPr="005E5DCC">
              <w:t>6,5</w:t>
            </w:r>
          </w:p>
        </w:tc>
        <w:tc>
          <w:tcPr>
            <w:tcW w:w="750" w:type="dxa"/>
            <w:tcBorders>
              <w:top w:val="single" w:sz="6" w:space="0" w:color="auto"/>
              <w:left w:val="nil"/>
              <w:bottom w:val="single" w:sz="6" w:space="0" w:color="auto"/>
              <w:right w:val="nil"/>
            </w:tcBorders>
          </w:tcPr>
          <w:p w14:paraId="788B5E20" w14:textId="3C9371BE" w:rsidR="00F7009D" w:rsidRPr="00BA1B1E" w:rsidRDefault="009D6872" w:rsidP="00F7009D">
            <w:pPr>
              <w:pStyle w:val="TabellRader"/>
              <w:rPr>
                <w:highlight w:val="yellow"/>
              </w:rPr>
            </w:pPr>
            <w:r w:rsidRPr="005E5DCC">
              <w:t>6,5</w:t>
            </w:r>
          </w:p>
        </w:tc>
        <w:tc>
          <w:tcPr>
            <w:tcW w:w="749" w:type="dxa"/>
            <w:tcBorders>
              <w:top w:val="single" w:sz="6" w:space="0" w:color="auto"/>
              <w:left w:val="nil"/>
              <w:bottom w:val="single" w:sz="6" w:space="0" w:color="auto"/>
              <w:right w:val="nil"/>
            </w:tcBorders>
          </w:tcPr>
          <w:p w14:paraId="15A6F008" w14:textId="51FB3092" w:rsidR="00F7009D" w:rsidRPr="00BA1B1E" w:rsidRDefault="009D6872" w:rsidP="00F7009D">
            <w:pPr>
              <w:pStyle w:val="TabellRader"/>
              <w:rPr>
                <w:highlight w:val="yellow"/>
              </w:rPr>
            </w:pPr>
            <w:r w:rsidRPr="005E5DCC">
              <w:t>6,5</w:t>
            </w:r>
          </w:p>
        </w:tc>
        <w:tc>
          <w:tcPr>
            <w:tcW w:w="750" w:type="dxa"/>
            <w:tcBorders>
              <w:top w:val="single" w:sz="6" w:space="0" w:color="auto"/>
              <w:left w:val="nil"/>
              <w:bottom w:val="single" w:sz="6" w:space="0" w:color="auto"/>
              <w:right w:val="nil"/>
            </w:tcBorders>
          </w:tcPr>
          <w:p w14:paraId="405326DE" w14:textId="4274E45B" w:rsidR="00F7009D" w:rsidRPr="00BA1B1E" w:rsidRDefault="009D6872" w:rsidP="00F7009D">
            <w:pPr>
              <w:pStyle w:val="TabellRader"/>
              <w:rPr>
                <w:highlight w:val="yellow"/>
              </w:rPr>
            </w:pPr>
            <w:r w:rsidRPr="005E5DCC">
              <w:t>6,6</w:t>
            </w:r>
          </w:p>
        </w:tc>
        <w:tc>
          <w:tcPr>
            <w:tcW w:w="750" w:type="dxa"/>
            <w:tcBorders>
              <w:top w:val="single" w:sz="6" w:space="0" w:color="auto"/>
              <w:left w:val="nil"/>
              <w:bottom w:val="single" w:sz="6" w:space="0" w:color="auto"/>
              <w:right w:val="nil"/>
            </w:tcBorders>
          </w:tcPr>
          <w:p w14:paraId="5106E2D2" w14:textId="6F1964F7" w:rsidR="00F7009D" w:rsidRPr="00BA1B1E" w:rsidRDefault="009D6872" w:rsidP="00F7009D">
            <w:pPr>
              <w:pStyle w:val="TabellRader"/>
              <w:rPr>
                <w:highlight w:val="yellow"/>
              </w:rPr>
            </w:pPr>
            <w:r w:rsidRPr="005E5DCC">
              <w:t>6,6</w:t>
            </w:r>
          </w:p>
        </w:tc>
      </w:tr>
      <w:tr w:rsidR="00F7009D" w:rsidRPr="00BA1B1E" w14:paraId="19425348" w14:textId="77777777" w:rsidTr="00F7009D">
        <w:tc>
          <w:tcPr>
            <w:tcW w:w="595" w:type="dxa"/>
            <w:tcBorders>
              <w:top w:val="single" w:sz="6" w:space="0" w:color="auto"/>
              <w:left w:val="nil"/>
              <w:bottom w:val="single" w:sz="6" w:space="0" w:color="auto"/>
              <w:right w:val="nil"/>
            </w:tcBorders>
            <w:tcMar>
              <w:top w:w="0" w:type="dxa"/>
              <w:left w:w="85" w:type="dxa"/>
              <w:bottom w:w="0" w:type="dxa"/>
              <w:right w:w="85" w:type="dxa"/>
            </w:tcMar>
          </w:tcPr>
          <w:p w14:paraId="61A4281F" w14:textId="19333C25" w:rsidR="00F7009D" w:rsidRPr="00FE320C" w:rsidRDefault="009D6872" w:rsidP="00F7009D">
            <w:pPr>
              <w:pStyle w:val="TabellRader"/>
            </w:pPr>
            <w:r w:rsidRPr="00FE320C">
              <w:t>13</w:t>
            </w:r>
          </w:p>
        </w:tc>
        <w:tc>
          <w:tcPr>
            <w:tcW w:w="1657" w:type="dxa"/>
            <w:tcBorders>
              <w:top w:val="single" w:sz="6" w:space="0" w:color="auto"/>
              <w:left w:val="nil"/>
              <w:bottom w:val="single" w:sz="6" w:space="0" w:color="auto"/>
              <w:right w:val="nil"/>
            </w:tcBorders>
          </w:tcPr>
          <w:p w14:paraId="71A417E2" w14:textId="6C072D5D" w:rsidR="00F7009D" w:rsidRPr="00FE320C" w:rsidRDefault="009D6872" w:rsidP="00F7009D">
            <w:pPr>
              <w:pStyle w:val="TabellRader"/>
              <w:jc w:val="left"/>
            </w:pPr>
            <w:r w:rsidRPr="003661D6">
              <w:t>Antalet kvarstående som omfattas av etableringsuppdraget</w:t>
            </w:r>
            <w:r w:rsidRPr="003661D6">
              <w:rPr>
                <w:vertAlign w:val="superscript"/>
              </w:rPr>
              <w:t>1</w:t>
            </w:r>
          </w:p>
        </w:tc>
        <w:tc>
          <w:tcPr>
            <w:tcW w:w="771" w:type="dxa"/>
            <w:tcBorders>
              <w:top w:val="single" w:sz="6" w:space="0" w:color="auto"/>
              <w:left w:val="nil"/>
              <w:bottom w:val="single" w:sz="6" w:space="0" w:color="auto"/>
              <w:right w:val="nil"/>
            </w:tcBorders>
          </w:tcPr>
          <w:p w14:paraId="0E71BD7F" w14:textId="77777777" w:rsidR="00F7009D" w:rsidRPr="00FE320C" w:rsidRDefault="009D6872" w:rsidP="00F7009D">
            <w:pPr>
              <w:pStyle w:val="TabellRader"/>
            </w:pPr>
            <w:r w:rsidRPr="00FE320C">
              <w:t>46,0%kv</w:t>
            </w:r>
          </w:p>
          <w:p w14:paraId="74DEF9CB" w14:textId="3C7F5E05" w:rsidR="00F7009D" w:rsidRPr="00FE320C" w:rsidRDefault="009D6872" w:rsidP="00F7009D">
            <w:pPr>
              <w:pStyle w:val="TabellRader"/>
            </w:pPr>
            <w:r w:rsidRPr="00FE320C">
              <w:t>54,0%m</w:t>
            </w:r>
          </w:p>
        </w:tc>
        <w:tc>
          <w:tcPr>
            <w:tcW w:w="771" w:type="dxa"/>
            <w:tcBorders>
              <w:top w:val="single" w:sz="6" w:space="0" w:color="auto"/>
              <w:left w:val="nil"/>
              <w:bottom w:val="single" w:sz="6" w:space="0" w:color="auto"/>
              <w:right w:val="nil"/>
            </w:tcBorders>
          </w:tcPr>
          <w:p w14:paraId="2921DC88" w14:textId="242A9F4C" w:rsidR="00F7009D" w:rsidRPr="002B6029" w:rsidRDefault="009D6872" w:rsidP="00F7009D">
            <w:pPr>
              <w:pStyle w:val="TabellRader"/>
            </w:pPr>
            <w:r w:rsidRPr="002B6029">
              <w:t>48,0%kv</w:t>
            </w:r>
          </w:p>
          <w:p w14:paraId="13160395" w14:textId="47F55E47" w:rsidR="00F7009D" w:rsidRPr="002B6029" w:rsidRDefault="009D6872" w:rsidP="00F7009D">
            <w:pPr>
              <w:pStyle w:val="TabellRader"/>
            </w:pPr>
            <w:r w:rsidRPr="002B6029">
              <w:t>52,0%m</w:t>
            </w:r>
          </w:p>
        </w:tc>
        <w:tc>
          <w:tcPr>
            <w:tcW w:w="749" w:type="dxa"/>
            <w:tcBorders>
              <w:top w:val="single" w:sz="6" w:space="0" w:color="auto"/>
              <w:left w:val="nil"/>
              <w:bottom w:val="single" w:sz="6" w:space="0" w:color="auto"/>
              <w:right w:val="nil"/>
            </w:tcBorders>
          </w:tcPr>
          <w:p w14:paraId="4E942B1E" w14:textId="0D19B2A3" w:rsidR="00F7009D" w:rsidRPr="002B6029" w:rsidRDefault="009D6872" w:rsidP="00F7009D">
            <w:pPr>
              <w:pStyle w:val="TabellRader"/>
            </w:pPr>
            <w:r w:rsidRPr="002B6029">
              <w:t xml:space="preserve">12 </w:t>
            </w:r>
            <w:r>
              <w:t>500</w:t>
            </w:r>
          </w:p>
        </w:tc>
        <w:tc>
          <w:tcPr>
            <w:tcW w:w="750" w:type="dxa"/>
            <w:tcBorders>
              <w:top w:val="single" w:sz="6" w:space="0" w:color="auto"/>
              <w:left w:val="nil"/>
              <w:bottom w:val="single" w:sz="6" w:space="0" w:color="auto"/>
              <w:right w:val="nil"/>
            </w:tcBorders>
          </w:tcPr>
          <w:p w14:paraId="2546FC63" w14:textId="02AF2E01" w:rsidR="00F7009D" w:rsidRPr="00BA1B1E" w:rsidRDefault="009D6872" w:rsidP="00F7009D">
            <w:pPr>
              <w:pStyle w:val="TabellRader"/>
              <w:rPr>
                <w:highlight w:val="yellow"/>
              </w:rPr>
            </w:pPr>
            <w:r w:rsidRPr="008142C6">
              <w:t xml:space="preserve">22 </w:t>
            </w:r>
            <w:r>
              <w:t>900</w:t>
            </w:r>
          </w:p>
        </w:tc>
        <w:tc>
          <w:tcPr>
            <w:tcW w:w="750" w:type="dxa"/>
            <w:tcBorders>
              <w:top w:val="single" w:sz="6" w:space="0" w:color="auto"/>
              <w:left w:val="nil"/>
              <w:bottom w:val="single" w:sz="6" w:space="0" w:color="auto"/>
              <w:right w:val="nil"/>
            </w:tcBorders>
          </w:tcPr>
          <w:p w14:paraId="2F4D1751" w14:textId="356F056A" w:rsidR="00F7009D" w:rsidRPr="00BA1B1E" w:rsidRDefault="009D6872" w:rsidP="00F7009D">
            <w:pPr>
              <w:pStyle w:val="TabellRader"/>
              <w:rPr>
                <w:highlight w:val="yellow"/>
              </w:rPr>
            </w:pPr>
            <w:r w:rsidRPr="008142C6">
              <w:t xml:space="preserve">36 </w:t>
            </w:r>
            <w:r>
              <w:t>200</w:t>
            </w:r>
          </w:p>
        </w:tc>
        <w:tc>
          <w:tcPr>
            <w:tcW w:w="750" w:type="dxa"/>
            <w:tcBorders>
              <w:top w:val="single" w:sz="6" w:space="0" w:color="auto"/>
              <w:left w:val="nil"/>
              <w:bottom w:val="single" w:sz="6" w:space="0" w:color="auto"/>
              <w:right w:val="nil"/>
            </w:tcBorders>
          </w:tcPr>
          <w:p w14:paraId="3B843E7D" w14:textId="2D3F34B0" w:rsidR="00F7009D" w:rsidRPr="00BA1B1E" w:rsidRDefault="009D6872" w:rsidP="00F7009D">
            <w:pPr>
              <w:pStyle w:val="TabellRader"/>
              <w:rPr>
                <w:highlight w:val="yellow"/>
              </w:rPr>
            </w:pPr>
            <w:r w:rsidRPr="008142C6">
              <w:t xml:space="preserve">47 </w:t>
            </w:r>
            <w:r>
              <w:t>600</w:t>
            </w:r>
          </w:p>
        </w:tc>
        <w:tc>
          <w:tcPr>
            <w:tcW w:w="749" w:type="dxa"/>
            <w:tcBorders>
              <w:top w:val="single" w:sz="6" w:space="0" w:color="auto"/>
              <w:left w:val="nil"/>
              <w:bottom w:val="single" w:sz="6" w:space="0" w:color="auto"/>
              <w:right w:val="nil"/>
            </w:tcBorders>
          </w:tcPr>
          <w:p w14:paraId="5B5E26DD" w14:textId="1D976DD0" w:rsidR="00F7009D" w:rsidRPr="00BA1B1E" w:rsidRDefault="009D6872" w:rsidP="00F7009D">
            <w:pPr>
              <w:pStyle w:val="TabellRader"/>
              <w:rPr>
                <w:highlight w:val="yellow"/>
              </w:rPr>
            </w:pPr>
            <w:r w:rsidRPr="008142C6">
              <w:t>52 50</w:t>
            </w:r>
            <w:r>
              <w:t>0</w:t>
            </w:r>
          </w:p>
        </w:tc>
        <w:tc>
          <w:tcPr>
            <w:tcW w:w="750" w:type="dxa"/>
            <w:tcBorders>
              <w:top w:val="single" w:sz="6" w:space="0" w:color="auto"/>
              <w:left w:val="nil"/>
              <w:bottom w:val="single" w:sz="6" w:space="0" w:color="auto"/>
              <w:right w:val="nil"/>
            </w:tcBorders>
          </w:tcPr>
          <w:p w14:paraId="4605C3E0" w14:textId="555C8F44" w:rsidR="00F7009D" w:rsidRPr="00BA1B1E" w:rsidRDefault="009D6872" w:rsidP="00F7009D">
            <w:pPr>
              <w:pStyle w:val="TabellRader"/>
              <w:rPr>
                <w:highlight w:val="yellow"/>
              </w:rPr>
            </w:pPr>
            <w:r w:rsidRPr="008142C6">
              <w:t xml:space="preserve">47 </w:t>
            </w:r>
            <w:r>
              <w:t>800</w:t>
            </w:r>
          </w:p>
        </w:tc>
        <w:tc>
          <w:tcPr>
            <w:tcW w:w="750" w:type="dxa"/>
            <w:tcBorders>
              <w:top w:val="single" w:sz="6" w:space="0" w:color="auto"/>
              <w:left w:val="nil"/>
              <w:bottom w:val="single" w:sz="6" w:space="0" w:color="auto"/>
              <w:right w:val="nil"/>
            </w:tcBorders>
          </w:tcPr>
          <w:p w14:paraId="66384F2D" w14:textId="256A82A8" w:rsidR="00F7009D" w:rsidRPr="00BA1B1E" w:rsidRDefault="009D6872" w:rsidP="00F7009D">
            <w:pPr>
              <w:pStyle w:val="TabellRader"/>
              <w:rPr>
                <w:highlight w:val="yellow"/>
              </w:rPr>
            </w:pPr>
            <w:r w:rsidRPr="008142C6">
              <w:t xml:space="preserve">37 </w:t>
            </w:r>
            <w:r>
              <w:t>800</w:t>
            </w:r>
          </w:p>
        </w:tc>
      </w:tr>
      <w:tr w:rsidR="00F7009D" w:rsidRPr="00BA1B1E" w14:paraId="29C78524" w14:textId="77777777" w:rsidTr="00F7009D">
        <w:tc>
          <w:tcPr>
            <w:tcW w:w="595" w:type="dxa"/>
            <w:tcBorders>
              <w:top w:val="single" w:sz="6" w:space="0" w:color="auto"/>
              <w:left w:val="nil"/>
              <w:bottom w:val="single" w:sz="6" w:space="0" w:color="auto"/>
              <w:right w:val="nil"/>
            </w:tcBorders>
            <w:tcMar>
              <w:top w:w="0" w:type="dxa"/>
              <w:left w:w="85" w:type="dxa"/>
              <w:bottom w:w="0" w:type="dxa"/>
              <w:right w:w="85" w:type="dxa"/>
            </w:tcMar>
          </w:tcPr>
          <w:p w14:paraId="2081B425" w14:textId="0E6FEF9C" w:rsidR="00F7009D" w:rsidRPr="00FE320C" w:rsidRDefault="009D6872" w:rsidP="00F7009D">
            <w:pPr>
              <w:pStyle w:val="TabellRader"/>
            </w:pPr>
            <w:r w:rsidRPr="00FE320C">
              <w:t>15</w:t>
            </w:r>
          </w:p>
        </w:tc>
        <w:tc>
          <w:tcPr>
            <w:tcW w:w="1657" w:type="dxa"/>
            <w:tcBorders>
              <w:top w:val="single" w:sz="6" w:space="0" w:color="auto"/>
              <w:left w:val="nil"/>
              <w:bottom w:val="single" w:sz="6" w:space="0" w:color="auto"/>
              <w:right w:val="nil"/>
            </w:tcBorders>
          </w:tcPr>
          <w:p w14:paraId="2AE8B1C1" w14:textId="77777777" w:rsidR="00F7009D" w:rsidRPr="00FE320C" w:rsidRDefault="009D6872" w:rsidP="00F7009D">
            <w:pPr>
              <w:pStyle w:val="TabellRader"/>
              <w:jc w:val="left"/>
            </w:pPr>
            <w:r w:rsidRPr="00FE320C">
              <w:t>Antal personer med studiehjälp</w:t>
            </w:r>
          </w:p>
        </w:tc>
        <w:tc>
          <w:tcPr>
            <w:tcW w:w="771" w:type="dxa"/>
            <w:tcBorders>
              <w:top w:val="single" w:sz="6" w:space="0" w:color="auto"/>
              <w:left w:val="nil"/>
              <w:bottom w:val="single" w:sz="6" w:space="0" w:color="auto"/>
              <w:right w:val="nil"/>
            </w:tcBorders>
          </w:tcPr>
          <w:p w14:paraId="1D110EC4" w14:textId="77777777" w:rsidR="00F7009D" w:rsidRPr="00FE320C" w:rsidRDefault="009D6872" w:rsidP="00F7009D">
            <w:pPr>
              <w:pStyle w:val="TabellRader"/>
            </w:pPr>
            <w:r w:rsidRPr="00FE320C">
              <w:t>48,5%kv</w:t>
            </w:r>
          </w:p>
          <w:p w14:paraId="3BF80970" w14:textId="327048E6" w:rsidR="00F7009D" w:rsidRPr="00FE320C" w:rsidRDefault="009D6872" w:rsidP="00F7009D">
            <w:pPr>
              <w:pStyle w:val="TabellRader"/>
            </w:pPr>
            <w:r w:rsidRPr="00FE320C">
              <w:t>51,5%m</w:t>
            </w:r>
          </w:p>
        </w:tc>
        <w:tc>
          <w:tcPr>
            <w:tcW w:w="771" w:type="dxa"/>
            <w:tcBorders>
              <w:top w:val="single" w:sz="6" w:space="0" w:color="auto"/>
              <w:left w:val="nil"/>
              <w:bottom w:val="single" w:sz="6" w:space="0" w:color="auto"/>
              <w:right w:val="nil"/>
            </w:tcBorders>
          </w:tcPr>
          <w:p w14:paraId="4FD3F0C7" w14:textId="77777777" w:rsidR="00F7009D" w:rsidRDefault="009D6872" w:rsidP="00F7009D">
            <w:pPr>
              <w:pStyle w:val="TabellRader"/>
            </w:pPr>
            <w:r>
              <w:t>48,5%kv</w:t>
            </w:r>
          </w:p>
          <w:p w14:paraId="44B70A56" w14:textId="10C8D1A5" w:rsidR="00F7009D" w:rsidRPr="00BA1B1E" w:rsidRDefault="009D6872" w:rsidP="00F7009D">
            <w:pPr>
              <w:pStyle w:val="TabellRader"/>
              <w:rPr>
                <w:highlight w:val="yellow"/>
              </w:rPr>
            </w:pPr>
            <w:r>
              <w:t>51,5%m</w:t>
            </w:r>
          </w:p>
        </w:tc>
        <w:tc>
          <w:tcPr>
            <w:tcW w:w="749" w:type="dxa"/>
            <w:tcBorders>
              <w:top w:val="single" w:sz="6" w:space="0" w:color="auto"/>
              <w:left w:val="nil"/>
              <w:bottom w:val="single" w:sz="6" w:space="0" w:color="auto"/>
              <w:right w:val="nil"/>
            </w:tcBorders>
          </w:tcPr>
          <w:p w14:paraId="3D14709D" w14:textId="6D048AA4" w:rsidR="00F7009D" w:rsidRPr="00BA1B1E" w:rsidRDefault="009D6872" w:rsidP="00F7009D">
            <w:pPr>
              <w:pStyle w:val="TabellRader"/>
              <w:rPr>
                <w:highlight w:val="yellow"/>
              </w:rPr>
            </w:pPr>
            <w:r w:rsidRPr="00A04D1C">
              <w:t>444 600</w:t>
            </w:r>
          </w:p>
        </w:tc>
        <w:tc>
          <w:tcPr>
            <w:tcW w:w="750" w:type="dxa"/>
            <w:tcBorders>
              <w:top w:val="single" w:sz="6" w:space="0" w:color="auto"/>
              <w:left w:val="nil"/>
              <w:bottom w:val="single" w:sz="6" w:space="0" w:color="auto"/>
              <w:right w:val="nil"/>
            </w:tcBorders>
          </w:tcPr>
          <w:p w14:paraId="54311C0A" w14:textId="74A544EF" w:rsidR="00F7009D" w:rsidRPr="00BA1B1E" w:rsidRDefault="009D6872" w:rsidP="00F7009D">
            <w:pPr>
              <w:pStyle w:val="TabellRader"/>
              <w:rPr>
                <w:highlight w:val="yellow"/>
              </w:rPr>
            </w:pPr>
            <w:r w:rsidRPr="00A04D1C">
              <w:t>424 300</w:t>
            </w:r>
          </w:p>
        </w:tc>
        <w:tc>
          <w:tcPr>
            <w:tcW w:w="750" w:type="dxa"/>
            <w:tcBorders>
              <w:top w:val="single" w:sz="6" w:space="0" w:color="auto"/>
              <w:left w:val="nil"/>
              <w:bottom w:val="single" w:sz="6" w:space="0" w:color="auto"/>
              <w:right w:val="nil"/>
            </w:tcBorders>
          </w:tcPr>
          <w:p w14:paraId="7B0D7FC6" w14:textId="0E9E1C8A" w:rsidR="00F7009D" w:rsidRPr="00BA1B1E" w:rsidRDefault="009D6872" w:rsidP="00F7009D">
            <w:pPr>
              <w:pStyle w:val="TabellRader"/>
              <w:rPr>
                <w:highlight w:val="yellow"/>
              </w:rPr>
            </w:pPr>
            <w:r w:rsidRPr="00A04D1C">
              <w:t>407 000</w:t>
            </w:r>
          </w:p>
        </w:tc>
        <w:tc>
          <w:tcPr>
            <w:tcW w:w="750" w:type="dxa"/>
            <w:tcBorders>
              <w:top w:val="single" w:sz="6" w:space="0" w:color="auto"/>
              <w:left w:val="nil"/>
              <w:bottom w:val="single" w:sz="6" w:space="0" w:color="auto"/>
              <w:right w:val="nil"/>
            </w:tcBorders>
          </w:tcPr>
          <w:p w14:paraId="4FEBCE75" w14:textId="03C81EDC" w:rsidR="00F7009D" w:rsidRPr="00BA1B1E" w:rsidRDefault="009D6872" w:rsidP="00F7009D">
            <w:pPr>
              <w:pStyle w:val="TabellRader"/>
              <w:rPr>
                <w:highlight w:val="yellow"/>
              </w:rPr>
            </w:pPr>
            <w:r w:rsidRPr="00A04D1C">
              <w:t>395 100</w:t>
            </w:r>
          </w:p>
        </w:tc>
        <w:tc>
          <w:tcPr>
            <w:tcW w:w="749" w:type="dxa"/>
            <w:tcBorders>
              <w:top w:val="single" w:sz="6" w:space="0" w:color="auto"/>
              <w:left w:val="nil"/>
              <w:bottom w:val="single" w:sz="6" w:space="0" w:color="auto"/>
              <w:right w:val="nil"/>
            </w:tcBorders>
          </w:tcPr>
          <w:p w14:paraId="245C3E30" w14:textId="5980518E" w:rsidR="00F7009D" w:rsidRPr="00BA1B1E" w:rsidRDefault="009D6872" w:rsidP="00F7009D">
            <w:pPr>
              <w:pStyle w:val="TabellRader"/>
              <w:rPr>
                <w:highlight w:val="yellow"/>
              </w:rPr>
            </w:pPr>
            <w:r w:rsidRPr="00A04D1C">
              <w:t>393 100</w:t>
            </w:r>
          </w:p>
        </w:tc>
        <w:tc>
          <w:tcPr>
            <w:tcW w:w="750" w:type="dxa"/>
            <w:tcBorders>
              <w:top w:val="single" w:sz="6" w:space="0" w:color="auto"/>
              <w:left w:val="nil"/>
              <w:bottom w:val="single" w:sz="6" w:space="0" w:color="auto"/>
              <w:right w:val="nil"/>
            </w:tcBorders>
          </w:tcPr>
          <w:p w14:paraId="01CA8F8F" w14:textId="78D5F32E" w:rsidR="00F7009D" w:rsidRPr="00BA1B1E" w:rsidRDefault="009D6872" w:rsidP="00F7009D">
            <w:pPr>
              <w:pStyle w:val="TabellRader"/>
              <w:rPr>
                <w:highlight w:val="yellow"/>
              </w:rPr>
            </w:pPr>
            <w:r w:rsidRPr="00A04D1C">
              <w:t>396 200</w:t>
            </w:r>
          </w:p>
        </w:tc>
        <w:tc>
          <w:tcPr>
            <w:tcW w:w="750" w:type="dxa"/>
            <w:tcBorders>
              <w:top w:val="single" w:sz="6" w:space="0" w:color="auto"/>
              <w:left w:val="nil"/>
              <w:bottom w:val="single" w:sz="6" w:space="0" w:color="auto"/>
              <w:right w:val="nil"/>
            </w:tcBorders>
          </w:tcPr>
          <w:p w14:paraId="52F20570" w14:textId="04659BA0" w:rsidR="00F7009D" w:rsidRPr="00BA1B1E" w:rsidRDefault="009D6872" w:rsidP="00F7009D">
            <w:pPr>
              <w:pStyle w:val="TabellRader"/>
              <w:rPr>
                <w:highlight w:val="yellow"/>
              </w:rPr>
            </w:pPr>
            <w:r w:rsidRPr="00A04D1C">
              <w:t>401 300</w:t>
            </w:r>
          </w:p>
        </w:tc>
      </w:tr>
      <w:tr w:rsidR="00F7009D" w:rsidRPr="00BA1B1E" w14:paraId="207C1E0F" w14:textId="77777777" w:rsidTr="00F7009D">
        <w:tc>
          <w:tcPr>
            <w:tcW w:w="595" w:type="dxa"/>
            <w:tcBorders>
              <w:top w:val="single" w:sz="6" w:space="0" w:color="auto"/>
              <w:left w:val="nil"/>
              <w:bottom w:val="single" w:sz="18" w:space="0" w:color="auto"/>
              <w:right w:val="nil"/>
            </w:tcBorders>
            <w:tcMar>
              <w:top w:w="0" w:type="dxa"/>
              <w:left w:w="85" w:type="dxa"/>
              <w:bottom w:w="0" w:type="dxa"/>
              <w:right w:w="85" w:type="dxa"/>
            </w:tcMar>
          </w:tcPr>
          <w:p w14:paraId="664B6C53" w14:textId="0A8E85CF" w:rsidR="00F7009D" w:rsidRPr="00FE320C" w:rsidRDefault="009D6872" w:rsidP="00F7009D">
            <w:pPr>
              <w:pStyle w:val="TabellRader"/>
            </w:pPr>
            <w:r w:rsidRPr="00FE320C">
              <w:t>15</w:t>
            </w:r>
          </w:p>
        </w:tc>
        <w:tc>
          <w:tcPr>
            <w:tcW w:w="1657" w:type="dxa"/>
            <w:tcBorders>
              <w:top w:val="single" w:sz="6" w:space="0" w:color="auto"/>
              <w:left w:val="nil"/>
              <w:bottom w:val="single" w:sz="18" w:space="0" w:color="auto"/>
              <w:right w:val="nil"/>
            </w:tcBorders>
          </w:tcPr>
          <w:p w14:paraId="76879978" w14:textId="77777777" w:rsidR="00F7009D" w:rsidRPr="00FE320C" w:rsidRDefault="009D6872" w:rsidP="00F7009D">
            <w:pPr>
              <w:pStyle w:val="TabellRader"/>
              <w:jc w:val="left"/>
            </w:pPr>
            <w:r w:rsidRPr="00FE320C">
              <w:t>Antal personer med studiemedel2</w:t>
            </w:r>
          </w:p>
        </w:tc>
        <w:tc>
          <w:tcPr>
            <w:tcW w:w="771" w:type="dxa"/>
            <w:tcBorders>
              <w:top w:val="single" w:sz="6" w:space="0" w:color="auto"/>
              <w:left w:val="nil"/>
              <w:bottom w:val="single" w:sz="18" w:space="0" w:color="auto"/>
              <w:right w:val="nil"/>
            </w:tcBorders>
          </w:tcPr>
          <w:p w14:paraId="3804D07A" w14:textId="77777777" w:rsidR="00F7009D" w:rsidRPr="00FE320C" w:rsidRDefault="009D6872" w:rsidP="00F7009D">
            <w:pPr>
              <w:pStyle w:val="TabellRader"/>
            </w:pPr>
            <w:r w:rsidRPr="00FE320C">
              <w:t>59,6%kv</w:t>
            </w:r>
          </w:p>
          <w:p w14:paraId="622ED2E0" w14:textId="2BBEAE31" w:rsidR="00F7009D" w:rsidRPr="00FE320C" w:rsidRDefault="009D6872" w:rsidP="00F7009D">
            <w:pPr>
              <w:pStyle w:val="TabellRader"/>
            </w:pPr>
            <w:r w:rsidRPr="00FE320C">
              <w:t>40,4%m</w:t>
            </w:r>
          </w:p>
        </w:tc>
        <w:tc>
          <w:tcPr>
            <w:tcW w:w="771" w:type="dxa"/>
            <w:tcBorders>
              <w:top w:val="single" w:sz="6" w:space="0" w:color="auto"/>
              <w:left w:val="nil"/>
              <w:bottom w:val="single" w:sz="18" w:space="0" w:color="auto"/>
              <w:right w:val="nil"/>
            </w:tcBorders>
          </w:tcPr>
          <w:p w14:paraId="1D3778E5" w14:textId="77777777" w:rsidR="00F7009D" w:rsidRDefault="009D6872" w:rsidP="00F7009D">
            <w:pPr>
              <w:pStyle w:val="TabellRader"/>
            </w:pPr>
            <w:r>
              <w:t>59,3%kv</w:t>
            </w:r>
          </w:p>
          <w:p w14:paraId="35FCA101" w14:textId="7425ACB3" w:rsidR="00F7009D" w:rsidRPr="00BA1B1E" w:rsidRDefault="009D6872" w:rsidP="00F7009D">
            <w:pPr>
              <w:pStyle w:val="TabellRader"/>
              <w:rPr>
                <w:highlight w:val="yellow"/>
              </w:rPr>
            </w:pPr>
            <w:r>
              <w:t>40,7%m</w:t>
            </w:r>
          </w:p>
        </w:tc>
        <w:tc>
          <w:tcPr>
            <w:tcW w:w="749" w:type="dxa"/>
            <w:tcBorders>
              <w:top w:val="single" w:sz="6" w:space="0" w:color="auto"/>
              <w:left w:val="nil"/>
              <w:bottom w:val="single" w:sz="18" w:space="0" w:color="auto"/>
              <w:right w:val="nil"/>
            </w:tcBorders>
          </w:tcPr>
          <w:p w14:paraId="37B97CD4" w14:textId="7A4BC88F" w:rsidR="00F7009D" w:rsidRPr="00BA1B1E" w:rsidRDefault="009D6872" w:rsidP="00F7009D">
            <w:pPr>
              <w:pStyle w:val="TabellRader"/>
              <w:rPr>
                <w:highlight w:val="yellow"/>
              </w:rPr>
            </w:pPr>
            <w:r w:rsidRPr="003352B4">
              <w:t>502 300</w:t>
            </w:r>
          </w:p>
        </w:tc>
        <w:tc>
          <w:tcPr>
            <w:tcW w:w="750" w:type="dxa"/>
            <w:tcBorders>
              <w:top w:val="single" w:sz="6" w:space="0" w:color="auto"/>
              <w:left w:val="nil"/>
              <w:bottom w:val="single" w:sz="18" w:space="0" w:color="auto"/>
              <w:right w:val="nil"/>
            </w:tcBorders>
          </w:tcPr>
          <w:p w14:paraId="61F6A635" w14:textId="40F9FFF8" w:rsidR="00F7009D" w:rsidRPr="00BA1B1E" w:rsidRDefault="009D6872" w:rsidP="00F7009D">
            <w:pPr>
              <w:pStyle w:val="TabellRader"/>
              <w:rPr>
                <w:highlight w:val="yellow"/>
              </w:rPr>
            </w:pPr>
            <w:r w:rsidRPr="003352B4">
              <w:t>506 300</w:t>
            </w:r>
          </w:p>
        </w:tc>
        <w:tc>
          <w:tcPr>
            <w:tcW w:w="750" w:type="dxa"/>
            <w:tcBorders>
              <w:top w:val="single" w:sz="6" w:space="0" w:color="auto"/>
              <w:left w:val="nil"/>
              <w:bottom w:val="single" w:sz="18" w:space="0" w:color="auto"/>
              <w:right w:val="nil"/>
            </w:tcBorders>
          </w:tcPr>
          <w:p w14:paraId="4E532D40" w14:textId="4037468A" w:rsidR="00F7009D" w:rsidRPr="00BA1B1E" w:rsidRDefault="009D6872" w:rsidP="00F7009D">
            <w:pPr>
              <w:pStyle w:val="TabellRader"/>
              <w:rPr>
                <w:highlight w:val="yellow"/>
              </w:rPr>
            </w:pPr>
            <w:r w:rsidRPr="003352B4">
              <w:t>542 000</w:t>
            </w:r>
          </w:p>
        </w:tc>
        <w:tc>
          <w:tcPr>
            <w:tcW w:w="750" w:type="dxa"/>
            <w:tcBorders>
              <w:top w:val="single" w:sz="6" w:space="0" w:color="auto"/>
              <w:left w:val="nil"/>
              <w:bottom w:val="single" w:sz="18" w:space="0" w:color="auto"/>
              <w:right w:val="nil"/>
            </w:tcBorders>
          </w:tcPr>
          <w:p w14:paraId="67FBBC9A" w14:textId="62DD55E1" w:rsidR="00F7009D" w:rsidRPr="00BA1B1E" w:rsidRDefault="009D6872" w:rsidP="00F7009D">
            <w:pPr>
              <w:pStyle w:val="TabellRader"/>
              <w:rPr>
                <w:highlight w:val="yellow"/>
              </w:rPr>
            </w:pPr>
            <w:r w:rsidRPr="003352B4">
              <w:t>524 400</w:t>
            </w:r>
          </w:p>
        </w:tc>
        <w:tc>
          <w:tcPr>
            <w:tcW w:w="749" w:type="dxa"/>
            <w:tcBorders>
              <w:top w:val="single" w:sz="6" w:space="0" w:color="auto"/>
              <w:left w:val="nil"/>
              <w:bottom w:val="single" w:sz="18" w:space="0" w:color="auto"/>
              <w:right w:val="nil"/>
            </w:tcBorders>
          </w:tcPr>
          <w:p w14:paraId="3F7F3D4E" w14:textId="5A5B2410" w:rsidR="00F7009D" w:rsidRPr="00BA1B1E" w:rsidRDefault="009D6872" w:rsidP="00F7009D">
            <w:pPr>
              <w:pStyle w:val="TabellRader"/>
              <w:rPr>
                <w:highlight w:val="yellow"/>
              </w:rPr>
            </w:pPr>
            <w:r w:rsidRPr="003352B4">
              <w:t>508 500</w:t>
            </w:r>
          </w:p>
        </w:tc>
        <w:tc>
          <w:tcPr>
            <w:tcW w:w="750" w:type="dxa"/>
            <w:tcBorders>
              <w:top w:val="single" w:sz="6" w:space="0" w:color="auto"/>
              <w:left w:val="nil"/>
              <w:bottom w:val="single" w:sz="18" w:space="0" w:color="auto"/>
              <w:right w:val="nil"/>
            </w:tcBorders>
          </w:tcPr>
          <w:p w14:paraId="0F5FBF9E" w14:textId="49D9A317" w:rsidR="00F7009D" w:rsidRPr="00BA1B1E" w:rsidRDefault="009D6872" w:rsidP="00F7009D">
            <w:pPr>
              <w:pStyle w:val="TabellRader"/>
              <w:rPr>
                <w:highlight w:val="yellow"/>
              </w:rPr>
            </w:pPr>
            <w:r w:rsidRPr="003352B4">
              <w:t>495 100</w:t>
            </w:r>
          </w:p>
        </w:tc>
        <w:tc>
          <w:tcPr>
            <w:tcW w:w="750" w:type="dxa"/>
            <w:tcBorders>
              <w:top w:val="single" w:sz="6" w:space="0" w:color="auto"/>
              <w:left w:val="nil"/>
              <w:bottom w:val="single" w:sz="18" w:space="0" w:color="auto"/>
              <w:right w:val="nil"/>
            </w:tcBorders>
          </w:tcPr>
          <w:p w14:paraId="6746C18D" w14:textId="221B1FDB" w:rsidR="00F7009D" w:rsidRPr="00BA1B1E" w:rsidRDefault="009D6872" w:rsidP="00F7009D">
            <w:pPr>
              <w:pStyle w:val="TabellRader"/>
              <w:rPr>
                <w:highlight w:val="yellow"/>
              </w:rPr>
            </w:pPr>
            <w:r w:rsidRPr="003352B4">
              <w:t>491 900</w:t>
            </w:r>
          </w:p>
        </w:tc>
      </w:tr>
    </w:tbl>
    <w:p w14:paraId="5499E523" w14:textId="15381120" w:rsidR="00F7009D" w:rsidRPr="00FE320C" w:rsidRDefault="009D6872" w:rsidP="00F7009D">
      <w:pPr>
        <w:pStyle w:val="TabellFotnot"/>
      </w:pPr>
      <w:r w:rsidRPr="00FE320C">
        <w:t>Anm.</w:t>
      </w:r>
      <w:r>
        <w:t>:</w:t>
      </w:r>
      <w:r w:rsidRPr="00FE320C">
        <w:t xml:space="preserve"> Volymuppgifter om antal personer avser årsgenomsnitt och är avrundade till närm</w:t>
      </w:r>
      <w:r>
        <w:t>a</w:t>
      </w:r>
      <w:r w:rsidRPr="00FE320C">
        <w:t>st</w:t>
      </w:r>
      <w:r>
        <w:t>e</w:t>
      </w:r>
      <w:r w:rsidRPr="00FE320C">
        <w:t xml:space="preserve"> hundratal. Antaganden om arbetslöshetstal och deltagare i arbetsmarknads</w:t>
      </w:r>
      <w:r w:rsidRPr="00FE320C">
        <w:softHyphen/>
        <w:t xml:space="preserve">politiska program ingår i de </w:t>
      </w:r>
      <w:r>
        <w:t>makro</w:t>
      </w:r>
      <w:r w:rsidRPr="00FE320C">
        <w:t xml:space="preserve">ekonomiska förutsättningarna, vilka redovisas </w:t>
      </w:r>
      <w:r w:rsidRPr="00936AAA">
        <w:t>i avsnitt 3.</w:t>
      </w:r>
    </w:p>
    <w:p w14:paraId="2EF858B1" w14:textId="77777777" w:rsidR="00F7009D" w:rsidRPr="0076533D" w:rsidRDefault="009D6872" w:rsidP="00F7009D">
      <w:pPr>
        <w:pStyle w:val="TabellFotnot"/>
      </w:pPr>
      <w:r w:rsidRPr="00FE320C">
        <w:rPr>
          <w:vertAlign w:val="superscript"/>
        </w:rPr>
        <w:t>1</w:t>
      </w:r>
      <w:r w:rsidRPr="00FE320C">
        <w:t xml:space="preserve"> Etableringsersättningen </w:t>
      </w:r>
      <w:r w:rsidRPr="0076533D">
        <w:t>introducerades i december 2010. I tabellen anges därför endast volymer fr.o.m. 2011.</w:t>
      </w:r>
    </w:p>
    <w:p w14:paraId="086F4423" w14:textId="54B49E87" w:rsidR="00F7009D" w:rsidRPr="00FE320C" w:rsidRDefault="009D6872" w:rsidP="00F7009D">
      <w:pPr>
        <w:pStyle w:val="TabellFotnot"/>
      </w:pPr>
      <w:r w:rsidRPr="0076533D">
        <w:rPr>
          <w:vertAlign w:val="superscript"/>
        </w:rPr>
        <w:t>2</w:t>
      </w:r>
      <w:r w:rsidRPr="0076533D">
        <w:t xml:space="preserve"> Bruttoräknat antal. När stödtagare under året har studerat på flera utbildningsnivåer eller både i Sverige och utomlands uppstår dubbelräkning. Nettoräknat var antalet studiemedelstagare 467</w:t>
      </w:r>
      <w:r w:rsidRPr="0076533D">
        <w:rPr>
          <w:rFonts w:ascii="Times New Roman" w:hAnsi="Times New Roman"/>
        </w:rPr>
        <w:t> </w:t>
      </w:r>
      <w:r w:rsidRPr="0076533D">
        <w:t>200 personer 2012 och 472</w:t>
      </w:r>
      <w:r w:rsidRPr="0076533D">
        <w:rPr>
          <w:rFonts w:ascii="Times New Roman" w:hAnsi="Times New Roman"/>
        </w:rPr>
        <w:t> </w:t>
      </w:r>
      <w:r w:rsidRPr="0076533D">
        <w:t>200 personer</w:t>
      </w:r>
      <w:r w:rsidRPr="00FE320C">
        <w:t xml:space="preserve"> 2013.</w:t>
      </w:r>
    </w:p>
    <w:p w14:paraId="2F95B148" w14:textId="77777777" w:rsidR="00F7009D" w:rsidRPr="00FE320C" w:rsidRDefault="009D6872" w:rsidP="00F7009D">
      <w:pPr>
        <w:pStyle w:val="TabellFotnot"/>
        <w:sectPr w:rsidR="00F7009D" w:rsidRPr="00FE320C" w:rsidSect="00F7009D">
          <w:headerReference w:type="even" r:id="rId325"/>
          <w:headerReference w:type="default" r:id="rId326"/>
          <w:footerReference w:type="even" r:id="rId327"/>
          <w:footerReference w:type="default" r:id="rId328"/>
          <w:footerReference w:type="first" r:id="rId329"/>
          <w:type w:val="continuous"/>
          <w:pgSz w:w="11907" w:h="16840" w:code="9"/>
          <w:pgMar w:top="1304" w:right="1871" w:bottom="1531" w:left="1021" w:header="567" w:footer="1077" w:gutter="0"/>
          <w:cols w:space="340"/>
          <w:docGrid w:linePitch="299"/>
        </w:sectPr>
      </w:pPr>
      <w:r w:rsidRPr="00FE320C">
        <w:t>Källa: Egna beräkningar.</w:t>
      </w:r>
    </w:p>
    <w:p w14:paraId="1CBEE456" w14:textId="77777777" w:rsidR="00F7009D" w:rsidRPr="00957F75" w:rsidRDefault="00F7009D" w:rsidP="00F7009D">
      <w:pPr>
        <w:pStyle w:val="Brdtextmedindrag"/>
        <w:ind w:firstLine="0"/>
        <w:sectPr w:rsidR="00F7009D" w:rsidRPr="00957F75" w:rsidSect="00F7009D">
          <w:headerReference w:type="even" r:id="rId330"/>
          <w:headerReference w:type="default" r:id="rId331"/>
          <w:footerReference w:type="even" r:id="rId332"/>
          <w:footerReference w:type="default" r:id="rId333"/>
          <w:footerReference w:type="first" r:id="rId334"/>
          <w:type w:val="continuous"/>
          <w:pgSz w:w="11907" w:h="16840" w:code="9"/>
          <w:pgMar w:top="1304" w:right="1871" w:bottom="1531" w:left="1021" w:header="567" w:footer="1077" w:gutter="0"/>
          <w:cols w:num="2" w:space="340"/>
          <w:docGrid w:linePitch="299"/>
        </w:sectPr>
      </w:pPr>
    </w:p>
    <w:p w14:paraId="1BBA5ABB" w14:textId="1644B64F" w:rsidR="00F7009D" w:rsidRDefault="0009067D" w:rsidP="00F7009D">
      <w:pPr>
        <w:pStyle w:val="Brdtext"/>
        <w:spacing w:line="240" w:lineRule="auto"/>
        <w:jc w:val="center"/>
        <w:rPr>
          <w:sz w:val="84"/>
          <w:szCs w:val="84"/>
        </w:rPr>
      </w:pPr>
      <w:sdt>
        <w:sdtPr>
          <w:rPr>
            <w:sz w:val="84"/>
            <w:szCs w:val="84"/>
          </w:rPr>
          <w:alias w:val="Avsnittsnummer"/>
          <w:tag w:val="Avsnittsnummer"/>
          <w:id w:val="-344940238"/>
          <w:lock w:val="sdtContentLocked"/>
          <w:dataBinding w:prefixMappings="xmlns:ns0='http://rkdhs/mallar/budget/VÅP/VÅP.xsd'" w:xpath="/ns0:dokumentvärden[1]/ns0:avsnitt[1]/ns0:avsnitt[8]/@avsnittsnummer" w:storeItemID="{05362479-D7DD-42A6-9715-445895EE037E}"/>
          <w:text w:multiLine="1"/>
        </w:sdtPr>
        <w:sdtEndPr/>
        <w:sdtContent>
          <w:r w:rsidR="009D6872">
            <w:rPr>
              <w:sz w:val="84"/>
              <w:szCs w:val="84"/>
            </w:rPr>
            <w:t>7</w:t>
          </w:r>
        </w:sdtContent>
      </w:sdt>
      <w:r w:rsidR="009D6872">
        <w:rPr>
          <w:noProof/>
          <w:sz w:val="84"/>
          <w:szCs w:val="84"/>
          <w:lang w:eastAsia="sv-SE"/>
        </w:rPr>
        <mc:AlternateContent>
          <mc:Choice Requires="wpg">
            <w:drawing>
              <wp:anchor distT="0" distB="0" distL="114300" distR="114300" simplePos="0" relativeHeight="251651584" behindDoc="0" locked="0" layoutInCell="0" allowOverlap="1" wp14:anchorId="4C8F8769" wp14:editId="0072EBAD">
                <wp:simplePos x="0" y="0"/>
                <wp:positionH relativeFrom="page">
                  <wp:posOffset>6477054</wp:posOffset>
                </wp:positionH>
                <wp:positionV relativeFrom="page">
                  <wp:posOffset>0</wp:posOffset>
                </wp:positionV>
                <wp:extent cx="892175" cy="10693400"/>
                <wp:effectExtent l="0" t="0" r="41275" b="12700"/>
                <wp:wrapNone/>
                <wp:docPr id="109" name="Grupp 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892175" cy="10693400"/>
                          <a:chOff x="51" y="0"/>
                          <a:chExt cx="19670" cy="20000"/>
                        </a:xfrm>
                      </wpg:grpSpPr>
                      <wps:wsp>
                        <wps:cNvPr id="112" name="Line 3"/>
                        <wps:cNvCnPr/>
                        <wps:spPr bwMode="auto">
                          <a:xfrm>
                            <a:off x="307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13" name="Line 4"/>
                        <wps:cNvCnPr/>
                        <wps:spPr bwMode="auto">
                          <a:xfrm>
                            <a:off x="458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14" name="Line 5"/>
                        <wps:cNvCnPr/>
                        <wps:spPr bwMode="auto">
                          <a:xfrm>
                            <a:off x="156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15" name="Line 6"/>
                        <wps:cNvCnPr/>
                        <wps:spPr bwMode="auto">
                          <a:xfrm>
                            <a:off x="609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16" name="Line 7"/>
                        <wps:cNvCnPr/>
                        <wps:spPr bwMode="auto">
                          <a:xfrm>
                            <a:off x="761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17" name="Line 8"/>
                        <wps:cNvCnPr/>
                        <wps:spPr bwMode="auto">
                          <a:xfrm>
                            <a:off x="912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18" name="Line 9"/>
                        <wps:cNvCnPr/>
                        <wps:spPr bwMode="auto">
                          <a:xfrm>
                            <a:off x="1819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19" name="Line 10"/>
                        <wps:cNvCnPr/>
                        <wps:spPr bwMode="auto">
                          <a:xfrm>
                            <a:off x="1063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20" name="Line 11"/>
                        <wps:cNvCnPr/>
                        <wps:spPr bwMode="auto">
                          <a:xfrm>
                            <a:off x="1214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21" name="Line 12"/>
                        <wps:cNvCnPr/>
                        <wps:spPr bwMode="auto">
                          <a:xfrm>
                            <a:off x="5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22" name="Line 13"/>
                        <wps:cNvCnPr/>
                        <wps:spPr bwMode="auto">
                          <a:xfrm>
                            <a:off x="1365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23" name="Line 14"/>
                        <wps:cNvCnPr/>
                        <wps:spPr bwMode="auto">
                          <a:xfrm>
                            <a:off x="1970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24" name="Line 15"/>
                        <wps:cNvCnPr/>
                        <wps:spPr bwMode="auto">
                          <a:xfrm>
                            <a:off x="1517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25" name="Line 16"/>
                        <wps:cNvCnPr/>
                        <wps:spPr bwMode="auto">
                          <a:xfrm>
                            <a:off x="1668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group id="Grupp 86" style="position:absolute;margin-left:510pt;margin-top:0;width:70.25pt;height:842pt;z-index:251658241;mso-position-horizontal-relative:page;mso-position-vertical-relative:page" coordsize="19670,20000" coordorigin="51" o:spid="_x0000_s1026" o:allowincell="f">
                <v:line id="Line 3" style="position:absolute;visibility:visible;mso-wrap-style:square" o:spid="_x0000_s1027" strokecolor="gray" strokeweight="1pt" o:connectortype="straight" from="3075,0" to="3089,20000">
                  <v:stroke startarrowwidth="narrow" startarrowlength="short" endarrowwidth="narrow" endarrowlength="short"/>
                </v:line>
                <v:line id="Line 4" style="position:absolute;visibility:visible;mso-wrap-style:square" o:spid="_x0000_s1028" strokecolor="gray" strokeweight="1pt" o:connectortype="straight" from="4587,0" to="4601,20000">
                  <v:stroke startarrowwidth="narrow" startarrowlength="short" endarrowwidth="narrow" endarrowlength="short"/>
                </v:line>
                <v:line id="Line 5" style="position:absolute;visibility:visible;mso-wrap-style:square" o:spid="_x0000_s1029" strokecolor="gray" strokeweight="1pt" o:connectortype="straight" from="1563,0" to="1577,20000">
                  <v:stroke startarrowwidth="narrow" startarrowlength="short" endarrowwidth="narrow" endarrowlength="short"/>
                </v:line>
                <v:line id="Line 6" style="position:absolute;visibility:visible;mso-wrap-style:square" o:spid="_x0000_s1030" strokecolor="gray" strokeweight="1pt" o:connectortype="straight" from="6099,0" to="6113,20000">
                  <v:stroke startarrowwidth="narrow" startarrowlength="short" endarrowwidth="narrow" endarrowlength="short"/>
                </v:line>
                <v:line id="Line 7" style="position:absolute;visibility:visible;mso-wrap-style:square" o:spid="_x0000_s1031" strokecolor="gray" strokeweight="1pt" o:connectortype="straight" from="7611,0" to="7625,20000">
                  <v:stroke startarrowwidth="narrow" startarrowlength="short" endarrowwidth="narrow" endarrowlength="short"/>
                </v:line>
                <v:line id="Line 8" style="position:absolute;visibility:visible;mso-wrap-style:square" o:spid="_x0000_s1032" strokecolor="gray" strokeweight="1pt" o:connectortype="straight" from="9123,0" to="9137,20000">
                  <v:stroke startarrowwidth="narrow" startarrowlength="short" endarrowwidth="narrow" endarrowlength="short"/>
                </v:line>
                <v:line id="Line 9" style="position:absolute;visibility:visible;mso-wrap-style:square" o:spid="_x0000_s1033" strokecolor="gray" strokeweight="1pt" o:connectortype="straight" from="18195,0" to="18209,20000">
                  <v:stroke startarrowwidth="narrow" startarrowlength="short" endarrowwidth="narrow" endarrowlength="short"/>
                </v:line>
                <v:line id="Line 10" style="position:absolute;visibility:visible;mso-wrap-style:square" o:spid="_x0000_s1034" strokecolor="gray" strokeweight="1pt" o:connectortype="straight" from="10635,0" to="10649,20000">
                  <v:stroke startarrowwidth="narrow" startarrowlength="short" endarrowwidth="narrow" endarrowlength="short"/>
                </v:line>
                <v:line id="Line 11" style="position:absolute;visibility:visible;mso-wrap-style:square" o:spid="_x0000_s1035" strokecolor="gray" strokeweight="1pt" o:connectortype="straight" from="12147,0" to="12161,20000">
                  <v:stroke startarrowwidth="narrow" startarrowlength="short" endarrowwidth="narrow" endarrowlength="short"/>
                </v:line>
                <v:line id="Line 12" style="position:absolute;visibility:visible;mso-wrap-style:square" o:spid="_x0000_s1036" strokecolor="gray" strokeweight="1pt" o:connectortype="straight" from="51,0" to="65,20000">
                  <v:stroke startarrowwidth="narrow" startarrowlength="short" endarrowwidth="narrow" endarrowlength="short"/>
                </v:line>
                <v:line id="Line 13" style="position:absolute;visibility:visible;mso-wrap-style:square" o:spid="_x0000_s1037" strokecolor="gray" strokeweight="1pt" o:connectortype="straight" from="13659,0" to="13673,20000">
                  <v:stroke startarrowwidth="narrow" startarrowlength="short" endarrowwidth="narrow" endarrowlength="short"/>
                </v:line>
                <v:line id="Line 14" style="position:absolute;visibility:visible;mso-wrap-style:square" o:spid="_x0000_s1038" strokecolor="gray" strokeweight="1pt" o:connectortype="straight" from="19707,0" to="19721,20000">
                  <v:stroke startarrowwidth="narrow" startarrowlength="short" endarrowwidth="narrow" endarrowlength="short"/>
                </v:line>
                <v:line id="Line 15" style="position:absolute;visibility:visible;mso-wrap-style:square" o:spid="_x0000_s1039" strokecolor="gray" strokeweight="1pt" o:connectortype="straight" from="15171,0" to="15185,20000">
                  <v:stroke startarrowwidth="narrow" startarrowlength="short" endarrowwidth="narrow" endarrowlength="short"/>
                </v:line>
                <v:line id="Line 16" style="position:absolute;visibility:visible;mso-wrap-style:square" o:spid="_x0000_s1040" strokecolor="gray" strokeweight="1pt" o:connectortype="straight" from="16683,0" to="16697,20000">
                  <v:stroke startarrowwidth="narrow" startarrowlength="short" endarrowwidth="narrow" endarrowlength="short"/>
                </v:line>
                <w10:wrap anchorx="page" anchory="page"/>
              </v:group>
            </w:pict>
          </mc:Fallback>
        </mc:AlternateContent>
      </w:r>
    </w:p>
    <w:p w14:paraId="57376E08" w14:textId="1FED7298" w:rsidR="00F7009D" w:rsidRDefault="0009067D" w:rsidP="00F7009D">
      <w:pPr>
        <w:pStyle w:val="Brdtext"/>
        <w:spacing w:before="480" w:line="240" w:lineRule="auto"/>
        <w:jc w:val="center"/>
        <w:rPr>
          <w:sz w:val="84"/>
          <w:szCs w:val="84"/>
        </w:rPr>
      </w:pPr>
      <w:sdt>
        <w:sdtPr>
          <w:rPr>
            <w:sz w:val="84"/>
            <w:szCs w:val="84"/>
          </w:rPr>
          <w:alias w:val="AvsnittsrubrikKopia"/>
          <w:tag w:val="AvsnittsrubrikKopia"/>
          <w:id w:val="1762335643"/>
          <w:lock w:val="sdtContentLocked"/>
          <w:dataBinding w:prefixMappings="xmlns:ns0='http://rkdhs/mallar/budget/VÅP/VÅP.xsd'" w:xpath="/ns0:dokumentvärden[1]/ns0:avsnitt[1]/ns0:avsnitt[8]/@avsnittsrubrik" w:storeItemID="{05362479-D7DD-42A6-9715-445895EE037E}"/>
          <w:text w:multiLine="1"/>
        </w:sdtPr>
        <w:sdtEndPr/>
        <w:sdtContent>
          <w:r w:rsidR="009D6872">
            <w:rPr>
              <w:sz w:val="84"/>
              <w:szCs w:val="84"/>
            </w:rPr>
            <w:t>Offentliga sektorns finanser, statens budgetsaldo och statsskuld</w:t>
          </w:r>
        </w:sdtContent>
      </w:sdt>
    </w:p>
    <w:p w14:paraId="0485084B" w14:textId="77777777" w:rsidR="00F7009D" w:rsidRDefault="00F7009D" w:rsidP="00F7009D">
      <w:pPr>
        <w:pStyle w:val="Brdtext"/>
        <w:spacing w:before="480" w:line="240" w:lineRule="auto"/>
        <w:jc w:val="center"/>
        <w:rPr>
          <w:sz w:val="84"/>
          <w:szCs w:val="84"/>
        </w:rPr>
      </w:pPr>
    </w:p>
    <w:p w14:paraId="7E9BE17C" w14:textId="77777777" w:rsidR="00F7009D" w:rsidRDefault="00F7009D" w:rsidP="00F7009D">
      <w:pPr>
        <w:pStyle w:val="Brdtext"/>
      </w:pPr>
    </w:p>
    <w:p w14:paraId="3D2653C0" w14:textId="77777777" w:rsidR="00F7009D" w:rsidRPr="00267A90" w:rsidRDefault="00F7009D" w:rsidP="00F7009D">
      <w:pPr>
        <w:pStyle w:val="Brdtext"/>
      </w:pPr>
    </w:p>
    <w:p w14:paraId="0267B06A" w14:textId="77777777" w:rsidR="00F7009D" w:rsidRPr="00401986" w:rsidRDefault="009D6872" w:rsidP="00F7009D">
      <w:pPr>
        <w:pStyle w:val="Brdtext"/>
        <w:spacing w:line="240" w:lineRule="atLeast"/>
        <w:rPr>
          <w:spacing w:val="0"/>
        </w:rPr>
      </w:pPr>
      <w:r>
        <w:rPr>
          <w:noProof/>
          <w:lang w:eastAsia="sv-SE"/>
        </w:rPr>
        <mc:AlternateContent>
          <mc:Choice Requires="wps">
            <w:drawing>
              <wp:anchor distT="0" distB="0" distL="114300" distR="114300" simplePos="0" relativeHeight="251642368" behindDoc="1" locked="1" layoutInCell="1" allowOverlap="1" wp14:anchorId="023670E2" wp14:editId="7D953A02">
                <wp:simplePos x="0" y="0"/>
                <wp:positionH relativeFrom="column">
                  <wp:posOffset>2160270</wp:posOffset>
                </wp:positionH>
                <wp:positionV relativeFrom="page">
                  <wp:posOffset>7726680</wp:posOffset>
                </wp:positionV>
                <wp:extent cx="1396800" cy="1789200"/>
                <wp:effectExtent l="0" t="0" r="0" b="1905"/>
                <wp:wrapNone/>
                <wp:docPr id="110" name="Textruta 30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1396800" cy="1789200"/>
                        </a:xfrm>
                        <a:prstGeom prst="rect">
                          <a:avLst/>
                        </a:prstGeom>
                        <a:noFill/>
                        <a:ln w="6350">
                          <a:noFill/>
                        </a:ln>
                        <a:effectLst/>
                      </wps:spPr>
                      <wps:txbx>
                        <w:txbxContent>
                          <w:sdt>
                            <w:sdtPr>
                              <w:alias w:val="TreKronorLogo"/>
                              <w:tag w:val="TreKronorLogo"/>
                              <w:id w:val="310443545"/>
                              <w:lock w:val="sdtContentLocked"/>
                              <w:dataBinding w:prefixMappings="xmlns:ns0='http://rkdhs/mallar/budget/VÅP/VÅP.xsd'" w:xpath="/ns0:dokumentvärden[1]/ns0:logos/ns0:logo[@id='28']" w:storeItemID="{05362479-D7DD-42A6-9715-445895EE037E}"/>
                              <w:picture/>
                            </w:sdtPr>
                            <w:sdtEndPr/>
                            <w:sdtContent>
                              <w:p w14:paraId="58FDF233" w14:textId="77777777" w:rsidR="00C53370" w:rsidRPr="0083762F" w:rsidRDefault="00C53370" w:rsidP="0083762F">
                                <w:pPr>
                                  <w:pStyle w:val="Brdtext"/>
                                  <w:spacing w:line="240" w:lineRule="auto"/>
                                  <w:jc w:val="center"/>
                                </w:pPr>
                                <w:r>
                                  <w:rPr>
                                    <w:noProof/>
                                    <w:lang w:eastAsia="sv-SE"/>
                                  </w:rPr>
                                  <w:drawing>
                                    <wp:inline distT="0" distB="0" distL="0" distR="0" wp14:anchorId="5EC46BAD" wp14:editId="3063A876">
                                      <wp:extent cx="752400" cy="564300"/>
                                      <wp:effectExtent l="0" t="0" r="0" b="7620"/>
                                      <wp:docPr id="448"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_x0000_s1033" type="#_x0000_t202" style="position:absolute;left:0;text-align:left;margin-left:170.1pt;margin-top:608.4pt;width:110pt;height:140.9pt;z-index:-25167411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4OwsUAIAAJcEAAAOAAAAZHJzL2Uyb0RvYy54bWysVE1v2zAMvQ/YfxB0X+30MzHqFFmLDAOC&#10;tkBS9KzIcmzMFjVJid39+j3JSRp0Ow27KJRJPZLvkbm969uG7ZR1Nemcj85SzpSWVNR6k/OX1fzL&#10;mDPnhS5EQ1rl/E05fjf9/Om2M5k6p4qaQlkGEO2yzuS88t5kSeJkpVrhzsgoDWdJthUeV7tJCis6&#10;oLdNcp6m10lHtjCWpHIOXx8GJ59G/LJU0j+VpVOeNTlHbT6eNp7rcCbTW5FtrDBVLfdliH+oohW1&#10;RtIj1IPwgm1t/QdUW0tLjkp/JqlNqCxrqWIP6GaUfuhmWQmjYi8gx5kjTe7/wcrH3bNldQHtRuBH&#10;ixYirVTv7RYdXKSTwFBnXIbApUGo779Sj+jYrTMLkj8c03RfCb1RM2fAePDiVXLybMBwAAgk9aVt&#10;wy/aZ8BC3rejFkjNZEhwMbkep3BJ+EY34wnUjqjvz411/puilgUj5xapY1Vit3A+FCCyQ0jIpmle&#10;N00UvNGsy/n1xVUaHxw9eNHoEKvi6OxhQh9D6cHy/bqPhN0cqFlT8QZmLA3T5Yyc16hoIZx/Fhbj&#10;hC6wIv4JR9kQMtPe4qwi++tv30M8VIaXsw7jmXP3cyus4qz5rqH/ZHR5CVgfL5dXN+e42FPP+tSj&#10;t+09YQNGWEYjoxnifXMwS0vtKzZpFrLCJbRE7pz7g3nvh6XBJko1m8UgTLARfqGXRgbowFvge9W/&#10;Cmv2onjo+UiHQRbZB22G2EGd2dZTWUfhAs8Dq/sxwvRHPfebGtbr9B6j3v9Ppr8BAAD//wMAUEsD&#10;BBQABgAIAAAAIQAv09QH4QAAAA0BAAAPAAAAZHJzL2Rvd25yZXYueG1sTI/BTsMwEETvSPyDtUjc&#10;qNNQQghxqgrBBQkhSiXEbRubOGCvQ+y24e/ZnuC4M0+zM/Vy8k7szRj7QArmswyEoTbonjoFm9eH&#10;ixJETEgaXSCj4MdEWDanJzVWOhzoxezXqRMcQrFCBTaloZIyttZ4jLMwGGLvI4weE59jJ/WIBw73&#10;TuZZVkiPPfEHi4O5s6b9Wu+8guvyXdvP8XHavD2tvu3zIN09SqXOz6bVLYhkpvQHw7E+V4eGO23D&#10;jnQUTsHlIssZZSOfFzyCkaviKG1ZWtyUBcimlv9XNL8AAAD//wMAUEsBAi0AFAAGAAgAAAAhALaD&#10;OJL+AAAA4QEAABMAAAAAAAAAAAAAAAAAAAAAAFtDb250ZW50X1R5cGVzXS54bWxQSwECLQAUAAYA&#10;CAAAACEAOP0h/9YAAACUAQAACwAAAAAAAAAAAAAAAAAvAQAAX3JlbHMvLnJlbHNQSwECLQAUAAYA&#10;CAAAACEAx+DsLFACAACXBAAADgAAAAAAAAAAAAAAAAAuAgAAZHJzL2Uyb0RvYy54bWxQSwECLQAU&#10;AAYACAAAACEAL9PUB+EAAAANAQAADwAAAAAAAAAAAAAAAACqBAAAZHJzL2Rvd25yZXYueG1sUEsF&#10;BgAAAAAEAAQA8wAAALgFAAAAAA==&#10;" filled="f" stroked="f" strokeweight=".5pt">
                <v:path arrowok="t"/>
                <o:lock v:ext="edit" aspectratio="t"/>
                <v:textbox>
                  <w:txbxContent>
                    <w:sdt>
                      <w:sdtPr>
                        <w:alias w:val="TreKronorLogo"/>
                        <w:tag w:val="TreKronorLogo"/>
                        <w:id w:val="310443545"/>
                        <w:lock w:val="sdtContentLocked"/>
                        <w:dataBinding w:prefixMappings="xmlns:ns0='http://rkdhs/mallar/budget/VÅP/VÅP.xsd'" w:xpath="/ns0:dokumentvärden[1]/ns0:logos/ns0:logo[@id='28']" w:storeItemID="{05362479-D7DD-42A6-9715-445895EE037E}"/>
                        <w:picture/>
                      </w:sdtPr>
                      <w:sdtEndPr/>
                      <w:sdtContent>
                        <w:p w14:paraId="58FDF233" w14:textId="77777777" w:rsidR="00C53370" w:rsidRPr="0083762F" w:rsidRDefault="00C53370" w:rsidP="0083762F">
                          <w:pPr>
                            <w:pStyle w:val="Brdtext"/>
                            <w:spacing w:line="240" w:lineRule="auto"/>
                            <w:jc w:val="center"/>
                          </w:pPr>
                          <w:r>
                            <w:rPr>
                              <w:noProof/>
                              <w:lang w:eastAsia="sv-SE"/>
                            </w:rPr>
                            <w:drawing>
                              <wp:inline distT="0" distB="0" distL="0" distR="0" wp14:anchorId="5EC46BAD" wp14:editId="3063A876">
                                <wp:extent cx="752400" cy="564300"/>
                                <wp:effectExtent l="0" t="0" r="0" b="7620"/>
                                <wp:docPr id="448"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v:textbox>
                <w10:wrap anchory="page"/>
                <w10:anchorlock/>
              </v:shape>
            </w:pict>
          </mc:Fallback>
        </mc:AlternateContent>
      </w:r>
    </w:p>
    <w:p w14:paraId="5EE786CE" w14:textId="77777777" w:rsidR="00F7009D" w:rsidRDefault="00F7009D" w:rsidP="00F7009D">
      <w:pPr>
        <w:pStyle w:val="Brdtextmedindrag"/>
        <w:sectPr w:rsidR="00F7009D" w:rsidSect="00F7009D">
          <w:headerReference w:type="even" r:id="rId335"/>
          <w:headerReference w:type="default" r:id="rId336"/>
          <w:footerReference w:type="even" r:id="rId337"/>
          <w:footerReference w:type="default" r:id="rId338"/>
          <w:headerReference w:type="first" r:id="rId339"/>
          <w:footerReference w:type="first" r:id="rId340"/>
          <w:type w:val="oddPage"/>
          <w:pgSz w:w="11906" w:h="16838" w:code="9"/>
          <w:pgMar w:top="1304" w:right="1871" w:bottom="1531" w:left="1021" w:header="567" w:footer="1077" w:gutter="0"/>
          <w:cols w:space="708"/>
          <w:titlePg/>
          <w:docGrid w:linePitch="360"/>
        </w:sectPr>
      </w:pPr>
    </w:p>
    <w:bookmarkStart w:id="378" w:name="_Toc384401526"/>
    <w:p w14:paraId="732B84CC" w14:textId="63011825" w:rsidR="00F7009D" w:rsidRDefault="0009067D" w:rsidP="00F7009D">
      <w:pPr>
        <w:pStyle w:val="Rubrik1"/>
      </w:pPr>
      <w:sdt>
        <w:sdtPr>
          <w:alias w:val="Avsnittsrubrik"/>
          <w:tag w:val="Avsnittsrubrik"/>
          <w:id w:val="-447005346"/>
          <w:lock w:val="sdtLocked"/>
          <w:dataBinding w:prefixMappings="xmlns:ns0='http://rkdhs/mallar/budget/VÅP/VÅP.xsd'" w:xpath="/ns0:dokumentvärden[1]/ns0:avsnitt[1]/ns0:avsnitt[8]/@avsnittsrubrik" w:storeItemID="{05362479-D7DD-42A6-9715-445895EE037E}"/>
          <w:text w:multiLine="1"/>
        </w:sdtPr>
        <w:sdtEndPr/>
        <w:sdtContent>
          <w:r w:rsidR="009D6872">
            <w:t>Offentliga sektorns finanser, statens budgetsaldo och statsskuld</w:t>
          </w:r>
        </w:sdtContent>
      </w:sdt>
      <w:bookmarkEnd w:id="378"/>
    </w:p>
    <w:p w14:paraId="67926F88" w14:textId="77777777" w:rsidR="00F7009D" w:rsidRDefault="00F7009D" w:rsidP="00F7009D">
      <w:pPr>
        <w:pStyle w:val="Brdtext"/>
        <w:sectPr w:rsidR="00F7009D" w:rsidSect="00F7009D">
          <w:headerReference w:type="even" r:id="rId341"/>
          <w:headerReference w:type="default" r:id="rId342"/>
          <w:footerReference w:type="even" r:id="rId343"/>
          <w:footerReference w:type="default" r:id="rId344"/>
          <w:footerReference w:type="first" r:id="rId345"/>
          <w:type w:val="oddPage"/>
          <w:pgSz w:w="11906" w:h="16838" w:code="9"/>
          <w:pgMar w:top="1304" w:right="1871" w:bottom="1531" w:left="1021" w:header="567" w:footer="1077" w:gutter="0"/>
          <w:cols w:space="708"/>
          <w:docGrid w:linePitch="360"/>
        </w:sectPr>
      </w:pPr>
    </w:p>
    <w:p w14:paraId="325C2689" w14:textId="77777777" w:rsidR="00F7009D" w:rsidRDefault="009D6872" w:rsidP="00D315E4">
      <w:pPr>
        <w:pStyle w:val="Rubrik4utannumrering"/>
        <w:spacing w:before="0"/>
      </w:pPr>
      <w:r>
        <w:lastRenderedPageBreak/>
        <w:t>Sammanfattning</w:t>
      </w:r>
    </w:p>
    <w:p w14:paraId="143F1AA2" w14:textId="77777777" w:rsidR="00F7009D" w:rsidRDefault="00F7009D" w:rsidP="00F7009D">
      <w:pPr>
        <w:pStyle w:val="Brdtextmedindrag"/>
        <w:pBdr>
          <w:top w:val="single" w:sz="24" w:space="0" w:color="808080"/>
        </w:pBdr>
        <w:spacing w:before="20" w:line="140" w:lineRule="exact"/>
      </w:pPr>
    </w:p>
    <w:p w14:paraId="6F204E4D" w14:textId="2BC7821A" w:rsidR="00F7009D" w:rsidRPr="007B1B7B" w:rsidRDefault="009D6872" w:rsidP="00F7009D">
      <w:pPr>
        <w:pStyle w:val="Strecklista"/>
        <w:rPr>
          <w:szCs w:val="22"/>
        </w:rPr>
      </w:pPr>
      <w:r w:rsidRPr="007B1B7B">
        <w:rPr>
          <w:szCs w:val="22"/>
        </w:rPr>
        <w:t xml:space="preserve">Den offentliga sektorn redovisade </w:t>
      </w:r>
      <w:r w:rsidRPr="00502CDD">
        <w:rPr>
          <w:szCs w:val="22"/>
        </w:rPr>
        <w:t xml:space="preserve">2013 </w:t>
      </w:r>
      <w:r w:rsidRPr="007B1B7B">
        <w:rPr>
          <w:szCs w:val="22"/>
        </w:rPr>
        <w:t xml:space="preserve">ett </w:t>
      </w:r>
      <w:r>
        <w:rPr>
          <w:szCs w:val="22"/>
        </w:rPr>
        <w:t>underskott</w:t>
      </w:r>
      <w:r w:rsidRPr="007B1B7B">
        <w:rPr>
          <w:szCs w:val="22"/>
        </w:rPr>
        <w:t xml:space="preserve"> </w:t>
      </w:r>
      <w:r>
        <w:rPr>
          <w:szCs w:val="22"/>
        </w:rPr>
        <w:t xml:space="preserve">i det finansiella sparandet </w:t>
      </w:r>
      <w:r w:rsidRPr="007B1B7B">
        <w:rPr>
          <w:szCs w:val="22"/>
        </w:rPr>
        <w:t xml:space="preserve">som uppgick till </w:t>
      </w:r>
      <w:r>
        <w:rPr>
          <w:szCs w:val="22"/>
        </w:rPr>
        <w:t>49 </w:t>
      </w:r>
      <w:r w:rsidRPr="007B1B7B">
        <w:rPr>
          <w:szCs w:val="22"/>
        </w:rPr>
        <w:t>miljarder kronor. Den utdragna lågkon</w:t>
      </w:r>
      <w:r>
        <w:rPr>
          <w:szCs w:val="22"/>
        </w:rPr>
        <w:softHyphen/>
        <w:t>junkturen och de reformer som beslutades i riksdagen efter förslag i budget</w:t>
      </w:r>
      <w:r>
        <w:rPr>
          <w:szCs w:val="22"/>
        </w:rPr>
        <w:softHyphen/>
      </w:r>
      <w:r w:rsidRPr="007B1B7B">
        <w:rPr>
          <w:szCs w:val="22"/>
        </w:rPr>
        <w:t xml:space="preserve">propositionen för </w:t>
      </w:r>
      <w:r w:rsidRPr="00502CDD">
        <w:rPr>
          <w:szCs w:val="22"/>
        </w:rPr>
        <w:t>201</w:t>
      </w:r>
      <w:r>
        <w:rPr>
          <w:szCs w:val="22"/>
        </w:rPr>
        <w:t>4</w:t>
      </w:r>
      <w:r w:rsidRPr="007B1B7B">
        <w:rPr>
          <w:szCs w:val="22"/>
        </w:rPr>
        <w:t xml:space="preserve"> medför att den offentliga sektorns </w:t>
      </w:r>
      <w:r>
        <w:rPr>
          <w:szCs w:val="22"/>
        </w:rPr>
        <w:t>finansiella sparande minskar</w:t>
      </w:r>
      <w:r w:rsidRPr="007B1B7B">
        <w:rPr>
          <w:szCs w:val="22"/>
        </w:rPr>
        <w:t xml:space="preserve"> 2014. Underskottet uppgår </w:t>
      </w:r>
      <w:r>
        <w:rPr>
          <w:szCs w:val="22"/>
        </w:rPr>
        <w:t>2014</w:t>
      </w:r>
      <w:r w:rsidRPr="007B1B7B">
        <w:rPr>
          <w:szCs w:val="22"/>
        </w:rPr>
        <w:t xml:space="preserve"> till 59</w:t>
      </w:r>
      <w:r>
        <w:rPr>
          <w:szCs w:val="22"/>
        </w:rPr>
        <w:t> </w:t>
      </w:r>
      <w:r w:rsidRPr="007B1B7B">
        <w:rPr>
          <w:szCs w:val="22"/>
        </w:rPr>
        <w:t>miljarder kronor, eller 1,6</w:t>
      </w:r>
      <w:r>
        <w:rPr>
          <w:szCs w:val="22"/>
        </w:rPr>
        <w:t> </w:t>
      </w:r>
      <w:r w:rsidRPr="007B1B7B">
        <w:rPr>
          <w:szCs w:val="22"/>
        </w:rPr>
        <w:t>procent av BNP</w:t>
      </w:r>
      <w:r w:rsidRPr="00502CDD">
        <w:rPr>
          <w:szCs w:val="22"/>
        </w:rPr>
        <w:t>.</w:t>
      </w:r>
      <w:r w:rsidRPr="007B1B7B">
        <w:rPr>
          <w:szCs w:val="22"/>
        </w:rPr>
        <w:t xml:space="preserve"> När </w:t>
      </w:r>
      <w:r>
        <w:rPr>
          <w:szCs w:val="22"/>
        </w:rPr>
        <w:t>till</w:t>
      </w:r>
      <w:r>
        <w:rPr>
          <w:szCs w:val="22"/>
        </w:rPr>
        <w:softHyphen/>
      </w:r>
      <w:r w:rsidRPr="007B1B7B">
        <w:rPr>
          <w:szCs w:val="22"/>
        </w:rPr>
        <w:t xml:space="preserve">växten åter tar fart </w:t>
      </w:r>
      <w:r>
        <w:rPr>
          <w:szCs w:val="22"/>
        </w:rPr>
        <w:t xml:space="preserve">i kombination med oförändrad politik åren efter 2014, </w:t>
      </w:r>
      <w:r w:rsidRPr="007B1B7B">
        <w:rPr>
          <w:szCs w:val="22"/>
        </w:rPr>
        <w:t>stärks det finansiella sparandet</w:t>
      </w:r>
      <w:r>
        <w:rPr>
          <w:szCs w:val="22"/>
        </w:rPr>
        <w:t xml:space="preserve"> och för </w:t>
      </w:r>
      <w:r w:rsidRPr="00502CDD">
        <w:rPr>
          <w:szCs w:val="22"/>
        </w:rPr>
        <w:t>201</w:t>
      </w:r>
      <w:r>
        <w:rPr>
          <w:szCs w:val="22"/>
        </w:rPr>
        <w:t>8 beräknas ett över</w:t>
      </w:r>
      <w:r w:rsidRPr="007B1B7B">
        <w:rPr>
          <w:szCs w:val="22"/>
        </w:rPr>
        <w:t xml:space="preserve">skott på </w:t>
      </w:r>
      <w:r>
        <w:rPr>
          <w:szCs w:val="22"/>
        </w:rPr>
        <w:t>1</w:t>
      </w:r>
      <w:r w:rsidRPr="00502CDD">
        <w:rPr>
          <w:szCs w:val="22"/>
        </w:rPr>
        <w:t>,</w:t>
      </w:r>
      <w:r w:rsidRPr="007B1B7B">
        <w:rPr>
          <w:szCs w:val="22"/>
        </w:rPr>
        <w:t>2</w:t>
      </w:r>
      <w:r>
        <w:rPr>
          <w:szCs w:val="22"/>
        </w:rPr>
        <w:t> </w:t>
      </w:r>
      <w:r w:rsidRPr="007B1B7B">
        <w:rPr>
          <w:szCs w:val="22"/>
        </w:rPr>
        <w:t>procent av BNP.</w:t>
      </w:r>
      <w:r>
        <w:rPr>
          <w:rStyle w:val="Fotnotsreferens"/>
          <w:szCs w:val="22"/>
        </w:rPr>
        <w:footnoteReference w:id="69"/>
      </w:r>
    </w:p>
    <w:p w14:paraId="4568D72F" w14:textId="7134BA18" w:rsidR="00F7009D" w:rsidRPr="007B1B7B" w:rsidRDefault="009D6872" w:rsidP="00F7009D">
      <w:pPr>
        <w:pStyle w:val="Strecklista"/>
        <w:rPr>
          <w:szCs w:val="22"/>
        </w:rPr>
      </w:pPr>
      <w:r w:rsidRPr="007B1B7B">
        <w:rPr>
          <w:szCs w:val="22"/>
        </w:rPr>
        <w:t>Den offentliga sektorns finansiella ställning är stark. D</w:t>
      </w:r>
      <w:r>
        <w:rPr>
          <w:szCs w:val="22"/>
        </w:rPr>
        <w:t>e finansiella tillgångarna över</w:t>
      </w:r>
      <w:r w:rsidRPr="007B1B7B">
        <w:rPr>
          <w:szCs w:val="22"/>
        </w:rPr>
        <w:t>st</w:t>
      </w:r>
      <w:r>
        <w:rPr>
          <w:szCs w:val="22"/>
        </w:rPr>
        <w:t>e</w:t>
      </w:r>
      <w:r w:rsidRPr="007B1B7B">
        <w:rPr>
          <w:szCs w:val="22"/>
        </w:rPr>
        <w:t xml:space="preserve">g skulderna </w:t>
      </w:r>
      <w:r>
        <w:rPr>
          <w:szCs w:val="22"/>
        </w:rPr>
        <w:t xml:space="preserve">2013 </w:t>
      </w:r>
      <w:r w:rsidRPr="007B1B7B">
        <w:rPr>
          <w:szCs w:val="22"/>
        </w:rPr>
        <w:t xml:space="preserve">med ca </w:t>
      </w:r>
      <w:r>
        <w:rPr>
          <w:szCs w:val="22"/>
        </w:rPr>
        <w:t>25,1</w:t>
      </w:r>
      <w:r w:rsidRPr="007B1B7B">
        <w:rPr>
          <w:szCs w:val="22"/>
        </w:rPr>
        <w:t xml:space="preserve"> procent av BNP. Den konsoliderade bruttoskulden uppgick 201</w:t>
      </w:r>
      <w:r>
        <w:rPr>
          <w:szCs w:val="22"/>
        </w:rPr>
        <w:t>3</w:t>
      </w:r>
      <w:r w:rsidRPr="007B1B7B">
        <w:rPr>
          <w:szCs w:val="22"/>
        </w:rPr>
        <w:t xml:space="preserve"> till </w:t>
      </w:r>
      <w:r>
        <w:rPr>
          <w:szCs w:val="22"/>
        </w:rPr>
        <w:t>40,6</w:t>
      </w:r>
      <w:r w:rsidRPr="007B1B7B">
        <w:rPr>
          <w:szCs w:val="22"/>
        </w:rPr>
        <w:t xml:space="preserve"> procent av BNP, vilket med god marginal understiger referensvärdet inom EU på 60 procent av BNP.</w:t>
      </w:r>
    </w:p>
    <w:p w14:paraId="6213FF9D" w14:textId="0E0DF4F9" w:rsidR="00F7009D" w:rsidRPr="007B1B7B" w:rsidRDefault="009D6872" w:rsidP="00F7009D">
      <w:pPr>
        <w:pStyle w:val="Strecklista"/>
        <w:rPr>
          <w:szCs w:val="22"/>
        </w:rPr>
      </w:pPr>
      <w:r w:rsidRPr="007B1B7B">
        <w:rPr>
          <w:szCs w:val="22"/>
        </w:rPr>
        <w:t>Den konsoliderade statss</w:t>
      </w:r>
      <w:r>
        <w:rPr>
          <w:szCs w:val="22"/>
        </w:rPr>
        <w:t>kulden beräknas 2014 uppgå till 1 298 miljarder kronor och motsvara 34 procent av BNP</w:t>
      </w:r>
      <w:r w:rsidRPr="007B1B7B">
        <w:rPr>
          <w:szCs w:val="22"/>
        </w:rPr>
        <w:t xml:space="preserve">, vilket är en </w:t>
      </w:r>
      <w:r w:rsidRPr="007B1B7B">
        <w:rPr>
          <w:szCs w:val="22"/>
        </w:rPr>
        <w:lastRenderedPageBreak/>
        <w:t>ö</w:t>
      </w:r>
      <w:r>
        <w:rPr>
          <w:szCs w:val="22"/>
        </w:rPr>
        <w:t>kning med 61</w:t>
      </w:r>
      <w:r w:rsidRPr="007B1B7B">
        <w:rPr>
          <w:szCs w:val="22"/>
        </w:rPr>
        <w:t xml:space="preserve"> m</w:t>
      </w:r>
      <w:r>
        <w:rPr>
          <w:szCs w:val="22"/>
        </w:rPr>
        <w:t>iljarder kronor jämfört med 2013</w:t>
      </w:r>
      <w:r w:rsidRPr="007B1B7B">
        <w:rPr>
          <w:szCs w:val="22"/>
        </w:rPr>
        <w:t xml:space="preserve">. </w:t>
      </w:r>
      <w:r>
        <w:rPr>
          <w:szCs w:val="22"/>
        </w:rPr>
        <w:t>År 2015 och framåt beräknas den däremot gradvis minska</w:t>
      </w:r>
      <w:r w:rsidRPr="007B1B7B">
        <w:rPr>
          <w:szCs w:val="22"/>
        </w:rPr>
        <w:t>, både</w:t>
      </w:r>
      <w:r>
        <w:rPr>
          <w:szCs w:val="22"/>
        </w:rPr>
        <w:t xml:space="preserve"> nominellt och som andel av BNP. År 2018 beräknas den konsoliderade statsskulden uppgå till 24 procent av BNP.</w:t>
      </w:r>
    </w:p>
    <w:p w14:paraId="34420633" w14:textId="093D8461" w:rsidR="00F7009D" w:rsidRPr="007B1B7B" w:rsidRDefault="009D6872" w:rsidP="00F7009D">
      <w:pPr>
        <w:pStyle w:val="Strecklista"/>
        <w:rPr>
          <w:szCs w:val="22"/>
        </w:rPr>
      </w:pPr>
      <w:r w:rsidRPr="007B1B7B">
        <w:rPr>
          <w:szCs w:val="22"/>
        </w:rPr>
        <w:t xml:space="preserve">Kommunsektorns finanser bedöms vara stabila under </w:t>
      </w:r>
      <w:r>
        <w:rPr>
          <w:szCs w:val="22"/>
        </w:rPr>
        <w:t>prognosperioden 2014–2018. Resul</w:t>
      </w:r>
      <w:r w:rsidRPr="007B1B7B">
        <w:rPr>
          <w:szCs w:val="22"/>
        </w:rPr>
        <w:t xml:space="preserve">tatet beräknas </w:t>
      </w:r>
      <w:r>
        <w:rPr>
          <w:szCs w:val="22"/>
        </w:rPr>
        <w:t xml:space="preserve">under perioden </w:t>
      </w:r>
      <w:r w:rsidRPr="007B1B7B">
        <w:rPr>
          <w:szCs w:val="22"/>
        </w:rPr>
        <w:t xml:space="preserve">uppgå till mellan </w:t>
      </w:r>
      <w:r>
        <w:rPr>
          <w:szCs w:val="22"/>
        </w:rPr>
        <w:t>10</w:t>
      </w:r>
      <w:r w:rsidRPr="007B1B7B">
        <w:rPr>
          <w:szCs w:val="22"/>
        </w:rPr>
        <w:t xml:space="preserve"> och </w:t>
      </w:r>
      <w:r>
        <w:rPr>
          <w:szCs w:val="22"/>
        </w:rPr>
        <w:t>14</w:t>
      </w:r>
      <w:r w:rsidRPr="007B1B7B">
        <w:rPr>
          <w:szCs w:val="22"/>
        </w:rPr>
        <w:t xml:space="preserve"> miljarder kronor. I slutet av prognosperioden </w:t>
      </w:r>
      <w:r>
        <w:rPr>
          <w:szCs w:val="22"/>
        </w:rPr>
        <w:t xml:space="preserve">antas sektorn uppvisa ett resultat i linje med </w:t>
      </w:r>
      <w:r w:rsidRPr="007B1B7B">
        <w:rPr>
          <w:szCs w:val="22"/>
        </w:rPr>
        <w:t>god ekonomisk hushållning.</w:t>
      </w:r>
    </w:p>
    <w:p w14:paraId="55F748F9" w14:textId="77777777" w:rsidR="00F7009D" w:rsidRDefault="00F7009D" w:rsidP="00F7009D">
      <w:pPr>
        <w:pStyle w:val="Brdtextmedindrag"/>
        <w:pBdr>
          <w:bottom w:val="single" w:sz="24" w:space="0" w:color="808080"/>
        </w:pBdr>
        <w:spacing w:after="60" w:line="180" w:lineRule="exact"/>
      </w:pPr>
    </w:p>
    <w:p w14:paraId="0AB750E0" w14:textId="77777777" w:rsidR="00F7009D" w:rsidRDefault="00F7009D" w:rsidP="00F7009D">
      <w:pPr>
        <w:pStyle w:val="Brdtextmedindrag"/>
      </w:pPr>
    </w:p>
    <w:p w14:paraId="48076B53" w14:textId="3B78CA47" w:rsidR="00F7009D" w:rsidRPr="00A33E09" w:rsidRDefault="009D6872" w:rsidP="00F7009D">
      <w:pPr>
        <w:pStyle w:val="Brdtext"/>
      </w:pPr>
      <w:r>
        <w:t>I detta avsnitt redovisas den offentliga sektorns finanser enligt redovisningsprinciperna i nationalräkenskaperna (NR).</w:t>
      </w:r>
      <w:r>
        <w:rPr>
          <w:rStyle w:val="Fotnotsreferens"/>
        </w:rPr>
        <w:footnoteReference w:id="70"/>
      </w:r>
      <w:r>
        <w:t xml:space="preserve"> Vidare innehåller avsnittet en redovisning av utvecklingen för statens budgetsaldo och statsskulden enligt de principer som följer av budgetlagen (2011:203) och riksdagens beslut om statens budget.</w:t>
      </w:r>
    </w:p>
    <w:p w14:paraId="354A4ED9" w14:textId="690ED767" w:rsidR="00F7009D" w:rsidRPr="00375477" w:rsidRDefault="009D6872" w:rsidP="00F7009D">
      <w:pPr>
        <w:pStyle w:val="Brdtextmedindrag"/>
      </w:pPr>
      <w:r>
        <w:lastRenderedPageBreak/>
        <w:t>Avsnittet innehåller också en jämförelse av olika bedömares prognoser av den offentliga sektorns finansiella sparande i Sverige.</w:t>
      </w:r>
    </w:p>
    <w:p w14:paraId="7EBF9F63" w14:textId="77777777" w:rsidR="00F7009D" w:rsidRDefault="009D6872" w:rsidP="00F7009D">
      <w:pPr>
        <w:pStyle w:val="Brdtextmedindrag"/>
        <w:rPr>
          <w:rStyle w:val="BrdtextChar"/>
        </w:rPr>
      </w:pPr>
      <w:r>
        <w:rPr>
          <w:rStyle w:val="BrdtextChar"/>
        </w:rPr>
        <w:t>Slutligen redovisas Europeiska kommission</w:t>
      </w:r>
      <w:r>
        <w:rPr>
          <w:rStyle w:val="BrdtextChar"/>
        </w:rPr>
        <w:softHyphen/>
        <w:t>ens uppgifter om finansiellt sparande och bruttoskuld i EU-länderna, Japan och USA.</w:t>
      </w:r>
    </w:p>
    <w:p w14:paraId="271E32CC" w14:textId="470DB227" w:rsidR="003B10BE" w:rsidRDefault="009D6872" w:rsidP="00F7009D">
      <w:pPr>
        <w:pStyle w:val="Rubrik2"/>
      </w:pPr>
      <w:bookmarkStart w:id="379" w:name="_Toc384401527"/>
      <w:r w:rsidRPr="0004402C">
        <w:t>Effekterna på de offentliga finanserna av regeringens politik</w:t>
      </w:r>
      <w:bookmarkEnd w:id="379"/>
    </w:p>
    <w:p w14:paraId="413B23D3" w14:textId="302CEFC0" w:rsidR="00F7009D" w:rsidRPr="0004402C" w:rsidRDefault="009D6872" w:rsidP="00F7009D">
      <w:pPr>
        <w:pStyle w:val="Brdtext"/>
      </w:pPr>
      <w:r w:rsidRPr="0004402C">
        <w:t>Statens budget är det viktigaste medlet för regeringen att genomföra sin ekonomiska politik och för riksdagen att utöva sin finansmakt. Budgetpropositionen och den ekonomiska vårpropositionen är regeringens förslag till riksdagen om hur budgetpolitiken ska utformas. Regeringen kan förändra politikens inriktning genom att föreslå att medel allokeras till nya utgiftsändamål eller att den tidigare aviserade fördelningen till befintliga ändamål ändras. Förändringar i skattesystemet är också ett sätt att ändra politikens inriktning.</w:t>
      </w:r>
    </w:p>
    <w:p w14:paraId="69D5B856" w14:textId="789D1285" w:rsidR="00F7009D" w:rsidRDefault="009D6872" w:rsidP="00F7009D">
      <w:pPr>
        <w:pStyle w:val="Brdtextmedindrag"/>
      </w:pPr>
      <w:r w:rsidRPr="0004402C">
        <w:t xml:space="preserve">Detta avsnitt innehåller en översiktlig redovisning av effekterna på de offentliga finanserna av de åtgärder som regeringen förslår eller aviserar riksdagen. Inledningsvis redovisas effekterna av de aviseringar och förslag som tillkommit sedan budgetpropositionen för </w:t>
      </w:r>
      <w:r w:rsidRPr="004027B0">
        <w:t>2014</w:t>
      </w:r>
      <w:r w:rsidRPr="0004402C">
        <w:t xml:space="preserve">, dvs. i denna proposition och i propositionen Vårändringsbudget för </w:t>
      </w:r>
      <w:r w:rsidRPr="004027B0">
        <w:t>2014</w:t>
      </w:r>
      <w:r w:rsidRPr="0004402C">
        <w:t xml:space="preserve"> (prop. </w:t>
      </w:r>
      <w:r w:rsidRPr="004027B0">
        <w:t>2013/14</w:t>
      </w:r>
      <w:r w:rsidRPr="0004402C">
        <w:t>:99). Vidare följer en redovisning av effekterna i förhållande till föregående år som även inkluderar effekterna av åtgärder som tidigare beslutats eller aviserats, dvs. samtliga förslag till och aviseringar av reformer och finansiering som regeringen lämnat till riksdagen och som riksdagen antingen beslutat eller godkänt beräkningarna för.</w:t>
      </w:r>
      <w:r>
        <w:rPr>
          <w:rStyle w:val="Fotnotsreferens"/>
        </w:rPr>
        <w:footnoteReference w:id="71"/>
      </w:r>
      <w:r w:rsidRPr="0004402C">
        <w:t xml:space="preserve"> I redovisningen förutsätts att anslagsförändringar motsvaras av lika stora utgiftsförändringar.</w:t>
      </w:r>
    </w:p>
    <w:p w14:paraId="73A84C8E" w14:textId="2D967C59" w:rsidR="00F7009D" w:rsidRDefault="009D6872" w:rsidP="00F7009D">
      <w:pPr>
        <w:pStyle w:val="Rubrik3utannumrering"/>
      </w:pPr>
      <w:r w:rsidRPr="0004402C">
        <w:lastRenderedPageBreak/>
        <w:t>Åtgärder sedan budgetpropositionen för 201</w:t>
      </w:r>
      <w:r>
        <w:t>4</w:t>
      </w:r>
    </w:p>
    <w:p w14:paraId="07D99CE8" w14:textId="5B3ED7FB" w:rsidR="00F7009D" w:rsidRDefault="009D6872" w:rsidP="00F7009D">
      <w:pPr>
        <w:pStyle w:val="Brdtext"/>
      </w:pPr>
      <w:r w:rsidRPr="0004402C">
        <w:t xml:space="preserve">I </w:t>
      </w:r>
      <w:r w:rsidRPr="00970BF5">
        <w:fldChar w:fldCharType="begin"/>
      </w:r>
      <w:r w:rsidRPr="00970BF5">
        <w:instrText xml:space="preserve"> REF  _Ref383068947 \* Lower \h </w:instrText>
      </w:r>
      <w:r>
        <w:instrText xml:space="preserve"> \* MERGEFORMAT </w:instrText>
      </w:r>
      <w:r w:rsidRPr="00970BF5">
        <w:fldChar w:fldCharType="separate"/>
      </w:r>
      <w:r w:rsidR="004642B5" w:rsidRPr="00970BF5">
        <w:t xml:space="preserve">tabell </w:t>
      </w:r>
      <w:r w:rsidR="004642B5" w:rsidRPr="004642B5">
        <w:rPr>
          <w:bCs/>
          <w:noProof/>
        </w:rPr>
        <w:t>7</w:t>
      </w:r>
      <w:r w:rsidR="004642B5" w:rsidRPr="00970BF5">
        <w:t>.</w:t>
      </w:r>
      <w:r w:rsidR="004642B5">
        <w:rPr>
          <w:noProof/>
        </w:rPr>
        <w:t>1</w:t>
      </w:r>
      <w:r w:rsidRPr="00970BF5">
        <w:fldChar w:fldCharType="end"/>
      </w:r>
      <w:r w:rsidRPr="0004402C">
        <w:t xml:space="preserve"> redovisas</w:t>
      </w:r>
      <w:r w:rsidRPr="00C02BAD">
        <w:t xml:space="preserve"> </w:t>
      </w:r>
      <w:r>
        <w:t xml:space="preserve">hur </w:t>
      </w:r>
      <w:r w:rsidRPr="00C02BAD">
        <w:t>effekten på den offentlig</w:t>
      </w:r>
      <w:r>
        <w:t>a</w:t>
      </w:r>
      <w:r w:rsidRPr="00C02BAD">
        <w:t xml:space="preserve"> sektorns finansiella sparande</w:t>
      </w:r>
      <w:r w:rsidRPr="0004402C">
        <w:t xml:space="preserve"> av aviseringar och förslag i denna proposition </w:t>
      </w:r>
      <w:r>
        <w:t>och i propositionen Vårändringsbudget för 2014</w:t>
      </w:r>
      <w:r w:rsidRPr="0004402C">
        <w:t xml:space="preserve"> fördelar sig på utgifter och inkomster enligt N</w:t>
      </w:r>
      <w:r>
        <w:t>ational</w:t>
      </w:r>
      <w:r>
        <w:softHyphen/>
        <w:t>räkenskaperna</w:t>
      </w:r>
      <w:r w:rsidRPr="0004402C">
        <w:t>. Av tabellen framgår att den offentliga sektorns finanser försvagas med 0,</w:t>
      </w:r>
      <w:r w:rsidRPr="00970BF5">
        <w:t>4</w:t>
      </w:r>
      <w:r>
        <w:t> </w:t>
      </w:r>
      <w:r w:rsidRPr="0004402C">
        <w:t>miljarder kronor 201</w:t>
      </w:r>
      <w:r>
        <w:t>4</w:t>
      </w:r>
      <w:r w:rsidRPr="00970BF5">
        <w:t xml:space="preserve">. </w:t>
      </w:r>
    </w:p>
    <w:p w14:paraId="60BF9256" w14:textId="0005CB47" w:rsidR="00F7009D" w:rsidRDefault="009D6872" w:rsidP="00F7009D">
      <w:pPr>
        <w:pStyle w:val="Brdtextmedindrag"/>
      </w:pPr>
      <w:r w:rsidRPr="00970BF5">
        <w:t>I redovisningen av effekten på det finansiella sparandet för 201</w:t>
      </w:r>
      <w:r>
        <w:t>4</w:t>
      </w:r>
      <w:r w:rsidRPr="00970BF5">
        <w:t xml:space="preserve"> i </w:t>
      </w:r>
      <w:r w:rsidRPr="00970BF5">
        <w:fldChar w:fldCharType="begin"/>
      </w:r>
      <w:r w:rsidRPr="00970BF5">
        <w:instrText xml:space="preserve"> REF  _Ref383068947 \* Lower \h </w:instrText>
      </w:r>
      <w:r>
        <w:instrText xml:space="preserve"> \* MERGEFORMAT </w:instrText>
      </w:r>
      <w:r w:rsidRPr="00970BF5">
        <w:fldChar w:fldCharType="separate"/>
      </w:r>
      <w:r w:rsidR="004642B5" w:rsidRPr="00970BF5">
        <w:t xml:space="preserve">tabell </w:t>
      </w:r>
      <w:r w:rsidR="004642B5" w:rsidRPr="004642B5">
        <w:rPr>
          <w:bCs/>
          <w:noProof/>
        </w:rPr>
        <w:t>7</w:t>
      </w:r>
      <w:r w:rsidR="004642B5" w:rsidRPr="00970BF5">
        <w:t>.</w:t>
      </w:r>
      <w:r w:rsidR="004642B5">
        <w:rPr>
          <w:noProof/>
        </w:rPr>
        <w:t>1</w:t>
      </w:r>
      <w:r w:rsidRPr="00970BF5">
        <w:fldChar w:fldCharType="end"/>
      </w:r>
      <w:r w:rsidRPr="00970BF5">
        <w:t xml:space="preserve"> ingår endast den del av förslagen i propositionen Vårändrings</w:t>
      </w:r>
      <w:r w:rsidRPr="00970BF5">
        <w:softHyphen/>
        <w:t>budget för 201</w:t>
      </w:r>
      <w:r>
        <w:t>4</w:t>
      </w:r>
      <w:r w:rsidRPr="00970BF5">
        <w:t xml:space="preserve"> som avser reformer, </w:t>
      </w:r>
      <w:r>
        <w:t xml:space="preserve">ca </w:t>
      </w:r>
      <w:r w:rsidRPr="00970BF5">
        <w:t>0,4</w:t>
      </w:r>
      <w:r>
        <w:t> </w:t>
      </w:r>
      <w:r w:rsidRPr="00970BF5">
        <w:t>miljarder kronor. Totalt föreslår regering</w:t>
      </w:r>
      <w:r>
        <w:t>en i Vårändringsbudgeten</w:t>
      </w:r>
      <w:r w:rsidRPr="00970BF5">
        <w:t xml:space="preserve"> högre anslagsnivåer om 2,2</w:t>
      </w:r>
      <w:r>
        <w:t> </w:t>
      </w:r>
      <w:r w:rsidRPr="00970BF5">
        <w:t xml:space="preserve">miljarder kronor. Större delen av detta belopp, </w:t>
      </w:r>
      <w:r>
        <w:t xml:space="preserve">ca </w:t>
      </w:r>
      <w:r w:rsidRPr="00970BF5">
        <w:t>1,</w:t>
      </w:r>
      <w:r>
        <w:t>7</w:t>
      </w:r>
      <w:r w:rsidRPr="00970BF5">
        <w:t xml:space="preserve"> miljarder kronor, </w:t>
      </w:r>
      <w:r w:rsidRPr="006F087B">
        <w:t>avser främst transfereringsanslag där utgiftsförändringar uppkommit som är föranledda av att volymer eller makroekonomiska förutsättningar förändrats jämfört med den bedömning som låg till grund för anslagsberäkningen i budget</w:t>
      </w:r>
      <w:r>
        <w:softHyphen/>
      </w:r>
      <w:r w:rsidRPr="006F087B">
        <w:t>propositionen. På ändringsbudget tillförs i dessa fall medel på befintliga anslag, utan att någon ny reform föreslås</w:t>
      </w:r>
      <w:r>
        <w:t>.</w:t>
      </w:r>
    </w:p>
    <w:p w14:paraId="68EB64BF" w14:textId="77777777" w:rsidR="00F7009D" w:rsidRDefault="00F7009D" w:rsidP="00F7009D">
      <w:pPr>
        <w:pStyle w:val="Brdtextmedindrag"/>
      </w:pPr>
    </w:p>
    <w:p w14:paraId="01138AF4" w14:textId="19682B91" w:rsidR="00F7009D" w:rsidRPr="00970BF5" w:rsidRDefault="009D6872" w:rsidP="00F7009D">
      <w:pPr>
        <w:pStyle w:val="TabellRubrik"/>
      </w:pPr>
      <w:bookmarkStart w:id="380" w:name="_Ref383068947"/>
      <w:bookmarkStart w:id="381" w:name="_Toc384401673"/>
      <w:bookmarkStart w:id="382" w:name="_Toc290060018"/>
      <w:bookmarkStart w:id="383" w:name="_Toc274380865"/>
      <w:bookmarkStart w:id="384" w:name="_Toc240474927"/>
      <w:bookmarkStart w:id="385" w:name="_Toc304012577"/>
      <w:bookmarkStart w:id="386" w:name="_Toc322092807"/>
      <w:r w:rsidRPr="00970BF5">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rsidRPr="00970BF5">
        <w:t>.</w:t>
      </w:r>
      <w:r w:rsidR="0009067D">
        <w:fldChar w:fldCharType="begin"/>
      </w:r>
      <w:r w:rsidR="0009067D">
        <w:instrText xml:space="preserve"> SEQ Tabell \* Arabic \s 1  \* MERGEFORMAT </w:instrText>
      </w:r>
      <w:r w:rsidR="0009067D">
        <w:fldChar w:fldCharType="separate"/>
      </w:r>
      <w:r w:rsidR="004642B5">
        <w:rPr>
          <w:noProof/>
        </w:rPr>
        <w:t>1</w:t>
      </w:r>
      <w:r w:rsidR="0009067D">
        <w:rPr>
          <w:noProof/>
        </w:rPr>
        <w:fldChar w:fldCharType="end"/>
      </w:r>
      <w:bookmarkEnd w:id="380"/>
      <w:r w:rsidRPr="00970BF5">
        <w:t xml:space="preserve"> Nu föreslagna och aviserade utgifts- o</w:t>
      </w:r>
      <w:r>
        <w:t>ch inkomstförändringar 2014–2018</w:t>
      </w:r>
      <w:r w:rsidRPr="00970BF5">
        <w:t>, effekt på offentliga sektorns finansiella sparande</w:t>
      </w:r>
      <w:bookmarkEnd w:id="381"/>
    </w:p>
    <w:bookmarkEnd w:id="382"/>
    <w:bookmarkEnd w:id="383"/>
    <w:bookmarkEnd w:id="384"/>
    <w:bookmarkEnd w:id="385"/>
    <w:bookmarkEnd w:id="386"/>
    <w:p w14:paraId="65C6733A" w14:textId="29735C44" w:rsidR="00F7009D" w:rsidRPr="00970BF5" w:rsidRDefault="009D6872" w:rsidP="00F7009D">
      <w:pPr>
        <w:pStyle w:val="TabellUnderrubrik"/>
      </w:pPr>
      <w:r w:rsidRPr="00970BF5">
        <w:t xml:space="preserve">Miljarder kronor. Förändring i förhållande till </w:t>
      </w:r>
      <w:r>
        <w:t>budgetpropositionen för 2014</w:t>
      </w:r>
      <w:r w:rsidRPr="00970BF5">
        <w:t>.</w:t>
      </w:r>
    </w:p>
    <w:tbl>
      <w:tblPr>
        <w:tblW w:w="4406" w:type="dxa"/>
        <w:tblInd w:w="85" w:type="dxa"/>
        <w:tblLayout w:type="fixed"/>
        <w:tblLook w:val="0000" w:firstRow="0" w:lastRow="0" w:firstColumn="0" w:lastColumn="0" w:noHBand="0" w:noVBand="0"/>
      </w:tblPr>
      <w:tblGrid>
        <w:gridCol w:w="2105"/>
        <w:gridCol w:w="460"/>
        <w:gridCol w:w="460"/>
        <w:gridCol w:w="460"/>
        <w:gridCol w:w="460"/>
        <w:gridCol w:w="461"/>
      </w:tblGrid>
      <w:tr w:rsidR="00F7009D" w:rsidRPr="002C629B" w14:paraId="2529C24C" w14:textId="77777777" w:rsidTr="00F7009D">
        <w:tc>
          <w:tcPr>
            <w:tcW w:w="2105" w:type="dxa"/>
            <w:tcBorders>
              <w:top w:val="nil"/>
              <w:left w:val="nil"/>
              <w:bottom w:val="single" w:sz="6" w:space="0" w:color="auto"/>
              <w:right w:val="nil"/>
            </w:tcBorders>
            <w:vAlign w:val="bottom"/>
          </w:tcPr>
          <w:p w14:paraId="4018A524" w14:textId="77777777" w:rsidR="00F7009D" w:rsidRPr="002C629B" w:rsidRDefault="00F7009D" w:rsidP="00F7009D">
            <w:pPr>
              <w:pStyle w:val="TabellHuvud"/>
              <w:keepNext/>
              <w:jc w:val="left"/>
            </w:pPr>
          </w:p>
        </w:tc>
        <w:tc>
          <w:tcPr>
            <w:tcW w:w="460" w:type="dxa"/>
            <w:tcBorders>
              <w:top w:val="nil"/>
              <w:left w:val="nil"/>
              <w:bottom w:val="single" w:sz="6" w:space="0" w:color="auto"/>
              <w:right w:val="nil"/>
            </w:tcBorders>
            <w:tcMar>
              <w:top w:w="0" w:type="dxa"/>
              <w:left w:w="28" w:type="dxa"/>
              <w:bottom w:w="0" w:type="dxa"/>
              <w:right w:w="85" w:type="dxa"/>
            </w:tcMar>
          </w:tcPr>
          <w:p w14:paraId="0C843C35" w14:textId="5BE4D7AE" w:rsidR="00F7009D" w:rsidRPr="002C629B" w:rsidRDefault="009D6872" w:rsidP="00F7009D">
            <w:pPr>
              <w:pStyle w:val="TabellHuvud"/>
              <w:keepNext/>
            </w:pPr>
            <w:r w:rsidRPr="00970BF5">
              <w:t>2014</w:t>
            </w:r>
          </w:p>
        </w:tc>
        <w:tc>
          <w:tcPr>
            <w:tcW w:w="460" w:type="dxa"/>
            <w:tcBorders>
              <w:top w:val="nil"/>
              <w:left w:val="nil"/>
              <w:bottom w:val="single" w:sz="6" w:space="0" w:color="auto"/>
              <w:right w:val="nil"/>
            </w:tcBorders>
            <w:tcMar>
              <w:top w:w="0" w:type="dxa"/>
              <w:left w:w="28" w:type="dxa"/>
              <w:bottom w:w="0" w:type="dxa"/>
              <w:right w:w="85" w:type="dxa"/>
            </w:tcMar>
          </w:tcPr>
          <w:p w14:paraId="480686D5" w14:textId="4D578B69" w:rsidR="00F7009D" w:rsidRPr="002C629B" w:rsidRDefault="009D6872" w:rsidP="00F7009D">
            <w:pPr>
              <w:pStyle w:val="TabellHuvud"/>
              <w:keepNext/>
            </w:pPr>
            <w:r w:rsidRPr="00970BF5">
              <w:t>2015</w:t>
            </w:r>
          </w:p>
        </w:tc>
        <w:tc>
          <w:tcPr>
            <w:tcW w:w="460" w:type="dxa"/>
            <w:tcBorders>
              <w:top w:val="nil"/>
              <w:left w:val="nil"/>
              <w:bottom w:val="single" w:sz="6" w:space="0" w:color="auto"/>
              <w:right w:val="nil"/>
            </w:tcBorders>
            <w:tcMar>
              <w:top w:w="0" w:type="dxa"/>
              <w:left w:w="28" w:type="dxa"/>
              <w:bottom w:w="0" w:type="dxa"/>
              <w:right w:w="85" w:type="dxa"/>
            </w:tcMar>
          </w:tcPr>
          <w:p w14:paraId="3D6F8174" w14:textId="55929328" w:rsidR="00F7009D" w:rsidRPr="002C629B" w:rsidRDefault="009D6872" w:rsidP="00F7009D">
            <w:pPr>
              <w:pStyle w:val="TabellHuvud"/>
              <w:keepNext/>
            </w:pPr>
            <w:r w:rsidRPr="00970BF5">
              <w:t>2016</w:t>
            </w:r>
          </w:p>
        </w:tc>
        <w:tc>
          <w:tcPr>
            <w:tcW w:w="460" w:type="dxa"/>
            <w:tcBorders>
              <w:top w:val="nil"/>
              <w:left w:val="nil"/>
              <w:bottom w:val="single" w:sz="6" w:space="0" w:color="auto"/>
              <w:right w:val="nil"/>
            </w:tcBorders>
            <w:tcMar>
              <w:top w:w="0" w:type="dxa"/>
              <w:left w:w="28" w:type="dxa"/>
              <w:bottom w:w="0" w:type="dxa"/>
              <w:right w:w="85" w:type="dxa"/>
            </w:tcMar>
          </w:tcPr>
          <w:p w14:paraId="79C62471" w14:textId="03FD0665" w:rsidR="00F7009D" w:rsidRPr="002C629B" w:rsidRDefault="009D6872" w:rsidP="00F7009D">
            <w:pPr>
              <w:pStyle w:val="TabellHuvud"/>
              <w:keepNext/>
            </w:pPr>
            <w:r w:rsidRPr="00970BF5">
              <w:t>2017</w:t>
            </w:r>
          </w:p>
        </w:tc>
        <w:tc>
          <w:tcPr>
            <w:tcW w:w="461" w:type="dxa"/>
            <w:tcBorders>
              <w:top w:val="nil"/>
              <w:left w:val="nil"/>
              <w:bottom w:val="single" w:sz="6" w:space="0" w:color="auto"/>
              <w:right w:val="nil"/>
            </w:tcBorders>
            <w:tcMar>
              <w:top w:w="0" w:type="dxa"/>
              <w:left w:w="28" w:type="dxa"/>
              <w:bottom w:w="0" w:type="dxa"/>
              <w:right w:w="85" w:type="dxa"/>
            </w:tcMar>
          </w:tcPr>
          <w:p w14:paraId="4170F312" w14:textId="60415EBE" w:rsidR="00F7009D" w:rsidRPr="002C629B" w:rsidRDefault="009D6872" w:rsidP="00F7009D">
            <w:pPr>
              <w:pStyle w:val="TabellHuvud"/>
              <w:keepNext/>
            </w:pPr>
            <w:r w:rsidRPr="00970BF5">
              <w:t>2018</w:t>
            </w:r>
          </w:p>
        </w:tc>
      </w:tr>
      <w:tr w:rsidR="00F7009D" w:rsidRPr="002C629B" w14:paraId="2E2370E6" w14:textId="77777777" w:rsidTr="00F7009D">
        <w:trPr>
          <w:trHeight w:val="391"/>
        </w:trPr>
        <w:tc>
          <w:tcPr>
            <w:tcW w:w="2105" w:type="dxa"/>
            <w:tcBorders>
              <w:top w:val="single" w:sz="6" w:space="0" w:color="auto"/>
              <w:left w:val="nil"/>
              <w:bottom w:val="nil"/>
              <w:right w:val="nil"/>
            </w:tcBorders>
            <w:vAlign w:val="bottom"/>
          </w:tcPr>
          <w:p w14:paraId="4E0F9F65" w14:textId="77777777" w:rsidR="00F7009D" w:rsidRPr="002C629B" w:rsidRDefault="009D6872" w:rsidP="00F7009D">
            <w:pPr>
              <w:pStyle w:val="TabellRader"/>
              <w:keepNext/>
              <w:jc w:val="left"/>
              <w:rPr>
                <w:i/>
              </w:rPr>
            </w:pPr>
            <w:r w:rsidRPr="002C629B">
              <w:rPr>
                <w:i/>
              </w:rPr>
              <w:t>Utgiftsförändringar</w:t>
            </w:r>
          </w:p>
        </w:tc>
        <w:tc>
          <w:tcPr>
            <w:tcW w:w="460" w:type="dxa"/>
            <w:tcBorders>
              <w:top w:val="single" w:sz="6" w:space="0" w:color="auto"/>
              <w:left w:val="nil"/>
              <w:bottom w:val="nil"/>
              <w:right w:val="nil"/>
            </w:tcBorders>
            <w:tcMar>
              <w:top w:w="0" w:type="dxa"/>
              <w:left w:w="28" w:type="dxa"/>
              <w:bottom w:w="0" w:type="dxa"/>
              <w:right w:w="85" w:type="dxa"/>
            </w:tcMar>
            <w:vAlign w:val="bottom"/>
          </w:tcPr>
          <w:p w14:paraId="4862D1F6" w14:textId="77777777" w:rsidR="00F7009D" w:rsidRPr="002C629B" w:rsidRDefault="00F7009D" w:rsidP="00F7009D">
            <w:pPr>
              <w:pStyle w:val="TabellRader"/>
              <w:keepNext/>
              <w:rPr>
                <w:bCs/>
                <w:i/>
              </w:rPr>
            </w:pPr>
          </w:p>
        </w:tc>
        <w:tc>
          <w:tcPr>
            <w:tcW w:w="460" w:type="dxa"/>
            <w:tcBorders>
              <w:top w:val="single" w:sz="6" w:space="0" w:color="auto"/>
              <w:left w:val="nil"/>
              <w:bottom w:val="nil"/>
              <w:right w:val="nil"/>
            </w:tcBorders>
            <w:tcMar>
              <w:top w:w="0" w:type="dxa"/>
              <w:left w:w="28" w:type="dxa"/>
              <w:bottom w:w="0" w:type="dxa"/>
              <w:right w:w="85" w:type="dxa"/>
            </w:tcMar>
            <w:vAlign w:val="bottom"/>
          </w:tcPr>
          <w:p w14:paraId="121DB644" w14:textId="77777777" w:rsidR="00F7009D" w:rsidRPr="002C629B" w:rsidRDefault="00F7009D" w:rsidP="00F7009D">
            <w:pPr>
              <w:pStyle w:val="TabellRader"/>
              <w:keepNext/>
              <w:rPr>
                <w:bCs/>
                <w:i/>
              </w:rPr>
            </w:pPr>
          </w:p>
        </w:tc>
        <w:tc>
          <w:tcPr>
            <w:tcW w:w="460" w:type="dxa"/>
            <w:tcBorders>
              <w:top w:val="single" w:sz="6" w:space="0" w:color="auto"/>
              <w:left w:val="nil"/>
              <w:bottom w:val="nil"/>
              <w:right w:val="nil"/>
            </w:tcBorders>
            <w:tcMar>
              <w:top w:w="0" w:type="dxa"/>
              <w:left w:w="28" w:type="dxa"/>
              <w:bottom w:w="0" w:type="dxa"/>
              <w:right w:w="85" w:type="dxa"/>
            </w:tcMar>
            <w:vAlign w:val="bottom"/>
          </w:tcPr>
          <w:p w14:paraId="18E617C3" w14:textId="77777777" w:rsidR="00F7009D" w:rsidRPr="002C629B" w:rsidRDefault="00F7009D" w:rsidP="00F7009D">
            <w:pPr>
              <w:pStyle w:val="TabellRader"/>
              <w:keepNext/>
              <w:rPr>
                <w:bCs/>
                <w:i/>
              </w:rPr>
            </w:pPr>
          </w:p>
        </w:tc>
        <w:tc>
          <w:tcPr>
            <w:tcW w:w="460" w:type="dxa"/>
            <w:tcBorders>
              <w:top w:val="single" w:sz="6" w:space="0" w:color="auto"/>
              <w:left w:val="nil"/>
              <w:bottom w:val="nil"/>
              <w:right w:val="nil"/>
            </w:tcBorders>
            <w:tcMar>
              <w:top w:w="0" w:type="dxa"/>
              <w:left w:w="28" w:type="dxa"/>
              <w:bottom w:w="0" w:type="dxa"/>
              <w:right w:w="85" w:type="dxa"/>
            </w:tcMar>
            <w:vAlign w:val="bottom"/>
          </w:tcPr>
          <w:p w14:paraId="4E2A4B23" w14:textId="77777777" w:rsidR="00F7009D" w:rsidRPr="002C629B" w:rsidRDefault="00F7009D" w:rsidP="00F7009D">
            <w:pPr>
              <w:pStyle w:val="TabellRader"/>
              <w:keepNext/>
              <w:rPr>
                <w:bCs/>
                <w:i/>
              </w:rPr>
            </w:pPr>
          </w:p>
        </w:tc>
        <w:tc>
          <w:tcPr>
            <w:tcW w:w="461" w:type="dxa"/>
            <w:tcBorders>
              <w:top w:val="single" w:sz="6" w:space="0" w:color="auto"/>
              <w:left w:val="nil"/>
              <w:bottom w:val="nil"/>
              <w:right w:val="nil"/>
            </w:tcBorders>
            <w:tcMar>
              <w:top w:w="0" w:type="dxa"/>
              <w:left w:w="28" w:type="dxa"/>
              <w:bottom w:w="0" w:type="dxa"/>
              <w:right w:w="85" w:type="dxa"/>
            </w:tcMar>
            <w:vAlign w:val="bottom"/>
          </w:tcPr>
          <w:p w14:paraId="47915980" w14:textId="77777777" w:rsidR="00F7009D" w:rsidRPr="002C629B" w:rsidRDefault="00F7009D" w:rsidP="00F7009D">
            <w:pPr>
              <w:pStyle w:val="TabellRader"/>
              <w:keepNext/>
              <w:rPr>
                <w:bCs/>
                <w:i/>
              </w:rPr>
            </w:pPr>
          </w:p>
        </w:tc>
      </w:tr>
      <w:tr w:rsidR="00F7009D" w:rsidRPr="002C629B" w14:paraId="316C4BAD" w14:textId="77777777" w:rsidTr="00F7009D">
        <w:trPr>
          <w:trHeight w:val="313"/>
        </w:trPr>
        <w:tc>
          <w:tcPr>
            <w:tcW w:w="2105" w:type="dxa"/>
            <w:vAlign w:val="bottom"/>
          </w:tcPr>
          <w:p w14:paraId="20AEE287" w14:textId="77777777" w:rsidR="00F7009D" w:rsidRPr="002C629B" w:rsidRDefault="009D6872" w:rsidP="00F7009D">
            <w:pPr>
              <w:pStyle w:val="TabellRader"/>
              <w:keepNext/>
              <w:jc w:val="left"/>
            </w:pPr>
            <w:r w:rsidRPr="002C629B">
              <w:t>Förändring av takbegränsade utgifter</w:t>
            </w:r>
            <w:r w:rsidRPr="002C629B">
              <w:rPr>
                <w:vertAlign w:val="superscript"/>
              </w:rPr>
              <w:t>1</w:t>
            </w:r>
          </w:p>
        </w:tc>
        <w:tc>
          <w:tcPr>
            <w:tcW w:w="460" w:type="dxa"/>
            <w:tcMar>
              <w:top w:w="0" w:type="dxa"/>
              <w:left w:w="28" w:type="dxa"/>
              <w:bottom w:w="0" w:type="dxa"/>
              <w:right w:w="85" w:type="dxa"/>
            </w:tcMar>
            <w:vAlign w:val="bottom"/>
          </w:tcPr>
          <w:p w14:paraId="703506A5" w14:textId="2B0BF598" w:rsidR="00F7009D" w:rsidRPr="002C629B" w:rsidRDefault="009D6872" w:rsidP="00F7009D">
            <w:pPr>
              <w:pStyle w:val="TabellRader"/>
              <w:keepNext/>
            </w:pPr>
            <w:r w:rsidRPr="002C629B">
              <w:t>0,</w:t>
            </w:r>
            <w:r w:rsidRPr="00970BF5">
              <w:t>4</w:t>
            </w:r>
          </w:p>
        </w:tc>
        <w:tc>
          <w:tcPr>
            <w:tcW w:w="460" w:type="dxa"/>
            <w:tcMar>
              <w:top w:w="0" w:type="dxa"/>
              <w:left w:w="28" w:type="dxa"/>
              <w:bottom w:w="0" w:type="dxa"/>
              <w:right w:w="85" w:type="dxa"/>
            </w:tcMar>
            <w:vAlign w:val="bottom"/>
          </w:tcPr>
          <w:p w14:paraId="3D4CCB39" w14:textId="2711E5D6" w:rsidR="00F7009D" w:rsidRPr="002C629B" w:rsidRDefault="009D6872" w:rsidP="00F7009D">
            <w:pPr>
              <w:pStyle w:val="TabellRader"/>
              <w:keepNext/>
            </w:pPr>
            <w:r w:rsidRPr="00970BF5">
              <w:t>0,0</w:t>
            </w:r>
          </w:p>
        </w:tc>
        <w:tc>
          <w:tcPr>
            <w:tcW w:w="460" w:type="dxa"/>
            <w:tcMar>
              <w:top w:w="0" w:type="dxa"/>
              <w:left w:w="28" w:type="dxa"/>
              <w:bottom w:w="0" w:type="dxa"/>
              <w:right w:w="85" w:type="dxa"/>
            </w:tcMar>
            <w:vAlign w:val="bottom"/>
          </w:tcPr>
          <w:p w14:paraId="461D171C" w14:textId="620FE1D6" w:rsidR="00F7009D" w:rsidRPr="002C629B" w:rsidRDefault="009D6872" w:rsidP="00F7009D">
            <w:pPr>
              <w:pStyle w:val="TabellRader"/>
              <w:keepNext/>
            </w:pPr>
            <w:r w:rsidRPr="002C629B">
              <w:t>0,</w:t>
            </w:r>
            <w:r w:rsidRPr="00970BF5">
              <w:t>6</w:t>
            </w:r>
          </w:p>
        </w:tc>
        <w:tc>
          <w:tcPr>
            <w:tcW w:w="460" w:type="dxa"/>
            <w:tcMar>
              <w:top w:w="0" w:type="dxa"/>
              <w:left w:w="28" w:type="dxa"/>
              <w:bottom w:w="0" w:type="dxa"/>
              <w:right w:w="85" w:type="dxa"/>
            </w:tcMar>
            <w:vAlign w:val="bottom"/>
          </w:tcPr>
          <w:p w14:paraId="650C58FF" w14:textId="3DB1595E" w:rsidR="00F7009D" w:rsidRPr="002C629B" w:rsidRDefault="009D6872" w:rsidP="00F7009D">
            <w:pPr>
              <w:pStyle w:val="TabellRader"/>
              <w:keepNext/>
            </w:pPr>
            <w:r w:rsidRPr="002C629B">
              <w:t>0,</w:t>
            </w:r>
            <w:r w:rsidRPr="00970BF5">
              <w:t>7</w:t>
            </w:r>
          </w:p>
        </w:tc>
        <w:tc>
          <w:tcPr>
            <w:tcW w:w="461" w:type="dxa"/>
            <w:tcMar>
              <w:top w:w="0" w:type="dxa"/>
              <w:left w:w="28" w:type="dxa"/>
              <w:bottom w:w="0" w:type="dxa"/>
              <w:right w:w="85" w:type="dxa"/>
            </w:tcMar>
            <w:vAlign w:val="bottom"/>
          </w:tcPr>
          <w:p w14:paraId="25BF27F3" w14:textId="39806E8C" w:rsidR="00F7009D" w:rsidRPr="002C629B" w:rsidRDefault="009D6872" w:rsidP="00F7009D">
            <w:pPr>
              <w:pStyle w:val="TabellRader"/>
              <w:keepNext/>
            </w:pPr>
            <w:r w:rsidRPr="002C629B">
              <w:t>0,</w:t>
            </w:r>
            <w:r w:rsidRPr="00970BF5">
              <w:t>7</w:t>
            </w:r>
          </w:p>
        </w:tc>
      </w:tr>
      <w:tr w:rsidR="00F7009D" w:rsidRPr="002C629B" w14:paraId="0E755C72" w14:textId="77777777" w:rsidTr="00F7009D">
        <w:trPr>
          <w:trHeight w:val="718"/>
        </w:trPr>
        <w:tc>
          <w:tcPr>
            <w:tcW w:w="2105" w:type="dxa"/>
            <w:vAlign w:val="bottom"/>
          </w:tcPr>
          <w:p w14:paraId="22A000BE" w14:textId="77777777" w:rsidR="00F7009D" w:rsidRPr="002C629B" w:rsidRDefault="009D6872" w:rsidP="00F7009D">
            <w:pPr>
              <w:pStyle w:val="TabellRader"/>
              <w:keepNext/>
              <w:jc w:val="left"/>
              <w:rPr>
                <w:bCs/>
                <w:vertAlign w:val="superscript"/>
              </w:rPr>
            </w:pPr>
            <w:r w:rsidRPr="002C629B">
              <w:rPr>
                <w:bCs/>
              </w:rPr>
              <w:t>Justering för olika redovis</w:t>
            </w:r>
            <w:r w:rsidRPr="002C629B">
              <w:rPr>
                <w:bCs/>
              </w:rPr>
              <w:softHyphen/>
              <w:t>ningsprinciper i statens budget och nationalräkenskaperna</w:t>
            </w:r>
          </w:p>
        </w:tc>
        <w:tc>
          <w:tcPr>
            <w:tcW w:w="460" w:type="dxa"/>
            <w:tcMar>
              <w:top w:w="0" w:type="dxa"/>
              <w:left w:w="28" w:type="dxa"/>
              <w:bottom w:w="0" w:type="dxa"/>
              <w:right w:w="85" w:type="dxa"/>
            </w:tcMar>
            <w:vAlign w:val="bottom"/>
          </w:tcPr>
          <w:p w14:paraId="6F494B24" w14:textId="05B3BE2B" w:rsidR="00F7009D" w:rsidRPr="002C629B" w:rsidRDefault="009D6872" w:rsidP="00F7009D">
            <w:pPr>
              <w:pStyle w:val="TabellRader"/>
              <w:keepNext/>
            </w:pPr>
            <w:r w:rsidRPr="002C629B">
              <w:t>0,0</w:t>
            </w:r>
          </w:p>
        </w:tc>
        <w:tc>
          <w:tcPr>
            <w:tcW w:w="460" w:type="dxa"/>
            <w:tcMar>
              <w:top w:w="0" w:type="dxa"/>
              <w:left w:w="28" w:type="dxa"/>
              <w:bottom w:w="0" w:type="dxa"/>
              <w:right w:w="85" w:type="dxa"/>
            </w:tcMar>
            <w:vAlign w:val="bottom"/>
          </w:tcPr>
          <w:p w14:paraId="69D4A746" w14:textId="3753B67B" w:rsidR="00F7009D" w:rsidRPr="002C629B" w:rsidRDefault="009D6872" w:rsidP="00F7009D">
            <w:pPr>
              <w:pStyle w:val="TabellRader"/>
              <w:keepNext/>
            </w:pPr>
            <w:r w:rsidRPr="002C629B">
              <w:t>0,0</w:t>
            </w:r>
          </w:p>
        </w:tc>
        <w:tc>
          <w:tcPr>
            <w:tcW w:w="460" w:type="dxa"/>
            <w:tcMar>
              <w:top w:w="0" w:type="dxa"/>
              <w:left w:w="28" w:type="dxa"/>
              <w:bottom w:w="0" w:type="dxa"/>
              <w:right w:w="85" w:type="dxa"/>
            </w:tcMar>
            <w:vAlign w:val="bottom"/>
          </w:tcPr>
          <w:p w14:paraId="1E222ABB" w14:textId="1FD3508C" w:rsidR="00F7009D" w:rsidRPr="002C629B" w:rsidRDefault="009D6872" w:rsidP="00F7009D">
            <w:pPr>
              <w:pStyle w:val="TabellRader"/>
              <w:keepNext/>
            </w:pPr>
            <w:r w:rsidRPr="002C629B">
              <w:t>0,0</w:t>
            </w:r>
          </w:p>
        </w:tc>
        <w:tc>
          <w:tcPr>
            <w:tcW w:w="460" w:type="dxa"/>
            <w:tcMar>
              <w:top w:w="0" w:type="dxa"/>
              <w:left w:w="28" w:type="dxa"/>
              <w:bottom w:w="0" w:type="dxa"/>
              <w:right w:w="85" w:type="dxa"/>
            </w:tcMar>
            <w:vAlign w:val="bottom"/>
          </w:tcPr>
          <w:p w14:paraId="1FCE1CE8" w14:textId="2779A004" w:rsidR="00F7009D" w:rsidRPr="002C629B" w:rsidRDefault="009D6872" w:rsidP="00F7009D">
            <w:pPr>
              <w:pStyle w:val="TabellRader"/>
              <w:keepNext/>
            </w:pPr>
            <w:r w:rsidRPr="002C629B">
              <w:t>0,0</w:t>
            </w:r>
          </w:p>
        </w:tc>
        <w:tc>
          <w:tcPr>
            <w:tcW w:w="461" w:type="dxa"/>
            <w:tcMar>
              <w:top w:w="0" w:type="dxa"/>
              <w:left w:w="28" w:type="dxa"/>
              <w:bottom w:w="0" w:type="dxa"/>
              <w:right w:w="85" w:type="dxa"/>
            </w:tcMar>
            <w:vAlign w:val="bottom"/>
          </w:tcPr>
          <w:p w14:paraId="4137A302" w14:textId="15A04D75" w:rsidR="00F7009D" w:rsidRPr="002C629B" w:rsidRDefault="009D6872" w:rsidP="00F7009D">
            <w:pPr>
              <w:pStyle w:val="TabellRader"/>
              <w:keepNext/>
            </w:pPr>
            <w:r w:rsidRPr="002C629B">
              <w:t>0,0</w:t>
            </w:r>
          </w:p>
        </w:tc>
      </w:tr>
      <w:tr w:rsidR="00F7009D" w:rsidRPr="002C629B" w14:paraId="5D057774" w14:textId="77777777" w:rsidTr="00F7009D">
        <w:tc>
          <w:tcPr>
            <w:tcW w:w="2105" w:type="dxa"/>
            <w:tcBorders>
              <w:top w:val="single" w:sz="6" w:space="0" w:color="auto"/>
              <w:left w:val="nil"/>
              <w:bottom w:val="single" w:sz="6" w:space="0" w:color="auto"/>
              <w:right w:val="nil"/>
            </w:tcBorders>
            <w:vAlign w:val="bottom"/>
          </w:tcPr>
          <w:p w14:paraId="4768374A" w14:textId="77777777" w:rsidR="00F7009D" w:rsidRPr="002C629B" w:rsidRDefault="009D6872" w:rsidP="00F7009D">
            <w:pPr>
              <w:pStyle w:val="TabellSummaText"/>
              <w:rPr>
                <w:b w:val="0"/>
                <w:vertAlign w:val="superscript"/>
              </w:rPr>
            </w:pPr>
            <w:r w:rsidRPr="002C629B">
              <w:t xml:space="preserve">Summa utgiftsförändringar </w:t>
            </w:r>
          </w:p>
        </w:tc>
        <w:tc>
          <w:tcPr>
            <w:tcW w:w="460" w:type="dxa"/>
            <w:tcBorders>
              <w:top w:val="single" w:sz="6" w:space="0" w:color="auto"/>
              <w:left w:val="nil"/>
              <w:bottom w:val="single" w:sz="6" w:space="0" w:color="auto"/>
              <w:right w:val="nil"/>
            </w:tcBorders>
            <w:tcMar>
              <w:top w:w="0" w:type="dxa"/>
              <w:left w:w="28" w:type="dxa"/>
              <w:bottom w:w="0" w:type="dxa"/>
              <w:right w:w="85" w:type="dxa"/>
            </w:tcMar>
            <w:vAlign w:val="bottom"/>
          </w:tcPr>
          <w:p w14:paraId="041DDC5E" w14:textId="3BBEAF29" w:rsidR="00F7009D" w:rsidRPr="00DC6B40" w:rsidRDefault="009D6872" w:rsidP="00F7009D">
            <w:pPr>
              <w:pStyle w:val="TabellSlutsumma"/>
            </w:pPr>
            <w:r w:rsidRPr="00DC6B40">
              <w:t>0,4</w:t>
            </w:r>
          </w:p>
        </w:tc>
        <w:tc>
          <w:tcPr>
            <w:tcW w:w="460" w:type="dxa"/>
            <w:tcBorders>
              <w:top w:val="single" w:sz="6" w:space="0" w:color="auto"/>
              <w:left w:val="nil"/>
              <w:bottom w:val="single" w:sz="6" w:space="0" w:color="auto"/>
              <w:right w:val="nil"/>
            </w:tcBorders>
            <w:tcMar>
              <w:top w:w="0" w:type="dxa"/>
              <w:left w:w="28" w:type="dxa"/>
              <w:bottom w:w="0" w:type="dxa"/>
              <w:right w:w="85" w:type="dxa"/>
            </w:tcMar>
            <w:vAlign w:val="bottom"/>
          </w:tcPr>
          <w:p w14:paraId="089BA465" w14:textId="05A1D478" w:rsidR="00F7009D" w:rsidRPr="00DC6B40" w:rsidRDefault="009D6872" w:rsidP="00F7009D">
            <w:pPr>
              <w:pStyle w:val="TabellSlutsumma"/>
            </w:pPr>
            <w:r w:rsidRPr="00DC6B40">
              <w:t>0,0</w:t>
            </w:r>
          </w:p>
        </w:tc>
        <w:tc>
          <w:tcPr>
            <w:tcW w:w="460" w:type="dxa"/>
            <w:tcBorders>
              <w:top w:val="single" w:sz="6" w:space="0" w:color="auto"/>
              <w:left w:val="nil"/>
              <w:bottom w:val="single" w:sz="6" w:space="0" w:color="auto"/>
              <w:right w:val="nil"/>
            </w:tcBorders>
            <w:tcMar>
              <w:top w:w="0" w:type="dxa"/>
              <w:left w:w="28" w:type="dxa"/>
              <w:bottom w:w="0" w:type="dxa"/>
              <w:right w:w="85" w:type="dxa"/>
            </w:tcMar>
            <w:vAlign w:val="bottom"/>
          </w:tcPr>
          <w:p w14:paraId="55FE6A8A" w14:textId="1677778E" w:rsidR="00F7009D" w:rsidRPr="00DC6B40" w:rsidRDefault="009D6872" w:rsidP="00F7009D">
            <w:pPr>
              <w:pStyle w:val="TabellSlutsumma"/>
            </w:pPr>
            <w:r w:rsidRPr="00DC6B40">
              <w:t>0,6</w:t>
            </w:r>
          </w:p>
        </w:tc>
        <w:tc>
          <w:tcPr>
            <w:tcW w:w="460" w:type="dxa"/>
            <w:tcBorders>
              <w:top w:val="single" w:sz="6" w:space="0" w:color="auto"/>
              <w:left w:val="nil"/>
              <w:bottom w:val="single" w:sz="6" w:space="0" w:color="auto"/>
              <w:right w:val="nil"/>
            </w:tcBorders>
            <w:tcMar>
              <w:top w:w="0" w:type="dxa"/>
              <w:left w:w="28" w:type="dxa"/>
              <w:bottom w:w="0" w:type="dxa"/>
              <w:right w:w="85" w:type="dxa"/>
            </w:tcMar>
            <w:vAlign w:val="bottom"/>
          </w:tcPr>
          <w:p w14:paraId="1C4A24A6" w14:textId="251C69C6" w:rsidR="00F7009D" w:rsidRPr="00DC6B40" w:rsidRDefault="009D6872" w:rsidP="00F7009D">
            <w:pPr>
              <w:pStyle w:val="TabellSlutsumma"/>
            </w:pPr>
            <w:r w:rsidRPr="00DC6B40">
              <w:t>0,7</w:t>
            </w:r>
          </w:p>
        </w:tc>
        <w:tc>
          <w:tcPr>
            <w:tcW w:w="461" w:type="dxa"/>
            <w:tcBorders>
              <w:top w:val="single" w:sz="6" w:space="0" w:color="auto"/>
              <w:left w:val="nil"/>
              <w:bottom w:val="single" w:sz="6" w:space="0" w:color="auto"/>
              <w:right w:val="nil"/>
            </w:tcBorders>
            <w:tcMar>
              <w:top w:w="0" w:type="dxa"/>
              <w:left w:w="28" w:type="dxa"/>
              <w:bottom w:w="0" w:type="dxa"/>
              <w:right w:w="85" w:type="dxa"/>
            </w:tcMar>
            <w:vAlign w:val="bottom"/>
          </w:tcPr>
          <w:p w14:paraId="636CB916" w14:textId="3B56BCD6" w:rsidR="00F7009D" w:rsidRPr="00DC6B40" w:rsidRDefault="009D6872" w:rsidP="00F7009D">
            <w:pPr>
              <w:pStyle w:val="TabellSlutsumma"/>
            </w:pPr>
            <w:r w:rsidRPr="00DC6B40">
              <w:t>0,7</w:t>
            </w:r>
          </w:p>
        </w:tc>
      </w:tr>
      <w:tr w:rsidR="00F7009D" w:rsidRPr="002C629B" w14:paraId="2B4C6481" w14:textId="77777777" w:rsidTr="00F7009D">
        <w:tc>
          <w:tcPr>
            <w:tcW w:w="2105" w:type="dxa"/>
            <w:tcBorders>
              <w:top w:val="single" w:sz="6" w:space="0" w:color="auto"/>
              <w:left w:val="nil"/>
              <w:bottom w:val="nil"/>
              <w:right w:val="nil"/>
            </w:tcBorders>
            <w:vAlign w:val="bottom"/>
          </w:tcPr>
          <w:p w14:paraId="35C47DA6" w14:textId="77777777" w:rsidR="00F7009D" w:rsidRPr="002C629B" w:rsidRDefault="009D6872" w:rsidP="00F7009D">
            <w:pPr>
              <w:pStyle w:val="TabellRader"/>
              <w:keepNext/>
              <w:jc w:val="left"/>
              <w:rPr>
                <w:bCs/>
                <w:i/>
                <w:vertAlign w:val="superscript"/>
              </w:rPr>
            </w:pPr>
            <w:r w:rsidRPr="002C629B">
              <w:rPr>
                <w:bCs/>
                <w:i/>
              </w:rPr>
              <w:t>Inkomstförändringar</w:t>
            </w:r>
          </w:p>
        </w:tc>
        <w:tc>
          <w:tcPr>
            <w:tcW w:w="460" w:type="dxa"/>
            <w:tcBorders>
              <w:top w:val="single" w:sz="6" w:space="0" w:color="auto"/>
              <w:left w:val="nil"/>
              <w:bottom w:val="nil"/>
              <w:right w:val="nil"/>
            </w:tcBorders>
            <w:tcMar>
              <w:top w:w="0" w:type="dxa"/>
              <w:left w:w="28" w:type="dxa"/>
              <w:bottom w:w="0" w:type="dxa"/>
              <w:right w:w="85" w:type="dxa"/>
            </w:tcMar>
            <w:vAlign w:val="bottom"/>
          </w:tcPr>
          <w:p w14:paraId="4E152158" w14:textId="77777777" w:rsidR="00F7009D" w:rsidRPr="002C629B" w:rsidRDefault="00F7009D" w:rsidP="00F7009D">
            <w:pPr>
              <w:pStyle w:val="TabellRader"/>
              <w:keepNext/>
            </w:pPr>
          </w:p>
        </w:tc>
        <w:tc>
          <w:tcPr>
            <w:tcW w:w="460" w:type="dxa"/>
            <w:tcBorders>
              <w:top w:val="single" w:sz="6" w:space="0" w:color="auto"/>
              <w:left w:val="nil"/>
              <w:bottom w:val="nil"/>
              <w:right w:val="nil"/>
            </w:tcBorders>
            <w:tcMar>
              <w:top w:w="0" w:type="dxa"/>
              <w:left w:w="28" w:type="dxa"/>
              <w:bottom w:w="0" w:type="dxa"/>
              <w:right w:w="85" w:type="dxa"/>
            </w:tcMar>
            <w:vAlign w:val="bottom"/>
          </w:tcPr>
          <w:p w14:paraId="1BAD1738" w14:textId="77777777" w:rsidR="00F7009D" w:rsidRPr="002C629B" w:rsidRDefault="00F7009D" w:rsidP="00F7009D">
            <w:pPr>
              <w:pStyle w:val="TabellRader"/>
              <w:keepNext/>
            </w:pPr>
          </w:p>
        </w:tc>
        <w:tc>
          <w:tcPr>
            <w:tcW w:w="460" w:type="dxa"/>
            <w:tcBorders>
              <w:top w:val="single" w:sz="6" w:space="0" w:color="auto"/>
              <w:left w:val="nil"/>
              <w:bottom w:val="nil"/>
              <w:right w:val="nil"/>
            </w:tcBorders>
            <w:tcMar>
              <w:top w:w="0" w:type="dxa"/>
              <w:left w:w="28" w:type="dxa"/>
              <w:bottom w:w="0" w:type="dxa"/>
              <w:right w:w="85" w:type="dxa"/>
            </w:tcMar>
            <w:vAlign w:val="bottom"/>
          </w:tcPr>
          <w:p w14:paraId="5A60888C" w14:textId="77777777" w:rsidR="00F7009D" w:rsidRPr="002C629B" w:rsidRDefault="00F7009D" w:rsidP="00F7009D">
            <w:pPr>
              <w:pStyle w:val="TabellRader"/>
              <w:keepNext/>
            </w:pPr>
          </w:p>
        </w:tc>
        <w:tc>
          <w:tcPr>
            <w:tcW w:w="460" w:type="dxa"/>
            <w:tcBorders>
              <w:top w:val="single" w:sz="6" w:space="0" w:color="auto"/>
              <w:left w:val="nil"/>
              <w:bottom w:val="nil"/>
              <w:right w:val="nil"/>
            </w:tcBorders>
            <w:tcMar>
              <w:top w:w="0" w:type="dxa"/>
              <w:left w:w="28" w:type="dxa"/>
              <w:bottom w:w="0" w:type="dxa"/>
              <w:right w:w="85" w:type="dxa"/>
            </w:tcMar>
            <w:vAlign w:val="bottom"/>
          </w:tcPr>
          <w:p w14:paraId="44634E75" w14:textId="77777777" w:rsidR="00F7009D" w:rsidRPr="002C629B" w:rsidRDefault="00F7009D" w:rsidP="00F7009D">
            <w:pPr>
              <w:pStyle w:val="TabellRader"/>
              <w:keepNext/>
            </w:pPr>
          </w:p>
        </w:tc>
        <w:tc>
          <w:tcPr>
            <w:tcW w:w="461" w:type="dxa"/>
            <w:tcBorders>
              <w:top w:val="single" w:sz="6" w:space="0" w:color="auto"/>
              <w:left w:val="nil"/>
              <w:bottom w:val="nil"/>
              <w:right w:val="nil"/>
            </w:tcBorders>
            <w:tcMar>
              <w:top w:w="0" w:type="dxa"/>
              <w:left w:w="28" w:type="dxa"/>
              <w:bottom w:w="0" w:type="dxa"/>
              <w:right w:w="85" w:type="dxa"/>
            </w:tcMar>
            <w:vAlign w:val="bottom"/>
          </w:tcPr>
          <w:p w14:paraId="30C5B20D" w14:textId="77777777" w:rsidR="00F7009D" w:rsidRPr="002C629B" w:rsidRDefault="00F7009D" w:rsidP="00F7009D">
            <w:pPr>
              <w:pStyle w:val="TabellRader"/>
              <w:keepNext/>
            </w:pPr>
          </w:p>
        </w:tc>
      </w:tr>
      <w:tr w:rsidR="00F7009D" w:rsidRPr="002C629B" w14:paraId="2E0A8CC0" w14:textId="77777777" w:rsidTr="00F7009D">
        <w:trPr>
          <w:trHeight w:val="285"/>
        </w:trPr>
        <w:tc>
          <w:tcPr>
            <w:tcW w:w="2105" w:type="dxa"/>
            <w:vAlign w:val="bottom"/>
          </w:tcPr>
          <w:p w14:paraId="2CB88327" w14:textId="77777777" w:rsidR="00F7009D" w:rsidRPr="002C629B" w:rsidRDefault="009D6872" w:rsidP="00F7009D">
            <w:pPr>
              <w:pStyle w:val="TabellRader"/>
              <w:keepNext/>
              <w:jc w:val="left"/>
            </w:pPr>
            <w:r w:rsidRPr="002C629B">
              <w:t>Skatter</w:t>
            </w:r>
          </w:p>
        </w:tc>
        <w:tc>
          <w:tcPr>
            <w:tcW w:w="460" w:type="dxa"/>
            <w:tcMar>
              <w:top w:w="0" w:type="dxa"/>
              <w:left w:w="28" w:type="dxa"/>
              <w:bottom w:w="0" w:type="dxa"/>
              <w:right w:w="85" w:type="dxa"/>
            </w:tcMar>
            <w:vAlign w:val="bottom"/>
          </w:tcPr>
          <w:p w14:paraId="3D8C4449" w14:textId="0F83FA13" w:rsidR="00F7009D" w:rsidRPr="002C629B" w:rsidRDefault="009D6872" w:rsidP="00F7009D">
            <w:pPr>
              <w:pStyle w:val="TabellRader"/>
              <w:keepNext/>
            </w:pPr>
            <w:r w:rsidRPr="002C629B">
              <w:t>0,0</w:t>
            </w:r>
          </w:p>
        </w:tc>
        <w:tc>
          <w:tcPr>
            <w:tcW w:w="460" w:type="dxa"/>
            <w:tcMar>
              <w:top w:w="0" w:type="dxa"/>
              <w:left w:w="28" w:type="dxa"/>
              <w:bottom w:w="0" w:type="dxa"/>
              <w:right w:w="85" w:type="dxa"/>
            </w:tcMar>
            <w:vAlign w:val="bottom"/>
          </w:tcPr>
          <w:p w14:paraId="49248B8C" w14:textId="64A8EAAA" w:rsidR="00F7009D" w:rsidRPr="002C629B" w:rsidRDefault="009D6872" w:rsidP="00F7009D">
            <w:pPr>
              <w:pStyle w:val="TabellRader"/>
              <w:keepNext/>
            </w:pPr>
            <w:r w:rsidRPr="002C629B">
              <w:t>0,0</w:t>
            </w:r>
          </w:p>
        </w:tc>
        <w:tc>
          <w:tcPr>
            <w:tcW w:w="460" w:type="dxa"/>
            <w:tcMar>
              <w:top w:w="0" w:type="dxa"/>
              <w:left w:w="28" w:type="dxa"/>
              <w:bottom w:w="0" w:type="dxa"/>
              <w:right w:w="85" w:type="dxa"/>
            </w:tcMar>
            <w:vAlign w:val="bottom"/>
          </w:tcPr>
          <w:p w14:paraId="1A0A4A56" w14:textId="7EB4BE5E" w:rsidR="00F7009D" w:rsidRPr="002C629B" w:rsidRDefault="009D6872" w:rsidP="00F7009D">
            <w:pPr>
              <w:pStyle w:val="TabellRader"/>
              <w:keepNext/>
            </w:pPr>
            <w:r w:rsidRPr="002C629B">
              <w:t>0,</w:t>
            </w:r>
            <w:r w:rsidRPr="00970BF5">
              <w:t>6</w:t>
            </w:r>
          </w:p>
        </w:tc>
        <w:tc>
          <w:tcPr>
            <w:tcW w:w="460" w:type="dxa"/>
            <w:tcMar>
              <w:top w:w="0" w:type="dxa"/>
              <w:left w:w="28" w:type="dxa"/>
              <w:bottom w:w="0" w:type="dxa"/>
              <w:right w:w="85" w:type="dxa"/>
            </w:tcMar>
            <w:vAlign w:val="bottom"/>
          </w:tcPr>
          <w:p w14:paraId="17D27BDE" w14:textId="0041CD5B" w:rsidR="00F7009D" w:rsidRPr="002C629B" w:rsidRDefault="009D6872" w:rsidP="00F7009D">
            <w:pPr>
              <w:pStyle w:val="TabellRader"/>
              <w:keepNext/>
            </w:pPr>
            <w:r w:rsidRPr="002C629B">
              <w:t>0,</w:t>
            </w:r>
            <w:r>
              <w:t>6</w:t>
            </w:r>
          </w:p>
        </w:tc>
        <w:tc>
          <w:tcPr>
            <w:tcW w:w="461" w:type="dxa"/>
            <w:tcMar>
              <w:top w:w="0" w:type="dxa"/>
              <w:left w:w="28" w:type="dxa"/>
              <w:bottom w:w="0" w:type="dxa"/>
              <w:right w:w="85" w:type="dxa"/>
            </w:tcMar>
            <w:vAlign w:val="bottom"/>
          </w:tcPr>
          <w:p w14:paraId="00E6B717" w14:textId="51B9D1AD" w:rsidR="00F7009D" w:rsidRPr="002C629B" w:rsidRDefault="009D6872" w:rsidP="00F7009D">
            <w:pPr>
              <w:pStyle w:val="TabellRader"/>
              <w:keepNext/>
            </w:pPr>
            <w:r w:rsidRPr="002C629B">
              <w:t>0,</w:t>
            </w:r>
            <w:r>
              <w:t>6</w:t>
            </w:r>
          </w:p>
        </w:tc>
      </w:tr>
      <w:tr w:rsidR="00F7009D" w:rsidRPr="002C629B" w14:paraId="48299C4F" w14:textId="77777777" w:rsidTr="00F7009D">
        <w:trPr>
          <w:trHeight w:val="285"/>
        </w:trPr>
        <w:tc>
          <w:tcPr>
            <w:tcW w:w="2105" w:type="dxa"/>
            <w:tcBorders>
              <w:left w:val="nil"/>
              <w:bottom w:val="single" w:sz="4" w:space="0" w:color="auto"/>
              <w:right w:val="nil"/>
            </w:tcBorders>
            <w:vAlign w:val="bottom"/>
          </w:tcPr>
          <w:p w14:paraId="65C67FB6" w14:textId="77777777" w:rsidR="00F7009D" w:rsidRPr="002C629B" w:rsidRDefault="009D6872" w:rsidP="00F7009D">
            <w:pPr>
              <w:pStyle w:val="TabellRader"/>
              <w:keepNext/>
              <w:jc w:val="left"/>
            </w:pPr>
            <w:r w:rsidRPr="002C629B">
              <w:t xml:space="preserve">Övriga inkomstreformer </w:t>
            </w:r>
          </w:p>
        </w:tc>
        <w:tc>
          <w:tcPr>
            <w:tcW w:w="460" w:type="dxa"/>
            <w:tcBorders>
              <w:left w:val="nil"/>
              <w:bottom w:val="single" w:sz="4" w:space="0" w:color="auto"/>
              <w:right w:val="nil"/>
            </w:tcBorders>
            <w:tcMar>
              <w:top w:w="0" w:type="dxa"/>
              <w:left w:w="28" w:type="dxa"/>
              <w:bottom w:w="0" w:type="dxa"/>
              <w:right w:w="85" w:type="dxa"/>
            </w:tcMar>
            <w:vAlign w:val="bottom"/>
          </w:tcPr>
          <w:p w14:paraId="0B1E45EB" w14:textId="3F048B75" w:rsidR="00F7009D" w:rsidRPr="002C629B" w:rsidRDefault="009D6872" w:rsidP="00F7009D">
            <w:pPr>
              <w:pStyle w:val="TabellRader"/>
              <w:keepNext/>
            </w:pPr>
            <w:r w:rsidRPr="002C629B">
              <w:t>0,0</w:t>
            </w:r>
          </w:p>
        </w:tc>
        <w:tc>
          <w:tcPr>
            <w:tcW w:w="460" w:type="dxa"/>
            <w:tcBorders>
              <w:left w:val="nil"/>
              <w:bottom w:val="single" w:sz="4" w:space="0" w:color="auto"/>
              <w:right w:val="nil"/>
            </w:tcBorders>
            <w:tcMar>
              <w:top w:w="0" w:type="dxa"/>
              <w:left w:w="28" w:type="dxa"/>
              <w:bottom w:w="0" w:type="dxa"/>
              <w:right w:w="85" w:type="dxa"/>
            </w:tcMar>
            <w:vAlign w:val="bottom"/>
          </w:tcPr>
          <w:p w14:paraId="236D0D9B" w14:textId="00E5A9E5" w:rsidR="00F7009D" w:rsidRPr="002C629B" w:rsidRDefault="009D6872" w:rsidP="00F7009D">
            <w:pPr>
              <w:pStyle w:val="TabellRader"/>
              <w:keepNext/>
            </w:pPr>
            <w:r w:rsidRPr="002C629B">
              <w:t>0,0</w:t>
            </w:r>
          </w:p>
        </w:tc>
        <w:tc>
          <w:tcPr>
            <w:tcW w:w="460" w:type="dxa"/>
            <w:tcBorders>
              <w:left w:val="nil"/>
              <w:bottom w:val="single" w:sz="4" w:space="0" w:color="auto"/>
              <w:right w:val="nil"/>
            </w:tcBorders>
            <w:tcMar>
              <w:top w:w="0" w:type="dxa"/>
              <w:left w:w="28" w:type="dxa"/>
              <w:bottom w:w="0" w:type="dxa"/>
              <w:right w:w="85" w:type="dxa"/>
            </w:tcMar>
            <w:vAlign w:val="bottom"/>
          </w:tcPr>
          <w:p w14:paraId="29AFC6DB" w14:textId="50D520AE" w:rsidR="00F7009D" w:rsidRPr="002C629B" w:rsidRDefault="009D6872" w:rsidP="00F7009D">
            <w:pPr>
              <w:pStyle w:val="TabellRader"/>
              <w:keepNext/>
            </w:pPr>
            <w:r w:rsidRPr="002C629B">
              <w:t>0,0</w:t>
            </w:r>
          </w:p>
        </w:tc>
        <w:tc>
          <w:tcPr>
            <w:tcW w:w="460" w:type="dxa"/>
            <w:tcBorders>
              <w:left w:val="nil"/>
              <w:bottom w:val="single" w:sz="4" w:space="0" w:color="auto"/>
              <w:right w:val="nil"/>
            </w:tcBorders>
            <w:tcMar>
              <w:top w:w="0" w:type="dxa"/>
              <w:left w:w="28" w:type="dxa"/>
              <w:bottom w:w="0" w:type="dxa"/>
              <w:right w:w="85" w:type="dxa"/>
            </w:tcMar>
            <w:vAlign w:val="bottom"/>
          </w:tcPr>
          <w:p w14:paraId="576C8757" w14:textId="6EDFB2CC" w:rsidR="00F7009D" w:rsidRPr="002C629B" w:rsidRDefault="009D6872" w:rsidP="00F7009D">
            <w:pPr>
              <w:pStyle w:val="TabellRader"/>
              <w:keepNext/>
            </w:pPr>
            <w:r w:rsidRPr="002C629B">
              <w:t>0,0</w:t>
            </w:r>
          </w:p>
        </w:tc>
        <w:tc>
          <w:tcPr>
            <w:tcW w:w="461" w:type="dxa"/>
            <w:tcBorders>
              <w:left w:val="nil"/>
              <w:bottom w:val="single" w:sz="4" w:space="0" w:color="auto"/>
              <w:right w:val="nil"/>
            </w:tcBorders>
            <w:tcMar>
              <w:top w:w="0" w:type="dxa"/>
              <w:left w:w="28" w:type="dxa"/>
              <w:bottom w:w="0" w:type="dxa"/>
              <w:right w:w="85" w:type="dxa"/>
            </w:tcMar>
            <w:vAlign w:val="bottom"/>
          </w:tcPr>
          <w:p w14:paraId="7990EEE4" w14:textId="70FC5962" w:rsidR="00F7009D" w:rsidRPr="002C629B" w:rsidRDefault="009D6872" w:rsidP="00F7009D">
            <w:pPr>
              <w:pStyle w:val="TabellRader"/>
              <w:keepNext/>
            </w:pPr>
            <w:r w:rsidRPr="002C629B">
              <w:t>0,0</w:t>
            </w:r>
          </w:p>
        </w:tc>
      </w:tr>
      <w:tr w:rsidR="00F7009D" w:rsidRPr="002C629B" w14:paraId="65033D31" w14:textId="77777777" w:rsidTr="00F7009D">
        <w:tc>
          <w:tcPr>
            <w:tcW w:w="2105" w:type="dxa"/>
            <w:tcBorders>
              <w:top w:val="single" w:sz="4" w:space="0" w:color="auto"/>
              <w:left w:val="nil"/>
              <w:bottom w:val="single" w:sz="4" w:space="0" w:color="auto"/>
              <w:right w:val="nil"/>
            </w:tcBorders>
            <w:vAlign w:val="bottom"/>
          </w:tcPr>
          <w:p w14:paraId="7F5E69B9" w14:textId="77777777" w:rsidR="00F7009D" w:rsidRPr="002C629B" w:rsidRDefault="009D6872" w:rsidP="00F7009D">
            <w:pPr>
              <w:pStyle w:val="TabellSummaText"/>
              <w:rPr>
                <w:b w:val="0"/>
              </w:rPr>
            </w:pPr>
            <w:r w:rsidRPr="002C629B">
              <w:t>Summa inkomst</w:t>
            </w:r>
            <w:r w:rsidRPr="002C629B">
              <w:softHyphen/>
              <w:t>-</w:t>
            </w:r>
          </w:p>
          <w:p w14:paraId="640AD50B" w14:textId="77777777" w:rsidR="00F7009D" w:rsidRPr="002C629B" w:rsidRDefault="009D6872" w:rsidP="00F7009D">
            <w:pPr>
              <w:pStyle w:val="TabellSummaText"/>
              <w:rPr>
                <w:b w:val="0"/>
              </w:rPr>
            </w:pPr>
            <w:r w:rsidRPr="002C629B">
              <w:t xml:space="preserve">förändringar, netto </w:t>
            </w:r>
          </w:p>
        </w:tc>
        <w:tc>
          <w:tcPr>
            <w:tcW w:w="460" w:type="dxa"/>
            <w:tcBorders>
              <w:top w:val="single" w:sz="4" w:space="0" w:color="auto"/>
              <w:left w:val="nil"/>
              <w:bottom w:val="single" w:sz="4" w:space="0" w:color="auto"/>
              <w:right w:val="nil"/>
            </w:tcBorders>
            <w:tcMar>
              <w:top w:w="0" w:type="dxa"/>
              <w:left w:w="28" w:type="dxa"/>
              <w:bottom w:w="0" w:type="dxa"/>
              <w:right w:w="85" w:type="dxa"/>
            </w:tcMar>
            <w:vAlign w:val="bottom"/>
          </w:tcPr>
          <w:p w14:paraId="0E9BE3FC" w14:textId="77DDA91B" w:rsidR="00F7009D" w:rsidRPr="002C629B" w:rsidRDefault="009D6872" w:rsidP="00F7009D">
            <w:pPr>
              <w:pStyle w:val="TabellSlutsumma"/>
              <w:rPr>
                <w:b w:val="0"/>
              </w:rPr>
            </w:pPr>
            <w:r w:rsidRPr="002C629B">
              <w:t>0,0</w:t>
            </w:r>
          </w:p>
        </w:tc>
        <w:tc>
          <w:tcPr>
            <w:tcW w:w="460" w:type="dxa"/>
            <w:tcBorders>
              <w:top w:val="single" w:sz="4" w:space="0" w:color="auto"/>
              <w:left w:val="nil"/>
              <w:bottom w:val="single" w:sz="4" w:space="0" w:color="auto"/>
              <w:right w:val="nil"/>
            </w:tcBorders>
            <w:tcMar>
              <w:top w:w="0" w:type="dxa"/>
              <w:left w:w="28" w:type="dxa"/>
              <w:bottom w:w="0" w:type="dxa"/>
              <w:right w:w="85" w:type="dxa"/>
            </w:tcMar>
            <w:vAlign w:val="bottom"/>
          </w:tcPr>
          <w:p w14:paraId="0D85FDFC" w14:textId="4E519A3D" w:rsidR="00F7009D" w:rsidRPr="002C629B" w:rsidRDefault="009D6872" w:rsidP="00F7009D">
            <w:pPr>
              <w:pStyle w:val="TabellSlutsumma"/>
              <w:rPr>
                <w:b w:val="0"/>
              </w:rPr>
            </w:pPr>
            <w:r w:rsidRPr="002C629B">
              <w:t>0,0</w:t>
            </w:r>
          </w:p>
        </w:tc>
        <w:tc>
          <w:tcPr>
            <w:tcW w:w="460" w:type="dxa"/>
            <w:tcBorders>
              <w:top w:val="single" w:sz="4" w:space="0" w:color="auto"/>
              <w:left w:val="nil"/>
              <w:bottom w:val="single" w:sz="4" w:space="0" w:color="auto"/>
              <w:right w:val="nil"/>
            </w:tcBorders>
            <w:tcMar>
              <w:top w:w="0" w:type="dxa"/>
              <w:left w:w="28" w:type="dxa"/>
              <w:bottom w:w="0" w:type="dxa"/>
              <w:right w:w="85" w:type="dxa"/>
            </w:tcMar>
            <w:vAlign w:val="bottom"/>
          </w:tcPr>
          <w:p w14:paraId="686D724E" w14:textId="5C05B931" w:rsidR="00F7009D" w:rsidRPr="00DC6B40" w:rsidRDefault="009D6872" w:rsidP="00F7009D">
            <w:pPr>
              <w:pStyle w:val="TabellSlutsumma"/>
            </w:pPr>
            <w:r w:rsidRPr="008255E8">
              <w:t>0,</w:t>
            </w:r>
            <w:r w:rsidRPr="00DC6B40">
              <w:t>6</w:t>
            </w:r>
          </w:p>
        </w:tc>
        <w:tc>
          <w:tcPr>
            <w:tcW w:w="460" w:type="dxa"/>
            <w:tcBorders>
              <w:top w:val="single" w:sz="4" w:space="0" w:color="auto"/>
              <w:left w:val="nil"/>
              <w:bottom w:val="single" w:sz="4" w:space="0" w:color="auto"/>
              <w:right w:val="nil"/>
            </w:tcBorders>
            <w:tcMar>
              <w:top w:w="0" w:type="dxa"/>
              <w:left w:w="28" w:type="dxa"/>
              <w:bottom w:w="0" w:type="dxa"/>
              <w:right w:w="85" w:type="dxa"/>
            </w:tcMar>
            <w:vAlign w:val="bottom"/>
          </w:tcPr>
          <w:p w14:paraId="49C6F84C" w14:textId="732BCC3D" w:rsidR="00F7009D" w:rsidRPr="00DC6B40" w:rsidRDefault="009D6872" w:rsidP="00F7009D">
            <w:pPr>
              <w:pStyle w:val="TabellSlutsumma"/>
            </w:pPr>
            <w:r w:rsidRPr="008255E8">
              <w:t>0,</w:t>
            </w:r>
            <w:r w:rsidRPr="00DC6B40">
              <w:t>6</w:t>
            </w:r>
          </w:p>
        </w:tc>
        <w:tc>
          <w:tcPr>
            <w:tcW w:w="461" w:type="dxa"/>
            <w:tcBorders>
              <w:top w:val="single" w:sz="4" w:space="0" w:color="auto"/>
              <w:left w:val="nil"/>
              <w:bottom w:val="single" w:sz="4" w:space="0" w:color="auto"/>
              <w:right w:val="nil"/>
            </w:tcBorders>
            <w:tcMar>
              <w:top w:w="0" w:type="dxa"/>
              <w:left w:w="28" w:type="dxa"/>
              <w:bottom w:w="0" w:type="dxa"/>
              <w:right w:w="85" w:type="dxa"/>
            </w:tcMar>
            <w:vAlign w:val="bottom"/>
          </w:tcPr>
          <w:p w14:paraId="71304CE7" w14:textId="641B2EB8" w:rsidR="00F7009D" w:rsidRPr="00DC6B40" w:rsidRDefault="009D6872" w:rsidP="00F7009D">
            <w:pPr>
              <w:pStyle w:val="TabellSlutsumma"/>
            </w:pPr>
            <w:r w:rsidRPr="008255E8">
              <w:t>0,</w:t>
            </w:r>
            <w:r w:rsidRPr="00DC6B40">
              <w:t>6</w:t>
            </w:r>
          </w:p>
        </w:tc>
      </w:tr>
      <w:tr w:rsidR="00F7009D" w:rsidRPr="008255E8" w14:paraId="2E2634CC" w14:textId="77777777" w:rsidTr="00F7009D">
        <w:tc>
          <w:tcPr>
            <w:tcW w:w="2105" w:type="dxa"/>
            <w:tcBorders>
              <w:top w:val="single" w:sz="12" w:space="0" w:color="auto"/>
              <w:left w:val="nil"/>
              <w:bottom w:val="single" w:sz="18" w:space="0" w:color="auto"/>
              <w:right w:val="nil"/>
            </w:tcBorders>
            <w:vAlign w:val="bottom"/>
          </w:tcPr>
          <w:p w14:paraId="484F63A2" w14:textId="77777777" w:rsidR="00F7009D" w:rsidRPr="002C629B" w:rsidRDefault="009D6872" w:rsidP="00F7009D">
            <w:pPr>
              <w:pStyle w:val="TabellSummaText"/>
              <w:rPr>
                <w:b w:val="0"/>
                <w:bCs/>
              </w:rPr>
            </w:pPr>
            <w:r w:rsidRPr="002C629B">
              <w:t>Förändring finansiellt sparande offentlig sektor</w:t>
            </w:r>
          </w:p>
        </w:tc>
        <w:tc>
          <w:tcPr>
            <w:tcW w:w="460" w:type="dxa"/>
            <w:tcBorders>
              <w:top w:val="single" w:sz="12" w:space="0" w:color="auto"/>
              <w:left w:val="nil"/>
              <w:bottom w:val="single" w:sz="18" w:space="0" w:color="auto"/>
              <w:right w:val="nil"/>
            </w:tcBorders>
            <w:tcMar>
              <w:top w:w="0" w:type="dxa"/>
              <w:left w:w="28" w:type="dxa"/>
              <w:bottom w:w="0" w:type="dxa"/>
              <w:right w:w="85" w:type="dxa"/>
            </w:tcMar>
            <w:vAlign w:val="bottom"/>
          </w:tcPr>
          <w:p w14:paraId="28AE07BC" w14:textId="478C4A56" w:rsidR="00F7009D" w:rsidRPr="002C629B" w:rsidRDefault="009D6872" w:rsidP="00F7009D">
            <w:pPr>
              <w:pStyle w:val="TabellSlutsumma"/>
              <w:rPr>
                <w:b w:val="0"/>
              </w:rPr>
            </w:pPr>
            <w:r w:rsidRPr="002C629B">
              <w:t>-0,</w:t>
            </w:r>
            <w:r w:rsidRPr="00DC6B40">
              <w:t>4</w:t>
            </w:r>
          </w:p>
        </w:tc>
        <w:tc>
          <w:tcPr>
            <w:tcW w:w="460" w:type="dxa"/>
            <w:tcBorders>
              <w:top w:val="single" w:sz="12" w:space="0" w:color="auto"/>
              <w:left w:val="nil"/>
              <w:bottom w:val="single" w:sz="18" w:space="0" w:color="auto"/>
              <w:right w:val="nil"/>
            </w:tcBorders>
            <w:tcMar>
              <w:top w:w="0" w:type="dxa"/>
              <w:left w:w="28" w:type="dxa"/>
              <w:bottom w:w="0" w:type="dxa"/>
              <w:right w:w="85" w:type="dxa"/>
            </w:tcMar>
            <w:vAlign w:val="bottom"/>
          </w:tcPr>
          <w:p w14:paraId="376B6E85" w14:textId="3D0E857B" w:rsidR="00F7009D" w:rsidRPr="002C629B" w:rsidRDefault="009D6872" w:rsidP="00F7009D">
            <w:pPr>
              <w:pStyle w:val="TabellSlutsumma"/>
              <w:rPr>
                <w:b w:val="0"/>
              </w:rPr>
            </w:pPr>
            <w:r w:rsidRPr="00970BF5">
              <w:t>0,0</w:t>
            </w:r>
          </w:p>
        </w:tc>
        <w:tc>
          <w:tcPr>
            <w:tcW w:w="460" w:type="dxa"/>
            <w:tcBorders>
              <w:top w:val="single" w:sz="12" w:space="0" w:color="auto"/>
              <w:left w:val="nil"/>
              <w:bottom w:val="single" w:sz="18" w:space="0" w:color="auto"/>
              <w:right w:val="nil"/>
            </w:tcBorders>
            <w:tcMar>
              <w:top w:w="0" w:type="dxa"/>
              <w:left w:w="28" w:type="dxa"/>
              <w:bottom w:w="0" w:type="dxa"/>
              <w:right w:w="85" w:type="dxa"/>
            </w:tcMar>
            <w:vAlign w:val="bottom"/>
          </w:tcPr>
          <w:p w14:paraId="2F7BB923" w14:textId="77C224B0" w:rsidR="00F7009D" w:rsidRPr="00DC6B40" w:rsidRDefault="009D6872" w:rsidP="00F7009D">
            <w:pPr>
              <w:pStyle w:val="TabellSlutsumma"/>
            </w:pPr>
            <w:r w:rsidRPr="008255E8">
              <w:t>-</w:t>
            </w:r>
            <w:r w:rsidRPr="00DC6B40">
              <w:t>0,1</w:t>
            </w:r>
          </w:p>
        </w:tc>
        <w:tc>
          <w:tcPr>
            <w:tcW w:w="460" w:type="dxa"/>
            <w:tcBorders>
              <w:top w:val="single" w:sz="12" w:space="0" w:color="auto"/>
              <w:left w:val="nil"/>
              <w:bottom w:val="single" w:sz="18" w:space="0" w:color="auto"/>
              <w:right w:val="nil"/>
            </w:tcBorders>
            <w:tcMar>
              <w:top w:w="0" w:type="dxa"/>
              <w:left w:w="28" w:type="dxa"/>
              <w:bottom w:w="0" w:type="dxa"/>
              <w:right w:w="85" w:type="dxa"/>
            </w:tcMar>
            <w:vAlign w:val="bottom"/>
          </w:tcPr>
          <w:p w14:paraId="387A3EDE" w14:textId="11E929A0" w:rsidR="00F7009D" w:rsidRPr="00DC6B40" w:rsidRDefault="009D6872" w:rsidP="00F7009D">
            <w:pPr>
              <w:pStyle w:val="TabellSlutsumma"/>
            </w:pPr>
            <w:r w:rsidRPr="008255E8">
              <w:t>-</w:t>
            </w:r>
            <w:r w:rsidRPr="00DC6B40">
              <w:t>0,1</w:t>
            </w:r>
          </w:p>
        </w:tc>
        <w:tc>
          <w:tcPr>
            <w:tcW w:w="461" w:type="dxa"/>
            <w:tcBorders>
              <w:top w:val="single" w:sz="12" w:space="0" w:color="auto"/>
              <w:left w:val="nil"/>
              <w:bottom w:val="single" w:sz="18" w:space="0" w:color="auto"/>
              <w:right w:val="nil"/>
            </w:tcBorders>
            <w:tcMar>
              <w:top w:w="0" w:type="dxa"/>
              <w:left w:w="28" w:type="dxa"/>
              <w:bottom w:w="0" w:type="dxa"/>
              <w:right w:w="85" w:type="dxa"/>
            </w:tcMar>
            <w:vAlign w:val="bottom"/>
          </w:tcPr>
          <w:p w14:paraId="44CAAB9B" w14:textId="6C75D0BB" w:rsidR="00F7009D" w:rsidRPr="00DC6B40" w:rsidRDefault="009D6872" w:rsidP="00F7009D">
            <w:pPr>
              <w:pStyle w:val="TabellSlutsumma"/>
            </w:pPr>
            <w:r w:rsidRPr="008255E8">
              <w:t>-</w:t>
            </w:r>
            <w:r w:rsidRPr="00DC6B40">
              <w:t>0,1</w:t>
            </w:r>
          </w:p>
        </w:tc>
      </w:tr>
    </w:tbl>
    <w:p w14:paraId="0AC447A3" w14:textId="04B7A8A2" w:rsidR="00F7009D" w:rsidRPr="002C629B" w:rsidRDefault="009D6872" w:rsidP="00F7009D">
      <w:pPr>
        <w:pStyle w:val="TabellFotnot"/>
        <w:spacing w:before="20"/>
        <w:jc w:val="both"/>
      </w:pPr>
      <w:r w:rsidRPr="002C629B">
        <w:rPr>
          <w:vertAlign w:val="superscript"/>
        </w:rPr>
        <w:t>1</w:t>
      </w:r>
      <w:r w:rsidRPr="002C629B">
        <w:t xml:space="preserve"> Föreslagna anslagsförändringar </w:t>
      </w:r>
      <w:r>
        <w:t>2014</w:t>
      </w:r>
      <w:r w:rsidRPr="002C629B">
        <w:t xml:space="preserve"> beskrivs närmare i propositionen Vårändringsbudget för </w:t>
      </w:r>
      <w:r>
        <w:t>2014</w:t>
      </w:r>
      <w:r w:rsidRPr="002C629B">
        <w:t xml:space="preserve"> (prop. </w:t>
      </w:r>
      <w:r w:rsidRPr="00970BF5">
        <w:t>201</w:t>
      </w:r>
      <w:r>
        <w:t>3</w:t>
      </w:r>
      <w:r w:rsidRPr="00970BF5">
        <w:t>/1</w:t>
      </w:r>
      <w:r>
        <w:t>4</w:t>
      </w:r>
      <w:r w:rsidRPr="002C629B">
        <w:t>:99). Medel som föreslås tillföras anslag utan att någon ny reform föreslås ingår inte</w:t>
      </w:r>
      <w:r>
        <w:t xml:space="preserve"> (främst transfereringsanslag)</w:t>
      </w:r>
      <w:r w:rsidRPr="002C629B">
        <w:t xml:space="preserve">. Inklusive medel till dessa anslag uppgår förslagen i propositionen Vårändringsbudget för </w:t>
      </w:r>
      <w:r>
        <w:t>2014</w:t>
      </w:r>
      <w:r w:rsidRPr="002C629B">
        <w:t xml:space="preserve"> till </w:t>
      </w:r>
      <w:r>
        <w:t>2,2</w:t>
      </w:r>
      <w:r w:rsidRPr="002C629B">
        <w:rPr>
          <w:rFonts w:ascii="Times New Roman" w:hAnsi="Times New Roman"/>
        </w:rPr>
        <w:t> </w:t>
      </w:r>
      <w:r w:rsidRPr="002C629B">
        <w:t>miljarder</w:t>
      </w:r>
      <w:r w:rsidRPr="002C629B">
        <w:rPr>
          <w:rFonts w:ascii="Times New Roman" w:hAnsi="Times New Roman"/>
        </w:rPr>
        <w:t> </w:t>
      </w:r>
      <w:r w:rsidRPr="002C629B">
        <w:t xml:space="preserve">kronor (se vidare tabell </w:t>
      </w:r>
      <w:r>
        <w:t>9</w:t>
      </w:r>
      <w:r w:rsidRPr="002C629B">
        <w:t xml:space="preserve">.7). </w:t>
      </w:r>
    </w:p>
    <w:p w14:paraId="26FCDD4E" w14:textId="77777777" w:rsidR="00F7009D" w:rsidRPr="002C629B" w:rsidRDefault="009D6872" w:rsidP="00F7009D">
      <w:pPr>
        <w:pStyle w:val="TabellFotnot"/>
        <w:jc w:val="both"/>
      </w:pPr>
      <w:r w:rsidRPr="002C629B">
        <w:t>Källa: Egna beräkningar.</w:t>
      </w:r>
    </w:p>
    <w:p w14:paraId="6B932442" w14:textId="288A90BF" w:rsidR="00F7009D" w:rsidRDefault="00F7009D" w:rsidP="00F7009D">
      <w:pPr>
        <w:pStyle w:val="Brdtextmedindrag"/>
      </w:pPr>
    </w:p>
    <w:p w14:paraId="06303397" w14:textId="152C4085" w:rsidR="00F7009D" w:rsidRDefault="009D6872" w:rsidP="00F7009D">
      <w:pPr>
        <w:pStyle w:val="Brdtext"/>
      </w:pPr>
      <w:r w:rsidRPr="00F82645">
        <w:lastRenderedPageBreak/>
        <w:t xml:space="preserve">När det gäller 2016 och framåt </w:t>
      </w:r>
      <w:r>
        <w:t xml:space="preserve">beslutade riksdagen den 26 mars 2014 i enlighet med förslagen i regeringens proposition </w:t>
      </w:r>
      <w:r w:rsidRPr="00A056AF">
        <w:t>Förändrad trängselskatt och infrastruktursatsningar i Stockholm (prop. 2013/14:76, bet.</w:t>
      </w:r>
      <w:r>
        <w:t> 2013/14:SkU24, rskr.2013/14:186</w:t>
      </w:r>
      <w:r w:rsidRPr="00A056AF">
        <w:t>)</w:t>
      </w:r>
      <w:r>
        <w:t xml:space="preserve">. Medel </w:t>
      </w:r>
      <w:r w:rsidRPr="00A056AF">
        <w:t xml:space="preserve">motsvarande </w:t>
      </w:r>
      <w:r>
        <w:t>ökade intäkter</w:t>
      </w:r>
      <w:r w:rsidRPr="00A056AF">
        <w:t xml:space="preserve"> från trängselskatten</w:t>
      </w:r>
      <w:r>
        <w:t xml:space="preserve"> i Stockholm</w:t>
      </w:r>
      <w:r w:rsidRPr="00A056AF">
        <w:t>, efter avdrag för system- och administrationskostnader</w:t>
      </w:r>
      <w:r>
        <w:t xml:space="preserve">, ska delfinansiera </w:t>
      </w:r>
      <w:r w:rsidRPr="00A056AF">
        <w:t>en utbyggnad av tunnelbanan i Stockholms län</w:t>
      </w:r>
      <w:r>
        <w:t>.</w:t>
      </w:r>
    </w:p>
    <w:p w14:paraId="3903E773" w14:textId="43810750" w:rsidR="00F7009D" w:rsidRPr="00F82645" w:rsidRDefault="009D6872" w:rsidP="00F7009D">
      <w:pPr>
        <w:pStyle w:val="Brdtextmedindrag"/>
      </w:pPr>
      <w:r w:rsidRPr="000F4193">
        <w:t>En mer detaljerad genomgång av de förslag och aviseringar som påverkar budgetens utgiftssida finns i avsnitt 9.2. Tabell 9.7 visar beräknade budgeteffekter av förslagen och aviseringarna per utgiftsområde och större anslagsförändri</w:t>
      </w:r>
      <w:r>
        <w:t>ngar under varje utgiftsområde.</w:t>
      </w:r>
    </w:p>
    <w:p w14:paraId="3323553D" w14:textId="20553BFE" w:rsidR="00F7009D" w:rsidRDefault="009D6872" w:rsidP="00F7009D">
      <w:pPr>
        <w:pStyle w:val="Rubrik3utannumrering"/>
      </w:pPr>
      <w:r w:rsidRPr="0004402C">
        <w:t>Effekter av åtgärder i förhållande till föregående år</w:t>
      </w:r>
    </w:p>
    <w:p w14:paraId="410ABC96" w14:textId="110143FE" w:rsidR="00F7009D" w:rsidRPr="0007603A" w:rsidRDefault="009D6872" w:rsidP="00F7009D">
      <w:pPr>
        <w:pStyle w:val="Brdtext"/>
      </w:pPr>
      <w:r w:rsidRPr="0007603A">
        <w:t xml:space="preserve">Vid bedömningen av finanspolitikens </w:t>
      </w:r>
      <w:r>
        <w:t>inriktning är det viktigt att</w:t>
      </w:r>
      <w:r w:rsidRPr="0007603A">
        <w:t xml:space="preserve"> hänsyn</w:t>
      </w:r>
      <w:r>
        <w:t xml:space="preserve"> tas</w:t>
      </w:r>
      <w:r w:rsidRPr="0007603A">
        <w:t xml:space="preserve"> till den samlade effekten av regeringens åtgärder, </w:t>
      </w:r>
      <w:r>
        <w:t xml:space="preserve">dvs. i vilken utsträckning både </w:t>
      </w:r>
      <w:r w:rsidRPr="0007603A">
        <w:t>beslutade och föreslagna åtgärder sammantaget påverkar förändringen över tiden</w:t>
      </w:r>
      <w:r>
        <w:t xml:space="preserve"> av de offentliga finanserna</w:t>
      </w:r>
      <w:r w:rsidRPr="0007603A">
        <w:t>.</w:t>
      </w:r>
      <w:r>
        <w:t xml:space="preserve"> </w:t>
      </w:r>
      <w:r w:rsidRPr="00717673">
        <w:t xml:space="preserve">Regeringens bedömning </w:t>
      </w:r>
      <w:r>
        <w:t xml:space="preserve">av finanspolitikens inriktning </w:t>
      </w:r>
      <w:r w:rsidRPr="00717673">
        <w:t>sammanfattas i</w:t>
      </w:r>
      <w:r w:rsidRPr="0007603A">
        <w:t xml:space="preserve"> </w:t>
      </w:r>
      <w:r>
        <w:fldChar w:fldCharType="begin"/>
      </w:r>
      <w:r>
        <w:instrText xml:space="preserve"> REF  _Ref383676792 \* Lower \h </w:instrText>
      </w:r>
      <w:r>
        <w:fldChar w:fldCharType="separate"/>
      </w:r>
      <w:r w:rsidR="004642B5">
        <w:t xml:space="preserve">tabell </w:t>
      </w:r>
      <w:r w:rsidR="004642B5" w:rsidRPr="004642B5">
        <w:rPr>
          <w:bCs/>
          <w:noProof/>
        </w:rPr>
        <w:t>7</w:t>
      </w:r>
      <w:r w:rsidR="004642B5">
        <w:t>.</w:t>
      </w:r>
      <w:r w:rsidR="004642B5">
        <w:rPr>
          <w:noProof/>
        </w:rPr>
        <w:t>4</w:t>
      </w:r>
      <w:r>
        <w:fldChar w:fldCharType="end"/>
      </w:r>
      <w:r w:rsidRPr="0007603A">
        <w:t xml:space="preserve">. </w:t>
      </w:r>
    </w:p>
    <w:p w14:paraId="633A977E" w14:textId="3F9E3480" w:rsidR="00F7009D" w:rsidRDefault="009D6872" w:rsidP="00F7009D">
      <w:pPr>
        <w:pStyle w:val="Brdtextmedindrag"/>
      </w:pPr>
      <w:r w:rsidRPr="003F021D">
        <w:t xml:space="preserve">Underlaget till </w:t>
      </w:r>
      <w:r>
        <w:t xml:space="preserve">bedömningen av </w:t>
      </w:r>
      <w:r w:rsidRPr="003F021D">
        <w:t xml:space="preserve">den </w:t>
      </w:r>
      <w:r>
        <w:t>aktiva</w:t>
      </w:r>
      <w:r w:rsidRPr="003F021D">
        <w:t xml:space="preserve"> finanspolitiken i </w:t>
      </w:r>
      <w:r>
        <w:fldChar w:fldCharType="begin"/>
      </w:r>
      <w:r>
        <w:instrText xml:space="preserve"> REF  _Ref383676792 \* Lower \h </w:instrText>
      </w:r>
      <w:r>
        <w:fldChar w:fldCharType="separate"/>
      </w:r>
      <w:r w:rsidR="004642B5">
        <w:t xml:space="preserve">tabell </w:t>
      </w:r>
      <w:r w:rsidR="004642B5" w:rsidRPr="004642B5">
        <w:rPr>
          <w:bCs/>
          <w:noProof/>
        </w:rPr>
        <w:t>7</w:t>
      </w:r>
      <w:r w:rsidR="004642B5">
        <w:t>.</w:t>
      </w:r>
      <w:r w:rsidR="004642B5">
        <w:rPr>
          <w:noProof/>
        </w:rPr>
        <w:t>4</w:t>
      </w:r>
      <w:r>
        <w:fldChar w:fldCharType="end"/>
      </w:r>
      <w:r w:rsidRPr="003F021D">
        <w:t xml:space="preserve"> redovisas i </w:t>
      </w:r>
      <w:r w:rsidRPr="003F021D">
        <w:fldChar w:fldCharType="begin"/>
      </w:r>
      <w:r w:rsidRPr="003F021D">
        <w:instrText xml:space="preserve"> REF  _Ref383073336 \* Lower \h </w:instrText>
      </w:r>
      <w:r>
        <w:instrText xml:space="preserve"> \* MERGEFORMAT </w:instrText>
      </w:r>
      <w:r w:rsidRPr="003F021D">
        <w:fldChar w:fldCharType="separate"/>
      </w:r>
      <w:r w:rsidR="004642B5" w:rsidRPr="004C4E65">
        <w:t xml:space="preserve">tabell </w:t>
      </w:r>
      <w:r w:rsidR="004642B5" w:rsidRPr="004642B5">
        <w:rPr>
          <w:bCs/>
          <w:noProof/>
        </w:rPr>
        <w:t>7</w:t>
      </w:r>
      <w:r w:rsidR="004642B5" w:rsidRPr="004C4E65">
        <w:t>.</w:t>
      </w:r>
      <w:r w:rsidR="004642B5">
        <w:rPr>
          <w:noProof/>
        </w:rPr>
        <w:t>2</w:t>
      </w:r>
      <w:r w:rsidRPr="003F021D">
        <w:fldChar w:fldCharType="end"/>
      </w:r>
      <w:r w:rsidRPr="003F021D">
        <w:t xml:space="preserve">. </w:t>
      </w:r>
      <w:r w:rsidRPr="003F021D">
        <w:fldChar w:fldCharType="begin"/>
      </w:r>
      <w:r w:rsidRPr="003F021D">
        <w:instrText xml:space="preserve"> REF _Ref383073336 \h </w:instrText>
      </w:r>
      <w:r>
        <w:instrText xml:space="preserve"> \* MERGEFORMAT </w:instrText>
      </w:r>
      <w:r w:rsidRPr="003F021D">
        <w:fldChar w:fldCharType="separate"/>
      </w:r>
      <w:r w:rsidR="004642B5" w:rsidRPr="004C4E65">
        <w:t xml:space="preserve">Tabell </w:t>
      </w:r>
      <w:r w:rsidR="004642B5" w:rsidRPr="004642B5">
        <w:rPr>
          <w:bCs/>
          <w:noProof/>
        </w:rPr>
        <w:t>7</w:t>
      </w:r>
      <w:r w:rsidR="004642B5" w:rsidRPr="004C4E65">
        <w:t>.</w:t>
      </w:r>
      <w:r w:rsidR="004642B5">
        <w:rPr>
          <w:noProof/>
        </w:rPr>
        <w:t>2</w:t>
      </w:r>
      <w:r w:rsidRPr="003F021D">
        <w:fldChar w:fldCharType="end"/>
      </w:r>
      <w:r w:rsidRPr="0007603A">
        <w:t xml:space="preserve"> visar de samlade budgeteffekterna av tidigare beslutade och aviserade samt nu föreslagna och aviserade reformer, inklusive finansieringen av dessa, i förhållande till föregående år. På detta sätt redovisas på en övergripande nivå regeringens prioriteringar. </w:t>
      </w:r>
      <w:r>
        <w:t>Sammantaget bedöms den offentliga sektorns finansiella sparande försvagas 2013 och 2014 med ca 40 miljarder kronor, varav ca 21 miljarder kronor avser försvagningen 2014. Åren därefter är den hittills aviserade aktiva finanspolitiken något åtstramande för 2015 men något expansiv för 2016–2018.</w:t>
      </w:r>
    </w:p>
    <w:p w14:paraId="3F121B1E" w14:textId="02116D43" w:rsidR="00F7009D" w:rsidRPr="00836E24" w:rsidRDefault="009D6872" w:rsidP="00F7009D">
      <w:pPr>
        <w:pStyle w:val="Brdtextmedindrag"/>
      </w:pPr>
      <w:r w:rsidRPr="00007FE2">
        <w:t xml:space="preserve">Utgifterna i statens budget 2013 ökade med 12,9 miljarder kronor till följd av beslut om reformer, främst till följd av de åtgärder som föreslogs i budgetpropositionen för 2013. Effekten motverkades dock vid justering till NR:s redovisningsprinciper. Det förklaras i första hand av två poster. Lånefinansierade infrastrukturinvesteringar ingår inte i de takbegränsade utgifterna och ska inkluderas för </w:t>
      </w:r>
      <w:r w:rsidRPr="00007FE2">
        <w:lastRenderedPageBreak/>
        <w:t>överenstämmelse med NR. Eftersom de minskade i omfattning mellan 2012 och 2013 bidrar de lånefinansierade infra</w:t>
      </w:r>
      <w:r w:rsidRPr="00007FE2">
        <w:softHyphen/>
        <w:t>struktur</w:t>
      </w:r>
      <w:r w:rsidRPr="00007FE2">
        <w:softHyphen/>
      </w:r>
      <w:r w:rsidRPr="00007FE2">
        <w:softHyphen/>
        <w:t xml:space="preserve">investeringarna till att effekten av </w:t>
      </w:r>
      <w:r>
        <w:t xml:space="preserve">regeringens politik </w:t>
      </w:r>
      <w:r w:rsidRPr="00007FE2">
        <w:t xml:space="preserve">på de offentliga finanserna minskar mellan åren. Vidare redovisas kapitaltillskott i de takbegränsade utgifterna men inte i NR. Dessa ska därmed exkluderas för att erhålla budgeteffekten för det finansiella sparandet enligt NR. Sammantaget </w:t>
      </w:r>
      <w:r>
        <w:t>beräknas</w:t>
      </w:r>
      <w:r w:rsidRPr="00007FE2">
        <w:t xml:space="preserve"> regeringens politik, enligt redovisningen i NR, </w:t>
      </w:r>
      <w:r>
        <w:t>ha medfört</w:t>
      </w:r>
      <w:r w:rsidRPr="00007FE2">
        <w:t xml:space="preserve"> att den offentliga sektorns utgifter har ökat med 8,1</w:t>
      </w:r>
      <w:r>
        <w:t> </w:t>
      </w:r>
      <w:r w:rsidRPr="00007FE2">
        <w:t>miljarder</w:t>
      </w:r>
      <w:r>
        <w:t xml:space="preserve"> kronor 2013.</w:t>
      </w:r>
    </w:p>
    <w:p w14:paraId="57F1D584" w14:textId="77777777" w:rsidR="00F7009D" w:rsidRPr="004C4E65" w:rsidRDefault="00F7009D" w:rsidP="00F7009D">
      <w:pPr>
        <w:pStyle w:val="Brdtextmedindrag"/>
      </w:pPr>
    </w:p>
    <w:p w14:paraId="74111A71" w14:textId="00EEDDFD" w:rsidR="00F7009D" w:rsidRPr="004C4E65" w:rsidRDefault="009D6872" w:rsidP="00F7009D">
      <w:pPr>
        <w:pStyle w:val="TabellRubrik"/>
      </w:pPr>
      <w:bookmarkStart w:id="387" w:name="_Ref383073336"/>
      <w:bookmarkStart w:id="388" w:name="_Toc384401674"/>
      <w:r w:rsidRPr="004C4E65">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rsidRPr="004C4E65">
        <w:t>.</w:t>
      </w:r>
      <w:r w:rsidR="0009067D">
        <w:fldChar w:fldCharType="begin"/>
      </w:r>
      <w:r w:rsidR="0009067D">
        <w:instrText xml:space="preserve"> SEQ Tabell \* Arabic \s 1  \* MERGEF</w:instrText>
      </w:r>
      <w:r w:rsidR="0009067D">
        <w:instrText xml:space="preserve">ORMAT </w:instrText>
      </w:r>
      <w:r w:rsidR="0009067D">
        <w:fldChar w:fldCharType="separate"/>
      </w:r>
      <w:r w:rsidR="004642B5">
        <w:rPr>
          <w:noProof/>
        </w:rPr>
        <w:t>2</w:t>
      </w:r>
      <w:r w:rsidR="0009067D">
        <w:rPr>
          <w:noProof/>
        </w:rPr>
        <w:fldChar w:fldCharType="end"/>
      </w:r>
      <w:bookmarkEnd w:id="387"/>
      <w:r w:rsidRPr="004C4E65">
        <w:t xml:space="preserve"> Utgifts- och inkomstförändringar 2013–2018 i förhållande till föregående år av tidigare beslutade och avi</w:t>
      </w:r>
      <w:r w:rsidRPr="004C4E65">
        <w:softHyphen/>
        <w:t>serade samt nu föreslagna och aviserade åtgärder och finan</w:t>
      </w:r>
      <w:r w:rsidRPr="004C4E65">
        <w:softHyphen/>
        <w:t>sieringar, effekt på offentliga sektorns finansiella sparande</w:t>
      </w:r>
      <w:bookmarkEnd w:id="388"/>
    </w:p>
    <w:p w14:paraId="4F3047B4" w14:textId="21F83D57" w:rsidR="00F7009D" w:rsidRPr="004C4E65" w:rsidRDefault="009D6872" w:rsidP="00F7009D">
      <w:pPr>
        <w:pStyle w:val="TabellUnderrubrik"/>
      </w:pPr>
      <w:r w:rsidRPr="004C4E65">
        <w:t>Miljarder kronor. Budgeteffekt i förhållande till föregående år.</w:t>
      </w:r>
    </w:p>
    <w:tbl>
      <w:tblPr>
        <w:tblW w:w="4366" w:type="dxa"/>
        <w:tblInd w:w="85" w:type="dxa"/>
        <w:tblLayout w:type="fixed"/>
        <w:tblCellMar>
          <w:right w:w="0" w:type="dxa"/>
        </w:tblCellMar>
        <w:tblLook w:val="0000" w:firstRow="0" w:lastRow="0" w:firstColumn="0" w:lastColumn="0" w:noHBand="0" w:noVBand="0"/>
      </w:tblPr>
      <w:tblGrid>
        <w:gridCol w:w="1864"/>
        <w:gridCol w:w="417"/>
        <w:gridCol w:w="417"/>
        <w:gridCol w:w="417"/>
        <w:gridCol w:w="417"/>
        <w:gridCol w:w="417"/>
        <w:gridCol w:w="417"/>
      </w:tblGrid>
      <w:tr w:rsidR="00F7009D" w:rsidRPr="004C4E65" w14:paraId="5C5930F2" w14:textId="77777777" w:rsidTr="00F7009D">
        <w:tc>
          <w:tcPr>
            <w:tcW w:w="1864" w:type="dxa"/>
            <w:tcBorders>
              <w:top w:val="nil"/>
              <w:left w:val="nil"/>
              <w:bottom w:val="single" w:sz="6" w:space="0" w:color="auto"/>
              <w:right w:val="nil"/>
            </w:tcBorders>
            <w:vAlign w:val="bottom"/>
          </w:tcPr>
          <w:p w14:paraId="177CB8AA" w14:textId="77777777" w:rsidR="00F7009D" w:rsidRPr="004C4E65" w:rsidRDefault="00F7009D" w:rsidP="00F7009D">
            <w:pPr>
              <w:pStyle w:val="TabellHuvud"/>
              <w:keepNext/>
              <w:jc w:val="left"/>
            </w:pPr>
          </w:p>
        </w:tc>
        <w:tc>
          <w:tcPr>
            <w:tcW w:w="417" w:type="dxa"/>
            <w:tcBorders>
              <w:top w:val="nil"/>
              <w:left w:val="nil"/>
              <w:bottom w:val="single" w:sz="6" w:space="0" w:color="auto"/>
              <w:right w:val="nil"/>
            </w:tcBorders>
            <w:tcMar>
              <w:top w:w="0" w:type="dxa"/>
              <w:left w:w="28" w:type="dxa"/>
              <w:bottom w:w="0" w:type="dxa"/>
              <w:right w:w="28" w:type="dxa"/>
            </w:tcMar>
          </w:tcPr>
          <w:p w14:paraId="26C51798" w14:textId="2F62F774" w:rsidR="00F7009D" w:rsidRPr="004C4E65" w:rsidRDefault="009D6872" w:rsidP="00F7009D">
            <w:pPr>
              <w:pStyle w:val="TabellHuvud"/>
              <w:keepNext/>
            </w:pPr>
            <w:r w:rsidRPr="004C4E65">
              <w:t>2013</w:t>
            </w:r>
          </w:p>
        </w:tc>
        <w:tc>
          <w:tcPr>
            <w:tcW w:w="417" w:type="dxa"/>
            <w:tcBorders>
              <w:top w:val="nil"/>
              <w:left w:val="nil"/>
              <w:bottom w:val="single" w:sz="6" w:space="0" w:color="auto"/>
              <w:right w:val="nil"/>
            </w:tcBorders>
            <w:tcMar>
              <w:top w:w="0" w:type="dxa"/>
              <w:left w:w="28" w:type="dxa"/>
              <w:bottom w:w="0" w:type="dxa"/>
              <w:right w:w="28" w:type="dxa"/>
            </w:tcMar>
          </w:tcPr>
          <w:p w14:paraId="7226E0C8" w14:textId="302E6DE0" w:rsidR="00F7009D" w:rsidRPr="004C4E65" w:rsidRDefault="009D6872" w:rsidP="00F7009D">
            <w:pPr>
              <w:pStyle w:val="TabellHuvud"/>
              <w:keepNext/>
            </w:pPr>
            <w:r w:rsidRPr="004C4E65">
              <w:t>2014</w:t>
            </w:r>
          </w:p>
        </w:tc>
        <w:tc>
          <w:tcPr>
            <w:tcW w:w="417" w:type="dxa"/>
            <w:tcBorders>
              <w:top w:val="nil"/>
              <w:left w:val="nil"/>
              <w:bottom w:val="single" w:sz="6" w:space="0" w:color="auto"/>
              <w:right w:val="nil"/>
            </w:tcBorders>
            <w:tcMar>
              <w:top w:w="0" w:type="dxa"/>
              <w:left w:w="28" w:type="dxa"/>
              <w:bottom w:w="0" w:type="dxa"/>
              <w:right w:w="28" w:type="dxa"/>
            </w:tcMar>
          </w:tcPr>
          <w:p w14:paraId="588A4C32" w14:textId="53F6001C" w:rsidR="00F7009D" w:rsidRPr="004C4E65" w:rsidRDefault="009D6872" w:rsidP="00F7009D">
            <w:pPr>
              <w:pStyle w:val="TabellHuvud"/>
              <w:keepNext/>
            </w:pPr>
            <w:r w:rsidRPr="004C4E65">
              <w:t>2015</w:t>
            </w:r>
          </w:p>
        </w:tc>
        <w:tc>
          <w:tcPr>
            <w:tcW w:w="417" w:type="dxa"/>
            <w:tcBorders>
              <w:top w:val="nil"/>
              <w:left w:val="nil"/>
              <w:bottom w:val="single" w:sz="6" w:space="0" w:color="auto"/>
              <w:right w:val="nil"/>
            </w:tcBorders>
            <w:tcMar>
              <w:top w:w="0" w:type="dxa"/>
              <w:left w:w="28" w:type="dxa"/>
              <w:bottom w:w="0" w:type="dxa"/>
              <w:right w:w="28" w:type="dxa"/>
            </w:tcMar>
          </w:tcPr>
          <w:p w14:paraId="4C99F773" w14:textId="06EC56A2" w:rsidR="00F7009D" w:rsidRPr="004C4E65" w:rsidRDefault="009D6872" w:rsidP="00F7009D">
            <w:pPr>
              <w:pStyle w:val="TabellHuvud"/>
              <w:keepNext/>
            </w:pPr>
            <w:r w:rsidRPr="004C4E65">
              <w:t>2016</w:t>
            </w:r>
          </w:p>
        </w:tc>
        <w:tc>
          <w:tcPr>
            <w:tcW w:w="417" w:type="dxa"/>
            <w:tcBorders>
              <w:top w:val="nil"/>
              <w:left w:val="nil"/>
              <w:bottom w:val="single" w:sz="6" w:space="0" w:color="auto"/>
              <w:right w:val="nil"/>
            </w:tcBorders>
            <w:tcMar>
              <w:top w:w="0" w:type="dxa"/>
              <w:left w:w="28" w:type="dxa"/>
              <w:bottom w:w="0" w:type="dxa"/>
              <w:right w:w="28" w:type="dxa"/>
            </w:tcMar>
          </w:tcPr>
          <w:p w14:paraId="49B6D616" w14:textId="24B87103" w:rsidR="00F7009D" w:rsidRPr="004C4E65" w:rsidRDefault="009D6872" w:rsidP="00F7009D">
            <w:pPr>
              <w:pStyle w:val="TabellHuvud"/>
              <w:keepNext/>
            </w:pPr>
            <w:r w:rsidRPr="004C4E65">
              <w:t>2017</w:t>
            </w:r>
          </w:p>
        </w:tc>
        <w:tc>
          <w:tcPr>
            <w:tcW w:w="417" w:type="dxa"/>
            <w:tcBorders>
              <w:top w:val="nil"/>
              <w:left w:val="nil"/>
              <w:bottom w:val="single" w:sz="6" w:space="0" w:color="auto"/>
              <w:right w:val="nil"/>
            </w:tcBorders>
            <w:tcMar>
              <w:top w:w="0" w:type="dxa"/>
              <w:left w:w="28" w:type="dxa"/>
              <w:bottom w:w="0" w:type="dxa"/>
              <w:right w:w="28" w:type="dxa"/>
            </w:tcMar>
          </w:tcPr>
          <w:p w14:paraId="063FE5A2" w14:textId="60D266A6" w:rsidR="00F7009D" w:rsidRPr="004C4E65" w:rsidRDefault="009D6872" w:rsidP="00F7009D">
            <w:pPr>
              <w:pStyle w:val="TabellHuvud"/>
              <w:keepNext/>
            </w:pPr>
            <w:r w:rsidRPr="004C4E65">
              <w:t>2018</w:t>
            </w:r>
          </w:p>
        </w:tc>
      </w:tr>
      <w:tr w:rsidR="00F7009D" w:rsidRPr="004C4E65" w14:paraId="28065EAA" w14:textId="77777777" w:rsidTr="00F7009D">
        <w:trPr>
          <w:trHeight w:val="391"/>
        </w:trPr>
        <w:tc>
          <w:tcPr>
            <w:tcW w:w="1864" w:type="dxa"/>
            <w:tcBorders>
              <w:top w:val="single" w:sz="6" w:space="0" w:color="auto"/>
              <w:left w:val="nil"/>
              <w:bottom w:val="nil"/>
              <w:right w:val="nil"/>
            </w:tcBorders>
            <w:vAlign w:val="bottom"/>
          </w:tcPr>
          <w:p w14:paraId="64B79D7C" w14:textId="77777777" w:rsidR="00F7009D" w:rsidRPr="004C4E65" w:rsidRDefault="009D6872" w:rsidP="00F7009D">
            <w:pPr>
              <w:pStyle w:val="TabellRader"/>
              <w:keepNext/>
              <w:jc w:val="left"/>
              <w:rPr>
                <w:i/>
              </w:rPr>
            </w:pPr>
            <w:r w:rsidRPr="004C4E65">
              <w:rPr>
                <w:i/>
              </w:rPr>
              <w:t>Utgiftsförändringar</w:t>
            </w:r>
            <w:r w:rsidRPr="004C4E65">
              <w:rPr>
                <w:i/>
                <w:vertAlign w:val="superscript"/>
              </w:rPr>
              <w:t>1</w:t>
            </w:r>
          </w:p>
        </w:tc>
        <w:tc>
          <w:tcPr>
            <w:tcW w:w="417" w:type="dxa"/>
            <w:tcBorders>
              <w:top w:val="single" w:sz="6" w:space="0" w:color="auto"/>
              <w:left w:val="nil"/>
              <w:bottom w:val="nil"/>
              <w:right w:val="nil"/>
            </w:tcBorders>
            <w:tcMar>
              <w:top w:w="0" w:type="dxa"/>
              <w:left w:w="0" w:type="dxa"/>
              <w:bottom w:w="0" w:type="dxa"/>
              <w:right w:w="0" w:type="dxa"/>
            </w:tcMar>
            <w:vAlign w:val="bottom"/>
          </w:tcPr>
          <w:p w14:paraId="73219BA0" w14:textId="77777777" w:rsidR="00F7009D" w:rsidRPr="004C4E65" w:rsidRDefault="00F7009D" w:rsidP="00F7009D">
            <w:pPr>
              <w:pStyle w:val="TabellRader"/>
              <w:keepNext/>
              <w:rPr>
                <w:bCs/>
                <w:i/>
              </w:rPr>
            </w:pPr>
          </w:p>
        </w:tc>
        <w:tc>
          <w:tcPr>
            <w:tcW w:w="417" w:type="dxa"/>
            <w:tcBorders>
              <w:top w:val="single" w:sz="6" w:space="0" w:color="auto"/>
              <w:left w:val="nil"/>
              <w:bottom w:val="nil"/>
              <w:right w:val="nil"/>
            </w:tcBorders>
            <w:tcMar>
              <w:top w:w="0" w:type="dxa"/>
              <w:left w:w="28" w:type="dxa"/>
              <w:bottom w:w="0" w:type="dxa"/>
              <w:right w:w="85" w:type="dxa"/>
            </w:tcMar>
            <w:vAlign w:val="bottom"/>
          </w:tcPr>
          <w:p w14:paraId="6B5C3372" w14:textId="77777777" w:rsidR="00F7009D" w:rsidRPr="004C4E65" w:rsidRDefault="00F7009D" w:rsidP="00F7009D">
            <w:pPr>
              <w:pStyle w:val="TabellRader"/>
              <w:keepNext/>
              <w:rPr>
                <w:bCs/>
                <w:i/>
              </w:rPr>
            </w:pPr>
          </w:p>
        </w:tc>
        <w:tc>
          <w:tcPr>
            <w:tcW w:w="417" w:type="dxa"/>
            <w:tcBorders>
              <w:top w:val="single" w:sz="6" w:space="0" w:color="auto"/>
              <w:left w:val="nil"/>
              <w:bottom w:val="nil"/>
              <w:right w:val="nil"/>
            </w:tcBorders>
            <w:tcMar>
              <w:top w:w="0" w:type="dxa"/>
              <w:left w:w="28" w:type="dxa"/>
              <w:bottom w:w="0" w:type="dxa"/>
              <w:right w:w="85" w:type="dxa"/>
            </w:tcMar>
            <w:vAlign w:val="bottom"/>
          </w:tcPr>
          <w:p w14:paraId="4B2E9306" w14:textId="77777777" w:rsidR="00F7009D" w:rsidRPr="004C4E65" w:rsidRDefault="00F7009D" w:rsidP="00F7009D">
            <w:pPr>
              <w:pStyle w:val="TabellRader"/>
              <w:keepNext/>
              <w:rPr>
                <w:bCs/>
                <w:i/>
              </w:rPr>
            </w:pPr>
          </w:p>
        </w:tc>
        <w:tc>
          <w:tcPr>
            <w:tcW w:w="417" w:type="dxa"/>
            <w:tcBorders>
              <w:top w:val="single" w:sz="6" w:space="0" w:color="auto"/>
              <w:left w:val="nil"/>
              <w:bottom w:val="nil"/>
              <w:right w:val="nil"/>
            </w:tcBorders>
            <w:tcMar>
              <w:top w:w="0" w:type="dxa"/>
              <w:left w:w="28" w:type="dxa"/>
              <w:bottom w:w="0" w:type="dxa"/>
              <w:right w:w="85" w:type="dxa"/>
            </w:tcMar>
            <w:vAlign w:val="bottom"/>
          </w:tcPr>
          <w:p w14:paraId="54CB3BB3" w14:textId="77777777" w:rsidR="00F7009D" w:rsidRPr="004C4E65" w:rsidRDefault="00F7009D" w:rsidP="00F7009D">
            <w:pPr>
              <w:pStyle w:val="TabellRader"/>
              <w:keepNext/>
              <w:rPr>
                <w:bCs/>
                <w:i/>
              </w:rPr>
            </w:pPr>
          </w:p>
        </w:tc>
        <w:tc>
          <w:tcPr>
            <w:tcW w:w="417" w:type="dxa"/>
            <w:tcBorders>
              <w:top w:val="single" w:sz="6" w:space="0" w:color="auto"/>
              <w:left w:val="nil"/>
              <w:bottom w:val="nil"/>
              <w:right w:val="nil"/>
            </w:tcBorders>
            <w:tcMar>
              <w:top w:w="0" w:type="dxa"/>
              <w:left w:w="28" w:type="dxa"/>
              <w:bottom w:w="0" w:type="dxa"/>
              <w:right w:w="85" w:type="dxa"/>
            </w:tcMar>
            <w:vAlign w:val="bottom"/>
          </w:tcPr>
          <w:p w14:paraId="13BE18CC" w14:textId="77777777" w:rsidR="00F7009D" w:rsidRPr="004C4E65" w:rsidRDefault="00F7009D" w:rsidP="00F7009D">
            <w:pPr>
              <w:pStyle w:val="TabellRader"/>
              <w:keepNext/>
              <w:rPr>
                <w:bCs/>
                <w:i/>
              </w:rPr>
            </w:pPr>
          </w:p>
        </w:tc>
        <w:tc>
          <w:tcPr>
            <w:tcW w:w="417" w:type="dxa"/>
            <w:tcBorders>
              <w:top w:val="single" w:sz="6" w:space="0" w:color="auto"/>
              <w:left w:val="nil"/>
              <w:bottom w:val="nil"/>
              <w:right w:val="nil"/>
            </w:tcBorders>
            <w:tcMar>
              <w:top w:w="0" w:type="dxa"/>
              <w:left w:w="28" w:type="dxa"/>
              <w:bottom w:w="0" w:type="dxa"/>
              <w:right w:w="85" w:type="dxa"/>
            </w:tcMar>
            <w:vAlign w:val="bottom"/>
          </w:tcPr>
          <w:p w14:paraId="7ECA0A9E" w14:textId="77777777" w:rsidR="00F7009D" w:rsidRPr="004C4E65" w:rsidRDefault="00F7009D" w:rsidP="00F7009D">
            <w:pPr>
              <w:pStyle w:val="TabellRader"/>
              <w:keepNext/>
              <w:rPr>
                <w:bCs/>
                <w:i/>
              </w:rPr>
            </w:pPr>
          </w:p>
        </w:tc>
      </w:tr>
      <w:tr w:rsidR="00F7009D" w:rsidRPr="004C4E65" w14:paraId="60A731B6" w14:textId="77777777" w:rsidTr="00F7009D">
        <w:trPr>
          <w:trHeight w:val="313"/>
        </w:trPr>
        <w:tc>
          <w:tcPr>
            <w:tcW w:w="1864" w:type="dxa"/>
            <w:vAlign w:val="bottom"/>
          </w:tcPr>
          <w:p w14:paraId="176A5EA0" w14:textId="181B0FED" w:rsidR="00F7009D" w:rsidRPr="004C4E65" w:rsidRDefault="009D6872" w:rsidP="00F7009D">
            <w:pPr>
              <w:pStyle w:val="TabellRader"/>
              <w:keepNext/>
              <w:jc w:val="left"/>
            </w:pPr>
            <w:r w:rsidRPr="004C4E65">
              <w:t>Förändring av takbegränsade utgifter</w:t>
            </w:r>
            <w:r w:rsidRPr="004C4E65">
              <w:rPr>
                <w:vertAlign w:val="superscript"/>
              </w:rPr>
              <w:t>2</w:t>
            </w:r>
          </w:p>
        </w:tc>
        <w:tc>
          <w:tcPr>
            <w:tcW w:w="417" w:type="dxa"/>
            <w:tcMar>
              <w:left w:w="28" w:type="dxa"/>
              <w:right w:w="57" w:type="dxa"/>
            </w:tcMar>
            <w:vAlign w:val="bottom"/>
          </w:tcPr>
          <w:p w14:paraId="66BCE2CF" w14:textId="099D8C5D" w:rsidR="00F7009D" w:rsidRPr="00FF07D8" w:rsidRDefault="009D6872" w:rsidP="00F7009D">
            <w:pPr>
              <w:pStyle w:val="TabellRader"/>
              <w:keepNext/>
            </w:pPr>
            <w:r w:rsidRPr="008A1CD3">
              <w:t>12,9</w:t>
            </w:r>
          </w:p>
        </w:tc>
        <w:tc>
          <w:tcPr>
            <w:tcW w:w="417" w:type="dxa"/>
            <w:tcMar>
              <w:top w:w="0" w:type="dxa"/>
              <w:left w:w="28" w:type="dxa"/>
              <w:bottom w:w="0" w:type="dxa"/>
              <w:right w:w="57" w:type="dxa"/>
            </w:tcMar>
            <w:vAlign w:val="bottom"/>
          </w:tcPr>
          <w:p w14:paraId="7756125C" w14:textId="3BF8FD00" w:rsidR="00F7009D" w:rsidRPr="00FF07D8" w:rsidRDefault="009D6872" w:rsidP="00F7009D">
            <w:pPr>
              <w:pStyle w:val="TabellRader"/>
              <w:keepNext/>
            </w:pPr>
            <w:r w:rsidRPr="008A1CD3">
              <w:t>1,4</w:t>
            </w:r>
          </w:p>
        </w:tc>
        <w:tc>
          <w:tcPr>
            <w:tcW w:w="417" w:type="dxa"/>
            <w:tcMar>
              <w:top w:w="0" w:type="dxa"/>
              <w:left w:w="28" w:type="dxa"/>
              <w:bottom w:w="0" w:type="dxa"/>
              <w:right w:w="57" w:type="dxa"/>
            </w:tcMar>
            <w:vAlign w:val="bottom"/>
          </w:tcPr>
          <w:p w14:paraId="3C0B5A98" w14:textId="01D4551C" w:rsidR="00F7009D" w:rsidRPr="00FF07D8" w:rsidRDefault="009D6872" w:rsidP="00F7009D">
            <w:pPr>
              <w:pStyle w:val="TabellRader"/>
              <w:keepNext/>
            </w:pPr>
            <w:r w:rsidRPr="008A1CD3">
              <w:t>-6,7</w:t>
            </w:r>
          </w:p>
        </w:tc>
        <w:tc>
          <w:tcPr>
            <w:tcW w:w="417" w:type="dxa"/>
            <w:tcMar>
              <w:top w:w="0" w:type="dxa"/>
              <w:left w:w="28" w:type="dxa"/>
              <w:bottom w:w="0" w:type="dxa"/>
              <w:right w:w="57" w:type="dxa"/>
            </w:tcMar>
            <w:vAlign w:val="bottom"/>
          </w:tcPr>
          <w:p w14:paraId="1A9F46C6" w14:textId="11F206A2" w:rsidR="00F7009D" w:rsidRPr="00FF07D8" w:rsidRDefault="009D6872" w:rsidP="00F7009D">
            <w:pPr>
              <w:pStyle w:val="TabellRader"/>
              <w:keepNext/>
            </w:pPr>
            <w:r w:rsidRPr="008A1CD3">
              <w:t>3,0</w:t>
            </w:r>
          </w:p>
        </w:tc>
        <w:tc>
          <w:tcPr>
            <w:tcW w:w="417" w:type="dxa"/>
            <w:tcMar>
              <w:top w:w="0" w:type="dxa"/>
              <w:left w:w="28" w:type="dxa"/>
              <w:bottom w:w="0" w:type="dxa"/>
              <w:right w:w="57" w:type="dxa"/>
            </w:tcMar>
            <w:vAlign w:val="bottom"/>
          </w:tcPr>
          <w:p w14:paraId="6B6ACD54" w14:textId="3729ACE2" w:rsidR="00F7009D" w:rsidRPr="00FF07D8" w:rsidRDefault="009D6872" w:rsidP="00F7009D">
            <w:pPr>
              <w:pStyle w:val="TabellRader"/>
              <w:keepNext/>
            </w:pPr>
            <w:r w:rsidRPr="008A1CD3">
              <w:t>-0,2</w:t>
            </w:r>
          </w:p>
        </w:tc>
        <w:tc>
          <w:tcPr>
            <w:tcW w:w="417" w:type="dxa"/>
            <w:tcMar>
              <w:top w:w="0" w:type="dxa"/>
              <w:left w:w="28" w:type="dxa"/>
              <w:bottom w:w="0" w:type="dxa"/>
              <w:right w:w="57" w:type="dxa"/>
            </w:tcMar>
            <w:vAlign w:val="bottom"/>
          </w:tcPr>
          <w:p w14:paraId="7B540094" w14:textId="056894A4" w:rsidR="00F7009D" w:rsidRPr="00FF07D8" w:rsidRDefault="009D6872" w:rsidP="00F7009D">
            <w:pPr>
              <w:pStyle w:val="TabellRader"/>
              <w:keepNext/>
            </w:pPr>
            <w:r w:rsidRPr="008A1CD3">
              <w:t>1,8</w:t>
            </w:r>
          </w:p>
        </w:tc>
      </w:tr>
      <w:tr w:rsidR="00F7009D" w:rsidRPr="004C4E65" w14:paraId="56647C35" w14:textId="77777777" w:rsidTr="00F7009D">
        <w:trPr>
          <w:trHeight w:val="718"/>
        </w:trPr>
        <w:tc>
          <w:tcPr>
            <w:tcW w:w="1864" w:type="dxa"/>
            <w:vAlign w:val="bottom"/>
          </w:tcPr>
          <w:p w14:paraId="092B0E61" w14:textId="31D9A3AB" w:rsidR="00F7009D" w:rsidRPr="004C4E65" w:rsidRDefault="009D6872" w:rsidP="00F7009D">
            <w:pPr>
              <w:pStyle w:val="TabellRader"/>
              <w:keepNext/>
              <w:jc w:val="left"/>
              <w:rPr>
                <w:bCs/>
              </w:rPr>
            </w:pPr>
            <w:r w:rsidRPr="004C4E65">
              <w:rPr>
                <w:bCs/>
              </w:rPr>
              <w:t>Justering för olika redo</w:t>
            </w:r>
            <w:r w:rsidRPr="004C4E65">
              <w:rPr>
                <w:bCs/>
              </w:rPr>
              <w:softHyphen/>
              <w:t>visningsprinciper i statens budget och nationalräken</w:t>
            </w:r>
            <w:r w:rsidRPr="004C4E65">
              <w:rPr>
                <w:bCs/>
              </w:rPr>
              <w:softHyphen/>
              <w:t>skaperna</w:t>
            </w:r>
          </w:p>
        </w:tc>
        <w:tc>
          <w:tcPr>
            <w:tcW w:w="417" w:type="dxa"/>
            <w:tcMar>
              <w:left w:w="28" w:type="dxa"/>
              <w:right w:w="57" w:type="dxa"/>
            </w:tcMar>
            <w:vAlign w:val="bottom"/>
          </w:tcPr>
          <w:p w14:paraId="53D34AFF" w14:textId="5815543A" w:rsidR="00F7009D" w:rsidRPr="00FF07D8" w:rsidRDefault="009D6872" w:rsidP="00F7009D">
            <w:pPr>
              <w:pStyle w:val="TabellRader"/>
              <w:keepNext/>
            </w:pPr>
            <w:r w:rsidRPr="008A1CD3">
              <w:t>-4,8</w:t>
            </w:r>
          </w:p>
        </w:tc>
        <w:tc>
          <w:tcPr>
            <w:tcW w:w="417" w:type="dxa"/>
            <w:tcMar>
              <w:top w:w="0" w:type="dxa"/>
              <w:left w:w="28" w:type="dxa"/>
              <w:bottom w:w="0" w:type="dxa"/>
              <w:right w:w="57" w:type="dxa"/>
            </w:tcMar>
            <w:vAlign w:val="bottom"/>
          </w:tcPr>
          <w:p w14:paraId="6BF0F578" w14:textId="3B38B02D" w:rsidR="00F7009D" w:rsidRPr="00FF07D8" w:rsidRDefault="009D6872" w:rsidP="00F7009D">
            <w:pPr>
              <w:pStyle w:val="TabellRader"/>
              <w:keepNext/>
            </w:pPr>
            <w:r w:rsidRPr="008A1CD3">
              <w:t>2,0</w:t>
            </w:r>
          </w:p>
        </w:tc>
        <w:tc>
          <w:tcPr>
            <w:tcW w:w="417" w:type="dxa"/>
            <w:tcMar>
              <w:top w:w="0" w:type="dxa"/>
              <w:left w:w="28" w:type="dxa"/>
              <w:bottom w:w="0" w:type="dxa"/>
              <w:right w:w="57" w:type="dxa"/>
            </w:tcMar>
            <w:vAlign w:val="bottom"/>
          </w:tcPr>
          <w:p w14:paraId="1605FED2" w14:textId="011243AF" w:rsidR="00F7009D" w:rsidRPr="00FF07D8" w:rsidRDefault="009D6872" w:rsidP="00F7009D">
            <w:pPr>
              <w:pStyle w:val="TabellRader"/>
              <w:keepNext/>
            </w:pPr>
            <w:r w:rsidRPr="008A1CD3">
              <w:t>-1,2</w:t>
            </w:r>
          </w:p>
        </w:tc>
        <w:tc>
          <w:tcPr>
            <w:tcW w:w="417" w:type="dxa"/>
            <w:tcMar>
              <w:top w:w="0" w:type="dxa"/>
              <w:left w:w="28" w:type="dxa"/>
              <w:bottom w:w="0" w:type="dxa"/>
              <w:right w:w="57" w:type="dxa"/>
            </w:tcMar>
            <w:vAlign w:val="bottom"/>
          </w:tcPr>
          <w:p w14:paraId="7F0D8C49" w14:textId="1178DE04" w:rsidR="00F7009D" w:rsidRPr="00FF07D8" w:rsidRDefault="009D6872" w:rsidP="00F7009D">
            <w:pPr>
              <w:pStyle w:val="TabellRader"/>
              <w:keepNext/>
            </w:pPr>
            <w:r w:rsidRPr="008A1CD3">
              <w:t>2,0</w:t>
            </w:r>
          </w:p>
        </w:tc>
        <w:tc>
          <w:tcPr>
            <w:tcW w:w="417" w:type="dxa"/>
            <w:tcMar>
              <w:top w:w="0" w:type="dxa"/>
              <w:left w:w="28" w:type="dxa"/>
              <w:bottom w:w="0" w:type="dxa"/>
              <w:right w:w="57" w:type="dxa"/>
            </w:tcMar>
            <w:vAlign w:val="bottom"/>
          </w:tcPr>
          <w:p w14:paraId="45CBD018" w14:textId="003FDD5F" w:rsidR="00F7009D" w:rsidRPr="00FF07D8" w:rsidRDefault="009D6872" w:rsidP="00F7009D">
            <w:pPr>
              <w:pStyle w:val="TabellRader"/>
              <w:keepNext/>
            </w:pPr>
            <w:r w:rsidRPr="008A1CD3">
              <w:t>3,0</w:t>
            </w:r>
          </w:p>
        </w:tc>
        <w:tc>
          <w:tcPr>
            <w:tcW w:w="417" w:type="dxa"/>
            <w:tcMar>
              <w:top w:w="0" w:type="dxa"/>
              <w:left w:w="28" w:type="dxa"/>
              <w:bottom w:w="0" w:type="dxa"/>
              <w:right w:w="57" w:type="dxa"/>
            </w:tcMar>
            <w:vAlign w:val="bottom"/>
          </w:tcPr>
          <w:p w14:paraId="36FB010F" w14:textId="487B00C7" w:rsidR="00F7009D" w:rsidRPr="00FF07D8" w:rsidRDefault="009D6872" w:rsidP="00F7009D">
            <w:pPr>
              <w:pStyle w:val="TabellRader"/>
              <w:keepNext/>
            </w:pPr>
            <w:r w:rsidRPr="008A1CD3">
              <w:t>0,7</w:t>
            </w:r>
          </w:p>
        </w:tc>
      </w:tr>
      <w:tr w:rsidR="00F7009D" w:rsidRPr="004C4E65" w14:paraId="0FB2ECE3" w14:textId="77777777" w:rsidTr="00F7009D">
        <w:trPr>
          <w:trHeight w:val="385"/>
        </w:trPr>
        <w:tc>
          <w:tcPr>
            <w:tcW w:w="1864" w:type="dxa"/>
            <w:tcMar>
              <w:left w:w="227" w:type="dxa"/>
            </w:tcMar>
            <w:vAlign w:val="bottom"/>
          </w:tcPr>
          <w:p w14:paraId="67FDDC56" w14:textId="0E50AFF5" w:rsidR="00F7009D" w:rsidRPr="004C4E65" w:rsidRDefault="009D6872" w:rsidP="00F7009D">
            <w:pPr>
              <w:pStyle w:val="TabellRader"/>
              <w:keepNext/>
              <w:jc w:val="left"/>
              <w:rPr>
                <w:bCs/>
              </w:rPr>
            </w:pPr>
            <w:r w:rsidRPr="004C4E65">
              <w:rPr>
                <w:bCs/>
              </w:rPr>
              <w:t>varav lånefinansierade infrastrukturinvesteringar</w:t>
            </w:r>
            <w:r w:rsidRPr="004C4E65">
              <w:rPr>
                <w:bCs/>
                <w:vertAlign w:val="superscript"/>
              </w:rPr>
              <w:t>3</w:t>
            </w:r>
          </w:p>
        </w:tc>
        <w:tc>
          <w:tcPr>
            <w:tcW w:w="417" w:type="dxa"/>
            <w:tcMar>
              <w:top w:w="0" w:type="dxa"/>
              <w:left w:w="28" w:type="dxa"/>
              <w:bottom w:w="0" w:type="dxa"/>
              <w:right w:w="57" w:type="dxa"/>
            </w:tcMar>
            <w:vAlign w:val="bottom"/>
          </w:tcPr>
          <w:p w14:paraId="10FABC57" w14:textId="1069BF33" w:rsidR="00F7009D" w:rsidRPr="00FF07D8" w:rsidRDefault="009D6872" w:rsidP="00F7009D">
            <w:pPr>
              <w:pStyle w:val="TabellRader"/>
              <w:keepNext/>
            </w:pPr>
            <w:r w:rsidRPr="008A1CD3">
              <w:t>-2,9</w:t>
            </w:r>
          </w:p>
        </w:tc>
        <w:tc>
          <w:tcPr>
            <w:tcW w:w="417" w:type="dxa"/>
            <w:tcMar>
              <w:top w:w="0" w:type="dxa"/>
              <w:left w:w="28" w:type="dxa"/>
              <w:bottom w:w="0" w:type="dxa"/>
              <w:right w:w="57" w:type="dxa"/>
            </w:tcMar>
            <w:vAlign w:val="bottom"/>
          </w:tcPr>
          <w:p w14:paraId="7E181B0F" w14:textId="6BC1B016" w:rsidR="00F7009D" w:rsidRPr="00FF07D8" w:rsidRDefault="009D6872" w:rsidP="00F7009D">
            <w:pPr>
              <w:pStyle w:val="TabellRader"/>
              <w:keepNext/>
            </w:pPr>
            <w:r w:rsidRPr="008A1CD3">
              <w:t>-0,1</w:t>
            </w:r>
          </w:p>
        </w:tc>
        <w:tc>
          <w:tcPr>
            <w:tcW w:w="417" w:type="dxa"/>
            <w:tcMar>
              <w:top w:w="0" w:type="dxa"/>
              <w:left w:w="28" w:type="dxa"/>
              <w:bottom w:w="0" w:type="dxa"/>
              <w:right w:w="57" w:type="dxa"/>
            </w:tcMar>
            <w:vAlign w:val="bottom"/>
          </w:tcPr>
          <w:p w14:paraId="7DD31D42" w14:textId="4276BC80" w:rsidR="00F7009D" w:rsidRPr="00FF07D8" w:rsidRDefault="009D6872" w:rsidP="00F7009D">
            <w:pPr>
              <w:pStyle w:val="TabellRader"/>
              <w:keepNext/>
            </w:pPr>
            <w:r w:rsidRPr="008A1CD3">
              <w:t>-1,8</w:t>
            </w:r>
          </w:p>
        </w:tc>
        <w:tc>
          <w:tcPr>
            <w:tcW w:w="417" w:type="dxa"/>
            <w:tcMar>
              <w:top w:w="0" w:type="dxa"/>
              <w:left w:w="28" w:type="dxa"/>
              <w:bottom w:w="0" w:type="dxa"/>
              <w:right w:w="57" w:type="dxa"/>
            </w:tcMar>
            <w:vAlign w:val="bottom"/>
          </w:tcPr>
          <w:p w14:paraId="27167520" w14:textId="5453FAD5" w:rsidR="00F7009D" w:rsidRPr="00FF07D8" w:rsidRDefault="009D6872" w:rsidP="00F7009D">
            <w:pPr>
              <w:pStyle w:val="TabellRader"/>
              <w:keepNext/>
            </w:pPr>
            <w:r w:rsidRPr="008A1CD3">
              <w:t>2,0</w:t>
            </w:r>
          </w:p>
        </w:tc>
        <w:tc>
          <w:tcPr>
            <w:tcW w:w="417" w:type="dxa"/>
            <w:tcMar>
              <w:top w:w="0" w:type="dxa"/>
              <w:left w:w="28" w:type="dxa"/>
              <w:bottom w:w="0" w:type="dxa"/>
              <w:right w:w="57" w:type="dxa"/>
            </w:tcMar>
            <w:vAlign w:val="bottom"/>
          </w:tcPr>
          <w:p w14:paraId="239801C0" w14:textId="5E59AB82" w:rsidR="00F7009D" w:rsidRPr="00FF07D8" w:rsidRDefault="009D6872" w:rsidP="00F7009D">
            <w:pPr>
              <w:pStyle w:val="TabellRader"/>
              <w:keepNext/>
            </w:pPr>
            <w:r w:rsidRPr="008A1CD3">
              <w:t>3,0</w:t>
            </w:r>
          </w:p>
        </w:tc>
        <w:tc>
          <w:tcPr>
            <w:tcW w:w="417" w:type="dxa"/>
            <w:tcMar>
              <w:top w:w="0" w:type="dxa"/>
              <w:left w:w="28" w:type="dxa"/>
              <w:bottom w:w="0" w:type="dxa"/>
              <w:right w:w="57" w:type="dxa"/>
            </w:tcMar>
            <w:vAlign w:val="bottom"/>
          </w:tcPr>
          <w:p w14:paraId="1987F446" w14:textId="7A50F194" w:rsidR="00F7009D" w:rsidRPr="00FF07D8" w:rsidRDefault="009D6872" w:rsidP="00F7009D">
            <w:pPr>
              <w:pStyle w:val="TabellRader"/>
              <w:keepNext/>
            </w:pPr>
            <w:r w:rsidRPr="008A1CD3">
              <w:t>0,6</w:t>
            </w:r>
          </w:p>
        </w:tc>
      </w:tr>
      <w:tr w:rsidR="00F7009D" w:rsidRPr="004C4E65" w14:paraId="41EDA9A3" w14:textId="77777777" w:rsidTr="00F7009D">
        <w:trPr>
          <w:trHeight w:val="269"/>
        </w:trPr>
        <w:tc>
          <w:tcPr>
            <w:tcW w:w="1864" w:type="dxa"/>
            <w:tcMar>
              <w:left w:w="227" w:type="dxa"/>
              <w:right w:w="108" w:type="dxa"/>
            </w:tcMar>
            <w:vAlign w:val="bottom"/>
          </w:tcPr>
          <w:p w14:paraId="5E367091" w14:textId="346DFB5D" w:rsidR="00F7009D" w:rsidRPr="004C4E65" w:rsidRDefault="009D6872" w:rsidP="00F7009D">
            <w:pPr>
              <w:pStyle w:val="TabellRader"/>
              <w:keepNext/>
              <w:jc w:val="left"/>
              <w:rPr>
                <w:bCs/>
              </w:rPr>
            </w:pPr>
            <w:r w:rsidRPr="004C4E65">
              <w:rPr>
                <w:bCs/>
              </w:rPr>
              <w:t>varav kapitaltillskott till statliga bolag</w:t>
            </w:r>
            <w:r w:rsidRPr="004C4E65">
              <w:rPr>
                <w:bCs/>
                <w:vertAlign w:val="superscript"/>
              </w:rPr>
              <w:t>4</w:t>
            </w:r>
          </w:p>
        </w:tc>
        <w:tc>
          <w:tcPr>
            <w:tcW w:w="417" w:type="dxa"/>
            <w:tcMar>
              <w:top w:w="0" w:type="dxa"/>
              <w:left w:w="28" w:type="dxa"/>
              <w:bottom w:w="0" w:type="dxa"/>
              <w:right w:w="57" w:type="dxa"/>
            </w:tcMar>
            <w:vAlign w:val="bottom"/>
          </w:tcPr>
          <w:p w14:paraId="69895C0A" w14:textId="07DEDEB8" w:rsidR="00F7009D" w:rsidRPr="00FF07D8" w:rsidRDefault="009D6872" w:rsidP="00F7009D">
            <w:pPr>
              <w:pStyle w:val="TabellRader"/>
              <w:keepNext/>
            </w:pPr>
            <w:r w:rsidRPr="008A1CD3">
              <w:t>-1,5</w:t>
            </w:r>
          </w:p>
        </w:tc>
        <w:tc>
          <w:tcPr>
            <w:tcW w:w="417" w:type="dxa"/>
            <w:tcMar>
              <w:top w:w="0" w:type="dxa"/>
              <w:left w:w="28" w:type="dxa"/>
              <w:bottom w:w="0" w:type="dxa"/>
              <w:right w:w="57" w:type="dxa"/>
            </w:tcMar>
            <w:vAlign w:val="bottom"/>
          </w:tcPr>
          <w:p w14:paraId="559CE504" w14:textId="4EFAD7B1" w:rsidR="00F7009D" w:rsidRPr="00FF07D8" w:rsidRDefault="009D6872" w:rsidP="00F7009D">
            <w:pPr>
              <w:pStyle w:val="TabellRader"/>
              <w:keepNext/>
            </w:pPr>
            <w:r w:rsidRPr="008A1CD3">
              <w:t>2,5</w:t>
            </w:r>
          </w:p>
        </w:tc>
        <w:tc>
          <w:tcPr>
            <w:tcW w:w="417" w:type="dxa"/>
            <w:tcMar>
              <w:top w:w="0" w:type="dxa"/>
              <w:left w:w="28" w:type="dxa"/>
              <w:bottom w:w="0" w:type="dxa"/>
              <w:right w:w="57" w:type="dxa"/>
            </w:tcMar>
            <w:vAlign w:val="bottom"/>
          </w:tcPr>
          <w:p w14:paraId="7F0AAE2E" w14:textId="6FE13C18" w:rsidR="00F7009D" w:rsidRPr="00FF07D8" w:rsidRDefault="009D6872" w:rsidP="00F7009D">
            <w:pPr>
              <w:pStyle w:val="TabellRader"/>
              <w:keepNext/>
            </w:pPr>
            <w:r w:rsidRPr="008A1CD3">
              <w:t>0,0</w:t>
            </w:r>
          </w:p>
        </w:tc>
        <w:tc>
          <w:tcPr>
            <w:tcW w:w="417" w:type="dxa"/>
            <w:tcMar>
              <w:top w:w="0" w:type="dxa"/>
              <w:left w:w="28" w:type="dxa"/>
              <w:bottom w:w="0" w:type="dxa"/>
              <w:right w:w="57" w:type="dxa"/>
            </w:tcMar>
            <w:vAlign w:val="bottom"/>
          </w:tcPr>
          <w:p w14:paraId="57C911D9" w14:textId="484DED20" w:rsidR="00F7009D" w:rsidRPr="00FF07D8" w:rsidRDefault="009D6872" w:rsidP="00F7009D">
            <w:pPr>
              <w:pStyle w:val="TabellRader"/>
              <w:keepNext/>
            </w:pPr>
            <w:r w:rsidRPr="008A1CD3">
              <w:t>0,0</w:t>
            </w:r>
          </w:p>
        </w:tc>
        <w:tc>
          <w:tcPr>
            <w:tcW w:w="417" w:type="dxa"/>
            <w:tcMar>
              <w:top w:w="0" w:type="dxa"/>
              <w:left w:w="28" w:type="dxa"/>
              <w:bottom w:w="0" w:type="dxa"/>
              <w:right w:w="57" w:type="dxa"/>
            </w:tcMar>
            <w:vAlign w:val="bottom"/>
          </w:tcPr>
          <w:p w14:paraId="57BE8454" w14:textId="2DCC1CD0" w:rsidR="00F7009D" w:rsidRPr="00FF07D8" w:rsidRDefault="009D6872" w:rsidP="00F7009D">
            <w:pPr>
              <w:pStyle w:val="TabellRader"/>
              <w:keepNext/>
            </w:pPr>
            <w:r w:rsidRPr="008A1CD3">
              <w:t>0,0</w:t>
            </w:r>
          </w:p>
        </w:tc>
        <w:tc>
          <w:tcPr>
            <w:tcW w:w="417" w:type="dxa"/>
            <w:tcMar>
              <w:top w:w="0" w:type="dxa"/>
              <w:left w:w="28" w:type="dxa"/>
              <w:bottom w:w="0" w:type="dxa"/>
              <w:right w:w="57" w:type="dxa"/>
            </w:tcMar>
            <w:vAlign w:val="bottom"/>
          </w:tcPr>
          <w:p w14:paraId="42E763D5" w14:textId="1C20E13F" w:rsidR="00F7009D" w:rsidRPr="00FF07D8" w:rsidRDefault="009D6872" w:rsidP="00F7009D">
            <w:pPr>
              <w:pStyle w:val="TabellRader"/>
              <w:keepNext/>
            </w:pPr>
            <w:r w:rsidRPr="008A1CD3">
              <w:t>0,0</w:t>
            </w:r>
          </w:p>
        </w:tc>
      </w:tr>
      <w:tr w:rsidR="00F7009D" w:rsidRPr="004C4E65" w14:paraId="1C231610" w14:textId="77777777" w:rsidTr="00F7009D">
        <w:tc>
          <w:tcPr>
            <w:tcW w:w="1864" w:type="dxa"/>
            <w:tcBorders>
              <w:top w:val="single" w:sz="6" w:space="0" w:color="auto"/>
              <w:left w:val="nil"/>
              <w:bottom w:val="single" w:sz="6" w:space="0" w:color="auto"/>
              <w:right w:val="nil"/>
            </w:tcBorders>
            <w:vAlign w:val="bottom"/>
          </w:tcPr>
          <w:p w14:paraId="5591A216" w14:textId="5BCB2A41" w:rsidR="00F7009D" w:rsidRPr="004C4E65" w:rsidRDefault="009D6872" w:rsidP="00F7009D">
            <w:pPr>
              <w:pStyle w:val="TabellRader"/>
              <w:keepNext/>
              <w:jc w:val="left"/>
              <w:rPr>
                <w:b/>
                <w:vertAlign w:val="superscript"/>
              </w:rPr>
            </w:pPr>
            <w:r w:rsidRPr="004C4E65">
              <w:rPr>
                <w:b/>
              </w:rPr>
              <w:t>Summa utgiftsförändringar</w:t>
            </w:r>
          </w:p>
        </w:tc>
        <w:tc>
          <w:tcPr>
            <w:tcW w:w="417" w:type="dxa"/>
            <w:tcBorders>
              <w:top w:val="single" w:sz="6" w:space="0" w:color="auto"/>
              <w:left w:val="nil"/>
              <w:bottom w:val="single" w:sz="6" w:space="0" w:color="auto"/>
              <w:right w:val="nil"/>
            </w:tcBorders>
            <w:tcMar>
              <w:left w:w="28" w:type="dxa"/>
              <w:right w:w="57" w:type="dxa"/>
            </w:tcMar>
            <w:vAlign w:val="bottom"/>
          </w:tcPr>
          <w:p w14:paraId="4F0417F5" w14:textId="4B6DD7E2" w:rsidR="00F7009D" w:rsidRPr="00FF07D8" w:rsidRDefault="009D6872" w:rsidP="00F7009D">
            <w:pPr>
              <w:pStyle w:val="TabellRader"/>
              <w:keepNext/>
              <w:rPr>
                <w:b/>
              </w:rPr>
            </w:pPr>
            <w:r w:rsidRPr="00FF07D8">
              <w:rPr>
                <w:b/>
              </w:rPr>
              <w:t>8,1</w:t>
            </w:r>
          </w:p>
        </w:tc>
        <w:tc>
          <w:tcPr>
            <w:tcW w:w="417" w:type="dxa"/>
            <w:tcBorders>
              <w:top w:val="single" w:sz="6" w:space="0" w:color="auto"/>
              <w:left w:val="nil"/>
              <w:bottom w:val="single" w:sz="6" w:space="0" w:color="auto"/>
              <w:right w:val="nil"/>
            </w:tcBorders>
            <w:tcMar>
              <w:top w:w="0" w:type="dxa"/>
              <w:left w:w="28" w:type="dxa"/>
              <w:bottom w:w="0" w:type="dxa"/>
              <w:right w:w="57" w:type="dxa"/>
            </w:tcMar>
            <w:vAlign w:val="bottom"/>
          </w:tcPr>
          <w:p w14:paraId="6B17F668" w14:textId="24CAB389" w:rsidR="00F7009D" w:rsidRPr="00FF07D8" w:rsidRDefault="009D6872" w:rsidP="00F7009D">
            <w:pPr>
              <w:pStyle w:val="TabellRader"/>
              <w:keepNext/>
              <w:rPr>
                <w:b/>
              </w:rPr>
            </w:pPr>
            <w:r w:rsidRPr="00FF07D8">
              <w:rPr>
                <w:b/>
              </w:rPr>
              <w:t>3,3</w:t>
            </w:r>
          </w:p>
        </w:tc>
        <w:tc>
          <w:tcPr>
            <w:tcW w:w="417" w:type="dxa"/>
            <w:tcBorders>
              <w:top w:val="single" w:sz="6" w:space="0" w:color="auto"/>
              <w:left w:val="nil"/>
              <w:bottom w:val="single" w:sz="6" w:space="0" w:color="auto"/>
              <w:right w:val="nil"/>
            </w:tcBorders>
            <w:tcMar>
              <w:top w:w="0" w:type="dxa"/>
              <w:left w:w="28" w:type="dxa"/>
              <w:bottom w:w="0" w:type="dxa"/>
              <w:right w:w="57" w:type="dxa"/>
            </w:tcMar>
            <w:vAlign w:val="bottom"/>
          </w:tcPr>
          <w:p w14:paraId="1154DCE9" w14:textId="7CB96B3A" w:rsidR="00F7009D" w:rsidRPr="00FF07D8" w:rsidRDefault="009D6872" w:rsidP="00F7009D">
            <w:pPr>
              <w:pStyle w:val="TabellRader"/>
              <w:keepNext/>
              <w:rPr>
                <w:b/>
              </w:rPr>
            </w:pPr>
            <w:r w:rsidRPr="00FF07D8">
              <w:rPr>
                <w:b/>
              </w:rPr>
              <w:t>-8,0</w:t>
            </w:r>
          </w:p>
        </w:tc>
        <w:tc>
          <w:tcPr>
            <w:tcW w:w="417" w:type="dxa"/>
            <w:tcBorders>
              <w:top w:val="single" w:sz="6" w:space="0" w:color="auto"/>
              <w:left w:val="nil"/>
              <w:bottom w:val="single" w:sz="6" w:space="0" w:color="auto"/>
              <w:right w:val="nil"/>
            </w:tcBorders>
            <w:tcMar>
              <w:top w:w="0" w:type="dxa"/>
              <w:left w:w="28" w:type="dxa"/>
              <w:bottom w:w="0" w:type="dxa"/>
              <w:right w:w="57" w:type="dxa"/>
            </w:tcMar>
            <w:vAlign w:val="bottom"/>
          </w:tcPr>
          <w:p w14:paraId="7FAB841F" w14:textId="4E7CBA13" w:rsidR="00F7009D" w:rsidRPr="00FF07D8" w:rsidRDefault="009D6872" w:rsidP="00F7009D">
            <w:pPr>
              <w:pStyle w:val="TabellRader"/>
              <w:keepNext/>
              <w:rPr>
                <w:b/>
              </w:rPr>
            </w:pPr>
            <w:r w:rsidRPr="00FF07D8">
              <w:rPr>
                <w:b/>
              </w:rPr>
              <w:t>5,0</w:t>
            </w:r>
          </w:p>
        </w:tc>
        <w:tc>
          <w:tcPr>
            <w:tcW w:w="417" w:type="dxa"/>
            <w:tcBorders>
              <w:top w:val="single" w:sz="6" w:space="0" w:color="auto"/>
              <w:left w:val="nil"/>
              <w:bottom w:val="single" w:sz="6" w:space="0" w:color="auto"/>
              <w:right w:val="nil"/>
            </w:tcBorders>
            <w:tcMar>
              <w:top w:w="0" w:type="dxa"/>
              <w:left w:w="28" w:type="dxa"/>
              <w:bottom w:w="0" w:type="dxa"/>
              <w:right w:w="57" w:type="dxa"/>
            </w:tcMar>
            <w:vAlign w:val="bottom"/>
          </w:tcPr>
          <w:p w14:paraId="71F8A347" w14:textId="427FDC8E" w:rsidR="00F7009D" w:rsidRPr="00FF07D8" w:rsidRDefault="009D6872" w:rsidP="00F7009D">
            <w:pPr>
              <w:pStyle w:val="TabellRader"/>
              <w:keepNext/>
              <w:rPr>
                <w:b/>
              </w:rPr>
            </w:pPr>
            <w:r w:rsidRPr="00FF07D8">
              <w:rPr>
                <w:b/>
              </w:rPr>
              <w:t>2,8</w:t>
            </w:r>
          </w:p>
        </w:tc>
        <w:tc>
          <w:tcPr>
            <w:tcW w:w="417" w:type="dxa"/>
            <w:tcBorders>
              <w:top w:val="single" w:sz="6" w:space="0" w:color="auto"/>
              <w:left w:val="nil"/>
              <w:bottom w:val="single" w:sz="6" w:space="0" w:color="auto"/>
              <w:right w:val="nil"/>
            </w:tcBorders>
            <w:tcMar>
              <w:top w:w="0" w:type="dxa"/>
              <w:left w:w="28" w:type="dxa"/>
              <w:bottom w:w="0" w:type="dxa"/>
              <w:right w:w="57" w:type="dxa"/>
            </w:tcMar>
            <w:vAlign w:val="bottom"/>
          </w:tcPr>
          <w:p w14:paraId="6A9CCAF5" w14:textId="6B73FD59" w:rsidR="00F7009D" w:rsidRPr="00FF07D8" w:rsidRDefault="009D6872" w:rsidP="00F7009D">
            <w:pPr>
              <w:pStyle w:val="TabellRader"/>
              <w:keepNext/>
              <w:rPr>
                <w:b/>
              </w:rPr>
            </w:pPr>
            <w:r w:rsidRPr="00FF07D8">
              <w:rPr>
                <w:b/>
              </w:rPr>
              <w:t>2,5</w:t>
            </w:r>
          </w:p>
        </w:tc>
      </w:tr>
      <w:tr w:rsidR="00F7009D" w:rsidRPr="004C4E65" w14:paraId="6C91A33F" w14:textId="77777777" w:rsidTr="00F7009D">
        <w:tc>
          <w:tcPr>
            <w:tcW w:w="1864" w:type="dxa"/>
            <w:tcBorders>
              <w:top w:val="single" w:sz="6" w:space="0" w:color="auto"/>
              <w:left w:val="nil"/>
              <w:bottom w:val="nil"/>
              <w:right w:val="nil"/>
            </w:tcBorders>
            <w:vAlign w:val="bottom"/>
          </w:tcPr>
          <w:p w14:paraId="09121D5C" w14:textId="77777777" w:rsidR="00F7009D" w:rsidRPr="004C4E65" w:rsidRDefault="009D6872" w:rsidP="00F7009D">
            <w:pPr>
              <w:pStyle w:val="TabellRader"/>
              <w:keepNext/>
              <w:jc w:val="left"/>
              <w:rPr>
                <w:bCs/>
                <w:i/>
                <w:vertAlign w:val="superscript"/>
              </w:rPr>
            </w:pPr>
            <w:r w:rsidRPr="004C4E65">
              <w:rPr>
                <w:bCs/>
                <w:i/>
              </w:rPr>
              <w:t>Inkomsförändringar</w:t>
            </w:r>
            <w:r w:rsidRPr="004C4E65">
              <w:rPr>
                <w:bCs/>
                <w:i/>
                <w:vertAlign w:val="superscript"/>
              </w:rPr>
              <w:t>1</w:t>
            </w:r>
          </w:p>
        </w:tc>
        <w:tc>
          <w:tcPr>
            <w:tcW w:w="417" w:type="dxa"/>
            <w:tcBorders>
              <w:top w:val="single" w:sz="6" w:space="0" w:color="auto"/>
              <w:left w:val="nil"/>
              <w:bottom w:val="nil"/>
              <w:right w:val="nil"/>
            </w:tcBorders>
            <w:tcMar>
              <w:left w:w="28" w:type="dxa"/>
              <w:right w:w="57" w:type="dxa"/>
            </w:tcMar>
            <w:vAlign w:val="bottom"/>
          </w:tcPr>
          <w:p w14:paraId="16FD1915" w14:textId="77777777" w:rsidR="00F7009D" w:rsidRPr="004C4E65" w:rsidRDefault="00F7009D" w:rsidP="00F7009D">
            <w:pPr>
              <w:jc w:val="right"/>
              <w:rPr>
                <w:rFonts w:ascii="TradeGothic CondEighteen" w:hAnsi="TradeGothic CondEighteen" w:cs="Arial"/>
                <w:b/>
                <w:bCs/>
                <w:sz w:val="20"/>
              </w:rPr>
            </w:pPr>
          </w:p>
        </w:tc>
        <w:tc>
          <w:tcPr>
            <w:tcW w:w="417" w:type="dxa"/>
            <w:tcBorders>
              <w:top w:val="single" w:sz="6" w:space="0" w:color="auto"/>
              <w:left w:val="nil"/>
              <w:bottom w:val="nil"/>
              <w:right w:val="nil"/>
            </w:tcBorders>
            <w:tcMar>
              <w:top w:w="0" w:type="dxa"/>
              <w:left w:w="28" w:type="dxa"/>
              <w:bottom w:w="0" w:type="dxa"/>
              <w:right w:w="57" w:type="dxa"/>
            </w:tcMar>
            <w:vAlign w:val="bottom"/>
          </w:tcPr>
          <w:p w14:paraId="06B7F91F" w14:textId="77777777" w:rsidR="00F7009D" w:rsidRPr="004C4E65" w:rsidRDefault="00F7009D" w:rsidP="00F7009D">
            <w:pPr>
              <w:jc w:val="right"/>
              <w:rPr>
                <w:rFonts w:ascii="TradeGothic CondEighteen" w:hAnsi="TradeGothic CondEighteen" w:cs="Arial"/>
                <w:b/>
                <w:bCs/>
                <w:sz w:val="20"/>
              </w:rPr>
            </w:pPr>
          </w:p>
        </w:tc>
        <w:tc>
          <w:tcPr>
            <w:tcW w:w="417" w:type="dxa"/>
            <w:tcBorders>
              <w:top w:val="single" w:sz="6" w:space="0" w:color="auto"/>
              <w:left w:val="nil"/>
              <w:bottom w:val="nil"/>
              <w:right w:val="nil"/>
            </w:tcBorders>
            <w:tcMar>
              <w:top w:w="0" w:type="dxa"/>
              <w:left w:w="28" w:type="dxa"/>
              <w:bottom w:w="0" w:type="dxa"/>
              <w:right w:w="57" w:type="dxa"/>
            </w:tcMar>
            <w:vAlign w:val="bottom"/>
          </w:tcPr>
          <w:p w14:paraId="5ADCE078" w14:textId="77777777" w:rsidR="00F7009D" w:rsidRPr="004C4E65" w:rsidRDefault="00F7009D" w:rsidP="00F7009D">
            <w:pPr>
              <w:jc w:val="right"/>
              <w:rPr>
                <w:rFonts w:ascii="TradeGothic CondEighteen" w:hAnsi="TradeGothic CondEighteen" w:cs="Arial"/>
                <w:b/>
                <w:bCs/>
                <w:sz w:val="20"/>
              </w:rPr>
            </w:pPr>
          </w:p>
        </w:tc>
        <w:tc>
          <w:tcPr>
            <w:tcW w:w="417" w:type="dxa"/>
            <w:tcBorders>
              <w:top w:val="single" w:sz="6" w:space="0" w:color="auto"/>
              <w:left w:val="nil"/>
              <w:bottom w:val="nil"/>
              <w:right w:val="nil"/>
            </w:tcBorders>
            <w:tcMar>
              <w:top w:w="0" w:type="dxa"/>
              <w:left w:w="28" w:type="dxa"/>
              <w:bottom w:w="0" w:type="dxa"/>
              <w:right w:w="57" w:type="dxa"/>
            </w:tcMar>
            <w:vAlign w:val="bottom"/>
          </w:tcPr>
          <w:p w14:paraId="669C3D00" w14:textId="77777777" w:rsidR="00F7009D" w:rsidRPr="004C4E65" w:rsidRDefault="00F7009D" w:rsidP="00F7009D">
            <w:pPr>
              <w:jc w:val="right"/>
              <w:rPr>
                <w:rFonts w:ascii="TradeGothic CondEighteen" w:hAnsi="TradeGothic CondEighteen" w:cs="Arial"/>
                <w:bCs/>
                <w:sz w:val="20"/>
              </w:rPr>
            </w:pPr>
          </w:p>
        </w:tc>
        <w:tc>
          <w:tcPr>
            <w:tcW w:w="417" w:type="dxa"/>
            <w:tcBorders>
              <w:top w:val="single" w:sz="6" w:space="0" w:color="auto"/>
              <w:left w:val="nil"/>
              <w:bottom w:val="nil"/>
              <w:right w:val="nil"/>
            </w:tcBorders>
            <w:tcMar>
              <w:top w:w="0" w:type="dxa"/>
              <w:left w:w="28" w:type="dxa"/>
              <w:bottom w:w="0" w:type="dxa"/>
              <w:right w:w="57" w:type="dxa"/>
            </w:tcMar>
            <w:vAlign w:val="bottom"/>
          </w:tcPr>
          <w:p w14:paraId="12DD07F0" w14:textId="77777777" w:rsidR="00F7009D" w:rsidRPr="004C4E65" w:rsidRDefault="00F7009D" w:rsidP="00F7009D">
            <w:pPr>
              <w:jc w:val="right"/>
              <w:rPr>
                <w:rFonts w:ascii="TradeGothic CondEighteen" w:hAnsi="TradeGothic CondEighteen" w:cs="Arial"/>
                <w:bCs/>
                <w:sz w:val="20"/>
              </w:rPr>
            </w:pPr>
          </w:p>
        </w:tc>
        <w:tc>
          <w:tcPr>
            <w:tcW w:w="417" w:type="dxa"/>
            <w:tcBorders>
              <w:top w:val="single" w:sz="6" w:space="0" w:color="auto"/>
              <w:left w:val="nil"/>
              <w:bottom w:val="nil"/>
              <w:right w:val="nil"/>
            </w:tcBorders>
            <w:tcMar>
              <w:top w:w="0" w:type="dxa"/>
              <w:left w:w="28" w:type="dxa"/>
              <w:bottom w:w="0" w:type="dxa"/>
              <w:right w:w="57" w:type="dxa"/>
            </w:tcMar>
            <w:vAlign w:val="bottom"/>
          </w:tcPr>
          <w:p w14:paraId="44863AFC" w14:textId="77777777" w:rsidR="00F7009D" w:rsidRPr="004C4E65" w:rsidRDefault="00F7009D" w:rsidP="00F7009D">
            <w:pPr>
              <w:pStyle w:val="TabellRader"/>
              <w:keepNext/>
            </w:pPr>
          </w:p>
        </w:tc>
      </w:tr>
      <w:tr w:rsidR="00F7009D" w:rsidRPr="004C4E65" w14:paraId="2D472E70" w14:textId="77777777" w:rsidTr="00F7009D">
        <w:tc>
          <w:tcPr>
            <w:tcW w:w="1864" w:type="dxa"/>
            <w:vAlign w:val="bottom"/>
          </w:tcPr>
          <w:p w14:paraId="2A308F97" w14:textId="77777777" w:rsidR="00F7009D" w:rsidRPr="004C4E65" w:rsidRDefault="009D6872" w:rsidP="00F7009D">
            <w:pPr>
              <w:pStyle w:val="TabellRader"/>
              <w:keepNext/>
              <w:jc w:val="left"/>
            </w:pPr>
            <w:r w:rsidRPr="004C4E65">
              <w:t>Skatter, brutto</w:t>
            </w:r>
            <w:r w:rsidRPr="004C4E65">
              <w:rPr>
                <w:vertAlign w:val="superscript"/>
              </w:rPr>
              <w:t>5</w:t>
            </w:r>
          </w:p>
        </w:tc>
        <w:tc>
          <w:tcPr>
            <w:tcW w:w="417" w:type="dxa"/>
            <w:tcMar>
              <w:left w:w="28" w:type="dxa"/>
              <w:right w:w="57" w:type="dxa"/>
            </w:tcMar>
            <w:vAlign w:val="bottom"/>
          </w:tcPr>
          <w:p w14:paraId="24015652" w14:textId="2A99BA4D" w:rsidR="00F7009D" w:rsidRPr="004C4E65" w:rsidRDefault="009D6872" w:rsidP="00F7009D">
            <w:pPr>
              <w:pStyle w:val="TabellRader"/>
              <w:keepNext/>
            </w:pPr>
            <w:r w:rsidRPr="00D4116E">
              <w:t>-11,4</w:t>
            </w:r>
          </w:p>
        </w:tc>
        <w:tc>
          <w:tcPr>
            <w:tcW w:w="417" w:type="dxa"/>
            <w:tcMar>
              <w:top w:w="0" w:type="dxa"/>
              <w:left w:w="28" w:type="dxa"/>
              <w:bottom w:w="0" w:type="dxa"/>
              <w:right w:w="57" w:type="dxa"/>
            </w:tcMar>
            <w:vAlign w:val="bottom"/>
          </w:tcPr>
          <w:p w14:paraId="62593FAF" w14:textId="485D42A2" w:rsidR="00F7009D" w:rsidRPr="00E87915" w:rsidRDefault="009D6872" w:rsidP="00F7009D">
            <w:pPr>
              <w:pStyle w:val="TabellRader"/>
              <w:keepNext/>
              <w:rPr>
                <w:highlight w:val="red"/>
              </w:rPr>
            </w:pPr>
            <w:r w:rsidRPr="00D4116E">
              <w:t>-15,2</w:t>
            </w:r>
          </w:p>
        </w:tc>
        <w:tc>
          <w:tcPr>
            <w:tcW w:w="417" w:type="dxa"/>
            <w:tcMar>
              <w:top w:w="0" w:type="dxa"/>
              <w:left w:w="28" w:type="dxa"/>
              <w:bottom w:w="0" w:type="dxa"/>
              <w:right w:w="57" w:type="dxa"/>
            </w:tcMar>
            <w:vAlign w:val="bottom"/>
          </w:tcPr>
          <w:p w14:paraId="14ED09BF" w14:textId="6145E1C4" w:rsidR="00F7009D" w:rsidRPr="004C4E65" w:rsidRDefault="009D6872" w:rsidP="00F7009D">
            <w:pPr>
              <w:pStyle w:val="TabellRader"/>
              <w:keepNext/>
            </w:pPr>
            <w:r w:rsidRPr="00D4116E">
              <w:t>1,0</w:t>
            </w:r>
          </w:p>
        </w:tc>
        <w:tc>
          <w:tcPr>
            <w:tcW w:w="417" w:type="dxa"/>
            <w:tcMar>
              <w:top w:w="0" w:type="dxa"/>
              <w:left w:w="28" w:type="dxa"/>
              <w:bottom w:w="0" w:type="dxa"/>
              <w:right w:w="57" w:type="dxa"/>
            </w:tcMar>
            <w:vAlign w:val="bottom"/>
          </w:tcPr>
          <w:p w14:paraId="649BB0D0" w14:textId="182B63C0" w:rsidR="00F7009D" w:rsidRPr="004C4E65" w:rsidRDefault="009D6872" w:rsidP="00F7009D">
            <w:pPr>
              <w:pStyle w:val="TabellRader"/>
              <w:keepNext/>
            </w:pPr>
            <w:r w:rsidRPr="00D4116E">
              <w:t>0,6</w:t>
            </w:r>
          </w:p>
        </w:tc>
        <w:tc>
          <w:tcPr>
            <w:tcW w:w="417" w:type="dxa"/>
            <w:tcMar>
              <w:top w:w="0" w:type="dxa"/>
              <w:left w:w="28" w:type="dxa"/>
              <w:bottom w:w="0" w:type="dxa"/>
              <w:right w:w="57" w:type="dxa"/>
            </w:tcMar>
            <w:vAlign w:val="bottom"/>
          </w:tcPr>
          <w:p w14:paraId="43DAFFE4" w14:textId="03469016" w:rsidR="00F7009D" w:rsidRPr="004C4E65" w:rsidRDefault="009D6872" w:rsidP="00F7009D">
            <w:pPr>
              <w:pStyle w:val="TabellRader"/>
              <w:keepNext/>
            </w:pPr>
            <w:r w:rsidRPr="00D4116E">
              <w:t>0,1</w:t>
            </w:r>
          </w:p>
        </w:tc>
        <w:tc>
          <w:tcPr>
            <w:tcW w:w="417" w:type="dxa"/>
            <w:tcMar>
              <w:top w:w="0" w:type="dxa"/>
              <w:left w:w="28" w:type="dxa"/>
              <w:bottom w:w="0" w:type="dxa"/>
              <w:right w:w="57" w:type="dxa"/>
            </w:tcMar>
            <w:vAlign w:val="bottom"/>
          </w:tcPr>
          <w:p w14:paraId="4397AFFC" w14:textId="6BA4B313" w:rsidR="00F7009D" w:rsidRPr="004C4E65" w:rsidRDefault="009D6872" w:rsidP="00F7009D">
            <w:pPr>
              <w:pStyle w:val="TabellRader"/>
              <w:keepNext/>
            </w:pPr>
            <w:r w:rsidRPr="00D4116E">
              <w:t>0,0</w:t>
            </w:r>
          </w:p>
        </w:tc>
      </w:tr>
      <w:tr w:rsidR="00F7009D" w:rsidRPr="004C4E65" w14:paraId="4E9F63F1" w14:textId="77777777" w:rsidTr="00F7009D">
        <w:tc>
          <w:tcPr>
            <w:tcW w:w="1864" w:type="dxa"/>
            <w:vAlign w:val="bottom"/>
          </w:tcPr>
          <w:p w14:paraId="1ECD5B00" w14:textId="77777777" w:rsidR="00F7009D" w:rsidRPr="004C4E65" w:rsidRDefault="009D6872" w:rsidP="00F7009D">
            <w:pPr>
              <w:pStyle w:val="TabellRader"/>
              <w:keepNext/>
              <w:jc w:val="left"/>
            </w:pPr>
            <w:r w:rsidRPr="004C4E65">
              <w:t xml:space="preserve">Indirekta effekter av skatter </w:t>
            </w:r>
          </w:p>
        </w:tc>
        <w:tc>
          <w:tcPr>
            <w:tcW w:w="417" w:type="dxa"/>
            <w:tcMar>
              <w:left w:w="28" w:type="dxa"/>
              <w:right w:w="57" w:type="dxa"/>
            </w:tcMar>
            <w:vAlign w:val="bottom"/>
          </w:tcPr>
          <w:p w14:paraId="4728E072" w14:textId="7160F5EC" w:rsidR="00F7009D" w:rsidRPr="004C4E65" w:rsidRDefault="009D6872" w:rsidP="00F7009D">
            <w:pPr>
              <w:pStyle w:val="TabellRader"/>
              <w:keepNext/>
            </w:pPr>
            <w:r w:rsidRPr="00D4116E">
              <w:t>1,1</w:t>
            </w:r>
          </w:p>
        </w:tc>
        <w:tc>
          <w:tcPr>
            <w:tcW w:w="417" w:type="dxa"/>
            <w:tcMar>
              <w:top w:w="0" w:type="dxa"/>
              <w:left w:w="28" w:type="dxa"/>
              <w:bottom w:w="0" w:type="dxa"/>
              <w:right w:w="57" w:type="dxa"/>
            </w:tcMar>
            <w:vAlign w:val="bottom"/>
          </w:tcPr>
          <w:p w14:paraId="06376044" w14:textId="0A7E7DCF" w:rsidR="00F7009D" w:rsidRPr="00E87915" w:rsidRDefault="009D6872" w:rsidP="00F7009D">
            <w:pPr>
              <w:pStyle w:val="TabellRader"/>
              <w:keepNext/>
              <w:rPr>
                <w:highlight w:val="red"/>
              </w:rPr>
            </w:pPr>
            <w:r w:rsidRPr="00D4116E">
              <w:t>0,0</w:t>
            </w:r>
          </w:p>
        </w:tc>
        <w:tc>
          <w:tcPr>
            <w:tcW w:w="417" w:type="dxa"/>
            <w:tcMar>
              <w:top w:w="0" w:type="dxa"/>
              <w:left w:w="28" w:type="dxa"/>
              <w:bottom w:w="0" w:type="dxa"/>
              <w:right w:w="57" w:type="dxa"/>
            </w:tcMar>
            <w:vAlign w:val="bottom"/>
          </w:tcPr>
          <w:p w14:paraId="1574C4EE" w14:textId="59D7DCAF" w:rsidR="00F7009D" w:rsidRPr="004C4E65" w:rsidRDefault="009D6872" w:rsidP="00F7009D">
            <w:pPr>
              <w:pStyle w:val="TabellRader"/>
              <w:keepNext/>
            </w:pPr>
            <w:r w:rsidRPr="00D4116E">
              <w:t>0,2</w:t>
            </w:r>
          </w:p>
        </w:tc>
        <w:tc>
          <w:tcPr>
            <w:tcW w:w="417" w:type="dxa"/>
            <w:tcMar>
              <w:top w:w="0" w:type="dxa"/>
              <w:left w:w="28" w:type="dxa"/>
              <w:bottom w:w="0" w:type="dxa"/>
              <w:right w:w="57" w:type="dxa"/>
            </w:tcMar>
            <w:vAlign w:val="bottom"/>
          </w:tcPr>
          <w:p w14:paraId="3BB3A917" w14:textId="50C63A27" w:rsidR="00F7009D" w:rsidRPr="004C4E65" w:rsidRDefault="009D6872" w:rsidP="00F7009D">
            <w:pPr>
              <w:pStyle w:val="TabellRader"/>
              <w:keepNext/>
            </w:pPr>
            <w:r w:rsidRPr="00D4116E">
              <w:t>0,5</w:t>
            </w:r>
          </w:p>
        </w:tc>
        <w:tc>
          <w:tcPr>
            <w:tcW w:w="417" w:type="dxa"/>
            <w:tcMar>
              <w:top w:w="0" w:type="dxa"/>
              <w:left w:w="28" w:type="dxa"/>
              <w:bottom w:w="0" w:type="dxa"/>
              <w:right w:w="57" w:type="dxa"/>
            </w:tcMar>
            <w:vAlign w:val="bottom"/>
          </w:tcPr>
          <w:p w14:paraId="766AADE5" w14:textId="445CD402" w:rsidR="00F7009D" w:rsidRPr="004C4E65" w:rsidRDefault="009D6872" w:rsidP="00F7009D">
            <w:pPr>
              <w:pStyle w:val="TabellRader"/>
              <w:keepNext/>
            </w:pPr>
            <w:r w:rsidRPr="00D4116E">
              <w:t>0,7</w:t>
            </w:r>
          </w:p>
        </w:tc>
        <w:tc>
          <w:tcPr>
            <w:tcW w:w="417" w:type="dxa"/>
            <w:tcMar>
              <w:top w:w="0" w:type="dxa"/>
              <w:left w:w="28" w:type="dxa"/>
              <w:bottom w:w="0" w:type="dxa"/>
              <w:right w:w="57" w:type="dxa"/>
            </w:tcMar>
            <w:vAlign w:val="bottom"/>
          </w:tcPr>
          <w:p w14:paraId="759E2286" w14:textId="427B3F4A" w:rsidR="00F7009D" w:rsidRPr="004C4E65" w:rsidRDefault="009D6872" w:rsidP="00F7009D">
            <w:pPr>
              <w:pStyle w:val="TabellRader"/>
              <w:keepNext/>
            </w:pPr>
            <w:r w:rsidRPr="00D4116E">
              <w:t>0,0</w:t>
            </w:r>
          </w:p>
        </w:tc>
      </w:tr>
      <w:tr w:rsidR="00F7009D" w:rsidRPr="004C4E65" w14:paraId="3684CF00" w14:textId="77777777" w:rsidTr="00F7009D">
        <w:tc>
          <w:tcPr>
            <w:tcW w:w="1864" w:type="dxa"/>
            <w:tcBorders>
              <w:top w:val="nil"/>
              <w:left w:val="nil"/>
              <w:bottom w:val="single" w:sz="4" w:space="0" w:color="auto"/>
              <w:right w:val="nil"/>
            </w:tcBorders>
            <w:vAlign w:val="bottom"/>
          </w:tcPr>
          <w:p w14:paraId="53C9F8BB" w14:textId="77777777" w:rsidR="00F7009D" w:rsidRPr="004C4E65" w:rsidRDefault="009D6872" w:rsidP="00F7009D">
            <w:pPr>
              <w:pStyle w:val="TabellRader"/>
              <w:keepNext/>
              <w:jc w:val="left"/>
            </w:pPr>
            <w:r w:rsidRPr="004C4E65">
              <w:t>Övriga inkomstreformer</w:t>
            </w:r>
          </w:p>
        </w:tc>
        <w:tc>
          <w:tcPr>
            <w:tcW w:w="417" w:type="dxa"/>
            <w:tcBorders>
              <w:top w:val="nil"/>
              <w:left w:val="nil"/>
              <w:bottom w:val="single" w:sz="4" w:space="0" w:color="auto"/>
              <w:right w:val="nil"/>
            </w:tcBorders>
            <w:tcMar>
              <w:left w:w="28" w:type="dxa"/>
              <w:right w:w="57" w:type="dxa"/>
            </w:tcMar>
            <w:vAlign w:val="bottom"/>
          </w:tcPr>
          <w:p w14:paraId="0657F228" w14:textId="321B4DDF" w:rsidR="00F7009D" w:rsidRPr="004C4E65" w:rsidRDefault="009D6872" w:rsidP="00F7009D">
            <w:pPr>
              <w:pStyle w:val="TabellRader"/>
              <w:keepNext/>
            </w:pPr>
            <w:r w:rsidRPr="00D4116E">
              <w:t>0,0</w:t>
            </w:r>
          </w:p>
        </w:tc>
        <w:tc>
          <w:tcPr>
            <w:tcW w:w="417" w:type="dxa"/>
            <w:tcBorders>
              <w:top w:val="nil"/>
              <w:left w:val="nil"/>
              <w:bottom w:val="single" w:sz="4" w:space="0" w:color="auto"/>
              <w:right w:val="nil"/>
            </w:tcBorders>
            <w:tcMar>
              <w:top w:w="0" w:type="dxa"/>
              <w:left w:w="28" w:type="dxa"/>
              <w:bottom w:w="0" w:type="dxa"/>
              <w:right w:w="57" w:type="dxa"/>
            </w:tcMar>
            <w:vAlign w:val="bottom"/>
          </w:tcPr>
          <w:p w14:paraId="76F1A24C" w14:textId="49659C80" w:rsidR="00F7009D" w:rsidRPr="00E87915" w:rsidRDefault="009D6872" w:rsidP="00F7009D">
            <w:pPr>
              <w:pStyle w:val="TabellRader"/>
              <w:keepNext/>
              <w:rPr>
                <w:highlight w:val="red"/>
              </w:rPr>
            </w:pPr>
            <w:r w:rsidRPr="00D4116E">
              <w:t>-2,9</w:t>
            </w:r>
          </w:p>
        </w:tc>
        <w:tc>
          <w:tcPr>
            <w:tcW w:w="417" w:type="dxa"/>
            <w:tcBorders>
              <w:top w:val="nil"/>
              <w:left w:val="nil"/>
              <w:bottom w:val="single" w:sz="4" w:space="0" w:color="auto"/>
              <w:right w:val="nil"/>
            </w:tcBorders>
            <w:tcMar>
              <w:top w:w="0" w:type="dxa"/>
              <w:left w:w="28" w:type="dxa"/>
              <w:bottom w:w="0" w:type="dxa"/>
              <w:right w:w="57" w:type="dxa"/>
            </w:tcMar>
            <w:vAlign w:val="bottom"/>
          </w:tcPr>
          <w:p w14:paraId="2EEC3F89" w14:textId="3EA6ED60" w:rsidR="00F7009D" w:rsidRPr="004C4E65" w:rsidRDefault="009D6872" w:rsidP="00F7009D">
            <w:pPr>
              <w:pStyle w:val="TabellRader"/>
              <w:keepNext/>
            </w:pPr>
            <w:r w:rsidRPr="00D4116E">
              <w:t>0,0</w:t>
            </w:r>
          </w:p>
        </w:tc>
        <w:tc>
          <w:tcPr>
            <w:tcW w:w="417" w:type="dxa"/>
            <w:tcBorders>
              <w:top w:val="nil"/>
              <w:left w:val="nil"/>
              <w:bottom w:val="single" w:sz="4" w:space="0" w:color="auto"/>
              <w:right w:val="nil"/>
            </w:tcBorders>
            <w:tcMar>
              <w:top w:w="0" w:type="dxa"/>
              <w:left w:w="28" w:type="dxa"/>
              <w:bottom w:w="0" w:type="dxa"/>
              <w:right w:w="57" w:type="dxa"/>
            </w:tcMar>
            <w:vAlign w:val="bottom"/>
          </w:tcPr>
          <w:p w14:paraId="384E4343" w14:textId="3E409333" w:rsidR="00F7009D" w:rsidRPr="004C4E65" w:rsidRDefault="009D6872" w:rsidP="00F7009D">
            <w:pPr>
              <w:pStyle w:val="TabellRader"/>
              <w:keepNext/>
            </w:pPr>
            <w:r w:rsidRPr="00D4116E">
              <w:t>0,4</w:t>
            </w:r>
          </w:p>
        </w:tc>
        <w:tc>
          <w:tcPr>
            <w:tcW w:w="417" w:type="dxa"/>
            <w:tcBorders>
              <w:top w:val="nil"/>
              <w:left w:val="nil"/>
              <w:bottom w:val="single" w:sz="4" w:space="0" w:color="auto"/>
              <w:right w:val="nil"/>
            </w:tcBorders>
            <w:tcMar>
              <w:top w:w="0" w:type="dxa"/>
              <w:left w:w="28" w:type="dxa"/>
              <w:bottom w:w="0" w:type="dxa"/>
              <w:right w:w="57" w:type="dxa"/>
            </w:tcMar>
            <w:vAlign w:val="bottom"/>
          </w:tcPr>
          <w:p w14:paraId="2D7728AC" w14:textId="346750BF" w:rsidR="00F7009D" w:rsidRPr="004C4E65" w:rsidRDefault="009D6872" w:rsidP="00F7009D">
            <w:pPr>
              <w:pStyle w:val="TabellRader"/>
              <w:keepNext/>
            </w:pPr>
            <w:r w:rsidRPr="00D4116E">
              <w:t>0,0</w:t>
            </w:r>
          </w:p>
        </w:tc>
        <w:tc>
          <w:tcPr>
            <w:tcW w:w="417" w:type="dxa"/>
            <w:tcBorders>
              <w:top w:val="nil"/>
              <w:left w:val="nil"/>
              <w:bottom w:val="single" w:sz="4" w:space="0" w:color="auto"/>
              <w:right w:val="nil"/>
            </w:tcBorders>
            <w:tcMar>
              <w:top w:w="0" w:type="dxa"/>
              <w:left w:w="28" w:type="dxa"/>
              <w:bottom w:w="0" w:type="dxa"/>
              <w:right w:w="57" w:type="dxa"/>
            </w:tcMar>
            <w:vAlign w:val="bottom"/>
          </w:tcPr>
          <w:p w14:paraId="4F602553" w14:textId="3B7E30ED" w:rsidR="00F7009D" w:rsidRPr="004C4E65" w:rsidRDefault="009D6872" w:rsidP="00F7009D">
            <w:pPr>
              <w:pStyle w:val="TabellRader"/>
              <w:keepNext/>
            </w:pPr>
            <w:r w:rsidRPr="00D4116E">
              <w:t>0,0</w:t>
            </w:r>
          </w:p>
        </w:tc>
      </w:tr>
      <w:tr w:rsidR="00F7009D" w:rsidRPr="004C4E65" w14:paraId="627C5A2F" w14:textId="77777777" w:rsidTr="00F7009D">
        <w:tc>
          <w:tcPr>
            <w:tcW w:w="1864" w:type="dxa"/>
            <w:tcBorders>
              <w:top w:val="single" w:sz="4" w:space="0" w:color="auto"/>
              <w:left w:val="nil"/>
              <w:bottom w:val="single" w:sz="12" w:space="0" w:color="auto"/>
              <w:right w:val="nil"/>
            </w:tcBorders>
            <w:vAlign w:val="bottom"/>
          </w:tcPr>
          <w:p w14:paraId="2005F16B" w14:textId="77777777" w:rsidR="00F7009D" w:rsidRPr="004C4E65" w:rsidRDefault="009D6872" w:rsidP="00F7009D">
            <w:pPr>
              <w:pStyle w:val="TabellRader"/>
              <w:keepNext/>
              <w:jc w:val="left"/>
              <w:rPr>
                <w:b/>
              </w:rPr>
            </w:pPr>
            <w:r w:rsidRPr="004C4E65">
              <w:rPr>
                <w:b/>
              </w:rPr>
              <w:t>Summa inkomst</w:t>
            </w:r>
            <w:r w:rsidRPr="004C4E65">
              <w:rPr>
                <w:b/>
              </w:rPr>
              <w:softHyphen/>
              <w:t>förändringar, netto</w:t>
            </w:r>
          </w:p>
        </w:tc>
        <w:tc>
          <w:tcPr>
            <w:tcW w:w="417" w:type="dxa"/>
            <w:tcBorders>
              <w:top w:val="single" w:sz="4" w:space="0" w:color="auto"/>
              <w:left w:val="nil"/>
              <w:bottom w:val="single" w:sz="12" w:space="0" w:color="auto"/>
              <w:right w:val="nil"/>
            </w:tcBorders>
            <w:tcMar>
              <w:left w:w="28" w:type="dxa"/>
              <w:right w:w="57" w:type="dxa"/>
            </w:tcMar>
            <w:vAlign w:val="bottom"/>
          </w:tcPr>
          <w:p w14:paraId="1F0B551D" w14:textId="56E0DB35" w:rsidR="00F7009D" w:rsidRPr="004C4E65" w:rsidRDefault="009D6872" w:rsidP="00F7009D">
            <w:pPr>
              <w:pStyle w:val="TabellRader"/>
              <w:keepNext/>
              <w:rPr>
                <w:b/>
              </w:rPr>
            </w:pPr>
            <w:r w:rsidRPr="00FF07D8">
              <w:rPr>
                <w:b/>
              </w:rPr>
              <w:t>-10,2</w:t>
            </w:r>
          </w:p>
        </w:tc>
        <w:tc>
          <w:tcPr>
            <w:tcW w:w="417" w:type="dxa"/>
            <w:tcBorders>
              <w:top w:val="single" w:sz="4" w:space="0" w:color="auto"/>
              <w:left w:val="nil"/>
              <w:bottom w:val="single" w:sz="12" w:space="0" w:color="auto"/>
              <w:right w:val="nil"/>
            </w:tcBorders>
            <w:tcMar>
              <w:top w:w="0" w:type="dxa"/>
              <w:left w:w="28" w:type="dxa"/>
              <w:bottom w:w="0" w:type="dxa"/>
              <w:right w:w="57" w:type="dxa"/>
            </w:tcMar>
            <w:vAlign w:val="bottom"/>
          </w:tcPr>
          <w:p w14:paraId="10CCF8B4" w14:textId="253A598C" w:rsidR="00F7009D" w:rsidRPr="00E87915" w:rsidRDefault="009D6872" w:rsidP="00F7009D">
            <w:pPr>
              <w:pStyle w:val="TabellRader"/>
              <w:keepNext/>
              <w:rPr>
                <w:b/>
                <w:highlight w:val="red"/>
              </w:rPr>
            </w:pPr>
            <w:r w:rsidRPr="00FF07D8">
              <w:rPr>
                <w:b/>
              </w:rPr>
              <w:t>-18,1</w:t>
            </w:r>
          </w:p>
        </w:tc>
        <w:tc>
          <w:tcPr>
            <w:tcW w:w="417" w:type="dxa"/>
            <w:tcBorders>
              <w:top w:val="single" w:sz="4" w:space="0" w:color="auto"/>
              <w:left w:val="nil"/>
              <w:bottom w:val="single" w:sz="12" w:space="0" w:color="auto"/>
              <w:right w:val="nil"/>
            </w:tcBorders>
            <w:tcMar>
              <w:top w:w="0" w:type="dxa"/>
              <w:left w:w="28" w:type="dxa"/>
              <w:bottom w:w="0" w:type="dxa"/>
              <w:right w:w="57" w:type="dxa"/>
            </w:tcMar>
            <w:vAlign w:val="bottom"/>
          </w:tcPr>
          <w:p w14:paraId="226DC997" w14:textId="2F46A288" w:rsidR="00F7009D" w:rsidRPr="004C4E65" w:rsidRDefault="009D6872" w:rsidP="00F7009D">
            <w:pPr>
              <w:pStyle w:val="TabellRader"/>
              <w:keepNext/>
              <w:rPr>
                <w:b/>
              </w:rPr>
            </w:pPr>
            <w:r w:rsidRPr="00FF07D8">
              <w:rPr>
                <w:b/>
              </w:rPr>
              <w:t>1,2</w:t>
            </w:r>
          </w:p>
        </w:tc>
        <w:tc>
          <w:tcPr>
            <w:tcW w:w="417" w:type="dxa"/>
            <w:tcBorders>
              <w:top w:val="single" w:sz="4" w:space="0" w:color="auto"/>
              <w:left w:val="nil"/>
              <w:bottom w:val="single" w:sz="12" w:space="0" w:color="auto"/>
              <w:right w:val="nil"/>
            </w:tcBorders>
            <w:tcMar>
              <w:top w:w="0" w:type="dxa"/>
              <w:left w:w="28" w:type="dxa"/>
              <w:bottom w:w="0" w:type="dxa"/>
              <w:right w:w="57" w:type="dxa"/>
            </w:tcMar>
            <w:vAlign w:val="bottom"/>
          </w:tcPr>
          <w:p w14:paraId="68DB622C" w14:textId="04C0BD2B" w:rsidR="00F7009D" w:rsidRPr="004C4E65" w:rsidRDefault="009D6872" w:rsidP="00F7009D">
            <w:pPr>
              <w:pStyle w:val="TabellRader"/>
              <w:keepNext/>
              <w:rPr>
                <w:b/>
              </w:rPr>
            </w:pPr>
            <w:r w:rsidRPr="00FF07D8">
              <w:rPr>
                <w:b/>
              </w:rPr>
              <w:t>1,5</w:t>
            </w:r>
          </w:p>
        </w:tc>
        <w:tc>
          <w:tcPr>
            <w:tcW w:w="417" w:type="dxa"/>
            <w:tcBorders>
              <w:top w:val="single" w:sz="4" w:space="0" w:color="auto"/>
              <w:left w:val="nil"/>
              <w:bottom w:val="single" w:sz="12" w:space="0" w:color="auto"/>
              <w:right w:val="nil"/>
            </w:tcBorders>
            <w:tcMar>
              <w:top w:w="0" w:type="dxa"/>
              <w:left w:w="28" w:type="dxa"/>
              <w:bottom w:w="0" w:type="dxa"/>
              <w:right w:w="57" w:type="dxa"/>
            </w:tcMar>
            <w:vAlign w:val="bottom"/>
          </w:tcPr>
          <w:p w14:paraId="4352144A" w14:textId="53DBD5AF" w:rsidR="00F7009D" w:rsidRPr="004C4E65" w:rsidRDefault="009D6872" w:rsidP="00F7009D">
            <w:pPr>
              <w:pStyle w:val="TabellRader"/>
              <w:keepNext/>
              <w:rPr>
                <w:b/>
              </w:rPr>
            </w:pPr>
            <w:r w:rsidRPr="00FF07D8">
              <w:rPr>
                <w:b/>
              </w:rPr>
              <w:t>0,8</w:t>
            </w:r>
          </w:p>
        </w:tc>
        <w:tc>
          <w:tcPr>
            <w:tcW w:w="417" w:type="dxa"/>
            <w:tcBorders>
              <w:top w:val="single" w:sz="4" w:space="0" w:color="auto"/>
              <w:left w:val="nil"/>
              <w:bottom w:val="single" w:sz="12" w:space="0" w:color="auto"/>
              <w:right w:val="nil"/>
            </w:tcBorders>
            <w:tcMar>
              <w:top w:w="0" w:type="dxa"/>
              <w:left w:w="28" w:type="dxa"/>
              <w:bottom w:w="0" w:type="dxa"/>
              <w:right w:w="57" w:type="dxa"/>
            </w:tcMar>
            <w:vAlign w:val="bottom"/>
          </w:tcPr>
          <w:p w14:paraId="3EE140B6" w14:textId="52E224DA" w:rsidR="00F7009D" w:rsidRPr="004C4E65" w:rsidRDefault="009D6872" w:rsidP="00F7009D">
            <w:pPr>
              <w:pStyle w:val="TabellRader"/>
              <w:keepNext/>
              <w:rPr>
                <w:b/>
              </w:rPr>
            </w:pPr>
            <w:r w:rsidRPr="00FF07D8">
              <w:rPr>
                <w:b/>
              </w:rPr>
              <w:t>0,0</w:t>
            </w:r>
          </w:p>
        </w:tc>
      </w:tr>
      <w:tr w:rsidR="00F7009D" w:rsidRPr="004C4E65" w14:paraId="3A027ADD" w14:textId="77777777" w:rsidTr="00F7009D">
        <w:tc>
          <w:tcPr>
            <w:tcW w:w="1864" w:type="dxa"/>
            <w:tcBorders>
              <w:top w:val="single" w:sz="12" w:space="0" w:color="auto"/>
              <w:left w:val="nil"/>
              <w:right w:val="nil"/>
            </w:tcBorders>
            <w:vAlign w:val="bottom"/>
          </w:tcPr>
          <w:p w14:paraId="579CB5A2" w14:textId="77777777" w:rsidR="00F7009D" w:rsidRPr="004C4E65" w:rsidRDefault="009D6872" w:rsidP="00F7009D">
            <w:pPr>
              <w:pStyle w:val="TabellRader"/>
              <w:keepNext/>
              <w:jc w:val="left"/>
              <w:rPr>
                <w:b/>
                <w:bCs/>
              </w:rPr>
            </w:pPr>
            <w:r w:rsidRPr="004C4E65">
              <w:rPr>
                <w:b/>
              </w:rPr>
              <w:t>Utgifts- och inkomst-förändringar, effekt på offentliga sektorns finansiella sparande</w:t>
            </w:r>
            <w:r w:rsidRPr="004C4E65">
              <w:rPr>
                <w:b/>
                <w:vertAlign w:val="superscript"/>
              </w:rPr>
              <w:t>1,6</w:t>
            </w:r>
          </w:p>
        </w:tc>
        <w:tc>
          <w:tcPr>
            <w:tcW w:w="417" w:type="dxa"/>
            <w:tcBorders>
              <w:top w:val="single" w:sz="12" w:space="0" w:color="auto"/>
              <w:left w:val="nil"/>
              <w:right w:val="nil"/>
            </w:tcBorders>
            <w:tcMar>
              <w:left w:w="28" w:type="dxa"/>
              <w:right w:w="57" w:type="dxa"/>
            </w:tcMar>
            <w:vAlign w:val="bottom"/>
          </w:tcPr>
          <w:p w14:paraId="31F0EBA8" w14:textId="236E9DCD" w:rsidR="00F7009D" w:rsidRPr="003C5E60" w:rsidRDefault="009D6872" w:rsidP="00F7009D">
            <w:pPr>
              <w:pStyle w:val="TabellRader"/>
              <w:keepNext/>
              <w:rPr>
                <w:b/>
                <w:highlight w:val="red"/>
              </w:rPr>
            </w:pPr>
            <w:r w:rsidRPr="00FF07D8">
              <w:rPr>
                <w:b/>
              </w:rPr>
              <w:t>-18,3</w:t>
            </w:r>
          </w:p>
        </w:tc>
        <w:tc>
          <w:tcPr>
            <w:tcW w:w="417" w:type="dxa"/>
            <w:tcBorders>
              <w:top w:val="single" w:sz="12" w:space="0" w:color="auto"/>
              <w:left w:val="nil"/>
              <w:right w:val="nil"/>
            </w:tcBorders>
            <w:tcMar>
              <w:top w:w="0" w:type="dxa"/>
              <w:left w:w="28" w:type="dxa"/>
              <w:bottom w:w="0" w:type="dxa"/>
              <w:right w:w="57" w:type="dxa"/>
            </w:tcMar>
            <w:vAlign w:val="bottom"/>
          </w:tcPr>
          <w:p w14:paraId="028D63C7" w14:textId="0E38F64F" w:rsidR="00F7009D" w:rsidRPr="003C5E60" w:rsidRDefault="009D6872" w:rsidP="00F7009D">
            <w:pPr>
              <w:pStyle w:val="TabellRader"/>
              <w:keepNext/>
              <w:rPr>
                <w:b/>
                <w:highlight w:val="red"/>
              </w:rPr>
            </w:pPr>
            <w:r w:rsidRPr="00FF07D8">
              <w:rPr>
                <w:b/>
              </w:rPr>
              <w:t>-21,4</w:t>
            </w:r>
          </w:p>
        </w:tc>
        <w:tc>
          <w:tcPr>
            <w:tcW w:w="417" w:type="dxa"/>
            <w:tcBorders>
              <w:top w:val="single" w:sz="12" w:space="0" w:color="auto"/>
              <w:left w:val="nil"/>
              <w:right w:val="nil"/>
            </w:tcBorders>
            <w:tcMar>
              <w:top w:w="0" w:type="dxa"/>
              <w:left w:w="28" w:type="dxa"/>
              <w:bottom w:w="0" w:type="dxa"/>
              <w:right w:w="57" w:type="dxa"/>
            </w:tcMar>
            <w:vAlign w:val="bottom"/>
          </w:tcPr>
          <w:p w14:paraId="0539714F" w14:textId="5C1B3DA3" w:rsidR="00F7009D" w:rsidRPr="003C5E60" w:rsidRDefault="009D6872" w:rsidP="00F7009D">
            <w:pPr>
              <w:pStyle w:val="TabellRader"/>
              <w:keepNext/>
              <w:rPr>
                <w:b/>
                <w:highlight w:val="red"/>
              </w:rPr>
            </w:pPr>
            <w:r w:rsidRPr="00FF07D8">
              <w:rPr>
                <w:b/>
              </w:rPr>
              <w:t>9,1</w:t>
            </w:r>
          </w:p>
        </w:tc>
        <w:tc>
          <w:tcPr>
            <w:tcW w:w="417" w:type="dxa"/>
            <w:tcBorders>
              <w:top w:val="single" w:sz="12" w:space="0" w:color="auto"/>
              <w:left w:val="nil"/>
              <w:right w:val="nil"/>
            </w:tcBorders>
            <w:tcMar>
              <w:top w:w="0" w:type="dxa"/>
              <w:left w:w="28" w:type="dxa"/>
              <w:bottom w:w="0" w:type="dxa"/>
              <w:right w:w="57" w:type="dxa"/>
            </w:tcMar>
            <w:vAlign w:val="bottom"/>
          </w:tcPr>
          <w:p w14:paraId="07BC9708" w14:textId="70FCD5D7" w:rsidR="00F7009D" w:rsidRPr="003C5E60" w:rsidRDefault="009D6872" w:rsidP="00F7009D">
            <w:pPr>
              <w:pStyle w:val="TabellRader"/>
              <w:keepNext/>
              <w:rPr>
                <w:b/>
                <w:highlight w:val="red"/>
              </w:rPr>
            </w:pPr>
            <w:r w:rsidRPr="00FF07D8">
              <w:rPr>
                <w:b/>
              </w:rPr>
              <w:t>-3,5</w:t>
            </w:r>
          </w:p>
        </w:tc>
        <w:tc>
          <w:tcPr>
            <w:tcW w:w="417" w:type="dxa"/>
            <w:tcBorders>
              <w:top w:val="single" w:sz="12" w:space="0" w:color="auto"/>
              <w:left w:val="nil"/>
              <w:right w:val="nil"/>
            </w:tcBorders>
            <w:tcMar>
              <w:top w:w="0" w:type="dxa"/>
              <w:left w:w="28" w:type="dxa"/>
              <w:bottom w:w="0" w:type="dxa"/>
              <w:right w:w="57" w:type="dxa"/>
            </w:tcMar>
            <w:vAlign w:val="bottom"/>
          </w:tcPr>
          <w:p w14:paraId="68FAC246" w14:textId="7B1043A6" w:rsidR="00F7009D" w:rsidRPr="003C5E60" w:rsidRDefault="009D6872" w:rsidP="00F7009D">
            <w:pPr>
              <w:pStyle w:val="TabellRader"/>
              <w:keepNext/>
              <w:rPr>
                <w:b/>
                <w:highlight w:val="red"/>
              </w:rPr>
            </w:pPr>
            <w:r w:rsidRPr="00FF07D8">
              <w:rPr>
                <w:b/>
              </w:rPr>
              <w:t>-2,0</w:t>
            </w:r>
          </w:p>
        </w:tc>
        <w:tc>
          <w:tcPr>
            <w:tcW w:w="417" w:type="dxa"/>
            <w:tcBorders>
              <w:top w:val="single" w:sz="12" w:space="0" w:color="auto"/>
              <w:left w:val="nil"/>
              <w:right w:val="nil"/>
            </w:tcBorders>
            <w:tcMar>
              <w:top w:w="0" w:type="dxa"/>
              <w:left w:w="28" w:type="dxa"/>
              <w:bottom w:w="0" w:type="dxa"/>
              <w:right w:w="57" w:type="dxa"/>
            </w:tcMar>
            <w:vAlign w:val="bottom"/>
          </w:tcPr>
          <w:p w14:paraId="76FBEEBB" w14:textId="373E524D" w:rsidR="00F7009D" w:rsidRPr="003C5E60" w:rsidRDefault="009D6872" w:rsidP="00F7009D">
            <w:pPr>
              <w:pStyle w:val="TabellRader"/>
              <w:keepNext/>
              <w:rPr>
                <w:b/>
                <w:highlight w:val="red"/>
              </w:rPr>
            </w:pPr>
            <w:r w:rsidRPr="00FF07D8">
              <w:rPr>
                <w:b/>
              </w:rPr>
              <w:t>-2,5</w:t>
            </w:r>
          </w:p>
        </w:tc>
      </w:tr>
      <w:tr w:rsidR="00F7009D" w:rsidRPr="004C4E65" w14:paraId="49581BDF" w14:textId="77777777" w:rsidTr="00F7009D">
        <w:trPr>
          <w:trHeight w:val="148"/>
        </w:trPr>
        <w:tc>
          <w:tcPr>
            <w:tcW w:w="1864" w:type="dxa"/>
            <w:tcBorders>
              <w:left w:val="nil"/>
              <w:bottom w:val="single" w:sz="18" w:space="0" w:color="auto"/>
              <w:right w:val="nil"/>
            </w:tcBorders>
            <w:vAlign w:val="bottom"/>
          </w:tcPr>
          <w:p w14:paraId="0C303E97" w14:textId="77777777" w:rsidR="00F7009D" w:rsidRPr="004C4E65" w:rsidRDefault="009D6872" w:rsidP="00F7009D">
            <w:pPr>
              <w:pStyle w:val="TabellRader"/>
              <w:keepNext/>
              <w:jc w:val="left"/>
              <w:rPr>
                <w:i/>
              </w:rPr>
            </w:pPr>
            <w:r w:rsidRPr="004C4E65">
              <w:rPr>
                <w:i/>
              </w:rPr>
              <w:t xml:space="preserve">  procent av BNP</w:t>
            </w:r>
          </w:p>
        </w:tc>
        <w:tc>
          <w:tcPr>
            <w:tcW w:w="417" w:type="dxa"/>
            <w:tcBorders>
              <w:left w:val="nil"/>
              <w:bottom w:val="single" w:sz="18" w:space="0" w:color="auto"/>
              <w:right w:val="nil"/>
            </w:tcBorders>
            <w:tcMar>
              <w:left w:w="28" w:type="dxa"/>
              <w:right w:w="57" w:type="dxa"/>
            </w:tcMar>
          </w:tcPr>
          <w:p w14:paraId="31DDD337" w14:textId="621FD86C" w:rsidR="00F7009D" w:rsidRPr="003C5E60" w:rsidRDefault="009D6872" w:rsidP="00F7009D">
            <w:pPr>
              <w:pStyle w:val="TabellRader"/>
              <w:keepNext/>
              <w:rPr>
                <w:i/>
                <w:highlight w:val="red"/>
              </w:rPr>
            </w:pPr>
            <w:r w:rsidRPr="00FF07D8">
              <w:rPr>
                <w:i/>
              </w:rPr>
              <w:t>-0,5</w:t>
            </w:r>
          </w:p>
        </w:tc>
        <w:tc>
          <w:tcPr>
            <w:tcW w:w="417" w:type="dxa"/>
            <w:tcBorders>
              <w:left w:val="nil"/>
              <w:bottom w:val="single" w:sz="18" w:space="0" w:color="auto"/>
              <w:right w:val="nil"/>
            </w:tcBorders>
            <w:tcMar>
              <w:top w:w="0" w:type="dxa"/>
              <w:left w:w="28" w:type="dxa"/>
              <w:bottom w:w="0" w:type="dxa"/>
              <w:right w:w="57" w:type="dxa"/>
            </w:tcMar>
          </w:tcPr>
          <w:p w14:paraId="25FCACD7" w14:textId="7B533196" w:rsidR="00F7009D" w:rsidRPr="003C5E60" w:rsidRDefault="009D6872" w:rsidP="00F7009D">
            <w:pPr>
              <w:pStyle w:val="TabellRader"/>
              <w:keepNext/>
              <w:rPr>
                <w:i/>
                <w:highlight w:val="red"/>
              </w:rPr>
            </w:pPr>
            <w:r w:rsidRPr="00FF07D8">
              <w:rPr>
                <w:i/>
              </w:rPr>
              <w:t>-0,6</w:t>
            </w:r>
          </w:p>
        </w:tc>
        <w:tc>
          <w:tcPr>
            <w:tcW w:w="417" w:type="dxa"/>
            <w:tcBorders>
              <w:left w:val="nil"/>
              <w:bottom w:val="single" w:sz="18" w:space="0" w:color="auto"/>
              <w:right w:val="nil"/>
            </w:tcBorders>
            <w:tcMar>
              <w:top w:w="0" w:type="dxa"/>
              <w:left w:w="28" w:type="dxa"/>
              <w:bottom w:w="0" w:type="dxa"/>
              <w:right w:w="57" w:type="dxa"/>
            </w:tcMar>
          </w:tcPr>
          <w:p w14:paraId="697F6EFF" w14:textId="0812DB85" w:rsidR="00F7009D" w:rsidRPr="003C5E60" w:rsidRDefault="009D6872" w:rsidP="00F7009D">
            <w:pPr>
              <w:pStyle w:val="TabellRader"/>
              <w:keepNext/>
              <w:rPr>
                <w:i/>
                <w:highlight w:val="red"/>
              </w:rPr>
            </w:pPr>
            <w:r w:rsidRPr="00FF07D8">
              <w:rPr>
                <w:i/>
              </w:rPr>
              <w:t>0,2</w:t>
            </w:r>
          </w:p>
        </w:tc>
        <w:tc>
          <w:tcPr>
            <w:tcW w:w="417" w:type="dxa"/>
            <w:tcBorders>
              <w:left w:val="nil"/>
              <w:bottom w:val="single" w:sz="18" w:space="0" w:color="auto"/>
              <w:right w:val="nil"/>
            </w:tcBorders>
            <w:tcMar>
              <w:top w:w="0" w:type="dxa"/>
              <w:left w:w="28" w:type="dxa"/>
              <w:bottom w:w="0" w:type="dxa"/>
              <w:right w:w="57" w:type="dxa"/>
            </w:tcMar>
          </w:tcPr>
          <w:p w14:paraId="58D223FF" w14:textId="769C3F94" w:rsidR="00F7009D" w:rsidRPr="003C5E60" w:rsidRDefault="009D6872" w:rsidP="00F7009D">
            <w:pPr>
              <w:pStyle w:val="TabellRader"/>
              <w:keepNext/>
              <w:rPr>
                <w:i/>
                <w:highlight w:val="red"/>
              </w:rPr>
            </w:pPr>
            <w:r w:rsidRPr="00FF07D8">
              <w:rPr>
                <w:i/>
              </w:rPr>
              <w:t>-0,1</w:t>
            </w:r>
          </w:p>
        </w:tc>
        <w:tc>
          <w:tcPr>
            <w:tcW w:w="417" w:type="dxa"/>
            <w:tcBorders>
              <w:left w:val="nil"/>
              <w:bottom w:val="single" w:sz="18" w:space="0" w:color="auto"/>
              <w:right w:val="nil"/>
            </w:tcBorders>
            <w:tcMar>
              <w:top w:w="0" w:type="dxa"/>
              <w:left w:w="28" w:type="dxa"/>
              <w:bottom w:w="0" w:type="dxa"/>
              <w:right w:w="57" w:type="dxa"/>
            </w:tcMar>
          </w:tcPr>
          <w:p w14:paraId="10BBD50A" w14:textId="28EF4D43" w:rsidR="00F7009D" w:rsidRPr="003C5E60" w:rsidRDefault="009D6872" w:rsidP="00F7009D">
            <w:pPr>
              <w:pStyle w:val="TabellRader"/>
              <w:keepNext/>
              <w:rPr>
                <w:i/>
                <w:highlight w:val="red"/>
              </w:rPr>
            </w:pPr>
            <w:r w:rsidRPr="00FF07D8">
              <w:rPr>
                <w:i/>
              </w:rPr>
              <w:t>0,0</w:t>
            </w:r>
          </w:p>
        </w:tc>
        <w:tc>
          <w:tcPr>
            <w:tcW w:w="417" w:type="dxa"/>
            <w:tcBorders>
              <w:left w:val="nil"/>
              <w:bottom w:val="single" w:sz="18" w:space="0" w:color="auto"/>
              <w:right w:val="nil"/>
            </w:tcBorders>
            <w:tcMar>
              <w:top w:w="0" w:type="dxa"/>
              <w:left w:w="28" w:type="dxa"/>
              <w:bottom w:w="0" w:type="dxa"/>
              <w:right w:w="57" w:type="dxa"/>
            </w:tcMar>
          </w:tcPr>
          <w:p w14:paraId="10E8AD96" w14:textId="19E22BEE" w:rsidR="00F7009D" w:rsidRPr="003C5E60" w:rsidRDefault="009D6872" w:rsidP="00F7009D">
            <w:pPr>
              <w:pStyle w:val="TabellRader"/>
              <w:keepNext/>
              <w:rPr>
                <w:i/>
                <w:highlight w:val="red"/>
              </w:rPr>
            </w:pPr>
            <w:r w:rsidRPr="00FF07D8">
              <w:rPr>
                <w:i/>
              </w:rPr>
              <w:t>-0,1</w:t>
            </w:r>
          </w:p>
        </w:tc>
      </w:tr>
    </w:tbl>
    <w:p w14:paraId="543225AF" w14:textId="77777777" w:rsidR="00F7009D" w:rsidRPr="004C4E65" w:rsidRDefault="009D6872" w:rsidP="00F7009D">
      <w:pPr>
        <w:pStyle w:val="TabellFotnot"/>
        <w:spacing w:before="20"/>
        <w:jc w:val="both"/>
      </w:pPr>
      <w:r w:rsidRPr="004C4E65">
        <w:t>Anm.: Beloppen är avrundade och summerar inte alltid.</w:t>
      </w:r>
    </w:p>
    <w:p w14:paraId="22DC8517" w14:textId="77777777" w:rsidR="00F7009D" w:rsidRPr="004C4E65" w:rsidRDefault="009D6872" w:rsidP="00F7009D">
      <w:pPr>
        <w:pStyle w:val="TabellFotnot"/>
        <w:spacing w:before="20"/>
        <w:jc w:val="both"/>
      </w:pPr>
      <w:r w:rsidRPr="004C4E65">
        <w:rPr>
          <w:vertAlign w:val="superscript"/>
        </w:rPr>
        <w:t>1</w:t>
      </w:r>
      <w:r w:rsidRPr="004C4E65">
        <w:t xml:space="preserve"> För utgiftsreformer innebär minustecken anslagsminskningar eller att tempo</w:t>
      </w:r>
      <w:r w:rsidRPr="004C4E65">
        <w:softHyphen/>
        <w:t>rära program upphör eller minskar i omfattning. För inkomstreformer innebär minustecken att skatteinkomsterna minskar. För den sammanlagda budget</w:t>
      </w:r>
      <w:r w:rsidRPr="004C4E65">
        <w:softHyphen/>
        <w:t>effekten av utgifts- och inkomstreformer innebär minustecken att de offentliga finanserna försvagas jämfört med året innan.</w:t>
      </w:r>
    </w:p>
    <w:p w14:paraId="00EA8705" w14:textId="62846838" w:rsidR="00F7009D" w:rsidRPr="004C4E65" w:rsidRDefault="009D6872" w:rsidP="00F7009D">
      <w:pPr>
        <w:pStyle w:val="TabellFotnot"/>
        <w:spacing w:before="20"/>
        <w:jc w:val="both"/>
      </w:pPr>
      <w:r w:rsidRPr="004C4E65">
        <w:rPr>
          <w:vertAlign w:val="superscript"/>
        </w:rPr>
        <w:t xml:space="preserve">2 </w:t>
      </w:r>
      <w:r w:rsidRPr="004C4E65">
        <w:t xml:space="preserve">I tabell </w:t>
      </w:r>
      <w:r>
        <w:t>6</w:t>
      </w:r>
      <w:r w:rsidRPr="004C4E65">
        <w:t>.4 redovisas förändringarna per utgiftsområde. Anslags</w:t>
      </w:r>
      <w:r w:rsidRPr="004C4E65">
        <w:softHyphen/>
        <w:t>föränd</w:t>
      </w:r>
      <w:r w:rsidRPr="004C4E65">
        <w:softHyphen/>
        <w:t>ringar som motiverar tekniska justeringar av utgiftstaket och anslags</w:t>
      </w:r>
      <w:r w:rsidRPr="004C4E65">
        <w:softHyphen/>
        <w:t>förändringar till följd av den makroekonomiska utvecklingen och volym</w:t>
      </w:r>
      <w:r w:rsidRPr="004C4E65">
        <w:softHyphen/>
        <w:t>föränd</w:t>
      </w:r>
      <w:r w:rsidRPr="004C4E65">
        <w:softHyphen/>
        <w:t>ringar i trans</w:t>
      </w:r>
      <w:r w:rsidRPr="004C4E65">
        <w:softHyphen/>
        <w:t>fererings</w:t>
      </w:r>
      <w:r w:rsidRPr="004C4E65">
        <w:softHyphen/>
        <w:t xml:space="preserve">systemen m.m. ingår inte. Förslag i ändringsbudget redovisas exklusive medel som föreslås tillföras </w:t>
      </w:r>
      <w:r w:rsidRPr="004C4E65">
        <w:softHyphen/>
        <w:t>anslag utan att någon ny reform föreslås (främst transfereringsanslag).</w:t>
      </w:r>
    </w:p>
    <w:p w14:paraId="404A7F1E" w14:textId="77777777" w:rsidR="00F7009D" w:rsidRPr="004C4E65" w:rsidRDefault="009D6872" w:rsidP="00F7009D">
      <w:pPr>
        <w:pStyle w:val="TabellFotnot"/>
        <w:spacing w:before="20"/>
        <w:jc w:val="both"/>
      </w:pPr>
      <w:r w:rsidRPr="004C4E65">
        <w:rPr>
          <w:vertAlign w:val="superscript"/>
        </w:rPr>
        <w:t>3</w:t>
      </w:r>
      <w:r w:rsidRPr="004C4E65">
        <w:t xml:space="preserve"> Posten visar förändringen av nettoupplåningen för väg- och järnvägsobjekt. Nettoupplåning utgör skillnaden mellan nyupplåning och amortering.</w:t>
      </w:r>
    </w:p>
    <w:p w14:paraId="04FB7380" w14:textId="2E8B86DD" w:rsidR="00F7009D" w:rsidRPr="004C4E65" w:rsidRDefault="009D6872" w:rsidP="00F7009D">
      <w:pPr>
        <w:pStyle w:val="TabellFotnot"/>
        <w:spacing w:before="20"/>
        <w:jc w:val="both"/>
      </w:pPr>
      <w:r w:rsidRPr="004C4E65">
        <w:rPr>
          <w:vertAlign w:val="superscript"/>
        </w:rPr>
        <w:t xml:space="preserve">4 </w:t>
      </w:r>
      <w:r w:rsidRPr="004C4E65">
        <w:t>Kapitaltillskott påverkar inte det finansiella sparandet. Posten avser kapitaltillskott på 1,0 miljarder kronor till Ersättningsmark AB 2012 och Sveriges medverkan i kapitalhöjning i Europeiska investerings</w:t>
      </w:r>
      <w:r w:rsidRPr="004C4E65">
        <w:softHyphen/>
        <w:t>banken om 2,5 miljarder kronor 2013.</w:t>
      </w:r>
    </w:p>
    <w:p w14:paraId="3D8AAD06" w14:textId="5FC90706" w:rsidR="00F7009D" w:rsidRPr="004C4E65" w:rsidRDefault="009D6872" w:rsidP="00F7009D">
      <w:pPr>
        <w:pStyle w:val="TabellFotnot"/>
        <w:spacing w:before="20"/>
        <w:jc w:val="both"/>
      </w:pPr>
      <w:r w:rsidRPr="009F4EC7">
        <w:rPr>
          <w:vertAlign w:val="superscript"/>
        </w:rPr>
        <w:t>5</w:t>
      </w:r>
      <w:r w:rsidRPr="009F4EC7">
        <w:t xml:space="preserve"> Se avsnitt 5</w:t>
      </w:r>
      <w:r w:rsidRPr="004C4E65">
        <w:t xml:space="preserve"> och </w:t>
      </w:r>
      <w:r w:rsidRPr="009F4EC7">
        <w:t>tabell 5.10</w:t>
      </w:r>
      <w:r w:rsidRPr="004C4E65">
        <w:t xml:space="preserve">. Förändrad kommunal utdebitering ingår i </w:t>
      </w:r>
      <w:r w:rsidRPr="009F4EC7">
        <w:t>tabell 5.10</w:t>
      </w:r>
      <w:r w:rsidRPr="004C4E65">
        <w:t xml:space="preserve"> men ska inte ingå i </w:t>
      </w:r>
      <w:r w:rsidRPr="004C4E65">
        <w:fldChar w:fldCharType="begin"/>
      </w:r>
      <w:r w:rsidRPr="004C4E65">
        <w:instrText xml:space="preserve"> REF  _Ref383073336 \* Lower \h </w:instrText>
      </w:r>
      <w:r>
        <w:instrText xml:space="preserve"> \* MERGEFORMAT </w:instrText>
      </w:r>
      <w:r w:rsidRPr="004C4E65">
        <w:fldChar w:fldCharType="separate"/>
      </w:r>
      <w:r w:rsidR="004642B5" w:rsidRPr="004C4E65">
        <w:t xml:space="preserve">tabell </w:t>
      </w:r>
      <w:r w:rsidR="004642B5" w:rsidRPr="004642B5">
        <w:rPr>
          <w:bCs/>
          <w:noProof/>
        </w:rPr>
        <w:t>7</w:t>
      </w:r>
      <w:r w:rsidR="004642B5" w:rsidRPr="004C4E65">
        <w:t>.</w:t>
      </w:r>
      <w:r w:rsidR="004642B5">
        <w:rPr>
          <w:noProof/>
        </w:rPr>
        <w:t>2</w:t>
      </w:r>
      <w:r w:rsidRPr="004C4E65">
        <w:fldChar w:fldCharType="end"/>
      </w:r>
      <w:r w:rsidRPr="004C4E65">
        <w:t xml:space="preserve"> eftersom den tabellen visar budget</w:t>
      </w:r>
      <w:r w:rsidRPr="004C4E65">
        <w:softHyphen/>
        <w:t>effekter av tidigare riksdags</w:t>
      </w:r>
      <w:r w:rsidRPr="004C4E65">
        <w:softHyphen/>
        <w:t>beslut och förslag från regeringen.</w:t>
      </w:r>
    </w:p>
    <w:p w14:paraId="0C1C8983" w14:textId="77777777" w:rsidR="00F7009D" w:rsidRPr="004C4E65" w:rsidRDefault="009D6872" w:rsidP="00F7009D">
      <w:pPr>
        <w:pStyle w:val="TabellFotnot"/>
        <w:spacing w:before="20"/>
        <w:jc w:val="both"/>
      </w:pPr>
      <w:r w:rsidRPr="004C4E65">
        <w:rPr>
          <w:vertAlign w:val="superscript"/>
        </w:rPr>
        <w:t>6</w:t>
      </w:r>
      <w:r w:rsidRPr="004C4E65">
        <w:t xml:space="preserve"> Exklusive indirekta effekter av utgiftsreformer på inkomstsidan.</w:t>
      </w:r>
    </w:p>
    <w:p w14:paraId="3DD42142" w14:textId="77777777" w:rsidR="00F7009D" w:rsidRPr="004C4E65" w:rsidRDefault="009D6872" w:rsidP="00F7009D">
      <w:pPr>
        <w:pStyle w:val="TabellFotnot"/>
        <w:spacing w:before="20"/>
        <w:jc w:val="both"/>
      </w:pPr>
      <w:r w:rsidRPr="004C4E65">
        <w:t>Källa: Egna beräkningar.</w:t>
      </w:r>
    </w:p>
    <w:p w14:paraId="6E623815" w14:textId="77777777" w:rsidR="00F7009D" w:rsidRPr="004C4E65" w:rsidRDefault="00F7009D" w:rsidP="00F7009D">
      <w:pPr>
        <w:pStyle w:val="Brdtext"/>
      </w:pPr>
    </w:p>
    <w:p w14:paraId="63633305" w14:textId="6B0D94BC" w:rsidR="00F7009D" w:rsidRDefault="009D6872" w:rsidP="00F7009D">
      <w:pPr>
        <w:pStyle w:val="Brdtext"/>
      </w:pPr>
      <w:r w:rsidRPr="00352A52">
        <w:t xml:space="preserve">De åtgärder regeringen föreslog på budgetens utgiftssida i budgetpropositionen för 2014 bedöms bidra till en svag ökning av utgifterna 2014. År 2015, däremot, bedöms budgetens utgifter minska med 6,7 miljarder kronor till följd av regeringens politik, bl.a. för att satsningar på arbetsmarknadsområdet fasas ut. Detta är den huvudsakliga orsaken till att </w:t>
      </w:r>
      <w:r>
        <w:t xml:space="preserve">politiken bidrar till att </w:t>
      </w:r>
      <w:r w:rsidRPr="00352A52">
        <w:t xml:space="preserve">det finansiella sparandet förstärks detta år. År 2016–2018 beräknas de </w:t>
      </w:r>
      <w:r w:rsidRPr="00352A52">
        <w:lastRenderedPageBreak/>
        <w:t xml:space="preserve">offentliga finanserna däremot försvagas </w:t>
      </w:r>
      <w:r>
        <w:t xml:space="preserve">något </w:t>
      </w:r>
      <w:r w:rsidRPr="00352A52">
        <w:t>till följd av budgeteffekter på utgiftssidan, bl.a. på grund av att de lånefinansierade infrastruktur</w:t>
      </w:r>
      <w:r>
        <w:softHyphen/>
      </w:r>
      <w:r w:rsidRPr="00352A52">
        <w:t xml:space="preserve">investeringarna beräknas öka i omfattning. </w:t>
      </w:r>
      <w:r w:rsidRPr="00C538AE">
        <w:t>Avsnitt 6.1.1</w:t>
      </w:r>
      <w:r w:rsidRPr="00352A52">
        <w:t xml:space="preserve"> innehåller en mer detaljerad genomgång av utvecklingen av de takbegränsade utgifterna. I </w:t>
      </w:r>
      <w:r w:rsidRPr="00C538AE">
        <w:t>tabell 6.4</w:t>
      </w:r>
      <w:r w:rsidRPr="00352A52">
        <w:t xml:space="preserve"> redovisas förändringarna av de takbegränsade utgifterna per utgiftsområde.</w:t>
      </w:r>
    </w:p>
    <w:p w14:paraId="6FA92F30" w14:textId="2924DCBB" w:rsidR="00F7009D" w:rsidRPr="004C4E65" w:rsidRDefault="009D6872" w:rsidP="00F7009D">
      <w:pPr>
        <w:pStyle w:val="Brdtextmedindrag"/>
      </w:pPr>
      <w:r w:rsidRPr="004C4E65">
        <w:t xml:space="preserve">När det gäller budgetens inkomster är det i första hand förslaget om sänkt bolagsskatt i budgetpropositionen för 2013 som medför att inkomsterna minskar 2013. De åtgärder på skatteområdet som regeringen föreslog i budgetpropositionen för 2014, såsom det förstärkta jobbskatteavdraget, är den huvudsakliga orsaken till </w:t>
      </w:r>
      <w:r>
        <w:t>att inkomsterna försvagas med 18,1 miljarder kronor</w:t>
      </w:r>
      <w:r w:rsidRPr="004C4E65">
        <w:t xml:space="preserve">. År 2015– 2018 sker en svag ökning av budgetens inkomster till följs av förslag och aviseringar. I tabell </w:t>
      </w:r>
      <w:r>
        <w:t>5</w:t>
      </w:r>
      <w:r w:rsidRPr="004C4E65">
        <w:t>.10 särredovisas hur de enskilda regeländringarna på skatteområdet påverkar de offentliga finanserna jämfört med föregående år.</w:t>
      </w:r>
    </w:p>
    <w:p w14:paraId="164C099E" w14:textId="2472E5E2" w:rsidR="00F7009D" w:rsidRDefault="009D6872" w:rsidP="00F7009D">
      <w:pPr>
        <w:pStyle w:val="Brdtextmedindrag"/>
      </w:pPr>
      <w:r w:rsidRPr="004C4E65">
        <w:t xml:space="preserve">Redovisningen i </w:t>
      </w:r>
      <w:r w:rsidRPr="004C4E65">
        <w:fldChar w:fldCharType="begin"/>
      </w:r>
      <w:r w:rsidRPr="004C4E65">
        <w:instrText xml:space="preserve"> REF  _Ref383073336 \* Lower \h </w:instrText>
      </w:r>
      <w:r>
        <w:instrText xml:space="preserve"> \* MERGEFORMAT </w:instrText>
      </w:r>
      <w:r w:rsidRPr="004C4E65">
        <w:fldChar w:fldCharType="separate"/>
      </w:r>
      <w:r w:rsidR="004642B5" w:rsidRPr="004C4E65">
        <w:t xml:space="preserve">tabell </w:t>
      </w:r>
      <w:r w:rsidR="004642B5" w:rsidRPr="004642B5">
        <w:rPr>
          <w:bCs/>
          <w:noProof/>
        </w:rPr>
        <w:t>7</w:t>
      </w:r>
      <w:r w:rsidR="004642B5" w:rsidRPr="004C4E65">
        <w:t>.</w:t>
      </w:r>
      <w:r w:rsidR="004642B5">
        <w:rPr>
          <w:noProof/>
        </w:rPr>
        <w:t>2</w:t>
      </w:r>
      <w:r w:rsidRPr="004C4E65">
        <w:fldChar w:fldCharType="end"/>
      </w:r>
      <w:r w:rsidRPr="004C4E65">
        <w:t xml:space="preserve"> avser både utgifts och inkomstsidan på statens budget. När det gäller reformer på budgetens inkomstsida beskriver bruttoeffekten den statiskt beräknade förändringen i intäkterna från den skatt som regeländringen avser. Bruttoeffekten beaktar således inte eventuella indirekta effekter</w:t>
      </w:r>
      <w:r>
        <w:t>,</w:t>
      </w:r>
      <w:r w:rsidRPr="004C4E65">
        <w:t xml:space="preserve"> som t.ex. regeländringens påverkan på andra skattebaser och på konsumentprisindex. </w:t>
      </w:r>
      <w:r>
        <w:t>U</w:t>
      </w:r>
      <w:r w:rsidRPr="004C4E65">
        <w:t>tgifts</w:t>
      </w:r>
      <w:r>
        <w:softHyphen/>
      </w:r>
      <w:r w:rsidRPr="004C4E65">
        <w:t>reformer</w:t>
      </w:r>
      <w:r>
        <w:t>s</w:t>
      </w:r>
      <w:r w:rsidRPr="004C4E65">
        <w:t xml:space="preserve"> </w:t>
      </w:r>
      <w:r>
        <w:t>i</w:t>
      </w:r>
      <w:r w:rsidRPr="004C4E65">
        <w:t xml:space="preserve">ndirekta effekter på budgetens inkomstsida </w:t>
      </w:r>
      <w:r>
        <w:t>ingår dock</w:t>
      </w:r>
      <w:r w:rsidRPr="004C4E65">
        <w:t xml:space="preserve"> inte</w:t>
      </w:r>
      <w:r>
        <w:t xml:space="preserve"> i redovisningen</w:t>
      </w:r>
      <w:r w:rsidRPr="004C4E65">
        <w:t>. Vidare ingår inte anslagsförändringar som motiverar tekniska justeringar av utgiftstaket för staten och anslagsförändringar till följd av den makroekonomiska utvecklingen och volym</w:t>
      </w:r>
      <w:r>
        <w:softHyphen/>
      </w:r>
      <w:r w:rsidRPr="004C4E65">
        <w:t xml:space="preserve">förändringar i transfereringssystemen. </w:t>
      </w:r>
      <w:r>
        <w:t xml:space="preserve">I </w:t>
      </w:r>
      <w:r>
        <w:fldChar w:fldCharType="begin"/>
      </w:r>
      <w:r>
        <w:instrText xml:space="preserve"> REF  _Ref383073336 \* Lower \h </w:instrText>
      </w:r>
      <w:r>
        <w:fldChar w:fldCharType="separate"/>
      </w:r>
      <w:r w:rsidR="004642B5" w:rsidRPr="004C4E65">
        <w:t xml:space="preserve">tabell </w:t>
      </w:r>
      <w:r w:rsidR="004642B5" w:rsidRPr="004642B5">
        <w:rPr>
          <w:bCs/>
          <w:noProof/>
        </w:rPr>
        <w:t>7</w:t>
      </w:r>
      <w:r w:rsidR="004642B5" w:rsidRPr="004C4E65">
        <w:t>.</w:t>
      </w:r>
      <w:r w:rsidR="004642B5">
        <w:rPr>
          <w:noProof/>
        </w:rPr>
        <w:t>2</w:t>
      </w:r>
      <w:r>
        <w:fldChar w:fldCharType="end"/>
      </w:r>
      <w:r w:rsidRPr="004C4E65">
        <w:t xml:space="preserve"> ingår inte</w:t>
      </w:r>
      <w:r>
        <w:t xml:space="preserve"> heller</w:t>
      </w:r>
      <w:r w:rsidRPr="004C4E65">
        <w:t xml:space="preserve"> medel som i propositionen Höständringsbudget för 2014, eller i tidigare ändringsbudgetar, föreslagits tillföras anslag utan att någon ny reform föreslås (det gäller i första hand transfereringsanslag som är känsliga för förändringar i volymer och makroekonomiska förutsättningar). Se tabell </w:t>
      </w:r>
      <w:r>
        <w:t>9</w:t>
      </w:r>
      <w:r w:rsidRPr="004C4E65">
        <w:t>.7 för en redovisning per utgiftsområde av förslagen i propositionen Vårändringsbudget för 2014.</w:t>
      </w:r>
    </w:p>
    <w:p w14:paraId="683BAF71" w14:textId="77777777" w:rsidR="00F7009D" w:rsidRDefault="009D6872" w:rsidP="00F7009D">
      <w:pPr>
        <w:pStyle w:val="Rubrik3utannumrering"/>
      </w:pPr>
      <w:r>
        <w:lastRenderedPageBreak/>
        <w:t>Finanspolitikens impuls till efterfrågan</w:t>
      </w:r>
    </w:p>
    <w:p w14:paraId="54C663E8" w14:textId="6F4D140C" w:rsidR="00F7009D" w:rsidRDefault="009D6872" w:rsidP="00F7009D">
      <w:pPr>
        <w:pStyle w:val="Brdtext"/>
      </w:pPr>
      <w:r>
        <w:t>En ofta använd indikator på finanspolitikens inriktning är förändringen av det strukturella sparandet. Det är ett grovt mått på finans</w:t>
      </w:r>
      <w:r>
        <w:softHyphen/>
        <w:t>politikens effekter på efterfrågan och innefattar inte bara aktiv finanspolitik i statens budget utan även ett flertal andra faktorer.</w:t>
      </w:r>
    </w:p>
    <w:p w14:paraId="59F39DA9" w14:textId="77777777" w:rsidR="00F7009D" w:rsidRDefault="009D6872" w:rsidP="00F7009D">
      <w:pPr>
        <w:pStyle w:val="Brdtextmedindrag"/>
      </w:pPr>
      <w:r>
        <w:t>Om förändringen i det strukturella sparandet är noll indikerar det att finanspolitiken, bortsett från effekten av de automatiska stabilisatorerna, har en neutral effekt på resursutnyttjandet i ekonomin. Om det strukturella sparandet i stället ökar eller minskar indikerar det att finanspolitiken har en åtstramande respektive expansiv effekt på resursutnyttjandet.</w:t>
      </w:r>
    </w:p>
    <w:p w14:paraId="43A8ACC0" w14:textId="77777777" w:rsidR="00F7009D" w:rsidRDefault="00F7009D" w:rsidP="00F7009D">
      <w:pPr>
        <w:pStyle w:val="Brdtext"/>
      </w:pPr>
    </w:p>
    <w:p w14:paraId="38F81466" w14:textId="77777777" w:rsidR="00F7009D" w:rsidRDefault="009D6872" w:rsidP="00F7009D">
      <w:pPr>
        <w:pStyle w:val="TabellRubrik"/>
      </w:pPr>
      <w:bookmarkStart w:id="389" w:name="_Ref383604483"/>
      <w:bookmarkStart w:id="390" w:name="_Toc384401675"/>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3</w:t>
      </w:r>
      <w:r w:rsidR="0009067D">
        <w:rPr>
          <w:noProof/>
        </w:rPr>
        <w:fldChar w:fldCharType="end"/>
      </w:r>
      <w:bookmarkEnd w:id="389"/>
      <w:r>
        <w:t xml:space="preserve"> </w:t>
      </w:r>
      <w:r w:rsidRPr="009C2D30">
        <w:t>BNP-gap och strukturellt sparande under stabiliseringspolitikens tre faser</w:t>
      </w:r>
      <w:bookmarkEnd w:id="390"/>
    </w:p>
    <w:p w14:paraId="20334DF2" w14:textId="77777777" w:rsidR="00F7009D" w:rsidRPr="009C2D30" w:rsidRDefault="009D6872" w:rsidP="00F7009D">
      <w:pPr>
        <w:pStyle w:val="TabellUnderrubrik"/>
      </w:pPr>
      <w:r w:rsidRPr="009C2D30">
        <w:t>Procent av BNP</w:t>
      </w:r>
    </w:p>
    <w:tbl>
      <w:tblPr>
        <w:tblStyle w:val="RKEgentabell"/>
        <w:tblW w:w="4366" w:type="dxa"/>
        <w:tblInd w:w="136" w:type="dxa"/>
        <w:tblLayout w:type="fixed"/>
        <w:tblLook w:val="0460" w:firstRow="1" w:lastRow="1" w:firstColumn="0" w:lastColumn="0" w:noHBand="0" w:noVBand="1"/>
      </w:tblPr>
      <w:tblGrid>
        <w:gridCol w:w="1581"/>
        <w:gridCol w:w="926"/>
        <w:gridCol w:w="800"/>
        <w:gridCol w:w="1059"/>
      </w:tblGrid>
      <w:tr w:rsidR="00F7009D" w:rsidRPr="000C099C" w14:paraId="54235B2A" w14:textId="77777777" w:rsidTr="00F7009D">
        <w:trPr>
          <w:cnfStyle w:val="100000000000" w:firstRow="1" w:lastRow="0" w:firstColumn="0" w:lastColumn="0" w:oddVBand="0" w:evenVBand="0" w:oddHBand="0" w:evenHBand="0" w:firstRowFirstColumn="0" w:firstRowLastColumn="0" w:lastRowFirstColumn="0" w:lastRowLastColumn="0"/>
        </w:trPr>
        <w:tc>
          <w:tcPr>
            <w:tcW w:w="1704" w:type="dxa"/>
          </w:tcPr>
          <w:p w14:paraId="6B41FBED" w14:textId="77777777" w:rsidR="00F7009D" w:rsidRPr="009C2D30" w:rsidRDefault="00F7009D" w:rsidP="00F7009D">
            <w:pPr>
              <w:pStyle w:val="TabellHuvud"/>
              <w:keepNext/>
              <w:keepLines/>
              <w:jc w:val="left"/>
            </w:pPr>
          </w:p>
        </w:tc>
        <w:tc>
          <w:tcPr>
            <w:tcW w:w="989" w:type="dxa"/>
          </w:tcPr>
          <w:p w14:paraId="5D6AAA15" w14:textId="77777777" w:rsidR="00F7009D" w:rsidRPr="009C2D30" w:rsidRDefault="009D6872" w:rsidP="00F7009D">
            <w:pPr>
              <w:pStyle w:val="TabellHuvud"/>
              <w:keepNext/>
              <w:keepLines/>
            </w:pPr>
            <w:r w:rsidRPr="009C2D30">
              <w:t>2006</w:t>
            </w:r>
            <w:r w:rsidRPr="009C2D30">
              <w:noBreakHyphen/>
              <w:t>2008</w:t>
            </w:r>
          </w:p>
        </w:tc>
        <w:tc>
          <w:tcPr>
            <w:tcW w:w="851" w:type="dxa"/>
          </w:tcPr>
          <w:p w14:paraId="600BD28D" w14:textId="77777777" w:rsidR="00F7009D" w:rsidRPr="009C2D30" w:rsidRDefault="009D6872" w:rsidP="00F7009D">
            <w:pPr>
              <w:pStyle w:val="TabellHuvud"/>
              <w:keepNext/>
              <w:keepLines/>
            </w:pPr>
            <w:r w:rsidRPr="009C2D30">
              <w:t>2009</w:t>
            </w:r>
            <w:r w:rsidRPr="009C2D30">
              <w:noBreakHyphen/>
              <w:t>2014</w:t>
            </w:r>
          </w:p>
        </w:tc>
        <w:tc>
          <w:tcPr>
            <w:tcW w:w="1134" w:type="dxa"/>
          </w:tcPr>
          <w:p w14:paraId="40994CC8" w14:textId="77777777" w:rsidR="00F7009D" w:rsidRPr="009C2D30" w:rsidRDefault="009D6872" w:rsidP="00F7009D">
            <w:pPr>
              <w:pStyle w:val="TabellHuvud"/>
              <w:keepNext/>
              <w:keepLines/>
            </w:pPr>
            <w:r w:rsidRPr="009C2D30">
              <w:t>2015</w:t>
            </w:r>
            <w:r w:rsidRPr="009C2D30">
              <w:noBreakHyphen/>
              <w:t>2018</w:t>
            </w:r>
          </w:p>
        </w:tc>
      </w:tr>
    </w:tbl>
    <w:tbl>
      <w:tblPr>
        <w:tblW w:w="4366" w:type="dxa"/>
        <w:tblInd w:w="136" w:type="dxa"/>
        <w:tblLayout w:type="fixed"/>
        <w:tblLook w:val="0460" w:firstRow="1" w:lastRow="1" w:firstColumn="0" w:lastColumn="0" w:noHBand="0" w:noVBand="1"/>
      </w:tblPr>
      <w:tblGrid>
        <w:gridCol w:w="1578"/>
        <w:gridCol w:w="929"/>
        <w:gridCol w:w="800"/>
        <w:gridCol w:w="1059"/>
      </w:tblGrid>
      <w:tr w:rsidR="00F7009D" w:rsidRPr="000C099C" w14:paraId="17D7809C" w14:textId="77777777" w:rsidTr="00F7009D">
        <w:tc>
          <w:tcPr>
            <w:tcW w:w="1701" w:type="dxa"/>
            <w:tcBorders>
              <w:bottom w:val="single" w:sz="4" w:space="0" w:color="auto"/>
            </w:tcBorders>
          </w:tcPr>
          <w:p w14:paraId="6B6D312C" w14:textId="77777777" w:rsidR="00F7009D" w:rsidRPr="009C2D30" w:rsidRDefault="009D6872" w:rsidP="00F7009D">
            <w:pPr>
              <w:pStyle w:val="TabellRader"/>
              <w:keepNext/>
              <w:keepLines/>
              <w:jc w:val="left"/>
            </w:pPr>
            <w:r>
              <w:t>Förändring av s</w:t>
            </w:r>
            <w:r w:rsidRPr="009C2D30">
              <w:t>trukturellt sparande</w:t>
            </w:r>
            <w:r w:rsidRPr="009C2D30">
              <w:rPr>
                <w:vertAlign w:val="superscript"/>
              </w:rPr>
              <w:t>1</w:t>
            </w:r>
          </w:p>
        </w:tc>
        <w:tc>
          <w:tcPr>
            <w:tcW w:w="992" w:type="dxa"/>
            <w:tcBorders>
              <w:bottom w:val="single" w:sz="4" w:space="0" w:color="auto"/>
            </w:tcBorders>
          </w:tcPr>
          <w:p w14:paraId="570459CC" w14:textId="77777777" w:rsidR="00F7009D" w:rsidRPr="009C2D30" w:rsidRDefault="009D6872" w:rsidP="00F7009D">
            <w:pPr>
              <w:pStyle w:val="TabellRader"/>
              <w:keepNext/>
              <w:keepLines/>
            </w:pPr>
            <w:r w:rsidRPr="009C2D30">
              <w:t>0,9</w:t>
            </w:r>
          </w:p>
        </w:tc>
        <w:tc>
          <w:tcPr>
            <w:tcW w:w="851" w:type="dxa"/>
            <w:tcBorders>
              <w:bottom w:val="single" w:sz="4" w:space="0" w:color="auto"/>
            </w:tcBorders>
          </w:tcPr>
          <w:p w14:paraId="5CF5C7D7" w14:textId="33DCD2D5" w:rsidR="00F7009D" w:rsidRPr="00E24B53" w:rsidRDefault="009D6872" w:rsidP="00F7009D">
            <w:pPr>
              <w:pStyle w:val="TabellRader"/>
              <w:keepNext/>
              <w:keepLines/>
              <w:rPr>
                <w:b/>
              </w:rPr>
            </w:pPr>
            <w:r>
              <w:rPr>
                <w:b/>
              </w:rPr>
              <w:t>-3</w:t>
            </w:r>
            <w:r w:rsidRPr="00E24B53">
              <w:rPr>
                <w:b/>
              </w:rPr>
              <w:t>,0</w:t>
            </w:r>
          </w:p>
        </w:tc>
        <w:tc>
          <w:tcPr>
            <w:tcW w:w="1134" w:type="dxa"/>
            <w:tcBorders>
              <w:bottom w:val="single" w:sz="4" w:space="0" w:color="auto"/>
            </w:tcBorders>
          </w:tcPr>
          <w:p w14:paraId="5C00700D" w14:textId="3AAB033D" w:rsidR="00F7009D" w:rsidRPr="00E24B53" w:rsidRDefault="009D6872" w:rsidP="00F7009D">
            <w:pPr>
              <w:pStyle w:val="TabellRader"/>
              <w:keepNext/>
              <w:keepLines/>
              <w:rPr>
                <w:b/>
              </w:rPr>
            </w:pPr>
            <w:r>
              <w:rPr>
                <w:b/>
              </w:rPr>
              <w:t>0,7</w:t>
            </w:r>
          </w:p>
        </w:tc>
      </w:tr>
    </w:tbl>
    <w:tbl>
      <w:tblPr>
        <w:tblStyle w:val="RKEgentabell"/>
        <w:tblW w:w="4366" w:type="dxa"/>
        <w:tblInd w:w="136" w:type="dxa"/>
        <w:tblLayout w:type="fixed"/>
        <w:tblLook w:val="0460" w:firstRow="1" w:lastRow="1" w:firstColumn="0" w:lastColumn="0" w:noHBand="0" w:noVBand="1"/>
      </w:tblPr>
      <w:tblGrid>
        <w:gridCol w:w="1581"/>
        <w:gridCol w:w="926"/>
        <w:gridCol w:w="800"/>
        <w:gridCol w:w="1059"/>
      </w:tblGrid>
      <w:tr w:rsidR="00F7009D" w:rsidRPr="000C099C" w14:paraId="2EC62344" w14:textId="77777777" w:rsidTr="00F7009D">
        <w:trPr>
          <w:cnfStyle w:val="100000000000" w:firstRow="1" w:lastRow="0" w:firstColumn="0" w:lastColumn="0" w:oddVBand="0" w:evenVBand="0" w:oddHBand="0" w:evenHBand="0" w:firstRowFirstColumn="0" w:firstRowLastColumn="0" w:lastRowFirstColumn="0" w:lastRowLastColumn="0"/>
        </w:trPr>
        <w:tc>
          <w:tcPr>
            <w:tcW w:w="1704" w:type="dxa"/>
            <w:tcBorders>
              <w:top w:val="single" w:sz="4" w:space="0" w:color="auto"/>
            </w:tcBorders>
            <w:vAlign w:val="bottom"/>
          </w:tcPr>
          <w:p w14:paraId="416DAB00" w14:textId="77777777" w:rsidR="00F7009D" w:rsidRPr="002E699C" w:rsidRDefault="009D6872" w:rsidP="00F7009D">
            <w:pPr>
              <w:pStyle w:val="TabellSlutsumma"/>
              <w:keepNext/>
              <w:keepLines/>
              <w:jc w:val="left"/>
              <w:rPr>
                <w:b w:val="0"/>
              </w:rPr>
            </w:pPr>
            <w:r>
              <w:rPr>
                <w:b w:val="0"/>
              </w:rPr>
              <w:t xml:space="preserve">Genomsnittligt </w:t>
            </w:r>
            <w:r w:rsidRPr="002E699C">
              <w:rPr>
                <w:b w:val="0"/>
              </w:rPr>
              <w:t>BNP-gap, procent av potentiell BNP</w:t>
            </w:r>
          </w:p>
        </w:tc>
        <w:tc>
          <w:tcPr>
            <w:tcW w:w="989" w:type="dxa"/>
            <w:tcBorders>
              <w:top w:val="single" w:sz="4" w:space="0" w:color="auto"/>
            </w:tcBorders>
            <w:vAlign w:val="bottom"/>
          </w:tcPr>
          <w:p w14:paraId="27460009" w14:textId="77777777" w:rsidR="00F7009D" w:rsidRPr="009C2D30" w:rsidRDefault="009D6872" w:rsidP="00F7009D">
            <w:pPr>
              <w:pStyle w:val="TabellSlutsumma"/>
              <w:keepNext/>
              <w:keepLines/>
              <w:rPr>
                <w:b w:val="0"/>
              </w:rPr>
            </w:pPr>
            <w:r w:rsidRPr="009C2D30">
              <w:t>1,5</w:t>
            </w:r>
          </w:p>
        </w:tc>
        <w:tc>
          <w:tcPr>
            <w:tcW w:w="851" w:type="dxa"/>
            <w:tcBorders>
              <w:top w:val="single" w:sz="4" w:space="0" w:color="auto"/>
            </w:tcBorders>
            <w:vAlign w:val="bottom"/>
          </w:tcPr>
          <w:p w14:paraId="437C155D" w14:textId="77777777" w:rsidR="00F7009D" w:rsidRPr="009C2D30" w:rsidRDefault="009D6872" w:rsidP="00F7009D">
            <w:pPr>
              <w:pStyle w:val="TabellSlutsumma"/>
              <w:keepNext/>
              <w:keepLines/>
              <w:rPr>
                <w:b w:val="0"/>
              </w:rPr>
            </w:pPr>
            <w:r w:rsidRPr="009C2D30">
              <w:t>-3,1</w:t>
            </w:r>
          </w:p>
        </w:tc>
        <w:tc>
          <w:tcPr>
            <w:tcW w:w="1134" w:type="dxa"/>
            <w:tcBorders>
              <w:top w:val="single" w:sz="4" w:space="0" w:color="auto"/>
            </w:tcBorders>
            <w:vAlign w:val="bottom"/>
          </w:tcPr>
          <w:p w14:paraId="0A4C5E31" w14:textId="77777777" w:rsidR="00F7009D" w:rsidRPr="009C2D30" w:rsidRDefault="009D6872" w:rsidP="00F7009D">
            <w:pPr>
              <w:pStyle w:val="TabellSlutsumma"/>
              <w:keepNext/>
              <w:keepLines/>
              <w:rPr>
                <w:b w:val="0"/>
              </w:rPr>
            </w:pPr>
            <w:r w:rsidRPr="009C2D30">
              <w:t>-0,5</w:t>
            </w:r>
          </w:p>
        </w:tc>
      </w:tr>
    </w:tbl>
    <w:p w14:paraId="0243BAA7" w14:textId="77777777" w:rsidR="00F7009D" w:rsidRDefault="009D6872" w:rsidP="00F7009D">
      <w:pPr>
        <w:pStyle w:val="TabellFotnot"/>
        <w:spacing w:before="20"/>
      </w:pPr>
      <w:r w:rsidRPr="009C2D30">
        <w:rPr>
          <w:sz w:val="16"/>
          <w:vertAlign w:val="superscript"/>
        </w:rPr>
        <w:t>1</w:t>
      </w:r>
      <w:r w:rsidRPr="009C2D30">
        <w:t xml:space="preserve"> Avser skillnaden </w:t>
      </w:r>
      <w:r>
        <w:t>i</w:t>
      </w:r>
      <w:r w:rsidRPr="009C2D30">
        <w:t xml:space="preserve"> strukturell</w:t>
      </w:r>
      <w:r>
        <w:t>t</w:t>
      </w:r>
      <w:r w:rsidRPr="009C2D30">
        <w:t xml:space="preserve"> sparande</w:t>
      </w:r>
      <w:r>
        <w:t xml:space="preserve"> </w:t>
      </w:r>
      <w:r w:rsidRPr="009C2D30">
        <w:t>som andel av BNP</w:t>
      </w:r>
      <w:r>
        <w:t xml:space="preserve"> mellan det första och sista året i tidsintervallet.</w:t>
      </w:r>
    </w:p>
    <w:p w14:paraId="7B5C4F10" w14:textId="77777777" w:rsidR="00F7009D" w:rsidRDefault="009D6872" w:rsidP="00F7009D">
      <w:pPr>
        <w:pStyle w:val="TabellFotnot"/>
      </w:pPr>
      <w:r>
        <w:t>Källa: Egna beräkningar.</w:t>
      </w:r>
    </w:p>
    <w:p w14:paraId="1F521413" w14:textId="77777777" w:rsidR="00F7009D" w:rsidRDefault="00F7009D" w:rsidP="00F7009D">
      <w:pPr>
        <w:pStyle w:val="Brdtext"/>
      </w:pPr>
    </w:p>
    <w:p w14:paraId="05B577B8" w14:textId="77777777" w:rsidR="00F7009D" w:rsidRPr="009C2D30" w:rsidRDefault="009D6872" w:rsidP="00F7009D">
      <w:pPr>
        <w:pStyle w:val="Brdtext"/>
      </w:pPr>
      <w:r w:rsidRPr="009C2D30">
        <w:t xml:space="preserve">Sedan regeringen tillträdde 2006 kan stabiliseringspolitiken delas in i tre huvudsakliga faser (se </w:t>
      </w:r>
      <w:r w:rsidRPr="009C2D30">
        <w:fldChar w:fldCharType="begin"/>
      </w:r>
      <w:r w:rsidRPr="009C2D30">
        <w:instrText xml:space="preserve"> REF  _Ref383604483 \* Lower \h </w:instrText>
      </w:r>
      <w:r>
        <w:instrText xml:space="preserve"> \* MERGEFORMAT </w:instrText>
      </w:r>
      <w:r w:rsidRPr="009C2D30">
        <w:fldChar w:fldCharType="separate"/>
      </w:r>
      <w:r w:rsidR="004642B5">
        <w:t xml:space="preserve">tabell </w:t>
      </w:r>
      <w:r w:rsidR="004642B5" w:rsidRPr="004642B5">
        <w:rPr>
          <w:noProof/>
        </w:rPr>
        <w:t>7</w:t>
      </w:r>
      <w:r w:rsidR="004642B5">
        <w:t>.</w:t>
      </w:r>
      <w:r w:rsidR="004642B5">
        <w:rPr>
          <w:noProof/>
        </w:rPr>
        <w:t>3</w:t>
      </w:r>
      <w:r w:rsidRPr="009C2D30">
        <w:fldChar w:fldCharType="end"/>
      </w:r>
      <w:r w:rsidRPr="009C2D30">
        <w:t>). En första fas där resursutnyttjandet var högt fram till 2008. Under denna fas var finanspolitiken</w:t>
      </w:r>
      <w:r w:rsidRPr="00724B63">
        <w:t xml:space="preserve"> </w:t>
      </w:r>
      <w:r w:rsidRPr="009C2D30">
        <w:t>åtstramande, mätt som förändring</w:t>
      </w:r>
      <w:r>
        <w:t>en</w:t>
      </w:r>
      <w:r w:rsidRPr="009C2D30">
        <w:t xml:space="preserve"> i strukturellt sparande, </w:t>
      </w:r>
      <w:r>
        <w:t>eftersom</w:t>
      </w:r>
      <w:r w:rsidRPr="009C2D30">
        <w:t xml:space="preserve"> det strukturella sparandet stärktes med 0,9 procent av BNP mellan 2005 och 2008. Den andra fasen sträcker sig från 2009 till 2014 då finans- och skuldkrisen inneburit att behovet av att stötta ekonomin via en aktiv finanspolitik varit stort. Framöver väntas resursutnyttjandet närma sig balans och stabiliseringspolitiken kommer då gå in i en tredje fas där det strukturella sparandet stärks</w:t>
      </w:r>
      <w:r>
        <w:t>,</w:t>
      </w:r>
      <w:r w:rsidRPr="009C2D30">
        <w:t xml:space="preserve"> givet att framtida reformer finansieras fullt ut. Sammantaget visar detta att regeringen sedan den tillträdde anpassat finanspolitiken efter konjunkturutvecklingen. Regeringen har bedrivit en finanspolitik som aktivt motverkat konjunktursvägningarna med bibehållen låg statsskuld och förtroende för finans</w:t>
      </w:r>
      <w:r>
        <w:t>politikens</w:t>
      </w:r>
      <w:r w:rsidRPr="009C2D30">
        <w:t xml:space="preserve"> långsiktiga hållbarhet.</w:t>
      </w:r>
    </w:p>
    <w:p w14:paraId="2AD8DFAA" w14:textId="2D4DC81A" w:rsidR="00F7009D" w:rsidRDefault="009D6872" w:rsidP="00F7009D">
      <w:pPr>
        <w:pStyle w:val="Brdtextmedindrag"/>
      </w:pPr>
      <w:r>
        <w:t xml:space="preserve">Nedan redovisas en mer disaggregerad analys av förändringen i finansiellt sparande 2014 till </w:t>
      </w:r>
      <w:r>
        <w:lastRenderedPageBreak/>
        <w:t>2018. Denna görs för att ge en mer fullständig bild av impulsen till efterfrågan till finans</w:t>
      </w:r>
      <w:r>
        <w:softHyphen/>
        <w:t>politiken framöver. Det bör dock påpekas att osäkerheten i de mått som redovisas i flera fall är stor.</w:t>
      </w:r>
    </w:p>
    <w:p w14:paraId="5D095087" w14:textId="13D7878E" w:rsidR="00F7009D" w:rsidRDefault="009D6872" w:rsidP="00F7009D">
      <w:pPr>
        <w:pStyle w:val="Brdtextmedindrag"/>
      </w:pPr>
      <w:r>
        <w:t xml:space="preserve">År 2014 förväntas resursutnyttjandet öka något och det negativa BNP-gapet minska med motsvarande 0,5 procent av potentiell BNP (se sista raden i </w:t>
      </w:r>
      <w:r>
        <w:fldChar w:fldCharType="begin"/>
      </w:r>
      <w:r>
        <w:instrText xml:space="preserve"> REF  _Ref383676792 \* Lower \h </w:instrText>
      </w:r>
      <w:r>
        <w:fldChar w:fldCharType="separate"/>
      </w:r>
      <w:r w:rsidR="004642B5">
        <w:t xml:space="preserve">tabell </w:t>
      </w:r>
      <w:r w:rsidR="004642B5" w:rsidRPr="004642B5">
        <w:rPr>
          <w:bCs/>
          <w:noProof/>
        </w:rPr>
        <w:t>7</w:t>
      </w:r>
      <w:r w:rsidR="004642B5">
        <w:t>.</w:t>
      </w:r>
      <w:r w:rsidR="004642B5">
        <w:rPr>
          <w:noProof/>
        </w:rPr>
        <w:t>4</w:t>
      </w:r>
      <w:r>
        <w:fldChar w:fldCharType="end"/>
      </w:r>
      <w:r>
        <w:t>). En sådan ökning i resursutnyttjandet förstärker normalt de offentliga finanserna med motsvarande ca 0,3 procent av BNP (se rad två</w:t>
      </w:r>
      <w:r w:rsidRPr="00C464DB">
        <w:t xml:space="preserve"> </w:t>
      </w:r>
      <w:r>
        <w:t xml:space="preserve">i </w:t>
      </w:r>
      <w:r>
        <w:fldChar w:fldCharType="begin"/>
      </w:r>
      <w:r>
        <w:instrText xml:space="preserve"> REF  _Ref383676792 \* Lower \h </w:instrText>
      </w:r>
      <w:r>
        <w:fldChar w:fldCharType="separate"/>
      </w:r>
      <w:r w:rsidR="004642B5">
        <w:t xml:space="preserve">tabell </w:t>
      </w:r>
      <w:r w:rsidR="004642B5" w:rsidRPr="004642B5">
        <w:rPr>
          <w:bCs/>
          <w:noProof/>
        </w:rPr>
        <w:t>7</w:t>
      </w:r>
      <w:r w:rsidR="004642B5">
        <w:t>.</w:t>
      </w:r>
      <w:r w:rsidR="004642B5">
        <w:rPr>
          <w:noProof/>
        </w:rPr>
        <w:t>4</w:t>
      </w:r>
      <w:r>
        <w:fldChar w:fldCharType="end"/>
      </w:r>
      <w:r>
        <w:t>). Detta är effekten av de automatiska stabilisatorerna. Skillnaden mellan det finansiella sparandets förändring och nettoeffekten av de automatiska stabilisatorerna, engångseffekter och extraordinära kapitalvinster är förändringen av det strukturella sparandet.</w:t>
      </w:r>
    </w:p>
    <w:p w14:paraId="35876BCC" w14:textId="77777777" w:rsidR="00F7009D" w:rsidRDefault="00F7009D" w:rsidP="00F7009D">
      <w:pPr>
        <w:pStyle w:val="Brdtext"/>
      </w:pPr>
    </w:p>
    <w:p w14:paraId="273F312D" w14:textId="77777777" w:rsidR="00F7009D" w:rsidRDefault="009D6872" w:rsidP="00F7009D">
      <w:pPr>
        <w:pStyle w:val="TabellRubrik"/>
      </w:pPr>
      <w:bookmarkStart w:id="391" w:name="_Ref383676792"/>
      <w:bookmarkStart w:id="392" w:name="_Ref383676723"/>
      <w:bookmarkStart w:id="393" w:name="_Toc384401676"/>
      <w:r>
        <w:t xml:space="preserve">Tabell </w:t>
      </w:r>
      <w:r w:rsidR="0009067D">
        <w:fldChar w:fldCharType="begin"/>
      </w:r>
      <w:r w:rsidR="0009067D">
        <w:instrText xml:space="preserve"> STYLEREF "Rubrik 1</w:instrText>
      </w:r>
      <w:r w:rsidR="0009067D">
        <w:instrText xml:space="preserve">"\n \* MERGEFORMAT </w:instrText>
      </w:r>
      <w:r w:rsidR="0009067D">
        <w:fldChar w:fldCharType="separate"/>
      </w:r>
      <w:r w:rsidR="004642B5" w:rsidRPr="004642B5">
        <w:rPr>
          <w:bCs/>
          <w:noProof/>
        </w:rPr>
        <w:t>7</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4</w:t>
      </w:r>
      <w:r w:rsidR="0009067D">
        <w:rPr>
          <w:noProof/>
        </w:rPr>
        <w:fldChar w:fldCharType="end"/>
      </w:r>
      <w:bookmarkEnd w:id="391"/>
      <w:r>
        <w:t xml:space="preserve"> Indikatorer för impuls till efterfrågan</w:t>
      </w:r>
      <w:bookmarkEnd w:id="392"/>
      <w:bookmarkEnd w:id="393"/>
    </w:p>
    <w:p w14:paraId="3E4E4A70" w14:textId="77777777" w:rsidR="00F7009D" w:rsidRDefault="009D6872" w:rsidP="00F7009D">
      <w:pPr>
        <w:pStyle w:val="TabellUnderrubrik"/>
      </w:pPr>
      <w:r>
        <w:t>Årlig förändring, procent av BNP</w:t>
      </w:r>
    </w:p>
    <w:tbl>
      <w:tblPr>
        <w:tblW w:w="0" w:type="auto"/>
        <w:tblLayout w:type="fixed"/>
        <w:tblLook w:val="0000" w:firstRow="0" w:lastRow="0" w:firstColumn="0" w:lastColumn="0" w:noHBand="0" w:noVBand="0"/>
      </w:tblPr>
      <w:tblGrid>
        <w:gridCol w:w="1987"/>
        <w:gridCol w:w="509"/>
        <w:gridCol w:w="510"/>
        <w:gridCol w:w="509"/>
        <w:gridCol w:w="444"/>
        <w:gridCol w:w="441"/>
      </w:tblGrid>
      <w:tr w:rsidR="00F7009D" w14:paraId="42BC24CC" w14:textId="77777777" w:rsidTr="00F7009D">
        <w:tc>
          <w:tcPr>
            <w:tcW w:w="1987" w:type="dxa"/>
            <w:tcBorders>
              <w:top w:val="nil"/>
              <w:left w:val="nil"/>
              <w:bottom w:val="single" w:sz="18" w:space="0" w:color="auto"/>
              <w:right w:val="nil"/>
            </w:tcBorders>
            <w:tcMar>
              <w:top w:w="0" w:type="dxa"/>
              <w:left w:w="57" w:type="dxa"/>
              <w:bottom w:w="0" w:type="dxa"/>
              <w:right w:w="108" w:type="dxa"/>
            </w:tcMar>
          </w:tcPr>
          <w:p w14:paraId="5C8A8247" w14:textId="77777777" w:rsidR="00F7009D" w:rsidRDefault="00F7009D" w:rsidP="00F7009D">
            <w:pPr>
              <w:pStyle w:val="TabellHuvud"/>
            </w:pPr>
          </w:p>
        </w:tc>
        <w:tc>
          <w:tcPr>
            <w:tcW w:w="509" w:type="dxa"/>
            <w:tcBorders>
              <w:top w:val="nil"/>
              <w:left w:val="nil"/>
              <w:bottom w:val="single" w:sz="18" w:space="0" w:color="auto"/>
              <w:right w:val="nil"/>
            </w:tcBorders>
          </w:tcPr>
          <w:p w14:paraId="48B4C498" w14:textId="77777777" w:rsidR="00F7009D" w:rsidRDefault="009D6872" w:rsidP="00F7009D">
            <w:pPr>
              <w:pStyle w:val="TabellHuvud"/>
            </w:pPr>
            <w:r>
              <w:t>2014</w:t>
            </w:r>
          </w:p>
        </w:tc>
        <w:tc>
          <w:tcPr>
            <w:tcW w:w="510" w:type="dxa"/>
            <w:tcBorders>
              <w:top w:val="nil"/>
              <w:left w:val="nil"/>
              <w:bottom w:val="single" w:sz="18" w:space="0" w:color="auto"/>
              <w:right w:val="nil"/>
            </w:tcBorders>
          </w:tcPr>
          <w:p w14:paraId="59E6DD26" w14:textId="77777777" w:rsidR="00F7009D" w:rsidRDefault="009D6872" w:rsidP="00F7009D">
            <w:pPr>
              <w:pStyle w:val="TabellHuvud"/>
            </w:pPr>
            <w:r>
              <w:t>2015</w:t>
            </w:r>
          </w:p>
        </w:tc>
        <w:tc>
          <w:tcPr>
            <w:tcW w:w="509" w:type="dxa"/>
            <w:tcBorders>
              <w:top w:val="nil"/>
              <w:left w:val="nil"/>
              <w:bottom w:val="single" w:sz="18" w:space="0" w:color="auto"/>
              <w:right w:val="nil"/>
            </w:tcBorders>
          </w:tcPr>
          <w:p w14:paraId="08BEE428" w14:textId="77777777" w:rsidR="00F7009D" w:rsidRDefault="009D6872" w:rsidP="00F7009D">
            <w:pPr>
              <w:pStyle w:val="TabellHuvud"/>
            </w:pPr>
            <w:r>
              <w:t>2016</w:t>
            </w:r>
          </w:p>
        </w:tc>
        <w:tc>
          <w:tcPr>
            <w:tcW w:w="444" w:type="dxa"/>
            <w:tcBorders>
              <w:top w:val="nil"/>
              <w:left w:val="nil"/>
              <w:bottom w:val="single" w:sz="18" w:space="0" w:color="auto"/>
              <w:right w:val="nil"/>
            </w:tcBorders>
          </w:tcPr>
          <w:p w14:paraId="1E4394D8" w14:textId="77777777" w:rsidR="00F7009D" w:rsidRDefault="009D6872" w:rsidP="00F7009D">
            <w:pPr>
              <w:pStyle w:val="TabellHuvud"/>
              <w:ind w:left="-57"/>
            </w:pPr>
            <w:r>
              <w:t>2017</w:t>
            </w:r>
          </w:p>
        </w:tc>
        <w:tc>
          <w:tcPr>
            <w:tcW w:w="441" w:type="dxa"/>
            <w:tcBorders>
              <w:top w:val="nil"/>
              <w:left w:val="nil"/>
              <w:bottom w:val="single" w:sz="18" w:space="0" w:color="auto"/>
              <w:right w:val="nil"/>
            </w:tcBorders>
          </w:tcPr>
          <w:p w14:paraId="21B1F2CB" w14:textId="77777777" w:rsidR="00F7009D" w:rsidRDefault="009D6872" w:rsidP="00F7009D">
            <w:pPr>
              <w:pStyle w:val="TabellHuvud"/>
              <w:ind w:left="-57"/>
            </w:pPr>
            <w:r>
              <w:t>2018</w:t>
            </w:r>
          </w:p>
        </w:tc>
      </w:tr>
      <w:tr w:rsidR="00F7009D" w14:paraId="7E3E19C8" w14:textId="77777777" w:rsidTr="00F7009D">
        <w:tc>
          <w:tcPr>
            <w:tcW w:w="1987" w:type="dxa"/>
            <w:tcBorders>
              <w:top w:val="single" w:sz="18" w:space="0" w:color="auto"/>
              <w:left w:val="nil"/>
              <w:bottom w:val="nil"/>
              <w:right w:val="nil"/>
            </w:tcBorders>
            <w:tcMar>
              <w:top w:w="0" w:type="dxa"/>
              <w:left w:w="57" w:type="dxa"/>
              <w:bottom w:w="0" w:type="dxa"/>
              <w:right w:w="108" w:type="dxa"/>
            </w:tcMar>
            <w:vAlign w:val="bottom"/>
          </w:tcPr>
          <w:p w14:paraId="46DC71C9" w14:textId="77777777" w:rsidR="00F7009D" w:rsidRDefault="009D6872" w:rsidP="00F7009D">
            <w:pPr>
              <w:pStyle w:val="TabellRader"/>
              <w:jc w:val="left"/>
              <w:rPr>
                <w:b/>
              </w:rPr>
            </w:pPr>
            <w:r>
              <w:rPr>
                <w:b/>
              </w:rPr>
              <w:t>Förändring finansiellt sparande</w:t>
            </w:r>
          </w:p>
        </w:tc>
        <w:tc>
          <w:tcPr>
            <w:tcW w:w="509" w:type="dxa"/>
            <w:tcBorders>
              <w:top w:val="single" w:sz="18" w:space="0" w:color="auto"/>
              <w:left w:val="nil"/>
              <w:bottom w:val="nil"/>
              <w:right w:val="nil"/>
            </w:tcBorders>
            <w:vAlign w:val="bottom"/>
          </w:tcPr>
          <w:p w14:paraId="12061765" w14:textId="77777777" w:rsidR="00F7009D" w:rsidRDefault="009D6872" w:rsidP="00F7009D">
            <w:pPr>
              <w:pStyle w:val="TabellRader"/>
              <w:rPr>
                <w:b/>
              </w:rPr>
            </w:pPr>
            <w:r>
              <w:rPr>
                <w:b/>
              </w:rPr>
              <w:t>-0,2</w:t>
            </w:r>
          </w:p>
        </w:tc>
        <w:tc>
          <w:tcPr>
            <w:tcW w:w="510" w:type="dxa"/>
            <w:tcBorders>
              <w:top w:val="single" w:sz="18" w:space="0" w:color="auto"/>
              <w:left w:val="nil"/>
              <w:bottom w:val="nil"/>
              <w:right w:val="nil"/>
            </w:tcBorders>
            <w:vAlign w:val="bottom"/>
          </w:tcPr>
          <w:p w14:paraId="0EBC3C56" w14:textId="77777777" w:rsidR="00F7009D" w:rsidRDefault="009D6872" w:rsidP="00F7009D">
            <w:pPr>
              <w:pStyle w:val="TabellRader"/>
              <w:rPr>
                <w:b/>
              </w:rPr>
            </w:pPr>
            <w:r>
              <w:rPr>
                <w:b/>
              </w:rPr>
              <w:t>1,2</w:t>
            </w:r>
          </w:p>
        </w:tc>
        <w:tc>
          <w:tcPr>
            <w:tcW w:w="509" w:type="dxa"/>
            <w:tcBorders>
              <w:top w:val="single" w:sz="18" w:space="0" w:color="auto"/>
              <w:left w:val="nil"/>
              <w:bottom w:val="nil"/>
              <w:right w:val="nil"/>
            </w:tcBorders>
            <w:vAlign w:val="bottom"/>
          </w:tcPr>
          <w:p w14:paraId="66635D05" w14:textId="77777777" w:rsidR="00F7009D" w:rsidRDefault="009D6872" w:rsidP="00F7009D">
            <w:pPr>
              <w:pStyle w:val="TabellRader"/>
              <w:rPr>
                <w:b/>
              </w:rPr>
            </w:pPr>
            <w:r>
              <w:rPr>
                <w:b/>
              </w:rPr>
              <w:t>0,5</w:t>
            </w:r>
          </w:p>
        </w:tc>
        <w:tc>
          <w:tcPr>
            <w:tcW w:w="444" w:type="dxa"/>
            <w:tcBorders>
              <w:top w:val="single" w:sz="18" w:space="0" w:color="auto"/>
              <w:left w:val="nil"/>
              <w:bottom w:val="nil"/>
              <w:right w:val="nil"/>
            </w:tcBorders>
            <w:vAlign w:val="bottom"/>
          </w:tcPr>
          <w:p w14:paraId="0CF48859" w14:textId="77777777" w:rsidR="00F7009D" w:rsidRDefault="009D6872" w:rsidP="00F7009D">
            <w:pPr>
              <w:pStyle w:val="TabellRader"/>
              <w:ind w:left="-57"/>
              <w:rPr>
                <w:b/>
              </w:rPr>
            </w:pPr>
            <w:r>
              <w:rPr>
                <w:b/>
              </w:rPr>
              <w:t>0,5</w:t>
            </w:r>
          </w:p>
        </w:tc>
        <w:tc>
          <w:tcPr>
            <w:tcW w:w="441" w:type="dxa"/>
            <w:tcBorders>
              <w:top w:val="single" w:sz="18" w:space="0" w:color="auto"/>
              <w:left w:val="nil"/>
              <w:bottom w:val="nil"/>
              <w:right w:val="nil"/>
            </w:tcBorders>
            <w:vAlign w:val="bottom"/>
          </w:tcPr>
          <w:p w14:paraId="1C1F77A8" w14:textId="77777777" w:rsidR="00F7009D" w:rsidRDefault="009D6872" w:rsidP="00F7009D">
            <w:pPr>
              <w:pStyle w:val="TabellRader"/>
              <w:ind w:left="-57"/>
              <w:rPr>
                <w:b/>
              </w:rPr>
            </w:pPr>
            <w:r>
              <w:rPr>
                <w:b/>
              </w:rPr>
              <w:t>0,5</w:t>
            </w:r>
          </w:p>
        </w:tc>
      </w:tr>
      <w:tr w:rsidR="00F7009D" w14:paraId="7C8346BE" w14:textId="77777777" w:rsidTr="00F7009D">
        <w:tc>
          <w:tcPr>
            <w:tcW w:w="1987" w:type="dxa"/>
            <w:tcMar>
              <w:top w:w="0" w:type="dxa"/>
              <w:left w:w="57" w:type="dxa"/>
              <w:bottom w:w="0" w:type="dxa"/>
              <w:right w:w="108" w:type="dxa"/>
            </w:tcMar>
            <w:vAlign w:val="bottom"/>
          </w:tcPr>
          <w:p w14:paraId="2F6FFEE0" w14:textId="77777777" w:rsidR="00F7009D" w:rsidRDefault="009D6872" w:rsidP="00F7009D">
            <w:pPr>
              <w:pStyle w:val="TabellRader"/>
              <w:jc w:val="left"/>
            </w:pPr>
            <w:r>
              <w:t xml:space="preserve">     Varav</w:t>
            </w:r>
          </w:p>
        </w:tc>
        <w:tc>
          <w:tcPr>
            <w:tcW w:w="509" w:type="dxa"/>
            <w:vAlign w:val="bottom"/>
          </w:tcPr>
          <w:p w14:paraId="76919C88" w14:textId="77777777" w:rsidR="00F7009D" w:rsidRDefault="00F7009D" w:rsidP="00F7009D">
            <w:pPr>
              <w:pStyle w:val="TabellRader"/>
            </w:pPr>
          </w:p>
        </w:tc>
        <w:tc>
          <w:tcPr>
            <w:tcW w:w="510" w:type="dxa"/>
            <w:vAlign w:val="bottom"/>
          </w:tcPr>
          <w:p w14:paraId="4B2F0059" w14:textId="77777777" w:rsidR="00F7009D" w:rsidRDefault="00F7009D" w:rsidP="00F7009D">
            <w:pPr>
              <w:pStyle w:val="TabellRader"/>
            </w:pPr>
          </w:p>
        </w:tc>
        <w:tc>
          <w:tcPr>
            <w:tcW w:w="509" w:type="dxa"/>
            <w:vAlign w:val="bottom"/>
          </w:tcPr>
          <w:p w14:paraId="652D223C" w14:textId="77777777" w:rsidR="00F7009D" w:rsidRDefault="00F7009D" w:rsidP="00F7009D">
            <w:pPr>
              <w:pStyle w:val="TabellRader"/>
            </w:pPr>
          </w:p>
        </w:tc>
        <w:tc>
          <w:tcPr>
            <w:tcW w:w="444" w:type="dxa"/>
            <w:vAlign w:val="bottom"/>
          </w:tcPr>
          <w:p w14:paraId="0F8731B7" w14:textId="77777777" w:rsidR="00F7009D" w:rsidRDefault="00F7009D" w:rsidP="00F7009D">
            <w:pPr>
              <w:pStyle w:val="TabellRader"/>
              <w:ind w:left="-57"/>
            </w:pPr>
          </w:p>
        </w:tc>
        <w:tc>
          <w:tcPr>
            <w:tcW w:w="441" w:type="dxa"/>
            <w:vAlign w:val="bottom"/>
          </w:tcPr>
          <w:p w14:paraId="508AEBC2" w14:textId="77777777" w:rsidR="00F7009D" w:rsidRDefault="00F7009D" w:rsidP="00F7009D">
            <w:pPr>
              <w:pStyle w:val="TabellRader"/>
              <w:ind w:left="-57"/>
            </w:pPr>
          </w:p>
        </w:tc>
      </w:tr>
      <w:tr w:rsidR="00F7009D" w14:paraId="0A63D28B" w14:textId="77777777" w:rsidTr="00F7009D">
        <w:tc>
          <w:tcPr>
            <w:tcW w:w="1987" w:type="dxa"/>
            <w:tcMar>
              <w:top w:w="0" w:type="dxa"/>
              <w:left w:w="57" w:type="dxa"/>
              <w:bottom w:w="0" w:type="dxa"/>
              <w:right w:w="108" w:type="dxa"/>
            </w:tcMar>
            <w:vAlign w:val="bottom"/>
          </w:tcPr>
          <w:p w14:paraId="533DDBFC" w14:textId="77777777" w:rsidR="00F7009D" w:rsidRDefault="009D6872" w:rsidP="00F7009D">
            <w:pPr>
              <w:pStyle w:val="TabellRader"/>
              <w:jc w:val="left"/>
            </w:pPr>
            <w:r>
              <w:t xml:space="preserve">     Automatiska stabilisatorer</w:t>
            </w:r>
          </w:p>
        </w:tc>
        <w:tc>
          <w:tcPr>
            <w:tcW w:w="509" w:type="dxa"/>
            <w:vAlign w:val="bottom"/>
          </w:tcPr>
          <w:p w14:paraId="072D4138" w14:textId="77777777" w:rsidR="00F7009D" w:rsidRDefault="009D6872" w:rsidP="00F7009D">
            <w:pPr>
              <w:pStyle w:val="TabellRader"/>
            </w:pPr>
            <w:r>
              <w:t>0,3</w:t>
            </w:r>
          </w:p>
        </w:tc>
        <w:tc>
          <w:tcPr>
            <w:tcW w:w="510" w:type="dxa"/>
            <w:vAlign w:val="bottom"/>
          </w:tcPr>
          <w:p w14:paraId="6E2BBFAE" w14:textId="77777777" w:rsidR="00F7009D" w:rsidRDefault="009D6872" w:rsidP="00F7009D">
            <w:pPr>
              <w:pStyle w:val="TabellRader"/>
            </w:pPr>
            <w:r>
              <w:t>0,5</w:t>
            </w:r>
          </w:p>
        </w:tc>
        <w:tc>
          <w:tcPr>
            <w:tcW w:w="509" w:type="dxa"/>
            <w:vAlign w:val="bottom"/>
          </w:tcPr>
          <w:p w14:paraId="1F657B36" w14:textId="77777777" w:rsidR="00F7009D" w:rsidRDefault="009D6872" w:rsidP="00F7009D">
            <w:pPr>
              <w:pStyle w:val="TabellRader"/>
            </w:pPr>
            <w:r>
              <w:t>0,6</w:t>
            </w:r>
          </w:p>
        </w:tc>
        <w:tc>
          <w:tcPr>
            <w:tcW w:w="444" w:type="dxa"/>
            <w:vAlign w:val="bottom"/>
          </w:tcPr>
          <w:p w14:paraId="133489FB" w14:textId="77777777" w:rsidR="00F7009D" w:rsidRDefault="009D6872" w:rsidP="00F7009D">
            <w:pPr>
              <w:pStyle w:val="TabellRader"/>
              <w:ind w:left="-57"/>
            </w:pPr>
            <w:r>
              <w:t>0,2</w:t>
            </w:r>
          </w:p>
        </w:tc>
        <w:tc>
          <w:tcPr>
            <w:tcW w:w="441" w:type="dxa"/>
            <w:vAlign w:val="bottom"/>
          </w:tcPr>
          <w:p w14:paraId="619E20F9" w14:textId="77777777" w:rsidR="00F7009D" w:rsidRDefault="009D6872" w:rsidP="00F7009D">
            <w:pPr>
              <w:pStyle w:val="TabellRader"/>
              <w:ind w:left="-57"/>
            </w:pPr>
            <w:r>
              <w:t>0,1</w:t>
            </w:r>
          </w:p>
        </w:tc>
      </w:tr>
      <w:tr w:rsidR="00F7009D" w14:paraId="1249872F" w14:textId="77777777" w:rsidTr="00F7009D">
        <w:tc>
          <w:tcPr>
            <w:tcW w:w="1987" w:type="dxa"/>
            <w:tcMar>
              <w:top w:w="0" w:type="dxa"/>
              <w:left w:w="57" w:type="dxa"/>
              <w:bottom w:w="0" w:type="dxa"/>
              <w:right w:w="108" w:type="dxa"/>
            </w:tcMar>
            <w:vAlign w:val="bottom"/>
          </w:tcPr>
          <w:p w14:paraId="3290C90E" w14:textId="77777777" w:rsidR="00F7009D" w:rsidRDefault="009D6872" w:rsidP="00F7009D">
            <w:pPr>
              <w:pStyle w:val="TabellRader"/>
              <w:jc w:val="left"/>
            </w:pPr>
            <w:r>
              <w:t xml:space="preserve">     Engångseffekter</w:t>
            </w:r>
          </w:p>
        </w:tc>
        <w:tc>
          <w:tcPr>
            <w:tcW w:w="509" w:type="dxa"/>
            <w:vAlign w:val="bottom"/>
          </w:tcPr>
          <w:p w14:paraId="777DFE84" w14:textId="77777777" w:rsidR="00F7009D" w:rsidRDefault="009D6872" w:rsidP="00F7009D">
            <w:pPr>
              <w:pStyle w:val="TabellRader"/>
            </w:pPr>
            <w:r>
              <w:t>-0,3</w:t>
            </w:r>
          </w:p>
        </w:tc>
        <w:tc>
          <w:tcPr>
            <w:tcW w:w="510" w:type="dxa"/>
            <w:vAlign w:val="bottom"/>
          </w:tcPr>
          <w:p w14:paraId="379A0564" w14:textId="77777777" w:rsidR="00F7009D" w:rsidRDefault="009D6872" w:rsidP="00F7009D">
            <w:pPr>
              <w:pStyle w:val="TabellRader"/>
            </w:pPr>
            <w:r>
              <w:t>0,0</w:t>
            </w:r>
          </w:p>
        </w:tc>
        <w:tc>
          <w:tcPr>
            <w:tcW w:w="509" w:type="dxa"/>
            <w:vAlign w:val="bottom"/>
          </w:tcPr>
          <w:p w14:paraId="2ACD9556" w14:textId="77777777" w:rsidR="00F7009D" w:rsidRDefault="009D6872" w:rsidP="00F7009D">
            <w:pPr>
              <w:pStyle w:val="TabellRader"/>
            </w:pPr>
            <w:r>
              <w:t>0,0</w:t>
            </w:r>
          </w:p>
        </w:tc>
        <w:tc>
          <w:tcPr>
            <w:tcW w:w="444" w:type="dxa"/>
            <w:vAlign w:val="bottom"/>
          </w:tcPr>
          <w:p w14:paraId="2BE6CD13" w14:textId="77777777" w:rsidR="00F7009D" w:rsidRDefault="009D6872" w:rsidP="00F7009D">
            <w:pPr>
              <w:pStyle w:val="TabellRader"/>
              <w:ind w:left="-57"/>
            </w:pPr>
            <w:r>
              <w:t>0,0</w:t>
            </w:r>
          </w:p>
        </w:tc>
        <w:tc>
          <w:tcPr>
            <w:tcW w:w="441" w:type="dxa"/>
            <w:vAlign w:val="bottom"/>
          </w:tcPr>
          <w:p w14:paraId="50561AA8" w14:textId="77777777" w:rsidR="00F7009D" w:rsidRDefault="009D6872" w:rsidP="00F7009D">
            <w:pPr>
              <w:pStyle w:val="TabellRader"/>
              <w:ind w:left="-57"/>
            </w:pPr>
            <w:r>
              <w:t>0,0</w:t>
            </w:r>
          </w:p>
        </w:tc>
      </w:tr>
      <w:tr w:rsidR="00F7009D" w14:paraId="2D760402" w14:textId="77777777" w:rsidTr="00F7009D">
        <w:tc>
          <w:tcPr>
            <w:tcW w:w="1987" w:type="dxa"/>
            <w:tcBorders>
              <w:top w:val="nil"/>
              <w:left w:val="nil"/>
              <w:bottom w:val="single" w:sz="4" w:space="0" w:color="auto"/>
              <w:right w:val="nil"/>
            </w:tcBorders>
            <w:tcMar>
              <w:top w:w="0" w:type="dxa"/>
              <w:left w:w="57" w:type="dxa"/>
              <w:bottom w:w="0" w:type="dxa"/>
              <w:right w:w="108" w:type="dxa"/>
            </w:tcMar>
            <w:vAlign w:val="bottom"/>
          </w:tcPr>
          <w:p w14:paraId="29D3DBFC" w14:textId="77777777" w:rsidR="00F7009D" w:rsidRDefault="009D6872" w:rsidP="00F7009D">
            <w:pPr>
              <w:pStyle w:val="TabellRader"/>
              <w:jc w:val="left"/>
            </w:pPr>
            <w:r>
              <w:t xml:space="preserve">     Extraordinära</w:t>
            </w:r>
            <w:r>
              <w:br/>
              <w:t xml:space="preserve">     kapitalvinster</w:t>
            </w:r>
          </w:p>
        </w:tc>
        <w:tc>
          <w:tcPr>
            <w:tcW w:w="509" w:type="dxa"/>
            <w:tcBorders>
              <w:top w:val="nil"/>
              <w:left w:val="nil"/>
              <w:bottom w:val="single" w:sz="4" w:space="0" w:color="auto"/>
              <w:right w:val="nil"/>
            </w:tcBorders>
            <w:vAlign w:val="bottom"/>
          </w:tcPr>
          <w:p w14:paraId="3FAB1815" w14:textId="77777777" w:rsidR="00F7009D" w:rsidRDefault="009D6872" w:rsidP="00F7009D">
            <w:pPr>
              <w:pStyle w:val="TabellRader"/>
            </w:pPr>
            <w:r>
              <w:t>0,0</w:t>
            </w:r>
          </w:p>
        </w:tc>
        <w:tc>
          <w:tcPr>
            <w:tcW w:w="510" w:type="dxa"/>
            <w:tcBorders>
              <w:top w:val="nil"/>
              <w:left w:val="nil"/>
              <w:bottom w:val="single" w:sz="4" w:space="0" w:color="auto"/>
              <w:right w:val="nil"/>
            </w:tcBorders>
            <w:vAlign w:val="bottom"/>
          </w:tcPr>
          <w:p w14:paraId="21C7A6B0" w14:textId="77777777" w:rsidR="00F7009D" w:rsidRDefault="009D6872" w:rsidP="00F7009D">
            <w:pPr>
              <w:pStyle w:val="TabellRader"/>
            </w:pPr>
            <w:r>
              <w:t>0,0</w:t>
            </w:r>
          </w:p>
        </w:tc>
        <w:tc>
          <w:tcPr>
            <w:tcW w:w="509" w:type="dxa"/>
            <w:tcBorders>
              <w:top w:val="nil"/>
              <w:left w:val="nil"/>
              <w:bottom w:val="single" w:sz="4" w:space="0" w:color="auto"/>
              <w:right w:val="nil"/>
            </w:tcBorders>
            <w:vAlign w:val="bottom"/>
          </w:tcPr>
          <w:p w14:paraId="0352653D" w14:textId="77777777" w:rsidR="00F7009D" w:rsidRDefault="009D6872" w:rsidP="00F7009D">
            <w:pPr>
              <w:pStyle w:val="TabellRader"/>
            </w:pPr>
            <w:r>
              <w:t>0,0</w:t>
            </w:r>
          </w:p>
        </w:tc>
        <w:tc>
          <w:tcPr>
            <w:tcW w:w="444" w:type="dxa"/>
            <w:tcBorders>
              <w:top w:val="nil"/>
              <w:left w:val="nil"/>
              <w:bottom w:val="single" w:sz="4" w:space="0" w:color="auto"/>
              <w:right w:val="nil"/>
            </w:tcBorders>
            <w:vAlign w:val="bottom"/>
          </w:tcPr>
          <w:p w14:paraId="0B028A96" w14:textId="77777777" w:rsidR="00F7009D" w:rsidRDefault="009D6872" w:rsidP="00F7009D">
            <w:pPr>
              <w:pStyle w:val="TabellRader"/>
              <w:ind w:left="-57"/>
            </w:pPr>
            <w:r>
              <w:t>0,0</w:t>
            </w:r>
          </w:p>
        </w:tc>
        <w:tc>
          <w:tcPr>
            <w:tcW w:w="441" w:type="dxa"/>
            <w:tcBorders>
              <w:top w:val="nil"/>
              <w:left w:val="nil"/>
              <w:bottom w:val="single" w:sz="4" w:space="0" w:color="auto"/>
              <w:right w:val="nil"/>
            </w:tcBorders>
            <w:vAlign w:val="bottom"/>
          </w:tcPr>
          <w:p w14:paraId="7B8B6386" w14:textId="77777777" w:rsidR="00F7009D" w:rsidRDefault="009D6872" w:rsidP="00F7009D">
            <w:pPr>
              <w:pStyle w:val="TabellRader"/>
              <w:ind w:left="-57"/>
            </w:pPr>
            <w:r>
              <w:t>0,0</w:t>
            </w:r>
          </w:p>
        </w:tc>
      </w:tr>
      <w:tr w:rsidR="00F7009D" w14:paraId="77C4B2A4" w14:textId="77777777" w:rsidTr="00F7009D">
        <w:tc>
          <w:tcPr>
            <w:tcW w:w="1987" w:type="dxa"/>
            <w:tcBorders>
              <w:top w:val="single" w:sz="4" w:space="0" w:color="auto"/>
              <w:left w:val="nil"/>
              <w:bottom w:val="nil"/>
              <w:right w:val="nil"/>
            </w:tcBorders>
            <w:tcMar>
              <w:top w:w="0" w:type="dxa"/>
              <w:left w:w="57" w:type="dxa"/>
              <w:bottom w:w="0" w:type="dxa"/>
              <w:right w:w="108" w:type="dxa"/>
            </w:tcMar>
            <w:vAlign w:val="bottom"/>
          </w:tcPr>
          <w:p w14:paraId="23848058" w14:textId="77777777" w:rsidR="00F7009D" w:rsidRDefault="009D6872" w:rsidP="00F7009D">
            <w:pPr>
              <w:pStyle w:val="TabellRader"/>
              <w:jc w:val="left"/>
              <w:rPr>
                <w:b/>
              </w:rPr>
            </w:pPr>
            <w:r>
              <w:rPr>
                <w:b/>
              </w:rPr>
              <w:t>Förändring strukturellt sparande</w:t>
            </w:r>
          </w:p>
        </w:tc>
        <w:tc>
          <w:tcPr>
            <w:tcW w:w="509" w:type="dxa"/>
            <w:tcBorders>
              <w:top w:val="single" w:sz="4" w:space="0" w:color="auto"/>
              <w:left w:val="nil"/>
              <w:bottom w:val="nil"/>
              <w:right w:val="nil"/>
            </w:tcBorders>
            <w:vAlign w:val="bottom"/>
          </w:tcPr>
          <w:p w14:paraId="2D3C6B9D" w14:textId="77777777" w:rsidR="00F7009D" w:rsidRDefault="009D6872" w:rsidP="00F7009D">
            <w:pPr>
              <w:pStyle w:val="TabellRader"/>
              <w:rPr>
                <w:b/>
              </w:rPr>
            </w:pPr>
            <w:r>
              <w:rPr>
                <w:b/>
              </w:rPr>
              <w:t>-0,2</w:t>
            </w:r>
          </w:p>
        </w:tc>
        <w:tc>
          <w:tcPr>
            <w:tcW w:w="510" w:type="dxa"/>
            <w:tcBorders>
              <w:top w:val="single" w:sz="4" w:space="0" w:color="auto"/>
              <w:left w:val="nil"/>
              <w:bottom w:val="nil"/>
              <w:right w:val="nil"/>
            </w:tcBorders>
            <w:vAlign w:val="bottom"/>
          </w:tcPr>
          <w:p w14:paraId="01F92FFE" w14:textId="77777777" w:rsidR="00F7009D" w:rsidRDefault="009D6872" w:rsidP="00F7009D">
            <w:pPr>
              <w:pStyle w:val="TabellRader"/>
              <w:rPr>
                <w:b/>
              </w:rPr>
            </w:pPr>
            <w:r>
              <w:rPr>
                <w:b/>
              </w:rPr>
              <w:t>0,7</w:t>
            </w:r>
          </w:p>
        </w:tc>
        <w:tc>
          <w:tcPr>
            <w:tcW w:w="509" w:type="dxa"/>
            <w:tcBorders>
              <w:top w:val="single" w:sz="4" w:space="0" w:color="auto"/>
              <w:left w:val="nil"/>
              <w:bottom w:val="nil"/>
              <w:right w:val="nil"/>
            </w:tcBorders>
            <w:vAlign w:val="bottom"/>
          </w:tcPr>
          <w:p w14:paraId="4FB2E177" w14:textId="77777777" w:rsidR="00F7009D" w:rsidRDefault="009D6872" w:rsidP="00F7009D">
            <w:pPr>
              <w:pStyle w:val="TabellRader"/>
              <w:rPr>
                <w:b/>
              </w:rPr>
            </w:pPr>
            <w:r>
              <w:rPr>
                <w:b/>
              </w:rPr>
              <w:t>-0,1</w:t>
            </w:r>
          </w:p>
        </w:tc>
        <w:tc>
          <w:tcPr>
            <w:tcW w:w="444" w:type="dxa"/>
            <w:tcBorders>
              <w:top w:val="single" w:sz="4" w:space="0" w:color="auto"/>
              <w:left w:val="nil"/>
              <w:bottom w:val="nil"/>
              <w:right w:val="nil"/>
            </w:tcBorders>
            <w:vAlign w:val="bottom"/>
          </w:tcPr>
          <w:p w14:paraId="1C8062EF" w14:textId="77777777" w:rsidR="00F7009D" w:rsidRDefault="009D6872" w:rsidP="00F7009D">
            <w:pPr>
              <w:pStyle w:val="TabellRader"/>
              <w:ind w:left="-57"/>
              <w:rPr>
                <w:b/>
              </w:rPr>
            </w:pPr>
            <w:r>
              <w:rPr>
                <w:b/>
              </w:rPr>
              <w:t>0,3</w:t>
            </w:r>
          </w:p>
        </w:tc>
        <w:tc>
          <w:tcPr>
            <w:tcW w:w="441" w:type="dxa"/>
            <w:tcBorders>
              <w:top w:val="single" w:sz="4" w:space="0" w:color="auto"/>
              <w:left w:val="nil"/>
              <w:bottom w:val="nil"/>
              <w:right w:val="nil"/>
            </w:tcBorders>
            <w:vAlign w:val="bottom"/>
          </w:tcPr>
          <w:p w14:paraId="046026FF" w14:textId="77777777" w:rsidR="00F7009D" w:rsidRDefault="009D6872" w:rsidP="00F7009D">
            <w:pPr>
              <w:pStyle w:val="TabellRader"/>
              <w:ind w:left="-57"/>
              <w:rPr>
                <w:b/>
              </w:rPr>
            </w:pPr>
            <w:r>
              <w:rPr>
                <w:b/>
              </w:rPr>
              <w:t>0,5</w:t>
            </w:r>
          </w:p>
        </w:tc>
      </w:tr>
      <w:tr w:rsidR="00F7009D" w14:paraId="76522E4D" w14:textId="77777777" w:rsidTr="00F7009D">
        <w:tc>
          <w:tcPr>
            <w:tcW w:w="1987" w:type="dxa"/>
            <w:tcMar>
              <w:top w:w="0" w:type="dxa"/>
              <w:left w:w="57" w:type="dxa"/>
              <w:bottom w:w="0" w:type="dxa"/>
              <w:right w:w="108" w:type="dxa"/>
            </w:tcMar>
            <w:vAlign w:val="bottom"/>
          </w:tcPr>
          <w:p w14:paraId="50062BA6" w14:textId="77777777" w:rsidR="00F7009D" w:rsidRDefault="009D6872" w:rsidP="00F7009D">
            <w:pPr>
              <w:pStyle w:val="TabellRader"/>
              <w:jc w:val="left"/>
            </w:pPr>
            <w:r>
              <w:t xml:space="preserve">     Varav</w:t>
            </w:r>
          </w:p>
        </w:tc>
        <w:tc>
          <w:tcPr>
            <w:tcW w:w="509" w:type="dxa"/>
            <w:vAlign w:val="bottom"/>
          </w:tcPr>
          <w:p w14:paraId="17C552B4" w14:textId="77777777" w:rsidR="00F7009D" w:rsidRDefault="00F7009D" w:rsidP="00F7009D">
            <w:pPr>
              <w:pStyle w:val="TabellRader"/>
            </w:pPr>
          </w:p>
        </w:tc>
        <w:tc>
          <w:tcPr>
            <w:tcW w:w="510" w:type="dxa"/>
            <w:vAlign w:val="bottom"/>
          </w:tcPr>
          <w:p w14:paraId="08027D3D" w14:textId="77777777" w:rsidR="00F7009D" w:rsidRDefault="00F7009D" w:rsidP="00F7009D">
            <w:pPr>
              <w:pStyle w:val="TabellRader"/>
            </w:pPr>
          </w:p>
        </w:tc>
        <w:tc>
          <w:tcPr>
            <w:tcW w:w="509" w:type="dxa"/>
            <w:vAlign w:val="bottom"/>
          </w:tcPr>
          <w:p w14:paraId="628B4953" w14:textId="77777777" w:rsidR="00F7009D" w:rsidRDefault="00F7009D" w:rsidP="00F7009D">
            <w:pPr>
              <w:pStyle w:val="TabellRader"/>
            </w:pPr>
          </w:p>
        </w:tc>
        <w:tc>
          <w:tcPr>
            <w:tcW w:w="444" w:type="dxa"/>
            <w:vAlign w:val="bottom"/>
          </w:tcPr>
          <w:p w14:paraId="1488EFE3" w14:textId="77777777" w:rsidR="00F7009D" w:rsidRDefault="00F7009D" w:rsidP="00F7009D">
            <w:pPr>
              <w:pStyle w:val="TabellRader"/>
              <w:ind w:left="-57"/>
            </w:pPr>
          </w:p>
        </w:tc>
        <w:tc>
          <w:tcPr>
            <w:tcW w:w="441" w:type="dxa"/>
            <w:vAlign w:val="bottom"/>
          </w:tcPr>
          <w:p w14:paraId="64679F2B" w14:textId="77777777" w:rsidR="00F7009D" w:rsidRDefault="00F7009D" w:rsidP="00F7009D">
            <w:pPr>
              <w:pStyle w:val="TabellRader"/>
              <w:ind w:left="-57"/>
            </w:pPr>
          </w:p>
        </w:tc>
      </w:tr>
      <w:tr w:rsidR="00F7009D" w14:paraId="678E1E4F" w14:textId="77777777" w:rsidTr="00F7009D">
        <w:tc>
          <w:tcPr>
            <w:tcW w:w="1987" w:type="dxa"/>
            <w:tcMar>
              <w:top w:w="0" w:type="dxa"/>
              <w:left w:w="57" w:type="dxa"/>
              <w:bottom w:w="0" w:type="dxa"/>
              <w:right w:w="108" w:type="dxa"/>
            </w:tcMar>
            <w:vAlign w:val="bottom"/>
          </w:tcPr>
          <w:p w14:paraId="49C73F93" w14:textId="77777777" w:rsidR="00F7009D" w:rsidRDefault="009D6872" w:rsidP="00F7009D">
            <w:pPr>
              <w:pStyle w:val="TabellRader"/>
              <w:jc w:val="left"/>
            </w:pPr>
            <w:r>
              <w:t xml:space="preserve">     Aktiv finanspolitik</w:t>
            </w:r>
            <w:r>
              <w:rPr>
                <w:vertAlign w:val="superscript"/>
              </w:rPr>
              <w:t>1</w:t>
            </w:r>
          </w:p>
        </w:tc>
        <w:tc>
          <w:tcPr>
            <w:tcW w:w="509" w:type="dxa"/>
            <w:vAlign w:val="bottom"/>
          </w:tcPr>
          <w:p w14:paraId="7BDED120" w14:textId="77777777" w:rsidR="00F7009D" w:rsidRDefault="009D6872" w:rsidP="00F7009D">
            <w:pPr>
              <w:pStyle w:val="TabellRader"/>
            </w:pPr>
            <w:r>
              <w:t>-0,6</w:t>
            </w:r>
          </w:p>
        </w:tc>
        <w:tc>
          <w:tcPr>
            <w:tcW w:w="510" w:type="dxa"/>
            <w:vAlign w:val="bottom"/>
          </w:tcPr>
          <w:p w14:paraId="2E09B9F4" w14:textId="77777777" w:rsidR="00F7009D" w:rsidRDefault="009D6872" w:rsidP="00F7009D">
            <w:pPr>
              <w:pStyle w:val="TabellRader"/>
            </w:pPr>
            <w:r>
              <w:t>0,2</w:t>
            </w:r>
          </w:p>
        </w:tc>
        <w:tc>
          <w:tcPr>
            <w:tcW w:w="509" w:type="dxa"/>
            <w:vAlign w:val="bottom"/>
          </w:tcPr>
          <w:p w14:paraId="462F8CBF" w14:textId="77777777" w:rsidR="00F7009D" w:rsidRDefault="009D6872" w:rsidP="00F7009D">
            <w:pPr>
              <w:pStyle w:val="TabellRader"/>
            </w:pPr>
            <w:r>
              <w:t>-0,1</w:t>
            </w:r>
          </w:p>
        </w:tc>
        <w:tc>
          <w:tcPr>
            <w:tcW w:w="444" w:type="dxa"/>
            <w:vAlign w:val="bottom"/>
          </w:tcPr>
          <w:p w14:paraId="293763B0" w14:textId="77777777" w:rsidR="00F7009D" w:rsidRDefault="009D6872" w:rsidP="00F7009D">
            <w:pPr>
              <w:pStyle w:val="TabellRader"/>
              <w:ind w:left="-57"/>
            </w:pPr>
            <w:r>
              <w:t>0,0</w:t>
            </w:r>
          </w:p>
        </w:tc>
        <w:tc>
          <w:tcPr>
            <w:tcW w:w="441" w:type="dxa"/>
            <w:vAlign w:val="bottom"/>
          </w:tcPr>
          <w:p w14:paraId="4CF82AC8" w14:textId="77777777" w:rsidR="00F7009D" w:rsidRDefault="009D6872" w:rsidP="00F7009D">
            <w:pPr>
              <w:pStyle w:val="TabellRader"/>
              <w:ind w:left="-57"/>
            </w:pPr>
            <w:r>
              <w:t>-0,1</w:t>
            </w:r>
          </w:p>
        </w:tc>
      </w:tr>
      <w:tr w:rsidR="00F7009D" w14:paraId="3073699F" w14:textId="77777777" w:rsidTr="00F7009D">
        <w:tc>
          <w:tcPr>
            <w:tcW w:w="1987" w:type="dxa"/>
            <w:tcMar>
              <w:top w:w="0" w:type="dxa"/>
              <w:left w:w="57" w:type="dxa"/>
              <w:bottom w:w="0" w:type="dxa"/>
              <w:right w:w="108" w:type="dxa"/>
            </w:tcMar>
            <w:vAlign w:val="bottom"/>
          </w:tcPr>
          <w:p w14:paraId="522DACDE" w14:textId="77777777" w:rsidR="00F7009D" w:rsidRDefault="009D6872" w:rsidP="00F7009D">
            <w:pPr>
              <w:pStyle w:val="TabellRader"/>
              <w:jc w:val="left"/>
            </w:pPr>
            <w:r>
              <w:t xml:space="preserve">     Kapitalkostnader, netto</w:t>
            </w:r>
          </w:p>
        </w:tc>
        <w:tc>
          <w:tcPr>
            <w:tcW w:w="509" w:type="dxa"/>
            <w:vAlign w:val="bottom"/>
          </w:tcPr>
          <w:p w14:paraId="3D4D9744" w14:textId="77777777" w:rsidR="00F7009D" w:rsidRDefault="009D6872" w:rsidP="00F7009D">
            <w:pPr>
              <w:pStyle w:val="TabellRader"/>
            </w:pPr>
            <w:r>
              <w:t>-0,5</w:t>
            </w:r>
          </w:p>
        </w:tc>
        <w:tc>
          <w:tcPr>
            <w:tcW w:w="510" w:type="dxa"/>
            <w:vAlign w:val="bottom"/>
          </w:tcPr>
          <w:p w14:paraId="64B0E4A4" w14:textId="77777777" w:rsidR="00F7009D" w:rsidRDefault="009D6872" w:rsidP="00F7009D">
            <w:pPr>
              <w:pStyle w:val="TabellRader"/>
            </w:pPr>
            <w:r>
              <w:t>0,2</w:t>
            </w:r>
          </w:p>
        </w:tc>
        <w:tc>
          <w:tcPr>
            <w:tcW w:w="509" w:type="dxa"/>
            <w:vAlign w:val="bottom"/>
          </w:tcPr>
          <w:p w14:paraId="714058B8" w14:textId="77777777" w:rsidR="00F7009D" w:rsidRDefault="009D6872" w:rsidP="00F7009D">
            <w:pPr>
              <w:pStyle w:val="TabellRader"/>
            </w:pPr>
            <w:r>
              <w:t>-0,1</w:t>
            </w:r>
          </w:p>
        </w:tc>
        <w:tc>
          <w:tcPr>
            <w:tcW w:w="444" w:type="dxa"/>
            <w:vAlign w:val="bottom"/>
          </w:tcPr>
          <w:p w14:paraId="4C986F52" w14:textId="77777777" w:rsidR="00F7009D" w:rsidRDefault="009D6872" w:rsidP="00F7009D">
            <w:pPr>
              <w:pStyle w:val="TabellRader"/>
              <w:ind w:left="-57"/>
            </w:pPr>
            <w:r>
              <w:t>0,1</w:t>
            </w:r>
          </w:p>
        </w:tc>
        <w:tc>
          <w:tcPr>
            <w:tcW w:w="441" w:type="dxa"/>
            <w:vAlign w:val="bottom"/>
          </w:tcPr>
          <w:p w14:paraId="0EF38CF6" w14:textId="77777777" w:rsidR="00F7009D" w:rsidRDefault="009D6872" w:rsidP="00F7009D">
            <w:pPr>
              <w:pStyle w:val="TabellRader"/>
              <w:ind w:left="-57"/>
            </w:pPr>
            <w:r>
              <w:t>0,0</w:t>
            </w:r>
          </w:p>
        </w:tc>
      </w:tr>
      <w:tr w:rsidR="00F7009D" w14:paraId="5DA907A2" w14:textId="77777777" w:rsidTr="00F7009D">
        <w:tc>
          <w:tcPr>
            <w:tcW w:w="1987" w:type="dxa"/>
            <w:tcMar>
              <w:top w:w="0" w:type="dxa"/>
              <w:left w:w="57" w:type="dxa"/>
              <w:bottom w:w="0" w:type="dxa"/>
              <w:right w:w="108" w:type="dxa"/>
            </w:tcMar>
            <w:vAlign w:val="bottom"/>
          </w:tcPr>
          <w:p w14:paraId="56A7D1B3" w14:textId="77777777" w:rsidR="00F7009D" w:rsidRDefault="009D6872" w:rsidP="00F7009D">
            <w:pPr>
              <w:pStyle w:val="TabellRader"/>
              <w:jc w:val="left"/>
            </w:pPr>
            <w:r>
              <w:t xml:space="preserve">     Kommunsektorns finanser</w:t>
            </w:r>
          </w:p>
        </w:tc>
        <w:tc>
          <w:tcPr>
            <w:tcW w:w="509" w:type="dxa"/>
            <w:vAlign w:val="bottom"/>
          </w:tcPr>
          <w:p w14:paraId="7F24B12A" w14:textId="77777777" w:rsidR="00F7009D" w:rsidRDefault="009D6872" w:rsidP="00F7009D">
            <w:pPr>
              <w:pStyle w:val="TabellRader"/>
            </w:pPr>
            <w:r>
              <w:t>0,3</w:t>
            </w:r>
          </w:p>
        </w:tc>
        <w:tc>
          <w:tcPr>
            <w:tcW w:w="510" w:type="dxa"/>
            <w:vAlign w:val="bottom"/>
          </w:tcPr>
          <w:p w14:paraId="3DADA31A" w14:textId="77777777" w:rsidR="00F7009D" w:rsidRDefault="009D6872" w:rsidP="00F7009D">
            <w:pPr>
              <w:pStyle w:val="TabellRader"/>
            </w:pPr>
            <w:r>
              <w:t>0,1</w:t>
            </w:r>
          </w:p>
        </w:tc>
        <w:tc>
          <w:tcPr>
            <w:tcW w:w="509" w:type="dxa"/>
            <w:vAlign w:val="bottom"/>
          </w:tcPr>
          <w:p w14:paraId="4956E640" w14:textId="77777777" w:rsidR="00F7009D" w:rsidRDefault="009D6872" w:rsidP="00F7009D">
            <w:pPr>
              <w:pStyle w:val="TabellRader"/>
            </w:pPr>
            <w:r>
              <w:t>0,0</w:t>
            </w:r>
          </w:p>
        </w:tc>
        <w:tc>
          <w:tcPr>
            <w:tcW w:w="444" w:type="dxa"/>
            <w:vAlign w:val="bottom"/>
          </w:tcPr>
          <w:p w14:paraId="25CBFBDE" w14:textId="77777777" w:rsidR="00F7009D" w:rsidRDefault="009D6872" w:rsidP="00F7009D">
            <w:pPr>
              <w:pStyle w:val="TabellRader"/>
              <w:ind w:left="-57"/>
            </w:pPr>
            <w:r>
              <w:t>0,0</w:t>
            </w:r>
          </w:p>
        </w:tc>
        <w:tc>
          <w:tcPr>
            <w:tcW w:w="441" w:type="dxa"/>
            <w:vAlign w:val="bottom"/>
          </w:tcPr>
          <w:p w14:paraId="1D8A4C97" w14:textId="77777777" w:rsidR="00F7009D" w:rsidRDefault="009D6872" w:rsidP="00F7009D">
            <w:pPr>
              <w:pStyle w:val="TabellRader"/>
              <w:ind w:left="-57"/>
            </w:pPr>
            <w:r>
              <w:t>0,0</w:t>
            </w:r>
          </w:p>
        </w:tc>
      </w:tr>
      <w:tr w:rsidR="00F7009D" w14:paraId="22813277" w14:textId="77777777" w:rsidTr="00F7009D">
        <w:tc>
          <w:tcPr>
            <w:tcW w:w="1987" w:type="dxa"/>
            <w:tcBorders>
              <w:top w:val="nil"/>
              <w:left w:val="nil"/>
              <w:bottom w:val="single" w:sz="4" w:space="0" w:color="auto"/>
              <w:right w:val="nil"/>
            </w:tcBorders>
            <w:tcMar>
              <w:top w:w="0" w:type="dxa"/>
              <w:left w:w="57" w:type="dxa"/>
              <w:bottom w:w="0" w:type="dxa"/>
              <w:right w:w="108" w:type="dxa"/>
            </w:tcMar>
            <w:vAlign w:val="bottom"/>
          </w:tcPr>
          <w:p w14:paraId="3896B655" w14:textId="77777777" w:rsidR="00F7009D" w:rsidRDefault="009D6872" w:rsidP="00F7009D">
            <w:pPr>
              <w:pStyle w:val="TabellRader"/>
              <w:jc w:val="left"/>
            </w:pPr>
            <w:r>
              <w:t xml:space="preserve">     Övrigt</w:t>
            </w:r>
          </w:p>
        </w:tc>
        <w:tc>
          <w:tcPr>
            <w:tcW w:w="509" w:type="dxa"/>
            <w:tcBorders>
              <w:top w:val="nil"/>
              <w:left w:val="nil"/>
              <w:bottom w:val="single" w:sz="4" w:space="0" w:color="auto"/>
              <w:right w:val="nil"/>
            </w:tcBorders>
            <w:vAlign w:val="bottom"/>
          </w:tcPr>
          <w:p w14:paraId="08DDA49D" w14:textId="77777777" w:rsidR="00F7009D" w:rsidRDefault="009D6872" w:rsidP="00F7009D">
            <w:pPr>
              <w:pStyle w:val="TabellRader"/>
            </w:pPr>
            <w:r>
              <w:t>0,6</w:t>
            </w:r>
          </w:p>
        </w:tc>
        <w:tc>
          <w:tcPr>
            <w:tcW w:w="510" w:type="dxa"/>
            <w:tcBorders>
              <w:top w:val="nil"/>
              <w:left w:val="nil"/>
              <w:bottom w:val="single" w:sz="4" w:space="0" w:color="auto"/>
              <w:right w:val="nil"/>
            </w:tcBorders>
            <w:vAlign w:val="bottom"/>
          </w:tcPr>
          <w:p w14:paraId="3A00C452" w14:textId="77777777" w:rsidR="00F7009D" w:rsidRDefault="009D6872" w:rsidP="00F7009D">
            <w:pPr>
              <w:pStyle w:val="TabellRader"/>
            </w:pPr>
            <w:r>
              <w:t>0,2</w:t>
            </w:r>
          </w:p>
        </w:tc>
        <w:tc>
          <w:tcPr>
            <w:tcW w:w="509" w:type="dxa"/>
            <w:tcBorders>
              <w:top w:val="nil"/>
              <w:left w:val="nil"/>
              <w:bottom w:val="single" w:sz="4" w:space="0" w:color="auto"/>
              <w:right w:val="nil"/>
            </w:tcBorders>
            <w:vAlign w:val="bottom"/>
          </w:tcPr>
          <w:p w14:paraId="4A785ADA" w14:textId="77777777" w:rsidR="00F7009D" w:rsidRDefault="009D6872" w:rsidP="00F7009D">
            <w:pPr>
              <w:pStyle w:val="TabellRader"/>
            </w:pPr>
            <w:r>
              <w:t>0,1</w:t>
            </w:r>
          </w:p>
        </w:tc>
        <w:tc>
          <w:tcPr>
            <w:tcW w:w="444" w:type="dxa"/>
            <w:tcBorders>
              <w:top w:val="nil"/>
              <w:left w:val="nil"/>
              <w:bottom w:val="single" w:sz="4" w:space="0" w:color="auto"/>
              <w:right w:val="nil"/>
            </w:tcBorders>
            <w:vAlign w:val="bottom"/>
          </w:tcPr>
          <w:p w14:paraId="0642279A" w14:textId="77777777" w:rsidR="00F7009D" w:rsidRDefault="009D6872" w:rsidP="00F7009D">
            <w:pPr>
              <w:pStyle w:val="TabellRader"/>
              <w:ind w:left="-57"/>
            </w:pPr>
            <w:r>
              <w:t>0,3</w:t>
            </w:r>
          </w:p>
        </w:tc>
        <w:tc>
          <w:tcPr>
            <w:tcW w:w="441" w:type="dxa"/>
            <w:tcBorders>
              <w:top w:val="nil"/>
              <w:left w:val="nil"/>
              <w:bottom w:val="single" w:sz="4" w:space="0" w:color="auto"/>
              <w:right w:val="nil"/>
            </w:tcBorders>
            <w:vAlign w:val="bottom"/>
          </w:tcPr>
          <w:p w14:paraId="32F60095" w14:textId="77777777" w:rsidR="00F7009D" w:rsidRDefault="009D6872" w:rsidP="00F7009D">
            <w:pPr>
              <w:pStyle w:val="TabellRader"/>
              <w:ind w:left="-57"/>
            </w:pPr>
            <w:r>
              <w:t>0,5</w:t>
            </w:r>
          </w:p>
        </w:tc>
      </w:tr>
      <w:tr w:rsidR="00F7009D" w14:paraId="57650222" w14:textId="77777777" w:rsidTr="00F7009D">
        <w:tc>
          <w:tcPr>
            <w:tcW w:w="1987" w:type="dxa"/>
            <w:tcBorders>
              <w:top w:val="single" w:sz="4" w:space="0" w:color="auto"/>
              <w:left w:val="nil"/>
              <w:bottom w:val="single" w:sz="18" w:space="0" w:color="auto"/>
              <w:right w:val="nil"/>
            </w:tcBorders>
            <w:tcMar>
              <w:top w:w="0" w:type="dxa"/>
              <w:left w:w="57" w:type="dxa"/>
              <w:bottom w:w="0" w:type="dxa"/>
              <w:right w:w="108" w:type="dxa"/>
            </w:tcMar>
            <w:vAlign w:val="bottom"/>
          </w:tcPr>
          <w:p w14:paraId="5179CD01" w14:textId="77777777" w:rsidR="00F7009D" w:rsidRDefault="009D6872" w:rsidP="00F7009D">
            <w:pPr>
              <w:pStyle w:val="TabellRader"/>
              <w:jc w:val="left"/>
            </w:pPr>
            <w:r>
              <w:t>BNP-gap,</w:t>
            </w:r>
            <w:r>
              <w:br/>
              <w:t>förändring i procentenheter</w:t>
            </w:r>
          </w:p>
        </w:tc>
        <w:tc>
          <w:tcPr>
            <w:tcW w:w="509" w:type="dxa"/>
            <w:tcBorders>
              <w:top w:val="single" w:sz="4" w:space="0" w:color="auto"/>
              <w:left w:val="nil"/>
              <w:bottom w:val="single" w:sz="18" w:space="0" w:color="auto"/>
              <w:right w:val="nil"/>
            </w:tcBorders>
            <w:vAlign w:val="bottom"/>
          </w:tcPr>
          <w:p w14:paraId="48BA8E08" w14:textId="77777777" w:rsidR="00F7009D" w:rsidRDefault="009D6872" w:rsidP="00F7009D">
            <w:pPr>
              <w:pStyle w:val="TabellSlutsumma"/>
              <w:textAlignment w:val="auto"/>
              <w:rPr>
                <w:b w:val="0"/>
              </w:rPr>
            </w:pPr>
            <w:r>
              <w:rPr>
                <w:b w:val="0"/>
              </w:rPr>
              <w:t>0,5</w:t>
            </w:r>
          </w:p>
        </w:tc>
        <w:tc>
          <w:tcPr>
            <w:tcW w:w="510" w:type="dxa"/>
            <w:tcBorders>
              <w:top w:val="single" w:sz="4" w:space="0" w:color="auto"/>
              <w:left w:val="nil"/>
              <w:bottom w:val="single" w:sz="18" w:space="0" w:color="auto"/>
              <w:right w:val="nil"/>
            </w:tcBorders>
            <w:vAlign w:val="bottom"/>
          </w:tcPr>
          <w:p w14:paraId="37E7AD9C" w14:textId="77777777" w:rsidR="00F7009D" w:rsidRDefault="009D6872" w:rsidP="00F7009D">
            <w:pPr>
              <w:pStyle w:val="TabellSlutsumma"/>
              <w:textAlignment w:val="auto"/>
              <w:rPr>
                <w:b w:val="0"/>
              </w:rPr>
            </w:pPr>
            <w:r>
              <w:rPr>
                <w:b w:val="0"/>
              </w:rPr>
              <w:t>0,9</w:t>
            </w:r>
          </w:p>
        </w:tc>
        <w:tc>
          <w:tcPr>
            <w:tcW w:w="509" w:type="dxa"/>
            <w:tcBorders>
              <w:top w:val="single" w:sz="4" w:space="0" w:color="auto"/>
              <w:left w:val="nil"/>
              <w:bottom w:val="single" w:sz="18" w:space="0" w:color="auto"/>
              <w:right w:val="nil"/>
            </w:tcBorders>
            <w:vAlign w:val="bottom"/>
          </w:tcPr>
          <w:p w14:paraId="4DFC184E" w14:textId="77777777" w:rsidR="00F7009D" w:rsidRDefault="009D6872" w:rsidP="00F7009D">
            <w:pPr>
              <w:pStyle w:val="TabellSlutsumma"/>
              <w:textAlignment w:val="auto"/>
              <w:rPr>
                <w:b w:val="0"/>
              </w:rPr>
            </w:pPr>
            <w:r>
              <w:rPr>
                <w:b w:val="0"/>
              </w:rPr>
              <w:t>1,0</w:t>
            </w:r>
          </w:p>
        </w:tc>
        <w:tc>
          <w:tcPr>
            <w:tcW w:w="444" w:type="dxa"/>
            <w:tcBorders>
              <w:top w:val="single" w:sz="4" w:space="0" w:color="auto"/>
              <w:left w:val="nil"/>
              <w:bottom w:val="single" w:sz="18" w:space="0" w:color="auto"/>
              <w:right w:val="nil"/>
            </w:tcBorders>
            <w:vAlign w:val="bottom"/>
          </w:tcPr>
          <w:p w14:paraId="5B3D51FC" w14:textId="77777777" w:rsidR="00F7009D" w:rsidRDefault="009D6872" w:rsidP="00F7009D">
            <w:pPr>
              <w:pStyle w:val="TabellSlutsumma"/>
              <w:textAlignment w:val="auto"/>
              <w:rPr>
                <w:b w:val="0"/>
              </w:rPr>
            </w:pPr>
            <w:r>
              <w:rPr>
                <w:b w:val="0"/>
              </w:rPr>
              <w:t>0,3</w:t>
            </w:r>
          </w:p>
        </w:tc>
        <w:tc>
          <w:tcPr>
            <w:tcW w:w="441" w:type="dxa"/>
            <w:tcBorders>
              <w:top w:val="single" w:sz="4" w:space="0" w:color="auto"/>
              <w:left w:val="nil"/>
              <w:bottom w:val="single" w:sz="18" w:space="0" w:color="auto"/>
              <w:right w:val="nil"/>
            </w:tcBorders>
            <w:vAlign w:val="bottom"/>
          </w:tcPr>
          <w:p w14:paraId="5A7F0EBB" w14:textId="77777777" w:rsidR="00F7009D" w:rsidRDefault="009D6872" w:rsidP="00F7009D">
            <w:pPr>
              <w:pStyle w:val="TabellSlutsumma"/>
              <w:textAlignment w:val="auto"/>
              <w:rPr>
                <w:b w:val="0"/>
              </w:rPr>
            </w:pPr>
            <w:r>
              <w:rPr>
                <w:b w:val="0"/>
              </w:rPr>
              <w:t>0,2</w:t>
            </w:r>
          </w:p>
        </w:tc>
      </w:tr>
    </w:tbl>
    <w:p w14:paraId="590FC943" w14:textId="407214EB" w:rsidR="00F7009D" w:rsidRDefault="009D6872" w:rsidP="00F7009D">
      <w:pPr>
        <w:pStyle w:val="TabellFotnot"/>
      </w:pPr>
      <w:r>
        <w:rPr>
          <w:vertAlign w:val="superscript"/>
        </w:rPr>
        <w:t>1</w:t>
      </w:r>
      <w:r>
        <w:t xml:space="preserve"> Avser utgifts- och inkomstförändringar 2014–2018 i förhållande till tidigare år av beslutade, föreslagna och aviserade reformer </w:t>
      </w:r>
      <w:r w:rsidRPr="002D54F6">
        <w:t xml:space="preserve">(se </w:t>
      </w:r>
      <w:r>
        <w:fldChar w:fldCharType="begin"/>
      </w:r>
      <w:r>
        <w:instrText xml:space="preserve"> REF  _Ref383073336 \* Lower \h </w:instrText>
      </w:r>
      <w:r>
        <w:fldChar w:fldCharType="separate"/>
      </w:r>
      <w:r w:rsidR="004642B5" w:rsidRPr="004C4E65">
        <w:t xml:space="preserve">tabell </w:t>
      </w:r>
      <w:r w:rsidR="004642B5" w:rsidRPr="004642B5">
        <w:rPr>
          <w:bCs/>
          <w:noProof/>
        </w:rPr>
        <w:t>7</w:t>
      </w:r>
      <w:r w:rsidR="004642B5" w:rsidRPr="004C4E65">
        <w:t>.</w:t>
      </w:r>
      <w:r w:rsidR="004642B5">
        <w:rPr>
          <w:noProof/>
        </w:rPr>
        <w:t>2</w:t>
      </w:r>
      <w:r>
        <w:fldChar w:fldCharType="end"/>
      </w:r>
      <w:r w:rsidRPr="002D54F6">
        <w:t>)</w:t>
      </w:r>
      <w:r>
        <w:t>.</w:t>
      </w:r>
    </w:p>
    <w:p w14:paraId="4DA8F34B" w14:textId="77777777" w:rsidR="00F7009D" w:rsidRDefault="009D6872" w:rsidP="00F7009D">
      <w:pPr>
        <w:pStyle w:val="TabellFotnot"/>
      </w:pPr>
      <w:r>
        <w:t>Källor: Statistiska centralbyrån och egna beräkningar.</w:t>
      </w:r>
    </w:p>
    <w:p w14:paraId="658A69EC" w14:textId="77777777" w:rsidR="00F7009D" w:rsidRDefault="00F7009D" w:rsidP="00F7009D">
      <w:pPr>
        <w:pStyle w:val="Brdtextmedindrag"/>
        <w:ind w:firstLine="0"/>
      </w:pPr>
    </w:p>
    <w:p w14:paraId="549958F5" w14:textId="72B12BA1" w:rsidR="00F7009D" w:rsidRDefault="009D6872" w:rsidP="00F7009D">
      <w:pPr>
        <w:pStyle w:val="Brdtext"/>
      </w:pPr>
      <w:r>
        <w:t xml:space="preserve">Normalt ökar skatteintäkterna i ungefär samma takt som BNP i löpande priser, medan de offentliga utgifterna ökar något långsammare. Vissa utgifter är exempelvis bestämda nominellt i kronor, medan andra är prisindexerade. Anslagen till statliga myndigheter kompenserar inte fullt ut för att lönerna ökar. Utan nya aktiva beslut förstärks de offentliga finanserna därför automatiskt, vilket till stor del förklarar de positiva värdena i rad 9, Övrigt, i </w:t>
      </w:r>
      <w:r>
        <w:fldChar w:fldCharType="begin"/>
      </w:r>
      <w:r>
        <w:instrText xml:space="preserve"> REF  _Ref383676792 \* Lower \h </w:instrText>
      </w:r>
      <w:r>
        <w:fldChar w:fldCharType="separate"/>
      </w:r>
      <w:r w:rsidR="004642B5">
        <w:t xml:space="preserve">tabell </w:t>
      </w:r>
      <w:r w:rsidR="004642B5" w:rsidRPr="004642B5">
        <w:rPr>
          <w:bCs/>
          <w:noProof/>
        </w:rPr>
        <w:t>7</w:t>
      </w:r>
      <w:r w:rsidR="004642B5">
        <w:t>.</w:t>
      </w:r>
      <w:r w:rsidR="004642B5">
        <w:rPr>
          <w:noProof/>
        </w:rPr>
        <w:t>4</w:t>
      </w:r>
      <w:r>
        <w:fldChar w:fldCharType="end"/>
      </w:r>
      <w:r>
        <w:t>.</w:t>
      </w:r>
    </w:p>
    <w:p w14:paraId="19F69A27" w14:textId="3D11B4AC" w:rsidR="00F7009D" w:rsidRDefault="009D6872" w:rsidP="00F7009D">
      <w:pPr>
        <w:pStyle w:val="Brdtextmedindrag"/>
      </w:pPr>
      <w:r>
        <w:t xml:space="preserve">Den diskretionära finanspolitiken i statens budget (rad 6 i </w:t>
      </w:r>
      <w:r>
        <w:fldChar w:fldCharType="begin"/>
      </w:r>
      <w:r>
        <w:instrText xml:space="preserve"> REF  _Ref383676792 \* Lower \h </w:instrText>
      </w:r>
      <w:r>
        <w:fldChar w:fldCharType="separate"/>
      </w:r>
      <w:r w:rsidR="004642B5">
        <w:t xml:space="preserve">tabell </w:t>
      </w:r>
      <w:r w:rsidR="004642B5" w:rsidRPr="004642B5">
        <w:rPr>
          <w:bCs/>
          <w:noProof/>
        </w:rPr>
        <w:t>7</w:t>
      </w:r>
      <w:r w:rsidR="004642B5">
        <w:t>.</w:t>
      </w:r>
      <w:r w:rsidR="004642B5">
        <w:rPr>
          <w:noProof/>
        </w:rPr>
        <w:t>4</w:t>
      </w:r>
      <w:r>
        <w:fldChar w:fldCharType="end"/>
      </w:r>
      <w:r>
        <w:t xml:space="preserve">) lämnar ett expansivt </w:t>
      </w:r>
      <w:r>
        <w:lastRenderedPageBreak/>
        <w:t>bidrag motsvarande 0,6 procent av BNP 2014 och ett något åtstramande bidrag motsvarande 0,2 procent av BNP 2015.</w:t>
      </w:r>
    </w:p>
    <w:p w14:paraId="6A894763" w14:textId="745A556B" w:rsidR="00F7009D" w:rsidRDefault="009D6872" w:rsidP="00F7009D">
      <w:pPr>
        <w:pStyle w:val="Brdtextmedindrag"/>
      </w:pPr>
      <w:r>
        <w:t>Det strukturella sparandets förändring 2015 och 2016 påverkas även av att indexeringen av ålderspensionerna håller tillbaka dessa 2015 och ökar dem relativt mycket 2016. Pensions</w:t>
      </w:r>
      <w:r>
        <w:softHyphen/>
        <w:t>systemets s.k. balanseringsmekanism förstärker därmed den automatiska budgetförstärkningens åtstramande effekt 2015 och motverkar den 2016, vilket förklarar den svaga expansiva impulsen detta år.</w:t>
      </w:r>
    </w:p>
    <w:p w14:paraId="3A3EC34A" w14:textId="085D5812" w:rsidR="00F7009D" w:rsidRDefault="009D6872" w:rsidP="00F7009D">
      <w:pPr>
        <w:pStyle w:val="Rubrik2"/>
      </w:pPr>
      <w:bookmarkStart w:id="394" w:name="_Toc384401528"/>
      <w:r w:rsidRPr="003D139A">
        <w:t>Den offentliga sektorns finansiella sparande</w:t>
      </w:r>
      <w:bookmarkEnd w:id="394"/>
    </w:p>
    <w:p w14:paraId="2008B03A" w14:textId="4D2E40AF" w:rsidR="00F7009D" w:rsidRDefault="009D6872" w:rsidP="00F7009D">
      <w:pPr>
        <w:pStyle w:val="Brdtext"/>
        <w:rPr>
          <w:b/>
        </w:rPr>
      </w:pPr>
      <w:r w:rsidRPr="003D139A">
        <w:t xml:space="preserve">Den svenska </w:t>
      </w:r>
      <w:r>
        <w:t>ekonomin drabbades av den finan</w:t>
      </w:r>
      <w:r w:rsidRPr="003D139A">
        <w:t>siella och ekonomiska kris som inleddes hösten 2008</w:t>
      </w:r>
      <w:r>
        <w:t>,</w:t>
      </w:r>
      <w:r w:rsidRPr="003D139A">
        <w:t xml:space="preserve"> utan att det uppstod stora underskott i den offentliga sektorns finansiella sparande. Det goda utgångsläget, med ett överskott på </w:t>
      </w:r>
      <w:r>
        <w:t>3</w:t>
      </w:r>
      <w:r w:rsidRPr="003D139A">
        <w:t>,</w:t>
      </w:r>
      <w:r>
        <w:t>6</w:t>
      </w:r>
      <w:r w:rsidRPr="003D139A">
        <w:t xml:space="preserve"> procent av BNP 200</w:t>
      </w:r>
      <w:r>
        <w:t>7</w:t>
      </w:r>
      <w:r w:rsidRPr="003D139A">
        <w:t>, gjorde det möjligt att både låta de automatiska stabilisatorerna verka fullt u</w:t>
      </w:r>
      <w:r>
        <w:t>t och motverka den kraftiga kon</w:t>
      </w:r>
      <w:r w:rsidRPr="003D139A">
        <w:t>junkturnedg</w:t>
      </w:r>
      <w:r>
        <w:t>ången med aktiva finans</w:t>
      </w:r>
      <w:r>
        <w:softHyphen/>
        <w:t>politiska stimu</w:t>
      </w:r>
      <w:r w:rsidRPr="003D139A">
        <w:t>lanser, utan att äventyra de offentliga finanserna</w:t>
      </w:r>
      <w:r>
        <w:rPr>
          <w:b/>
        </w:rPr>
        <w:t>.</w:t>
      </w:r>
    </w:p>
    <w:p w14:paraId="7CE2CC19" w14:textId="77777777" w:rsidR="00F7009D" w:rsidRDefault="00F7009D" w:rsidP="00F7009D">
      <w:pPr>
        <w:pStyle w:val="Brdtextmedindrag"/>
      </w:pPr>
    </w:p>
    <w:p w14:paraId="52FAB5AB" w14:textId="297B2274" w:rsidR="00F7009D" w:rsidRDefault="009D6872" w:rsidP="00F7009D">
      <w:pPr>
        <w:pStyle w:val="DiagramRubrik"/>
      </w:pPr>
      <w:bookmarkStart w:id="395" w:name="_Ref383458103"/>
      <w:bookmarkStart w:id="396" w:name="_Toc384401788"/>
      <w:r>
        <w:t xml:space="preserve">Diagram </w:t>
      </w:r>
      <w:r w:rsidR="0009067D">
        <w:fldChar w:fldCharType="begin"/>
      </w:r>
      <w:r w:rsidR="0009067D">
        <w:instrText xml:space="preserve"> STYLEREF "Rubr</w:instrText>
      </w:r>
      <w:r w:rsidR="0009067D">
        <w:instrText xml:space="preserve">ik 1"\n \* MERGEFORMAT </w:instrText>
      </w:r>
      <w:r w:rsidR="0009067D">
        <w:fldChar w:fldCharType="separate"/>
      </w:r>
      <w:r w:rsidR="004642B5" w:rsidRPr="004642B5">
        <w:rPr>
          <w:bCs/>
          <w:noProof/>
        </w:rPr>
        <w:t>7</w:t>
      </w:r>
      <w:r w:rsidR="0009067D">
        <w:rPr>
          <w:bCs/>
          <w:noProof/>
        </w:rPr>
        <w:fldChar w:fldCharType="end"/>
      </w:r>
      <w:r>
        <w:rPr>
          <w:noProof/>
        </w:rPr>
        <w:t>.</w:t>
      </w:r>
      <w:fldSimple w:instr=" SEQ Diagram \* ARABIC \s 1 ">
        <w:r w:rsidR="004642B5">
          <w:rPr>
            <w:noProof/>
          </w:rPr>
          <w:t>1</w:t>
        </w:r>
      </w:fldSimple>
      <w:bookmarkEnd w:id="395"/>
      <w:r>
        <w:t xml:space="preserve"> Den offentliga sektorns finansiella sparande 2000–2018</w:t>
      </w:r>
      <w:bookmarkEnd w:id="396"/>
    </w:p>
    <w:p w14:paraId="77183364" w14:textId="6065E3CF" w:rsidR="00F7009D" w:rsidRDefault="009D6872" w:rsidP="00F7009D">
      <w:pPr>
        <w:pStyle w:val="DiagramUnderrubrik"/>
      </w:pPr>
      <w:r>
        <w:t>Procent av BNP. Utfall för 2000–2013, prognos för 2014–2018.</w:t>
      </w:r>
    </w:p>
    <w:p w14:paraId="0524AF25" w14:textId="7B63507D" w:rsidR="00F7009D" w:rsidRDefault="009D6872" w:rsidP="00F7009D">
      <w:pPr>
        <w:pStyle w:val="Brdtext"/>
        <w:spacing w:line="260" w:lineRule="atLeast"/>
      </w:pPr>
      <w:r>
        <w:rPr>
          <w:noProof/>
          <w:lang w:eastAsia="sv-SE"/>
        </w:rPr>
        <w:drawing>
          <wp:inline distT="0" distB="0" distL="0" distR="0" wp14:anchorId="6F60E7F0" wp14:editId="50116F20">
            <wp:extent cx="2753995" cy="2255427"/>
            <wp:effectExtent l="0" t="0" r="8255" b="0"/>
            <wp:docPr id="379" name="Diagram 1"/>
            <wp:cNvGraphicFramePr/>
            <a:graphic xmlns:a="http://schemas.openxmlformats.org/drawingml/2006/main">
              <a:graphicData uri="http://schemas.openxmlformats.org/drawingml/2006/chart">
                <c:chart xmlns:c="http://schemas.openxmlformats.org/drawingml/2006/chart" xmlns:r="http://schemas.openxmlformats.org/officeDocument/2006/relationships" r:id="rId346"/>
              </a:graphicData>
            </a:graphic>
          </wp:inline>
        </w:drawing>
      </w:r>
    </w:p>
    <w:p w14:paraId="0AD2EA4C" w14:textId="77777777" w:rsidR="00F7009D" w:rsidRDefault="009D6872" w:rsidP="00F7009D">
      <w:pPr>
        <w:pStyle w:val="DiagramFotnot"/>
      </w:pPr>
      <w:r>
        <w:t>Källor: Statistiska centralbyrån och egna beräkningar.</w:t>
      </w:r>
    </w:p>
    <w:p w14:paraId="789046DB" w14:textId="77777777" w:rsidR="00F7009D" w:rsidRDefault="00F7009D" w:rsidP="00F7009D">
      <w:pPr>
        <w:pStyle w:val="Brdtext"/>
      </w:pPr>
    </w:p>
    <w:p w14:paraId="229D1EFA" w14:textId="1F5A0C7B" w:rsidR="00F7009D" w:rsidRPr="00792069" w:rsidRDefault="009D6872" w:rsidP="00F7009D">
      <w:pPr>
        <w:pStyle w:val="Brdtext"/>
      </w:pPr>
      <w:r w:rsidRPr="00391030">
        <w:t>Den offentliga sektorn uppvisade 2009 ett underskott i det finansiella sparandet på 1</w:t>
      </w:r>
      <w:r>
        <w:t> </w:t>
      </w:r>
      <w:r w:rsidRPr="00391030">
        <w:t>procent av BNP. Det är ett mindre underskott än vad den</w:t>
      </w:r>
      <w:r>
        <w:t xml:space="preserve"> relativt begränsade konjunktur</w:t>
      </w:r>
      <w:r>
        <w:softHyphen/>
      </w:r>
      <w:r w:rsidRPr="00391030">
        <w:t xml:space="preserve">nedgången i början av 2000-talet gav upphov till (se </w:t>
      </w:r>
      <w:r>
        <w:fldChar w:fldCharType="begin"/>
      </w:r>
      <w:r>
        <w:instrText xml:space="preserve"> REF  _Ref383458103 \* Lower \h </w:instrText>
      </w:r>
      <w:r>
        <w:fldChar w:fldCharType="separate"/>
      </w:r>
      <w:r w:rsidR="004642B5">
        <w:t xml:space="preserve">diagram </w:t>
      </w:r>
      <w:r w:rsidR="004642B5" w:rsidRPr="004642B5">
        <w:rPr>
          <w:bCs/>
          <w:noProof/>
        </w:rPr>
        <w:t>7</w:t>
      </w:r>
      <w:r w:rsidR="004642B5">
        <w:rPr>
          <w:noProof/>
        </w:rPr>
        <w:t>.1</w:t>
      </w:r>
      <w:r>
        <w:fldChar w:fldCharType="end"/>
      </w:r>
      <w:r w:rsidRPr="00391030">
        <w:t xml:space="preserve">). </w:t>
      </w:r>
      <w:r w:rsidRPr="00EF0B10">
        <w:t xml:space="preserve">Att underskottet inte blev </w:t>
      </w:r>
      <w:r w:rsidRPr="00EF0B10">
        <w:lastRenderedPageBreak/>
        <w:t xml:space="preserve">större beror </w:t>
      </w:r>
      <w:r>
        <w:t>främst</w:t>
      </w:r>
      <w:r w:rsidRPr="00EF0B10">
        <w:t xml:space="preserve"> på </w:t>
      </w:r>
      <w:r>
        <w:t xml:space="preserve">dels </w:t>
      </w:r>
      <w:r w:rsidRPr="00EF0B10">
        <w:t>den ekonomiska ned</w:t>
      </w:r>
      <w:r>
        <w:softHyphen/>
      </w:r>
      <w:r w:rsidRPr="00EF0B10">
        <w:t>gångens karaktär</w:t>
      </w:r>
      <w:r>
        <w:t>, dels på</w:t>
      </w:r>
      <w:r w:rsidRPr="00EF0B10">
        <w:t xml:space="preserve"> de reformer av arbets</w:t>
      </w:r>
      <w:r>
        <w:softHyphen/>
      </w:r>
      <w:r w:rsidRPr="00EF0B10">
        <w:t>marknaden och socialförsäkringssy</w:t>
      </w:r>
      <w:r>
        <w:t>s</w:t>
      </w:r>
      <w:r w:rsidRPr="00EF0B10">
        <w:t>temet som regeringen genomfört sedan 2006. Den</w:t>
      </w:r>
      <w:r>
        <w:t xml:space="preserve"> stora konjunktur</w:t>
      </w:r>
      <w:r>
        <w:softHyphen/>
        <w:t xml:space="preserve">nedgången 2008 och </w:t>
      </w:r>
      <w:r w:rsidRPr="00EF0B10">
        <w:t xml:space="preserve">2009 </w:t>
      </w:r>
      <w:r>
        <w:t xml:space="preserve">berodde i huvudsak på </w:t>
      </w:r>
      <w:r w:rsidRPr="00EF0B10">
        <w:t>sjunkande export</w:t>
      </w:r>
      <w:r>
        <w:t>, vilket normalt sett</w:t>
      </w:r>
      <w:r w:rsidRPr="00EF0B10">
        <w:t xml:space="preserve"> innebär mindre offentligfinansiella effekter än konjunkturnedgångar som följer av minskad inhemsk efterfrågan. Vidare </w:t>
      </w:r>
      <w:r>
        <w:t>hade</w:t>
      </w:r>
      <w:r w:rsidRPr="00EF0B10">
        <w:t xml:space="preserve"> de arbets</w:t>
      </w:r>
      <w:r>
        <w:softHyphen/>
      </w:r>
      <w:r w:rsidRPr="00EF0B10">
        <w:t>mark</w:t>
      </w:r>
      <w:r>
        <w:t>n</w:t>
      </w:r>
      <w:r w:rsidRPr="00EF0B10">
        <w:t>ads</w:t>
      </w:r>
      <w:r>
        <w:t>-</w:t>
      </w:r>
      <w:r w:rsidRPr="00EF0B10">
        <w:t xml:space="preserve"> och socialförsäkringsreformer som regeringen genomfört</w:t>
      </w:r>
      <w:r>
        <w:t xml:space="preserve"> inneburit en ökning av antalet</w:t>
      </w:r>
      <w:r w:rsidRPr="00EF0B10">
        <w:t xml:space="preserve"> arbetade timmar</w:t>
      </w:r>
      <w:r>
        <w:t xml:space="preserve"> i ekonomin och lägre utgifter. </w:t>
      </w:r>
      <w:r w:rsidRPr="00EF0B10">
        <w:t xml:space="preserve">Detta medförde en betydligt lägre utgiftsnivå </w:t>
      </w:r>
      <w:r>
        <w:t xml:space="preserve">och en strukturell förstärkning av olika skattebaser </w:t>
      </w:r>
      <w:r w:rsidRPr="00EF0B10">
        <w:t>som sammanföll med konjunktur</w:t>
      </w:r>
      <w:r>
        <w:softHyphen/>
      </w:r>
      <w:r w:rsidRPr="00EF0B10">
        <w:t>nedgången och bidrog till att</w:t>
      </w:r>
      <w:r>
        <w:t xml:space="preserve"> </w:t>
      </w:r>
      <w:r w:rsidRPr="00EF0B10">
        <w:t>hålla uppe nivån på det finansiella sparandet.</w:t>
      </w:r>
      <w:r>
        <w:t xml:space="preserve"> Samman</w:t>
      </w:r>
      <w:r>
        <w:softHyphen/>
        <w:t>taget i</w:t>
      </w:r>
      <w:r w:rsidRPr="00EF0B10">
        <w:t xml:space="preserve">nnebar </w:t>
      </w:r>
      <w:r>
        <w:t xml:space="preserve">detta </w:t>
      </w:r>
      <w:r w:rsidRPr="00EF0B10">
        <w:t xml:space="preserve">att det finansiella sparandet sjönk mindre än vad som </w:t>
      </w:r>
      <w:r>
        <w:t>kan</w:t>
      </w:r>
      <w:r w:rsidRPr="00EF0B10">
        <w:t xml:space="preserve"> för</w:t>
      </w:r>
      <w:r>
        <w:softHyphen/>
      </w:r>
      <w:r w:rsidRPr="00EF0B10">
        <w:t>väntas vid en så omfattande konjunktur</w:t>
      </w:r>
      <w:r>
        <w:softHyphen/>
      </w:r>
      <w:r w:rsidRPr="00EF0B10">
        <w:t>nedgång.</w:t>
      </w:r>
    </w:p>
    <w:p w14:paraId="797D837E" w14:textId="77777777" w:rsidR="00F7009D" w:rsidRPr="00A91C76" w:rsidRDefault="00F7009D" w:rsidP="00F7009D">
      <w:pPr>
        <w:pStyle w:val="Brdtextmedindrag"/>
      </w:pPr>
    </w:p>
    <w:p w14:paraId="72CEB618" w14:textId="77777777" w:rsidR="00F7009D" w:rsidRDefault="009D6872" w:rsidP="00F7009D">
      <w:pPr>
        <w:pStyle w:val="TabellRubrik"/>
      </w:pPr>
      <w:bookmarkStart w:id="397" w:name="_Ref384115423"/>
      <w:bookmarkStart w:id="398" w:name="_Toc384401677"/>
      <w:r>
        <w:t xml:space="preserve">Tabell </w:t>
      </w:r>
      <w:r w:rsidR="0009067D">
        <w:fldChar w:fldCharType="begin"/>
      </w:r>
      <w:r w:rsidR="0009067D">
        <w:instrText xml:space="preserve"> STYLEREF "Rubrik 1"\n \* MERG</w:instrText>
      </w:r>
      <w:r w:rsidR="0009067D">
        <w:instrText xml:space="preserve">EFORMAT </w:instrText>
      </w:r>
      <w:r w:rsidR="0009067D">
        <w:fldChar w:fldCharType="separate"/>
      </w:r>
      <w:r w:rsidR="004642B5" w:rsidRPr="004642B5">
        <w:rPr>
          <w:bCs/>
          <w:noProof/>
        </w:rPr>
        <w:t>7</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5</w:t>
      </w:r>
      <w:r w:rsidR="0009067D">
        <w:rPr>
          <w:noProof/>
        </w:rPr>
        <w:fldChar w:fldCharType="end"/>
      </w:r>
      <w:r>
        <w:t xml:space="preserve"> </w:t>
      </w:r>
      <w:r w:rsidRPr="00DE2B11">
        <w:t>Den konsoliderade offentliga sektorns finanser 201</w:t>
      </w:r>
      <w:r>
        <w:t>3</w:t>
      </w:r>
      <w:r w:rsidRPr="00DE2B11">
        <w:t>–201</w:t>
      </w:r>
      <w:r>
        <w:t>8</w:t>
      </w:r>
      <w:bookmarkEnd w:id="397"/>
      <w:bookmarkEnd w:id="398"/>
    </w:p>
    <w:p w14:paraId="7F2CBBCA" w14:textId="77777777" w:rsidR="00F7009D" w:rsidRDefault="009D6872" w:rsidP="00F7009D">
      <w:pPr>
        <w:pStyle w:val="TabellUnderrubrik"/>
      </w:pPr>
      <w:r>
        <w:t>Miljarder kronor, om annat ej anges. Utfall för 2013, prognos för 2014–2018.</w:t>
      </w:r>
    </w:p>
    <w:tbl>
      <w:tblPr>
        <w:tblW w:w="4382" w:type="dxa"/>
        <w:tblInd w:w="85" w:type="dxa"/>
        <w:tblLook w:val="0000" w:firstRow="0" w:lastRow="0" w:firstColumn="0" w:lastColumn="0" w:noHBand="0" w:noVBand="0"/>
      </w:tblPr>
      <w:tblGrid>
        <w:gridCol w:w="1309"/>
        <w:gridCol w:w="513"/>
        <w:gridCol w:w="512"/>
        <w:gridCol w:w="512"/>
        <w:gridCol w:w="512"/>
        <w:gridCol w:w="512"/>
        <w:gridCol w:w="512"/>
      </w:tblGrid>
      <w:tr w:rsidR="00F7009D" w14:paraId="4610950F" w14:textId="77777777" w:rsidTr="00F7009D">
        <w:tc>
          <w:tcPr>
            <w:tcW w:w="1309" w:type="dxa"/>
            <w:tcBorders>
              <w:bottom w:val="single" w:sz="18" w:space="0" w:color="auto"/>
            </w:tcBorders>
          </w:tcPr>
          <w:p w14:paraId="722D24FF" w14:textId="77777777" w:rsidR="00F7009D" w:rsidRDefault="00F7009D" w:rsidP="00F7009D">
            <w:pPr>
              <w:pStyle w:val="TabellHuvud"/>
            </w:pPr>
          </w:p>
        </w:tc>
        <w:tc>
          <w:tcPr>
            <w:tcW w:w="513" w:type="dxa"/>
            <w:tcBorders>
              <w:bottom w:val="single" w:sz="18" w:space="0" w:color="auto"/>
              <w:right w:val="single" w:sz="4" w:space="0" w:color="auto"/>
            </w:tcBorders>
          </w:tcPr>
          <w:p w14:paraId="48F14B23" w14:textId="77777777" w:rsidR="00F7009D" w:rsidRDefault="009D6872" w:rsidP="00F7009D">
            <w:pPr>
              <w:pStyle w:val="TabellHuvud"/>
            </w:pPr>
            <w:r>
              <w:t>2013</w:t>
            </w:r>
          </w:p>
        </w:tc>
        <w:tc>
          <w:tcPr>
            <w:tcW w:w="512" w:type="dxa"/>
            <w:tcBorders>
              <w:left w:val="single" w:sz="4" w:space="0" w:color="auto"/>
              <w:bottom w:val="single" w:sz="18" w:space="0" w:color="auto"/>
            </w:tcBorders>
          </w:tcPr>
          <w:p w14:paraId="6BDC6B55" w14:textId="77777777" w:rsidR="00F7009D" w:rsidRDefault="009D6872" w:rsidP="00F7009D">
            <w:pPr>
              <w:pStyle w:val="TabellHuvud"/>
            </w:pPr>
            <w:r>
              <w:t>2014</w:t>
            </w:r>
          </w:p>
        </w:tc>
        <w:tc>
          <w:tcPr>
            <w:tcW w:w="512" w:type="dxa"/>
            <w:tcBorders>
              <w:bottom w:val="single" w:sz="18" w:space="0" w:color="auto"/>
            </w:tcBorders>
          </w:tcPr>
          <w:p w14:paraId="020E921F" w14:textId="77777777" w:rsidR="00F7009D" w:rsidRDefault="009D6872" w:rsidP="00F7009D">
            <w:pPr>
              <w:pStyle w:val="TabellHuvud"/>
            </w:pPr>
            <w:r>
              <w:t>2015</w:t>
            </w:r>
          </w:p>
        </w:tc>
        <w:tc>
          <w:tcPr>
            <w:tcW w:w="512" w:type="dxa"/>
            <w:tcBorders>
              <w:bottom w:val="single" w:sz="18" w:space="0" w:color="auto"/>
            </w:tcBorders>
          </w:tcPr>
          <w:p w14:paraId="04085481" w14:textId="77777777" w:rsidR="00F7009D" w:rsidRDefault="009D6872" w:rsidP="00F7009D">
            <w:pPr>
              <w:pStyle w:val="TabellHuvud"/>
            </w:pPr>
            <w:r>
              <w:t>2016</w:t>
            </w:r>
          </w:p>
        </w:tc>
        <w:tc>
          <w:tcPr>
            <w:tcW w:w="512" w:type="dxa"/>
            <w:tcBorders>
              <w:bottom w:val="single" w:sz="18" w:space="0" w:color="auto"/>
            </w:tcBorders>
          </w:tcPr>
          <w:p w14:paraId="4E9E96E8" w14:textId="77777777" w:rsidR="00F7009D" w:rsidRDefault="009D6872" w:rsidP="00F7009D">
            <w:pPr>
              <w:pStyle w:val="TabellHuvud"/>
            </w:pPr>
            <w:r>
              <w:t>2017</w:t>
            </w:r>
          </w:p>
        </w:tc>
        <w:tc>
          <w:tcPr>
            <w:tcW w:w="512" w:type="dxa"/>
            <w:tcBorders>
              <w:bottom w:val="single" w:sz="18" w:space="0" w:color="auto"/>
            </w:tcBorders>
          </w:tcPr>
          <w:p w14:paraId="35101C0B" w14:textId="77777777" w:rsidR="00F7009D" w:rsidRDefault="009D6872" w:rsidP="00F7009D">
            <w:pPr>
              <w:pStyle w:val="TabellHuvud"/>
            </w:pPr>
            <w:r>
              <w:t>2018</w:t>
            </w:r>
          </w:p>
        </w:tc>
      </w:tr>
      <w:tr w:rsidR="00F7009D" w:rsidRPr="00D770B8" w14:paraId="4BE4D3AC" w14:textId="77777777" w:rsidTr="00F7009D">
        <w:tc>
          <w:tcPr>
            <w:tcW w:w="1309" w:type="dxa"/>
            <w:tcBorders>
              <w:top w:val="single" w:sz="18" w:space="0" w:color="auto"/>
            </w:tcBorders>
            <w:vAlign w:val="bottom"/>
          </w:tcPr>
          <w:p w14:paraId="053329BC" w14:textId="77777777" w:rsidR="00F7009D" w:rsidRPr="00D770B8" w:rsidRDefault="009D6872" w:rsidP="00F7009D">
            <w:pPr>
              <w:pStyle w:val="TabellSlutsumma"/>
              <w:jc w:val="left"/>
            </w:pPr>
            <w:r w:rsidRPr="00D770B8">
              <w:t>Inkomster</w:t>
            </w:r>
          </w:p>
        </w:tc>
        <w:tc>
          <w:tcPr>
            <w:tcW w:w="513" w:type="dxa"/>
            <w:tcBorders>
              <w:top w:val="single" w:sz="18" w:space="0" w:color="auto"/>
              <w:right w:val="single" w:sz="4" w:space="0" w:color="auto"/>
            </w:tcBorders>
            <w:tcMar>
              <w:left w:w="57" w:type="dxa"/>
              <w:right w:w="108" w:type="dxa"/>
            </w:tcMar>
            <w:vAlign w:val="bottom"/>
          </w:tcPr>
          <w:p w14:paraId="16D4B723" w14:textId="77777777" w:rsidR="00F7009D" w:rsidRPr="00D770B8" w:rsidRDefault="009D6872" w:rsidP="00F7009D">
            <w:pPr>
              <w:pStyle w:val="TabellSlutsumma"/>
            </w:pPr>
            <w:r w:rsidRPr="00D770B8">
              <w:t xml:space="preserve">1 </w:t>
            </w:r>
            <w:r w:rsidRPr="00D770B8">
              <w:rPr>
                <w:bCs/>
              </w:rPr>
              <w:t>811</w:t>
            </w:r>
          </w:p>
        </w:tc>
        <w:tc>
          <w:tcPr>
            <w:tcW w:w="512" w:type="dxa"/>
            <w:tcBorders>
              <w:top w:val="single" w:sz="18" w:space="0" w:color="auto"/>
              <w:left w:val="single" w:sz="4" w:space="0" w:color="auto"/>
            </w:tcBorders>
            <w:tcMar>
              <w:left w:w="0" w:type="dxa"/>
              <w:right w:w="108" w:type="dxa"/>
            </w:tcMar>
            <w:vAlign w:val="bottom"/>
          </w:tcPr>
          <w:p w14:paraId="79828923" w14:textId="77777777" w:rsidR="00F7009D" w:rsidRPr="00D770B8" w:rsidRDefault="009D6872" w:rsidP="00F7009D">
            <w:pPr>
              <w:pStyle w:val="TabellSlutsumma"/>
            </w:pPr>
            <w:r w:rsidRPr="00D770B8">
              <w:t xml:space="preserve">1 </w:t>
            </w:r>
            <w:r w:rsidRPr="00D770B8">
              <w:rPr>
                <w:bCs/>
              </w:rPr>
              <w:t>836</w:t>
            </w:r>
          </w:p>
        </w:tc>
        <w:tc>
          <w:tcPr>
            <w:tcW w:w="512" w:type="dxa"/>
            <w:tcBorders>
              <w:top w:val="single" w:sz="18" w:space="0" w:color="auto"/>
            </w:tcBorders>
            <w:tcMar>
              <w:left w:w="0" w:type="dxa"/>
              <w:right w:w="108" w:type="dxa"/>
            </w:tcMar>
            <w:vAlign w:val="bottom"/>
          </w:tcPr>
          <w:p w14:paraId="1FD3F23D" w14:textId="77777777" w:rsidR="00F7009D" w:rsidRPr="00D770B8" w:rsidRDefault="009D6872" w:rsidP="00F7009D">
            <w:pPr>
              <w:pStyle w:val="TabellSlutsumma"/>
            </w:pPr>
            <w:r w:rsidRPr="00D770B8">
              <w:t xml:space="preserve">1 </w:t>
            </w:r>
            <w:r w:rsidRPr="00D770B8">
              <w:rPr>
                <w:bCs/>
              </w:rPr>
              <w:t>931</w:t>
            </w:r>
          </w:p>
        </w:tc>
        <w:tc>
          <w:tcPr>
            <w:tcW w:w="512" w:type="dxa"/>
            <w:tcBorders>
              <w:top w:val="single" w:sz="18" w:space="0" w:color="auto"/>
            </w:tcBorders>
            <w:tcMar>
              <w:left w:w="0" w:type="dxa"/>
              <w:right w:w="108" w:type="dxa"/>
            </w:tcMar>
            <w:vAlign w:val="bottom"/>
          </w:tcPr>
          <w:p w14:paraId="2100BEA4" w14:textId="77777777" w:rsidR="00F7009D" w:rsidRPr="00D770B8" w:rsidRDefault="009D6872" w:rsidP="00F7009D">
            <w:pPr>
              <w:pStyle w:val="TabellSlutsumma"/>
            </w:pPr>
            <w:r w:rsidRPr="00D770B8">
              <w:rPr>
                <w:bCs/>
              </w:rPr>
              <w:t>2 024</w:t>
            </w:r>
          </w:p>
        </w:tc>
        <w:tc>
          <w:tcPr>
            <w:tcW w:w="512" w:type="dxa"/>
            <w:tcBorders>
              <w:top w:val="single" w:sz="18" w:space="0" w:color="auto"/>
            </w:tcBorders>
            <w:tcMar>
              <w:left w:w="0" w:type="dxa"/>
              <w:right w:w="108" w:type="dxa"/>
            </w:tcMar>
            <w:vAlign w:val="bottom"/>
          </w:tcPr>
          <w:p w14:paraId="349E6110" w14:textId="77777777" w:rsidR="00F7009D" w:rsidRPr="00D770B8" w:rsidRDefault="009D6872" w:rsidP="00F7009D">
            <w:pPr>
              <w:pStyle w:val="TabellSlutsumma"/>
            </w:pPr>
            <w:r w:rsidRPr="00D770B8">
              <w:t xml:space="preserve">2 </w:t>
            </w:r>
            <w:r w:rsidRPr="00D770B8">
              <w:rPr>
                <w:bCs/>
              </w:rPr>
              <w:t>122</w:t>
            </w:r>
          </w:p>
        </w:tc>
        <w:tc>
          <w:tcPr>
            <w:tcW w:w="512" w:type="dxa"/>
            <w:tcBorders>
              <w:top w:val="single" w:sz="18" w:space="0" w:color="auto"/>
            </w:tcBorders>
            <w:tcMar>
              <w:left w:w="0" w:type="dxa"/>
              <w:right w:w="108" w:type="dxa"/>
            </w:tcMar>
            <w:vAlign w:val="bottom"/>
          </w:tcPr>
          <w:p w14:paraId="3AFE613A" w14:textId="77777777" w:rsidR="00F7009D" w:rsidRPr="00D770B8" w:rsidRDefault="009D6872" w:rsidP="00F7009D">
            <w:pPr>
              <w:pStyle w:val="TabellSlutsumma"/>
            </w:pPr>
            <w:r w:rsidRPr="00D770B8">
              <w:t xml:space="preserve">2 </w:t>
            </w:r>
            <w:r w:rsidRPr="00D770B8">
              <w:rPr>
                <w:bCs/>
              </w:rPr>
              <w:t>216</w:t>
            </w:r>
          </w:p>
        </w:tc>
      </w:tr>
      <w:tr w:rsidR="00F7009D" w:rsidRPr="00D770B8" w14:paraId="47D96E1C" w14:textId="77777777" w:rsidTr="00F7009D">
        <w:tc>
          <w:tcPr>
            <w:tcW w:w="1309" w:type="dxa"/>
            <w:tcBorders>
              <w:bottom w:val="single" w:sz="4" w:space="0" w:color="auto"/>
            </w:tcBorders>
            <w:vAlign w:val="bottom"/>
          </w:tcPr>
          <w:p w14:paraId="24995304" w14:textId="77777777" w:rsidR="00F7009D" w:rsidRPr="00D770B8" w:rsidRDefault="009D6872" w:rsidP="00F7009D">
            <w:pPr>
              <w:pStyle w:val="TabellRader"/>
              <w:jc w:val="left"/>
              <w:rPr>
                <w:i/>
                <w:iCs/>
              </w:rPr>
            </w:pPr>
            <w:r w:rsidRPr="00D770B8">
              <w:rPr>
                <w:i/>
                <w:iCs/>
              </w:rPr>
              <w:t xml:space="preserve">  procent av BNP</w:t>
            </w:r>
          </w:p>
        </w:tc>
        <w:tc>
          <w:tcPr>
            <w:tcW w:w="513" w:type="dxa"/>
            <w:tcBorders>
              <w:bottom w:val="single" w:sz="4" w:space="0" w:color="auto"/>
              <w:right w:val="single" w:sz="4" w:space="0" w:color="auto"/>
            </w:tcBorders>
            <w:tcMar>
              <w:right w:w="108" w:type="dxa"/>
            </w:tcMar>
            <w:vAlign w:val="bottom"/>
          </w:tcPr>
          <w:p w14:paraId="291278A7" w14:textId="77777777" w:rsidR="00F7009D" w:rsidRPr="00D770B8" w:rsidRDefault="009D6872" w:rsidP="00F7009D">
            <w:pPr>
              <w:pStyle w:val="TabellRader"/>
              <w:rPr>
                <w:i/>
              </w:rPr>
            </w:pPr>
            <w:r w:rsidRPr="00D770B8">
              <w:rPr>
                <w:i/>
              </w:rPr>
              <w:t>49,</w:t>
            </w:r>
            <w:r w:rsidRPr="00D770B8">
              <w:rPr>
                <w:bCs/>
                <w:i/>
              </w:rPr>
              <w:t>8</w:t>
            </w:r>
          </w:p>
        </w:tc>
        <w:tc>
          <w:tcPr>
            <w:tcW w:w="512" w:type="dxa"/>
            <w:tcBorders>
              <w:left w:val="single" w:sz="4" w:space="0" w:color="auto"/>
              <w:bottom w:val="single" w:sz="4" w:space="0" w:color="auto"/>
            </w:tcBorders>
            <w:tcMar>
              <w:right w:w="108" w:type="dxa"/>
            </w:tcMar>
            <w:vAlign w:val="bottom"/>
          </w:tcPr>
          <w:p w14:paraId="44AB5AFC" w14:textId="77777777" w:rsidR="00F7009D" w:rsidRPr="00D770B8" w:rsidRDefault="009D6872" w:rsidP="00F7009D">
            <w:pPr>
              <w:pStyle w:val="TabellRader"/>
              <w:rPr>
                <w:i/>
              </w:rPr>
            </w:pPr>
            <w:r w:rsidRPr="00D770B8">
              <w:rPr>
                <w:bCs/>
                <w:i/>
              </w:rPr>
              <w:t>48,5</w:t>
            </w:r>
          </w:p>
        </w:tc>
        <w:tc>
          <w:tcPr>
            <w:tcW w:w="512" w:type="dxa"/>
            <w:tcBorders>
              <w:bottom w:val="single" w:sz="4" w:space="0" w:color="auto"/>
            </w:tcBorders>
            <w:tcMar>
              <w:right w:w="108" w:type="dxa"/>
            </w:tcMar>
            <w:vAlign w:val="bottom"/>
          </w:tcPr>
          <w:p w14:paraId="7CCE57D9" w14:textId="77777777" w:rsidR="00F7009D" w:rsidRPr="00D770B8" w:rsidRDefault="009D6872" w:rsidP="00F7009D">
            <w:pPr>
              <w:pStyle w:val="TabellRader"/>
              <w:rPr>
                <w:i/>
              </w:rPr>
            </w:pPr>
            <w:r w:rsidRPr="00D770B8">
              <w:rPr>
                <w:bCs/>
                <w:i/>
              </w:rPr>
              <w:t>48,6</w:t>
            </w:r>
          </w:p>
        </w:tc>
        <w:tc>
          <w:tcPr>
            <w:tcW w:w="512" w:type="dxa"/>
            <w:tcBorders>
              <w:bottom w:val="single" w:sz="4" w:space="0" w:color="auto"/>
            </w:tcBorders>
            <w:tcMar>
              <w:right w:w="108" w:type="dxa"/>
            </w:tcMar>
            <w:vAlign w:val="bottom"/>
          </w:tcPr>
          <w:p w14:paraId="130D2C07" w14:textId="77777777" w:rsidR="00F7009D" w:rsidRPr="00D770B8" w:rsidRDefault="009D6872" w:rsidP="00F7009D">
            <w:pPr>
              <w:pStyle w:val="TabellRader"/>
              <w:rPr>
                <w:i/>
              </w:rPr>
            </w:pPr>
            <w:r w:rsidRPr="00D770B8">
              <w:rPr>
                <w:bCs/>
                <w:i/>
              </w:rPr>
              <w:t>48,5</w:t>
            </w:r>
          </w:p>
        </w:tc>
        <w:tc>
          <w:tcPr>
            <w:tcW w:w="512" w:type="dxa"/>
            <w:tcBorders>
              <w:bottom w:val="single" w:sz="4" w:space="0" w:color="auto"/>
            </w:tcBorders>
            <w:tcMar>
              <w:right w:w="108" w:type="dxa"/>
            </w:tcMar>
            <w:vAlign w:val="bottom"/>
          </w:tcPr>
          <w:p w14:paraId="7B5EB652" w14:textId="77777777" w:rsidR="00F7009D" w:rsidRPr="00D770B8" w:rsidRDefault="009D6872" w:rsidP="00F7009D">
            <w:pPr>
              <w:pStyle w:val="TabellRader"/>
              <w:rPr>
                <w:i/>
              </w:rPr>
            </w:pPr>
            <w:r w:rsidRPr="00D770B8">
              <w:rPr>
                <w:i/>
              </w:rPr>
              <w:t>48,</w:t>
            </w:r>
            <w:r w:rsidRPr="00D770B8">
              <w:rPr>
                <w:bCs/>
                <w:i/>
              </w:rPr>
              <w:t>6</w:t>
            </w:r>
          </w:p>
        </w:tc>
        <w:tc>
          <w:tcPr>
            <w:tcW w:w="512" w:type="dxa"/>
            <w:tcBorders>
              <w:bottom w:val="single" w:sz="4" w:space="0" w:color="auto"/>
            </w:tcBorders>
            <w:tcMar>
              <w:right w:w="108" w:type="dxa"/>
            </w:tcMar>
            <w:vAlign w:val="bottom"/>
          </w:tcPr>
          <w:p w14:paraId="7B856750" w14:textId="77777777" w:rsidR="00F7009D" w:rsidRPr="00D770B8" w:rsidRDefault="009D6872" w:rsidP="00F7009D">
            <w:pPr>
              <w:pStyle w:val="TabellRader"/>
              <w:rPr>
                <w:i/>
              </w:rPr>
            </w:pPr>
            <w:r w:rsidRPr="00D770B8">
              <w:rPr>
                <w:i/>
              </w:rPr>
              <w:t>48,</w:t>
            </w:r>
            <w:r w:rsidRPr="00D770B8">
              <w:rPr>
                <w:bCs/>
                <w:i/>
              </w:rPr>
              <w:t>7</w:t>
            </w:r>
          </w:p>
        </w:tc>
      </w:tr>
      <w:tr w:rsidR="00F7009D" w14:paraId="47613FB6" w14:textId="77777777" w:rsidTr="00F7009D">
        <w:tc>
          <w:tcPr>
            <w:tcW w:w="1309" w:type="dxa"/>
            <w:tcBorders>
              <w:top w:val="single" w:sz="4" w:space="0" w:color="auto"/>
            </w:tcBorders>
            <w:vAlign w:val="bottom"/>
          </w:tcPr>
          <w:p w14:paraId="7B62005C" w14:textId="77777777" w:rsidR="00F7009D" w:rsidRDefault="009D6872" w:rsidP="00F7009D">
            <w:pPr>
              <w:pStyle w:val="TabellRader"/>
              <w:jc w:val="left"/>
            </w:pPr>
            <w:r>
              <w:t>Skatter och avgifter</w:t>
            </w:r>
          </w:p>
        </w:tc>
        <w:tc>
          <w:tcPr>
            <w:tcW w:w="513" w:type="dxa"/>
            <w:tcBorders>
              <w:top w:val="single" w:sz="4" w:space="0" w:color="auto"/>
              <w:right w:val="single" w:sz="4" w:space="0" w:color="auto"/>
            </w:tcBorders>
            <w:tcMar>
              <w:left w:w="0" w:type="dxa"/>
              <w:right w:w="108" w:type="dxa"/>
            </w:tcMar>
            <w:vAlign w:val="bottom"/>
          </w:tcPr>
          <w:p w14:paraId="79B4C19B" w14:textId="77777777" w:rsidR="00F7009D" w:rsidRPr="003C3E8B" w:rsidRDefault="009D6872" w:rsidP="00F7009D">
            <w:pPr>
              <w:pStyle w:val="TabellRader"/>
            </w:pPr>
            <w:r w:rsidRPr="003C3E8B">
              <w:t xml:space="preserve">1 </w:t>
            </w:r>
            <w:r w:rsidRPr="006B6DC1">
              <w:rPr>
                <w:bCs/>
              </w:rPr>
              <w:t>607</w:t>
            </w:r>
          </w:p>
        </w:tc>
        <w:tc>
          <w:tcPr>
            <w:tcW w:w="512" w:type="dxa"/>
            <w:tcBorders>
              <w:top w:val="single" w:sz="4" w:space="0" w:color="auto"/>
              <w:left w:val="single" w:sz="4" w:space="0" w:color="auto"/>
            </w:tcBorders>
            <w:tcMar>
              <w:left w:w="0" w:type="dxa"/>
              <w:right w:w="108" w:type="dxa"/>
            </w:tcMar>
            <w:vAlign w:val="bottom"/>
          </w:tcPr>
          <w:p w14:paraId="26743EA3" w14:textId="77777777" w:rsidR="00F7009D" w:rsidRPr="003C3E8B" w:rsidRDefault="009D6872" w:rsidP="00F7009D">
            <w:pPr>
              <w:pStyle w:val="TabellRader"/>
            </w:pPr>
            <w:r w:rsidRPr="003C3E8B">
              <w:t xml:space="preserve">1 </w:t>
            </w:r>
            <w:r w:rsidRPr="006B6DC1">
              <w:rPr>
                <w:bCs/>
              </w:rPr>
              <w:t>658</w:t>
            </w:r>
          </w:p>
        </w:tc>
        <w:tc>
          <w:tcPr>
            <w:tcW w:w="512" w:type="dxa"/>
            <w:tcBorders>
              <w:top w:val="single" w:sz="4" w:space="0" w:color="auto"/>
            </w:tcBorders>
            <w:tcMar>
              <w:left w:w="0" w:type="dxa"/>
              <w:right w:w="108" w:type="dxa"/>
            </w:tcMar>
            <w:vAlign w:val="bottom"/>
          </w:tcPr>
          <w:p w14:paraId="5493B946" w14:textId="77777777" w:rsidR="00F7009D" w:rsidRPr="003C3E8B" w:rsidRDefault="009D6872" w:rsidP="00F7009D">
            <w:pPr>
              <w:pStyle w:val="TabellRader"/>
            </w:pPr>
            <w:r w:rsidRPr="003C3E8B">
              <w:t xml:space="preserve">1 </w:t>
            </w:r>
            <w:r w:rsidRPr="006B6DC1">
              <w:rPr>
                <w:bCs/>
              </w:rPr>
              <w:t>736</w:t>
            </w:r>
          </w:p>
        </w:tc>
        <w:tc>
          <w:tcPr>
            <w:tcW w:w="512" w:type="dxa"/>
            <w:tcBorders>
              <w:top w:val="single" w:sz="4" w:space="0" w:color="auto"/>
            </w:tcBorders>
            <w:tcMar>
              <w:left w:w="0" w:type="dxa"/>
              <w:right w:w="108" w:type="dxa"/>
            </w:tcMar>
            <w:vAlign w:val="bottom"/>
          </w:tcPr>
          <w:p w14:paraId="423785E6" w14:textId="77777777" w:rsidR="00F7009D" w:rsidRPr="003C3E8B" w:rsidRDefault="009D6872" w:rsidP="00F7009D">
            <w:pPr>
              <w:pStyle w:val="TabellRader"/>
            </w:pPr>
            <w:r w:rsidRPr="003C3E8B">
              <w:t xml:space="preserve">1 </w:t>
            </w:r>
            <w:r w:rsidRPr="006B6DC1">
              <w:rPr>
                <w:bCs/>
              </w:rPr>
              <w:t>825</w:t>
            </w:r>
          </w:p>
        </w:tc>
        <w:tc>
          <w:tcPr>
            <w:tcW w:w="512" w:type="dxa"/>
            <w:tcBorders>
              <w:top w:val="single" w:sz="4" w:space="0" w:color="auto"/>
            </w:tcBorders>
            <w:tcMar>
              <w:left w:w="0" w:type="dxa"/>
              <w:right w:w="108" w:type="dxa"/>
            </w:tcMar>
            <w:vAlign w:val="bottom"/>
          </w:tcPr>
          <w:p w14:paraId="6718AFBB" w14:textId="77777777" w:rsidR="00F7009D" w:rsidRPr="003C3E8B" w:rsidRDefault="009D6872" w:rsidP="00F7009D">
            <w:pPr>
              <w:pStyle w:val="TabellRader"/>
            </w:pPr>
            <w:r w:rsidRPr="003C3E8B">
              <w:t xml:space="preserve">1 </w:t>
            </w:r>
            <w:r w:rsidRPr="006B6DC1">
              <w:rPr>
                <w:bCs/>
              </w:rPr>
              <w:t>912</w:t>
            </w:r>
          </w:p>
        </w:tc>
        <w:tc>
          <w:tcPr>
            <w:tcW w:w="512" w:type="dxa"/>
            <w:tcBorders>
              <w:top w:val="single" w:sz="4" w:space="0" w:color="auto"/>
            </w:tcBorders>
            <w:tcMar>
              <w:left w:w="0" w:type="dxa"/>
              <w:right w:w="108" w:type="dxa"/>
            </w:tcMar>
            <w:vAlign w:val="bottom"/>
          </w:tcPr>
          <w:p w14:paraId="391A7758" w14:textId="77777777" w:rsidR="00F7009D" w:rsidRPr="003C3E8B" w:rsidRDefault="009D6872" w:rsidP="00F7009D">
            <w:pPr>
              <w:pStyle w:val="TabellRader"/>
            </w:pPr>
            <w:r w:rsidRPr="003C3E8B">
              <w:t xml:space="preserve">1 </w:t>
            </w:r>
            <w:r w:rsidRPr="006B6DC1">
              <w:rPr>
                <w:bCs/>
              </w:rPr>
              <w:t>998</w:t>
            </w:r>
          </w:p>
        </w:tc>
      </w:tr>
      <w:tr w:rsidR="00F7009D" w:rsidRPr="00D770B8" w14:paraId="30F5EB43" w14:textId="77777777" w:rsidTr="00F7009D">
        <w:tc>
          <w:tcPr>
            <w:tcW w:w="1309" w:type="dxa"/>
            <w:vAlign w:val="bottom"/>
          </w:tcPr>
          <w:p w14:paraId="78D613A9" w14:textId="77777777" w:rsidR="00F7009D" w:rsidRPr="00D770B8" w:rsidRDefault="009D6872" w:rsidP="00F7009D">
            <w:pPr>
              <w:pStyle w:val="TabellRader"/>
              <w:jc w:val="left"/>
              <w:rPr>
                <w:i/>
                <w:iCs/>
              </w:rPr>
            </w:pPr>
            <w:r w:rsidRPr="00D770B8">
              <w:rPr>
                <w:i/>
                <w:iCs/>
              </w:rPr>
              <w:t xml:space="preserve">  procent av BNP</w:t>
            </w:r>
          </w:p>
        </w:tc>
        <w:tc>
          <w:tcPr>
            <w:tcW w:w="513" w:type="dxa"/>
            <w:tcBorders>
              <w:right w:val="single" w:sz="4" w:space="0" w:color="auto"/>
            </w:tcBorders>
            <w:tcMar>
              <w:right w:w="108" w:type="dxa"/>
            </w:tcMar>
            <w:vAlign w:val="bottom"/>
          </w:tcPr>
          <w:p w14:paraId="47BD45D6" w14:textId="77777777" w:rsidR="00F7009D" w:rsidRPr="00D770B8" w:rsidRDefault="009D6872" w:rsidP="00F7009D">
            <w:pPr>
              <w:pStyle w:val="TabellRader"/>
              <w:rPr>
                <w:i/>
              </w:rPr>
            </w:pPr>
            <w:r w:rsidRPr="00D770B8">
              <w:rPr>
                <w:i/>
              </w:rPr>
              <w:t>44,</w:t>
            </w:r>
            <w:r w:rsidRPr="00D770B8">
              <w:rPr>
                <w:bCs/>
                <w:i/>
              </w:rPr>
              <w:t>2</w:t>
            </w:r>
          </w:p>
        </w:tc>
        <w:tc>
          <w:tcPr>
            <w:tcW w:w="512" w:type="dxa"/>
            <w:tcBorders>
              <w:left w:val="single" w:sz="4" w:space="0" w:color="auto"/>
            </w:tcBorders>
            <w:tcMar>
              <w:right w:w="108" w:type="dxa"/>
            </w:tcMar>
            <w:vAlign w:val="bottom"/>
          </w:tcPr>
          <w:p w14:paraId="432CFDEE" w14:textId="77777777" w:rsidR="00F7009D" w:rsidRPr="00D770B8" w:rsidRDefault="009D6872" w:rsidP="00F7009D">
            <w:pPr>
              <w:pStyle w:val="TabellRader"/>
              <w:rPr>
                <w:i/>
              </w:rPr>
            </w:pPr>
            <w:r w:rsidRPr="00D770B8">
              <w:rPr>
                <w:bCs/>
                <w:i/>
              </w:rPr>
              <w:t>43,8</w:t>
            </w:r>
          </w:p>
        </w:tc>
        <w:tc>
          <w:tcPr>
            <w:tcW w:w="512" w:type="dxa"/>
            <w:tcMar>
              <w:right w:w="108" w:type="dxa"/>
            </w:tcMar>
            <w:vAlign w:val="bottom"/>
          </w:tcPr>
          <w:p w14:paraId="30166F79" w14:textId="77777777" w:rsidR="00F7009D" w:rsidRPr="00D770B8" w:rsidRDefault="009D6872" w:rsidP="00F7009D">
            <w:pPr>
              <w:pStyle w:val="TabellRader"/>
              <w:rPr>
                <w:i/>
              </w:rPr>
            </w:pPr>
            <w:r w:rsidRPr="00D770B8">
              <w:rPr>
                <w:bCs/>
                <w:i/>
              </w:rPr>
              <w:t>43,7</w:t>
            </w:r>
          </w:p>
        </w:tc>
        <w:tc>
          <w:tcPr>
            <w:tcW w:w="512" w:type="dxa"/>
            <w:tcMar>
              <w:right w:w="108" w:type="dxa"/>
            </w:tcMar>
            <w:vAlign w:val="bottom"/>
          </w:tcPr>
          <w:p w14:paraId="67BF50E4" w14:textId="77777777" w:rsidR="00F7009D" w:rsidRPr="00D770B8" w:rsidRDefault="009D6872" w:rsidP="00F7009D">
            <w:pPr>
              <w:pStyle w:val="TabellRader"/>
              <w:rPr>
                <w:i/>
              </w:rPr>
            </w:pPr>
            <w:r w:rsidRPr="00D770B8">
              <w:rPr>
                <w:bCs/>
                <w:i/>
              </w:rPr>
              <w:t>43,7</w:t>
            </w:r>
          </w:p>
        </w:tc>
        <w:tc>
          <w:tcPr>
            <w:tcW w:w="512" w:type="dxa"/>
            <w:tcMar>
              <w:right w:w="108" w:type="dxa"/>
            </w:tcMar>
            <w:vAlign w:val="bottom"/>
          </w:tcPr>
          <w:p w14:paraId="318F3629" w14:textId="77777777" w:rsidR="00F7009D" w:rsidRPr="00D770B8" w:rsidRDefault="009D6872" w:rsidP="00F7009D">
            <w:pPr>
              <w:pStyle w:val="TabellRader"/>
              <w:rPr>
                <w:i/>
              </w:rPr>
            </w:pPr>
            <w:r w:rsidRPr="00D770B8">
              <w:rPr>
                <w:i/>
              </w:rPr>
              <w:t>43,</w:t>
            </w:r>
            <w:r w:rsidRPr="00D770B8">
              <w:rPr>
                <w:bCs/>
                <w:i/>
              </w:rPr>
              <w:t>8</w:t>
            </w:r>
          </w:p>
        </w:tc>
        <w:tc>
          <w:tcPr>
            <w:tcW w:w="512" w:type="dxa"/>
            <w:tcMar>
              <w:right w:w="108" w:type="dxa"/>
            </w:tcMar>
            <w:vAlign w:val="bottom"/>
          </w:tcPr>
          <w:p w14:paraId="5E1D9BFC" w14:textId="77777777" w:rsidR="00F7009D" w:rsidRPr="00D770B8" w:rsidRDefault="009D6872" w:rsidP="00F7009D">
            <w:pPr>
              <w:pStyle w:val="TabellRader"/>
              <w:rPr>
                <w:i/>
              </w:rPr>
            </w:pPr>
            <w:r w:rsidRPr="00D770B8">
              <w:rPr>
                <w:bCs/>
                <w:i/>
              </w:rPr>
              <w:t>43,9</w:t>
            </w:r>
          </w:p>
        </w:tc>
      </w:tr>
      <w:tr w:rsidR="00F7009D" w14:paraId="76217FB7" w14:textId="77777777" w:rsidTr="00F7009D">
        <w:tc>
          <w:tcPr>
            <w:tcW w:w="1309" w:type="dxa"/>
            <w:vAlign w:val="bottom"/>
          </w:tcPr>
          <w:p w14:paraId="654F4593" w14:textId="77777777" w:rsidR="00F7009D" w:rsidRDefault="009D6872" w:rsidP="00F7009D">
            <w:pPr>
              <w:pStyle w:val="TabellRader"/>
              <w:jc w:val="left"/>
            </w:pPr>
            <w:r>
              <w:t>Kapitalinkomster</w:t>
            </w:r>
          </w:p>
        </w:tc>
        <w:tc>
          <w:tcPr>
            <w:tcW w:w="513" w:type="dxa"/>
            <w:tcBorders>
              <w:right w:val="single" w:sz="4" w:space="0" w:color="auto"/>
            </w:tcBorders>
            <w:tcMar>
              <w:right w:w="108" w:type="dxa"/>
            </w:tcMar>
            <w:vAlign w:val="bottom"/>
          </w:tcPr>
          <w:p w14:paraId="2D2D093F" w14:textId="77777777" w:rsidR="00F7009D" w:rsidRPr="003C3E8B" w:rsidRDefault="009D6872" w:rsidP="00F7009D">
            <w:pPr>
              <w:pStyle w:val="TabellRader"/>
            </w:pPr>
            <w:r w:rsidRPr="006B6DC1">
              <w:rPr>
                <w:bCs/>
              </w:rPr>
              <w:t>74</w:t>
            </w:r>
          </w:p>
        </w:tc>
        <w:tc>
          <w:tcPr>
            <w:tcW w:w="512" w:type="dxa"/>
            <w:tcBorders>
              <w:left w:val="single" w:sz="4" w:space="0" w:color="auto"/>
            </w:tcBorders>
            <w:tcMar>
              <w:right w:w="108" w:type="dxa"/>
            </w:tcMar>
            <w:vAlign w:val="bottom"/>
          </w:tcPr>
          <w:p w14:paraId="33C87E7E" w14:textId="77777777" w:rsidR="00F7009D" w:rsidRPr="003C3E8B" w:rsidRDefault="009D6872" w:rsidP="00F7009D">
            <w:pPr>
              <w:pStyle w:val="TabellRader"/>
            </w:pPr>
            <w:r w:rsidRPr="006B6DC1">
              <w:rPr>
                <w:bCs/>
              </w:rPr>
              <w:t>62</w:t>
            </w:r>
          </w:p>
        </w:tc>
        <w:tc>
          <w:tcPr>
            <w:tcW w:w="512" w:type="dxa"/>
            <w:tcMar>
              <w:right w:w="108" w:type="dxa"/>
            </w:tcMar>
            <w:vAlign w:val="bottom"/>
          </w:tcPr>
          <w:p w14:paraId="2DA981FD" w14:textId="77777777" w:rsidR="00F7009D" w:rsidRPr="003C3E8B" w:rsidRDefault="009D6872" w:rsidP="00F7009D">
            <w:pPr>
              <w:pStyle w:val="TabellRader"/>
            </w:pPr>
            <w:r w:rsidRPr="006B6DC1">
              <w:rPr>
                <w:bCs/>
              </w:rPr>
              <w:t>74</w:t>
            </w:r>
          </w:p>
        </w:tc>
        <w:tc>
          <w:tcPr>
            <w:tcW w:w="512" w:type="dxa"/>
            <w:tcMar>
              <w:right w:w="108" w:type="dxa"/>
            </w:tcMar>
            <w:vAlign w:val="bottom"/>
          </w:tcPr>
          <w:p w14:paraId="5AEC950F" w14:textId="77777777" w:rsidR="00F7009D" w:rsidRPr="003C3E8B" w:rsidRDefault="009D6872" w:rsidP="00F7009D">
            <w:pPr>
              <w:pStyle w:val="TabellRader"/>
            </w:pPr>
            <w:r w:rsidRPr="006B6DC1">
              <w:rPr>
                <w:bCs/>
              </w:rPr>
              <w:t>73</w:t>
            </w:r>
          </w:p>
        </w:tc>
        <w:tc>
          <w:tcPr>
            <w:tcW w:w="512" w:type="dxa"/>
            <w:tcMar>
              <w:right w:w="108" w:type="dxa"/>
            </w:tcMar>
            <w:vAlign w:val="bottom"/>
          </w:tcPr>
          <w:p w14:paraId="411F4B99" w14:textId="77777777" w:rsidR="00F7009D" w:rsidRPr="003C3E8B" w:rsidRDefault="009D6872" w:rsidP="00F7009D">
            <w:pPr>
              <w:pStyle w:val="TabellRader"/>
            </w:pPr>
            <w:r w:rsidRPr="006B6DC1">
              <w:rPr>
                <w:bCs/>
              </w:rPr>
              <w:t>78</w:t>
            </w:r>
          </w:p>
        </w:tc>
        <w:tc>
          <w:tcPr>
            <w:tcW w:w="512" w:type="dxa"/>
            <w:tcMar>
              <w:right w:w="108" w:type="dxa"/>
            </w:tcMar>
            <w:vAlign w:val="bottom"/>
          </w:tcPr>
          <w:p w14:paraId="68A3FCAE" w14:textId="77777777" w:rsidR="00F7009D" w:rsidRPr="003C3E8B" w:rsidRDefault="009D6872" w:rsidP="00F7009D">
            <w:pPr>
              <w:pStyle w:val="TabellRader"/>
            </w:pPr>
            <w:r w:rsidRPr="006B6DC1">
              <w:rPr>
                <w:bCs/>
              </w:rPr>
              <w:t>81</w:t>
            </w:r>
          </w:p>
        </w:tc>
      </w:tr>
      <w:tr w:rsidR="00F7009D" w14:paraId="5B86D2FA" w14:textId="77777777" w:rsidTr="00F7009D">
        <w:tc>
          <w:tcPr>
            <w:tcW w:w="1309" w:type="dxa"/>
            <w:tcBorders>
              <w:bottom w:val="single" w:sz="4" w:space="0" w:color="auto"/>
            </w:tcBorders>
            <w:vAlign w:val="bottom"/>
          </w:tcPr>
          <w:p w14:paraId="7E2D8DE2" w14:textId="77777777" w:rsidR="00F7009D" w:rsidRDefault="009D6872" w:rsidP="00F7009D">
            <w:pPr>
              <w:pStyle w:val="TabellRader"/>
              <w:jc w:val="left"/>
            </w:pPr>
            <w:r>
              <w:t>Övriga inkomster</w:t>
            </w:r>
          </w:p>
        </w:tc>
        <w:tc>
          <w:tcPr>
            <w:tcW w:w="513" w:type="dxa"/>
            <w:tcBorders>
              <w:bottom w:val="single" w:sz="4" w:space="0" w:color="auto"/>
              <w:right w:val="single" w:sz="4" w:space="0" w:color="auto"/>
            </w:tcBorders>
            <w:tcMar>
              <w:right w:w="108" w:type="dxa"/>
            </w:tcMar>
            <w:vAlign w:val="bottom"/>
          </w:tcPr>
          <w:p w14:paraId="34A9016D" w14:textId="77777777" w:rsidR="00F7009D" w:rsidRPr="003C3E8B" w:rsidRDefault="009D6872" w:rsidP="00F7009D">
            <w:pPr>
              <w:pStyle w:val="TabellRader"/>
            </w:pPr>
            <w:r w:rsidRPr="006B6DC1">
              <w:rPr>
                <w:bCs/>
              </w:rPr>
              <w:t>131</w:t>
            </w:r>
          </w:p>
        </w:tc>
        <w:tc>
          <w:tcPr>
            <w:tcW w:w="512" w:type="dxa"/>
            <w:tcBorders>
              <w:left w:val="single" w:sz="4" w:space="0" w:color="auto"/>
              <w:bottom w:val="single" w:sz="4" w:space="0" w:color="auto"/>
            </w:tcBorders>
            <w:tcMar>
              <w:right w:w="108" w:type="dxa"/>
            </w:tcMar>
            <w:vAlign w:val="bottom"/>
          </w:tcPr>
          <w:p w14:paraId="52A882D8" w14:textId="77777777" w:rsidR="00F7009D" w:rsidRPr="003C3E8B" w:rsidRDefault="009D6872" w:rsidP="00F7009D">
            <w:pPr>
              <w:pStyle w:val="TabellRader"/>
            </w:pPr>
            <w:r w:rsidRPr="006B6DC1">
              <w:rPr>
                <w:bCs/>
              </w:rPr>
              <w:t>116</w:t>
            </w:r>
          </w:p>
        </w:tc>
        <w:tc>
          <w:tcPr>
            <w:tcW w:w="512" w:type="dxa"/>
            <w:tcBorders>
              <w:bottom w:val="single" w:sz="4" w:space="0" w:color="auto"/>
            </w:tcBorders>
            <w:tcMar>
              <w:right w:w="108" w:type="dxa"/>
            </w:tcMar>
            <w:vAlign w:val="bottom"/>
          </w:tcPr>
          <w:p w14:paraId="25B086EA" w14:textId="77777777" w:rsidR="00F7009D" w:rsidRPr="003C3E8B" w:rsidRDefault="009D6872" w:rsidP="00F7009D">
            <w:pPr>
              <w:pStyle w:val="TabellRader"/>
            </w:pPr>
            <w:r w:rsidRPr="006B6DC1">
              <w:rPr>
                <w:bCs/>
              </w:rPr>
              <w:t>121</w:t>
            </w:r>
          </w:p>
        </w:tc>
        <w:tc>
          <w:tcPr>
            <w:tcW w:w="512" w:type="dxa"/>
            <w:tcBorders>
              <w:bottom w:val="single" w:sz="4" w:space="0" w:color="auto"/>
            </w:tcBorders>
            <w:tcMar>
              <w:right w:w="108" w:type="dxa"/>
            </w:tcMar>
            <w:vAlign w:val="bottom"/>
          </w:tcPr>
          <w:p w14:paraId="00348ED0" w14:textId="77777777" w:rsidR="00F7009D" w:rsidRPr="003C3E8B" w:rsidRDefault="009D6872" w:rsidP="00F7009D">
            <w:pPr>
              <w:pStyle w:val="TabellRader"/>
            </w:pPr>
            <w:r w:rsidRPr="006B6DC1">
              <w:rPr>
                <w:bCs/>
              </w:rPr>
              <w:t>126</w:t>
            </w:r>
          </w:p>
        </w:tc>
        <w:tc>
          <w:tcPr>
            <w:tcW w:w="512" w:type="dxa"/>
            <w:tcBorders>
              <w:bottom w:val="single" w:sz="4" w:space="0" w:color="auto"/>
            </w:tcBorders>
            <w:tcMar>
              <w:right w:w="108" w:type="dxa"/>
            </w:tcMar>
            <w:vAlign w:val="bottom"/>
          </w:tcPr>
          <w:p w14:paraId="7B575FD5" w14:textId="77777777" w:rsidR="00F7009D" w:rsidRPr="003C3E8B" w:rsidRDefault="009D6872" w:rsidP="00F7009D">
            <w:pPr>
              <w:pStyle w:val="TabellRader"/>
            </w:pPr>
            <w:r w:rsidRPr="003C3E8B">
              <w:t>131</w:t>
            </w:r>
          </w:p>
        </w:tc>
        <w:tc>
          <w:tcPr>
            <w:tcW w:w="512" w:type="dxa"/>
            <w:tcBorders>
              <w:bottom w:val="single" w:sz="4" w:space="0" w:color="auto"/>
            </w:tcBorders>
            <w:tcMar>
              <w:right w:w="108" w:type="dxa"/>
            </w:tcMar>
            <w:vAlign w:val="bottom"/>
          </w:tcPr>
          <w:p w14:paraId="620456E7" w14:textId="77777777" w:rsidR="00F7009D" w:rsidRPr="003C3E8B" w:rsidRDefault="009D6872" w:rsidP="00F7009D">
            <w:pPr>
              <w:pStyle w:val="TabellRader"/>
            </w:pPr>
            <w:r w:rsidRPr="006B6DC1">
              <w:rPr>
                <w:bCs/>
              </w:rPr>
              <w:t>137</w:t>
            </w:r>
          </w:p>
        </w:tc>
      </w:tr>
      <w:tr w:rsidR="00F7009D" w:rsidRPr="00D770B8" w14:paraId="7316D895" w14:textId="77777777" w:rsidTr="00F7009D">
        <w:tc>
          <w:tcPr>
            <w:tcW w:w="1309" w:type="dxa"/>
            <w:tcBorders>
              <w:top w:val="single" w:sz="4" w:space="0" w:color="auto"/>
            </w:tcBorders>
            <w:vAlign w:val="bottom"/>
          </w:tcPr>
          <w:p w14:paraId="5E58B2B6" w14:textId="77777777" w:rsidR="00F7009D" w:rsidRPr="00D770B8" w:rsidRDefault="009D6872" w:rsidP="00F7009D">
            <w:pPr>
              <w:pStyle w:val="TabellSlutsumma"/>
              <w:jc w:val="left"/>
            </w:pPr>
            <w:r w:rsidRPr="00D770B8">
              <w:t>Utgifter</w:t>
            </w:r>
          </w:p>
        </w:tc>
        <w:tc>
          <w:tcPr>
            <w:tcW w:w="513" w:type="dxa"/>
            <w:tcBorders>
              <w:top w:val="single" w:sz="4" w:space="0" w:color="auto"/>
              <w:right w:val="single" w:sz="4" w:space="0" w:color="auto"/>
            </w:tcBorders>
            <w:tcMar>
              <w:left w:w="0" w:type="dxa"/>
              <w:right w:w="108" w:type="dxa"/>
            </w:tcMar>
            <w:vAlign w:val="bottom"/>
          </w:tcPr>
          <w:p w14:paraId="0BCCCD8E" w14:textId="77777777" w:rsidR="00F7009D" w:rsidRPr="00D770B8" w:rsidRDefault="009D6872" w:rsidP="00F7009D">
            <w:pPr>
              <w:pStyle w:val="TabellSlutsumma"/>
            </w:pPr>
            <w:r w:rsidRPr="00D770B8">
              <w:t xml:space="preserve">1 </w:t>
            </w:r>
            <w:r w:rsidRPr="00D770B8">
              <w:rPr>
                <w:bCs/>
              </w:rPr>
              <w:t>861</w:t>
            </w:r>
          </w:p>
        </w:tc>
        <w:tc>
          <w:tcPr>
            <w:tcW w:w="512" w:type="dxa"/>
            <w:tcBorders>
              <w:top w:val="single" w:sz="4" w:space="0" w:color="auto"/>
              <w:left w:val="single" w:sz="4" w:space="0" w:color="auto"/>
            </w:tcBorders>
            <w:tcMar>
              <w:left w:w="0" w:type="dxa"/>
              <w:right w:w="108" w:type="dxa"/>
            </w:tcMar>
            <w:vAlign w:val="bottom"/>
          </w:tcPr>
          <w:p w14:paraId="4AF68778" w14:textId="77777777" w:rsidR="00F7009D" w:rsidRPr="00D770B8" w:rsidRDefault="009D6872" w:rsidP="00F7009D">
            <w:pPr>
              <w:pStyle w:val="TabellSlutsumma"/>
            </w:pPr>
            <w:r w:rsidRPr="00D770B8">
              <w:t xml:space="preserve">1 </w:t>
            </w:r>
            <w:r w:rsidRPr="00D770B8">
              <w:rPr>
                <w:bCs/>
              </w:rPr>
              <w:t>895</w:t>
            </w:r>
          </w:p>
        </w:tc>
        <w:tc>
          <w:tcPr>
            <w:tcW w:w="512" w:type="dxa"/>
            <w:tcBorders>
              <w:top w:val="single" w:sz="4" w:space="0" w:color="auto"/>
            </w:tcBorders>
            <w:tcMar>
              <w:left w:w="0" w:type="dxa"/>
              <w:right w:w="108" w:type="dxa"/>
            </w:tcMar>
            <w:vAlign w:val="bottom"/>
          </w:tcPr>
          <w:p w14:paraId="6EB7D9FD" w14:textId="77777777" w:rsidR="00F7009D" w:rsidRPr="00D770B8" w:rsidRDefault="009D6872" w:rsidP="00F7009D">
            <w:pPr>
              <w:pStyle w:val="TabellSlutsumma"/>
            </w:pPr>
            <w:r w:rsidRPr="00D770B8">
              <w:t xml:space="preserve">1 </w:t>
            </w:r>
            <w:r w:rsidRPr="00D770B8">
              <w:rPr>
                <w:bCs/>
              </w:rPr>
              <w:t>944</w:t>
            </w:r>
          </w:p>
        </w:tc>
        <w:tc>
          <w:tcPr>
            <w:tcW w:w="512" w:type="dxa"/>
            <w:tcBorders>
              <w:top w:val="single" w:sz="4" w:space="0" w:color="auto"/>
            </w:tcBorders>
            <w:tcMar>
              <w:left w:w="0" w:type="dxa"/>
              <w:right w:w="108" w:type="dxa"/>
            </w:tcMar>
            <w:vAlign w:val="bottom"/>
          </w:tcPr>
          <w:p w14:paraId="1E329F1F" w14:textId="77777777" w:rsidR="00F7009D" w:rsidRPr="00D770B8" w:rsidRDefault="009D6872" w:rsidP="00F7009D">
            <w:pPr>
              <w:pStyle w:val="TabellSlutsumma"/>
            </w:pPr>
            <w:r w:rsidRPr="00D770B8">
              <w:rPr>
                <w:bCs/>
              </w:rPr>
              <w:t>2 017</w:t>
            </w:r>
          </w:p>
        </w:tc>
        <w:tc>
          <w:tcPr>
            <w:tcW w:w="512" w:type="dxa"/>
            <w:tcBorders>
              <w:top w:val="single" w:sz="4" w:space="0" w:color="auto"/>
            </w:tcBorders>
            <w:tcMar>
              <w:left w:w="0" w:type="dxa"/>
              <w:right w:w="108" w:type="dxa"/>
            </w:tcMar>
            <w:vAlign w:val="bottom"/>
          </w:tcPr>
          <w:p w14:paraId="170F246F" w14:textId="77777777" w:rsidR="00F7009D" w:rsidRPr="00D770B8" w:rsidRDefault="009D6872" w:rsidP="00F7009D">
            <w:pPr>
              <w:pStyle w:val="TabellSlutsumma"/>
            </w:pPr>
            <w:r w:rsidRPr="00D770B8">
              <w:rPr>
                <w:bCs/>
              </w:rPr>
              <w:t>2 092</w:t>
            </w:r>
          </w:p>
        </w:tc>
        <w:tc>
          <w:tcPr>
            <w:tcW w:w="512" w:type="dxa"/>
            <w:tcBorders>
              <w:top w:val="single" w:sz="4" w:space="0" w:color="auto"/>
            </w:tcBorders>
            <w:tcMar>
              <w:left w:w="0" w:type="dxa"/>
              <w:right w:w="108" w:type="dxa"/>
            </w:tcMar>
            <w:vAlign w:val="bottom"/>
          </w:tcPr>
          <w:p w14:paraId="3AF56455" w14:textId="77777777" w:rsidR="00F7009D" w:rsidRPr="00D770B8" w:rsidRDefault="009D6872" w:rsidP="00F7009D">
            <w:pPr>
              <w:pStyle w:val="TabellSlutsumma"/>
            </w:pPr>
            <w:r w:rsidRPr="00D770B8">
              <w:t xml:space="preserve">2 </w:t>
            </w:r>
            <w:r w:rsidRPr="00D770B8">
              <w:rPr>
                <w:bCs/>
              </w:rPr>
              <w:t>160</w:t>
            </w:r>
          </w:p>
        </w:tc>
      </w:tr>
      <w:tr w:rsidR="00F7009D" w:rsidRPr="00D770B8" w14:paraId="71392129" w14:textId="77777777" w:rsidTr="00F7009D">
        <w:tc>
          <w:tcPr>
            <w:tcW w:w="1309" w:type="dxa"/>
            <w:tcBorders>
              <w:bottom w:val="single" w:sz="4" w:space="0" w:color="auto"/>
            </w:tcBorders>
            <w:vAlign w:val="bottom"/>
          </w:tcPr>
          <w:p w14:paraId="4E7FC5D0" w14:textId="77777777" w:rsidR="00F7009D" w:rsidRPr="00D770B8" w:rsidRDefault="009D6872" w:rsidP="00F7009D">
            <w:pPr>
              <w:pStyle w:val="TabellRader"/>
              <w:jc w:val="left"/>
              <w:rPr>
                <w:i/>
                <w:iCs/>
              </w:rPr>
            </w:pPr>
            <w:r w:rsidRPr="00D770B8">
              <w:rPr>
                <w:i/>
                <w:iCs/>
              </w:rPr>
              <w:t xml:space="preserve">  procent av BNP</w:t>
            </w:r>
          </w:p>
        </w:tc>
        <w:tc>
          <w:tcPr>
            <w:tcW w:w="513" w:type="dxa"/>
            <w:tcBorders>
              <w:bottom w:val="single" w:sz="4" w:space="0" w:color="auto"/>
              <w:right w:val="single" w:sz="4" w:space="0" w:color="auto"/>
            </w:tcBorders>
            <w:tcMar>
              <w:right w:w="108" w:type="dxa"/>
            </w:tcMar>
            <w:vAlign w:val="bottom"/>
          </w:tcPr>
          <w:p w14:paraId="16D495CE" w14:textId="77777777" w:rsidR="00F7009D" w:rsidRPr="00D770B8" w:rsidRDefault="009D6872" w:rsidP="00F7009D">
            <w:pPr>
              <w:pStyle w:val="TabellRader"/>
              <w:rPr>
                <w:i/>
              </w:rPr>
            </w:pPr>
            <w:r w:rsidRPr="00D770B8">
              <w:rPr>
                <w:bCs/>
                <w:i/>
              </w:rPr>
              <w:t>51,2</w:t>
            </w:r>
          </w:p>
        </w:tc>
        <w:tc>
          <w:tcPr>
            <w:tcW w:w="512" w:type="dxa"/>
            <w:tcBorders>
              <w:left w:val="single" w:sz="4" w:space="0" w:color="auto"/>
              <w:bottom w:val="single" w:sz="4" w:space="0" w:color="auto"/>
            </w:tcBorders>
            <w:tcMar>
              <w:right w:w="108" w:type="dxa"/>
            </w:tcMar>
            <w:vAlign w:val="bottom"/>
          </w:tcPr>
          <w:p w14:paraId="7483C01F" w14:textId="77777777" w:rsidR="00F7009D" w:rsidRPr="00D770B8" w:rsidRDefault="009D6872" w:rsidP="00F7009D">
            <w:pPr>
              <w:pStyle w:val="TabellRader"/>
              <w:rPr>
                <w:i/>
              </w:rPr>
            </w:pPr>
            <w:r w:rsidRPr="00D770B8">
              <w:rPr>
                <w:bCs/>
                <w:i/>
              </w:rPr>
              <w:t>50,1</w:t>
            </w:r>
          </w:p>
        </w:tc>
        <w:tc>
          <w:tcPr>
            <w:tcW w:w="512" w:type="dxa"/>
            <w:tcBorders>
              <w:bottom w:val="single" w:sz="4" w:space="0" w:color="auto"/>
            </w:tcBorders>
            <w:tcMar>
              <w:right w:w="108" w:type="dxa"/>
            </w:tcMar>
            <w:vAlign w:val="bottom"/>
          </w:tcPr>
          <w:p w14:paraId="7D6E5F9E" w14:textId="77777777" w:rsidR="00F7009D" w:rsidRPr="00D770B8" w:rsidRDefault="009D6872" w:rsidP="00F7009D">
            <w:pPr>
              <w:pStyle w:val="TabellRader"/>
              <w:rPr>
                <w:i/>
              </w:rPr>
            </w:pPr>
            <w:r w:rsidRPr="00D770B8">
              <w:rPr>
                <w:bCs/>
                <w:i/>
              </w:rPr>
              <w:t>48,9</w:t>
            </w:r>
          </w:p>
        </w:tc>
        <w:tc>
          <w:tcPr>
            <w:tcW w:w="512" w:type="dxa"/>
            <w:tcBorders>
              <w:bottom w:val="single" w:sz="4" w:space="0" w:color="auto"/>
            </w:tcBorders>
            <w:tcMar>
              <w:right w:w="108" w:type="dxa"/>
            </w:tcMar>
            <w:vAlign w:val="bottom"/>
          </w:tcPr>
          <w:p w14:paraId="0E572211" w14:textId="77777777" w:rsidR="00F7009D" w:rsidRPr="00D770B8" w:rsidRDefault="009D6872" w:rsidP="00F7009D">
            <w:pPr>
              <w:pStyle w:val="TabellRader"/>
              <w:rPr>
                <w:i/>
              </w:rPr>
            </w:pPr>
            <w:r w:rsidRPr="00D770B8">
              <w:rPr>
                <w:bCs/>
                <w:i/>
              </w:rPr>
              <w:t>48,3</w:t>
            </w:r>
          </w:p>
        </w:tc>
        <w:tc>
          <w:tcPr>
            <w:tcW w:w="512" w:type="dxa"/>
            <w:tcBorders>
              <w:bottom w:val="single" w:sz="4" w:space="0" w:color="auto"/>
            </w:tcBorders>
            <w:tcMar>
              <w:right w:w="108" w:type="dxa"/>
            </w:tcMar>
            <w:vAlign w:val="bottom"/>
          </w:tcPr>
          <w:p w14:paraId="3FC2AEC8" w14:textId="77777777" w:rsidR="00F7009D" w:rsidRPr="00D770B8" w:rsidRDefault="009D6872" w:rsidP="00F7009D">
            <w:pPr>
              <w:pStyle w:val="TabellRader"/>
              <w:rPr>
                <w:i/>
              </w:rPr>
            </w:pPr>
            <w:r w:rsidRPr="00D770B8">
              <w:rPr>
                <w:bCs/>
                <w:i/>
              </w:rPr>
              <w:t>48,0</w:t>
            </w:r>
          </w:p>
        </w:tc>
        <w:tc>
          <w:tcPr>
            <w:tcW w:w="512" w:type="dxa"/>
            <w:tcBorders>
              <w:bottom w:val="single" w:sz="4" w:space="0" w:color="auto"/>
            </w:tcBorders>
            <w:tcMar>
              <w:right w:w="108" w:type="dxa"/>
            </w:tcMar>
            <w:vAlign w:val="bottom"/>
          </w:tcPr>
          <w:p w14:paraId="2AB808DF" w14:textId="77777777" w:rsidR="00F7009D" w:rsidRPr="00D770B8" w:rsidRDefault="009D6872" w:rsidP="00F7009D">
            <w:pPr>
              <w:pStyle w:val="TabellRader"/>
              <w:rPr>
                <w:i/>
              </w:rPr>
            </w:pPr>
            <w:r w:rsidRPr="00D770B8">
              <w:rPr>
                <w:bCs/>
                <w:i/>
              </w:rPr>
              <w:t>47,4</w:t>
            </w:r>
          </w:p>
        </w:tc>
      </w:tr>
      <w:tr w:rsidR="00F7009D" w14:paraId="0605E112" w14:textId="77777777" w:rsidTr="00F7009D">
        <w:tc>
          <w:tcPr>
            <w:tcW w:w="1309" w:type="dxa"/>
            <w:tcBorders>
              <w:top w:val="single" w:sz="4" w:space="0" w:color="auto"/>
            </w:tcBorders>
            <w:vAlign w:val="bottom"/>
          </w:tcPr>
          <w:p w14:paraId="37BA0D0B" w14:textId="77777777" w:rsidR="00F7009D" w:rsidRDefault="009D6872" w:rsidP="00F7009D">
            <w:pPr>
              <w:pStyle w:val="TabellRader"/>
              <w:jc w:val="left"/>
              <w:rPr>
                <w:bCs/>
              </w:rPr>
            </w:pPr>
            <w:r>
              <w:rPr>
                <w:bCs/>
              </w:rPr>
              <w:t>Utgifter exkl. räntor</w:t>
            </w:r>
          </w:p>
        </w:tc>
        <w:tc>
          <w:tcPr>
            <w:tcW w:w="513" w:type="dxa"/>
            <w:tcBorders>
              <w:top w:val="single" w:sz="4" w:space="0" w:color="auto"/>
              <w:right w:val="single" w:sz="4" w:space="0" w:color="auto"/>
            </w:tcBorders>
            <w:tcMar>
              <w:left w:w="0" w:type="dxa"/>
              <w:right w:w="108" w:type="dxa"/>
            </w:tcMar>
            <w:vAlign w:val="bottom"/>
          </w:tcPr>
          <w:p w14:paraId="77932F17" w14:textId="77777777" w:rsidR="00F7009D" w:rsidRPr="003C3E8B" w:rsidRDefault="009D6872" w:rsidP="00F7009D">
            <w:pPr>
              <w:pStyle w:val="TabellRader"/>
            </w:pPr>
            <w:r w:rsidRPr="003C3E8B">
              <w:t xml:space="preserve">1 </w:t>
            </w:r>
            <w:r w:rsidRPr="006B6DC1">
              <w:rPr>
                <w:bCs/>
              </w:rPr>
              <w:t>829</w:t>
            </w:r>
          </w:p>
        </w:tc>
        <w:tc>
          <w:tcPr>
            <w:tcW w:w="512" w:type="dxa"/>
            <w:tcBorders>
              <w:top w:val="single" w:sz="4" w:space="0" w:color="auto"/>
              <w:left w:val="single" w:sz="4" w:space="0" w:color="auto"/>
            </w:tcBorders>
            <w:tcMar>
              <w:left w:w="0" w:type="dxa"/>
              <w:right w:w="108" w:type="dxa"/>
            </w:tcMar>
            <w:vAlign w:val="bottom"/>
          </w:tcPr>
          <w:p w14:paraId="64828C39" w14:textId="77777777" w:rsidR="00F7009D" w:rsidRPr="003C3E8B" w:rsidRDefault="009D6872" w:rsidP="00F7009D">
            <w:pPr>
              <w:pStyle w:val="TabellRader"/>
            </w:pPr>
            <w:r w:rsidRPr="003C3E8B">
              <w:t xml:space="preserve">1 </w:t>
            </w:r>
            <w:r w:rsidRPr="006B6DC1">
              <w:rPr>
                <w:bCs/>
              </w:rPr>
              <w:t>860</w:t>
            </w:r>
          </w:p>
        </w:tc>
        <w:tc>
          <w:tcPr>
            <w:tcW w:w="512" w:type="dxa"/>
            <w:tcBorders>
              <w:top w:val="single" w:sz="4" w:space="0" w:color="auto"/>
            </w:tcBorders>
            <w:tcMar>
              <w:left w:w="0" w:type="dxa"/>
              <w:right w:w="108" w:type="dxa"/>
            </w:tcMar>
            <w:vAlign w:val="bottom"/>
          </w:tcPr>
          <w:p w14:paraId="7F4A651C" w14:textId="77777777" w:rsidR="00F7009D" w:rsidRPr="003C3E8B" w:rsidRDefault="009D6872" w:rsidP="00F7009D">
            <w:pPr>
              <w:pStyle w:val="TabellRader"/>
            </w:pPr>
            <w:r w:rsidRPr="003C3E8B">
              <w:t xml:space="preserve">1 </w:t>
            </w:r>
            <w:r w:rsidRPr="006B6DC1">
              <w:rPr>
                <w:bCs/>
              </w:rPr>
              <w:t>907</w:t>
            </w:r>
          </w:p>
        </w:tc>
        <w:tc>
          <w:tcPr>
            <w:tcW w:w="512" w:type="dxa"/>
            <w:tcBorders>
              <w:top w:val="single" w:sz="4" w:space="0" w:color="auto"/>
            </w:tcBorders>
            <w:tcMar>
              <w:left w:w="0" w:type="dxa"/>
              <w:right w:w="108" w:type="dxa"/>
            </w:tcMar>
            <w:vAlign w:val="bottom"/>
          </w:tcPr>
          <w:p w14:paraId="6415CD6B" w14:textId="77777777" w:rsidR="00F7009D" w:rsidRPr="003C3E8B" w:rsidRDefault="009D6872" w:rsidP="00F7009D">
            <w:pPr>
              <w:pStyle w:val="TabellRader"/>
            </w:pPr>
            <w:r w:rsidRPr="003C3E8B">
              <w:t xml:space="preserve">1 </w:t>
            </w:r>
            <w:r w:rsidRPr="006B6DC1">
              <w:rPr>
                <w:bCs/>
              </w:rPr>
              <w:t>979</w:t>
            </w:r>
          </w:p>
        </w:tc>
        <w:tc>
          <w:tcPr>
            <w:tcW w:w="512" w:type="dxa"/>
            <w:tcBorders>
              <w:top w:val="single" w:sz="4" w:space="0" w:color="auto"/>
            </w:tcBorders>
            <w:tcMar>
              <w:left w:w="0" w:type="dxa"/>
              <w:right w:w="108" w:type="dxa"/>
            </w:tcMar>
            <w:vAlign w:val="bottom"/>
          </w:tcPr>
          <w:p w14:paraId="33767171" w14:textId="77777777" w:rsidR="00F7009D" w:rsidRPr="003C3E8B" w:rsidRDefault="009D6872" w:rsidP="00F7009D">
            <w:pPr>
              <w:pStyle w:val="TabellRader"/>
            </w:pPr>
            <w:r w:rsidRPr="006B6DC1">
              <w:rPr>
                <w:bCs/>
              </w:rPr>
              <w:t>2 054</w:t>
            </w:r>
          </w:p>
        </w:tc>
        <w:tc>
          <w:tcPr>
            <w:tcW w:w="512" w:type="dxa"/>
            <w:tcBorders>
              <w:top w:val="single" w:sz="4" w:space="0" w:color="auto"/>
            </w:tcBorders>
            <w:tcMar>
              <w:left w:w="0" w:type="dxa"/>
              <w:right w:w="108" w:type="dxa"/>
            </w:tcMar>
            <w:vAlign w:val="bottom"/>
          </w:tcPr>
          <w:p w14:paraId="61EAC148" w14:textId="77777777" w:rsidR="00F7009D" w:rsidRPr="003C3E8B" w:rsidRDefault="009D6872" w:rsidP="00F7009D">
            <w:pPr>
              <w:pStyle w:val="TabellRader"/>
            </w:pPr>
            <w:r w:rsidRPr="003C3E8B">
              <w:t xml:space="preserve">2 </w:t>
            </w:r>
            <w:r w:rsidRPr="006B6DC1">
              <w:rPr>
                <w:bCs/>
              </w:rPr>
              <w:t>122</w:t>
            </w:r>
          </w:p>
        </w:tc>
      </w:tr>
      <w:tr w:rsidR="00F7009D" w14:paraId="390A385C" w14:textId="77777777" w:rsidTr="00F7009D">
        <w:tc>
          <w:tcPr>
            <w:tcW w:w="1309" w:type="dxa"/>
            <w:tcBorders>
              <w:bottom w:val="single" w:sz="4" w:space="0" w:color="auto"/>
            </w:tcBorders>
            <w:vAlign w:val="bottom"/>
          </w:tcPr>
          <w:p w14:paraId="2A9810F5" w14:textId="77777777" w:rsidR="00F7009D" w:rsidRDefault="009D6872" w:rsidP="00F7009D">
            <w:pPr>
              <w:pStyle w:val="TabellRader"/>
              <w:jc w:val="left"/>
            </w:pPr>
            <w:r>
              <w:t>Räntor</w:t>
            </w:r>
          </w:p>
        </w:tc>
        <w:tc>
          <w:tcPr>
            <w:tcW w:w="513" w:type="dxa"/>
            <w:tcBorders>
              <w:bottom w:val="single" w:sz="4" w:space="0" w:color="auto"/>
              <w:right w:val="single" w:sz="4" w:space="0" w:color="auto"/>
            </w:tcBorders>
            <w:tcMar>
              <w:right w:w="108" w:type="dxa"/>
            </w:tcMar>
            <w:vAlign w:val="bottom"/>
          </w:tcPr>
          <w:p w14:paraId="26CF614B" w14:textId="77777777" w:rsidR="00F7009D" w:rsidRPr="003C3E8B" w:rsidRDefault="009D6872" w:rsidP="00F7009D">
            <w:pPr>
              <w:pStyle w:val="TabellRader"/>
            </w:pPr>
            <w:r w:rsidRPr="006B6DC1">
              <w:rPr>
                <w:bCs/>
              </w:rPr>
              <w:t>31</w:t>
            </w:r>
          </w:p>
        </w:tc>
        <w:tc>
          <w:tcPr>
            <w:tcW w:w="512" w:type="dxa"/>
            <w:tcBorders>
              <w:left w:val="single" w:sz="4" w:space="0" w:color="auto"/>
              <w:bottom w:val="single" w:sz="4" w:space="0" w:color="auto"/>
            </w:tcBorders>
            <w:tcMar>
              <w:right w:w="108" w:type="dxa"/>
            </w:tcMar>
            <w:vAlign w:val="bottom"/>
          </w:tcPr>
          <w:p w14:paraId="7CD44F5C" w14:textId="77777777" w:rsidR="00F7009D" w:rsidRPr="003C3E8B" w:rsidRDefault="009D6872" w:rsidP="00F7009D">
            <w:pPr>
              <w:pStyle w:val="TabellRader"/>
            </w:pPr>
            <w:r w:rsidRPr="006B6DC1">
              <w:rPr>
                <w:bCs/>
              </w:rPr>
              <w:t>35</w:t>
            </w:r>
          </w:p>
        </w:tc>
        <w:tc>
          <w:tcPr>
            <w:tcW w:w="512" w:type="dxa"/>
            <w:tcBorders>
              <w:bottom w:val="single" w:sz="4" w:space="0" w:color="auto"/>
            </w:tcBorders>
            <w:tcMar>
              <w:right w:w="108" w:type="dxa"/>
            </w:tcMar>
            <w:vAlign w:val="bottom"/>
          </w:tcPr>
          <w:p w14:paraId="77F589CF" w14:textId="77777777" w:rsidR="00F7009D" w:rsidRPr="003C3E8B" w:rsidRDefault="009D6872" w:rsidP="00F7009D">
            <w:pPr>
              <w:pStyle w:val="TabellRader"/>
            </w:pPr>
            <w:r w:rsidRPr="006B6DC1">
              <w:rPr>
                <w:bCs/>
              </w:rPr>
              <w:t>37</w:t>
            </w:r>
          </w:p>
        </w:tc>
        <w:tc>
          <w:tcPr>
            <w:tcW w:w="512" w:type="dxa"/>
            <w:tcBorders>
              <w:bottom w:val="single" w:sz="4" w:space="0" w:color="auto"/>
            </w:tcBorders>
            <w:tcMar>
              <w:right w:w="108" w:type="dxa"/>
            </w:tcMar>
            <w:vAlign w:val="bottom"/>
          </w:tcPr>
          <w:p w14:paraId="21B4C11D" w14:textId="77777777" w:rsidR="00F7009D" w:rsidRPr="003C3E8B" w:rsidRDefault="009D6872" w:rsidP="00F7009D">
            <w:pPr>
              <w:pStyle w:val="TabellRader"/>
            </w:pPr>
            <w:r w:rsidRPr="006B6DC1">
              <w:rPr>
                <w:bCs/>
              </w:rPr>
              <w:t>38</w:t>
            </w:r>
          </w:p>
        </w:tc>
        <w:tc>
          <w:tcPr>
            <w:tcW w:w="512" w:type="dxa"/>
            <w:tcBorders>
              <w:bottom w:val="single" w:sz="4" w:space="0" w:color="auto"/>
            </w:tcBorders>
            <w:tcMar>
              <w:right w:w="108" w:type="dxa"/>
            </w:tcMar>
            <w:vAlign w:val="bottom"/>
          </w:tcPr>
          <w:p w14:paraId="2E613334" w14:textId="77777777" w:rsidR="00F7009D" w:rsidRPr="003C3E8B" w:rsidRDefault="009D6872" w:rsidP="00F7009D">
            <w:pPr>
              <w:pStyle w:val="TabellRader"/>
            </w:pPr>
            <w:r w:rsidRPr="003C3E8B">
              <w:t>38</w:t>
            </w:r>
          </w:p>
        </w:tc>
        <w:tc>
          <w:tcPr>
            <w:tcW w:w="512" w:type="dxa"/>
            <w:tcBorders>
              <w:bottom w:val="single" w:sz="4" w:space="0" w:color="auto"/>
            </w:tcBorders>
            <w:tcMar>
              <w:right w:w="108" w:type="dxa"/>
            </w:tcMar>
            <w:vAlign w:val="bottom"/>
          </w:tcPr>
          <w:p w14:paraId="61F6182C" w14:textId="77777777" w:rsidR="00F7009D" w:rsidRPr="003C3E8B" w:rsidRDefault="009D6872" w:rsidP="00F7009D">
            <w:pPr>
              <w:pStyle w:val="TabellRader"/>
            </w:pPr>
            <w:r w:rsidRPr="006B6DC1">
              <w:rPr>
                <w:bCs/>
              </w:rPr>
              <w:t>38</w:t>
            </w:r>
          </w:p>
        </w:tc>
      </w:tr>
      <w:tr w:rsidR="00F7009D" w:rsidRPr="00D770B8" w14:paraId="6E7A4D49" w14:textId="77777777" w:rsidTr="00F7009D">
        <w:tc>
          <w:tcPr>
            <w:tcW w:w="1309" w:type="dxa"/>
            <w:tcBorders>
              <w:top w:val="single" w:sz="4" w:space="0" w:color="auto"/>
            </w:tcBorders>
            <w:vAlign w:val="bottom"/>
          </w:tcPr>
          <w:p w14:paraId="5820FC3C" w14:textId="77777777" w:rsidR="00F7009D" w:rsidRPr="00D770B8" w:rsidRDefault="009D6872" w:rsidP="00F7009D">
            <w:pPr>
              <w:pStyle w:val="TabellSlutsumma"/>
              <w:jc w:val="left"/>
            </w:pPr>
            <w:r w:rsidRPr="00D770B8">
              <w:t xml:space="preserve">Finansiellt sparande </w:t>
            </w:r>
          </w:p>
        </w:tc>
        <w:tc>
          <w:tcPr>
            <w:tcW w:w="513" w:type="dxa"/>
            <w:tcBorders>
              <w:top w:val="single" w:sz="4" w:space="0" w:color="auto"/>
              <w:right w:val="single" w:sz="4" w:space="0" w:color="auto"/>
            </w:tcBorders>
            <w:tcMar>
              <w:right w:w="108" w:type="dxa"/>
            </w:tcMar>
            <w:vAlign w:val="bottom"/>
          </w:tcPr>
          <w:p w14:paraId="04796956" w14:textId="77777777" w:rsidR="00F7009D" w:rsidRPr="00D770B8" w:rsidRDefault="009D6872" w:rsidP="00F7009D">
            <w:pPr>
              <w:pStyle w:val="TabellSlutsumma"/>
            </w:pPr>
            <w:r w:rsidRPr="00D770B8">
              <w:t>-49</w:t>
            </w:r>
          </w:p>
        </w:tc>
        <w:tc>
          <w:tcPr>
            <w:tcW w:w="512" w:type="dxa"/>
            <w:tcBorders>
              <w:top w:val="single" w:sz="4" w:space="0" w:color="auto"/>
              <w:left w:val="single" w:sz="4" w:space="0" w:color="auto"/>
            </w:tcBorders>
            <w:tcMar>
              <w:right w:w="108" w:type="dxa"/>
            </w:tcMar>
            <w:vAlign w:val="bottom"/>
          </w:tcPr>
          <w:p w14:paraId="40CAAC0F" w14:textId="77777777" w:rsidR="00F7009D" w:rsidRPr="00D770B8" w:rsidRDefault="009D6872" w:rsidP="00F7009D">
            <w:pPr>
              <w:pStyle w:val="TabellSlutsumma"/>
            </w:pPr>
            <w:r w:rsidRPr="00D770B8">
              <w:t>-59</w:t>
            </w:r>
          </w:p>
        </w:tc>
        <w:tc>
          <w:tcPr>
            <w:tcW w:w="512" w:type="dxa"/>
            <w:tcBorders>
              <w:top w:val="single" w:sz="4" w:space="0" w:color="auto"/>
            </w:tcBorders>
            <w:tcMar>
              <w:right w:w="108" w:type="dxa"/>
            </w:tcMar>
            <w:vAlign w:val="bottom"/>
          </w:tcPr>
          <w:p w14:paraId="3A378E8C" w14:textId="77777777" w:rsidR="00F7009D" w:rsidRPr="00D770B8" w:rsidRDefault="009D6872" w:rsidP="00F7009D">
            <w:pPr>
              <w:pStyle w:val="TabellSlutsumma"/>
            </w:pPr>
            <w:r w:rsidRPr="00D770B8">
              <w:t>-13</w:t>
            </w:r>
          </w:p>
        </w:tc>
        <w:tc>
          <w:tcPr>
            <w:tcW w:w="512" w:type="dxa"/>
            <w:tcBorders>
              <w:top w:val="single" w:sz="4" w:space="0" w:color="auto"/>
            </w:tcBorders>
            <w:tcMar>
              <w:right w:w="108" w:type="dxa"/>
            </w:tcMar>
            <w:vAlign w:val="bottom"/>
          </w:tcPr>
          <w:p w14:paraId="00645533" w14:textId="77777777" w:rsidR="00F7009D" w:rsidRPr="00D770B8" w:rsidRDefault="009D6872" w:rsidP="00F7009D">
            <w:pPr>
              <w:pStyle w:val="TabellSlutsumma"/>
            </w:pPr>
            <w:r w:rsidRPr="00D770B8">
              <w:t>7</w:t>
            </w:r>
          </w:p>
        </w:tc>
        <w:tc>
          <w:tcPr>
            <w:tcW w:w="512" w:type="dxa"/>
            <w:tcBorders>
              <w:top w:val="single" w:sz="4" w:space="0" w:color="auto"/>
            </w:tcBorders>
            <w:tcMar>
              <w:right w:w="108" w:type="dxa"/>
            </w:tcMar>
            <w:vAlign w:val="bottom"/>
          </w:tcPr>
          <w:p w14:paraId="24252BD1" w14:textId="77777777" w:rsidR="00F7009D" w:rsidRPr="00D770B8" w:rsidRDefault="009D6872" w:rsidP="00F7009D">
            <w:pPr>
              <w:pStyle w:val="TabellSlutsumma"/>
            </w:pPr>
            <w:r w:rsidRPr="00D770B8">
              <w:t>30</w:t>
            </w:r>
          </w:p>
        </w:tc>
        <w:tc>
          <w:tcPr>
            <w:tcW w:w="512" w:type="dxa"/>
            <w:tcBorders>
              <w:top w:val="single" w:sz="4" w:space="0" w:color="auto"/>
            </w:tcBorders>
            <w:tcMar>
              <w:right w:w="108" w:type="dxa"/>
            </w:tcMar>
            <w:vAlign w:val="bottom"/>
          </w:tcPr>
          <w:p w14:paraId="410EC3CC" w14:textId="77777777" w:rsidR="00F7009D" w:rsidRPr="00D770B8" w:rsidRDefault="009D6872" w:rsidP="00F7009D">
            <w:pPr>
              <w:pStyle w:val="TabellSlutsumma"/>
            </w:pPr>
            <w:r w:rsidRPr="00D770B8">
              <w:t>56</w:t>
            </w:r>
          </w:p>
        </w:tc>
      </w:tr>
      <w:tr w:rsidR="00F7009D" w:rsidRPr="00D770B8" w14:paraId="66FAC759" w14:textId="77777777" w:rsidTr="00F7009D">
        <w:tc>
          <w:tcPr>
            <w:tcW w:w="1309" w:type="dxa"/>
            <w:tcBorders>
              <w:bottom w:val="single" w:sz="18" w:space="0" w:color="auto"/>
            </w:tcBorders>
            <w:vAlign w:val="bottom"/>
          </w:tcPr>
          <w:p w14:paraId="64F3E41A" w14:textId="77777777" w:rsidR="00F7009D" w:rsidRPr="00D770B8" w:rsidRDefault="009D6872" w:rsidP="00F7009D">
            <w:pPr>
              <w:pStyle w:val="TabellRader"/>
              <w:jc w:val="left"/>
              <w:rPr>
                <w:i/>
                <w:iCs/>
              </w:rPr>
            </w:pPr>
            <w:r w:rsidRPr="00D770B8">
              <w:rPr>
                <w:i/>
                <w:iCs/>
              </w:rPr>
              <w:t xml:space="preserve">  procent av BNP</w:t>
            </w:r>
          </w:p>
        </w:tc>
        <w:tc>
          <w:tcPr>
            <w:tcW w:w="513" w:type="dxa"/>
            <w:tcBorders>
              <w:bottom w:val="single" w:sz="18" w:space="0" w:color="auto"/>
              <w:right w:val="single" w:sz="4" w:space="0" w:color="auto"/>
            </w:tcBorders>
            <w:tcMar>
              <w:right w:w="108" w:type="dxa"/>
            </w:tcMar>
            <w:vAlign w:val="bottom"/>
          </w:tcPr>
          <w:p w14:paraId="7B829993" w14:textId="77777777" w:rsidR="00F7009D" w:rsidRPr="00D770B8" w:rsidRDefault="009D6872" w:rsidP="00F7009D">
            <w:pPr>
              <w:pStyle w:val="TabellRader"/>
              <w:rPr>
                <w:i/>
              </w:rPr>
            </w:pPr>
            <w:r w:rsidRPr="00D770B8">
              <w:rPr>
                <w:i/>
              </w:rPr>
              <w:t>-</w:t>
            </w:r>
            <w:r w:rsidRPr="00D770B8">
              <w:rPr>
                <w:bCs/>
                <w:i/>
              </w:rPr>
              <w:t>1,3</w:t>
            </w:r>
          </w:p>
        </w:tc>
        <w:tc>
          <w:tcPr>
            <w:tcW w:w="512" w:type="dxa"/>
            <w:tcBorders>
              <w:left w:val="single" w:sz="4" w:space="0" w:color="auto"/>
              <w:bottom w:val="single" w:sz="18" w:space="0" w:color="auto"/>
            </w:tcBorders>
            <w:tcMar>
              <w:right w:w="108" w:type="dxa"/>
            </w:tcMar>
            <w:vAlign w:val="bottom"/>
          </w:tcPr>
          <w:p w14:paraId="5C4A9E54" w14:textId="77777777" w:rsidR="00F7009D" w:rsidRPr="00D770B8" w:rsidRDefault="009D6872" w:rsidP="00F7009D">
            <w:pPr>
              <w:pStyle w:val="TabellRader"/>
              <w:rPr>
                <w:i/>
              </w:rPr>
            </w:pPr>
            <w:r w:rsidRPr="00D770B8">
              <w:rPr>
                <w:i/>
              </w:rPr>
              <w:t>-1,6</w:t>
            </w:r>
          </w:p>
        </w:tc>
        <w:tc>
          <w:tcPr>
            <w:tcW w:w="512" w:type="dxa"/>
            <w:tcBorders>
              <w:bottom w:val="single" w:sz="18" w:space="0" w:color="auto"/>
            </w:tcBorders>
            <w:tcMar>
              <w:right w:w="108" w:type="dxa"/>
            </w:tcMar>
            <w:vAlign w:val="bottom"/>
          </w:tcPr>
          <w:p w14:paraId="35A8D502" w14:textId="77777777" w:rsidR="00F7009D" w:rsidRPr="00D770B8" w:rsidRDefault="009D6872" w:rsidP="00F7009D">
            <w:pPr>
              <w:pStyle w:val="TabellRader"/>
              <w:rPr>
                <w:i/>
              </w:rPr>
            </w:pPr>
            <w:r w:rsidRPr="00D770B8">
              <w:rPr>
                <w:i/>
              </w:rPr>
              <w:t>-0</w:t>
            </w:r>
            <w:r w:rsidRPr="00D770B8">
              <w:rPr>
                <w:bCs/>
                <w:i/>
              </w:rPr>
              <w:t>,3</w:t>
            </w:r>
          </w:p>
        </w:tc>
        <w:tc>
          <w:tcPr>
            <w:tcW w:w="512" w:type="dxa"/>
            <w:tcBorders>
              <w:bottom w:val="single" w:sz="18" w:space="0" w:color="auto"/>
            </w:tcBorders>
            <w:tcMar>
              <w:right w:w="108" w:type="dxa"/>
            </w:tcMar>
            <w:vAlign w:val="bottom"/>
          </w:tcPr>
          <w:p w14:paraId="2900750F" w14:textId="77777777" w:rsidR="00F7009D" w:rsidRPr="00D770B8" w:rsidRDefault="009D6872" w:rsidP="00F7009D">
            <w:pPr>
              <w:pStyle w:val="TabellRader"/>
              <w:rPr>
                <w:i/>
              </w:rPr>
            </w:pPr>
            <w:r w:rsidRPr="00D770B8">
              <w:rPr>
                <w:i/>
              </w:rPr>
              <w:t>0,</w:t>
            </w:r>
            <w:r w:rsidRPr="00D770B8">
              <w:rPr>
                <w:bCs/>
                <w:i/>
              </w:rPr>
              <w:t>2</w:t>
            </w:r>
          </w:p>
        </w:tc>
        <w:tc>
          <w:tcPr>
            <w:tcW w:w="512" w:type="dxa"/>
            <w:tcBorders>
              <w:bottom w:val="single" w:sz="18" w:space="0" w:color="auto"/>
            </w:tcBorders>
            <w:tcMar>
              <w:right w:w="108" w:type="dxa"/>
            </w:tcMar>
            <w:vAlign w:val="bottom"/>
          </w:tcPr>
          <w:p w14:paraId="1197974B" w14:textId="77777777" w:rsidR="00F7009D" w:rsidRPr="00D770B8" w:rsidRDefault="009D6872" w:rsidP="00F7009D">
            <w:pPr>
              <w:pStyle w:val="TabellRader"/>
              <w:rPr>
                <w:i/>
              </w:rPr>
            </w:pPr>
            <w:r w:rsidRPr="00D770B8">
              <w:rPr>
                <w:bCs/>
                <w:i/>
              </w:rPr>
              <w:t>0,7</w:t>
            </w:r>
          </w:p>
        </w:tc>
        <w:tc>
          <w:tcPr>
            <w:tcW w:w="512" w:type="dxa"/>
            <w:tcBorders>
              <w:bottom w:val="single" w:sz="18" w:space="0" w:color="auto"/>
            </w:tcBorders>
            <w:tcMar>
              <w:right w:w="108" w:type="dxa"/>
            </w:tcMar>
            <w:vAlign w:val="bottom"/>
          </w:tcPr>
          <w:p w14:paraId="7F93DFB9" w14:textId="77777777" w:rsidR="00F7009D" w:rsidRPr="00D770B8" w:rsidRDefault="009D6872" w:rsidP="00F7009D">
            <w:pPr>
              <w:pStyle w:val="TabellRader"/>
              <w:rPr>
                <w:i/>
              </w:rPr>
            </w:pPr>
            <w:r w:rsidRPr="00D770B8">
              <w:rPr>
                <w:bCs/>
                <w:i/>
              </w:rPr>
              <w:t>1,</w:t>
            </w:r>
            <w:r w:rsidRPr="00D770B8">
              <w:rPr>
                <w:i/>
              </w:rPr>
              <w:t>2</w:t>
            </w:r>
          </w:p>
        </w:tc>
      </w:tr>
    </w:tbl>
    <w:p w14:paraId="3DBE8703" w14:textId="77777777" w:rsidR="00F7009D" w:rsidRDefault="009D6872" w:rsidP="00F7009D">
      <w:pPr>
        <w:pStyle w:val="TabellFotnot"/>
        <w:spacing w:before="20"/>
      </w:pPr>
      <w:r>
        <w:t>Källor: Statistiska centralbyrån och egna beräkningar.</w:t>
      </w:r>
    </w:p>
    <w:p w14:paraId="7C2E47D0" w14:textId="77777777" w:rsidR="00F7009D" w:rsidRDefault="00F7009D" w:rsidP="00F7009D">
      <w:pPr>
        <w:pStyle w:val="Brdtextmedindrag"/>
      </w:pPr>
    </w:p>
    <w:p w14:paraId="00BA347E" w14:textId="77777777" w:rsidR="00F7009D" w:rsidRDefault="009D6872" w:rsidP="00F7009D">
      <w:pPr>
        <w:pStyle w:val="Brdtext"/>
      </w:pPr>
      <w:r>
        <w:t>Återhämtningen i ekonomin bidrog till för</w:t>
      </w:r>
      <w:r>
        <w:softHyphen/>
        <w:t>stärkningen av den offentliga sektorns finanser 2010 och 2011, med ett finansiellt sparande som i stort sett var i balans båda åren.</w:t>
      </w:r>
    </w:p>
    <w:p w14:paraId="027C66D2" w14:textId="5D3FBA5A" w:rsidR="00F7009D" w:rsidRDefault="009D6872" w:rsidP="00F7009D">
      <w:pPr>
        <w:pStyle w:val="Brdtextmedindrag"/>
      </w:pPr>
      <w:r>
        <w:t xml:space="preserve">Försvagningen av konjunkturläget 2012 medförde att det finansiella sparandet återigen vändes till ett underskott, som uppgick till 0,7 procent av BNP. Återbetalningen av försäkringspremier från AFA Försäkring till kommuner och landsting på ca 11 miljarder </w:t>
      </w:r>
      <w:r>
        <w:lastRenderedPageBreak/>
        <w:t>kronor bidrog till att mildra försämringen av det finansiella sparandet.</w:t>
      </w:r>
    </w:p>
    <w:p w14:paraId="6E2A4A84" w14:textId="0398A06F" w:rsidR="00F7009D" w:rsidRDefault="009D6872" w:rsidP="00F7009D">
      <w:pPr>
        <w:pStyle w:val="Brdtextmedindrag"/>
      </w:pPr>
      <w:r>
        <w:t xml:space="preserve">För 2013 medförde den fortsatt svaga </w:t>
      </w:r>
      <w:r w:rsidRPr="00F1661D">
        <w:t xml:space="preserve">konjunkturen </w:t>
      </w:r>
      <w:r>
        <w:t>i kombination med dels kraftigt ökade utgifter för pensioner,</w:t>
      </w:r>
      <w:r w:rsidRPr="00F1661D">
        <w:t xml:space="preserve"> </w:t>
      </w:r>
      <w:r>
        <w:t>dels de</w:t>
      </w:r>
      <w:r w:rsidRPr="00F1661D">
        <w:t xml:space="preserve"> reformer som </w:t>
      </w:r>
      <w:r>
        <w:t xml:space="preserve">beslutats för 2013, </w:t>
      </w:r>
      <w:r w:rsidRPr="00F1661D">
        <w:t>att under</w:t>
      </w:r>
      <w:r w:rsidRPr="00F1661D">
        <w:softHyphen/>
        <w:t>skottet öka</w:t>
      </w:r>
      <w:r>
        <w:t xml:space="preserve">de </w:t>
      </w:r>
      <w:r w:rsidRPr="00F1661D">
        <w:t>till 1,</w:t>
      </w:r>
      <w:r>
        <w:t>3</w:t>
      </w:r>
      <w:r w:rsidRPr="00F1661D">
        <w:t xml:space="preserve"> procent av BNP.</w:t>
      </w:r>
      <w:r>
        <w:t xml:space="preserve"> F</w:t>
      </w:r>
      <w:r w:rsidRPr="00F1661D">
        <w:t xml:space="preserve">örsämringen av det finansiella sparandet </w:t>
      </w:r>
      <w:r>
        <w:t>dämpades även 2013 av</w:t>
      </w:r>
      <w:r w:rsidRPr="00F1661D">
        <w:t xml:space="preserve"> en återbetalning av försäkringspremier från AFA </w:t>
      </w:r>
      <w:r>
        <w:t>F</w:t>
      </w:r>
      <w:r w:rsidRPr="00F1661D">
        <w:t>örsäkring till kommunsekto</w:t>
      </w:r>
      <w:r>
        <w:t>rn på ca 11 miljarder kronor</w:t>
      </w:r>
      <w:r w:rsidRPr="00F1661D">
        <w:t>.</w:t>
      </w:r>
    </w:p>
    <w:p w14:paraId="6779AD27" w14:textId="0B677BF9" w:rsidR="00F7009D" w:rsidRDefault="009D6872" w:rsidP="00F7009D">
      <w:pPr>
        <w:pStyle w:val="Brdtextmedindrag"/>
      </w:pPr>
      <w:r>
        <w:t>Underskottet i de offentliga finanserna beräknas öka 2014, bl.a. till följd av de reformer som beslutats för i år</w:t>
      </w:r>
      <w:r w:rsidRPr="00F1661D">
        <w:t>. Den starkare makro</w:t>
      </w:r>
      <w:r w:rsidRPr="00F1661D">
        <w:softHyphen/>
        <w:t>ekonomiska utvecklingen 2014 jämfört med 2013 medför dock att försvagning</w:t>
      </w:r>
      <w:r>
        <w:t>en</w:t>
      </w:r>
      <w:r w:rsidRPr="00F1661D">
        <w:t xml:space="preserve"> av de </w:t>
      </w:r>
      <w:r>
        <w:t xml:space="preserve">offentliga </w:t>
      </w:r>
      <w:r w:rsidRPr="00F1661D">
        <w:t>finanse</w:t>
      </w:r>
      <w:r>
        <w:t>rn</w:t>
      </w:r>
      <w:r w:rsidRPr="00F1661D">
        <w:t>a</w:t>
      </w:r>
      <w:r>
        <w:t xml:space="preserve"> begränsas till 0,2 procentenheter. D</w:t>
      </w:r>
      <w:r w:rsidRPr="00F1661D">
        <w:t>et finansiella sparandet beräknas 2014 uppgå till -1,</w:t>
      </w:r>
      <w:r>
        <w:t>6</w:t>
      </w:r>
      <w:r w:rsidRPr="00F1661D">
        <w:t xml:space="preserve"> procent av BNP.</w:t>
      </w:r>
    </w:p>
    <w:p w14:paraId="2D10DD45" w14:textId="42EE46DF" w:rsidR="00F7009D" w:rsidRDefault="009D6872" w:rsidP="00F7009D">
      <w:pPr>
        <w:pStyle w:val="Brdtextmedindrag"/>
      </w:pPr>
      <w:r>
        <w:t>I takt med att konjunkturen förbättras och under förutsättning att inga ofinansierade reformer till</w:t>
      </w:r>
      <w:r>
        <w:softHyphen/>
        <w:t>kommer, stärks det finansiella sparandet och uppgår 2015 till -0,3 procent av BNP och i slutet av prognos</w:t>
      </w:r>
      <w:r>
        <w:softHyphen/>
        <w:t>perioden 2014–2018 till 1,2 procent av BNP. Förstärk</w:t>
      </w:r>
      <w:r>
        <w:softHyphen/>
        <w:t>ningen av det finansiella sparandet sker genom att utgifterna minskar i relation till BNP (se tabell 7.5). Vid en normal ekonomisk tillväxt, utan tillkommande diskretionära finanspolitiska åtgärder, ökar skatte</w:t>
      </w:r>
      <w:r>
        <w:softHyphen/>
        <w:t>intäkterna ungefär i takt med BNP, samtidigt som utgifterna minskar som andel av BNP. Det beror bl.a. på att en del av utgifterna inte är indexerade och på att tillfälliga program faller bort.</w:t>
      </w:r>
    </w:p>
    <w:p w14:paraId="0CD33CAE" w14:textId="5C1E9F63" w:rsidR="00F7009D" w:rsidRDefault="009D6872" w:rsidP="00F7009D">
      <w:pPr>
        <w:pStyle w:val="Rubrik4utannumrering"/>
      </w:pPr>
      <w:r w:rsidRPr="008E4134">
        <w:t>Inkomsterna ökar i takt med BNP 2013–201</w:t>
      </w:r>
      <w:r>
        <w:t>8</w:t>
      </w:r>
    </w:p>
    <w:p w14:paraId="3B72EF95" w14:textId="49BACCFA" w:rsidR="00F7009D" w:rsidRDefault="009D6872" w:rsidP="00C12CE3">
      <w:pPr>
        <w:pStyle w:val="Brdtext"/>
      </w:pPr>
      <w:r w:rsidRPr="008E4134">
        <w:t>Skatteintäkterna öka</w:t>
      </w:r>
      <w:r>
        <w:t>de</w:t>
      </w:r>
      <w:r w:rsidRPr="008E4134">
        <w:t xml:space="preserve"> 2013 som andel av BNP, trots de skattesänkningar som genomfördes 2013. Detta beror på att de viktigaste skattebaserna utvecklades starkare än BNP. Skattekvoten (skatteintäkterna som andel av BNP) beräknas </w:t>
      </w:r>
      <w:r>
        <w:t>minska 2014, vilket till stor del kan förklaras av det förstärkta jobbskatte</w:t>
      </w:r>
      <w:r>
        <w:softHyphen/>
        <w:t xml:space="preserve">avdraget. För 2015–2018 beräknas skattekvoten </w:t>
      </w:r>
      <w:r w:rsidRPr="008E4134">
        <w:t xml:space="preserve">i stort sett </w:t>
      </w:r>
      <w:r>
        <w:t>vara</w:t>
      </w:r>
      <w:r w:rsidRPr="008E4134">
        <w:t xml:space="preserve"> oförändrad kring 44 procent (se </w:t>
      </w:r>
      <w:r>
        <w:fldChar w:fldCharType="begin"/>
      </w:r>
      <w:r>
        <w:instrText xml:space="preserve"> REF  _Ref383457074 \* Lower \h </w:instrText>
      </w:r>
      <w:r>
        <w:fldChar w:fldCharType="separate"/>
      </w:r>
      <w:r w:rsidR="004642B5">
        <w:t xml:space="preserve">tabell </w:t>
      </w:r>
      <w:r w:rsidR="004642B5" w:rsidRPr="004642B5">
        <w:rPr>
          <w:bCs/>
          <w:noProof/>
        </w:rPr>
        <w:t>7</w:t>
      </w:r>
      <w:r w:rsidR="004642B5">
        <w:t>.</w:t>
      </w:r>
      <w:r w:rsidR="004642B5">
        <w:rPr>
          <w:noProof/>
        </w:rPr>
        <w:t>6</w:t>
      </w:r>
      <w:r>
        <w:fldChar w:fldCharType="end"/>
      </w:r>
      <w:r w:rsidRPr="008E4134">
        <w:t>)</w:t>
      </w:r>
      <w:r>
        <w:t>.</w:t>
      </w:r>
    </w:p>
    <w:p w14:paraId="771A5EFB" w14:textId="77777777" w:rsidR="00C12CE3" w:rsidRDefault="00C12CE3" w:rsidP="00C12CE3">
      <w:pPr>
        <w:pStyle w:val="Brdtextmedindrag"/>
      </w:pPr>
    </w:p>
    <w:p w14:paraId="1E566E29" w14:textId="77777777" w:rsidR="00C12CE3" w:rsidRDefault="00C12CE3" w:rsidP="00C12CE3">
      <w:pPr>
        <w:pStyle w:val="Brdtextmedindrag"/>
      </w:pPr>
    </w:p>
    <w:p w14:paraId="454F2D5A" w14:textId="77777777" w:rsidR="00C12CE3" w:rsidRPr="00C12CE3" w:rsidRDefault="00C12CE3" w:rsidP="00C12CE3">
      <w:pPr>
        <w:pStyle w:val="Brdtextmedindrag"/>
      </w:pPr>
    </w:p>
    <w:p w14:paraId="6E3C6B72" w14:textId="586AEED3" w:rsidR="00F7009D" w:rsidRDefault="009D6872" w:rsidP="00F7009D">
      <w:pPr>
        <w:pStyle w:val="TabellRubrik"/>
      </w:pPr>
      <w:bookmarkStart w:id="399" w:name="_Ref383457074"/>
      <w:bookmarkStart w:id="400" w:name="_Toc384401678"/>
      <w:r>
        <w:lastRenderedPageBreak/>
        <w:t xml:space="preserve">Tabell </w:t>
      </w:r>
      <w:r w:rsidR="0009067D">
        <w:fldChar w:fldCharType="begin"/>
      </w:r>
      <w:r w:rsidR="0009067D">
        <w:instrText xml:space="preserve"> STYLEREF "Rubrik 1"\n \*</w:instrText>
      </w:r>
      <w:r w:rsidR="0009067D">
        <w:instrText xml:space="preserve"> MERGEFORMAT </w:instrText>
      </w:r>
      <w:r w:rsidR="0009067D">
        <w:fldChar w:fldCharType="separate"/>
      </w:r>
      <w:r w:rsidR="004642B5" w:rsidRPr="004642B5">
        <w:rPr>
          <w:bCs/>
          <w:noProof/>
        </w:rPr>
        <w:t>7</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6</w:t>
      </w:r>
      <w:r w:rsidR="0009067D">
        <w:rPr>
          <w:noProof/>
        </w:rPr>
        <w:fldChar w:fldCharType="end"/>
      </w:r>
      <w:bookmarkEnd w:id="399"/>
      <w:r>
        <w:t xml:space="preserve"> </w:t>
      </w:r>
      <w:r w:rsidRPr="00AF4C3E">
        <w:t>Skatter och avgifter 201</w:t>
      </w:r>
      <w:r>
        <w:t>3–2018</w:t>
      </w:r>
      <w:bookmarkEnd w:id="400"/>
    </w:p>
    <w:p w14:paraId="63758894" w14:textId="34869BA4" w:rsidR="00F7009D" w:rsidRDefault="009D6872" w:rsidP="00F7009D">
      <w:pPr>
        <w:pStyle w:val="TabellUnderrubrik"/>
      </w:pPr>
      <w:r>
        <w:t>Procent av BNP. Utfall för 2013, prognos för 2014–2018.</w:t>
      </w:r>
    </w:p>
    <w:tbl>
      <w:tblPr>
        <w:tblW w:w="4383" w:type="dxa"/>
        <w:tblInd w:w="85" w:type="dxa"/>
        <w:tblLayout w:type="fixed"/>
        <w:tblLook w:val="0000" w:firstRow="0" w:lastRow="0" w:firstColumn="0" w:lastColumn="0" w:noHBand="0" w:noVBand="0"/>
      </w:tblPr>
      <w:tblGrid>
        <w:gridCol w:w="1454"/>
        <w:gridCol w:w="488"/>
        <w:gridCol w:w="488"/>
        <w:gridCol w:w="488"/>
        <w:gridCol w:w="488"/>
        <w:gridCol w:w="488"/>
        <w:gridCol w:w="489"/>
      </w:tblGrid>
      <w:tr w:rsidR="00F7009D" w14:paraId="636AA52E" w14:textId="77777777" w:rsidTr="00F7009D">
        <w:tc>
          <w:tcPr>
            <w:tcW w:w="1454" w:type="dxa"/>
            <w:tcBorders>
              <w:top w:val="nil"/>
              <w:left w:val="nil"/>
              <w:bottom w:val="single" w:sz="18" w:space="0" w:color="auto"/>
              <w:right w:val="nil"/>
            </w:tcBorders>
          </w:tcPr>
          <w:p w14:paraId="2F057932" w14:textId="77777777" w:rsidR="00F7009D" w:rsidRDefault="00F7009D" w:rsidP="00F7009D">
            <w:pPr>
              <w:pStyle w:val="TabellHuvud"/>
            </w:pPr>
          </w:p>
        </w:tc>
        <w:tc>
          <w:tcPr>
            <w:tcW w:w="488" w:type="dxa"/>
            <w:tcBorders>
              <w:top w:val="nil"/>
              <w:left w:val="nil"/>
              <w:bottom w:val="single" w:sz="18" w:space="0" w:color="auto"/>
              <w:right w:val="single" w:sz="4" w:space="0" w:color="auto"/>
            </w:tcBorders>
          </w:tcPr>
          <w:p w14:paraId="00074E6E" w14:textId="147F1815" w:rsidR="00F7009D" w:rsidRDefault="009D6872" w:rsidP="00F7009D">
            <w:pPr>
              <w:pStyle w:val="TabellHuvud"/>
            </w:pPr>
            <w:r>
              <w:t>2013</w:t>
            </w:r>
          </w:p>
        </w:tc>
        <w:tc>
          <w:tcPr>
            <w:tcW w:w="488" w:type="dxa"/>
            <w:tcBorders>
              <w:top w:val="nil"/>
              <w:left w:val="single" w:sz="4" w:space="0" w:color="auto"/>
              <w:bottom w:val="single" w:sz="18" w:space="0" w:color="auto"/>
              <w:right w:val="nil"/>
            </w:tcBorders>
          </w:tcPr>
          <w:p w14:paraId="33588E94" w14:textId="775E0089" w:rsidR="00F7009D" w:rsidRDefault="009D6872" w:rsidP="00F7009D">
            <w:pPr>
              <w:pStyle w:val="TabellHuvud"/>
            </w:pPr>
            <w:r>
              <w:t>2014</w:t>
            </w:r>
          </w:p>
        </w:tc>
        <w:tc>
          <w:tcPr>
            <w:tcW w:w="488" w:type="dxa"/>
            <w:tcBorders>
              <w:top w:val="nil"/>
              <w:left w:val="nil"/>
              <w:bottom w:val="single" w:sz="18" w:space="0" w:color="auto"/>
              <w:right w:val="nil"/>
            </w:tcBorders>
          </w:tcPr>
          <w:p w14:paraId="67629B95" w14:textId="0D01E69C" w:rsidR="00F7009D" w:rsidRDefault="009D6872" w:rsidP="00F7009D">
            <w:pPr>
              <w:pStyle w:val="TabellHuvud"/>
            </w:pPr>
            <w:r>
              <w:t>2015</w:t>
            </w:r>
          </w:p>
        </w:tc>
        <w:tc>
          <w:tcPr>
            <w:tcW w:w="488" w:type="dxa"/>
            <w:tcBorders>
              <w:top w:val="nil"/>
              <w:left w:val="nil"/>
              <w:bottom w:val="single" w:sz="18" w:space="0" w:color="auto"/>
              <w:right w:val="nil"/>
            </w:tcBorders>
          </w:tcPr>
          <w:p w14:paraId="4CF7861C" w14:textId="0A519365" w:rsidR="00F7009D" w:rsidRDefault="009D6872" w:rsidP="00F7009D">
            <w:pPr>
              <w:pStyle w:val="TabellHuvud"/>
            </w:pPr>
            <w:r>
              <w:t>2016</w:t>
            </w:r>
          </w:p>
        </w:tc>
        <w:tc>
          <w:tcPr>
            <w:tcW w:w="488" w:type="dxa"/>
            <w:tcBorders>
              <w:top w:val="nil"/>
              <w:left w:val="nil"/>
              <w:bottom w:val="single" w:sz="18" w:space="0" w:color="auto"/>
              <w:right w:val="nil"/>
            </w:tcBorders>
          </w:tcPr>
          <w:p w14:paraId="4EE0B7FD" w14:textId="14488629" w:rsidR="00F7009D" w:rsidRDefault="009D6872" w:rsidP="00F7009D">
            <w:pPr>
              <w:pStyle w:val="TabellHuvud"/>
            </w:pPr>
            <w:r>
              <w:t>2017</w:t>
            </w:r>
          </w:p>
        </w:tc>
        <w:tc>
          <w:tcPr>
            <w:tcW w:w="489" w:type="dxa"/>
            <w:tcBorders>
              <w:top w:val="nil"/>
              <w:left w:val="nil"/>
              <w:bottom w:val="single" w:sz="18" w:space="0" w:color="auto"/>
              <w:right w:val="nil"/>
            </w:tcBorders>
          </w:tcPr>
          <w:p w14:paraId="1DFF3A42" w14:textId="394486BC" w:rsidR="00F7009D" w:rsidRDefault="009D6872" w:rsidP="00F7009D">
            <w:pPr>
              <w:pStyle w:val="TabellHuvud"/>
            </w:pPr>
            <w:r>
              <w:t>2018</w:t>
            </w:r>
          </w:p>
        </w:tc>
      </w:tr>
      <w:tr w:rsidR="00F7009D" w14:paraId="7F308432" w14:textId="77777777" w:rsidTr="00F7009D">
        <w:tc>
          <w:tcPr>
            <w:tcW w:w="1454" w:type="dxa"/>
            <w:tcBorders>
              <w:top w:val="single" w:sz="18" w:space="0" w:color="auto"/>
              <w:left w:val="nil"/>
              <w:bottom w:val="nil"/>
              <w:right w:val="nil"/>
            </w:tcBorders>
            <w:vAlign w:val="bottom"/>
          </w:tcPr>
          <w:p w14:paraId="0D4FC030" w14:textId="77777777" w:rsidR="00F7009D" w:rsidRDefault="009D6872" w:rsidP="00F7009D">
            <w:pPr>
              <w:pStyle w:val="TabellRader"/>
              <w:jc w:val="left"/>
            </w:pPr>
            <w:r>
              <w:t>Hushållens direkta skatter</w:t>
            </w:r>
          </w:p>
        </w:tc>
        <w:tc>
          <w:tcPr>
            <w:tcW w:w="488" w:type="dxa"/>
            <w:tcBorders>
              <w:top w:val="single" w:sz="18" w:space="0" w:color="auto"/>
              <w:left w:val="nil"/>
              <w:bottom w:val="nil"/>
              <w:right w:val="single" w:sz="4" w:space="0" w:color="auto"/>
            </w:tcBorders>
            <w:vAlign w:val="bottom"/>
          </w:tcPr>
          <w:p w14:paraId="478CA92F" w14:textId="38DD6F8A" w:rsidR="00F7009D" w:rsidRPr="00B1431D" w:rsidRDefault="009D6872" w:rsidP="00F7009D">
            <w:pPr>
              <w:pStyle w:val="TabellRader"/>
            </w:pPr>
            <w:r w:rsidRPr="00B1431D">
              <w:t>15,</w:t>
            </w:r>
            <w:r w:rsidRPr="009750CC">
              <w:t>8</w:t>
            </w:r>
          </w:p>
        </w:tc>
        <w:tc>
          <w:tcPr>
            <w:tcW w:w="488" w:type="dxa"/>
            <w:tcBorders>
              <w:top w:val="single" w:sz="18" w:space="0" w:color="auto"/>
              <w:left w:val="single" w:sz="4" w:space="0" w:color="auto"/>
              <w:bottom w:val="nil"/>
              <w:right w:val="nil"/>
            </w:tcBorders>
            <w:vAlign w:val="bottom"/>
          </w:tcPr>
          <w:p w14:paraId="7A434F4E" w14:textId="628410C4" w:rsidR="00F7009D" w:rsidRPr="00B1431D" w:rsidRDefault="009D6872" w:rsidP="00F7009D">
            <w:pPr>
              <w:pStyle w:val="TabellRader"/>
            </w:pPr>
            <w:r w:rsidRPr="00B1431D">
              <w:t>15,</w:t>
            </w:r>
            <w:r w:rsidRPr="009750CC">
              <w:t>6</w:t>
            </w:r>
          </w:p>
        </w:tc>
        <w:tc>
          <w:tcPr>
            <w:tcW w:w="488" w:type="dxa"/>
            <w:tcBorders>
              <w:top w:val="single" w:sz="18" w:space="0" w:color="auto"/>
              <w:left w:val="nil"/>
              <w:bottom w:val="nil"/>
              <w:right w:val="nil"/>
            </w:tcBorders>
            <w:vAlign w:val="bottom"/>
          </w:tcPr>
          <w:p w14:paraId="03465E5F" w14:textId="087B2FBD" w:rsidR="00F7009D" w:rsidRPr="00B1431D" w:rsidRDefault="009D6872" w:rsidP="00F7009D">
            <w:pPr>
              <w:pStyle w:val="TabellRader"/>
            </w:pPr>
            <w:r w:rsidRPr="00B1431D">
              <w:t>15,</w:t>
            </w:r>
            <w:r w:rsidRPr="009750CC">
              <w:t>6</w:t>
            </w:r>
          </w:p>
        </w:tc>
        <w:tc>
          <w:tcPr>
            <w:tcW w:w="488" w:type="dxa"/>
            <w:tcBorders>
              <w:top w:val="single" w:sz="18" w:space="0" w:color="auto"/>
              <w:left w:val="nil"/>
              <w:bottom w:val="nil"/>
              <w:right w:val="nil"/>
            </w:tcBorders>
            <w:vAlign w:val="bottom"/>
          </w:tcPr>
          <w:p w14:paraId="3D9F1FBB" w14:textId="3CB25518" w:rsidR="00F7009D" w:rsidRPr="00B1431D" w:rsidRDefault="009D6872" w:rsidP="00F7009D">
            <w:pPr>
              <w:pStyle w:val="TabellRader"/>
            </w:pPr>
            <w:r w:rsidRPr="00B1431D">
              <w:t>15,</w:t>
            </w:r>
            <w:r w:rsidRPr="009750CC">
              <w:t>8</w:t>
            </w:r>
          </w:p>
        </w:tc>
        <w:tc>
          <w:tcPr>
            <w:tcW w:w="488" w:type="dxa"/>
            <w:tcBorders>
              <w:top w:val="single" w:sz="18" w:space="0" w:color="auto"/>
              <w:left w:val="nil"/>
              <w:bottom w:val="nil"/>
              <w:right w:val="nil"/>
            </w:tcBorders>
            <w:vAlign w:val="bottom"/>
          </w:tcPr>
          <w:p w14:paraId="1C910BC6" w14:textId="19A88AD6" w:rsidR="00F7009D" w:rsidRPr="00B1431D" w:rsidRDefault="009D6872" w:rsidP="00F7009D">
            <w:pPr>
              <w:pStyle w:val="TabellRader"/>
            </w:pPr>
            <w:r w:rsidRPr="00B1431D">
              <w:t>15,</w:t>
            </w:r>
            <w:r w:rsidRPr="009750CC">
              <w:t>9</w:t>
            </w:r>
          </w:p>
        </w:tc>
        <w:tc>
          <w:tcPr>
            <w:tcW w:w="489" w:type="dxa"/>
            <w:tcBorders>
              <w:top w:val="single" w:sz="18" w:space="0" w:color="auto"/>
              <w:left w:val="nil"/>
              <w:bottom w:val="nil"/>
              <w:right w:val="nil"/>
            </w:tcBorders>
            <w:vAlign w:val="bottom"/>
          </w:tcPr>
          <w:p w14:paraId="037D7650" w14:textId="292EDC9F" w:rsidR="00F7009D" w:rsidRPr="00B1431D" w:rsidRDefault="009D6872" w:rsidP="00F7009D">
            <w:pPr>
              <w:pStyle w:val="TabellRader"/>
            </w:pPr>
            <w:r w:rsidRPr="00B1431D">
              <w:t>15,</w:t>
            </w:r>
            <w:r w:rsidRPr="009750CC">
              <w:t>9</w:t>
            </w:r>
          </w:p>
        </w:tc>
      </w:tr>
      <w:tr w:rsidR="00F7009D" w14:paraId="66E7A949" w14:textId="77777777" w:rsidTr="00F7009D">
        <w:tc>
          <w:tcPr>
            <w:tcW w:w="1454" w:type="dxa"/>
            <w:vAlign w:val="bottom"/>
          </w:tcPr>
          <w:p w14:paraId="034C67A8" w14:textId="77777777" w:rsidR="00F7009D" w:rsidRDefault="009D6872" w:rsidP="00F7009D">
            <w:pPr>
              <w:pStyle w:val="TabellRader"/>
              <w:spacing w:before="20" w:line="170" w:lineRule="exact"/>
              <w:jc w:val="left"/>
            </w:pPr>
            <w:r>
              <w:t>Företagens direkta skatter</w:t>
            </w:r>
          </w:p>
        </w:tc>
        <w:tc>
          <w:tcPr>
            <w:tcW w:w="488" w:type="dxa"/>
            <w:tcBorders>
              <w:top w:val="nil"/>
              <w:left w:val="nil"/>
              <w:bottom w:val="nil"/>
              <w:right w:val="single" w:sz="4" w:space="0" w:color="auto"/>
            </w:tcBorders>
            <w:vAlign w:val="bottom"/>
          </w:tcPr>
          <w:p w14:paraId="25314451" w14:textId="778A2696" w:rsidR="00F7009D" w:rsidRPr="00B1431D" w:rsidRDefault="009D6872" w:rsidP="00F7009D">
            <w:pPr>
              <w:pStyle w:val="TabellRader"/>
            </w:pPr>
            <w:r w:rsidRPr="00B1431D">
              <w:t>2,</w:t>
            </w:r>
            <w:r w:rsidRPr="009750CC">
              <w:t>6</w:t>
            </w:r>
          </w:p>
        </w:tc>
        <w:tc>
          <w:tcPr>
            <w:tcW w:w="488" w:type="dxa"/>
            <w:tcBorders>
              <w:top w:val="nil"/>
              <w:left w:val="single" w:sz="4" w:space="0" w:color="auto"/>
              <w:bottom w:val="nil"/>
              <w:right w:val="nil"/>
            </w:tcBorders>
            <w:vAlign w:val="bottom"/>
          </w:tcPr>
          <w:p w14:paraId="6E169850" w14:textId="6BDE06BD" w:rsidR="00F7009D" w:rsidRPr="00B1431D" w:rsidRDefault="009D6872" w:rsidP="00F7009D">
            <w:pPr>
              <w:pStyle w:val="TabellRader"/>
            </w:pPr>
            <w:r w:rsidRPr="00B1431D">
              <w:t>2,</w:t>
            </w:r>
            <w:r w:rsidRPr="009750CC">
              <w:t>7</w:t>
            </w:r>
          </w:p>
        </w:tc>
        <w:tc>
          <w:tcPr>
            <w:tcW w:w="488" w:type="dxa"/>
            <w:vAlign w:val="bottom"/>
          </w:tcPr>
          <w:p w14:paraId="73DE3171" w14:textId="3142CE47" w:rsidR="00F7009D" w:rsidRPr="00B1431D" w:rsidRDefault="009D6872" w:rsidP="00F7009D">
            <w:pPr>
              <w:pStyle w:val="TabellRader"/>
            </w:pPr>
            <w:r w:rsidRPr="00B1431D">
              <w:t>2,7</w:t>
            </w:r>
          </w:p>
        </w:tc>
        <w:tc>
          <w:tcPr>
            <w:tcW w:w="488" w:type="dxa"/>
            <w:vAlign w:val="bottom"/>
          </w:tcPr>
          <w:p w14:paraId="2E1BA9F9" w14:textId="1E6C7A8E" w:rsidR="00F7009D" w:rsidRPr="00B1431D" w:rsidRDefault="009D6872" w:rsidP="00F7009D">
            <w:pPr>
              <w:pStyle w:val="TabellRader"/>
            </w:pPr>
            <w:r w:rsidRPr="00B1431D">
              <w:t>2,8</w:t>
            </w:r>
          </w:p>
        </w:tc>
        <w:tc>
          <w:tcPr>
            <w:tcW w:w="488" w:type="dxa"/>
            <w:vAlign w:val="bottom"/>
          </w:tcPr>
          <w:p w14:paraId="76547AEA" w14:textId="0370D343" w:rsidR="00F7009D" w:rsidRPr="00B1431D" w:rsidRDefault="009D6872" w:rsidP="00F7009D">
            <w:pPr>
              <w:pStyle w:val="TabellRader"/>
            </w:pPr>
            <w:r w:rsidRPr="00B1431D">
              <w:t>2,9</w:t>
            </w:r>
          </w:p>
        </w:tc>
        <w:tc>
          <w:tcPr>
            <w:tcW w:w="489" w:type="dxa"/>
            <w:vAlign w:val="bottom"/>
          </w:tcPr>
          <w:p w14:paraId="21FC4B76" w14:textId="3D300ABD" w:rsidR="00F7009D" w:rsidRPr="00B1431D" w:rsidRDefault="009D6872" w:rsidP="00F7009D">
            <w:pPr>
              <w:pStyle w:val="TabellRader"/>
            </w:pPr>
            <w:r w:rsidRPr="009750CC">
              <w:t>3,0</w:t>
            </w:r>
          </w:p>
        </w:tc>
      </w:tr>
      <w:tr w:rsidR="00F7009D" w14:paraId="6BE8A356" w14:textId="77777777" w:rsidTr="00F7009D">
        <w:tc>
          <w:tcPr>
            <w:tcW w:w="1454" w:type="dxa"/>
            <w:vAlign w:val="bottom"/>
          </w:tcPr>
          <w:p w14:paraId="605630EE" w14:textId="77777777" w:rsidR="00F7009D" w:rsidRDefault="009D6872" w:rsidP="00F7009D">
            <w:pPr>
              <w:pStyle w:val="TabellRader"/>
              <w:spacing w:before="20" w:line="170" w:lineRule="exact"/>
              <w:jc w:val="left"/>
            </w:pPr>
            <w:r w:rsidRPr="001B7870">
              <w:t>Arbetsgivare o. egenföretagare</w:t>
            </w:r>
            <w:r>
              <w:t xml:space="preserve"> avgifter</w:t>
            </w:r>
          </w:p>
        </w:tc>
        <w:tc>
          <w:tcPr>
            <w:tcW w:w="488" w:type="dxa"/>
            <w:tcBorders>
              <w:top w:val="nil"/>
              <w:left w:val="nil"/>
              <w:bottom w:val="nil"/>
              <w:right w:val="single" w:sz="4" w:space="0" w:color="auto"/>
            </w:tcBorders>
            <w:vAlign w:val="bottom"/>
          </w:tcPr>
          <w:p w14:paraId="65A00B60" w14:textId="0D101DAD" w:rsidR="00F7009D" w:rsidRPr="00B1431D" w:rsidRDefault="009D6872" w:rsidP="00F7009D">
            <w:pPr>
              <w:pStyle w:val="TabellRader"/>
            </w:pPr>
            <w:r w:rsidRPr="00B1431D">
              <w:t>12,</w:t>
            </w:r>
            <w:r w:rsidRPr="009750CC">
              <w:t>2</w:t>
            </w:r>
          </w:p>
        </w:tc>
        <w:tc>
          <w:tcPr>
            <w:tcW w:w="488" w:type="dxa"/>
            <w:tcBorders>
              <w:top w:val="nil"/>
              <w:left w:val="single" w:sz="4" w:space="0" w:color="auto"/>
              <w:bottom w:val="nil"/>
              <w:right w:val="nil"/>
            </w:tcBorders>
            <w:vAlign w:val="bottom"/>
          </w:tcPr>
          <w:p w14:paraId="47E157D0" w14:textId="7F331856" w:rsidR="00F7009D" w:rsidRPr="00B1431D" w:rsidRDefault="009D6872" w:rsidP="00F7009D">
            <w:pPr>
              <w:pStyle w:val="TabellRader"/>
            </w:pPr>
            <w:r w:rsidRPr="00B1431D">
              <w:t>12,2</w:t>
            </w:r>
          </w:p>
        </w:tc>
        <w:tc>
          <w:tcPr>
            <w:tcW w:w="488" w:type="dxa"/>
            <w:vAlign w:val="bottom"/>
          </w:tcPr>
          <w:p w14:paraId="2AF29CA8" w14:textId="4ACDF901" w:rsidR="00F7009D" w:rsidRPr="00B1431D" w:rsidRDefault="009D6872" w:rsidP="00F7009D">
            <w:pPr>
              <w:pStyle w:val="TabellRader"/>
            </w:pPr>
            <w:r w:rsidRPr="00B1431D">
              <w:t>12,</w:t>
            </w:r>
            <w:r w:rsidRPr="009750CC">
              <w:t>1</w:t>
            </w:r>
          </w:p>
        </w:tc>
        <w:tc>
          <w:tcPr>
            <w:tcW w:w="488" w:type="dxa"/>
            <w:vAlign w:val="bottom"/>
          </w:tcPr>
          <w:p w14:paraId="3870A78F" w14:textId="736BDA41" w:rsidR="00F7009D" w:rsidRPr="00B1431D" w:rsidRDefault="009D6872" w:rsidP="00F7009D">
            <w:pPr>
              <w:pStyle w:val="TabellRader"/>
            </w:pPr>
            <w:r w:rsidRPr="00B1431D">
              <w:t>12,</w:t>
            </w:r>
            <w:r w:rsidRPr="009750CC">
              <w:t>0</w:t>
            </w:r>
          </w:p>
        </w:tc>
        <w:tc>
          <w:tcPr>
            <w:tcW w:w="488" w:type="dxa"/>
            <w:vAlign w:val="bottom"/>
          </w:tcPr>
          <w:p w14:paraId="54D8DA36" w14:textId="362BACF9" w:rsidR="00F7009D" w:rsidRPr="00B1431D" w:rsidRDefault="009D6872" w:rsidP="00F7009D">
            <w:pPr>
              <w:pStyle w:val="TabellRader"/>
            </w:pPr>
            <w:r w:rsidRPr="00B1431D">
              <w:t>12,0</w:t>
            </w:r>
          </w:p>
        </w:tc>
        <w:tc>
          <w:tcPr>
            <w:tcW w:w="489" w:type="dxa"/>
            <w:vAlign w:val="bottom"/>
          </w:tcPr>
          <w:p w14:paraId="1E382B7A" w14:textId="065DFF9C" w:rsidR="00F7009D" w:rsidRPr="00B1431D" w:rsidRDefault="009D6872" w:rsidP="00F7009D">
            <w:pPr>
              <w:pStyle w:val="TabellRader"/>
            </w:pPr>
            <w:r w:rsidRPr="00B1431D">
              <w:t>12,0</w:t>
            </w:r>
          </w:p>
        </w:tc>
      </w:tr>
      <w:tr w:rsidR="00F7009D" w14:paraId="6C3A93AC" w14:textId="77777777" w:rsidTr="00F7009D">
        <w:tc>
          <w:tcPr>
            <w:tcW w:w="1454" w:type="dxa"/>
            <w:vAlign w:val="bottom"/>
          </w:tcPr>
          <w:p w14:paraId="56CF0709" w14:textId="77777777" w:rsidR="00F7009D" w:rsidRDefault="009D6872" w:rsidP="00F7009D">
            <w:pPr>
              <w:pStyle w:val="TabellRader"/>
              <w:spacing w:before="20" w:line="170" w:lineRule="exact"/>
              <w:jc w:val="left"/>
            </w:pPr>
            <w:r>
              <w:t>Mervärdesskatt</w:t>
            </w:r>
          </w:p>
        </w:tc>
        <w:tc>
          <w:tcPr>
            <w:tcW w:w="488" w:type="dxa"/>
            <w:tcBorders>
              <w:top w:val="nil"/>
              <w:left w:val="nil"/>
              <w:bottom w:val="nil"/>
              <w:right w:val="single" w:sz="4" w:space="0" w:color="auto"/>
            </w:tcBorders>
            <w:vAlign w:val="bottom"/>
          </w:tcPr>
          <w:p w14:paraId="5F4DDA94" w14:textId="756A3EAD" w:rsidR="00F7009D" w:rsidRPr="00B1431D" w:rsidRDefault="009D6872" w:rsidP="00F7009D">
            <w:pPr>
              <w:pStyle w:val="TabellRader"/>
            </w:pPr>
            <w:r w:rsidRPr="00B1431D">
              <w:t>9,</w:t>
            </w:r>
            <w:r w:rsidRPr="009750CC">
              <w:t>4</w:t>
            </w:r>
          </w:p>
        </w:tc>
        <w:tc>
          <w:tcPr>
            <w:tcW w:w="488" w:type="dxa"/>
            <w:tcBorders>
              <w:top w:val="nil"/>
              <w:left w:val="single" w:sz="4" w:space="0" w:color="auto"/>
              <w:bottom w:val="nil"/>
              <w:right w:val="nil"/>
            </w:tcBorders>
            <w:vAlign w:val="bottom"/>
          </w:tcPr>
          <w:p w14:paraId="48C758B3" w14:textId="200D7CDB" w:rsidR="00F7009D" w:rsidRPr="00B1431D" w:rsidRDefault="009D6872" w:rsidP="00F7009D">
            <w:pPr>
              <w:pStyle w:val="TabellRader"/>
            </w:pPr>
            <w:r w:rsidRPr="00B1431D">
              <w:t>9,</w:t>
            </w:r>
            <w:r w:rsidRPr="009750CC">
              <w:t>3</w:t>
            </w:r>
          </w:p>
        </w:tc>
        <w:tc>
          <w:tcPr>
            <w:tcW w:w="488" w:type="dxa"/>
            <w:vAlign w:val="bottom"/>
          </w:tcPr>
          <w:p w14:paraId="22A2AB50" w14:textId="6249577B" w:rsidR="00F7009D" w:rsidRPr="00B1431D" w:rsidRDefault="009D6872" w:rsidP="00F7009D">
            <w:pPr>
              <w:pStyle w:val="TabellRader"/>
            </w:pPr>
            <w:r w:rsidRPr="00B1431D">
              <w:t>9,</w:t>
            </w:r>
            <w:r w:rsidRPr="009750CC">
              <w:t>3</w:t>
            </w:r>
          </w:p>
        </w:tc>
        <w:tc>
          <w:tcPr>
            <w:tcW w:w="488" w:type="dxa"/>
            <w:vAlign w:val="bottom"/>
          </w:tcPr>
          <w:p w14:paraId="5592DF32" w14:textId="5423BBAB" w:rsidR="00F7009D" w:rsidRPr="00B1431D" w:rsidRDefault="009D6872" w:rsidP="00F7009D">
            <w:pPr>
              <w:pStyle w:val="TabellRader"/>
            </w:pPr>
            <w:r w:rsidRPr="00B1431D">
              <w:t>9,</w:t>
            </w:r>
            <w:r w:rsidRPr="009750CC">
              <w:t>3</w:t>
            </w:r>
          </w:p>
        </w:tc>
        <w:tc>
          <w:tcPr>
            <w:tcW w:w="488" w:type="dxa"/>
            <w:vAlign w:val="bottom"/>
          </w:tcPr>
          <w:p w14:paraId="7E8977C6" w14:textId="27A56FDB" w:rsidR="00F7009D" w:rsidRPr="00B1431D" w:rsidRDefault="009D6872" w:rsidP="00F7009D">
            <w:pPr>
              <w:pStyle w:val="TabellRader"/>
            </w:pPr>
            <w:r w:rsidRPr="00B1431D">
              <w:t>9,</w:t>
            </w:r>
            <w:r w:rsidRPr="009750CC">
              <w:t>3</w:t>
            </w:r>
          </w:p>
        </w:tc>
        <w:tc>
          <w:tcPr>
            <w:tcW w:w="489" w:type="dxa"/>
            <w:vAlign w:val="bottom"/>
          </w:tcPr>
          <w:p w14:paraId="7AC4D55F" w14:textId="53B645B6" w:rsidR="00F7009D" w:rsidRPr="00B1431D" w:rsidRDefault="009D6872" w:rsidP="00F7009D">
            <w:pPr>
              <w:pStyle w:val="TabellRader"/>
            </w:pPr>
            <w:r w:rsidRPr="00B1431D">
              <w:t>9,</w:t>
            </w:r>
            <w:r w:rsidRPr="009750CC">
              <w:t>3</w:t>
            </w:r>
          </w:p>
        </w:tc>
      </w:tr>
      <w:tr w:rsidR="00F7009D" w14:paraId="771D80AE" w14:textId="77777777" w:rsidTr="00F7009D">
        <w:tc>
          <w:tcPr>
            <w:tcW w:w="1454" w:type="dxa"/>
            <w:vAlign w:val="bottom"/>
          </w:tcPr>
          <w:p w14:paraId="1E40188F" w14:textId="77777777" w:rsidR="00F7009D" w:rsidRDefault="009D6872" w:rsidP="00F7009D">
            <w:pPr>
              <w:pStyle w:val="TabellRader"/>
              <w:spacing w:before="20" w:line="170" w:lineRule="exact"/>
              <w:jc w:val="left"/>
            </w:pPr>
            <w:r>
              <w:t>Fastighetsskatt och avgift</w:t>
            </w:r>
          </w:p>
        </w:tc>
        <w:tc>
          <w:tcPr>
            <w:tcW w:w="488" w:type="dxa"/>
            <w:tcBorders>
              <w:top w:val="nil"/>
              <w:left w:val="nil"/>
              <w:bottom w:val="nil"/>
              <w:right w:val="single" w:sz="4" w:space="0" w:color="auto"/>
            </w:tcBorders>
            <w:vAlign w:val="bottom"/>
          </w:tcPr>
          <w:p w14:paraId="1BFAEF28" w14:textId="3782499A" w:rsidR="00F7009D" w:rsidRPr="00B1431D" w:rsidRDefault="009D6872" w:rsidP="00F7009D">
            <w:pPr>
              <w:pStyle w:val="TabellRader"/>
            </w:pPr>
            <w:r w:rsidRPr="00B1431D">
              <w:t>0,8</w:t>
            </w:r>
          </w:p>
        </w:tc>
        <w:tc>
          <w:tcPr>
            <w:tcW w:w="488" w:type="dxa"/>
            <w:tcBorders>
              <w:top w:val="nil"/>
              <w:left w:val="single" w:sz="4" w:space="0" w:color="auto"/>
              <w:bottom w:val="nil"/>
              <w:right w:val="nil"/>
            </w:tcBorders>
            <w:vAlign w:val="bottom"/>
          </w:tcPr>
          <w:p w14:paraId="04B596C5" w14:textId="07EFA232" w:rsidR="00F7009D" w:rsidRPr="00B1431D" w:rsidRDefault="009D6872" w:rsidP="00F7009D">
            <w:pPr>
              <w:pStyle w:val="TabellRader"/>
            </w:pPr>
            <w:r w:rsidRPr="00B1431D">
              <w:t>0,8</w:t>
            </w:r>
          </w:p>
        </w:tc>
        <w:tc>
          <w:tcPr>
            <w:tcW w:w="488" w:type="dxa"/>
            <w:vAlign w:val="bottom"/>
          </w:tcPr>
          <w:p w14:paraId="4565B0C0" w14:textId="75C355C3" w:rsidR="00F7009D" w:rsidRPr="00B1431D" w:rsidRDefault="009D6872" w:rsidP="00F7009D">
            <w:pPr>
              <w:pStyle w:val="TabellRader"/>
            </w:pPr>
            <w:r w:rsidRPr="00B1431D">
              <w:t>0,8</w:t>
            </w:r>
          </w:p>
        </w:tc>
        <w:tc>
          <w:tcPr>
            <w:tcW w:w="488" w:type="dxa"/>
            <w:vAlign w:val="bottom"/>
          </w:tcPr>
          <w:p w14:paraId="693A7D87" w14:textId="54BAAC96" w:rsidR="00F7009D" w:rsidRPr="00B1431D" w:rsidRDefault="009D6872" w:rsidP="00F7009D">
            <w:pPr>
              <w:pStyle w:val="TabellRader"/>
            </w:pPr>
            <w:r w:rsidRPr="00B1431D">
              <w:t>0,8</w:t>
            </w:r>
          </w:p>
        </w:tc>
        <w:tc>
          <w:tcPr>
            <w:tcW w:w="488" w:type="dxa"/>
            <w:vAlign w:val="bottom"/>
          </w:tcPr>
          <w:p w14:paraId="03EEA4B3" w14:textId="6404DB3E" w:rsidR="00F7009D" w:rsidRPr="00B1431D" w:rsidRDefault="009D6872" w:rsidP="00F7009D">
            <w:pPr>
              <w:pStyle w:val="TabellRader"/>
            </w:pPr>
            <w:r w:rsidRPr="00B1431D">
              <w:t>0,8</w:t>
            </w:r>
          </w:p>
        </w:tc>
        <w:tc>
          <w:tcPr>
            <w:tcW w:w="489" w:type="dxa"/>
            <w:vAlign w:val="bottom"/>
          </w:tcPr>
          <w:p w14:paraId="753115C8" w14:textId="41CB3C9E" w:rsidR="00F7009D" w:rsidRPr="00B1431D" w:rsidRDefault="009D6872" w:rsidP="00F7009D">
            <w:pPr>
              <w:pStyle w:val="TabellRader"/>
            </w:pPr>
            <w:r w:rsidRPr="00B1431D">
              <w:t>0,7</w:t>
            </w:r>
          </w:p>
        </w:tc>
      </w:tr>
      <w:tr w:rsidR="00F7009D" w14:paraId="3F2CF8CB" w14:textId="77777777" w:rsidTr="00F7009D">
        <w:tc>
          <w:tcPr>
            <w:tcW w:w="1454" w:type="dxa"/>
            <w:tcBorders>
              <w:top w:val="nil"/>
              <w:left w:val="nil"/>
              <w:bottom w:val="single" w:sz="4" w:space="0" w:color="auto"/>
              <w:right w:val="nil"/>
            </w:tcBorders>
            <w:vAlign w:val="bottom"/>
          </w:tcPr>
          <w:p w14:paraId="41DE8A1F" w14:textId="77777777" w:rsidR="00F7009D" w:rsidRDefault="009D6872" w:rsidP="00F7009D">
            <w:pPr>
              <w:pStyle w:val="TabellRader"/>
              <w:spacing w:before="20" w:line="170" w:lineRule="exact"/>
              <w:jc w:val="left"/>
            </w:pPr>
            <w:r>
              <w:t>Övriga indirekta skatter</w:t>
            </w:r>
          </w:p>
        </w:tc>
        <w:tc>
          <w:tcPr>
            <w:tcW w:w="488" w:type="dxa"/>
            <w:tcBorders>
              <w:top w:val="nil"/>
              <w:left w:val="nil"/>
              <w:bottom w:val="single" w:sz="4" w:space="0" w:color="auto"/>
              <w:right w:val="single" w:sz="4" w:space="0" w:color="auto"/>
            </w:tcBorders>
            <w:vAlign w:val="bottom"/>
          </w:tcPr>
          <w:p w14:paraId="1165AB4B" w14:textId="58CD9927" w:rsidR="00F7009D" w:rsidRPr="00B1431D" w:rsidRDefault="009D6872" w:rsidP="00F7009D">
            <w:pPr>
              <w:pStyle w:val="TabellRader"/>
            </w:pPr>
            <w:r w:rsidRPr="00B1431D">
              <w:t>3,6</w:t>
            </w:r>
          </w:p>
        </w:tc>
        <w:tc>
          <w:tcPr>
            <w:tcW w:w="488" w:type="dxa"/>
            <w:tcBorders>
              <w:top w:val="nil"/>
              <w:left w:val="single" w:sz="4" w:space="0" w:color="auto"/>
              <w:bottom w:val="single" w:sz="4" w:space="0" w:color="auto"/>
              <w:right w:val="nil"/>
            </w:tcBorders>
            <w:vAlign w:val="bottom"/>
          </w:tcPr>
          <w:p w14:paraId="04692288" w14:textId="6499E762" w:rsidR="00F7009D" w:rsidRPr="00B1431D" w:rsidRDefault="009D6872" w:rsidP="00F7009D">
            <w:pPr>
              <w:pStyle w:val="TabellRader"/>
            </w:pPr>
            <w:r w:rsidRPr="00B1431D">
              <w:t>3,</w:t>
            </w:r>
            <w:r w:rsidRPr="009750CC">
              <w:t>5</w:t>
            </w:r>
          </w:p>
        </w:tc>
        <w:tc>
          <w:tcPr>
            <w:tcW w:w="488" w:type="dxa"/>
            <w:tcBorders>
              <w:top w:val="nil"/>
              <w:left w:val="nil"/>
              <w:bottom w:val="single" w:sz="4" w:space="0" w:color="auto"/>
              <w:right w:val="nil"/>
            </w:tcBorders>
            <w:vAlign w:val="bottom"/>
          </w:tcPr>
          <w:p w14:paraId="505E7D6B" w14:textId="041193F9" w:rsidR="00F7009D" w:rsidRPr="00B1431D" w:rsidRDefault="009D6872" w:rsidP="00F7009D">
            <w:pPr>
              <w:pStyle w:val="TabellRader"/>
            </w:pPr>
            <w:r w:rsidRPr="00B1431D">
              <w:t>3,</w:t>
            </w:r>
            <w:r w:rsidRPr="009750CC">
              <w:t>4</w:t>
            </w:r>
          </w:p>
        </w:tc>
        <w:tc>
          <w:tcPr>
            <w:tcW w:w="488" w:type="dxa"/>
            <w:tcBorders>
              <w:top w:val="nil"/>
              <w:left w:val="nil"/>
              <w:bottom w:val="single" w:sz="4" w:space="0" w:color="auto"/>
              <w:right w:val="nil"/>
            </w:tcBorders>
            <w:vAlign w:val="bottom"/>
          </w:tcPr>
          <w:p w14:paraId="53FE4CAF" w14:textId="3E35C61F" w:rsidR="00F7009D" w:rsidRPr="00B1431D" w:rsidRDefault="009D6872" w:rsidP="00F7009D">
            <w:pPr>
              <w:pStyle w:val="TabellRader"/>
            </w:pPr>
            <w:r w:rsidRPr="00B1431D">
              <w:t>3,</w:t>
            </w:r>
            <w:r w:rsidRPr="009750CC">
              <w:t>3</w:t>
            </w:r>
          </w:p>
        </w:tc>
        <w:tc>
          <w:tcPr>
            <w:tcW w:w="488" w:type="dxa"/>
            <w:tcBorders>
              <w:top w:val="nil"/>
              <w:left w:val="nil"/>
              <w:bottom w:val="single" w:sz="4" w:space="0" w:color="auto"/>
              <w:right w:val="nil"/>
            </w:tcBorders>
            <w:vAlign w:val="bottom"/>
          </w:tcPr>
          <w:p w14:paraId="5DD0B51B" w14:textId="4E33958C" w:rsidR="00F7009D" w:rsidRPr="00B1431D" w:rsidRDefault="009D6872" w:rsidP="00F7009D">
            <w:pPr>
              <w:pStyle w:val="TabellRader"/>
            </w:pPr>
            <w:r w:rsidRPr="00B1431D">
              <w:t>3,</w:t>
            </w:r>
            <w:r w:rsidRPr="009750CC">
              <w:t>2</w:t>
            </w:r>
          </w:p>
        </w:tc>
        <w:tc>
          <w:tcPr>
            <w:tcW w:w="489" w:type="dxa"/>
            <w:tcBorders>
              <w:top w:val="nil"/>
              <w:left w:val="nil"/>
              <w:bottom w:val="single" w:sz="4" w:space="0" w:color="auto"/>
              <w:right w:val="nil"/>
            </w:tcBorders>
            <w:vAlign w:val="bottom"/>
          </w:tcPr>
          <w:p w14:paraId="2AC0BD5A" w14:textId="254A8498" w:rsidR="00F7009D" w:rsidRPr="00B1431D" w:rsidRDefault="009D6872" w:rsidP="00F7009D">
            <w:pPr>
              <w:pStyle w:val="TabellRader"/>
            </w:pPr>
            <w:r w:rsidRPr="00B1431D">
              <w:t>3,</w:t>
            </w:r>
            <w:r w:rsidRPr="009750CC">
              <w:t>1</w:t>
            </w:r>
          </w:p>
        </w:tc>
      </w:tr>
      <w:tr w:rsidR="00F7009D" w14:paraId="7DEB47C7" w14:textId="77777777" w:rsidTr="00F7009D">
        <w:tc>
          <w:tcPr>
            <w:tcW w:w="1454" w:type="dxa"/>
            <w:tcBorders>
              <w:top w:val="single" w:sz="4" w:space="0" w:color="auto"/>
              <w:left w:val="nil"/>
              <w:bottom w:val="nil"/>
              <w:right w:val="nil"/>
            </w:tcBorders>
            <w:vAlign w:val="bottom"/>
          </w:tcPr>
          <w:p w14:paraId="3B514815" w14:textId="77777777" w:rsidR="00F7009D" w:rsidRPr="003C3E8B" w:rsidRDefault="009D6872" w:rsidP="00F7009D">
            <w:pPr>
              <w:pStyle w:val="TabellRader"/>
              <w:spacing w:before="20" w:line="170" w:lineRule="exact"/>
              <w:jc w:val="left"/>
              <w:rPr>
                <w:b/>
              </w:rPr>
            </w:pPr>
            <w:r w:rsidRPr="003C3E8B">
              <w:rPr>
                <w:b/>
              </w:rPr>
              <w:t>Summa</w:t>
            </w:r>
          </w:p>
        </w:tc>
        <w:tc>
          <w:tcPr>
            <w:tcW w:w="488" w:type="dxa"/>
            <w:tcBorders>
              <w:top w:val="single" w:sz="4" w:space="0" w:color="auto"/>
              <w:left w:val="nil"/>
              <w:bottom w:val="nil"/>
              <w:right w:val="single" w:sz="4" w:space="0" w:color="auto"/>
            </w:tcBorders>
            <w:vAlign w:val="bottom"/>
          </w:tcPr>
          <w:p w14:paraId="38471A48" w14:textId="04EB1402" w:rsidR="00F7009D" w:rsidRPr="003C3E8B" w:rsidRDefault="009D6872" w:rsidP="00F7009D">
            <w:pPr>
              <w:pStyle w:val="TabellRader"/>
              <w:rPr>
                <w:b/>
              </w:rPr>
            </w:pPr>
            <w:r w:rsidRPr="003C3E8B">
              <w:rPr>
                <w:b/>
              </w:rPr>
              <w:t>44,</w:t>
            </w:r>
            <w:r w:rsidRPr="008134C8">
              <w:rPr>
                <w:b/>
              </w:rPr>
              <w:t>4</w:t>
            </w:r>
          </w:p>
        </w:tc>
        <w:tc>
          <w:tcPr>
            <w:tcW w:w="488" w:type="dxa"/>
            <w:tcBorders>
              <w:top w:val="single" w:sz="4" w:space="0" w:color="auto"/>
              <w:left w:val="single" w:sz="4" w:space="0" w:color="auto"/>
              <w:bottom w:val="nil"/>
              <w:right w:val="nil"/>
            </w:tcBorders>
            <w:vAlign w:val="bottom"/>
          </w:tcPr>
          <w:p w14:paraId="1AC80F08" w14:textId="33E7C7C5" w:rsidR="00F7009D" w:rsidRPr="003C3E8B" w:rsidRDefault="009D6872" w:rsidP="00F7009D">
            <w:pPr>
              <w:pStyle w:val="TabellRader"/>
              <w:rPr>
                <w:b/>
              </w:rPr>
            </w:pPr>
            <w:r w:rsidRPr="003C3E8B">
              <w:rPr>
                <w:b/>
              </w:rPr>
              <w:t>44,</w:t>
            </w:r>
            <w:r w:rsidRPr="008134C8">
              <w:rPr>
                <w:b/>
              </w:rPr>
              <w:t>0</w:t>
            </w:r>
          </w:p>
        </w:tc>
        <w:tc>
          <w:tcPr>
            <w:tcW w:w="488" w:type="dxa"/>
            <w:tcBorders>
              <w:top w:val="single" w:sz="4" w:space="0" w:color="auto"/>
              <w:left w:val="nil"/>
              <w:bottom w:val="nil"/>
              <w:right w:val="nil"/>
            </w:tcBorders>
            <w:vAlign w:val="bottom"/>
          </w:tcPr>
          <w:p w14:paraId="07F55557" w14:textId="19AF7E68" w:rsidR="00F7009D" w:rsidRPr="003C3E8B" w:rsidRDefault="009D6872" w:rsidP="00F7009D">
            <w:pPr>
              <w:pStyle w:val="TabellRader"/>
              <w:rPr>
                <w:b/>
              </w:rPr>
            </w:pPr>
            <w:r w:rsidRPr="008134C8">
              <w:rPr>
                <w:b/>
              </w:rPr>
              <w:t>43,9</w:t>
            </w:r>
          </w:p>
        </w:tc>
        <w:tc>
          <w:tcPr>
            <w:tcW w:w="488" w:type="dxa"/>
            <w:tcBorders>
              <w:top w:val="single" w:sz="4" w:space="0" w:color="auto"/>
              <w:left w:val="nil"/>
              <w:bottom w:val="nil"/>
              <w:right w:val="nil"/>
            </w:tcBorders>
            <w:vAlign w:val="bottom"/>
          </w:tcPr>
          <w:p w14:paraId="69D79D41" w14:textId="66420EC8" w:rsidR="00F7009D" w:rsidRPr="003C3E8B" w:rsidRDefault="009D6872" w:rsidP="00F7009D">
            <w:pPr>
              <w:pStyle w:val="TabellRader"/>
              <w:rPr>
                <w:b/>
              </w:rPr>
            </w:pPr>
            <w:r w:rsidRPr="008134C8">
              <w:rPr>
                <w:b/>
              </w:rPr>
              <w:t>43,9</w:t>
            </w:r>
          </w:p>
        </w:tc>
        <w:tc>
          <w:tcPr>
            <w:tcW w:w="488" w:type="dxa"/>
            <w:tcBorders>
              <w:top w:val="single" w:sz="4" w:space="0" w:color="auto"/>
              <w:left w:val="nil"/>
              <w:bottom w:val="nil"/>
              <w:right w:val="nil"/>
            </w:tcBorders>
            <w:vAlign w:val="bottom"/>
          </w:tcPr>
          <w:p w14:paraId="0FB8BEBA" w14:textId="57F2C071" w:rsidR="00F7009D" w:rsidRPr="003C3E8B" w:rsidRDefault="009D6872" w:rsidP="00F7009D">
            <w:pPr>
              <w:pStyle w:val="TabellRader"/>
              <w:rPr>
                <w:b/>
              </w:rPr>
            </w:pPr>
            <w:r w:rsidRPr="003C3E8B">
              <w:rPr>
                <w:b/>
              </w:rPr>
              <w:t>44,1</w:t>
            </w:r>
          </w:p>
        </w:tc>
        <w:tc>
          <w:tcPr>
            <w:tcW w:w="489" w:type="dxa"/>
            <w:tcBorders>
              <w:top w:val="single" w:sz="4" w:space="0" w:color="auto"/>
              <w:left w:val="nil"/>
              <w:bottom w:val="nil"/>
              <w:right w:val="nil"/>
            </w:tcBorders>
            <w:vAlign w:val="bottom"/>
          </w:tcPr>
          <w:p w14:paraId="3D799F91" w14:textId="679BD264" w:rsidR="00F7009D" w:rsidRPr="003C3E8B" w:rsidRDefault="009D6872" w:rsidP="00F7009D">
            <w:pPr>
              <w:pStyle w:val="TabellRader"/>
              <w:rPr>
                <w:b/>
              </w:rPr>
            </w:pPr>
            <w:r w:rsidRPr="003C3E8B">
              <w:rPr>
                <w:b/>
              </w:rPr>
              <w:t>44,</w:t>
            </w:r>
            <w:r w:rsidRPr="008134C8">
              <w:rPr>
                <w:b/>
              </w:rPr>
              <w:t>1</w:t>
            </w:r>
          </w:p>
        </w:tc>
      </w:tr>
      <w:tr w:rsidR="00F7009D" w14:paraId="1D93ACE6" w14:textId="77777777" w:rsidTr="00F7009D">
        <w:tc>
          <w:tcPr>
            <w:tcW w:w="1454" w:type="dxa"/>
            <w:vAlign w:val="bottom"/>
          </w:tcPr>
          <w:p w14:paraId="462D8FC9" w14:textId="77777777" w:rsidR="00F7009D" w:rsidRDefault="009D6872" w:rsidP="00F7009D">
            <w:pPr>
              <w:pStyle w:val="TabellRader"/>
              <w:spacing w:before="20" w:line="170" w:lineRule="exact"/>
              <w:jc w:val="left"/>
            </w:pPr>
            <w:r>
              <w:t xml:space="preserve">  Till offentlig sektor</w:t>
            </w:r>
          </w:p>
        </w:tc>
        <w:tc>
          <w:tcPr>
            <w:tcW w:w="488" w:type="dxa"/>
            <w:tcBorders>
              <w:top w:val="nil"/>
              <w:left w:val="nil"/>
              <w:bottom w:val="nil"/>
              <w:right w:val="single" w:sz="4" w:space="0" w:color="auto"/>
            </w:tcBorders>
            <w:vAlign w:val="bottom"/>
          </w:tcPr>
          <w:p w14:paraId="5CF1DA79" w14:textId="2CCAE471" w:rsidR="00F7009D" w:rsidRPr="00B1431D" w:rsidRDefault="009D6872" w:rsidP="00F7009D">
            <w:pPr>
              <w:pStyle w:val="TabellRader"/>
            </w:pPr>
            <w:r w:rsidRPr="00B1431D">
              <w:t>44,</w:t>
            </w:r>
            <w:r w:rsidRPr="009750CC">
              <w:t>2</w:t>
            </w:r>
          </w:p>
        </w:tc>
        <w:tc>
          <w:tcPr>
            <w:tcW w:w="488" w:type="dxa"/>
            <w:tcBorders>
              <w:top w:val="nil"/>
              <w:left w:val="single" w:sz="4" w:space="0" w:color="auto"/>
              <w:bottom w:val="nil"/>
              <w:right w:val="nil"/>
            </w:tcBorders>
            <w:vAlign w:val="bottom"/>
          </w:tcPr>
          <w:p w14:paraId="45574699" w14:textId="710FB6FB" w:rsidR="00F7009D" w:rsidRPr="00B1431D" w:rsidRDefault="009D6872" w:rsidP="00F7009D">
            <w:pPr>
              <w:pStyle w:val="TabellRader"/>
            </w:pPr>
            <w:r w:rsidRPr="009750CC">
              <w:t>43,8</w:t>
            </w:r>
          </w:p>
        </w:tc>
        <w:tc>
          <w:tcPr>
            <w:tcW w:w="488" w:type="dxa"/>
            <w:vAlign w:val="bottom"/>
          </w:tcPr>
          <w:p w14:paraId="403C31FA" w14:textId="289D556C" w:rsidR="00F7009D" w:rsidRPr="00B1431D" w:rsidRDefault="009D6872" w:rsidP="00F7009D">
            <w:pPr>
              <w:pStyle w:val="TabellRader"/>
            </w:pPr>
            <w:r w:rsidRPr="009750CC">
              <w:t>43,7</w:t>
            </w:r>
          </w:p>
        </w:tc>
        <w:tc>
          <w:tcPr>
            <w:tcW w:w="488" w:type="dxa"/>
            <w:vAlign w:val="bottom"/>
          </w:tcPr>
          <w:p w14:paraId="605607DB" w14:textId="3507DF75" w:rsidR="00F7009D" w:rsidRPr="00B1431D" w:rsidRDefault="009D6872" w:rsidP="00F7009D">
            <w:pPr>
              <w:pStyle w:val="TabellRader"/>
            </w:pPr>
            <w:r w:rsidRPr="009750CC">
              <w:t>43,7</w:t>
            </w:r>
          </w:p>
        </w:tc>
        <w:tc>
          <w:tcPr>
            <w:tcW w:w="488" w:type="dxa"/>
            <w:vAlign w:val="bottom"/>
          </w:tcPr>
          <w:p w14:paraId="5F7833B3" w14:textId="488F9486" w:rsidR="00F7009D" w:rsidRPr="00B1431D" w:rsidRDefault="009D6872" w:rsidP="00F7009D">
            <w:pPr>
              <w:pStyle w:val="TabellRader"/>
            </w:pPr>
            <w:r w:rsidRPr="00B1431D">
              <w:t>43,</w:t>
            </w:r>
            <w:r w:rsidRPr="009750CC">
              <w:t>8</w:t>
            </w:r>
          </w:p>
        </w:tc>
        <w:tc>
          <w:tcPr>
            <w:tcW w:w="489" w:type="dxa"/>
            <w:vAlign w:val="bottom"/>
          </w:tcPr>
          <w:p w14:paraId="21643D62" w14:textId="3F2DE132" w:rsidR="00F7009D" w:rsidRPr="00B1431D" w:rsidRDefault="009D6872" w:rsidP="00F7009D">
            <w:pPr>
              <w:pStyle w:val="TabellRader"/>
            </w:pPr>
            <w:r w:rsidRPr="009750CC">
              <w:t>43,9</w:t>
            </w:r>
          </w:p>
        </w:tc>
      </w:tr>
      <w:tr w:rsidR="00F7009D" w14:paraId="53EBE873" w14:textId="77777777" w:rsidTr="00F7009D">
        <w:tc>
          <w:tcPr>
            <w:tcW w:w="1454" w:type="dxa"/>
            <w:tcBorders>
              <w:top w:val="nil"/>
              <w:left w:val="nil"/>
              <w:bottom w:val="single" w:sz="18" w:space="0" w:color="auto"/>
              <w:right w:val="nil"/>
            </w:tcBorders>
            <w:vAlign w:val="bottom"/>
          </w:tcPr>
          <w:p w14:paraId="455CB44B" w14:textId="77777777" w:rsidR="00F7009D" w:rsidRDefault="009D6872" w:rsidP="00F7009D">
            <w:pPr>
              <w:pStyle w:val="TabellRader"/>
              <w:spacing w:before="20" w:line="170" w:lineRule="exact"/>
              <w:jc w:val="left"/>
            </w:pPr>
            <w:r>
              <w:t xml:space="preserve">  Till EU</w:t>
            </w:r>
          </w:p>
        </w:tc>
        <w:tc>
          <w:tcPr>
            <w:tcW w:w="488" w:type="dxa"/>
            <w:tcBorders>
              <w:top w:val="nil"/>
              <w:left w:val="nil"/>
              <w:bottom w:val="single" w:sz="18" w:space="0" w:color="auto"/>
              <w:right w:val="single" w:sz="4" w:space="0" w:color="auto"/>
            </w:tcBorders>
            <w:vAlign w:val="bottom"/>
          </w:tcPr>
          <w:p w14:paraId="107D78B1" w14:textId="4DD1EDFC" w:rsidR="00F7009D" w:rsidRPr="00B1431D" w:rsidRDefault="009D6872" w:rsidP="00F7009D">
            <w:pPr>
              <w:pStyle w:val="TabellRader"/>
            </w:pPr>
            <w:r w:rsidRPr="00B1431D">
              <w:t>0,2</w:t>
            </w:r>
          </w:p>
        </w:tc>
        <w:tc>
          <w:tcPr>
            <w:tcW w:w="488" w:type="dxa"/>
            <w:tcBorders>
              <w:top w:val="nil"/>
              <w:left w:val="single" w:sz="4" w:space="0" w:color="auto"/>
              <w:bottom w:val="single" w:sz="18" w:space="0" w:color="auto"/>
              <w:right w:val="nil"/>
            </w:tcBorders>
            <w:vAlign w:val="bottom"/>
          </w:tcPr>
          <w:p w14:paraId="388BD0CE" w14:textId="6AD7ABC5" w:rsidR="00F7009D" w:rsidRPr="00B1431D" w:rsidRDefault="009D6872" w:rsidP="00F7009D">
            <w:pPr>
              <w:pStyle w:val="TabellRader"/>
            </w:pPr>
            <w:r w:rsidRPr="00B1431D">
              <w:t>0,2</w:t>
            </w:r>
          </w:p>
        </w:tc>
        <w:tc>
          <w:tcPr>
            <w:tcW w:w="488" w:type="dxa"/>
            <w:tcBorders>
              <w:top w:val="nil"/>
              <w:left w:val="nil"/>
              <w:bottom w:val="single" w:sz="18" w:space="0" w:color="auto"/>
              <w:right w:val="nil"/>
            </w:tcBorders>
            <w:vAlign w:val="bottom"/>
          </w:tcPr>
          <w:p w14:paraId="66D632A5" w14:textId="7814CC29" w:rsidR="00F7009D" w:rsidRPr="00B1431D" w:rsidRDefault="009D6872" w:rsidP="00F7009D">
            <w:pPr>
              <w:pStyle w:val="TabellRader"/>
            </w:pPr>
            <w:r w:rsidRPr="00B1431D">
              <w:t>0,2</w:t>
            </w:r>
          </w:p>
        </w:tc>
        <w:tc>
          <w:tcPr>
            <w:tcW w:w="488" w:type="dxa"/>
            <w:tcBorders>
              <w:top w:val="nil"/>
              <w:left w:val="nil"/>
              <w:bottom w:val="single" w:sz="18" w:space="0" w:color="auto"/>
              <w:right w:val="nil"/>
            </w:tcBorders>
            <w:vAlign w:val="bottom"/>
          </w:tcPr>
          <w:p w14:paraId="4261CC8B" w14:textId="1C5411C9" w:rsidR="00F7009D" w:rsidRPr="00B1431D" w:rsidRDefault="009D6872" w:rsidP="00F7009D">
            <w:pPr>
              <w:pStyle w:val="TabellRader"/>
            </w:pPr>
            <w:r w:rsidRPr="00B1431D">
              <w:t>0,2</w:t>
            </w:r>
          </w:p>
        </w:tc>
        <w:tc>
          <w:tcPr>
            <w:tcW w:w="488" w:type="dxa"/>
            <w:tcBorders>
              <w:top w:val="nil"/>
              <w:left w:val="nil"/>
              <w:bottom w:val="single" w:sz="18" w:space="0" w:color="auto"/>
              <w:right w:val="nil"/>
            </w:tcBorders>
            <w:vAlign w:val="bottom"/>
          </w:tcPr>
          <w:p w14:paraId="3CF0B9DA" w14:textId="52995A9C" w:rsidR="00F7009D" w:rsidRPr="00B1431D" w:rsidRDefault="009D6872" w:rsidP="00F7009D">
            <w:pPr>
              <w:pStyle w:val="TabellRader"/>
            </w:pPr>
            <w:r w:rsidRPr="00B1431D">
              <w:t>0,2</w:t>
            </w:r>
          </w:p>
        </w:tc>
        <w:tc>
          <w:tcPr>
            <w:tcW w:w="489" w:type="dxa"/>
            <w:tcBorders>
              <w:top w:val="nil"/>
              <w:left w:val="nil"/>
              <w:bottom w:val="single" w:sz="18" w:space="0" w:color="auto"/>
              <w:right w:val="nil"/>
            </w:tcBorders>
            <w:vAlign w:val="bottom"/>
          </w:tcPr>
          <w:p w14:paraId="7A16B35D" w14:textId="10ADC488" w:rsidR="00F7009D" w:rsidRDefault="009D6872" w:rsidP="00F7009D">
            <w:pPr>
              <w:pStyle w:val="TabellRader"/>
            </w:pPr>
            <w:r w:rsidRPr="00B1431D">
              <w:t>0,2</w:t>
            </w:r>
          </w:p>
        </w:tc>
      </w:tr>
    </w:tbl>
    <w:p w14:paraId="1C4172C0" w14:textId="77777777" w:rsidR="00F7009D" w:rsidRDefault="009D6872" w:rsidP="00F7009D">
      <w:pPr>
        <w:pStyle w:val="TabellFotnot"/>
        <w:spacing w:before="20"/>
      </w:pPr>
      <w:r>
        <w:t>Källor: Statistiska centralbyrån och egna beräkningar.</w:t>
      </w:r>
    </w:p>
    <w:p w14:paraId="64BC9E16" w14:textId="276CE43D" w:rsidR="00F7009D" w:rsidRDefault="009D6872" w:rsidP="00F7009D">
      <w:pPr>
        <w:pStyle w:val="Rubrik4utannumrering"/>
      </w:pPr>
      <w:r w:rsidRPr="008E4134">
        <w:t>Utgifterna som andel av BNP ökar i början av prognosperioden</w:t>
      </w:r>
    </w:p>
    <w:p w14:paraId="46B84CF3" w14:textId="0BC73333" w:rsidR="00F7009D" w:rsidRDefault="009D6872" w:rsidP="00F7009D">
      <w:pPr>
        <w:pStyle w:val="Brdtext"/>
      </w:pPr>
      <w:r w:rsidRPr="008E4134">
        <w:t xml:space="preserve">Utgiftskvoten, </w:t>
      </w:r>
      <w:r>
        <w:t xml:space="preserve">dvs. </w:t>
      </w:r>
      <w:r w:rsidRPr="008E4134">
        <w:t>utgifterna i förhållande till BNP, uppgick 201</w:t>
      </w:r>
      <w:r>
        <w:t>3</w:t>
      </w:r>
      <w:r w:rsidRPr="008E4134">
        <w:t xml:space="preserve"> till 5</w:t>
      </w:r>
      <w:r>
        <w:t>1</w:t>
      </w:r>
      <w:r w:rsidRPr="008E4134">
        <w:t>,</w:t>
      </w:r>
      <w:r>
        <w:t>2</w:t>
      </w:r>
      <w:r w:rsidRPr="008E4134">
        <w:t xml:space="preserve"> procent. Den fortsatt svaga konjunk</w:t>
      </w:r>
      <w:r>
        <w:softHyphen/>
        <w:t>turen, de reformer som beslutats</w:t>
      </w:r>
      <w:r w:rsidRPr="008E4134">
        <w:t xml:space="preserve"> för 2013 </w:t>
      </w:r>
      <w:r>
        <w:t xml:space="preserve">samt högre utgifter för bl.a. pensioner, asylsökande och sjukpenning </w:t>
      </w:r>
      <w:r w:rsidRPr="008E4134">
        <w:t xml:space="preserve">medför att utgiftskvoten </w:t>
      </w:r>
      <w:r>
        <w:t xml:space="preserve">ökade </w:t>
      </w:r>
      <w:r w:rsidRPr="008E4134">
        <w:t>med närmare 1 procent</w:t>
      </w:r>
      <w:r>
        <w:softHyphen/>
      </w:r>
      <w:r w:rsidRPr="008E4134">
        <w:t>enhet</w:t>
      </w:r>
      <w:r w:rsidRPr="00466AB8">
        <w:t xml:space="preserve"> </w:t>
      </w:r>
      <w:r>
        <w:t>j</w:t>
      </w:r>
      <w:r w:rsidRPr="008E4134">
        <w:t>ämfört med 201</w:t>
      </w:r>
      <w:r>
        <w:t>2</w:t>
      </w:r>
      <w:r w:rsidRPr="008E4134">
        <w:t>.</w:t>
      </w:r>
    </w:p>
    <w:p w14:paraId="5B3B5011" w14:textId="77777777" w:rsidR="00F7009D" w:rsidRPr="00723EC5" w:rsidRDefault="00F7009D" w:rsidP="00F7009D">
      <w:pPr>
        <w:pStyle w:val="Brdtextmedindrag"/>
      </w:pPr>
    </w:p>
    <w:p w14:paraId="521268B1" w14:textId="333D8D89" w:rsidR="00F7009D" w:rsidRDefault="009D6872" w:rsidP="00F7009D">
      <w:pPr>
        <w:pStyle w:val="DiagramRubrik"/>
      </w:pPr>
      <w:bookmarkStart w:id="401" w:name="_Ref383458143"/>
      <w:bookmarkStart w:id="402" w:name="_Toc384401789"/>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rPr>
          <w:noProof/>
        </w:rPr>
        <w:t>.</w:t>
      </w:r>
      <w:fldSimple w:instr=" SEQ Diagram \* ARABIC \s 1 ">
        <w:r w:rsidR="004642B5">
          <w:rPr>
            <w:noProof/>
          </w:rPr>
          <w:t>2</w:t>
        </w:r>
      </w:fldSimple>
      <w:bookmarkEnd w:id="401"/>
      <w:r>
        <w:t xml:space="preserve"> Inkomster och utgifter 2000–2018</w:t>
      </w:r>
      <w:bookmarkEnd w:id="402"/>
    </w:p>
    <w:p w14:paraId="6CE36CC0" w14:textId="0CE4B2D6" w:rsidR="00F7009D" w:rsidRDefault="009D6872" w:rsidP="00F7009D">
      <w:pPr>
        <w:pStyle w:val="DiagramUnderrubrik"/>
      </w:pPr>
      <w:r w:rsidRPr="00345468">
        <w:t>Procent av BNP. Utfall för 2000–201</w:t>
      </w:r>
      <w:r>
        <w:t>3</w:t>
      </w:r>
      <w:r w:rsidRPr="00345468">
        <w:t>, prognos för 201</w:t>
      </w:r>
      <w:r>
        <w:t>4</w:t>
      </w:r>
      <w:r w:rsidRPr="00345468">
        <w:t>–201</w:t>
      </w:r>
      <w:r>
        <w:t>8</w:t>
      </w:r>
      <w:r w:rsidRPr="00345468">
        <w:t>.</w:t>
      </w:r>
    </w:p>
    <w:p w14:paraId="1D6BE787" w14:textId="1E70CBCC" w:rsidR="00F7009D" w:rsidRDefault="009D6872" w:rsidP="00F7009D">
      <w:pPr>
        <w:pStyle w:val="Brdtext"/>
        <w:spacing w:line="260" w:lineRule="atLeast"/>
      </w:pPr>
      <w:r>
        <w:rPr>
          <w:noProof/>
          <w:lang w:eastAsia="sv-SE"/>
        </w:rPr>
        <w:drawing>
          <wp:inline distT="0" distB="0" distL="0" distR="0" wp14:anchorId="04F18666" wp14:editId="0A47810A">
            <wp:extent cx="2753995" cy="2044037"/>
            <wp:effectExtent l="0" t="0" r="8255" b="0"/>
            <wp:docPr id="380" name="Diagram 6"/>
            <wp:cNvGraphicFramePr/>
            <a:graphic xmlns:a="http://schemas.openxmlformats.org/drawingml/2006/main">
              <a:graphicData uri="http://schemas.openxmlformats.org/drawingml/2006/chart">
                <c:chart xmlns:c="http://schemas.openxmlformats.org/drawingml/2006/chart" xmlns:r="http://schemas.openxmlformats.org/officeDocument/2006/relationships" r:id="rId347"/>
              </a:graphicData>
            </a:graphic>
          </wp:inline>
        </w:drawing>
      </w:r>
    </w:p>
    <w:p w14:paraId="24D3676D" w14:textId="5BCCA293" w:rsidR="00F7009D" w:rsidRDefault="009D6872" w:rsidP="00F7009D">
      <w:pPr>
        <w:pStyle w:val="DiagramFotnot"/>
      </w:pPr>
      <w:r w:rsidRPr="00D22FFC">
        <w:t>Källor: Statistiska centralbyrån och egna beräkningar.</w:t>
      </w:r>
    </w:p>
    <w:p w14:paraId="4625BDB0" w14:textId="77777777" w:rsidR="00F7009D" w:rsidRDefault="00F7009D" w:rsidP="00F7009D">
      <w:pPr>
        <w:pStyle w:val="Brdtextmedindrag"/>
      </w:pPr>
    </w:p>
    <w:p w14:paraId="7FF1770E" w14:textId="734094CA" w:rsidR="00F7009D" w:rsidRDefault="009D6872" w:rsidP="00F7009D">
      <w:pPr>
        <w:pStyle w:val="Brdtext"/>
      </w:pPr>
      <w:r>
        <w:t xml:space="preserve">Den starkare tillväxten 2014–2018 medför i kombination med att arbetslösheten minskar från </w:t>
      </w:r>
      <w:r w:rsidRPr="00224723">
        <w:t>2014</w:t>
      </w:r>
      <w:r>
        <w:t xml:space="preserve"> att utgifterna i relation till BNP minskar relativt kraftigt (se </w:t>
      </w:r>
      <w:r>
        <w:fldChar w:fldCharType="begin"/>
      </w:r>
      <w:r>
        <w:instrText xml:space="preserve"> REF  _Ref383458143 \* Lower \h </w:instrText>
      </w:r>
      <w:r>
        <w:fldChar w:fldCharType="separate"/>
      </w:r>
      <w:r w:rsidR="004642B5">
        <w:t xml:space="preserve">diagram </w:t>
      </w:r>
      <w:r w:rsidR="004642B5" w:rsidRPr="004642B5">
        <w:rPr>
          <w:bCs/>
          <w:noProof/>
        </w:rPr>
        <w:t>7</w:t>
      </w:r>
      <w:r w:rsidR="004642B5">
        <w:rPr>
          <w:noProof/>
        </w:rPr>
        <w:t>.2</w:t>
      </w:r>
      <w:r>
        <w:fldChar w:fldCharType="end"/>
      </w:r>
      <w:r>
        <w:t>). Utgiftskvoten minskar med i genomsnitt 0,7 procent</w:t>
      </w:r>
      <w:r>
        <w:softHyphen/>
        <w:t>enheter per år 2014–2018.</w:t>
      </w:r>
    </w:p>
    <w:p w14:paraId="2C577712" w14:textId="3D1EBD75" w:rsidR="00F7009D" w:rsidRPr="00F179FE" w:rsidRDefault="009D6872" w:rsidP="00F7009D">
      <w:pPr>
        <w:pStyle w:val="Brdtextmedindrag"/>
      </w:pPr>
      <w:r>
        <w:t xml:space="preserve">Både den offentliga konsumtionen och transfereringarna till den privata sektorn </w:t>
      </w:r>
      <w:r>
        <w:lastRenderedPageBreak/>
        <w:t>utvecklas långsammare än BNP 2014–2018. Bland transfereringarna är det bl.a. pensionerna som växer svagare i inledningen av prognos</w:t>
      </w:r>
      <w:r>
        <w:softHyphen/>
        <w:t xml:space="preserve">perioden, medan arbetslöshetsrelaterade utgifter minskar som andel av BNP under den senare delen av perioden. Den minskade statsskulden medför tillsammans med en successivt högre räntenivå att ränteutgifterna beräknas vara så gott som oförändrade som andel av BNP (se </w:t>
      </w:r>
      <w:r>
        <w:fldChar w:fldCharType="begin"/>
      </w:r>
      <w:r>
        <w:instrText xml:space="preserve"> REF  _Ref383268769 \* Lower \h </w:instrText>
      </w:r>
      <w:r>
        <w:fldChar w:fldCharType="separate"/>
      </w:r>
      <w:r w:rsidR="004642B5">
        <w:t xml:space="preserve">tabell </w:t>
      </w:r>
      <w:r w:rsidR="004642B5" w:rsidRPr="004642B5">
        <w:rPr>
          <w:bCs/>
          <w:noProof/>
        </w:rPr>
        <w:t>7</w:t>
      </w:r>
      <w:r w:rsidR="004642B5">
        <w:t>.</w:t>
      </w:r>
      <w:r w:rsidR="004642B5">
        <w:rPr>
          <w:noProof/>
        </w:rPr>
        <w:t>7</w:t>
      </w:r>
      <w:r>
        <w:fldChar w:fldCharType="end"/>
      </w:r>
      <w:r>
        <w:t>).</w:t>
      </w:r>
    </w:p>
    <w:p w14:paraId="252AAE90" w14:textId="77777777" w:rsidR="00F7009D" w:rsidRDefault="00F7009D" w:rsidP="00F7009D">
      <w:pPr>
        <w:pStyle w:val="Brdtextmedindrag"/>
      </w:pPr>
    </w:p>
    <w:p w14:paraId="60F4EE3A" w14:textId="5EF71A17" w:rsidR="00F7009D" w:rsidRDefault="009D6872" w:rsidP="00F7009D">
      <w:pPr>
        <w:pStyle w:val="TabellRubrik"/>
      </w:pPr>
      <w:bookmarkStart w:id="403" w:name="_Ref383268769"/>
      <w:bookmarkStart w:id="404" w:name="_Toc384401679"/>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7</w:t>
      </w:r>
      <w:r w:rsidR="0009067D">
        <w:rPr>
          <w:noProof/>
        </w:rPr>
        <w:fldChar w:fldCharType="end"/>
      </w:r>
      <w:bookmarkEnd w:id="403"/>
      <w:r>
        <w:t xml:space="preserve"> Den offentliga sektorns utgifter 2013–2018</w:t>
      </w:r>
      <w:bookmarkEnd w:id="404"/>
    </w:p>
    <w:p w14:paraId="7BA94D05" w14:textId="4A2FF8F7" w:rsidR="00F7009D" w:rsidRDefault="009D6872" w:rsidP="00F7009D">
      <w:pPr>
        <w:pStyle w:val="TabellUnderrubrik"/>
      </w:pPr>
      <w:r>
        <w:t>Procent av BNP. Utfall för 2013, prognos för 2014–2018.</w:t>
      </w:r>
    </w:p>
    <w:tbl>
      <w:tblPr>
        <w:tblW w:w="4383" w:type="dxa"/>
        <w:tblInd w:w="85" w:type="dxa"/>
        <w:tblLayout w:type="fixed"/>
        <w:tblLook w:val="0000" w:firstRow="0" w:lastRow="0" w:firstColumn="0" w:lastColumn="0" w:noHBand="0" w:noVBand="0"/>
      </w:tblPr>
      <w:tblGrid>
        <w:gridCol w:w="1454"/>
        <w:gridCol w:w="488"/>
        <w:gridCol w:w="488"/>
        <w:gridCol w:w="488"/>
        <w:gridCol w:w="488"/>
        <w:gridCol w:w="488"/>
        <w:gridCol w:w="489"/>
      </w:tblGrid>
      <w:tr w:rsidR="00F7009D" w14:paraId="5E32742D" w14:textId="77777777" w:rsidTr="00F7009D">
        <w:tc>
          <w:tcPr>
            <w:tcW w:w="1454" w:type="dxa"/>
            <w:tcBorders>
              <w:top w:val="nil"/>
              <w:left w:val="nil"/>
              <w:bottom w:val="single" w:sz="18" w:space="0" w:color="auto"/>
              <w:right w:val="nil"/>
            </w:tcBorders>
          </w:tcPr>
          <w:p w14:paraId="28FCC396" w14:textId="77777777" w:rsidR="00F7009D" w:rsidRDefault="00F7009D" w:rsidP="00F7009D">
            <w:pPr>
              <w:pStyle w:val="TabellHuvud"/>
            </w:pPr>
          </w:p>
        </w:tc>
        <w:tc>
          <w:tcPr>
            <w:tcW w:w="488" w:type="dxa"/>
            <w:tcBorders>
              <w:top w:val="nil"/>
              <w:left w:val="nil"/>
              <w:bottom w:val="single" w:sz="18" w:space="0" w:color="auto"/>
              <w:right w:val="single" w:sz="4" w:space="0" w:color="auto"/>
            </w:tcBorders>
          </w:tcPr>
          <w:p w14:paraId="03E81442" w14:textId="72BFBE89" w:rsidR="00F7009D" w:rsidRDefault="009D6872" w:rsidP="00F7009D">
            <w:pPr>
              <w:pStyle w:val="TabellHuvud"/>
            </w:pPr>
            <w:r>
              <w:t>2013</w:t>
            </w:r>
          </w:p>
        </w:tc>
        <w:tc>
          <w:tcPr>
            <w:tcW w:w="488" w:type="dxa"/>
            <w:tcBorders>
              <w:top w:val="nil"/>
              <w:left w:val="single" w:sz="4" w:space="0" w:color="auto"/>
              <w:bottom w:val="single" w:sz="18" w:space="0" w:color="auto"/>
              <w:right w:val="nil"/>
            </w:tcBorders>
          </w:tcPr>
          <w:p w14:paraId="795DD561" w14:textId="56550C3D" w:rsidR="00F7009D" w:rsidRDefault="009D6872" w:rsidP="00F7009D">
            <w:pPr>
              <w:pStyle w:val="TabellHuvud"/>
            </w:pPr>
            <w:r>
              <w:t>2014</w:t>
            </w:r>
          </w:p>
        </w:tc>
        <w:tc>
          <w:tcPr>
            <w:tcW w:w="488" w:type="dxa"/>
            <w:tcBorders>
              <w:top w:val="nil"/>
              <w:left w:val="nil"/>
              <w:bottom w:val="single" w:sz="18" w:space="0" w:color="auto"/>
              <w:right w:val="nil"/>
            </w:tcBorders>
          </w:tcPr>
          <w:p w14:paraId="1FCFED4A" w14:textId="3D7A3700" w:rsidR="00F7009D" w:rsidRDefault="009D6872" w:rsidP="00F7009D">
            <w:pPr>
              <w:pStyle w:val="TabellHuvud"/>
            </w:pPr>
            <w:r>
              <w:t>2015</w:t>
            </w:r>
          </w:p>
        </w:tc>
        <w:tc>
          <w:tcPr>
            <w:tcW w:w="488" w:type="dxa"/>
            <w:tcBorders>
              <w:top w:val="nil"/>
              <w:left w:val="nil"/>
              <w:bottom w:val="single" w:sz="18" w:space="0" w:color="auto"/>
              <w:right w:val="nil"/>
            </w:tcBorders>
          </w:tcPr>
          <w:p w14:paraId="06CEFDE3" w14:textId="5C84B178" w:rsidR="00F7009D" w:rsidRDefault="009D6872" w:rsidP="00F7009D">
            <w:pPr>
              <w:pStyle w:val="TabellHuvud"/>
            </w:pPr>
            <w:r>
              <w:t>2016</w:t>
            </w:r>
          </w:p>
        </w:tc>
        <w:tc>
          <w:tcPr>
            <w:tcW w:w="488" w:type="dxa"/>
            <w:tcBorders>
              <w:top w:val="nil"/>
              <w:left w:val="nil"/>
              <w:bottom w:val="single" w:sz="18" w:space="0" w:color="auto"/>
              <w:right w:val="nil"/>
            </w:tcBorders>
          </w:tcPr>
          <w:p w14:paraId="4DEEA450" w14:textId="3673E3D6" w:rsidR="00F7009D" w:rsidRDefault="009D6872" w:rsidP="00F7009D">
            <w:pPr>
              <w:pStyle w:val="TabellHuvud"/>
            </w:pPr>
            <w:r>
              <w:t>2017</w:t>
            </w:r>
          </w:p>
        </w:tc>
        <w:tc>
          <w:tcPr>
            <w:tcW w:w="489" w:type="dxa"/>
            <w:tcBorders>
              <w:top w:val="nil"/>
              <w:left w:val="nil"/>
              <w:bottom w:val="single" w:sz="18" w:space="0" w:color="auto"/>
              <w:right w:val="nil"/>
            </w:tcBorders>
          </w:tcPr>
          <w:p w14:paraId="57226967" w14:textId="7AC8635C" w:rsidR="00F7009D" w:rsidRDefault="009D6872" w:rsidP="00F7009D">
            <w:pPr>
              <w:pStyle w:val="TabellHuvud"/>
            </w:pPr>
            <w:r>
              <w:t>2018</w:t>
            </w:r>
          </w:p>
        </w:tc>
      </w:tr>
      <w:tr w:rsidR="00F7009D" w14:paraId="7EAD1FD9" w14:textId="77777777" w:rsidTr="00F7009D">
        <w:tc>
          <w:tcPr>
            <w:tcW w:w="1454" w:type="dxa"/>
            <w:tcBorders>
              <w:top w:val="single" w:sz="18" w:space="0" w:color="auto"/>
              <w:left w:val="nil"/>
              <w:bottom w:val="nil"/>
              <w:right w:val="nil"/>
            </w:tcBorders>
            <w:vAlign w:val="bottom"/>
          </w:tcPr>
          <w:p w14:paraId="509FC16E" w14:textId="101A9C99" w:rsidR="00F7009D" w:rsidRDefault="009D6872" w:rsidP="00F7009D">
            <w:pPr>
              <w:pStyle w:val="TabellRader"/>
              <w:jc w:val="left"/>
            </w:pPr>
            <w:r>
              <w:t>Konsumtion</w:t>
            </w:r>
          </w:p>
        </w:tc>
        <w:tc>
          <w:tcPr>
            <w:tcW w:w="488" w:type="dxa"/>
            <w:tcBorders>
              <w:top w:val="single" w:sz="18" w:space="0" w:color="auto"/>
              <w:left w:val="nil"/>
              <w:bottom w:val="nil"/>
              <w:right w:val="single" w:sz="4" w:space="0" w:color="auto"/>
            </w:tcBorders>
          </w:tcPr>
          <w:p w14:paraId="1BCC860F" w14:textId="2FC2C8A3" w:rsidR="00F7009D" w:rsidRPr="00B14E83" w:rsidRDefault="009D6872" w:rsidP="00F7009D">
            <w:pPr>
              <w:pStyle w:val="TabellRader"/>
            </w:pPr>
            <w:r w:rsidRPr="001C68B2">
              <w:t>27,5</w:t>
            </w:r>
          </w:p>
        </w:tc>
        <w:tc>
          <w:tcPr>
            <w:tcW w:w="488" w:type="dxa"/>
            <w:tcBorders>
              <w:top w:val="single" w:sz="18" w:space="0" w:color="auto"/>
              <w:left w:val="single" w:sz="4" w:space="0" w:color="auto"/>
              <w:bottom w:val="nil"/>
              <w:right w:val="nil"/>
            </w:tcBorders>
          </w:tcPr>
          <w:p w14:paraId="103FB2E9" w14:textId="068F7431" w:rsidR="00F7009D" w:rsidRPr="00B14E83" w:rsidRDefault="009D6872" w:rsidP="00F7009D">
            <w:pPr>
              <w:pStyle w:val="TabellRader"/>
            </w:pPr>
            <w:r w:rsidRPr="00B14E83">
              <w:t>27,</w:t>
            </w:r>
            <w:r w:rsidRPr="001C68B2">
              <w:t>2</w:t>
            </w:r>
          </w:p>
        </w:tc>
        <w:tc>
          <w:tcPr>
            <w:tcW w:w="488" w:type="dxa"/>
            <w:tcBorders>
              <w:top w:val="single" w:sz="18" w:space="0" w:color="auto"/>
              <w:left w:val="nil"/>
              <w:bottom w:val="nil"/>
              <w:right w:val="nil"/>
            </w:tcBorders>
          </w:tcPr>
          <w:p w14:paraId="76BF56BA" w14:textId="068105E2" w:rsidR="00F7009D" w:rsidRPr="00B14E83" w:rsidRDefault="009D6872" w:rsidP="00F7009D">
            <w:pPr>
              <w:pStyle w:val="TabellRader"/>
            </w:pPr>
            <w:r w:rsidRPr="00B14E83">
              <w:t>26,</w:t>
            </w:r>
            <w:r w:rsidRPr="001C68B2">
              <w:t>7</w:t>
            </w:r>
          </w:p>
        </w:tc>
        <w:tc>
          <w:tcPr>
            <w:tcW w:w="488" w:type="dxa"/>
            <w:tcBorders>
              <w:top w:val="single" w:sz="18" w:space="0" w:color="auto"/>
              <w:left w:val="nil"/>
              <w:bottom w:val="nil"/>
              <w:right w:val="nil"/>
            </w:tcBorders>
          </w:tcPr>
          <w:p w14:paraId="256F25B8" w14:textId="7AA5E40A" w:rsidR="00F7009D" w:rsidRPr="00B14E83" w:rsidRDefault="009D6872" w:rsidP="00F7009D">
            <w:pPr>
              <w:pStyle w:val="TabellRader"/>
            </w:pPr>
            <w:r w:rsidRPr="00B14E83">
              <w:t>26,</w:t>
            </w:r>
            <w:r w:rsidRPr="001C68B2">
              <w:t>2</w:t>
            </w:r>
          </w:p>
        </w:tc>
        <w:tc>
          <w:tcPr>
            <w:tcW w:w="488" w:type="dxa"/>
            <w:tcBorders>
              <w:top w:val="single" w:sz="18" w:space="0" w:color="auto"/>
              <w:left w:val="nil"/>
              <w:bottom w:val="nil"/>
              <w:right w:val="nil"/>
            </w:tcBorders>
          </w:tcPr>
          <w:p w14:paraId="3406B8F8" w14:textId="76B417F0" w:rsidR="00F7009D" w:rsidRPr="00B14E83" w:rsidRDefault="009D6872" w:rsidP="00F7009D">
            <w:pPr>
              <w:pStyle w:val="TabellRader"/>
            </w:pPr>
            <w:r w:rsidRPr="001C68B2">
              <w:t>26,0</w:t>
            </w:r>
          </w:p>
        </w:tc>
        <w:tc>
          <w:tcPr>
            <w:tcW w:w="489" w:type="dxa"/>
            <w:tcBorders>
              <w:top w:val="single" w:sz="18" w:space="0" w:color="auto"/>
              <w:left w:val="nil"/>
              <w:bottom w:val="nil"/>
              <w:right w:val="nil"/>
            </w:tcBorders>
          </w:tcPr>
          <w:p w14:paraId="00F2D39F" w14:textId="68FEC00D" w:rsidR="00F7009D" w:rsidRPr="00B14E83" w:rsidRDefault="009D6872" w:rsidP="00F7009D">
            <w:pPr>
              <w:pStyle w:val="TabellRader"/>
            </w:pPr>
            <w:r w:rsidRPr="00B14E83">
              <w:t>25,</w:t>
            </w:r>
            <w:r w:rsidRPr="001C68B2">
              <w:t>8</w:t>
            </w:r>
          </w:p>
        </w:tc>
      </w:tr>
      <w:tr w:rsidR="00F7009D" w14:paraId="72FF6F42" w14:textId="77777777" w:rsidTr="00F7009D">
        <w:tc>
          <w:tcPr>
            <w:tcW w:w="1454" w:type="dxa"/>
            <w:vAlign w:val="bottom"/>
          </w:tcPr>
          <w:p w14:paraId="52ABC4AA" w14:textId="7E74FC44" w:rsidR="00F7009D" w:rsidRDefault="009D6872" w:rsidP="00F7009D">
            <w:pPr>
              <w:pStyle w:val="TabellRader"/>
              <w:jc w:val="left"/>
            </w:pPr>
            <w:r>
              <w:t>Investeringar</w:t>
            </w:r>
          </w:p>
        </w:tc>
        <w:tc>
          <w:tcPr>
            <w:tcW w:w="488" w:type="dxa"/>
            <w:tcBorders>
              <w:top w:val="nil"/>
              <w:left w:val="nil"/>
              <w:bottom w:val="nil"/>
              <w:right w:val="single" w:sz="4" w:space="0" w:color="auto"/>
            </w:tcBorders>
          </w:tcPr>
          <w:p w14:paraId="22A4844D" w14:textId="1DA94318" w:rsidR="00F7009D" w:rsidRPr="00B14E83" w:rsidRDefault="009D6872" w:rsidP="00F7009D">
            <w:pPr>
              <w:pStyle w:val="TabellRader"/>
            </w:pPr>
            <w:r w:rsidRPr="00B14E83">
              <w:t>3,</w:t>
            </w:r>
            <w:r w:rsidRPr="001C68B2">
              <w:t>3</w:t>
            </w:r>
          </w:p>
        </w:tc>
        <w:tc>
          <w:tcPr>
            <w:tcW w:w="488" w:type="dxa"/>
            <w:tcBorders>
              <w:top w:val="nil"/>
              <w:left w:val="single" w:sz="4" w:space="0" w:color="auto"/>
              <w:bottom w:val="nil"/>
              <w:right w:val="nil"/>
            </w:tcBorders>
          </w:tcPr>
          <w:p w14:paraId="1C744FF2" w14:textId="1B4AE851" w:rsidR="00F7009D" w:rsidRPr="00B14E83" w:rsidRDefault="009D6872" w:rsidP="00F7009D">
            <w:pPr>
              <w:pStyle w:val="TabellRader"/>
            </w:pPr>
            <w:r w:rsidRPr="00B14E83">
              <w:t>3,</w:t>
            </w:r>
            <w:r w:rsidRPr="001C68B2">
              <w:t>3</w:t>
            </w:r>
          </w:p>
        </w:tc>
        <w:tc>
          <w:tcPr>
            <w:tcW w:w="488" w:type="dxa"/>
          </w:tcPr>
          <w:p w14:paraId="352BC5D1" w14:textId="79BA76EE" w:rsidR="00F7009D" w:rsidRPr="00B14E83" w:rsidRDefault="009D6872" w:rsidP="00F7009D">
            <w:pPr>
              <w:pStyle w:val="TabellRader"/>
            </w:pPr>
            <w:r w:rsidRPr="00B14E83">
              <w:t>3,</w:t>
            </w:r>
            <w:r w:rsidRPr="001C68B2">
              <w:t>2</w:t>
            </w:r>
          </w:p>
        </w:tc>
        <w:tc>
          <w:tcPr>
            <w:tcW w:w="488" w:type="dxa"/>
          </w:tcPr>
          <w:p w14:paraId="6B50A0AA" w14:textId="77D8EE64" w:rsidR="00F7009D" w:rsidRPr="00B14E83" w:rsidRDefault="009D6872" w:rsidP="00F7009D">
            <w:pPr>
              <w:pStyle w:val="TabellRader"/>
            </w:pPr>
            <w:r w:rsidRPr="00B14E83">
              <w:t>3,2</w:t>
            </w:r>
          </w:p>
        </w:tc>
        <w:tc>
          <w:tcPr>
            <w:tcW w:w="488" w:type="dxa"/>
          </w:tcPr>
          <w:p w14:paraId="0F308D60" w14:textId="6C866218" w:rsidR="00F7009D" w:rsidRPr="00B14E83" w:rsidRDefault="009D6872" w:rsidP="00F7009D">
            <w:pPr>
              <w:pStyle w:val="TabellRader"/>
            </w:pPr>
            <w:r w:rsidRPr="00B14E83">
              <w:t>3,</w:t>
            </w:r>
            <w:r w:rsidRPr="001C68B2">
              <w:t>3</w:t>
            </w:r>
          </w:p>
        </w:tc>
        <w:tc>
          <w:tcPr>
            <w:tcW w:w="489" w:type="dxa"/>
          </w:tcPr>
          <w:p w14:paraId="54AC59D7" w14:textId="768243EE" w:rsidR="00F7009D" w:rsidRPr="00B14E83" w:rsidRDefault="009D6872" w:rsidP="00F7009D">
            <w:pPr>
              <w:pStyle w:val="TabellRader"/>
            </w:pPr>
            <w:r w:rsidRPr="00B14E83">
              <w:t>3,2</w:t>
            </w:r>
          </w:p>
        </w:tc>
      </w:tr>
      <w:tr w:rsidR="00F7009D" w14:paraId="63051655" w14:textId="77777777" w:rsidTr="00F7009D">
        <w:tc>
          <w:tcPr>
            <w:tcW w:w="1454" w:type="dxa"/>
            <w:tcBorders>
              <w:top w:val="nil"/>
              <w:left w:val="nil"/>
              <w:bottom w:val="single" w:sz="4" w:space="0" w:color="auto"/>
              <w:right w:val="nil"/>
            </w:tcBorders>
            <w:vAlign w:val="bottom"/>
          </w:tcPr>
          <w:p w14:paraId="4C5C353B" w14:textId="001D1383" w:rsidR="00F7009D" w:rsidRDefault="009D6872" w:rsidP="00F7009D">
            <w:pPr>
              <w:pStyle w:val="TabellRader"/>
              <w:jc w:val="left"/>
            </w:pPr>
            <w:r>
              <w:t>Transfereringar till hushåll</w:t>
            </w:r>
          </w:p>
        </w:tc>
        <w:tc>
          <w:tcPr>
            <w:tcW w:w="488" w:type="dxa"/>
            <w:tcBorders>
              <w:top w:val="nil"/>
              <w:left w:val="nil"/>
              <w:bottom w:val="single" w:sz="4" w:space="0" w:color="auto"/>
              <w:right w:val="single" w:sz="4" w:space="0" w:color="auto"/>
            </w:tcBorders>
          </w:tcPr>
          <w:p w14:paraId="0872F4D3" w14:textId="11CACF1E" w:rsidR="00F7009D" w:rsidRPr="00B14E83" w:rsidRDefault="009D6872" w:rsidP="00F7009D">
            <w:pPr>
              <w:pStyle w:val="TabellRader"/>
            </w:pPr>
            <w:r w:rsidRPr="001C68B2">
              <w:t>16,0</w:t>
            </w:r>
          </w:p>
        </w:tc>
        <w:tc>
          <w:tcPr>
            <w:tcW w:w="488" w:type="dxa"/>
            <w:tcBorders>
              <w:top w:val="nil"/>
              <w:left w:val="single" w:sz="4" w:space="0" w:color="auto"/>
              <w:bottom w:val="single" w:sz="4" w:space="0" w:color="auto"/>
              <w:right w:val="nil"/>
            </w:tcBorders>
          </w:tcPr>
          <w:p w14:paraId="3D26F4B4" w14:textId="2165E199" w:rsidR="00F7009D" w:rsidRPr="00B14E83" w:rsidRDefault="009D6872" w:rsidP="00F7009D">
            <w:pPr>
              <w:pStyle w:val="TabellRader"/>
            </w:pPr>
            <w:r w:rsidRPr="00B14E83">
              <w:t>15,</w:t>
            </w:r>
            <w:r w:rsidRPr="001C68B2">
              <w:t>5</w:t>
            </w:r>
          </w:p>
        </w:tc>
        <w:tc>
          <w:tcPr>
            <w:tcW w:w="488" w:type="dxa"/>
            <w:tcBorders>
              <w:top w:val="nil"/>
              <w:left w:val="nil"/>
              <w:bottom w:val="single" w:sz="4" w:space="0" w:color="auto"/>
              <w:right w:val="nil"/>
            </w:tcBorders>
          </w:tcPr>
          <w:p w14:paraId="1A86841F" w14:textId="0FAAFB01" w:rsidR="00F7009D" w:rsidRPr="00B14E83" w:rsidRDefault="009D6872" w:rsidP="00F7009D">
            <w:pPr>
              <w:pStyle w:val="TabellRader"/>
            </w:pPr>
            <w:r w:rsidRPr="001C68B2">
              <w:t>14,9</w:t>
            </w:r>
          </w:p>
        </w:tc>
        <w:tc>
          <w:tcPr>
            <w:tcW w:w="488" w:type="dxa"/>
            <w:tcBorders>
              <w:top w:val="nil"/>
              <w:left w:val="nil"/>
              <w:bottom w:val="single" w:sz="4" w:space="0" w:color="auto"/>
              <w:right w:val="nil"/>
            </w:tcBorders>
          </w:tcPr>
          <w:p w14:paraId="35874DDD" w14:textId="25D263D0" w:rsidR="00F7009D" w:rsidRPr="00B14E83" w:rsidRDefault="009D6872" w:rsidP="00F7009D">
            <w:pPr>
              <w:pStyle w:val="TabellRader"/>
            </w:pPr>
            <w:r w:rsidRPr="001C68B2">
              <w:t>14,8</w:t>
            </w:r>
          </w:p>
        </w:tc>
        <w:tc>
          <w:tcPr>
            <w:tcW w:w="488" w:type="dxa"/>
            <w:tcBorders>
              <w:top w:val="nil"/>
              <w:left w:val="nil"/>
              <w:bottom w:val="single" w:sz="4" w:space="0" w:color="auto"/>
              <w:right w:val="nil"/>
            </w:tcBorders>
          </w:tcPr>
          <w:p w14:paraId="22C2DE65" w14:textId="619835B2" w:rsidR="00F7009D" w:rsidRPr="00B14E83" w:rsidRDefault="009D6872" w:rsidP="00F7009D">
            <w:pPr>
              <w:pStyle w:val="TabellRader"/>
            </w:pPr>
            <w:r w:rsidRPr="00B14E83">
              <w:t>14,</w:t>
            </w:r>
            <w:r w:rsidRPr="001C68B2">
              <w:t>7</w:t>
            </w:r>
          </w:p>
        </w:tc>
        <w:tc>
          <w:tcPr>
            <w:tcW w:w="489" w:type="dxa"/>
            <w:tcBorders>
              <w:top w:val="nil"/>
              <w:left w:val="nil"/>
              <w:bottom w:val="single" w:sz="4" w:space="0" w:color="auto"/>
              <w:right w:val="nil"/>
            </w:tcBorders>
          </w:tcPr>
          <w:p w14:paraId="28DA8AA1" w14:textId="3FAA376C" w:rsidR="00F7009D" w:rsidRPr="00B14E83" w:rsidRDefault="009D6872" w:rsidP="00F7009D">
            <w:pPr>
              <w:pStyle w:val="TabellRader"/>
            </w:pPr>
            <w:r w:rsidRPr="00B14E83">
              <w:t>14,</w:t>
            </w:r>
            <w:r w:rsidRPr="001C68B2">
              <w:t>5</w:t>
            </w:r>
          </w:p>
        </w:tc>
      </w:tr>
      <w:tr w:rsidR="00F7009D" w:rsidRPr="00424B4B" w14:paraId="6C54A56C" w14:textId="77777777" w:rsidTr="00F7009D">
        <w:tc>
          <w:tcPr>
            <w:tcW w:w="1454" w:type="dxa"/>
            <w:tcBorders>
              <w:top w:val="single" w:sz="4" w:space="0" w:color="auto"/>
              <w:left w:val="nil"/>
              <w:bottom w:val="nil"/>
              <w:right w:val="nil"/>
            </w:tcBorders>
            <w:vAlign w:val="bottom"/>
          </w:tcPr>
          <w:p w14:paraId="55369E88" w14:textId="37F4A6A7" w:rsidR="00F7009D" w:rsidRPr="0049737C" w:rsidRDefault="009D6872" w:rsidP="00F7009D">
            <w:pPr>
              <w:pStyle w:val="TabellRader"/>
              <w:jc w:val="left"/>
            </w:pPr>
            <w:r w:rsidRPr="0049737C">
              <w:t xml:space="preserve">  Ålderspensioner</w:t>
            </w:r>
          </w:p>
        </w:tc>
        <w:tc>
          <w:tcPr>
            <w:tcW w:w="488" w:type="dxa"/>
            <w:tcBorders>
              <w:top w:val="single" w:sz="4" w:space="0" w:color="auto"/>
              <w:left w:val="nil"/>
              <w:bottom w:val="nil"/>
              <w:right w:val="single" w:sz="4" w:space="0" w:color="auto"/>
            </w:tcBorders>
          </w:tcPr>
          <w:p w14:paraId="2B6CB793" w14:textId="6FA433BC" w:rsidR="00F7009D" w:rsidRPr="00B14E83" w:rsidRDefault="009D6872" w:rsidP="00F7009D">
            <w:pPr>
              <w:pStyle w:val="TabellRader"/>
            </w:pPr>
            <w:r w:rsidRPr="00B14E83">
              <w:t>8,</w:t>
            </w:r>
            <w:r w:rsidRPr="001C68B2">
              <w:t>8</w:t>
            </w:r>
          </w:p>
        </w:tc>
        <w:tc>
          <w:tcPr>
            <w:tcW w:w="488" w:type="dxa"/>
            <w:tcBorders>
              <w:top w:val="single" w:sz="4" w:space="0" w:color="auto"/>
              <w:left w:val="single" w:sz="4" w:space="0" w:color="auto"/>
              <w:bottom w:val="nil"/>
              <w:right w:val="nil"/>
            </w:tcBorders>
          </w:tcPr>
          <w:p w14:paraId="04CB5906" w14:textId="03559114" w:rsidR="00F7009D" w:rsidRPr="00B14E83" w:rsidRDefault="009D6872" w:rsidP="00F7009D">
            <w:pPr>
              <w:pStyle w:val="TabellRader"/>
            </w:pPr>
            <w:r w:rsidRPr="00B14E83">
              <w:t>8,</w:t>
            </w:r>
            <w:r w:rsidRPr="001C68B2">
              <w:t>4</w:t>
            </w:r>
          </w:p>
        </w:tc>
        <w:tc>
          <w:tcPr>
            <w:tcW w:w="488" w:type="dxa"/>
            <w:tcBorders>
              <w:top w:val="single" w:sz="4" w:space="0" w:color="auto"/>
              <w:left w:val="nil"/>
              <w:bottom w:val="nil"/>
              <w:right w:val="nil"/>
            </w:tcBorders>
          </w:tcPr>
          <w:p w14:paraId="0822EDC3" w14:textId="3F705795" w:rsidR="00F7009D" w:rsidRPr="00B14E83" w:rsidRDefault="009D6872" w:rsidP="00F7009D">
            <w:pPr>
              <w:pStyle w:val="TabellRader"/>
            </w:pPr>
            <w:r w:rsidRPr="00B14E83">
              <w:t>8,</w:t>
            </w:r>
            <w:r w:rsidRPr="001C68B2">
              <w:t>3</w:t>
            </w:r>
          </w:p>
        </w:tc>
        <w:tc>
          <w:tcPr>
            <w:tcW w:w="488" w:type="dxa"/>
            <w:tcBorders>
              <w:top w:val="single" w:sz="4" w:space="0" w:color="auto"/>
              <w:left w:val="nil"/>
              <w:bottom w:val="nil"/>
              <w:right w:val="nil"/>
            </w:tcBorders>
          </w:tcPr>
          <w:p w14:paraId="3F07F641" w14:textId="55E61CFC" w:rsidR="00F7009D" w:rsidRPr="00B14E83" w:rsidRDefault="009D6872" w:rsidP="00F7009D">
            <w:pPr>
              <w:pStyle w:val="TabellRader"/>
            </w:pPr>
            <w:r w:rsidRPr="00B14E83">
              <w:t>8,4</w:t>
            </w:r>
          </w:p>
        </w:tc>
        <w:tc>
          <w:tcPr>
            <w:tcW w:w="488" w:type="dxa"/>
            <w:tcBorders>
              <w:top w:val="single" w:sz="4" w:space="0" w:color="auto"/>
              <w:left w:val="nil"/>
              <w:bottom w:val="nil"/>
              <w:right w:val="nil"/>
            </w:tcBorders>
          </w:tcPr>
          <w:p w14:paraId="2F7F0018" w14:textId="37C5D0E8" w:rsidR="00F7009D" w:rsidRPr="00B14E83" w:rsidRDefault="009D6872" w:rsidP="00F7009D">
            <w:pPr>
              <w:pStyle w:val="TabellRader"/>
            </w:pPr>
            <w:r w:rsidRPr="00B14E83">
              <w:t>8,</w:t>
            </w:r>
            <w:r w:rsidRPr="001C68B2">
              <w:t>5</w:t>
            </w:r>
          </w:p>
        </w:tc>
        <w:tc>
          <w:tcPr>
            <w:tcW w:w="489" w:type="dxa"/>
            <w:tcBorders>
              <w:top w:val="single" w:sz="4" w:space="0" w:color="auto"/>
              <w:left w:val="nil"/>
              <w:bottom w:val="nil"/>
              <w:right w:val="nil"/>
            </w:tcBorders>
          </w:tcPr>
          <w:p w14:paraId="36336273" w14:textId="09D127E8" w:rsidR="00F7009D" w:rsidRPr="00B14E83" w:rsidRDefault="009D6872" w:rsidP="00F7009D">
            <w:pPr>
              <w:pStyle w:val="TabellRader"/>
            </w:pPr>
            <w:r w:rsidRPr="00B14E83">
              <w:t>8,</w:t>
            </w:r>
            <w:r w:rsidRPr="001C68B2">
              <w:t>5</w:t>
            </w:r>
          </w:p>
        </w:tc>
      </w:tr>
      <w:tr w:rsidR="00F7009D" w:rsidRPr="00424B4B" w14:paraId="420E7249" w14:textId="77777777" w:rsidTr="00F7009D">
        <w:tc>
          <w:tcPr>
            <w:tcW w:w="1454" w:type="dxa"/>
            <w:vAlign w:val="bottom"/>
          </w:tcPr>
          <w:p w14:paraId="065B23AA" w14:textId="62B30B9B" w:rsidR="00F7009D" w:rsidRPr="0049737C" w:rsidRDefault="009D6872" w:rsidP="00F7009D">
            <w:pPr>
              <w:pStyle w:val="TabellRader"/>
              <w:jc w:val="left"/>
            </w:pPr>
            <w:r w:rsidRPr="0049737C">
              <w:t xml:space="preserve">  Hälsorelaterat</w:t>
            </w:r>
          </w:p>
        </w:tc>
        <w:tc>
          <w:tcPr>
            <w:tcW w:w="488" w:type="dxa"/>
            <w:tcBorders>
              <w:top w:val="nil"/>
              <w:left w:val="nil"/>
              <w:bottom w:val="nil"/>
              <w:right w:val="single" w:sz="4" w:space="0" w:color="auto"/>
            </w:tcBorders>
          </w:tcPr>
          <w:p w14:paraId="7173D4CC" w14:textId="676CC9F2" w:rsidR="00F7009D" w:rsidRPr="00B14E83" w:rsidRDefault="009D6872" w:rsidP="00F7009D">
            <w:pPr>
              <w:pStyle w:val="TabellRader"/>
            </w:pPr>
            <w:r w:rsidRPr="00B14E83">
              <w:t>2,9</w:t>
            </w:r>
          </w:p>
        </w:tc>
        <w:tc>
          <w:tcPr>
            <w:tcW w:w="488" w:type="dxa"/>
            <w:tcBorders>
              <w:top w:val="nil"/>
              <w:left w:val="single" w:sz="4" w:space="0" w:color="auto"/>
              <w:bottom w:val="nil"/>
              <w:right w:val="nil"/>
            </w:tcBorders>
          </w:tcPr>
          <w:p w14:paraId="03B77E1D" w14:textId="44E137F9" w:rsidR="00F7009D" w:rsidRPr="00B14E83" w:rsidRDefault="009D6872" w:rsidP="00F7009D">
            <w:pPr>
              <w:pStyle w:val="TabellRader"/>
            </w:pPr>
            <w:r w:rsidRPr="00B14E83">
              <w:t>2,8</w:t>
            </w:r>
          </w:p>
        </w:tc>
        <w:tc>
          <w:tcPr>
            <w:tcW w:w="488" w:type="dxa"/>
          </w:tcPr>
          <w:p w14:paraId="316DD682" w14:textId="4F78C340" w:rsidR="00F7009D" w:rsidRPr="00B14E83" w:rsidRDefault="009D6872" w:rsidP="00F7009D">
            <w:pPr>
              <w:pStyle w:val="TabellRader"/>
            </w:pPr>
            <w:r w:rsidRPr="00B14E83">
              <w:t>2,7</w:t>
            </w:r>
          </w:p>
        </w:tc>
        <w:tc>
          <w:tcPr>
            <w:tcW w:w="488" w:type="dxa"/>
          </w:tcPr>
          <w:p w14:paraId="5DCB0700" w14:textId="521028AA" w:rsidR="00F7009D" w:rsidRPr="00B14E83" w:rsidRDefault="009D6872" w:rsidP="00F7009D">
            <w:pPr>
              <w:pStyle w:val="TabellRader"/>
            </w:pPr>
            <w:r w:rsidRPr="00B14E83">
              <w:t>2,</w:t>
            </w:r>
            <w:r w:rsidRPr="001C68B2">
              <w:t>7</w:t>
            </w:r>
          </w:p>
        </w:tc>
        <w:tc>
          <w:tcPr>
            <w:tcW w:w="488" w:type="dxa"/>
          </w:tcPr>
          <w:p w14:paraId="50D879AB" w14:textId="5DB8C152" w:rsidR="00F7009D" w:rsidRPr="00B14E83" w:rsidRDefault="009D6872" w:rsidP="00F7009D">
            <w:pPr>
              <w:pStyle w:val="TabellRader"/>
            </w:pPr>
            <w:r w:rsidRPr="00B14E83">
              <w:t>2,</w:t>
            </w:r>
            <w:r w:rsidRPr="001C68B2">
              <w:t>6</w:t>
            </w:r>
          </w:p>
        </w:tc>
        <w:tc>
          <w:tcPr>
            <w:tcW w:w="489" w:type="dxa"/>
          </w:tcPr>
          <w:p w14:paraId="1BC079D4" w14:textId="59851CE9" w:rsidR="00F7009D" w:rsidRPr="00B14E83" w:rsidRDefault="009D6872" w:rsidP="00F7009D">
            <w:pPr>
              <w:pStyle w:val="TabellRader"/>
            </w:pPr>
            <w:r w:rsidRPr="00B14E83">
              <w:t>2,</w:t>
            </w:r>
            <w:r w:rsidRPr="001C68B2">
              <w:t>6</w:t>
            </w:r>
          </w:p>
        </w:tc>
      </w:tr>
      <w:tr w:rsidR="00F7009D" w:rsidRPr="00424B4B" w14:paraId="0F8763BB" w14:textId="77777777" w:rsidTr="00F7009D">
        <w:tc>
          <w:tcPr>
            <w:tcW w:w="1454" w:type="dxa"/>
            <w:vAlign w:val="bottom"/>
          </w:tcPr>
          <w:p w14:paraId="3F43442B" w14:textId="15FB01EA" w:rsidR="00F7009D" w:rsidRPr="0049737C" w:rsidRDefault="009D6872" w:rsidP="00F7009D">
            <w:pPr>
              <w:pStyle w:val="TabellRader"/>
              <w:jc w:val="left"/>
            </w:pPr>
            <w:r w:rsidRPr="0049737C">
              <w:t xml:space="preserve">  Arbetsmarknad</w:t>
            </w:r>
          </w:p>
        </w:tc>
        <w:tc>
          <w:tcPr>
            <w:tcW w:w="488" w:type="dxa"/>
            <w:tcBorders>
              <w:top w:val="nil"/>
              <w:left w:val="nil"/>
              <w:bottom w:val="nil"/>
              <w:right w:val="single" w:sz="4" w:space="0" w:color="auto"/>
            </w:tcBorders>
          </w:tcPr>
          <w:p w14:paraId="129B03CF" w14:textId="043FC04C" w:rsidR="00F7009D" w:rsidRPr="00B14E83" w:rsidRDefault="009D6872" w:rsidP="00F7009D">
            <w:pPr>
              <w:pStyle w:val="TabellRader"/>
            </w:pPr>
            <w:r w:rsidRPr="001C68B2">
              <w:t>1,</w:t>
            </w:r>
            <w:r>
              <w:t>0</w:t>
            </w:r>
          </w:p>
        </w:tc>
        <w:tc>
          <w:tcPr>
            <w:tcW w:w="488" w:type="dxa"/>
            <w:tcBorders>
              <w:top w:val="nil"/>
              <w:left w:val="single" w:sz="4" w:space="0" w:color="auto"/>
              <w:bottom w:val="nil"/>
              <w:right w:val="nil"/>
            </w:tcBorders>
          </w:tcPr>
          <w:p w14:paraId="5FEDDC09" w14:textId="2D69F445" w:rsidR="00F7009D" w:rsidRPr="00B14E83" w:rsidRDefault="009D6872" w:rsidP="00F7009D">
            <w:pPr>
              <w:pStyle w:val="TabellRader"/>
            </w:pPr>
            <w:r>
              <w:t>0,</w:t>
            </w:r>
            <w:r w:rsidRPr="001C68B2">
              <w:t>8</w:t>
            </w:r>
          </w:p>
        </w:tc>
        <w:tc>
          <w:tcPr>
            <w:tcW w:w="488" w:type="dxa"/>
          </w:tcPr>
          <w:p w14:paraId="431F3C2E" w14:textId="4D3F45EC" w:rsidR="00F7009D" w:rsidRPr="00B14E83" w:rsidRDefault="009D6872" w:rsidP="00F7009D">
            <w:pPr>
              <w:pStyle w:val="TabellRader"/>
            </w:pPr>
            <w:r>
              <w:t>0,</w:t>
            </w:r>
            <w:r w:rsidRPr="001C68B2">
              <w:t>7</w:t>
            </w:r>
          </w:p>
        </w:tc>
        <w:tc>
          <w:tcPr>
            <w:tcW w:w="488" w:type="dxa"/>
          </w:tcPr>
          <w:p w14:paraId="205494AB" w14:textId="7E601F30" w:rsidR="00F7009D" w:rsidRPr="00B14E83" w:rsidRDefault="009D6872" w:rsidP="00F7009D">
            <w:pPr>
              <w:pStyle w:val="TabellRader"/>
            </w:pPr>
            <w:r>
              <w:t>0,</w:t>
            </w:r>
            <w:r w:rsidRPr="001C68B2">
              <w:t>6</w:t>
            </w:r>
          </w:p>
        </w:tc>
        <w:tc>
          <w:tcPr>
            <w:tcW w:w="488" w:type="dxa"/>
          </w:tcPr>
          <w:p w14:paraId="67D8236F" w14:textId="413693AC" w:rsidR="00F7009D" w:rsidRPr="00B14E83" w:rsidRDefault="009D6872" w:rsidP="00F7009D">
            <w:pPr>
              <w:pStyle w:val="TabellRader"/>
            </w:pPr>
            <w:r>
              <w:t>0,</w:t>
            </w:r>
            <w:r w:rsidRPr="001C68B2">
              <w:t>6</w:t>
            </w:r>
          </w:p>
        </w:tc>
        <w:tc>
          <w:tcPr>
            <w:tcW w:w="489" w:type="dxa"/>
          </w:tcPr>
          <w:p w14:paraId="69D445D1" w14:textId="64331008" w:rsidR="00F7009D" w:rsidRPr="00B14E83" w:rsidRDefault="009D6872" w:rsidP="00F7009D">
            <w:pPr>
              <w:pStyle w:val="TabellRader"/>
            </w:pPr>
            <w:r>
              <w:t>0,</w:t>
            </w:r>
            <w:r w:rsidRPr="001C68B2">
              <w:t>5</w:t>
            </w:r>
          </w:p>
        </w:tc>
      </w:tr>
      <w:tr w:rsidR="00F7009D" w:rsidRPr="00424B4B" w14:paraId="26342290" w14:textId="77777777" w:rsidTr="00F7009D">
        <w:tc>
          <w:tcPr>
            <w:tcW w:w="1454" w:type="dxa"/>
            <w:vAlign w:val="bottom"/>
          </w:tcPr>
          <w:p w14:paraId="5809B9A0" w14:textId="1C898EAC" w:rsidR="00F7009D" w:rsidRPr="0049737C" w:rsidRDefault="009D6872" w:rsidP="00F7009D">
            <w:pPr>
              <w:pStyle w:val="TabellRader"/>
              <w:jc w:val="left"/>
            </w:pPr>
            <w:r w:rsidRPr="0049737C">
              <w:t xml:space="preserve">  Familjer och barn</w:t>
            </w:r>
          </w:p>
        </w:tc>
        <w:tc>
          <w:tcPr>
            <w:tcW w:w="488" w:type="dxa"/>
            <w:tcBorders>
              <w:top w:val="nil"/>
              <w:left w:val="nil"/>
              <w:bottom w:val="nil"/>
              <w:right w:val="single" w:sz="4" w:space="0" w:color="auto"/>
            </w:tcBorders>
          </w:tcPr>
          <w:p w14:paraId="08230DEA" w14:textId="17394FB0" w:rsidR="00F7009D" w:rsidRPr="00B14E83" w:rsidRDefault="009D6872" w:rsidP="00F7009D">
            <w:pPr>
              <w:pStyle w:val="TabellRader"/>
            </w:pPr>
            <w:r w:rsidRPr="00B14E83">
              <w:t>1,8</w:t>
            </w:r>
          </w:p>
        </w:tc>
        <w:tc>
          <w:tcPr>
            <w:tcW w:w="488" w:type="dxa"/>
            <w:tcBorders>
              <w:top w:val="nil"/>
              <w:left w:val="single" w:sz="4" w:space="0" w:color="auto"/>
              <w:bottom w:val="nil"/>
              <w:right w:val="nil"/>
            </w:tcBorders>
          </w:tcPr>
          <w:p w14:paraId="43D974DE" w14:textId="45B4112A" w:rsidR="00F7009D" w:rsidRPr="00B14E83" w:rsidRDefault="009D6872" w:rsidP="00F7009D">
            <w:pPr>
              <w:pStyle w:val="TabellRader"/>
            </w:pPr>
            <w:r w:rsidRPr="00B14E83">
              <w:t>1,8</w:t>
            </w:r>
          </w:p>
        </w:tc>
        <w:tc>
          <w:tcPr>
            <w:tcW w:w="488" w:type="dxa"/>
          </w:tcPr>
          <w:p w14:paraId="08653E98" w14:textId="2406A885" w:rsidR="00F7009D" w:rsidRPr="00B14E83" w:rsidRDefault="009D6872" w:rsidP="00F7009D">
            <w:pPr>
              <w:pStyle w:val="TabellRader"/>
            </w:pPr>
            <w:r w:rsidRPr="00B14E83">
              <w:t>1,</w:t>
            </w:r>
            <w:r w:rsidRPr="001C68B2">
              <w:t>7</w:t>
            </w:r>
          </w:p>
        </w:tc>
        <w:tc>
          <w:tcPr>
            <w:tcW w:w="488" w:type="dxa"/>
          </w:tcPr>
          <w:p w14:paraId="2F1F0DCF" w14:textId="5E048AAD" w:rsidR="00F7009D" w:rsidRPr="00B14E83" w:rsidRDefault="009D6872" w:rsidP="00F7009D">
            <w:pPr>
              <w:pStyle w:val="TabellRader"/>
            </w:pPr>
            <w:r w:rsidRPr="00B14E83">
              <w:t>1,7</w:t>
            </w:r>
          </w:p>
        </w:tc>
        <w:tc>
          <w:tcPr>
            <w:tcW w:w="488" w:type="dxa"/>
          </w:tcPr>
          <w:p w14:paraId="556187B4" w14:textId="5F0A2BF5" w:rsidR="00F7009D" w:rsidRPr="00B14E83" w:rsidRDefault="009D6872" w:rsidP="00F7009D">
            <w:pPr>
              <w:pStyle w:val="TabellRader"/>
            </w:pPr>
            <w:r w:rsidRPr="00B14E83">
              <w:t>1,7</w:t>
            </w:r>
          </w:p>
        </w:tc>
        <w:tc>
          <w:tcPr>
            <w:tcW w:w="489" w:type="dxa"/>
          </w:tcPr>
          <w:p w14:paraId="199FE580" w14:textId="5ACD9993" w:rsidR="00F7009D" w:rsidRPr="00B14E83" w:rsidRDefault="009D6872" w:rsidP="00F7009D">
            <w:pPr>
              <w:pStyle w:val="TabellRader"/>
            </w:pPr>
            <w:r w:rsidRPr="00B14E83">
              <w:t>1,</w:t>
            </w:r>
            <w:r w:rsidRPr="001C68B2">
              <w:t>6</w:t>
            </w:r>
          </w:p>
        </w:tc>
      </w:tr>
      <w:tr w:rsidR="00F7009D" w14:paraId="0F32599A" w14:textId="77777777" w:rsidTr="00F7009D">
        <w:tc>
          <w:tcPr>
            <w:tcW w:w="1454" w:type="dxa"/>
            <w:tcBorders>
              <w:top w:val="nil"/>
              <w:left w:val="nil"/>
              <w:bottom w:val="single" w:sz="4" w:space="0" w:color="auto"/>
              <w:right w:val="nil"/>
            </w:tcBorders>
            <w:vAlign w:val="bottom"/>
          </w:tcPr>
          <w:p w14:paraId="391EB798" w14:textId="7E534010" w:rsidR="00F7009D" w:rsidRPr="0049737C" w:rsidRDefault="009D6872" w:rsidP="00F7009D">
            <w:pPr>
              <w:pStyle w:val="TabellRader"/>
              <w:jc w:val="left"/>
            </w:pPr>
            <w:r w:rsidRPr="0049737C">
              <w:t xml:space="preserve">  Övrigt</w:t>
            </w:r>
          </w:p>
        </w:tc>
        <w:tc>
          <w:tcPr>
            <w:tcW w:w="488" w:type="dxa"/>
            <w:tcBorders>
              <w:top w:val="nil"/>
              <w:left w:val="nil"/>
              <w:bottom w:val="single" w:sz="4" w:space="0" w:color="auto"/>
              <w:right w:val="single" w:sz="4" w:space="0" w:color="auto"/>
            </w:tcBorders>
          </w:tcPr>
          <w:p w14:paraId="6A760E6B" w14:textId="1EAB321F" w:rsidR="00F7009D" w:rsidRPr="00B14E83" w:rsidRDefault="009D6872" w:rsidP="00F7009D">
            <w:pPr>
              <w:pStyle w:val="TabellRader"/>
            </w:pPr>
            <w:r>
              <w:t>1,6</w:t>
            </w:r>
          </w:p>
        </w:tc>
        <w:tc>
          <w:tcPr>
            <w:tcW w:w="488" w:type="dxa"/>
            <w:tcBorders>
              <w:top w:val="nil"/>
              <w:left w:val="single" w:sz="4" w:space="0" w:color="auto"/>
              <w:bottom w:val="single" w:sz="4" w:space="0" w:color="auto"/>
              <w:right w:val="nil"/>
            </w:tcBorders>
          </w:tcPr>
          <w:p w14:paraId="4E1414A8" w14:textId="4BBD489B" w:rsidR="00F7009D" w:rsidRPr="00B14E83" w:rsidRDefault="009D6872" w:rsidP="00F7009D">
            <w:pPr>
              <w:pStyle w:val="TabellRader"/>
            </w:pPr>
            <w:r>
              <w:t>1,</w:t>
            </w:r>
            <w:r w:rsidRPr="001C68B2">
              <w:t>6</w:t>
            </w:r>
          </w:p>
        </w:tc>
        <w:tc>
          <w:tcPr>
            <w:tcW w:w="488" w:type="dxa"/>
            <w:tcBorders>
              <w:top w:val="nil"/>
              <w:left w:val="nil"/>
              <w:bottom w:val="single" w:sz="4" w:space="0" w:color="auto"/>
              <w:right w:val="nil"/>
            </w:tcBorders>
          </w:tcPr>
          <w:p w14:paraId="73695F8C" w14:textId="3F95135B" w:rsidR="00F7009D" w:rsidRPr="00B14E83" w:rsidRDefault="009D6872" w:rsidP="00F7009D">
            <w:pPr>
              <w:pStyle w:val="TabellRader"/>
            </w:pPr>
            <w:r>
              <w:t>1,</w:t>
            </w:r>
            <w:r w:rsidRPr="001C68B2">
              <w:t>5</w:t>
            </w:r>
          </w:p>
        </w:tc>
        <w:tc>
          <w:tcPr>
            <w:tcW w:w="488" w:type="dxa"/>
            <w:tcBorders>
              <w:top w:val="nil"/>
              <w:left w:val="nil"/>
              <w:bottom w:val="single" w:sz="4" w:space="0" w:color="auto"/>
              <w:right w:val="nil"/>
            </w:tcBorders>
          </w:tcPr>
          <w:p w14:paraId="2C837AFE" w14:textId="0B7FB243" w:rsidR="00F7009D" w:rsidRPr="00B14E83" w:rsidRDefault="009D6872" w:rsidP="00F7009D">
            <w:pPr>
              <w:pStyle w:val="TabellRader"/>
            </w:pPr>
            <w:r>
              <w:t>1,</w:t>
            </w:r>
            <w:r w:rsidRPr="001C68B2">
              <w:t>4</w:t>
            </w:r>
          </w:p>
        </w:tc>
        <w:tc>
          <w:tcPr>
            <w:tcW w:w="488" w:type="dxa"/>
            <w:tcBorders>
              <w:top w:val="nil"/>
              <w:left w:val="nil"/>
              <w:bottom w:val="single" w:sz="4" w:space="0" w:color="auto"/>
              <w:right w:val="nil"/>
            </w:tcBorders>
          </w:tcPr>
          <w:p w14:paraId="4B1222C9" w14:textId="7062B4FD" w:rsidR="00F7009D" w:rsidRPr="00B14E83" w:rsidRDefault="009D6872" w:rsidP="00F7009D">
            <w:pPr>
              <w:pStyle w:val="TabellRader"/>
            </w:pPr>
            <w:r>
              <w:t>1,</w:t>
            </w:r>
            <w:r w:rsidRPr="001C68B2">
              <w:t>4</w:t>
            </w:r>
          </w:p>
        </w:tc>
        <w:tc>
          <w:tcPr>
            <w:tcW w:w="489" w:type="dxa"/>
            <w:tcBorders>
              <w:top w:val="nil"/>
              <w:left w:val="nil"/>
              <w:bottom w:val="single" w:sz="4" w:space="0" w:color="auto"/>
              <w:right w:val="nil"/>
            </w:tcBorders>
          </w:tcPr>
          <w:p w14:paraId="11CD61EC" w14:textId="1B43424D" w:rsidR="00F7009D" w:rsidRPr="00B14E83" w:rsidRDefault="009D6872" w:rsidP="00F7009D">
            <w:pPr>
              <w:pStyle w:val="TabellRader"/>
            </w:pPr>
            <w:r>
              <w:t>1,</w:t>
            </w:r>
            <w:r w:rsidRPr="001C68B2">
              <w:t>3</w:t>
            </w:r>
          </w:p>
        </w:tc>
      </w:tr>
      <w:tr w:rsidR="00F7009D" w14:paraId="2099F5A8" w14:textId="77777777" w:rsidTr="00F7009D">
        <w:tc>
          <w:tcPr>
            <w:tcW w:w="1454" w:type="dxa"/>
            <w:tcBorders>
              <w:top w:val="single" w:sz="4" w:space="0" w:color="auto"/>
              <w:left w:val="nil"/>
              <w:bottom w:val="nil"/>
              <w:right w:val="nil"/>
            </w:tcBorders>
            <w:vAlign w:val="bottom"/>
          </w:tcPr>
          <w:p w14:paraId="19A42BA2" w14:textId="2EC6CA15" w:rsidR="00F7009D" w:rsidRDefault="009D6872" w:rsidP="00F7009D">
            <w:pPr>
              <w:pStyle w:val="TabellRader"/>
              <w:jc w:val="left"/>
            </w:pPr>
            <w:r>
              <w:t>Övriga transfereringar och subventioner</w:t>
            </w:r>
            <w:r w:rsidRPr="003014BB">
              <w:rPr>
                <w:vertAlign w:val="superscript"/>
              </w:rPr>
              <w:t>1</w:t>
            </w:r>
          </w:p>
        </w:tc>
        <w:tc>
          <w:tcPr>
            <w:tcW w:w="488" w:type="dxa"/>
            <w:tcBorders>
              <w:top w:val="single" w:sz="4" w:space="0" w:color="auto"/>
              <w:left w:val="nil"/>
              <w:bottom w:val="nil"/>
              <w:right w:val="single" w:sz="4" w:space="0" w:color="auto"/>
            </w:tcBorders>
          </w:tcPr>
          <w:p w14:paraId="4A2AB2A7" w14:textId="0153B6DD" w:rsidR="00F7009D" w:rsidRPr="00B14E83" w:rsidRDefault="009D6872" w:rsidP="00F7009D">
            <w:pPr>
              <w:pStyle w:val="TabellRader"/>
            </w:pPr>
            <w:r w:rsidRPr="00B14E83">
              <w:t>3,</w:t>
            </w:r>
            <w:r w:rsidRPr="001C68B2">
              <w:t>5</w:t>
            </w:r>
          </w:p>
        </w:tc>
        <w:tc>
          <w:tcPr>
            <w:tcW w:w="488" w:type="dxa"/>
            <w:tcBorders>
              <w:top w:val="single" w:sz="4" w:space="0" w:color="auto"/>
              <w:left w:val="single" w:sz="4" w:space="0" w:color="auto"/>
              <w:bottom w:val="nil"/>
              <w:right w:val="nil"/>
            </w:tcBorders>
          </w:tcPr>
          <w:p w14:paraId="63149179" w14:textId="6920C6B1" w:rsidR="00F7009D" w:rsidRPr="00B14E83" w:rsidRDefault="009D6872" w:rsidP="00F7009D">
            <w:pPr>
              <w:pStyle w:val="TabellRader"/>
            </w:pPr>
            <w:r w:rsidRPr="00B14E83">
              <w:t>3,</w:t>
            </w:r>
            <w:r w:rsidRPr="001C68B2">
              <w:t>1</w:t>
            </w:r>
          </w:p>
        </w:tc>
        <w:tc>
          <w:tcPr>
            <w:tcW w:w="488" w:type="dxa"/>
            <w:tcBorders>
              <w:top w:val="single" w:sz="4" w:space="0" w:color="auto"/>
              <w:left w:val="nil"/>
              <w:bottom w:val="nil"/>
              <w:right w:val="nil"/>
            </w:tcBorders>
          </w:tcPr>
          <w:p w14:paraId="271DC2DF" w14:textId="4CCC4033" w:rsidR="00F7009D" w:rsidRPr="00B14E83" w:rsidRDefault="009D6872" w:rsidP="00F7009D">
            <w:pPr>
              <w:pStyle w:val="TabellRader"/>
            </w:pPr>
            <w:r w:rsidRPr="00B14E83">
              <w:t>3,</w:t>
            </w:r>
            <w:r w:rsidRPr="001C68B2">
              <w:t>2</w:t>
            </w:r>
          </w:p>
        </w:tc>
        <w:tc>
          <w:tcPr>
            <w:tcW w:w="488" w:type="dxa"/>
            <w:tcBorders>
              <w:top w:val="single" w:sz="4" w:space="0" w:color="auto"/>
              <w:left w:val="nil"/>
              <w:bottom w:val="nil"/>
              <w:right w:val="nil"/>
            </w:tcBorders>
          </w:tcPr>
          <w:p w14:paraId="3BC9BEC7" w14:textId="5271DE3E" w:rsidR="00F7009D" w:rsidRPr="00B14E83" w:rsidRDefault="009D6872" w:rsidP="00F7009D">
            <w:pPr>
              <w:pStyle w:val="TabellRader"/>
            </w:pPr>
            <w:r w:rsidRPr="00B14E83">
              <w:t>3,</w:t>
            </w:r>
            <w:r w:rsidRPr="001C68B2">
              <w:t>1</w:t>
            </w:r>
          </w:p>
        </w:tc>
        <w:tc>
          <w:tcPr>
            <w:tcW w:w="488" w:type="dxa"/>
            <w:tcBorders>
              <w:top w:val="single" w:sz="4" w:space="0" w:color="auto"/>
              <w:left w:val="nil"/>
              <w:bottom w:val="nil"/>
              <w:right w:val="nil"/>
            </w:tcBorders>
          </w:tcPr>
          <w:p w14:paraId="45A8A2FF" w14:textId="2D6B99B0" w:rsidR="00F7009D" w:rsidRPr="00B14E83" w:rsidRDefault="009D6872" w:rsidP="00F7009D">
            <w:pPr>
              <w:pStyle w:val="TabellRader"/>
            </w:pPr>
            <w:r w:rsidRPr="00B14E83">
              <w:t>3,</w:t>
            </w:r>
            <w:r w:rsidRPr="001C68B2">
              <w:t>0</w:t>
            </w:r>
          </w:p>
        </w:tc>
        <w:tc>
          <w:tcPr>
            <w:tcW w:w="489" w:type="dxa"/>
            <w:tcBorders>
              <w:top w:val="single" w:sz="4" w:space="0" w:color="auto"/>
              <w:left w:val="nil"/>
              <w:bottom w:val="nil"/>
              <w:right w:val="nil"/>
            </w:tcBorders>
          </w:tcPr>
          <w:p w14:paraId="7181EE25" w14:textId="7A8A82BF" w:rsidR="00F7009D" w:rsidRPr="00B14E83" w:rsidRDefault="009D6872" w:rsidP="00F7009D">
            <w:pPr>
              <w:pStyle w:val="TabellRader"/>
            </w:pPr>
            <w:r w:rsidRPr="00B14E83">
              <w:t>3,0</w:t>
            </w:r>
          </w:p>
        </w:tc>
      </w:tr>
      <w:tr w:rsidR="00F7009D" w14:paraId="7EA61276" w14:textId="77777777" w:rsidTr="00F7009D">
        <w:tc>
          <w:tcPr>
            <w:tcW w:w="1454" w:type="dxa"/>
            <w:tcBorders>
              <w:top w:val="nil"/>
              <w:left w:val="nil"/>
              <w:bottom w:val="single" w:sz="4" w:space="0" w:color="auto"/>
              <w:right w:val="nil"/>
            </w:tcBorders>
            <w:vAlign w:val="bottom"/>
          </w:tcPr>
          <w:p w14:paraId="4D71FD61" w14:textId="67CE9081" w:rsidR="00F7009D" w:rsidRDefault="009D6872" w:rsidP="00F7009D">
            <w:pPr>
              <w:pStyle w:val="TabellRader"/>
              <w:jc w:val="left"/>
            </w:pPr>
            <w:r>
              <w:t>Ränteutgifter</w:t>
            </w:r>
          </w:p>
        </w:tc>
        <w:tc>
          <w:tcPr>
            <w:tcW w:w="488" w:type="dxa"/>
            <w:tcBorders>
              <w:top w:val="nil"/>
              <w:left w:val="nil"/>
              <w:bottom w:val="single" w:sz="4" w:space="0" w:color="auto"/>
              <w:right w:val="single" w:sz="4" w:space="0" w:color="auto"/>
            </w:tcBorders>
          </w:tcPr>
          <w:p w14:paraId="291259CA" w14:textId="4B975416" w:rsidR="00F7009D" w:rsidRPr="00B14E83" w:rsidRDefault="009D6872" w:rsidP="00F7009D">
            <w:pPr>
              <w:pStyle w:val="TabellRader"/>
            </w:pPr>
            <w:r w:rsidRPr="00B14E83">
              <w:t>0,9</w:t>
            </w:r>
          </w:p>
        </w:tc>
        <w:tc>
          <w:tcPr>
            <w:tcW w:w="488" w:type="dxa"/>
            <w:tcBorders>
              <w:top w:val="nil"/>
              <w:left w:val="single" w:sz="4" w:space="0" w:color="auto"/>
              <w:bottom w:val="single" w:sz="4" w:space="0" w:color="auto"/>
              <w:right w:val="nil"/>
            </w:tcBorders>
          </w:tcPr>
          <w:p w14:paraId="400B7545" w14:textId="1393EB1B" w:rsidR="00F7009D" w:rsidRPr="00B14E83" w:rsidRDefault="009D6872" w:rsidP="00F7009D">
            <w:pPr>
              <w:pStyle w:val="TabellRader"/>
            </w:pPr>
            <w:r w:rsidRPr="001C68B2">
              <w:t>0,9</w:t>
            </w:r>
          </w:p>
        </w:tc>
        <w:tc>
          <w:tcPr>
            <w:tcW w:w="488" w:type="dxa"/>
            <w:tcBorders>
              <w:top w:val="nil"/>
              <w:left w:val="nil"/>
              <w:bottom w:val="single" w:sz="4" w:space="0" w:color="auto"/>
              <w:right w:val="nil"/>
            </w:tcBorders>
          </w:tcPr>
          <w:p w14:paraId="129EBE92" w14:textId="58150691" w:rsidR="00F7009D" w:rsidRPr="00B14E83" w:rsidRDefault="009D6872" w:rsidP="00F7009D">
            <w:pPr>
              <w:pStyle w:val="TabellRader"/>
            </w:pPr>
            <w:r w:rsidRPr="00B14E83">
              <w:t>0</w:t>
            </w:r>
            <w:r w:rsidRPr="001C68B2">
              <w:t>,9</w:t>
            </w:r>
          </w:p>
        </w:tc>
        <w:tc>
          <w:tcPr>
            <w:tcW w:w="488" w:type="dxa"/>
            <w:tcBorders>
              <w:top w:val="nil"/>
              <w:left w:val="nil"/>
              <w:bottom w:val="single" w:sz="4" w:space="0" w:color="auto"/>
              <w:right w:val="nil"/>
            </w:tcBorders>
          </w:tcPr>
          <w:p w14:paraId="6F01AD18" w14:textId="40EE4FBF" w:rsidR="00F7009D" w:rsidRPr="00B14E83" w:rsidRDefault="009D6872" w:rsidP="00F7009D">
            <w:pPr>
              <w:pStyle w:val="TabellRader"/>
            </w:pPr>
            <w:r w:rsidRPr="00B14E83">
              <w:t>0</w:t>
            </w:r>
            <w:r w:rsidRPr="001C68B2">
              <w:t>,9</w:t>
            </w:r>
          </w:p>
        </w:tc>
        <w:tc>
          <w:tcPr>
            <w:tcW w:w="488" w:type="dxa"/>
            <w:tcBorders>
              <w:top w:val="nil"/>
              <w:left w:val="nil"/>
              <w:bottom w:val="single" w:sz="4" w:space="0" w:color="auto"/>
              <w:right w:val="nil"/>
            </w:tcBorders>
          </w:tcPr>
          <w:p w14:paraId="2E5A6B8E" w14:textId="7C328E42" w:rsidR="00F7009D" w:rsidRPr="00B14E83" w:rsidRDefault="009D6872" w:rsidP="00F7009D">
            <w:pPr>
              <w:pStyle w:val="TabellRader"/>
            </w:pPr>
            <w:r w:rsidRPr="00B14E83">
              <w:t>0,9</w:t>
            </w:r>
          </w:p>
        </w:tc>
        <w:tc>
          <w:tcPr>
            <w:tcW w:w="489" w:type="dxa"/>
            <w:tcBorders>
              <w:top w:val="nil"/>
              <w:left w:val="nil"/>
              <w:bottom w:val="single" w:sz="4" w:space="0" w:color="auto"/>
              <w:right w:val="nil"/>
            </w:tcBorders>
          </w:tcPr>
          <w:p w14:paraId="5DDCE766" w14:textId="3D32FADC" w:rsidR="00F7009D" w:rsidRPr="00B14E83" w:rsidRDefault="009D6872" w:rsidP="00F7009D">
            <w:pPr>
              <w:pStyle w:val="TabellRader"/>
            </w:pPr>
            <w:r w:rsidRPr="00B14E83">
              <w:t>0,</w:t>
            </w:r>
            <w:r w:rsidRPr="001C68B2">
              <w:t>8</w:t>
            </w:r>
          </w:p>
        </w:tc>
      </w:tr>
      <w:tr w:rsidR="00F7009D" w14:paraId="5931CDCF" w14:textId="77777777" w:rsidTr="00F7009D">
        <w:tc>
          <w:tcPr>
            <w:tcW w:w="1454" w:type="dxa"/>
            <w:tcBorders>
              <w:top w:val="single" w:sz="4" w:space="0" w:color="auto"/>
              <w:left w:val="nil"/>
              <w:bottom w:val="nil"/>
              <w:right w:val="nil"/>
            </w:tcBorders>
            <w:vAlign w:val="bottom"/>
          </w:tcPr>
          <w:p w14:paraId="441F33F9" w14:textId="6924A0A0" w:rsidR="00F7009D" w:rsidRPr="00D770B8" w:rsidRDefault="009D6872" w:rsidP="00F7009D">
            <w:pPr>
              <w:pStyle w:val="TabellRader"/>
              <w:jc w:val="left"/>
              <w:rPr>
                <w:b/>
              </w:rPr>
            </w:pPr>
            <w:r w:rsidRPr="00D770B8">
              <w:rPr>
                <w:b/>
              </w:rPr>
              <w:t>Summa utgifter</w:t>
            </w:r>
          </w:p>
        </w:tc>
        <w:tc>
          <w:tcPr>
            <w:tcW w:w="488" w:type="dxa"/>
            <w:tcBorders>
              <w:top w:val="single" w:sz="4" w:space="0" w:color="auto"/>
              <w:left w:val="nil"/>
              <w:bottom w:val="nil"/>
              <w:right w:val="single" w:sz="4" w:space="0" w:color="auto"/>
            </w:tcBorders>
          </w:tcPr>
          <w:p w14:paraId="7C19C214" w14:textId="18008BD2" w:rsidR="00F7009D" w:rsidRPr="00D770B8" w:rsidRDefault="009D6872" w:rsidP="00F7009D">
            <w:pPr>
              <w:pStyle w:val="TabellRader"/>
              <w:rPr>
                <w:b/>
              </w:rPr>
            </w:pPr>
            <w:r w:rsidRPr="00D770B8">
              <w:rPr>
                <w:b/>
              </w:rPr>
              <w:t>51,2</w:t>
            </w:r>
          </w:p>
        </w:tc>
        <w:tc>
          <w:tcPr>
            <w:tcW w:w="488" w:type="dxa"/>
            <w:tcBorders>
              <w:top w:val="single" w:sz="4" w:space="0" w:color="auto"/>
              <w:left w:val="single" w:sz="4" w:space="0" w:color="auto"/>
              <w:bottom w:val="nil"/>
              <w:right w:val="nil"/>
            </w:tcBorders>
          </w:tcPr>
          <w:p w14:paraId="03376551" w14:textId="7E8F7CC2" w:rsidR="00F7009D" w:rsidRPr="00D770B8" w:rsidRDefault="009D6872" w:rsidP="00F7009D">
            <w:pPr>
              <w:pStyle w:val="TabellRader"/>
              <w:rPr>
                <w:b/>
              </w:rPr>
            </w:pPr>
            <w:r w:rsidRPr="00D770B8">
              <w:rPr>
                <w:b/>
              </w:rPr>
              <w:t>50,1</w:t>
            </w:r>
          </w:p>
        </w:tc>
        <w:tc>
          <w:tcPr>
            <w:tcW w:w="488" w:type="dxa"/>
            <w:tcBorders>
              <w:top w:val="single" w:sz="4" w:space="0" w:color="auto"/>
              <w:left w:val="nil"/>
              <w:bottom w:val="nil"/>
              <w:right w:val="nil"/>
            </w:tcBorders>
          </w:tcPr>
          <w:p w14:paraId="7F36850D" w14:textId="071F441B" w:rsidR="00F7009D" w:rsidRPr="00D770B8" w:rsidRDefault="009D6872" w:rsidP="00F7009D">
            <w:pPr>
              <w:pStyle w:val="TabellRader"/>
              <w:rPr>
                <w:b/>
              </w:rPr>
            </w:pPr>
            <w:r w:rsidRPr="00D770B8">
              <w:rPr>
                <w:b/>
              </w:rPr>
              <w:t>48,9</w:t>
            </w:r>
          </w:p>
        </w:tc>
        <w:tc>
          <w:tcPr>
            <w:tcW w:w="488" w:type="dxa"/>
            <w:tcBorders>
              <w:top w:val="single" w:sz="4" w:space="0" w:color="auto"/>
              <w:left w:val="nil"/>
              <w:bottom w:val="nil"/>
              <w:right w:val="nil"/>
            </w:tcBorders>
          </w:tcPr>
          <w:p w14:paraId="699B3F81" w14:textId="54E8AD75" w:rsidR="00F7009D" w:rsidRPr="00D770B8" w:rsidRDefault="009D6872" w:rsidP="00F7009D">
            <w:pPr>
              <w:pStyle w:val="TabellRader"/>
              <w:rPr>
                <w:b/>
              </w:rPr>
            </w:pPr>
            <w:r w:rsidRPr="00D770B8">
              <w:rPr>
                <w:b/>
              </w:rPr>
              <w:t>48,3</w:t>
            </w:r>
          </w:p>
        </w:tc>
        <w:tc>
          <w:tcPr>
            <w:tcW w:w="488" w:type="dxa"/>
            <w:tcBorders>
              <w:top w:val="single" w:sz="4" w:space="0" w:color="auto"/>
              <w:left w:val="nil"/>
              <w:bottom w:val="nil"/>
              <w:right w:val="nil"/>
            </w:tcBorders>
          </w:tcPr>
          <w:p w14:paraId="03E02B55" w14:textId="00292D57" w:rsidR="00F7009D" w:rsidRPr="00D770B8" w:rsidRDefault="009D6872" w:rsidP="00F7009D">
            <w:pPr>
              <w:pStyle w:val="TabellRader"/>
              <w:rPr>
                <w:b/>
              </w:rPr>
            </w:pPr>
            <w:r w:rsidRPr="00D770B8">
              <w:rPr>
                <w:b/>
              </w:rPr>
              <w:t>48,0</w:t>
            </w:r>
          </w:p>
        </w:tc>
        <w:tc>
          <w:tcPr>
            <w:tcW w:w="489" w:type="dxa"/>
            <w:tcBorders>
              <w:top w:val="single" w:sz="4" w:space="0" w:color="auto"/>
              <w:left w:val="nil"/>
              <w:bottom w:val="nil"/>
              <w:right w:val="nil"/>
            </w:tcBorders>
          </w:tcPr>
          <w:p w14:paraId="49EB0BD5" w14:textId="40F3EF00" w:rsidR="00F7009D" w:rsidRPr="00D770B8" w:rsidRDefault="009D6872" w:rsidP="00F7009D">
            <w:pPr>
              <w:pStyle w:val="TabellRader"/>
              <w:rPr>
                <w:b/>
              </w:rPr>
            </w:pPr>
            <w:r w:rsidRPr="00D770B8">
              <w:rPr>
                <w:b/>
              </w:rPr>
              <w:t>47,4</w:t>
            </w:r>
          </w:p>
        </w:tc>
      </w:tr>
      <w:tr w:rsidR="00F7009D" w14:paraId="351DA20B" w14:textId="77777777" w:rsidTr="00F7009D">
        <w:tc>
          <w:tcPr>
            <w:tcW w:w="1454" w:type="dxa"/>
            <w:tcBorders>
              <w:top w:val="nil"/>
              <w:left w:val="nil"/>
              <w:bottom w:val="single" w:sz="18" w:space="0" w:color="auto"/>
              <w:right w:val="nil"/>
            </w:tcBorders>
            <w:vAlign w:val="bottom"/>
          </w:tcPr>
          <w:p w14:paraId="66B15976" w14:textId="3C9BD2D4" w:rsidR="00F7009D" w:rsidRDefault="009D6872" w:rsidP="00F7009D">
            <w:pPr>
              <w:pStyle w:val="TabellRader"/>
              <w:jc w:val="left"/>
            </w:pPr>
            <w:r>
              <w:t>Exklusive räntor</w:t>
            </w:r>
          </w:p>
        </w:tc>
        <w:tc>
          <w:tcPr>
            <w:tcW w:w="488" w:type="dxa"/>
            <w:tcBorders>
              <w:top w:val="nil"/>
              <w:left w:val="nil"/>
              <w:bottom w:val="single" w:sz="18" w:space="0" w:color="auto"/>
              <w:right w:val="single" w:sz="4" w:space="0" w:color="auto"/>
            </w:tcBorders>
          </w:tcPr>
          <w:p w14:paraId="3CC1E6D9" w14:textId="6B50164D" w:rsidR="00F7009D" w:rsidRPr="00B14E83" w:rsidRDefault="009D6872" w:rsidP="00F7009D">
            <w:pPr>
              <w:pStyle w:val="TabellRader"/>
            </w:pPr>
            <w:r w:rsidRPr="001C68B2">
              <w:t>50,3</w:t>
            </w:r>
          </w:p>
        </w:tc>
        <w:tc>
          <w:tcPr>
            <w:tcW w:w="488" w:type="dxa"/>
            <w:tcBorders>
              <w:top w:val="nil"/>
              <w:left w:val="single" w:sz="4" w:space="0" w:color="auto"/>
              <w:bottom w:val="single" w:sz="18" w:space="0" w:color="auto"/>
              <w:right w:val="nil"/>
            </w:tcBorders>
          </w:tcPr>
          <w:p w14:paraId="75C1EAA5" w14:textId="626E058B" w:rsidR="00F7009D" w:rsidRPr="00B14E83" w:rsidRDefault="009D6872" w:rsidP="00F7009D">
            <w:pPr>
              <w:pStyle w:val="TabellRader"/>
            </w:pPr>
            <w:r w:rsidRPr="001C68B2">
              <w:t>49,2</w:t>
            </w:r>
          </w:p>
        </w:tc>
        <w:tc>
          <w:tcPr>
            <w:tcW w:w="488" w:type="dxa"/>
            <w:tcBorders>
              <w:top w:val="nil"/>
              <w:left w:val="nil"/>
              <w:bottom w:val="single" w:sz="18" w:space="0" w:color="auto"/>
              <w:right w:val="nil"/>
            </w:tcBorders>
          </w:tcPr>
          <w:p w14:paraId="2B53B7A6" w14:textId="3536C127" w:rsidR="00F7009D" w:rsidRPr="00B14E83" w:rsidRDefault="009D6872" w:rsidP="00F7009D">
            <w:pPr>
              <w:pStyle w:val="TabellRader"/>
            </w:pPr>
            <w:r w:rsidRPr="001C68B2">
              <w:t>48,0</w:t>
            </w:r>
          </w:p>
        </w:tc>
        <w:tc>
          <w:tcPr>
            <w:tcW w:w="488" w:type="dxa"/>
            <w:tcBorders>
              <w:top w:val="nil"/>
              <w:left w:val="nil"/>
              <w:bottom w:val="single" w:sz="18" w:space="0" w:color="auto"/>
              <w:right w:val="nil"/>
            </w:tcBorders>
          </w:tcPr>
          <w:p w14:paraId="45B930F3" w14:textId="6B370BF7" w:rsidR="00F7009D" w:rsidRPr="00B14E83" w:rsidRDefault="009D6872" w:rsidP="00F7009D">
            <w:pPr>
              <w:pStyle w:val="TabellRader"/>
            </w:pPr>
            <w:r w:rsidRPr="001C68B2">
              <w:t>47,4</w:t>
            </w:r>
          </w:p>
        </w:tc>
        <w:tc>
          <w:tcPr>
            <w:tcW w:w="488" w:type="dxa"/>
            <w:tcBorders>
              <w:top w:val="nil"/>
              <w:left w:val="nil"/>
              <w:bottom w:val="single" w:sz="18" w:space="0" w:color="auto"/>
              <w:right w:val="nil"/>
            </w:tcBorders>
          </w:tcPr>
          <w:p w14:paraId="6C97A55A" w14:textId="6C21FF3A" w:rsidR="00F7009D" w:rsidRPr="00B14E83" w:rsidRDefault="009D6872" w:rsidP="00F7009D">
            <w:pPr>
              <w:pStyle w:val="TabellRader"/>
            </w:pPr>
            <w:r w:rsidRPr="001C68B2">
              <w:t>47,1</w:t>
            </w:r>
          </w:p>
        </w:tc>
        <w:tc>
          <w:tcPr>
            <w:tcW w:w="489" w:type="dxa"/>
            <w:tcBorders>
              <w:top w:val="nil"/>
              <w:left w:val="nil"/>
              <w:bottom w:val="single" w:sz="18" w:space="0" w:color="auto"/>
              <w:right w:val="nil"/>
            </w:tcBorders>
          </w:tcPr>
          <w:p w14:paraId="10AF6E0D" w14:textId="246E756E" w:rsidR="00F7009D" w:rsidRDefault="009D6872" w:rsidP="00F7009D">
            <w:pPr>
              <w:pStyle w:val="TabellRader"/>
            </w:pPr>
            <w:r w:rsidRPr="001C68B2">
              <w:t>46,6</w:t>
            </w:r>
          </w:p>
        </w:tc>
      </w:tr>
    </w:tbl>
    <w:p w14:paraId="4CDE581C" w14:textId="77777777" w:rsidR="00F7009D" w:rsidRDefault="009D6872" w:rsidP="00F7009D">
      <w:pPr>
        <w:pStyle w:val="TabellFotnot"/>
        <w:spacing w:before="20"/>
      </w:pPr>
      <w:r w:rsidRPr="003014BB">
        <w:rPr>
          <w:vertAlign w:val="superscript"/>
        </w:rPr>
        <w:t>1</w:t>
      </w:r>
      <w:r>
        <w:rPr>
          <w:vertAlign w:val="superscript"/>
        </w:rPr>
        <w:t xml:space="preserve"> </w:t>
      </w:r>
      <w:r>
        <w:t>Inklusive ofördelade utgifter.</w:t>
      </w:r>
    </w:p>
    <w:p w14:paraId="1A881E7A" w14:textId="77777777" w:rsidR="00F7009D" w:rsidRDefault="009D6872" w:rsidP="00F7009D">
      <w:pPr>
        <w:pStyle w:val="TabellFotnot"/>
        <w:spacing w:before="20"/>
      </w:pPr>
      <w:r>
        <w:t>Källor: Statistiska centralbyrån och egna beräkningar.</w:t>
      </w:r>
    </w:p>
    <w:p w14:paraId="723420EE" w14:textId="2D6E8231" w:rsidR="00F7009D" w:rsidRDefault="009D6872" w:rsidP="00F7009D">
      <w:pPr>
        <w:pStyle w:val="Rubrik3"/>
      </w:pPr>
      <w:bookmarkStart w:id="405" w:name="_Toc384401529"/>
      <w:r w:rsidRPr="00C139D2">
        <w:t>Staten</w:t>
      </w:r>
      <w:bookmarkEnd w:id="405"/>
    </w:p>
    <w:p w14:paraId="495C7EAC" w14:textId="066562BE" w:rsidR="00F7009D" w:rsidRPr="00C139D2" w:rsidRDefault="009D6872" w:rsidP="00F7009D">
      <w:pPr>
        <w:pStyle w:val="Brdtext"/>
      </w:pPr>
      <w:r w:rsidRPr="00C139D2">
        <w:t>Statens finansiella sparande och budgetsaldo försämras mellan 201</w:t>
      </w:r>
      <w:r>
        <w:t>3</w:t>
      </w:r>
      <w:r w:rsidRPr="00C139D2">
        <w:t xml:space="preserve"> och 201</w:t>
      </w:r>
      <w:r>
        <w:t>4</w:t>
      </w:r>
      <w:r w:rsidRPr="00C139D2">
        <w:t xml:space="preserve">, för att därefter successivt förstärkas. </w:t>
      </w:r>
      <w:r>
        <w:t>Detta medför att även s</w:t>
      </w:r>
      <w:r w:rsidRPr="00C139D2">
        <w:t>tatsskulden ökar 201</w:t>
      </w:r>
      <w:r>
        <w:t xml:space="preserve">3 och </w:t>
      </w:r>
      <w:r w:rsidRPr="00C139D2">
        <w:t xml:space="preserve">2014 </w:t>
      </w:r>
      <w:r>
        <w:t xml:space="preserve">för att sedan </w:t>
      </w:r>
      <w:r w:rsidRPr="00C139D2">
        <w:t>minska under den resterande delen av prognos</w:t>
      </w:r>
      <w:r>
        <w:softHyphen/>
      </w:r>
      <w:r w:rsidRPr="00C139D2">
        <w:t>perioden.</w:t>
      </w:r>
    </w:p>
    <w:p w14:paraId="0855732E" w14:textId="60020A92" w:rsidR="00F7009D" w:rsidRDefault="009D6872" w:rsidP="00F7009D">
      <w:pPr>
        <w:pStyle w:val="Rubrik3utannumrering"/>
      </w:pPr>
      <w:r w:rsidRPr="00C139D2">
        <w:t>Statens finansiella sparande</w:t>
      </w:r>
    </w:p>
    <w:p w14:paraId="292FCA37" w14:textId="5D448048" w:rsidR="00F7009D" w:rsidRDefault="009D6872" w:rsidP="00F7009D">
      <w:pPr>
        <w:pStyle w:val="Brdtext"/>
      </w:pPr>
      <w:r w:rsidRPr="00C139D2">
        <w:t xml:space="preserve">Statens inkomster utgörs i huvudsak av skatter och avgifter på arbete samt skatt på kapital och konsumtion. </w:t>
      </w:r>
      <w:r>
        <w:t>Dessa inkomster uppgick 2013 till ca 88 procent av statens totala inkomster.</w:t>
      </w:r>
      <w:r w:rsidRPr="00C139D2">
        <w:t xml:space="preserve"> </w:t>
      </w:r>
      <w:r>
        <w:t xml:space="preserve">Av resterande del svarade inkomster från kapital för ca 4 procent, medan transfereringarna från övriga sektorer uppgick till ca 3 procent. </w:t>
      </w:r>
      <w:r w:rsidRPr="00C139D2">
        <w:t xml:space="preserve">Vidare redovisas kalkylmässiga poster som inkomster </w:t>
      </w:r>
      <w:r w:rsidRPr="00C139D2">
        <w:lastRenderedPageBreak/>
        <w:t>enligt NR, t.ex. kap</w:t>
      </w:r>
      <w:r>
        <w:t>italförslitning vilka uppgick till 5 procent av inkomsterna 2013.</w:t>
      </w:r>
    </w:p>
    <w:p w14:paraId="5A74EF70" w14:textId="104AB49C" w:rsidR="00F7009D" w:rsidRPr="00C139D2" w:rsidRDefault="009D6872" w:rsidP="00F7009D">
      <w:pPr>
        <w:pStyle w:val="Brdtextmedindrag"/>
      </w:pPr>
      <w:r w:rsidRPr="00C139D2">
        <w:t xml:space="preserve">Skatter och avgifter som andel av BNP </w:t>
      </w:r>
      <w:r>
        <w:t>ökade</w:t>
      </w:r>
      <w:r w:rsidRPr="00C139D2">
        <w:t xml:space="preserve"> </w:t>
      </w:r>
      <w:r>
        <w:t xml:space="preserve">något </w:t>
      </w:r>
      <w:r w:rsidRPr="00C139D2">
        <w:t>mellan 201</w:t>
      </w:r>
      <w:r>
        <w:t>2</w:t>
      </w:r>
      <w:r w:rsidRPr="00C139D2">
        <w:t xml:space="preserve"> och 201</w:t>
      </w:r>
      <w:r>
        <w:t>3</w:t>
      </w:r>
      <w:r w:rsidRPr="00C139D2">
        <w:t>.</w:t>
      </w:r>
      <w:r>
        <w:t xml:space="preserve"> Det låga ränte</w:t>
      </w:r>
      <w:r w:rsidRPr="00C139D2">
        <w:t>läget och den relativt låga statsskulden bidrog till att statens inkomster av räntor och utdelningar (ka</w:t>
      </w:r>
      <w:r>
        <w:t>pitalinkomster) översteg ränte</w:t>
      </w:r>
      <w:r w:rsidRPr="00C139D2">
        <w:t>utgifterna.</w:t>
      </w:r>
    </w:p>
    <w:p w14:paraId="69211404" w14:textId="79414D1E" w:rsidR="00F7009D" w:rsidRDefault="009D6872" w:rsidP="00F7009D">
      <w:pPr>
        <w:pStyle w:val="Brdtextmedindrag"/>
      </w:pPr>
      <w:r w:rsidRPr="00C139D2">
        <w:t>För 201</w:t>
      </w:r>
      <w:r>
        <w:t>4</w:t>
      </w:r>
      <w:r w:rsidRPr="00C139D2">
        <w:t xml:space="preserve"> beräknas ett underskott i det finansiella sparandet i staten på 1,</w:t>
      </w:r>
      <w:r>
        <w:t>4</w:t>
      </w:r>
      <w:r w:rsidRPr="00C139D2">
        <w:t xml:space="preserve"> procent av BNP. </w:t>
      </w:r>
      <w:r>
        <w:t>Försvagningen jämfört med 2013 är till stor del en följd av beslutade reformer</w:t>
      </w:r>
      <w:r w:rsidRPr="00F1661D">
        <w:t xml:space="preserve">. </w:t>
      </w:r>
      <w:r>
        <w:t>De</w:t>
      </w:r>
      <w:r w:rsidRPr="00F1661D">
        <w:t>n starkare makro</w:t>
      </w:r>
      <w:r w:rsidRPr="00F1661D">
        <w:softHyphen/>
        <w:t>ekonomisk</w:t>
      </w:r>
      <w:r>
        <w:t>a</w:t>
      </w:r>
      <w:r w:rsidRPr="00F1661D">
        <w:t xml:space="preserve"> utveckling</w:t>
      </w:r>
      <w:r>
        <w:t>en</w:t>
      </w:r>
      <w:r w:rsidRPr="00F1661D">
        <w:t xml:space="preserve"> 2014 </w:t>
      </w:r>
      <w:r>
        <w:t xml:space="preserve">i förhållande till </w:t>
      </w:r>
      <w:r w:rsidRPr="00F1661D">
        <w:t xml:space="preserve">2013 medför </w:t>
      </w:r>
      <w:r>
        <w:t xml:space="preserve">att </w:t>
      </w:r>
      <w:r w:rsidRPr="00F1661D">
        <w:t>försvagning</w:t>
      </w:r>
      <w:r>
        <w:t>en</w:t>
      </w:r>
      <w:r w:rsidRPr="00F1661D">
        <w:t xml:space="preserve"> av </w:t>
      </w:r>
      <w:r>
        <w:t xml:space="preserve">statens </w:t>
      </w:r>
      <w:r w:rsidRPr="00F1661D">
        <w:t>finans</w:t>
      </w:r>
      <w:r>
        <w:t>i</w:t>
      </w:r>
      <w:r w:rsidRPr="00F1661D">
        <w:t>e</w:t>
      </w:r>
      <w:r>
        <w:t>ll</w:t>
      </w:r>
      <w:r w:rsidRPr="00F1661D">
        <w:t xml:space="preserve">a </w:t>
      </w:r>
      <w:r>
        <w:t>sparande som andel av BNP begränsas till</w:t>
      </w:r>
      <w:r w:rsidRPr="00F1661D">
        <w:t xml:space="preserve"> </w:t>
      </w:r>
      <w:r>
        <w:t>0,4 procentenheter</w:t>
      </w:r>
      <w:r w:rsidRPr="00F1661D">
        <w:t>.</w:t>
      </w:r>
    </w:p>
    <w:p w14:paraId="4506A163" w14:textId="282A1A03" w:rsidR="00F7009D" w:rsidRDefault="009D6872" w:rsidP="00F7009D">
      <w:pPr>
        <w:pStyle w:val="Brdtextmedindrag"/>
      </w:pPr>
      <w:r w:rsidRPr="00C139D2">
        <w:t xml:space="preserve">Underskottet beräknas minska </w:t>
      </w:r>
      <w:r>
        <w:t xml:space="preserve">kraftigt 2015 och uppgår </w:t>
      </w:r>
      <w:r w:rsidRPr="00C139D2">
        <w:t>till 0,</w:t>
      </w:r>
      <w:r>
        <w:t>2</w:t>
      </w:r>
      <w:r w:rsidRPr="00C139D2">
        <w:t xml:space="preserve"> procent av BNP. </w:t>
      </w:r>
      <w:r>
        <w:t>Förstärkningen av det finansiella sparandet är främst en följd</w:t>
      </w:r>
      <w:r w:rsidRPr="00C139D2">
        <w:t xml:space="preserve"> av </w:t>
      </w:r>
      <w:r>
        <w:t>att</w:t>
      </w:r>
      <w:r w:rsidRPr="00C139D2">
        <w:t xml:space="preserve"> utgifterna </w:t>
      </w:r>
      <w:r>
        <w:t>beräknas minska som andel av BNP.</w:t>
      </w:r>
    </w:p>
    <w:p w14:paraId="0AD31CBC" w14:textId="2DE626B9" w:rsidR="00F7009D" w:rsidRDefault="009D6872" w:rsidP="00F7009D">
      <w:pPr>
        <w:pStyle w:val="Brdtextmedindrag"/>
      </w:pPr>
      <w:r>
        <w:t>U</w:t>
      </w:r>
      <w:r w:rsidRPr="00C139D2">
        <w:t xml:space="preserve">tgifterna i relation till BNP </w:t>
      </w:r>
      <w:r>
        <w:t xml:space="preserve">fortsätter att minska </w:t>
      </w:r>
      <w:r w:rsidRPr="00C139D2">
        <w:t>under 201</w:t>
      </w:r>
      <w:r>
        <w:t>6</w:t>
      </w:r>
      <w:r w:rsidRPr="00C139D2">
        <w:t>–201</w:t>
      </w:r>
      <w:r>
        <w:t>8, vilket</w:t>
      </w:r>
      <w:r w:rsidRPr="00C139D2">
        <w:t xml:space="preserve"> leder till att det finansiella sparandet </w:t>
      </w:r>
      <w:r>
        <w:t xml:space="preserve">i staten vänds till ett överskott 2016 </w:t>
      </w:r>
      <w:r w:rsidRPr="00C139D2">
        <w:t>och sedan förstärks fram till 201</w:t>
      </w:r>
      <w:r>
        <w:t>8</w:t>
      </w:r>
      <w:r w:rsidRPr="00C139D2">
        <w:t>. Det finansiella sparandet beräknas 201</w:t>
      </w:r>
      <w:r>
        <w:t>8</w:t>
      </w:r>
      <w:r w:rsidRPr="00C139D2">
        <w:t xml:space="preserve"> uppgå till </w:t>
      </w:r>
      <w:r>
        <w:t>1</w:t>
      </w:r>
      <w:r w:rsidRPr="00C139D2">
        <w:t>,</w:t>
      </w:r>
      <w:r>
        <w:t>8 </w:t>
      </w:r>
      <w:r w:rsidRPr="00C139D2">
        <w:t xml:space="preserve">procent av BNP (se </w:t>
      </w:r>
      <w:r>
        <w:fldChar w:fldCharType="begin"/>
      </w:r>
      <w:r>
        <w:instrText xml:space="preserve"> REF  _Ref383281157 \* Lower \h </w:instrText>
      </w:r>
      <w:r>
        <w:fldChar w:fldCharType="separate"/>
      </w:r>
      <w:r w:rsidR="004642B5">
        <w:t xml:space="preserve">tabell </w:t>
      </w:r>
      <w:r w:rsidR="004642B5" w:rsidRPr="004642B5">
        <w:rPr>
          <w:bCs/>
          <w:noProof/>
        </w:rPr>
        <w:t>7</w:t>
      </w:r>
      <w:r w:rsidR="004642B5">
        <w:t>.</w:t>
      </w:r>
      <w:r w:rsidR="004642B5">
        <w:rPr>
          <w:noProof/>
        </w:rPr>
        <w:t>8</w:t>
      </w:r>
      <w:r>
        <w:fldChar w:fldCharType="end"/>
      </w:r>
      <w:r w:rsidRPr="00C139D2">
        <w:t>).</w:t>
      </w:r>
    </w:p>
    <w:p w14:paraId="51016D1E" w14:textId="77777777" w:rsidR="00F7009D" w:rsidRDefault="00F7009D" w:rsidP="00F7009D">
      <w:pPr>
        <w:pStyle w:val="Brdtextmedindrag"/>
      </w:pPr>
    </w:p>
    <w:p w14:paraId="48BF77AE" w14:textId="491E3130" w:rsidR="00F7009D" w:rsidRDefault="009D6872" w:rsidP="00F7009D">
      <w:pPr>
        <w:pStyle w:val="TabellRubrik"/>
      </w:pPr>
      <w:bookmarkStart w:id="406" w:name="_Ref383281157"/>
      <w:bookmarkStart w:id="407" w:name="_Toc384401680"/>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t>.</w:t>
      </w:r>
      <w:r w:rsidR="0009067D">
        <w:fldChar w:fldCharType="begin"/>
      </w:r>
      <w:r w:rsidR="0009067D">
        <w:instrText xml:space="preserve"> SEQ Tab</w:instrText>
      </w:r>
      <w:r w:rsidR="0009067D">
        <w:instrText xml:space="preserve">ell \* Arabic \s 1  \* MERGEFORMAT </w:instrText>
      </w:r>
      <w:r w:rsidR="0009067D">
        <w:fldChar w:fldCharType="separate"/>
      </w:r>
      <w:r w:rsidR="004642B5">
        <w:rPr>
          <w:noProof/>
        </w:rPr>
        <w:t>8</w:t>
      </w:r>
      <w:r w:rsidR="0009067D">
        <w:rPr>
          <w:noProof/>
        </w:rPr>
        <w:fldChar w:fldCharType="end"/>
      </w:r>
      <w:bookmarkEnd w:id="406"/>
      <w:r>
        <w:t xml:space="preserve"> Statens inkomster och utgifter 2013–2018</w:t>
      </w:r>
      <w:bookmarkEnd w:id="407"/>
    </w:p>
    <w:p w14:paraId="745F2A72" w14:textId="235FA1B7" w:rsidR="00F7009D" w:rsidRDefault="009D6872" w:rsidP="00F7009D">
      <w:pPr>
        <w:pStyle w:val="TabellUnderrubrik"/>
      </w:pPr>
      <w:r>
        <w:t>Miljarder kronor, om annat ej anges. Utfall för 2013, prognos för 2014–2018.</w:t>
      </w:r>
    </w:p>
    <w:tbl>
      <w:tblPr>
        <w:tblW w:w="4367" w:type="dxa"/>
        <w:tblInd w:w="57" w:type="dxa"/>
        <w:tblLayout w:type="fixed"/>
        <w:tblCellMar>
          <w:left w:w="57" w:type="dxa"/>
          <w:right w:w="57" w:type="dxa"/>
        </w:tblCellMar>
        <w:tblLook w:val="0000" w:firstRow="0" w:lastRow="0" w:firstColumn="0" w:lastColumn="0" w:noHBand="0" w:noVBand="0"/>
      </w:tblPr>
      <w:tblGrid>
        <w:gridCol w:w="1234"/>
        <w:gridCol w:w="522"/>
        <w:gridCol w:w="522"/>
        <w:gridCol w:w="522"/>
        <w:gridCol w:w="522"/>
        <w:gridCol w:w="522"/>
        <w:gridCol w:w="523"/>
      </w:tblGrid>
      <w:tr w:rsidR="00F7009D" w14:paraId="64413591" w14:textId="77777777" w:rsidTr="00F7009D">
        <w:tc>
          <w:tcPr>
            <w:tcW w:w="1234" w:type="dxa"/>
            <w:tcBorders>
              <w:top w:val="nil"/>
              <w:left w:val="nil"/>
              <w:bottom w:val="single" w:sz="18" w:space="0" w:color="auto"/>
              <w:right w:val="nil"/>
            </w:tcBorders>
          </w:tcPr>
          <w:p w14:paraId="7A3CBDC8" w14:textId="1F6A1E05" w:rsidR="00F7009D" w:rsidRDefault="00F7009D" w:rsidP="00F7009D">
            <w:pPr>
              <w:pStyle w:val="TabellHuvud"/>
            </w:pPr>
          </w:p>
        </w:tc>
        <w:tc>
          <w:tcPr>
            <w:tcW w:w="522" w:type="dxa"/>
            <w:tcBorders>
              <w:top w:val="nil"/>
              <w:left w:val="nil"/>
              <w:bottom w:val="single" w:sz="18" w:space="0" w:color="auto"/>
              <w:right w:val="single" w:sz="4" w:space="0" w:color="auto"/>
            </w:tcBorders>
          </w:tcPr>
          <w:p w14:paraId="07499054" w14:textId="4BEE1E48" w:rsidR="00F7009D" w:rsidRDefault="009D6872" w:rsidP="00F7009D">
            <w:pPr>
              <w:pStyle w:val="TabellHuvud"/>
            </w:pPr>
            <w:r>
              <w:t>2013</w:t>
            </w:r>
          </w:p>
        </w:tc>
        <w:tc>
          <w:tcPr>
            <w:tcW w:w="522" w:type="dxa"/>
            <w:tcBorders>
              <w:top w:val="nil"/>
              <w:left w:val="single" w:sz="4" w:space="0" w:color="auto"/>
              <w:bottom w:val="single" w:sz="18" w:space="0" w:color="auto"/>
              <w:right w:val="nil"/>
            </w:tcBorders>
          </w:tcPr>
          <w:p w14:paraId="2C32A4EF" w14:textId="017A084D" w:rsidR="00F7009D" w:rsidRDefault="009D6872" w:rsidP="00F7009D">
            <w:pPr>
              <w:pStyle w:val="TabellHuvud"/>
            </w:pPr>
            <w:r>
              <w:t>2014</w:t>
            </w:r>
          </w:p>
        </w:tc>
        <w:tc>
          <w:tcPr>
            <w:tcW w:w="522" w:type="dxa"/>
            <w:tcBorders>
              <w:top w:val="nil"/>
              <w:left w:val="nil"/>
              <w:bottom w:val="single" w:sz="18" w:space="0" w:color="auto"/>
              <w:right w:val="nil"/>
            </w:tcBorders>
          </w:tcPr>
          <w:p w14:paraId="2DEE2411" w14:textId="462B2481" w:rsidR="00F7009D" w:rsidRDefault="009D6872" w:rsidP="00F7009D">
            <w:pPr>
              <w:pStyle w:val="TabellHuvud"/>
            </w:pPr>
            <w:r>
              <w:t>2015</w:t>
            </w:r>
          </w:p>
        </w:tc>
        <w:tc>
          <w:tcPr>
            <w:tcW w:w="522" w:type="dxa"/>
            <w:tcBorders>
              <w:top w:val="nil"/>
              <w:left w:val="nil"/>
              <w:bottom w:val="single" w:sz="18" w:space="0" w:color="auto"/>
              <w:right w:val="nil"/>
            </w:tcBorders>
          </w:tcPr>
          <w:p w14:paraId="23EA5F58" w14:textId="0B2B190A" w:rsidR="00F7009D" w:rsidRDefault="009D6872" w:rsidP="00F7009D">
            <w:pPr>
              <w:pStyle w:val="TabellHuvud"/>
            </w:pPr>
            <w:r>
              <w:t>2016</w:t>
            </w:r>
          </w:p>
        </w:tc>
        <w:tc>
          <w:tcPr>
            <w:tcW w:w="522" w:type="dxa"/>
            <w:tcBorders>
              <w:top w:val="nil"/>
              <w:left w:val="nil"/>
              <w:bottom w:val="single" w:sz="18" w:space="0" w:color="auto"/>
              <w:right w:val="nil"/>
            </w:tcBorders>
          </w:tcPr>
          <w:p w14:paraId="71586B2A" w14:textId="48145A5A" w:rsidR="00F7009D" w:rsidRDefault="009D6872" w:rsidP="00F7009D">
            <w:pPr>
              <w:pStyle w:val="TabellHuvud"/>
            </w:pPr>
            <w:r>
              <w:t>2017</w:t>
            </w:r>
          </w:p>
        </w:tc>
        <w:tc>
          <w:tcPr>
            <w:tcW w:w="523" w:type="dxa"/>
            <w:tcBorders>
              <w:top w:val="nil"/>
              <w:left w:val="nil"/>
              <w:bottom w:val="single" w:sz="18" w:space="0" w:color="auto"/>
              <w:right w:val="nil"/>
            </w:tcBorders>
          </w:tcPr>
          <w:p w14:paraId="68140CF0" w14:textId="4D5AF339" w:rsidR="00F7009D" w:rsidRDefault="009D6872" w:rsidP="00F7009D">
            <w:pPr>
              <w:pStyle w:val="TabellHuvud"/>
            </w:pPr>
            <w:r>
              <w:t>2018</w:t>
            </w:r>
          </w:p>
        </w:tc>
      </w:tr>
      <w:tr w:rsidR="00F7009D" w:rsidRPr="00D770B8" w14:paraId="359DEAEC" w14:textId="77777777" w:rsidTr="00F7009D">
        <w:tc>
          <w:tcPr>
            <w:tcW w:w="1234" w:type="dxa"/>
            <w:tcBorders>
              <w:top w:val="single" w:sz="18" w:space="0" w:color="auto"/>
              <w:left w:val="nil"/>
              <w:bottom w:val="nil"/>
              <w:right w:val="nil"/>
            </w:tcBorders>
            <w:vAlign w:val="bottom"/>
          </w:tcPr>
          <w:p w14:paraId="34B0E879" w14:textId="77777777" w:rsidR="00F7009D" w:rsidRPr="00D770B8" w:rsidRDefault="009D6872" w:rsidP="00F7009D">
            <w:pPr>
              <w:pStyle w:val="TabellRader"/>
              <w:jc w:val="left"/>
              <w:rPr>
                <w:b/>
              </w:rPr>
            </w:pPr>
            <w:r w:rsidRPr="00D770B8">
              <w:rPr>
                <w:b/>
              </w:rPr>
              <w:t>Inkomster</w:t>
            </w:r>
          </w:p>
        </w:tc>
        <w:tc>
          <w:tcPr>
            <w:tcW w:w="522" w:type="dxa"/>
            <w:tcBorders>
              <w:top w:val="single" w:sz="18" w:space="0" w:color="auto"/>
              <w:left w:val="nil"/>
              <w:bottom w:val="nil"/>
              <w:right w:val="single" w:sz="4" w:space="0" w:color="auto"/>
            </w:tcBorders>
            <w:tcMar>
              <w:left w:w="0" w:type="dxa"/>
            </w:tcMar>
          </w:tcPr>
          <w:p w14:paraId="01D339E9" w14:textId="11992B91" w:rsidR="00F7009D" w:rsidRPr="00D770B8" w:rsidRDefault="009D6872" w:rsidP="00F7009D">
            <w:pPr>
              <w:pStyle w:val="TabellRader"/>
              <w:rPr>
                <w:b/>
              </w:rPr>
            </w:pPr>
            <w:r w:rsidRPr="00D770B8">
              <w:rPr>
                <w:b/>
              </w:rPr>
              <w:t>910</w:t>
            </w:r>
          </w:p>
        </w:tc>
        <w:tc>
          <w:tcPr>
            <w:tcW w:w="522" w:type="dxa"/>
            <w:tcBorders>
              <w:top w:val="single" w:sz="18" w:space="0" w:color="auto"/>
              <w:left w:val="single" w:sz="4" w:space="0" w:color="auto"/>
              <w:bottom w:val="nil"/>
              <w:right w:val="nil"/>
            </w:tcBorders>
            <w:tcMar>
              <w:left w:w="0" w:type="dxa"/>
            </w:tcMar>
          </w:tcPr>
          <w:p w14:paraId="1F614BDB" w14:textId="0EDEB7DA" w:rsidR="00F7009D" w:rsidRPr="00D770B8" w:rsidRDefault="009D6872" w:rsidP="00F7009D">
            <w:pPr>
              <w:pStyle w:val="TabellRader"/>
              <w:rPr>
                <w:b/>
              </w:rPr>
            </w:pPr>
            <w:r w:rsidRPr="00D770B8">
              <w:rPr>
                <w:b/>
              </w:rPr>
              <w:t>914</w:t>
            </w:r>
          </w:p>
        </w:tc>
        <w:tc>
          <w:tcPr>
            <w:tcW w:w="522" w:type="dxa"/>
            <w:tcBorders>
              <w:top w:val="single" w:sz="18" w:space="0" w:color="auto"/>
              <w:left w:val="nil"/>
              <w:bottom w:val="nil"/>
              <w:right w:val="nil"/>
            </w:tcBorders>
            <w:tcMar>
              <w:left w:w="0" w:type="dxa"/>
            </w:tcMar>
          </w:tcPr>
          <w:p w14:paraId="72A7CA7A" w14:textId="58BC9699" w:rsidR="00F7009D" w:rsidRPr="00D770B8" w:rsidRDefault="009D6872" w:rsidP="00F7009D">
            <w:pPr>
              <w:pStyle w:val="TabellRader"/>
              <w:rPr>
                <w:b/>
              </w:rPr>
            </w:pPr>
            <w:r w:rsidRPr="00D770B8">
              <w:rPr>
                <w:b/>
              </w:rPr>
              <w:t>970</w:t>
            </w:r>
          </w:p>
        </w:tc>
        <w:tc>
          <w:tcPr>
            <w:tcW w:w="522" w:type="dxa"/>
            <w:tcBorders>
              <w:top w:val="single" w:sz="18" w:space="0" w:color="auto"/>
              <w:left w:val="nil"/>
              <w:bottom w:val="nil"/>
              <w:right w:val="nil"/>
            </w:tcBorders>
            <w:tcMar>
              <w:left w:w="0" w:type="dxa"/>
            </w:tcMar>
          </w:tcPr>
          <w:p w14:paraId="2A0FAAD3" w14:textId="0D3DE26E" w:rsidR="00F7009D" w:rsidRPr="00D770B8" w:rsidRDefault="009D6872" w:rsidP="00F7009D">
            <w:pPr>
              <w:pStyle w:val="TabellRader"/>
              <w:rPr>
                <w:b/>
              </w:rPr>
            </w:pPr>
            <w:r w:rsidRPr="00D770B8">
              <w:rPr>
                <w:b/>
              </w:rPr>
              <w:t>1</w:t>
            </w:r>
            <w:r>
              <w:rPr>
                <w:b/>
              </w:rPr>
              <w:t xml:space="preserve"> </w:t>
            </w:r>
            <w:r w:rsidRPr="00D770B8">
              <w:rPr>
                <w:b/>
              </w:rPr>
              <w:t>015</w:t>
            </w:r>
          </w:p>
        </w:tc>
        <w:tc>
          <w:tcPr>
            <w:tcW w:w="522" w:type="dxa"/>
            <w:tcBorders>
              <w:top w:val="single" w:sz="18" w:space="0" w:color="auto"/>
              <w:left w:val="nil"/>
              <w:bottom w:val="nil"/>
              <w:right w:val="nil"/>
            </w:tcBorders>
            <w:tcMar>
              <w:left w:w="0" w:type="dxa"/>
            </w:tcMar>
          </w:tcPr>
          <w:p w14:paraId="361927E9" w14:textId="51DD4E7A" w:rsidR="00F7009D" w:rsidRPr="00D770B8" w:rsidRDefault="009D6872" w:rsidP="00F7009D">
            <w:pPr>
              <w:pStyle w:val="TabellRader"/>
              <w:rPr>
                <w:b/>
              </w:rPr>
            </w:pPr>
            <w:r w:rsidRPr="00D770B8">
              <w:rPr>
                <w:b/>
              </w:rPr>
              <w:t>1</w:t>
            </w:r>
            <w:r>
              <w:rPr>
                <w:b/>
              </w:rPr>
              <w:t xml:space="preserve"> </w:t>
            </w:r>
            <w:r w:rsidRPr="00D770B8">
              <w:rPr>
                <w:b/>
              </w:rPr>
              <w:t>060</w:t>
            </w:r>
          </w:p>
        </w:tc>
        <w:tc>
          <w:tcPr>
            <w:tcW w:w="523" w:type="dxa"/>
            <w:tcBorders>
              <w:top w:val="single" w:sz="18" w:space="0" w:color="auto"/>
              <w:left w:val="nil"/>
              <w:bottom w:val="nil"/>
              <w:right w:val="nil"/>
            </w:tcBorders>
            <w:tcMar>
              <w:left w:w="0" w:type="dxa"/>
            </w:tcMar>
          </w:tcPr>
          <w:p w14:paraId="7E1CE584" w14:textId="3325F232" w:rsidR="00F7009D" w:rsidRPr="00D770B8" w:rsidRDefault="009D6872" w:rsidP="00F7009D">
            <w:pPr>
              <w:pStyle w:val="TabellRader"/>
              <w:rPr>
                <w:b/>
              </w:rPr>
            </w:pPr>
            <w:r w:rsidRPr="00D770B8">
              <w:rPr>
                <w:b/>
              </w:rPr>
              <w:t>1</w:t>
            </w:r>
            <w:r>
              <w:rPr>
                <w:b/>
              </w:rPr>
              <w:t xml:space="preserve"> </w:t>
            </w:r>
            <w:r w:rsidRPr="00D770B8">
              <w:rPr>
                <w:b/>
              </w:rPr>
              <w:t>106</w:t>
            </w:r>
          </w:p>
        </w:tc>
      </w:tr>
      <w:tr w:rsidR="00F7009D" w:rsidRPr="00D770B8" w14:paraId="1DA355EB" w14:textId="77777777" w:rsidTr="00F7009D">
        <w:tc>
          <w:tcPr>
            <w:tcW w:w="1234" w:type="dxa"/>
            <w:tcBorders>
              <w:top w:val="nil"/>
              <w:left w:val="nil"/>
              <w:bottom w:val="single" w:sz="4" w:space="0" w:color="auto"/>
              <w:right w:val="nil"/>
            </w:tcBorders>
            <w:vAlign w:val="bottom"/>
          </w:tcPr>
          <w:p w14:paraId="064A1DDB" w14:textId="77777777" w:rsidR="00F7009D" w:rsidRPr="00D770B8" w:rsidRDefault="009D6872" w:rsidP="00F7009D">
            <w:pPr>
              <w:pStyle w:val="TabellRader"/>
              <w:jc w:val="left"/>
              <w:rPr>
                <w:i/>
              </w:rPr>
            </w:pPr>
            <w:r w:rsidRPr="00D770B8">
              <w:rPr>
                <w:i/>
              </w:rPr>
              <w:t xml:space="preserve">  procent av BNP</w:t>
            </w:r>
          </w:p>
        </w:tc>
        <w:tc>
          <w:tcPr>
            <w:tcW w:w="522" w:type="dxa"/>
            <w:tcBorders>
              <w:top w:val="nil"/>
              <w:left w:val="nil"/>
              <w:bottom w:val="single" w:sz="4" w:space="0" w:color="auto"/>
              <w:right w:val="single" w:sz="4" w:space="0" w:color="auto"/>
            </w:tcBorders>
          </w:tcPr>
          <w:p w14:paraId="6467FDEC" w14:textId="31406EF5" w:rsidR="00F7009D" w:rsidRPr="00D770B8" w:rsidRDefault="009D6872" w:rsidP="00F7009D">
            <w:pPr>
              <w:pStyle w:val="TabellRader"/>
              <w:rPr>
                <w:i/>
              </w:rPr>
            </w:pPr>
            <w:r w:rsidRPr="00D770B8">
              <w:rPr>
                <w:i/>
              </w:rPr>
              <w:t>25,0</w:t>
            </w:r>
          </w:p>
        </w:tc>
        <w:tc>
          <w:tcPr>
            <w:tcW w:w="522" w:type="dxa"/>
            <w:tcBorders>
              <w:top w:val="nil"/>
              <w:left w:val="single" w:sz="4" w:space="0" w:color="auto"/>
              <w:bottom w:val="single" w:sz="4" w:space="0" w:color="auto"/>
              <w:right w:val="nil"/>
            </w:tcBorders>
          </w:tcPr>
          <w:p w14:paraId="04853CC0" w14:textId="23ABDD0D" w:rsidR="00F7009D" w:rsidRPr="00D770B8" w:rsidRDefault="009D6872" w:rsidP="00F7009D">
            <w:pPr>
              <w:pStyle w:val="TabellRader"/>
              <w:rPr>
                <w:i/>
              </w:rPr>
            </w:pPr>
            <w:r w:rsidRPr="00D770B8">
              <w:rPr>
                <w:i/>
              </w:rPr>
              <w:t>24,2</w:t>
            </w:r>
          </w:p>
        </w:tc>
        <w:tc>
          <w:tcPr>
            <w:tcW w:w="522" w:type="dxa"/>
            <w:tcBorders>
              <w:top w:val="nil"/>
              <w:left w:val="nil"/>
              <w:bottom w:val="single" w:sz="4" w:space="0" w:color="auto"/>
              <w:right w:val="nil"/>
            </w:tcBorders>
          </w:tcPr>
          <w:p w14:paraId="06784874" w14:textId="66F2BD5B" w:rsidR="00F7009D" w:rsidRPr="00D770B8" w:rsidRDefault="009D6872" w:rsidP="00F7009D">
            <w:pPr>
              <w:pStyle w:val="TabellRader"/>
              <w:rPr>
                <w:i/>
              </w:rPr>
            </w:pPr>
            <w:r w:rsidRPr="00D770B8">
              <w:rPr>
                <w:i/>
              </w:rPr>
              <w:t>24,4</w:t>
            </w:r>
          </w:p>
        </w:tc>
        <w:tc>
          <w:tcPr>
            <w:tcW w:w="522" w:type="dxa"/>
            <w:tcBorders>
              <w:top w:val="nil"/>
              <w:left w:val="nil"/>
              <w:bottom w:val="single" w:sz="4" w:space="0" w:color="auto"/>
              <w:right w:val="nil"/>
            </w:tcBorders>
          </w:tcPr>
          <w:p w14:paraId="4F802E2E" w14:textId="729FF455" w:rsidR="00F7009D" w:rsidRPr="00D770B8" w:rsidRDefault="009D6872" w:rsidP="00F7009D">
            <w:pPr>
              <w:pStyle w:val="TabellRader"/>
              <w:rPr>
                <w:i/>
              </w:rPr>
            </w:pPr>
            <w:r w:rsidRPr="00D770B8">
              <w:rPr>
                <w:i/>
              </w:rPr>
              <w:t>24,3</w:t>
            </w:r>
          </w:p>
        </w:tc>
        <w:tc>
          <w:tcPr>
            <w:tcW w:w="522" w:type="dxa"/>
            <w:tcBorders>
              <w:top w:val="nil"/>
              <w:left w:val="nil"/>
              <w:bottom w:val="single" w:sz="4" w:space="0" w:color="auto"/>
              <w:right w:val="nil"/>
            </w:tcBorders>
          </w:tcPr>
          <w:p w14:paraId="037882B7" w14:textId="65667480" w:rsidR="00F7009D" w:rsidRPr="00D770B8" w:rsidRDefault="009D6872" w:rsidP="00F7009D">
            <w:pPr>
              <w:pStyle w:val="TabellRader"/>
              <w:rPr>
                <w:i/>
              </w:rPr>
            </w:pPr>
            <w:r w:rsidRPr="00D770B8">
              <w:rPr>
                <w:i/>
              </w:rPr>
              <w:t>24,3</w:t>
            </w:r>
          </w:p>
        </w:tc>
        <w:tc>
          <w:tcPr>
            <w:tcW w:w="523" w:type="dxa"/>
            <w:tcBorders>
              <w:top w:val="nil"/>
              <w:left w:val="nil"/>
              <w:bottom w:val="single" w:sz="4" w:space="0" w:color="auto"/>
              <w:right w:val="nil"/>
            </w:tcBorders>
          </w:tcPr>
          <w:p w14:paraId="413B5E74" w14:textId="08406665" w:rsidR="00F7009D" w:rsidRPr="00D770B8" w:rsidRDefault="009D6872" w:rsidP="00F7009D">
            <w:pPr>
              <w:pStyle w:val="TabellRader"/>
              <w:rPr>
                <w:i/>
              </w:rPr>
            </w:pPr>
            <w:r w:rsidRPr="00D770B8">
              <w:rPr>
                <w:i/>
              </w:rPr>
              <w:t>24,3</w:t>
            </w:r>
          </w:p>
        </w:tc>
      </w:tr>
      <w:tr w:rsidR="00F7009D" w14:paraId="4DBEA243" w14:textId="77777777" w:rsidTr="00F7009D">
        <w:tc>
          <w:tcPr>
            <w:tcW w:w="1234" w:type="dxa"/>
            <w:tcBorders>
              <w:top w:val="single" w:sz="4" w:space="0" w:color="auto"/>
              <w:left w:val="nil"/>
              <w:bottom w:val="nil"/>
              <w:right w:val="nil"/>
            </w:tcBorders>
            <w:vAlign w:val="bottom"/>
          </w:tcPr>
          <w:p w14:paraId="1E23E0AE" w14:textId="77777777" w:rsidR="00F7009D" w:rsidRDefault="009D6872" w:rsidP="00F7009D">
            <w:pPr>
              <w:pStyle w:val="TabellRader"/>
              <w:spacing w:before="20" w:line="170" w:lineRule="exact"/>
              <w:jc w:val="left"/>
            </w:pPr>
            <w:r>
              <w:t>Skatter och avgifter</w:t>
            </w:r>
          </w:p>
        </w:tc>
        <w:tc>
          <w:tcPr>
            <w:tcW w:w="522" w:type="dxa"/>
            <w:tcBorders>
              <w:top w:val="single" w:sz="4" w:space="0" w:color="auto"/>
              <w:left w:val="nil"/>
              <w:bottom w:val="nil"/>
              <w:right w:val="single" w:sz="4" w:space="0" w:color="auto"/>
            </w:tcBorders>
          </w:tcPr>
          <w:p w14:paraId="616F318D" w14:textId="38057DF2" w:rsidR="00F7009D" w:rsidRPr="00496031" w:rsidRDefault="009D6872" w:rsidP="00F7009D">
            <w:pPr>
              <w:pStyle w:val="TabellRader"/>
              <w:spacing w:before="20" w:line="170" w:lineRule="exact"/>
            </w:pPr>
            <w:r w:rsidRPr="0049315B">
              <w:t>800</w:t>
            </w:r>
          </w:p>
        </w:tc>
        <w:tc>
          <w:tcPr>
            <w:tcW w:w="522" w:type="dxa"/>
            <w:tcBorders>
              <w:top w:val="single" w:sz="4" w:space="0" w:color="auto"/>
              <w:left w:val="single" w:sz="4" w:space="0" w:color="auto"/>
              <w:bottom w:val="nil"/>
              <w:right w:val="nil"/>
            </w:tcBorders>
          </w:tcPr>
          <w:p w14:paraId="01CCCCDC" w14:textId="1285B02F" w:rsidR="00F7009D" w:rsidRPr="00496031" w:rsidRDefault="009D6872" w:rsidP="00F7009D">
            <w:pPr>
              <w:pStyle w:val="TabellRader"/>
              <w:spacing w:before="20" w:line="170" w:lineRule="exact"/>
            </w:pPr>
            <w:r w:rsidRPr="0049315B">
              <w:t>821</w:t>
            </w:r>
          </w:p>
        </w:tc>
        <w:tc>
          <w:tcPr>
            <w:tcW w:w="522" w:type="dxa"/>
            <w:tcBorders>
              <w:top w:val="single" w:sz="4" w:space="0" w:color="auto"/>
              <w:left w:val="nil"/>
              <w:bottom w:val="nil"/>
              <w:right w:val="nil"/>
            </w:tcBorders>
          </w:tcPr>
          <w:p w14:paraId="28DBD736" w14:textId="7117FE79" w:rsidR="00F7009D" w:rsidRPr="00496031" w:rsidRDefault="009D6872" w:rsidP="00F7009D">
            <w:pPr>
              <w:pStyle w:val="TabellRader"/>
              <w:spacing w:before="20" w:line="170" w:lineRule="exact"/>
            </w:pPr>
            <w:r w:rsidRPr="0049315B">
              <w:t>863</w:t>
            </w:r>
          </w:p>
        </w:tc>
        <w:tc>
          <w:tcPr>
            <w:tcW w:w="522" w:type="dxa"/>
            <w:tcBorders>
              <w:top w:val="single" w:sz="4" w:space="0" w:color="auto"/>
              <w:left w:val="nil"/>
              <w:bottom w:val="nil"/>
              <w:right w:val="nil"/>
            </w:tcBorders>
          </w:tcPr>
          <w:p w14:paraId="14DBEA72" w14:textId="17608EF0" w:rsidR="00F7009D" w:rsidRPr="00496031" w:rsidRDefault="009D6872" w:rsidP="00F7009D">
            <w:pPr>
              <w:pStyle w:val="TabellRader"/>
              <w:spacing w:before="20" w:line="170" w:lineRule="exact"/>
            </w:pPr>
            <w:r w:rsidRPr="0049315B">
              <w:t>908</w:t>
            </w:r>
          </w:p>
        </w:tc>
        <w:tc>
          <w:tcPr>
            <w:tcW w:w="522" w:type="dxa"/>
            <w:tcBorders>
              <w:top w:val="single" w:sz="4" w:space="0" w:color="auto"/>
              <w:left w:val="nil"/>
              <w:bottom w:val="nil"/>
              <w:right w:val="nil"/>
            </w:tcBorders>
          </w:tcPr>
          <w:p w14:paraId="53BDC7E4" w14:textId="4EC33CBE" w:rsidR="00F7009D" w:rsidRPr="00496031" w:rsidRDefault="009D6872" w:rsidP="00F7009D">
            <w:pPr>
              <w:pStyle w:val="TabellRader"/>
              <w:spacing w:before="20" w:line="170" w:lineRule="exact"/>
            </w:pPr>
            <w:r w:rsidRPr="0049315B">
              <w:t>949</w:t>
            </w:r>
          </w:p>
        </w:tc>
        <w:tc>
          <w:tcPr>
            <w:tcW w:w="523" w:type="dxa"/>
            <w:tcBorders>
              <w:top w:val="single" w:sz="4" w:space="0" w:color="auto"/>
              <w:left w:val="nil"/>
              <w:bottom w:val="nil"/>
              <w:right w:val="nil"/>
            </w:tcBorders>
          </w:tcPr>
          <w:p w14:paraId="32AA63AD" w14:textId="5B2947FD" w:rsidR="00F7009D" w:rsidRPr="00496031" w:rsidRDefault="009D6872" w:rsidP="00F7009D">
            <w:pPr>
              <w:pStyle w:val="TabellRader"/>
              <w:spacing w:before="20" w:line="170" w:lineRule="exact"/>
            </w:pPr>
            <w:r w:rsidRPr="0049315B">
              <w:t>992</w:t>
            </w:r>
          </w:p>
        </w:tc>
      </w:tr>
      <w:tr w:rsidR="00F7009D" w14:paraId="29A82D0A" w14:textId="77777777" w:rsidTr="00F7009D">
        <w:tc>
          <w:tcPr>
            <w:tcW w:w="1234" w:type="dxa"/>
            <w:tcBorders>
              <w:left w:val="nil"/>
              <w:bottom w:val="nil"/>
              <w:right w:val="nil"/>
            </w:tcBorders>
            <w:vAlign w:val="bottom"/>
          </w:tcPr>
          <w:p w14:paraId="2563C9F2" w14:textId="77777777" w:rsidR="00F7009D" w:rsidRDefault="009D6872" w:rsidP="00F7009D">
            <w:pPr>
              <w:pStyle w:val="TabellRader"/>
              <w:spacing w:before="20" w:line="170" w:lineRule="exact"/>
              <w:jc w:val="left"/>
            </w:pPr>
            <w:r>
              <w:t>Kapitalinkomster</w:t>
            </w:r>
          </w:p>
        </w:tc>
        <w:tc>
          <w:tcPr>
            <w:tcW w:w="522" w:type="dxa"/>
            <w:tcBorders>
              <w:left w:val="nil"/>
              <w:bottom w:val="nil"/>
              <w:right w:val="single" w:sz="4" w:space="0" w:color="auto"/>
            </w:tcBorders>
          </w:tcPr>
          <w:p w14:paraId="00470815" w14:textId="0D9953D2" w:rsidR="00F7009D" w:rsidRPr="00496031" w:rsidRDefault="009D6872" w:rsidP="00F7009D">
            <w:pPr>
              <w:pStyle w:val="TabellRader"/>
              <w:spacing w:before="20" w:line="170" w:lineRule="exact"/>
            </w:pPr>
            <w:r w:rsidRPr="0049315B">
              <w:t>39</w:t>
            </w:r>
          </w:p>
        </w:tc>
        <w:tc>
          <w:tcPr>
            <w:tcW w:w="522" w:type="dxa"/>
            <w:tcBorders>
              <w:left w:val="single" w:sz="4" w:space="0" w:color="auto"/>
              <w:bottom w:val="nil"/>
              <w:right w:val="nil"/>
            </w:tcBorders>
          </w:tcPr>
          <w:p w14:paraId="400DC5D3" w14:textId="53A30D7F" w:rsidR="00F7009D" w:rsidRPr="00496031" w:rsidRDefault="009D6872" w:rsidP="00F7009D">
            <w:pPr>
              <w:pStyle w:val="TabellRader"/>
              <w:spacing w:before="20" w:line="170" w:lineRule="exact"/>
            </w:pPr>
            <w:r w:rsidRPr="0049315B">
              <w:t>26</w:t>
            </w:r>
          </w:p>
        </w:tc>
        <w:tc>
          <w:tcPr>
            <w:tcW w:w="522" w:type="dxa"/>
            <w:tcBorders>
              <w:left w:val="nil"/>
              <w:bottom w:val="nil"/>
              <w:right w:val="nil"/>
            </w:tcBorders>
          </w:tcPr>
          <w:p w14:paraId="6B6B1255" w14:textId="726BDC3A" w:rsidR="00F7009D" w:rsidRPr="00496031" w:rsidRDefault="009D6872" w:rsidP="00F7009D">
            <w:pPr>
              <w:pStyle w:val="TabellRader"/>
              <w:spacing w:before="20" w:line="170" w:lineRule="exact"/>
            </w:pPr>
            <w:r w:rsidRPr="0049315B">
              <w:t>35</w:t>
            </w:r>
          </w:p>
        </w:tc>
        <w:tc>
          <w:tcPr>
            <w:tcW w:w="522" w:type="dxa"/>
            <w:tcBorders>
              <w:left w:val="nil"/>
              <w:bottom w:val="nil"/>
              <w:right w:val="nil"/>
            </w:tcBorders>
          </w:tcPr>
          <w:p w14:paraId="05AB3793" w14:textId="457FE201" w:rsidR="00F7009D" w:rsidRPr="00496031" w:rsidRDefault="009D6872" w:rsidP="00F7009D">
            <w:pPr>
              <w:pStyle w:val="TabellRader"/>
              <w:spacing w:before="20" w:line="170" w:lineRule="exact"/>
            </w:pPr>
            <w:r w:rsidRPr="0049315B">
              <w:t>33</w:t>
            </w:r>
          </w:p>
        </w:tc>
        <w:tc>
          <w:tcPr>
            <w:tcW w:w="522" w:type="dxa"/>
            <w:tcBorders>
              <w:left w:val="nil"/>
              <w:bottom w:val="nil"/>
              <w:right w:val="nil"/>
            </w:tcBorders>
          </w:tcPr>
          <w:p w14:paraId="147FBD13" w14:textId="77FB9872" w:rsidR="00F7009D" w:rsidRPr="00496031" w:rsidRDefault="009D6872" w:rsidP="00F7009D">
            <w:pPr>
              <w:pStyle w:val="TabellRader"/>
              <w:spacing w:before="20" w:line="170" w:lineRule="exact"/>
            </w:pPr>
            <w:r w:rsidRPr="0049315B">
              <w:t>33</w:t>
            </w:r>
          </w:p>
        </w:tc>
        <w:tc>
          <w:tcPr>
            <w:tcW w:w="523" w:type="dxa"/>
            <w:tcBorders>
              <w:left w:val="nil"/>
              <w:bottom w:val="nil"/>
              <w:right w:val="nil"/>
            </w:tcBorders>
          </w:tcPr>
          <w:p w14:paraId="03853E00" w14:textId="45C1F14A" w:rsidR="00F7009D" w:rsidRPr="00496031" w:rsidRDefault="009D6872" w:rsidP="00F7009D">
            <w:pPr>
              <w:pStyle w:val="TabellRader"/>
              <w:spacing w:before="20" w:line="170" w:lineRule="exact"/>
            </w:pPr>
            <w:r w:rsidRPr="0049315B">
              <w:t>34</w:t>
            </w:r>
          </w:p>
        </w:tc>
      </w:tr>
      <w:tr w:rsidR="00F7009D" w14:paraId="0682D7B7" w14:textId="77777777" w:rsidTr="00F7009D">
        <w:tc>
          <w:tcPr>
            <w:tcW w:w="1234" w:type="dxa"/>
            <w:tcBorders>
              <w:top w:val="nil"/>
              <w:left w:val="nil"/>
              <w:bottom w:val="single" w:sz="4" w:space="0" w:color="auto"/>
              <w:right w:val="nil"/>
            </w:tcBorders>
            <w:vAlign w:val="bottom"/>
          </w:tcPr>
          <w:p w14:paraId="33D4A476" w14:textId="77777777" w:rsidR="00F7009D" w:rsidRDefault="009D6872" w:rsidP="00F7009D">
            <w:pPr>
              <w:pStyle w:val="TabellRader"/>
              <w:spacing w:before="20" w:line="170" w:lineRule="exact"/>
              <w:jc w:val="left"/>
            </w:pPr>
            <w:r>
              <w:t>Övriga inkomster</w:t>
            </w:r>
          </w:p>
        </w:tc>
        <w:tc>
          <w:tcPr>
            <w:tcW w:w="522" w:type="dxa"/>
            <w:tcBorders>
              <w:top w:val="nil"/>
              <w:left w:val="nil"/>
              <w:bottom w:val="single" w:sz="4" w:space="0" w:color="auto"/>
              <w:right w:val="single" w:sz="4" w:space="0" w:color="auto"/>
            </w:tcBorders>
          </w:tcPr>
          <w:p w14:paraId="7FB615CF" w14:textId="434F1826" w:rsidR="00F7009D" w:rsidRPr="00496031" w:rsidRDefault="009D6872" w:rsidP="00F7009D">
            <w:pPr>
              <w:pStyle w:val="TabellRader"/>
              <w:spacing w:before="20" w:line="170" w:lineRule="exact"/>
            </w:pPr>
            <w:r w:rsidRPr="00496031">
              <w:t>71</w:t>
            </w:r>
          </w:p>
        </w:tc>
        <w:tc>
          <w:tcPr>
            <w:tcW w:w="522" w:type="dxa"/>
            <w:tcBorders>
              <w:top w:val="nil"/>
              <w:left w:val="single" w:sz="4" w:space="0" w:color="auto"/>
              <w:bottom w:val="single" w:sz="4" w:space="0" w:color="auto"/>
              <w:right w:val="nil"/>
            </w:tcBorders>
          </w:tcPr>
          <w:p w14:paraId="076FA954" w14:textId="54A6E185" w:rsidR="00F7009D" w:rsidRPr="00496031" w:rsidRDefault="009D6872" w:rsidP="00F7009D">
            <w:pPr>
              <w:pStyle w:val="TabellRader"/>
              <w:spacing w:before="20" w:line="170" w:lineRule="exact"/>
            </w:pPr>
            <w:r w:rsidRPr="0049315B">
              <w:t>68</w:t>
            </w:r>
          </w:p>
        </w:tc>
        <w:tc>
          <w:tcPr>
            <w:tcW w:w="522" w:type="dxa"/>
            <w:tcBorders>
              <w:top w:val="nil"/>
              <w:left w:val="nil"/>
              <w:bottom w:val="single" w:sz="4" w:space="0" w:color="auto"/>
              <w:right w:val="nil"/>
            </w:tcBorders>
          </w:tcPr>
          <w:p w14:paraId="61BFAA0B" w14:textId="619D955C" w:rsidR="00F7009D" w:rsidRPr="00496031" w:rsidRDefault="009D6872" w:rsidP="00F7009D">
            <w:pPr>
              <w:pStyle w:val="TabellRader"/>
              <w:spacing w:before="20" w:line="170" w:lineRule="exact"/>
            </w:pPr>
            <w:r w:rsidRPr="0049315B">
              <w:t>71</w:t>
            </w:r>
          </w:p>
        </w:tc>
        <w:tc>
          <w:tcPr>
            <w:tcW w:w="522" w:type="dxa"/>
            <w:tcBorders>
              <w:top w:val="nil"/>
              <w:left w:val="nil"/>
              <w:bottom w:val="single" w:sz="4" w:space="0" w:color="auto"/>
              <w:right w:val="nil"/>
            </w:tcBorders>
          </w:tcPr>
          <w:p w14:paraId="10EB607C" w14:textId="11FB4A1F" w:rsidR="00F7009D" w:rsidRPr="00496031" w:rsidRDefault="009D6872" w:rsidP="00F7009D">
            <w:pPr>
              <w:pStyle w:val="TabellRader"/>
              <w:spacing w:before="20" w:line="170" w:lineRule="exact"/>
            </w:pPr>
            <w:r w:rsidRPr="0049315B">
              <w:t>74</w:t>
            </w:r>
          </w:p>
        </w:tc>
        <w:tc>
          <w:tcPr>
            <w:tcW w:w="522" w:type="dxa"/>
            <w:tcBorders>
              <w:top w:val="nil"/>
              <w:left w:val="nil"/>
              <w:bottom w:val="single" w:sz="4" w:space="0" w:color="auto"/>
              <w:right w:val="nil"/>
            </w:tcBorders>
          </w:tcPr>
          <w:p w14:paraId="30E12B85" w14:textId="606C1430" w:rsidR="00F7009D" w:rsidRPr="00496031" w:rsidRDefault="009D6872" w:rsidP="00F7009D">
            <w:pPr>
              <w:pStyle w:val="TabellRader"/>
              <w:spacing w:before="20" w:line="170" w:lineRule="exact"/>
            </w:pPr>
            <w:r w:rsidRPr="0049315B">
              <w:t>77</w:t>
            </w:r>
          </w:p>
        </w:tc>
        <w:tc>
          <w:tcPr>
            <w:tcW w:w="523" w:type="dxa"/>
            <w:tcBorders>
              <w:top w:val="nil"/>
              <w:left w:val="nil"/>
              <w:bottom w:val="single" w:sz="4" w:space="0" w:color="auto"/>
              <w:right w:val="nil"/>
            </w:tcBorders>
          </w:tcPr>
          <w:p w14:paraId="494F692E" w14:textId="5A3EBED2" w:rsidR="00F7009D" w:rsidRPr="00496031" w:rsidRDefault="009D6872" w:rsidP="00F7009D">
            <w:pPr>
              <w:pStyle w:val="TabellRader"/>
              <w:spacing w:before="20" w:line="170" w:lineRule="exact"/>
            </w:pPr>
            <w:r w:rsidRPr="00496031">
              <w:t>80</w:t>
            </w:r>
          </w:p>
        </w:tc>
      </w:tr>
      <w:tr w:rsidR="00F7009D" w:rsidRPr="00D770B8" w14:paraId="1C0A040C" w14:textId="77777777" w:rsidTr="00F7009D">
        <w:tc>
          <w:tcPr>
            <w:tcW w:w="1234" w:type="dxa"/>
            <w:tcBorders>
              <w:top w:val="single" w:sz="4" w:space="0" w:color="auto"/>
              <w:left w:val="nil"/>
              <w:bottom w:val="nil"/>
              <w:right w:val="nil"/>
            </w:tcBorders>
            <w:vAlign w:val="bottom"/>
          </w:tcPr>
          <w:p w14:paraId="649A3E53" w14:textId="77777777" w:rsidR="00F7009D" w:rsidRPr="00D770B8" w:rsidRDefault="009D6872" w:rsidP="00F7009D">
            <w:pPr>
              <w:pStyle w:val="TabellRader"/>
              <w:jc w:val="left"/>
              <w:rPr>
                <w:b/>
              </w:rPr>
            </w:pPr>
            <w:r w:rsidRPr="00D770B8">
              <w:rPr>
                <w:b/>
              </w:rPr>
              <w:t>Utgifter</w:t>
            </w:r>
          </w:p>
        </w:tc>
        <w:tc>
          <w:tcPr>
            <w:tcW w:w="522" w:type="dxa"/>
            <w:tcBorders>
              <w:top w:val="single" w:sz="4" w:space="0" w:color="auto"/>
              <w:left w:val="nil"/>
              <w:bottom w:val="nil"/>
              <w:right w:val="single" w:sz="4" w:space="0" w:color="auto"/>
            </w:tcBorders>
          </w:tcPr>
          <w:p w14:paraId="0C55F4DC" w14:textId="002B2148" w:rsidR="00F7009D" w:rsidRPr="00D770B8" w:rsidRDefault="009D6872" w:rsidP="00F7009D">
            <w:pPr>
              <w:pStyle w:val="TabellRader"/>
              <w:rPr>
                <w:b/>
              </w:rPr>
            </w:pPr>
            <w:r w:rsidRPr="00D770B8">
              <w:rPr>
                <w:b/>
              </w:rPr>
              <w:t>945</w:t>
            </w:r>
          </w:p>
        </w:tc>
        <w:tc>
          <w:tcPr>
            <w:tcW w:w="522" w:type="dxa"/>
            <w:tcBorders>
              <w:top w:val="single" w:sz="4" w:space="0" w:color="auto"/>
              <w:left w:val="single" w:sz="4" w:space="0" w:color="auto"/>
              <w:bottom w:val="nil"/>
              <w:right w:val="nil"/>
            </w:tcBorders>
          </w:tcPr>
          <w:p w14:paraId="589F5551" w14:textId="07E2A59D" w:rsidR="00F7009D" w:rsidRPr="00D770B8" w:rsidRDefault="009D6872" w:rsidP="00F7009D">
            <w:pPr>
              <w:pStyle w:val="TabellRader"/>
              <w:rPr>
                <w:b/>
              </w:rPr>
            </w:pPr>
            <w:r w:rsidRPr="00D770B8">
              <w:rPr>
                <w:b/>
              </w:rPr>
              <w:t>967</w:t>
            </w:r>
          </w:p>
        </w:tc>
        <w:tc>
          <w:tcPr>
            <w:tcW w:w="522" w:type="dxa"/>
            <w:tcBorders>
              <w:top w:val="single" w:sz="4" w:space="0" w:color="auto"/>
              <w:left w:val="nil"/>
              <w:bottom w:val="nil"/>
              <w:right w:val="nil"/>
            </w:tcBorders>
          </w:tcPr>
          <w:p w14:paraId="7398E382" w14:textId="794747AB" w:rsidR="00F7009D" w:rsidRPr="00D770B8" w:rsidRDefault="009D6872" w:rsidP="00F7009D">
            <w:pPr>
              <w:pStyle w:val="TabellRader"/>
              <w:rPr>
                <w:b/>
              </w:rPr>
            </w:pPr>
            <w:r w:rsidRPr="00D770B8">
              <w:rPr>
                <w:b/>
              </w:rPr>
              <w:t>978</w:t>
            </w:r>
          </w:p>
        </w:tc>
        <w:tc>
          <w:tcPr>
            <w:tcW w:w="522" w:type="dxa"/>
            <w:tcBorders>
              <w:top w:val="single" w:sz="4" w:space="0" w:color="auto"/>
              <w:left w:val="nil"/>
              <w:bottom w:val="nil"/>
              <w:right w:val="nil"/>
            </w:tcBorders>
          </w:tcPr>
          <w:p w14:paraId="4B5CDF52" w14:textId="04182E5A" w:rsidR="00F7009D" w:rsidRPr="00D770B8" w:rsidRDefault="009D6872" w:rsidP="00F7009D">
            <w:pPr>
              <w:pStyle w:val="TabellRader"/>
              <w:rPr>
                <w:b/>
              </w:rPr>
            </w:pPr>
            <w:r w:rsidRPr="00D770B8">
              <w:rPr>
                <w:b/>
              </w:rPr>
              <w:t>994</w:t>
            </w:r>
          </w:p>
        </w:tc>
        <w:tc>
          <w:tcPr>
            <w:tcW w:w="522" w:type="dxa"/>
            <w:tcBorders>
              <w:top w:val="single" w:sz="4" w:space="0" w:color="auto"/>
              <w:left w:val="nil"/>
              <w:bottom w:val="nil"/>
              <w:right w:val="nil"/>
            </w:tcBorders>
          </w:tcPr>
          <w:p w14:paraId="44F0389C" w14:textId="16288A1E" w:rsidR="00F7009D" w:rsidRPr="00D770B8" w:rsidRDefault="009D6872" w:rsidP="00F7009D">
            <w:pPr>
              <w:pStyle w:val="TabellRader"/>
              <w:rPr>
                <w:b/>
              </w:rPr>
            </w:pPr>
            <w:r w:rsidRPr="00D770B8">
              <w:rPr>
                <w:b/>
              </w:rPr>
              <w:t>1</w:t>
            </w:r>
            <w:r>
              <w:rPr>
                <w:b/>
              </w:rPr>
              <w:t xml:space="preserve"> </w:t>
            </w:r>
            <w:r w:rsidRPr="00D770B8">
              <w:rPr>
                <w:b/>
              </w:rPr>
              <w:t>008</w:t>
            </w:r>
          </w:p>
        </w:tc>
        <w:tc>
          <w:tcPr>
            <w:tcW w:w="523" w:type="dxa"/>
            <w:tcBorders>
              <w:top w:val="single" w:sz="4" w:space="0" w:color="auto"/>
              <w:left w:val="nil"/>
              <w:bottom w:val="nil"/>
              <w:right w:val="nil"/>
            </w:tcBorders>
          </w:tcPr>
          <w:p w14:paraId="4EB8A11F" w14:textId="7498D28F" w:rsidR="00F7009D" w:rsidRPr="00D770B8" w:rsidRDefault="009D6872" w:rsidP="00F7009D">
            <w:pPr>
              <w:pStyle w:val="TabellRader"/>
              <w:rPr>
                <w:b/>
              </w:rPr>
            </w:pPr>
            <w:r w:rsidRPr="00D770B8">
              <w:rPr>
                <w:b/>
              </w:rPr>
              <w:t>1</w:t>
            </w:r>
            <w:r>
              <w:rPr>
                <w:b/>
              </w:rPr>
              <w:t xml:space="preserve"> </w:t>
            </w:r>
            <w:r w:rsidRPr="00D770B8">
              <w:rPr>
                <w:b/>
              </w:rPr>
              <w:t>026</w:t>
            </w:r>
          </w:p>
        </w:tc>
      </w:tr>
      <w:tr w:rsidR="00F7009D" w:rsidRPr="00D770B8" w14:paraId="5E896758" w14:textId="77777777" w:rsidTr="00F7009D">
        <w:tc>
          <w:tcPr>
            <w:tcW w:w="1234" w:type="dxa"/>
            <w:tcBorders>
              <w:top w:val="nil"/>
              <w:left w:val="nil"/>
              <w:bottom w:val="single" w:sz="4" w:space="0" w:color="auto"/>
              <w:right w:val="nil"/>
            </w:tcBorders>
            <w:vAlign w:val="bottom"/>
          </w:tcPr>
          <w:p w14:paraId="4749F569" w14:textId="77777777" w:rsidR="00F7009D" w:rsidRPr="00D770B8" w:rsidRDefault="009D6872" w:rsidP="00F7009D">
            <w:pPr>
              <w:pStyle w:val="TabellRader"/>
              <w:spacing w:before="20" w:line="170" w:lineRule="exact"/>
              <w:jc w:val="left"/>
              <w:rPr>
                <w:i/>
              </w:rPr>
            </w:pPr>
            <w:r w:rsidRPr="00D770B8">
              <w:rPr>
                <w:i/>
              </w:rPr>
              <w:t xml:space="preserve">  procent av BNP</w:t>
            </w:r>
          </w:p>
        </w:tc>
        <w:tc>
          <w:tcPr>
            <w:tcW w:w="522" w:type="dxa"/>
            <w:tcBorders>
              <w:top w:val="nil"/>
              <w:left w:val="nil"/>
              <w:bottom w:val="single" w:sz="4" w:space="0" w:color="auto"/>
              <w:right w:val="single" w:sz="4" w:space="0" w:color="auto"/>
            </w:tcBorders>
          </w:tcPr>
          <w:p w14:paraId="7B5887B2" w14:textId="0987185F" w:rsidR="00F7009D" w:rsidRPr="00D770B8" w:rsidRDefault="009D6872" w:rsidP="00F7009D">
            <w:pPr>
              <w:pStyle w:val="TabellRader"/>
              <w:spacing w:before="20" w:line="170" w:lineRule="exact"/>
              <w:rPr>
                <w:i/>
              </w:rPr>
            </w:pPr>
            <w:r w:rsidRPr="00D770B8">
              <w:rPr>
                <w:i/>
              </w:rPr>
              <w:t>26,0</w:t>
            </w:r>
          </w:p>
        </w:tc>
        <w:tc>
          <w:tcPr>
            <w:tcW w:w="522" w:type="dxa"/>
            <w:tcBorders>
              <w:top w:val="nil"/>
              <w:left w:val="single" w:sz="4" w:space="0" w:color="auto"/>
              <w:bottom w:val="single" w:sz="4" w:space="0" w:color="auto"/>
              <w:right w:val="nil"/>
            </w:tcBorders>
          </w:tcPr>
          <w:p w14:paraId="0E5AAD9B" w14:textId="11AFD890" w:rsidR="00F7009D" w:rsidRPr="00D770B8" w:rsidRDefault="009D6872" w:rsidP="00F7009D">
            <w:pPr>
              <w:pStyle w:val="TabellRader"/>
              <w:spacing w:before="20" w:line="170" w:lineRule="exact"/>
              <w:rPr>
                <w:i/>
              </w:rPr>
            </w:pPr>
            <w:r w:rsidRPr="00D770B8">
              <w:rPr>
                <w:i/>
              </w:rPr>
              <w:t>25,6</w:t>
            </w:r>
          </w:p>
        </w:tc>
        <w:tc>
          <w:tcPr>
            <w:tcW w:w="522" w:type="dxa"/>
            <w:tcBorders>
              <w:top w:val="nil"/>
              <w:left w:val="nil"/>
              <w:bottom w:val="single" w:sz="4" w:space="0" w:color="auto"/>
              <w:right w:val="nil"/>
            </w:tcBorders>
          </w:tcPr>
          <w:p w14:paraId="47C2C30A" w14:textId="6A3B9F5B" w:rsidR="00F7009D" w:rsidRPr="00D770B8" w:rsidRDefault="009D6872" w:rsidP="00F7009D">
            <w:pPr>
              <w:pStyle w:val="TabellRader"/>
              <w:spacing w:before="20" w:line="170" w:lineRule="exact"/>
              <w:rPr>
                <w:i/>
              </w:rPr>
            </w:pPr>
            <w:r w:rsidRPr="00D770B8">
              <w:rPr>
                <w:i/>
              </w:rPr>
              <w:t>24,6</w:t>
            </w:r>
          </w:p>
        </w:tc>
        <w:tc>
          <w:tcPr>
            <w:tcW w:w="522" w:type="dxa"/>
            <w:tcBorders>
              <w:top w:val="nil"/>
              <w:left w:val="nil"/>
              <w:bottom w:val="single" w:sz="4" w:space="0" w:color="auto"/>
              <w:right w:val="nil"/>
            </w:tcBorders>
          </w:tcPr>
          <w:p w14:paraId="15C12529" w14:textId="72AAF23B" w:rsidR="00F7009D" w:rsidRPr="00D770B8" w:rsidRDefault="009D6872" w:rsidP="00F7009D">
            <w:pPr>
              <w:pStyle w:val="TabellRader"/>
              <w:spacing w:before="20" w:line="170" w:lineRule="exact"/>
              <w:rPr>
                <w:i/>
              </w:rPr>
            </w:pPr>
            <w:r w:rsidRPr="00D770B8">
              <w:rPr>
                <w:i/>
              </w:rPr>
              <w:t>23,8</w:t>
            </w:r>
          </w:p>
        </w:tc>
        <w:tc>
          <w:tcPr>
            <w:tcW w:w="522" w:type="dxa"/>
            <w:tcBorders>
              <w:top w:val="nil"/>
              <w:left w:val="nil"/>
              <w:bottom w:val="single" w:sz="4" w:space="0" w:color="auto"/>
              <w:right w:val="nil"/>
            </w:tcBorders>
          </w:tcPr>
          <w:p w14:paraId="2DBB5729" w14:textId="776823D8" w:rsidR="00F7009D" w:rsidRPr="00D770B8" w:rsidRDefault="009D6872" w:rsidP="00F7009D">
            <w:pPr>
              <w:pStyle w:val="TabellRader"/>
              <w:spacing w:before="20" w:line="170" w:lineRule="exact"/>
              <w:rPr>
                <w:i/>
              </w:rPr>
            </w:pPr>
            <w:r w:rsidRPr="00D770B8">
              <w:rPr>
                <w:i/>
              </w:rPr>
              <w:t>23,1</w:t>
            </w:r>
          </w:p>
        </w:tc>
        <w:tc>
          <w:tcPr>
            <w:tcW w:w="523" w:type="dxa"/>
            <w:tcBorders>
              <w:top w:val="nil"/>
              <w:left w:val="nil"/>
              <w:bottom w:val="single" w:sz="4" w:space="0" w:color="auto"/>
              <w:right w:val="nil"/>
            </w:tcBorders>
          </w:tcPr>
          <w:p w14:paraId="070B7B64" w14:textId="773B8D20" w:rsidR="00F7009D" w:rsidRPr="00D770B8" w:rsidRDefault="009D6872" w:rsidP="00F7009D">
            <w:pPr>
              <w:pStyle w:val="TabellRader"/>
              <w:spacing w:before="20" w:line="170" w:lineRule="exact"/>
              <w:rPr>
                <w:i/>
              </w:rPr>
            </w:pPr>
            <w:r w:rsidRPr="00D770B8">
              <w:rPr>
                <w:i/>
              </w:rPr>
              <w:t>22,5</w:t>
            </w:r>
          </w:p>
        </w:tc>
      </w:tr>
      <w:tr w:rsidR="00F7009D" w14:paraId="0B6988EF" w14:textId="77777777" w:rsidTr="00F7009D">
        <w:tc>
          <w:tcPr>
            <w:tcW w:w="1234" w:type="dxa"/>
            <w:tcBorders>
              <w:top w:val="single" w:sz="4" w:space="0" w:color="auto"/>
              <w:left w:val="nil"/>
              <w:bottom w:val="nil"/>
              <w:right w:val="nil"/>
            </w:tcBorders>
            <w:vAlign w:val="bottom"/>
          </w:tcPr>
          <w:p w14:paraId="584E87C3" w14:textId="77777777" w:rsidR="00F7009D" w:rsidRDefault="009D6872" w:rsidP="00F7009D">
            <w:pPr>
              <w:pStyle w:val="TabellRader"/>
              <w:spacing w:before="20" w:line="170" w:lineRule="exact"/>
              <w:jc w:val="left"/>
            </w:pPr>
            <w:r>
              <w:t>Utgifter exkl. räntor</w:t>
            </w:r>
          </w:p>
        </w:tc>
        <w:tc>
          <w:tcPr>
            <w:tcW w:w="522" w:type="dxa"/>
            <w:tcBorders>
              <w:top w:val="single" w:sz="4" w:space="0" w:color="auto"/>
              <w:left w:val="nil"/>
              <w:bottom w:val="nil"/>
              <w:right w:val="single" w:sz="4" w:space="0" w:color="auto"/>
            </w:tcBorders>
          </w:tcPr>
          <w:p w14:paraId="57BB3A27" w14:textId="5CA00AC3" w:rsidR="00F7009D" w:rsidRPr="00496031" w:rsidRDefault="009D6872" w:rsidP="00F7009D">
            <w:pPr>
              <w:pStyle w:val="TabellRader"/>
              <w:spacing w:before="20" w:line="170" w:lineRule="exact"/>
            </w:pPr>
            <w:r w:rsidRPr="0049315B">
              <w:t>921</w:t>
            </w:r>
          </w:p>
        </w:tc>
        <w:tc>
          <w:tcPr>
            <w:tcW w:w="522" w:type="dxa"/>
            <w:tcBorders>
              <w:top w:val="single" w:sz="4" w:space="0" w:color="auto"/>
              <w:left w:val="single" w:sz="4" w:space="0" w:color="auto"/>
              <w:bottom w:val="nil"/>
              <w:right w:val="nil"/>
            </w:tcBorders>
          </w:tcPr>
          <w:p w14:paraId="44B2BCBD" w14:textId="101F5DA2" w:rsidR="00F7009D" w:rsidRPr="00496031" w:rsidRDefault="009D6872" w:rsidP="00F7009D">
            <w:pPr>
              <w:pStyle w:val="TabellRader"/>
              <w:spacing w:before="20" w:line="170" w:lineRule="exact"/>
            </w:pPr>
            <w:r w:rsidRPr="0049315B">
              <w:t>939</w:t>
            </w:r>
          </w:p>
        </w:tc>
        <w:tc>
          <w:tcPr>
            <w:tcW w:w="522" w:type="dxa"/>
            <w:tcBorders>
              <w:top w:val="single" w:sz="4" w:space="0" w:color="auto"/>
              <w:left w:val="nil"/>
              <w:bottom w:val="nil"/>
              <w:right w:val="nil"/>
            </w:tcBorders>
          </w:tcPr>
          <w:p w14:paraId="17FF7EF2" w14:textId="2B9F0BA5" w:rsidR="00F7009D" w:rsidRPr="00496031" w:rsidRDefault="009D6872" w:rsidP="00F7009D">
            <w:pPr>
              <w:pStyle w:val="TabellRader"/>
              <w:spacing w:before="20" w:line="170" w:lineRule="exact"/>
            </w:pPr>
            <w:r w:rsidRPr="0049315B">
              <w:t>948</w:t>
            </w:r>
          </w:p>
        </w:tc>
        <w:tc>
          <w:tcPr>
            <w:tcW w:w="522" w:type="dxa"/>
            <w:tcBorders>
              <w:top w:val="single" w:sz="4" w:space="0" w:color="auto"/>
              <w:left w:val="nil"/>
              <w:bottom w:val="nil"/>
              <w:right w:val="nil"/>
            </w:tcBorders>
          </w:tcPr>
          <w:p w14:paraId="3FB5CD0D" w14:textId="683DBB62" w:rsidR="00F7009D" w:rsidRPr="00496031" w:rsidRDefault="009D6872" w:rsidP="00F7009D">
            <w:pPr>
              <w:pStyle w:val="TabellRader"/>
              <w:spacing w:before="20" w:line="170" w:lineRule="exact"/>
            </w:pPr>
            <w:r w:rsidRPr="0049315B">
              <w:t>964</w:t>
            </w:r>
          </w:p>
        </w:tc>
        <w:tc>
          <w:tcPr>
            <w:tcW w:w="522" w:type="dxa"/>
            <w:tcBorders>
              <w:top w:val="single" w:sz="4" w:space="0" w:color="auto"/>
              <w:left w:val="nil"/>
              <w:bottom w:val="nil"/>
              <w:right w:val="nil"/>
            </w:tcBorders>
          </w:tcPr>
          <w:p w14:paraId="3C883BF9" w14:textId="7D73BC44" w:rsidR="00F7009D" w:rsidRPr="00496031" w:rsidRDefault="009D6872" w:rsidP="00F7009D">
            <w:pPr>
              <w:pStyle w:val="TabellRader"/>
              <w:spacing w:before="20" w:line="170" w:lineRule="exact"/>
            </w:pPr>
            <w:r w:rsidRPr="0049315B">
              <w:t>979</w:t>
            </w:r>
          </w:p>
        </w:tc>
        <w:tc>
          <w:tcPr>
            <w:tcW w:w="523" w:type="dxa"/>
            <w:tcBorders>
              <w:top w:val="single" w:sz="4" w:space="0" w:color="auto"/>
              <w:left w:val="nil"/>
              <w:bottom w:val="nil"/>
              <w:right w:val="nil"/>
            </w:tcBorders>
          </w:tcPr>
          <w:p w14:paraId="5171878A" w14:textId="1B71CA7E" w:rsidR="00F7009D" w:rsidRPr="00496031" w:rsidRDefault="009D6872" w:rsidP="00F7009D">
            <w:pPr>
              <w:pStyle w:val="TabellRader"/>
              <w:spacing w:before="20" w:line="170" w:lineRule="exact"/>
            </w:pPr>
            <w:r w:rsidRPr="0049315B">
              <w:t>997</w:t>
            </w:r>
          </w:p>
        </w:tc>
      </w:tr>
      <w:tr w:rsidR="00F7009D" w:rsidRPr="00D770B8" w14:paraId="2E63021D" w14:textId="77777777" w:rsidTr="00F7009D">
        <w:tc>
          <w:tcPr>
            <w:tcW w:w="1234" w:type="dxa"/>
            <w:vAlign w:val="bottom"/>
          </w:tcPr>
          <w:p w14:paraId="6AB6FD75" w14:textId="77777777" w:rsidR="00F7009D" w:rsidRPr="00D770B8" w:rsidRDefault="009D6872" w:rsidP="00F7009D">
            <w:pPr>
              <w:pStyle w:val="TabellRader"/>
              <w:spacing w:before="20" w:line="170" w:lineRule="exact"/>
              <w:jc w:val="left"/>
              <w:rPr>
                <w:i/>
              </w:rPr>
            </w:pPr>
            <w:r w:rsidRPr="00D770B8">
              <w:rPr>
                <w:i/>
              </w:rPr>
              <w:t xml:space="preserve">  procent av BNP</w:t>
            </w:r>
          </w:p>
        </w:tc>
        <w:tc>
          <w:tcPr>
            <w:tcW w:w="522" w:type="dxa"/>
            <w:tcBorders>
              <w:top w:val="nil"/>
              <w:left w:val="nil"/>
              <w:bottom w:val="nil"/>
              <w:right w:val="single" w:sz="4" w:space="0" w:color="auto"/>
            </w:tcBorders>
          </w:tcPr>
          <w:p w14:paraId="09265A08" w14:textId="6DB65AEC" w:rsidR="00F7009D" w:rsidRPr="00D770B8" w:rsidRDefault="009D6872" w:rsidP="00F7009D">
            <w:pPr>
              <w:pStyle w:val="TabellRader"/>
              <w:spacing w:before="20" w:line="170" w:lineRule="exact"/>
              <w:rPr>
                <w:i/>
              </w:rPr>
            </w:pPr>
            <w:r w:rsidRPr="00D770B8">
              <w:rPr>
                <w:i/>
              </w:rPr>
              <w:t>24,4</w:t>
            </w:r>
          </w:p>
        </w:tc>
        <w:tc>
          <w:tcPr>
            <w:tcW w:w="522" w:type="dxa"/>
            <w:tcBorders>
              <w:top w:val="nil"/>
              <w:left w:val="single" w:sz="4" w:space="0" w:color="auto"/>
              <w:bottom w:val="nil"/>
              <w:right w:val="nil"/>
            </w:tcBorders>
          </w:tcPr>
          <w:p w14:paraId="1F58A74C" w14:textId="13D34013" w:rsidR="00F7009D" w:rsidRPr="00D770B8" w:rsidRDefault="009D6872" w:rsidP="00F7009D">
            <w:pPr>
              <w:pStyle w:val="TabellRader"/>
              <w:spacing w:before="20" w:line="170" w:lineRule="exact"/>
              <w:rPr>
                <w:i/>
              </w:rPr>
            </w:pPr>
            <w:r w:rsidRPr="00D770B8">
              <w:rPr>
                <w:i/>
              </w:rPr>
              <w:t>23,5</w:t>
            </w:r>
          </w:p>
        </w:tc>
        <w:tc>
          <w:tcPr>
            <w:tcW w:w="522" w:type="dxa"/>
          </w:tcPr>
          <w:p w14:paraId="2716BF8A" w14:textId="09246EB2" w:rsidR="00F7009D" w:rsidRPr="00D770B8" w:rsidRDefault="009D6872" w:rsidP="00F7009D">
            <w:pPr>
              <w:pStyle w:val="TabellRader"/>
              <w:spacing w:before="20" w:line="170" w:lineRule="exact"/>
              <w:rPr>
                <w:i/>
              </w:rPr>
            </w:pPr>
            <w:r w:rsidRPr="00D770B8">
              <w:rPr>
                <w:i/>
              </w:rPr>
              <w:t>22,5</w:t>
            </w:r>
          </w:p>
        </w:tc>
        <w:tc>
          <w:tcPr>
            <w:tcW w:w="522" w:type="dxa"/>
          </w:tcPr>
          <w:p w14:paraId="2EBEDC10" w14:textId="7306708D" w:rsidR="00F7009D" w:rsidRPr="00D770B8" w:rsidRDefault="009D6872" w:rsidP="00F7009D">
            <w:pPr>
              <w:pStyle w:val="TabellRader"/>
              <w:spacing w:before="20" w:line="170" w:lineRule="exact"/>
              <w:rPr>
                <w:i/>
              </w:rPr>
            </w:pPr>
            <w:r w:rsidRPr="00D770B8">
              <w:rPr>
                <w:i/>
              </w:rPr>
              <w:t>21,8</w:t>
            </w:r>
          </w:p>
        </w:tc>
        <w:tc>
          <w:tcPr>
            <w:tcW w:w="522" w:type="dxa"/>
          </w:tcPr>
          <w:p w14:paraId="6B0D1DDD" w14:textId="28A2AEB6" w:rsidR="00F7009D" w:rsidRPr="00D770B8" w:rsidRDefault="009D6872" w:rsidP="00F7009D">
            <w:pPr>
              <w:pStyle w:val="TabellRader"/>
              <w:spacing w:before="20" w:line="170" w:lineRule="exact"/>
              <w:rPr>
                <w:i/>
              </w:rPr>
            </w:pPr>
            <w:r w:rsidRPr="00D770B8">
              <w:rPr>
                <w:i/>
              </w:rPr>
              <w:t>21,0</w:t>
            </w:r>
          </w:p>
        </w:tc>
        <w:tc>
          <w:tcPr>
            <w:tcW w:w="523" w:type="dxa"/>
          </w:tcPr>
          <w:p w14:paraId="713F8F22" w14:textId="3DEEF373" w:rsidR="00F7009D" w:rsidRPr="00D770B8" w:rsidRDefault="009D6872" w:rsidP="00F7009D">
            <w:pPr>
              <w:pStyle w:val="TabellRader"/>
              <w:spacing w:before="20" w:line="170" w:lineRule="exact"/>
              <w:rPr>
                <w:i/>
              </w:rPr>
            </w:pPr>
            <w:r w:rsidRPr="00D770B8">
              <w:rPr>
                <w:i/>
              </w:rPr>
              <w:t>22,0</w:t>
            </w:r>
          </w:p>
        </w:tc>
      </w:tr>
      <w:tr w:rsidR="00F7009D" w14:paraId="366A427F" w14:textId="77777777" w:rsidTr="00F7009D">
        <w:tc>
          <w:tcPr>
            <w:tcW w:w="1234" w:type="dxa"/>
            <w:tcBorders>
              <w:top w:val="nil"/>
              <w:left w:val="nil"/>
              <w:bottom w:val="single" w:sz="4" w:space="0" w:color="auto"/>
              <w:right w:val="nil"/>
            </w:tcBorders>
            <w:vAlign w:val="bottom"/>
          </w:tcPr>
          <w:p w14:paraId="2754E8A1" w14:textId="77777777" w:rsidR="00F7009D" w:rsidRDefault="009D6872" w:rsidP="00F7009D">
            <w:pPr>
              <w:pStyle w:val="TabellRader"/>
              <w:spacing w:before="20" w:line="170" w:lineRule="exact"/>
              <w:jc w:val="left"/>
            </w:pPr>
            <w:r>
              <w:t>Ränteutgifter</w:t>
            </w:r>
          </w:p>
        </w:tc>
        <w:tc>
          <w:tcPr>
            <w:tcW w:w="522" w:type="dxa"/>
            <w:tcBorders>
              <w:top w:val="nil"/>
              <w:left w:val="nil"/>
              <w:bottom w:val="single" w:sz="4" w:space="0" w:color="auto"/>
              <w:right w:val="single" w:sz="4" w:space="0" w:color="auto"/>
            </w:tcBorders>
          </w:tcPr>
          <w:p w14:paraId="7F6D3702" w14:textId="41651FE4" w:rsidR="00F7009D" w:rsidRPr="00496031" w:rsidRDefault="009D6872" w:rsidP="00F7009D">
            <w:pPr>
              <w:pStyle w:val="TabellRader"/>
              <w:spacing w:before="20" w:line="170" w:lineRule="exact"/>
            </w:pPr>
            <w:r w:rsidRPr="0049315B">
              <w:t>24</w:t>
            </w:r>
          </w:p>
        </w:tc>
        <w:tc>
          <w:tcPr>
            <w:tcW w:w="522" w:type="dxa"/>
            <w:tcBorders>
              <w:top w:val="nil"/>
              <w:left w:val="single" w:sz="4" w:space="0" w:color="auto"/>
              <w:bottom w:val="single" w:sz="4" w:space="0" w:color="auto"/>
              <w:right w:val="nil"/>
            </w:tcBorders>
          </w:tcPr>
          <w:p w14:paraId="1BE455B8" w14:textId="18BC0A0B" w:rsidR="00F7009D" w:rsidRPr="00496031" w:rsidRDefault="009D6872" w:rsidP="00F7009D">
            <w:pPr>
              <w:pStyle w:val="TabellRader"/>
              <w:spacing w:before="20" w:line="170" w:lineRule="exact"/>
            </w:pPr>
            <w:r w:rsidRPr="0049315B">
              <w:t>28</w:t>
            </w:r>
          </w:p>
        </w:tc>
        <w:tc>
          <w:tcPr>
            <w:tcW w:w="522" w:type="dxa"/>
            <w:tcBorders>
              <w:top w:val="nil"/>
              <w:left w:val="nil"/>
              <w:bottom w:val="single" w:sz="4" w:space="0" w:color="auto"/>
              <w:right w:val="nil"/>
            </w:tcBorders>
          </w:tcPr>
          <w:p w14:paraId="21B92F6A" w14:textId="47EFA757" w:rsidR="00F7009D" w:rsidRPr="00496031" w:rsidRDefault="009D6872" w:rsidP="00F7009D">
            <w:pPr>
              <w:pStyle w:val="TabellRader"/>
              <w:spacing w:before="20" w:line="170" w:lineRule="exact"/>
            </w:pPr>
            <w:r w:rsidRPr="0049315B">
              <w:t>30</w:t>
            </w:r>
          </w:p>
        </w:tc>
        <w:tc>
          <w:tcPr>
            <w:tcW w:w="522" w:type="dxa"/>
            <w:tcBorders>
              <w:top w:val="nil"/>
              <w:left w:val="nil"/>
              <w:bottom w:val="single" w:sz="4" w:space="0" w:color="auto"/>
              <w:right w:val="nil"/>
            </w:tcBorders>
          </w:tcPr>
          <w:p w14:paraId="585CB87E" w14:textId="4F86D336" w:rsidR="00F7009D" w:rsidRPr="00496031" w:rsidRDefault="009D6872" w:rsidP="00F7009D">
            <w:pPr>
              <w:pStyle w:val="TabellRader"/>
              <w:spacing w:before="20" w:line="170" w:lineRule="exact"/>
            </w:pPr>
            <w:r w:rsidRPr="0049315B">
              <w:t>30</w:t>
            </w:r>
          </w:p>
        </w:tc>
        <w:tc>
          <w:tcPr>
            <w:tcW w:w="522" w:type="dxa"/>
            <w:tcBorders>
              <w:top w:val="nil"/>
              <w:left w:val="nil"/>
              <w:bottom w:val="single" w:sz="4" w:space="0" w:color="auto"/>
              <w:right w:val="nil"/>
            </w:tcBorders>
          </w:tcPr>
          <w:p w14:paraId="781EA272" w14:textId="75730E8D" w:rsidR="00F7009D" w:rsidRPr="00496031" w:rsidRDefault="009D6872" w:rsidP="00F7009D">
            <w:pPr>
              <w:pStyle w:val="TabellRader"/>
              <w:spacing w:before="20" w:line="170" w:lineRule="exact"/>
            </w:pPr>
            <w:r w:rsidRPr="0049315B">
              <w:t>29</w:t>
            </w:r>
          </w:p>
        </w:tc>
        <w:tc>
          <w:tcPr>
            <w:tcW w:w="523" w:type="dxa"/>
            <w:tcBorders>
              <w:top w:val="nil"/>
              <w:left w:val="nil"/>
              <w:bottom w:val="single" w:sz="4" w:space="0" w:color="auto"/>
              <w:right w:val="nil"/>
            </w:tcBorders>
          </w:tcPr>
          <w:p w14:paraId="4A4AE61A" w14:textId="21F87A91" w:rsidR="00F7009D" w:rsidRPr="00496031" w:rsidRDefault="009D6872" w:rsidP="00F7009D">
            <w:pPr>
              <w:pStyle w:val="TabellRader"/>
              <w:spacing w:before="20" w:line="170" w:lineRule="exact"/>
            </w:pPr>
            <w:r w:rsidRPr="0049315B">
              <w:t>29</w:t>
            </w:r>
          </w:p>
        </w:tc>
      </w:tr>
      <w:tr w:rsidR="00F7009D" w:rsidRPr="00D770B8" w14:paraId="593AB472" w14:textId="77777777" w:rsidTr="00F7009D">
        <w:tc>
          <w:tcPr>
            <w:tcW w:w="1234" w:type="dxa"/>
            <w:tcBorders>
              <w:top w:val="single" w:sz="4" w:space="0" w:color="auto"/>
              <w:left w:val="nil"/>
              <w:right w:val="nil"/>
            </w:tcBorders>
            <w:vAlign w:val="bottom"/>
          </w:tcPr>
          <w:p w14:paraId="2585CDD1" w14:textId="77777777" w:rsidR="00F7009D" w:rsidRPr="00D770B8" w:rsidRDefault="009D6872" w:rsidP="00F7009D">
            <w:pPr>
              <w:pStyle w:val="TabellRader"/>
              <w:jc w:val="left"/>
              <w:rPr>
                <w:b/>
              </w:rPr>
            </w:pPr>
            <w:r w:rsidRPr="00D770B8">
              <w:rPr>
                <w:b/>
              </w:rPr>
              <w:t>Finansiellt sparande</w:t>
            </w:r>
          </w:p>
        </w:tc>
        <w:tc>
          <w:tcPr>
            <w:tcW w:w="522" w:type="dxa"/>
            <w:tcBorders>
              <w:top w:val="single" w:sz="4" w:space="0" w:color="auto"/>
              <w:left w:val="nil"/>
              <w:right w:val="single" w:sz="4" w:space="0" w:color="auto"/>
            </w:tcBorders>
            <w:vAlign w:val="bottom"/>
          </w:tcPr>
          <w:p w14:paraId="19358FF0" w14:textId="3BD25323" w:rsidR="00F7009D" w:rsidRPr="00D770B8" w:rsidRDefault="009D6872" w:rsidP="00F7009D">
            <w:pPr>
              <w:pStyle w:val="TabellRader"/>
              <w:rPr>
                <w:b/>
              </w:rPr>
            </w:pPr>
            <w:r w:rsidRPr="00D770B8">
              <w:rPr>
                <w:b/>
              </w:rPr>
              <w:t>-35</w:t>
            </w:r>
          </w:p>
        </w:tc>
        <w:tc>
          <w:tcPr>
            <w:tcW w:w="522" w:type="dxa"/>
            <w:tcBorders>
              <w:top w:val="single" w:sz="4" w:space="0" w:color="auto"/>
              <w:left w:val="single" w:sz="4" w:space="0" w:color="auto"/>
              <w:right w:val="nil"/>
            </w:tcBorders>
            <w:vAlign w:val="bottom"/>
          </w:tcPr>
          <w:p w14:paraId="36DFA8D4" w14:textId="4A16FA22" w:rsidR="00F7009D" w:rsidRPr="00D770B8" w:rsidRDefault="009D6872" w:rsidP="00F7009D">
            <w:pPr>
              <w:pStyle w:val="TabellRader"/>
              <w:rPr>
                <w:b/>
              </w:rPr>
            </w:pPr>
            <w:r w:rsidRPr="00D770B8">
              <w:rPr>
                <w:b/>
              </w:rPr>
              <w:t>-53</w:t>
            </w:r>
          </w:p>
        </w:tc>
        <w:tc>
          <w:tcPr>
            <w:tcW w:w="522" w:type="dxa"/>
            <w:tcBorders>
              <w:top w:val="single" w:sz="4" w:space="0" w:color="auto"/>
              <w:left w:val="nil"/>
              <w:right w:val="nil"/>
            </w:tcBorders>
            <w:vAlign w:val="bottom"/>
          </w:tcPr>
          <w:p w14:paraId="3D5CA129" w14:textId="41FF0A89" w:rsidR="00F7009D" w:rsidRPr="00D770B8" w:rsidRDefault="009D6872" w:rsidP="00F7009D">
            <w:pPr>
              <w:pStyle w:val="TabellRader"/>
              <w:rPr>
                <w:b/>
              </w:rPr>
            </w:pPr>
            <w:r w:rsidRPr="00D770B8">
              <w:rPr>
                <w:b/>
              </w:rPr>
              <w:t>-9</w:t>
            </w:r>
          </w:p>
        </w:tc>
        <w:tc>
          <w:tcPr>
            <w:tcW w:w="522" w:type="dxa"/>
            <w:tcBorders>
              <w:top w:val="single" w:sz="4" w:space="0" w:color="auto"/>
              <w:left w:val="nil"/>
              <w:right w:val="nil"/>
            </w:tcBorders>
            <w:vAlign w:val="bottom"/>
          </w:tcPr>
          <w:p w14:paraId="259F7B10" w14:textId="7B5F93F2" w:rsidR="00F7009D" w:rsidRPr="00D770B8" w:rsidRDefault="009D6872" w:rsidP="00F7009D">
            <w:pPr>
              <w:pStyle w:val="TabellRader"/>
              <w:rPr>
                <w:b/>
              </w:rPr>
            </w:pPr>
            <w:r w:rsidRPr="00D770B8">
              <w:rPr>
                <w:b/>
              </w:rPr>
              <w:t>21</w:t>
            </w:r>
          </w:p>
        </w:tc>
        <w:tc>
          <w:tcPr>
            <w:tcW w:w="522" w:type="dxa"/>
            <w:tcBorders>
              <w:top w:val="single" w:sz="4" w:space="0" w:color="auto"/>
              <w:left w:val="nil"/>
              <w:right w:val="nil"/>
            </w:tcBorders>
            <w:vAlign w:val="bottom"/>
          </w:tcPr>
          <w:p w14:paraId="7240CE21" w14:textId="65757D18" w:rsidR="00F7009D" w:rsidRPr="00D770B8" w:rsidRDefault="009D6872" w:rsidP="00F7009D">
            <w:pPr>
              <w:pStyle w:val="TabellRader"/>
              <w:rPr>
                <w:b/>
              </w:rPr>
            </w:pPr>
            <w:r w:rsidRPr="00D770B8">
              <w:rPr>
                <w:b/>
              </w:rPr>
              <w:t>52</w:t>
            </w:r>
          </w:p>
        </w:tc>
        <w:tc>
          <w:tcPr>
            <w:tcW w:w="523" w:type="dxa"/>
            <w:tcBorders>
              <w:top w:val="single" w:sz="4" w:space="0" w:color="auto"/>
              <w:left w:val="nil"/>
              <w:right w:val="nil"/>
            </w:tcBorders>
            <w:vAlign w:val="bottom"/>
          </w:tcPr>
          <w:p w14:paraId="3B30C678" w14:textId="0C86D7FE" w:rsidR="00F7009D" w:rsidRPr="00D770B8" w:rsidRDefault="009D6872" w:rsidP="00F7009D">
            <w:pPr>
              <w:pStyle w:val="TabellRader"/>
              <w:rPr>
                <w:b/>
              </w:rPr>
            </w:pPr>
            <w:r w:rsidRPr="00D770B8">
              <w:rPr>
                <w:b/>
              </w:rPr>
              <w:t>80</w:t>
            </w:r>
          </w:p>
        </w:tc>
      </w:tr>
      <w:tr w:rsidR="00F7009D" w:rsidRPr="00D770B8" w14:paraId="7AE8CDAA" w14:textId="77777777" w:rsidTr="00F7009D">
        <w:tc>
          <w:tcPr>
            <w:tcW w:w="1234" w:type="dxa"/>
            <w:tcBorders>
              <w:top w:val="nil"/>
              <w:left w:val="nil"/>
              <w:bottom w:val="single" w:sz="18" w:space="0" w:color="auto"/>
            </w:tcBorders>
            <w:vAlign w:val="bottom"/>
          </w:tcPr>
          <w:p w14:paraId="3C2964DD" w14:textId="77777777" w:rsidR="00F7009D" w:rsidRPr="00D770B8" w:rsidRDefault="009D6872" w:rsidP="00F7009D">
            <w:pPr>
              <w:pStyle w:val="TabellRader"/>
              <w:spacing w:before="20" w:line="170" w:lineRule="exact"/>
              <w:jc w:val="left"/>
              <w:rPr>
                <w:i/>
              </w:rPr>
            </w:pPr>
            <w:r w:rsidRPr="00D770B8">
              <w:rPr>
                <w:i/>
              </w:rPr>
              <w:t xml:space="preserve">  procent av BNP</w:t>
            </w:r>
          </w:p>
        </w:tc>
        <w:tc>
          <w:tcPr>
            <w:tcW w:w="522" w:type="dxa"/>
            <w:tcBorders>
              <w:top w:val="nil"/>
              <w:bottom w:val="single" w:sz="18" w:space="0" w:color="auto"/>
              <w:right w:val="single" w:sz="4" w:space="0" w:color="auto"/>
            </w:tcBorders>
          </w:tcPr>
          <w:p w14:paraId="1B0F37E5" w14:textId="523D10E0" w:rsidR="00F7009D" w:rsidRPr="00D770B8" w:rsidRDefault="009D6872" w:rsidP="00F7009D">
            <w:pPr>
              <w:pStyle w:val="TabellRader"/>
              <w:spacing w:before="20" w:line="170" w:lineRule="exact"/>
              <w:rPr>
                <w:i/>
              </w:rPr>
            </w:pPr>
            <w:r w:rsidRPr="00D770B8">
              <w:rPr>
                <w:i/>
              </w:rPr>
              <w:t>-1,0</w:t>
            </w:r>
          </w:p>
        </w:tc>
        <w:tc>
          <w:tcPr>
            <w:tcW w:w="522" w:type="dxa"/>
            <w:tcBorders>
              <w:top w:val="nil"/>
              <w:left w:val="single" w:sz="4" w:space="0" w:color="auto"/>
              <w:bottom w:val="single" w:sz="18" w:space="0" w:color="auto"/>
            </w:tcBorders>
          </w:tcPr>
          <w:p w14:paraId="31E01C37" w14:textId="78D9F904" w:rsidR="00F7009D" w:rsidRPr="00D770B8" w:rsidRDefault="009D6872" w:rsidP="00F7009D">
            <w:pPr>
              <w:pStyle w:val="TabellRader"/>
              <w:spacing w:before="20" w:line="170" w:lineRule="exact"/>
              <w:rPr>
                <w:i/>
              </w:rPr>
            </w:pPr>
            <w:r w:rsidRPr="00D770B8">
              <w:rPr>
                <w:i/>
              </w:rPr>
              <w:t>-1,4</w:t>
            </w:r>
          </w:p>
        </w:tc>
        <w:tc>
          <w:tcPr>
            <w:tcW w:w="522" w:type="dxa"/>
            <w:tcBorders>
              <w:top w:val="nil"/>
              <w:bottom w:val="single" w:sz="18" w:space="0" w:color="auto"/>
            </w:tcBorders>
          </w:tcPr>
          <w:p w14:paraId="7DA74384" w14:textId="093686AF" w:rsidR="00F7009D" w:rsidRPr="00D770B8" w:rsidRDefault="009D6872" w:rsidP="00F7009D">
            <w:pPr>
              <w:pStyle w:val="TabellRader"/>
              <w:spacing w:before="20" w:line="170" w:lineRule="exact"/>
              <w:rPr>
                <w:i/>
              </w:rPr>
            </w:pPr>
            <w:r w:rsidRPr="00D770B8">
              <w:rPr>
                <w:i/>
              </w:rPr>
              <w:t>-0,2</w:t>
            </w:r>
          </w:p>
        </w:tc>
        <w:tc>
          <w:tcPr>
            <w:tcW w:w="522" w:type="dxa"/>
            <w:tcBorders>
              <w:top w:val="nil"/>
              <w:bottom w:val="single" w:sz="18" w:space="0" w:color="auto"/>
            </w:tcBorders>
          </w:tcPr>
          <w:p w14:paraId="14D6217B" w14:textId="35A838B3" w:rsidR="00F7009D" w:rsidRPr="00D770B8" w:rsidRDefault="009D6872" w:rsidP="00F7009D">
            <w:pPr>
              <w:pStyle w:val="TabellRader"/>
              <w:spacing w:before="20" w:line="170" w:lineRule="exact"/>
              <w:rPr>
                <w:i/>
              </w:rPr>
            </w:pPr>
            <w:r w:rsidRPr="00D770B8">
              <w:rPr>
                <w:i/>
              </w:rPr>
              <w:t>0,5</w:t>
            </w:r>
          </w:p>
        </w:tc>
        <w:tc>
          <w:tcPr>
            <w:tcW w:w="522" w:type="dxa"/>
            <w:tcBorders>
              <w:top w:val="nil"/>
              <w:bottom w:val="single" w:sz="18" w:space="0" w:color="auto"/>
            </w:tcBorders>
          </w:tcPr>
          <w:p w14:paraId="75CF2F31" w14:textId="730D928A" w:rsidR="00F7009D" w:rsidRPr="00D770B8" w:rsidRDefault="009D6872" w:rsidP="00F7009D">
            <w:pPr>
              <w:pStyle w:val="TabellRader"/>
              <w:spacing w:before="20" w:line="170" w:lineRule="exact"/>
              <w:rPr>
                <w:i/>
              </w:rPr>
            </w:pPr>
            <w:r w:rsidRPr="00D770B8">
              <w:rPr>
                <w:i/>
              </w:rPr>
              <w:t>1,2</w:t>
            </w:r>
          </w:p>
        </w:tc>
        <w:tc>
          <w:tcPr>
            <w:tcW w:w="523" w:type="dxa"/>
            <w:tcBorders>
              <w:top w:val="nil"/>
              <w:bottom w:val="single" w:sz="18" w:space="0" w:color="auto"/>
              <w:right w:val="nil"/>
            </w:tcBorders>
          </w:tcPr>
          <w:p w14:paraId="28525DE4" w14:textId="3B2354E0" w:rsidR="00F7009D" w:rsidRPr="00D770B8" w:rsidRDefault="009D6872" w:rsidP="00F7009D">
            <w:pPr>
              <w:pStyle w:val="TabellRader"/>
              <w:spacing w:before="20" w:line="170" w:lineRule="exact"/>
              <w:rPr>
                <w:i/>
              </w:rPr>
            </w:pPr>
            <w:r w:rsidRPr="00D770B8">
              <w:rPr>
                <w:i/>
              </w:rPr>
              <w:t>1,8</w:t>
            </w:r>
          </w:p>
        </w:tc>
      </w:tr>
    </w:tbl>
    <w:p w14:paraId="5026EACB" w14:textId="77777777" w:rsidR="00F7009D" w:rsidRDefault="009D6872" w:rsidP="00F7009D">
      <w:pPr>
        <w:pStyle w:val="TabellFotnot"/>
        <w:spacing w:before="20"/>
      </w:pPr>
      <w:r>
        <w:t>Källor: Statistiska centralbyrån och egna beräkningar.</w:t>
      </w:r>
    </w:p>
    <w:p w14:paraId="19943AF5" w14:textId="12C47493" w:rsidR="00F7009D" w:rsidRDefault="009D6872" w:rsidP="00F7009D">
      <w:pPr>
        <w:pStyle w:val="Rubrik3utannumrering"/>
      </w:pPr>
      <w:r w:rsidRPr="009612C5">
        <w:t>Från statens finansiella sparande till budgetsaldo</w:t>
      </w:r>
    </w:p>
    <w:p w14:paraId="4988CC46" w14:textId="61E4215F" w:rsidR="00F7009D" w:rsidRPr="009612C5" w:rsidRDefault="009D6872" w:rsidP="00F7009D">
      <w:pPr>
        <w:pStyle w:val="Brdtext"/>
      </w:pPr>
      <w:r w:rsidRPr="009612C5">
        <w:t>Statens finansiella sparande visar förändringen av den finansiella förmögenhet</w:t>
      </w:r>
      <w:r>
        <w:t>en, exklusive effekten av värde</w:t>
      </w:r>
      <w:r w:rsidRPr="009612C5">
        <w:t xml:space="preserve">förändringar. Budgetsaldot </w:t>
      </w:r>
      <w:r w:rsidRPr="009612C5">
        <w:lastRenderedPageBreak/>
        <w:t>visar statens lånebehov med omvänt tecken och därmed påverkan på statsskulden.</w:t>
      </w:r>
    </w:p>
    <w:p w14:paraId="2011887A" w14:textId="2005863B" w:rsidR="00F7009D" w:rsidRPr="009612C5" w:rsidRDefault="009D6872" w:rsidP="00F7009D">
      <w:pPr>
        <w:pStyle w:val="Brdtextmedindrag"/>
      </w:pPr>
      <w:r w:rsidRPr="009612C5">
        <w:t>Det finansiella sparandet påverkas inte av försäljningar och köp av finansiella tillgångar, t.ex. aktier, eller ökad utlåning, eftersom sådana transaktioner inte förändrar den finansiella förmögenheten. Däremot påverkas budgetsaldot och statsskulden av dessa transaktioner.</w:t>
      </w:r>
    </w:p>
    <w:p w14:paraId="0C50CC90" w14:textId="743DEF88" w:rsidR="00F7009D" w:rsidRDefault="009D6872" w:rsidP="00F7009D">
      <w:pPr>
        <w:pStyle w:val="Brdtextmedindrag"/>
      </w:pPr>
      <w:r w:rsidRPr="009612C5">
        <w:t>Förutom denna principiella skillnad avviker redovisningen i statens budget i flera avseenden från redovisningen i NR. Budgetsaldot redovisas kassamässigt, medan NR tillämpar en periodiserad redovisning.</w:t>
      </w:r>
      <w:r>
        <w:rPr>
          <w:rStyle w:val="Fotnotsreferens"/>
        </w:rPr>
        <w:footnoteReference w:id="72"/>
      </w:r>
      <w:r w:rsidRPr="009612C5">
        <w:t xml:space="preserve"> Denna skillnad påverkar framför allt redovisningen av skatte</w:t>
      </w:r>
      <w:r>
        <w:softHyphen/>
      </w:r>
      <w:r w:rsidRPr="009612C5">
        <w:t>intäkter och ränteutgifter.</w:t>
      </w:r>
    </w:p>
    <w:p w14:paraId="021997DF" w14:textId="77777777" w:rsidR="00F7009D" w:rsidRDefault="00F7009D" w:rsidP="00F7009D">
      <w:pPr>
        <w:pStyle w:val="Brdtextmedindrag"/>
      </w:pPr>
    </w:p>
    <w:p w14:paraId="2EECCD3C" w14:textId="6B1AB79F" w:rsidR="00F7009D" w:rsidRDefault="009D6872" w:rsidP="00F7009D">
      <w:pPr>
        <w:pStyle w:val="TabellRubrik"/>
      </w:pPr>
      <w:bookmarkStart w:id="408" w:name="_Ref383269000"/>
      <w:bookmarkStart w:id="409" w:name="_Toc384401681"/>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9</w:t>
      </w:r>
      <w:r w:rsidR="0009067D">
        <w:rPr>
          <w:noProof/>
        </w:rPr>
        <w:fldChar w:fldCharType="end"/>
      </w:r>
      <w:bookmarkEnd w:id="408"/>
      <w:r>
        <w:t xml:space="preserve"> Statens finansiella sparande och budgetsaldo 2013–2018</w:t>
      </w:r>
      <w:bookmarkEnd w:id="409"/>
    </w:p>
    <w:p w14:paraId="4D8A5295" w14:textId="4CE2AB63" w:rsidR="00F7009D" w:rsidRDefault="009D6872" w:rsidP="00F7009D">
      <w:pPr>
        <w:pStyle w:val="TabellUnderrubrik"/>
      </w:pPr>
      <w:r w:rsidRPr="007E7F7D">
        <w:t>Miljarder kronor. Utfall för 2013, prognos för 2014–2018.</w:t>
      </w:r>
    </w:p>
    <w:tbl>
      <w:tblPr>
        <w:tblW w:w="4367" w:type="dxa"/>
        <w:tblInd w:w="85" w:type="dxa"/>
        <w:tblLayout w:type="fixed"/>
        <w:tblCellMar>
          <w:left w:w="57" w:type="dxa"/>
          <w:right w:w="57" w:type="dxa"/>
        </w:tblCellMar>
        <w:tblLook w:val="0000" w:firstRow="0" w:lastRow="0" w:firstColumn="0" w:lastColumn="0" w:noHBand="0" w:noVBand="0"/>
      </w:tblPr>
      <w:tblGrid>
        <w:gridCol w:w="1502"/>
        <w:gridCol w:w="481"/>
        <w:gridCol w:w="592"/>
        <w:gridCol w:w="453"/>
        <w:gridCol w:w="454"/>
        <w:gridCol w:w="453"/>
        <w:gridCol w:w="432"/>
      </w:tblGrid>
      <w:tr w:rsidR="00F7009D" w14:paraId="32FAFC7C" w14:textId="77777777" w:rsidTr="00F7009D">
        <w:tc>
          <w:tcPr>
            <w:tcW w:w="1502" w:type="dxa"/>
            <w:tcBorders>
              <w:top w:val="nil"/>
              <w:left w:val="nil"/>
              <w:bottom w:val="single" w:sz="18" w:space="0" w:color="auto"/>
              <w:right w:val="nil"/>
            </w:tcBorders>
          </w:tcPr>
          <w:p w14:paraId="6FF1EE34" w14:textId="77777777" w:rsidR="00F7009D" w:rsidRDefault="00F7009D" w:rsidP="00F7009D">
            <w:pPr>
              <w:pStyle w:val="TabellHuvud"/>
            </w:pPr>
          </w:p>
        </w:tc>
        <w:tc>
          <w:tcPr>
            <w:tcW w:w="481" w:type="dxa"/>
            <w:tcBorders>
              <w:top w:val="nil"/>
              <w:left w:val="nil"/>
              <w:bottom w:val="single" w:sz="18" w:space="0" w:color="auto"/>
              <w:right w:val="single" w:sz="4" w:space="0" w:color="auto"/>
            </w:tcBorders>
          </w:tcPr>
          <w:p w14:paraId="2F4C2CB7" w14:textId="020E21D1" w:rsidR="00F7009D" w:rsidRDefault="009D6872" w:rsidP="00F7009D">
            <w:pPr>
              <w:pStyle w:val="TabellHuvud"/>
            </w:pPr>
            <w:r>
              <w:t>2013</w:t>
            </w:r>
          </w:p>
        </w:tc>
        <w:tc>
          <w:tcPr>
            <w:tcW w:w="592" w:type="dxa"/>
            <w:tcBorders>
              <w:top w:val="nil"/>
              <w:left w:val="single" w:sz="4" w:space="0" w:color="auto"/>
              <w:bottom w:val="single" w:sz="18" w:space="0" w:color="auto"/>
              <w:right w:val="nil"/>
            </w:tcBorders>
          </w:tcPr>
          <w:p w14:paraId="185C2AA5" w14:textId="0007F887" w:rsidR="00F7009D" w:rsidRDefault="009D6872" w:rsidP="00F7009D">
            <w:pPr>
              <w:pStyle w:val="TabellHuvud"/>
            </w:pPr>
            <w:r>
              <w:t>2014</w:t>
            </w:r>
          </w:p>
        </w:tc>
        <w:tc>
          <w:tcPr>
            <w:tcW w:w="453" w:type="dxa"/>
            <w:tcBorders>
              <w:top w:val="nil"/>
              <w:left w:val="nil"/>
              <w:bottom w:val="single" w:sz="18" w:space="0" w:color="auto"/>
              <w:right w:val="nil"/>
            </w:tcBorders>
          </w:tcPr>
          <w:p w14:paraId="22DCBE54" w14:textId="4A156A5E" w:rsidR="00F7009D" w:rsidRDefault="009D6872" w:rsidP="00F7009D">
            <w:pPr>
              <w:pStyle w:val="TabellHuvud"/>
            </w:pPr>
            <w:r>
              <w:t>2015</w:t>
            </w:r>
          </w:p>
        </w:tc>
        <w:tc>
          <w:tcPr>
            <w:tcW w:w="454" w:type="dxa"/>
            <w:tcBorders>
              <w:top w:val="nil"/>
              <w:left w:val="nil"/>
              <w:bottom w:val="single" w:sz="18" w:space="0" w:color="auto"/>
              <w:right w:val="nil"/>
            </w:tcBorders>
          </w:tcPr>
          <w:p w14:paraId="097E73D0" w14:textId="05763258" w:rsidR="00F7009D" w:rsidRDefault="009D6872" w:rsidP="00F7009D">
            <w:pPr>
              <w:pStyle w:val="TabellHuvud"/>
            </w:pPr>
            <w:r>
              <w:t>2016</w:t>
            </w:r>
          </w:p>
        </w:tc>
        <w:tc>
          <w:tcPr>
            <w:tcW w:w="453" w:type="dxa"/>
            <w:tcBorders>
              <w:top w:val="nil"/>
              <w:left w:val="nil"/>
              <w:bottom w:val="single" w:sz="18" w:space="0" w:color="auto"/>
              <w:right w:val="nil"/>
            </w:tcBorders>
          </w:tcPr>
          <w:p w14:paraId="532D9720" w14:textId="2320006B" w:rsidR="00F7009D" w:rsidRDefault="009D6872" w:rsidP="00F7009D">
            <w:pPr>
              <w:pStyle w:val="TabellHuvud"/>
            </w:pPr>
            <w:r>
              <w:t>2017</w:t>
            </w:r>
          </w:p>
        </w:tc>
        <w:tc>
          <w:tcPr>
            <w:tcW w:w="432" w:type="dxa"/>
            <w:tcBorders>
              <w:top w:val="nil"/>
              <w:left w:val="nil"/>
              <w:bottom w:val="single" w:sz="18" w:space="0" w:color="auto"/>
              <w:right w:val="nil"/>
            </w:tcBorders>
          </w:tcPr>
          <w:p w14:paraId="170B990B" w14:textId="276FD00C" w:rsidR="00F7009D" w:rsidRDefault="009D6872" w:rsidP="00F7009D">
            <w:pPr>
              <w:pStyle w:val="TabellHuvud"/>
            </w:pPr>
            <w:r>
              <w:t>2018</w:t>
            </w:r>
          </w:p>
        </w:tc>
      </w:tr>
      <w:tr w:rsidR="00F7009D" w:rsidRPr="00103B19" w14:paraId="68C91CA0" w14:textId="77777777" w:rsidTr="00F7009D">
        <w:tc>
          <w:tcPr>
            <w:tcW w:w="1502" w:type="dxa"/>
            <w:tcBorders>
              <w:top w:val="single" w:sz="18" w:space="0" w:color="auto"/>
              <w:left w:val="nil"/>
              <w:bottom w:val="nil"/>
              <w:right w:val="nil"/>
            </w:tcBorders>
            <w:vAlign w:val="bottom"/>
          </w:tcPr>
          <w:p w14:paraId="61B4F171" w14:textId="77777777" w:rsidR="00F7009D" w:rsidRPr="00D770B8" w:rsidRDefault="009D6872" w:rsidP="00F7009D">
            <w:pPr>
              <w:pStyle w:val="TabellRader"/>
              <w:jc w:val="left"/>
              <w:rPr>
                <w:b/>
              </w:rPr>
            </w:pPr>
            <w:r w:rsidRPr="00D770B8">
              <w:rPr>
                <w:b/>
              </w:rPr>
              <w:t>Finansiellt sparande</w:t>
            </w:r>
          </w:p>
        </w:tc>
        <w:tc>
          <w:tcPr>
            <w:tcW w:w="481" w:type="dxa"/>
            <w:tcBorders>
              <w:top w:val="single" w:sz="18" w:space="0" w:color="auto"/>
              <w:left w:val="nil"/>
              <w:bottom w:val="nil"/>
              <w:right w:val="single" w:sz="4" w:space="0" w:color="auto"/>
            </w:tcBorders>
          </w:tcPr>
          <w:p w14:paraId="759F786E" w14:textId="60CD4498" w:rsidR="00F7009D" w:rsidRPr="00D770B8" w:rsidRDefault="009D6872" w:rsidP="00F7009D">
            <w:pPr>
              <w:pStyle w:val="TabellRader"/>
              <w:rPr>
                <w:b/>
              </w:rPr>
            </w:pPr>
            <w:r w:rsidRPr="00D770B8">
              <w:rPr>
                <w:b/>
              </w:rPr>
              <w:t>-35</w:t>
            </w:r>
          </w:p>
        </w:tc>
        <w:tc>
          <w:tcPr>
            <w:tcW w:w="592" w:type="dxa"/>
            <w:tcBorders>
              <w:top w:val="single" w:sz="18" w:space="0" w:color="auto"/>
              <w:left w:val="single" w:sz="4" w:space="0" w:color="auto"/>
              <w:bottom w:val="nil"/>
              <w:right w:val="nil"/>
            </w:tcBorders>
          </w:tcPr>
          <w:p w14:paraId="01DC01E3" w14:textId="0B58BA33" w:rsidR="00F7009D" w:rsidRPr="00D770B8" w:rsidRDefault="009D6872" w:rsidP="00F7009D">
            <w:pPr>
              <w:pStyle w:val="TabellRader"/>
              <w:rPr>
                <w:b/>
              </w:rPr>
            </w:pPr>
            <w:r w:rsidRPr="00D770B8">
              <w:rPr>
                <w:b/>
              </w:rPr>
              <w:t>-53</w:t>
            </w:r>
          </w:p>
        </w:tc>
        <w:tc>
          <w:tcPr>
            <w:tcW w:w="453" w:type="dxa"/>
            <w:tcBorders>
              <w:top w:val="single" w:sz="18" w:space="0" w:color="auto"/>
              <w:left w:val="nil"/>
              <w:bottom w:val="nil"/>
              <w:right w:val="nil"/>
            </w:tcBorders>
          </w:tcPr>
          <w:p w14:paraId="7041008F" w14:textId="27269268" w:rsidR="00F7009D" w:rsidRPr="00D770B8" w:rsidRDefault="009D6872" w:rsidP="00F7009D">
            <w:pPr>
              <w:pStyle w:val="TabellRader"/>
              <w:rPr>
                <w:b/>
              </w:rPr>
            </w:pPr>
            <w:r w:rsidRPr="00D770B8">
              <w:rPr>
                <w:b/>
              </w:rPr>
              <w:t>-9</w:t>
            </w:r>
          </w:p>
        </w:tc>
        <w:tc>
          <w:tcPr>
            <w:tcW w:w="454" w:type="dxa"/>
            <w:tcBorders>
              <w:top w:val="single" w:sz="18" w:space="0" w:color="auto"/>
              <w:left w:val="nil"/>
              <w:bottom w:val="nil"/>
              <w:right w:val="nil"/>
            </w:tcBorders>
          </w:tcPr>
          <w:p w14:paraId="08BF5668" w14:textId="50031195" w:rsidR="00F7009D" w:rsidRPr="00D770B8" w:rsidRDefault="009D6872" w:rsidP="00F7009D">
            <w:pPr>
              <w:pStyle w:val="TabellRader"/>
              <w:rPr>
                <w:b/>
              </w:rPr>
            </w:pPr>
            <w:r w:rsidRPr="00D770B8">
              <w:rPr>
                <w:b/>
              </w:rPr>
              <w:t>21</w:t>
            </w:r>
          </w:p>
        </w:tc>
        <w:tc>
          <w:tcPr>
            <w:tcW w:w="453" w:type="dxa"/>
            <w:tcBorders>
              <w:top w:val="single" w:sz="18" w:space="0" w:color="auto"/>
              <w:left w:val="nil"/>
              <w:bottom w:val="nil"/>
              <w:right w:val="nil"/>
            </w:tcBorders>
          </w:tcPr>
          <w:p w14:paraId="2F627FC4" w14:textId="75DBBF68" w:rsidR="00F7009D" w:rsidRPr="00D770B8" w:rsidRDefault="009D6872" w:rsidP="00F7009D">
            <w:pPr>
              <w:pStyle w:val="TabellRader"/>
              <w:rPr>
                <w:b/>
              </w:rPr>
            </w:pPr>
            <w:r w:rsidRPr="00D770B8">
              <w:rPr>
                <w:b/>
              </w:rPr>
              <w:t>52</w:t>
            </w:r>
          </w:p>
        </w:tc>
        <w:tc>
          <w:tcPr>
            <w:tcW w:w="432" w:type="dxa"/>
            <w:tcBorders>
              <w:top w:val="single" w:sz="18" w:space="0" w:color="auto"/>
              <w:left w:val="nil"/>
              <w:bottom w:val="nil"/>
              <w:right w:val="nil"/>
            </w:tcBorders>
          </w:tcPr>
          <w:p w14:paraId="70CC4D94" w14:textId="799D88F3" w:rsidR="00F7009D" w:rsidRPr="00D770B8" w:rsidRDefault="009D6872" w:rsidP="00F7009D">
            <w:pPr>
              <w:pStyle w:val="TabellRader"/>
              <w:rPr>
                <w:b/>
              </w:rPr>
            </w:pPr>
            <w:r w:rsidRPr="00D770B8">
              <w:rPr>
                <w:b/>
              </w:rPr>
              <w:t>80</w:t>
            </w:r>
          </w:p>
        </w:tc>
      </w:tr>
      <w:tr w:rsidR="00F7009D" w:rsidRPr="00103B19" w14:paraId="4AA15337" w14:textId="77777777" w:rsidTr="00F7009D">
        <w:tc>
          <w:tcPr>
            <w:tcW w:w="1502" w:type="dxa"/>
            <w:tcBorders>
              <w:top w:val="nil"/>
              <w:left w:val="nil"/>
              <w:bottom w:val="single" w:sz="4" w:space="0" w:color="auto"/>
              <w:right w:val="nil"/>
            </w:tcBorders>
            <w:vAlign w:val="bottom"/>
          </w:tcPr>
          <w:p w14:paraId="065C1BB1" w14:textId="77777777" w:rsidR="00F7009D" w:rsidRPr="00F70415" w:rsidRDefault="009D6872" w:rsidP="00F7009D">
            <w:pPr>
              <w:pStyle w:val="TabellRader"/>
              <w:jc w:val="left"/>
              <w:rPr>
                <w:i/>
              </w:rPr>
            </w:pPr>
            <w:r w:rsidRPr="00F70415">
              <w:rPr>
                <w:i/>
              </w:rPr>
              <w:t>Till budgetsaldo</w:t>
            </w:r>
          </w:p>
        </w:tc>
        <w:tc>
          <w:tcPr>
            <w:tcW w:w="481" w:type="dxa"/>
            <w:tcBorders>
              <w:top w:val="nil"/>
              <w:left w:val="nil"/>
              <w:bottom w:val="single" w:sz="4" w:space="0" w:color="auto"/>
              <w:right w:val="single" w:sz="4" w:space="0" w:color="auto"/>
            </w:tcBorders>
          </w:tcPr>
          <w:p w14:paraId="169F088E" w14:textId="77777777" w:rsidR="00F7009D" w:rsidRPr="00103B19" w:rsidRDefault="00F7009D" w:rsidP="00F7009D">
            <w:pPr>
              <w:pStyle w:val="TabellRader"/>
              <w:rPr>
                <w:b/>
              </w:rPr>
            </w:pPr>
          </w:p>
        </w:tc>
        <w:tc>
          <w:tcPr>
            <w:tcW w:w="592" w:type="dxa"/>
            <w:tcBorders>
              <w:top w:val="nil"/>
              <w:left w:val="single" w:sz="4" w:space="0" w:color="auto"/>
              <w:bottom w:val="single" w:sz="4" w:space="0" w:color="auto"/>
              <w:right w:val="nil"/>
            </w:tcBorders>
          </w:tcPr>
          <w:p w14:paraId="6E17EC5A" w14:textId="77777777" w:rsidR="00F7009D" w:rsidRPr="00103B19" w:rsidRDefault="00F7009D" w:rsidP="00F7009D">
            <w:pPr>
              <w:pStyle w:val="TabellRader"/>
              <w:rPr>
                <w:b/>
              </w:rPr>
            </w:pPr>
          </w:p>
        </w:tc>
        <w:tc>
          <w:tcPr>
            <w:tcW w:w="453" w:type="dxa"/>
            <w:tcBorders>
              <w:top w:val="nil"/>
              <w:left w:val="nil"/>
              <w:bottom w:val="single" w:sz="4" w:space="0" w:color="auto"/>
              <w:right w:val="nil"/>
            </w:tcBorders>
          </w:tcPr>
          <w:p w14:paraId="26D31E73" w14:textId="77777777" w:rsidR="00F7009D" w:rsidRPr="00103B19" w:rsidRDefault="00F7009D" w:rsidP="00F7009D">
            <w:pPr>
              <w:pStyle w:val="TabellRader"/>
              <w:rPr>
                <w:b/>
              </w:rPr>
            </w:pPr>
          </w:p>
        </w:tc>
        <w:tc>
          <w:tcPr>
            <w:tcW w:w="454" w:type="dxa"/>
            <w:tcBorders>
              <w:top w:val="nil"/>
              <w:left w:val="nil"/>
              <w:bottom w:val="single" w:sz="4" w:space="0" w:color="auto"/>
              <w:right w:val="nil"/>
            </w:tcBorders>
          </w:tcPr>
          <w:p w14:paraId="0C43EEE2" w14:textId="77777777" w:rsidR="00F7009D" w:rsidRPr="00103B19" w:rsidRDefault="00F7009D" w:rsidP="00F7009D">
            <w:pPr>
              <w:pStyle w:val="TabellRader"/>
              <w:rPr>
                <w:b/>
              </w:rPr>
            </w:pPr>
          </w:p>
        </w:tc>
        <w:tc>
          <w:tcPr>
            <w:tcW w:w="453" w:type="dxa"/>
            <w:tcBorders>
              <w:top w:val="nil"/>
              <w:left w:val="nil"/>
              <w:bottom w:val="single" w:sz="4" w:space="0" w:color="auto"/>
              <w:right w:val="nil"/>
            </w:tcBorders>
          </w:tcPr>
          <w:p w14:paraId="2530040F" w14:textId="77777777" w:rsidR="00F7009D" w:rsidRPr="00103B19" w:rsidRDefault="00F7009D" w:rsidP="00F7009D">
            <w:pPr>
              <w:pStyle w:val="TabellRader"/>
              <w:rPr>
                <w:b/>
              </w:rPr>
            </w:pPr>
          </w:p>
        </w:tc>
        <w:tc>
          <w:tcPr>
            <w:tcW w:w="432" w:type="dxa"/>
            <w:tcBorders>
              <w:top w:val="nil"/>
              <w:left w:val="nil"/>
              <w:bottom w:val="single" w:sz="4" w:space="0" w:color="auto"/>
              <w:right w:val="nil"/>
            </w:tcBorders>
          </w:tcPr>
          <w:p w14:paraId="3E187084" w14:textId="77777777" w:rsidR="00F7009D" w:rsidRPr="00103B19" w:rsidRDefault="00F7009D" w:rsidP="00F7009D">
            <w:pPr>
              <w:pStyle w:val="TabellRader"/>
              <w:rPr>
                <w:b/>
              </w:rPr>
            </w:pPr>
          </w:p>
        </w:tc>
      </w:tr>
      <w:tr w:rsidR="00F7009D" w:rsidRPr="00103B19" w14:paraId="02C9F656" w14:textId="77777777" w:rsidTr="00F7009D">
        <w:tc>
          <w:tcPr>
            <w:tcW w:w="1502" w:type="dxa"/>
            <w:tcBorders>
              <w:top w:val="single" w:sz="4" w:space="0" w:color="auto"/>
              <w:left w:val="nil"/>
              <w:bottom w:val="single" w:sz="4" w:space="0" w:color="auto"/>
              <w:right w:val="nil"/>
            </w:tcBorders>
            <w:vAlign w:val="bottom"/>
          </w:tcPr>
          <w:p w14:paraId="2A0247F6" w14:textId="77777777" w:rsidR="00F7009D" w:rsidRPr="008F57FD" w:rsidRDefault="009D6872" w:rsidP="00F7009D">
            <w:pPr>
              <w:pStyle w:val="TabellRader"/>
              <w:jc w:val="left"/>
            </w:pPr>
            <w:r w:rsidRPr="008F57FD">
              <w:t>Räntor, periodisering, kursvinster/förluster</w:t>
            </w:r>
          </w:p>
        </w:tc>
        <w:tc>
          <w:tcPr>
            <w:tcW w:w="481" w:type="dxa"/>
            <w:tcBorders>
              <w:top w:val="single" w:sz="4" w:space="0" w:color="auto"/>
              <w:left w:val="nil"/>
              <w:bottom w:val="single" w:sz="4" w:space="0" w:color="auto"/>
              <w:right w:val="single" w:sz="4" w:space="0" w:color="auto"/>
            </w:tcBorders>
          </w:tcPr>
          <w:p w14:paraId="348F802F" w14:textId="10B34F37" w:rsidR="00F7009D" w:rsidRPr="008F57FD" w:rsidRDefault="009D6872" w:rsidP="00F7009D">
            <w:pPr>
              <w:pStyle w:val="TabellRader"/>
            </w:pPr>
            <w:r w:rsidRPr="000F486D">
              <w:t>2</w:t>
            </w:r>
          </w:p>
        </w:tc>
        <w:tc>
          <w:tcPr>
            <w:tcW w:w="592" w:type="dxa"/>
            <w:tcBorders>
              <w:top w:val="single" w:sz="4" w:space="0" w:color="auto"/>
              <w:left w:val="single" w:sz="4" w:space="0" w:color="auto"/>
              <w:bottom w:val="single" w:sz="4" w:space="0" w:color="auto"/>
              <w:right w:val="nil"/>
            </w:tcBorders>
          </w:tcPr>
          <w:p w14:paraId="0035606C" w14:textId="00142638" w:rsidR="00F7009D" w:rsidRPr="008F57FD" w:rsidRDefault="009D6872" w:rsidP="00F7009D">
            <w:pPr>
              <w:pStyle w:val="TabellRader"/>
            </w:pPr>
            <w:r w:rsidRPr="000F486D">
              <w:t>9</w:t>
            </w:r>
          </w:p>
        </w:tc>
        <w:tc>
          <w:tcPr>
            <w:tcW w:w="453" w:type="dxa"/>
            <w:tcBorders>
              <w:top w:val="single" w:sz="4" w:space="0" w:color="auto"/>
              <w:left w:val="nil"/>
              <w:bottom w:val="single" w:sz="4" w:space="0" w:color="auto"/>
              <w:right w:val="nil"/>
            </w:tcBorders>
          </w:tcPr>
          <w:p w14:paraId="1AC0BE71" w14:textId="5BF1A88A" w:rsidR="00F7009D" w:rsidRPr="008F57FD" w:rsidRDefault="009D6872" w:rsidP="00F7009D">
            <w:pPr>
              <w:pStyle w:val="TabellRader"/>
            </w:pPr>
            <w:r w:rsidRPr="000F486D">
              <w:t>-</w:t>
            </w:r>
            <w:r w:rsidRPr="008F57FD">
              <w:t>2</w:t>
            </w:r>
          </w:p>
        </w:tc>
        <w:tc>
          <w:tcPr>
            <w:tcW w:w="454" w:type="dxa"/>
            <w:tcBorders>
              <w:top w:val="single" w:sz="4" w:space="0" w:color="auto"/>
              <w:left w:val="nil"/>
              <w:bottom w:val="single" w:sz="4" w:space="0" w:color="auto"/>
              <w:right w:val="nil"/>
            </w:tcBorders>
          </w:tcPr>
          <w:p w14:paraId="6F56B929" w14:textId="65C40BDF" w:rsidR="00F7009D" w:rsidRPr="008F57FD" w:rsidRDefault="009D6872" w:rsidP="00F7009D">
            <w:pPr>
              <w:pStyle w:val="TabellRader"/>
            </w:pPr>
            <w:r w:rsidRPr="000F486D">
              <w:t>1</w:t>
            </w:r>
          </w:p>
        </w:tc>
        <w:tc>
          <w:tcPr>
            <w:tcW w:w="453" w:type="dxa"/>
            <w:tcBorders>
              <w:top w:val="single" w:sz="4" w:space="0" w:color="auto"/>
              <w:left w:val="nil"/>
              <w:bottom w:val="single" w:sz="4" w:space="0" w:color="auto"/>
              <w:right w:val="nil"/>
            </w:tcBorders>
          </w:tcPr>
          <w:p w14:paraId="6D0A4663" w14:textId="35448426" w:rsidR="00F7009D" w:rsidRPr="008F57FD" w:rsidRDefault="009D6872" w:rsidP="00F7009D">
            <w:pPr>
              <w:pStyle w:val="TabellRader"/>
            </w:pPr>
            <w:r w:rsidRPr="008F57FD">
              <w:t>-</w:t>
            </w:r>
            <w:r w:rsidRPr="000F486D">
              <w:t>3</w:t>
            </w:r>
          </w:p>
        </w:tc>
        <w:tc>
          <w:tcPr>
            <w:tcW w:w="432" w:type="dxa"/>
            <w:tcBorders>
              <w:top w:val="single" w:sz="4" w:space="0" w:color="auto"/>
              <w:left w:val="nil"/>
              <w:bottom w:val="single" w:sz="4" w:space="0" w:color="auto"/>
              <w:right w:val="nil"/>
            </w:tcBorders>
          </w:tcPr>
          <w:p w14:paraId="3E3B44C4" w14:textId="120679AF" w:rsidR="00F7009D" w:rsidRPr="008F57FD" w:rsidRDefault="009D6872" w:rsidP="00F7009D">
            <w:pPr>
              <w:pStyle w:val="TabellRader"/>
            </w:pPr>
            <w:r w:rsidRPr="000F486D">
              <w:t>-3</w:t>
            </w:r>
          </w:p>
        </w:tc>
      </w:tr>
      <w:tr w:rsidR="00F7009D" w:rsidRPr="00103B19" w14:paraId="6C7EAB9F" w14:textId="77777777" w:rsidTr="00F7009D">
        <w:tc>
          <w:tcPr>
            <w:tcW w:w="1502" w:type="dxa"/>
            <w:tcBorders>
              <w:top w:val="single" w:sz="4" w:space="0" w:color="auto"/>
              <w:left w:val="nil"/>
              <w:bottom w:val="single" w:sz="4" w:space="0" w:color="auto"/>
              <w:right w:val="nil"/>
            </w:tcBorders>
            <w:vAlign w:val="bottom"/>
          </w:tcPr>
          <w:p w14:paraId="18FC00A2" w14:textId="77777777" w:rsidR="00F7009D" w:rsidRPr="008F57FD" w:rsidRDefault="009D6872" w:rsidP="00F7009D">
            <w:pPr>
              <w:pStyle w:val="TabellRader"/>
              <w:jc w:val="left"/>
            </w:pPr>
            <w:r w:rsidRPr="008F57FD">
              <w:t xml:space="preserve">Periodisering av skatter </w:t>
            </w:r>
          </w:p>
        </w:tc>
        <w:tc>
          <w:tcPr>
            <w:tcW w:w="481" w:type="dxa"/>
            <w:tcBorders>
              <w:top w:val="single" w:sz="4" w:space="0" w:color="auto"/>
              <w:left w:val="nil"/>
              <w:bottom w:val="single" w:sz="4" w:space="0" w:color="auto"/>
              <w:right w:val="single" w:sz="4" w:space="0" w:color="auto"/>
            </w:tcBorders>
          </w:tcPr>
          <w:p w14:paraId="16B113F5" w14:textId="73694E4C" w:rsidR="00F7009D" w:rsidRPr="008F57FD" w:rsidRDefault="009D6872" w:rsidP="00F7009D">
            <w:pPr>
              <w:pStyle w:val="TabellRader"/>
            </w:pPr>
            <w:r w:rsidRPr="000F486D">
              <w:t>-23</w:t>
            </w:r>
          </w:p>
        </w:tc>
        <w:tc>
          <w:tcPr>
            <w:tcW w:w="592" w:type="dxa"/>
            <w:tcBorders>
              <w:top w:val="single" w:sz="4" w:space="0" w:color="auto"/>
              <w:left w:val="single" w:sz="4" w:space="0" w:color="auto"/>
              <w:bottom w:val="single" w:sz="4" w:space="0" w:color="auto"/>
              <w:right w:val="nil"/>
            </w:tcBorders>
          </w:tcPr>
          <w:p w14:paraId="225764F7" w14:textId="212644EA" w:rsidR="00F7009D" w:rsidRPr="008F57FD" w:rsidRDefault="009D6872" w:rsidP="00F7009D">
            <w:pPr>
              <w:pStyle w:val="TabellRader"/>
            </w:pPr>
            <w:r w:rsidRPr="008F57FD">
              <w:t>-</w:t>
            </w:r>
            <w:r w:rsidRPr="000F486D">
              <w:t>18</w:t>
            </w:r>
          </w:p>
        </w:tc>
        <w:tc>
          <w:tcPr>
            <w:tcW w:w="453" w:type="dxa"/>
            <w:tcBorders>
              <w:top w:val="single" w:sz="4" w:space="0" w:color="auto"/>
              <w:left w:val="nil"/>
              <w:bottom w:val="single" w:sz="4" w:space="0" w:color="auto"/>
              <w:right w:val="nil"/>
            </w:tcBorders>
          </w:tcPr>
          <w:p w14:paraId="0DC90BBC" w14:textId="1B20A18D" w:rsidR="00F7009D" w:rsidRPr="008F57FD" w:rsidRDefault="009D6872" w:rsidP="00F7009D">
            <w:pPr>
              <w:pStyle w:val="TabellRader"/>
            </w:pPr>
            <w:r w:rsidRPr="008F57FD">
              <w:t>-</w:t>
            </w:r>
            <w:r w:rsidRPr="000F486D">
              <w:t>1</w:t>
            </w:r>
          </w:p>
        </w:tc>
        <w:tc>
          <w:tcPr>
            <w:tcW w:w="454" w:type="dxa"/>
            <w:tcBorders>
              <w:top w:val="single" w:sz="4" w:space="0" w:color="auto"/>
              <w:left w:val="nil"/>
              <w:bottom w:val="single" w:sz="4" w:space="0" w:color="auto"/>
              <w:right w:val="nil"/>
            </w:tcBorders>
          </w:tcPr>
          <w:p w14:paraId="74D3E104" w14:textId="7F6AA5ED" w:rsidR="00F7009D" w:rsidRPr="008F57FD" w:rsidRDefault="009D6872" w:rsidP="00F7009D">
            <w:pPr>
              <w:pStyle w:val="TabellRader"/>
            </w:pPr>
            <w:r w:rsidRPr="000F486D">
              <w:t>7</w:t>
            </w:r>
          </w:p>
        </w:tc>
        <w:tc>
          <w:tcPr>
            <w:tcW w:w="453" w:type="dxa"/>
            <w:tcBorders>
              <w:top w:val="single" w:sz="4" w:space="0" w:color="auto"/>
              <w:left w:val="nil"/>
              <w:bottom w:val="single" w:sz="4" w:space="0" w:color="auto"/>
              <w:right w:val="nil"/>
            </w:tcBorders>
          </w:tcPr>
          <w:p w14:paraId="7F6C5FB8" w14:textId="12162E8D" w:rsidR="00F7009D" w:rsidRPr="008F57FD" w:rsidRDefault="009D6872" w:rsidP="00F7009D">
            <w:pPr>
              <w:pStyle w:val="TabellRader"/>
            </w:pPr>
            <w:r w:rsidRPr="008F57FD">
              <w:t>1</w:t>
            </w:r>
          </w:p>
        </w:tc>
        <w:tc>
          <w:tcPr>
            <w:tcW w:w="432" w:type="dxa"/>
            <w:tcBorders>
              <w:top w:val="single" w:sz="4" w:space="0" w:color="auto"/>
              <w:left w:val="nil"/>
              <w:bottom w:val="single" w:sz="4" w:space="0" w:color="auto"/>
              <w:right w:val="nil"/>
            </w:tcBorders>
          </w:tcPr>
          <w:p w14:paraId="7BA10D0D" w14:textId="62E4D434" w:rsidR="00F7009D" w:rsidRPr="008F57FD" w:rsidRDefault="009D6872" w:rsidP="00F7009D">
            <w:pPr>
              <w:pStyle w:val="TabellRader"/>
            </w:pPr>
            <w:r w:rsidRPr="000F486D">
              <w:t>7</w:t>
            </w:r>
          </w:p>
        </w:tc>
      </w:tr>
      <w:tr w:rsidR="00F7009D" w:rsidRPr="00103B19" w14:paraId="67DAB25C" w14:textId="77777777" w:rsidTr="00F7009D">
        <w:tc>
          <w:tcPr>
            <w:tcW w:w="1502" w:type="dxa"/>
            <w:tcBorders>
              <w:top w:val="single" w:sz="4" w:space="0" w:color="auto"/>
              <w:left w:val="nil"/>
              <w:bottom w:val="nil"/>
              <w:right w:val="nil"/>
            </w:tcBorders>
            <w:vAlign w:val="bottom"/>
          </w:tcPr>
          <w:p w14:paraId="528AF55C" w14:textId="77777777" w:rsidR="00F7009D" w:rsidRPr="008F57FD" w:rsidRDefault="009D6872" w:rsidP="00F7009D">
            <w:pPr>
              <w:pStyle w:val="TabellRader"/>
              <w:jc w:val="left"/>
            </w:pPr>
            <w:r w:rsidRPr="008F57FD">
              <w:t>Köp och försäljning av aktier, extra utdelningar m.m.</w:t>
            </w:r>
          </w:p>
        </w:tc>
        <w:tc>
          <w:tcPr>
            <w:tcW w:w="481" w:type="dxa"/>
            <w:tcBorders>
              <w:top w:val="single" w:sz="4" w:space="0" w:color="auto"/>
              <w:left w:val="nil"/>
              <w:bottom w:val="nil"/>
              <w:right w:val="single" w:sz="4" w:space="0" w:color="auto"/>
            </w:tcBorders>
          </w:tcPr>
          <w:p w14:paraId="37F3BB57" w14:textId="47CC75F6" w:rsidR="00F7009D" w:rsidRPr="008F57FD" w:rsidRDefault="009D6872" w:rsidP="00F7009D">
            <w:pPr>
              <w:pStyle w:val="TabellRader"/>
            </w:pPr>
            <w:r w:rsidRPr="000F486D">
              <w:t>40</w:t>
            </w:r>
          </w:p>
        </w:tc>
        <w:tc>
          <w:tcPr>
            <w:tcW w:w="592" w:type="dxa"/>
            <w:tcBorders>
              <w:top w:val="single" w:sz="4" w:space="0" w:color="auto"/>
              <w:left w:val="single" w:sz="4" w:space="0" w:color="auto"/>
              <w:bottom w:val="nil"/>
              <w:right w:val="nil"/>
            </w:tcBorders>
          </w:tcPr>
          <w:p w14:paraId="1C66C82F" w14:textId="7C81808A" w:rsidR="00F7009D" w:rsidRPr="008F57FD" w:rsidRDefault="009D6872" w:rsidP="00F7009D">
            <w:pPr>
              <w:pStyle w:val="TabellRader"/>
            </w:pPr>
            <w:r w:rsidRPr="000F486D">
              <w:t>16</w:t>
            </w:r>
          </w:p>
        </w:tc>
        <w:tc>
          <w:tcPr>
            <w:tcW w:w="453" w:type="dxa"/>
            <w:tcBorders>
              <w:top w:val="single" w:sz="4" w:space="0" w:color="auto"/>
              <w:left w:val="nil"/>
              <w:bottom w:val="nil"/>
              <w:right w:val="nil"/>
            </w:tcBorders>
          </w:tcPr>
          <w:p w14:paraId="2E1A62CE" w14:textId="53C4A613" w:rsidR="00F7009D" w:rsidRPr="008F57FD" w:rsidRDefault="009D6872" w:rsidP="00F7009D">
            <w:pPr>
              <w:pStyle w:val="TabellRader"/>
            </w:pPr>
            <w:r w:rsidRPr="008F57FD">
              <w:t>15</w:t>
            </w:r>
          </w:p>
        </w:tc>
        <w:tc>
          <w:tcPr>
            <w:tcW w:w="454" w:type="dxa"/>
            <w:tcBorders>
              <w:top w:val="single" w:sz="4" w:space="0" w:color="auto"/>
              <w:left w:val="nil"/>
              <w:bottom w:val="nil"/>
              <w:right w:val="nil"/>
            </w:tcBorders>
          </w:tcPr>
          <w:p w14:paraId="454D475C" w14:textId="12BEA4E1" w:rsidR="00F7009D" w:rsidRPr="008F57FD" w:rsidRDefault="009D6872" w:rsidP="00F7009D">
            <w:pPr>
              <w:pStyle w:val="TabellRader"/>
            </w:pPr>
            <w:r w:rsidRPr="008F57FD">
              <w:t>15</w:t>
            </w:r>
          </w:p>
        </w:tc>
        <w:tc>
          <w:tcPr>
            <w:tcW w:w="453" w:type="dxa"/>
            <w:tcBorders>
              <w:top w:val="single" w:sz="4" w:space="0" w:color="auto"/>
              <w:left w:val="nil"/>
              <w:bottom w:val="nil"/>
              <w:right w:val="nil"/>
            </w:tcBorders>
          </w:tcPr>
          <w:p w14:paraId="40B77C0C" w14:textId="3279C870" w:rsidR="00F7009D" w:rsidRPr="008F57FD" w:rsidRDefault="009D6872" w:rsidP="00F7009D">
            <w:pPr>
              <w:pStyle w:val="TabellRader"/>
            </w:pPr>
            <w:r w:rsidRPr="008F57FD">
              <w:t>15</w:t>
            </w:r>
          </w:p>
        </w:tc>
        <w:tc>
          <w:tcPr>
            <w:tcW w:w="432" w:type="dxa"/>
            <w:tcBorders>
              <w:top w:val="single" w:sz="4" w:space="0" w:color="auto"/>
              <w:left w:val="nil"/>
              <w:bottom w:val="nil"/>
              <w:right w:val="nil"/>
            </w:tcBorders>
          </w:tcPr>
          <w:p w14:paraId="5A1EBA37" w14:textId="1A59EFB2" w:rsidR="00F7009D" w:rsidRPr="008F57FD" w:rsidRDefault="009D6872" w:rsidP="00F7009D">
            <w:pPr>
              <w:pStyle w:val="TabellRader"/>
            </w:pPr>
            <w:r w:rsidRPr="008F57FD">
              <w:t>15</w:t>
            </w:r>
          </w:p>
        </w:tc>
      </w:tr>
      <w:tr w:rsidR="00F7009D" w:rsidRPr="00103B19" w14:paraId="128566A7" w14:textId="77777777" w:rsidTr="00F7009D">
        <w:tc>
          <w:tcPr>
            <w:tcW w:w="1502" w:type="dxa"/>
            <w:tcBorders>
              <w:top w:val="single" w:sz="4" w:space="0" w:color="auto"/>
              <w:left w:val="nil"/>
              <w:bottom w:val="single" w:sz="4" w:space="0" w:color="auto"/>
              <w:right w:val="nil"/>
            </w:tcBorders>
            <w:vAlign w:val="bottom"/>
          </w:tcPr>
          <w:p w14:paraId="4BF96038" w14:textId="77777777" w:rsidR="00F7009D" w:rsidRPr="008F57FD" w:rsidRDefault="009D6872" w:rsidP="00F7009D">
            <w:pPr>
              <w:pStyle w:val="TabellRader"/>
              <w:jc w:val="left"/>
            </w:pPr>
            <w:r w:rsidRPr="008F57FD">
              <w:t>Övriga finansiella transaktioner m.m.</w:t>
            </w:r>
          </w:p>
        </w:tc>
        <w:tc>
          <w:tcPr>
            <w:tcW w:w="481" w:type="dxa"/>
            <w:tcBorders>
              <w:top w:val="single" w:sz="4" w:space="0" w:color="auto"/>
              <w:left w:val="nil"/>
              <w:bottom w:val="single" w:sz="4" w:space="0" w:color="auto"/>
              <w:right w:val="single" w:sz="4" w:space="0" w:color="auto"/>
            </w:tcBorders>
          </w:tcPr>
          <w:p w14:paraId="38ED144B" w14:textId="39E04488" w:rsidR="00F7009D" w:rsidRPr="009D4669" w:rsidRDefault="009D6872" w:rsidP="00F7009D">
            <w:pPr>
              <w:pStyle w:val="TabellRader"/>
            </w:pPr>
            <w:r w:rsidRPr="009D4669">
              <w:t>-</w:t>
            </w:r>
            <w:r w:rsidRPr="000F486D">
              <w:t>115</w:t>
            </w:r>
          </w:p>
        </w:tc>
        <w:tc>
          <w:tcPr>
            <w:tcW w:w="592" w:type="dxa"/>
            <w:tcBorders>
              <w:top w:val="single" w:sz="4" w:space="0" w:color="auto"/>
              <w:left w:val="single" w:sz="4" w:space="0" w:color="auto"/>
              <w:bottom w:val="single" w:sz="4" w:space="0" w:color="auto"/>
              <w:right w:val="nil"/>
            </w:tcBorders>
          </w:tcPr>
          <w:p w14:paraId="7A3053D0" w14:textId="247072D8" w:rsidR="00F7009D" w:rsidRPr="009D4669" w:rsidRDefault="009D6872" w:rsidP="00F7009D">
            <w:pPr>
              <w:pStyle w:val="TabellRader"/>
            </w:pPr>
            <w:r w:rsidRPr="009D4669">
              <w:t>-</w:t>
            </w:r>
            <w:r w:rsidRPr="000F486D">
              <w:t>4</w:t>
            </w:r>
          </w:p>
        </w:tc>
        <w:tc>
          <w:tcPr>
            <w:tcW w:w="453" w:type="dxa"/>
            <w:tcBorders>
              <w:top w:val="single" w:sz="4" w:space="0" w:color="auto"/>
              <w:left w:val="nil"/>
              <w:bottom w:val="single" w:sz="4" w:space="0" w:color="auto"/>
              <w:right w:val="nil"/>
            </w:tcBorders>
          </w:tcPr>
          <w:p w14:paraId="2B0C5936" w14:textId="5DC293F5" w:rsidR="00F7009D" w:rsidRPr="009D4669" w:rsidRDefault="009D6872" w:rsidP="00F7009D">
            <w:pPr>
              <w:pStyle w:val="TabellRader"/>
            </w:pPr>
            <w:r w:rsidRPr="009D4669">
              <w:t>-</w:t>
            </w:r>
            <w:r w:rsidRPr="000F486D">
              <w:t>2</w:t>
            </w:r>
          </w:p>
        </w:tc>
        <w:tc>
          <w:tcPr>
            <w:tcW w:w="454" w:type="dxa"/>
            <w:tcBorders>
              <w:top w:val="single" w:sz="4" w:space="0" w:color="auto"/>
              <w:left w:val="nil"/>
              <w:bottom w:val="single" w:sz="4" w:space="0" w:color="auto"/>
              <w:right w:val="nil"/>
            </w:tcBorders>
          </w:tcPr>
          <w:p w14:paraId="13C72FD5" w14:textId="4C4A8391" w:rsidR="00F7009D" w:rsidRPr="009D4669" w:rsidRDefault="009D6872" w:rsidP="00F7009D">
            <w:pPr>
              <w:pStyle w:val="TabellRader"/>
            </w:pPr>
            <w:r w:rsidRPr="009D4669">
              <w:t>-2</w:t>
            </w:r>
          </w:p>
        </w:tc>
        <w:tc>
          <w:tcPr>
            <w:tcW w:w="453" w:type="dxa"/>
            <w:tcBorders>
              <w:top w:val="single" w:sz="4" w:space="0" w:color="auto"/>
              <w:left w:val="nil"/>
              <w:bottom w:val="single" w:sz="4" w:space="0" w:color="auto"/>
              <w:right w:val="nil"/>
            </w:tcBorders>
          </w:tcPr>
          <w:p w14:paraId="5B82AF3B" w14:textId="3F8CB0DE" w:rsidR="00F7009D" w:rsidRPr="009D4669" w:rsidRDefault="009D6872" w:rsidP="00F7009D">
            <w:pPr>
              <w:pStyle w:val="TabellRader"/>
            </w:pPr>
            <w:r w:rsidRPr="009D4669">
              <w:t>-</w:t>
            </w:r>
            <w:r w:rsidRPr="000F486D">
              <w:t>3</w:t>
            </w:r>
          </w:p>
        </w:tc>
        <w:tc>
          <w:tcPr>
            <w:tcW w:w="432" w:type="dxa"/>
            <w:tcBorders>
              <w:top w:val="single" w:sz="4" w:space="0" w:color="auto"/>
              <w:left w:val="nil"/>
              <w:bottom w:val="single" w:sz="4" w:space="0" w:color="auto"/>
              <w:right w:val="nil"/>
            </w:tcBorders>
          </w:tcPr>
          <w:p w14:paraId="3F8954C2" w14:textId="641A0158" w:rsidR="00F7009D" w:rsidRPr="009D4669" w:rsidRDefault="009D6872" w:rsidP="00F7009D">
            <w:pPr>
              <w:pStyle w:val="TabellRader"/>
            </w:pPr>
            <w:r w:rsidRPr="009D4669">
              <w:t>-</w:t>
            </w:r>
            <w:r w:rsidRPr="000F486D">
              <w:t>2</w:t>
            </w:r>
          </w:p>
        </w:tc>
      </w:tr>
      <w:tr w:rsidR="00F7009D" w:rsidRPr="00103B19" w14:paraId="3F13F372" w14:textId="77777777" w:rsidTr="00F7009D">
        <w:tc>
          <w:tcPr>
            <w:tcW w:w="1502" w:type="dxa"/>
            <w:tcBorders>
              <w:top w:val="single" w:sz="4" w:space="0" w:color="auto"/>
              <w:left w:val="nil"/>
              <w:bottom w:val="single" w:sz="18" w:space="0" w:color="auto"/>
              <w:right w:val="nil"/>
            </w:tcBorders>
            <w:vAlign w:val="bottom"/>
          </w:tcPr>
          <w:p w14:paraId="22BFD5C8" w14:textId="77777777" w:rsidR="00F7009D" w:rsidRPr="00D770B8" w:rsidRDefault="009D6872" w:rsidP="00F7009D">
            <w:pPr>
              <w:pStyle w:val="TabellRader"/>
              <w:jc w:val="left"/>
              <w:rPr>
                <w:b/>
              </w:rPr>
            </w:pPr>
            <w:r w:rsidRPr="00D770B8">
              <w:rPr>
                <w:b/>
              </w:rPr>
              <w:t>Budgetsaldo</w:t>
            </w:r>
          </w:p>
        </w:tc>
        <w:tc>
          <w:tcPr>
            <w:tcW w:w="481" w:type="dxa"/>
            <w:tcBorders>
              <w:top w:val="single" w:sz="4" w:space="0" w:color="auto"/>
              <w:left w:val="nil"/>
              <w:bottom w:val="single" w:sz="18" w:space="0" w:color="auto"/>
              <w:right w:val="single" w:sz="4" w:space="0" w:color="auto"/>
            </w:tcBorders>
          </w:tcPr>
          <w:p w14:paraId="34792D94" w14:textId="5BD6DC98" w:rsidR="00F7009D" w:rsidRPr="00D770B8" w:rsidRDefault="009D6872" w:rsidP="00F7009D">
            <w:pPr>
              <w:pStyle w:val="TabellRader"/>
              <w:rPr>
                <w:b/>
              </w:rPr>
            </w:pPr>
            <w:r w:rsidRPr="00D770B8">
              <w:rPr>
                <w:b/>
              </w:rPr>
              <w:t>-131</w:t>
            </w:r>
          </w:p>
        </w:tc>
        <w:tc>
          <w:tcPr>
            <w:tcW w:w="592" w:type="dxa"/>
            <w:tcBorders>
              <w:top w:val="single" w:sz="4" w:space="0" w:color="auto"/>
              <w:left w:val="single" w:sz="4" w:space="0" w:color="auto"/>
              <w:bottom w:val="single" w:sz="18" w:space="0" w:color="auto"/>
              <w:right w:val="nil"/>
            </w:tcBorders>
          </w:tcPr>
          <w:p w14:paraId="27D64B07" w14:textId="21AC029F" w:rsidR="00F7009D" w:rsidRPr="00D770B8" w:rsidRDefault="009D6872" w:rsidP="00F7009D">
            <w:pPr>
              <w:pStyle w:val="TabellRader"/>
              <w:rPr>
                <w:b/>
              </w:rPr>
            </w:pPr>
            <w:r w:rsidRPr="00D770B8">
              <w:rPr>
                <w:b/>
              </w:rPr>
              <w:t>-51</w:t>
            </w:r>
          </w:p>
        </w:tc>
        <w:tc>
          <w:tcPr>
            <w:tcW w:w="453" w:type="dxa"/>
            <w:tcBorders>
              <w:top w:val="single" w:sz="4" w:space="0" w:color="auto"/>
              <w:left w:val="nil"/>
              <w:bottom w:val="single" w:sz="18" w:space="0" w:color="auto"/>
              <w:right w:val="nil"/>
            </w:tcBorders>
          </w:tcPr>
          <w:p w14:paraId="63091139" w14:textId="5347E0A7" w:rsidR="00F7009D" w:rsidRPr="00D770B8" w:rsidRDefault="009D6872" w:rsidP="00F7009D">
            <w:pPr>
              <w:pStyle w:val="TabellRader"/>
              <w:rPr>
                <w:b/>
              </w:rPr>
            </w:pPr>
            <w:r w:rsidRPr="00D770B8">
              <w:rPr>
                <w:b/>
              </w:rPr>
              <w:t>1</w:t>
            </w:r>
          </w:p>
        </w:tc>
        <w:tc>
          <w:tcPr>
            <w:tcW w:w="454" w:type="dxa"/>
            <w:tcBorders>
              <w:top w:val="single" w:sz="4" w:space="0" w:color="auto"/>
              <w:left w:val="nil"/>
              <w:bottom w:val="single" w:sz="18" w:space="0" w:color="auto"/>
              <w:right w:val="nil"/>
            </w:tcBorders>
          </w:tcPr>
          <w:p w14:paraId="6DE6B50F" w14:textId="2CB7B877" w:rsidR="00F7009D" w:rsidRPr="00D770B8" w:rsidRDefault="009D6872" w:rsidP="00F7009D">
            <w:pPr>
              <w:pStyle w:val="TabellRader"/>
              <w:rPr>
                <w:b/>
              </w:rPr>
            </w:pPr>
            <w:r w:rsidRPr="00D770B8">
              <w:rPr>
                <w:b/>
              </w:rPr>
              <w:t>42</w:t>
            </w:r>
          </w:p>
        </w:tc>
        <w:tc>
          <w:tcPr>
            <w:tcW w:w="453" w:type="dxa"/>
            <w:tcBorders>
              <w:top w:val="single" w:sz="4" w:space="0" w:color="auto"/>
              <w:left w:val="nil"/>
              <w:bottom w:val="single" w:sz="18" w:space="0" w:color="auto"/>
              <w:right w:val="nil"/>
            </w:tcBorders>
          </w:tcPr>
          <w:p w14:paraId="46BCFC3B" w14:textId="0A5D8E2E" w:rsidR="00F7009D" w:rsidRPr="00D770B8" w:rsidRDefault="009D6872" w:rsidP="00F7009D">
            <w:pPr>
              <w:pStyle w:val="TabellRader"/>
              <w:rPr>
                <w:b/>
              </w:rPr>
            </w:pPr>
            <w:r w:rsidRPr="00D770B8">
              <w:rPr>
                <w:b/>
              </w:rPr>
              <w:t>62</w:t>
            </w:r>
          </w:p>
        </w:tc>
        <w:tc>
          <w:tcPr>
            <w:tcW w:w="432" w:type="dxa"/>
            <w:tcBorders>
              <w:top w:val="single" w:sz="4" w:space="0" w:color="auto"/>
              <w:left w:val="nil"/>
              <w:bottom w:val="single" w:sz="18" w:space="0" w:color="auto"/>
              <w:right w:val="nil"/>
            </w:tcBorders>
          </w:tcPr>
          <w:p w14:paraId="5B253FF8" w14:textId="01CA7094" w:rsidR="00F7009D" w:rsidRPr="00D770B8" w:rsidRDefault="009D6872" w:rsidP="00F7009D">
            <w:pPr>
              <w:pStyle w:val="TabellRader"/>
              <w:rPr>
                <w:b/>
              </w:rPr>
            </w:pPr>
            <w:r w:rsidRPr="00D770B8">
              <w:rPr>
                <w:b/>
              </w:rPr>
              <w:t>98</w:t>
            </w:r>
          </w:p>
        </w:tc>
      </w:tr>
    </w:tbl>
    <w:p w14:paraId="7B6F3AE5" w14:textId="77777777" w:rsidR="00F7009D" w:rsidRDefault="009D6872" w:rsidP="00F7009D">
      <w:pPr>
        <w:pStyle w:val="TabellFotnot"/>
        <w:spacing w:before="20"/>
        <w:jc w:val="both"/>
      </w:pPr>
      <w:r>
        <w:t>Källor: Ekonomistyrningsverket, Statistiska centralbyrån och egna beräkningar.</w:t>
      </w:r>
    </w:p>
    <w:p w14:paraId="1EAFEF5A" w14:textId="77777777" w:rsidR="00F7009D" w:rsidRDefault="00F7009D" w:rsidP="00F7009D">
      <w:pPr>
        <w:pStyle w:val="Brdtextmedindrag"/>
      </w:pPr>
    </w:p>
    <w:p w14:paraId="16E5896E" w14:textId="4E5336E3" w:rsidR="00F7009D" w:rsidRDefault="009D6872" w:rsidP="00F7009D">
      <w:pPr>
        <w:pStyle w:val="Brdtext"/>
      </w:pPr>
      <w:r>
        <w:t>För 2013 blev det finansiella sparandet betydligt starkare än budgetsaldot. Det beror på att Riksgäldskontorets upplåning på 104 miljarder kronor, för att finansiera utlåningen till Riksbanken, endast belastar budgetsaldot.</w:t>
      </w:r>
      <w:r>
        <w:rPr>
          <w:rStyle w:val="Fotnotsreferens"/>
        </w:rPr>
        <w:footnoteReference w:id="73"/>
      </w:r>
      <w:r>
        <w:t xml:space="preserve"> Upplåningen påverkar inte det finansiella sparandet eftersom staten får motsvarande fordran på Riksbanken.</w:t>
      </w:r>
    </w:p>
    <w:p w14:paraId="1F327B61" w14:textId="7B9FF877" w:rsidR="00F7009D" w:rsidRDefault="009D6872" w:rsidP="00F7009D">
      <w:pPr>
        <w:pStyle w:val="Brdtextmedindrag"/>
      </w:pPr>
      <w:r>
        <w:t xml:space="preserve">De kassamässigt inbetalda skatterna 2013 blev 23 miljarder kronor lägre än de prognostiserade debiterade skatteintäkterna. </w:t>
      </w:r>
      <w:r w:rsidRPr="005F0C80">
        <w:t xml:space="preserve">Skillnaden förklaras </w:t>
      </w:r>
      <w:r w:rsidRPr="005F0C80">
        <w:lastRenderedPageBreak/>
        <w:t>både av uppbördsförskjutningar, huvudsakligen avseende juridiska personer</w:t>
      </w:r>
      <w:r>
        <w:t>,</w:t>
      </w:r>
      <w:r w:rsidRPr="005F0C80">
        <w:t xml:space="preserve"> och betalnings</w:t>
      </w:r>
      <w:r>
        <w:softHyphen/>
      </w:r>
      <w:r w:rsidRPr="005F0C80">
        <w:t xml:space="preserve">förskjutningar, främst gentemot kommuner och landsting, dvs. de intäkter som hör till kommunsektorn är inte fullt så stora som de utbetalningar staten </w:t>
      </w:r>
      <w:r>
        <w:t xml:space="preserve">har </w:t>
      </w:r>
      <w:r w:rsidRPr="005F0C80">
        <w:t>gjort till kommun</w:t>
      </w:r>
      <w:r>
        <w:softHyphen/>
      </w:r>
      <w:r w:rsidRPr="005F0C80">
        <w:t>sektorn under kalenderåret.</w:t>
      </w:r>
    </w:p>
    <w:p w14:paraId="6EB3ED47" w14:textId="768EF6BD" w:rsidR="00F7009D" w:rsidRPr="00BD74BE" w:rsidRDefault="009D6872" w:rsidP="00F7009D">
      <w:pPr>
        <w:pStyle w:val="Brdtextmedindrag"/>
      </w:pPr>
      <w:r w:rsidRPr="00BD74BE">
        <w:t xml:space="preserve">Den förstärkning av budgetsaldot 2013 som försäljningen av statens innehav av aktier i Nordea, extra utdelningar m.m. </w:t>
      </w:r>
      <w:r>
        <w:t xml:space="preserve">medförde </w:t>
      </w:r>
      <w:r w:rsidRPr="00BD74BE">
        <w:t>påverkar inte det finansiella sparandet.</w:t>
      </w:r>
    </w:p>
    <w:p w14:paraId="155F817E" w14:textId="28C3D1CB" w:rsidR="00F7009D" w:rsidRDefault="009D6872" w:rsidP="00F7009D">
      <w:pPr>
        <w:pStyle w:val="Brdtextmedindrag"/>
      </w:pPr>
      <w:r>
        <w:t>För 2</w:t>
      </w:r>
      <w:r w:rsidRPr="00BD74BE">
        <w:t>014</w:t>
      </w:r>
      <w:r>
        <w:t xml:space="preserve"> bedöms det finansiella sparandet och budgetsaldot överensstämma förhållandevis väl. De kassamässigt inbetalda skatterna beräknas bli 18 miljarder kronor lägre än de prognostiserade debiterade skatteintäkterna.</w:t>
      </w:r>
      <w:r w:rsidRPr="00BF443D">
        <w:t xml:space="preserve"> </w:t>
      </w:r>
      <w:r>
        <w:t xml:space="preserve">Samtidigt förstärks budgetsaldot 2014, men inte det finansiella sparandet, av </w:t>
      </w:r>
      <w:r w:rsidRPr="00A37836">
        <w:t>ett beräknings</w:t>
      </w:r>
      <w:r>
        <w:softHyphen/>
        <w:t>tekniskt antagande om för</w:t>
      </w:r>
      <w:r w:rsidRPr="00A37836">
        <w:t>säljningar av aktie</w:t>
      </w:r>
      <w:r>
        <w:t xml:space="preserve">r i statliga bolag om ca 15 miljarder kronor per år (se </w:t>
      </w:r>
      <w:r>
        <w:fldChar w:fldCharType="begin"/>
      </w:r>
      <w:r>
        <w:instrText xml:space="preserve"> REF  _Ref383269000 \* Lower \h </w:instrText>
      </w:r>
      <w:r>
        <w:fldChar w:fldCharType="separate"/>
      </w:r>
      <w:r w:rsidR="004642B5">
        <w:t xml:space="preserve">tabell </w:t>
      </w:r>
      <w:r w:rsidR="004642B5" w:rsidRPr="004642B5">
        <w:rPr>
          <w:bCs/>
          <w:noProof/>
        </w:rPr>
        <w:t>7</w:t>
      </w:r>
      <w:r w:rsidR="004642B5">
        <w:t>.</w:t>
      </w:r>
      <w:r w:rsidR="004642B5">
        <w:rPr>
          <w:noProof/>
        </w:rPr>
        <w:t>9</w:t>
      </w:r>
      <w:r>
        <w:fldChar w:fldCharType="end"/>
      </w:r>
      <w:r>
        <w:t>).</w:t>
      </w:r>
    </w:p>
    <w:p w14:paraId="31CA7F84" w14:textId="454C3455" w:rsidR="00F7009D" w:rsidRDefault="009D6872" w:rsidP="00F7009D">
      <w:pPr>
        <w:pStyle w:val="Brdtextmedindrag"/>
      </w:pPr>
      <w:r>
        <w:t>Även för 2015–2018 förstärks budgetsaldot av de beräkningstekniska antagna försäljningarna av statens aktieinnehav.</w:t>
      </w:r>
    </w:p>
    <w:p w14:paraId="1121F1D5" w14:textId="03FF5CFE" w:rsidR="00F7009D" w:rsidRDefault="009D6872" w:rsidP="00F7009D">
      <w:pPr>
        <w:pStyle w:val="Rubrik3utannumrering"/>
      </w:pPr>
      <w:r w:rsidRPr="008C0433">
        <w:t>Statens budgetsaldo</w:t>
      </w:r>
    </w:p>
    <w:p w14:paraId="5ED086BF" w14:textId="6E180071" w:rsidR="00F7009D" w:rsidRDefault="009D6872" w:rsidP="00F7009D">
      <w:pPr>
        <w:pStyle w:val="Brdtext"/>
      </w:pPr>
      <w:r>
        <w:t>Enligt budgetlagen</w:t>
      </w:r>
      <w:r w:rsidRPr="008C0433">
        <w:t xml:space="preserve"> ska statens budget omfatta alla inkomster och utgifter samt andra betalningar som påverkar statens lånebehov. Ett budgetöverskott innebär ett motsvarande minskat lånebehov för staten och at</w:t>
      </w:r>
      <w:r>
        <w:t>t stats</w:t>
      </w:r>
      <w:r>
        <w:softHyphen/>
        <w:t>skulden minskar. Det mot</w:t>
      </w:r>
      <w:r w:rsidRPr="008C0433">
        <w:t>satta förhållan</w:t>
      </w:r>
      <w:r>
        <w:t>det gäller vid ett budgetunder</w:t>
      </w:r>
      <w:r w:rsidRPr="008C0433">
        <w:t>skott. För att statens budgetsaldo ska överensstämma med statens lånebehov redovisas Riksgäldskontorets netto</w:t>
      </w:r>
      <w:r>
        <w:softHyphen/>
      </w:r>
      <w:r w:rsidRPr="008C0433">
        <w:t>utlåning och en kassamässig korrigerings</w:t>
      </w:r>
      <w:r>
        <w:softHyphen/>
      </w:r>
      <w:r w:rsidRPr="008C0433">
        <w:t>post på utgiftssidan av statens budget.</w:t>
      </w:r>
    </w:p>
    <w:p w14:paraId="2B703CDB" w14:textId="3927F1E3" w:rsidR="00F7009D" w:rsidRDefault="009D6872" w:rsidP="00F7009D">
      <w:pPr>
        <w:pStyle w:val="Rubrik4utannumrering"/>
      </w:pPr>
      <w:r w:rsidRPr="00EB47A1">
        <w:t xml:space="preserve">Statens budgetsaldo visar </w:t>
      </w:r>
      <w:r>
        <w:t xml:space="preserve">fortsatt </w:t>
      </w:r>
      <w:r w:rsidRPr="00EB47A1">
        <w:t>underskott 2014 men stärks på sikt</w:t>
      </w:r>
    </w:p>
    <w:p w14:paraId="1B0BC76C" w14:textId="580214A0" w:rsidR="00F7009D" w:rsidRDefault="009D6872" w:rsidP="00F7009D">
      <w:pPr>
        <w:pStyle w:val="Brdtext"/>
      </w:pPr>
      <w:r>
        <w:t>År 2013</w:t>
      </w:r>
      <w:r w:rsidRPr="008C0433">
        <w:t xml:space="preserve"> visade sta</w:t>
      </w:r>
      <w:r>
        <w:t>tens budget ett underskott på 131</w:t>
      </w:r>
      <w:r w:rsidRPr="008C0433">
        <w:t xml:space="preserve"> milja</w:t>
      </w:r>
      <w:r>
        <w:t>rder kronor. År 2014</w:t>
      </w:r>
      <w:r w:rsidRPr="008C0433">
        <w:t xml:space="preserve"> väntas budgetsaldot visa </w:t>
      </w:r>
      <w:r>
        <w:t>ett underskott på 51</w:t>
      </w:r>
      <w:r w:rsidRPr="008C0433">
        <w:t xml:space="preserve"> miljarder kronor</w:t>
      </w:r>
      <w:r>
        <w:t xml:space="preserve">, medan budgetsaldot för år 2015–2018 beräknas visa ett överskott om 1, 42, 62 respektive 98 miljarder kronor, se </w:t>
      </w:r>
      <w:r>
        <w:fldChar w:fldCharType="begin"/>
      </w:r>
      <w:r>
        <w:instrText xml:space="preserve"> REF  _Ref383458205 \* Lower \h </w:instrText>
      </w:r>
      <w:r>
        <w:fldChar w:fldCharType="separate"/>
      </w:r>
      <w:r w:rsidR="004642B5">
        <w:t xml:space="preserve">diagram </w:t>
      </w:r>
      <w:r w:rsidR="004642B5" w:rsidRPr="004642B5">
        <w:rPr>
          <w:bCs/>
          <w:noProof/>
        </w:rPr>
        <w:t>7</w:t>
      </w:r>
      <w:r w:rsidR="004642B5">
        <w:rPr>
          <w:noProof/>
        </w:rPr>
        <w:t>.3</w:t>
      </w:r>
      <w:r>
        <w:fldChar w:fldCharType="end"/>
      </w:r>
      <w:r>
        <w:t>.</w:t>
      </w:r>
    </w:p>
    <w:p w14:paraId="145DE8CB" w14:textId="3F12931F" w:rsidR="00F7009D" w:rsidRDefault="009D6872" w:rsidP="00F7009D">
      <w:pPr>
        <w:pStyle w:val="DiagramRubrik"/>
      </w:pPr>
      <w:bookmarkStart w:id="410" w:name="_Ref383458205"/>
      <w:bookmarkStart w:id="411" w:name="_Toc384401790"/>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rPr>
          <w:noProof/>
        </w:rPr>
        <w:t>.</w:t>
      </w:r>
      <w:fldSimple w:instr=" SEQ Diagram \* ARABIC \s 1 ">
        <w:r w:rsidR="004642B5">
          <w:rPr>
            <w:noProof/>
          </w:rPr>
          <w:t>3</w:t>
        </w:r>
      </w:fldSimple>
      <w:bookmarkEnd w:id="410"/>
      <w:r>
        <w:t xml:space="preserve"> Statens budgetsaldo 2001–2018</w:t>
      </w:r>
      <w:bookmarkEnd w:id="411"/>
    </w:p>
    <w:p w14:paraId="71B85D41" w14:textId="570310FF" w:rsidR="00F7009D" w:rsidRDefault="009D6872" w:rsidP="00F7009D">
      <w:pPr>
        <w:pStyle w:val="DiagramUnderrubrik"/>
      </w:pPr>
      <w:r w:rsidRPr="002C0720">
        <w:t>Miljarder kronor. Utfal</w:t>
      </w:r>
      <w:r>
        <w:t>l 2001- 2013, prognos 2014–2018</w:t>
      </w:r>
    </w:p>
    <w:p w14:paraId="19C4AA3F" w14:textId="4D02F309" w:rsidR="00F7009D" w:rsidRDefault="009D6872" w:rsidP="00F7009D">
      <w:pPr>
        <w:pStyle w:val="Brdtext"/>
        <w:spacing w:line="260" w:lineRule="atLeast"/>
      </w:pPr>
      <w:r w:rsidRPr="00403C4E">
        <w:rPr>
          <w:noProof/>
          <w:lang w:eastAsia="sv-SE"/>
        </w:rPr>
        <w:drawing>
          <wp:inline distT="0" distB="0" distL="0" distR="0" wp14:anchorId="36E1B8C8" wp14:editId="66203860">
            <wp:extent cx="2753995" cy="2131068"/>
            <wp:effectExtent l="0" t="0" r="8255" b="2540"/>
            <wp:docPr id="381" name="Diagram 20"/>
            <wp:cNvGraphicFramePr/>
            <a:graphic xmlns:a="http://schemas.openxmlformats.org/drawingml/2006/main">
              <a:graphicData uri="http://schemas.openxmlformats.org/drawingml/2006/chart">
                <c:chart xmlns:c="http://schemas.openxmlformats.org/drawingml/2006/chart" xmlns:r="http://schemas.openxmlformats.org/officeDocument/2006/relationships" r:id="rId348"/>
              </a:graphicData>
            </a:graphic>
          </wp:inline>
        </w:drawing>
      </w:r>
    </w:p>
    <w:p w14:paraId="28C3FC9E" w14:textId="67B40C16" w:rsidR="00F7009D" w:rsidRPr="00403C4E" w:rsidRDefault="009D6872" w:rsidP="00F7009D">
      <w:pPr>
        <w:pStyle w:val="DiagramFotnot"/>
      </w:pPr>
      <w:r w:rsidRPr="00403C4E">
        <w:rPr>
          <w:szCs w:val="14"/>
        </w:rPr>
        <w:t>Källor: Ekonomistyrningsverket och egna beräkningar.</w:t>
      </w:r>
    </w:p>
    <w:p w14:paraId="284AAF09" w14:textId="77777777" w:rsidR="00F7009D" w:rsidRDefault="00F7009D" w:rsidP="00F7009D">
      <w:pPr>
        <w:pStyle w:val="Brdtext"/>
      </w:pPr>
    </w:p>
    <w:p w14:paraId="092E9AC1" w14:textId="31F187FF" w:rsidR="00F7009D" w:rsidRDefault="009D6872" w:rsidP="00C12CE3">
      <w:pPr>
        <w:pStyle w:val="Brdtext"/>
      </w:pPr>
      <w:r>
        <w:t xml:space="preserve">Det stora underskottet 2013 </w:t>
      </w:r>
      <w:r w:rsidRPr="008C0433">
        <w:t xml:space="preserve">förklaras </w:t>
      </w:r>
      <w:r>
        <w:t xml:space="preserve">till merparten </w:t>
      </w:r>
      <w:r w:rsidRPr="008C0433">
        <w:t>av Riksbankens upplåning för förstär</w:t>
      </w:r>
      <w:r>
        <w:t xml:space="preserve">kning av valutareserven. </w:t>
      </w:r>
      <w:r w:rsidRPr="008C0433">
        <w:t xml:space="preserve">I </w:t>
      </w:r>
      <w:r>
        <w:fldChar w:fldCharType="begin"/>
      </w:r>
      <w:r>
        <w:instrText xml:space="preserve"> REF  _Ref383281206 \* Lower \h </w:instrText>
      </w:r>
      <w:r>
        <w:fldChar w:fldCharType="separate"/>
      </w:r>
      <w:r w:rsidR="004642B5">
        <w:t xml:space="preserve">tabell </w:t>
      </w:r>
      <w:r w:rsidR="004642B5" w:rsidRPr="004642B5">
        <w:rPr>
          <w:bCs/>
          <w:noProof/>
        </w:rPr>
        <w:t>7</w:t>
      </w:r>
      <w:r w:rsidR="004642B5">
        <w:t>.</w:t>
      </w:r>
      <w:r w:rsidR="004642B5">
        <w:rPr>
          <w:noProof/>
        </w:rPr>
        <w:t>10</w:t>
      </w:r>
      <w:r>
        <w:fldChar w:fldCharType="end"/>
      </w:r>
      <w:r w:rsidRPr="008C0433" w:rsidDel="00650F8B">
        <w:t xml:space="preserve"> </w:t>
      </w:r>
      <w:r w:rsidRPr="008C0433">
        <w:t xml:space="preserve">redovisas </w:t>
      </w:r>
      <w:r>
        <w:t>budgetsaldots delkomponenter med en specifikation av Riksgäldskontorets netto</w:t>
      </w:r>
      <w:r>
        <w:softHyphen/>
        <w:t xml:space="preserve">utlåning för att förklara </w:t>
      </w:r>
      <w:r w:rsidRPr="008C0433">
        <w:t>utvecklingen av saldot.</w:t>
      </w:r>
    </w:p>
    <w:p w14:paraId="3C2D53B8" w14:textId="77777777" w:rsidR="00C12CE3" w:rsidRDefault="00C12CE3" w:rsidP="00C12CE3">
      <w:pPr>
        <w:pStyle w:val="Brdtextmedindrag"/>
      </w:pPr>
    </w:p>
    <w:p w14:paraId="19FB066C" w14:textId="77777777" w:rsidR="00C12CE3" w:rsidRDefault="00C12CE3" w:rsidP="00C12CE3">
      <w:pPr>
        <w:pStyle w:val="Brdtextmedindrag"/>
      </w:pPr>
    </w:p>
    <w:p w14:paraId="01B16C1D" w14:textId="77777777" w:rsidR="00C12CE3" w:rsidRDefault="00C12CE3" w:rsidP="00C12CE3">
      <w:pPr>
        <w:pStyle w:val="Brdtextmedindrag"/>
      </w:pPr>
    </w:p>
    <w:p w14:paraId="184F67BE" w14:textId="77777777" w:rsidR="00C12CE3" w:rsidRDefault="00C12CE3" w:rsidP="00C12CE3">
      <w:pPr>
        <w:pStyle w:val="Brdtextmedindrag"/>
      </w:pPr>
    </w:p>
    <w:p w14:paraId="734D040E" w14:textId="77777777" w:rsidR="00C12CE3" w:rsidRDefault="00C12CE3" w:rsidP="00C12CE3">
      <w:pPr>
        <w:pStyle w:val="Brdtextmedindrag"/>
      </w:pPr>
    </w:p>
    <w:p w14:paraId="333DCB8B" w14:textId="77777777" w:rsidR="00C12CE3" w:rsidRDefault="00C12CE3" w:rsidP="00C12CE3">
      <w:pPr>
        <w:pStyle w:val="Brdtextmedindrag"/>
      </w:pPr>
    </w:p>
    <w:p w14:paraId="4963D1EE" w14:textId="77777777" w:rsidR="00C12CE3" w:rsidRDefault="00C12CE3" w:rsidP="00C12CE3">
      <w:pPr>
        <w:pStyle w:val="Brdtextmedindrag"/>
      </w:pPr>
    </w:p>
    <w:p w14:paraId="2663A4B4" w14:textId="77777777" w:rsidR="00C12CE3" w:rsidRDefault="00C12CE3" w:rsidP="00C12CE3">
      <w:pPr>
        <w:pStyle w:val="Brdtextmedindrag"/>
      </w:pPr>
    </w:p>
    <w:p w14:paraId="6DE1367A" w14:textId="77777777" w:rsidR="00C12CE3" w:rsidRDefault="00C12CE3" w:rsidP="00C12CE3">
      <w:pPr>
        <w:pStyle w:val="Brdtextmedindrag"/>
      </w:pPr>
    </w:p>
    <w:p w14:paraId="5C919F9E" w14:textId="77777777" w:rsidR="00C12CE3" w:rsidRDefault="00C12CE3" w:rsidP="00C12CE3">
      <w:pPr>
        <w:pStyle w:val="Brdtextmedindrag"/>
      </w:pPr>
    </w:p>
    <w:p w14:paraId="14ACA758" w14:textId="77777777" w:rsidR="00C12CE3" w:rsidRDefault="00C12CE3" w:rsidP="00C12CE3">
      <w:pPr>
        <w:pStyle w:val="Brdtextmedindrag"/>
      </w:pPr>
    </w:p>
    <w:p w14:paraId="343F3FAD" w14:textId="77777777" w:rsidR="00C12CE3" w:rsidRDefault="00C12CE3" w:rsidP="00C12CE3">
      <w:pPr>
        <w:pStyle w:val="Brdtextmedindrag"/>
      </w:pPr>
    </w:p>
    <w:p w14:paraId="7AD796B7" w14:textId="77777777" w:rsidR="00C12CE3" w:rsidRDefault="00C12CE3" w:rsidP="00C12CE3">
      <w:pPr>
        <w:pStyle w:val="Brdtextmedindrag"/>
      </w:pPr>
    </w:p>
    <w:p w14:paraId="454575A6" w14:textId="77777777" w:rsidR="00C12CE3" w:rsidRDefault="00C12CE3" w:rsidP="00C12CE3">
      <w:pPr>
        <w:pStyle w:val="Brdtextmedindrag"/>
      </w:pPr>
    </w:p>
    <w:p w14:paraId="7C72BC74" w14:textId="77777777" w:rsidR="00C12CE3" w:rsidRDefault="00C12CE3" w:rsidP="00C12CE3">
      <w:pPr>
        <w:pStyle w:val="Brdtextmedindrag"/>
      </w:pPr>
    </w:p>
    <w:p w14:paraId="31DFEB14" w14:textId="77777777" w:rsidR="00C12CE3" w:rsidRDefault="00C12CE3" w:rsidP="00C12CE3">
      <w:pPr>
        <w:pStyle w:val="Brdtextmedindrag"/>
      </w:pPr>
    </w:p>
    <w:p w14:paraId="220AF8C2" w14:textId="77777777" w:rsidR="00C12CE3" w:rsidRDefault="00C12CE3" w:rsidP="00C12CE3">
      <w:pPr>
        <w:pStyle w:val="Brdtextmedindrag"/>
      </w:pPr>
    </w:p>
    <w:p w14:paraId="35B77A22" w14:textId="77777777" w:rsidR="00C12CE3" w:rsidRDefault="00C12CE3" w:rsidP="00C12CE3">
      <w:pPr>
        <w:pStyle w:val="Brdtextmedindrag"/>
      </w:pPr>
    </w:p>
    <w:p w14:paraId="408BD96C" w14:textId="77777777" w:rsidR="00C12CE3" w:rsidRDefault="00C12CE3" w:rsidP="00C12CE3">
      <w:pPr>
        <w:pStyle w:val="Brdtextmedindrag"/>
      </w:pPr>
    </w:p>
    <w:p w14:paraId="0366BE9A" w14:textId="77777777" w:rsidR="00C12CE3" w:rsidRDefault="00C12CE3" w:rsidP="00C12CE3">
      <w:pPr>
        <w:pStyle w:val="Brdtextmedindrag"/>
      </w:pPr>
    </w:p>
    <w:p w14:paraId="6B04D597" w14:textId="77777777" w:rsidR="00C12CE3" w:rsidRDefault="00C12CE3" w:rsidP="00C12CE3">
      <w:pPr>
        <w:pStyle w:val="Brdtextmedindrag"/>
      </w:pPr>
    </w:p>
    <w:p w14:paraId="7CF39676" w14:textId="77777777" w:rsidR="00C12CE3" w:rsidRDefault="00C12CE3" w:rsidP="00C12CE3">
      <w:pPr>
        <w:pStyle w:val="Brdtextmedindrag"/>
      </w:pPr>
    </w:p>
    <w:p w14:paraId="44094761" w14:textId="77777777" w:rsidR="00C12CE3" w:rsidRDefault="00C12CE3" w:rsidP="00C12CE3">
      <w:pPr>
        <w:pStyle w:val="Brdtextmedindrag"/>
      </w:pPr>
    </w:p>
    <w:p w14:paraId="05F23959" w14:textId="77777777" w:rsidR="00C12CE3" w:rsidRDefault="00C12CE3" w:rsidP="00C12CE3">
      <w:pPr>
        <w:pStyle w:val="Brdtextmedindrag"/>
      </w:pPr>
    </w:p>
    <w:p w14:paraId="218C87D2" w14:textId="77777777" w:rsidR="00C12CE3" w:rsidRDefault="00C12CE3" w:rsidP="00C12CE3">
      <w:pPr>
        <w:pStyle w:val="Brdtextmedindrag"/>
      </w:pPr>
    </w:p>
    <w:p w14:paraId="74943F2C" w14:textId="77777777" w:rsidR="00C12CE3" w:rsidRDefault="00C12CE3" w:rsidP="00C12CE3">
      <w:pPr>
        <w:pStyle w:val="Brdtextmedindrag"/>
      </w:pPr>
    </w:p>
    <w:p w14:paraId="1DF355FA" w14:textId="77777777" w:rsidR="00C12CE3" w:rsidRDefault="00C12CE3" w:rsidP="00C12CE3">
      <w:pPr>
        <w:pStyle w:val="Brdtextmedindrag"/>
      </w:pPr>
    </w:p>
    <w:p w14:paraId="1B5D352A" w14:textId="77777777" w:rsidR="00C12CE3" w:rsidRDefault="00C12CE3" w:rsidP="00C12CE3">
      <w:pPr>
        <w:pStyle w:val="Brdtextmedindrag"/>
      </w:pPr>
    </w:p>
    <w:p w14:paraId="6A25D65E" w14:textId="77777777" w:rsidR="00C12CE3" w:rsidRDefault="00C12CE3" w:rsidP="00C12CE3">
      <w:pPr>
        <w:pStyle w:val="Brdtextmedindrag"/>
      </w:pPr>
    </w:p>
    <w:p w14:paraId="231CA3F3" w14:textId="77777777" w:rsidR="00C12CE3" w:rsidRPr="00C12CE3" w:rsidRDefault="00C12CE3" w:rsidP="00C12CE3">
      <w:pPr>
        <w:pStyle w:val="Brdtextmedindrag"/>
      </w:pPr>
    </w:p>
    <w:p w14:paraId="36465BBD" w14:textId="488B6639" w:rsidR="00F7009D" w:rsidRDefault="009D6872" w:rsidP="00F7009D">
      <w:pPr>
        <w:pStyle w:val="TabellRubrik"/>
      </w:pPr>
      <w:bookmarkStart w:id="412" w:name="_Ref383281206"/>
      <w:bookmarkStart w:id="413" w:name="_Toc384401682"/>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10</w:t>
      </w:r>
      <w:r w:rsidR="0009067D">
        <w:rPr>
          <w:noProof/>
        </w:rPr>
        <w:fldChar w:fldCharType="end"/>
      </w:r>
      <w:bookmarkEnd w:id="412"/>
      <w:r>
        <w:t xml:space="preserve"> Statens budgetsaldo 2013</w:t>
      </w:r>
      <w:r>
        <w:softHyphen/>
        <w:t>–2018</w:t>
      </w:r>
      <w:bookmarkEnd w:id="413"/>
    </w:p>
    <w:p w14:paraId="51BC66EC" w14:textId="4F384C68" w:rsidR="00F7009D" w:rsidRPr="004009F2" w:rsidRDefault="009D6872" w:rsidP="00F7009D">
      <w:pPr>
        <w:pStyle w:val="TabellUnderrubrik"/>
      </w:pPr>
      <w:r w:rsidRPr="004009F2">
        <w:t xml:space="preserve">Miljarder kronor. Utfall för </w:t>
      </w:r>
      <w:r>
        <w:t>2013</w:t>
      </w:r>
      <w:r w:rsidRPr="004009F2">
        <w:t xml:space="preserve">, prognos för </w:t>
      </w:r>
      <w:r>
        <w:t>2014–2018</w:t>
      </w:r>
      <w:r w:rsidRPr="004009F2">
        <w:t>.</w:t>
      </w:r>
    </w:p>
    <w:tbl>
      <w:tblPr>
        <w:tblW w:w="4418" w:type="dxa"/>
        <w:tblInd w:w="85" w:type="dxa"/>
        <w:tblLayout w:type="fixed"/>
        <w:tblLook w:val="0000" w:firstRow="0" w:lastRow="0" w:firstColumn="0" w:lastColumn="0" w:noHBand="0" w:noVBand="0"/>
      </w:tblPr>
      <w:tblGrid>
        <w:gridCol w:w="1441"/>
        <w:gridCol w:w="563"/>
        <w:gridCol w:w="477"/>
        <w:gridCol w:w="475"/>
        <w:gridCol w:w="476"/>
        <w:gridCol w:w="475"/>
        <w:gridCol w:w="511"/>
      </w:tblGrid>
      <w:tr w:rsidR="00F7009D" w:rsidRPr="004009F2" w14:paraId="0EB65979" w14:textId="77777777" w:rsidTr="00F7009D">
        <w:tc>
          <w:tcPr>
            <w:tcW w:w="1441" w:type="dxa"/>
            <w:tcBorders>
              <w:top w:val="nil"/>
              <w:left w:val="nil"/>
              <w:bottom w:val="single" w:sz="18" w:space="0" w:color="auto"/>
              <w:right w:val="nil"/>
            </w:tcBorders>
          </w:tcPr>
          <w:p w14:paraId="43C539CF" w14:textId="77777777" w:rsidR="00F7009D" w:rsidRPr="004009F2" w:rsidRDefault="00F7009D" w:rsidP="00F7009D">
            <w:pPr>
              <w:pStyle w:val="TabellHuvud"/>
            </w:pPr>
          </w:p>
        </w:tc>
        <w:tc>
          <w:tcPr>
            <w:tcW w:w="563" w:type="dxa"/>
            <w:tcBorders>
              <w:top w:val="nil"/>
              <w:left w:val="nil"/>
              <w:bottom w:val="single" w:sz="18" w:space="0" w:color="auto"/>
              <w:right w:val="single" w:sz="4" w:space="0" w:color="auto"/>
            </w:tcBorders>
            <w:tcMar>
              <w:top w:w="0" w:type="dxa"/>
              <w:left w:w="28" w:type="dxa"/>
              <w:bottom w:w="0" w:type="dxa"/>
              <w:right w:w="108" w:type="dxa"/>
            </w:tcMar>
          </w:tcPr>
          <w:p w14:paraId="00479E62" w14:textId="6E32E4E0" w:rsidR="00F7009D" w:rsidRPr="004009F2" w:rsidRDefault="009D6872" w:rsidP="00F7009D">
            <w:pPr>
              <w:pStyle w:val="TabellHuvud"/>
            </w:pPr>
            <w:r w:rsidRPr="004009F2">
              <w:t>201</w:t>
            </w:r>
            <w:r>
              <w:t>3</w:t>
            </w:r>
          </w:p>
        </w:tc>
        <w:tc>
          <w:tcPr>
            <w:tcW w:w="477" w:type="dxa"/>
            <w:tcBorders>
              <w:top w:val="nil"/>
              <w:left w:val="single" w:sz="4" w:space="0" w:color="auto"/>
              <w:bottom w:val="single" w:sz="18" w:space="0" w:color="auto"/>
              <w:right w:val="nil"/>
            </w:tcBorders>
            <w:tcMar>
              <w:top w:w="0" w:type="dxa"/>
              <w:left w:w="28" w:type="dxa"/>
              <w:bottom w:w="0" w:type="dxa"/>
              <w:right w:w="108" w:type="dxa"/>
            </w:tcMar>
          </w:tcPr>
          <w:p w14:paraId="5693C375" w14:textId="3EA064FF" w:rsidR="00F7009D" w:rsidRPr="004009F2" w:rsidRDefault="009D6872" w:rsidP="00F7009D">
            <w:pPr>
              <w:pStyle w:val="TabellHuvud"/>
            </w:pPr>
            <w:r w:rsidRPr="004009F2">
              <w:t>201</w:t>
            </w:r>
            <w:r>
              <w:t>4</w:t>
            </w:r>
          </w:p>
        </w:tc>
        <w:tc>
          <w:tcPr>
            <w:tcW w:w="475" w:type="dxa"/>
            <w:tcBorders>
              <w:top w:val="nil"/>
              <w:left w:val="nil"/>
              <w:bottom w:val="single" w:sz="18" w:space="0" w:color="auto"/>
              <w:right w:val="nil"/>
            </w:tcBorders>
            <w:tcMar>
              <w:top w:w="0" w:type="dxa"/>
              <w:left w:w="28" w:type="dxa"/>
              <w:bottom w:w="0" w:type="dxa"/>
              <w:right w:w="108" w:type="dxa"/>
            </w:tcMar>
          </w:tcPr>
          <w:p w14:paraId="7DBE3FA3" w14:textId="62925D77" w:rsidR="00F7009D" w:rsidRPr="004009F2" w:rsidRDefault="009D6872" w:rsidP="00F7009D">
            <w:pPr>
              <w:pStyle w:val="TabellHuvud"/>
            </w:pPr>
            <w:r w:rsidRPr="004009F2">
              <w:t>201</w:t>
            </w:r>
            <w:r>
              <w:t>5</w:t>
            </w:r>
          </w:p>
        </w:tc>
        <w:tc>
          <w:tcPr>
            <w:tcW w:w="476" w:type="dxa"/>
            <w:tcBorders>
              <w:top w:val="nil"/>
              <w:left w:val="nil"/>
              <w:bottom w:val="single" w:sz="18" w:space="0" w:color="auto"/>
              <w:right w:val="nil"/>
            </w:tcBorders>
            <w:tcMar>
              <w:top w:w="0" w:type="dxa"/>
              <w:left w:w="28" w:type="dxa"/>
              <w:bottom w:w="0" w:type="dxa"/>
              <w:right w:w="108" w:type="dxa"/>
            </w:tcMar>
          </w:tcPr>
          <w:p w14:paraId="069C3A2B" w14:textId="2BE56E89" w:rsidR="00F7009D" w:rsidRPr="004009F2" w:rsidRDefault="009D6872" w:rsidP="00F7009D">
            <w:pPr>
              <w:pStyle w:val="TabellHuvud"/>
            </w:pPr>
            <w:r w:rsidRPr="004009F2">
              <w:t>201</w:t>
            </w:r>
            <w:r>
              <w:t>6</w:t>
            </w:r>
          </w:p>
        </w:tc>
        <w:tc>
          <w:tcPr>
            <w:tcW w:w="475" w:type="dxa"/>
            <w:tcBorders>
              <w:top w:val="nil"/>
              <w:left w:val="nil"/>
              <w:bottom w:val="single" w:sz="18" w:space="0" w:color="auto"/>
              <w:right w:val="nil"/>
            </w:tcBorders>
            <w:tcMar>
              <w:top w:w="0" w:type="dxa"/>
              <w:left w:w="28" w:type="dxa"/>
              <w:bottom w:w="0" w:type="dxa"/>
              <w:right w:w="108" w:type="dxa"/>
            </w:tcMar>
          </w:tcPr>
          <w:p w14:paraId="327030F4" w14:textId="5ADB6EBC" w:rsidR="00F7009D" w:rsidRPr="004009F2" w:rsidRDefault="009D6872" w:rsidP="00F7009D">
            <w:pPr>
              <w:pStyle w:val="TabellHuvud"/>
            </w:pPr>
            <w:r w:rsidRPr="004009F2">
              <w:t>201</w:t>
            </w:r>
            <w:r>
              <w:t>7</w:t>
            </w:r>
          </w:p>
        </w:tc>
        <w:tc>
          <w:tcPr>
            <w:tcW w:w="511" w:type="dxa"/>
            <w:tcBorders>
              <w:top w:val="nil"/>
              <w:left w:val="nil"/>
              <w:bottom w:val="single" w:sz="18" w:space="0" w:color="auto"/>
              <w:right w:val="nil"/>
            </w:tcBorders>
            <w:tcMar>
              <w:top w:w="0" w:type="dxa"/>
              <w:left w:w="28" w:type="dxa"/>
              <w:bottom w:w="0" w:type="dxa"/>
              <w:right w:w="108" w:type="dxa"/>
            </w:tcMar>
          </w:tcPr>
          <w:p w14:paraId="1512D65D" w14:textId="56B198A7" w:rsidR="00F7009D" w:rsidRPr="004009F2" w:rsidRDefault="009D6872" w:rsidP="00F7009D">
            <w:pPr>
              <w:pStyle w:val="TabellHuvud"/>
            </w:pPr>
            <w:r w:rsidRPr="004009F2">
              <w:t>201</w:t>
            </w:r>
            <w:r>
              <w:t>8</w:t>
            </w:r>
          </w:p>
        </w:tc>
      </w:tr>
      <w:tr w:rsidR="00F7009D" w:rsidRPr="004009F2" w14:paraId="185C1C97" w14:textId="77777777" w:rsidTr="00F7009D">
        <w:tc>
          <w:tcPr>
            <w:tcW w:w="1441" w:type="dxa"/>
            <w:tcBorders>
              <w:top w:val="single" w:sz="18" w:space="0" w:color="auto"/>
              <w:left w:val="nil"/>
              <w:bottom w:val="nil"/>
              <w:right w:val="nil"/>
            </w:tcBorders>
            <w:vAlign w:val="bottom"/>
          </w:tcPr>
          <w:p w14:paraId="04932677" w14:textId="77777777" w:rsidR="00F7009D" w:rsidRPr="004009F2" w:rsidRDefault="009D6872" w:rsidP="00F7009D">
            <w:pPr>
              <w:pStyle w:val="TabellRader"/>
              <w:keepNext/>
              <w:jc w:val="left"/>
              <w:rPr>
                <w:b/>
                <w:bCs/>
              </w:rPr>
            </w:pPr>
            <w:r w:rsidRPr="004009F2">
              <w:rPr>
                <w:b/>
                <w:bCs/>
              </w:rPr>
              <w:t>Inkomster</w:t>
            </w:r>
          </w:p>
        </w:tc>
        <w:tc>
          <w:tcPr>
            <w:tcW w:w="563" w:type="dxa"/>
            <w:tcBorders>
              <w:top w:val="single" w:sz="18" w:space="0" w:color="auto"/>
              <w:left w:val="nil"/>
              <w:bottom w:val="nil"/>
              <w:right w:val="single" w:sz="4" w:space="0" w:color="auto"/>
            </w:tcBorders>
            <w:vAlign w:val="bottom"/>
          </w:tcPr>
          <w:p w14:paraId="1C375CDA" w14:textId="0DE05232" w:rsidR="00F7009D" w:rsidRPr="004009F2" w:rsidRDefault="009D6872" w:rsidP="00F7009D">
            <w:pPr>
              <w:pStyle w:val="TabellRader"/>
              <w:rPr>
                <w:rFonts w:eastAsia="Arial Unicode MS"/>
                <w:b/>
              </w:rPr>
            </w:pPr>
            <w:r>
              <w:rPr>
                <w:rFonts w:eastAsia="Arial Unicode MS"/>
                <w:b/>
              </w:rPr>
              <w:t>791</w:t>
            </w:r>
          </w:p>
        </w:tc>
        <w:tc>
          <w:tcPr>
            <w:tcW w:w="477" w:type="dxa"/>
            <w:tcBorders>
              <w:top w:val="single" w:sz="18" w:space="0" w:color="auto"/>
              <w:left w:val="single" w:sz="4" w:space="0" w:color="auto"/>
              <w:bottom w:val="nil"/>
              <w:right w:val="nil"/>
            </w:tcBorders>
            <w:vAlign w:val="bottom"/>
          </w:tcPr>
          <w:p w14:paraId="12F1E4D3" w14:textId="41305618" w:rsidR="00F7009D" w:rsidRPr="004009F2" w:rsidRDefault="009D6872" w:rsidP="00F7009D">
            <w:pPr>
              <w:pStyle w:val="TabellRader"/>
              <w:rPr>
                <w:rFonts w:eastAsia="Arial Unicode MS"/>
                <w:b/>
              </w:rPr>
            </w:pPr>
            <w:r>
              <w:rPr>
                <w:rFonts w:eastAsia="Arial Unicode MS"/>
                <w:b/>
              </w:rPr>
              <w:t>808</w:t>
            </w:r>
          </w:p>
        </w:tc>
        <w:tc>
          <w:tcPr>
            <w:tcW w:w="475" w:type="dxa"/>
            <w:tcBorders>
              <w:top w:val="single" w:sz="18" w:space="0" w:color="auto"/>
              <w:left w:val="nil"/>
              <w:bottom w:val="nil"/>
              <w:right w:val="nil"/>
            </w:tcBorders>
            <w:vAlign w:val="bottom"/>
          </w:tcPr>
          <w:p w14:paraId="64E42D05" w14:textId="287DE4B0" w:rsidR="00F7009D" w:rsidRPr="004009F2" w:rsidRDefault="009D6872" w:rsidP="00F7009D">
            <w:pPr>
              <w:pStyle w:val="TabellRader"/>
              <w:rPr>
                <w:rFonts w:eastAsia="Arial Unicode MS"/>
                <w:b/>
              </w:rPr>
            </w:pPr>
            <w:r w:rsidRPr="004009F2">
              <w:rPr>
                <w:rFonts w:eastAsia="Arial Unicode MS"/>
                <w:b/>
              </w:rPr>
              <w:t>8</w:t>
            </w:r>
            <w:r>
              <w:rPr>
                <w:rFonts w:eastAsia="Arial Unicode MS"/>
                <w:b/>
              </w:rPr>
              <w:t>62</w:t>
            </w:r>
          </w:p>
        </w:tc>
        <w:tc>
          <w:tcPr>
            <w:tcW w:w="476" w:type="dxa"/>
            <w:tcBorders>
              <w:top w:val="single" w:sz="18" w:space="0" w:color="auto"/>
              <w:left w:val="nil"/>
              <w:bottom w:val="nil"/>
              <w:right w:val="nil"/>
            </w:tcBorders>
            <w:vAlign w:val="bottom"/>
          </w:tcPr>
          <w:p w14:paraId="20A005C4" w14:textId="491FCD9D" w:rsidR="00F7009D" w:rsidRPr="004009F2" w:rsidRDefault="009D6872" w:rsidP="00F7009D">
            <w:pPr>
              <w:pStyle w:val="TabellRader"/>
              <w:rPr>
                <w:rFonts w:eastAsia="Arial Unicode MS"/>
                <w:b/>
              </w:rPr>
            </w:pPr>
            <w:r>
              <w:rPr>
                <w:rFonts w:eastAsia="Arial Unicode MS"/>
                <w:b/>
              </w:rPr>
              <w:t>901</w:t>
            </w:r>
          </w:p>
        </w:tc>
        <w:tc>
          <w:tcPr>
            <w:tcW w:w="475" w:type="dxa"/>
            <w:tcBorders>
              <w:top w:val="single" w:sz="18" w:space="0" w:color="auto"/>
              <w:left w:val="nil"/>
              <w:bottom w:val="nil"/>
              <w:right w:val="nil"/>
            </w:tcBorders>
            <w:vAlign w:val="bottom"/>
          </w:tcPr>
          <w:p w14:paraId="3609E7BA" w14:textId="0F2A7E14" w:rsidR="00F7009D" w:rsidRPr="004009F2" w:rsidRDefault="009D6872" w:rsidP="00F7009D">
            <w:pPr>
              <w:pStyle w:val="TabellRader"/>
              <w:rPr>
                <w:rFonts w:eastAsia="Arial Unicode MS"/>
                <w:b/>
              </w:rPr>
            </w:pPr>
            <w:r w:rsidRPr="004009F2">
              <w:rPr>
                <w:rFonts w:eastAsia="Arial Unicode MS"/>
                <w:b/>
              </w:rPr>
              <w:t>9</w:t>
            </w:r>
            <w:r>
              <w:rPr>
                <w:rFonts w:eastAsia="Arial Unicode MS"/>
                <w:b/>
              </w:rPr>
              <w:t>41</w:t>
            </w:r>
          </w:p>
        </w:tc>
        <w:tc>
          <w:tcPr>
            <w:tcW w:w="511" w:type="dxa"/>
            <w:tcBorders>
              <w:top w:val="single" w:sz="18" w:space="0" w:color="auto"/>
              <w:left w:val="nil"/>
              <w:bottom w:val="nil"/>
              <w:right w:val="nil"/>
            </w:tcBorders>
            <w:vAlign w:val="bottom"/>
          </w:tcPr>
          <w:p w14:paraId="350B94E6" w14:textId="407F4C45" w:rsidR="00F7009D" w:rsidRPr="004009F2" w:rsidRDefault="009D6872" w:rsidP="00F7009D">
            <w:pPr>
              <w:pStyle w:val="TabellRader"/>
              <w:rPr>
                <w:rFonts w:eastAsia="Arial Unicode MS"/>
                <w:b/>
              </w:rPr>
            </w:pPr>
            <w:r w:rsidRPr="004009F2">
              <w:rPr>
                <w:rFonts w:eastAsia="Arial Unicode MS"/>
                <w:b/>
              </w:rPr>
              <w:t>9</w:t>
            </w:r>
            <w:r>
              <w:rPr>
                <w:rFonts w:eastAsia="Arial Unicode MS"/>
                <w:b/>
              </w:rPr>
              <w:t>89</w:t>
            </w:r>
          </w:p>
        </w:tc>
      </w:tr>
      <w:tr w:rsidR="00F7009D" w:rsidRPr="004009F2" w14:paraId="3FF49D89" w14:textId="77777777" w:rsidTr="00F7009D">
        <w:tc>
          <w:tcPr>
            <w:tcW w:w="1441" w:type="dxa"/>
            <w:vAlign w:val="bottom"/>
          </w:tcPr>
          <w:p w14:paraId="20C188F3" w14:textId="652195EF" w:rsidR="00F7009D" w:rsidRPr="004009F2" w:rsidRDefault="009D6872" w:rsidP="00F7009D">
            <w:pPr>
              <w:pStyle w:val="TabellRader"/>
              <w:jc w:val="left"/>
              <w:rPr>
                <w:b/>
              </w:rPr>
            </w:pPr>
            <w:r w:rsidRPr="004009F2">
              <w:rPr>
                <w:b/>
              </w:rPr>
              <w:t>Utgifter exkl. statsskuldsräntor</w:t>
            </w:r>
            <w:r>
              <w:rPr>
                <w:b/>
              </w:rPr>
              <w:t xml:space="preserve"> </w:t>
            </w:r>
            <w:r w:rsidRPr="004009F2">
              <w:rPr>
                <w:sz w:val="14"/>
                <w:vertAlign w:val="superscript"/>
              </w:rPr>
              <w:t>1</w:t>
            </w:r>
          </w:p>
        </w:tc>
        <w:tc>
          <w:tcPr>
            <w:tcW w:w="563" w:type="dxa"/>
            <w:tcBorders>
              <w:top w:val="nil"/>
              <w:left w:val="nil"/>
              <w:bottom w:val="nil"/>
              <w:right w:val="single" w:sz="4" w:space="0" w:color="auto"/>
            </w:tcBorders>
            <w:vAlign w:val="bottom"/>
          </w:tcPr>
          <w:p w14:paraId="3BAF9FAE" w14:textId="3EC80D1B" w:rsidR="00F7009D" w:rsidRPr="004009F2" w:rsidRDefault="009D6872" w:rsidP="00F7009D">
            <w:pPr>
              <w:pStyle w:val="TabellRader"/>
              <w:rPr>
                <w:b/>
              </w:rPr>
            </w:pPr>
            <w:r>
              <w:rPr>
                <w:b/>
              </w:rPr>
              <w:t>811</w:t>
            </w:r>
          </w:p>
        </w:tc>
        <w:tc>
          <w:tcPr>
            <w:tcW w:w="477" w:type="dxa"/>
            <w:tcBorders>
              <w:top w:val="nil"/>
              <w:left w:val="single" w:sz="4" w:space="0" w:color="auto"/>
              <w:bottom w:val="nil"/>
              <w:right w:val="nil"/>
            </w:tcBorders>
            <w:vAlign w:val="bottom"/>
          </w:tcPr>
          <w:p w14:paraId="5B8DA209" w14:textId="18249252" w:rsidR="00F7009D" w:rsidRPr="004009F2" w:rsidRDefault="009D6872" w:rsidP="00F7009D">
            <w:pPr>
              <w:pStyle w:val="TabellRader"/>
              <w:rPr>
                <w:b/>
              </w:rPr>
            </w:pPr>
            <w:r>
              <w:rPr>
                <w:b/>
              </w:rPr>
              <w:t>834</w:t>
            </w:r>
          </w:p>
        </w:tc>
        <w:tc>
          <w:tcPr>
            <w:tcW w:w="475" w:type="dxa"/>
            <w:vAlign w:val="bottom"/>
          </w:tcPr>
          <w:p w14:paraId="638E2C94" w14:textId="535FB073" w:rsidR="00F7009D" w:rsidRPr="004009F2" w:rsidRDefault="009D6872" w:rsidP="00F7009D">
            <w:pPr>
              <w:pStyle w:val="TabellRader"/>
              <w:rPr>
                <w:b/>
              </w:rPr>
            </w:pPr>
            <w:r>
              <w:rPr>
                <w:b/>
              </w:rPr>
              <w:t>839</w:t>
            </w:r>
          </w:p>
        </w:tc>
        <w:tc>
          <w:tcPr>
            <w:tcW w:w="476" w:type="dxa"/>
            <w:vAlign w:val="bottom"/>
          </w:tcPr>
          <w:p w14:paraId="60510686" w14:textId="387A7C32" w:rsidR="00F7009D" w:rsidRPr="004009F2" w:rsidRDefault="009D6872" w:rsidP="00F7009D">
            <w:pPr>
              <w:pStyle w:val="TabellRader"/>
              <w:rPr>
                <w:b/>
              </w:rPr>
            </w:pPr>
            <w:r w:rsidRPr="004009F2">
              <w:rPr>
                <w:b/>
              </w:rPr>
              <w:t>8</w:t>
            </w:r>
            <w:r>
              <w:rPr>
                <w:b/>
              </w:rPr>
              <w:t>40</w:t>
            </w:r>
          </w:p>
        </w:tc>
        <w:tc>
          <w:tcPr>
            <w:tcW w:w="475" w:type="dxa"/>
            <w:vAlign w:val="bottom"/>
          </w:tcPr>
          <w:p w14:paraId="1F743DF0" w14:textId="07CF518F" w:rsidR="00F7009D" w:rsidRPr="004009F2" w:rsidRDefault="009D6872" w:rsidP="00F7009D">
            <w:pPr>
              <w:pStyle w:val="TabellRader"/>
              <w:rPr>
                <w:b/>
              </w:rPr>
            </w:pPr>
            <w:r w:rsidRPr="004009F2">
              <w:rPr>
                <w:b/>
              </w:rPr>
              <w:t>8</w:t>
            </w:r>
            <w:r>
              <w:rPr>
                <w:b/>
              </w:rPr>
              <w:t>54</w:t>
            </w:r>
          </w:p>
        </w:tc>
        <w:tc>
          <w:tcPr>
            <w:tcW w:w="511" w:type="dxa"/>
            <w:vAlign w:val="bottom"/>
          </w:tcPr>
          <w:p w14:paraId="4978F24F" w14:textId="19248FC4" w:rsidR="00F7009D" w:rsidRPr="004009F2" w:rsidRDefault="009D6872" w:rsidP="00F7009D">
            <w:pPr>
              <w:pStyle w:val="TabellRader"/>
              <w:rPr>
                <w:b/>
              </w:rPr>
            </w:pPr>
            <w:r w:rsidRPr="004009F2">
              <w:rPr>
                <w:b/>
              </w:rPr>
              <w:t>8</w:t>
            </w:r>
            <w:r>
              <w:rPr>
                <w:b/>
              </w:rPr>
              <w:t>68</w:t>
            </w:r>
          </w:p>
        </w:tc>
      </w:tr>
      <w:tr w:rsidR="00F7009D" w:rsidRPr="004009F2" w14:paraId="47C24D20" w14:textId="77777777" w:rsidTr="00F7009D">
        <w:tc>
          <w:tcPr>
            <w:tcW w:w="1441" w:type="dxa"/>
            <w:vAlign w:val="bottom"/>
          </w:tcPr>
          <w:p w14:paraId="264C6CA2" w14:textId="77777777" w:rsidR="00F7009D" w:rsidRPr="004009F2" w:rsidRDefault="009D6872" w:rsidP="00F7009D">
            <w:pPr>
              <w:pStyle w:val="TabellRader"/>
              <w:jc w:val="left"/>
              <w:rPr>
                <w:b/>
              </w:rPr>
            </w:pPr>
            <w:r w:rsidRPr="004009F2">
              <w:rPr>
                <w:b/>
              </w:rPr>
              <w:t>Statsskuldsräntor m.m.</w:t>
            </w:r>
            <w:r w:rsidRPr="004009F2">
              <w:rPr>
                <w:sz w:val="14"/>
                <w:vertAlign w:val="superscript"/>
              </w:rPr>
              <w:t>2</w:t>
            </w:r>
          </w:p>
        </w:tc>
        <w:tc>
          <w:tcPr>
            <w:tcW w:w="563" w:type="dxa"/>
            <w:tcBorders>
              <w:top w:val="nil"/>
              <w:left w:val="nil"/>
              <w:bottom w:val="nil"/>
              <w:right w:val="single" w:sz="4" w:space="0" w:color="auto"/>
            </w:tcBorders>
            <w:vAlign w:val="bottom"/>
          </w:tcPr>
          <w:p w14:paraId="5CF050DA" w14:textId="1EF89080" w:rsidR="00F7009D" w:rsidRPr="004009F2" w:rsidRDefault="009D6872" w:rsidP="00F7009D">
            <w:pPr>
              <w:pStyle w:val="TabellRader"/>
              <w:rPr>
                <w:b/>
              </w:rPr>
            </w:pPr>
            <w:r>
              <w:rPr>
                <w:b/>
              </w:rPr>
              <w:t>17</w:t>
            </w:r>
          </w:p>
        </w:tc>
        <w:tc>
          <w:tcPr>
            <w:tcW w:w="477" w:type="dxa"/>
            <w:tcBorders>
              <w:top w:val="nil"/>
              <w:left w:val="single" w:sz="4" w:space="0" w:color="auto"/>
              <w:bottom w:val="nil"/>
              <w:right w:val="nil"/>
            </w:tcBorders>
            <w:vAlign w:val="bottom"/>
          </w:tcPr>
          <w:p w14:paraId="0A5A9869" w14:textId="3CE89FBC" w:rsidR="00F7009D" w:rsidRPr="004009F2" w:rsidRDefault="009D6872" w:rsidP="00F7009D">
            <w:pPr>
              <w:pStyle w:val="TabellRader"/>
              <w:rPr>
                <w:b/>
              </w:rPr>
            </w:pPr>
            <w:r>
              <w:rPr>
                <w:b/>
              </w:rPr>
              <w:t>13</w:t>
            </w:r>
          </w:p>
        </w:tc>
        <w:tc>
          <w:tcPr>
            <w:tcW w:w="475" w:type="dxa"/>
            <w:vAlign w:val="bottom"/>
          </w:tcPr>
          <w:p w14:paraId="5095A61F" w14:textId="6E70C2EC" w:rsidR="00F7009D" w:rsidRPr="004009F2" w:rsidRDefault="009D6872" w:rsidP="00F7009D">
            <w:pPr>
              <w:pStyle w:val="TabellRader"/>
              <w:rPr>
                <w:b/>
              </w:rPr>
            </w:pPr>
            <w:r w:rsidRPr="004009F2">
              <w:rPr>
                <w:b/>
              </w:rPr>
              <w:t>2</w:t>
            </w:r>
            <w:r>
              <w:rPr>
                <w:b/>
              </w:rPr>
              <w:t>4</w:t>
            </w:r>
          </w:p>
        </w:tc>
        <w:tc>
          <w:tcPr>
            <w:tcW w:w="476" w:type="dxa"/>
            <w:vAlign w:val="bottom"/>
          </w:tcPr>
          <w:p w14:paraId="1812D306" w14:textId="477D1E75" w:rsidR="00F7009D" w:rsidRPr="004009F2" w:rsidRDefault="009D6872" w:rsidP="00F7009D">
            <w:pPr>
              <w:pStyle w:val="TabellRader"/>
              <w:rPr>
                <w:b/>
              </w:rPr>
            </w:pPr>
            <w:r w:rsidRPr="004009F2">
              <w:rPr>
                <w:b/>
              </w:rPr>
              <w:t>2</w:t>
            </w:r>
            <w:r>
              <w:rPr>
                <w:b/>
              </w:rPr>
              <w:t>0</w:t>
            </w:r>
          </w:p>
        </w:tc>
        <w:tc>
          <w:tcPr>
            <w:tcW w:w="475" w:type="dxa"/>
            <w:vAlign w:val="bottom"/>
          </w:tcPr>
          <w:p w14:paraId="253645E7" w14:textId="06CD591D" w:rsidR="00F7009D" w:rsidRPr="004009F2" w:rsidRDefault="009D6872" w:rsidP="00F7009D">
            <w:pPr>
              <w:pStyle w:val="TabellRader"/>
              <w:rPr>
                <w:b/>
              </w:rPr>
            </w:pPr>
            <w:r>
              <w:rPr>
                <w:b/>
              </w:rPr>
              <w:t>23</w:t>
            </w:r>
          </w:p>
        </w:tc>
        <w:tc>
          <w:tcPr>
            <w:tcW w:w="511" w:type="dxa"/>
            <w:vAlign w:val="bottom"/>
          </w:tcPr>
          <w:p w14:paraId="2E2475A7" w14:textId="4E93875F" w:rsidR="00F7009D" w:rsidRPr="004009F2" w:rsidRDefault="009D6872" w:rsidP="00F7009D">
            <w:pPr>
              <w:pStyle w:val="TabellRader"/>
              <w:rPr>
                <w:b/>
              </w:rPr>
            </w:pPr>
            <w:r>
              <w:rPr>
                <w:b/>
              </w:rPr>
              <w:t>23</w:t>
            </w:r>
          </w:p>
        </w:tc>
      </w:tr>
      <w:tr w:rsidR="00F7009D" w:rsidRPr="004009F2" w14:paraId="54C56A63" w14:textId="77777777" w:rsidTr="00F7009D">
        <w:tc>
          <w:tcPr>
            <w:tcW w:w="1441" w:type="dxa"/>
            <w:vAlign w:val="bottom"/>
          </w:tcPr>
          <w:p w14:paraId="0415AD14" w14:textId="5481E882" w:rsidR="00F7009D" w:rsidRPr="004009F2" w:rsidRDefault="009D6872" w:rsidP="00F7009D">
            <w:pPr>
              <w:pStyle w:val="TabellRader"/>
              <w:jc w:val="left"/>
              <w:rPr>
                <w:b/>
              </w:rPr>
            </w:pPr>
            <w:r w:rsidRPr="004009F2">
              <w:rPr>
                <w:b/>
              </w:rPr>
              <w:t>Riksgäldskontorets nettoutlåning</w:t>
            </w:r>
            <w:r>
              <w:rPr>
                <w:b/>
              </w:rPr>
              <w:t xml:space="preserve"> </w:t>
            </w:r>
            <w:r w:rsidRPr="000F39B3">
              <w:rPr>
                <w:b/>
                <w:vertAlign w:val="superscript"/>
              </w:rPr>
              <w:t>3</w:t>
            </w:r>
          </w:p>
        </w:tc>
        <w:tc>
          <w:tcPr>
            <w:tcW w:w="563" w:type="dxa"/>
            <w:tcBorders>
              <w:top w:val="nil"/>
              <w:left w:val="nil"/>
              <w:bottom w:val="nil"/>
              <w:right w:val="single" w:sz="4" w:space="0" w:color="auto"/>
            </w:tcBorders>
            <w:vAlign w:val="bottom"/>
          </w:tcPr>
          <w:p w14:paraId="4E9D93AF" w14:textId="09F16A47" w:rsidR="00F7009D" w:rsidRPr="004009F2" w:rsidRDefault="009D6872" w:rsidP="00F7009D">
            <w:pPr>
              <w:pStyle w:val="TabellRader"/>
              <w:rPr>
                <w:b/>
              </w:rPr>
            </w:pPr>
            <w:r>
              <w:rPr>
                <w:b/>
              </w:rPr>
              <w:t>96</w:t>
            </w:r>
          </w:p>
        </w:tc>
        <w:tc>
          <w:tcPr>
            <w:tcW w:w="477" w:type="dxa"/>
            <w:tcBorders>
              <w:top w:val="nil"/>
              <w:left w:val="single" w:sz="4" w:space="0" w:color="auto"/>
              <w:bottom w:val="nil"/>
              <w:right w:val="nil"/>
            </w:tcBorders>
            <w:vAlign w:val="bottom"/>
          </w:tcPr>
          <w:p w14:paraId="0E377BFD" w14:textId="6BD3F2DE" w:rsidR="00F7009D" w:rsidRPr="004009F2" w:rsidRDefault="009D6872" w:rsidP="00F7009D">
            <w:pPr>
              <w:pStyle w:val="TabellRader"/>
              <w:rPr>
                <w:b/>
              </w:rPr>
            </w:pPr>
            <w:r>
              <w:rPr>
                <w:b/>
              </w:rPr>
              <w:t>13</w:t>
            </w:r>
          </w:p>
        </w:tc>
        <w:tc>
          <w:tcPr>
            <w:tcW w:w="475" w:type="dxa"/>
            <w:vAlign w:val="bottom"/>
          </w:tcPr>
          <w:p w14:paraId="019C6378" w14:textId="4BC9FB38" w:rsidR="00F7009D" w:rsidRPr="004009F2" w:rsidRDefault="009D6872" w:rsidP="00F7009D">
            <w:pPr>
              <w:pStyle w:val="TabellRader"/>
              <w:rPr>
                <w:b/>
              </w:rPr>
            </w:pPr>
            <w:r>
              <w:rPr>
                <w:b/>
              </w:rPr>
              <w:t>-2</w:t>
            </w:r>
          </w:p>
        </w:tc>
        <w:tc>
          <w:tcPr>
            <w:tcW w:w="476" w:type="dxa"/>
            <w:vAlign w:val="bottom"/>
          </w:tcPr>
          <w:p w14:paraId="67A09BCD" w14:textId="77777777" w:rsidR="00F7009D" w:rsidRPr="004009F2" w:rsidRDefault="009D6872" w:rsidP="00F7009D">
            <w:pPr>
              <w:pStyle w:val="TabellRader"/>
              <w:rPr>
                <w:b/>
              </w:rPr>
            </w:pPr>
            <w:r>
              <w:rPr>
                <w:b/>
              </w:rPr>
              <w:t>-1</w:t>
            </w:r>
          </w:p>
        </w:tc>
        <w:tc>
          <w:tcPr>
            <w:tcW w:w="475" w:type="dxa"/>
            <w:vAlign w:val="bottom"/>
          </w:tcPr>
          <w:p w14:paraId="178603EF" w14:textId="64E724E8" w:rsidR="00F7009D" w:rsidRPr="004009F2" w:rsidRDefault="009D6872" w:rsidP="00F7009D">
            <w:pPr>
              <w:pStyle w:val="TabellRader"/>
              <w:rPr>
                <w:b/>
              </w:rPr>
            </w:pPr>
            <w:r>
              <w:rPr>
                <w:b/>
              </w:rPr>
              <w:t>2</w:t>
            </w:r>
          </w:p>
        </w:tc>
        <w:tc>
          <w:tcPr>
            <w:tcW w:w="511" w:type="dxa"/>
            <w:vAlign w:val="bottom"/>
          </w:tcPr>
          <w:p w14:paraId="0B519B74" w14:textId="3A4AECB2" w:rsidR="00F7009D" w:rsidRPr="004009F2" w:rsidRDefault="009D6872" w:rsidP="00F7009D">
            <w:pPr>
              <w:pStyle w:val="TabellRader"/>
              <w:rPr>
                <w:b/>
              </w:rPr>
            </w:pPr>
            <w:r>
              <w:rPr>
                <w:b/>
              </w:rPr>
              <w:t>1</w:t>
            </w:r>
          </w:p>
        </w:tc>
      </w:tr>
      <w:tr w:rsidR="00F7009D" w:rsidRPr="004009F2" w14:paraId="4F0B0969" w14:textId="77777777" w:rsidTr="00F7009D">
        <w:tc>
          <w:tcPr>
            <w:tcW w:w="1441" w:type="dxa"/>
            <w:vAlign w:val="bottom"/>
          </w:tcPr>
          <w:p w14:paraId="348F291D" w14:textId="77777777" w:rsidR="00F7009D" w:rsidRPr="004009F2" w:rsidRDefault="009D6872" w:rsidP="00F7009D">
            <w:pPr>
              <w:pStyle w:val="TabellRader"/>
              <w:keepNext/>
              <w:spacing w:before="20" w:line="170" w:lineRule="exact"/>
              <w:ind w:left="95"/>
              <w:jc w:val="left"/>
              <w:rPr>
                <w:i/>
              </w:rPr>
            </w:pPr>
            <w:r w:rsidRPr="004009F2">
              <w:rPr>
                <w:i/>
              </w:rPr>
              <w:t>varav</w:t>
            </w:r>
          </w:p>
          <w:p w14:paraId="73290C82" w14:textId="77777777" w:rsidR="00F7009D" w:rsidRPr="004009F2" w:rsidRDefault="009D6872" w:rsidP="00F7009D">
            <w:pPr>
              <w:pStyle w:val="TabellRader"/>
              <w:keepNext/>
              <w:spacing w:before="20" w:line="170" w:lineRule="exact"/>
              <w:ind w:left="95"/>
              <w:jc w:val="left"/>
            </w:pPr>
            <w:r w:rsidRPr="004009F2">
              <w:t>In-/utlåning från myndigheter (räntekonto)</w:t>
            </w:r>
          </w:p>
        </w:tc>
        <w:tc>
          <w:tcPr>
            <w:tcW w:w="563" w:type="dxa"/>
            <w:tcBorders>
              <w:top w:val="nil"/>
              <w:left w:val="nil"/>
              <w:bottom w:val="nil"/>
              <w:right w:val="single" w:sz="4" w:space="0" w:color="auto"/>
            </w:tcBorders>
            <w:vAlign w:val="bottom"/>
          </w:tcPr>
          <w:p w14:paraId="08D1C24E" w14:textId="70874C0B" w:rsidR="00F7009D" w:rsidRPr="004009F2" w:rsidRDefault="009D6872" w:rsidP="00F7009D">
            <w:pPr>
              <w:pStyle w:val="TabellRader"/>
              <w:keepNext/>
              <w:spacing w:before="20" w:line="170" w:lineRule="exact"/>
            </w:pPr>
            <w:r>
              <w:t>-1</w:t>
            </w:r>
          </w:p>
        </w:tc>
        <w:tc>
          <w:tcPr>
            <w:tcW w:w="477" w:type="dxa"/>
            <w:tcBorders>
              <w:top w:val="nil"/>
              <w:left w:val="single" w:sz="4" w:space="0" w:color="auto"/>
              <w:bottom w:val="nil"/>
              <w:right w:val="nil"/>
            </w:tcBorders>
            <w:shd w:val="clear" w:color="auto" w:fill="auto"/>
            <w:vAlign w:val="bottom"/>
          </w:tcPr>
          <w:p w14:paraId="7217CD2D" w14:textId="74CE0978" w:rsidR="00F7009D" w:rsidRPr="004009F2" w:rsidRDefault="009D6872" w:rsidP="00F7009D">
            <w:pPr>
              <w:pStyle w:val="TabellRader"/>
              <w:keepNext/>
              <w:spacing w:before="20" w:line="170" w:lineRule="exact"/>
            </w:pPr>
            <w:r>
              <w:t>0</w:t>
            </w:r>
          </w:p>
        </w:tc>
        <w:tc>
          <w:tcPr>
            <w:tcW w:w="475" w:type="dxa"/>
            <w:shd w:val="clear" w:color="auto" w:fill="auto"/>
            <w:vAlign w:val="bottom"/>
          </w:tcPr>
          <w:p w14:paraId="162722F3" w14:textId="751A50AF" w:rsidR="00F7009D" w:rsidRPr="004009F2" w:rsidRDefault="009D6872" w:rsidP="00F7009D">
            <w:pPr>
              <w:pStyle w:val="TabellRader"/>
              <w:keepNext/>
              <w:spacing w:before="20" w:line="170" w:lineRule="exact"/>
            </w:pPr>
            <w:r>
              <w:t>0</w:t>
            </w:r>
          </w:p>
        </w:tc>
        <w:tc>
          <w:tcPr>
            <w:tcW w:w="476" w:type="dxa"/>
            <w:shd w:val="clear" w:color="auto" w:fill="auto"/>
            <w:vAlign w:val="bottom"/>
          </w:tcPr>
          <w:p w14:paraId="76747175" w14:textId="2F83FA86" w:rsidR="00F7009D" w:rsidRPr="004009F2" w:rsidRDefault="009D6872" w:rsidP="00F7009D">
            <w:pPr>
              <w:pStyle w:val="TabellRader"/>
              <w:keepNext/>
              <w:spacing w:before="20" w:line="170" w:lineRule="exact"/>
            </w:pPr>
            <w:r>
              <w:t>0</w:t>
            </w:r>
          </w:p>
        </w:tc>
        <w:tc>
          <w:tcPr>
            <w:tcW w:w="475" w:type="dxa"/>
            <w:shd w:val="clear" w:color="auto" w:fill="auto"/>
            <w:vAlign w:val="bottom"/>
          </w:tcPr>
          <w:p w14:paraId="6C3183A5" w14:textId="57D49897" w:rsidR="00F7009D" w:rsidRPr="004009F2" w:rsidRDefault="009D6872" w:rsidP="00F7009D">
            <w:pPr>
              <w:pStyle w:val="TabellRader"/>
              <w:keepNext/>
              <w:spacing w:before="20" w:line="170" w:lineRule="exact"/>
            </w:pPr>
            <w:r>
              <w:t>0</w:t>
            </w:r>
          </w:p>
        </w:tc>
        <w:tc>
          <w:tcPr>
            <w:tcW w:w="511" w:type="dxa"/>
            <w:shd w:val="clear" w:color="auto" w:fill="auto"/>
            <w:vAlign w:val="bottom"/>
          </w:tcPr>
          <w:p w14:paraId="42945198" w14:textId="177B642A" w:rsidR="00F7009D" w:rsidRPr="004009F2" w:rsidRDefault="009D6872" w:rsidP="00F7009D">
            <w:pPr>
              <w:pStyle w:val="TabellRader"/>
              <w:keepNext/>
              <w:spacing w:before="20" w:line="170" w:lineRule="exact"/>
            </w:pPr>
            <w:r>
              <w:t>0</w:t>
            </w:r>
          </w:p>
        </w:tc>
      </w:tr>
      <w:tr w:rsidR="00F7009D" w:rsidRPr="004009F2" w14:paraId="4C6CBB9A" w14:textId="77777777" w:rsidTr="00F7009D">
        <w:tc>
          <w:tcPr>
            <w:tcW w:w="1441" w:type="dxa"/>
            <w:vAlign w:val="bottom"/>
          </w:tcPr>
          <w:p w14:paraId="7574EF23" w14:textId="77777777" w:rsidR="00F7009D" w:rsidRPr="004009F2" w:rsidRDefault="009D6872" w:rsidP="00F7009D">
            <w:pPr>
              <w:pStyle w:val="TabellRader"/>
              <w:keepNext/>
              <w:spacing w:before="20" w:line="170" w:lineRule="exact"/>
              <w:ind w:left="95"/>
              <w:jc w:val="left"/>
            </w:pPr>
            <w:r w:rsidRPr="004009F2">
              <w:t>Inbetalning av premiepensions</w:t>
            </w:r>
            <w:r w:rsidRPr="004009F2">
              <w:softHyphen/>
              <w:t>medel inkl. ränta</w:t>
            </w:r>
          </w:p>
        </w:tc>
        <w:tc>
          <w:tcPr>
            <w:tcW w:w="563" w:type="dxa"/>
            <w:tcBorders>
              <w:top w:val="nil"/>
              <w:left w:val="nil"/>
              <w:bottom w:val="nil"/>
              <w:right w:val="single" w:sz="4" w:space="0" w:color="auto"/>
            </w:tcBorders>
            <w:vAlign w:val="bottom"/>
          </w:tcPr>
          <w:p w14:paraId="2207046F" w14:textId="67D6F9B7" w:rsidR="00F7009D" w:rsidRPr="004009F2" w:rsidRDefault="009D6872" w:rsidP="00F7009D">
            <w:pPr>
              <w:pStyle w:val="TabellRader"/>
              <w:spacing w:before="20" w:line="170" w:lineRule="exact"/>
            </w:pPr>
            <w:r w:rsidRPr="004009F2">
              <w:t>-3</w:t>
            </w:r>
            <w:r>
              <w:t>4</w:t>
            </w:r>
          </w:p>
        </w:tc>
        <w:tc>
          <w:tcPr>
            <w:tcW w:w="477" w:type="dxa"/>
            <w:tcBorders>
              <w:top w:val="nil"/>
              <w:left w:val="single" w:sz="4" w:space="0" w:color="auto"/>
              <w:bottom w:val="nil"/>
              <w:right w:val="nil"/>
            </w:tcBorders>
            <w:shd w:val="clear" w:color="auto" w:fill="auto"/>
            <w:vAlign w:val="bottom"/>
          </w:tcPr>
          <w:p w14:paraId="0241CD67" w14:textId="0C40E04B" w:rsidR="00F7009D" w:rsidRPr="004009F2" w:rsidRDefault="009D6872" w:rsidP="00F7009D">
            <w:pPr>
              <w:pStyle w:val="TabellRader"/>
              <w:spacing w:before="20" w:line="170" w:lineRule="exact"/>
            </w:pPr>
            <w:r w:rsidRPr="004009F2">
              <w:t>-3</w:t>
            </w:r>
            <w:r>
              <w:t>5</w:t>
            </w:r>
          </w:p>
        </w:tc>
        <w:tc>
          <w:tcPr>
            <w:tcW w:w="475" w:type="dxa"/>
            <w:shd w:val="clear" w:color="auto" w:fill="auto"/>
            <w:vAlign w:val="bottom"/>
          </w:tcPr>
          <w:p w14:paraId="317188F0" w14:textId="45FF4FE5" w:rsidR="00F7009D" w:rsidRPr="004009F2" w:rsidRDefault="009D6872" w:rsidP="00F7009D">
            <w:pPr>
              <w:pStyle w:val="TabellRader"/>
              <w:spacing w:before="20" w:line="170" w:lineRule="exact"/>
            </w:pPr>
            <w:r w:rsidRPr="004009F2">
              <w:t>-3</w:t>
            </w:r>
            <w:r>
              <w:t>7</w:t>
            </w:r>
          </w:p>
        </w:tc>
        <w:tc>
          <w:tcPr>
            <w:tcW w:w="476" w:type="dxa"/>
            <w:shd w:val="clear" w:color="auto" w:fill="auto"/>
            <w:vAlign w:val="bottom"/>
          </w:tcPr>
          <w:p w14:paraId="6B9F3295" w14:textId="65FC9445" w:rsidR="00F7009D" w:rsidRPr="004009F2" w:rsidRDefault="009D6872" w:rsidP="00F7009D">
            <w:pPr>
              <w:pStyle w:val="TabellRader"/>
              <w:spacing w:before="20" w:line="170" w:lineRule="exact"/>
            </w:pPr>
            <w:r>
              <w:t>-38</w:t>
            </w:r>
          </w:p>
        </w:tc>
        <w:tc>
          <w:tcPr>
            <w:tcW w:w="475" w:type="dxa"/>
            <w:shd w:val="clear" w:color="auto" w:fill="auto"/>
            <w:vAlign w:val="bottom"/>
          </w:tcPr>
          <w:p w14:paraId="55647557" w14:textId="3790E05A" w:rsidR="00F7009D" w:rsidRPr="004009F2" w:rsidRDefault="009D6872" w:rsidP="00F7009D">
            <w:pPr>
              <w:pStyle w:val="TabellRader"/>
              <w:spacing w:before="20" w:line="170" w:lineRule="exact"/>
            </w:pPr>
            <w:r>
              <w:t>-40</w:t>
            </w:r>
          </w:p>
        </w:tc>
        <w:tc>
          <w:tcPr>
            <w:tcW w:w="511" w:type="dxa"/>
            <w:shd w:val="clear" w:color="auto" w:fill="auto"/>
            <w:vAlign w:val="bottom"/>
          </w:tcPr>
          <w:p w14:paraId="09F66426" w14:textId="11BD11BD" w:rsidR="00F7009D" w:rsidRPr="004009F2" w:rsidRDefault="009D6872" w:rsidP="00F7009D">
            <w:pPr>
              <w:pStyle w:val="TabellRader"/>
              <w:spacing w:before="20" w:line="170" w:lineRule="exact"/>
            </w:pPr>
            <w:r>
              <w:t>-42</w:t>
            </w:r>
          </w:p>
        </w:tc>
      </w:tr>
      <w:tr w:rsidR="00F7009D" w:rsidRPr="004009F2" w14:paraId="42ED0497" w14:textId="77777777" w:rsidTr="00F7009D">
        <w:tc>
          <w:tcPr>
            <w:tcW w:w="1441" w:type="dxa"/>
            <w:vAlign w:val="bottom"/>
          </w:tcPr>
          <w:p w14:paraId="0265ECD3" w14:textId="77777777" w:rsidR="00F7009D" w:rsidRPr="004009F2" w:rsidRDefault="009D6872" w:rsidP="00F7009D">
            <w:pPr>
              <w:pStyle w:val="TabellRader"/>
              <w:keepNext/>
              <w:spacing w:before="20" w:line="170" w:lineRule="exact"/>
              <w:ind w:left="95"/>
              <w:jc w:val="left"/>
            </w:pPr>
            <w:r w:rsidRPr="004009F2">
              <w:t>Utbetalning av premiepensions-medel</w:t>
            </w:r>
          </w:p>
        </w:tc>
        <w:tc>
          <w:tcPr>
            <w:tcW w:w="563" w:type="dxa"/>
            <w:tcBorders>
              <w:top w:val="nil"/>
              <w:left w:val="nil"/>
              <w:bottom w:val="nil"/>
              <w:right w:val="single" w:sz="4" w:space="0" w:color="auto"/>
            </w:tcBorders>
            <w:vAlign w:val="bottom"/>
          </w:tcPr>
          <w:p w14:paraId="1B3B0105" w14:textId="61468CCB" w:rsidR="00F7009D" w:rsidRPr="004009F2" w:rsidRDefault="009D6872" w:rsidP="00F7009D">
            <w:pPr>
              <w:pStyle w:val="TabellRader"/>
              <w:spacing w:before="20" w:line="170" w:lineRule="exact"/>
            </w:pPr>
            <w:r w:rsidRPr="004009F2">
              <w:t>3</w:t>
            </w:r>
            <w:r>
              <w:t>5</w:t>
            </w:r>
          </w:p>
        </w:tc>
        <w:tc>
          <w:tcPr>
            <w:tcW w:w="477" w:type="dxa"/>
            <w:tcBorders>
              <w:top w:val="nil"/>
              <w:left w:val="single" w:sz="4" w:space="0" w:color="auto"/>
              <w:bottom w:val="nil"/>
              <w:right w:val="nil"/>
            </w:tcBorders>
            <w:shd w:val="clear" w:color="auto" w:fill="auto"/>
            <w:vAlign w:val="bottom"/>
          </w:tcPr>
          <w:p w14:paraId="41A2D04B" w14:textId="77777777" w:rsidR="00F7009D" w:rsidRPr="004009F2" w:rsidRDefault="009D6872" w:rsidP="00F7009D">
            <w:pPr>
              <w:pStyle w:val="TabellRader"/>
              <w:spacing w:before="20" w:line="170" w:lineRule="exact"/>
            </w:pPr>
            <w:r w:rsidRPr="004009F2">
              <w:t>3</w:t>
            </w:r>
            <w:r>
              <w:t>5</w:t>
            </w:r>
          </w:p>
        </w:tc>
        <w:tc>
          <w:tcPr>
            <w:tcW w:w="475" w:type="dxa"/>
            <w:shd w:val="clear" w:color="auto" w:fill="auto"/>
            <w:vAlign w:val="bottom"/>
          </w:tcPr>
          <w:p w14:paraId="1E1DB5EC" w14:textId="59FCBBE7" w:rsidR="00F7009D" w:rsidRPr="004009F2" w:rsidRDefault="009D6872" w:rsidP="00F7009D">
            <w:pPr>
              <w:pStyle w:val="TabellRader"/>
              <w:spacing w:before="20" w:line="170" w:lineRule="exact"/>
            </w:pPr>
            <w:r>
              <w:t>37</w:t>
            </w:r>
          </w:p>
        </w:tc>
        <w:tc>
          <w:tcPr>
            <w:tcW w:w="476" w:type="dxa"/>
            <w:shd w:val="clear" w:color="auto" w:fill="auto"/>
            <w:vAlign w:val="bottom"/>
          </w:tcPr>
          <w:p w14:paraId="74D8EF0E" w14:textId="12A690BB" w:rsidR="00F7009D" w:rsidRPr="004009F2" w:rsidRDefault="009D6872" w:rsidP="00F7009D">
            <w:pPr>
              <w:pStyle w:val="TabellRader"/>
              <w:spacing w:before="20" w:line="170" w:lineRule="exact"/>
            </w:pPr>
            <w:r w:rsidRPr="004009F2">
              <w:t>3</w:t>
            </w:r>
            <w:r>
              <w:t>9</w:t>
            </w:r>
          </w:p>
        </w:tc>
        <w:tc>
          <w:tcPr>
            <w:tcW w:w="475" w:type="dxa"/>
            <w:shd w:val="clear" w:color="auto" w:fill="auto"/>
            <w:vAlign w:val="bottom"/>
          </w:tcPr>
          <w:p w14:paraId="4157E180" w14:textId="19F70358" w:rsidR="00F7009D" w:rsidRPr="004009F2" w:rsidRDefault="009D6872" w:rsidP="00F7009D">
            <w:pPr>
              <w:pStyle w:val="TabellRader"/>
              <w:spacing w:before="20" w:line="170" w:lineRule="exact"/>
            </w:pPr>
            <w:r>
              <w:t>40</w:t>
            </w:r>
          </w:p>
        </w:tc>
        <w:tc>
          <w:tcPr>
            <w:tcW w:w="511" w:type="dxa"/>
            <w:shd w:val="clear" w:color="auto" w:fill="auto"/>
            <w:vAlign w:val="bottom"/>
          </w:tcPr>
          <w:p w14:paraId="6372B740" w14:textId="129CC89B" w:rsidR="00F7009D" w:rsidRPr="004009F2" w:rsidRDefault="009D6872" w:rsidP="00F7009D">
            <w:pPr>
              <w:pStyle w:val="TabellRader"/>
              <w:spacing w:before="20" w:line="170" w:lineRule="exact"/>
            </w:pPr>
            <w:r>
              <w:t>42</w:t>
            </w:r>
          </w:p>
        </w:tc>
      </w:tr>
      <w:tr w:rsidR="00F7009D" w:rsidRPr="004009F2" w14:paraId="67E72EC7" w14:textId="77777777" w:rsidTr="00F7009D">
        <w:tc>
          <w:tcPr>
            <w:tcW w:w="1441" w:type="dxa"/>
            <w:vAlign w:val="bottom"/>
          </w:tcPr>
          <w:p w14:paraId="19D5F5BE" w14:textId="77777777" w:rsidR="00F7009D" w:rsidRPr="004009F2" w:rsidRDefault="009D6872" w:rsidP="00F7009D">
            <w:pPr>
              <w:pStyle w:val="TabellRader"/>
              <w:keepNext/>
              <w:spacing w:before="20" w:line="170" w:lineRule="exact"/>
              <w:ind w:left="95"/>
              <w:jc w:val="left"/>
            </w:pPr>
            <w:r w:rsidRPr="004009F2">
              <w:t>CSN, studielån</w:t>
            </w:r>
          </w:p>
        </w:tc>
        <w:tc>
          <w:tcPr>
            <w:tcW w:w="563" w:type="dxa"/>
            <w:tcBorders>
              <w:top w:val="nil"/>
              <w:left w:val="nil"/>
              <w:bottom w:val="nil"/>
              <w:right w:val="single" w:sz="4" w:space="0" w:color="auto"/>
            </w:tcBorders>
            <w:vAlign w:val="bottom"/>
          </w:tcPr>
          <w:p w14:paraId="4041282E" w14:textId="5779BBE1" w:rsidR="00F7009D" w:rsidRPr="004009F2" w:rsidRDefault="009D6872" w:rsidP="00F7009D">
            <w:pPr>
              <w:pStyle w:val="TabellRader"/>
              <w:spacing w:before="20" w:line="170" w:lineRule="exact"/>
            </w:pPr>
            <w:r>
              <w:t>6</w:t>
            </w:r>
          </w:p>
        </w:tc>
        <w:tc>
          <w:tcPr>
            <w:tcW w:w="477" w:type="dxa"/>
            <w:tcBorders>
              <w:top w:val="nil"/>
              <w:left w:val="single" w:sz="4" w:space="0" w:color="auto"/>
              <w:bottom w:val="nil"/>
              <w:right w:val="nil"/>
            </w:tcBorders>
            <w:shd w:val="clear" w:color="auto" w:fill="auto"/>
            <w:vAlign w:val="bottom"/>
          </w:tcPr>
          <w:p w14:paraId="1EAF425B" w14:textId="308B51AA" w:rsidR="00F7009D" w:rsidRPr="004009F2" w:rsidRDefault="009D6872" w:rsidP="00F7009D">
            <w:pPr>
              <w:pStyle w:val="TabellRader"/>
              <w:spacing w:before="20" w:line="170" w:lineRule="exact"/>
            </w:pPr>
            <w:r>
              <w:t>14</w:t>
            </w:r>
          </w:p>
        </w:tc>
        <w:tc>
          <w:tcPr>
            <w:tcW w:w="475" w:type="dxa"/>
            <w:shd w:val="clear" w:color="auto" w:fill="auto"/>
            <w:vAlign w:val="bottom"/>
          </w:tcPr>
          <w:p w14:paraId="44916823" w14:textId="18175569" w:rsidR="00F7009D" w:rsidRPr="004009F2" w:rsidRDefault="009D6872" w:rsidP="00F7009D">
            <w:pPr>
              <w:pStyle w:val="TabellRader"/>
              <w:spacing w:before="20" w:line="170" w:lineRule="exact"/>
            </w:pPr>
            <w:r>
              <w:t>3</w:t>
            </w:r>
          </w:p>
        </w:tc>
        <w:tc>
          <w:tcPr>
            <w:tcW w:w="476" w:type="dxa"/>
            <w:shd w:val="clear" w:color="auto" w:fill="auto"/>
            <w:vAlign w:val="bottom"/>
          </w:tcPr>
          <w:p w14:paraId="1954E0B5" w14:textId="6FC25965" w:rsidR="00F7009D" w:rsidRPr="004009F2" w:rsidRDefault="009D6872" w:rsidP="00F7009D">
            <w:pPr>
              <w:pStyle w:val="TabellRader"/>
              <w:spacing w:before="20" w:line="170" w:lineRule="exact"/>
            </w:pPr>
            <w:r>
              <w:t>3</w:t>
            </w:r>
          </w:p>
        </w:tc>
        <w:tc>
          <w:tcPr>
            <w:tcW w:w="475" w:type="dxa"/>
            <w:shd w:val="clear" w:color="auto" w:fill="auto"/>
            <w:vAlign w:val="bottom"/>
          </w:tcPr>
          <w:p w14:paraId="683D38FF" w14:textId="3F31241E" w:rsidR="00F7009D" w:rsidRPr="004009F2" w:rsidRDefault="009D6872" w:rsidP="00F7009D">
            <w:pPr>
              <w:pStyle w:val="TabellRader"/>
              <w:spacing w:before="20" w:line="170" w:lineRule="exact"/>
            </w:pPr>
            <w:r>
              <w:t>3</w:t>
            </w:r>
          </w:p>
        </w:tc>
        <w:tc>
          <w:tcPr>
            <w:tcW w:w="511" w:type="dxa"/>
            <w:shd w:val="clear" w:color="auto" w:fill="auto"/>
            <w:vAlign w:val="bottom"/>
          </w:tcPr>
          <w:p w14:paraId="0FC08627" w14:textId="21079B2F" w:rsidR="00F7009D" w:rsidRPr="004009F2" w:rsidRDefault="009D6872" w:rsidP="00F7009D">
            <w:pPr>
              <w:pStyle w:val="TabellRader"/>
              <w:spacing w:before="20" w:line="170" w:lineRule="exact"/>
            </w:pPr>
            <w:r>
              <w:t>3</w:t>
            </w:r>
          </w:p>
        </w:tc>
      </w:tr>
      <w:tr w:rsidR="00F7009D" w:rsidRPr="004009F2" w14:paraId="17D81483" w14:textId="77777777" w:rsidTr="00F7009D">
        <w:tc>
          <w:tcPr>
            <w:tcW w:w="1441" w:type="dxa"/>
            <w:vAlign w:val="bottom"/>
          </w:tcPr>
          <w:p w14:paraId="2AFA735E" w14:textId="77777777" w:rsidR="00F7009D" w:rsidRPr="004009F2" w:rsidRDefault="009D6872" w:rsidP="00F7009D">
            <w:pPr>
              <w:pStyle w:val="TabellRader"/>
              <w:keepNext/>
              <w:spacing w:before="20" w:line="170" w:lineRule="exact"/>
              <w:ind w:left="95"/>
              <w:jc w:val="left"/>
            </w:pPr>
            <w:r w:rsidRPr="004009F2">
              <w:t>Investeringslån till myndigheter</w:t>
            </w:r>
          </w:p>
        </w:tc>
        <w:tc>
          <w:tcPr>
            <w:tcW w:w="563" w:type="dxa"/>
            <w:tcBorders>
              <w:top w:val="nil"/>
              <w:left w:val="nil"/>
              <w:bottom w:val="nil"/>
              <w:right w:val="single" w:sz="4" w:space="0" w:color="auto"/>
            </w:tcBorders>
            <w:vAlign w:val="bottom"/>
          </w:tcPr>
          <w:p w14:paraId="6528A647" w14:textId="588B8F0F" w:rsidR="00F7009D" w:rsidRPr="004009F2" w:rsidRDefault="009D6872" w:rsidP="00F7009D">
            <w:pPr>
              <w:pStyle w:val="TabellRader"/>
              <w:spacing w:before="20" w:line="170" w:lineRule="exact"/>
            </w:pPr>
            <w:r>
              <w:t>2</w:t>
            </w:r>
          </w:p>
        </w:tc>
        <w:tc>
          <w:tcPr>
            <w:tcW w:w="477" w:type="dxa"/>
            <w:tcBorders>
              <w:top w:val="nil"/>
              <w:left w:val="single" w:sz="4" w:space="0" w:color="auto"/>
              <w:bottom w:val="nil"/>
              <w:right w:val="nil"/>
            </w:tcBorders>
            <w:shd w:val="clear" w:color="auto" w:fill="auto"/>
            <w:vAlign w:val="bottom"/>
          </w:tcPr>
          <w:p w14:paraId="637FD66B" w14:textId="77777777" w:rsidR="00F7009D" w:rsidRPr="004009F2" w:rsidRDefault="009D6872" w:rsidP="00F7009D">
            <w:pPr>
              <w:pStyle w:val="TabellRader"/>
              <w:spacing w:before="20" w:line="170" w:lineRule="exact"/>
            </w:pPr>
            <w:r w:rsidRPr="004009F2">
              <w:t>1</w:t>
            </w:r>
          </w:p>
        </w:tc>
        <w:tc>
          <w:tcPr>
            <w:tcW w:w="475" w:type="dxa"/>
            <w:shd w:val="clear" w:color="auto" w:fill="auto"/>
            <w:vAlign w:val="bottom"/>
          </w:tcPr>
          <w:p w14:paraId="3A51C4E7" w14:textId="77777777" w:rsidR="00F7009D" w:rsidRPr="004009F2" w:rsidRDefault="009D6872" w:rsidP="00F7009D">
            <w:pPr>
              <w:pStyle w:val="TabellRader"/>
              <w:spacing w:before="20" w:line="170" w:lineRule="exact"/>
            </w:pPr>
            <w:r w:rsidRPr="004009F2">
              <w:t>1</w:t>
            </w:r>
          </w:p>
        </w:tc>
        <w:tc>
          <w:tcPr>
            <w:tcW w:w="476" w:type="dxa"/>
            <w:shd w:val="clear" w:color="auto" w:fill="auto"/>
            <w:vAlign w:val="bottom"/>
          </w:tcPr>
          <w:p w14:paraId="6DFB9952" w14:textId="77777777" w:rsidR="00F7009D" w:rsidRPr="004009F2" w:rsidRDefault="009D6872" w:rsidP="00F7009D">
            <w:pPr>
              <w:pStyle w:val="TabellRader"/>
              <w:spacing w:before="20" w:line="170" w:lineRule="exact"/>
            </w:pPr>
            <w:r w:rsidRPr="004009F2">
              <w:t>1</w:t>
            </w:r>
          </w:p>
        </w:tc>
        <w:tc>
          <w:tcPr>
            <w:tcW w:w="475" w:type="dxa"/>
            <w:shd w:val="clear" w:color="auto" w:fill="auto"/>
            <w:vAlign w:val="bottom"/>
          </w:tcPr>
          <w:p w14:paraId="6835E2F6" w14:textId="77777777" w:rsidR="00F7009D" w:rsidRPr="004009F2" w:rsidRDefault="009D6872" w:rsidP="00F7009D">
            <w:pPr>
              <w:pStyle w:val="TabellRader"/>
              <w:spacing w:before="20" w:line="170" w:lineRule="exact"/>
            </w:pPr>
            <w:r w:rsidRPr="004009F2">
              <w:t>1</w:t>
            </w:r>
          </w:p>
        </w:tc>
        <w:tc>
          <w:tcPr>
            <w:tcW w:w="511" w:type="dxa"/>
            <w:shd w:val="clear" w:color="auto" w:fill="auto"/>
            <w:vAlign w:val="bottom"/>
          </w:tcPr>
          <w:p w14:paraId="7650E117" w14:textId="77777777" w:rsidR="00F7009D" w:rsidRPr="004009F2" w:rsidRDefault="009D6872" w:rsidP="00F7009D">
            <w:pPr>
              <w:pStyle w:val="TabellRader"/>
              <w:spacing w:before="20" w:line="170" w:lineRule="exact"/>
            </w:pPr>
            <w:r w:rsidRPr="004009F2">
              <w:t>1</w:t>
            </w:r>
          </w:p>
        </w:tc>
      </w:tr>
      <w:tr w:rsidR="00F7009D" w:rsidRPr="004009F2" w14:paraId="5DC56FE9" w14:textId="77777777" w:rsidTr="00F7009D">
        <w:tc>
          <w:tcPr>
            <w:tcW w:w="1441" w:type="dxa"/>
            <w:vAlign w:val="bottom"/>
          </w:tcPr>
          <w:p w14:paraId="5797A14E" w14:textId="77777777" w:rsidR="00F7009D" w:rsidRPr="004009F2" w:rsidRDefault="009D6872" w:rsidP="00F7009D">
            <w:pPr>
              <w:pStyle w:val="TabellRader"/>
              <w:keepNext/>
              <w:spacing w:before="20" w:line="170" w:lineRule="exact"/>
              <w:ind w:left="95"/>
              <w:jc w:val="left"/>
            </w:pPr>
            <w:r w:rsidRPr="004009F2">
              <w:t>Stabilitetsfonden</w:t>
            </w:r>
          </w:p>
        </w:tc>
        <w:tc>
          <w:tcPr>
            <w:tcW w:w="563" w:type="dxa"/>
            <w:tcBorders>
              <w:top w:val="nil"/>
              <w:left w:val="nil"/>
              <w:bottom w:val="nil"/>
              <w:right w:val="single" w:sz="4" w:space="0" w:color="auto"/>
            </w:tcBorders>
            <w:vAlign w:val="bottom"/>
          </w:tcPr>
          <w:p w14:paraId="6F14249F" w14:textId="1BCD3E4A" w:rsidR="00F7009D" w:rsidRPr="004009F2" w:rsidRDefault="009D6872" w:rsidP="00F7009D">
            <w:pPr>
              <w:pStyle w:val="TabellRader"/>
              <w:spacing w:before="20" w:line="170" w:lineRule="exact"/>
            </w:pPr>
            <w:r w:rsidRPr="004009F2">
              <w:t>-</w:t>
            </w:r>
            <w:r>
              <w:t>26</w:t>
            </w:r>
          </w:p>
        </w:tc>
        <w:tc>
          <w:tcPr>
            <w:tcW w:w="477" w:type="dxa"/>
            <w:tcBorders>
              <w:top w:val="nil"/>
              <w:left w:val="single" w:sz="4" w:space="0" w:color="auto"/>
              <w:bottom w:val="nil"/>
              <w:right w:val="nil"/>
            </w:tcBorders>
            <w:shd w:val="clear" w:color="auto" w:fill="auto"/>
            <w:vAlign w:val="bottom"/>
          </w:tcPr>
          <w:p w14:paraId="72CDC831" w14:textId="77777777" w:rsidR="00F7009D" w:rsidRPr="004009F2" w:rsidRDefault="009D6872" w:rsidP="00F7009D">
            <w:pPr>
              <w:pStyle w:val="TabellRader"/>
              <w:spacing w:before="20" w:line="170" w:lineRule="exact"/>
            </w:pPr>
            <w:r w:rsidRPr="004009F2">
              <w:t>-4</w:t>
            </w:r>
          </w:p>
        </w:tc>
        <w:tc>
          <w:tcPr>
            <w:tcW w:w="475" w:type="dxa"/>
            <w:shd w:val="clear" w:color="auto" w:fill="auto"/>
            <w:vAlign w:val="bottom"/>
          </w:tcPr>
          <w:p w14:paraId="5B85F74F" w14:textId="77777777" w:rsidR="00F7009D" w:rsidRPr="004009F2" w:rsidRDefault="009D6872" w:rsidP="00F7009D">
            <w:pPr>
              <w:pStyle w:val="TabellRader"/>
              <w:spacing w:before="20" w:line="170" w:lineRule="exact"/>
            </w:pPr>
            <w:r w:rsidRPr="004009F2">
              <w:t>-</w:t>
            </w:r>
            <w:r>
              <w:t>4</w:t>
            </w:r>
          </w:p>
        </w:tc>
        <w:tc>
          <w:tcPr>
            <w:tcW w:w="476" w:type="dxa"/>
            <w:shd w:val="clear" w:color="auto" w:fill="auto"/>
            <w:vAlign w:val="bottom"/>
          </w:tcPr>
          <w:p w14:paraId="3D6D871D" w14:textId="77777777" w:rsidR="00F7009D" w:rsidRPr="004009F2" w:rsidRDefault="009D6872" w:rsidP="00F7009D">
            <w:pPr>
              <w:pStyle w:val="TabellRader"/>
              <w:spacing w:before="20" w:line="170" w:lineRule="exact"/>
            </w:pPr>
            <w:r w:rsidRPr="004009F2">
              <w:t>-5</w:t>
            </w:r>
          </w:p>
        </w:tc>
        <w:tc>
          <w:tcPr>
            <w:tcW w:w="475" w:type="dxa"/>
            <w:shd w:val="clear" w:color="auto" w:fill="auto"/>
            <w:vAlign w:val="bottom"/>
          </w:tcPr>
          <w:p w14:paraId="2DE52F37" w14:textId="77777777" w:rsidR="00F7009D" w:rsidRPr="004009F2" w:rsidRDefault="009D6872" w:rsidP="00F7009D">
            <w:pPr>
              <w:pStyle w:val="TabellRader"/>
              <w:spacing w:before="20" w:line="170" w:lineRule="exact"/>
            </w:pPr>
            <w:r w:rsidRPr="004009F2">
              <w:t>-5</w:t>
            </w:r>
          </w:p>
        </w:tc>
        <w:tc>
          <w:tcPr>
            <w:tcW w:w="511" w:type="dxa"/>
            <w:shd w:val="clear" w:color="auto" w:fill="auto"/>
            <w:vAlign w:val="bottom"/>
          </w:tcPr>
          <w:p w14:paraId="4C5115FD" w14:textId="77777777" w:rsidR="00F7009D" w:rsidRPr="004009F2" w:rsidRDefault="009D6872" w:rsidP="00F7009D">
            <w:pPr>
              <w:pStyle w:val="TabellRader"/>
              <w:spacing w:before="20" w:line="170" w:lineRule="exact"/>
            </w:pPr>
            <w:r w:rsidRPr="004009F2">
              <w:t>-</w:t>
            </w:r>
            <w:r>
              <w:t>6</w:t>
            </w:r>
          </w:p>
        </w:tc>
      </w:tr>
      <w:tr w:rsidR="00F7009D" w:rsidRPr="004009F2" w14:paraId="57495671" w14:textId="77777777" w:rsidTr="00F7009D">
        <w:tc>
          <w:tcPr>
            <w:tcW w:w="1441" w:type="dxa"/>
            <w:vAlign w:val="bottom"/>
          </w:tcPr>
          <w:p w14:paraId="7A633826" w14:textId="77777777" w:rsidR="00F7009D" w:rsidRPr="004009F2" w:rsidRDefault="009D6872" w:rsidP="00F7009D">
            <w:pPr>
              <w:pStyle w:val="TabellRader"/>
              <w:keepNext/>
              <w:spacing w:before="20" w:line="170" w:lineRule="exact"/>
              <w:ind w:left="95"/>
              <w:jc w:val="left"/>
            </w:pPr>
            <w:r w:rsidRPr="004009F2">
              <w:t>Kärnavfallsfonden</w:t>
            </w:r>
          </w:p>
        </w:tc>
        <w:tc>
          <w:tcPr>
            <w:tcW w:w="563" w:type="dxa"/>
            <w:tcBorders>
              <w:top w:val="nil"/>
              <w:left w:val="nil"/>
              <w:bottom w:val="nil"/>
              <w:right w:val="single" w:sz="4" w:space="0" w:color="auto"/>
            </w:tcBorders>
            <w:vAlign w:val="bottom"/>
          </w:tcPr>
          <w:p w14:paraId="4B6E0955" w14:textId="41E79EE9" w:rsidR="00F7009D" w:rsidRPr="004009F2" w:rsidRDefault="009D6872" w:rsidP="00F7009D">
            <w:pPr>
              <w:pStyle w:val="TabellRader"/>
              <w:spacing w:before="20" w:line="170" w:lineRule="exact"/>
            </w:pPr>
            <w:r>
              <w:t>4</w:t>
            </w:r>
          </w:p>
        </w:tc>
        <w:tc>
          <w:tcPr>
            <w:tcW w:w="477" w:type="dxa"/>
            <w:tcBorders>
              <w:top w:val="nil"/>
              <w:left w:val="single" w:sz="4" w:space="0" w:color="auto"/>
              <w:bottom w:val="nil"/>
              <w:right w:val="nil"/>
            </w:tcBorders>
            <w:shd w:val="clear" w:color="auto" w:fill="auto"/>
            <w:vAlign w:val="bottom"/>
          </w:tcPr>
          <w:p w14:paraId="5768E190" w14:textId="77777777" w:rsidR="00F7009D" w:rsidRPr="004009F2" w:rsidRDefault="009D6872" w:rsidP="00F7009D">
            <w:pPr>
              <w:pStyle w:val="TabellRader"/>
              <w:spacing w:before="20" w:line="170" w:lineRule="exact"/>
            </w:pPr>
            <w:r>
              <w:t>0</w:t>
            </w:r>
          </w:p>
        </w:tc>
        <w:tc>
          <w:tcPr>
            <w:tcW w:w="475" w:type="dxa"/>
            <w:shd w:val="clear" w:color="auto" w:fill="auto"/>
            <w:vAlign w:val="bottom"/>
          </w:tcPr>
          <w:p w14:paraId="6DA2296D" w14:textId="77777777" w:rsidR="00F7009D" w:rsidRPr="004009F2" w:rsidRDefault="009D6872" w:rsidP="00F7009D">
            <w:pPr>
              <w:pStyle w:val="TabellRader"/>
              <w:spacing w:before="20" w:line="170" w:lineRule="exact"/>
            </w:pPr>
            <w:r w:rsidRPr="004009F2">
              <w:t>0</w:t>
            </w:r>
          </w:p>
        </w:tc>
        <w:tc>
          <w:tcPr>
            <w:tcW w:w="476" w:type="dxa"/>
            <w:shd w:val="clear" w:color="auto" w:fill="auto"/>
            <w:vAlign w:val="bottom"/>
          </w:tcPr>
          <w:p w14:paraId="011C2BD2" w14:textId="77777777" w:rsidR="00F7009D" w:rsidRPr="004009F2" w:rsidRDefault="009D6872" w:rsidP="00F7009D">
            <w:pPr>
              <w:pStyle w:val="TabellRader"/>
              <w:spacing w:before="20" w:line="170" w:lineRule="exact"/>
            </w:pPr>
            <w:r w:rsidRPr="004009F2">
              <w:t>0</w:t>
            </w:r>
          </w:p>
        </w:tc>
        <w:tc>
          <w:tcPr>
            <w:tcW w:w="475" w:type="dxa"/>
            <w:shd w:val="clear" w:color="auto" w:fill="auto"/>
            <w:vAlign w:val="bottom"/>
          </w:tcPr>
          <w:p w14:paraId="30C9B616" w14:textId="77777777" w:rsidR="00F7009D" w:rsidRPr="004009F2" w:rsidRDefault="009D6872" w:rsidP="00F7009D">
            <w:pPr>
              <w:pStyle w:val="TabellRader"/>
              <w:spacing w:before="20" w:line="170" w:lineRule="exact"/>
            </w:pPr>
            <w:r w:rsidRPr="004009F2">
              <w:t>0</w:t>
            </w:r>
          </w:p>
        </w:tc>
        <w:tc>
          <w:tcPr>
            <w:tcW w:w="511" w:type="dxa"/>
            <w:shd w:val="clear" w:color="auto" w:fill="auto"/>
            <w:vAlign w:val="bottom"/>
          </w:tcPr>
          <w:p w14:paraId="455B3692" w14:textId="77777777" w:rsidR="00F7009D" w:rsidRPr="004009F2" w:rsidRDefault="009D6872" w:rsidP="00F7009D">
            <w:pPr>
              <w:pStyle w:val="TabellRader"/>
              <w:spacing w:before="20" w:line="170" w:lineRule="exact"/>
            </w:pPr>
            <w:r w:rsidRPr="004009F2">
              <w:t>0</w:t>
            </w:r>
          </w:p>
        </w:tc>
      </w:tr>
      <w:tr w:rsidR="00F7009D" w:rsidRPr="004009F2" w14:paraId="291F2BF6" w14:textId="77777777" w:rsidTr="00F7009D">
        <w:tc>
          <w:tcPr>
            <w:tcW w:w="1441" w:type="dxa"/>
            <w:vAlign w:val="bottom"/>
          </w:tcPr>
          <w:p w14:paraId="338615A7" w14:textId="77777777" w:rsidR="00F7009D" w:rsidRPr="004009F2" w:rsidRDefault="009D6872" w:rsidP="00F7009D">
            <w:pPr>
              <w:pStyle w:val="TabellRader"/>
              <w:keepNext/>
              <w:spacing w:before="20" w:line="170" w:lineRule="exact"/>
              <w:ind w:left="95"/>
              <w:jc w:val="left"/>
            </w:pPr>
            <w:r w:rsidRPr="004009F2">
              <w:t>Lån Riksbanken</w:t>
            </w:r>
          </w:p>
        </w:tc>
        <w:tc>
          <w:tcPr>
            <w:tcW w:w="563" w:type="dxa"/>
            <w:tcBorders>
              <w:top w:val="nil"/>
              <w:left w:val="nil"/>
              <w:bottom w:val="nil"/>
              <w:right w:val="single" w:sz="4" w:space="0" w:color="auto"/>
            </w:tcBorders>
            <w:vAlign w:val="bottom"/>
          </w:tcPr>
          <w:p w14:paraId="39F97106" w14:textId="6957B40A" w:rsidR="00F7009D" w:rsidRPr="004009F2" w:rsidRDefault="009D6872" w:rsidP="00F7009D">
            <w:pPr>
              <w:pStyle w:val="TabellRader"/>
              <w:spacing w:before="20" w:line="170" w:lineRule="exact"/>
            </w:pPr>
            <w:r>
              <w:t>104</w:t>
            </w:r>
          </w:p>
        </w:tc>
        <w:tc>
          <w:tcPr>
            <w:tcW w:w="477" w:type="dxa"/>
            <w:tcBorders>
              <w:top w:val="nil"/>
              <w:left w:val="single" w:sz="4" w:space="0" w:color="auto"/>
              <w:bottom w:val="nil"/>
              <w:right w:val="nil"/>
            </w:tcBorders>
            <w:shd w:val="clear" w:color="auto" w:fill="auto"/>
            <w:vAlign w:val="bottom"/>
          </w:tcPr>
          <w:p w14:paraId="3171C65A" w14:textId="19EC799E" w:rsidR="00F7009D" w:rsidRPr="004009F2" w:rsidRDefault="009D6872" w:rsidP="00F7009D">
            <w:pPr>
              <w:pStyle w:val="TabellRader"/>
              <w:spacing w:before="20" w:line="170" w:lineRule="exact"/>
            </w:pPr>
            <w:r>
              <w:t>1</w:t>
            </w:r>
          </w:p>
        </w:tc>
        <w:tc>
          <w:tcPr>
            <w:tcW w:w="475" w:type="dxa"/>
            <w:shd w:val="clear" w:color="auto" w:fill="auto"/>
            <w:vAlign w:val="bottom"/>
          </w:tcPr>
          <w:p w14:paraId="74D335FF" w14:textId="554A0254" w:rsidR="00F7009D" w:rsidRPr="004009F2" w:rsidRDefault="009D6872" w:rsidP="00F7009D">
            <w:pPr>
              <w:pStyle w:val="TabellRader"/>
              <w:spacing w:before="20" w:line="170" w:lineRule="exact"/>
            </w:pPr>
            <w:r>
              <w:t>-1</w:t>
            </w:r>
          </w:p>
        </w:tc>
        <w:tc>
          <w:tcPr>
            <w:tcW w:w="476" w:type="dxa"/>
            <w:shd w:val="clear" w:color="auto" w:fill="auto"/>
            <w:vAlign w:val="bottom"/>
          </w:tcPr>
          <w:p w14:paraId="65CB6687" w14:textId="72514DEB" w:rsidR="00F7009D" w:rsidRPr="004009F2" w:rsidRDefault="009D6872" w:rsidP="00F7009D">
            <w:pPr>
              <w:pStyle w:val="TabellRader"/>
              <w:spacing w:before="20" w:line="170" w:lineRule="exact"/>
            </w:pPr>
            <w:r>
              <w:t>0</w:t>
            </w:r>
          </w:p>
        </w:tc>
        <w:tc>
          <w:tcPr>
            <w:tcW w:w="475" w:type="dxa"/>
            <w:shd w:val="clear" w:color="auto" w:fill="auto"/>
            <w:vAlign w:val="bottom"/>
          </w:tcPr>
          <w:p w14:paraId="472942A7" w14:textId="77777777" w:rsidR="00F7009D" w:rsidRPr="004009F2" w:rsidRDefault="009D6872" w:rsidP="00F7009D">
            <w:pPr>
              <w:pStyle w:val="TabellRader"/>
              <w:spacing w:before="20" w:line="170" w:lineRule="exact"/>
            </w:pPr>
            <w:r>
              <w:t>0</w:t>
            </w:r>
          </w:p>
        </w:tc>
        <w:tc>
          <w:tcPr>
            <w:tcW w:w="511" w:type="dxa"/>
            <w:shd w:val="clear" w:color="auto" w:fill="auto"/>
            <w:vAlign w:val="bottom"/>
          </w:tcPr>
          <w:p w14:paraId="14EED2F1" w14:textId="5420D4E1" w:rsidR="00F7009D" w:rsidRPr="004009F2" w:rsidRDefault="009D6872" w:rsidP="00F7009D">
            <w:pPr>
              <w:pStyle w:val="TabellRader"/>
              <w:spacing w:before="20" w:line="170" w:lineRule="exact"/>
            </w:pPr>
            <w:r>
              <w:t>-1</w:t>
            </w:r>
          </w:p>
        </w:tc>
      </w:tr>
      <w:tr w:rsidR="00F7009D" w:rsidRPr="004009F2" w14:paraId="4D26DA57" w14:textId="77777777" w:rsidTr="00F7009D">
        <w:tc>
          <w:tcPr>
            <w:tcW w:w="1441" w:type="dxa"/>
            <w:vAlign w:val="bottom"/>
          </w:tcPr>
          <w:p w14:paraId="2BE64FFD" w14:textId="77777777" w:rsidR="00F7009D" w:rsidRPr="004009F2" w:rsidRDefault="009D6872" w:rsidP="00F7009D">
            <w:pPr>
              <w:pStyle w:val="TabellRader"/>
              <w:keepNext/>
              <w:spacing w:before="20" w:line="170" w:lineRule="exact"/>
              <w:ind w:left="95"/>
              <w:jc w:val="left"/>
            </w:pPr>
            <w:r w:rsidRPr="004009F2">
              <w:t>Lån till andra länder</w:t>
            </w:r>
          </w:p>
        </w:tc>
        <w:tc>
          <w:tcPr>
            <w:tcW w:w="563" w:type="dxa"/>
            <w:tcBorders>
              <w:top w:val="nil"/>
              <w:left w:val="nil"/>
              <w:bottom w:val="nil"/>
              <w:right w:val="single" w:sz="4" w:space="0" w:color="auto"/>
            </w:tcBorders>
            <w:vAlign w:val="bottom"/>
          </w:tcPr>
          <w:p w14:paraId="3D976BA9" w14:textId="20E50528" w:rsidR="00F7009D" w:rsidRPr="004009F2" w:rsidRDefault="009D6872" w:rsidP="00F7009D">
            <w:pPr>
              <w:pStyle w:val="TabellRader"/>
              <w:spacing w:before="20" w:line="170" w:lineRule="exact"/>
            </w:pPr>
            <w:r>
              <w:t>3</w:t>
            </w:r>
          </w:p>
        </w:tc>
        <w:tc>
          <w:tcPr>
            <w:tcW w:w="477" w:type="dxa"/>
            <w:tcBorders>
              <w:top w:val="nil"/>
              <w:left w:val="single" w:sz="4" w:space="0" w:color="auto"/>
              <w:bottom w:val="nil"/>
              <w:right w:val="nil"/>
            </w:tcBorders>
            <w:shd w:val="clear" w:color="auto" w:fill="auto"/>
            <w:vAlign w:val="bottom"/>
          </w:tcPr>
          <w:p w14:paraId="750A088F" w14:textId="617A8192" w:rsidR="00F7009D" w:rsidRPr="004009F2" w:rsidRDefault="009D6872" w:rsidP="00F7009D">
            <w:pPr>
              <w:pStyle w:val="TabellRader"/>
              <w:spacing w:before="20" w:line="170" w:lineRule="exact"/>
            </w:pPr>
            <w:r>
              <w:t>0</w:t>
            </w:r>
          </w:p>
        </w:tc>
        <w:tc>
          <w:tcPr>
            <w:tcW w:w="475" w:type="dxa"/>
            <w:shd w:val="clear" w:color="auto" w:fill="auto"/>
            <w:vAlign w:val="bottom"/>
          </w:tcPr>
          <w:p w14:paraId="1CF751CF" w14:textId="77777777" w:rsidR="00F7009D" w:rsidRPr="004009F2" w:rsidRDefault="009D6872" w:rsidP="00F7009D">
            <w:pPr>
              <w:pStyle w:val="TabellRader"/>
              <w:spacing w:before="20" w:line="170" w:lineRule="exact"/>
            </w:pPr>
            <w:r>
              <w:t>0</w:t>
            </w:r>
          </w:p>
        </w:tc>
        <w:tc>
          <w:tcPr>
            <w:tcW w:w="476" w:type="dxa"/>
            <w:shd w:val="clear" w:color="auto" w:fill="auto"/>
            <w:vAlign w:val="bottom"/>
          </w:tcPr>
          <w:p w14:paraId="570A2F6A" w14:textId="77777777" w:rsidR="00F7009D" w:rsidRPr="004009F2" w:rsidRDefault="009D6872" w:rsidP="00F7009D">
            <w:pPr>
              <w:pStyle w:val="TabellRader"/>
              <w:spacing w:before="20" w:line="170" w:lineRule="exact"/>
            </w:pPr>
            <w:r w:rsidRPr="004009F2">
              <w:t>0</w:t>
            </w:r>
          </w:p>
        </w:tc>
        <w:tc>
          <w:tcPr>
            <w:tcW w:w="475" w:type="dxa"/>
            <w:shd w:val="clear" w:color="auto" w:fill="auto"/>
            <w:vAlign w:val="bottom"/>
          </w:tcPr>
          <w:p w14:paraId="3CC9DEB5" w14:textId="77777777" w:rsidR="00F7009D" w:rsidRPr="004009F2" w:rsidRDefault="009D6872" w:rsidP="00F7009D">
            <w:pPr>
              <w:pStyle w:val="TabellRader"/>
              <w:spacing w:before="20" w:line="170" w:lineRule="exact"/>
            </w:pPr>
            <w:r w:rsidRPr="004009F2">
              <w:t>0</w:t>
            </w:r>
          </w:p>
        </w:tc>
        <w:tc>
          <w:tcPr>
            <w:tcW w:w="511" w:type="dxa"/>
            <w:shd w:val="clear" w:color="auto" w:fill="auto"/>
            <w:vAlign w:val="bottom"/>
          </w:tcPr>
          <w:p w14:paraId="2771A07E" w14:textId="77777777" w:rsidR="00F7009D" w:rsidRPr="004009F2" w:rsidRDefault="009D6872" w:rsidP="00F7009D">
            <w:pPr>
              <w:pStyle w:val="TabellRader"/>
              <w:spacing w:before="20" w:line="170" w:lineRule="exact"/>
            </w:pPr>
            <w:r w:rsidRPr="004009F2">
              <w:t>0</w:t>
            </w:r>
          </w:p>
        </w:tc>
      </w:tr>
      <w:tr w:rsidR="00F7009D" w:rsidRPr="004009F2" w14:paraId="7B311799" w14:textId="77777777" w:rsidTr="00F7009D">
        <w:tc>
          <w:tcPr>
            <w:tcW w:w="1441" w:type="dxa"/>
            <w:vAlign w:val="bottom"/>
          </w:tcPr>
          <w:p w14:paraId="669309E7" w14:textId="77777777" w:rsidR="00F7009D" w:rsidRPr="004009F2" w:rsidRDefault="009D6872" w:rsidP="00F7009D">
            <w:pPr>
              <w:pStyle w:val="TabellRader"/>
              <w:keepNext/>
              <w:spacing w:before="20" w:line="170" w:lineRule="exact"/>
              <w:ind w:left="95"/>
              <w:jc w:val="left"/>
            </w:pPr>
            <w:r w:rsidRPr="004009F2">
              <w:t>Nettoutlåning – infrastruktur-investeringar</w:t>
            </w:r>
            <w:r>
              <w:rPr>
                <w:sz w:val="14"/>
                <w:vertAlign w:val="superscript"/>
              </w:rPr>
              <w:t>3</w:t>
            </w:r>
          </w:p>
        </w:tc>
        <w:tc>
          <w:tcPr>
            <w:tcW w:w="563" w:type="dxa"/>
            <w:tcBorders>
              <w:top w:val="nil"/>
              <w:left w:val="nil"/>
              <w:bottom w:val="nil"/>
              <w:right w:val="single" w:sz="4" w:space="0" w:color="auto"/>
            </w:tcBorders>
            <w:vAlign w:val="bottom"/>
          </w:tcPr>
          <w:p w14:paraId="31EFDC01" w14:textId="232831DE" w:rsidR="00F7009D" w:rsidRPr="004009F2" w:rsidRDefault="009D6872" w:rsidP="00F7009D">
            <w:pPr>
              <w:pStyle w:val="TabellRader"/>
              <w:spacing w:before="20" w:line="170" w:lineRule="exact"/>
            </w:pPr>
            <w:r>
              <w:t>2</w:t>
            </w:r>
          </w:p>
        </w:tc>
        <w:tc>
          <w:tcPr>
            <w:tcW w:w="477" w:type="dxa"/>
            <w:tcBorders>
              <w:top w:val="nil"/>
              <w:left w:val="single" w:sz="4" w:space="0" w:color="auto"/>
              <w:bottom w:val="nil"/>
              <w:right w:val="nil"/>
            </w:tcBorders>
            <w:shd w:val="clear" w:color="auto" w:fill="auto"/>
            <w:vAlign w:val="bottom"/>
          </w:tcPr>
          <w:p w14:paraId="59D7DA38" w14:textId="05A5B820" w:rsidR="00F7009D" w:rsidRPr="004009F2" w:rsidRDefault="009D6872" w:rsidP="00F7009D">
            <w:pPr>
              <w:pStyle w:val="TabellRader"/>
              <w:spacing w:before="20" w:line="170" w:lineRule="exact"/>
            </w:pPr>
            <w:r>
              <w:t>2</w:t>
            </w:r>
          </w:p>
        </w:tc>
        <w:tc>
          <w:tcPr>
            <w:tcW w:w="475" w:type="dxa"/>
            <w:shd w:val="clear" w:color="auto" w:fill="auto"/>
            <w:vAlign w:val="bottom"/>
          </w:tcPr>
          <w:p w14:paraId="48DB779A" w14:textId="77777777" w:rsidR="00F7009D" w:rsidRPr="004009F2" w:rsidRDefault="009D6872" w:rsidP="00F7009D">
            <w:pPr>
              <w:pStyle w:val="TabellRader"/>
              <w:spacing w:before="20" w:line="170" w:lineRule="exact"/>
            </w:pPr>
            <w:r>
              <w:t>0</w:t>
            </w:r>
          </w:p>
        </w:tc>
        <w:tc>
          <w:tcPr>
            <w:tcW w:w="476" w:type="dxa"/>
            <w:shd w:val="clear" w:color="auto" w:fill="auto"/>
            <w:vAlign w:val="bottom"/>
          </w:tcPr>
          <w:p w14:paraId="26881FF2" w14:textId="1E9114EF" w:rsidR="00F7009D" w:rsidRPr="004009F2" w:rsidRDefault="009D6872" w:rsidP="00F7009D">
            <w:pPr>
              <w:pStyle w:val="TabellRader"/>
              <w:spacing w:before="20" w:line="170" w:lineRule="exact"/>
            </w:pPr>
            <w:r>
              <w:t>2</w:t>
            </w:r>
          </w:p>
        </w:tc>
        <w:tc>
          <w:tcPr>
            <w:tcW w:w="475" w:type="dxa"/>
            <w:shd w:val="clear" w:color="auto" w:fill="auto"/>
            <w:vAlign w:val="bottom"/>
          </w:tcPr>
          <w:p w14:paraId="4F3E47F4" w14:textId="0B54D889" w:rsidR="00F7009D" w:rsidRPr="004009F2" w:rsidRDefault="009D6872" w:rsidP="00F7009D">
            <w:pPr>
              <w:pStyle w:val="TabellRader"/>
              <w:spacing w:before="20" w:line="170" w:lineRule="exact"/>
            </w:pPr>
            <w:r>
              <w:t>5</w:t>
            </w:r>
          </w:p>
        </w:tc>
        <w:tc>
          <w:tcPr>
            <w:tcW w:w="511" w:type="dxa"/>
            <w:shd w:val="clear" w:color="auto" w:fill="auto"/>
            <w:vAlign w:val="bottom"/>
          </w:tcPr>
          <w:p w14:paraId="235B2898" w14:textId="00B34A45" w:rsidR="00F7009D" w:rsidRPr="004009F2" w:rsidRDefault="009D6872" w:rsidP="00F7009D">
            <w:pPr>
              <w:pStyle w:val="TabellRader"/>
              <w:spacing w:before="20" w:line="170" w:lineRule="exact"/>
            </w:pPr>
            <w:r>
              <w:t>5</w:t>
            </w:r>
          </w:p>
        </w:tc>
      </w:tr>
      <w:tr w:rsidR="00F7009D" w:rsidRPr="004009F2" w14:paraId="4858D81E" w14:textId="77777777" w:rsidTr="00F7009D">
        <w:tc>
          <w:tcPr>
            <w:tcW w:w="1441" w:type="dxa"/>
            <w:vAlign w:val="bottom"/>
          </w:tcPr>
          <w:p w14:paraId="25633442" w14:textId="5D86B72C" w:rsidR="00F7009D" w:rsidRPr="004009F2" w:rsidRDefault="009D6872" w:rsidP="00F7009D">
            <w:pPr>
              <w:pStyle w:val="TabellRader"/>
              <w:keepNext/>
              <w:spacing w:before="20" w:line="170" w:lineRule="exact"/>
              <w:ind w:left="95"/>
              <w:jc w:val="left"/>
            </w:pPr>
            <w:r w:rsidRPr="004009F2">
              <w:t>Övrigt, netto</w:t>
            </w:r>
          </w:p>
        </w:tc>
        <w:tc>
          <w:tcPr>
            <w:tcW w:w="563" w:type="dxa"/>
            <w:tcBorders>
              <w:top w:val="nil"/>
              <w:left w:val="nil"/>
              <w:bottom w:val="nil"/>
              <w:right w:val="single" w:sz="4" w:space="0" w:color="auto"/>
            </w:tcBorders>
            <w:vAlign w:val="bottom"/>
          </w:tcPr>
          <w:p w14:paraId="69D87C33" w14:textId="17EDEA72" w:rsidR="00F7009D" w:rsidRPr="004009F2" w:rsidRDefault="009D6872" w:rsidP="00F7009D">
            <w:pPr>
              <w:pStyle w:val="TabellRader"/>
              <w:spacing w:before="20" w:line="170" w:lineRule="exact"/>
            </w:pPr>
            <w:r>
              <w:t>2</w:t>
            </w:r>
          </w:p>
        </w:tc>
        <w:tc>
          <w:tcPr>
            <w:tcW w:w="477" w:type="dxa"/>
            <w:tcBorders>
              <w:top w:val="nil"/>
              <w:left w:val="single" w:sz="4" w:space="0" w:color="auto"/>
              <w:bottom w:val="nil"/>
              <w:right w:val="nil"/>
            </w:tcBorders>
            <w:shd w:val="clear" w:color="auto" w:fill="auto"/>
            <w:vAlign w:val="bottom"/>
          </w:tcPr>
          <w:p w14:paraId="3121A185" w14:textId="4C37FCAE" w:rsidR="00F7009D" w:rsidRPr="004009F2" w:rsidRDefault="009D6872" w:rsidP="00F7009D">
            <w:pPr>
              <w:pStyle w:val="TabellRader"/>
              <w:spacing w:before="20" w:line="170" w:lineRule="exact"/>
            </w:pPr>
            <w:r w:rsidRPr="004009F2">
              <w:t>-</w:t>
            </w:r>
            <w:r>
              <w:t>1</w:t>
            </w:r>
          </w:p>
        </w:tc>
        <w:tc>
          <w:tcPr>
            <w:tcW w:w="475" w:type="dxa"/>
            <w:shd w:val="clear" w:color="auto" w:fill="auto"/>
            <w:vAlign w:val="bottom"/>
          </w:tcPr>
          <w:p w14:paraId="723E41DB" w14:textId="70E5F371" w:rsidR="00F7009D" w:rsidRPr="004009F2" w:rsidRDefault="009D6872" w:rsidP="00F7009D">
            <w:pPr>
              <w:pStyle w:val="TabellRader"/>
              <w:spacing w:before="20" w:line="170" w:lineRule="exact"/>
            </w:pPr>
            <w:r w:rsidRPr="004009F2">
              <w:t>-</w:t>
            </w:r>
            <w:r>
              <w:t>1</w:t>
            </w:r>
          </w:p>
        </w:tc>
        <w:tc>
          <w:tcPr>
            <w:tcW w:w="476" w:type="dxa"/>
            <w:shd w:val="clear" w:color="auto" w:fill="auto"/>
            <w:vAlign w:val="bottom"/>
          </w:tcPr>
          <w:p w14:paraId="597166E4" w14:textId="6A4A2FF1" w:rsidR="00F7009D" w:rsidRPr="004009F2" w:rsidRDefault="009D6872" w:rsidP="00F7009D">
            <w:pPr>
              <w:pStyle w:val="TabellRader"/>
              <w:spacing w:before="20" w:line="170" w:lineRule="exact"/>
            </w:pPr>
            <w:r w:rsidRPr="004009F2">
              <w:t>-</w:t>
            </w:r>
            <w:r>
              <w:t>1</w:t>
            </w:r>
          </w:p>
        </w:tc>
        <w:tc>
          <w:tcPr>
            <w:tcW w:w="475" w:type="dxa"/>
            <w:shd w:val="clear" w:color="auto" w:fill="auto"/>
            <w:vAlign w:val="bottom"/>
          </w:tcPr>
          <w:p w14:paraId="6E852E17" w14:textId="0C531B0D" w:rsidR="00F7009D" w:rsidRPr="004009F2" w:rsidRDefault="009D6872" w:rsidP="00F7009D">
            <w:pPr>
              <w:pStyle w:val="TabellRader"/>
              <w:spacing w:before="20" w:line="170" w:lineRule="exact"/>
            </w:pPr>
            <w:r w:rsidRPr="004009F2">
              <w:t>-</w:t>
            </w:r>
            <w:r>
              <w:t>1</w:t>
            </w:r>
          </w:p>
        </w:tc>
        <w:tc>
          <w:tcPr>
            <w:tcW w:w="511" w:type="dxa"/>
            <w:shd w:val="clear" w:color="auto" w:fill="auto"/>
            <w:vAlign w:val="bottom"/>
          </w:tcPr>
          <w:p w14:paraId="06460C77" w14:textId="4C985067" w:rsidR="00F7009D" w:rsidRPr="004009F2" w:rsidRDefault="009D6872" w:rsidP="00F7009D">
            <w:pPr>
              <w:pStyle w:val="TabellRader"/>
              <w:spacing w:before="20" w:line="170" w:lineRule="exact"/>
            </w:pPr>
            <w:r w:rsidRPr="004009F2">
              <w:t>-</w:t>
            </w:r>
            <w:r>
              <w:t>1</w:t>
            </w:r>
          </w:p>
        </w:tc>
      </w:tr>
      <w:tr w:rsidR="00F7009D" w:rsidRPr="004009F2" w14:paraId="5FE18438" w14:textId="77777777" w:rsidTr="00F7009D">
        <w:tc>
          <w:tcPr>
            <w:tcW w:w="1441" w:type="dxa"/>
            <w:tcBorders>
              <w:top w:val="nil"/>
              <w:left w:val="nil"/>
              <w:bottom w:val="single" w:sz="12" w:space="0" w:color="auto"/>
              <w:right w:val="nil"/>
            </w:tcBorders>
            <w:vAlign w:val="bottom"/>
          </w:tcPr>
          <w:p w14:paraId="1367DB28" w14:textId="7910EE81" w:rsidR="00F7009D" w:rsidRPr="004009F2" w:rsidRDefault="009D6872" w:rsidP="00F7009D">
            <w:pPr>
              <w:pStyle w:val="TabellRader"/>
              <w:keepNext/>
              <w:spacing w:before="20" w:line="170" w:lineRule="exact"/>
              <w:ind w:left="95"/>
              <w:jc w:val="left"/>
            </w:pPr>
            <w:r w:rsidRPr="004009F2">
              <w:rPr>
                <w:b/>
                <w:bCs/>
              </w:rPr>
              <w:t>Kassamässig korrigering</w:t>
            </w:r>
          </w:p>
        </w:tc>
        <w:tc>
          <w:tcPr>
            <w:tcW w:w="563" w:type="dxa"/>
            <w:tcBorders>
              <w:top w:val="nil"/>
              <w:left w:val="nil"/>
              <w:bottom w:val="single" w:sz="12" w:space="0" w:color="auto"/>
              <w:right w:val="single" w:sz="4" w:space="0" w:color="auto"/>
            </w:tcBorders>
            <w:vAlign w:val="bottom"/>
          </w:tcPr>
          <w:p w14:paraId="124F425C" w14:textId="6AF4286B" w:rsidR="00F7009D" w:rsidRPr="004009F2" w:rsidRDefault="009D6872" w:rsidP="00F7009D">
            <w:pPr>
              <w:pStyle w:val="TabellRader"/>
              <w:spacing w:before="20" w:line="170" w:lineRule="exact"/>
            </w:pPr>
            <w:r>
              <w:rPr>
                <w:rFonts w:eastAsia="Arial Unicode MS"/>
                <w:b/>
                <w:bCs/>
              </w:rPr>
              <w:t>-2</w:t>
            </w:r>
          </w:p>
        </w:tc>
        <w:tc>
          <w:tcPr>
            <w:tcW w:w="477" w:type="dxa"/>
            <w:tcBorders>
              <w:top w:val="nil"/>
              <w:left w:val="single" w:sz="4" w:space="0" w:color="auto"/>
              <w:bottom w:val="single" w:sz="12" w:space="0" w:color="auto"/>
              <w:right w:val="nil"/>
            </w:tcBorders>
            <w:vAlign w:val="bottom"/>
          </w:tcPr>
          <w:p w14:paraId="05B17913" w14:textId="622B28E0" w:rsidR="00F7009D" w:rsidRPr="004009F2" w:rsidRDefault="009D6872" w:rsidP="00F7009D">
            <w:pPr>
              <w:pStyle w:val="TabellRader"/>
              <w:spacing w:before="20" w:line="170" w:lineRule="exact"/>
            </w:pPr>
            <w:r>
              <w:rPr>
                <w:rFonts w:eastAsia="Arial Unicode MS"/>
                <w:b/>
                <w:bCs/>
              </w:rPr>
              <w:t>0</w:t>
            </w:r>
          </w:p>
        </w:tc>
        <w:tc>
          <w:tcPr>
            <w:tcW w:w="475" w:type="dxa"/>
            <w:tcBorders>
              <w:top w:val="nil"/>
              <w:left w:val="nil"/>
              <w:bottom w:val="single" w:sz="12" w:space="0" w:color="auto"/>
              <w:right w:val="nil"/>
            </w:tcBorders>
            <w:vAlign w:val="bottom"/>
          </w:tcPr>
          <w:p w14:paraId="047E837B" w14:textId="2C5FFB8D" w:rsidR="00F7009D" w:rsidRPr="004009F2" w:rsidRDefault="009D6872" w:rsidP="00F7009D">
            <w:pPr>
              <w:pStyle w:val="TabellRader"/>
              <w:spacing w:before="20" w:line="170" w:lineRule="exact"/>
            </w:pPr>
            <w:r>
              <w:rPr>
                <w:rFonts w:eastAsia="Arial Unicode MS"/>
                <w:b/>
                <w:bCs/>
              </w:rPr>
              <w:t>0</w:t>
            </w:r>
          </w:p>
        </w:tc>
        <w:tc>
          <w:tcPr>
            <w:tcW w:w="476" w:type="dxa"/>
            <w:tcBorders>
              <w:top w:val="nil"/>
              <w:left w:val="nil"/>
              <w:bottom w:val="single" w:sz="12" w:space="0" w:color="auto"/>
              <w:right w:val="nil"/>
            </w:tcBorders>
            <w:vAlign w:val="bottom"/>
          </w:tcPr>
          <w:p w14:paraId="0486B44B" w14:textId="79BC2056" w:rsidR="00F7009D" w:rsidRPr="004009F2" w:rsidRDefault="009D6872" w:rsidP="00F7009D">
            <w:pPr>
              <w:pStyle w:val="TabellRader"/>
              <w:spacing w:before="20" w:line="170" w:lineRule="exact"/>
            </w:pPr>
            <w:r w:rsidRPr="004009F2">
              <w:rPr>
                <w:b/>
                <w:bCs/>
              </w:rPr>
              <w:t>0</w:t>
            </w:r>
          </w:p>
        </w:tc>
        <w:tc>
          <w:tcPr>
            <w:tcW w:w="475" w:type="dxa"/>
            <w:tcBorders>
              <w:top w:val="nil"/>
              <w:left w:val="nil"/>
              <w:bottom w:val="single" w:sz="12" w:space="0" w:color="auto"/>
              <w:right w:val="nil"/>
            </w:tcBorders>
            <w:vAlign w:val="bottom"/>
          </w:tcPr>
          <w:p w14:paraId="3EBF53F9" w14:textId="21BAD31D" w:rsidR="00F7009D" w:rsidRPr="004009F2" w:rsidRDefault="009D6872" w:rsidP="00F7009D">
            <w:pPr>
              <w:pStyle w:val="TabellRader"/>
              <w:spacing w:before="20" w:line="170" w:lineRule="exact"/>
            </w:pPr>
            <w:r w:rsidRPr="004009F2">
              <w:rPr>
                <w:b/>
                <w:bCs/>
              </w:rPr>
              <w:t>0</w:t>
            </w:r>
          </w:p>
        </w:tc>
        <w:tc>
          <w:tcPr>
            <w:tcW w:w="511" w:type="dxa"/>
            <w:tcBorders>
              <w:top w:val="nil"/>
              <w:left w:val="nil"/>
              <w:bottom w:val="single" w:sz="12" w:space="0" w:color="auto"/>
              <w:right w:val="nil"/>
            </w:tcBorders>
            <w:vAlign w:val="bottom"/>
          </w:tcPr>
          <w:p w14:paraId="4D05502C" w14:textId="51C785DE" w:rsidR="00F7009D" w:rsidRPr="004009F2" w:rsidRDefault="009D6872" w:rsidP="00F7009D">
            <w:pPr>
              <w:pStyle w:val="TabellRader"/>
              <w:spacing w:before="20" w:line="170" w:lineRule="exact"/>
            </w:pPr>
            <w:r w:rsidRPr="004009F2">
              <w:rPr>
                <w:b/>
                <w:bCs/>
              </w:rPr>
              <w:t>0</w:t>
            </w:r>
          </w:p>
        </w:tc>
      </w:tr>
      <w:tr w:rsidR="00F7009D" w:rsidRPr="004009F2" w14:paraId="3B5F2BA8" w14:textId="77777777" w:rsidTr="00F7009D">
        <w:tc>
          <w:tcPr>
            <w:tcW w:w="1441" w:type="dxa"/>
            <w:tcBorders>
              <w:top w:val="single" w:sz="12" w:space="0" w:color="auto"/>
              <w:left w:val="nil"/>
              <w:bottom w:val="single" w:sz="18" w:space="0" w:color="auto"/>
              <w:right w:val="nil"/>
            </w:tcBorders>
            <w:vAlign w:val="bottom"/>
          </w:tcPr>
          <w:p w14:paraId="1420DE13" w14:textId="77777777" w:rsidR="00F7009D" w:rsidRPr="004009F2" w:rsidRDefault="009D6872" w:rsidP="00F7009D">
            <w:pPr>
              <w:pStyle w:val="TabellRader"/>
              <w:spacing w:before="0"/>
              <w:jc w:val="left"/>
              <w:rPr>
                <w:b/>
              </w:rPr>
            </w:pPr>
            <w:r w:rsidRPr="004009F2">
              <w:rPr>
                <w:b/>
              </w:rPr>
              <w:t xml:space="preserve">Statens </w:t>
            </w:r>
          </w:p>
          <w:p w14:paraId="699A492F" w14:textId="4BF42856" w:rsidR="00F7009D" w:rsidRPr="00B03965" w:rsidRDefault="009D6872" w:rsidP="00F7009D">
            <w:pPr>
              <w:pStyle w:val="TabellRader"/>
              <w:keepNext/>
              <w:spacing w:before="0"/>
              <w:jc w:val="left"/>
              <w:rPr>
                <w:b/>
              </w:rPr>
            </w:pPr>
            <w:r w:rsidRPr="004009F2">
              <w:rPr>
                <w:b/>
              </w:rPr>
              <w:t>budgetsaldo</w:t>
            </w:r>
          </w:p>
        </w:tc>
        <w:tc>
          <w:tcPr>
            <w:tcW w:w="563" w:type="dxa"/>
            <w:tcBorders>
              <w:top w:val="single" w:sz="12" w:space="0" w:color="auto"/>
              <w:left w:val="nil"/>
              <w:bottom w:val="single" w:sz="18" w:space="0" w:color="auto"/>
              <w:right w:val="single" w:sz="4" w:space="0" w:color="auto"/>
            </w:tcBorders>
            <w:vAlign w:val="bottom"/>
          </w:tcPr>
          <w:p w14:paraId="5EF67F0B" w14:textId="04454AB0" w:rsidR="00F7009D" w:rsidRPr="00B03965" w:rsidRDefault="009D6872" w:rsidP="00F7009D">
            <w:pPr>
              <w:pStyle w:val="TabellRader"/>
              <w:keepNext/>
              <w:spacing w:before="0"/>
              <w:rPr>
                <w:rFonts w:eastAsia="Arial Unicode MS"/>
                <w:b/>
              </w:rPr>
            </w:pPr>
            <w:r w:rsidRPr="00B03965">
              <w:rPr>
                <w:rFonts w:eastAsia="Arial Unicode MS"/>
                <w:b/>
              </w:rPr>
              <w:t>-</w:t>
            </w:r>
            <w:r>
              <w:rPr>
                <w:b/>
              </w:rPr>
              <w:t>131</w:t>
            </w:r>
          </w:p>
        </w:tc>
        <w:tc>
          <w:tcPr>
            <w:tcW w:w="477" w:type="dxa"/>
            <w:tcBorders>
              <w:top w:val="single" w:sz="12" w:space="0" w:color="auto"/>
              <w:left w:val="single" w:sz="4" w:space="0" w:color="auto"/>
              <w:bottom w:val="single" w:sz="18" w:space="0" w:color="auto"/>
              <w:right w:val="nil"/>
            </w:tcBorders>
            <w:vAlign w:val="bottom"/>
          </w:tcPr>
          <w:p w14:paraId="3174A336" w14:textId="7F689B50" w:rsidR="00F7009D" w:rsidRPr="00B03965" w:rsidRDefault="009D6872" w:rsidP="00F7009D">
            <w:pPr>
              <w:pStyle w:val="TabellRader"/>
              <w:keepNext/>
              <w:spacing w:before="0"/>
              <w:rPr>
                <w:rFonts w:eastAsia="Arial Unicode MS"/>
                <w:b/>
              </w:rPr>
            </w:pPr>
            <w:r>
              <w:rPr>
                <w:b/>
              </w:rPr>
              <w:t>-51</w:t>
            </w:r>
          </w:p>
        </w:tc>
        <w:tc>
          <w:tcPr>
            <w:tcW w:w="475" w:type="dxa"/>
            <w:tcBorders>
              <w:top w:val="single" w:sz="12" w:space="0" w:color="auto"/>
              <w:left w:val="nil"/>
              <w:bottom w:val="single" w:sz="18" w:space="0" w:color="auto"/>
              <w:right w:val="nil"/>
            </w:tcBorders>
            <w:vAlign w:val="bottom"/>
          </w:tcPr>
          <w:p w14:paraId="62A61CC4" w14:textId="0E6F7F4D" w:rsidR="00F7009D" w:rsidRPr="00B03965" w:rsidRDefault="009D6872" w:rsidP="00F7009D">
            <w:pPr>
              <w:pStyle w:val="TabellRader"/>
              <w:keepNext/>
              <w:spacing w:before="0"/>
              <w:rPr>
                <w:rFonts w:eastAsia="Arial Unicode MS"/>
                <w:b/>
              </w:rPr>
            </w:pPr>
            <w:r>
              <w:rPr>
                <w:b/>
              </w:rPr>
              <w:t>1</w:t>
            </w:r>
          </w:p>
        </w:tc>
        <w:tc>
          <w:tcPr>
            <w:tcW w:w="476" w:type="dxa"/>
            <w:tcBorders>
              <w:top w:val="single" w:sz="12" w:space="0" w:color="auto"/>
              <w:left w:val="nil"/>
              <w:bottom w:val="single" w:sz="18" w:space="0" w:color="auto"/>
              <w:right w:val="nil"/>
            </w:tcBorders>
            <w:vAlign w:val="bottom"/>
          </w:tcPr>
          <w:p w14:paraId="19AA765A" w14:textId="75E88F2F" w:rsidR="00F7009D" w:rsidRPr="00B03965" w:rsidRDefault="009D6872" w:rsidP="00F7009D">
            <w:pPr>
              <w:pStyle w:val="TabellRader"/>
              <w:keepNext/>
              <w:spacing w:before="0"/>
              <w:rPr>
                <w:b/>
              </w:rPr>
            </w:pPr>
            <w:r>
              <w:rPr>
                <w:b/>
              </w:rPr>
              <w:t>42</w:t>
            </w:r>
          </w:p>
        </w:tc>
        <w:tc>
          <w:tcPr>
            <w:tcW w:w="475" w:type="dxa"/>
            <w:tcBorders>
              <w:top w:val="single" w:sz="12" w:space="0" w:color="auto"/>
              <w:left w:val="nil"/>
              <w:bottom w:val="single" w:sz="18" w:space="0" w:color="auto"/>
              <w:right w:val="nil"/>
            </w:tcBorders>
            <w:vAlign w:val="bottom"/>
          </w:tcPr>
          <w:p w14:paraId="3B8B2ACB" w14:textId="6052455E" w:rsidR="00F7009D" w:rsidRPr="00B03965" w:rsidRDefault="009D6872" w:rsidP="00F7009D">
            <w:pPr>
              <w:pStyle w:val="TabellRader"/>
              <w:keepNext/>
              <w:spacing w:before="0"/>
              <w:rPr>
                <w:b/>
              </w:rPr>
            </w:pPr>
            <w:r>
              <w:rPr>
                <w:b/>
              </w:rPr>
              <w:t>62</w:t>
            </w:r>
          </w:p>
        </w:tc>
        <w:tc>
          <w:tcPr>
            <w:tcW w:w="511" w:type="dxa"/>
            <w:tcBorders>
              <w:top w:val="single" w:sz="12" w:space="0" w:color="auto"/>
              <w:left w:val="nil"/>
              <w:bottom w:val="single" w:sz="18" w:space="0" w:color="auto"/>
              <w:right w:val="nil"/>
            </w:tcBorders>
            <w:vAlign w:val="bottom"/>
          </w:tcPr>
          <w:p w14:paraId="64F58E40" w14:textId="4DED2556" w:rsidR="00F7009D" w:rsidRPr="00B03965" w:rsidRDefault="009D6872" w:rsidP="00F7009D">
            <w:pPr>
              <w:pStyle w:val="TabellRader"/>
              <w:keepNext/>
              <w:spacing w:before="0"/>
              <w:rPr>
                <w:b/>
              </w:rPr>
            </w:pPr>
            <w:r>
              <w:rPr>
                <w:b/>
              </w:rPr>
              <w:t>98</w:t>
            </w:r>
          </w:p>
        </w:tc>
      </w:tr>
    </w:tbl>
    <w:p w14:paraId="1347F62D" w14:textId="77777777" w:rsidR="00F7009D" w:rsidRPr="007557CC" w:rsidRDefault="009D6872" w:rsidP="00F7009D">
      <w:pPr>
        <w:pStyle w:val="TabellFotnot"/>
      </w:pPr>
      <w:r w:rsidRPr="007557CC">
        <w:t>Anm.: Beloppen är avrundade och summerar inte alltid.</w:t>
      </w:r>
    </w:p>
    <w:p w14:paraId="4ABBE1A8" w14:textId="77777777" w:rsidR="00F7009D" w:rsidRPr="007557CC" w:rsidRDefault="009D6872" w:rsidP="00F7009D">
      <w:pPr>
        <w:pStyle w:val="TabellFotnot"/>
        <w:spacing w:before="20"/>
        <w:jc w:val="both"/>
      </w:pPr>
      <w:r w:rsidRPr="007557CC">
        <w:rPr>
          <w:vertAlign w:val="superscript"/>
        </w:rPr>
        <w:t>1</w:t>
      </w:r>
      <w:r w:rsidRPr="007557CC">
        <w:t xml:space="preserve"> Inklusive förändring av anslagsbehållningar.</w:t>
      </w:r>
    </w:p>
    <w:p w14:paraId="24CCC48C" w14:textId="77777777" w:rsidR="00F7009D" w:rsidRDefault="009D6872" w:rsidP="00F7009D">
      <w:pPr>
        <w:pStyle w:val="TabellFotnot"/>
        <w:jc w:val="both"/>
      </w:pPr>
      <w:r w:rsidRPr="007557CC">
        <w:rPr>
          <w:vertAlign w:val="superscript"/>
        </w:rPr>
        <w:t>2</w:t>
      </w:r>
      <w:r w:rsidRPr="007557CC">
        <w:t xml:space="preserve"> Avser utgifterna under utgiftsområde 26 Statsskuldsräntor m.m.</w:t>
      </w:r>
    </w:p>
    <w:p w14:paraId="5E9CF285" w14:textId="6C96AB34" w:rsidR="00F7009D" w:rsidRPr="000F39B3" w:rsidRDefault="009D6872" w:rsidP="00F7009D">
      <w:pPr>
        <w:pStyle w:val="TabellFotnot"/>
        <w:jc w:val="both"/>
      </w:pPr>
      <w:r w:rsidRPr="000F39B3">
        <w:rPr>
          <w:vertAlign w:val="superscript"/>
        </w:rPr>
        <w:t xml:space="preserve">3 </w:t>
      </w:r>
      <w:r>
        <w:t>Avser infrastrukturlån (netto) inklusive Botniabanan AB och Trafikverket.</w:t>
      </w:r>
    </w:p>
    <w:p w14:paraId="09AF18C9" w14:textId="77777777" w:rsidR="00F7009D" w:rsidRPr="007557CC" w:rsidRDefault="009D6872" w:rsidP="00F7009D">
      <w:pPr>
        <w:pStyle w:val="TabellFotnot"/>
        <w:jc w:val="both"/>
      </w:pPr>
      <w:r w:rsidRPr="007557CC">
        <w:t>Källor: Riksgäldskontoret, Ekonomistyrningsverket och egna beräkningar.</w:t>
      </w:r>
    </w:p>
    <w:p w14:paraId="621648F4" w14:textId="03F7B885" w:rsidR="00F7009D" w:rsidRDefault="009D6872" w:rsidP="00F7009D">
      <w:pPr>
        <w:pStyle w:val="Rubrik4utannumrering"/>
      </w:pPr>
      <w:r>
        <w:t>Låg</w:t>
      </w:r>
      <w:r w:rsidRPr="00D9264D">
        <w:t xml:space="preserve"> nivå på statsskuldsräntorna</w:t>
      </w:r>
      <w:r>
        <w:t xml:space="preserve"> 2014, men stigande underliggande utveckling</w:t>
      </w:r>
    </w:p>
    <w:p w14:paraId="6104D97E" w14:textId="36404C7B" w:rsidR="00F7009D" w:rsidRPr="00403C4E" w:rsidRDefault="009D6872" w:rsidP="00F7009D">
      <w:pPr>
        <w:pStyle w:val="Brdtext"/>
      </w:pPr>
      <w:r w:rsidRPr="00927661">
        <w:t>De underliggande kostnaderna för statsskuldsräntorna varierar relativt lite från år till år under prognosperioden. Avgörande</w:t>
      </w:r>
      <w:r>
        <w:t xml:space="preserve"> för räntekostnadernas nivå är stats</w:t>
      </w:r>
      <w:r w:rsidRPr="00D9264D">
        <w:t xml:space="preserve">skuldens storlek, inhemska och utländska räntenivåer samt den svenska kronans växelkurs. Den </w:t>
      </w:r>
      <w:r>
        <w:t>upplånings</w:t>
      </w:r>
      <w:r>
        <w:softHyphen/>
        <w:t>teknik som Riksgälds</w:t>
      </w:r>
      <w:r w:rsidRPr="00D9264D">
        <w:t xml:space="preserve">kontoret väljer kan </w:t>
      </w:r>
      <w:r>
        <w:t>dock på k</w:t>
      </w:r>
      <w:r w:rsidRPr="00D9264D">
        <w:t>ort sikt</w:t>
      </w:r>
      <w:r>
        <w:t xml:space="preserve"> få betydande effekter på ränte</w:t>
      </w:r>
      <w:r>
        <w:softHyphen/>
      </w:r>
      <w:r w:rsidRPr="00D9264D">
        <w:t>utgifterna, främst genom att utgifterna omfördelas över tiden, t.ex. genom över- eller underkurser i samband med emissioner av statsobligationer.</w:t>
      </w:r>
      <w:r>
        <w:t xml:space="preserve"> </w:t>
      </w:r>
      <w:r w:rsidRPr="00CB103E">
        <w:t xml:space="preserve">Den låga nivån 2014 beror t.ex. på att kursförlusterna vid byten mellan realobligationer blir mindre då intresset för byten var lägre än förväntat i februari. Därtill har det skett förändringar i planerade byten </w:t>
      </w:r>
      <w:r w:rsidRPr="00CB103E">
        <w:lastRenderedPageBreak/>
        <w:t>kommande månader som också innebär lägre återköpsvolymer.</w:t>
      </w:r>
      <w:r>
        <w:t xml:space="preserve"> Att</w:t>
      </w:r>
      <w:r w:rsidRPr="00207474">
        <w:t xml:space="preserve"> återköp inte genomförs i planerad omfattning innebär endast att de kassamässiga räntebetalningarna skjuts över tiden.</w:t>
      </w:r>
      <w:r w:rsidRPr="00CB103E">
        <w:t xml:space="preserve"> De totala ränteutgifterna sett över en längre per</w:t>
      </w:r>
      <w:r>
        <w:t>iod påverkas</w:t>
      </w:r>
      <w:r w:rsidRPr="00CB103E">
        <w:t xml:space="preserve"> därmed inte.</w:t>
      </w:r>
      <w:r>
        <w:t xml:space="preserve"> En mer rättvisande bild i termer av årlig kostnad ges av NR:s definition av ränteutgifterna som gör justeringar för att dessa ska återspegla de faktiska räntekostnaderna. Räntekostnaderna har då en relativt jämn och stigande utveckling under prognosperioden, vilket beror på ett successivt högre ränteläge. En </w:t>
      </w:r>
      <w:r w:rsidRPr="00403C4E">
        <w:t>minskad statsskuld</w:t>
      </w:r>
      <w:r>
        <w:t xml:space="preserve"> har dock lett till att denna utveckling gått långsammare än vad som annars varit fallet</w:t>
      </w:r>
      <w:r w:rsidRPr="00403C4E">
        <w:t>.</w:t>
      </w:r>
    </w:p>
    <w:p w14:paraId="339BD9DE" w14:textId="04B89483" w:rsidR="00F7009D" w:rsidRDefault="009D6872" w:rsidP="00F7009D">
      <w:pPr>
        <w:pStyle w:val="Rubrik4utannumrering"/>
      </w:pPr>
      <w:r w:rsidRPr="00403C4E">
        <w:t>Riksgäldskontorets nettoutlåning är tillfälligt hög 2013 och 2014</w:t>
      </w:r>
    </w:p>
    <w:p w14:paraId="7AB9C5E2" w14:textId="23361A12" w:rsidR="00F7009D" w:rsidRPr="005E1AF0" w:rsidRDefault="009D6872" w:rsidP="00F7009D">
      <w:pPr>
        <w:pStyle w:val="Brdtext"/>
      </w:pPr>
      <w:r w:rsidRPr="005E1AF0">
        <w:t xml:space="preserve">Riksgäldskontorets nettoutlåning är en post på budgetens utgiftssida som har stor betydelse för budgetsaldot. Nettoutlåningen </w:t>
      </w:r>
      <w:r>
        <w:t>avser</w:t>
      </w:r>
      <w:r w:rsidRPr="005E1AF0">
        <w:t xml:space="preserve"> såväl löpande statlig verksamhet</w:t>
      </w:r>
      <w:r>
        <w:t>,</w:t>
      </w:r>
      <w:r w:rsidRPr="005E1AF0">
        <w:t xml:space="preserve"> t.ex. studielånen</w:t>
      </w:r>
      <w:r>
        <w:t>,</w:t>
      </w:r>
      <w:r w:rsidRPr="005E1AF0">
        <w:t xml:space="preserve"> som tillfälliga poster, vilka oftast tillkommer med kort varsel och därför är svår</w:t>
      </w:r>
      <w:r>
        <w:softHyphen/>
      </w:r>
      <w:r w:rsidRPr="005E1AF0">
        <w:t>prognostiserade. På grund av dessa engångs</w:t>
      </w:r>
      <w:r>
        <w:softHyphen/>
      </w:r>
      <w:r w:rsidRPr="005E1AF0">
        <w:t>effekter varierar nettoutlåningen kraftigt från år till år.</w:t>
      </w:r>
    </w:p>
    <w:p w14:paraId="6D96728C" w14:textId="6BA0FBE9" w:rsidR="00F7009D" w:rsidRPr="005E1AF0" w:rsidRDefault="009D6872" w:rsidP="00F7009D">
      <w:pPr>
        <w:pStyle w:val="Brdtextmedindrag"/>
      </w:pPr>
      <w:r w:rsidRPr="005E1AF0">
        <w:t>De senaste åren har nettoutlåningen varit hög till följd av</w:t>
      </w:r>
      <w:r>
        <w:t xml:space="preserve"> de</w:t>
      </w:r>
      <w:r w:rsidRPr="005E1AF0">
        <w:t xml:space="preserve"> extraordinära insatser som gjorts med anledning av finanskrisen, som Riksbankens lån för att stärka valutareserven 2009 och lån till länder med finansiella problem. Riksgäl</w:t>
      </w:r>
      <w:r>
        <w:t>dskontorets nettoutlåning blev</w:t>
      </w:r>
      <w:r w:rsidRPr="005E1AF0">
        <w:t xml:space="preserve"> hög även 2013</w:t>
      </w:r>
      <w:r>
        <w:t xml:space="preserve">, </w:t>
      </w:r>
      <w:r w:rsidRPr="005E1AF0">
        <w:t xml:space="preserve">framför allt </w:t>
      </w:r>
      <w:r>
        <w:t>beroende</w:t>
      </w:r>
      <w:r w:rsidRPr="005E1AF0">
        <w:t xml:space="preserve"> på </w:t>
      </w:r>
      <w:r>
        <w:t xml:space="preserve">grund av </w:t>
      </w:r>
      <w:r w:rsidRPr="005E1AF0">
        <w:t>lån till Riksbanken för förstärkning av valutareserven.</w:t>
      </w:r>
      <w:r>
        <w:t xml:space="preserve"> Riks</w:t>
      </w:r>
      <w:r>
        <w:softHyphen/>
        <w:t>gälds</w:t>
      </w:r>
      <w:r>
        <w:softHyphen/>
        <w:t>kontorets netto</w:t>
      </w:r>
      <w:r w:rsidRPr="005E1AF0">
        <w:t>utlåning påverkas av valutaeffekter på lånen till Riksbanken efters</w:t>
      </w:r>
      <w:r>
        <w:t xml:space="preserve">om de är tecknade i euro och </w:t>
      </w:r>
      <w:r w:rsidRPr="005E1AF0">
        <w:t>dollar. Lånen förfaller regelbundet till betalning och ersätts med nya lån, med bl.a. växelkurseffekter som följd. År 2013 påver</w:t>
      </w:r>
      <w:r>
        <w:t>kade lånen till Riksbanken nettoutlåningen med 104</w:t>
      </w:r>
      <w:r w:rsidRPr="005E1AF0">
        <w:t xml:space="preserve"> miljarder kr</w:t>
      </w:r>
      <w:r>
        <w:t>onor. År 2014 beräknas valutakursförluster</w:t>
      </w:r>
      <w:r w:rsidRPr="005E1AF0">
        <w:t xml:space="preserve"> om ca 1</w:t>
      </w:r>
      <w:r>
        <w:t> </w:t>
      </w:r>
      <w:r w:rsidRPr="005E1AF0">
        <w:t>miljard kronor</w:t>
      </w:r>
      <w:r>
        <w:t xml:space="preserve"> uppstå</w:t>
      </w:r>
      <w:r w:rsidRPr="005E1AF0">
        <w:t>, medan valuta</w:t>
      </w:r>
      <w:r>
        <w:softHyphen/>
      </w:r>
      <w:r w:rsidRPr="005E1AF0">
        <w:t xml:space="preserve">kursvinster </w:t>
      </w:r>
      <w:r>
        <w:t>förväntas uppstå</w:t>
      </w:r>
      <w:r w:rsidRPr="005E1AF0">
        <w:t xml:space="preserve"> 2015. Inget antagande om återbetalning av lånen görs i prognosen eftersom det är oklart när åter</w:t>
      </w:r>
      <w:r>
        <w:softHyphen/>
      </w:r>
      <w:r w:rsidRPr="005E1AF0">
        <w:t>betalningen kommer att ske. När lånen åter</w:t>
      </w:r>
      <w:r>
        <w:softHyphen/>
        <w:t>betalas minskas</w:t>
      </w:r>
      <w:r w:rsidRPr="005E1AF0">
        <w:t xml:space="preserve"> nettoutlåningen i motsvarande grad, vilket leder till ett förbättrat budget</w:t>
      </w:r>
      <w:r>
        <w:softHyphen/>
      </w:r>
      <w:r w:rsidRPr="005E1AF0">
        <w:t xml:space="preserve">saldo och en lägre statsskuld. </w:t>
      </w:r>
    </w:p>
    <w:p w14:paraId="3FB5630A" w14:textId="67A2B632" w:rsidR="00F7009D" w:rsidRPr="005E1AF0" w:rsidRDefault="009D6872" w:rsidP="00F7009D">
      <w:pPr>
        <w:pStyle w:val="Brdtextmedindrag"/>
      </w:pPr>
      <w:r w:rsidRPr="005E1AF0">
        <w:lastRenderedPageBreak/>
        <w:t>Riksdagen har efter förslag från regeringen beslutat om ett lån till Irland om högst 600</w:t>
      </w:r>
      <w:r>
        <w:t> </w:t>
      </w:r>
      <w:r w:rsidRPr="005E1AF0">
        <w:t xml:space="preserve">miljoner euro (prop. 2011/12:119, bet. 2011/12:FiU41, rskr. 2011/12:209). Detta </w:t>
      </w:r>
      <w:r>
        <w:t>har</w:t>
      </w:r>
      <w:r w:rsidRPr="005E1AF0">
        <w:t xml:space="preserve"> belasta</w:t>
      </w:r>
      <w:r>
        <w:t>t</w:t>
      </w:r>
      <w:r w:rsidRPr="005E1AF0">
        <w:t xml:space="preserve"> nettoutlåningen 2012 och 2013 med ca 3</w:t>
      </w:r>
      <w:r>
        <w:t> </w:t>
      </w:r>
      <w:r w:rsidRPr="005E1AF0">
        <w:t xml:space="preserve">miljarder kronor per år. </w:t>
      </w:r>
    </w:p>
    <w:p w14:paraId="2CA54BFA" w14:textId="7E57F032" w:rsidR="00F7009D" w:rsidRPr="005E1AF0" w:rsidRDefault="009D6872" w:rsidP="00F7009D">
      <w:pPr>
        <w:pStyle w:val="Brdtextmedindrag"/>
      </w:pPr>
      <w:r w:rsidRPr="00C6551B">
        <w:t>En del av Riksgäldskontorets nettoutlåning utgörs av stabilitetsfondens medel. Regeringen anser att stabilitetsfonden bör göras om till en fond med finansiella tillgångar, att målnivån för fondens omfattning tas bort och att stabilitets</w:t>
      </w:r>
      <w:r>
        <w:softHyphen/>
      </w:r>
      <w:r w:rsidRPr="00C6551B">
        <w:t>fondsavgifterna ses över.</w:t>
      </w:r>
    </w:p>
    <w:p w14:paraId="76B0FB67" w14:textId="7F716751" w:rsidR="00F7009D" w:rsidRDefault="009D6872" w:rsidP="00F7009D">
      <w:pPr>
        <w:pStyle w:val="Brdtextmedindrag"/>
      </w:pPr>
      <w:r w:rsidRPr="005E1AF0">
        <w:t>År 2014</w:t>
      </w:r>
      <w:r>
        <w:t xml:space="preserve"> beräknas nettoutlåningen uppgå till 13</w:t>
      </w:r>
      <w:r w:rsidRPr="005E1AF0">
        <w:t xml:space="preserve"> miljarder kronor, </w:t>
      </w:r>
      <w:r>
        <w:t xml:space="preserve">vilket i huvudsak förklaras av en redovisningsteknisk förändring i samband med den budgetneutrala omläggningen av Centrala Studiestödsnämndens (CSN) hantering av kreditförluster som syftar till en mer transparant redovisning av studielån. En del av omläggningen innebär att CSN tar upp ett lån i Riksgäldskontoret om ca 11 miljarder kronor, motsvarande de studerandes ackumulerade kapitaliserade räntor, som i det tidigare systemet inte motsvarats av upplåning i Riksgäldskontoret utan finansierats via anslag och byggt upp myndighetens egna kapital. Upplåningen ger ingen effekt på budgetsaldot eftersom samma belopp förs in på inkomsttitel och förstärker inkomsterna. Omläggningen minskar även nettoutlåningen med ca 3 miljarder kronor 2014 och framåt beroende på återbetalningar som innan reformen redovisades på inkomsttitel. Tillsammans med de studerandes årliga nyupplåning ger reformen ökad nettoupplåning med 14 miljarder kronor 2014 samt 3 miljarder kronor för åren 2015–2018. För 2015 och framåt </w:t>
      </w:r>
      <w:r w:rsidRPr="005E1AF0">
        <w:t>variera</w:t>
      </w:r>
      <w:r>
        <w:t>r</w:t>
      </w:r>
      <w:r w:rsidRPr="005E1AF0">
        <w:t xml:space="preserve"> </w:t>
      </w:r>
      <w:r>
        <w:t xml:space="preserve">den totala nettoupplåningen </w:t>
      </w:r>
      <w:r w:rsidRPr="005E1AF0">
        <w:t xml:space="preserve">mellan </w:t>
      </w:r>
      <w:r>
        <w:t>2 och -2</w:t>
      </w:r>
      <w:r w:rsidRPr="005E1AF0">
        <w:t xml:space="preserve"> miljard</w:t>
      </w:r>
      <w:r>
        <w:t>er</w:t>
      </w:r>
      <w:r w:rsidRPr="005E1AF0">
        <w:t xml:space="preserve"> kronor.</w:t>
      </w:r>
    </w:p>
    <w:p w14:paraId="059DE74A" w14:textId="337B2D97" w:rsidR="00F7009D" w:rsidRDefault="009D6872" w:rsidP="00F7009D">
      <w:pPr>
        <w:pStyle w:val="Rubrik3utannumrering"/>
      </w:pPr>
      <w:r w:rsidRPr="00A37836">
        <w:t>Statens budgetsaldo justerat för större engångseffekter</w:t>
      </w:r>
    </w:p>
    <w:p w14:paraId="37F8AEEE" w14:textId="5B3B7DAC" w:rsidR="00F7009D" w:rsidRPr="00A37836" w:rsidRDefault="009D6872" w:rsidP="00F7009D">
      <w:pPr>
        <w:pStyle w:val="Brdtext"/>
      </w:pPr>
      <w:r>
        <w:t>År 2013</w:t>
      </w:r>
      <w:r w:rsidRPr="00A37836">
        <w:t xml:space="preserve"> beräknas engångseffekter ha påve</w:t>
      </w:r>
      <w:r>
        <w:t>rkat budgetsaldot negativt med 74</w:t>
      </w:r>
      <w:r w:rsidRPr="00A37836">
        <w:t xml:space="preserve"> miljarder kronor (se </w:t>
      </w:r>
      <w:r>
        <w:fldChar w:fldCharType="begin"/>
      </w:r>
      <w:r>
        <w:instrText xml:space="preserve"> REF  _Ref383269409 \* Lower \h </w:instrText>
      </w:r>
      <w:r>
        <w:fldChar w:fldCharType="separate"/>
      </w:r>
      <w:r w:rsidR="004642B5">
        <w:t xml:space="preserve">tabell </w:t>
      </w:r>
      <w:r w:rsidR="004642B5" w:rsidRPr="004642B5">
        <w:rPr>
          <w:bCs/>
          <w:noProof/>
        </w:rPr>
        <w:t>7</w:t>
      </w:r>
      <w:r w:rsidR="004642B5">
        <w:t>.</w:t>
      </w:r>
      <w:r w:rsidR="004642B5">
        <w:rPr>
          <w:noProof/>
        </w:rPr>
        <w:t>11</w:t>
      </w:r>
      <w:r>
        <w:fldChar w:fldCharType="end"/>
      </w:r>
      <w:r w:rsidRPr="00A37836">
        <w:t>). Riksgäldskontorets upplåning till Riksbanken påverkar</w:t>
      </w:r>
      <w:r>
        <w:t xml:space="preserve"> budgetsaldot negativt med 104</w:t>
      </w:r>
      <w:r w:rsidRPr="00A37836">
        <w:t xml:space="preserve"> miljarder kronor. Dessutom påverkar </w:t>
      </w:r>
      <w:r>
        <w:t xml:space="preserve">Kärnavfallsfondens nettoupplåning samt </w:t>
      </w:r>
      <w:r w:rsidRPr="00A37836">
        <w:t>lånet ti</w:t>
      </w:r>
      <w:r>
        <w:t>ll Irland saldot negativt med</w:t>
      </w:r>
      <w:r w:rsidRPr="00A37836">
        <w:t xml:space="preserve"> </w:t>
      </w:r>
      <w:r>
        <w:t xml:space="preserve">4 respektive </w:t>
      </w:r>
      <w:r w:rsidRPr="00A37836">
        <w:t>3</w:t>
      </w:r>
      <w:r>
        <w:t> </w:t>
      </w:r>
      <w:r w:rsidRPr="00A37836">
        <w:t>miljarder kronor</w:t>
      </w:r>
      <w:r>
        <w:t>. I motsatt riktning verkar</w:t>
      </w:r>
      <w:r w:rsidRPr="00A37836">
        <w:t xml:space="preserve"> </w:t>
      </w:r>
      <w:r>
        <w:t>försäljningar av statliga aktieinnehav om 42 </w:t>
      </w:r>
      <w:r w:rsidRPr="00A37836">
        <w:t>miljarder kronor.</w:t>
      </w:r>
      <w:r>
        <w:t xml:space="preserve"> Ett antal ytterligare större </w:t>
      </w:r>
      <w:r>
        <w:lastRenderedPageBreak/>
        <w:t>engångsposter förklarar vidare sammanlagt ca 5 miljarder kronor av det negativa budgetsaldot. Sammantaget visar statens budgetsaldo, rensat för större engångseffekter, ett underskott om 57 miljarder kronor år 2013.</w:t>
      </w:r>
    </w:p>
    <w:p w14:paraId="21AB4FD1" w14:textId="6F2DCBB1" w:rsidR="00F7009D" w:rsidRDefault="009D6872" w:rsidP="00F7009D">
      <w:pPr>
        <w:pStyle w:val="Brdtextmedindrag"/>
      </w:pPr>
      <w:r w:rsidRPr="00A37836">
        <w:t>År 2014–2017 beräknas de årliga större engångseffekterna förbättra budgetsaldot med mellan 14 och 16 miljarder kronor. För dessa år görs ett beräknings</w:t>
      </w:r>
      <w:r>
        <w:softHyphen/>
        <w:t>tekniskt antagande om för</w:t>
      </w:r>
      <w:r w:rsidRPr="00A37836">
        <w:t>säljningar av aktie</w:t>
      </w:r>
      <w:r>
        <w:t>r i statliga bolag. År 2014–2018</w:t>
      </w:r>
      <w:r w:rsidRPr="00A37836">
        <w:t xml:space="preserve"> antas dessa försälj</w:t>
      </w:r>
      <w:r>
        <w:softHyphen/>
      </w:r>
      <w:r w:rsidRPr="00A37836">
        <w:t>ningsinkomster uppgå till 15</w:t>
      </w:r>
      <w:r>
        <w:t> </w:t>
      </w:r>
      <w:r w:rsidRPr="00A37836">
        <w:t xml:space="preserve">miljarder kronor per år. För </w:t>
      </w:r>
      <w:r>
        <w:t>samma period görs relativt låga antaganden om extra</w:t>
      </w:r>
      <w:r>
        <w:softHyphen/>
      </w:r>
      <w:r w:rsidRPr="00A37836">
        <w:t>utdelningar eller kapitaltillskott.</w:t>
      </w:r>
      <w:r>
        <w:t xml:space="preserve"> Budgetsaldot rensat för större engångseffekter visar att underskottet ökar med 8 miljarder kronor 2014 till 65 miljarder kronor. Det förbättras gradvis under prognosperioden 2014–2018 för att visa ett överskott 2016 och framåt. År 2018 beräknas det justerade budgetsaldot visa ett överskott om 82 miljarder kronor. </w:t>
      </w:r>
    </w:p>
    <w:p w14:paraId="6313267C" w14:textId="2168589B" w:rsidR="00F7009D" w:rsidRDefault="00F7009D" w:rsidP="00F7009D">
      <w:pPr>
        <w:pStyle w:val="Brdtextmedindrag"/>
      </w:pPr>
    </w:p>
    <w:p w14:paraId="1AD2BF05" w14:textId="398FC112" w:rsidR="00F7009D" w:rsidRDefault="009D6872" w:rsidP="00F7009D">
      <w:pPr>
        <w:pStyle w:val="TabellRubrik"/>
      </w:pPr>
      <w:bookmarkStart w:id="414" w:name="_Ref383269409"/>
      <w:bookmarkStart w:id="415" w:name="_Toc384401683"/>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11</w:t>
      </w:r>
      <w:r w:rsidR="0009067D">
        <w:rPr>
          <w:noProof/>
        </w:rPr>
        <w:fldChar w:fldCharType="end"/>
      </w:r>
      <w:bookmarkEnd w:id="414"/>
      <w:r>
        <w:t xml:space="preserve"> Statens budgetsaldo samt justering för större engångseffekter 2013–2018</w:t>
      </w:r>
      <w:bookmarkEnd w:id="415"/>
    </w:p>
    <w:p w14:paraId="75E64098" w14:textId="274DA163" w:rsidR="00F7009D" w:rsidRPr="0041710D" w:rsidRDefault="009D6872" w:rsidP="00F7009D">
      <w:pPr>
        <w:pStyle w:val="TabellUnderrubrik"/>
      </w:pPr>
      <w:r w:rsidRPr="0041710D">
        <w:t xml:space="preserve">Miljarder kronor. Utfall för </w:t>
      </w:r>
      <w:r>
        <w:t>2013</w:t>
      </w:r>
      <w:r w:rsidRPr="0041710D">
        <w:t xml:space="preserve">, prognos för </w:t>
      </w:r>
      <w:r>
        <w:t>2014–2018</w:t>
      </w:r>
      <w:r w:rsidRPr="0041710D">
        <w:t>.</w:t>
      </w:r>
    </w:p>
    <w:tbl>
      <w:tblPr>
        <w:tblW w:w="4383" w:type="dxa"/>
        <w:tblInd w:w="85" w:type="dxa"/>
        <w:tblLayout w:type="fixed"/>
        <w:tblLook w:val="0000" w:firstRow="0" w:lastRow="0" w:firstColumn="0" w:lastColumn="0" w:noHBand="0" w:noVBand="0"/>
      </w:tblPr>
      <w:tblGrid>
        <w:gridCol w:w="1299"/>
        <w:gridCol w:w="567"/>
        <w:gridCol w:w="615"/>
        <w:gridCol w:w="475"/>
        <w:gridCol w:w="476"/>
        <w:gridCol w:w="475"/>
        <w:gridCol w:w="476"/>
      </w:tblGrid>
      <w:tr w:rsidR="00F7009D" w:rsidRPr="0041710D" w14:paraId="34859607" w14:textId="77777777" w:rsidTr="00F7009D">
        <w:tc>
          <w:tcPr>
            <w:tcW w:w="1299" w:type="dxa"/>
            <w:tcBorders>
              <w:top w:val="nil"/>
              <w:left w:val="nil"/>
              <w:bottom w:val="single" w:sz="18" w:space="0" w:color="auto"/>
              <w:right w:val="nil"/>
            </w:tcBorders>
          </w:tcPr>
          <w:p w14:paraId="1D48EB8D" w14:textId="77777777" w:rsidR="00F7009D" w:rsidRPr="0041710D" w:rsidRDefault="00F7009D" w:rsidP="00F7009D">
            <w:pPr>
              <w:pStyle w:val="TabellHuvud"/>
            </w:pPr>
          </w:p>
        </w:tc>
        <w:tc>
          <w:tcPr>
            <w:tcW w:w="567" w:type="dxa"/>
            <w:tcBorders>
              <w:top w:val="nil"/>
              <w:left w:val="nil"/>
              <w:bottom w:val="single" w:sz="18" w:space="0" w:color="auto"/>
              <w:right w:val="single" w:sz="4" w:space="0" w:color="auto"/>
            </w:tcBorders>
            <w:tcMar>
              <w:top w:w="0" w:type="dxa"/>
              <w:left w:w="28" w:type="dxa"/>
              <w:bottom w:w="0" w:type="dxa"/>
              <w:right w:w="108" w:type="dxa"/>
            </w:tcMar>
            <w:vAlign w:val="bottom"/>
          </w:tcPr>
          <w:p w14:paraId="11813C18" w14:textId="1121CEB4" w:rsidR="00F7009D" w:rsidRPr="0041710D" w:rsidRDefault="009D6872" w:rsidP="00F7009D">
            <w:pPr>
              <w:pStyle w:val="TabellHuvud"/>
            </w:pPr>
            <w:r w:rsidRPr="0041710D">
              <w:t>201</w:t>
            </w:r>
            <w:r>
              <w:t>3</w:t>
            </w:r>
          </w:p>
        </w:tc>
        <w:tc>
          <w:tcPr>
            <w:tcW w:w="615" w:type="dxa"/>
            <w:tcBorders>
              <w:top w:val="nil"/>
              <w:left w:val="single" w:sz="4" w:space="0" w:color="auto"/>
              <w:bottom w:val="single" w:sz="18" w:space="0" w:color="auto"/>
              <w:right w:val="nil"/>
            </w:tcBorders>
            <w:tcMar>
              <w:top w:w="0" w:type="dxa"/>
              <w:left w:w="28" w:type="dxa"/>
              <w:bottom w:w="0" w:type="dxa"/>
              <w:right w:w="108" w:type="dxa"/>
            </w:tcMar>
            <w:vAlign w:val="bottom"/>
          </w:tcPr>
          <w:p w14:paraId="25EB1D37" w14:textId="78D22F6C" w:rsidR="00F7009D" w:rsidRPr="0041710D" w:rsidRDefault="009D6872" w:rsidP="00F7009D">
            <w:pPr>
              <w:pStyle w:val="TabellHuvud"/>
            </w:pPr>
            <w:r w:rsidRPr="0041710D">
              <w:t>20</w:t>
            </w:r>
            <w:r>
              <w:t>14</w:t>
            </w:r>
          </w:p>
        </w:tc>
        <w:tc>
          <w:tcPr>
            <w:tcW w:w="475" w:type="dxa"/>
            <w:tcBorders>
              <w:top w:val="nil"/>
              <w:left w:val="nil"/>
              <w:bottom w:val="single" w:sz="18" w:space="0" w:color="auto"/>
              <w:right w:val="nil"/>
            </w:tcBorders>
            <w:tcMar>
              <w:top w:w="0" w:type="dxa"/>
              <w:left w:w="28" w:type="dxa"/>
              <w:bottom w:w="0" w:type="dxa"/>
              <w:right w:w="108" w:type="dxa"/>
            </w:tcMar>
            <w:vAlign w:val="bottom"/>
          </w:tcPr>
          <w:p w14:paraId="47CC9F2C" w14:textId="0EBF81E7" w:rsidR="00F7009D" w:rsidRPr="0041710D" w:rsidRDefault="009D6872" w:rsidP="00F7009D">
            <w:pPr>
              <w:pStyle w:val="TabellHuvud"/>
            </w:pPr>
            <w:r w:rsidRPr="0041710D">
              <w:t>201</w:t>
            </w:r>
            <w:r>
              <w:t>5</w:t>
            </w:r>
          </w:p>
        </w:tc>
        <w:tc>
          <w:tcPr>
            <w:tcW w:w="476" w:type="dxa"/>
            <w:tcBorders>
              <w:top w:val="nil"/>
              <w:left w:val="nil"/>
              <w:bottom w:val="single" w:sz="18" w:space="0" w:color="auto"/>
              <w:right w:val="nil"/>
            </w:tcBorders>
            <w:tcMar>
              <w:top w:w="0" w:type="dxa"/>
              <w:left w:w="28" w:type="dxa"/>
              <w:bottom w:w="0" w:type="dxa"/>
              <w:right w:w="108" w:type="dxa"/>
            </w:tcMar>
            <w:vAlign w:val="bottom"/>
          </w:tcPr>
          <w:p w14:paraId="10032CCF" w14:textId="57CAFA98" w:rsidR="00F7009D" w:rsidRPr="0041710D" w:rsidRDefault="009D6872" w:rsidP="00F7009D">
            <w:pPr>
              <w:pStyle w:val="TabellHuvud"/>
            </w:pPr>
            <w:r w:rsidRPr="0041710D">
              <w:t>201</w:t>
            </w:r>
            <w:r>
              <w:t>6</w:t>
            </w:r>
          </w:p>
        </w:tc>
        <w:tc>
          <w:tcPr>
            <w:tcW w:w="475" w:type="dxa"/>
            <w:tcBorders>
              <w:top w:val="nil"/>
              <w:left w:val="nil"/>
              <w:bottom w:val="single" w:sz="18" w:space="0" w:color="auto"/>
              <w:right w:val="nil"/>
            </w:tcBorders>
            <w:tcMar>
              <w:top w:w="0" w:type="dxa"/>
              <w:left w:w="28" w:type="dxa"/>
              <w:bottom w:w="0" w:type="dxa"/>
              <w:right w:w="108" w:type="dxa"/>
            </w:tcMar>
            <w:vAlign w:val="bottom"/>
          </w:tcPr>
          <w:p w14:paraId="64DAC229" w14:textId="2262D021" w:rsidR="00F7009D" w:rsidRPr="0041710D" w:rsidRDefault="009D6872" w:rsidP="00F7009D">
            <w:pPr>
              <w:pStyle w:val="TabellHuvud"/>
            </w:pPr>
            <w:r w:rsidRPr="0041710D">
              <w:t>201</w:t>
            </w:r>
            <w:r>
              <w:t>7</w:t>
            </w:r>
          </w:p>
        </w:tc>
        <w:tc>
          <w:tcPr>
            <w:tcW w:w="476" w:type="dxa"/>
            <w:tcBorders>
              <w:top w:val="nil"/>
              <w:left w:val="nil"/>
              <w:bottom w:val="single" w:sz="18" w:space="0" w:color="auto"/>
              <w:right w:val="nil"/>
            </w:tcBorders>
            <w:tcMar>
              <w:top w:w="0" w:type="dxa"/>
              <w:left w:w="28" w:type="dxa"/>
              <w:bottom w:w="0" w:type="dxa"/>
              <w:right w:w="108" w:type="dxa"/>
            </w:tcMar>
            <w:vAlign w:val="bottom"/>
          </w:tcPr>
          <w:p w14:paraId="37578B3E" w14:textId="71253D69" w:rsidR="00F7009D" w:rsidRPr="0041710D" w:rsidRDefault="009D6872" w:rsidP="00F7009D">
            <w:pPr>
              <w:pStyle w:val="TabellHuvud"/>
            </w:pPr>
            <w:r w:rsidRPr="0041710D">
              <w:t>201</w:t>
            </w:r>
            <w:r>
              <w:t>8</w:t>
            </w:r>
          </w:p>
        </w:tc>
      </w:tr>
      <w:tr w:rsidR="00F7009D" w:rsidRPr="0041710D" w14:paraId="473FCBDD" w14:textId="77777777" w:rsidTr="00F7009D">
        <w:tc>
          <w:tcPr>
            <w:tcW w:w="1299" w:type="dxa"/>
            <w:tcBorders>
              <w:top w:val="single" w:sz="18" w:space="0" w:color="auto"/>
              <w:left w:val="nil"/>
              <w:bottom w:val="nil"/>
              <w:right w:val="nil"/>
            </w:tcBorders>
            <w:vAlign w:val="bottom"/>
          </w:tcPr>
          <w:p w14:paraId="03D94F7B" w14:textId="77777777" w:rsidR="00F7009D" w:rsidRPr="0041710D" w:rsidRDefault="009D6872" w:rsidP="00F7009D">
            <w:pPr>
              <w:pStyle w:val="TabellRader"/>
              <w:keepNext/>
              <w:jc w:val="left"/>
              <w:rPr>
                <w:b/>
                <w:bCs/>
              </w:rPr>
            </w:pPr>
            <w:r w:rsidRPr="0041710D">
              <w:rPr>
                <w:b/>
                <w:bCs/>
              </w:rPr>
              <w:t>Statens budgetsaldo</w:t>
            </w:r>
          </w:p>
        </w:tc>
        <w:tc>
          <w:tcPr>
            <w:tcW w:w="567" w:type="dxa"/>
            <w:tcBorders>
              <w:top w:val="single" w:sz="18" w:space="0" w:color="auto"/>
              <w:left w:val="nil"/>
              <w:bottom w:val="nil"/>
              <w:right w:val="single" w:sz="4" w:space="0" w:color="auto"/>
            </w:tcBorders>
            <w:vAlign w:val="bottom"/>
          </w:tcPr>
          <w:p w14:paraId="42CAD95B" w14:textId="10D79863" w:rsidR="00F7009D" w:rsidRPr="0041710D" w:rsidRDefault="009D6872" w:rsidP="00F7009D">
            <w:pPr>
              <w:pStyle w:val="TabellRader"/>
              <w:rPr>
                <w:b/>
              </w:rPr>
            </w:pPr>
            <w:r>
              <w:rPr>
                <w:b/>
              </w:rPr>
              <w:t>-131</w:t>
            </w:r>
          </w:p>
        </w:tc>
        <w:tc>
          <w:tcPr>
            <w:tcW w:w="615" w:type="dxa"/>
            <w:tcBorders>
              <w:top w:val="single" w:sz="18" w:space="0" w:color="auto"/>
              <w:left w:val="single" w:sz="4" w:space="0" w:color="auto"/>
              <w:bottom w:val="nil"/>
              <w:right w:val="nil"/>
            </w:tcBorders>
            <w:vAlign w:val="bottom"/>
          </w:tcPr>
          <w:p w14:paraId="7B015052" w14:textId="04038206" w:rsidR="00F7009D" w:rsidRPr="0041710D" w:rsidRDefault="009D6872" w:rsidP="00F7009D">
            <w:pPr>
              <w:pStyle w:val="TabellRader"/>
              <w:rPr>
                <w:b/>
              </w:rPr>
            </w:pPr>
            <w:r>
              <w:rPr>
                <w:b/>
              </w:rPr>
              <w:t>-51</w:t>
            </w:r>
          </w:p>
        </w:tc>
        <w:tc>
          <w:tcPr>
            <w:tcW w:w="475" w:type="dxa"/>
            <w:tcBorders>
              <w:top w:val="single" w:sz="18" w:space="0" w:color="auto"/>
              <w:left w:val="nil"/>
              <w:bottom w:val="nil"/>
              <w:right w:val="nil"/>
            </w:tcBorders>
            <w:vAlign w:val="bottom"/>
          </w:tcPr>
          <w:p w14:paraId="7C7358F0" w14:textId="56A59477" w:rsidR="00F7009D" w:rsidRPr="0041710D" w:rsidRDefault="009D6872" w:rsidP="00F7009D">
            <w:pPr>
              <w:pStyle w:val="TabellRader"/>
              <w:rPr>
                <w:b/>
              </w:rPr>
            </w:pPr>
            <w:r>
              <w:rPr>
                <w:b/>
              </w:rPr>
              <w:t>1</w:t>
            </w:r>
          </w:p>
        </w:tc>
        <w:tc>
          <w:tcPr>
            <w:tcW w:w="476" w:type="dxa"/>
            <w:tcBorders>
              <w:top w:val="single" w:sz="18" w:space="0" w:color="auto"/>
              <w:left w:val="nil"/>
              <w:bottom w:val="nil"/>
              <w:right w:val="nil"/>
            </w:tcBorders>
            <w:vAlign w:val="bottom"/>
          </w:tcPr>
          <w:p w14:paraId="7027F8D4" w14:textId="7E650BFA" w:rsidR="00F7009D" w:rsidRPr="0041710D" w:rsidRDefault="009D6872" w:rsidP="00F7009D">
            <w:pPr>
              <w:pStyle w:val="TabellRader"/>
              <w:rPr>
                <w:b/>
              </w:rPr>
            </w:pPr>
            <w:r>
              <w:rPr>
                <w:b/>
              </w:rPr>
              <w:t>42</w:t>
            </w:r>
          </w:p>
        </w:tc>
        <w:tc>
          <w:tcPr>
            <w:tcW w:w="475" w:type="dxa"/>
            <w:tcBorders>
              <w:top w:val="single" w:sz="18" w:space="0" w:color="auto"/>
              <w:left w:val="nil"/>
              <w:bottom w:val="nil"/>
              <w:right w:val="nil"/>
            </w:tcBorders>
            <w:vAlign w:val="bottom"/>
          </w:tcPr>
          <w:p w14:paraId="4881D0C8" w14:textId="715986A1" w:rsidR="00F7009D" w:rsidRPr="0041710D" w:rsidRDefault="009D6872" w:rsidP="00F7009D">
            <w:pPr>
              <w:pStyle w:val="TabellRader"/>
              <w:rPr>
                <w:b/>
              </w:rPr>
            </w:pPr>
            <w:r>
              <w:rPr>
                <w:b/>
              </w:rPr>
              <w:t>62</w:t>
            </w:r>
          </w:p>
        </w:tc>
        <w:tc>
          <w:tcPr>
            <w:tcW w:w="476" w:type="dxa"/>
            <w:tcBorders>
              <w:top w:val="single" w:sz="18" w:space="0" w:color="auto"/>
              <w:left w:val="nil"/>
              <w:bottom w:val="nil"/>
              <w:right w:val="nil"/>
            </w:tcBorders>
            <w:vAlign w:val="bottom"/>
          </w:tcPr>
          <w:p w14:paraId="3733548F" w14:textId="3261029F" w:rsidR="00F7009D" w:rsidRPr="0041710D" w:rsidRDefault="009D6872" w:rsidP="00F7009D">
            <w:pPr>
              <w:pStyle w:val="TabellRader"/>
              <w:rPr>
                <w:b/>
              </w:rPr>
            </w:pPr>
            <w:r>
              <w:rPr>
                <w:b/>
              </w:rPr>
              <w:t>98</w:t>
            </w:r>
          </w:p>
        </w:tc>
      </w:tr>
      <w:tr w:rsidR="00F7009D" w:rsidRPr="0041710D" w14:paraId="78B34442" w14:textId="77777777" w:rsidTr="00F7009D">
        <w:tc>
          <w:tcPr>
            <w:tcW w:w="1299" w:type="dxa"/>
            <w:vAlign w:val="bottom"/>
          </w:tcPr>
          <w:p w14:paraId="757CB5EC" w14:textId="77777777" w:rsidR="00F7009D" w:rsidRPr="0041710D" w:rsidRDefault="009D6872" w:rsidP="00F7009D">
            <w:pPr>
              <w:pStyle w:val="TabellRader"/>
              <w:jc w:val="left"/>
            </w:pPr>
            <w:r w:rsidRPr="0041710D">
              <w:t>Större engångseffekter</w:t>
            </w:r>
          </w:p>
        </w:tc>
        <w:tc>
          <w:tcPr>
            <w:tcW w:w="567" w:type="dxa"/>
            <w:tcBorders>
              <w:top w:val="nil"/>
              <w:left w:val="nil"/>
              <w:bottom w:val="nil"/>
              <w:right w:val="single" w:sz="4" w:space="0" w:color="auto"/>
            </w:tcBorders>
            <w:vAlign w:val="bottom"/>
          </w:tcPr>
          <w:p w14:paraId="4C5C1A5E" w14:textId="4E13B0A0" w:rsidR="00F7009D" w:rsidRPr="0041710D" w:rsidRDefault="009D6872" w:rsidP="00F7009D">
            <w:pPr>
              <w:pStyle w:val="TabellRader"/>
            </w:pPr>
            <w:r>
              <w:t>74</w:t>
            </w:r>
          </w:p>
        </w:tc>
        <w:tc>
          <w:tcPr>
            <w:tcW w:w="615" w:type="dxa"/>
            <w:tcBorders>
              <w:top w:val="nil"/>
              <w:left w:val="single" w:sz="4" w:space="0" w:color="auto"/>
              <w:bottom w:val="nil"/>
              <w:right w:val="nil"/>
            </w:tcBorders>
            <w:vAlign w:val="bottom"/>
          </w:tcPr>
          <w:p w14:paraId="046C56C1" w14:textId="004D041A" w:rsidR="00F7009D" w:rsidRPr="0041710D" w:rsidRDefault="009D6872" w:rsidP="00F7009D">
            <w:pPr>
              <w:pStyle w:val="TabellRader"/>
            </w:pPr>
            <w:r>
              <w:t>-14</w:t>
            </w:r>
          </w:p>
        </w:tc>
        <w:tc>
          <w:tcPr>
            <w:tcW w:w="475" w:type="dxa"/>
            <w:vAlign w:val="bottom"/>
          </w:tcPr>
          <w:p w14:paraId="4B48CBFB" w14:textId="73EE0A2B" w:rsidR="00F7009D" w:rsidRPr="0041710D" w:rsidRDefault="009D6872" w:rsidP="00F7009D">
            <w:pPr>
              <w:pStyle w:val="TabellRader"/>
            </w:pPr>
            <w:r>
              <w:t>-16</w:t>
            </w:r>
          </w:p>
        </w:tc>
        <w:tc>
          <w:tcPr>
            <w:tcW w:w="476" w:type="dxa"/>
            <w:vAlign w:val="bottom"/>
          </w:tcPr>
          <w:p w14:paraId="42C639EB" w14:textId="1B56B467" w:rsidR="00F7009D" w:rsidRPr="0041710D" w:rsidRDefault="009D6872" w:rsidP="00F7009D">
            <w:pPr>
              <w:pStyle w:val="TabellRader"/>
            </w:pPr>
            <w:r>
              <w:t>-15</w:t>
            </w:r>
          </w:p>
        </w:tc>
        <w:tc>
          <w:tcPr>
            <w:tcW w:w="475" w:type="dxa"/>
            <w:vAlign w:val="bottom"/>
          </w:tcPr>
          <w:p w14:paraId="49A8CF20" w14:textId="77777777" w:rsidR="00F7009D" w:rsidRPr="0041710D" w:rsidRDefault="009D6872" w:rsidP="00F7009D">
            <w:pPr>
              <w:pStyle w:val="TabellRader"/>
            </w:pPr>
            <w:r>
              <w:t>-15</w:t>
            </w:r>
          </w:p>
        </w:tc>
        <w:tc>
          <w:tcPr>
            <w:tcW w:w="476" w:type="dxa"/>
            <w:vAlign w:val="bottom"/>
          </w:tcPr>
          <w:p w14:paraId="6C1EE7E6" w14:textId="1A4B6AC4" w:rsidR="00F7009D" w:rsidRPr="0041710D" w:rsidRDefault="009D6872" w:rsidP="00F7009D">
            <w:pPr>
              <w:pStyle w:val="TabellRader"/>
            </w:pPr>
            <w:r>
              <w:t>-16</w:t>
            </w:r>
          </w:p>
        </w:tc>
      </w:tr>
      <w:tr w:rsidR="00F7009D" w:rsidRPr="00F9511A" w14:paraId="4504F8DF" w14:textId="77777777" w:rsidTr="00F7009D">
        <w:tc>
          <w:tcPr>
            <w:tcW w:w="1299" w:type="dxa"/>
            <w:vAlign w:val="bottom"/>
          </w:tcPr>
          <w:p w14:paraId="104E92CA" w14:textId="77777777" w:rsidR="00F7009D" w:rsidRPr="0041710D" w:rsidRDefault="009D6872" w:rsidP="00F7009D">
            <w:pPr>
              <w:pStyle w:val="TabellRader"/>
              <w:jc w:val="left"/>
            </w:pPr>
            <w:r w:rsidRPr="0041710D">
              <w:t>Varav</w:t>
            </w:r>
          </w:p>
        </w:tc>
        <w:tc>
          <w:tcPr>
            <w:tcW w:w="567" w:type="dxa"/>
            <w:tcBorders>
              <w:top w:val="nil"/>
              <w:left w:val="nil"/>
              <w:bottom w:val="nil"/>
              <w:right w:val="single" w:sz="4" w:space="0" w:color="auto"/>
            </w:tcBorders>
            <w:vAlign w:val="bottom"/>
          </w:tcPr>
          <w:p w14:paraId="3161F7C5" w14:textId="77777777" w:rsidR="00F7009D" w:rsidRPr="0041710D" w:rsidRDefault="00F7009D" w:rsidP="00F7009D">
            <w:pPr>
              <w:pStyle w:val="TabellRader"/>
            </w:pPr>
          </w:p>
        </w:tc>
        <w:tc>
          <w:tcPr>
            <w:tcW w:w="615" w:type="dxa"/>
            <w:tcBorders>
              <w:top w:val="nil"/>
              <w:left w:val="single" w:sz="4" w:space="0" w:color="auto"/>
              <w:bottom w:val="nil"/>
              <w:right w:val="nil"/>
            </w:tcBorders>
            <w:vAlign w:val="bottom"/>
          </w:tcPr>
          <w:p w14:paraId="166B16BD" w14:textId="77777777" w:rsidR="00F7009D" w:rsidRPr="0041710D" w:rsidRDefault="00F7009D" w:rsidP="00F7009D">
            <w:pPr>
              <w:pStyle w:val="TabellRader"/>
            </w:pPr>
          </w:p>
        </w:tc>
        <w:tc>
          <w:tcPr>
            <w:tcW w:w="475" w:type="dxa"/>
            <w:vAlign w:val="bottom"/>
          </w:tcPr>
          <w:p w14:paraId="2553FFCB" w14:textId="77777777" w:rsidR="00F7009D" w:rsidRPr="0041710D" w:rsidRDefault="00F7009D" w:rsidP="00F7009D">
            <w:pPr>
              <w:pStyle w:val="TabellRader"/>
            </w:pPr>
          </w:p>
        </w:tc>
        <w:tc>
          <w:tcPr>
            <w:tcW w:w="476" w:type="dxa"/>
            <w:vAlign w:val="bottom"/>
          </w:tcPr>
          <w:p w14:paraId="2288CBE4" w14:textId="77777777" w:rsidR="00F7009D" w:rsidRPr="0041710D" w:rsidRDefault="00F7009D" w:rsidP="00F7009D">
            <w:pPr>
              <w:pStyle w:val="TabellRader"/>
            </w:pPr>
          </w:p>
        </w:tc>
        <w:tc>
          <w:tcPr>
            <w:tcW w:w="475" w:type="dxa"/>
            <w:vAlign w:val="bottom"/>
          </w:tcPr>
          <w:p w14:paraId="7502A5B1" w14:textId="77777777" w:rsidR="00F7009D" w:rsidRPr="0041710D" w:rsidRDefault="00F7009D" w:rsidP="00F7009D">
            <w:pPr>
              <w:pStyle w:val="TabellRader"/>
            </w:pPr>
          </w:p>
        </w:tc>
        <w:tc>
          <w:tcPr>
            <w:tcW w:w="476" w:type="dxa"/>
            <w:vAlign w:val="bottom"/>
          </w:tcPr>
          <w:p w14:paraId="019B7C87" w14:textId="77777777" w:rsidR="00F7009D" w:rsidRPr="0041710D" w:rsidRDefault="00F7009D" w:rsidP="00F7009D">
            <w:pPr>
              <w:pStyle w:val="TabellRader"/>
            </w:pPr>
          </w:p>
        </w:tc>
      </w:tr>
      <w:tr w:rsidR="00F7009D" w:rsidRPr="00F9511A" w14:paraId="3434A239" w14:textId="77777777" w:rsidTr="00F7009D">
        <w:tc>
          <w:tcPr>
            <w:tcW w:w="1299" w:type="dxa"/>
            <w:vAlign w:val="bottom"/>
          </w:tcPr>
          <w:p w14:paraId="6ACC54D5" w14:textId="77777777" w:rsidR="00F7009D" w:rsidRPr="00A22D36" w:rsidRDefault="009D6872" w:rsidP="00F7009D">
            <w:pPr>
              <w:pStyle w:val="TabellRader"/>
              <w:ind w:left="135"/>
              <w:jc w:val="left"/>
            </w:pPr>
            <w:r w:rsidRPr="00A22D36">
              <w:t>Försäljning av statligt aktie</w:t>
            </w:r>
            <w:r w:rsidRPr="00A22D36">
              <w:softHyphen/>
              <w:t>innehav</w:t>
            </w:r>
          </w:p>
        </w:tc>
        <w:tc>
          <w:tcPr>
            <w:tcW w:w="567" w:type="dxa"/>
            <w:tcBorders>
              <w:top w:val="nil"/>
              <w:left w:val="nil"/>
              <w:bottom w:val="nil"/>
              <w:right w:val="single" w:sz="4" w:space="0" w:color="auto"/>
            </w:tcBorders>
            <w:vAlign w:val="bottom"/>
          </w:tcPr>
          <w:p w14:paraId="3BDF622B" w14:textId="0B4E814A" w:rsidR="00F7009D" w:rsidRPr="00A22D36" w:rsidRDefault="009D6872" w:rsidP="00F7009D">
            <w:pPr>
              <w:pStyle w:val="TabellRader"/>
            </w:pPr>
            <w:r>
              <w:t>-42</w:t>
            </w:r>
          </w:p>
        </w:tc>
        <w:tc>
          <w:tcPr>
            <w:tcW w:w="615" w:type="dxa"/>
            <w:tcBorders>
              <w:top w:val="nil"/>
              <w:left w:val="single" w:sz="4" w:space="0" w:color="auto"/>
              <w:bottom w:val="nil"/>
              <w:right w:val="nil"/>
            </w:tcBorders>
            <w:vAlign w:val="bottom"/>
          </w:tcPr>
          <w:p w14:paraId="03C5EFF4" w14:textId="77777777" w:rsidR="00F7009D" w:rsidRPr="0041710D" w:rsidRDefault="009D6872" w:rsidP="00F7009D">
            <w:pPr>
              <w:pStyle w:val="TabellRader"/>
            </w:pPr>
            <w:r w:rsidRPr="0041710D">
              <w:t xml:space="preserve"> </w:t>
            </w:r>
            <w:r>
              <w:t>-15</w:t>
            </w:r>
          </w:p>
        </w:tc>
        <w:tc>
          <w:tcPr>
            <w:tcW w:w="475" w:type="dxa"/>
            <w:vAlign w:val="bottom"/>
          </w:tcPr>
          <w:p w14:paraId="5B931F6F" w14:textId="77777777" w:rsidR="00F7009D" w:rsidRPr="0041710D" w:rsidRDefault="009D6872" w:rsidP="00F7009D">
            <w:pPr>
              <w:pStyle w:val="TabellRader"/>
            </w:pPr>
            <w:r w:rsidRPr="0041710D">
              <w:t>-15</w:t>
            </w:r>
          </w:p>
        </w:tc>
        <w:tc>
          <w:tcPr>
            <w:tcW w:w="476" w:type="dxa"/>
            <w:vAlign w:val="bottom"/>
          </w:tcPr>
          <w:p w14:paraId="3629BD37" w14:textId="77777777" w:rsidR="00F7009D" w:rsidRPr="00A22D36" w:rsidRDefault="009D6872" w:rsidP="00F7009D">
            <w:pPr>
              <w:pStyle w:val="TabellRader"/>
            </w:pPr>
            <w:r w:rsidRPr="00A22D36">
              <w:t>-15</w:t>
            </w:r>
          </w:p>
        </w:tc>
        <w:tc>
          <w:tcPr>
            <w:tcW w:w="475" w:type="dxa"/>
            <w:vAlign w:val="bottom"/>
          </w:tcPr>
          <w:p w14:paraId="7A4CC34A" w14:textId="77777777" w:rsidR="00F7009D" w:rsidRPr="00A22D36" w:rsidRDefault="009D6872" w:rsidP="00F7009D">
            <w:pPr>
              <w:pStyle w:val="TabellRader"/>
            </w:pPr>
            <w:r w:rsidRPr="00A22D36">
              <w:t>-15</w:t>
            </w:r>
          </w:p>
        </w:tc>
        <w:tc>
          <w:tcPr>
            <w:tcW w:w="476" w:type="dxa"/>
            <w:vAlign w:val="bottom"/>
          </w:tcPr>
          <w:p w14:paraId="6DECE5B1" w14:textId="77777777" w:rsidR="00F7009D" w:rsidRPr="00A22D36" w:rsidRDefault="009D6872" w:rsidP="00F7009D">
            <w:pPr>
              <w:pStyle w:val="TabellRader"/>
            </w:pPr>
            <w:r w:rsidRPr="00A22D36">
              <w:t>-15</w:t>
            </w:r>
          </w:p>
        </w:tc>
      </w:tr>
      <w:tr w:rsidR="00F7009D" w:rsidRPr="00F9511A" w14:paraId="6CE0C2F7" w14:textId="77777777" w:rsidTr="00F7009D">
        <w:tc>
          <w:tcPr>
            <w:tcW w:w="1299" w:type="dxa"/>
            <w:vAlign w:val="bottom"/>
          </w:tcPr>
          <w:p w14:paraId="62404656" w14:textId="77777777" w:rsidR="00F7009D" w:rsidRPr="00A22D36" w:rsidRDefault="009D6872" w:rsidP="00F7009D">
            <w:pPr>
              <w:pStyle w:val="TabellRader"/>
              <w:keepNext/>
              <w:spacing w:before="20" w:line="170" w:lineRule="exact"/>
              <w:ind w:left="135"/>
              <w:jc w:val="left"/>
              <w:rPr>
                <w:vertAlign w:val="superscript"/>
              </w:rPr>
            </w:pPr>
            <w:r w:rsidRPr="00A22D36">
              <w:t>Extra utdelningar m.m.</w:t>
            </w:r>
            <w:r w:rsidRPr="00A22D36">
              <w:rPr>
                <w:vertAlign w:val="superscript"/>
              </w:rPr>
              <w:t>1</w:t>
            </w:r>
          </w:p>
        </w:tc>
        <w:tc>
          <w:tcPr>
            <w:tcW w:w="567" w:type="dxa"/>
            <w:tcBorders>
              <w:top w:val="nil"/>
              <w:left w:val="nil"/>
              <w:bottom w:val="nil"/>
              <w:right w:val="single" w:sz="4" w:space="0" w:color="auto"/>
            </w:tcBorders>
            <w:vAlign w:val="bottom"/>
          </w:tcPr>
          <w:p w14:paraId="56D74515" w14:textId="2FCA1BE0" w:rsidR="00F7009D" w:rsidRPr="00A22D36" w:rsidRDefault="009D6872" w:rsidP="00F7009D">
            <w:pPr>
              <w:pStyle w:val="TabellRader"/>
              <w:keepNext/>
              <w:spacing w:before="20" w:line="170" w:lineRule="exact"/>
            </w:pPr>
            <w:r>
              <w:t>0</w:t>
            </w:r>
          </w:p>
        </w:tc>
        <w:tc>
          <w:tcPr>
            <w:tcW w:w="615" w:type="dxa"/>
            <w:tcBorders>
              <w:top w:val="nil"/>
              <w:left w:val="single" w:sz="4" w:space="0" w:color="auto"/>
              <w:bottom w:val="nil"/>
              <w:right w:val="nil"/>
            </w:tcBorders>
            <w:vAlign w:val="bottom"/>
          </w:tcPr>
          <w:p w14:paraId="1B82096D" w14:textId="779C380A" w:rsidR="00F7009D" w:rsidRPr="0041710D" w:rsidRDefault="009D6872" w:rsidP="00F7009D">
            <w:pPr>
              <w:pStyle w:val="TabellRader"/>
              <w:keepNext/>
              <w:spacing w:before="20" w:line="170" w:lineRule="exact"/>
            </w:pPr>
            <w:r>
              <w:t>0</w:t>
            </w:r>
          </w:p>
        </w:tc>
        <w:tc>
          <w:tcPr>
            <w:tcW w:w="475" w:type="dxa"/>
            <w:shd w:val="clear" w:color="auto" w:fill="auto"/>
            <w:vAlign w:val="bottom"/>
          </w:tcPr>
          <w:p w14:paraId="66B0696C" w14:textId="2BD6F9D7" w:rsidR="00F7009D" w:rsidRPr="0041710D" w:rsidRDefault="009D6872" w:rsidP="00F7009D">
            <w:pPr>
              <w:pStyle w:val="TabellRader"/>
              <w:keepNext/>
              <w:spacing w:before="20" w:line="170" w:lineRule="exact"/>
            </w:pPr>
            <w:r>
              <w:t>0</w:t>
            </w:r>
          </w:p>
        </w:tc>
        <w:tc>
          <w:tcPr>
            <w:tcW w:w="476" w:type="dxa"/>
            <w:shd w:val="clear" w:color="auto" w:fill="auto"/>
            <w:vAlign w:val="bottom"/>
          </w:tcPr>
          <w:p w14:paraId="18C9315F" w14:textId="17178109" w:rsidR="00F7009D" w:rsidRPr="00A22D36" w:rsidRDefault="009D6872" w:rsidP="00F7009D">
            <w:pPr>
              <w:pStyle w:val="TabellRader"/>
              <w:keepNext/>
              <w:spacing w:before="20" w:line="170" w:lineRule="exact"/>
            </w:pPr>
            <w:r>
              <w:t>0</w:t>
            </w:r>
          </w:p>
        </w:tc>
        <w:tc>
          <w:tcPr>
            <w:tcW w:w="475" w:type="dxa"/>
            <w:shd w:val="clear" w:color="auto" w:fill="auto"/>
            <w:vAlign w:val="bottom"/>
          </w:tcPr>
          <w:p w14:paraId="7977DAE1" w14:textId="20BE38A7" w:rsidR="00F7009D" w:rsidRPr="00A22D36" w:rsidRDefault="009D6872" w:rsidP="00F7009D">
            <w:pPr>
              <w:pStyle w:val="TabellRader"/>
              <w:keepNext/>
              <w:spacing w:before="20" w:line="170" w:lineRule="exact"/>
            </w:pPr>
            <w:r>
              <w:t>0</w:t>
            </w:r>
          </w:p>
        </w:tc>
        <w:tc>
          <w:tcPr>
            <w:tcW w:w="476" w:type="dxa"/>
            <w:shd w:val="clear" w:color="auto" w:fill="auto"/>
            <w:vAlign w:val="bottom"/>
          </w:tcPr>
          <w:p w14:paraId="0614F3FC" w14:textId="4D882062" w:rsidR="00F7009D" w:rsidRPr="00A22D36" w:rsidRDefault="009D6872" w:rsidP="00F7009D">
            <w:pPr>
              <w:pStyle w:val="TabellRader"/>
              <w:keepNext/>
              <w:spacing w:before="20" w:line="170" w:lineRule="exact"/>
            </w:pPr>
            <w:r>
              <w:t>0</w:t>
            </w:r>
          </w:p>
        </w:tc>
      </w:tr>
      <w:tr w:rsidR="00F7009D" w:rsidRPr="00F9511A" w14:paraId="19C094DB" w14:textId="77777777" w:rsidTr="00F7009D">
        <w:tc>
          <w:tcPr>
            <w:tcW w:w="1299" w:type="dxa"/>
            <w:vAlign w:val="bottom"/>
          </w:tcPr>
          <w:p w14:paraId="05A47552" w14:textId="77777777" w:rsidR="00F7009D" w:rsidRPr="00FA050C" w:rsidRDefault="009D6872" w:rsidP="00F7009D">
            <w:pPr>
              <w:pStyle w:val="TabellRader"/>
              <w:keepNext/>
              <w:spacing w:before="20" w:line="170" w:lineRule="exact"/>
              <w:ind w:left="135"/>
              <w:jc w:val="left"/>
            </w:pPr>
            <w:r w:rsidRPr="00FA050C">
              <w:t>Lån till Riksbanken</w:t>
            </w:r>
            <w:r w:rsidRPr="00FA050C">
              <w:rPr>
                <w:vertAlign w:val="superscript"/>
              </w:rPr>
              <w:t>2</w:t>
            </w:r>
          </w:p>
        </w:tc>
        <w:tc>
          <w:tcPr>
            <w:tcW w:w="567" w:type="dxa"/>
            <w:tcBorders>
              <w:top w:val="nil"/>
              <w:left w:val="nil"/>
              <w:bottom w:val="nil"/>
              <w:right w:val="single" w:sz="4" w:space="0" w:color="auto"/>
            </w:tcBorders>
            <w:vAlign w:val="bottom"/>
          </w:tcPr>
          <w:p w14:paraId="11357A5F" w14:textId="0912A8EA" w:rsidR="00F7009D" w:rsidRPr="00FA050C" w:rsidRDefault="009D6872" w:rsidP="00F7009D">
            <w:pPr>
              <w:pStyle w:val="TabellRader"/>
              <w:spacing w:before="20" w:line="170" w:lineRule="exact"/>
            </w:pPr>
            <w:r>
              <w:t>104</w:t>
            </w:r>
          </w:p>
        </w:tc>
        <w:tc>
          <w:tcPr>
            <w:tcW w:w="615" w:type="dxa"/>
            <w:tcBorders>
              <w:top w:val="nil"/>
              <w:left w:val="single" w:sz="4" w:space="0" w:color="auto"/>
              <w:bottom w:val="nil"/>
              <w:right w:val="nil"/>
            </w:tcBorders>
            <w:vAlign w:val="bottom"/>
          </w:tcPr>
          <w:p w14:paraId="4BA44F19" w14:textId="5D9CD17C" w:rsidR="00F7009D" w:rsidRPr="0041710D" w:rsidRDefault="009D6872" w:rsidP="00F7009D">
            <w:pPr>
              <w:pStyle w:val="TabellRader"/>
              <w:spacing w:before="20" w:line="170" w:lineRule="exact"/>
            </w:pPr>
            <w:r>
              <w:t>1</w:t>
            </w:r>
          </w:p>
        </w:tc>
        <w:tc>
          <w:tcPr>
            <w:tcW w:w="475" w:type="dxa"/>
            <w:shd w:val="clear" w:color="auto" w:fill="auto"/>
            <w:vAlign w:val="bottom"/>
          </w:tcPr>
          <w:p w14:paraId="797B61F2" w14:textId="641D701D" w:rsidR="00F7009D" w:rsidRPr="0041710D" w:rsidRDefault="009D6872" w:rsidP="00F7009D">
            <w:pPr>
              <w:pStyle w:val="TabellRader"/>
              <w:spacing w:before="20" w:line="170" w:lineRule="exact"/>
            </w:pPr>
            <w:r>
              <w:t>-1</w:t>
            </w:r>
          </w:p>
        </w:tc>
        <w:tc>
          <w:tcPr>
            <w:tcW w:w="476" w:type="dxa"/>
            <w:shd w:val="clear" w:color="auto" w:fill="auto"/>
            <w:vAlign w:val="bottom"/>
          </w:tcPr>
          <w:p w14:paraId="0D698863" w14:textId="3E1D7873" w:rsidR="00F7009D" w:rsidRPr="00FA050C" w:rsidRDefault="009D6872" w:rsidP="00F7009D">
            <w:pPr>
              <w:pStyle w:val="TabellRader"/>
              <w:spacing w:before="20" w:line="170" w:lineRule="exact"/>
            </w:pPr>
            <w:r>
              <w:t>0</w:t>
            </w:r>
          </w:p>
        </w:tc>
        <w:tc>
          <w:tcPr>
            <w:tcW w:w="475" w:type="dxa"/>
            <w:shd w:val="clear" w:color="auto" w:fill="auto"/>
            <w:vAlign w:val="bottom"/>
          </w:tcPr>
          <w:p w14:paraId="24A20107" w14:textId="77777777" w:rsidR="00F7009D" w:rsidRPr="00FA050C" w:rsidRDefault="009D6872" w:rsidP="00F7009D">
            <w:pPr>
              <w:pStyle w:val="TabellRader"/>
              <w:spacing w:before="20" w:line="170" w:lineRule="exact"/>
            </w:pPr>
            <w:r>
              <w:t>0</w:t>
            </w:r>
          </w:p>
        </w:tc>
        <w:tc>
          <w:tcPr>
            <w:tcW w:w="476" w:type="dxa"/>
            <w:shd w:val="clear" w:color="auto" w:fill="auto"/>
            <w:vAlign w:val="bottom"/>
          </w:tcPr>
          <w:p w14:paraId="760E32D2" w14:textId="38D5A2E1" w:rsidR="00F7009D" w:rsidRPr="00FA050C" w:rsidRDefault="009D6872" w:rsidP="00F7009D">
            <w:pPr>
              <w:pStyle w:val="TabellRader"/>
              <w:spacing w:before="20" w:line="170" w:lineRule="exact"/>
            </w:pPr>
            <w:r>
              <w:t>-1</w:t>
            </w:r>
          </w:p>
        </w:tc>
      </w:tr>
      <w:tr w:rsidR="00F7009D" w:rsidRPr="00F9511A" w14:paraId="621D9362" w14:textId="77777777" w:rsidTr="00F7009D">
        <w:tc>
          <w:tcPr>
            <w:tcW w:w="1299" w:type="dxa"/>
            <w:vAlign w:val="bottom"/>
          </w:tcPr>
          <w:p w14:paraId="0C1B6510" w14:textId="2921C26D" w:rsidR="00F7009D" w:rsidRPr="00FA050C" w:rsidRDefault="009D6872" w:rsidP="00F7009D">
            <w:pPr>
              <w:pStyle w:val="TabellRader"/>
              <w:keepNext/>
              <w:spacing w:before="20" w:line="170" w:lineRule="exact"/>
              <w:ind w:left="135"/>
              <w:jc w:val="left"/>
            </w:pPr>
            <w:r>
              <w:t>Kärnavfalls-fonden</w:t>
            </w:r>
          </w:p>
        </w:tc>
        <w:tc>
          <w:tcPr>
            <w:tcW w:w="567" w:type="dxa"/>
            <w:tcBorders>
              <w:top w:val="nil"/>
              <w:left w:val="nil"/>
              <w:bottom w:val="nil"/>
              <w:right w:val="single" w:sz="4" w:space="0" w:color="auto"/>
            </w:tcBorders>
            <w:vAlign w:val="bottom"/>
          </w:tcPr>
          <w:p w14:paraId="1200BF94" w14:textId="5F2B2A31" w:rsidR="00F7009D" w:rsidRDefault="009D6872" w:rsidP="00F7009D">
            <w:pPr>
              <w:pStyle w:val="TabellRader"/>
              <w:spacing w:before="20" w:line="170" w:lineRule="exact"/>
            </w:pPr>
            <w:r>
              <w:t>4</w:t>
            </w:r>
          </w:p>
        </w:tc>
        <w:tc>
          <w:tcPr>
            <w:tcW w:w="615" w:type="dxa"/>
            <w:tcBorders>
              <w:top w:val="nil"/>
              <w:left w:val="single" w:sz="4" w:space="0" w:color="auto"/>
              <w:bottom w:val="nil"/>
              <w:right w:val="nil"/>
            </w:tcBorders>
            <w:vAlign w:val="bottom"/>
          </w:tcPr>
          <w:p w14:paraId="41C23D0C" w14:textId="1E6C21D2" w:rsidR="00F7009D" w:rsidRDefault="009D6872" w:rsidP="00F7009D">
            <w:pPr>
              <w:pStyle w:val="TabellRader"/>
              <w:spacing w:before="20" w:line="170" w:lineRule="exact"/>
            </w:pPr>
            <w:r>
              <w:t>0</w:t>
            </w:r>
          </w:p>
        </w:tc>
        <w:tc>
          <w:tcPr>
            <w:tcW w:w="475" w:type="dxa"/>
            <w:shd w:val="clear" w:color="auto" w:fill="auto"/>
            <w:vAlign w:val="bottom"/>
          </w:tcPr>
          <w:p w14:paraId="53ACDC9C" w14:textId="61BF66BB" w:rsidR="00F7009D" w:rsidRDefault="009D6872" w:rsidP="00F7009D">
            <w:pPr>
              <w:pStyle w:val="TabellRader"/>
              <w:spacing w:before="20" w:line="170" w:lineRule="exact"/>
            </w:pPr>
            <w:r>
              <w:t>0</w:t>
            </w:r>
          </w:p>
        </w:tc>
        <w:tc>
          <w:tcPr>
            <w:tcW w:w="476" w:type="dxa"/>
            <w:shd w:val="clear" w:color="auto" w:fill="auto"/>
            <w:vAlign w:val="bottom"/>
          </w:tcPr>
          <w:p w14:paraId="2998320D" w14:textId="0127AA13" w:rsidR="00F7009D" w:rsidRDefault="009D6872" w:rsidP="00F7009D">
            <w:pPr>
              <w:pStyle w:val="TabellRader"/>
              <w:spacing w:before="20" w:line="170" w:lineRule="exact"/>
            </w:pPr>
            <w:r>
              <w:t>0</w:t>
            </w:r>
          </w:p>
        </w:tc>
        <w:tc>
          <w:tcPr>
            <w:tcW w:w="475" w:type="dxa"/>
            <w:shd w:val="clear" w:color="auto" w:fill="auto"/>
            <w:vAlign w:val="bottom"/>
          </w:tcPr>
          <w:p w14:paraId="4EC4ED58" w14:textId="070DBC0B" w:rsidR="00F7009D" w:rsidRDefault="009D6872" w:rsidP="00F7009D">
            <w:pPr>
              <w:pStyle w:val="TabellRader"/>
              <w:spacing w:before="20" w:line="170" w:lineRule="exact"/>
            </w:pPr>
            <w:r>
              <w:t>0</w:t>
            </w:r>
          </w:p>
        </w:tc>
        <w:tc>
          <w:tcPr>
            <w:tcW w:w="476" w:type="dxa"/>
            <w:shd w:val="clear" w:color="auto" w:fill="auto"/>
            <w:vAlign w:val="bottom"/>
          </w:tcPr>
          <w:p w14:paraId="73D233E3" w14:textId="6540ED45" w:rsidR="00F7009D" w:rsidRPr="00FA050C" w:rsidRDefault="009D6872" w:rsidP="00F7009D">
            <w:pPr>
              <w:pStyle w:val="TabellRader"/>
              <w:spacing w:before="20" w:line="170" w:lineRule="exact"/>
            </w:pPr>
            <w:r>
              <w:t>0</w:t>
            </w:r>
          </w:p>
        </w:tc>
      </w:tr>
      <w:tr w:rsidR="00F7009D" w:rsidRPr="00F9511A" w14:paraId="40DDA3B2" w14:textId="77777777" w:rsidTr="00F7009D">
        <w:tc>
          <w:tcPr>
            <w:tcW w:w="1299" w:type="dxa"/>
            <w:vAlign w:val="bottom"/>
          </w:tcPr>
          <w:p w14:paraId="62815423" w14:textId="77777777" w:rsidR="00F7009D" w:rsidRPr="00FA050C" w:rsidRDefault="009D6872" w:rsidP="00F7009D">
            <w:pPr>
              <w:pStyle w:val="TabellRader"/>
              <w:keepNext/>
              <w:spacing w:before="20" w:line="170" w:lineRule="exact"/>
              <w:ind w:left="135"/>
              <w:jc w:val="left"/>
            </w:pPr>
            <w:r w:rsidRPr="00FA050C">
              <w:t>Lån till andra länder</w:t>
            </w:r>
          </w:p>
        </w:tc>
        <w:tc>
          <w:tcPr>
            <w:tcW w:w="567" w:type="dxa"/>
            <w:tcBorders>
              <w:top w:val="nil"/>
              <w:left w:val="nil"/>
              <w:bottom w:val="nil"/>
              <w:right w:val="single" w:sz="4" w:space="0" w:color="auto"/>
            </w:tcBorders>
            <w:vAlign w:val="bottom"/>
          </w:tcPr>
          <w:p w14:paraId="1685B49C" w14:textId="01895566" w:rsidR="00F7009D" w:rsidRPr="00FA050C" w:rsidRDefault="009D6872" w:rsidP="00F7009D">
            <w:pPr>
              <w:pStyle w:val="TabellRader"/>
              <w:spacing w:before="20" w:line="170" w:lineRule="exact"/>
            </w:pPr>
            <w:r>
              <w:t>3</w:t>
            </w:r>
          </w:p>
        </w:tc>
        <w:tc>
          <w:tcPr>
            <w:tcW w:w="615" w:type="dxa"/>
            <w:tcBorders>
              <w:top w:val="nil"/>
              <w:left w:val="single" w:sz="4" w:space="0" w:color="auto"/>
              <w:bottom w:val="nil"/>
              <w:right w:val="nil"/>
            </w:tcBorders>
            <w:vAlign w:val="bottom"/>
          </w:tcPr>
          <w:p w14:paraId="1C1ECA1A" w14:textId="77777777" w:rsidR="00F7009D" w:rsidRDefault="00F7009D" w:rsidP="00F7009D">
            <w:pPr>
              <w:pStyle w:val="TabellRader"/>
              <w:spacing w:before="20" w:line="170" w:lineRule="exact"/>
            </w:pPr>
          </w:p>
          <w:p w14:paraId="226E7BBF" w14:textId="2A494763" w:rsidR="00F7009D" w:rsidRPr="0041710D" w:rsidRDefault="009D6872" w:rsidP="00F7009D">
            <w:pPr>
              <w:pStyle w:val="TabellRader"/>
              <w:spacing w:before="20" w:line="170" w:lineRule="exact"/>
            </w:pPr>
            <w:r>
              <w:t>0</w:t>
            </w:r>
          </w:p>
        </w:tc>
        <w:tc>
          <w:tcPr>
            <w:tcW w:w="475" w:type="dxa"/>
            <w:shd w:val="clear" w:color="auto" w:fill="auto"/>
            <w:vAlign w:val="bottom"/>
          </w:tcPr>
          <w:p w14:paraId="038E1546" w14:textId="77777777" w:rsidR="00F7009D" w:rsidRPr="0041710D" w:rsidRDefault="009D6872" w:rsidP="00F7009D">
            <w:pPr>
              <w:pStyle w:val="TabellRader"/>
              <w:spacing w:before="20" w:line="170" w:lineRule="exact"/>
            </w:pPr>
            <w:r>
              <w:t>0</w:t>
            </w:r>
          </w:p>
        </w:tc>
        <w:tc>
          <w:tcPr>
            <w:tcW w:w="476" w:type="dxa"/>
            <w:shd w:val="clear" w:color="auto" w:fill="auto"/>
            <w:vAlign w:val="bottom"/>
          </w:tcPr>
          <w:p w14:paraId="7CD2CB75" w14:textId="77777777" w:rsidR="00F7009D" w:rsidRPr="00FA050C" w:rsidRDefault="009D6872" w:rsidP="00F7009D">
            <w:pPr>
              <w:pStyle w:val="TabellRader"/>
              <w:spacing w:before="20" w:line="170" w:lineRule="exact"/>
            </w:pPr>
            <w:r>
              <w:t>0</w:t>
            </w:r>
          </w:p>
        </w:tc>
        <w:tc>
          <w:tcPr>
            <w:tcW w:w="475" w:type="dxa"/>
            <w:shd w:val="clear" w:color="auto" w:fill="auto"/>
            <w:vAlign w:val="bottom"/>
          </w:tcPr>
          <w:p w14:paraId="3DD44E13" w14:textId="77777777" w:rsidR="00F7009D" w:rsidRPr="00B87915" w:rsidRDefault="009D6872" w:rsidP="00F7009D">
            <w:pPr>
              <w:pStyle w:val="TabellRader"/>
              <w:spacing w:before="20" w:line="170" w:lineRule="exact"/>
            </w:pPr>
            <w:r w:rsidRPr="00B87915">
              <w:t>0</w:t>
            </w:r>
          </w:p>
        </w:tc>
        <w:tc>
          <w:tcPr>
            <w:tcW w:w="476" w:type="dxa"/>
            <w:shd w:val="clear" w:color="auto" w:fill="auto"/>
            <w:vAlign w:val="bottom"/>
          </w:tcPr>
          <w:p w14:paraId="14C41170" w14:textId="77777777" w:rsidR="00F7009D" w:rsidRPr="00B87915" w:rsidRDefault="009D6872" w:rsidP="00F7009D">
            <w:pPr>
              <w:pStyle w:val="TabellRader"/>
              <w:spacing w:before="20" w:line="170" w:lineRule="exact"/>
            </w:pPr>
            <w:r w:rsidRPr="00B87915">
              <w:t>0</w:t>
            </w:r>
          </w:p>
        </w:tc>
      </w:tr>
      <w:tr w:rsidR="00F7009D" w:rsidRPr="00F9511A" w14:paraId="1570061D" w14:textId="77777777" w:rsidTr="00F7009D">
        <w:tc>
          <w:tcPr>
            <w:tcW w:w="1299" w:type="dxa"/>
            <w:vAlign w:val="bottom"/>
          </w:tcPr>
          <w:p w14:paraId="11DDAB60" w14:textId="77777777" w:rsidR="00F7009D" w:rsidRPr="00FA050C" w:rsidRDefault="009D6872" w:rsidP="00F7009D">
            <w:pPr>
              <w:pStyle w:val="TabellRader"/>
              <w:keepNext/>
              <w:spacing w:before="20" w:line="170" w:lineRule="exact"/>
              <w:ind w:left="135"/>
              <w:jc w:val="left"/>
            </w:pPr>
            <w:r>
              <w:t>Övrigt, netto</w:t>
            </w:r>
          </w:p>
        </w:tc>
        <w:tc>
          <w:tcPr>
            <w:tcW w:w="567" w:type="dxa"/>
            <w:tcBorders>
              <w:top w:val="nil"/>
              <w:left w:val="nil"/>
              <w:bottom w:val="nil"/>
              <w:right w:val="single" w:sz="4" w:space="0" w:color="auto"/>
            </w:tcBorders>
            <w:vAlign w:val="bottom"/>
          </w:tcPr>
          <w:p w14:paraId="00042ED6" w14:textId="6BEE7B61" w:rsidR="00F7009D" w:rsidRDefault="009D6872" w:rsidP="00F7009D">
            <w:pPr>
              <w:pStyle w:val="TabellRader"/>
              <w:spacing w:before="20" w:line="170" w:lineRule="exact"/>
            </w:pPr>
            <w:r>
              <w:t>5</w:t>
            </w:r>
          </w:p>
        </w:tc>
        <w:tc>
          <w:tcPr>
            <w:tcW w:w="615" w:type="dxa"/>
            <w:tcBorders>
              <w:top w:val="nil"/>
              <w:left w:val="single" w:sz="4" w:space="0" w:color="auto"/>
              <w:bottom w:val="nil"/>
              <w:right w:val="nil"/>
            </w:tcBorders>
            <w:vAlign w:val="bottom"/>
          </w:tcPr>
          <w:p w14:paraId="3B857A9E" w14:textId="6212E68A" w:rsidR="00F7009D" w:rsidRDefault="009D6872" w:rsidP="00F7009D">
            <w:pPr>
              <w:pStyle w:val="TabellRader"/>
              <w:spacing w:before="20" w:line="170" w:lineRule="exact"/>
            </w:pPr>
            <w:r>
              <w:t>0</w:t>
            </w:r>
          </w:p>
        </w:tc>
        <w:tc>
          <w:tcPr>
            <w:tcW w:w="475" w:type="dxa"/>
            <w:shd w:val="clear" w:color="auto" w:fill="auto"/>
            <w:vAlign w:val="bottom"/>
          </w:tcPr>
          <w:p w14:paraId="0ABDE60E" w14:textId="63F25ECC" w:rsidR="00F7009D" w:rsidRDefault="009D6872" w:rsidP="00F7009D">
            <w:pPr>
              <w:pStyle w:val="TabellRader"/>
              <w:spacing w:before="20" w:line="170" w:lineRule="exact"/>
            </w:pPr>
            <w:r>
              <w:t>0</w:t>
            </w:r>
          </w:p>
        </w:tc>
        <w:tc>
          <w:tcPr>
            <w:tcW w:w="476" w:type="dxa"/>
            <w:shd w:val="clear" w:color="auto" w:fill="auto"/>
            <w:vAlign w:val="bottom"/>
          </w:tcPr>
          <w:p w14:paraId="322F6295" w14:textId="10453CF5" w:rsidR="00F7009D" w:rsidRDefault="009D6872" w:rsidP="00F7009D">
            <w:pPr>
              <w:pStyle w:val="TabellRader"/>
              <w:spacing w:before="20" w:line="170" w:lineRule="exact"/>
            </w:pPr>
            <w:r>
              <w:t>0</w:t>
            </w:r>
          </w:p>
        </w:tc>
        <w:tc>
          <w:tcPr>
            <w:tcW w:w="475" w:type="dxa"/>
            <w:shd w:val="clear" w:color="auto" w:fill="auto"/>
            <w:vAlign w:val="bottom"/>
          </w:tcPr>
          <w:p w14:paraId="5EE5AA25" w14:textId="07BC5103" w:rsidR="00F7009D" w:rsidRDefault="009D6872" w:rsidP="00F7009D">
            <w:pPr>
              <w:pStyle w:val="TabellRader"/>
              <w:spacing w:before="20" w:line="170" w:lineRule="exact"/>
            </w:pPr>
            <w:r>
              <w:t>0</w:t>
            </w:r>
          </w:p>
        </w:tc>
        <w:tc>
          <w:tcPr>
            <w:tcW w:w="476" w:type="dxa"/>
            <w:shd w:val="clear" w:color="auto" w:fill="auto"/>
            <w:vAlign w:val="bottom"/>
          </w:tcPr>
          <w:p w14:paraId="2BBD3A3D" w14:textId="68B97461" w:rsidR="00F7009D" w:rsidRPr="00FA050C" w:rsidRDefault="009D6872" w:rsidP="00F7009D">
            <w:pPr>
              <w:pStyle w:val="TabellRader"/>
              <w:spacing w:before="20" w:line="170" w:lineRule="exact"/>
            </w:pPr>
            <w:r>
              <w:t>0</w:t>
            </w:r>
          </w:p>
        </w:tc>
      </w:tr>
      <w:tr w:rsidR="00F7009D" w:rsidRPr="007557CC" w14:paraId="771E571C" w14:textId="77777777" w:rsidTr="00F7009D">
        <w:tc>
          <w:tcPr>
            <w:tcW w:w="1299" w:type="dxa"/>
            <w:tcBorders>
              <w:top w:val="single" w:sz="12" w:space="0" w:color="auto"/>
              <w:left w:val="nil"/>
              <w:bottom w:val="single" w:sz="18" w:space="0" w:color="auto"/>
              <w:right w:val="nil"/>
            </w:tcBorders>
            <w:vAlign w:val="bottom"/>
          </w:tcPr>
          <w:p w14:paraId="05A732BF" w14:textId="77777777" w:rsidR="00F7009D" w:rsidRPr="0041710D" w:rsidRDefault="009D6872" w:rsidP="00F7009D">
            <w:pPr>
              <w:pStyle w:val="TabellRader"/>
              <w:keepNext/>
              <w:spacing w:before="20" w:line="170" w:lineRule="exact"/>
              <w:ind w:left="25"/>
              <w:jc w:val="left"/>
              <w:rPr>
                <w:b/>
              </w:rPr>
            </w:pPr>
            <w:r w:rsidRPr="0041710D">
              <w:rPr>
                <w:b/>
              </w:rPr>
              <w:t>Statens budget</w:t>
            </w:r>
            <w:r w:rsidRPr="0041710D">
              <w:rPr>
                <w:b/>
              </w:rPr>
              <w:softHyphen/>
              <w:t>saldo justerat för större engångs</w:t>
            </w:r>
            <w:r w:rsidRPr="0041710D">
              <w:rPr>
                <w:b/>
              </w:rPr>
              <w:softHyphen/>
              <w:t>effekter</w:t>
            </w:r>
          </w:p>
        </w:tc>
        <w:tc>
          <w:tcPr>
            <w:tcW w:w="567" w:type="dxa"/>
            <w:tcBorders>
              <w:top w:val="single" w:sz="12" w:space="0" w:color="auto"/>
              <w:left w:val="nil"/>
              <w:bottom w:val="single" w:sz="18" w:space="0" w:color="auto"/>
              <w:right w:val="single" w:sz="4" w:space="0" w:color="auto"/>
            </w:tcBorders>
            <w:shd w:val="clear" w:color="auto" w:fill="auto"/>
            <w:vAlign w:val="bottom"/>
          </w:tcPr>
          <w:p w14:paraId="7A52834E" w14:textId="13997975" w:rsidR="00F7009D" w:rsidRPr="0041710D" w:rsidRDefault="009D6872" w:rsidP="00F7009D">
            <w:pPr>
              <w:pStyle w:val="TabellRader"/>
              <w:spacing w:before="20" w:line="170" w:lineRule="exact"/>
              <w:rPr>
                <w:b/>
              </w:rPr>
            </w:pPr>
            <w:r>
              <w:rPr>
                <w:b/>
              </w:rPr>
              <w:t>-57</w:t>
            </w:r>
          </w:p>
        </w:tc>
        <w:tc>
          <w:tcPr>
            <w:tcW w:w="615" w:type="dxa"/>
            <w:tcBorders>
              <w:top w:val="single" w:sz="12" w:space="0" w:color="auto"/>
              <w:left w:val="single" w:sz="4" w:space="0" w:color="auto"/>
              <w:bottom w:val="single" w:sz="18" w:space="0" w:color="auto"/>
              <w:right w:val="nil"/>
            </w:tcBorders>
            <w:shd w:val="clear" w:color="auto" w:fill="auto"/>
            <w:vAlign w:val="bottom"/>
          </w:tcPr>
          <w:p w14:paraId="4A8430D6" w14:textId="77777777" w:rsidR="00F7009D" w:rsidRPr="0041710D" w:rsidRDefault="009D6872" w:rsidP="00F7009D">
            <w:pPr>
              <w:pStyle w:val="TabellRader"/>
              <w:spacing w:before="20" w:line="170" w:lineRule="exact"/>
              <w:rPr>
                <w:b/>
              </w:rPr>
            </w:pPr>
            <w:r>
              <w:rPr>
                <w:b/>
              </w:rPr>
              <w:t>-65</w:t>
            </w:r>
          </w:p>
        </w:tc>
        <w:tc>
          <w:tcPr>
            <w:tcW w:w="475" w:type="dxa"/>
            <w:tcBorders>
              <w:top w:val="single" w:sz="12" w:space="0" w:color="auto"/>
              <w:left w:val="nil"/>
              <w:bottom w:val="single" w:sz="18" w:space="0" w:color="auto"/>
              <w:right w:val="nil"/>
            </w:tcBorders>
            <w:shd w:val="clear" w:color="auto" w:fill="auto"/>
            <w:vAlign w:val="bottom"/>
          </w:tcPr>
          <w:p w14:paraId="4C5251FD" w14:textId="17B804A2" w:rsidR="00F7009D" w:rsidRPr="0041710D" w:rsidRDefault="009D6872" w:rsidP="00F7009D">
            <w:pPr>
              <w:pStyle w:val="TabellRader"/>
              <w:spacing w:before="20" w:line="170" w:lineRule="exact"/>
              <w:rPr>
                <w:b/>
              </w:rPr>
            </w:pPr>
            <w:r w:rsidRPr="0041710D">
              <w:rPr>
                <w:b/>
              </w:rPr>
              <w:t>-</w:t>
            </w:r>
            <w:r>
              <w:rPr>
                <w:b/>
              </w:rPr>
              <w:t>15</w:t>
            </w:r>
          </w:p>
        </w:tc>
        <w:tc>
          <w:tcPr>
            <w:tcW w:w="476" w:type="dxa"/>
            <w:tcBorders>
              <w:top w:val="single" w:sz="12" w:space="0" w:color="auto"/>
              <w:left w:val="nil"/>
              <w:bottom w:val="single" w:sz="18" w:space="0" w:color="auto"/>
              <w:right w:val="nil"/>
            </w:tcBorders>
            <w:shd w:val="clear" w:color="auto" w:fill="auto"/>
            <w:vAlign w:val="bottom"/>
          </w:tcPr>
          <w:p w14:paraId="0D20455C" w14:textId="4F58C430" w:rsidR="00F7009D" w:rsidRPr="0041710D" w:rsidRDefault="009D6872" w:rsidP="00F7009D">
            <w:pPr>
              <w:pStyle w:val="TabellRader"/>
              <w:spacing w:before="20" w:line="170" w:lineRule="exact"/>
              <w:rPr>
                <w:b/>
              </w:rPr>
            </w:pPr>
            <w:r>
              <w:rPr>
                <w:b/>
              </w:rPr>
              <w:t>27</w:t>
            </w:r>
          </w:p>
        </w:tc>
        <w:tc>
          <w:tcPr>
            <w:tcW w:w="475" w:type="dxa"/>
            <w:tcBorders>
              <w:top w:val="single" w:sz="12" w:space="0" w:color="auto"/>
              <w:left w:val="nil"/>
              <w:bottom w:val="single" w:sz="18" w:space="0" w:color="auto"/>
              <w:right w:val="nil"/>
            </w:tcBorders>
            <w:shd w:val="clear" w:color="auto" w:fill="auto"/>
            <w:vAlign w:val="bottom"/>
          </w:tcPr>
          <w:p w14:paraId="2A1183DC" w14:textId="16927537" w:rsidR="00F7009D" w:rsidRPr="0041710D" w:rsidRDefault="009D6872" w:rsidP="00F7009D">
            <w:pPr>
              <w:pStyle w:val="TabellRader"/>
              <w:spacing w:before="20" w:line="170" w:lineRule="exact"/>
              <w:rPr>
                <w:b/>
              </w:rPr>
            </w:pPr>
            <w:r>
              <w:rPr>
                <w:b/>
              </w:rPr>
              <w:t>47</w:t>
            </w:r>
          </w:p>
        </w:tc>
        <w:tc>
          <w:tcPr>
            <w:tcW w:w="476" w:type="dxa"/>
            <w:tcBorders>
              <w:top w:val="single" w:sz="12" w:space="0" w:color="auto"/>
              <w:left w:val="nil"/>
              <w:bottom w:val="single" w:sz="18" w:space="0" w:color="auto"/>
              <w:right w:val="nil"/>
            </w:tcBorders>
            <w:shd w:val="clear" w:color="auto" w:fill="auto"/>
            <w:vAlign w:val="bottom"/>
          </w:tcPr>
          <w:p w14:paraId="7CFC538E" w14:textId="132C85C8" w:rsidR="00F7009D" w:rsidRPr="0041710D" w:rsidRDefault="009D6872" w:rsidP="00F7009D">
            <w:pPr>
              <w:pStyle w:val="TabellRader"/>
              <w:spacing w:before="20" w:line="170" w:lineRule="exact"/>
              <w:rPr>
                <w:b/>
              </w:rPr>
            </w:pPr>
            <w:r>
              <w:rPr>
                <w:b/>
              </w:rPr>
              <w:t>82</w:t>
            </w:r>
          </w:p>
        </w:tc>
      </w:tr>
    </w:tbl>
    <w:p w14:paraId="6200B5FF" w14:textId="77777777" w:rsidR="00F7009D" w:rsidRPr="007557CC" w:rsidRDefault="009D6872" w:rsidP="00F7009D">
      <w:pPr>
        <w:pStyle w:val="TabellFotnot"/>
      </w:pPr>
      <w:r w:rsidRPr="007557CC">
        <w:t>Anm.: Beloppen är avrundade o</w:t>
      </w:r>
      <w:r>
        <w:t>ch summerar därför inte alltid.</w:t>
      </w:r>
    </w:p>
    <w:p w14:paraId="5052D5F9" w14:textId="77777777" w:rsidR="00F7009D" w:rsidRPr="007557CC" w:rsidRDefault="009D6872" w:rsidP="00F7009D">
      <w:pPr>
        <w:pStyle w:val="TabellFotnot"/>
        <w:spacing w:before="20"/>
        <w:jc w:val="both"/>
      </w:pPr>
      <w:r w:rsidRPr="007557CC">
        <w:rPr>
          <w:vertAlign w:val="superscript"/>
        </w:rPr>
        <w:t>1</w:t>
      </w:r>
      <w:r w:rsidRPr="007557CC">
        <w:t xml:space="preserve"> Summan av extra utdelningar och kapitaltillskott.</w:t>
      </w:r>
    </w:p>
    <w:p w14:paraId="14E77F3C" w14:textId="77777777" w:rsidR="00F7009D" w:rsidRDefault="009D6872" w:rsidP="00F7009D">
      <w:pPr>
        <w:pStyle w:val="TabellFotnot"/>
      </w:pPr>
      <w:r w:rsidRPr="007557CC">
        <w:rPr>
          <w:vertAlign w:val="superscript"/>
        </w:rPr>
        <w:t xml:space="preserve">2 </w:t>
      </w:r>
      <w:r w:rsidRPr="007557CC">
        <w:t>Avser Riksbankens lån i Riksgäldskontoret.</w:t>
      </w:r>
    </w:p>
    <w:p w14:paraId="73427144" w14:textId="77777777" w:rsidR="00F7009D" w:rsidRDefault="009D6872" w:rsidP="00F7009D">
      <w:pPr>
        <w:pStyle w:val="TabellFotnot"/>
      </w:pPr>
      <w:r w:rsidRPr="007557CC">
        <w:t>Källor: Riksgäldskontoret och egna beräkningar.</w:t>
      </w:r>
    </w:p>
    <w:p w14:paraId="0022C626" w14:textId="38DD4C06" w:rsidR="00F7009D" w:rsidRDefault="009D6872" w:rsidP="00F7009D">
      <w:pPr>
        <w:pStyle w:val="Rubrik3"/>
      </w:pPr>
      <w:bookmarkStart w:id="416" w:name="_Toc384401530"/>
      <w:r w:rsidRPr="00A37836">
        <w:t>Ålderspensionssystemet</w:t>
      </w:r>
      <w:bookmarkEnd w:id="416"/>
    </w:p>
    <w:p w14:paraId="165AEA5A" w14:textId="69BB067F" w:rsidR="00F7009D" w:rsidRDefault="009D6872" w:rsidP="00F7009D">
      <w:pPr>
        <w:pStyle w:val="Brdtext"/>
      </w:pPr>
      <w:r w:rsidRPr="00A37836">
        <w:t>Det finansiella sparandet i ålderspensions-systemet uppgick 201</w:t>
      </w:r>
      <w:r>
        <w:t>3</w:t>
      </w:r>
      <w:r w:rsidRPr="00A37836">
        <w:t xml:space="preserve"> till </w:t>
      </w:r>
      <w:r>
        <w:t>-6</w:t>
      </w:r>
      <w:r w:rsidRPr="00A37836">
        <w:t xml:space="preserve"> miljarder kronor eller </w:t>
      </w:r>
      <w:r>
        <w:t>-</w:t>
      </w:r>
      <w:r w:rsidRPr="00A37836">
        <w:t>0,2 procent av BNP (se</w:t>
      </w:r>
      <w:r>
        <w:t xml:space="preserve"> </w:t>
      </w:r>
      <w:r>
        <w:fldChar w:fldCharType="begin"/>
      </w:r>
      <w:r>
        <w:instrText xml:space="preserve"> REF  _Ref383269577 \* Lower \h </w:instrText>
      </w:r>
      <w:r>
        <w:fldChar w:fldCharType="separate"/>
      </w:r>
      <w:r w:rsidR="004642B5">
        <w:t xml:space="preserve">tabell </w:t>
      </w:r>
      <w:r w:rsidR="004642B5" w:rsidRPr="004642B5">
        <w:rPr>
          <w:bCs/>
          <w:noProof/>
        </w:rPr>
        <w:t>7</w:t>
      </w:r>
      <w:r w:rsidR="004642B5">
        <w:t>.</w:t>
      </w:r>
      <w:r w:rsidR="004642B5">
        <w:rPr>
          <w:noProof/>
        </w:rPr>
        <w:t>12</w:t>
      </w:r>
      <w:r>
        <w:fldChar w:fldCharType="end"/>
      </w:r>
      <w:r w:rsidRPr="00A37836">
        <w:t xml:space="preserve">). År </w:t>
      </w:r>
      <w:r w:rsidRPr="00A37836">
        <w:lastRenderedPageBreak/>
        <w:t>201</w:t>
      </w:r>
      <w:r>
        <w:t>3</w:t>
      </w:r>
      <w:r w:rsidRPr="00A37836">
        <w:t>–201</w:t>
      </w:r>
      <w:r>
        <w:t>8</w:t>
      </w:r>
      <w:r w:rsidRPr="00A37836">
        <w:t xml:space="preserve"> är avgifterna lägre än pensions</w:t>
      </w:r>
      <w:r>
        <w:softHyphen/>
      </w:r>
      <w:r w:rsidRPr="00A37836">
        <w:t>utbetalningarna, vilket framför allt förklaras av att de stora årskullarna födda på 1940-talet går i pension. År 201</w:t>
      </w:r>
      <w:r>
        <w:t>4 och 2015</w:t>
      </w:r>
      <w:r w:rsidRPr="00A37836">
        <w:t xml:space="preserve"> är dock direkt</w:t>
      </w:r>
      <w:r>
        <w:softHyphen/>
      </w:r>
      <w:r w:rsidRPr="00A37836">
        <w:t>avkastningen på AP-fondernas tillgångar till</w:t>
      </w:r>
      <w:r>
        <w:softHyphen/>
      </w:r>
      <w:r w:rsidRPr="00A37836">
        <w:t>räckligt stor för att täcka avgiftsunderskottet. År 201</w:t>
      </w:r>
      <w:r>
        <w:t>6</w:t>
      </w:r>
      <w:r w:rsidRPr="00A37836">
        <w:t xml:space="preserve"> väntas avgiftsunderskottet öka med ca 1</w:t>
      </w:r>
      <w:r>
        <w:t>1</w:t>
      </w:r>
      <w:r w:rsidRPr="00A37836">
        <w:t xml:space="preserve"> miljarder kronor och bedöms då vara så stort att kapitalavkastningen inte räcker för att täcka underskottet, vilket innebär att det finansiella sparan</w:t>
      </w:r>
      <w:r>
        <w:softHyphen/>
      </w:r>
      <w:r w:rsidRPr="00A37836">
        <w:t>det i ålderspensionssystemet väntas bli negativt. Det finansiella sparandet bedöms även under</w:t>
      </w:r>
      <w:r w:rsidRPr="00A37836" w:rsidDel="009E6B7B">
        <w:t xml:space="preserve"> </w:t>
      </w:r>
      <w:r>
        <w:t>resten</w:t>
      </w:r>
      <w:r w:rsidRPr="00A37836">
        <w:t xml:space="preserve"> av prognosperioden vara negativt.</w:t>
      </w:r>
    </w:p>
    <w:p w14:paraId="0530DFEF" w14:textId="77777777" w:rsidR="00F7009D" w:rsidRPr="00B57307" w:rsidRDefault="00F7009D" w:rsidP="00F7009D">
      <w:pPr>
        <w:pStyle w:val="Brdtextmedindrag"/>
      </w:pPr>
    </w:p>
    <w:p w14:paraId="3BE53747" w14:textId="79E3B0EB" w:rsidR="00F7009D" w:rsidRDefault="009D6872" w:rsidP="00F7009D">
      <w:pPr>
        <w:pStyle w:val="TabellRubrik"/>
      </w:pPr>
      <w:bookmarkStart w:id="417" w:name="_Ref383269577"/>
      <w:bookmarkStart w:id="418" w:name="_Toc384401684"/>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t>.</w:t>
      </w:r>
      <w:r w:rsidR="0009067D">
        <w:fldChar w:fldCharType="begin"/>
      </w:r>
      <w:r w:rsidR="0009067D">
        <w:instrText xml:space="preserve"> SEQ Tabell \* Arabic \s 1  \* M</w:instrText>
      </w:r>
      <w:r w:rsidR="0009067D">
        <w:instrText xml:space="preserve">ERGEFORMAT </w:instrText>
      </w:r>
      <w:r w:rsidR="0009067D">
        <w:fldChar w:fldCharType="separate"/>
      </w:r>
      <w:r w:rsidR="004642B5">
        <w:rPr>
          <w:noProof/>
        </w:rPr>
        <w:t>12</w:t>
      </w:r>
      <w:r w:rsidR="0009067D">
        <w:rPr>
          <w:noProof/>
        </w:rPr>
        <w:fldChar w:fldCharType="end"/>
      </w:r>
      <w:bookmarkEnd w:id="417"/>
      <w:r>
        <w:t xml:space="preserve"> Ålderspensionssystemets inkomster och utgifter 2013–2018</w:t>
      </w:r>
      <w:bookmarkEnd w:id="418"/>
    </w:p>
    <w:p w14:paraId="6386746F" w14:textId="370D1684" w:rsidR="00F7009D" w:rsidRDefault="009D6872" w:rsidP="00F7009D">
      <w:pPr>
        <w:pStyle w:val="TabellUnderrubrik"/>
      </w:pPr>
      <w:r>
        <w:t>Miljarder kronor om inte annat anges. Utfall 2013, prognos 2014–2018.</w:t>
      </w:r>
    </w:p>
    <w:tbl>
      <w:tblPr>
        <w:tblW w:w="4400" w:type="dxa"/>
        <w:tblLook w:val="0000" w:firstRow="0" w:lastRow="0" w:firstColumn="0" w:lastColumn="0" w:noHBand="0" w:noVBand="0"/>
      </w:tblPr>
      <w:tblGrid>
        <w:gridCol w:w="1712"/>
        <w:gridCol w:w="448"/>
        <w:gridCol w:w="448"/>
        <w:gridCol w:w="448"/>
        <w:gridCol w:w="448"/>
        <w:gridCol w:w="448"/>
        <w:gridCol w:w="448"/>
      </w:tblGrid>
      <w:tr w:rsidR="00F7009D" w14:paraId="5209D688" w14:textId="77777777" w:rsidTr="00F7009D">
        <w:tc>
          <w:tcPr>
            <w:tcW w:w="1712" w:type="dxa"/>
            <w:tcBorders>
              <w:top w:val="nil"/>
              <w:left w:val="nil"/>
              <w:bottom w:val="single" w:sz="18" w:space="0" w:color="auto"/>
              <w:right w:val="nil"/>
            </w:tcBorders>
            <w:tcMar>
              <w:top w:w="0" w:type="dxa"/>
              <w:left w:w="57" w:type="dxa"/>
              <w:bottom w:w="0" w:type="dxa"/>
              <w:right w:w="57" w:type="dxa"/>
            </w:tcMar>
            <w:vAlign w:val="bottom"/>
          </w:tcPr>
          <w:p w14:paraId="16C6F919" w14:textId="77777777" w:rsidR="00F7009D" w:rsidRDefault="00F7009D" w:rsidP="00F7009D">
            <w:pPr>
              <w:pStyle w:val="TabellHuvud"/>
              <w:keepNext/>
              <w:keepLines/>
              <w:jc w:val="left"/>
            </w:pPr>
          </w:p>
        </w:tc>
        <w:tc>
          <w:tcPr>
            <w:tcW w:w="448" w:type="dxa"/>
            <w:tcBorders>
              <w:top w:val="nil"/>
              <w:left w:val="nil"/>
              <w:bottom w:val="single" w:sz="18" w:space="0" w:color="auto"/>
              <w:right w:val="single" w:sz="4" w:space="0" w:color="auto"/>
            </w:tcBorders>
            <w:tcMar>
              <w:top w:w="0" w:type="dxa"/>
              <w:left w:w="57" w:type="dxa"/>
              <w:bottom w:w="0" w:type="dxa"/>
              <w:right w:w="57" w:type="dxa"/>
            </w:tcMar>
          </w:tcPr>
          <w:p w14:paraId="6A4EFF62" w14:textId="3E63D592" w:rsidR="00F7009D" w:rsidRDefault="009D6872" w:rsidP="00F7009D">
            <w:pPr>
              <w:pStyle w:val="TabellHuvud"/>
              <w:keepNext/>
              <w:keepLines/>
            </w:pPr>
            <w:r>
              <w:t>2013</w:t>
            </w:r>
          </w:p>
        </w:tc>
        <w:tc>
          <w:tcPr>
            <w:tcW w:w="448" w:type="dxa"/>
            <w:tcBorders>
              <w:top w:val="nil"/>
              <w:left w:val="single" w:sz="4" w:space="0" w:color="auto"/>
              <w:bottom w:val="single" w:sz="18" w:space="0" w:color="auto"/>
              <w:right w:val="nil"/>
            </w:tcBorders>
            <w:tcMar>
              <w:top w:w="0" w:type="dxa"/>
              <w:left w:w="57" w:type="dxa"/>
              <w:bottom w:w="0" w:type="dxa"/>
              <w:right w:w="57" w:type="dxa"/>
            </w:tcMar>
          </w:tcPr>
          <w:p w14:paraId="73A8417E" w14:textId="359FED01" w:rsidR="00F7009D" w:rsidRDefault="009D6872" w:rsidP="00F7009D">
            <w:pPr>
              <w:pStyle w:val="TabellHuvud"/>
              <w:keepNext/>
              <w:keepLines/>
            </w:pPr>
            <w:r>
              <w:t>2014</w:t>
            </w:r>
          </w:p>
        </w:tc>
        <w:tc>
          <w:tcPr>
            <w:tcW w:w="448" w:type="dxa"/>
            <w:tcBorders>
              <w:top w:val="nil"/>
              <w:left w:val="nil"/>
              <w:bottom w:val="single" w:sz="18" w:space="0" w:color="auto"/>
              <w:right w:val="nil"/>
            </w:tcBorders>
            <w:tcMar>
              <w:top w:w="0" w:type="dxa"/>
              <w:left w:w="57" w:type="dxa"/>
              <w:bottom w:w="0" w:type="dxa"/>
              <w:right w:w="57" w:type="dxa"/>
            </w:tcMar>
          </w:tcPr>
          <w:p w14:paraId="18E57863" w14:textId="2F85DE7C" w:rsidR="00F7009D" w:rsidRDefault="009D6872" w:rsidP="00F7009D">
            <w:pPr>
              <w:pStyle w:val="TabellHuvud"/>
              <w:keepNext/>
              <w:keepLines/>
            </w:pPr>
            <w:r>
              <w:t>2015</w:t>
            </w:r>
          </w:p>
        </w:tc>
        <w:tc>
          <w:tcPr>
            <w:tcW w:w="448" w:type="dxa"/>
            <w:tcBorders>
              <w:top w:val="nil"/>
              <w:left w:val="nil"/>
              <w:bottom w:val="single" w:sz="18" w:space="0" w:color="auto"/>
              <w:right w:val="nil"/>
            </w:tcBorders>
            <w:tcMar>
              <w:top w:w="0" w:type="dxa"/>
              <w:left w:w="57" w:type="dxa"/>
              <w:bottom w:w="0" w:type="dxa"/>
              <w:right w:w="57" w:type="dxa"/>
            </w:tcMar>
          </w:tcPr>
          <w:p w14:paraId="364819F3" w14:textId="59867D42" w:rsidR="00F7009D" w:rsidRDefault="009D6872" w:rsidP="00F7009D">
            <w:pPr>
              <w:pStyle w:val="TabellHuvud"/>
              <w:keepNext/>
              <w:keepLines/>
            </w:pPr>
            <w:r>
              <w:t>2016</w:t>
            </w:r>
          </w:p>
        </w:tc>
        <w:tc>
          <w:tcPr>
            <w:tcW w:w="448" w:type="dxa"/>
            <w:tcBorders>
              <w:top w:val="nil"/>
              <w:left w:val="nil"/>
              <w:bottom w:val="single" w:sz="18" w:space="0" w:color="auto"/>
              <w:right w:val="nil"/>
            </w:tcBorders>
            <w:tcMar>
              <w:top w:w="0" w:type="dxa"/>
              <w:left w:w="57" w:type="dxa"/>
              <w:bottom w:w="0" w:type="dxa"/>
              <w:right w:w="57" w:type="dxa"/>
            </w:tcMar>
          </w:tcPr>
          <w:p w14:paraId="07184AA9" w14:textId="13BE22E7" w:rsidR="00F7009D" w:rsidRDefault="009D6872" w:rsidP="00F7009D">
            <w:pPr>
              <w:pStyle w:val="TabellHuvud"/>
              <w:keepNext/>
              <w:keepLines/>
            </w:pPr>
            <w:r>
              <w:t>2017</w:t>
            </w:r>
          </w:p>
        </w:tc>
        <w:tc>
          <w:tcPr>
            <w:tcW w:w="448" w:type="dxa"/>
            <w:tcBorders>
              <w:top w:val="nil"/>
              <w:left w:val="nil"/>
              <w:bottom w:val="single" w:sz="18" w:space="0" w:color="auto"/>
              <w:right w:val="nil"/>
            </w:tcBorders>
            <w:tcMar>
              <w:top w:w="0" w:type="dxa"/>
              <w:left w:w="57" w:type="dxa"/>
              <w:bottom w:w="0" w:type="dxa"/>
              <w:right w:w="57" w:type="dxa"/>
            </w:tcMar>
          </w:tcPr>
          <w:p w14:paraId="49F4DE88" w14:textId="30D35C58" w:rsidR="00F7009D" w:rsidRDefault="009D6872" w:rsidP="00F7009D">
            <w:pPr>
              <w:pStyle w:val="TabellHuvud"/>
              <w:keepNext/>
              <w:keepLines/>
            </w:pPr>
            <w:r>
              <w:t>2018</w:t>
            </w:r>
          </w:p>
        </w:tc>
      </w:tr>
      <w:tr w:rsidR="00F7009D" w14:paraId="305137F5" w14:textId="77777777" w:rsidTr="00F7009D">
        <w:tc>
          <w:tcPr>
            <w:tcW w:w="1712" w:type="dxa"/>
            <w:tcBorders>
              <w:top w:val="single" w:sz="18" w:space="0" w:color="auto"/>
              <w:left w:val="nil"/>
              <w:bottom w:val="nil"/>
              <w:right w:val="nil"/>
            </w:tcBorders>
            <w:vAlign w:val="bottom"/>
          </w:tcPr>
          <w:p w14:paraId="5E77F20D" w14:textId="77777777" w:rsidR="00F7009D" w:rsidRPr="003008CB" w:rsidRDefault="009D6872" w:rsidP="00F7009D">
            <w:pPr>
              <w:pStyle w:val="TabellRaderVnster"/>
            </w:pPr>
            <w:r w:rsidRPr="003008CB">
              <w:t>Avgifter</w:t>
            </w:r>
          </w:p>
        </w:tc>
        <w:tc>
          <w:tcPr>
            <w:tcW w:w="448" w:type="dxa"/>
            <w:tcBorders>
              <w:top w:val="single" w:sz="18" w:space="0" w:color="auto"/>
              <w:left w:val="nil"/>
              <w:bottom w:val="nil"/>
              <w:right w:val="single" w:sz="4" w:space="0" w:color="auto"/>
            </w:tcBorders>
            <w:vAlign w:val="bottom"/>
          </w:tcPr>
          <w:p w14:paraId="3A8DC3F9" w14:textId="2DD0EF92" w:rsidR="00F7009D" w:rsidRDefault="009D6872" w:rsidP="00F7009D">
            <w:pPr>
              <w:pStyle w:val="TabellRader"/>
            </w:pPr>
            <w:r w:rsidRPr="00512ECB">
              <w:t>228</w:t>
            </w:r>
          </w:p>
        </w:tc>
        <w:tc>
          <w:tcPr>
            <w:tcW w:w="448" w:type="dxa"/>
            <w:tcBorders>
              <w:top w:val="single" w:sz="18" w:space="0" w:color="auto"/>
              <w:left w:val="single" w:sz="4" w:space="0" w:color="auto"/>
              <w:bottom w:val="nil"/>
              <w:right w:val="nil"/>
            </w:tcBorders>
            <w:vAlign w:val="bottom"/>
          </w:tcPr>
          <w:p w14:paraId="6BA40CD5" w14:textId="28798754" w:rsidR="00F7009D" w:rsidRDefault="009D6872" w:rsidP="00F7009D">
            <w:pPr>
              <w:pStyle w:val="TabellRader"/>
            </w:pPr>
            <w:r w:rsidRPr="00512ECB">
              <w:t>237</w:t>
            </w:r>
          </w:p>
        </w:tc>
        <w:tc>
          <w:tcPr>
            <w:tcW w:w="448" w:type="dxa"/>
            <w:tcBorders>
              <w:top w:val="single" w:sz="18" w:space="0" w:color="auto"/>
              <w:left w:val="nil"/>
              <w:bottom w:val="nil"/>
              <w:right w:val="nil"/>
            </w:tcBorders>
            <w:vAlign w:val="bottom"/>
          </w:tcPr>
          <w:p w14:paraId="0F8D3E5E" w14:textId="6DB5E149" w:rsidR="00F7009D" w:rsidRDefault="009D6872" w:rsidP="00F7009D">
            <w:pPr>
              <w:pStyle w:val="TabellRader"/>
            </w:pPr>
            <w:r w:rsidRPr="00512ECB">
              <w:t>246</w:t>
            </w:r>
          </w:p>
        </w:tc>
        <w:tc>
          <w:tcPr>
            <w:tcW w:w="448" w:type="dxa"/>
            <w:tcBorders>
              <w:top w:val="single" w:sz="18" w:space="0" w:color="auto"/>
              <w:left w:val="nil"/>
              <w:bottom w:val="nil"/>
              <w:right w:val="nil"/>
            </w:tcBorders>
            <w:vAlign w:val="bottom"/>
          </w:tcPr>
          <w:p w14:paraId="389E60B5" w14:textId="4B179BEF" w:rsidR="00F7009D" w:rsidRDefault="009D6872" w:rsidP="00F7009D">
            <w:pPr>
              <w:pStyle w:val="TabellRader"/>
            </w:pPr>
            <w:r w:rsidRPr="00512ECB">
              <w:t>258</w:t>
            </w:r>
          </w:p>
        </w:tc>
        <w:tc>
          <w:tcPr>
            <w:tcW w:w="448" w:type="dxa"/>
            <w:tcBorders>
              <w:top w:val="single" w:sz="18" w:space="0" w:color="auto"/>
              <w:left w:val="nil"/>
              <w:bottom w:val="nil"/>
              <w:right w:val="nil"/>
            </w:tcBorders>
            <w:tcMar>
              <w:top w:w="0" w:type="dxa"/>
              <w:left w:w="28" w:type="dxa"/>
              <w:bottom w:w="0" w:type="dxa"/>
              <w:right w:w="28" w:type="dxa"/>
            </w:tcMar>
            <w:vAlign w:val="bottom"/>
          </w:tcPr>
          <w:p w14:paraId="2EF0E150" w14:textId="3FF8DE8C" w:rsidR="00F7009D" w:rsidRDefault="009D6872" w:rsidP="00F7009D">
            <w:pPr>
              <w:pStyle w:val="TabellRader"/>
            </w:pPr>
            <w:r w:rsidRPr="00512ECB">
              <w:t>269</w:t>
            </w:r>
          </w:p>
        </w:tc>
        <w:tc>
          <w:tcPr>
            <w:tcW w:w="448" w:type="dxa"/>
            <w:tcBorders>
              <w:top w:val="single" w:sz="18" w:space="0" w:color="auto"/>
              <w:left w:val="nil"/>
              <w:bottom w:val="nil"/>
              <w:right w:val="nil"/>
            </w:tcBorders>
            <w:tcMar>
              <w:top w:w="0" w:type="dxa"/>
              <w:left w:w="57" w:type="dxa"/>
              <w:bottom w:w="0" w:type="dxa"/>
              <w:right w:w="57" w:type="dxa"/>
            </w:tcMar>
            <w:vAlign w:val="bottom"/>
          </w:tcPr>
          <w:p w14:paraId="6A008091" w14:textId="1350010C" w:rsidR="00F7009D" w:rsidRDefault="009D6872" w:rsidP="00F7009D">
            <w:pPr>
              <w:pStyle w:val="TabellRader"/>
            </w:pPr>
            <w:r w:rsidRPr="00512ECB">
              <w:t>280</w:t>
            </w:r>
          </w:p>
        </w:tc>
      </w:tr>
      <w:tr w:rsidR="00F7009D" w14:paraId="5BE0A1D0" w14:textId="77777777" w:rsidTr="00F7009D">
        <w:tc>
          <w:tcPr>
            <w:tcW w:w="1712" w:type="dxa"/>
            <w:vAlign w:val="bottom"/>
          </w:tcPr>
          <w:p w14:paraId="36DC8074" w14:textId="77777777" w:rsidR="00F7009D" w:rsidRDefault="009D6872" w:rsidP="00F7009D">
            <w:pPr>
              <w:pStyle w:val="TabellRader"/>
              <w:keepNext/>
              <w:keepLines/>
              <w:jc w:val="left"/>
            </w:pPr>
            <w:r>
              <w:t>Pensioner</w:t>
            </w:r>
          </w:p>
        </w:tc>
        <w:tc>
          <w:tcPr>
            <w:tcW w:w="448" w:type="dxa"/>
            <w:tcBorders>
              <w:top w:val="nil"/>
              <w:left w:val="nil"/>
              <w:bottom w:val="nil"/>
              <w:right w:val="single" w:sz="4" w:space="0" w:color="auto"/>
            </w:tcBorders>
            <w:vAlign w:val="bottom"/>
          </w:tcPr>
          <w:p w14:paraId="4438C2CC" w14:textId="3A5EF645" w:rsidR="00F7009D" w:rsidRDefault="009D6872" w:rsidP="00F7009D">
            <w:pPr>
              <w:pStyle w:val="TabellRader"/>
            </w:pPr>
            <w:r w:rsidRPr="00371145">
              <w:t>254</w:t>
            </w:r>
          </w:p>
        </w:tc>
        <w:tc>
          <w:tcPr>
            <w:tcW w:w="448" w:type="dxa"/>
            <w:tcBorders>
              <w:top w:val="nil"/>
              <w:left w:val="single" w:sz="4" w:space="0" w:color="auto"/>
              <w:bottom w:val="nil"/>
              <w:right w:val="nil"/>
            </w:tcBorders>
            <w:vAlign w:val="bottom"/>
          </w:tcPr>
          <w:p w14:paraId="5095F216" w14:textId="5E287492" w:rsidR="00F7009D" w:rsidRDefault="009D6872" w:rsidP="00F7009D">
            <w:pPr>
              <w:pStyle w:val="TabellRader"/>
            </w:pPr>
            <w:r w:rsidRPr="00371145">
              <w:t>255</w:t>
            </w:r>
          </w:p>
        </w:tc>
        <w:tc>
          <w:tcPr>
            <w:tcW w:w="448" w:type="dxa"/>
            <w:vAlign w:val="bottom"/>
          </w:tcPr>
          <w:p w14:paraId="23751800" w14:textId="783373DC" w:rsidR="00F7009D" w:rsidRDefault="009D6872" w:rsidP="00F7009D">
            <w:pPr>
              <w:pStyle w:val="TabellRader"/>
            </w:pPr>
            <w:r w:rsidRPr="00371145">
              <w:t>266</w:t>
            </w:r>
          </w:p>
        </w:tc>
        <w:tc>
          <w:tcPr>
            <w:tcW w:w="448" w:type="dxa"/>
            <w:vAlign w:val="bottom"/>
          </w:tcPr>
          <w:p w14:paraId="5E2681F4" w14:textId="777F192E" w:rsidR="00F7009D" w:rsidRDefault="009D6872" w:rsidP="00F7009D">
            <w:pPr>
              <w:pStyle w:val="TabellRader"/>
            </w:pPr>
            <w:r w:rsidRPr="00371145">
              <w:t>289</w:t>
            </w:r>
          </w:p>
        </w:tc>
        <w:tc>
          <w:tcPr>
            <w:tcW w:w="448" w:type="dxa"/>
            <w:tcMar>
              <w:top w:w="0" w:type="dxa"/>
              <w:left w:w="28" w:type="dxa"/>
              <w:bottom w:w="0" w:type="dxa"/>
              <w:right w:w="28" w:type="dxa"/>
            </w:tcMar>
            <w:vAlign w:val="bottom"/>
          </w:tcPr>
          <w:p w14:paraId="06545233" w14:textId="34F73261" w:rsidR="00F7009D" w:rsidRDefault="009D6872" w:rsidP="00F7009D">
            <w:pPr>
              <w:pStyle w:val="TabellRader"/>
            </w:pPr>
            <w:r w:rsidRPr="00371145">
              <w:t>312</w:t>
            </w:r>
          </w:p>
        </w:tc>
        <w:tc>
          <w:tcPr>
            <w:tcW w:w="448" w:type="dxa"/>
            <w:tcMar>
              <w:top w:w="0" w:type="dxa"/>
              <w:left w:w="57" w:type="dxa"/>
              <w:bottom w:w="0" w:type="dxa"/>
              <w:right w:w="57" w:type="dxa"/>
            </w:tcMar>
            <w:vAlign w:val="bottom"/>
          </w:tcPr>
          <w:p w14:paraId="6BE218DC" w14:textId="6650C57B" w:rsidR="00F7009D" w:rsidRDefault="009D6872" w:rsidP="00F7009D">
            <w:pPr>
              <w:pStyle w:val="TabellRader"/>
            </w:pPr>
            <w:r w:rsidRPr="00371145">
              <w:t>326</w:t>
            </w:r>
          </w:p>
        </w:tc>
      </w:tr>
      <w:tr w:rsidR="00F7009D" w:rsidRPr="00D770B8" w14:paraId="38C5152A" w14:textId="77777777" w:rsidTr="00F7009D">
        <w:tc>
          <w:tcPr>
            <w:tcW w:w="1712" w:type="dxa"/>
            <w:vAlign w:val="bottom"/>
          </w:tcPr>
          <w:p w14:paraId="53AC85FF" w14:textId="77777777" w:rsidR="00F7009D" w:rsidRPr="00D770B8" w:rsidRDefault="009D6872" w:rsidP="00F7009D">
            <w:pPr>
              <w:pStyle w:val="TabellRader"/>
              <w:keepNext/>
              <w:keepLines/>
              <w:jc w:val="left"/>
              <w:rPr>
                <w:b/>
              </w:rPr>
            </w:pPr>
            <w:r w:rsidRPr="00D770B8">
              <w:rPr>
                <w:b/>
              </w:rPr>
              <w:t>Avgiftsöverskott</w:t>
            </w:r>
          </w:p>
        </w:tc>
        <w:tc>
          <w:tcPr>
            <w:tcW w:w="448" w:type="dxa"/>
            <w:tcBorders>
              <w:top w:val="nil"/>
              <w:left w:val="nil"/>
              <w:bottom w:val="nil"/>
              <w:right w:val="single" w:sz="4" w:space="0" w:color="auto"/>
            </w:tcBorders>
            <w:vAlign w:val="bottom"/>
          </w:tcPr>
          <w:p w14:paraId="1C9D74E2" w14:textId="3D9F202C" w:rsidR="00F7009D" w:rsidRPr="00D770B8" w:rsidRDefault="009D6872" w:rsidP="00F7009D">
            <w:pPr>
              <w:pStyle w:val="TabellRader"/>
              <w:rPr>
                <w:b/>
              </w:rPr>
            </w:pPr>
            <w:r w:rsidRPr="00D770B8">
              <w:rPr>
                <w:b/>
              </w:rPr>
              <w:t>-26</w:t>
            </w:r>
          </w:p>
        </w:tc>
        <w:tc>
          <w:tcPr>
            <w:tcW w:w="448" w:type="dxa"/>
            <w:tcBorders>
              <w:top w:val="nil"/>
              <w:left w:val="single" w:sz="4" w:space="0" w:color="auto"/>
              <w:bottom w:val="nil"/>
              <w:right w:val="nil"/>
            </w:tcBorders>
            <w:vAlign w:val="bottom"/>
          </w:tcPr>
          <w:p w14:paraId="5F99D57F" w14:textId="1075DE9F" w:rsidR="00F7009D" w:rsidRPr="00D770B8" w:rsidRDefault="009D6872" w:rsidP="00F7009D">
            <w:pPr>
              <w:pStyle w:val="TabellRader"/>
              <w:rPr>
                <w:b/>
              </w:rPr>
            </w:pPr>
            <w:r w:rsidRPr="00D770B8">
              <w:rPr>
                <w:b/>
              </w:rPr>
              <w:t>-17</w:t>
            </w:r>
          </w:p>
        </w:tc>
        <w:tc>
          <w:tcPr>
            <w:tcW w:w="448" w:type="dxa"/>
            <w:vAlign w:val="bottom"/>
          </w:tcPr>
          <w:p w14:paraId="2BA04959" w14:textId="77324AB1" w:rsidR="00F7009D" w:rsidRPr="00D770B8" w:rsidRDefault="009D6872" w:rsidP="00F7009D">
            <w:pPr>
              <w:pStyle w:val="TabellRader"/>
              <w:rPr>
                <w:b/>
              </w:rPr>
            </w:pPr>
            <w:r w:rsidRPr="00D770B8">
              <w:rPr>
                <w:b/>
              </w:rPr>
              <w:t>-20</w:t>
            </w:r>
          </w:p>
        </w:tc>
        <w:tc>
          <w:tcPr>
            <w:tcW w:w="448" w:type="dxa"/>
            <w:vAlign w:val="bottom"/>
          </w:tcPr>
          <w:p w14:paraId="3F2A9780" w14:textId="40E8CC5B" w:rsidR="00F7009D" w:rsidRPr="00D770B8" w:rsidRDefault="009D6872" w:rsidP="00F7009D">
            <w:pPr>
              <w:pStyle w:val="TabellRader"/>
              <w:rPr>
                <w:b/>
              </w:rPr>
            </w:pPr>
            <w:r w:rsidRPr="00D770B8">
              <w:rPr>
                <w:b/>
              </w:rPr>
              <w:t>-31</w:t>
            </w:r>
          </w:p>
        </w:tc>
        <w:tc>
          <w:tcPr>
            <w:tcW w:w="448" w:type="dxa"/>
            <w:tcMar>
              <w:top w:w="0" w:type="dxa"/>
              <w:left w:w="28" w:type="dxa"/>
              <w:bottom w:w="0" w:type="dxa"/>
              <w:right w:w="28" w:type="dxa"/>
            </w:tcMar>
            <w:vAlign w:val="bottom"/>
          </w:tcPr>
          <w:p w14:paraId="6002DDDE" w14:textId="6AE5695F" w:rsidR="00F7009D" w:rsidRPr="00D770B8" w:rsidRDefault="009D6872" w:rsidP="00F7009D">
            <w:pPr>
              <w:pStyle w:val="TabellRader"/>
              <w:rPr>
                <w:b/>
              </w:rPr>
            </w:pPr>
            <w:r w:rsidRPr="00D770B8">
              <w:rPr>
                <w:b/>
              </w:rPr>
              <w:t>-43</w:t>
            </w:r>
          </w:p>
        </w:tc>
        <w:tc>
          <w:tcPr>
            <w:tcW w:w="448" w:type="dxa"/>
            <w:tcMar>
              <w:top w:w="0" w:type="dxa"/>
              <w:left w:w="57" w:type="dxa"/>
              <w:bottom w:w="0" w:type="dxa"/>
              <w:right w:w="57" w:type="dxa"/>
            </w:tcMar>
            <w:vAlign w:val="bottom"/>
          </w:tcPr>
          <w:p w14:paraId="69067BB7" w14:textId="21322B52" w:rsidR="00F7009D" w:rsidRPr="00D770B8" w:rsidRDefault="009D6872" w:rsidP="00F7009D">
            <w:pPr>
              <w:pStyle w:val="TabellRader"/>
              <w:rPr>
                <w:b/>
              </w:rPr>
            </w:pPr>
            <w:r w:rsidRPr="00D770B8">
              <w:rPr>
                <w:b/>
              </w:rPr>
              <w:t>-46</w:t>
            </w:r>
          </w:p>
        </w:tc>
      </w:tr>
      <w:tr w:rsidR="00F7009D" w14:paraId="7AA1BD12" w14:textId="77777777" w:rsidTr="00F7009D">
        <w:tc>
          <w:tcPr>
            <w:tcW w:w="1712" w:type="dxa"/>
            <w:vAlign w:val="bottom"/>
          </w:tcPr>
          <w:p w14:paraId="7BC9C57E" w14:textId="77777777" w:rsidR="00F7009D" w:rsidRDefault="009D6872" w:rsidP="00F7009D">
            <w:pPr>
              <w:pStyle w:val="TabellRader"/>
              <w:keepNext/>
              <w:keepLines/>
              <w:jc w:val="left"/>
            </w:pPr>
            <w:r>
              <w:t>Räntor, utdelningar</w:t>
            </w:r>
          </w:p>
        </w:tc>
        <w:tc>
          <w:tcPr>
            <w:tcW w:w="448" w:type="dxa"/>
            <w:tcBorders>
              <w:top w:val="nil"/>
              <w:left w:val="nil"/>
              <w:bottom w:val="nil"/>
              <w:right w:val="single" w:sz="4" w:space="0" w:color="auto"/>
            </w:tcBorders>
            <w:vAlign w:val="bottom"/>
          </w:tcPr>
          <w:p w14:paraId="06AA7FCB" w14:textId="29CC8B54" w:rsidR="00F7009D" w:rsidRDefault="009D6872" w:rsidP="00F7009D">
            <w:pPr>
              <w:pStyle w:val="TabellRader"/>
            </w:pPr>
            <w:r w:rsidRPr="00371145">
              <w:t>24</w:t>
            </w:r>
          </w:p>
        </w:tc>
        <w:tc>
          <w:tcPr>
            <w:tcW w:w="448" w:type="dxa"/>
            <w:tcBorders>
              <w:top w:val="nil"/>
              <w:left w:val="single" w:sz="4" w:space="0" w:color="auto"/>
              <w:bottom w:val="nil"/>
              <w:right w:val="nil"/>
            </w:tcBorders>
            <w:vAlign w:val="bottom"/>
          </w:tcPr>
          <w:p w14:paraId="55F53C60" w14:textId="41E89679" w:rsidR="00F7009D" w:rsidRDefault="009D6872" w:rsidP="00F7009D">
            <w:pPr>
              <w:pStyle w:val="TabellRader"/>
            </w:pPr>
            <w:r w:rsidRPr="00371145">
              <w:t>25</w:t>
            </w:r>
          </w:p>
        </w:tc>
        <w:tc>
          <w:tcPr>
            <w:tcW w:w="448" w:type="dxa"/>
            <w:vAlign w:val="bottom"/>
          </w:tcPr>
          <w:p w14:paraId="3C1A2078" w14:textId="70634942" w:rsidR="00F7009D" w:rsidRDefault="009D6872" w:rsidP="00F7009D">
            <w:pPr>
              <w:pStyle w:val="TabellRader"/>
            </w:pPr>
            <w:r w:rsidRPr="00371145">
              <w:t>26</w:t>
            </w:r>
          </w:p>
        </w:tc>
        <w:tc>
          <w:tcPr>
            <w:tcW w:w="448" w:type="dxa"/>
            <w:vAlign w:val="bottom"/>
          </w:tcPr>
          <w:p w14:paraId="515C5D28" w14:textId="5AA594FD" w:rsidR="00F7009D" w:rsidRDefault="009D6872" w:rsidP="00F7009D">
            <w:pPr>
              <w:pStyle w:val="TabellRader"/>
            </w:pPr>
            <w:r w:rsidRPr="00371145">
              <w:t>28</w:t>
            </w:r>
          </w:p>
        </w:tc>
        <w:tc>
          <w:tcPr>
            <w:tcW w:w="448" w:type="dxa"/>
            <w:tcMar>
              <w:top w:w="0" w:type="dxa"/>
              <w:left w:w="28" w:type="dxa"/>
              <w:bottom w:w="0" w:type="dxa"/>
              <w:right w:w="28" w:type="dxa"/>
            </w:tcMar>
            <w:vAlign w:val="bottom"/>
          </w:tcPr>
          <w:p w14:paraId="5F6E9EE5" w14:textId="60694D87" w:rsidR="00F7009D" w:rsidRDefault="009D6872" w:rsidP="00F7009D">
            <w:pPr>
              <w:pStyle w:val="TabellRader"/>
            </w:pPr>
            <w:r w:rsidRPr="00371145">
              <w:t>31</w:t>
            </w:r>
          </w:p>
        </w:tc>
        <w:tc>
          <w:tcPr>
            <w:tcW w:w="448" w:type="dxa"/>
            <w:tcMar>
              <w:top w:w="0" w:type="dxa"/>
              <w:left w:w="57" w:type="dxa"/>
              <w:bottom w:w="0" w:type="dxa"/>
              <w:right w:w="57" w:type="dxa"/>
            </w:tcMar>
            <w:vAlign w:val="bottom"/>
          </w:tcPr>
          <w:p w14:paraId="31D2AF74" w14:textId="42FF0548" w:rsidR="00F7009D" w:rsidRDefault="009D6872" w:rsidP="00F7009D">
            <w:pPr>
              <w:pStyle w:val="TabellRader"/>
            </w:pPr>
            <w:r w:rsidRPr="00371145">
              <w:t>34</w:t>
            </w:r>
          </w:p>
        </w:tc>
      </w:tr>
      <w:tr w:rsidR="00F7009D" w14:paraId="1CA1A8D9" w14:textId="77777777" w:rsidTr="00F7009D">
        <w:tc>
          <w:tcPr>
            <w:tcW w:w="1712" w:type="dxa"/>
            <w:vAlign w:val="bottom"/>
          </w:tcPr>
          <w:p w14:paraId="29DF43C4" w14:textId="77777777" w:rsidR="00F7009D" w:rsidRDefault="009D6872" w:rsidP="00F7009D">
            <w:pPr>
              <w:pStyle w:val="TabellRader"/>
              <w:keepNext/>
              <w:keepLines/>
              <w:jc w:val="left"/>
            </w:pPr>
            <w:r>
              <w:t>Förvaltningsutgifter m.m.</w:t>
            </w:r>
          </w:p>
        </w:tc>
        <w:tc>
          <w:tcPr>
            <w:tcW w:w="448" w:type="dxa"/>
            <w:tcBorders>
              <w:top w:val="nil"/>
              <w:left w:val="nil"/>
              <w:bottom w:val="nil"/>
              <w:right w:val="single" w:sz="4" w:space="0" w:color="auto"/>
            </w:tcBorders>
            <w:vAlign w:val="bottom"/>
          </w:tcPr>
          <w:p w14:paraId="75378327" w14:textId="77777777" w:rsidR="00F7009D" w:rsidRDefault="009D6872" w:rsidP="00F7009D">
            <w:pPr>
              <w:pStyle w:val="TabellRader"/>
            </w:pPr>
            <w:r>
              <w:t>-4</w:t>
            </w:r>
          </w:p>
        </w:tc>
        <w:tc>
          <w:tcPr>
            <w:tcW w:w="448" w:type="dxa"/>
            <w:tcBorders>
              <w:top w:val="nil"/>
              <w:left w:val="single" w:sz="4" w:space="0" w:color="auto"/>
              <w:bottom w:val="nil"/>
              <w:right w:val="nil"/>
            </w:tcBorders>
            <w:vAlign w:val="bottom"/>
          </w:tcPr>
          <w:p w14:paraId="6DAF5DE9" w14:textId="77777777" w:rsidR="00F7009D" w:rsidRDefault="009D6872" w:rsidP="00F7009D">
            <w:pPr>
              <w:pStyle w:val="TabellRader"/>
            </w:pPr>
            <w:r>
              <w:t>-4</w:t>
            </w:r>
          </w:p>
        </w:tc>
        <w:tc>
          <w:tcPr>
            <w:tcW w:w="448" w:type="dxa"/>
            <w:vAlign w:val="bottom"/>
          </w:tcPr>
          <w:p w14:paraId="7BB29F50" w14:textId="77777777" w:rsidR="00F7009D" w:rsidRDefault="009D6872" w:rsidP="00F7009D">
            <w:pPr>
              <w:pStyle w:val="TabellRader"/>
            </w:pPr>
            <w:r>
              <w:t>-4</w:t>
            </w:r>
          </w:p>
        </w:tc>
        <w:tc>
          <w:tcPr>
            <w:tcW w:w="448" w:type="dxa"/>
            <w:vAlign w:val="bottom"/>
          </w:tcPr>
          <w:p w14:paraId="0E96C104" w14:textId="77777777" w:rsidR="00F7009D" w:rsidRDefault="009D6872" w:rsidP="00F7009D">
            <w:pPr>
              <w:pStyle w:val="TabellRader"/>
            </w:pPr>
            <w:r>
              <w:t>-4</w:t>
            </w:r>
          </w:p>
        </w:tc>
        <w:tc>
          <w:tcPr>
            <w:tcW w:w="448" w:type="dxa"/>
            <w:tcMar>
              <w:top w:w="0" w:type="dxa"/>
              <w:left w:w="28" w:type="dxa"/>
              <w:bottom w:w="0" w:type="dxa"/>
              <w:right w:w="28" w:type="dxa"/>
            </w:tcMar>
            <w:vAlign w:val="bottom"/>
          </w:tcPr>
          <w:p w14:paraId="48778128" w14:textId="77777777" w:rsidR="00F7009D" w:rsidRDefault="009D6872" w:rsidP="00F7009D">
            <w:pPr>
              <w:pStyle w:val="TabellRader"/>
            </w:pPr>
            <w:r>
              <w:t>-4</w:t>
            </w:r>
          </w:p>
        </w:tc>
        <w:tc>
          <w:tcPr>
            <w:tcW w:w="448" w:type="dxa"/>
            <w:tcMar>
              <w:top w:w="0" w:type="dxa"/>
              <w:left w:w="57" w:type="dxa"/>
              <w:bottom w:w="0" w:type="dxa"/>
              <w:right w:w="57" w:type="dxa"/>
            </w:tcMar>
            <w:vAlign w:val="bottom"/>
          </w:tcPr>
          <w:p w14:paraId="2BA2B90B" w14:textId="77777777" w:rsidR="00F7009D" w:rsidRDefault="009D6872" w:rsidP="00F7009D">
            <w:pPr>
              <w:pStyle w:val="TabellRader"/>
            </w:pPr>
            <w:r>
              <w:t>-4</w:t>
            </w:r>
          </w:p>
        </w:tc>
      </w:tr>
      <w:tr w:rsidR="00F7009D" w14:paraId="668262FF" w14:textId="77777777" w:rsidTr="00F7009D">
        <w:tc>
          <w:tcPr>
            <w:tcW w:w="1712" w:type="dxa"/>
            <w:vAlign w:val="bottom"/>
          </w:tcPr>
          <w:p w14:paraId="00D75C1C" w14:textId="77777777" w:rsidR="00F7009D" w:rsidRDefault="009D6872" w:rsidP="00F7009D">
            <w:pPr>
              <w:pStyle w:val="TabellRader"/>
              <w:keepNext/>
              <w:keepLines/>
              <w:jc w:val="left"/>
              <w:rPr>
                <w:b/>
              </w:rPr>
            </w:pPr>
            <w:r>
              <w:rPr>
                <w:b/>
              </w:rPr>
              <w:t>Finansiellt sparande</w:t>
            </w:r>
          </w:p>
        </w:tc>
        <w:tc>
          <w:tcPr>
            <w:tcW w:w="448" w:type="dxa"/>
            <w:tcBorders>
              <w:top w:val="nil"/>
              <w:left w:val="nil"/>
              <w:bottom w:val="nil"/>
              <w:right w:val="single" w:sz="4" w:space="0" w:color="auto"/>
            </w:tcBorders>
            <w:vAlign w:val="bottom"/>
          </w:tcPr>
          <w:p w14:paraId="60F55864" w14:textId="7EFBCA9B" w:rsidR="00F7009D" w:rsidRDefault="009D6872" w:rsidP="00F7009D">
            <w:pPr>
              <w:pStyle w:val="TabellRader"/>
              <w:rPr>
                <w:b/>
                <w:bCs/>
              </w:rPr>
            </w:pPr>
            <w:r w:rsidRPr="00371145">
              <w:rPr>
                <w:b/>
              </w:rPr>
              <w:t>-6</w:t>
            </w:r>
          </w:p>
        </w:tc>
        <w:tc>
          <w:tcPr>
            <w:tcW w:w="448" w:type="dxa"/>
            <w:tcBorders>
              <w:top w:val="nil"/>
              <w:left w:val="single" w:sz="4" w:space="0" w:color="auto"/>
              <w:bottom w:val="nil"/>
              <w:right w:val="nil"/>
            </w:tcBorders>
            <w:vAlign w:val="bottom"/>
          </w:tcPr>
          <w:p w14:paraId="3F4CD357" w14:textId="27656BFE" w:rsidR="00F7009D" w:rsidRDefault="009D6872" w:rsidP="00F7009D">
            <w:pPr>
              <w:pStyle w:val="TabellRader"/>
              <w:rPr>
                <w:b/>
                <w:bCs/>
              </w:rPr>
            </w:pPr>
            <w:r w:rsidRPr="00371145">
              <w:rPr>
                <w:b/>
              </w:rPr>
              <w:t>3</w:t>
            </w:r>
          </w:p>
        </w:tc>
        <w:tc>
          <w:tcPr>
            <w:tcW w:w="448" w:type="dxa"/>
            <w:vAlign w:val="bottom"/>
          </w:tcPr>
          <w:p w14:paraId="01547BD6" w14:textId="2ED2505F" w:rsidR="00F7009D" w:rsidRDefault="009D6872" w:rsidP="00F7009D">
            <w:pPr>
              <w:pStyle w:val="TabellRader"/>
              <w:rPr>
                <w:b/>
                <w:bCs/>
              </w:rPr>
            </w:pPr>
            <w:r w:rsidRPr="00371145">
              <w:rPr>
                <w:b/>
              </w:rPr>
              <w:t>3</w:t>
            </w:r>
          </w:p>
        </w:tc>
        <w:tc>
          <w:tcPr>
            <w:tcW w:w="448" w:type="dxa"/>
            <w:vAlign w:val="bottom"/>
          </w:tcPr>
          <w:p w14:paraId="211F824F" w14:textId="77777777" w:rsidR="00F7009D" w:rsidRDefault="009D6872" w:rsidP="00F7009D">
            <w:pPr>
              <w:pStyle w:val="TabellRader"/>
              <w:rPr>
                <w:b/>
                <w:bCs/>
              </w:rPr>
            </w:pPr>
            <w:r>
              <w:rPr>
                <w:b/>
                <w:bCs/>
              </w:rPr>
              <w:t>-7</w:t>
            </w:r>
          </w:p>
        </w:tc>
        <w:tc>
          <w:tcPr>
            <w:tcW w:w="448" w:type="dxa"/>
            <w:tcMar>
              <w:top w:w="0" w:type="dxa"/>
              <w:left w:w="28" w:type="dxa"/>
              <w:bottom w:w="0" w:type="dxa"/>
              <w:right w:w="28" w:type="dxa"/>
            </w:tcMar>
            <w:vAlign w:val="bottom"/>
          </w:tcPr>
          <w:p w14:paraId="50D6C1B4" w14:textId="3AAD66E6" w:rsidR="00F7009D" w:rsidRDefault="009D6872" w:rsidP="00F7009D">
            <w:pPr>
              <w:pStyle w:val="TabellRader"/>
              <w:rPr>
                <w:b/>
                <w:bCs/>
              </w:rPr>
            </w:pPr>
            <w:r>
              <w:rPr>
                <w:b/>
                <w:bCs/>
              </w:rPr>
              <w:t>-</w:t>
            </w:r>
            <w:r w:rsidRPr="00371145">
              <w:rPr>
                <w:b/>
              </w:rPr>
              <w:t>16</w:t>
            </w:r>
          </w:p>
        </w:tc>
        <w:tc>
          <w:tcPr>
            <w:tcW w:w="448" w:type="dxa"/>
            <w:tcMar>
              <w:top w:w="0" w:type="dxa"/>
              <w:left w:w="57" w:type="dxa"/>
              <w:bottom w:w="0" w:type="dxa"/>
              <w:right w:w="57" w:type="dxa"/>
            </w:tcMar>
            <w:vAlign w:val="bottom"/>
          </w:tcPr>
          <w:p w14:paraId="59D1F3CA" w14:textId="2FC5CE62" w:rsidR="00F7009D" w:rsidRDefault="009D6872" w:rsidP="00F7009D">
            <w:pPr>
              <w:pStyle w:val="TabellRader"/>
              <w:rPr>
                <w:b/>
                <w:bCs/>
              </w:rPr>
            </w:pPr>
            <w:r>
              <w:rPr>
                <w:b/>
                <w:bCs/>
              </w:rPr>
              <w:t>-</w:t>
            </w:r>
            <w:r w:rsidRPr="00371145">
              <w:rPr>
                <w:b/>
              </w:rPr>
              <w:t>17</w:t>
            </w:r>
          </w:p>
        </w:tc>
      </w:tr>
      <w:tr w:rsidR="00F7009D" w:rsidRPr="00D770B8" w14:paraId="4C246455" w14:textId="77777777" w:rsidTr="00F7009D">
        <w:tc>
          <w:tcPr>
            <w:tcW w:w="1712" w:type="dxa"/>
            <w:tcBorders>
              <w:top w:val="single" w:sz="12" w:space="0" w:color="auto"/>
              <w:left w:val="nil"/>
              <w:bottom w:val="single" w:sz="18" w:space="0" w:color="auto"/>
              <w:right w:val="nil"/>
            </w:tcBorders>
            <w:vAlign w:val="bottom"/>
          </w:tcPr>
          <w:p w14:paraId="331CCFF1" w14:textId="77777777" w:rsidR="00F7009D" w:rsidRPr="00D770B8" w:rsidRDefault="009D6872" w:rsidP="00F7009D">
            <w:pPr>
              <w:pStyle w:val="TabellRader"/>
              <w:keepNext/>
              <w:keepLines/>
              <w:jc w:val="left"/>
              <w:rPr>
                <w:i/>
              </w:rPr>
            </w:pPr>
            <w:r w:rsidRPr="00D770B8">
              <w:rPr>
                <w:i/>
              </w:rPr>
              <w:t>Procent av BNP</w:t>
            </w:r>
          </w:p>
        </w:tc>
        <w:tc>
          <w:tcPr>
            <w:tcW w:w="448" w:type="dxa"/>
            <w:tcBorders>
              <w:top w:val="single" w:sz="12" w:space="0" w:color="auto"/>
              <w:left w:val="nil"/>
              <w:bottom w:val="single" w:sz="18" w:space="0" w:color="auto"/>
              <w:right w:val="single" w:sz="4" w:space="0" w:color="auto"/>
            </w:tcBorders>
            <w:tcMar>
              <w:left w:w="28" w:type="dxa"/>
              <w:right w:w="28" w:type="dxa"/>
            </w:tcMar>
            <w:vAlign w:val="bottom"/>
          </w:tcPr>
          <w:p w14:paraId="73621B54" w14:textId="46BE40FC" w:rsidR="00F7009D" w:rsidRPr="00D770B8" w:rsidRDefault="009D6872" w:rsidP="00F7009D">
            <w:pPr>
              <w:pStyle w:val="TabellRader"/>
              <w:rPr>
                <w:i/>
              </w:rPr>
            </w:pPr>
            <w:r w:rsidRPr="00D770B8">
              <w:rPr>
                <w:i/>
              </w:rPr>
              <w:t>-0,2</w:t>
            </w:r>
          </w:p>
        </w:tc>
        <w:tc>
          <w:tcPr>
            <w:tcW w:w="448" w:type="dxa"/>
            <w:tcBorders>
              <w:top w:val="single" w:sz="12" w:space="0" w:color="auto"/>
              <w:left w:val="single" w:sz="4" w:space="0" w:color="auto"/>
              <w:bottom w:val="single" w:sz="18" w:space="0" w:color="auto"/>
              <w:right w:val="nil"/>
            </w:tcBorders>
            <w:tcMar>
              <w:left w:w="28" w:type="dxa"/>
              <w:right w:w="28" w:type="dxa"/>
            </w:tcMar>
            <w:vAlign w:val="bottom"/>
          </w:tcPr>
          <w:p w14:paraId="15BF49FF" w14:textId="0BCFD55F" w:rsidR="00F7009D" w:rsidRPr="00D770B8" w:rsidRDefault="009D6872" w:rsidP="00F7009D">
            <w:pPr>
              <w:pStyle w:val="TabellRader"/>
              <w:rPr>
                <w:i/>
              </w:rPr>
            </w:pPr>
            <w:r w:rsidRPr="00D770B8">
              <w:rPr>
                <w:i/>
              </w:rPr>
              <w:t>0,1</w:t>
            </w:r>
          </w:p>
        </w:tc>
        <w:tc>
          <w:tcPr>
            <w:tcW w:w="448" w:type="dxa"/>
            <w:tcBorders>
              <w:top w:val="single" w:sz="12" w:space="0" w:color="auto"/>
              <w:left w:val="nil"/>
              <w:bottom w:val="single" w:sz="18" w:space="0" w:color="auto"/>
              <w:right w:val="nil"/>
            </w:tcBorders>
            <w:tcMar>
              <w:left w:w="28" w:type="dxa"/>
              <w:right w:w="28" w:type="dxa"/>
            </w:tcMar>
            <w:vAlign w:val="bottom"/>
          </w:tcPr>
          <w:p w14:paraId="66868570" w14:textId="4CECA6AB" w:rsidR="00F7009D" w:rsidRPr="00D770B8" w:rsidRDefault="009D6872" w:rsidP="00F7009D">
            <w:pPr>
              <w:pStyle w:val="TabellRader"/>
              <w:rPr>
                <w:i/>
              </w:rPr>
            </w:pPr>
            <w:r w:rsidRPr="00D770B8">
              <w:rPr>
                <w:i/>
              </w:rPr>
              <w:t>0,1</w:t>
            </w:r>
          </w:p>
        </w:tc>
        <w:tc>
          <w:tcPr>
            <w:tcW w:w="448" w:type="dxa"/>
            <w:tcBorders>
              <w:top w:val="single" w:sz="12" w:space="0" w:color="auto"/>
              <w:left w:val="nil"/>
              <w:bottom w:val="single" w:sz="18" w:space="0" w:color="auto"/>
              <w:right w:val="nil"/>
            </w:tcBorders>
            <w:tcMar>
              <w:left w:w="28" w:type="dxa"/>
              <w:right w:w="28" w:type="dxa"/>
            </w:tcMar>
            <w:vAlign w:val="bottom"/>
          </w:tcPr>
          <w:p w14:paraId="51BA16AB" w14:textId="77777777" w:rsidR="00F7009D" w:rsidRPr="00D770B8" w:rsidRDefault="009D6872" w:rsidP="00F7009D">
            <w:pPr>
              <w:pStyle w:val="TabellRader"/>
              <w:rPr>
                <w:i/>
              </w:rPr>
            </w:pPr>
            <w:r w:rsidRPr="00D770B8">
              <w:rPr>
                <w:i/>
              </w:rPr>
              <w:t>-0,2</w:t>
            </w:r>
          </w:p>
        </w:tc>
        <w:tc>
          <w:tcPr>
            <w:tcW w:w="448" w:type="dxa"/>
            <w:tcBorders>
              <w:top w:val="single" w:sz="12" w:space="0" w:color="auto"/>
              <w:left w:val="nil"/>
              <w:bottom w:val="single" w:sz="18" w:space="0" w:color="auto"/>
              <w:right w:val="nil"/>
            </w:tcBorders>
            <w:tcMar>
              <w:top w:w="0" w:type="dxa"/>
              <w:left w:w="28" w:type="dxa"/>
              <w:bottom w:w="0" w:type="dxa"/>
              <w:right w:w="28" w:type="dxa"/>
            </w:tcMar>
            <w:vAlign w:val="bottom"/>
          </w:tcPr>
          <w:p w14:paraId="6B04770F" w14:textId="24419CC2" w:rsidR="00F7009D" w:rsidRPr="00D770B8" w:rsidRDefault="009D6872" w:rsidP="00F7009D">
            <w:pPr>
              <w:pStyle w:val="TabellRader"/>
              <w:rPr>
                <w:i/>
              </w:rPr>
            </w:pPr>
            <w:r w:rsidRPr="00D770B8">
              <w:rPr>
                <w:i/>
              </w:rPr>
              <w:t>-0,4</w:t>
            </w:r>
          </w:p>
        </w:tc>
        <w:tc>
          <w:tcPr>
            <w:tcW w:w="448" w:type="dxa"/>
            <w:tcBorders>
              <w:top w:val="single" w:sz="12" w:space="0" w:color="auto"/>
              <w:left w:val="nil"/>
              <w:bottom w:val="single" w:sz="18" w:space="0" w:color="auto"/>
              <w:right w:val="nil"/>
            </w:tcBorders>
            <w:tcMar>
              <w:top w:w="0" w:type="dxa"/>
              <w:left w:w="28" w:type="dxa"/>
              <w:bottom w:w="0" w:type="dxa"/>
              <w:right w:w="28" w:type="dxa"/>
            </w:tcMar>
            <w:vAlign w:val="bottom"/>
          </w:tcPr>
          <w:p w14:paraId="25586B98" w14:textId="114DD63F" w:rsidR="00F7009D" w:rsidRPr="00D770B8" w:rsidRDefault="009D6872" w:rsidP="00F7009D">
            <w:pPr>
              <w:pStyle w:val="TabellRader"/>
              <w:rPr>
                <w:i/>
              </w:rPr>
            </w:pPr>
            <w:r w:rsidRPr="00D770B8">
              <w:rPr>
                <w:i/>
              </w:rPr>
              <w:t>-0,4</w:t>
            </w:r>
          </w:p>
        </w:tc>
      </w:tr>
    </w:tbl>
    <w:p w14:paraId="2B2A00F9" w14:textId="77777777" w:rsidR="00F7009D" w:rsidRPr="00DB656F" w:rsidRDefault="009D6872" w:rsidP="00F7009D">
      <w:pPr>
        <w:pStyle w:val="TabellFotnot"/>
      </w:pPr>
      <w:r w:rsidRPr="00DB656F">
        <w:t>Anm.: Beloppen är avrundade och summerar därför inte alltid.</w:t>
      </w:r>
    </w:p>
    <w:p w14:paraId="0574201C" w14:textId="77777777" w:rsidR="00F7009D" w:rsidRDefault="009D6872" w:rsidP="00F7009D">
      <w:pPr>
        <w:pStyle w:val="TabellFotnot"/>
      </w:pPr>
      <w:r w:rsidRPr="00DB656F">
        <w:t>Källor: Statistiska centralbyrån och egna beräkningar.</w:t>
      </w:r>
    </w:p>
    <w:p w14:paraId="2A74A88E" w14:textId="77777777" w:rsidR="00F7009D" w:rsidRDefault="00F7009D" w:rsidP="00F7009D">
      <w:pPr>
        <w:pStyle w:val="Brdtext"/>
      </w:pPr>
    </w:p>
    <w:p w14:paraId="088A5499" w14:textId="713F93FB" w:rsidR="00F7009D" w:rsidRDefault="009D6872" w:rsidP="00F7009D">
      <w:pPr>
        <w:pStyle w:val="Brdtext"/>
      </w:pPr>
      <w:r w:rsidRPr="00A37836">
        <w:t>Alla inkomstpensioner och tilläggspensioner efter 65 års ålder är följsamhetsindexerade. I ett läge då pensionssystemets finanser är i balans bygger följsamhetsindexeringen på förändringen av inkomstindex. Om balanstalet understiger 1,0000, dvs. om pensionssystemets skulder över</w:t>
      </w:r>
      <w:r>
        <w:softHyphen/>
      </w:r>
      <w:r w:rsidRPr="00A37836">
        <w:t>stiger systemets tillgångar, aktiveras balans</w:t>
      </w:r>
      <w:r>
        <w:softHyphen/>
        <w:t>e</w:t>
      </w:r>
      <w:r w:rsidRPr="00A37836">
        <w:t>ringen. Balanseringen är ett sätt att, genom en justering av indexeringen, säkerställa att pen</w:t>
      </w:r>
      <w:r>
        <w:softHyphen/>
      </w:r>
      <w:r w:rsidRPr="00A37836">
        <w:t>sionssystemets utgifter inte långsiktigt över</w:t>
      </w:r>
      <w:r>
        <w:softHyphen/>
      </w:r>
      <w:r w:rsidRPr="00A37836">
        <w:t>stiger dess inkomster. Detta sker genom att pensionerna bestäms utifrån förändringen av ett balansindex i stället för ett inkomstindex.</w:t>
      </w:r>
    </w:p>
    <w:p w14:paraId="1D4D0AE1" w14:textId="77777777" w:rsidR="00F7009D" w:rsidRPr="00A37836" w:rsidRDefault="00F7009D" w:rsidP="00F7009D">
      <w:pPr>
        <w:pStyle w:val="Brdtextmedindrag"/>
      </w:pPr>
    </w:p>
    <w:p w14:paraId="5A79FF1A" w14:textId="083B9D68" w:rsidR="00F7009D" w:rsidRDefault="009D6872" w:rsidP="00F7009D">
      <w:pPr>
        <w:pStyle w:val="DiagramRubrik"/>
      </w:pPr>
      <w:bookmarkStart w:id="419" w:name="_Ref382932179"/>
      <w:bookmarkStart w:id="420" w:name="_Toc384401791"/>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rPr>
          <w:noProof/>
        </w:rPr>
        <w:t>.</w:t>
      </w:r>
      <w:fldSimple w:instr=" SEQ Diagram \* ARABIC \s 1 ">
        <w:r w:rsidR="004642B5">
          <w:rPr>
            <w:noProof/>
          </w:rPr>
          <w:t>4</w:t>
        </w:r>
      </w:fldSimple>
      <w:bookmarkEnd w:id="419"/>
      <w:r>
        <w:t xml:space="preserve"> Utvecklingen av inkomstindex och balansindex 2009–2018</w:t>
      </w:r>
      <w:bookmarkEnd w:id="420"/>
    </w:p>
    <w:p w14:paraId="153C63A3" w14:textId="79C3FAD5" w:rsidR="00F7009D" w:rsidRDefault="009D6872" w:rsidP="00F7009D">
      <w:pPr>
        <w:pStyle w:val="DiagramUnderrubrik"/>
      </w:pPr>
      <w:r>
        <w:t>Index. Fastställda tal 2009–2014, prognos 2015–2018.</w:t>
      </w:r>
    </w:p>
    <w:p w14:paraId="19380F3A" w14:textId="270E5B57" w:rsidR="00F7009D" w:rsidRDefault="009D6872" w:rsidP="00F7009D">
      <w:pPr>
        <w:pStyle w:val="Brdtext"/>
        <w:spacing w:line="260" w:lineRule="atLeast"/>
      </w:pPr>
      <w:r>
        <w:rPr>
          <w:noProof/>
          <w:lang w:eastAsia="sv-SE"/>
        </w:rPr>
        <w:drawing>
          <wp:inline distT="0" distB="0" distL="0" distR="0" wp14:anchorId="2418AA8E" wp14:editId="0B08FCEF">
            <wp:extent cx="2753995" cy="2265191"/>
            <wp:effectExtent l="0" t="0" r="8255" b="1905"/>
            <wp:docPr id="382" name="Diagram 2"/>
            <wp:cNvGraphicFramePr/>
            <a:graphic xmlns:a="http://schemas.openxmlformats.org/drawingml/2006/main">
              <a:graphicData uri="http://schemas.openxmlformats.org/drawingml/2006/chart">
                <c:chart xmlns:c="http://schemas.openxmlformats.org/drawingml/2006/chart" xmlns:r="http://schemas.openxmlformats.org/officeDocument/2006/relationships" r:id="rId349"/>
              </a:graphicData>
            </a:graphic>
          </wp:inline>
        </w:drawing>
      </w:r>
    </w:p>
    <w:p w14:paraId="16ACD2AE" w14:textId="4AC6A521" w:rsidR="00F7009D" w:rsidRDefault="009D6872" w:rsidP="00F7009D">
      <w:pPr>
        <w:pStyle w:val="DiagramFotnot"/>
      </w:pPr>
      <w:r w:rsidRPr="00ED571C">
        <w:t>Källor: Pensionsmyndigheten och egna beräkningar.</w:t>
      </w:r>
    </w:p>
    <w:p w14:paraId="15DAD30A" w14:textId="77777777" w:rsidR="00F7009D" w:rsidRDefault="00F7009D" w:rsidP="00F7009D">
      <w:pPr>
        <w:pStyle w:val="Brdtextmedindrag"/>
      </w:pPr>
    </w:p>
    <w:p w14:paraId="61F040CF" w14:textId="0B0281D1" w:rsidR="00F7009D" w:rsidRDefault="009D6872" w:rsidP="00F7009D">
      <w:pPr>
        <w:pStyle w:val="Brdtext"/>
      </w:pPr>
      <w:r>
        <w:t>Balansindexet beror på utvecklingen av inkomst</w:t>
      </w:r>
      <w:r>
        <w:softHyphen/>
        <w:t>indexet och balanstalets storlek. Balanseringen är aktiverad så länge balansindexet understiger inkomstindexets nivå.</w:t>
      </w:r>
    </w:p>
    <w:p w14:paraId="2FA727E4" w14:textId="47F56473" w:rsidR="00F7009D" w:rsidRDefault="009D6872" w:rsidP="00F7009D">
      <w:pPr>
        <w:pStyle w:val="Brdtextmedindrag"/>
      </w:pPr>
      <w:r>
        <w:t xml:space="preserve">Med undantag för 2017 förväntas balanseringen vara aktiverad samtliga år under prognosperioden (se </w:t>
      </w:r>
      <w:r>
        <w:fldChar w:fldCharType="begin"/>
      </w:r>
      <w:r>
        <w:instrText xml:space="preserve"> REF  _Ref382932179 \* Lower \h  \* MERGEFORMAT </w:instrText>
      </w:r>
      <w:r>
        <w:fldChar w:fldCharType="separate"/>
      </w:r>
      <w:r w:rsidR="004642B5">
        <w:t xml:space="preserve">diagram </w:t>
      </w:r>
      <w:r w:rsidR="004642B5" w:rsidRPr="004642B5">
        <w:rPr>
          <w:bCs/>
          <w:noProof/>
        </w:rPr>
        <w:t>7</w:t>
      </w:r>
      <w:r w:rsidR="004642B5">
        <w:rPr>
          <w:noProof/>
        </w:rPr>
        <w:t>.4</w:t>
      </w:r>
      <w:r>
        <w:fldChar w:fldCharType="end"/>
      </w:r>
      <w:r>
        <w:t>). Detta innebär att pensionerna stiger med mer än utvecklingen av inkomstindex om balanstalet över</w:t>
      </w:r>
      <w:r>
        <w:softHyphen/>
        <w:t>stiger 1,0000. År 2013,</w:t>
      </w:r>
      <w:r w:rsidDel="00E32D3A">
        <w:t xml:space="preserve"> </w:t>
      </w:r>
      <w:r>
        <w:t xml:space="preserve">2015 och 2016 överstiger balanstalet 1,0000, vilket innebär att balansindex ökar mer än inkomstindex under dessa år. Balanstalet överstiger 1,0000 även 2017, men eftersom balanseringen inte är aktiverad detta år bestäms utvecklingen av pensionerna av inkomstindex (2017 i relation till balansindex 2016) i stället för balansindex (2017 i relation till balansindex 2016). År 2014 och 2018 understiger balanstalet 1,0000, vilket innebär att balansindex utvecklas svagare än inkomstindex dessa år (se </w:t>
      </w:r>
      <w:r>
        <w:fldChar w:fldCharType="begin"/>
      </w:r>
      <w:r>
        <w:instrText xml:space="preserve"> REF  _Ref383269826 \* Lower \h  \* MERGEFORMAT </w:instrText>
      </w:r>
      <w:r>
        <w:fldChar w:fldCharType="separate"/>
      </w:r>
      <w:r w:rsidR="004642B5">
        <w:t xml:space="preserve">tabell </w:t>
      </w:r>
      <w:r w:rsidR="004642B5" w:rsidRPr="004642B5">
        <w:rPr>
          <w:bCs/>
          <w:noProof/>
        </w:rPr>
        <w:t>7</w:t>
      </w:r>
      <w:r w:rsidR="004642B5">
        <w:t>.</w:t>
      </w:r>
      <w:r w:rsidR="004642B5">
        <w:rPr>
          <w:noProof/>
        </w:rPr>
        <w:t>13</w:t>
      </w:r>
      <w:r>
        <w:fldChar w:fldCharType="end"/>
      </w:r>
      <w:r>
        <w:t>).</w:t>
      </w:r>
    </w:p>
    <w:p w14:paraId="65FD9358" w14:textId="77777777" w:rsidR="00F7009D" w:rsidRDefault="00F7009D" w:rsidP="00F7009D">
      <w:pPr>
        <w:pStyle w:val="Brdtextmedindrag"/>
      </w:pPr>
    </w:p>
    <w:p w14:paraId="796EEF2D" w14:textId="33137213" w:rsidR="00F7009D" w:rsidRDefault="009D6872" w:rsidP="00F7009D">
      <w:pPr>
        <w:pStyle w:val="TabellRubrik"/>
      </w:pPr>
      <w:bookmarkStart w:id="421" w:name="_Ref383269826"/>
      <w:bookmarkStart w:id="422" w:name="_Toc384401685"/>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13</w:t>
      </w:r>
      <w:r w:rsidR="0009067D">
        <w:rPr>
          <w:noProof/>
        </w:rPr>
        <w:fldChar w:fldCharType="end"/>
      </w:r>
      <w:bookmarkEnd w:id="421"/>
      <w:r>
        <w:t xml:space="preserve"> Inkomstindex, balanstal och balansindex 2013–2018</w:t>
      </w:r>
      <w:bookmarkEnd w:id="422"/>
    </w:p>
    <w:p w14:paraId="2FDA972C" w14:textId="118E8BB9" w:rsidR="00F7009D" w:rsidRDefault="009D6872" w:rsidP="00F7009D">
      <w:pPr>
        <w:pStyle w:val="TabellUnderrubrik"/>
      </w:pPr>
      <w:r>
        <w:t>Procentuell förändring om annat ej anges, fastställda tal 2013–2014, prognos 2015–2018.</w:t>
      </w:r>
    </w:p>
    <w:tbl>
      <w:tblPr>
        <w:tblW w:w="4400" w:type="dxa"/>
        <w:tblCellMar>
          <w:left w:w="0" w:type="dxa"/>
        </w:tblCellMar>
        <w:tblLook w:val="0000" w:firstRow="0" w:lastRow="0" w:firstColumn="0" w:lastColumn="0" w:noHBand="0" w:noVBand="0"/>
      </w:tblPr>
      <w:tblGrid>
        <w:gridCol w:w="1495"/>
        <w:gridCol w:w="485"/>
        <w:gridCol w:w="484"/>
        <w:gridCol w:w="484"/>
        <w:gridCol w:w="484"/>
        <w:gridCol w:w="484"/>
        <w:gridCol w:w="484"/>
      </w:tblGrid>
      <w:tr w:rsidR="00F7009D" w14:paraId="7FC67438" w14:textId="77777777" w:rsidTr="00F7009D">
        <w:tc>
          <w:tcPr>
            <w:tcW w:w="1406" w:type="dxa"/>
            <w:tcBorders>
              <w:top w:val="nil"/>
              <w:left w:val="nil"/>
              <w:bottom w:val="single" w:sz="18" w:space="0" w:color="auto"/>
              <w:right w:val="nil"/>
            </w:tcBorders>
          </w:tcPr>
          <w:p w14:paraId="4426C243" w14:textId="77777777" w:rsidR="00F7009D" w:rsidRDefault="00F7009D" w:rsidP="00F7009D">
            <w:pPr>
              <w:pStyle w:val="TabellHuvud"/>
              <w:keepNext/>
              <w:keepLines/>
            </w:pPr>
          </w:p>
        </w:tc>
        <w:tc>
          <w:tcPr>
            <w:tcW w:w="499" w:type="dxa"/>
            <w:tcBorders>
              <w:top w:val="nil"/>
              <w:left w:val="nil"/>
              <w:bottom w:val="single" w:sz="18" w:space="0" w:color="auto"/>
              <w:right w:val="nil"/>
            </w:tcBorders>
          </w:tcPr>
          <w:p w14:paraId="1DF76A8B" w14:textId="46C25F6D" w:rsidR="00F7009D" w:rsidRDefault="009D6872" w:rsidP="00F7009D">
            <w:pPr>
              <w:pStyle w:val="TabellHuvud"/>
              <w:keepNext/>
              <w:keepLines/>
            </w:pPr>
            <w:r>
              <w:t>2013</w:t>
            </w:r>
          </w:p>
        </w:tc>
        <w:tc>
          <w:tcPr>
            <w:tcW w:w="499" w:type="dxa"/>
            <w:tcBorders>
              <w:top w:val="nil"/>
              <w:left w:val="nil"/>
              <w:bottom w:val="single" w:sz="18" w:space="0" w:color="auto"/>
              <w:right w:val="single" w:sz="4" w:space="0" w:color="000000"/>
            </w:tcBorders>
          </w:tcPr>
          <w:p w14:paraId="37BF270B" w14:textId="071BD9DB" w:rsidR="00F7009D" w:rsidRDefault="009D6872" w:rsidP="00F7009D">
            <w:pPr>
              <w:pStyle w:val="TabellHuvud"/>
              <w:keepNext/>
              <w:keepLines/>
            </w:pPr>
            <w:r>
              <w:t>2014</w:t>
            </w:r>
          </w:p>
        </w:tc>
        <w:tc>
          <w:tcPr>
            <w:tcW w:w="499" w:type="dxa"/>
            <w:tcBorders>
              <w:top w:val="nil"/>
              <w:left w:val="single" w:sz="4" w:space="0" w:color="000000"/>
              <w:bottom w:val="single" w:sz="18" w:space="0" w:color="auto"/>
            </w:tcBorders>
            <w:shd w:val="clear" w:color="auto" w:fill="auto"/>
          </w:tcPr>
          <w:p w14:paraId="3B49B4F3" w14:textId="06A7DBAE" w:rsidR="00F7009D" w:rsidRDefault="009D6872" w:rsidP="00F7009D">
            <w:pPr>
              <w:pStyle w:val="TabellHuvud"/>
              <w:keepNext/>
              <w:keepLines/>
            </w:pPr>
            <w:r>
              <w:t>2015</w:t>
            </w:r>
          </w:p>
        </w:tc>
        <w:tc>
          <w:tcPr>
            <w:tcW w:w="499" w:type="dxa"/>
            <w:tcBorders>
              <w:top w:val="nil"/>
              <w:left w:val="nil"/>
              <w:bottom w:val="single" w:sz="18" w:space="0" w:color="auto"/>
              <w:right w:val="nil"/>
            </w:tcBorders>
            <w:shd w:val="clear" w:color="auto" w:fill="auto"/>
          </w:tcPr>
          <w:p w14:paraId="15AFB3F5" w14:textId="29724AD7" w:rsidR="00F7009D" w:rsidRDefault="009D6872" w:rsidP="00F7009D">
            <w:pPr>
              <w:pStyle w:val="TabellHuvud"/>
              <w:keepNext/>
              <w:keepLines/>
            </w:pPr>
            <w:r>
              <w:t>2016</w:t>
            </w:r>
          </w:p>
        </w:tc>
        <w:tc>
          <w:tcPr>
            <w:tcW w:w="499" w:type="dxa"/>
            <w:tcBorders>
              <w:top w:val="nil"/>
              <w:left w:val="nil"/>
              <w:bottom w:val="single" w:sz="18" w:space="0" w:color="auto"/>
              <w:right w:val="nil"/>
            </w:tcBorders>
            <w:shd w:val="clear" w:color="auto" w:fill="auto"/>
          </w:tcPr>
          <w:p w14:paraId="10978424" w14:textId="4DF63FEA" w:rsidR="00F7009D" w:rsidRDefault="009D6872" w:rsidP="00F7009D">
            <w:pPr>
              <w:pStyle w:val="TabellHuvud"/>
              <w:keepNext/>
              <w:keepLines/>
            </w:pPr>
            <w:r>
              <w:t>2017</w:t>
            </w:r>
          </w:p>
        </w:tc>
        <w:tc>
          <w:tcPr>
            <w:tcW w:w="499" w:type="dxa"/>
            <w:tcBorders>
              <w:top w:val="nil"/>
              <w:left w:val="nil"/>
              <w:bottom w:val="single" w:sz="18" w:space="0" w:color="auto"/>
              <w:right w:val="nil"/>
            </w:tcBorders>
          </w:tcPr>
          <w:p w14:paraId="1FB50D28" w14:textId="28D5881A" w:rsidR="00F7009D" w:rsidRDefault="009D6872" w:rsidP="00F7009D">
            <w:pPr>
              <w:pStyle w:val="TabellHuvud"/>
              <w:keepNext/>
              <w:keepLines/>
            </w:pPr>
            <w:r>
              <w:t>2018</w:t>
            </w:r>
          </w:p>
        </w:tc>
      </w:tr>
      <w:tr w:rsidR="00F7009D" w14:paraId="12715B21" w14:textId="77777777" w:rsidTr="00F7009D">
        <w:tc>
          <w:tcPr>
            <w:tcW w:w="1406" w:type="dxa"/>
            <w:tcBorders>
              <w:top w:val="single" w:sz="18" w:space="0" w:color="auto"/>
              <w:left w:val="nil"/>
              <w:right w:val="nil"/>
            </w:tcBorders>
            <w:vAlign w:val="bottom"/>
          </w:tcPr>
          <w:p w14:paraId="7B658D7D" w14:textId="77777777" w:rsidR="00F7009D" w:rsidRDefault="009D6872" w:rsidP="00F7009D">
            <w:pPr>
              <w:pStyle w:val="TabellRaderVnster"/>
            </w:pPr>
            <w:r>
              <w:t xml:space="preserve">Inkomstindex </w:t>
            </w:r>
          </w:p>
        </w:tc>
        <w:tc>
          <w:tcPr>
            <w:tcW w:w="499" w:type="dxa"/>
            <w:tcBorders>
              <w:top w:val="single" w:sz="18" w:space="0" w:color="auto"/>
              <w:left w:val="nil"/>
              <w:right w:val="nil"/>
            </w:tcBorders>
            <w:vAlign w:val="bottom"/>
          </w:tcPr>
          <w:p w14:paraId="01F1EC13" w14:textId="79134EC0" w:rsidR="00F7009D" w:rsidRDefault="009D6872" w:rsidP="00F7009D">
            <w:pPr>
              <w:pStyle w:val="TabellRader"/>
            </w:pPr>
            <w:r>
              <w:t>3,7</w:t>
            </w:r>
          </w:p>
        </w:tc>
        <w:tc>
          <w:tcPr>
            <w:tcW w:w="499" w:type="dxa"/>
            <w:tcBorders>
              <w:top w:val="single" w:sz="18" w:space="0" w:color="auto"/>
              <w:left w:val="nil"/>
              <w:right w:val="single" w:sz="4" w:space="0" w:color="000000"/>
            </w:tcBorders>
            <w:vAlign w:val="bottom"/>
          </w:tcPr>
          <w:p w14:paraId="38FA4B87" w14:textId="1465FB99" w:rsidR="00F7009D" w:rsidRDefault="009D6872" w:rsidP="00F7009D">
            <w:pPr>
              <w:pStyle w:val="TabellRader"/>
            </w:pPr>
            <w:r>
              <w:t>0,5</w:t>
            </w:r>
          </w:p>
        </w:tc>
        <w:tc>
          <w:tcPr>
            <w:tcW w:w="499" w:type="dxa"/>
            <w:tcBorders>
              <w:top w:val="single" w:sz="18" w:space="0" w:color="auto"/>
              <w:left w:val="single" w:sz="4" w:space="0" w:color="000000"/>
            </w:tcBorders>
            <w:shd w:val="clear" w:color="auto" w:fill="auto"/>
            <w:vAlign w:val="bottom"/>
          </w:tcPr>
          <w:p w14:paraId="75303D7A" w14:textId="3097D1FD" w:rsidR="00F7009D" w:rsidRDefault="009D6872" w:rsidP="00F7009D">
            <w:pPr>
              <w:pStyle w:val="TabellRader"/>
            </w:pPr>
            <w:r>
              <w:t>2,7</w:t>
            </w:r>
          </w:p>
        </w:tc>
        <w:tc>
          <w:tcPr>
            <w:tcW w:w="499" w:type="dxa"/>
            <w:tcBorders>
              <w:top w:val="single" w:sz="18" w:space="0" w:color="auto"/>
              <w:left w:val="nil"/>
              <w:right w:val="nil"/>
            </w:tcBorders>
            <w:shd w:val="clear" w:color="auto" w:fill="auto"/>
            <w:vAlign w:val="bottom"/>
          </w:tcPr>
          <w:p w14:paraId="56B37472" w14:textId="4AD12B3B" w:rsidR="00F7009D" w:rsidRDefault="009D6872" w:rsidP="00F7009D">
            <w:pPr>
              <w:pStyle w:val="TabellRader"/>
            </w:pPr>
            <w:r>
              <w:t>4,2</w:t>
            </w:r>
          </w:p>
        </w:tc>
        <w:tc>
          <w:tcPr>
            <w:tcW w:w="499" w:type="dxa"/>
            <w:tcBorders>
              <w:top w:val="single" w:sz="18" w:space="0" w:color="auto"/>
              <w:left w:val="nil"/>
              <w:right w:val="nil"/>
            </w:tcBorders>
            <w:shd w:val="clear" w:color="auto" w:fill="auto"/>
            <w:vAlign w:val="bottom"/>
          </w:tcPr>
          <w:p w14:paraId="3D870E4F" w14:textId="7AC61DC4" w:rsidR="00F7009D" w:rsidRDefault="009D6872" w:rsidP="00F7009D">
            <w:pPr>
              <w:pStyle w:val="TabellRader"/>
            </w:pPr>
            <w:r>
              <w:t>5,1</w:t>
            </w:r>
          </w:p>
        </w:tc>
        <w:tc>
          <w:tcPr>
            <w:tcW w:w="499" w:type="dxa"/>
            <w:tcBorders>
              <w:top w:val="single" w:sz="18" w:space="0" w:color="auto"/>
              <w:left w:val="nil"/>
              <w:right w:val="nil"/>
            </w:tcBorders>
            <w:vAlign w:val="bottom"/>
          </w:tcPr>
          <w:p w14:paraId="013CBED3" w14:textId="17302BD5" w:rsidR="00F7009D" w:rsidRDefault="009D6872" w:rsidP="00F7009D">
            <w:pPr>
              <w:pStyle w:val="TabellRader"/>
            </w:pPr>
            <w:r>
              <w:t>4,6</w:t>
            </w:r>
          </w:p>
        </w:tc>
      </w:tr>
      <w:tr w:rsidR="00F7009D" w14:paraId="25F700B3" w14:textId="77777777" w:rsidTr="00F7009D">
        <w:tc>
          <w:tcPr>
            <w:tcW w:w="1406" w:type="dxa"/>
            <w:tcBorders>
              <w:left w:val="nil"/>
              <w:right w:val="nil"/>
            </w:tcBorders>
            <w:vAlign w:val="bottom"/>
          </w:tcPr>
          <w:p w14:paraId="21C1B67E" w14:textId="77777777" w:rsidR="00F7009D" w:rsidRDefault="009D6872" w:rsidP="00F7009D">
            <w:pPr>
              <w:pStyle w:val="TabellRaderVnster"/>
            </w:pPr>
            <w:r>
              <w:t>Balansindex</w:t>
            </w:r>
          </w:p>
        </w:tc>
        <w:tc>
          <w:tcPr>
            <w:tcW w:w="499" w:type="dxa"/>
            <w:tcBorders>
              <w:left w:val="nil"/>
              <w:right w:val="nil"/>
            </w:tcBorders>
            <w:vAlign w:val="bottom"/>
          </w:tcPr>
          <w:p w14:paraId="1F82B2EA" w14:textId="7431032D" w:rsidR="00F7009D" w:rsidRDefault="009D6872" w:rsidP="00F7009D">
            <w:pPr>
              <w:pStyle w:val="TabellRader"/>
            </w:pPr>
            <w:r>
              <w:t>5,8</w:t>
            </w:r>
          </w:p>
        </w:tc>
        <w:tc>
          <w:tcPr>
            <w:tcW w:w="499" w:type="dxa"/>
            <w:tcBorders>
              <w:left w:val="nil"/>
              <w:right w:val="single" w:sz="4" w:space="0" w:color="000000"/>
            </w:tcBorders>
            <w:vAlign w:val="bottom"/>
          </w:tcPr>
          <w:p w14:paraId="74168080" w14:textId="1F918858" w:rsidR="00F7009D" w:rsidRDefault="009D6872" w:rsidP="00F7009D">
            <w:pPr>
              <w:pStyle w:val="TabellRader"/>
            </w:pPr>
            <w:r>
              <w:t>-1,1</w:t>
            </w:r>
          </w:p>
        </w:tc>
        <w:tc>
          <w:tcPr>
            <w:tcW w:w="499" w:type="dxa"/>
            <w:tcBorders>
              <w:left w:val="single" w:sz="4" w:space="0" w:color="000000"/>
            </w:tcBorders>
            <w:shd w:val="clear" w:color="auto" w:fill="auto"/>
            <w:vAlign w:val="bottom"/>
          </w:tcPr>
          <w:p w14:paraId="1E4CAD9E" w14:textId="03B8C0D7" w:rsidR="00F7009D" w:rsidRDefault="009D6872" w:rsidP="00F7009D">
            <w:pPr>
              <w:pStyle w:val="TabellRader"/>
            </w:pPr>
            <w:r>
              <w:t>3,1</w:t>
            </w:r>
          </w:p>
        </w:tc>
        <w:tc>
          <w:tcPr>
            <w:tcW w:w="499" w:type="dxa"/>
            <w:tcBorders>
              <w:left w:val="nil"/>
              <w:right w:val="nil"/>
            </w:tcBorders>
            <w:shd w:val="clear" w:color="auto" w:fill="auto"/>
            <w:vAlign w:val="bottom"/>
          </w:tcPr>
          <w:p w14:paraId="7EAD52E6" w14:textId="1D2D9AA7" w:rsidR="00F7009D" w:rsidRDefault="009D6872" w:rsidP="00F7009D">
            <w:pPr>
              <w:pStyle w:val="TabellRader"/>
            </w:pPr>
            <w:r>
              <w:t>7,7</w:t>
            </w:r>
          </w:p>
        </w:tc>
        <w:tc>
          <w:tcPr>
            <w:tcW w:w="499" w:type="dxa"/>
            <w:tcBorders>
              <w:left w:val="nil"/>
              <w:right w:val="nil"/>
            </w:tcBorders>
            <w:shd w:val="clear" w:color="auto" w:fill="auto"/>
            <w:vAlign w:val="bottom"/>
          </w:tcPr>
          <w:p w14:paraId="5A522CDA" w14:textId="67F73AC6" w:rsidR="00F7009D" w:rsidRDefault="009D6872" w:rsidP="00F7009D">
            <w:pPr>
              <w:pStyle w:val="TabellRader"/>
            </w:pPr>
            <w:r>
              <w:t>7,5</w:t>
            </w:r>
          </w:p>
        </w:tc>
        <w:tc>
          <w:tcPr>
            <w:tcW w:w="499" w:type="dxa"/>
            <w:tcBorders>
              <w:left w:val="nil"/>
              <w:right w:val="nil"/>
            </w:tcBorders>
            <w:vAlign w:val="bottom"/>
          </w:tcPr>
          <w:p w14:paraId="1D8F853C" w14:textId="16C31017" w:rsidR="00F7009D" w:rsidRDefault="009D6872" w:rsidP="00F7009D">
            <w:pPr>
              <w:pStyle w:val="TabellRader"/>
            </w:pPr>
            <w:r>
              <w:t>3,9</w:t>
            </w:r>
          </w:p>
        </w:tc>
      </w:tr>
      <w:tr w:rsidR="00F7009D" w14:paraId="6B4BD295" w14:textId="77777777" w:rsidTr="00F7009D">
        <w:tc>
          <w:tcPr>
            <w:tcW w:w="1406" w:type="dxa"/>
            <w:tcBorders>
              <w:left w:val="nil"/>
              <w:bottom w:val="single" w:sz="12" w:space="0" w:color="auto"/>
              <w:right w:val="nil"/>
            </w:tcBorders>
            <w:vAlign w:val="bottom"/>
          </w:tcPr>
          <w:p w14:paraId="0FE2ABD2" w14:textId="77777777" w:rsidR="00F7009D" w:rsidRPr="009103B2" w:rsidRDefault="009D6872" w:rsidP="00F7009D">
            <w:pPr>
              <w:pStyle w:val="TabellSummaText"/>
              <w:keepNext/>
              <w:keepLines/>
              <w:rPr>
                <w:b w:val="0"/>
              </w:rPr>
            </w:pPr>
            <w:r w:rsidRPr="009103B2">
              <w:rPr>
                <w:b w:val="0"/>
              </w:rPr>
              <w:t>Följsamhetsindexering</w:t>
            </w:r>
            <w:r w:rsidRPr="009103B2">
              <w:rPr>
                <w:b w:val="0"/>
                <w:vertAlign w:val="superscript"/>
              </w:rPr>
              <w:t>1</w:t>
            </w:r>
          </w:p>
        </w:tc>
        <w:tc>
          <w:tcPr>
            <w:tcW w:w="499" w:type="dxa"/>
            <w:tcBorders>
              <w:left w:val="nil"/>
              <w:bottom w:val="single" w:sz="12" w:space="0" w:color="auto"/>
              <w:right w:val="nil"/>
            </w:tcBorders>
            <w:vAlign w:val="bottom"/>
          </w:tcPr>
          <w:p w14:paraId="05E65422" w14:textId="4E7BBD10" w:rsidR="00F7009D" w:rsidRDefault="009D6872" w:rsidP="00F7009D">
            <w:pPr>
              <w:pStyle w:val="TabellRader"/>
            </w:pPr>
            <w:r>
              <w:t>4,1</w:t>
            </w:r>
          </w:p>
        </w:tc>
        <w:tc>
          <w:tcPr>
            <w:tcW w:w="499" w:type="dxa"/>
            <w:tcBorders>
              <w:left w:val="nil"/>
              <w:bottom w:val="single" w:sz="12" w:space="0" w:color="auto"/>
              <w:right w:val="single" w:sz="4" w:space="0" w:color="000000"/>
            </w:tcBorders>
            <w:vAlign w:val="bottom"/>
          </w:tcPr>
          <w:p w14:paraId="703662B5" w14:textId="28648969" w:rsidR="00F7009D" w:rsidRDefault="009D6872" w:rsidP="00F7009D">
            <w:pPr>
              <w:pStyle w:val="TabellRader"/>
            </w:pPr>
            <w:r>
              <w:t>-2,7</w:t>
            </w:r>
          </w:p>
        </w:tc>
        <w:tc>
          <w:tcPr>
            <w:tcW w:w="499" w:type="dxa"/>
            <w:tcBorders>
              <w:left w:val="single" w:sz="4" w:space="0" w:color="000000"/>
              <w:bottom w:val="single" w:sz="12" w:space="0" w:color="auto"/>
            </w:tcBorders>
            <w:shd w:val="clear" w:color="auto" w:fill="auto"/>
            <w:vAlign w:val="bottom"/>
          </w:tcPr>
          <w:p w14:paraId="7175A918" w14:textId="03FD51F3" w:rsidR="00F7009D" w:rsidRDefault="009D6872" w:rsidP="00F7009D">
            <w:pPr>
              <w:pStyle w:val="TabellRader"/>
            </w:pPr>
            <w:r>
              <w:t>1,5</w:t>
            </w:r>
          </w:p>
        </w:tc>
        <w:tc>
          <w:tcPr>
            <w:tcW w:w="499" w:type="dxa"/>
            <w:tcBorders>
              <w:left w:val="nil"/>
              <w:bottom w:val="single" w:sz="12" w:space="0" w:color="auto"/>
              <w:right w:val="nil"/>
            </w:tcBorders>
            <w:shd w:val="clear" w:color="auto" w:fill="auto"/>
            <w:vAlign w:val="bottom"/>
          </w:tcPr>
          <w:p w14:paraId="49E4FAC6" w14:textId="6641310C" w:rsidR="00F7009D" w:rsidRDefault="009D6872" w:rsidP="00F7009D">
            <w:pPr>
              <w:pStyle w:val="TabellRader"/>
            </w:pPr>
            <w:r>
              <w:t>6,0</w:t>
            </w:r>
          </w:p>
        </w:tc>
        <w:tc>
          <w:tcPr>
            <w:tcW w:w="499" w:type="dxa"/>
            <w:tcBorders>
              <w:left w:val="nil"/>
              <w:bottom w:val="single" w:sz="12" w:space="0" w:color="auto"/>
              <w:right w:val="nil"/>
            </w:tcBorders>
            <w:shd w:val="clear" w:color="auto" w:fill="auto"/>
            <w:vAlign w:val="bottom"/>
          </w:tcPr>
          <w:p w14:paraId="70755DE9" w14:textId="75B84BF3" w:rsidR="00F7009D" w:rsidRDefault="009D6872" w:rsidP="00F7009D">
            <w:pPr>
              <w:pStyle w:val="TabellRader"/>
            </w:pPr>
            <w:r>
              <w:t>5,6</w:t>
            </w:r>
          </w:p>
        </w:tc>
        <w:tc>
          <w:tcPr>
            <w:tcW w:w="499" w:type="dxa"/>
            <w:tcBorders>
              <w:left w:val="nil"/>
              <w:bottom w:val="single" w:sz="12" w:space="0" w:color="auto"/>
              <w:right w:val="nil"/>
            </w:tcBorders>
            <w:vAlign w:val="bottom"/>
          </w:tcPr>
          <w:p w14:paraId="61A0A7A2" w14:textId="3757C728" w:rsidR="00F7009D" w:rsidRDefault="009D6872" w:rsidP="00F7009D">
            <w:pPr>
              <w:pStyle w:val="TabellRader"/>
            </w:pPr>
            <w:r>
              <w:t>2,5</w:t>
            </w:r>
          </w:p>
        </w:tc>
      </w:tr>
      <w:tr w:rsidR="00F7009D" w14:paraId="5F36985A" w14:textId="77777777" w:rsidTr="00F7009D">
        <w:tc>
          <w:tcPr>
            <w:tcW w:w="1406" w:type="dxa"/>
            <w:tcBorders>
              <w:top w:val="single" w:sz="12" w:space="0" w:color="auto"/>
              <w:left w:val="nil"/>
              <w:bottom w:val="single" w:sz="18" w:space="0" w:color="auto"/>
              <w:right w:val="nil"/>
            </w:tcBorders>
            <w:vAlign w:val="bottom"/>
          </w:tcPr>
          <w:p w14:paraId="56DA8B13" w14:textId="77777777" w:rsidR="00F7009D" w:rsidRDefault="009D6872" w:rsidP="00F7009D">
            <w:pPr>
              <w:pStyle w:val="TabellSummaText"/>
              <w:keepNext/>
              <w:keepLines/>
            </w:pPr>
            <w:r>
              <w:t>Balanstal</w:t>
            </w:r>
            <w:r>
              <w:rPr>
                <w:vertAlign w:val="superscript"/>
              </w:rPr>
              <w:t>2</w:t>
            </w:r>
          </w:p>
        </w:tc>
        <w:tc>
          <w:tcPr>
            <w:tcW w:w="499" w:type="dxa"/>
            <w:tcBorders>
              <w:top w:val="single" w:sz="12" w:space="0" w:color="auto"/>
              <w:left w:val="nil"/>
              <w:bottom w:val="single" w:sz="18" w:space="0" w:color="auto"/>
              <w:right w:val="nil"/>
            </w:tcBorders>
            <w:tcMar>
              <w:left w:w="28" w:type="dxa"/>
              <w:right w:w="28" w:type="dxa"/>
            </w:tcMar>
            <w:vAlign w:val="bottom"/>
          </w:tcPr>
          <w:p w14:paraId="191635CA" w14:textId="527E54D5" w:rsidR="00F7009D" w:rsidRPr="00852C67" w:rsidRDefault="009D6872" w:rsidP="00F7009D">
            <w:pPr>
              <w:pStyle w:val="TabellRader"/>
              <w:rPr>
                <w:b/>
              </w:rPr>
            </w:pPr>
            <w:r w:rsidRPr="00852C67">
              <w:rPr>
                <w:b/>
              </w:rPr>
              <w:t>1,0</w:t>
            </w:r>
            <w:r>
              <w:rPr>
                <w:b/>
              </w:rPr>
              <w:t>198</w:t>
            </w:r>
          </w:p>
        </w:tc>
        <w:tc>
          <w:tcPr>
            <w:tcW w:w="499" w:type="dxa"/>
            <w:tcBorders>
              <w:top w:val="single" w:sz="12" w:space="0" w:color="auto"/>
              <w:left w:val="nil"/>
              <w:bottom w:val="single" w:sz="18" w:space="0" w:color="auto"/>
              <w:right w:val="single" w:sz="4" w:space="0" w:color="000000"/>
            </w:tcBorders>
            <w:tcMar>
              <w:left w:w="28" w:type="dxa"/>
              <w:right w:w="28" w:type="dxa"/>
            </w:tcMar>
            <w:vAlign w:val="bottom"/>
          </w:tcPr>
          <w:p w14:paraId="041A50B7" w14:textId="766F30F8" w:rsidR="00F7009D" w:rsidRPr="00852C67" w:rsidRDefault="009D6872" w:rsidP="00F7009D">
            <w:pPr>
              <w:pStyle w:val="TabellRader"/>
              <w:rPr>
                <w:b/>
              </w:rPr>
            </w:pPr>
            <w:r>
              <w:rPr>
                <w:b/>
              </w:rPr>
              <w:t>0,9837</w:t>
            </w:r>
          </w:p>
        </w:tc>
        <w:tc>
          <w:tcPr>
            <w:tcW w:w="499" w:type="dxa"/>
            <w:tcBorders>
              <w:top w:val="single" w:sz="12" w:space="0" w:color="auto"/>
              <w:left w:val="single" w:sz="4" w:space="0" w:color="000000"/>
              <w:bottom w:val="single" w:sz="18" w:space="0" w:color="auto"/>
            </w:tcBorders>
            <w:shd w:val="clear" w:color="auto" w:fill="auto"/>
            <w:tcMar>
              <w:left w:w="28" w:type="dxa"/>
              <w:right w:w="28" w:type="dxa"/>
            </w:tcMar>
            <w:vAlign w:val="bottom"/>
          </w:tcPr>
          <w:p w14:paraId="00973727" w14:textId="7713C5DE" w:rsidR="00F7009D" w:rsidRPr="00852C67" w:rsidRDefault="009D6872" w:rsidP="00F7009D">
            <w:pPr>
              <w:pStyle w:val="TabellRader"/>
              <w:rPr>
                <w:b/>
              </w:rPr>
            </w:pPr>
            <w:r>
              <w:rPr>
                <w:b/>
              </w:rPr>
              <w:t>1,0040</w:t>
            </w:r>
          </w:p>
        </w:tc>
        <w:tc>
          <w:tcPr>
            <w:tcW w:w="499" w:type="dxa"/>
            <w:tcBorders>
              <w:top w:val="single" w:sz="12" w:space="0" w:color="auto"/>
              <w:left w:val="nil"/>
              <w:bottom w:val="single" w:sz="18" w:space="0" w:color="auto"/>
              <w:right w:val="nil"/>
            </w:tcBorders>
            <w:shd w:val="clear" w:color="auto" w:fill="auto"/>
            <w:tcMar>
              <w:left w:w="28" w:type="dxa"/>
              <w:right w:w="28" w:type="dxa"/>
            </w:tcMar>
            <w:vAlign w:val="bottom"/>
          </w:tcPr>
          <w:p w14:paraId="442B8F43" w14:textId="3B075200" w:rsidR="00F7009D" w:rsidRPr="00852C67" w:rsidRDefault="009D6872" w:rsidP="00F7009D">
            <w:pPr>
              <w:pStyle w:val="TabellRader"/>
              <w:rPr>
                <w:b/>
              </w:rPr>
            </w:pPr>
            <w:r>
              <w:rPr>
                <w:b/>
              </w:rPr>
              <w:t>1,0333</w:t>
            </w:r>
          </w:p>
        </w:tc>
        <w:tc>
          <w:tcPr>
            <w:tcW w:w="499" w:type="dxa"/>
            <w:tcBorders>
              <w:top w:val="single" w:sz="12" w:space="0" w:color="auto"/>
              <w:left w:val="nil"/>
              <w:bottom w:val="single" w:sz="18" w:space="0" w:color="auto"/>
              <w:right w:val="nil"/>
            </w:tcBorders>
            <w:shd w:val="clear" w:color="auto" w:fill="auto"/>
            <w:tcMar>
              <w:left w:w="28" w:type="dxa"/>
              <w:right w:w="28" w:type="dxa"/>
            </w:tcMar>
            <w:vAlign w:val="bottom"/>
          </w:tcPr>
          <w:p w14:paraId="5623CABE" w14:textId="6494E37C" w:rsidR="00F7009D" w:rsidRPr="00852C67" w:rsidRDefault="009D6872" w:rsidP="00F7009D">
            <w:pPr>
              <w:pStyle w:val="TabellRader"/>
              <w:rPr>
                <w:b/>
              </w:rPr>
            </w:pPr>
            <w:r w:rsidRPr="00852C67">
              <w:rPr>
                <w:b/>
              </w:rPr>
              <w:t>1,</w:t>
            </w:r>
            <w:r>
              <w:rPr>
                <w:b/>
              </w:rPr>
              <w:t>0235</w:t>
            </w:r>
          </w:p>
        </w:tc>
        <w:tc>
          <w:tcPr>
            <w:tcW w:w="499" w:type="dxa"/>
            <w:tcBorders>
              <w:top w:val="single" w:sz="12" w:space="0" w:color="auto"/>
              <w:left w:val="nil"/>
              <w:bottom w:val="single" w:sz="18" w:space="0" w:color="auto"/>
              <w:right w:val="nil"/>
            </w:tcBorders>
            <w:tcMar>
              <w:left w:w="28" w:type="dxa"/>
              <w:right w:w="28" w:type="dxa"/>
            </w:tcMar>
            <w:vAlign w:val="bottom"/>
          </w:tcPr>
          <w:p w14:paraId="3625B251" w14:textId="325863B5" w:rsidR="00F7009D" w:rsidRPr="00852C67" w:rsidRDefault="009D6872" w:rsidP="00F7009D">
            <w:pPr>
              <w:pStyle w:val="TabellRader"/>
              <w:rPr>
                <w:b/>
              </w:rPr>
            </w:pPr>
            <w:r>
              <w:rPr>
                <w:b/>
              </w:rPr>
              <w:t>0,9954</w:t>
            </w:r>
          </w:p>
        </w:tc>
      </w:tr>
    </w:tbl>
    <w:p w14:paraId="4C7FA71C" w14:textId="77777777" w:rsidR="00F7009D" w:rsidRPr="00DB656F" w:rsidRDefault="009D6872" w:rsidP="00F7009D">
      <w:pPr>
        <w:pStyle w:val="TabellFotnot"/>
      </w:pPr>
      <w:r w:rsidRPr="00DB656F">
        <w:rPr>
          <w:vertAlign w:val="superscript"/>
        </w:rPr>
        <w:t>1</w:t>
      </w:r>
      <w:r w:rsidRPr="00DB656F">
        <w:t xml:space="preserve"> Följsamhetsindexering innebär att inkomst- och tilläggspensionerna varje år räknas om med utvecklingen av inkomstindex (eller balansindex) minus normen 1,6</w:t>
      </w:r>
      <w:r w:rsidRPr="00DB656F">
        <w:rPr>
          <w:rFonts w:ascii="Times New Roman" w:hAnsi="Times New Roman"/>
        </w:rPr>
        <w:t> </w:t>
      </w:r>
      <w:r w:rsidRPr="00DB656F">
        <w:t>procent. Normen motsvarar det förskott som läggs till pensionen när den beviljas.</w:t>
      </w:r>
    </w:p>
    <w:p w14:paraId="583AC505" w14:textId="77777777" w:rsidR="00F7009D" w:rsidRPr="00DB656F" w:rsidRDefault="009D6872" w:rsidP="00F7009D">
      <w:pPr>
        <w:pStyle w:val="TabellFotnot"/>
      </w:pPr>
      <w:r w:rsidRPr="00DB656F">
        <w:rPr>
          <w:vertAlign w:val="superscript"/>
        </w:rPr>
        <w:t>2</w:t>
      </w:r>
      <w:r w:rsidRPr="00DB656F">
        <w:t xml:space="preserve"> Balanstalet uttrycker inte procentuell förändring, utan anger systemets till</w:t>
      </w:r>
      <w:r w:rsidRPr="00DB656F">
        <w:softHyphen/>
        <w:t>gångar i förhållande till dess skulder.</w:t>
      </w:r>
    </w:p>
    <w:p w14:paraId="6D57B43F" w14:textId="77777777" w:rsidR="00F7009D" w:rsidRDefault="009D6872" w:rsidP="00F7009D">
      <w:pPr>
        <w:pStyle w:val="TabellFotnot"/>
      </w:pPr>
      <w:r w:rsidRPr="00DB656F">
        <w:t>Källor: Pensionsmyndigheten och egna beräkningar.</w:t>
      </w:r>
    </w:p>
    <w:p w14:paraId="59FF9711" w14:textId="52AFD719" w:rsidR="00F7009D" w:rsidRDefault="009D6872" w:rsidP="00F7009D">
      <w:pPr>
        <w:pStyle w:val="Rubrik3"/>
      </w:pPr>
      <w:bookmarkStart w:id="423" w:name="_Toc384401531"/>
      <w:r w:rsidRPr="00A37836">
        <w:t>Kommuner och landsting</w:t>
      </w:r>
      <w:bookmarkEnd w:id="423"/>
    </w:p>
    <w:p w14:paraId="51761CF5" w14:textId="47C9DD98" w:rsidR="00F7009D" w:rsidRPr="00A37836" w:rsidRDefault="009D6872" w:rsidP="00F7009D">
      <w:pPr>
        <w:pStyle w:val="Brdtext"/>
        <w:keepNext/>
        <w:keepLines/>
      </w:pPr>
      <w:r w:rsidRPr="00873B11">
        <w:t xml:space="preserve">Det finansiella sparandet för kommuner och landsting, kommunsektorn, blev </w:t>
      </w:r>
      <w:r>
        <w:t>samman</w:t>
      </w:r>
      <w:r>
        <w:softHyphen/>
        <w:t xml:space="preserve">taget </w:t>
      </w:r>
      <w:r>
        <w:noBreakHyphen/>
      </w:r>
      <w:r w:rsidRPr="00873B11">
        <w:t>8</w:t>
      </w:r>
      <w:r>
        <w:t> </w:t>
      </w:r>
      <w:r w:rsidRPr="00873B11">
        <w:t xml:space="preserve">miljarder kronor 2013, vilket </w:t>
      </w:r>
      <w:r>
        <w:t>motsvarar</w:t>
      </w:r>
      <w:r w:rsidRPr="00873B11">
        <w:t xml:space="preserve"> </w:t>
      </w:r>
      <w:r>
        <w:noBreakHyphen/>
      </w:r>
      <w:r w:rsidRPr="00873B11">
        <w:t>0,2</w:t>
      </w:r>
      <w:r>
        <w:t xml:space="preserve"> </w:t>
      </w:r>
      <w:r w:rsidRPr="00873B11">
        <w:t xml:space="preserve">procent av BNP. Det var en försämring jämfört med 2012, då det finansiella sparandet uppgick till ca -4 miljarder kronor. Försämringen beror bl.a. på att kommunerna 2013 köpte mark och fastigheter för större summor än </w:t>
      </w:r>
      <w:r>
        <w:t>de</w:t>
      </w:r>
      <w:r w:rsidRPr="00873B11">
        <w:t xml:space="preserve"> sålde</w:t>
      </w:r>
      <w:r>
        <w:t xml:space="preserve"> för</w:t>
      </w:r>
      <w:r w:rsidRPr="00873B11">
        <w:t>, vilket bidrar negativt till det finansiella sparandet. Samtidigt ökade konsumtionen relativt kraftigt 2013 jämfört med både 2011 och 2012.</w:t>
      </w:r>
      <w:r w:rsidRPr="00A37836">
        <w:t xml:space="preserve"> </w:t>
      </w:r>
      <w:r>
        <w:t>År</w:t>
      </w:r>
      <w:r w:rsidRPr="00873B11">
        <w:t xml:space="preserve"> 2013 skedde en återbetalning av sjukförsäkringspremier från AFA</w:t>
      </w:r>
      <w:r w:rsidRPr="00873B11">
        <w:rPr>
          <w:rFonts w:asciiTheme="minorHAnsi" w:eastAsiaTheme="minorHAnsi" w:hAnsiTheme="minorHAnsi"/>
          <w:spacing w:val="0"/>
        </w:rPr>
        <w:t xml:space="preserve"> </w:t>
      </w:r>
      <w:r w:rsidRPr="00873B11">
        <w:t>försäkring om</w:t>
      </w:r>
      <w:r w:rsidRPr="00873B11">
        <w:rPr>
          <w:rFonts w:asciiTheme="minorHAnsi" w:eastAsiaTheme="minorHAnsi" w:hAnsiTheme="minorHAnsi"/>
          <w:spacing w:val="0"/>
        </w:rPr>
        <w:t xml:space="preserve"> </w:t>
      </w:r>
      <w:r w:rsidRPr="00873B11">
        <w:t>ungefär 11 miljarder kronor som förstärkte både det finansiella sparandet och resultatet.</w:t>
      </w:r>
      <w:r>
        <w:t xml:space="preserve"> </w:t>
      </w:r>
      <w:r w:rsidRPr="00873B11">
        <w:t xml:space="preserve">Det ekonomiska resultatet före extraordinära poster uppgick till 14 miljarder kronor 2013 (se </w:t>
      </w:r>
      <w:r w:rsidRPr="00873B11">
        <w:fldChar w:fldCharType="begin"/>
      </w:r>
      <w:r w:rsidRPr="00873B11">
        <w:instrText xml:space="preserve"> REF  _Ref383011550 \* Lower \h  \* MERGEFORMAT </w:instrText>
      </w:r>
      <w:r w:rsidRPr="00873B11">
        <w:fldChar w:fldCharType="separate"/>
      </w:r>
      <w:r w:rsidR="004642B5">
        <w:t xml:space="preserve">tabell </w:t>
      </w:r>
      <w:r w:rsidR="004642B5" w:rsidRPr="004642B5">
        <w:t>7</w:t>
      </w:r>
      <w:r w:rsidR="004642B5">
        <w:t>.14</w:t>
      </w:r>
      <w:r w:rsidRPr="00873B11">
        <w:fldChar w:fldCharType="end"/>
      </w:r>
      <w:r w:rsidRPr="00873B11">
        <w:t>).</w:t>
      </w:r>
    </w:p>
    <w:p w14:paraId="2DD9066D" w14:textId="3FBBF8B6" w:rsidR="00F7009D" w:rsidRPr="002B6ED6" w:rsidRDefault="009D6872" w:rsidP="00F7009D">
      <w:pPr>
        <w:pStyle w:val="Brdtextmedindrag"/>
      </w:pPr>
      <w:r w:rsidRPr="00873B11">
        <w:t>Det kommunala skatteunderlaget växte svagare 2013 jämfört med 2012, på grund av det svaga konjunkturläget. Till viss del vägdes detta upp av att kommuner och landsting samman</w:t>
      </w:r>
      <w:r>
        <w:softHyphen/>
      </w:r>
      <w:r w:rsidRPr="00873B11">
        <w:t>taget höjde medelutdebiteringen 2013</w:t>
      </w:r>
      <w:r w:rsidRPr="00A37836">
        <w:t>.</w:t>
      </w:r>
      <w:r>
        <w:rPr>
          <w:rStyle w:val="Fotnotsreferens"/>
        </w:rPr>
        <w:footnoteReference w:id="74"/>
      </w:r>
      <w:r w:rsidRPr="00A37836">
        <w:t xml:space="preserve"> </w:t>
      </w:r>
      <w:r w:rsidRPr="00873B11">
        <w:t>Stats</w:t>
      </w:r>
      <w:r>
        <w:softHyphen/>
      </w:r>
      <w:r w:rsidRPr="00873B11">
        <w:t xml:space="preserve">bidragen ökade 2013 till följd av reformer inom bl.a. migrations- och utbildningsområdet samt regleringar till följd av </w:t>
      </w:r>
      <w:r>
        <w:t>höjningen av</w:t>
      </w:r>
      <w:r w:rsidRPr="00873B11">
        <w:t xml:space="preserve"> grund</w:t>
      </w:r>
      <w:r>
        <w:softHyphen/>
      </w:r>
      <w:r w:rsidRPr="00873B11">
        <w:t>avdrag</w:t>
      </w:r>
      <w:r>
        <w:t>et</w:t>
      </w:r>
      <w:r w:rsidRPr="00873B11">
        <w:t xml:space="preserve"> för pensionärer. Kommun</w:t>
      </w:r>
      <w:r>
        <w:softHyphen/>
      </w:r>
      <w:r w:rsidRPr="00873B11">
        <w:t xml:space="preserve">sektorns inkomster ökade med </w:t>
      </w:r>
      <w:r>
        <w:t>3,9</w:t>
      </w:r>
      <w:r w:rsidRPr="00873B11">
        <w:t xml:space="preserve"> procent mellan 2012 och 2013.</w:t>
      </w:r>
    </w:p>
    <w:p w14:paraId="1748662C" w14:textId="64AE948F" w:rsidR="00F7009D" w:rsidRDefault="009D6872" w:rsidP="00F7009D">
      <w:pPr>
        <w:pStyle w:val="Brdtext"/>
      </w:pPr>
      <w:r w:rsidRPr="00873B11">
        <w:lastRenderedPageBreak/>
        <w:t xml:space="preserve">Kommunsektorns konsumtion växte med 4,1 procent, motsvarande </w:t>
      </w:r>
      <w:r>
        <w:t>29</w:t>
      </w:r>
      <w:r w:rsidRPr="00873B11">
        <w:t> miljarder kronor, i</w:t>
      </w:r>
      <w:r w:rsidRPr="002B6ED6">
        <w:t xml:space="preserve"> </w:t>
      </w:r>
      <w:r w:rsidRPr="00873B11">
        <w:t>löpande priser 2013. Investeringsutgifterna ökade med runt 1 miljard kronor, vilket är betydligt lägre än under 2011 och 2012.</w:t>
      </w:r>
    </w:p>
    <w:p w14:paraId="1A726458" w14:textId="77777777" w:rsidR="00F7009D" w:rsidRDefault="00F7009D" w:rsidP="00F7009D">
      <w:pPr>
        <w:pStyle w:val="Brdtextmedindrag"/>
      </w:pPr>
    </w:p>
    <w:p w14:paraId="04D89EB3" w14:textId="1379563D" w:rsidR="00F7009D" w:rsidRDefault="009D6872" w:rsidP="00F7009D">
      <w:pPr>
        <w:pStyle w:val="TabellRubrik"/>
      </w:pPr>
      <w:bookmarkStart w:id="424" w:name="_Ref383011550"/>
      <w:bookmarkStart w:id="425" w:name="_Toc384401686"/>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14</w:t>
      </w:r>
      <w:r w:rsidR="0009067D">
        <w:rPr>
          <w:noProof/>
        </w:rPr>
        <w:fldChar w:fldCharType="end"/>
      </w:r>
      <w:bookmarkEnd w:id="424"/>
      <w:r>
        <w:t xml:space="preserve"> Kommunsektorns finanser 2013–2018</w:t>
      </w:r>
      <w:bookmarkEnd w:id="425"/>
    </w:p>
    <w:p w14:paraId="64011533" w14:textId="5A4F94A7" w:rsidR="00F7009D" w:rsidRPr="002B6ED6" w:rsidRDefault="009D6872" w:rsidP="00F7009D">
      <w:pPr>
        <w:pStyle w:val="TabellUnderrubrik"/>
      </w:pPr>
      <w:r w:rsidRPr="002B6ED6">
        <w:t xml:space="preserve">Miljarder kronor om annat ej anges. Utfall för </w:t>
      </w:r>
      <w:r>
        <w:t>2013</w:t>
      </w:r>
      <w:r w:rsidRPr="002B6ED6">
        <w:t xml:space="preserve">, prognos för </w:t>
      </w:r>
      <w:r>
        <w:t>2014–2018</w:t>
      </w:r>
      <w:r w:rsidRPr="002B6ED6">
        <w:t>.</w:t>
      </w:r>
    </w:p>
    <w:tbl>
      <w:tblPr>
        <w:tblW w:w="4383" w:type="dxa"/>
        <w:tblInd w:w="85" w:type="dxa"/>
        <w:tblLayout w:type="fixed"/>
        <w:tblCellMar>
          <w:left w:w="57" w:type="dxa"/>
          <w:right w:w="57" w:type="dxa"/>
        </w:tblCellMar>
        <w:tblLook w:val="0000" w:firstRow="0" w:lastRow="0" w:firstColumn="0" w:lastColumn="0" w:noHBand="0" w:noVBand="0"/>
      </w:tblPr>
      <w:tblGrid>
        <w:gridCol w:w="1323"/>
        <w:gridCol w:w="507"/>
        <w:gridCol w:w="507"/>
        <w:gridCol w:w="508"/>
        <w:gridCol w:w="508"/>
        <w:gridCol w:w="508"/>
        <w:gridCol w:w="506"/>
        <w:gridCol w:w="16"/>
      </w:tblGrid>
      <w:tr w:rsidR="00F7009D" w:rsidRPr="002B6ED6" w14:paraId="78A530E0" w14:textId="77777777" w:rsidTr="00F7009D">
        <w:tc>
          <w:tcPr>
            <w:tcW w:w="1328" w:type="dxa"/>
            <w:tcBorders>
              <w:top w:val="nil"/>
              <w:left w:val="nil"/>
              <w:bottom w:val="single" w:sz="18" w:space="0" w:color="auto"/>
              <w:right w:val="nil"/>
            </w:tcBorders>
          </w:tcPr>
          <w:p w14:paraId="18973566" w14:textId="77777777" w:rsidR="00F7009D" w:rsidRPr="002B6ED6" w:rsidRDefault="00F7009D" w:rsidP="00F7009D">
            <w:pPr>
              <w:pStyle w:val="TabellHuvud"/>
            </w:pPr>
          </w:p>
        </w:tc>
        <w:tc>
          <w:tcPr>
            <w:tcW w:w="509" w:type="dxa"/>
            <w:tcBorders>
              <w:top w:val="nil"/>
              <w:left w:val="nil"/>
              <w:bottom w:val="single" w:sz="18" w:space="0" w:color="auto"/>
              <w:right w:val="single" w:sz="4" w:space="0" w:color="auto"/>
            </w:tcBorders>
          </w:tcPr>
          <w:p w14:paraId="7BE844CC" w14:textId="370ECB40" w:rsidR="00F7009D" w:rsidRPr="002B6ED6" w:rsidRDefault="009D6872" w:rsidP="00F7009D">
            <w:pPr>
              <w:pStyle w:val="TabellHuvud"/>
            </w:pPr>
            <w:r>
              <w:t>2013</w:t>
            </w:r>
          </w:p>
        </w:tc>
        <w:tc>
          <w:tcPr>
            <w:tcW w:w="509" w:type="dxa"/>
            <w:tcBorders>
              <w:top w:val="nil"/>
              <w:left w:val="single" w:sz="4" w:space="0" w:color="auto"/>
              <w:bottom w:val="single" w:sz="18" w:space="0" w:color="auto"/>
              <w:right w:val="nil"/>
            </w:tcBorders>
          </w:tcPr>
          <w:p w14:paraId="18A42F89" w14:textId="243C93FD" w:rsidR="00F7009D" w:rsidRPr="002B6ED6" w:rsidRDefault="009D6872" w:rsidP="00F7009D">
            <w:pPr>
              <w:pStyle w:val="TabellHuvud"/>
            </w:pPr>
            <w:r>
              <w:t>2014</w:t>
            </w:r>
          </w:p>
        </w:tc>
        <w:tc>
          <w:tcPr>
            <w:tcW w:w="509" w:type="dxa"/>
            <w:tcBorders>
              <w:top w:val="nil"/>
              <w:left w:val="nil"/>
              <w:bottom w:val="single" w:sz="18" w:space="0" w:color="auto"/>
              <w:right w:val="nil"/>
            </w:tcBorders>
          </w:tcPr>
          <w:p w14:paraId="6DC0641F" w14:textId="7F0C687D" w:rsidR="00F7009D" w:rsidRPr="002B6ED6" w:rsidRDefault="009D6872" w:rsidP="00F7009D">
            <w:pPr>
              <w:pStyle w:val="TabellHuvud"/>
            </w:pPr>
            <w:r>
              <w:t>2015</w:t>
            </w:r>
          </w:p>
        </w:tc>
        <w:tc>
          <w:tcPr>
            <w:tcW w:w="509" w:type="dxa"/>
            <w:tcBorders>
              <w:top w:val="nil"/>
              <w:left w:val="nil"/>
              <w:bottom w:val="single" w:sz="18" w:space="0" w:color="auto"/>
              <w:right w:val="nil"/>
            </w:tcBorders>
          </w:tcPr>
          <w:p w14:paraId="08CDF2CD" w14:textId="6AA2C3EC" w:rsidR="00F7009D" w:rsidRPr="002B6ED6" w:rsidRDefault="009D6872" w:rsidP="00F7009D">
            <w:pPr>
              <w:pStyle w:val="TabellHuvud"/>
            </w:pPr>
            <w:r>
              <w:t>2016</w:t>
            </w:r>
          </w:p>
        </w:tc>
        <w:tc>
          <w:tcPr>
            <w:tcW w:w="509" w:type="dxa"/>
            <w:tcBorders>
              <w:top w:val="nil"/>
              <w:left w:val="nil"/>
              <w:bottom w:val="single" w:sz="18" w:space="0" w:color="auto"/>
              <w:right w:val="nil"/>
            </w:tcBorders>
          </w:tcPr>
          <w:p w14:paraId="5FE84769" w14:textId="203F4D90" w:rsidR="00F7009D" w:rsidRPr="002B6ED6" w:rsidRDefault="009D6872" w:rsidP="00F7009D">
            <w:pPr>
              <w:pStyle w:val="TabellHuvud"/>
            </w:pPr>
            <w:r>
              <w:t>2017</w:t>
            </w:r>
          </w:p>
        </w:tc>
        <w:tc>
          <w:tcPr>
            <w:tcW w:w="510" w:type="dxa"/>
            <w:gridSpan w:val="2"/>
            <w:tcBorders>
              <w:top w:val="nil"/>
              <w:left w:val="nil"/>
              <w:bottom w:val="single" w:sz="18" w:space="0" w:color="auto"/>
              <w:right w:val="nil"/>
            </w:tcBorders>
          </w:tcPr>
          <w:p w14:paraId="6D087609" w14:textId="712A0D2A" w:rsidR="00F7009D" w:rsidRPr="002B6ED6" w:rsidRDefault="009D6872" w:rsidP="00F7009D">
            <w:pPr>
              <w:pStyle w:val="TabellHuvud"/>
            </w:pPr>
            <w:r>
              <w:t>2018</w:t>
            </w:r>
          </w:p>
        </w:tc>
      </w:tr>
      <w:tr w:rsidR="00F7009D" w:rsidRPr="002B6ED6" w14:paraId="536D715F" w14:textId="77777777" w:rsidTr="00F7009D">
        <w:trPr>
          <w:gridAfter w:val="1"/>
          <w:wAfter w:w="16" w:type="dxa"/>
        </w:trPr>
        <w:tc>
          <w:tcPr>
            <w:tcW w:w="1328" w:type="dxa"/>
            <w:tcBorders>
              <w:top w:val="single" w:sz="18" w:space="0" w:color="auto"/>
              <w:left w:val="nil"/>
              <w:right w:val="nil"/>
            </w:tcBorders>
            <w:vAlign w:val="bottom"/>
          </w:tcPr>
          <w:p w14:paraId="7450FA15" w14:textId="12A0200B" w:rsidR="00F7009D" w:rsidRPr="002B6ED6" w:rsidRDefault="009D6872" w:rsidP="00F7009D">
            <w:pPr>
              <w:pStyle w:val="TabellRader"/>
              <w:jc w:val="left"/>
              <w:rPr>
                <w:b/>
              </w:rPr>
            </w:pPr>
            <w:r w:rsidRPr="002B6ED6">
              <w:rPr>
                <w:b/>
              </w:rPr>
              <w:t xml:space="preserve">Totala </w:t>
            </w:r>
            <w:r>
              <w:rPr>
                <w:b/>
              </w:rPr>
              <w:t>inkoms</w:t>
            </w:r>
            <w:r w:rsidRPr="002B6ED6">
              <w:rPr>
                <w:b/>
              </w:rPr>
              <w:t>ter</w:t>
            </w:r>
          </w:p>
        </w:tc>
        <w:tc>
          <w:tcPr>
            <w:tcW w:w="506" w:type="dxa"/>
            <w:tcBorders>
              <w:top w:val="single" w:sz="18" w:space="0" w:color="auto"/>
              <w:left w:val="nil"/>
              <w:right w:val="single" w:sz="4" w:space="0" w:color="auto"/>
            </w:tcBorders>
            <w:shd w:val="clear" w:color="auto" w:fill="auto"/>
            <w:vAlign w:val="bottom"/>
          </w:tcPr>
          <w:p w14:paraId="6196E971" w14:textId="074FCBE3" w:rsidR="00F7009D" w:rsidRPr="002B6ED6" w:rsidRDefault="009D6872" w:rsidP="00F7009D">
            <w:pPr>
              <w:pStyle w:val="TabellRader"/>
              <w:rPr>
                <w:b/>
              </w:rPr>
            </w:pPr>
            <w:r>
              <w:rPr>
                <w:b/>
              </w:rPr>
              <w:t>872</w:t>
            </w:r>
          </w:p>
        </w:tc>
        <w:tc>
          <w:tcPr>
            <w:tcW w:w="507" w:type="dxa"/>
            <w:tcBorders>
              <w:top w:val="single" w:sz="18" w:space="0" w:color="auto"/>
              <w:left w:val="single" w:sz="4" w:space="0" w:color="auto"/>
              <w:right w:val="nil"/>
            </w:tcBorders>
            <w:shd w:val="clear" w:color="auto" w:fill="auto"/>
            <w:vAlign w:val="bottom"/>
          </w:tcPr>
          <w:p w14:paraId="758690F4" w14:textId="33C5A63E" w:rsidR="00F7009D" w:rsidRPr="002B6ED6" w:rsidRDefault="009D6872" w:rsidP="00F7009D">
            <w:pPr>
              <w:pStyle w:val="TabellRader"/>
              <w:rPr>
                <w:b/>
              </w:rPr>
            </w:pPr>
            <w:r>
              <w:rPr>
                <w:b/>
              </w:rPr>
              <w:t>8</w:t>
            </w:r>
            <w:r w:rsidRPr="002B6ED6">
              <w:rPr>
                <w:b/>
              </w:rPr>
              <w:t>9</w:t>
            </w:r>
            <w:r>
              <w:rPr>
                <w:b/>
              </w:rPr>
              <w:t>5</w:t>
            </w:r>
          </w:p>
        </w:tc>
        <w:tc>
          <w:tcPr>
            <w:tcW w:w="506" w:type="dxa"/>
            <w:tcBorders>
              <w:top w:val="single" w:sz="18" w:space="0" w:color="auto"/>
              <w:left w:val="nil"/>
              <w:right w:val="nil"/>
            </w:tcBorders>
            <w:shd w:val="clear" w:color="auto" w:fill="auto"/>
            <w:vAlign w:val="bottom"/>
          </w:tcPr>
          <w:p w14:paraId="4673D8FA" w14:textId="3C4B959C" w:rsidR="00F7009D" w:rsidRPr="002B6ED6" w:rsidRDefault="009D6872" w:rsidP="00F7009D">
            <w:pPr>
              <w:pStyle w:val="TabellRader"/>
              <w:rPr>
                <w:b/>
              </w:rPr>
            </w:pPr>
            <w:r>
              <w:rPr>
                <w:b/>
              </w:rPr>
              <w:t>9</w:t>
            </w:r>
            <w:r w:rsidRPr="002B6ED6">
              <w:rPr>
                <w:b/>
              </w:rPr>
              <w:t>2</w:t>
            </w:r>
            <w:r>
              <w:rPr>
                <w:b/>
              </w:rPr>
              <w:t>5</w:t>
            </w:r>
          </w:p>
        </w:tc>
        <w:tc>
          <w:tcPr>
            <w:tcW w:w="507" w:type="dxa"/>
            <w:tcBorders>
              <w:top w:val="single" w:sz="18" w:space="0" w:color="auto"/>
              <w:left w:val="nil"/>
              <w:right w:val="nil"/>
            </w:tcBorders>
            <w:shd w:val="clear" w:color="auto" w:fill="auto"/>
            <w:vAlign w:val="bottom"/>
          </w:tcPr>
          <w:p w14:paraId="6557BDB8" w14:textId="108D11F4" w:rsidR="00F7009D" w:rsidRPr="002B6ED6" w:rsidRDefault="009D6872" w:rsidP="00F7009D">
            <w:pPr>
              <w:pStyle w:val="TabellRader"/>
              <w:rPr>
                <w:b/>
              </w:rPr>
            </w:pPr>
            <w:r>
              <w:rPr>
                <w:b/>
              </w:rPr>
              <w:t>963</w:t>
            </w:r>
          </w:p>
        </w:tc>
        <w:tc>
          <w:tcPr>
            <w:tcW w:w="506" w:type="dxa"/>
            <w:tcBorders>
              <w:top w:val="single" w:sz="18" w:space="0" w:color="auto"/>
              <w:left w:val="nil"/>
              <w:right w:val="nil"/>
            </w:tcBorders>
            <w:shd w:val="clear" w:color="auto" w:fill="auto"/>
            <w:vAlign w:val="bottom"/>
          </w:tcPr>
          <w:p w14:paraId="72161FF2" w14:textId="7440A8DA" w:rsidR="00F7009D" w:rsidRPr="002B6ED6" w:rsidRDefault="009D6872" w:rsidP="00F7009D">
            <w:pPr>
              <w:pStyle w:val="TabellRader"/>
              <w:rPr>
                <w:b/>
              </w:rPr>
            </w:pPr>
            <w:r>
              <w:rPr>
                <w:b/>
              </w:rPr>
              <w:t>1 004</w:t>
            </w:r>
          </w:p>
        </w:tc>
        <w:tc>
          <w:tcPr>
            <w:tcW w:w="507" w:type="dxa"/>
            <w:tcBorders>
              <w:top w:val="single" w:sz="18" w:space="0" w:color="auto"/>
              <w:left w:val="nil"/>
              <w:right w:val="nil"/>
            </w:tcBorders>
            <w:shd w:val="clear" w:color="auto" w:fill="auto"/>
            <w:vAlign w:val="bottom"/>
          </w:tcPr>
          <w:p w14:paraId="55D47A87" w14:textId="6BC8A126" w:rsidR="00F7009D" w:rsidRPr="002B6ED6" w:rsidRDefault="009D6872" w:rsidP="00F7009D">
            <w:pPr>
              <w:pStyle w:val="TabellRader"/>
              <w:rPr>
                <w:b/>
              </w:rPr>
            </w:pPr>
            <w:r>
              <w:rPr>
                <w:b/>
              </w:rPr>
              <w:t>1 040</w:t>
            </w:r>
          </w:p>
        </w:tc>
      </w:tr>
      <w:tr w:rsidR="00F7009D" w:rsidRPr="002B6ED6" w14:paraId="2A06D441" w14:textId="77777777" w:rsidTr="00F7009D">
        <w:trPr>
          <w:gridAfter w:val="1"/>
          <w:wAfter w:w="16" w:type="dxa"/>
        </w:trPr>
        <w:tc>
          <w:tcPr>
            <w:tcW w:w="1328" w:type="dxa"/>
            <w:tcBorders>
              <w:left w:val="nil"/>
              <w:right w:val="nil"/>
            </w:tcBorders>
            <w:vAlign w:val="bottom"/>
          </w:tcPr>
          <w:p w14:paraId="28A32BAB" w14:textId="77777777" w:rsidR="00F7009D" w:rsidRPr="002B6ED6" w:rsidRDefault="009D6872" w:rsidP="00F7009D">
            <w:pPr>
              <w:pStyle w:val="TabellSummaText"/>
              <w:rPr>
                <w:b w:val="0"/>
                <w:i/>
              </w:rPr>
            </w:pPr>
            <w:r w:rsidRPr="002B6ED6">
              <w:rPr>
                <w:b w:val="0"/>
                <w:i/>
              </w:rPr>
              <w:t xml:space="preserve">    procent av BNP</w:t>
            </w:r>
          </w:p>
        </w:tc>
        <w:tc>
          <w:tcPr>
            <w:tcW w:w="506" w:type="dxa"/>
            <w:tcBorders>
              <w:left w:val="nil"/>
              <w:right w:val="single" w:sz="4" w:space="0" w:color="auto"/>
            </w:tcBorders>
            <w:shd w:val="clear" w:color="auto" w:fill="auto"/>
            <w:vAlign w:val="bottom"/>
          </w:tcPr>
          <w:p w14:paraId="16CF1704" w14:textId="4729D5FB" w:rsidR="00F7009D" w:rsidRPr="002B6ED6" w:rsidRDefault="009D6872" w:rsidP="00F7009D">
            <w:pPr>
              <w:pStyle w:val="TabellRader"/>
              <w:rPr>
                <w:i/>
              </w:rPr>
            </w:pPr>
            <w:r>
              <w:rPr>
                <w:i/>
              </w:rPr>
              <w:t>24,0</w:t>
            </w:r>
          </w:p>
        </w:tc>
        <w:tc>
          <w:tcPr>
            <w:tcW w:w="507" w:type="dxa"/>
            <w:tcBorders>
              <w:left w:val="single" w:sz="4" w:space="0" w:color="auto"/>
              <w:right w:val="nil"/>
            </w:tcBorders>
            <w:shd w:val="clear" w:color="auto" w:fill="auto"/>
            <w:vAlign w:val="bottom"/>
          </w:tcPr>
          <w:p w14:paraId="21B2AA67" w14:textId="1AB3BB9E" w:rsidR="00F7009D" w:rsidRPr="002B6ED6" w:rsidRDefault="009D6872" w:rsidP="00F7009D">
            <w:pPr>
              <w:pStyle w:val="TabellRader"/>
              <w:rPr>
                <w:i/>
              </w:rPr>
            </w:pPr>
            <w:r w:rsidRPr="002B6ED6">
              <w:rPr>
                <w:i/>
              </w:rPr>
              <w:t>23,</w:t>
            </w:r>
            <w:r>
              <w:rPr>
                <w:i/>
              </w:rPr>
              <w:t>7</w:t>
            </w:r>
          </w:p>
        </w:tc>
        <w:tc>
          <w:tcPr>
            <w:tcW w:w="506" w:type="dxa"/>
            <w:tcBorders>
              <w:left w:val="nil"/>
              <w:right w:val="nil"/>
            </w:tcBorders>
            <w:shd w:val="clear" w:color="auto" w:fill="auto"/>
            <w:vAlign w:val="bottom"/>
          </w:tcPr>
          <w:p w14:paraId="5E4002DD" w14:textId="22995CC5" w:rsidR="00F7009D" w:rsidRPr="002B6ED6" w:rsidRDefault="009D6872" w:rsidP="00F7009D">
            <w:pPr>
              <w:pStyle w:val="TabellRader"/>
              <w:rPr>
                <w:i/>
              </w:rPr>
            </w:pPr>
            <w:r w:rsidRPr="002B6ED6">
              <w:rPr>
                <w:i/>
              </w:rPr>
              <w:t>23,</w:t>
            </w:r>
            <w:r>
              <w:rPr>
                <w:i/>
              </w:rPr>
              <w:t>3</w:t>
            </w:r>
          </w:p>
        </w:tc>
        <w:tc>
          <w:tcPr>
            <w:tcW w:w="507" w:type="dxa"/>
            <w:tcBorders>
              <w:left w:val="nil"/>
              <w:right w:val="nil"/>
            </w:tcBorders>
            <w:shd w:val="clear" w:color="auto" w:fill="auto"/>
            <w:vAlign w:val="bottom"/>
          </w:tcPr>
          <w:p w14:paraId="58BAC322" w14:textId="694C6FD7" w:rsidR="00F7009D" w:rsidRPr="002B6ED6" w:rsidRDefault="009D6872" w:rsidP="00F7009D">
            <w:pPr>
              <w:pStyle w:val="TabellRader"/>
              <w:rPr>
                <w:i/>
              </w:rPr>
            </w:pPr>
            <w:r w:rsidRPr="002B6ED6">
              <w:rPr>
                <w:i/>
              </w:rPr>
              <w:t>23,</w:t>
            </w:r>
            <w:r>
              <w:rPr>
                <w:i/>
              </w:rPr>
              <w:t>1</w:t>
            </w:r>
          </w:p>
        </w:tc>
        <w:tc>
          <w:tcPr>
            <w:tcW w:w="506" w:type="dxa"/>
            <w:tcBorders>
              <w:left w:val="nil"/>
              <w:right w:val="nil"/>
            </w:tcBorders>
            <w:shd w:val="clear" w:color="auto" w:fill="auto"/>
            <w:vAlign w:val="bottom"/>
          </w:tcPr>
          <w:p w14:paraId="0FDCC9F1" w14:textId="40F69A0A" w:rsidR="00F7009D" w:rsidRPr="002B6ED6" w:rsidRDefault="009D6872" w:rsidP="00F7009D">
            <w:pPr>
              <w:pStyle w:val="TabellRader"/>
              <w:rPr>
                <w:i/>
              </w:rPr>
            </w:pPr>
            <w:r>
              <w:rPr>
                <w:i/>
              </w:rPr>
              <w:t>23,0</w:t>
            </w:r>
          </w:p>
        </w:tc>
        <w:tc>
          <w:tcPr>
            <w:tcW w:w="507" w:type="dxa"/>
            <w:tcBorders>
              <w:left w:val="nil"/>
              <w:right w:val="nil"/>
            </w:tcBorders>
            <w:shd w:val="clear" w:color="auto" w:fill="auto"/>
            <w:vAlign w:val="bottom"/>
          </w:tcPr>
          <w:p w14:paraId="243BED2E" w14:textId="25CB9E7D" w:rsidR="00F7009D" w:rsidRPr="002B6ED6" w:rsidRDefault="009D6872" w:rsidP="00F7009D">
            <w:pPr>
              <w:pStyle w:val="TabellRader"/>
              <w:rPr>
                <w:i/>
              </w:rPr>
            </w:pPr>
            <w:r w:rsidRPr="002B6ED6">
              <w:rPr>
                <w:i/>
              </w:rPr>
              <w:t>22,</w:t>
            </w:r>
            <w:r>
              <w:rPr>
                <w:i/>
              </w:rPr>
              <w:t>9</w:t>
            </w:r>
          </w:p>
        </w:tc>
      </w:tr>
      <w:tr w:rsidR="00F7009D" w:rsidRPr="002B6ED6" w14:paraId="66AA1910" w14:textId="77777777" w:rsidTr="00F7009D">
        <w:trPr>
          <w:gridAfter w:val="1"/>
          <w:wAfter w:w="16" w:type="dxa"/>
        </w:trPr>
        <w:tc>
          <w:tcPr>
            <w:tcW w:w="1328" w:type="dxa"/>
            <w:tcBorders>
              <w:left w:val="nil"/>
              <w:right w:val="nil"/>
            </w:tcBorders>
            <w:vAlign w:val="bottom"/>
          </w:tcPr>
          <w:p w14:paraId="63099395" w14:textId="77777777" w:rsidR="00F7009D" w:rsidRPr="002B6ED6" w:rsidRDefault="009D6872" w:rsidP="00F7009D">
            <w:pPr>
              <w:pStyle w:val="TabellRader"/>
              <w:jc w:val="left"/>
            </w:pPr>
            <w:r w:rsidRPr="002B6ED6">
              <w:t xml:space="preserve">   Skatter</w:t>
            </w:r>
          </w:p>
        </w:tc>
        <w:tc>
          <w:tcPr>
            <w:tcW w:w="506" w:type="dxa"/>
            <w:tcBorders>
              <w:left w:val="nil"/>
              <w:right w:val="single" w:sz="4" w:space="0" w:color="auto"/>
            </w:tcBorders>
            <w:shd w:val="clear" w:color="auto" w:fill="auto"/>
            <w:vAlign w:val="bottom"/>
          </w:tcPr>
          <w:p w14:paraId="016FB065" w14:textId="0E0CF2A3" w:rsidR="00F7009D" w:rsidRPr="002B6ED6" w:rsidRDefault="009D6872" w:rsidP="00F7009D">
            <w:pPr>
              <w:pStyle w:val="TabellRader"/>
            </w:pPr>
            <w:r>
              <w:t>583</w:t>
            </w:r>
          </w:p>
        </w:tc>
        <w:tc>
          <w:tcPr>
            <w:tcW w:w="507" w:type="dxa"/>
            <w:tcBorders>
              <w:left w:val="single" w:sz="4" w:space="0" w:color="auto"/>
              <w:right w:val="nil"/>
            </w:tcBorders>
            <w:shd w:val="clear" w:color="auto" w:fill="auto"/>
            <w:vAlign w:val="bottom"/>
          </w:tcPr>
          <w:p w14:paraId="34CED06F" w14:textId="2AB65641" w:rsidR="00F7009D" w:rsidRPr="002B6ED6" w:rsidRDefault="009D6872" w:rsidP="00F7009D">
            <w:pPr>
              <w:pStyle w:val="TabellRader"/>
            </w:pPr>
            <w:r>
              <w:t>606</w:t>
            </w:r>
          </w:p>
        </w:tc>
        <w:tc>
          <w:tcPr>
            <w:tcW w:w="506" w:type="dxa"/>
            <w:tcBorders>
              <w:left w:val="nil"/>
              <w:right w:val="nil"/>
            </w:tcBorders>
            <w:shd w:val="clear" w:color="auto" w:fill="auto"/>
            <w:vAlign w:val="bottom"/>
          </w:tcPr>
          <w:p w14:paraId="7D1EFF93" w14:textId="406BE8F1" w:rsidR="00F7009D" w:rsidRPr="002B6ED6" w:rsidRDefault="009D6872" w:rsidP="00F7009D">
            <w:pPr>
              <w:pStyle w:val="TabellRader"/>
            </w:pPr>
            <w:r>
              <w:t>632</w:t>
            </w:r>
          </w:p>
        </w:tc>
        <w:tc>
          <w:tcPr>
            <w:tcW w:w="507" w:type="dxa"/>
            <w:tcBorders>
              <w:left w:val="nil"/>
              <w:right w:val="nil"/>
            </w:tcBorders>
            <w:shd w:val="clear" w:color="auto" w:fill="auto"/>
            <w:vAlign w:val="bottom"/>
          </w:tcPr>
          <w:p w14:paraId="293F9A29" w14:textId="3D46CE7B" w:rsidR="00F7009D" w:rsidRPr="002B6ED6" w:rsidRDefault="009D6872" w:rsidP="00F7009D">
            <w:pPr>
              <w:pStyle w:val="TabellRader"/>
            </w:pPr>
            <w:r>
              <w:t>666</w:t>
            </w:r>
          </w:p>
        </w:tc>
        <w:tc>
          <w:tcPr>
            <w:tcW w:w="506" w:type="dxa"/>
            <w:tcBorders>
              <w:left w:val="nil"/>
              <w:right w:val="nil"/>
            </w:tcBorders>
            <w:shd w:val="clear" w:color="auto" w:fill="auto"/>
            <w:vAlign w:val="bottom"/>
          </w:tcPr>
          <w:p w14:paraId="0809DA69" w14:textId="3B2FA5F0" w:rsidR="00F7009D" w:rsidRPr="002B6ED6" w:rsidRDefault="009D6872" w:rsidP="00F7009D">
            <w:pPr>
              <w:pStyle w:val="TabellRader"/>
            </w:pPr>
            <w:r>
              <w:t>700</w:t>
            </w:r>
          </w:p>
        </w:tc>
        <w:tc>
          <w:tcPr>
            <w:tcW w:w="507" w:type="dxa"/>
            <w:tcBorders>
              <w:left w:val="nil"/>
              <w:right w:val="nil"/>
            </w:tcBorders>
            <w:shd w:val="clear" w:color="auto" w:fill="auto"/>
            <w:vAlign w:val="bottom"/>
          </w:tcPr>
          <w:p w14:paraId="7D0C9481" w14:textId="36368529" w:rsidR="00F7009D" w:rsidRPr="002B6ED6" w:rsidRDefault="009D6872" w:rsidP="00F7009D">
            <w:pPr>
              <w:pStyle w:val="TabellRader"/>
            </w:pPr>
            <w:r>
              <w:t>73</w:t>
            </w:r>
            <w:r w:rsidRPr="002B6ED6">
              <w:t>1</w:t>
            </w:r>
          </w:p>
        </w:tc>
      </w:tr>
      <w:tr w:rsidR="00F7009D" w:rsidRPr="002B6ED6" w14:paraId="15238D0B" w14:textId="77777777" w:rsidTr="00F7009D">
        <w:trPr>
          <w:gridAfter w:val="1"/>
          <w:wAfter w:w="16" w:type="dxa"/>
        </w:trPr>
        <w:tc>
          <w:tcPr>
            <w:tcW w:w="1328" w:type="dxa"/>
            <w:tcBorders>
              <w:left w:val="nil"/>
              <w:right w:val="nil"/>
            </w:tcBorders>
            <w:vAlign w:val="bottom"/>
          </w:tcPr>
          <w:p w14:paraId="269072ED" w14:textId="77777777" w:rsidR="00F7009D" w:rsidRPr="002B6ED6" w:rsidRDefault="009D6872" w:rsidP="00F7009D">
            <w:pPr>
              <w:pStyle w:val="TabellRader"/>
              <w:jc w:val="left"/>
            </w:pPr>
            <w:r w:rsidRPr="002B6ED6">
              <w:t xml:space="preserve">   Kommunal</w:t>
            </w:r>
            <w:r w:rsidRPr="002B6ED6">
              <w:br/>
              <w:t xml:space="preserve">   fastighetsavgift</w:t>
            </w:r>
          </w:p>
        </w:tc>
        <w:tc>
          <w:tcPr>
            <w:tcW w:w="506" w:type="dxa"/>
            <w:tcBorders>
              <w:left w:val="nil"/>
              <w:right w:val="single" w:sz="4" w:space="0" w:color="auto"/>
            </w:tcBorders>
            <w:shd w:val="clear" w:color="auto" w:fill="auto"/>
            <w:vAlign w:val="bottom"/>
          </w:tcPr>
          <w:p w14:paraId="0E95A818" w14:textId="77777777" w:rsidR="00F7009D" w:rsidRPr="002B6ED6" w:rsidRDefault="009D6872" w:rsidP="00F7009D">
            <w:pPr>
              <w:pStyle w:val="TabellRader"/>
            </w:pPr>
            <w:r w:rsidRPr="002B6ED6">
              <w:t>16</w:t>
            </w:r>
          </w:p>
        </w:tc>
        <w:tc>
          <w:tcPr>
            <w:tcW w:w="507" w:type="dxa"/>
            <w:tcBorders>
              <w:left w:val="single" w:sz="4" w:space="0" w:color="auto"/>
              <w:right w:val="nil"/>
            </w:tcBorders>
            <w:shd w:val="clear" w:color="auto" w:fill="auto"/>
            <w:vAlign w:val="bottom"/>
          </w:tcPr>
          <w:p w14:paraId="1E5E6AD3" w14:textId="77777777" w:rsidR="00F7009D" w:rsidRPr="002B6ED6" w:rsidRDefault="009D6872" w:rsidP="00F7009D">
            <w:pPr>
              <w:pStyle w:val="TabellRader"/>
            </w:pPr>
            <w:r w:rsidRPr="002B6ED6">
              <w:t>16</w:t>
            </w:r>
          </w:p>
        </w:tc>
        <w:tc>
          <w:tcPr>
            <w:tcW w:w="506" w:type="dxa"/>
            <w:tcBorders>
              <w:left w:val="nil"/>
              <w:right w:val="nil"/>
            </w:tcBorders>
            <w:shd w:val="clear" w:color="auto" w:fill="auto"/>
            <w:vAlign w:val="bottom"/>
          </w:tcPr>
          <w:p w14:paraId="2734ECC8" w14:textId="77777777" w:rsidR="00F7009D" w:rsidRPr="002B6ED6" w:rsidRDefault="009D6872" w:rsidP="00F7009D">
            <w:pPr>
              <w:pStyle w:val="TabellRader"/>
            </w:pPr>
            <w:r w:rsidRPr="002B6ED6">
              <w:t>16</w:t>
            </w:r>
          </w:p>
        </w:tc>
        <w:tc>
          <w:tcPr>
            <w:tcW w:w="507" w:type="dxa"/>
            <w:tcBorders>
              <w:left w:val="nil"/>
              <w:right w:val="nil"/>
            </w:tcBorders>
            <w:shd w:val="clear" w:color="auto" w:fill="auto"/>
            <w:vAlign w:val="bottom"/>
          </w:tcPr>
          <w:p w14:paraId="346C7D1D" w14:textId="28EDD55B" w:rsidR="00F7009D" w:rsidRPr="002B6ED6" w:rsidRDefault="009D6872" w:rsidP="00F7009D">
            <w:pPr>
              <w:pStyle w:val="TabellRader"/>
            </w:pPr>
            <w:r>
              <w:t>17</w:t>
            </w:r>
          </w:p>
        </w:tc>
        <w:tc>
          <w:tcPr>
            <w:tcW w:w="506" w:type="dxa"/>
            <w:tcBorders>
              <w:left w:val="nil"/>
              <w:right w:val="nil"/>
            </w:tcBorders>
            <w:shd w:val="clear" w:color="auto" w:fill="auto"/>
            <w:vAlign w:val="bottom"/>
          </w:tcPr>
          <w:p w14:paraId="41088DD0" w14:textId="77777777" w:rsidR="00F7009D" w:rsidRPr="002B6ED6" w:rsidRDefault="009D6872" w:rsidP="00F7009D">
            <w:pPr>
              <w:pStyle w:val="TabellRader"/>
            </w:pPr>
            <w:r w:rsidRPr="002B6ED6">
              <w:t>17</w:t>
            </w:r>
          </w:p>
        </w:tc>
        <w:tc>
          <w:tcPr>
            <w:tcW w:w="507" w:type="dxa"/>
            <w:tcBorders>
              <w:left w:val="nil"/>
              <w:right w:val="nil"/>
            </w:tcBorders>
            <w:shd w:val="clear" w:color="auto" w:fill="auto"/>
            <w:vAlign w:val="bottom"/>
          </w:tcPr>
          <w:p w14:paraId="00353AF6" w14:textId="3BE62733" w:rsidR="00F7009D" w:rsidRPr="002B6ED6" w:rsidRDefault="009D6872" w:rsidP="00F7009D">
            <w:pPr>
              <w:pStyle w:val="TabellRader"/>
            </w:pPr>
            <w:r>
              <w:t>18</w:t>
            </w:r>
          </w:p>
        </w:tc>
      </w:tr>
      <w:tr w:rsidR="00F7009D" w:rsidRPr="002B6ED6" w14:paraId="50CC5A8F" w14:textId="77777777" w:rsidTr="00F7009D">
        <w:trPr>
          <w:gridAfter w:val="1"/>
          <w:wAfter w:w="16" w:type="dxa"/>
        </w:trPr>
        <w:tc>
          <w:tcPr>
            <w:tcW w:w="1328" w:type="dxa"/>
            <w:tcBorders>
              <w:left w:val="nil"/>
              <w:right w:val="nil"/>
            </w:tcBorders>
            <w:vAlign w:val="bottom"/>
          </w:tcPr>
          <w:p w14:paraId="0FE68FC7" w14:textId="37C8A7EC" w:rsidR="00F7009D" w:rsidRPr="002B6ED6" w:rsidRDefault="009D6872" w:rsidP="00F7009D">
            <w:pPr>
              <w:pStyle w:val="TabellRader"/>
              <w:jc w:val="left"/>
            </w:pPr>
            <w:r w:rsidRPr="002B6ED6">
              <w:t xml:space="preserve">   Statsbidrag</w:t>
            </w:r>
            <w:r>
              <w:br/>
              <w:t xml:space="preserve">   </w:t>
            </w:r>
            <w:r w:rsidRPr="002B6ED6">
              <w:t>exkl.mervärdes</w:t>
            </w:r>
            <w:r>
              <w:t>-</w:t>
            </w:r>
            <w:r>
              <w:br/>
              <w:t xml:space="preserve">   </w:t>
            </w:r>
            <w:r w:rsidRPr="002B6ED6">
              <w:t xml:space="preserve">skatt </w:t>
            </w:r>
          </w:p>
        </w:tc>
        <w:tc>
          <w:tcPr>
            <w:tcW w:w="506" w:type="dxa"/>
            <w:tcBorders>
              <w:left w:val="nil"/>
              <w:right w:val="single" w:sz="4" w:space="0" w:color="auto"/>
            </w:tcBorders>
            <w:shd w:val="clear" w:color="auto" w:fill="auto"/>
            <w:vAlign w:val="bottom"/>
          </w:tcPr>
          <w:p w14:paraId="1B2690A8" w14:textId="3D01AA96" w:rsidR="00F7009D" w:rsidRPr="002B6ED6" w:rsidRDefault="009D6872" w:rsidP="00F7009D">
            <w:pPr>
              <w:pStyle w:val="TabellRader"/>
            </w:pPr>
            <w:r>
              <w:t>140</w:t>
            </w:r>
          </w:p>
        </w:tc>
        <w:tc>
          <w:tcPr>
            <w:tcW w:w="507" w:type="dxa"/>
            <w:tcBorders>
              <w:left w:val="single" w:sz="4" w:space="0" w:color="auto"/>
              <w:right w:val="nil"/>
            </w:tcBorders>
            <w:shd w:val="clear" w:color="auto" w:fill="auto"/>
            <w:vAlign w:val="bottom"/>
          </w:tcPr>
          <w:p w14:paraId="31882E04" w14:textId="65B7AFFE" w:rsidR="00F7009D" w:rsidRPr="002B6ED6" w:rsidRDefault="009D6872" w:rsidP="00F7009D">
            <w:pPr>
              <w:pStyle w:val="TabellRader"/>
            </w:pPr>
            <w:r>
              <w:t>149</w:t>
            </w:r>
          </w:p>
        </w:tc>
        <w:tc>
          <w:tcPr>
            <w:tcW w:w="506" w:type="dxa"/>
            <w:tcBorders>
              <w:left w:val="nil"/>
              <w:right w:val="nil"/>
            </w:tcBorders>
            <w:shd w:val="clear" w:color="auto" w:fill="auto"/>
            <w:vAlign w:val="bottom"/>
          </w:tcPr>
          <w:p w14:paraId="505A2937" w14:textId="6FA02C50" w:rsidR="00F7009D" w:rsidRPr="002B6ED6" w:rsidRDefault="009D6872" w:rsidP="00F7009D">
            <w:pPr>
              <w:pStyle w:val="TabellRader"/>
            </w:pPr>
            <w:r>
              <w:t>148</w:t>
            </w:r>
          </w:p>
        </w:tc>
        <w:tc>
          <w:tcPr>
            <w:tcW w:w="507" w:type="dxa"/>
            <w:tcBorders>
              <w:left w:val="nil"/>
              <w:right w:val="nil"/>
            </w:tcBorders>
            <w:shd w:val="clear" w:color="auto" w:fill="auto"/>
            <w:vAlign w:val="bottom"/>
          </w:tcPr>
          <w:p w14:paraId="2DEC140C" w14:textId="54CB6670" w:rsidR="00F7009D" w:rsidRPr="002B6ED6" w:rsidRDefault="009D6872" w:rsidP="00F7009D">
            <w:pPr>
              <w:pStyle w:val="TabellRader"/>
            </w:pPr>
            <w:r>
              <w:t>148</w:t>
            </w:r>
          </w:p>
        </w:tc>
        <w:tc>
          <w:tcPr>
            <w:tcW w:w="506" w:type="dxa"/>
            <w:tcBorders>
              <w:left w:val="nil"/>
              <w:right w:val="nil"/>
            </w:tcBorders>
            <w:shd w:val="clear" w:color="auto" w:fill="auto"/>
            <w:vAlign w:val="bottom"/>
          </w:tcPr>
          <w:p w14:paraId="54C9EDDE" w14:textId="57074841" w:rsidR="00F7009D" w:rsidRPr="002B6ED6" w:rsidRDefault="009D6872" w:rsidP="00F7009D">
            <w:pPr>
              <w:pStyle w:val="TabellRader"/>
            </w:pPr>
            <w:r>
              <w:t>149</w:t>
            </w:r>
          </w:p>
        </w:tc>
        <w:tc>
          <w:tcPr>
            <w:tcW w:w="507" w:type="dxa"/>
            <w:tcBorders>
              <w:left w:val="nil"/>
              <w:right w:val="nil"/>
            </w:tcBorders>
            <w:shd w:val="clear" w:color="auto" w:fill="auto"/>
            <w:vAlign w:val="bottom"/>
          </w:tcPr>
          <w:p w14:paraId="61B751DC" w14:textId="72BD38EF" w:rsidR="00F7009D" w:rsidRPr="002B6ED6" w:rsidRDefault="009D6872" w:rsidP="00F7009D">
            <w:pPr>
              <w:pStyle w:val="TabellRader"/>
            </w:pPr>
            <w:r>
              <w:t>148</w:t>
            </w:r>
          </w:p>
        </w:tc>
      </w:tr>
      <w:tr w:rsidR="00F7009D" w:rsidRPr="002B6ED6" w14:paraId="4562FA4E" w14:textId="77777777" w:rsidTr="00F7009D">
        <w:trPr>
          <w:gridAfter w:val="1"/>
          <w:wAfter w:w="16" w:type="dxa"/>
        </w:trPr>
        <w:tc>
          <w:tcPr>
            <w:tcW w:w="1328" w:type="dxa"/>
            <w:tcBorders>
              <w:left w:val="nil"/>
              <w:right w:val="nil"/>
            </w:tcBorders>
            <w:vAlign w:val="bottom"/>
          </w:tcPr>
          <w:p w14:paraId="4ABB0088" w14:textId="50FBBB6D" w:rsidR="00F7009D" w:rsidRPr="002B6ED6" w:rsidRDefault="009D6872" w:rsidP="00F7009D">
            <w:pPr>
              <w:pStyle w:val="TabellSummaText"/>
              <w:rPr>
                <w:b w:val="0"/>
                <w:i/>
              </w:rPr>
            </w:pPr>
            <w:r w:rsidRPr="002B6ED6">
              <w:rPr>
                <w:b w:val="0"/>
                <w:i/>
              </w:rPr>
              <w:t>skatter och bidrag procent av BNP</w:t>
            </w:r>
          </w:p>
        </w:tc>
        <w:tc>
          <w:tcPr>
            <w:tcW w:w="506" w:type="dxa"/>
            <w:tcBorders>
              <w:left w:val="nil"/>
              <w:right w:val="single" w:sz="4" w:space="0" w:color="auto"/>
            </w:tcBorders>
            <w:shd w:val="clear" w:color="auto" w:fill="auto"/>
            <w:vAlign w:val="bottom"/>
          </w:tcPr>
          <w:p w14:paraId="0310406B" w14:textId="31B434D7" w:rsidR="00F7009D" w:rsidRPr="002B6ED6" w:rsidRDefault="009D6872" w:rsidP="00F7009D">
            <w:pPr>
              <w:pStyle w:val="TabellRader"/>
              <w:rPr>
                <w:i/>
              </w:rPr>
            </w:pPr>
            <w:r>
              <w:rPr>
                <w:i/>
              </w:rPr>
              <w:t>20,3</w:t>
            </w:r>
          </w:p>
        </w:tc>
        <w:tc>
          <w:tcPr>
            <w:tcW w:w="507" w:type="dxa"/>
            <w:tcBorders>
              <w:left w:val="single" w:sz="4" w:space="0" w:color="auto"/>
              <w:right w:val="nil"/>
            </w:tcBorders>
            <w:shd w:val="clear" w:color="auto" w:fill="auto"/>
            <w:vAlign w:val="bottom"/>
          </w:tcPr>
          <w:p w14:paraId="218408A3" w14:textId="150AF46A" w:rsidR="00F7009D" w:rsidRPr="002B6ED6" w:rsidRDefault="009D6872" w:rsidP="00F7009D">
            <w:pPr>
              <w:pStyle w:val="TabellRader"/>
              <w:rPr>
                <w:i/>
              </w:rPr>
            </w:pPr>
            <w:r>
              <w:rPr>
                <w:i/>
              </w:rPr>
              <w:t>20,4</w:t>
            </w:r>
          </w:p>
        </w:tc>
        <w:tc>
          <w:tcPr>
            <w:tcW w:w="506" w:type="dxa"/>
            <w:tcBorders>
              <w:left w:val="nil"/>
              <w:right w:val="nil"/>
            </w:tcBorders>
            <w:shd w:val="clear" w:color="auto" w:fill="auto"/>
            <w:vAlign w:val="bottom"/>
          </w:tcPr>
          <w:p w14:paraId="614C1ECC" w14:textId="14C99388" w:rsidR="00F7009D" w:rsidRPr="002B6ED6" w:rsidRDefault="009D6872" w:rsidP="00F7009D">
            <w:pPr>
              <w:pStyle w:val="TabellRader"/>
              <w:rPr>
                <w:i/>
              </w:rPr>
            </w:pPr>
            <w:r>
              <w:rPr>
                <w:i/>
              </w:rPr>
              <w:t>20,0</w:t>
            </w:r>
          </w:p>
        </w:tc>
        <w:tc>
          <w:tcPr>
            <w:tcW w:w="507" w:type="dxa"/>
            <w:tcBorders>
              <w:left w:val="nil"/>
              <w:right w:val="nil"/>
            </w:tcBorders>
            <w:shd w:val="clear" w:color="auto" w:fill="auto"/>
            <w:vAlign w:val="bottom"/>
          </w:tcPr>
          <w:p w14:paraId="404650D3" w14:textId="0CD6AB5E" w:rsidR="00F7009D" w:rsidRPr="002B6ED6" w:rsidRDefault="009D6872" w:rsidP="00F7009D">
            <w:pPr>
              <w:pStyle w:val="TabellRader"/>
              <w:rPr>
                <w:i/>
              </w:rPr>
            </w:pPr>
            <w:r>
              <w:rPr>
                <w:i/>
              </w:rPr>
              <w:t>19,9</w:t>
            </w:r>
          </w:p>
        </w:tc>
        <w:tc>
          <w:tcPr>
            <w:tcW w:w="506" w:type="dxa"/>
            <w:tcBorders>
              <w:left w:val="nil"/>
              <w:right w:val="nil"/>
            </w:tcBorders>
            <w:shd w:val="clear" w:color="auto" w:fill="auto"/>
            <w:vAlign w:val="bottom"/>
          </w:tcPr>
          <w:p w14:paraId="64978AE3" w14:textId="7AABA288" w:rsidR="00F7009D" w:rsidRPr="002B6ED6" w:rsidRDefault="009D6872" w:rsidP="00F7009D">
            <w:pPr>
              <w:pStyle w:val="TabellRader"/>
              <w:rPr>
                <w:i/>
              </w:rPr>
            </w:pPr>
            <w:r>
              <w:rPr>
                <w:i/>
              </w:rPr>
              <w:t>19,8</w:t>
            </w:r>
          </w:p>
        </w:tc>
        <w:tc>
          <w:tcPr>
            <w:tcW w:w="507" w:type="dxa"/>
            <w:tcBorders>
              <w:left w:val="nil"/>
              <w:right w:val="nil"/>
            </w:tcBorders>
            <w:shd w:val="clear" w:color="auto" w:fill="auto"/>
            <w:vAlign w:val="bottom"/>
          </w:tcPr>
          <w:p w14:paraId="24B8174F" w14:textId="2912D244" w:rsidR="00F7009D" w:rsidRPr="002B6ED6" w:rsidRDefault="009D6872" w:rsidP="00F7009D">
            <w:pPr>
              <w:pStyle w:val="TabellRader"/>
              <w:rPr>
                <w:i/>
              </w:rPr>
            </w:pPr>
            <w:r>
              <w:rPr>
                <w:i/>
              </w:rPr>
              <w:t>19,7</w:t>
            </w:r>
          </w:p>
        </w:tc>
      </w:tr>
      <w:tr w:rsidR="00F7009D" w:rsidRPr="002B6ED6" w14:paraId="292958CD" w14:textId="77777777" w:rsidTr="00F7009D">
        <w:trPr>
          <w:gridAfter w:val="1"/>
          <w:wAfter w:w="16" w:type="dxa"/>
        </w:trPr>
        <w:tc>
          <w:tcPr>
            <w:tcW w:w="1328" w:type="dxa"/>
            <w:tcBorders>
              <w:left w:val="nil"/>
              <w:right w:val="nil"/>
            </w:tcBorders>
            <w:vAlign w:val="bottom"/>
          </w:tcPr>
          <w:p w14:paraId="01295C8E" w14:textId="153CFF4B" w:rsidR="00F7009D" w:rsidRPr="002B6ED6" w:rsidRDefault="009D6872" w:rsidP="00F7009D">
            <w:pPr>
              <w:pStyle w:val="TabellRader"/>
              <w:jc w:val="left"/>
            </w:pPr>
            <w:r w:rsidRPr="002B6ED6">
              <w:t xml:space="preserve">   Övriga</w:t>
            </w:r>
            <w:r>
              <w:br/>
              <w:t xml:space="preserve">   inkomst</w:t>
            </w:r>
            <w:r w:rsidRPr="002B6ED6">
              <w:t>er</w:t>
            </w:r>
          </w:p>
        </w:tc>
        <w:tc>
          <w:tcPr>
            <w:tcW w:w="506" w:type="dxa"/>
            <w:tcBorders>
              <w:left w:val="nil"/>
              <w:right w:val="single" w:sz="4" w:space="0" w:color="auto"/>
            </w:tcBorders>
            <w:shd w:val="clear" w:color="auto" w:fill="auto"/>
            <w:vAlign w:val="bottom"/>
          </w:tcPr>
          <w:p w14:paraId="2AD05B60" w14:textId="7A1F7C53" w:rsidR="00F7009D" w:rsidRPr="002B6ED6" w:rsidRDefault="009D6872" w:rsidP="00F7009D">
            <w:pPr>
              <w:pStyle w:val="TabellRader"/>
            </w:pPr>
            <w:r>
              <w:t>133</w:t>
            </w:r>
          </w:p>
        </w:tc>
        <w:tc>
          <w:tcPr>
            <w:tcW w:w="507" w:type="dxa"/>
            <w:tcBorders>
              <w:left w:val="single" w:sz="4" w:space="0" w:color="auto"/>
              <w:right w:val="nil"/>
            </w:tcBorders>
            <w:shd w:val="clear" w:color="auto" w:fill="auto"/>
            <w:vAlign w:val="bottom"/>
          </w:tcPr>
          <w:p w14:paraId="164E36AA" w14:textId="180C5CBE" w:rsidR="00F7009D" w:rsidRPr="002B6ED6" w:rsidRDefault="009D6872" w:rsidP="00F7009D">
            <w:pPr>
              <w:pStyle w:val="TabellRader"/>
            </w:pPr>
            <w:r>
              <w:t>123</w:t>
            </w:r>
          </w:p>
        </w:tc>
        <w:tc>
          <w:tcPr>
            <w:tcW w:w="506" w:type="dxa"/>
            <w:tcBorders>
              <w:left w:val="nil"/>
              <w:right w:val="nil"/>
            </w:tcBorders>
            <w:shd w:val="clear" w:color="auto" w:fill="auto"/>
            <w:vAlign w:val="bottom"/>
          </w:tcPr>
          <w:p w14:paraId="5193CCFE" w14:textId="54952312" w:rsidR="00F7009D" w:rsidRPr="002B6ED6" w:rsidRDefault="009D6872" w:rsidP="00F7009D">
            <w:pPr>
              <w:pStyle w:val="TabellRader"/>
            </w:pPr>
            <w:r>
              <w:t>128</w:t>
            </w:r>
          </w:p>
        </w:tc>
        <w:tc>
          <w:tcPr>
            <w:tcW w:w="507" w:type="dxa"/>
            <w:tcBorders>
              <w:left w:val="nil"/>
              <w:right w:val="nil"/>
            </w:tcBorders>
            <w:shd w:val="clear" w:color="auto" w:fill="auto"/>
            <w:vAlign w:val="bottom"/>
          </w:tcPr>
          <w:p w14:paraId="2E2C1B6E" w14:textId="7D9E158A" w:rsidR="00F7009D" w:rsidRPr="002B6ED6" w:rsidRDefault="009D6872" w:rsidP="00F7009D">
            <w:pPr>
              <w:pStyle w:val="TabellRader"/>
            </w:pPr>
            <w:r>
              <w:t>133</w:t>
            </w:r>
          </w:p>
        </w:tc>
        <w:tc>
          <w:tcPr>
            <w:tcW w:w="506" w:type="dxa"/>
            <w:tcBorders>
              <w:left w:val="nil"/>
              <w:right w:val="nil"/>
            </w:tcBorders>
            <w:shd w:val="clear" w:color="auto" w:fill="auto"/>
            <w:vAlign w:val="bottom"/>
          </w:tcPr>
          <w:p w14:paraId="6D252373" w14:textId="6061CC44" w:rsidR="00F7009D" w:rsidRPr="002B6ED6" w:rsidRDefault="009D6872" w:rsidP="00F7009D">
            <w:pPr>
              <w:pStyle w:val="TabellRader"/>
            </w:pPr>
            <w:r>
              <w:t>138</w:t>
            </w:r>
          </w:p>
        </w:tc>
        <w:tc>
          <w:tcPr>
            <w:tcW w:w="507" w:type="dxa"/>
            <w:tcBorders>
              <w:left w:val="nil"/>
              <w:right w:val="nil"/>
            </w:tcBorders>
            <w:shd w:val="clear" w:color="auto" w:fill="auto"/>
            <w:vAlign w:val="bottom"/>
          </w:tcPr>
          <w:p w14:paraId="44CDE079" w14:textId="1DE04A6D" w:rsidR="00F7009D" w:rsidRPr="002B6ED6" w:rsidRDefault="009D6872" w:rsidP="00F7009D">
            <w:pPr>
              <w:pStyle w:val="TabellRader"/>
            </w:pPr>
            <w:r>
              <w:t>143</w:t>
            </w:r>
          </w:p>
        </w:tc>
      </w:tr>
      <w:tr w:rsidR="00F7009D" w:rsidRPr="002B6ED6" w14:paraId="05E9B7D0" w14:textId="77777777" w:rsidTr="00F7009D">
        <w:trPr>
          <w:gridAfter w:val="1"/>
          <w:wAfter w:w="16" w:type="dxa"/>
        </w:trPr>
        <w:tc>
          <w:tcPr>
            <w:tcW w:w="1328" w:type="dxa"/>
            <w:tcBorders>
              <w:left w:val="nil"/>
              <w:bottom w:val="single" w:sz="4" w:space="0" w:color="auto"/>
              <w:right w:val="nil"/>
            </w:tcBorders>
            <w:vAlign w:val="bottom"/>
          </w:tcPr>
          <w:p w14:paraId="324077F5" w14:textId="77777777" w:rsidR="00F7009D" w:rsidRPr="002B6ED6" w:rsidRDefault="009D6872" w:rsidP="00F7009D">
            <w:pPr>
              <w:pStyle w:val="TabellRader"/>
              <w:jc w:val="left"/>
            </w:pPr>
            <w:r w:rsidRPr="002B6ED6">
              <w:t xml:space="preserve">    varav moms</w:t>
            </w:r>
          </w:p>
        </w:tc>
        <w:tc>
          <w:tcPr>
            <w:tcW w:w="506" w:type="dxa"/>
            <w:tcBorders>
              <w:left w:val="nil"/>
              <w:bottom w:val="single" w:sz="4" w:space="0" w:color="auto"/>
              <w:right w:val="single" w:sz="4" w:space="0" w:color="auto"/>
            </w:tcBorders>
            <w:shd w:val="clear" w:color="auto" w:fill="auto"/>
            <w:vAlign w:val="bottom"/>
          </w:tcPr>
          <w:p w14:paraId="6E46B06B" w14:textId="0DDA5C55" w:rsidR="00F7009D" w:rsidRPr="002B6ED6" w:rsidRDefault="009D6872" w:rsidP="00F7009D">
            <w:pPr>
              <w:pStyle w:val="TabellRader"/>
            </w:pPr>
            <w:r>
              <w:t>52</w:t>
            </w:r>
          </w:p>
        </w:tc>
        <w:tc>
          <w:tcPr>
            <w:tcW w:w="507" w:type="dxa"/>
            <w:tcBorders>
              <w:left w:val="single" w:sz="4" w:space="0" w:color="auto"/>
              <w:bottom w:val="single" w:sz="4" w:space="0" w:color="auto"/>
              <w:right w:val="nil"/>
            </w:tcBorders>
            <w:shd w:val="clear" w:color="auto" w:fill="auto"/>
            <w:vAlign w:val="bottom"/>
          </w:tcPr>
          <w:p w14:paraId="28EADE7A" w14:textId="73061B0E" w:rsidR="00F7009D" w:rsidRPr="002B6ED6" w:rsidRDefault="009D6872" w:rsidP="00F7009D">
            <w:pPr>
              <w:pStyle w:val="TabellRader"/>
            </w:pPr>
            <w:r>
              <w:t>53</w:t>
            </w:r>
          </w:p>
        </w:tc>
        <w:tc>
          <w:tcPr>
            <w:tcW w:w="506" w:type="dxa"/>
            <w:tcBorders>
              <w:left w:val="nil"/>
              <w:bottom w:val="single" w:sz="4" w:space="0" w:color="auto"/>
              <w:right w:val="nil"/>
            </w:tcBorders>
            <w:shd w:val="clear" w:color="auto" w:fill="auto"/>
            <w:vAlign w:val="bottom"/>
          </w:tcPr>
          <w:p w14:paraId="5565AD7C" w14:textId="32155E52" w:rsidR="00F7009D" w:rsidRPr="002B6ED6" w:rsidRDefault="009D6872" w:rsidP="00F7009D">
            <w:pPr>
              <w:pStyle w:val="TabellRader"/>
            </w:pPr>
            <w:r>
              <w:t>54</w:t>
            </w:r>
          </w:p>
        </w:tc>
        <w:tc>
          <w:tcPr>
            <w:tcW w:w="507" w:type="dxa"/>
            <w:tcBorders>
              <w:left w:val="nil"/>
              <w:bottom w:val="single" w:sz="4" w:space="0" w:color="auto"/>
              <w:right w:val="nil"/>
            </w:tcBorders>
            <w:shd w:val="clear" w:color="auto" w:fill="auto"/>
            <w:vAlign w:val="bottom"/>
          </w:tcPr>
          <w:p w14:paraId="38BD4C9B" w14:textId="388F7EAC" w:rsidR="00F7009D" w:rsidRPr="002B6ED6" w:rsidRDefault="009D6872" w:rsidP="00F7009D">
            <w:pPr>
              <w:pStyle w:val="TabellRader"/>
            </w:pPr>
            <w:r>
              <w:t>56</w:t>
            </w:r>
          </w:p>
        </w:tc>
        <w:tc>
          <w:tcPr>
            <w:tcW w:w="506" w:type="dxa"/>
            <w:tcBorders>
              <w:left w:val="nil"/>
              <w:bottom w:val="single" w:sz="4" w:space="0" w:color="auto"/>
              <w:right w:val="nil"/>
            </w:tcBorders>
            <w:shd w:val="clear" w:color="auto" w:fill="auto"/>
            <w:vAlign w:val="bottom"/>
          </w:tcPr>
          <w:p w14:paraId="5130B8FD" w14:textId="022855E4" w:rsidR="00F7009D" w:rsidRPr="002B6ED6" w:rsidRDefault="009D6872" w:rsidP="00F7009D">
            <w:pPr>
              <w:pStyle w:val="TabellRader"/>
            </w:pPr>
            <w:r>
              <w:t>58</w:t>
            </w:r>
          </w:p>
        </w:tc>
        <w:tc>
          <w:tcPr>
            <w:tcW w:w="507" w:type="dxa"/>
            <w:tcBorders>
              <w:left w:val="nil"/>
              <w:bottom w:val="single" w:sz="4" w:space="0" w:color="auto"/>
              <w:right w:val="nil"/>
            </w:tcBorders>
            <w:shd w:val="clear" w:color="auto" w:fill="auto"/>
            <w:vAlign w:val="bottom"/>
          </w:tcPr>
          <w:p w14:paraId="5535A437" w14:textId="72156633" w:rsidR="00F7009D" w:rsidRPr="002B6ED6" w:rsidRDefault="009D6872" w:rsidP="00F7009D">
            <w:pPr>
              <w:pStyle w:val="TabellRader"/>
            </w:pPr>
            <w:r>
              <w:t>60</w:t>
            </w:r>
          </w:p>
        </w:tc>
      </w:tr>
      <w:tr w:rsidR="00F7009D" w:rsidRPr="002B6ED6" w14:paraId="7B70E60D" w14:textId="77777777" w:rsidTr="00F7009D">
        <w:trPr>
          <w:gridAfter w:val="1"/>
          <w:wAfter w:w="16" w:type="dxa"/>
        </w:trPr>
        <w:tc>
          <w:tcPr>
            <w:tcW w:w="1328" w:type="dxa"/>
            <w:tcBorders>
              <w:top w:val="single" w:sz="4" w:space="0" w:color="auto"/>
              <w:left w:val="nil"/>
            </w:tcBorders>
            <w:vAlign w:val="bottom"/>
          </w:tcPr>
          <w:p w14:paraId="723D5444" w14:textId="0B70926A" w:rsidR="00F7009D" w:rsidRPr="002B6ED6" w:rsidRDefault="009D6872" w:rsidP="00F7009D">
            <w:pPr>
              <w:pStyle w:val="TabellRader"/>
              <w:jc w:val="left"/>
              <w:rPr>
                <w:b/>
              </w:rPr>
            </w:pPr>
            <w:r w:rsidRPr="002B6ED6">
              <w:rPr>
                <w:b/>
              </w:rPr>
              <w:t xml:space="preserve">Totala </w:t>
            </w:r>
            <w:r>
              <w:rPr>
                <w:b/>
              </w:rPr>
              <w:t>utgifter</w:t>
            </w:r>
          </w:p>
        </w:tc>
        <w:tc>
          <w:tcPr>
            <w:tcW w:w="506" w:type="dxa"/>
            <w:tcBorders>
              <w:top w:val="single" w:sz="4" w:space="0" w:color="auto"/>
              <w:right w:val="single" w:sz="4" w:space="0" w:color="auto"/>
            </w:tcBorders>
            <w:shd w:val="clear" w:color="auto" w:fill="auto"/>
            <w:vAlign w:val="bottom"/>
          </w:tcPr>
          <w:p w14:paraId="35D6AD44" w14:textId="28EA70DF" w:rsidR="00F7009D" w:rsidRPr="002B6ED6" w:rsidRDefault="009D6872" w:rsidP="00F7009D">
            <w:pPr>
              <w:pStyle w:val="TabellRader"/>
              <w:rPr>
                <w:b/>
              </w:rPr>
            </w:pPr>
            <w:r>
              <w:rPr>
                <w:b/>
              </w:rPr>
              <w:t>880</w:t>
            </w:r>
          </w:p>
        </w:tc>
        <w:tc>
          <w:tcPr>
            <w:tcW w:w="507" w:type="dxa"/>
            <w:tcBorders>
              <w:top w:val="single" w:sz="4" w:space="0" w:color="auto"/>
              <w:left w:val="single" w:sz="4" w:space="0" w:color="auto"/>
            </w:tcBorders>
            <w:shd w:val="clear" w:color="auto" w:fill="auto"/>
            <w:vAlign w:val="bottom"/>
          </w:tcPr>
          <w:p w14:paraId="07C1C739" w14:textId="29FA5320" w:rsidR="00F7009D" w:rsidRPr="002B6ED6" w:rsidRDefault="009D6872" w:rsidP="00F7009D">
            <w:pPr>
              <w:pStyle w:val="TabellRader"/>
              <w:rPr>
                <w:b/>
              </w:rPr>
            </w:pPr>
            <w:r>
              <w:rPr>
                <w:b/>
              </w:rPr>
              <w:t>904</w:t>
            </w:r>
          </w:p>
        </w:tc>
        <w:tc>
          <w:tcPr>
            <w:tcW w:w="506" w:type="dxa"/>
            <w:tcBorders>
              <w:top w:val="single" w:sz="4" w:space="0" w:color="auto"/>
            </w:tcBorders>
            <w:shd w:val="clear" w:color="auto" w:fill="auto"/>
            <w:vAlign w:val="bottom"/>
          </w:tcPr>
          <w:p w14:paraId="30048E0E" w14:textId="5A98D4E7" w:rsidR="00F7009D" w:rsidRPr="002B6ED6" w:rsidRDefault="009D6872" w:rsidP="00F7009D">
            <w:pPr>
              <w:pStyle w:val="TabellRader"/>
              <w:rPr>
                <w:b/>
              </w:rPr>
            </w:pPr>
            <w:r>
              <w:rPr>
                <w:b/>
              </w:rPr>
              <w:t>932</w:t>
            </w:r>
          </w:p>
        </w:tc>
        <w:tc>
          <w:tcPr>
            <w:tcW w:w="507" w:type="dxa"/>
            <w:tcBorders>
              <w:top w:val="single" w:sz="4" w:space="0" w:color="auto"/>
            </w:tcBorders>
            <w:shd w:val="clear" w:color="auto" w:fill="auto"/>
            <w:vAlign w:val="bottom"/>
          </w:tcPr>
          <w:p w14:paraId="39CA7957" w14:textId="19A20F39" w:rsidR="00F7009D" w:rsidRPr="002B6ED6" w:rsidRDefault="009D6872" w:rsidP="00F7009D">
            <w:pPr>
              <w:pStyle w:val="TabellRader"/>
              <w:rPr>
                <w:b/>
              </w:rPr>
            </w:pPr>
            <w:r>
              <w:rPr>
                <w:b/>
              </w:rPr>
              <w:t>970</w:t>
            </w:r>
          </w:p>
        </w:tc>
        <w:tc>
          <w:tcPr>
            <w:tcW w:w="506" w:type="dxa"/>
            <w:tcBorders>
              <w:top w:val="single" w:sz="4" w:space="0" w:color="auto"/>
            </w:tcBorders>
            <w:shd w:val="clear" w:color="auto" w:fill="auto"/>
            <w:vAlign w:val="bottom"/>
          </w:tcPr>
          <w:p w14:paraId="279DD8AC" w14:textId="36A0946D" w:rsidR="00F7009D" w:rsidRPr="002B6ED6" w:rsidRDefault="009D6872" w:rsidP="00F7009D">
            <w:pPr>
              <w:pStyle w:val="TabellRader"/>
              <w:rPr>
                <w:b/>
              </w:rPr>
            </w:pPr>
            <w:r>
              <w:rPr>
                <w:b/>
              </w:rPr>
              <w:t>1 010</w:t>
            </w:r>
          </w:p>
        </w:tc>
        <w:tc>
          <w:tcPr>
            <w:tcW w:w="507" w:type="dxa"/>
            <w:tcBorders>
              <w:top w:val="single" w:sz="4" w:space="0" w:color="auto"/>
              <w:right w:val="nil"/>
            </w:tcBorders>
            <w:shd w:val="clear" w:color="auto" w:fill="auto"/>
            <w:vAlign w:val="bottom"/>
          </w:tcPr>
          <w:p w14:paraId="6D8DFEB2" w14:textId="3F195BBF" w:rsidR="00F7009D" w:rsidRPr="002B6ED6" w:rsidRDefault="009D6872" w:rsidP="00F7009D">
            <w:pPr>
              <w:pStyle w:val="TabellRader"/>
              <w:rPr>
                <w:b/>
              </w:rPr>
            </w:pPr>
            <w:r>
              <w:rPr>
                <w:b/>
              </w:rPr>
              <w:t>1 048</w:t>
            </w:r>
          </w:p>
        </w:tc>
      </w:tr>
      <w:tr w:rsidR="00F7009D" w:rsidRPr="002B6ED6" w14:paraId="633412C4" w14:textId="77777777" w:rsidTr="00F7009D">
        <w:trPr>
          <w:gridAfter w:val="1"/>
          <w:wAfter w:w="16" w:type="dxa"/>
        </w:trPr>
        <w:tc>
          <w:tcPr>
            <w:tcW w:w="1328" w:type="dxa"/>
            <w:tcBorders>
              <w:left w:val="nil"/>
              <w:right w:val="nil"/>
            </w:tcBorders>
            <w:vAlign w:val="bottom"/>
          </w:tcPr>
          <w:p w14:paraId="35367670" w14:textId="77777777" w:rsidR="00F7009D" w:rsidRPr="002B6ED6" w:rsidRDefault="009D6872" w:rsidP="00F7009D">
            <w:pPr>
              <w:pStyle w:val="TabellSummaText"/>
              <w:rPr>
                <w:b w:val="0"/>
                <w:i/>
              </w:rPr>
            </w:pPr>
            <w:r w:rsidRPr="002B6ED6">
              <w:rPr>
                <w:b w:val="0"/>
                <w:i/>
              </w:rPr>
              <w:t xml:space="preserve">   procent av BNP</w:t>
            </w:r>
          </w:p>
        </w:tc>
        <w:tc>
          <w:tcPr>
            <w:tcW w:w="506" w:type="dxa"/>
            <w:tcBorders>
              <w:left w:val="nil"/>
              <w:right w:val="single" w:sz="4" w:space="0" w:color="auto"/>
            </w:tcBorders>
            <w:shd w:val="clear" w:color="auto" w:fill="auto"/>
            <w:vAlign w:val="bottom"/>
          </w:tcPr>
          <w:p w14:paraId="056A67F4" w14:textId="47AD24B5" w:rsidR="00F7009D" w:rsidRPr="002B6ED6" w:rsidRDefault="009D6872" w:rsidP="00F7009D">
            <w:pPr>
              <w:pStyle w:val="TabellRader"/>
              <w:rPr>
                <w:i/>
              </w:rPr>
            </w:pPr>
            <w:r>
              <w:rPr>
                <w:i/>
              </w:rPr>
              <w:t>24,2</w:t>
            </w:r>
          </w:p>
        </w:tc>
        <w:tc>
          <w:tcPr>
            <w:tcW w:w="507" w:type="dxa"/>
            <w:tcBorders>
              <w:left w:val="single" w:sz="4" w:space="0" w:color="auto"/>
              <w:right w:val="nil"/>
            </w:tcBorders>
            <w:shd w:val="clear" w:color="auto" w:fill="auto"/>
            <w:vAlign w:val="bottom"/>
          </w:tcPr>
          <w:p w14:paraId="5E22B722" w14:textId="77777777" w:rsidR="00F7009D" w:rsidRPr="002B6ED6" w:rsidRDefault="009D6872" w:rsidP="00F7009D">
            <w:pPr>
              <w:pStyle w:val="TabellRader"/>
              <w:rPr>
                <w:i/>
              </w:rPr>
            </w:pPr>
            <w:r w:rsidRPr="002B6ED6">
              <w:rPr>
                <w:i/>
              </w:rPr>
              <w:t>23,9</w:t>
            </w:r>
          </w:p>
        </w:tc>
        <w:tc>
          <w:tcPr>
            <w:tcW w:w="506" w:type="dxa"/>
            <w:tcBorders>
              <w:left w:val="nil"/>
              <w:right w:val="nil"/>
            </w:tcBorders>
            <w:shd w:val="clear" w:color="auto" w:fill="auto"/>
            <w:vAlign w:val="bottom"/>
          </w:tcPr>
          <w:p w14:paraId="74D875BB" w14:textId="00630AE9" w:rsidR="00F7009D" w:rsidRPr="002B6ED6" w:rsidRDefault="009D6872" w:rsidP="00F7009D">
            <w:pPr>
              <w:pStyle w:val="TabellRader"/>
              <w:rPr>
                <w:i/>
              </w:rPr>
            </w:pPr>
            <w:r w:rsidRPr="002B6ED6">
              <w:rPr>
                <w:i/>
              </w:rPr>
              <w:t>23,</w:t>
            </w:r>
            <w:r>
              <w:rPr>
                <w:i/>
              </w:rPr>
              <w:t>5</w:t>
            </w:r>
          </w:p>
        </w:tc>
        <w:tc>
          <w:tcPr>
            <w:tcW w:w="507" w:type="dxa"/>
            <w:tcBorders>
              <w:left w:val="nil"/>
              <w:right w:val="nil"/>
            </w:tcBorders>
            <w:shd w:val="clear" w:color="auto" w:fill="auto"/>
            <w:vAlign w:val="bottom"/>
          </w:tcPr>
          <w:p w14:paraId="2F2973BB" w14:textId="1055D594" w:rsidR="00F7009D" w:rsidRPr="002B6ED6" w:rsidRDefault="009D6872" w:rsidP="00F7009D">
            <w:pPr>
              <w:pStyle w:val="TabellRader"/>
              <w:rPr>
                <w:i/>
              </w:rPr>
            </w:pPr>
            <w:r w:rsidRPr="002B6ED6">
              <w:rPr>
                <w:i/>
              </w:rPr>
              <w:t>23,</w:t>
            </w:r>
            <w:r>
              <w:rPr>
                <w:i/>
              </w:rPr>
              <w:t>2</w:t>
            </w:r>
          </w:p>
        </w:tc>
        <w:tc>
          <w:tcPr>
            <w:tcW w:w="506" w:type="dxa"/>
            <w:tcBorders>
              <w:left w:val="nil"/>
              <w:right w:val="nil"/>
            </w:tcBorders>
            <w:shd w:val="clear" w:color="auto" w:fill="auto"/>
            <w:vAlign w:val="bottom"/>
          </w:tcPr>
          <w:p w14:paraId="64499CE1" w14:textId="4C5F79F5" w:rsidR="00F7009D" w:rsidRPr="002B6ED6" w:rsidRDefault="009D6872" w:rsidP="00F7009D">
            <w:pPr>
              <w:pStyle w:val="TabellRader"/>
              <w:rPr>
                <w:i/>
              </w:rPr>
            </w:pPr>
            <w:r w:rsidRPr="002B6ED6">
              <w:rPr>
                <w:i/>
              </w:rPr>
              <w:t>23,</w:t>
            </w:r>
            <w:r>
              <w:rPr>
                <w:i/>
              </w:rPr>
              <w:t>1</w:t>
            </w:r>
          </w:p>
        </w:tc>
        <w:tc>
          <w:tcPr>
            <w:tcW w:w="507" w:type="dxa"/>
            <w:tcBorders>
              <w:left w:val="nil"/>
              <w:right w:val="nil"/>
            </w:tcBorders>
            <w:shd w:val="clear" w:color="auto" w:fill="auto"/>
            <w:vAlign w:val="bottom"/>
          </w:tcPr>
          <w:p w14:paraId="77145CAB" w14:textId="25EBAE48" w:rsidR="00F7009D" w:rsidRPr="002B6ED6" w:rsidRDefault="009D6872" w:rsidP="00F7009D">
            <w:pPr>
              <w:pStyle w:val="TabellRader"/>
              <w:rPr>
                <w:i/>
              </w:rPr>
            </w:pPr>
            <w:r>
              <w:rPr>
                <w:i/>
              </w:rPr>
              <w:t>23,0</w:t>
            </w:r>
          </w:p>
        </w:tc>
      </w:tr>
      <w:tr w:rsidR="00F7009D" w:rsidRPr="002B6ED6" w14:paraId="0C4C6C2A" w14:textId="77777777" w:rsidTr="00F7009D">
        <w:trPr>
          <w:gridAfter w:val="1"/>
          <w:wAfter w:w="16" w:type="dxa"/>
        </w:trPr>
        <w:tc>
          <w:tcPr>
            <w:tcW w:w="1328" w:type="dxa"/>
            <w:tcBorders>
              <w:left w:val="nil"/>
              <w:right w:val="nil"/>
            </w:tcBorders>
            <w:vAlign w:val="bottom"/>
          </w:tcPr>
          <w:p w14:paraId="5FC0D2C7" w14:textId="77777777" w:rsidR="00F7009D" w:rsidRPr="002B6ED6" w:rsidRDefault="009D6872" w:rsidP="00F7009D">
            <w:pPr>
              <w:pStyle w:val="TabellSummaText"/>
              <w:rPr>
                <w:b w:val="0"/>
              </w:rPr>
            </w:pPr>
            <w:r w:rsidRPr="002B6ED6">
              <w:rPr>
                <w:b w:val="0"/>
              </w:rPr>
              <w:t xml:space="preserve">   Konsumtion</w:t>
            </w:r>
          </w:p>
        </w:tc>
        <w:tc>
          <w:tcPr>
            <w:tcW w:w="506" w:type="dxa"/>
            <w:tcBorders>
              <w:left w:val="nil"/>
              <w:right w:val="single" w:sz="4" w:space="0" w:color="auto"/>
            </w:tcBorders>
            <w:shd w:val="clear" w:color="auto" w:fill="auto"/>
            <w:vAlign w:val="bottom"/>
          </w:tcPr>
          <w:p w14:paraId="0362F383" w14:textId="7F0FF0DE" w:rsidR="00F7009D" w:rsidRPr="002B6ED6" w:rsidRDefault="009D6872" w:rsidP="00F7009D">
            <w:pPr>
              <w:pStyle w:val="TabellRader"/>
            </w:pPr>
            <w:r>
              <w:t>725</w:t>
            </w:r>
          </w:p>
        </w:tc>
        <w:tc>
          <w:tcPr>
            <w:tcW w:w="507" w:type="dxa"/>
            <w:tcBorders>
              <w:left w:val="single" w:sz="4" w:space="0" w:color="auto"/>
              <w:right w:val="nil"/>
            </w:tcBorders>
            <w:shd w:val="clear" w:color="auto" w:fill="auto"/>
            <w:vAlign w:val="bottom"/>
          </w:tcPr>
          <w:p w14:paraId="0624AC8E" w14:textId="7C54A73F" w:rsidR="00F7009D" w:rsidRPr="002B6ED6" w:rsidRDefault="009D6872" w:rsidP="00F7009D">
            <w:pPr>
              <w:pStyle w:val="TabellRader"/>
            </w:pPr>
            <w:r>
              <w:t>749</w:t>
            </w:r>
          </w:p>
        </w:tc>
        <w:tc>
          <w:tcPr>
            <w:tcW w:w="506" w:type="dxa"/>
            <w:tcBorders>
              <w:left w:val="nil"/>
              <w:right w:val="nil"/>
            </w:tcBorders>
            <w:shd w:val="clear" w:color="auto" w:fill="auto"/>
            <w:vAlign w:val="bottom"/>
          </w:tcPr>
          <w:p w14:paraId="47FC6D65" w14:textId="1DED0A36" w:rsidR="00F7009D" w:rsidRPr="002B6ED6" w:rsidRDefault="009D6872" w:rsidP="00F7009D">
            <w:pPr>
              <w:pStyle w:val="TabellRader"/>
            </w:pPr>
            <w:r>
              <w:t>773</w:t>
            </w:r>
          </w:p>
        </w:tc>
        <w:tc>
          <w:tcPr>
            <w:tcW w:w="507" w:type="dxa"/>
            <w:tcBorders>
              <w:left w:val="nil"/>
              <w:right w:val="nil"/>
            </w:tcBorders>
            <w:shd w:val="clear" w:color="auto" w:fill="auto"/>
            <w:vAlign w:val="bottom"/>
          </w:tcPr>
          <w:p w14:paraId="39FDA32B" w14:textId="5F06CB01" w:rsidR="00F7009D" w:rsidRPr="002B6ED6" w:rsidRDefault="009D6872" w:rsidP="00F7009D">
            <w:pPr>
              <w:pStyle w:val="TabellRader"/>
            </w:pPr>
            <w:r>
              <w:t>805</w:t>
            </w:r>
          </w:p>
        </w:tc>
        <w:tc>
          <w:tcPr>
            <w:tcW w:w="506" w:type="dxa"/>
            <w:tcBorders>
              <w:left w:val="nil"/>
              <w:right w:val="nil"/>
            </w:tcBorders>
            <w:shd w:val="clear" w:color="auto" w:fill="auto"/>
            <w:vAlign w:val="bottom"/>
          </w:tcPr>
          <w:p w14:paraId="52697C8A" w14:textId="7F319323" w:rsidR="00F7009D" w:rsidRPr="002B6ED6" w:rsidRDefault="009D6872" w:rsidP="00F7009D">
            <w:pPr>
              <w:pStyle w:val="TabellRader"/>
            </w:pPr>
            <w:r>
              <w:t>839</w:t>
            </w:r>
          </w:p>
        </w:tc>
        <w:tc>
          <w:tcPr>
            <w:tcW w:w="507" w:type="dxa"/>
            <w:tcBorders>
              <w:left w:val="nil"/>
              <w:right w:val="nil"/>
            </w:tcBorders>
            <w:shd w:val="clear" w:color="auto" w:fill="auto"/>
            <w:vAlign w:val="bottom"/>
          </w:tcPr>
          <w:p w14:paraId="33DBA4C2" w14:textId="606768FF" w:rsidR="00F7009D" w:rsidRPr="002B6ED6" w:rsidRDefault="009D6872" w:rsidP="00F7009D">
            <w:pPr>
              <w:pStyle w:val="TabellRader"/>
            </w:pPr>
            <w:r>
              <w:t>871</w:t>
            </w:r>
          </w:p>
        </w:tc>
      </w:tr>
      <w:tr w:rsidR="00F7009D" w:rsidRPr="002B6ED6" w14:paraId="07F757C1" w14:textId="77777777" w:rsidTr="00F7009D">
        <w:trPr>
          <w:gridAfter w:val="1"/>
          <w:wAfter w:w="16" w:type="dxa"/>
        </w:trPr>
        <w:tc>
          <w:tcPr>
            <w:tcW w:w="1328" w:type="dxa"/>
            <w:tcBorders>
              <w:left w:val="nil"/>
              <w:right w:val="nil"/>
            </w:tcBorders>
            <w:vAlign w:val="bottom"/>
          </w:tcPr>
          <w:p w14:paraId="6ADE37E2" w14:textId="2CA49091" w:rsidR="00F7009D" w:rsidRPr="002B6ED6" w:rsidRDefault="009D6872" w:rsidP="00F7009D">
            <w:pPr>
              <w:pStyle w:val="TabellRader"/>
              <w:jc w:val="left"/>
              <w:rPr>
                <w:i/>
              </w:rPr>
            </w:pPr>
            <w:r w:rsidRPr="002B6ED6">
              <w:rPr>
                <w:i/>
              </w:rPr>
              <w:t xml:space="preserve">    Procentuell</w:t>
            </w:r>
            <w:r w:rsidRPr="002B6ED6">
              <w:rPr>
                <w:i/>
              </w:rPr>
              <w:br/>
              <w:t xml:space="preserve">   </w:t>
            </w:r>
            <w:r>
              <w:rPr>
                <w:i/>
              </w:rPr>
              <w:t>utveckling</w:t>
            </w:r>
            <w:r w:rsidRPr="00BB5BA1">
              <w:rPr>
                <w:i/>
                <w:vertAlign w:val="superscript"/>
              </w:rPr>
              <w:t>1</w:t>
            </w:r>
          </w:p>
        </w:tc>
        <w:tc>
          <w:tcPr>
            <w:tcW w:w="506" w:type="dxa"/>
            <w:tcBorders>
              <w:left w:val="nil"/>
              <w:right w:val="single" w:sz="4" w:space="0" w:color="auto"/>
            </w:tcBorders>
            <w:shd w:val="clear" w:color="auto" w:fill="auto"/>
            <w:vAlign w:val="bottom"/>
          </w:tcPr>
          <w:p w14:paraId="6A12D4E1" w14:textId="2031772E" w:rsidR="00F7009D" w:rsidRPr="002B6ED6" w:rsidRDefault="009D6872" w:rsidP="00F7009D">
            <w:pPr>
              <w:pStyle w:val="TabellRader"/>
              <w:rPr>
                <w:i/>
              </w:rPr>
            </w:pPr>
            <w:r w:rsidRPr="002B6ED6">
              <w:rPr>
                <w:i/>
              </w:rPr>
              <w:t>4</w:t>
            </w:r>
            <w:r>
              <w:rPr>
                <w:i/>
              </w:rPr>
              <w:t>,1</w:t>
            </w:r>
          </w:p>
        </w:tc>
        <w:tc>
          <w:tcPr>
            <w:tcW w:w="507" w:type="dxa"/>
            <w:tcBorders>
              <w:left w:val="single" w:sz="4" w:space="0" w:color="auto"/>
              <w:right w:val="nil"/>
            </w:tcBorders>
            <w:shd w:val="clear" w:color="auto" w:fill="auto"/>
            <w:vAlign w:val="bottom"/>
          </w:tcPr>
          <w:p w14:paraId="6F7DBEA3" w14:textId="5CFFA2E0" w:rsidR="00F7009D" w:rsidRPr="002B6ED6" w:rsidRDefault="009D6872" w:rsidP="00F7009D">
            <w:pPr>
              <w:pStyle w:val="TabellRader"/>
              <w:rPr>
                <w:i/>
              </w:rPr>
            </w:pPr>
            <w:r w:rsidRPr="002B6ED6">
              <w:rPr>
                <w:i/>
              </w:rPr>
              <w:t>3,</w:t>
            </w:r>
            <w:r>
              <w:rPr>
                <w:i/>
              </w:rPr>
              <w:t>2</w:t>
            </w:r>
          </w:p>
        </w:tc>
        <w:tc>
          <w:tcPr>
            <w:tcW w:w="506" w:type="dxa"/>
            <w:tcBorders>
              <w:left w:val="nil"/>
              <w:right w:val="nil"/>
            </w:tcBorders>
            <w:shd w:val="clear" w:color="auto" w:fill="auto"/>
            <w:vAlign w:val="bottom"/>
          </w:tcPr>
          <w:p w14:paraId="46075991" w14:textId="4D324EA9" w:rsidR="00F7009D" w:rsidRPr="002B6ED6" w:rsidRDefault="009D6872" w:rsidP="00F7009D">
            <w:pPr>
              <w:pStyle w:val="TabellRader"/>
              <w:rPr>
                <w:i/>
              </w:rPr>
            </w:pPr>
            <w:r>
              <w:rPr>
                <w:i/>
              </w:rPr>
              <w:t>3,3</w:t>
            </w:r>
          </w:p>
        </w:tc>
        <w:tc>
          <w:tcPr>
            <w:tcW w:w="507" w:type="dxa"/>
            <w:tcBorders>
              <w:left w:val="nil"/>
              <w:right w:val="nil"/>
            </w:tcBorders>
            <w:shd w:val="clear" w:color="auto" w:fill="auto"/>
            <w:vAlign w:val="bottom"/>
          </w:tcPr>
          <w:p w14:paraId="2303EE2A" w14:textId="25214D53" w:rsidR="00F7009D" w:rsidRPr="002B6ED6" w:rsidRDefault="009D6872" w:rsidP="00F7009D">
            <w:pPr>
              <w:pStyle w:val="TabellRader"/>
              <w:rPr>
                <w:i/>
              </w:rPr>
            </w:pPr>
            <w:r>
              <w:rPr>
                <w:i/>
              </w:rPr>
              <w:t>4,1</w:t>
            </w:r>
          </w:p>
        </w:tc>
        <w:tc>
          <w:tcPr>
            <w:tcW w:w="506" w:type="dxa"/>
            <w:tcBorders>
              <w:left w:val="nil"/>
              <w:right w:val="nil"/>
            </w:tcBorders>
            <w:shd w:val="clear" w:color="auto" w:fill="auto"/>
            <w:vAlign w:val="bottom"/>
          </w:tcPr>
          <w:p w14:paraId="68D4769B" w14:textId="4ED2AB77" w:rsidR="00F7009D" w:rsidRPr="002B6ED6" w:rsidRDefault="009D6872" w:rsidP="00F7009D">
            <w:pPr>
              <w:pStyle w:val="TabellRader"/>
              <w:rPr>
                <w:i/>
              </w:rPr>
            </w:pPr>
            <w:r w:rsidRPr="002B6ED6">
              <w:rPr>
                <w:i/>
              </w:rPr>
              <w:t>4,</w:t>
            </w:r>
            <w:r>
              <w:rPr>
                <w:i/>
              </w:rPr>
              <w:t>2</w:t>
            </w:r>
          </w:p>
        </w:tc>
        <w:tc>
          <w:tcPr>
            <w:tcW w:w="507" w:type="dxa"/>
            <w:tcBorders>
              <w:left w:val="nil"/>
              <w:right w:val="nil"/>
            </w:tcBorders>
            <w:shd w:val="clear" w:color="auto" w:fill="auto"/>
            <w:vAlign w:val="bottom"/>
          </w:tcPr>
          <w:p w14:paraId="39D6FEBC" w14:textId="6184C29E" w:rsidR="00F7009D" w:rsidRPr="002B6ED6" w:rsidRDefault="009D6872" w:rsidP="00F7009D">
            <w:pPr>
              <w:pStyle w:val="TabellRader"/>
              <w:rPr>
                <w:i/>
              </w:rPr>
            </w:pPr>
            <w:r w:rsidRPr="002B6ED6">
              <w:rPr>
                <w:i/>
              </w:rPr>
              <w:t>3,</w:t>
            </w:r>
            <w:r>
              <w:rPr>
                <w:i/>
              </w:rPr>
              <w:t>8</w:t>
            </w:r>
          </w:p>
        </w:tc>
      </w:tr>
      <w:tr w:rsidR="00F7009D" w:rsidRPr="002B6ED6" w14:paraId="184CA0C5" w14:textId="77777777" w:rsidTr="00F7009D">
        <w:trPr>
          <w:gridAfter w:val="1"/>
          <w:wAfter w:w="16" w:type="dxa"/>
        </w:trPr>
        <w:tc>
          <w:tcPr>
            <w:tcW w:w="1328" w:type="dxa"/>
            <w:tcBorders>
              <w:left w:val="nil"/>
              <w:bottom w:val="single" w:sz="4" w:space="0" w:color="auto"/>
              <w:right w:val="nil"/>
            </w:tcBorders>
            <w:vAlign w:val="bottom"/>
          </w:tcPr>
          <w:p w14:paraId="36EE3858" w14:textId="57600A27" w:rsidR="00F7009D" w:rsidRPr="002B6ED6" w:rsidRDefault="009D6872" w:rsidP="00F7009D">
            <w:pPr>
              <w:pStyle w:val="TabellRader"/>
              <w:jc w:val="left"/>
            </w:pPr>
            <w:r w:rsidRPr="002B6ED6">
              <w:t xml:space="preserve">   Övriga </w:t>
            </w:r>
            <w:r>
              <w:t>utgift</w:t>
            </w:r>
            <w:r w:rsidRPr="002B6ED6">
              <w:t>er</w:t>
            </w:r>
          </w:p>
        </w:tc>
        <w:tc>
          <w:tcPr>
            <w:tcW w:w="506" w:type="dxa"/>
            <w:tcBorders>
              <w:left w:val="nil"/>
              <w:bottom w:val="single" w:sz="4" w:space="0" w:color="auto"/>
              <w:right w:val="single" w:sz="4" w:space="0" w:color="auto"/>
            </w:tcBorders>
            <w:shd w:val="clear" w:color="auto" w:fill="auto"/>
            <w:vAlign w:val="bottom"/>
          </w:tcPr>
          <w:p w14:paraId="6BF44868" w14:textId="469AE28E" w:rsidR="00F7009D" w:rsidRPr="002B6ED6" w:rsidRDefault="009D6872" w:rsidP="00F7009D">
            <w:pPr>
              <w:pStyle w:val="TabellRader"/>
            </w:pPr>
            <w:r>
              <w:t>155</w:t>
            </w:r>
          </w:p>
        </w:tc>
        <w:tc>
          <w:tcPr>
            <w:tcW w:w="507" w:type="dxa"/>
            <w:tcBorders>
              <w:left w:val="single" w:sz="4" w:space="0" w:color="auto"/>
              <w:bottom w:val="single" w:sz="4" w:space="0" w:color="auto"/>
              <w:right w:val="nil"/>
            </w:tcBorders>
            <w:shd w:val="clear" w:color="auto" w:fill="auto"/>
            <w:vAlign w:val="bottom"/>
          </w:tcPr>
          <w:p w14:paraId="158A9FB7" w14:textId="437FC312" w:rsidR="00F7009D" w:rsidRPr="002B6ED6" w:rsidRDefault="009D6872" w:rsidP="00F7009D">
            <w:pPr>
              <w:pStyle w:val="TabellRader"/>
            </w:pPr>
            <w:r>
              <w:t>155</w:t>
            </w:r>
          </w:p>
        </w:tc>
        <w:tc>
          <w:tcPr>
            <w:tcW w:w="506" w:type="dxa"/>
            <w:tcBorders>
              <w:left w:val="nil"/>
              <w:bottom w:val="single" w:sz="4" w:space="0" w:color="auto"/>
              <w:right w:val="nil"/>
            </w:tcBorders>
            <w:shd w:val="clear" w:color="auto" w:fill="auto"/>
            <w:vAlign w:val="bottom"/>
          </w:tcPr>
          <w:p w14:paraId="021DF28C" w14:textId="32EC8BD6" w:rsidR="00F7009D" w:rsidRPr="002B6ED6" w:rsidRDefault="009D6872" w:rsidP="00F7009D">
            <w:pPr>
              <w:pStyle w:val="TabellRader"/>
            </w:pPr>
            <w:r>
              <w:t>158</w:t>
            </w:r>
          </w:p>
        </w:tc>
        <w:tc>
          <w:tcPr>
            <w:tcW w:w="507" w:type="dxa"/>
            <w:tcBorders>
              <w:left w:val="nil"/>
              <w:bottom w:val="single" w:sz="4" w:space="0" w:color="auto"/>
              <w:right w:val="nil"/>
            </w:tcBorders>
            <w:shd w:val="clear" w:color="auto" w:fill="auto"/>
            <w:vAlign w:val="bottom"/>
          </w:tcPr>
          <w:p w14:paraId="51EE87C6" w14:textId="78EC71BE" w:rsidR="00F7009D" w:rsidRPr="002B6ED6" w:rsidRDefault="009D6872" w:rsidP="00F7009D">
            <w:pPr>
              <w:pStyle w:val="TabellRader"/>
            </w:pPr>
            <w:r>
              <w:t>165</w:t>
            </w:r>
          </w:p>
        </w:tc>
        <w:tc>
          <w:tcPr>
            <w:tcW w:w="506" w:type="dxa"/>
            <w:tcBorders>
              <w:left w:val="nil"/>
              <w:bottom w:val="single" w:sz="4" w:space="0" w:color="auto"/>
              <w:right w:val="nil"/>
            </w:tcBorders>
            <w:shd w:val="clear" w:color="auto" w:fill="auto"/>
            <w:vAlign w:val="bottom"/>
          </w:tcPr>
          <w:p w14:paraId="46DBA97F" w14:textId="3B9A8018" w:rsidR="00F7009D" w:rsidRPr="002B6ED6" w:rsidRDefault="009D6872" w:rsidP="00F7009D">
            <w:pPr>
              <w:pStyle w:val="TabellRader"/>
            </w:pPr>
            <w:r>
              <w:t>171</w:t>
            </w:r>
          </w:p>
        </w:tc>
        <w:tc>
          <w:tcPr>
            <w:tcW w:w="507" w:type="dxa"/>
            <w:tcBorders>
              <w:left w:val="nil"/>
              <w:bottom w:val="single" w:sz="4" w:space="0" w:color="auto"/>
              <w:right w:val="nil"/>
            </w:tcBorders>
            <w:shd w:val="clear" w:color="auto" w:fill="auto"/>
            <w:vAlign w:val="bottom"/>
          </w:tcPr>
          <w:p w14:paraId="74025390" w14:textId="63E43EEA" w:rsidR="00F7009D" w:rsidRPr="002B6ED6" w:rsidRDefault="009D6872" w:rsidP="00F7009D">
            <w:pPr>
              <w:pStyle w:val="TabellRader"/>
            </w:pPr>
            <w:r>
              <w:t>177</w:t>
            </w:r>
          </w:p>
        </w:tc>
      </w:tr>
      <w:tr w:rsidR="00F7009D" w:rsidRPr="002B6ED6" w14:paraId="27DB9C9E" w14:textId="77777777" w:rsidTr="00F7009D">
        <w:trPr>
          <w:gridAfter w:val="1"/>
          <w:wAfter w:w="16" w:type="dxa"/>
        </w:trPr>
        <w:tc>
          <w:tcPr>
            <w:tcW w:w="1328" w:type="dxa"/>
            <w:tcBorders>
              <w:top w:val="single" w:sz="4" w:space="0" w:color="auto"/>
              <w:left w:val="nil"/>
            </w:tcBorders>
            <w:vAlign w:val="bottom"/>
          </w:tcPr>
          <w:p w14:paraId="4EC056CB" w14:textId="77777777" w:rsidR="00F7009D" w:rsidRPr="002B6ED6" w:rsidRDefault="009D6872" w:rsidP="00F7009D">
            <w:pPr>
              <w:pStyle w:val="TabellSummaText"/>
            </w:pPr>
            <w:r w:rsidRPr="002B6ED6">
              <w:t>Finansiellt sparande</w:t>
            </w:r>
          </w:p>
        </w:tc>
        <w:tc>
          <w:tcPr>
            <w:tcW w:w="506" w:type="dxa"/>
            <w:tcBorders>
              <w:top w:val="single" w:sz="4" w:space="0" w:color="auto"/>
              <w:right w:val="single" w:sz="4" w:space="0" w:color="auto"/>
            </w:tcBorders>
            <w:shd w:val="clear" w:color="auto" w:fill="auto"/>
            <w:vAlign w:val="bottom"/>
          </w:tcPr>
          <w:p w14:paraId="43CE908C" w14:textId="069EF49C" w:rsidR="00F7009D" w:rsidRPr="002B6ED6" w:rsidRDefault="009D6872" w:rsidP="00F7009D">
            <w:pPr>
              <w:pStyle w:val="TabellRader"/>
              <w:rPr>
                <w:b/>
              </w:rPr>
            </w:pPr>
            <w:r>
              <w:rPr>
                <w:b/>
              </w:rPr>
              <w:t>-8</w:t>
            </w:r>
          </w:p>
        </w:tc>
        <w:tc>
          <w:tcPr>
            <w:tcW w:w="507" w:type="dxa"/>
            <w:tcBorders>
              <w:top w:val="single" w:sz="4" w:space="0" w:color="auto"/>
              <w:left w:val="single" w:sz="4" w:space="0" w:color="auto"/>
            </w:tcBorders>
            <w:shd w:val="clear" w:color="auto" w:fill="auto"/>
            <w:vAlign w:val="bottom"/>
          </w:tcPr>
          <w:p w14:paraId="668C2CCA" w14:textId="650FAD8F" w:rsidR="00F7009D" w:rsidRPr="002B6ED6" w:rsidRDefault="009D6872" w:rsidP="00F7009D">
            <w:pPr>
              <w:pStyle w:val="TabellRader"/>
              <w:rPr>
                <w:b/>
              </w:rPr>
            </w:pPr>
            <w:r w:rsidRPr="002B6ED6">
              <w:rPr>
                <w:b/>
              </w:rPr>
              <w:t>-</w:t>
            </w:r>
            <w:r>
              <w:rPr>
                <w:b/>
              </w:rPr>
              <w:t>9</w:t>
            </w:r>
          </w:p>
        </w:tc>
        <w:tc>
          <w:tcPr>
            <w:tcW w:w="506" w:type="dxa"/>
            <w:tcBorders>
              <w:top w:val="single" w:sz="4" w:space="0" w:color="auto"/>
            </w:tcBorders>
            <w:shd w:val="clear" w:color="auto" w:fill="auto"/>
            <w:vAlign w:val="bottom"/>
          </w:tcPr>
          <w:p w14:paraId="2A9F2ABC" w14:textId="320B7E20" w:rsidR="00F7009D" w:rsidRPr="002B6ED6" w:rsidRDefault="009D6872" w:rsidP="00F7009D">
            <w:pPr>
              <w:pStyle w:val="TabellRader"/>
              <w:rPr>
                <w:b/>
              </w:rPr>
            </w:pPr>
            <w:r w:rsidRPr="002B6ED6">
              <w:rPr>
                <w:b/>
              </w:rPr>
              <w:t>-</w:t>
            </w:r>
            <w:r>
              <w:rPr>
                <w:b/>
              </w:rPr>
              <w:t>7</w:t>
            </w:r>
          </w:p>
        </w:tc>
        <w:tc>
          <w:tcPr>
            <w:tcW w:w="507" w:type="dxa"/>
            <w:tcBorders>
              <w:top w:val="single" w:sz="4" w:space="0" w:color="auto"/>
            </w:tcBorders>
            <w:shd w:val="clear" w:color="auto" w:fill="auto"/>
            <w:vAlign w:val="bottom"/>
          </w:tcPr>
          <w:p w14:paraId="3737309C" w14:textId="364239F5" w:rsidR="00F7009D" w:rsidRPr="002B6ED6" w:rsidRDefault="009D6872" w:rsidP="00F7009D">
            <w:pPr>
              <w:pStyle w:val="TabellRader"/>
              <w:rPr>
                <w:b/>
              </w:rPr>
            </w:pPr>
            <w:r w:rsidRPr="002B6ED6">
              <w:rPr>
                <w:b/>
              </w:rPr>
              <w:t>-</w:t>
            </w:r>
            <w:r>
              <w:rPr>
                <w:b/>
              </w:rPr>
              <w:t>6</w:t>
            </w:r>
          </w:p>
        </w:tc>
        <w:tc>
          <w:tcPr>
            <w:tcW w:w="506" w:type="dxa"/>
            <w:tcBorders>
              <w:top w:val="single" w:sz="4" w:space="0" w:color="auto"/>
            </w:tcBorders>
            <w:shd w:val="clear" w:color="auto" w:fill="auto"/>
            <w:vAlign w:val="bottom"/>
          </w:tcPr>
          <w:p w14:paraId="5B50A0FE" w14:textId="7E61013C" w:rsidR="00F7009D" w:rsidRPr="002B6ED6" w:rsidRDefault="009D6872" w:rsidP="00F7009D">
            <w:pPr>
              <w:pStyle w:val="TabellRader"/>
              <w:rPr>
                <w:b/>
              </w:rPr>
            </w:pPr>
            <w:r w:rsidRPr="002B6ED6">
              <w:rPr>
                <w:b/>
              </w:rPr>
              <w:t>-</w:t>
            </w:r>
            <w:r>
              <w:rPr>
                <w:b/>
              </w:rPr>
              <w:t>6</w:t>
            </w:r>
          </w:p>
        </w:tc>
        <w:tc>
          <w:tcPr>
            <w:tcW w:w="507" w:type="dxa"/>
            <w:tcBorders>
              <w:top w:val="single" w:sz="4" w:space="0" w:color="auto"/>
              <w:right w:val="nil"/>
            </w:tcBorders>
            <w:shd w:val="clear" w:color="auto" w:fill="auto"/>
            <w:vAlign w:val="bottom"/>
          </w:tcPr>
          <w:p w14:paraId="3F3D25B0" w14:textId="5D272FD6" w:rsidR="00F7009D" w:rsidRPr="002B6ED6" w:rsidRDefault="009D6872" w:rsidP="00F7009D">
            <w:pPr>
              <w:pStyle w:val="TabellRader"/>
              <w:rPr>
                <w:b/>
              </w:rPr>
            </w:pPr>
            <w:r w:rsidRPr="002B6ED6">
              <w:rPr>
                <w:b/>
              </w:rPr>
              <w:t>-</w:t>
            </w:r>
            <w:r>
              <w:rPr>
                <w:b/>
              </w:rPr>
              <w:t>7</w:t>
            </w:r>
          </w:p>
        </w:tc>
      </w:tr>
      <w:tr w:rsidR="00F7009D" w:rsidRPr="002B6ED6" w14:paraId="52E26BDC" w14:textId="77777777" w:rsidTr="00F7009D">
        <w:trPr>
          <w:gridAfter w:val="1"/>
          <w:wAfter w:w="16" w:type="dxa"/>
        </w:trPr>
        <w:tc>
          <w:tcPr>
            <w:tcW w:w="1328" w:type="dxa"/>
            <w:tcBorders>
              <w:left w:val="nil"/>
              <w:right w:val="nil"/>
            </w:tcBorders>
            <w:vAlign w:val="bottom"/>
          </w:tcPr>
          <w:p w14:paraId="2F141E69" w14:textId="77777777" w:rsidR="00F7009D" w:rsidRPr="002B6ED6" w:rsidRDefault="009D6872" w:rsidP="00F7009D">
            <w:pPr>
              <w:pStyle w:val="TabellSlutsumma"/>
              <w:jc w:val="left"/>
              <w:textAlignment w:val="auto"/>
              <w:rPr>
                <w:b w:val="0"/>
                <w:i/>
              </w:rPr>
            </w:pPr>
            <w:r w:rsidRPr="002B6ED6">
              <w:rPr>
                <w:b w:val="0"/>
                <w:i/>
              </w:rPr>
              <w:t xml:space="preserve">    procent av BNP</w:t>
            </w:r>
          </w:p>
        </w:tc>
        <w:tc>
          <w:tcPr>
            <w:tcW w:w="506" w:type="dxa"/>
            <w:tcBorders>
              <w:left w:val="nil"/>
              <w:right w:val="single" w:sz="4" w:space="0" w:color="auto"/>
            </w:tcBorders>
            <w:shd w:val="clear" w:color="auto" w:fill="auto"/>
            <w:vAlign w:val="bottom"/>
          </w:tcPr>
          <w:p w14:paraId="31DF60C9" w14:textId="6FAD9ED8" w:rsidR="00F7009D" w:rsidRPr="002B6ED6" w:rsidRDefault="009D6872" w:rsidP="00F7009D">
            <w:pPr>
              <w:pStyle w:val="TabellRader"/>
              <w:rPr>
                <w:i/>
              </w:rPr>
            </w:pPr>
            <w:r>
              <w:rPr>
                <w:i/>
              </w:rPr>
              <w:t>-0,2</w:t>
            </w:r>
          </w:p>
        </w:tc>
        <w:tc>
          <w:tcPr>
            <w:tcW w:w="507" w:type="dxa"/>
            <w:tcBorders>
              <w:left w:val="single" w:sz="4" w:space="0" w:color="auto"/>
              <w:right w:val="nil"/>
            </w:tcBorders>
            <w:shd w:val="clear" w:color="auto" w:fill="auto"/>
            <w:vAlign w:val="bottom"/>
          </w:tcPr>
          <w:p w14:paraId="6190D32A" w14:textId="74FCD262" w:rsidR="00F7009D" w:rsidRPr="002B6ED6" w:rsidRDefault="009D6872" w:rsidP="00F7009D">
            <w:pPr>
              <w:pStyle w:val="TabellRader"/>
              <w:rPr>
                <w:i/>
              </w:rPr>
            </w:pPr>
            <w:r w:rsidRPr="002B6ED6">
              <w:rPr>
                <w:i/>
              </w:rPr>
              <w:t>-0,</w:t>
            </w:r>
            <w:r>
              <w:rPr>
                <w:i/>
              </w:rPr>
              <w:t>2</w:t>
            </w:r>
          </w:p>
        </w:tc>
        <w:tc>
          <w:tcPr>
            <w:tcW w:w="506" w:type="dxa"/>
            <w:tcBorders>
              <w:left w:val="nil"/>
              <w:right w:val="nil"/>
            </w:tcBorders>
            <w:shd w:val="clear" w:color="auto" w:fill="auto"/>
            <w:vAlign w:val="bottom"/>
          </w:tcPr>
          <w:p w14:paraId="0C01CB6D" w14:textId="2F0EDD07" w:rsidR="00F7009D" w:rsidRPr="002B6ED6" w:rsidRDefault="009D6872" w:rsidP="00F7009D">
            <w:pPr>
              <w:pStyle w:val="TabellRader"/>
              <w:rPr>
                <w:i/>
              </w:rPr>
            </w:pPr>
            <w:r w:rsidRPr="002B6ED6">
              <w:rPr>
                <w:i/>
              </w:rPr>
              <w:t>-0,</w:t>
            </w:r>
            <w:r>
              <w:rPr>
                <w:i/>
              </w:rPr>
              <w:t>2</w:t>
            </w:r>
          </w:p>
        </w:tc>
        <w:tc>
          <w:tcPr>
            <w:tcW w:w="507" w:type="dxa"/>
            <w:tcBorders>
              <w:left w:val="nil"/>
              <w:right w:val="nil"/>
            </w:tcBorders>
            <w:shd w:val="clear" w:color="auto" w:fill="auto"/>
            <w:vAlign w:val="bottom"/>
          </w:tcPr>
          <w:p w14:paraId="3BE5CDEB" w14:textId="6434F60C" w:rsidR="00F7009D" w:rsidRPr="002B6ED6" w:rsidRDefault="009D6872" w:rsidP="00F7009D">
            <w:pPr>
              <w:pStyle w:val="TabellRader"/>
              <w:rPr>
                <w:i/>
              </w:rPr>
            </w:pPr>
            <w:r w:rsidRPr="002B6ED6">
              <w:rPr>
                <w:i/>
              </w:rPr>
              <w:t>-0,</w:t>
            </w:r>
            <w:r>
              <w:rPr>
                <w:i/>
              </w:rPr>
              <w:t>1</w:t>
            </w:r>
          </w:p>
        </w:tc>
        <w:tc>
          <w:tcPr>
            <w:tcW w:w="506" w:type="dxa"/>
            <w:tcBorders>
              <w:left w:val="nil"/>
              <w:right w:val="nil"/>
            </w:tcBorders>
            <w:shd w:val="clear" w:color="auto" w:fill="auto"/>
            <w:vAlign w:val="bottom"/>
          </w:tcPr>
          <w:p w14:paraId="7A19887C" w14:textId="5CA511D1" w:rsidR="00F7009D" w:rsidRPr="002B6ED6" w:rsidRDefault="009D6872" w:rsidP="00F7009D">
            <w:pPr>
              <w:pStyle w:val="TabellRader"/>
              <w:rPr>
                <w:i/>
              </w:rPr>
            </w:pPr>
            <w:r w:rsidRPr="002B6ED6">
              <w:rPr>
                <w:i/>
              </w:rPr>
              <w:t>-0,</w:t>
            </w:r>
            <w:r>
              <w:rPr>
                <w:i/>
              </w:rPr>
              <w:t>1</w:t>
            </w:r>
          </w:p>
        </w:tc>
        <w:tc>
          <w:tcPr>
            <w:tcW w:w="507" w:type="dxa"/>
            <w:tcBorders>
              <w:left w:val="nil"/>
              <w:right w:val="nil"/>
            </w:tcBorders>
            <w:shd w:val="clear" w:color="auto" w:fill="auto"/>
            <w:vAlign w:val="bottom"/>
          </w:tcPr>
          <w:p w14:paraId="4095EE44" w14:textId="3A8A04AC" w:rsidR="00F7009D" w:rsidRPr="002B6ED6" w:rsidRDefault="009D6872" w:rsidP="00F7009D">
            <w:pPr>
              <w:pStyle w:val="TabellRader"/>
              <w:jc w:val="center"/>
              <w:rPr>
                <w:i/>
              </w:rPr>
            </w:pPr>
            <w:r w:rsidRPr="002B6ED6">
              <w:rPr>
                <w:i/>
              </w:rPr>
              <w:t>-0,</w:t>
            </w:r>
            <w:r>
              <w:rPr>
                <w:i/>
              </w:rPr>
              <w:t>2</w:t>
            </w:r>
          </w:p>
        </w:tc>
      </w:tr>
      <w:tr w:rsidR="00F7009D" w:rsidRPr="002B6ED6" w14:paraId="6C1E23A4" w14:textId="77777777" w:rsidTr="00F7009D">
        <w:trPr>
          <w:gridAfter w:val="1"/>
          <w:wAfter w:w="16" w:type="dxa"/>
        </w:trPr>
        <w:tc>
          <w:tcPr>
            <w:tcW w:w="1328" w:type="dxa"/>
            <w:tcBorders>
              <w:left w:val="nil"/>
              <w:bottom w:val="single" w:sz="18" w:space="0" w:color="auto"/>
              <w:right w:val="nil"/>
            </w:tcBorders>
            <w:vAlign w:val="bottom"/>
          </w:tcPr>
          <w:p w14:paraId="5350C9DC" w14:textId="3A70F400" w:rsidR="00F7009D" w:rsidRPr="002B6ED6" w:rsidRDefault="009D6872" w:rsidP="00F7009D">
            <w:pPr>
              <w:pStyle w:val="TabellSlutsumma"/>
              <w:jc w:val="left"/>
              <w:textAlignment w:val="auto"/>
            </w:pPr>
            <w:r w:rsidRPr="002B6ED6">
              <w:t>Resultat före extra</w:t>
            </w:r>
            <w:r w:rsidRPr="002B6ED6">
              <w:softHyphen/>
              <w:t>ordinära poster</w:t>
            </w:r>
          </w:p>
        </w:tc>
        <w:tc>
          <w:tcPr>
            <w:tcW w:w="506" w:type="dxa"/>
            <w:tcBorders>
              <w:left w:val="nil"/>
              <w:bottom w:val="single" w:sz="18" w:space="0" w:color="auto"/>
              <w:right w:val="single" w:sz="4" w:space="0" w:color="auto"/>
            </w:tcBorders>
            <w:shd w:val="clear" w:color="auto" w:fill="auto"/>
            <w:vAlign w:val="bottom"/>
          </w:tcPr>
          <w:p w14:paraId="5D5CEF30" w14:textId="1A987ACF" w:rsidR="00F7009D" w:rsidRPr="002B6ED6" w:rsidRDefault="009D6872" w:rsidP="00F7009D">
            <w:pPr>
              <w:pStyle w:val="TabellRader"/>
              <w:rPr>
                <w:b/>
              </w:rPr>
            </w:pPr>
            <w:r>
              <w:rPr>
                <w:b/>
              </w:rPr>
              <w:t>14</w:t>
            </w:r>
          </w:p>
        </w:tc>
        <w:tc>
          <w:tcPr>
            <w:tcW w:w="507" w:type="dxa"/>
            <w:tcBorders>
              <w:left w:val="single" w:sz="4" w:space="0" w:color="auto"/>
              <w:bottom w:val="single" w:sz="18" w:space="0" w:color="auto"/>
              <w:right w:val="nil"/>
            </w:tcBorders>
            <w:shd w:val="clear" w:color="auto" w:fill="auto"/>
            <w:vAlign w:val="bottom"/>
          </w:tcPr>
          <w:p w14:paraId="5150DE5A" w14:textId="68875165" w:rsidR="00F7009D" w:rsidRPr="002B6ED6" w:rsidRDefault="009D6872" w:rsidP="00F7009D">
            <w:pPr>
              <w:pStyle w:val="TabellRader"/>
              <w:rPr>
                <w:b/>
              </w:rPr>
            </w:pPr>
            <w:r>
              <w:rPr>
                <w:b/>
              </w:rPr>
              <w:t>10</w:t>
            </w:r>
          </w:p>
        </w:tc>
        <w:tc>
          <w:tcPr>
            <w:tcW w:w="506" w:type="dxa"/>
            <w:tcBorders>
              <w:left w:val="nil"/>
              <w:bottom w:val="single" w:sz="18" w:space="0" w:color="auto"/>
              <w:right w:val="nil"/>
            </w:tcBorders>
            <w:shd w:val="clear" w:color="auto" w:fill="auto"/>
            <w:vAlign w:val="bottom"/>
          </w:tcPr>
          <w:p w14:paraId="266EFB56" w14:textId="16C02180" w:rsidR="00F7009D" w:rsidRPr="002B6ED6" w:rsidRDefault="009D6872" w:rsidP="00F7009D">
            <w:pPr>
              <w:pStyle w:val="TabellRader"/>
              <w:rPr>
                <w:b/>
              </w:rPr>
            </w:pPr>
            <w:r>
              <w:rPr>
                <w:b/>
              </w:rPr>
              <w:t>12</w:t>
            </w:r>
          </w:p>
        </w:tc>
        <w:tc>
          <w:tcPr>
            <w:tcW w:w="507" w:type="dxa"/>
            <w:tcBorders>
              <w:left w:val="nil"/>
              <w:bottom w:val="single" w:sz="18" w:space="0" w:color="auto"/>
              <w:right w:val="nil"/>
            </w:tcBorders>
            <w:shd w:val="clear" w:color="auto" w:fill="auto"/>
            <w:vAlign w:val="bottom"/>
          </w:tcPr>
          <w:p w14:paraId="0AACE784" w14:textId="6162EB64" w:rsidR="00F7009D" w:rsidRPr="002B6ED6" w:rsidRDefault="009D6872" w:rsidP="00F7009D">
            <w:pPr>
              <w:pStyle w:val="TabellRader"/>
              <w:rPr>
                <w:b/>
              </w:rPr>
            </w:pPr>
            <w:r>
              <w:rPr>
                <w:b/>
              </w:rPr>
              <w:t>13</w:t>
            </w:r>
          </w:p>
        </w:tc>
        <w:tc>
          <w:tcPr>
            <w:tcW w:w="506" w:type="dxa"/>
            <w:tcBorders>
              <w:left w:val="nil"/>
              <w:bottom w:val="single" w:sz="18" w:space="0" w:color="auto"/>
              <w:right w:val="nil"/>
            </w:tcBorders>
            <w:shd w:val="clear" w:color="auto" w:fill="auto"/>
            <w:vAlign w:val="bottom"/>
          </w:tcPr>
          <w:p w14:paraId="263A5B31" w14:textId="00484F8E" w:rsidR="00F7009D" w:rsidRPr="002B6ED6" w:rsidRDefault="009D6872" w:rsidP="00F7009D">
            <w:pPr>
              <w:pStyle w:val="TabellRader"/>
              <w:rPr>
                <w:b/>
              </w:rPr>
            </w:pPr>
            <w:r>
              <w:rPr>
                <w:b/>
              </w:rPr>
              <w:t>14</w:t>
            </w:r>
          </w:p>
        </w:tc>
        <w:tc>
          <w:tcPr>
            <w:tcW w:w="507" w:type="dxa"/>
            <w:tcBorders>
              <w:left w:val="nil"/>
              <w:bottom w:val="single" w:sz="18" w:space="0" w:color="auto"/>
              <w:right w:val="nil"/>
            </w:tcBorders>
            <w:shd w:val="clear" w:color="auto" w:fill="auto"/>
            <w:vAlign w:val="bottom"/>
          </w:tcPr>
          <w:p w14:paraId="27C92F09" w14:textId="77777777" w:rsidR="00F7009D" w:rsidRPr="002B6ED6" w:rsidRDefault="009D6872" w:rsidP="00F7009D">
            <w:pPr>
              <w:pStyle w:val="TabellRader"/>
              <w:rPr>
                <w:b/>
              </w:rPr>
            </w:pPr>
            <w:r w:rsidRPr="002B6ED6">
              <w:rPr>
                <w:b/>
              </w:rPr>
              <w:t>14</w:t>
            </w:r>
          </w:p>
        </w:tc>
      </w:tr>
    </w:tbl>
    <w:p w14:paraId="5B4A2D55" w14:textId="77777777" w:rsidR="00F7009D" w:rsidRPr="002B6ED6" w:rsidRDefault="009D6872" w:rsidP="00F7009D">
      <w:pPr>
        <w:pStyle w:val="TabellFotnot"/>
        <w:jc w:val="both"/>
      </w:pPr>
      <w:r w:rsidRPr="002B6ED6">
        <w:t>Anm.: Skatter och bidrag som andel av BNP inkluderar intäkter från den kommunala fastighetsavgiften. Faktisk utveckling av statsbidrag.</w:t>
      </w:r>
    </w:p>
    <w:p w14:paraId="2B5CEE44" w14:textId="6D92F708" w:rsidR="00F7009D" w:rsidRPr="00BB5BA1" w:rsidRDefault="009D6872" w:rsidP="00F7009D">
      <w:pPr>
        <w:pStyle w:val="TabellFotnot"/>
        <w:jc w:val="both"/>
      </w:pPr>
      <w:r w:rsidRPr="00BB5BA1">
        <w:rPr>
          <w:vertAlign w:val="superscript"/>
        </w:rPr>
        <w:t>1</w:t>
      </w:r>
      <w:r w:rsidRPr="00BB5BA1">
        <w:t xml:space="preserve"> Löpande priser</w:t>
      </w:r>
      <w:r>
        <w:t>.</w:t>
      </w:r>
    </w:p>
    <w:p w14:paraId="47B9FF27" w14:textId="77777777" w:rsidR="00F7009D" w:rsidRPr="002B6ED6" w:rsidRDefault="009D6872" w:rsidP="00F7009D">
      <w:pPr>
        <w:pStyle w:val="TabellFotnot"/>
        <w:jc w:val="both"/>
      </w:pPr>
      <w:r w:rsidRPr="002B6ED6">
        <w:t>Källor: Statistiska centralbyrån och egna beräkningar.</w:t>
      </w:r>
    </w:p>
    <w:p w14:paraId="43FB1F3D" w14:textId="77777777" w:rsidR="00F7009D" w:rsidRDefault="00F7009D" w:rsidP="00F7009D">
      <w:pPr>
        <w:pStyle w:val="Brdtextmedindrag"/>
      </w:pPr>
    </w:p>
    <w:p w14:paraId="4A342EB0" w14:textId="68FFA803" w:rsidR="00F7009D" w:rsidRDefault="009D6872" w:rsidP="00F7009D">
      <w:pPr>
        <w:pStyle w:val="Brdtext"/>
      </w:pPr>
      <w:r w:rsidRPr="00873B11">
        <w:t>Även</w:t>
      </w:r>
      <w:r>
        <w:t xml:space="preserve"> 2014 väntas skatteunderlaget utvecklas förhållandevis svagt, vilket till viss del vägs upp av att kommuner och landsting sammantaget höjt medelutdebiteringen även för 2014.</w:t>
      </w:r>
      <w:r w:rsidRPr="00873B11">
        <w:rPr>
          <w:rStyle w:val="Fotnotsreferens"/>
        </w:rPr>
        <w:footnoteReference w:id="75"/>
      </w:r>
      <w:r w:rsidRPr="00873B11">
        <w:t xml:space="preserve"> Samtidigt får kommunsektorn inget tillskott från AFA </w:t>
      </w:r>
      <w:r>
        <w:t>F</w:t>
      </w:r>
      <w:r w:rsidRPr="00873B11">
        <w:t>örsäkring detta år.</w:t>
      </w:r>
      <w:r>
        <w:t xml:space="preserve"> De totala inkomsterna väntas </w:t>
      </w:r>
      <w:r w:rsidRPr="00873B11">
        <w:t xml:space="preserve">därmed </w:t>
      </w:r>
      <w:r>
        <w:t xml:space="preserve">öka </w:t>
      </w:r>
      <w:r w:rsidRPr="00873B11">
        <w:t>relativt svagt</w:t>
      </w:r>
      <w:r>
        <w:t>,</w:t>
      </w:r>
      <w:r w:rsidRPr="00873B11">
        <w:t xml:space="preserve"> </w:t>
      </w:r>
      <w:r>
        <w:t xml:space="preserve">med 2,6 procent, medan utgifterna väntas öka i en </w:t>
      </w:r>
      <w:r w:rsidRPr="00873B11">
        <w:t xml:space="preserve">något </w:t>
      </w:r>
      <w:r>
        <w:t xml:space="preserve">högre takt. Det finansiella sparandet </w:t>
      </w:r>
      <w:r>
        <w:lastRenderedPageBreak/>
        <w:t xml:space="preserve">och det ekonomiska resultatet beräknas därför försvagas jämfört med </w:t>
      </w:r>
      <w:r w:rsidRPr="00873B11">
        <w:t>2013</w:t>
      </w:r>
      <w:r>
        <w:t>.</w:t>
      </w:r>
    </w:p>
    <w:p w14:paraId="044092B3" w14:textId="485D577E" w:rsidR="00F7009D" w:rsidRDefault="009D6872" w:rsidP="00F7009D">
      <w:pPr>
        <w:pStyle w:val="Brdtext"/>
      </w:pPr>
      <w:r>
        <w:t xml:space="preserve">I takt med att arbetsmarknaden successivt förbättras, stärks de ekonomiska förut-sättningarna för kommuner och landsting fr.o.m. 2015. </w:t>
      </w:r>
      <w:r w:rsidRPr="00873B11">
        <w:t>Skatteinkomsterna beräknas öka i en snabbare takt, vilket</w:t>
      </w:r>
      <w:r>
        <w:t xml:space="preserve"> bidrar till att sektorns totala inkomster sammantaget beräknas öka med </w:t>
      </w:r>
      <w:r w:rsidRPr="00873B11">
        <w:t>i genomsnitt 3,8</w:t>
      </w:r>
      <w:r>
        <w:t xml:space="preserve"> procent per år </w:t>
      </w:r>
      <w:r w:rsidRPr="00873B11">
        <w:t>2015–2018</w:t>
      </w:r>
      <w:r>
        <w:t xml:space="preserve"> (se </w:t>
      </w:r>
      <w:r>
        <w:fldChar w:fldCharType="begin"/>
      </w:r>
      <w:r>
        <w:instrText xml:space="preserve"> REF  _Ref383617976 \* Lower \h </w:instrText>
      </w:r>
      <w:r>
        <w:fldChar w:fldCharType="separate"/>
      </w:r>
      <w:r w:rsidR="004642B5">
        <w:t xml:space="preserve">diagram </w:t>
      </w:r>
      <w:r w:rsidR="004642B5" w:rsidRPr="004642B5">
        <w:rPr>
          <w:bCs/>
          <w:noProof/>
        </w:rPr>
        <w:t>7</w:t>
      </w:r>
      <w:r w:rsidR="004642B5">
        <w:rPr>
          <w:noProof/>
        </w:rPr>
        <w:t>.5</w:t>
      </w:r>
      <w:r>
        <w:fldChar w:fldCharType="end"/>
      </w:r>
      <w:r w:rsidRPr="00873B11">
        <w:t>).</w:t>
      </w:r>
      <w:r>
        <w:t xml:space="preserve"> Utgifterna ökar något svagare och därmed förstärks det finansiella sparandet och det ekonomiska resultatet fr.o.m. </w:t>
      </w:r>
      <w:r w:rsidRPr="00873B11">
        <w:t>2015.</w:t>
      </w:r>
    </w:p>
    <w:p w14:paraId="431DFFEA" w14:textId="77777777" w:rsidR="00F7009D" w:rsidRDefault="00F7009D" w:rsidP="00F7009D">
      <w:pPr>
        <w:pStyle w:val="Brdtextmedindrag"/>
      </w:pPr>
    </w:p>
    <w:p w14:paraId="18B9DF95" w14:textId="39AFF5A3" w:rsidR="00F7009D" w:rsidRDefault="009D6872" w:rsidP="00F7009D">
      <w:pPr>
        <w:pStyle w:val="DiagramRubrik"/>
      </w:pPr>
      <w:bookmarkStart w:id="426" w:name="_Ref383617976"/>
      <w:bookmarkStart w:id="427" w:name="_Toc384401792"/>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rPr>
          <w:noProof/>
        </w:rPr>
        <w:t>.</w:t>
      </w:r>
      <w:fldSimple w:instr=" SEQ Diagram \* ARABIC \s 1 ">
        <w:r w:rsidR="004642B5">
          <w:rPr>
            <w:noProof/>
          </w:rPr>
          <w:t>5</w:t>
        </w:r>
      </w:fldSimple>
      <w:bookmarkEnd w:id="426"/>
      <w:r>
        <w:t xml:space="preserve"> Utvecklingen av kommunsektorns inkomster och utgifter samt finansiellt sparande 2000–2018</w:t>
      </w:r>
      <w:bookmarkEnd w:id="427"/>
    </w:p>
    <w:p w14:paraId="0AAEB0EA" w14:textId="78BD789C" w:rsidR="00F7009D" w:rsidRPr="002B6ED6" w:rsidRDefault="009D6872" w:rsidP="00F7009D">
      <w:pPr>
        <w:pStyle w:val="DiagramUnderrubrik"/>
      </w:pPr>
      <w:r w:rsidRPr="002B6ED6">
        <w:t>Utfall för 2000–</w:t>
      </w:r>
      <w:r>
        <w:t>2013</w:t>
      </w:r>
      <w:r w:rsidRPr="002B6ED6">
        <w:t xml:space="preserve">, prognos för </w:t>
      </w:r>
      <w:r>
        <w:t>2014–2018</w:t>
      </w:r>
      <w:r w:rsidRPr="002B6ED6">
        <w:t>.</w:t>
      </w:r>
    </w:p>
    <w:p w14:paraId="6AC5C69D" w14:textId="1FA6ABF8" w:rsidR="00F7009D" w:rsidRPr="002B6ED6" w:rsidRDefault="009D6872" w:rsidP="00F7009D">
      <w:pPr>
        <w:pStyle w:val="DiagramUnderrubrik"/>
      </w:pPr>
      <w:r w:rsidRPr="002B6ED6">
        <w:t>Procent</w:t>
      </w:r>
      <w:r w:rsidRPr="002B6ED6">
        <w:tab/>
        <w:t>Miljarder kronor</w:t>
      </w:r>
    </w:p>
    <w:p w14:paraId="40616B6C" w14:textId="1A12CD1B" w:rsidR="00F7009D" w:rsidRDefault="009D6872" w:rsidP="00F7009D">
      <w:pPr>
        <w:pStyle w:val="Brdtext"/>
        <w:spacing w:line="260" w:lineRule="atLeast"/>
      </w:pPr>
      <w:r>
        <w:rPr>
          <w:noProof/>
          <w:lang w:eastAsia="sv-SE"/>
        </w:rPr>
        <w:drawing>
          <wp:inline distT="0" distB="0" distL="0" distR="0" wp14:anchorId="56D513E2" wp14:editId="79D22866">
            <wp:extent cx="2753995" cy="2044037"/>
            <wp:effectExtent l="0" t="0" r="8255" b="0"/>
            <wp:docPr id="383" name="Diagram 5"/>
            <wp:cNvGraphicFramePr/>
            <a:graphic xmlns:a="http://schemas.openxmlformats.org/drawingml/2006/main">
              <a:graphicData uri="http://schemas.openxmlformats.org/drawingml/2006/chart">
                <c:chart xmlns:c="http://schemas.openxmlformats.org/drawingml/2006/chart" xmlns:r="http://schemas.openxmlformats.org/officeDocument/2006/relationships" r:id="rId350"/>
              </a:graphicData>
            </a:graphic>
          </wp:inline>
        </w:drawing>
      </w:r>
    </w:p>
    <w:p w14:paraId="7462E7C5" w14:textId="77777777" w:rsidR="00F7009D" w:rsidRPr="002B6ED6" w:rsidRDefault="009D6872" w:rsidP="00F7009D">
      <w:pPr>
        <w:pStyle w:val="TabellFotnot"/>
      </w:pPr>
      <w:r w:rsidRPr="002B6ED6">
        <w:t>Källor: Statistiska centralbyrån och egna beräkningar.</w:t>
      </w:r>
    </w:p>
    <w:p w14:paraId="26607E4A" w14:textId="5C6F1FF1" w:rsidR="00F7009D" w:rsidRDefault="009D6872" w:rsidP="00F7009D">
      <w:pPr>
        <w:pStyle w:val="Rubrik2"/>
      </w:pPr>
      <w:bookmarkStart w:id="428" w:name="_Toc384401532"/>
      <w:r w:rsidRPr="00E53EDD">
        <w:t>Den ekonomiska ställningen och skuldutvecklingen</w:t>
      </w:r>
      <w:bookmarkEnd w:id="428"/>
    </w:p>
    <w:p w14:paraId="72F92E38" w14:textId="3A3E4F10" w:rsidR="00F7009D" w:rsidRDefault="009D6872" w:rsidP="00F7009D">
      <w:pPr>
        <w:pStyle w:val="Rubrik3utannumrering"/>
        <w:spacing w:before="0"/>
      </w:pPr>
      <w:r w:rsidRPr="00E53EDD">
        <w:t>Den ekonomiska ställningen</w:t>
      </w:r>
    </w:p>
    <w:p w14:paraId="293C054B" w14:textId="5BD09860" w:rsidR="00F7009D" w:rsidRPr="00E53EDD" w:rsidRDefault="009D6872" w:rsidP="00F7009D">
      <w:pPr>
        <w:pStyle w:val="Brdtext"/>
      </w:pPr>
      <w:r w:rsidRPr="00E53EDD">
        <w:t>Den offentliga sektorns finansiella förmögenhet uppgick 201</w:t>
      </w:r>
      <w:r>
        <w:t>3</w:t>
      </w:r>
      <w:r w:rsidRPr="00E53EDD">
        <w:t xml:space="preserve"> till </w:t>
      </w:r>
      <w:r>
        <w:t>9</w:t>
      </w:r>
      <w:r w:rsidRPr="00E53EDD">
        <w:t>1</w:t>
      </w:r>
      <w:r>
        <w:t>1</w:t>
      </w:r>
      <w:r w:rsidRPr="00E53EDD">
        <w:t xml:space="preserve"> miljarder kronor, vilket motsvarade </w:t>
      </w:r>
      <w:r>
        <w:t>25,1</w:t>
      </w:r>
      <w:r w:rsidRPr="00E53EDD">
        <w:t xml:space="preserve"> procent av BNP. Enligt NR redovisas detta mått exklusive statens och större delen av den kommunala sektorns åtaganden för de förmånsbestämda tjänstepensionerna. Skuld</w:t>
      </w:r>
      <w:r>
        <w:softHyphen/>
      </w:r>
      <w:r w:rsidRPr="00E53EDD">
        <w:t>erna för de fonderade avgiftsbestämda tjänste</w:t>
      </w:r>
      <w:r>
        <w:softHyphen/>
      </w:r>
      <w:r w:rsidRPr="00E53EDD">
        <w:t>pensionerna ingår, i likhet med premie</w:t>
      </w:r>
      <w:r>
        <w:softHyphen/>
      </w:r>
      <w:r w:rsidRPr="00E53EDD">
        <w:t>pensions</w:t>
      </w:r>
      <w:r>
        <w:softHyphen/>
      </w:r>
      <w:r w:rsidRPr="00E53EDD">
        <w:t>systemet, inte heller i den offentliga sektorn utan redovisas i försäkringssektorn.</w:t>
      </w:r>
    </w:p>
    <w:p w14:paraId="4B19DCF4" w14:textId="2ECD2199" w:rsidR="00F7009D" w:rsidRDefault="009D6872" w:rsidP="00F7009D">
      <w:pPr>
        <w:pStyle w:val="Brdtextmedindrag"/>
      </w:pPr>
      <w:r w:rsidRPr="00E53EDD">
        <w:t>Den offentliga sektorns finansiella förmögen-het ligger i huvudsak i AP-fonderna, medan staten har en nettoskuld.</w:t>
      </w:r>
    </w:p>
    <w:p w14:paraId="168DCDE4" w14:textId="290C0549" w:rsidR="00F7009D" w:rsidRDefault="009D6872" w:rsidP="00F7009D">
      <w:pPr>
        <w:pStyle w:val="DiagramRubrik"/>
      </w:pPr>
      <w:bookmarkStart w:id="429" w:name="_Ref383459496"/>
      <w:bookmarkStart w:id="430" w:name="_Toc384401793"/>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rPr>
          <w:noProof/>
        </w:rPr>
        <w:t>.</w:t>
      </w:r>
      <w:fldSimple w:instr=" SEQ Diagram \* ARABIC \s 1 ">
        <w:r w:rsidR="004642B5">
          <w:rPr>
            <w:noProof/>
          </w:rPr>
          <w:t>6</w:t>
        </w:r>
      </w:fldSimple>
      <w:bookmarkEnd w:id="429"/>
      <w:r>
        <w:t xml:space="preserve"> </w:t>
      </w:r>
      <w:r w:rsidRPr="0096167F">
        <w:t>Den offentliga sektorns finansiella förmögenhet 1990–2018</w:t>
      </w:r>
      <w:bookmarkEnd w:id="430"/>
    </w:p>
    <w:p w14:paraId="59206AA2" w14:textId="1B8BB4A1" w:rsidR="00F7009D" w:rsidRDefault="009D6872" w:rsidP="00F7009D">
      <w:pPr>
        <w:pStyle w:val="DiagramUnderrubrik"/>
      </w:pPr>
      <w:r w:rsidRPr="00AF3955">
        <w:t xml:space="preserve">Procent av BNP. Utfall för </w:t>
      </w:r>
      <w:r>
        <w:t>1990</w:t>
      </w:r>
      <w:r w:rsidRPr="00AF3955">
        <w:t>–2013, prognos för 2014–2018.</w:t>
      </w:r>
      <w:r>
        <w:tab/>
      </w:r>
    </w:p>
    <w:p w14:paraId="7CD666E7" w14:textId="3D857144" w:rsidR="00F7009D" w:rsidRDefault="009D6872" w:rsidP="00F7009D">
      <w:pPr>
        <w:pStyle w:val="Brdtext"/>
        <w:spacing w:line="260" w:lineRule="atLeast"/>
      </w:pPr>
      <w:r>
        <w:rPr>
          <w:noProof/>
          <w:lang w:eastAsia="sv-SE"/>
        </w:rPr>
        <w:drawing>
          <wp:inline distT="0" distB="0" distL="0" distR="0" wp14:anchorId="61D8687E" wp14:editId="3C31C43E">
            <wp:extent cx="2753995" cy="2044037"/>
            <wp:effectExtent l="0" t="0" r="8255" b="0"/>
            <wp:docPr id="207" name="Diagram 7"/>
            <wp:cNvGraphicFramePr/>
            <a:graphic xmlns:a="http://schemas.openxmlformats.org/drawingml/2006/main">
              <a:graphicData uri="http://schemas.openxmlformats.org/drawingml/2006/chart">
                <c:chart xmlns:c="http://schemas.openxmlformats.org/drawingml/2006/chart" xmlns:r="http://schemas.openxmlformats.org/officeDocument/2006/relationships" r:id="rId351"/>
              </a:graphicData>
            </a:graphic>
          </wp:inline>
        </w:drawing>
      </w:r>
    </w:p>
    <w:p w14:paraId="4836B470" w14:textId="259C9E0B" w:rsidR="00F7009D" w:rsidRDefault="009D6872" w:rsidP="00F7009D">
      <w:pPr>
        <w:pStyle w:val="DiagramFotnot"/>
      </w:pPr>
      <w:r w:rsidRPr="008242F4">
        <w:rPr>
          <w:spacing w:val="4"/>
        </w:rPr>
        <w:t>Källor: Statistiska centralbyrån och egna beräkningar</w:t>
      </w:r>
      <w:r>
        <w:rPr>
          <w:spacing w:val="4"/>
        </w:rPr>
        <w:t>.</w:t>
      </w:r>
    </w:p>
    <w:p w14:paraId="5E2859DB" w14:textId="77777777" w:rsidR="00F7009D" w:rsidRDefault="00F7009D" w:rsidP="00F7009D">
      <w:pPr>
        <w:pStyle w:val="Brdtext"/>
      </w:pPr>
    </w:p>
    <w:p w14:paraId="4CB6DE93" w14:textId="7CF201B0" w:rsidR="00F7009D" w:rsidRDefault="009D6872" w:rsidP="00F7009D">
      <w:pPr>
        <w:pStyle w:val="Brdtext"/>
      </w:pPr>
      <w:r w:rsidRPr="00E53EDD">
        <w:t xml:space="preserve">Sedan 2005 är den finansiella förmögenheten positiv, dvs. de finansiella tillgångarna överstiger skulderna (se </w:t>
      </w:r>
      <w:r>
        <w:fldChar w:fldCharType="begin"/>
      </w:r>
      <w:r>
        <w:instrText xml:space="preserve"> REF  _Ref383459496 \* Lower \h </w:instrText>
      </w:r>
      <w:r>
        <w:fldChar w:fldCharType="separate"/>
      </w:r>
      <w:r w:rsidR="004642B5">
        <w:t xml:space="preserve">diagram </w:t>
      </w:r>
      <w:r w:rsidR="004642B5" w:rsidRPr="004642B5">
        <w:rPr>
          <w:bCs/>
          <w:noProof/>
        </w:rPr>
        <w:t>7</w:t>
      </w:r>
      <w:r w:rsidR="004642B5">
        <w:rPr>
          <w:noProof/>
        </w:rPr>
        <w:t>.6</w:t>
      </w:r>
      <w:r>
        <w:fldChar w:fldCharType="end"/>
      </w:r>
      <w:r w:rsidRPr="00E53EDD">
        <w:t xml:space="preserve">). Den offentliga sektorns kapitalinkomster i form av räntor och utdelningar överstiger också ränteutgifterna. </w:t>
      </w:r>
      <w:r>
        <w:t xml:space="preserve">Den finansiella förmögenheten ökade 2013 med motsvarande 2,8 procent av BNP, vilket är skilt från underskottet i det finansiella sparandet. Värdeförändringar m.m. gav ett starkt positivt bidrag, på närmare 5 procentenheter, till förändringen av förmögenheten. </w:t>
      </w:r>
      <w:r w:rsidRPr="00E53EDD">
        <w:t>Ökningen av BNP reducerade förmögenheten som andel av BNP med 0,</w:t>
      </w:r>
      <w:r>
        <w:t>5</w:t>
      </w:r>
      <w:r w:rsidRPr="00E53EDD">
        <w:t xml:space="preserve"> procentenheter (se </w:t>
      </w:r>
      <w:r>
        <w:fldChar w:fldCharType="begin"/>
      </w:r>
      <w:r>
        <w:instrText xml:space="preserve"> REF  _Ref383457482 \* Lower \h </w:instrText>
      </w:r>
      <w:r>
        <w:fldChar w:fldCharType="separate"/>
      </w:r>
      <w:r w:rsidR="004642B5">
        <w:t xml:space="preserve">tabell </w:t>
      </w:r>
      <w:r w:rsidR="004642B5" w:rsidRPr="004642B5">
        <w:rPr>
          <w:bCs/>
          <w:noProof/>
        </w:rPr>
        <w:t>7</w:t>
      </w:r>
      <w:r w:rsidR="004642B5">
        <w:t>.</w:t>
      </w:r>
      <w:r w:rsidR="004642B5">
        <w:rPr>
          <w:noProof/>
        </w:rPr>
        <w:t>15</w:t>
      </w:r>
      <w:r>
        <w:fldChar w:fldCharType="end"/>
      </w:r>
      <w:r w:rsidRPr="00E53EDD">
        <w:t>)</w:t>
      </w:r>
      <w:r>
        <w:t>.</w:t>
      </w:r>
    </w:p>
    <w:p w14:paraId="2ED34F59" w14:textId="77777777" w:rsidR="00F7009D" w:rsidRDefault="00F7009D" w:rsidP="00F7009D">
      <w:pPr>
        <w:pStyle w:val="Brdtextmedindrag"/>
      </w:pPr>
    </w:p>
    <w:p w14:paraId="2890DCF9" w14:textId="54583229" w:rsidR="00F7009D" w:rsidRDefault="009D6872" w:rsidP="00F7009D">
      <w:pPr>
        <w:pStyle w:val="TabellRubrik"/>
      </w:pPr>
      <w:bookmarkStart w:id="431" w:name="_Ref383457482"/>
      <w:bookmarkStart w:id="432" w:name="_Toc384401687"/>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15</w:t>
      </w:r>
      <w:r w:rsidR="0009067D">
        <w:rPr>
          <w:noProof/>
        </w:rPr>
        <w:fldChar w:fldCharType="end"/>
      </w:r>
      <w:bookmarkEnd w:id="431"/>
      <w:r>
        <w:t xml:space="preserve"> </w:t>
      </w:r>
      <w:r w:rsidRPr="00F30CE5">
        <w:t>Den offentliga sektorns finansiella förmögenhet 201</w:t>
      </w:r>
      <w:r>
        <w:t>3</w:t>
      </w:r>
      <w:r w:rsidRPr="00F30CE5">
        <w:t>–201</w:t>
      </w:r>
      <w:r>
        <w:t>8</w:t>
      </w:r>
      <w:bookmarkEnd w:id="432"/>
    </w:p>
    <w:p w14:paraId="587A0E6D" w14:textId="215385AF" w:rsidR="00F7009D" w:rsidRDefault="009D6872" w:rsidP="00F7009D">
      <w:pPr>
        <w:pStyle w:val="TabellUnderrubrik"/>
      </w:pPr>
      <w:r>
        <w:t>Procent av BNP. Utfall för 2013, prognos för 2014–2018.</w:t>
      </w:r>
    </w:p>
    <w:tbl>
      <w:tblPr>
        <w:tblW w:w="4383" w:type="dxa"/>
        <w:tblInd w:w="85" w:type="dxa"/>
        <w:tblLayout w:type="fixed"/>
        <w:tblLook w:val="0000" w:firstRow="0" w:lastRow="0" w:firstColumn="0" w:lastColumn="0" w:noHBand="0" w:noVBand="0"/>
      </w:tblPr>
      <w:tblGrid>
        <w:gridCol w:w="1234"/>
        <w:gridCol w:w="524"/>
        <w:gridCol w:w="525"/>
        <w:gridCol w:w="525"/>
        <w:gridCol w:w="525"/>
        <w:gridCol w:w="525"/>
        <w:gridCol w:w="525"/>
      </w:tblGrid>
      <w:tr w:rsidR="00F7009D" w14:paraId="44E17241" w14:textId="77777777" w:rsidTr="00F7009D">
        <w:tc>
          <w:tcPr>
            <w:tcW w:w="1234" w:type="dxa"/>
            <w:tcBorders>
              <w:top w:val="nil"/>
              <w:left w:val="nil"/>
              <w:bottom w:val="single" w:sz="18" w:space="0" w:color="auto"/>
              <w:right w:val="nil"/>
            </w:tcBorders>
          </w:tcPr>
          <w:p w14:paraId="44CC02EC" w14:textId="77777777" w:rsidR="00F7009D" w:rsidRDefault="00F7009D" w:rsidP="00F7009D">
            <w:pPr>
              <w:pStyle w:val="TabellHuvud"/>
            </w:pPr>
          </w:p>
        </w:tc>
        <w:tc>
          <w:tcPr>
            <w:tcW w:w="524" w:type="dxa"/>
            <w:tcBorders>
              <w:top w:val="nil"/>
              <w:left w:val="nil"/>
              <w:bottom w:val="single" w:sz="18" w:space="0" w:color="auto"/>
              <w:right w:val="single" w:sz="4" w:space="0" w:color="auto"/>
            </w:tcBorders>
          </w:tcPr>
          <w:p w14:paraId="6198F2EC" w14:textId="77777777" w:rsidR="00F7009D" w:rsidRDefault="009D6872" w:rsidP="00F7009D">
            <w:pPr>
              <w:pStyle w:val="TabellHuvud"/>
            </w:pPr>
            <w:r>
              <w:t>2013</w:t>
            </w:r>
          </w:p>
        </w:tc>
        <w:tc>
          <w:tcPr>
            <w:tcW w:w="525" w:type="dxa"/>
            <w:tcBorders>
              <w:top w:val="nil"/>
              <w:left w:val="single" w:sz="4" w:space="0" w:color="auto"/>
              <w:bottom w:val="single" w:sz="18" w:space="0" w:color="auto"/>
              <w:right w:val="nil"/>
            </w:tcBorders>
          </w:tcPr>
          <w:p w14:paraId="43AC23BF" w14:textId="77777777" w:rsidR="00F7009D" w:rsidRDefault="009D6872" w:rsidP="00F7009D">
            <w:pPr>
              <w:pStyle w:val="TabellHuvud"/>
            </w:pPr>
            <w:r>
              <w:t>2014</w:t>
            </w:r>
          </w:p>
        </w:tc>
        <w:tc>
          <w:tcPr>
            <w:tcW w:w="525" w:type="dxa"/>
            <w:tcBorders>
              <w:top w:val="nil"/>
              <w:left w:val="nil"/>
              <w:bottom w:val="single" w:sz="18" w:space="0" w:color="auto"/>
              <w:right w:val="nil"/>
            </w:tcBorders>
          </w:tcPr>
          <w:p w14:paraId="3DE43253" w14:textId="77777777" w:rsidR="00F7009D" w:rsidRDefault="009D6872" w:rsidP="00F7009D">
            <w:pPr>
              <w:pStyle w:val="TabellHuvud"/>
            </w:pPr>
            <w:r>
              <w:t>2015</w:t>
            </w:r>
          </w:p>
        </w:tc>
        <w:tc>
          <w:tcPr>
            <w:tcW w:w="525" w:type="dxa"/>
            <w:tcBorders>
              <w:top w:val="nil"/>
              <w:left w:val="nil"/>
              <w:bottom w:val="single" w:sz="18" w:space="0" w:color="auto"/>
              <w:right w:val="nil"/>
            </w:tcBorders>
          </w:tcPr>
          <w:p w14:paraId="766B6F1E" w14:textId="77777777" w:rsidR="00F7009D" w:rsidRDefault="009D6872" w:rsidP="00F7009D">
            <w:pPr>
              <w:pStyle w:val="TabellHuvud"/>
            </w:pPr>
            <w:r>
              <w:t>2016</w:t>
            </w:r>
          </w:p>
        </w:tc>
        <w:tc>
          <w:tcPr>
            <w:tcW w:w="525" w:type="dxa"/>
            <w:tcBorders>
              <w:top w:val="nil"/>
              <w:left w:val="nil"/>
              <w:bottom w:val="single" w:sz="18" w:space="0" w:color="auto"/>
              <w:right w:val="nil"/>
            </w:tcBorders>
          </w:tcPr>
          <w:p w14:paraId="1292D15B" w14:textId="77777777" w:rsidR="00F7009D" w:rsidRDefault="009D6872" w:rsidP="00F7009D">
            <w:pPr>
              <w:pStyle w:val="TabellHuvud"/>
            </w:pPr>
            <w:r>
              <w:t>2017</w:t>
            </w:r>
          </w:p>
        </w:tc>
        <w:tc>
          <w:tcPr>
            <w:tcW w:w="525" w:type="dxa"/>
            <w:tcBorders>
              <w:top w:val="nil"/>
              <w:left w:val="nil"/>
              <w:bottom w:val="single" w:sz="18" w:space="0" w:color="auto"/>
              <w:right w:val="nil"/>
            </w:tcBorders>
          </w:tcPr>
          <w:p w14:paraId="2576427D" w14:textId="77777777" w:rsidR="00F7009D" w:rsidRDefault="009D6872" w:rsidP="00F7009D">
            <w:pPr>
              <w:pStyle w:val="TabellHuvud"/>
            </w:pPr>
            <w:r>
              <w:t>2018</w:t>
            </w:r>
          </w:p>
        </w:tc>
      </w:tr>
      <w:tr w:rsidR="00F7009D" w14:paraId="499477EA" w14:textId="77777777" w:rsidTr="00F7009D">
        <w:tc>
          <w:tcPr>
            <w:tcW w:w="1234" w:type="dxa"/>
            <w:tcBorders>
              <w:top w:val="single" w:sz="18" w:space="0" w:color="auto"/>
              <w:left w:val="nil"/>
              <w:right w:val="nil"/>
            </w:tcBorders>
            <w:vAlign w:val="bottom"/>
          </w:tcPr>
          <w:p w14:paraId="17E8EDF9" w14:textId="3C4F29D4" w:rsidR="00F7009D" w:rsidRDefault="009D6872" w:rsidP="00F7009D">
            <w:pPr>
              <w:pStyle w:val="TabellRader"/>
              <w:jc w:val="left"/>
              <w:rPr>
                <w:b/>
              </w:rPr>
            </w:pPr>
            <w:r>
              <w:t>Staten</w:t>
            </w:r>
          </w:p>
        </w:tc>
        <w:tc>
          <w:tcPr>
            <w:tcW w:w="524" w:type="dxa"/>
            <w:tcBorders>
              <w:top w:val="single" w:sz="18" w:space="0" w:color="auto"/>
              <w:left w:val="nil"/>
              <w:right w:val="single" w:sz="4" w:space="0" w:color="auto"/>
            </w:tcBorders>
            <w:tcMar>
              <w:left w:w="0" w:type="dxa"/>
            </w:tcMar>
            <w:vAlign w:val="bottom"/>
          </w:tcPr>
          <w:p w14:paraId="5DFE3270" w14:textId="2C4949C8" w:rsidR="00F7009D" w:rsidRPr="00103B19" w:rsidRDefault="009D6872" w:rsidP="00F7009D">
            <w:pPr>
              <w:pStyle w:val="TabellRader"/>
              <w:rPr>
                <w:b/>
              </w:rPr>
            </w:pPr>
            <w:r w:rsidRPr="00D96BB3">
              <w:t>-</w:t>
            </w:r>
            <w:r>
              <w:rPr>
                <w:rFonts w:cs="Arial"/>
                <w:szCs w:val="16"/>
              </w:rPr>
              <w:t>6,</w:t>
            </w:r>
            <w:r w:rsidRPr="00D96BB3">
              <w:t>8</w:t>
            </w:r>
          </w:p>
        </w:tc>
        <w:tc>
          <w:tcPr>
            <w:tcW w:w="525" w:type="dxa"/>
            <w:tcBorders>
              <w:top w:val="single" w:sz="18" w:space="0" w:color="auto"/>
              <w:left w:val="single" w:sz="4" w:space="0" w:color="auto"/>
              <w:right w:val="nil"/>
            </w:tcBorders>
            <w:tcMar>
              <w:left w:w="0" w:type="dxa"/>
            </w:tcMar>
            <w:vAlign w:val="bottom"/>
          </w:tcPr>
          <w:p w14:paraId="7BE1C960" w14:textId="2C3DF554" w:rsidR="00F7009D" w:rsidRPr="00103B19" w:rsidRDefault="009D6872" w:rsidP="00F7009D">
            <w:pPr>
              <w:pStyle w:val="TabellRader"/>
              <w:rPr>
                <w:b/>
              </w:rPr>
            </w:pPr>
            <w:r w:rsidRPr="00D96BB3">
              <w:t>-</w:t>
            </w:r>
            <w:r>
              <w:rPr>
                <w:rFonts w:cs="Arial"/>
                <w:szCs w:val="16"/>
              </w:rPr>
              <w:t>8,1</w:t>
            </w:r>
          </w:p>
        </w:tc>
        <w:tc>
          <w:tcPr>
            <w:tcW w:w="525" w:type="dxa"/>
            <w:tcBorders>
              <w:top w:val="single" w:sz="18" w:space="0" w:color="auto"/>
              <w:left w:val="nil"/>
              <w:right w:val="nil"/>
            </w:tcBorders>
            <w:tcMar>
              <w:left w:w="0" w:type="dxa"/>
            </w:tcMar>
            <w:vAlign w:val="bottom"/>
          </w:tcPr>
          <w:p w14:paraId="1FF76E26" w14:textId="7C25E844" w:rsidR="00F7009D" w:rsidRPr="00103B19" w:rsidRDefault="009D6872" w:rsidP="00F7009D">
            <w:pPr>
              <w:pStyle w:val="TabellRader"/>
              <w:rPr>
                <w:b/>
              </w:rPr>
            </w:pPr>
            <w:r w:rsidRPr="00D96BB3">
              <w:t>-</w:t>
            </w:r>
            <w:r>
              <w:rPr>
                <w:rFonts w:cs="Arial"/>
                <w:szCs w:val="16"/>
              </w:rPr>
              <w:t>7,7</w:t>
            </w:r>
          </w:p>
        </w:tc>
        <w:tc>
          <w:tcPr>
            <w:tcW w:w="525" w:type="dxa"/>
            <w:tcBorders>
              <w:top w:val="single" w:sz="18" w:space="0" w:color="auto"/>
              <w:left w:val="nil"/>
              <w:right w:val="nil"/>
            </w:tcBorders>
            <w:tcMar>
              <w:left w:w="0" w:type="dxa"/>
            </w:tcMar>
            <w:vAlign w:val="bottom"/>
          </w:tcPr>
          <w:p w14:paraId="72496E76" w14:textId="71C72E06" w:rsidR="00F7009D" w:rsidRPr="00103B19" w:rsidRDefault="009D6872" w:rsidP="00F7009D">
            <w:pPr>
              <w:pStyle w:val="TabellRader"/>
              <w:rPr>
                <w:b/>
              </w:rPr>
            </w:pPr>
            <w:r w:rsidRPr="00D96BB3">
              <w:t>-</w:t>
            </w:r>
            <w:r>
              <w:rPr>
                <w:rFonts w:cs="Arial"/>
                <w:szCs w:val="16"/>
              </w:rPr>
              <w:t>6,9</w:t>
            </w:r>
          </w:p>
        </w:tc>
        <w:tc>
          <w:tcPr>
            <w:tcW w:w="525" w:type="dxa"/>
            <w:tcBorders>
              <w:top w:val="single" w:sz="18" w:space="0" w:color="auto"/>
              <w:left w:val="nil"/>
              <w:right w:val="nil"/>
            </w:tcBorders>
            <w:tcMar>
              <w:left w:w="0" w:type="dxa"/>
            </w:tcMar>
            <w:vAlign w:val="bottom"/>
          </w:tcPr>
          <w:p w14:paraId="061F89B9" w14:textId="349F4206" w:rsidR="00F7009D" w:rsidRPr="00103B19" w:rsidRDefault="009D6872" w:rsidP="00F7009D">
            <w:pPr>
              <w:pStyle w:val="TabellRader"/>
              <w:rPr>
                <w:b/>
              </w:rPr>
            </w:pPr>
            <w:r w:rsidRPr="00D96BB3">
              <w:t>-</w:t>
            </w:r>
            <w:r>
              <w:rPr>
                <w:rFonts w:cs="Arial"/>
                <w:szCs w:val="16"/>
              </w:rPr>
              <w:t>5,5</w:t>
            </w:r>
          </w:p>
        </w:tc>
        <w:tc>
          <w:tcPr>
            <w:tcW w:w="525" w:type="dxa"/>
            <w:tcBorders>
              <w:top w:val="single" w:sz="18" w:space="0" w:color="auto"/>
              <w:left w:val="nil"/>
              <w:right w:val="nil"/>
            </w:tcBorders>
            <w:tcMar>
              <w:left w:w="0" w:type="dxa"/>
            </w:tcMar>
            <w:vAlign w:val="bottom"/>
          </w:tcPr>
          <w:p w14:paraId="02F3446B" w14:textId="1A4326A9" w:rsidR="00F7009D" w:rsidRPr="00103B19" w:rsidRDefault="009D6872" w:rsidP="00F7009D">
            <w:pPr>
              <w:pStyle w:val="TabellRader"/>
              <w:rPr>
                <w:b/>
              </w:rPr>
            </w:pPr>
            <w:r w:rsidRPr="00D96BB3">
              <w:t>-</w:t>
            </w:r>
            <w:r>
              <w:rPr>
                <w:rFonts w:cs="Arial"/>
                <w:szCs w:val="16"/>
              </w:rPr>
              <w:t>3,5</w:t>
            </w:r>
          </w:p>
        </w:tc>
      </w:tr>
      <w:tr w:rsidR="00F7009D" w14:paraId="7FAD7D43" w14:textId="77777777" w:rsidTr="00F7009D">
        <w:tc>
          <w:tcPr>
            <w:tcW w:w="1234" w:type="dxa"/>
            <w:tcBorders>
              <w:top w:val="nil"/>
              <w:left w:val="nil"/>
              <w:right w:val="nil"/>
            </w:tcBorders>
            <w:vAlign w:val="bottom"/>
          </w:tcPr>
          <w:p w14:paraId="5FC92AF1" w14:textId="7CA215F6" w:rsidR="00F7009D" w:rsidRDefault="009D6872" w:rsidP="00F7009D">
            <w:pPr>
              <w:pStyle w:val="TabellRader"/>
              <w:jc w:val="left"/>
              <w:rPr>
                <w:i/>
              </w:rPr>
            </w:pPr>
            <w:r>
              <w:t>Ålderspensions</w:t>
            </w:r>
            <w:r>
              <w:softHyphen/>
              <w:t>systemet</w:t>
            </w:r>
          </w:p>
        </w:tc>
        <w:tc>
          <w:tcPr>
            <w:tcW w:w="524" w:type="dxa"/>
            <w:tcBorders>
              <w:top w:val="nil"/>
              <w:left w:val="nil"/>
              <w:right w:val="single" w:sz="4" w:space="0" w:color="auto"/>
            </w:tcBorders>
            <w:vAlign w:val="bottom"/>
          </w:tcPr>
          <w:p w14:paraId="438155B6" w14:textId="28D45EBF" w:rsidR="00F7009D" w:rsidRPr="00103B19" w:rsidRDefault="009D6872" w:rsidP="00F7009D">
            <w:pPr>
              <w:pStyle w:val="TabellRader"/>
              <w:rPr>
                <w:i/>
              </w:rPr>
            </w:pPr>
            <w:r>
              <w:rPr>
                <w:rFonts w:cs="Arial"/>
                <w:szCs w:val="16"/>
              </w:rPr>
              <w:t>29,1</w:t>
            </w:r>
          </w:p>
        </w:tc>
        <w:tc>
          <w:tcPr>
            <w:tcW w:w="525" w:type="dxa"/>
            <w:tcBorders>
              <w:top w:val="nil"/>
              <w:left w:val="single" w:sz="4" w:space="0" w:color="auto"/>
              <w:right w:val="nil"/>
            </w:tcBorders>
            <w:vAlign w:val="bottom"/>
          </w:tcPr>
          <w:p w14:paraId="53C2121D" w14:textId="17AB4F00" w:rsidR="00F7009D" w:rsidRPr="00103B19" w:rsidRDefault="009D6872" w:rsidP="00F7009D">
            <w:pPr>
              <w:pStyle w:val="TabellRader"/>
              <w:rPr>
                <w:i/>
              </w:rPr>
            </w:pPr>
            <w:r>
              <w:rPr>
                <w:rFonts w:cs="Arial"/>
                <w:szCs w:val="16"/>
              </w:rPr>
              <w:t>28,0</w:t>
            </w:r>
          </w:p>
        </w:tc>
        <w:tc>
          <w:tcPr>
            <w:tcW w:w="525" w:type="dxa"/>
            <w:tcBorders>
              <w:top w:val="nil"/>
              <w:left w:val="nil"/>
              <w:right w:val="nil"/>
            </w:tcBorders>
            <w:vAlign w:val="bottom"/>
          </w:tcPr>
          <w:p w14:paraId="573DCB0F" w14:textId="529D96EC" w:rsidR="00F7009D" w:rsidRPr="00103B19" w:rsidRDefault="009D6872" w:rsidP="00F7009D">
            <w:pPr>
              <w:pStyle w:val="TabellRader"/>
              <w:rPr>
                <w:i/>
              </w:rPr>
            </w:pPr>
            <w:r>
              <w:rPr>
                <w:rFonts w:cs="Arial"/>
                <w:szCs w:val="16"/>
              </w:rPr>
              <w:t>26</w:t>
            </w:r>
            <w:r w:rsidRPr="00D96BB3">
              <w:t>,7</w:t>
            </w:r>
          </w:p>
        </w:tc>
        <w:tc>
          <w:tcPr>
            <w:tcW w:w="525" w:type="dxa"/>
            <w:tcBorders>
              <w:top w:val="nil"/>
              <w:left w:val="nil"/>
              <w:right w:val="nil"/>
            </w:tcBorders>
            <w:vAlign w:val="bottom"/>
          </w:tcPr>
          <w:p w14:paraId="78A3E732" w14:textId="422FE6C0" w:rsidR="00F7009D" w:rsidRPr="00103B19" w:rsidRDefault="009D6872" w:rsidP="00F7009D">
            <w:pPr>
              <w:pStyle w:val="TabellRader"/>
              <w:rPr>
                <w:i/>
              </w:rPr>
            </w:pPr>
            <w:r>
              <w:rPr>
                <w:rFonts w:cs="Arial"/>
                <w:szCs w:val="16"/>
              </w:rPr>
              <w:t>25</w:t>
            </w:r>
            <w:r w:rsidRPr="00D96BB3">
              <w:t>,3</w:t>
            </w:r>
          </w:p>
        </w:tc>
        <w:tc>
          <w:tcPr>
            <w:tcW w:w="525" w:type="dxa"/>
            <w:tcBorders>
              <w:top w:val="nil"/>
              <w:left w:val="nil"/>
              <w:right w:val="nil"/>
            </w:tcBorders>
            <w:vAlign w:val="bottom"/>
          </w:tcPr>
          <w:p w14:paraId="42E966D2" w14:textId="127D029B" w:rsidR="00F7009D" w:rsidRPr="00103B19" w:rsidRDefault="009D6872" w:rsidP="00F7009D">
            <w:pPr>
              <w:pStyle w:val="TabellRader"/>
              <w:rPr>
                <w:i/>
              </w:rPr>
            </w:pPr>
            <w:r>
              <w:rPr>
                <w:rFonts w:cs="Arial"/>
                <w:szCs w:val="16"/>
              </w:rPr>
              <w:t>23,8</w:t>
            </w:r>
          </w:p>
        </w:tc>
        <w:tc>
          <w:tcPr>
            <w:tcW w:w="525" w:type="dxa"/>
            <w:tcBorders>
              <w:top w:val="nil"/>
              <w:left w:val="nil"/>
              <w:right w:val="nil"/>
            </w:tcBorders>
            <w:vAlign w:val="bottom"/>
          </w:tcPr>
          <w:p w14:paraId="0F1A514C" w14:textId="1B4861B3" w:rsidR="00F7009D" w:rsidRPr="00103B19" w:rsidRDefault="009D6872" w:rsidP="00F7009D">
            <w:pPr>
              <w:pStyle w:val="TabellRader"/>
              <w:rPr>
                <w:i/>
              </w:rPr>
            </w:pPr>
            <w:r>
              <w:rPr>
                <w:rFonts w:cs="Arial"/>
                <w:szCs w:val="16"/>
              </w:rPr>
              <w:t>22,5</w:t>
            </w:r>
          </w:p>
        </w:tc>
      </w:tr>
      <w:tr w:rsidR="00F7009D" w14:paraId="095276D1" w14:textId="77777777" w:rsidTr="00F7009D">
        <w:tc>
          <w:tcPr>
            <w:tcW w:w="1234" w:type="dxa"/>
            <w:tcBorders>
              <w:left w:val="nil"/>
              <w:bottom w:val="nil"/>
              <w:right w:val="nil"/>
            </w:tcBorders>
            <w:vAlign w:val="bottom"/>
          </w:tcPr>
          <w:p w14:paraId="3DAB7D6F" w14:textId="0F9E3D92" w:rsidR="00F7009D" w:rsidRDefault="009D6872" w:rsidP="00F7009D">
            <w:pPr>
              <w:pStyle w:val="TabellRader"/>
              <w:spacing w:before="20" w:line="170" w:lineRule="exact"/>
              <w:jc w:val="left"/>
            </w:pPr>
            <w:r>
              <w:t>Kommunsektorn</w:t>
            </w:r>
          </w:p>
        </w:tc>
        <w:tc>
          <w:tcPr>
            <w:tcW w:w="524" w:type="dxa"/>
            <w:tcBorders>
              <w:left w:val="nil"/>
              <w:bottom w:val="nil"/>
              <w:right w:val="single" w:sz="4" w:space="0" w:color="auto"/>
            </w:tcBorders>
            <w:vAlign w:val="bottom"/>
          </w:tcPr>
          <w:p w14:paraId="76F7DC2B" w14:textId="13188349" w:rsidR="00F7009D" w:rsidRPr="00496031" w:rsidRDefault="009D6872" w:rsidP="00F7009D">
            <w:pPr>
              <w:pStyle w:val="TabellRader"/>
              <w:spacing w:before="20" w:line="170" w:lineRule="exact"/>
            </w:pPr>
            <w:r w:rsidRPr="00D96BB3">
              <w:t>2,</w:t>
            </w:r>
            <w:r>
              <w:rPr>
                <w:rFonts w:cs="Arial"/>
                <w:szCs w:val="16"/>
              </w:rPr>
              <w:t>8</w:t>
            </w:r>
          </w:p>
        </w:tc>
        <w:tc>
          <w:tcPr>
            <w:tcW w:w="525" w:type="dxa"/>
            <w:tcBorders>
              <w:left w:val="single" w:sz="4" w:space="0" w:color="auto"/>
              <w:bottom w:val="nil"/>
              <w:right w:val="nil"/>
            </w:tcBorders>
            <w:vAlign w:val="bottom"/>
          </w:tcPr>
          <w:p w14:paraId="1DC65D73" w14:textId="49FC6E48" w:rsidR="00F7009D" w:rsidRPr="00496031" w:rsidRDefault="009D6872" w:rsidP="00F7009D">
            <w:pPr>
              <w:pStyle w:val="TabellRader"/>
              <w:spacing w:before="20" w:line="170" w:lineRule="exact"/>
            </w:pPr>
            <w:r>
              <w:rPr>
                <w:rFonts w:cs="Arial"/>
                <w:szCs w:val="16"/>
              </w:rPr>
              <w:t>2,5</w:t>
            </w:r>
          </w:p>
        </w:tc>
        <w:tc>
          <w:tcPr>
            <w:tcW w:w="525" w:type="dxa"/>
            <w:tcBorders>
              <w:left w:val="nil"/>
              <w:bottom w:val="nil"/>
              <w:right w:val="nil"/>
            </w:tcBorders>
            <w:vAlign w:val="bottom"/>
          </w:tcPr>
          <w:p w14:paraId="5DFBD9F8" w14:textId="7B60BD6F" w:rsidR="00F7009D" w:rsidRPr="00496031" w:rsidRDefault="009D6872" w:rsidP="00F7009D">
            <w:pPr>
              <w:pStyle w:val="TabellRader"/>
              <w:spacing w:before="20" w:line="170" w:lineRule="exact"/>
            </w:pPr>
            <w:r>
              <w:rPr>
                <w:rFonts w:cs="Arial"/>
                <w:szCs w:val="16"/>
              </w:rPr>
              <w:t>2,2</w:t>
            </w:r>
          </w:p>
        </w:tc>
        <w:tc>
          <w:tcPr>
            <w:tcW w:w="525" w:type="dxa"/>
            <w:tcBorders>
              <w:left w:val="nil"/>
              <w:bottom w:val="nil"/>
              <w:right w:val="nil"/>
            </w:tcBorders>
            <w:vAlign w:val="bottom"/>
          </w:tcPr>
          <w:p w14:paraId="21E5ED17" w14:textId="28FE0553" w:rsidR="00F7009D" w:rsidRPr="00496031" w:rsidRDefault="009D6872" w:rsidP="00F7009D">
            <w:pPr>
              <w:pStyle w:val="TabellRader"/>
              <w:spacing w:before="20" w:line="170" w:lineRule="exact"/>
            </w:pPr>
            <w:r w:rsidRPr="00D96BB3">
              <w:t>1,</w:t>
            </w:r>
            <w:r>
              <w:rPr>
                <w:rFonts w:cs="Arial"/>
                <w:szCs w:val="16"/>
              </w:rPr>
              <w:t>9</w:t>
            </w:r>
          </w:p>
        </w:tc>
        <w:tc>
          <w:tcPr>
            <w:tcW w:w="525" w:type="dxa"/>
            <w:tcBorders>
              <w:left w:val="nil"/>
              <w:bottom w:val="nil"/>
              <w:right w:val="nil"/>
            </w:tcBorders>
            <w:vAlign w:val="bottom"/>
          </w:tcPr>
          <w:p w14:paraId="0CC557B6" w14:textId="27334145" w:rsidR="00F7009D" w:rsidRPr="00496031" w:rsidRDefault="009D6872" w:rsidP="00F7009D">
            <w:pPr>
              <w:pStyle w:val="TabellRader"/>
              <w:spacing w:before="20" w:line="170" w:lineRule="exact"/>
            </w:pPr>
            <w:r w:rsidRPr="00D96BB3">
              <w:t>1,</w:t>
            </w:r>
            <w:r>
              <w:rPr>
                <w:rFonts w:cs="Arial"/>
                <w:szCs w:val="16"/>
              </w:rPr>
              <w:t>7</w:t>
            </w:r>
          </w:p>
        </w:tc>
        <w:tc>
          <w:tcPr>
            <w:tcW w:w="525" w:type="dxa"/>
            <w:tcBorders>
              <w:left w:val="nil"/>
              <w:bottom w:val="nil"/>
              <w:right w:val="nil"/>
            </w:tcBorders>
            <w:vAlign w:val="bottom"/>
          </w:tcPr>
          <w:p w14:paraId="09C2981E" w14:textId="7B84EDAC" w:rsidR="00F7009D" w:rsidRPr="00496031" w:rsidRDefault="009D6872" w:rsidP="00F7009D">
            <w:pPr>
              <w:pStyle w:val="TabellRader"/>
              <w:spacing w:before="20" w:line="170" w:lineRule="exact"/>
            </w:pPr>
            <w:r>
              <w:rPr>
                <w:rFonts w:cs="Arial"/>
                <w:szCs w:val="16"/>
              </w:rPr>
              <w:t>1,5</w:t>
            </w:r>
          </w:p>
        </w:tc>
      </w:tr>
      <w:tr w:rsidR="00F7009D" w14:paraId="3C3DAD3D" w14:textId="77777777" w:rsidTr="00F7009D">
        <w:tc>
          <w:tcPr>
            <w:tcW w:w="1234" w:type="dxa"/>
            <w:tcBorders>
              <w:left w:val="nil"/>
              <w:bottom w:val="single" w:sz="4" w:space="0" w:color="auto"/>
              <w:right w:val="nil"/>
            </w:tcBorders>
            <w:vAlign w:val="bottom"/>
          </w:tcPr>
          <w:p w14:paraId="3BA4E114" w14:textId="2F827F1C" w:rsidR="00F7009D" w:rsidRDefault="009D6872" w:rsidP="00F7009D">
            <w:pPr>
              <w:pStyle w:val="TabellRader"/>
              <w:spacing w:before="20" w:line="170" w:lineRule="exact"/>
              <w:jc w:val="left"/>
            </w:pPr>
            <w:r>
              <w:rPr>
                <w:b/>
              </w:rPr>
              <w:t>Offentlig sektor</w:t>
            </w:r>
          </w:p>
        </w:tc>
        <w:tc>
          <w:tcPr>
            <w:tcW w:w="524" w:type="dxa"/>
            <w:tcBorders>
              <w:left w:val="nil"/>
              <w:bottom w:val="single" w:sz="4" w:space="0" w:color="auto"/>
              <w:right w:val="single" w:sz="4" w:space="0" w:color="auto"/>
            </w:tcBorders>
            <w:vAlign w:val="bottom"/>
          </w:tcPr>
          <w:p w14:paraId="3F5B9C19" w14:textId="2B7C6EBD" w:rsidR="00F7009D" w:rsidRPr="00496031" w:rsidRDefault="009D6872" w:rsidP="00F7009D">
            <w:pPr>
              <w:pStyle w:val="TabellRader"/>
              <w:spacing w:before="20" w:line="170" w:lineRule="exact"/>
            </w:pPr>
            <w:r>
              <w:rPr>
                <w:rFonts w:cs="Arial"/>
                <w:b/>
                <w:bCs/>
                <w:szCs w:val="16"/>
              </w:rPr>
              <w:t>25,1</w:t>
            </w:r>
          </w:p>
        </w:tc>
        <w:tc>
          <w:tcPr>
            <w:tcW w:w="525" w:type="dxa"/>
            <w:tcBorders>
              <w:left w:val="single" w:sz="4" w:space="0" w:color="auto"/>
              <w:bottom w:val="single" w:sz="4" w:space="0" w:color="auto"/>
              <w:right w:val="nil"/>
            </w:tcBorders>
            <w:vAlign w:val="bottom"/>
          </w:tcPr>
          <w:p w14:paraId="38805123" w14:textId="2515ED42" w:rsidR="00F7009D" w:rsidRPr="00496031" w:rsidRDefault="009D6872" w:rsidP="00F7009D">
            <w:pPr>
              <w:pStyle w:val="TabellRader"/>
              <w:spacing w:before="20" w:line="170" w:lineRule="exact"/>
            </w:pPr>
            <w:r>
              <w:rPr>
                <w:rFonts w:cs="Arial"/>
                <w:b/>
                <w:bCs/>
                <w:szCs w:val="16"/>
              </w:rPr>
              <w:t>22,4</w:t>
            </w:r>
          </w:p>
        </w:tc>
        <w:tc>
          <w:tcPr>
            <w:tcW w:w="525" w:type="dxa"/>
            <w:tcBorders>
              <w:left w:val="nil"/>
              <w:bottom w:val="single" w:sz="4" w:space="0" w:color="auto"/>
              <w:right w:val="nil"/>
            </w:tcBorders>
            <w:vAlign w:val="bottom"/>
          </w:tcPr>
          <w:p w14:paraId="2DB56E54" w14:textId="70572801" w:rsidR="00F7009D" w:rsidRPr="00496031" w:rsidRDefault="009D6872" w:rsidP="00F7009D">
            <w:pPr>
              <w:pStyle w:val="TabellRader"/>
              <w:spacing w:before="20" w:line="170" w:lineRule="exact"/>
            </w:pPr>
            <w:r>
              <w:rPr>
                <w:rFonts w:cs="Arial"/>
                <w:b/>
                <w:bCs/>
                <w:szCs w:val="16"/>
              </w:rPr>
              <w:t>21,2</w:t>
            </w:r>
          </w:p>
        </w:tc>
        <w:tc>
          <w:tcPr>
            <w:tcW w:w="525" w:type="dxa"/>
            <w:tcBorders>
              <w:left w:val="nil"/>
              <w:bottom w:val="single" w:sz="4" w:space="0" w:color="auto"/>
              <w:right w:val="nil"/>
            </w:tcBorders>
            <w:vAlign w:val="bottom"/>
          </w:tcPr>
          <w:p w14:paraId="2456525A" w14:textId="46E5A976" w:rsidR="00F7009D" w:rsidRPr="00496031" w:rsidRDefault="009D6872" w:rsidP="00F7009D">
            <w:pPr>
              <w:pStyle w:val="TabellRader"/>
              <w:spacing w:before="20" w:line="170" w:lineRule="exact"/>
            </w:pPr>
            <w:r>
              <w:rPr>
                <w:rFonts w:cs="Arial"/>
                <w:b/>
                <w:bCs/>
                <w:szCs w:val="16"/>
              </w:rPr>
              <w:t>20,2</w:t>
            </w:r>
          </w:p>
        </w:tc>
        <w:tc>
          <w:tcPr>
            <w:tcW w:w="525" w:type="dxa"/>
            <w:tcBorders>
              <w:left w:val="nil"/>
              <w:bottom w:val="single" w:sz="4" w:space="0" w:color="auto"/>
              <w:right w:val="nil"/>
            </w:tcBorders>
            <w:vAlign w:val="bottom"/>
          </w:tcPr>
          <w:p w14:paraId="1EA20543" w14:textId="4BEDB148" w:rsidR="00F7009D" w:rsidRPr="00496031" w:rsidRDefault="009D6872" w:rsidP="00F7009D">
            <w:pPr>
              <w:pStyle w:val="TabellRader"/>
              <w:spacing w:before="20" w:line="170" w:lineRule="exact"/>
            </w:pPr>
            <w:r>
              <w:rPr>
                <w:rFonts w:cs="Arial"/>
                <w:b/>
                <w:bCs/>
                <w:szCs w:val="16"/>
              </w:rPr>
              <w:t>20,0</w:t>
            </w:r>
          </w:p>
        </w:tc>
        <w:tc>
          <w:tcPr>
            <w:tcW w:w="525" w:type="dxa"/>
            <w:tcBorders>
              <w:left w:val="nil"/>
              <w:bottom w:val="single" w:sz="4" w:space="0" w:color="auto"/>
              <w:right w:val="nil"/>
            </w:tcBorders>
            <w:vAlign w:val="bottom"/>
          </w:tcPr>
          <w:p w14:paraId="48B0A884" w14:textId="1B768D43" w:rsidR="00F7009D" w:rsidRPr="00496031" w:rsidRDefault="009D6872" w:rsidP="00F7009D">
            <w:pPr>
              <w:pStyle w:val="TabellRader"/>
              <w:spacing w:before="20" w:line="170" w:lineRule="exact"/>
            </w:pPr>
            <w:r>
              <w:rPr>
                <w:rFonts w:cs="Arial"/>
                <w:b/>
                <w:bCs/>
                <w:szCs w:val="16"/>
              </w:rPr>
              <w:t>20,4</w:t>
            </w:r>
          </w:p>
        </w:tc>
      </w:tr>
      <w:tr w:rsidR="00F7009D" w14:paraId="555A1FCB" w14:textId="77777777" w:rsidTr="00F7009D">
        <w:tc>
          <w:tcPr>
            <w:tcW w:w="1234" w:type="dxa"/>
            <w:tcBorders>
              <w:top w:val="single" w:sz="4" w:space="0" w:color="auto"/>
              <w:left w:val="nil"/>
              <w:right w:val="nil"/>
            </w:tcBorders>
            <w:vAlign w:val="bottom"/>
          </w:tcPr>
          <w:p w14:paraId="252BDC79" w14:textId="5DA9DE7C" w:rsidR="00F7009D" w:rsidRDefault="009D6872" w:rsidP="00F7009D">
            <w:pPr>
              <w:pStyle w:val="TabellRader"/>
              <w:spacing w:before="20" w:line="170" w:lineRule="exact"/>
              <w:jc w:val="left"/>
            </w:pPr>
            <w:r w:rsidRPr="00C657CF">
              <w:t>Förändring</w:t>
            </w:r>
          </w:p>
        </w:tc>
        <w:tc>
          <w:tcPr>
            <w:tcW w:w="524" w:type="dxa"/>
            <w:tcBorders>
              <w:top w:val="single" w:sz="4" w:space="0" w:color="auto"/>
              <w:left w:val="nil"/>
              <w:right w:val="single" w:sz="4" w:space="0" w:color="auto"/>
            </w:tcBorders>
            <w:vAlign w:val="bottom"/>
          </w:tcPr>
          <w:p w14:paraId="1EB5C33C" w14:textId="1DE967BC" w:rsidR="00F7009D" w:rsidRPr="00496031" w:rsidRDefault="009D6872" w:rsidP="00F7009D">
            <w:pPr>
              <w:pStyle w:val="TabellRader"/>
              <w:spacing w:before="20" w:line="170" w:lineRule="exact"/>
            </w:pPr>
            <w:r w:rsidRPr="00D96BB3">
              <w:t>2,</w:t>
            </w:r>
            <w:r>
              <w:rPr>
                <w:rFonts w:cs="Arial"/>
                <w:szCs w:val="16"/>
              </w:rPr>
              <w:t>8</w:t>
            </w:r>
          </w:p>
        </w:tc>
        <w:tc>
          <w:tcPr>
            <w:tcW w:w="525" w:type="dxa"/>
            <w:tcBorders>
              <w:top w:val="single" w:sz="4" w:space="0" w:color="auto"/>
              <w:left w:val="single" w:sz="4" w:space="0" w:color="auto"/>
              <w:right w:val="nil"/>
            </w:tcBorders>
            <w:vAlign w:val="bottom"/>
          </w:tcPr>
          <w:p w14:paraId="3E0F8DE5" w14:textId="334FFE3D" w:rsidR="00F7009D" w:rsidRPr="00496031" w:rsidRDefault="009D6872" w:rsidP="00F7009D">
            <w:pPr>
              <w:pStyle w:val="TabellRader"/>
              <w:spacing w:before="20" w:line="170" w:lineRule="exact"/>
            </w:pPr>
            <w:r w:rsidRPr="00D96BB3">
              <w:t>-2,</w:t>
            </w:r>
            <w:r>
              <w:rPr>
                <w:rFonts w:cs="Arial"/>
                <w:szCs w:val="16"/>
              </w:rPr>
              <w:t>6</w:t>
            </w:r>
          </w:p>
        </w:tc>
        <w:tc>
          <w:tcPr>
            <w:tcW w:w="525" w:type="dxa"/>
            <w:tcBorders>
              <w:top w:val="single" w:sz="4" w:space="0" w:color="auto"/>
              <w:left w:val="nil"/>
              <w:right w:val="nil"/>
            </w:tcBorders>
            <w:vAlign w:val="bottom"/>
          </w:tcPr>
          <w:p w14:paraId="75C34D66" w14:textId="0BE535C9" w:rsidR="00F7009D" w:rsidRPr="00496031" w:rsidRDefault="009D6872" w:rsidP="00F7009D">
            <w:pPr>
              <w:pStyle w:val="TabellRader"/>
              <w:spacing w:before="20" w:line="170" w:lineRule="exact"/>
            </w:pPr>
            <w:r w:rsidRPr="00D96BB3">
              <w:t>-1,</w:t>
            </w:r>
            <w:r>
              <w:rPr>
                <w:rFonts w:cs="Arial"/>
                <w:szCs w:val="16"/>
              </w:rPr>
              <w:t>2</w:t>
            </w:r>
          </w:p>
        </w:tc>
        <w:tc>
          <w:tcPr>
            <w:tcW w:w="525" w:type="dxa"/>
            <w:tcBorders>
              <w:top w:val="single" w:sz="4" w:space="0" w:color="auto"/>
              <w:left w:val="nil"/>
              <w:right w:val="nil"/>
            </w:tcBorders>
            <w:vAlign w:val="bottom"/>
          </w:tcPr>
          <w:p w14:paraId="607D3FA2" w14:textId="6EA7042B" w:rsidR="00F7009D" w:rsidRPr="00496031" w:rsidRDefault="009D6872" w:rsidP="00F7009D">
            <w:pPr>
              <w:pStyle w:val="TabellRader"/>
              <w:spacing w:before="20" w:line="170" w:lineRule="exact"/>
            </w:pPr>
            <w:r w:rsidRPr="00D96BB3">
              <w:t>-</w:t>
            </w:r>
            <w:r>
              <w:rPr>
                <w:rFonts w:cs="Arial"/>
                <w:szCs w:val="16"/>
              </w:rPr>
              <w:t>1,</w:t>
            </w:r>
            <w:r w:rsidRPr="00D96BB3">
              <w:t>0</w:t>
            </w:r>
          </w:p>
        </w:tc>
        <w:tc>
          <w:tcPr>
            <w:tcW w:w="525" w:type="dxa"/>
            <w:tcBorders>
              <w:top w:val="single" w:sz="4" w:space="0" w:color="auto"/>
              <w:left w:val="nil"/>
              <w:right w:val="nil"/>
            </w:tcBorders>
            <w:vAlign w:val="bottom"/>
          </w:tcPr>
          <w:p w14:paraId="3FFF142D" w14:textId="7DD6AFE1" w:rsidR="00F7009D" w:rsidRPr="00496031" w:rsidRDefault="009D6872" w:rsidP="00F7009D">
            <w:pPr>
              <w:pStyle w:val="TabellRader"/>
              <w:spacing w:before="20" w:line="170" w:lineRule="exact"/>
            </w:pPr>
            <w:r>
              <w:rPr>
                <w:rFonts w:cs="Arial"/>
                <w:szCs w:val="16"/>
              </w:rPr>
              <w:t>-</w:t>
            </w:r>
            <w:r w:rsidRPr="00D96BB3">
              <w:t>0,</w:t>
            </w:r>
            <w:r>
              <w:rPr>
                <w:rFonts w:cs="Arial"/>
                <w:szCs w:val="16"/>
              </w:rPr>
              <w:t>3</w:t>
            </w:r>
          </w:p>
        </w:tc>
        <w:tc>
          <w:tcPr>
            <w:tcW w:w="525" w:type="dxa"/>
            <w:tcBorders>
              <w:top w:val="single" w:sz="4" w:space="0" w:color="auto"/>
              <w:left w:val="nil"/>
              <w:right w:val="nil"/>
            </w:tcBorders>
            <w:vAlign w:val="bottom"/>
          </w:tcPr>
          <w:p w14:paraId="37B5D286" w14:textId="493DE3E7" w:rsidR="00F7009D" w:rsidRPr="00496031" w:rsidRDefault="009D6872" w:rsidP="00F7009D">
            <w:pPr>
              <w:pStyle w:val="TabellRader"/>
              <w:spacing w:before="20" w:line="170" w:lineRule="exact"/>
            </w:pPr>
            <w:r w:rsidRPr="00D96BB3">
              <w:t>0,</w:t>
            </w:r>
            <w:r>
              <w:rPr>
                <w:rFonts w:cs="Arial"/>
                <w:szCs w:val="16"/>
              </w:rPr>
              <w:t>4</w:t>
            </w:r>
          </w:p>
        </w:tc>
      </w:tr>
      <w:tr w:rsidR="00F7009D" w14:paraId="5D5B91B1" w14:textId="77777777" w:rsidTr="00F7009D">
        <w:tc>
          <w:tcPr>
            <w:tcW w:w="1234" w:type="dxa"/>
            <w:tcBorders>
              <w:left w:val="nil"/>
              <w:right w:val="nil"/>
            </w:tcBorders>
            <w:vAlign w:val="bottom"/>
          </w:tcPr>
          <w:p w14:paraId="7D8282AA" w14:textId="3880341E" w:rsidR="00F7009D" w:rsidRPr="00B7463F" w:rsidRDefault="009D6872" w:rsidP="00F7009D">
            <w:pPr>
              <w:pStyle w:val="TabellRader"/>
              <w:jc w:val="left"/>
              <w:rPr>
                <w:b/>
                <w:i/>
              </w:rPr>
            </w:pPr>
            <w:r w:rsidRPr="00B7463F">
              <w:rPr>
                <w:i/>
              </w:rPr>
              <w:t>Bidrag till förändringen</w:t>
            </w:r>
          </w:p>
        </w:tc>
        <w:tc>
          <w:tcPr>
            <w:tcW w:w="524" w:type="dxa"/>
            <w:tcBorders>
              <w:left w:val="nil"/>
              <w:right w:val="single" w:sz="4" w:space="0" w:color="auto"/>
            </w:tcBorders>
            <w:vAlign w:val="bottom"/>
          </w:tcPr>
          <w:p w14:paraId="12DB9E62" w14:textId="665CEBD5" w:rsidR="00F7009D" w:rsidRPr="00B7463F" w:rsidRDefault="009D6872" w:rsidP="00F7009D">
            <w:pPr>
              <w:pStyle w:val="TabellRader"/>
              <w:rPr>
                <w:b/>
                <w:i/>
              </w:rPr>
            </w:pPr>
            <w:r>
              <w:rPr>
                <w:rFonts w:ascii="Times New Roman" w:hAnsi="Times New Roman"/>
                <w:szCs w:val="16"/>
              </w:rPr>
              <w:t> </w:t>
            </w:r>
          </w:p>
        </w:tc>
        <w:tc>
          <w:tcPr>
            <w:tcW w:w="525" w:type="dxa"/>
            <w:tcBorders>
              <w:left w:val="single" w:sz="4" w:space="0" w:color="auto"/>
              <w:right w:val="nil"/>
            </w:tcBorders>
            <w:vAlign w:val="bottom"/>
          </w:tcPr>
          <w:p w14:paraId="0E57DB5D" w14:textId="15D03F32" w:rsidR="00F7009D" w:rsidRPr="00B7463F" w:rsidRDefault="009D6872" w:rsidP="00F7009D">
            <w:pPr>
              <w:pStyle w:val="TabellRader"/>
              <w:rPr>
                <w:b/>
                <w:i/>
              </w:rPr>
            </w:pPr>
            <w:r>
              <w:rPr>
                <w:rFonts w:ascii="Times New Roman" w:hAnsi="Times New Roman"/>
                <w:szCs w:val="16"/>
              </w:rPr>
              <w:t> </w:t>
            </w:r>
          </w:p>
        </w:tc>
        <w:tc>
          <w:tcPr>
            <w:tcW w:w="525" w:type="dxa"/>
            <w:tcBorders>
              <w:left w:val="nil"/>
              <w:right w:val="nil"/>
            </w:tcBorders>
            <w:vAlign w:val="bottom"/>
          </w:tcPr>
          <w:p w14:paraId="5B873661" w14:textId="71151B75" w:rsidR="00F7009D" w:rsidRPr="00B7463F" w:rsidRDefault="009D6872" w:rsidP="00F7009D">
            <w:pPr>
              <w:pStyle w:val="TabellRader"/>
              <w:rPr>
                <w:b/>
                <w:i/>
              </w:rPr>
            </w:pPr>
            <w:r>
              <w:rPr>
                <w:rFonts w:ascii="Times New Roman" w:hAnsi="Times New Roman"/>
                <w:szCs w:val="16"/>
              </w:rPr>
              <w:t> </w:t>
            </w:r>
          </w:p>
        </w:tc>
        <w:tc>
          <w:tcPr>
            <w:tcW w:w="525" w:type="dxa"/>
            <w:tcBorders>
              <w:left w:val="nil"/>
              <w:right w:val="nil"/>
            </w:tcBorders>
            <w:vAlign w:val="bottom"/>
          </w:tcPr>
          <w:p w14:paraId="6D3E1EE5" w14:textId="51CB3D7B" w:rsidR="00F7009D" w:rsidRPr="00B7463F" w:rsidRDefault="009D6872" w:rsidP="00F7009D">
            <w:pPr>
              <w:pStyle w:val="TabellRader"/>
              <w:rPr>
                <w:b/>
                <w:i/>
              </w:rPr>
            </w:pPr>
            <w:r>
              <w:rPr>
                <w:rFonts w:ascii="Times New Roman" w:hAnsi="Times New Roman"/>
                <w:szCs w:val="16"/>
              </w:rPr>
              <w:t> </w:t>
            </w:r>
          </w:p>
        </w:tc>
        <w:tc>
          <w:tcPr>
            <w:tcW w:w="525" w:type="dxa"/>
            <w:tcBorders>
              <w:left w:val="nil"/>
              <w:right w:val="nil"/>
            </w:tcBorders>
            <w:vAlign w:val="bottom"/>
          </w:tcPr>
          <w:p w14:paraId="03343A78" w14:textId="7D0279C3" w:rsidR="00F7009D" w:rsidRPr="00B7463F" w:rsidRDefault="009D6872" w:rsidP="00F7009D">
            <w:pPr>
              <w:pStyle w:val="TabellRader"/>
              <w:rPr>
                <w:b/>
                <w:i/>
              </w:rPr>
            </w:pPr>
            <w:r>
              <w:rPr>
                <w:rFonts w:ascii="Times New Roman" w:hAnsi="Times New Roman"/>
                <w:szCs w:val="16"/>
              </w:rPr>
              <w:t> </w:t>
            </w:r>
          </w:p>
        </w:tc>
        <w:tc>
          <w:tcPr>
            <w:tcW w:w="525" w:type="dxa"/>
            <w:tcBorders>
              <w:left w:val="nil"/>
              <w:right w:val="nil"/>
            </w:tcBorders>
            <w:vAlign w:val="bottom"/>
          </w:tcPr>
          <w:p w14:paraId="05B3CA11" w14:textId="63062520" w:rsidR="00F7009D" w:rsidRPr="00B7463F" w:rsidRDefault="009D6872" w:rsidP="00F7009D">
            <w:pPr>
              <w:pStyle w:val="TabellRader"/>
              <w:rPr>
                <w:b/>
                <w:i/>
              </w:rPr>
            </w:pPr>
            <w:r>
              <w:rPr>
                <w:rFonts w:ascii="Times New Roman" w:hAnsi="Times New Roman"/>
                <w:szCs w:val="16"/>
              </w:rPr>
              <w:t> </w:t>
            </w:r>
          </w:p>
        </w:tc>
      </w:tr>
      <w:tr w:rsidR="00F7009D" w14:paraId="6BDBA411" w14:textId="77777777" w:rsidTr="00F7009D">
        <w:tc>
          <w:tcPr>
            <w:tcW w:w="1234" w:type="dxa"/>
            <w:tcBorders>
              <w:top w:val="nil"/>
              <w:left w:val="nil"/>
              <w:right w:val="nil"/>
            </w:tcBorders>
            <w:vAlign w:val="bottom"/>
          </w:tcPr>
          <w:p w14:paraId="1CF127E3" w14:textId="4F2917A5" w:rsidR="00F7009D" w:rsidRDefault="009D6872" w:rsidP="00F7009D">
            <w:pPr>
              <w:pStyle w:val="TabellRader"/>
              <w:spacing w:before="20" w:line="170" w:lineRule="exact"/>
              <w:jc w:val="left"/>
              <w:rPr>
                <w:i/>
              </w:rPr>
            </w:pPr>
            <w:r w:rsidRPr="00C657CF">
              <w:t>Finansiellt sparande</w:t>
            </w:r>
          </w:p>
        </w:tc>
        <w:tc>
          <w:tcPr>
            <w:tcW w:w="524" w:type="dxa"/>
            <w:tcBorders>
              <w:top w:val="nil"/>
              <w:left w:val="nil"/>
              <w:right w:val="single" w:sz="4" w:space="0" w:color="auto"/>
            </w:tcBorders>
            <w:vAlign w:val="bottom"/>
          </w:tcPr>
          <w:p w14:paraId="6A93F393" w14:textId="74269985" w:rsidR="00F7009D" w:rsidRPr="00103B19" w:rsidRDefault="009D6872" w:rsidP="00F7009D">
            <w:pPr>
              <w:pStyle w:val="TabellRader"/>
              <w:spacing w:before="20" w:line="170" w:lineRule="exact"/>
              <w:rPr>
                <w:i/>
              </w:rPr>
            </w:pPr>
            <w:r w:rsidRPr="00D96BB3">
              <w:t>-1,3</w:t>
            </w:r>
          </w:p>
        </w:tc>
        <w:tc>
          <w:tcPr>
            <w:tcW w:w="525" w:type="dxa"/>
            <w:tcBorders>
              <w:top w:val="nil"/>
              <w:left w:val="single" w:sz="4" w:space="0" w:color="auto"/>
              <w:right w:val="nil"/>
            </w:tcBorders>
            <w:vAlign w:val="bottom"/>
          </w:tcPr>
          <w:p w14:paraId="48F42C83" w14:textId="2F0235D8" w:rsidR="00F7009D" w:rsidRPr="00103B19" w:rsidRDefault="009D6872" w:rsidP="00F7009D">
            <w:pPr>
              <w:pStyle w:val="TabellRader"/>
              <w:spacing w:before="20" w:line="170" w:lineRule="exact"/>
              <w:rPr>
                <w:i/>
              </w:rPr>
            </w:pPr>
            <w:r w:rsidRPr="00D96BB3">
              <w:t>-1,6</w:t>
            </w:r>
          </w:p>
        </w:tc>
        <w:tc>
          <w:tcPr>
            <w:tcW w:w="525" w:type="dxa"/>
            <w:tcBorders>
              <w:top w:val="nil"/>
              <w:left w:val="nil"/>
              <w:right w:val="nil"/>
            </w:tcBorders>
            <w:vAlign w:val="bottom"/>
          </w:tcPr>
          <w:p w14:paraId="5A5C7CD3" w14:textId="442E8ED5" w:rsidR="00F7009D" w:rsidRPr="00103B19" w:rsidRDefault="009D6872" w:rsidP="00F7009D">
            <w:pPr>
              <w:pStyle w:val="TabellRader"/>
              <w:spacing w:before="20" w:line="170" w:lineRule="exact"/>
              <w:rPr>
                <w:i/>
              </w:rPr>
            </w:pPr>
            <w:r w:rsidRPr="00D96BB3">
              <w:t>-0,3</w:t>
            </w:r>
          </w:p>
        </w:tc>
        <w:tc>
          <w:tcPr>
            <w:tcW w:w="525" w:type="dxa"/>
            <w:tcBorders>
              <w:top w:val="nil"/>
              <w:left w:val="nil"/>
              <w:right w:val="nil"/>
            </w:tcBorders>
            <w:vAlign w:val="bottom"/>
          </w:tcPr>
          <w:p w14:paraId="292D7F53" w14:textId="760C1DC5" w:rsidR="00F7009D" w:rsidRPr="00103B19" w:rsidRDefault="009D6872" w:rsidP="00F7009D">
            <w:pPr>
              <w:pStyle w:val="TabellRader"/>
              <w:spacing w:before="20" w:line="170" w:lineRule="exact"/>
              <w:rPr>
                <w:i/>
              </w:rPr>
            </w:pPr>
            <w:r w:rsidRPr="00D96BB3">
              <w:t>0,2</w:t>
            </w:r>
          </w:p>
        </w:tc>
        <w:tc>
          <w:tcPr>
            <w:tcW w:w="525" w:type="dxa"/>
            <w:tcBorders>
              <w:top w:val="nil"/>
              <w:left w:val="nil"/>
              <w:right w:val="nil"/>
            </w:tcBorders>
            <w:vAlign w:val="bottom"/>
          </w:tcPr>
          <w:p w14:paraId="517A505E" w14:textId="0C0FFB49" w:rsidR="00F7009D" w:rsidRPr="00103B19" w:rsidRDefault="009D6872" w:rsidP="00F7009D">
            <w:pPr>
              <w:pStyle w:val="TabellRader"/>
              <w:spacing w:before="20" w:line="170" w:lineRule="exact"/>
              <w:rPr>
                <w:i/>
              </w:rPr>
            </w:pPr>
            <w:r w:rsidRPr="00D96BB3">
              <w:t>0,7</w:t>
            </w:r>
          </w:p>
        </w:tc>
        <w:tc>
          <w:tcPr>
            <w:tcW w:w="525" w:type="dxa"/>
            <w:tcBorders>
              <w:top w:val="nil"/>
              <w:left w:val="nil"/>
              <w:right w:val="nil"/>
            </w:tcBorders>
            <w:vAlign w:val="bottom"/>
          </w:tcPr>
          <w:p w14:paraId="5C6A0F59" w14:textId="7D860170" w:rsidR="00F7009D" w:rsidRPr="00103B19" w:rsidRDefault="009D6872" w:rsidP="00F7009D">
            <w:pPr>
              <w:pStyle w:val="TabellRader"/>
              <w:spacing w:before="20" w:line="170" w:lineRule="exact"/>
              <w:rPr>
                <w:i/>
              </w:rPr>
            </w:pPr>
            <w:r w:rsidRPr="00D96BB3">
              <w:t>1,2</w:t>
            </w:r>
          </w:p>
        </w:tc>
      </w:tr>
      <w:tr w:rsidR="00F7009D" w14:paraId="4783288A" w14:textId="77777777" w:rsidTr="00F7009D">
        <w:tc>
          <w:tcPr>
            <w:tcW w:w="1234" w:type="dxa"/>
            <w:tcBorders>
              <w:left w:val="nil"/>
              <w:bottom w:val="nil"/>
              <w:right w:val="nil"/>
            </w:tcBorders>
            <w:vAlign w:val="bottom"/>
          </w:tcPr>
          <w:p w14:paraId="64321F1A" w14:textId="3595D5A7" w:rsidR="00F7009D" w:rsidRDefault="009D6872" w:rsidP="00F7009D">
            <w:pPr>
              <w:pStyle w:val="TabellRader"/>
              <w:spacing w:before="20" w:line="170" w:lineRule="exact"/>
              <w:jc w:val="left"/>
            </w:pPr>
            <w:r w:rsidRPr="00C657CF">
              <w:t>Värdeförändringar m.m.</w:t>
            </w:r>
          </w:p>
        </w:tc>
        <w:tc>
          <w:tcPr>
            <w:tcW w:w="524" w:type="dxa"/>
            <w:tcBorders>
              <w:left w:val="nil"/>
              <w:bottom w:val="nil"/>
              <w:right w:val="single" w:sz="4" w:space="0" w:color="auto"/>
            </w:tcBorders>
            <w:vAlign w:val="bottom"/>
          </w:tcPr>
          <w:p w14:paraId="71E01D1B" w14:textId="1A17EADC" w:rsidR="00F7009D" w:rsidRPr="00496031" w:rsidRDefault="009D6872" w:rsidP="00F7009D">
            <w:pPr>
              <w:pStyle w:val="TabellRader"/>
              <w:spacing w:before="20" w:line="170" w:lineRule="exact"/>
            </w:pPr>
            <w:r>
              <w:rPr>
                <w:rFonts w:cs="Arial"/>
                <w:szCs w:val="16"/>
              </w:rPr>
              <w:t>4,7</w:t>
            </w:r>
          </w:p>
        </w:tc>
        <w:tc>
          <w:tcPr>
            <w:tcW w:w="525" w:type="dxa"/>
            <w:tcBorders>
              <w:left w:val="single" w:sz="4" w:space="0" w:color="auto"/>
              <w:bottom w:val="nil"/>
              <w:right w:val="nil"/>
            </w:tcBorders>
            <w:vAlign w:val="bottom"/>
          </w:tcPr>
          <w:p w14:paraId="3DC98DE5" w14:textId="7EC2FB06" w:rsidR="00F7009D" w:rsidRPr="00496031" w:rsidRDefault="009D6872" w:rsidP="00F7009D">
            <w:pPr>
              <w:pStyle w:val="TabellRader"/>
              <w:spacing w:before="20" w:line="170" w:lineRule="exact"/>
            </w:pPr>
            <w:r>
              <w:rPr>
                <w:rFonts w:cs="Arial"/>
                <w:szCs w:val="16"/>
              </w:rPr>
              <w:t>-</w:t>
            </w:r>
            <w:r w:rsidRPr="00D96BB3">
              <w:t>0,</w:t>
            </w:r>
            <w:r>
              <w:rPr>
                <w:rFonts w:cs="Arial"/>
                <w:szCs w:val="16"/>
              </w:rPr>
              <w:t>1</w:t>
            </w:r>
          </w:p>
        </w:tc>
        <w:tc>
          <w:tcPr>
            <w:tcW w:w="525" w:type="dxa"/>
            <w:tcBorders>
              <w:left w:val="nil"/>
              <w:bottom w:val="nil"/>
              <w:right w:val="nil"/>
            </w:tcBorders>
            <w:vAlign w:val="bottom"/>
          </w:tcPr>
          <w:p w14:paraId="7855520B" w14:textId="3BA72552" w:rsidR="00F7009D" w:rsidRPr="00496031" w:rsidRDefault="009D6872" w:rsidP="00F7009D">
            <w:pPr>
              <w:pStyle w:val="TabellRader"/>
              <w:spacing w:before="20" w:line="170" w:lineRule="exact"/>
            </w:pPr>
            <w:r w:rsidRPr="00D96BB3">
              <w:t>0,2</w:t>
            </w:r>
          </w:p>
        </w:tc>
        <w:tc>
          <w:tcPr>
            <w:tcW w:w="525" w:type="dxa"/>
            <w:tcBorders>
              <w:left w:val="nil"/>
              <w:bottom w:val="nil"/>
              <w:right w:val="nil"/>
            </w:tcBorders>
            <w:vAlign w:val="bottom"/>
          </w:tcPr>
          <w:p w14:paraId="7C39779D" w14:textId="06984F91" w:rsidR="00F7009D" w:rsidRPr="00496031" w:rsidRDefault="009D6872" w:rsidP="00F7009D">
            <w:pPr>
              <w:pStyle w:val="TabellRader"/>
              <w:spacing w:before="20" w:line="170" w:lineRule="exact"/>
            </w:pPr>
            <w:r>
              <w:rPr>
                <w:rFonts w:cs="Arial"/>
                <w:szCs w:val="16"/>
              </w:rPr>
              <w:t>-</w:t>
            </w:r>
            <w:r w:rsidRPr="00D96BB3">
              <w:t>0,</w:t>
            </w:r>
            <w:r>
              <w:rPr>
                <w:rFonts w:cs="Arial"/>
                <w:szCs w:val="16"/>
              </w:rPr>
              <w:t>1</w:t>
            </w:r>
          </w:p>
        </w:tc>
        <w:tc>
          <w:tcPr>
            <w:tcW w:w="525" w:type="dxa"/>
            <w:tcBorders>
              <w:left w:val="nil"/>
              <w:bottom w:val="nil"/>
              <w:right w:val="nil"/>
            </w:tcBorders>
            <w:vAlign w:val="bottom"/>
          </w:tcPr>
          <w:p w14:paraId="43AEB965" w14:textId="26BFE516" w:rsidR="00F7009D" w:rsidRPr="00496031" w:rsidRDefault="009D6872" w:rsidP="00F7009D">
            <w:pPr>
              <w:pStyle w:val="TabellRader"/>
              <w:spacing w:before="20" w:line="170" w:lineRule="exact"/>
            </w:pPr>
            <w:r>
              <w:rPr>
                <w:rFonts w:cs="Arial"/>
                <w:szCs w:val="16"/>
              </w:rPr>
              <w:t>-</w:t>
            </w:r>
            <w:r w:rsidRPr="00D96BB3">
              <w:t>0,</w:t>
            </w:r>
            <w:r>
              <w:rPr>
                <w:rFonts w:cs="Arial"/>
                <w:szCs w:val="16"/>
              </w:rPr>
              <w:t>1</w:t>
            </w:r>
          </w:p>
        </w:tc>
        <w:tc>
          <w:tcPr>
            <w:tcW w:w="525" w:type="dxa"/>
            <w:tcBorders>
              <w:left w:val="nil"/>
              <w:bottom w:val="nil"/>
              <w:right w:val="nil"/>
            </w:tcBorders>
            <w:vAlign w:val="bottom"/>
          </w:tcPr>
          <w:p w14:paraId="210B3F2B" w14:textId="48FC1E49" w:rsidR="00F7009D" w:rsidRPr="00496031" w:rsidRDefault="009D6872" w:rsidP="00F7009D">
            <w:pPr>
              <w:pStyle w:val="TabellRader"/>
              <w:spacing w:before="20" w:line="170" w:lineRule="exact"/>
            </w:pPr>
            <w:r w:rsidRPr="00D96BB3">
              <w:t>0,0</w:t>
            </w:r>
          </w:p>
        </w:tc>
      </w:tr>
      <w:tr w:rsidR="00F7009D" w14:paraId="460FD7E2" w14:textId="77777777" w:rsidTr="00F7009D">
        <w:tc>
          <w:tcPr>
            <w:tcW w:w="1234" w:type="dxa"/>
            <w:tcBorders>
              <w:top w:val="nil"/>
              <w:left w:val="nil"/>
              <w:bottom w:val="single" w:sz="18" w:space="0" w:color="auto"/>
            </w:tcBorders>
            <w:vAlign w:val="bottom"/>
          </w:tcPr>
          <w:p w14:paraId="55EE5671" w14:textId="4EB67569" w:rsidR="00F7009D" w:rsidRDefault="009D6872" w:rsidP="00F7009D">
            <w:pPr>
              <w:pStyle w:val="TabellRader"/>
              <w:spacing w:before="20" w:line="170" w:lineRule="exact"/>
              <w:jc w:val="left"/>
              <w:rPr>
                <w:i/>
              </w:rPr>
            </w:pPr>
            <w:r w:rsidRPr="00E94D0C">
              <w:t>Nominell BNP-förändring</w:t>
            </w:r>
          </w:p>
        </w:tc>
        <w:tc>
          <w:tcPr>
            <w:tcW w:w="524" w:type="dxa"/>
            <w:tcBorders>
              <w:top w:val="nil"/>
              <w:bottom w:val="single" w:sz="18" w:space="0" w:color="auto"/>
              <w:right w:val="single" w:sz="4" w:space="0" w:color="auto"/>
            </w:tcBorders>
            <w:vAlign w:val="bottom"/>
          </w:tcPr>
          <w:p w14:paraId="3377180D" w14:textId="4AF480B1" w:rsidR="00F7009D" w:rsidRPr="00103B19" w:rsidRDefault="009D6872" w:rsidP="00F7009D">
            <w:pPr>
              <w:pStyle w:val="TabellRader"/>
              <w:spacing w:before="20" w:line="170" w:lineRule="exact"/>
              <w:rPr>
                <w:i/>
              </w:rPr>
            </w:pPr>
            <w:r w:rsidRPr="00D96BB3">
              <w:t>-0,5</w:t>
            </w:r>
          </w:p>
        </w:tc>
        <w:tc>
          <w:tcPr>
            <w:tcW w:w="525" w:type="dxa"/>
            <w:tcBorders>
              <w:top w:val="nil"/>
              <w:left w:val="single" w:sz="4" w:space="0" w:color="auto"/>
              <w:bottom w:val="single" w:sz="18" w:space="0" w:color="auto"/>
            </w:tcBorders>
            <w:vAlign w:val="bottom"/>
          </w:tcPr>
          <w:p w14:paraId="7AE26CE2" w14:textId="2CAE3B89" w:rsidR="00F7009D" w:rsidRPr="00103B19" w:rsidRDefault="009D6872" w:rsidP="00F7009D">
            <w:pPr>
              <w:pStyle w:val="TabellRader"/>
              <w:spacing w:before="20" w:line="170" w:lineRule="exact"/>
              <w:rPr>
                <w:i/>
              </w:rPr>
            </w:pPr>
            <w:r w:rsidRPr="00D96BB3">
              <w:t>-</w:t>
            </w:r>
            <w:r>
              <w:rPr>
                <w:rFonts w:cs="Arial"/>
                <w:szCs w:val="16"/>
              </w:rPr>
              <w:t>1,</w:t>
            </w:r>
            <w:r w:rsidRPr="00D96BB3">
              <w:t>0</w:t>
            </w:r>
          </w:p>
        </w:tc>
        <w:tc>
          <w:tcPr>
            <w:tcW w:w="525" w:type="dxa"/>
            <w:tcBorders>
              <w:top w:val="nil"/>
              <w:bottom w:val="single" w:sz="18" w:space="0" w:color="auto"/>
            </w:tcBorders>
            <w:vAlign w:val="bottom"/>
          </w:tcPr>
          <w:p w14:paraId="5B7802DA" w14:textId="25CF24CE" w:rsidR="00F7009D" w:rsidRPr="00103B19" w:rsidRDefault="009D6872" w:rsidP="00F7009D">
            <w:pPr>
              <w:pStyle w:val="TabellRader"/>
              <w:spacing w:before="20" w:line="170" w:lineRule="exact"/>
              <w:rPr>
                <w:i/>
              </w:rPr>
            </w:pPr>
            <w:r w:rsidRPr="00D96BB3">
              <w:t>-</w:t>
            </w:r>
            <w:r>
              <w:rPr>
                <w:rFonts w:cs="Arial"/>
                <w:szCs w:val="16"/>
              </w:rPr>
              <w:t>1,1</w:t>
            </w:r>
          </w:p>
        </w:tc>
        <w:tc>
          <w:tcPr>
            <w:tcW w:w="525" w:type="dxa"/>
            <w:tcBorders>
              <w:top w:val="nil"/>
              <w:bottom w:val="single" w:sz="18" w:space="0" w:color="auto"/>
            </w:tcBorders>
            <w:vAlign w:val="bottom"/>
          </w:tcPr>
          <w:p w14:paraId="26123C7D" w14:textId="6AFB3ACB" w:rsidR="00F7009D" w:rsidRPr="00103B19" w:rsidRDefault="009D6872" w:rsidP="00F7009D">
            <w:pPr>
              <w:pStyle w:val="TabellRader"/>
              <w:spacing w:before="20" w:line="170" w:lineRule="exact"/>
              <w:rPr>
                <w:i/>
              </w:rPr>
            </w:pPr>
            <w:r w:rsidRPr="00D96BB3">
              <w:t>-</w:t>
            </w:r>
            <w:r>
              <w:rPr>
                <w:rFonts w:cs="Arial"/>
                <w:szCs w:val="16"/>
              </w:rPr>
              <w:t>1,</w:t>
            </w:r>
            <w:r w:rsidRPr="00D96BB3">
              <w:t>0</w:t>
            </w:r>
          </w:p>
        </w:tc>
        <w:tc>
          <w:tcPr>
            <w:tcW w:w="525" w:type="dxa"/>
            <w:tcBorders>
              <w:top w:val="nil"/>
              <w:bottom w:val="single" w:sz="18" w:space="0" w:color="auto"/>
            </w:tcBorders>
            <w:vAlign w:val="bottom"/>
          </w:tcPr>
          <w:p w14:paraId="24A75257" w14:textId="2756AE35" w:rsidR="00F7009D" w:rsidRPr="00103B19" w:rsidRDefault="009D6872" w:rsidP="00F7009D">
            <w:pPr>
              <w:pStyle w:val="TabellRader"/>
              <w:spacing w:before="20" w:line="170" w:lineRule="exact"/>
              <w:rPr>
                <w:i/>
              </w:rPr>
            </w:pPr>
            <w:r w:rsidRPr="00D96BB3">
              <w:t>-0,</w:t>
            </w:r>
            <w:r>
              <w:rPr>
                <w:rFonts w:cs="Arial"/>
                <w:szCs w:val="16"/>
              </w:rPr>
              <w:t>9</w:t>
            </w:r>
          </w:p>
        </w:tc>
        <w:tc>
          <w:tcPr>
            <w:tcW w:w="525" w:type="dxa"/>
            <w:tcBorders>
              <w:top w:val="nil"/>
              <w:bottom w:val="single" w:sz="18" w:space="0" w:color="auto"/>
              <w:right w:val="nil"/>
            </w:tcBorders>
            <w:vAlign w:val="bottom"/>
          </w:tcPr>
          <w:p w14:paraId="420E9FA8" w14:textId="36FD98AA" w:rsidR="00F7009D" w:rsidRPr="00103B19" w:rsidRDefault="009D6872" w:rsidP="00F7009D">
            <w:pPr>
              <w:pStyle w:val="TabellRader"/>
              <w:spacing w:before="20" w:line="170" w:lineRule="exact"/>
              <w:rPr>
                <w:i/>
              </w:rPr>
            </w:pPr>
            <w:r w:rsidRPr="00D96BB3">
              <w:t>-0,</w:t>
            </w:r>
            <w:r>
              <w:rPr>
                <w:rFonts w:cs="Arial"/>
                <w:szCs w:val="16"/>
              </w:rPr>
              <w:t>8</w:t>
            </w:r>
          </w:p>
        </w:tc>
      </w:tr>
    </w:tbl>
    <w:p w14:paraId="5C383681" w14:textId="77777777" w:rsidR="00F7009D" w:rsidRDefault="009D6872" w:rsidP="00F7009D">
      <w:pPr>
        <w:pStyle w:val="TabellFotnot"/>
        <w:spacing w:before="20"/>
        <w:jc w:val="both"/>
      </w:pPr>
      <w:r>
        <w:t>Anm.: Finansiella förmögenheten redovisas exklusive periodiseringsposterna i finansräkenskaperna.</w:t>
      </w:r>
    </w:p>
    <w:p w14:paraId="35B8119D" w14:textId="738FD923" w:rsidR="00F7009D" w:rsidRDefault="009D6872" w:rsidP="00F7009D">
      <w:pPr>
        <w:pStyle w:val="TabellFotnot"/>
        <w:spacing w:before="20"/>
        <w:jc w:val="both"/>
      </w:pPr>
      <w:r>
        <w:t>Källor: Statistiska centralbyrån och egna beräkningar.</w:t>
      </w:r>
    </w:p>
    <w:p w14:paraId="357276DF" w14:textId="77777777" w:rsidR="00F7009D" w:rsidRDefault="00F7009D" w:rsidP="00F7009D">
      <w:pPr>
        <w:pStyle w:val="Brdtextmedindrag"/>
      </w:pPr>
    </w:p>
    <w:p w14:paraId="0F663568" w14:textId="0641B0AA" w:rsidR="00F7009D" w:rsidRDefault="009D6872" w:rsidP="00F7009D">
      <w:pPr>
        <w:pStyle w:val="Brdtext"/>
      </w:pPr>
      <w:r w:rsidRPr="002251E5">
        <w:t xml:space="preserve">För 2014 och 2015 medför underskotten i det finansiella sparandet i frånvaro av värdeändringar att förmögenheten minskar. Skulden minskar ytterligare med 1 procentenhet per år som andel </w:t>
      </w:r>
      <w:r w:rsidRPr="002251E5">
        <w:lastRenderedPageBreak/>
        <w:t>av BNP till följd av den relativt starka ökningen av BNP.</w:t>
      </w:r>
      <w:r>
        <w:t xml:space="preserve"> Även 2016 minskar förmögen</w:t>
      </w:r>
      <w:r>
        <w:softHyphen/>
        <w:t>heten som andel av BNP. Överskottet i det finansiella sparandet kompenserar inte den minskning av förmögenheten i relation till BNP som följer av ökningen av BNP. År 2017 och 2018 är bidragen från det finansiella sparandet till förändringen av förmögenheten, som andel av BNP, större än det negativa bidraget som följer av att BNP ökar. Den finansiella förmögenheten beräknas 2018 uppgå till 730 miljarder kronor, motsvarande 16,0 procent av BNP.</w:t>
      </w:r>
    </w:p>
    <w:p w14:paraId="76DF8D2B" w14:textId="1BCFB167" w:rsidR="00F7009D" w:rsidRDefault="009D6872" w:rsidP="00F7009D">
      <w:pPr>
        <w:pStyle w:val="Brdtextmedindrag"/>
      </w:pPr>
      <w:r>
        <w:t>Till 2018 beräknas den finansiella förmögen</w:t>
      </w:r>
      <w:r>
        <w:softHyphen/>
        <w:t xml:space="preserve">heten, i absoluta tal, ha ökat med 18 miljarder kronor jämfört med 2013, vilket i stort sett följer av det ackumulerade finansiella sparandet. </w:t>
      </w:r>
      <w:r w:rsidRPr="00CE2E48">
        <w:t>I prognosen</w:t>
      </w:r>
      <w:r>
        <w:t xml:space="preserve"> ingår inga andra värdeförändringar utöver de förutsedda valuta</w:t>
      </w:r>
      <w:r>
        <w:softHyphen/>
        <w:t>kursförändringarnas effekt på stats</w:t>
      </w:r>
      <w:r>
        <w:softHyphen/>
        <w:t>skulden.</w:t>
      </w:r>
    </w:p>
    <w:p w14:paraId="355A8D6B" w14:textId="29486024" w:rsidR="00F7009D" w:rsidRDefault="009D6872" w:rsidP="00F7009D">
      <w:pPr>
        <w:pStyle w:val="Rubrik3utannumrering"/>
      </w:pPr>
      <w:r w:rsidRPr="00475F0D">
        <w:t>Skuldutvecklingen</w:t>
      </w:r>
    </w:p>
    <w:p w14:paraId="42393F90" w14:textId="727A4E38" w:rsidR="00F7009D" w:rsidRDefault="009D6872" w:rsidP="00F7009D">
      <w:pPr>
        <w:pStyle w:val="Rubrik4utannumrering"/>
        <w:spacing w:before="0"/>
      </w:pPr>
      <w:r w:rsidRPr="00475F0D">
        <w:t>Statsskulden minskar</w:t>
      </w:r>
    </w:p>
    <w:p w14:paraId="5B29ED1D" w14:textId="424DAF8A" w:rsidR="00F7009D" w:rsidRDefault="009D6872" w:rsidP="00F7009D">
      <w:pPr>
        <w:pStyle w:val="Brdtext"/>
      </w:pPr>
      <w:r w:rsidRPr="00475F0D">
        <w:t>Den konsoliderade statss</w:t>
      </w:r>
      <w:r>
        <w:t>kulden uppgick till 1 236 miljarder kronor</w:t>
      </w:r>
      <w:r w:rsidRPr="00475F0D">
        <w:t xml:space="preserve"> </w:t>
      </w:r>
      <w:r>
        <w:t>2013, vilket var en ökning med 123</w:t>
      </w:r>
      <w:r w:rsidRPr="00475F0D">
        <w:t xml:space="preserve"> miljarder kronor jämfört med 2012. Ökningen är främst en effekt av Riksbankens upplåning för förstärkningen av valutareserven.</w:t>
      </w:r>
      <w:r>
        <w:t xml:space="preserve"> Statsskuldens utveckling illustreras i </w:t>
      </w:r>
      <w:r>
        <w:fldChar w:fldCharType="begin"/>
      </w:r>
      <w:r>
        <w:instrText xml:space="preserve"> REF  _Ref383459533 \* Lower \h </w:instrText>
      </w:r>
      <w:r>
        <w:fldChar w:fldCharType="separate"/>
      </w:r>
      <w:r w:rsidR="004642B5">
        <w:t xml:space="preserve">diagram </w:t>
      </w:r>
      <w:r w:rsidR="004642B5" w:rsidRPr="004642B5">
        <w:rPr>
          <w:bCs/>
          <w:noProof/>
        </w:rPr>
        <w:t>7</w:t>
      </w:r>
      <w:r w:rsidR="004642B5">
        <w:rPr>
          <w:noProof/>
        </w:rPr>
        <w:t>.8</w:t>
      </w:r>
      <w:r>
        <w:fldChar w:fldCharType="end"/>
      </w:r>
      <w:r>
        <w:t>.</w:t>
      </w:r>
    </w:p>
    <w:p w14:paraId="0103B5B0" w14:textId="77777777" w:rsidR="00F7009D" w:rsidRDefault="00F7009D" w:rsidP="00F7009D">
      <w:pPr>
        <w:pStyle w:val="Brdtextmedindrag"/>
      </w:pPr>
    </w:p>
    <w:p w14:paraId="6D8AEC5F" w14:textId="6A7888BE" w:rsidR="00F7009D" w:rsidRDefault="009D6872" w:rsidP="00F7009D">
      <w:pPr>
        <w:pStyle w:val="DiagramRubrik"/>
      </w:pPr>
      <w:bookmarkStart w:id="433" w:name="_Toc384401794"/>
      <w:r>
        <w:t xml:space="preserve">Diagram </w:t>
      </w:r>
      <w:r w:rsidR="0009067D">
        <w:fldChar w:fldCharType="begin"/>
      </w:r>
      <w:r w:rsidR="0009067D">
        <w:instrText xml:space="preserve"> STYLEREF "Rubrik 1"\n \* MERGEFO</w:instrText>
      </w:r>
      <w:r w:rsidR="0009067D">
        <w:instrText xml:space="preserve">RMAT </w:instrText>
      </w:r>
      <w:r w:rsidR="0009067D">
        <w:fldChar w:fldCharType="separate"/>
      </w:r>
      <w:r w:rsidR="004642B5" w:rsidRPr="004642B5">
        <w:rPr>
          <w:bCs/>
          <w:noProof/>
        </w:rPr>
        <w:t>7</w:t>
      </w:r>
      <w:r w:rsidR="0009067D">
        <w:rPr>
          <w:bCs/>
          <w:noProof/>
        </w:rPr>
        <w:fldChar w:fldCharType="end"/>
      </w:r>
      <w:r>
        <w:rPr>
          <w:noProof/>
        </w:rPr>
        <w:t>.</w:t>
      </w:r>
      <w:fldSimple w:instr=" SEQ Diagram \* ARABIC \s 1 ">
        <w:r w:rsidR="004642B5">
          <w:rPr>
            <w:noProof/>
          </w:rPr>
          <w:t>7</w:t>
        </w:r>
      </w:fldSimple>
      <w:r>
        <w:t xml:space="preserve"> Statsskuldens utveckling 2001–2018</w:t>
      </w:r>
      <w:bookmarkEnd w:id="433"/>
    </w:p>
    <w:p w14:paraId="4F1BC11C" w14:textId="00A4822C" w:rsidR="00F7009D" w:rsidRDefault="009D6872" w:rsidP="00F7009D">
      <w:pPr>
        <w:pStyle w:val="DiagramUnderrubrik"/>
      </w:pPr>
      <w:r>
        <w:t>Miljarder kronor</w:t>
      </w:r>
      <w:r>
        <w:tab/>
        <w:t>% av BNP</w:t>
      </w:r>
    </w:p>
    <w:p w14:paraId="0F36E6DB" w14:textId="3ED1C8C3" w:rsidR="00F7009D" w:rsidRDefault="009D6872" w:rsidP="00F7009D">
      <w:pPr>
        <w:pStyle w:val="Brdtext"/>
        <w:spacing w:line="260" w:lineRule="atLeast"/>
      </w:pPr>
      <w:r>
        <w:rPr>
          <w:noProof/>
          <w:lang w:eastAsia="sv-SE"/>
        </w:rPr>
        <w:drawing>
          <wp:inline distT="0" distB="0" distL="0" distR="0" wp14:anchorId="31C3426A" wp14:editId="07BB352A">
            <wp:extent cx="2753995" cy="2556685"/>
            <wp:effectExtent l="0" t="0" r="8255" b="0"/>
            <wp:docPr id="208" name="Diagram 4"/>
            <wp:cNvGraphicFramePr/>
            <a:graphic xmlns:a="http://schemas.openxmlformats.org/drawingml/2006/main">
              <a:graphicData uri="http://schemas.openxmlformats.org/drawingml/2006/chart">
                <c:chart xmlns:c="http://schemas.openxmlformats.org/drawingml/2006/chart" xmlns:r="http://schemas.openxmlformats.org/officeDocument/2006/relationships" r:id="rId352"/>
              </a:graphicData>
            </a:graphic>
          </wp:inline>
        </w:drawing>
      </w:r>
    </w:p>
    <w:p w14:paraId="4843120F" w14:textId="5196BDC7" w:rsidR="00F7009D" w:rsidRDefault="009D6872" w:rsidP="00F7009D">
      <w:pPr>
        <w:pStyle w:val="DiagramFotnot"/>
      </w:pPr>
      <w:r w:rsidRPr="00E94E18">
        <w:rPr>
          <w:spacing w:val="4"/>
        </w:rPr>
        <w:t>Källor: Ekonomistyrningsverket och egna beräkningar.</w:t>
      </w:r>
    </w:p>
    <w:p w14:paraId="5018B39F" w14:textId="77777777" w:rsidR="00F7009D" w:rsidRDefault="00F7009D" w:rsidP="00F7009D">
      <w:pPr>
        <w:pStyle w:val="Brdtext"/>
      </w:pPr>
    </w:p>
    <w:p w14:paraId="7180AB1B" w14:textId="6588B970" w:rsidR="00F7009D" w:rsidRDefault="00F7009D" w:rsidP="00F7009D">
      <w:pPr>
        <w:pStyle w:val="Brdtextmedindrag"/>
      </w:pPr>
    </w:p>
    <w:p w14:paraId="1922C267" w14:textId="77777777" w:rsidR="00F7009D" w:rsidRDefault="00F7009D" w:rsidP="00F7009D">
      <w:pPr>
        <w:pStyle w:val="Brdtextmedindrag"/>
      </w:pPr>
    </w:p>
    <w:p w14:paraId="607D103E" w14:textId="77777777" w:rsidR="00F7009D" w:rsidRPr="00E94E18" w:rsidRDefault="00F7009D" w:rsidP="00F7009D">
      <w:pPr>
        <w:pStyle w:val="Brdtextmedindrag"/>
      </w:pPr>
    </w:p>
    <w:p w14:paraId="01525C0D" w14:textId="29413290" w:rsidR="00F7009D" w:rsidRDefault="009D6872" w:rsidP="00F7009D">
      <w:pPr>
        <w:pStyle w:val="Brdtext"/>
      </w:pPr>
      <w:r w:rsidRPr="00475F0D">
        <w:lastRenderedPageBreak/>
        <w:t xml:space="preserve">År 2014 </w:t>
      </w:r>
      <w:r>
        <w:t>beräknas statsskulden öka med 61 miljarder kronor till 1 298</w:t>
      </w:r>
      <w:r w:rsidRPr="00475F0D">
        <w:t xml:space="preserve"> mil</w:t>
      </w:r>
      <w:r>
        <w:t>jarder kronor. Från och med 2015</w:t>
      </w:r>
      <w:r w:rsidRPr="00475F0D">
        <w:t xml:space="preserve"> </w:t>
      </w:r>
      <w:r>
        <w:t>minskar dock den konsoliderade statsskulden</w:t>
      </w:r>
      <w:r w:rsidRPr="00475F0D">
        <w:t xml:space="preserve"> både nominellt och uttryckt som andel av BNP. I slutet a</w:t>
      </w:r>
      <w:r>
        <w:t>v 2018</w:t>
      </w:r>
      <w:r w:rsidRPr="00475F0D">
        <w:t xml:space="preserve"> beräknas skuldkvoten, dvs. den konsoliderade statsskulden s</w:t>
      </w:r>
      <w:r>
        <w:t>om andel av BNP, uppgå till 24 </w:t>
      </w:r>
      <w:r w:rsidRPr="00475F0D">
        <w:t>procent. Utöver konjunkturåterhämtningen bidrar även ett beräknings</w:t>
      </w:r>
      <w:r>
        <w:softHyphen/>
      </w:r>
      <w:r w:rsidRPr="00475F0D">
        <w:t>tekniskt antagande om försäljningar av statens innehav av aktier i bolag till att statsskulden minskar. De antagna försälj</w:t>
      </w:r>
      <w:r>
        <w:softHyphen/>
        <w:t>ningarna minskar låne</w:t>
      </w:r>
      <w:r w:rsidRPr="00475F0D">
        <w:t>behovet med</w:t>
      </w:r>
      <w:r>
        <w:t xml:space="preserve"> 15 miljarder kronor per år 2014–2018</w:t>
      </w:r>
      <w:r w:rsidRPr="00475F0D">
        <w:t>, dvs. med sammanlagt 75</w:t>
      </w:r>
      <w:r>
        <w:t> </w:t>
      </w:r>
      <w:r w:rsidRPr="00475F0D">
        <w:t>miljarder kronor.</w:t>
      </w:r>
    </w:p>
    <w:p w14:paraId="34D79FA8" w14:textId="77777777" w:rsidR="00F7009D" w:rsidRDefault="00F7009D" w:rsidP="00F7009D">
      <w:pPr>
        <w:pStyle w:val="Brdtextmedindrag"/>
      </w:pPr>
    </w:p>
    <w:p w14:paraId="07DA3D93" w14:textId="60A03959" w:rsidR="00F7009D" w:rsidRDefault="009D6872" w:rsidP="00F7009D">
      <w:pPr>
        <w:pStyle w:val="TabellRubrik"/>
      </w:pPr>
      <w:bookmarkStart w:id="434" w:name="_Toc384401688"/>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16</w:t>
      </w:r>
      <w:r w:rsidR="0009067D">
        <w:rPr>
          <w:noProof/>
        </w:rPr>
        <w:fldChar w:fldCharType="end"/>
      </w:r>
      <w:r>
        <w:t xml:space="preserve"> Statsskuldens utveckling 2013–2018</w:t>
      </w:r>
      <w:bookmarkEnd w:id="434"/>
    </w:p>
    <w:p w14:paraId="01A44BD3" w14:textId="1077F3F2" w:rsidR="00F7009D" w:rsidRPr="007557CC" w:rsidRDefault="009D6872" w:rsidP="00F7009D">
      <w:pPr>
        <w:pStyle w:val="TabellUnderrubrik"/>
      </w:pPr>
      <w:r w:rsidRPr="007557CC">
        <w:t>Miljarder kronor. Utfall 201</w:t>
      </w:r>
      <w:r>
        <w:t>3</w:t>
      </w:r>
      <w:r w:rsidRPr="007557CC">
        <w:t>, prognos 201</w:t>
      </w:r>
      <w:r>
        <w:t>4</w:t>
      </w:r>
      <w:r w:rsidRPr="007557CC">
        <w:t>–201</w:t>
      </w:r>
      <w:r>
        <w:t>8</w:t>
      </w:r>
      <w:r w:rsidRPr="007557CC">
        <w:t>.</w:t>
      </w:r>
    </w:p>
    <w:tbl>
      <w:tblPr>
        <w:tblW w:w="4383" w:type="dxa"/>
        <w:tblInd w:w="85" w:type="dxa"/>
        <w:tblCellMar>
          <w:right w:w="57" w:type="dxa"/>
        </w:tblCellMar>
        <w:tblLook w:val="0000" w:firstRow="0" w:lastRow="0" w:firstColumn="0" w:lastColumn="0" w:noHBand="0" w:noVBand="0"/>
      </w:tblPr>
      <w:tblGrid>
        <w:gridCol w:w="1569"/>
        <w:gridCol w:w="481"/>
        <w:gridCol w:w="481"/>
        <w:gridCol w:w="455"/>
        <w:gridCol w:w="454"/>
        <w:gridCol w:w="481"/>
        <w:gridCol w:w="462"/>
      </w:tblGrid>
      <w:tr w:rsidR="00F7009D" w:rsidRPr="007557CC" w14:paraId="7B36B246" w14:textId="77777777" w:rsidTr="00F7009D">
        <w:tc>
          <w:tcPr>
            <w:tcW w:w="1572" w:type="dxa"/>
            <w:tcBorders>
              <w:top w:val="nil"/>
              <w:left w:val="nil"/>
              <w:bottom w:val="single" w:sz="18" w:space="0" w:color="auto"/>
              <w:right w:val="nil"/>
            </w:tcBorders>
            <w:vAlign w:val="bottom"/>
          </w:tcPr>
          <w:p w14:paraId="16FD9208" w14:textId="77777777" w:rsidR="00F7009D" w:rsidRPr="007557CC" w:rsidRDefault="00F7009D" w:rsidP="00F7009D">
            <w:pPr>
              <w:pStyle w:val="TabellHuvud"/>
            </w:pPr>
          </w:p>
        </w:tc>
        <w:tc>
          <w:tcPr>
            <w:tcW w:w="473" w:type="dxa"/>
            <w:tcBorders>
              <w:top w:val="nil"/>
              <w:left w:val="nil"/>
              <w:bottom w:val="single" w:sz="18" w:space="0" w:color="auto"/>
              <w:right w:val="single" w:sz="4" w:space="0" w:color="auto"/>
            </w:tcBorders>
            <w:tcMar>
              <w:top w:w="0" w:type="dxa"/>
              <w:left w:w="28" w:type="dxa"/>
              <w:bottom w:w="0" w:type="dxa"/>
              <w:right w:w="108" w:type="dxa"/>
            </w:tcMar>
          </w:tcPr>
          <w:p w14:paraId="18D7EF1D" w14:textId="7B31033B" w:rsidR="00F7009D" w:rsidRPr="007557CC" w:rsidRDefault="009D6872" w:rsidP="00F7009D">
            <w:pPr>
              <w:pStyle w:val="TabellHuvud"/>
            </w:pPr>
            <w:r w:rsidRPr="007557CC">
              <w:t>201</w:t>
            </w:r>
            <w:r>
              <w:t>3</w:t>
            </w:r>
          </w:p>
        </w:tc>
        <w:tc>
          <w:tcPr>
            <w:tcW w:w="481" w:type="dxa"/>
            <w:tcBorders>
              <w:top w:val="nil"/>
              <w:left w:val="single" w:sz="4" w:space="0" w:color="auto"/>
              <w:bottom w:val="single" w:sz="18" w:space="0" w:color="auto"/>
              <w:right w:val="nil"/>
            </w:tcBorders>
            <w:tcMar>
              <w:top w:w="0" w:type="dxa"/>
              <w:left w:w="28" w:type="dxa"/>
              <w:bottom w:w="0" w:type="dxa"/>
              <w:right w:w="108" w:type="dxa"/>
            </w:tcMar>
          </w:tcPr>
          <w:p w14:paraId="2EFCDEFA" w14:textId="0A65A856" w:rsidR="00F7009D" w:rsidRPr="007557CC" w:rsidRDefault="009D6872" w:rsidP="00F7009D">
            <w:pPr>
              <w:pStyle w:val="TabellHuvud"/>
            </w:pPr>
            <w:r w:rsidRPr="007557CC">
              <w:t>201</w:t>
            </w:r>
            <w:r>
              <w:t>4</w:t>
            </w:r>
          </w:p>
        </w:tc>
        <w:tc>
          <w:tcPr>
            <w:tcW w:w="457" w:type="dxa"/>
            <w:tcBorders>
              <w:top w:val="nil"/>
              <w:left w:val="nil"/>
              <w:bottom w:val="single" w:sz="18" w:space="0" w:color="auto"/>
              <w:right w:val="nil"/>
            </w:tcBorders>
            <w:tcMar>
              <w:top w:w="0" w:type="dxa"/>
              <w:left w:w="28" w:type="dxa"/>
              <w:bottom w:w="0" w:type="dxa"/>
              <w:right w:w="108" w:type="dxa"/>
            </w:tcMar>
          </w:tcPr>
          <w:p w14:paraId="3602D7D4" w14:textId="46AC3F5F" w:rsidR="00F7009D" w:rsidRPr="007557CC" w:rsidRDefault="009D6872" w:rsidP="00F7009D">
            <w:pPr>
              <w:pStyle w:val="TabellHuvud"/>
            </w:pPr>
            <w:r w:rsidRPr="007557CC">
              <w:t>201</w:t>
            </w:r>
            <w:r>
              <w:t>5</w:t>
            </w:r>
          </w:p>
        </w:tc>
        <w:tc>
          <w:tcPr>
            <w:tcW w:w="456" w:type="dxa"/>
            <w:tcBorders>
              <w:top w:val="nil"/>
              <w:left w:val="nil"/>
              <w:bottom w:val="single" w:sz="18" w:space="0" w:color="auto"/>
              <w:right w:val="nil"/>
            </w:tcBorders>
            <w:tcMar>
              <w:top w:w="0" w:type="dxa"/>
              <w:left w:w="28" w:type="dxa"/>
              <w:bottom w:w="0" w:type="dxa"/>
              <w:right w:w="108" w:type="dxa"/>
            </w:tcMar>
          </w:tcPr>
          <w:p w14:paraId="261EA849" w14:textId="00F77A82" w:rsidR="00F7009D" w:rsidRPr="007557CC" w:rsidRDefault="009D6872" w:rsidP="00F7009D">
            <w:pPr>
              <w:pStyle w:val="TabellHuvud"/>
            </w:pPr>
            <w:r w:rsidRPr="007557CC">
              <w:t>201</w:t>
            </w:r>
            <w:r>
              <w:t>6</w:t>
            </w:r>
          </w:p>
        </w:tc>
        <w:tc>
          <w:tcPr>
            <w:tcW w:w="481" w:type="dxa"/>
            <w:tcBorders>
              <w:top w:val="nil"/>
              <w:left w:val="nil"/>
              <w:bottom w:val="single" w:sz="18" w:space="0" w:color="auto"/>
              <w:right w:val="nil"/>
            </w:tcBorders>
            <w:tcMar>
              <w:top w:w="0" w:type="dxa"/>
              <w:left w:w="28" w:type="dxa"/>
              <w:bottom w:w="0" w:type="dxa"/>
              <w:right w:w="108" w:type="dxa"/>
            </w:tcMar>
          </w:tcPr>
          <w:p w14:paraId="012AC699" w14:textId="03D03A20" w:rsidR="00F7009D" w:rsidRPr="007557CC" w:rsidRDefault="009D6872" w:rsidP="00F7009D">
            <w:pPr>
              <w:pStyle w:val="TabellHuvud"/>
            </w:pPr>
            <w:r w:rsidRPr="007557CC">
              <w:t>201</w:t>
            </w:r>
            <w:r>
              <w:t>7</w:t>
            </w:r>
          </w:p>
        </w:tc>
        <w:tc>
          <w:tcPr>
            <w:tcW w:w="463" w:type="dxa"/>
            <w:tcBorders>
              <w:top w:val="nil"/>
              <w:left w:val="nil"/>
              <w:bottom w:val="single" w:sz="18" w:space="0" w:color="auto"/>
              <w:right w:val="nil"/>
            </w:tcBorders>
          </w:tcPr>
          <w:p w14:paraId="61119965" w14:textId="02817E4F" w:rsidR="00F7009D" w:rsidRPr="007557CC" w:rsidRDefault="009D6872" w:rsidP="00F7009D">
            <w:pPr>
              <w:pStyle w:val="TabellHuvud"/>
            </w:pPr>
            <w:r w:rsidRPr="007557CC">
              <w:t>201</w:t>
            </w:r>
            <w:r>
              <w:t>8</w:t>
            </w:r>
          </w:p>
        </w:tc>
      </w:tr>
      <w:tr w:rsidR="00F7009D" w:rsidRPr="007557CC" w14:paraId="41C7ECC0" w14:textId="77777777" w:rsidTr="00F7009D">
        <w:tc>
          <w:tcPr>
            <w:tcW w:w="1572" w:type="dxa"/>
            <w:tcBorders>
              <w:top w:val="single" w:sz="18" w:space="0" w:color="auto"/>
              <w:left w:val="nil"/>
              <w:bottom w:val="single" w:sz="18" w:space="0" w:color="auto"/>
              <w:right w:val="nil"/>
            </w:tcBorders>
            <w:vAlign w:val="bottom"/>
          </w:tcPr>
          <w:p w14:paraId="7C621306" w14:textId="77777777" w:rsidR="00F7009D" w:rsidRPr="000D708E" w:rsidRDefault="009D6872" w:rsidP="00F7009D">
            <w:pPr>
              <w:pStyle w:val="TabellSlutsumma"/>
              <w:jc w:val="left"/>
              <w:textAlignment w:val="auto"/>
            </w:pPr>
            <w:r w:rsidRPr="000D708E">
              <w:t>Okonsoliderad stats</w:t>
            </w:r>
            <w:r w:rsidRPr="000D708E">
              <w:softHyphen/>
              <w:t>skuld vid ingången av året</w:t>
            </w:r>
          </w:p>
        </w:tc>
        <w:tc>
          <w:tcPr>
            <w:tcW w:w="473" w:type="dxa"/>
            <w:tcBorders>
              <w:top w:val="single" w:sz="18" w:space="0" w:color="auto"/>
              <w:left w:val="nil"/>
              <w:bottom w:val="single" w:sz="18" w:space="0" w:color="auto"/>
              <w:right w:val="single" w:sz="4" w:space="0" w:color="auto"/>
            </w:tcBorders>
            <w:tcMar>
              <w:top w:w="0" w:type="dxa"/>
              <w:left w:w="0" w:type="dxa"/>
              <w:bottom w:w="0" w:type="dxa"/>
              <w:right w:w="108" w:type="dxa"/>
            </w:tcMar>
            <w:vAlign w:val="bottom"/>
          </w:tcPr>
          <w:p w14:paraId="5980C716" w14:textId="599C8F01" w:rsidR="00F7009D" w:rsidRPr="000D708E" w:rsidRDefault="009D6872" w:rsidP="00F7009D">
            <w:pPr>
              <w:pStyle w:val="TabellRader"/>
              <w:rPr>
                <w:rFonts w:eastAsia="Arial Unicode MS"/>
                <w:b/>
              </w:rPr>
            </w:pPr>
            <w:r>
              <w:rPr>
                <w:rFonts w:eastAsia="Arial Unicode MS"/>
                <w:b/>
              </w:rPr>
              <w:t>1</w:t>
            </w:r>
            <w:r>
              <w:rPr>
                <w:rFonts w:ascii="Times New Roman" w:eastAsia="Arial Unicode MS" w:hAnsi="Times New Roman"/>
                <w:b/>
              </w:rPr>
              <w:t> </w:t>
            </w:r>
            <w:r>
              <w:rPr>
                <w:rFonts w:eastAsia="Arial Unicode MS"/>
                <w:b/>
              </w:rPr>
              <w:t>153</w:t>
            </w:r>
          </w:p>
        </w:tc>
        <w:tc>
          <w:tcPr>
            <w:tcW w:w="481" w:type="dxa"/>
            <w:tcBorders>
              <w:top w:val="single" w:sz="18" w:space="0" w:color="auto"/>
              <w:left w:val="single" w:sz="4" w:space="0" w:color="auto"/>
              <w:bottom w:val="single" w:sz="18" w:space="0" w:color="auto"/>
              <w:right w:val="nil"/>
            </w:tcBorders>
            <w:tcMar>
              <w:top w:w="0" w:type="dxa"/>
              <w:left w:w="0" w:type="dxa"/>
              <w:bottom w:w="0" w:type="dxa"/>
              <w:right w:w="108" w:type="dxa"/>
            </w:tcMar>
            <w:vAlign w:val="bottom"/>
          </w:tcPr>
          <w:p w14:paraId="3C628536" w14:textId="71434858" w:rsidR="00F7009D" w:rsidRPr="000D708E" w:rsidRDefault="009D6872" w:rsidP="00F7009D">
            <w:pPr>
              <w:pStyle w:val="TabellRader"/>
              <w:rPr>
                <w:rFonts w:eastAsia="Arial Unicode MS"/>
                <w:b/>
              </w:rPr>
            </w:pPr>
            <w:r w:rsidRPr="000D708E">
              <w:rPr>
                <w:rFonts w:eastAsia="Arial Unicode MS"/>
                <w:b/>
              </w:rPr>
              <w:t>1</w:t>
            </w:r>
            <w:r w:rsidRPr="00EB0432">
              <w:rPr>
                <w:rFonts w:ascii="Times New Roman" w:eastAsia="Arial Unicode MS" w:hAnsi="Times New Roman"/>
                <w:b/>
              </w:rPr>
              <w:t> </w:t>
            </w:r>
            <w:r>
              <w:rPr>
                <w:rFonts w:eastAsia="Arial Unicode MS"/>
                <w:b/>
              </w:rPr>
              <w:t>277</w:t>
            </w:r>
          </w:p>
        </w:tc>
        <w:tc>
          <w:tcPr>
            <w:tcW w:w="457" w:type="dxa"/>
            <w:tcBorders>
              <w:top w:val="single" w:sz="18" w:space="0" w:color="auto"/>
              <w:left w:val="nil"/>
              <w:bottom w:val="single" w:sz="18" w:space="0" w:color="auto"/>
              <w:right w:val="nil"/>
            </w:tcBorders>
            <w:tcMar>
              <w:top w:w="0" w:type="dxa"/>
              <w:left w:w="0" w:type="dxa"/>
              <w:bottom w:w="0" w:type="dxa"/>
              <w:right w:w="57" w:type="dxa"/>
            </w:tcMar>
            <w:vAlign w:val="bottom"/>
          </w:tcPr>
          <w:p w14:paraId="2A9D49E0" w14:textId="1CBCD1C1" w:rsidR="00F7009D" w:rsidRPr="000D708E" w:rsidRDefault="009D6872" w:rsidP="00F7009D">
            <w:pPr>
              <w:pStyle w:val="TabellRader"/>
              <w:rPr>
                <w:rFonts w:eastAsia="Arial Unicode MS"/>
                <w:b/>
              </w:rPr>
            </w:pPr>
            <w:r w:rsidRPr="000D708E">
              <w:rPr>
                <w:rFonts w:eastAsia="Arial Unicode MS"/>
                <w:b/>
              </w:rPr>
              <w:t>1</w:t>
            </w:r>
            <w:r w:rsidRPr="00EB0432">
              <w:rPr>
                <w:rFonts w:ascii="Times New Roman" w:eastAsia="Arial Unicode MS" w:hAnsi="Times New Roman"/>
                <w:b/>
              </w:rPr>
              <w:t> </w:t>
            </w:r>
            <w:r>
              <w:rPr>
                <w:rFonts w:eastAsia="Arial Unicode MS"/>
                <w:b/>
              </w:rPr>
              <w:t>340</w:t>
            </w:r>
          </w:p>
        </w:tc>
        <w:tc>
          <w:tcPr>
            <w:tcW w:w="456" w:type="dxa"/>
            <w:tcBorders>
              <w:top w:val="single" w:sz="18" w:space="0" w:color="auto"/>
              <w:left w:val="nil"/>
              <w:bottom w:val="single" w:sz="18" w:space="0" w:color="auto"/>
              <w:right w:val="nil"/>
            </w:tcBorders>
            <w:tcMar>
              <w:top w:w="0" w:type="dxa"/>
              <w:left w:w="0" w:type="dxa"/>
              <w:bottom w:w="0" w:type="dxa"/>
              <w:right w:w="57" w:type="dxa"/>
            </w:tcMar>
            <w:vAlign w:val="bottom"/>
          </w:tcPr>
          <w:p w14:paraId="6F27E75F" w14:textId="072C45A0" w:rsidR="00F7009D" w:rsidRPr="00EB0432" w:rsidRDefault="009D6872" w:rsidP="00F7009D">
            <w:pPr>
              <w:pStyle w:val="TabellRader"/>
              <w:rPr>
                <w:rFonts w:eastAsia="Arial Unicode MS"/>
                <w:b/>
              </w:rPr>
            </w:pPr>
            <w:r w:rsidRPr="00EB0432">
              <w:rPr>
                <w:rFonts w:eastAsia="Arial Unicode MS"/>
                <w:b/>
              </w:rPr>
              <w:t>1</w:t>
            </w:r>
            <w:r w:rsidRPr="00B54422">
              <w:rPr>
                <w:rFonts w:eastAsia="Arial Unicode MS"/>
                <w:b/>
              </w:rPr>
              <w:t> </w:t>
            </w:r>
            <w:r>
              <w:rPr>
                <w:rFonts w:eastAsia="Arial Unicode MS"/>
                <w:b/>
              </w:rPr>
              <w:t>340</w:t>
            </w:r>
          </w:p>
        </w:tc>
        <w:tc>
          <w:tcPr>
            <w:tcW w:w="481" w:type="dxa"/>
            <w:tcBorders>
              <w:top w:val="single" w:sz="18" w:space="0" w:color="auto"/>
              <w:left w:val="nil"/>
              <w:bottom w:val="single" w:sz="18" w:space="0" w:color="auto"/>
              <w:right w:val="nil"/>
            </w:tcBorders>
            <w:tcMar>
              <w:top w:w="0" w:type="dxa"/>
              <w:left w:w="0" w:type="dxa"/>
              <w:bottom w:w="0" w:type="dxa"/>
              <w:right w:w="57" w:type="dxa"/>
            </w:tcMar>
            <w:vAlign w:val="bottom"/>
          </w:tcPr>
          <w:p w14:paraId="68E40EE9" w14:textId="6A675026" w:rsidR="00F7009D" w:rsidRPr="00EB0432" w:rsidRDefault="009D6872" w:rsidP="00F7009D">
            <w:pPr>
              <w:pStyle w:val="TabellRader"/>
              <w:rPr>
                <w:rFonts w:eastAsia="Arial Unicode MS"/>
                <w:b/>
              </w:rPr>
            </w:pPr>
            <w:r w:rsidRPr="00EB0432">
              <w:rPr>
                <w:rFonts w:eastAsia="Arial Unicode MS"/>
                <w:b/>
              </w:rPr>
              <w:t>1</w:t>
            </w:r>
            <w:r>
              <w:rPr>
                <w:rFonts w:eastAsia="Arial Unicode MS"/>
                <w:b/>
              </w:rPr>
              <w:t> 299</w:t>
            </w:r>
          </w:p>
        </w:tc>
        <w:tc>
          <w:tcPr>
            <w:tcW w:w="463" w:type="dxa"/>
            <w:tcBorders>
              <w:top w:val="single" w:sz="18" w:space="0" w:color="auto"/>
              <w:left w:val="nil"/>
              <w:bottom w:val="single" w:sz="18" w:space="0" w:color="auto"/>
              <w:right w:val="nil"/>
            </w:tcBorders>
            <w:tcMar>
              <w:top w:w="0" w:type="dxa"/>
              <w:left w:w="57" w:type="dxa"/>
              <w:bottom w:w="0" w:type="dxa"/>
              <w:right w:w="57" w:type="dxa"/>
            </w:tcMar>
            <w:vAlign w:val="bottom"/>
          </w:tcPr>
          <w:p w14:paraId="101CF3F6" w14:textId="78A6D86F" w:rsidR="00F7009D" w:rsidRPr="00EB0432" w:rsidRDefault="009D6872" w:rsidP="00F7009D">
            <w:pPr>
              <w:pStyle w:val="TabellRader"/>
              <w:rPr>
                <w:rFonts w:eastAsia="Arial Unicode MS"/>
                <w:b/>
              </w:rPr>
            </w:pPr>
            <w:r w:rsidRPr="00EB0432">
              <w:rPr>
                <w:rFonts w:eastAsia="Arial Unicode MS"/>
                <w:b/>
              </w:rPr>
              <w:t>1</w:t>
            </w:r>
            <w:r>
              <w:rPr>
                <w:rFonts w:eastAsia="Arial Unicode MS"/>
                <w:b/>
              </w:rPr>
              <w:t> 237</w:t>
            </w:r>
          </w:p>
        </w:tc>
      </w:tr>
      <w:tr w:rsidR="00F7009D" w:rsidRPr="007557CC" w14:paraId="30D1EC1A" w14:textId="77777777" w:rsidTr="00F7009D">
        <w:tc>
          <w:tcPr>
            <w:tcW w:w="1572" w:type="dxa"/>
            <w:tcBorders>
              <w:top w:val="single" w:sz="18" w:space="0" w:color="auto"/>
              <w:left w:val="nil"/>
              <w:bottom w:val="nil"/>
              <w:right w:val="nil"/>
            </w:tcBorders>
          </w:tcPr>
          <w:p w14:paraId="2DD2470F" w14:textId="77777777" w:rsidR="00F7009D" w:rsidRPr="000D708E" w:rsidRDefault="009D6872" w:rsidP="00F7009D">
            <w:pPr>
              <w:pStyle w:val="TabellRader"/>
              <w:spacing w:before="20" w:line="170" w:lineRule="exact"/>
              <w:jc w:val="left"/>
              <w:rPr>
                <w:b/>
              </w:rPr>
            </w:pPr>
            <w:r w:rsidRPr="000D708E">
              <w:rPr>
                <w:b/>
              </w:rPr>
              <w:t xml:space="preserve">Förändring av </w:t>
            </w:r>
            <w:r w:rsidRPr="000D708E">
              <w:rPr>
                <w:b/>
              </w:rPr>
              <w:br/>
              <w:t>okonsoliderad statsskuld</w:t>
            </w:r>
          </w:p>
        </w:tc>
        <w:tc>
          <w:tcPr>
            <w:tcW w:w="473" w:type="dxa"/>
            <w:tcBorders>
              <w:top w:val="single" w:sz="18" w:space="0" w:color="auto"/>
              <w:left w:val="nil"/>
              <w:bottom w:val="nil"/>
              <w:right w:val="single" w:sz="4" w:space="0" w:color="000000"/>
            </w:tcBorders>
            <w:shd w:val="clear" w:color="auto" w:fill="auto"/>
            <w:tcMar>
              <w:top w:w="0" w:type="dxa"/>
              <w:left w:w="0" w:type="dxa"/>
              <w:bottom w:w="0" w:type="dxa"/>
              <w:right w:w="108" w:type="dxa"/>
            </w:tcMar>
            <w:vAlign w:val="bottom"/>
          </w:tcPr>
          <w:p w14:paraId="76FCE4F6" w14:textId="61BF7CBB" w:rsidR="00F7009D" w:rsidRPr="000D708E" w:rsidRDefault="009D6872" w:rsidP="00F7009D">
            <w:pPr>
              <w:pStyle w:val="TabellRader"/>
              <w:spacing w:before="20" w:line="170" w:lineRule="exact"/>
              <w:rPr>
                <w:b/>
              </w:rPr>
            </w:pPr>
            <w:r>
              <w:rPr>
                <w:b/>
              </w:rPr>
              <w:t>125</w:t>
            </w:r>
          </w:p>
        </w:tc>
        <w:tc>
          <w:tcPr>
            <w:tcW w:w="481" w:type="dxa"/>
            <w:tcBorders>
              <w:top w:val="single" w:sz="18" w:space="0" w:color="auto"/>
              <w:left w:val="single" w:sz="4" w:space="0" w:color="000000"/>
              <w:bottom w:val="nil"/>
              <w:right w:val="nil"/>
            </w:tcBorders>
            <w:tcMar>
              <w:top w:w="0" w:type="dxa"/>
              <w:left w:w="0" w:type="dxa"/>
              <w:bottom w:w="0" w:type="dxa"/>
              <w:right w:w="108" w:type="dxa"/>
            </w:tcMar>
            <w:vAlign w:val="bottom"/>
          </w:tcPr>
          <w:p w14:paraId="5EE89B64" w14:textId="6CE0EA63" w:rsidR="00F7009D" w:rsidRPr="000D708E" w:rsidRDefault="009D6872" w:rsidP="00F7009D">
            <w:pPr>
              <w:pStyle w:val="TabellRader"/>
              <w:spacing w:before="20" w:line="170" w:lineRule="exact"/>
              <w:rPr>
                <w:b/>
              </w:rPr>
            </w:pPr>
            <w:r>
              <w:rPr>
                <w:b/>
              </w:rPr>
              <w:t>62</w:t>
            </w:r>
          </w:p>
        </w:tc>
        <w:tc>
          <w:tcPr>
            <w:tcW w:w="457" w:type="dxa"/>
            <w:tcBorders>
              <w:top w:val="single" w:sz="18" w:space="0" w:color="auto"/>
              <w:left w:val="nil"/>
              <w:bottom w:val="nil"/>
              <w:right w:val="nil"/>
            </w:tcBorders>
            <w:tcMar>
              <w:top w:w="0" w:type="dxa"/>
              <w:left w:w="0" w:type="dxa"/>
              <w:bottom w:w="0" w:type="dxa"/>
              <w:right w:w="108" w:type="dxa"/>
            </w:tcMar>
            <w:vAlign w:val="bottom"/>
          </w:tcPr>
          <w:p w14:paraId="1C9E2612" w14:textId="3AA32053" w:rsidR="00F7009D" w:rsidRPr="000D708E" w:rsidRDefault="009D6872" w:rsidP="00F7009D">
            <w:pPr>
              <w:pStyle w:val="TabellRader"/>
              <w:spacing w:before="20" w:line="170" w:lineRule="exact"/>
              <w:rPr>
                <w:b/>
              </w:rPr>
            </w:pPr>
            <w:r>
              <w:rPr>
                <w:b/>
              </w:rPr>
              <w:t>0</w:t>
            </w:r>
          </w:p>
        </w:tc>
        <w:tc>
          <w:tcPr>
            <w:tcW w:w="456" w:type="dxa"/>
            <w:tcBorders>
              <w:top w:val="single" w:sz="18" w:space="0" w:color="auto"/>
              <w:left w:val="nil"/>
              <w:bottom w:val="nil"/>
              <w:right w:val="nil"/>
            </w:tcBorders>
            <w:tcMar>
              <w:top w:w="0" w:type="dxa"/>
              <w:left w:w="0" w:type="dxa"/>
              <w:bottom w:w="0" w:type="dxa"/>
              <w:right w:w="108" w:type="dxa"/>
            </w:tcMar>
            <w:vAlign w:val="bottom"/>
          </w:tcPr>
          <w:p w14:paraId="7A2732BD" w14:textId="16BD5D73" w:rsidR="00F7009D" w:rsidRPr="000D708E" w:rsidRDefault="009D6872" w:rsidP="00F7009D">
            <w:pPr>
              <w:pStyle w:val="TabellRader"/>
              <w:spacing w:before="20" w:line="170" w:lineRule="exact"/>
              <w:rPr>
                <w:b/>
              </w:rPr>
            </w:pPr>
            <w:r>
              <w:rPr>
                <w:b/>
              </w:rPr>
              <w:t>-41</w:t>
            </w:r>
          </w:p>
        </w:tc>
        <w:tc>
          <w:tcPr>
            <w:tcW w:w="481" w:type="dxa"/>
            <w:tcBorders>
              <w:top w:val="single" w:sz="18" w:space="0" w:color="auto"/>
              <w:left w:val="nil"/>
              <w:bottom w:val="nil"/>
              <w:right w:val="nil"/>
            </w:tcBorders>
            <w:tcMar>
              <w:top w:w="0" w:type="dxa"/>
              <w:left w:w="0" w:type="dxa"/>
              <w:bottom w:w="0" w:type="dxa"/>
              <w:right w:w="108" w:type="dxa"/>
            </w:tcMar>
            <w:vAlign w:val="bottom"/>
          </w:tcPr>
          <w:p w14:paraId="4CD27153" w14:textId="23A6897B" w:rsidR="00F7009D" w:rsidRPr="000D708E" w:rsidRDefault="009D6872" w:rsidP="00F7009D">
            <w:pPr>
              <w:pStyle w:val="TabellRader"/>
              <w:spacing w:before="20" w:line="170" w:lineRule="exact"/>
              <w:rPr>
                <w:b/>
              </w:rPr>
            </w:pPr>
            <w:r w:rsidRPr="000D708E">
              <w:rPr>
                <w:b/>
              </w:rPr>
              <w:t>-</w:t>
            </w:r>
            <w:r>
              <w:rPr>
                <w:b/>
              </w:rPr>
              <w:t>62</w:t>
            </w:r>
          </w:p>
        </w:tc>
        <w:tc>
          <w:tcPr>
            <w:tcW w:w="463" w:type="dxa"/>
            <w:tcBorders>
              <w:top w:val="single" w:sz="18" w:space="0" w:color="auto"/>
              <w:left w:val="nil"/>
              <w:bottom w:val="nil"/>
              <w:right w:val="nil"/>
            </w:tcBorders>
            <w:tcMar>
              <w:top w:w="0" w:type="dxa"/>
              <w:left w:w="85" w:type="dxa"/>
              <w:bottom w:w="0" w:type="dxa"/>
              <w:right w:w="85" w:type="dxa"/>
            </w:tcMar>
            <w:vAlign w:val="bottom"/>
          </w:tcPr>
          <w:p w14:paraId="40524FF3" w14:textId="36EFF6EE" w:rsidR="00F7009D" w:rsidRPr="000D708E" w:rsidRDefault="009D6872" w:rsidP="00F7009D">
            <w:pPr>
              <w:pStyle w:val="TabellRader"/>
              <w:spacing w:before="20" w:line="170" w:lineRule="exact"/>
              <w:rPr>
                <w:b/>
              </w:rPr>
            </w:pPr>
            <w:r w:rsidRPr="000D708E">
              <w:rPr>
                <w:b/>
              </w:rPr>
              <w:t>-</w:t>
            </w:r>
            <w:r>
              <w:rPr>
                <w:b/>
              </w:rPr>
              <w:t>98</w:t>
            </w:r>
          </w:p>
        </w:tc>
      </w:tr>
      <w:tr w:rsidR="00F7009D" w:rsidRPr="007557CC" w14:paraId="515010DB" w14:textId="77777777" w:rsidTr="00F7009D">
        <w:tc>
          <w:tcPr>
            <w:tcW w:w="1572" w:type="dxa"/>
            <w:vAlign w:val="bottom"/>
          </w:tcPr>
          <w:p w14:paraId="005B7E96" w14:textId="77777777" w:rsidR="00F7009D" w:rsidRPr="000D708E" w:rsidRDefault="009D6872" w:rsidP="00F7009D">
            <w:pPr>
              <w:pStyle w:val="TabellSlutsumma"/>
              <w:jc w:val="left"/>
              <w:textAlignment w:val="auto"/>
              <w:rPr>
                <w:b w:val="0"/>
              </w:rPr>
            </w:pPr>
            <w:r w:rsidRPr="000D708E">
              <w:rPr>
                <w:b w:val="0"/>
              </w:rPr>
              <w:t>varav:</w:t>
            </w:r>
          </w:p>
        </w:tc>
        <w:tc>
          <w:tcPr>
            <w:tcW w:w="473" w:type="dxa"/>
            <w:tcBorders>
              <w:top w:val="nil"/>
              <w:left w:val="nil"/>
              <w:bottom w:val="nil"/>
              <w:right w:val="single" w:sz="4" w:space="0" w:color="000000"/>
            </w:tcBorders>
            <w:tcMar>
              <w:top w:w="0" w:type="dxa"/>
              <w:left w:w="0" w:type="dxa"/>
              <w:bottom w:w="0" w:type="dxa"/>
              <w:right w:w="108" w:type="dxa"/>
            </w:tcMar>
            <w:vAlign w:val="bottom"/>
          </w:tcPr>
          <w:p w14:paraId="5113EB80" w14:textId="77777777" w:rsidR="00F7009D" w:rsidRPr="000D708E" w:rsidRDefault="00F7009D" w:rsidP="00F7009D">
            <w:pPr>
              <w:pStyle w:val="TabellRader"/>
              <w:rPr>
                <w:rFonts w:eastAsia="Arial Unicode MS"/>
              </w:rPr>
            </w:pPr>
          </w:p>
        </w:tc>
        <w:tc>
          <w:tcPr>
            <w:tcW w:w="481" w:type="dxa"/>
            <w:tcBorders>
              <w:top w:val="nil"/>
              <w:left w:val="single" w:sz="4" w:space="0" w:color="000000"/>
              <w:bottom w:val="nil"/>
              <w:right w:val="nil"/>
            </w:tcBorders>
            <w:tcMar>
              <w:top w:w="0" w:type="dxa"/>
              <w:left w:w="0" w:type="dxa"/>
              <w:bottom w:w="0" w:type="dxa"/>
              <w:right w:w="108" w:type="dxa"/>
            </w:tcMar>
            <w:vAlign w:val="bottom"/>
          </w:tcPr>
          <w:p w14:paraId="043E7163" w14:textId="77777777" w:rsidR="00F7009D" w:rsidRPr="000D708E" w:rsidRDefault="00F7009D" w:rsidP="00F7009D">
            <w:pPr>
              <w:pStyle w:val="TabellRader"/>
              <w:rPr>
                <w:rFonts w:eastAsia="Arial Unicode MS"/>
              </w:rPr>
            </w:pPr>
          </w:p>
        </w:tc>
        <w:tc>
          <w:tcPr>
            <w:tcW w:w="457" w:type="dxa"/>
            <w:tcMar>
              <w:top w:w="0" w:type="dxa"/>
              <w:left w:w="0" w:type="dxa"/>
              <w:bottom w:w="0" w:type="dxa"/>
              <w:right w:w="108" w:type="dxa"/>
            </w:tcMar>
            <w:vAlign w:val="bottom"/>
          </w:tcPr>
          <w:p w14:paraId="6A908355" w14:textId="77777777" w:rsidR="00F7009D" w:rsidRPr="000D708E" w:rsidRDefault="00F7009D" w:rsidP="00F7009D">
            <w:pPr>
              <w:pStyle w:val="TabellRader"/>
              <w:rPr>
                <w:rFonts w:eastAsia="Arial Unicode MS"/>
              </w:rPr>
            </w:pPr>
          </w:p>
        </w:tc>
        <w:tc>
          <w:tcPr>
            <w:tcW w:w="456" w:type="dxa"/>
            <w:tcMar>
              <w:top w:w="0" w:type="dxa"/>
              <w:left w:w="0" w:type="dxa"/>
              <w:bottom w:w="0" w:type="dxa"/>
              <w:right w:w="108" w:type="dxa"/>
            </w:tcMar>
            <w:vAlign w:val="bottom"/>
          </w:tcPr>
          <w:p w14:paraId="450B3FB3" w14:textId="77777777" w:rsidR="00F7009D" w:rsidRPr="000D708E" w:rsidRDefault="00F7009D" w:rsidP="00F7009D">
            <w:pPr>
              <w:pStyle w:val="TabellRader"/>
            </w:pPr>
          </w:p>
        </w:tc>
        <w:tc>
          <w:tcPr>
            <w:tcW w:w="481" w:type="dxa"/>
            <w:tcMar>
              <w:top w:w="0" w:type="dxa"/>
              <w:left w:w="0" w:type="dxa"/>
              <w:bottom w:w="0" w:type="dxa"/>
              <w:right w:w="108" w:type="dxa"/>
            </w:tcMar>
            <w:vAlign w:val="bottom"/>
          </w:tcPr>
          <w:p w14:paraId="5B979E7A" w14:textId="77777777" w:rsidR="00F7009D" w:rsidRPr="000D708E" w:rsidRDefault="00F7009D" w:rsidP="00F7009D">
            <w:pPr>
              <w:pStyle w:val="TabellRader"/>
            </w:pPr>
          </w:p>
        </w:tc>
        <w:tc>
          <w:tcPr>
            <w:tcW w:w="463" w:type="dxa"/>
            <w:tcMar>
              <w:top w:w="0" w:type="dxa"/>
              <w:left w:w="85" w:type="dxa"/>
              <w:bottom w:w="0" w:type="dxa"/>
              <w:right w:w="85" w:type="dxa"/>
            </w:tcMar>
            <w:vAlign w:val="bottom"/>
          </w:tcPr>
          <w:p w14:paraId="62A7901A" w14:textId="77777777" w:rsidR="00F7009D" w:rsidRPr="000D708E" w:rsidRDefault="00F7009D" w:rsidP="00F7009D">
            <w:pPr>
              <w:pStyle w:val="TabellRader"/>
            </w:pPr>
          </w:p>
        </w:tc>
      </w:tr>
      <w:tr w:rsidR="00F7009D" w:rsidRPr="007557CC" w14:paraId="4549D317" w14:textId="77777777" w:rsidTr="00F7009D">
        <w:tc>
          <w:tcPr>
            <w:tcW w:w="1572" w:type="dxa"/>
            <w:vAlign w:val="bottom"/>
          </w:tcPr>
          <w:p w14:paraId="07A3927B" w14:textId="77777777" w:rsidR="00F7009D" w:rsidRPr="0031327E" w:rsidRDefault="009D6872" w:rsidP="00F7009D">
            <w:pPr>
              <w:pStyle w:val="TabellRader"/>
              <w:jc w:val="both"/>
            </w:pPr>
            <w:r w:rsidRPr="0031327E">
              <w:t>Lånebehov</w:t>
            </w:r>
            <w:r w:rsidRPr="0031327E">
              <w:rPr>
                <w:sz w:val="14"/>
                <w:vertAlign w:val="superscript"/>
              </w:rPr>
              <w:t>1</w:t>
            </w:r>
          </w:p>
        </w:tc>
        <w:tc>
          <w:tcPr>
            <w:tcW w:w="473" w:type="dxa"/>
            <w:tcBorders>
              <w:top w:val="nil"/>
              <w:left w:val="nil"/>
              <w:bottom w:val="nil"/>
              <w:right w:val="single" w:sz="4" w:space="0" w:color="000000"/>
            </w:tcBorders>
            <w:tcMar>
              <w:top w:w="0" w:type="dxa"/>
              <w:left w:w="0" w:type="dxa"/>
              <w:bottom w:w="0" w:type="dxa"/>
              <w:right w:w="108" w:type="dxa"/>
            </w:tcMar>
            <w:vAlign w:val="bottom"/>
          </w:tcPr>
          <w:p w14:paraId="293721E5" w14:textId="685C77F5" w:rsidR="00F7009D" w:rsidRPr="0031327E" w:rsidRDefault="009D6872" w:rsidP="00F7009D">
            <w:pPr>
              <w:pStyle w:val="TabellRader"/>
            </w:pPr>
            <w:r>
              <w:t>131</w:t>
            </w:r>
          </w:p>
        </w:tc>
        <w:tc>
          <w:tcPr>
            <w:tcW w:w="481" w:type="dxa"/>
            <w:tcBorders>
              <w:top w:val="nil"/>
              <w:left w:val="single" w:sz="4" w:space="0" w:color="000000"/>
              <w:bottom w:val="nil"/>
              <w:right w:val="nil"/>
            </w:tcBorders>
            <w:tcMar>
              <w:top w:w="0" w:type="dxa"/>
              <w:left w:w="0" w:type="dxa"/>
              <w:bottom w:w="0" w:type="dxa"/>
              <w:right w:w="108" w:type="dxa"/>
            </w:tcMar>
            <w:vAlign w:val="bottom"/>
          </w:tcPr>
          <w:p w14:paraId="431C2449" w14:textId="21EAEE1F" w:rsidR="00F7009D" w:rsidRPr="0031327E" w:rsidRDefault="009D6872" w:rsidP="00F7009D">
            <w:pPr>
              <w:pStyle w:val="TabellRader"/>
            </w:pPr>
            <w:r>
              <w:t>51</w:t>
            </w:r>
          </w:p>
        </w:tc>
        <w:tc>
          <w:tcPr>
            <w:tcW w:w="457" w:type="dxa"/>
            <w:tcMar>
              <w:top w:w="0" w:type="dxa"/>
              <w:left w:w="0" w:type="dxa"/>
              <w:bottom w:w="0" w:type="dxa"/>
              <w:right w:w="108" w:type="dxa"/>
            </w:tcMar>
            <w:vAlign w:val="bottom"/>
          </w:tcPr>
          <w:p w14:paraId="29A8D30C" w14:textId="76AC3D91" w:rsidR="00F7009D" w:rsidRPr="0031327E" w:rsidRDefault="009D6872" w:rsidP="00F7009D">
            <w:pPr>
              <w:pStyle w:val="TabellRader"/>
            </w:pPr>
            <w:r>
              <w:t>-1</w:t>
            </w:r>
          </w:p>
        </w:tc>
        <w:tc>
          <w:tcPr>
            <w:tcW w:w="456" w:type="dxa"/>
            <w:tcMar>
              <w:top w:w="0" w:type="dxa"/>
              <w:left w:w="0" w:type="dxa"/>
              <w:bottom w:w="0" w:type="dxa"/>
              <w:right w:w="108" w:type="dxa"/>
            </w:tcMar>
            <w:vAlign w:val="bottom"/>
          </w:tcPr>
          <w:p w14:paraId="4CB5349F" w14:textId="4596CF33" w:rsidR="00F7009D" w:rsidRPr="0031327E" w:rsidRDefault="009D6872" w:rsidP="00F7009D">
            <w:pPr>
              <w:pStyle w:val="TabellRader"/>
            </w:pPr>
            <w:r>
              <w:t>-42</w:t>
            </w:r>
          </w:p>
        </w:tc>
        <w:tc>
          <w:tcPr>
            <w:tcW w:w="481" w:type="dxa"/>
            <w:tcMar>
              <w:top w:w="0" w:type="dxa"/>
              <w:left w:w="0" w:type="dxa"/>
              <w:bottom w:w="0" w:type="dxa"/>
              <w:right w:w="108" w:type="dxa"/>
            </w:tcMar>
            <w:vAlign w:val="bottom"/>
          </w:tcPr>
          <w:p w14:paraId="5EB0999E" w14:textId="5A60633F" w:rsidR="00F7009D" w:rsidRPr="0031327E" w:rsidRDefault="009D6872" w:rsidP="00F7009D">
            <w:pPr>
              <w:pStyle w:val="TabellRader"/>
            </w:pPr>
            <w:r>
              <w:t>-62</w:t>
            </w:r>
          </w:p>
        </w:tc>
        <w:tc>
          <w:tcPr>
            <w:tcW w:w="463" w:type="dxa"/>
            <w:tcMar>
              <w:top w:w="0" w:type="dxa"/>
              <w:left w:w="85" w:type="dxa"/>
              <w:bottom w:w="0" w:type="dxa"/>
              <w:right w:w="85" w:type="dxa"/>
            </w:tcMar>
            <w:vAlign w:val="bottom"/>
          </w:tcPr>
          <w:p w14:paraId="380224C8" w14:textId="5D78F179" w:rsidR="00F7009D" w:rsidRPr="0031327E" w:rsidRDefault="009D6872" w:rsidP="00F7009D">
            <w:pPr>
              <w:pStyle w:val="TabellRader"/>
            </w:pPr>
            <w:r>
              <w:t>-98</w:t>
            </w:r>
          </w:p>
        </w:tc>
      </w:tr>
      <w:tr w:rsidR="00F7009D" w:rsidRPr="007557CC" w14:paraId="392A64A9" w14:textId="77777777" w:rsidTr="00F7009D">
        <w:tc>
          <w:tcPr>
            <w:tcW w:w="1572" w:type="dxa"/>
          </w:tcPr>
          <w:p w14:paraId="3C33E94E" w14:textId="77777777" w:rsidR="00F7009D" w:rsidRPr="0031327E" w:rsidRDefault="009D6872" w:rsidP="00F7009D">
            <w:pPr>
              <w:pStyle w:val="TabellRader"/>
              <w:spacing w:before="20" w:line="170" w:lineRule="exact"/>
              <w:jc w:val="left"/>
            </w:pPr>
            <w:r w:rsidRPr="0031327E">
              <w:t>Skulddispositioner m.m.</w:t>
            </w:r>
            <w:r w:rsidRPr="0031327E">
              <w:rPr>
                <w:sz w:val="14"/>
                <w:vertAlign w:val="superscript"/>
              </w:rPr>
              <w:t>2</w:t>
            </w:r>
          </w:p>
        </w:tc>
        <w:tc>
          <w:tcPr>
            <w:tcW w:w="473" w:type="dxa"/>
            <w:tcBorders>
              <w:top w:val="nil"/>
              <w:left w:val="nil"/>
              <w:bottom w:val="nil"/>
              <w:right w:val="single" w:sz="4" w:space="0" w:color="000000"/>
            </w:tcBorders>
            <w:tcMar>
              <w:top w:w="0" w:type="dxa"/>
              <w:left w:w="28" w:type="dxa"/>
              <w:bottom w:w="0" w:type="dxa"/>
              <w:right w:w="108" w:type="dxa"/>
            </w:tcMar>
            <w:vAlign w:val="bottom"/>
          </w:tcPr>
          <w:p w14:paraId="2E8A27E9" w14:textId="2FDF1A37" w:rsidR="00F7009D" w:rsidRPr="0031327E" w:rsidRDefault="009D6872" w:rsidP="00F7009D">
            <w:pPr>
              <w:pStyle w:val="TabellRader"/>
            </w:pPr>
            <w:r>
              <w:t>-6</w:t>
            </w:r>
          </w:p>
        </w:tc>
        <w:tc>
          <w:tcPr>
            <w:tcW w:w="481" w:type="dxa"/>
            <w:tcBorders>
              <w:top w:val="nil"/>
              <w:left w:val="single" w:sz="4" w:space="0" w:color="000000"/>
              <w:bottom w:val="nil"/>
              <w:right w:val="nil"/>
            </w:tcBorders>
            <w:tcMar>
              <w:top w:w="0" w:type="dxa"/>
              <w:left w:w="28" w:type="dxa"/>
              <w:bottom w:w="0" w:type="dxa"/>
              <w:right w:w="108" w:type="dxa"/>
            </w:tcMar>
            <w:vAlign w:val="bottom"/>
          </w:tcPr>
          <w:p w14:paraId="0529CF91" w14:textId="34237D27" w:rsidR="00F7009D" w:rsidRPr="0031327E" w:rsidRDefault="009D6872" w:rsidP="00F7009D">
            <w:pPr>
              <w:pStyle w:val="TabellRader"/>
            </w:pPr>
            <w:r>
              <w:t>11</w:t>
            </w:r>
          </w:p>
        </w:tc>
        <w:tc>
          <w:tcPr>
            <w:tcW w:w="457" w:type="dxa"/>
            <w:tcMar>
              <w:top w:w="0" w:type="dxa"/>
              <w:left w:w="28" w:type="dxa"/>
              <w:bottom w:w="0" w:type="dxa"/>
              <w:right w:w="108" w:type="dxa"/>
            </w:tcMar>
            <w:vAlign w:val="bottom"/>
          </w:tcPr>
          <w:p w14:paraId="300CB0D0" w14:textId="1CCEB462" w:rsidR="00F7009D" w:rsidRPr="0031327E" w:rsidRDefault="009D6872" w:rsidP="00F7009D">
            <w:pPr>
              <w:pStyle w:val="TabellRader"/>
            </w:pPr>
            <w:r>
              <w:t>2</w:t>
            </w:r>
          </w:p>
        </w:tc>
        <w:tc>
          <w:tcPr>
            <w:tcW w:w="456" w:type="dxa"/>
            <w:tcMar>
              <w:top w:w="0" w:type="dxa"/>
              <w:left w:w="28" w:type="dxa"/>
              <w:bottom w:w="0" w:type="dxa"/>
              <w:right w:w="108" w:type="dxa"/>
            </w:tcMar>
            <w:vAlign w:val="bottom"/>
          </w:tcPr>
          <w:p w14:paraId="71E7EBCF" w14:textId="0E6D67B1" w:rsidR="00F7009D" w:rsidRPr="0031327E" w:rsidRDefault="009D6872" w:rsidP="00F7009D">
            <w:pPr>
              <w:pStyle w:val="TabellRader"/>
            </w:pPr>
            <w:r>
              <w:t>1</w:t>
            </w:r>
          </w:p>
        </w:tc>
        <w:tc>
          <w:tcPr>
            <w:tcW w:w="481" w:type="dxa"/>
            <w:tcMar>
              <w:top w:w="0" w:type="dxa"/>
              <w:left w:w="28" w:type="dxa"/>
              <w:bottom w:w="0" w:type="dxa"/>
              <w:right w:w="108" w:type="dxa"/>
            </w:tcMar>
            <w:vAlign w:val="bottom"/>
          </w:tcPr>
          <w:p w14:paraId="694E52A4" w14:textId="403550E9" w:rsidR="00F7009D" w:rsidRPr="0031327E" w:rsidRDefault="009D6872" w:rsidP="00F7009D">
            <w:pPr>
              <w:pStyle w:val="TabellRader"/>
            </w:pPr>
            <w:r>
              <w:t>0</w:t>
            </w:r>
          </w:p>
        </w:tc>
        <w:tc>
          <w:tcPr>
            <w:tcW w:w="463" w:type="dxa"/>
            <w:vAlign w:val="bottom"/>
          </w:tcPr>
          <w:p w14:paraId="7CC553BD" w14:textId="05E288BA" w:rsidR="00F7009D" w:rsidRPr="0031327E" w:rsidRDefault="009D6872" w:rsidP="00F7009D">
            <w:pPr>
              <w:pStyle w:val="TabellRader"/>
            </w:pPr>
            <w:r>
              <w:t>0</w:t>
            </w:r>
          </w:p>
        </w:tc>
      </w:tr>
      <w:tr w:rsidR="00F7009D" w:rsidRPr="007557CC" w14:paraId="58FD4184" w14:textId="77777777" w:rsidTr="00F7009D">
        <w:tc>
          <w:tcPr>
            <w:tcW w:w="1572" w:type="dxa"/>
            <w:tcBorders>
              <w:top w:val="single" w:sz="12" w:space="0" w:color="auto"/>
              <w:left w:val="nil"/>
              <w:bottom w:val="nil"/>
              <w:right w:val="nil"/>
            </w:tcBorders>
          </w:tcPr>
          <w:p w14:paraId="2A64698F" w14:textId="77777777" w:rsidR="00F7009D" w:rsidRPr="00811047" w:rsidRDefault="009D6872" w:rsidP="00F7009D">
            <w:pPr>
              <w:pStyle w:val="TabellSummaText"/>
            </w:pPr>
            <w:r w:rsidRPr="00811047">
              <w:t>Okonsoliderad statsskuld</w:t>
            </w:r>
            <w:r w:rsidRPr="00811047">
              <w:rPr>
                <w:sz w:val="14"/>
                <w:vertAlign w:val="superscript"/>
              </w:rPr>
              <w:t>3</w:t>
            </w:r>
          </w:p>
        </w:tc>
        <w:tc>
          <w:tcPr>
            <w:tcW w:w="473" w:type="dxa"/>
            <w:tcBorders>
              <w:top w:val="single" w:sz="12" w:space="0" w:color="auto"/>
              <w:left w:val="nil"/>
              <w:bottom w:val="nil"/>
              <w:right w:val="single" w:sz="4" w:space="0" w:color="000000"/>
            </w:tcBorders>
            <w:tcMar>
              <w:top w:w="0" w:type="dxa"/>
              <w:left w:w="28" w:type="dxa"/>
              <w:bottom w:w="0" w:type="dxa"/>
              <w:right w:w="108" w:type="dxa"/>
            </w:tcMar>
            <w:vAlign w:val="bottom"/>
          </w:tcPr>
          <w:p w14:paraId="69325555" w14:textId="60459584" w:rsidR="00F7009D" w:rsidRPr="00811047" w:rsidRDefault="009D6872" w:rsidP="00F7009D">
            <w:pPr>
              <w:pStyle w:val="TabellRader"/>
              <w:rPr>
                <w:b/>
              </w:rPr>
            </w:pPr>
            <w:r>
              <w:rPr>
                <w:b/>
              </w:rPr>
              <w:t>1</w:t>
            </w:r>
            <w:r>
              <w:rPr>
                <w:rFonts w:ascii="Times New Roman" w:hAnsi="Times New Roman"/>
                <w:b/>
              </w:rPr>
              <w:t> </w:t>
            </w:r>
            <w:r>
              <w:rPr>
                <w:b/>
              </w:rPr>
              <w:t>277</w:t>
            </w:r>
          </w:p>
        </w:tc>
        <w:tc>
          <w:tcPr>
            <w:tcW w:w="481" w:type="dxa"/>
            <w:tcBorders>
              <w:top w:val="single" w:sz="12" w:space="0" w:color="auto"/>
              <w:left w:val="single" w:sz="4" w:space="0" w:color="000000"/>
              <w:bottom w:val="nil"/>
              <w:right w:val="nil"/>
            </w:tcBorders>
            <w:tcMar>
              <w:top w:w="0" w:type="dxa"/>
              <w:left w:w="28" w:type="dxa"/>
              <w:bottom w:w="0" w:type="dxa"/>
              <w:right w:w="108" w:type="dxa"/>
            </w:tcMar>
            <w:vAlign w:val="bottom"/>
          </w:tcPr>
          <w:p w14:paraId="4B009B89" w14:textId="0E444BAB" w:rsidR="00F7009D" w:rsidRPr="00811047" w:rsidRDefault="009D6872" w:rsidP="00F7009D">
            <w:pPr>
              <w:pStyle w:val="TabellRader"/>
              <w:rPr>
                <w:b/>
              </w:rPr>
            </w:pPr>
            <w:r w:rsidRPr="00811047">
              <w:rPr>
                <w:b/>
              </w:rPr>
              <w:t>1</w:t>
            </w:r>
            <w:r w:rsidRPr="00AE2751">
              <w:rPr>
                <w:rFonts w:ascii="Times New Roman" w:hAnsi="Times New Roman"/>
                <w:b/>
              </w:rPr>
              <w:t> </w:t>
            </w:r>
            <w:r>
              <w:rPr>
                <w:b/>
              </w:rPr>
              <w:t>340</w:t>
            </w:r>
          </w:p>
        </w:tc>
        <w:tc>
          <w:tcPr>
            <w:tcW w:w="457" w:type="dxa"/>
            <w:tcBorders>
              <w:top w:val="single" w:sz="12" w:space="0" w:color="auto"/>
              <w:left w:val="nil"/>
              <w:bottom w:val="nil"/>
              <w:right w:val="nil"/>
            </w:tcBorders>
            <w:tcMar>
              <w:top w:w="0" w:type="dxa"/>
              <w:left w:w="28" w:type="dxa"/>
              <w:bottom w:w="0" w:type="dxa"/>
              <w:right w:w="57" w:type="dxa"/>
            </w:tcMar>
            <w:vAlign w:val="bottom"/>
          </w:tcPr>
          <w:p w14:paraId="715BA1B2" w14:textId="33A4345B" w:rsidR="00F7009D" w:rsidRPr="00811047" w:rsidRDefault="009D6872" w:rsidP="00F7009D">
            <w:pPr>
              <w:pStyle w:val="TabellRader"/>
              <w:rPr>
                <w:b/>
              </w:rPr>
            </w:pPr>
            <w:r w:rsidRPr="00811047">
              <w:rPr>
                <w:b/>
              </w:rPr>
              <w:t>1</w:t>
            </w:r>
            <w:r w:rsidRPr="00AE2751">
              <w:rPr>
                <w:rFonts w:ascii="Times New Roman" w:hAnsi="Times New Roman"/>
                <w:b/>
              </w:rPr>
              <w:t> </w:t>
            </w:r>
            <w:r>
              <w:rPr>
                <w:b/>
              </w:rPr>
              <w:t>340</w:t>
            </w:r>
          </w:p>
        </w:tc>
        <w:tc>
          <w:tcPr>
            <w:tcW w:w="456" w:type="dxa"/>
            <w:tcBorders>
              <w:top w:val="single" w:sz="12" w:space="0" w:color="auto"/>
              <w:left w:val="nil"/>
              <w:bottom w:val="nil"/>
              <w:right w:val="nil"/>
            </w:tcBorders>
            <w:tcMar>
              <w:top w:w="0" w:type="dxa"/>
              <w:left w:w="28" w:type="dxa"/>
              <w:bottom w:w="0" w:type="dxa"/>
              <w:right w:w="57" w:type="dxa"/>
            </w:tcMar>
            <w:vAlign w:val="bottom"/>
          </w:tcPr>
          <w:p w14:paraId="63571C14" w14:textId="35B62B9D" w:rsidR="00F7009D" w:rsidRPr="00811047" w:rsidRDefault="009D6872" w:rsidP="00F7009D">
            <w:pPr>
              <w:pStyle w:val="TabellRader"/>
              <w:rPr>
                <w:b/>
              </w:rPr>
            </w:pPr>
            <w:r w:rsidRPr="00811047">
              <w:rPr>
                <w:b/>
              </w:rPr>
              <w:t>1</w:t>
            </w:r>
            <w:r w:rsidRPr="00B54422">
              <w:rPr>
                <w:b/>
              </w:rPr>
              <w:t> </w:t>
            </w:r>
            <w:r w:rsidRPr="00AE2751">
              <w:rPr>
                <w:b/>
              </w:rPr>
              <w:t>2</w:t>
            </w:r>
            <w:r>
              <w:rPr>
                <w:b/>
              </w:rPr>
              <w:t>99</w:t>
            </w:r>
          </w:p>
        </w:tc>
        <w:tc>
          <w:tcPr>
            <w:tcW w:w="481" w:type="dxa"/>
            <w:tcBorders>
              <w:top w:val="single" w:sz="12" w:space="0" w:color="auto"/>
              <w:left w:val="nil"/>
              <w:bottom w:val="nil"/>
              <w:right w:val="nil"/>
            </w:tcBorders>
            <w:tcMar>
              <w:top w:w="0" w:type="dxa"/>
              <w:left w:w="28" w:type="dxa"/>
              <w:bottom w:w="0" w:type="dxa"/>
              <w:right w:w="57" w:type="dxa"/>
            </w:tcMar>
            <w:vAlign w:val="bottom"/>
          </w:tcPr>
          <w:p w14:paraId="1FDD1332" w14:textId="7512F2DC" w:rsidR="00F7009D" w:rsidRPr="00811047" w:rsidRDefault="009D6872" w:rsidP="00F7009D">
            <w:pPr>
              <w:pStyle w:val="TabellRader"/>
              <w:rPr>
                <w:b/>
              </w:rPr>
            </w:pPr>
            <w:r w:rsidRPr="00811047">
              <w:rPr>
                <w:b/>
              </w:rPr>
              <w:t>1</w:t>
            </w:r>
            <w:r>
              <w:rPr>
                <w:b/>
              </w:rPr>
              <w:t> 237</w:t>
            </w:r>
          </w:p>
        </w:tc>
        <w:tc>
          <w:tcPr>
            <w:tcW w:w="463" w:type="dxa"/>
            <w:tcBorders>
              <w:top w:val="single" w:sz="12" w:space="0" w:color="auto"/>
              <w:left w:val="nil"/>
              <w:bottom w:val="nil"/>
              <w:right w:val="nil"/>
            </w:tcBorders>
            <w:tcMar>
              <w:top w:w="0" w:type="dxa"/>
              <w:left w:w="57" w:type="dxa"/>
              <w:bottom w:w="0" w:type="dxa"/>
              <w:right w:w="57" w:type="dxa"/>
            </w:tcMar>
            <w:vAlign w:val="bottom"/>
          </w:tcPr>
          <w:p w14:paraId="7F36162A" w14:textId="445406DE" w:rsidR="00F7009D" w:rsidRPr="00811047" w:rsidRDefault="009D6872" w:rsidP="00F7009D">
            <w:pPr>
              <w:pStyle w:val="TabellRader"/>
              <w:rPr>
                <w:b/>
              </w:rPr>
            </w:pPr>
            <w:r>
              <w:rPr>
                <w:b/>
              </w:rPr>
              <w:t>1 139</w:t>
            </w:r>
          </w:p>
        </w:tc>
      </w:tr>
      <w:tr w:rsidR="00F7009D" w:rsidRPr="007557CC" w14:paraId="123677E2" w14:textId="77777777" w:rsidTr="00F7009D">
        <w:tc>
          <w:tcPr>
            <w:tcW w:w="1572" w:type="dxa"/>
            <w:tcBorders>
              <w:top w:val="nil"/>
              <w:left w:val="nil"/>
              <w:bottom w:val="single" w:sz="12" w:space="0" w:color="auto"/>
              <w:right w:val="nil"/>
            </w:tcBorders>
          </w:tcPr>
          <w:p w14:paraId="06C75354" w14:textId="77777777" w:rsidR="00F7009D" w:rsidRPr="006B731B" w:rsidRDefault="009D6872" w:rsidP="00F7009D">
            <w:pPr>
              <w:pStyle w:val="TabellRader"/>
              <w:spacing w:before="20" w:line="170" w:lineRule="exact"/>
              <w:jc w:val="left"/>
            </w:pPr>
            <w:r w:rsidRPr="006B731B">
              <w:t>Eliminering av myndigheters innehav av statspapper</w:t>
            </w:r>
          </w:p>
        </w:tc>
        <w:tc>
          <w:tcPr>
            <w:tcW w:w="473" w:type="dxa"/>
            <w:tcBorders>
              <w:top w:val="nil"/>
              <w:left w:val="nil"/>
              <w:bottom w:val="single" w:sz="12" w:space="0" w:color="auto"/>
              <w:right w:val="single" w:sz="4" w:space="0" w:color="000000"/>
            </w:tcBorders>
            <w:tcMar>
              <w:top w:w="0" w:type="dxa"/>
              <w:left w:w="28" w:type="dxa"/>
              <w:bottom w:w="0" w:type="dxa"/>
              <w:right w:w="108" w:type="dxa"/>
            </w:tcMar>
            <w:vAlign w:val="bottom"/>
          </w:tcPr>
          <w:p w14:paraId="27D45FFC" w14:textId="72971739" w:rsidR="00F7009D" w:rsidRPr="006B731B" w:rsidRDefault="009D6872" w:rsidP="00F7009D">
            <w:pPr>
              <w:pStyle w:val="TabellRader"/>
            </w:pPr>
            <w:r>
              <w:t>-41</w:t>
            </w:r>
          </w:p>
        </w:tc>
        <w:tc>
          <w:tcPr>
            <w:tcW w:w="481" w:type="dxa"/>
            <w:tcBorders>
              <w:top w:val="nil"/>
              <w:left w:val="single" w:sz="4" w:space="0" w:color="000000"/>
              <w:bottom w:val="single" w:sz="12" w:space="0" w:color="auto"/>
              <w:right w:val="nil"/>
            </w:tcBorders>
            <w:tcMar>
              <w:top w:w="0" w:type="dxa"/>
              <w:left w:w="28" w:type="dxa"/>
              <w:bottom w:w="0" w:type="dxa"/>
              <w:right w:w="108" w:type="dxa"/>
            </w:tcMar>
            <w:vAlign w:val="bottom"/>
          </w:tcPr>
          <w:p w14:paraId="19730F4E" w14:textId="38ED4049" w:rsidR="00F7009D" w:rsidRPr="006B731B" w:rsidRDefault="009D6872" w:rsidP="00F7009D">
            <w:pPr>
              <w:pStyle w:val="TabellRader"/>
            </w:pPr>
            <w:r w:rsidRPr="006B731B">
              <w:t>-</w:t>
            </w:r>
            <w:r>
              <w:t>42</w:t>
            </w:r>
          </w:p>
        </w:tc>
        <w:tc>
          <w:tcPr>
            <w:tcW w:w="457" w:type="dxa"/>
            <w:tcBorders>
              <w:top w:val="nil"/>
              <w:left w:val="nil"/>
              <w:bottom w:val="single" w:sz="12" w:space="0" w:color="auto"/>
              <w:right w:val="nil"/>
            </w:tcBorders>
            <w:tcMar>
              <w:top w:w="0" w:type="dxa"/>
              <w:left w:w="28" w:type="dxa"/>
              <w:bottom w:w="0" w:type="dxa"/>
              <w:right w:w="108" w:type="dxa"/>
            </w:tcMar>
            <w:vAlign w:val="bottom"/>
          </w:tcPr>
          <w:p w14:paraId="6E1EE51F" w14:textId="5FBE318D" w:rsidR="00F7009D" w:rsidRPr="006B731B" w:rsidRDefault="009D6872" w:rsidP="00F7009D">
            <w:pPr>
              <w:pStyle w:val="TabellRader"/>
            </w:pPr>
            <w:r w:rsidRPr="006B731B">
              <w:t>-</w:t>
            </w:r>
            <w:r>
              <w:t>43</w:t>
            </w:r>
          </w:p>
        </w:tc>
        <w:tc>
          <w:tcPr>
            <w:tcW w:w="456" w:type="dxa"/>
            <w:tcBorders>
              <w:top w:val="nil"/>
              <w:left w:val="nil"/>
              <w:bottom w:val="single" w:sz="12" w:space="0" w:color="auto"/>
              <w:right w:val="nil"/>
            </w:tcBorders>
            <w:tcMar>
              <w:top w:w="0" w:type="dxa"/>
              <w:left w:w="28" w:type="dxa"/>
              <w:bottom w:w="0" w:type="dxa"/>
              <w:right w:w="108" w:type="dxa"/>
            </w:tcMar>
            <w:vAlign w:val="bottom"/>
          </w:tcPr>
          <w:p w14:paraId="3248C289" w14:textId="23FB46CF" w:rsidR="00F7009D" w:rsidRPr="006B731B" w:rsidRDefault="009D6872" w:rsidP="00F7009D">
            <w:pPr>
              <w:pStyle w:val="TabellRader"/>
            </w:pPr>
            <w:r w:rsidRPr="006B731B">
              <w:t>-</w:t>
            </w:r>
            <w:r>
              <w:t>44</w:t>
            </w:r>
          </w:p>
        </w:tc>
        <w:tc>
          <w:tcPr>
            <w:tcW w:w="481" w:type="dxa"/>
            <w:tcBorders>
              <w:top w:val="nil"/>
              <w:left w:val="nil"/>
              <w:bottom w:val="single" w:sz="12" w:space="0" w:color="auto"/>
              <w:right w:val="nil"/>
            </w:tcBorders>
            <w:tcMar>
              <w:top w:w="0" w:type="dxa"/>
              <w:left w:w="28" w:type="dxa"/>
              <w:bottom w:w="0" w:type="dxa"/>
              <w:right w:w="108" w:type="dxa"/>
            </w:tcMar>
            <w:vAlign w:val="bottom"/>
          </w:tcPr>
          <w:p w14:paraId="2C5BC761" w14:textId="7989F25C" w:rsidR="00F7009D" w:rsidRPr="006B731B" w:rsidRDefault="009D6872" w:rsidP="00F7009D">
            <w:pPr>
              <w:pStyle w:val="TabellRader"/>
            </w:pPr>
            <w:r w:rsidRPr="006B731B">
              <w:t>-</w:t>
            </w:r>
            <w:r>
              <w:t>45</w:t>
            </w:r>
          </w:p>
        </w:tc>
        <w:tc>
          <w:tcPr>
            <w:tcW w:w="463" w:type="dxa"/>
            <w:tcBorders>
              <w:top w:val="nil"/>
              <w:left w:val="nil"/>
              <w:bottom w:val="single" w:sz="12" w:space="0" w:color="auto"/>
              <w:right w:val="nil"/>
            </w:tcBorders>
            <w:vAlign w:val="bottom"/>
          </w:tcPr>
          <w:p w14:paraId="57FCA443" w14:textId="3EAF8293" w:rsidR="00F7009D" w:rsidRPr="006B731B" w:rsidRDefault="009D6872" w:rsidP="00F7009D">
            <w:pPr>
              <w:pStyle w:val="TabellRader"/>
            </w:pPr>
            <w:r w:rsidRPr="006B731B">
              <w:t>-</w:t>
            </w:r>
            <w:r>
              <w:t>46</w:t>
            </w:r>
          </w:p>
        </w:tc>
      </w:tr>
      <w:tr w:rsidR="00F7009D" w:rsidRPr="007557CC" w14:paraId="50407208" w14:textId="77777777" w:rsidTr="00F7009D">
        <w:tc>
          <w:tcPr>
            <w:tcW w:w="1572" w:type="dxa"/>
            <w:tcBorders>
              <w:top w:val="single" w:sz="12" w:space="0" w:color="auto"/>
              <w:left w:val="nil"/>
              <w:bottom w:val="nil"/>
              <w:right w:val="nil"/>
            </w:tcBorders>
            <w:vAlign w:val="bottom"/>
          </w:tcPr>
          <w:p w14:paraId="4EA1CEE6" w14:textId="77777777" w:rsidR="00F7009D" w:rsidRPr="006B731B" w:rsidRDefault="009D6872" w:rsidP="00F7009D">
            <w:pPr>
              <w:pStyle w:val="TabellSlutsumma"/>
              <w:jc w:val="left"/>
              <w:textAlignment w:val="auto"/>
            </w:pPr>
            <w:r w:rsidRPr="006B731B">
              <w:t>Statsskuld vid årets slut</w:t>
            </w:r>
            <w:r w:rsidRPr="006B731B">
              <w:rPr>
                <w:b w:val="0"/>
                <w:sz w:val="14"/>
                <w:vertAlign w:val="superscript"/>
              </w:rPr>
              <w:t>4</w:t>
            </w:r>
          </w:p>
        </w:tc>
        <w:tc>
          <w:tcPr>
            <w:tcW w:w="473" w:type="dxa"/>
            <w:tcBorders>
              <w:top w:val="single" w:sz="12" w:space="0" w:color="auto"/>
              <w:left w:val="nil"/>
              <w:bottom w:val="nil"/>
              <w:right w:val="single" w:sz="4" w:space="0" w:color="000000"/>
            </w:tcBorders>
            <w:tcMar>
              <w:top w:w="0" w:type="dxa"/>
              <w:left w:w="28" w:type="dxa"/>
              <w:bottom w:w="0" w:type="dxa"/>
              <w:right w:w="108" w:type="dxa"/>
            </w:tcMar>
            <w:vAlign w:val="bottom"/>
          </w:tcPr>
          <w:p w14:paraId="308B376E" w14:textId="6626EC4F" w:rsidR="00F7009D" w:rsidRPr="006B731B" w:rsidRDefault="009D6872" w:rsidP="00F7009D">
            <w:pPr>
              <w:pStyle w:val="TabellRader"/>
              <w:rPr>
                <w:b/>
              </w:rPr>
            </w:pPr>
            <w:r>
              <w:rPr>
                <w:b/>
              </w:rPr>
              <w:t>1 236</w:t>
            </w:r>
          </w:p>
        </w:tc>
        <w:tc>
          <w:tcPr>
            <w:tcW w:w="481" w:type="dxa"/>
            <w:tcBorders>
              <w:top w:val="single" w:sz="12" w:space="0" w:color="auto"/>
              <w:left w:val="single" w:sz="4" w:space="0" w:color="000000"/>
              <w:bottom w:val="nil"/>
              <w:right w:val="nil"/>
            </w:tcBorders>
            <w:tcMar>
              <w:top w:w="0" w:type="dxa"/>
              <w:left w:w="28" w:type="dxa"/>
              <w:bottom w:w="0" w:type="dxa"/>
              <w:right w:w="108" w:type="dxa"/>
            </w:tcMar>
            <w:vAlign w:val="bottom"/>
          </w:tcPr>
          <w:p w14:paraId="67DA43AF" w14:textId="6B6CBFCC" w:rsidR="00F7009D" w:rsidRPr="006B731B" w:rsidRDefault="009D6872" w:rsidP="00F7009D">
            <w:pPr>
              <w:pStyle w:val="TabellRader"/>
              <w:rPr>
                <w:b/>
              </w:rPr>
            </w:pPr>
            <w:r w:rsidRPr="006B731B">
              <w:rPr>
                <w:b/>
              </w:rPr>
              <w:t>1</w:t>
            </w:r>
            <w:r w:rsidRPr="003B2FA7">
              <w:rPr>
                <w:rFonts w:ascii="Times New Roman" w:hAnsi="Times New Roman"/>
                <w:b/>
              </w:rPr>
              <w:t> </w:t>
            </w:r>
            <w:r w:rsidRPr="003B2FA7">
              <w:rPr>
                <w:b/>
              </w:rPr>
              <w:t>2</w:t>
            </w:r>
            <w:r>
              <w:rPr>
                <w:b/>
              </w:rPr>
              <w:t>98</w:t>
            </w:r>
          </w:p>
        </w:tc>
        <w:tc>
          <w:tcPr>
            <w:tcW w:w="457" w:type="dxa"/>
            <w:tcBorders>
              <w:top w:val="single" w:sz="12" w:space="0" w:color="auto"/>
              <w:left w:val="nil"/>
              <w:bottom w:val="nil"/>
              <w:right w:val="nil"/>
            </w:tcBorders>
            <w:tcMar>
              <w:top w:w="0" w:type="dxa"/>
              <w:left w:w="28" w:type="dxa"/>
              <w:bottom w:w="0" w:type="dxa"/>
              <w:right w:w="57" w:type="dxa"/>
            </w:tcMar>
            <w:vAlign w:val="bottom"/>
          </w:tcPr>
          <w:p w14:paraId="3B6390C7" w14:textId="3E8628FC" w:rsidR="00F7009D" w:rsidRPr="006B731B" w:rsidRDefault="009D6872" w:rsidP="00F7009D">
            <w:pPr>
              <w:pStyle w:val="TabellRader"/>
              <w:rPr>
                <w:b/>
              </w:rPr>
            </w:pPr>
            <w:r w:rsidRPr="006B731B">
              <w:rPr>
                <w:b/>
              </w:rPr>
              <w:t>1</w:t>
            </w:r>
            <w:r w:rsidRPr="003B2FA7">
              <w:rPr>
                <w:rFonts w:ascii="Times New Roman" w:hAnsi="Times New Roman"/>
                <w:b/>
              </w:rPr>
              <w:t> </w:t>
            </w:r>
            <w:r w:rsidRPr="003B2FA7">
              <w:rPr>
                <w:b/>
              </w:rPr>
              <w:t>2</w:t>
            </w:r>
            <w:r>
              <w:rPr>
                <w:b/>
              </w:rPr>
              <w:t>97</w:t>
            </w:r>
          </w:p>
        </w:tc>
        <w:tc>
          <w:tcPr>
            <w:tcW w:w="456" w:type="dxa"/>
            <w:tcBorders>
              <w:top w:val="single" w:sz="12" w:space="0" w:color="auto"/>
              <w:left w:val="nil"/>
              <w:bottom w:val="nil"/>
              <w:right w:val="nil"/>
            </w:tcBorders>
            <w:tcMar>
              <w:top w:w="0" w:type="dxa"/>
              <w:left w:w="28" w:type="dxa"/>
              <w:bottom w:w="0" w:type="dxa"/>
              <w:right w:w="57" w:type="dxa"/>
            </w:tcMar>
            <w:vAlign w:val="bottom"/>
          </w:tcPr>
          <w:p w14:paraId="75B5F3F6" w14:textId="273B14F8" w:rsidR="00F7009D" w:rsidRPr="006B731B" w:rsidRDefault="009D6872" w:rsidP="00F7009D">
            <w:pPr>
              <w:pStyle w:val="TabellRader"/>
              <w:rPr>
                <w:b/>
              </w:rPr>
            </w:pPr>
            <w:r w:rsidRPr="006B731B">
              <w:rPr>
                <w:b/>
              </w:rPr>
              <w:t>1</w:t>
            </w:r>
            <w:r w:rsidRPr="003B798C">
              <w:rPr>
                <w:rFonts w:ascii="Times New Roman" w:hAnsi="Times New Roman"/>
                <w:b/>
              </w:rPr>
              <w:t> </w:t>
            </w:r>
            <w:r>
              <w:rPr>
                <w:b/>
              </w:rPr>
              <w:t>255</w:t>
            </w:r>
          </w:p>
        </w:tc>
        <w:tc>
          <w:tcPr>
            <w:tcW w:w="481" w:type="dxa"/>
            <w:tcBorders>
              <w:top w:val="single" w:sz="12" w:space="0" w:color="auto"/>
              <w:left w:val="nil"/>
              <w:bottom w:val="nil"/>
              <w:right w:val="nil"/>
            </w:tcBorders>
            <w:tcMar>
              <w:top w:w="0" w:type="dxa"/>
              <w:left w:w="28" w:type="dxa"/>
              <w:bottom w:w="0" w:type="dxa"/>
              <w:right w:w="108" w:type="dxa"/>
            </w:tcMar>
            <w:vAlign w:val="bottom"/>
          </w:tcPr>
          <w:p w14:paraId="605D241E" w14:textId="10BA524B" w:rsidR="00F7009D" w:rsidRPr="006B731B" w:rsidRDefault="009D6872" w:rsidP="00F7009D">
            <w:pPr>
              <w:pStyle w:val="TabellRader"/>
              <w:rPr>
                <w:b/>
              </w:rPr>
            </w:pPr>
            <w:r w:rsidRPr="006B731B">
              <w:rPr>
                <w:b/>
              </w:rPr>
              <w:t>1</w:t>
            </w:r>
            <w:r w:rsidRPr="003B798C">
              <w:rPr>
                <w:rFonts w:ascii="Times New Roman" w:hAnsi="Times New Roman"/>
                <w:b/>
              </w:rPr>
              <w:t> </w:t>
            </w:r>
            <w:r>
              <w:rPr>
                <w:b/>
              </w:rPr>
              <w:t>192</w:t>
            </w:r>
          </w:p>
        </w:tc>
        <w:tc>
          <w:tcPr>
            <w:tcW w:w="463" w:type="dxa"/>
            <w:tcBorders>
              <w:top w:val="single" w:sz="12" w:space="0" w:color="auto"/>
              <w:left w:val="nil"/>
              <w:bottom w:val="nil"/>
              <w:right w:val="nil"/>
            </w:tcBorders>
            <w:tcMar>
              <w:top w:w="0" w:type="dxa"/>
              <w:left w:w="85" w:type="dxa"/>
              <w:bottom w:w="0" w:type="dxa"/>
              <w:right w:w="85" w:type="dxa"/>
            </w:tcMar>
            <w:vAlign w:val="bottom"/>
          </w:tcPr>
          <w:p w14:paraId="703F878F" w14:textId="5794059E" w:rsidR="00F7009D" w:rsidRPr="00AE2773" w:rsidRDefault="009D6872" w:rsidP="00F7009D">
            <w:pPr>
              <w:pStyle w:val="TabellRader"/>
              <w:ind w:left="-313" w:firstLine="154"/>
              <w:rPr>
                <w:b/>
                <w:szCs w:val="16"/>
              </w:rPr>
            </w:pPr>
            <w:r>
              <w:rPr>
                <w:b/>
                <w:szCs w:val="16"/>
              </w:rPr>
              <w:t xml:space="preserve">1 </w:t>
            </w:r>
            <w:r w:rsidRPr="00AE2773">
              <w:rPr>
                <w:b/>
                <w:szCs w:val="16"/>
              </w:rPr>
              <w:t>0</w:t>
            </w:r>
            <w:r>
              <w:rPr>
                <w:b/>
                <w:szCs w:val="16"/>
              </w:rPr>
              <w:t>93</w:t>
            </w:r>
          </w:p>
        </w:tc>
      </w:tr>
      <w:tr w:rsidR="00F7009D" w:rsidRPr="007557CC" w14:paraId="1C0D7E54" w14:textId="77777777" w:rsidTr="00F7009D">
        <w:tc>
          <w:tcPr>
            <w:tcW w:w="1572" w:type="dxa"/>
            <w:vAlign w:val="bottom"/>
          </w:tcPr>
          <w:p w14:paraId="53638B20" w14:textId="77777777" w:rsidR="00F7009D" w:rsidRPr="00F9511A" w:rsidRDefault="009D6872" w:rsidP="00F7009D">
            <w:pPr>
              <w:pStyle w:val="TabellRader"/>
              <w:spacing w:before="20" w:line="170" w:lineRule="exact"/>
              <w:jc w:val="left"/>
              <w:rPr>
                <w:highlight w:val="yellow"/>
              </w:rPr>
            </w:pPr>
            <w:r w:rsidRPr="000D708E">
              <w:t>Statsskuldsförändring</w:t>
            </w:r>
            <w:r w:rsidRPr="000D708E">
              <w:rPr>
                <w:sz w:val="14"/>
                <w:vertAlign w:val="superscript"/>
              </w:rPr>
              <w:t>5</w:t>
            </w:r>
          </w:p>
        </w:tc>
        <w:tc>
          <w:tcPr>
            <w:tcW w:w="473" w:type="dxa"/>
            <w:tcBorders>
              <w:top w:val="nil"/>
              <w:left w:val="nil"/>
              <w:bottom w:val="nil"/>
              <w:right w:val="single" w:sz="4" w:space="0" w:color="000000"/>
            </w:tcBorders>
            <w:tcMar>
              <w:top w:w="0" w:type="dxa"/>
              <w:left w:w="0" w:type="dxa"/>
              <w:bottom w:w="0" w:type="dxa"/>
              <w:right w:w="108" w:type="dxa"/>
            </w:tcMar>
            <w:vAlign w:val="bottom"/>
          </w:tcPr>
          <w:p w14:paraId="2CDD2BE2" w14:textId="6A33F623" w:rsidR="00F7009D" w:rsidRPr="000D708E" w:rsidRDefault="009D6872" w:rsidP="00F7009D">
            <w:pPr>
              <w:pStyle w:val="TabellRader"/>
              <w:spacing w:before="20" w:line="170" w:lineRule="exact"/>
            </w:pPr>
            <w:r>
              <w:t>123</w:t>
            </w:r>
          </w:p>
        </w:tc>
        <w:tc>
          <w:tcPr>
            <w:tcW w:w="481" w:type="dxa"/>
            <w:tcBorders>
              <w:top w:val="nil"/>
              <w:left w:val="single" w:sz="4" w:space="0" w:color="000000"/>
              <w:bottom w:val="nil"/>
              <w:right w:val="nil"/>
            </w:tcBorders>
            <w:tcMar>
              <w:top w:w="0" w:type="dxa"/>
              <w:left w:w="0" w:type="dxa"/>
              <w:bottom w:w="0" w:type="dxa"/>
              <w:right w:w="108" w:type="dxa"/>
            </w:tcMar>
            <w:vAlign w:val="bottom"/>
          </w:tcPr>
          <w:p w14:paraId="3BE94E1A" w14:textId="0F3067E5" w:rsidR="00F7009D" w:rsidRPr="000D708E" w:rsidRDefault="009D6872" w:rsidP="00F7009D">
            <w:pPr>
              <w:pStyle w:val="TabellRader"/>
              <w:spacing w:before="20" w:line="170" w:lineRule="exact"/>
            </w:pPr>
            <w:r>
              <w:t>61</w:t>
            </w:r>
          </w:p>
        </w:tc>
        <w:tc>
          <w:tcPr>
            <w:tcW w:w="457" w:type="dxa"/>
            <w:tcMar>
              <w:top w:w="0" w:type="dxa"/>
              <w:left w:w="0" w:type="dxa"/>
              <w:bottom w:w="0" w:type="dxa"/>
              <w:right w:w="108" w:type="dxa"/>
            </w:tcMar>
            <w:vAlign w:val="bottom"/>
          </w:tcPr>
          <w:p w14:paraId="0065FC7D" w14:textId="4F25DBD6" w:rsidR="00F7009D" w:rsidRPr="000D708E" w:rsidRDefault="009D6872" w:rsidP="00F7009D">
            <w:pPr>
              <w:pStyle w:val="TabellRader"/>
              <w:spacing w:before="20" w:line="170" w:lineRule="exact"/>
            </w:pPr>
            <w:r>
              <w:t>-1</w:t>
            </w:r>
          </w:p>
        </w:tc>
        <w:tc>
          <w:tcPr>
            <w:tcW w:w="456" w:type="dxa"/>
            <w:tcMar>
              <w:top w:w="0" w:type="dxa"/>
              <w:left w:w="0" w:type="dxa"/>
              <w:bottom w:w="0" w:type="dxa"/>
              <w:right w:w="108" w:type="dxa"/>
            </w:tcMar>
            <w:vAlign w:val="bottom"/>
          </w:tcPr>
          <w:p w14:paraId="6393EDFF" w14:textId="0D6B5AB0" w:rsidR="00F7009D" w:rsidRPr="000D708E" w:rsidRDefault="009D6872" w:rsidP="00F7009D">
            <w:pPr>
              <w:pStyle w:val="TabellRader"/>
              <w:spacing w:before="20" w:line="170" w:lineRule="exact"/>
            </w:pPr>
            <w:r>
              <w:t>-42</w:t>
            </w:r>
          </w:p>
        </w:tc>
        <w:tc>
          <w:tcPr>
            <w:tcW w:w="481" w:type="dxa"/>
            <w:tcMar>
              <w:top w:w="0" w:type="dxa"/>
              <w:left w:w="0" w:type="dxa"/>
              <w:bottom w:w="0" w:type="dxa"/>
              <w:right w:w="108" w:type="dxa"/>
            </w:tcMar>
            <w:vAlign w:val="bottom"/>
          </w:tcPr>
          <w:p w14:paraId="3D1E3E62" w14:textId="5DDA5AAC" w:rsidR="00F7009D" w:rsidRPr="000D708E" w:rsidRDefault="009D6872" w:rsidP="00F7009D">
            <w:pPr>
              <w:pStyle w:val="TabellRader"/>
              <w:spacing w:before="20" w:line="170" w:lineRule="exact"/>
            </w:pPr>
            <w:r w:rsidRPr="000D708E">
              <w:t>-</w:t>
            </w:r>
            <w:r>
              <w:t>63</w:t>
            </w:r>
          </w:p>
        </w:tc>
        <w:tc>
          <w:tcPr>
            <w:tcW w:w="463" w:type="dxa"/>
            <w:tcMar>
              <w:top w:w="0" w:type="dxa"/>
              <w:left w:w="85" w:type="dxa"/>
              <w:bottom w:w="0" w:type="dxa"/>
              <w:right w:w="85" w:type="dxa"/>
            </w:tcMar>
            <w:vAlign w:val="bottom"/>
          </w:tcPr>
          <w:p w14:paraId="4C4C094C" w14:textId="770DBF85" w:rsidR="00F7009D" w:rsidRPr="000D708E" w:rsidRDefault="009D6872" w:rsidP="00F7009D">
            <w:pPr>
              <w:pStyle w:val="TabellRader"/>
              <w:spacing w:before="20" w:line="170" w:lineRule="exact"/>
            </w:pPr>
            <w:r>
              <w:t>-99</w:t>
            </w:r>
          </w:p>
        </w:tc>
      </w:tr>
      <w:tr w:rsidR="00F7009D" w:rsidRPr="007557CC" w14:paraId="03A077DF" w14:textId="77777777" w:rsidTr="00F7009D">
        <w:tc>
          <w:tcPr>
            <w:tcW w:w="1572" w:type="dxa"/>
            <w:tcBorders>
              <w:top w:val="nil"/>
              <w:left w:val="nil"/>
              <w:bottom w:val="single" w:sz="18" w:space="0" w:color="auto"/>
              <w:right w:val="nil"/>
            </w:tcBorders>
            <w:vAlign w:val="bottom"/>
          </w:tcPr>
          <w:p w14:paraId="4CB42E90" w14:textId="77777777" w:rsidR="00F7009D" w:rsidRPr="006B731B" w:rsidRDefault="009D6872" w:rsidP="00F7009D">
            <w:pPr>
              <w:pStyle w:val="TabellRader"/>
              <w:spacing w:before="20" w:line="170" w:lineRule="exact"/>
              <w:jc w:val="left"/>
              <w:rPr>
                <w:i/>
              </w:rPr>
            </w:pPr>
            <w:r w:rsidRPr="006B731B">
              <w:rPr>
                <w:i/>
              </w:rPr>
              <w:t>Statsskuld i procent av BNP</w:t>
            </w:r>
          </w:p>
        </w:tc>
        <w:tc>
          <w:tcPr>
            <w:tcW w:w="473" w:type="dxa"/>
            <w:tcBorders>
              <w:top w:val="nil"/>
              <w:left w:val="nil"/>
              <w:bottom w:val="single" w:sz="18" w:space="0" w:color="auto"/>
              <w:right w:val="single" w:sz="4" w:space="0" w:color="000000"/>
            </w:tcBorders>
            <w:tcMar>
              <w:top w:w="0" w:type="dxa"/>
              <w:left w:w="28" w:type="dxa"/>
              <w:bottom w:w="0" w:type="dxa"/>
              <w:right w:w="108" w:type="dxa"/>
            </w:tcMar>
            <w:vAlign w:val="bottom"/>
          </w:tcPr>
          <w:p w14:paraId="376B202E" w14:textId="3D6D3029" w:rsidR="00F7009D" w:rsidRPr="006B731B" w:rsidRDefault="009D6872" w:rsidP="00F7009D">
            <w:pPr>
              <w:pStyle w:val="TabellRader"/>
              <w:rPr>
                <w:i/>
              </w:rPr>
            </w:pPr>
            <w:r>
              <w:rPr>
                <w:i/>
              </w:rPr>
              <w:t>34,0</w:t>
            </w:r>
          </w:p>
        </w:tc>
        <w:tc>
          <w:tcPr>
            <w:tcW w:w="481" w:type="dxa"/>
            <w:tcBorders>
              <w:top w:val="nil"/>
              <w:left w:val="single" w:sz="4" w:space="0" w:color="000000"/>
              <w:bottom w:val="single" w:sz="18" w:space="0" w:color="auto"/>
              <w:right w:val="nil"/>
            </w:tcBorders>
            <w:tcMar>
              <w:top w:w="0" w:type="dxa"/>
              <w:left w:w="28" w:type="dxa"/>
              <w:bottom w:w="0" w:type="dxa"/>
              <w:right w:w="108" w:type="dxa"/>
            </w:tcMar>
            <w:vAlign w:val="bottom"/>
          </w:tcPr>
          <w:p w14:paraId="23BE64B2" w14:textId="5EB661BC" w:rsidR="00F7009D" w:rsidRPr="006B731B" w:rsidRDefault="009D6872" w:rsidP="00F7009D">
            <w:pPr>
              <w:pStyle w:val="TabellRader"/>
              <w:rPr>
                <w:i/>
              </w:rPr>
            </w:pPr>
            <w:r w:rsidRPr="006B731B">
              <w:rPr>
                <w:i/>
              </w:rPr>
              <w:t>3</w:t>
            </w:r>
            <w:r>
              <w:rPr>
                <w:i/>
              </w:rPr>
              <w:t>4,3</w:t>
            </w:r>
          </w:p>
        </w:tc>
        <w:tc>
          <w:tcPr>
            <w:tcW w:w="457" w:type="dxa"/>
            <w:tcBorders>
              <w:top w:val="nil"/>
              <w:left w:val="nil"/>
              <w:bottom w:val="single" w:sz="18" w:space="0" w:color="auto"/>
              <w:right w:val="nil"/>
            </w:tcBorders>
            <w:tcMar>
              <w:top w:w="0" w:type="dxa"/>
              <w:left w:w="28" w:type="dxa"/>
              <w:bottom w:w="0" w:type="dxa"/>
              <w:right w:w="108" w:type="dxa"/>
            </w:tcMar>
            <w:vAlign w:val="bottom"/>
          </w:tcPr>
          <w:p w14:paraId="5A29CE4A" w14:textId="56D007FD" w:rsidR="00F7009D" w:rsidRPr="006B731B" w:rsidRDefault="009D6872" w:rsidP="00F7009D">
            <w:pPr>
              <w:pStyle w:val="TabellRader"/>
              <w:rPr>
                <w:i/>
              </w:rPr>
            </w:pPr>
            <w:r w:rsidRPr="006B731B">
              <w:rPr>
                <w:i/>
              </w:rPr>
              <w:t>3</w:t>
            </w:r>
            <w:r>
              <w:rPr>
                <w:i/>
              </w:rPr>
              <w:t>2,6</w:t>
            </w:r>
          </w:p>
        </w:tc>
        <w:tc>
          <w:tcPr>
            <w:tcW w:w="456" w:type="dxa"/>
            <w:tcBorders>
              <w:top w:val="nil"/>
              <w:left w:val="nil"/>
              <w:bottom w:val="single" w:sz="18" w:space="0" w:color="auto"/>
              <w:right w:val="nil"/>
            </w:tcBorders>
            <w:tcMar>
              <w:top w:w="0" w:type="dxa"/>
              <w:left w:w="28" w:type="dxa"/>
              <w:bottom w:w="0" w:type="dxa"/>
              <w:right w:w="108" w:type="dxa"/>
            </w:tcMar>
            <w:vAlign w:val="bottom"/>
          </w:tcPr>
          <w:p w14:paraId="10DBCD9E" w14:textId="5434E8F3" w:rsidR="00F7009D" w:rsidRPr="006B731B" w:rsidRDefault="009D6872" w:rsidP="00F7009D">
            <w:pPr>
              <w:pStyle w:val="TabellRader"/>
              <w:rPr>
                <w:i/>
              </w:rPr>
            </w:pPr>
            <w:r>
              <w:rPr>
                <w:i/>
              </w:rPr>
              <w:t>30,1</w:t>
            </w:r>
          </w:p>
        </w:tc>
        <w:tc>
          <w:tcPr>
            <w:tcW w:w="481" w:type="dxa"/>
            <w:tcBorders>
              <w:top w:val="nil"/>
              <w:left w:val="nil"/>
              <w:bottom w:val="single" w:sz="18" w:space="0" w:color="auto"/>
              <w:right w:val="nil"/>
            </w:tcBorders>
            <w:tcMar>
              <w:top w:w="0" w:type="dxa"/>
              <w:left w:w="28" w:type="dxa"/>
              <w:bottom w:w="0" w:type="dxa"/>
              <w:right w:w="108" w:type="dxa"/>
            </w:tcMar>
            <w:vAlign w:val="bottom"/>
          </w:tcPr>
          <w:p w14:paraId="5B6BECFB" w14:textId="20F3EA15" w:rsidR="00F7009D" w:rsidRPr="006B731B" w:rsidRDefault="009D6872" w:rsidP="00F7009D">
            <w:pPr>
              <w:pStyle w:val="TabellRader"/>
              <w:rPr>
                <w:i/>
              </w:rPr>
            </w:pPr>
            <w:r w:rsidRPr="006B731B">
              <w:rPr>
                <w:i/>
              </w:rPr>
              <w:t>2</w:t>
            </w:r>
            <w:r>
              <w:rPr>
                <w:i/>
              </w:rPr>
              <w:t>7,3</w:t>
            </w:r>
          </w:p>
        </w:tc>
        <w:tc>
          <w:tcPr>
            <w:tcW w:w="463" w:type="dxa"/>
            <w:tcBorders>
              <w:top w:val="nil"/>
              <w:left w:val="nil"/>
              <w:bottom w:val="single" w:sz="18" w:space="0" w:color="auto"/>
              <w:right w:val="nil"/>
            </w:tcBorders>
            <w:vAlign w:val="bottom"/>
          </w:tcPr>
          <w:p w14:paraId="566F3711" w14:textId="26FBA4A4" w:rsidR="00F7009D" w:rsidRPr="006B731B" w:rsidRDefault="009D6872" w:rsidP="00F7009D">
            <w:pPr>
              <w:pStyle w:val="TabellRader"/>
              <w:rPr>
                <w:i/>
              </w:rPr>
            </w:pPr>
            <w:r w:rsidRPr="006B731B">
              <w:rPr>
                <w:i/>
              </w:rPr>
              <w:t>24</w:t>
            </w:r>
            <w:r>
              <w:rPr>
                <w:i/>
              </w:rPr>
              <w:t>,0</w:t>
            </w:r>
          </w:p>
        </w:tc>
      </w:tr>
    </w:tbl>
    <w:p w14:paraId="3E2360AE" w14:textId="77777777" w:rsidR="00F7009D" w:rsidRPr="007557CC" w:rsidRDefault="009D6872" w:rsidP="00F7009D">
      <w:pPr>
        <w:pStyle w:val="TabellFotnot"/>
      </w:pPr>
      <w:r w:rsidRPr="007557CC">
        <w:t>Anm.: Beloppen är avrundade och summerar därför inte alltid.</w:t>
      </w:r>
    </w:p>
    <w:p w14:paraId="6E40D5AA" w14:textId="77777777" w:rsidR="00F7009D" w:rsidRPr="007557CC" w:rsidRDefault="009D6872" w:rsidP="00F7009D">
      <w:pPr>
        <w:pStyle w:val="TabellFotnot"/>
      </w:pPr>
      <w:r w:rsidRPr="007557CC">
        <w:rPr>
          <w:vertAlign w:val="superscript"/>
        </w:rPr>
        <w:t>1</w:t>
      </w:r>
      <w:r w:rsidRPr="007557CC">
        <w:t xml:space="preserve"> Identiskt med statens budgetsaldo med omvänt tecken.</w:t>
      </w:r>
    </w:p>
    <w:p w14:paraId="4851CE86" w14:textId="77777777" w:rsidR="00F7009D" w:rsidRPr="007557CC" w:rsidRDefault="009D6872" w:rsidP="00F7009D">
      <w:pPr>
        <w:pStyle w:val="TabellFotnot"/>
      </w:pPr>
      <w:r w:rsidRPr="007557CC">
        <w:rPr>
          <w:vertAlign w:val="superscript"/>
        </w:rPr>
        <w:t>2</w:t>
      </w:r>
      <w:r w:rsidRPr="007557CC">
        <w:t xml:space="preserve"> Utgörs bl.a. av ny redovisningsmetod.</w:t>
      </w:r>
    </w:p>
    <w:p w14:paraId="056CB696" w14:textId="77777777" w:rsidR="00F7009D" w:rsidRPr="007557CC" w:rsidRDefault="009D6872" w:rsidP="00F7009D">
      <w:pPr>
        <w:pStyle w:val="TabellFotnot"/>
      </w:pPr>
      <w:r w:rsidRPr="007557CC">
        <w:rPr>
          <w:vertAlign w:val="superscript"/>
        </w:rPr>
        <w:t>3</w:t>
      </w:r>
      <w:r w:rsidRPr="007557CC">
        <w:t xml:space="preserve"> I den okonsoliderade statsskulden ingår statliga myndigheters innehav av statspapper.</w:t>
      </w:r>
    </w:p>
    <w:p w14:paraId="36A54C0B" w14:textId="77777777" w:rsidR="00F7009D" w:rsidRPr="007557CC" w:rsidRDefault="009D6872" w:rsidP="00F7009D">
      <w:pPr>
        <w:pStyle w:val="TabellFotnot"/>
      </w:pPr>
      <w:r w:rsidRPr="007557CC">
        <w:rPr>
          <w:vertAlign w:val="superscript"/>
        </w:rPr>
        <w:t>4</w:t>
      </w:r>
      <w:r w:rsidRPr="007557CC">
        <w:t xml:space="preserve"> Här avses konsoliderad statsskuld vilket innebär att statliga myndigheters innehav av statspapper räknats bort.</w:t>
      </w:r>
    </w:p>
    <w:p w14:paraId="7E631AA2" w14:textId="77777777" w:rsidR="00F7009D" w:rsidRPr="007557CC" w:rsidRDefault="009D6872" w:rsidP="00F7009D">
      <w:pPr>
        <w:pStyle w:val="TabellFotnot"/>
      </w:pPr>
      <w:r w:rsidRPr="007557CC">
        <w:rPr>
          <w:vertAlign w:val="superscript"/>
        </w:rPr>
        <w:t xml:space="preserve">5 </w:t>
      </w:r>
      <w:r w:rsidRPr="007557CC">
        <w:t>Avser statsskuldsförändring beräknad på den konsoliderade statsskulden.</w:t>
      </w:r>
    </w:p>
    <w:p w14:paraId="3B01B47C" w14:textId="77777777" w:rsidR="00F7009D" w:rsidRPr="007557CC" w:rsidRDefault="009D6872" w:rsidP="00F7009D">
      <w:pPr>
        <w:pStyle w:val="TabellFotnot"/>
      </w:pPr>
      <w:r w:rsidRPr="007557CC">
        <w:t>Källor: Riksgäld</w:t>
      </w:r>
      <w:r>
        <w:t>skontoret och egna beräkningar.</w:t>
      </w:r>
    </w:p>
    <w:p w14:paraId="4B75C7A5" w14:textId="7573A38D" w:rsidR="00F7009D" w:rsidRPr="00766341" w:rsidRDefault="009D6872" w:rsidP="00F7009D">
      <w:pPr>
        <w:pStyle w:val="Rubrik4utannumrering"/>
      </w:pPr>
      <w:r w:rsidRPr="00475F0D">
        <w:t>Den offentliga sektorns konsoliderade bruttoskuld är låg</w:t>
      </w:r>
    </w:p>
    <w:p w14:paraId="0B2C282A" w14:textId="5082161B" w:rsidR="00F7009D" w:rsidRPr="00475F0D" w:rsidRDefault="009D6872" w:rsidP="00F7009D">
      <w:pPr>
        <w:pStyle w:val="Brdtext"/>
      </w:pPr>
      <w:r w:rsidRPr="00475F0D">
        <w:t>Den konsoliderade bruttoskulden, den s.k. Maastrichtskulden, definieras av EU-regler och används vid bedömningen av medlemsländernas offentliga finanser. För svenska förhållanden innebär definitionen att skulden best</w:t>
      </w:r>
      <w:r>
        <w:t>år av den konsoliderade stats</w:t>
      </w:r>
      <w:r>
        <w:softHyphen/>
        <w:t>skulden och den kom</w:t>
      </w:r>
      <w:r w:rsidRPr="00475F0D">
        <w:t>munala sektorns skulder på kapitalmark</w:t>
      </w:r>
      <w:r>
        <w:softHyphen/>
      </w:r>
      <w:r w:rsidRPr="00475F0D">
        <w:t xml:space="preserve">naden, med </w:t>
      </w:r>
      <w:r w:rsidRPr="00475F0D">
        <w:lastRenderedPageBreak/>
        <w:t>avdrag för AP-fondernas innehav av stats</w:t>
      </w:r>
      <w:r>
        <w:softHyphen/>
      </w:r>
      <w:r w:rsidRPr="00475F0D">
        <w:t>obligationer.</w:t>
      </w:r>
    </w:p>
    <w:p w14:paraId="380D968B" w14:textId="611B840C" w:rsidR="00F7009D" w:rsidRPr="00475F0D" w:rsidRDefault="009D6872" w:rsidP="00F7009D">
      <w:pPr>
        <w:pStyle w:val="Brdtext"/>
      </w:pPr>
      <w:r w:rsidRPr="00475F0D">
        <w:t>Inför Sveriges EU-inträde den 1 januari 1995 uppgick den konsoliderade bruttoskulden till 1</w:t>
      </w:r>
      <w:r>
        <w:t> </w:t>
      </w:r>
      <w:r w:rsidRPr="00475F0D">
        <w:t>216</w:t>
      </w:r>
      <w:r>
        <w:t> </w:t>
      </w:r>
      <w:r w:rsidRPr="00475F0D">
        <w:t>miljarder kronor, vilket motsvarade 72</w:t>
      </w:r>
      <w:r>
        <w:t> </w:t>
      </w:r>
      <w:r w:rsidRPr="00475F0D">
        <w:t xml:space="preserve">procent </w:t>
      </w:r>
      <w:r>
        <w:t xml:space="preserve">av BNP (se </w:t>
      </w:r>
      <w:r>
        <w:fldChar w:fldCharType="begin"/>
      </w:r>
      <w:r>
        <w:instrText xml:space="preserve"> REF  _Ref383459533 \* Lower \h </w:instrText>
      </w:r>
      <w:r>
        <w:fldChar w:fldCharType="separate"/>
      </w:r>
      <w:r w:rsidR="004642B5">
        <w:t xml:space="preserve">diagram </w:t>
      </w:r>
      <w:r w:rsidR="004642B5" w:rsidRPr="004642B5">
        <w:rPr>
          <w:bCs/>
          <w:noProof/>
        </w:rPr>
        <w:t>7</w:t>
      </w:r>
      <w:r w:rsidR="004642B5">
        <w:rPr>
          <w:noProof/>
        </w:rPr>
        <w:t>.8</w:t>
      </w:r>
      <w:r>
        <w:fldChar w:fldCharType="end"/>
      </w:r>
      <w:r>
        <w:t>). Sedan dess har det nomi</w:t>
      </w:r>
      <w:r w:rsidRPr="00475F0D">
        <w:t>nella värdet på skulden varierat, för att vid utgången av 201</w:t>
      </w:r>
      <w:r>
        <w:t>3</w:t>
      </w:r>
      <w:r w:rsidRPr="00475F0D">
        <w:t xml:space="preserve"> uppgå till 1</w:t>
      </w:r>
      <w:r>
        <w:t> 475 </w:t>
      </w:r>
      <w:r w:rsidRPr="00475F0D">
        <w:t>miljarder kronor. Skulden ökade således mellan 1994 och 201</w:t>
      </w:r>
      <w:r>
        <w:t>3</w:t>
      </w:r>
      <w:r w:rsidRPr="00475F0D">
        <w:t xml:space="preserve"> med </w:t>
      </w:r>
      <w:r>
        <w:t>259</w:t>
      </w:r>
      <w:r w:rsidRPr="00475F0D">
        <w:t xml:space="preserve"> miljarder kronor, trots att överskotten i det finansiella sparandet ackumulerat 1995–201</w:t>
      </w:r>
      <w:r>
        <w:t>3</w:t>
      </w:r>
      <w:r w:rsidRPr="00475F0D">
        <w:t xml:space="preserve"> uppgick till </w:t>
      </w:r>
      <w:r>
        <w:t>64</w:t>
      </w:r>
      <w:r w:rsidRPr="00475F0D">
        <w:t xml:space="preserve"> miljarder kronor. Det berodde huvudsakligen på att överskotten i AP-fonderna investerades i aktier och andra till</w:t>
      </w:r>
      <w:r>
        <w:softHyphen/>
      </w:r>
      <w:r w:rsidRPr="00475F0D">
        <w:t>gångar, samtidigt som fonderna minskade sitt innehav av statsobligationer.</w:t>
      </w:r>
    </w:p>
    <w:p w14:paraId="5F9F1849" w14:textId="176B182B" w:rsidR="00F7009D" w:rsidRDefault="009D6872" w:rsidP="00F7009D">
      <w:pPr>
        <w:pStyle w:val="Brdtextmedindrag"/>
      </w:pPr>
      <w:r w:rsidRPr="00475F0D">
        <w:t>Som andel av BNP har emellertid skulden minskat kraftigt och uppgick vid utgången av 201</w:t>
      </w:r>
      <w:r>
        <w:t>3</w:t>
      </w:r>
      <w:r w:rsidRPr="00475F0D">
        <w:t xml:space="preserve"> till </w:t>
      </w:r>
      <w:r>
        <w:t>40</w:t>
      </w:r>
      <w:r w:rsidRPr="00475F0D">
        <w:t>,</w:t>
      </w:r>
      <w:r>
        <w:t>6</w:t>
      </w:r>
      <w:r w:rsidRPr="00475F0D">
        <w:t xml:space="preserve"> procent av BNP (skuldkvoten), vilket kan jämföras med referensvärdet inom EU på högst 60 procent av BNP (se </w:t>
      </w:r>
      <w:r>
        <w:fldChar w:fldCharType="begin"/>
      </w:r>
      <w:r>
        <w:instrText xml:space="preserve"> REF  _Ref383459533 \* Lower \h </w:instrText>
      </w:r>
      <w:r>
        <w:fldChar w:fldCharType="separate"/>
      </w:r>
      <w:r w:rsidR="004642B5">
        <w:t xml:space="preserve">diagram </w:t>
      </w:r>
      <w:r w:rsidR="004642B5" w:rsidRPr="004642B5">
        <w:rPr>
          <w:bCs/>
          <w:noProof/>
        </w:rPr>
        <w:t>7</w:t>
      </w:r>
      <w:r w:rsidR="004642B5">
        <w:rPr>
          <w:noProof/>
        </w:rPr>
        <w:t>.8</w:t>
      </w:r>
      <w:r>
        <w:fldChar w:fldCharType="end"/>
      </w:r>
      <w:r>
        <w:t xml:space="preserve"> och tabell 7.16</w:t>
      </w:r>
      <w:r w:rsidRPr="00475F0D">
        <w:t>).</w:t>
      </w:r>
    </w:p>
    <w:p w14:paraId="34A532D2" w14:textId="77777777" w:rsidR="00F7009D" w:rsidRDefault="00F7009D" w:rsidP="00F7009D">
      <w:pPr>
        <w:pStyle w:val="Brdtextmedindrag"/>
      </w:pPr>
    </w:p>
    <w:p w14:paraId="64315ECC" w14:textId="06D3C133" w:rsidR="00F7009D" w:rsidRDefault="009D6872" w:rsidP="00F7009D">
      <w:pPr>
        <w:pStyle w:val="DiagramRubrik"/>
      </w:pPr>
      <w:bookmarkStart w:id="435" w:name="_Ref383459533"/>
      <w:bookmarkStart w:id="436" w:name="_Toc384401795"/>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rPr>
          <w:noProof/>
        </w:rPr>
        <w:t>.</w:t>
      </w:r>
      <w:fldSimple w:instr=" SEQ Diagram \* ARABIC \s 1 ">
        <w:r w:rsidR="004642B5">
          <w:rPr>
            <w:noProof/>
          </w:rPr>
          <w:t>8</w:t>
        </w:r>
      </w:fldSimple>
      <w:bookmarkEnd w:id="435"/>
      <w:r>
        <w:t xml:space="preserve"> </w:t>
      </w:r>
      <w:r w:rsidRPr="005F6232">
        <w:t>Den konsoliderade bruttoskulden 1994–2018</w:t>
      </w:r>
      <w:bookmarkEnd w:id="436"/>
    </w:p>
    <w:p w14:paraId="4BFEC90C" w14:textId="7AB8F457" w:rsidR="00F7009D" w:rsidRDefault="009D6872" w:rsidP="00F7009D">
      <w:pPr>
        <w:pStyle w:val="DiagramUnderrubrik"/>
      </w:pPr>
      <w:r w:rsidRPr="00F84849">
        <w:t>Utfall för 1994–201</w:t>
      </w:r>
      <w:r>
        <w:t>3</w:t>
      </w:r>
      <w:r w:rsidRPr="00F84849">
        <w:t>, prognos för 201</w:t>
      </w:r>
      <w:r>
        <w:t>4</w:t>
      </w:r>
      <w:r w:rsidRPr="00F84849">
        <w:t>–201</w:t>
      </w:r>
      <w:r>
        <w:t>8</w:t>
      </w:r>
      <w:r w:rsidRPr="00F84849">
        <w:t>.</w:t>
      </w:r>
    </w:p>
    <w:p w14:paraId="550EA295" w14:textId="165421E6" w:rsidR="00F7009D" w:rsidRDefault="009D6872" w:rsidP="00F7009D">
      <w:pPr>
        <w:pStyle w:val="DiagramUnderrubrik"/>
      </w:pPr>
      <w:r>
        <w:t xml:space="preserve">Miljarder kronor </w:t>
      </w:r>
      <w:r w:rsidRPr="00F84849">
        <w:t xml:space="preserve">   </w:t>
      </w:r>
      <w:r w:rsidRPr="00F84849">
        <w:tab/>
        <w:t xml:space="preserve">              Procent av BNP</w:t>
      </w:r>
      <w:r>
        <w:tab/>
      </w:r>
      <w:sdt>
        <w:sdtPr>
          <w:alias w:val="Y-axel 2"/>
          <w:tag w:val="Y-axel 2"/>
          <w:id w:val="620344503"/>
          <w:temporary/>
          <w:showingPlcHdr/>
          <w:text w:multiLine="1"/>
        </w:sdtPr>
        <w:sdtEndPr/>
        <w:sdtContent>
          <w:r>
            <w:rPr>
              <w:rStyle w:val="Platshllartext"/>
            </w:rPr>
            <w:t>An</w:t>
          </w:r>
          <w:r w:rsidRPr="008442A6">
            <w:rPr>
              <w:rStyle w:val="Platshllartext"/>
            </w:rPr>
            <w:t>ge text</w:t>
          </w:r>
          <w:r>
            <w:rPr>
              <w:rStyle w:val="Platshllartext"/>
            </w:rPr>
            <w:t xml:space="preserve"> för y-axel 2</w:t>
          </w:r>
          <w:r w:rsidRPr="008442A6">
            <w:rPr>
              <w:rStyle w:val="Platshllartext"/>
            </w:rPr>
            <w:t>.</w:t>
          </w:r>
        </w:sdtContent>
      </w:sdt>
    </w:p>
    <w:p w14:paraId="24625F65" w14:textId="384BF255" w:rsidR="00F7009D" w:rsidRDefault="00F7009D" w:rsidP="00F7009D">
      <w:pPr>
        <w:pStyle w:val="Brdtext"/>
        <w:spacing w:line="260" w:lineRule="atLeast"/>
      </w:pPr>
    </w:p>
    <w:p w14:paraId="6CF27A5C" w14:textId="1B56C883" w:rsidR="00F7009D" w:rsidRDefault="009D6872" w:rsidP="00F7009D">
      <w:pPr>
        <w:pStyle w:val="DiagramFotnot"/>
      </w:pPr>
      <w:r>
        <w:rPr>
          <w:noProof/>
          <w:lang w:eastAsia="sv-SE"/>
        </w:rPr>
        <w:drawing>
          <wp:inline distT="0" distB="0" distL="0" distR="0" wp14:anchorId="6B57090D" wp14:editId="31348AC6">
            <wp:extent cx="2753995" cy="2044037"/>
            <wp:effectExtent l="0" t="0" r="8255" b="0"/>
            <wp:docPr id="209" name="Diagram 8"/>
            <wp:cNvGraphicFramePr/>
            <a:graphic xmlns:a="http://schemas.openxmlformats.org/drawingml/2006/main">
              <a:graphicData uri="http://schemas.openxmlformats.org/drawingml/2006/chart">
                <c:chart xmlns:c="http://schemas.openxmlformats.org/drawingml/2006/chart" xmlns:r="http://schemas.openxmlformats.org/officeDocument/2006/relationships" r:id="rId353"/>
              </a:graphicData>
            </a:graphic>
          </wp:inline>
        </w:drawing>
      </w:r>
      <w:r>
        <w:t>Källor: Statistiska centralbyrån och egna beräkningar.</w:t>
      </w:r>
    </w:p>
    <w:p w14:paraId="2D4CFF01" w14:textId="77777777" w:rsidR="00F7009D" w:rsidRDefault="00F7009D" w:rsidP="00F7009D">
      <w:pPr>
        <w:pStyle w:val="Brdtext"/>
      </w:pPr>
    </w:p>
    <w:p w14:paraId="482D605E" w14:textId="08724698" w:rsidR="00F7009D" w:rsidRDefault="009D6872" w:rsidP="00F7009D">
      <w:pPr>
        <w:pStyle w:val="Brdtext"/>
      </w:pPr>
      <w:r>
        <w:t xml:space="preserve">Utvecklingen av skulden beror på det finansiella sparandet, som kan fördelas på primärt sparande </w:t>
      </w:r>
      <w:r w:rsidRPr="006D69A5">
        <w:t>och ränteutgifter, samt det s.k.</w:t>
      </w:r>
      <w:r>
        <w:t xml:space="preserve"> stock-flödet. Detta flöde utgörs av finansiella transaktioner och periodiseringar som inte påverkar det finansiella sparandet. Mellan 2012 och 2013 ökade skulden relativt kraftigt, som andel av BNP med 2,3 procentenheter. Statens utlåning till Riksbanken för förstärk</w:t>
      </w:r>
      <w:r>
        <w:softHyphen/>
        <w:t>ningen av valutareserven ökar skulden som andel av BNP med 2,9 procentenheter medan försälj</w:t>
      </w:r>
      <w:r>
        <w:softHyphen/>
        <w:t>ningar av statens aktieinnehav reducerade skuld</w:t>
      </w:r>
      <w:r>
        <w:softHyphen/>
        <w:t>kvoten med 1,2 procentenheter.</w:t>
      </w:r>
    </w:p>
    <w:p w14:paraId="459D0973" w14:textId="3BFC0A77" w:rsidR="00F7009D" w:rsidRDefault="009D6872" w:rsidP="00F7009D">
      <w:pPr>
        <w:pStyle w:val="Brdtextmedindrag"/>
      </w:pPr>
      <w:r>
        <w:lastRenderedPageBreak/>
        <w:t>Skulden fort</w:t>
      </w:r>
      <w:r>
        <w:softHyphen/>
        <w:t>sätter att öka 2014 såväl nominellt som andel av BNP. År 2015 börjar skulden åter att minska som andel av BNP och 2018 beräknas skuldkvoten uppgå till 31,7 procent av BNP.</w:t>
      </w:r>
    </w:p>
    <w:p w14:paraId="0D95A34D" w14:textId="77777777" w:rsidR="00F7009D" w:rsidRDefault="00F7009D" w:rsidP="00F7009D">
      <w:pPr>
        <w:pStyle w:val="Brdtextmedindrag"/>
      </w:pPr>
    </w:p>
    <w:p w14:paraId="38E7678A" w14:textId="4DD675C7" w:rsidR="00F7009D" w:rsidRDefault="009D6872" w:rsidP="00F7009D">
      <w:pPr>
        <w:pStyle w:val="TabellRubrik"/>
      </w:pPr>
      <w:bookmarkStart w:id="437" w:name="_Toc384401689"/>
      <w:r>
        <w:t xml:space="preserve">Tabell </w:t>
      </w:r>
      <w:r w:rsidR="0009067D">
        <w:fldChar w:fldCharType="begin"/>
      </w:r>
      <w:r w:rsidR="0009067D">
        <w:instrText xml:space="preserve"> STY</w:instrText>
      </w:r>
      <w:r w:rsidR="0009067D">
        <w:instrText xml:space="preserve">LEREF "Rubrik 1"\n \* MERGEFORMAT </w:instrText>
      </w:r>
      <w:r w:rsidR="0009067D">
        <w:fldChar w:fldCharType="separate"/>
      </w:r>
      <w:r w:rsidR="004642B5" w:rsidRPr="004642B5">
        <w:rPr>
          <w:bCs/>
          <w:noProof/>
        </w:rPr>
        <w:t>7</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17</w:t>
      </w:r>
      <w:r w:rsidR="0009067D">
        <w:rPr>
          <w:noProof/>
        </w:rPr>
        <w:fldChar w:fldCharType="end"/>
      </w:r>
      <w:r>
        <w:t xml:space="preserve"> Den offentliga sektorns konsoliderade brutto</w:t>
      </w:r>
      <w:r>
        <w:softHyphen/>
        <w:t>skuld och bidrag till förändringen 2013–2018</w:t>
      </w:r>
      <w:bookmarkEnd w:id="437"/>
    </w:p>
    <w:p w14:paraId="207BDD8C" w14:textId="3BA17494" w:rsidR="00F7009D" w:rsidRDefault="009D6872" w:rsidP="00F7009D">
      <w:pPr>
        <w:pStyle w:val="TabellUnderrubrik"/>
      </w:pPr>
      <w:r>
        <w:t>Procent av BNP, om annat ej anges. Utfall för 2013, prognos för 2014–2018</w:t>
      </w:r>
    </w:p>
    <w:tbl>
      <w:tblPr>
        <w:tblW w:w="4383" w:type="dxa"/>
        <w:tblInd w:w="85" w:type="dxa"/>
        <w:tblLayout w:type="fixed"/>
        <w:tblLook w:val="0000" w:firstRow="0" w:lastRow="0" w:firstColumn="0" w:lastColumn="0" w:noHBand="0" w:noVBand="0"/>
      </w:tblPr>
      <w:tblGrid>
        <w:gridCol w:w="1234"/>
        <w:gridCol w:w="524"/>
        <w:gridCol w:w="525"/>
        <w:gridCol w:w="525"/>
        <w:gridCol w:w="525"/>
        <w:gridCol w:w="525"/>
        <w:gridCol w:w="525"/>
      </w:tblGrid>
      <w:tr w:rsidR="00F7009D" w14:paraId="5C95503C" w14:textId="77777777" w:rsidTr="00F7009D">
        <w:tc>
          <w:tcPr>
            <w:tcW w:w="1234" w:type="dxa"/>
            <w:tcBorders>
              <w:top w:val="nil"/>
              <w:left w:val="nil"/>
              <w:bottom w:val="single" w:sz="18" w:space="0" w:color="auto"/>
              <w:right w:val="nil"/>
            </w:tcBorders>
          </w:tcPr>
          <w:p w14:paraId="4AEF081E" w14:textId="77777777" w:rsidR="00F7009D" w:rsidRDefault="00F7009D" w:rsidP="00F7009D">
            <w:pPr>
              <w:pStyle w:val="TabellHuvud"/>
            </w:pPr>
          </w:p>
        </w:tc>
        <w:tc>
          <w:tcPr>
            <w:tcW w:w="524" w:type="dxa"/>
            <w:tcBorders>
              <w:top w:val="nil"/>
              <w:left w:val="nil"/>
              <w:bottom w:val="single" w:sz="18" w:space="0" w:color="auto"/>
              <w:right w:val="single" w:sz="4" w:space="0" w:color="auto"/>
            </w:tcBorders>
          </w:tcPr>
          <w:p w14:paraId="4F1752F2" w14:textId="77777777" w:rsidR="00F7009D" w:rsidRDefault="009D6872" w:rsidP="00F7009D">
            <w:pPr>
              <w:pStyle w:val="TabellHuvud"/>
            </w:pPr>
            <w:r>
              <w:t>2013</w:t>
            </w:r>
          </w:p>
        </w:tc>
        <w:tc>
          <w:tcPr>
            <w:tcW w:w="525" w:type="dxa"/>
            <w:tcBorders>
              <w:top w:val="nil"/>
              <w:left w:val="single" w:sz="4" w:space="0" w:color="auto"/>
              <w:bottom w:val="single" w:sz="18" w:space="0" w:color="auto"/>
              <w:right w:val="nil"/>
            </w:tcBorders>
          </w:tcPr>
          <w:p w14:paraId="4CD5E4E8" w14:textId="77777777" w:rsidR="00F7009D" w:rsidRDefault="009D6872" w:rsidP="00F7009D">
            <w:pPr>
              <w:pStyle w:val="TabellHuvud"/>
            </w:pPr>
            <w:r>
              <w:t>2014</w:t>
            </w:r>
          </w:p>
        </w:tc>
        <w:tc>
          <w:tcPr>
            <w:tcW w:w="525" w:type="dxa"/>
            <w:tcBorders>
              <w:top w:val="nil"/>
              <w:left w:val="nil"/>
              <w:bottom w:val="single" w:sz="18" w:space="0" w:color="auto"/>
              <w:right w:val="nil"/>
            </w:tcBorders>
          </w:tcPr>
          <w:p w14:paraId="44BB6DB3" w14:textId="77777777" w:rsidR="00F7009D" w:rsidRDefault="009D6872" w:rsidP="00F7009D">
            <w:pPr>
              <w:pStyle w:val="TabellHuvud"/>
            </w:pPr>
            <w:r>
              <w:t>2015</w:t>
            </w:r>
          </w:p>
        </w:tc>
        <w:tc>
          <w:tcPr>
            <w:tcW w:w="525" w:type="dxa"/>
            <w:tcBorders>
              <w:top w:val="nil"/>
              <w:left w:val="nil"/>
              <w:bottom w:val="single" w:sz="18" w:space="0" w:color="auto"/>
              <w:right w:val="nil"/>
            </w:tcBorders>
          </w:tcPr>
          <w:p w14:paraId="656C4890" w14:textId="77777777" w:rsidR="00F7009D" w:rsidRDefault="009D6872" w:rsidP="00F7009D">
            <w:pPr>
              <w:pStyle w:val="TabellHuvud"/>
            </w:pPr>
            <w:r>
              <w:t>2016</w:t>
            </w:r>
          </w:p>
        </w:tc>
        <w:tc>
          <w:tcPr>
            <w:tcW w:w="525" w:type="dxa"/>
            <w:tcBorders>
              <w:top w:val="nil"/>
              <w:left w:val="nil"/>
              <w:bottom w:val="single" w:sz="18" w:space="0" w:color="auto"/>
              <w:right w:val="nil"/>
            </w:tcBorders>
          </w:tcPr>
          <w:p w14:paraId="0628A2AB" w14:textId="77777777" w:rsidR="00F7009D" w:rsidRDefault="009D6872" w:rsidP="00F7009D">
            <w:pPr>
              <w:pStyle w:val="TabellHuvud"/>
            </w:pPr>
            <w:r>
              <w:t>2017</w:t>
            </w:r>
          </w:p>
        </w:tc>
        <w:tc>
          <w:tcPr>
            <w:tcW w:w="525" w:type="dxa"/>
            <w:tcBorders>
              <w:top w:val="nil"/>
              <w:left w:val="nil"/>
              <w:bottom w:val="single" w:sz="18" w:space="0" w:color="auto"/>
              <w:right w:val="nil"/>
            </w:tcBorders>
          </w:tcPr>
          <w:p w14:paraId="5FF5323E" w14:textId="77777777" w:rsidR="00F7009D" w:rsidRDefault="009D6872" w:rsidP="00F7009D">
            <w:pPr>
              <w:pStyle w:val="TabellHuvud"/>
            </w:pPr>
            <w:r>
              <w:t>2018</w:t>
            </w:r>
          </w:p>
        </w:tc>
      </w:tr>
      <w:tr w:rsidR="00F7009D" w:rsidRPr="00CD2148" w14:paraId="0476F5DD" w14:textId="77777777" w:rsidTr="00F7009D">
        <w:tc>
          <w:tcPr>
            <w:tcW w:w="1234" w:type="dxa"/>
            <w:tcBorders>
              <w:top w:val="single" w:sz="18" w:space="0" w:color="auto"/>
              <w:left w:val="nil"/>
              <w:right w:val="nil"/>
            </w:tcBorders>
            <w:vAlign w:val="bottom"/>
          </w:tcPr>
          <w:p w14:paraId="6733F439" w14:textId="6B35D3E1" w:rsidR="00F7009D" w:rsidRPr="00CD2148" w:rsidRDefault="009D6872" w:rsidP="00F7009D">
            <w:pPr>
              <w:pStyle w:val="TabellRader"/>
              <w:jc w:val="left"/>
              <w:rPr>
                <w:b/>
              </w:rPr>
            </w:pPr>
            <w:r w:rsidRPr="00CD2148">
              <w:rPr>
                <w:b/>
              </w:rPr>
              <w:t>Miljarder kronor</w:t>
            </w:r>
          </w:p>
        </w:tc>
        <w:tc>
          <w:tcPr>
            <w:tcW w:w="524" w:type="dxa"/>
            <w:tcBorders>
              <w:top w:val="single" w:sz="18" w:space="0" w:color="auto"/>
              <w:left w:val="nil"/>
              <w:right w:val="single" w:sz="4" w:space="0" w:color="auto"/>
            </w:tcBorders>
            <w:tcMar>
              <w:left w:w="0" w:type="dxa"/>
            </w:tcMar>
            <w:vAlign w:val="center"/>
          </w:tcPr>
          <w:p w14:paraId="4F2D1429" w14:textId="384D1687" w:rsidR="00F7009D" w:rsidRPr="00571BD6" w:rsidRDefault="009D6872" w:rsidP="00F7009D">
            <w:pPr>
              <w:pStyle w:val="TabellRader"/>
              <w:rPr>
                <w:b/>
              </w:rPr>
            </w:pPr>
            <w:r w:rsidRPr="00D47D84">
              <w:rPr>
                <w:rFonts w:cs="Arial"/>
                <w:b/>
                <w:szCs w:val="16"/>
              </w:rPr>
              <w:t>1</w:t>
            </w:r>
            <w:r>
              <w:rPr>
                <w:rFonts w:cs="Arial"/>
                <w:b/>
                <w:szCs w:val="16"/>
              </w:rPr>
              <w:t xml:space="preserve"> </w:t>
            </w:r>
            <w:r w:rsidRPr="00D47D84">
              <w:rPr>
                <w:rFonts w:cs="Arial"/>
                <w:b/>
                <w:szCs w:val="16"/>
              </w:rPr>
              <w:t>475</w:t>
            </w:r>
          </w:p>
        </w:tc>
        <w:tc>
          <w:tcPr>
            <w:tcW w:w="525" w:type="dxa"/>
            <w:tcBorders>
              <w:top w:val="single" w:sz="18" w:space="0" w:color="auto"/>
              <w:left w:val="single" w:sz="4" w:space="0" w:color="auto"/>
              <w:right w:val="nil"/>
            </w:tcBorders>
            <w:tcMar>
              <w:left w:w="0" w:type="dxa"/>
            </w:tcMar>
            <w:vAlign w:val="center"/>
          </w:tcPr>
          <w:p w14:paraId="0F6B407D" w14:textId="02E591A5" w:rsidR="00F7009D" w:rsidRPr="00571BD6" w:rsidRDefault="009D6872" w:rsidP="00F7009D">
            <w:pPr>
              <w:pStyle w:val="TabellRader"/>
              <w:rPr>
                <w:b/>
              </w:rPr>
            </w:pPr>
            <w:r w:rsidRPr="00D47D84">
              <w:rPr>
                <w:rFonts w:cs="Arial"/>
                <w:b/>
                <w:szCs w:val="16"/>
              </w:rPr>
              <w:t>1</w:t>
            </w:r>
            <w:r>
              <w:rPr>
                <w:rFonts w:cs="Arial"/>
                <w:b/>
                <w:szCs w:val="16"/>
              </w:rPr>
              <w:t xml:space="preserve"> </w:t>
            </w:r>
            <w:r w:rsidRPr="00D47D84">
              <w:rPr>
                <w:rFonts w:cs="Arial"/>
                <w:b/>
                <w:szCs w:val="16"/>
              </w:rPr>
              <w:t>561</w:t>
            </w:r>
          </w:p>
        </w:tc>
        <w:tc>
          <w:tcPr>
            <w:tcW w:w="525" w:type="dxa"/>
            <w:tcBorders>
              <w:top w:val="single" w:sz="18" w:space="0" w:color="auto"/>
              <w:left w:val="nil"/>
              <w:right w:val="nil"/>
            </w:tcBorders>
            <w:tcMar>
              <w:left w:w="0" w:type="dxa"/>
            </w:tcMar>
            <w:vAlign w:val="center"/>
          </w:tcPr>
          <w:p w14:paraId="2095BBDA" w14:textId="783FF37C" w:rsidR="00F7009D" w:rsidRPr="00571BD6" w:rsidRDefault="009D6872" w:rsidP="00F7009D">
            <w:pPr>
              <w:pStyle w:val="TabellRader"/>
              <w:rPr>
                <w:b/>
              </w:rPr>
            </w:pPr>
            <w:r w:rsidRPr="00D47D84">
              <w:rPr>
                <w:rFonts w:cs="Arial"/>
                <w:b/>
                <w:szCs w:val="16"/>
              </w:rPr>
              <w:t>1</w:t>
            </w:r>
            <w:r>
              <w:rPr>
                <w:rFonts w:cs="Arial"/>
                <w:b/>
                <w:szCs w:val="16"/>
              </w:rPr>
              <w:t xml:space="preserve"> </w:t>
            </w:r>
            <w:r w:rsidRPr="00D47D84">
              <w:rPr>
                <w:rFonts w:cs="Arial"/>
                <w:b/>
                <w:szCs w:val="16"/>
              </w:rPr>
              <w:t>579</w:t>
            </w:r>
          </w:p>
        </w:tc>
        <w:tc>
          <w:tcPr>
            <w:tcW w:w="525" w:type="dxa"/>
            <w:tcBorders>
              <w:top w:val="single" w:sz="18" w:space="0" w:color="auto"/>
              <w:left w:val="nil"/>
              <w:right w:val="nil"/>
            </w:tcBorders>
            <w:tcMar>
              <w:left w:w="0" w:type="dxa"/>
            </w:tcMar>
            <w:vAlign w:val="center"/>
          </w:tcPr>
          <w:p w14:paraId="2B5455C4" w14:textId="6F338622" w:rsidR="00F7009D" w:rsidRPr="00571BD6" w:rsidRDefault="009D6872" w:rsidP="00F7009D">
            <w:pPr>
              <w:pStyle w:val="TabellRader"/>
              <w:rPr>
                <w:b/>
              </w:rPr>
            </w:pPr>
            <w:r w:rsidRPr="00D47D84">
              <w:rPr>
                <w:rFonts w:cs="Arial"/>
                <w:b/>
                <w:szCs w:val="16"/>
              </w:rPr>
              <w:t>1</w:t>
            </w:r>
            <w:r>
              <w:rPr>
                <w:rFonts w:cs="Arial"/>
                <w:b/>
                <w:szCs w:val="16"/>
              </w:rPr>
              <w:t xml:space="preserve"> </w:t>
            </w:r>
            <w:r w:rsidRPr="00D47D84">
              <w:rPr>
                <w:rFonts w:cs="Arial"/>
                <w:b/>
                <w:szCs w:val="16"/>
              </w:rPr>
              <w:t>559</w:t>
            </w:r>
          </w:p>
        </w:tc>
        <w:tc>
          <w:tcPr>
            <w:tcW w:w="525" w:type="dxa"/>
            <w:tcBorders>
              <w:top w:val="single" w:sz="18" w:space="0" w:color="auto"/>
              <w:left w:val="nil"/>
              <w:right w:val="nil"/>
            </w:tcBorders>
            <w:tcMar>
              <w:left w:w="0" w:type="dxa"/>
            </w:tcMar>
            <w:vAlign w:val="center"/>
          </w:tcPr>
          <w:p w14:paraId="5D6B0330" w14:textId="170502FE" w:rsidR="00F7009D" w:rsidRPr="00571BD6" w:rsidRDefault="009D6872" w:rsidP="00F7009D">
            <w:pPr>
              <w:pStyle w:val="TabellRader"/>
              <w:rPr>
                <w:b/>
              </w:rPr>
            </w:pPr>
            <w:r w:rsidRPr="00D47D84">
              <w:rPr>
                <w:rFonts w:cs="Arial"/>
                <w:b/>
                <w:szCs w:val="16"/>
              </w:rPr>
              <w:t>1</w:t>
            </w:r>
            <w:r>
              <w:rPr>
                <w:rFonts w:cs="Arial"/>
                <w:b/>
                <w:szCs w:val="16"/>
              </w:rPr>
              <w:t xml:space="preserve"> </w:t>
            </w:r>
            <w:r w:rsidRPr="00D47D84">
              <w:rPr>
                <w:rFonts w:cs="Arial"/>
                <w:b/>
                <w:szCs w:val="16"/>
              </w:rPr>
              <w:t>518</w:t>
            </w:r>
          </w:p>
        </w:tc>
        <w:tc>
          <w:tcPr>
            <w:tcW w:w="525" w:type="dxa"/>
            <w:tcBorders>
              <w:top w:val="single" w:sz="18" w:space="0" w:color="auto"/>
              <w:left w:val="nil"/>
              <w:right w:val="nil"/>
            </w:tcBorders>
            <w:tcMar>
              <w:left w:w="0" w:type="dxa"/>
            </w:tcMar>
            <w:vAlign w:val="center"/>
          </w:tcPr>
          <w:p w14:paraId="6D66311C" w14:textId="665E7157" w:rsidR="00F7009D" w:rsidRPr="00571BD6" w:rsidRDefault="009D6872" w:rsidP="00F7009D">
            <w:pPr>
              <w:pStyle w:val="TabellRader"/>
              <w:rPr>
                <w:b/>
              </w:rPr>
            </w:pPr>
            <w:r w:rsidRPr="00D47D84">
              <w:rPr>
                <w:rFonts w:cs="Arial"/>
                <w:b/>
                <w:szCs w:val="16"/>
              </w:rPr>
              <w:t>1</w:t>
            </w:r>
            <w:r>
              <w:rPr>
                <w:rFonts w:cs="Arial"/>
                <w:b/>
                <w:szCs w:val="16"/>
              </w:rPr>
              <w:t xml:space="preserve"> </w:t>
            </w:r>
            <w:r w:rsidRPr="00D47D84">
              <w:rPr>
                <w:rFonts w:cs="Arial"/>
                <w:b/>
                <w:szCs w:val="16"/>
              </w:rPr>
              <w:t>443</w:t>
            </w:r>
          </w:p>
        </w:tc>
      </w:tr>
      <w:tr w:rsidR="00F7009D" w:rsidRPr="00CD2148" w14:paraId="64EDA93C" w14:textId="77777777" w:rsidTr="00F7009D">
        <w:tc>
          <w:tcPr>
            <w:tcW w:w="1234" w:type="dxa"/>
            <w:tcBorders>
              <w:top w:val="nil"/>
              <w:left w:val="nil"/>
              <w:right w:val="nil"/>
            </w:tcBorders>
            <w:vAlign w:val="bottom"/>
          </w:tcPr>
          <w:p w14:paraId="62C2C7F8" w14:textId="3F0FCFBC" w:rsidR="00F7009D" w:rsidRPr="00CD2148" w:rsidRDefault="009D6872" w:rsidP="00F7009D">
            <w:pPr>
              <w:pStyle w:val="TabellRader"/>
              <w:jc w:val="left"/>
              <w:rPr>
                <w:i/>
              </w:rPr>
            </w:pPr>
            <w:r w:rsidRPr="00CD2148">
              <w:rPr>
                <w:i/>
              </w:rPr>
              <w:t>procent av BNP</w:t>
            </w:r>
          </w:p>
        </w:tc>
        <w:tc>
          <w:tcPr>
            <w:tcW w:w="524" w:type="dxa"/>
            <w:tcBorders>
              <w:top w:val="nil"/>
              <w:left w:val="nil"/>
              <w:right w:val="single" w:sz="4" w:space="0" w:color="auto"/>
            </w:tcBorders>
            <w:vAlign w:val="center"/>
          </w:tcPr>
          <w:p w14:paraId="657E6722" w14:textId="07523350" w:rsidR="00F7009D" w:rsidRPr="00247BD5" w:rsidRDefault="009D6872" w:rsidP="00F7009D">
            <w:pPr>
              <w:pStyle w:val="TabellRader"/>
              <w:rPr>
                <w:i/>
              </w:rPr>
            </w:pPr>
            <w:r w:rsidRPr="00D47D84">
              <w:rPr>
                <w:rFonts w:cs="Arial"/>
                <w:bCs/>
                <w:i/>
                <w:szCs w:val="16"/>
              </w:rPr>
              <w:t>40,6</w:t>
            </w:r>
          </w:p>
        </w:tc>
        <w:tc>
          <w:tcPr>
            <w:tcW w:w="525" w:type="dxa"/>
            <w:tcBorders>
              <w:top w:val="nil"/>
              <w:left w:val="single" w:sz="4" w:space="0" w:color="auto"/>
              <w:right w:val="nil"/>
            </w:tcBorders>
            <w:vAlign w:val="center"/>
          </w:tcPr>
          <w:p w14:paraId="3D476EB9" w14:textId="77872DCB" w:rsidR="00F7009D" w:rsidRPr="00247BD5" w:rsidRDefault="009D6872" w:rsidP="00F7009D">
            <w:pPr>
              <w:pStyle w:val="TabellRader"/>
              <w:rPr>
                <w:i/>
              </w:rPr>
            </w:pPr>
            <w:r w:rsidRPr="00D47D84">
              <w:rPr>
                <w:rFonts w:cs="Arial"/>
                <w:bCs/>
                <w:i/>
                <w:szCs w:val="16"/>
              </w:rPr>
              <w:t>41,3</w:t>
            </w:r>
          </w:p>
        </w:tc>
        <w:tc>
          <w:tcPr>
            <w:tcW w:w="525" w:type="dxa"/>
            <w:tcBorders>
              <w:top w:val="nil"/>
              <w:left w:val="nil"/>
              <w:right w:val="nil"/>
            </w:tcBorders>
            <w:vAlign w:val="center"/>
          </w:tcPr>
          <w:p w14:paraId="786F9435" w14:textId="17F4CB9F" w:rsidR="00F7009D" w:rsidRPr="00247BD5" w:rsidRDefault="009D6872" w:rsidP="00F7009D">
            <w:pPr>
              <w:pStyle w:val="TabellRader"/>
              <w:rPr>
                <w:i/>
              </w:rPr>
            </w:pPr>
            <w:r w:rsidRPr="00D47D84">
              <w:rPr>
                <w:rFonts w:cs="Arial"/>
                <w:bCs/>
                <w:i/>
                <w:szCs w:val="16"/>
              </w:rPr>
              <w:t>39,7</w:t>
            </w:r>
          </w:p>
        </w:tc>
        <w:tc>
          <w:tcPr>
            <w:tcW w:w="525" w:type="dxa"/>
            <w:tcBorders>
              <w:top w:val="nil"/>
              <w:left w:val="nil"/>
              <w:right w:val="nil"/>
            </w:tcBorders>
            <w:vAlign w:val="center"/>
          </w:tcPr>
          <w:p w14:paraId="6B95AFC2" w14:textId="25344471" w:rsidR="00F7009D" w:rsidRPr="00247BD5" w:rsidRDefault="009D6872" w:rsidP="00F7009D">
            <w:pPr>
              <w:pStyle w:val="TabellRader"/>
              <w:rPr>
                <w:i/>
              </w:rPr>
            </w:pPr>
            <w:r w:rsidRPr="00D47D84">
              <w:rPr>
                <w:rFonts w:cs="Arial"/>
                <w:bCs/>
                <w:i/>
                <w:szCs w:val="16"/>
              </w:rPr>
              <w:t>37,3</w:t>
            </w:r>
          </w:p>
        </w:tc>
        <w:tc>
          <w:tcPr>
            <w:tcW w:w="525" w:type="dxa"/>
            <w:tcBorders>
              <w:top w:val="nil"/>
              <w:left w:val="nil"/>
              <w:right w:val="nil"/>
            </w:tcBorders>
            <w:vAlign w:val="center"/>
          </w:tcPr>
          <w:p w14:paraId="6884A514" w14:textId="613266EF" w:rsidR="00F7009D" w:rsidRPr="00247BD5" w:rsidRDefault="009D6872" w:rsidP="00F7009D">
            <w:pPr>
              <w:pStyle w:val="TabellRader"/>
              <w:rPr>
                <w:i/>
              </w:rPr>
            </w:pPr>
            <w:r w:rsidRPr="00D47D84">
              <w:rPr>
                <w:rFonts w:cs="Arial"/>
                <w:bCs/>
                <w:i/>
                <w:szCs w:val="16"/>
              </w:rPr>
              <w:t>34,8</w:t>
            </w:r>
          </w:p>
        </w:tc>
        <w:tc>
          <w:tcPr>
            <w:tcW w:w="525" w:type="dxa"/>
            <w:tcBorders>
              <w:top w:val="nil"/>
              <w:left w:val="nil"/>
              <w:right w:val="nil"/>
            </w:tcBorders>
            <w:vAlign w:val="center"/>
          </w:tcPr>
          <w:p w14:paraId="43BDD6FE" w14:textId="65A3CE64" w:rsidR="00F7009D" w:rsidRPr="00247BD5" w:rsidRDefault="009D6872" w:rsidP="00F7009D">
            <w:pPr>
              <w:pStyle w:val="TabellRader"/>
              <w:rPr>
                <w:i/>
              </w:rPr>
            </w:pPr>
            <w:r w:rsidRPr="00D47D84">
              <w:rPr>
                <w:rFonts w:cs="Arial"/>
                <w:bCs/>
                <w:i/>
                <w:szCs w:val="16"/>
              </w:rPr>
              <w:t>31,7</w:t>
            </w:r>
          </w:p>
        </w:tc>
      </w:tr>
      <w:tr w:rsidR="00F7009D" w:rsidRPr="00496031" w14:paraId="568144FF" w14:textId="77777777" w:rsidTr="00F7009D">
        <w:tc>
          <w:tcPr>
            <w:tcW w:w="1234" w:type="dxa"/>
            <w:tcBorders>
              <w:left w:val="nil"/>
              <w:bottom w:val="single" w:sz="4" w:space="0" w:color="auto"/>
              <w:right w:val="nil"/>
            </w:tcBorders>
            <w:vAlign w:val="bottom"/>
          </w:tcPr>
          <w:p w14:paraId="0C825045" w14:textId="302824BE" w:rsidR="00F7009D" w:rsidRDefault="009D6872" w:rsidP="00F7009D">
            <w:pPr>
              <w:pStyle w:val="TabellRader"/>
              <w:spacing w:before="20" w:line="170" w:lineRule="exact"/>
              <w:jc w:val="left"/>
            </w:pPr>
            <w:r w:rsidRPr="001F2B4C">
              <w:t>Förändring</w:t>
            </w:r>
          </w:p>
        </w:tc>
        <w:tc>
          <w:tcPr>
            <w:tcW w:w="524" w:type="dxa"/>
            <w:tcBorders>
              <w:left w:val="nil"/>
              <w:bottom w:val="single" w:sz="4" w:space="0" w:color="auto"/>
              <w:right w:val="single" w:sz="4" w:space="0" w:color="auto"/>
            </w:tcBorders>
            <w:vAlign w:val="bottom"/>
          </w:tcPr>
          <w:p w14:paraId="7E4E2900" w14:textId="5665BBC2" w:rsidR="00F7009D" w:rsidRPr="00496031" w:rsidRDefault="009D6872" w:rsidP="00F7009D">
            <w:pPr>
              <w:pStyle w:val="TabellRader"/>
              <w:spacing w:before="20" w:line="170" w:lineRule="exact"/>
            </w:pPr>
            <w:r>
              <w:rPr>
                <w:rFonts w:cs="Arial"/>
                <w:szCs w:val="16"/>
              </w:rPr>
              <w:t>2,3</w:t>
            </w:r>
          </w:p>
        </w:tc>
        <w:tc>
          <w:tcPr>
            <w:tcW w:w="525" w:type="dxa"/>
            <w:tcBorders>
              <w:left w:val="single" w:sz="4" w:space="0" w:color="auto"/>
              <w:bottom w:val="single" w:sz="4" w:space="0" w:color="auto"/>
              <w:right w:val="nil"/>
            </w:tcBorders>
            <w:vAlign w:val="bottom"/>
          </w:tcPr>
          <w:p w14:paraId="1787DF36" w14:textId="233581BA" w:rsidR="00F7009D" w:rsidRPr="00496031" w:rsidRDefault="009D6872" w:rsidP="00F7009D">
            <w:pPr>
              <w:pStyle w:val="TabellRader"/>
              <w:spacing w:before="20" w:line="170" w:lineRule="exact"/>
            </w:pPr>
            <w:r>
              <w:rPr>
                <w:rFonts w:cs="Arial"/>
                <w:szCs w:val="16"/>
              </w:rPr>
              <w:t>0,7</w:t>
            </w:r>
          </w:p>
        </w:tc>
        <w:tc>
          <w:tcPr>
            <w:tcW w:w="525" w:type="dxa"/>
            <w:tcBorders>
              <w:left w:val="nil"/>
              <w:bottom w:val="single" w:sz="4" w:space="0" w:color="auto"/>
              <w:right w:val="nil"/>
            </w:tcBorders>
            <w:vAlign w:val="bottom"/>
          </w:tcPr>
          <w:p w14:paraId="528AD7FC" w14:textId="338BDED2" w:rsidR="00F7009D" w:rsidRPr="00496031" w:rsidRDefault="009D6872" w:rsidP="00F7009D">
            <w:pPr>
              <w:pStyle w:val="TabellRader"/>
              <w:spacing w:before="20" w:line="170" w:lineRule="exact"/>
            </w:pPr>
            <w:r>
              <w:rPr>
                <w:rFonts w:cs="Arial"/>
                <w:szCs w:val="16"/>
              </w:rPr>
              <w:t>-1,5</w:t>
            </w:r>
          </w:p>
        </w:tc>
        <w:tc>
          <w:tcPr>
            <w:tcW w:w="525" w:type="dxa"/>
            <w:tcBorders>
              <w:left w:val="nil"/>
              <w:bottom w:val="single" w:sz="4" w:space="0" w:color="auto"/>
              <w:right w:val="nil"/>
            </w:tcBorders>
            <w:vAlign w:val="bottom"/>
          </w:tcPr>
          <w:p w14:paraId="338CAF52" w14:textId="68D5E0C6" w:rsidR="00F7009D" w:rsidRPr="00496031" w:rsidRDefault="009D6872" w:rsidP="00F7009D">
            <w:pPr>
              <w:pStyle w:val="TabellRader"/>
              <w:spacing w:before="20" w:line="170" w:lineRule="exact"/>
            </w:pPr>
            <w:r>
              <w:rPr>
                <w:rFonts w:cs="Arial"/>
                <w:szCs w:val="16"/>
              </w:rPr>
              <w:t>-2,4</w:t>
            </w:r>
          </w:p>
        </w:tc>
        <w:tc>
          <w:tcPr>
            <w:tcW w:w="525" w:type="dxa"/>
            <w:tcBorders>
              <w:left w:val="nil"/>
              <w:bottom w:val="single" w:sz="4" w:space="0" w:color="auto"/>
              <w:right w:val="nil"/>
            </w:tcBorders>
            <w:vAlign w:val="bottom"/>
          </w:tcPr>
          <w:p w14:paraId="372EAF49" w14:textId="245BF20D" w:rsidR="00F7009D" w:rsidRPr="00496031" w:rsidRDefault="009D6872" w:rsidP="00F7009D">
            <w:pPr>
              <w:pStyle w:val="TabellRader"/>
              <w:spacing w:before="20" w:line="170" w:lineRule="exact"/>
            </w:pPr>
            <w:r>
              <w:rPr>
                <w:rFonts w:cs="Arial"/>
                <w:szCs w:val="16"/>
              </w:rPr>
              <w:t>-2,5</w:t>
            </w:r>
          </w:p>
        </w:tc>
        <w:tc>
          <w:tcPr>
            <w:tcW w:w="525" w:type="dxa"/>
            <w:tcBorders>
              <w:left w:val="nil"/>
              <w:bottom w:val="single" w:sz="4" w:space="0" w:color="auto"/>
              <w:right w:val="nil"/>
            </w:tcBorders>
            <w:vAlign w:val="bottom"/>
          </w:tcPr>
          <w:p w14:paraId="15075CD6" w14:textId="1D88C548" w:rsidR="00F7009D" w:rsidRPr="00496031" w:rsidRDefault="009D6872" w:rsidP="00F7009D">
            <w:pPr>
              <w:pStyle w:val="TabellRader"/>
              <w:spacing w:before="20" w:line="170" w:lineRule="exact"/>
            </w:pPr>
            <w:r>
              <w:rPr>
                <w:rFonts w:cs="Arial"/>
                <w:szCs w:val="16"/>
              </w:rPr>
              <w:t>-3,1</w:t>
            </w:r>
          </w:p>
        </w:tc>
      </w:tr>
      <w:tr w:rsidR="00F7009D" w:rsidRPr="00496031" w14:paraId="5B16F345" w14:textId="77777777" w:rsidTr="00F7009D">
        <w:tc>
          <w:tcPr>
            <w:tcW w:w="1234" w:type="dxa"/>
            <w:tcBorders>
              <w:top w:val="single" w:sz="4" w:space="0" w:color="auto"/>
              <w:left w:val="nil"/>
              <w:right w:val="nil"/>
            </w:tcBorders>
            <w:vAlign w:val="bottom"/>
          </w:tcPr>
          <w:p w14:paraId="3840E0E0" w14:textId="664D424C" w:rsidR="00F7009D" w:rsidRDefault="009D6872" w:rsidP="00F7009D">
            <w:pPr>
              <w:pStyle w:val="TabellRader"/>
              <w:spacing w:before="20" w:line="170" w:lineRule="exact"/>
              <w:jc w:val="left"/>
            </w:pPr>
            <w:r>
              <w:rPr>
                <w:i/>
              </w:rPr>
              <w:t>Bidrag till förändringen</w:t>
            </w:r>
          </w:p>
        </w:tc>
        <w:tc>
          <w:tcPr>
            <w:tcW w:w="524" w:type="dxa"/>
            <w:tcBorders>
              <w:top w:val="single" w:sz="4" w:space="0" w:color="auto"/>
              <w:left w:val="nil"/>
              <w:right w:val="single" w:sz="4" w:space="0" w:color="auto"/>
            </w:tcBorders>
            <w:vAlign w:val="bottom"/>
          </w:tcPr>
          <w:p w14:paraId="2BFFBCFB" w14:textId="2B1601AB" w:rsidR="00F7009D" w:rsidRPr="00496031" w:rsidRDefault="00F7009D" w:rsidP="00F7009D">
            <w:pPr>
              <w:pStyle w:val="TabellRader"/>
              <w:spacing w:before="20" w:line="170" w:lineRule="exact"/>
            </w:pPr>
          </w:p>
        </w:tc>
        <w:tc>
          <w:tcPr>
            <w:tcW w:w="525" w:type="dxa"/>
            <w:tcBorders>
              <w:top w:val="single" w:sz="4" w:space="0" w:color="auto"/>
              <w:left w:val="single" w:sz="4" w:space="0" w:color="auto"/>
              <w:right w:val="nil"/>
            </w:tcBorders>
            <w:vAlign w:val="bottom"/>
          </w:tcPr>
          <w:p w14:paraId="0D01A73A" w14:textId="468302FA" w:rsidR="00F7009D" w:rsidRPr="00496031" w:rsidRDefault="00F7009D" w:rsidP="00F7009D">
            <w:pPr>
              <w:pStyle w:val="TabellRader"/>
              <w:spacing w:before="20" w:line="170" w:lineRule="exact"/>
            </w:pPr>
          </w:p>
        </w:tc>
        <w:tc>
          <w:tcPr>
            <w:tcW w:w="525" w:type="dxa"/>
            <w:tcBorders>
              <w:top w:val="single" w:sz="4" w:space="0" w:color="auto"/>
              <w:left w:val="nil"/>
              <w:right w:val="nil"/>
            </w:tcBorders>
            <w:vAlign w:val="bottom"/>
          </w:tcPr>
          <w:p w14:paraId="13791ED6" w14:textId="74644A4B" w:rsidR="00F7009D" w:rsidRPr="00496031" w:rsidRDefault="00F7009D" w:rsidP="00F7009D">
            <w:pPr>
              <w:pStyle w:val="TabellRader"/>
              <w:spacing w:before="20" w:line="170" w:lineRule="exact"/>
            </w:pPr>
          </w:p>
        </w:tc>
        <w:tc>
          <w:tcPr>
            <w:tcW w:w="525" w:type="dxa"/>
            <w:tcBorders>
              <w:top w:val="single" w:sz="4" w:space="0" w:color="auto"/>
              <w:left w:val="nil"/>
              <w:right w:val="nil"/>
            </w:tcBorders>
            <w:vAlign w:val="bottom"/>
          </w:tcPr>
          <w:p w14:paraId="28A0A527" w14:textId="093293FF" w:rsidR="00F7009D" w:rsidRPr="00496031" w:rsidRDefault="00F7009D" w:rsidP="00F7009D">
            <w:pPr>
              <w:pStyle w:val="TabellRader"/>
              <w:spacing w:before="20" w:line="170" w:lineRule="exact"/>
            </w:pPr>
          </w:p>
        </w:tc>
        <w:tc>
          <w:tcPr>
            <w:tcW w:w="525" w:type="dxa"/>
            <w:tcBorders>
              <w:top w:val="single" w:sz="4" w:space="0" w:color="auto"/>
              <w:left w:val="nil"/>
              <w:right w:val="nil"/>
            </w:tcBorders>
            <w:vAlign w:val="bottom"/>
          </w:tcPr>
          <w:p w14:paraId="35EC7F7E" w14:textId="3608C321" w:rsidR="00F7009D" w:rsidRPr="00496031" w:rsidRDefault="00F7009D" w:rsidP="00F7009D">
            <w:pPr>
              <w:pStyle w:val="TabellRader"/>
              <w:spacing w:before="20" w:line="170" w:lineRule="exact"/>
            </w:pPr>
          </w:p>
        </w:tc>
        <w:tc>
          <w:tcPr>
            <w:tcW w:w="525" w:type="dxa"/>
            <w:tcBorders>
              <w:top w:val="single" w:sz="4" w:space="0" w:color="auto"/>
              <w:left w:val="nil"/>
              <w:right w:val="nil"/>
            </w:tcBorders>
            <w:vAlign w:val="bottom"/>
          </w:tcPr>
          <w:p w14:paraId="4CE3D2B3" w14:textId="76C671CD" w:rsidR="00F7009D" w:rsidRPr="00496031" w:rsidRDefault="00F7009D" w:rsidP="00F7009D">
            <w:pPr>
              <w:pStyle w:val="TabellRader"/>
              <w:spacing w:before="20" w:line="170" w:lineRule="exact"/>
            </w:pPr>
          </w:p>
        </w:tc>
      </w:tr>
      <w:tr w:rsidR="00F7009D" w:rsidRPr="00496031" w14:paraId="3B8A3FBF" w14:textId="77777777" w:rsidTr="00F7009D">
        <w:tc>
          <w:tcPr>
            <w:tcW w:w="1234" w:type="dxa"/>
            <w:tcBorders>
              <w:top w:val="nil"/>
              <w:left w:val="nil"/>
              <w:right w:val="nil"/>
            </w:tcBorders>
            <w:vAlign w:val="bottom"/>
          </w:tcPr>
          <w:p w14:paraId="1A7F7A88" w14:textId="275CDCF1" w:rsidR="00F7009D" w:rsidRDefault="009D6872" w:rsidP="00F7009D">
            <w:pPr>
              <w:pStyle w:val="TabellRader"/>
              <w:spacing w:before="20" w:line="170" w:lineRule="exact"/>
              <w:jc w:val="left"/>
            </w:pPr>
            <w:r>
              <w:t>Primärt finansiellt sparande</w:t>
            </w:r>
          </w:p>
        </w:tc>
        <w:tc>
          <w:tcPr>
            <w:tcW w:w="524" w:type="dxa"/>
            <w:tcBorders>
              <w:top w:val="nil"/>
              <w:left w:val="nil"/>
              <w:right w:val="single" w:sz="4" w:space="0" w:color="auto"/>
            </w:tcBorders>
            <w:vAlign w:val="bottom"/>
          </w:tcPr>
          <w:p w14:paraId="278C6C6E" w14:textId="3A65895E" w:rsidR="00F7009D" w:rsidRPr="00496031" w:rsidRDefault="009D6872" w:rsidP="00F7009D">
            <w:pPr>
              <w:pStyle w:val="TabellRader"/>
              <w:spacing w:before="20" w:line="170" w:lineRule="exact"/>
            </w:pPr>
            <w:r>
              <w:rPr>
                <w:rFonts w:cs="Arial"/>
                <w:szCs w:val="16"/>
              </w:rPr>
              <w:t>0,5</w:t>
            </w:r>
          </w:p>
        </w:tc>
        <w:tc>
          <w:tcPr>
            <w:tcW w:w="525" w:type="dxa"/>
            <w:tcBorders>
              <w:top w:val="nil"/>
              <w:left w:val="single" w:sz="4" w:space="0" w:color="auto"/>
              <w:right w:val="nil"/>
            </w:tcBorders>
            <w:vAlign w:val="bottom"/>
          </w:tcPr>
          <w:p w14:paraId="51287434" w14:textId="77D4FC4A" w:rsidR="00F7009D" w:rsidRPr="00496031" w:rsidRDefault="009D6872" w:rsidP="00F7009D">
            <w:pPr>
              <w:pStyle w:val="TabellRader"/>
              <w:spacing w:before="20" w:line="170" w:lineRule="exact"/>
            </w:pPr>
            <w:r>
              <w:rPr>
                <w:rFonts w:cs="Arial"/>
                <w:szCs w:val="16"/>
              </w:rPr>
              <w:t>0,6</w:t>
            </w:r>
          </w:p>
        </w:tc>
        <w:tc>
          <w:tcPr>
            <w:tcW w:w="525" w:type="dxa"/>
            <w:tcBorders>
              <w:top w:val="nil"/>
              <w:left w:val="nil"/>
              <w:right w:val="nil"/>
            </w:tcBorders>
            <w:vAlign w:val="bottom"/>
          </w:tcPr>
          <w:p w14:paraId="17FECA3B" w14:textId="5D8EDF9A" w:rsidR="00F7009D" w:rsidRPr="00496031" w:rsidRDefault="009D6872" w:rsidP="00F7009D">
            <w:pPr>
              <w:pStyle w:val="TabellRader"/>
              <w:spacing w:before="20" w:line="170" w:lineRule="exact"/>
            </w:pPr>
            <w:r>
              <w:rPr>
                <w:rFonts w:cs="Arial"/>
                <w:szCs w:val="16"/>
              </w:rPr>
              <w:t>-0,6</w:t>
            </w:r>
          </w:p>
        </w:tc>
        <w:tc>
          <w:tcPr>
            <w:tcW w:w="525" w:type="dxa"/>
            <w:tcBorders>
              <w:top w:val="nil"/>
              <w:left w:val="nil"/>
              <w:right w:val="nil"/>
            </w:tcBorders>
            <w:vAlign w:val="bottom"/>
          </w:tcPr>
          <w:p w14:paraId="24A0FD05" w14:textId="1E52B3E4" w:rsidR="00F7009D" w:rsidRPr="00496031" w:rsidRDefault="009D6872" w:rsidP="00F7009D">
            <w:pPr>
              <w:pStyle w:val="TabellRader"/>
              <w:spacing w:before="20" w:line="170" w:lineRule="exact"/>
            </w:pPr>
            <w:r>
              <w:rPr>
                <w:rFonts w:cs="Arial"/>
                <w:szCs w:val="16"/>
              </w:rPr>
              <w:t>-1,1</w:t>
            </w:r>
          </w:p>
        </w:tc>
        <w:tc>
          <w:tcPr>
            <w:tcW w:w="525" w:type="dxa"/>
            <w:tcBorders>
              <w:top w:val="nil"/>
              <w:left w:val="nil"/>
              <w:right w:val="nil"/>
            </w:tcBorders>
            <w:vAlign w:val="bottom"/>
          </w:tcPr>
          <w:p w14:paraId="4F177C83" w14:textId="5C30FB99" w:rsidR="00F7009D" w:rsidRPr="00496031" w:rsidRDefault="009D6872" w:rsidP="00F7009D">
            <w:pPr>
              <w:pStyle w:val="TabellRader"/>
              <w:spacing w:before="20" w:line="170" w:lineRule="exact"/>
            </w:pPr>
            <w:r>
              <w:rPr>
                <w:rFonts w:cs="Arial"/>
                <w:szCs w:val="16"/>
              </w:rPr>
              <w:t>-1,6</w:t>
            </w:r>
          </w:p>
        </w:tc>
        <w:tc>
          <w:tcPr>
            <w:tcW w:w="525" w:type="dxa"/>
            <w:tcBorders>
              <w:top w:val="nil"/>
              <w:left w:val="nil"/>
              <w:right w:val="nil"/>
            </w:tcBorders>
            <w:vAlign w:val="bottom"/>
          </w:tcPr>
          <w:p w14:paraId="5310834F" w14:textId="1A8C5AD4" w:rsidR="00F7009D" w:rsidRPr="00496031" w:rsidRDefault="009D6872" w:rsidP="00F7009D">
            <w:pPr>
              <w:pStyle w:val="TabellRader"/>
              <w:spacing w:before="20" w:line="170" w:lineRule="exact"/>
            </w:pPr>
            <w:r>
              <w:rPr>
                <w:rFonts w:cs="Arial"/>
                <w:szCs w:val="16"/>
              </w:rPr>
              <w:t>-2,1</w:t>
            </w:r>
          </w:p>
        </w:tc>
      </w:tr>
      <w:tr w:rsidR="00F7009D" w:rsidRPr="00103B19" w14:paraId="3B9AD73D" w14:textId="77777777" w:rsidTr="00F7009D">
        <w:tc>
          <w:tcPr>
            <w:tcW w:w="1234" w:type="dxa"/>
            <w:tcBorders>
              <w:left w:val="nil"/>
              <w:bottom w:val="single" w:sz="4" w:space="0" w:color="auto"/>
              <w:right w:val="nil"/>
            </w:tcBorders>
            <w:vAlign w:val="bottom"/>
          </w:tcPr>
          <w:p w14:paraId="41BC5841" w14:textId="579A0AE4" w:rsidR="00F7009D" w:rsidRDefault="009D6872" w:rsidP="00F7009D">
            <w:pPr>
              <w:pStyle w:val="TabellRader"/>
              <w:jc w:val="left"/>
              <w:rPr>
                <w:b/>
              </w:rPr>
            </w:pPr>
            <w:r>
              <w:t xml:space="preserve">Ränteutgifter (EDP) </w:t>
            </w:r>
          </w:p>
        </w:tc>
        <w:tc>
          <w:tcPr>
            <w:tcW w:w="524" w:type="dxa"/>
            <w:tcBorders>
              <w:left w:val="nil"/>
              <w:bottom w:val="single" w:sz="4" w:space="0" w:color="auto"/>
              <w:right w:val="single" w:sz="4" w:space="0" w:color="auto"/>
            </w:tcBorders>
            <w:vAlign w:val="bottom"/>
          </w:tcPr>
          <w:p w14:paraId="71929598" w14:textId="30D5D448" w:rsidR="00F7009D" w:rsidRPr="00103B19" w:rsidRDefault="009D6872" w:rsidP="00F7009D">
            <w:pPr>
              <w:pStyle w:val="TabellRader"/>
              <w:rPr>
                <w:b/>
              </w:rPr>
            </w:pPr>
            <w:r>
              <w:rPr>
                <w:rFonts w:cs="Arial"/>
                <w:szCs w:val="16"/>
              </w:rPr>
              <w:t>0,6</w:t>
            </w:r>
          </w:p>
        </w:tc>
        <w:tc>
          <w:tcPr>
            <w:tcW w:w="525" w:type="dxa"/>
            <w:tcBorders>
              <w:left w:val="single" w:sz="4" w:space="0" w:color="auto"/>
              <w:bottom w:val="single" w:sz="4" w:space="0" w:color="auto"/>
              <w:right w:val="nil"/>
            </w:tcBorders>
            <w:vAlign w:val="bottom"/>
          </w:tcPr>
          <w:p w14:paraId="1F81DC36" w14:textId="568251E3" w:rsidR="00F7009D" w:rsidRPr="00103B19" w:rsidRDefault="009D6872" w:rsidP="00F7009D">
            <w:pPr>
              <w:pStyle w:val="TabellRader"/>
              <w:rPr>
                <w:b/>
              </w:rPr>
            </w:pPr>
            <w:r>
              <w:rPr>
                <w:rFonts w:cs="Arial"/>
                <w:szCs w:val="16"/>
              </w:rPr>
              <w:t>0,7</w:t>
            </w:r>
          </w:p>
        </w:tc>
        <w:tc>
          <w:tcPr>
            <w:tcW w:w="525" w:type="dxa"/>
            <w:tcBorders>
              <w:left w:val="nil"/>
              <w:bottom w:val="single" w:sz="4" w:space="0" w:color="auto"/>
              <w:right w:val="nil"/>
            </w:tcBorders>
            <w:vAlign w:val="bottom"/>
          </w:tcPr>
          <w:p w14:paraId="53E9BDFC" w14:textId="00152DD1" w:rsidR="00F7009D" w:rsidRPr="00103B19" w:rsidRDefault="009D6872" w:rsidP="00F7009D">
            <w:pPr>
              <w:pStyle w:val="TabellRader"/>
              <w:rPr>
                <w:b/>
              </w:rPr>
            </w:pPr>
            <w:r>
              <w:rPr>
                <w:rFonts w:cs="Arial"/>
                <w:szCs w:val="16"/>
              </w:rPr>
              <w:t>0,8</w:t>
            </w:r>
          </w:p>
        </w:tc>
        <w:tc>
          <w:tcPr>
            <w:tcW w:w="525" w:type="dxa"/>
            <w:tcBorders>
              <w:left w:val="nil"/>
              <w:bottom w:val="single" w:sz="4" w:space="0" w:color="auto"/>
              <w:right w:val="nil"/>
            </w:tcBorders>
            <w:vAlign w:val="bottom"/>
          </w:tcPr>
          <w:p w14:paraId="492A597E" w14:textId="4686A00D" w:rsidR="00F7009D" w:rsidRPr="00103B19" w:rsidRDefault="009D6872" w:rsidP="00F7009D">
            <w:pPr>
              <w:pStyle w:val="TabellRader"/>
              <w:rPr>
                <w:b/>
              </w:rPr>
            </w:pPr>
            <w:r>
              <w:rPr>
                <w:rFonts w:cs="Arial"/>
                <w:szCs w:val="16"/>
              </w:rPr>
              <w:t>0,8</w:t>
            </w:r>
          </w:p>
        </w:tc>
        <w:tc>
          <w:tcPr>
            <w:tcW w:w="525" w:type="dxa"/>
            <w:tcBorders>
              <w:left w:val="nil"/>
              <w:bottom w:val="single" w:sz="4" w:space="0" w:color="auto"/>
              <w:right w:val="nil"/>
            </w:tcBorders>
            <w:vAlign w:val="bottom"/>
          </w:tcPr>
          <w:p w14:paraId="78B814A8" w14:textId="460E3CF1" w:rsidR="00F7009D" w:rsidRPr="00103B19" w:rsidRDefault="009D6872" w:rsidP="00F7009D">
            <w:pPr>
              <w:pStyle w:val="TabellRader"/>
              <w:rPr>
                <w:b/>
              </w:rPr>
            </w:pPr>
            <w:r>
              <w:rPr>
                <w:rFonts w:cs="Arial"/>
                <w:szCs w:val="16"/>
              </w:rPr>
              <w:t>0,8</w:t>
            </w:r>
          </w:p>
        </w:tc>
        <w:tc>
          <w:tcPr>
            <w:tcW w:w="525" w:type="dxa"/>
            <w:tcBorders>
              <w:left w:val="nil"/>
              <w:bottom w:val="single" w:sz="4" w:space="0" w:color="auto"/>
              <w:right w:val="nil"/>
            </w:tcBorders>
            <w:vAlign w:val="bottom"/>
          </w:tcPr>
          <w:p w14:paraId="48FD61B9" w14:textId="06E09253" w:rsidR="00F7009D" w:rsidRPr="00103B19" w:rsidRDefault="009D6872" w:rsidP="00F7009D">
            <w:pPr>
              <w:pStyle w:val="TabellRader"/>
              <w:rPr>
                <w:b/>
              </w:rPr>
            </w:pPr>
            <w:r>
              <w:rPr>
                <w:rFonts w:cs="Arial"/>
                <w:szCs w:val="16"/>
              </w:rPr>
              <w:t>0,8</w:t>
            </w:r>
          </w:p>
        </w:tc>
      </w:tr>
      <w:tr w:rsidR="00F7009D" w:rsidRPr="00103B19" w14:paraId="74F3E88F" w14:textId="77777777" w:rsidTr="00F7009D">
        <w:tc>
          <w:tcPr>
            <w:tcW w:w="1234" w:type="dxa"/>
            <w:tcBorders>
              <w:top w:val="single" w:sz="4" w:space="0" w:color="auto"/>
              <w:left w:val="nil"/>
              <w:right w:val="nil"/>
            </w:tcBorders>
            <w:vAlign w:val="bottom"/>
          </w:tcPr>
          <w:p w14:paraId="3E40219E" w14:textId="6FD00124" w:rsidR="00F7009D" w:rsidRDefault="009D6872" w:rsidP="00F7009D">
            <w:pPr>
              <w:pStyle w:val="TabellRader"/>
              <w:spacing w:before="20" w:line="170" w:lineRule="exact"/>
              <w:jc w:val="left"/>
              <w:rPr>
                <w:i/>
              </w:rPr>
            </w:pPr>
            <w:r>
              <w:t>Stock-flöde</w:t>
            </w:r>
          </w:p>
        </w:tc>
        <w:tc>
          <w:tcPr>
            <w:tcW w:w="524" w:type="dxa"/>
            <w:tcBorders>
              <w:top w:val="single" w:sz="4" w:space="0" w:color="auto"/>
              <w:left w:val="nil"/>
              <w:right w:val="single" w:sz="4" w:space="0" w:color="auto"/>
            </w:tcBorders>
            <w:vAlign w:val="bottom"/>
          </w:tcPr>
          <w:p w14:paraId="3D5677CD" w14:textId="36ECFBE0" w:rsidR="00F7009D" w:rsidRPr="00103B19" w:rsidRDefault="009D6872" w:rsidP="00F7009D">
            <w:pPr>
              <w:pStyle w:val="TabellRader"/>
              <w:spacing w:before="20" w:line="170" w:lineRule="exact"/>
              <w:rPr>
                <w:i/>
              </w:rPr>
            </w:pPr>
            <w:r>
              <w:rPr>
                <w:rFonts w:cs="Arial"/>
                <w:szCs w:val="16"/>
              </w:rPr>
              <w:t>2,0</w:t>
            </w:r>
          </w:p>
        </w:tc>
        <w:tc>
          <w:tcPr>
            <w:tcW w:w="525" w:type="dxa"/>
            <w:tcBorders>
              <w:top w:val="single" w:sz="4" w:space="0" w:color="auto"/>
              <w:left w:val="single" w:sz="4" w:space="0" w:color="auto"/>
              <w:right w:val="nil"/>
            </w:tcBorders>
            <w:vAlign w:val="bottom"/>
          </w:tcPr>
          <w:p w14:paraId="393EBF4D" w14:textId="4D1CAD0D" w:rsidR="00F7009D" w:rsidRPr="00103B19" w:rsidRDefault="009D6872" w:rsidP="00F7009D">
            <w:pPr>
              <w:pStyle w:val="TabellRader"/>
              <w:spacing w:before="20" w:line="170" w:lineRule="exact"/>
              <w:rPr>
                <w:i/>
              </w:rPr>
            </w:pPr>
            <w:r>
              <w:rPr>
                <w:rFonts w:cs="Arial"/>
                <w:szCs w:val="16"/>
              </w:rPr>
              <w:t>0,9</w:t>
            </w:r>
          </w:p>
        </w:tc>
        <w:tc>
          <w:tcPr>
            <w:tcW w:w="525" w:type="dxa"/>
            <w:tcBorders>
              <w:top w:val="single" w:sz="4" w:space="0" w:color="auto"/>
              <w:left w:val="nil"/>
              <w:right w:val="nil"/>
            </w:tcBorders>
            <w:vAlign w:val="bottom"/>
          </w:tcPr>
          <w:p w14:paraId="373DBFEB" w14:textId="24DDCDCF" w:rsidR="00F7009D" w:rsidRPr="00103B19" w:rsidRDefault="009D6872" w:rsidP="00F7009D">
            <w:pPr>
              <w:pStyle w:val="TabellRader"/>
              <w:spacing w:before="20" w:line="170" w:lineRule="exact"/>
              <w:rPr>
                <w:i/>
              </w:rPr>
            </w:pPr>
            <w:r>
              <w:rPr>
                <w:rFonts w:cs="Arial"/>
                <w:szCs w:val="16"/>
              </w:rPr>
              <w:t>0,3</w:t>
            </w:r>
          </w:p>
        </w:tc>
        <w:tc>
          <w:tcPr>
            <w:tcW w:w="525" w:type="dxa"/>
            <w:tcBorders>
              <w:top w:val="single" w:sz="4" w:space="0" w:color="auto"/>
              <w:left w:val="nil"/>
              <w:right w:val="nil"/>
            </w:tcBorders>
            <w:vAlign w:val="bottom"/>
          </w:tcPr>
          <w:p w14:paraId="56F87722" w14:textId="203E8456" w:rsidR="00F7009D" w:rsidRPr="00103B19" w:rsidRDefault="009D6872" w:rsidP="00F7009D">
            <w:pPr>
              <w:pStyle w:val="TabellRader"/>
              <w:spacing w:before="20" w:line="170" w:lineRule="exact"/>
              <w:rPr>
                <w:i/>
              </w:rPr>
            </w:pPr>
            <w:r>
              <w:rPr>
                <w:rFonts w:cs="Arial"/>
                <w:szCs w:val="16"/>
              </w:rPr>
              <w:t>-0,2</w:t>
            </w:r>
          </w:p>
        </w:tc>
        <w:tc>
          <w:tcPr>
            <w:tcW w:w="525" w:type="dxa"/>
            <w:tcBorders>
              <w:top w:val="single" w:sz="4" w:space="0" w:color="auto"/>
              <w:left w:val="nil"/>
              <w:right w:val="nil"/>
            </w:tcBorders>
            <w:vAlign w:val="bottom"/>
          </w:tcPr>
          <w:p w14:paraId="14FF2840" w14:textId="36CB294A" w:rsidR="00F7009D" w:rsidRPr="00103B19" w:rsidRDefault="009D6872" w:rsidP="00F7009D">
            <w:pPr>
              <w:pStyle w:val="TabellRader"/>
              <w:spacing w:before="20" w:line="170" w:lineRule="exact"/>
              <w:rPr>
                <w:i/>
              </w:rPr>
            </w:pPr>
            <w:r>
              <w:rPr>
                <w:rFonts w:cs="Arial"/>
                <w:szCs w:val="16"/>
              </w:rPr>
              <w:t>-0,2</w:t>
            </w:r>
          </w:p>
        </w:tc>
        <w:tc>
          <w:tcPr>
            <w:tcW w:w="525" w:type="dxa"/>
            <w:tcBorders>
              <w:top w:val="single" w:sz="4" w:space="0" w:color="auto"/>
              <w:left w:val="nil"/>
              <w:right w:val="nil"/>
            </w:tcBorders>
            <w:vAlign w:val="bottom"/>
          </w:tcPr>
          <w:p w14:paraId="1BB7CB03" w14:textId="18997F06" w:rsidR="00F7009D" w:rsidRPr="00103B19" w:rsidRDefault="009D6872" w:rsidP="00F7009D">
            <w:pPr>
              <w:pStyle w:val="TabellRader"/>
              <w:spacing w:before="20" w:line="170" w:lineRule="exact"/>
              <w:rPr>
                <w:i/>
              </w:rPr>
            </w:pPr>
            <w:r>
              <w:rPr>
                <w:rFonts w:cs="Arial"/>
                <w:szCs w:val="16"/>
              </w:rPr>
              <w:t>-0,4</w:t>
            </w:r>
          </w:p>
        </w:tc>
      </w:tr>
      <w:tr w:rsidR="00F7009D" w:rsidRPr="00496031" w14:paraId="720D6487" w14:textId="77777777" w:rsidTr="00F7009D">
        <w:tc>
          <w:tcPr>
            <w:tcW w:w="1234" w:type="dxa"/>
            <w:tcBorders>
              <w:left w:val="nil"/>
              <w:bottom w:val="nil"/>
              <w:right w:val="nil"/>
            </w:tcBorders>
            <w:vAlign w:val="bottom"/>
          </w:tcPr>
          <w:p w14:paraId="4C2DB82D" w14:textId="7E9F2119" w:rsidR="00F7009D" w:rsidRDefault="009D6872" w:rsidP="00F7009D">
            <w:pPr>
              <w:pStyle w:val="TabellRader"/>
              <w:spacing w:before="20" w:line="170" w:lineRule="exact"/>
              <w:jc w:val="left"/>
            </w:pPr>
            <w:r>
              <w:t xml:space="preserve"> Periodisering av räntor och skatter</w:t>
            </w:r>
          </w:p>
        </w:tc>
        <w:tc>
          <w:tcPr>
            <w:tcW w:w="524" w:type="dxa"/>
            <w:tcBorders>
              <w:left w:val="nil"/>
              <w:bottom w:val="nil"/>
              <w:right w:val="single" w:sz="4" w:space="0" w:color="auto"/>
            </w:tcBorders>
            <w:vAlign w:val="bottom"/>
          </w:tcPr>
          <w:p w14:paraId="10FF645A" w14:textId="63344B78" w:rsidR="00F7009D" w:rsidRPr="00496031" w:rsidRDefault="009D6872" w:rsidP="00F7009D">
            <w:pPr>
              <w:pStyle w:val="TabellRader"/>
              <w:spacing w:before="20" w:line="170" w:lineRule="exact"/>
            </w:pPr>
            <w:r>
              <w:rPr>
                <w:rFonts w:cs="Arial"/>
                <w:szCs w:val="16"/>
              </w:rPr>
              <w:t>0,4</w:t>
            </w:r>
          </w:p>
        </w:tc>
        <w:tc>
          <w:tcPr>
            <w:tcW w:w="525" w:type="dxa"/>
            <w:tcBorders>
              <w:left w:val="single" w:sz="4" w:space="0" w:color="auto"/>
              <w:bottom w:val="nil"/>
              <w:right w:val="nil"/>
            </w:tcBorders>
            <w:vAlign w:val="bottom"/>
          </w:tcPr>
          <w:p w14:paraId="30B9878B" w14:textId="7F81BF4B" w:rsidR="00F7009D" w:rsidRPr="00496031" w:rsidRDefault="009D6872" w:rsidP="00F7009D">
            <w:pPr>
              <w:pStyle w:val="TabellRader"/>
              <w:spacing w:before="20" w:line="170" w:lineRule="exact"/>
            </w:pPr>
            <w:r>
              <w:rPr>
                <w:rFonts w:cs="Arial"/>
                <w:szCs w:val="16"/>
              </w:rPr>
              <w:t>0,4</w:t>
            </w:r>
          </w:p>
        </w:tc>
        <w:tc>
          <w:tcPr>
            <w:tcW w:w="525" w:type="dxa"/>
            <w:tcBorders>
              <w:left w:val="nil"/>
              <w:bottom w:val="nil"/>
              <w:right w:val="nil"/>
            </w:tcBorders>
            <w:vAlign w:val="bottom"/>
          </w:tcPr>
          <w:p w14:paraId="5891B7D6" w14:textId="70D1307E" w:rsidR="00F7009D" w:rsidRPr="00496031" w:rsidRDefault="009D6872" w:rsidP="00F7009D">
            <w:pPr>
              <w:pStyle w:val="TabellRader"/>
              <w:spacing w:before="20" w:line="170" w:lineRule="exact"/>
            </w:pPr>
            <w:r>
              <w:rPr>
                <w:rFonts w:cs="Arial"/>
                <w:szCs w:val="16"/>
              </w:rPr>
              <w:t>0,3</w:t>
            </w:r>
          </w:p>
        </w:tc>
        <w:tc>
          <w:tcPr>
            <w:tcW w:w="525" w:type="dxa"/>
            <w:tcBorders>
              <w:left w:val="nil"/>
              <w:bottom w:val="nil"/>
              <w:right w:val="nil"/>
            </w:tcBorders>
            <w:vAlign w:val="bottom"/>
          </w:tcPr>
          <w:p w14:paraId="69466C80" w14:textId="066E4EE6" w:rsidR="00F7009D" w:rsidRPr="00496031" w:rsidRDefault="009D6872" w:rsidP="00F7009D">
            <w:pPr>
              <w:pStyle w:val="TabellRader"/>
              <w:spacing w:before="20" w:line="170" w:lineRule="exact"/>
            </w:pPr>
            <w:r>
              <w:rPr>
                <w:rFonts w:cs="Arial"/>
                <w:szCs w:val="16"/>
              </w:rPr>
              <w:t>-0,2</w:t>
            </w:r>
          </w:p>
        </w:tc>
        <w:tc>
          <w:tcPr>
            <w:tcW w:w="525" w:type="dxa"/>
            <w:tcBorders>
              <w:left w:val="nil"/>
              <w:bottom w:val="nil"/>
              <w:right w:val="nil"/>
            </w:tcBorders>
            <w:vAlign w:val="bottom"/>
          </w:tcPr>
          <w:p w14:paraId="4DBD4995" w14:textId="2CB21FD3" w:rsidR="00F7009D" w:rsidRPr="00496031" w:rsidRDefault="009D6872" w:rsidP="00F7009D">
            <w:pPr>
              <w:pStyle w:val="TabellRader"/>
              <w:spacing w:before="20" w:line="170" w:lineRule="exact"/>
            </w:pPr>
            <w:r>
              <w:rPr>
                <w:rFonts w:cs="Arial"/>
                <w:szCs w:val="16"/>
              </w:rPr>
              <w:t>0,1</w:t>
            </w:r>
          </w:p>
        </w:tc>
        <w:tc>
          <w:tcPr>
            <w:tcW w:w="525" w:type="dxa"/>
            <w:tcBorders>
              <w:left w:val="nil"/>
              <w:bottom w:val="nil"/>
              <w:right w:val="nil"/>
            </w:tcBorders>
            <w:vAlign w:val="bottom"/>
          </w:tcPr>
          <w:p w14:paraId="71BCC639" w14:textId="4D8CC5AE" w:rsidR="00F7009D" w:rsidRPr="00496031" w:rsidRDefault="009D6872" w:rsidP="00F7009D">
            <w:pPr>
              <w:pStyle w:val="TabellRader"/>
              <w:spacing w:before="20" w:line="170" w:lineRule="exact"/>
            </w:pPr>
            <w:r>
              <w:rPr>
                <w:rFonts w:cs="Arial"/>
                <w:szCs w:val="16"/>
              </w:rPr>
              <w:t>-0,1</w:t>
            </w:r>
          </w:p>
        </w:tc>
      </w:tr>
      <w:tr w:rsidR="00F7009D" w:rsidRPr="00496031" w14:paraId="4AB7F038" w14:textId="77777777" w:rsidTr="00F7009D">
        <w:tc>
          <w:tcPr>
            <w:tcW w:w="1234" w:type="dxa"/>
            <w:tcBorders>
              <w:left w:val="nil"/>
              <w:bottom w:val="nil"/>
              <w:right w:val="nil"/>
            </w:tcBorders>
            <w:vAlign w:val="bottom"/>
          </w:tcPr>
          <w:p w14:paraId="3A1D5F35" w14:textId="57528FC1" w:rsidR="00F7009D" w:rsidRPr="00C657CF" w:rsidRDefault="009D6872" w:rsidP="00F7009D">
            <w:pPr>
              <w:pStyle w:val="TabellRader"/>
              <w:spacing w:before="20" w:line="170" w:lineRule="exact"/>
              <w:jc w:val="left"/>
            </w:pPr>
            <w:r>
              <w:t>Försäljning av aktier m.m.</w:t>
            </w:r>
          </w:p>
        </w:tc>
        <w:tc>
          <w:tcPr>
            <w:tcW w:w="524" w:type="dxa"/>
            <w:tcBorders>
              <w:left w:val="nil"/>
              <w:bottom w:val="nil"/>
              <w:right w:val="single" w:sz="4" w:space="0" w:color="auto"/>
            </w:tcBorders>
            <w:vAlign w:val="bottom"/>
          </w:tcPr>
          <w:p w14:paraId="13DA4A91" w14:textId="09787FFF" w:rsidR="00F7009D" w:rsidRPr="00D96BB3" w:rsidRDefault="009D6872" w:rsidP="00F7009D">
            <w:pPr>
              <w:pStyle w:val="TabellRader"/>
              <w:spacing w:before="20" w:line="170" w:lineRule="exact"/>
            </w:pPr>
            <w:r>
              <w:rPr>
                <w:rFonts w:cs="Arial"/>
                <w:szCs w:val="16"/>
              </w:rPr>
              <w:t>-1,2</w:t>
            </w:r>
          </w:p>
        </w:tc>
        <w:tc>
          <w:tcPr>
            <w:tcW w:w="525" w:type="dxa"/>
            <w:tcBorders>
              <w:left w:val="single" w:sz="4" w:space="0" w:color="auto"/>
              <w:bottom w:val="nil"/>
              <w:right w:val="nil"/>
            </w:tcBorders>
            <w:vAlign w:val="bottom"/>
          </w:tcPr>
          <w:p w14:paraId="386B4A75" w14:textId="314087FE" w:rsidR="00F7009D" w:rsidRPr="00D96BB3" w:rsidRDefault="009D6872" w:rsidP="00F7009D">
            <w:pPr>
              <w:pStyle w:val="TabellRader"/>
              <w:spacing w:before="20" w:line="170" w:lineRule="exact"/>
            </w:pPr>
            <w:r>
              <w:rPr>
                <w:rFonts w:cs="Arial"/>
                <w:szCs w:val="16"/>
              </w:rPr>
              <w:t>-0,4</w:t>
            </w:r>
          </w:p>
        </w:tc>
        <w:tc>
          <w:tcPr>
            <w:tcW w:w="525" w:type="dxa"/>
            <w:tcBorders>
              <w:left w:val="nil"/>
              <w:bottom w:val="nil"/>
              <w:right w:val="nil"/>
            </w:tcBorders>
            <w:vAlign w:val="bottom"/>
          </w:tcPr>
          <w:p w14:paraId="071443AC" w14:textId="136D6D8A" w:rsidR="00F7009D" w:rsidRPr="00D96BB3" w:rsidRDefault="009D6872" w:rsidP="00F7009D">
            <w:pPr>
              <w:pStyle w:val="TabellRader"/>
              <w:spacing w:before="20" w:line="170" w:lineRule="exact"/>
            </w:pPr>
            <w:r>
              <w:rPr>
                <w:rFonts w:cs="Arial"/>
                <w:szCs w:val="16"/>
              </w:rPr>
              <w:t>-0,4</w:t>
            </w:r>
          </w:p>
        </w:tc>
        <w:tc>
          <w:tcPr>
            <w:tcW w:w="525" w:type="dxa"/>
            <w:tcBorders>
              <w:left w:val="nil"/>
              <w:bottom w:val="nil"/>
              <w:right w:val="nil"/>
            </w:tcBorders>
            <w:vAlign w:val="bottom"/>
          </w:tcPr>
          <w:p w14:paraId="2F74D6CE" w14:textId="479B0984" w:rsidR="00F7009D" w:rsidRPr="00D96BB3" w:rsidRDefault="009D6872" w:rsidP="00F7009D">
            <w:pPr>
              <w:pStyle w:val="TabellRader"/>
              <w:spacing w:before="20" w:line="170" w:lineRule="exact"/>
            </w:pPr>
            <w:r>
              <w:rPr>
                <w:rFonts w:cs="Arial"/>
                <w:szCs w:val="16"/>
              </w:rPr>
              <w:t>-0,4</w:t>
            </w:r>
          </w:p>
        </w:tc>
        <w:tc>
          <w:tcPr>
            <w:tcW w:w="525" w:type="dxa"/>
            <w:tcBorders>
              <w:left w:val="nil"/>
              <w:bottom w:val="nil"/>
              <w:right w:val="nil"/>
            </w:tcBorders>
            <w:vAlign w:val="bottom"/>
          </w:tcPr>
          <w:p w14:paraId="306174F4" w14:textId="34EE788A" w:rsidR="00F7009D" w:rsidRPr="00D96BB3" w:rsidRDefault="009D6872" w:rsidP="00F7009D">
            <w:pPr>
              <w:pStyle w:val="TabellRader"/>
              <w:spacing w:before="20" w:line="170" w:lineRule="exact"/>
            </w:pPr>
            <w:r>
              <w:rPr>
                <w:rFonts w:cs="Arial"/>
                <w:szCs w:val="16"/>
              </w:rPr>
              <w:t>-0,3</w:t>
            </w:r>
          </w:p>
        </w:tc>
        <w:tc>
          <w:tcPr>
            <w:tcW w:w="525" w:type="dxa"/>
            <w:tcBorders>
              <w:left w:val="nil"/>
              <w:bottom w:val="nil"/>
              <w:right w:val="nil"/>
            </w:tcBorders>
            <w:vAlign w:val="bottom"/>
          </w:tcPr>
          <w:p w14:paraId="25D07F7F" w14:textId="123F132C" w:rsidR="00F7009D" w:rsidRPr="00D96BB3" w:rsidRDefault="009D6872" w:rsidP="00F7009D">
            <w:pPr>
              <w:pStyle w:val="TabellRader"/>
              <w:spacing w:before="20" w:line="170" w:lineRule="exact"/>
            </w:pPr>
            <w:r>
              <w:rPr>
                <w:rFonts w:cs="Arial"/>
                <w:szCs w:val="16"/>
              </w:rPr>
              <w:t>-0,3</w:t>
            </w:r>
          </w:p>
        </w:tc>
      </w:tr>
      <w:tr w:rsidR="00F7009D" w:rsidRPr="00496031" w14:paraId="29F9AB07" w14:textId="77777777" w:rsidTr="00F7009D">
        <w:tc>
          <w:tcPr>
            <w:tcW w:w="1234" w:type="dxa"/>
            <w:tcBorders>
              <w:left w:val="nil"/>
              <w:bottom w:val="single" w:sz="4" w:space="0" w:color="auto"/>
              <w:right w:val="nil"/>
            </w:tcBorders>
            <w:vAlign w:val="bottom"/>
          </w:tcPr>
          <w:p w14:paraId="06D67792" w14:textId="1561C625" w:rsidR="00F7009D" w:rsidRPr="00C657CF" w:rsidRDefault="009D6872" w:rsidP="00F7009D">
            <w:pPr>
              <w:pStyle w:val="TabellRader"/>
              <w:spacing w:before="20" w:line="170" w:lineRule="exact"/>
              <w:jc w:val="left"/>
            </w:pPr>
            <w:r>
              <w:t>Övrigt</w:t>
            </w:r>
          </w:p>
        </w:tc>
        <w:tc>
          <w:tcPr>
            <w:tcW w:w="524" w:type="dxa"/>
            <w:tcBorders>
              <w:left w:val="nil"/>
              <w:bottom w:val="single" w:sz="4" w:space="0" w:color="auto"/>
              <w:right w:val="single" w:sz="4" w:space="0" w:color="auto"/>
            </w:tcBorders>
            <w:vAlign w:val="bottom"/>
          </w:tcPr>
          <w:p w14:paraId="6CB5DE80" w14:textId="0835EE61" w:rsidR="00F7009D" w:rsidRPr="00D96BB3" w:rsidRDefault="009D6872" w:rsidP="00F7009D">
            <w:pPr>
              <w:pStyle w:val="TabellRader"/>
              <w:spacing w:before="20" w:line="170" w:lineRule="exact"/>
            </w:pPr>
            <w:r>
              <w:rPr>
                <w:rFonts w:cs="Arial"/>
                <w:szCs w:val="16"/>
              </w:rPr>
              <w:t>2,8</w:t>
            </w:r>
          </w:p>
        </w:tc>
        <w:tc>
          <w:tcPr>
            <w:tcW w:w="525" w:type="dxa"/>
            <w:tcBorders>
              <w:left w:val="single" w:sz="4" w:space="0" w:color="auto"/>
              <w:bottom w:val="single" w:sz="4" w:space="0" w:color="auto"/>
              <w:right w:val="nil"/>
            </w:tcBorders>
            <w:vAlign w:val="bottom"/>
          </w:tcPr>
          <w:p w14:paraId="1825B2C3" w14:textId="70812000" w:rsidR="00F7009D" w:rsidRPr="00D96BB3" w:rsidRDefault="009D6872" w:rsidP="00F7009D">
            <w:pPr>
              <w:pStyle w:val="TabellRader"/>
              <w:spacing w:before="20" w:line="170" w:lineRule="exact"/>
            </w:pPr>
            <w:r>
              <w:rPr>
                <w:rFonts w:cs="Arial"/>
                <w:szCs w:val="16"/>
              </w:rPr>
              <w:t>0,9</w:t>
            </w:r>
          </w:p>
        </w:tc>
        <w:tc>
          <w:tcPr>
            <w:tcW w:w="525" w:type="dxa"/>
            <w:tcBorders>
              <w:left w:val="nil"/>
              <w:bottom w:val="single" w:sz="4" w:space="0" w:color="auto"/>
              <w:right w:val="nil"/>
            </w:tcBorders>
            <w:vAlign w:val="bottom"/>
          </w:tcPr>
          <w:p w14:paraId="7947A9A5" w14:textId="1F932B36" w:rsidR="00F7009D" w:rsidRPr="00D96BB3" w:rsidRDefault="009D6872" w:rsidP="00F7009D">
            <w:pPr>
              <w:pStyle w:val="TabellRader"/>
              <w:spacing w:before="20" w:line="170" w:lineRule="exact"/>
            </w:pPr>
            <w:r>
              <w:rPr>
                <w:rFonts w:cs="Arial"/>
                <w:szCs w:val="16"/>
              </w:rPr>
              <w:t>0,4</w:t>
            </w:r>
          </w:p>
        </w:tc>
        <w:tc>
          <w:tcPr>
            <w:tcW w:w="525" w:type="dxa"/>
            <w:tcBorders>
              <w:left w:val="nil"/>
              <w:bottom w:val="single" w:sz="4" w:space="0" w:color="auto"/>
              <w:right w:val="nil"/>
            </w:tcBorders>
            <w:vAlign w:val="bottom"/>
          </w:tcPr>
          <w:p w14:paraId="4D4411BB" w14:textId="0DBB7004" w:rsidR="00F7009D" w:rsidRPr="00D96BB3" w:rsidRDefault="009D6872" w:rsidP="00F7009D">
            <w:pPr>
              <w:pStyle w:val="TabellRader"/>
              <w:spacing w:before="20" w:line="170" w:lineRule="exact"/>
            </w:pPr>
            <w:r>
              <w:rPr>
                <w:rFonts w:cs="Arial"/>
                <w:szCs w:val="16"/>
              </w:rPr>
              <w:t>0,3</w:t>
            </w:r>
          </w:p>
        </w:tc>
        <w:tc>
          <w:tcPr>
            <w:tcW w:w="525" w:type="dxa"/>
            <w:tcBorders>
              <w:left w:val="nil"/>
              <w:bottom w:val="single" w:sz="4" w:space="0" w:color="auto"/>
              <w:right w:val="nil"/>
            </w:tcBorders>
            <w:vAlign w:val="bottom"/>
          </w:tcPr>
          <w:p w14:paraId="47691743" w14:textId="22224865" w:rsidR="00F7009D" w:rsidRPr="00D96BB3" w:rsidRDefault="009D6872" w:rsidP="00F7009D">
            <w:pPr>
              <w:pStyle w:val="TabellRader"/>
              <w:spacing w:before="20" w:line="170" w:lineRule="exact"/>
            </w:pPr>
            <w:r>
              <w:rPr>
                <w:rFonts w:cs="Arial"/>
                <w:szCs w:val="16"/>
              </w:rPr>
              <w:t>0,0</w:t>
            </w:r>
          </w:p>
        </w:tc>
        <w:tc>
          <w:tcPr>
            <w:tcW w:w="525" w:type="dxa"/>
            <w:tcBorders>
              <w:left w:val="nil"/>
              <w:bottom w:val="single" w:sz="4" w:space="0" w:color="auto"/>
              <w:right w:val="nil"/>
            </w:tcBorders>
            <w:vAlign w:val="bottom"/>
          </w:tcPr>
          <w:p w14:paraId="25AE477F" w14:textId="6B317BD7" w:rsidR="00F7009D" w:rsidRPr="00D96BB3" w:rsidRDefault="009D6872" w:rsidP="00F7009D">
            <w:pPr>
              <w:pStyle w:val="TabellRader"/>
              <w:spacing w:before="20" w:line="170" w:lineRule="exact"/>
            </w:pPr>
            <w:r>
              <w:rPr>
                <w:rFonts w:cs="Arial"/>
                <w:szCs w:val="16"/>
              </w:rPr>
              <w:t>0,0</w:t>
            </w:r>
          </w:p>
        </w:tc>
      </w:tr>
      <w:tr w:rsidR="00F7009D" w:rsidRPr="00103B19" w14:paraId="6D7E26E8" w14:textId="77777777" w:rsidTr="00F7009D">
        <w:tc>
          <w:tcPr>
            <w:tcW w:w="1234" w:type="dxa"/>
            <w:tcBorders>
              <w:top w:val="single" w:sz="4" w:space="0" w:color="auto"/>
              <w:left w:val="nil"/>
              <w:bottom w:val="single" w:sz="18" w:space="0" w:color="auto"/>
            </w:tcBorders>
            <w:vAlign w:val="bottom"/>
          </w:tcPr>
          <w:p w14:paraId="6A2307DA" w14:textId="578FB535" w:rsidR="00F7009D" w:rsidRDefault="009D6872" w:rsidP="00F7009D">
            <w:pPr>
              <w:pStyle w:val="TabellRader"/>
              <w:spacing w:before="20" w:line="170" w:lineRule="exact"/>
              <w:jc w:val="left"/>
              <w:rPr>
                <w:i/>
              </w:rPr>
            </w:pPr>
            <w:r w:rsidRPr="00E94D0C">
              <w:t>Nominell BNP-förändring</w:t>
            </w:r>
            <w:r w:rsidRPr="00E94D0C">
              <w:rPr>
                <w:i/>
              </w:rPr>
              <w:t xml:space="preserve"> </w:t>
            </w:r>
          </w:p>
        </w:tc>
        <w:tc>
          <w:tcPr>
            <w:tcW w:w="524" w:type="dxa"/>
            <w:tcBorders>
              <w:top w:val="single" w:sz="4" w:space="0" w:color="auto"/>
              <w:bottom w:val="single" w:sz="18" w:space="0" w:color="auto"/>
              <w:right w:val="single" w:sz="4" w:space="0" w:color="auto"/>
            </w:tcBorders>
            <w:vAlign w:val="bottom"/>
          </w:tcPr>
          <w:p w14:paraId="5CF12E01" w14:textId="52EC91B5" w:rsidR="00F7009D" w:rsidRPr="00103B19" w:rsidRDefault="009D6872" w:rsidP="00F7009D">
            <w:pPr>
              <w:pStyle w:val="TabellRader"/>
              <w:spacing w:before="20" w:line="170" w:lineRule="exact"/>
              <w:rPr>
                <w:i/>
              </w:rPr>
            </w:pPr>
            <w:r>
              <w:rPr>
                <w:rFonts w:cs="Arial"/>
                <w:szCs w:val="16"/>
              </w:rPr>
              <w:t>-0,9</w:t>
            </w:r>
          </w:p>
        </w:tc>
        <w:tc>
          <w:tcPr>
            <w:tcW w:w="525" w:type="dxa"/>
            <w:tcBorders>
              <w:top w:val="single" w:sz="4" w:space="0" w:color="auto"/>
              <w:left w:val="single" w:sz="4" w:space="0" w:color="auto"/>
              <w:bottom w:val="single" w:sz="18" w:space="0" w:color="auto"/>
            </w:tcBorders>
            <w:vAlign w:val="bottom"/>
          </w:tcPr>
          <w:p w14:paraId="2B7EC736" w14:textId="5A24BE7C" w:rsidR="00F7009D" w:rsidRPr="00103B19" w:rsidRDefault="009D6872" w:rsidP="00F7009D">
            <w:pPr>
              <w:pStyle w:val="TabellRader"/>
              <w:spacing w:before="20" w:line="170" w:lineRule="exact"/>
              <w:rPr>
                <w:i/>
              </w:rPr>
            </w:pPr>
            <w:r>
              <w:rPr>
                <w:rFonts w:cs="Arial"/>
                <w:szCs w:val="16"/>
              </w:rPr>
              <w:t>-1,6</w:t>
            </w:r>
          </w:p>
        </w:tc>
        <w:tc>
          <w:tcPr>
            <w:tcW w:w="525" w:type="dxa"/>
            <w:tcBorders>
              <w:top w:val="single" w:sz="4" w:space="0" w:color="auto"/>
              <w:bottom w:val="single" w:sz="18" w:space="0" w:color="auto"/>
            </w:tcBorders>
            <w:vAlign w:val="bottom"/>
          </w:tcPr>
          <w:p w14:paraId="39AD3D35" w14:textId="491599C0" w:rsidR="00F7009D" w:rsidRPr="00103B19" w:rsidRDefault="009D6872" w:rsidP="00F7009D">
            <w:pPr>
              <w:pStyle w:val="TabellRader"/>
              <w:spacing w:before="20" w:line="170" w:lineRule="exact"/>
              <w:rPr>
                <w:i/>
              </w:rPr>
            </w:pPr>
            <w:r>
              <w:rPr>
                <w:rFonts w:cs="Arial"/>
                <w:szCs w:val="16"/>
              </w:rPr>
              <w:t>-2,0</w:t>
            </w:r>
          </w:p>
        </w:tc>
        <w:tc>
          <w:tcPr>
            <w:tcW w:w="525" w:type="dxa"/>
            <w:tcBorders>
              <w:top w:val="single" w:sz="4" w:space="0" w:color="auto"/>
              <w:bottom w:val="single" w:sz="18" w:space="0" w:color="auto"/>
            </w:tcBorders>
            <w:vAlign w:val="bottom"/>
          </w:tcPr>
          <w:p w14:paraId="4611E4E2" w14:textId="07903F69" w:rsidR="00F7009D" w:rsidRPr="00103B19" w:rsidRDefault="009D6872" w:rsidP="00F7009D">
            <w:pPr>
              <w:pStyle w:val="TabellRader"/>
              <w:spacing w:before="20" w:line="170" w:lineRule="exact"/>
              <w:rPr>
                <w:i/>
              </w:rPr>
            </w:pPr>
            <w:r>
              <w:rPr>
                <w:rFonts w:cs="Arial"/>
                <w:szCs w:val="16"/>
              </w:rPr>
              <w:t>-1,9</w:t>
            </w:r>
          </w:p>
        </w:tc>
        <w:tc>
          <w:tcPr>
            <w:tcW w:w="525" w:type="dxa"/>
            <w:tcBorders>
              <w:top w:val="single" w:sz="4" w:space="0" w:color="auto"/>
              <w:bottom w:val="single" w:sz="18" w:space="0" w:color="auto"/>
            </w:tcBorders>
            <w:vAlign w:val="bottom"/>
          </w:tcPr>
          <w:p w14:paraId="378688A5" w14:textId="4757A7E0" w:rsidR="00F7009D" w:rsidRPr="00103B19" w:rsidRDefault="009D6872" w:rsidP="00F7009D">
            <w:pPr>
              <w:pStyle w:val="TabellRader"/>
              <w:spacing w:before="20" w:line="170" w:lineRule="exact"/>
              <w:rPr>
                <w:i/>
              </w:rPr>
            </w:pPr>
            <w:r>
              <w:rPr>
                <w:rFonts w:cs="Arial"/>
                <w:szCs w:val="16"/>
              </w:rPr>
              <w:t>-1,6</w:t>
            </w:r>
          </w:p>
        </w:tc>
        <w:tc>
          <w:tcPr>
            <w:tcW w:w="525" w:type="dxa"/>
            <w:tcBorders>
              <w:top w:val="single" w:sz="4" w:space="0" w:color="auto"/>
              <w:bottom w:val="single" w:sz="18" w:space="0" w:color="auto"/>
              <w:right w:val="nil"/>
            </w:tcBorders>
            <w:vAlign w:val="bottom"/>
          </w:tcPr>
          <w:p w14:paraId="3F34F3EA" w14:textId="33D6D7CC" w:rsidR="00F7009D" w:rsidRPr="00103B19" w:rsidRDefault="009D6872" w:rsidP="00F7009D">
            <w:pPr>
              <w:pStyle w:val="TabellRader"/>
              <w:spacing w:before="20" w:line="170" w:lineRule="exact"/>
              <w:rPr>
                <w:i/>
              </w:rPr>
            </w:pPr>
            <w:r>
              <w:rPr>
                <w:rFonts w:cs="Arial"/>
                <w:szCs w:val="16"/>
              </w:rPr>
              <w:t>-1,5</w:t>
            </w:r>
          </w:p>
        </w:tc>
      </w:tr>
    </w:tbl>
    <w:p w14:paraId="60060006" w14:textId="77777777" w:rsidR="00F7009D" w:rsidRDefault="009D6872" w:rsidP="00F7009D">
      <w:pPr>
        <w:pStyle w:val="TabellFotnot"/>
      </w:pPr>
      <w:r>
        <w:t>Anm.: Ränteutgifterna redovisade inklusive effekten av skuldbytesavtal (s.k. swappar).</w:t>
      </w:r>
    </w:p>
    <w:p w14:paraId="613BD3DF" w14:textId="77777777" w:rsidR="00F7009D" w:rsidRDefault="009D6872" w:rsidP="00F7009D">
      <w:pPr>
        <w:pStyle w:val="TabellFotnot"/>
      </w:pPr>
      <w:r>
        <w:t>Källor: Statistiska centralbyrån och egna beräkningar.</w:t>
      </w:r>
    </w:p>
    <w:p w14:paraId="772D5930" w14:textId="77777777" w:rsidR="00F7009D" w:rsidRDefault="009D6872" w:rsidP="00F7009D">
      <w:pPr>
        <w:pStyle w:val="Rubrik2"/>
        <w:tabs>
          <w:tab w:val="left" w:pos="1208"/>
        </w:tabs>
        <w:ind w:left="850" w:hanging="850"/>
      </w:pPr>
      <w:bookmarkStart w:id="438" w:name="_Toc384401533"/>
      <w:r>
        <w:t>Finansiellt sparande enligt olika bedömare</w:t>
      </w:r>
      <w:bookmarkEnd w:id="438"/>
    </w:p>
    <w:p w14:paraId="21C37DCD" w14:textId="348EE705" w:rsidR="00F7009D" w:rsidRDefault="009D6872" w:rsidP="00F7009D">
      <w:pPr>
        <w:pStyle w:val="Brdtext"/>
      </w:pPr>
      <w:r>
        <w:t>I detta avsnitt redovisas en jämförelse mellan de senaste prognoserna för det finansiella sparandet gjorda av regeringen i denna proposition</w:t>
      </w:r>
      <w:r w:rsidRPr="0013608C">
        <w:t>,</w:t>
      </w:r>
      <w:r>
        <w:t xml:space="preserve"> Konjunkturinstitutet, Riksbanken, Ekonomi</w:t>
      </w:r>
      <w:r>
        <w:softHyphen/>
        <w:t>styrningsverket, OECD, Europeiska kommissionen och den Internationella valutafonden.</w:t>
      </w:r>
      <w:r>
        <w:rPr>
          <w:rStyle w:val="Fotnotsreferens"/>
        </w:rPr>
        <w:footnoteReference w:id="76"/>
      </w:r>
    </w:p>
    <w:p w14:paraId="63BDE295" w14:textId="7A1966FE" w:rsidR="00F7009D" w:rsidRDefault="009D6872" w:rsidP="00F7009D">
      <w:pPr>
        <w:pStyle w:val="Brdtextmedindrag"/>
      </w:pPr>
      <w:r>
        <w:t xml:space="preserve">Bedömarnas beräkningar av den offentliga sektorns finansiella sparande 2014 är överlag förhållandevis lika (se tabell 7.17). Frånsett Ekonomistyrningsverket räknar samtliga bedömare med ett finansiellt sparande på -1,5 till -2,0 procent av BNP. </w:t>
      </w:r>
      <w:r w:rsidRPr="00CB0C11">
        <w:t xml:space="preserve">Ekonomistyrningsverkets </w:t>
      </w:r>
      <w:r>
        <w:t xml:space="preserve">och Konjunkturinstitutets lägre prognoser för 2014 kan till stor del förklaras av att </w:t>
      </w:r>
      <w:r>
        <w:lastRenderedPageBreak/>
        <w:t>myndigheterna prognostiserar lägre inkomster från bolagsskatter än övriga bedömare.</w:t>
      </w:r>
    </w:p>
    <w:p w14:paraId="06AA686A" w14:textId="504A2631" w:rsidR="00F7009D" w:rsidRDefault="009D6872" w:rsidP="00F7009D">
      <w:pPr>
        <w:pStyle w:val="Brdtextmedindrag"/>
      </w:pPr>
      <w:r>
        <w:t>De små skillnaderna mellan de övriga olika prognoserna av det finansiella sparandet beror framför allt på olika bedömningar av den ekonomiska återhämt</w:t>
      </w:r>
      <w:r>
        <w:softHyphen/>
        <w:t>ningen, konsumtions</w:t>
      </w:r>
      <w:r>
        <w:softHyphen/>
        <w:t>efterfrågan, utvecklingen på arbetsmarknaden och inflationsutvecklingen.</w:t>
      </w:r>
    </w:p>
    <w:p w14:paraId="52746EC4" w14:textId="47679169" w:rsidR="00F7009D" w:rsidRDefault="009D6872" w:rsidP="00F7009D">
      <w:pPr>
        <w:pStyle w:val="Brdtextmedindrag"/>
      </w:pPr>
      <w:r>
        <w:t>Även för 2015 skiljer sig regeringens prognos från framför allt Ekonomistyrningsverkets och Konjunktur</w:t>
      </w:r>
      <w:r>
        <w:softHyphen/>
        <w:t>institutets beräkningar. Skillnaderna kan också för 2015 i stor utsträckning förklaras av att regeringen har en högre prognos på inkomsterna från bolagsskatter.</w:t>
      </w:r>
    </w:p>
    <w:p w14:paraId="05360B3F" w14:textId="2F323292" w:rsidR="00F7009D" w:rsidRDefault="009D6872" w:rsidP="00F7009D">
      <w:pPr>
        <w:pStyle w:val="Brdtextmedindrag"/>
      </w:pPr>
      <w:r>
        <w:t xml:space="preserve">Regeringens prognos är också mer positiv än </w:t>
      </w:r>
      <w:r w:rsidRPr="00132AB5">
        <w:t>Europeiska kommissionens bedömning</w:t>
      </w:r>
      <w:r>
        <w:t>,</w:t>
      </w:r>
      <w:r w:rsidRPr="00132AB5">
        <w:t xml:space="preserve"> </w:t>
      </w:r>
      <w:r>
        <w:t>trots att tillväxtprognoserna är förhållandevis lika</w:t>
      </w:r>
      <w:r w:rsidRPr="00132AB5">
        <w:t xml:space="preserve"> (se </w:t>
      </w:r>
      <w:r w:rsidRPr="00CC17BF">
        <w:t>avsnitt 4.</w:t>
      </w:r>
      <w:r>
        <w:t>3</w:t>
      </w:r>
      <w:r w:rsidRPr="00132AB5">
        <w:t>)</w:t>
      </w:r>
      <w:r>
        <w:t>. Skillnaden mellan prognoserna beror på olika sammansättningseffekter av bedömningarna på skattebaserna.</w:t>
      </w:r>
    </w:p>
    <w:p w14:paraId="055A1EF2" w14:textId="77777777" w:rsidR="00F7009D" w:rsidRDefault="00F7009D" w:rsidP="00F7009D">
      <w:pPr>
        <w:pStyle w:val="Brdtextmedindrag"/>
      </w:pPr>
    </w:p>
    <w:p w14:paraId="5BCE47F2" w14:textId="5ED33202" w:rsidR="00F7009D" w:rsidRDefault="009D6872" w:rsidP="00F7009D">
      <w:pPr>
        <w:pStyle w:val="TabellRubrik"/>
      </w:pPr>
      <w:bookmarkStart w:id="439" w:name="_Toc384401690"/>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18</w:t>
      </w:r>
      <w:r w:rsidR="0009067D">
        <w:rPr>
          <w:noProof/>
        </w:rPr>
        <w:fldChar w:fldCharType="end"/>
      </w:r>
      <w:r>
        <w:t xml:space="preserve"> </w:t>
      </w:r>
      <w:r w:rsidRPr="001F6700">
        <w:t>Prognosjämförelse finansiellt sparande 201</w:t>
      </w:r>
      <w:r>
        <w:t>4</w:t>
      </w:r>
      <w:r w:rsidRPr="001F6700">
        <w:t>–201</w:t>
      </w:r>
      <w:r>
        <w:t>8</w:t>
      </w:r>
      <w:bookmarkEnd w:id="439"/>
    </w:p>
    <w:p w14:paraId="13AAF724" w14:textId="5EEC8084" w:rsidR="00F7009D" w:rsidRDefault="009D6872" w:rsidP="00F7009D">
      <w:pPr>
        <w:pStyle w:val="TabellUnderrubrik"/>
      </w:pPr>
      <w:r>
        <w:t>Procent av BNP</w:t>
      </w:r>
    </w:p>
    <w:tbl>
      <w:tblPr>
        <w:tblW w:w="4366" w:type="dxa"/>
        <w:tblInd w:w="85" w:type="dxa"/>
        <w:tblLayout w:type="fixed"/>
        <w:tblLook w:val="0000" w:firstRow="0" w:lastRow="0" w:firstColumn="0" w:lastColumn="0" w:noHBand="0" w:noVBand="0"/>
      </w:tblPr>
      <w:tblGrid>
        <w:gridCol w:w="1724"/>
        <w:gridCol w:w="528"/>
        <w:gridCol w:w="528"/>
        <w:gridCol w:w="529"/>
        <w:gridCol w:w="528"/>
        <w:gridCol w:w="529"/>
      </w:tblGrid>
      <w:tr w:rsidR="00F7009D" w14:paraId="2587AEB1" w14:textId="77777777" w:rsidTr="00F7009D">
        <w:tc>
          <w:tcPr>
            <w:tcW w:w="1724" w:type="dxa"/>
            <w:tcBorders>
              <w:top w:val="nil"/>
              <w:left w:val="nil"/>
              <w:bottom w:val="single" w:sz="18" w:space="0" w:color="auto"/>
              <w:right w:val="nil"/>
            </w:tcBorders>
          </w:tcPr>
          <w:p w14:paraId="51698268" w14:textId="77777777" w:rsidR="00F7009D" w:rsidRDefault="00F7009D" w:rsidP="00F7009D">
            <w:pPr>
              <w:pStyle w:val="TabellHuvud"/>
            </w:pPr>
          </w:p>
        </w:tc>
        <w:tc>
          <w:tcPr>
            <w:tcW w:w="528" w:type="dxa"/>
            <w:tcBorders>
              <w:top w:val="nil"/>
              <w:left w:val="single" w:sz="4" w:space="0" w:color="auto"/>
              <w:bottom w:val="single" w:sz="18" w:space="0" w:color="auto"/>
              <w:right w:val="nil"/>
            </w:tcBorders>
          </w:tcPr>
          <w:p w14:paraId="7E844ABF" w14:textId="77777777" w:rsidR="00F7009D" w:rsidRDefault="009D6872" w:rsidP="00F7009D">
            <w:pPr>
              <w:pStyle w:val="TabellHuvud"/>
            </w:pPr>
            <w:r>
              <w:t>2014</w:t>
            </w:r>
          </w:p>
        </w:tc>
        <w:tc>
          <w:tcPr>
            <w:tcW w:w="528" w:type="dxa"/>
            <w:tcBorders>
              <w:top w:val="nil"/>
              <w:left w:val="nil"/>
              <w:bottom w:val="single" w:sz="18" w:space="0" w:color="auto"/>
              <w:right w:val="nil"/>
            </w:tcBorders>
          </w:tcPr>
          <w:p w14:paraId="343474ED" w14:textId="77777777" w:rsidR="00F7009D" w:rsidRDefault="009D6872" w:rsidP="00F7009D">
            <w:pPr>
              <w:pStyle w:val="TabellHuvud"/>
            </w:pPr>
            <w:r>
              <w:t>2015</w:t>
            </w:r>
          </w:p>
        </w:tc>
        <w:tc>
          <w:tcPr>
            <w:tcW w:w="529" w:type="dxa"/>
            <w:tcBorders>
              <w:top w:val="nil"/>
              <w:left w:val="nil"/>
              <w:bottom w:val="single" w:sz="18" w:space="0" w:color="auto"/>
              <w:right w:val="nil"/>
            </w:tcBorders>
          </w:tcPr>
          <w:p w14:paraId="5B768562" w14:textId="77777777" w:rsidR="00F7009D" w:rsidRDefault="009D6872" w:rsidP="00F7009D">
            <w:pPr>
              <w:pStyle w:val="TabellHuvud"/>
            </w:pPr>
            <w:r>
              <w:t>2016</w:t>
            </w:r>
          </w:p>
        </w:tc>
        <w:tc>
          <w:tcPr>
            <w:tcW w:w="528" w:type="dxa"/>
            <w:tcBorders>
              <w:top w:val="nil"/>
              <w:left w:val="nil"/>
              <w:bottom w:val="single" w:sz="18" w:space="0" w:color="auto"/>
              <w:right w:val="nil"/>
            </w:tcBorders>
          </w:tcPr>
          <w:p w14:paraId="6CE7DFE8" w14:textId="77777777" w:rsidR="00F7009D" w:rsidRDefault="009D6872" w:rsidP="00F7009D">
            <w:pPr>
              <w:pStyle w:val="TabellHuvud"/>
            </w:pPr>
            <w:r>
              <w:t>2017</w:t>
            </w:r>
          </w:p>
        </w:tc>
        <w:tc>
          <w:tcPr>
            <w:tcW w:w="529" w:type="dxa"/>
            <w:tcBorders>
              <w:top w:val="nil"/>
              <w:left w:val="nil"/>
              <w:bottom w:val="single" w:sz="18" w:space="0" w:color="auto"/>
              <w:right w:val="nil"/>
            </w:tcBorders>
          </w:tcPr>
          <w:p w14:paraId="1685C949" w14:textId="77777777" w:rsidR="00F7009D" w:rsidRDefault="009D6872" w:rsidP="00F7009D">
            <w:pPr>
              <w:pStyle w:val="TabellHuvud"/>
            </w:pPr>
            <w:r>
              <w:t>2018</w:t>
            </w:r>
          </w:p>
        </w:tc>
      </w:tr>
      <w:tr w:rsidR="00F7009D" w:rsidRPr="00D770B8" w14:paraId="5C2E6D6E" w14:textId="77777777" w:rsidTr="00F7009D">
        <w:tc>
          <w:tcPr>
            <w:tcW w:w="1724" w:type="dxa"/>
            <w:tcBorders>
              <w:top w:val="single" w:sz="18" w:space="0" w:color="auto"/>
              <w:left w:val="nil"/>
              <w:right w:val="nil"/>
            </w:tcBorders>
            <w:vAlign w:val="bottom"/>
          </w:tcPr>
          <w:p w14:paraId="6145867A" w14:textId="296F13D7" w:rsidR="00F7009D" w:rsidRPr="00D770B8" w:rsidRDefault="009D6872" w:rsidP="00F7009D">
            <w:pPr>
              <w:pStyle w:val="TabellRader"/>
              <w:jc w:val="both"/>
              <w:rPr>
                <w:b/>
              </w:rPr>
            </w:pPr>
            <w:r w:rsidRPr="00D770B8">
              <w:rPr>
                <w:b/>
                <w:bCs/>
              </w:rPr>
              <w:t>Regeringen</w:t>
            </w:r>
          </w:p>
        </w:tc>
        <w:tc>
          <w:tcPr>
            <w:tcW w:w="528" w:type="dxa"/>
            <w:tcBorders>
              <w:top w:val="single" w:sz="18" w:space="0" w:color="auto"/>
              <w:left w:val="single" w:sz="4" w:space="0" w:color="auto"/>
              <w:right w:val="nil"/>
            </w:tcBorders>
            <w:tcMar>
              <w:left w:w="0" w:type="dxa"/>
            </w:tcMar>
            <w:vAlign w:val="bottom"/>
          </w:tcPr>
          <w:p w14:paraId="46AF8FFE" w14:textId="1D009F6D" w:rsidR="00F7009D" w:rsidRPr="00D770B8" w:rsidRDefault="009D6872" w:rsidP="00F7009D">
            <w:pPr>
              <w:pStyle w:val="TabellRader"/>
              <w:rPr>
                <w:b/>
                <w:iCs/>
              </w:rPr>
            </w:pPr>
            <w:r w:rsidRPr="00D770B8">
              <w:rPr>
                <w:b/>
                <w:iCs/>
              </w:rPr>
              <w:t>-1,6</w:t>
            </w:r>
          </w:p>
        </w:tc>
        <w:tc>
          <w:tcPr>
            <w:tcW w:w="528" w:type="dxa"/>
            <w:tcBorders>
              <w:top w:val="single" w:sz="18" w:space="0" w:color="auto"/>
              <w:left w:val="nil"/>
              <w:right w:val="nil"/>
            </w:tcBorders>
            <w:tcMar>
              <w:left w:w="0" w:type="dxa"/>
            </w:tcMar>
            <w:vAlign w:val="bottom"/>
          </w:tcPr>
          <w:p w14:paraId="5833CFED" w14:textId="1F75CAB7" w:rsidR="00F7009D" w:rsidRPr="00D770B8" w:rsidRDefault="009D6872" w:rsidP="00F7009D">
            <w:pPr>
              <w:pStyle w:val="TabellRader"/>
              <w:rPr>
                <w:b/>
                <w:iCs/>
              </w:rPr>
            </w:pPr>
            <w:r w:rsidRPr="00D770B8">
              <w:rPr>
                <w:b/>
                <w:iCs/>
              </w:rPr>
              <w:t>-0,3</w:t>
            </w:r>
          </w:p>
        </w:tc>
        <w:tc>
          <w:tcPr>
            <w:tcW w:w="529" w:type="dxa"/>
            <w:tcBorders>
              <w:top w:val="single" w:sz="18" w:space="0" w:color="auto"/>
              <w:left w:val="nil"/>
              <w:right w:val="nil"/>
            </w:tcBorders>
            <w:tcMar>
              <w:left w:w="0" w:type="dxa"/>
            </w:tcMar>
            <w:vAlign w:val="bottom"/>
          </w:tcPr>
          <w:p w14:paraId="56BC89F8" w14:textId="4F6F097B" w:rsidR="00F7009D" w:rsidRPr="00D770B8" w:rsidRDefault="009D6872" w:rsidP="00F7009D">
            <w:pPr>
              <w:pStyle w:val="TabellRader"/>
              <w:rPr>
                <w:b/>
                <w:iCs/>
              </w:rPr>
            </w:pPr>
            <w:r w:rsidRPr="00D770B8">
              <w:rPr>
                <w:b/>
                <w:iCs/>
              </w:rPr>
              <w:t>0,2</w:t>
            </w:r>
          </w:p>
        </w:tc>
        <w:tc>
          <w:tcPr>
            <w:tcW w:w="528" w:type="dxa"/>
            <w:tcBorders>
              <w:top w:val="single" w:sz="18" w:space="0" w:color="auto"/>
              <w:left w:val="nil"/>
              <w:right w:val="nil"/>
            </w:tcBorders>
            <w:tcMar>
              <w:left w:w="0" w:type="dxa"/>
            </w:tcMar>
            <w:vAlign w:val="bottom"/>
          </w:tcPr>
          <w:p w14:paraId="1A05C4E4" w14:textId="2C487997" w:rsidR="00F7009D" w:rsidRPr="00D770B8" w:rsidRDefault="009D6872" w:rsidP="00F7009D">
            <w:pPr>
              <w:pStyle w:val="TabellRader"/>
              <w:rPr>
                <w:b/>
                <w:iCs/>
              </w:rPr>
            </w:pPr>
            <w:r w:rsidRPr="00D770B8">
              <w:rPr>
                <w:b/>
                <w:iCs/>
              </w:rPr>
              <w:t>0,7</w:t>
            </w:r>
          </w:p>
        </w:tc>
        <w:tc>
          <w:tcPr>
            <w:tcW w:w="529" w:type="dxa"/>
            <w:tcBorders>
              <w:top w:val="single" w:sz="18" w:space="0" w:color="auto"/>
              <w:left w:val="nil"/>
              <w:right w:val="nil"/>
            </w:tcBorders>
            <w:tcMar>
              <w:left w:w="0" w:type="dxa"/>
            </w:tcMar>
            <w:vAlign w:val="bottom"/>
          </w:tcPr>
          <w:p w14:paraId="6A5F117A" w14:textId="46352A6D" w:rsidR="00F7009D" w:rsidRPr="00D770B8" w:rsidRDefault="009D6872" w:rsidP="00F7009D">
            <w:pPr>
              <w:pStyle w:val="TabellRader"/>
              <w:rPr>
                <w:b/>
                <w:iCs/>
              </w:rPr>
            </w:pPr>
            <w:r w:rsidRPr="00D770B8">
              <w:rPr>
                <w:b/>
                <w:iCs/>
              </w:rPr>
              <w:t>1,2</w:t>
            </w:r>
          </w:p>
        </w:tc>
      </w:tr>
      <w:tr w:rsidR="00F7009D" w:rsidRPr="00496031" w14:paraId="4A0958B1" w14:textId="77777777" w:rsidTr="00F7009D">
        <w:tc>
          <w:tcPr>
            <w:tcW w:w="1724" w:type="dxa"/>
            <w:tcBorders>
              <w:left w:val="nil"/>
              <w:right w:val="nil"/>
            </w:tcBorders>
            <w:vAlign w:val="bottom"/>
          </w:tcPr>
          <w:p w14:paraId="3C4136A2" w14:textId="5576E8A0" w:rsidR="00F7009D" w:rsidRDefault="009D6872" w:rsidP="00F7009D">
            <w:pPr>
              <w:pStyle w:val="TabellRader"/>
              <w:spacing w:before="20" w:line="170" w:lineRule="exact"/>
              <w:jc w:val="both"/>
            </w:pPr>
            <w:r>
              <w:rPr>
                <w:iCs/>
              </w:rPr>
              <w:t>ESV, 140403</w:t>
            </w:r>
          </w:p>
        </w:tc>
        <w:tc>
          <w:tcPr>
            <w:tcW w:w="528" w:type="dxa"/>
            <w:tcBorders>
              <w:left w:val="single" w:sz="4" w:space="0" w:color="auto"/>
              <w:right w:val="nil"/>
            </w:tcBorders>
            <w:vAlign w:val="bottom"/>
          </w:tcPr>
          <w:p w14:paraId="2CD9AA03" w14:textId="4ABEBDED" w:rsidR="00F7009D" w:rsidRPr="00291892" w:rsidRDefault="009D6872" w:rsidP="00F7009D">
            <w:pPr>
              <w:pStyle w:val="TabellRader"/>
            </w:pPr>
            <w:r w:rsidRPr="00291892">
              <w:t>-2,3</w:t>
            </w:r>
          </w:p>
        </w:tc>
        <w:tc>
          <w:tcPr>
            <w:tcW w:w="528" w:type="dxa"/>
            <w:tcBorders>
              <w:left w:val="nil"/>
              <w:right w:val="nil"/>
            </w:tcBorders>
            <w:vAlign w:val="bottom"/>
          </w:tcPr>
          <w:p w14:paraId="355C01AB" w14:textId="5B42149F" w:rsidR="00F7009D" w:rsidRPr="00291892" w:rsidRDefault="009D6872" w:rsidP="00F7009D">
            <w:pPr>
              <w:pStyle w:val="TabellRader"/>
            </w:pPr>
            <w:r w:rsidRPr="00291892">
              <w:t>-1,3</w:t>
            </w:r>
          </w:p>
        </w:tc>
        <w:tc>
          <w:tcPr>
            <w:tcW w:w="529" w:type="dxa"/>
            <w:tcBorders>
              <w:left w:val="nil"/>
              <w:right w:val="nil"/>
            </w:tcBorders>
            <w:vAlign w:val="bottom"/>
          </w:tcPr>
          <w:p w14:paraId="25B8C906" w14:textId="0C90A75E" w:rsidR="00F7009D" w:rsidRPr="00291892" w:rsidRDefault="009D6872" w:rsidP="00F7009D">
            <w:pPr>
              <w:pStyle w:val="TabellRader"/>
            </w:pPr>
            <w:r w:rsidRPr="00291892">
              <w:t>-0,6</w:t>
            </w:r>
          </w:p>
        </w:tc>
        <w:tc>
          <w:tcPr>
            <w:tcW w:w="528" w:type="dxa"/>
            <w:tcBorders>
              <w:left w:val="nil"/>
              <w:right w:val="nil"/>
            </w:tcBorders>
            <w:vAlign w:val="bottom"/>
          </w:tcPr>
          <w:p w14:paraId="3D04C518" w14:textId="24716A96" w:rsidR="00F7009D" w:rsidRPr="00291892" w:rsidRDefault="009D6872" w:rsidP="00F7009D">
            <w:pPr>
              <w:pStyle w:val="TabellRader"/>
            </w:pPr>
            <w:r w:rsidRPr="00291892">
              <w:t>-0,1</w:t>
            </w:r>
          </w:p>
        </w:tc>
        <w:tc>
          <w:tcPr>
            <w:tcW w:w="529" w:type="dxa"/>
            <w:tcBorders>
              <w:left w:val="nil"/>
              <w:right w:val="nil"/>
            </w:tcBorders>
            <w:vAlign w:val="bottom"/>
          </w:tcPr>
          <w:p w14:paraId="7B0A025B" w14:textId="13ECD72D" w:rsidR="00F7009D" w:rsidRPr="00291892" w:rsidRDefault="009D6872" w:rsidP="00F7009D">
            <w:pPr>
              <w:pStyle w:val="TabellRader"/>
            </w:pPr>
            <w:r w:rsidRPr="00291892">
              <w:t>0,4</w:t>
            </w:r>
          </w:p>
        </w:tc>
      </w:tr>
      <w:tr w:rsidR="00F7009D" w:rsidRPr="00103B19" w14:paraId="31370E71" w14:textId="77777777" w:rsidTr="00F7009D">
        <w:tc>
          <w:tcPr>
            <w:tcW w:w="1724" w:type="dxa"/>
            <w:tcBorders>
              <w:top w:val="nil"/>
              <w:left w:val="nil"/>
              <w:right w:val="nil"/>
            </w:tcBorders>
            <w:vAlign w:val="bottom"/>
          </w:tcPr>
          <w:p w14:paraId="7C28F551" w14:textId="054ADC03" w:rsidR="00F7009D" w:rsidRDefault="009D6872" w:rsidP="00F7009D">
            <w:pPr>
              <w:pStyle w:val="TabellRader"/>
              <w:jc w:val="both"/>
              <w:rPr>
                <w:i/>
              </w:rPr>
            </w:pPr>
            <w:r w:rsidRPr="00A41371">
              <w:rPr>
                <w:iCs/>
              </w:rPr>
              <w:t>Konjunkturinstitutet</w:t>
            </w:r>
            <w:r>
              <w:rPr>
                <w:iCs/>
              </w:rPr>
              <w:t>, 140326</w:t>
            </w:r>
          </w:p>
        </w:tc>
        <w:tc>
          <w:tcPr>
            <w:tcW w:w="528" w:type="dxa"/>
            <w:tcBorders>
              <w:top w:val="nil"/>
              <w:left w:val="single" w:sz="4" w:space="0" w:color="auto"/>
              <w:right w:val="nil"/>
            </w:tcBorders>
            <w:vAlign w:val="bottom"/>
          </w:tcPr>
          <w:p w14:paraId="30266165" w14:textId="62A2E8F5" w:rsidR="00F7009D" w:rsidRPr="006A7C68" w:rsidRDefault="009D6872" w:rsidP="00F7009D">
            <w:pPr>
              <w:pStyle w:val="TabellRader"/>
              <w:rPr>
                <w:iCs/>
              </w:rPr>
            </w:pPr>
            <w:r w:rsidRPr="006A7C68">
              <w:rPr>
                <w:iCs/>
              </w:rPr>
              <w:t>-</w:t>
            </w:r>
            <w:r>
              <w:rPr>
                <w:iCs/>
              </w:rPr>
              <w:t>2</w:t>
            </w:r>
            <w:r w:rsidRPr="006A7C68">
              <w:rPr>
                <w:iCs/>
              </w:rPr>
              <w:t>,</w:t>
            </w:r>
            <w:r>
              <w:rPr>
                <w:iCs/>
              </w:rPr>
              <w:t>0</w:t>
            </w:r>
          </w:p>
        </w:tc>
        <w:tc>
          <w:tcPr>
            <w:tcW w:w="528" w:type="dxa"/>
            <w:tcBorders>
              <w:top w:val="nil"/>
              <w:left w:val="nil"/>
              <w:right w:val="nil"/>
            </w:tcBorders>
            <w:vAlign w:val="bottom"/>
          </w:tcPr>
          <w:p w14:paraId="4B732F1D" w14:textId="39BE7765" w:rsidR="00F7009D" w:rsidRPr="006A7C68" w:rsidRDefault="009D6872" w:rsidP="00F7009D">
            <w:pPr>
              <w:pStyle w:val="TabellRader"/>
              <w:rPr>
                <w:iCs/>
              </w:rPr>
            </w:pPr>
            <w:r w:rsidRPr="006A7C68">
              <w:rPr>
                <w:iCs/>
              </w:rPr>
              <w:t>-0,</w:t>
            </w:r>
            <w:r>
              <w:rPr>
                <w:iCs/>
              </w:rPr>
              <w:t>8</w:t>
            </w:r>
          </w:p>
        </w:tc>
        <w:tc>
          <w:tcPr>
            <w:tcW w:w="529" w:type="dxa"/>
            <w:tcBorders>
              <w:top w:val="nil"/>
              <w:left w:val="nil"/>
              <w:right w:val="nil"/>
            </w:tcBorders>
            <w:vAlign w:val="bottom"/>
          </w:tcPr>
          <w:p w14:paraId="1CE35A0F" w14:textId="7B83DBC1" w:rsidR="00F7009D" w:rsidRPr="006A7C68" w:rsidRDefault="009D6872" w:rsidP="00F7009D">
            <w:pPr>
              <w:pStyle w:val="TabellRader"/>
              <w:rPr>
                <w:iCs/>
              </w:rPr>
            </w:pPr>
            <w:r w:rsidRPr="006A7C68">
              <w:rPr>
                <w:iCs/>
              </w:rPr>
              <w:t>-0,3</w:t>
            </w:r>
          </w:p>
        </w:tc>
        <w:tc>
          <w:tcPr>
            <w:tcW w:w="528" w:type="dxa"/>
            <w:tcBorders>
              <w:top w:val="nil"/>
              <w:left w:val="nil"/>
              <w:right w:val="nil"/>
            </w:tcBorders>
            <w:vAlign w:val="bottom"/>
          </w:tcPr>
          <w:p w14:paraId="5902A1DA" w14:textId="72419090" w:rsidR="00F7009D" w:rsidRPr="006A7C68" w:rsidRDefault="009D6872" w:rsidP="00F7009D">
            <w:pPr>
              <w:pStyle w:val="TabellRader"/>
              <w:rPr>
                <w:iCs/>
              </w:rPr>
            </w:pPr>
            <w:r w:rsidRPr="006A7C68">
              <w:rPr>
                <w:iCs/>
              </w:rPr>
              <w:t>0,</w:t>
            </w:r>
            <w:r>
              <w:rPr>
                <w:iCs/>
              </w:rPr>
              <w:t>6</w:t>
            </w:r>
          </w:p>
        </w:tc>
        <w:tc>
          <w:tcPr>
            <w:tcW w:w="529" w:type="dxa"/>
            <w:tcBorders>
              <w:top w:val="nil"/>
              <w:left w:val="nil"/>
              <w:right w:val="nil"/>
            </w:tcBorders>
            <w:vAlign w:val="bottom"/>
          </w:tcPr>
          <w:p w14:paraId="55080F12" w14:textId="3FC1D792" w:rsidR="00F7009D" w:rsidRPr="006A7C68" w:rsidRDefault="009D6872" w:rsidP="00F7009D">
            <w:pPr>
              <w:pStyle w:val="TabellRader"/>
              <w:rPr>
                <w:iCs/>
              </w:rPr>
            </w:pPr>
            <w:r w:rsidRPr="006A7C68">
              <w:rPr>
                <w:iCs/>
              </w:rPr>
              <w:t>1,</w:t>
            </w:r>
            <w:r>
              <w:rPr>
                <w:iCs/>
              </w:rPr>
              <w:t>3</w:t>
            </w:r>
          </w:p>
        </w:tc>
      </w:tr>
      <w:tr w:rsidR="00F7009D" w:rsidRPr="00496031" w14:paraId="0688A453" w14:textId="77777777" w:rsidTr="00F7009D">
        <w:trPr>
          <w:trHeight w:val="433"/>
        </w:trPr>
        <w:tc>
          <w:tcPr>
            <w:tcW w:w="1724" w:type="dxa"/>
            <w:tcBorders>
              <w:left w:val="nil"/>
              <w:right w:val="nil"/>
            </w:tcBorders>
            <w:vAlign w:val="bottom"/>
          </w:tcPr>
          <w:p w14:paraId="208768AE" w14:textId="77777777" w:rsidR="00F7009D" w:rsidRDefault="009D6872" w:rsidP="00F7009D">
            <w:pPr>
              <w:pStyle w:val="TabellRader"/>
              <w:spacing w:before="20" w:line="170" w:lineRule="exact"/>
              <w:jc w:val="both"/>
            </w:pPr>
            <w:r>
              <w:t>EU-kommissionen, 140225</w:t>
            </w:r>
          </w:p>
        </w:tc>
        <w:tc>
          <w:tcPr>
            <w:tcW w:w="528" w:type="dxa"/>
            <w:tcBorders>
              <w:left w:val="single" w:sz="4" w:space="0" w:color="auto"/>
              <w:right w:val="nil"/>
            </w:tcBorders>
            <w:vAlign w:val="bottom"/>
          </w:tcPr>
          <w:p w14:paraId="05C7A804" w14:textId="77777777" w:rsidR="00F7009D" w:rsidRPr="006A7C68" w:rsidRDefault="009D6872" w:rsidP="00F7009D">
            <w:pPr>
              <w:pStyle w:val="TabellRader"/>
              <w:rPr>
                <w:iCs/>
              </w:rPr>
            </w:pPr>
            <w:r w:rsidRPr="006A7C68">
              <w:rPr>
                <w:iCs/>
              </w:rPr>
              <w:t>-1,6</w:t>
            </w:r>
          </w:p>
        </w:tc>
        <w:tc>
          <w:tcPr>
            <w:tcW w:w="528" w:type="dxa"/>
            <w:tcBorders>
              <w:left w:val="nil"/>
              <w:right w:val="nil"/>
            </w:tcBorders>
            <w:vAlign w:val="bottom"/>
          </w:tcPr>
          <w:p w14:paraId="57855BE5" w14:textId="77777777" w:rsidR="00F7009D" w:rsidRPr="006A7C68" w:rsidRDefault="009D6872" w:rsidP="00F7009D">
            <w:pPr>
              <w:pStyle w:val="TabellRader"/>
              <w:rPr>
                <w:iCs/>
              </w:rPr>
            </w:pPr>
            <w:r w:rsidRPr="006A7C68">
              <w:rPr>
                <w:iCs/>
              </w:rPr>
              <w:t>-0,9</w:t>
            </w:r>
          </w:p>
        </w:tc>
        <w:tc>
          <w:tcPr>
            <w:tcW w:w="529" w:type="dxa"/>
            <w:tcBorders>
              <w:left w:val="nil"/>
              <w:right w:val="nil"/>
            </w:tcBorders>
            <w:vAlign w:val="bottom"/>
          </w:tcPr>
          <w:p w14:paraId="3223541B" w14:textId="77777777" w:rsidR="00F7009D" w:rsidRPr="006A7C68" w:rsidRDefault="00F7009D" w:rsidP="00F7009D">
            <w:pPr>
              <w:pStyle w:val="TabellRader"/>
              <w:rPr>
                <w:iCs/>
              </w:rPr>
            </w:pPr>
          </w:p>
        </w:tc>
        <w:tc>
          <w:tcPr>
            <w:tcW w:w="528" w:type="dxa"/>
            <w:tcBorders>
              <w:left w:val="nil"/>
              <w:right w:val="nil"/>
            </w:tcBorders>
            <w:vAlign w:val="bottom"/>
          </w:tcPr>
          <w:p w14:paraId="105E6993" w14:textId="77777777" w:rsidR="00F7009D" w:rsidRPr="006A7C68" w:rsidRDefault="00F7009D" w:rsidP="00F7009D">
            <w:pPr>
              <w:pStyle w:val="TabellRader"/>
              <w:rPr>
                <w:iCs/>
              </w:rPr>
            </w:pPr>
          </w:p>
        </w:tc>
        <w:tc>
          <w:tcPr>
            <w:tcW w:w="529" w:type="dxa"/>
            <w:tcBorders>
              <w:left w:val="nil"/>
              <w:right w:val="nil"/>
            </w:tcBorders>
            <w:vAlign w:val="bottom"/>
          </w:tcPr>
          <w:p w14:paraId="1104F71C" w14:textId="77777777" w:rsidR="00F7009D" w:rsidRPr="006A7C68" w:rsidRDefault="00F7009D" w:rsidP="00F7009D">
            <w:pPr>
              <w:pStyle w:val="TabellRader"/>
              <w:rPr>
                <w:iCs/>
              </w:rPr>
            </w:pPr>
          </w:p>
        </w:tc>
      </w:tr>
      <w:tr w:rsidR="00F7009D" w:rsidRPr="00496031" w14:paraId="1EBE8D32" w14:textId="77777777" w:rsidTr="00F7009D">
        <w:tc>
          <w:tcPr>
            <w:tcW w:w="1724" w:type="dxa"/>
            <w:tcBorders>
              <w:left w:val="nil"/>
              <w:right w:val="single" w:sz="4" w:space="0" w:color="auto"/>
            </w:tcBorders>
            <w:vAlign w:val="bottom"/>
          </w:tcPr>
          <w:p w14:paraId="20192A99" w14:textId="47D727F7" w:rsidR="00F7009D" w:rsidRDefault="009D6872" w:rsidP="00F7009D">
            <w:pPr>
              <w:pStyle w:val="TabellRader"/>
              <w:spacing w:before="20" w:line="170" w:lineRule="exact"/>
              <w:jc w:val="both"/>
            </w:pPr>
            <w:r w:rsidRPr="00A41371">
              <w:rPr>
                <w:bCs/>
              </w:rPr>
              <w:t>Riksbanken</w:t>
            </w:r>
            <w:r>
              <w:rPr>
                <w:bCs/>
              </w:rPr>
              <w:t>, 140213</w:t>
            </w:r>
          </w:p>
        </w:tc>
        <w:tc>
          <w:tcPr>
            <w:tcW w:w="528" w:type="dxa"/>
            <w:tcBorders>
              <w:left w:val="single" w:sz="4" w:space="0" w:color="auto"/>
            </w:tcBorders>
            <w:vAlign w:val="bottom"/>
          </w:tcPr>
          <w:p w14:paraId="62D7D803" w14:textId="0A017E43" w:rsidR="00F7009D" w:rsidRPr="006A7C68" w:rsidRDefault="009D6872" w:rsidP="00F7009D">
            <w:pPr>
              <w:pStyle w:val="TabellRader"/>
              <w:rPr>
                <w:iCs/>
              </w:rPr>
            </w:pPr>
            <w:r w:rsidRPr="006A7C68">
              <w:rPr>
                <w:iCs/>
              </w:rPr>
              <w:t>-1,7</w:t>
            </w:r>
          </w:p>
        </w:tc>
        <w:tc>
          <w:tcPr>
            <w:tcW w:w="528" w:type="dxa"/>
            <w:vAlign w:val="bottom"/>
          </w:tcPr>
          <w:p w14:paraId="0D86C5FC" w14:textId="76558CF4" w:rsidR="00F7009D" w:rsidRPr="006A7C68" w:rsidRDefault="009D6872" w:rsidP="00F7009D">
            <w:pPr>
              <w:pStyle w:val="TabellRader"/>
              <w:rPr>
                <w:iCs/>
              </w:rPr>
            </w:pPr>
            <w:r w:rsidRPr="006A7C68">
              <w:rPr>
                <w:iCs/>
              </w:rPr>
              <w:t>-0,6</w:t>
            </w:r>
          </w:p>
        </w:tc>
        <w:tc>
          <w:tcPr>
            <w:tcW w:w="529" w:type="dxa"/>
            <w:vAlign w:val="bottom"/>
          </w:tcPr>
          <w:p w14:paraId="0665F9CA" w14:textId="4B0D6AD2" w:rsidR="00F7009D" w:rsidRPr="006A7C68" w:rsidRDefault="009D6872" w:rsidP="00F7009D">
            <w:pPr>
              <w:pStyle w:val="TabellRader"/>
              <w:rPr>
                <w:iCs/>
              </w:rPr>
            </w:pPr>
            <w:r w:rsidRPr="006A7C68">
              <w:rPr>
                <w:iCs/>
              </w:rPr>
              <w:t>0,1</w:t>
            </w:r>
          </w:p>
        </w:tc>
        <w:tc>
          <w:tcPr>
            <w:tcW w:w="528" w:type="dxa"/>
            <w:vAlign w:val="bottom"/>
          </w:tcPr>
          <w:p w14:paraId="112C786D" w14:textId="77777777" w:rsidR="00F7009D" w:rsidRPr="006A7C68" w:rsidRDefault="00F7009D" w:rsidP="00F7009D">
            <w:pPr>
              <w:pStyle w:val="TabellRader"/>
              <w:rPr>
                <w:iCs/>
              </w:rPr>
            </w:pPr>
          </w:p>
        </w:tc>
        <w:tc>
          <w:tcPr>
            <w:tcW w:w="529" w:type="dxa"/>
            <w:tcBorders>
              <w:right w:val="nil"/>
            </w:tcBorders>
            <w:vAlign w:val="bottom"/>
          </w:tcPr>
          <w:p w14:paraId="7214B05B" w14:textId="665DF914" w:rsidR="00F7009D" w:rsidRPr="006A7C68" w:rsidRDefault="00F7009D" w:rsidP="00F7009D">
            <w:pPr>
              <w:pStyle w:val="TabellRader"/>
              <w:rPr>
                <w:iCs/>
              </w:rPr>
            </w:pPr>
          </w:p>
        </w:tc>
      </w:tr>
      <w:tr w:rsidR="00F7009D" w:rsidRPr="00103B19" w14:paraId="788CD0A7" w14:textId="77777777" w:rsidTr="00F7009D">
        <w:tc>
          <w:tcPr>
            <w:tcW w:w="1724" w:type="dxa"/>
            <w:tcBorders>
              <w:left w:val="nil"/>
              <w:bottom w:val="nil"/>
              <w:right w:val="nil"/>
            </w:tcBorders>
            <w:vAlign w:val="bottom"/>
          </w:tcPr>
          <w:p w14:paraId="67DDFEAD" w14:textId="49BD90A2" w:rsidR="00F7009D" w:rsidRDefault="009D6872" w:rsidP="00F7009D">
            <w:pPr>
              <w:pStyle w:val="TabellRader"/>
              <w:jc w:val="both"/>
              <w:rPr>
                <w:b/>
              </w:rPr>
            </w:pPr>
            <w:r>
              <w:t>OECD, 131119</w:t>
            </w:r>
          </w:p>
        </w:tc>
        <w:tc>
          <w:tcPr>
            <w:tcW w:w="528" w:type="dxa"/>
            <w:tcBorders>
              <w:left w:val="single" w:sz="4" w:space="0" w:color="auto"/>
              <w:bottom w:val="nil"/>
              <w:right w:val="nil"/>
            </w:tcBorders>
            <w:vAlign w:val="bottom"/>
          </w:tcPr>
          <w:p w14:paraId="32EB6EA1" w14:textId="64C22A5E" w:rsidR="00F7009D" w:rsidRPr="006A7C68" w:rsidRDefault="009D6872" w:rsidP="00F7009D">
            <w:pPr>
              <w:pStyle w:val="TabellRader"/>
              <w:rPr>
                <w:iCs/>
              </w:rPr>
            </w:pPr>
            <w:r w:rsidRPr="006A7C68">
              <w:rPr>
                <w:iCs/>
              </w:rPr>
              <w:t>-1,7</w:t>
            </w:r>
          </w:p>
        </w:tc>
        <w:tc>
          <w:tcPr>
            <w:tcW w:w="528" w:type="dxa"/>
            <w:tcBorders>
              <w:left w:val="nil"/>
              <w:bottom w:val="nil"/>
              <w:right w:val="nil"/>
            </w:tcBorders>
            <w:vAlign w:val="bottom"/>
          </w:tcPr>
          <w:p w14:paraId="0CFFE3D1" w14:textId="07E04F10" w:rsidR="00F7009D" w:rsidRPr="006A7C68" w:rsidRDefault="009D6872" w:rsidP="00F7009D">
            <w:pPr>
              <w:pStyle w:val="TabellRader"/>
              <w:rPr>
                <w:iCs/>
              </w:rPr>
            </w:pPr>
            <w:r w:rsidRPr="006A7C68">
              <w:rPr>
                <w:iCs/>
              </w:rPr>
              <w:t>-1,1</w:t>
            </w:r>
          </w:p>
        </w:tc>
        <w:tc>
          <w:tcPr>
            <w:tcW w:w="529" w:type="dxa"/>
            <w:tcBorders>
              <w:left w:val="nil"/>
              <w:bottom w:val="nil"/>
              <w:right w:val="nil"/>
            </w:tcBorders>
            <w:vAlign w:val="bottom"/>
          </w:tcPr>
          <w:p w14:paraId="4FD38DC9" w14:textId="1CD6311F" w:rsidR="00F7009D" w:rsidRPr="006A7C68" w:rsidRDefault="00F7009D" w:rsidP="00F7009D">
            <w:pPr>
              <w:pStyle w:val="TabellRader"/>
              <w:rPr>
                <w:iCs/>
              </w:rPr>
            </w:pPr>
          </w:p>
        </w:tc>
        <w:tc>
          <w:tcPr>
            <w:tcW w:w="528" w:type="dxa"/>
            <w:tcBorders>
              <w:left w:val="nil"/>
              <w:bottom w:val="nil"/>
              <w:right w:val="nil"/>
            </w:tcBorders>
            <w:vAlign w:val="bottom"/>
          </w:tcPr>
          <w:p w14:paraId="01F32F17" w14:textId="606EFC69" w:rsidR="00F7009D" w:rsidRPr="006A7C68" w:rsidRDefault="00F7009D" w:rsidP="00F7009D">
            <w:pPr>
              <w:pStyle w:val="TabellRader"/>
              <w:rPr>
                <w:iCs/>
              </w:rPr>
            </w:pPr>
          </w:p>
        </w:tc>
        <w:tc>
          <w:tcPr>
            <w:tcW w:w="529" w:type="dxa"/>
            <w:tcBorders>
              <w:left w:val="nil"/>
              <w:bottom w:val="nil"/>
              <w:right w:val="nil"/>
            </w:tcBorders>
            <w:vAlign w:val="bottom"/>
          </w:tcPr>
          <w:p w14:paraId="69623B60" w14:textId="412D5CB4" w:rsidR="00F7009D" w:rsidRPr="006A7C68" w:rsidRDefault="00F7009D" w:rsidP="00F7009D">
            <w:pPr>
              <w:pStyle w:val="TabellRader"/>
              <w:rPr>
                <w:iCs/>
              </w:rPr>
            </w:pPr>
          </w:p>
        </w:tc>
      </w:tr>
      <w:tr w:rsidR="00F7009D" w:rsidRPr="00103B19" w14:paraId="7D3D8B69" w14:textId="77777777" w:rsidTr="00F7009D">
        <w:tc>
          <w:tcPr>
            <w:tcW w:w="1724" w:type="dxa"/>
            <w:tcBorders>
              <w:top w:val="nil"/>
              <w:left w:val="nil"/>
              <w:bottom w:val="single" w:sz="18" w:space="0" w:color="auto"/>
            </w:tcBorders>
            <w:vAlign w:val="bottom"/>
          </w:tcPr>
          <w:p w14:paraId="43CEAFAD" w14:textId="7197FEAC" w:rsidR="00F7009D" w:rsidRDefault="009D6872" w:rsidP="00F7009D">
            <w:pPr>
              <w:pStyle w:val="TabellRader"/>
              <w:spacing w:before="20" w:line="170" w:lineRule="exact"/>
              <w:jc w:val="both"/>
              <w:rPr>
                <w:i/>
              </w:rPr>
            </w:pPr>
            <w:r>
              <w:t>IMF, 131008</w:t>
            </w:r>
          </w:p>
        </w:tc>
        <w:tc>
          <w:tcPr>
            <w:tcW w:w="528" w:type="dxa"/>
            <w:tcBorders>
              <w:top w:val="nil"/>
              <w:left w:val="single" w:sz="4" w:space="0" w:color="auto"/>
              <w:bottom w:val="single" w:sz="18" w:space="0" w:color="auto"/>
            </w:tcBorders>
            <w:vAlign w:val="bottom"/>
          </w:tcPr>
          <w:p w14:paraId="1CDCA07A" w14:textId="693F1318" w:rsidR="00F7009D" w:rsidRPr="006A7C68" w:rsidRDefault="009D6872" w:rsidP="00F7009D">
            <w:pPr>
              <w:pStyle w:val="TabellRader"/>
              <w:rPr>
                <w:iCs/>
              </w:rPr>
            </w:pPr>
            <w:r w:rsidRPr="006A7C68">
              <w:rPr>
                <w:iCs/>
              </w:rPr>
              <w:t>-1,5</w:t>
            </w:r>
          </w:p>
        </w:tc>
        <w:tc>
          <w:tcPr>
            <w:tcW w:w="528" w:type="dxa"/>
            <w:tcBorders>
              <w:top w:val="nil"/>
              <w:bottom w:val="single" w:sz="18" w:space="0" w:color="auto"/>
            </w:tcBorders>
            <w:vAlign w:val="bottom"/>
          </w:tcPr>
          <w:p w14:paraId="57052DED" w14:textId="33CC6C37" w:rsidR="00F7009D" w:rsidRPr="006A7C68" w:rsidRDefault="009D6872" w:rsidP="00F7009D">
            <w:pPr>
              <w:pStyle w:val="TabellRader"/>
              <w:rPr>
                <w:iCs/>
              </w:rPr>
            </w:pPr>
            <w:r w:rsidRPr="006A7C68">
              <w:rPr>
                <w:iCs/>
              </w:rPr>
              <w:t>-0,5</w:t>
            </w:r>
          </w:p>
        </w:tc>
        <w:tc>
          <w:tcPr>
            <w:tcW w:w="529" w:type="dxa"/>
            <w:tcBorders>
              <w:top w:val="nil"/>
              <w:bottom w:val="single" w:sz="18" w:space="0" w:color="auto"/>
            </w:tcBorders>
            <w:vAlign w:val="bottom"/>
          </w:tcPr>
          <w:p w14:paraId="7CBFD37B" w14:textId="4460546B" w:rsidR="00F7009D" w:rsidRPr="006A7C68" w:rsidRDefault="009D6872" w:rsidP="00F7009D">
            <w:pPr>
              <w:pStyle w:val="TabellRader"/>
              <w:rPr>
                <w:iCs/>
              </w:rPr>
            </w:pPr>
            <w:r w:rsidRPr="006A7C68">
              <w:rPr>
                <w:iCs/>
              </w:rPr>
              <w:t>-0,2</w:t>
            </w:r>
          </w:p>
        </w:tc>
        <w:tc>
          <w:tcPr>
            <w:tcW w:w="528" w:type="dxa"/>
            <w:tcBorders>
              <w:top w:val="nil"/>
              <w:bottom w:val="single" w:sz="18" w:space="0" w:color="auto"/>
            </w:tcBorders>
            <w:vAlign w:val="bottom"/>
          </w:tcPr>
          <w:p w14:paraId="66211596" w14:textId="3E936FED" w:rsidR="00F7009D" w:rsidRPr="006A7C68" w:rsidRDefault="009D6872" w:rsidP="00F7009D">
            <w:pPr>
              <w:pStyle w:val="TabellRader"/>
              <w:rPr>
                <w:iCs/>
              </w:rPr>
            </w:pPr>
            <w:r w:rsidRPr="006A7C68">
              <w:rPr>
                <w:iCs/>
              </w:rPr>
              <w:t>0,3</w:t>
            </w:r>
          </w:p>
        </w:tc>
        <w:tc>
          <w:tcPr>
            <w:tcW w:w="529" w:type="dxa"/>
            <w:tcBorders>
              <w:top w:val="nil"/>
              <w:bottom w:val="single" w:sz="18" w:space="0" w:color="auto"/>
              <w:right w:val="nil"/>
            </w:tcBorders>
            <w:vAlign w:val="bottom"/>
          </w:tcPr>
          <w:p w14:paraId="1E45F7BB" w14:textId="0344A5B6" w:rsidR="00F7009D" w:rsidRPr="006A7C68" w:rsidRDefault="009D6872" w:rsidP="00F7009D">
            <w:pPr>
              <w:pStyle w:val="TabellRader"/>
              <w:rPr>
                <w:iCs/>
              </w:rPr>
            </w:pPr>
            <w:r w:rsidRPr="006A7C68">
              <w:rPr>
                <w:iCs/>
              </w:rPr>
              <w:t>0,6</w:t>
            </w:r>
          </w:p>
        </w:tc>
      </w:tr>
    </w:tbl>
    <w:p w14:paraId="04A81B57" w14:textId="7C107358" w:rsidR="00F7009D" w:rsidRDefault="009D6872" w:rsidP="00F7009D">
      <w:pPr>
        <w:pStyle w:val="TabellFotnot"/>
      </w:pPr>
      <w:r>
        <w:t>Anm.: Konjunkturinstitutets prognoser inkluderar prognos på finanspolitik 2015–2018 som netto uppgår till budgetförstärkningar på totalt 47 miljarder kronor.</w:t>
      </w:r>
    </w:p>
    <w:p w14:paraId="6D61E016" w14:textId="402D930D" w:rsidR="00F7009D" w:rsidRDefault="009D6872" w:rsidP="00F7009D">
      <w:pPr>
        <w:pStyle w:val="TabellFotnot"/>
      </w:pPr>
      <w:r>
        <w:t>Källor: Konjunkturinstitutet, Ekonomistyrningsverket, Riksbanken, Europeiska kommissionen, OECD samt Internationella valutafonden (IMF).</w:t>
      </w:r>
    </w:p>
    <w:p w14:paraId="4F3C0F37" w14:textId="2C0C8F14" w:rsidR="00F7009D" w:rsidRDefault="009D6872" w:rsidP="00F7009D">
      <w:pPr>
        <w:pStyle w:val="Rubrik2"/>
      </w:pPr>
      <w:bookmarkStart w:id="440" w:name="_Toc384401534"/>
      <w:r w:rsidRPr="00475F0D">
        <w:t>Den offentliga sektorns finansiella sparande och skuld i EU, Japan och USA</w:t>
      </w:r>
      <w:bookmarkEnd w:id="440"/>
    </w:p>
    <w:p w14:paraId="7B20954C" w14:textId="26E4C803" w:rsidR="00F7009D" w:rsidRDefault="009D6872" w:rsidP="00F7009D">
      <w:pPr>
        <w:pStyle w:val="Rubrik3utannumrering"/>
        <w:spacing w:before="0"/>
      </w:pPr>
      <w:r w:rsidRPr="00475F0D">
        <w:t>Stora underskott i EU-länderna, Japan och USA</w:t>
      </w:r>
    </w:p>
    <w:p w14:paraId="5CD86541" w14:textId="068AA4C2" w:rsidR="00F7009D" w:rsidRPr="00D86D54" w:rsidRDefault="009D6872" w:rsidP="00F7009D">
      <w:pPr>
        <w:pStyle w:val="Brdtext"/>
      </w:pPr>
      <w:r w:rsidRPr="00D86D54">
        <w:t>Den finansiella krisen har medfört en kraftig försämring av de offentliga finanserna inom EU. Mellan 2007 och 2010 försämrades den offentliga sektorns finansiella sparande med 5,6</w:t>
      </w:r>
      <w:r>
        <w:t> </w:t>
      </w:r>
      <w:r w:rsidRPr="00D86D54">
        <w:t xml:space="preserve">procent av BNP för EU-länderna. Efter en viss förbättring uppgick underskottet i det finansiella sparandet för EU-länderna som helhet </w:t>
      </w:r>
      <w:r w:rsidRPr="00D86D54">
        <w:lastRenderedPageBreak/>
        <w:t>till 3,</w:t>
      </w:r>
      <w:r>
        <w:t>5</w:t>
      </w:r>
      <w:r w:rsidRPr="00D86D54">
        <w:t xml:space="preserve"> och för euroområdet till 3,</w:t>
      </w:r>
      <w:r>
        <w:t>1</w:t>
      </w:r>
      <w:r w:rsidRPr="00D86D54">
        <w:t xml:space="preserve"> procent av BNP 201</w:t>
      </w:r>
      <w:r>
        <w:t>3</w:t>
      </w:r>
      <w:r w:rsidRPr="00D86D54">
        <w:t>. S</w:t>
      </w:r>
      <w:r>
        <w:t>lovenien</w:t>
      </w:r>
      <w:r w:rsidRPr="00D86D54">
        <w:t xml:space="preserve"> noterade ett underskott som översteg </w:t>
      </w:r>
      <w:r>
        <w:t>15</w:t>
      </w:r>
      <w:r w:rsidRPr="00D86D54">
        <w:t xml:space="preserve"> procent av BNP. </w:t>
      </w:r>
      <w:r>
        <w:t>För 2013 klarade 17</w:t>
      </w:r>
      <w:r w:rsidRPr="00D86D54">
        <w:t xml:space="preserve"> länder</w:t>
      </w:r>
      <w:r>
        <w:t xml:space="preserve"> inom EU</w:t>
      </w:r>
      <w:r w:rsidRPr="00D86D54">
        <w:t>, däribland Sverige, underskottsgränsen enligt stabilitets- och tillväxtpakten på 3 procent av BNP.</w:t>
      </w:r>
    </w:p>
    <w:p w14:paraId="519A48B9" w14:textId="1FD8B94D" w:rsidR="00F7009D" w:rsidRDefault="009D6872" w:rsidP="00F7009D">
      <w:pPr>
        <w:pStyle w:val="Brdtextmedindrag"/>
      </w:pPr>
      <w:r w:rsidRPr="00D86D54">
        <w:rPr>
          <w:rStyle w:val="BrdtextmedindragChar"/>
        </w:rPr>
        <w:t xml:space="preserve">För </w:t>
      </w:r>
      <w:r w:rsidRPr="00D86D54">
        <w:t xml:space="preserve">USA </w:t>
      </w:r>
      <w:r>
        <w:t xml:space="preserve">och Japan </w:t>
      </w:r>
      <w:r w:rsidRPr="00D86D54">
        <w:t xml:space="preserve">har de offentliga finanserna försämrats ännu kraftigare. År 2012 uppgick underskottet i </w:t>
      </w:r>
      <w:r>
        <w:t>USA</w:t>
      </w:r>
      <w:r w:rsidRPr="00D86D54">
        <w:t xml:space="preserve"> till </w:t>
      </w:r>
      <w:r>
        <w:t>6,2</w:t>
      </w:r>
      <w:r w:rsidRPr="00D86D54">
        <w:t xml:space="preserve"> procent och i </w:t>
      </w:r>
      <w:r>
        <w:t xml:space="preserve">Japan </w:t>
      </w:r>
      <w:r w:rsidRPr="00D86D54">
        <w:t xml:space="preserve">till </w:t>
      </w:r>
      <w:r>
        <w:t>9,0</w:t>
      </w:r>
      <w:r w:rsidRPr="00D86D54">
        <w:t xml:space="preserve"> procent av BNP (se </w:t>
      </w:r>
      <w:r>
        <w:fldChar w:fldCharType="begin"/>
      </w:r>
      <w:r>
        <w:instrText xml:space="preserve"> REF  _Ref383459747 \* Lower \h </w:instrText>
      </w:r>
      <w:r>
        <w:fldChar w:fldCharType="separate"/>
      </w:r>
      <w:r w:rsidR="004642B5">
        <w:t xml:space="preserve">diagram </w:t>
      </w:r>
      <w:r w:rsidR="004642B5" w:rsidRPr="004642B5">
        <w:rPr>
          <w:bCs/>
          <w:noProof/>
        </w:rPr>
        <w:t>7</w:t>
      </w:r>
      <w:r w:rsidR="004642B5">
        <w:rPr>
          <w:noProof/>
        </w:rPr>
        <w:t>.9</w:t>
      </w:r>
      <w:r>
        <w:fldChar w:fldCharType="end"/>
      </w:r>
      <w:r w:rsidRPr="00D86D54">
        <w:t>).</w:t>
      </w:r>
    </w:p>
    <w:p w14:paraId="2AC61016" w14:textId="77777777" w:rsidR="00F7009D" w:rsidRDefault="00F7009D" w:rsidP="00F7009D">
      <w:pPr>
        <w:pStyle w:val="Brdtextmedindrag"/>
      </w:pPr>
    </w:p>
    <w:p w14:paraId="0DE5A218" w14:textId="67F0C0F9" w:rsidR="00F7009D" w:rsidRDefault="009D6872" w:rsidP="00F7009D">
      <w:pPr>
        <w:pStyle w:val="DiagramRubrik"/>
      </w:pPr>
      <w:bookmarkStart w:id="441" w:name="_Ref383459747"/>
      <w:bookmarkStart w:id="442" w:name="_Toc384401796"/>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rPr>
          <w:noProof/>
        </w:rPr>
        <w:t>.</w:t>
      </w:r>
      <w:fldSimple w:instr=" SEQ Diagram \* ARABIC \s 1 ">
        <w:r w:rsidR="004642B5">
          <w:rPr>
            <w:noProof/>
          </w:rPr>
          <w:t>9</w:t>
        </w:r>
      </w:fldSimple>
      <w:bookmarkEnd w:id="441"/>
      <w:r>
        <w:t xml:space="preserve"> Den offentliga sektorns finansiella sparande i EU, Japan och USA 2007–2013</w:t>
      </w:r>
      <w:bookmarkEnd w:id="442"/>
    </w:p>
    <w:p w14:paraId="3D883089" w14:textId="0D05F34C" w:rsidR="00F7009D" w:rsidRDefault="009D6872" w:rsidP="00F7009D">
      <w:pPr>
        <w:pStyle w:val="DiagramUnderrubrik"/>
      </w:pPr>
      <w:r>
        <w:t>Procent av BNP</w:t>
      </w:r>
      <w:r>
        <w:tab/>
      </w:r>
    </w:p>
    <w:p w14:paraId="1530890C" w14:textId="138ABB52" w:rsidR="00F7009D" w:rsidRDefault="009D6872" w:rsidP="00F7009D">
      <w:pPr>
        <w:pStyle w:val="Brdtext"/>
        <w:spacing w:line="260" w:lineRule="atLeast"/>
      </w:pPr>
      <w:r>
        <w:rPr>
          <w:noProof/>
          <w:lang w:eastAsia="sv-SE"/>
        </w:rPr>
        <w:drawing>
          <wp:inline distT="0" distB="0" distL="0" distR="0" wp14:anchorId="571AA4D5" wp14:editId="34325792">
            <wp:extent cx="2753995" cy="2044037"/>
            <wp:effectExtent l="0" t="0" r="0" b="0"/>
            <wp:docPr id="210" name="Diagram 13"/>
            <wp:cNvGraphicFramePr/>
            <a:graphic xmlns:a="http://schemas.openxmlformats.org/drawingml/2006/main">
              <a:graphicData uri="http://schemas.openxmlformats.org/drawingml/2006/chart">
                <c:chart xmlns:c="http://schemas.openxmlformats.org/drawingml/2006/chart" xmlns:r="http://schemas.openxmlformats.org/officeDocument/2006/relationships" r:id="rId354"/>
              </a:graphicData>
            </a:graphic>
          </wp:inline>
        </w:drawing>
      </w:r>
    </w:p>
    <w:p w14:paraId="02064690" w14:textId="08D1164A" w:rsidR="00F7009D" w:rsidRDefault="009D6872" w:rsidP="00F7009D">
      <w:pPr>
        <w:pStyle w:val="DiagramFotnot"/>
      </w:pPr>
      <w:r w:rsidRPr="00010C99">
        <w:rPr>
          <w:spacing w:val="4"/>
        </w:rPr>
        <w:t>Källa: European Economic Forecast Winter 201</w:t>
      </w:r>
      <w:r>
        <w:rPr>
          <w:spacing w:val="4"/>
        </w:rPr>
        <w:t>4</w:t>
      </w:r>
      <w:r w:rsidRPr="00010C99">
        <w:rPr>
          <w:spacing w:val="4"/>
        </w:rPr>
        <w:t xml:space="preserve"> (Europeiska kommissionen 201</w:t>
      </w:r>
      <w:r>
        <w:rPr>
          <w:spacing w:val="4"/>
        </w:rPr>
        <w:t>4</w:t>
      </w:r>
      <w:r w:rsidRPr="00010C99">
        <w:rPr>
          <w:spacing w:val="4"/>
        </w:rPr>
        <w:t>).</w:t>
      </w:r>
    </w:p>
    <w:p w14:paraId="04723061" w14:textId="77777777" w:rsidR="00F7009D" w:rsidRDefault="00F7009D" w:rsidP="00F7009D">
      <w:pPr>
        <w:pStyle w:val="Brdtext"/>
      </w:pPr>
    </w:p>
    <w:p w14:paraId="1E2A839A" w14:textId="3EA99E98" w:rsidR="00F7009D" w:rsidRDefault="009D6872" w:rsidP="00F7009D">
      <w:pPr>
        <w:pStyle w:val="Brdtext"/>
      </w:pPr>
      <w:r w:rsidRPr="007E5473">
        <w:t>Enligt E</w:t>
      </w:r>
      <w:r>
        <w:t xml:space="preserve">uropeiska </w:t>
      </w:r>
      <w:r w:rsidRPr="007E5473">
        <w:t>kommissionens vinterprognos 201</w:t>
      </w:r>
      <w:r>
        <w:t>4</w:t>
      </w:r>
      <w:r w:rsidRPr="007E5473">
        <w:t xml:space="preserve"> väntas underskottet inom EU minska 201</w:t>
      </w:r>
      <w:r>
        <w:t>4</w:t>
      </w:r>
      <w:r w:rsidRPr="007E5473">
        <w:t xml:space="preserve"> </w:t>
      </w:r>
      <w:r>
        <w:t>och understiga</w:t>
      </w:r>
      <w:r w:rsidRPr="007E5473">
        <w:t xml:space="preserve"> 3 procent av BNP såväl för euroområdet som för EU som helhet.</w:t>
      </w:r>
      <w:r>
        <w:rPr>
          <w:rStyle w:val="Fotnotsreferens"/>
        </w:rPr>
        <w:footnoteReference w:id="77"/>
      </w:r>
    </w:p>
    <w:p w14:paraId="25742F81" w14:textId="3E8A6C90" w:rsidR="00F7009D" w:rsidRDefault="009D6872" w:rsidP="00F7009D">
      <w:pPr>
        <w:pStyle w:val="Rubrik3utannumrering"/>
      </w:pPr>
      <w:r w:rsidRPr="007E5473">
        <w:t>Hög och ökande skuld i EU-ländernas offentliga sektor</w:t>
      </w:r>
    </w:p>
    <w:p w14:paraId="2036D30E" w14:textId="6B0F7275" w:rsidR="00F7009D" w:rsidRPr="007E5473" w:rsidRDefault="009D6872" w:rsidP="00F7009D">
      <w:pPr>
        <w:pStyle w:val="Brdtext"/>
      </w:pPr>
      <w:r w:rsidRPr="007E5473">
        <w:t>Stöd i form av lån och kapitaltillskott, främst till det finansiella systemet, har medfört att den offentliga sektorns skuld i EU-länderna ökat mer än vad som följt av underskotten i det finansiella sparandet. För EU-länderna som helhet ökade skulden mellan 2007 och 201</w:t>
      </w:r>
      <w:r>
        <w:t>3</w:t>
      </w:r>
      <w:r w:rsidRPr="007E5473">
        <w:t xml:space="preserve"> med </w:t>
      </w:r>
      <w:r>
        <w:t>30</w:t>
      </w:r>
      <w:r w:rsidRPr="007E5473">
        <w:t>,</w:t>
      </w:r>
      <w:r>
        <w:t>6 </w:t>
      </w:r>
      <w:r w:rsidRPr="007E5473">
        <w:t>procentenheter, från 59,0 procent av BNP till 8</w:t>
      </w:r>
      <w:r>
        <w:t>9</w:t>
      </w:r>
      <w:r w:rsidRPr="007E5473">
        <w:t>,</w:t>
      </w:r>
      <w:r>
        <w:t>5</w:t>
      </w:r>
      <w:r w:rsidRPr="007E5473">
        <w:t xml:space="preserve"> procent av BNP (se </w:t>
      </w:r>
      <w:r>
        <w:fldChar w:fldCharType="begin"/>
      </w:r>
      <w:r>
        <w:instrText xml:space="preserve"> REF  _Ref383459806 \* Lower \h </w:instrText>
      </w:r>
      <w:r>
        <w:fldChar w:fldCharType="separate"/>
      </w:r>
      <w:r w:rsidR="004642B5">
        <w:t xml:space="preserve">diagram </w:t>
      </w:r>
      <w:r w:rsidR="004642B5" w:rsidRPr="004642B5">
        <w:rPr>
          <w:bCs/>
          <w:noProof/>
        </w:rPr>
        <w:t>7</w:t>
      </w:r>
      <w:r w:rsidR="004642B5">
        <w:rPr>
          <w:noProof/>
        </w:rPr>
        <w:t>.10</w:t>
      </w:r>
      <w:r>
        <w:fldChar w:fldCharType="end"/>
      </w:r>
      <w:r w:rsidRPr="007E5473">
        <w:t>). För euroområdet uppgick skulden 201</w:t>
      </w:r>
      <w:r>
        <w:t>3</w:t>
      </w:r>
      <w:r w:rsidRPr="007E5473">
        <w:t xml:space="preserve"> till 9</w:t>
      </w:r>
      <w:r>
        <w:t>5</w:t>
      </w:r>
      <w:r w:rsidRPr="007E5473">
        <w:t>,</w:t>
      </w:r>
      <w:r>
        <w:t>6 </w:t>
      </w:r>
      <w:r w:rsidRPr="007E5473">
        <w:t>procent av BNP. Mellan 2007 och 201</w:t>
      </w:r>
      <w:r>
        <w:t>3</w:t>
      </w:r>
      <w:r w:rsidRPr="007E5473">
        <w:t xml:space="preserve"> </w:t>
      </w:r>
      <w:r w:rsidRPr="007E5473">
        <w:lastRenderedPageBreak/>
        <w:t>ökade skuldkvoten för alla EU-länder</w:t>
      </w:r>
      <w:r>
        <w:t>. Ökningen var minst</w:t>
      </w:r>
      <w:r w:rsidRPr="007E5473">
        <w:t xml:space="preserve"> för Sverige. För Grekland uppgick skulden 201</w:t>
      </w:r>
      <w:r>
        <w:t>3</w:t>
      </w:r>
      <w:r w:rsidRPr="007E5473">
        <w:t xml:space="preserve"> till </w:t>
      </w:r>
      <w:r>
        <w:t>närmare</w:t>
      </w:r>
      <w:r w:rsidRPr="007E5473">
        <w:t xml:space="preserve"> 1</w:t>
      </w:r>
      <w:r>
        <w:t>8</w:t>
      </w:r>
      <w:r w:rsidRPr="007E5473">
        <w:t>0</w:t>
      </w:r>
      <w:r>
        <w:t> </w:t>
      </w:r>
      <w:r w:rsidRPr="007E5473">
        <w:t xml:space="preserve">procent av BNP. Även för </w:t>
      </w:r>
      <w:r>
        <w:t xml:space="preserve">Cypern, </w:t>
      </w:r>
      <w:r w:rsidRPr="007E5473">
        <w:t>Irland, Italien och Portugal översteg skulden 100 procent av BNP 201</w:t>
      </w:r>
      <w:r>
        <w:t>3</w:t>
      </w:r>
      <w:r w:rsidRPr="007E5473">
        <w:t>.</w:t>
      </w:r>
    </w:p>
    <w:p w14:paraId="5976D306" w14:textId="5B818A4D" w:rsidR="00F7009D" w:rsidRDefault="009D6872" w:rsidP="00F7009D">
      <w:pPr>
        <w:pStyle w:val="Brdtextmedindrag"/>
      </w:pPr>
      <w:r w:rsidRPr="007E5473">
        <w:t>De</w:t>
      </w:r>
      <w:r>
        <w:t>n</w:t>
      </w:r>
      <w:r w:rsidRPr="007E5473">
        <w:t xml:space="preserve"> beräknade </w:t>
      </w:r>
      <w:r>
        <w:t>stabiliseringen av de offentliga finanserna inom EU medför</w:t>
      </w:r>
      <w:r w:rsidRPr="007E5473">
        <w:t xml:space="preserve"> att skuldkvoten</w:t>
      </w:r>
      <w:r w:rsidRPr="009C4363">
        <w:t xml:space="preserve"> </w:t>
      </w:r>
      <w:r>
        <w:t>är oförändrad mellan</w:t>
      </w:r>
      <w:r w:rsidRPr="009C4363">
        <w:t xml:space="preserve"> 2013</w:t>
      </w:r>
      <w:r>
        <w:t xml:space="preserve"> och</w:t>
      </w:r>
      <w:r w:rsidRPr="009C4363">
        <w:t xml:space="preserve"> 201</w:t>
      </w:r>
      <w:r>
        <w:t>4</w:t>
      </w:r>
      <w:r w:rsidRPr="009C4363">
        <w:t>. Av EU-länderna bedöms 1</w:t>
      </w:r>
      <w:r>
        <w:t>7 </w:t>
      </w:r>
      <w:r w:rsidRPr="009C4363">
        <w:t>länder 201</w:t>
      </w:r>
      <w:r>
        <w:t>4</w:t>
      </w:r>
      <w:r w:rsidRPr="009C4363">
        <w:t xml:space="preserve"> fortfarande ha skulder som ligger </w:t>
      </w:r>
      <w:r>
        <w:t xml:space="preserve">över </w:t>
      </w:r>
      <w:r w:rsidRPr="009C4363">
        <w:t>referensvärdet på 60</w:t>
      </w:r>
      <w:r>
        <w:t> </w:t>
      </w:r>
      <w:r w:rsidRPr="009C4363">
        <w:t>procent av BNP.</w:t>
      </w:r>
    </w:p>
    <w:p w14:paraId="28322F49" w14:textId="77777777" w:rsidR="00F7009D" w:rsidRDefault="00F7009D" w:rsidP="00F7009D">
      <w:pPr>
        <w:pStyle w:val="Brdtextmedindrag"/>
      </w:pPr>
    </w:p>
    <w:p w14:paraId="08317048" w14:textId="6E6A7740" w:rsidR="00F7009D" w:rsidRDefault="009D6872" w:rsidP="00F7009D">
      <w:pPr>
        <w:pStyle w:val="DiagramRubrik"/>
      </w:pPr>
      <w:bookmarkStart w:id="443" w:name="_Ref383459806"/>
      <w:bookmarkStart w:id="444" w:name="_Toc384401797"/>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7</w:t>
      </w:r>
      <w:r w:rsidR="0009067D">
        <w:rPr>
          <w:bCs/>
          <w:noProof/>
        </w:rPr>
        <w:fldChar w:fldCharType="end"/>
      </w:r>
      <w:r>
        <w:rPr>
          <w:noProof/>
        </w:rPr>
        <w:t>.</w:t>
      </w:r>
      <w:fldSimple w:instr=" SEQ Diagram \* ARABIC \s 1 ">
        <w:r w:rsidR="004642B5">
          <w:rPr>
            <w:noProof/>
          </w:rPr>
          <w:t>10</w:t>
        </w:r>
      </w:fldSimple>
      <w:bookmarkEnd w:id="443"/>
      <w:r>
        <w:t xml:space="preserve"> Den offentliga sektorns konsoliderade bruttoskuld i EU 2007 och 2013</w:t>
      </w:r>
      <w:bookmarkEnd w:id="444"/>
    </w:p>
    <w:p w14:paraId="6BAD3439" w14:textId="2331A6C7" w:rsidR="00F7009D" w:rsidRDefault="009D6872" w:rsidP="00F7009D">
      <w:pPr>
        <w:pStyle w:val="DiagramUnderrubrik"/>
      </w:pPr>
      <w:r>
        <w:t>Procent av BNP</w:t>
      </w:r>
      <w:r>
        <w:tab/>
      </w:r>
    </w:p>
    <w:p w14:paraId="59906172" w14:textId="66C5D621" w:rsidR="00F7009D" w:rsidRDefault="009D6872" w:rsidP="00F7009D">
      <w:pPr>
        <w:pStyle w:val="Brdtext"/>
        <w:spacing w:line="260" w:lineRule="atLeast"/>
      </w:pPr>
      <w:r>
        <w:rPr>
          <w:noProof/>
          <w:lang w:eastAsia="sv-SE"/>
        </w:rPr>
        <w:drawing>
          <wp:inline distT="0" distB="0" distL="0" distR="0" wp14:anchorId="6B83AB7E" wp14:editId="53B05680">
            <wp:extent cx="2753995" cy="2044037"/>
            <wp:effectExtent l="0" t="0" r="8255" b="0"/>
            <wp:docPr id="211" name="Diagram 9"/>
            <wp:cNvGraphicFramePr/>
            <a:graphic xmlns:a="http://schemas.openxmlformats.org/drawingml/2006/main">
              <a:graphicData uri="http://schemas.openxmlformats.org/drawingml/2006/chart">
                <c:chart xmlns:c="http://schemas.openxmlformats.org/drawingml/2006/chart" xmlns:r="http://schemas.openxmlformats.org/officeDocument/2006/relationships" r:id="rId355"/>
              </a:graphicData>
            </a:graphic>
          </wp:inline>
        </w:drawing>
      </w:r>
    </w:p>
    <w:p w14:paraId="4A1985DE" w14:textId="4403480F" w:rsidR="00F7009D" w:rsidRPr="00480272" w:rsidRDefault="009D6872" w:rsidP="00F7009D">
      <w:pPr>
        <w:pStyle w:val="DiagramFotnot"/>
        <w:rPr>
          <w:rStyle w:val="BrdtextChar"/>
        </w:rPr>
      </w:pPr>
      <w:r w:rsidRPr="00480272">
        <w:rPr>
          <w:spacing w:val="4"/>
        </w:rPr>
        <w:t>Anm.: För Kroatien avses förändringen 2009</w:t>
      </w:r>
      <w:r>
        <w:rPr>
          <w:spacing w:val="4"/>
        </w:rPr>
        <w:t>–2013</w:t>
      </w:r>
      <w:r w:rsidRPr="00480272">
        <w:rPr>
          <w:spacing w:val="4"/>
        </w:rPr>
        <w:t>. Genomsnittet för EU 27 är exklusive Kroatien.</w:t>
      </w:r>
      <w:r>
        <w:rPr>
          <w:spacing w:val="4"/>
        </w:rPr>
        <w:br/>
      </w:r>
      <w:r w:rsidRPr="00480272">
        <w:rPr>
          <w:spacing w:val="4"/>
        </w:rPr>
        <w:t>Källa: European Economic Forecast Winter 2014 (Europeiska kommissionen 2014).</w:t>
      </w:r>
    </w:p>
    <w:p w14:paraId="1147CFD6" w14:textId="77777777" w:rsidR="00F7009D" w:rsidRDefault="00F7009D" w:rsidP="00F7009D">
      <w:pPr>
        <w:pStyle w:val="Brdtext"/>
      </w:pPr>
    </w:p>
    <w:p w14:paraId="20FD7B23" w14:textId="51D06AA6" w:rsidR="00F7009D" w:rsidRDefault="009D6872" w:rsidP="00F7009D">
      <w:pPr>
        <w:pStyle w:val="Brdtext"/>
      </w:pPr>
      <w:r w:rsidRPr="009C4363">
        <w:t>Även för USA och Japan medför de</w:t>
      </w:r>
      <w:r>
        <w:t>n</w:t>
      </w:r>
      <w:r w:rsidRPr="009C4363">
        <w:t xml:space="preserve"> beräknade </w:t>
      </w:r>
      <w:r>
        <w:t>stabil</w:t>
      </w:r>
      <w:r>
        <w:softHyphen/>
        <w:t>iseringen</w:t>
      </w:r>
      <w:r w:rsidRPr="009C4363">
        <w:t xml:space="preserve"> i de</w:t>
      </w:r>
      <w:r>
        <w:t xml:space="preserve"> offentliga</w:t>
      </w:r>
      <w:r w:rsidRPr="009C4363">
        <w:t xml:space="preserve"> finanse</w:t>
      </w:r>
      <w:r>
        <w:t>rna 2014</w:t>
      </w:r>
      <w:r w:rsidRPr="009C4363">
        <w:t xml:space="preserve"> att skuld</w:t>
      </w:r>
      <w:r>
        <w:softHyphen/>
      </w:r>
      <w:r w:rsidRPr="009C4363">
        <w:t xml:space="preserve">kvoten </w:t>
      </w:r>
      <w:r>
        <w:t>är oförändrad</w:t>
      </w:r>
      <w:r w:rsidRPr="009C4363">
        <w:t xml:space="preserve"> som andel av BNP</w:t>
      </w:r>
      <w:r>
        <w:t xml:space="preserve"> jämfört med 2013</w:t>
      </w:r>
      <w:r w:rsidRPr="009C4363">
        <w:t>. Enligt E</w:t>
      </w:r>
      <w:r>
        <w:t xml:space="preserve">uropeiska </w:t>
      </w:r>
      <w:r w:rsidRPr="009C4363">
        <w:t>kommissionens vinterprognos uppgick skulden 201</w:t>
      </w:r>
      <w:r>
        <w:t>3</w:t>
      </w:r>
      <w:r w:rsidRPr="009C4363">
        <w:t xml:space="preserve"> för USA till 10</w:t>
      </w:r>
      <w:r>
        <w:t>4</w:t>
      </w:r>
      <w:r w:rsidRPr="009C4363">
        <w:t>,</w:t>
      </w:r>
      <w:r>
        <w:t>8</w:t>
      </w:r>
      <w:r w:rsidRPr="009C4363">
        <w:t xml:space="preserve"> </w:t>
      </w:r>
      <w:r>
        <w:t xml:space="preserve">procent av BNP </w:t>
      </w:r>
      <w:r w:rsidRPr="009C4363">
        <w:t>och för Japan till 2</w:t>
      </w:r>
      <w:r>
        <w:t>44</w:t>
      </w:r>
      <w:r w:rsidRPr="009C4363">
        <w:t>,</w:t>
      </w:r>
      <w:r>
        <w:t>9 </w:t>
      </w:r>
      <w:r w:rsidRPr="009C4363">
        <w:t>procent av BNP.</w:t>
      </w:r>
    </w:p>
    <w:p w14:paraId="3BD22796" w14:textId="77777777" w:rsidR="00C12CE3" w:rsidRPr="00C12CE3" w:rsidRDefault="00C12CE3" w:rsidP="00C12CE3">
      <w:pPr>
        <w:pStyle w:val="Brdtextmedindrag"/>
        <w:sectPr w:rsidR="00C12CE3" w:rsidRPr="00C12CE3" w:rsidSect="00724AC2">
          <w:headerReference w:type="even" r:id="rId356"/>
          <w:headerReference w:type="default" r:id="rId357"/>
          <w:footerReference w:type="even" r:id="rId358"/>
          <w:footerReference w:type="default" r:id="rId359"/>
          <w:footerReference w:type="first" r:id="rId360"/>
          <w:type w:val="continuous"/>
          <w:pgSz w:w="11906" w:h="16838" w:code="9"/>
          <w:pgMar w:top="1304" w:right="1871" w:bottom="1531" w:left="1021" w:header="567" w:footer="1077" w:gutter="0"/>
          <w:cols w:num="2" w:space="340"/>
          <w:docGrid w:linePitch="360"/>
        </w:sectPr>
      </w:pPr>
    </w:p>
    <w:p w14:paraId="0A0C2F2C" w14:textId="50AECA7F" w:rsidR="00F7009D" w:rsidRDefault="009D6872" w:rsidP="00F7009D">
      <w:pPr>
        <w:pStyle w:val="Brdtext"/>
        <w:spacing w:line="240" w:lineRule="auto"/>
        <w:jc w:val="center"/>
        <w:rPr>
          <w:sz w:val="84"/>
          <w:szCs w:val="84"/>
        </w:rPr>
      </w:pPr>
      <w:r>
        <w:rPr>
          <w:sz w:val="84"/>
          <w:szCs w:val="84"/>
        </w:rPr>
        <w:lastRenderedPageBreak/>
        <w:t xml:space="preserve"> </w:t>
      </w:r>
      <w:sdt>
        <w:sdtPr>
          <w:rPr>
            <w:sz w:val="84"/>
            <w:szCs w:val="84"/>
          </w:rPr>
          <w:alias w:val="Avsnittsnummer"/>
          <w:tag w:val="Avsnittsnummer"/>
          <w:id w:val="-1137794210"/>
          <w:lock w:val="sdtContentLocked"/>
          <w:dataBinding w:prefixMappings="xmlns:ns0='http://rkdhs/mallar/budget/VÅP/VÅP.xsd'" w:xpath="/ns0:dokumentvärden[1]/ns0:avsnitt[1]/ns0:avsnitt[9]/@avsnittsnummer" w:storeItemID="{05362479-D7DD-42A6-9715-445895EE037E}"/>
          <w:text w:multiLine="1"/>
        </w:sdtPr>
        <w:sdtEndPr/>
        <w:sdtContent>
          <w:r>
            <w:rPr>
              <w:sz w:val="84"/>
              <w:szCs w:val="84"/>
            </w:rPr>
            <w:t>8</w:t>
          </w:r>
        </w:sdtContent>
      </w:sdt>
      <w:r>
        <w:rPr>
          <w:noProof/>
          <w:sz w:val="84"/>
          <w:szCs w:val="84"/>
          <w:lang w:eastAsia="sv-SE"/>
        </w:rPr>
        <mc:AlternateContent>
          <mc:Choice Requires="wpg">
            <w:drawing>
              <wp:anchor distT="0" distB="0" distL="114300" distR="114300" simplePos="0" relativeHeight="251643392" behindDoc="0" locked="0" layoutInCell="0" allowOverlap="1" wp14:anchorId="1DA33C6F" wp14:editId="1A521E6E">
                <wp:simplePos x="0" y="0"/>
                <wp:positionH relativeFrom="page">
                  <wp:posOffset>6444615</wp:posOffset>
                </wp:positionH>
                <wp:positionV relativeFrom="page">
                  <wp:posOffset>0</wp:posOffset>
                </wp:positionV>
                <wp:extent cx="892175" cy="10693400"/>
                <wp:effectExtent l="15240" t="9525" r="6985" b="12700"/>
                <wp:wrapNone/>
                <wp:docPr id="123" name="Grupp 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892175" cy="10693400"/>
                          <a:chOff x="51" y="0"/>
                          <a:chExt cx="19670" cy="20000"/>
                        </a:xfrm>
                      </wpg:grpSpPr>
                      <wps:wsp>
                        <wps:cNvPr id="320" name="Line 3"/>
                        <wps:cNvCnPr/>
                        <wps:spPr bwMode="auto">
                          <a:xfrm>
                            <a:off x="307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21" name="Line 4"/>
                        <wps:cNvCnPr/>
                        <wps:spPr bwMode="auto">
                          <a:xfrm>
                            <a:off x="458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22" name="Line 5"/>
                        <wps:cNvCnPr/>
                        <wps:spPr bwMode="auto">
                          <a:xfrm>
                            <a:off x="156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23" name="Line 6"/>
                        <wps:cNvCnPr/>
                        <wps:spPr bwMode="auto">
                          <a:xfrm>
                            <a:off x="609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24" name="Line 7"/>
                        <wps:cNvCnPr/>
                        <wps:spPr bwMode="auto">
                          <a:xfrm>
                            <a:off x="761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25" name="Line 8"/>
                        <wps:cNvCnPr/>
                        <wps:spPr bwMode="auto">
                          <a:xfrm>
                            <a:off x="912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26" name="Line 9"/>
                        <wps:cNvCnPr/>
                        <wps:spPr bwMode="auto">
                          <a:xfrm>
                            <a:off x="1819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27" name="Line 10"/>
                        <wps:cNvCnPr/>
                        <wps:spPr bwMode="auto">
                          <a:xfrm>
                            <a:off x="1063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28" name="Line 11"/>
                        <wps:cNvCnPr/>
                        <wps:spPr bwMode="auto">
                          <a:xfrm>
                            <a:off x="1214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29" name="Line 12"/>
                        <wps:cNvCnPr/>
                        <wps:spPr bwMode="auto">
                          <a:xfrm>
                            <a:off x="5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30" name="Line 13"/>
                        <wps:cNvCnPr/>
                        <wps:spPr bwMode="auto">
                          <a:xfrm>
                            <a:off x="1365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31" name="Line 14"/>
                        <wps:cNvCnPr/>
                        <wps:spPr bwMode="auto">
                          <a:xfrm>
                            <a:off x="1970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32" name="Line 15"/>
                        <wps:cNvCnPr/>
                        <wps:spPr bwMode="auto">
                          <a:xfrm>
                            <a:off x="1517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33" name="Line 16"/>
                        <wps:cNvCnPr/>
                        <wps:spPr bwMode="auto">
                          <a:xfrm>
                            <a:off x="1668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group id="Grupp 86" style="position:absolute;margin-left:507.45pt;margin-top:0;width:70.25pt;height:842pt;z-index:251658240;mso-position-horizontal-relative:page;mso-position-vertical-relative:page" coordsize="19670,20000" coordorigin="51" o:spid="_x0000_s1026" o:allowincell="f">
                <v:line id="Line 3" style="position:absolute;visibility:visible;mso-wrap-style:square" o:spid="_x0000_s1027" strokecolor="gray" strokeweight="1pt" o:connectortype="straight" from="3075,0" to="3089,20000">
                  <v:stroke startarrowwidth="narrow" startarrowlength="short" endarrowwidth="narrow" endarrowlength="short"/>
                </v:line>
                <v:line id="Line 4" style="position:absolute;visibility:visible;mso-wrap-style:square" o:spid="_x0000_s1028" strokecolor="gray" strokeweight="1pt" o:connectortype="straight" from="4587,0" to="4601,20000">
                  <v:stroke startarrowwidth="narrow" startarrowlength="short" endarrowwidth="narrow" endarrowlength="short"/>
                </v:line>
                <v:line id="Line 5" style="position:absolute;visibility:visible;mso-wrap-style:square" o:spid="_x0000_s1029" strokecolor="gray" strokeweight="1pt" o:connectortype="straight" from="1563,0" to="1577,20000">
                  <v:stroke startarrowwidth="narrow" startarrowlength="short" endarrowwidth="narrow" endarrowlength="short"/>
                </v:line>
                <v:line id="Line 6" style="position:absolute;visibility:visible;mso-wrap-style:square" o:spid="_x0000_s1030" strokecolor="gray" strokeweight="1pt" o:connectortype="straight" from="6099,0" to="6113,20000">
                  <v:stroke startarrowwidth="narrow" startarrowlength="short" endarrowwidth="narrow" endarrowlength="short"/>
                </v:line>
                <v:line id="Line 7" style="position:absolute;visibility:visible;mso-wrap-style:square" o:spid="_x0000_s1031" strokecolor="gray" strokeweight="1pt" o:connectortype="straight" from="7611,0" to="7625,20000">
                  <v:stroke startarrowwidth="narrow" startarrowlength="short" endarrowwidth="narrow" endarrowlength="short"/>
                </v:line>
                <v:line id="Line 8" style="position:absolute;visibility:visible;mso-wrap-style:square" o:spid="_x0000_s1032" strokecolor="gray" strokeweight="1pt" o:connectortype="straight" from="9123,0" to="9137,20000">
                  <v:stroke startarrowwidth="narrow" startarrowlength="short" endarrowwidth="narrow" endarrowlength="short"/>
                </v:line>
                <v:line id="Line 9" style="position:absolute;visibility:visible;mso-wrap-style:square" o:spid="_x0000_s1033" strokecolor="gray" strokeweight="1pt" o:connectortype="straight" from="18195,0" to="18209,20000">
                  <v:stroke startarrowwidth="narrow" startarrowlength="short" endarrowwidth="narrow" endarrowlength="short"/>
                </v:line>
                <v:line id="Line 10" style="position:absolute;visibility:visible;mso-wrap-style:square" o:spid="_x0000_s1034" strokecolor="gray" strokeweight="1pt" o:connectortype="straight" from="10635,0" to="10649,20000">
                  <v:stroke startarrowwidth="narrow" startarrowlength="short" endarrowwidth="narrow" endarrowlength="short"/>
                </v:line>
                <v:line id="Line 11" style="position:absolute;visibility:visible;mso-wrap-style:square" o:spid="_x0000_s1035" strokecolor="gray" strokeweight="1pt" o:connectortype="straight" from="12147,0" to="12161,20000">
                  <v:stroke startarrowwidth="narrow" startarrowlength="short" endarrowwidth="narrow" endarrowlength="short"/>
                </v:line>
                <v:line id="Line 12" style="position:absolute;visibility:visible;mso-wrap-style:square" o:spid="_x0000_s1036" strokecolor="gray" strokeweight="1pt" o:connectortype="straight" from="51,0" to="65,20000">
                  <v:stroke startarrowwidth="narrow" startarrowlength="short" endarrowwidth="narrow" endarrowlength="short"/>
                </v:line>
                <v:line id="Line 13" style="position:absolute;visibility:visible;mso-wrap-style:square" o:spid="_x0000_s1037" strokecolor="gray" strokeweight="1pt" o:connectortype="straight" from="13659,0" to="13673,20000">
                  <v:stroke startarrowwidth="narrow" startarrowlength="short" endarrowwidth="narrow" endarrowlength="short"/>
                </v:line>
                <v:line id="Line 14" style="position:absolute;visibility:visible;mso-wrap-style:square" o:spid="_x0000_s1038" strokecolor="gray" strokeweight="1pt" o:connectortype="straight" from="19707,0" to="19721,20000">
                  <v:stroke startarrowwidth="narrow" startarrowlength="short" endarrowwidth="narrow" endarrowlength="short"/>
                </v:line>
                <v:line id="Line 15" style="position:absolute;visibility:visible;mso-wrap-style:square" o:spid="_x0000_s1039" strokecolor="gray" strokeweight="1pt" o:connectortype="straight" from="15171,0" to="15185,20000">
                  <v:stroke startarrowwidth="narrow" startarrowlength="short" endarrowwidth="narrow" endarrowlength="short"/>
                </v:line>
                <v:line id="Line 16" style="position:absolute;visibility:visible;mso-wrap-style:square" o:spid="_x0000_s1040" strokecolor="gray" strokeweight="1pt" o:connectortype="straight" from="16683,0" to="16697,20000">
                  <v:stroke startarrowwidth="narrow" startarrowlength="short" endarrowwidth="narrow" endarrowlength="short"/>
                </v:line>
                <w10:wrap anchorx="page" anchory="page"/>
              </v:group>
            </w:pict>
          </mc:Fallback>
        </mc:AlternateContent>
      </w:r>
    </w:p>
    <w:p w14:paraId="107A67E8" w14:textId="46440416" w:rsidR="00F7009D" w:rsidRDefault="0009067D" w:rsidP="00F7009D">
      <w:pPr>
        <w:pStyle w:val="Brdtext"/>
        <w:spacing w:before="480" w:line="240" w:lineRule="auto"/>
        <w:jc w:val="center"/>
        <w:rPr>
          <w:sz w:val="84"/>
          <w:szCs w:val="84"/>
        </w:rPr>
      </w:pPr>
      <w:sdt>
        <w:sdtPr>
          <w:rPr>
            <w:sz w:val="84"/>
            <w:szCs w:val="84"/>
          </w:rPr>
          <w:alias w:val="AvsnittsrubrikKopia"/>
          <w:tag w:val="AvsnittsrubrikKopia"/>
          <w:id w:val="-1509983290"/>
          <w:lock w:val="sdtContentLocked"/>
          <w:dataBinding w:prefixMappings="xmlns:ns0='http://rkdhs/mallar/budget/VÅP/VÅP.xsd'" w:xpath="/ns0:dokumentvärden[1]/ns0:avsnitt[1]/ns0:avsnitt[9]/@avsnittsrubrik" w:storeItemID="{05362479-D7DD-42A6-9715-445895EE037E}"/>
          <w:text w:multiLine="1"/>
        </w:sdtPr>
        <w:sdtEndPr/>
        <w:sdtContent>
          <w:r w:rsidR="009D6872">
            <w:rPr>
              <w:sz w:val="84"/>
              <w:szCs w:val="84"/>
            </w:rPr>
            <w:t>Kommunsektorns finanser, sysselsättning och skuldsättning</w:t>
          </w:r>
        </w:sdtContent>
      </w:sdt>
    </w:p>
    <w:p w14:paraId="42F0D63E" w14:textId="77777777" w:rsidR="00F7009D" w:rsidRDefault="00F7009D" w:rsidP="00F7009D">
      <w:pPr>
        <w:pStyle w:val="Brdtext"/>
        <w:spacing w:before="480" w:line="240" w:lineRule="auto"/>
        <w:jc w:val="center"/>
        <w:rPr>
          <w:sz w:val="84"/>
          <w:szCs w:val="84"/>
        </w:rPr>
      </w:pPr>
    </w:p>
    <w:p w14:paraId="2C57F3BF" w14:textId="77777777" w:rsidR="00F7009D" w:rsidRDefault="00F7009D" w:rsidP="00F7009D">
      <w:pPr>
        <w:pStyle w:val="Brdtext"/>
      </w:pPr>
    </w:p>
    <w:p w14:paraId="452EBD74" w14:textId="77777777" w:rsidR="00F7009D" w:rsidRPr="00267A90" w:rsidRDefault="00F7009D" w:rsidP="00F7009D">
      <w:pPr>
        <w:pStyle w:val="Brdtext"/>
      </w:pPr>
    </w:p>
    <w:p w14:paraId="2D26E787" w14:textId="77777777" w:rsidR="00F7009D" w:rsidRPr="00401986" w:rsidRDefault="009D6872" w:rsidP="00F7009D">
      <w:pPr>
        <w:pStyle w:val="Brdtext"/>
        <w:spacing w:line="240" w:lineRule="atLeast"/>
        <w:rPr>
          <w:spacing w:val="0"/>
        </w:rPr>
      </w:pPr>
      <w:r>
        <w:rPr>
          <w:noProof/>
          <w:lang w:eastAsia="sv-SE"/>
        </w:rPr>
        <mc:AlternateContent>
          <mc:Choice Requires="wps">
            <w:drawing>
              <wp:anchor distT="0" distB="0" distL="114300" distR="114300" simplePos="0" relativeHeight="251652608" behindDoc="1" locked="1" layoutInCell="1" allowOverlap="1" wp14:anchorId="5B662CF6" wp14:editId="79D7D2BF">
                <wp:simplePos x="0" y="0"/>
                <wp:positionH relativeFrom="column">
                  <wp:posOffset>2160270</wp:posOffset>
                </wp:positionH>
                <wp:positionV relativeFrom="page">
                  <wp:posOffset>7726680</wp:posOffset>
                </wp:positionV>
                <wp:extent cx="1396800" cy="1789200"/>
                <wp:effectExtent l="0" t="0" r="0" b="1905"/>
                <wp:wrapNone/>
                <wp:docPr id="124" name="Textruta 30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1396800" cy="1789200"/>
                        </a:xfrm>
                        <a:prstGeom prst="rect">
                          <a:avLst/>
                        </a:prstGeom>
                        <a:noFill/>
                        <a:ln w="6350">
                          <a:noFill/>
                        </a:ln>
                        <a:effectLst/>
                      </wps:spPr>
                      <wps:txbx>
                        <w:txbxContent>
                          <w:sdt>
                            <w:sdtPr>
                              <w:alias w:val="TreKronorLogo"/>
                              <w:tag w:val="TreKronorLogo"/>
                              <w:id w:val="11036412"/>
                              <w:lock w:val="sdtContentLocked"/>
                              <w:dataBinding w:prefixMappings="xmlns:ns0='http://rkdhs/mallar/budget/VÅP/VÅP.xsd'" w:xpath="/ns0:dokumentvärden[1]/ns0:logos/ns0:logo[@id='28']" w:storeItemID="{05362479-D7DD-42A6-9715-445895EE037E}"/>
                              <w:picture/>
                            </w:sdtPr>
                            <w:sdtEndPr/>
                            <w:sdtContent>
                              <w:p w14:paraId="1A65A780" w14:textId="77777777" w:rsidR="00C53370" w:rsidRPr="0083762F" w:rsidRDefault="00C53370" w:rsidP="0083762F">
                                <w:pPr>
                                  <w:pStyle w:val="Brdtext"/>
                                  <w:spacing w:line="240" w:lineRule="auto"/>
                                  <w:jc w:val="center"/>
                                </w:pPr>
                                <w:r>
                                  <w:rPr>
                                    <w:noProof/>
                                    <w:lang w:eastAsia="sv-SE"/>
                                  </w:rPr>
                                  <w:drawing>
                                    <wp:inline distT="0" distB="0" distL="0" distR="0" wp14:anchorId="5BFADD1A" wp14:editId="42011F23">
                                      <wp:extent cx="752400" cy="564300"/>
                                      <wp:effectExtent l="0" t="0" r="0" b="7620"/>
                                      <wp:docPr id="449"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_x0000_s1034" type="#_x0000_t202" style="position:absolute;left:0;text-align:left;margin-left:170.1pt;margin-top:608.4pt;width:110pt;height:140.9pt;z-index:-25166387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M2hjUQIAAJcEAAAOAAAAZHJzL2Uyb0RvYy54bWysVE2P2jAQvVfqf7B8Lwkfy0JEWFFWVJXQ&#10;7kqw2rNxbBLV8bi2IaG/vmMHWLTtqerFjDPjNzPvzTB7aGtFjsK6CnRO+72UEqE5FJXe5/R1u/oy&#10;ocR5pgumQIucnoSjD/PPn2aNycQASlCFsARBtMsak9PSe5MlieOlqJnrgREanRJszTxe7T4pLGsQ&#10;vVbJIE3HSQO2MBa4cA6/PnZOOo/4Ugrun6V0whOVU6zNx9PGcxfOZD5j2d4yU1b8XAb7hypqVmlM&#10;eoV6ZJ6Rg63+gKorbsGB9D0OdQJSVlzEHrCbfvqhm03JjIi9IDnOXGly/w+WPx1fLKkK1G4wokSz&#10;GkXaitbbA3YwTKeBoca4DAM3BkN9+xVajI7dOrMG/sMRDcuS6b1YOIOMBy++Sm6edRgOAQJJrbR1&#10;+MX2CWKhLqerFpia8JBgOB1PUnRx9PXvJ1NUO6K+PzfW+W8CahKMnFpMHatix7XzoQCWXUJCNg2r&#10;SqkouNKkyel4eJfGB1cPvlA6xIo4OmeY0EdXerB8u2sjYZMLNTsoTsiMhW66nOGrCitaM+dfmMVx&#10;wi5wRfwzHlIBZoazRUkJ9tffvod4VBm9lDQ4njl1Pw/MCkrUd436T/ujUZjneBnd3Q/wYm89u1uP&#10;PtRLwA3o4zIaHs0Q79XFlBbqN9ykRciKLqY55s6pv5hL3y0NbiIXi0UMwgk2zK/1xvAAHXgLfG/b&#10;N2bNWRSPej7BZZBZ9kGbLrZTZ3HwIKsoXOC5Y/U8Rjj9Uc/zpob1ur3HqPf/k/lvAAAA//8DAFBL&#10;AwQUAAYACAAAACEAL9PUB+EAAAANAQAADwAAAGRycy9kb3ducmV2LnhtbEyPwU7DMBBE70j8g7VI&#10;3KjTUEIIcaoKwQUJIUolxG0bmzhgr0PstuHv2Z7guDNPszP1cvJO7M0Y+0AK5rMMhKE26J46BZvX&#10;h4sSRExIGl0go+DHRFg2pyc1Vjoc6MXs16kTHEKxQgU2paGSMrbWeIyzMBhi7yOMHhOfYyf1iAcO&#10;907mWVZIjz3xB4uDubOm/VrvvILr8l3bz/Fx2rw9rb7t8yDdPUqlzs+m1S2IZKb0B8OxPleHhjtt&#10;w450FE7B5SLLGWUjnxc8gpGr4ihtWVrclAXIppb/VzS/AAAA//8DAFBLAQItABQABgAIAAAAIQC2&#10;gziS/gAAAOEBAAATAAAAAAAAAAAAAAAAAAAAAABbQ29udGVudF9UeXBlc10ueG1sUEsBAi0AFAAG&#10;AAgAAAAhADj9If/WAAAAlAEAAAsAAAAAAAAAAAAAAAAALwEAAF9yZWxzLy5yZWxzUEsBAi0AFAAG&#10;AAgAAAAhACYzaGNRAgAAlwQAAA4AAAAAAAAAAAAAAAAALgIAAGRycy9lMm9Eb2MueG1sUEsBAi0A&#10;FAAGAAgAAAAhAC/T1AfhAAAADQEAAA8AAAAAAAAAAAAAAAAAqwQAAGRycy9kb3ducmV2LnhtbFBL&#10;BQYAAAAABAAEAPMAAAC5BQAAAAA=&#10;" filled="f" stroked="f" strokeweight=".5pt">
                <v:path arrowok="t"/>
                <o:lock v:ext="edit" aspectratio="t"/>
                <v:textbox>
                  <w:txbxContent>
                    <w:sdt>
                      <w:sdtPr>
                        <w:alias w:val="TreKronorLogo"/>
                        <w:tag w:val="TreKronorLogo"/>
                        <w:id w:val="11036412"/>
                        <w:lock w:val="sdtContentLocked"/>
                        <w:dataBinding w:prefixMappings="xmlns:ns0='http://rkdhs/mallar/budget/VÅP/VÅP.xsd'" w:xpath="/ns0:dokumentvärden[1]/ns0:logos/ns0:logo[@id='28']" w:storeItemID="{05362479-D7DD-42A6-9715-445895EE037E}"/>
                        <w:picture/>
                      </w:sdtPr>
                      <w:sdtEndPr/>
                      <w:sdtContent>
                        <w:p w14:paraId="1A65A780" w14:textId="77777777" w:rsidR="00C53370" w:rsidRPr="0083762F" w:rsidRDefault="00C53370" w:rsidP="0083762F">
                          <w:pPr>
                            <w:pStyle w:val="Brdtext"/>
                            <w:spacing w:line="240" w:lineRule="auto"/>
                            <w:jc w:val="center"/>
                          </w:pPr>
                          <w:r>
                            <w:rPr>
                              <w:noProof/>
                              <w:lang w:eastAsia="sv-SE"/>
                            </w:rPr>
                            <w:drawing>
                              <wp:inline distT="0" distB="0" distL="0" distR="0" wp14:anchorId="5BFADD1A" wp14:editId="42011F23">
                                <wp:extent cx="752400" cy="564300"/>
                                <wp:effectExtent l="0" t="0" r="0" b="7620"/>
                                <wp:docPr id="449"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v:textbox>
                <w10:wrap anchory="page"/>
                <w10:anchorlock/>
              </v:shape>
            </w:pict>
          </mc:Fallback>
        </mc:AlternateContent>
      </w:r>
    </w:p>
    <w:p w14:paraId="488CFE75" w14:textId="77777777" w:rsidR="00F7009D" w:rsidRDefault="00F7009D" w:rsidP="00F7009D">
      <w:pPr>
        <w:pStyle w:val="Brdtextmedindrag"/>
        <w:sectPr w:rsidR="00F7009D" w:rsidSect="00F7009D">
          <w:headerReference w:type="even" r:id="rId361"/>
          <w:headerReference w:type="default" r:id="rId362"/>
          <w:footerReference w:type="even" r:id="rId363"/>
          <w:footerReference w:type="default" r:id="rId364"/>
          <w:headerReference w:type="first" r:id="rId365"/>
          <w:footerReference w:type="first" r:id="rId366"/>
          <w:type w:val="oddPage"/>
          <w:pgSz w:w="11906" w:h="16838" w:code="9"/>
          <w:pgMar w:top="1304" w:right="1871" w:bottom="1531" w:left="1021" w:header="567" w:footer="1077" w:gutter="0"/>
          <w:cols w:space="708"/>
          <w:titlePg/>
          <w:docGrid w:linePitch="360"/>
        </w:sectPr>
      </w:pPr>
    </w:p>
    <w:bookmarkStart w:id="445" w:name="_Toc384401535"/>
    <w:p w14:paraId="640AB53B" w14:textId="29E088D0" w:rsidR="00F7009D" w:rsidRDefault="0009067D" w:rsidP="00F7009D">
      <w:pPr>
        <w:pStyle w:val="Rubrik1"/>
      </w:pPr>
      <w:sdt>
        <w:sdtPr>
          <w:alias w:val="Avsnittsrubrik"/>
          <w:tag w:val="Avsnittsrubrik"/>
          <w:id w:val="1932698073"/>
          <w:lock w:val="sdtLocked"/>
          <w:dataBinding w:prefixMappings="xmlns:ns0='http://rkdhs/mallar/budget/VÅP/VÅP.xsd'" w:xpath="/ns0:dokumentvärden[1]/ns0:avsnitt[1]/ns0:avsnitt[9]/@avsnittsrubrik" w:storeItemID="{05362479-D7DD-42A6-9715-445895EE037E}"/>
          <w:text w:multiLine="1"/>
        </w:sdtPr>
        <w:sdtEndPr/>
        <w:sdtContent>
          <w:r w:rsidR="009D6872">
            <w:t>Kommunsektorns finanser, sysselsättning och skuldsättning</w:t>
          </w:r>
        </w:sdtContent>
      </w:sdt>
      <w:bookmarkEnd w:id="445"/>
    </w:p>
    <w:p w14:paraId="09D77366" w14:textId="77777777" w:rsidR="00F7009D" w:rsidRDefault="00F7009D" w:rsidP="00F7009D">
      <w:pPr>
        <w:pStyle w:val="Brdtext"/>
        <w:sectPr w:rsidR="00F7009D" w:rsidSect="00F7009D">
          <w:headerReference w:type="even" r:id="rId367"/>
          <w:headerReference w:type="default" r:id="rId368"/>
          <w:footerReference w:type="even" r:id="rId369"/>
          <w:footerReference w:type="default" r:id="rId370"/>
          <w:footerReference w:type="first" r:id="rId371"/>
          <w:type w:val="oddPage"/>
          <w:pgSz w:w="11906" w:h="16838" w:code="9"/>
          <w:pgMar w:top="1304" w:right="1871" w:bottom="1531" w:left="1021" w:header="567" w:footer="1077" w:gutter="0"/>
          <w:cols w:space="708"/>
          <w:docGrid w:linePitch="360"/>
        </w:sectPr>
      </w:pPr>
    </w:p>
    <w:p w14:paraId="2972D72A" w14:textId="77777777" w:rsidR="00F7009D" w:rsidRDefault="009D6872" w:rsidP="00D315E4">
      <w:pPr>
        <w:pStyle w:val="Rubrik4utannumrering"/>
        <w:spacing w:before="0"/>
      </w:pPr>
      <w:r>
        <w:lastRenderedPageBreak/>
        <w:t>Sammanfattning</w:t>
      </w:r>
    </w:p>
    <w:p w14:paraId="35B52832" w14:textId="77777777" w:rsidR="00F7009D" w:rsidRDefault="00F7009D" w:rsidP="00F7009D">
      <w:pPr>
        <w:pStyle w:val="Brdtextmedindrag"/>
        <w:pBdr>
          <w:top w:val="single" w:sz="24" w:space="0" w:color="808080"/>
        </w:pBdr>
        <w:spacing w:before="20" w:line="140" w:lineRule="exact"/>
      </w:pPr>
    </w:p>
    <w:p w14:paraId="3C40DDDB" w14:textId="3743C980" w:rsidR="00F7009D" w:rsidRDefault="009D6872" w:rsidP="00F7009D">
      <w:pPr>
        <w:pStyle w:val="Strecklista"/>
        <w:rPr>
          <w:szCs w:val="22"/>
        </w:rPr>
      </w:pPr>
      <w:r>
        <w:t>De kommunala utgifterna för skattefinansierade verksamheter, dvs. den kommunala k</w:t>
      </w:r>
      <w:r w:rsidRPr="00AE20B1">
        <w:t>onsumtionen</w:t>
      </w:r>
      <w:r>
        <w:t xml:space="preserve">, </w:t>
      </w:r>
      <w:r w:rsidDel="00D0226A">
        <w:t xml:space="preserve">beräknas </w:t>
      </w:r>
      <w:r>
        <w:t>öka med 0,7 procent i fasta priser 2014 och</w:t>
      </w:r>
      <w:r w:rsidRPr="000C589F">
        <w:t xml:space="preserve"> </w:t>
      </w:r>
      <w:r>
        <w:t>med ca 1 procent per år under 2015–2018.</w:t>
      </w:r>
      <w:r>
        <w:rPr>
          <w:rStyle w:val="Fotnotsreferens"/>
        </w:rPr>
        <w:footnoteReference w:id="78"/>
      </w:r>
    </w:p>
    <w:p w14:paraId="1F8BDC93" w14:textId="77777777" w:rsidR="00F7009D" w:rsidRPr="00DD79D0" w:rsidRDefault="009D6872" w:rsidP="00F7009D">
      <w:pPr>
        <w:pStyle w:val="Strecklista"/>
        <w:rPr>
          <w:szCs w:val="22"/>
        </w:rPr>
      </w:pPr>
      <w:r w:rsidRPr="000C589F">
        <w:rPr>
          <w:szCs w:val="22"/>
        </w:rPr>
        <w:t xml:space="preserve">Sammantaget bedöms </w:t>
      </w:r>
      <w:r>
        <w:rPr>
          <w:szCs w:val="22"/>
        </w:rPr>
        <w:t xml:space="preserve">den </w:t>
      </w:r>
      <w:r w:rsidRPr="001060D3">
        <w:t>kommun</w:t>
      </w:r>
      <w:r>
        <w:t>-</w:t>
      </w:r>
      <w:r w:rsidRPr="001060D3">
        <w:t>finansierade</w:t>
      </w:r>
      <w:r>
        <w:rPr>
          <w:szCs w:val="22"/>
        </w:rPr>
        <w:t xml:space="preserve"> </w:t>
      </w:r>
      <w:r w:rsidRPr="000C589F">
        <w:rPr>
          <w:szCs w:val="22"/>
        </w:rPr>
        <w:t>sysselsättningen öka med ca 40</w:t>
      </w:r>
      <w:r>
        <w:rPr>
          <w:szCs w:val="22"/>
        </w:rPr>
        <w:t> </w:t>
      </w:r>
      <w:r w:rsidRPr="000C589F">
        <w:rPr>
          <w:szCs w:val="22"/>
        </w:rPr>
        <w:t>000 personer mellan 2013 och 2018.</w:t>
      </w:r>
      <w:r>
        <w:rPr>
          <w:szCs w:val="22"/>
        </w:rPr>
        <w:t xml:space="preserve"> </w:t>
      </w:r>
      <w:r w:rsidRPr="000C589F">
        <w:rPr>
          <w:szCs w:val="22"/>
        </w:rPr>
        <w:t xml:space="preserve">Den kommunfinansierade sysselsättningen i näringslivet </w:t>
      </w:r>
      <w:r w:rsidRPr="000C589F" w:rsidDel="00D0226A">
        <w:rPr>
          <w:szCs w:val="22"/>
        </w:rPr>
        <w:t xml:space="preserve">beräknas </w:t>
      </w:r>
      <w:r>
        <w:rPr>
          <w:szCs w:val="22"/>
        </w:rPr>
        <w:t>fortsätta</w:t>
      </w:r>
      <w:r w:rsidRPr="000C589F">
        <w:rPr>
          <w:szCs w:val="22"/>
        </w:rPr>
        <w:t xml:space="preserve"> öka snabbare än i kommunsektorn även framöver.</w:t>
      </w:r>
    </w:p>
    <w:p w14:paraId="17FC56A8" w14:textId="28FEEEED" w:rsidR="00F7009D" w:rsidRPr="008C6039" w:rsidRDefault="009D6872" w:rsidP="00F7009D">
      <w:pPr>
        <w:pStyle w:val="Strecklista"/>
        <w:rPr>
          <w:szCs w:val="22"/>
        </w:rPr>
      </w:pPr>
      <w:r>
        <w:t xml:space="preserve">Skatteinkomsterna beräknas öka med drygt 4 procent 2014. </w:t>
      </w:r>
      <w:r w:rsidRPr="00CF5FCC">
        <w:t>I takt med att läget på arbetsmarknaden förbättra</w:t>
      </w:r>
      <w:r>
        <w:t>s</w:t>
      </w:r>
      <w:r w:rsidDel="00D0226A">
        <w:t xml:space="preserve"> beräknas</w:t>
      </w:r>
      <w:r>
        <w:t xml:space="preserve"> </w:t>
      </w:r>
      <w:r w:rsidRPr="008C6039">
        <w:t>skatte</w:t>
      </w:r>
      <w:r>
        <w:softHyphen/>
      </w:r>
      <w:r w:rsidRPr="008C6039">
        <w:t>inkomsterna</w:t>
      </w:r>
      <w:r>
        <w:t xml:space="preserve"> </w:t>
      </w:r>
      <w:r w:rsidRPr="00CF5FCC" w:rsidDel="00D0226A">
        <w:t xml:space="preserve">öka </w:t>
      </w:r>
      <w:r w:rsidRPr="00CF5FCC">
        <w:t>med i genomsnitt 4,</w:t>
      </w:r>
      <w:r>
        <w:t>8 procent per år</w:t>
      </w:r>
      <w:r w:rsidDel="00D0226A">
        <w:t xml:space="preserve"> </w:t>
      </w:r>
      <w:r w:rsidRPr="00CF5FCC">
        <w:t>2015–2018</w:t>
      </w:r>
      <w:r>
        <w:t>.</w:t>
      </w:r>
    </w:p>
    <w:p w14:paraId="77D0CE8A" w14:textId="41E564E8" w:rsidR="00F7009D" w:rsidRPr="008C6039" w:rsidRDefault="009D6872" w:rsidP="00F7009D">
      <w:pPr>
        <w:pStyle w:val="Strecklista"/>
        <w:rPr>
          <w:szCs w:val="22"/>
        </w:rPr>
      </w:pPr>
      <w:r>
        <w:t xml:space="preserve">Kommunsektorns finansiella sparande och resultatet försämras 2014. Kommunsektorn får inget tillskott från AFA Försäkring detta år och skatteunderlaget bedöms utvecklas förhållandevis svagt. </w:t>
      </w:r>
      <w:r w:rsidRPr="0066165F">
        <w:t xml:space="preserve">Det förbättrade konjunkturläget och </w:t>
      </w:r>
      <w:r w:rsidRPr="00567B83">
        <w:t>åter</w:t>
      </w:r>
      <w:r>
        <w:softHyphen/>
      </w:r>
      <w:r w:rsidRPr="00567B83">
        <w:t>hämtningen</w:t>
      </w:r>
      <w:r w:rsidRPr="0066165F">
        <w:t xml:space="preserve"> på arbetsmarknaden </w:t>
      </w:r>
      <w:r>
        <w:t xml:space="preserve">under 2015–2018 </w:t>
      </w:r>
      <w:r w:rsidRPr="0066165F">
        <w:t>stärker finans</w:t>
      </w:r>
      <w:r>
        <w:t>erna</w:t>
      </w:r>
      <w:r w:rsidRPr="0066165F">
        <w:t xml:space="preserve"> och ger </w:t>
      </w:r>
      <w:r>
        <w:t xml:space="preserve">även </w:t>
      </w:r>
      <w:r w:rsidRPr="0066165F">
        <w:t>utrymme för ök</w:t>
      </w:r>
      <w:r>
        <w:t>ad</w:t>
      </w:r>
      <w:r w:rsidRPr="0066165F">
        <w:t xml:space="preserve"> </w:t>
      </w:r>
      <w:r>
        <w:t xml:space="preserve">kommunal </w:t>
      </w:r>
      <w:r w:rsidRPr="00567B83">
        <w:t>konsumtion</w:t>
      </w:r>
      <w:r w:rsidRPr="0066165F">
        <w:t>.</w:t>
      </w:r>
    </w:p>
    <w:p w14:paraId="66AAB9A8" w14:textId="3B1B63EE" w:rsidR="00F7009D" w:rsidRPr="000C589F" w:rsidRDefault="009D6872" w:rsidP="00F7009D">
      <w:pPr>
        <w:pStyle w:val="Strecklista"/>
        <w:rPr>
          <w:szCs w:val="22"/>
        </w:rPr>
      </w:pPr>
      <w:r w:rsidRPr="000C589F">
        <w:rPr>
          <w:szCs w:val="22"/>
        </w:rPr>
        <w:lastRenderedPageBreak/>
        <w:t>Kommunerna redovisa</w:t>
      </w:r>
      <w:r>
        <w:rPr>
          <w:szCs w:val="22"/>
        </w:rPr>
        <w:t>de</w:t>
      </w:r>
      <w:r w:rsidRPr="000C589F">
        <w:rPr>
          <w:szCs w:val="22"/>
        </w:rPr>
        <w:t xml:space="preserve"> </w:t>
      </w:r>
      <w:r>
        <w:rPr>
          <w:szCs w:val="22"/>
        </w:rPr>
        <w:t>sammantaget</w:t>
      </w:r>
      <w:r w:rsidRPr="000C589F">
        <w:rPr>
          <w:szCs w:val="22"/>
        </w:rPr>
        <w:t xml:space="preserve"> ett positivt resultat om nästan 16 miljarder kronor</w:t>
      </w:r>
      <w:r>
        <w:rPr>
          <w:szCs w:val="22"/>
        </w:rPr>
        <w:t xml:space="preserve"> 2013. L</w:t>
      </w:r>
      <w:r w:rsidRPr="000C589F">
        <w:rPr>
          <w:szCs w:val="22"/>
        </w:rPr>
        <w:t>andstingen redovisa</w:t>
      </w:r>
      <w:r>
        <w:rPr>
          <w:szCs w:val="22"/>
        </w:rPr>
        <w:t>de</w:t>
      </w:r>
      <w:r w:rsidRPr="000C589F">
        <w:rPr>
          <w:szCs w:val="22"/>
        </w:rPr>
        <w:t xml:space="preserve"> </w:t>
      </w:r>
      <w:r>
        <w:rPr>
          <w:szCs w:val="22"/>
        </w:rPr>
        <w:t xml:space="preserve">sammantaget </w:t>
      </w:r>
      <w:r w:rsidRPr="000C589F">
        <w:rPr>
          <w:szCs w:val="22"/>
        </w:rPr>
        <w:t xml:space="preserve">ett negativt resultat om nästan 2 miljarder kronor. Jämfört med 2012 </w:t>
      </w:r>
      <w:r>
        <w:rPr>
          <w:szCs w:val="22"/>
        </w:rPr>
        <w:t>var k</w:t>
      </w:r>
      <w:r w:rsidRPr="000C589F">
        <w:rPr>
          <w:szCs w:val="22"/>
        </w:rPr>
        <w:t>ommunerna</w:t>
      </w:r>
      <w:r>
        <w:rPr>
          <w:szCs w:val="22"/>
        </w:rPr>
        <w:t>s</w:t>
      </w:r>
      <w:r w:rsidRPr="000C589F">
        <w:rPr>
          <w:szCs w:val="22"/>
        </w:rPr>
        <w:t xml:space="preserve"> resultat något </w:t>
      </w:r>
      <w:r>
        <w:rPr>
          <w:szCs w:val="22"/>
        </w:rPr>
        <w:t>högre.</w:t>
      </w:r>
      <w:r w:rsidRPr="000C589F">
        <w:rPr>
          <w:szCs w:val="22"/>
        </w:rPr>
        <w:t xml:space="preserve"> </w:t>
      </w:r>
      <w:r>
        <w:rPr>
          <w:szCs w:val="22"/>
        </w:rPr>
        <w:t>L</w:t>
      </w:r>
      <w:r w:rsidRPr="000C589F">
        <w:rPr>
          <w:szCs w:val="22"/>
        </w:rPr>
        <w:t>andstingen</w:t>
      </w:r>
      <w:r>
        <w:rPr>
          <w:szCs w:val="22"/>
        </w:rPr>
        <w:t>s</w:t>
      </w:r>
      <w:r w:rsidRPr="000C589F">
        <w:rPr>
          <w:szCs w:val="22"/>
        </w:rPr>
        <w:t xml:space="preserve"> resultat </w:t>
      </w:r>
      <w:r>
        <w:rPr>
          <w:szCs w:val="22"/>
        </w:rPr>
        <w:t xml:space="preserve">var däremot </w:t>
      </w:r>
      <w:r w:rsidRPr="000C589F">
        <w:rPr>
          <w:szCs w:val="22"/>
        </w:rPr>
        <w:t xml:space="preserve">nästan 7 miljarder kronor </w:t>
      </w:r>
      <w:r>
        <w:rPr>
          <w:szCs w:val="22"/>
        </w:rPr>
        <w:t xml:space="preserve">lägre, vilket beror </w:t>
      </w:r>
      <w:r w:rsidRPr="000C589F">
        <w:rPr>
          <w:szCs w:val="22"/>
        </w:rPr>
        <w:t xml:space="preserve">på </w:t>
      </w:r>
      <w:r>
        <w:rPr>
          <w:szCs w:val="22"/>
        </w:rPr>
        <w:t>en sänkning av diskonteringsräntan för beräkning av pensionsskulden</w:t>
      </w:r>
      <w:r w:rsidRPr="000C589F">
        <w:rPr>
          <w:szCs w:val="22"/>
        </w:rPr>
        <w:t>.</w:t>
      </w:r>
    </w:p>
    <w:p w14:paraId="673DC14A" w14:textId="06B4B215" w:rsidR="00F7009D" w:rsidRPr="00DD79D0" w:rsidRDefault="009D6872" w:rsidP="00F7009D">
      <w:pPr>
        <w:pStyle w:val="Strecklista"/>
        <w:rPr>
          <w:szCs w:val="22"/>
        </w:rPr>
      </w:pPr>
      <w:r w:rsidRPr="00A71783">
        <w:rPr>
          <w:szCs w:val="22"/>
        </w:rPr>
        <w:t xml:space="preserve">Kommunsektorns </w:t>
      </w:r>
      <w:r>
        <w:rPr>
          <w:szCs w:val="22"/>
        </w:rPr>
        <w:t>långfristiga</w:t>
      </w:r>
      <w:r w:rsidRPr="00A71783">
        <w:rPr>
          <w:szCs w:val="22"/>
        </w:rPr>
        <w:t xml:space="preserve"> skulder uppgick till </w:t>
      </w:r>
      <w:r>
        <w:rPr>
          <w:szCs w:val="22"/>
        </w:rPr>
        <w:t>218</w:t>
      </w:r>
      <w:r w:rsidRPr="00A71783">
        <w:rPr>
          <w:szCs w:val="22"/>
        </w:rPr>
        <w:t xml:space="preserve"> miljarder kronor 2013. De långfristiga skulderna har</w:t>
      </w:r>
      <w:r>
        <w:rPr>
          <w:szCs w:val="22"/>
        </w:rPr>
        <w:t xml:space="preserve"> </w:t>
      </w:r>
      <w:r w:rsidRPr="00A71783">
        <w:rPr>
          <w:szCs w:val="22"/>
        </w:rPr>
        <w:t>sedan</w:t>
      </w:r>
      <w:r>
        <w:rPr>
          <w:szCs w:val="22"/>
        </w:rPr>
        <w:t xml:space="preserve"> </w:t>
      </w:r>
      <w:r w:rsidRPr="00A71783">
        <w:rPr>
          <w:szCs w:val="22"/>
        </w:rPr>
        <w:t>200</w:t>
      </w:r>
      <w:r>
        <w:rPr>
          <w:szCs w:val="22"/>
        </w:rPr>
        <w:t>0</w:t>
      </w:r>
      <w:r w:rsidRPr="00A71783">
        <w:rPr>
          <w:szCs w:val="22"/>
        </w:rPr>
        <w:t xml:space="preserve"> ökat mer än de kortfristiga skulderna.</w:t>
      </w:r>
      <w:r w:rsidDel="00D0226A">
        <w:t xml:space="preserve"> </w:t>
      </w:r>
      <w:r>
        <w:t>Ökningen av de långfristiga skulderna förklaras bl.a. av ökade investeringar och att kommunerna och landstingen har tagit upp lån för utlåning till kommunala företag.</w:t>
      </w:r>
    </w:p>
    <w:p w14:paraId="472D25D9" w14:textId="77777777" w:rsidR="00F7009D" w:rsidRDefault="00F7009D" w:rsidP="00F7009D">
      <w:pPr>
        <w:pStyle w:val="Brdtextmedindrag"/>
        <w:pBdr>
          <w:bottom w:val="single" w:sz="24" w:space="0" w:color="808080"/>
        </w:pBdr>
        <w:spacing w:after="60" w:line="180" w:lineRule="exact"/>
      </w:pPr>
    </w:p>
    <w:p w14:paraId="2108FD00" w14:textId="77777777" w:rsidR="00F7009D" w:rsidRDefault="00F7009D" w:rsidP="00F7009D">
      <w:pPr>
        <w:pStyle w:val="Brdtextmedindrag"/>
      </w:pPr>
    </w:p>
    <w:p w14:paraId="788926F7" w14:textId="77777777" w:rsidR="00F7009D" w:rsidRDefault="009D6872" w:rsidP="00F7009D">
      <w:pPr>
        <w:pStyle w:val="Brdtext"/>
      </w:pPr>
      <w:r w:rsidDel="00D14622">
        <w:t xml:space="preserve">I </w:t>
      </w:r>
      <w:r>
        <w:t>avsnittet</w:t>
      </w:r>
      <w:r w:rsidDel="00D14622">
        <w:t xml:space="preserve"> beskrivs kommunsektorns finansiella utveckling och resursutvecklingen, inklusive utvecklingen av antalet kommunalt finansierade sysselsatta</w:t>
      </w:r>
      <w:r>
        <w:t xml:space="preserve"> och </w:t>
      </w:r>
      <w:r w:rsidDel="00D14622">
        <w:t>arbetstimmar. Beskrivningen baseras på nationalräkenskaperna. I avsnittet redovisas även resultatutvecklingen och den finansiella ställningen i kommunsektorn i enlighet med den kommunala redovisningen, med en fördjupning av de kommunala företagens betydelse. Slutligen redovisas uppgifter från Statskontorets kartläggning av kommunal medfinansiering av statlig infrastruktur och högskoleverksamhet.</w:t>
      </w:r>
    </w:p>
    <w:p w14:paraId="09EE18ED" w14:textId="447ABBC0" w:rsidR="003B10BE" w:rsidRDefault="009D6872" w:rsidP="00F7009D">
      <w:pPr>
        <w:pStyle w:val="Rubrik2"/>
      </w:pPr>
      <w:bookmarkStart w:id="446" w:name="_Toc384401536"/>
      <w:r w:rsidRPr="00DD79D0">
        <w:lastRenderedPageBreak/>
        <w:t>Kommunsektorn – en viktig del av svensk ekonomi</w:t>
      </w:r>
      <w:bookmarkEnd w:id="446"/>
    </w:p>
    <w:p w14:paraId="1E90D68D" w14:textId="2F2FDC2E" w:rsidR="00F7009D" w:rsidRDefault="009D6872" w:rsidP="00F7009D">
      <w:pPr>
        <w:pStyle w:val="Brdtext"/>
      </w:pPr>
      <w:r>
        <w:t>Kommunsektorn (dvs. kommuner och landsting) ansvarar bl.a. för sjukvård, äldre</w:t>
      </w:r>
      <w:r>
        <w:softHyphen/>
        <w:t xml:space="preserve">omsorg och skola, och utgör därmed en stor och viktig del av den svenska välfärden. Merparten av de kommunala verksamheterna är uppgifter som kommuner och landsting i lag har ålagts att utföra. Vissa uppgifter, t.ex. kultur- och fritidsverksamhet, är däremot frivilliga. Kommunsektorns utgifter </w:t>
      </w:r>
      <w:r w:rsidRPr="00292581">
        <w:t>motsva</w:t>
      </w:r>
      <w:r>
        <w:softHyphen/>
      </w:r>
      <w:r w:rsidRPr="00292581">
        <w:t>rade</w:t>
      </w:r>
      <w:r>
        <w:t xml:space="preserve"> ca 24 procent av BNP 2013, varav ca 20 procentenheter utgjordes av utgifter för kommunal konsumtion, dvs. de skatte</w:t>
      </w:r>
      <w:r>
        <w:softHyphen/>
        <w:t>finansierade verksamheter som kommuner och landsting ansvarar för.</w:t>
      </w:r>
      <w:r>
        <w:rPr>
          <w:rStyle w:val="Fotnotsreferens"/>
        </w:rPr>
        <w:footnoteReference w:id="79"/>
      </w:r>
      <w:r>
        <w:t xml:space="preserve"> Av den offentliga sektorns totala utgifter står kommunsektorn för närmare hälften. </w:t>
      </w:r>
    </w:p>
    <w:p w14:paraId="05955A91" w14:textId="38D7EB0D" w:rsidR="00F7009D" w:rsidRDefault="009D6872" w:rsidP="00F7009D">
      <w:pPr>
        <w:pStyle w:val="Brdtextmedindrag"/>
      </w:pPr>
      <w:r>
        <w:t>Kommunsektorn är genom sin storlek och sin personalintensiva verksamhet också en viktig arbetsgivare. En majoritet av de anställda är kvinnor. Drygt en fjärdedel av alla sysselsatta i Sverige är kommun- eller landstingsanställda. Till detta kommer anställda i bl.a. privata företag som utför kommunalt finansierade tjänster. Dessa utgjorde 2013 ca 3 procent av den totala sysselsättningen. År 2013 var totalt 1,2 miljoner personer sysselsatta i kommunalt finansierade verksamheter, vilket är en ökning med 20 000 personer sedan 2006.</w:t>
      </w:r>
      <w:r>
        <w:rPr>
          <w:rStyle w:val="Fotnotsreferens"/>
        </w:rPr>
        <w:footnoteReference w:id="80"/>
      </w:r>
      <w:r>
        <w:t xml:space="preserve"> </w:t>
      </w:r>
    </w:p>
    <w:p w14:paraId="7D0A6F3F" w14:textId="5E155E2E" w:rsidR="00F7009D" w:rsidRDefault="009D6872" w:rsidP="00F7009D">
      <w:pPr>
        <w:pStyle w:val="Brdtextmedindrag"/>
      </w:pPr>
      <w:r w:rsidDel="00304F21">
        <w:t xml:space="preserve">Utbetalda löner </w:t>
      </w:r>
      <w:r>
        <w:t xml:space="preserve">(lönesumman) utgör merparten av det kommunala skatteunderlaget. Inkomstskatt som tas ut av kommuner och landsting står för ungefär två tredjedelar av de totala inkomsterna. Statsbidragen utgör den näst största inkomstskällan för kommunsektorn. </w:t>
      </w:r>
    </w:p>
    <w:p w14:paraId="606A3525" w14:textId="2E7E8264" w:rsidR="00F7009D" w:rsidRDefault="009D6872" w:rsidP="00F7009D">
      <w:pPr>
        <w:pStyle w:val="Brdtextmedindrag"/>
      </w:pPr>
      <w:r>
        <w:t xml:space="preserve">Sverige har en stor skattefinansierad produktion av välfärdstjänster, vilket ställer höga krav på budgetkontroll och effektivitet. Det </w:t>
      </w:r>
      <w:r>
        <w:lastRenderedPageBreak/>
        <w:t>ekonomiska utrymmet för kommunalt finansierad verksamhet styrs av överskottsmålet för hela den offentliga sektorn samt kommunallagens (1991:900) krav på god ekonomisk hushållning och en budget i balans.</w:t>
      </w:r>
      <w:r>
        <w:rPr>
          <w:rStyle w:val="Fotnotsreferens"/>
        </w:rPr>
        <w:footnoteReference w:id="81"/>
      </w:r>
      <w:r>
        <w:t xml:space="preserve"> </w:t>
      </w:r>
    </w:p>
    <w:p w14:paraId="5DF6AA54" w14:textId="77777777" w:rsidR="00F7009D" w:rsidRDefault="009D6872" w:rsidP="00F7009D">
      <w:pPr>
        <w:pStyle w:val="Rubrik2"/>
      </w:pPr>
      <w:bookmarkStart w:id="447" w:name="_Toc384401537"/>
      <w:r w:rsidRPr="006D3A2F">
        <w:t>Kommunsektorns</w:t>
      </w:r>
      <w:r>
        <w:t xml:space="preserve"> finanser</w:t>
      </w:r>
      <w:bookmarkEnd w:id="447"/>
    </w:p>
    <w:p w14:paraId="751F5C75" w14:textId="31FD647F" w:rsidR="00F7009D" w:rsidRDefault="009D6872" w:rsidP="00F7009D">
      <w:pPr>
        <w:pStyle w:val="Rubrik3"/>
        <w:spacing w:before="0"/>
      </w:pPr>
      <w:bookmarkStart w:id="448" w:name="_Toc384401538"/>
      <w:r w:rsidRPr="006D3A2F">
        <w:t>Kommunsektorns</w:t>
      </w:r>
      <w:r>
        <w:t xml:space="preserve"> utgifter</w:t>
      </w:r>
      <w:bookmarkEnd w:id="448"/>
    </w:p>
    <w:p w14:paraId="1C0CCC11" w14:textId="16100046" w:rsidR="00F7009D" w:rsidRDefault="009D6872" w:rsidP="00F7009D">
      <w:pPr>
        <w:pStyle w:val="Brdtext"/>
      </w:pPr>
      <w:r>
        <w:t>A</w:t>
      </w:r>
      <w:r w:rsidRPr="00FC66CF">
        <w:t xml:space="preserve">v </w:t>
      </w:r>
      <w:r w:rsidRPr="00712B0E">
        <w:t>kommun</w:t>
      </w:r>
      <w:r>
        <w:t xml:space="preserve">sektorns </w:t>
      </w:r>
      <w:r w:rsidRPr="00FC66CF">
        <w:t>utgifter</w:t>
      </w:r>
      <w:r>
        <w:t xml:space="preserve"> går drygt </w:t>
      </w:r>
      <w:r w:rsidRPr="00FC66CF">
        <w:t>80</w:t>
      </w:r>
      <w:r>
        <w:t> </w:t>
      </w:r>
      <w:r w:rsidRPr="00FC66CF">
        <w:t xml:space="preserve">procent </w:t>
      </w:r>
      <w:r>
        <w:t xml:space="preserve">till skattefinansierade </w:t>
      </w:r>
      <w:r w:rsidRPr="00712B0E">
        <w:t>verksamheter</w:t>
      </w:r>
      <w:r w:rsidRPr="006472C6">
        <w:t xml:space="preserve"> </w:t>
      </w:r>
      <w:r w:rsidRPr="00712B0E">
        <w:t xml:space="preserve">inom </w:t>
      </w:r>
      <w:r>
        <w:t xml:space="preserve">främst vård, </w:t>
      </w:r>
      <w:r w:rsidRPr="00712B0E">
        <w:t xml:space="preserve">skola och omsorg. Kommunerna </w:t>
      </w:r>
      <w:r>
        <w:t xml:space="preserve">och landstingen </w:t>
      </w:r>
      <w:r w:rsidRPr="00712B0E">
        <w:t xml:space="preserve">har </w:t>
      </w:r>
      <w:r>
        <w:t>även utgifter för investeringar och transfereringar, t.ex. ekonomiskt bistånd (tidigare kallat socialbidrag), samt räntor</w:t>
      </w:r>
      <w:r w:rsidRPr="00712B0E">
        <w:t>.</w:t>
      </w:r>
      <w:r>
        <w:t xml:space="preserve"> </w:t>
      </w:r>
    </w:p>
    <w:p w14:paraId="24B7DAE0" w14:textId="560E8284" w:rsidR="00F7009D" w:rsidRDefault="009D6872" w:rsidP="00F7009D">
      <w:pPr>
        <w:pStyle w:val="Rubrik4utannumrering"/>
      </w:pPr>
      <w:r w:rsidRPr="00D50950">
        <w:t>Utgi</w:t>
      </w:r>
      <w:r>
        <w:t>fter för kommunala verksamheter går till största delen till välfärdstjänster</w:t>
      </w:r>
    </w:p>
    <w:p w14:paraId="0BB8C4A4" w14:textId="2594B5F2" w:rsidR="00F7009D" w:rsidRDefault="009D6872" w:rsidP="00F7009D">
      <w:pPr>
        <w:pStyle w:val="Brdtext"/>
      </w:pPr>
      <w:r w:rsidRPr="00D50950">
        <w:t>Kommunsektorns verksamheter består till stor del av välfärdstjänster. I</w:t>
      </w:r>
      <w:r>
        <w:t xml:space="preserve"> </w:t>
      </w:r>
      <w:r>
        <w:fldChar w:fldCharType="begin"/>
      </w:r>
      <w:r>
        <w:instrText xml:space="preserve"> REF  _Ref383091086 \* Lower \h </w:instrText>
      </w:r>
      <w:r>
        <w:fldChar w:fldCharType="separate"/>
      </w:r>
      <w:r w:rsidR="004642B5">
        <w:t xml:space="preserve">diagram </w:t>
      </w:r>
      <w:r w:rsidR="004642B5" w:rsidRPr="004642B5">
        <w:rPr>
          <w:bCs/>
          <w:noProof/>
        </w:rPr>
        <w:t>8</w:t>
      </w:r>
      <w:r w:rsidR="004642B5">
        <w:rPr>
          <w:noProof/>
        </w:rPr>
        <w:t>.1</w:t>
      </w:r>
      <w:r>
        <w:fldChar w:fldCharType="end"/>
      </w:r>
      <w:r>
        <w:t xml:space="preserve"> </w:t>
      </w:r>
      <w:r w:rsidRPr="00D50950">
        <w:t xml:space="preserve">visas hur utgifterna </w:t>
      </w:r>
      <w:r>
        <w:t xml:space="preserve">är </w:t>
      </w:r>
      <w:r w:rsidRPr="00D50950">
        <w:t>fördela</w:t>
      </w:r>
      <w:r>
        <w:t xml:space="preserve">de </w:t>
      </w:r>
      <w:r w:rsidRPr="00D50950">
        <w:t>mellan olika verksamhets</w:t>
      </w:r>
      <w:r w:rsidR="00211BFB">
        <w:softHyphen/>
      </w:r>
      <w:r w:rsidRPr="00D50950">
        <w:t xml:space="preserve">områden. Den största utgiftsposten är hälso- och sjukvård, tätt följt av omsorg (som främst utgörs av omsorg om äldre och funktionshindrade) </w:t>
      </w:r>
      <w:r>
        <w:t>samt</w:t>
      </w:r>
      <w:r w:rsidRPr="00D50950">
        <w:t xml:space="preserve"> utbildning.</w:t>
      </w:r>
    </w:p>
    <w:p w14:paraId="1F95E375" w14:textId="3A920E75" w:rsidR="00F7009D" w:rsidRDefault="009D6872" w:rsidP="00F7009D">
      <w:pPr>
        <w:pStyle w:val="DiagramRubrik"/>
      </w:pPr>
      <w:bookmarkStart w:id="449" w:name="_Ref383091086"/>
      <w:bookmarkStart w:id="450" w:name="_Toc384401798"/>
      <w:r>
        <w:lastRenderedPageBreak/>
        <w:t xml:space="preserve">Diagram </w:t>
      </w:r>
      <w:r w:rsidR="0009067D">
        <w:fldChar w:fldCharType="begin"/>
      </w:r>
      <w:r w:rsidR="0009067D">
        <w:instrText xml:space="preserve"> STYLEREF "Rubrik 1"\n \* MERGEF</w:instrText>
      </w:r>
      <w:r w:rsidR="0009067D">
        <w:instrText xml:space="preserve">ORMAT </w:instrText>
      </w:r>
      <w:r w:rsidR="0009067D">
        <w:fldChar w:fldCharType="separate"/>
      </w:r>
      <w:r w:rsidR="004642B5" w:rsidRPr="004642B5">
        <w:rPr>
          <w:bCs/>
          <w:noProof/>
        </w:rPr>
        <w:t>8</w:t>
      </w:r>
      <w:r w:rsidR="0009067D">
        <w:rPr>
          <w:bCs/>
          <w:noProof/>
        </w:rPr>
        <w:fldChar w:fldCharType="end"/>
      </w:r>
      <w:r>
        <w:rPr>
          <w:noProof/>
        </w:rPr>
        <w:t>.</w:t>
      </w:r>
      <w:fldSimple w:instr=" SEQ Diagram \* ARABIC \s 1 ">
        <w:r w:rsidR="004642B5">
          <w:rPr>
            <w:noProof/>
          </w:rPr>
          <w:t>1</w:t>
        </w:r>
      </w:fldSimple>
      <w:bookmarkEnd w:id="449"/>
      <w:r>
        <w:t xml:space="preserve"> Kommunsektorns konsumtionsutgifter 2012 fördelat efter typ av verksamhet</w:t>
      </w:r>
      <w:bookmarkEnd w:id="450"/>
    </w:p>
    <w:p w14:paraId="5443CC4E" w14:textId="49CF4116" w:rsidR="00F7009D" w:rsidRDefault="009D6872" w:rsidP="00F7009D">
      <w:pPr>
        <w:pStyle w:val="DiagramUnderrubrik"/>
      </w:pPr>
      <w:r>
        <w:t>Procent</w:t>
      </w:r>
    </w:p>
    <w:p w14:paraId="4801AD25" w14:textId="77777777" w:rsidR="00F7009D" w:rsidRDefault="009D6872" w:rsidP="00F7009D">
      <w:pPr>
        <w:pStyle w:val="Brdtext"/>
        <w:spacing w:line="260" w:lineRule="atLeast"/>
      </w:pPr>
      <w:r>
        <w:rPr>
          <w:noProof/>
          <w:lang w:eastAsia="sv-SE"/>
        </w:rPr>
        <w:drawing>
          <wp:inline distT="0" distB="0" distL="0" distR="0" wp14:anchorId="101751C2" wp14:editId="38CE4813">
            <wp:extent cx="2753995" cy="2044037"/>
            <wp:effectExtent l="0" t="0" r="0" b="0"/>
            <wp:docPr id="212" name="Diagram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372"/>
              </a:graphicData>
            </a:graphic>
          </wp:inline>
        </w:drawing>
      </w:r>
    </w:p>
    <w:p w14:paraId="035C31FF" w14:textId="56DADEF8" w:rsidR="00F7009D" w:rsidRDefault="009D6872" w:rsidP="00F7009D">
      <w:pPr>
        <w:pStyle w:val="DiagramFotnot"/>
      </w:pPr>
      <w:r>
        <w:t>Anm.: Allmän offentlig förvaltning inkluderar bl.a. kommunledning, nämnd- och styrelseverksamhet, samt utgifter för fastighetsförvaltning. Se också fotnot 3.</w:t>
      </w:r>
    </w:p>
    <w:p w14:paraId="02F6B70B" w14:textId="77777777" w:rsidR="00F7009D" w:rsidRDefault="009D6872" w:rsidP="00F7009D">
      <w:pPr>
        <w:pStyle w:val="DiagramFotnot"/>
      </w:pPr>
      <w:r>
        <w:t>Källa: Statistiska centralbyrån.</w:t>
      </w:r>
    </w:p>
    <w:p w14:paraId="6DD017BD" w14:textId="77777777" w:rsidR="00F7009D" w:rsidRDefault="00F7009D" w:rsidP="00F7009D">
      <w:pPr>
        <w:pStyle w:val="Brdtext"/>
      </w:pPr>
    </w:p>
    <w:p w14:paraId="15D2A462" w14:textId="705C634B" w:rsidR="00F7009D" w:rsidRDefault="009D6872" w:rsidP="00F7009D">
      <w:pPr>
        <w:pStyle w:val="Brdtext"/>
      </w:pPr>
      <w:r>
        <w:t xml:space="preserve">I </w:t>
      </w:r>
      <w:r>
        <w:fldChar w:fldCharType="begin"/>
      </w:r>
      <w:r>
        <w:instrText xml:space="preserve"> REF  _Ref382232669 \* Lower \h </w:instrText>
      </w:r>
      <w:r>
        <w:fldChar w:fldCharType="separate"/>
      </w:r>
      <w:r w:rsidR="004642B5">
        <w:t xml:space="preserve">tabell </w:t>
      </w:r>
      <w:r w:rsidR="004642B5" w:rsidRPr="004642B5">
        <w:rPr>
          <w:bCs/>
          <w:noProof/>
        </w:rPr>
        <w:t>8</w:t>
      </w:r>
      <w:r w:rsidR="004642B5">
        <w:t>.</w:t>
      </w:r>
      <w:r w:rsidR="004642B5">
        <w:rPr>
          <w:noProof/>
        </w:rPr>
        <w:t>1</w:t>
      </w:r>
      <w:r>
        <w:fldChar w:fldCharType="end"/>
      </w:r>
      <w:r>
        <w:t xml:space="preserve"> redovisas hur </w:t>
      </w:r>
      <w:r w:rsidRPr="00D50950">
        <w:t xml:space="preserve">utgifterna </w:t>
      </w:r>
      <w:r>
        <w:t xml:space="preserve">fördelas mellan </w:t>
      </w:r>
      <w:r w:rsidRPr="00D50950">
        <w:t xml:space="preserve">olika resurser som </w:t>
      </w:r>
      <w:r>
        <w:t xml:space="preserve">används i </w:t>
      </w:r>
      <w:r w:rsidRPr="00D50950">
        <w:t xml:space="preserve">produktionen av </w:t>
      </w:r>
      <w:r>
        <w:t>kommunala tjänster</w:t>
      </w:r>
      <w:r w:rsidRPr="00D50950">
        <w:t xml:space="preserve">. </w:t>
      </w:r>
      <w:r>
        <w:t>Löner inklusive arbetsgivaravgifter och avtals</w:t>
      </w:r>
      <w:r>
        <w:softHyphen/>
        <w:t>försäkringar</w:t>
      </w:r>
      <w:r w:rsidRPr="00D50950">
        <w:t xml:space="preserve"> </w:t>
      </w:r>
      <w:r>
        <w:t>utgör den största delen av utgifterna</w:t>
      </w:r>
      <w:r w:rsidDel="00696A9A">
        <w:t xml:space="preserve">. </w:t>
      </w:r>
    </w:p>
    <w:p w14:paraId="6E0CA076" w14:textId="68D4545E" w:rsidR="00F7009D" w:rsidRDefault="009D6872" w:rsidP="00F7009D">
      <w:pPr>
        <w:pStyle w:val="Brdtextmedindrag"/>
      </w:pPr>
      <w:r>
        <w:t xml:space="preserve">Utöver den del av verksamheten som bedrivs i kommunal regi har kommunsektorn också utgifter för verksamhet som bedrivs av privata utförare. Dessa har ökat de senaste åren. </w:t>
      </w:r>
      <w:r w:rsidRPr="00D50950">
        <w:t xml:space="preserve">Exempelvis har antalet friskolor och privata äldreboenden </w:t>
      </w:r>
      <w:r>
        <w:t>blivit fler</w:t>
      </w:r>
      <w:r w:rsidRPr="00D50950">
        <w:t xml:space="preserve">. År 2013 utgjorde </w:t>
      </w:r>
      <w:r>
        <w:t>utgifter för privata utförare 17</w:t>
      </w:r>
      <w:r w:rsidRPr="00D50950">
        <w:t xml:space="preserve"> procent av de totala verksamhetsutgifterna.</w:t>
      </w:r>
    </w:p>
    <w:p w14:paraId="66EFD3B6" w14:textId="73B03C39" w:rsidR="00F7009D" w:rsidRDefault="009D6872" w:rsidP="00F7009D">
      <w:pPr>
        <w:pStyle w:val="Brdtextmedindrag"/>
      </w:pPr>
      <w:r w:rsidRPr="00D50950">
        <w:t>Kommunsektorn</w:t>
      </w:r>
      <w:r>
        <w:t xml:space="preserve"> finansierar en del av sina verksamheter med avgifter, </w:t>
      </w:r>
      <w:r w:rsidRPr="00D50950">
        <w:t>t.ex. barnomsorg</w:t>
      </w:r>
      <w:r>
        <w:t>savgifter</w:t>
      </w:r>
      <w:r w:rsidRPr="00D50950">
        <w:t xml:space="preserve"> och patientavgifter</w:t>
      </w:r>
      <w:r>
        <w:t xml:space="preserve">. Dessa </w:t>
      </w:r>
      <w:r w:rsidRPr="00D50950">
        <w:t xml:space="preserve">räknas av i redovisningen </w:t>
      </w:r>
      <w:r>
        <w:t>av verksamhets</w:t>
      </w:r>
      <w:r>
        <w:softHyphen/>
        <w:t xml:space="preserve">utgifterna så att </w:t>
      </w:r>
      <w:r w:rsidRPr="00D50950">
        <w:t xml:space="preserve">endast den skattefinansierade delen av verksamheten återstår. </w:t>
      </w:r>
    </w:p>
    <w:p w14:paraId="059052ED" w14:textId="30072C31" w:rsidR="00F7009D" w:rsidRPr="00703F00" w:rsidRDefault="00F7009D" w:rsidP="00F7009D">
      <w:pPr>
        <w:pStyle w:val="Brdtextmedindrag"/>
      </w:pPr>
    </w:p>
    <w:p w14:paraId="0CC9F97C" w14:textId="156BAB04" w:rsidR="00F7009D" w:rsidRDefault="009D6872" w:rsidP="00F7009D">
      <w:pPr>
        <w:pStyle w:val="TabellRubrik"/>
      </w:pPr>
      <w:bookmarkStart w:id="451" w:name="_Ref382232669"/>
      <w:bookmarkStart w:id="452" w:name="_Toc384401691"/>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w:t>
      </w:r>
      <w:r w:rsidR="0009067D">
        <w:rPr>
          <w:noProof/>
        </w:rPr>
        <w:fldChar w:fldCharType="end"/>
      </w:r>
      <w:bookmarkEnd w:id="451"/>
      <w:r>
        <w:t xml:space="preserve"> Kommunsektorns</w:t>
      </w:r>
      <w:r w:rsidRPr="00D50950">
        <w:t xml:space="preserve"> </w:t>
      </w:r>
      <w:r>
        <w:t>konsumtions</w:t>
      </w:r>
      <w:r w:rsidRPr="00D50950">
        <w:t>utgifter</w:t>
      </w:r>
      <w:r>
        <w:t xml:space="preserve"> 2013 fördelat efter typ av resurs</w:t>
      </w:r>
      <w:bookmarkEnd w:id="452"/>
    </w:p>
    <w:tbl>
      <w:tblPr>
        <w:tblW w:w="4386" w:type="dxa"/>
        <w:tblInd w:w="57" w:type="dxa"/>
        <w:tblLayout w:type="fixed"/>
        <w:tblCellMar>
          <w:left w:w="71" w:type="dxa"/>
          <w:right w:w="71" w:type="dxa"/>
        </w:tblCellMar>
        <w:tblLook w:val="0000" w:firstRow="0" w:lastRow="0" w:firstColumn="0" w:lastColumn="0" w:noHBand="0" w:noVBand="0"/>
      </w:tblPr>
      <w:tblGrid>
        <w:gridCol w:w="1995"/>
        <w:gridCol w:w="425"/>
        <w:gridCol w:w="162"/>
        <w:gridCol w:w="551"/>
        <w:gridCol w:w="1253"/>
      </w:tblGrid>
      <w:tr w:rsidR="00211BFB" w14:paraId="3BB99DBA" w14:textId="77777777" w:rsidTr="00211BFB">
        <w:tc>
          <w:tcPr>
            <w:tcW w:w="2420" w:type="dxa"/>
            <w:gridSpan w:val="2"/>
            <w:tcBorders>
              <w:bottom w:val="single" w:sz="18" w:space="0" w:color="auto"/>
              <w:right w:val="single" w:sz="4" w:space="0" w:color="auto"/>
            </w:tcBorders>
          </w:tcPr>
          <w:p w14:paraId="18AB11B5" w14:textId="77777777" w:rsidR="00211BFB" w:rsidRPr="00FF653B" w:rsidRDefault="00211BFB" w:rsidP="00F7009D">
            <w:pPr>
              <w:pStyle w:val="TabellHuvud"/>
              <w:keepNext/>
              <w:keepLines/>
              <w:spacing w:after="20"/>
              <w:rPr>
                <w:b/>
              </w:rPr>
            </w:pPr>
            <w:r w:rsidRPr="00FF653B">
              <w:rPr>
                <w:b/>
              </w:rPr>
              <w:t>Miljarder kronor</w:t>
            </w:r>
          </w:p>
        </w:tc>
        <w:tc>
          <w:tcPr>
            <w:tcW w:w="1966" w:type="dxa"/>
            <w:gridSpan w:val="3"/>
            <w:tcBorders>
              <w:left w:val="single" w:sz="4" w:space="0" w:color="auto"/>
              <w:bottom w:val="single" w:sz="18" w:space="0" w:color="auto"/>
            </w:tcBorders>
          </w:tcPr>
          <w:p w14:paraId="75D306D2" w14:textId="35E0C6F3" w:rsidR="00211BFB" w:rsidRPr="00FF653B" w:rsidRDefault="00211BFB" w:rsidP="00F7009D">
            <w:pPr>
              <w:pStyle w:val="TabellHuvud"/>
              <w:keepNext/>
              <w:keepLines/>
              <w:spacing w:after="20"/>
              <w:jc w:val="left"/>
              <w:rPr>
                <w:b/>
              </w:rPr>
            </w:pPr>
            <w:r w:rsidRPr="00FF653B">
              <w:rPr>
                <w:b/>
              </w:rPr>
              <w:t>Procent</w:t>
            </w:r>
            <w:r>
              <w:rPr>
                <w:b/>
              </w:rPr>
              <w:t xml:space="preserve"> av totala konsumtionsutgifter</w:t>
            </w:r>
          </w:p>
        </w:tc>
      </w:tr>
      <w:tr w:rsidR="00211BFB" w14:paraId="0F670B9A" w14:textId="77777777" w:rsidTr="00211BFB">
        <w:trPr>
          <w:trHeight w:val="244"/>
        </w:trPr>
        <w:tc>
          <w:tcPr>
            <w:tcW w:w="1995" w:type="dxa"/>
            <w:tcBorders>
              <w:top w:val="single" w:sz="12" w:space="0" w:color="auto"/>
            </w:tcBorders>
          </w:tcPr>
          <w:p w14:paraId="5AE4B093" w14:textId="026A5AB1" w:rsidR="00211BFB" w:rsidRDefault="00211BFB" w:rsidP="00F7009D">
            <w:pPr>
              <w:pStyle w:val="TabellRader"/>
              <w:keepNext/>
              <w:keepLines/>
              <w:jc w:val="left"/>
            </w:pPr>
            <w:r>
              <w:t>Löner m.m.</w:t>
            </w:r>
            <w:r w:rsidRPr="00AE5D0C">
              <w:rPr>
                <w:vertAlign w:val="superscript"/>
              </w:rPr>
              <w:t>1</w:t>
            </w:r>
          </w:p>
        </w:tc>
        <w:tc>
          <w:tcPr>
            <w:tcW w:w="425" w:type="dxa"/>
            <w:tcBorders>
              <w:top w:val="single" w:sz="12" w:space="0" w:color="auto"/>
              <w:right w:val="single" w:sz="6" w:space="0" w:color="auto"/>
            </w:tcBorders>
            <w:vAlign w:val="bottom"/>
          </w:tcPr>
          <w:p w14:paraId="1256E699" w14:textId="77777777" w:rsidR="00211BFB" w:rsidRDefault="00211BFB" w:rsidP="00F7009D">
            <w:pPr>
              <w:pStyle w:val="TabellRader"/>
              <w:keepNext/>
              <w:keepLines/>
            </w:pPr>
            <w:r>
              <w:t>432</w:t>
            </w:r>
          </w:p>
        </w:tc>
        <w:tc>
          <w:tcPr>
            <w:tcW w:w="162" w:type="dxa"/>
            <w:tcBorders>
              <w:top w:val="single" w:sz="12" w:space="0" w:color="auto"/>
              <w:left w:val="single" w:sz="6" w:space="0" w:color="auto"/>
            </w:tcBorders>
            <w:vAlign w:val="bottom"/>
          </w:tcPr>
          <w:p w14:paraId="2AD94457" w14:textId="77777777" w:rsidR="00211BFB" w:rsidRDefault="00211BFB" w:rsidP="00F7009D">
            <w:pPr>
              <w:pStyle w:val="TabellRader"/>
              <w:keepNext/>
              <w:keepLines/>
              <w:jc w:val="left"/>
            </w:pPr>
          </w:p>
        </w:tc>
        <w:tc>
          <w:tcPr>
            <w:tcW w:w="551" w:type="dxa"/>
            <w:tcBorders>
              <w:top w:val="single" w:sz="12" w:space="0" w:color="auto"/>
            </w:tcBorders>
            <w:vAlign w:val="bottom"/>
          </w:tcPr>
          <w:p w14:paraId="37CE2424" w14:textId="77777777" w:rsidR="00211BFB" w:rsidRDefault="00211BFB" w:rsidP="00F7009D">
            <w:pPr>
              <w:pStyle w:val="TabellRader"/>
              <w:keepNext/>
              <w:keepLines/>
            </w:pPr>
            <w:r>
              <w:t>59,5</w:t>
            </w:r>
          </w:p>
        </w:tc>
        <w:tc>
          <w:tcPr>
            <w:tcW w:w="1253" w:type="dxa"/>
            <w:tcBorders>
              <w:top w:val="single" w:sz="12" w:space="0" w:color="auto"/>
            </w:tcBorders>
            <w:vAlign w:val="bottom"/>
          </w:tcPr>
          <w:p w14:paraId="6C1F7F64" w14:textId="2DABEDCA" w:rsidR="00211BFB" w:rsidRDefault="00211BFB" w:rsidP="00F7009D">
            <w:pPr>
              <w:pStyle w:val="TabellRader"/>
              <w:keepNext/>
              <w:keepLines/>
              <w:jc w:val="left"/>
            </w:pPr>
          </w:p>
        </w:tc>
      </w:tr>
      <w:tr w:rsidR="00211BFB" w14:paraId="1D02365A" w14:textId="77777777" w:rsidTr="00211BFB">
        <w:trPr>
          <w:trHeight w:val="244"/>
        </w:trPr>
        <w:tc>
          <w:tcPr>
            <w:tcW w:w="1995" w:type="dxa"/>
          </w:tcPr>
          <w:p w14:paraId="7F34D88D" w14:textId="25EFA287" w:rsidR="00211BFB" w:rsidRDefault="00211BFB" w:rsidP="00F7009D">
            <w:pPr>
              <w:pStyle w:val="TabellRader"/>
              <w:keepNext/>
              <w:keepLines/>
              <w:jc w:val="left"/>
            </w:pPr>
            <w:r>
              <w:t>Förbrukning av inköpta insatsvaror och tjänster</w:t>
            </w:r>
          </w:p>
        </w:tc>
        <w:tc>
          <w:tcPr>
            <w:tcW w:w="425" w:type="dxa"/>
            <w:tcBorders>
              <w:left w:val="nil"/>
              <w:right w:val="single" w:sz="6" w:space="0" w:color="auto"/>
            </w:tcBorders>
            <w:vAlign w:val="bottom"/>
          </w:tcPr>
          <w:p w14:paraId="29648F9C" w14:textId="77777777" w:rsidR="00211BFB" w:rsidRDefault="00211BFB" w:rsidP="00F7009D">
            <w:pPr>
              <w:pStyle w:val="TabellRader"/>
              <w:keepNext/>
              <w:keepLines/>
            </w:pPr>
            <w:r>
              <w:t>239</w:t>
            </w:r>
          </w:p>
        </w:tc>
        <w:tc>
          <w:tcPr>
            <w:tcW w:w="162" w:type="dxa"/>
            <w:tcBorders>
              <w:left w:val="single" w:sz="6" w:space="0" w:color="auto"/>
            </w:tcBorders>
            <w:vAlign w:val="bottom"/>
          </w:tcPr>
          <w:p w14:paraId="11E62D37" w14:textId="77777777" w:rsidR="00211BFB" w:rsidRDefault="00211BFB" w:rsidP="00F7009D">
            <w:pPr>
              <w:pStyle w:val="TabellRader"/>
              <w:keepNext/>
              <w:keepLines/>
              <w:jc w:val="left"/>
            </w:pPr>
          </w:p>
        </w:tc>
        <w:tc>
          <w:tcPr>
            <w:tcW w:w="551" w:type="dxa"/>
            <w:vAlign w:val="bottom"/>
          </w:tcPr>
          <w:p w14:paraId="77D4FC9E" w14:textId="77777777" w:rsidR="00211BFB" w:rsidRDefault="00211BFB" w:rsidP="00F7009D">
            <w:pPr>
              <w:pStyle w:val="TabellRader"/>
              <w:keepNext/>
              <w:keepLines/>
            </w:pPr>
            <w:r>
              <w:t>33,0</w:t>
            </w:r>
          </w:p>
        </w:tc>
        <w:tc>
          <w:tcPr>
            <w:tcW w:w="1253" w:type="dxa"/>
            <w:vAlign w:val="bottom"/>
          </w:tcPr>
          <w:p w14:paraId="46614CC7" w14:textId="4B863CBD" w:rsidR="00211BFB" w:rsidRDefault="00211BFB" w:rsidP="00F7009D">
            <w:pPr>
              <w:pStyle w:val="TabellRader"/>
              <w:keepNext/>
              <w:keepLines/>
              <w:jc w:val="left"/>
            </w:pPr>
          </w:p>
        </w:tc>
      </w:tr>
      <w:tr w:rsidR="00211BFB" w14:paraId="344B549F" w14:textId="77777777" w:rsidTr="00211BFB">
        <w:trPr>
          <w:trHeight w:val="244"/>
        </w:trPr>
        <w:tc>
          <w:tcPr>
            <w:tcW w:w="1995" w:type="dxa"/>
          </w:tcPr>
          <w:p w14:paraId="78EBCE2B" w14:textId="136AFB43" w:rsidR="00211BFB" w:rsidRDefault="00211BFB" w:rsidP="00F7009D">
            <w:pPr>
              <w:pStyle w:val="TabellRader"/>
              <w:keepNext/>
              <w:keepLines/>
              <w:jc w:val="left"/>
            </w:pPr>
            <w:r>
              <w:t>Kapitalförslitning</w:t>
            </w:r>
            <w:r>
              <w:rPr>
                <w:vertAlign w:val="superscript"/>
              </w:rPr>
              <w:t>2</w:t>
            </w:r>
          </w:p>
        </w:tc>
        <w:tc>
          <w:tcPr>
            <w:tcW w:w="425" w:type="dxa"/>
            <w:tcBorders>
              <w:left w:val="nil"/>
              <w:right w:val="single" w:sz="6" w:space="0" w:color="auto"/>
            </w:tcBorders>
            <w:vAlign w:val="bottom"/>
          </w:tcPr>
          <w:p w14:paraId="09513FA9" w14:textId="77777777" w:rsidR="00211BFB" w:rsidRDefault="00211BFB" w:rsidP="00F7009D">
            <w:pPr>
              <w:pStyle w:val="TabellRader"/>
              <w:keepNext/>
              <w:keepLines/>
            </w:pPr>
            <w:r>
              <w:t>39</w:t>
            </w:r>
          </w:p>
        </w:tc>
        <w:tc>
          <w:tcPr>
            <w:tcW w:w="162" w:type="dxa"/>
            <w:tcBorders>
              <w:left w:val="single" w:sz="6" w:space="0" w:color="auto"/>
            </w:tcBorders>
            <w:vAlign w:val="bottom"/>
          </w:tcPr>
          <w:p w14:paraId="0D03E96D" w14:textId="77777777" w:rsidR="00211BFB" w:rsidRDefault="00211BFB" w:rsidP="00F7009D">
            <w:pPr>
              <w:pStyle w:val="TabellRader"/>
              <w:keepNext/>
              <w:keepLines/>
              <w:jc w:val="left"/>
            </w:pPr>
          </w:p>
        </w:tc>
        <w:tc>
          <w:tcPr>
            <w:tcW w:w="551" w:type="dxa"/>
            <w:vAlign w:val="bottom"/>
          </w:tcPr>
          <w:p w14:paraId="18312BF6" w14:textId="77777777" w:rsidR="00211BFB" w:rsidRDefault="00211BFB" w:rsidP="00F7009D">
            <w:pPr>
              <w:pStyle w:val="TabellRader"/>
              <w:keepNext/>
              <w:keepLines/>
            </w:pPr>
            <w:r>
              <w:t>5,4</w:t>
            </w:r>
          </w:p>
        </w:tc>
        <w:tc>
          <w:tcPr>
            <w:tcW w:w="1253" w:type="dxa"/>
            <w:vAlign w:val="bottom"/>
          </w:tcPr>
          <w:p w14:paraId="6A1EA275" w14:textId="0FDC7996" w:rsidR="00211BFB" w:rsidRDefault="00211BFB" w:rsidP="00F7009D">
            <w:pPr>
              <w:pStyle w:val="TabellRader"/>
              <w:keepNext/>
              <w:keepLines/>
              <w:jc w:val="left"/>
            </w:pPr>
          </w:p>
        </w:tc>
      </w:tr>
      <w:tr w:rsidR="00211BFB" w14:paraId="0490202A" w14:textId="77777777" w:rsidTr="00211BFB">
        <w:trPr>
          <w:trHeight w:val="244"/>
        </w:trPr>
        <w:tc>
          <w:tcPr>
            <w:tcW w:w="1995" w:type="dxa"/>
            <w:tcBorders>
              <w:bottom w:val="single" w:sz="8" w:space="0" w:color="auto"/>
            </w:tcBorders>
          </w:tcPr>
          <w:p w14:paraId="48FA23BD" w14:textId="77777777" w:rsidR="00211BFB" w:rsidRPr="002663DF" w:rsidRDefault="00211BFB" w:rsidP="00F7009D">
            <w:pPr>
              <w:pStyle w:val="TabellRader"/>
              <w:keepNext/>
              <w:keepLines/>
              <w:jc w:val="left"/>
              <w:rPr>
                <w:b/>
              </w:rPr>
            </w:pPr>
            <w:r w:rsidRPr="002663DF">
              <w:rPr>
                <w:b/>
              </w:rPr>
              <w:t xml:space="preserve">Summa utgifter </w:t>
            </w:r>
            <w:r>
              <w:rPr>
                <w:b/>
              </w:rPr>
              <w:t xml:space="preserve">för </w:t>
            </w:r>
            <w:r>
              <w:rPr>
                <w:b/>
              </w:rPr>
              <w:br/>
            </w:r>
            <w:r w:rsidRPr="002663DF">
              <w:rPr>
                <w:b/>
              </w:rPr>
              <w:t>produktion (A)</w:t>
            </w:r>
          </w:p>
        </w:tc>
        <w:tc>
          <w:tcPr>
            <w:tcW w:w="425" w:type="dxa"/>
            <w:tcBorders>
              <w:bottom w:val="single" w:sz="8" w:space="0" w:color="auto"/>
              <w:right w:val="single" w:sz="6" w:space="0" w:color="auto"/>
            </w:tcBorders>
            <w:vAlign w:val="bottom"/>
          </w:tcPr>
          <w:p w14:paraId="3F39EA8B" w14:textId="77777777" w:rsidR="00211BFB" w:rsidRPr="002663DF" w:rsidRDefault="00211BFB" w:rsidP="00F7009D">
            <w:pPr>
              <w:pStyle w:val="TabellRader"/>
              <w:keepNext/>
              <w:keepLines/>
              <w:rPr>
                <w:b/>
              </w:rPr>
            </w:pPr>
            <w:r w:rsidRPr="002663DF">
              <w:rPr>
                <w:b/>
              </w:rPr>
              <w:t>710</w:t>
            </w:r>
          </w:p>
        </w:tc>
        <w:tc>
          <w:tcPr>
            <w:tcW w:w="162" w:type="dxa"/>
            <w:tcBorders>
              <w:left w:val="single" w:sz="6" w:space="0" w:color="auto"/>
              <w:bottom w:val="single" w:sz="8" w:space="0" w:color="auto"/>
            </w:tcBorders>
            <w:vAlign w:val="bottom"/>
          </w:tcPr>
          <w:p w14:paraId="2BE7AB04" w14:textId="77777777" w:rsidR="00211BFB" w:rsidRPr="002663DF" w:rsidRDefault="00211BFB" w:rsidP="00F7009D">
            <w:pPr>
              <w:pStyle w:val="TabellRader"/>
              <w:keepNext/>
              <w:keepLines/>
              <w:jc w:val="left"/>
              <w:rPr>
                <w:b/>
              </w:rPr>
            </w:pPr>
          </w:p>
        </w:tc>
        <w:tc>
          <w:tcPr>
            <w:tcW w:w="1804" w:type="dxa"/>
            <w:gridSpan w:val="2"/>
            <w:tcBorders>
              <w:bottom w:val="single" w:sz="8" w:space="0" w:color="auto"/>
            </w:tcBorders>
            <w:vAlign w:val="bottom"/>
          </w:tcPr>
          <w:p w14:paraId="71988E18" w14:textId="77777777" w:rsidR="00211BFB" w:rsidRPr="002663DF" w:rsidRDefault="00211BFB" w:rsidP="00F7009D">
            <w:pPr>
              <w:pStyle w:val="TabellRader"/>
              <w:keepNext/>
              <w:keepLines/>
              <w:rPr>
                <w:b/>
              </w:rPr>
            </w:pPr>
          </w:p>
        </w:tc>
      </w:tr>
      <w:tr w:rsidR="00211BFB" w14:paraId="130338EC" w14:textId="77777777" w:rsidTr="00211BFB">
        <w:trPr>
          <w:trHeight w:val="244"/>
        </w:trPr>
        <w:tc>
          <w:tcPr>
            <w:tcW w:w="1995" w:type="dxa"/>
            <w:tcBorders>
              <w:top w:val="single" w:sz="6" w:space="0" w:color="auto"/>
            </w:tcBorders>
          </w:tcPr>
          <w:p w14:paraId="282E9EE3" w14:textId="77777777" w:rsidR="00211BFB" w:rsidRPr="0030058D" w:rsidRDefault="00211BFB" w:rsidP="00F7009D">
            <w:pPr>
              <w:pStyle w:val="TabellRader"/>
              <w:keepNext/>
              <w:keepLines/>
              <w:jc w:val="left"/>
            </w:pPr>
            <w:r>
              <w:t xml:space="preserve">Utgifter för </w:t>
            </w:r>
            <w:r w:rsidRPr="00616215">
              <w:t xml:space="preserve">privata utförare </w:t>
            </w:r>
            <w:r>
              <w:t xml:space="preserve">av </w:t>
            </w:r>
            <w:r w:rsidRPr="00616215">
              <w:t>välfärdstjänster (B)</w:t>
            </w:r>
          </w:p>
        </w:tc>
        <w:tc>
          <w:tcPr>
            <w:tcW w:w="425" w:type="dxa"/>
            <w:tcBorders>
              <w:top w:val="single" w:sz="6" w:space="0" w:color="auto"/>
              <w:left w:val="nil"/>
              <w:right w:val="single" w:sz="6" w:space="0" w:color="auto"/>
            </w:tcBorders>
            <w:vAlign w:val="bottom"/>
          </w:tcPr>
          <w:p w14:paraId="1F9223B6" w14:textId="77777777" w:rsidR="00211BFB" w:rsidRPr="0030058D" w:rsidRDefault="00211BFB" w:rsidP="00F7009D">
            <w:pPr>
              <w:pStyle w:val="TabellRader"/>
              <w:keepNext/>
              <w:keepLines/>
            </w:pPr>
            <w:r>
              <w:t>125</w:t>
            </w:r>
          </w:p>
        </w:tc>
        <w:tc>
          <w:tcPr>
            <w:tcW w:w="162" w:type="dxa"/>
            <w:tcBorders>
              <w:top w:val="single" w:sz="6" w:space="0" w:color="auto"/>
              <w:left w:val="single" w:sz="6" w:space="0" w:color="auto"/>
            </w:tcBorders>
            <w:vAlign w:val="bottom"/>
          </w:tcPr>
          <w:p w14:paraId="4470CE44" w14:textId="77777777" w:rsidR="00211BFB" w:rsidRPr="0030058D" w:rsidRDefault="00211BFB" w:rsidP="00F7009D">
            <w:pPr>
              <w:pStyle w:val="TabellRader"/>
              <w:keepNext/>
              <w:keepLines/>
              <w:jc w:val="left"/>
            </w:pPr>
          </w:p>
        </w:tc>
        <w:tc>
          <w:tcPr>
            <w:tcW w:w="551" w:type="dxa"/>
            <w:tcBorders>
              <w:top w:val="single" w:sz="6" w:space="0" w:color="auto"/>
            </w:tcBorders>
            <w:vAlign w:val="bottom"/>
          </w:tcPr>
          <w:p w14:paraId="719B04FF" w14:textId="77777777" w:rsidR="00211BFB" w:rsidRPr="0030058D" w:rsidRDefault="00211BFB" w:rsidP="00F7009D">
            <w:pPr>
              <w:pStyle w:val="TabellRader"/>
              <w:keepNext/>
              <w:keepLines/>
            </w:pPr>
            <w:r>
              <w:t>17,2</w:t>
            </w:r>
          </w:p>
        </w:tc>
        <w:tc>
          <w:tcPr>
            <w:tcW w:w="1253" w:type="dxa"/>
            <w:tcBorders>
              <w:top w:val="single" w:sz="6" w:space="0" w:color="auto"/>
            </w:tcBorders>
            <w:vAlign w:val="bottom"/>
          </w:tcPr>
          <w:p w14:paraId="36A5D5AE" w14:textId="0506D160" w:rsidR="00211BFB" w:rsidRPr="0030058D" w:rsidRDefault="00211BFB" w:rsidP="00F7009D">
            <w:pPr>
              <w:pStyle w:val="TabellRader"/>
              <w:keepNext/>
              <w:keepLines/>
              <w:jc w:val="left"/>
            </w:pPr>
          </w:p>
        </w:tc>
      </w:tr>
      <w:tr w:rsidR="00211BFB" w14:paraId="6C337950" w14:textId="77777777" w:rsidTr="00211BFB">
        <w:trPr>
          <w:trHeight w:val="244"/>
        </w:trPr>
        <w:tc>
          <w:tcPr>
            <w:tcW w:w="1995" w:type="dxa"/>
            <w:tcBorders>
              <w:bottom w:val="single" w:sz="6" w:space="0" w:color="auto"/>
            </w:tcBorders>
          </w:tcPr>
          <w:p w14:paraId="7DAB7EDC" w14:textId="19C14C3C" w:rsidR="00211BFB" w:rsidRPr="0030058D" w:rsidRDefault="00211BFB" w:rsidP="00F7009D">
            <w:pPr>
              <w:pStyle w:val="TabellRader"/>
              <w:keepNext/>
              <w:keepLines/>
              <w:jc w:val="left"/>
            </w:pPr>
            <w:r>
              <w:t>Inkomster från avgifter (C</w:t>
            </w:r>
            <w:r w:rsidRPr="00616215">
              <w:t>)</w:t>
            </w:r>
            <w:r>
              <w:rPr>
                <w:vertAlign w:val="superscript"/>
              </w:rPr>
              <w:t>3</w:t>
            </w:r>
          </w:p>
        </w:tc>
        <w:tc>
          <w:tcPr>
            <w:tcW w:w="425" w:type="dxa"/>
            <w:tcBorders>
              <w:left w:val="nil"/>
              <w:bottom w:val="single" w:sz="6" w:space="0" w:color="auto"/>
              <w:right w:val="single" w:sz="6" w:space="0" w:color="auto"/>
            </w:tcBorders>
            <w:vAlign w:val="bottom"/>
          </w:tcPr>
          <w:p w14:paraId="372EC8EA" w14:textId="5B1C9755" w:rsidR="00211BFB" w:rsidRPr="0030058D" w:rsidRDefault="00211BFB" w:rsidP="00F7009D">
            <w:pPr>
              <w:pStyle w:val="TabellRader"/>
              <w:keepNext/>
              <w:keepLines/>
            </w:pPr>
            <w:r>
              <w:t>-</w:t>
            </w:r>
            <w:r w:rsidRPr="0030058D">
              <w:t>109</w:t>
            </w:r>
          </w:p>
        </w:tc>
        <w:tc>
          <w:tcPr>
            <w:tcW w:w="162" w:type="dxa"/>
            <w:tcBorders>
              <w:left w:val="single" w:sz="6" w:space="0" w:color="auto"/>
              <w:bottom w:val="single" w:sz="6" w:space="0" w:color="auto"/>
            </w:tcBorders>
            <w:vAlign w:val="bottom"/>
          </w:tcPr>
          <w:p w14:paraId="18DE90C0" w14:textId="77777777" w:rsidR="00211BFB" w:rsidRPr="0030058D" w:rsidRDefault="00211BFB" w:rsidP="00F7009D">
            <w:pPr>
              <w:pStyle w:val="TabellRader"/>
              <w:keepNext/>
              <w:keepLines/>
              <w:jc w:val="left"/>
            </w:pPr>
          </w:p>
        </w:tc>
        <w:tc>
          <w:tcPr>
            <w:tcW w:w="551" w:type="dxa"/>
            <w:tcBorders>
              <w:bottom w:val="single" w:sz="6" w:space="0" w:color="auto"/>
            </w:tcBorders>
            <w:vAlign w:val="bottom"/>
          </w:tcPr>
          <w:p w14:paraId="403CDF4E" w14:textId="77777777" w:rsidR="00211BFB" w:rsidRDefault="00211BFB" w:rsidP="00F7009D">
            <w:pPr>
              <w:pStyle w:val="TabellRader"/>
              <w:keepNext/>
              <w:keepLines/>
            </w:pPr>
            <w:r>
              <w:t>-14,9</w:t>
            </w:r>
          </w:p>
        </w:tc>
        <w:tc>
          <w:tcPr>
            <w:tcW w:w="1253" w:type="dxa"/>
            <w:tcBorders>
              <w:bottom w:val="single" w:sz="6" w:space="0" w:color="auto"/>
            </w:tcBorders>
            <w:vAlign w:val="bottom"/>
          </w:tcPr>
          <w:p w14:paraId="2D63E420" w14:textId="3A49E758" w:rsidR="00211BFB" w:rsidRDefault="00211BFB" w:rsidP="00F7009D">
            <w:pPr>
              <w:pStyle w:val="TabellRader"/>
              <w:keepNext/>
              <w:keepLines/>
              <w:jc w:val="left"/>
            </w:pPr>
          </w:p>
        </w:tc>
      </w:tr>
      <w:tr w:rsidR="00211BFB" w14:paraId="0B4C465D" w14:textId="77777777" w:rsidTr="00211BFB">
        <w:trPr>
          <w:trHeight w:val="244"/>
        </w:trPr>
        <w:tc>
          <w:tcPr>
            <w:tcW w:w="1995" w:type="dxa"/>
            <w:tcBorders>
              <w:top w:val="single" w:sz="6" w:space="0" w:color="auto"/>
              <w:bottom w:val="single" w:sz="8" w:space="0" w:color="auto"/>
            </w:tcBorders>
          </w:tcPr>
          <w:p w14:paraId="0DC1DC2A" w14:textId="27527B0F" w:rsidR="00211BFB" w:rsidRDefault="00211BFB" w:rsidP="00F7009D">
            <w:pPr>
              <w:pStyle w:val="TabellRader"/>
              <w:keepNext/>
              <w:keepLines/>
              <w:jc w:val="left"/>
            </w:pPr>
            <w:r>
              <w:rPr>
                <w:b/>
              </w:rPr>
              <w:t>Kommunala verksamheter totalt (A)+(B)+(C)</w:t>
            </w:r>
          </w:p>
        </w:tc>
        <w:tc>
          <w:tcPr>
            <w:tcW w:w="425" w:type="dxa"/>
            <w:tcBorders>
              <w:top w:val="single" w:sz="6" w:space="0" w:color="auto"/>
              <w:left w:val="nil"/>
              <w:bottom w:val="single" w:sz="8" w:space="0" w:color="auto"/>
              <w:right w:val="single" w:sz="6" w:space="0" w:color="auto"/>
            </w:tcBorders>
            <w:vAlign w:val="bottom"/>
          </w:tcPr>
          <w:p w14:paraId="6127F286" w14:textId="77777777" w:rsidR="00211BFB" w:rsidRPr="0030058D" w:rsidRDefault="00211BFB" w:rsidP="00F7009D">
            <w:pPr>
              <w:pStyle w:val="TabellRader"/>
              <w:keepNext/>
              <w:keepLines/>
            </w:pPr>
            <w:r w:rsidRPr="001B7F7E">
              <w:rPr>
                <w:b/>
              </w:rPr>
              <w:t>725</w:t>
            </w:r>
          </w:p>
        </w:tc>
        <w:tc>
          <w:tcPr>
            <w:tcW w:w="162" w:type="dxa"/>
            <w:tcBorders>
              <w:top w:val="single" w:sz="6" w:space="0" w:color="auto"/>
              <w:left w:val="single" w:sz="6" w:space="0" w:color="auto"/>
              <w:bottom w:val="single" w:sz="8" w:space="0" w:color="auto"/>
            </w:tcBorders>
            <w:vAlign w:val="bottom"/>
          </w:tcPr>
          <w:p w14:paraId="548FF285" w14:textId="77777777" w:rsidR="00211BFB" w:rsidRPr="0030058D" w:rsidRDefault="00211BFB" w:rsidP="00F7009D">
            <w:pPr>
              <w:pStyle w:val="TabellRader"/>
              <w:keepNext/>
              <w:keepLines/>
              <w:jc w:val="left"/>
            </w:pPr>
            <w:r>
              <w:rPr>
                <w:b/>
              </w:rPr>
              <w:t xml:space="preserve"> </w:t>
            </w:r>
          </w:p>
        </w:tc>
        <w:tc>
          <w:tcPr>
            <w:tcW w:w="551" w:type="dxa"/>
            <w:tcBorders>
              <w:top w:val="single" w:sz="6" w:space="0" w:color="auto"/>
              <w:bottom w:val="single" w:sz="8" w:space="0" w:color="auto"/>
            </w:tcBorders>
            <w:vAlign w:val="bottom"/>
          </w:tcPr>
          <w:p w14:paraId="1FF6B422" w14:textId="40F7894F" w:rsidR="00211BFB" w:rsidRDefault="00211BFB" w:rsidP="00F7009D">
            <w:pPr>
              <w:pStyle w:val="TabellRader"/>
              <w:keepNext/>
              <w:keepLines/>
            </w:pPr>
            <w:r w:rsidRPr="001B7F7E">
              <w:t>100,0</w:t>
            </w:r>
          </w:p>
        </w:tc>
        <w:tc>
          <w:tcPr>
            <w:tcW w:w="1253" w:type="dxa"/>
            <w:tcBorders>
              <w:top w:val="single" w:sz="6" w:space="0" w:color="auto"/>
              <w:bottom w:val="single" w:sz="8" w:space="0" w:color="auto"/>
            </w:tcBorders>
            <w:vAlign w:val="bottom"/>
          </w:tcPr>
          <w:p w14:paraId="3157AB1D" w14:textId="629F9A7E" w:rsidR="00211BFB" w:rsidRDefault="00211BFB" w:rsidP="00F7009D">
            <w:pPr>
              <w:pStyle w:val="TabellRader"/>
              <w:keepNext/>
              <w:keepLines/>
              <w:jc w:val="left"/>
            </w:pPr>
          </w:p>
        </w:tc>
      </w:tr>
    </w:tbl>
    <w:p w14:paraId="09F9DB18" w14:textId="66354119" w:rsidR="00F7009D" w:rsidRPr="00FC66CF" w:rsidRDefault="009D6872" w:rsidP="00F7009D">
      <w:pPr>
        <w:pStyle w:val="TabellFotnot"/>
        <w:spacing w:before="20"/>
      </w:pPr>
      <w:r w:rsidRPr="00AE5D0C">
        <w:rPr>
          <w:vertAlign w:val="superscript"/>
        </w:rPr>
        <w:t>1</w:t>
      </w:r>
      <w:r>
        <w:t xml:space="preserve"> </w:t>
      </w:r>
      <w:r w:rsidRPr="000F230F">
        <w:t>Här ingår</w:t>
      </w:r>
      <w:r>
        <w:t xml:space="preserve"> löner, kollektiva avgifter samt allmän löneavgift.</w:t>
      </w:r>
      <w:r w:rsidRPr="000F230F">
        <w:t xml:space="preserve"> Dessutom har produktionssubventioner om 3 miljarder kronor dragits ifrån.</w:t>
      </w:r>
      <w:r>
        <w:br/>
      </w:r>
      <w:r>
        <w:rPr>
          <w:vertAlign w:val="superscript"/>
        </w:rPr>
        <w:t>2</w:t>
      </w:r>
      <w:r>
        <w:t xml:space="preserve"> Avskrivningar för användning av kapitalvaror.</w:t>
      </w:r>
      <w:r>
        <w:br/>
      </w:r>
      <w:r>
        <w:rPr>
          <w:vertAlign w:val="superscript"/>
        </w:rPr>
        <w:t>3</w:t>
      </w:r>
      <w:r>
        <w:t xml:space="preserve"> Avgifter för exempelvis barnomsorg och läkarbesök.</w:t>
      </w:r>
      <w:r>
        <w:br/>
        <w:t>Källor: Statistiska centralbyrån, Konjunkturinstitutet och egna beräkningar.</w:t>
      </w:r>
    </w:p>
    <w:p w14:paraId="63FFBE85" w14:textId="77777777" w:rsidR="00F7009D" w:rsidRPr="00C51482" w:rsidRDefault="009D6872" w:rsidP="00F7009D">
      <w:pPr>
        <w:pStyle w:val="Rubrik5utannumrering"/>
      </w:pPr>
      <w:r>
        <w:t>Den demografiska utvecklingens betydelse</w:t>
      </w:r>
      <w:r w:rsidRPr="00C51482">
        <w:t xml:space="preserve"> </w:t>
      </w:r>
    </w:p>
    <w:p w14:paraId="50132A46" w14:textId="25734045" w:rsidR="00F7009D" w:rsidRPr="0082518D" w:rsidRDefault="009D6872" w:rsidP="00F7009D">
      <w:pPr>
        <w:pStyle w:val="Brdtext"/>
      </w:pPr>
      <w:r w:rsidRPr="0030780E">
        <w:t xml:space="preserve">Den demografiska utvecklingen har stor påverkan på de kommunala verksamheternas resursbehov. Exempelvis innebär ett ökat elevantal att fler lärare behöver anställas. I </w:t>
      </w:r>
      <w:r w:rsidRPr="0030780E">
        <w:fldChar w:fldCharType="begin"/>
      </w:r>
      <w:r w:rsidRPr="0030780E">
        <w:instrText xml:space="preserve"> REF  _Ref383091299 \* Lower \h </w:instrText>
      </w:r>
      <w:r>
        <w:instrText xml:space="preserve"> \* MERGEFORMAT </w:instrText>
      </w:r>
      <w:r w:rsidRPr="0030780E">
        <w:fldChar w:fldCharType="separate"/>
      </w:r>
      <w:r w:rsidR="004642B5">
        <w:t xml:space="preserve">diagram </w:t>
      </w:r>
      <w:r w:rsidR="004642B5" w:rsidRPr="004642B5">
        <w:t>8</w:t>
      </w:r>
      <w:r w:rsidR="004642B5">
        <w:t>.2</w:t>
      </w:r>
      <w:r w:rsidRPr="0030780E">
        <w:fldChar w:fldCharType="end"/>
      </w:r>
      <w:r w:rsidRPr="0030780E">
        <w:t xml:space="preserve"> visas beräkningar för hur den demografiskt betingade </w:t>
      </w:r>
      <w:r>
        <w:t>volymen</w:t>
      </w:r>
      <w:r w:rsidRPr="0030780E">
        <w:t xml:space="preserve"> </w:t>
      </w:r>
      <w:r>
        <w:t xml:space="preserve">inom </w:t>
      </w:r>
      <w:r w:rsidRPr="0082518D">
        <w:t>olika kommunala verksamheter har förändrats mellan 2006 och 2013.</w:t>
      </w:r>
      <w:r w:rsidRPr="00EB011B">
        <w:rPr>
          <w:rStyle w:val="Fotnotsreferens"/>
        </w:rPr>
        <w:footnoteReference w:id="82"/>
      </w:r>
      <w:r w:rsidRPr="0082518D">
        <w:t xml:space="preserve"> Volymen för samtliga redovisade verksamheter har stigit, med undantag för grundskolan och gymnasieskolan där elevunderlaget har minskat.</w:t>
      </w:r>
    </w:p>
    <w:p w14:paraId="04C23EA6" w14:textId="100AE0A6" w:rsidR="00F7009D" w:rsidRDefault="009D6872" w:rsidP="00F7009D">
      <w:pPr>
        <w:pStyle w:val="Brdtextmedindrag"/>
      </w:pPr>
      <w:r w:rsidRPr="009440DE">
        <w:t xml:space="preserve">Mellan 2013 och 2018 </w:t>
      </w:r>
      <w:r>
        <w:t>beräknas</w:t>
      </w:r>
      <w:r w:rsidRPr="009440DE">
        <w:t xml:space="preserve"> den demografiskt betingade volymen öka</w:t>
      </w:r>
      <w:r>
        <w:t xml:space="preserve"> inom de flesta verksamhetsområden</w:t>
      </w:r>
      <w:r w:rsidRPr="009440DE">
        <w:t xml:space="preserve">. Det beror dels på den allmänna befolkningsutvecklingen, dels på att andelen barn och äldre ökar. </w:t>
      </w:r>
      <w:r>
        <w:t xml:space="preserve">Undantaget är gymnasieskolan där minskat elevunderlag innebär att volymen </w:t>
      </w:r>
      <w:r w:rsidRPr="009440DE">
        <w:t>beräkna</w:t>
      </w:r>
      <w:r>
        <w:t xml:space="preserve">s sjunka med </w:t>
      </w:r>
      <w:r w:rsidRPr="009440DE">
        <w:t>5</w:t>
      </w:r>
      <w:r>
        <w:t> </w:t>
      </w:r>
      <w:r w:rsidRPr="009440DE">
        <w:t xml:space="preserve">procent </w:t>
      </w:r>
      <w:r>
        <w:t xml:space="preserve">t.o.m. </w:t>
      </w:r>
      <w:r w:rsidRPr="009440DE">
        <w:t>2018. Störst ökning sker inom grundskolan, där volymen beräknas öka med 12</w:t>
      </w:r>
      <w:r>
        <w:t> </w:t>
      </w:r>
      <w:r w:rsidRPr="009440DE">
        <w:t xml:space="preserve">procent. Volymen </w:t>
      </w:r>
      <w:r>
        <w:t>inom</w:t>
      </w:r>
      <w:r w:rsidRPr="009440DE">
        <w:t xml:space="preserve"> äldreomsorg</w:t>
      </w:r>
      <w:r>
        <w:t>en</w:t>
      </w:r>
      <w:r w:rsidRPr="009440DE">
        <w:t xml:space="preserve"> </w:t>
      </w:r>
      <w:r>
        <w:t xml:space="preserve">respektive </w:t>
      </w:r>
      <w:r w:rsidRPr="009440DE">
        <w:t>hälso- och sjukvård</w:t>
      </w:r>
      <w:r>
        <w:t>en</w:t>
      </w:r>
      <w:r w:rsidRPr="009440DE">
        <w:t xml:space="preserve"> beräknas öka med 8 </w:t>
      </w:r>
      <w:r>
        <w:t xml:space="preserve">respektive </w:t>
      </w:r>
      <w:r w:rsidRPr="009440DE">
        <w:t xml:space="preserve">7 procent. </w:t>
      </w:r>
    </w:p>
    <w:p w14:paraId="30AFC2FD" w14:textId="1CC9525B" w:rsidR="00F7009D" w:rsidRDefault="009D6872" w:rsidP="00F7009D">
      <w:pPr>
        <w:pStyle w:val="Brdtextmedindrag"/>
      </w:pPr>
      <w:r w:rsidRPr="009440DE">
        <w:t>Efterfrågan på framför allt grundskolan, men även äldreomsorg</w:t>
      </w:r>
      <w:r>
        <w:t>en,</w:t>
      </w:r>
      <w:r w:rsidRPr="009440DE">
        <w:t xml:space="preserve"> ökar snabbare framöver </w:t>
      </w:r>
      <w:r>
        <w:t xml:space="preserve">än under </w:t>
      </w:r>
      <w:r w:rsidRPr="009440DE">
        <w:t>perioden sedan 2006.</w:t>
      </w:r>
      <w:r>
        <w:t xml:space="preserve"> Det samman</w:t>
      </w:r>
      <w:r>
        <w:softHyphen/>
        <w:t>tagna demografiska trycket på välfärdstjänster ökar därmed. För 2014</w:t>
      </w:r>
      <w:r w:rsidRPr="00CF5FCC">
        <w:t>–</w:t>
      </w:r>
      <w:r>
        <w:t xml:space="preserve">2018 beräknas den </w:t>
      </w:r>
      <w:r>
        <w:lastRenderedPageBreak/>
        <w:t>demografiskt betingade volymen öka med i genomsnitt 1,2 procent per år, vilket kan jämföras med 0,5 procent per år 2006</w:t>
      </w:r>
      <w:r w:rsidRPr="00CF5FCC">
        <w:t>–</w:t>
      </w:r>
      <w:r>
        <w:t>2013.</w:t>
      </w:r>
      <w:r>
        <w:br/>
      </w:r>
    </w:p>
    <w:p w14:paraId="027B6EA6" w14:textId="77777777" w:rsidR="00F7009D" w:rsidRDefault="009D6872" w:rsidP="00F7009D">
      <w:pPr>
        <w:pStyle w:val="DiagramRubrik"/>
      </w:pPr>
      <w:bookmarkStart w:id="453" w:name="_Ref383091299"/>
      <w:bookmarkStart w:id="454" w:name="_Toc384401799"/>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rPr>
          <w:noProof/>
        </w:rPr>
        <w:t>.</w:t>
      </w:r>
      <w:fldSimple w:instr=" SEQ Diagram \* ARABIC \s 1 ">
        <w:r w:rsidR="004642B5">
          <w:rPr>
            <w:noProof/>
          </w:rPr>
          <w:t>2</w:t>
        </w:r>
      </w:fldSimple>
      <w:bookmarkEnd w:id="453"/>
      <w:r>
        <w:t xml:space="preserve"> Demografiskt betingad efterfrågan på kommunala verksamheter, volymutveckling</w:t>
      </w:r>
      <w:bookmarkEnd w:id="454"/>
    </w:p>
    <w:p w14:paraId="545075C6" w14:textId="52F18CE6" w:rsidR="00F7009D" w:rsidRDefault="009D6872" w:rsidP="00F7009D">
      <w:pPr>
        <w:pStyle w:val="DiagramUnderrubrik"/>
      </w:pPr>
      <w:r>
        <w:t>Index 2013 = 100</w:t>
      </w:r>
    </w:p>
    <w:p w14:paraId="2DC311DD" w14:textId="3B7F78AD" w:rsidR="00F7009D" w:rsidRDefault="009D6872" w:rsidP="00F7009D">
      <w:pPr>
        <w:pStyle w:val="Brdtext"/>
        <w:spacing w:line="260" w:lineRule="atLeast"/>
      </w:pPr>
      <w:r>
        <w:rPr>
          <w:noProof/>
          <w:lang w:eastAsia="sv-SE"/>
        </w:rPr>
        <w:drawing>
          <wp:inline distT="0" distB="0" distL="0" distR="0" wp14:anchorId="24456967" wp14:editId="5FDD3D90">
            <wp:extent cx="2753995" cy="2044037"/>
            <wp:effectExtent l="0" t="0" r="8255" b="0"/>
            <wp:docPr id="128" name="Diagram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373"/>
              </a:graphicData>
            </a:graphic>
          </wp:inline>
        </w:drawing>
      </w:r>
    </w:p>
    <w:p w14:paraId="2F91091A" w14:textId="70E6C963" w:rsidR="00F7009D" w:rsidRDefault="009D6872" w:rsidP="00F7009D">
      <w:pPr>
        <w:pStyle w:val="DiagramFotnot"/>
      </w:pPr>
      <w:r>
        <w:t>Källor: Statistiska centralbyrån och egna beräkningar.</w:t>
      </w:r>
    </w:p>
    <w:p w14:paraId="07A998AC" w14:textId="2F5B2F18" w:rsidR="00F7009D" w:rsidRPr="00EB011B" w:rsidRDefault="009D6872" w:rsidP="00F7009D">
      <w:pPr>
        <w:pStyle w:val="Rubrik5utannumrering"/>
      </w:pPr>
      <w:r w:rsidRPr="00EB011B">
        <w:t xml:space="preserve">Resursinsatsen i välfärden har ökat sedan 2006 </w:t>
      </w:r>
    </w:p>
    <w:p w14:paraId="3B3AED9F" w14:textId="76E71BAB" w:rsidR="00F7009D" w:rsidRPr="00EB011B" w:rsidRDefault="009D6872" w:rsidP="00F7009D">
      <w:pPr>
        <w:pStyle w:val="Brdtext"/>
      </w:pPr>
      <w:r w:rsidRPr="00EB011B">
        <w:t>Utgifterna för de tre stora välfärdsområdena hälso- och sjukvård, utbildning och omsorg uppgick 2012 till 555 miljarder kronor. Det är en ökning med 108 miljarder kronor i löpande priser jämfört med 2006. Utgiftsökningen har till större delen använts till att betala för högre löner, hyror och priser. Genom att justera utgiftsökningen för dessa löne- och prisökningar får man ett mått på hur resursinsatsen har utvecklats i volymtermer, dvs. hur volymen arbetstimmar, lokaler, förbrukat material m.m. har förändrats.</w:t>
      </w:r>
      <w:r w:rsidRPr="00EB011B">
        <w:rPr>
          <w:rStyle w:val="Fotnotsreferens"/>
        </w:rPr>
        <w:footnoteReference w:id="83"/>
      </w:r>
    </w:p>
    <w:p w14:paraId="74DD1C49" w14:textId="6C9FC592" w:rsidR="00F7009D" w:rsidRPr="00EB011B" w:rsidRDefault="009D6872" w:rsidP="00F7009D">
      <w:pPr>
        <w:pStyle w:val="Brdtextmedindrag"/>
      </w:pPr>
      <w:r w:rsidRPr="00EB011B">
        <w:t>Att resursinsatsen har öka</w:t>
      </w:r>
      <w:r>
        <w:t>t</w:t>
      </w:r>
      <w:r w:rsidRPr="00EB011B">
        <w:t xml:space="preserve"> i volymtermer kan avspegla en ambitionshöjning, såsom exempelvis att skolbarnens genomsnittliga tillgång till lärarledd undervisning har ökat. Ökningen kan även bero på att det skett en kompensation för demografiska faktorer, om t.ex. antalet skolbarn har blivit fler. Om resursinsatsen har</w:t>
      </w:r>
      <w:r w:rsidRPr="00EB011B" w:rsidDel="00D444F1">
        <w:t xml:space="preserve"> </w:t>
      </w:r>
      <w:r w:rsidRPr="00EB011B">
        <w:t>ökat efter att hänsyn tagits till den demografiska utvecklingen har det funnits utrymme för en ambitionshöjning.</w:t>
      </w:r>
      <w:r w:rsidRPr="00EB011B">
        <w:rPr>
          <w:rStyle w:val="Fotnotsreferens"/>
        </w:rPr>
        <w:t xml:space="preserve"> </w:t>
      </w:r>
    </w:p>
    <w:p w14:paraId="256C7B49" w14:textId="20D587AC" w:rsidR="00F7009D" w:rsidRPr="00EB011B" w:rsidRDefault="009D6872" w:rsidP="00F7009D">
      <w:pPr>
        <w:pStyle w:val="Brdtextmedindrag"/>
      </w:pPr>
      <w:r w:rsidRPr="00EB011B">
        <w:lastRenderedPageBreak/>
        <w:t>Av de 108 miljarder kronor som utgifterna för välfärds</w:t>
      </w:r>
      <w:r w:rsidRPr="00EB011B">
        <w:softHyphen/>
        <w:t>tjänsterna sammantaget har ökat med motsvaras ungefär 60 procent(ca 64 miljarder kronor) av höjda löner och priser, medan 40</w:t>
      </w:r>
      <w:r>
        <w:t> </w:t>
      </w:r>
      <w:r w:rsidRPr="00EB011B">
        <w:t xml:space="preserve">procent (ca 44 miljarder </w:t>
      </w:r>
      <w:r>
        <w:t>kronor</w:t>
      </w:r>
      <w:r w:rsidRPr="00EB011B">
        <w:t>) har gått till en ökad resursinsats. Den ökade resursinsatsen har ungefär till lika stora delar använts för att möta den demografiska utvecklingen respektive till att höja ambitionen för välfärdstjänsterna.</w:t>
      </w:r>
      <w:r w:rsidRPr="00EB011B">
        <w:rPr>
          <w:rStyle w:val="Fotnotsreferens"/>
        </w:rPr>
        <w:footnoteReference w:id="84"/>
      </w:r>
    </w:p>
    <w:p w14:paraId="7CD0C992" w14:textId="680BB3F8" w:rsidR="00F7009D" w:rsidRPr="00EB011B" w:rsidRDefault="009D6872" w:rsidP="00F7009D">
      <w:pPr>
        <w:pStyle w:val="Brdtextmedindrag"/>
      </w:pPr>
      <w:r>
        <w:t>R</w:t>
      </w:r>
      <w:r w:rsidRPr="00EB011B">
        <w:t xml:space="preserve">esursinsatsen </w:t>
      </w:r>
      <w:r>
        <w:t xml:space="preserve">har </w:t>
      </w:r>
      <w:r w:rsidRPr="00EB011B">
        <w:t>ökat inom samtliga välfärdstjänster, med undantag för grundskolan. För hälso- och sjukvården</w:t>
      </w:r>
      <w:r>
        <w:t xml:space="preserve"> och</w:t>
      </w:r>
      <w:r w:rsidRPr="00EB011B">
        <w:t xml:space="preserve"> förskolan har en betydande del av den ökade resursinsatsen gått till att möta den demografiska utvecklingen, men resurstillskotten har också skapat utrymme för en ambitionshöjning</w:t>
      </w:r>
      <w:r>
        <w:t>.</w:t>
      </w:r>
      <w:r w:rsidRPr="00EB011B">
        <w:t xml:space="preserve"> Även för grund- och gymnasieskolan har resursinsatsen möjliggjort en ambitionshöjning. För grundskolan har detta skett trots att resursinsatsen justerat för priser och löner har minskat. Det beror på att elevunderlaget har minskat i större utsträckning. Med andra ord ges mer resurser till varje elev. </w:t>
      </w:r>
    </w:p>
    <w:p w14:paraId="63DB3E8E" w14:textId="7F753E84" w:rsidR="00F7009D" w:rsidRPr="00FB6A54" w:rsidRDefault="009D6872" w:rsidP="00F7009D">
      <w:pPr>
        <w:pStyle w:val="Brdtextmedindrag"/>
      </w:pPr>
      <w:r w:rsidRPr="00EB011B">
        <w:t>Sammanfattningsvis ökade resursinsatsen i välfärdsområdena vård, skola och omsorg med 8,6 procent mellan 2006 och 2012, justerat för pris- och löneökningar. Resursinsatsen i välfärden har ökat mer än demografin. Det har funnits utrymme för en ambitionshöjning om 4,6 procent mellan 2006 och 2012, vilket i genomsnitt är knappt 0,8 procent per år.</w:t>
      </w:r>
      <w:r>
        <w:t xml:space="preserve"> </w:t>
      </w:r>
    </w:p>
    <w:p w14:paraId="7B841D9D" w14:textId="7C6B5960" w:rsidR="00F7009D" w:rsidRDefault="009D6872" w:rsidP="00F7009D">
      <w:pPr>
        <w:pStyle w:val="Rubrik5utannumrering"/>
      </w:pPr>
      <w:r>
        <w:t>Återhämtningen ger utrymme för en ökad resursinsats 2014–2018</w:t>
      </w:r>
    </w:p>
    <w:p w14:paraId="387632DA" w14:textId="573D0D69" w:rsidR="00F7009D" w:rsidRDefault="009D6872" w:rsidP="00F7009D">
      <w:pPr>
        <w:pStyle w:val="Brdtext"/>
      </w:pPr>
      <w:r w:rsidRPr="0091080B">
        <w:t xml:space="preserve">Regeringens prognos </w:t>
      </w:r>
      <w:r>
        <w:t>för</w:t>
      </w:r>
      <w:r w:rsidRPr="0091080B">
        <w:t xml:space="preserve"> utgifterna för kommunala verksamheter baseras i närtid dels på demografiska faktorer</w:t>
      </w:r>
      <w:r>
        <w:t>,</w:t>
      </w:r>
      <w:r w:rsidRPr="0091080B">
        <w:t xml:space="preserve"> dels på kommunsektorn</w:t>
      </w:r>
      <w:r>
        <w:t>s</w:t>
      </w:r>
      <w:r w:rsidRPr="0091080B">
        <w:t xml:space="preserve"> ekonomi. På några års sikt baseras prognosen främst på det ekonomiska utrymmet i kommunsektorn. </w:t>
      </w:r>
      <w:r>
        <w:t>K</w:t>
      </w:r>
      <w:r w:rsidRPr="0091080B">
        <w:t xml:space="preserve">ommunsektorn </w:t>
      </w:r>
      <w:r>
        <w:t xml:space="preserve">bedöms </w:t>
      </w:r>
      <w:r w:rsidRPr="0091080B">
        <w:t xml:space="preserve">redovisa ett resultat i </w:t>
      </w:r>
      <w:r>
        <w:t>linje med</w:t>
      </w:r>
      <w:r w:rsidRPr="0091080B">
        <w:t xml:space="preserve"> god ekonomisk hushållning när svensk ekonomi befinner sig i </w:t>
      </w:r>
      <w:r>
        <w:t xml:space="preserve">ett balanserat </w:t>
      </w:r>
      <w:r w:rsidRPr="00572CF5">
        <w:t>konjunkturläge</w:t>
      </w:r>
      <w:r w:rsidRPr="0091080B">
        <w:t xml:space="preserve">, vilket bedöms inträffa 2018. </w:t>
      </w:r>
    </w:p>
    <w:p w14:paraId="1ED3C30F" w14:textId="25ACFF72" w:rsidR="00F7009D" w:rsidRDefault="009D6872" w:rsidP="00F7009D">
      <w:pPr>
        <w:pStyle w:val="Brdtextmedindrag"/>
      </w:pPr>
      <w:r w:rsidRPr="0091080B">
        <w:t>Prognose</w:t>
      </w:r>
      <w:r>
        <w:t>n</w:t>
      </w:r>
      <w:r w:rsidRPr="0091080B">
        <w:t xml:space="preserve"> utgår dessutom från beslutad politik</w:t>
      </w:r>
      <w:r>
        <w:t>,</w:t>
      </w:r>
      <w:r w:rsidRPr="0091080B">
        <w:t xml:space="preserve"> vilket innebär </w:t>
      </w:r>
      <w:r>
        <w:t xml:space="preserve">ett antagande om i princip oförändrade statsbidrag till kommunerna samt </w:t>
      </w:r>
      <w:r w:rsidRPr="0091080B">
        <w:lastRenderedPageBreak/>
        <w:t xml:space="preserve">att den genomsnittliga kommunalskattesatsen </w:t>
      </w:r>
      <w:r>
        <w:t xml:space="preserve">är </w:t>
      </w:r>
      <w:r w:rsidRPr="0091080B">
        <w:t xml:space="preserve">oförändrad framöver. Därmed styrs utgifterna för kommunala verksamheter i </w:t>
      </w:r>
      <w:r>
        <w:t>prognosen</w:t>
      </w:r>
      <w:r w:rsidRPr="0091080B">
        <w:t xml:space="preserve"> av den reala tillväxten i skatt</w:t>
      </w:r>
      <w:r>
        <w:t>e</w:t>
      </w:r>
      <w:r w:rsidRPr="0091080B">
        <w:t>underlaget.</w:t>
      </w:r>
    </w:p>
    <w:p w14:paraId="0EC41C40" w14:textId="0E337495" w:rsidR="00F7009D" w:rsidRDefault="009D6872" w:rsidP="00F7009D">
      <w:pPr>
        <w:pStyle w:val="Brdtextmedindrag"/>
      </w:pPr>
      <w:r w:rsidRPr="007276B3">
        <w:t xml:space="preserve">Utgifterna för </w:t>
      </w:r>
      <w:r>
        <w:t>skattefinansierade verksam</w:t>
      </w:r>
      <w:r>
        <w:softHyphen/>
        <w:t xml:space="preserve">heter, den kommunala konsumtionen, bedöms öka med 0,7 procent </w:t>
      </w:r>
      <w:r w:rsidRPr="007276B3">
        <w:t xml:space="preserve">i fasta priser </w:t>
      </w:r>
      <w:r>
        <w:t xml:space="preserve">2014, vilket är lägre än genomsnittet om 1,1 procent sedan 2000 (se </w:t>
      </w:r>
      <w:r>
        <w:fldChar w:fldCharType="begin"/>
      </w:r>
      <w:r>
        <w:instrText xml:space="preserve"> REF  _Ref381105193 \* Lower \h </w:instrText>
      </w:r>
      <w:r>
        <w:fldChar w:fldCharType="separate"/>
      </w:r>
      <w:r w:rsidR="004642B5">
        <w:t xml:space="preserve">diagram </w:t>
      </w:r>
      <w:r w:rsidR="004642B5" w:rsidRPr="004642B5">
        <w:rPr>
          <w:bCs/>
          <w:noProof/>
        </w:rPr>
        <w:t>8</w:t>
      </w:r>
      <w:r w:rsidR="004642B5">
        <w:rPr>
          <w:noProof/>
        </w:rPr>
        <w:t>.3</w:t>
      </w:r>
      <w:r>
        <w:fldChar w:fldCharType="end"/>
      </w:r>
      <w:r>
        <w:t xml:space="preserve">). </w:t>
      </w:r>
      <w:r w:rsidRPr="007276B3">
        <w:t xml:space="preserve">Att volymökningen </w:t>
      </w:r>
      <w:r>
        <w:t>inte</w:t>
      </w:r>
      <w:r w:rsidRPr="007276B3">
        <w:t xml:space="preserve"> blir </w:t>
      </w:r>
      <w:r>
        <w:t>högre</w:t>
      </w:r>
      <w:r w:rsidRPr="007276B3">
        <w:t xml:space="preserve"> beror </w:t>
      </w:r>
      <w:r>
        <w:t>främst på bedömningen av kommunsektorns ekonomiska utrymme. Dessutom</w:t>
      </w:r>
      <w:r w:rsidDel="002B7745">
        <w:t xml:space="preserve"> </w:t>
      </w:r>
      <w:r>
        <w:t>fick kommunerna stora tillfälliga inkomster 2013 i form av återbetalningar av försäkringspremier från AFA Försäkring</w:t>
      </w:r>
      <w:r w:rsidRPr="007276B3">
        <w:t xml:space="preserve">, vilket </w:t>
      </w:r>
      <w:r>
        <w:t xml:space="preserve">kan ha bidragit till att vissa utgifter var </w:t>
      </w:r>
      <w:r w:rsidRPr="007276B3">
        <w:t>tillfäll</w:t>
      </w:r>
      <w:r>
        <w:t>igt höga detta år.</w:t>
      </w:r>
      <w:r>
        <w:rPr>
          <w:rStyle w:val="Fotnotsreferens"/>
        </w:rPr>
        <w:footnoteReference w:id="85"/>
      </w:r>
      <w:r>
        <w:t xml:space="preserve"> </w:t>
      </w:r>
    </w:p>
    <w:p w14:paraId="1C2286BE" w14:textId="34F5BE6C" w:rsidR="00F7009D" w:rsidRDefault="009D6872" w:rsidP="00F7009D">
      <w:pPr>
        <w:pStyle w:val="Brdtextmedindrag"/>
      </w:pPr>
      <w:r>
        <w:t xml:space="preserve">För </w:t>
      </w:r>
      <w:r w:rsidRPr="00F453D7">
        <w:t>2015–</w:t>
      </w:r>
      <w:r>
        <w:t>2018 bedöms utgifterna för kommunala verksamheter öka med i genomsnitt ca 1 procent per år</w:t>
      </w:r>
      <w:r w:rsidRPr="00F453D7">
        <w:t xml:space="preserve"> i volymtermer.</w:t>
      </w:r>
      <w:r>
        <w:t xml:space="preserve"> Den stigande efterfrågan i ekonomin medför att arbetsmarknaden förbättras. Skatteunderlaget ökar därmed realt, dvs. antalet arbetade timmar i ekonomin ökar, vilket skapar utrymme för ökade utgifter i de kommunala verksamheterna</w:t>
      </w:r>
      <w:r w:rsidRPr="00F453D7">
        <w:t xml:space="preserve">. </w:t>
      </w:r>
      <w:r>
        <w:t xml:space="preserve">I prognosen antas att produktiviteten i kommunsektorn inte ökar nämnvärt, varför volymökningen avspeglar hur resursinsatsen i termer av arbetade timmar, insatta varor och tjänster förändras. </w:t>
      </w:r>
    </w:p>
    <w:p w14:paraId="20A1BD99" w14:textId="316AB399" w:rsidR="00F7009D" w:rsidRDefault="009D6872" w:rsidP="00F7009D">
      <w:pPr>
        <w:pStyle w:val="Brdtextmedindrag"/>
      </w:pPr>
      <w:r>
        <w:t>R</w:t>
      </w:r>
      <w:r w:rsidRPr="00F453D7">
        <w:t>esursinsatsen ökar dock</w:t>
      </w:r>
      <w:r>
        <w:t xml:space="preserve"> något </w:t>
      </w:r>
      <w:r w:rsidRPr="00F453D7">
        <w:t>mindre</w:t>
      </w:r>
      <w:r>
        <w:t xml:space="preserve"> än den volymökning som </w:t>
      </w:r>
      <w:r w:rsidRPr="00F453D7">
        <w:t>demografisk</w:t>
      </w:r>
      <w:r>
        <w:t xml:space="preserve">a förändringar beräknas innebära. </w:t>
      </w:r>
      <w:r w:rsidRPr="0082518D">
        <w:t xml:space="preserve">Det beror på att hänsyn tas till vilket utrymme kommuner och landsting har att öka verksamhetsutgifterna givet budgetpolitiska mål och de inkomstökningar som följer </w:t>
      </w:r>
      <w:r>
        <w:t>vid</w:t>
      </w:r>
      <w:r w:rsidRPr="0082518D">
        <w:t xml:space="preserve"> beslutad politik.</w:t>
      </w:r>
    </w:p>
    <w:p w14:paraId="0972E8EA" w14:textId="2BB26E24" w:rsidR="00F7009D" w:rsidRDefault="009D6872" w:rsidP="00F7009D">
      <w:pPr>
        <w:pStyle w:val="Brdtextmedindrag"/>
      </w:pPr>
      <w:r>
        <w:t xml:space="preserve">Lönekostnaden per timme i kommunsektorn bedöms öka med 2,8–3,5 procent per år 2014–2018. Timlönen har en stark påverkan på hur </w:t>
      </w:r>
      <w:r w:rsidRPr="00453AE5">
        <w:t xml:space="preserve">verksamhetsutgifterna </w:t>
      </w:r>
      <w:r>
        <w:t xml:space="preserve">utvecklas i löpande priser. För </w:t>
      </w:r>
      <w:r w:rsidRPr="00453AE5">
        <w:t>2014</w:t>
      </w:r>
      <w:r>
        <w:t>–</w:t>
      </w:r>
      <w:r w:rsidRPr="00453AE5">
        <w:t>2018</w:t>
      </w:r>
      <w:r>
        <w:t xml:space="preserve"> </w:t>
      </w:r>
      <w:r w:rsidRPr="00453AE5">
        <w:t xml:space="preserve">väntas </w:t>
      </w:r>
      <w:r>
        <w:t>utvecklingen i löpande pris bli</w:t>
      </w:r>
      <w:r w:rsidRPr="00453AE5">
        <w:t xml:space="preserve"> 3,2–4,5 procent </w:t>
      </w:r>
      <w:r>
        <w:t xml:space="preserve">per år vilket är något lägre än genomsnittet sedan 2000, men högre än åren efter 2008 (se </w:t>
      </w:r>
      <w:r>
        <w:fldChar w:fldCharType="begin"/>
      </w:r>
      <w:r>
        <w:instrText xml:space="preserve"> REF  _Ref381105193 \* Lower \h </w:instrText>
      </w:r>
      <w:r>
        <w:fldChar w:fldCharType="separate"/>
      </w:r>
      <w:r w:rsidR="004642B5">
        <w:t xml:space="preserve">diagram </w:t>
      </w:r>
      <w:r w:rsidR="004642B5" w:rsidRPr="004642B5">
        <w:rPr>
          <w:bCs/>
          <w:noProof/>
        </w:rPr>
        <w:t>8</w:t>
      </w:r>
      <w:r w:rsidR="004642B5">
        <w:rPr>
          <w:noProof/>
        </w:rPr>
        <w:t>.3</w:t>
      </w:r>
      <w:r>
        <w:fldChar w:fldCharType="end"/>
      </w:r>
      <w:r>
        <w:t xml:space="preserve">). </w:t>
      </w:r>
    </w:p>
    <w:p w14:paraId="39A7E3D6" w14:textId="77777777" w:rsidR="00F7009D" w:rsidRDefault="00F7009D" w:rsidP="00F7009D">
      <w:pPr>
        <w:pStyle w:val="Brdtextmedindrag"/>
      </w:pPr>
    </w:p>
    <w:p w14:paraId="2F802242" w14:textId="1E4F566F" w:rsidR="00F7009D" w:rsidRDefault="009D6872" w:rsidP="00F7009D">
      <w:pPr>
        <w:pStyle w:val="DiagramRubrik"/>
      </w:pPr>
      <w:bookmarkStart w:id="455" w:name="_Ref381105193"/>
      <w:bookmarkStart w:id="456" w:name="_Toc384401800"/>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rPr>
          <w:noProof/>
        </w:rPr>
        <w:t>.</w:t>
      </w:r>
      <w:fldSimple w:instr=" SEQ Diagram \* ARABIC \s 1 ">
        <w:r w:rsidR="004642B5">
          <w:rPr>
            <w:noProof/>
          </w:rPr>
          <w:t>3</w:t>
        </w:r>
      </w:fldSimple>
      <w:bookmarkEnd w:id="455"/>
      <w:r>
        <w:t xml:space="preserve"> </w:t>
      </w:r>
      <w:r w:rsidRPr="00453AE5">
        <w:t>Utgifter för kommunala skatte</w:t>
      </w:r>
      <w:r>
        <w:t>finansierade verksamheter  2000–</w:t>
      </w:r>
      <w:r w:rsidRPr="00453AE5">
        <w:t>2018</w:t>
      </w:r>
      <w:bookmarkEnd w:id="456"/>
    </w:p>
    <w:p w14:paraId="61AF1138" w14:textId="617B821C" w:rsidR="00F7009D" w:rsidRDefault="009D6872" w:rsidP="00F7009D">
      <w:pPr>
        <w:pStyle w:val="DiagramUnderrubrik"/>
      </w:pPr>
      <w:r>
        <w:t>Årlig procentuell förändring. Utfall t.o.m. 2013, prognos 2014–2018.</w:t>
      </w:r>
    </w:p>
    <w:p w14:paraId="3E9E2698" w14:textId="012DF9EA" w:rsidR="00F7009D" w:rsidRDefault="009D6872" w:rsidP="00F7009D">
      <w:pPr>
        <w:pStyle w:val="Brdtext"/>
        <w:spacing w:line="260" w:lineRule="atLeast"/>
      </w:pPr>
      <w:r>
        <w:rPr>
          <w:noProof/>
          <w:lang w:eastAsia="sv-SE"/>
        </w:rPr>
        <w:drawing>
          <wp:inline distT="0" distB="0" distL="0" distR="0" wp14:anchorId="62C1BB9D" wp14:editId="4BE81C3C">
            <wp:extent cx="2753995" cy="2044037"/>
            <wp:effectExtent l="0" t="0" r="8255" b="0"/>
            <wp:docPr id="129" name="Diagram 3"/>
            <wp:cNvGraphicFramePr/>
            <a:graphic xmlns:a="http://schemas.openxmlformats.org/drawingml/2006/main">
              <a:graphicData uri="http://schemas.openxmlformats.org/drawingml/2006/chart">
                <c:chart xmlns:c="http://schemas.openxmlformats.org/drawingml/2006/chart" xmlns:r="http://schemas.openxmlformats.org/officeDocument/2006/relationships" r:id="rId374"/>
              </a:graphicData>
            </a:graphic>
          </wp:inline>
        </w:drawing>
      </w:r>
    </w:p>
    <w:p w14:paraId="543B68D6" w14:textId="33A6E1BC" w:rsidR="00F7009D" w:rsidRDefault="009D6872" w:rsidP="00F7009D">
      <w:pPr>
        <w:pStyle w:val="DiagramFotnot"/>
      </w:pPr>
      <w:r>
        <w:t>Källor: Statistiska centralbyrån och egna beräkningar.</w:t>
      </w:r>
    </w:p>
    <w:p w14:paraId="3E13D843" w14:textId="047675B1" w:rsidR="00F7009D" w:rsidRDefault="009D6872" w:rsidP="00F7009D">
      <w:pPr>
        <w:pStyle w:val="Rubrik4utannumrering"/>
      </w:pPr>
      <w:r>
        <w:t xml:space="preserve">Kommunalt finansierad sysselsättning och arbetade timmar </w:t>
      </w:r>
    </w:p>
    <w:p w14:paraId="1C84AF74" w14:textId="252A9C60" w:rsidR="00F7009D" w:rsidRDefault="009D6872" w:rsidP="00F7009D">
      <w:pPr>
        <w:pStyle w:val="Brdtext"/>
      </w:pPr>
      <w:r>
        <w:t xml:space="preserve">Begreppet kommunfinansierad sysselsättning avser både sysselsatta i kommunsektorn och sysselsatta i näringslivet som producerar tjänster som finansieras med skattemedel, såsom friskolor eller privata äldreboenden. Antalet sysselsatta i kommunalt finansierade verksamheter uppgick 2013 till drygt 1,2 miljoner personer (se </w:t>
      </w:r>
      <w:r>
        <w:fldChar w:fldCharType="begin"/>
      </w:r>
      <w:r>
        <w:instrText xml:space="preserve"> REF  _Ref381017992 \* Lower \h </w:instrText>
      </w:r>
      <w:r>
        <w:fldChar w:fldCharType="separate"/>
      </w:r>
      <w:r w:rsidR="004642B5">
        <w:t xml:space="preserve">tabell </w:t>
      </w:r>
      <w:r w:rsidR="004642B5" w:rsidRPr="004642B5">
        <w:rPr>
          <w:bCs/>
          <w:noProof/>
        </w:rPr>
        <w:t>8</w:t>
      </w:r>
      <w:r w:rsidR="004642B5">
        <w:t>.</w:t>
      </w:r>
      <w:r w:rsidR="004642B5">
        <w:rPr>
          <w:noProof/>
        </w:rPr>
        <w:t>2</w:t>
      </w:r>
      <w:r>
        <w:fldChar w:fldCharType="end"/>
      </w:r>
      <w:r>
        <w:t>).</w:t>
      </w:r>
      <w:r>
        <w:rPr>
          <w:rStyle w:val="Fotnotsreferens"/>
        </w:rPr>
        <w:footnoteReference w:id="86"/>
      </w:r>
      <w:r>
        <w:t xml:space="preserve"> Sedan 2006 är det en ökning med 20 000 personer.</w:t>
      </w:r>
      <w:r>
        <w:rPr>
          <w:rStyle w:val="Fotnotsreferens"/>
        </w:rPr>
        <w:footnoteReference w:id="87"/>
      </w:r>
    </w:p>
    <w:p w14:paraId="0708DA44" w14:textId="512BFDDD" w:rsidR="00F7009D" w:rsidRDefault="009D6872" w:rsidP="00F7009D">
      <w:pPr>
        <w:pStyle w:val="Brdtextmedindrag"/>
      </w:pPr>
      <w:r>
        <w:t xml:space="preserve">De senaste åren bedrivs en allt större del av den kommunalt finansierade verksamheten av privata utförare. Detta har bidragit till att den totala kommunfinansierade sysselsättningen har ökat snabbare än sysselsättningen i kommunsektorn (se </w:t>
      </w:r>
      <w:r>
        <w:fldChar w:fldCharType="begin"/>
      </w:r>
      <w:r>
        <w:instrText xml:space="preserve"> REF  _Ref381103372 \* Lower \h </w:instrText>
      </w:r>
      <w:r>
        <w:fldChar w:fldCharType="separate"/>
      </w:r>
      <w:r w:rsidR="004642B5">
        <w:t xml:space="preserve">diagram </w:t>
      </w:r>
      <w:r w:rsidR="004642B5" w:rsidRPr="004642B5">
        <w:rPr>
          <w:bCs/>
          <w:noProof/>
        </w:rPr>
        <w:t>8</w:t>
      </w:r>
      <w:r w:rsidR="004642B5">
        <w:rPr>
          <w:noProof/>
        </w:rPr>
        <w:t>.4</w:t>
      </w:r>
      <w:r>
        <w:fldChar w:fldCharType="end"/>
      </w:r>
      <w:r>
        <w:t>).</w:t>
      </w:r>
    </w:p>
    <w:p w14:paraId="7DAD470B" w14:textId="77777777" w:rsidR="00F7009D" w:rsidRDefault="00F7009D" w:rsidP="00F7009D">
      <w:pPr>
        <w:pStyle w:val="Brdtextmedindrag"/>
      </w:pPr>
    </w:p>
    <w:p w14:paraId="2F8829E6" w14:textId="73FDAE7F" w:rsidR="00F7009D" w:rsidRDefault="009D6872" w:rsidP="00F7009D">
      <w:pPr>
        <w:pStyle w:val="DiagramRubrik"/>
      </w:pPr>
      <w:bookmarkStart w:id="457" w:name="_Ref381103372"/>
      <w:bookmarkStart w:id="458" w:name="_Toc384401801"/>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rPr>
          <w:noProof/>
        </w:rPr>
        <w:t>.</w:t>
      </w:r>
      <w:fldSimple w:instr=" SEQ Diagram \* ARABIC \s 1 ">
        <w:r w:rsidR="004642B5">
          <w:rPr>
            <w:noProof/>
          </w:rPr>
          <w:t>4</w:t>
        </w:r>
      </w:fldSimple>
      <w:bookmarkEnd w:id="457"/>
      <w:r>
        <w:t xml:space="preserve"> Kommunfinansierad sysselsättning 1993–2018</w:t>
      </w:r>
      <w:bookmarkEnd w:id="458"/>
    </w:p>
    <w:p w14:paraId="15BC26F6" w14:textId="5F18FDE7" w:rsidR="00F7009D" w:rsidRDefault="009D6872" w:rsidP="00F7009D">
      <w:pPr>
        <w:pStyle w:val="DiagramUnderrubrik"/>
      </w:pPr>
      <w:r>
        <w:t>Tusentals personer. Utfall 1993–2013, prognos 2014–2018.</w:t>
      </w:r>
    </w:p>
    <w:p w14:paraId="2C759DB3" w14:textId="381E8885" w:rsidR="00F7009D" w:rsidRDefault="009D6872" w:rsidP="00F7009D">
      <w:pPr>
        <w:pStyle w:val="Brdtext"/>
        <w:spacing w:line="260" w:lineRule="atLeast"/>
      </w:pPr>
      <w:r>
        <w:rPr>
          <w:noProof/>
          <w:lang w:eastAsia="sv-SE"/>
        </w:rPr>
        <w:drawing>
          <wp:inline distT="0" distB="0" distL="0" distR="0" wp14:anchorId="0668175C" wp14:editId="005971EE">
            <wp:extent cx="2753995" cy="2044037"/>
            <wp:effectExtent l="0" t="0" r="8255" b="0"/>
            <wp:docPr id="130" name="Diagram 18"/>
            <wp:cNvGraphicFramePr/>
            <a:graphic xmlns:a="http://schemas.openxmlformats.org/drawingml/2006/main">
              <a:graphicData uri="http://schemas.openxmlformats.org/drawingml/2006/chart">
                <c:chart xmlns:c="http://schemas.openxmlformats.org/drawingml/2006/chart" xmlns:r="http://schemas.openxmlformats.org/officeDocument/2006/relationships" r:id="rId375"/>
              </a:graphicData>
            </a:graphic>
          </wp:inline>
        </w:drawing>
      </w:r>
    </w:p>
    <w:p w14:paraId="5C885931" w14:textId="7A84C4BA" w:rsidR="00F7009D" w:rsidRDefault="009D6872" w:rsidP="00F7009D">
      <w:pPr>
        <w:pStyle w:val="DiagramFotnot"/>
      </w:pPr>
      <w:r>
        <w:t>Anm.: Svenska kyrkan ingick i kommunsektorn och därmed i den kommunalt finansierade verksamheten fram till 1999. Exklusive plusjobb och friår 2005–2008.</w:t>
      </w:r>
    </w:p>
    <w:p w14:paraId="372FA9E1" w14:textId="71034BF6" w:rsidR="00F7009D" w:rsidRDefault="009D6872" w:rsidP="00F7009D">
      <w:pPr>
        <w:pStyle w:val="DiagramFotnot"/>
      </w:pPr>
      <w:r>
        <w:t>Källor: Statistiska centralbyrån, Konjunkturinstitutet och egna beräkningar.</w:t>
      </w:r>
    </w:p>
    <w:p w14:paraId="3A94EC03" w14:textId="77777777" w:rsidR="00F7009D" w:rsidRDefault="00F7009D" w:rsidP="00F7009D">
      <w:pPr>
        <w:pStyle w:val="Brdtext"/>
      </w:pPr>
    </w:p>
    <w:p w14:paraId="53640659" w14:textId="5A1EA035" w:rsidR="00F7009D" w:rsidRDefault="009D6872" w:rsidP="00F7009D">
      <w:pPr>
        <w:pStyle w:val="Brdtext"/>
      </w:pPr>
      <w:r>
        <w:t xml:space="preserve">Under den senaste tjugoårsperioden har den kommunalt finansierade sysselsättningen gradvis minskat som andel av sysselsättningen i ekonomin som helhet (se </w:t>
      </w:r>
      <w:r>
        <w:fldChar w:fldCharType="begin"/>
      </w:r>
      <w:r>
        <w:instrText xml:space="preserve"> REF  _Ref381104529 \* Lower \h </w:instrText>
      </w:r>
      <w:r>
        <w:fldChar w:fldCharType="separate"/>
      </w:r>
      <w:r w:rsidR="004642B5">
        <w:t xml:space="preserve">diagram </w:t>
      </w:r>
      <w:r w:rsidR="004642B5" w:rsidRPr="004642B5">
        <w:rPr>
          <w:bCs/>
          <w:noProof/>
        </w:rPr>
        <w:t>8</w:t>
      </w:r>
      <w:r w:rsidR="004642B5">
        <w:rPr>
          <w:noProof/>
        </w:rPr>
        <w:t>.5</w:t>
      </w:r>
      <w:r>
        <w:fldChar w:fldCharType="end"/>
      </w:r>
      <w:r>
        <w:t xml:space="preserve">). Arbetade timmar i kommunalt finansierade verksamheter, som mäter den faktiska arbetsinsatsen, har emellertid legat på ungefär samma nivå i förhållande till totalt arbetade timmar i ekonomin. Detta återspeglar att medelarbetstiden i kommunsektorn har stigit. </w:t>
      </w:r>
    </w:p>
    <w:p w14:paraId="3F5464C4" w14:textId="77777777" w:rsidR="00F7009D" w:rsidRPr="00EC0638" w:rsidRDefault="00F7009D" w:rsidP="00F7009D">
      <w:pPr>
        <w:pStyle w:val="Brdtext"/>
      </w:pPr>
    </w:p>
    <w:p w14:paraId="23AA92AA" w14:textId="77777777" w:rsidR="00F7009D" w:rsidRDefault="009D6872" w:rsidP="00F7009D">
      <w:pPr>
        <w:pStyle w:val="DiagramRubrik"/>
      </w:pPr>
      <w:bookmarkStart w:id="459" w:name="_Ref381104529"/>
      <w:bookmarkStart w:id="460" w:name="_Toc384401802"/>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rPr>
          <w:noProof/>
        </w:rPr>
        <w:t>.</w:t>
      </w:r>
      <w:fldSimple w:instr=" SEQ Diagram \* ARABIC \s 1 ">
        <w:r w:rsidR="004642B5">
          <w:rPr>
            <w:noProof/>
          </w:rPr>
          <w:t>5</w:t>
        </w:r>
      </w:fldSimple>
      <w:bookmarkEnd w:id="459"/>
      <w:r>
        <w:t xml:space="preserve"> Kommunfinansierad sysselsättning och arbetade timmar</w:t>
      </w:r>
      <w:bookmarkEnd w:id="460"/>
    </w:p>
    <w:p w14:paraId="61C946F7" w14:textId="0A5A56DB" w:rsidR="00F7009D" w:rsidRDefault="009D6872" w:rsidP="00F7009D">
      <w:pPr>
        <w:pStyle w:val="DiagramUnderrubrik"/>
      </w:pPr>
      <w:r>
        <w:t>Procent av total sysselsättning respektive totalt arbetade timmar i ekonomin. Utfall 1994–2013, prognos 2014–2018.</w:t>
      </w:r>
    </w:p>
    <w:p w14:paraId="01B46F50" w14:textId="525699AF" w:rsidR="00F7009D" w:rsidRDefault="009D6872" w:rsidP="00F7009D">
      <w:pPr>
        <w:pStyle w:val="Brdtext"/>
        <w:spacing w:line="260" w:lineRule="atLeast"/>
      </w:pPr>
      <w:r>
        <w:rPr>
          <w:noProof/>
          <w:lang w:eastAsia="sv-SE"/>
        </w:rPr>
        <w:drawing>
          <wp:inline distT="0" distB="0" distL="0" distR="0" wp14:anchorId="5F52C33C" wp14:editId="3B1B4EA9">
            <wp:extent cx="2753995" cy="2044037"/>
            <wp:effectExtent l="0" t="0" r="8255" b="0"/>
            <wp:docPr id="131" name="Diagram 19"/>
            <wp:cNvGraphicFramePr/>
            <a:graphic xmlns:a="http://schemas.openxmlformats.org/drawingml/2006/main">
              <a:graphicData uri="http://schemas.openxmlformats.org/drawingml/2006/chart">
                <c:chart xmlns:c="http://schemas.openxmlformats.org/drawingml/2006/chart" xmlns:r="http://schemas.openxmlformats.org/officeDocument/2006/relationships" r:id="rId376"/>
              </a:graphicData>
            </a:graphic>
          </wp:inline>
        </w:drawing>
      </w:r>
    </w:p>
    <w:p w14:paraId="021F1407" w14:textId="3E494C0C" w:rsidR="00F7009D" w:rsidRDefault="009D6872" w:rsidP="00F7009D">
      <w:pPr>
        <w:pStyle w:val="DiagramFotnot"/>
      </w:pPr>
      <w:r>
        <w:t>Anm.: Svenska kyrkan ingick i kommunsektorn och därmed i den kommunalt finansierade verksamheten fram till 1999. Exklusive plusjobb och friår 2005–2008.</w:t>
      </w:r>
    </w:p>
    <w:p w14:paraId="7D4FFA5A" w14:textId="7BFE3D30" w:rsidR="00F7009D" w:rsidRDefault="009D6872" w:rsidP="00F7009D">
      <w:pPr>
        <w:pStyle w:val="DiagramFotnot"/>
      </w:pPr>
      <w:r>
        <w:t>Källor: Statistiska centralbyrån, Konjunkturinstitutet och egna beräkningar.</w:t>
      </w:r>
    </w:p>
    <w:p w14:paraId="70091C72" w14:textId="77777777" w:rsidR="00F7009D" w:rsidRPr="00A001B7" w:rsidRDefault="00F7009D" w:rsidP="00F7009D">
      <w:pPr>
        <w:pStyle w:val="Brdtextmedindrag"/>
      </w:pPr>
    </w:p>
    <w:p w14:paraId="159801A6" w14:textId="685FA714" w:rsidR="00F7009D" w:rsidRDefault="009D6872" w:rsidP="00F7009D">
      <w:pPr>
        <w:pStyle w:val="Brdtextmedindrag"/>
        <w:ind w:firstLine="0"/>
      </w:pPr>
      <w:r>
        <w:t xml:space="preserve">Den kommunfinansierade sysselsättningen ökade med 1,3 procent 2013, vilket var starkare än på flera år. Både sysselsättningen i kommunsektorn och den kommunalt finansierade sysselsättningen i näringslivet bidrog till uppgången. </w:t>
      </w:r>
    </w:p>
    <w:p w14:paraId="0BF534CD" w14:textId="4D2A85A4" w:rsidR="00F7009D" w:rsidRDefault="009D6872" w:rsidP="00F7009D">
      <w:pPr>
        <w:pStyle w:val="Brdtext"/>
      </w:pPr>
      <w:r>
        <w:lastRenderedPageBreak/>
        <w:t>År 2014 bedöms den kommunfinansierade sysselsättningen öka med 0,8 procent 2014 och under 2015–2018 med 0,4–0,7 procent per år. Detta är långsammare än sysselsättning i ekonomin som helhet, som väntas öka med 0,9–1,2 procent per år, främst till följd av sysselsättningstillväxt i tjänstebranscherna.  Sammantaget bedöms den kommunfinansierade sysselsättningen öka med ca 40 000 personer mellan 2013 och 2018.</w:t>
      </w:r>
      <w:r w:rsidRPr="004319E0">
        <w:t xml:space="preserve"> </w:t>
      </w:r>
      <w:r>
        <w:t xml:space="preserve">Andelen sysselsatta inom privata utförare antas fortsätta öka även framöver. I </w:t>
      </w:r>
      <w:r>
        <w:fldChar w:fldCharType="begin"/>
      </w:r>
      <w:r>
        <w:instrText xml:space="preserve"> REF  _Ref381017992 \* Lower \h </w:instrText>
      </w:r>
      <w:r>
        <w:fldChar w:fldCharType="separate"/>
      </w:r>
      <w:r w:rsidR="004642B5">
        <w:t xml:space="preserve">tabell </w:t>
      </w:r>
      <w:r w:rsidR="004642B5" w:rsidRPr="004642B5">
        <w:rPr>
          <w:bCs/>
          <w:noProof/>
        </w:rPr>
        <w:t>8</w:t>
      </w:r>
      <w:r w:rsidR="004642B5">
        <w:t>.</w:t>
      </w:r>
      <w:r w:rsidR="004642B5">
        <w:rPr>
          <w:noProof/>
        </w:rPr>
        <w:t>2</w:t>
      </w:r>
      <w:r>
        <w:fldChar w:fldCharType="end"/>
      </w:r>
      <w:r>
        <w:t xml:space="preserve"> redovisas prognosen för den kommunfinansierade sysselsättningen 2014–2018.</w:t>
      </w:r>
    </w:p>
    <w:p w14:paraId="7EBA73E7" w14:textId="77777777" w:rsidR="00F7009D" w:rsidRDefault="00F7009D" w:rsidP="00F7009D">
      <w:pPr>
        <w:pStyle w:val="Brdtextmedindrag"/>
      </w:pPr>
    </w:p>
    <w:p w14:paraId="7599F167" w14:textId="5F37F17C" w:rsidR="00F7009D" w:rsidRDefault="009D6872" w:rsidP="00F7009D">
      <w:pPr>
        <w:pStyle w:val="TabellRubrik"/>
      </w:pPr>
      <w:bookmarkStart w:id="461" w:name="_Ref381017992"/>
      <w:bookmarkStart w:id="462" w:name="_Toc384401692"/>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2</w:t>
      </w:r>
      <w:r w:rsidR="0009067D">
        <w:rPr>
          <w:noProof/>
        </w:rPr>
        <w:fldChar w:fldCharType="end"/>
      </w:r>
      <w:bookmarkEnd w:id="461"/>
      <w:r>
        <w:t xml:space="preserve"> Kommunfinansierad sysselsättning 2013–2018</w:t>
      </w:r>
      <w:bookmarkEnd w:id="462"/>
    </w:p>
    <w:p w14:paraId="2DCEF248" w14:textId="4464F819" w:rsidR="00F7009D" w:rsidRDefault="009D6872" w:rsidP="00F7009D">
      <w:pPr>
        <w:pStyle w:val="TabellUnderrubrik"/>
      </w:pPr>
      <w:r>
        <w:t xml:space="preserve">Tusentals personer 2013. År 2014–2018 årsvis förändring i tusentals personer. Utfall 2013, prognos 2014–2018. </w:t>
      </w:r>
    </w:p>
    <w:tbl>
      <w:tblPr>
        <w:tblW w:w="4384" w:type="dxa"/>
        <w:tblInd w:w="85" w:type="dxa"/>
        <w:tblLayout w:type="fixed"/>
        <w:tblLook w:val="0000" w:firstRow="0" w:lastRow="0" w:firstColumn="0" w:lastColumn="0" w:noHBand="0" w:noVBand="0"/>
      </w:tblPr>
      <w:tblGrid>
        <w:gridCol w:w="1233"/>
        <w:gridCol w:w="524"/>
        <w:gridCol w:w="524"/>
        <w:gridCol w:w="525"/>
        <w:gridCol w:w="526"/>
        <w:gridCol w:w="526"/>
        <w:gridCol w:w="526"/>
      </w:tblGrid>
      <w:tr w:rsidR="00F7009D" w14:paraId="42C4909D" w14:textId="77777777" w:rsidTr="00F7009D">
        <w:trPr>
          <w:cantSplit/>
        </w:trPr>
        <w:tc>
          <w:tcPr>
            <w:tcW w:w="1757" w:type="dxa"/>
            <w:gridSpan w:val="2"/>
            <w:tcBorders>
              <w:right w:val="single" w:sz="6" w:space="0" w:color="auto"/>
            </w:tcBorders>
            <w:vAlign w:val="bottom"/>
          </w:tcPr>
          <w:p w14:paraId="7731835A" w14:textId="27CDAAC3" w:rsidR="00F7009D" w:rsidRDefault="009D6872" w:rsidP="00F7009D">
            <w:pPr>
              <w:pStyle w:val="TabellHuvud"/>
              <w:keepNext/>
              <w:keepLines/>
            </w:pPr>
            <w:r>
              <w:t>Tusentals personer</w:t>
            </w:r>
          </w:p>
        </w:tc>
        <w:tc>
          <w:tcPr>
            <w:tcW w:w="2627" w:type="dxa"/>
            <w:gridSpan w:val="5"/>
            <w:tcBorders>
              <w:left w:val="single" w:sz="6" w:space="0" w:color="auto"/>
            </w:tcBorders>
          </w:tcPr>
          <w:p w14:paraId="418913AC" w14:textId="77777777" w:rsidR="00F7009D" w:rsidRDefault="00F7009D" w:rsidP="00F7009D">
            <w:pPr>
              <w:pStyle w:val="TabellHuvud"/>
              <w:keepNext/>
              <w:keepLines/>
              <w:jc w:val="left"/>
            </w:pPr>
          </w:p>
        </w:tc>
      </w:tr>
      <w:tr w:rsidR="00F7009D" w14:paraId="23AC368E" w14:textId="77777777" w:rsidTr="00F7009D">
        <w:tc>
          <w:tcPr>
            <w:tcW w:w="1233" w:type="dxa"/>
            <w:tcBorders>
              <w:bottom w:val="single" w:sz="18" w:space="0" w:color="auto"/>
            </w:tcBorders>
            <w:vAlign w:val="bottom"/>
          </w:tcPr>
          <w:p w14:paraId="09ECBCCB" w14:textId="77777777" w:rsidR="00F7009D" w:rsidRDefault="00F7009D" w:rsidP="00F7009D">
            <w:pPr>
              <w:pStyle w:val="TabellHuvud"/>
              <w:keepNext/>
              <w:keepLines/>
              <w:jc w:val="left"/>
            </w:pPr>
          </w:p>
        </w:tc>
        <w:tc>
          <w:tcPr>
            <w:tcW w:w="524" w:type="dxa"/>
            <w:tcBorders>
              <w:bottom w:val="single" w:sz="18" w:space="0" w:color="auto"/>
              <w:right w:val="single" w:sz="6" w:space="0" w:color="auto"/>
            </w:tcBorders>
          </w:tcPr>
          <w:sdt>
            <w:sdtPr>
              <w:alias w:val="Skatteprognos_3TabÅr0"/>
              <w:tag w:val="Skatteprognos_3TabÅr0"/>
              <w:id w:val="-1595003794"/>
              <w:text/>
            </w:sdtPr>
            <w:sdtEndPr/>
            <w:sdtContent>
              <w:p w14:paraId="5A135E7C" w14:textId="7D1FA7FF" w:rsidR="00F7009D" w:rsidRDefault="009D6872" w:rsidP="00F7009D">
                <w:pPr>
                  <w:pStyle w:val="TabellHuvud"/>
                  <w:keepNext/>
                  <w:keepLines/>
                </w:pPr>
                <w:r w:rsidDel="00C10EFF">
                  <w:t>2013</w:t>
                </w:r>
              </w:p>
            </w:sdtContent>
          </w:sdt>
        </w:tc>
        <w:tc>
          <w:tcPr>
            <w:tcW w:w="524" w:type="dxa"/>
            <w:tcBorders>
              <w:left w:val="single" w:sz="6" w:space="0" w:color="auto"/>
              <w:bottom w:val="single" w:sz="18" w:space="0" w:color="auto"/>
            </w:tcBorders>
          </w:tcPr>
          <w:sdt>
            <w:sdtPr>
              <w:alias w:val="Skatteprognos_3TabÅr1"/>
              <w:tag w:val="Skatteprognos_3TabÅr1"/>
              <w:id w:val="-755055215"/>
              <w:text/>
            </w:sdtPr>
            <w:sdtEndPr/>
            <w:sdtContent>
              <w:p w14:paraId="341C915E" w14:textId="1DF187A2" w:rsidR="00F7009D" w:rsidRDefault="009D6872" w:rsidP="00F7009D">
                <w:pPr>
                  <w:pStyle w:val="TabellHuvud"/>
                  <w:keepNext/>
                  <w:keepLines/>
                </w:pPr>
                <w:r w:rsidDel="00C10EFF">
                  <w:t>2014</w:t>
                </w:r>
              </w:p>
            </w:sdtContent>
          </w:sdt>
        </w:tc>
        <w:tc>
          <w:tcPr>
            <w:tcW w:w="525" w:type="dxa"/>
            <w:tcBorders>
              <w:bottom w:val="single" w:sz="18" w:space="0" w:color="auto"/>
            </w:tcBorders>
          </w:tcPr>
          <w:sdt>
            <w:sdtPr>
              <w:alias w:val="Skatteprognos_3TabÅr2"/>
              <w:tag w:val="Skatteprognos_3TabÅr2"/>
              <w:id w:val="-1298594964"/>
              <w:text/>
            </w:sdtPr>
            <w:sdtEndPr/>
            <w:sdtContent>
              <w:p w14:paraId="47018037" w14:textId="2CB3FF84" w:rsidR="00F7009D" w:rsidRDefault="009D6872" w:rsidP="00F7009D">
                <w:pPr>
                  <w:pStyle w:val="TabellHuvud"/>
                  <w:keepNext/>
                  <w:keepLines/>
                </w:pPr>
                <w:r w:rsidDel="00C10EFF">
                  <w:t>2015</w:t>
                </w:r>
              </w:p>
            </w:sdtContent>
          </w:sdt>
        </w:tc>
        <w:tc>
          <w:tcPr>
            <w:tcW w:w="526" w:type="dxa"/>
            <w:tcBorders>
              <w:bottom w:val="single" w:sz="18" w:space="0" w:color="auto"/>
            </w:tcBorders>
          </w:tcPr>
          <w:sdt>
            <w:sdtPr>
              <w:alias w:val="Skatteprognos_3TabÅr3"/>
              <w:tag w:val="Skatteprognos_3TabÅr3"/>
              <w:id w:val="-1682197724"/>
              <w:text/>
            </w:sdtPr>
            <w:sdtEndPr/>
            <w:sdtContent>
              <w:p w14:paraId="1FA0993F" w14:textId="0420F29A" w:rsidR="00F7009D" w:rsidRDefault="009D6872" w:rsidP="00F7009D">
                <w:pPr>
                  <w:pStyle w:val="TabellHuvud"/>
                  <w:keepNext/>
                  <w:keepLines/>
                </w:pPr>
                <w:r w:rsidDel="00C10EFF">
                  <w:t>2016</w:t>
                </w:r>
              </w:p>
            </w:sdtContent>
          </w:sdt>
        </w:tc>
        <w:tc>
          <w:tcPr>
            <w:tcW w:w="526" w:type="dxa"/>
            <w:tcBorders>
              <w:bottom w:val="single" w:sz="18" w:space="0" w:color="auto"/>
            </w:tcBorders>
          </w:tcPr>
          <w:sdt>
            <w:sdtPr>
              <w:alias w:val="Skatteprognos_3TabÅr4"/>
              <w:tag w:val="Skatteprognos_3TabÅr4"/>
              <w:id w:val="-546372138"/>
              <w:text/>
            </w:sdtPr>
            <w:sdtEndPr/>
            <w:sdtContent>
              <w:p w14:paraId="6F23C280" w14:textId="19B5F758" w:rsidR="00F7009D" w:rsidRDefault="009D6872" w:rsidP="00F7009D">
                <w:pPr>
                  <w:pStyle w:val="TabellHuvud"/>
                  <w:keepNext/>
                  <w:keepLines/>
                </w:pPr>
                <w:r w:rsidDel="00C10EFF">
                  <w:t>2017</w:t>
                </w:r>
              </w:p>
            </w:sdtContent>
          </w:sdt>
        </w:tc>
        <w:tc>
          <w:tcPr>
            <w:tcW w:w="526" w:type="dxa"/>
            <w:tcBorders>
              <w:bottom w:val="single" w:sz="18" w:space="0" w:color="auto"/>
            </w:tcBorders>
          </w:tcPr>
          <w:sdt>
            <w:sdtPr>
              <w:alias w:val="Skatteprognos_3TabÅr5"/>
              <w:tag w:val="Skatteprognos_3TabÅr5"/>
              <w:id w:val="889853553"/>
              <w:text/>
            </w:sdtPr>
            <w:sdtEndPr/>
            <w:sdtContent>
              <w:p w14:paraId="49E9A6AE" w14:textId="5CB1C71C" w:rsidR="00F7009D" w:rsidRDefault="009D6872" w:rsidP="00F7009D">
                <w:pPr>
                  <w:pStyle w:val="TabellHuvud"/>
                  <w:keepNext/>
                  <w:keepLines/>
                </w:pPr>
                <w:r w:rsidDel="00C10EFF">
                  <w:t>2018</w:t>
                </w:r>
              </w:p>
            </w:sdtContent>
          </w:sdt>
        </w:tc>
      </w:tr>
      <w:tr w:rsidR="00F7009D" w:rsidRPr="00CF1611" w14:paraId="13EE03BC" w14:textId="77777777" w:rsidTr="00F7009D">
        <w:tc>
          <w:tcPr>
            <w:tcW w:w="1233" w:type="dxa"/>
            <w:tcBorders>
              <w:top w:val="single" w:sz="18" w:space="0" w:color="auto"/>
            </w:tcBorders>
            <w:vAlign w:val="bottom"/>
          </w:tcPr>
          <w:p w14:paraId="20B5BB28" w14:textId="77777777" w:rsidR="00F7009D" w:rsidRPr="00CF1611" w:rsidRDefault="009D6872" w:rsidP="00F7009D">
            <w:pPr>
              <w:pStyle w:val="TabellRader"/>
              <w:keepNext/>
              <w:keepLines/>
              <w:jc w:val="left"/>
            </w:pPr>
            <w:r>
              <w:t>Kommunsektorn</w:t>
            </w:r>
          </w:p>
        </w:tc>
        <w:tc>
          <w:tcPr>
            <w:tcW w:w="524" w:type="dxa"/>
            <w:tcBorders>
              <w:top w:val="single" w:sz="18" w:space="0" w:color="auto"/>
              <w:right w:val="single" w:sz="6" w:space="0" w:color="auto"/>
            </w:tcBorders>
            <w:tcMar>
              <w:left w:w="28" w:type="dxa"/>
              <w:right w:w="28" w:type="dxa"/>
            </w:tcMar>
            <w:vAlign w:val="bottom"/>
          </w:tcPr>
          <w:p w14:paraId="76D9B1A3" w14:textId="6F852A29" w:rsidR="00F7009D" w:rsidRPr="00CF1611" w:rsidRDefault="009D6872" w:rsidP="00F7009D">
            <w:pPr>
              <w:pStyle w:val="TabellRader"/>
              <w:keepNext/>
              <w:keepLines/>
            </w:pPr>
            <w:r>
              <w:t>1076</w:t>
            </w:r>
          </w:p>
        </w:tc>
        <w:tc>
          <w:tcPr>
            <w:tcW w:w="524" w:type="dxa"/>
            <w:tcBorders>
              <w:top w:val="single" w:sz="18" w:space="0" w:color="auto"/>
              <w:left w:val="single" w:sz="6" w:space="0" w:color="auto"/>
            </w:tcBorders>
            <w:tcMar>
              <w:left w:w="28" w:type="dxa"/>
              <w:right w:w="28" w:type="dxa"/>
            </w:tcMar>
            <w:vAlign w:val="bottom"/>
          </w:tcPr>
          <w:p w14:paraId="1880BEB1" w14:textId="081D6CC6" w:rsidR="00F7009D" w:rsidRPr="00CF1611" w:rsidRDefault="009D6872" w:rsidP="00F7009D">
            <w:pPr>
              <w:pStyle w:val="TabellRader"/>
              <w:keepNext/>
              <w:keepLines/>
            </w:pPr>
            <w:r>
              <w:t>7</w:t>
            </w:r>
          </w:p>
        </w:tc>
        <w:tc>
          <w:tcPr>
            <w:tcW w:w="525" w:type="dxa"/>
            <w:tcBorders>
              <w:top w:val="single" w:sz="18" w:space="0" w:color="auto"/>
            </w:tcBorders>
            <w:tcMar>
              <w:left w:w="28" w:type="dxa"/>
              <w:right w:w="28" w:type="dxa"/>
            </w:tcMar>
            <w:vAlign w:val="bottom"/>
          </w:tcPr>
          <w:p w14:paraId="1E20452C" w14:textId="5EBFF3EE" w:rsidR="00F7009D" w:rsidRPr="00CF1611" w:rsidRDefault="009D6872" w:rsidP="00F7009D">
            <w:pPr>
              <w:pStyle w:val="TabellRader"/>
              <w:keepNext/>
              <w:keepLines/>
            </w:pPr>
            <w:r>
              <w:t>3</w:t>
            </w:r>
          </w:p>
        </w:tc>
        <w:tc>
          <w:tcPr>
            <w:tcW w:w="526" w:type="dxa"/>
            <w:tcBorders>
              <w:top w:val="single" w:sz="18" w:space="0" w:color="auto"/>
            </w:tcBorders>
            <w:tcMar>
              <w:left w:w="28" w:type="dxa"/>
              <w:right w:w="28" w:type="dxa"/>
            </w:tcMar>
            <w:vAlign w:val="bottom"/>
          </w:tcPr>
          <w:p w14:paraId="570A7DA7" w14:textId="1730C171" w:rsidR="00F7009D" w:rsidRPr="00CF1611" w:rsidRDefault="009D6872" w:rsidP="00F7009D">
            <w:pPr>
              <w:pStyle w:val="TabellRader"/>
              <w:keepNext/>
              <w:keepLines/>
            </w:pPr>
            <w:r>
              <w:t>2</w:t>
            </w:r>
          </w:p>
        </w:tc>
        <w:tc>
          <w:tcPr>
            <w:tcW w:w="526" w:type="dxa"/>
            <w:tcBorders>
              <w:top w:val="single" w:sz="18" w:space="0" w:color="auto"/>
            </w:tcBorders>
            <w:tcMar>
              <w:left w:w="28" w:type="dxa"/>
              <w:right w:w="28" w:type="dxa"/>
            </w:tcMar>
            <w:vAlign w:val="bottom"/>
          </w:tcPr>
          <w:p w14:paraId="4883533F" w14:textId="61C75EAC" w:rsidR="00F7009D" w:rsidRPr="00CF1611" w:rsidRDefault="009D6872" w:rsidP="00F7009D">
            <w:pPr>
              <w:pStyle w:val="TabellRader"/>
              <w:keepNext/>
              <w:keepLines/>
            </w:pPr>
            <w:r>
              <w:t>3</w:t>
            </w:r>
          </w:p>
        </w:tc>
        <w:tc>
          <w:tcPr>
            <w:tcW w:w="526" w:type="dxa"/>
            <w:tcBorders>
              <w:top w:val="single" w:sz="18" w:space="0" w:color="auto"/>
            </w:tcBorders>
            <w:tcMar>
              <w:left w:w="28" w:type="dxa"/>
              <w:right w:w="28" w:type="dxa"/>
            </w:tcMar>
            <w:vAlign w:val="bottom"/>
          </w:tcPr>
          <w:p w14:paraId="711D8115" w14:textId="224E5725" w:rsidR="00F7009D" w:rsidRPr="00CF1611" w:rsidRDefault="009D6872" w:rsidP="00F7009D">
            <w:pPr>
              <w:pStyle w:val="TabellRader"/>
              <w:keepNext/>
              <w:keepLines/>
            </w:pPr>
            <w:r>
              <w:t>1</w:t>
            </w:r>
          </w:p>
        </w:tc>
      </w:tr>
      <w:tr w:rsidR="00F7009D" w:rsidRPr="00CF1611" w14:paraId="7F95B6E0" w14:textId="77777777" w:rsidTr="00F7009D">
        <w:tc>
          <w:tcPr>
            <w:tcW w:w="1233" w:type="dxa"/>
            <w:vAlign w:val="bottom"/>
          </w:tcPr>
          <w:p w14:paraId="2D11F593" w14:textId="77777777" w:rsidR="00F7009D" w:rsidRPr="00CF1611" w:rsidRDefault="009D6872" w:rsidP="00F7009D">
            <w:pPr>
              <w:pStyle w:val="TabellRader"/>
              <w:keepNext/>
              <w:keepLines/>
              <w:jc w:val="left"/>
            </w:pPr>
            <w:r>
              <w:t>varav kommuner</w:t>
            </w:r>
          </w:p>
        </w:tc>
        <w:tc>
          <w:tcPr>
            <w:tcW w:w="524" w:type="dxa"/>
            <w:tcBorders>
              <w:right w:val="single" w:sz="6" w:space="0" w:color="auto"/>
            </w:tcBorders>
            <w:tcMar>
              <w:left w:w="28" w:type="dxa"/>
              <w:right w:w="28" w:type="dxa"/>
            </w:tcMar>
            <w:vAlign w:val="bottom"/>
          </w:tcPr>
          <w:p w14:paraId="2506DDAC" w14:textId="74BA335D" w:rsidR="00F7009D" w:rsidRPr="00CF1611" w:rsidRDefault="009D6872" w:rsidP="00F7009D">
            <w:pPr>
              <w:pStyle w:val="TabellRader"/>
              <w:keepNext/>
              <w:keepLines/>
            </w:pPr>
            <w:r>
              <w:t>815</w:t>
            </w:r>
          </w:p>
        </w:tc>
        <w:tc>
          <w:tcPr>
            <w:tcW w:w="524" w:type="dxa"/>
            <w:tcBorders>
              <w:left w:val="single" w:sz="6" w:space="0" w:color="auto"/>
            </w:tcBorders>
            <w:tcMar>
              <w:left w:w="28" w:type="dxa"/>
              <w:right w:w="28" w:type="dxa"/>
            </w:tcMar>
            <w:vAlign w:val="bottom"/>
          </w:tcPr>
          <w:p w14:paraId="1372DE16" w14:textId="1AF3AECC" w:rsidR="00F7009D" w:rsidRPr="00CF1611" w:rsidRDefault="009D6872" w:rsidP="00F7009D">
            <w:pPr>
              <w:pStyle w:val="TabellRader"/>
              <w:keepNext/>
              <w:keepLines/>
            </w:pPr>
            <w:r>
              <w:t>5</w:t>
            </w:r>
          </w:p>
        </w:tc>
        <w:tc>
          <w:tcPr>
            <w:tcW w:w="525" w:type="dxa"/>
            <w:tcMar>
              <w:left w:w="28" w:type="dxa"/>
              <w:right w:w="28" w:type="dxa"/>
            </w:tcMar>
            <w:vAlign w:val="bottom"/>
          </w:tcPr>
          <w:p w14:paraId="38BEBA39" w14:textId="033EE241" w:rsidR="00F7009D" w:rsidRPr="00CF1611" w:rsidRDefault="009D6872" w:rsidP="00F7009D">
            <w:pPr>
              <w:pStyle w:val="TabellRader"/>
              <w:keepNext/>
              <w:keepLines/>
            </w:pPr>
            <w:r>
              <w:t>1</w:t>
            </w:r>
          </w:p>
        </w:tc>
        <w:tc>
          <w:tcPr>
            <w:tcW w:w="526" w:type="dxa"/>
            <w:tcMar>
              <w:left w:w="28" w:type="dxa"/>
              <w:right w:w="28" w:type="dxa"/>
            </w:tcMar>
            <w:vAlign w:val="bottom"/>
          </w:tcPr>
          <w:p w14:paraId="07FAFA72" w14:textId="10895E78" w:rsidR="00F7009D" w:rsidRPr="00CF1611" w:rsidRDefault="009D6872" w:rsidP="00F7009D">
            <w:pPr>
              <w:pStyle w:val="TabellRader"/>
              <w:keepNext/>
              <w:keepLines/>
            </w:pPr>
            <w:r>
              <w:t>1</w:t>
            </w:r>
          </w:p>
        </w:tc>
        <w:tc>
          <w:tcPr>
            <w:tcW w:w="526" w:type="dxa"/>
            <w:tcMar>
              <w:left w:w="28" w:type="dxa"/>
              <w:right w:w="28" w:type="dxa"/>
            </w:tcMar>
            <w:vAlign w:val="bottom"/>
          </w:tcPr>
          <w:p w14:paraId="4266A3CE" w14:textId="3D5AA7A6" w:rsidR="00F7009D" w:rsidRPr="00CF1611" w:rsidRDefault="009D6872" w:rsidP="00F7009D">
            <w:pPr>
              <w:pStyle w:val="TabellRader"/>
              <w:keepNext/>
              <w:keepLines/>
            </w:pPr>
            <w:r>
              <w:t>2</w:t>
            </w:r>
          </w:p>
        </w:tc>
        <w:tc>
          <w:tcPr>
            <w:tcW w:w="526" w:type="dxa"/>
            <w:tcMar>
              <w:left w:w="28" w:type="dxa"/>
              <w:right w:w="28" w:type="dxa"/>
            </w:tcMar>
            <w:vAlign w:val="bottom"/>
          </w:tcPr>
          <w:p w14:paraId="76A6FF1B" w14:textId="693C00FC" w:rsidR="00F7009D" w:rsidRPr="00CF1611" w:rsidRDefault="009D6872" w:rsidP="00F7009D">
            <w:pPr>
              <w:pStyle w:val="TabellRader"/>
              <w:keepNext/>
              <w:keepLines/>
            </w:pPr>
            <w:r>
              <w:t>1</w:t>
            </w:r>
          </w:p>
        </w:tc>
      </w:tr>
      <w:tr w:rsidR="00F7009D" w:rsidRPr="00CF1611" w14:paraId="63835AAB" w14:textId="77777777" w:rsidTr="00F7009D">
        <w:tc>
          <w:tcPr>
            <w:tcW w:w="1233" w:type="dxa"/>
            <w:vAlign w:val="bottom"/>
          </w:tcPr>
          <w:p w14:paraId="2D95AA2F" w14:textId="77777777" w:rsidR="00F7009D" w:rsidRPr="00CF1611" w:rsidRDefault="009D6872" w:rsidP="00F7009D">
            <w:pPr>
              <w:pStyle w:val="TabellRader"/>
              <w:keepNext/>
              <w:keepLines/>
              <w:jc w:val="left"/>
            </w:pPr>
            <w:r>
              <w:t>varav landsting</w:t>
            </w:r>
          </w:p>
        </w:tc>
        <w:tc>
          <w:tcPr>
            <w:tcW w:w="524" w:type="dxa"/>
            <w:tcBorders>
              <w:right w:val="single" w:sz="6" w:space="0" w:color="auto"/>
            </w:tcBorders>
            <w:tcMar>
              <w:left w:w="28" w:type="dxa"/>
              <w:right w:w="28" w:type="dxa"/>
            </w:tcMar>
            <w:vAlign w:val="bottom"/>
          </w:tcPr>
          <w:p w14:paraId="61AE9BD2" w14:textId="29B12E38" w:rsidR="00F7009D" w:rsidRPr="00CF1611" w:rsidRDefault="009D6872" w:rsidP="00F7009D">
            <w:pPr>
              <w:pStyle w:val="TabellRader"/>
              <w:keepNext/>
              <w:keepLines/>
            </w:pPr>
            <w:r>
              <w:t>261</w:t>
            </w:r>
          </w:p>
        </w:tc>
        <w:tc>
          <w:tcPr>
            <w:tcW w:w="524" w:type="dxa"/>
            <w:tcBorders>
              <w:left w:val="single" w:sz="6" w:space="0" w:color="auto"/>
            </w:tcBorders>
            <w:tcMar>
              <w:left w:w="28" w:type="dxa"/>
              <w:right w:w="28" w:type="dxa"/>
            </w:tcMar>
            <w:vAlign w:val="bottom"/>
          </w:tcPr>
          <w:p w14:paraId="029CC3D3" w14:textId="271686FA" w:rsidR="00F7009D" w:rsidRPr="00CF1611" w:rsidRDefault="009D6872" w:rsidP="00F7009D">
            <w:pPr>
              <w:pStyle w:val="TabellRader"/>
              <w:keepNext/>
              <w:keepLines/>
            </w:pPr>
            <w:r>
              <w:t>3</w:t>
            </w:r>
          </w:p>
        </w:tc>
        <w:tc>
          <w:tcPr>
            <w:tcW w:w="525" w:type="dxa"/>
            <w:tcMar>
              <w:left w:w="28" w:type="dxa"/>
              <w:right w:w="28" w:type="dxa"/>
            </w:tcMar>
            <w:vAlign w:val="bottom"/>
          </w:tcPr>
          <w:p w14:paraId="531124C8" w14:textId="3B052374" w:rsidR="00F7009D" w:rsidRPr="00CF1611" w:rsidRDefault="009D6872" w:rsidP="00F7009D">
            <w:pPr>
              <w:pStyle w:val="TabellRader"/>
              <w:keepNext/>
              <w:keepLines/>
            </w:pPr>
            <w:r>
              <w:t>2</w:t>
            </w:r>
          </w:p>
        </w:tc>
        <w:tc>
          <w:tcPr>
            <w:tcW w:w="526" w:type="dxa"/>
            <w:tcMar>
              <w:left w:w="28" w:type="dxa"/>
              <w:right w:w="28" w:type="dxa"/>
            </w:tcMar>
            <w:vAlign w:val="bottom"/>
          </w:tcPr>
          <w:p w14:paraId="53BCF02A" w14:textId="7908103D" w:rsidR="00F7009D" w:rsidRPr="00CF1611" w:rsidRDefault="009D6872" w:rsidP="00F7009D">
            <w:pPr>
              <w:pStyle w:val="TabellRader"/>
              <w:keepNext/>
              <w:keepLines/>
            </w:pPr>
            <w:r>
              <w:t>1</w:t>
            </w:r>
          </w:p>
        </w:tc>
        <w:tc>
          <w:tcPr>
            <w:tcW w:w="526" w:type="dxa"/>
            <w:tcMar>
              <w:left w:w="28" w:type="dxa"/>
              <w:right w:w="28" w:type="dxa"/>
            </w:tcMar>
            <w:vAlign w:val="bottom"/>
          </w:tcPr>
          <w:p w14:paraId="12564E22" w14:textId="27AAD9A3" w:rsidR="00F7009D" w:rsidRPr="00CF1611" w:rsidRDefault="009D6872" w:rsidP="00F7009D">
            <w:pPr>
              <w:pStyle w:val="TabellRader"/>
              <w:keepNext/>
              <w:keepLines/>
            </w:pPr>
            <w:r>
              <w:t>1</w:t>
            </w:r>
          </w:p>
        </w:tc>
        <w:tc>
          <w:tcPr>
            <w:tcW w:w="526" w:type="dxa"/>
            <w:tcMar>
              <w:left w:w="28" w:type="dxa"/>
              <w:right w:w="28" w:type="dxa"/>
            </w:tcMar>
            <w:vAlign w:val="bottom"/>
          </w:tcPr>
          <w:p w14:paraId="14001DC9" w14:textId="2BDD2D3D" w:rsidR="00F7009D" w:rsidRPr="00CF1611" w:rsidRDefault="009D6872" w:rsidP="00F7009D">
            <w:pPr>
              <w:pStyle w:val="TabellRader"/>
              <w:keepNext/>
              <w:keepLines/>
            </w:pPr>
            <w:r>
              <w:t>1</w:t>
            </w:r>
          </w:p>
        </w:tc>
      </w:tr>
      <w:tr w:rsidR="00F7009D" w:rsidRPr="00CF1611" w14:paraId="03A46EE4" w14:textId="77777777" w:rsidTr="00F7009D">
        <w:tc>
          <w:tcPr>
            <w:tcW w:w="1233" w:type="dxa"/>
            <w:vAlign w:val="bottom"/>
          </w:tcPr>
          <w:p w14:paraId="413A4A3B" w14:textId="77777777" w:rsidR="00F7009D" w:rsidRPr="00CF1611" w:rsidRDefault="009D6872" w:rsidP="00F7009D">
            <w:pPr>
              <w:pStyle w:val="TabellRader"/>
              <w:keepNext/>
              <w:keepLines/>
              <w:jc w:val="left"/>
            </w:pPr>
            <w:r>
              <w:t>Näringslivet</w:t>
            </w:r>
          </w:p>
        </w:tc>
        <w:tc>
          <w:tcPr>
            <w:tcW w:w="524" w:type="dxa"/>
            <w:tcBorders>
              <w:right w:val="single" w:sz="6" w:space="0" w:color="auto"/>
            </w:tcBorders>
            <w:tcMar>
              <w:left w:w="28" w:type="dxa"/>
              <w:right w:w="28" w:type="dxa"/>
            </w:tcMar>
            <w:vAlign w:val="bottom"/>
          </w:tcPr>
          <w:p w14:paraId="743E99CA" w14:textId="71E87C26" w:rsidR="00F7009D" w:rsidRPr="00CF1611" w:rsidRDefault="009D6872" w:rsidP="00F7009D">
            <w:pPr>
              <w:pStyle w:val="TabellRader"/>
              <w:keepNext/>
              <w:keepLines/>
            </w:pPr>
            <w:r>
              <w:t>143</w:t>
            </w:r>
          </w:p>
        </w:tc>
        <w:tc>
          <w:tcPr>
            <w:tcW w:w="524" w:type="dxa"/>
            <w:tcBorders>
              <w:left w:val="single" w:sz="6" w:space="0" w:color="auto"/>
            </w:tcBorders>
            <w:tcMar>
              <w:left w:w="28" w:type="dxa"/>
              <w:right w:w="28" w:type="dxa"/>
            </w:tcMar>
            <w:vAlign w:val="bottom"/>
          </w:tcPr>
          <w:p w14:paraId="209ECADA" w14:textId="27F3E041" w:rsidR="00F7009D" w:rsidRPr="00CF1611" w:rsidRDefault="009D6872" w:rsidP="00F7009D">
            <w:pPr>
              <w:pStyle w:val="TabellRader"/>
              <w:keepNext/>
              <w:keepLines/>
            </w:pPr>
            <w:r>
              <w:t>3</w:t>
            </w:r>
          </w:p>
        </w:tc>
        <w:tc>
          <w:tcPr>
            <w:tcW w:w="525" w:type="dxa"/>
            <w:tcMar>
              <w:left w:w="28" w:type="dxa"/>
              <w:right w:w="28" w:type="dxa"/>
            </w:tcMar>
            <w:vAlign w:val="bottom"/>
          </w:tcPr>
          <w:p w14:paraId="06D8D967" w14:textId="60951F15" w:rsidR="00F7009D" w:rsidRPr="00CF1611" w:rsidRDefault="009D6872" w:rsidP="00F7009D">
            <w:pPr>
              <w:pStyle w:val="TabellRader"/>
              <w:keepNext/>
              <w:keepLines/>
            </w:pPr>
            <w:r>
              <w:t>6</w:t>
            </w:r>
          </w:p>
        </w:tc>
        <w:tc>
          <w:tcPr>
            <w:tcW w:w="526" w:type="dxa"/>
            <w:tcMar>
              <w:left w:w="28" w:type="dxa"/>
              <w:right w:w="28" w:type="dxa"/>
            </w:tcMar>
            <w:vAlign w:val="bottom"/>
          </w:tcPr>
          <w:p w14:paraId="4818ED7A" w14:textId="5F2DD6D7" w:rsidR="00F7009D" w:rsidRPr="00CF1611" w:rsidRDefault="009D6872" w:rsidP="00F7009D">
            <w:pPr>
              <w:pStyle w:val="TabellRader"/>
              <w:keepNext/>
              <w:keepLines/>
            </w:pPr>
            <w:r>
              <w:t>7</w:t>
            </w:r>
          </w:p>
        </w:tc>
        <w:tc>
          <w:tcPr>
            <w:tcW w:w="526" w:type="dxa"/>
            <w:tcMar>
              <w:left w:w="28" w:type="dxa"/>
              <w:right w:w="28" w:type="dxa"/>
            </w:tcMar>
            <w:vAlign w:val="bottom"/>
          </w:tcPr>
          <w:p w14:paraId="7F5B4FD6" w14:textId="63D5AF16" w:rsidR="00F7009D" w:rsidRPr="00CF1611" w:rsidRDefault="009D6872" w:rsidP="00F7009D">
            <w:pPr>
              <w:pStyle w:val="TabellRader"/>
              <w:keepNext/>
              <w:keepLines/>
            </w:pPr>
            <w:r>
              <w:t>6</w:t>
            </w:r>
          </w:p>
        </w:tc>
        <w:tc>
          <w:tcPr>
            <w:tcW w:w="526" w:type="dxa"/>
            <w:tcMar>
              <w:left w:w="28" w:type="dxa"/>
              <w:right w:w="28" w:type="dxa"/>
            </w:tcMar>
            <w:vAlign w:val="bottom"/>
          </w:tcPr>
          <w:p w14:paraId="6D12C1DF" w14:textId="54CCBC8D" w:rsidR="00F7009D" w:rsidRPr="00CF1611" w:rsidRDefault="009D6872" w:rsidP="00F7009D">
            <w:pPr>
              <w:pStyle w:val="TabellRader"/>
              <w:keepNext/>
              <w:keepLines/>
            </w:pPr>
            <w:r>
              <w:t>4</w:t>
            </w:r>
          </w:p>
        </w:tc>
      </w:tr>
      <w:tr w:rsidR="00F7009D" w14:paraId="2FFA1C46" w14:textId="77777777" w:rsidTr="00F7009D">
        <w:tc>
          <w:tcPr>
            <w:tcW w:w="1233" w:type="dxa"/>
            <w:tcBorders>
              <w:top w:val="single" w:sz="12" w:space="0" w:color="auto"/>
              <w:bottom w:val="single" w:sz="18" w:space="0" w:color="auto"/>
            </w:tcBorders>
            <w:vAlign w:val="bottom"/>
          </w:tcPr>
          <w:p w14:paraId="563EE370" w14:textId="77777777" w:rsidR="00F7009D" w:rsidRDefault="009D6872" w:rsidP="00F7009D">
            <w:pPr>
              <w:pStyle w:val="TabellSlutsumma"/>
              <w:keepNext/>
              <w:keepLines/>
              <w:jc w:val="left"/>
            </w:pPr>
            <w:r>
              <w:t>Totalt</w:t>
            </w:r>
          </w:p>
        </w:tc>
        <w:tc>
          <w:tcPr>
            <w:tcW w:w="524" w:type="dxa"/>
            <w:tcBorders>
              <w:top w:val="single" w:sz="12" w:space="0" w:color="auto"/>
              <w:bottom w:val="single" w:sz="18" w:space="0" w:color="auto"/>
              <w:right w:val="single" w:sz="6" w:space="0" w:color="auto"/>
            </w:tcBorders>
            <w:tcMar>
              <w:left w:w="28" w:type="dxa"/>
              <w:right w:w="28" w:type="dxa"/>
            </w:tcMar>
            <w:vAlign w:val="bottom"/>
          </w:tcPr>
          <w:p w14:paraId="45A82BE2" w14:textId="0A6D8347" w:rsidR="00F7009D" w:rsidRDefault="009D6872" w:rsidP="00F7009D">
            <w:pPr>
              <w:pStyle w:val="TabellSlutsumma"/>
              <w:keepNext/>
              <w:keepLines/>
            </w:pPr>
            <w:r>
              <w:t>1219</w:t>
            </w:r>
          </w:p>
        </w:tc>
        <w:tc>
          <w:tcPr>
            <w:tcW w:w="524" w:type="dxa"/>
            <w:tcBorders>
              <w:top w:val="single" w:sz="12" w:space="0" w:color="auto"/>
              <w:left w:val="single" w:sz="6" w:space="0" w:color="auto"/>
              <w:bottom w:val="single" w:sz="18" w:space="0" w:color="auto"/>
            </w:tcBorders>
            <w:tcMar>
              <w:left w:w="28" w:type="dxa"/>
              <w:right w:w="28" w:type="dxa"/>
            </w:tcMar>
            <w:vAlign w:val="bottom"/>
          </w:tcPr>
          <w:p w14:paraId="5FA86207" w14:textId="4EF73385" w:rsidR="00F7009D" w:rsidRDefault="009D6872" w:rsidP="00F7009D">
            <w:pPr>
              <w:pStyle w:val="TabellSlutsumma"/>
              <w:keepNext/>
              <w:keepLines/>
            </w:pPr>
            <w:r>
              <w:t>10</w:t>
            </w:r>
          </w:p>
        </w:tc>
        <w:tc>
          <w:tcPr>
            <w:tcW w:w="525" w:type="dxa"/>
            <w:tcBorders>
              <w:top w:val="single" w:sz="12" w:space="0" w:color="auto"/>
              <w:bottom w:val="single" w:sz="18" w:space="0" w:color="auto"/>
            </w:tcBorders>
            <w:tcMar>
              <w:left w:w="28" w:type="dxa"/>
              <w:right w:w="28" w:type="dxa"/>
            </w:tcMar>
            <w:vAlign w:val="bottom"/>
          </w:tcPr>
          <w:p w14:paraId="59C59A15" w14:textId="618921C7" w:rsidR="00F7009D" w:rsidRDefault="009D6872" w:rsidP="00F7009D">
            <w:pPr>
              <w:pStyle w:val="TabellSlutsumma"/>
              <w:keepNext/>
              <w:keepLines/>
            </w:pPr>
            <w:r>
              <w:t>9</w:t>
            </w:r>
          </w:p>
        </w:tc>
        <w:tc>
          <w:tcPr>
            <w:tcW w:w="526" w:type="dxa"/>
            <w:tcBorders>
              <w:top w:val="single" w:sz="12" w:space="0" w:color="auto"/>
              <w:bottom w:val="single" w:sz="18" w:space="0" w:color="auto"/>
            </w:tcBorders>
            <w:tcMar>
              <w:left w:w="28" w:type="dxa"/>
              <w:right w:w="28" w:type="dxa"/>
            </w:tcMar>
            <w:vAlign w:val="bottom"/>
          </w:tcPr>
          <w:p w14:paraId="0CB4F4EB" w14:textId="3288B7A7" w:rsidR="00F7009D" w:rsidRDefault="009D6872" w:rsidP="00F7009D">
            <w:pPr>
              <w:pStyle w:val="TabellSlutsumma"/>
              <w:keepNext/>
              <w:keepLines/>
            </w:pPr>
            <w:r>
              <w:t>9</w:t>
            </w:r>
          </w:p>
        </w:tc>
        <w:tc>
          <w:tcPr>
            <w:tcW w:w="526" w:type="dxa"/>
            <w:tcBorders>
              <w:top w:val="single" w:sz="12" w:space="0" w:color="auto"/>
              <w:bottom w:val="single" w:sz="18" w:space="0" w:color="auto"/>
            </w:tcBorders>
            <w:tcMar>
              <w:left w:w="28" w:type="dxa"/>
              <w:right w:w="28" w:type="dxa"/>
            </w:tcMar>
            <w:vAlign w:val="bottom"/>
          </w:tcPr>
          <w:p w14:paraId="15249452" w14:textId="6F27CD35" w:rsidR="00F7009D" w:rsidRDefault="009D6872" w:rsidP="00F7009D">
            <w:pPr>
              <w:pStyle w:val="TabellSlutsumma"/>
              <w:keepNext/>
              <w:keepLines/>
            </w:pPr>
            <w:r>
              <w:t>9</w:t>
            </w:r>
          </w:p>
        </w:tc>
        <w:tc>
          <w:tcPr>
            <w:tcW w:w="526" w:type="dxa"/>
            <w:tcBorders>
              <w:top w:val="single" w:sz="12" w:space="0" w:color="auto"/>
              <w:bottom w:val="single" w:sz="18" w:space="0" w:color="auto"/>
            </w:tcBorders>
            <w:tcMar>
              <w:left w:w="28" w:type="dxa"/>
              <w:right w:w="28" w:type="dxa"/>
            </w:tcMar>
            <w:vAlign w:val="bottom"/>
          </w:tcPr>
          <w:p w14:paraId="375AC310" w14:textId="18449B41" w:rsidR="00F7009D" w:rsidRDefault="009D6872" w:rsidP="00F7009D">
            <w:pPr>
              <w:pStyle w:val="TabellSlutsumma"/>
              <w:keepNext/>
              <w:keepLines/>
            </w:pPr>
            <w:r>
              <w:t>5</w:t>
            </w:r>
          </w:p>
        </w:tc>
      </w:tr>
    </w:tbl>
    <w:p w14:paraId="291B6CA4" w14:textId="699D2B41" w:rsidR="00F7009D" w:rsidRDefault="009D6872" w:rsidP="00F7009D">
      <w:pPr>
        <w:pStyle w:val="TabellFotnot"/>
        <w:spacing w:before="20"/>
      </w:pPr>
      <w:r>
        <w:t>Anm.: Det totala antalet kommunfinansierade sysselsatta utgörs av summan av sysselsatta i kommunsektorn och sysselsatta i näringslivet som producerar kommunalt finansierade välfärdstjänster.</w:t>
      </w:r>
      <w:r>
        <w:br/>
        <w:t xml:space="preserve">Källor: Statistiska centralbyrån och egna beräkningar. </w:t>
      </w:r>
    </w:p>
    <w:p w14:paraId="6932BB77" w14:textId="77777777" w:rsidR="00F7009D" w:rsidRDefault="00F7009D" w:rsidP="00F7009D">
      <w:pPr>
        <w:pStyle w:val="Brdtextmedindrag"/>
      </w:pPr>
    </w:p>
    <w:p w14:paraId="46AC9833" w14:textId="5CFFC221" w:rsidR="00F7009D" w:rsidRDefault="009D6872" w:rsidP="00F7009D">
      <w:pPr>
        <w:pStyle w:val="Brdtext"/>
      </w:pPr>
      <w:r>
        <w:t xml:space="preserve">Antalet kommunalt finansierade arbetade timmar beräknas 2014–2018 öka i samma takt som antalet sysselsatta, vilket återspeglar en oförändrad medelarbetstid (se </w:t>
      </w:r>
      <w:r>
        <w:fldChar w:fldCharType="begin"/>
      </w:r>
      <w:r>
        <w:instrText xml:space="preserve"> REF  _Ref381018024 \* Lower \h </w:instrText>
      </w:r>
      <w:r>
        <w:fldChar w:fldCharType="separate"/>
      </w:r>
      <w:r w:rsidR="004642B5">
        <w:t xml:space="preserve">tabell </w:t>
      </w:r>
      <w:r w:rsidR="004642B5" w:rsidRPr="004642B5">
        <w:rPr>
          <w:bCs/>
          <w:noProof/>
        </w:rPr>
        <w:t>8</w:t>
      </w:r>
      <w:r w:rsidR="004642B5">
        <w:t>.</w:t>
      </w:r>
      <w:r w:rsidR="004642B5">
        <w:rPr>
          <w:noProof/>
        </w:rPr>
        <w:t>3</w:t>
      </w:r>
      <w:r>
        <w:fldChar w:fldCharType="end"/>
      </w:r>
      <w:r>
        <w:t xml:space="preserve">). Under perioden bedöms både den kommunfinansierade sysselsättningen och antalet arbetade timmar minska något som andel av den totala sysselsättningen och antalet arbetade timmar i hela ekonomin (se </w:t>
      </w:r>
      <w:r>
        <w:fldChar w:fldCharType="begin"/>
      </w:r>
      <w:r>
        <w:instrText xml:space="preserve"> REF  _Ref381104529 \* Lower \h </w:instrText>
      </w:r>
      <w:r>
        <w:fldChar w:fldCharType="separate"/>
      </w:r>
      <w:r w:rsidR="004642B5">
        <w:t xml:space="preserve">diagram </w:t>
      </w:r>
      <w:r w:rsidR="004642B5" w:rsidRPr="004642B5">
        <w:rPr>
          <w:bCs/>
          <w:noProof/>
        </w:rPr>
        <w:t>8</w:t>
      </w:r>
      <w:r w:rsidR="004642B5">
        <w:rPr>
          <w:noProof/>
        </w:rPr>
        <w:t>.5</w:t>
      </w:r>
      <w:r>
        <w:fldChar w:fldCharType="end"/>
      </w:r>
      <w:r>
        <w:t xml:space="preserve">). Att andelarna minskar beror ytterst på att prognosen för kommunernas verksamhetsutgifter, och därmed sysselsättningen, baseras på beslutad politik och därmed begränsas av tillväxten i skatteunderlaget när hänsyn tas till de budgetpolitiska målen. </w:t>
      </w:r>
    </w:p>
    <w:p w14:paraId="779EC4F4" w14:textId="77777777" w:rsidR="00F7009D" w:rsidRDefault="00F7009D" w:rsidP="00F7009D">
      <w:pPr>
        <w:pStyle w:val="Brdtextmedindrag"/>
      </w:pPr>
    </w:p>
    <w:p w14:paraId="46F9598E" w14:textId="77777777" w:rsidR="00F7009D" w:rsidRDefault="009D6872" w:rsidP="00F7009D">
      <w:pPr>
        <w:pStyle w:val="TabellRubrik"/>
      </w:pPr>
      <w:bookmarkStart w:id="463" w:name="_Ref381018024"/>
      <w:bookmarkStart w:id="464" w:name="_Toc384401693"/>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3</w:t>
      </w:r>
      <w:r w:rsidR="0009067D">
        <w:rPr>
          <w:noProof/>
        </w:rPr>
        <w:fldChar w:fldCharType="end"/>
      </w:r>
      <w:bookmarkEnd w:id="463"/>
      <w:r>
        <w:t xml:space="preserve"> Antal kommunfinansierade arbetade timmar 2013–2018</w:t>
      </w:r>
      <w:bookmarkEnd w:id="464"/>
    </w:p>
    <w:p w14:paraId="66ED76DF" w14:textId="43AC7630" w:rsidR="00F7009D" w:rsidRDefault="009D6872" w:rsidP="00F7009D">
      <w:pPr>
        <w:pStyle w:val="TabellUnderrubrik"/>
      </w:pPr>
      <w:r>
        <w:t xml:space="preserve">Kalenderkorrigerade timmar, antal respektive procentuell utveckling. Utfall 2013, prognos 2014–2018. </w:t>
      </w:r>
    </w:p>
    <w:tbl>
      <w:tblPr>
        <w:tblW w:w="4384" w:type="dxa"/>
        <w:tblInd w:w="85" w:type="dxa"/>
        <w:tblLayout w:type="fixed"/>
        <w:tblLook w:val="0000" w:firstRow="0" w:lastRow="0" w:firstColumn="0" w:lastColumn="0" w:noHBand="0" w:noVBand="0"/>
      </w:tblPr>
      <w:tblGrid>
        <w:gridCol w:w="1233"/>
        <w:gridCol w:w="524"/>
        <w:gridCol w:w="524"/>
        <w:gridCol w:w="525"/>
        <w:gridCol w:w="526"/>
        <w:gridCol w:w="526"/>
        <w:gridCol w:w="526"/>
      </w:tblGrid>
      <w:tr w:rsidR="00F7009D" w14:paraId="28F694F3" w14:textId="77777777" w:rsidTr="00F7009D">
        <w:trPr>
          <w:cantSplit/>
        </w:trPr>
        <w:tc>
          <w:tcPr>
            <w:tcW w:w="1757" w:type="dxa"/>
            <w:gridSpan w:val="2"/>
            <w:tcBorders>
              <w:right w:val="single" w:sz="6" w:space="0" w:color="auto"/>
            </w:tcBorders>
            <w:vAlign w:val="bottom"/>
          </w:tcPr>
          <w:p w14:paraId="3EF6447E" w14:textId="77777777" w:rsidR="00F7009D" w:rsidRDefault="009D6872" w:rsidP="00F7009D">
            <w:pPr>
              <w:pStyle w:val="TabellHuvud"/>
              <w:keepNext/>
              <w:keepLines/>
            </w:pPr>
            <w:r>
              <w:t>Miljoner timmar</w:t>
            </w:r>
          </w:p>
        </w:tc>
        <w:tc>
          <w:tcPr>
            <w:tcW w:w="2627" w:type="dxa"/>
            <w:gridSpan w:val="5"/>
            <w:tcBorders>
              <w:left w:val="single" w:sz="6" w:space="0" w:color="auto"/>
            </w:tcBorders>
          </w:tcPr>
          <w:p w14:paraId="08AE7CCE" w14:textId="77777777" w:rsidR="00F7009D" w:rsidRDefault="00F7009D" w:rsidP="00F7009D">
            <w:pPr>
              <w:pStyle w:val="TabellHuvud"/>
              <w:keepNext/>
              <w:keepLines/>
              <w:jc w:val="left"/>
            </w:pPr>
          </w:p>
        </w:tc>
      </w:tr>
      <w:tr w:rsidR="00F7009D" w14:paraId="1CE64C2B" w14:textId="77777777" w:rsidTr="00F7009D">
        <w:tc>
          <w:tcPr>
            <w:tcW w:w="1233" w:type="dxa"/>
            <w:tcBorders>
              <w:bottom w:val="single" w:sz="18" w:space="0" w:color="auto"/>
            </w:tcBorders>
            <w:vAlign w:val="bottom"/>
          </w:tcPr>
          <w:p w14:paraId="16BCE4E7" w14:textId="77777777" w:rsidR="00F7009D" w:rsidRDefault="00F7009D" w:rsidP="00F7009D">
            <w:pPr>
              <w:pStyle w:val="TabellHuvud"/>
              <w:keepNext/>
              <w:keepLines/>
              <w:jc w:val="left"/>
            </w:pPr>
          </w:p>
        </w:tc>
        <w:tc>
          <w:tcPr>
            <w:tcW w:w="524" w:type="dxa"/>
            <w:tcBorders>
              <w:bottom w:val="single" w:sz="18" w:space="0" w:color="auto"/>
              <w:right w:val="single" w:sz="6" w:space="0" w:color="auto"/>
            </w:tcBorders>
          </w:tcPr>
          <w:sdt>
            <w:sdtPr>
              <w:alias w:val="Skatteprognos_3TabÅr0"/>
              <w:tag w:val="Skatteprognos_3TabÅr0"/>
              <w:id w:val="-1747412579"/>
              <w:text/>
            </w:sdtPr>
            <w:sdtEndPr/>
            <w:sdtContent>
              <w:p w14:paraId="67A6355A" w14:textId="4772CAB4" w:rsidR="00F7009D" w:rsidRDefault="009D6872" w:rsidP="00F7009D">
                <w:pPr>
                  <w:pStyle w:val="TabellHuvud"/>
                  <w:keepNext/>
                  <w:keepLines/>
                </w:pPr>
                <w:r w:rsidDel="00C10EFF">
                  <w:t>2013</w:t>
                </w:r>
              </w:p>
            </w:sdtContent>
          </w:sdt>
        </w:tc>
        <w:tc>
          <w:tcPr>
            <w:tcW w:w="524" w:type="dxa"/>
            <w:tcBorders>
              <w:left w:val="single" w:sz="6" w:space="0" w:color="auto"/>
              <w:bottom w:val="single" w:sz="18" w:space="0" w:color="auto"/>
            </w:tcBorders>
          </w:tcPr>
          <w:sdt>
            <w:sdtPr>
              <w:alias w:val="Skatteprognos_3TabÅr1"/>
              <w:tag w:val="Skatteprognos_3TabÅr1"/>
              <w:id w:val="1815371802"/>
              <w:text/>
            </w:sdtPr>
            <w:sdtEndPr/>
            <w:sdtContent>
              <w:p w14:paraId="6E59A9D0" w14:textId="7939FD13" w:rsidR="00F7009D" w:rsidRDefault="009D6872" w:rsidP="00F7009D">
                <w:pPr>
                  <w:pStyle w:val="TabellHuvud"/>
                  <w:keepNext/>
                  <w:keepLines/>
                </w:pPr>
                <w:r w:rsidDel="00C10EFF">
                  <w:t>2014</w:t>
                </w:r>
              </w:p>
            </w:sdtContent>
          </w:sdt>
        </w:tc>
        <w:tc>
          <w:tcPr>
            <w:tcW w:w="525" w:type="dxa"/>
            <w:tcBorders>
              <w:bottom w:val="single" w:sz="18" w:space="0" w:color="auto"/>
            </w:tcBorders>
          </w:tcPr>
          <w:sdt>
            <w:sdtPr>
              <w:alias w:val="Skatteprognos_3TabÅr2"/>
              <w:tag w:val="Skatteprognos_3TabÅr2"/>
              <w:id w:val="619954805"/>
              <w:text/>
            </w:sdtPr>
            <w:sdtEndPr/>
            <w:sdtContent>
              <w:p w14:paraId="00D494E4" w14:textId="0BACBC75" w:rsidR="00F7009D" w:rsidRDefault="009D6872" w:rsidP="00F7009D">
                <w:pPr>
                  <w:pStyle w:val="TabellHuvud"/>
                  <w:keepNext/>
                  <w:keepLines/>
                </w:pPr>
                <w:r w:rsidDel="00C10EFF">
                  <w:t>2015</w:t>
                </w:r>
              </w:p>
            </w:sdtContent>
          </w:sdt>
        </w:tc>
        <w:tc>
          <w:tcPr>
            <w:tcW w:w="526" w:type="dxa"/>
            <w:tcBorders>
              <w:bottom w:val="single" w:sz="18" w:space="0" w:color="auto"/>
            </w:tcBorders>
          </w:tcPr>
          <w:sdt>
            <w:sdtPr>
              <w:alias w:val="Skatteprognos_3TabÅr3"/>
              <w:tag w:val="Skatteprognos_3TabÅr3"/>
              <w:id w:val="1765650725"/>
              <w:text/>
            </w:sdtPr>
            <w:sdtEndPr/>
            <w:sdtContent>
              <w:p w14:paraId="766099C2" w14:textId="22725562" w:rsidR="00F7009D" w:rsidRDefault="009D6872" w:rsidP="00F7009D">
                <w:pPr>
                  <w:pStyle w:val="TabellHuvud"/>
                  <w:keepNext/>
                  <w:keepLines/>
                </w:pPr>
                <w:r w:rsidDel="00C10EFF">
                  <w:t>2016</w:t>
                </w:r>
              </w:p>
            </w:sdtContent>
          </w:sdt>
        </w:tc>
        <w:tc>
          <w:tcPr>
            <w:tcW w:w="526" w:type="dxa"/>
            <w:tcBorders>
              <w:bottom w:val="single" w:sz="18" w:space="0" w:color="auto"/>
            </w:tcBorders>
          </w:tcPr>
          <w:sdt>
            <w:sdtPr>
              <w:alias w:val="Skatteprognos_3TabÅr4"/>
              <w:tag w:val="Skatteprognos_3TabÅr4"/>
              <w:id w:val="1106160570"/>
              <w:text/>
            </w:sdtPr>
            <w:sdtEndPr/>
            <w:sdtContent>
              <w:p w14:paraId="72F7AAC0" w14:textId="6424E22E" w:rsidR="00F7009D" w:rsidRDefault="009D6872" w:rsidP="00F7009D">
                <w:pPr>
                  <w:pStyle w:val="TabellHuvud"/>
                  <w:keepNext/>
                  <w:keepLines/>
                </w:pPr>
                <w:r w:rsidDel="00C10EFF">
                  <w:t>2017</w:t>
                </w:r>
              </w:p>
            </w:sdtContent>
          </w:sdt>
        </w:tc>
        <w:tc>
          <w:tcPr>
            <w:tcW w:w="526" w:type="dxa"/>
            <w:tcBorders>
              <w:bottom w:val="single" w:sz="18" w:space="0" w:color="auto"/>
            </w:tcBorders>
          </w:tcPr>
          <w:sdt>
            <w:sdtPr>
              <w:alias w:val="Skatteprognos_3TabÅr5"/>
              <w:tag w:val="Skatteprognos_3TabÅr5"/>
              <w:id w:val="1643307574"/>
              <w:text/>
            </w:sdtPr>
            <w:sdtEndPr/>
            <w:sdtContent>
              <w:p w14:paraId="225E761F" w14:textId="3C3E4AAE" w:rsidR="00F7009D" w:rsidRDefault="009D6872" w:rsidP="00F7009D">
                <w:pPr>
                  <w:pStyle w:val="TabellHuvud"/>
                  <w:keepNext/>
                  <w:keepLines/>
                </w:pPr>
                <w:r w:rsidDel="00C10EFF">
                  <w:t>2018</w:t>
                </w:r>
              </w:p>
            </w:sdtContent>
          </w:sdt>
        </w:tc>
      </w:tr>
      <w:tr w:rsidR="00F7009D" w:rsidRPr="00CF1611" w14:paraId="7B806377" w14:textId="77777777" w:rsidTr="00F7009D">
        <w:tc>
          <w:tcPr>
            <w:tcW w:w="1233" w:type="dxa"/>
            <w:tcBorders>
              <w:top w:val="single" w:sz="18" w:space="0" w:color="auto"/>
            </w:tcBorders>
            <w:vAlign w:val="bottom"/>
          </w:tcPr>
          <w:p w14:paraId="4A04DD58" w14:textId="77777777" w:rsidR="00F7009D" w:rsidRPr="00CF1611" w:rsidRDefault="009D6872" w:rsidP="00F7009D">
            <w:pPr>
              <w:pStyle w:val="TabellRader"/>
              <w:keepNext/>
              <w:keepLines/>
              <w:jc w:val="left"/>
            </w:pPr>
            <w:r>
              <w:t>Kommunsektorn</w:t>
            </w:r>
          </w:p>
        </w:tc>
        <w:tc>
          <w:tcPr>
            <w:tcW w:w="524" w:type="dxa"/>
            <w:tcBorders>
              <w:top w:val="single" w:sz="18" w:space="0" w:color="auto"/>
              <w:right w:val="single" w:sz="6" w:space="0" w:color="auto"/>
            </w:tcBorders>
            <w:tcMar>
              <w:left w:w="28" w:type="dxa"/>
              <w:right w:w="28" w:type="dxa"/>
            </w:tcMar>
            <w:vAlign w:val="bottom"/>
          </w:tcPr>
          <w:p w14:paraId="37AC5D00" w14:textId="64D99209" w:rsidR="00F7009D" w:rsidRPr="00CF1611" w:rsidRDefault="009D6872" w:rsidP="00F7009D">
            <w:pPr>
              <w:pStyle w:val="TabellRader"/>
              <w:keepNext/>
              <w:keepLines/>
            </w:pPr>
            <w:r>
              <w:t>1629</w:t>
            </w:r>
          </w:p>
        </w:tc>
        <w:tc>
          <w:tcPr>
            <w:tcW w:w="524" w:type="dxa"/>
            <w:tcBorders>
              <w:top w:val="single" w:sz="18" w:space="0" w:color="auto"/>
              <w:left w:val="single" w:sz="6" w:space="0" w:color="auto"/>
            </w:tcBorders>
            <w:tcMar>
              <w:left w:w="28" w:type="dxa"/>
              <w:right w:w="28" w:type="dxa"/>
            </w:tcMar>
            <w:vAlign w:val="bottom"/>
          </w:tcPr>
          <w:p w14:paraId="6A788F48" w14:textId="60A0CAA7" w:rsidR="00F7009D" w:rsidRPr="00CF1611" w:rsidRDefault="009D6872" w:rsidP="00F7009D">
            <w:pPr>
              <w:pStyle w:val="TabellRader"/>
              <w:keepNext/>
              <w:keepLines/>
            </w:pPr>
            <w:r>
              <w:t>0,8</w:t>
            </w:r>
          </w:p>
        </w:tc>
        <w:tc>
          <w:tcPr>
            <w:tcW w:w="525" w:type="dxa"/>
            <w:tcBorders>
              <w:top w:val="single" w:sz="18" w:space="0" w:color="auto"/>
            </w:tcBorders>
            <w:tcMar>
              <w:left w:w="28" w:type="dxa"/>
              <w:right w:w="28" w:type="dxa"/>
            </w:tcMar>
            <w:vAlign w:val="bottom"/>
          </w:tcPr>
          <w:p w14:paraId="2E1DA588" w14:textId="77777777" w:rsidR="00F7009D" w:rsidRPr="00CF1611" w:rsidRDefault="009D6872" w:rsidP="00F7009D">
            <w:pPr>
              <w:pStyle w:val="TabellRader"/>
              <w:keepNext/>
              <w:keepLines/>
            </w:pPr>
            <w:r>
              <w:t>0,2</w:t>
            </w:r>
          </w:p>
        </w:tc>
        <w:tc>
          <w:tcPr>
            <w:tcW w:w="526" w:type="dxa"/>
            <w:tcBorders>
              <w:top w:val="single" w:sz="18" w:space="0" w:color="auto"/>
            </w:tcBorders>
            <w:tcMar>
              <w:left w:w="28" w:type="dxa"/>
              <w:right w:w="28" w:type="dxa"/>
            </w:tcMar>
            <w:vAlign w:val="bottom"/>
          </w:tcPr>
          <w:p w14:paraId="42642D38" w14:textId="77777777" w:rsidR="00F7009D" w:rsidRPr="00CF1611" w:rsidRDefault="009D6872" w:rsidP="00F7009D">
            <w:pPr>
              <w:pStyle w:val="TabellRader"/>
              <w:keepNext/>
              <w:keepLines/>
            </w:pPr>
            <w:r>
              <w:t>0,2</w:t>
            </w:r>
          </w:p>
        </w:tc>
        <w:tc>
          <w:tcPr>
            <w:tcW w:w="526" w:type="dxa"/>
            <w:tcBorders>
              <w:top w:val="single" w:sz="18" w:space="0" w:color="auto"/>
            </w:tcBorders>
            <w:tcMar>
              <w:left w:w="28" w:type="dxa"/>
              <w:right w:w="28" w:type="dxa"/>
            </w:tcMar>
            <w:vAlign w:val="bottom"/>
          </w:tcPr>
          <w:p w14:paraId="18279CE1" w14:textId="77777777" w:rsidR="00F7009D" w:rsidRPr="00CF1611" w:rsidRDefault="009D6872" w:rsidP="00F7009D">
            <w:pPr>
              <w:pStyle w:val="TabellRader"/>
              <w:keepNext/>
              <w:keepLines/>
            </w:pPr>
            <w:r>
              <w:t>0,3</w:t>
            </w:r>
          </w:p>
        </w:tc>
        <w:tc>
          <w:tcPr>
            <w:tcW w:w="526" w:type="dxa"/>
            <w:tcBorders>
              <w:top w:val="single" w:sz="18" w:space="0" w:color="auto"/>
            </w:tcBorders>
            <w:tcMar>
              <w:left w:w="28" w:type="dxa"/>
              <w:right w:w="28" w:type="dxa"/>
            </w:tcMar>
            <w:vAlign w:val="bottom"/>
          </w:tcPr>
          <w:p w14:paraId="42BA2DEB" w14:textId="77777777" w:rsidR="00F7009D" w:rsidRPr="00CF1611" w:rsidRDefault="009D6872" w:rsidP="00F7009D">
            <w:pPr>
              <w:pStyle w:val="TabellRader"/>
              <w:keepNext/>
              <w:keepLines/>
            </w:pPr>
            <w:r>
              <w:t>0,3</w:t>
            </w:r>
          </w:p>
        </w:tc>
      </w:tr>
      <w:tr w:rsidR="00F7009D" w:rsidRPr="00CF1611" w14:paraId="5CD4A6C9" w14:textId="77777777" w:rsidTr="00F7009D">
        <w:tc>
          <w:tcPr>
            <w:tcW w:w="1233" w:type="dxa"/>
            <w:vAlign w:val="bottom"/>
          </w:tcPr>
          <w:p w14:paraId="0774B6EF" w14:textId="77777777" w:rsidR="00F7009D" w:rsidRPr="00CF1611" w:rsidRDefault="009D6872" w:rsidP="00F7009D">
            <w:pPr>
              <w:pStyle w:val="TabellRader"/>
              <w:keepNext/>
              <w:keepLines/>
              <w:jc w:val="left"/>
            </w:pPr>
            <w:r>
              <w:t>varav kommuner</w:t>
            </w:r>
          </w:p>
        </w:tc>
        <w:tc>
          <w:tcPr>
            <w:tcW w:w="524" w:type="dxa"/>
            <w:tcBorders>
              <w:right w:val="single" w:sz="6" w:space="0" w:color="auto"/>
            </w:tcBorders>
            <w:tcMar>
              <w:left w:w="28" w:type="dxa"/>
              <w:right w:w="28" w:type="dxa"/>
            </w:tcMar>
            <w:vAlign w:val="bottom"/>
          </w:tcPr>
          <w:p w14:paraId="239A951D" w14:textId="5C84213C" w:rsidR="00F7009D" w:rsidRPr="00CF1611" w:rsidRDefault="009D6872" w:rsidP="00F7009D">
            <w:pPr>
              <w:pStyle w:val="TabellRader"/>
              <w:keepNext/>
              <w:keepLines/>
            </w:pPr>
            <w:r>
              <w:t>1227</w:t>
            </w:r>
          </w:p>
        </w:tc>
        <w:tc>
          <w:tcPr>
            <w:tcW w:w="524" w:type="dxa"/>
            <w:tcBorders>
              <w:left w:val="single" w:sz="6" w:space="0" w:color="auto"/>
            </w:tcBorders>
            <w:tcMar>
              <w:left w:w="28" w:type="dxa"/>
              <w:right w:w="28" w:type="dxa"/>
            </w:tcMar>
            <w:vAlign w:val="bottom"/>
          </w:tcPr>
          <w:p w14:paraId="7C574C67" w14:textId="19AF7B27" w:rsidR="00F7009D" w:rsidRPr="00CF1611" w:rsidRDefault="009D6872" w:rsidP="00F7009D">
            <w:pPr>
              <w:pStyle w:val="TabellRader"/>
              <w:keepNext/>
              <w:keepLines/>
            </w:pPr>
            <w:r>
              <w:t>0,7</w:t>
            </w:r>
          </w:p>
        </w:tc>
        <w:tc>
          <w:tcPr>
            <w:tcW w:w="525" w:type="dxa"/>
            <w:tcMar>
              <w:left w:w="28" w:type="dxa"/>
              <w:right w:w="28" w:type="dxa"/>
            </w:tcMar>
            <w:vAlign w:val="bottom"/>
          </w:tcPr>
          <w:p w14:paraId="3C1B0793" w14:textId="77777777" w:rsidR="00F7009D" w:rsidRPr="00CF1611" w:rsidRDefault="009D6872" w:rsidP="00F7009D">
            <w:pPr>
              <w:pStyle w:val="TabellRader"/>
              <w:keepNext/>
              <w:keepLines/>
            </w:pPr>
            <w:r>
              <w:t>0,1</w:t>
            </w:r>
          </w:p>
        </w:tc>
        <w:tc>
          <w:tcPr>
            <w:tcW w:w="526" w:type="dxa"/>
            <w:tcMar>
              <w:left w:w="28" w:type="dxa"/>
              <w:right w:w="28" w:type="dxa"/>
            </w:tcMar>
            <w:vAlign w:val="bottom"/>
          </w:tcPr>
          <w:p w14:paraId="73FE6B7D" w14:textId="77777777" w:rsidR="00F7009D" w:rsidRPr="00CF1611" w:rsidRDefault="009D6872" w:rsidP="00F7009D">
            <w:pPr>
              <w:pStyle w:val="TabellRader"/>
              <w:keepNext/>
              <w:keepLines/>
            </w:pPr>
            <w:r>
              <w:t>0,3</w:t>
            </w:r>
          </w:p>
        </w:tc>
        <w:tc>
          <w:tcPr>
            <w:tcW w:w="526" w:type="dxa"/>
            <w:tcMar>
              <w:left w:w="28" w:type="dxa"/>
              <w:right w:w="28" w:type="dxa"/>
            </w:tcMar>
            <w:vAlign w:val="bottom"/>
          </w:tcPr>
          <w:p w14:paraId="026E997E" w14:textId="77777777" w:rsidR="00F7009D" w:rsidRPr="00CF1611" w:rsidRDefault="009D6872" w:rsidP="00F7009D">
            <w:pPr>
              <w:pStyle w:val="TabellRader"/>
              <w:keepNext/>
              <w:keepLines/>
            </w:pPr>
            <w:r>
              <w:t>0,3</w:t>
            </w:r>
          </w:p>
        </w:tc>
        <w:tc>
          <w:tcPr>
            <w:tcW w:w="526" w:type="dxa"/>
            <w:tcMar>
              <w:left w:w="28" w:type="dxa"/>
              <w:right w:w="28" w:type="dxa"/>
            </w:tcMar>
            <w:vAlign w:val="bottom"/>
          </w:tcPr>
          <w:p w14:paraId="68032CA5" w14:textId="77777777" w:rsidR="00F7009D" w:rsidRPr="00CF1611" w:rsidRDefault="009D6872" w:rsidP="00F7009D">
            <w:pPr>
              <w:pStyle w:val="TabellRader"/>
              <w:keepNext/>
              <w:keepLines/>
            </w:pPr>
            <w:r>
              <w:t>0,2</w:t>
            </w:r>
          </w:p>
        </w:tc>
      </w:tr>
      <w:tr w:rsidR="00F7009D" w:rsidRPr="00CF1611" w14:paraId="18C5E489" w14:textId="77777777" w:rsidTr="00F7009D">
        <w:tc>
          <w:tcPr>
            <w:tcW w:w="1233" w:type="dxa"/>
            <w:vAlign w:val="bottom"/>
          </w:tcPr>
          <w:p w14:paraId="650F4CA0" w14:textId="77777777" w:rsidR="00F7009D" w:rsidRPr="00CF1611" w:rsidRDefault="009D6872" w:rsidP="00F7009D">
            <w:pPr>
              <w:pStyle w:val="TabellRader"/>
              <w:keepNext/>
              <w:keepLines/>
              <w:jc w:val="left"/>
            </w:pPr>
            <w:r>
              <w:t>varav landsting</w:t>
            </w:r>
          </w:p>
        </w:tc>
        <w:tc>
          <w:tcPr>
            <w:tcW w:w="524" w:type="dxa"/>
            <w:tcBorders>
              <w:right w:val="single" w:sz="6" w:space="0" w:color="auto"/>
            </w:tcBorders>
            <w:tcMar>
              <w:left w:w="28" w:type="dxa"/>
              <w:right w:w="28" w:type="dxa"/>
            </w:tcMar>
            <w:vAlign w:val="bottom"/>
          </w:tcPr>
          <w:p w14:paraId="16FB8DA3" w14:textId="77777777" w:rsidR="00F7009D" w:rsidRPr="00CF1611" w:rsidRDefault="009D6872" w:rsidP="00F7009D">
            <w:pPr>
              <w:pStyle w:val="TabellRader"/>
              <w:keepNext/>
              <w:keepLines/>
            </w:pPr>
            <w:r>
              <w:t>402</w:t>
            </w:r>
          </w:p>
        </w:tc>
        <w:tc>
          <w:tcPr>
            <w:tcW w:w="524" w:type="dxa"/>
            <w:tcBorders>
              <w:left w:val="single" w:sz="6" w:space="0" w:color="auto"/>
            </w:tcBorders>
            <w:tcMar>
              <w:left w:w="28" w:type="dxa"/>
              <w:right w:w="28" w:type="dxa"/>
            </w:tcMar>
            <w:vAlign w:val="bottom"/>
          </w:tcPr>
          <w:p w14:paraId="4B757530" w14:textId="40B29E27" w:rsidR="00F7009D" w:rsidRPr="00CF1611" w:rsidRDefault="009D6872" w:rsidP="00F7009D">
            <w:pPr>
              <w:pStyle w:val="TabellRader"/>
              <w:keepNext/>
              <w:keepLines/>
            </w:pPr>
            <w:r>
              <w:t>1,3</w:t>
            </w:r>
          </w:p>
        </w:tc>
        <w:tc>
          <w:tcPr>
            <w:tcW w:w="525" w:type="dxa"/>
            <w:tcMar>
              <w:left w:w="28" w:type="dxa"/>
              <w:right w:w="28" w:type="dxa"/>
            </w:tcMar>
            <w:vAlign w:val="bottom"/>
          </w:tcPr>
          <w:p w14:paraId="741D9D82" w14:textId="77777777" w:rsidR="00F7009D" w:rsidRPr="00CF1611" w:rsidRDefault="009D6872" w:rsidP="00F7009D">
            <w:pPr>
              <w:pStyle w:val="TabellRader"/>
              <w:keepNext/>
              <w:keepLines/>
            </w:pPr>
            <w:r>
              <w:t>0,6</w:t>
            </w:r>
          </w:p>
        </w:tc>
        <w:tc>
          <w:tcPr>
            <w:tcW w:w="526" w:type="dxa"/>
            <w:tcMar>
              <w:left w:w="28" w:type="dxa"/>
              <w:right w:w="28" w:type="dxa"/>
            </w:tcMar>
            <w:vAlign w:val="bottom"/>
          </w:tcPr>
          <w:p w14:paraId="2F3073B9" w14:textId="77777777" w:rsidR="00F7009D" w:rsidRPr="00CF1611" w:rsidRDefault="009D6872" w:rsidP="00F7009D">
            <w:pPr>
              <w:pStyle w:val="TabellRader"/>
              <w:keepNext/>
              <w:keepLines/>
            </w:pPr>
            <w:r>
              <w:t>0,1</w:t>
            </w:r>
          </w:p>
        </w:tc>
        <w:tc>
          <w:tcPr>
            <w:tcW w:w="526" w:type="dxa"/>
            <w:tcMar>
              <w:left w:w="28" w:type="dxa"/>
              <w:right w:w="28" w:type="dxa"/>
            </w:tcMar>
            <w:vAlign w:val="bottom"/>
          </w:tcPr>
          <w:p w14:paraId="70D43E78" w14:textId="77777777" w:rsidR="00F7009D" w:rsidRPr="00CF1611" w:rsidRDefault="009D6872" w:rsidP="00F7009D">
            <w:pPr>
              <w:pStyle w:val="TabellRader"/>
              <w:keepNext/>
              <w:keepLines/>
            </w:pPr>
            <w:r>
              <w:t>0,3</w:t>
            </w:r>
          </w:p>
        </w:tc>
        <w:tc>
          <w:tcPr>
            <w:tcW w:w="526" w:type="dxa"/>
            <w:tcMar>
              <w:left w:w="28" w:type="dxa"/>
              <w:right w:w="28" w:type="dxa"/>
            </w:tcMar>
            <w:vAlign w:val="bottom"/>
          </w:tcPr>
          <w:p w14:paraId="196D7FA0" w14:textId="77777777" w:rsidR="00F7009D" w:rsidRPr="00CF1611" w:rsidRDefault="009D6872" w:rsidP="00F7009D">
            <w:pPr>
              <w:pStyle w:val="TabellRader"/>
              <w:keepNext/>
              <w:keepLines/>
            </w:pPr>
            <w:r>
              <w:t>0,4</w:t>
            </w:r>
          </w:p>
        </w:tc>
      </w:tr>
      <w:tr w:rsidR="00F7009D" w:rsidRPr="00CF1611" w14:paraId="2EEBEE68" w14:textId="77777777" w:rsidTr="00F7009D">
        <w:tc>
          <w:tcPr>
            <w:tcW w:w="1233" w:type="dxa"/>
            <w:vAlign w:val="bottom"/>
          </w:tcPr>
          <w:p w14:paraId="7ADD1337" w14:textId="77777777" w:rsidR="00F7009D" w:rsidRPr="00CF1611" w:rsidRDefault="009D6872" w:rsidP="00F7009D">
            <w:pPr>
              <w:pStyle w:val="TabellRader"/>
              <w:keepNext/>
              <w:keepLines/>
              <w:jc w:val="left"/>
            </w:pPr>
            <w:r>
              <w:t>Näringslivet</w:t>
            </w:r>
          </w:p>
        </w:tc>
        <w:tc>
          <w:tcPr>
            <w:tcW w:w="524" w:type="dxa"/>
            <w:tcBorders>
              <w:right w:val="single" w:sz="6" w:space="0" w:color="auto"/>
            </w:tcBorders>
            <w:tcMar>
              <w:left w:w="28" w:type="dxa"/>
              <w:right w:w="28" w:type="dxa"/>
            </w:tcMar>
            <w:vAlign w:val="bottom"/>
          </w:tcPr>
          <w:p w14:paraId="0E370EB5" w14:textId="11793E0E" w:rsidR="00F7009D" w:rsidRPr="00CF1611" w:rsidRDefault="009D6872" w:rsidP="00F7009D">
            <w:pPr>
              <w:pStyle w:val="TabellRader"/>
              <w:keepNext/>
              <w:keepLines/>
            </w:pPr>
            <w:r>
              <w:t>225</w:t>
            </w:r>
          </w:p>
        </w:tc>
        <w:tc>
          <w:tcPr>
            <w:tcW w:w="524" w:type="dxa"/>
            <w:tcBorders>
              <w:left w:val="single" w:sz="6" w:space="0" w:color="auto"/>
            </w:tcBorders>
            <w:tcMar>
              <w:left w:w="28" w:type="dxa"/>
              <w:right w:w="28" w:type="dxa"/>
            </w:tcMar>
            <w:vAlign w:val="bottom"/>
          </w:tcPr>
          <w:p w14:paraId="713BF49E" w14:textId="481EBBF6" w:rsidR="00F7009D" w:rsidRPr="00CF1611" w:rsidRDefault="009D6872" w:rsidP="00F7009D">
            <w:pPr>
              <w:pStyle w:val="TabellRader"/>
              <w:keepNext/>
              <w:keepLines/>
            </w:pPr>
            <w:r>
              <w:t>2,4</w:t>
            </w:r>
          </w:p>
        </w:tc>
        <w:tc>
          <w:tcPr>
            <w:tcW w:w="525" w:type="dxa"/>
            <w:tcMar>
              <w:left w:w="28" w:type="dxa"/>
              <w:right w:w="28" w:type="dxa"/>
            </w:tcMar>
            <w:vAlign w:val="bottom"/>
          </w:tcPr>
          <w:p w14:paraId="24243A73" w14:textId="77777777" w:rsidR="00F7009D" w:rsidRPr="00CF1611" w:rsidRDefault="009D6872" w:rsidP="00F7009D">
            <w:pPr>
              <w:pStyle w:val="TabellRader"/>
              <w:keepNext/>
              <w:keepLines/>
            </w:pPr>
            <w:r>
              <w:t>3,7</w:t>
            </w:r>
          </w:p>
        </w:tc>
        <w:tc>
          <w:tcPr>
            <w:tcW w:w="526" w:type="dxa"/>
            <w:tcMar>
              <w:left w:w="28" w:type="dxa"/>
              <w:right w:w="28" w:type="dxa"/>
            </w:tcMar>
            <w:vAlign w:val="bottom"/>
          </w:tcPr>
          <w:p w14:paraId="1CE31A95" w14:textId="77777777" w:rsidR="00F7009D" w:rsidRPr="00CF1611" w:rsidRDefault="009D6872" w:rsidP="00F7009D">
            <w:pPr>
              <w:pStyle w:val="TabellRader"/>
              <w:keepNext/>
              <w:keepLines/>
            </w:pPr>
            <w:r>
              <w:t>4,2</w:t>
            </w:r>
          </w:p>
        </w:tc>
        <w:tc>
          <w:tcPr>
            <w:tcW w:w="526" w:type="dxa"/>
            <w:tcMar>
              <w:left w:w="28" w:type="dxa"/>
              <w:right w:w="28" w:type="dxa"/>
            </w:tcMar>
            <w:vAlign w:val="bottom"/>
          </w:tcPr>
          <w:p w14:paraId="4F7F8093" w14:textId="10BB25BE" w:rsidR="00F7009D" w:rsidRPr="00CF1611" w:rsidRDefault="009D6872" w:rsidP="00F7009D">
            <w:pPr>
              <w:pStyle w:val="TabellRader"/>
              <w:keepNext/>
              <w:keepLines/>
            </w:pPr>
            <w:r>
              <w:t>4,1</w:t>
            </w:r>
          </w:p>
        </w:tc>
        <w:tc>
          <w:tcPr>
            <w:tcW w:w="526" w:type="dxa"/>
            <w:tcMar>
              <w:left w:w="28" w:type="dxa"/>
              <w:right w:w="28" w:type="dxa"/>
            </w:tcMar>
            <w:vAlign w:val="bottom"/>
          </w:tcPr>
          <w:p w14:paraId="697454F3" w14:textId="3D0C00EB" w:rsidR="00F7009D" w:rsidRPr="00CF1611" w:rsidRDefault="009D6872" w:rsidP="00F7009D">
            <w:pPr>
              <w:pStyle w:val="TabellRader"/>
              <w:keepNext/>
              <w:keepLines/>
            </w:pPr>
            <w:r>
              <w:t>2,5</w:t>
            </w:r>
          </w:p>
        </w:tc>
      </w:tr>
      <w:tr w:rsidR="00F7009D" w14:paraId="3709A1FC" w14:textId="77777777" w:rsidTr="00F7009D">
        <w:tc>
          <w:tcPr>
            <w:tcW w:w="1233" w:type="dxa"/>
            <w:tcBorders>
              <w:top w:val="single" w:sz="12" w:space="0" w:color="auto"/>
              <w:bottom w:val="single" w:sz="18" w:space="0" w:color="auto"/>
            </w:tcBorders>
            <w:vAlign w:val="bottom"/>
          </w:tcPr>
          <w:p w14:paraId="2C25D67C" w14:textId="77777777" w:rsidR="00F7009D" w:rsidRDefault="009D6872" w:rsidP="00F7009D">
            <w:pPr>
              <w:pStyle w:val="TabellSlutsumma"/>
              <w:keepNext/>
              <w:keepLines/>
              <w:jc w:val="left"/>
            </w:pPr>
            <w:r>
              <w:t>Totalt</w:t>
            </w:r>
          </w:p>
        </w:tc>
        <w:tc>
          <w:tcPr>
            <w:tcW w:w="524" w:type="dxa"/>
            <w:tcBorders>
              <w:top w:val="single" w:sz="12" w:space="0" w:color="auto"/>
              <w:bottom w:val="single" w:sz="18" w:space="0" w:color="auto"/>
              <w:right w:val="single" w:sz="6" w:space="0" w:color="auto"/>
            </w:tcBorders>
            <w:tcMar>
              <w:left w:w="28" w:type="dxa"/>
              <w:right w:w="28" w:type="dxa"/>
            </w:tcMar>
            <w:vAlign w:val="bottom"/>
          </w:tcPr>
          <w:p w14:paraId="42A2308F" w14:textId="77777777" w:rsidR="00F7009D" w:rsidRDefault="009D6872" w:rsidP="00F7009D">
            <w:pPr>
              <w:pStyle w:val="TabellSlutsumma"/>
              <w:keepNext/>
              <w:keepLines/>
            </w:pPr>
            <w:r>
              <w:t>1854</w:t>
            </w:r>
          </w:p>
        </w:tc>
        <w:tc>
          <w:tcPr>
            <w:tcW w:w="524" w:type="dxa"/>
            <w:tcBorders>
              <w:top w:val="single" w:sz="12" w:space="0" w:color="auto"/>
              <w:left w:val="single" w:sz="6" w:space="0" w:color="auto"/>
              <w:bottom w:val="single" w:sz="18" w:space="0" w:color="auto"/>
            </w:tcBorders>
            <w:tcMar>
              <w:left w:w="28" w:type="dxa"/>
              <w:right w:w="28" w:type="dxa"/>
            </w:tcMar>
            <w:vAlign w:val="bottom"/>
          </w:tcPr>
          <w:p w14:paraId="632DABCC" w14:textId="4110E971" w:rsidR="00F7009D" w:rsidRDefault="009D6872" w:rsidP="00F7009D">
            <w:pPr>
              <w:pStyle w:val="TabellSlutsumma"/>
              <w:keepNext/>
              <w:keepLines/>
            </w:pPr>
            <w:r>
              <w:t>1,0</w:t>
            </w:r>
          </w:p>
        </w:tc>
        <w:tc>
          <w:tcPr>
            <w:tcW w:w="525" w:type="dxa"/>
            <w:tcBorders>
              <w:top w:val="single" w:sz="12" w:space="0" w:color="auto"/>
              <w:bottom w:val="single" w:sz="18" w:space="0" w:color="auto"/>
            </w:tcBorders>
            <w:tcMar>
              <w:left w:w="28" w:type="dxa"/>
              <w:right w:w="28" w:type="dxa"/>
            </w:tcMar>
            <w:vAlign w:val="bottom"/>
          </w:tcPr>
          <w:p w14:paraId="6A24A6BF" w14:textId="77777777" w:rsidR="00F7009D" w:rsidRDefault="009D6872" w:rsidP="00F7009D">
            <w:pPr>
              <w:pStyle w:val="TabellSlutsumma"/>
              <w:keepNext/>
              <w:keepLines/>
            </w:pPr>
            <w:r>
              <w:t>0,6</w:t>
            </w:r>
          </w:p>
        </w:tc>
        <w:tc>
          <w:tcPr>
            <w:tcW w:w="526" w:type="dxa"/>
            <w:tcBorders>
              <w:top w:val="single" w:sz="12" w:space="0" w:color="auto"/>
              <w:bottom w:val="single" w:sz="18" w:space="0" w:color="auto"/>
            </w:tcBorders>
            <w:tcMar>
              <w:left w:w="28" w:type="dxa"/>
              <w:right w:w="28" w:type="dxa"/>
            </w:tcMar>
            <w:vAlign w:val="bottom"/>
          </w:tcPr>
          <w:p w14:paraId="1B1DCDF9" w14:textId="77777777" w:rsidR="00F7009D" w:rsidRDefault="009D6872" w:rsidP="00F7009D">
            <w:pPr>
              <w:pStyle w:val="TabellSlutsumma"/>
              <w:keepNext/>
              <w:keepLines/>
            </w:pPr>
            <w:r>
              <w:t>0,7</w:t>
            </w:r>
          </w:p>
        </w:tc>
        <w:tc>
          <w:tcPr>
            <w:tcW w:w="526" w:type="dxa"/>
            <w:tcBorders>
              <w:top w:val="single" w:sz="12" w:space="0" w:color="auto"/>
              <w:bottom w:val="single" w:sz="18" w:space="0" w:color="auto"/>
            </w:tcBorders>
            <w:tcMar>
              <w:left w:w="28" w:type="dxa"/>
              <w:right w:w="28" w:type="dxa"/>
            </w:tcMar>
            <w:vAlign w:val="bottom"/>
          </w:tcPr>
          <w:p w14:paraId="6173821A" w14:textId="3508017B" w:rsidR="00F7009D" w:rsidRDefault="009D6872" w:rsidP="00F7009D">
            <w:pPr>
              <w:pStyle w:val="TabellSlutsumma"/>
              <w:keepNext/>
              <w:keepLines/>
            </w:pPr>
            <w:r>
              <w:t>0,8</w:t>
            </w:r>
          </w:p>
        </w:tc>
        <w:tc>
          <w:tcPr>
            <w:tcW w:w="526" w:type="dxa"/>
            <w:tcBorders>
              <w:top w:val="single" w:sz="12" w:space="0" w:color="auto"/>
              <w:bottom w:val="single" w:sz="18" w:space="0" w:color="auto"/>
            </w:tcBorders>
            <w:tcMar>
              <w:left w:w="28" w:type="dxa"/>
              <w:right w:w="28" w:type="dxa"/>
            </w:tcMar>
            <w:vAlign w:val="bottom"/>
          </w:tcPr>
          <w:p w14:paraId="27530593" w14:textId="3E68E3EB" w:rsidR="00F7009D" w:rsidRDefault="009D6872" w:rsidP="00F7009D">
            <w:pPr>
              <w:pStyle w:val="TabellSlutsumma"/>
              <w:keepNext/>
              <w:keepLines/>
            </w:pPr>
            <w:r>
              <w:t>0,6</w:t>
            </w:r>
          </w:p>
        </w:tc>
      </w:tr>
    </w:tbl>
    <w:p w14:paraId="61070F9D" w14:textId="77777777" w:rsidR="00F7009D" w:rsidRDefault="009D6872" w:rsidP="00F7009D">
      <w:pPr>
        <w:pStyle w:val="TabellFotnot"/>
        <w:spacing w:before="20"/>
      </w:pPr>
      <w:r>
        <w:t>Anm.: Det totala antalet kommunfinansierade timmar utgörs av summan av arbetade timmar i kommunsektorn och i näringslivet. I näringslivet ingår de alternativa utförare som producerar kommunalt finansierade välfärdstjänster.</w:t>
      </w:r>
      <w:r>
        <w:br/>
        <w:t>Källor: Statistiska centralbyrån och egna beräkningar.</w:t>
      </w:r>
    </w:p>
    <w:p w14:paraId="46F9AEAB" w14:textId="0D8D79F8" w:rsidR="00F7009D" w:rsidRDefault="009D6872" w:rsidP="00F7009D">
      <w:pPr>
        <w:pStyle w:val="Rubrik4utannumrering"/>
      </w:pPr>
      <w:r>
        <w:t>Investeringar, transfereringar och räntor</w:t>
      </w:r>
    </w:p>
    <w:p w14:paraId="7AECE129" w14:textId="18BD23A7" w:rsidR="00F7009D" w:rsidRDefault="009D6872" w:rsidP="00F7009D">
      <w:pPr>
        <w:pStyle w:val="Brdtext"/>
      </w:pPr>
      <w:r>
        <w:t xml:space="preserve">Kommunsektorns investeringsutgifter uppgick 2013 till 75 miljarder kronor och beräknas öka med 8 miljarder kronor sammantaget under de närmaste fem åren (se </w:t>
      </w:r>
      <w:r>
        <w:fldChar w:fldCharType="begin"/>
      </w:r>
      <w:r>
        <w:instrText xml:space="preserve"> REF  _Ref380671690 \* Lower \h </w:instrText>
      </w:r>
      <w:r>
        <w:fldChar w:fldCharType="separate"/>
      </w:r>
      <w:r w:rsidR="004642B5" w:rsidRPr="00783724">
        <w:t xml:space="preserve">tabell </w:t>
      </w:r>
      <w:r w:rsidR="004642B5" w:rsidRPr="004642B5">
        <w:rPr>
          <w:bCs/>
          <w:noProof/>
        </w:rPr>
        <w:t>8</w:t>
      </w:r>
      <w:r w:rsidR="004642B5" w:rsidRPr="00783724">
        <w:t>.</w:t>
      </w:r>
      <w:r w:rsidR="004642B5">
        <w:rPr>
          <w:noProof/>
        </w:rPr>
        <w:t>6</w:t>
      </w:r>
      <w:r>
        <w:fldChar w:fldCharType="end"/>
      </w:r>
      <w:r>
        <w:t xml:space="preserve">). Kommuner och landsting är inne i en period där omfattande investeringar görs, främst i infrastruktur och byggnader. Många växande kommuner är i behov av nya lokaler, exempelvis förskolor, samtidigt som den demografiska utvecklingen ökar behoven inom sjukvård och äldreomsorg i flera kommuner (se avsnitt 9.2.1). </w:t>
      </w:r>
    </w:p>
    <w:p w14:paraId="4C902123" w14:textId="2B0D74D1" w:rsidR="00F7009D" w:rsidRDefault="009D6872" w:rsidP="00F7009D">
      <w:pPr>
        <w:pStyle w:val="Brdtextmedindrag"/>
      </w:pPr>
      <w:r>
        <w:t>Ungefär 8 procent av kommunsektorns totala utgifter består av transfereringar till staten, näringslivet och hushållen.</w:t>
      </w:r>
      <w:r>
        <w:rPr>
          <w:rStyle w:val="Fotnotsreferens"/>
        </w:rPr>
        <w:footnoteReference w:id="88"/>
      </w:r>
      <w:r>
        <w:t xml:space="preserve"> Denna andel har varit i princip konstant under de senaste tio åren. Transfereringarna bedöms uppgå till </w:t>
      </w:r>
      <w:r w:rsidRPr="002F2539">
        <w:t>84</w:t>
      </w:r>
      <w:r>
        <w:t xml:space="preserve"> miljarder kronor i slutet av prognosperioden, varav </w:t>
      </w:r>
      <w:r w:rsidRPr="002F2539">
        <w:t>43</w:t>
      </w:r>
      <w:r>
        <w:t> miljarder kronor går till hushållen. Ränteutgifterna beräknas öka från 8 till 11 miljarder kronor under prognosperioden, i takt med att stigande resursutnyttjande och högre inflation föranleder en mindre expansiv penningpolitik</w:t>
      </w:r>
      <w:r w:rsidRPr="00036845">
        <w:t xml:space="preserve">. Räntenettot beräknas </w:t>
      </w:r>
      <w:r>
        <w:t xml:space="preserve">dock </w:t>
      </w:r>
      <w:r w:rsidRPr="00036845">
        <w:t xml:space="preserve">vara </w:t>
      </w:r>
      <w:r>
        <w:t xml:space="preserve">i stort sett </w:t>
      </w:r>
      <w:r w:rsidRPr="00036845">
        <w:t>oförändrat.</w:t>
      </w:r>
    </w:p>
    <w:p w14:paraId="5F4FB8CE" w14:textId="0C13F133" w:rsidR="00F7009D" w:rsidRDefault="009D6872" w:rsidP="00F7009D">
      <w:pPr>
        <w:pStyle w:val="Rubrik3"/>
      </w:pPr>
      <w:bookmarkStart w:id="465" w:name="_Toc384401539"/>
      <w:r>
        <w:lastRenderedPageBreak/>
        <w:t>Kommunsektorns inkomster</w:t>
      </w:r>
      <w:bookmarkEnd w:id="465"/>
    </w:p>
    <w:p w14:paraId="33C0AF1D" w14:textId="40987CB0" w:rsidR="00F7009D" w:rsidRDefault="009D6872" w:rsidP="00F7009D">
      <w:pPr>
        <w:pStyle w:val="Brdtext"/>
      </w:pPr>
      <w:r>
        <w:t>Kommunsektorns inkomster består till närmare 70 procent av inkomstskatter. Statsbidragen utgör ungefär 16 procent.</w:t>
      </w:r>
      <w:r>
        <w:rPr>
          <w:rStyle w:val="Fotnotsreferens"/>
        </w:rPr>
        <w:footnoteReference w:id="89"/>
      </w:r>
      <w:r>
        <w:t xml:space="preserve"> </w:t>
      </w:r>
      <w:r w:rsidRPr="006B09AD">
        <w:t>Skattein</w:t>
      </w:r>
      <w:r>
        <w:t>komsterna beror</w:t>
      </w:r>
      <w:r w:rsidRPr="006B09AD">
        <w:t xml:space="preserve"> på de av kommunerna och landstingen fastställda skatte</w:t>
      </w:r>
      <w:r w:rsidRPr="006B09AD">
        <w:softHyphen/>
        <w:t>satserna</w:t>
      </w:r>
      <w:r>
        <w:t xml:space="preserve"> och på utvecklingen av det kommunala skatte</w:t>
      </w:r>
      <w:r>
        <w:softHyphen/>
        <w:t>underlaget.</w:t>
      </w:r>
      <w:r w:rsidRPr="006B09AD">
        <w:t xml:space="preserve"> </w:t>
      </w:r>
    </w:p>
    <w:p w14:paraId="5455B4A5" w14:textId="60D705BB" w:rsidR="00F7009D" w:rsidRDefault="009D6872" w:rsidP="00F7009D">
      <w:pPr>
        <w:pStyle w:val="Brdtextmedindrag"/>
      </w:pPr>
      <w:r w:rsidRPr="006B09AD">
        <w:t>Det kommu</w:t>
      </w:r>
      <w:r>
        <w:t>nala skatteunderlaget</w:t>
      </w:r>
      <w:r w:rsidRPr="006B09AD">
        <w:t xml:space="preserve"> består </w:t>
      </w:r>
      <w:r>
        <w:t>främst av utbetalda löner, drygt 70 procent, och</w:t>
      </w:r>
      <w:r w:rsidRPr="006B09AD">
        <w:t xml:space="preserve"> av </w:t>
      </w:r>
      <w:r>
        <w:t xml:space="preserve">pensioner, drygt 20 procent. </w:t>
      </w:r>
      <w:r w:rsidRPr="006B09AD">
        <w:t>Lönerna bestäms i sin tur av antalet arbetade timmar och av timlönerna. Vanligtvis följer timlönen i kommunsektorn</w:t>
      </w:r>
      <w:r>
        <w:t xml:space="preserve"> löneutvecklingen i övriga delar av ekonomin</w:t>
      </w:r>
      <w:r w:rsidRPr="0033076C">
        <w:t xml:space="preserve">. </w:t>
      </w:r>
      <w:r w:rsidRPr="008878E2">
        <w:t xml:space="preserve">De kommunala skatteinkomsterna motsvarar </w:t>
      </w:r>
      <w:r>
        <w:t>ungefär</w:t>
      </w:r>
      <w:r w:rsidRPr="008878E2">
        <w:t xml:space="preserve"> storleken på kommunernas utgifter för personal. Det innebär </w:t>
      </w:r>
      <w:r w:rsidRPr="0033076C">
        <w:t>att personalutgifterna</w:t>
      </w:r>
      <w:r w:rsidRPr="00832DE6">
        <w:t xml:space="preserve"> i kommun</w:t>
      </w:r>
      <w:r w:rsidRPr="00832DE6">
        <w:softHyphen/>
        <w:t>sektorn utvecklas i ungefär samma takt s</w:t>
      </w:r>
      <w:r w:rsidRPr="0033076C">
        <w:t>om de kommunala skatteinkomsterna</w:t>
      </w:r>
      <w:r w:rsidRPr="00F843C2">
        <w:t>, vid ett givet antal arbetade timmar i kommunsektorn och ekonomin i övrigt. Följaktligen blir effekte</w:t>
      </w:r>
      <w:r w:rsidRPr="008878E2">
        <w:t>n</w:t>
      </w:r>
      <w:r w:rsidRPr="00832DE6">
        <w:t xml:space="preserve"> av en ändrad timlön i stort sett neutral för kommunsektorns finanser. Det är i stället främst en ökning av antalet arbetade timmar </w:t>
      </w:r>
      <w:r w:rsidRPr="008878E2">
        <w:t>i näringslivet</w:t>
      </w:r>
      <w:r w:rsidRPr="0033076C">
        <w:t xml:space="preserve"> som inte är</w:t>
      </w:r>
      <w:r w:rsidRPr="00832DE6">
        <w:t xml:space="preserve"> skattefinansierade som </w:t>
      </w:r>
      <w:r w:rsidRPr="008878E2">
        <w:t>förstärker</w:t>
      </w:r>
      <w:r w:rsidRPr="0033076C">
        <w:t xml:space="preserve"> </w:t>
      </w:r>
      <w:r w:rsidRPr="008878E2">
        <w:t>kommun</w:t>
      </w:r>
      <w:r>
        <w:softHyphen/>
      </w:r>
      <w:r w:rsidRPr="008878E2">
        <w:t>sektorns</w:t>
      </w:r>
      <w:r w:rsidRPr="00F843C2">
        <w:t xml:space="preserve"> ekonomi.</w:t>
      </w:r>
    </w:p>
    <w:p w14:paraId="217B3911" w14:textId="299B2A0D" w:rsidR="00F7009D" w:rsidRDefault="009D6872" w:rsidP="00F7009D">
      <w:pPr>
        <w:pStyle w:val="Brdtextmedindrag"/>
      </w:pPr>
      <w:r w:rsidRPr="003A4E2A">
        <w:t xml:space="preserve">Ett stigande antal arbetade timmar och sysselsatta i näringslivet sedan 2010 har varit viktigt för utvecklingen av de kommunala skatteinkomsterna, som ökat varje år trots det svaga konjunkturläget. </w:t>
      </w:r>
      <w:r>
        <w:t>Därtill har den genomsnittliga skattesatsen höjts</w:t>
      </w:r>
      <w:r w:rsidRPr="003A4E2A">
        <w:t xml:space="preserve"> 2012 och 2013. </w:t>
      </w:r>
    </w:p>
    <w:p w14:paraId="7F747D8B" w14:textId="11034024" w:rsidR="00F7009D" w:rsidRDefault="009D6872" w:rsidP="00F7009D">
      <w:pPr>
        <w:pStyle w:val="Rubrik4utannumrering"/>
      </w:pPr>
      <w:r>
        <w:t>Förbättrat arbetsmarknadsläge ökar skatteinkomsterna</w:t>
      </w:r>
    </w:p>
    <w:p w14:paraId="7A6C5C9C" w14:textId="1B8D6DE8" w:rsidR="00F7009D" w:rsidRDefault="009D6872" w:rsidP="00F7009D">
      <w:pPr>
        <w:pStyle w:val="Brdtext"/>
      </w:pPr>
      <w:r>
        <w:t xml:space="preserve">Kommuner och landsting kompenseras via det generella statsbidraget för förändringar av skattesystemet som påverkar det kommunala skatteunderlaget, </w:t>
      </w:r>
      <w:r w:rsidRPr="00DA78AF">
        <w:t xml:space="preserve">exempelvis </w:t>
      </w:r>
      <w:r>
        <w:t xml:space="preserve">höjt grundavdrag för pensionärer. För att få en samlad bild av utvecklingen av både skatter och statsbidrag </w:t>
      </w:r>
      <w:r w:rsidRPr="00434F49">
        <w:t>redovisas</w:t>
      </w:r>
      <w:r>
        <w:t xml:space="preserve"> dessa justerade för skatteregleringar.</w:t>
      </w:r>
      <w:r>
        <w:rPr>
          <w:highlight w:val="yellow"/>
        </w:rPr>
        <w:t xml:space="preserve"> </w:t>
      </w:r>
    </w:p>
    <w:p w14:paraId="09B4DBA0" w14:textId="22BCC9FD" w:rsidR="00F7009D" w:rsidRDefault="009D6872" w:rsidP="00F7009D">
      <w:pPr>
        <w:pStyle w:val="Brdtext"/>
      </w:pPr>
      <w:r>
        <w:lastRenderedPageBreak/>
        <w:t xml:space="preserve">Den genomsnittliga kommunala skattesatsen ökade 2014 med 0,13 procentenheter eller 13 öre per hundra kronor i beskattningsbar inkomst, varav 9 öre för landstingen och 4 öre för </w:t>
      </w:r>
      <w:r w:rsidRPr="00C72753">
        <w:t xml:space="preserve">kommunerna. </w:t>
      </w:r>
      <w:r>
        <w:t>Detta förväntas öka skatteinkomsterna med drygt 2,5 miljarder kronor. Skatteunderlaget påverkas samtidigt av att pensionerna utvecklas svagt 2014.</w:t>
      </w:r>
      <w:r w:rsidRPr="00CF5FCC">
        <w:t xml:space="preserve"> I takt med att läget på arbetsmarknaden förbättra</w:t>
      </w:r>
      <w:r>
        <w:t>s påverkas skatteinkomsterna positivt och</w:t>
      </w:r>
      <w:r w:rsidRPr="00CF5FCC">
        <w:t xml:space="preserve"> </w:t>
      </w:r>
      <w:r>
        <w:t>de</w:t>
      </w:r>
      <w:r w:rsidRPr="00CF5FCC">
        <w:t xml:space="preserve"> </w:t>
      </w:r>
      <w:r>
        <w:t>beräknas</w:t>
      </w:r>
      <w:r w:rsidRPr="00CF5FCC">
        <w:t xml:space="preserve"> öka med i genomsnitt </w:t>
      </w:r>
      <w:r w:rsidRPr="008878E2">
        <w:t>4,8</w:t>
      </w:r>
      <w:r>
        <w:t> </w:t>
      </w:r>
      <w:r w:rsidRPr="00CF5FCC">
        <w:t xml:space="preserve">procent per år 2015–2018 (se </w:t>
      </w:r>
      <w:r w:rsidRPr="00CF5FCC">
        <w:fldChar w:fldCharType="begin"/>
      </w:r>
      <w:r w:rsidRPr="00CF5FCC">
        <w:instrText xml:space="preserve"> REF  _Ref381021358 \* Lower \h </w:instrText>
      </w:r>
      <w:r>
        <w:instrText xml:space="preserve"> \* MERGEFORMAT </w:instrText>
      </w:r>
      <w:r w:rsidRPr="00CF5FCC">
        <w:fldChar w:fldCharType="separate"/>
      </w:r>
      <w:r w:rsidR="004642B5" w:rsidRPr="00BB0C70">
        <w:t xml:space="preserve">tabell </w:t>
      </w:r>
      <w:r w:rsidR="004642B5" w:rsidRPr="004642B5">
        <w:rPr>
          <w:bCs/>
          <w:noProof/>
        </w:rPr>
        <w:t>8</w:t>
      </w:r>
      <w:r w:rsidR="004642B5" w:rsidRPr="00BB0C70">
        <w:t>.</w:t>
      </w:r>
      <w:r w:rsidR="004642B5">
        <w:rPr>
          <w:noProof/>
        </w:rPr>
        <w:t>4</w:t>
      </w:r>
      <w:r w:rsidRPr="00CF5FCC">
        <w:fldChar w:fldCharType="end"/>
      </w:r>
      <w:r w:rsidRPr="00CF5FCC">
        <w:t>)</w:t>
      </w:r>
      <w:r>
        <w:t xml:space="preserve">. </w:t>
      </w:r>
    </w:p>
    <w:p w14:paraId="39A277C1" w14:textId="77777777" w:rsidR="00F7009D" w:rsidRPr="000A32B9" w:rsidRDefault="00F7009D" w:rsidP="00F7009D">
      <w:pPr>
        <w:pStyle w:val="Brdtextmedindrag"/>
      </w:pPr>
    </w:p>
    <w:p w14:paraId="23F67BC7" w14:textId="3A3EFB9D" w:rsidR="00F7009D" w:rsidRPr="00DD64F0" w:rsidRDefault="009D6872" w:rsidP="00F7009D">
      <w:pPr>
        <w:pStyle w:val="TabellRubrik"/>
        <w:rPr>
          <w:i/>
        </w:rPr>
      </w:pPr>
      <w:bookmarkStart w:id="466" w:name="_Ref381021358"/>
      <w:bookmarkStart w:id="467" w:name="_Toc384401694"/>
      <w:r w:rsidRPr="00BB0C70">
        <w:t xml:space="preserve">Tabell </w:t>
      </w:r>
      <w:r w:rsidR="0009067D">
        <w:fldChar w:fldCharType="begin"/>
      </w:r>
      <w:r w:rsidR="0009067D">
        <w:instrText xml:space="preserve"> STYLEREF "Rubrik 1"\n \* MERGEFORMAT </w:instrText>
      </w:r>
      <w:r w:rsidR="0009067D">
        <w:fldChar w:fldCharType="separate"/>
      </w:r>
      <w:r w:rsidR="004642B5">
        <w:rPr>
          <w:noProof/>
        </w:rPr>
        <w:t>8</w:t>
      </w:r>
      <w:r w:rsidR="0009067D">
        <w:rPr>
          <w:noProof/>
        </w:rPr>
        <w:fldChar w:fldCharType="end"/>
      </w:r>
      <w:r w:rsidRPr="00BB0C70">
        <w:t>.</w:t>
      </w:r>
      <w:r w:rsidR="0009067D">
        <w:fldChar w:fldCharType="begin"/>
      </w:r>
      <w:r w:rsidR="0009067D">
        <w:instrText xml:space="preserve"> SEQ Tabell \* Arabic \s 1  \* MERGEFORMAT </w:instrText>
      </w:r>
      <w:r w:rsidR="0009067D">
        <w:fldChar w:fldCharType="separate"/>
      </w:r>
      <w:r w:rsidR="004642B5">
        <w:rPr>
          <w:noProof/>
        </w:rPr>
        <w:t>4</w:t>
      </w:r>
      <w:r w:rsidR="0009067D">
        <w:rPr>
          <w:noProof/>
        </w:rPr>
        <w:fldChar w:fldCharType="end"/>
      </w:r>
      <w:bookmarkEnd w:id="466"/>
      <w:r w:rsidRPr="00BB0C70">
        <w:t xml:space="preserve"> Skatter och statsbidrag 2013</w:t>
      </w:r>
      <w:r>
        <w:t>–</w:t>
      </w:r>
      <w:r w:rsidRPr="00BB0C70">
        <w:t>2018</w:t>
      </w:r>
      <w:bookmarkEnd w:id="467"/>
    </w:p>
    <w:p w14:paraId="41F756A3" w14:textId="095ECD3D" w:rsidR="00F7009D" w:rsidRDefault="009D6872" w:rsidP="00F7009D">
      <w:pPr>
        <w:pStyle w:val="TabellUnderrubrik"/>
      </w:pPr>
      <w:r>
        <w:t>Utfall</w:t>
      </w:r>
      <w:r w:rsidRPr="00C72753">
        <w:t xml:space="preserve"> </w:t>
      </w:r>
      <w:r>
        <w:t xml:space="preserve">för 2013 </w:t>
      </w:r>
      <w:r w:rsidRPr="00C72753">
        <w:t>i mi</w:t>
      </w:r>
      <w:r>
        <w:t>ljarder kronor.</w:t>
      </w:r>
    </w:p>
    <w:tbl>
      <w:tblPr>
        <w:tblW w:w="4384" w:type="dxa"/>
        <w:tblInd w:w="85" w:type="dxa"/>
        <w:tblLayout w:type="fixed"/>
        <w:tblLook w:val="0000" w:firstRow="0" w:lastRow="0" w:firstColumn="0" w:lastColumn="0" w:noHBand="0" w:noVBand="0"/>
      </w:tblPr>
      <w:tblGrid>
        <w:gridCol w:w="1233"/>
        <w:gridCol w:w="208"/>
        <w:gridCol w:w="80"/>
        <w:gridCol w:w="236"/>
        <w:gridCol w:w="109"/>
        <w:gridCol w:w="415"/>
        <w:gridCol w:w="525"/>
        <w:gridCol w:w="526"/>
        <w:gridCol w:w="526"/>
        <w:gridCol w:w="526"/>
      </w:tblGrid>
      <w:tr w:rsidR="00F7009D" w14:paraId="187DE952" w14:textId="77777777" w:rsidTr="00F7009D">
        <w:trPr>
          <w:cantSplit/>
        </w:trPr>
        <w:tc>
          <w:tcPr>
            <w:tcW w:w="1233" w:type="dxa"/>
            <w:vAlign w:val="bottom"/>
          </w:tcPr>
          <w:p w14:paraId="48C380C8" w14:textId="77777777" w:rsidR="00F7009D" w:rsidRDefault="00F7009D" w:rsidP="00F7009D">
            <w:pPr>
              <w:pStyle w:val="TabellHuvud"/>
              <w:keepNext/>
              <w:keepLines/>
              <w:jc w:val="left"/>
            </w:pPr>
          </w:p>
        </w:tc>
        <w:tc>
          <w:tcPr>
            <w:tcW w:w="524" w:type="dxa"/>
            <w:gridSpan w:val="3"/>
          </w:tcPr>
          <w:p w14:paraId="0F306322" w14:textId="77777777" w:rsidR="00F7009D" w:rsidRDefault="009D6872" w:rsidP="00F7009D">
            <w:pPr>
              <w:pStyle w:val="TabellHuvud"/>
              <w:keepNext/>
              <w:keepLines/>
            </w:pPr>
            <w:r>
              <w:t>Utfall</w:t>
            </w:r>
          </w:p>
        </w:tc>
        <w:tc>
          <w:tcPr>
            <w:tcW w:w="2627" w:type="dxa"/>
            <w:gridSpan w:val="6"/>
            <w:tcBorders>
              <w:bottom w:val="single" w:sz="6" w:space="0" w:color="auto"/>
            </w:tcBorders>
          </w:tcPr>
          <w:p w14:paraId="4E57C719" w14:textId="5CD4B1DE" w:rsidR="00F7009D" w:rsidRDefault="009D6872" w:rsidP="00F7009D">
            <w:pPr>
              <w:pStyle w:val="TabellHuvud"/>
              <w:keepNext/>
              <w:keepLines/>
              <w:jc w:val="left"/>
            </w:pPr>
            <w:r>
              <w:t>Prognos, procentuell förändring</w:t>
            </w:r>
          </w:p>
        </w:tc>
      </w:tr>
      <w:tr w:rsidR="00F7009D" w14:paraId="38B2DD4A" w14:textId="77777777" w:rsidTr="00F7009D">
        <w:tc>
          <w:tcPr>
            <w:tcW w:w="1233" w:type="dxa"/>
            <w:tcBorders>
              <w:bottom w:val="single" w:sz="18" w:space="0" w:color="auto"/>
            </w:tcBorders>
            <w:vAlign w:val="bottom"/>
          </w:tcPr>
          <w:p w14:paraId="316C9D19" w14:textId="77777777" w:rsidR="00F7009D" w:rsidRDefault="00F7009D" w:rsidP="00F7009D">
            <w:pPr>
              <w:pStyle w:val="TabellHuvud"/>
              <w:keepNext/>
              <w:keepLines/>
              <w:jc w:val="left"/>
            </w:pPr>
          </w:p>
        </w:tc>
        <w:tc>
          <w:tcPr>
            <w:tcW w:w="524" w:type="dxa"/>
            <w:gridSpan w:val="3"/>
            <w:tcBorders>
              <w:bottom w:val="single" w:sz="18" w:space="0" w:color="auto"/>
            </w:tcBorders>
          </w:tcPr>
          <w:sdt>
            <w:sdtPr>
              <w:alias w:val="Skatteprognos_3TabÅr0"/>
              <w:tag w:val="Skatteprognos_3TabÅr0"/>
              <w:id w:val="-1074971301"/>
              <w:text/>
            </w:sdtPr>
            <w:sdtEndPr/>
            <w:sdtContent>
              <w:p w14:paraId="2ED3854D" w14:textId="682C0509" w:rsidR="00F7009D" w:rsidRDefault="009D6872" w:rsidP="00F7009D">
                <w:pPr>
                  <w:pStyle w:val="TabellHuvud"/>
                  <w:keepNext/>
                  <w:keepLines/>
                </w:pPr>
                <w:r w:rsidDel="00C10EFF">
                  <w:t>2013</w:t>
                </w:r>
              </w:p>
            </w:sdtContent>
          </w:sdt>
        </w:tc>
        <w:tc>
          <w:tcPr>
            <w:tcW w:w="524" w:type="dxa"/>
            <w:gridSpan w:val="2"/>
            <w:tcBorders>
              <w:top w:val="single" w:sz="6" w:space="0" w:color="auto"/>
              <w:bottom w:val="single" w:sz="18" w:space="0" w:color="auto"/>
            </w:tcBorders>
          </w:tcPr>
          <w:sdt>
            <w:sdtPr>
              <w:alias w:val="Skatteprognos_3TabÅr1"/>
              <w:tag w:val="Skatteprognos_3TabÅr1"/>
              <w:id w:val="212014784"/>
              <w:text/>
            </w:sdtPr>
            <w:sdtEndPr/>
            <w:sdtContent>
              <w:p w14:paraId="03AD9DD0" w14:textId="776CE096" w:rsidR="00F7009D" w:rsidRDefault="009D6872" w:rsidP="00F7009D">
                <w:pPr>
                  <w:pStyle w:val="TabellHuvud"/>
                  <w:keepNext/>
                  <w:keepLines/>
                </w:pPr>
                <w:r w:rsidDel="00C10EFF">
                  <w:t>2014</w:t>
                </w:r>
              </w:p>
            </w:sdtContent>
          </w:sdt>
        </w:tc>
        <w:tc>
          <w:tcPr>
            <w:tcW w:w="525" w:type="dxa"/>
            <w:tcBorders>
              <w:top w:val="single" w:sz="6" w:space="0" w:color="auto"/>
              <w:bottom w:val="single" w:sz="18" w:space="0" w:color="auto"/>
            </w:tcBorders>
          </w:tcPr>
          <w:sdt>
            <w:sdtPr>
              <w:alias w:val="Skatteprognos_3TabÅr2"/>
              <w:tag w:val="Skatteprognos_3TabÅr2"/>
              <w:id w:val="252095768"/>
              <w:text/>
            </w:sdtPr>
            <w:sdtEndPr/>
            <w:sdtContent>
              <w:p w14:paraId="368BE8F0" w14:textId="34385588" w:rsidR="00F7009D" w:rsidRDefault="009D6872" w:rsidP="00F7009D">
                <w:pPr>
                  <w:pStyle w:val="TabellHuvud"/>
                  <w:keepNext/>
                  <w:keepLines/>
                </w:pPr>
                <w:r w:rsidDel="00C10EFF">
                  <w:t>2015</w:t>
                </w:r>
              </w:p>
            </w:sdtContent>
          </w:sdt>
        </w:tc>
        <w:tc>
          <w:tcPr>
            <w:tcW w:w="526" w:type="dxa"/>
            <w:tcBorders>
              <w:top w:val="single" w:sz="6" w:space="0" w:color="auto"/>
              <w:bottom w:val="single" w:sz="18" w:space="0" w:color="auto"/>
            </w:tcBorders>
          </w:tcPr>
          <w:sdt>
            <w:sdtPr>
              <w:alias w:val="Skatteprognos_3TabÅr3"/>
              <w:tag w:val="Skatteprognos_3TabÅr3"/>
              <w:id w:val="-842402975"/>
              <w:text/>
            </w:sdtPr>
            <w:sdtEndPr/>
            <w:sdtContent>
              <w:p w14:paraId="307417C1" w14:textId="5B64DF36" w:rsidR="00F7009D" w:rsidRDefault="009D6872" w:rsidP="00F7009D">
                <w:pPr>
                  <w:pStyle w:val="TabellHuvud"/>
                  <w:keepNext/>
                  <w:keepLines/>
                </w:pPr>
                <w:r w:rsidDel="00C10EFF">
                  <w:t>2016</w:t>
                </w:r>
              </w:p>
            </w:sdtContent>
          </w:sdt>
        </w:tc>
        <w:tc>
          <w:tcPr>
            <w:tcW w:w="526" w:type="dxa"/>
            <w:tcBorders>
              <w:top w:val="single" w:sz="6" w:space="0" w:color="auto"/>
              <w:bottom w:val="single" w:sz="18" w:space="0" w:color="auto"/>
            </w:tcBorders>
          </w:tcPr>
          <w:sdt>
            <w:sdtPr>
              <w:alias w:val="Skatteprognos_3TabÅr4"/>
              <w:tag w:val="Skatteprognos_3TabÅr4"/>
              <w:id w:val="814914447"/>
              <w:text/>
            </w:sdtPr>
            <w:sdtEndPr/>
            <w:sdtContent>
              <w:p w14:paraId="70C01569" w14:textId="7BAF7CEB" w:rsidR="00F7009D" w:rsidRDefault="009D6872" w:rsidP="00F7009D">
                <w:pPr>
                  <w:pStyle w:val="TabellHuvud"/>
                  <w:keepNext/>
                  <w:keepLines/>
                </w:pPr>
                <w:r w:rsidDel="00C10EFF">
                  <w:t>2017</w:t>
                </w:r>
              </w:p>
            </w:sdtContent>
          </w:sdt>
        </w:tc>
        <w:tc>
          <w:tcPr>
            <w:tcW w:w="526" w:type="dxa"/>
            <w:tcBorders>
              <w:top w:val="single" w:sz="6" w:space="0" w:color="auto"/>
              <w:bottom w:val="single" w:sz="18" w:space="0" w:color="auto"/>
            </w:tcBorders>
          </w:tcPr>
          <w:sdt>
            <w:sdtPr>
              <w:alias w:val="Skatteprognos_3TabÅr5"/>
              <w:tag w:val="Skatteprognos_3TabÅr5"/>
              <w:id w:val="794570422"/>
              <w:text/>
            </w:sdtPr>
            <w:sdtEndPr/>
            <w:sdtContent>
              <w:p w14:paraId="1402563B" w14:textId="0FD168E6" w:rsidR="00F7009D" w:rsidRDefault="009D6872" w:rsidP="00F7009D">
                <w:pPr>
                  <w:pStyle w:val="TabellHuvud"/>
                  <w:keepNext/>
                  <w:keepLines/>
                </w:pPr>
                <w:r w:rsidDel="00C10EFF">
                  <w:t>2018</w:t>
                </w:r>
              </w:p>
            </w:sdtContent>
          </w:sdt>
        </w:tc>
      </w:tr>
      <w:tr w:rsidR="00F7009D" w:rsidRPr="00CF1611" w14:paraId="62B4DFF8" w14:textId="77777777" w:rsidTr="00F7009D">
        <w:tc>
          <w:tcPr>
            <w:tcW w:w="1521" w:type="dxa"/>
            <w:gridSpan w:val="3"/>
            <w:tcBorders>
              <w:top w:val="single" w:sz="18" w:space="0" w:color="auto"/>
            </w:tcBorders>
            <w:vAlign w:val="bottom"/>
          </w:tcPr>
          <w:p w14:paraId="40E04124" w14:textId="63B54B74" w:rsidR="00F7009D" w:rsidRPr="00CF1611" w:rsidRDefault="009D6872" w:rsidP="00F7009D">
            <w:pPr>
              <w:pStyle w:val="TabellRader"/>
              <w:keepNext/>
              <w:keepLines/>
              <w:jc w:val="left"/>
            </w:pPr>
            <w:r>
              <w:t>Skatteinkomster jus-terade för skatteregleringar</w:t>
            </w:r>
          </w:p>
        </w:tc>
        <w:tc>
          <w:tcPr>
            <w:tcW w:w="345" w:type="dxa"/>
            <w:gridSpan w:val="2"/>
            <w:tcBorders>
              <w:top w:val="single" w:sz="18" w:space="0" w:color="auto"/>
            </w:tcBorders>
            <w:shd w:val="clear" w:color="auto" w:fill="auto"/>
            <w:tcMar>
              <w:left w:w="28" w:type="dxa"/>
              <w:right w:w="28" w:type="dxa"/>
            </w:tcMar>
            <w:vAlign w:val="bottom"/>
          </w:tcPr>
          <w:p w14:paraId="762FD313" w14:textId="4E0CF360" w:rsidR="00F7009D" w:rsidRPr="00AB02F2" w:rsidRDefault="009D6872" w:rsidP="00F7009D">
            <w:pPr>
              <w:pStyle w:val="TabellRader"/>
              <w:keepNext/>
              <w:keepLines/>
              <w:rPr>
                <w:color w:val="FFFFFF" w:themeColor="background1"/>
              </w:rPr>
            </w:pPr>
            <w:r w:rsidRPr="00AB02F2">
              <w:t>585</w:t>
            </w:r>
          </w:p>
        </w:tc>
        <w:tc>
          <w:tcPr>
            <w:tcW w:w="415" w:type="dxa"/>
            <w:tcBorders>
              <w:top w:val="single" w:sz="18" w:space="0" w:color="auto"/>
            </w:tcBorders>
            <w:shd w:val="clear" w:color="auto" w:fill="auto"/>
            <w:tcMar>
              <w:left w:w="28" w:type="dxa"/>
              <w:right w:w="28" w:type="dxa"/>
            </w:tcMar>
            <w:vAlign w:val="bottom"/>
          </w:tcPr>
          <w:p w14:paraId="23C1674E" w14:textId="3A5A5489" w:rsidR="00F7009D" w:rsidRPr="00CF1611" w:rsidRDefault="009D6872" w:rsidP="00F7009D">
            <w:pPr>
              <w:pStyle w:val="TabellRader"/>
              <w:keepNext/>
              <w:keepLines/>
            </w:pPr>
            <w:r>
              <w:t>4,2</w:t>
            </w:r>
          </w:p>
        </w:tc>
        <w:tc>
          <w:tcPr>
            <w:tcW w:w="525" w:type="dxa"/>
            <w:tcBorders>
              <w:top w:val="single" w:sz="18" w:space="0" w:color="auto"/>
            </w:tcBorders>
            <w:shd w:val="clear" w:color="auto" w:fill="auto"/>
            <w:tcMar>
              <w:left w:w="28" w:type="dxa"/>
              <w:right w:w="28" w:type="dxa"/>
            </w:tcMar>
            <w:vAlign w:val="bottom"/>
          </w:tcPr>
          <w:p w14:paraId="4DA4E849" w14:textId="02614585" w:rsidR="00F7009D" w:rsidRPr="00CF1611" w:rsidRDefault="009D6872" w:rsidP="00F7009D">
            <w:pPr>
              <w:pStyle w:val="TabellRader"/>
              <w:keepNext/>
              <w:keepLines/>
            </w:pPr>
            <w:r>
              <w:t>4,3</w:t>
            </w:r>
          </w:p>
        </w:tc>
        <w:tc>
          <w:tcPr>
            <w:tcW w:w="526" w:type="dxa"/>
            <w:tcBorders>
              <w:top w:val="single" w:sz="18" w:space="0" w:color="auto"/>
            </w:tcBorders>
            <w:shd w:val="clear" w:color="auto" w:fill="auto"/>
            <w:tcMar>
              <w:left w:w="28" w:type="dxa"/>
              <w:right w:w="28" w:type="dxa"/>
            </w:tcMar>
            <w:vAlign w:val="bottom"/>
          </w:tcPr>
          <w:p w14:paraId="4A702743" w14:textId="1EE8A799" w:rsidR="00F7009D" w:rsidRPr="00CF1611" w:rsidRDefault="009D6872" w:rsidP="00F7009D">
            <w:pPr>
              <w:pStyle w:val="TabellRader"/>
              <w:keepNext/>
              <w:keepLines/>
            </w:pPr>
            <w:r>
              <w:t>5,2</w:t>
            </w:r>
          </w:p>
        </w:tc>
        <w:tc>
          <w:tcPr>
            <w:tcW w:w="526" w:type="dxa"/>
            <w:tcBorders>
              <w:top w:val="single" w:sz="18" w:space="0" w:color="auto"/>
            </w:tcBorders>
            <w:shd w:val="clear" w:color="auto" w:fill="auto"/>
            <w:tcMar>
              <w:left w:w="28" w:type="dxa"/>
              <w:right w:w="28" w:type="dxa"/>
            </w:tcMar>
            <w:vAlign w:val="bottom"/>
          </w:tcPr>
          <w:p w14:paraId="4B9F2103" w14:textId="5B66B9B8" w:rsidR="00F7009D" w:rsidRPr="00CF1611" w:rsidRDefault="009D6872" w:rsidP="00F7009D">
            <w:pPr>
              <w:pStyle w:val="TabellRader"/>
              <w:keepNext/>
              <w:keepLines/>
            </w:pPr>
            <w:r>
              <w:t>5,2</w:t>
            </w:r>
          </w:p>
        </w:tc>
        <w:tc>
          <w:tcPr>
            <w:tcW w:w="526" w:type="dxa"/>
            <w:tcBorders>
              <w:top w:val="single" w:sz="18" w:space="0" w:color="auto"/>
            </w:tcBorders>
            <w:shd w:val="clear" w:color="auto" w:fill="auto"/>
            <w:tcMar>
              <w:left w:w="28" w:type="dxa"/>
              <w:right w:w="28" w:type="dxa"/>
            </w:tcMar>
            <w:vAlign w:val="bottom"/>
          </w:tcPr>
          <w:p w14:paraId="32C24A9B" w14:textId="07B39C64" w:rsidR="00F7009D" w:rsidRPr="00CF1611" w:rsidRDefault="009D6872" w:rsidP="00F7009D">
            <w:pPr>
              <w:pStyle w:val="TabellRader"/>
              <w:keepNext/>
              <w:keepLines/>
            </w:pPr>
            <w:r>
              <w:t>4,5</w:t>
            </w:r>
          </w:p>
        </w:tc>
      </w:tr>
      <w:tr w:rsidR="00F7009D" w:rsidRPr="00CF1611" w14:paraId="36A23E5E" w14:textId="77777777" w:rsidTr="00F7009D">
        <w:tc>
          <w:tcPr>
            <w:tcW w:w="1521" w:type="dxa"/>
            <w:gridSpan w:val="3"/>
            <w:vAlign w:val="bottom"/>
          </w:tcPr>
          <w:p w14:paraId="500107C2" w14:textId="50538174" w:rsidR="00F7009D" w:rsidRPr="00CF1611" w:rsidRDefault="009D6872" w:rsidP="00F7009D">
            <w:pPr>
              <w:pStyle w:val="TabellRader"/>
              <w:keepNext/>
              <w:keepLines/>
              <w:jc w:val="left"/>
            </w:pPr>
            <w:r>
              <w:t>Varav</w:t>
            </w:r>
          </w:p>
        </w:tc>
        <w:tc>
          <w:tcPr>
            <w:tcW w:w="345" w:type="dxa"/>
            <w:gridSpan w:val="2"/>
            <w:shd w:val="clear" w:color="auto" w:fill="auto"/>
            <w:tcMar>
              <w:left w:w="28" w:type="dxa"/>
              <w:right w:w="28" w:type="dxa"/>
            </w:tcMar>
            <w:vAlign w:val="bottom"/>
          </w:tcPr>
          <w:p w14:paraId="52936F13" w14:textId="77777777" w:rsidR="00F7009D" w:rsidRPr="00AB02F2" w:rsidRDefault="00F7009D" w:rsidP="00F7009D">
            <w:pPr>
              <w:pStyle w:val="TabellRader"/>
              <w:keepNext/>
              <w:keepLines/>
              <w:rPr>
                <w:color w:val="FFFFFF" w:themeColor="background1"/>
              </w:rPr>
            </w:pPr>
          </w:p>
        </w:tc>
        <w:tc>
          <w:tcPr>
            <w:tcW w:w="415" w:type="dxa"/>
            <w:shd w:val="clear" w:color="auto" w:fill="auto"/>
            <w:tcMar>
              <w:left w:w="28" w:type="dxa"/>
              <w:right w:w="28" w:type="dxa"/>
            </w:tcMar>
            <w:vAlign w:val="bottom"/>
          </w:tcPr>
          <w:p w14:paraId="7D18FE52" w14:textId="77777777" w:rsidR="00F7009D" w:rsidRPr="00CF1611" w:rsidRDefault="00F7009D" w:rsidP="00F7009D">
            <w:pPr>
              <w:pStyle w:val="TabellRader"/>
              <w:keepNext/>
              <w:keepLines/>
            </w:pPr>
          </w:p>
        </w:tc>
        <w:tc>
          <w:tcPr>
            <w:tcW w:w="525" w:type="dxa"/>
            <w:shd w:val="clear" w:color="auto" w:fill="auto"/>
            <w:tcMar>
              <w:left w:w="28" w:type="dxa"/>
              <w:right w:w="28" w:type="dxa"/>
            </w:tcMar>
            <w:vAlign w:val="bottom"/>
          </w:tcPr>
          <w:p w14:paraId="42E18880" w14:textId="77777777" w:rsidR="00F7009D" w:rsidRPr="00CF1611" w:rsidRDefault="00F7009D" w:rsidP="00F7009D">
            <w:pPr>
              <w:pStyle w:val="TabellRader"/>
              <w:keepNext/>
              <w:keepLines/>
            </w:pPr>
          </w:p>
        </w:tc>
        <w:tc>
          <w:tcPr>
            <w:tcW w:w="526" w:type="dxa"/>
            <w:shd w:val="clear" w:color="auto" w:fill="auto"/>
            <w:tcMar>
              <w:left w:w="28" w:type="dxa"/>
              <w:right w:w="28" w:type="dxa"/>
            </w:tcMar>
            <w:vAlign w:val="bottom"/>
          </w:tcPr>
          <w:p w14:paraId="613E61F3" w14:textId="77777777" w:rsidR="00F7009D" w:rsidRPr="00CF1611" w:rsidRDefault="00F7009D" w:rsidP="00F7009D">
            <w:pPr>
              <w:pStyle w:val="TabellRader"/>
              <w:keepNext/>
              <w:keepLines/>
            </w:pPr>
          </w:p>
        </w:tc>
        <w:tc>
          <w:tcPr>
            <w:tcW w:w="526" w:type="dxa"/>
            <w:shd w:val="clear" w:color="auto" w:fill="auto"/>
            <w:tcMar>
              <w:left w:w="28" w:type="dxa"/>
              <w:right w:w="28" w:type="dxa"/>
            </w:tcMar>
            <w:vAlign w:val="bottom"/>
          </w:tcPr>
          <w:p w14:paraId="3140A41C" w14:textId="77777777" w:rsidR="00F7009D" w:rsidRPr="00CF1611" w:rsidRDefault="00F7009D" w:rsidP="00F7009D">
            <w:pPr>
              <w:pStyle w:val="TabellRader"/>
              <w:keepNext/>
              <w:keepLines/>
            </w:pPr>
          </w:p>
        </w:tc>
        <w:tc>
          <w:tcPr>
            <w:tcW w:w="526" w:type="dxa"/>
            <w:shd w:val="clear" w:color="auto" w:fill="auto"/>
            <w:tcMar>
              <w:left w:w="28" w:type="dxa"/>
              <w:right w:w="28" w:type="dxa"/>
            </w:tcMar>
            <w:vAlign w:val="bottom"/>
          </w:tcPr>
          <w:p w14:paraId="17E4912E" w14:textId="77777777" w:rsidR="00F7009D" w:rsidRPr="00CF1611" w:rsidRDefault="00F7009D" w:rsidP="00F7009D">
            <w:pPr>
              <w:pStyle w:val="TabellRader"/>
              <w:keepNext/>
              <w:keepLines/>
            </w:pPr>
          </w:p>
        </w:tc>
      </w:tr>
      <w:tr w:rsidR="00F7009D" w:rsidRPr="00CF1611" w14:paraId="69231802" w14:textId="77777777" w:rsidTr="00F7009D">
        <w:tc>
          <w:tcPr>
            <w:tcW w:w="1441" w:type="dxa"/>
            <w:gridSpan w:val="2"/>
            <w:vAlign w:val="bottom"/>
          </w:tcPr>
          <w:p w14:paraId="093F7FE2" w14:textId="4DE1EDE7" w:rsidR="00F7009D" w:rsidRPr="00CF1611" w:rsidRDefault="009D6872" w:rsidP="00F7009D">
            <w:pPr>
              <w:pStyle w:val="TabellRader"/>
              <w:keepNext/>
              <w:keepLines/>
            </w:pPr>
            <w:r>
              <w:t>Ökat skatteunderlag</w:t>
            </w:r>
          </w:p>
        </w:tc>
        <w:tc>
          <w:tcPr>
            <w:tcW w:w="425" w:type="dxa"/>
            <w:gridSpan w:val="3"/>
            <w:shd w:val="clear" w:color="auto" w:fill="auto"/>
            <w:tcMar>
              <w:left w:w="28" w:type="dxa"/>
              <w:right w:w="28" w:type="dxa"/>
            </w:tcMar>
            <w:vAlign w:val="bottom"/>
          </w:tcPr>
          <w:p w14:paraId="6419AB82" w14:textId="77777777" w:rsidR="00F7009D" w:rsidRPr="00AB02F2" w:rsidRDefault="00F7009D" w:rsidP="00F7009D">
            <w:pPr>
              <w:pStyle w:val="TabellRader"/>
              <w:keepNext/>
              <w:keepLines/>
              <w:rPr>
                <w:color w:val="FFFFFF" w:themeColor="background1"/>
              </w:rPr>
            </w:pPr>
          </w:p>
        </w:tc>
        <w:tc>
          <w:tcPr>
            <w:tcW w:w="415" w:type="dxa"/>
            <w:shd w:val="clear" w:color="auto" w:fill="auto"/>
            <w:tcMar>
              <w:left w:w="28" w:type="dxa"/>
              <w:right w:w="28" w:type="dxa"/>
            </w:tcMar>
            <w:vAlign w:val="bottom"/>
          </w:tcPr>
          <w:p w14:paraId="47D59316" w14:textId="1E11D61A" w:rsidR="00F7009D" w:rsidRPr="00CF1611" w:rsidRDefault="009D6872" w:rsidP="00F7009D">
            <w:pPr>
              <w:pStyle w:val="TabellRader"/>
              <w:keepNext/>
              <w:keepLines/>
            </w:pPr>
            <w:r>
              <w:t>3,9</w:t>
            </w:r>
          </w:p>
        </w:tc>
        <w:tc>
          <w:tcPr>
            <w:tcW w:w="525" w:type="dxa"/>
            <w:shd w:val="clear" w:color="auto" w:fill="auto"/>
            <w:tcMar>
              <w:left w:w="28" w:type="dxa"/>
              <w:right w:w="28" w:type="dxa"/>
            </w:tcMar>
            <w:vAlign w:val="bottom"/>
          </w:tcPr>
          <w:p w14:paraId="67788C4E" w14:textId="291E3A51" w:rsidR="00F7009D" w:rsidRPr="00CF1611" w:rsidRDefault="009D6872" w:rsidP="00F7009D">
            <w:pPr>
              <w:pStyle w:val="TabellRader"/>
              <w:keepNext/>
              <w:keepLines/>
            </w:pPr>
            <w:r>
              <w:t>4,3</w:t>
            </w:r>
          </w:p>
        </w:tc>
        <w:tc>
          <w:tcPr>
            <w:tcW w:w="526" w:type="dxa"/>
            <w:shd w:val="clear" w:color="auto" w:fill="auto"/>
            <w:tcMar>
              <w:left w:w="28" w:type="dxa"/>
              <w:right w:w="28" w:type="dxa"/>
            </w:tcMar>
            <w:vAlign w:val="bottom"/>
          </w:tcPr>
          <w:p w14:paraId="16AB79F5" w14:textId="656CB786" w:rsidR="00F7009D" w:rsidRPr="00CF1611" w:rsidRDefault="009D6872" w:rsidP="00F7009D">
            <w:pPr>
              <w:pStyle w:val="TabellRader"/>
              <w:keepNext/>
              <w:keepLines/>
            </w:pPr>
            <w:r>
              <w:t>5,2</w:t>
            </w:r>
          </w:p>
        </w:tc>
        <w:tc>
          <w:tcPr>
            <w:tcW w:w="526" w:type="dxa"/>
            <w:shd w:val="clear" w:color="auto" w:fill="auto"/>
            <w:tcMar>
              <w:left w:w="28" w:type="dxa"/>
              <w:right w:w="28" w:type="dxa"/>
            </w:tcMar>
            <w:vAlign w:val="bottom"/>
          </w:tcPr>
          <w:p w14:paraId="4B727BE1" w14:textId="507C2C20" w:rsidR="00F7009D" w:rsidRPr="00CF1611" w:rsidRDefault="009D6872" w:rsidP="00F7009D">
            <w:pPr>
              <w:pStyle w:val="TabellRader"/>
              <w:keepNext/>
              <w:keepLines/>
            </w:pPr>
            <w:r>
              <w:t>5,2</w:t>
            </w:r>
          </w:p>
        </w:tc>
        <w:tc>
          <w:tcPr>
            <w:tcW w:w="526" w:type="dxa"/>
            <w:shd w:val="clear" w:color="auto" w:fill="auto"/>
            <w:tcMar>
              <w:left w:w="28" w:type="dxa"/>
              <w:right w:w="28" w:type="dxa"/>
            </w:tcMar>
            <w:vAlign w:val="bottom"/>
          </w:tcPr>
          <w:p w14:paraId="02073258" w14:textId="61DFD0FE" w:rsidR="00F7009D" w:rsidRPr="00CF1611" w:rsidRDefault="009D6872" w:rsidP="00F7009D">
            <w:pPr>
              <w:pStyle w:val="TabellRader"/>
              <w:keepNext/>
              <w:keepLines/>
            </w:pPr>
            <w:r>
              <w:t>4,5</w:t>
            </w:r>
          </w:p>
        </w:tc>
      </w:tr>
      <w:tr w:rsidR="00F7009D" w:rsidRPr="00CF1611" w14:paraId="12FFB051" w14:textId="77777777" w:rsidTr="00F7009D">
        <w:tc>
          <w:tcPr>
            <w:tcW w:w="1441" w:type="dxa"/>
            <w:gridSpan w:val="2"/>
            <w:vAlign w:val="bottom"/>
          </w:tcPr>
          <w:p w14:paraId="025CEDDB" w14:textId="7575F8DF" w:rsidR="00F7009D" w:rsidRPr="00CF1611" w:rsidRDefault="009D6872" w:rsidP="00F7009D">
            <w:pPr>
              <w:pStyle w:val="TabellRader"/>
              <w:keepNext/>
              <w:keepLines/>
            </w:pPr>
            <w:r>
              <w:t>Ändrad kommunal skattesats</w:t>
            </w:r>
          </w:p>
        </w:tc>
        <w:tc>
          <w:tcPr>
            <w:tcW w:w="425" w:type="dxa"/>
            <w:gridSpan w:val="3"/>
            <w:shd w:val="clear" w:color="auto" w:fill="auto"/>
            <w:tcMar>
              <w:left w:w="28" w:type="dxa"/>
              <w:right w:w="28" w:type="dxa"/>
            </w:tcMar>
            <w:vAlign w:val="bottom"/>
          </w:tcPr>
          <w:p w14:paraId="421DAEF8" w14:textId="77777777" w:rsidR="00F7009D" w:rsidRPr="00AB02F2" w:rsidRDefault="00F7009D" w:rsidP="00F7009D">
            <w:pPr>
              <w:pStyle w:val="TabellRader"/>
              <w:keepNext/>
              <w:keepLines/>
              <w:rPr>
                <w:color w:val="FFFFFF" w:themeColor="background1"/>
              </w:rPr>
            </w:pPr>
          </w:p>
        </w:tc>
        <w:tc>
          <w:tcPr>
            <w:tcW w:w="415" w:type="dxa"/>
            <w:shd w:val="clear" w:color="auto" w:fill="auto"/>
            <w:tcMar>
              <w:left w:w="28" w:type="dxa"/>
              <w:right w:w="28" w:type="dxa"/>
            </w:tcMar>
            <w:vAlign w:val="bottom"/>
          </w:tcPr>
          <w:p w14:paraId="07CE33B8" w14:textId="2BFF70DF" w:rsidR="00F7009D" w:rsidRPr="00CF1611" w:rsidRDefault="009D6872" w:rsidP="00F7009D">
            <w:pPr>
              <w:pStyle w:val="TabellRader"/>
              <w:keepNext/>
              <w:keepLines/>
            </w:pPr>
            <w:r>
              <w:t>0,4</w:t>
            </w:r>
          </w:p>
        </w:tc>
        <w:tc>
          <w:tcPr>
            <w:tcW w:w="525" w:type="dxa"/>
            <w:shd w:val="clear" w:color="auto" w:fill="auto"/>
            <w:tcMar>
              <w:left w:w="28" w:type="dxa"/>
              <w:right w:w="28" w:type="dxa"/>
            </w:tcMar>
            <w:vAlign w:val="bottom"/>
          </w:tcPr>
          <w:p w14:paraId="0CA2D93D" w14:textId="77777777" w:rsidR="00F7009D" w:rsidRPr="00CF1611" w:rsidRDefault="00F7009D" w:rsidP="00F7009D">
            <w:pPr>
              <w:pStyle w:val="TabellRader"/>
              <w:keepNext/>
              <w:keepLines/>
            </w:pPr>
          </w:p>
        </w:tc>
        <w:tc>
          <w:tcPr>
            <w:tcW w:w="526" w:type="dxa"/>
            <w:shd w:val="clear" w:color="auto" w:fill="auto"/>
            <w:tcMar>
              <w:left w:w="28" w:type="dxa"/>
              <w:right w:w="28" w:type="dxa"/>
            </w:tcMar>
            <w:vAlign w:val="bottom"/>
          </w:tcPr>
          <w:p w14:paraId="5E749FE6" w14:textId="77777777" w:rsidR="00F7009D" w:rsidRPr="00CF1611" w:rsidRDefault="00F7009D" w:rsidP="00F7009D">
            <w:pPr>
              <w:pStyle w:val="TabellRader"/>
              <w:keepNext/>
              <w:keepLines/>
            </w:pPr>
          </w:p>
        </w:tc>
        <w:tc>
          <w:tcPr>
            <w:tcW w:w="526" w:type="dxa"/>
            <w:shd w:val="clear" w:color="auto" w:fill="auto"/>
            <w:tcMar>
              <w:left w:w="28" w:type="dxa"/>
              <w:right w:w="28" w:type="dxa"/>
            </w:tcMar>
            <w:vAlign w:val="bottom"/>
          </w:tcPr>
          <w:p w14:paraId="3B2710DF" w14:textId="77777777" w:rsidR="00F7009D" w:rsidRPr="00CF1611" w:rsidRDefault="00F7009D" w:rsidP="00F7009D">
            <w:pPr>
              <w:pStyle w:val="TabellRader"/>
              <w:keepNext/>
              <w:keepLines/>
            </w:pPr>
          </w:p>
        </w:tc>
        <w:tc>
          <w:tcPr>
            <w:tcW w:w="526" w:type="dxa"/>
            <w:shd w:val="clear" w:color="auto" w:fill="auto"/>
            <w:tcMar>
              <w:left w:w="28" w:type="dxa"/>
              <w:right w:w="28" w:type="dxa"/>
            </w:tcMar>
            <w:vAlign w:val="bottom"/>
          </w:tcPr>
          <w:p w14:paraId="64BF1E71" w14:textId="77777777" w:rsidR="00F7009D" w:rsidRPr="00CF1611" w:rsidRDefault="00F7009D" w:rsidP="00F7009D">
            <w:pPr>
              <w:pStyle w:val="TabellRader"/>
              <w:keepNext/>
              <w:keepLines/>
            </w:pPr>
          </w:p>
        </w:tc>
      </w:tr>
      <w:tr w:rsidR="00F7009D" w:rsidRPr="00CF1611" w14:paraId="5491300C" w14:textId="77777777" w:rsidTr="00F7009D">
        <w:tc>
          <w:tcPr>
            <w:tcW w:w="1521" w:type="dxa"/>
            <w:gridSpan w:val="3"/>
            <w:vAlign w:val="bottom"/>
          </w:tcPr>
          <w:p w14:paraId="761BD00A" w14:textId="48F6084A" w:rsidR="00F7009D" w:rsidRPr="00AB02F2" w:rsidRDefault="009D6872" w:rsidP="00F7009D">
            <w:pPr>
              <w:pStyle w:val="TabellRader"/>
              <w:keepNext/>
              <w:keepLines/>
              <w:jc w:val="left"/>
            </w:pPr>
            <w:r w:rsidRPr="00AB02F2">
              <w:t>Statsbidrag justerade för skatteregleringar</w:t>
            </w:r>
          </w:p>
        </w:tc>
        <w:tc>
          <w:tcPr>
            <w:tcW w:w="345" w:type="dxa"/>
            <w:gridSpan w:val="2"/>
            <w:shd w:val="clear" w:color="auto" w:fill="auto"/>
            <w:tcMar>
              <w:left w:w="28" w:type="dxa"/>
              <w:right w:w="28" w:type="dxa"/>
            </w:tcMar>
            <w:vAlign w:val="bottom"/>
          </w:tcPr>
          <w:p w14:paraId="24090DD0" w14:textId="449E3D31" w:rsidR="00F7009D" w:rsidRPr="00AB02F2" w:rsidRDefault="009D6872" w:rsidP="00F7009D">
            <w:pPr>
              <w:pStyle w:val="TabellRader"/>
              <w:keepNext/>
              <w:keepLines/>
            </w:pPr>
            <w:r w:rsidRPr="00AB02F2">
              <w:t>138</w:t>
            </w:r>
          </w:p>
        </w:tc>
        <w:tc>
          <w:tcPr>
            <w:tcW w:w="415" w:type="dxa"/>
            <w:shd w:val="clear" w:color="auto" w:fill="auto"/>
            <w:tcMar>
              <w:left w:w="28" w:type="dxa"/>
              <w:right w:w="28" w:type="dxa"/>
            </w:tcMar>
            <w:vAlign w:val="bottom"/>
          </w:tcPr>
          <w:p w14:paraId="0A63B9E9" w14:textId="4AC808BE" w:rsidR="00F7009D" w:rsidRPr="00CF1611" w:rsidRDefault="009D6872" w:rsidP="00F7009D">
            <w:pPr>
              <w:pStyle w:val="TabellRader"/>
              <w:keepNext/>
              <w:keepLines/>
            </w:pPr>
            <w:r>
              <w:t>4,9</w:t>
            </w:r>
          </w:p>
        </w:tc>
        <w:tc>
          <w:tcPr>
            <w:tcW w:w="525" w:type="dxa"/>
            <w:shd w:val="clear" w:color="auto" w:fill="auto"/>
            <w:tcMar>
              <w:left w:w="28" w:type="dxa"/>
              <w:right w:w="28" w:type="dxa"/>
            </w:tcMar>
            <w:vAlign w:val="bottom"/>
          </w:tcPr>
          <w:p w14:paraId="2EDFCEDA" w14:textId="78D17C43" w:rsidR="00F7009D" w:rsidRPr="00CF1611" w:rsidRDefault="009D6872" w:rsidP="00F7009D">
            <w:pPr>
              <w:pStyle w:val="TabellRader"/>
              <w:keepNext/>
              <w:keepLines/>
            </w:pPr>
            <w:r>
              <w:t>-1,1</w:t>
            </w:r>
          </w:p>
        </w:tc>
        <w:tc>
          <w:tcPr>
            <w:tcW w:w="526" w:type="dxa"/>
            <w:shd w:val="clear" w:color="auto" w:fill="auto"/>
            <w:tcMar>
              <w:left w:w="28" w:type="dxa"/>
              <w:right w:w="28" w:type="dxa"/>
            </w:tcMar>
            <w:vAlign w:val="bottom"/>
          </w:tcPr>
          <w:p w14:paraId="5B0F454E" w14:textId="6883D2E9" w:rsidR="00F7009D" w:rsidRPr="00CF1611" w:rsidRDefault="009D6872" w:rsidP="00F7009D">
            <w:pPr>
              <w:pStyle w:val="TabellRader"/>
              <w:keepNext/>
              <w:keepLines/>
            </w:pPr>
            <w:r>
              <w:t>0,5</w:t>
            </w:r>
          </w:p>
        </w:tc>
        <w:tc>
          <w:tcPr>
            <w:tcW w:w="526" w:type="dxa"/>
            <w:shd w:val="clear" w:color="auto" w:fill="auto"/>
            <w:tcMar>
              <w:left w:w="28" w:type="dxa"/>
              <w:right w:w="28" w:type="dxa"/>
            </w:tcMar>
            <w:vAlign w:val="bottom"/>
          </w:tcPr>
          <w:p w14:paraId="73E29F71" w14:textId="4D41518A" w:rsidR="00F7009D" w:rsidRPr="00CF1611" w:rsidRDefault="009D6872" w:rsidP="00F7009D">
            <w:pPr>
              <w:pStyle w:val="TabellRader"/>
              <w:keepNext/>
              <w:keepLines/>
            </w:pPr>
            <w:r w:rsidRPr="00C22999">
              <w:t>0,1</w:t>
            </w:r>
          </w:p>
        </w:tc>
        <w:tc>
          <w:tcPr>
            <w:tcW w:w="526" w:type="dxa"/>
            <w:shd w:val="clear" w:color="auto" w:fill="auto"/>
            <w:tcMar>
              <w:left w:w="28" w:type="dxa"/>
              <w:right w:w="28" w:type="dxa"/>
            </w:tcMar>
            <w:vAlign w:val="bottom"/>
          </w:tcPr>
          <w:p w14:paraId="580BB7A6" w14:textId="267BE78C" w:rsidR="00F7009D" w:rsidRPr="00CF1611" w:rsidRDefault="009D6872" w:rsidP="00F7009D">
            <w:pPr>
              <w:pStyle w:val="TabellRader"/>
              <w:keepNext/>
              <w:keepLines/>
            </w:pPr>
            <w:r>
              <w:t>-0,1</w:t>
            </w:r>
          </w:p>
        </w:tc>
      </w:tr>
      <w:tr w:rsidR="00F7009D" w14:paraId="035124D3" w14:textId="77777777" w:rsidTr="00F7009D">
        <w:tc>
          <w:tcPr>
            <w:tcW w:w="1233" w:type="dxa"/>
            <w:tcBorders>
              <w:top w:val="single" w:sz="12" w:space="0" w:color="auto"/>
              <w:bottom w:val="single" w:sz="12" w:space="0" w:color="auto"/>
            </w:tcBorders>
            <w:vAlign w:val="bottom"/>
          </w:tcPr>
          <w:p w14:paraId="3DD3D1F9" w14:textId="5A5EE567" w:rsidR="00F7009D" w:rsidRDefault="009D6872" w:rsidP="00F7009D">
            <w:pPr>
              <w:pStyle w:val="TabellSlutsumma"/>
              <w:keepNext/>
              <w:keepLines/>
              <w:jc w:val="left"/>
            </w:pPr>
            <w:r>
              <w:t>Skatter och bidrag exkl. momsersättning</w:t>
            </w:r>
          </w:p>
        </w:tc>
        <w:tc>
          <w:tcPr>
            <w:tcW w:w="633" w:type="dxa"/>
            <w:gridSpan w:val="4"/>
            <w:tcBorders>
              <w:top w:val="single" w:sz="12" w:space="0" w:color="auto"/>
              <w:bottom w:val="single" w:sz="12" w:space="0" w:color="auto"/>
            </w:tcBorders>
            <w:shd w:val="clear" w:color="auto" w:fill="auto"/>
            <w:tcMar>
              <w:left w:w="28" w:type="dxa"/>
              <w:right w:w="28" w:type="dxa"/>
            </w:tcMar>
            <w:vAlign w:val="bottom"/>
          </w:tcPr>
          <w:p w14:paraId="022B0B9D" w14:textId="1A56069F" w:rsidR="00F7009D" w:rsidRPr="00DF6A57" w:rsidRDefault="009D6872" w:rsidP="00F7009D">
            <w:pPr>
              <w:pStyle w:val="TabellSlutsumma"/>
              <w:keepNext/>
              <w:keepLines/>
            </w:pPr>
            <w:r>
              <w:t>723</w:t>
            </w:r>
          </w:p>
        </w:tc>
        <w:tc>
          <w:tcPr>
            <w:tcW w:w="415" w:type="dxa"/>
            <w:tcBorders>
              <w:top w:val="single" w:sz="12" w:space="0" w:color="auto"/>
              <w:bottom w:val="single" w:sz="12" w:space="0" w:color="auto"/>
            </w:tcBorders>
            <w:shd w:val="clear" w:color="auto" w:fill="auto"/>
            <w:tcMar>
              <w:left w:w="28" w:type="dxa"/>
              <w:right w:w="28" w:type="dxa"/>
            </w:tcMar>
            <w:vAlign w:val="bottom"/>
          </w:tcPr>
          <w:p w14:paraId="48692475" w14:textId="4830D6AF" w:rsidR="00F7009D" w:rsidRPr="00DF6A57" w:rsidRDefault="009D6872" w:rsidP="00F7009D">
            <w:pPr>
              <w:pStyle w:val="TabellSlutsumma"/>
              <w:keepNext/>
              <w:keepLines/>
            </w:pPr>
            <w:r>
              <w:t>4,4</w:t>
            </w:r>
          </w:p>
        </w:tc>
        <w:tc>
          <w:tcPr>
            <w:tcW w:w="525" w:type="dxa"/>
            <w:tcBorders>
              <w:top w:val="single" w:sz="12" w:space="0" w:color="auto"/>
              <w:bottom w:val="single" w:sz="12" w:space="0" w:color="auto"/>
            </w:tcBorders>
            <w:shd w:val="clear" w:color="auto" w:fill="auto"/>
            <w:tcMar>
              <w:left w:w="28" w:type="dxa"/>
              <w:right w:w="28" w:type="dxa"/>
            </w:tcMar>
            <w:vAlign w:val="bottom"/>
          </w:tcPr>
          <w:p w14:paraId="04A86C9C" w14:textId="5ABC01CF" w:rsidR="00F7009D" w:rsidRPr="00DF6A57" w:rsidRDefault="009D6872" w:rsidP="00F7009D">
            <w:pPr>
              <w:pStyle w:val="TabellSlutsumma"/>
              <w:keepNext/>
              <w:keepLines/>
            </w:pPr>
            <w:r>
              <w:t>3,3</w:t>
            </w:r>
          </w:p>
        </w:tc>
        <w:tc>
          <w:tcPr>
            <w:tcW w:w="526" w:type="dxa"/>
            <w:tcBorders>
              <w:top w:val="single" w:sz="12" w:space="0" w:color="auto"/>
              <w:bottom w:val="single" w:sz="12" w:space="0" w:color="auto"/>
            </w:tcBorders>
            <w:shd w:val="clear" w:color="auto" w:fill="auto"/>
            <w:tcMar>
              <w:left w:w="28" w:type="dxa"/>
              <w:right w:w="28" w:type="dxa"/>
            </w:tcMar>
            <w:vAlign w:val="bottom"/>
          </w:tcPr>
          <w:p w14:paraId="4C5B4775" w14:textId="48014E89" w:rsidR="00F7009D" w:rsidRPr="00DF6A57" w:rsidRDefault="009D6872" w:rsidP="00F7009D">
            <w:pPr>
              <w:pStyle w:val="TabellSlutsumma"/>
              <w:keepNext/>
              <w:keepLines/>
            </w:pPr>
            <w:r>
              <w:t>4,3</w:t>
            </w:r>
          </w:p>
        </w:tc>
        <w:tc>
          <w:tcPr>
            <w:tcW w:w="526" w:type="dxa"/>
            <w:tcBorders>
              <w:top w:val="single" w:sz="12" w:space="0" w:color="auto"/>
              <w:bottom w:val="single" w:sz="12" w:space="0" w:color="auto"/>
            </w:tcBorders>
            <w:shd w:val="clear" w:color="auto" w:fill="auto"/>
            <w:tcMar>
              <w:left w:w="28" w:type="dxa"/>
              <w:right w:w="28" w:type="dxa"/>
            </w:tcMar>
            <w:vAlign w:val="bottom"/>
          </w:tcPr>
          <w:p w14:paraId="64D1227A" w14:textId="38B87F5E" w:rsidR="00F7009D" w:rsidRPr="00DF6A57" w:rsidRDefault="009D6872" w:rsidP="00F7009D">
            <w:pPr>
              <w:pStyle w:val="TabellSlutsumma"/>
              <w:keepNext/>
              <w:keepLines/>
            </w:pPr>
            <w:r>
              <w:t>4,2</w:t>
            </w:r>
          </w:p>
        </w:tc>
        <w:tc>
          <w:tcPr>
            <w:tcW w:w="526" w:type="dxa"/>
            <w:tcBorders>
              <w:top w:val="single" w:sz="12" w:space="0" w:color="auto"/>
              <w:bottom w:val="single" w:sz="12" w:space="0" w:color="auto"/>
            </w:tcBorders>
            <w:shd w:val="clear" w:color="auto" w:fill="auto"/>
            <w:tcMar>
              <w:left w:w="28" w:type="dxa"/>
              <w:right w:w="28" w:type="dxa"/>
            </w:tcMar>
            <w:vAlign w:val="bottom"/>
          </w:tcPr>
          <w:p w14:paraId="46248D65" w14:textId="51C2841B" w:rsidR="00F7009D" w:rsidRPr="00DF6A57" w:rsidRDefault="009D6872" w:rsidP="00F7009D">
            <w:pPr>
              <w:pStyle w:val="TabellSlutsumma"/>
              <w:keepNext/>
              <w:keepLines/>
            </w:pPr>
            <w:r>
              <w:t>3,7</w:t>
            </w:r>
          </w:p>
        </w:tc>
      </w:tr>
    </w:tbl>
    <w:p w14:paraId="66251C14" w14:textId="6DA4DA8F" w:rsidR="00F7009D" w:rsidRPr="001D41DB" w:rsidRDefault="009D6872" w:rsidP="00F7009D">
      <w:pPr>
        <w:pStyle w:val="TabellFotnot"/>
        <w:spacing w:before="20"/>
      </w:pPr>
      <w:r>
        <w:t xml:space="preserve">Anm.: </w:t>
      </w:r>
      <w:r w:rsidRPr="001D41DB">
        <w:t xml:space="preserve">I tabellen redovisas utvecklingen av statsbidrag exklusive </w:t>
      </w:r>
      <w:r>
        <w:t>ersättning</w:t>
      </w:r>
      <w:r w:rsidRPr="001D41DB">
        <w:t xml:space="preserve"> för mervärdes</w:t>
      </w:r>
      <w:r>
        <w:t>skatt.</w:t>
      </w:r>
      <w:r w:rsidRPr="001D41DB">
        <w:t xml:space="preserve"> </w:t>
      </w:r>
      <w:r>
        <w:t>För 2015–2018</w:t>
      </w:r>
      <w:r w:rsidRPr="001D41DB">
        <w:t xml:space="preserve"> </w:t>
      </w:r>
      <w:r>
        <w:t>antas</w:t>
      </w:r>
      <w:r w:rsidRPr="001D41DB">
        <w:t xml:space="preserve"> oförändrad skattesats.</w:t>
      </w:r>
      <w:r>
        <w:t xml:space="preserve"> Redovisningen av skatter och bidrag exkluderar fastighetsavgift.</w:t>
      </w:r>
    </w:p>
    <w:p w14:paraId="7FFCE552" w14:textId="1F5D9C91" w:rsidR="00F7009D" w:rsidRDefault="009D6872" w:rsidP="00F7009D">
      <w:pPr>
        <w:pStyle w:val="TabellFotnot"/>
        <w:spacing w:before="20"/>
      </w:pPr>
      <w:r w:rsidRPr="001D41DB">
        <w:t>Källor: Statistiska ce</w:t>
      </w:r>
      <w:r>
        <w:t>ntralbyrån och egna beräkningar.</w:t>
      </w:r>
    </w:p>
    <w:p w14:paraId="36211EA2" w14:textId="443F1652" w:rsidR="00F7009D" w:rsidRDefault="009D6872" w:rsidP="00F7009D">
      <w:pPr>
        <w:pStyle w:val="Rubrik4utannumrering"/>
      </w:pPr>
      <w:r>
        <w:t>Statsbidragen ökar 2014</w:t>
      </w:r>
    </w:p>
    <w:p w14:paraId="5FD023E7" w14:textId="0D7ECDD2" w:rsidR="00F7009D" w:rsidRDefault="009D6872" w:rsidP="00F7009D">
      <w:pPr>
        <w:pStyle w:val="Brdtext"/>
      </w:pPr>
      <w:r w:rsidRPr="007A7A14">
        <w:t>Kommuner och landsting får bidrag från staten i form av dels ett generellt statsbidrag, dels specialdestinerade statsbidrag (statsbidrag som ges till förutbestämda ändamål)</w:t>
      </w:r>
      <w:r>
        <w:t>.</w:t>
      </w:r>
      <w:r w:rsidRPr="00F24F0B">
        <w:rPr>
          <w:rFonts w:asciiTheme="minorHAnsi" w:eastAsiaTheme="minorHAnsi" w:hAnsiTheme="minorHAnsi" w:cstheme="minorBidi"/>
          <w:spacing w:val="0"/>
          <w:szCs w:val="22"/>
        </w:rPr>
        <w:t xml:space="preserve"> </w:t>
      </w:r>
      <w:r w:rsidRPr="00F24F0B">
        <w:t xml:space="preserve">Det generella statsbidraget utgörs av anslaget </w:t>
      </w:r>
      <w:r w:rsidRPr="00AE7209">
        <w:t>1:1</w:t>
      </w:r>
      <w:r w:rsidRPr="00F24F0B">
        <w:rPr>
          <w:i/>
        </w:rPr>
        <w:t xml:space="preserve"> Kommunalekonomisk utjämning</w:t>
      </w:r>
      <w:r w:rsidRPr="00F24F0B">
        <w:t xml:space="preserve"> under utgiftsområde 25 Allmänna bidrag till kommuner. De specialdestinerade statsbidragen finns under ett flertal anslag, framför allt under utgiftsområde 9 Hälsovård, sjukvård och social omsorg samt utgiftsområde 16 Utbildning och universitetsforskning. Bidraget till landstingen för</w:t>
      </w:r>
      <w:r w:rsidRPr="00F24F0B" w:rsidDel="006D1CA1">
        <w:t xml:space="preserve"> </w:t>
      </w:r>
      <w:r w:rsidRPr="00F24F0B">
        <w:t>läkemedelsförmåne</w:t>
      </w:r>
      <w:r>
        <w:t>n</w:t>
      </w:r>
      <w:r w:rsidRPr="00F24F0B">
        <w:t xml:space="preserve"> utgör ca 40 procent av de specialdestinerade statsbidragen. Dessutom får kommuner och landsting transfereringar från staten som avser kompen</w:t>
      </w:r>
      <w:r w:rsidRPr="00F24F0B">
        <w:softHyphen/>
        <w:t>sation för mervärdesskattekostnader i ej skattepliktig verksamhet (ca 50 miljarder kronor 2013).</w:t>
      </w:r>
      <w:r w:rsidRPr="00691766">
        <w:t xml:space="preserve"> </w:t>
      </w:r>
    </w:p>
    <w:p w14:paraId="09D9D58B" w14:textId="0145AF0B" w:rsidR="00F7009D" w:rsidRDefault="009D6872" w:rsidP="00F7009D">
      <w:pPr>
        <w:pStyle w:val="Brdtextmedindrag"/>
      </w:pPr>
      <w:r w:rsidRPr="00DF6A57">
        <w:lastRenderedPageBreak/>
        <w:fldChar w:fldCharType="begin"/>
      </w:r>
      <w:r w:rsidRPr="00DF6A57">
        <w:instrText xml:space="preserve"> REF _Ref381021166 \h </w:instrText>
      </w:r>
      <w:r>
        <w:instrText xml:space="preserve"> \* MERGEFORMAT </w:instrText>
      </w:r>
      <w:r w:rsidRPr="00DF6A57">
        <w:fldChar w:fldCharType="separate"/>
      </w:r>
      <w:r w:rsidR="004642B5" w:rsidRPr="0031159E">
        <w:t xml:space="preserve">Tabell </w:t>
      </w:r>
      <w:r w:rsidR="004642B5">
        <w:rPr>
          <w:noProof/>
        </w:rPr>
        <w:t>8</w:t>
      </w:r>
      <w:r w:rsidR="004642B5" w:rsidRPr="0031159E">
        <w:t>.</w:t>
      </w:r>
      <w:r w:rsidR="004642B5">
        <w:rPr>
          <w:noProof/>
        </w:rPr>
        <w:t>5</w:t>
      </w:r>
      <w:r w:rsidRPr="00DF6A57">
        <w:fldChar w:fldCharType="end"/>
      </w:r>
      <w:r>
        <w:t xml:space="preserve"> visar den beräknade utvecklingen av det generella och de specialdestinerade statsbidragen 2013–2018. </w:t>
      </w:r>
      <w:r w:rsidRPr="00A022A7">
        <w:t>Statsbidragen be</w:t>
      </w:r>
      <w:r>
        <w:t>räknas</w:t>
      </w:r>
      <w:r w:rsidRPr="00A022A7">
        <w:t xml:space="preserve"> öka </w:t>
      </w:r>
      <w:r>
        <w:t xml:space="preserve">med över 9 miljarder kronor </w:t>
      </w:r>
      <w:r w:rsidRPr="00A022A7">
        <w:t xml:space="preserve">2014. </w:t>
      </w:r>
      <w:r>
        <w:t>Förändringen av det generella statsbidraget beror till stor del på ekonomiska regleringar till följd av</w:t>
      </w:r>
      <w:r w:rsidRPr="00A022A7">
        <w:t xml:space="preserve"> reformer i budgetpropositionen för 2014</w:t>
      </w:r>
      <w:r>
        <w:t>,</w:t>
      </w:r>
      <w:r w:rsidRPr="00A022A7">
        <w:t xml:space="preserve"> såsom sänkt inkomstskatt för pensionärer</w:t>
      </w:r>
      <w:r>
        <w:t xml:space="preserve"> och förändringar avseende hälso- och sjukvård till personer som vistas i Sverige utan tillstånd.</w:t>
      </w:r>
      <w:r w:rsidRPr="00A022A7">
        <w:t xml:space="preserve"> De specialdestinerade bidragen ökar främst till följd av ett ökat antal asylsökande och reformer inom utbildnings</w:t>
      </w:r>
      <w:r>
        <w:softHyphen/>
      </w:r>
      <w:r w:rsidRPr="00A022A7">
        <w:t>området.</w:t>
      </w:r>
      <w:r w:rsidRPr="00433958">
        <w:t xml:space="preserve"> </w:t>
      </w:r>
      <w:r>
        <w:t>Justerat för skatteregleringar beräknas statsbidragen öka med knappt 7 miljarder kronor 2014, varav drygt 5 miljarder kronor är ökade specialdestinerade bidrag.</w:t>
      </w:r>
    </w:p>
    <w:p w14:paraId="5AEC9B92" w14:textId="510B37B2" w:rsidR="00F7009D" w:rsidRDefault="009D6872" w:rsidP="00F7009D">
      <w:pPr>
        <w:pStyle w:val="Brdtextmedindrag"/>
      </w:pPr>
      <w:r>
        <w:t>Till följd av beräknings</w:t>
      </w:r>
      <w:r>
        <w:softHyphen/>
        <w:t xml:space="preserve">principen att enbart beslutade åtgärder bör inkluderas i prognosen är statsbidragen i stort sett oförändrade </w:t>
      </w:r>
      <w:r w:rsidRPr="00A022A7">
        <w:t>2015–2018.</w:t>
      </w:r>
    </w:p>
    <w:p w14:paraId="5D46DAA2" w14:textId="05F265A6" w:rsidR="00F7009D" w:rsidRDefault="00F7009D" w:rsidP="00F7009D">
      <w:pPr>
        <w:pStyle w:val="Brdtextmedindrag"/>
      </w:pPr>
    </w:p>
    <w:p w14:paraId="0353C0B7" w14:textId="78B8EF8E" w:rsidR="00F7009D" w:rsidRDefault="009D6872" w:rsidP="00F7009D">
      <w:pPr>
        <w:pStyle w:val="TabellRubrik"/>
      </w:pPr>
      <w:bookmarkStart w:id="468" w:name="_Ref381021166"/>
      <w:bookmarkStart w:id="469" w:name="_Toc384401695"/>
      <w:r w:rsidRPr="0031159E">
        <w:t xml:space="preserve">Tabell </w:t>
      </w:r>
      <w:r w:rsidR="0009067D">
        <w:fldChar w:fldCharType="begin"/>
      </w:r>
      <w:r w:rsidR="0009067D">
        <w:instrText xml:space="preserve"> STYLEREF "Rubrik 1"\n \* MERGEFORMAT </w:instrText>
      </w:r>
      <w:r w:rsidR="0009067D">
        <w:fldChar w:fldCharType="separate"/>
      </w:r>
      <w:r w:rsidR="004642B5">
        <w:rPr>
          <w:noProof/>
        </w:rPr>
        <w:t>8</w:t>
      </w:r>
      <w:r w:rsidR="0009067D">
        <w:rPr>
          <w:noProof/>
        </w:rPr>
        <w:fldChar w:fldCharType="end"/>
      </w:r>
      <w:r w:rsidRPr="0031159E">
        <w:t>.</w:t>
      </w:r>
      <w:r w:rsidR="0009067D">
        <w:fldChar w:fldCharType="begin"/>
      </w:r>
      <w:r w:rsidR="0009067D">
        <w:instrText xml:space="preserve"> SEQ Tabell \* Arabic \s 1  \* MERGEFORMAT </w:instrText>
      </w:r>
      <w:r w:rsidR="0009067D">
        <w:fldChar w:fldCharType="separate"/>
      </w:r>
      <w:r w:rsidR="004642B5">
        <w:rPr>
          <w:noProof/>
        </w:rPr>
        <w:t>5</w:t>
      </w:r>
      <w:r w:rsidR="0009067D">
        <w:rPr>
          <w:noProof/>
        </w:rPr>
        <w:fldChar w:fldCharType="end"/>
      </w:r>
      <w:bookmarkEnd w:id="468"/>
      <w:r w:rsidRPr="0031159E">
        <w:t xml:space="preserve"> Årlig förändring av statsbidragen 2013</w:t>
      </w:r>
      <w:r>
        <w:t>–</w:t>
      </w:r>
      <w:r w:rsidRPr="0031159E">
        <w:t>2018</w:t>
      </w:r>
      <w:bookmarkEnd w:id="469"/>
    </w:p>
    <w:p w14:paraId="3F14DF6F" w14:textId="3BC2D9F3" w:rsidR="00F7009D" w:rsidRDefault="009D6872" w:rsidP="00F7009D">
      <w:pPr>
        <w:pStyle w:val="TabellUnderrubrik"/>
      </w:pPr>
      <w:r>
        <w:t>Miljarder</w:t>
      </w:r>
      <w:r w:rsidRPr="00D53B7C">
        <w:t xml:space="preserve"> kronor</w:t>
      </w:r>
      <w:r>
        <w:t>. Utfall i nivå för 2013, prognos för 2014–2018.</w:t>
      </w:r>
    </w:p>
    <w:tbl>
      <w:tblPr>
        <w:tblW w:w="4384" w:type="dxa"/>
        <w:tblInd w:w="85" w:type="dxa"/>
        <w:tblLayout w:type="fixed"/>
        <w:tblLook w:val="0000" w:firstRow="0" w:lastRow="0" w:firstColumn="0" w:lastColumn="0" w:noHBand="0" w:noVBand="0"/>
      </w:tblPr>
      <w:tblGrid>
        <w:gridCol w:w="1233"/>
        <w:gridCol w:w="208"/>
        <w:gridCol w:w="316"/>
        <w:gridCol w:w="524"/>
        <w:gridCol w:w="525"/>
        <w:gridCol w:w="526"/>
        <w:gridCol w:w="526"/>
        <w:gridCol w:w="526"/>
      </w:tblGrid>
      <w:tr w:rsidR="00F7009D" w14:paraId="07A5D192" w14:textId="77777777" w:rsidTr="00F7009D">
        <w:trPr>
          <w:cantSplit/>
        </w:trPr>
        <w:tc>
          <w:tcPr>
            <w:tcW w:w="1233" w:type="dxa"/>
            <w:vAlign w:val="bottom"/>
          </w:tcPr>
          <w:p w14:paraId="1ECC6C96" w14:textId="77777777" w:rsidR="00F7009D" w:rsidRDefault="00F7009D" w:rsidP="00F7009D">
            <w:pPr>
              <w:pStyle w:val="TabellHuvud"/>
              <w:keepNext/>
              <w:keepLines/>
              <w:jc w:val="left"/>
            </w:pPr>
          </w:p>
        </w:tc>
        <w:tc>
          <w:tcPr>
            <w:tcW w:w="524" w:type="dxa"/>
            <w:gridSpan w:val="2"/>
          </w:tcPr>
          <w:p w14:paraId="236E7702" w14:textId="7BF5908D" w:rsidR="00F7009D" w:rsidRDefault="009D6872" w:rsidP="00F7009D">
            <w:pPr>
              <w:pStyle w:val="TabellHuvud"/>
              <w:keepNext/>
              <w:keepLines/>
            </w:pPr>
            <w:r>
              <w:t>Nivå</w:t>
            </w:r>
          </w:p>
        </w:tc>
        <w:tc>
          <w:tcPr>
            <w:tcW w:w="2627" w:type="dxa"/>
            <w:gridSpan w:val="5"/>
            <w:tcBorders>
              <w:bottom w:val="single" w:sz="6" w:space="0" w:color="auto"/>
            </w:tcBorders>
          </w:tcPr>
          <w:p w14:paraId="5FD84A43" w14:textId="196A9061" w:rsidR="00F7009D" w:rsidRDefault="009D6872" w:rsidP="00F7009D">
            <w:pPr>
              <w:pStyle w:val="TabellHuvud"/>
              <w:keepNext/>
              <w:keepLines/>
              <w:jc w:val="left"/>
            </w:pPr>
            <w:r>
              <w:t>Förändring, miljarder kronor</w:t>
            </w:r>
          </w:p>
        </w:tc>
      </w:tr>
      <w:tr w:rsidR="00F7009D" w14:paraId="5DFD131A" w14:textId="77777777" w:rsidTr="00F7009D">
        <w:tc>
          <w:tcPr>
            <w:tcW w:w="1233" w:type="dxa"/>
            <w:tcBorders>
              <w:bottom w:val="single" w:sz="18" w:space="0" w:color="auto"/>
            </w:tcBorders>
            <w:vAlign w:val="bottom"/>
          </w:tcPr>
          <w:p w14:paraId="7F6590B9" w14:textId="77777777" w:rsidR="00F7009D" w:rsidRDefault="00F7009D" w:rsidP="00F7009D">
            <w:pPr>
              <w:pStyle w:val="TabellHuvud"/>
              <w:keepNext/>
              <w:keepLines/>
              <w:jc w:val="left"/>
            </w:pPr>
          </w:p>
        </w:tc>
        <w:tc>
          <w:tcPr>
            <w:tcW w:w="524" w:type="dxa"/>
            <w:gridSpan w:val="2"/>
            <w:tcBorders>
              <w:bottom w:val="single" w:sz="18" w:space="0" w:color="auto"/>
            </w:tcBorders>
          </w:tcPr>
          <w:sdt>
            <w:sdtPr>
              <w:alias w:val="Skatteprognos_3TabÅr0"/>
              <w:tag w:val="Skatteprognos_3TabÅr0"/>
              <w:id w:val="1056442185"/>
              <w:text/>
            </w:sdtPr>
            <w:sdtEndPr/>
            <w:sdtContent>
              <w:p w14:paraId="766DFC5E" w14:textId="0F60F44A" w:rsidR="00F7009D" w:rsidRDefault="009D6872" w:rsidP="00F7009D">
                <w:pPr>
                  <w:pStyle w:val="TabellHuvud"/>
                  <w:keepNext/>
                  <w:keepLines/>
                </w:pPr>
                <w:r w:rsidDel="00C10EFF">
                  <w:t>2013</w:t>
                </w:r>
              </w:p>
            </w:sdtContent>
          </w:sdt>
        </w:tc>
        <w:tc>
          <w:tcPr>
            <w:tcW w:w="524" w:type="dxa"/>
            <w:tcBorders>
              <w:top w:val="single" w:sz="6" w:space="0" w:color="auto"/>
              <w:bottom w:val="single" w:sz="18" w:space="0" w:color="auto"/>
            </w:tcBorders>
          </w:tcPr>
          <w:sdt>
            <w:sdtPr>
              <w:alias w:val="Skatteprognos_3TabÅr1"/>
              <w:tag w:val="Skatteprognos_3TabÅr1"/>
              <w:id w:val="-974516722"/>
              <w:text/>
            </w:sdtPr>
            <w:sdtEndPr/>
            <w:sdtContent>
              <w:p w14:paraId="7477A964" w14:textId="1563B4EC" w:rsidR="00F7009D" w:rsidRDefault="009D6872" w:rsidP="00F7009D">
                <w:pPr>
                  <w:pStyle w:val="TabellHuvud"/>
                  <w:keepNext/>
                  <w:keepLines/>
                </w:pPr>
                <w:r w:rsidDel="00C10EFF">
                  <w:t>2014</w:t>
                </w:r>
              </w:p>
            </w:sdtContent>
          </w:sdt>
        </w:tc>
        <w:tc>
          <w:tcPr>
            <w:tcW w:w="525" w:type="dxa"/>
            <w:tcBorders>
              <w:top w:val="single" w:sz="6" w:space="0" w:color="auto"/>
              <w:bottom w:val="single" w:sz="18" w:space="0" w:color="auto"/>
            </w:tcBorders>
          </w:tcPr>
          <w:sdt>
            <w:sdtPr>
              <w:alias w:val="Skatteprognos_3TabÅr2"/>
              <w:tag w:val="Skatteprognos_3TabÅr2"/>
              <w:id w:val="2021350877"/>
              <w:text/>
            </w:sdtPr>
            <w:sdtEndPr/>
            <w:sdtContent>
              <w:p w14:paraId="2DAA5C49" w14:textId="29DA102C" w:rsidR="00F7009D" w:rsidRDefault="009D6872" w:rsidP="00F7009D">
                <w:pPr>
                  <w:pStyle w:val="TabellHuvud"/>
                  <w:keepNext/>
                  <w:keepLines/>
                </w:pPr>
                <w:r w:rsidDel="00C10EFF">
                  <w:t>2015</w:t>
                </w:r>
              </w:p>
            </w:sdtContent>
          </w:sdt>
        </w:tc>
        <w:tc>
          <w:tcPr>
            <w:tcW w:w="526" w:type="dxa"/>
            <w:tcBorders>
              <w:top w:val="single" w:sz="6" w:space="0" w:color="auto"/>
              <w:bottom w:val="single" w:sz="18" w:space="0" w:color="auto"/>
            </w:tcBorders>
          </w:tcPr>
          <w:sdt>
            <w:sdtPr>
              <w:alias w:val="Skatteprognos_3TabÅr3"/>
              <w:tag w:val="Skatteprognos_3TabÅr3"/>
              <w:id w:val="1005710774"/>
              <w:text/>
            </w:sdtPr>
            <w:sdtEndPr/>
            <w:sdtContent>
              <w:p w14:paraId="7BA33934" w14:textId="6B9A4744" w:rsidR="00F7009D" w:rsidRDefault="009D6872" w:rsidP="00F7009D">
                <w:pPr>
                  <w:pStyle w:val="TabellHuvud"/>
                  <w:keepNext/>
                  <w:keepLines/>
                </w:pPr>
                <w:r w:rsidDel="00C10EFF">
                  <w:t>2016</w:t>
                </w:r>
              </w:p>
            </w:sdtContent>
          </w:sdt>
        </w:tc>
        <w:tc>
          <w:tcPr>
            <w:tcW w:w="526" w:type="dxa"/>
            <w:tcBorders>
              <w:top w:val="single" w:sz="6" w:space="0" w:color="auto"/>
              <w:bottom w:val="single" w:sz="18" w:space="0" w:color="auto"/>
            </w:tcBorders>
          </w:tcPr>
          <w:sdt>
            <w:sdtPr>
              <w:alias w:val="Skatteprognos_3TabÅr4"/>
              <w:tag w:val="Skatteprognos_3TabÅr4"/>
              <w:id w:val="-631171466"/>
              <w:text/>
            </w:sdtPr>
            <w:sdtEndPr/>
            <w:sdtContent>
              <w:p w14:paraId="3FD6742E" w14:textId="6F244D5B" w:rsidR="00F7009D" w:rsidRDefault="009D6872" w:rsidP="00F7009D">
                <w:pPr>
                  <w:pStyle w:val="TabellHuvud"/>
                  <w:keepNext/>
                  <w:keepLines/>
                </w:pPr>
                <w:r w:rsidDel="00C10EFF">
                  <w:t>2017</w:t>
                </w:r>
              </w:p>
            </w:sdtContent>
          </w:sdt>
        </w:tc>
        <w:tc>
          <w:tcPr>
            <w:tcW w:w="526" w:type="dxa"/>
            <w:tcBorders>
              <w:top w:val="single" w:sz="6" w:space="0" w:color="auto"/>
              <w:bottom w:val="single" w:sz="18" w:space="0" w:color="auto"/>
            </w:tcBorders>
          </w:tcPr>
          <w:sdt>
            <w:sdtPr>
              <w:alias w:val="Skatteprognos_3TabÅr5"/>
              <w:tag w:val="Skatteprognos_3TabÅr5"/>
              <w:id w:val="-127633988"/>
              <w:text/>
            </w:sdtPr>
            <w:sdtEndPr/>
            <w:sdtContent>
              <w:p w14:paraId="2133DEF5" w14:textId="3221F65B" w:rsidR="00F7009D" w:rsidRDefault="009D6872" w:rsidP="00F7009D">
                <w:pPr>
                  <w:pStyle w:val="TabellHuvud"/>
                  <w:keepNext/>
                  <w:keepLines/>
                </w:pPr>
                <w:r w:rsidDel="00C10EFF">
                  <w:t>2018</w:t>
                </w:r>
              </w:p>
            </w:sdtContent>
          </w:sdt>
        </w:tc>
      </w:tr>
      <w:tr w:rsidR="00F7009D" w:rsidRPr="00CF1611" w14:paraId="049054B5" w14:textId="77777777" w:rsidTr="00F7009D">
        <w:tc>
          <w:tcPr>
            <w:tcW w:w="1441" w:type="dxa"/>
            <w:gridSpan w:val="2"/>
            <w:tcBorders>
              <w:top w:val="single" w:sz="18" w:space="0" w:color="auto"/>
            </w:tcBorders>
            <w:vAlign w:val="bottom"/>
          </w:tcPr>
          <w:p w14:paraId="50D2ABD4" w14:textId="16B77759" w:rsidR="00F7009D" w:rsidRPr="00CF1611" w:rsidRDefault="009D6872" w:rsidP="00F7009D">
            <w:pPr>
              <w:pStyle w:val="TabellRader"/>
              <w:keepNext/>
              <w:keepLines/>
              <w:jc w:val="left"/>
            </w:pPr>
            <w:r>
              <w:t>Generellt bidrag</w:t>
            </w:r>
          </w:p>
        </w:tc>
        <w:tc>
          <w:tcPr>
            <w:tcW w:w="316" w:type="dxa"/>
            <w:tcBorders>
              <w:top w:val="single" w:sz="18" w:space="0" w:color="auto"/>
            </w:tcBorders>
            <w:shd w:val="clear" w:color="auto" w:fill="auto"/>
            <w:tcMar>
              <w:left w:w="28" w:type="dxa"/>
              <w:right w:w="28" w:type="dxa"/>
            </w:tcMar>
            <w:vAlign w:val="bottom"/>
          </w:tcPr>
          <w:p w14:paraId="3D16C69F" w14:textId="2166BAB5" w:rsidR="00F7009D" w:rsidRPr="00CF1611" w:rsidRDefault="009D6872" w:rsidP="00F7009D">
            <w:pPr>
              <w:pStyle w:val="TabellRader"/>
              <w:keepNext/>
              <w:keepLines/>
            </w:pPr>
            <w:r>
              <w:t>86</w:t>
            </w:r>
          </w:p>
        </w:tc>
        <w:tc>
          <w:tcPr>
            <w:tcW w:w="524" w:type="dxa"/>
            <w:tcBorders>
              <w:top w:val="single" w:sz="18" w:space="0" w:color="auto"/>
            </w:tcBorders>
            <w:shd w:val="clear" w:color="auto" w:fill="auto"/>
            <w:tcMar>
              <w:left w:w="28" w:type="dxa"/>
              <w:right w:w="28" w:type="dxa"/>
            </w:tcMar>
            <w:vAlign w:val="bottom"/>
          </w:tcPr>
          <w:p w14:paraId="2DCE9D1A" w14:textId="1D67BD5D" w:rsidR="00F7009D" w:rsidRPr="00CF1611" w:rsidRDefault="009D6872" w:rsidP="00F7009D">
            <w:pPr>
              <w:pStyle w:val="TabellRader"/>
              <w:keepNext/>
              <w:keepLines/>
            </w:pPr>
            <w:r>
              <w:t>4,5</w:t>
            </w:r>
          </w:p>
        </w:tc>
        <w:tc>
          <w:tcPr>
            <w:tcW w:w="525" w:type="dxa"/>
            <w:tcBorders>
              <w:top w:val="single" w:sz="18" w:space="0" w:color="auto"/>
            </w:tcBorders>
            <w:shd w:val="clear" w:color="auto" w:fill="auto"/>
            <w:tcMar>
              <w:left w:w="28" w:type="dxa"/>
              <w:right w:w="28" w:type="dxa"/>
            </w:tcMar>
            <w:vAlign w:val="bottom"/>
          </w:tcPr>
          <w:p w14:paraId="6A6DB207" w14:textId="505B3098" w:rsidR="00F7009D" w:rsidRPr="00CF1611" w:rsidRDefault="009D6872" w:rsidP="00F7009D">
            <w:pPr>
              <w:pStyle w:val="TabellRader"/>
              <w:keepNext/>
              <w:keepLines/>
            </w:pPr>
            <w:r>
              <w:t>-0,2</w:t>
            </w:r>
          </w:p>
        </w:tc>
        <w:tc>
          <w:tcPr>
            <w:tcW w:w="526" w:type="dxa"/>
            <w:tcBorders>
              <w:top w:val="single" w:sz="18" w:space="0" w:color="auto"/>
            </w:tcBorders>
            <w:shd w:val="clear" w:color="auto" w:fill="auto"/>
            <w:tcMar>
              <w:left w:w="28" w:type="dxa"/>
              <w:right w:w="28" w:type="dxa"/>
            </w:tcMar>
            <w:vAlign w:val="bottom"/>
          </w:tcPr>
          <w:p w14:paraId="0D53B09B" w14:textId="1DC792AF" w:rsidR="00F7009D" w:rsidRPr="00CF1611" w:rsidRDefault="009D6872" w:rsidP="00F7009D">
            <w:pPr>
              <w:pStyle w:val="TabellRader"/>
              <w:keepNext/>
              <w:keepLines/>
            </w:pPr>
            <w:r>
              <w:t>-0,2</w:t>
            </w:r>
          </w:p>
        </w:tc>
        <w:tc>
          <w:tcPr>
            <w:tcW w:w="526" w:type="dxa"/>
            <w:tcBorders>
              <w:top w:val="single" w:sz="18" w:space="0" w:color="auto"/>
            </w:tcBorders>
            <w:shd w:val="clear" w:color="auto" w:fill="auto"/>
            <w:tcMar>
              <w:left w:w="28" w:type="dxa"/>
              <w:right w:w="28" w:type="dxa"/>
            </w:tcMar>
            <w:vAlign w:val="bottom"/>
          </w:tcPr>
          <w:p w14:paraId="5EAAD9A9" w14:textId="3B5CB7B9" w:rsidR="00F7009D" w:rsidRPr="00CF1611" w:rsidRDefault="009D6872" w:rsidP="00F7009D">
            <w:pPr>
              <w:pStyle w:val="TabellRader"/>
              <w:keepNext/>
              <w:keepLines/>
            </w:pPr>
            <w:r>
              <w:t>0,3</w:t>
            </w:r>
          </w:p>
        </w:tc>
        <w:tc>
          <w:tcPr>
            <w:tcW w:w="526" w:type="dxa"/>
            <w:tcBorders>
              <w:top w:val="single" w:sz="18" w:space="0" w:color="auto"/>
            </w:tcBorders>
            <w:shd w:val="clear" w:color="auto" w:fill="auto"/>
            <w:tcMar>
              <w:left w:w="28" w:type="dxa"/>
              <w:right w:w="28" w:type="dxa"/>
            </w:tcMar>
            <w:vAlign w:val="bottom"/>
          </w:tcPr>
          <w:p w14:paraId="5B6D20CE" w14:textId="3C401ED0" w:rsidR="00F7009D" w:rsidRPr="00CF1611" w:rsidRDefault="009D6872" w:rsidP="00F7009D">
            <w:pPr>
              <w:pStyle w:val="TabellRader"/>
              <w:keepNext/>
              <w:keepLines/>
            </w:pPr>
            <w:r>
              <w:t>0,0</w:t>
            </w:r>
          </w:p>
        </w:tc>
      </w:tr>
      <w:tr w:rsidR="00F7009D" w:rsidRPr="00CF1611" w14:paraId="538DEDF0" w14:textId="77777777" w:rsidTr="00F7009D">
        <w:tc>
          <w:tcPr>
            <w:tcW w:w="1441" w:type="dxa"/>
            <w:gridSpan w:val="2"/>
            <w:vAlign w:val="bottom"/>
          </w:tcPr>
          <w:p w14:paraId="300E5D60" w14:textId="63A7C1D1" w:rsidR="00F7009D" w:rsidRPr="00CF1611" w:rsidRDefault="009D6872" w:rsidP="00F7009D">
            <w:pPr>
              <w:pStyle w:val="TabellRader"/>
              <w:keepNext/>
              <w:keepLines/>
              <w:jc w:val="left"/>
            </w:pPr>
            <w:r>
              <w:t>Varav (i förhållande till föregående år)</w:t>
            </w:r>
          </w:p>
        </w:tc>
        <w:tc>
          <w:tcPr>
            <w:tcW w:w="316" w:type="dxa"/>
            <w:shd w:val="clear" w:color="auto" w:fill="auto"/>
            <w:tcMar>
              <w:left w:w="28" w:type="dxa"/>
              <w:right w:w="28" w:type="dxa"/>
            </w:tcMar>
            <w:vAlign w:val="bottom"/>
          </w:tcPr>
          <w:p w14:paraId="3220F980" w14:textId="77777777" w:rsidR="00F7009D" w:rsidRPr="00CF1611" w:rsidRDefault="00F7009D" w:rsidP="00F7009D">
            <w:pPr>
              <w:pStyle w:val="TabellRader"/>
              <w:keepNext/>
              <w:keepLines/>
            </w:pPr>
          </w:p>
        </w:tc>
        <w:tc>
          <w:tcPr>
            <w:tcW w:w="524" w:type="dxa"/>
            <w:shd w:val="clear" w:color="auto" w:fill="auto"/>
            <w:tcMar>
              <w:left w:w="28" w:type="dxa"/>
              <w:right w:w="28" w:type="dxa"/>
            </w:tcMar>
            <w:vAlign w:val="bottom"/>
          </w:tcPr>
          <w:p w14:paraId="3610843C" w14:textId="77777777" w:rsidR="00F7009D" w:rsidRPr="00CF1611" w:rsidRDefault="00F7009D" w:rsidP="00F7009D">
            <w:pPr>
              <w:pStyle w:val="TabellRader"/>
              <w:keepNext/>
              <w:keepLines/>
            </w:pPr>
          </w:p>
        </w:tc>
        <w:tc>
          <w:tcPr>
            <w:tcW w:w="525" w:type="dxa"/>
            <w:shd w:val="clear" w:color="auto" w:fill="auto"/>
            <w:tcMar>
              <w:left w:w="28" w:type="dxa"/>
              <w:right w:w="28" w:type="dxa"/>
            </w:tcMar>
            <w:vAlign w:val="bottom"/>
          </w:tcPr>
          <w:p w14:paraId="32ADB861" w14:textId="77777777" w:rsidR="00F7009D" w:rsidRPr="00CF1611" w:rsidRDefault="00F7009D" w:rsidP="00F7009D">
            <w:pPr>
              <w:pStyle w:val="TabellRader"/>
              <w:keepNext/>
              <w:keepLines/>
            </w:pPr>
          </w:p>
        </w:tc>
        <w:tc>
          <w:tcPr>
            <w:tcW w:w="526" w:type="dxa"/>
            <w:shd w:val="clear" w:color="auto" w:fill="auto"/>
            <w:tcMar>
              <w:left w:w="28" w:type="dxa"/>
              <w:right w:w="28" w:type="dxa"/>
            </w:tcMar>
            <w:vAlign w:val="bottom"/>
          </w:tcPr>
          <w:p w14:paraId="4D873F1F" w14:textId="77777777" w:rsidR="00F7009D" w:rsidRPr="00CF1611" w:rsidRDefault="00F7009D" w:rsidP="00F7009D">
            <w:pPr>
              <w:pStyle w:val="TabellRader"/>
              <w:keepNext/>
              <w:keepLines/>
            </w:pPr>
          </w:p>
        </w:tc>
        <w:tc>
          <w:tcPr>
            <w:tcW w:w="526" w:type="dxa"/>
            <w:shd w:val="clear" w:color="auto" w:fill="auto"/>
            <w:tcMar>
              <w:left w:w="28" w:type="dxa"/>
              <w:right w:w="28" w:type="dxa"/>
            </w:tcMar>
            <w:vAlign w:val="bottom"/>
          </w:tcPr>
          <w:p w14:paraId="588D78F4" w14:textId="77777777" w:rsidR="00F7009D" w:rsidRPr="00CF1611" w:rsidRDefault="00F7009D" w:rsidP="00F7009D">
            <w:pPr>
              <w:pStyle w:val="TabellRader"/>
              <w:keepNext/>
              <w:keepLines/>
            </w:pPr>
          </w:p>
        </w:tc>
        <w:tc>
          <w:tcPr>
            <w:tcW w:w="526" w:type="dxa"/>
            <w:shd w:val="clear" w:color="auto" w:fill="auto"/>
            <w:tcMar>
              <w:left w:w="28" w:type="dxa"/>
              <w:right w:w="28" w:type="dxa"/>
            </w:tcMar>
            <w:vAlign w:val="bottom"/>
          </w:tcPr>
          <w:p w14:paraId="466609AC" w14:textId="77777777" w:rsidR="00F7009D" w:rsidRPr="00CF1611" w:rsidRDefault="00F7009D" w:rsidP="00F7009D">
            <w:pPr>
              <w:pStyle w:val="TabellRader"/>
              <w:keepNext/>
              <w:keepLines/>
            </w:pPr>
          </w:p>
        </w:tc>
      </w:tr>
      <w:tr w:rsidR="00F7009D" w:rsidRPr="00CF1611" w14:paraId="72FD17BD" w14:textId="77777777" w:rsidTr="00F7009D">
        <w:tc>
          <w:tcPr>
            <w:tcW w:w="1441" w:type="dxa"/>
            <w:gridSpan w:val="2"/>
            <w:vAlign w:val="bottom"/>
          </w:tcPr>
          <w:p w14:paraId="06EE03F5" w14:textId="3CD4735F" w:rsidR="00F7009D" w:rsidRPr="00CF1611" w:rsidRDefault="009D6872" w:rsidP="00F7009D">
            <w:pPr>
              <w:pStyle w:val="TabellRader"/>
              <w:keepNext/>
              <w:keepLines/>
            </w:pPr>
            <w:r>
              <w:t>tillskott</w:t>
            </w:r>
          </w:p>
        </w:tc>
        <w:tc>
          <w:tcPr>
            <w:tcW w:w="316" w:type="dxa"/>
            <w:shd w:val="clear" w:color="auto" w:fill="auto"/>
            <w:tcMar>
              <w:left w:w="28" w:type="dxa"/>
              <w:right w:w="28" w:type="dxa"/>
            </w:tcMar>
            <w:vAlign w:val="bottom"/>
          </w:tcPr>
          <w:p w14:paraId="741A7377" w14:textId="26F356B5" w:rsidR="00F7009D" w:rsidRPr="00CF1611" w:rsidRDefault="009D6872" w:rsidP="00F7009D">
            <w:pPr>
              <w:pStyle w:val="TabellRader"/>
              <w:keepNext/>
              <w:keepLines/>
            </w:pPr>
            <w:r>
              <w:t>0,0</w:t>
            </w:r>
          </w:p>
        </w:tc>
        <w:tc>
          <w:tcPr>
            <w:tcW w:w="524" w:type="dxa"/>
            <w:shd w:val="clear" w:color="auto" w:fill="auto"/>
            <w:tcMar>
              <w:left w:w="28" w:type="dxa"/>
              <w:right w:w="28" w:type="dxa"/>
            </w:tcMar>
            <w:vAlign w:val="bottom"/>
          </w:tcPr>
          <w:p w14:paraId="35CC958A" w14:textId="6A63D697" w:rsidR="00F7009D" w:rsidRPr="00CF1611" w:rsidRDefault="009D6872" w:rsidP="00F7009D">
            <w:pPr>
              <w:pStyle w:val="TabellRader"/>
              <w:keepNext/>
              <w:keepLines/>
            </w:pPr>
            <w:r>
              <w:t>1,0</w:t>
            </w:r>
          </w:p>
        </w:tc>
        <w:tc>
          <w:tcPr>
            <w:tcW w:w="525" w:type="dxa"/>
            <w:shd w:val="clear" w:color="auto" w:fill="auto"/>
            <w:tcMar>
              <w:left w:w="28" w:type="dxa"/>
              <w:right w:w="28" w:type="dxa"/>
            </w:tcMar>
            <w:vAlign w:val="bottom"/>
          </w:tcPr>
          <w:p w14:paraId="0491ABF9" w14:textId="77777777" w:rsidR="00F7009D" w:rsidRPr="00CF1611" w:rsidRDefault="00F7009D" w:rsidP="00F7009D">
            <w:pPr>
              <w:pStyle w:val="TabellRader"/>
              <w:keepNext/>
              <w:keepLines/>
            </w:pPr>
          </w:p>
        </w:tc>
        <w:tc>
          <w:tcPr>
            <w:tcW w:w="526" w:type="dxa"/>
            <w:shd w:val="clear" w:color="auto" w:fill="auto"/>
            <w:tcMar>
              <w:left w:w="28" w:type="dxa"/>
              <w:right w:w="28" w:type="dxa"/>
            </w:tcMar>
            <w:vAlign w:val="bottom"/>
          </w:tcPr>
          <w:p w14:paraId="637F24F4" w14:textId="77777777" w:rsidR="00F7009D" w:rsidRPr="00CF1611" w:rsidRDefault="00F7009D" w:rsidP="00F7009D">
            <w:pPr>
              <w:pStyle w:val="TabellRader"/>
              <w:keepNext/>
              <w:keepLines/>
            </w:pPr>
          </w:p>
        </w:tc>
        <w:tc>
          <w:tcPr>
            <w:tcW w:w="526" w:type="dxa"/>
            <w:shd w:val="clear" w:color="auto" w:fill="auto"/>
            <w:tcMar>
              <w:left w:w="28" w:type="dxa"/>
              <w:right w:w="28" w:type="dxa"/>
            </w:tcMar>
            <w:vAlign w:val="bottom"/>
          </w:tcPr>
          <w:p w14:paraId="1FB99902" w14:textId="77777777" w:rsidR="00F7009D" w:rsidRPr="00CF1611" w:rsidRDefault="00F7009D" w:rsidP="00F7009D">
            <w:pPr>
              <w:pStyle w:val="TabellRader"/>
              <w:keepNext/>
              <w:keepLines/>
            </w:pPr>
          </w:p>
        </w:tc>
        <w:tc>
          <w:tcPr>
            <w:tcW w:w="526" w:type="dxa"/>
            <w:shd w:val="clear" w:color="auto" w:fill="auto"/>
            <w:tcMar>
              <w:left w:w="28" w:type="dxa"/>
              <w:right w:w="28" w:type="dxa"/>
            </w:tcMar>
            <w:vAlign w:val="bottom"/>
          </w:tcPr>
          <w:p w14:paraId="2E2F9893" w14:textId="77777777" w:rsidR="00F7009D" w:rsidRPr="00CF1611" w:rsidRDefault="00F7009D" w:rsidP="00F7009D">
            <w:pPr>
              <w:pStyle w:val="TabellRader"/>
              <w:keepNext/>
              <w:keepLines/>
            </w:pPr>
          </w:p>
        </w:tc>
      </w:tr>
      <w:tr w:rsidR="00F7009D" w:rsidRPr="00CF1611" w14:paraId="13DE5193" w14:textId="77777777" w:rsidTr="00F7009D">
        <w:tc>
          <w:tcPr>
            <w:tcW w:w="1441" w:type="dxa"/>
            <w:gridSpan w:val="2"/>
            <w:vAlign w:val="bottom"/>
          </w:tcPr>
          <w:p w14:paraId="1AC61E78" w14:textId="5F2D36EC" w:rsidR="00F7009D" w:rsidRPr="00CF1611" w:rsidRDefault="009D6872" w:rsidP="00F7009D">
            <w:pPr>
              <w:pStyle w:val="TabellRader"/>
              <w:keepNext/>
              <w:keepLines/>
            </w:pPr>
            <w:r>
              <w:t>Skatteregleringar</w:t>
            </w:r>
          </w:p>
        </w:tc>
        <w:tc>
          <w:tcPr>
            <w:tcW w:w="316" w:type="dxa"/>
            <w:shd w:val="clear" w:color="auto" w:fill="auto"/>
            <w:tcMar>
              <w:left w:w="28" w:type="dxa"/>
              <w:right w:w="28" w:type="dxa"/>
            </w:tcMar>
            <w:vAlign w:val="bottom"/>
          </w:tcPr>
          <w:p w14:paraId="3D8BA1F5" w14:textId="6E68AD1A" w:rsidR="00F7009D" w:rsidRPr="00CF1611" w:rsidRDefault="009D6872" w:rsidP="00F7009D">
            <w:pPr>
              <w:pStyle w:val="TabellRader"/>
              <w:keepNext/>
              <w:keepLines/>
            </w:pPr>
            <w:r>
              <w:t>1,7</w:t>
            </w:r>
          </w:p>
        </w:tc>
        <w:tc>
          <w:tcPr>
            <w:tcW w:w="524" w:type="dxa"/>
            <w:shd w:val="clear" w:color="auto" w:fill="auto"/>
            <w:tcMar>
              <w:left w:w="28" w:type="dxa"/>
              <w:right w:w="28" w:type="dxa"/>
            </w:tcMar>
            <w:vAlign w:val="bottom"/>
          </w:tcPr>
          <w:p w14:paraId="30D10EF8" w14:textId="7548D4EA" w:rsidR="00F7009D" w:rsidRPr="00DF6A57" w:rsidRDefault="009D6872" w:rsidP="00F7009D">
            <w:pPr>
              <w:pStyle w:val="TabellRader"/>
              <w:keepNext/>
              <w:keepLines/>
            </w:pPr>
            <w:r w:rsidRPr="00DF6A57">
              <w:t>2,</w:t>
            </w:r>
            <w:r>
              <w:t>4</w:t>
            </w:r>
          </w:p>
        </w:tc>
        <w:tc>
          <w:tcPr>
            <w:tcW w:w="525" w:type="dxa"/>
            <w:shd w:val="clear" w:color="auto" w:fill="auto"/>
            <w:tcMar>
              <w:left w:w="28" w:type="dxa"/>
              <w:right w:w="28" w:type="dxa"/>
            </w:tcMar>
            <w:vAlign w:val="bottom"/>
          </w:tcPr>
          <w:p w14:paraId="5F380733" w14:textId="77777777" w:rsidR="00F7009D" w:rsidRPr="00CF1611" w:rsidRDefault="00F7009D" w:rsidP="00F7009D">
            <w:pPr>
              <w:pStyle w:val="TabellRader"/>
              <w:keepNext/>
              <w:keepLines/>
            </w:pPr>
          </w:p>
        </w:tc>
        <w:tc>
          <w:tcPr>
            <w:tcW w:w="526" w:type="dxa"/>
            <w:shd w:val="clear" w:color="auto" w:fill="auto"/>
            <w:tcMar>
              <w:left w:w="28" w:type="dxa"/>
              <w:right w:w="28" w:type="dxa"/>
            </w:tcMar>
            <w:vAlign w:val="bottom"/>
          </w:tcPr>
          <w:p w14:paraId="037917D5" w14:textId="77777777" w:rsidR="00F7009D" w:rsidRPr="00CF1611" w:rsidRDefault="00F7009D" w:rsidP="00F7009D">
            <w:pPr>
              <w:pStyle w:val="TabellRader"/>
              <w:keepNext/>
              <w:keepLines/>
            </w:pPr>
          </w:p>
        </w:tc>
        <w:tc>
          <w:tcPr>
            <w:tcW w:w="526" w:type="dxa"/>
            <w:shd w:val="clear" w:color="auto" w:fill="auto"/>
            <w:tcMar>
              <w:left w:w="28" w:type="dxa"/>
              <w:right w:w="28" w:type="dxa"/>
            </w:tcMar>
            <w:vAlign w:val="bottom"/>
          </w:tcPr>
          <w:p w14:paraId="5793F3DC" w14:textId="77777777" w:rsidR="00F7009D" w:rsidRPr="00CF1611" w:rsidRDefault="00F7009D" w:rsidP="00F7009D">
            <w:pPr>
              <w:pStyle w:val="TabellRader"/>
              <w:keepNext/>
              <w:keepLines/>
            </w:pPr>
          </w:p>
        </w:tc>
        <w:tc>
          <w:tcPr>
            <w:tcW w:w="526" w:type="dxa"/>
            <w:shd w:val="clear" w:color="auto" w:fill="auto"/>
            <w:tcMar>
              <w:left w:w="28" w:type="dxa"/>
              <w:right w:w="28" w:type="dxa"/>
            </w:tcMar>
            <w:vAlign w:val="bottom"/>
          </w:tcPr>
          <w:p w14:paraId="61FF2293" w14:textId="77777777" w:rsidR="00F7009D" w:rsidRPr="00CF1611" w:rsidRDefault="00F7009D" w:rsidP="00F7009D">
            <w:pPr>
              <w:pStyle w:val="TabellRader"/>
              <w:keepNext/>
              <w:keepLines/>
            </w:pPr>
          </w:p>
        </w:tc>
      </w:tr>
      <w:tr w:rsidR="00F7009D" w:rsidRPr="00CF1611" w14:paraId="657BD62B" w14:textId="77777777" w:rsidTr="00F7009D">
        <w:tc>
          <w:tcPr>
            <w:tcW w:w="1441" w:type="dxa"/>
            <w:gridSpan w:val="2"/>
            <w:vAlign w:val="bottom"/>
          </w:tcPr>
          <w:p w14:paraId="52EC24A8" w14:textId="6C116849" w:rsidR="00F7009D" w:rsidRPr="00CF1611" w:rsidRDefault="009D6872" w:rsidP="00F7009D">
            <w:pPr>
              <w:pStyle w:val="TabellRader"/>
              <w:keepNext/>
              <w:keepLines/>
            </w:pPr>
            <w:r>
              <w:t>övriga regleringar</w:t>
            </w:r>
          </w:p>
        </w:tc>
        <w:tc>
          <w:tcPr>
            <w:tcW w:w="316" w:type="dxa"/>
            <w:shd w:val="clear" w:color="auto" w:fill="auto"/>
            <w:tcMar>
              <w:left w:w="28" w:type="dxa"/>
              <w:right w:w="28" w:type="dxa"/>
            </w:tcMar>
            <w:vAlign w:val="bottom"/>
          </w:tcPr>
          <w:p w14:paraId="484719F9" w14:textId="4DD8C709" w:rsidR="00F7009D" w:rsidRPr="003F13AD" w:rsidRDefault="009D6872" w:rsidP="00F7009D">
            <w:pPr>
              <w:pStyle w:val="TabellRader"/>
              <w:keepNext/>
              <w:keepLines/>
            </w:pPr>
            <w:r w:rsidRPr="003F13AD">
              <w:t>2,0</w:t>
            </w:r>
          </w:p>
        </w:tc>
        <w:tc>
          <w:tcPr>
            <w:tcW w:w="524" w:type="dxa"/>
            <w:shd w:val="clear" w:color="auto" w:fill="auto"/>
            <w:tcMar>
              <w:left w:w="28" w:type="dxa"/>
              <w:right w:w="28" w:type="dxa"/>
            </w:tcMar>
            <w:vAlign w:val="bottom"/>
          </w:tcPr>
          <w:p w14:paraId="6ABC303C" w14:textId="7D92B011" w:rsidR="00F7009D" w:rsidRPr="003F13AD" w:rsidRDefault="009D6872" w:rsidP="00F7009D">
            <w:pPr>
              <w:pStyle w:val="TabellRader"/>
              <w:keepNext/>
              <w:keepLines/>
            </w:pPr>
            <w:r w:rsidRPr="00E0766C">
              <w:t>1,1</w:t>
            </w:r>
          </w:p>
        </w:tc>
        <w:tc>
          <w:tcPr>
            <w:tcW w:w="525" w:type="dxa"/>
            <w:shd w:val="clear" w:color="auto" w:fill="auto"/>
            <w:tcMar>
              <w:left w:w="28" w:type="dxa"/>
              <w:right w:w="28" w:type="dxa"/>
            </w:tcMar>
            <w:vAlign w:val="bottom"/>
          </w:tcPr>
          <w:p w14:paraId="50935246" w14:textId="1BB234DF" w:rsidR="00F7009D" w:rsidRPr="00CF1611" w:rsidRDefault="009D6872" w:rsidP="00F7009D">
            <w:pPr>
              <w:pStyle w:val="TabellRader"/>
              <w:keepNext/>
              <w:keepLines/>
            </w:pPr>
            <w:r>
              <w:t>-0,2</w:t>
            </w:r>
          </w:p>
        </w:tc>
        <w:tc>
          <w:tcPr>
            <w:tcW w:w="526" w:type="dxa"/>
            <w:shd w:val="clear" w:color="auto" w:fill="auto"/>
            <w:tcMar>
              <w:left w:w="28" w:type="dxa"/>
              <w:right w:w="28" w:type="dxa"/>
            </w:tcMar>
            <w:vAlign w:val="bottom"/>
          </w:tcPr>
          <w:p w14:paraId="3EC83786" w14:textId="0DE24527" w:rsidR="00F7009D" w:rsidRPr="00CF1611" w:rsidRDefault="009D6872" w:rsidP="00F7009D">
            <w:pPr>
              <w:pStyle w:val="TabellRader"/>
              <w:keepNext/>
              <w:keepLines/>
            </w:pPr>
            <w:r>
              <w:t>-0,2</w:t>
            </w:r>
          </w:p>
        </w:tc>
        <w:tc>
          <w:tcPr>
            <w:tcW w:w="526" w:type="dxa"/>
            <w:shd w:val="clear" w:color="auto" w:fill="auto"/>
            <w:tcMar>
              <w:left w:w="28" w:type="dxa"/>
              <w:right w:w="28" w:type="dxa"/>
            </w:tcMar>
            <w:vAlign w:val="bottom"/>
          </w:tcPr>
          <w:p w14:paraId="2206DF55" w14:textId="67115DAB" w:rsidR="00F7009D" w:rsidRPr="00CF1611" w:rsidRDefault="009D6872" w:rsidP="00F7009D">
            <w:pPr>
              <w:pStyle w:val="TabellRader"/>
              <w:keepNext/>
              <w:keepLines/>
            </w:pPr>
            <w:r>
              <w:t>0,3</w:t>
            </w:r>
          </w:p>
        </w:tc>
        <w:tc>
          <w:tcPr>
            <w:tcW w:w="526" w:type="dxa"/>
            <w:shd w:val="clear" w:color="auto" w:fill="auto"/>
            <w:tcMar>
              <w:left w:w="28" w:type="dxa"/>
              <w:right w:w="28" w:type="dxa"/>
            </w:tcMar>
            <w:vAlign w:val="bottom"/>
          </w:tcPr>
          <w:p w14:paraId="7CB27693" w14:textId="6D476598" w:rsidR="00F7009D" w:rsidRPr="00CF1611" w:rsidRDefault="009D6872" w:rsidP="00F7009D">
            <w:pPr>
              <w:pStyle w:val="TabellRader"/>
              <w:keepNext/>
              <w:keepLines/>
            </w:pPr>
            <w:r>
              <w:t>0,0</w:t>
            </w:r>
          </w:p>
        </w:tc>
      </w:tr>
      <w:tr w:rsidR="00F7009D" w:rsidRPr="00CF1611" w14:paraId="12E2B57A" w14:textId="77777777" w:rsidTr="00F7009D">
        <w:tc>
          <w:tcPr>
            <w:tcW w:w="1441" w:type="dxa"/>
            <w:gridSpan w:val="2"/>
            <w:tcBorders>
              <w:bottom w:val="single" w:sz="12" w:space="0" w:color="auto"/>
            </w:tcBorders>
            <w:vAlign w:val="bottom"/>
          </w:tcPr>
          <w:p w14:paraId="5AD417B2" w14:textId="5851A0B3" w:rsidR="00F7009D" w:rsidRPr="00CF1611" w:rsidRDefault="009D6872" w:rsidP="00F7009D">
            <w:pPr>
              <w:pStyle w:val="TabellRader"/>
              <w:keepNext/>
              <w:keepLines/>
              <w:jc w:val="left"/>
            </w:pPr>
            <w:r>
              <w:t>Specialdestinerade bidrag</w:t>
            </w:r>
          </w:p>
        </w:tc>
        <w:tc>
          <w:tcPr>
            <w:tcW w:w="316" w:type="dxa"/>
            <w:tcBorders>
              <w:bottom w:val="single" w:sz="12" w:space="0" w:color="auto"/>
            </w:tcBorders>
            <w:shd w:val="clear" w:color="auto" w:fill="auto"/>
            <w:tcMar>
              <w:left w:w="28" w:type="dxa"/>
              <w:right w:w="28" w:type="dxa"/>
            </w:tcMar>
            <w:vAlign w:val="bottom"/>
          </w:tcPr>
          <w:p w14:paraId="159DECF8" w14:textId="2FBD9D78" w:rsidR="00F7009D" w:rsidRPr="003F13AD" w:rsidRDefault="009D6872" w:rsidP="00F7009D">
            <w:pPr>
              <w:pStyle w:val="TabellRader"/>
              <w:keepNext/>
              <w:keepLines/>
            </w:pPr>
            <w:r w:rsidRPr="003F13AD">
              <w:t>54</w:t>
            </w:r>
          </w:p>
        </w:tc>
        <w:tc>
          <w:tcPr>
            <w:tcW w:w="524" w:type="dxa"/>
            <w:tcBorders>
              <w:bottom w:val="single" w:sz="12" w:space="0" w:color="auto"/>
            </w:tcBorders>
            <w:shd w:val="clear" w:color="auto" w:fill="auto"/>
            <w:tcMar>
              <w:left w:w="28" w:type="dxa"/>
              <w:right w:w="28" w:type="dxa"/>
            </w:tcMar>
            <w:vAlign w:val="bottom"/>
          </w:tcPr>
          <w:p w14:paraId="6698AFBF" w14:textId="0F78D3AE" w:rsidR="00F7009D" w:rsidRPr="003F13AD" w:rsidRDefault="009D6872" w:rsidP="00F7009D">
            <w:pPr>
              <w:pStyle w:val="TabellRader"/>
              <w:keepNext/>
              <w:keepLines/>
            </w:pPr>
            <w:r w:rsidRPr="003F13AD">
              <w:t>4,7</w:t>
            </w:r>
          </w:p>
        </w:tc>
        <w:tc>
          <w:tcPr>
            <w:tcW w:w="525" w:type="dxa"/>
            <w:tcBorders>
              <w:bottom w:val="single" w:sz="12" w:space="0" w:color="auto"/>
            </w:tcBorders>
            <w:shd w:val="clear" w:color="auto" w:fill="auto"/>
            <w:tcMar>
              <w:left w:w="28" w:type="dxa"/>
              <w:right w:w="28" w:type="dxa"/>
            </w:tcMar>
            <w:vAlign w:val="bottom"/>
          </w:tcPr>
          <w:p w14:paraId="0A9B216F" w14:textId="17CE2141" w:rsidR="00F7009D" w:rsidRPr="00CF1611" w:rsidRDefault="009D6872" w:rsidP="00F7009D">
            <w:pPr>
              <w:pStyle w:val="TabellRader"/>
              <w:keepNext/>
              <w:keepLines/>
            </w:pPr>
            <w:r>
              <w:t>-1,4</w:t>
            </w:r>
          </w:p>
        </w:tc>
        <w:tc>
          <w:tcPr>
            <w:tcW w:w="526" w:type="dxa"/>
            <w:tcBorders>
              <w:bottom w:val="single" w:sz="12" w:space="0" w:color="auto"/>
            </w:tcBorders>
            <w:shd w:val="clear" w:color="auto" w:fill="auto"/>
            <w:tcMar>
              <w:left w:w="28" w:type="dxa"/>
              <w:right w:w="28" w:type="dxa"/>
            </w:tcMar>
            <w:vAlign w:val="bottom"/>
          </w:tcPr>
          <w:p w14:paraId="7C5E5A24" w14:textId="6865C5B9" w:rsidR="00F7009D" w:rsidRPr="00CF1611" w:rsidRDefault="009D6872" w:rsidP="00F7009D">
            <w:pPr>
              <w:pStyle w:val="TabellRader"/>
              <w:keepNext/>
              <w:keepLines/>
            </w:pPr>
            <w:r>
              <w:t>0,8</w:t>
            </w:r>
          </w:p>
        </w:tc>
        <w:tc>
          <w:tcPr>
            <w:tcW w:w="526" w:type="dxa"/>
            <w:tcBorders>
              <w:bottom w:val="single" w:sz="12" w:space="0" w:color="auto"/>
            </w:tcBorders>
            <w:shd w:val="clear" w:color="auto" w:fill="auto"/>
            <w:tcMar>
              <w:left w:w="28" w:type="dxa"/>
              <w:right w:w="28" w:type="dxa"/>
            </w:tcMar>
            <w:vAlign w:val="bottom"/>
          </w:tcPr>
          <w:p w14:paraId="4AB50778" w14:textId="1B4CF7ED" w:rsidR="00F7009D" w:rsidRPr="00CF1611" w:rsidRDefault="009D6872" w:rsidP="00F7009D">
            <w:pPr>
              <w:pStyle w:val="TabellRader"/>
              <w:keepNext/>
              <w:keepLines/>
            </w:pPr>
            <w:r>
              <w:t>-0,2</w:t>
            </w:r>
          </w:p>
        </w:tc>
        <w:tc>
          <w:tcPr>
            <w:tcW w:w="526" w:type="dxa"/>
            <w:tcBorders>
              <w:bottom w:val="single" w:sz="12" w:space="0" w:color="auto"/>
            </w:tcBorders>
            <w:shd w:val="clear" w:color="auto" w:fill="auto"/>
            <w:tcMar>
              <w:left w:w="28" w:type="dxa"/>
              <w:right w:w="28" w:type="dxa"/>
            </w:tcMar>
            <w:vAlign w:val="bottom"/>
          </w:tcPr>
          <w:p w14:paraId="1DEC721E" w14:textId="01C6C7C3" w:rsidR="00F7009D" w:rsidRPr="00CF1611" w:rsidRDefault="009D6872" w:rsidP="00F7009D">
            <w:pPr>
              <w:pStyle w:val="TabellRader"/>
              <w:keepNext/>
              <w:keepLines/>
            </w:pPr>
            <w:r>
              <w:t>-0,2</w:t>
            </w:r>
          </w:p>
        </w:tc>
      </w:tr>
      <w:tr w:rsidR="00F7009D" w14:paraId="6170D325" w14:textId="77777777" w:rsidTr="00F7009D">
        <w:tc>
          <w:tcPr>
            <w:tcW w:w="1441" w:type="dxa"/>
            <w:gridSpan w:val="2"/>
            <w:tcBorders>
              <w:top w:val="single" w:sz="12" w:space="0" w:color="auto"/>
              <w:bottom w:val="single" w:sz="12" w:space="0" w:color="auto"/>
            </w:tcBorders>
            <w:vAlign w:val="bottom"/>
          </w:tcPr>
          <w:p w14:paraId="1E58D53A" w14:textId="117F49D7" w:rsidR="00F7009D" w:rsidRDefault="009D6872" w:rsidP="00F7009D">
            <w:pPr>
              <w:pStyle w:val="TabellSlutsumma"/>
              <w:keepNext/>
              <w:keepLines/>
              <w:jc w:val="left"/>
            </w:pPr>
            <w:r>
              <w:t>Totala statsbidrag, faktisk utveckling</w:t>
            </w:r>
          </w:p>
        </w:tc>
        <w:tc>
          <w:tcPr>
            <w:tcW w:w="316" w:type="dxa"/>
            <w:tcBorders>
              <w:top w:val="single" w:sz="12" w:space="0" w:color="auto"/>
              <w:bottom w:val="single" w:sz="12" w:space="0" w:color="auto"/>
            </w:tcBorders>
            <w:shd w:val="clear" w:color="auto" w:fill="auto"/>
            <w:tcMar>
              <w:left w:w="28" w:type="dxa"/>
              <w:right w:w="28" w:type="dxa"/>
            </w:tcMar>
            <w:vAlign w:val="bottom"/>
          </w:tcPr>
          <w:p w14:paraId="50F8C59F" w14:textId="6C1FA5A5" w:rsidR="00F7009D" w:rsidRPr="003F13AD" w:rsidRDefault="009D6872" w:rsidP="00F7009D">
            <w:pPr>
              <w:pStyle w:val="TabellSlutsumma"/>
              <w:keepNext/>
              <w:keepLines/>
            </w:pPr>
            <w:r w:rsidRPr="003F13AD">
              <w:t>140</w:t>
            </w:r>
          </w:p>
        </w:tc>
        <w:tc>
          <w:tcPr>
            <w:tcW w:w="524" w:type="dxa"/>
            <w:tcBorders>
              <w:top w:val="single" w:sz="12" w:space="0" w:color="auto"/>
              <w:bottom w:val="single" w:sz="12" w:space="0" w:color="auto"/>
            </w:tcBorders>
            <w:shd w:val="clear" w:color="auto" w:fill="auto"/>
            <w:tcMar>
              <w:left w:w="28" w:type="dxa"/>
              <w:right w:w="28" w:type="dxa"/>
            </w:tcMar>
            <w:vAlign w:val="bottom"/>
          </w:tcPr>
          <w:p w14:paraId="72C23D66" w14:textId="3C2BC9DF" w:rsidR="00F7009D" w:rsidRPr="003F13AD" w:rsidRDefault="009D6872" w:rsidP="00F7009D">
            <w:pPr>
              <w:pStyle w:val="TabellSlutsumma"/>
              <w:keepNext/>
              <w:keepLines/>
            </w:pPr>
            <w:r w:rsidRPr="003F13AD">
              <w:t>9,2</w:t>
            </w:r>
          </w:p>
        </w:tc>
        <w:tc>
          <w:tcPr>
            <w:tcW w:w="525" w:type="dxa"/>
            <w:tcBorders>
              <w:top w:val="single" w:sz="12" w:space="0" w:color="auto"/>
              <w:bottom w:val="single" w:sz="12" w:space="0" w:color="auto"/>
            </w:tcBorders>
            <w:shd w:val="clear" w:color="auto" w:fill="auto"/>
            <w:tcMar>
              <w:left w:w="28" w:type="dxa"/>
              <w:right w:w="28" w:type="dxa"/>
            </w:tcMar>
            <w:vAlign w:val="bottom"/>
          </w:tcPr>
          <w:p w14:paraId="20BA6DB0" w14:textId="6E6B2DB9" w:rsidR="00F7009D" w:rsidRDefault="009D6872" w:rsidP="00F7009D">
            <w:pPr>
              <w:pStyle w:val="TabellSlutsumma"/>
              <w:keepNext/>
              <w:keepLines/>
            </w:pPr>
            <w:r>
              <w:t>-1,6</w:t>
            </w:r>
          </w:p>
        </w:tc>
        <w:tc>
          <w:tcPr>
            <w:tcW w:w="526" w:type="dxa"/>
            <w:tcBorders>
              <w:top w:val="single" w:sz="12" w:space="0" w:color="auto"/>
              <w:bottom w:val="single" w:sz="12" w:space="0" w:color="auto"/>
            </w:tcBorders>
            <w:shd w:val="clear" w:color="auto" w:fill="auto"/>
            <w:tcMar>
              <w:left w:w="28" w:type="dxa"/>
              <w:right w:w="28" w:type="dxa"/>
            </w:tcMar>
            <w:vAlign w:val="bottom"/>
          </w:tcPr>
          <w:p w14:paraId="2B0EC78A" w14:textId="65DA84A3" w:rsidR="00F7009D" w:rsidRDefault="009D6872" w:rsidP="00F7009D">
            <w:pPr>
              <w:pStyle w:val="TabellSlutsumma"/>
              <w:keepNext/>
              <w:keepLines/>
            </w:pPr>
            <w:r>
              <w:t>0,7</w:t>
            </w:r>
          </w:p>
        </w:tc>
        <w:tc>
          <w:tcPr>
            <w:tcW w:w="526" w:type="dxa"/>
            <w:tcBorders>
              <w:top w:val="single" w:sz="12" w:space="0" w:color="auto"/>
              <w:bottom w:val="single" w:sz="12" w:space="0" w:color="auto"/>
            </w:tcBorders>
            <w:shd w:val="clear" w:color="auto" w:fill="auto"/>
            <w:tcMar>
              <w:left w:w="28" w:type="dxa"/>
              <w:right w:w="28" w:type="dxa"/>
            </w:tcMar>
            <w:vAlign w:val="bottom"/>
          </w:tcPr>
          <w:p w14:paraId="7109C15C" w14:textId="394849B8" w:rsidR="00F7009D" w:rsidRDefault="009D6872" w:rsidP="00F7009D">
            <w:pPr>
              <w:pStyle w:val="TabellSlutsumma"/>
              <w:keepNext/>
              <w:keepLines/>
            </w:pPr>
            <w:r>
              <w:t>0,1</w:t>
            </w:r>
          </w:p>
        </w:tc>
        <w:tc>
          <w:tcPr>
            <w:tcW w:w="526" w:type="dxa"/>
            <w:tcBorders>
              <w:top w:val="single" w:sz="12" w:space="0" w:color="auto"/>
              <w:bottom w:val="single" w:sz="12" w:space="0" w:color="auto"/>
            </w:tcBorders>
            <w:shd w:val="clear" w:color="auto" w:fill="auto"/>
            <w:tcMar>
              <w:left w:w="28" w:type="dxa"/>
              <w:right w:w="28" w:type="dxa"/>
            </w:tcMar>
            <w:vAlign w:val="bottom"/>
          </w:tcPr>
          <w:p w14:paraId="1E4BEA86" w14:textId="696C5580" w:rsidR="00F7009D" w:rsidRDefault="009D6872" w:rsidP="00F7009D">
            <w:pPr>
              <w:pStyle w:val="TabellSlutsumma"/>
              <w:keepNext/>
              <w:keepLines/>
            </w:pPr>
            <w:r>
              <w:t>-0,1</w:t>
            </w:r>
          </w:p>
        </w:tc>
      </w:tr>
      <w:tr w:rsidR="00F7009D" w14:paraId="7A464F7F" w14:textId="77777777" w:rsidTr="00F7009D">
        <w:tc>
          <w:tcPr>
            <w:tcW w:w="1441" w:type="dxa"/>
            <w:gridSpan w:val="2"/>
            <w:tcBorders>
              <w:top w:val="single" w:sz="12" w:space="0" w:color="auto"/>
              <w:bottom w:val="single" w:sz="18" w:space="0" w:color="auto"/>
            </w:tcBorders>
            <w:vAlign w:val="bottom"/>
          </w:tcPr>
          <w:p w14:paraId="01B206E5" w14:textId="64E2811C" w:rsidR="00F7009D" w:rsidRDefault="009D6872" w:rsidP="00F7009D">
            <w:pPr>
              <w:pStyle w:val="TabellSlutsumma"/>
              <w:keepNext/>
              <w:keepLines/>
              <w:jc w:val="left"/>
            </w:pPr>
            <w:r>
              <w:t>Totala statsbidrag, justerade för skatteregleringar</w:t>
            </w:r>
          </w:p>
        </w:tc>
        <w:tc>
          <w:tcPr>
            <w:tcW w:w="316" w:type="dxa"/>
            <w:tcBorders>
              <w:top w:val="single" w:sz="12" w:space="0" w:color="auto"/>
              <w:bottom w:val="single" w:sz="18" w:space="0" w:color="auto"/>
            </w:tcBorders>
            <w:shd w:val="clear" w:color="auto" w:fill="auto"/>
            <w:tcMar>
              <w:left w:w="28" w:type="dxa"/>
              <w:right w:w="28" w:type="dxa"/>
            </w:tcMar>
            <w:vAlign w:val="bottom"/>
          </w:tcPr>
          <w:p w14:paraId="25BF415B" w14:textId="06681096" w:rsidR="00F7009D" w:rsidRPr="003F13AD" w:rsidRDefault="009D6872" w:rsidP="00F7009D">
            <w:pPr>
              <w:pStyle w:val="TabellSlutsumma"/>
              <w:keepNext/>
              <w:keepLines/>
            </w:pPr>
            <w:r w:rsidRPr="003F13AD">
              <w:t>138</w:t>
            </w:r>
          </w:p>
        </w:tc>
        <w:tc>
          <w:tcPr>
            <w:tcW w:w="524" w:type="dxa"/>
            <w:tcBorders>
              <w:top w:val="single" w:sz="12" w:space="0" w:color="auto"/>
              <w:bottom w:val="single" w:sz="18" w:space="0" w:color="auto"/>
            </w:tcBorders>
            <w:shd w:val="clear" w:color="auto" w:fill="auto"/>
            <w:tcMar>
              <w:left w:w="28" w:type="dxa"/>
              <w:right w:w="28" w:type="dxa"/>
            </w:tcMar>
            <w:vAlign w:val="bottom"/>
          </w:tcPr>
          <w:p w14:paraId="353B0273" w14:textId="116E4AC5" w:rsidR="00F7009D" w:rsidRPr="003F13AD" w:rsidRDefault="009D6872" w:rsidP="00F7009D">
            <w:pPr>
              <w:pStyle w:val="TabellSlutsumma"/>
              <w:keepNext/>
              <w:keepLines/>
            </w:pPr>
            <w:r w:rsidRPr="003F13AD">
              <w:t>6,8</w:t>
            </w:r>
          </w:p>
        </w:tc>
        <w:tc>
          <w:tcPr>
            <w:tcW w:w="525" w:type="dxa"/>
            <w:tcBorders>
              <w:top w:val="single" w:sz="12" w:space="0" w:color="auto"/>
              <w:bottom w:val="single" w:sz="18" w:space="0" w:color="auto"/>
            </w:tcBorders>
            <w:shd w:val="clear" w:color="auto" w:fill="auto"/>
            <w:tcMar>
              <w:left w:w="28" w:type="dxa"/>
              <w:right w:w="28" w:type="dxa"/>
            </w:tcMar>
            <w:vAlign w:val="bottom"/>
          </w:tcPr>
          <w:p w14:paraId="33D9BDB6" w14:textId="2084E699" w:rsidR="00F7009D" w:rsidRPr="00844919" w:rsidRDefault="009D6872" w:rsidP="00F7009D">
            <w:pPr>
              <w:pStyle w:val="TabellSlutsumma"/>
              <w:keepNext/>
              <w:keepLines/>
            </w:pPr>
            <w:r>
              <w:t>-1,6</w:t>
            </w:r>
          </w:p>
        </w:tc>
        <w:tc>
          <w:tcPr>
            <w:tcW w:w="526" w:type="dxa"/>
            <w:tcBorders>
              <w:top w:val="single" w:sz="12" w:space="0" w:color="auto"/>
              <w:bottom w:val="single" w:sz="18" w:space="0" w:color="auto"/>
            </w:tcBorders>
            <w:shd w:val="clear" w:color="auto" w:fill="auto"/>
            <w:tcMar>
              <w:left w:w="28" w:type="dxa"/>
              <w:right w:w="28" w:type="dxa"/>
            </w:tcMar>
            <w:vAlign w:val="bottom"/>
          </w:tcPr>
          <w:p w14:paraId="434FB0FB" w14:textId="39DA8F62" w:rsidR="00F7009D" w:rsidRPr="00844919" w:rsidRDefault="009D6872" w:rsidP="00F7009D">
            <w:pPr>
              <w:pStyle w:val="TabellSlutsumma"/>
              <w:keepNext/>
              <w:keepLines/>
            </w:pPr>
            <w:r>
              <w:t>0,7</w:t>
            </w:r>
          </w:p>
        </w:tc>
        <w:tc>
          <w:tcPr>
            <w:tcW w:w="526" w:type="dxa"/>
            <w:tcBorders>
              <w:top w:val="single" w:sz="12" w:space="0" w:color="auto"/>
              <w:bottom w:val="single" w:sz="18" w:space="0" w:color="auto"/>
            </w:tcBorders>
            <w:shd w:val="clear" w:color="auto" w:fill="auto"/>
            <w:tcMar>
              <w:left w:w="28" w:type="dxa"/>
              <w:right w:w="28" w:type="dxa"/>
            </w:tcMar>
            <w:vAlign w:val="bottom"/>
          </w:tcPr>
          <w:p w14:paraId="63455A0F" w14:textId="7567A38B" w:rsidR="00F7009D" w:rsidRPr="00844919" w:rsidRDefault="009D6872" w:rsidP="00F7009D">
            <w:pPr>
              <w:pStyle w:val="TabellSlutsumma"/>
              <w:keepNext/>
              <w:keepLines/>
            </w:pPr>
            <w:r>
              <w:t>0,1</w:t>
            </w:r>
          </w:p>
        </w:tc>
        <w:tc>
          <w:tcPr>
            <w:tcW w:w="526" w:type="dxa"/>
            <w:tcBorders>
              <w:top w:val="single" w:sz="12" w:space="0" w:color="auto"/>
              <w:bottom w:val="single" w:sz="18" w:space="0" w:color="auto"/>
            </w:tcBorders>
            <w:shd w:val="clear" w:color="auto" w:fill="auto"/>
            <w:tcMar>
              <w:left w:w="28" w:type="dxa"/>
              <w:right w:w="28" w:type="dxa"/>
            </w:tcMar>
            <w:vAlign w:val="bottom"/>
          </w:tcPr>
          <w:p w14:paraId="769CD939" w14:textId="6F1A931A" w:rsidR="00F7009D" w:rsidRPr="00844919" w:rsidRDefault="009D6872" w:rsidP="00F7009D">
            <w:pPr>
              <w:pStyle w:val="TabellSlutsumma"/>
              <w:keepNext/>
              <w:keepLines/>
            </w:pPr>
            <w:r w:rsidRPr="00844919">
              <w:t>-0,1</w:t>
            </w:r>
          </w:p>
        </w:tc>
      </w:tr>
    </w:tbl>
    <w:p w14:paraId="3E993647" w14:textId="7A289D90" w:rsidR="00F7009D" w:rsidRPr="004C545B" w:rsidRDefault="009D6872" w:rsidP="00F7009D">
      <w:pPr>
        <w:pStyle w:val="TabellFotnot"/>
        <w:spacing w:before="20"/>
      </w:pPr>
      <w:r>
        <w:t xml:space="preserve">Anm.: </w:t>
      </w:r>
      <w:r w:rsidRPr="004C545B">
        <w:t>I tabellen redovisas utvecklingen av generella och specialdestinerade statsbidrag exklusive kompensation för mer</w:t>
      </w:r>
      <w:r w:rsidRPr="004C545B">
        <w:softHyphen/>
        <w:t>värdesskatt. De special</w:t>
      </w:r>
      <w:r w:rsidRPr="004C545B">
        <w:softHyphen/>
        <w:t xml:space="preserve">destinerade statsbidragen inkluderar också kapitaltransfereringar på </w:t>
      </w:r>
      <w:r w:rsidRPr="003F3D70">
        <w:t>ungefär 1</w:t>
      </w:r>
      <w:r w:rsidRPr="003F3D70">
        <w:rPr>
          <w:rFonts w:ascii="Times New Roman" w:hAnsi="Times New Roman"/>
        </w:rPr>
        <w:t> </w:t>
      </w:r>
      <w:r w:rsidRPr="003F3D70">
        <w:t>miljard kronor årligen 2013–201</w:t>
      </w:r>
      <w:r>
        <w:t>8</w:t>
      </w:r>
      <w:r w:rsidRPr="004C545B">
        <w:t>.</w:t>
      </w:r>
      <w:r>
        <w:t xml:space="preserve"> Skatter</w:t>
      </w:r>
      <w:r w:rsidRPr="004C545B">
        <w:t>egleringar avser kompensation för regeländringar som påverkar det ko</w:t>
      </w:r>
      <w:r>
        <w:t>mmunala skatteunderlaget. Övriga regleringar</w:t>
      </w:r>
      <w:r w:rsidRPr="004C545B">
        <w:t xml:space="preserve"> avser exempelvis justeringar som följer av den kommunala finansierings</w:t>
      </w:r>
      <w:r w:rsidRPr="004C545B">
        <w:softHyphen/>
        <w:t>principen.</w:t>
      </w:r>
    </w:p>
    <w:p w14:paraId="697C7128" w14:textId="2B0AEB7E" w:rsidR="00F7009D" w:rsidRPr="00C23C75" w:rsidRDefault="009D6872" w:rsidP="00F7009D">
      <w:pPr>
        <w:pStyle w:val="TabellFotnot"/>
        <w:spacing w:before="20"/>
      </w:pPr>
      <w:r w:rsidRPr="004C545B">
        <w:t>Källor: Statistiska centra</w:t>
      </w:r>
      <w:r>
        <w:t>lbyrån och egna beräkningar.</w:t>
      </w:r>
    </w:p>
    <w:p w14:paraId="54BB6930" w14:textId="03EDE7AF" w:rsidR="00F7009D" w:rsidRDefault="009D6872" w:rsidP="00F7009D">
      <w:pPr>
        <w:pStyle w:val="Rubrik3"/>
      </w:pPr>
      <w:bookmarkStart w:id="470" w:name="_Ref383072382"/>
      <w:bookmarkStart w:id="471" w:name="_Toc384401540"/>
      <w:r>
        <w:t>Finansiellt sparande</w:t>
      </w:r>
      <w:bookmarkEnd w:id="470"/>
      <w:bookmarkEnd w:id="471"/>
    </w:p>
    <w:p w14:paraId="0595A9C8" w14:textId="5985DF61" w:rsidR="00F7009D" w:rsidRDefault="009D6872" w:rsidP="00F7009D">
      <w:pPr>
        <w:pStyle w:val="Brdtext"/>
      </w:pPr>
      <w:r>
        <w:t xml:space="preserve">Både kommunsektorns totala inkomster och utgifter föll som andel av BNP under krisen i början av 1990-talet, men har därefter trendmässigt ökat (se </w:t>
      </w:r>
      <w:r>
        <w:fldChar w:fldCharType="begin"/>
      </w:r>
      <w:r>
        <w:instrText xml:space="preserve"> REF  _Ref383621547 \* Lower \h </w:instrText>
      </w:r>
      <w:r>
        <w:fldChar w:fldCharType="separate"/>
      </w:r>
      <w:r w:rsidR="004642B5">
        <w:t xml:space="preserve">diagram </w:t>
      </w:r>
      <w:r w:rsidR="004642B5" w:rsidRPr="004642B5">
        <w:rPr>
          <w:bCs/>
          <w:noProof/>
        </w:rPr>
        <w:t>8</w:t>
      </w:r>
      <w:r w:rsidR="004642B5">
        <w:rPr>
          <w:noProof/>
        </w:rPr>
        <w:t>.6</w:t>
      </w:r>
      <w:r>
        <w:fldChar w:fldCharType="end"/>
      </w:r>
      <w:r>
        <w:t xml:space="preserve">). År 2013 motsvarade de totala inkomsterna och utgifterna ungefär en fjärdedel av BNP. Under prognosperioden 2014–2018 minskar både </w:t>
      </w:r>
      <w:r>
        <w:lastRenderedPageBreak/>
        <w:t xml:space="preserve">inkomsternas och utgifternas andel av BNP, främst på grund av oförändrade statsbidrag och antagandet om oförändrad skattesats. </w:t>
      </w:r>
    </w:p>
    <w:p w14:paraId="4A1974F3" w14:textId="3DC4DCCB" w:rsidR="00F7009D" w:rsidRPr="00C3303C" w:rsidRDefault="009D6872" w:rsidP="00F7009D">
      <w:pPr>
        <w:pStyle w:val="Brdtextmedindrag"/>
      </w:pPr>
      <w:r>
        <w:t xml:space="preserve">Under de senaste tre åren har utgifternas andel av BNP varit högre än inkomsternas, dvs. det finansiella sparandet har varit negativt. Sedan balanskravet infördes följer inkomsterna och utgifterna dock varandra i en högre grad. </w:t>
      </w:r>
    </w:p>
    <w:p w14:paraId="7EB6C735" w14:textId="77777777" w:rsidR="00F7009D" w:rsidRPr="00516C74" w:rsidRDefault="00F7009D" w:rsidP="00F7009D">
      <w:pPr>
        <w:pStyle w:val="Brdtextmedindrag"/>
      </w:pPr>
    </w:p>
    <w:p w14:paraId="56264E28" w14:textId="70150E26" w:rsidR="00F7009D" w:rsidRDefault="009D6872" w:rsidP="00F7009D">
      <w:pPr>
        <w:pStyle w:val="DiagramRubrik"/>
      </w:pPr>
      <w:bookmarkStart w:id="472" w:name="_Ref383621547"/>
      <w:bookmarkStart w:id="473" w:name="_Toc384401803"/>
      <w:r>
        <w:t xml:space="preserve">Diagram </w:t>
      </w:r>
      <w:r w:rsidR="0009067D">
        <w:fldChar w:fldCharType="begin"/>
      </w:r>
      <w:r w:rsidR="0009067D">
        <w:instrText xml:space="preserve"> STYLEREF "</w:instrText>
      </w:r>
      <w:r w:rsidR="0009067D">
        <w:instrText xml:space="preserve">Rubrik 1"\n \* MERGEFORMAT </w:instrText>
      </w:r>
      <w:r w:rsidR="0009067D">
        <w:fldChar w:fldCharType="separate"/>
      </w:r>
      <w:r w:rsidR="004642B5" w:rsidRPr="004642B5">
        <w:rPr>
          <w:bCs/>
          <w:noProof/>
        </w:rPr>
        <w:t>8</w:t>
      </w:r>
      <w:r w:rsidR="0009067D">
        <w:rPr>
          <w:bCs/>
          <w:noProof/>
        </w:rPr>
        <w:fldChar w:fldCharType="end"/>
      </w:r>
      <w:r>
        <w:rPr>
          <w:noProof/>
        </w:rPr>
        <w:t>.</w:t>
      </w:r>
      <w:fldSimple w:instr=" SEQ Diagram \* ARABIC \s 1 ">
        <w:r w:rsidR="004642B5">
          <w:rPr>
            <w:noProof/>
          </w:rPr>
          <w:t>6</w:t>
        </w:r>
      </w:fldSimple>
      <w:bookmarkEnd w:id="472"/>
      <w:r>
        <w:rPr>
          <w:noProof/>
        </w:rPr>
        <w:t xml:space="preserve"> </w:t>
      </w:r>
      <w:r>
        <w:t>Totala inkomster och utgifter 1993–2018</w:t>
      </w:r>
      <w:bookmarkEnd w:id="473"/>
    </w:p>
    <w:p w14:paraId="16913EA2" w14:textId="35D8BA09" w:rsidR="00F7009D" w:rsidRDefault="009D6872" w:rsidP="00F7009D">
      <w:pPr>
        <w:pStyle w:val="DiagramUnderrubrik"/>
      </w:pPr>
      <w:r>
        <w:t xml:space="preserve">Procent av BNP. Utfall 1993–2013, prognos 2014–2018. </w:t>
      </w:r>
    </w:p>
    <w:p w14:paraId="2A9EDABD" w14:textId="16FCD950" w:rsidR="00F7009D" w:rsidRDefault="009D6872" w:rsidP="00F7009D">
      <w:pPr>
        <w:pStyle w:val="Brdtext"/>
        <w:spacing w:line="260" w:lineRule="atLeast"/>
      </w:pPr>
      <w:r>
        <w:rPr>
          <w:noProof/>
          <w:lang w:eastAsia="sv-SE"/>
        </w:rPr>
        <w:drawing>
          <wp:inline distT="0" distB="0" distL="0" distR="0" wp14:anchorId="706D60F5" wp14:editId="673B796A">
            <wp:extent cx="2753995" cy="2044037"/>
            <wp:effectExtent l="0" t="0" r="0" b="0"/>
            <wp:docPr id="132" name="Diagram 17"/>
            <wp:cNvGraphicFramePr/>
            <a:graphic xmlns:a="http://schemas.openxmlformats.org/drawingml/2006/main">
              <a:graphicData uri="http://schemas.openxmlformats.org/drawingml/2006/chart">
                <c:chart xmlns:c="http://schemas.openxmlformats.org/drawingml/2006/chart" xmlns:r="http://schemas.openxmlformats.org/officeDocument/2006/relationships" r:id="rId377"/>
              </a:graphicData>
            </a:graphic>
          </wp:inline>
        </w:drawing>
      </w:r>
    </w:p>
    <w:p w14:paraId="4AAC3A8D" w14:textId="30F113DB" w:rsidR="00F7009D" w:rsidRDefault="009D6872" w:rsidP="00F7009D">
      <w:pPr>
        <w:pStyle w:val="DiagramFotnot"/>
        <w:rPr>
          <w:highlight w:val="yellow"/>
        </w:rPr>
      </w:pPr>
      <w:r>
        <w:t>Källor: Statistiska centralbyrån och egna beräkningar.</w:t>
      </w:r>
    </w:p>
    <w:p w14:paraId="364E39D6" w14:textId="276ECB3C" w:rsidR="00F7009D" w:rsidRDefault="009D6872" w:rsidP="00F7009D">
      <w:pPr>
        <w:pStyle w:val="Rubrik4utannumrering"/>
      </w:pPr>
      <w:r>
        <w:t>Stabila finanser under prognosperioden</w:t>
      </w:r>
    </w:p>
    <w:p w14:paraId="499FC062" w14:textId="3FD5CC57" w:rsidR="00F7009D" w:rsidRDefault="009D6872" w:rsidP="00F7009D">
      <w:pPr>
        <w:pStyle w:val="Brdtext"/>
      </w:pPr>
      <w:r>
        <w:t>Kommuner och landsting redovisade 2013 ett resultat före extraordinära poster på 14 miljarder kronor.</w:t>
      </w:r>
      <w:r>
        <w:rPr>
          <w:rStyle w:val="Fotnotsreferens"/>
        </w:rPr>
        <w:footnoteReference w:id="90"/>
      </w:r>
      <w:r>
        <w:t xml:space="preserve"> I budgetpropositionen för 2014 beräknades resultatet till 10 miljarder kronor.</w:t>
      </w:r>
      <w:r>
        <w:rPr>
          <w:rStyle w:val="Fotnotsreferens"/>
        </w:rPr>
        <w:footnoteReference w:id="91"/>
      </w:r>
      <w:r>
        <w:t xml:space="preserve"> </w:t>
      </w:r>
      <w:r w:rsidRPr="0059096C">
        <w:t xml:space="preserve">Det finansiella sparandet för kommuner och landsting, kommunsektorn, </w:t>
      </w:r>
      <w:r>
        <w:t>uppgick</w:t>
      </w:r>
      <w:r w:rsidRPr="0059096C">
        <w:t xml:space="preserve"> </w:t>
      </w:r>
      <w:r w:rsidRPr="00E16F3A">
        <w:t>samman</w:t>
      </w:r>
      <w:r>
        <w:softHyphen/>
      </w:r>
      <w:r w:rsidRPr="00E16F3A">
        <w:t>taget</w:t>
      </w:r>
      <w:r>
        <w:t xml:space="preserve"> till </w:t>
      </w:r>
      <w:r w:rsidRPr="0059096C">
        <w:t>-8 miljarder kronor 2013, vilket motsvarar -0,2 procent av BNP. Det var en försämring jämfört med 2012, då det finansiella sparandet uppgick till -4</w:t>
      </w:r>
      <w:r>
        <w:t> </w:t>
      </w:r>
      <w:r w:rsidRPr="0059096C">
        <w:t>miljarder kronor. Försämringen beror bl.a. på att kommunerna 2013 köpte mark och fastigheter för större summor än man sålde, vilket bidrar negativt till det finansiella sparandet. Samtidigt ökade konsumtionen relativt kraftigt 2013 jämfört med både 2011 och 2012</w:t>
      </w:r>
      <w:r>
        <w:t xml:space="preserve">. Det finansiella sparandet påverkades positivt 2013 liksom de två föregående åren av en återbetalning från AFA </w:t>
      </w:r>
      <w:r>
        <w:lastRenderedPageBreak/>
        <w:t>Försäkring, denna gång om ca 11 miljarder kronor.</w:t>
      </w:r>
      <w:r>
        <w:rPr>
          <w:rStyle w:val="Fotnotsreferens"/>
        </w:rPr>
        <w:footnoteReference w:id="92"/>
      </w:r>
    </w:p>
    <w:p w14:paraId="1419A189" w14:textId="5E3A127B" w:rsidR="00F7009D" w:rsidRPr="00BB4783" w:rsidRDefault="009D6872" w:rsidP="00F7009D">
      <w:pPr>
        <w:pStyle w:val="Brdtextmedindrag"/>
      </w:pPr>
      <w:r>
        <w:t>Det finansiella sparandet och resultatet försämras under 2014. S</w:t>
      </w:r>
      <w:r w:rsidRPr="00BB4783">
        <w:t xml:space="preserve">katteunderlaget </w:t>
      </w:r>
      <w:r>
        <w:t>utvecklas förhållandevis svagt</w:t>
      </w:r>
      <w:r w:rsidRPr="00BB4783">
        <w:t xml:space="preserve"> </w:t>
      </w:r>
      <w:r>
        <w:t>och</w:t>
      </w:r>
      <w:r w:rsidRPr="00BB4783">
        <w:t xml:space="preserve"> kommunsektorn </w:t>
      </w:r>
      <w:r>
        <w:t xml:space="preserve">får </w:t>
      </w:r>
      <w:r w:rsidRPr="00BB4783">
        <w:t xml:space="preserve">inget tillskott från AFA </w:t>
      </w:r>
      <w:r>
        <w:t>F</w:t>
      </w:r>
      <w:r w:rsidRPr="00BB4783">
        <w:t>örsäkring detta år. De totala inkomsterna väntas därmed öka relativt svagt, med 2,6</w:t>
      </w:r>
      <w:r>
        <w:t> </w:t>
      </w:r>
      <w:r w:rsidRPr="00BB4783">
        <w:t>procent, medan utgifterna väntas öka i en något högre takt. Det finansiella sparandet och det ekonomiska resultatet beräknas därför försvagas jämfört med 2013.</w:t>
      </w:r>
    </w:p>
    <w:p w14:paraId="06C9209E" w14:textId="59152404" w:rsidR="00F7009D" w:rsidRDefault="009D6872" w:rsidP="00F7009D">
      <w:pPr>
        <w:pStyle w:val="Brdtextmedindrag"/>
      </w:pPr>
      <w:r>
        <w:t>År 2015</w:t>
      </w:r>
      <w:r w:rsidRPr="0066165F">
        <w:t xml:space="preserve">–2018 bedöms kommunsektorns finanser vara stabila (se </w:t>
      </w:r>
      <w:r w:rsidRPr="0066165F">
        <w:fldChar w:fldCharType="begin"/>
      </w:r>
      <w:r w:rsidRPr="0066165F">
        <w:instrText xml:space="preserve"> REF  _Ref380671690 \* Lower \h </w:instrText>
      </w:r>
      <w:r w:rsidRPr="0066165F">
        <w:fldChar w:fldCharType="separate"/>
      </w:r>
      <w:r w:rsidR="004642B5" w:rsidRPr="00783724">
        <w:t xml:space="preserve">tabell </w:t>
      </w:r>
      <w:r w:rsidR="004642B5" w:rsidRPr="004642B5">
        <w:rPr>
          <w:bCs/>
          <w:noProof/>
        </w:rPr>
        <w:t>8</w:t>
      </w:r>
      <w:r w:rsidR="004642B5" w:rsidRPr="00783724">
        <w:t>.</w:t>
      </w:r>
      <w:r w:rsidR="004642B5">
        <w:rPr>
          <w:noProof/>
        </w:rPr>
        <w:t>6</w:t>
      </w:r>
      <w:r w:rsidRPr="0066165F">
        <w:fldChar w:fldCharType="end"/>
      </w:r>
      <w:r w:rsidRPr="0066165F">
        <w:t xml:space="preserve">). </w:t>
      </w:r>
      <w:r>
        <w:t xml:space="preserve">De totala inkomsterna beräknas öka med i genomsnitt 3,8 procent per år, medan utgifterna ökar i en något svagare takt, vilket stärker det finansiella sparandet och resultatet. </w:t>
      </w:r>
      <w:r w:rsidRPr="0066165F">
        <w:t>När svensk ekonomi som helhet närmar sig ett balanserat resurs</w:t>
      </w:r>
      <w:r>
        <w:softHyphen/>
      </w:r>
      <w:r w:rsidRPr="0066165F">
        <w:t>utnyttjande</w:t>
      </w:r>
      <w:r>
        <w:t>, i slutet av prognosperioden, anta</w:t>
      </w:r>
      <w:r w:rsidRPr="0066165F">
        <w:t xml:space="preserve">s </w:t>
      </w:r>
      <w:r>
        <w:t>kommun</w:t>
      </w:r>
      <w:r w:rsidRPr="0066165F">
        <w:t xml:space="preserve">sektorn uppvisa ett resultat i </w:t>
      </w:r>
      <w:r>
        <w:t xml:space="preserve">linje med </w:t>
      </w:r>
      <w:r w:rsidRPr="0059096C">
        <w:t>god ekonomisk</w:t>
      </w:r>
      <w:r w:rsidRPr="0066165F">
        <w:t xml:space="preserve"> hushållning.</w:t>
      </w:r>
      <w:r>
        <w:rPr>
          <w:rStyle w:val="Fotnotsreferens"/>
        </w:rPr>
        <w:footnoteReference w:id="93"/>
      </w:r>
      <w:r w:rsidRPr="00CC02FD">
        <w:t xml:space="preserve"> </w:t>
      </w:r>
    </w:p>
    <w:p w14:paraId="2EF9F51C" w14:textId="77777777" w:rsidR="00F7009D" w:rsidRDefault="00F7009D" w:rsidP="00F7009D">
      <w:pPr>
        <w:pStyle w:val="Brdtextmedindrag"/>
      </w:pPr>
    </w:p>
    <w:p w14:paraId="57C9271E" w14:textId="073C448B" w:rsidR="00F7009D" w:rsidRDefault="009D6872" w:rsidP="00F7009D">
      <w:pPr>
        <w:pStyle w:val="TabellRubrik"/>
      </w:pPr>
      <w:bookmarkStart w:id="474" w:name="_Ref380671690"/>
      <w:bookmarkStart w:id="475" w:name="_Toc384401696"/>
      <w:r w:rsidRPr="00783724">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rsidRPr="00783724">
        <w:t>.</w:t>
      </w:r>
      <w:r w:rsidR="0009067D">
        <w:fldChar w:fldCharType="begin"/>
      </w:r>
      <w:r w:rsidR="0009067D">
        <w:instrText xml:space="preserve"> SEQ Tabell \* Arabic \s 1  \* MERGEFORMAT </w:instrText>
      </w:r>
      <w:r w:rsidR="0009067D">
        <w:fldChar w:fldCharType="separate"/>
      </w:r>
      <w:r w:rsidR="004642B5">
        <w:rPr>
          <w:noProof/>
        </w:rPr>
        <w:t>6</w:t>
      </w:r>
      <w:r w:rsidR="0009067D">
        <w:rPr>
          <w:noProof/>
        </w:rPr>
        <w:fldChar w:fldCharType="end"/>
      </w:r>
      <w:bookmarkEnd w:id="474"/>
      <w:r>
        <w:t xml:space="preserve"> Kommunsektorns finanser 2013</w:t>
      </w:r>
      <w:r w:rsidRPr="00783724">
        <w:t>–2018</w:t>
      </w:r>
      <w:bookmarkEnd w:id="475"/>
    </w:p>
    <w:p w14:paraId="4D0CCEA6" w14:textId="71DA2472" w:rsidR="00F7009D" w:rsidRDefault="009D6872" w:rsidP="00F7009D">
      <w:pPr>
        <w:pStyle w:val="TabellUnderrubrik"/>
      </w:pPr>
      <w:r>
        <w:t>Miljarder</w:t>
      </w:r>
      <w:r w:rsidRPr="00D53B7C">
        <w:t xml:space="preserve"> kronor</w:t>
      </w:r>
      <w:r>
        <w:t xml:space="preserve"> om inte annat anges. Utfall för 2013, prognos för 2014–2018. </w:t>
      </w:r>
    </w:p>
    <w:tbl>
      <w:tblPr>
        <w:tblW w:w="4384" w:type="dxa"/>
        <w:tblInd w:w="85" w:type="dxa"/>
        <w:tblLayout w:type="fixed"/>
        <w:tblLook w:val="0000" w:firstRow="0" w:lastRow="0" w:firstColumn="0" w:lastColumn="0" w:noHBand="0" w:noVBand="0"/>
      </w:tblPr>
      <w:tblGrid>
        <w:gridCol w:w="1233"/>
        <w:gridCol w:w="208"/>
        <w:gridCol w:w="316"/>
        <w:gridCol w:w="524"/>
        <w:gridCol w:w="525"/>
        <w:gridCol w:w="526"/>
        <w:gridCol w:w="526"/>
        <w:gridCol w:w="526"/>
      </w:tblGrid>
      <w:tr w:rsidR="00F7009D" w14:paraId="2ACB51AD" w14:textId="77777777" w:rsidTr="00F7009D">
        <w:trPr>
          <w:cantSplit/>
        </w:trPr>
        <w:tc>
          <w:tcPr>
            <w:tcW w:w="1233" w:type="dxa"/>
            <w:vAlign w:val="bottom"/>
          </w:tcPr>
          <w:p w14:paraId="0E31D974" w14:textId="77777777" w:rsidR="00F7009D" w:rsidRDefault="00F7009D" w:rsidP="00F7009D">
            <w:pPr>
              <w:pStyle w:val="TabellHuvud"/>
              <w:keepNext/>
              <w:keepLines/>
              <w:jc w:val="left"/>
            </w:pPr>
          </w:p>
        </w:tc>
        <w:tc>
          <w:tcPr>
            <w:tcW w:w="524" w:type="dxa"/>
            <w:gridSpan w:val="2"/>
          </w:tcPr>
          <w:p w14:paraId="296FE4A0" w14:textId="77777777" w:rsidR="00F7009D" w:rsidRDefault="009D6872" w:rsidP="00F7009D">
            <w:pPr>
              <w:pStyle w:val="TabellHuvud"/>
              <w:keepNext/>
              <w:keepLines/>
            </w:pPr>
            <w:r>
              <w:t>Utfall</w:t>
            </w:r>
          </w:p>
        </w:tc>
        <w:tc>
          <w:tcPr>
            <w:tcW w:w="2627" w:type="dxa"/>
            <w:gridSpan w:val="5"/>
            <w:tcBorders>
              <w:bottom w:val="single" w:sz="6" w:space="0" w:color="auto"/>
            </w:tcBorders>
          </w:tcPr>
          <w:p w14:paraId="44A28B6B" w14:textId="77777777" w:rsidR="00F7009D" w:rsidRDefault="009D6872" w:rsidP="00F7009D">
            <w:pPr>
              <w:pStyle w:val="TabellHuvud"/>
              <w:keepNext/>
              <w:keepLines/>
              <w:jc w:val="left"/>
            </w:pPr>
            <w:r>
              <w:t>Prognos</w:t>
            </w:r>
          </w:p>
        </w:tc>
      </w:tr>
      <w:tr w:rsidR="00F7009D" w14:paraId="17058F06" w14:textId="77777777" w:rsidTr="00F7009D">
        <w:tc>
          <w:tcPr>
            <w:tcW w:w="1233" w:type="dxa"/>
            <w:tcBorders>
              <w:bottom w:val="single" w:sz="18" w:space="0" w:color="auto"/>
            </w:tcBorders>
            <w:vAlign w:val="bottom"/>
          </w:tcPr>
          <w:p w14:paraId="55093077" w14:textId="77777777" w:rsidR="00F7009D" w:rsidRDefault="00F7009D" w:rsidP="00F7009D">
            <w:pPr>
              <w:pStyle w:val="TabellHuvud"/>
              <w:keepNext/>
              <w:keepLines/>
              <w:jc w:val="left"/>
            </w:pPr>
          </w:p>
        </w:tc>
        <w:tc>
          <w:tcPr>
            <w:tcW w:w="524" w:type="dxa"/>
            <w:gridSpan w:val="2"/>
            <w:tcBorders>
              <w:bottom w:val="single" w:sz="18" w:space="0" w:color="auto"/>
            </w:tcBorders>
          </w:tcPr>
          <w:sdt>
            <w:sdtPr>
              <w:alias w:val="Skatteprognos_3TabÅr0"/>
              <w:tag w:val="Skatteprognos_3TabÅr0"/>
              <w:id w:val="662906191"/>
              <w:text/>
            </w:sdtPr>
            <w:sdtEndPr/>
            <w:sdtContent>
              <w:p w14:paraId="5C951E2B" w14:textId="06D8AB02" w:rsidR="00F7009D" w:rsidRDefault="009D6872" w:rsidP="00F7009D">
                <w:pPr>
                  <w:pStyle w:val="TabellHuvud"/>
                  <w:keepNext/>
                  <w:keepLines/>
                </w:pPr>
                <w:r w:rsidDel="00C10EFF">
                  <w:t>2013</w:t>
                </w:r>
              </w:p>
            </w:sdtContent>
          </w:sdt>
        </w:tc>
        <w:tc>
          <w:tcPr>
            <w:tcW w:w="524" w:type="dxa"/>
            <w:tcBorders>
              <w:top w:val="single" w:sz="6" w:space="0" w:color="auto"/>
              <w:bottom w:val="single" w:sz="18" w:space="0" w:color="auto"/>
            </w:tcBorders>
          </w:tcPr>
          <w:sdt>
            <w:sdtPr>
              <w:alias w:val="Skatteprognos_3TabÅr1"/>
              <w:tag w:val="Skatteprognos_3TabÅr1"/>
              <w:id w:val="-1782633641"/>
              <w:text/>
            </w:sdtPr>
            <w:sdtEndPr/>
            <w:sdtContent>
              <w:p w14:paraId="5FB348C3" w14:textId="386926D6" w:rsidR="00F7009D" w:rsidRDefault="009D6872" w:rsidP="00F7009D">
                <w:pPr>
                  <w:pStyle w:val="TabellHuvud"/>
                  <w:keepNext/>
                  <w:keepLines/>
                </w:pPr>
                <w:r w:rsidDel="00C10EFF">
                  <w:t>2014</w:t>
                </w:r>
              </w:p>
            </w:sdtContent>
          </w:sdt>
        </w:tc>
        <w:tc>
          <w:tcPr>
            <w:tcW w:w="525" w:type="dxa"/>
            <w:tcBorders>
              <w:top w:val="single" w:sz="6" w:space="0" w:color="auto"/>
              <w:bottom w:val="single" w:sz="18" w:space="0" w:color="auto"/>
            </w:tcBorders>
          </w:tcPr>
          <w:sdt>
            <w:sdtPr>
              <w:alias w:val="Skatteprognos_3TabÅr2"/>
              <w:tag w:val="Skatteprognos_3TabÅr2"/>
              <w:id w:val="-78139210"/>
              <w:text/>
            </w:sdtPr>
            <w:sdtEndPr/>
            <w:sdtContent>
              <w:p w14:paraId="7BFB4551" w14:textId="66396E32" w:rsidR="00F7009D" w:rsidRDefault="009D6872" w:rsidP="00F7009D">
                <w:pPr>
                  <w:pStyle w:val="TabellHuvud"/>
                  <w:keepNext/>
                  <w:keepLines/>
                </w:pPr>
                <w:r w:rsidDel="00C10EFF">
                  <w:t>2015</w:t>
                </w:r>
              </w:p>
            </w:sdtContent>
          </w:sdt>
        </w:tc>
        <w:tc>
          <w:tcPr>
            <w:tcW w:w="526" w:type="dxa"/>
            <w:tcBorders>
              <w:top w:val="single" w:sz="6" w:space="0" w:color="auto"/>
              <w:bottom w:val="single" w:sz="18" w:space="0" w:color="auto"/>
            </w:tcBorders>
          </w:tcPr>
          <w:sdt>
            <w:sdtPr>
              <w:alias w:val="Skatteprognos_3TabÅr3"/>
              <w:tag w:val="Skatteprognos_3TabÅr3"/>
              <w:id w:val="-1539570724"/>
              <w:text/>
            </w:sdtPr>
            <w:sdtEndPr/>
            <w:sdtContent>
              <w:p w14:paraId="719F2484" w14:textId="2643ED2D" w:rsidR="00F7009D" w:rsidRDefault="009D6872" w:rsidP="00F7009D">
                <w:pPr>
                  <w:pStyle w:val="TabellHuvud"/>
                  <w:keepNext/>
                  <w:keepLines/>
                </w:pPr>
                <w:r w:rsidDel="00C10EFF">
                  <w:t>2016</w:t>
                </w:r>
              </w:p>
            </w:sdtContent>
          </w:sdt>
        </w:tc>
        <w:tc>
          <w:tcPr>
            <w:tcW w:w="526" w:type="dxa"/>
            <w:tcBorders>
              <w:top w:val="single" w:sz="6" w:space="0" w:color="auto"/>
              <w:bottom w:val="single" w:sz="18" w:space="0" w:color="auto"/>
            </w:tcBorders>
          </w:tcPr>
          <w:sdt>
            <w:sdtPr>
              <w:alias w:val="Skatteprognos_3TabÅr4"/>
              <w:tag w:val="Skatteprognos_3TabÅr4"/>
              <w:id w:val="1644005608"/>
              <w:text/>
            </w:sdtPr>
            <w:sdtEndPr/>
            <w:sdtContent>
              <w:p w14:paraId="0148D1F8" w14:textId="6BCB4FC1" w:rsidR="00F7009D" w:rsidRDefault="009D6872" w:rsidP="00F7009D">
                <w:pPr>
                  <w:pStyle w:val="TabellHuvud"/>
                  <w:keepNext/>
                  <w:keepLines/>
                </w:pPr>
                <w:r w:rsidDel="00C10EFF">
                  <w:t>2017</w:t>
                </w:r>
              </w:p>
            </w:sdtContent>
          </w:sdt>
        </w:tc>
        <w:tc>
          <w:tcPr>
            <w:tcW w:w="526" w:type="dxa"/>
            <w:tcBorders>
              <w:top w:val="single" w:sz="6" w:space="0" w:color="auto"/>
              <w:bottom w:val="single" w:sz="18" w:space="0" w:color="auto"/>
            </w:tcBorders>
          </w:tcPr>
          <w:sdt>
            <w:sdtPr>
              <w:alias w:val="Skatteprognos_3TabÅr5"/>
              <w:tag w:val="Skatteprognos_3TabÅr5"/>
              <w:id w:val="-1681956729"/>
              <w:text/>
            </w:sdtPr>
            <w:sdtEndPr/>
            <w:sdtContent>
              <w:p w14:paraId="61ABCDDD" w14:textId="7B59C0E5" w:rsidR="00F7009D" w:rsidRDefault="009D6872" w:rsidP="00F7009D">
                <w:pPr>
                  <w:pStyle w:val="TabellHuvud"/>
                  <w:keepNext/>
                  <w:keepLines/>
                </w:pPr>
                <w:r w:rsidDel="00C10EFF">
                  <w:t>2018</w:t>
                </w:r>
              </w:p>
            </w:sdtContent>
          </w:sdt>
        </w:tc>
      </w:tr>
      <w:tr w:rsidR="00F7009D" w:rsidRPr="00CF1611" w14:paraId="09354BFE" w14:textId="77777777" w:rsidTr="00F7009D">
        <w:tc>
          <w:tcPr>
            <w:tcW w:w="1441" w:type="dxa"/>
            <w:gridSpan w:val="2"/>
            <w:tcBorders>
              <w:top w:val="single" w:sz="18" w:space="0" w:color="auto"/>
            </w:tcBorders>
            <w:vAlign w:val="bottom"/>
          </w:tcPr>
          <w:p w14:paraId="4B4CA229" w14:textId="1B6EDAC2" w:rsidR="00F7009D" w:rsidRPr="00AD6F51" w:rsidRDefault="009D6872" w:rsidP="00F7009D">
            <w:pPr>
              <w:pStyle w:val="TabellRader"/>
              <w:keepNext/>
              <w:keepLines/>
              <w:jc w:val="left"/>
              <w:rPr>
                <w:b/>
              </w:rPr>
            </w:pPr>
            <w:r w:rsidRPr="00AD6F51">
              <w:rPr>
                <w:b/>
              </w:rPr>
              <w:t>Inkomster</w:t>
            </w:r>
          </w:p>
        </w:tc>
        <w:tc>
          <w:tcPr>
            <w:tcW w:w="316" w:type="dxa"/>
            <w:tcBorders>
              <w:top w:val="single" w:sz="18" w:space="0" w:color="auto"/>
              <w:right w:val="single" w:sz="4" w:space="0" w:color="auto"/>
            </w:tcBorders>
            <w:shd w:val="clear" w:color="auto" w:fill="auto"/>
            <w:tcMar>
              <w:left w:w="28" w:type="dxa"/>
              <w:right w:w="28" w:type="dxa"/>
            </w:tcMar>
            <w:vAlign w:val="bottom"/>
          </w:tcPr>
          <w:p w14:paraId="55F5D596" w14:textId="21281472" w:rsidR="00F7009D" w:rsidRPr="00103FC8" w:rsidRDefault="009D6872" w:rsidP="00F7009D">
            <w:pPr>
              <w:pStyle w:val="TabellRader"/>
              <w:keepNext/>
              <w:keepLines/>
              <w:rPr>
                <w:b/>
              </w:rPr>
            </w:pPr>
            <w:r w:rsidRPr="00103FC8">
              <w:rPr>
                <w:b/>
              </w:rPr>
              <w:t>8</w:t>
            </w:r>
            <w:r>
              <w:rPr>
                <w:b/>
              </w:rPr>
              <w:t>72</w:t>
            </w:r>
          </w:p>
        </w:tc>
        <w:tc>
          <w:tcPr>
            <w:tcW w:w="524" w:type="dxa"/>
            <w:tcBorders>
              <w:top w:val="single" w:sz="18" w:space="0" w:color="auto"/>
              <w:left w:val="single" w:sz="4" w:space="0" w:color="auto"/>
            </w:tcBorders>
            <w:shd w:val="clear" w:color="auto" w:fill="auto"/>
            <w:tcMar>
              <w:left w:w="28" w:type="dxa"/>
              <w:right w:w="28" w:type="dxa"/>
            </w:tcMar>
            <w:vAlign w:val="bottom"/>
          </w:tcPr>
          <w:p w14:paraId="530FBB66" w14:textId="11EB0340" w:rsidR="00F7009D" w:rsidRPr="00103FC8" w:rsidRDefault="009D6872" w:rsidP="00F7009D">
            <w:pPr>
              <w:pStyle w:val="TabellRader"/>
              <w:keepNext/>
              <w:keepLines/>
              <w:rPr>
                <w:b/>
              </w:rPr>
            </w:pPr>
            <w:r>
              <w:rPr>
                <w:b/>
              </w:rPr>
              <w:t>895</w:t>
            </w:r>
          </w:p>
        </w:tc>
        <w:tc>
          <w:tcPr>
            <w:tcW w:w="525" w:type="dxa"/>
            <w:tcBorders>
              <w:top w:val="single" w:sz="18" w:space="0" w:color="auto"/>
            </w:tcBorders>
            <w:shd w:val="clear" w:color="auto" w:fill="auto"/>
            <w:tcMar>
              <w:left w:w="28" w:type="dxa"/>
              <w:right w:w="28" w:type="dxa"/>
            </w:tcMar>
            <w:vAlign w:val="bottom"/>
          </w:tcPr>
          <w:p w14:paraId="1D952514" w14:textId="3D64988C" w:rsidR="00F7009D" w:rsidRPr="00103FC8" w:rsidRDefault="009D6872" w:rsidP="00F7009D">
            <w:pPr>
              <w:pStyle w:val="TabellRader"/>
              <w:keepNext/>
              <w:keepLines/>
              <w:rPr>
                <w:b/>
              </w:rPr>
            </w:pPr>
            <w:r>
              <w:rPr>
                <w:b/>
              </w:rPr>
              <w:t>925</w:t>
            </w:r>
          </w:p>
        </w:tc>
        <w:tc>
          <w:tcPr>
            <w:tcW w:w="526" w:type="dxa"/>
            <w:tcBorders>
              <w:top w:val="single" w:sz="18" w:space="0" w:color="auto"/>
            </w:tcBorders>
            <w:shd w:val="clear" w:color="auto" w:fill="auto"/>
            <w:tcMar>
              <w:left w:w="28" w:type="dxa"/>
              <w:right w:w="28" w:type="dxa"/>
            </w:tcMar>
            <w:vAlign w:val="bottom"/>
          </w:tcPr>
          <w:p w14:paraId="7DBC2EC1" w14:textId="4939946E" w:rsidR="00F7009D" w:rsidRPr="00103FC8" w:rsidRDefault="009D6872" w:rsidP="00F7009D">
            <w:pPr>
              <w:pStyle w:val="TabellRader"/>
              <w:keepNext/>
              <w:keepLines/>
              <w:rPr>
                <w:b/>
              </w:rPr>
            </w:pPr>
            <w:r>
              <w:rPr>
                <w:b/>
              </w:rPr>
              <w:t>963</w:t>
            </w:r>
          </w:p>
        </w:tc>
        <w:tc>
          <w:tcPr>
            <w:tcW w:w="526" w:type="dxa"/>
            <w:tcBorders>
              <w:top w:val="single" w:sz="18" w:space="0" w:color="auto"/>
            </w:tcBorders>
            <w:shd w:val="clear" w:color="auto" w:fill="auto"/>
            <w:tcMar>
              <w:left w:w="28" w:type="dxa"/>
              <w:right w:w="28" w:type="dxa"/>
            </w:tcMar>
            <w:vAlign w:val="bottom"/>
          </w:tcPr>
          <w:p w14:paraId="375A8EAF" w14:textId="148CB9BF" w:rsidR="00F7009D" w:rsidRPr="00103FC8" w:rsidRDefault="009D6872" w:rsidP="00F7009D">
            <w:pPr>
              <w:pStyle w:val="TabellRader"/>
              <w:keepNext/>
              <w:keepLines/>
              <w:rPr>
                <w:b/>
              </w:rPr>
            </w:pPr>
            <w:r>
              <w:rPr>
                <w:b/>
              </w:rPr>
              <w:t>1 004</w:t>
            </w:r>
          </w:p>
        </w:tc>
        <w:tc>
          <w:tcPr>
            <w:tcW w:w="526" w:type="dxa"/>
            <w:tcBorders>
              <w:top w:val="single" w:sz="18" w:space="0" w:color="auto"/>
            </w:tcBorders>
            <w:shd w:val="clear" w:color="auto" w:fill="auto"/>
            <w:tcMar>
              <w:left w:w="28" w:type="dxa"/>
              <w:right w:w="28" w:type="dxa"/>
            </w:tcMar>
            <w:vAlign w:val="bottom"/>
          </w:tcPr>
          <w:p w14:paraId="2820B10F" w14:textId="50EC847F" w:rsidR="00F7009D" w:rsidRPr="00103FC8" w:rsidRDefault="009D6872" w:rsidP="00F7009D">
            <w:pPr>
              <w:pStyle w:val="TabellRader"/>
              <w:keepNext/>
              <w:keepLines/>
              <w:rPr>
                <w:b/>
              </w:rPr>
            </w:pPr>
            <w:r>
              <w:rPr>
                <w:b/>
              </w:rPr>
              <w:t>1 040</w:t>
            </w:r>
          </w:p>
        </w:tc>
      </w:tr>
      <w:tr w:rsidR="00F7009D" w:rsidRPr="00CF1611" w14:paraId="654975EC" w14:textId="77777777" w:rsidTr="00F7009D">
        <w:tc>
          <w:tcPr>
            <w:tcW w:w="1441" w:type="dxa"/>
            <w:gridSpan w:val="2"/>
            <w:vAlign w:val="bottom"/>
          </w:tcPr>
          <w:p w14:paraId="5CB103F2" w14:textId="40E081F2" w:rsidR="00F7009D" w:rsidRPr="00103FC8" w:rsidRDefault="009D6872" w:rsidP="00F7009D">
            <w:pPr>
              <w:pStyle w:val="TabellRader"/>
              <w:keepNext/>
              <w:keepLines/>
              <w:jc w:val="left"/>
              <w:rPr>
                <w:i/>
              </w:rPr>
            </w:pPr>
            <w:r w:rsidRPr="00103FC8">
              <w:rPr>
                <w:i/>
              </w:rPr>
              <w:t>Utveckling i procent</w:t>
            </w:r>
          </w:p>
        </w:tc>
        <w:tc>
          <w:tcPr>
            <w:tcW w:w="316" w:type="dxa"/>
            <w:tcBorders>
              <w:right w:val="single" w:sz="4" w:space="0" w:color="auto"/>
            </w:tcBorders>
            <w:shd w:val="clear" w:color="auto" w:fill="auto"/>
            <w:tcMar>
              <w:left w:w="28" w:type="dxa"/>
              <w:right w:w="28" w:type="dxa"/>
            </w:tcMar>
            <w:vAlign w:val="bottom"/>
          </w:tcPr>
          <w:p w14:paraId="0DF14F5B" w14:textId="17B723D7" w:rsidR="00F7009D" w:rsidRPr="00CF1611" w:rsidRDefault="009D6872" w:rsidP="00F7009D">
            <w:pPr>
              <w:pStyle w:val="TabellRader"/>
              <w:keepNext/>
              <w:keepLines/>
            </w:pPr>
            <w:r>
              <w:t>3,9</w:t>
            </w:r>
          </w:p>
        </w:tc>
        <w:tc>
          <w:tcPr>
            <w:tcW w:w="524" w:type="dxa"/>
            <w:tcBorders>
              <w:left w:val="single" w:sz="4" w:space="0" w:color="auto"/>
            </w:tcBorders>
            <w:shd w:val="clear" w:color="auto" w:fill="auto"/>
            <w:tcMar>
              <w:left w:w="28" w:type="dxa"/>
              <w:right w:w="28" w:type="dxa"/>
            </w:tcMar>
            <w:vAlign w:val="bottom"/>
          </w:tcPr>
          <w:p w14:paraId="7D7E13DF" w14:textId="6CE085C6" w:rsidR="00F7009D" w:rsidRPr="00CF1611" w:rsidRDefault="009D6872" w:rsidP="00F7009D">
            <w:pPr>
              <w:pStyle w:val="TabellRader"/>
              <w:keepNext/>
              <w:keepLines/>
            </w:pPr>
            <w:r>
              <w:t>2,6</w:t>
            </w:r>
          </w:p>
        </w:tc>
        <w:tc>
          <w:tcPr>
            <w:tcW w:w="525" w:type="dxa"/>
            <w:shd w:val="clear" w:color="auto" w:fill="auto"/>
            <w:tcMar>
              <w:left w:w="28" w:type="dxa"/>
              <w:right w:w="28" w:type="dxa"/>
            </w:tcMar>
            <w:vAlign w:val="bottom"/>
          </w:tcPr>
          <w:p w14:paraId="68CD4C98" w14:textId="77EB83B2" w:rsidR="00F7009D" w:rsidRPr="00CF1611" w:rsidRDefault="009D6872" w:rsidP="00F7009D">
            <w:pPr>
              <w:pStyle w:val="TabellRader"/>
              <w:keepNext/>
              <w:keepLines/>
            </w:pPr>
            <w:r>
              <w:t>3,3</w:t>
            </w:r>
          </w:p>
        </w:tc>
        <w:tc>
          <w:tcPr>
            <w:tcW w:w="526" w:type="dxa"/>
            <w:shd w:val="clear" w:color="auto" w:fill="auto"/>
            <w:tcMar>
              <w:left w:w="28" w:type="dxa"/>
              <w:right w:w="28" w:type="dxa"/>
            </w:tcMar>
            <w:vAlign w:val="bottom"/>
          </w:tcPr>
          <w:p w14:paraId="2700435B" w14:textId="5A266DA8" w:rsidR="00F7009D" w:rsidRPr="00CF1611" w:rsidRDefault="009D6872" w:rsidP="00F7009D">
            <w:pPr>
              <w:pStyle w:val="TabellRader"/>
              <w:keepNext/>
              <w:keepLines/>
            </w:pPr>
            <w:r>
              <w:t>4,2</w:t>
            </w:r>
          </w:p>
        </w:tc>
        <w:tc>
          <w:tcPr>
            <w:tcW w:w="526" w:type="dxa"/>
            <w:shd w:val="clear" w:color="auto" w:fill="auto"/>
            <w:tcMar>
              <w:left w:w="28" w:type="dxa"/>
              <w:right w:w="28" w:type="dxa"/>
            </w:tcMar>
            <w:vAlign w:val="bottom"/>
          </w:tcPr>
          <w:p w14:paraId="5024AF42" w14:textId="3C887057" w:rsidR="00F7009D" w:rsidRPr="00CF1611" w:rsidRDefault="009D6872" w:rsidP="00F7009D">
            <w:pPr>
              <w:pStyle w:val="TabellRader"/>
              <w:keepNext/>
              <w:keepLines/>
            </w:pPr>
            <w:r>
              <w:t>4,2</w:t>
            </w:r>
          </w:p>
        </w:tc>
        <w:tc>
          <w:tcPr>
            <w:tcW w:w="526" w:type="dxa"/>
            <w:shd w:val="clear" w:color="auto" w:fill="auto"/>
            <w:tcMar>
              <w:left w:w="28" w:type="dxa"/>
              <w:right w:w="28" w:type="dxa"/>
            </w:tcMar>
            <w:vAlign w:val="bottom"/>
          </w:tcPr>
          <w:p w14:paraId="2A644F78" w14:textId="43D563E4" w:rsidR="00F7009D" w:rsidRPr="00CF1611" w:rsidRDefault="009D6872" w:rsidP="00F7009D">
            <w:pPr>
              <w:pStyle w:val="TabellRader"/>
              <w:keepNext/>
              <w:keepLines/>
            </w:pPr>
            <w:r>
              <w:t>3,7</w:t>
            </w:r>
          </w:p>
        </w:tc>
      </w:tr>
      <w:tr w:rsidR="00F7009D" w:rsidRPr="00CF1611" w14:paraId="0A5C822C" w14:textId="77777777" w:rsidTr="00F7009D">
        <w:tc>
          <w:tcPr>
            <w:tcW w:w="1441" w:type="dxa"/>
            <w:gridSpan w:val="2"/>
            <w:vAlign w:val="bottom"/>
          </w:tcPr>
          <w:p w14:paraId="4E3DDBF0" w14:textId="6A8FEF23" w:rsidR="00F7009D" w:rsidRPr="00CF1611" w:rsidRDefault="009D6872" w:rsidP="00F7009D">
            <w:pPr>
              <w:pStyle w:val="TabellRader"/>
              <w:keepNext/>
              <w:keepLines/>
              <w:jc w:val="left"/>
            </w:pPr>
            <w:r>
              <w:t xml:space="preserve">Skatter inkl. fastighetsavgift </w:t>
            </w:r>
          </w:p>
        </w:tc>
        <w:tc>
          <w:tcPr>
            <w:tcW w:w="316" w:type="dxa"/>
            <w:tcBorders>
              <w:right w:val="single" w:sz="4" w:space="0" w:color="auto"/>
            </w:tcBorders>
            <w:shd w:val="clear" w:color="auto" w:fill="auto"/>
            <w:tcMar>
              <w:left w:w="28" w:type="dxa"/>
              <w:right w:w="28" w:type="dxa"/>
            </w:tcMar>
            <w:vAlign w:val="bottom"/>
          </w:tcPr>
          <w:p w14:paraId="362B7409" w14:textId="669CAFE3" w:rsidR="00F7009D" w:rsidRPr="00CF1611" w:rsidRDefault="009D6872" w:rsidP="00F7009D">
            <w:pPr>
              <w:pStyle w:val="TabellRader"/>
              <w:keepNext/>
              <w:keepLines/>
            </w:pPr>
            <w:r>
              <w:t>599</w:t>
            </w:r>
          </w:p>
        </w:tc>
        <w:tc>
          <w:tcPr>
            <w:tcW w:w="524" w:type="dxa"/>
            <w:tcBorders>
              <w:left w:val="single" w:sz="4" w:space="0" w:color="auto"/>
            </w:tcBorders>
            <w:shd w:val="clear" w:color="auto" w:fill="auto"/>
            <w:tcMar>
              <w:left w:w="28" w:type="dxa"/>
              <w:right w:w="28" w:type="dxa"/>
            </w:tcMar>
            <w:vAlign w:val="bottom"/>
          </w:tcPr>
          <w:p w14:paraId="3C0F3BAF" w14:textId="28054168" w:rsidR="00F7009D" w:rsidRPr="00CF1611" w:rsidRDefault="009D6872" w:rsidP="00F7009D">
            <w:pPr>
              <w:pStyle w:val="TabellRader"/>
              <w:keepNext/>
              <w:keepLines/>
            </w:pPr>
            <w:r>
              <w:t>622</w:t>
            </w:r>
          </w:p>
        </w:tc>
        <w:tc>
          <w:tcPr>
            <w:tcW w:w="525" w:type="dxa"/>
            <w:shd w:val="clear" w:color="auto" w:fill="auto"/>
            <w:tcMar>
              <w:left w:w="28" w:type="dxa"/>
              <w:right w:w="28" w:type="dxa"/>
            </w:tcMar>
            <w:vAlign w:val="bottom"/>
          </w:tcPr>
          <w:p w14:paraId="2F718E2E" w14:textId="4DA06027" w:rsidR="00F7009D" w:rsidRPr="00CF1611" w:rsidRDefault="009D6872" w:rsidP="00F7009D">
            <w:pPr>
              <w:pStyle w:val="TabellRader"/>
              <w:keepNext/>
              <w:keepLines/>
            </w:pPr>
            <w:r>
              <w:t>649</w:t>
            </w:r>
          </w:p>
        </w:tc>
        <w:tc>
          <w:tcPr>
            <w:tcW w:w="526" w:type="dxa"/>
            <w:shd w:val="clear" w:color="auto" w:fill="auto"/>
            <w:tcMar>
              <w:left w:w="28" w:type="dxa"/>
              <w:right w:w="28" w:type="dxa"/>
            </w:tcMar>
            <w:vAlign w:val="bottom"/>
          </w:tcPr>
          <w:p w14:paraId="326839E0" w14:textId="71CA4C18" w:rsidR="00F7009D" w:rsidRPr="00CF1611" w:rsidRDefault="009D6872" w:rsidP="00F7009D">
            <w:pPr>
              <w:pStyle w:val="TabellRader"/>
              <w:keepNext/>
              <w:keepLines/>
            </w:pPr>
            <w:r>
              <w:t>682</w:t>
            </w:r>
          </w:p>
        </w:tc>
        <w:tc>
          <w:tcPr>
            <w:tcW w:w="526" w:type="dxa"/>
            <w:shd w:val="clear" w:color="auto" w:fill="auto"/>
            <w:tcMar>
              <w:left w:w="28" w:type="dxa"/>
              <w:right w:w="28" w:type="dxa"/>
            </w:tcMar>
            <w:vAlign w:val="bottom"/>
          </w:tcPr>
          <w:p w14:paraId="638124EF" w14:textId="6FED149F" w:rsidR="00F7009D" w:rsidRPr="00CF1611" w:rsidRDefault="009D6872" w:rsidP="00F7009D">
            <w:pPr>
              <w:pStyle w:val="TabellRader"/>
              <w:keepNext/>
              <w:keepLines/>
            </w:pPr>
            <w:r>
              <w:t>717</w:t>
            </w:r>
          </w:p>
        </w:tc>
        <w:tc>
          <w:tcPr>
            <w:tcW w:w="526" w:type="dxa"/>
            <w:shd w:val="clear" w:color="auto" w:fill="auto"/>
            <w:tcMar>
              <w:left w:w="28" w:type="dxa"/>
              <w:right w:w="28" w:type="dxa"/>
            </w:tcMar>
            <w:vAlign w:val="bottom"/>
          </w:tcPr>
          <w:p w14:paraId="6C72C781" w14:textId="6C4A2906" w:rsidR="00F7009D" w:rsidRPr="00CF1611" w:rsidRDefault="009D6872" w:rsidP="00F7009D">
            <w:pPr>
              <w:pStyle w:val="TabellRader"/>
              <w:keepNext/>
              <w:keepLines/>
            </w:pPr>
            <w:r>
              <w:t>750</w:t>
            </w:r>
          </w:p>
        </w:tc>
      </w:tr>
      <w:tr w:rsidR="00F7009D" w:rsidRPr="00CF1611" w14:paraId="55789DC8" w14:textId="77777777" w:rsidTr="00F7009D">
        <w:tc>
          <w:tcPr>
            <w:tcW w:w="1441" w:type="dxa"/>
            <w:gridSpan w:val="2"/>
            <w:vAlign w:val="bottom"/>
          </w:tcPr>
          <w:p w14:paraId="19FA9174" w14:textId="59AA4C83" w:rsidR="00F7009D" w:rsidRPr="00CF1611" w:rsidRDefault="009D6872" w:rsidP="00F7009D">
            <w:pPr>
              <w:pStyle w:val="TabellRader"/>
              <w:keepNext/>
              <w:keepLines/>
              <w:jc w:val="left"/>
            </w:pPr>
            <w:r>
              <w:t xml:space="preserve">Statsbidrag </w:t>
            </w:r>
          </w:p>
        </w:tc>
        <w:tc>
          <w:tcPr>
            <w:tcW w:w="316" w:type="dxa"/>
            <w:tcBorders>
              <w:right w:val="single" w:sz="4" w:space="0" w:color="auto"/>
            </w:tcBorders>
            <w:shd w:val="clear" w:color="auto" w:fill="auto"/>
            <w:tcMar>
              <w:left w:w="28" w:type="dxa"/>
              <w:right w:w="28" w:type="dxa"/>
            </w:tcMar>
            <w:vAlign w:val="bottom"/>
          </w:tcPr>
          <w:p w14:paraId="3CAABCD9" w14:textId="40E4FF2B" w:rsidR="00F7009D" w:rsidRPr="00CF1611" w:rsidRDefault="009D6872" w:rsidP="00F7009D">
            <w:pPr>
              <w:pStyle w:val="TabellRader"/>
              <w:keepNext/>
              <w:keepLines/>
            </w:pPr>
            <w:r>
              <w:t>140</w:t>
            </w:r>
          </w:p>
        </w:tc>
        <w:tc>
          <w:tcPr>
            <w:tcW w:w="524" w:type="dxa"/>
            <w:tcBorders>
              <w:left w:val="single" w:sz="4" w:space="0" w:color="auto"/>
            </w:tcBorders>
            <w:shd w:val="clear" w:color="auto" w:fill="auto"/>
            <w:tcMar>
              <w:left w:w="28" w:type="dxa"/>
              <w:right w:w="28" w:type="dxa"/>
            </w:tcMar>
            <w:vAlign w:val="bottom"/>
          </w:tcPr>
          <w:p w14:paraId="7D1BA306" w14:textId="54A721C8" w:rsidR="00F7009D" w:rsidRPr="00CF1611" w:rsidRDefault="009D6872" w:rsidP="00F7009D">
            <w:pPr>
              <w:pStyle w:val="TabellRader"/>
              <w:keepNext/>
              <w:keepLines/>
            </w:pPr>
            <w:r>
              <w:t>149</w:t>
            </w:r>
          </w:p>
        </w:tc>
        <w:tc>
          <w:tcPr>
            <w:tcW w:w="525" w:type="dxa"/>
            <w:shd w:val="clear" w:color="auto" w:fill="auto"/>
            <w:tcMar>
              <w:left w:w="28" w:type="dxa"/>
              <w:right w:w="28" w:type="dxa"/>
            </w:tcMar>
            <w:vAlign w:val="bottom"/>
          </w:tcPr>
          <w:p w14:paraId="284A2759" w14:textId="4CEB9A47" w:rsidR="00F7009D" w:rsidRPr="00CF1611" w:rsidRDefault="009D6872" w:rsidP="00F7009D">
            <w:pPr>
              <w:pStyle w:val="TabellRader"/>
              <w:keepNext/>
              <w:keepLines/>
            </w:pPr>
            <w:r>
              <w:t>148</w:t>
            </w:r>
          </w:p>
        </w:tc>
        <w:tc>
          <w:tcPr>
            <w:tcW w:w="526" w:type="dxa"/>
            <w:shd w:val="clear" w:color="auto" w:fill="auto"/>
            <w:tcMar>
              <w:left w:w="28" w:type="dxa"/>
              <w:right w:w="28" w:type="dxa"/>
            </w:tcMar>
            <w:vAlign w:val="bottom"/>
          </w:tcPr>
          <w:p w14:paraId="3FD45913" w14:textId="4B92052A" w:rsidR="00F7009D" w:rsidRPr="00CF1611" w:rsidRDefault="009D6872" w:rsidP="00F7009D">
            <w:pPr>
              <w:pStyle w:val="TabellRader"/>
              <w:keepNext/>
              <w:keepLines/>
            </w:pPr>
            <w:r>
              <w:t>148</w:t>
            </w:r>
          </w:p>
        </w:tc>
        <w:tc>
          <w:tcPr>
            <w:tcW w:w="526" w:type="dxa"/>
            <w:shd w:val="clear" w:color="auto" w:fill="auto"/>
            <w:tcMar>
              <w:left w:w="28" w:type="dxa"/>
              <w:right w:w="28" w:type="dxa"/>
            </w:tcMar>
            <w:vAlign w:val="bottom"/>
          </w:tcPr>
          <w:p w14:paraId="5069FC47" w14:textId="162C8CAA" w:rsidR="00F7009D" w:rsidRPr="00CF1611" w:rsidRDefault="009D6872" w:rsidP="00F7009D">
            <w:pPr>
              <w:pStyle w:val="TabellRader"/>
              <w:keepNext/>
              <w:keepLines/>
            </w:pPr>
            <w:r>
              <w:t>149</w:t>
            </w:r>
          </w:p>
        </w:tc>
        <w:tc>
          <w:tcPr>
            <w:tcW w:w="526" w:type="dxa"/>
            <w:shd w:val="clear" w:color="auto" w:fill="auto"/>
            <w:tcMar>
              <w:left w:w="28" w:type="dxa"/>
              <w:right w:w="28" w:type="dxa"/>
            </w:tcMar>
            <w:vAlign w:val="bottom"/>
          </w:tcPr>
          <w:p w14:paraId="0D00097C" w14:textId="0CE74F2E" w:rsidR="00F7009D" w:rsidRPr="00CF1611" w:rsidRDefault="009D6872" w:rsidP="00F7009D">
            <w:pPr>
              <w:pStyle w:val="TabellRader"/>
              <w:keepNext/>
              <w:keepLines/>
            </w:pPr>
            <w:r>
              <w:t>148</w:t>
            </w:r>
          </w:p>
        </w:tc>
      </w:tr>
      <w:tr w:rsidR="00F7009D" w:rsidRPr="00CF1611" w14:paraId="7A999FD3" w14:textId="77777777" w:rsidTr="00F7009D">
        <w:tc>
          <w:tcPr>
            <w:tcW w:w="1441" w:type="dxa"/>
            <w:gridSpan w:val="2"/>
            <w:vAlign w:val="bottom"/>
          </w:tcPr>
          <w:p w14:paraId="0F49E34B" w14:textId="0D793B19" w:rsidR="00F7009D" w:rsidRPr="00CF1611" w:rsidRDefault="009D6872" w:rsidP="00F7009D">
            <w:pPr>
              <w:pStyle w:val="TabellRader"/>
              <w:keepNext/>
              <w:keepLines/>
              <w:jc w:val="left"/>
            </w:pPr>
            <w:r>
              <w:t>generella bidrag</w:t>
            </w:r>
          </w:p>
        </w:tc>
        <w:tc>
          <w:tcPr>
            <w:tcW w:w="316" w:type="dxa"/>
            <w:tcBorders>
              <w:right w:val="single" w:sz="4" w:space="0" w:color="auto"/>
            </w:tcBorders>
            <w:shd w:val="clear" w:color="auto" w:fill="auto"/>
            <w:tcMar>
              <w:left w:w="28" w:type="dxa"/>
              <w:right w:w="28" w:type="dxa"/>
            </w:tcMar>
            <w:vAlign w:val="bottom"/>
          </w:tcPr>
          <w:p w14:paraId="20A15B5C" w14:textId="5DB42E7F" w:rsidR="00F7009D" w:rsidRPr="00CF1611" w:rsidRDefault="009D6872" w:rsidP="00F7009D">
            <w:pPr>
              <w:pStyle w:val="TabellRader"/>
              <w:keepNext/>
              <w:keepLines/>
            </w:pPr>
            <w:r>
              <w:t>86</w:t>
            </w:r>
          </w:p>
        </w:tc>
        <w:tc>
          <w:tcPr>
            <w:tcW w:w="524" w:type="dxa"/>
            <w:tcBorders>
              <w:left w:val="single" w:sz="4" w:space="0" w:color="auto"/>
            </w:tcBorders>
            <w:shd w:val="clear" w:color="auto" w:fill="auto"/>
            <w:tcMar>
              <w:left w:w="28" w:type="dxa"/>
              <w:right w:w="28" w:type="dxa"/>
            </w:tcMar>
            <w:vAlign w:val="bottom"/>
          </w:tcPr>
          <w:p w14:paraId="693AAB37" w14:textId="56174FB9" w:rsidR="00F7009D" w:rsidRPr="00CF1611" w:rsidRDefault="009D6872" w:rsidP="00F7009D">
            <w:pPr>
              <w:pStyle w:val="TabellRader"/>
              <w:keepNext/>
              <w:keepLines/>
            </w:pPr>
            <w:r>
              <w:t>90</w:t>
            </w:r>
          </w:p>
        </w:tc>
        <w:tc>
          <w:tcPr>
            <w:tcW w:w="525" w:type="dxa"/>
            <w:shd w:val="clear" w:color="auto" w:fill="auto"/>
            <w:tcMar>
              <w:left w:w="28" w:type="dxa"/>
              <w:right w:w="28" w:type="dxa"/>
            </w:tcMar>
            <w:vAlign w:val="bottom"/>
          </w:tcPr>
          <w:p w14:paraId="0AC7522C" w14:textId="2370C601" w:rsidR="00F7009D" w:rsidRPr="00CF1611" w:rsidRDefault="009D6872" w:rsidP="00F7009D">
            <w:pPr>
              <w:pStyle w:val="TabellRader"/>
              <w:keepNext/>
              <w:keepLines/>
            </w:pPr>
            <w:r>
              <w:t>90</w:t>
            </w:r>
          </w:p>
        </w:tc>
        <w:tc>
          <w:tcPr>
            <w:tcW w:w="526" w:type="dxa"/>
            <w:shd w:val="clear" w:color="auto" w:fill="auto"/>
            <w:tcMar>
              <w:left w:w="28" w:type="dxa"/>
              <w:right w:w="28" w:type="dxa"/>
            </w:tcMar>
            <w:vAlign w:val="bottom"/>
          </w:tcPr>
          <w:p w14:paraId="1BA818C2" w14:textId="69A227C6" w:rsidR="00F7009D" w:rsidRPr="00CF1611" w:rsidRDefault="009D6872" w:rsidP="00F7009D">
            <w:pPr>
              <w:pStyle w:val="TabellRader"/>
              <w:keepNext/>
              <w:keepLines/>
            </w:pPr>
            <w:r>
              <w:t>90</w:t>
            </w:r>
          </w:p>
        </w:tc>
        <w:tc>
          <w:tcPr>
            <w:tcW w:w="526" w:type="dxa"/>
            <w:shd w:val="clear" w:color="auto" w:fill="auto"/>
            <w:tcMar>
              <w:left w:w="28" w:type="dxa"/>
              <w:right w:w="28" w:type="dxa"/>
            </w:tcMar>
            <w:vAlign w:val="bottom"/>
          </w:tcPr>
          <w:p w14:paraId="1ACA9BDA" w14:textId="6E9F261E" w:rsidR="00F7009D" w:rsidRPr="00CF1611" w:rsidRDefault="009D6872" w:rsidP="00F7009D">
            <w:pPr>
              <w:pStyle w:val="TabellRader"/>
              <w:keepNext/>
              <w:keepLines/>
            </w:pPr>
            <w:r>
              <w:t>90</w:t>
            </w:r>
          </w:p>
        </w:tc>
        <w:tc>
          <w:tcPr>
            <w:tcW w:w="526" w:type="dxa"/>
            <w:shd w:val="clear" w:color="auto" w:fill="auto"/>
            <w:tcMar>
              <w:left w:w="28" w:type="dxa"/>
              <w:right w:w="28" w:type="dxa"/>
            </w:tcMar>
            <w:vAlign w:val="bottom"/>
          </w:tcPr>
          <w:p w14:paraId="69C9B7B6" w14:textId="241FF89F" w:rsidR="00F7009D" w:rsidRPr="00CF1611" w:rsidRDefault="009D6872" w:rsidP="00F7009D">
            <w:pPr>
              <w:pStyle w:val="TabellRader"/>
              <w:keepNext/>
              <w:keepLines/>
            </w:pPr>
            <w:r>
              <w:t>90</w:t>
            </w:r>
          </w:p>
        </w:tc>
      </w:tr>
      <w:tr w:rsidR="00F7009D" w:rsidRPr="00CF1611" w14:paraId="0EE8B652" w14:textId="77777777" w:rsidTr="00F7009D">
        <w:tc>
          <w:tcPr>
            <w:tcW w:w="1441" w:type="dxa"/>
            <w:gridSpan w:val="2"/>
            <w:vAlign w:val="bottom"/>
          </w:tcPr>
          <w:p w14:paraId="72955244" w14:textId="2A8D9024" w:rsidR="00F7009D" w:rsidRPr="00CF1611" w:rsidRDefault="009D6872" w:rsidP="00F7009D">
            <w:pPr>
              <w:pStyle w:val="TabellRader"/>
              <w:keepNext/>
              <w:keepLines/>
              <w:jc w:val="left"/>
            </w:pPr>
            <w:r>
              <w:t>riktade bidrag</w:t>
            </w:r>
          </w:p>
        </w:tc>
        <w:tc>
          <w:tcPr>
            <w:tcW w:w="316" w:type="dxa"/>
            <w:tcBorders>
              <w:right w:val="single" w:sz="4" w:space="0" w:color="auto"/>
            </w:tcBorders>
            <w:shd w:val="clear" w:color="auto" w:fill="auto"/>
            <w:tcMar>
              <w:left w:w="28" w:type="dxa"/>
              <w:right w:w="28" w:type="dxa"/>
            </w:tcMar>
            <w:vAlign w:val="bottom"/>
          </w:tcPr>
          <w:p w14:paraId="6581FB34" w14:textId="4B951DB1" w:rsidR="00F7009D" w:rsidRPr="00CF1611" w:rsidRDefault="009D6872" w:rsidP="00F7009D">
            <w:pPr>
              <w:pStyle w:val="TabellRader"/>
              <w:keepNext/>
              <w:keepLines/>
            </w:pPr>
            <w:r>
              <w:t>54</w:t>
            </w:r>
          </w:p>
        </w:tc>
        <w:tc>
          <w:tcPr>
            <w:tcW w:w="524" w:type="dxa"/>
            <w:tcBorders>
              <w:left w:val="single" w:sz="4" w:space="0" w:color="auto"/>
            </w:tcBorders>
            <w:shd w:val="clear" w:color="auto" w:fill="auto"/>
            <w:tcMar>
              <w:left w:w="28" w:type="dxa"/>
              <w:right w:w="28" w:type="dxa"/>
            </w:tcMar>
            <w:vAlign w:val="bottom"/>
          </w:tcPr>
          <w:p w14:paraId="468EE783" w14:textId="1738E9CF" w:rsidR="00F7009D" w:rsidRPr="00CF1611" w:rsidRDefault="009D6872" w:rsidP="00F7009D">
            <w:pPr>
              <w:pStyle w:val="TabellRader"/>
              <w:keepNext/>
              <w:keepLines/>
            </w:pPr>
            <w:r>
              <w:t>59</w:t>
            </w:r>
          </w:p>
        </w:tc>
        <w:tc>
          <w:tcPr>
            <w:tcW w:w="525" w:type="dxa"/>
            <w:shd w:val="clear" w:color="auto" w:fill="auto"/>
            <w:tcMar>
              <w:left w:w="28" w:type="dxa"/>
              <w:right w:w="28" w:type="dxa"/>
            </w:tcMar>
            <w:vAlign w:val="bottom"/>
          </w:tcPr>
          <w:p w14:paraId="73545C76" w14:textId="04662CFF" w:rsidR="00F7009D" w:rsidRPr="00CF1611" w:rsidRDefault="009D6872" w:rsidP="00F7009D">
            <w:pPr>
              <w:pStyle w:val="TabellRader"/>
              <w:keepNext/>
              <w:keepLines/>
            </w:pPr>
            <w:r>
              <w:t>58</w:t>
            </w:r>
          </w:p>
        </w:tc>
        <w:tc>
          <w:tcPr>
            <w:tcW w:w="526" w:type="dxa"/>
            <w:shd w:val="clear" w:color="auto" w:fill="auto"/>
            <w:tcMar>
              <w:left w:w="28" w:type="dxa"/>
              <w:right w:w="28" w:type="dxa"/>
            </w:tcMar>
            <w:vAlign w:val="bottom"/>
          </w:tcPr>
          <w:p w14:paraId="066C0CD6" w14:textId="5A4AA5DA" w:rsidR="00F7009D" w:rsidRPr="00CF1611" w:rsidRDefault="009D6872" w:rsidP="00F7009D">
            <w:pPr>
              <w:pStyle w:val="TabellRader"/>
              <w:keepNext/>
              <w:keepLines/>
            </w:pPr>
            <w:r>
              <w:t>59</w:t>
            </w:r>
          </w:p>
        </w:tc>
        <w:tc>
          <w:tcPr>
            <w:tcW w:w="526" w:type="dxa"/>
            <w:shd w:val="clear" w:color="auto" w:fill="auto"/>
            <w:tcMar>
              <w:left w:w="28" w:type="dxa"/>
              <w:right w:w="28" w:type="dxa"/>
            </w:tcMar>
            <w:vAlign w:val="bottom"/>
          </w:tcPr>
          <w:p w14:paraId="7A352BDB" w14:textId="2DCCE1DA" w:rsidR="00F7009D" w:rsidRPr="00CF1611" w:rsidRDefault="009D6872" w:rsidP="00F7009D">
            <w:pPr>
              <w:pStyle w:val="TabellRader"/>
              <w:keepNext/>
              <w:keepLines/>
            </w:pPr>
            <w:r>
              <w:t>58</w:t>
            </w:r>
          </w:p>
        </w:tc>
        <w:tc>
          <w:tcPr>
            <w:tcW w:w="526" w:type="dxa"/>
            <w:shd w:val="clear" w:color="auto" w:fill="auto"/>
            <w:tcMar>
              <w:left w:w="28" w:type="dxa"/>
              <w:right w:w="28" w:type="dxa"/>
            </w:tcMar>
            <w:vAlign w:val="bottom"/>
          </w:tcPr>
          <w:p w14:paraId="64E060A6" w14:textId="144DF639" w:rsidR="00F7009D" w:rsidRPr="00CF1611" w:rsidRDefault="009D6872" w:rsidP="00F7009D">
            <w:pPr>
              <w:pStyle w:val="TabellRader"/>
              <w:keepNext/>
              <w:keepLines/>
            </w:pPr>
            <w:r>
              <w:t>58</w:t>
            </w:r>
          </w:p>
        </w:tc>
      </w:tr>
      <w:tr w:rsidR="00F7009D" w:rsidRPr="00CF1611" w14:paraId="5C470BB7" w14:textId="77777777" w:rsidTr="00F7009D">
        <w:tc>
          <w:tcPr>
            <w:tcW w:w="1441" w:type="dxa"/>
            <w:gridSpan w:val="2"/>
            <w:tcBorders>
              <w:bottom w:val="single" w:sz="12" w:space="0" w:color="auto"/>
            </w:tcBorders>
            <w:vAlign w:val="bottom"/>
          </w:tcPr>
          <w:p w14:paraId="10A71E7D" w14:textId="1908355B" w:rsidR="00F7009D" w:rsidRPr="00CF1611" w:rsidRDefault="009D6872" w:rsidP="00F7009D">
            <w:pPr>
              <w:pStyle w:val="TabellRader"/>
              <w:keepNext/>
              <w:keepLines/>
              <w:jc w:val="left"/>
            </w:pPr>
            <w:r>
              <w:t>Övriga inkomster</w:t>
            </w:r>
          </w:p>
        </w:tc>
        <w:tc>
          <w:tcPr>
            <w:tcW w:w="316" w:type="dxa"/>
            <w:tcBorders>
              <w:bottom w:val="single" w:sz="12" w:space="0" w:color="auto"/>
              <w:right w:val="single" w:sz="4" w:space="0" w:color="auto"/>
            </w:tcBorders>
            <w:shd w:val="clear" w:color="auto" w:fill="auto"/>
            <w:tcMar>
              <w:left w:w="28" w:type="dxa"/>
              <w:right w:w="28" w:type="dxa"/>
            </w:tcMar>
            <w:vAlign w:val="bottom"/>
          </w:tcPr>
          <w:p w14:paraId="76496BD0" w14:textId="5659B76B" w:rsidR="00F7009D" w:rsidRPr="00CF1611" w:rsidRDefault="009D6872" w:rsidP="00F7009D">
            <w:pPr>
              <w:pStyle w:val="TabellRader"/>
              <w:keepNext/>
              <w:keepLines/>
            </w:pPr>
            <w:r>
              <w:t>133</w:t>
            </w:r>
          </w:p>
        </w:tc>
        <w:tc>
          <w:tcPr>
            <w:tcW w:w="524" w:type="dxa"/>
            <w:tcBorders>
              <w:left w:val="single" w:sz="4" w:space="0" w:color="auto"/>
              <w:bottom w:val="single" w:sz="12" w:space="0" w:color="auto"/>
            </w:tcBorders>
            <w:shd w:val="clear" w:color="auto" w:fill="auto"/>
            <w:tcMar>
              <w:left w:w="28" w:type="dxa"/>
              <w:right w:w="28" w:type="dxa"/>
            </w:tcMar>
            <w:vAlign w:val="bottom"/>
          </w:tcPr>
          <w:p w14:paraId="79B9F28F" w14:textId="4386153B" w:rsidR="00F7009D" w:rsidRPr="00CF1611" w:rsidRDefault="009D6872" w:rsidP="00F7009D">
            <w:pPr>
              <w:pStyle w:val="TabellRader"/>
              <w:keepNext/>
              <w:keepLines/>
            </w:pPr>
            <w:r>
              <w:t>123</w:t>
            </w:r>
          </w:p>
        </w:tc>
        <w:tc>
          <w:tcPr>
            <w:tcW w:w="525" w:type="dxa"/>
            <w:tcBorders>
              <w:bottom w:val="single" w:sz="12" w:space="0" w:color="auto"/>
            </w:tcBorders>
            <w:shd w:val="clear" w:color="auto" w:fill="auto"/>
            <w:tcMar>
              <w:left w:w="28" w:type="dxa"/>
              <w:right w:w="28" w:type="dxa"/>
            </w:tcMar>
            <w:vAlign w:val="bottom"/>
          </w:tcPr>
          <w:p w14:paraId="6D9B5CA5" w14:textId="7CAB3822" w:rsidR="00F7009D" w:rsidRPr="00CF1611" w:rsidRDefault="009D6872" w:rsidP="00F7009D">
            <w:pPr>
              <w:pStyle w:val="TabellRader"/>
              <w:keepNext/>
              <w:keepLines/>
            </w:pPr>
            <w:r>
              <w:t>128</w:t>
            </w:r>
          </w:p>
        </w:tc>
        <w:tc>
          <w:tcPr>
            <w:tcW w:w="526" w:type="dxa"/>
            <w:tcBorders>
              <w:bottom w:val="single" w:sz="12" w:space="0" w:color="auto"/>
            </w:tcBorders>
            <w:shd w:val="clear" w:color="auto" w:fill="auto"/>
            <w:tcMar>
              <w:left w:w="28" w:type="dxa"/>
              <w:right w:w="28" w:type="dxa"/>
            </w:tcMar>
            <w:vAlign w:val="bottom"/>
          </w:tcPr>
          <w:p w14:paraId="7C3E1A27" w14:textId="0EC13C26" w:rsidR="00F7009D" w:rsidRPr="00CF1611" w:rsidRDefault="009D6872" w:rsidP="00F7009D">
            <w:pPr>
              <w:pStyle w:val="TabellRader"/>
              <w:keepNext/>
              <w:keepLines/>
            </w:pPr>
            <w:r>
              <w:t>133</w:t>
            </w:r>
          </w:p>
        </w:tc>
        <w:tc>
          <w:tcPr>
            <w:tcW w:w="526" w:type="dxa"/>
            <w:tcBorders>
              <w:bottom w:val="single" w:sz="12" w:space="0" w:color="auto"/>
            </w:tcBorders>
            <w:shd w:val="clear" w:color="auto" w:fill="auto"/>
            <w:tcMar>
              <w:left w:w="28" w:type="dxa"/>
              <w:right w:w="28" w:type="dxa"/>
            </w:tcMar>
            <w:vAlign w:val="bottom"/>
          </w:tcPr>
          <w:p w14:paraId="757E3FE1" w14:textId="5591DF6F" w:rsidR="00F7009D" w:rsidRPr="00CF1611" w:rsidRDefault="009D6872" w:rsidP="00F7009D">
            <w:pPr>
              <w:pStyle w:val="TabellRader"/>
              <w:keepNext/>
              <w:keepLines/>
            </w:pPr>
            <w:r>
              <w:t>138</w:t>
            </w:r>
          </w:p>
        </w:tc>
        <w:tc>
          <w:tcPr>
            <w:tcW w:w="526" w:type="dxa"/>
            <w:tcBorders>
              <w:bottom w:val="single" w:sz="12" w:space="0" w:color="auto"/>
            </w:tcBorders>
            <w:shd w:val="clear" w:color="auto" w:fill="auto"/>
            <w:tcMar>
              <w:left w:w="28" w:type="dxa"/>
              <w:right w:w="28" w:type="dxa"/>
            </w:tcMar>
            <w:vAlign w:val="bottom"/>
          </w:tcPr>
          <w:p w14:paraId="0765825E" w14:textId="55B0087E" w:rsidR="00F7009D" w:rsidRPr="00CF1611" w:rsidRDefault="009D6872" w:rsidP="00F7009D">
            <w:pPr>
              <w:pStyle w:val="TabellRader"/>
              <w:keepNext/>
              <w:keepLines/>
            </w:pPr>
            <w:r>
              <w:t>143</w:t>
            </w:r>
          </w:p>
        </w:tc>
      </w:tr>
      <w:tr w:rsidR="00F7009D" w14:paraId="4EE04E6B" w14:textId="77777777" w:rsidTr="00F7009D">
        <w:tc>
          <w:tcPr>
            <w:tcW w:w="1441" w:type="dxa"/>
            <w:gridSpan w:val="2"/>
            <w:tcBorders>
              <w:top w:val="single" w:sz="12" w:space="0" w:color="auto"/>
            </w:tcBorders>
            <w:vAlign w:val="bottom"/>
          </w:tcPr>
          <w:p w14:paraId="2C9954D5" w14:textId="4E6E195E" w:rsidR="00F7009D" w:rsidRPr="00103FC8" w:rsidRDefault="009D6872" w:rsidP="00F7009D">
            <w:pPr>
              <w:pStyle w:val="TabellRader"/>
              <w:keepNext/>
              <w:keepLines/>
              <w:jc w:val="left"/>
              <w:rPr>
                <w:b/>
              </w:rPr>
            </w:pPr>
            <w:r>
              <w:rPr>
                <w:b/>
              </w:rPr>
              <w:t>Utgifter</w:t>
            </w:r>
          </w:p>
        </w:tc>
        <w:tc>
          <w:tcPr>
            <w:tcW w:w="316" w:type="dxa"/>
            <w:tcBorders>
              <w:top w:val="single" w:sz="12" w:space="0" w:color="auto"/>
              <w:right w:val="single" w:sz="4" w:space="0" w:color="auto"/>
            </w:tcBorders>
            <w:shd w:val="clear" w:color="auto" w:fill="auto"/>
            <w:tcMar>
              <w:left w:w="28" w:type="dxa"/>
              <w:right w:w="28" w:type="dxa"/>
            </w:tcMar>
            <w:vAlign w:val="bottom"/>
          </w:tcPr>
          <w:p w14:paraId="115831B2" w14:textId="68C7D17C" w:rsidR="00F7009D" w:rsidRDefault="009D6872" w:rsidP="00F7009D">
            <w:pPr>
              <w:pStyle w:val="TabellSlutsumma"/>
              <w:keepNext/>
              <w:keepLines/>
            </w:pPr>
            <w:r>
              <w:t>880</w:t>
            </w:r>
          </w:p>
        </w:tc>
        <w:tc>
          <w:tcPr>
            <w:tcW w:w="524" w:type="dxa"/>
            <w:tcBorders>
              <w:top w:val="single" w:sz="12" w:space="0" w:color="auto"/>
              <w:left w:val="single" w:sz="4" w:space="0" w:color="auto"/>
            </w:tcBorders>
            <w:shd w:val="clear" w:color="auto" w:fill="auto"/>
            <w:tcMar>
              <w:left w:w="28" w:type="dxa"/>
              <w:right w:w="28" w:type="dxa"/>
            </w:tcMar>
            <w:vAlign w:val="bottom"/>
          </w:tcPr>
          <w:p w14:paraId="7F77239F" w14:textId="52661235" w:rsidR="00F7009D" w:rsidRDefault="009D6872" w:rsidP="00F7009D">
            <w:pPr>
              <w:pStyle w:val="TabellSlutsumma"/>
              <w:keepNext/>
              <w:keepLines/>
            </w:pPr>
            <w:r>
              <w:t>904</w:t>
            </w:r>
          </w:p>
        </w:tc>
        <w:tc>
          <w:tcPr>
            <w:tcW w:w="525" w:type="dxa"/>
            <w:tcBorders>
              <w:top w:val="single" w:sz="12" w:space="0" w:color="auto"/>
            </w:tcBorders>
            <w:shd w:val="clear" w:color="auto" w:fill="auto"/>
            <w:tcMar>
              <w:left w:w="28" w:type="dxa"/>
              <w:right w:w="28" w:type="dxa"/>
            </w:tcMar>
            <w:vAlign w:val="bottom"/>
          </w:tcPr>
          <w:p w14:paraId="189E802D" w14:textId="520D3905" w:rsidR="00F7009D" w:rsidRDefault="009D6872" w:rsidP="00F7009D">
            <w:pPr>
              <w:pStyle w:val="TabellSlutsumma"/>
              <w:keepNext/>
              <w:keepLines/>
            </w:pPr>
            <w:r>
              <w:t>932</w:t>
            </w:r>
          </w:p>
        </w:tc>
        <w:tc>
          <w:tcPr>
            <w:tcW w:w="526" w:type="dxa"/>
            <w:tcBorders>
              <w:top w:val="single" w:sz="12" w:space="0" w:color="auto"/>
            </w:tcBorders>
            <w:shd w:val="clear" w:color="auto" w:fill="auto"/>
            <w:tcMar>
              <w:left w:w="28" w:type="dxa"/>
              <w:right w:w="28" w:type="dxa"/>
            </w:tcMar>
            <w:vAlign w:val="bottom"/>
          </w:tcPr>
          <w:p w14:paraId="13A80A1A" w14:textId="1D2CC0EC" w:rsidR="00F7009D" w:rsidRDefault="009D6872" w:rsidP="00F7009D">
            <w:pPr>
              <w:pStyle w:val="TabellSlutsumma"/>
              <w:keepNext/>
              <w:keepLines/>
            </w:pPr>
            <w:r>
              <w:t>970</w:t>
            </w:r>
          </w:p>
        </w:tc>
        <w:tc>
          <w:tcPr>
            <w:tcW w:w="526" w:type="dxa"/>
            <w:tcBorders>
              <w:top w:val="single" w:sz="12" w:space="0" w:color="auto"/>
            </w:tcBorders>
            <w:shd w:val="clear" w:color="auto" w:fill="auto"/>
            <w:tcMar>
              <w:left w:w="28" w:type="dxa"/>
              <w:right w:w="28" w:type="dxa"/>
            </w:tcMar>
            <w:vAlign w:val="bottom"/>
          </w:tcPr>
          <w:p w14:paraId="3098536D" w14:textId="7B833EBB" w:rsidR="00F7009D" w:rsidRDefault="009D6872" w:rsidP="00F7009D">
            <w:pPr>
              <w:pStyle w:val="TabellSlutsumma"/>
              <w:keepNext/>
              <w:keepLines/>
            </w:pPr>
            <w:r>
              <w:t>1 010</w:t>
            </w:r>
          </w:p>
        </w:tc>
        <w:tc>
          <w:tcPr>
            <w:tcW w:w="526" w:type="dxa"/>
            <w:tcBorders>
              <w:top w:val="single" w:sz="12" w:space="0" w:color="auto"/>
            </w:tcBorders>
            <w:shd w:val="clear" w:color="auto" w:fill="auto"/>
            <w:tcMar>
              <w:left w:w="28" w:type="dxa"/>
              <w:right w:w="28" w:type="dxa"/>
            </w:tcMar>
            <w:vAlign w:val="bottom"/>
          </w:tcPr>
          <w:p w14:paraId="5EC5371D" w14:textId="6F326D3D" w:rsidR="00F7009D" w:rsidRDefault="009D6872" w:rsidP="00F7009D">
            <w:pPr>
              <w:pStyle w:val="TabellSlutsumma"/>
              <w:keepNext/>
              <w:keepLines/>
            </w:pPr>
            <w:r>
              <w:t>1 048</w:t>
            </w:r>
          </w:p>
        </w:tc>
      </w:tr>
      <w:tr w:rsidR="00F7009D" w14:paraId="1738CE19" w14:textId="77777777" w:rsidTr="00F7009D">
        <w:tc>
          <w:tcPr>
            <w:tcW w:w="1441" w:type="dxa"/>
            <w:gridSpan w:val="2"/>
            <w:vAlign w:val="bottom"/>
          </w:tcPr>
          <w:p w14:paraId="40230289" w14:textId="1FBD6B5B" w:rsidR="00F7009D" w:rsidRPr="00103FC8" w:rsidRDefault="009D6872" w:rsidP="00F7009D">
            <w:pPr>
              <w:pStyle w:val="TabellSlutsumma"/>
              <w:keepNext/>
              <w:keepLines/>
              <w:jc w:val="left"/>
              <w:rPr>
                <w:b w:val="0"/>
                <w:i/>
              </w:rPr>
            </w:pPr>
            <w:r w:rsidRPr="00103FC8">
              <w:rPr>
                <w:b w:val="0"/>
                <w:i/>
              </w:rPr>
              <w:t>Utveckling i procent</w:t>
            </w:r>
          </w:p>
        </w:tc>
        <w:tc>
          <w:tcPr>
            <w:tcW w:w="316" w:type="dxa"/>
            <w:tcBorders>
              <w:right w:val="single" w:sz="4" w:space="0" w:color="auto"/>
            </w:tcBorders>
            <w:shd w:val="clear" w:color="auto" w:fill="auto"/>
            <w:tcMar>
              <w:left w:w="28" w:type="dxa"/>
              <w:right w:w="28" w:type="dxa"/>
            </w:tcMar>
            <w:vAlign w:val="bottom"/>
          </w:tcPr>
          <w:p w14:paraId="1A252521" w14:textId="1E8C218C" w:rsidR="00F7009D" w:rsidRPr="00D84197" w:rsidRDefault="009D6872" w:rsidP="00F7009D">
            <w:pPr>
              <w:pStyle w:val="TabellSlutsumma"/>
              <w:keepNext/>
              <w:keepLines/>
              <w:rPr>
                <w:b w:val="0"/>
              </w:rPr>
            </w:pPr>
            <w:r w:rsidRPr="003F13AD">
              <w:rPr>
                <w:b w:val="0"/>
              </w:rPr>
              <w:t>4,4</w:t>
            </w:r>
          </w:p>
        </w:tc>
        <w:tc>
          <w:tcPr>
            <w:tcW w:w="524" w:type="dxa"/>
            <w:tcBorders>
              <w:left w:val="single" w:sz="4" w:space="0" w:color="auto"/>
            </w:tcBorders>
            <w:shd w:val="clear" w:color="auto" w:fill="auto"/>
            <w:tcMar>
              <w:left w:w="28" w:type="dxa"/>
              <w:right w:w="28" w:type="dxa"/>
            </w:tcMar>
            <w:vAlign w:val="bottom"/>
          </w:tcPr>
          <w:p w14:paraId="1E0E10EC" w14:textId="41381E87" w:rsidR="00F7009D" w:rsidRPr="00D84197" w:rsidRDefault="009D6872" w:rsidP="00F7009D">
            <w:pPr>
              <w:pStyle w:val="TabellSlutsumma"/>
              <w:keepNext/>
              <w:keepLines/>
              <w:rPr>
                <w:b w:val="0"/>
              </w:rPr>
            </w:pPr>
            <w:r>
              <w:rPr>
                <w:b w:val="0"/>
              </w:rPr>
              <w:t>2,7</w:t>
            </w:r>
          </w:p>
        </w:tc>
        <w:tc>
          <w:tcPr>
            <w:tcW w:w="525" w:type="dxa"/>
            <w:shd w:val="clear" w:color="auto" w:fill="auto"/>
            <w:tcMar>
              <w:left w:w="28" w:type="dxa"/>
              <w:right w:w="28" w:type="dxa"/>
            </w:tcMar>
            <w:vAlign w:val="bottom"/>
          </w:tcPr>
          <w:p w14:paraId="1CABEE7A" w14:textId="601867B4" w:rsidR="00F7009D" w:rsidRPr="00D84197" w:rsidRDefault="009D6872" w:rsidP="00F7009D">
            <w:pPr>
              <w:pStyle w:val="TabellSlutsumma"/>
              <w:keepNext/>
              <w:keepLines/>
              <w:rPr>
                <w:b w:val="0"/>
              </w:rPr>
            </w:pPr>
            <w:r>
              <w:rPr>
                <w:b w:val="0"/>
              </w:rPr>
              <w:t>3,1</w:t>
            </w:r>
          </w:p>
        </w:tc>
        <w:tc>
          <w:tcPr>
            <w:tcW w:w="526" w:type="dxa"/>
            <w:shd w:val="clear" w:color="auto" w:fill="auto"/>
            <w:tcMar>
              <w:left w:w="28" w:type="dxa"/>
              <w:right w:w="28" w:type="dxa"/>
            </w:tcMar>
            <w:vAlign w:val="bottom"/>
          </w:tcPr>
          <w:p w14:paraId="0AE86F67" w14:textId="1633BE5D" w:rsidR="00F7009D" w:rsidRPr="00D84197" w:rsidRDefault="009D6872" w:rsidP="00F7009D">
            <w:pPr>
              <w:pStyle w:val="TabellSlutsumma"/>
              <w:keepNext/>
              <w:keepLines/>
              <w:rPr>
                <w:b w:val="0"/>
              </w:rPr>
            </w:pPr>
            <w:r>
              <w:rPr>
                <w:b w:val="0"/>
              </w:rPr>
              <w:t>4,1</w:t>
            </w:r>
          </w:p>
        </w:tc>
        <w:tc>
          <w:tcPr>
            <w:tcW w:w="526" w:type="dxa"/>
            <w:shd w:val="clear" w:color="auto" w:fill="auto"/>
            <w:tcMar>
              <w:left w:w="28" w:type="dxa"/>
              <w:right w:w="28" w:type="dxa"/>
            </w:tcMar>
            <w:vAlign w:val="bottom"/>
          </w:tcPr>
          <w:p w14:paraId="120674EC" w14:textId="2C68522C" w:rsidR="00F7009D" w:rsidRPr="00D84197" w:rsidRDefault="009D6872" w:rsidP="00F7009D">
            <w:pPr>
              <w:pStyle w:val="TabellSlutsumma"/>
              <w:keepNext/>
              <w:keepLines/>
              <w:rPr>
                <w:b w:val="0"/>
              </w:rPr>
            </w:pPr>
            <w:r>
              <w:rPr>
                <w:b w:val="0"/>
              </w:rPr>
              <w:t>4,1</w:t>
            </w:r>
          </w:p>
        </w:tc>
        <w:tc>
          <w:tcPr>
            <w:tcW w:w="526" w:type="dxa"/>
            <w:shd w:val="clear" w:color="auto" w:fill="auto"/>
            <w:tcMar>
              <w:left w:w="28" w:type="dxa"/>
              <w:right w:w="28" w:type="dxa"/>
            </w:tcMar>
            <w:vAlign w:val="bottom"/>
          </w:tcPr>
          <w:p w14:paraId="1CC0458C" w14:textId="2E3D13EC" w:rsidR="00F7009D" w:rsidRPr="00D84197" w:rsidRDefault="009D6872" w:rsidP="00F7009D">
            <w:pPr>
              <w:pStyle w:val="TabellSlutsumma"/>
              <w:keepNext/>
              <w:keepLines/>
              <w:rPr>
                <w:b w:val="0"/>
              </w:rPr>
            </w:pPr>
            <w:r>
              <w:rPr>
                <w:b w:val="0"/>
              </w:rPr>
              <w:t>3,8</w:t>
            </w:r>
          </w:p>
        </w:tc>
      </w:tr>
      <w:tr w:rsidR="00F7009D" w14:paraId="40C219DB" w14:textId="77777777" w:rsidTr="00F7009D">
        <w:tc>
          <w:tcPr>
            <w:tcW w:w="1441" w:type="dxa"/>
            <w:gridSpan w:val="2"/>
            <w:vAlign w:val="bottom"/>
          </w:tcPr>
          <w:p w14:paraId="001BE553" w14:textId="36B6B929" w:rsidR="00F7009D" w:rsidRDefault="009D6872" w:rsidP="00F7009D">
            <w:pPr>
              <w:pStyle w:val="TabellRader"/>
              <w:keepNext/>
              <w:keepLines/>
              <w:jc w:val="left"/>
            </w:pPr>
            <w:r>
              <w:t>Konsumtion</w:t>
            </w:r>
          </w:p>
        </w:tc>
        <w:tc>
          <w:tcPr>
            <w:tcW w:w="316" w:type="dxa"/>
            <w:tcBorders>
              <w:right w:val="single" w:sz="4" w:space="0" w:color="auto"/>
            </w:tcBorders>
            <w:shd w:val="clear" w:color="auto" w:fill="auto"/>
            <w:tcMar>
              <w:left w:w="28" w:type="dxa"/>
              <w:right w:w="28" w:type="dxa"/>
            </w:tcMar>
            <w:vAlign w:val="bottom"/>
          </w:tcPr>
          <w:p w14:paraId="49395048" w14:textId="22D49167" w:rsidR="00F7009D" w:rsidRPr="00103FC8" w:rsidRDefault="009D6872" w:rsidP="00F7009D">
            <w:pPr>
              <w:pStyle w:val="TabellSlutsumma"/>
              <w:keepNext/>
              <w:keepLines/>
              <w:rPr>
                <w:b w:val="0"/>
              </w:rPr>
            </w:pPr>
            <w:r>
              <w:rPr>
                <w:b w:val="0"/>
              </w:rPr>
              <w:t>725</w:t>
            </w:r>
          </w:p>
        </w:tc>
        <w:tc>
          <w:tcPr>
            <w:tcW w:w="524" w:type="dxa"/>
            <w:tcBorders>
              <w:left w:val="single" w:sz="4" w:space="0" w:color="auto"/>
            </w:tcBorders>
            <w:shd w:val="clear" w:color="auto" w:fill="auto"/>
            <w:tcMar>
              <w:left w:w="28" w:type="dxa"/>
              <w:right w:w="28" w:type="dxa"/>
            </w:tcMar>
            <w:vAlign w:val="bottom"/>
          </w:tcPr>
          <w:p w14:paraId="36C9BDAA" w14:textId="52A64E2F" w:rsidR="00F7009D" w:rsidRPr="00103FC8" w:rsidRDefault="009D6872" w:rsidP="00F7009D">
            <w:pPr>
              <w:pStyle w:val="TabellSlutsumma"/>
              <w:keepNext/>
              <w:keepLines/>
              <w:rPr>
                <w:b w:val="0"/>
              </w:rPr>
            </w:pPr>
            <w:r>
              <w:rPr>
                <w:b w:val="0"/>
              </w:rPr>
              <w:t>749</w:t>
            </w:r>
          </w:p>
        </w:tc>
        <w:tc>
          <w:tcPr>
            <w:tcW w:w="525" w:type="dxa"/>
            <w:shd w:val="clear" w:color="auto" w:fill="auto"/>
            <w:tcMar>
              <w:left w:w="28" w:type="dxa"/>
              <w:right w:w="28" w:type="dxa"/>
            </w:tcMar>
            <w:vAlign w:val="bottom"/>
          </w:tcPr>
          <w:p w14:paraId="747DED02" w14:textId="756C3C79" w:rsidR="00F7009D" w:rsidRPr="00103FC8" w:rsidRDefault="009D6872" w:rsidP="00F7009D">
            <w:pPr>
              <w:pStyle w:val="TabellSlutsumma"/>
              <w:keepNext/>
              <w:keepLines/>
              <w:rPr>
                <w:b w:val="0"/>
              </w:rPr>
            </w:pPr>
            <w:r>
              <w:rPr>
                <w:b w:val="0"/>
              </w:rPr>
              <w:t>773</w:t>
            </w:r>
          </w:p>
        </w:tc>
        <w:tc>
          <w:tcPr>
            <w:tcW w:w="526" w:type="dxa"/>
            <w:shd w:val="clear" w:color="auto" w:fill="auto"/>
            <w:tcMar>
              <w:left w:w="28" w:type="dxa"/>
              <w:right w:w="28" w:type="dxa"/>
            </w:tcMar>
            <w:vAlign w:val="bottom"/>
          </w:tcPr>
          <w:p w14:paraId="1DFA6628" w14:textId="3045A1E3" w:rsidR="00F7009D" w:rsidRPr="00103FC8" w:rsidRDefault="009D6872" w:rsidP="00F7009D">
            <w:pPr>
              <w:pStyle w:val="TabellSlutsumma"/>
              <w:keepNext/>
              <w:keepLines/>
              <w:rPr>
                <w:b w:val="0"/>
              </w:rPr>
            </w:pPr>
            <w:r>
              <w:rPr>
                <w:b w:val="0"/>
              </w:rPr>
              <w:t>805</w:t>
            </w:r>
          </w:p>
        </w:tc>
        <w:tc>
          <w:tcPr>
            <w:tcW w:w="526" w:type="dxa"/>
            <w:shd w:val="clear" w:color="auto" w:fill="auto"/>
            <w:tcMar>
              <w:left w:w="28" w:type="dxa"/>
              <w:right w:w="28" w:type="dxa"/>
            </w:tcMar>
            <w:vAlign w:val="bottom"/>
          </w:tcPr>
          <w:p w14:paraId="2A2DCCBF" w14:textId="69FED8AD" w:rsidR="00F7009D" w:rsidRPr="00103FC8" w:rsidRDefault="009D6872" w:rsidP="00F7009D">
            <w:pPr>
              <w:pStyle w:val="TabellSlutsumma"/>
              <w:keepNext/>
              <w:keepLines/>
              <w:rPr>
                <w:b w:val="0"/>
              </w:rPr>
            </w:pPr>
            <w:r>
              <w:rPr>
                <w:b w:val="0"/>
              </w:rPr>
              <w:t>839</w:t>
            </w:r>
          </w:p>
        </w:tc>
        <w:tc>
          <w:tcPr>
            <w:tcW w:w="526" w:type="dxa"/>
            <w:shd w:val="clear" w:color="auto" w:fill="auto"/>
            <w:tcMar>
              <w:left w:w="28" w:type="dxa"/>
              <w:right w:w="28" w:type="dxa"/>
            </w:tcMar>
            <w:vAlign w:val="bottom"/>
          </w:tcPr>
          <w:p w14:paraId="3A14886A" w14:textId="52EE0507" w:rsidR="00F7009D" w:rsidRDefault="009D6872" w:rsidP="00F7009D">
            <w:pPr>
              <w:pStyle w:val="TabellSlutsumma"/>
              <w:keepNext/>
              <w:keepLines/>
            </w:pPr>
            <w:r>
              <w:rPr>
                <w:b w:val="0"/>
              </w:rPr>
              <w:t>871</w:t>
            </w:r>
          </w:p>
        </w:tc>
      </w:tr>
      <w:tr w:rsidR="00F7009D" w14:paraId="68252A3E" w14:textId="77777777" w:rsidTr="00F7009D">
        <w:tc>
          <w:tcPr>
            <w:tcW w:w="1441" w:type="dxa"/>
            <w:gridSpan w:val="2"/>
            <w:vAlign w:val="bottom"/>
          </w:tcPr>
          <w:p w14:paraId="166A51FB" w14:textId="6F0C6B0C" w:rsidR="00F7009D" w:rsidRDefault="009D6872" w:rsidP="00F7009D">
            <w:pPr>
              <w:pStyle w:val="TabellRader"/>
              <w:keepNext/>
              <w:keepLines/>
              <w:jc w:val="left"/>
            </w:pPr>
            <w:r>
              <w:t>Investeringar</w:t>
            </w:r>
          </w:p>
        </w:tc>
        <w:tc>
          <w:tcPr>
            <w:tcW w:w="316" w:type="dxa"/>
            <w:tcBorders>
              <w:right w:val="single" w:sz="4" w:space="0" w:color="auto"/>
            </w:tcBorders>
            <w:shd w:val="clear" w:color="auto" w:fill="auto"/>
            <w:tcMar>
              <w:left w:w="28" w:type="dxa"/>
              <w:right w:w="28" w:type="dxa"/>
            </w:tcMar>
            <w:vAlign w:val="bottom"/>
          </w:tcPr>
          <w:p w14:paraId="07D7BBDD" w14:textId="4EFF040D" w:rsidR="00F7009D" w:rsidRPr="00D84197" w:rsidRDefault="009D6872" w:rsidP="00F7009D">
            <w:pPr>
              <w:pStyle w:val="TabellSlutsumma"/>
              <w:keepNext/>
              <w:keepLines/>
              <w:rPr>
                <w:b w:val="0"/>
              </w:rPr>
            </w:pPr>
            <w:r>
              <w:rPr>
                <w:b w:val="0"/>
              </w:rPr>
              <w:t>75</w:t>
            </w:r>
          </w:p>
        </w:tc>
        <w:tc>
          <w:tcPr>
            <w:tcW w:w="524" w:type="dxa"/>
            <w:tcBorders>
              <w:left w:val="single" w:sz="4" w:space="0" w:color="auto"/>
            </w:tcBorders>
            <w:shd w:val="clear" w:color="auto" w:fill="auto"/>
            <w:tcMar>
              <w:left w:w="28" w:type="dxa"/>
              <w:right w:w="28" w:type="dxa"/>
            </w:tcMar>
            <w:vAlign w:val="bottom"/>
          </w:tcPr>
          <w:p w14:paraId="7A4ED12B" w14:textId="34AC886B" w:rsidR="00F7009D" w:rsidRPr="00D84197" w:rsidRDefault="009D6872" w:rsidP="00F7009D">
            <w:pPr>
              <w:pStyle w:val="TabellSlutsumma"/>
              <w:keepNext/>
              <w:keepLines/>
              <w:rPr>
                <w:b w:val="0"/>
              </w:rPr>
            </w:pPr>
            <w:r>
              <w:rPr>
                <w:b w:val="0"/>
              </w:rPr>
              <w:t>73</w:t>
            </w:r>
          </w:p>
        </w:tc>
        <w:tc>
          <w:tcPr>
            <w:tcW w:w="525" w:type="dxa"/>
            <w:shd w:val="clear" w:color="auto" w:fill="auto"/>
            <w:tcMar>
              <w:left w:w="28" w:type="dxa"/>
              <w:right w:w="28" w:type="dxa"/>
            </w:tcMar>
            <w:vAlign w:val="bottom"/>
          </w:tcPr>
          <w:p w14:paraId="3CBB4E31" w14:textId="6383C408" w:rsidR="00F7009D" w:rsidRPr="00D84197" w:rsidRDefault="009D6872" w:rsidP="00F7009D">
            <w:pPr>
              <w:pStyle w:val="TabellSlutsumma"/>
              <w:keepNext/>
              <w:keepLines/>
              <w:rPr>
                <w:b w:val="0"/>
              </w:rPr>
            </w:pPr>
            <w:r>
              <w:rPr>
                <w:b w:val="0"/>
              </w:rPr>
              <w:t>74</w:t>
            </w:r>
          </w:p>
        </w:tc>
        <w:tc>
          <w:tcPr>
            <w:tcW w:w="526" w:type="dxa"/>
            <w:shd w:val="clear" w:color="auto" w:fill="auto"/>
            <w:tcMar>
              <w:left w:w="28" w:type="dxa"/>
              <w:right w:w="28" w:type="dxa"/>
            </w:tcMar>
            <w:vAlign w:val="bottom"/>
          </w:tcPr>
          <w:p w14:paraId="78B3731B" w14:textId="7BBAB769" w:rsidR="00F7009D" w:rsidRPr="00D84197" w:rsidRDefault="009D6872" w:rsidP="00F7009D">
            <w:pPr>
              <w:pStyle w:val="TabellSlutsumma"/>
              <w:keepNext/>
              <w:keepLines/>
              <w:rPr>
                <w:b w:val="0"/>
              </w:rPr>
            </w:pPr>
            <w:r>
              <w:rPr>
                <w:b w:val="0"/>
              </w:rPr>
              <w:t>77</w:t>
            </w:r>
          </w:p>
        </w:tc>
        <w:tc>
          <w:tcPr>
            <w:tcW w:w="526" w:type="dxa"/>
            <w:shd w:val="clear" w:color="auto" w:fill="auto"/>
            <w:tcMar>
              <w:left w:w="28" w:type="dxa"/>
              <w:right w:w="28" w:type="dxa"/>
            </w:tcMar>
            <w:vAlign w:val="bottom"/>
          </w:tcPr>
          <w:p w14:paraId="1753D3B0" w14:textId="1A09D746" w:rsidR="00F7009D" w:rsidRPr="00D84197" w:rsidRDefault="009D6872" w:rsidP="00F7009D">
            <w:pPr>
              <w:pStyle w:val="TabellSlutsumma"/>
              <w:keepNext/>
              <w:keepLines/>
              <w:rPr>
                <w:b w:val="0"/>
              </w:rPr>
            </w:pPr>
            <w:r>
              <w:rPr>
                <w:b w:val="0"/>
              </w:rPr>
              <w:t>80</w:t>
            </w:r>
          </w:p>
        </w:tc>
        <w:tc>
          <w:tcPr>
            <w:tcW w:w="526" w:type="dxa"/>
            <w:shd w:val="clear" w:color="auto" w:fill="auto"/>
            <w:tcMar>
              <w:left w:w="28" w:type="dxa"/>
              <w:right w:w="28" w:type="dxa"/>
            </w:tcMar>
            <w:vAlign w:val="bottom"/>
          </w:tcPr>
          <w:p w14:paraId="05ECCA9A" w14:textId="45095CD4" w:rsidR="00F7009D" w:rsidRPr="00D84197" w:rsidRDefault="009D6872" w:rsidP="00F7009D">
            <w:pPr>
              <w:pStyle w:val="TabellSlutsumma"/>
              <w:keepNext/>
              <w:keepLines/>
              <w:rPr>
                <w:b w:val="0"/>
              </w:rPr>
            </w:pPr>
            <w:r>
              <w:rPr>
                <w:b w:val="0"/>
              </w:rPr>
              <w:t>83</w:t>
            </w:r>
          </w:p>
        </w:tc>
      </w:tr>
      <w:tr w:rsidR="00F7009D" w14:paraId="0301EDA5" w14:textId="77777777" w:rsidTr="00F7009D">
        <w:tc>
          <w:tcPr>
            <w:tcW w:w="1441" w:type="dxa"/>
            <w:gridSpan w:val="2"/>
            <w:vAlign w:val="bottom"/>
          </w:tcPr>
          <w:p w14:paraId="55879F33" w14:textId="48FD47E4" w:rsidR="00F7009D" w:rsidRPr="00103FC8" w:rsidRDefault="009D6872" w:rsidP="00F7009D">
            <w:pPr>
              <w:pStyle w:val="TabellSlutsumma"/>
              <w:keepNext/>
              <w:keepLines/>
              <w:jc w:val="left"/>
              <w:rPr>
                <w:b w:val="0"/>
              </w:rPr>
            </w:pPr>
            <w:r>
              <w:rPr>
                <w:b w:val="0"/>
              </w:rPr>
              <w:t>T</w:t>
            </w:r>
            <w:r w:rsidRPr="00103FC8">
              <w:rPr>
                <w:b w:val="0"/>
              </w:rPr>
              <w:t>ransfereringa</w:t>
            </w:r>
            <w:r>
              <w:rPr>
                <w:b w:val="0"/>
              </w:rPr>
              <w:t>r</w:t>
            </w:r>
          </w:p>
        </w:tc>
        <w:tc>
          <w:tcPr>
            <w:tcW w:w="316" w:type="dxa"/>
            <w:tcBorders>
              <w:right w:val="single" w:sz="4" w:space="0" w:color="auto"/>
            </w:tcBorders>
            <w:shd w:val="clear" w:color="auto" w:fill="auto"/>
            <w:tcMar>
              <w:left w:w="28" w:type="dxa"/>
              <w:right w:w="28" w:type="dxa"/>
            </w:tcMar>
            <w:vAlign w:val="bottom"/>
          </w:tcPr>
          <w:p w14:paraId="4EF35273" w14:textId="4E4E35B8" w:rsidR="00F7009D" w:rsidRPr="00E724C9" w:rsidRDefault="009D6872" w:rsidP="00F7009D">
            <w:pPr>
              <w:pStyle w:val="TabellSlutsumma"/>
              <w:keepNext/>
              <w:keepLines/>
              <w:rPr>
                <w:b w:val="0"/>
              </w:rPr>
            </w:pPr>
            <w:r>
              <w:rPr>
                <w:b w:val="0"/>
              </w:rPr>
              <w:t>72</w:t>
            </w:r>
          </w:p>
        </w:tc>
        <w:tc>
          <w:tcPr>
            <w:tcW w:w="524" w:type="dxa"/>
            <w:tcBorders>
              <w:left w:val="single" w:sz="4" w:space="0" w:color="auto"/>
            </w:tcBorders>
            <w:shd w:val="clear" w:color="auto" w:fill="auto"/>
            <w:tcMar>
              <w:left w:w="28" w:type="dxa"/>
              <w:right w:w="28" w:type="dxa"/>
            </w:tcMar>
            <w:vAlign w:val="bottom"/>
          </w:tcPr>
          <w:p w14:paraId="67AEE755" w14:textId="7CD85334" w:rsidR="00F7009D" w:rsidRPr="00E724C9" w:rsidRDefault="009D6872" w:rsidP="00F7009D">
            <w:pPr>
              <w:pStyle w:val="TabellSlutsumma"/>
              <w:keepNext/>
              <w:keepLines/>
              <w:rPr>
                <w:b w:val="0"/>
              </w:rPr>
            </w:pPr>
            <w:r>
              <w:rPr>
                <w:b w:val="0"/>
              </w:rPr>
              <w:t>74</w:t>
            </w:r>
          </w:p>
        </w:tc>
        <w:tc>
          <w:tcPr>
            <w:tcW w:w="525" w:type="dxa"/>
            <w:shd w:val="clear" w:color="auto" w:fill="auto"/>
            <w:tcMar>
              <w:left w:w="28" w:type="dxa"/>
              <w:right w:w="28" w:type="dxa"/>
            </w:tcMar>
            <w:vAlign w:val="bottom"/>
          </w:tcPr>
          <w:p w14:paraId="3BED94C0" w14:textId="50D3B93D" w:rsidR="00F7009D" w:rsidRPr="00E724C9" w:rsidRDefault="009D6872" w:rsidP="00F7009D">
            <w:pPr>
              <w:pStyle w:val="TabellSlutsumma"/>
              <w:keepNext/>
              <w:keepLines/>
              <w:rPr>
                <w:b w:val="0"/>
              </w:rPr>
            </w:pPr>
            <w:r w:rsidRPr="00E724C9">
              <w:rPr>
                <w:b w:val="0"/>
              </w:rPr>
              <w:t>74</w:t>
            </w:r>
          </w:p>
        </w:tc>
        <w:tc>
          <w:tcPr>
            <w:tcW w:w="526" w:type="dxa"/>
            <w:shd w:val="clear" w:color="auto" w:fill="auto"/>
            <w:tcMar>
              <w:left w:w="28" w:type="dxa"/>
              <w:right w:w="28" w:type="dxa"/>
            </w:tcMar>
            <w:vAlign w:val="bottom"/>
          </w:tcPr>
          <w:p w14:paraId="247060AB" w14:textId="331E83B1" w:rsidR="00F7009D" w:rsidRPr="00E724C9" w:rsidRDefault="009D6872" w:rsidP="00F7009D">
            <w:pPr>
              <w:pStyle w:val="TabellSlutsumma"/>
              <w:keepNext/>
              <w:keepLines/>
              <w:rPr>
                <w:b w:val="0"/>
              </w:rPr>
            </w:pPr>
            <w:r>
              <w:rPr>
                <w:b w:val="0"/>
              </w:rPr>
              <w:t>78</w:t>
            </w:r>
          </w:p>
        </w:tc>
        <w:tc>
          <w:tcPr>
            <w:tcW w:w="526" w:type="dxa"/>
            <w:shd w:val="clear" w:color="auto" w:fill="auto"/>
            <w:tcMar>
              <w:left w:w="28" w:type="dxa"/>
              <w:right w:w="28" w:type="dxa"/>
            </w:tcMar>
            <w:vAlign w:val="bottom"/>
          </w:tcPr>
          <w:p w14:paraId="06394E93" w14:textId="04DF4E49" w:rsidR="00F7009D" w:rsidRPr="00E724C9" w:rsidRDefault="009D6872" w:rsidP="00F7009D">
            <w:pPr>
              <w:pStyle w:val="TabellSlutsumma"/>
              <w:keepNext/>
              <w:keepLines/>
              <w:rPr>
                <w:b w:val="0"/>
              </w:rPr>
            </w:pPr>
            <w:r>
              <w:rPr>
                <w:b w:val="0"/>
              </w:rPr>
              <w:t>81</w:t>
            </w:r>
          </w:p>
        </w:tc>
        <w:tc>
          <w:tcPr>
            <w:tcW w:w="526" w:type="dxa"/>
            <w:shd w:val="clear" w:color="auto" w:fill="auto"/>
            <w:tcMar>
              <w:left w:w="28" w:type="dxa"/>
              <w:right w:w="28" w:type="dxa"/>
            </w:tcMar>
            <w:vAlign w:val="bottom"/>
          </w:tcPr>
          <w:p w14:paraId="5F8817B2" w14:textId="4B329AEF" w:rsidR="00F7009D" w:rsidRPr="00E724C9" w:rsidRDefault="009D6872" w:rsidP="00F7009D">
            <w:pPr>
              <w:pStyle w:val="TabellSlutsumma"/>
              <w:keepNext/>
              <w:keepLines/>
              <w:rPr>
                <w:b w:val="0"/>
              </w:rPr>
            </w:pPr>
            <w:r>
              <w:rPr>
                <w:b w:val="0"/>
              </w:rPr>
              <w:t>84</w:t>
            </w:r>
          </w:p>
        </w:tc>
      </w:tr>
      <w:tr w:rsidR="00F7009D" w14:paraId="56EDA43B" w14:textId="77777777" w:rsidTr="00F7009D">
        <w:tc>
          <w:tcPr>
            <w:tcW w:w="1441" w:type="dxa"/>
            <w:gridSpan w:val="2"/>
            <w:tcBorders>
              <w:bottom w:val="single" w:sz="12" w:space="0" w:color="auto"/>
            </w:tcBorders>
            <w:vAlign w:val="bottom"/>
          </w:tcPr>
          <w:p w14:paraId="4F58EE22" w14:textId="6F33D91D" w:rsidR="00F7009D" w:rsidRPr="00103FC8" w:rsidRDefault="009D6872" w:rsidP="00F7009D">
            <w:pPr>
              <w:pStyle w:val="TabellSlutsumma"/>
              <w:keepNext/>
              <w:keepLines/>
              <w:jc w:val="left"/>
              <w:rPr>
                <w:b w:val="0"/>
              </w:rPr>
            </w:pPr>
            <w:r>
              <w:rPr>
                <w:b w:val="0"/>
              </w:rPr>
              <w:t>Ränteutgifter</w:t>
            </w:r>
          </w:p>
        </w:tc>
        <w:tc>
          <w:tcPr>
            <w:tcW w:w="316" w:type="dxa"/>
            <w:tcBorders>
              <w:bottom w:val="single" w:sz="12" w:space="0" w:color="auto"/>
              <w:right w:val="single" w:sz="4" w:space="0" w:color="auto"/>
            </w:tcBorders>
            <w:shd w:val="clear" w:color="auto" w:fill="auto"/>
            <w:tcMar>
              <w:left w:w="28" w:type="dxa"/>
              <w:right w:w="28" w:type="dxa"/>
            </w:tcMar>
            <w:vAlign w:val="bottom"/>
          </w:tcPr>
          <w:p w14:paraId="21B47754" w14:textId="3B54A2DA" w:rsidR="00F7009D" w:rsidRPr="00B75442" w:rsidRDefault="009D6872" w:rsidP="00F7009D">
            <w:pPr>
              <w:pStyle w:val="TabellSlutsumma"/>
              <w:keepNext/>
              <w:keepLines/>
              <w:rPr>
                <w:b w:val="0"/>
              </w:rPr>
            </w:pPr>
            <w:r>
              <w:rPr>
                <w:b w:val="0"/>
              </w:rPr>
              <w:t>8</w:t>
            </w:r>
          </w:p>
        </w:tc>
        <w:tc>
          <w:tcPr>
            <w:tcW w:w="524" w:type="dxa"/>
            <w:tcBorders>
              <w:left w:val="single" w:sz="4" w:space="0" w:color="auto"/>
              <w:bottom w:val="single" w:sz="12" w:space="0" w:color="auto"/>
            </w:tcBorders>
            <w:shd w:val="clear" w:color="auto" w:fill="auto"/>
            <w:tcMar>
              <w:left w:w="28" w:type="dxa"/>
              <w:right w:w="28" w:type="dxa"/>
            </w:tcMar>
            <w:vAlign w:val="bottom"/>
          </w:tcPr>
          <w:p w14:paraId="2352975A" w14:textId="6D58C63B" w:rsidR="00F7009D" w:rsidRPr="00B75442" w:rsidRDefault="009D6872" w:rsidP="00F7009D">
            <w:pPr>
              <w:pStyle w:val="TabellSlutsumma"/>
              <w:keepNext/>
              <w:keepLines/>
              <w:rPr>
                <w:b w:val="0"/>
              </w:rPr>
            </w:pPr>
            <w:r>
              <w:rPr>
                <w:b w:val="0"/>
              </w:rPr>
              <w:t>8</w:t>
            </w:r>
          </w:p>
        </w:tc>
        <w:tc>
          <w:tcPr>
            <w:tcW w:w="525" w:type="dxa"/>
            <w:tcBorders>
              <w:bottom w:val="single" w:sz="12" w:space="0" w:color="auto"/>
            </w:tcBorders>
            <w:shd w:val="clear" w:color="auto" w:fill="auto"/>
            <w:tcMar>
              <w:left w:w="28" w:type="dxa"/>
              <w:right w:w="28" w:type="dxa"/>
            </w:tcMar>
            <w:vAlign w:val="bottom"/>
          </w:tcPr>
          <w:p w14:paraId="32851643" w14:textId="414ACCB8" w:rsidR="00F7009D" w:rsidRPr="00B75442" w:rsidRDefault="009D6872" w:rsidP="00F7009D">
            <w:pPr>
              <w:pStyle w:val="TabellSlutsumma"/>
              <w:keepNext/>
              <w:keepLines/>
              <w:rPr>
                <w:b w:val="0"/>
              </w:rPr>
            </w:pPr>
            <w:r>
              <w:rPr>
                <w:b w:val="0"/>
              </w:rPr>
              <w:t>9</w:t>
            </w:r>
          </w:p>
        </w:tc>
        <w:tc>
          <w:tcPr>
            <w:tcW w:w="526" w:type="dxa"/>
            <w:tcBorders>
              <w:bottom w:val="single" w:sz="12" w:space="0" w:color="auto"/>
            </w:tcBorders>
            <w:shd w:val="clear" w:color="auto" w:fill="auto"/>
            <w:tcMar>
              <w:left w:w="28" w:type="dxa"/>
              <w:right w:w="28" w:type="dxa"/>
            </w:tcMar>
            <w:vAlign w:val="bottom"/>
          </w:tcPr>
          <w:p w14:paraId="36B3D584" w14:textId="5C1C97DA" w:rsidR="00F7009D" w:rsidRPr="00B75442" w:rsidRDefault="009D6872" w:rsidP="00F7009D">
            <w:pPr>
              <w:pStyle w:val="TabellSlutsumma"/>
              <w:keepNext/>
              <w:keepLines/>
              <w:rPr>
                <w:b w:val="0"/>
              </w:rPr>
            </w:pPr>
            <w:r>
              <w:rPr>
                <w:b w:val="0"/>
              </w:rPr>
              <w:t>10</w:t>
            </w:r>
          </w:p>
        </w:tc>
        <w:tc>
          <w:tcPr>
            <w:tcW w:w="526" w:type="dxa"/>
            <w:tcBorders>
              <w:bottom w:val="single" w:sz="12" w:space="0" w:color="auto"/>
            </w:tcBorders>
            <w:shd w:val="clear" w:color="auto" w:fill="auto"/>
            <w:tcMar>
              <w:left w:w="28" w:type="dxa"/>
              <w:right w:w="28" w:type="dxa"/>
            </w:tcMar>
            <w:vAlign w:val="bottom"/>
          </w:tcPr>
          <w:p w14:paraId="2C13063E" w14:textId="0962BB3E" w:rsidR="00F7009D" w:rsidRPr="00B75442" w:rsidRDefault="009D6872" w:rsidP="00F7009D">
            <w:pPr>
              <w:pStyle w:val="TabellSlutsumma"/>
              <w:keepNext/>
              <w:keepLines/>
              <w:rPr>
                <w:b w:val="0"/>
              </w:rPr>
            </w:pPr>
            <w:r>
              <w:rPr>
                <w:b w:val="0"/>
              </w:rPr>
              <w:t>11</w:t>
            </w:r>
          </w:p>
        </w:tc>
        <w:tc>
          <w:tcPr>
            <w:tcW w:w="526" w:type="dxa"/>
            <w:tcBorders>
              <w:bottom w:val="single" w:sz="12" w:space="0" w:color="auto"/>
            </w:tcBorders>
            <w:shd w:val="clear" w:color="auto" w:fill="auto"/>
            <w:tcMar>
              <w:left w:w="28" w:type="dxa"/>
              <w:right w:w="28" w:type="dxa"/>
            </w:tcMar>
            <w:vAlign w:val="bottom"/>
          </w:tcPr>
          <w:p w14:paraId="70E33177" w14:textId="429F3EA1" w:rsidR="00F7009D" w:rsidRPr="00B75442" w:rsidRDefault="009D6872" w:rsidP="00F7009D">
            <w:pPr>
              <w:pStyle w:val="TabellSlutsumma"/>
              <w:keepNext/>
              <w:keepLines/>
              <w:rPr>
                <w:b w:val="0"/>
              </w:rPr>
            </w:pPr>
            <w:r>
              <w:rPr>
                <w:b w:val="0"/>
              </w:rPr>
              <w:t>11</w:t>
            </w:r>
          </w:p>
        </w:tc>
      </w:tr>
      <w:tr w:rsidR="00F7009D" w14:paraId="3FCDFADA" w14:textId="77777777" w:rsidTr="00F7009D">
        <w:tc>
          <w:tcPr>
            <w:tcW w:w="1441" w:type="dxa"/>
            <w:gridSpan w:val="2"/>
            <w:tcBorders>
              <w:top w:val="single" w:sz="12" w:space="0" w:color="auto"/>
            </w:tcBorders>
            <w:vAlign w:val="bottom"/>
          </w:tcPr>
          <w:p w14:paraId="23C0B245" w14:textId="4B3B98C6" w:rsidR="00F7009D" w:rsidRDefault="009D6872" w:rsidP="00F7009D">
            <w:pPr>
              <w:pStyle w:val="TabellSlutsumma"/>
              <w:keepNext/>
              <w:keepLines/>
              <w:jc w:val="left"/>
            </w:pPr>
            <w:r>
              <w:t>Finansiellt sparande</w:t>
            </w:r>
          </w:p>
        </w:tc>
        <w:tc>
          <w:tcPr>
            <w:tcW w:w="316" w:type="dxa"/>
            <w:tcBorders>
              <w:top w:val="single" w:sz="12" w:space="0" w:color="auto"/>
              <w:right w:val="single" w:sz="4" w:space="0" w:color="auto"/>
            </w:tcBorders>
            <w:shd w:val="clear" w:color="auto" w:fill="auto"/>
            <w:tcMar>
              <w:left w:w="28" w:type="dxa"/>
              <w:right w:w="28" w:type="dxa"/>
            </w:tcMar>
            <w:vAlign w:val="bottom"/>
          </w:tcPr>
          <w:p w14:paraId="3283CF4B" w14:textId="73589D65" w:rsidR="00F7009D" w:rsidRDefault="009D6872" w:rsidP="00F7009D">
            <w:pPr>
              <w:pStyle w:val="TabellSlutsumma"/>
              <w:keepNext/>
              <w:keepLines/>
            </w:pPr>
            <w:r>
              <w:t>-8</w:t>
            </w:r>
          </w:p>
        </w:tc>
        <w:tc>
          <w:tcPr>
            <w:tcW w:w="524" w:type="dxa"/>
            <w:tcBorders>
              <w:top w:val="single" w:sz="12" w:space="0" w:color="auto"/>
              <w:left w:val="single" w:sz="4" w:space="0" w:color="auto"/>
            </w:tcBorders>
            <w:shd w:val="clear" w:color="auto" w:fill="auto"/>
            <w:tcMar>
              <w:left w:w="28" w:type="dxa"/>
              <w:right w:w="28" w:type="dxa"/>
            </w:tcMar>
            <w:vAlign w:val="bottom"/>
          </w:tcPr>
          <w:p w14:paraId="05B43C01" w14:textId="2E35E053" w:rsidR="00F7009D" w:rsidRDefault="009D6872" w:rsidP="00F7009D">
            <w:pPr>
              <w:pStyle w:val="TabellSlutsumma"/>
              <w:keepNext/>
              <w:keepLines/>
            </w:pPr>
            <w:r>
              <w:t>-9</w:t>
            </w:r>
          </w:p>
        </w:tc>
        <w:tc>
          <w:tcPr>
            <w:tcW w:w="525" w:type="dxa"/>
            <w:tcBorders>
              <w:top w:val="single" w:sz="12" w:space="0" w:color="auto"/>
            </w:tcBorders>
            <w:shd w:val="clear" w:color="auto" w:fill="auto"/>
            <w:tcMar>
              <w:left w:w="28" w:type="dxa"/>
              <w:right w:w="28" w:type="dxa"/>
            </w:tcMar>
            <w:vAlign w:val="bottom"/>
          </w:tcPr>
          <w:p w14:paraId="6E6E97FA" w14:textId="665A35E4" w:rsidR="00F7009D" w:rsidRDefault="009D6872" w:rsidP="00F7009D">
            <w:pPr>
              <w:pStyle w:val="TabellSlutsumma"/>
              <w:keepNext/>
              <w:keepLines/>
            </w:pPr>
            <w:r>
              <w:t>-7</w:t>
            </w:r>
          </w:p>
        </w:tc>
        <w:tc>
          <w:tcPr>
            <w:tcW w:w="526" w:type="dxa"/>
            <w:tcBorders>
              <w:top w:val="single" w:sz="12" w:space="0" w:color="auto"/>
            </w:tcBorders>
            <w:shd w:val="clear" w:color="auto" w:fill="auto"/>
            <w:tcMar>
              <w:left w:w="28" w:type="dxa"/>
              <w:right w:w="28" w:type="dxa"/>
            </w:tcMar>
            <w:vAlign w:val="bottom"/>
          </w:tcPr>
          <w:p w14:paraId="23C932B4" w14:textId="7B91CC42" w:rsidR="00F7009D" w:rsidRDefault="009D6872" w:rsidP="00F7009D">
            <w:pPr>
              <w:pStyle w:val="TabellSlutsumma"/>
              <w:keepNext/>
              <w:keepLines/>
            </w:pPr>
            <w:r>
              <w:t>-6</w:t>
            </w:r>
          </w:p>
        </w:tc>
        <w:tc>
          <w:tcPr>
            <w:tcW w:w="526" w:type="dxa"/>
            <w:tcBorders>
              <w:top w:val="single" w:sz="12" w:space="0" w:color="auto"/>
            </w:tcBorders>
            <w:shd w:val="clear" w:color="auto" w:fill="auto"/>
            <w:tcMar>
              <w:left w:w="28" w:type="dxa"/>
              <w:right w:w="28" w:type="dxa"/>
            </w:tcMar>
            <w:vAlign w:val="bottom"/>
          </w:tcPr>
          <w:p w14:paraId="78AAF7FB" w14:textId="75E6E8DE" w:rsidR="00F7009D" w:rsidRDefault="009D6872" w:rsidP="00F7009D">
            <w:pPr>
              <w:pStyle w:val="TabellSlutsumma"/>
              <w:keepNext/>
              <w:keepLines/>
            </w:pPr>
            <w:r>
              <w:t>-6</w:t>
            </w:r>
          </w:p>
        </w:tc>
        <w:tc>
          <w:tcPr>
            <w:tcW w:w="526" w:type="dxa"/>
            <w:tcBorders>
              <w:top w:val="single" w:sz="12" w:space="0" w:color="auto"/>
            </w:tcBorders>
            <w:shd w:val="clear" w:color="auto" w:fill="auto"/>
            <w:tcMar>
              <w:left w:w="28" w:type="dxa"/>
              <w:right w:w="28" w:type="dxa"/>
            </w:tcMar>
            <w:vAlign w:val="bottom"/>
          </w:tcPr>
          <w:p w14:paraId="51F85B28" w14:textId="0FD48EBE" w:rsidR="00F7009D" w:rsidRDefault="009D6872" w:rsidP="00F7009D">
            <w:pPr>
              <w:pStyle w:val="TabellSlutsumma"/>
              <w:keepNext/>
              <w:keepLines/>
            </w:pPr>
            <w:r>
              <w:t>-7</w:t>
            </w:r>
          </w:p>
        </w:tc>
      </w:tr>
      <w:tr w:rsidR="00F7009D" w14:paraId="1E992A88" w14:textId="77777777" w:rsidTr="00F7009D">
        <w:tc>
          <w:tcPr>
            <w:tcW w:w="1441" w:type="dxa"/>
            <w:gridSpan w:val="2"/>
            <w:tcBorders>
              <w:bottom w:val="single" w:sz="18" w:space="0" w:color="auto"/>
            </w:tcBorders>
            <w:vAlign w:val="bottom"/>
          </w:tcPr>
          <w:p w14:paraId="5CAB0661" w14:textId="3F6314C0" w:rsidR="00F7009D" w:rsidRDefault="009D6872" w:rsidP="00F7009D">
            <w:pPr>
              <w:pStyle w:val="TabellSlutsumma"/>
              <w:keepNext/>
              <w:keepLines/>
              <w:jc w:val="left"/>
            </w:pPr>
            <w:r>
              <w:t>Resultat</w:t>
            </w:r>
          </w:p>
        </w:tc>
        <w:tc>
          <w:tcPr>
            <w:tcW w:w="316" w:type="dxa"/>
            <w:tcBorders>
              <w:bottom w:val="single" w:sz="18" w:space="0" w:color="auto"/>
              <w:right w:val="single" w:sz="4" w:space="0" w:color="auto"/>
            </w:tcBorders>
            <w:shd w:val="clear" w:color="auto" w:fill="auto"/>
            <w:tcMar>
              <w:left w:w="28" w:type="dxa"/>
              <w:right w:w="28" w:type="dxa"/>
            </w:tcMar>
            <w:vAlign w:val="bottom"/>
          </w:tcPr>
          <w:p w14:paraId="28209799" w14:textId="01AECDC4" w:rsidR="00F7009D" w:rsidRDefault="009D6872" w:rsidP="00F7009D">
            <w:pPr>
              <w:pStyle w:val="TabellSlutsumma"/>
              <w:keepNext/>
              <w:keepLines/>
            </w:pPr>
            <w:r>
              <w:t>14</w:t>
            </w:r>
          </w:p>
        </w:tc>
        <w:tc>
          <w:tcPr>
            <w:tcW w:w="524" w:type="dxa"/>
            <w:tcBorders>
              <w:left w:val="single" w:sz="4" w:space="0" w:color="auto"/>
              <w:bottom w:val="single" w:sz="18" w:space="0" w:color="auto"/>
            </w:tcBorders>
            <w:shd w:val="clear" w:color="auto" w:fill="auto"/>
            <w:tcMar>
              <w:left w:w="28" w:type="dxa"/>
              <w:right w:w="28" w:type="dxa"/>
            </w:tcMar>
            <w:vAlign w:val="bottom"/>
          </w:tcPr>
          <w:p w14:paraId="056492B1" w14:textId="555D5CA1" w:rsidR="00F7009D" w:rsidRDefault="009D6872" w:rsidP="00F7009D">
            <w:pPr>
              <w:pStyle w:val="TabellSlutsumma"/>
              <w:keepNext/>
              <w:keepLines/>
            </w:pPr>
            <w:r>
              <w:t>10</w:t>
            </w:r>
          </w:p>
        </w:tc>
        <w:tc>
          <w:tcPr>
            <w:tcW w:w="525" w:type="dxa"/>
            <w:tcBorders>
              <w:bottom w:val="single" w:sz="18" w:space="0" w:color="auto"/>
            </w:tcBorders>
            <w:shd w:val="clear" w:color="auto" w:fill="auto"/>
            <w:tcMar>
              <w:left w:w="28" w:type="dxa"/>
              <w:right w:w="28" w:type="dxa"/>
            </w:tcMar>
            <w:vAlign w:val="bottom"/>
          </w:tcPr>
          <w:p w14:paraId="7E5C3610" w14:textId="168E1D5B" w:rsidR="00F7009D" w:rsidRDefault="009D6872" w:rsidP="00F7009D">
            <w:pPr>
              <w:pStyle w:val="TabellSlutsumma"/>
              <w:keepNext/>
              <w:keepLines/>
            </w:pPr>
            <w:r>
              <w:t>12</w:t>
            </w:r>
          </w:p>
        </w:tc>
        <w:tc>
          <w:tcPr>
            <w:tcW w:w="526" w:type="dxa"/>
            <w:tcBorders>
              <w:bottom w:val="single" w:sz="18" w:space="0" w:color="auto"/>
            </w:tcBorders>
            <w:shd w:val="clear" w:color="auto" w:fill="auto"/>
            <w:tcMar>
              <w:left w:w="28" w:type="dxa"/>
              <w:right w:w="28" w:type="dxa"/>
            </w:tcMar>
            <w:vAlign w:val="bottom"/>
          </w:tcPr>
          <w:p w14:paraId="3292F2A2" w14:textId="1DD1EE86" w:rsidR="00F7009D" w:rsidRDefault="009D6872" w:rsidP="00F7009D">
            <w:pPr>
              <w:pStyle w:val="TabellSlutsumma"/>
              <w:keepNext/>
              <w:keepLines/>
            </w:pPr>
            <w:r>
              <w:t>13</w:t>
            </w:r>
          </w:p>
        </w:tc>
        <w:tc>
          <w:tcPr>
            <w:tcW w:w="526" w:type="dxa"/>
            <w:tcBorders>
              <w:bottom w:val="single" w:sz="18" w:space="0" w:color="auto"/>
            </w:tcBorders>
            <w:shd w:val="clear" w:color="auto" w:fill="auto"/>
            <w:tcMar>
              <w:left w:w="28" w:type="dxa"/>
              <w:right w:w="28" w:type="dxa"/>
            </w:tcMar>
            <w:vAlign w:val="bottom"/>
          </w:tcPr>
          <w:p w14:paraId="4A72FD34" w14:textId="2724236A" w:rsidR="00F7009D" w:rsidRDefault="009D6872" w:rsidP="00F7009D">
            <w:pPr>
              <w:pStyle w:val="TabellSlutsumma"/>
              <w:keepNext/>
              <w:keepLines/>
            </w:pPr>
            <w:r>
              <w:t>14</w:t>
            </w:r>
          </w:p>
        </w:tc>
        <w:tc>
          <w:tcPr>
            <w:tcW w:w="526" w:type="dxa"/>
            <w:tcBorders>
              <w:bottom w:val="single" w:sz="18" w:space="0" w:color="auto"/>
            </w:tcBorders>
            <w:shd w:val="clear" w:color="auto" w:fill="auto"/>
            <w:tcMar>
              <w:left w:w="28" w:type="dxa"/>
              <w:right w:w="28" w:type="dxa"/>
            </w:tcMar>
            <w:vAlign w:val="bottom"/>
          </w:tcPr>
          <w:p w14:paraId="38689141" w14:textId="07696728" w:rsidR="00F7009D" w:rsidRDefault="009D6872" w:rsidP="00F7009D">
            <w:pPr>
              <w:pStyle w:val="TabellSlutsumma"/>
              <w:keepNext/>
              <w:keepLines/>
            </w:pPr>
            <w:r>
              <w:t>14</w:t>
            </w:r>
          </w:p>
        </w:tc>
      </w:tr>
    </w:tbl>
    <w:p w14:paraId="0E2D3484" w14:textId="2AB1FB12" w:rsidR="00F7009D" w:rsidRDefault="009D6872" w:rsidP="00F7009D">
      <w:pPr>
        <w:pStyle w:val="TabellFotnot"/>
        <w:spacing w:before="20"/>
      </w:pPr>
      <w:r>
        <w:t>Anm.: Beloppen är avrundade och summerar därför inte alltid. Kommunsektorns kompensation för mervärdesskatten är inkluderad i övriga inkomster och inte i statsbidragen. Posten investeringar inkluderar nettoköp av mark och fastigheter. Eftersom försäljningen vanligtvis överstiger köp är denna nettopost negativ, vilket minskar de redovisade investeringarna med några miljarder kronor per år.</w:t>
      </w:r>
    </w:p>
    <w:p w14:paraId="2521180A" w14:textId="05873905" w:rsidR="00F7009D" w:rsidRDefault="009D6872" w:rsidP="00F7009D">
      <w:pPr>
        <w:pStyle w:val="TabellFotnot"/>
        <w:spacing w:before="20"/>
      </w:pPr>
      <w:r>
        <w:t xml:space="preserve">Källor: Statistiska centralbyrån och egna beräkningar. </w:t>
      </w:r>
    </w:p>
    <w:p w14:paraId="12F0F4C5" w14:textId="796854DB" w:rsidR="00F7009D" w:rsidRDefault="009D6872" w:rsidP="00F7009D">
      <w:pPr>
        <w:pStyle w:val="Rubrik2"/>
      </w:pPr>
      <w:bookmarkStart w:id="476" w:name="_Ref383460560"/>
      <w:bookmarkStart w:id="477" w:name="_Toc384401541"/>
      <w:r w:rsidRPr="00D74E6B">
        <w:t>Ekonomiskt r</w:t>
      </w:r>
      <w:r>
        <w:t>esultat</w:t>
      </w:r>
      <w:bookmarkEnd w:id="476"/>
      <w:bookmarkEnd w:id="477"/>
    </w:p>
    <w:p w14:paraId="66813E9D" w14:textId="70B1BCB2" w:rsidR="00F7009D" w:rsidRDefault="009D6872" w:rsidP="00F7009D">
      <w:pPr>
        <w:pStyle w:val="Brdtext"/>
      </w:pPr>
      <w:r>
        <w:t>Kommunallagen kräver att kommuner och landsting ska ha en god ekonomisk hushållning. Detta har, tillsammans med balanskravet, stor betydelse för säkerställandet av en ansvarsfull ekonomisk förvaltning i kommunsektorn. Det minskar risken för underskott och bidrar till att nå överskottsmålet för hela den offentliga sektorn.</w:t>
      </w:r>
    </w:p>
    <w:p w14:paraId="265601E8" w14:textId="28681F09" w:rsidR="00F7009D" w:rsidRDefault="009D6872" w:rsidP="00F7009D">
      <w:pPr>
        <w:pStyle w:val="Brdtextmedindrag"/>
      </w:pPr>
      <w:r>
        <w:t xml:space="preserve">Överskottsmålet är uttryckt i termer av finansiellt sparande såsom det definieras i nationalräkenskaperna. För kommuner och landsting är det emellertid det ekonomiska resultatet som är avgörande för huruvida de uppfyller kommunallagens krav på en balanserad budget. Mellan den kommunala redovisningen och nationalräkenskaperna förekommer skillnader som kan uppgå till flera miljarder kronor enskilda år (se </w:t>
      </w:r>
      <w:r>
        <w:fldChar w:fldCharType="begin"/>
      </w:r>
      <w:r>
        <w:instrText xml:space="preserve"> REF  _Ref381188483 \* Lower \h </w:instrText>
      </w:r>
      <w:r>
        <w:fldChar w:fldCharType="separate"/>
      </w:r>
      <w:r w:rsidR="004642B5" w:rsidRPr="001F0026">
        <w:t xml:space="preserve">diagram </w:t>
      </w:r>
      <w:r w:rsidR="004642B5" w:rsidRPr="004642B5">
        <w:rPr>
          <w:bCs/>
          <w:noProof/>
        </w:rPr>
        <w:t>8</w:t>
      </w:r>
      <w:r w:rsidR="004642B5" w:rsidRPr="001F0026">
        <w:rPr>
          <w:noProof/>
        </w:rPr>
        <w:t>.</w:t>
      </w:r>
      <w:r w:rsidR="004642B5">
        <w:rPr>
          <w:noProof/>
        </w:rPr>
        <w:t>7</w:t>
      </w:r>
      <w:r>
        <w:fldChar w:fldCharType="end"/>
      </w:r>
      <w:r>
        <w:t xml:space="preserve">). Om t.ex. investeringsutgifterna ökar kraftigt mellan två år får detta omedelbart genomslag på det finansiella sparandet, medan resultatet endast påverkas av kostnader för avskrivning av investeringarna. </w:t>
      </w:r>
    </w:p>
    <w:p w14:paraId="640466B5" w14:textId="2735764A" w:rsidR="00F7009D" w:rsidRDefault="009D6872" w:rsidP="00F7009D">
      <w:pPr>
        <w:pStyle w:val="DiagramRubrik"/>
      </w:pPr>
      <w:bookmarkStart w:id="478" w:name="_Ref381188483"/>
      <w:bookmarkStart w:id="479" w:name="_Toc384401804"/>
      <w:r w:rsidRPr="001F0026">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rsidRPr="001F0026">
        <w:rPr>
          <w:noProof/>
        </w:rPr>
        <w:t>.</w:t>
      </w:r>
      <w:fldSimple w:instr=" SEQ Diagram \* ARABIC \s 1 ">
        <w:r w:rsidR="004642B5">
          <w:rPr>
            <w:noProof/>
          </w:rPr>
          <w:t>7</w:t>
        </w:r>
      </w:fldSimple>
      <w:bookmarkEnd w:id="478"/>
      <w:r w:rsidRPr="001F0026">
        <w:t xml:space="preserve"> Finansi</w:t>
      </w:r>
      <w:r>
        <w:t>ellt sparande och resultat 1993–2013</w:t>
      </w:r>
      <w:bookmarkEnd w:id="479"/>
      <w:r>
        <w:t xml:space="preserve"> </w:t>
      </w:r>
    </w:p>
    <w:p w14:paraId="17E51FDF" w14:textId="4025F3FF" w:rsidR="00F7009D" w:rsidRDefault="009D6872" w:rsidP="00F7009D">
      <w:pPr>
        <w:pStyle w:val="DiagramUnderrubrik"/>
      </w:pPr>
      <w:r>
        <w:t>Miljarder kronor</w:t>
      </w:r>
      <w:r>
        <w:tab/>
        <w:t>Andel av BNP</w:t>
      </w:r>
    </w:p>
    <w:p w14:paraId="4C0479FD" w14:textId="4875A07E" w:rsidR="00F7009D" w:rsidRDefault="009D6872" w:rsidP="00F7009D">
      <w:pPr>
        <w:pStyle w:val="Brdtext"/>
        <w:spacing w:line="260" w:lineRule="atLeast"/>
      </w:pPr>
      <w:r>
        <w:rPr>
          <w:noProof/>
          <w:lang w:eastAsia="sv-SE"/>
        </w:rPr>
        <w:drawing>
          <wp:inline distT="0" distB="0" distL="0" distR="0" wp14:anchorId="053CF0D5" wp14:editId="37155549">
            <wp:extent cx="2753995" cy="2044037"/>
            <wp:effectExtent l="0" t="0" r="8255" b="0"/>
            <wp:docPr id="133" name="Diagram 15"/>
            <wp:cNvGraphicFramePr/>
            <a:graphic xmlns:a="http://schemas.openxmlformats.org/drawingml/2006/main">
              <a:graphicData uri="http://schemas.openxmlformats.org/drawingml/2006/chart">
                <c:chart xmlns:c="http://schemas.openxmlformats.org/drawingml/2006/chart" xmlns:r="http://schemas.openxmlformats.org/officeDocument/2006/relationships" r:id="rId378"/>
              </a:graphicData>
            </a:graphic>
          </wp:inline>
        </w:drawing>
      </w:r>
    </w:p>
    <w:p w14:paraId="62C8BFCA" w14:textId="29C83A16" w:rsidR="00F7009D" w:rsidRDefault="009D6872" w:rsidP="00F7009D">
      <w:pPr>
        <w:pStyle w:val="DiagramFotnot"/>
      </w:pPr>
      <w:r w:rsidRPr="000063FA">
        <w:t>Käll</w:t>
      </w:r>
      <w:r>
        <w:t>or</w:t>
      </w:r>
      <w:r w:rsidRPr="000063FA">
        <w:t>: Statistiska centralbyrån och egna beräkningar.</w:t>
      </w:r>
    </w:p>
    <w:p w14:paraId="0733B3F4" w14:textId="77777777" w:rsidR="00F7009D" w:rsidRDefault="00F7009D" w:rsidP="00F7009D">
      <w:pPr>
        <w:pStyle w:val="Brdtext"/>
      </w:pPr>
    </w:p>
    <w:p w14:paraId="5C80BB07" w14:textId="3D7B6314" w:rsidR="00F7009D" w:rsidRDefault="009D6872" w:rsidP="00F7009D">
      <w:pPr>
        <w:pStyle w:val="Brdtext"/>
      </w:pPr>
      <w:r w:rsidRPr="00326D38">
        <w:t>Under</w:t>
      </w:r>
      <w:r>
        <w:t xml:space="preserve"> de senaste tio åren har kommunsektorns resultat förbättrats, samtidigt som skillnaden mellan det finansiella sparandet och resultatet har ökat, främst på grund av ökade investeringsutgifter.</w:t>
      </w:r>
    </w:p>
    <w:p w14:paraId="1B2264E1" w14:textId="3E3219F9" w:rsidR="00F7009D" w:rsidRDefault="009D6872" w:rsidP="00F7009D">
      <w:pPr>
        <w:pStyle w:val="Rubrik3"/>
      </w:pPr>
      <w:bookmarkStart w:id="480" w:name="_Ref383601237"/>
      <w:bookmarkStart w:id="481" w:name="_Toc384401542"/>
      <w:r w:rsidRPr="00936AFD">
        <w:t>God ekonomisk hushållning och balanskrav</w:t>
      </w:r>
      <w:bookmarkEnd w:id="480"/>
      <w:bookmarkEnd w:id="481"/>
    </w:p>
    <w:p w14:paraId="75D147D3" w14:textId="51131B96" w:rsidR="00F7009D" w:rsidRDefault="009D6872" w:rsidP="00F7009D">
      <w:pPr>
        <w:pStyle w:val="Brdtext"/>
      </w:pPr>
      <w:r>
        <w:t>Från och med 2005 ska kommuner och landsting bl.a. fastställa de finansiella mål som är av betydelse för en god ekonomisk hushållning. Från och med 2013 skärptes kraven ytterligare genom att kommuner och landsting ålades att besluta om riktlinjer för god ekonomisk hushållning.</w:t>
      </w:r>
    </w:p>
    <w:p w14:paraId="65995FBD" w14:textId="12D38701" w:rsidR="00F7009D" w:rsidRDefault="009D6872" w:rsidP="00F7009D">
      <w:pPr>
        <w:pStyle w:val="Brdtextmedindrag"/>
      </w:pPr>
      <w:r w:rsidRPr="00C571E2">
        <w:t xml:space="preserve">Balanskravet innebär att enskilda kommuner och landsting inte får besluta om en budget där kostnaderna överstiger intäkterna. Om resultatet ändå blir negativt måste det kompenseras med överskott inom tre år. Om det finns synnerliga skäl kan en kommun budgetera för tillfälliga underskott eller inte återställa hela eller delar av ett negativt resultat. </w:t>
      </w:r>
      <w:r w:rsidRPr="00FC6233">
        <w:t xml:space="preserve">Det handlar då om fall där ett frångående är mycket väl motiverat och där det grundläggande kravet om god ekonomisk hushållning har beaktats. Exempel på när synnerliga skäl kan anses föreligga </w:t>
      </w:r>
      <w:r>
        <w:t xml:space="preserve">är </w:t>
      </w:r>
      <w:r w:rsidRPr="00FC6233">
        <w:t>när en avyttring av tillgångar har skett och en förlust uppstått. Det kan då finnas skäl att inte reglera förlusten</w:t>
      </w:r>
      <w:r>
        <w:t>,</w:t>
      </w:r>
      <w:r w:rsidRPr="00FC6233">
        <w:t xml:space="preserve"> under förutsättning att avyttringen samtidigt innebär att kommunen eller lands</w:t>
      </w:r>
      <w:r>
        <w:softHyphen/>
      </w:r>
      <w:r w:rsidRPr="00FC6233">
        <w:t>tinget därigenom har skapat förutsättningar för minskade framtida kostnader</w:t>
      </w:r>
      <w:r>
        <w:t xml:space="preserve"> (prop. 1996/97:52, s. 38)</w:t>
      </w:r>
      <w:r w:rsidRPr="00FC6233">
        <w:t xml:space="preserve">. </w:t>
      </w:r>
      <w:r>
        <w:t xml:space="preserve">Det kommunala balanskravet anger den lägsta godtagbara resultatnivån på kort sikt. </w:t>
      </w:r>
    </w:p>
    <w:p w14:paraId="7BC33E46" w14:textId="77777777" w:rsidR="00F7009D" w:rsidRDefault="009D6872" w:rsidP="00F7009D">
      <w:pPr>
        <w:pStyle w:val="Rubrik4utannumrering"/>
      </w:pPr>
      <w:r>
        <w:lastRenderedPageBreak/>
        <w:t>Resultatutjämningsreserver</w:t>
      </w:r>
    </w:p>
    <w:p w14:paraId="0C3905A9" w14:textId="23211CBE" w:rsidR="00F7009D" w:rsidRDefault="009D6872" w:rsidP="00F7009D">
      <w:pPr>
        <w:pStyle w:val="Brdtext"/>
      </w:pPr>
      <w:r>
        <w:t>Kommunallagens krav på en god ekonomisk hushållning och en budget i balans innebär bl.a. att kommuner och landsting behöver ha ett eget sparande för att kunna hantera variationer i de ekonomiska förutsättningarna.</w:t>
      </w:r>
    </w:p>
    <w:p w14:paraId="07922C1F" w14:textId="788C9617" w:rsidR="00F7009D" w:rsidRDefault="009D6872" w:rsidP="00F7009D">
      <w:pPr>
        <w:pStyle w:val="Brdtextmedindrag"/>
      </w:pPr>
      <w:r>
        <w:t>Kommuner och landsting får fr.o.m. 2013 bygga upp resultatutjämningsreserver inom ramen för det egna kapitalet. Resultatut</w:t>
      </w:r>
      <w:r>
        <w:softHyphen/>
        <w:t>jämningsreserverna gör det möjligt att sätta av en del av överskottet i goda tider för att kunna använda medlen för att täcka underskott som uppstår till följd av en lågkonjunktur.</w:t>
      </w:r>
    </w:p>
    <w:p w14:paraId="035FD70D" w14:textId="77777777" w:rsidR="00F7009D" w:rsidRDefault="009D6872" w:rsidP="00F7009D">
      <w:pPr>
        <w:pStyle w:val="Brdtextmedindrag"/>
      </w:pPr>
      <w:r>
        <w:t>Att ge kommuner och landsting ökade möjligheter att spara i goda tider främjar det övergripande målet om en god ekonomisk hushållning.</w:t>
      </w:r>
    </w:p>
    <w:p w14:paraId="2E50F16A" w14:textId="14DAC908" w:rsidR="00F7009D" w:rsidRDefault="009D6872" w:rsidP="00F7009D">
      <w:pPr>
        <w:pStyle w:val="Rubrik3"/>
      </w:pPr>
      <w:bookmarkStart w:id="482" w:name="_Ref383601248"/>
      <w:bookmarkStart w:id="483" w:name="_Toc384401543"/>
      <w:r>
        <w:t>Kommunernas och landstingens bokslut för 2013</w:t>
      </w:r>
      <w:bookmarkEnd w:id="482"/>
      <w:bookmarkEnd w:id="483"/>
    </w:p>
    <w:p w14:paraId="645F35E4" w14:textId="00F691B3" w:rsidR="00F7009D" w:rsidRDefault="009D6872" w:rsidP="00F7009D">
      <w:pPr>
        <w:pStyle w:val="Brdtext"/>
      </w:pPr>
      <w:r>
        <w:t xml:space="preserve">Som tidigare nämnts </w:t>
      </w:r>
      <w:r w:rsidRPr="00925F45">
        <w:t xml:space="preserve">är det ekonomiska resultatet och inte det finansiella sparandet avgörande för </w:t>
      </w:r>
      <w:r>
        <w:t>om</w:t>
      </w:r>
      <w:r w:rsidRPr="00925F45">
        <w:t xml:space="preserve"> </w:t>
      </w:r>
      <w:r>
        <w:t>kommuner och landsting</w:t>
      </w:r>
      <w:r w:rsidRPr="00925F45">
        <w:t xml:space="preserve"> uppfyller kommunallagens krav på en balanserad budget.</w:t>
      </w:r>
      <w:r>
        <w:t xml:space="preserve"> </w:t>
      </w:r>
      <w:r w:rsidRPr="00925F45">
        <w:t xml:space="preserve">Kommuner och landsting tillämpar </w:t>
      </w:r>
      <w:r w:rsidRPr="00483FD1">
        <w:t>bokförings</w:t>
      </w:r>
      <w:r>
        <w:t>m</w:t>
      </w:r>
      <w:r w:rsidRPr="00483FD1">
        <w:t>ässiga grunder</w:t>
      </w:r>
      <w:r>
        <w:t xml:space="preserve"> för sin redovisning, vilket</w:t>
      </w:r>
      <w:r w:rsidRPr="00483FD1">
        <w:t xml:space="preserve"> innebär att inkomster och utgifter periodiseras så att intäkter och kostnader hänförs till den period då </w:t>
      </w:r>
      <w:r>
        <w:t>tjänsten eller varan</w:t>
      </w:r>
      <w:r w:rsidRPr="00483FD1">
        <w:t xml:space="preserve"> levereras respektive förbrukas.</w:t>
      </w:r>
      <w:r>
        <w:t xml:space="preserve"> I r</w:t>
      </w:r>
      <w:r w:rsidRPr="00483FD1">
        <w:t>esultaträkningen redovisa</w:t>
      </w:r>
      <w:r>
        <w:t>s</w:t>
      </w:r>
      <w:r w:rsidRPr="00483FD1">
        <w:t xml:space="preserve"> </w:t>
      </w:r>
      <w:r>
        <w:t xml:space="preserve">därmed </w:t>
      </w:r>
      <w:r w:rsidRPr="00483FD1">
        <w:t>kommunernas och landstingens intäkter och kostnader under räkenskapsåret</w:t>
      </w:r>
      <w:r>
        <w:t xml:space="preserve"> </w:t>
      </w:r>
      <w:r w:rsidRPr="004F4045">
        <w:t xml:space="preserve">(se </w:t>
      </w:r>
      <w:bookmarkStart w:id="484" w:name="_Ref382819657"/>
      <w:r>
        <w:fldChar w:fldCharType="begin"/>
      </w:r>
      <w:r>
        <w:instrText xml:space="preserve"> REF  _Ref383603749 \* Lower \h </w:instrText>
      </w:r>
      <w:r>
        <w:fldChar w:fldCharType="separate"/>
      </w:r>
      <w:r w:rsidR="004642B5">
        <w:t xml:space="preserve">tabell </w:t>
      </w:r>
      <w:r w:rsidR="004642B5" w:rsidRPr="004642B5">
        <w:rPr>
          <w:bCs/>
          <w:noProof/>
        </w:rPr>
        <w:t>8</w:t>
      </w:r>
      <w:r w:rsidR="004642B5">
        <w:t>.</w:t>
      </w:r>
      <w:r w:rsidR="004642B5">
        <w:rPr>
          <w:noProof/>
        </w:rPr>
        <w:t>7</w:t>
      </w:r>
      <w:r>
        <w:fldChar w:fldCharType="end"/>
      </w:r>
      <w:r>
        <w:t>).</w:t>
      </w:r>
    </w:p>
    <w:p w14:paraId="6DF384C4" w14:textId="77777777" w:rsidR="00F7009D" w:rsidRPr="00321A46" w:rsidRDefault="00F7009D" w:rsidP="00F7009D">
      <w:pPr>
        <w:pStyle w:val="Brdtextmedindrag"/>
      </w:pPr>
    </w:p>
    <w:p w14:paraId="2C055976" w14:textId="59C22140" w:rsidR="00F7009D" w:rsidRPr="00D51BAD" w:rsidRDefault="009D6872" w:rsidP="00F7009D">
      <w:pPr>
        <w:pStyle w:val="TabellRubrik"/>
      </w:pPr>
      <w:bookmarkStart w:id="485" w:name="_Ref383603749"/>
      <w:bookmarkStart w:id="486" w:name="_Ref383603739"/>
      <w:bookmarkStart w:id="487" w:name="_Toc384401697"/>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7</w:t>
      </w:r>
      <w:r w:rsidR="0009067D">
        <w:rPr>
          <w:noProof/>
        </w:rPr>
        <w:fldChar w:fldCharType="end"/>
      </w:r>
      <w:bookmarkEnd w:id="484"/>
      <w:bookmarkEnd w:id="485"/>
      <w:r>
        <w:t xml:space="preserve"> Kommunsektorns resultaträkning 2009–2013</w:t>
      </w:r>
      <w:bookmarkEnd w:id="486"/>
      <w:bookmarkEnd w:id="487"/>
    </w:p>
    <w:p w14:paraId="161B0C9F" w14:textId="6961A8BE" w:rsidR="00F7009D" w:rsidRDefault="009D6872" w:rsidP="00F7009D">
      <w:pPr>
        <w:pStyle w:val="TabellUnderrubrik"/>
      </w:pPr>
      <w:r>
        <w:t>Miljarder kronor</w:t>
      </w:r>
    </w:p>
    <w:tbl>
      <w:tblPr>
        <w:tblStyle w:val="RKEgentabell"/>
        <w:tblW w:w="4468" w:type="dxa"/>
        <w:tblLayout w:type="fixed"/>
        <w:tblLook w:val="0460" w:firstRow="1" w:lastRow="1" w:firstColumn="0" w:lastColumn="0" w:noHBand="0" w:noVBand="1"/>
      </w:tblPr>
      <w:tblGrid>
        <w:gridCol w:w="1724"/>
        <w:gridCol w:w="548"/>
        <w:gridCol w:w="549"/>
        <w:gridCol w:w="549"/>
        <w:gridCol w:w="549"/>
        <w:gridCol w:w="549"/>
      </w:tblGrid>
      <w:tr w:rsidR="00F7009D" w14:paraId="63662B67" w14:textId="77777777" w:rsidTr="00F7009D">
        <w:trPr>
          <w:cnfStyle w:val="100000000000" w:firstRow="1" w:lastRow="0" w:firstColumn="0" w:lastColumn="0" w:oddVBand="0" w:evenVBand="0" w:oddHBand="0" w:evenHBand="0" w:firstRowFirstColumn="0" w:firstRowLastColumn="0" w:lastRowFirstColumn="0" w:lastRowLastColumn="0"/>
        </w:trPr>
        <w:tc>
          <w:tcPr>
            <w:tcW w:w="1724" w:type="dxa"/>
          </w:tcPr>
          <w:p w14:paraId="26BFF752" w14:textId="63AA878D" w:rsidR="00F7009D" w:rsidRDefault="00F7009D" w:rsidP="00F7009D">
            <w:pPr>
              <w:pStyle w:val="TabellHuvud"/>
              <w:keepNext/>
              <w:keepLines/>
              <w:jc w:val="left"/>
            </w:pPr>
          </w:p>
        </w:tc>
        <w:tc>
          <w:tcPr>
            <w:tcW w:w="548" w:type="dxa"/>
            <w:vAlign w:val="bottom"/>
          </w:tcPr>
          <w:p w14:paraId="2D7FCA2D" w14:textId="69BA1429" w:rsidR="00F7009D" w:rsidRDefault="009D6872" w:rsidP="00F7009D">
            <w:pPr>
              <w:pStyle w:val="TabellHuvud"/>
              <w:keepNext/>
              <w:keepLines/>
            </w:pPr>
            <w:r>
              <w:t>2009</w:t>
            </w:r>
          </w:p>
        </w:tc>
        <w:tc>
          <w:tcPr>
            <w:tcW w:w="549" w:type="dxa"/>
            <w:vAlign w:val="bottom"/>
          </w:tcPr>
          <w:p w14:paraId="1A7BDB78" w14:textId="22A468B9" w:rsidR="00F7009D" w:rsidRDefault="009D6872" w:rsidP="00F7009D">
            <w:pPr>
              <w:pStyle w:val="TabellHuvud"/>
              <w:keepNext/>
              <w:keepLines/>
            </w:pPr>
            <w:r>
              <w:t>2010</w:t>
            </w:r>
          </w:p>
        </w:tc>
        <w:tc>
          <w:tcPr>
            <w:tcW w:w="549" w:type="dxa"/>
            <w:vAlign w:val="bottom"/>
          </w:tcPr>
          <w:p w14:paraId="1C9F4A23" w14:textId="18525667" w:rsidR="00F7009D" w:rsidRDefault="009D6872" w:rsidP="00F7009D">
            <w:pPr>
              <w:pStyle w:val="TabellHuvud"/>
              <w:keepNext/>
              <w:keepLines/>
            </w:pPr>
            <w:r>
              <w:t>2011</w:t>
            </w:r>
          </w:p>
        </w:tc>
        <w:tc>
          <w:tcPr>
            <w:tcW w:w="549" w:type="dxa"/>
            <w:vAlign w:val="bottom"/>
          </w:tcPr>
          <w:p w14:paraId="1C307C36" w14:textId="29C9750D" w:rsidR="00F7009D" w:rsidRDefault="009D6872" w:rsidP="00F7009D">
            <w:pPr>
              <w:pStyle w:val="TabellHuvud"/>
              <w:keepNext/>
              <w:keepLines/>
            </w:pPr>
            <w:r>
              <w:t>2012</w:t>
            </w:r>
          </w:p>
        </w:tc>
        <w:tc>
          <w:tcPr>
            <w:tcW w:w="549" w:type="dxa"/>
            <w:vAlign w:val="bottom"/>
          </w:tcPr>
          <w:p w14:paraId="25EBD564" w14:textId="6FB5CCF7" w:rsidR="00F7009D" w:rsidRDefault="009D6872" w:rsidP="00F7009D">
            <w:pPr>
              <w:pStyle w:val="TabellHuvud"/>
              <w:keepNext/>
              <w:keepLines/>
            </w:pPr>
            <w:r>
              <w:t>2013</w:t>
            </w:r>
          </w:p>
        </w:tc>
      </w:tr>
      <w:tr w:rsidR="00F7009D" w14:paraId="5F3E8332" w14:textId="77777777" w:rsidTr="00F7009D">
        <w:tc>
          <w:tcPr>
            <w:tcW w:w="1724" w:type="dxa"/>
          </w:tcPr>
          <w:p w14:paraId="619BF298" w14:textId="768C7FFC" w:rsidR="00F7009D" w:rsidRDefault="009D6872" w:rsidP="00F7009D">
            <w:pPr>
              <w:pStyle w:val="TabellRader"/>
              <w:keepNext/>
              <w:keepLines/>
              <w:jc w:val="left"/>
            </w:pPr>
            <w:r>
              <w:t>Verksamhetens intäkter</w:t>
            </w:r>
          </w:p>
        </w:tc>
        <w:tc>
          <w:tcPr>
            <w:tcW w:w="548" w:type="dxa"/>
            <w:vAlign w:val="bottom"/>
          </w:tcPr>
          <w:p w14:paraId="36B6ABCD" w14:textId="3805C1DC" w:rsidR="00F7009D" w:rsidRDefault="009D6872" w:rsidP="00F7009D">
            <w:pPr>
              <w:pStyle w:val="TabellRader"/>
              <w:keepNext/>
              <w:keepLines/>
            </w:pPr>
            <w:r>
              <w:t>147</w:t>
            </w:r>
          </w:p>
        </w:tc>
        <w:tc>
          <w:tcPr>
            <w:tcW w:w="549" w:type="dxa"/>
            <w:vAlign w:val="bottom"/>
          </w:tcPr>
          <w:p w14:paraId="18E9B79C" w14:textId="4CA704AC" w:rsidR="00F7009D" w:rsidRDefault="009D6872" w:rsidP="00F7009D">
            <w:pPr>
              <w:pStyle w:val="TabellRader"/>
              <w:keepNext/>
              <w:keepLines/>
            </w:pPr>
            <w:r>
              <w:t>152</w:t>
            </w:r>
          </w:p>
        </w:tc>
        <w:tc>
          <w:tcPr>
            <w:tcW w:w="549" w:type="dxa"/>
            <w:vAlign w:val="bottom"/>
          </w:tcPr>
          <w:p w14:paraId="593590DF" w14:textId="3AD3C703" w:rsidR="00F7009D" w:rsidRDefault="009D6872" w:rsidP="00F7009D">
            <w:pPr>
              <w:pStyle w:val="TabellRader"/>
              <w:keepNext/>
              <w:keepLines/>
            </w:pPr>
            <w:r>
              <w:t>155</w:t>
            </w:r>
          </w:p>
        </w:tc>
        <w:tc>
          <w:tcPr>
            <w:tcW w:w="549" w:type="dxa"/>
            <w:vAlign w:val="bottom"/>
          </w:tcPr>
          <w:p w14:paraId="7A8877F0" w14:textId="68A863FC" w:rsidR="00F7009D" w:rsidRDefault="009D6872" w:rsidP="00F7009D">
            <w:pPr>
              <w:pStyle w:val="TabellRader"/>
              <w:keepNext/>
              <w:keepLines/>
            </w:pPr>
            <w:r>
              <w:t>170</w:t>
            </w:r>
          </w:p>
        </w:tc>
        <w:tc>
          <w:tcPr>
            <w:tcW w:w="549" w:type="dxa"/>
            <w:vAlign w:val="bottom"/>
          </w:tcPr>
          <w:p w14:paraId="77039380" w14:textId="63DBD904" w:rsidR="00F7009D" w:rsidRDefault="009D6872" w:rsidP="00F7009D">
            <w:pPr>
              <w:pStyle w:val="TabellRader"/>
              <w:keepNext/>
              <w:keepLines/>
            </w:pPr>
            <w:r>
              <w:t>177</w:t>
            </w:r>
          </w:p>
        </w:tc>
      </w:tr>
      <w:tr w:rsidR="00F7009D" w14:paraId="481080AC" w14:textId="77777777" w:rsidTr="00F7009D">
        <w:tc>
          <w:tcPr>
            <w:tcW w:w="1724" w:type="dxa"/>
          </w:tcPr>
          <w:p w14:paraId="7C3BEC01" w14:textId="0716CC27" w:rsidR="00F7009D" w:rsidRDefault="009D6872" w:rsidP="00F7009D">
            <w:pPr>
              <w:pStyle w:val="TabellRader"/>
              <w:keepNext/>
              <w:keepLines/>
              <w:jc w:val="left"/>
            </w:pPr>
            <w:r>
              <w:t>Verksamhetens kostnader</w:t>
            </w:r>
          </w:p>
        </w:tc>
        <w:tc>
          <w:tcPr>
            <w:tcW w:w="548" w:type="dxa"/>
            <w:vAlign w:val="bottom"/>
          </w:tcPr>
          <w:p w14:paraId="21D9D036" w14:textId="24C255EC" w:rsidR="00F7009D" w:rsidRDefault="009D6872" w:rsidP="00F7009D">
            <w:pPr>
              <w:pStyle w:val="TabellRader"/>
              <w:keepNext/>
              <w:keepLines/>
            </w:pPr>
            <w:r>
              <w:t>-731</w:t>
            </w:r>
          </w:p>
        </w:tc>
        <w:tc>
          <w:tcPr>
            <w:tcW w:w="549" w:type="dxa"/>
            <w:vAlign w:val="bottom"/>
          </w:tcPr>
          <w:p w14:paraId="3C156608" w14:textId="1D2977C4" w:rsidR="00F7009D" w:rsidRDefault="009D6872" w:rsidP="00F7009D">
            <w:pPr>
              <w:pStyle w:val="TabellRader"/>
              <w:keepNext/>
              <w:keepLines/>
            </w:pPr>
            <w:r>
              <w:t>-758</w:t>
            </w:r>
          </w:p>
        </w:tc>
        <w:tc>
          <w:tcPr>
            <w:tcW w:w="549" w:type="dxa"/>
            <w:vAlign w:val="bottom"/>
          </w:tcPr>
          <w:p w14:paraId="1BF82683" w14:textId="169EE715" w:rsidR="00F7009D" w:rsidRDefault="009D6872" w:rsidP="00F7009D">
            <w:pPr>
              <w:pStyle w:val="TabellRader"/>
              <w:keepNext/>
              <w:keepLines/>
            </w:pPr>
            <w:r>
              <w:t>-781</w:t>
            </w:r>
          </w:p>
        </w:tc>
        <w:tc>
          <w:tcPr>
            <w:tcW w:w="549" w:type="dxa"/>
            <w:vAlign w:val="bottom"/>
          </w:tcPr>
          <w:p w14:paraId="7D81C43A" w14:textId="0575B451" w:rsidR="00F7009D" w:rsidRDefault="009D6872" w:rsidP="00F7009D">
            <w:pPr>
              <w:pStyle w:val="TabellRader"/>
              <w:keepNext/>
              <w:keepLines/>
            </w:pPr>
            <w:r>
              <w:t>-807</w:t>
            </w:r>
          </w:p>
        </w:tc>
        <w:tc>
          <w:tcPr>
            <w:tcW w:w="549" w:type="dxa"/>
            <w:vAlign w:val="bottom"/>
          </w:tcPr>
          <w:p w14:paraId="19EA2EC2" w14:textId="54BBC12D" w:rsidR="00F7009D" w:rsidRDefault="009D6872" w:rsidP="00F7009D">
            <w:pPr>
              <w:pStyle w:val="TabellRader"/>
              <w:keepNext/>
              <w:keepLines/>
            </w:pPr>
            <w:r>
              <w:t>-836</w:t>
            </w:r>
          </w:p>
        </w:tc>
      </w:tr>
      <w:tr w:rsidR="00F7009D" w14:paraId="284B16B2" w14:textId="77777777" w:rsidTr="00F7009D">
        <w:tc>
          <w:tcPr>
            <w:tcW w:w="1724" w:type="dxa"/>
          </w:tcPr>
          <w:p w14:paraId="3C25292A" w14:textId="10A2B356" w:rsidR="00F7009D" w:rsidRDefault="009D6872" w:rsidP="00F7009D">
            <w:pPr>
              <w:pStyle w:val="TabellRader"/>
              <w:keepNext/>
              <w:keepLines/>
              <w:jc w:val="left"/>
            </w:pPr>
            <w:r>
              <w:t>Avskrivningar</w:t>
            </w:r>
          </w:p>
        </w:tc>
        <w:tc>
          <w:tcPr>
            <w:tcW w:w="548" w:type="dxa"/>
            <w:vAlign w:val="bottom"/>
          </w:tcPr>
          <w:p w14:paraId="78A91290" w14:textId="34167CEF" w:rsidR="00F7009D" w:rsidRDefault="009D6872" w:rsidP="00F7009D">
            <w:pPr>
              <w:pStyle w:val="TabellRader"/>
              <w:keepNext/>
              <w:keepLines/>
            </w:pPr>
            <w:r>
              <w:t>-23</w:t>
            </w:r>
          </w:p>
        </w:tc>
        <w:tc>
          <w:tcPr>
            <w:tcW w:w="549" w:type="dxa"/>
            <w:vAlign w:val="bottom"/>
          </w:tcPr>
          <w:p w14:paraId="093A0425" w14:textId="73B6635A" w:rsidR="00F7009D" w:rsidRDefault="009D6872" w:rsidP="00F7009D">
            <w:pPr>
              <w:pStyle w:val="TabellRader"/>
              <w:keepNext/>
              <w:keepLines/>
            </w:pPr>
            <w:r>
              <w:t>-24</w:t>
            </w:r>
          </w:p>
        </w:tc>
        <w:tc>
          <w:tcPr>
            <w:tcW w:w="549" w:type="dxa"/>
            <w:vAlign w:val="bottom"/>
          </w:tcPr>
          <w:p w14:paraId="11BDAD3A" w14:textId="63CF261D" w:rsidR="00F7009D" w:rsidRDefault="009D6872" w:rsidP="00F7009D">
            <w:pPr>
              <w:pStyle w:val="TabellRader"/>
              <w:keepNext/>
              <w:keepLines/>
            </w:pPr>
            <w:r>
              <w:t>-24</w:t>
            </w:r>
          </w:p>
        </w:tc>
        <w:tc>
          <w:tcPr>
            <w:tcW w:w="549" w:type="dxa"/>
            <w:vAlign w:val="bottom"/>
          </w:tcPr>
          <w:p w14:paraId="405F4E62" w14:textId="38AED9E2" w:rsidR="00F7009D" w:rsidRDefault="009D6872" w:rsidP="00F7009D">
            <w:pPr>
              <w:pStyle w:val="TabellRader"/>
              <w:keepNext/>
              <w:keepLines/>
            </w:pPr>
            <w:r>
              <w:t>-26</w:t>
            </w:r>
          </w:p>
        </w:tc>
        <w:tc>
          <w:tcPr>
            <w:tcW w:w="549" w:type="dxa"/>
            <w:vAlign w:val="bottom"/>
          </w:tcPr>
          <w:p w14:paraId="34AB3CDF" w14:textId="7936D9CB" w:rsidR="00F7009D" w:rsidRDefault="009D6872" w:rsidP="00F7009D">
            <w:pPr>
              <w:pStyle w:val="TabellRader"/>
              <w:keepNext/>
              <w:keepLines/>
            </w:pPr>
            <w:r>
              <w:t>-27</w:t>
            </w:r>
          </w:p>
        </w:tc>
      </w:tr>
      <w:tr w:rsidR="00F7009D" w:rsidRPr="00543FA1" w14:paraId="126D5996" w14:textId="77777777" w:rsidTr="00F7009D">
        <w:tc>
          <w:tcPr>
            <w:tcW w:w="1724" w:type="dxa"/>
          </w:tcPr>
          <w:p w14:paraId="63B282C7" w14:textId="4CC6A270" w:rsidR="00F7009D" w:rsidRPr="00543FA1" w:rsidRDefault="009D6872" w:rsidP="00F7009D">
            <w:pPr>
              <w:pStyle w:val="TabellRader"/>
              <w:keepNext/>
              <w:keepLines/>
              <w:jc w:val="left"/>
              <w:rPr>
                <w:b/>
              </w:rPr>
            </w:pPr>
            <w:r w:rsidRPr="00543FA1">
              <w:rPr>
                <w:b/>
              </w:rPr>
              <w:t>Verksamhetens nettokostnader</w:t>
            </w:r>
          </w:p>
        </w:tc>
        <w:tc>
          <w:tcPr>
            <w:tcW w:w="548" w:type="dxa"/>
            <w:vAlign w:val="bottom"/>
          </w:tcPr>
          <w:p w14:paraId="524FFD82" w14:textId="6AA4C370" w:rsidR="00F7009D" w:rsidRPr="00543FA1" w:rsidRDefault="009D6872" w:rsidP="00F7009D">
            <w:pPr>
              <w:pStyle w:val="TabellRader"/>
              <w:keepNext/>
              <w:keepLines/>
              <w:rPr>
                <w:b/>
              </w:rPr>
            </w:pPr>
            <w:r>
              <w:rPr>
                <w:b/>
              </w:rPr>
              <w:t>-607</w:t>
            </w:r>
          </w:p>
        </w:tc>
        <w:tc>
          <w:tcPr>
            <w:tcW w:w="549" w:type="dxa"/>
            <w:vAlign w:val="bottom"/>
          </w:tcPr>
          <w:p w14:paraId="61BD4FAC" w14:textId="055551B6" w:rsidR="00F7009D" w:rsidRPr="00543FA1" w:rsidRDefault="009D6872" w:rsidP="00F7009D">
            <w:pPr>
              <w:pStyle w:val="TabellRader"/>
              <w:keepNext/>
              <w:keepLines/>
              <w:rPr>
                <w:b/>
              </w:rPr>
            </w:pPr>
            <w:r>
              <w:rPr>
                <w:b/>
              </w:rPr>
              <w:t>-630</w:t>
            </w:r>
          </w:p>
        </w:tc>
        <w:tc>
          <w:tcPr>
            <w:tcW w:w="549" w:type="dxa"/>
            <w:vAlign w:val="bottom"/>
          </w:tcPr>
          <w:p w14:paraId="36A66575" w14:textId="74DF37B8" w:rsidR="00F7009D" w:rsidRPr="00543FA1" w:rsidRDefault="009D6872" w:rsidP="00F7009D">
            <w:pPr>
              <w:pStyle w:val="TabellRader"/>
              <w:keepNext/>
              <w:keepLines/>
              <w:rPr>
                <w:b/>
              </w:rPr>
            </w:pPr>
            <w:r>
              <w:rPr>
                <w:b/>
              </w:rPr>
              <w:t>-650</w:t>
            </w:r>
          </w:p>
        </w:tc>
        <w:tc>
          <w:tcPr>
            <w:tcW w:w="549" w:type="dxa"/>
            <w:vAlign w:val="bottom"/>
          </w:tcPr>
          <w:p w14:paraId="2571319E" w14:textId="2E9BA6A6" w:rsidR="00F7009D" w:rsidRPr="00543FA1" w:rsidRDefault="009D6872" w:rsidP="00F7009D">
            <w:pPr>
              <w:pStyle w:val="TabellRader"/>
              <w:keepNext/>
              <w:keepLines/>
              <w:rPr>
                <w:b/>
              </w:rPr>
            </w:pPr>
            <w:r>
              <w:rPr>
                <w:b/>
              </w:rPr>
              <w:t>-663</w:t>
            </w:r>
          </w:p>
        </w:tc>
        <w:tc>
          <w:tcPr>
            <w:tcW w:w="549" w:type="dxa"/>
            <w:vAlign w:val="bottom"/>
          </w:tcPr>
          <w:p w14:paraId="288F0987" w14:textId="303EC9D4" w:rsidR="00F7009D" w:rsidRPr="00543FA1" w:rsidRDefault="009D6872" w:rsidP="00F7009D">
            <w:pPr>
              <w:pStyle w:val="TabellRader"/>
              <w:keepNext/>
              <w:keepLines/>
              <w:rPr>
                <w:b/>
              </w:rPr>
            </w:pPr>
            <w:r>
              <w:rPr>
                <w:b/>
              </w:rPr>
              <w:t>-686</w:t>
            </w:r>
          </w:p>
        </w:tc>
      </w:tr>
      <w:tr w:rsidR="00F7009D" w14:paraId="203BE2CE" w14:textId="77777777" w:rsidTr="00F7009D">
        <w:tc>
          <w:tcPr>
            <w:tcW w:w="1724" w:type="dxa"/>
          </w:tcPr>
          <w:p w14:paraId="0E398E71" w14:textId="7B52855D" w:rsidR="00F7009D" w:rsidRDefault="009D6872" w:rsidP="00F7009D">
            <w:pPr>
              <w:pStyle w:val="TabellRader"/>
              <w:keepNext/>
              <w:keepLines/>
              <w:jc w:val="left"/>
            </w:pPr>
            <w:r>
              <w:t>Skatteintäkter</w:t>
            </w:r>
          </w:p>
        </w:tc>
        <w:tc>
          <w:tcPr>
            <w:tcW w:w="548" w:type="dxa"/>
            <w:vAlign w:val="bottom"/>
          </w:tcPr>
          <w:p w14:paraId="511A4C9B" w14:textId="0D63A7C6" w:rsidR="00F7009D" w:rsidRDefault="009D6872" w:rsidP="00F7009D">
            <w:pPr>
              <w:pStyle w:val="TabellRader"/>
              <w:keepNext/>
              <w:keepLines/>
            </w:pPr>
            <w:r>
              <w:t>512</w:t>
            </w:r>
          </w:p>
        </w:tc>
        <w:tc>
          <w:tcPr>
            <w:tcW w:w="549" w:type="dxa"/>
            <w:vAlign w:val="bottom"/>
          </w:tcPr>
          <w:p w14:paraId="78F9C20D" w14:textId="4D649682" w:rsidR="00F7009D" w:rsidRDefault="009D6872" w:rsidP="00F7009D">
            <w:pPr>
              <w:pStyle w:val="TabellRader"/>
              <w:keepNext/>
              <w:keepLines/>
            </w:pPr>
            <w:r>
              <w:t>521</w:t>
            </w:r>
          </w:p>
        </w:tc>
        <w:tc>
          <w:tcPr>
            <w:tcW w:w="549" w:type="dxa"/>
            <w:vAlign w:val="bottom"/>
          </w:tcPr>
          <w:p w14:paraId="20967492" w14:textId="61ADBA65" w:rsidR="00F7009D" w:rsidRDefault="009D6872" w:rsidP="00F7009D">
            <w:pPr>
              <w:pStyle w:val="TabellRader"/>
              <w:keepNext/>
              <w:keepLines/>
            </w:pPr>
            <w:r>
              <w:t>540</w:t>
            </w:r>
          </w:p>
        </w:tc>
        <w:tc>
          <w:tcPr>
            <w:tcW w:w="549" w:type="dxa"/>
            <w:vAlign w:val="bottom"/>
          </w:tcPr>
          <w:p w14:paraId="4702C4A7" w14:textId="05C1011C" w:rsidR="00F7009D" w:rsidRDefault="009D6872" w:rsidP="00F7009D">
            <w:pPr>
              <w:pStyle w:val="TabellRader"/>
              <w:keepNext/>
              <w:keepLines/>
            </w:pPr>
            <w:r>
              <w:t>561</w:t>
            </w:r>
          </w:p>
        </w:tc>
        <w:tc>
          <w:tcPr>
            <w:tcW w:w="549" w:type="dxa"/>
            <w:vAlign w:val="bottom"/>
          </w:tcPr>
          <w:p w14:paraId="503F1CAC" w14:textId="59481228" w:rsidR="00F7009D" w:rsidRDefault="009D6872" w:rsidP="00F7009D">
            <w:pPr>
              <w:pStyle w:val="TabellRader"/>
              <w:keepNext/>
              <w:keepLines/>
            </w:pPr>
            <w:r>
              <w:t>584</w:t>
            </w:r>
          </w:p>
        </w:tc>
      </w:tr>
      <w:tr w:rsidR="00F7009D" w14:paraId="5DC43225" w14:textId="77777777" w:rsidTr="00F7009D">
        <w:tc>
          <w:tcPr>
            <w:tcW w:w="1724" w:type="dxa"/>
          </w:tcPr>
          <w:p w14:paraId="3478B707" w14:textId="27D34975" w:rsidR="00F7009D" w:rsidRDefault="009D6872" w:rsidP="00F7009D">
            <w:pPr>
              <w:pStyle w:val="TabellRader"/>
              <w:keepNext/>
              <w:keepLines/>
              <w:jc w:val="left"/>
            </w:pPr>
            <w:r>
              <w:t>Generella statsbidrag och utjämning</w:t>
            </w:r>
          </w:p>
        </w:tc>
        <w:tc>
          <w:tcPr>
            <w:tcW w:w="548" w:type="dxa"/>
            <w:vAlign w:val="bottom"/>
          </w:tcPr>
          <w:p w14:paraId="1612583E" w14:textId="0F90D86C" w:rsidR="00F7009D" w:rsidRDefault="009D6872" w:rsidP="00F7009D">
            <w:pPr>
              <w:pStyle w:val="TabellRader"/>
              <w:keepNext/>
              <w:keepLines/>
            </w:pPr>
            <w:r>
              <w:t>102</w:t>
            </w:r>
          </w:p>
        </w:tc>
        <w:tc>
          <w:tcPr>
            <w:tcW w:w="549" w:type="dxa"/>
            <w:vAlign w:val="bottom"/>
          </w:tcPr>
          <w:p w14:paraId="58D00E0D" w14:textId="45C17874" w:rsidR="00F7009D" w:rsidRDefault="009D6872" w:rsidP="00F7009D">
            <w:pPr>
              <w:pStyle w:val="TabellRader"/>
              <w:keepNext/>
              <w:keepLines/>
            </w:pPr>
            <w:r>
              <w:t>123</w:t>
            </w:r>
          </w:p>
        </w:tc>
        <w:tc>
          <w:tcPr>
            <w:tcW w:w="549" w:type="dxa"/>
            <w:vAlign w:val="bottom"/>
          </w:tcPr>
          <w:p w14:paraId="40B7E629" w14:textId="24D11992" w:rsidR="00F7009D" w:rsidRDefault="009D6872" w:rsidP="00F7009D">
            <w:pPr>
              <w:pStyle w:val="TabellRader"/>
              <w:keepNext/>
              <w:keepLines/>
            </w:pPr>
            <w:r>
              <w:t>123</w:t>
            </w:r>
          </w:p>
        </w:tc>
        <w:tc>
          <w:tcPr>
            <w:tcW w:w="549" w:type="dxa"/>
            <w:vAlign w:val="bottom"/>
          </w:tcPr>
          <w:p w14:paraId="6A0579C6" w14:textId="2EA38114" w:rsidR="00F7009D" w:rsidRDefault="009D6872" w:rsidP="00F7009D">
            <w:pPr>
              <w:pStyle w:val="TabellRader"/>
              <w:keepNext/>
              <w:keepLines/>
            </w:pPr>
            <w:r>
              <w:t>119</w:t>
            </w:r>
          </w:p>
        </w:tc>
        <w:tc>
          <w:tcPr>
            <w:tcW w:w="549" w:type="dxa"/>
            <w:vAlign w:val="bottom"/>
          </w:tcPr>
          <w:p w14:paraId="6F1D9AB0" w14:textId="50479370" w:rsidR="00F7009D" w:rsidRDefault="009D6872" w:rsidP="00F7009D">
            <w:pPr>
              <w:pStyle w:val="TabellRader"/>
              <w:keepNext/>
              <w:keepLines/>
            </w:pPr>
            <w:r>
              <w:t>123</w:t>
            </w:r>
          </w:p>
        </w:tc>
      </w:tr>
      <w:tr w:rsidR="00F7009D" w14:paraId="34D1524A" w14:textId="77777777" w:rsidTr="00F7009D">
        <w:tc>
          <w:tcPr>
            <w:tcW w:w="1724" w:type="dxa"/>
          </w:tcPr>
          <w:p w14:paraId="4AC497F9" w14:textId="74BDE978" w:rsidR="00F7009D" w:rsidRDefault="009D6872" w:rsidP="00F7009D">
            <w:pPr>
              <w:pStyle w:val="TabellRader"/>
              <w:keepNext/>
              <w:keepLines/>
              <w:jc w:val="left"/>
            </w:pPr>
            <w:r>
              <w:t>Finansiella intäkter</w:t>
            </w:r>
          </w:p>
        </w:tc>
        <w:tc>
          <w:tcPr>
            <w:tcW w:w="548" w:type="dxa"/>
            <w:vAlign w:val="bottom"/>
          </w:tcPr>
          <w:p w14:paraId="7306FFD3" w14:textId="15D0C4EF" w:rsidR="00F7009D" w:rsidRDefault="009D6872" w:rsidP="00F7009D">
            <w:pPr>
              <w:pStyle w:val="TabellRader"/>
              <w:keepNext/>
              <w:keepLines/>
            </w:pPr>
            <w:r>
              <w:t>16</w:t>
            </w:r>
          </w:p>
        </w:tc>
        <w:tc>
          <w:tcPr>
            <w:tcW w:w="549" w:type="dxa"/>
            <w:vAlign w:val="bottom"/>
          </w:tcPr>
          <w:p w14:paraId="6E912FB8" w14:textId="40972DB2" w:rsidR="00F7009D" w:rsidRDefault="009D6872" w:rsidP="00F7009D">
            <w:pPr>
              <w:pStyle w:val="TabellRader"/>
              <w:keepNext/>
              <w:keepLines/>
            </w:pPr>
            <w:r>
              <w:t>12</w:t>
            </w:r>
          </w:p>
        </w:tc>
        <w:tc>
          <w:tcPr>
            <w:tcW w:w="549" w:type="dxa"/>
            <w:vAlign w:val="bottom"/>
          </w:tcPr>
          <w:p w14:paraId="52E09F9A" w14:textId="4242CF92" w:rsidR="00F7009D" w:rsidRDefault="009D6872" w:rsidP="00F7009D">
            <w:pPr>
              <w:pStyle w:val="TabellRader"/>
              <w:keepNext/>
              <w:keepLines/>
            </w:pPr>
            <w:r>
              <w:t>13</w:t>
            </w:r>
          </w:p>
        </w:tc>
        <w:tc>
          <w:tcPr>
            <w:tcW w:w="549" w:type="dxa"/>
            <w:vAlign w:val="bottom"/>
          </w:tcPr>
          <w:p w14:paraId="0E57B73B" w14:textId="50DE7FA6" w:rsidR="00F7009D" w:rsidRDefault="009D6872" w:rsidP="00F7009D">
            <w:pPr>
              <w:pStyle w:val="TabellRader"/>
              <w:keepNext/>
              <w:keepLines/>
            </w:pPr>
            <w:r>
              <w:t>15</w:t>
            </w:r>
          </w:p>
        </w:tc>
        <w:tc>
          <w:tcPr>
            <w:tcW w:w="549" w:type="dxa"/>
            <w:vAlign w:val="bottom"/>
          </w:tcPr>
          <w:p w14:paraId="561D1591" w14:textId="689246FD" w:rsidR="00F7009D" w:rsidRDefault="009D6872" w:rsidP="00F7009D">
            <w:pPr>
              <w:pStyle w:val="TabellRader"/>
              <w:keepNext/>
              <w:keepLines/>
            </w:pPr>
            <w:r>
              <w:t>16</w:t>
            </w:r>
          </w:p>
        </w:tc>
      </w:tr>
      <w:tr w:rsidR="00F7009D" w14:paraId="3C20AFB5" w14:textId="77777777" w:rsidTr="00F7009D">
        <w:tc>
          <w:tcPr>
            <w:tcW w:w="1724" w:type="dxa"/>
          </w:tcPr>
          <w:p w14:paraId="5D4EA8F6" w14:textId="34B28AB1" w:rsidR="00F7009D" w:rsidRDefault="009D6872" w:rsidP="00F7009D">
            <w:pPr>
              <w:pStyle w:val="TabellRader"/>
              <w:keepNext/>
              <w:keepLines/>
              <w:jc w:val="left"/>
            </w:pPr>
            <w:r>
              <w:t>Finansiella kostnader</w:t>
            </w:r>
          </w:p>
        </w:tc>
        <w:tc>
          <w:tcPr>
            <w:tcW w:w="548" w:type="dxa"/>
            <w:vAlign w:val="bottom"/>
          </w:tcPr>
          <w:p w14:paraId="2DB4DB88" w14:textId="1FF9C77B" w:rsidR="00F7009D" w:rsidRDefault="009D6872" w:rsidP="00F7009D">
            <w:pPr>
              <w:pStyle w:val="TabellRader"/>
              <w:keepNext/>
              <w:keepLines/>
            </w:pPr>
            <w:r>
              <w:t>-10</w:t>
            </w:r>
          </w:p>
        </w:tc>
        <w:tc>
          <w:tcPr>
            <w:tcW w:w="549" w:type="dxa"/>
            <w:vAlign w:val="bottom"/>
          </w:tcPr>
          <w:p w14:paraId="0E56B50B" w14:textId="0950297F" w:rsidR="00F7009D" w:rsidRDefault="009D6872" w:rsidP="00F7009D">
            <w:pPr>
              <w:pStyle w:val="TabellRader"/>
              <w:keepNext/>
              <w:keepLines/>
            </w:pPr>
            <w:r>
              <w:t>-8</w:t>
            </w:r>
          </w:p>
        </w:tc>
        <w:tc>
          <w:tcPr>
            <w:tcW w:w="549" w:type="dxa"/>
            <w:vAlign w:val="bottom"/>
          </w:tcPr>
          <w:p w14:paraId="2F6C2929" w14:textId="106D0516" w:rsidR="00F7009D" w:rsidRDefault="009D6872" w:rsidP="00F7009D">
            <w:pPr>
              <w:pStyle w:val="TabellRader"/>
              <w:keepNext/>
              <w:keepLines/>
            </w:pPr>
            <w:r>
              <w:t>-19</w:t>
            </w:r>
          </w:p>
        </w:tc>
        <w:tc>
          <w:tcPr>
            <w:tcW w:w="549" w:type="dxa"/>
            <w:vAlign w:val="bottom"/>
          </w:tcPr>
          <w:p w14:paraId="6373CC47" w14:textId="0C211FD4" w:rsidR="00F7009D" w:rsidRDefault="009D6872" w:rsidP="00F7009D">
            <w:pPr>
              <w:pStyle w:val="TabellRader"/>
              <w:keepNext/>
              <w:keepLines/>
            </w:pPr>
            <w:r>
              <w:t>-13</w:t>
            </w:r>
          </w:p>
        </w:tc>
        <w:tc>
          <w:tcPr>
            <w:tcW w:w="549" w:type="dxa"/>
            <w:vAlign w:val="bottom"/>
          </w:tcPr>
          <w:p w14:paraId="6C70BD72" w14:textId="535C18A0" w:rsidR="00F7009D" w:rsidRDefault="009D6872" w:rsidP="00F7009D">
            <w:pPr>
              <w:pStyle w:val="TabellRader"/>
              <w:keepNext/>
              <w:keepLines/>
            </w:pPr>
            <w:r>
              <w:t>-23</w:t>
            </w:r>
          </w:p>
        </w:tc>
      </w:tr>
      <w:tr w:rsidR="00F7009D" w:rsidRPr="00543FA1" w14:paraId="28EA3A71" w14:textId="77777777" w:rsidTr="00F7009D">
        <w:tc>
          <w:tcPr>
            <w:tcW w:w="1724" w:type="dxa"/>
          </w:tcPr>
          <w:p w14:paraId="58BAB35C" w14:textId="17C286D4" w:rsidR="00F7009D" w:rsidRPr="00543FA1" w:rsidRDefault="009D6872" w:rsidP="00F7009D">
            <w:pPr>
              <w:pStyle w:val="TabellRader"/>
              <w:keepNext/>
              <w:keepLines/>
              <w:jc w:val="left"/>
              <w:rPr>
                <w:b/>
              </w:rPr>
            </w:pPr>
            <w:r w:rsidRPr="00543FA1">
              <w:rPr>
                <w:b/>
              </w:rPr>
              <w:t>Resultat före extraordinära poster</w:t>
            </w:r>
          </w:p>
        </w:tc>
        <w:tc>
          <w:tcPr>
            <w:tcW w:w="548" w:type="dxa"/>
            <w:vAlign w:val="bottom"/>
          </w:tcPr>
          <w:p w14:paraId="0D7FAB8A" w14:textId="0438BDE0" w:rsidR="00F7009D" w:rsidRPr="00543FA1" w:rsidRDefault="009D6872" w:rsidP="00F7009D">
            <w:pPr>
              <w:pStyle w:val="TabellRader"/>
              <w:keepNext/>
              <w:keepLines/>
              <w:rPr>
                <w:b/>
              </w:rPr>
            </w:pPr>
            <w:r>
              <w:rPr>
                <w:b/>
              </w:rPr>
              <w:t>13</w:t>
            </w:r>
          </w:p>
        </w:tc>
        <w:tc>
          <w:tcPr>
            <w:tcW w:w="549" w:type="dxa"/>
            <w:vAlign w:val="bottom"/>
          </w:tcPr>
          <w:p w14:paraId="75E47BCF" w14:textId="253C8D00" w:rsidR="00F7009D" w:rsidRPr="00543FA1" w:rsidRDefault="009D6872" w:rsidP="00F7009D">
            <w:pPr>
              <w:pStyle w:val="TabellRader"/>
              <w:keepNext/>
              <w:keepLines/>
              <w:rPr>
                <w:b/>
              </w:rPr>
            </w:pPr>
            <w:r>
              <w:rPr>
                <w:b/>
              </w:rPr>
              <w:t>18</w:t>
            </w:r>
          </w:p>
        </w:tc>
        <w:tc>
          <w:tcPr>
            <w:tcW w:w="549" w:type="dxa"/>
            <w:vAlign w:val="bottom"/>
          </w:tcPr>
          <w:p w14:paraId="596EBA9F" w14:textId="1EF9F7CB" w:rsidR="00F7009D" w:rsidRPr="00543FA1" w:rsidRDefault="009D6872" w:rsidP="00F7009D">
            <w:pPr>
              <w:pStyle w:val="TabellRader"/>
              <w:keepNext/>
              <w:keepLines/>
              <w:rPr>
                <w:b/>
              </w:rPr>
            </w:pPr>
            <w:r>
              <w:rPr>
                <w:b/>
              </w:rPr>
              <w:t>7</w:t>
            </w:r>
          </w:p>
        </w:tc>
        <w:tc>
          <w:tcPr>
            <w:tcW w:w="549" w:type="dxa"/>
            <w:vAlign w:val="bottom"/>
          </w:tcPr>
          <w:p w14:paraId="07FA3A5C" w14:textId="6EFD977B" w:rsidR="00F7009D" w:rsidRPr="00543FA1" w:rsidRDefault="009D6872" w:rsidP="00F7009D">
            <w:pPr>
              <w:pStyle w:val="TabellRader"/>
              <w:keepNext/>
              <w:keepLines/>
              <w:rPr>
                <w:b/>
              </w:rPr>
            </w:pPr>
            <w:r>
              <w:rPr>
                <w:b/>
              </w:rPr>
              <w:t>19</w:t>
            </w:r>
          </w:p>
        </w:tc>
        <w:tc>
          <w:tcPr>
            <w:tcW w:w="549" w:type="dxa"/>
            <w:vAlign w:val="bottom"/>
          </w:tcPr>
          <w:p w14:paraId="259D91AC" w14:textId="68FBADC8" w:rsidR="00F7009D" w:rsidRPr="00543FA1" w:rsidRDefault="009D6872" w:rsidP="00F7009D">
            <w:pPr>
              <w:pStyle w:val="TabellRader"/>
              <w:keepNext/>
              <w:keepLines/>
              <w:rPr>
                <w:b/>
              </w:rPr>
            </w:pPr>
            <w:r>
              <w:rPr>
                <w:b/>
              </w:rPr>
              <w:t>14</w:t>
            </w:r>
          </w:p>
        </w:tc>
      </w:tr>
      <w:tr w:rsidR="00F7009D" w14:paraId="2F9F6EB3" w14:textId="77777777" w:rsidTr="00F7009D">
        <w:tc>
          <w:tcPr>
            <w:tcW w:w="1724" w:type="dxa"/>
          </w:tcPr>
          <w:p w14:paraId="0812854B" w14:textId="783F07B6" w:rsidR="00F7009D" w:rsidRDefault="009D6872" w:rsidP="00F7009D">
            <w:pPr>
              <w:pStyle w:val="TabellRader"/>
              <w:keepNext/>
              <w:keepLines/>
              <w:jc w:val="left"/>
            </w:pPr>
            <w:r>
              <w:t>Extraordinära poster</w:t>
            </w:r>
          </w:p>
        </w:tc>
        <w:tc>
          <w:tcPr>
            <w:tcW w:w="548" w:type="dxa"/>
            <w:vAlign w:val="bottom"/>
          </w:tcPr>
          <w:p w14:paraId="499051C2" w14:textId="2B5AA57A" w:rsidR="00F7009D" w:rsidRDefault="009D6872" w:rsidP="00F7009D">
            <w:pPr>
              <w:pStyle w:val="TabellRader"/>
              <w:keepNext/>
              <w:keepLines/>
            </w:pPr>
            <w:r>
              <w:t>-</w:t>
            </w:r>
          </w:p>
        </w:tc>
        <w:tc>
          <w:tcPr>
            <w:tcW w:w="549" w:type="dxa"/>
            <w:vAlign w:val="bottom"/>
          </w:tcPr>
          <w:p w14:paraId="409D4C34" w14:textId="47B04F35" w:rsidR="00F7009D" w:rsidRDefault="009D6872" w:rsidP="00F7009D">
            <w:pPr>
              <w:pStyle w:val="TabellRader"/>
              <w:keepNext/>
              <w:keepLines/>
            </w:pPr>
            <w:r>
              <w:t>1</w:t>
            </w:r>
          </w:p>
        </w:tc>
        <w:tc>
          <w:tcPr>
            <w:tcW w:w="549" w:type="dxa"/>
            <w:vAlign w:val="bottom"/>
          </w:tcPr>
          <w:p w14:paraId="6D8140BA" w14:textId="397A8372" w:rsidR="00F7009D" w:rsidRDefault="009D6872" w:rsidP="00F7009D">
            <w:pPr>
              <w:pStyle w:val="TabellRader"/>
              <w:keepNext/>
              <w:keepLines/>
            </w:pPr>
            <w:r>
              <w:t>-</w:t>
            </w:r>
          </w:p>
        </w:tc>
        <w:tc>
          <w:tcPr>
            <w:tcW w:w="549" w:type="dxa"/>
            <w:vAlign w:val="bottom"/>
          </w:tcPr>
          <w:p w14:paraId="6926BD31" w14:textId="43CA9A87" w:rsidR="00F7009D" w:rsidRDefault="009D6872" w:rsidP="00F7009D">
            <w:pPr>
              <w:pStyle w:val="TabellRader"/>
              <w:keepNext/>
              <w:keepLines/>
            </w:pPr>
            <w:r>
              <w:t>-</w:t>
            </w:r>
          </w:p>
        </w:tc>
        <w:tc>
          <w:tcPr>
            <w:tcW w:w="549" w:type="dxa"/>
            <w:vAlign w:val="bottom"/>
          </w:tcPr>
          <w:p w14:paraId="129D179C" w14:textId="1A46C340" w:rsidR="00F7009D" w:rsidRDefault="009D6872" w:rsidP="00F7009D">
            <w:pPr>
              <w:pStyle w:val="TabellRader"/>
              <w:keepNext/>
              <w:keepLines/>
            </w:pPr>
            <w:r>
              <w:t>-</w:t>
            </w:r>
          </w:p>
        </w:tc>
      </w:tr>
      <w:tr w:rsidR="00F7009D" w:rsidRPr="009044A4" w14:paraId="00F54209" w14:textId="77777777" w:rsidTr="00F7009D">
        <w:trPr>
          <w:cnfStyle w:val="010000000000" w:firstRow="0" w:lastRow="1" w:firstColumn="0" w:lastColumn="0" w:oddVBand="0" w:evenVBand="0" w:oddHBand="0" w:evenHBand="0" w:firstRowFirstColumn="0" w:firstRowLastColumn="0" w:lastRowFirstColumn="0" w:lastRowLastColumn="0"/>
        </w:trPr>
        <w:tc>
          <w:tcPr>
            <w:tcW w:w="1724" w:type="dxa"/>
          </w:tcPr>
          <w:p w14:paraId="12669741" w14:textId="52470DFE" w:rsidR="00F7009D" w:rsidRPr="009044A4" w:rsidRDefault="009D6872" w:rsidP="00F7009D">
            <w:pPr>
              <w:pStyle w:val="TabellSlutsumma"/>
              <w:keepNext/>
              <w:keepLines/>
              <w:jc w:val="left"/>
              <w:rPr>
                <w:b/>
              </w:rPr>
            </w:pPr>
            <w:r>
              <w:rPr>
                <w:b/>
              </w:rPr>
              <w:t>Årets resultat</w:t>
            </w:r>
          </w:p>
        </w:tc>
        <w:tc>
          <w:tcPr>
            <w:tcW w:w="548" w:type="dxa"/>
            <w:vAlign w:val="bottom"/>
          </w:tcPr>
          <w:p w14:paraId="04C5645F" w14:textId="6B8E26F8" w:rsidR="00F7009D" w:rsidRPr="009044A4" w:rsidRDefault="009D6872" w:rsidP="00F7009D">
            <w:pPr>
              <w:pStyle w:val="TabellSlutsumma"/>
              <w:keepNext/>
              <w:keepLines/>
              <w:rPr>
                <w:b/>
              </w:rPr>
            </w:pPr>
            <w:r>
              <w:rPr>
                <w:b/>
              </w:rPr>
              <w:t>13</w:t>
            </w:r>
          </w:p>
        </w:tc>
        <w:tc>
          <w:tcPr>
            <w:tcW w:w="549" w:type="dxa"/>
            <w:vAlign w:val="bottom"/>
          </w:tcPr>
          <w:p w14:paraId="23A83621" w14:textId="72FF58B7" w:rsidR="00F7009D" w:rsidRPr="009044A4" w:rsidRDefault="009D6872" w:rsidP="00F7009D">
            <w:pPr>
              <w:pStyle w:val="TabellSlutsumma"/>
              <w:keepNext/>
              <w:keepLines/>
              <w:rPr>
                <w:b/>
              </w:rPr>
            </w:pPr>
            <w:r>
              <w:rPr>
                <w:b/>
              </w:rPr>
              <w:t>19</w:t>
            </w:r>
          </w:p>
        </w:tc>
        <w:tc>
          <w:tcPr>
            <w:tcW w:w="549" w:type="dxa"/>
            <w:vAlign w:val="bottom"/>
          </w:tcPr>
          <w:p w14:paraId="07314A83" w14:textId="48FB4750" w:rsidR="00F7009D" w:rsidRPr="009044A4" w:rsidRDefault="009D6872" w:rsidP="00F7009D">
            <w:pPr>
              <w:pStyle w:val="TabellSlutsumma"/>
              <w:keepNext/>
              <w:keepLines/>
              <w:rPr>
                <w:b/>
              </w:rPr>
            </w:pPr>
            <w:r>
              <w:rPr>
                <w:b/>
              </w:rPr>
              <w:t>7</w:t>
            </w:r>
          </w:p>
        </w:tc>
        <w:tc>
          <w:tcPr>
            <w:tcW w:w="549" w:type="dxa"/>
            <w:vAlign w:val="bottom"/>
          </w:tcPr>
          <w:p w14:paraId="21327A86" w14:textId="21B913B2" w:rsidR="00F7009D" w:rsidRPr="009044A4" w:rsidRDefault="009D6872" w:rsidP="00F7009D">
            <w:pPr>
              <w:pStyle w:val="TabellSlutsumma"/>
              <w:keepNext/>
              <w:keepLines/>
              <w:rPr>
                <w:b/>
              </w:rPr>
            </w:pPr>
            <w:r>
              <w:rPr>
                <w:b/>
              </w:rPr>
              <w:t>19</w:t>
            </w:r>
          </w:p>
        </w:tc>
        <w:tc>
          <w:tcPr>
            <w:tcW w:w="549" w:type="dxa"/>
            <w:vAlign w:val="bottom"/>
          </w:tcPr>
          <w:p w14:paraId="090431C0" w14:textId="5DBDE89C" w:rsidR="00F7009D" w:rsidRPr="009044A4" w:rsidRDefault="009D6872" w:rsidP="00F7009D">
            <w:pPr>
              <w:pStyle w:val="TabellSlutsumma"/>
              <w:keepNext/>
              <w:keepLines/>
              <w:rPr>
                <w:b/>
              </w:rPr>
            </w:pPr>
            <w:r>
              <w:rPr>
                <w:b/>
              </w:rPr>
              <w:t>14</w:t>
            </w:r>
          </w:p>
        </w:tc>
      </w:tr>
    </w:tbl>
    <w:p w14:paraId="5BF2F7FC" w14:textId="3F2DDE6D" w:rsidR="00F7009D" w:rsidRDefault="009D6872" w:rsidP="00F7009D">
      <w:pPr>
        <w:pStyle w:val="TabellFotnot"/>
      </w:pPr>
      <w:r>
        <w:t>Anm.: Utfallet för 2013 är preliminärt.</w:t>
      </w:r>
    </w:p>
    <w:p w14:paraId="3DC273A8" w14:textId="2E5E4E6C" w:rsidR="00F7009D" w:rsidRPr="007A7CEC" w:rsidRDefault="009D6872" w:rsidP="00F7009D">
      <w:pPr>
        <w:pStyle w:val="TabellFotnot"/>
      </w:pPr>
      <w:r>
        <w:t>Källa: Statistiska centralbyrån, räkenskapssammandrag för kommuner och landsting.</w:t>
      </w:r>
    </w:p>
    <w:p w14:paraId="1E1FA382" w14:textId="67E9EF75" w:rsidR="00F7009D" w:rsidRDefault="009D6872" w:rsidP="00F7009D">
      <w:pPr>
        <w:pStyle w:val="Rubrik4utannumrering"/>
      </w:pPr>
      <w:r>
        <w:t>Positivt resultat för kommunsektorn 2013</w:t>
      </w:r>
    </w:p>
    <w:p w14:paraId="7C909698" w14:textId="19FF14FD" w:rsidR="00F7009D" w:rsidRPr="003B437F" w:rsidRDefault="009D6872" w:rsidP="00F7009D">
      <w:pPr>
        <w:pStyle w:val="Brdtext"/>
      </w:pPr>
      <w:r w:rsidRPr="003B437F">
        <w:t xml:space="preserve">Kommunsektorns preliminära bokslutsresultat </w:t>
      </w:r>
      <w:r>
        <w:t xml:space="preserve">(årets resultat) </w:t>
      </w:r>
      <w:r w:rsidRPr="003B437F">
        <w:t xml:space="preserve">för 2013 </w:t>
      </w:r>
      <w:r>
        <w:t>uppgick</w:t>
      </w:r>
      <w:r w:rsidRPr="003B437F">
        <w:t xml:space="preserve"> till 14 miljar</w:t>
      </w:r>
      <w:r>
        <w:t>der kronor. Kommunerna redovisade</w:t>
      </w:r>
      <w:r w:rsidRPr="003B437F">
        <w:t xml:space="preserve"> tillsammans ett positivt resultat om nästan 16 miljarder kronor</w:t>
      </w:r>
      <w:r>
        <w:t>, medan landstingen redovisade</w:t>
      </w:r>
      <w:r w:rsidRPr="003B437F">
        <w:t xml:space="preserve"> ett negativt resultat om nästan 2 miljarder kronor. </w:t>
      </w:r>
    </w:p>
    <w:p w14:paraId="16F73054" w14:textId="24041C05" w:rsidR="00F7009D" w:rsidRPr="003B437F" w:rsidRDefault="009D6872" w:rsidP="00F7009D">
      <w:pPr>
        <w:pStyle w:val="Brdtextmedindrag"/>
      </w:pPr>
      <w:r w:rsidRPr="003B437F">
        <w:t xml:space="preserve">Jämfört med 2012 blev </w:t>
      </w:r>
      <w:r>
        <w:t xml:space="preserve">kommunsektorns </w:t>
      </w:r>
      <w:r w:rsidRPr="003B437F">
        <w:t>resultat för 2013 drygt 5 miljarder kronor sämre. Kommunerna redovisade ett något bättre resultat</w:t>
      </w:r>
      <w:r>
        <w:t>,</w:t>
      </w:r>
      <w:r w:rsidRPr="003B437F">
        <w:t xml:space="preserve"> medan landstingen tillsammans redovisade ett resultat som var nästan 7 miljarder kronor sämre. Försämringen beror främst på tillfälliga </w:t>
      </w:r>
      <w:r>
        <w:t xml:space="preserve">effekter </w:t>
      </w:r>
      <w:r w:rsidRPr="004F4045">
        <w:t>(se</w:t>
      </w:r>
      <w:r>
        <w:t xml:space="preserve"> </w:t>
      </w:r>
      <w:r>
        <w:fldChar w:fldCharType="begin"/>
      </w:r>
      <w:r>
        <w:instrText xml:space="preserve"> REF  _Ref382820500 \* Lower \h </w:instrText>
      </w:r>
      <w:r>
        <w:fldChar w:fldCharType="separate"/>
      </w:r>
      <w:r w:rsidR="004642B5" w:rsidRPr="003B437F">
        <w:t xml:space="preserve">tabell </w:t>
      </w:r>
      <w:r w:rsidR="004642B5" w:rsidRPr="004642B5">
        <w:rPr>
          <w:bCs/>
          <w:noProof/>
        </w:rPr>
        <w:t>8</w:t>
      </w:r>
      <w:r w:rsidR="004642B5" w:rsidRPr="003B437F">
        <w:t>.</w:t>
      </w:r>
      <w:r w:rsidR="004642B5">
        <w:rPr>
          <w:noProof/>
        </w:rPr>
        <w:t>8</w:t>
      </w:r>
      <w:r>
        <w:fldChar w:fldCharType="end"/>
      </w:r>
      <w:r>
        <w:t>)</w:t>
      </w:r>
      <w:r w:rsidRPr="003B437F">
        <w:t xml:space="preserve">. I resultatet </w:t>
      </w:r>
      <w:r>
        <w:t xml:space="preserve">för 2013 </w:t>
      </w:r>
      <w:r w:rsidRPr="003B437F">
        <w:t>ingår dels återbetalning</w:t>
      </w:r>
      <w:r>
        <w:t>ar</w:t>
      </w:r>
      <w:r w:rsidRPr="003B437F">
        <w:t xml:space="preserve"> av premier från AFA Försäkring för 2005 och 2006</w:t>
      </w:r>
      <w:r>
        <w:t>,</w:t>
      </w:r>
      <w:r w:rsidRPr="003B437F">
        <w:t xml:space="preserve"> som påverkar resultatet positivt</w:t>
      </w:r>
      <w:r>
        <w:t>,</w:t>
      </w:r>
      <w:r w:rsidRPr="003B437F">
        <w:t xml:space="preserve"> dels </w:t>
      </w:r>
      <w:r>
        <w:t xml:space="preserve">effekten av </w:t>
      </w:r>
      <w:r w:rsidRPr="003B437F">
        <w:t>sänkt diskonterings</w:t>
      </w:r>
      <w:r>
        <w:softHyphen/>
      </w:r>
      <w:r w:rsidRPr="003B437F">
        <w:t>ränta</w:t>
      </w:r>
      <w:r>
        <w:rPr>
          <w:rStyle w:val="Fotnotsreferens"/>
        </w:rPr>
        <w:footnoteReference w:id="94"/>
      </w:r>
      <w:r w:rsidRPr="003B437F">
        <w:t xml:space="preserve"> för beräkning av </w:t>
      </w:r>
      <w:r w:rsidRPr="003B437F">
        <w:lastRenderedPageBreak/>
        <w:t xml:space="preserve">pensionsåtaganden som påverkar resultatet negativt. </w:t>
      </w:r>
      <w:r>
        <w:t>För kommunsektorn som helhet tar de b</w:t>
      </w:r>
      <w:r w:rsidRPr="003B437F">
        <w:t>åda</w:t>
      </w:r>
      <w:r>
        <w:t xml:space="preserve"> </w:t>
      </w:r>
      <w:r w:rsidRPr="003B437F">
        <w:t xml:space="preserve">posterna </w:t>
      </w:r>
      <w:r>
        <w:t>i stort sett</w:t>
      </w:r>
      <w:r w:rsidRPr="003B437F">
        <w:t xml:space="preserve"> ut varandra</w:t>
      </w:r>
      <w:r>
        <w:t xml:space="preserve"> (skillnaden </w:t>
      </w:r>
      <w:r w:rsidRPr="003B437F">
        <w:t xml:space="preserve">uppgår till </w:t>
      </w:r>
      <w:r>
        <w:t xml:space="preserve">ca en halv </w:t>
      </w:r>
      <w:r w:rsidRPr="003B437F">
        <w:t>miljard kronor</w:t>
      </w:r>
      <w:r>
        <w:t>)</w:t>
      </w:r>
      <w:r w:rsidRPr="003B437F">
        <w:t>. Posterna påverkar dock kommuner och landsting på olika sätt. Återbetalningen från AFA Försäkring gav större intäkter till kommunerna</w:t>
      </w:r>
      <w:r>
        <w:t>,</w:t>
      </w:r>
      <w:r w:rsidRPr="003B437F">
        <w:t xml:space="preserve"> medan den sänkta diskonterings</w:t>
      </w:r>
      <w:r w:rsidRPr="003B437F">
        <w:softHyphen/>
        <w:t xml:space="preserve">räntan gav större kostnader för landstingen. </w:t>
      </w:r>
    </w:p>
    <w:p w14:paraId="335427AF" w14:textId="77777777" w:rsidR="00F7009D" w:rsidRPr="003B437F" w:rsidRDefault="00F7009D" w:rsidP="00F7009D">
      <w:pPr>
        <w:pStyle w:val="Brdtextmedindrag"/>
      </w:pPr>
    </w:p>
    <w:p w14:paraId="478DED6A" w14:textId="4E7AAF55" w:rsidR="00F7009D" w:rsidRPr="003B437F" w:rsidRDefault="009D6872" w:rsidP="00F7009D">
      <w:pPr>
        <w:pStyle w:val="TabellRubrik"/>
      </w:pPr>
      <w:bookmarkStart w:id="488" w:name="_Ref382820500"/>
      <w:bookmarkStart w:id="489" w:name="_Toc384401698"/>
      <w:r w:rsidRPr="003B437F">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rsidRPr="003B437F">
        <w:t>.</w:t>
      </w:r>
      <w:r w:rsidR="0009067D">
        <w:fldChar w:fldCharType="begin"/>
      </w:r>
      <w:r w:rsidR="0009067D">
        <w:instrText xml:space="preserve"> SEQ Tabell \* Arabic \s 1  \* MERGEFORMAT </w:instrText>
      </w:r>
      <w:r w:rsidR="0009067D">
        <w:fldChar w:fldCharType="separate"/>
      </w:r>
      <w:r w:rsidR="004642B5">
        <w:rPr>
          <w:noProof/>
        </w:rPr>
        <w:t>8</w:t>
      </w:r>
      <w:r w:rsidR="0009067D">
        <w:rPr>
          <w:noProof/>
        </w:rPr>
        <w:fldChar w:fldCharType="end"/>
      </w:r>
      <w:bookmarkEnd w:id="488"/>
      <w:r w:rsidRPr="003B437F">
        <w:t xml:space="preserve"> </w:t>
      </w:r>
      <w:r>
        <w:t>Resultatet före extraordinära poster justerat för tillfälliga poster 2009–2013</w:t>
      </w:r>
      <w:bookmarkEnd w:id="489"/>
    </w:p>
    <w:p w14:paraId="2AD9E635" w14:textId="549F2A46" w:rsidR="00F7009D" w:rsidRPr="003B437F" w:rsidRDefault="009D6872" w:rsidP="00F7009D">
      <w:pPr>
        <w:pStyle w:val="TabellUnderrubrik"/>
      </w:pPr>
      <w:r w:rsidRPr="003B437F">
        <w:t>Miljarder kronor</w:t>
      </w:r>
    </w:p>
    <w:tbl>
      <w:tblPr>
        <w:tblStyle w:val="RKEgentabell"/>
        <w:tblW w:w="4468" w:type="dxa"/>
        <w:tblLayout w:type="fixed"/>
        <w:tblLook w:val="0460" w:firstRow="1" w:lastRow="1" w:firstColumn="0" w:lastColumn="0" w:noHBand="0" w:noVBand="1"/>
      </w:tblPr>
      <w:tblGrid>
        <w:gridCol w:w="1724"/>
        <w:gridCol w:w="548"/>
        <w:gridCol w:w="549"/>
        <w:gridCol w:w="549"/>
        <w:gridCol w:w="549"/>
        <w:gridCol w:w="549"/>
      </w:tblGrid>
      <w:tr w:rsidR="00F7009D" w:rsidRPr="003B437F" w14:paraId="48EB10B1" w14:textId="77777777" w:rsidTr="00F7009D">
        <w:trPr>
          <w:cnfStyle w:val="100000000000" w:firstRow="1" w:lastRow="0" w:firstColumn="0" w:lastColumn="0" w:oddVBand="0" w:evenVBand="0" w:oddHBand="0" w:evenHBand="0" w:firstRowFirstColumn="0" w:firstRowLastColumn="0" w:lastRowFirstColumn="0" w:lastRowLastColumn="0"/>
        </w:trPr>
        <w:tc>
          <w:tcPr>
            <w:tcW w:w="1724" w:type="dxa"/>
          </w:tcPr>
          <w:p w14:paraId="3B929391" w14:textId="77777777" w:rsidR="00F7009D" w:rsidRPr="003B437F" w:rsidRDefault="00F7009D" w:rsidP="00F7009D">
            <w:pPr>
              <w:pStyle w:val="TabellHuvud"/>
              <w:keepNext/>
              <w:keepLines/>
              <w:jc w:val="left"/>
            </w:pPr>
          </w:p>
        </w:tc>
        <w:tc>
          <w:tcPr>
            <w:tcW w:w="548" w:type="dxa"/>
          </w:tcPr>
          <w:p w14:paraId="04614BE9" w14:textId="4435440A" w:rsidR="00F7009D" w:rsidRPr="003B437F" w:rsidRDefault="009D6872" w:rsidP="00F7009D">
            <w:pPr>
              <w:pStyle w:val="TabellHuvud"/>
              <w:keepNext/>
              <w:keepLines/>
            </w:pPr>
            <w:r w:rsidRPr="003B437F">
              <w:t>2009</w:t>
            </w:r>
          </w:p>
        </w:tc>
        <w:tc>
          <w:tcPr>
            <w:tcW w:w="549" w:type="dxa"/>
          </w:tcPr>
          <w:p w14:paraId="23A9D627" w14:textId="4A80017C" w:rsidR="00F7009D" w:rsidRPr="003B437F" w:rsidRDefault="009D6872" w:rsidP="00F7009D">
            <w:pPr>
              <w:pStyle w:val="TabellHuvud"/>
              <w:keepNext/>
              <w:keepLines/>
            </w:pPr>
            <w:r w:rsidRPr="003B437F">
              <w:t>2010</w:t>
            </w:r>
          </w:p>
        </w:tc>
        <w:tc>
          <w:tcPr>
            <w:tcW w:w="549" w:type="dxa"/>
          </w:tcPr>
          <w:p w14:paraId="45896BF6" w14:textId="2BC5C153" w:rsidR="00F7009D" w:rsidRPr="003B437F" w:rsidRDefault="009D6872" w:rsidP="00F7009D">
            <w:pPr>
              <w:pStyle w:val="TabellHuvud"/>
              <w:keepNext/>
              <w:keepLines/>
            </w:pPr>
            <w:r w:rsidRPr="003B437F">
              <w:t>2011</w:t>
            </w:r>
          </w:p>
        </w:tc>
        <w:tc>
          <w:tcPr>
            <w:tcW w:w="549" w:type="dxa"/>
          </w:tcPr>
          <w:p w14:paraId="43FF9562" w14:textId="5C96475F" w:rsidR="00F7009D" w:rsidRPr="003B437F" w:rsidRDefault="009D6872" w:rsidP="00F7009D">
            <w:pPr>
              <w:pStyle w:val="TabellHuvud"/>
              <w:keepNext/>
              <w:keepLines/>
            </w:pPr>
            <w:r w:rsidRPr="003B437F">
              <w:t>2012</w:t>
            </w:r>
          </w:p>
        </w:tc>
        <w:tc>
          <w:tcPr>
            <w:tcW w:w="549" w:type="dxa"/>
          </w:tcPr>
          <w:p w14:paraId="3F12A259" w14:textId="0C3CE686" w:rsidR="00F7009D" w:rsidRPr="003B437F" w:rsidRDefault="009D6872" w:rsidP="00F7009D">
            <w:pPr>
              <w:pStyle w:val="TabellHuvud"/>
              <w:keepNext/>
              <w:keepLines/>
            </w:pPr>
            <w:r w:rsidRPr="003B437F">
              <w:t>2013</w:t>
            </w:r>
          </w:p>
        </w:tc>
      </w:tr>
      <w:tr w:rsidR="00F7009D" w:rsidRPr="003B437F" w14:paraId="6FF4140D" w14:textId="77777777" w:rsidTr="00F7009D">
        <w:tc>
          <w:tcPr>
            <w:tcW w:w="1724" w:type="dxa"/>
          </w:tcPr>
          <w:p w14:paraId="3F36EBCD" w14:textId="17646272" w:rsidR="00F7009D" w:rsidRPr="003B437F" w:rsidRDefault="009D6872" w:rsidP="00F7009D">
            <w:pPr>
              <w:pStyle w:val="TabellRader"/>
              <w:keepNext/>
              <w:keepLines/>
              <w:jc w:val="left"/>
            </w:pPr>
            <w:r w:rsidRPr="003B437F">
              <w:t>Resultat före extraordinära poster</w:t>
            </w:r>
          </w:p>
        </w:tc>
        <w:tc>
          <w:tcPr>
            <w:tcW w:w="548" w:type="dxa"/>
            <w:vAlign w:val="bottom"/>
          </w:tcPr>
          <w:p w14:paraId="7CEC2067" w14:textId="6FF2C168" w:rsidR="00F7009D" w:rsidRPr="003B437F" w:rsidRDefault="009D6872" w:rsidP="00F7009D">
            <w:pPr>
              <w:pStyle w:val="TabellRader"/>
              <w:keepNext/>
              <w:keepLines/>
            </w:pPr>
            <w:r w:rsidRPr="003B437F">
              <w:t>13</w:t>
            </w:r>
          </w:p>
        </w:tc>
        <w:tc>
          <w:tcPr>
            <w:tcW w:w="549" w:type="dxa"/>
            <w:vAlign w:val="bottom"/>
          </w:tcPr>
          <w:p w14:paraId="09A401E9" w14:textId="4EF2A0C7" w:rsidR="00F7009D" w:rsidRPr="003B437F" w:rsidRDefault="009D6872" w:rsidP="00F7009D">
            <w:pPr>
              <w:pStyle w:val="TabellRader"/>
              <w:keepNext/>
              <w:keepLines/>
            </w:pPr>
            <w:r w:rsidRPr="003B437F">
              <w:t>18</w:t>
            </w:r>
          </w:p>
        </w:tc>
        <w:tc>
          <w:tcPr>
            <w:tcW w:w="549" w:type="dxa"/>
            <w:vAlign w:val="bottom"/>
          </w:tcPr>
          <w:p w14:paraId="73EA1019" w14:textId="4D0EBEA5" w:rsidR="00F7009D" w:rsidRPr="003B437F" w:rsidRDefault="009D6872" w:rsidP="00F7009D">
            <w:pPr>
              <w:pStyle w:val="TabellRader"/>
              <w:keepNext/>
              <w:keepLines/>
            </w:pPr>
            <w:r w:rsidRPr="003B437F">
              <w:t>7</w:t>
            </w:r>
          </w:p>
        </w:tc>
        <w:tc>
          <w:tcPr>
            <w:tcW w:w="549" w:type="dxa"/>
            <w:vAlign w:val="bottom"/>
          </w:tcPr>
          <w:p w14:paraId="757881B8" w14:textId="49B49D4D" w:rsidR="00F7009D" w:rsidRPr="003B437F" w:rsidRDefault="009D6872" w:rsidP="00F7009D">
            <w:pPr>
              <w:pStyle w:val="TabellRader"/>
              <w:keepNext/>
              <w:keepLines/>
            </w:pPr>
            <w:r w:rsidRPr="003B437F">
              <w:t>19</w:t>
            </w:r>
          </w:p>
        </w:tc>
        <w:tc>
          <w:tcPr>
            <w:tcW w:w="549" w:type="dxa"/>
            <w:vAlign w:val="bottom"/>
          </w:tcPr>
          <w:p w14:paraId="2B156C9A" w14:textId="31037940" w:rsidR="00F7009D" w:rsidRPr="003B437F" w:rsidRDefault="009D6872" w:rsidP="00F7009D">
            <w:pPr>
              <w:pStyle w:val="TabellRader"/>
              <w:keepNext/>
              <w:keepLines/>
            </w:pPr>
            <w:r w:rsidRPr="003B437F">
              <w:t>14</w:t>
            </w:r>
          </w:p>
        </w:tc>
      </w:tr>
      <w:tr w:rsidR="00F7009D" w:rsidRPr="003B437F" w14:paraId="2EFABC84" w14:textId="77777777" w:rsidTr="00F7009D">
        <w:tc>
          <w:tcPr>
            <w:tcW w:w="1724" w:type="dxa"/>
          </w:tcPr>
          <w:p w14:paraId="7567197D" w14:textId="012178FF" w:rsidR="00F7009D" w:rsidRPr="003B437F" w:rsidRDefault="009D6872" w:rsidP="00F7009D">
            <w:pPr>
              <w:pStyle w:val="TabellRader"/>
              <w:keepNext/>
              <w:keepLines/>
              <w:jc w:val="left"/>
            </w:pPr>
            <w:r w:rsidRPr="003B437F">
              <w:t>Återbetalning premier från AFA Försäkring</w:t>
            </w:r>
          </w:p>
        </w:tc>
        <w:tc>
          <w:tcPr>
            <w:tcW w:w="548" w:type="dxa"/>
            <w:vAlign w:val="bottom"/>
          </w:tcPr>
          <w:p w14:paraId="01B23B33" w14:textId="6D4F63C4" w:rsidR="00F7009D" w:rsidRPr="003B437F" w:rsidRDefault="009D6872" w:rsidP="00F7009D">
            <w:pPr>
              <w:pStyle w:val="TabellRader"/>
              <w:keepNext/>
              <w:keepLines/>
            </w:pPr>
            <w:r w:rsidRPr="003B437F">
              <w:t>-</w:t>
            </w:r>
          </w:p>
        </w:tc>
        <w:tc>
          <w:tcPr>
            <w:tcW w:w="549" w:type="dxa"/>
            <w:vAlign w:val="bottom"/>
          </w:tcPr>
          <w:p w14:paraId="2D95CC66" w14:textId="0B2CDD66" w:rsidR="00F7009D" w:rsidRPr="003B437F" w:rsidRDefault="009D6872" w:rsidP="00F7009D">
            <w:pPr>
              <w:pStyle w:val="TabellRader"/>
              <w:keepNext/>
              <w:keepLines/>
            </w:pPr>
            <w:r w:rsidRPr="003B437F">
              <w:t>-</w:t>
            </w:r>
          </w:p>
        </w:tc>
        <w:tc>
          <w:tcPr>
            <w:tcW w:w="549" w:type="dxa"/>
            <w:vAlign w:val="bottom"/>
          </w:tcPr>
          <w:p w14:paraId="66CF39B9" w14:textId="58629266" w:rsidR="00F7009D" w:rsidRPr="003B437F" w:rsidRDefault="009D6872" w:rsidP="00F7009D">
            <w:pPr>
              <w:pStyle w:val="TabellRader"/>
              <w:keepNext/>
              <w:keepLines/>
            </w:pPr>
            <w:r w:rsidRPr="003B437F">
              <w:t>-1</w:t>
            </w:r>
          </w:p>
        </w:tc>
        <w:tc>
          <w:tcPr>
            <w:tcW w:w="549" w:type="dxa"/>
            <w:vAlign w:val="bottom"/>
          </w:tcPr>
          <w:p w14:paraId="36E668CA" w14:textId="58974312" w:rsidR="00F7009D" w:rsidRPr="003B437F" w:rsidRDefault="009D6872" w:rsidP="00F7009D">
            <w:pPr>
              <w:pStyle w:val="TabellRader"/>
              <w:keepNext/>
              <w:keepLines/>
            </w:pPr>
            <w:r w:rsidRPr="003B437F">
              <w:t>-11</w:t>
            </w:r>
          </w:p>
        </w:tc>
        <w:tc>
          <w:tcPr>
            <w:tcW w:w="549" w:type="dxa"/>
            <w:vAlign w:val="bottom"/>
          </w:tcPr>
          <w:p w14:paraId="404EED84" w14:textId="3DF4F895" w:rsidR="00F7009D" w:rsidRPr="003B437F" w:rsidRDefault="009D6872" w:rsidP="00F7009D">
            <w:pPr>
              <w:pStyle w:val="TabellRader"/>
              <w:keepNext/>
              <w:keepLines/>
            </w:pPr>
            <w:r w:rsidRPr="003B437F">
              <w:t>-10</w:t>
            </w:r>
          </w:p>
        </w:tc>
      </w:tr>
      <w:tr w:rsidR="00F7009D" w:rsidRPr="003B437F" w14:paraId="5868799F" w14:textId="77777777" w:rsidTr="00F7009D">
        <w:tc>
          <w:tcPr>
            <w:tcW w:w="1724" w:type="dxa"/>
          </w:tcPr>
          <w:p w14:paraId="1A56F0EE" w14:textId="4BCED2C5" w:rsidR="00F7009D" w:rsidRPr="003B437F" w:rsidRDefault="009D6872" w:rsidP="00F7009D">
            <w:pPr>
              <w:pStyle w:val="TabellRader"/>
              <w:keepNext/>
              <w:keepLines/>
              <w:jc w:val="left"/>
            </w:pPr>
            <w:r w:rsidRPr="003B437F">
              <w:t>Sänkt diskonterings</w:t>
            </w:r>
            <w:r>
              <w:softHyphen/>
            </w:r>
            <w:r w:rsidRPr="003B437F">
              <w:t>ränta</w:t>
            </w:r>
            <w:r>
              <w:t xml:space="preserve"> för beräkning av pensionsskuld</w:t>
            </w:r>
          </w:p>
        </w:tc>
        <w:tc>
          <w:tcPr>
            <w:tcW w:w="548" w:type="dxa"/>
            <w:vAlign w:val="bottom"/>
          </w:tcPr>
          <w:p w14:paraId="641EEC71" w14:textId="19B3360A" w:rsidR="00F7009D" w:rsidRPr="003B437F" w:rsidRDefault="009D6872" w:rsidP="00F7009D">
            <w:pPr>
              <w:pStyle w:val="TabellRader"/>
              <w:keepNext/>
              <w:keepLines/>
            </w:pPr>
            <w:r w:rsidRPr="003B437F">
              <w:t>-</w:t>
            </w:r>
          </w:p>
        </w:tc>
        <w:tc>
          <w:tcPr>
            <w:tcW w:w="549" w:type="dxa"/>
            <w:vAlign w:val="bottom"/>
          </w:tcPr>
          <w:p w14:paraId="116198C0" w14:textId="53365BA2" w:rsidR="00F7009D" w:rsidRPr="003B437F" w:rsidRDefault="009D6872" w:rsidP="00F7009D">
            <w:pPr>
              <w:pStyle w:val="TabellRader"/>
              <w:keepNext/>
              <w:keepLines/>
            </w:pPr>
            <w:r w:rsidRPr="003B437F">
              <w:t>-</w:t>
            </w:r>
          </w:p>
        </w:tc>
        <w:tc>
          <w:tcPr>
            <w:tcW w:w="549" w:type="dxa"/>
            <w:vAlign w:val="bottom"/>
          </w:tcPr>
          <w:p w14:paraId="682DAE3A" w14:textId="37F25ACB" w:rsidR="00F7009D" w:rsidRPr="003B437F" w:rsidRDefault="009D6872" w:rsidP="00F7009D">
            <w:pPr>
              <w:pStyle w:val="TabellRader"/>
              <w:keepNext/>
              <w:keepLines/>
            </w:pPr>
            <w:r w:rsidRPr="003B437F">
              <w:t>8</w:t>
            </w:r>
          </w:p>
        </w:tc>
        <w:tc>
          <w:tcPr>
            <w:tcW w:w="549" w:type="dxa"/>
            <w:vAlign w:val="bottom"/>
          </w:tcPr>
          <w:p w14:paraId="3B81D4EA" w14:textId="3CEDC259" w:rsidR="00F7009D" w:rsidRPr="003B437F" w:rsidRDefault="009D6872" w:rsidP="00F7009D">
            <w:pPr>
              <w:pStyle w:val="TabellRader"/>
              <w:keepNext/>
              <w:keepLines/>
            </w:pPr>
            <w:r w:rsidRPr="003B437F">
              <w:t>-</w:t>
            </w:r>
          </w:p>
        </w:tc>
        <w:tc>
          <w:tcPr>
            <w:tcW w:w="549" w:type="dxa"/>
            <w:vAlign w:val="bottom"/>
          </w:tcPr>
          <w:p w14:paraId="7ED1F9C8" w14:textId="1FB2264F" w:rsidR="00F7009D" w:rsidRPr="003B437F" w:rsidRDefault="009D6872" w:rsidP="00F7009D">
            <w:pPr>
              <w:pStyle w:val="TabellRader"/>
              <w:keepNext/>
              <w:keepLines/>
            </w:pPr>
            <w:r w:rsidRPr="003B437F">
              <w:t>11</w:t>
            </w:r>
          </w:p>
        </w:tc>
      </w:tr>
      <w:tr w:rsidR="00F7009D" w:rsidRPr="003B437F" w14:paraId="60057F93" w14:textId="77777777" w:rsidTr="00F7009D">
        <w:trPr>
          <w:cnfStyle w:val="010000000000" w:firstRow="0" w:lastRow="1" w:firstColumn="0" w:lastColumn="0" w:oddVBand="0" w:evenVBand="0" w:oddHBand="0" w:evenHBand="0" w:firstRowFirstColumn="0" w:firstRowLastColumn="0" w:lastRowFirstColumn="0" w:lastRowLastColumn="0"/>
        </w:trPr>
        <w:tc>
          <w:tcPr>
            <w:tcW w:w="1724" w:type="dxa"/>
          </w:tcPr>
          <w:p w14:paraId="25D3AA34" w14:textId="2E4D8BA3" w:rsidR="00F7009D" w:rsidRPr="003B437F" w:rsidRDefault="009D6872" w:rsidP="00F7009D">
            <w:pPr>
              <w:pStyle w:val="TabellSlutsumma"/>
              <w:keepNext/>
              <w:keepLines/>
              <w:jc w:val="left"/>
              <w:rPr>
                <w:b/>
              </w:rPr>
            </w:pPr>
            <w:r w:rsidRPr="003B437F">
              <w:rPr>
                <w:b/>
              </w:rPr>
              <w:t>Justerat resultat</w:t>
            </w:r>
          </w:p>
        </w:tc>
        <w:tc>
          <w:tcPr>
            <w:tcW w:w="548" w:type="dxa"/>
            <w:vAlign w:val="bottom"/>
          </w:tcPr>
          <w:p w14:paraId="0C15142C" w14:textId="1897D495" w:rsidR="00F7009D" w:rsidRPr="003B437F" w:rsidRDefault="009D6872" w:rsidP="00F7009D">
            <w:pPr>
              <w:pStyle w:val="TabellSlutsumma"/>
              <w:keepNext/>
              <w:keepLines/>
              <w:rPr>
                <w:b/>
              </w:rPr>
            </w:pPr>
            <w:r w:rsidRPr="003B437F">
              <w:rPr>
                <w:b/>
              </w:rPr>
              <w:t>13</w:t>
            </w:r>
          </w:p>
        </w:tc>
        <w:tc>
          <w:tcPr>
            <w:tcW w:w="549" w:type="dxa"/>
            <w:vAlign w:val="bottom"/>
          </w:tcPr>
          <w:p w14:paraId="1FB3A651" w14:textId="13C32156" w:rsidR="00F7009D" w:rsidRPr="003B437F" w:rsidRDefault="009D6872" w:rsidP="00F7009D">
            <w:pPr>
              <w:pStyle w:val="TabellSlutsumma"/>
              <w:keepNext/>
              <w:keepLines/>
              <w:rPr>
                <w:b/>
              </w:rPr>
            </w:pPr>
            <w:r w:rsidRPr="003B437F">
              <w:rPr>
                <w:b/>
              </w:rPr>
              <w:t>18</w:t>
            </w:r>
          </w:p>
        </w:tc>
        <w:tc>
          <w:tcPr>
            <w:tcW w:w="549" w:type="dxa"/>
            <w:vAlign w:val="bottom"/>
          </w:tcPr>
          <w:p w14:paraId="4A002C18" w14:textId="3FE2A57A" w:rsidR="00F7009D" w:rsidRPr="003B437F" w:rsidRDefault="009D6872" w:rsidP="00F7009D">
            <w:pPr>
              <w:pStyle w:val="TabellSlutsumma"/>
              <w:keepNext/>
              <w:keepLines/>
              <w:rPr>
                <w:b/>
              </w:rPr>
            </w:pPr>
            <w:r w:rsidRPr="003B437F">
              <w:rPr>
                <w:b/>
              </w:rPr>
              <w:t>14</w:t>
            </w:r>
          </w:p>
        </w:tc>
        <w:tc>
          <w:tcPr>
            <w:tcW w:w="549" w:type="dxa"/>
            <w:vAlign w:val="bottom"/>
          </w:tcPr>
          <w:p w14:paraId="03A8772E" w14:textId="74F30CDD" w:rsidR="00F7009D" w:rsidRPr="003B437F" w:rsidRDefault="009D6872" w:rsidP="00F7009D">
            <w:pPr>
              <w:pStyle w:val="TabellSlutsumma"/>
              <w:keepNext/>
              <w:keepLines/>
              <w:rPr>
                <w:b/>
              </w:rPr>
            </w:pPr>
            <w:r w:rsidRPr="003B437F">
              <w:rPr>
                <w:b/>
              </w:rPr>
              <w:t>8</w:t>
            </w:r>
          </w:p>
        </w:tc>
        <w:tc>
          <w:tcPr>
            <w:tcW w:w="549" w:type="dxa"/>
            <w:vAlign w:val="bottom"/>
          </w:tcPr>
          <w:p w14:paraId="70F0C6BF" w14:textId="2B41686E" w:rsidR="00F7009D" w:rsidRPr="003B437F" w:rsidRDefault="009D6872" w:rsidP="00F7009D">
            <w:pPr>
              <w:pStyle w:val="TabellSlutsumma"/>
              <w:keepNext/>
              <w:keepLines/>
              <w:rPr>
                <w:b/>
              </w:rPr>
            </w:pPr>
            <w:r w:rsidRPr="003B437F">
              <w:rPr>
                <w:b/>
              </w:rPr>
              <w:t>15</w:t>
            </w:r>
          </w:p>
        </w:tc>
      </w:tr>
    </w:tbl>
    <w:p w14:paraId="47CE0CA8" w14:textId="7E27434A" w:rsidR="00F7009D" w:rsidRPr="007A7CEC" w:rsidRDefault="009D6872" w:rsidP="00F7009D">
      <w:pPr>
        <w:pStyle w:val="TabellFotnot"/>
      </w:pPr>
      <w:r>
        <w:t>Källor: Statistiska centralbyrån och Sveriges Kommuner och Landsting.</w:t>
      </w:r>
    </w:p>
    <w:p w14:paraId="6CD03C62" w14:textId="77777777" w:rsidR="00F7009D" w:rsidRPr="003B437F" w:rsidRDefault="00F7009D" w:rsidP="00F7009D">
      <w:pPr>
        <w:pStyle w:val="Brdtextmedindrag"/>
      </w:pPr>
    </w:p>
    <w:p w14:paraId="390950B7" w14:textId="6D442A5D" w:rsidR="00F7009D" w:rsidRDefault="009D6872" w:rsidP="00F7009D">
      <w:pPr>
        <w:pStyle w:val="Brdtext"/>
      </w:pPr>
      <w:r w:rsidRPr="00250AD9">
        <w:t xml:space="preserve">Justeras resultaten för de tillfälliga posterna skulle </w:t>
      </w:r>
      <w:r>
        <w:t>kommun</w:t>
      </w:r>
      <w:r w:rsidRPr="00250AD9">
        <w:t xml:space="preserve">sektorn </w:t>
      </w:r>
      <w:r>
        <w:t>2012 haft ett resultat motsvarande 8 miljarder kronor och 15 miljarder kronor 2013. Det innebär att resultatet för kommunsektorn skulle ha förbättrats med</w:t>
      </w:r>
      <w:r w:rsidRPr="00250AD9">
        <w:t xml:space="preserve"> 7</w:t>
      </w:r>
      <w:r>
        <w:t> </w:t>
      </w:r>
      <w:r w:rsidRPr="00250AD9">
        <w:t xml:space="preserve">miljarder kronor </w:t>
      </w:r>
      <w:r>
        <w:t>2013,</w:t>
      </w:r>
      <w:r w:rsidRPr="00250AD9">
        <w:t xml:space="preserve"> i stället för den försvagning om 5 miljarder kronor som nu redovisa</w:t>
      </w:r>
      <w:r>
        <w:t>t</w:t>
      </w:r>
      <w:r w:rsidRPr="00250AD9">
        <w:t xml:space="preserve">s. </w:t>
      </w:r>
    </w:p>
    <w:p w14:paraId="79A44BFC" w14:textId="2E5411F8" w:rsidR="00F7009D" w:rsidRPr="0035283F" w:rsidRDefault="009D6872" w:rsidP="00F7009D">
      <w:pPr>
        <w:pStyle w:val="Brdtextmedindrag"/>
      </w:pPr>
      <w:r w:rsidRPr="00A05297">
        <w:t>Bland kommungrupperna som redovisade de högsta resultaten 2013 återfinns storstäder, större städer samt förortskommuner till dessa båda kommungrupper, men även turism- och besöksnäringskommuner. Lägst resultat 2013 redovisade kommuner i glesbefolkad region och glesbygdskommuner.</w:t>
      </w:r>
    </w:p>
    <w:p w14:paraId="3C7D0F97" w14:textId="378FFFAD" w:rsidR="00F7009D" w:rsidRPr="003B437F" w:rsidRDefault="009D6872" w:rsidP="00F7009D">
      <w:pPr>
        <w:pStyle w:val="Rubrik4utannumrering"/>
      </w:pPr>
      <w:r w:rsidRPr="003B437F">
        <w:t>God ekonomisk hushållning</w:t>
      </w:r>
    </w:p>
    <w:p w14:paraId="0930AD8A" w14:textId="057A18DA" w:rsidR="00F7009D" w:rsidRPr="003B437F" w:rsidRDefault="009D6872" w:rsidP="00F7009D">
      <w:pPr>
        <w:pStyle w:val="Brdtext"/>
      </w:pPr>
      <w:r>
        <w:t>Kommunallagens krav på g</w:t>
      </w:r>
      <w:r w:rsidRPr="003B437F">
        <w:t xml:space="preserve">od ekonomisk hushållning innebär att varje kommun och landsting har ett ansvar för att ha en långsiktigt hållbar ekonomi. För att en god ekonomisk hushållning ska uppnås bör resultatet ligga på en nivå som stärker ekonomin så att kommunen respektive landstinget klarar att finansiera hela sin pensionsskuld och sina investeringsbehov. </w:t>
      </w:r>
    </w:p>
    <w:p w14:paraId="73D73731" w14:textId="40F4A5D6" w:rsidR="00F7009D" w:rsidRDefault="009D6872" w:rsidP="00F7009D">
      <w:pPr>
        <w:pStyle w:val="Brdtextmedindrag"/>
      </w:pPr>
      <w:r w:rsidRPr="003B437F">
        <w:t>Ett vanligt förekommande finansiellt mål är att årets resultat ska uppgå till 2 procent av skatteintäkter och generella statsbidrag.</w:t>
      </w:r>
      <w:r>
        <w:t xml:space="preserve"> År </w:t>
      </w:r>
      <w:r w:rsidRPr="00BE40AE">
        <w:t xml:space="preserve">2013 </w:t>
      </w:r>
      <w:r w:rsidRPr="00BE40AE">
        <w:lastRenderedPageBreak/>
        <w:t>uppgick resultat</w:t>
      </w:r>
      <w:r>
        <w:t>et</w:t>
      </w:r>
      <w:r w:rsidRPr="00BE40AE">
        <w:t xml:space="preserve"> för </w:t>
      </w:r>
      <w:r>
        <w:t>kommun</w:t>
      </w:r>
      <w:r w:rsidRPr="00BE40AE">
        <w:t>sektorn som helhet till 2</w:t>
      </w:r>
      <w:r>
        <w:t> </w:t>
      </w:r>
      <w:r w:rsidRPr="00BE40AE">
        <w:t>procent</w:t>
      </w:r>
      <w:r>
        <w:t xml:space="preserve"> av </w:t>
      </w:r>
      <w:r w:rsidRPr="00BE40AE">
        <w:t>skatteintäkter och generella statsbidrag</w:t>
      </w:r>
      <w:r>
        <w:t>.</w:t>
      </w:r>
      <w:r w:rsidRPr="00BE40AE">
        <w:t xml:space="preserve"> Kommunernas </w:t>
      </w:r>
      <w:r>
        <w:t xml:space="preserve">totala </w:t>
      </w:r>
      <w:r w:rsidRPr="00BE40AE">
        <w:t>resultat uppgick till 3,4</w:t>
      </w:r>
      <w:r>
        <w:t> </w:t>
      </w:r>
      <w:r w:rsidRPr="00BE40AE">
        <w:t>procent och landstingens till -0,7</w:t>
      </w:r>
      <w:r>
        <w:t> </w:t>
      </w:r>
      <w:r w:rsidRPr="00BE40AE">
        <w:t>procent.</w:t>
      </w:r>
      <w:r>
        <w:t xml:space="preserve"> </w:t>
      </w:r>
    </w:p>
    <w:p w14:paraId="6CBB63FB" w14:textId="77777777" w:rsidR="00F7009D" w:rsidRDefault="00F7009D" w:rsidP="00F7009D">
      <w:pPr>
        <w:pStyle w:val="Brdtextmedindrag"/>
      </w:pPr>
    </w:p>
    <w:p w14:paraId="2B9F1AD2" w14:textId="55C18DF5" w:rsidR="00F7009D" w:rsidRDefault="009D6872" w:rsidP="00F7009D">
      <w:pPr>
        <w:pStyle w:val="DiagramRubrik"/>
      </w:pPr>
      <w:bookmarkStart w:id="490" w:name="_Toc384401805"/>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rPr>
          <w:noProof/>
        </w:rPr>
        <w:t>.</w:t>
      </w:r>
      <w:fldSimple w:instr=" SEQ Diagram \* ARABIC \s 1 ">
        <w:r w:rsidR="004642B5">
          <w:rPr>
            <w:noProof/>
          </w:rPr>
          <w:t>8</w:t>
        </w:r>
      </w:fldSimple>
      <w:r>
        <w:t xml:space="preserve"> Resultatets andel av skatteintäkter och generella statsbidrag 2000–2013</w:t>
      </w:r>
      <w:bookmarkEnd w:id="490"/>
    </w:p>
    <w:p w14:paraId="4F264BBF" w14:textId="34A008FD" w:rsidR="00F7009D" w:rsidRDefault="009D6872" w:rsidP="00F7009D">
      <w:pPr>
        <w:pStyle w:val="DiagramUnderrubrik"/>
      </w:pPr>
      <w:r>
        <w:t>Procent</w:t>
      </w:r>
    </w:p>
    <w:p w14:paraId="3EF3D780" w14:textId="56F3B89A" w:rsidR="00F7009D" w:rsidRDefault="009D6872" w:rsidP="00F7009D">
      <w:pPr>
        <w:pStyle w:val="Brdtext"/>
        <w:spacing w:line="260" w:lineRule="atLeast"/>
      </w:pPr>
      <w:r>
        <w:rPr>
          <w:noProof/>
          <w:lang w:eastAsia="sv-SE"/>
        </w:rPr>
        <w:drawing>
          <wp:inline distT="0" distB="0" distL="0" distR="0" wp14:anchorId="1D5097B2" wp14:editId="486EDECA">
            <wp:extent cx="2753995" cy="2044037"/>
            <wp:effectExtent l="0" t="0" r="8255" b="0"/>
            <wp:docPr id="134" name="Diagram 9"/>
            <wp:cNvGraphicFramePr/>
            <a:graphic xmlns:a="http://schemas.openxmlformats.org/drawingml/2006/main">
              <a:graphicData uri="http://schemas.openxmlformats.org/drawingml/2006/chart">
                <c:chart xmlns:c="http://schemas.openxmlformats.org/drawingml/2006/chart" xmlns:r="http://schemas.openxmlformats.org/officeDocument/2006/relationships" r:id="rId379"/>
              </a:graphicData>
            </a:graphic>
          </wp:inline>
        </w:drawing>
      </w:r>
    </w:p>
    <w:p w14:paraId="2B9F315A" w14:textId="22E672F1" w:rsidR="00F7009D" w:rsidRDefault="009D6872" w:rsidP="00F7009D">
      <w:pPr>
        <w:pStyle w:val="DiagramFotnot"/>
      </w:pPr>
      <w:r>
        <w:t>Källa: Statistiska centralbyrån, räkenskapssammandrag för kommuner och landsting.</w:t>
      </w:r>
    </w:p>
    <w:p w14:paraId="514137CD" w14:textId="77777777" w:rsidR="00F7009D" w:rsidRDefault="00F7009D" w:rsidP="00F7009D">
      <w:pPr>
        <w:pStyle w:val="Brdtextmedindrag"/>
      </w:pPr>
    </w:p>
    <w:p w14:paraId="6534FF5D" w14:textId="77777777" w:rsidR="00F7009D" w:rsidRDefault="009D6872" w:rsidP="00F7009D">
      <w:pPr>
        <w:pStyle w:val="Brdtext"/>
      </w:pPr>
      <w:r>
        <w:t>Kommuns</w:t>
      </w:r>
      <w:r w:rsidRPr="005642CE">
        <w:t xml:space="preserve">ektorn har haft positiva resultat </w:t>
      </w:r>
      <w:r>
        <w:t xml:space="preserve">i stort sett under hela perioden 2000–2013, </w:t>
      </w:r>
      <w:r w:rsidRPr="005642CE">
        <w:t>med undantag av 2002</w:t>
      </w:r>
      <w:r>
        <w:t xml:space="preserve"> och 2003</w:t>
      </w:r>
      <w:r w:rsidRPr="005642CE">
        <w:t xml:space="preserve">. </w:t>
      </w:r>
    </w:p>
    <w:p w14:paraId="4050C231" w14:textId="3D35893F" w:rsidR="00F7009D" w:rsidRDefault="009D6872" w:rsidP="00F7009D">
      <w:pPr>
        <w:pStyle w:val="Brdtextmedindrag"/>
      </w:pPr>
      <w:r w:rsidRPr="005642CE">
        <w:t>Sju av åren under perioden har kommun</w:t>
      </w:r>
      <w:r>
        <w:softHyphen/>
      </w:r>
      <w:r w:rsidRPr="005642CE">
        <w:t>sektorns resultat motsvarat 2</w:t>
      </w:r>
      <w:r w:rsidRPr="005642CE">
        <w:rPr>
          <w:rFonts w:ascii="Times New Roman" w:hAnsi="Times New Roman"/>
        </w:rPr>
        <w:t> </w:t>
      </w:r>
      <w:r w:rsidRPr="005642CE">
        <w:t>procent eller mer av skatteint</w:t>
      </w:r>
      <w:r w:rsidRPr="005642CE">
        <w:rPr>
          <w:rFonts w:ascii="TradeGothic" w:hAnsi="TradeGothic"/>
        </w:rPr>
        <w:t>ä</w:t>
      </w:r>
      <w:r w:rsidRPr="005642CE">
        <w:t>kter</w:t>
      </w:r>
      <w:r>
        <w:t>na</w:t>
      </w:r>
      <w:r w:rsidRPr="005642CE">
        <w:t xml:space="preserve"> och </w:t>
      </w:r>
      <w:r>
        <w:t xml:space="preserve">de </w:t>
      </w:r>
      <w:r w:rsidRPr="005642CE">
        <w:t>generella stats</w:t>
      </w:r>
      <w:r>
        <w:softHyphen/>
      </w:r>
      <w:r w:rsidRPr="005642CE">
        <w:t>bidrag</w:t>
      </w:r>
      <w:r>
        <w:t>en</w:t>
      </w:r>
      <w:r w:rsidRPr="005642CE">
        <w:t xml:space="preserve">. </w:t>
      </w:r>
    </w:p>
    <w:p w14:paraId="75369D67" w14:textId="64A18F82" w:rsidR="00F7009D" w:rsidRDefault="009D6872" w:rsidP="00F7009D">
      <w:pPr>
        <w:pStyle w:val="Brdtextmedindrag"/>
      </w:pPr>
      <w:r>
        <w:t>Under perioden har resultaten för sektorn som helhet motsvarat i genomsnitt 1,9 procent av skatte</w:t>
      </w:r>
      <w:r>
        <w:softHyphen/>
        <w:t>intäkterna och de generella stats</w:t>
      </w:r>
      <w:r>
        <w:softHyphen/>
        <w:t xml:space="preserve">bidragen per år. </w:t>
      </w:r>
      <w:r w:rsidRPr="005642CE">
        <w:t>Skillnaderna har dock varit stora mellan enskilda kommuner och landsting samt mellan olika år.</w:t>
      </w:r>
    </w:p>
    <w:p w14:paraId="05EFDC70" w14:textId="4D339521" w:rsidR="00F7009D" w:rsidRDefault="009D6872" w:rsidP="00F7009D">
      <w:pPr>
        <w:pStyle w:val="Rubrik4utannumrering"/>
      </w:pPr>
      <w:r>
        <w:t>Balanskravet</w:t>
      </w:r>
    </w:p>
    <w:p w14:paraId="0F00FBAD" w14:textId="6B47C6BE" w:rsidR="00F7009D" w:rsidRPr="00455E9D" w:rsidRDefault="009D6872" w:rsidP="00F7009D">
      <w:pPr>
        <w:pStyle w:val="Brdtext"/>
      </w:pPr>
      <w:r w:rsidRPr="00455E9D">
        <w:t xml:space="preserve">Innan resultatet kan stämmas av mot balanskravet ska det </w:t>
      </w:r>
      <w:r>
        <w:t>bl.a.</w:t>
      </w:r>
      <w:r w:rsidRPr="00455E9D">
        <w:t xml:space="preserve"> justeras för realisationsvinster och</w:t>
      </w:r>
      <w:r>
        <w:t xml:space="preserve"> realisations</w:t>
      </w:r>
      <w:r w:rsidRPr="00455E9D">
        <w:t>förluster</w:t>
      </w:r>
      <w:r>
        <w:t xml:space="preserve"> i en s.k. balanskravsutredning.</w:t>
      </w:r>
      <w:r w:rsidRPr="00455E9D">
        <w:rPr>
          <w:rStyle w:val="Fotnotsreferens"/>
        </w:rPr>
        <w:footnoteReference w:id="95"/>
      </w:r>
      <w:r w:rsidRPr="00455E9D">
        <w:t xml:space="preserve"> Denna utredning redovisas i samband med bokslutsresultatet.</w:t>
      </w:r>
    </w:p>
    <w:p w14:paraId="1B07B48A" w14:textId="5B6AE4FB" w:rsidR="00F7009D" w:rsidRDefault="009D6872" w:rsidP="00F7009D">
      <w:pPr>
        <w:pStyle w:val="Brdtextmedindrag"/>
      </w:pPr>
      <w:r w:rsidRPr="00455E9D">
        <w:lastRenderedPageBreak/>
        <w:t>Tillsammans</w:t>
      </w:r>
      <w:r w:rsidRPr="00AE7209">
        <w:rPr>
          <w:rStyle w:val="BrdtextmedindragChar"/>
        </w:rPr>
        <w:t xml:space="preserve"> </w:t>
      </w:r>
      <w:r w:rsidRPr="00455E9D">
        <w:t xml:space="preserve">redovisar kommunerna och landstingen ett preliminärt bokslutsresultat som </w:t>
      </w:r>
      <w:r>
        <w:t>torde motsvara</w:t>
      </w:r>
      <w:r w:rsidRPr="00455E9D">
        <w:t xml:space="preserve"> kommunallagens krav om en ekonomi i balans. </w:t>
      </w:r>
      <w:r>
        <w:t>Resultaten</w:t>
      </w:r>
      <w:r w:rsidRPr="00455E9D">
        <w:t xml:space="preserve"> varierar dock mellan enskilda kommuner och enskilda landsting.</w:t>
      </w:r>
    </w:p>
    <w:p w14:paraId="20F9C61B" w14:textId="24DB3F20" w:rsidR="00F7009D" w:rsidRDefault="009D6872" w:rsidP="00F7009D">
      <w:pPr>
        <w:pStyle w:val="Brdtextmedindrag"/>
      </w:pPr>
      <w:r>
        <w:t>Det är 91 procent (264 kommuner) av kommunerna och 20 procent (4 landsting) av landstingen som redovisar ett positivt resultat</w:t>
      </w:r>
      <w:r w:rsidRPr="00455E9D">
        <w:t xml:space="preserve"> </w:t>
      </w:r>
      <w:r>
        <w:t xml:space="preserve">i det preliminära </w:t>
      </w:r>
      <w:r w:rsidRPr="009C300F">
        <w:t>bokslutet</w:t>
      </w:r>
      <w:r>
        <w:t xml:space="preserve"> för 2013 </w:t>
      </w:r>
      <w:r w:rsidRPr="004F4045">
        <w:t>(</w:t>
      </w:r>
      <w:r w:rsidRPr="00223CE2">
        <w:t xml:space="preserve">se </w:t>
      </w:r>
      <w:r>
        <w:fldChar w:fldCharType="begin"/>
      </w:r>
      <w:r>
        <w:instrText xml:space="preserve"> REF  _Ref383176937 \* Lower \h  \* MERGEFORMAT </w:instrText>
      </w:r>
      <w:r>
        <w:fldChar w:fldCharType="separate"/>
      </w:r>
      <w:r w:rsidR="004642B5">
        <w:t xml:space="preserve">diagram </w:t>
      </w:r>
      <w:r w:rsidR="004642B5" w:rsidRPr="004642B5">
        <w:rPr>
          <w:bCs/>
          <w:noProof/>
        </w:rPr>
        <w:t>8</w:t>
      </w:r>
      <w:r w:rsidR="004642B5">
        <w:rPr>
          <w:noProof/>
        </w:rPr>
        <w:t>.9</w:t>
      </w:r>
      <w:r>
        <w:fldChar w:fldCharType="end"/>
      </w:r>
      <w:r w:rsidRPr="00223CE2">
        <w:t>).</w:t>
      </w:r>
      <w:r>
        <w:t xml:space="preserve"> Andelen kommuner och landsting med positiva resultat har minskat i jämförelse med 2012.</w:t>
      </w:r>
      <w:r w:rsidRPr="00455E9D">
        <w:t xml:space="preserve"> </w:t>
      </w:r>
    </w:p>
    <w:p w14:paraId="4C303E55" w14:textId="77777777" w:rsidR="00F7009D" w:rsidRDefault="00F7009D" w:rsidP="00F7009D">
      <w:pPr>
        <w:pStyle w:val="Brdtextmedindrag"/>
      </w:pPr>
    </w:p>
    <w:p w14:paraId="1B1A1693" w14:textId="3B310CE1" w:rsidR="00F7009D" w:rsidRDefault="009D6872" w:rsidP="00F7009D">
      <w:pPr>
        <w:pStyle w:val="DiagramRubrik"/>
      </w:pPr>
      <w:bookmarkStart w:id="491" w:name="_Ref383176937"/>
      <w:bookmarkStart w:id="492" w:name="_Toc384401806"/>
      <w:r>
        <w:t xml:space="preserve">Diagram </w:t>
      </w:r>
      <w:r w:rsidR="0009067D">
        <w:fldChar w:fldCharType="begin"/>
      </w:r>
      <w:r w:rsidR="0009067D">
        <w:instrText xml:space="preserve"> STYLEREF "Rubrik 1"\n </w:instrText>
      </w:r>
      <w:r w:rsidR="0009067D">
        <w:instrText xml:space="preserve">\* MERGEFORMAT </w:instrText>
      </w:r>
      <w:r w:rsidR="0009067D">
        <w:fldChar w:fldCharType="separate"/>
      </w:r>
      <w:r w:rsidR="004642B5" w:rsidRPr="004642B5">
        <w:rPr>
          <w:bCs/>
          <w:noProof/>
        </w:rPr>
        <w:t>8</w:t>
      </w:r>
      <w:r w:rsidR="0009067D">
        <w:rPr>
          <w:bCs/>
          <w:noProof/>
        </w:rPr>
        <w:fldChar w:fldCharType="end"/>
      </w:r>
      <w:r>
        <w:rPr>
          <w:noProof/>
        </w:rPr>
        <w:t>.</w:t>
      </w:r>
      <w:fldSimple w:instr=" SEQ Diagram \* ARABIC \s 1 ">
        <w:r w:rsidR="004642B5">
          <w:rPr>
            <w:noProof/>
          </w:rPr>
          <w:t>9</w:t>
        </w:r>
      </w:fldSimple>
      <w:bookmarkEnd w:id="491"/>
      <w:r>
        <w:t xml:space="preserve"> Andelen kommuner och landsting som redovisat positiva resultat 2000–2013</w:t>
      </w:r>
      <w:bookmarkEnd w:id="492"/>
    </w:p>
    <w:p w14:paraId="52E0D101" w14:textId="0F4DF481" w:rsidR="00F7009D" w:rsidRPr="008B729F" w:rsidRDefault="009D6872" w:rsidP="00F7009D">
      <w:pPr>
        <w:pStyle w:val="DiagramUnderrubrik"/>
      </w:pPr>
      <w:r w:rsidRPr="008B729F">
        <w:t>Procent</w:t>
      </w:r>
    </w:p>
    <w:p w14:paraId="5A340354" w14:textId="6C012E64" w:rsidR="00F7009D" w:rsidRPr="008B729F" w:rsidRDefault="009D6872" w:rsidP="00F7009D">
      <w:pPr>
        <w:pStyle w:val="Brdtext"/>
        <w:spacing w:line="260" w:lineRule="atLeast"/>
      </w:pPr>
      <w:r w:rsidRPr="008B729F">
        <w:rPr>
          <w:noProof/>
          <w:lang w:eastAsia="sv-SE"/>
        </w:rPr>
        <w:drawing>
          <wp:inline distT="0" distB="0" distL="0" distR="0" wp14:anchorId="7A2D0A07" wp14:editId="7E5D56EC">
            <wp:extent cx="2753995" cy="2044037"/>
            <wp:effectExtent l="0" t="0" r="8255" b="0"/>
            <wp:docPr id="135" name="Diagram 1"/>
            <wp:cNvGraphicFramePr/>
            <a:graphic xmlns:a="http://schemas.openxmlformats.org/drawingml/2006/main">
              <a:graphicData uri="http://schemas.openxmlformats.org/drawingml/2006/chart">
                <c:chart xmlns:c="http://schemas.openxmlformats.org/drawingml/2006/chart" xmlns:r="http://schemas.openxmlformats.org/officeDocument/2006/relationships" r:id="rId380"/>
              </a:graphicData>
            </a:graphic>
          </wp:inline>
        </w:drawing>
      </w:r>
    </w:p>
    <w:p w14:paraId="1870814A" w14:textId="14FA7016" w:rsidR="00F7009D" w:rsidRDefault="009D6872" w:rsidP="00F7009D">
      <w:pPr>
        <w:pStyle w:val="DiagramFotnot"/>
      </w:pPr>
      <w:r w:rsidRPr="008B729F">
        <w:t>Källa: Statistiska centralbyrån, räkenskapssammandrag för kommuner och landsting.</w:t>
      </w:r>
    </w:p>
    <w:p w14:paraId="08305273" w14:textId="77777777" w:rsidR="00F7009D" w:rsidRDefault="00F7009D" w:rsidP="00F7009D">
      <w:pPr>
        <w:pStyle w:val="Brdtextmedindrag"/>
      </w:pPr>
    </w:p>
    <w:p w14:paraId="32061389" w14:textId="77777777" w:rsidR="00F7009D" w:rsidRDefault="009D6872" w:rsidP="00F7009D">
      <w:pPr>
        <w:pStyle w:val="Brdtext"/>
      </w:pPr>
      <w:r w:rsidRPr="008B729F">
        <w:t>Enligt kommunallagens balanskrav ska</w:t>
      </w:r>
      <w:r>
        <w:t xml:space="preserve"> ett negativt </w:t>
      </w:r>
      <w:r w:rsidRPr="00455E9D">
        <w:t>resultat</w:t>
      </w:r>
      <w:r>
        <w:t xml:space="preserve"> återställas inom tre år om det inte finns synnerliga skäl. </w:t>
      </w:r>
    </w:p>
    <w:p w14:paraId="2BAB66B6" w14:textId="75FD3690" w:rsidR="00F7009D" w:rsidRDefault="009D6872" w:rsidP="00F7009D">
      <w:pPr>
        <w:pStyle w:val="Brdtextmedindrag"/>
      </w:pPr>
      <w:r>
        <w:t xml:space="preserve">Även i bokslutet för 2011 påverkades resultatet av en sänkt diskonteringsränta. Alla </w:t>
      </w:r>
      <w:r w:rsidRPr="0072372B">
        <w:t xml:space="preserve">landsting och </w:t>
      </w:r>
      <w:r>
        <w:t xml:space="preserve">omkring en fjärdedel av </w:t>
      </w:r>
      <w:r w:rsidRPr="0072372B">
        <w:t>kommuner</w:t>
      </w:r>
      <w:r>
        <w:t xml:space="preserve">na </w:t>
      </w:r>
      <w:r w:rsidRPr="0072372B">
        <w:t xml:space="preserve">ansåg då att effekterna av den sänkta räntan var ett synnerligt skäl för att </w:t>
      </w:r>
      <w:r>
        <w:t xml:space="preserve">dessa </w:t>
      </w:r>
      <w:r w:rsidRPr="0072372B">
        <w:t xml:space="preserve">inte </w:t>
      </w:r>
      <w:r>
        <w:t xml:space="preserve">skulle </w:t>
      </w:r>
      <w:r w:rsidRPr="0072372B">
        <w:t>behöva återställa</w:t>
      </w:r>
      <w:r>
        <w:t xml:space="preserve"> hela eller delar av underskottet. </w:t>
      </w:r>
    </w:p>
    <w:p w14:paraId="376254D0" w14:textId="59227989" w:rsidR="00F7009D" w:rsidRDefault="009D6872" w:rsidP="00F7009D">
      <w:pPr>
        <w:pStyle w:val="Rubrik4utannumrering"/>
      </w:pPr>
      <w:r>
        <w:t xml:space="preserve">Resultatutjämningsreserv </w:t>
      </w:r>
    </w:p>
    <w:p w14:paraId="12423D75" w14:textId="4E788FE2" w:rsidR="00F7009D" w:rsidRDefault="009D6872" w:rsidP="00F7009D">
      <w:pPr>
        <w:pStyle w:val="Brdtext"/>
      </w:pPr>
      <w:r w:rsidRPr="00F702F8">
        <w:t xml:space="preserve">I </w:t>
      </w:r>
      <w:r>
        <w:t xml:space="preserve">de preliminära </w:t>
      </w:r>
      <w:r w:rsidRPr="00F702F8">
        <w:t xml:space="preserve">boksluten för 2013 </w:t>
      </w:r>
      <w:r>
        <w:t>har</w:t>
      </w:r>
      <w:r w:rsidRPr="00F702F8">
        <w:t xml:space="preserve"> </w:t>
      </w:r>
      <w:r>
        <w:t>52 </w:t>
      </w:r>
      <w:r w:rsidRPr="00F702F8">
        <w:t xml:space="preserve">kommuner och </w:t>
      </w:r>
      <w:r>
        <w:t>4 </w:t>
      </w:r>
      <w:r w:rsidRPr="00F702F8">
        <w:t xml:space="preserve">landsting </w:t>
      </w:r>
      <w:r>
        <w:t>använt möjlig</w:t>
      </w:r>
      <w:r>
        <w:softHyphen/>
        <w:t xml:space="preserve">heten att retroaktivt reservera delar av </w:t>
      </w:r>
      <w:r w:rsidRPr="00F702F8">
        <w:t xml:space="preserve">tidigare </w:t>
      </w:r>
      <w:r w:rsidRPr="00F702F8">
        <w:lastRenderedPageBreak/>
        <w:t>års</w:t>
      </w:r>
      <w:r>
        <w:t xml:space="preserve"> </w:t>
      </w:r>
      <w:r w:rsidRPr="00F702F8">
        <w:t>positiva resultat</w:t>
      </w:r>
      <w:r>
        <w:t xml:space="preserve"> </w:t>
      </w:r>
      <w:r w:rsidRPr="00F702F8">
        <w:t>(2010</w:t>
      </w:r>
      <w:r>
        <w:t>–</w:t>
      </w:r>
      <w:r w:rsidRPr="00F702F8">
        <w:t>2012).</w:t>
      </w:r>
      <w:r>
        <w:t xml:space="preserve"> T</w:t>
      </w:r>
      <w:r w:rsidRPr="00F702F8">
        <w:t>otal</w:t>
      </w:r>
      <w:r>
        <w:t>t</w:t>
      </w:r>
      <w:r w:rsidRPr="00F702F8">
        <w:t xml:space="preserve"> </w:t>
      </w:r>
      <w:r>
        <w:t xml:space="preserve">har de tillsammans </w:t>
      </w:r>
      <w:r w:rsidRPr="00F702F8">
        <w:t>reserverat 4,</w:t>
      </w:r>
      <w:r>
        <w:t>3</w:t>
      </w:r>
      <w:r w:rsidRPr="00F702F8">
        <w:t xml:space="preserve"> miljarder kronor</w:t>
      </w:r>
      <w:r>
        <w:t xml:space="preserve">. Kommunerna har reserverat 3,5 miljarder kronor och landstingen 0,8 miljarder kronor </w:t>
      </w:r>
      <w:r w:rsidRPr="004F4045">
        <w:t xml:space="preserve">(se </w:t>
      </w:r>
      <w:r>
        <w:fldChar w:fldCharType="begin"/>
      </w:r>
      <w:r>
        <w:instrText xml:space="preserve"> REF  _Ref382820566 \* Lower \h </w:instrText>
      </w:r>
      <w:r>
        <w:fldChar w:fldCharType="separate"/>
      </w:r>
      <w:r w:rsidR="004642B5">
        <w:t xml:space="preserve">tabell </w:t>
      </w:r>
      <w:r w:rsidR="004642B5" w:rsidRPr="004642B5">
        <w:rPr>
          <w:bCs/>
          <w:noProof/>
        </w:rPr>
        <w:t>8</w:t>
      </w:r>
      <w:r w:rsidR="004642B5">
        <w:t>.</w:t>
      </w:r>
      <w:r w:rsidR="004642B5">
        <w:rPr>
          <w:noProof/>
        </w:rPr>
        <w:t>9</w:t>
      </w:r>
      <w:r>
        <w:fldChar w:fldCharType="end"/>
      </w:r>
      <w:r w:rsidRPr="004F4045">
        <w:t>).</w:t>
      </w:r>
      <w:r>
        <w:t xml:space="preserve"> </w:t>
      </w:r>
    </w:p>
    <w:p w14:paraId="5E0D0B30" w14:textId="3D52E9BF" w:rsidR="00F7009D" w:rsidRDefault="009D6872" w:rsidP="00F7009D">
      <w:pPr>
        <w:pStyle w:val="Rubrik2"/>
      </w:pPr>
      <w:bookmarkStart w:id="493" w:name="_Toc384401544"/>
      <w:r>
        <w:t>Kommunernas och landstingens tillgångar och skulder</w:t>
      </w:r>
      <w:bookmarkEnd w:id="493"/>
    </w:p>
    <w:p w14:paraId="67B6712F" w14:textId="77777777" w:rsidR="00F7009D" w:rsidRDefault="009D6872" w:rsidP="00F7009D">
      <w:pPr>
        <w:pStyle w:val="Brdtext"/>
      </w:pPr>
      <w:r>
        <w:t xml:space="preserve">Balansräkningen visar kommunens respektive landstingets finansiella ställning vid utgången av räkenskapsåret. Den ger en bild av vilka tillgångar kommunen eller landstinget förfogar över och hur dessa tillgångar har finansierats. </w:t>
      </w:r>
    </w:p>
    <w:p w14:paraId="4C5D09AD" w14:textId="231AE499" w:rsidR="00F7009D" w:rsidRPr="006354D7" w:rsidRDefault="009D6872" w:rsidP="00F7009D">
      <w:pPr>
        <w:pStyle w:val="Brdtextmedindrag"/>
      </w:pPr>
      <w:r w:rsidRPr="006354D7">
        <w:t xml:space="preserve">Vid värdering av tillgångar har möjligheten till uppskrivningar begränsats till finansiella tillgångar enligt lagen (1997:614) om kommunal redovisning. Denna princip skiljer sig från </w:t>
      </w:r>
      <w:r>
        <w:t>å</w:t>
      </w:r>
      <w:r w:rsidRPr="006354D7">
        <w:t xml:space="preserve">rsredovisningslagen (1995:1554) </w:t>
      </w:r>
      <w:r>
        <w:t>som möjliggör för</w:t>
      </w:r>
      <w:r w:rsidRPr="006354D7">
        <w:t xml:space="preserve"> aktiebolag att under vissa förutsättningar göra uppskrivningar. Denna möjlighet innebär att eventuella övervärden kan beaktas i samband med en likvidationssituation. Liknande situationer är dock inte aktuella för kommuner och landsting eftersom en kommun eller ett landsting inte kan försättas i konkurs och deras ställning är reglerad i grundlag. I princip svarar beskattningsrätten som säkerhet för </w:t>
      </w:r>
      <w:r w:rsidRPr="0035283F">
        <w:t>kommuner</w:t>
      </w:r>
      <w:r>
        <w:softHyphen/>
      </w:r>
      <w:r w:rsidRPr="0035283F">
        <w:t>nas</w:t>
      </w:r>
      <w:r w:rsidRPr="006354D7">
        <w:t xml:space="preserve"> och landstingens åtaganden. </w:t>
      </w:r>
    </w:p>
    <w:p w14:paraId="6BDC0ABC" w14:textId="2365F2E4" w:rsidR="00F7009D" w:rsidRDefault="009D6872" w:rsidP="00F7009D">
      <w:pPr>
        <w:pStyle w:val="Brdtextmedindrag"/>
      </w:pPr>
      <w:r w:rsidRPr="006354D7">
        <w:t xml:space="preserve">Konsekvensen </w:t>
      </w:r>
      <w:r>
        <w:t xml:space="preserve">av detta </w:t>
      </w:r>
      <w:r w:rsidRPr="006354D7">
        <w:t xml:space="preserve">är </w:t>
      </w:r>
      <w:r>
        <w:t xml:space="preserve">att </w:t>
      </w:r>
      <w:r w:rsidRPr="006354D7">
        <w:t>balansräkningen</w:t>
      </w:r>
      <w:r>
        <w:t xml:space="preserve"> har en</w:t>
      </w:r>
      <w:r w:rsidRPr="006354D7">
        <w:t xml:space="preserve"> </w:t>
      </w:r>
      <w:r>
        <w:t>underordnad och resultatutredande roll, dvs. v</w:t>
      </w:r>
      <w:r w:rsidRPr="006354D7">
        <w:t>ärderingen av tillgångar syftar i första hand till att åstadkomma en rättvisande periodisering av inkomster och utgifter.</w:t>
      </w:r>
    </w:p>
    <w:p w14:paraId="41141EE2" w14:textId="254FCE6A" w:rsidR="00F7009D" w:rsidRPr="004C35EE" w:rsidRDefault="00F7009D" w:rsidP="00F7009D">
      <w:pPr>
        <w:pStyle w:val="Brdtext"/>
      </w:pPr>
    </w:p>
    <w:p w14:paraId="0EC427BB" w14:textId="0923833C" w:rsidR="00F7009D" w:rsidRPr="0079062D" w:rsidRDefault="009D6872" w:rsidP="00F7009D">
      <w:pPr>
        <w:pStyle w:val="TabellRubrik"/>
      </w:pPr>
      <w:bookmarkStart w:id="494" w:name="_Ref382820566"/>
      <w:bookmarkStart w:id="495" w:name="_Toc384401699"/>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9</w:t>
      </w:r>
      <w:r w:rsidR="0009067D">
        <w:rPr>
          <w:noProof/>
        </w:rPr>
        <w:fldChar w:fldCharType="end"/>
      </w:r>
      <w:bookmarkEnd w:id="494"/>
      <w:r>
        <w:t xml:space="preserve"> Kommunsektorns balansräkning 2009–2013</w:t>
      </w:r>
      <w:bookmarkEnd w:id="495"/>
    </w:p>
    <w:p w14:paraId="71C2174F" w14:textId="0AFEC64E" w:rsidR="00F7009D" w:rsidRDefault="009D6872" w:rsidP="00F7009D">
      <w:pPr>
        <w:pStyle w:val="TabellUnderrubrik"/>
      </w:pPr>
      <w:r>
        <w:t>Miljarder kronor</w:t>
      </w:r>
    </w:p>
    <w:tbl>
      <w:tblPr>
        <w:tblStyle w:val="RKEgentabell"/>
        <w:tblW w:w="0" w:type="auto"/>
        <w:tblLayout w:type="fixed"/>
        <w:tblLook w:val="0460" w:firstRow="1" w:lastRow="1" w:firstColumn="0" w:lastColumn="0" w:noHBand="0" w:noVBand="1"/>
      </w:tblPr>
      <w:tblGrid>
        <w:gridCol w:w="1724"/>
        <w:gridCol w:w="548"/>
        <w:gridCol w:w="549"/>
        <w:gridCol w:w="549"/>
        <w:gridCol w:w="549"/>
        <w:gridCol w:w="549"/>
      </w:tblGrid>
      <w:tr w:rsidR="00F7009D" w14:paraId="3CCF5486" w14:textId="77777777" w:rsidTr="00F7009D">
        <w:trPr>
          <w:cnfStyle w:val="100000000000" w:firstRow="1" w:lastRow="0" w:firstColumn="0" w:lastColumn="0" w:oddVBand="0" w:evenVBand="0" w:oddHBand="0" w:evenHBand="0" w:firstRowFirstColumn="0" w:firstRowLastColumn="0" w:lastRowFirstColumn="0" w:lastRowLastColumn="0"/>
        </w:trPr>
        <w:tc>
          <w:tcPr>
            <w:tcW w:w="1724" w:type="dxa"/>
          </w:tcPr>
          <w:p w14:paraId="3E0533C6" w14:textId="77777777" w:rsidR="00F7009D" w:rsidRDefault="00F7009D" w:rsidP="00F7009D">
            <w:pPr>
              <w:pStyle w:val="TabellHuvud"/>
              <w:keepNext/>
              <w:keepLines/>
              <w:jc w:val="left"/>
            </w:pPr>
          </w:p>
        </w:tc>
        <w:tc>
          <w:tcPr>
            <w:tcW w:w="548" w:type="dxa"/>
          </w:tcPr>
          <w:p w14:paraId="68A0195B" w14:textId="18970DC4" w:rsidR="00F7009D" w:rsidRDefault="009D6872" w:rsidP="00F7009D">
            <w:pPr>
              <w:pStyle w:val="TabellHuvud"/>
              <w:keepNext/>
              <w:keepLines/>
            </w:pPr>
            <w:r>
              <w:t>2009</w:t>
            </w:r>
          </w:p>
        </w:tc>
        <w:tc>
          <w:tcPr>
            <w:tcW w:w="549" w:type="dxa"/>
          </w:tcPr>
          <w:p w14:paraId="60F99D83" w14:textId="75F7C768" w:rsidR="00F7009D" w:rsidRDefault="009D6872" w:rsidP="00F7009D">
            <w:pPr>
              <w:pStyle w:val="TabellHuvud"/>
              <w:keepNext/>
              <w:keepLines/>
            </w:pPr>
            <w:r>
              <w:t>2010</w:t>
            </w:r>
          </w:p>
        </w:tc>
        <w:tc>
          <w:tcPr>
            <w:tcW w:w="549" w:type="dxa"/>
          </w:tcPr>
          <w:p w14:paraId="631C822E" w14:textId="3DA9CB41" w:rsidR="00F7009D" w:rsidRDefault="009D6872" w:rsidP="00F7009D">
            <w:pPr>
              <w:pStyle w:val="TabellHuvud"/>
              <w:keepNext/>
              <w:keepLines/>
            </w:pPr>
            <w:r>
              <w:t>2011</w:t>
            </w:r>
          </w:p>
        </w:tc>
        <w:tc>
          <w:tcPr>
            <w:tcW w:w="549" w:type="dxa"/>
          </w:tcPr>
          <w:p w14:paraId="3660E9F2" w14:textId="35E75ACD" w:rsidR="00F7009D" w:rsidRDefault="009D6872" w:rsidP="00F7009D">
            <w:pPr>
              <w:pStyle w:val="TabellHuvud"/>
              <w:keepNext/>
              <w:keepLines/>
            </w:pPr>
            <w:r>
              <w:t>2012</w:t>
            </w:r>
          </w:p>
        </w:tc>
        <w:tc>
          <w:tcPr>
            <w:tcW w:w="549" w:type="dxa"/>
          </w:tcPr>
          <w:p w14:paraId="57BB0583" w14:textId="07932A51" w:rsidR="00F7009D" w:rsidRDefault="009D6872" w:rsidP="00F7009D">
            <w:pPr>
              <w:pStyle w:val="TabellHuvud"/>
              <w:keepNext/>
              <w:keepLines/>
            </w:pPr>
            <w:r>
              <w:t>2013</w:t>
            </w:r>
          </w:p>
        </w:tc>
      </w:tr>
      <w:tr w:rsidR="00F7009D" w14:paraId="575E3FDF" w14:textId="77777777" w:rsidTr="00F7009D">
        <w:tc>
          <w:tcPr>
            <w:tcW w:w="1724" w:type="dxa"/>
          </w:tcPr>
          <w:p w14:paraId="78EA5BAA" w14:textId="364EABF4" w:rsidR="00F7009D" w:rsidRDefault="009D6872" w:rsidP="00F7009D">
            <w:pPr>
              <w:pStyle w:val="TabellRader"/>
              <w:keepNext/>
              <w:keepLines/>
              <w:jc w:val="left"/>
            </w:pPr>
            <w:r>
              <w:t>Anläggningstillgångar</w:t>
            </w:r>
          </w:p>
        </w:tc>
        <w:tc>
          <w:tcPr>
            <w:tcW w:w="548" w:type="dxa"/>
            <w:vAlign w:val="bottom"/>
          </w:tcPr>
          <w:p w14:paraId="51CB716F" w14:textId="413871DB" w:rsidR="00F7009D" w:rsidRDefault="009D6872" w:rsidP="00F7009D">
            <w:pPr>
              <w:pStyle w:val="TabellRader"/>
              <w:keepNext/>
              <w:keepLines/>
            </w:pPr>
            <w:r>
              <w:t>565</w:t>
            </w:r>
          </w:p>
        </w:tc>
        <w:tc>
          <w:tcPr>
            <w:tcW w:w="549" w:type="dxa"/>
            <w:vAlign w:val="bottom"/>
          </w:tcPr>
          <w:p w14:paraId="04CB7FBA" w14:textId="37C115F5" w:rsidR="00F7009D" w:rsidRDefault="009D6872" w:rsidP="00F7009D">
            <w:pPr>
              <w:pStyle w:val="TabellRader"/>
              <w:keepNext/>
              <w:keepLines/>
            </w:pPr>
            <w:r>
              <w:t>605</w:t>
            </w:r>
          </w:p>
        </w:tc>
        <w:tc>
          <w:tcPr>
            <w:tcW w:w="549" w:type="dxa"/>
            <w:vAlign w:val="bottom"/>
          </w:tcPr>
          <w:p w14:paraId="0DEFB23A" w14:textId="7F784BBE" w:rsidR="00F7009D" w:rsidRDefault="009D6872" w:rsidP="00F7009D">
            <w:pPr>
              <w:pStyle w:val="TabellRader"/>
              <w:keepNext/>
              <w:keepLines/>
            </w:pPr>
            <w:r>
              <w:t>651</w:t>
            </w:r>
          </w:p>
        </w:tc>
        <w:tc>
          <w:tcPr>
            <w:tcW w:w="549" w:type="dxa"/>
            <w:vAlign w:val="bottom"/>
          </w:tcPr>
          <w:p w14:paraId="5A9C4118" w14:textId="0E282AC8" w:rsidR="00F7009D" w:rsidRDefault="009D6872" w:rsidP="00F7009D">
            <w:pPr>
              <w:pStyle w:val="TabellRader"/>
              <w:keepNext/>
              <w:keepLines/>
            </w:pPr>
            <w:r>
              <w:t>673</w:t>
            </w:r>
          </w:p>
        </w:tc>
        <w:tc>
          <w:tcPr>
            <w:tcW w:w="549" w:type="dxa"/>
            <w:vAlign w:val="bottom"/>
          </w:tcPr>
          <w:p w14:paraId="3F9522A1" w14:textId="3ED2CC07" w:rsidR="00F7009D" w:rsidRDefault="009D6872" w:rsidP="00F7009D">
            <w:pPr>
              <w:pStyle w:val="TabellRader"/>
              <w:keepNext/>
              <w:keepLines/>
            </w:pPr>
            <w:r>
              <w:t>703</w:t>
            </w:r>
          </w:p>
        </w:tc>
      </w:tr>
      <w:tr w:rsidR="00F7009D" w14:paraId="363F0AAF" w14:textId="77777777" w:rsidTr="00F7009D">
        <w:tc>
          <w:tcPr>
            <w:tcW w:w="1724" w:type="dxa"/>
          </w:tcPr>
          <w:p w14:paraId="040C5499" w14:textId="032772C8" w:rsidR="00F7009D" w:rsidRDefault="009D6872" w:rsidP="00F7009D">
            <w:pPr>
              <w:pStyle w:val="TabellRader"/>
              <w:keepNext/>
              <w:keepLines/>
              <w:jc w:val="left"/>
            </w:pPr>
            <w:r>
              <w:t>Bidrag till statlig infrastruktur</w:t>
            </w:r>
          </w:p>
        </w:tc>
        <w:tc>
          <w:tcPr>
            <w:tcW w:w="548" w:type="dxa"/>
            <w:vAlign w:val="bottom"/>
          </w:tcPr>
          <w:p w14:paraId="6816286D" w14:textId="4D8DDA37" w:rsidR="00F7009D" w:rsidRDefault="009D6872" w:rsidP="00F7009D">
            <w:pPr>
              <w:pStyle w:val="TabellRader"/>
              <w:keepNext/>
              <w:keepLines/>
            </w:pPr>
            <w:r>
              <w:t>2</w:t>
            </w:r>
          </w:p>
        </w:tc>
        <w:tc>
          <w:tcPr>
            <w:tcW w:w="549" w:type="dxa"/>
            <w:vAlign w:val="bottom"/>
          </w:tcPr>
          <w:p w14:paraId="3519DC4D" w14:textId="05742136" w:rsidR="00F7009D" w:rsidRDefault="009D6872" w:rsidP="00F7009D">
            <w:pPr>
              <w:pStyle w:val="TabellRader"/>
              <w:keepNext/>
              <w:keepLines/>
            </w:pPr>
            <w:r>
              <w:t>2</w:t>
            </w:r>
          </w:p>
        </w:tc>
        <w:tc>
          <w:tcPr>
            <w:tcW w:w="549" w:type="dxa"/>
            <w:vAlign w:val="bottom"/>
          </w:tcPr>
          <w:p w14:paraId="3C2555BB" w14:textId="44FEAD49" w:rsidR="00F7009D" w:rsidRDefault="009D6872" w:rsidP="00F7009D">
            <w:pPr>
              <w:pStyle w:val="TabellRader"/>
              <w:keepNext/>
              <w:keepLines/>
            </w:pPr>
            <w:r>
              <w:t>2</w:t>
            </w:r>
          </w:p>
        </w:tc>
        <w:tc>
          <w:tcPr>
            <w:tcW w:w="549" w:type="dxa"/>
            <w:vAlign w:val="bottom"/>
          </w:tcPr>
          <w:p w14:paraId="7F56C604" w14:textId="35FDE943" w:rsidR="00F7009D" w:rsidRDefault="009D6872" w:rsidP="00F7009D">
            <w:pPr>
              <w:pStyle w:val="TabellRader"/>
              <w:keepNext/>
              <w:keepLines/>
            </w:pPr>
            <w:r>
              <w:t>2</w:t>
            </w:r>
          </w:p>
        </w:tc>
        <w:tc>
          <w:tcPr>
            <w:tcW w:w="549" w:type="dxa"/>
            <w:vAlign w:val="bottom"/>
          </w:tcPr>
          <w:p w14:paraId="3EF7748D" w14:textId="37E9FF76" w:rsidR="00F7009D" w:rsidRDefault="009D6872" w:rsidP="00F7009D">
            <w:pPr>
              <w:pStyle w:val="TabellRader"/>
              <w:keepNext/>
              <w:keepLines/>
            </w:pPr>
            <w:r>
              <w:t>2</w:t>
            </w:r>
          </w:p>
        </w:tc>
      </w:tr>
      <w:tr w:rsidR="00F7009D" w14:paraId="551589A7" w14:textId="77777777" w:rsidTr="00F7009D">
        <w:tc>
          <w:tcPr>
            <w:tcW w:w="1724" w:type="dxa"/>
          </w:tcPr>
          <w:p w14:paraId="1F0BEEA3" w14:textId="1B6B0C8B" w:rsidR="00F7009D" w:rsidRDefault="009D6872" w:rsidP="00F7009D">
            <w:pPr>
              <w:pStyle w:val="TabellRader"/>
              <w:keepNext/>
              <w:keepLines/>
              <w:jc w:val="left"/>
            </w:pPr>
            <w:r>
              <w:t>Omsättningstillgångar</w:t>
            </w:r>
          </w:p>
        </w:tc>
        <w:tc>
          <w:tcPr>
            <w:tcW w:w="548" w:type="dxa"/>
            <w:vAlign w:val="bottom"/>
          </w:tcPr>
          <w:p w14:paraId="27CEA47B" w14:textId="693E842F" w:rsidR="00F7009D" w:rsidRDefault="009D6872" w:rsidP="00F7009D">
            <w:pPr>
              <w:pStyle w:val="TabellRader"/>
              <w:keepNext/>
              <w:keepLines/>
            </w:pPr>
            <w:r>
              <w:t>196</w:t>
            </w:r>
          </w:p>
        </w:tc>
        <w:tc>
          <w:tcPr>
            <w:tcW w:w="549" w:type="dxa"/>
            <w:vAlign w:val="bottom"/>
          </w:tcPr>
          <w:p w14:paraId="3D88BE2D" w14:textId="65E4C40C" w:rsidR="00F7009D" w:rsidRDefault="009D6872" w:rsidP="00F7009D">
            <w:pPr>
              <w:pStyle w:val="TabellRader"/>
              <w:keepNext/>
              <w:keepLines/>
            </w:pPr>
            <w:r>
              <w:t>191</w:t>
            </w:r>
          </w:p>
        </w:tc>
        <w:tc>
          <w:tcPr>
            <w:tcW w:w="549" w:type="dxa"/>
            <w:vAlign w:val="bottom"/>
          </w:tcPr>
          <w:p w14:paraId="41F4A6BB" w14:textId="6314D243" w:rsidR="00F7009D" w:rsidRDefault="009D6872" w:rsidP="00F7009D">
            <w:pPr>
              <w:pStyle w:val="TabellRader"/>
              <w:keepNext/>
              <w:keepLines/>
            </w:pPr>
            <w:r>
              <w:t>204</w:t>
            </w:r>
          </w:p>
        </w:tc>
        <w:tc>
          <w:tcPr>
            <w:tcW w:w="549" w:type="dxa"/>
            <w:vAlign w:val="bottom"/>
          </w:tcPr>
          <w:p w14:paraId="61AD1A5D" w14:textId="52801F86" w:rsidR="00F7009D" w:rsidRDefault="009D6872" w:rsidP="00F7009D">
            <w:pPr>
              <w:pStyle w:val="TabellRader"/>
              <w:keepNext/>
              <w:keepLines/>
            </w:pPr>
            <w:r>
              <w:t>246</w:t>
            </w:r>
          </w:p>
        </w:tc>
        <w:tc>
          <w:tcPr>
            <w:tcW w:w="549" w:type="dxa"/>
            <w:vAlign w:val="bottom"/>
          </w:tcPr>
          <w:p w14:paraId="48D95819" w14:textId="585D9DCA" w:rsidR="00F7009D" w:rsidRDefault="009D6872" w:rsidP="00F7009D">
            <w:pPr>
              <w:pStyle w:val="TabellRader"/>
              <w:keepNext/>
              <w:keepLines/>
            </w:pPr>
            <w:r>
              <w:t>256</w:t>
            </w:r>
          </w:p>
        </w:tc>
      </w:tr>
      <w:tr w:rsidR="00F7009D" w:rsidRPr="00A72514" w14:paraId="32827E47" w14:textId="77777777" w:rsidTr="00F7009D">
        <w:tc>
          <w:tcPr>
            <w:tcW w:w="1724" w:type="dxa"/>
            <w:tcBorders>
              <w:bottom w:val="single" w:sz="12" w:space="0" w:color="auto"/>
            </w:tcBorders>
          </w:tcPr>
          <w:p w14:paraId="5F2170D2" w14:textId="74CCF894" w:rsidR="00F7009D" w:rsidRPr="00A72514" w:rsidRDefault="009D6872" w:rsidP="00F7009D">
            <w:pPr>
              <w:pStyle w:val="TabellRader"/>
              <w:keepNext/>
              <w:keepLines/>
              <w:jc w:val="left"/>
              <w:rPr>
                <w:b/>
              </w:rPr>
            </w:pPr>
            <w:r w:rsidRPr="00A72514">
              <w:rPr>
                <w:b/>
              </w:rPr>
              <w:t>Summa tillgångar</w:t>
            </w:r>
          </w:p>
        </w:tc>
        <w:tc>
          <w:tcPr>
            <w:tcW w:w="548" w:type="dxa"/>
            <w:tcBorders>
              <w:bottom w:val="single" w:sz="12" w:space="0" w:color="auto"/>
            </w:tcBorders>
            <w:vAlign w:val="bottom"/>
          </w:tcPr>
          <w:p w14:paraId="20F21503" w14:textId="4BC05A0D" w:rsidR="00F7009D" w:rsidRPr="00A72514" w:rsidRDefault="009D6872" w:rsidP="00F7009D">
            <w:pPr>
              <w:pStyle w:val="TabellRader"/>
              <w:keepNext/>
              <w:keepLines/>
              <w:rPr>
                <w:b/>
              </w:rPr>
            </w:pPr>
            <w:r>
              <w:rPr>
                <w:b/>
              </w:rPr>
              <w:t>762</w:t>
            </w:r>
          </w:p>
        </w:tc>
        <w:tc>
          <w:tcPr>
            <w:tcW w:w="549" w:type="dxa"/>
            <w:tcBorders>
              <w:bottom w:val="single" w:sz="12" w:space="0" w:color="auto"/>
            </w:tcBorders>
            <w:vAlign w:val="bottom"/>
          </w:tcPr>
          <w:p w14:paraId="021CDD13" w14:textId="66549511" w:rsidR="00F7009D" w:rsidRPr="00A72514" w:rsidRDefault="009D6872" w:rsidP="00F7009D">
            <w:pPr>
              <w:pStyle w:val="TabellRader"/>
              <w:keepNext/>
              <w:keepLines/>
              <w:rPr>
                <w:b/>
              </w:rPr>
            </w:pPr>
            <w:r>
              <w:rPr>
                <w:b/>
              </w:rPr>
              <w:t>798</w:t>
            </w:r>
          </w:p>
        </w:tc>
        <w:tc>
          <w:tcPr>
            <w:tcW w:w="549" w:type="dxa"/>
            <w:tcBorders>
              <w:bottom w:val="single" w:sz="12" w:space="0" w:color="auto"/>
            </w:tcBorders>
            <w:vAlign w:val="bottom"/>
          </w:tcPr>
          <w:p w14:paraId="2859D23C" w14:textId="12FEF235" w:rsidR="00F7009D" w:rsidRPr="00A72514" w:rsidRDefault="009D6872" w:rsidP="00F7009D">
            <w:pPr>
              <w:pStyle w:val="TabellRader"/>
              <w:keepNext/>
              <w:keepLines/>
              <w:rPr>
                <w:b/>
              </w:rPr>
            </w:pPr>
            <w:r>
              <w:rPr>
                <w:b/>
              </w:rPr>
              <w:t>857</w:t>
            </w:r>
          </w:p>
        </w:tc>
        <w:tc>
          <w:tcPr>
            <w:tcW w:w="549" w:type="dxa"/>
            <w:tcBorders>
              <w:bottom w:val="single" w:sz="12" w:space="0" w:color="auto"/>
            </w:tcBorders>
            <w:vAlign w:val="bottom"/>
          </w:tcPr>
          <w:p w14:paraId="18E30159" w14:textId="48FAA362" w:rsidR="00F7009D" w:rsidRPr="00A72514" w:rsidRDefault="009D6872" w:rsidP="00F7009D">
            <w:pPr>
              <w:pStyle w:val="TabellRader"/>
              <w:keepNext/>
              <w:keepLines/>
              <w:rPr>
                <w:b/>
              </w:rPr>
            </w:pPr>
            <w:r>
              <w:rPr>
                <w:b/>
              </w:rPr>
              <w:t>921</w:t>
            </w:r>
          </w:p>
        </w:tc>
        <w:tc>
          <w:tcPr>
            <w:tcW w:w="549" w:type="dxa"/>
            <w:tcBorders>
              <w:bottom w:val="single" w:sz="12" w:space="0" w:color="auto"/>
            </w:tcBorders>
            <w:vAlign w:val="bottom"/>
          </w:tcPr>
          <w:p w14:paraId="57B76AA1" w14:textId="6B3EBBCA" w:rsidR="00F7009D" w:rsidRPr="00A72514" w:rsidRDefault="009D6872" w:rsidP="00F7009D">
            <w:pPr>
              <w:pStyle w:val="TabellRader"/>
              <w:keepNext/>
              <w:keepLines/>
              <w:rPr>
                <w:b/>
              </w:rPr>
            </w:pPr>
            <w:r>
              <w:rPr>
                <w:b/>
              </w:rPr>
              <w:t>961</w:t>
            </w:r>
          </w:p>
        </w:tc>
      </w:tr>
      <w:tr w:rsidR="00F7009D" w14:paraId="15776637" w14:textId="77777777" w:rsidTr="00F7009D">
        <w:tc>
          <w:tcPr>
            <w:tcW w:w="1724" w:type="dxa"/>
          </w:tcPr>
          <w:p w14:paraId="73F1939C" w14:textId="5F95103C" w:rsidR="00F7009D" w:rsidRDefault="009D6872" w:rsidP="00F7009D">
            <w:pPr>
              <w:pStyle w:val="TabellRader"/>
              <w:keepNext/>
              <w:keepLines/>
              <w:jc w:val="left"/>
            </w:pPr>
            <w:r>
              <w:t>Eget kapital</w:t>
            </w:r>
          </w:p>
        </w:tc>
        <w:tc>
          <w:tcPr>
            <w:tcW w:w="548" w:type="dxa"/>
            <w:vAlign w:val="bottom"/>
          </w:tcPr>
          <w:p w14:paraId="15B8AB2E" w14:textId="06CE33BC" w:rsidR="00F7009D" w:rsidRDefault="009D6872" w:rsidP="00F7009D">
            <w:pPr>
              <w:pStyle w:val="TabellRader"/>
              <w:keepNext/>
              <w:keepLines/>
            </w:pPr>
            <w:r>
              <w:t>351</w:t>
            </w:r>
          </w:p>
        </w:tc>
        <w:tc>
          <w:tcPr>
            <w:tcW w:w="549" w:type="dxa"/>
            <w:vAlign w:val="bottom"/>
          </w:tcPr>
          <w:p w14:paraId="688BBF94" w14:textId="12DF39D5" w:rsidR="00F7009D" w:rsidRDefault="009D6872" w:rsidP="00F7009D">
            <w:pPr>
              <w:pStyle w:val="TabellRader"/>
              <w:keepNext/>
              <w:keepLines/>
            </w:pPr>
            <w:r>
              <w:t>371</w:t>
            </w:r>
          </w:p>
        </w:tc>
        <w:tc>
          <w:tcPr>
            <w:tcW w:w="549" w:type="dxa"/>
            <w:vAlign w:val="bottom"/>
          </w:tcPr>
          <w:p w14:paraId="54416FA0" w14:textId="6069FCE2" w:rsidR="00F7009D" w:rsidRDefault="009D6872" w:rsidP="00F7009D">
            <w:pPr>
              <w:pStyle w:val="TabellRader"/>
              <w:keepNext/>
              <w:keepLines/>
            </w:pPr>
            <w:r>
              <w:t>376</w:t>
            </w:r>
          </w:p>
        </w:tc>
        <w:tc>
          <w:tcPr>
            <w:tcW w:w="549" w:type="dxa"/>
            <w:vAlign w:val="bottom"/>
          </w:tcPr>
          <w:p w14:paraId="6D642550" w14:textId="7246C103" w:rsidR="00F7009D" w:rsidRDefault="009D6872" w:rsidP="00F7009D">
            <w:pPr>
              <w:pStyle w:val="TabellRader"/>
              <w:keepNext/>
              <w:keepLines/>
            </w:pPr>
            <w:r>
              <w:t>396</w:t>
            </w:r>
          </w:p>
        </w:tc>
        <w:tc>
          <w:tcPr>
            <w:tcW w:w="549" w:type="dxa"/>
            <w:vAlign w:val="bottom"/>
          </w:tcPr>
          <w:p w14:paraId="35F86640" w14:textId="0D1BEAFC" w:rsidR="00F7009D" w:rsidRDefault="009D6872" w:rsidP="00F7009D">
            <w:pPr>
              <w:pStyle w:val="TabellRader"/>
              <w:keepNext/>
              <w:keepLines/>
            </w:pPr>
            <w:r>
              <w:t>410</w:t>
            </w:r>
          </w:p>
        </w:tc>
      </w:tr>
      <w:tr w:rsidR="00F7009D" w14:paraId="44C3CA42" w14:textId="77777777" w:rsidTr="00F7009D">
        <w:tc>
          <w:tcPr>
            <w:tcW w:w="1724" w:type="dxa"/>
          </w:tcPr>
          <w:p w14:paraId="7E59C72D" w14:textId="4B1CA89C" w:rsidR="00F7009D" w:rsidRDefault="009D6872" w:rsidP="00F7009D">
            <w:pPr>
              <w:pStyle w:val="TabellRader"/>
              <w:keepNext/>
              <w:keepLines/>
              <w:jc w:val="left"/>
            </w:pPr>
            <w:r>
              <w:t xml:space="preserve">   årets resultat</w:t>
            </w:r>
          </w:p>
        </w:tc>
        <w:tc>
          <w:tcPr>
            <w:tcW w:w="548" w:type="dxa"/>
            <w:vAlign w:val="bottom"/>
          </w:tcPr>
          <w:p w14:paraId="553B0128" w14:textId="2B30F99E" w:rsidR="00F7009D" w:rsidRDefault="009D6872" w:rsidP="00F7009D">
            <w:pPr>
              <w:pStyle w:val="TabellRader"/>
              <w:keepNext/>
              <w:keepLines/>
            </w:pPr>
            <w:r>
              <w:t>13</w:t>
            </w:r>
          </w:p>
        </w:tc>
        <w:tc>
          <w:tcPr>
            <w:tcW w:w="549" w:type="dxa"/>
            <w:vAlign w:val="bottom"/>
          </w:tcPr>
          <w:p w14:paraId="53A84674" w14:textId="1EF6A382" w:rsidR="00F7009D" w:rsidRDefault="009D6872" w:rsidP="00F7009D">
            <w:pPr>
              <w:pStyle w:val="TabellRader"/>
              <w:keepNext/>
              <w:keepLines/>
            </w:pPr>
            <w:r>
              <w:t>19</w:t>
            </w:r>
          </w:p>
        </w:tc>
        <w:tc>
          <w:tcPr>
            <w:tcW w:w="549" w:type="dxa"/>
            <w:vAlign w:val="bottom"/>
          </w:tcPr>
          <w:p w14:paraId="79A3B1B2" w14:textId="5D174FED" w:rsidR="00F7009D" w:rsidRDefault="009D6872" w:rsidP="00F7009D">
            <w:pPr>
              <w:pStyle w:val="TabellRader"/>
              <w:keepNext/>
              <w:keepLines/>
            </w:pPr>
            <w:r>
              <w:t>7</w:t>
            </w:r>
          </w:p>
        </w:tc>
        <w:tc>
          <w:tcPr>
            <w:tcW w:w="549" w:type="dxa"/>
            <w:vAlign w:val="bottom"/>
          </w:tcPr>
          <w:p w14:paraId="17E4E68A" w14:textId="5D0030FB" w:rsidR="00F7009D" w:rsidRDefault="009D6872" w:rsidP="00F7009D">
            <w:pPr>
              <w:pStyle w:val="TabellRader"/>
              <w:keepNext/>
              <w:keepLines/>
            </w:pPr>
            <w:r>
              <w:t>19</w:t>
            </w:r>
          </w:p>
        </w:tc>
        <w:tc>
          <w:tcPr>
            <w:tcW w:w="549" w:type="dxa"/>
            <w:vAlign w:val="bottom"/>
          </w:tcPr>
          <w:p w14:paraId="436CECC3" w14:textId="67028767" w:rsidR="00F7009D" w:rsidRDefault="009D6872" w:rsidP="00F7009D">
            <w:pPr>
              <w:pStyle w:val="TabellRader"/>
              <w:keepNext/>
              <w:keepLines/>
            </w:pPr>
            <w:r>
              <w:t>14</w:t>
            </w:r>
          </w:p>
        </w:tc>
      </w:tr>
      <w:tr w:rsidR="00F7009D" w14:paraId="7551DD1E" w14:textId="77777777" w:rsidTr="00F7009D">
        <w:tc>
          <w:tcPr>
            <w:tcW w:w="1724" w:type="dxa"/>
          </w:tcPr>
          <w:p w14:paraId="1883CB28" w14:textId="203676CD" w:rsidR="00F7009D" w:rsidRDefault="009D6872" w:rsidP="00F7009D">
            <w:pPr>
              <w:pStyle w:val="TabellRader"/>
              <w:keepNext/>
              <w:keepLines/>
              <w:jc w:val="left"/>
            </w:pPr>
            <w:r>
              <w:t xml:space="preserve">   resultatutjämnings-</w:t>
            </w:r>
            <w:r>
              <w:br/>
              <w:t xml:space="preserve">   reserv</w:t>
            </w:r>
          </w:p>
        </w:tc>
        <w:tc>
          <w:tcPr>
            <w:tcW w:w="548" w:type="dxa"/>
            <w:vAlign w:val="bottom"/>
          </w:tcPr>
          <w:p w14:paraId="13157668" w14:textId="10E4E457" w:rsidR="00F7009D" w:rsidRDefault="009D6872" w:rsidP="00F7009D">
            <w:pPr>
              <w:pStyle w:val="TabellRader"/>
              <w:keepNext/>
              <w:keepLines/>
            </w:pPr>
            <w:r>
              <w:t>-</w:t>
            </w:r>
          </w:p>
        </w:tc>
        <w:tc>
          <w:tcPr>
            <w:tcW w:w="549" w:type="dxa"/>
            <w:vAlign w:val="bottom"/>
          </w:tcPr>
          <w:p w14:paraId="396C2216" w14:textId="76EB6CE4" w:rsidR="00F7009D" w:rsidRDefault="009D6872" w:rsidP="00F7009D">
            <w:pPr>
              <w:pStyle w:val="TabellRader"/>
              <w:keepNext/>
              <w:keepLines/>
            </w:pPr>
            <w:r>
              <w:t>-</w:t>
            </w:r>
          </w:p>
        </w:tc>
        <w:tc>
          <w:tcPr>
            <w:tcW w:w="549" w:type="dxa"/>
            <w:vAlign w:val="bottom"/>
          </w:tcPr>
          <w:p w14:paraId="04648993" w14:textId="300AF7C0" w:rsidR="00F7009D" w:rsidRDefault="009D6872" w:rsidP="00F7009D">
            <w:pPr>
              <w:pStyle w:val="TabellRader"/>
              <w:keepNext/>
              <w:keepLines/>
            </w:pPr>
            <w:r>
              <w:t>-</w:t>
            </w:r>
          </w:p>
        </w:tc>
        <w:tc>
          <w:tcPr>
            <w:tcW w:w="549" w:type="dxa"/>
            <w:vAlign w:val="bottom"/>
          </w:tcPr>
          <w:p w14:paraId="1FFE8F3E" w14:textId="6B6402D2" w:rsidR="00F7009D" w:rsidRDefault="009D6872" w:rsidP="00F7009D">
            <w:pPr>
              <w:pStyle w:val="TabellRader"/>
              <w:keepNext/>
              <w:keepLines/>
            </w:pPr>
            <w:r>
              <w:t>-</w:t>
            </w:r>
          </w:p>
        </w:tc>
        <w:tc>
          <w:tcPr>
            <w:tcW w:w="549" w:type="dxa"/>
            <w:vAlign w:val="bottom"/>
          </w:tcPr>
          <w:p w14:paraId="03C9F1E7" w14:textId="6711797F" w:rsidR="00F7009D" w:rsidRDefault="009D6872" w:rsidP="00F7009D">
            <w:pPr>
              <w:pStyle w:val="TabellRader"/>
              <w:keepNext/>
              <w:keepLines/>
            </w:pPr>
            <w:r>
              <w:t>4</w:t>
            </w:r>
          </w:p>
        </w:tc>
      </w:tr>
      <w:tr w:rsidR="00F7009D" w14:paraId="54DA5505" w14:textId="77777777" w:rsidTr="00F7009D">
        <w:tc>
          <w:tcPr>
            <w:tcW w:w="1724" w:type="dxa"/>
          </w:tcPr>
          <w:p w14:paraId="24DA13A7" w14:textId="749CA65C" w:rsidR="00F7009D" w:rsidRDefault="009D6872" w:rsidP="00F7009D">
            <w:pPr>
              <w:pStyle w:val="TabellRader"/>
              <w:keepNext/>
              <w:keepLines/>
              <w:jc w:val="left"/>
            </w:pPr>
            <w:r>
              <w:t>Avsättningar</w:t>
            </w:r>
          </w:p>
        </w:tc>
        <w:tc>
          <w:tcPr>
            <w:tcW w:w="548" w:type="dxa"/>
            <w:vAlign w:val="bottom"/>
          </w:tcPr>
          <w:p w14:paraId="5D30BEF7" w14:textId="27F6C8EF" w:rsidR="00F7009D" w:rsidRDefault="009D6872" w:rsidP="00F7009D">
            <w:pPr>
              <w:pStyle w:val="TabellRader"/>
              <w:keepNext/>
              <w:keepLines/>
            </w:pPr>
            <w:r>
              <w:t>83</w:t>
            </w:r>
          </w:p>
        </w:tc>
        <w:tc>
          <w:tcPr>
            <w:tcW w:w="549" w:type="dxa"/>
            <w:vAlign w:val="bottom"/>
          </w:tcPr>
          <w:p w14:paraId="321AE6A5" w14:textId="79BE45A6" w:rsidR="00F7009D" w:rsidRDefault="009D6872" w:rsidP="00F7009D">
            <w:pPr>
              <w:pStyle w:val="TabellRader"/>
              <w:keepNext/>
              <w:keepLines/>
            </w:pPr>
            <w:r>
              <w:t>92</w:t>
            </w:r>
          </w:p>
        </w:tc>
        <w:tc>
          <w:tcPr>
            <w:tcW w:w="549" w:type="dxa"/>
            <w:vAlign w:val="bottom"/>
          </w:tcPr>
          <w:p w14:paraId="4D0F0468" w14:textId="654C656A" w:rsidR="00F7009D" w:rsidRDefault="009D6872" w:rsidP="00F7009D">
            <w:pPr>
              <w:pStyle w:val="TabellRader"/>
              <w:keepNext/>
              <w:keepLines/>
            </w:pPr>
            <w:r>
              <w:t>102</w:t>
            </w:r>
          </w:p>
        </w:tc>
        <w:tc>
          <w:tcPr>
            <w:tcW w:w="549" w:type="dxa"/>
            <w:vAlign w:val="bottom"/>
          </w:tcPr>
          <w:p w14:paraId="5428FA06" w14:textId="0B6718C9" w:rsidR="00F7009D" w:rsidRDefault="009D6872" w:rsidP="00F7009D">
            <w:pPr>
              <w:pStyle w:val="TabellRader"/>
              <w:keepNext/>
              <w:keepLines/>
            </w:pPr>
            <w:r>
              <w:t>109</w:t>
            </w:r>
          </w:p>
        </w:tc>
        <w:tc>
          <w:tcPr>
            <w:tcW w:w="549" w:type="dxa"/>
            <w:vAlign w:val="bottom"/>
          </w:tcPr>
          <w:p w14:paraId="430C95C4" w14:textId="6C3A2353" w:rsidR="00F7009D" w:rsidRDefault="009D6872" w:rsidP="00F7009D">
            <w:pPr>
              <w:pStyle w:val="TabellRader"/>
              <w:keepNext/>
              <w:keepLines/>
            </w:pPr>
            <w:r>
              <w:t>125</w:t>
            </w:r>
          </w:p>
        </w:tc>
      </w:tr>
      <w:tr w:rsidR="00F7009D" w14:paraId="57109A5B" w14:textId="77777777" w:rsidTr="00F7009D">
        <w:tc>
          <w:tcPr>
            <w:tcW w:w="1724" w:type="dxa"/>
          </w:tcPr>
          <w:p w14:paraId="55C52F7E" w14:textId="38A70C16" w:rsidR="00F7009D" w:rsidRDefault="009D6872" w:rsidP="00F7009D">
            <w:pPr>
              <w:pStyle w:val="TabellRader"/>
              <w:keepNext/>
              <w:keepLines/>
              <w:jc w:val="left"/>
            </w:pPr>
            <w:r>
              <w:t>Långfristiga skulder</w:t>
            </w:r>
          </w:p>
        </w:tc>
        <w:tc>
          <w:tcPr>
            <w:tcW w:w="548" w:type="dxa"/>
            <w:vAlign w:val="bottom"/>
          </w:tcPr>
          <w:p w14:paraId="08BBDAAE" w14:textId="2C38BDF9" w:rsidR="00F7009D" w:rsidRDefault="009D6872" w:rsidP="00F7009D">
            <w:pPr>
              <w:pStyle w:val="TabellRader"/>
              <w:keepNext/>
              <w:keepLines/>
            </w:pPr>
            <w:r>
              <w:t>131</w:t>
            </w:r>
          </w:p>
        </w:tc>
        <w:tc>
          <w:tcPr>
            <w:tcW w:w="549" w:type="dxa"/>
            <w:vAlign w:val="bottom"/>
          </w:tcPr>
          <w:p w14:paraId="29C0F9E3" w14:textId="56DB3E41" w:rsidR="00F7009D" w:rsidRDefault="009D6872" w:rsidP="00F7009D">
            <w:pPr>
              <w:pStyle w:val="TabellRader"/>
              <w:keepNext/>
              <w:keepLines/>
            </w:pPr>
            <w:r>
              <w:t>142</w:t>
            </w:r>
          </w:p>
        </w:tc>
        <w:tc>
          <w:tcPr>
            <w:tcW w:w="549" w:type="dxa"/>
            <w:vAlign w:val="bottom"/>
          </w:tcPr>
          <w:p w14:paraId="6B3F478A" w14:textId="2CD9DB19" w:rsidR="00F7009D" w:rsidRDefault="009D6872" w:rsidP="00F7009D">
            <w:pPr>
              <w:pStyle w:val="TabellRader"/>
              <w:keepNext/>
              <w:keepLines/>
            </w:pPr>
            <w:r>
              <w:t>187</w:t>
            </w:r>
          </w:p>
        </w:tc>
        <w:tc>
          <w:tcPr>
            <w:tcW w:w="549" w:type="dxa"/>
            <w:vAlign w:val="bottom"/>
          </w:tcPr>
          <w:p w14:paraId="64DB42C5" w14:textId="6BEF25AA" w:rsidR="00F7009D" w:rsidRDefault="009D6872" w:rsidP="00F7009D">
            <w:pPr>
              <w:pStyle w:val="TabellRader"/>
              <w:keepNext/>
              <w:keepLines/>
            </w:pPr>
            <w:r>
              <w:t>211</w:t>
            </w:r>
          </w:p>
        </w:tc>
        <w:tc>
          <w:tcPr>
            <w:tcW w:w="549" w:type="dxa"/>
            <w:vAlign w:val="bottom"/>
          </w:tcPr>
          <w:p w14:paraId="75A85D4F" w14:textId="5F0B8583" w:rsidR="00F7009D" w:rsidRDefault="009D6872" w:rsidP="00F7009D">
            <w:pPr>
              <w:pStyle w:val="TabellRader"/>
              <w:keepNext/>
              <w:keepLines/>
            </w:pPr>
            <w:r>
              <w:t>218</w:t>
            </w:r>
          </w:p>
        </w:tc>
      </w:tr>
      <w:tr w:rsidR="00F7009D" w14:paraId="09C80D49" w14:textId="77777777" w:rsidTr="00F7009D">
        <w:tc>
          <w:tcPr>
            <w:tcW w:w="1724" w:type="dxa"/>
          </w:tcPr>
          <w:p w14:paraId="32FE7C3C" w14:textId="7B877AC9" w:rsidR="00F7009D" w:rsidRDefault="009D6872" w:rsidP="00F7009D">
            <w:pPr>
              <w:pStyle w:val="TabellRader"/>
              <w:keepNext/>
              <w:keepLines/>
              <w:jc w:val="left"/>
            </w:pPr>
            <w:r>
              <w:t>Kortfristiga skulder</w:t>
            </w:r>
          </w:p>
        </w:tc>
        <w:tc>
          <w:tcPr>
            <w:tcW w:w="548" w:type="dxa"/>
            <w:vAlign w:val="bottom"/>
          </w:tcPr>
          <w:p w14:paraId="67F0E834" w14:textId="1585552D" w:rsidR="00F7009D" w:rsidRDefault="009D6872" w:rsidP="00F7009D">
            <w:pPr>
              <w:pStyle w:val="TabellRader"/>
              <w:keepNext/>
              <w:keepLines/>
            </w:pPr>
            <w:r>
              <w:t>197</w:t>
            </w:r>
          </w:p>
        </w:tc>
        <w:tc>
          <w:tcPr>
            <w:tcW w:w="549" w:type="dxa"/>
            <w:vAlign w:val="bottom"/>
          </w:tcPr>
          <w:p w14:paraId="20090E00" w14:textId="3BE687FE" w:rsidR="00F7009D" w:rsidRDefault="009D6872" w:rsidP="00F7009D">
            <w:pPr>
              <w:pStyle w:val="TabellRader"/>
              <w:keepNext/>
              <w:keepLines/>
            </w:pPr>
            <w:r>
              <w:t>193</w:t>
            </w:r>
          </w:p>
        </w:tc>
        <w:tc>
          <w:tcPr>
            <w:tcW w:w="549" w:type="dxa"/>
            <w:vAlign w:val="bottom"/>
          </w:tcPr>
          <w:p w14:paraId="166ADA30" w14:textId="35C6F691" w:rsidR="00F7009D" w:rsidRDefault="009D6872" w:rsidP="00F7009D">
            <w:pPr>
              <w:pStyle w:val="TabellRader"/>
              <w:keepNext/>
              <w:keepLines/>
            </w:pPr>
            <w:r>
              <w:t>192</w:t>
            </w:r>
          </w:p>
        </w:tc>
        <w:tc>
          <w:tcPr>
            <w:tcW w:w="549" w:type="dxa"/>
            <w:vAlign w:val="bottom"/>
          </w:tcPr>
          <w:p w14:paraId="12E02C6B" w14:textId="0718FCAD" w:rsidR="00F7009D" w:rsidRDefault="009D6872" w:rsidP="00F7009D">
            <w:pPr>
              <w:pStyle w:val="TabellRader"/>
              <w:keepNext/>
              <w:keepLines/>
            </w:pPr>
            <w:r>
              <w:t>206</w:t>
            </w:r>
          </w:p>
        </w:tc>
        <w:tc>
          <w:tcPr>
            <w:tcW w:w="549" w:type="dxa"/>
            <w:vAlign w:val="bottom"/>
          </w:tcPr>
          <w:p w14:paraId="1C412228" w14:textId="225A0BCC" w:rsidR="00F7009D" w:rsidRDefault="009D6872" w:rsidP="00F7009D">
            <w:pPr>
              <w:pStyle w:val="TabellRader"/>
              <w:keepNext/>
              <w:keepLines/>
            </w:pPr>
            <w:r>
              <w:t>208</w:t>
            </w:r>
          </w:p>
        </w:tc>
      </w:tr>
      <w:tr w:rsidR="00F7009D" w:rsidRPr="00A72514" w14:paraId="2B889711" w14:textId="77777777" w:rsidTr="00F7009D">
        <w:tc>
          <w:tcPr>
            <w:tcW w:w="1724" w:type="dxa"/>
            <w:tcBorders>
              <w:bottom w:val="single" w:sz="12" w:space="0" w:color="auto"/>
            </w:tcBorders>
          </w:tcPr>
          <w:p w14:paraId="5AB25833" w14:textId="177E6636" w:rsidR="00F7009D" w:rsidRPr="00A72514" w:rsidRDefault="009D6872" w:rsidP="00F7009D">
            <w:pPr>
              <w:pStyle w:val="TabellRader"/>
              <w:keepNext/>
              <w:keepLines/>
              <w:jc w:val="left"/>
              <w:rPr>
                <w:b/>
              </w:rPr>
            </w:pPr>
            <w:r w:rsidRPr="00A72514">
              <w:rPr>
                <w:b/>
              </w:rPr>
              <w:t>Summa eget kapital, avsättningar och skulder</w:t>
            </w:r>
          </w:p>
        </w:tc>
        <w:tc>
          <w:tcPr>
            <w:tcW w:w="548" w:type="dxa"/>
            <w:tcBorders>
              <w:bottom w:val="single" w:sz="12" w:space="0" w:color="auto"/>
            </w:tcBorders>
            <w:vAlign w:val="bottom"/>
          </w:tcPr>
          <w:p w14:paraId="06EE7C97" w14:textId="2456A255" w:rsidR="00F7009D" w:rsidRPr="00A72514" w:rsidRDefault="009D6872" w:rsidP="00F7009D">
            <w:pPr>
              <w:pStyle w:val="TabellRader"/>
              <w:keepNext/>
              <w:keepLines/>
              <w:rPr>
                <w:b/>
              </w:rPr>
            </w:pPr>
            <w:r>
              <w:rPr>
                <w:b/>
              </w:rPr>
              <w:t>762</w:t>
            </w:r>
          </w:p>
        </w:tc>
        <w:tc>
          <w:tcPr>
            <w:tcW w:w="549" w:type="dxa"/>
            <w:tcBorders>
              <w:bottom w:val="single" w:sz="12" w:space="0" w:color="auto"/>
            </w:tcBorders>
            <w:vAlign w:val="bottom"/>
          </w:tcPr>
          <w:p w14:paraId="062E5B17" w14:textId="73EBC5F7" w:rsidR="00F7009D" w:rsidRPr="00A72514" w:rsidRDefault="009D6872" w:rsidP="00F7009D">
            <w:pPr>
              <w:pStyle w:val="TabellRader"/>
              <w:keepNext/>
              <w:keepLines/>
              <w:rPr>
                <w:b/>
              </w:rPr>
            </w:pPr>
            <w:r>
              <w:rPr>
                <w:b/>
              </w:rPr>
              <w:t>798</w:t>
            </w:r>
          </w:p>
        </w:tc>
        <w:tc>
          <w:tcPr>
            <w:tcW w:w="549" w:type="dxa"/>
            <w:tcBorders>
              <w:bottom w:val="single" w:sz="12" w:space="0" w:color="auto"/>
            </w:tcBorders>
            <w:vAlign w:val="bottom"/>
          </w:tcPr>
          <w:p w14:paraId="3B69379B" w14:textId="4722F2D5" w:rsidR="00F7009D" w:rsidRPr="00A72514" w:rsidRDefault="009D6872" w:rsidP="00F7009D">
            <w:pPr>
              <w:pStyle w:val="TabellRader"/>
              <w:keepNext/>
              <w:keepLines/>
              <w:rPr>
                <w:b/>
              </w:rPr>
            </w:pPr>
            <w:r>
              <w:rPr>
                <w:b/>
              </w:rPr>
              <w:t>857</w:t>
            </w:r>
          </w:p>
        </w:tc>
        <w:tc>
          <w:tcPr>
            <w:tcW w:w="549" w:type="dxa"/>
            <w:tcBorders>
              <w:bottom w:val="single" w:sz="12" w:space="0" w:color="auto"/>
            </w:tcBorders>
            <w:vAlign w:val="bottom"/>
          </w:tcPr>
          <w:p w14:paraId="62C813C6" w14:textId="271F5CF7" w:rsidR="00F7009D" w:rsidRPr="00A72514" w:rsidRDefault="009D6872" w:rsidP="00F7009D">
            <w:pPr>
              <w:pStyle w:val="TabellRader"/>
              <w:keepNext/>
              <w:keepLines/>
              <w:rPr>
                <w:b/>
              </w:rPr>
            </w:pPr>
            <w:r>
              <w:rPr>
                <w:b/>
              </w:rPr>
              <w:t>921</w:t>
            </w:r>
          </w:p>
        </w:tc>
        <w:tc>
          <w:tcPr>
            <w:tcW w:w="549" w:type="dxa"/>
            <w:tcBorders>
              <w:bottom w:val="single" w:sz="12" w:space="0" w:color="auto"/>
            </w:tcBorders>
            <w:vAlign w:val="bottom"/>
          </w:tcPr>
          <w:p w14:paraId="4E86FC44" w14:textId="429DE275" w:rsidR="00F7009D" w:rsidRPr="00A72514" w:rsidRDefault="009D6872" w:rsidP="00F7009D">
            <w:pPr>
              <w:pStyle w:val="TabellRader"/>
              <w:keepNext/>
              <w:keepLines/>
              <w:rPr>
                <w:b/>
              </w:rPr>
            </w:pPr>
            <w:r>
              <w:rPr>
                <w:b/>
              </w:rPr>
              <w:t>961</w:t>
            </w:r>
          </w:p>
        </w:tc>
      </w:tr>
      <w:tr w:rsidR="00F7009D" w14:paraId="3E42ECFA" w14:textId="77777777" w:rsidTr="00F7009D">
        <w:tc>
          <w:tcPr>
            <w:tcW w:w="1724" w:type="dxa"/>
            <w:tcBorders>
              <w:top w:val="single" w:sz="12" w:space="0" w:color="auto"/>
            </w:tcBorders>
          </w:tcPr>
          <w:p w14:paraId="32184344" w14:textId="6723DC63" w:rsidR="00F7009D" w:rsidRDefault="009D6872" w:rsidP="00F7009D">
            <w:pPr>
              <w:pStyle w:val="TabellRader"/>
              <w:keepNext/>
              <w:keepLines/>
              <w:jc w:val="left"/>
            </w:pPr>
            <w:r>
              <w:t>Ansvarsförbindelser</w:t>
            </w:r>
          </w:p>
        </w:tc>
        <w:tc>
          <w:tcPr>
            <w:tcW w:w="548" w:type="dxa"/>
            <w:tcBorders>
              <w:top w:val="single" w:sz="12" w:space="0" w:color="auto"/>
            </w:tcBorders>
            <w:vAlign w:val="bottom"/>
          </w:tcPr>
          <w:p w14:paraId="67D9443E" w14:textId="3C0BCBF9" w:rsidR="00F7009D" w:rsidRDefault="009D6872" w:rsidP="00F7009D">
            <w:pPr>
              <w:pStyle w:val="TabellRader"/>
              <w:keepNext/>
              <w:keepLines/>
            </w:pPr>
            <w:r>
              <w:t>592</w:t>
            </w:r>
          </w:p>
        </w:tc>
        <w:tc>
          <w:tcPr>
            <w:tcW w:w="549" w:type="dxa"/>
            <w:tcBorders>
              <w:top w:val="single" w:sz="12" w:space="0" w:color="auto"/>
            </w:tcBorders>
            <w:vAlign w:val="bottom"/>
          </w:tcPr>
          <w:p w14:paraId="151BF5BD" w14:textId="1750F32E" w:rsidR="00F7009D" w:rsidRDefault="009D6872" w:rsidP="00F7009D">
            <w:pPr>
              <w:pStyle w:val="TabellRader"/>
              <w:keepNext/>
              <w:keepLines/>
            </w:pPr>
            <w:r>
              <w:t>568</w:t>
            </w:r>
          </w:p>
        </w:tc>
        <w:tc>
          <w:tcPr>
            <w:tcW w:w="549" w:type="dxa"/>
            <w:tcBorders>
              <w:top w:val="single" w:sz="12" w:space="0" w:color="auto"/>
            </w:tcBorders>
            <w:vAlign w:val="bottom"/>
          </w:tcPr>
          <w:p w14:paraId="6CAF06C2" w14:textId="5A289DEF" w:rsidR="00F7009D" w:rsidRDefault="009D6872" w:rsidP="00F7009D">
            <w:pPr>
              <w:pStyle w:val="TabellRader"/>
              <w:keepNext/>
              <w:keepLines/>
            </w:pPr>
            <w:r>
              <w:t>621</w:t>
            </w:r>
          </w:p>
        </w:tc>
        <w:tc>
          <w:tcPr>
            <w:tcW w:w="549" w:type="dxa"/>
            <w:tcBorders>
              <w:top w:val="single" w:sz="12" w:space="0" w:color="auto"/>
            </w:tcBorders>
            <w:vAlign w:val="bottom"/>
          </w:tcPr>
          <w:p w14:paraId="3CE882AF" w14:textId="5DC95977" w:rsidR="00F7009D" w:rsidRDefault="009D6872" w:rsidP="00F7009D">
            <w:pPr>
              <w:pStyle w:val="TabellRader"/>
              <w:keepNext/>
              <w:keepLines/>
            </w:pPr>
            <w:r>
              <w:t>593</w:t>
            </w:r>
          </w:p>
        </w:tc>
        <w:tc>
          <w:tcPr>
            <w:tcW w:w="549" w:type="dxa"/>
            <w:tcBorders>
              <w:top w:val="single" w:sz="12" w:space="0" w:color="auto"/>
            </w:tcBorders>
            <w:vAlign w:val="bottom"/>
          </w:tcPr>
          <w:p w14:paraId="11A33C09" w14:textId="3E057380" w:rsidR="00F7009D" w:rsidRDefault="009D6872" w:rsidP="00F7009D">
            <w:pPr>
              <w:pStyle w:val="TabellRader"/>
              <w:keepNext/>
              <w:keepLines/>
            </w:pPr>
            <w:r>
              <w:t>-</w:t>
            </w:r>
          </w:p>
        </w:tc>
      </w:tr>
      <w:tr w:rsidR="00F7009D" w:rsidRPr="00A72514" w14:paraId="2F930C9A" w14:textId="77777777" w:rsidTr="00F7009D">
        <w:trPr>
          <w:cnfStyle w:val="010000000000" w:firstRow="0" w:lastRow="1" w:firstColumn="0" w:lastColumn="0" w:oddVBand="0" w:evenVBand="0" w:oddHBand="0" w:evenHBand="0" w:firstRowFirstColumn="0" w:firstRowLastColumn="0" w:lastRowFirstColumn="0" w:lastRowLastColumn="0"/>
        </w:trPr>
        <w:tc>
          <w:tcPr>
            <w:tcW w:w="1724" w:type="dxa"/>
            <w:tcBorders>
              <w:top w:val="single" w:sz="6" w:space="0" w:color="auto"/>
            </w:tcBorders>
          </w:tcPr>
          <w:p w14:paraId="288A0624" w14:textId="10D39637" w:rsidR="00F7009D" w:rsidRPr="00A72514" w:rsidRDefault="009D6872" w:rsidP="00F7009D">
            <w:pPr>
              <w:pStyle w:val="TabellSlutsumma"/>
              <w:keepNext/>
              <w:keepLines/>
              <w:jc w:val="left"/>
            </w:pPr>
            <w:r w:rsidRPr="00A72514">
              <w:t xml:space="preserve">  Pensionsförpliktelser</w:t>
            </w:r>
            <w:r>
              <w:br/>
              <w:t xml:space="preserve"> </w:t>
            </w:r>
            <w:r w:rsidRPr="00A72514">
              <w:t xml:space="preserve"> som inte ingår i </w:t>
            </w:r>
            <w:r>
              <w:t xml:space="preserve">  </w:t>
            </w:r>
            <w:r>
              <w:br/>
              <w:t xml:space="preserve">  </w:t>
            </w:r>
            <w:r w:rsidRPr="00A72514">
              <w:t>balansräkningen</w:t>
            </w:r>
          </w:p>
        </w:tc>
        <w:tc>
          <w:tcPr>
            <w:tcW w:w="548" w:type="dxa"/>
            <w:tcBorders>
              <w:top w:val="single" w:sz="6" w:space="0" w:color="auto"/>
            </w:tcBorders>
            <w:vAlign w:val="bottom"/>
          </w:tcPr>
          <w:p w14:paraId="521A6C51" w14:textId="39D1E833" w:rsidR="00F7009D" w:rsidRPr="00A72514" w:rsidRDefault="009D6872" w:rsidP="00F7009D">
            <w:pPr>
              <w:pStyle w:val="TabellSlutsumma"/>
              <w:keepNext/>
              <w:keepLines/>
            </w:pPr>
            <w:r>
              <w:t>347</w:t>
            </w:r>
          </w:p>
        </w:tc>
        <w:tc>
          <w:tcPr>
            <w:tcW w:w="549" w:type="dxa"/>
            <w:tcBorders>
              <w:top w:val="single" w:sz="6" w:space="0" w:color="auto"/>
            </w:tcBorders>
            <w:vAlign w:val="bottom"/>
          </w:tcPr>
          <w:p w14:paraId="5ABA4614" w14:textId="0FB23AE9" w:rsidR="00F7009D" w:rsidRPr="00A72514" w:rsidRDefault="009D6872" w:rsidP="00F7009D">
            <w:pPr>
              <w:pStyle w:val="TabellSlutsumma"/>
              <w:keepNext/>
              <w:keepLines/>
            </w:pPr>
            <w:r>
              <w:t>332</w:t>
            </w:r>
          </w:p>
        </w:tc>
        <w:tc>
          <w:tcPr>
            <w:tcW w:w="549" w:type="dxa"/>
            <w:tcBorders>
              <w:top w:val="single" w:sz="6" w:space="0" w:color="auto"/>
            </w:tcBorders>
            <w:vAlign w:val="bottom"/>
          </w:tcPr>
          <w:p w14:paraId="371F4143" w14:textId="59D70503" w:rsidR="00F7009D" w:rsidRPr="00A72514" w:rsidRDefault="009D6872" w:rsidP="00F7009D">
            <w:pPr>
              <w:pStyle w:val="TabellSlutsumma"/>
              <w:keepNext/>
              <w:keepLines/>
            </w:pPr>
            <w:r>
              <w:t>366</w:t>
            </w:r>
          </w:p>
        </w:tc>
        <w:tc>
          <w:tcPr>
            <w:tcW w:w="549" w:type="dxa"/>
            <w:tcBorders>
              <w:top w:val="single" w:sz="6" w:space="0" w:color="auto"/>
            </w:tcBorders>
            <w:vAlign w:val="bottom"/>
          </w:tcPr>
          <w:p w14:paraId="3F075D67" w14:textId="18030488" w:rsidR="00F7009D" w:rsidRPr="00A72514" w:rsidRDefault="009D6872" w:rsidP="00F7009D">
            <w:pPr>
              <w:pStyle w:val="TabellSlutsumma"/>
              <w:keepNext/>
              <w:keepLines/>
            </w:pPr>
            <w:r>
              <w:t>367</w:t>
            </w:r>
          </w:p>
        </w:tc>
        <w:tc>
          <w:tcPr>
            <w:tcW w:w="549" w:type="dxa"/>
            <w:tcBorders>
              <w:top w:val="single" w:sz="6" w:space="0" w:color="auto"/>
            </w:tcBorders>
            <w:vAlign w:val="bottom"/>
          </w:tcPr>
          <w:p w14:paraId="45177291" w14:textId="70F9999E" w:rsidR="00F7009D" w:rsidRPr="00A72514" w:rsidRDefault="009D6872" w:rsidP="00F7009D">
            <w:pPr>
              <w:pStyle w:val="TabellSlutsumma"/>
              <w:keepNext/>
              <w:keepLines/>
            </w:pPr>
            <w:r>
              <w:t>387</w:t>
            </w:r>
          </w:p>
        </w:tc>
      </w:tr>
    </w:tbl>
    <w:p w14:paraId="6E786027" w14:textId="70DDF38C" w:rsidR="00F7009D" w:rsidRDefault="009D6872" w:rsidP="00F7009D">
      <w:pPr>
        <w:pStyle w:val="TabellFotnot"/>
      </w:pPr>
      <w:r>
        <w:t>Anm.: Utfallet för 2013 är preliminärt.</w:t>
      </w:r>
    </w:p>
    <w:p w14:paraId="4AF36588" w14:textId="5684A48B" w:rsidR="00F7009D" w:rsidRDefault="009D6872" w:rsidP="00F7009D">
      <w:pPr>
        <w:pStyle w:val="TabellFotnot"/>
      </w:pPr>
      <w:r>
        <w:t>Källa: Statistiska centralbyrån, räkenskapssammandrag för kommuner och landsting.</w:t>
      </w:r>
    </w:p>
    <w:p w14:paraId="3DCD34E8" w14:textId="53647EA2" w:rsidR="00F7009D" w:rsidRPr="00570840" w:rsidRDefault="009D6872" w:rsidP="00F7009D">
      <w:pPr>
        <w:pStyle w:val="Rubrik3"/>
      </w:pPr>
      <w:bookmarkStart w:id="496" w:name="_Toc384401545"/>
      <w:r>
        <w:t>Kommunsektorns tillgångar</w:t>
      </w:r>
      <w:bookmarkEnd w:id="496"/>
    </w:p>
    <w:p w14:paraId="5F2DAB28" w14:textId="3389CDC4" w:rsidR="00F7009D" w:rsidRDefault="009D6872" w:rsidP="00F7009D">
      <w:pPr>
        <w:pStyle w:val="Brdtext"/>
      </w:pPr>
      <w:r>
        <w:t xml:space="preserve">År 2013 uppgick kommunsektorns totala tillgångar till 961 miljarder kronor, vilket var en </w:t>
      </w:r>
      <w:r w:rsidRPr="00123962">
        <w:t>ökning med 4</w:t>
      </w:r>
      <w:r>
        <w:t> </w:t>
      </w:r>
      <w:r w:rsidRPr="00B86AF1">
        <w:t>procent</w:t>
      </w:r>
      <w:r>
        <w:t xml:space="preserve"> jämfört med 2012. Den största andelen av tillgångarna (48 procent) var materiella anläggningstillgångar, såsom mark, byggnader, gator, vägar och VA-nät. När det gäller värderingen av kommunala anläggnings</w:t>
      </w:r>
      <w:r>
        <w:softHyphen/>
        <w:t xml:space="preserve">tillgångar är det viktigt att beakta att dessa inte värderas utifrån kommersiella grunder. Det historiska anskaffningsvärdet </w:t>
      </w:r>
      <w:r w:rsidRPr="006354D7">
        <w:t>är enligt lag</w:t>
      </w:r>
      <w:r w:rsidRPr="006354D7">
        <w:rPr>
          <w:rStyle w:val="Fotnotsreferens"/>
        </w:rPr>
        <w:footnoteReference w:id="96"/>
      </w:r>
      <w:r w:rsidRPr="006354D7">
        <w:t xml:space="preserve"> och normering</w:t>
      </w:r>
      <w:r w:rsidRPr="006354D7">
        <w:rPr>
          <w:rStyle w:val="Fotnotsreferens"/>
        </w:rPr>
        <w:footnoteReference w:id="97"/>
      </w:r>
      <w:r w:rsidRPr="006354D7">
        <w:t xml:space="preserve"> utgångspunkten för värderingen</w:t>
      </w:r>
      <w:r>
        <w:t xml:space="preserve">, vilket innebär att tillgångar redovisas till det belopp som vid anskaffningstillfället erlagts som betalning. </w:t>
      </w:r>
    </w:p>
    <w:p w14:paraId="1602F795" w14:textId="24202CE4" w:rsidR="00F7009D" w:rsidRDefault="009D6872" w:rsidP="00F7009D">
      <w:pPr>
        <w:pStyle w:val="Brdtextmedindrag"/>
      </w:pPr>
      <w:r>
        <w:t>Kommunsektorns totala tillgångar har ökat med i genomsnitt 6 </w:t>
      </w:r>
      <w:r w:rsidRPr="00B86AF1">
        <w:t>procent</w:t>
      </w:r>
      <w:r>
        <w:t xml:space="preserve"> per år sedan 2009. Mest har </w:t>
      </w:r>
      <w:r w:rsidRPr="00B86AF1">
        <w:t xml:space="preserve">de materiella anläggningstillgångarna </w:t>
      </w:r>
      <w:r w:rsidRPr="00B86AF1">
        <w:lastRenderedPageBreak/>
        <w:t>ökat</w:t>
      </w:r>
      <w:r>
        <w:t xml:space="preserve"> medan </w:t>
      </w:r>
      <w:r w:rsidRPr="00BF6DB3">
        <w:t>bidrage</w:t>
      </w:r>
      <w:r>
        <w:t>n till statlig infrastruktur</w:t>
      </w:r>
      <w:r>
        <w:rPr>
          <w:rStyle w:val="Fotnotsreferens"/>
        </w:rPr>
        <w:footnoteReference w:id="98"/>
      </w:r>
      <w:r>
        <w:t xml:space="preserve"> har haft den svagaste ökningen. Procentuellt sett så har dock </w:t>
      </w:r>
      <w:r w:rsidRPr="00BF6DB3">
        <w:t>bidrage</w:t>
      </w:r>
      <w:r>
        <w:t>n</w:t>
      </w:r>
      <w:r w:rsidRPr="008237ED">
        <w:t xml:space="preserve"> till statlig infrastruktur</w:t>
      </w:r>
      <w:r>
        <w:t xml:space="preserve"> och omsättningstillgångar ökat mest 2009–2013. </w:t>
      </w:r>
      <w:r w:rsidRPr="00634533">
        <w:t xml:space="preserve">Omsättningstillgångar </w:t>
      </w:r>
      <w:r>
        <w:t>omfattar bl.a. kortfristiga placeringar och banktillgodohavanden</w:t>
      </w:r>
      <w:r w:rsidRPr="00634533">
        <w:t xml:space="preserve">. </w:t>
      </w:r>
    </w:p>
    <w:p w14:paraId="1C3068C0" w14:textId="5BD6B170" w:rsidR="00F7009D" w:rsidRDefault="009D6872" w:rsidP="00F7009D">
      <w:pPr>
        <w:pStyle w:val="Brdtextmedindrag"/>
      </w:pPr>
      <w:r>
        <w:t>Kommunernas totala tillgångar uppgick till 747 miljarder kronor 2013 och landstingens totala tillgångar uppgick vidare till 214 miljarder kronor. Liksom för kommun</w:t>
      </w:r>
      <w:r>
        <w:softHyphen/>
        <w:t>sektorn som helhet, är det värdet på de materiella anläggningstillgångarna som har ökat mest för både kommuner och landsting sedan 2009. Bidragen till statlig infrastruktur har dock procentuellt sett ökat mest av tillgångarna för kommunerna, 2009–2013</w:t>
      </w:r>
      <w:r w:rsidRPr="001A52E4">
        <w:t xml:space="preserve">. För landstingen har däremot denna tillgång minskat </w:t>
      </w:r>
      <w:r>
        <w:t xml:space="preserve">något </w:t>
      </w:r>
      <w:r w:rsidRPr="001A52E4">
        <w:t>under samma tidsperiod.</w:t>
      </w:r>
    </w:p>
    <w:p w14:paraId="6451C6CC" w14:textId="2407446F" w:rsidR="00F7009D" w:rsidRDefault="009D6872" w:rsidP="00F7009D">
      <w:pPr>
        <w:pStyle w:val="Rubrik3utannumrering"/>
      </w:pPr>
      <w:r>
        <w:t>Soliditet</w:t>
      </w:r>
    </w:p>
    <w:p w14:paraId="78844BEB" w14:textId="2A783B2C" w:rsidR="00F7009D" w:rsidRDefault="009D6872" w:rsidP="00F7009D">
      <w:pPr>
        <w:pStyle w:val="Brdtext"/>
      </w:pPr>
      <w:r>
        <w:t>För att ge en bild av en kommuns eller ett landstings finansiella styrka kan måttet soliditet användas. Soliditeten anger eget kapitalinnehav i förhållande till skulder och visar därmed hur stor del av tillgångarna som finansierats med eget kapital</w:t>
      </w:r>
      <w:r w:rsidRPr="002E1965">
        <w:t xml:space="preserve">. Soliditetsmåttet har </w:t>
      </w:r>
      <w:r>
        <w:t>dock inte riktigt samma</w:t>
      </w:r>
      <w:r w:rsidRPr="002E1965">
        <w:t xml:space="preserve"> </w:t>
      </w:r>
      <w:r>
        <w:t>centrala betydelse för kommunsektorn som för företag, inte minst</w:t>
      </w:r>
      <w:r w:rsidRPr="002E1965">
        <w:t xml:space="preserve"> på grund av </w:t>
      </w:r>
      <w:r>
        <w:t xml:space="preserve">att </w:t>
      </w:r>
      <w:r w:rsidRPr="002E1965">
        <w:t>kommuner och landsting</w:t>
      </w:r>
      <w:r>
        <w:t xml:space="preserve"> har</w:t>
      </w:r>
      <w:r w:rsidRPr="002E1965">
        <w:t xml:space="preserve"> beskattningsrätt.</w:t>
      </w:r>
      <w:r>
        <w:t xml:space="preserve"> </w:t>
      </w:r>
    </w:p>
    <w:p w14:paraId="5DDC9BEA" w14:textId="48A7A5E7" w:rsidR="00F7009D" w:rsidRDefault="009D6872" w:rsidP="00F7009D">
      <w:pPr>
        <w:pStyle w:val="Brdtextmedindrag"/>
      </w:pPr>
      <w:r>
        <w:t>Soliditetsjämförelser mellan enskilda kommuner och landsting försvåras av att olika kommuner och landsting organiserar verksam</w:t>
      </w:r>
      <w:r>
        <w:softHyphen/>
        <w:t xml:space="preserve">heten på olika sätt, vilket påverkar såväl skulderna som tillgångarna. De flesta kommuner och landsting bedriver huvudsakligen sin verksamhet i förvaltningsform. Vissa kommuner har dock valt att organisera stora delar av verksamheten i </w:t>
      </w:r>
      <w:r w:rsidRPr="007B73F8">
        <w:t>företagsform</w:t>
      </w:r>
      <w:r>
        <w:t>. Om det är fråga om verksamheter med stora tillgångar kan valet av organisations</w:t>
      </w:r>
      <w:r>
        <w:softHyphen/>
        <w:t>form ha stor påverkan på soliditeten.</w:t>
      </w:r>
    </w:p>
    <w:p w14:paraId="2989694A" w14:textId="59C0987F" w:rsidR="00F7009D" w:rsidRDefault="009D6872" w:rsidP="00F7009D">
      <w:pPr>
        <w:pStyle w:val="Brdtextmedindrag"/>
      </w:pPr>
      <w:r>
        <w:t xml:space="preserve">För kommunsektorn var soliditeten oförändrad 2013 jämfört med 2012 och uppgick </w:t>
      </w:r>
      <w:r>
        <w:lastRenderedPageBreak/>
        <w:t>till 43 procent. Sedan 2009 hade därmed soliditeten minskat med 3 procentenheter. Kommunernas soliditet uppgick 2013 till 49 procent och landstingens soliditet uppgick till 20 procent.</w:t>
      </w:r>
    </w:p>
    <w:p w14:paraId="3F587923" w14:textId="7356262C" w:rsidR="00F7009D" w:rsidRDefault="009D6872" w:rsidP="00F7009D">
      <w:pPr>
        <w:pStyle w:val="Rubrik3"/>
      </w:pPr>
      <w:bookmarkStart w:id="497" w:name="_Toc384401546"/>
      <w:r>
        <w:t>Kommunsektorns skulder</w:t>
      </w:r>
      <w:bookmarkEnd w:id="497"/>
    </w:p>
    <w:p w14:paraId="3E61D699" w14:textId="77777777" w:rsidR="00F7009D" w:rsidRDefault="009D6872" w:rsidP="00F7009D">
      <w:pPr>
        <w:pStyle w:val="Brdtext"/>
        <w:rPr>
          <w:highlight w:val="yellow"/>
        </w:rPr>
      </w:pPr>
      <w:r>
        <w:t xml:space="preserve">Kommunsektorns avsättningar och skulder uppgick till 552 miljarder kronor 2013, vilket var en ökning med 5 procent jämfört med 2012. </w:t>
      </w:r>
      <w:r w:rsidRPr="001B0109">
        <w:t xml:space="preserve">Avsättningar är långfristiga skulder som är okända till exakt belopp och/eller vilket datum de förfaller till betalning. Pensionsskulder är en vanlig avsättning som 2013 uppgick till 108 miljarder kronor. </w:t>
      </w:r>
    </w:p>
    <w:p w14:paraId="25568337" w14:textId="7136D7A1" w:rsidR="00F7009D" w:rsidRDefault="009D6872" w:rsidP="00F7009D">
      <w:pPr>
        <w:pStyle w:val="Brdtextmedindrag"/>
      </w:pPr>
      <w:r w:rsidRPr="003B6AEA">
        <w:t>De långfristiga skulderna uppgic</w:t>
      </w:r>
      <w:r>
        <w:t xml:space="preserve">k 2013 till 218 miljarder kronor. Cirka 98 procent av dessa utgjordes av lån i banker och kreditinstitut varav ca 160 miljarder kronor </w:t>
      </w:r>
      <w:r w:rsidRPr="001B0109">
        <w:t>utgjorde</w:t>
      </w:r>
      <w:r>
        <w:t>s av</w:t>
      </w:r>
      <w:r w:rsidRPr="001B0109">
        <w:t xml:space="preserve"> lån för utlåning till kommunala företag</w:t>
      </w:r>
      <w:r>
        <w:t xml:space="preserve">. </w:t>
      </w:r>
    </w:p>
    <w:p w14:paraId="2B37012F" w14:textId="675FCF8D" w:rsidR="00F7009D" w:rsidRPr="009D5054" w:rsidRDefault="009D6872" w:rsidP="00F7009D">
      <w:pPr>
        <w:pStyle w:val="Brdtextmedindrag"/>
      </w:pPr>
      <w:r>
        <w:t>Kommunsektorns avsättningar och skulder uppgick 2013 till 57 197 kronor per invånare. Spridningen mellan kommunerna var dock stor, från lägst 8 639 kronor per invånare till högst 135 266 kronor per invånare. För landstingen var motsvarande uppgifter 11 618 kronor per invånare och 24 644 kronor per invånare.</w:t>
      </w:r>
    </w:p>
    <w:p w14:paraId="4F85E31B" w14:textId="39C9B8F1" w:rsidR="00F7009D" w:rsidRDefault="009D6872" w:rsidP="00F7009D">
      <w:pPr>
        <w:pStyle w:val="Brdtextmedindrag"/>
      </w:pPr>
      <w:r>
        <w:t>Den största andelen av avsättningarna och skulderna 2013 utgjordes av långfristiga skulder</w:t>
      </w:r>
      <w:r>
        <w:rPr>
          <w:rStyle w:val="Fotnotsreferens"/>
        </w:rPr>
        <w:footnoteReference w:id="99"/>
      </w:r>
      <w:r>
        <w:t xml:space="preserve"> (40 procent) och kortfristiga skulder</w:t>
      </w:r>
      <w:r>
        <w:rPr>
          <w:rStyle w:val="Fotnotsreferens"/>
        </w:rPr>
        <w:footnoteReference w:id="100"/>
      </w:r>
      <w:r>
        <w:t xml:space="preserve"> (38 procent). Sedan 2000 har dock d</w:t>
      </w:r>
      <w:r w:rsidRPr="004F53E8">
        <w:t xml:space="preserve">e långfristiga </w:t>
      </w:r>
      <w:r>
        <w:t>skulderna</w:t>
      </w:r>
      <w:r w:rsidRPr="004F53E8">
        <w:t xml:space="preserve"> ökat mer än de k</w:t>
      </w:r>
      <w:r>
        <w:t xml:space="preserve">ortfristiga skulderna. </w:t>
      </w:r>
    </w:p>
    <w:p w14:paraId="1CF5200B" w14:textId="06F6CCE8" w:rsidR="00F7009D" w:rsidRDefault="009D6872" w:rsidP="00F7009D">
      <w:pPr>
        <w:pStyle w:val="Brdtextmedindrag"/>
      </w:pPr>
      <w:r>
        <w:t xml:space="preserve">Kommunsektorns långfristiga skulder har ökat med 122 miljarder kronor eller med 128 procent sedan 2000. Under samma tidsperiod har kommunernas långfristiga skulder ökat med 96 miljarder kronor eller 109 procent medan landstingens långfristiga skulder har ökat med 26 miljarder kronor eller 330 procent (se </w:t>
      </w:r>
      <w:r>
        <w:fldChar w:fldCharType="begin"/>
      </w:r>
      <w:r>
        <w:instrText xml:space="preserve"> REF  _Ref383185292 \* Lower \h </w:instrText>
      </w:r>
      <w:r>
        <w:fldChar w:fldCharType="separate"/>
      </w:r>
      <w:r w:rsidR="004642B5">
        <w:t xml:space="preserve">diagram </w:t>
      </w:r>
      <w:r w:rsidR="004642B5" w:rsidRPr="004642B5">
        <w:rPr>
          <w:bCs/>
          <w:noProof/>
        </w:rPr>
        <w:t>8</w:t>
      </w:r>
      <w:r w:rsidR="004642B5">
        <w:rPr>
          <w:noProof/>
        </w:rPr>
        <w:t>.10</w:t>
      </w:r>
      <w:r>
        <w:fldChar w:fldCharType="end"/>
      </w:r>
      <w:r>
        <w:t xml:space="preserve">). </w:t>
      </w:r>
    </w:p>
    <w:p w14:paraId="44FB3507" w14:textId="02DAFA26" w:rsidR="00F7009D" w:rsidRDefault="009D6872" w:rsidP="00F7009D">
      <w:pPr>
        <w:pStyle w:val="Brdtextmedindrag"/>
      </w:pPr>
      <w:r>
        <w:t xml:space="preserve">Landstingens ökning av långfristiga skulder har således procentuellt sett varit betydligt större än kommunernas 2000–2013. Dock utgjorde de långfristiga skulderna 2013 en mindre andel av de </w:t>
      </w:r>
      <w:r>
        <w:lastRenderedPageBreak/>
        <w:t>totala avsättningarna och skulderna för landstingen, 20 procent, än för kommunerna, 48 procent.</w:t>
      </w:r>
      <w:bookmarkStart w:id="498" w:name="_Ref381882576"/>
    </w:p>
    <w:p w14:paraId="106F68F6" w14:textId="77777777" w:rsidR="00F7009D" w:rsidRDefault="00F7009D" w:rsidP="00F7009D">
      <w:pPr>
        <w:pStyle w:val="Brdtextmedindrag"/>
      </w:pPr>
      <w:bookmarkStart w:id="499" w:name="_Ref382918206"/>
      <w:bookmarkEnd w:id="498"/>
    </w:p>
    <w:p w14:paraId="51F00F02" w14:textId="01EC370A" w:rsidR="00F7009D" w:rsidRDefault="009D6872" w:rsidP="00F7009D">
      <w:pPr>
        <w:pStyle w:val="DiagramRubrik"/>
      </w:pPr>
      <w:bookmarkStart w:id="500" w:name="_Ref383185292"/>
      <w:bookmarkStart w:id="501" w:name="_Toc384401807"/>
      <w:bookmarkEnd w:id="499"/>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rPr>
          <w:noProof/>
        </w:rPr>
        <w:t>.</w:t>
      </w:r>
      <w:fldSimple w:instr=" SEQ Diagram \* ARABIC \s 1 ">
        <w:r w:rsidR="004642B5">
          <w:rPr>
            <w:noProof/>
          </w:rPr>
          <w:t>10</w:t>
        </w:r>
      </w:fldSimple>
      <w:bookmarkEnd w:id="500"/>
      <w:r>
        <w:t xml:space="preserve"> Långfristiga skulder 2000–2013</w:t>
      </w:r>
      <w:bookmarkEnd w:id="501"/>
    </w:p>
    <w:p w14:paraId="017CADBA" w14:textId="366E9600" w:rsidR="00F7009D" w:rsidRDefault="009D6872" w:rsidP="00F7009D">
      <w:pPr>
        <w:pStyle w:val="DiagramUnderrubrik"/>
      </w:pPr>
      <w:r>
        <w:t>Miljarder kronor</w:t>
      </w:r>
    </w:p>
    <w:p w14:paraId="46357150" w14:textId="5FDE9A78" w:rsidR="00F7009D" w:rsidRDefault="009D6872" w:rsidP="00F7009D">
      <w:pPr>
        <w:pStyle w:val="Brdtext"/>
        <w:spacing w:line="260" w:lineRule="atLeast"/>
      </w:pPr>
      <w:r>
        <w:rPr>
          <w:noProof/>
          <w:lang w:eastAsia="sv-SE"/>
        </w:rPr>
        <w:drawing>
          <wp:inline distT="0" distB="0" distL="0" distR="0" wp14:anchorId="79D8C615" wp14:editId="02C36688">
            <wp:extent cx="2753995" cy="2044037"/>
            <wp:effectExtent l="0" t="0" r="8255" b="0"/>
            <wp:docPr id="136" name="Diagram 13"/>
            <wp:cNvGraphicFramePr/>
            <a:graphic xmlns:a="http://schemas.openxmlformats.org/drawingml/2006/main">
              <a:graphicData uri="http://schemas.openxmlformats.org/drawingml/2006/chart">
                <c:chart xmlns:c="http://schemas.openxmlformats.org/drawingml/2006/chart" xmlns:r="http://schemas.openxmlformats.org/officeDocument/2006/relationships" r:id="rId381"/>
              </a:graphicData>
            </a:graphic>
          </wp:inline>
        </w:drawing>
      </w:r>
    </w:p>
    <w:p w14:paraId="0B48D57B" w14:textId="6219B4F1" w:rsidR="00F7009D" w:rsidRDefault="009D6872" w:rsidP="00F7009D">
      <w:pPr>
        <w:pStyle w:val="DiagramFotnot"/>
      </w:pPr>
      <w:r>
        <w:t>Källa: Statistiska centralbyrån, räkenskapssammandrag för kommuner och landsting.</w:t>
      </w:r>
    </w:p>
    <w:p w14:paraId="31576D12" w14:textId="1D410F2E" w:rsidR="00F7009D" w:rsidRPr="008F7094" w:rsidRDefault="00F7009D" w:rsidP="00F7009D">
      <w:pPr>
        <w:pStyle w:val="Brdtext"/>
        <w:spacing w:line="260" w:lineRule="atLeast"/>
      </w:pPr>
    </w:p>
    <w:p w14:paraId="579B64FB" w14:textId="35D805A2" w:rsidR="00F7009D" w:rsidRDefault="009D6872" w:rsidP="00F7009D">
      <w:pPr>
        <w:pStyle w:val="Brdtext"/>
      </w:pPr>
      <w:r>
        <w:t>Ökningen av de långfristiga skulderna kan delvis förklaras av att kommunernas och landstingens investeringar har ökat. En annan förklaring är att de har tagit upp lån för utlåning till kommunala företag (se fördjupningsrutan De kommunala företagen). På grund av en bättre kreditvärdighet blir lånevillkoren oftast mer förmånliga för kommunerna och landstingen än för de kommunala företagen.</w:t>
      </w:r>
    </w:p>
    <w:p w14:paraId="60762D44" w14:textId="122BA72B" w:rsidR="00F7009D" w:rsidRDefault="009D6872" w:rsidP="00F7009D">
      <w:pPr>
        <w:pStyle w:val="Brdtextmedindrag"/>
      </w:pPr>
      <w:r w:rsidRPr="00F3341F">
        <w:t>Pensions</w:t>
      </w:r>
      <w:r>
        <w:t>skulden för pensionsrätter intjänade före 1998 redovisas som en ansvarsförbindelse utanför balansräkningen. Detta åtagande är stort jämfört med de totala skulderna i balansräkningen, men ska också utbetalas under en lång tid. Kommunsektorns ansvars</w:t>
      </w:r>
      <w:r>
        <w:softHyphen/>
        <w:t>förbindelser avseende pensions</w:t>
      </w:r>
      <w:r>
        <w:softHyphen/>
        <w:t xml:space="preserve">förpliktelser uppgick till 387 miljarder kronor 2013. Det var en </w:t>
      </w:r>
      <w:r w:rsidRPr="00F85C69">
        <w:t>ökning</w:t>
      </w:r>
      <w:r>
        <w:t xml:space="preserve"> med 5 procent jämfört med 2012. År 2009–2013 ökade ansvarsförbindelserna avseende pensionsförpliktelser med 40 miljarder kronor eller i genomsnitt med 3 procent per år. Under samma tidsperiod har skuldavsättningarna för pensioner i balansräkningen ökat med 47 miljarder kronor eller med i genomsnitt 16 procent per år.</w:t>
      </w:r>
    </w:p>
    <w:p w14:paraId="493505C8" w14:textId="77777777" w:rsidR="00F7009D" w:rsidRDefault="00F7009D" w:rsidP="00F7009D">
      <w:pPr>
        <w:pStyle w:val="Brdtextmedindrag"/>
      </w:pPr>
    </w:p>
    <w:p w14:paraId="24128378" w14:textId="77777777" w:rsidR="00F7009D" w:rsidRDefault="009D6872" w:rsidP="00F7009D">
      <w:pPr>
        <w:pStyle w:val="Brdtext"/>
      </w:pPr>
      <w:r>
        <w:br w:type="page"/>
      </w:r>
    </w:p>
    <w:bookmarkStart w:id="502" w:name="_Toc384401618"/>
    <w:p w14:paraId="754A5FC4" w14:textId="47CAD1E6" w:rsidR="00F7009D" w:rsidRDefault="009D6872" w:rsidP="00F7009D">
      <w:pPr>
        <w:pStyle w:val="RubrikRuta"/>
      </w:pPr>
      <w:r>
        <w:rPr>
          <w:noProof/>
          <w:lang w:eastAsia="sv-SE"/>
        </w:rPr>
        <w:lastRenderedPageBreak/>
        <mc:AlternateContent>
          <mc:Choice Requires="wps">
            <w:drawing>
              <wp:anchor distT="0" distB="0" distL="114300" distR="114300" simplePos="0" relativeHeight="251657728" behindDoc="1" locked="0" layoutInCell="1" allowOverlap="1" wp14:anchorId="2B76FF5F" wp14:editId="73D470AA">
                <wp:simplePos x="0" y="0"/>
                <wp:positionH relativeFrom="column">
                  <wp:posOffset>-114935</wp:posOffset>
                </wp:positionH>
                <wp:positionV relativeFrom="page">
                  <wp:posOffset>723900</wp:posOffset>
                </wp:positionV>
                <wp:extent cx="5972175" cy="9039225"/>
                <wp:effectExtent l="0" t="0" r="9525" b="9525"/>
                <wp:wrapNone/>
                <wp:docPr id="137"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03922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9.05pt;margin-top:57pt;width:470.25pt;height:711.75pt;z-index:-251658238;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t>De kommunala företagen</w:t>
      </w:r>
      <w:bookmarkEnd w:id="502"/>
    </w:p>
    <w:p w14:paraId="7ECFDAE6" w14:textId="00F406BE" w:rsidR="00F7009D" w:rsidRDefault="009D6872" w:rsidP="00F7009D">
      <w:pPr>
        <w:pStyle w:val="Brdtext"/>
      </w:pPr>
      <w:r>
        <w:t xml:space="preserve">En stor del av de kommunala verksamheterna drivs i företag och företagens ekonomiska utveckling har därmed kommit att få en allt större betydelse för kommunsektorns ekonomi. Om man vill följa den ekonomiska utvecklingen i kommunsektorn krävs därför att man också följer utvecklingen i de kommunala företagen. </w:t>
      </w:r>
    </w:p>
    <w:p w14:paraId="2B81638D" w14:textId="3364F61A" w:rsidR="00F7009D" w:rsidRDefault="009D6872" w:rsidP="00F7009D">
      <w:pPr>
        <w:pStyle w:val="Rubrik4utannumrering"/>
      </w:pPr>
      <w:r>
        <w:t>Vilka är de kommunala företagen?</w:t>
      </w:r>
    </w:p>
    <w:p w14:paraId="3D99F969" w14:textId="77777777" w:rsidR="00F7009D" w:rsidRDefault="009D6872" w:rsidP="00F7009D">
      <w:pPr>
        <w:pStyle w:val="Brdtext"/>
      </w:pPr>
      <w:r w:rsidRPr="004F4045">
        <w:t>Totalt finns det 1 853 kommun- och landstings</w:t>
      </w:r>
      <w:r>
        <w:softHyphen/>
      </w:r>
      <w:r w:rsidRPr="004F4045">
        <w:t xml:space="preserve">ägda företag, dvs. företag som </w:t>
      </w:r>
      <w:r>
        <w:t>till 50 </w:t>
      </w:r>
      <w:r w:rsidRPr="004F4045">
        <w:t>procent eller mer ägs av kommuner eller landsting. Antalet har nästan tredubblats sedan 1975.</w:t>
      </w:r>
      <w:r>
        <w:t xml:space="preserve"> Största ökningen skedde i slutet av 80-talet och i början av 90-talet. </w:t>
      </w:r>
    </w:p>
    <w:p w14:paraId="7A0121F9" w14:textId="77777777" w:rsidR="00F7009D" w:rsidRDefault="009D6872" w:rsidP="00F7009D">
      <w:pPr>
        <w:pStyle w:val="Brdtextmedindrag"/>
      </w:pPr>
      <w:r>
        <w:t xml:space="preserve">Cirka 75 procent av företagen är helägda och många av de delägda företagen ägs tillsammans med andra kommuner och/eller landsting. Till exempel ägs länstrafikbolagen ofta gemensamt av kommuner och landsting inom länet. </w:t>
      </w:r>
    </w:p>
    <w:p w14:paraId="08AB574A" w14:textId="1881407A" w:rsidR="00F7009D" w:rsidRDefault="009D6872" w:rsidP="00F7009D">
      <w:pPr>
        <w:pStyle w:val="Brdtextmedindrag"/>
      </w:pPr>
      <w:r>
        <w:t>Den vanligaste företagsformen är aktiebolag (92 procent) följt av stiftelse (4 procent).</w:t>
      </w:r>
    </w:p>
    <w:p w14:paraId="1C19991F" w14:textId="379E0BBA" w:rsidR="00F7009D" w:rsidRDefault="009D6872" w:rsidP="00F7009D">
      <w:pPr>
        <w:pStyle w:val="Brdtextmedindrag"/>
      </w:pPr>
      <w:r>
        <w:t>De kommunägda företagen finns företrädes</w:t>
      </w:r>
      <w:r>
        <w:softHyphen/>
        <w:t>vis inom områdena fastigheter, energi, vatten, avlopp och avfallshantering. Därutöver finns det också kommunägda företag inom områdena transporter, näringslivsutveckling, kultur, fritid, turism och försäkring. De landstingsägda före</w:t>
      </w:r>
      <w:r>
        <w:softHyphen/>
        <w:t>tagen finns företrädes</w:t>
      </w:r>
      <w:r>
        <w:softHyphen/>
        <w:t>vis inom områdena tran</w:t>
      </w:r>
      <w:r>
        <w:softHyphen/>
        <w:t>sporter och sjukvård, men även inom områdena kultur, turism och näringslivsutveckling.</w:t>
      </w:r>
      <w:r w:rsidRPr="009572D2">
        <w:t xml:space="preserve"> </w:t>
      </w:r>
    </w:p>
    <w:p w14:paraId="309EF661" w14:textId="17E30B61" w:rsidR="00F7009D" w:rsidRDefault="009D6872" w:rsidP="00F7009D">
      <w:pPr>
        <w:pStyle w:val="Brdtextmedindrag"/>
      </w:pPr>
      <w:r>
        <w:t xml:space="preserve">De kommunägda företagens samlade resultat 2012 var positivt och uppgick till ca 12 miljarder kronor. Största överskottet, nästan 7 miljarder kronor, stod främst fastighetsföretagen för. I 38 kommuner redovisade företagen ett negativt resultat. De landstingsägda företagen redovisade </w:t>
      </w:r>
      <w:r>
        <w:lastRenderedPageBreak/>
        <w:t xml:space="preserve">ett negativt resultat om -146 miljoner kronor 2012. </w:t>
      </w:r>
    </w:p>
    <w:p w14:paraId="1DE7EC18" w14:textId="2F36F2ED" w:rsidR="00F7009D" w:rsidRPr="005F450E" w:rsidRDefault="009D6872" w:rsidP="00F7009D">
      <w:pPr>
        <w:pStyle w:val="Rubrik4utannumrering"/>
      </w:pPr>
      <w:r w:rsidRPr="005F450E">
        <w:t>Rättsliga förutsättningar</w:t>
      </w:r>
    </w:p>
    <w:p w14:paraId="65591365" w14:textId="69D4FC5C" w:rsidR="00F7009D" w:rsidRDefault="009D6872" w:rsidP="00F7009D">
      <w:pPr>
        <w:pStyle w:val="Brdtext"/>
      </w:pPr>
      <w:r>
        <w:t>I kommunallagen ställs krav på att det ska finnas möjligheter att kontrollera och följa upp verk</w:t>
      </w:r>
      <w:r>
        <w:softHyphen/>
        <w:t>samhet som kommuner och landsting bedriver och att det finns information som gör det möjligt för allmänheten att få insyn i hur verk</w:t>
      </w:r>
      <w:r>
        <w:softHyphen/>
        <w:t>samheterna utförs. Detta gäller även kommunal verksamhet som bedrivs i företag. Kommunerna och landstingen ansvarar också generellt för att verksamheten bedrivs enligt de nationella mål, riktlinjer och föreskrifter som finns, att den interna kontrollen är tillräcklig och att verksam</w:t>
      </w:r>
      <w:r>
        <w:softHyphen/>
        <w:t>heten i övrigt bedrivs på ett tillfredsställande sätt. Detta sker bl.a. genom att kommunen eller landstinget styr verksamheten genom den bo</w:t>
      </w:r>
      <w:r>
        <w:softHyphen/>
        <w:t>lagsordning och de ägardirektiv som beslutas av fullmäktige.</w:t>
      </w:r>
    </w:p>
    <w:p w14:paraId="1C5C7C29" w14:textId="451F866B" w:rsidR="00F7009D" w:rsidRDefault="009D6872" w:rsidP="00F7009D">
      <w:pPr>
        <w:pStyle w:val="Brdtextmedindrag"/>
      </w:pPr>
      <w:r>
        <w:t>I lagen om kommunal redovisning finns krav på att kommuner och landsting ska upprätta en sammanställd redovisning (koncernredovisning). Rådet för kommunal redovisning har i en rekommendation förtydligat lagens krav. Syftet med en sammanställd redovisning är att ge en helhetssyn på kommunens verksamhet och ekonomi och att åstadkomma en organisations</w:t>
      </w:r>
      <w:r>
        <w:softHyphen/>
        <w:t>neutral</w:t>
      </w:r>
      <w:r w:rsidRPr="005F450E">
        <w:t xml:space="preserve"> </w:t>
      </w:r>
      <w:r>
        <w:t>redovisning som möjliggör jämförbarhet mellan kommuner respektive landsting.</w:t>
      </w:r>
    </w:p>
    <w:p w14:paraId="262FAB17" w14:textId="467E29A8" w:rsidR="00F7009D" w:rsidRDefault="009D6872" w:rsidP="00F7009D">
      <w:pPr>
        <w:pStyle w:val="Brdtextmedindrag"/>
      </w:pPr>
      <w:r>
        <w:t>De principer, exempelvis likställighets- och självkostnadsprincipen, som anges i kommunal</w:t>
      </w:r>
      <w:r>
        <w:softHyphen/>
        <w:t xml:space="preserve">lagen gäller för verksamhet som drivs i förvaltning såväl som i företag. Detta innebär bl.a. att företagen inte får drivas i vinstsyfte. Det finns dock undantag från självkostnadsprincipen i speciallagstiftning, bl.a. inom områdena energi och kollektivtrafik. </w:t>
      </w:r>
    </w:p>
    <w:p w14:paraId="757AB87E" w14:textId="77777777" w:rsidR="00F7009D" w:rsidRDefault="00F7009D" w:rsidP="00F7009D">
      <w:pPr>
        <w:pStyle w:val="Brdtext"/>
        <w:sectPr w:rsidR="00F7009D" w:rsidSect="00F7009D">
          <w:headerReference w:type="even" r:id="rId382"/>
          <w:headerReference w:type="default" r:id="rId383"/>
          <w:footerReference w:type="even" r:id="rId384"/>
          <w:footerReference w:type="default" r:id="rId385"/>
          <w:footerReference w:type="first" r:id="rId386"/>
          <w:type w:val="continuous"/>
          <w:pgSz w:w="11906" w:h="16838" w:code="9"/>
          <w:pgMar w:top="1304" w:right="1871" w:bottom="1531" w:left="1021" w:header="567" w:footer="1077" w:gutter="0"/>
          <w:cols w:num="2" w:space="340"/>
          <w:docGrid w:linePitch="360"/>
        </w:sectPr>
      </w:pPr>
    </w:p>
    <w:p w14:paraId="0004B1D0" w14:textId="750DE4E2" w:rsidR="00F7009D" w:rsidRDefault="009D6872" w:rsidP="00F7009D">
      <w:pPr>
        <w:pStyle w:val="TabellRubrik"/>
        <w:spacing w:before="240"/>
      </w:pPr>
      <w:bookmarkStart w:id="503" w:name="_Toc384401700"/>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10</w:t>
      </w:r>
      <w:r w:rsidR="0009067D">
        <w:rPr>
          <w:noProof/>
        </w:rPr>
        <w:fldChar w:fldCharType="end"/>
      </w:r>
      <w:r>
        <w:t xml:space="preserve"> Nyckeltal för kommun- och landstingsägda företag 2012</w:t>
      </w:r>
      <w:bookmarkEnd w:id="503"/>
    </w:p>
    <w:p w14:paraId="4F262B97" w14:textId="63D53E4C" w:rsidR="00F7009D" w:rsidRDefault="009D6872" w:rsidP="00F7009D">
      <w:pPr>
        <w:pStyle w:val="TabellUnderrubrik"/>
      </w:pPr>
      <w:r>
        <w:t>Antal och miljoner kronor</w:t>
      </w:r>
    </w:p>
    <w:tbl>
      <w:tblPr>
        <w:tblStyle w:val="RKEgentabell"/>
        <w:tblW w:w="9055" w:type="dxa"/>
        <w:tblLayout w:type="fixed"/>
        <w:tblLook w:val="0060" w:firstRow="1" w:lastRow="1" w:firstColumn="0" w:lastColumn="0" w:noHBand="0" w:noVBand="0"/>
      </w:tblPr>
      <w:tblGrid>
        <w:gridCol w:w="1292"/>
        <w:gridCol w:w="1292"/>
        <w:gridCol w:w="1293"/>
        <w:gridCol w:w="1293"/>
        <w:gridCol w:w="1295"/>
        <w:gridCol w:w="1295"/>
        <w:gridCol w:w="1295"/>
      </w:tblGrid>
      <w:tr w:rsidR="00F7009D" w:rsidRPr="00AF75F3" w14:paraId="4F806080" w14:textId="77777777" w:rsidTr="00F7009D">
        <w:trPr>
          <w:cnfStyle w:val="100000000000" w:firstRow="1" w:lastRow="0" w:firstColumn="0" w:lastColumn="0" w:oddVBand="0" w:evenVBand="0" w:oddHBand="0" w:evenHBand="0" w:firstRowFirstColumn="0" w:firstRowLastColumn="0" w:lastRowFirstColumn="0" w:lastRowLastColumn="0"/>
        </w:trPr>
        <w:tc>
          <w:tcPr>
            <w:tcW w:w="1292" w:type="dxa"/>
            <w:vAlign w:val="bottom"/>
          </w:tcPr>
          <w:p w14:paraId="06630E16" w14:textId="77777777" w:rsidR="00F7009D" w:rsidRPr="00AF75F3" w:rsidRDefault="00F7009D" w:rsidP="00F7009D">
            <w:pPr>
              <w:pStyle w:val="TabellHuvud"/>
              <w:rPr>
                <w:b/>
              </w:rPr>
            </w:pPr>
          </w:p>
        </w:tc>
        <w:tc>
          <w:tcPr>
            <w:tcW w:w="1292" w:type="dxa"/>
            <w:vAlign w:val="bottom"/>
          </w:tcPr>
          <w:p w14:paraId="2120153F" w14:textId="77777777" w:rsidR="00F7009D" w:rsidRPr="00AF75F3" w:rsidRDefault="009D6872" w:rsidP="00F7009D">
            <w:pPr>
              <w:pStyle w:val="TabellHuvud"/>
              <w:rPr>
                <w:b/>
              </w:rPr>
            </w:pPr>
            <w:r w:rsidRPr="00AF75F3">
              <w:rPr>
                <w:b/>
              </w:rPr>
              <w:t>Antal företag</w:t>
            </w:r>
          </w:p>
        </w:tc>
        <w:tc>
          <w:tcPr>
            <w:tcW w:w="1293" w:type="dxa"/>
            <w:vAlign w:val="bottom"/>
          </w:tcPr>
          <w:p w14:paraId="66DBCEA7" w14:textId="77777777" w:rsidR="00F7009D" w:rsidRPr="00AF75F3" w:rsidRDefault="009D6872" w:rsidP="00F7009D">
            <w:pPr>
              <w:pStyle w:val="TabellHuvud"/>
              <w:rPr>
                <w:b/>
              </w:rPr>
            </w:pPr>
            <w:r w:rsidRPr="00AF75F3">
              <w:rPr>
                <w:b/>
              </w:rPr>
              <w:t>Antal anställda</w:t>
            </w:r>
          </w:p>
        </w:tc>
        <w:tc>
          <w:tcPr>
            <w:tcW w:w="1293" w:type="dxa"/>
            <w:vAlign w:val="bottom"/>
          </w:tcPr>
          <w:p w14:paraId="1993C26C" w14:textId="77777777" w:rsidR="00F7009D" w:rsidRPr="00AF75F3" w:rsidRDefault="009D6872" w:rsidP="00F7009D">
            <w:pPr>
              <w:pStyle w:val="TabellHuvud"/>
              <w:rPr>
                <w:b/>
              </w:rPr>
            </w:pPr>
            <w:r w:rsidRPr="00AF75F3">
              <w:rPr>
                <w:b/>
              </w:rPr>
              <w:t>Omsättning, miljoner kronor</w:t>
            </w:r>
          </w:p>
        </w:tc>
        <w:tc>
          <w:tcPr>
            <w:tcW w:w="1295" w:type="dxa"/>
            <w:vAlign w:val="bottom"/>
          </w:tcPr>
          <w:p w14:paraId="54967656" w14:textId="77777777" w:rsidR="00F7009D" w:rsidRPr="00AF75F3" w:rsidRDefault="009D6872" w:rsidP="00F7009D">
            <w:pPr>
              <w:pStyle w:val="TabellHuvud"/>
              <w:rPr>
                <w:b/>
              </w:rPr>
            </w:pPr>
            <w:r w:rsidRPr="00AF75F3">
              <w:rPr>
                <w:b/>
              </w:rPr>
              <w:t>Resultat, miljoner kronor</w:t>
            </w:r>
          </w:p>
        </w:tc>
        <w:tc>
          <w:tcPr>
            <w:tcW w:w="1295" w:type="dxa"/>
            <w:vAlign w:val="bottom"/>
          </w:tcPr>
          <w:p w14:paraId="2B469790" w14:textId="77777777" w:rsidR="00F7009D" w:rsidRPr="00AF75F3" w:rsidRDefault="009D6872" w:rsidP="00F7009D">
            <w:pPr>
              <w:pStyle w:val="TabellHuvud"/>
              <w:rPr>
                <w:b/>
              </w:rPr>
            </w:pPr>
            <w:r w:rsidRPr="00AF75F3">
              <w:rPr>
                <w:b/>
              </w:rPr>
              <w:t>Eget kapital, miljoner kronor</w:t>
            </w:r>
          </w:p>
        </w:tc>
        <w:tc>
          <w:tcPr>
            <w:tcW w:w="1295" w:type="dxa"/>
            <w:vAlign w:val="bottom"/>
          </w:tcPr>
          <w:p w14:paraId="4E312C61" w14:textId="77777777" w:rsidR="00F7009D" w:rsidRPr="00AF75F3" w:rsidRDefault="009D6872" w:rsidP="00F7009D">
            <w:pPr>
              <w:pStyle w:val="TabellHuvud"/>
              <w:rPr>
                <w:b/>
              </w:rPr>
            </w:pPr>
            <w:r w:rsidRPr="00AF75F3">
              <w:rPr>
                <w:b/>
              </w:rPr>
              <w:t>Totala tillgångar, miljoner kronor</w:t>
            </w:r>
          </w:p>
        </w:tc>
      </w:tr>
      <w:tr w:rsidR="00F7009D" w14:paraId="751EE80D" w14:textId="77777777" w:rsidTr="00F7009D">
        <w:tc>
          <w:tcPr>
            <w:tcW w:w="1292" w:type="dxa"/>
          </w:tcPr>
          <w:p w14:paraId="0B02F17C" w14:textId="77777777" w:rsidR="00F7009D" w:rsidRDefault="009D6872" w:rsidP="00F7009D">
            <w:pPr>
              <w:pStyle w:val="TabellRader"/>
              <w:jc w:val="left"/>
            </w:pPr>
            <w:r>
              <w:t>Kommunägda företag</w:t>
            </w:r>
          </w:p>
        </w:tc>
        <w:tc>
          <w:tcPr>
            <w:tcW w:w="1292" w:type="dxa"/>
            <w:vAlign w:val="bottom"/>
          </w:tcPr>
          <w:p w14:paraId="0AF6D381" w14:textId="77777777" w:rsidR="00F7009D" w:rsidRDefault="009D6872" w:rsidP="00F7009D">
            <w:pPr>
              <w:pStyle w:val="TabellRader"/>
            </w:pPr>
            <w:r>
              <w:t>1 733</w:t>
            </w:r>
          </w:p>
        </w:tc>
        <w:tc>
          <w:tcPr>
            <w:tcW w:w="1293" w:type="dxa"/>
            <w:vAlign w:val="bottom"/>
          </w:tcPr>
          <w:p w14:paraId="3A1CAAD8" w14:textId="77777777" w:rsidR="00F7009D" w:rsidRDefault="009D6872" w:rsidP="00F7009D">
            <w:pPr>
              <w:pStyle w:val="TabellRader"/>
            </w:pPr>
            <w:r>
              <w:t>46 146</w:t>
            </w:r>
          </w:p>
        </w:tc>
        <w:tc>
          <w:tcPr>
            <w:tcW w:w="1293" w:type="dxa"/>
            <w:vAlign w:val="bottom"/>
          </w:tcPr>
          <w:p w14:paraId="78D2F609" w14:textId="77777777" w:rsidR="00F7009D" w:rsidRDefault="009D6872" w:rsidP="00F7009D">
            <w:pPr>
              <w:pStyle w:val="TabellRader"/>
            </w:pPr>
            <w:r>
              <w:t>186 734</w:t>
            </w:r>
          </w:p>
        </w:tc>
        <w:tc>
          <w:tcPr>
            <w:tcW w:w="1295" w:type="dxa"/>
            <w:vAlign w:val="bottom"/>
          </w:tcPr>
          <w:p w14:paraId="5035A1BE" w14:textId="77777777" w:rsidR="00F7009D" w:rsidRDefault="009D6872" w:rsidP="00F7009D">
            <w:pPr>
              <w:pStyle w:val="TabellRader"/>
            </w:pPr>
            <w:r>
              <w:t>11 865</w:t>
            </w:r>
          </w:p>
        </w:tc>
        <w:tc>
          <w:tcPr>
            <w:tcW w:w="1295" w:type="dxa"/>
            <w:vAlign w:val="bottom"/>
          </w:tcPr>
          <w:p w14:paraId="348AD436" w14:textId="77777777" w:rsidR="00F7009D" w:rsidRDefault="009D6872" w:rsidP="00F7009D">
            <w:pPr>
              <w:pStyle w:val="TabellRader"/>
            </w:pPr>
            <w:r>
              <w:t>174 189</w:t>
            </w:r>
          </w:p>
        </w:tc>
        <w:tc>
          <w:tcPr>
            <w:tcW w:w="1295" w:type="dxa"/>
            <w:vAlign w:val="bottom"/>
          </w:tcPr>
          <w:p w14:paraId="4CFBDB75" w14:textId="77777777" w:rsidR="00F7009D" w:rsidRDefault="009D6872" w:rsidP="00F7009D">
            <w:pPr>
              <w:pStyle w:val="TabellRader"/>
            </w:pPr>
            <w:r>
              <w:t>796 144</w:t>
            </w:r>
          </w:p>
        </w:tc>
      </w:tr>
      <w:tr w:rsidR="00F7009D" w14:paraId="693FAC16" w14:textId="77777777" w:rsidTr="00F7009D">
        <w:tc>
          <w:tcPr>
            <w:tcW w:w="1292" w:type="dxa"/>
          </w:tcPr>
          <w:p w14:paraId="3DB91EAD" w14:textId="77777777" w:rsidR="00F7009D" w:rsidRDefault="009D6872" w:rsidP="00F7009D">
            <w:pPr>
              <w:pStyle w:val="TabellRader"/>
              <w:jc w:val="left"/>
            </w:pPr>
            <w:r>
              <w:t>Landstingsägda företag</w:t>
            </w:r>
          </w:p>
        </w:tc>
        <w:tc>
          <w:tcPr>
            <w:tcW w:w="1292" w:type="dxa"/>
            <w:vAlign w:val="bottom"/>
          </w:tcPr>
          <w:p w14:paraId="01DAB888" w14:textId="77777777" w:rsidR="00F7009D" w:rsidRDefault="009D6872" w:rsidP="00F7009D">
            <w:pPr>
              <w:pStyle w:val="TabellRader"/>
            </w:pPr>
            <w:r>
              <w:t>120</w:t>
            </w:r>
          </w:p>
        </w:tc>
        <w:tc>
          <w:tcPr>
            <w:tcW w:w="1293" w:type="dxa"/>
            <w:vAlign w:val="bottom"/>
          </w:tcPr>
          <w:p w14:paraId="3EE5D92D" w14:textId="77777777" w:rsidR="00F7009D" w:rsidRDefault="009D6872" w:rsidP="00F7009D">
            <w:pPr>
              <w:pStyle w:val="TabellRader"/>
            </w:pPr>
            <w:r>
              <w:t>20 739</w:t>
            </w:r>
          </w:p>
        </w:tc>
        <w:tc>
          <w:tcPr>
            <w:tcW w:w="1293" w:type="dxa"/>
            <w:vAlign w:val="bottom"/>
          </w:tcPr>
          <w:p w14:paraId="12C96DCB" w14:textId="77777777" w:rsidR="00F7009D" w:rsidRDefault="009D6872" w:rsidP="00F7009D">
            <w:pPr>
              <w:pStyle w:val="TabellRader"/>
            </w:pPr>
            <w:r>
              <w:t>37 868</w:t>
            </w:r>
          </w:p>
        </w:tc>
        <w:tc>
          <w:tcPr>
            <w:tcW w:w="1295" w:type="dxa"/>
            <w:vAlign w:val="bottom"/>
          </w:tcPr>
          <w:p w14:paraId="5485B214" w14:textId="77777777" w:rsidR="00F7009D" w:rsidRDefault="009D6872" w:rsidP="00F7009D">
            <w:pPr>
              <w:pStyle w:val="TabellRader"/>
            </w:pPr>
            <w:r>
              <w:t>-146</w:t>
            </w:r>
          </w:p>
        </w:tc>
        <w:tc>
          <w:tcPr>
            <w:tcW w:w="1295" w:type="dxa"/>
            <w:vAlign w:val="bottom"/>
          </w:tcPr>
          <w:p w14:paraId="280D7EFC" w14:textId="77777777" w:rsidR="00F7009D" w:rsidRDefault="009D6872" w:rsidP="00F7009D">
            <w:pPr>
              <w:pStyle w:val="TabellRader"/>
            </w:pPr>
            <w:r>
              <w:t>8 775</w:t>
            </w:r>
          </w:p>
        </w:tc>
        <w:tc>
          <w:tcPr>
            <w:tcW w:w="1295" w:type="dxa"/>
            <w:vAlign w:val="bottom"/>
          </w:tcPr>
          <w:p w14:paraId="28CD5B98" w14:textId="77777777" w:rsidR="00F7009D" w:rsidRDefault="009D6872" w:rsidP="00F7009D">
            <w:pPr>
              <w:pStyle w:val="TabellRader"/>
            </w:pPr>
            <w:r>
              <w:t>51 217</w:t>
            </w:r>
          </w:p>
        </w:tc>
      </w:tr>
      <w:tr w:rsidR="00F7009D" w:rsidRPr="00AF75F3" w14:paraId="56A09292" w14:textId="77777777" w:rsidTr="00F7009D">
        <w:trPr>
          <w:cnfStyle w:val="010000000000" w:firstRow="0" w:lastRow="1" w:firstColumn="0" w:lastColumn="0" w:oddVBand="0" w:evenVBand="0" w:oddHBand="0" w:evenHBand="0" w:firstRowFirstColumn="0" w:firstRowLastColumn="0" w:lastRowFirstColumn="0" w:lastRowLastColumn="0"/>
        </w:trPr>
        <w:tc>
          <w:tcPr>
            <w:tcW w:w="1292" w:type="dxa"/>
          </w:tcPr>
          <w:p w14:paraId="4AB9A7FA" w14:textId="77777777" w:rsidR="00F7009D" w:rsidRPr="00AF75F3" w:rsidRDefault="009D6872" w:rsidP="00F7009D">
            <w:pPr>
              <w:pStyle w:val="TabellSlutsumma"/>
              <w:jc w:val="left"/>
              <w:rPr>
                <w:b/>
              </w:rPr>
            </w:pPr>
            <w:r w:rsidRPr="00AF75F3">
              <w:rPr>
                <w:b/>
              </w:rPr>
              <w:t>Summa</w:t>
            </w:r>
          </w:p>
        </w:tc>
        <w:tc>
          <w:tcPr>
            <w:tcW w:w="1292" w:type="dxa"/>
          </w:tcPr>
          <w:p w14:paraId="4F6DEF72" w14:textId="77777777" w:rsidR="00F7009D" w:rsidRPr="00AF75F3" w:rsidRDefault="009D6872" w:rsidP="00F7009D">
            <w:pPr>
              <w:pStyle w:val="TabellSlutsumma"/>
              <w:rPr>
                <w:b/>
              </w:rPr>
            </w:pPr>
            <w:r w:rsidRPr="00AF75F3">
              <w:rPr>
                <w:b/>
              </w:rPr>
              <w:t>1 853</w:t>
            </w:r>
          </w:p>
        </w:tc>
        <w:tc>
          <w:tcPr>
            <w:tcW w:w="1293" w:type="dxa"/>
          </w:tcPr>
          <w:p w14:paraId="4787C925" w14:textId="77777777" w:rsidR="00F7009D" w:rsidRPr="00AF75F3" w:rsidRDefault="009D6872" w:rsidP="00F7009D">
            <w:pPr>
              <w:pStyle w:val="TabellSlutsumma"/>
              <w:rPr>
                <w:b/>
              </w:rPr>
            </w:pPr>
            <w:r w:rsidRPr="00AF75F3">
              <w:rPr>
                <w:b/>
              </w:rPr>
              <w:t>66 885</w:t>
            </w:r>
          </w:p>
        </w:tc>
        <w:tc>
          <w:tcPr>
            <w:tcW w:w="1293" w:type="dxa"/>
          </w:tcPr>
          <w:p w14:paraId="3F3C7D63" w14:textId="77777777" w:rsidR="00F7009D" w:rsidRPr="00AF75F3" w:rsidRDefault="009D6872" w:rsidP="00F7009D">
            <w:pPr>
              <w:pStyle w:val="TabellSlutsumma"/>
              <w:rPr>
                <w:b/>
              </w:rPr>
            </w:pPr>
            <w:r w:rsidRPr="00AF75F3">
              <w:rPr>
                <w:b/>
              </w:rPr>
              <w:t>224 602</w:t>
            </w:r>
          </w:p>
        </w:tc>
        <w:tc>
          <w:tcPr>
            <w:tcW w:w="1295" w:type="dxa"/>
          </w:tcPr>
          <w:p w14:paraId="0EA31CDA" w14:textId="77777777" w:rsidR="00F7009D" w:rsidRPr="00AF75F3" w:rsidRDefault="009D6872" w:rsidP="00F7009D">
            <w:pPr>
              <w:pStyle w:val="TabellSlutsumma"/>
              <w:rPr>
                <w:b/>
              </w:rPr>
            </w:pPr>
            <w:r w:rsidRPr="00AF75F3">
              <w:rPr>
                <w:b/>
              </w:rPr>
              <w:t>11 719</w:t>
            </w:r>
          </w:p>
        </w:tc>
        <w:tc>
          <w:tcPr>
            <w:tcW w:w="1295" w:type="dxa"/>
          </w:tcPr>
          <w:p w14:paraId="2296A187" w14:textId="77777777" w:rsidR="00F7009D" w:rsidRPr="00AF75F3" w:rsidRDefault="009D6872" w:rsidP="00F7009D">
            <w:pPr>
              <w:pStyle w:val="TabellSlutsumma"/>
              <w:rPr>
                <w:b/>
              </w:rPr>
            </w:pPr>
            <w:r w:rsidRPr="00AF75F3">
              <w:rPr>
                <w:b/>
              </w:rPr>
              <w:t>182 964</w:t>
            </w:r>
          </w:p>
        </w:tc>
        <w:tc>
          <w:tcPr>
            <w:tcW w:w="1295" w:type="dxa"/>
          </w:tcPr>
          <w:p w14:paraId="07BF72B7" w14:textId="77777777" w:rsidR="00F7009D" w:rsidRPr="00AF75F3" w:rsidRDefault="009D6872" w:rsidP="00F7009D">
            <w:pPr>
              <w:pStyle w:val="TabellSlutsumma"/>
              <w:rPr>
                <w:b/>
              </w:rPr>
            </w:pPr>
            <w:r w:rsidRPr="00AF75F3">
              <w:rPr>
                <w:b/>
              </w:rPr>
              <w:t>847 361</w:t>
            </w:r>
          </w:p>
        </w:tc>
      </w:tr>
    </w:tbl>
    <w:p w14:paraId="202750AA" w14:textId="011928DD" w:rsidR="00F7009D" w:rsidRDefault="009D6872" w:rsidP="00F7009D">
      <w:pPr>
        <w:pStyle w:val="TabellFotnot"/>
      </w:pPr>
      <w:r>
        <w:t>Källa: Statistiska centralbyrån OE 27 SM 1201.</w:t>
      </w:r>
    </w:p>
    <w:p w14:paraId="1F4E5CB5" w14:textId="77777777" w:rsidR="00F7009D" w:rsidRPr="00AF75F3" w:rsidRDefault="00F7009D" w:rsidP="00F7009D">
      <w:pPr>
        <w:pStyle w:val="Brdtextmedindrag"/>
      </w:pPr>
    </w:p>
    <w:p w14:paraId="1C474228" w14:textId="77777777" w:rsidR="00F7009D" w:rsidRDefault="00F7009D" w:rsidP="00F7009D">
      <w:pPr>
        <w:pStyle w:val="Brdtextmedindrag"/>
        <w:sectPr w:rsidR="00F7009D" w:rsidSect="00F7009D">
          <w:headerReference w:type="even" r:id="rId387"/>
          <w:headerReference w:type="default" r:id="rId388"/>
          <w:footerReference w:type="even" r:id="rId389"/>
          <w:footerReference w:type="default" r:id="rId390"/>
          <w:footerReference w:type="first" r:id="rId391"/>
          <w:type w:val="continuous"/>
          <w:pgSz w:w="11906" w:h="16838" w:code="9"/>
          <w:pgMar w:top="1304" w:right="1871" w:bottom="1531" w:left="1021" w:header="567" w:footer="1077" w:gutter="0"/>
          <w:cols w:space="720"/>
          <w:docGrid w:linePitch="360"/>
        </w:sectPr>
      </w:pPr>
    </w:p>
    <w:p w14:paraId="6F1EED13" w14:textId="7110EA4B" w:rsidR="00F7009D" w:rsidRDefault="009D6872" w:rsidP="00F7009D">
      <w:pPr>
        <w:pStyle w:val="Brdtext"/>
      </w:pPr>
      <w:r>
        <w:lastRenderedPageBreak/>
        <w:t xml:space="preserve">Kommuner och landsting kan </w:t>
      </w:r>
      <w:r w:rsidRPr="00365A79">
        <w:t>under vissa förutsättningar, med beaktande av t.ex. EU-rättens statsstödsregler samt tillämpliga lagar och förordningar,</w:t>
      </w:r>
      <w:r>
        <w:t xml:space="preserve"> tillföra kapital till sina företag för att stärka deras ekonomi, t.ex. för att finansiera en expansion eller för att rädda ett</w:t>
      </w:r>
      <w:r>
        <w:rPr>
          <w:noProof/>
          <w:lang w:eastAsia="sv-SE"/>
        </w:rPr>
        <mc:AlternateContent>
          <mc:Choice Requires="wps">
            <w:drawing>
              <wp:anchor distT="0" distB="0" distL="114300" distR="114300" simplePos="0" relativeHeight="251660800" behindDoc="1" locked="0" layoutInCell="1" allowOverlap="1" wp14:anchorId="54B9650B" wp14:editId="7196B449">
                <wp:simplePos x="0" y="0"/>
                <wp:positionH relativeFrom="column">
                  <wp:posOffset>-151130</wp:posOffset>
                </wp:positionH>
                <wp:positionV relativeFrom="page">
                  <wp:posOffset>511175</wp:posOffset>
                </wp:positionV>
                <wp:extent cx="5972175" cy="9157335"/>
                <wp:effectExtent l="0" t="0" r="9525" b="5715"/>
                <wp:wrapNone/>
                <wp:docPr id="138"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15733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11.9pt;margin-top:40.25pt;width:470.25pt;height:721.05pt;z-index:-251658237;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t xml:space="preserve"> företag ur en kris. Detta kan ske genom ägartillskott, bidrag, lån eller genom att kommunen går i borgen.</w:t>
      </w:r>
    </w:p>
    <w:p w14:paraId="2A7749F3" w14:textId="1E61B1A0" w:rsidR="00F7009D" w:rsidRDefault="009D6872" w:rsidP="00F7009D">
      <w:pPr>
        <w:pStyle w:val="Rubrik6utannumrering"/>
      </w:pPr>
      <w:r>
        <w:t>Ägartillskott</w:t>
      </w:r>
    </w:p>
    <w:p w14:paraId="5A6F03FA" w14:textId="0733AF3C" w:rsidR="00F7009D" w:rsidRDefault="009D6872" w:rsidP="00F7009D">
      <w:pPr>
        <w:pStyle w:val="Brdtext"/>
      </w:pPr>
      <w:r w:rsidRPr="00887F9D">
        <w:t>Ägartillskott innebär att ägarna i ett aktiebolag tillför kapital till ett bolag för att stärka bolagets ekonomi. Ägartillskott kan praktiskt ske genom nyemission. Begreppet används i första hand i</w:t>
      </w:r>
      <w:r>
        <w:t xml:space="preserve"> </w:t>
      </w:r>
      <w:r w:rsidRPr="00887F9D">
        <w:t>samband med företag som drabbats av ekonomiska problem.</w:t>
      </w:r>
    </w:p>
    <w:p w14:paraId="6FF86B1A" w14:textId="08F0672A" w:rsidR="00F7009D" w:rsidRDefault="009D6872" w:rsidP="00F7009D">
      <w:pPr>
        <w:pStyle w:val="Rubrik6utannumrering"/>
      </w:pPr>
      <w:r>
        <w:t>Bidrag</w:t>
      </w:r>
    </w:p>
    <w:p w14:paraId="2831CA1F" w14:textId="30F93E67" w:rsidR="00F7009D" w:rsidRDefault="009D6872" w:rsidP="00F7009D">
      <w:pPr>
        <w:pStyle w:val="Brdtext"/>
      </w:pPr>
      <w:r w:rsidRPr="002F2AFD">
        <w:t xml:space="preserve">För att stötta sina företag ekonomiskt lämnar kommuner och landsting bidrag till </w:t>
      </w:r>
      <w:r>
        <w:t>dessa</w:t>
      </w:r>
      <w:r w:rsidRPr="002F2AFD">
        <w:t>.</w:t>
      </w:r>
      <w:r>
        <w:t xml:space="preserve"> </w:t>
      </w:r>
      <w:r w:rsidRPr="00F157C3">
        <w:t>Totalt har 272 kommuner och 18 landsting gett 68</w:t>
      </w:r>
      <w:r>
        <w:t> </w:t>
      </w:r>
      <w:r w:rsidRPr="00F157C3">
        <w:t>miljarder kronor i bidrag till sina företag under perioden 2008</w:t>
      </w:r>
      <w:r>
        <w:t>–</w:t>
      </w:r>
      <w:r w:rsidRPr="00F157C3">
        <w:t>2012, varav landstingen står för 54</w:t>
      </w:r>
      <w:r>
        <w:t> </w:t>
      </w:r>
      <w:r w:rsidRPr="00F157C3">
        <w:t>miljarder kronor. Under perioden har bidragen varit i stort sett oförändrade och uppgått till ca</w:t>
      </w:r>
      <w:r>
        <w:t> </w:t>
      </w:r>
      <w:r w:rsidRPr="00F157C3">
        <w:t>13</w:t>
      </w:r>
      <w:r>
        <w:t> </w:t>
      </w:r>
      <w:r w:rsidRPr="00F157C3">
        <w:t>miljarder kronor årligen.</w:t>
      </w:r>
    </w:p>
    <w:p w14:paraId="217CFA25" w14:textId="3ACCED1D" w:rsidR="00F7009D" w:rsidRDefault="00F7009D" w:rsidP="00F7009D">
      <w:pPr>
        <w:pStyle w:val="Brdtextmedindrag"/>
      </w:pPr>
    </w:p>
    <w:p w14:paraId="3D8F5008" w14:textId="3E49B5F4" w:rsidR="00F7009D" w:rsidRDefault="009D6872" w:rsidP="00F7009D">
      <w:pPr>
        <w:pStyle w:val="DiagramRubrik"/>
      </w:pPr>
      <w:bookmarkStart w:id="504" w:name="_Toc384401808"/>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rPr>
          <w:noProof/>
        </w:rPr>
        <w:t>.</w:t>
      </w:r>
      <w:fldSimple w:instr=" SEQ Diagram \* ARABIC \s 1 ">
        <w:r w:rsidR="004642B5">
          <w:rPr>
            <w:noProof/>
          </w:rPr>
          <w:t>11</w:t>
        </w:r>
      </w:fldSimple>
      <w:r>
        <w:t xml:space="preserve"> Kommuners och landstings lämnade bidrag till sina företag 2008–2012</w:t>
      </w:r>
      <w:bookmarkEnd w:id="504"/>
    </w:p>
    <w:p w14:paraId="3DFE0837" w14:textId="28F766D0" w:rsidR="00F7009D" w:rsidRDefault="009D6872" w:rsidP="00F7009D">
      <w:pPr>
        <w:pStyle w:val="DiagramUnderrubrik"/>
      </w:pPr>
      <w:r>
        <w:t>Miljarder kronor</w:t>
      </w:r>
    </w:p>
    <w:p w14:paraId="43B5CBCC" w14:textId="0ED75A18" w:rsidR="00F7009D" w:rsidRDefault="009D6872" w:rsidP="00F7009D">
      <w:pPr>
        <w:pStyle w:val="Brdtext"/>
        <w:spacing w:line="260" w:lineRule="atLeast"/>
      </w:pPr>
      <w:r>
        <w:rPr>
          <w:noProof/>
          <w:lang w:eastAsia="sv-SE"/>
        </w:rPr>
        <w:drawing>
          <wp:inline distT="0" distB="0" distL="0" distR="0" wp14:anchorId="6CE3A43B" wp14:editId="6CC8CC98">
            <wp:extent cx="2753995" cy="2044037"/>
            <wp:effectExtent l="0" t="0" r="8255" b="0"/>
            <wp:docPr id="139" name="Diagram 6"/>
            <wp:cNvGraphicFramePr/>
            <a:graphic xmlns:a="http://schemas.openxmlformats.org/drawingml/2006/main">
              <a:graphicData uri="http://schemas.openxmlformats.org/drawingml/2006/chart">
                <c:chart xmlns:c="http://schemas.openxmlformats.org/drawingml/2006/chart" xmlns:r="http://schemas.openxmlformats.org/officeDocument/2006/relationships" r:id="rId392"/>
              </a:graphicData>
            </a:graphic>
          </wp:inline>
        </w:drawing>
      </w:r>
    </w:p>
    <w:p w14:paraId="30582BC6" w14:textId="2CBEC7E4" w:rsidR="00F7009D" w:rsidRDefault="009D6872" w:rsidP="00F7009D">
      <w:pPr>
        <w:pStyle w:val="DiagramFotnot"/>
      </w:pPr>
      <w:r>
        <w:t>Källa: Statistiska centralbyrån, räkenskapssammandrag för kommuner och landsting.</w:t>
      </w:r>
    </w:p>
    <w:p w14:paraId="1923BC8A" w14:textId="77777777" w:rsidR="00F7009D" w:rsidRDefault="009D6872" w:rsidP="00F7009D">
      <w:pPr>
        <w:pStyle w:val="Rubrik6utannumrering"/>
      </w:pPr>
      <w:r>
        <w:t>Lån</w:t>
      </w:r>
    </w:p>
    <w:p w14:paraId="0B04B33B" w14:textId="5B555A91" w:rsidR="00F7009D" w:rsidRDefault="009D6872" w:rsidP="00F7009D">
      <w:pPr>
        <w:pStyle w:val="Brdtext"/>
      </w:pPr>
      <w:r w:rsidRPr="002F2AFD">
        <w:t xml:space="preserve">Kommuner och landsting </w:t>
      </w:r>
      <w:r>
        <w:t>ger</w:t>
      </w:r>
      <w:r w:rsidRPr="002F2AFD">
        <w:t xml:space="preserve"> också lån till sina företag. Totalt hade 168 kommuner och 10 landsting fordringar</w:t>
      </w:r>
      <w:r>
        <w:t>, avseende utlämnade lån,</w:t>
      </w:r>
      <w:r w:rsidRPr="002F2AFD">
        <w:t xml:space="preserve"> på sina företag om</w:t>
      </w:r>
      <w:r w:rsidRPr="00F157C3">
        <w:t xml:space="preserve"> 158</w:t>
      </w:r>
      <w:r>
        <w:t> </w:t>
      </w:r>
      <w:r w:rsidRPr="00F157C3">
        <w:t>miljarder kronor 2012, varav kommunerna stod för 142</w:t>
      </w:r>
      <w:r>
        <w:t> </w:t>
      </w:r>
      <w:r w:rsidRPr="00F157C3">
        <w:t>miljarder kronor. Fordringarna har ökat med 26</w:t>
      </w:r>
      <w:r>
        <w:t> </w:t>
      </w:r>
      <w:r w:rsidRPr="00F157C3">
        <w:t>procent mellan 2008 och 2012</w:t>
      </w:r>
      <w:r>
        <w:t>,</w:t>
      </w:r>
      <w:r w:rsidRPr="00F157C3">
        <w:t xml:space="preserve"> vilket i genomsnitt motsvarar drygt 6</w:t>
      </w:r>
      <w:r>
        <w:t> </w:t>
      </w:r>
      <w:r w:rsidRPr="00F157C3">
        <w:t>miljarder kronor per år.</w:t>
      </w:r>
    </w:p>
    <w:p w14:paraId="3C377A4E" w14:textId="137BF13A" w:rsidR="00F7009D" w:rsidRDefault="009D6872" w:rsidP="00F7009D">
      <w:pPr>
        <w:pStyle w:val="DiagramRubrik"/>
      </w:pPr>
      <w:bookmarkStart w:id="505" w:name="_Toc384401809"/>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rPr>
          <w:noProof/>
        </w:rPr>
        <w:t>.</w:t>
      </w:r>
      <w:fldSimple w:instr=" SEQ Diagram \* ARABIC \s 1 ">
        <w:r w:rsidR="004642B5">
          <w:rPr>
            <w:noProof/>
          </w:rPr>
          <w:t>12</w:t>
        </w:r>
      </w:fldSimple>
      <w:r>
        <w:t xml:space="preserve"> Kommuners och landstings fordringar på sina företag för utlämnade lån 2008–2012</w:t>
      </w:r>
      <w:bookmarkEnd w:id="505"/>
    </w:p>
    <w:p w14:paraId="375BD00A" w14:textId="77E05DCF" w:rsidR="00F7009D" w:rsidRDefault="009D6872" w:rsidP="00F7009D">
      <w:pPr>
        <w:pStyle w:val="DiagramUnderrubrik"/>
      </w:pPr>
      <w:r>
        <w:t>Miljarder kronor</w:t>
      </w:r>
    </w:p>
    <w:p w14:paraId="7C85A2EA" w14:textId="3C401372" w:rsidR="00F7009D" w:rsidRDefault="009D6872" w:rsidP="00F7009D">
      <w:pPr>
        <w:pStyle w:val="Brdtext"/>
        <w:spacing w:line="260" w:lineRule="atLeast"/>
      </w:pPr>
      <w:r>
        <w:rPr>
          <w:noProof/>
          <w:lang w:eastAsia="sv-SE"/>
        </w:rPr>
        <w:drawing>
          <wp:inline distT="0" distB="0" distL="0" distR="0" wp14:anchorId="18A8F4F8" wp14:editId="5E85FCA1">
            <wp:extent cx="2753995" cy="2044037"/>
            <wp:effectExtent l="0" t="0" r="8255" b="0"/>
            <wp:docPr id="140" name="Diagram 7"/>
            <wp:cNvGraphicFramePr/>
            <a:graphic xmlns:a="http://schemas.openxmlformats.org/drawingml/2006/main">
              <a:graphicData uri="http://schemas.openxmlformats.org/drawingml/2006/chart">
                <c:chart xmlns:c="http://schemas.openxmlformats.org/drawingml/2006/chart" xmlns:r="http://schemas.openxmlformats.org/officeDocument/2006/relationships" r:id="rId393"/>
              </a:graphicData>
            </a:graphic>
          </wp:inline>
        </w:drawing>
      </w:r>
    </w:p>
    <w:p w14:paraId="2DC7EFA2" w14:textId="3E043730" w:rsidR="00F7009D" w:rsidRDefault="009D6872" w:rsidP="00F7009D">
      <w:pPr>
        <w:pStyle w:val="DiagramFotnot"/>
      </w:pPr>
      <w:r>
        <w:t>Källa: Statistiska centralbyrån, räkenskapssammandrag för kommuner och landsting.</w:t>
      </w:r>
    </w:p>
    <w:p w14:paraId="4E5CA1A5" w14:textId="77777777" w:rsidR="00F7009D" w:rsidRDefault="009D6872" w:rsidP="00F7009D">
      <w:pPr>
        <w:pStyle w:val="Rubrik6utannumrering"/>
      </w:pPr>
      <w:r>
        <w:t>Borgensåtagande</w:t>
      </w:r>
    </w:p>
    <w:p w14:paraId="043AB850" w14:textId="53404129" w:rsidR="00F7009D" w:rsidRDefault="009D6872" w:rsidP="00F7009D">
      <w:pPr>
        <w:pStyle w:val="Brdtext"/>
      </w:pPr>
      <w:r w:rsidRPr="00C21AC8">
        <w:t>Genom att gå i borgen för företagen</w:t>
      </w:r>
      <w:r>
        <w:t>s lån</w:t>
      </w:r>
      <w:r w:rsidRPr="00C21AC8">
        <w:t xml:space="preserve"> tar kommunen eller landstinget på sig ett ekonomiskt ansvar. </w:t>
      </w:r>
    </w:p>
    <w:p w14:paraId="52B20E28" w14:textId="5C7FB7A4" w:rsidR="00F7009D" w:rsidRDefault="009D6872" w:rsidP="00F7009D">
      <w:pPr>
        <w:pStyle w:val="Brdtextmedindrag"/>
      </w:pPr>
      <w:r>
        <w:t xml:space="preserve">År 2012 hade 276 kommuner och 16 landsting borgensåtaganden gentemot sina </w:t>
      </w:r>
      <w:r w:rsidRPr="009C5F73">
        <w:t xml:space="preserve">företag om totalt 195 miljarder kronor, varav </w:t>
      </w:r>
      <w:r>
        <w:t xml:space="preserve">åtaganden motsvarande </w:t>
      </w:r>
      <w:r w:rsidRPr="009C5F73">
        <w:t xml:space="preserve">177 miljarder kronor </w:t>
      </w:r>
      <w:r>
        <w:t>ingicks av</w:t>
      </w:r>
      <w:r w:rsidRPr="009C5F73">
        <w:t xml:space="preserve"> kommunerna. Borgensåtagandena ökade mellan 2008 och 2009 med 15 miljarder kronor och har sedan dess varit i princip oförändrade.</w:t>
      </w:r>
      <w:r>
        <w:t xml:space="preserve"> </w:t>
      </w:r>
    </w:p>
    <w:p w14:paraId="13D5FEDC" w14:textId="4C219596" w:rsidR="00F7009D" w:rsidRDefault="009D6872" w:rsidP="00F7009D">
      <w:pPr>
        <w:pStyle w:val="Brdtextmedindrag"/>
      </w:pPr>
      <w:r>
        <w:t>Det är ovanligt att kommuner och landsting behöver infria borgensåtaganden. År 2008–2012 infriade 95 kommuner, men inget landsting, borgensåtaganden om sammanlagt 92 miljoner kronor.</w:t>
      </w:r>
    </w:p>
    <w:p w14:paraId="263B5A05" w14:textId="77777777" w:rsidR="00F7009D" w:rsidRDefault="00F7009D" w:rsidP="00F7009D">
      <w:pPr>
        <w:pStyle w:val="Brdtextmedindrag"/>
      </w:pPr>
    </w:p>
    <w:p w14:paraId="0C9B62D9" w14:textId="7EFDCDA4" w:rsidR="00F7009D" w:rsidRDefault="009D6872" w:rsidP="00F7009D">
      <w:pPr>
        <w:pStyle w:val="DiagramRubrik"/>
      </w:pPr>
      <w:bookmarkStart w:id="506" w:name="_Toc384401810"/>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8</w:t>
      </w:r>
      <w:r w:rsidR="0009067D">
        <w:rPr>
          <w:bCs/>
          <w:noProof/>
        </w:rPr>
        <w:fldChar w:fldCharType="end"/>
      </w:r>
      <w:r>
        <w:rPr>
          <w:noProof/>
        </w:rPr>
        <w:t>.</w:t>
      </w:r>
      <w:fldSimple w:instr=" SEQ Diagram \* ARABIC \s 1 ">
        <w:r w:rsidR="004642B5">
          <w:rPr>
            <w:noProof/>
          </w:rPr>
          <w:t>13</w:t>
        </w:r>
      </w:fldSimple>
      <w:r>
        <w:t xml:space="preserve"> Kommuners och landstings borgensåtaganden gentemot sina företag 2008–2012</w:t>
      </w:r>
      <w:bookmarkEnd w:id="506"/>
    </w:p>
    <w:p w14:paraId="402BC366" w14:textId="6E6BBBB4" w:rsidR="00F7009D" w:rsidRDefault="009D6872" w:rsidP="00F7009D">
      <w:pPr>
        <w:pStyle w:val="DiagramUnderrubrik"/>
      </w:pPr>
      <w:r>
        <w:t>Miljarder kronor</w:t>
      </w:r>
    </w:p>
    <w:p w14:paraId="4DB5AFA9" w14:textId="2CF8E9F0" w:rsidR="00F7009D" w:rsidRDefault="009D6872" w:rsidP="00F7009D">
      <w:pPr>
        <w:pStyle w:val="Brdtext"/>
        <w:spacing w:line="260" w:lineRule="atLeast"/>
      </w:pPr>
      <w:r>
        <w:rPr>
          <w:noProof/>
          <w:lang w:eastAsia="sv-SE"/>
        </w:rPr>
        <w:drawing>
          <wp:inline distT="0" distB="0" distL="0" distR="0" wp14:anchorId="3C13F9D6" wp14:editId="55398D99">
            <wp:extent cx="2753995" cy="2044037"/>
            <wp:effectExtent l="0" t="0" r="8255" b="0"/>
            <wp:docPr id="141" name="Diagram 8"/>
            <wp:cNvGraphicFramePr/>
            <a:graphic xmlns:a="http://schemas.openxmlformats.org/drawingml/2006/main">
              <a:graphicData uri="http://schemas.openxmlformats.org/drawingml/2006/chart">
                <c:chart xmlns:c="http://schemas.openxmlformats.org/drawingml/2006/chart" xmlns:r="http://schemas.openxmlformats.org/officeDocument/2006/relationships" r:id="rId394"/>
              </a:graphicData>
            </a:graphic>
          </wp:inline>
        </w:drawing>
      </w:r>
    </w:p>
    <w:p w14:paraId="04E27449" w14:textId="20E07E05" w:rsidR="00F7009D" w:rsidRDefault="009D6872" w:rsidP="00F7009D">
      <w:pPr>
        <w:pStyle w:val="DiagramFotnot"/>
      </w:pPr>
      <w:r>
        <w:t>Källa: Statistiska centralbyrån, räkenskapssammandrag för kommuner och landsting.</w:t>
      </w:r>
    </w:p>
    <w:p w14:paraId="34CEA3F1" w14:textId="76B848A4" w:rsidR="00F7009D" w:rsidRDefault="00F7009D" w:rsidP="00F7009D">
      <w:pPr>
        <w:pStyle w:val="Brdtext"/>
      </w:pPr>
    </w:p>
    <w:p w14:paraId="7C47BB7C" w14:textId="1755A6BF" w:rsidR="00F7009D" w:rsidRPr="00183969" w:rsidRDefault="009D6872" w:rsidP="00F7009D">
      <w:pPr>
        <w:pStyle w:val="Rubrik3"/>
      </w:pPr>
      <w:bookmarkStart w:id="507" w:name="_Toc384401547"/>
      <w:r>
        <w:lastRenderedPageBreak/>
        <w:t>Kommunal medfinansiering</w:t>
      </w:r>
      <w:bookmarkEnd w:id="507"/>
      <w:r>
        <w:t xml:space="preserve"> </w:t>
      </w:r>
    </w:p>
    <w:p w14:paraId="24813B06" w14:textId="094A4578" w:rsidR="00F7009D" w:rsidRPr="00BB5F98" w:rsidDel="00C67412" w:rsidRDefault="009D6872" w:rsidP="00F7009D">
      <w:pPr>
        <w:pStyle w:val="Brdtext"/>
        <w:rPr>
          <w:strike/>
        </w:rPr>
      </w:pPr>
      <w:r>
        <w:t>Möjligheterna för kommuner och landsting att medfinansiera statlig verksamhet har succesivt ökat de senaste åren. Enligt lagen (2009:47) om vissa kommunala befogenheter kan kommuner och landsting medfinansiera viss statlig infra</w:t>
      </w:r>
      <w:r>
        <w:softHyphen/>
        <w:t xml:space="preserve">struktur och högskoleverksamhet. Genom befogenhetsutvidgande lagstiftning på vissa områden har den kommunala kompetensen utvidgats till att omfatta bidrag till uppgifter som traditionellt sett har varit statens ansvar. </w:t>
      </w:r>
      <w:r w:rsidRPr="00BB5F98">
        <w:t>Regeringen ser detta som positivt då vissa samhälleliga angelägenheter är av stort intresse för såväl staten som för kommuner och landsting. Regeringen anser vidare att det är angeläget att staten har god kunskap om utvecklingen av den kommunala medfinansi</w:t>
      </w:r>
      <w:r w:rsidRPr="00BB5F98">
        <w:softHyphen/>
        <w:t>eringen. Detta med hänsyn till den eventuell</w:t>
      </w:r>
      <w:r>
        <w:t>a</w:t>
      </w:r>
      <w:r w:rsidRPr="00BB5F98">
        <w:t xml:space="preserve"> undan</w:t>
      </w:r>
      <w:r w:rsidRPr="00BB5F98">
        <w:softHyphen/>
        <w:t xml:space="preserve">trängning av annan verksamhet, såsom vård, skola och omsorg, som möjligen skulle kunna uppstå. </w:t>
      </w:r>
    </w:p>
    <w:p w14:paraId="058AB045" w14:textId="1FBA6B4C" w:rsidR="00F7009D" w:rsidRDefault="009D6872" w:rsidP="00F7009D">
      <w:pPr>
        <w:pStyle w:val="Brdtextmedindrag"/>
      </w:pPr>
      <w:r w:rsidRPr="00AF75F3">
        <w:t xml:space="preserve">Statskontoret fick </w:t>
      </w:r>
      <w:r>
        <w:t xml:space="preserve">mot denna bakgrund i september 2013 </w:t>
      </w:r>
      <w:r w:rsidRPr="00AF75F3">
        <w:t>i uppdrag att kartlägga om</w:t>
      </w:r>
      <w:r>
        <w:softHyphen/>
      </w:r>
      <w:r w:rsidRPr="00AF75F3">
        <w:t>fattningen av den kommunala medfinansieringen av statlig infrastruktur och högskoleverksamhet samt föreslå hur staten fortsättningsvis kan följa utvecklingen inom detta område.</w:t>
      </w:r>
      <w:r>
        <w:t xml:space="preserve"> Vidare fick Statskontoret i uppdrag att under</w:t>
      </w:r>
      <w:r>
        <w:softHyphen/>
        <w:t xml:space="preserve">söka om det finns andra områden än de ovan nämnda där kommunal medfinansiering sker och då låta även dessa omfattas av kartläggningen (dnr Fi2013/3356). Statskontoret inkom den 28 februari 2014 med rapporten Kommunal medfinansiering av statlig infrastruktur och högskoleverksamhet (Statskontoret </w:t>
      </w:r>
      <w:r w:rsidRPr="00345D37">
        <w:t>2014:8)</w:t>
      </w:r>
      <w:r>
        <w:t xml:space="preserve">. Statskontoret </w:t>
      </w:r>
      <w:r w:rsidDel="00F94E99">
        <w:t xml:space="preserve">har </w:t>
      </w:r>
      <w:r>
        <w:t>i rapporten identifierat områden</w:t>
      </w:r>
      <w:r w:rsidDel="00F94E99">
        <w:t xml:space="preserve"> </w:t>
      </w:r>
      <w:r>
        <w:t>där kommunerna och landstingen på olika sätt är involverade i med</w:t>
      </w:r>
      <w:r>
        <w:softHyphen/>
        <w:t>finansiering med mer eller mindre anknytning till statlig verksamhet. Dessa områden är hög</w:t>
      </w:r>
      <w:r>
        <w:softHyphen/>
        <w:t>skoleverksamhet, EU:s struktur</w:t>
      </w:r>
      <w:r>
        <w:softHyphen/>
        <w:t xml:space="preserve">fonder, kultur och statlig infrastruktur. Vidare redovisar Statskontoret i rapporten förslag på hur staten kan följa den kommunala medfinansieringen framöver. </w:t>
      </w:r>
    </w:p>
    <w:p w14:paraId="6C61F732" w14:textId="36946E47" w:rsidR="00F7009D" w:rsidRDefault="009D6872" w:rsidP="00F7009D">
      <w:pPr>
        <w:pStyle w:val="Rubrik4utannumrering"/>
      </w:pPr>
      <w:r>
        <w:t>Högskoleverksamhet</w:t>
      </w:r>
    </w:p>
    <w:p w14:paraId="0555315A" w14:textId="0AD30969" w:rsidR="00F7009D" w:rsidRPr="00397BF4" w:rsidRDefault="009D6872" w:rsidP="00F7009D">
      <w:pPr>
        <w:pStyle w:val="Brdtext"/>
      </w:pPr>
      <w:r>
        <w:t xml:space="preserve">Medfinansiering av högskoleverksamhet kan avse forskning och högskoleutbildning inklusive utbildning på forskarsnivå. Medfinansieringen </w:t>
      </w:r>
      <w:r>
        <w:lastRenderedPageBreak/>
        <w:t xml:space="preserve">har ökat från 365 miljoner kronor </w:t>
      </w:r>
      <w:r w:rsidRPr="00BA7DED">
        <w:t xml:space="preserve">2009 till 481 miljoner kronor 2012. </w:t>
      </w:r>
    </w:p>
    <w:p w14:paraId="30530AA9" w14:textId="6168CDF4" w:rsidR="00F7009D" w:rsidRDefault="009D6872" w:rsidP="00F7009D">
      <w:pPr>
        <w:pStyle w:val="Rubrik4utannumrering"/>
      </w:pPr>
      <w:r w:rsidRPr="00397BF4">
        <w:t>EU:s strukturfonder</w:t>
      </w:r>
    </w:p>
    <w:p w14:paraId="6D72C197" w14:textId="7F1E6723" w:rsidR="00F7009D" w:rsidRDefault="009D6872" w:rsidP="00F7009D">
      <w:pPr>
        <w:pStyle w:val="Brdtext"/>
      </w:pPr>
      <w:r>
        <w:t>Medfinansieringen av projekt inom ramen för EU:s strukturfonder handlar egentligen om sam</w:t>
      </w:r>
      <w:r>
        <w:softHyphen/>
        <w:t xml:space="preserve">finansiering </w:t>
      </w:r>
      <w:r w:rsidDel="00F94E99">
        <w:t xml:space="preserve">tillsammans </w:t>
      </w:r>
      <w:r>
        <w:t>med staten. För att få EU-medel krävs nationell medfinansiering som bl.a. kan vara statlig eller kommunal. Under perioden 2007–2013 har kommuner och lands</w:t>
      </w:r>
      <w:r>
        <w:softHyphen/>
        <w:t>ting medfinansierat sådana projekt med ca 5,5 miljarder kronor. Därutöver bidrog kommuner och landsting även i form av arbets</w:t>
      </w:r>
      <w:r>
        <w:softHyphen/>
        <w:t>insatser, materiel och lokaler som mot</w:t>
      </w:r>
      <w:r>
        <w:softHyphen/>
        <w:t>svarade ca 2 miljarder kronor under samma period.</w:t>
      </w:r>
    </w:p>
    <w:p w14:paraId="553D44BD" w14:textId="6B30406F" w:rsidR="00F7009D" w:rsidRDefault="009D6872" w:rsidP="00F7009D">
      <w:pPr>
        <w:pStyle w:val="Rubrik4utannumrering"/>
      </w:pPr>
      <w:r>
        <w:t>Kultur</w:t>
      </w:r>
    </w:p>
    <w:p w14:paraId="5E9088D8" w14:textId="70D15759" w:rsidR="00F7009D" w:rsidRDefault="009D6872" w:rsidP="00F7009D">
      <w:pPr>
        <w:pStyle w:val="Brdtext"/>
      </w:pPr>
      <w:r>
        <w:t>Medfinansieringen inom kulturområdet är inte direkt att betrakta som medfinansiering av statlig verksamhet utan är en samfinansiering. Under 2012 uppgick kommunsektorns totala finansi</w:t>
      </w:r>
      <w:r>
        <w:softHyphen/>
        <w:t xml:space="preserve">ering till 2,3 miljarder kronor, varav landstingen stod för 1,5 miljard kronor. </w:t>
      </w:r>
    </w:p>
    <w:p w14:paraId="5510FFC2" w14:textId="553B50FA" w:rsidR="00F7009D" w:rsidRPr="003455B0" w:rsidRDefault="009D6872" w:rsidP="00F7009D">
      <w:pPr>
        <w:pStyle w:val="Rubrik4utannumrering"/>
      </w:pPr>
      <w:r>
        <w:t>S</w:t>
      </w:r>
      <w:r w:rsidRPr="003455B0">
        <w:t>tatlig infrastruktur</w:t>
      </w:r>
    </w:p>
    <w:p w14:paraId="1F35196D" w14:textId="4DB309F1" w:rsidR="00F7009D" w:rsidRPr="000365C7" w:rsidRDefault="009D6872" w:rsidP="00F7009D">
      <w:pPr>
        <w:pStyle w:val="Brdtext"/>
      </w:pPr>
      <w:r>
        <w:t>Enligt Statskontoret uppgick kommunsektorns samlade medfinansiering till statlig infrastruktur som byggande av väg och järnväg eller anläggande av allmän farled, till 4,1 miljarder kronor 2010–2013. Enligt uppgifter från Trafikverket hade kommuner och landsting i november 2013 ingått avsiktsförklaringar och avtal om ytterligare 9,4 miljarder kronor 2014–2025. I genomsnitt motsvarar medfinansieringen nästan 1 miljard kronor per år 2010–2025.</w:t>
      </w:r>
    </w:p>
    <w:p w14:paraId="61CE909B" w14:textId="7C403DEC" w:rsidR="00F7009D" w:rsidRDefault="009D6872" w:rsidP="00F7009D">
      <w:pPr>
        <w:pStyle w:val="Brdtextmedindrag"/>
      </w:pPr>
      <w:r>
        <w:t>Det är ett 70-tal kommuner och 5 landsting som har medfinansierat och/eller kommer att medfinansiera statlig infrastruktur 2010–2025. Exempel på stora infrastrukturprojekt som berör många kommuner är Västsvenska paketet och Citybanan i Stockholm.</w:t>
      </w:r>
    </w:p>
    <w:p w14:paraId="58062A34" w14:textId="4AB10171" w:rsidR="00F7009D" w:rsidRDefault="009D6872" w:rsidP="00F7009D">
      <w:pPr>
        <w:pStyle w:val="Brdtextmedindrag"/>
      </w:pPr>
      <w:r>
        <w:t>Till medfinansieringen av statlig infrastruktur ska läggas de förskotteringar som kommuner och landsting lämnar i form av räntefria lån till Trafikverket för att få specifika projekt tidigare</w:t>
      </w:r>
      <w:r>
        <w:softHyphen/>
        <w:t xml:space="preserve">lagda i infrastrukturplanen. Vid årsskiftet 2012/13 hade 31 kommuner och 5 landsting </w:t>
      </w:r>
      <w:r>
        <w:lastRenderedPageBreak/>
        <w:t>pågående förskotteringar om totalt 1,4 miljarder kronor, varav 0,5 miljarder kronor från kommunerna och 0,9 miljarder kronor från landstingen. Statskontoret beräknar att kostnaden för dessa förskotteringar uppgår till ca 60 miljoner kronor per år i räntekostnader eller uteblivna ränteintäkter.</w:t>
      </w:r>
    </w:p>
    <w:p w14:paraId="7B17B9C9" w14:textId="0DBBA455" w:rsidR="00F7009D" w:rsidRDefault="00F7009D" w:rsidP="00F7009D">
      <w:pPr>
        <w:pStyle w:val="Brdtext"/>
        <w:sectPr w:rsidR="00F7009D" w:rsidSect="00F7009D">
          <w:headerReference w:type="even" r:id="rId395"/>
          <w:headerReference w:type="default" r:id="rId396"/>
          <w:footerReference w:type="even" r:id="rId397"/>
          <w:footerReference w:type="default" r:id="rId398"/>
          <w:footerReference w:type="first" r:id="rId399"/>
          <w:type w:val="continuous"/>
          <w:pgSz w:w="11906" w:h="16838" w:code="9"/>
          <w:pgMar w:top="1304" w:right="1871" w:bottom="1531" w:left="1021" w:header="567" w:footer="1077" w:gutter="0"/>
          <w:cols w:num="2" w:space="340"/>
          <w:docGrid w:linePitch="360"/>
        </w:sectPr>
      </w:pPr>
    </w:p>
    <w:p w14:paraId="237DED17" w14:textId="13EF7A52" w:rsidR="00F7009D" w:rsidRDefault="0009067D" w:rsidP="00F7009D">
      <w:pPr>
        <w:pStyle w:val="Brdtext"/>
        <w:spacing w:line="240" w:lineRule="auto"/>
        <w:jc w:val="center"/>
        <w:rPr>
          <w:sz w:val="84"/>
          <w:szCs w:val="84"/>
        </w:rPr>
      </w:pPr>
      <w:sdt>
        <w:sdtPr>
          <w:rPr>
            <w:sz w:val="84"/>
            <w:szCs w:val="84"/>
          </w:rPr>
          <w:alias w:val="Avsnittsnummer"/>
          <w:tag w:val="Avsnittsnummer"/>
          <w:id w:val="1373348299"/>
          <w:lock w:val="sdtContentLocked"/>
          <w:dataBinding w:prefixMappings="xmlns:ns0='http://rkdhs/mallar/budget/VÅP/VÅP.xsd'" w:xpath="/ns0:dokumentvärden[1]/ns0:avsnitt[1]/ns0:avsnitt[10]/@avsnittsnummer" w:storeItemID="{05362479-D7DD-42A6-9715-445895EE037E}"/>
          <w:text w:multiLine="1"/>
        </w:sdtPr>
        <w:sdtEndPr/>
        <w:sdtContent>
          <w:r w:rsidR="009D6872">
            <w:rPr>
              <w:sz w:val="84"/>
              <w:szCs w:val="84"/>
            </w:rPr>
            <w:t>9</w:t>
          </w:r>
        </w:sdtContent>
      </w:sdt>
      <w:r w:rsidR="009D6872">
        <w:rPr>
          <w:noProof/>
          <w:sz w:val="84"/>
          <w:szCs w:val="84"/>
          <w:lang w:eastAsia="sv-SE"/>
        </w:rPr>
        <mc:AlternateContent>
          <mc:Choice Requires="wpg">
            <w:drawing>
              <wp:anchor distT="0" distB="0" distL="114300" distR="114300" simplePos="0" relativeHeight="251644416" behindDoc="0" locked="0" layoutInCell="0" allowOverlap="1" wp14:anchorId="51B2F660" wp14:editId="59A2B1A4">
                <wp:simplePos x="0" y="0"/>
                <wp:positionH relativeFrom="page">
                  <wp:posOffset>6444615</wp:posOffset>
                </wp:positionH>
                <wp:positionV relativeFrom="page">
                  <wp:posOffset>0</wp:posOffset>
                </wp:positionV>
                <wp:extent cx="892175" cy="10693400"/>
                <wp:effectExtent l="15240" t="9525" r="6985" b="12700"/>
                <wp:wrapNone/>
                <wp:docPr id="142" name="Grupp 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892175" cy="10693400"/>
                          <a:chOff x="51" y="0"/>
                          <a:chExt cx="19670" cy="20000"/>
                        </a:xfrm>
                      </wpg:grpSpPr>
                      <wps:wsp>
                        <wps:cNvPr id="335" name="Line 3"/>
                        <wps:cNvCnPr/>
                        <wps:spPr bwMode="auto">
                          <a:xfrm>
                            <a:off x="307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36" name="Line 4"/>
                        <wps:cNvCnPr/>
                        <wps:spPr bwMode="auto">
                          <a:xfrm>
                            <a:off x="458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37" name="Line 5"/>
                        <wps:cNvCnPr/>
                        <wps:spPr bwMode="auto">
                          <a:xfrm>
                            <a:off x="156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38" name="Line 6"/>
                        <wps:cNvCnPr/>
                        <wps:spPr bwMode="auto">
                          <a:xfrm>
                            <a:off x="609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39" name="Line 7"/>
                        <wps:cNvCnPr/>
                        <wps:spPr bwMode="auto">
                          <a:xfrm>
                            <a:off x="761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40" name="Line 8"/>
                        <wps:cNvCnPr/>
                        <wps:spPr bwMode="auto">
                          <a:xfrm>
                            <a:off x="912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41" name="Line 9"/>
                        <wps:cNvCnPr/>
                        <wps:spPr bwMode="auto">
                          <a:xfrm>
                            <a:off x="1819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42" name="Line 10"/>
                        <wps:cNvCnPr/>
                        <wps:spPr bwMode="auto">
                          <a:xfrm>
                            <a:off x="1063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43" name="Line 11"/>
                        <wps:cNvCnPr/>
                        <wps:spPr bwMode="auto">
                          <a:xfrm>
                            <a:off x="1214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44" name="Line 12"/>
                        <wps:cNvCnPr/>
                        <wps:spPr bwMode="auto">
                          <a:xfrm>
                            <a:off x="5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45" name="Line 13"/>
                        <wps:cNvCnPr/>
                        <wps:spPr bwMode="auto">
                          <a:xfrm>
                            <a:off x="1365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46" name="Line 14"/>
                        <wps:cNvCnPr/>
                        <wps:spPr bwMode="auto">
                          <a:xfrm>
                            <a:off x="1970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47" name="Line 15"/>
                        <wps:cNvCnPr/>
                        <wps:spPr bwMode="auto">
                          <a:xfrm>
                            <a:off x="1517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48" name="Line 16"/>
                        <wps:cNvCnPr/>
                        <wps:spPr bwMode="auto">
                          <a:xfrm>
                            <a:off x="1668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group id="Grupp 86" style="position:absolute;margin-left:507.45pt;margin-top:0;width:70.25pt;height:842pt;z-index:251658240;mso-position-horizontal-relative:page;mso-position-vertical-relative:page" coordsize="19670,20000" coordorigin="51" o:spid="_x0000_s1026" o:allowincell="f">
                <v:line id="Line 3" style="position:absolute;visibility:visible;mso-wrap-style:square" o:spid="_x0000_s1027" strokecolor="gray" strokeweight="1pt" o:connectortype="straight" from="3075,0" to="3089,20000">
                  <v:stroke startarrowwidth="narrow" startarrowlength="short" endarrowwidth="narrow" endarrowlength="short"/>
                </v:line>
                <v:line id="Line 4" style="position:absolute;visibility:visible;mso-wrap-style:square" o:spid="_x0000_s1028" strokecolor="gray" strokeweight="1pt" o:connectortype="straight" from="4587,0" to="4601,20000">
                  <v:stroke startarrowwidth="narrow" startarrowlength="short" endarrowwidth="narrow" endarrowlength="short"/>
                </v:line>
                <v:line id="Line 5" style="position:absolute;visibility:visible;mso-wrap-style:square" o:spid="_x0000_s1029" strokecolor="gray" strokeweight="1pt" o:connectortype="straight" from="1563,0" to="1577,20000">
                  <v:stroke startarrowwidth="narrow" startarrowlength="short" endarrowwidth="narrow" endarrowlength="short"/>
                </v:line>
                <v:line id="Line 6" style="position:absolute;visibility:visible;mso-wrap-style:square" o:spid="_x0000_s1030" strokecolor="gray" strokeweight="1pt" o:connectortype="straight" from="6099,0" to="6113,20000">
                  <v:stroke startarrowwidth="narrow" startarrowlength="short" endarrowwidth="narrow" endarrowlength="short"/>
                </v:line>
                <v:line id="Line 7" style="position:absolute;visibility:visible;mso-wrap-style:square" o:spid="_x0000_s1031" strokecolor="gray" strokeweight="1pt" o:connectortype="straight" from="7611,0" to="7625,20000">
                  <v:stroke startarrowwidth="narrow" startarrowlength="short" endarrowwidth="narrow" endarrowlength="short"/>
                </v:line>
                <v:line id="Line 8" style="position:absolute;visibility:visible;mso-wrap-style:square" o:spid="_x0000_s1032" strokecolor="gray" strokeweight="1pt" o:connectortype="straight" from="9123,0" to="9137,20000">
                  <v:stroke startarrowwidth="narrow" startarrowlength="short" endarrowwidth="narrow" endarrowlength="short"/>
                </v:line>
                <v:line id="Line 9" style="position:absolute;visibility:visible;mso-wrap-style:square" o:spid="_x0000_s1033" strokecolor="gray" strokeweight="1pt" o:connectortype="straight" from="18195,0" to="18209,20000">
                  <v:stroke startarrowwidth="narrow" startarrowlength="short" endarrowwidth="narrow" endarrowlength="short"/>
                </v:line>
                <v:line id="Line 10" style="position:absolute;visibility:visible;mso-wrap-style:square" o:spid="_x0000_s1034" strokecolor="gray" strokeweight="1pt" o:connectortype="straight" from="10635,0" to="10649,20000">
                  <v:stroke startarrowwidth="narrow" startarrowlength="short" endarrowwidth="narrow" endarrowlength="short"/>
                </v:line>
                <v:line id="Line 11" style="position:absolute;visibility:visible;mso-wrap-style:square" o:spid="_x0000_s1035" strokecolor="gray" strokeweight="1pt" o:connectortype="straight" from="12147,0" to="12161,20000">
                  <v:stroke startarrowwidth="narrow" startarrowlength="short" endarrowwidth="narrow" endarrowlength="short"/>
                </v:line>
                <v:line id="Line 12" style="position:absolute;visibility:visible;mso-wrap-style:square" o:spid="_x0000_s1036" strokecolor="gray" strokeweight="1pt" o:connectortype="straight" from="51,0" to="65,20000">
                  <v:stroke startarrowwidth="narrow" startarrowlength="short" endarrowwidth="narrow" endarrowlength="short"/>
                </v:line>
                <v:line id="Line 13" style="position:absolute;visibility:visible;mso-wrap-style:square" o:spid="_x0000_s1037" strokecolor="gray" strokeweight="1pt" o:connectortype="straight" from="13659,0" to="13673,20000">
                  <v:stroke startarrowwidth="narrow" startarrowlength="short" endarrowwidth="narrow" endarrowlength="short"/>
                </v:line>
                <v:line id="Line 14" style="position:absolute;visibility:visible;mso-wrap-style:square" o:spid="_x0000_s1038" strokecolor="gray" strokeweight="1pt" o:connectortype="straight" from="19707,0" to="19721,20000">
                  <v:stroke startarrowwidth="narrow" startarrowlength="short" endarrowwidth="narrow" endarrowlength="short"/>
                </v:line>
                <v:line id="Line 15" style="position:absolute;visibility:visible;mso-wrap-style:square" o:spid="_x0000_s1039" strokecolor="gray" strokeweight="1pt" o:connectortype="straight" from="15171,0" to="15185,20000">
                  <v:stroke startarrowwidth="narrow" startarrowlength="short" endarrowwidth="narrow" endarrowlength="short"/>
                </v:line>
                <v:line id="Line 16" style="position:absolute;visibility:visible;mso-wrap-style:square" o:spid="_x0000_s1040" strokecolor="gray" strokeweight="1pt" o:connectortype="straight" from="16683,0" to="16697,20000">
                  <v:stroke startarrowwidth="narrow" startarrowlength="short" endarrowwidth="narrow" endarrowlength="short"/>
                </v:line>
                <w10:wrap anchorx="page" anchory="page"/>
              </v:group>
            </w:pict>
          </mc:Fallback>
        </mc:AlternateContent>
      </w:r>
    </w:p>
    <w:p w14:paraId="30FD5C34" w14:textId="285B6993" w:rsidR="00F7009D" w:rsidRDefault="0009067D" w:rsidP="00F7009D">
      <w:pPr>
        <w:pStyle w:val="Brdtext"/>
        <w:spacing w:before="480" w:line="240" w:lineRule="auto"/>
        <w:jc w:val="center"/>
        <w:rPr>
          <w:sz w:val="84"/>
          <w:szCs w:val="84"/>
        </w:rPr>
      </w:pPr>
      <w:sdt>
        <w:sdtPr>
          <w:rPr>
            <w:sz w:val="84"/>
            <w:szCs w:val="84"/>
          </w:rPr>
          <w:alias w:val="AvsnittsrubrikKopia"/>
          <w:tag w:val="AvsnittsrubrikKopia"/>
          <w:id w:val="1429080689"/>
          <w:lock w:val="sdtContentLocked"/>
          <w:dataBinding w:prefixMappings="xmlns:ns0='http://rkdhs/mallar/budget/VÅP/VÅP.xsd'" w:xpath="/ns0:dokumentvärden[1]/ns0:avsnitt[1]/ns0:avsnitt[10]/@avsnittsrubrik" w:storeItemID="{05362479-D7DD-42A6-9715-445895EE037E}"/>
          <w:text w:multiLine="1"/>
        </w:sdtPr>
        <w:sdtEndPr/>
        <w:sdtContent>
          <w:r w:rsidR="009D6872">
            <w:rPr>
              <w:sz w:val="84"/>
              <w:szCs w:val="84"/>
            </w:rPr>
            <w:t>Uppföljning av statens inkomster och utgifter samt den offentliga sektorns finansiella sparande</w:t>
          </w:r>
        </w:sdtContent>
      </w:sdt>
    </w:p>
    <w:p w14:paraId="02C7105C" w14:textId="77777777" w:rsidR="00F7009D" w:rsidRDefault="00F7009D" w:rsidP="00F7009D">
      <w:pPr>
        <w:pStyle w:val="Brdtext"/>
        <w:spacing w:before="480" w:line="240" w:lineRule="auto"/>
        <w:jc w:val="center"/>
        <w:rPr>
          <w:sz w:val="84"/>
          <w:szCs w:val="84"/>
        </w:rPr>
      </w:pPr>
    </w:p>
    <w:p w14:paraId="29CB4841" w14:textId="77777777" w:rsidR="00F7009D" w:rsidRDefault="00F7009D" w:rsidP="00F7009D">
      <w:pPr>
        <w:pStyle w:val="Brdtext"/>
      </w:pPr>
    </w:p>
    <w:p w14:paraId="769FAD3E" w14:textId="77777777" w:rsidR="00F7009D" w:rsidRPr="00267A90" w:rsidRDefault="00F7009D" w:rsidP="00F7009D">
      <w:pPr>
        <w:pStyle w:val="Brdtext"/>
      </w:pPr>
    </w:p>
    <w:p w14:paraId="66C62D3D" w14:textId="77777777" w:rsidR="00F7009D" w:rsidRPr="00401986" w:rsidRDefault="009D6872" w:rsidP="00F7009D">
      <w:pPr>
        <w:pStyle w:val="Brdtext"/>
        <w:spacing w:line="240" w:lineRule="atLeast"/>
        <w:rPr>
          <w:spacing w:val="0"/>
        </w:rPr>
      </w:pPr>
      <w:r>
        <w:rPr>
          <w:noProof/>
          <w:lang w:eastAsia="sv-SE"/>
        </w:rPr>
        <mc:AlternateContent>
          <mc:Choice Requires="wps">
            <w:drawing>
              <wp:anchor distT="0" distB="0" distL="114300" distR="114300" simplePos="0" relativeHeight="251653632" behindDoc="1" locked="1" layoutInCell="1" allowOverlap="1" wp14:anchorId="5185C894" wp14:editId="146CB41A">
                <wp:simplePos x="0" y="0"/>
                <wp:positionH relativeFrom="column">
                  <wp:posOffset>2160270</wp:posOffset>
                </wp:positionH>
                <wp:positionV relativeFrom="page">
                  <wp:posOffset>7726680</wp:posOffset>
                </wp:positionV>
                <wp:extent cx="1396800" cy="1789200"/>
                <wp:effectExtent l="0" t="0" r="0" b="1905"/>
                <wp:wrapNone/>
                <wp:docPr id="143" name="Textruta 30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1396800" cy="1789200"/>
                        </a:xfrm>
                        <a:prstGeom prst="rect">
                          <a:avLst/>
                        </a:prstGeom>
                        <a:noFill/>
                        <a:ln w="6350">
                          <a:noFill/>
                        </a:ln>
                        <a:effectLst/>
                      </wps:spPr>
                      <wps:txbx>
                        <w:txbxContent>
                          <w:sdt>
                            <w:sdtPr>
                              <w:alias w:val="TreKronorLogo"/>
                              <w:tag w:val="TreKronorLogo"/>
                              <w:id w:val="233045539"/>
                              <w:lock w:val="sdtContentLocked"/>
                              <w:dataBinding w:prefixMappings="xmlns:ns0='http://rkdhs/mallar/budget/VÅP/VÅP.xsd'" w:xpath="/ns0:dokumentvärden[1]/ns0:logos/ns0:logo[@id='28']" w:storeItemID="{05362479-D7DD-42A6-9715-445895EE037E}"/>
                              <w:picture/>
                            </w:sdtPr>
                            <w:sdtEndPr/>
                            <w:sdtContent>
                              <w:p w14:paraId="2A2C86AC" w14:textId="77777777" w:rsidR="00C53370" w:rsidRPr="0083762F" w:rsidRDefault="00C53370" w:rsidP="0083762F">
                                <w:pPr>
                                  <w:pStyle w:val="Brdtext"/>
                                  <w:spacing w:line="240" w:lineRule="auto"/>
                                  <w:jc w:val="center"/>
                                </w:pPr>
                                <w:r>
                                  <w:rPr>
                                    <w:noProof/>
                                    <w:lang w:eastAsia="sv-SE"/>
                                  </w:rPr>
                                  <w:drawing>
                                    <wp:inline distT="0" distB="0" distL="0" distR="0" wp14:anchorId="52EB7E25" wp14:editId="2F532417">
                                      <wp:extent cx="752400" cy="564300"/>
                                      <wp:effectExtent l="0" t="0" r="0" b="7620"/>
                                      <wp:docPr id="450"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_x0000_s1035" type="#_x0000_t202" style="position:absolute;left:0;text-align:left;margin-left:170.1pt;margin-top:608.4pt;width:110pt;height:140.9pt;z-index:-251662848;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JgxFUAIAAJcEAAAOAAAAZHJzL2Uyb0RvYy54bWysVE2P2jAQvVfqf7B8Lwkfy0JEWFFWVJXQ&#10;7kqw2rNxbBLV8bi2IaG/vmMHWLTtqerFjDPjNzPvzTB7aGtFjsK6CnRO+72UEqE5FJXe5/R1u/oy&#10;ocR5pgumQIucnoSjD/PPn2aNycQASlCFsARBtMsak9PSe5MlieOlqJnrgREanRJszTxe7T4pLGsQ&#10;vVbJIE3HSQO2MBa4cA6/PnZOOo/4Ugrun6V0whOVU6zNx9PGcxfOZD5j2d4yU1b8XAb7hypqVmlM&#10;eoV6ZJ6Rg63+gKorbsGB9D0OdQJSVlzEHrCbfvqhm03JjIi9IDnOXGly/w+WPx1fLKkK1G40pESz&#10;GkXaitbbA3YwTKeBoca4DAM3BkN9+xVajI7dOrMG/sMRDcuS6b1YOIOMBy++Sm6edRgOAQJJrbR1&#10;+MX2CWKhLqerFpia8JBgOB1PUnRx9PXvJ1NUO6K+PzfW+W8CahKMnFpMHatix7XzoQCWXUJCNg2r&#10;SqkouNKkyel4eJfGB1cPvlA6xIo4OmeY0EdXerB8u2sjYVdqdlCckBkL3XQ5w1cVVrRmzr8wi+OE&#10;XeCK+Gc8pALMDGeLkhLsr799D/GoMnopaXA8c+p+HpgVlKjvGvWf9kejMM/xMrq7H+DF3np2tx59&#10;qJeAG9DHZTQ8miHeq4spLdRvuEmLkBVdTHPMnVN/MZe+WxrcRC4WixiEE2yYX+uN4QE68Bb43rZv&#10;zJqzKB71fILLILPsgzZdbKfO4uBBVlG4wHPH6nmMcPqjnudNDet1e49R7/8n898AAAD//wMAUEsD&#10;BBQABgAIAAAAIQAv09QH4QAAAA0BAAAPAAAAZHJzL2Rvd25yZXYueG1sTI/BTsMwEETvSPyDtUjc&#10;qNNQQghxqgrBBQkhSiXEbRubOGCvQ+y24e/ZnuC4M0+zM/Vy8k7szRj7QArmswyEoTbonjoFm9eH&#10;ixJETEgaXSCj4MdEWDanJzVWOhzoxezXqRMcQrFCBTaloZIyttZ4jLMwGGLvI4weE59jJ/WIBw73&#10;TuZZVkiPPfEHi4O5s6b9Wu+8guvyXdvP8XHavD2tvu3zIN09SqXOz6bVLYhkpvQHw7E+V4eGO23D&#10;jnQUTsHlIssZZSOfFzyCkaviKG1ZWtyUBcimlv9XNL8AAAD//wMAUEsBAi0AFAAGAAgAAAAhALaD&#10;OJL+AAAA4QEAABMAAAAAAAAAAAAAAAAAAAAAAFtDb250ZW50X1R5cGVzXS54bWxQSwECLQAUAAYA&#10;CAAAACEAOP0h/9YAAACUAQAACwAAAAAAAAAAAAAAAAAvAQAAX3JlbHMvLnJlbHNQSwECLQAUAAYA&#10;CAAAACEAFyYMRVACAACXBAAADgAAAAAAAAAAAAAAAAAuAgAAZHJzL2Uyb0RvYy54bWxQSwECLQAU&#10;AAYACAAAACEAL9PUB+EAAAANAQAADwAAAAAAAAAAAAAAAACqBAAAZHJzL2Rvd25yZXYueG1sUEsF&#10;BgAAAAAEAAQA8wAAALgFAAAAAA==&#10;" filled="f" stroked="f" strokeweight=".5pt">
                <v:path arrowok="t"/>
                <o:lock v:ext="edit" aspectratio="t"/>
                <v:textbox>
                  <w:txbxContent>
                    <w:sdt>
                      <w:sdtPr>
                        <w:alias w:val="TreKronorLogo"/>
                        <w:tag w:val="TreKronorLogo"/>
                        <w:id w:val="233045539"/>
                        <w:lock w:val="sdtContentLocked"/>
                        <w:dataBinding w:prefixMappings="xmlns:ns0='http://rkdhs/mallar/budget/VÅP/VÅP.xsd'" w:xpath="/ns0:dokumentvärden[1]/ns0:logos/ns0:logo[@id='28']" w:storeItemID="{05362479-D7DD-42A6-9715-445895EE037E}"/>
                        <w:picture/>
                      </w:sdtPr>
                      <w:sdtEndPr/>
                      <w:sdtContent>
                        <w:p w14:paraId="2A2C86AC" w14:textId="77777777" w:rsidR="00C53370" w:rsidRPr="0083762F" w:rsidRDefault="00C53370" w:rsidP="0083762F">
                          <w:pPr>
                            <w:pStyle w:val="Brdtext"/>
                            <w:spacing w:line="240" w:lineRule="auto"/>
                            <w:jc w:val="center"/>
                          </w:pPr>
                          <w:r>
                            <w:rPr>
                              <w:noProof/>
                              <w:lang w:eastAsia="sv-SE"/>
                            </w:rPr>
                            <w:drawing>
                              <wp:inline distT="0" distB="0" distL="0" distR="0" wp14:anchorId="52EB7E25" wp14:editId="2F532417">
                                <wp:extent cx="752400" cy="564300"/>
                                <wp:effectExtent l="0" t="0" r="0" b="7620"/>
                                <wp:docPr id="450"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v:textbox>
                <w10:wrap anchory="page"/>
                <w10:anchorlock/>
              </v:shape>
            </w:pict>
          </mc:Fallback>
        </mc:AlternateContent>
      </w:r>
    </w:p>
    <w:p w14:paraId="5BC277D1" w14:textId="77777777" w:rsidR="00F7009D" w:rsidRDefault="00F7009D" w:rsidP="00F7009D">
      <w:pPr>
        <w:pStyle w:val="Brdtextmedindrag"/>
        <w:sectPr w:rsidR="00F7009D" w:rsidSect="00F7009D">
          <w:headerReference w:type="even" r:id="rId400"/>
          <w:headerReference w:type="default" r:id="rId401"/>
          <w:footerReference w:type="even" r:id="rId402"/>
          <w:footerReference w:type="default" r:id="rId403"/>
          <w:headerReference w:type="first" r:id="rId404"/>
          <w:footerReference w:type="first" r:id="rId405"/>
          <w:type w:val="oddPage"/>
          <w:pgSz w:w="11906" w:h="16838" w:code="9"/>
          <w:pgMar w:top="1304" w:right="1871" w:bottom="1531" w:left="1021" w:header="567" w:footer="1077" w:gutter="0"/>
          <w:cols w:space="708"/>
          <w:titlePg/>
          <w:docGrid w:linePitch="360"/>
        </w:sectPr>
      </w:pPr>
    </w:p>
    <w:bookmarkStart w:id="508" w:name="_Toc384401548"/>
    <w:p w14:paraId="4E7B7407" w14:textId="03EA7463" w:rsidR="00F7009D" w:rsidRDefault="0009067D" w:rsidP="00F7009D">
      <w:pPr>
        <w:pStyle w:val="Rubrik1"/>
      </w:pPr>
      <w:sdt>
        <w:sdtPr>
          <w:alias w:val="Avsnittsrubrik"/>
          <w:tag w:val="Avsnittsrubrik"/>
          <w:id w:val="-448462418"/>
          <w:lock w:val="sdtLocked"/>
          <w:dataBinding w:prefixMappings="xmlns:ns0='http://rkdhs/mallar/budget/VÅP/VÅP.xsd'" w:xpath="/ns0:dokumentvärden[1]/ns0:avsnitt[1]/ns0:avsnitt[10]/@avsnittsrubrik" w:storeItemID="{05362479-D7DD-42A6-9715-445895EE037E}"/>
          <w:text w:multiLine="1"/>
        </w:sdtPr>
        <w:sdtEndPr/>
        <w:sdtContent>
          <w:r w:rsidR="009D6872">
            <w:t>Uppföljning av statens inkomster och utgifter samt den offentliga sektorns finansiella sparande</w:t>
          </w:r>
        </w:sdtContent>
      </w:sdt>
      <w:bookmarkEnd w:id="508"/>
    </w:p>
    <w:p w14:paraId="711F07FB" w14:textId="77777777" w:rsidR="00F7009D" w:rsidRDefault="00F7009D" w:rsidP="00F7009D">
      <w:pPr>
        <w:pStyle w:val="Brdtext"/>
        <w:sectPr w:rsidR="00F7009D" w:rsidSect="00F7009D">
          <w:headerReference w:type="even" r:id="rId406"/>
          <w:headerReference w:type="default" r:id="rId407"/>
          <w:footerReference w:type="even" r:id="rId408"/>
          <w:footerReference w:type="default" r:id="rId409"/>
          <w:footerReference w:type="first" r:id="rId410"/>
          <w:type w:val="oddPage"/>
          <w:pgSz w:w="11906" w:h="16838" w:code="9"/>
          <w:pgMar w:top="1304" w:right="1871" w:bottom="1531" w:left="1021" w:header="567" w:footer="1077" w:gutter="0"/>
          <w:cols w:space="708"/>
          <w:docGrid w:linePitch="360"/>
        </w:sectPr>
      </w:pPr>
    </w:p>
    <w:p w14:paraId="4E822769" w14:textId="77777777" w:rsidR="00F7009D" w:rsidRDefault="009D6872" w:rsidP="00F7009D">
      <w:pPr>
        <w:pStyle w:val="Rubrik4utannumrering"/>
        <w:spacing w:before="0" w:after="140"/>
      </w:pPr>
      <w:r>
        <w:lastRenderedPageBreak/>
        <w:t>Sammanfattning</w:t>
      </w:r>
    </w:p>
    <w:p w14:paraId="722ED151" w14:textId="77777777" w:rsidR="00F7009D" w:rsidRDefault="00F7009D" w:rsidP="00F7009D">
      <w:pPr>
        <w:pStyle w:val="Brdtextmedindrag"/>
        <w:pBdr>
          <w:top w:val="single" w:sz="24" w:space="0" w:color="808080"/>
        </w:pBdr>
        <w:spacing w:line="100" w:lineRule="exact"/>
        <w:ind w:firstLine="230"/>
      </w:pPr>
    </w:p>
    <w:p w14:paraId="0920F908" w14:textId="7097D538" w:rsidR="00F7009D" w:rsidRPr="007700B7" w:rsidRDefault="009D6872" w:rsidP="00F7009D">
      <w:pPr>
        <w:pStyle w:val="Strecklista"/>
      </w:pPr>
      <w:r w:rsidRPr="007700B7">
        <w:t>Jämfört med bedömningen i budgetpropo</w:t>
      </w:r>
      <w:r>
        <w:softHyphen/>
      </w:r>
      <w:r w:rsidRPr="007700B7">
        <w:t>sitionen för 2014 har prognosen för statens skatteintäkter reviderats marginellt. Det rör sig om nedrevideringar på mellan 1 och 6 miljarder kronor per år för samtliga pro</w:t>
      </w:r>
      <w:r>
        <w:softHyphen/>
      </w:r>
      <w:r w:rsidRPr="007700B7">
        <w:t>gnosår</w:t>
      </w:r>
      <w:r>
        <w:t>,</w:t>
      </w:r>
      <w:r w:rsidRPr="007700B7">
        <w:t xml:space="preserve"> förutom 2013 </w:t>
      </w:r>
      <w:r>
        <w:t>för vilket</w:t>
      </w:r>
      <w:r w:rsidRPr="007700B7">
        <w:t xml:space="preserve"> skattein</w:t>
      </w:r>
      <w:r>
        <w:softHyphen/>
      </w:r>
      <w:r w:rsidRPr="007700B7">
        <w:t xml:space="preserve">täkterna reviderats upp med 0,2 miljarder kronor. </w:t>
      </w:r>
      <w:r>
        <w:rPr>
          <w:rStyle w:val="Fotnotsreferens"/>
        </w:rPr>
        <w:footnoteReference w:id="101"/>
      </w:r>
    </w:p>
    <w:p w14:paraId="50FE4AE6" w14:textId="4ADA87DE" w:rsidR="00F7009D" w:rsidRPr="009F7445" w:rsidRDefault="009D6872" w:rsidP="00F7009D">
      <w:pPr>
        <w:pStyle w:val="Strecklista"/>
        <w:rPr>
          <w:szCs w:val="22"/>
        </w:rPr>
      </w:pPr>
      <w:r w:rsidRPr="009F7445">
        <w:rPr>
          <w:szCs w:val="22"/>
        </w:rPr>
        <w:t xml:space="preserve">De takbegränsade utgifterna har ökat med knappt </w:t>
      </w:r>
      <w:r>
        <w:rPr>
          <w:szCs w:val="22"/>
        </w:rPr>
        <w:t>1</w:t>
      </w:r>
      <w:r w:rsidRPr="009F7445">
        <w:rPr>
          <w:szCs w:val="22"/>
        </w:rPr>
        <w:t xml:space="preserve"> miljard kronor för </w:t>
      </w:r>
      <w:r w:rsidRPr="00B112EE">
        <w:rPr>
          <w:szCs w:val="22"/>
        </w:rPr>
        <w:t>2014</w:t>
      </w:r>
      <w:r w:rsidRPr="009F7445">
        <w:rPr>
          <w:szCs w:val="22"/>
        </w:rPr>
        <w:t xml:space="preserve"> jämfört med beräkningen i budgetpropositionen för </w:t>
      </w:r>
      <w:r w:rsidRPr="00B112EE">
        <w:rPr>
          <w:szCs w:val="22"/>
        </w:rPr>
        <w:t>2014.</w:t>
      </w:r>
      <w:r w:rsidRPr="009F7445">
        <w:rPr>
          <w:szCs w:val="22"/>
        </w:rPr>
        <w:t xml:space="preserve"> År 2015 </w:t>
      </w:r>
      <w:r w:rsidRPr="00B112EE">
        <w:rPr>
          <w:szCs w:val="22"/>
        </w:rPr>
        <w:t xml:space="preserve">och 2016 </w:t>
      </w:r>
      <w:r w:rsidRPr="009F7445">
        <w:rPr>
          <w:szCs w:val="22"/>
        </w:rPr>
        <w:t xml:space="preserve">bedöms de takbegränsade utgifterna bli </w:t>
      </w:r>
      <w:r>
        <w:rPr>
          <w:szCs w:val="22"/>
        </w:rPr>
        <w:t>2,6</w:t>
      </w:r>
      <w:r w:rsidRPr="009F7445">
        <w:rPr>
          <w:szCs w:val="22"/>
        </w:rPr>
        <w:t xml:space="preserve"> respektive </w:t>
      </w:r>
      <w:r>
        <w:rPr>
          <w:szCs w:val="22"/>
        </w:rPr>
        <w:t>8,0</w:t>
      </w:r>
      <w:r w:rsidRPr="009F7445">
        <w:rPr>
          <w:szCs w:val="22"/>
        </w:rPr>
        <w:t xml:space="preserve"> miljarder kronor högre än bedömningen i budgetpropositionen för </w:t>
      </w:r>
      <w:r w:rsidRPr="00B112EE">
        <w:rPr>
          <w:szCs w:val="22"/>
        </w:rPr>
        <w:t>2014.</w:t>
      </w:r>
      <w:r w:rsidRPr="009F7445">
        <w:rPr>
          <w:szCs w:val="22"/>
        </w:rPr>
        <w:t xml:space="preserve"> För </w:t>
      </w:r>
      <w:r w:rsidRPr="00B112EE">
        <w:rPr>
          <w:szCs w:val="22"/>
        </w:rPr>
        <w:t>2017</w:t>
      </w:r>
      <w:r w:rsidRPr="009F7445">
        <w:rPr>
          <w:szCs w:val="22"/>
        </w:rPr>
        <w:t xml:space="preserve"> har de takbegränsade utgifterna reviderats </w:t>
      </w:r>
      <w:r>
        <w:rPr>
          <w:szCs w:val="22"/>
        </w:rPr>
        <w:t>upp</w:t>
      </w:r>
      <w:r w:rsidRPr="009F7445">
        <w:rPr>
          <w:szCs w:val="22"/>
        </w:rPr>
        <w:t xml:space="preserve"> med </w:t>
      </w:r>
      <w:r>
        <w:rPr>
          <w:szCs w:val="22"/>
        </w:rPr>
        <w:t>12,5</w:t>
      </w:r>
      <w:r w:rsidRPr="009F7445">
        <w:rPr>
          <w:szCs w:val="22"/>
        </w:rPr>
        <w:t xml:space="preserve"> miljarder kronor.</w:t>
      </w:r>
    </w:p>
    <w:p w14:paraId="468C2CBA" w14:textId="074E245A" w:rsidR="00F7009D" w:rsidRPr="0066424D" w:rsidRDefault="009D6872" w:rsidP="00F7009D">
      <w:pPr>
        <w:pStyle w:val="Strecklista"/>
      </w:pPr>
      <w:r w:rsidRPr="0066424D">
        <w:t>För 2014 har statens budgetsaldo reviderats ned med 6 miljarder kronor jämfört med beräkningen i budgetpropositionen för 2014. År 2015 har prognosen reviderats upp 2 miljarder kronor, medan den för 2016</w:t>
      </w:r>
      <w:r>
        <w:t xml:space="preserve"> och </w:t>
      </w:r>
      <w:r w:rsidRPr="0066424D">
        <w:t>2017 har reviderats ned med 11 respektive 20 miljarder kronor.</w:t>
      </w:r>
    </w:p>
    <w:p w14:paraId="4913EEE5" w14:textId="1A3B399B" w:rsidR="00F7009D" w:rsidRDefault="009D6872" w:rsidP="00F7009D">
      <w:pPr>
        <w:pStyle w:val="Strecklista"/>
      </w:pPr>
      <w:r w:rsidRPr="009F7445">
        <w:rPr>
          <w:szCs w:val="22"/>
        </w:rPr>
        <w:lastRenderedPageBreak/>
        <w:t xml:space="preserve">Jämfört med prognosen i </w:t>
      </w:r>
      <w:r w:rsidRPr="004D0028">
        <w:t>budget</w:t>
      </w:r>
      <w:r>
        <w:softHyphen/>
      </w:r>
      <w:r w:rsidRPr="004D0028">
        <w:t>propositionen</w:t>
      </w:r>
      <w:r w:rsidRPr="009F7445">
        <w:rPr>
          <w:szCs w:val="22"/>
        </w:rPr>
        <w:t xml:space="preserve"> för </w:t>
      </w:r>
      <w:r w:rsidRPr="004D0028">
        <w:t xml:space="preserve">2014 </w:t>
      </w:r>
      <w:r w:rsidRPr="009F7445">
        <w:rPr>
          <w:szCs w:val="22"/>
        </w:rPr>
        <w:t xml:space="preserve">blev utfallet för </w:t>
      </w:r>
      <w:r w:rsidRPr="004D0028">
        <w:t xml:space="preserve">2013 </w:t>
      </w:r>
      <w:r w:rsidRPr="009F7445">
        <w:rPr>
          <w:szCs w:val="22"/>
        </w:rPr>
        <w:t xml:space="preserve">för den offentliga sektorns finansiella sparande </w:t>
      </w:r>
      <w:r>
        <w:t>6</w:t>
      </w:r>
      <w:r>
        <w:rPr>
          <w:szCs w:val="22"/>
        </w:rPr>
        <w:t xml:space="preserve"> miljarder kronor lägre.</w:t>
      </w:r>
    </w:p>
    <w:p w14:paraId="36BAA7E8" w14:textId="5D4688F6" w:rsidR="00F7009D" w:rsidRPr="000E00E8" w:rsidRDefault="009D6872" w:rsidP="00F7009D">
      <w:pPr>
        <w:pStyle w:val="Strecklista"/>
      </w:pPr>
      <w:r>
        <w:t>Den offentliga sektorns finansiella sparande beräknas i stort vara oförändrat 2014 och 2015 jämfört med bedömningen i budgetpropositionen för 2014. För 2016 och 2017 har prognosen för sparandet reviderats ned med 0,2–0,4 procentenheter</w:t>
      </w:r>
      <w:r w:rsidRPr="000E00E8">
        <w:t>.</w:t>
      </w:r>
    </w:p>
    <w:p w14:paraId="31C84287" w14:textId="77777777" w:rsidR="00F7009D" w:rsidRDefault="00F7009D" w:rsidP="00F7009D">
      <w:pPr>
        <w:pStyle w:val="Brdtextmedindrag"/>
        <w:pBdr>
          <w:bottom w:val="single" w:sz="24" w:space="0" w:color="808080"/>
        </w:pBdr>
        <w:spacing w:after="60" w:line="180" w:lineRule="exact"/>
      </w:pPr>
    </w:p>
    <w:p w14:paraId="6AAD0750" w14:textId="77777777" w:rsidR="00F7009D" w:rsidRDefault="00F7009D" w:rsidP="00F7009D">
      <w:pPr>
        <w:pStyle w:val="Brdtextmedindrag"/>
        <w:spacing w:line="160" w:lineRule="exact"/>
        <w:ind w:firstLine="230"/>
      </w:pPr>
    </w:p>
    <w:p w14:paraId="0AFE72D7" w14:textId="77777777" w:rsidR="00F7009D" w:rsidRDefault="009D6872" w:rsidP="00F7009D">
      <w:pPr>
        <w:pStyle w:val="Brdtext"/>
      </w:pPr>
      <w:r>
        <w:t>Enligt 9 kap. 1 § andra stycket och 3 § budgetlagen (2011:203) ska regeringen under löpande budgetår vid minst två tillfällen redovisa en prognos över utfallet av statens inkomster och utgifter samt lånebehov. Väsentliga skillnader mellan anvisade medel i statens budget och beräknat utfall ska förklaras.</w:t>
      </w:r>
    </w:p>
    <w:p w14:paraId="2E597189" w14:textId="19A49670" w:rsidR="00F7009D" w:rsidRDefault="009D6872" w:rsidP="00F7009D">
      <w:pPr>
        <w:pStyle w:val="Brdtextmedindrag"/>
      </w:pPr>
      <w:r>
        <w:t xml:space="preserve">I detta avsnitt görs en uppföljning av den av riksdagen beslutade budgeten för staten 2014 samt de prognoser för inkomster, utgifter och statens budgetsaldo avseende 2014–2017 som gjordes i budgetpropositionen för 2014. Vidare redogörs för prognosförändringar av den offentliga sektorns finansiella sparande. För inkomsterna görs dessutom en uppföljning av prognoserna för skatteintäkterna 2012 och 2013. </w:t>
      </w:r>
    </w:p>
    <w:p w14:paraId="38656AF0" w14:textId="2BB9C710" w:rsidR="003B10BE" w:rsidRDefault="009D6872" w:rsidP="00F7009D">
      <w:pPr>
        <w:pStyle w:val="Brdtextmedindrag"/>
      </w:pPr>
      <w:r>
        <w:t>En fullständig uppföljning av statens budget för budgetåret 2013 sker i regeringens skrivelse Årsredovisning för staten 2013 (skr. 2013/14:101).</w:t>
      </w:r>
    </w:p>
    <w:p w14:paraId="775B270C" w14:textId="246FBA86" w:rsidR="00F7009D" w:rsidRDefault="00F7009D">
      <w:pPr>
        <w:rPr>
          <w:rFonts w:ascii="OrigGarmnd BT" w:eastAsia="Times New Roman" w:hAnsi="OrigGarmnd BT" w:cs="Times New Roman"/>
          <w:spacing w:val="-4"/>
          <w:szCs w:val="20"/>
        </w:rPr>
      </w:pPr>
    </w:p>
    <w:p w14:paraId="7EF5FCE1" w14:textId="77777777" w:rsidR="00F7009D" w:rsidRDefault="009D6872" w:rsidP="00F7009D">
      <w:pPr>
        <w:pStyle w:val="Rubrik2"/>
      </w:pPr>
      <w:bookmarkStart w:id="509" w:name="_Toc384401549"/>
      <w:r w:rsidRPr="009F7445">
        <w:lastRenderedPageBreak/>
        <w:t>Inkomster i statens budget</w:t>
      </w:r>
      <w:bookmarkEnd w:id="509"/>
    </w:p>
    <w:p w14:paraId="3DF337CD" w14:textId="53AAA2FD" w:rsidR="00F7009D" w:rsidRDefault="009D6872" w:rsidP="00F7009D">
      <w:pPr>
        <w:pStyle w:val="Rubrik3"/>
        <w:spacing w:before="0"/>
      </w:pPr>
      <w:bookmarkStart w:id="510" w:name="_Toc384401550"/>
      <w:r w:rsidRPr="009F7445">
        <w:t>Jämförelse med prognosen i budgetpropositionen för 201</w:t>
      </w:r>
      <w:r>
        <w:t>4</w:t>
      </w:r>
      <w:bookmarkEnd w:id="510"/>
    </w:p>
    <w:p w14:paraId="57773E86" w14:textId="4838B9F8" w:rsidR="00F7009D" w:rsidRPr="007D090D" w:rsidRDefault="009D6872" w:rsidP="00F7009D">
      <w:pPr>
        <w:pStyle w:val="Brdtext"/>
      </w:pPr>
      <w:r w:rsidRPr="009F7445">
        <w:t>I detta avsnitt jämförs prognosen för skatte-intäkterna i denna proposition med prognosen i budgetpropositionen för 201</w:t>
      </w:r>
      <w:r>
        <w:t>4</w:t>
      </w:r>
      <w:r w:rsidRPr="009F7445">
        <w:t>. Vidare görs en uppföljning av inkomsterna i statens budget för 201</w:t>
      </w:r>
      <w:r>
        <w:t>2</w:t>
      </w:r>
      <w:r w:rsidRPr="009F7445">
        <w:t xml:space="preserve"> och 201</w:t>
      </w:r>
      <w:r>
        <w:t>3</w:t>
      </w:r>
      <w:r w:rsidRPr="009F7445">
        <w:t>. Prognosskillnaderna finns redo</w:t>
      </w:r>
      <w:r>
        <w:softHyphen/>
      </w:r>
      <w:r w:rsidRPr="009F7445">
        <w:t xml:space="preserve">visade i </w:t>
      </w:r>
      <w:r>
        <w:fldChar w:fldCharType="begin"/>
      </w:r>
      <w:r>
        <w:instrText xml:space="preserve"> REF  _Ref382934442 \* Lower \h </w:instrText>
      </w:r>
      <w:r>
        <w:fldChar w:fldCharType="separate"/>
      </w:r>
      <w:r w:rsidR="004642B5">
        <w:t xml:space="preserve">tabell </w:t>
      </w:r>
      <w:r w:rsidR="004642B5">
        <w:rPr>
          <w:noProof/>
        </w:rPr>
        <w:t>9</w:t>
      </w:r>
      <w:r w:rsidR="004642B5">
        <w:t>.</w:t>
      </w:r>
      <w:r w:rsidR="004642B5">
        <w:rPr>
          <w:noProof/>
        </w:rPr>
        <w:t>2</w:t>
      </w:r>
      <w:r>
        <w:fldChar w:fldCharType="end"/>
      </w:r>
      <w:bookmarkStart w:id="511" w:name="_Ref382925341"/>
      <w:r w:rsidRPr="009F7445">
        <w:t xml:space="preserve">. I </w:t>
      </w:r>
      <w:r>
        <w:fldChar w:fldCharType="begin"/>
      </w:r>
      <w:r>
        <w:instrText xml:space="preserve"> REF  _Ref383286671 \* Lower \h </w:instrText>
      </w:r>
      <w:r>
        <w:fldChar w:fldCharType="separate"/>
      </w:r>
      <w:r w:rsidR="004642B5">
        <w:t xml:space="preserve">tabell </w:t>
      </w:r>
      <w:r w:rsidR="004642B5">
        <w:rPr>
          <w:noProof/>
        </w:rPr>
        <w:t>9</w:t>
      </w:r>
      <w:r w:rsidR="004642B5">
        <w:t>.</w:t>
      </w:r>
      <w:r w:rsidR="004642B5">
        <w:rPr>
          <w:noProof/>
        </w:rPr>
        <w:t>1</w:t>
      </w:r>
      <w:r>
        <w:fldChar w:fldCharType="end"/>
      </w:r>
      <w:r>
        <w:t xml:space="preserve"> </w:t>
      </w:r>
      <w:r w:rsidRPr="009F7445">
        <w:t>finns de viktigaste ekonomiska antaganden</w:t>
      </w:r>
      <w:r>
        <w:t>a</w:t>
      </w:r>
      <w:r w:rsidRPr="009F7445">
        <w:t xml:space="preserve"> för skatteprognoserna och en jämförelse med budgetpropositionen för 201</w:t>
      </w:r>
      <w:r>
        <w:t>4</w:t>
      </w:r>
      <w:r w:rsidRPr="009F7445">
        <w:t>.</w:t>
      </w:r>
      <w:r>
        <w:t xml:space="preserve"> </w:t>
      </w:r>
    </w:p>
    <w:p w14:paraId="55534059" w14:textId="77777777" w:rsidR="00F7009D" w:rsidRDefault="009D6872" w:rsidP="00F7009D">
      <w:pPr>
        <w:pStyle w:val="Rubrik4utannumrering"/>
      </w:pPr>
      <w:r w:rsidRPr="00E26AE6">
        <w:t>Skatt på arbete</w:t>
      </w:r>
    </w:p>
    <w:p w14:paraId="75D88885" w14:textId="04E03D50" w:rsidR="00F7009D" w:rsidRDefault="009D6872" w:rsidP="00F7009D">
      <w:pPr>
        <w:pStyle w:val="Brdtext"/>
      </w:pPr>
      <w:r>
        <w:t>Intäkterna från skatt på arbete 2013 har revide</w:t>
      </w:r>
      <w:r>
        <w:softHyphen/>
        <w:t>rats ned med 7 miljarder kronor jämfört med prognosen i budgetpropositionen. Den främsta anledningen till nedrevideringen är att lönesum</w:t>
      </w:r>
      <w:r>
        <w:softHyphen/>
        <w:t>man bedöms bli lägre än enligt den tidigare be</w:t>
      </w:r>
      <w:r>
        <w:softHyphen/>
        <w:t xml:space="preserve">dömningen. </w:t>
      </w:r>
    </w:p>
    <w:p w14:paraId="0EFA4FA1" w14:textId="0B0F6E74" w:rsidR="00F7009D" w:rsidRDefault="009D6872" w:rsidP="00F7009D">
      <w:pPr>
        <w:pStyle w:val="Brdtextmedindrag"/>
      </w:pPr>
      <w:r>
        <w:t>År 2014–2018 har intäkterna från skatt på ar</w:t>
      </w:r>
      <w:r>
        <w:softHyphen/>
        <w:t>bete reviderats upp med mellan 5 och 7 miljarder kronor. Det beror bl.a. på att avtalspensionerna bedöms bli betydligt högre än enligt bedöm</w:t>
      </w:r>
      <w:r>
        <w:softHyphen/>
        <w:t>ningen i budgetpropositionen. Upprevidering</w:t>
      </w:r>
      <w:r>
        <w:softHyphen/>
        <w:t>arna förklaras också av att den kommunala medelutdebiteringen har höjts med 13 öre fr.o.m. med 2014. Vid sidan om reviderade pensioner och högre kommunala skatteintäkter beror revideringarna på att riksdagen beslutat att upphäva sitt tidigare beslut om höjd skiktgräns för statlig inkomstskatt, vilket ger högre intäkter från statlig inkomstskatt. Därutöver har ut</w:t>
      </w:r>
      <w:r>
        <w:softHyphen/>
        <w:t xml:space="preserve">vecklingen av konsumentprisindex reviderats ned. Den lägre inflationen gör att grundavdrag och skiktgränser för statlig inkomstskatt inte skrivs upp lika mycket som annars, vilket i sin tur leder till högre skatteintäkter från kommunal och statlig inkomstskatt. </w:t>
      </w:r>
    </w:p>
    <w:p w14:paraId="33CD89F6" w14:textId="77777777" w:rsidR="00F7009D" w:rsidRDefault="00F7009D" w:rsidP="00F7009D">
      <w:pPr>
        <w:pStyle w:val="Brdtextmedindrag"/>
      </w:pPr>
    </w:p>
    <w:p w14:paraId="1A6713F7" w14:textId="2686F11A" w:rsidR="00F7009D" w:rsidRDefault="009D6872" w:rsidP="00F7009D">
      <w:pPr>
        <w:pStyle w:val="TabellRubrik"/>
      </w:pPr>
      <w:bookmarkStart w:id="512" w:name="_Ref383286671"/>
      <w:bookmarkStart w:id="513" w:name="_Toc384401701"/>
      <w:r>
        <w:lastRenderedPageBreak/>
        <w:t xml:space="preserve">Tabell </w:t>
      </w:r>
      <w:r w:rsidR="0009067D">
        <w:fldChar w:fldCharType="begin"/>
      </w:r>
      <w:r w:rsidR="0009067D">
        <w:instrText xml:space="preserve"> STYLEREF  "Rubrik 1" \n  \* MERGEFORMAT </w:instrText>
      </w:r>
      <w:r w:rsidR="0009067D">
        <w:fldChar w:fldCharType="separate"/>
      </w:r>
      <w:r w:rsidR="004642B5">
        <w:rPr>
          <w:noProof/>
        </w:rPr>
        <w:t>9</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w:t>
      </w:r>
      <w:r w:rsidR="0009067D">
        <w:rPr>
          <w:noProof/>
        </w:rPr>
        <w:fldChar w:fldCharType="end"/>
      </w:r>
      <w:bookmarkEnd w:id="511"/>
      <w:bookmarkEnd w:id="512"/>
      <w:r>
        <w:t xml:space="preserve"> Antaganden och förändringar jämfört med budgetpropositionen för 2014</w:t>
      </w:r>
      <w:bookmarkEnd w:id="513"/>
    </w:p>
    <w:p w14:paraId="3CA0805A" w14:textId="77777777" w:rsidR="00F7009D" w:rsidRDefault="009D6872" w:rsidP="00F7009D">
      <w:pPr>
        <w:pStyle w:val="TabellUnderrubrik"/>
      </w:pPr>
      <w:r>
        <w:t>Årlig procentuell förändring om inget annat anges</w:t>
      </w:r>
    </w:p>
    <w:tbl>
      <w:tblPr>
        <w:tblW w:w="4374" w:type="dxa"/>
        <w:tblInd w:w="85" w:type="dxa"/>
        <w:tblLayout w:type="fixed"/>
        <w:tblCellMar>
          <w:left w:w="57" w:type="dxa"/>
          <w:right w:w="57" w:type="dxa"/>
        </w:tblCellMar>
        <w:tblLook w:val="0000" w:firstRow="0" w:lastRow="0" w:firstColumn="0" w:lastColumn="0" w:noHBand="0" w:noVBand="0"/>
      </w:tblPr>
      <w:tblGrid>
        <w:gridCol w:w="1390"/>
        <w:gridCol w:w="426"/>
        <w:gridCol w:w="426"/>
        <w:gridCol w:w="426"/>
        <w:gridCol w:w="427"/>
        <w:gridCol w:w="426"/>
        <w:gridCol w:w="426"/>
        <w:gridCol w:w="427"/>
      </w:tblGrid>
      <w:tr w:rsidR="00F7009D" w:rsidRPr="001250E3" w14:paraId="56BDC7FC" w14:textId="77777777" w:rsidTr="00F7009D">
        <w:trPr>
          <w:trHeight w:val="213"/>
        </w:trPr>
        <w:tc>
          <w:tcPr>
            <w:tcW w:w="1390" w:type="dxa"/>
            <w:tcBorders>
              <w:top w:val="nil"/>
              <w:left w:val="nil"/>
              <w:bottom w:val="single" w:sz="18" w:space="0" w:color="auto"/>
              <w:right w:val="nil"/>
            </w:tcBorders>
            <w:vAlign w:val="bottom"/>
          </w:tcPr>
          <w:p w14:paraId="7468C3E0" w14:textId="77777777" w:rsidR="00F7009D" w:rsidRDefault="00F7009D" w:rsidP="00F7009D">
            <w:pPr>
              <w:pStyle w:val="TabellHuvud"/>
              <w:keepNext/>
              <w:keepLines/>
              <w:spacing w:before="20" w:after="20" w:line="170" w:lineRule="exact"/>
              <w:jc w:val="left"/>
            </w:pPr>
          </w:p>
        </w:tc>
        <w:tc>
          <w:tcPr>
            <w:tcW w:w="426" w:type="dxa"/>
            <w:tcBorders>
              <w:top w:val="nil"/>
              <w:left w:val="nil"/>
              <w:bottom w:val="single" w:sz="18" w:space="0" w:color="auto"/>
              <w:right w:val="nil"/>
            </w:tcBorders>
            <w:vAlign w:val="bottom"/>
          </w:tcPr>
          <w:p w14:paraId="722F57A4" w14:textId="398F6529" w:rsidR="00F7009D" w:rsidRPr="001250E3" w:rsidRDefault="009D6872" w:rsidP="00F7009D">
            <w:pPr>
              <w:pStyle w:val="TabellHuvud"/>
              <w:keepNext/>
              <w:keepLines/>
              <w:spacing w:before="20" w:after="20" w:line="170" w:lineRule="exact"/>
              <w:ind w:left="-90"/>
            </w:pPr>
            <w:r w:rsidRPr="001250E3">
              <w:t>20</w:t>
            </w:r>
            <w:r>
              <w:t>12</w:t>
            </w:r>
          </w:p>
        </w:tc>
        <w:tc>
          <w:tcPr>
            <w:tcW w:w="426" w:type="dxa"/>
            <w:tcBorders>
              <w:top w:val="nil"/>
              <w:left w:val="nil"/>
              <w:bottom w:val="single" w:sz="18" w:space="0" w:color="auto"/>
              <w:right w:val="nil"/>
            </w:tcBorders>
            <w:vAlign w:val="bottom"/>
          </w:tcPr>
          <w:p w14:paraId="1D4224BE" w14:textId="2AF672F0" w:rsidR="00F7009D" w:rsidRPr="001250E3" w:rsidRDefault="009D6872" w:rsidP="00F7009D">
            <w:pPr>
              <w:pStyle w:val="TabellHuvud"/>
              <w:keepNext/>
              <w:keepLines/>
              <w:spacing w:before="20" w:after="20" w:line="170" w:lineRule="exact"/>
              <w:ind w:left="-105"/>
            </w:pPr>
            <w:r>
              <w:t>2013</w:t>
            </w:r>
          </w:p>
        </w:tc>
        <w:tc>
          <w:tcPr>
            <w:tcW w:w="426" w:type="dxa"/>
            <w:tcBorders>
              <w:top w:val="nil"/>
              <w:left w:val="nil"/>
              <w:bottom w:val="single" w:sz="18" w:space="0" w:color="auto"/>
              <w:right w:val="nil"/>
            </w:tcBorders>
            <w:tcMar>
              <w:left w:w="57" w:type="dxa"/>
              <w:right w:w="57" w:type="dxa"/>
            </w:tcMar>
            <w:vAlign w:val="bottom"/>
          </w:tcPr>
          <w:p w14:paraId="0D8851BC" w14:textId="1B7BF3CA" w:rsidR="00F7009D" w:rsidRPr="001250E3" w:rsidRDefault="009D6872" w:rsidP="00F7009D">
            <w:pPr>
              <w:pStyle w:val="TabellHuvud"/>
              <w:keepNext/>
              <w:keepLines/>
              <w:spacing w:before="20" w:after="20" w:line="170" w:lineRule="exact"/>
            </w:pPr>
            <w:r>
              <w:t>2014</w:t>
            </w:r>
          </w:p>
        </w:tc>
        <w:tc>
          <w:tcPr>
            <w:tcW w:w="427" w:type="dxa"/>
            <w:tcBorders>
              <w:top w:val="nil"/>
              <w:left w:val="nil"/>
              <w:bottom w:val="single" w:sz="18" w:space="0" w:color="auto"/>
              <w:right w:val="nil"/>
            </w:tcBorders>
            <w:tcMar>
              <w:top w:w="0" w:type="dxa"/>
              <w:left w:w="57" w:type="dxa"/>
              <w:bottom w:w="0" w:type="dxa"/>
              <w:right w:w="57" w:type="dxa"/>
            </w:tcMar>
            <w:vAlign w:val="bottom"/>
          </w:tcPr>
          <w:p w14:paraId="41B4626D" w14:textId="698AFFB0" w:rsidR="00F7009D" w:rsidRPr="001250E3" w:rsidRDefault="009D6872" w:rsidP="00F7009D">
            <w:pPr>
              <w:pStyle w:val="TabellHuvud"/>
              <w:keepNext/>
              <w:keepLines/>
              <w:spacing w:before="20" w:after="20" w:line="170" w:lineRule="exact"/>
            </w:pPr>
            <w:r>
              <w:t>2015</w:t>
            </w:r>
          </w:p>
        </w:tc>
        <w:tc>
          <w:tcPr>
            <w:tcW w:w="426" w:type="dxa"/>
            <w:tcBorders>
              <w:top w:val="nil"/>
              <w:left w:val="nil"/>
              <w:bottom w:val="single" w:sz="18" w:space="0" w:color="auto"/>
              <w:right w:val="nil"/>
            </w:tcBorders>
            <w:tcMar>
              <w:left w:w="57" w:type="dxa"/>
              <w:right w:w="57" w:type="dxa"/>
            </w:tcMar>
            <w:vAlign w:val="bottom"/>
          </w:tcPr>
          <w:p w14:paraId="4030D43A" w14:textId="299FDE4A" w:rsidR="00F7009D" w:rsidRPr="001250E3" w:rsidRDefault="009D6872" w:rsidP="00F7009D">
            <w:pPr>
              <w:pStyle w:val="TabellHuvud"/>
              <w:keepNext/>
              <w:keepLines/>
              <w:spacing w:before="20" w:after="20" w:line="170" w:lineRule="exact"/>
            </w:pPr>
            <w:r>
              <w:t>2016</w:t>
            </w:r>
          </w:p>
        </w:tc>
        <w:tc>
          <w:tcPr>
            <w:tcW w:w="426" w:type="dxa"/>
            <w:tcBorders>
              <w:top w:val="nil"/>
              <w:left w:val="nil"/>
              <w:bottom w:val="single" w:sz="18" w:space="0" w:color="auto"/>
              <w:right w:val="nil"/>
            </w:tcBorders>
            <w:tcMar>
              <w:left w:w="57" w:type="dxa"/>
              <w:right w:w="57" w:type="dxa"/>
            </w:tcMar>
            <w:vAlign w:val="bottom"/>
          </w:tcPr>
          <w:p w14:paraId="2C4A8CBD" w14:textId="62F8913D" w:rsidR="00F7009D" w:rsidRPr="001250E3" w:rsidRDefault="009D6872" w:rsidP="00F7009D">
            <w:pPr>
              <w:pStyle w:val="TabellHuvud"/>
              <w:keepNext/>
              <w:keepLines/>
              <w:spacing w:before="20" w:after="20" w:line="170" w:lineRule="exact"/>
            </w:pPr>
            <w:r>
              <w:t>2017</w:t>
            </w:r>
          </w:p>
        </w:tc>
        <w:tc>
          <w:tcPr>
            <w:tcW w:w="427" w:type="dxa"/>
            <w:tcBorders>
              <w:top w:val="nil"/>
              <w:left w:val="nil"/>
              <w:bottom w:val="single" w:sz="18" w:space="0" w:color="auto"/>
              <w:right w:val="nil"/>
            </w:tcBorders>
            <w:tcMar>
              <w:left w:w="57" w:type="dxa"/>
              <w:right w:w="57" w:type="dxa"/>
            </w:tcMar>
            <w:vAlign w:val="bottom"/>
          </w:tcPr>
          <w:p w14:paraId="4305F611" w14:textId="1D930990" w:rsidR="00F7009D" w:rsidRPr="001250E3" w:rsidRDefault="009D6872" w:rsidP="00F7009D">
            <w:pPr>
              <w:pStyle w:val="TabellHuvud"/>
              <w:keepNext/>
              <w:keepLines/>
              <w:spacing w:before="20" w:after="20" w:line="170" w:lineRule="exact"/>
            </w:pPr>
            <w:r>
              <w:t>2018</w:t>
            </w:r>
          </w:p>
        </w:tc>
      </w:tr>
      <w:tr w:rsidR="00F7009D" w:rsidRPr="001250E3" w14:paraId="74D6BFD3" w14:textId="77777777" w:rsidTr="00F7009D">
        <w:trPr>
          <w:trHeight w:val="221"/>
        </w:trPr>
        <w:tc>
          <w:tcPr>
            <w:tcW w:w="1390" w:type="dxa"/>
            <w:tcBorders>
              <w:top w:val="single" w:sz="18" w:space="0" w:color="auto"/>
              <w:left w:val="nil"/>
              <w:bottom w:val="nil"/>
              <w:right w:val="nil"/>
            </w:tcBorders>
            <w:vAlign w:val="center"/>
          </w:tcPr>
          <w:p w14:paraId="49ADF845" w14:textId="4BA0740E" w:rsidR="00F7009D" w:rsidRPr="001250E3" w:rsidRDefault="009D6872" w:rsidP="00F7009D">
            <w:pPr>
              <w:pStyle w:val="TabellRader"/>
              <w:keepNext/>
              <w:keepLines/>
              <w:spacing w:before="20" w:line="170" w:lineRule="exact"/>
              <w:jc w:val="left"/>
            </w:pPr>
            <w:r w:rsidRPr="001250E3">
              <w:t>BNP, marknadspris</w:t>
            </w:r>
            <w:r w:rsidRPr="00972B61">
              <w:rPr>
                <w:vertAlign w:val="superscript"/>
              </w:rPr>
              <w:t>1</w:t>
            </w:r>
          </w:p>
        </w:tc>
        <w:tc>
          <w:tcPr>
            <w:tcW w:w="426" w:type="dxa"/>
            <w:tcBorders>
              <w:top w:val="single" w:sz="18" w:space="0" w:color="auto"/>
              <w:left w:val="nil"/>
              <w:bottom w:val="nil"/>
              <w:right w:val="nil"/>
            </w:tcBorders>
            <w:noWrap/>
            <w:tcMar>
              <w:top w:w="28" w:type="dxa"/>
              <w:left w:w="28" w:type="dxa"/>
              <w:bottom w:w="28" w:type="dxa"/>
              <w:right w:w="28" w:type="dxa"/>
            </w:tcMar>
            <w:vAlign w:val="bottom"/>
          </w:tcPr>
          <w:p w14:paraId="321A5439" w14:textId="12569106" w:rsidR="00F7009D" w:rsidRPr="00295F35" w:rsidRDefault="009D6872" w:rsidP="00F7009D">
            <w:pPr>
              <w:pStyle w:val="TabellRader"/>
              <w:rPr>
                <w:highlight w:val="yellow"/>
              </w:rPr>
            </w:pPr>
            <w:r>
              <w:t>2,0</w:t>
            </w:r>
          </w:p>
        </w:tc>
        <w:tc>
          <w:tcPr>
            <w:tcW w:w="426" w:type="dxa"/>
            <w:tcBorders>
              <w:top w:val="single" w:sz="18" w:space="0" w:color="auto"/>
              <w:left w:val="nil"/>
              <w:bottom w:val="nil"/>
              <w:right w:val="nil"/>
            </w:tcBorders>
            <w:noWrap/>
            <w:tcMar>
              <w:top w:w="28" w:type="dxa"/>
              <w:left w:w="28" w:type="dxa"/>
              <w:bottom w:w="28" w:type="dxa"/>
              <w:right w:w="28" w:type="dxa"/>
            </w:tcMar>
            <w:vAlign w:val="bottom"/>
          </w:tcPr>
          <w:p w14:paraId="371DCA6D" w14:textId="1E064409" w:rsidR="00F7009D" w:rsidRPr="00295F35" w:rsidRDefault="009D6872" w:rsidP="00F7009D">
            <w:pPr>
              <w:pStyle w:val="TabellRader"/>
              <w:rPr>
                <w:highlight w:val="yellow"/>
              </w:rPr>
            </w:pPr>
            <w:r>
              <w:t>2,4</w:t>
            </w:r>
          </w:p>
        </w:tc>
        <w:tc>
          <w:tcPr>
            <w:tcW w:w="426" w:type="dxa"/>
            <w:tcBorders>
              <w:top w:val="single" w:sz="18" w:space="0" w:color="auto"/>
              <w:left w:val="nil"/>
              <w:bottom w:val="nil"/>
              <w:right w:val="nil"/>
            </w:tcBorders>
            <w:noWrap/>
            <w:tcMar>
              <w:top w:w="28" w:type="dxa"/>
              <w:left w:w="28" w:type="dxa"/>
              <w:bottom w:w="28" w:type="dxa"/>
              <w:right w:w="28" w:type="dxa"/>
            </w:tcMar>
            <w:vAlign w:val="bottom"/>
          </w:tcPr>
          <w:p w14:paraId="0CEB8886" w14:textId="716CD13A" w:rsidR="00F7009D" w:rsidRPr="00295F35" w:rsidRDefault="009D6872" w:rsidP="00F7009D">
            <w:pPr>
              <w:pStyle w:val="TabellRader"/>
              <w:rPr>
                <w:highlight w:val="yellow"/>
              </w:rPr>
            </w:pPr>
            <w:r>
              <w:t>4,1</w:t>
            </w:r>
          </w:p>
        </w:tc>
        <w:tc>
          <w:tcPr>
            <w:tcW w:w="427" w:type="dxa"/>
            <w:tcBorders>
              <w:top w:val="single" w:sz="18" w:space="0" w:color="auto"/>
              <w:left w:val="nil"/>
              <w:bottom w:val="nil"/>
              <w:right w:val="nil"/>
            </w:tcBorders>
            <w:noWrap/>
            <w:tcMar>
              <w:top w:w="28" w:type="dxa"/>
              <w:left w:w="28" w:type="dxa"/>
              <w:bottom w:w="28" w:type="dxa"/>
              <w:right w:w="28" w:type="dxa"/>
            </w:tcMar>
            <w:vAlign w:val="bottom"/>
          </w:tcPr>
          <w:p w14:paraId="42E136C0" w14:textId="76A3949B" w:rsidR="00F7009D" w:rsidRPr="00295F35" w:rsidRDefault="009D6872" w:rsidP="00F7009D">
            <w:pPr>
              <w:pStyle w:val="TabellRader"/>
              <w:rPr>
                <w:highlight w:val="yellow"/>
              </w:rPr>
            </w:pPr>
            <w:r>
              <w:t>5,0</w:t>
            </w:r>
          </w:p>
        </w:tc>
        <w:tc>
          <w:tcPr>
            <w:tcW w:w="426" w:type="dxa"/>
            <w:tcBorders>
              <w:top w:val="single" w:sz="18" w:space="0" w:color="auto"/>
              <w:left w:val="nil"/>
              <w:bottom w:val="nil"/>
              <w:right w:val="nil"/>
            </w:tcBorders>
            <w:noWrap/>
            <w:tcMar>
              <w:top w:w="28" w:type="dxa"/>
              <w:left w:w="28" w:type="dxa"/>
              <w:bottom w:w="28" w:type="dxa"/>
              <w:right w:w="28" w:type="dxa"/>
            </w:tcMar>
            <w:vAlign w:val="bottom"/>
          </w:tcPr>
          <w:p w14:paraId="54FE34D2" w14:textId="7C88E5C8" w:rsidR="00F7009D" w:rsidRPr="00295F35" w:rsidRDefault="009D6872" w:rsidP="00F7009D">
            <w:pPr>
              <w:pStyle w:val="TabellRader"/>
              <w:rPr>
                <w:highlight w:val="yellow"/>
              </w:rPr>
            </w:pPr>
            <w:r>
              <w:t>5,1</w:t>
            </w:r>
          </w:p>
        </w:tc>
        <w:tc>
          <w:tcPr>
            <w:tcW w:w="426" w:type="dxa"/>
            <w:tcBorders>
              <w:top w:val="single" w:sz="18" w:space="0" w:color="auto"/>
              <w:left w:val="nil"/>
              <w:bottom w:val="nil"/>
              <w:right w:val="nil"/>
            </w:tcBorders>
            <w:noWrap/>
            <w:tcMar>
              <w:top w:w="28" w:type="dxa"/>
              <w:left w:w="28" w:type="dxa"/>
              <w:bottom w:w="28" w:type="dxa"/>
              <w:right w:w="28" w:type="dxa"/>
            </w:tcMar>
            <w:vAlign w:val="bottom"/>
          </w:tcPr>
          <w:p w14:paraId="373D4AA9" w14:textId="2AE42404" w:rsidR="00F7009D" w:rsidRPr="00295F35" w:rsidRDefault="009D6872" w:rsidP="00F7009D">
            <w:pPr>
              <w:pStyle w:val="TabellRader"/>
              <w:rPr>
                <w:highlight w:val="yellow"/>
              </w:rPr>
            </w:pPr>
            <w:r>
              <w:t>4,5</w:t>
            </w:r>
          </w:p>
        </w:tc>
        <w:tc>
          <w:tcPr>
            <w:tcW w:w="427" w:type="dxa"/>
            <w:tcBorders>
              <w:top w:val="single" w:sz="18" w:space="0" w:color="auto"/>
              <w:left w:val="nil"/>
              <w:bottom w:val="nil"/>
              <w:right w:val="nil"/>
            </w:tcBorders>
            <w:noWrap/>
            <w:tcMar>
              <w:top w:w="28" w:type="dxa"/>
              <w:left w:w="28" w:type="dxa"/>
              <w:bottom w:w="28" w:type="dxa"/>
              <w:right w:w="28" w:type="dxa"/>
            </w:tcMar>
            <w:vAlign w:val="bottom"/>
          </w:tcPr>
          <w:p w14:paraId="4565FE3A" w14:textId="7B140F6B" w:rsidR="00F7009D" w:rsidRPr="00295F35" w:rsidRDefault="009D6872" w:rsidP="00F7009D">
            <w:pPr>
              <w:pStyle w:val="TabellRader"/>
              <w:rPr>
                <w:highlight w:val="yellow"/>
              </w:rPr>
            </w:pPr>
            <w:r>
              <w:t>4,4</w:t>
            </w:r>
          </w:p>
        </w:tc>
      </w:tr>
      <w:tr w:rsidR="00F7009D" w:rsidRPr="001250E3" w14:paraId="5F6EA268" w14:textId="77777777" w:rsidTr="00F7009D">
        <w:trPr>
          <w:trHeight w:val="213"/>
        </w:trPr>
        <w:tc>
          <w:tcPr>
            <w:tcW w:w="1390" w:type="dxa"/>
            <w:tcBorders>
              <w:top w:val="nil"/>
              <w:left w:val="nil"/>
              <w:bottom w:val="single" w:sz="6" w:space="0" w:color="auto"/>
              <w:right w:val="nil"/>
            </w:tcBorders>
            <w:vAlign w:val="center"/>
          </w:tcPr>
          <w:p w14:paraId="6D89E9CD" w14:textId="4D70CA77" w:rsidR="00F7009D" w:rsidRPr="001250E3" w:rsidRDefault="009D6872" w:rsidP="00F7009D">
            <w:pPr>
              <w:pStyle w:val="TabellRader"/>
              <w:keepNext/>
              <w:keepLines/>
              <w:spacing w:before="20" w:line="170" w:lineRule="exact"/>
              <w:jc w:val="left"/>
            </w:pPr>
            <w:r w:rsidRPr="001250E3">
              <w:t xml:space="preserve">Diff. </w:t>
            </w:r>
            <w:r>
              <w:t>BP14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5EDB49BE" w14:textId="2AAFE6F9" w:rsidR="00F7009D" w:rsidRPr="00295F35" w:rsidRDefault="009D6872" w:rsidP="00F7009D">
            <w:pPr>
              <w:pStyle w:val="TabellRader"/>
              <w:rPr>
                <w:highlight w:val="yellow"/>
              </w:rPr>
            </w:pPr>
            <w:r>
              <w:t>0,2</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1DA8E9FF" w14:textId="393CB0BB" w:rsidR="00F7009D" w:rsidRPr="00295F35" w:rsidRDefault="009D6872" w:rsidP="00F7009D">
            <w:pPr>
              <w:pStyle w:val="TabellRader"/>
              <w:rPr>
                <w:highlight w:val="yellow"/>
              </w:rPr>
            </w:pPr>
            <w:r>
              <w:t>0,6</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7425ABA8" w14:textId="6854BA57" w:rsidR="00F7009D" w:rsidRPr="00295F35" w:rsidRDefault="009D6872" w:rsidP="00F7009D">
            <w:pPr>
              <w:pStyle w:val="TabellRader"/>
              <w:rPr>
                <w:highlight w:val="yellow"/>
              </w:rPr>
            </w:pPr>
            <w:r>
              <w:t>0,7</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64374BEF" w14:textId="157D9597" w:rsidR="00F7009D" w:rsidRPr="00295F35" w:rsidRDefault="009D6872" w:rsidP="00F7009D">
            <w:pPr>
              <w:pStyle w:val="TabellRader"/>
              <w:rPr>
                <w:highlight w:val="yellow"/>
              </w:rPr>
            </w:pPr>
            <w:r>
              <w:t>0,1</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3868EC10" w14:textId="0DE0909C" w:rsidR="00F7009D" w:rsidRPr="00295F35" w:rsidRDefault="009D6872" w:rsidP="00F7009D">
            <w:pPr>
              <w:pStyle w:val="TabellRader"/>
              <w:rPr>
                <w:highlight w:val="yellow"/>
              </w:rPr>
            </w:pPr>
            <w:r>
              <w:t>-0,3</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2C34EC4B" w14:textId="7B186079" w:rsidR="00F7009D" w:rsidRPr="00295F35" w:rsidRDefault="009D6872" w:rsidP="00F7009D">
            <w:pPr>
              <w:pStyle w:val="TabellRader"/>
              <w:rPr>
                <w:highlight w:val="yellow"/>
              </w:rPr>
            </w:pPr>
            <w:r>
              <w:t>-0,3</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0559C1DB" w14:textId="50404A57" w:rsidR="00F7009D" w:rsidRPr="00295F35" w:rsidRDefault="009D6872" w:rsidP="00F7009D">
            <w:pPr>
              <w:pStyle w:val="TabellRader"/>
              <w:rPr>
                <w:highlight w:val="yellow"/>
              </w:rPr>
            </w:pPr>
            <w:r>
              <w:rPr>
                <w:rFonts w:ascii="Times New Roman" w:hAnsi="Times New Roman"/>
              </w:rPr>
              <w:t> </w:t>
            </w:r>
          </w:p>
        </w:tc>
      </w:tr>
      <w:tr w:rsidR="00F7009D" w:rsidRPr="001250E3" w14:paraId="28C6C973" w14:textId="77777777" w:rsidTr="00F7009D">
        <w:trPr>
          <w:trHeight w:val="221"/>
        </w:trPr>
        <w:tc>
          <w:tcPr>
            <w:tcW w:w="1390" w:type="dxa"/>
            <w:tcBorders>
              <w:top w:val="single" w:sz="6" w:space="0" w:color="auto"/>
              <w:left w:val="nil"/>
              <w:bottom w:val="nil"/>
              <w:right w:val="nil"/>
            </w:tcBorders>
            <w:vAlign w:val="center"/>
          </w:tcPr>
          <w:p w14:paraId="3259644C" w14:textId="5B9DCFF8" w:rsidR="00F7009D" w:rsidRPr="001250E3" w:rsidRDefault="009D6872" w:rsidP="00F7009D">
            <w:pPr>
              <w:pStyle w:val="TabellRader"/>
              <w:keepNext/>
              <w:keepLines/>
              <w:spacing w:before="20" w:line="170" w:lineRule="exact"/>
              <w:jc w:val="left"/>
            </w:pPr>
            <w:r w:rsidRPr="001250E3">
              <w:t>Arbetade timmar</w:t>
            </w:r>
            <w:r w:rsidRPr="001250E3">
              <w:rPr>
                <w:vertAlign w:val="superscript"/>
              </w:rPr>
              <w:t>2</w:t>
            </w:r>
          </w:p>
        </w:tc>
        <w:tc>
          <w:tcPr>
            <w:tcW w:w="426" w:type="dxa"/>
            <w:tcBorders>
              <w:top w:val="single" w:sz="6" w:space="0" w:color="auto"/>
              <w:left w:val="nil"/>
              <w:bottom w:val="nil"/>
              <w:right w:val="nil"/>
            </w:tcBorders>
            <w:noWrap/>
            <w:vAlign w:val="bottom"/>
          </w:tcPr>
          <w:p w14:paraId="2A697C65" w14:textId="7D9E6659" w:rsidR="00F7009D" w:rsidRPr="00295F35" w:rsidRDefault="009D6872" w:rsidP="00F7009D">
            <w:pPr>
              <w:pStyle w:val="TabellRader"/>
              <w:rPr>
                <w:highlight w:val="yellow"/>
              </w:rPr>
            </w:pPr>
            <w:r>
              <w:t>0,9</w:t>
            </w:r>
          </w:p>
        </w:tc>
        <w:tc>
          <w:tcPr>
            <w:tcW w:w="426" w:type="dxa"/>
            <w:tcBorders>
              <w:top w:val="single" w:sz="6" w:space="0" w:color="auto"/>
              <w:left w:val="nil"/>
              <w:bottom w:val="nil"/>
              <w:right w:val="nil"/>
            </w:tcBorders>
            <w:noWrap/>
            <w:vAlign w:val="bottom"/>
          </w:tcPr>
          <w:p w14:paraId="2BD5FECB" w14:textId="40C96C67" w:rsidR="00F7009D" w:rsidRPr="00295F35" w:rsidRDefault="009D6872" w:rsidP="00F7009D">
            <w:pPr>
              <w:pStyle w:val="TabellRader"/>
              <w:rPr>
                <w:highlight w:val="yellow"/>
              </w:rPr>
            </w:pPr>
            <w:r>
              <w:t>0,6</w:t>
            </w:r>
          </w:p>
        </w:tc>
        <w:tc>
          <w:tcPr>
            <w:tcW w:w="426" w:type="dxa"/>
            <w:tcBorders>
              <w:top w:val="single" w:sz="6" w:space="0" w:color="auto"/>
              <w:left w:val="nil"/>
              <w:bottom w:val="nil"/>
              <w:right w:val="nil"/>
            </w:tcBorders>
            <w:noWrap/>
            <w:vAlign w:val="bottom"/>
          </w:tcPr>
          <w:p w14:paraId="4B9C6BE4" w14:textId="0A507FDE" w:rsidR="00F7009D" w:rsidRPr="00295F35" w:rsidRDefault="009D6872" w:rsidP="00F7009D">
            <w:pPr>
              <w:pStyle w:val="TabellRader"/>
              <w:rPr>
                <w:highlight w:val="yellow"/>
              </w:rPr>
            </w:pPr>
            <w:r>
              <w:t>1,4</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4AE3E1DE" w14:textId="4D460FF6" w:rsidR="00F7009D" w:rsidRPr="00295F35" w:rsidRDefault="009D6872" w:rsidP="00F7009D">
            <w:pPr>
              <w:pStyle w:val="TabellRader"/>
              <w:rPr>
                <w:highlight w:val="yellow"/>
              </w:rPr>
            </w:pPr>
            <w:r>
              <w:t>1,2</w:t>
            </w:r>
          </w:p>
        </w:tc>
        <w:tc>
          <w:tcPr>
            <w:tcW w:w="426" w:type="dxa"/>
            <w:tcBorders>
              <w:top w:val="single" w:sz="6" w:space="0" w:color="auto"/>
              <w:left w:val="nil"/>
              <w:bottom w:val="nil"/>
              <w:right w:val="nil"/>
            </w:tcBorders>
            <w:noWrap/>
            <w:tcMar>
              <w:top w:w="0" w:type="dxa"/>
              <w:left w:w="28" w:type="dxa"/>
              <w:bottom w:w="28" w:type="dxa"/>
              <w:right w:w="28" w:type="dxa"/>
            </w:tcMar>
            <w:vAlign w:val="bottom"/>
          </w:tcPr>
          <w:p w14:paraId="235CEBE6" w14:textId="13DF1F92" w:rsidR="00F7009D" w:rsidRPr="00295F35" w:rsidRDefault="009D6872" w:rsidP="00F7009D">
            <w:pPr>
              <w:pStyle w:val="TabellRader"/>
              <w:rPr>
                <w:highlight w:val="yellow"/>
              </w:rPr>
            </w:pPr>
            <w:r>
              <w:t>1,4</w:t>
            </w:r>
          </w:p>
        </w:tc>
        <w:tc>
          <w:tcPr>
            <w:tcW w:w="426" w:type="dxa"/>
            <w:tcBorders>
              <w:top w:val="single" w:sz="6" w:space="0" w:color="auto"/>
              <w:left w:val="nil"/>
              <w:bottom w:val="nil"/>
              <w:right w:val="nil"/>
            </w:tcBorders>
            <w:noWrap/>
            <w:tcMar>
              <w:left w:w="28" w:type="dxa"/>
              <w:bottom w:w="28" w:type="dxa"/>
              <w:right w:w="28" w:type="dxa"/>
            </w:tcMar>
            <w:vAlign w:val="bottom"/>
          </w:tcPr>
          <w:p w14:paraId="3ED29FC3" w14:textId="71CAD74A" w:rsidR="00F7009D" w:rsidRPr="00295F35" w:rsidRDefault="009D6872" w:rsidP="00F7009D">
            <w:pPr>
              <w:pStyle w:val="TabellRader"/>
              <w:rPr>
                <w:highlight w:val="yellow"/>
              </w:rPr>
            </w:pPr>
            <w:r>
              <w:t>1,1</w:t>
            </w:r>
          </w:p>
        </w:tc>
        <w:tc>
          <w:tcPr>
            <w:tcW w:w="427" w:type="dxa"/>
            <w:tcBorders>
              <w:top w:val="single" w:sz="6" w:space="0" w:color="auto"/>
              <w:left w:val="nil"/>
              <w:bottom w:val="nil"/>
              <w:right w:val="nil"/>
            </w:tcBorders>
            <w:noWrap/>
            <w:tcMar>
              <w:left w:w="28" w:type="dxa"/>
              <w:bottom w:w="28" w:type="dxa"/>
              <w:right w:w="28" w:type="dxa"/>
            </w:tcMar>
            <w:vAlign w:val="bottom"/>
          </w:tcPr>
          <w:p w14:paraId="3147C113" w14:textId="0181621E" w:rsidR="00F7009D" w:rsidRPr="00295F35" w:rsidRDefault="009D6872" w:rsidP="00F7009D">
            <w:pPr>
              <w:pStyle w:val="TabellRader"/>
              <w:rPr>
                <w:highlight w:val="yellow"/>
              </w:rPr>
            </w:pPr>
            <w:r>
              <w:t>0,8</w:t>
            </w:r>
          </w:p>
        </w:tc>
      </w:tr>
      <w:tr w:rsidR="00F7009D" w:rsidRPr="001250E3" w14:paraId="5BC62BB1" w14:textId="77777777" w:rsidTr="00F7009D">
        <w:trPr>
          <w:trHeight w:val="213"/>
        </w:trPr>
        <w:tc>
          <w:tcPr>
            <w:tcW w:w="1390" w:type="dxa"/>
            <w:tcBorders>
              <w:top w:val="nil"/>
              <w:left w:val="nil"/>
              <w:bottom w:val="single" w:sz="6" w:space="0" w:color="auto"/>
              <w:right w:val="nil"/>
            </w:tcBorders>
            <w:vAlign w:val="center"/>
          </w:tcPr>
          <w:p w14:paraId="6D2B088E" w14:textId="2F699B8E" w:rsidR="00F7009D" w:rsidRPr="001250E3" w:rsidRDefault="009D6872" w:rsidP="00F7009D">
            <w:pPr>
              <w:pStyle w:val="TabellRader"/>
              <w:keepNext/>
              <w:keepLines/>
              <w:spacing w:before="20" w:line="170" w:lineRule="exact"/>
              <w:jc w:val="left"/>
            </w:pPr>
            <w:r w:rsidRPr="001250E3">
              <w:t xml:space="preserve">Diff. </w:t>
            </w:r>
            <w:r>
              <w:t>BP14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26F4303D" w14:textId="4F6C8071" w:rsidR="00F7009D" w:rsidRPr="00295F35" w:rsidRDefault="009D6872" w:rsidP="00F7009D">
            <w:pPr>
              <w:pStyle w:val="TabellRader"/>
              <w:rPr>
                <w:highlight w:val="yellow"/>
              </w:rPr>
            </w:pPr>
            <w: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00EB695C" w14:textId="10884140" w:rsidR="00F7009D" w:rsidRPr="00295F35" w:rsidRDefault="009D6872" w:rsidP="00F7009D">
            <w:pPr>
              <w:pStyle w:val="TabellRader"/>
              <w:rPr>
                <w:highlight w:val="yellow"/>
              </w:rPr>
            </w:pPr>
            <w:r>
              <w:t>0,2</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62358FB0" w14:textId="563BF1B1" w:rsidR="00F7009D" w:rsidRPr="00295F35" w:rsidRDefault="009D6872" w:rsidP="00F7009D">
            <w:pPr>
              <w:pStyle w:val="TabellRader"/>
              <w:rPr>
                <w:highlight w:val="yellow"/>
              </w:rPr>
            </w:pPr>
            <w:r>
              <w:t>0,9</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3BD645A8" w14:textId="54B3EB0A" w:rsidR="00F7009D" w:rsidRPr="00295F35" w:rsidRDefault="009D6872" w:rsidP="00F7009D">
            <w:pPr>
              <w:pStyle w:val="TabellRader"/>
              <w:rPr>
                <w:highlight w:val="yellow"/>
              </w:rPr>
            </w:pPr>
            <w: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263B007F" w14:textId="154CD360" w:rsidR="00F7009D" w:rsidRPr="00295F35" w:rsidRDefault="009D6872" w:rsidP="00F7009D">
            <w:pPr>
              <w:pStyle w:val="TabellRader"/>
              <w:rPr>
                <w:highlight w:val="yellow"/>
              </w:rPr>
            </w:pPr>
            <w:r>
              <w:t>-0,2</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408EC009" w14:textId="3F55BD34" w:rsidR="00F7009D" w:rsidRPr="00295F35" w:rsidRDefault="009D6872" w:rsidP="00F7009D">
            <w:pPr>
              <w:pStyle w:val="TabellRader"/>
              <w:rPr>
                <w:highlight w:val="yellow"/>
              </w:rPr>
            </w:pPr>
            <w:r>
              <w:t>-0,4</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3F69E014" w14:textId="63683296" w:rsidR="00F7009D" w:rsidRPr="00295F35" w:rsidRDefault="009D6872" w:rsidP="00F7009D">
            <w:pPr>
              <w:pStyle w:val="TabellRader"/>
              <w:rPr>
                <w:highlight w:val="yellow"/>
              </w:rPr>
            </w:pPr>
            <w:r>
              <w:rPr>
                <w:rFonts w:ascii="Times New Roman" w:hAnsi="Times New Roman"/>
              </w:rPr>
              <w:t> </w:t>
            </w:r>
          </w:p>
        </w:tc>
      </w:tr>
      <w:tr w:rsidR="00F7009D" w:rsidRPr="001250E3" w14:paraId="688945C2" w14:textId="77777777" w:rsidTr="00F7009D">
        <w:trPr>
          <w:trHeight w:val="221"/>
        </w:trPr>
        <w:tc>
          <w:tcPr>
            <w:tcW w:w="1390" w:type="dxa"/>
            <w:tcBorders>
              <w:top w:val="single" w:sz="6" w:space="0" w:color="auto"/>
              <w:left w:val="nil"/>
              <w:bottom w:val="nil"/>
              <w:right w:val="nil"/>
            </w:tcBorders>
            <w:vAlign w:val="center"/>
          </w:tcPr>
          <w:p w14:paraId="5C8709A1" w14:textId="12A8739E" w:rsidR="00F7009D" w:rsidRPr="001250E3" w:rsidRDefault="009D6872" w:rsidP="00F7009D">
            <w:pPr>
              <w:pStyle w:val="TabellRader"/>
              <w:keepNext/>
              <w:keepLines/>
              <w:spacing w:before="20" w:line="170" w:lineRule="exact"/>
              <w:jc w:val="left"/>
            </w:pPr>
            <w:r w:rsidRPr="001250E3">
              <w:t>Timlön</w:t>
            </w:r>
            <w:r>
              <w:rPr>
                <w:vertAlign w:val="superscript"/>
              </w:rPr>
              <w:t>3</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438947A5" w14:textId="515D9DF4" w:rsidR="00F7009D" w:rsidRPr="00295F35" w:rsidRDefault="009D6872" w:rsidP="00F7009D">
            <w:pPr>
              <w:pStyle w:val="TabellRader"/>
              <w:rPr>
                <w:highlight w:val="yellow"/>
              </w:rPr>
            </w:pPr>
            <w:r>
              <w:t>2,8</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048E5CD6" w14:textId="0F816C71" w:rsidR="00F7009D" w:rsidRPr="00295F35" w:rsidRDefault="009D6872" w:rsidP="00F7009D">
            <w:pPr>
              <w:pStyle w:val="TabellRader"/>
              <w:rPr>
                <w:highlight w:val="yellow"/>
              </w:rPr>
            </w:pPr>
            <w:r>
              <w:t>2,2</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648C33B0" w14:textId="7329D382" w:rsidR="00F7009D" w:rsidRPr="00295F35" w:rsidRDefault="009D6872" w:rsidP="00F7009D">
            <w:pPr>
              <w:pStyle w:val="TabellRader"/>
              <w:rPr>
                <w:highlight w:val="yellow"/>
              </w:rPr>
            </w:pPr>
            <w:r>
              <w:t>3,0</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71A7DEBF" w14:textId="26A425BA" w:rsidR="00F7009D" w:rsidRPr="00295F35" w:rsidRDefault="009D6872" w:rsidP="00F7009D">
            <w:pPr>
              <w:pStyle w:val="TabellRader"/>
              <w:rPr>
                <w:highlight w:val="yellow"/>
              </w:rPr>
            </w:pPr>
            <w:r>
              <w:t>3,0</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5019303C" w14:textId="02482205" w:rsidR="00F7009D" w:rsidRPr="00295F35" w:rsidRDefault="009D6872" w:rsidP="00F7009D">
            <w:pPr>
              <w:pStyle w:val="TabellRader"/>
              <w:rPr>
                <w:highlight w:val="yellow"/>
              </w:rPr>
            </w:pPr>
            <w:r>
              <w:t>3,2</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715C4862" w14:textId="244DDE4E" w:rsidR="00F7009D" w:rsidRPr="00295F35" w:rsidRDefault="009D6872" w:rsidP="00F7009D">
            <w:pPr>
              <w:pStyle w:val="TabellRader"/>
              <w:rPr>
                <w:highlight w:val="yellow"/>
              </w:rPr>
            </w:pPr>
            <w:r>
              <w:t>3,4</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7C51C897" w14:textId="41F943BD" w:rsidR="00F7009D" w:rsidRPr="00295F35" w:rsidRDefault="009D6872" w:rsidP="00F7009D">
            <w:pPr>
              <w:pStyle w:val="TabellRader"/>
              <w:rPr>
                <w:highlight w:val="yellow"/>
              </w:rPr>
            </w:pPr>
            <w:r>
              <w:t>3,5</w:t>
            </w:r>
          </w:p>
        </w:tc>
      </w:tr>
      <w:tr w:rsidR="00F7009D" w:rsidRPr="001250E3" w14:paraId="7475222D" w14:textId="77777777" w:rsidTr="00F7009D">
        <w:trPr>
          <w:trHeight w:val="213"/>
        </w:trPr>
        <w:tc>
          <w:tcPr>
            <w:tcW w:w="1390" w:type="dxa"/>
            <w:tcBorders>
              <w:top w:val="nil"/>
              <w:left w:val="nil"/>
              <w:bottom w:val="single" w:sz="6" w:space="0" w:color="auto"/>
              <w:right w:val="nil"/>
            </w:tcBorders>
            <w:vAlign w:val="center"/>
          </w:tcPr>
          <w:p w14:paraId="75461BE2" w14:textId="455DFE80" w:rsidR="00F7009D" w:rsidRPr="001250E3" w:rsidRDefault="009D6872" w:rsidP="00F7009D">
            <w:pPr>
              <w:pStyle w:val="TabellRader"/>
              <w:keepNext/>
              <w:keepLines/>
              <w:spacing w:before="20" w:line="170" w:lineRule="exact"/>
              <w:jc w:val="left"/>
            </w:pPr>
            <w:r w:rsidRPr="001250E3">
              <w:t xml:space="preserve">Diff. </w:t>
            </w:r>
            <w:r>
              <w:t>BP14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1DA8A956" w14:textId="7D036C63" w:rsidR="00F7009D" w:rsidRPr="00295F35" w:rsidRDefault="009D6872" w:rsidP="00F7009D">
            <w:pPr>
              <w:pStyle w:val="TabellRader"/>
              <w:rPr>
                <w:highlight w:val="yellow"/>
              </w:rPr>
            </w:pPr>
            <w:r>
              <w:t>-0,1</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6A7501DC" w14:textId="07620B21" w:rsidR="00F7009D" w:rsidRPr="00295F35" w:rsidRDefault="009D6872" w:rsidP="00F7009D">
            <w:pPr>
              <w:pStyle w:val="TabellRader"/>
              <w:rPr>
                <w:highlight w:val="yellow"/>
              </w:rPr>
            </w:pPr>
            <w:r>
              <w:t>-0,6</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25D548EA" w14:textId="57519986" w:rsidR="00F7009D" w:rsidRPr="00295F35" w:rsidRDefault="009D6872" w:rsidP="00F7009D">
            <w:pPr>
              <w:pStyle w:val="TabellRader"/>
              <w:rPr>
                <w:highlight w:val="yellow"/>
              </w:rPr>
            </w:pPr>
            <w:r>
              <w:t>0,1</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025AF362" w14:textId="707B8DC8" w:rsidR="00F7009D" w:rsidRPr="00295F35" w:rsidRDefault="009D6872" w:rsidP="00F7009D">
            <w:pPr>
              <w:pStyle w:val="TabellRader"/>
              <w:rPr>
                <w:highlight w:val="yellow"/>
              </w:rPr>
            </w:pPr>
            <w: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763796D1" w14:textId="4EFB2545" w:rsidR="00F7009D" w:rsidRPr="00295F35" w:rsidRDefault="009D6872" w:rsidP="00F7009D">
            <w:pPr>
              <w:pStyle w:val="TabellRader"/>
              <w:rPr>
                <w:highlight w:val="yellow"/>
              </w:rPr>
            </w:pPr>
            <w: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4DA1D42D" w14:textId="13D1AC66" w:rsidR="00F7009D" w:rsidRPr="00295F35" w:rsidRDefault="009D6872" w:rsidP="00F7009D">
            <w:pPr>
              <w:pStyle w:val="TabellRader"/>
              <w:rPr>
                <w:highlight w:val="yellow"/>
              </w:rPr>
            </w:pPr>
            <w:r>
              <w:t>0,0</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5455A3AE" w14:textId="035DED1C" w:rsidR="00F7009D" w:rsidRPr="00295F35" w:rsidRDefault="009D6872" w:rsidP="00F7009D">
            <w:pPr>
              <w:pStyle w:val="TabellRader"/>
              <w:rPr>
                <w:highlight w:val="yellow"/>
              </w:rPr>
            </w:pPr>
            <w:r>
              <w:rPr>
                <w:rFonts w:ascii="Times New Roman" w:hAnsi="Times New Roman"/>
              </w:rPr>
              <w:t> </w:t>
            </w:r>
          </w:p>
        </w:tc>
      </w:tr>
      <w:tr w:rsidR="00F7009D" w:rsidRPr="001250E3" w14:paraId="4CE6C5F4" w14:textId="77777777" w:rsidTr="00F7009D">
        <w:trPr>
          <w:trHeight w:val="388"/>
        </w:trPr>
        <w:tc>
          <w:tcPr>
            <w:tcW w:w="1390" w:type="dxa"/>
            <w:tcBorders>
              <w:top w:val="single" w:sz="6" w:space="0" w:color="auto"/>
              <w:left w:val="nil"/>
              <w:bottom w:val="nil"/>
              <w:right w:val="nil"/>
            </w:tcBorders>
            <w:vAlign w:val="center"/>
          </w:tcPr>
          <w:p w14:paraId="4CACFBA1" w14:textId="0084D7F8" w:rsidR="00F7009D" w:rsidRPr="001250E3" w:rsidRDefault="009D6872" w:rsidP="00F7009D">
            <w:pPr>
              <w:pStyle w:val="TabellRader"/>
              <w:keepNext/>
              <w:keepLines/>
              <w:spacing w:before="20" w:line="170" w:lineRule="exact"/>
              <w:jc w:val="left"/>
            </w:pPr>
            <w:r w:rsidRPr="001250E3">
              <w:t>Utbetald lönesumma, skatteunderlag</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233E1CE4" w14:textId="1FB68199" w:rsidR="00F7009D" w:rsidRPr="00295F35" w:rsidRDefault="009D6872" w:rsidP="00F7009D">
            <w:pPr>
              <w:pStyle w:val="TabellRader"/>
              <w:rPr>
                <w:highlight w:val="yellow"/>
              </w:rPr>
            </w:pPr>
            <w:r>
              <w:t>3,8</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20E722A8" w14:textId="37967CA3" w:rsidR="00F7009D" w:rsidRPr="00295F35" w:rsidRDefault="009D6872" w:rsidP="00F7009D">
            <w:pPr>
              <w:pStyle w:val="TabellRader"/>
              <w:rPr>
                <w:highlight w:val="yellow"/>
              </w:rPr>
            </w:pPr>
            <w:r>
              <w:t>2,7</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5E2959FA" w14:textId="23383995" w:rsidR="00F7009D" w:rsidRPr="00295F35" w:rsidRDefault="009D6872" w:rsidP="00F7009D">
            <w:pPr>
              <w:pStyle w:val="TabellRader"/>
              <w:rPr>
                <w:highlight w:val="yellow"/>
              </w:rPr>
            </w:pPr>
            <w:r>
              <w:t>4,4</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736DA894" w14:textId="3F05BDBB" w:rsidR="00F7009D" w:rsidRPr="00295F35" w:rsidRDefault="009D6872" w:rsidP="00F7009D">
            <w:pPr>
              <w:pStyle w:val="TabellRader"/>
              <w:rPr>
                <w:highlight w:val="yellow"/>
              </w:rPr>
            </w:pPr>
            <w:r>
              <w:t>4,2</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50E93106" w14:textId="5A4C760A" w:rsidR="00F7009D" w:rsidRPr="00295F35" w:rsidRDefault="009D6872" w:rsidP="00F7009D">
            <w:pPr>
              <w:pStyle w:val="TabellRader"/>
              <w:rPr>
                <w:highlight w:val="yellow"/>
              </w:rPr>
            </w:pPr>
            <w:r>
              <w:t>4,6</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1D0A8561" w14:textId="425945EF" w:rsidR="00F7009D" w:rsidRPr="00295F35" w:rsidRDefault="009D6872" w:rsidP="00F7009D">
            <w:pPr>
              <w:pStyle w:val="TabellRader"/>
              <w:rPr>
                <w:highlight w:val="yellow"/>
              </w:rPr>
            </w:pPr>
            <w:r>
              <w:t>4,5</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37AB97AE" w14:textId="61226B8D" w:rsidR="00F7009D" w:rsidRPr="00295F35" w:rsidRDefault="009D6872" w:rsidP="00F7009D">
            <w:pPr>
              <w:pStyle w:val="TabellRader"/>
              <w:rPr>
                <w:highlight w:val="yellow"/>
              </w:rPr>
            </w:pPr>
            <w:r>
              <w:t>4,3</w:t>
            </w:r>
          </w:p>
        </w:tc>
      </w:tr>
      <w:tr w:rsidR="00F7009D" w:rsidRPr="001250E3" w14:paraId="5CDA5DB6" w14:textId="77777777" w:rsidTr="00F7009D">
        <w:trPr>
          <w:trHeight w:val="221"/>
        </w:trPr>
        <w:tc>
          <w:tcPr>
            <w:tcW w:w="1390" w:type="dxa"/>
            <w:tcBorders>
              <w:top w:val="nil"/>
              <w:left w:val="nil"/>
              <w:bottom w:val="single" w:sz="6" w:space="0" w:color="auto"/>
              <w:right w:val="nil"/>
            </w:tcBorders>
            <w:vAlign w:val="center"/>
          </w:tcPr>
          <w:p w14:paraId="4C44F004" w14:textId="64A9CCCB" w:rsidR="00F7009D" w:rsidRPr="001250E3" w:rsidRDefault="009D6872" w:rsidP="00F7009D">
            <w:pPr>
              <w:pStyle w:val="TabellRader"/>
              <w:keepNext/>
              <w:keepLines/>
              <w:spacing w:before="20" w:line="170" w:lineRule="exact"/>
              <w:jc w:val="left"/>
            </w:pPr>
            <w:r w:rsidRPr="001250E3">
              <w:t xml:space="preserve">Diff. </w:t>
            </w:r>
            <w:r>
              <w:t>BP14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0BB8A325" w14:textId="36855019" w:rsidR="00F7009D" w:rsidRPr="00295F35" w:rsidRDefault="009D6872" w:rsidP="00F7009D">
            <w:pPr>
              <w:pStyle w:val="TabellRader"/>
              <w:rPr>
                <w:highlight w:val="yellow"/>
              </w:rPr>
            </w:pPr>
            <w:r>
              <w:t>-0,1</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4557862D" w14:textId="335EA5B3" w:rsidR="00F7009D" w:rsidRPr="00295F35" w:rsidRDefault="009D6872" w:rsidP="00F7009D">
            <w:pPr>
              <w:pStyle w:val="TabellRader"/>
              <w:rPr>
                <w:highlight w:val="yellow"/>
              </w:rPr>
            </w:pPr>
            <w:r>
              <w:t>-0,5</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49C34DFB" w14:textId="51079CF7" w:rsidR="00F7009D" w:rsidRPr="00295F35" w:rsidRDefault="009D6872" w:rsidP="00F7009D">
            <w:pPr>
              <w:pStyle w:val="TabellRader"/>
              <w:rPr>
                <w:highlight w:val="yellow"/>
              </w:rPr>
            </w:pPr>
            <w:r>
              <w:t>1,0</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649363A8" w14:textId="2C1DA0E0" w:rsidR="00F7009D" w:rsidRPr="00295F35" w:rsidRDefault="009D6872" w:rsidP="00F7009D">
            <w:pPr>
              <w:pStyle w:val="TabellRader"/>
              <w:rPr>
                <w:highlight w:val="yellow"/>
              </w:rPr>
            </w:pPr>
            <w: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05631D32" w14:textId="07B16F7F" w:rsidR="00F7009D" w:rsidRPr="00295F35" w:rsidRDefault="009D6872" w:rsidP="00F7009D">
            <w:pPr>
              <w:pStyle w:val="TabellRader"/>
              <w:rPr>
                <w:highlight w:val="yellow"/>
              </w:rPr>
            </w:pPr>
            <w:r>
              <w:t>-0,2</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4663AFA0" w14:textId="3D0EFE81" w:rsidR="00F7009D" w:rsidRPr="00295F35" w:rsidRDefault="009D6872" w:rsidP="00F7009D">
            <w:pPr>
              <w:pStyle w:val="TabellRader"/>
              <w:rPr>
                <w:highlight w:val="yellow"/>
              </w:rPr>
            </w:pPr>
            <w:r>
              <w:t>-0,4</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79556A42" w14:textId="530AE96D" w:rsidR="00F7009D" w:rsidRPr="00295F35" w:rsidRDefault="009D6872" w:rsidP="00F7009D">
            <w:pPr>
              <w:pStyle w:val="TabellRader"/>
              <w:rPr>
                <w:highlight w:val="yellow"/>
              </w:rPr>
            </w:pPr>
            <w:r>
              <w:rPr>
                <w:rFonts w:ascii="Times New Roman" w:hAnsi="Times New Roman"/>
              </w:rPr>
              <w:t> </w:t>
            </w:r>
          </w:p>
        </w:tc>
      </w:tr>
      <w:tr w:rsidR="00F7009D" w:rsidRPr="001250E3" w14:paraId="6A488A52" w14:textId="77777777" w:rsidTr="00F7009D">
        <w:trPr>
          <w:trHeight w:val="213"/>
        </w:trPr>
        <w:tc>
          <w:tcPr>
            <w:tcW w:w="1390" w:type="dxa"/>
            <w:tcBorders>
              <w:top w:val="single" w:sz="6" w:space="0" w:color="auto"/>
              <w:left w:val="nil"/>
              <w:bottom w:val="nil"/>
              <w:right w:val="nil"/>
            </w:tcBorders>
            <w:vAlign w:val="center"/>
          </w:tcPr>
          <w:p w14:paraId="4049F2FF" w14:textId="3494FF17" w:rsidR="00F7009D" w:rsidRPr="001250E3" w:rsidRDefault="009D6872" w:rsidP="00F7009D">
            <w:pPr>
              <w:pStyle w:val="TabellRader"/>
              <w:keepNext/>
              <w:keepLines/>
              <w:spacing w:before="20" w:line="170" w:lineRule="exact"/>
              <w:jc w:val="left"/>
            </w:pPr>
            <w:r w:rsidRPr="001250E3">
              <w:t>Arbetslöshet</w:t>
            </w:r>
            <w:r>
              <w:rPr>
                <w:vertAlign w:val="superscript"/>
              </w:rPr>
              <w:t>4,5</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6FFBFF58" w14:textId="6D32D112" w:rsidR="00F7009D" w:rsidRPr="00295F35" w:rsidRDefault="009D6872" w:rsidP="00F7009D">
            <w:pPr>
              <w:pStyle w:val="TabellRader"/>
              <w:rPr>
                <w:highlight w:val="yellow"/>
              </w:rPr>
            </w:pPr>
            <w:r>
              <w:t>8,0</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317FC396" w14:textId="518B9E8B" w:rsidR="00F7009D" w:rsidRPr="00295F35" w:rsidRDefault="009D6872" w:rsidP="00F7009D">
            <w:pPr>
              <w:pStyle w:val="TabellRader"/>
              <w:rPr>
                <w:highlight w:val="yellow"/>
              </w:rPr>
            </w:pPr>
            <w:r>
              <w:t>8,0</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0D7F2BA2" w14:textId="744E0FD6" w:rsidR="00F7009D" w:rsidRPr="00295F35" w:rsidRDefault="009D6872" w:rsidP="00F7009D">
            <w:pPr>
              <w:pStyle w:val="TabellRader"/>
              <w:rPr>
                <w:highlight w:val="yellow"/>
              </w:rPr>
            </w:pPr>
            <w:r>
              <w:t>7,7</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62B9AD08" w14:textId="71C280AC" w:rsidR="00F7009D" w:rsidRPr="00295F35" w:rsidRDefault="009D6872" w:rsidP="00F7009D">
            <w:pPr>
              <w:pStyle w:val="TabellRader"/>
              <w:rPr>
                <w:highlight w:val="yellow"/>
              </w:rPr>
            </w:pPr>
            <w:r>
              <w:t>7,3</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082FFB2E" w14:textId="4DCF30F5" w:rsidR="00F7009D" w:rsidRPr="00295F35" w:rsidRDefault="009D6872" w:rsidP="00F7009D">
            <w:pPr>
              <w:pStyle w:val="TabellRader"/>
              <w:rPr>
                <w:highlight w:val="yellow"/>
              </w:rPr>
            </w:pPr>
            <w:r>
              <w:t>6,7</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33C3BD13" w14:textId="20960531" w:rsidR="00F7009D" w:rsidRPr="00295F35" w:rsidRDefault="009D6872" w:rsidP="00F7009D">
            <w:pPr>
              <w:pStyle w:val="TabellRader"/>
              <w:rPr>
                <w:highlight w:val="yellow"/>
              </w:rPr>
            </w:pPr>
            <w:r>
              <w:t>6,3</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77393F91" w14:textId="59F2041F" w:rsidR="00F7009D" w:rsidRPr="00295F35" w:rsidRDefault="009D6872" w:rsidP="00F7009D">
            <w:pPr>
              <w:pStyle w:val="TabellRader"/>
              <w:rPr>
                <w:highlight w:val="yellow"/>
              </w:rPr>
            </w:pPr>
            <w:r>
              <w:t>5,9</w:t>
            </w:r>
          </w:p>
        </w:tc>
      </w:tr>
      <w:tr w:rsidR="00F7009D" w:rsidRPr="001250E3" w14:paraId="6CA48B74" w14:textId="77777777" w:rsidTr="00F7009D">
        <w:trPr>
          <w:trHeight w:val="221"/>
        </w:trPr>
        <w:tc>
          <w:tcPr>
            <w:tcW w:w="1390" w:type="dxa"/>
            <w:tcBorders>
              <w:top w:val="nil"/>
              <w:left w:val="nil"/>
              <w:bottom w:val="single" w:sz="6" w:space="0" w:color="auto"/>
              <w:right w:val="nil"/>
            </w:tcBorders>
            <w:vAlign w:val="center"/>
          </w:tcPr>
          <w:p w14:paraId="7BEF5429" w14:textId="7B2BCA04" w:rsidR="00F7009D" w:rsidRPr="001250E3" w:rsidRDefault="009D6872" w:rsidP="00F7009D">
            <w:pPr>
              <w:pStyle w:val="TabellRader"/>
              <w:keepNext/>
              <w:keepLines/>
              <w:spacing w:before="20" w:line="170" w:lineRule="exact"/>
              <w:jc w:val="left"/>
            </w:pPr>
            <w:r w:rsidRPr="001250E3">
              <w:t xml:space="preserve">Diff. </w:t>
            </w:r>
            <w:r>
              <w:t>BP14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277CAA13" w14:textId="3B162B94" w:rsidR="00F7009D" w:rsidRPr="00295F35" w:rsidRDefault="009D6872" w:rsidP="00F7009D">
            <w:pPr>
              <w:pStyle w:val="TabellRader"/>
              <w:rPr>
                <w:highlight w:val="yellow"/>
              </w:rPr>
            </w:pPr>
            <w: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74955412" w14:textId="5C92B271" w:rsidR="00F7009D" w:rsidRPr="00295F35" w:rsidRDefault="009D6872" w:rsidP="00F7009D">
            <w:pPr>
              <w:pStyle w:val="TabellRader"/>
              <w:rPr>
                <w:highlight w:val="yellow"/>
              </w:rPr>
            </w:pPr>
            <w:r>
              <w:t>-0,1</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1FC72715" w14:textId="02D4858D" w:rsidR="00F7009D" w:rsidRPr="00295F35" w:rsidRDefault="009D6872" w:rsidP="00F7009D">
            <w:pPr>
              <w:pStyle w:val="TabellRader"/>
              <w:rPr>
                <w:highlight w:val="yellow"/>
              </w:rPr>
            </w:pPr>
            <w:r>
              <w:t>-0,4</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363323BA" w14:textId="2E14264D" w:rsidR="00F7009D" w:rsidRPr="00295F35" w:rsidRDefault="009D6872" w:rsidP="00F7009D">
            <w:pPr>
              <w:pStyle w:val="TabellRader"/>
              <w:rPr>
                <w:highlight w:val="yellow"/>
              </w:rPr>
            </w:pPr>
            <w:r>
              <w:t>-0,5</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62EE5AE7" w14:textId="560E14AA" w:rsidR="00F7009D" w:rsidRPr="00295F35" w:rsidRDefault="009D6872" w:rsidP="00F7009D">
            <w:pPr>
              <w:pStyle w:val="TabellRader"/>
              <w:rPr>
                <w:highlight w:val="yellow"/>
              </w:rPr>
            </w:pPr>
            <w:r>
              <w:t>-0,4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6D2242EE" w14:textId="753BB38B" w:rsidR="00F7009D" w:rsidRPr="00295F35" w:rsidRDefault="009D6872" w:rsidP="00F7009D">
            <w:pPr>
              <w:pStyle w:val="TabellRader"/>
              <w:rPr>
                <w:highlight w:val="yellow"/>
              </w:rPr>
            </w:pPr>
            <w:r>
              <w:t>-0,1</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566E9DB2" w14:textId="33C08144" w:rsidR="00F7009D" w:rsidRPr="00295F35" w:rsidRDefault="009D6872" w:rsidP="00F7009D">
            <w:pPr>
              <w:pStyle w:val="TabellRader"/>
              <w:rPr>
                <w:highlight w:val="yellow"/>
              </w:rPr>
            </w:pPr>
            <w:r>
              <w:rPr>
                <w:rFonts w:ascii="Times New Roman" w:hAnsi="Times New Roman"/>
              </w:rPr>
              <w:t> </w:t>
            </w:r>
          </w:p>
        </w:tc>
      </w:tr>
      <w:tr w:rsidR="00F7009D" w:rsidRPr="001250E3" w14:paraId="2715E00E" w14:textId="77777777" w:rsidTr="00F7009D">
        <w:trPr>
          <w:trHeight w:val="388"/>
        </w:trPr>
        <w:tc>
          <w:tcPr>
            <w:tcW w:w="1390" w:type="dxa"/>
            <w:tcBorders>
              <w:top w:val="single" w:sz="6" w:space="0" w:color="auto"/>
              <w:left w:val="nil"/>
              <w:bottom w:val="nil"/>
              <w:right w:val="nil"/>
            </w:tcBorders>
            <w:vAlign w:val="center"/>
          </w:tcPr>
          <w:p w14:paraId="7F86E084" w14:textId="198FE310" w:rsidR="00F7009D" w:rsidRPr="000E0358" w:rsidRDefault="009D6872" w:rsidP="00F7009D">
            <w:pPr>
              <w:pStyle w:val="TabellRader"/>
              <w:keepNext/>
              <w:keepLines/>
              <w:spacing w:before="20" w:line="170" w:lineRule="exact"/>
              <w:jc w:val="left"/>
            </w:pPr>
            <w:r w:rsidRPr="000E0358">
              <w:t>Arbetsmarknads</w:t>
            </w:r>
            <w:r w:rsidRPr="000E0358">
              <w:softHyphen/>
              <w:t>politiska program</w:t>
            </w:r>
            <w:r w:rsidRPr="000E0358">
              <w:rPr>
                <w:vertAlign w:val="superscript"/>
              </w:rPr>
              <w:t>5</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7460200F" w14:textId="18312551" w:rsidR="00F7009D" w:rsidRPr="00295F35" w:rsidRDefault="009D6872" w:rsidP="00F7009D">
            <w:pPr>
              <w:pStyle w:val="TabellRader"/>
              <w:rPr>
                <w:highlight w:val="yellow"/>
              </w:rPr>
            </w:pPr>
            <w:r>
              <w:t>3,7</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26BAE63F" w14:textId="307152FE" w:rsidR="00F7009D" w:rsidRPr="00295F35" w:rsidRDefault="009D6872" w:rsidP="00F7009D">
            <w:pPr>
              <w:pStyle w:val="TabellRader"/>
              <w:rPr>
                <w:highlight w:val="yellow"/>
              </w:rPr>
            </w:pPr>
            <w:r>
              <w:t>3,9</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6B1FD008" w14:textId="0689A774" w:rsidR="00F7009D" w:rsidRPr="00295F35" w:rsidRDefault="009D6872" w:rsidP="00F7009D">
            <w:pPr>
              <w:pStyle w:val="TabellRader"/>
              <w:rPr>
                <w:highlight w:val="yellow"/>
              </w:rPr>
            </w:pPr>
            <w:r>
              <w:t>3,9</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3E7CB83F" w14:textId="69E9C410" w:rsidR="00F7009D" w:rsidRPr="00295F35" w:rsidRDefault="009D6872" w:rsidP="00F7009D">
            <w:pPr>
              <w:pStyle w:val="TabellRader"/>
              <w:rPr>
                <w:highlight w:val="yellow"/>
              </w:rPr>
            </w:pPr>
            <w:r>
              <w:t>3,7</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51B50D98" w14:textId="4813791F" w:rsidR="00F7009D" w:rsidRPr="00295F35" w:rsidRDefault="009D6872" w:rsidP="00F7009D">
            <w:pPr>
              <w:pStyle w:val="TabellRader"/>
              <w:rPr>
                <w:highlight w:val="yellow"/>
              </w:rPr>
            </w:pPr>
            <w:r>
              <w:t>3,4</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29D76FB7" w14:textId="2E1A75E7" w:rsidR="00F7009D" w:rsidRPr="00295F35" w:rsidRDefault="009D6872" w:rsidP="00F7009D">
            <w:pPr>
              <w:pStyle w:val="TabellRader"/>
              <w:rPr>
                <w:highlight w:val="yellow"/>
              </w:rPr>
            </w:pPr>
            <w:r>
              <w:t>3,4</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48E57DBF" w14:textId="64C2A063" w:rsidR="00F7009D" w:rsidRPr="00295F35" w:rsidRDefault="009D6872" w:rsidP="00F7009D">
            <w:pPr>
              <w:pStyle w:val="TabellRader"/>
              <w:rPr>
                <w:highlight w:val="yellow"/>
              </w:rPr>
            </w:pPr>
            <w:r>
              <w:t>3,2</w:t>
            </w:r>
          </w:p>
        </w:tc>
      </w:tr>
      <w:tr w:rsidR="00F7009D" w:rsidRPr="001250E3" w14:paraId="78D4003B" w14:textId="77777777" w:rsidTr="00F7009D">
        <w:trPr>
          <w:trHeight w:val="213"/>
        </w:trPr>
        <w:tc>
          <w:tcPr>
            <w:tcW w:w="1390" w:type="dxa"/>
            <w:tcBorders>
              <w:top w:val="nil"/>
              <w:left w:val="nil"/>
              <w:bottom w:val="single" w:sz="6" w:space="0" w:color="auto"/>
              <w:right w:val="nil"/>
            </w:tcBorders>
            <w:vAlign w:val="center"/>
          </w:tcPr>
          <w:p w14:paraId="0D41407F" w14:textId="226055A7" w:rsidR="00F7009D" w:rsidRPr="000E0358" w:rsidRDefault="009D6872" w:rsidP="00F7009D">
            <w:pPr>
              <w:pStyle w:val="TabellRader"/>
              <w:keepNext/>
              <w:keepLines/>
              <w:spacing w:before="20" w:line="170" w:lineRule="exact"/>
              <w:jc w:val="left"/>
            </w:pPr>
            <w:r>
              <w:t>Diff. BP14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1B53FF96" w14:textId="1FFB54FA" w:rsidR="00F7009D" w:rsidRPr="00295F35" w:rsidRDefault="009D6872" w:rsidP="00F7009D">
            <w:pPr>
              <w:pStyle w:val="TabellRader"/>
              <w:rPr>
                <w:highlight w:val="yellow"/>
              </w:rPr>
            </w:pPr>
            <w:r>
              <w:rPr>
                <w:rFonts w:ascii="Garamond" w:hAnsi="Garamond"/>
              </w:rP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0080E0DB" w14:textId="71F03458" w:rsidR="00F7009D" w:rsidRPr="00295F35" w:rsidRDefault="009D6872" w:rsidP="00F7009D">
            <w:pPr>
              <w:pStyle w:val="TabellRader"/>
              <w:rPr>
                <w:highlight w:val="yellow"/>
              </w:rPr>
            </w:pPr>
            <w:r>
              <w:rPr>
                <w:rFonts w:ascii="Garamond" w:hAnsi="Garamond"/>
              </w:rP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6B3EF059" w14:textId="6D23F6EE" w:rsidR="00F7009D" w:rsidRPr="00295F35" w:rsidRDefault="009D6872" w:rsidP="00F7009D">
            <w:pPr>
              <w:pStyle w:val="TabellRader"/>
              <w:rPr>
                <w:highlight w:val="yellow"/>
              </w:rPr>
            </w:pPr>
            <w:r>
              <w:rPr>
                <w:rFonts w:ascii="Garamond" w:hAnsi="Garamond"/>
              </w:rPr>
              <w:t>-0,1</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6897686A" w14:textId="44E950AA" w:rsidR="00F7009D" w:rsidRPr="00295F35" w:rsidRDefault="009D6872" w:rsidP="00F7009D">
            <w:pPr>
              <w:pStyle w:val="TabellRader"/>
              <w:rPr>
                <w:highlight w:val="yellow"/>
              </w:rPr>
            </w:pPr>
            <w:r>
              <w:rPr>
                <w:rFonts w:ascii="Garamond" w:hAnsi="Garamond"/>
              </w:rPr>
              <w:t>-0,1</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138D86E6" w14:textId="31011484" w:rsidR="00F7009D" w:rsidRPr="00295F35" w:rsidRDefault="009D6872" w:rsidP="00F7009D">
            <w:pPr>
              <w:pStyle w:val="TabellRader"/>
              <w:rPr>
                <w:highlight w:val="yellow"/>
              </w:rPr>
            </w:pPr>
            <w:r>
              <w:rPr>
                <w:rFonts w:ascii="Garamond" w:hAnsi="Garamond"/>
              </w:rPr>
              <w:t>-0,1</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377CD79C" w14:textId="1BEAB7F6" w:rsidR="00F7009D" w:rsidRPr="00295F35" w:rsidRDefault="009D6872" w:rsidP="00F7009D">
            <w:pPr>
              <w:pStyle w:val="TabellRader"/>
              <w:rPr>
                <w:highlight w:val="yellow"/>
              </w:rPr>
            </w:pPr>
            <w:r>
              <w:rPr>
                <w:rFonts w:ascii="Garamond" w:hAnsi="Garamond"/>
              </w:rPr>
              <w:t>0,0</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4B683C09" w14:textId="1909A735" w:rsidR="00F7009D" w:rsidRPr="00295F35" w:rsidRDefault="009D6872" w:rsidP="00F7009D">
            <w:pPr>
              <w:pStyle w:val="TabellRader"/>
              <w:rPr>
                <w:highlight w:val="yellow"/>
              </w:rPr>
            </w:pPr>
            <w:r>
              <w:rPr>
                <w:rFonts w:ascii="Times New Roman" w:hAnsi="Times New Roman"/>
              </w:rPr>
              <w:t> </w:t>
            </w:r>
          </w:p>
        </w:tc>
      </w:tr>
      <w:tr w:rsidR="00F7009D" w:rsidRPr="001250E3" w14:paraId="77A03DD5" w14:textId="77777777" w:rsidTr="00F7009D">
        <w:trPr>
          <w:trHeight w:val="388"/>
        </w:trPr>
        <w:tc>
          <w:tcPr>
            <w:tcW w:w="1390" w:type="dxa"/>
            <w:tcBorders>
              <w:top w:val="single" w:sz="6" w:space="0" w:color="auto"/>
              <w:left w:val="nil"/>
              <w:bottom w:val="nil"/>
              <w:right w:val="nil"/>
            </w:tcBorders>
            <w:vAlign w:val="center"/>
          </w:tcPr>
          <w:p w14:paraId="7819C4E7" w14:textId="48C3C281" w:rsidR="00F7009D" w:rsidRPr="001250E3" w:rsidRDefault="009D6872" w:rsidP="00F7009D">
            <w:pPr>
              <w:pStyle w:val="TabellRader"/>
              <w:keepNext/>
              <w:keepLines/>
              <w:spacing w:before="20" w:line="170" w:lineRule="exact"/>
              <w:jc w:val="left"/>
            </w:pPr>
            <w:r w:rsidRPr="001250E3">
              <w:t>Hushållens konsumtionsutgifter</w:t>
            </w:r>
            <w:r w:rsidRPr="001250E3">
              <w:rPr>
                <w:vertAlign w:val="superscript"/>
              </w:rPr>
              <w:t>1</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0FA3BA4C" w14:textId="438388B9" w:rsidR="00F7009D" w:rsidRPr="00295F35" w:rsidRDefault="009D6872" w:rsidP="00F7009D">
            <w:pPr>
              <w:pStyle w:val="TabellRader"/>
              <w:rPr>
                <w:highlight w:val="yellow"/>
              </w:rPr>
            </w:pPr>
            <w:r>
              <w:t>2,8</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172EAA23" w14:textId="2820FDBF" w:rsidR="00F7009D" w:rsidRPr="00295F35" w:rsidRDefault="009D6872" w:rsidP="00F7009D">
            <w:pPr>
              <w:pStyle w:val="TabellRader"/>
              <w:rPr>
                <w:highlight w:val="yellow"/>
              </w:rPr>
            </w:pPr>
            <w:r>
              <w:t>2,6</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7441C0DA" w14:textId="14B34861" w:rsidR="00F7009D" w:rsidRPr="00295F35" w:rsidRDefault="009D6872" w:rsidP="00F7009D">
            <w:pPr>
              <w:pStyle w:val="TabellRader"/>
              <w:rPr>
                <w:highlight w:val="yellow"/>
              </w:rPr>
            </w:pPr>
            <w:r>
              <w:t>3,5</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1990579F" w14:textId="3CEC695C" w:rsidR="00F7009D" w:rsidRPr="00295F35" w:rsidRDefault="009D6872" w:rsidP="00F7009D">
            <w:pPr>
              <w:pStyle w:val="TabellRader"/>
              <w:rPr>
                <w:highlight w:val="yellow"/>
              </w:rPr>
            </w:pPr>
            <w:r>
              <w:t>5,0</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517E1BF1" w14:textId="5492CA22" w:rsidR="00F7009D" w:rsidRPr="00295F35" w:rsidRDefault="009D6872" w:rsidP="00F7009D">
            <w:pPr>
              <w:pStyle w:val="TabellRader"/>
              <w:rPr>
                <w:highlight w:val="yellow"/>
              </w:rPr>
            </w:pPr>
            <w:r>
              <w:t>5,0</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6E02DAB1" w14:textId="1E6160C8" w:rsidR="00F7009D" w:rsidRPr="00295F35" w:rsidRDefault="009D6872" w:rsidP="00F7009D">
            <w:pPr>
              <w:pStyle w:val="TabellRader"/>
              <w:rPr>
                <w:highlight w:val="yellow"/>
              </w:rPr>
            </w:pPr>
            <w:r>
              <w:t>4,6</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7E8CB8F3" w14:textId="7BE62FC6" w:rsidR="00F7009D" w:rsidRPr="00295F35" w:rsidRDefault="009D6872" w:rsidP="00F7009D">
            <w:pPr>
              <w:pStyle w:val="TabellRader"/>
              <w:rPr>
                <w:highlight w:val="yellow"/>
              </w:rPr>
            </w:pPr>
            <w:r>
              <w:t>4,4</w:t>
            </w:r>
          </w:p>
        </w:tc>
      </w:tr>
      <w:tr w:rsidR="00F7009D" w:rsidRPr="001250E3" w14:paraId="0D91DFFC" w14:textId="77777777" w:rsidTr="00F7009D">
        <w:trPr>
          <w:trHeight w:val="221"/>
        </w:trPr>
        <w:tc>
          <w:tcPr>
            <w:tcW w:w="1390" w:type="dxa"/>
            <w:tcBorders>
              <w:top w:val="nil"/>
              <w:left w:val="nil"/>
              <w:bottom w:val="single" w:sz="6" w:space="0" w:color="auto"/>
              <w:right w:val="nil"/>
            </w:tcBorders>
            <w:vAlign w:val="center"/>
          </w:tcPr>
          <w:p w14:paraId="59710273" w14:textId="4E5A5E73" w:rsidR="00F7009D" w:rsidRPr="001250E3" w:rsidRDefault="009D6872" w:rsidP="00F7009D">
            <w:pPr>
              <w:pStyle w:val="TabellRader"/>
              <w:keepNext/>
              <w:keepLines/>
              <w:spacing w:before="20" w:line="170" w:lineRule="exact"/>
              <w:jc w:val="left"/>
            </w:pPr>
            <w:r w:rsidRPr="001250E3">
              <w:t xml:space="preserve">Diff. </w:t>
            </w:r>
            <w:r>
              <w:t>BP14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5F77C92C" w14:textId="5251CA9F" w:rsidR="00F7009D" w:rsidRPr="00295F35" w:rsidRDefault="009D6872" w:rsidP="00F7009D">
            <w:pPr>
              <w:pStyle w:val="TabellRader"/>
              <w:rPr>
                <w:highlight w:val="yellow"/>
              </w:rPr>
            </w:pPr>
            <w:r>
              <w:t>0,1</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116D7D32" w14:textId="26D717B2" w:rsidR="00F7009D" w:rsidRPr="00295F35" w:rsidRDefault="009D6872" w:rsidP="00F7009D">
            <w:pPr>
              <w:pStyle w:val="TabellRader"/>
              <w:rPr>
                <w:highlight w:val="yellow"/>
              </w:rPr>
            </w:pPr>
            <w:r>
              <w:t>-0,1</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3068A355" w14:textId="24B4CAA7" w:rsidR="00F7009D" w:rsidRPr="00295F35" w:rsidRDefault="009D6872" w:rsidP="00F7009D">
            <w:pPr>
              <w:pStyle w:val="TabellRader"/>
              <w:rPr>
                <w:highlight w:val="yellow"/>
              </w:rPr>
            </w:pPr>
            <w:r>
              <w:t>-0,6</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394EC840" w14:textId="46CF2AFB" w:rsidR="00F7009D" w:rsidRPr="00295F35" w:rsidRDefault="009D6872" w:rsidP="00F7009D">
            <w:pPr>
              <w:pStyle w:val="TabellRader"/>
              <w:rPr>
                <w:highlight w:val="yellow"/>
              </w:rPr>
            </w:pPr>
            <w:r>
              <w:t>-0,3</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1E6506F5" w14:textId="14B0AF82" w:rsidR="00F7009D" w:rsidRPr="00295F35" w:rsidRDefault="009D6872" w:rsidP="00F7009D">
            <w:pPr>
              <w:pStyle w:val="TabellRader"/>
              <w:rPr>
                <w:highlight w:val="yellow"/>
              </w:rPr>
            </w:pPr>
            <w:r>
              <w:t>-0,2</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24C8B853" w14:textId="5949DD46" w:rsidR="00F7009D" w:rsidRPr="00295F35" w:rsidRDefault="009D6872" w:rsidP="00F7009D">
            <w:pPr>
              <w:pStyle w:val="TabellRader"/>
              <w:rPr>
                <w:highlight w:val="yellow"/>
              </w:rPr>
            </w:pPr>
            <w:r>
              <w:t>-0,4</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43542164" w14:textId="6ABF778D" w:rsidR="00F7009D" w:rsidRPr="00295F35" w:rsidRDefault="009D6872" w:rsidP="00F7009D">
            <w:pPr>
              <w:pStyle w:val="TabellRader"/>
              <w:rPr>
                <w:highlight w:val="yellow"/>
              </w:rPr>
            </w:pPr>
            <w:r>
              <w:rPr>
                <w:rFonts w:ascii="Times New Roman" w:hAnsi="Times New Roman"/>
              </w:rPr>
              <w:t> </w:t>
            </w:r>
          </w:p>
        </w:tc>
      </w:tr>
      <w:tr w:rsidR="00F7009D" w:rsidRPr="001250E3" w14:paraId="5D9E8DF7" w14:textId="77777777" w:rsidTr="00F7009D">
        <w:trPr>
          <w:trHeight w:val="388"/>
        </w:trPr>
        <w:tc>
          <w:tcPr>
            <w:tcW w:w="1390" w:type="dxa"/>
            <w:tcBorders>
              <w:top w:val="single" w:sz="6" w:space="0" w:color="auto"/>
              <w:left w:val="nil"/>
              <w:bottom w:val="nil"/>
              <w:right w:val="nil"/>
            </w:tcBorders>
            <w:vAlign w:val="center"/>
          </w:tcPr>
          <w:p w14:paraId="304A742E" w14:textId="44596591" w:rsidR="00F7009D" w:rsidRPr="001250E3" w:rsidRDefault="009D6872" w:rsidP="00F7009D">
            <w:pPr>
              <w:pStyle w:val="TabellRader"/>
              <w:keepNext/>
              <w:keepLines/>
              <w:spacing w:before="20" w:line="170" w:lineRule="exact"/>
              <w:jc w:val="left"/>
            </w:pPr>
            <w:r w:rsidRPr="001250E3">
              <w:t>Kommunal medelutdebitering</w:t>
            </w:r>
            <w:r>
              <w:rPr>
                <w:vertAlign w:val="superscript"/>
              </w:rPr>
              <w:t>6</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3357D3F1" w14:textId="5708FD65" w:rsidR="00F7009D" w:rsidRPr="00295F35" w:rsidRDefault="009D6872" w:rsidP="00F7009D">
            <w:pPr>
              <w:pStyle w:val="TabellRader"/>
              <w:rPr>
                <w:highlight w:val="yellow"/>
              </w:rPr>
            </w:pPr>
            <w:r w:rsidRPr="000D7309">
              <w:t>31,6</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4B6A861D" w14:textId="0EEDEE60" w:rsidR="00F7009D" w:rsidRPr="00295F35" w:rsidRDefault="009D6872" w:rsidP="00F7009D">
            <w:pPr>
              <w:pStyle w:val="TabellRader"/>
              <w:rPr>
                <w:highlight w:val="yellow"/>
              </w:rPr>
            </w:pPr>
            <w:r w:rsidRPr="000D7309">
              <w:t>31,73</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50A7DDE7" w14:textId="58DE94D1" w:rsidR="00F7009D" w:rsidRPr="00295F35" w:rsidRDefault="009D6872" w:rsidP="00F7009D">
            <w:pPr>
              <w:pStyle w:val="TabellRader"/>
              <w:rPr>
                <w:highlight w:val="yellow"/>
              </w:rPr>
            </w:pPr>
            <w:r w:rsidRPr="000D7309">
              <w:t>31,86</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52F8B8D0" w14:textId="6DFFFBC0" w:rsidR="00F7009D" w:rsidRPr="00295F35" w:rsidRDefault="009D6872" w:rsidP="00F7009D">
            <w:pPr>
              <w:pStyle w:val="TabellRader"/>
              <w:rPr>
                <w:highlight w:val="yellow"/>
              </w:rPr>
            </w:pPr>
            <w:r w:rsidRPr="000D7309">
              <w:t>31,86</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2AD6F1DC" w14:textId="1069EF30" w:rsidR="00F7009D" w:rsidRPr="00295F35" w:rsidRDefault="009D6872" w:rsidP="00F7009D">
            <w:pPr>
              <w:pStyle w:val="TabellRader"/>
              <w:rPr>
                <w:highlight w:val="yellow"/>
              </w:rPr>
            </w:pPr>
            <w:r w:rsidRPr="000D7309">
              <w:t>31,86</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130946C9" w14:textId="4B09B045" w:rsidR="00F7009D" w:rsidRPr="00295F35" w:rsidRDefault="009D6872" w:rsidP="00F7009D">
            <w:pPr>
              <w:pStyle w:val="TabellRader"/>
              <w:rPr>
                <w:highlight w:val="yellow"/>
              </w:rPr>
            </w:pPr>
            <w:r w:rsidRPr="000D7309">
              <w:t>31,86</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65ED59E5" w14:textId="6CC7B436" w:rsidR="00F7009D" w:rsidRPr="00295F35" w:rsidRDefault="009D6872" w:rsidP="00F7009D">
            <w:pPr>
              <w:pStyle w:val="TabellRader"/>
              <w:rPr>
                <w:highlight w:val="yellow"/>
              </w:rPr>
            </w:pPr>
            <w:r w:rsidRPr="000D7309">
              <w:t>31,86</w:t>
            </w:r>
          </w:p>
        </w:tc>
      </w:tr>
      <w:tr w:rsidR="00F7009D" w:rsidRPr="001250E3" w14:paraId="5C922902" w14:textId="77777777" w:rsidTr="00F7009D">
        <w:trPr>
          <w:trHeight w:val="213"/>
        </w:trPr>
        <w:tc>
          <w:tcPr>
            <w:tcW w:w="1390" w:type="dxa"/>
            <w:tcBorders>
              <w:top w:val="nil"/>
              <w:left w:val="nil"/>
              <w:bottom w:val="single" w:sz="6" w:space="0" w:color="auto"/>
              <w:right w:val="nil"/>
            </w:tcBorders>
            <w:vAlign w:val="center"/>
          </w:tcPr>
          <w:p w14:paraId="26B92C86" w14:textId="41EAEE60" w:rsidR="00F7009D" w:rsidRPr="001250E3" w:rsidRDefault="009D6872" w:rsidP="00F7009D">
            <w:pPr>
              <w:pStyle w:val="TabellRader"/>
              <w:keepNext/>
              <w:keepLines/>
              <w:spacing w:before="20" w:line="170" w:lineRule="exact"/>
              <w:jc w:val="left"/>
            </w:pPr>
            <w:r w:rsidRPr="001250E3">
              <w:t xml:space="preserve">Diff. </w:t>
            </w:r>
            <w:r>
              <w:t>BP14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28EDEAD2" w14:textId="2282AE7E" w:rsidR="00F7009D" w:rsidRPr="00295F35" w:rsidRDefault="009D6872" w:rsidP="00F7009D">
            <w:pPr>
              <w:pStyle w:val="TabellRader"/>
              <w:rPr>
                <w:highlight w:val="yellow"/>
              </w:rPr>
            </w:pPr>
            <w:r w:rsidRPr="000D7309">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4A564178" w14:textId="0A6CCB1A" w:rsidR="00F7009D" w:rsidRPr="00295F35" w:rsidRDefault="009D6872" w:rsidP="00F7009D">
            <w:pPr>
              <w:pStyle w:val="TabellRader"/>
              <w:rPr>
                <w:highlight w:val="yellow"/>
              </w:rPr>
            </w:pPr>
            <w:r w:rsidRPr="000D7309">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6A1A87DC" w14:textId="0AB8682F" w:rsidR="00F7009D" w:rsidRPr="00295F35" w:rsidRDefault="009D6872" w:rsidP="00F7009D">
            <w:pPr>
              <w:pStyle w:val="TabellRader"/>
              <w:rPr>
                <w:highlight w:val="yellow"/>
              </w:rPr>
            </w:pPr>
            <w:r w:rsidRPr="000D7309">
              <w:t>0,1</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16DAF903" w14:textId="5F818E57" w:rsidR="00F7009D" w:rsidRPr="00295F35" w:rsidRDefault="009D6872" w:rsidP="00F7009D">
            <w:pPr>
              <w:pStyle w:val="TabellRader"/>
              <w:rPr>
                <w:highlight w:val="yellow"/>
              </w:rPr>
            </w:pPr>
            <w:r w:rsidRPr="000D7309">
              <w:t>0,1</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698FA5C1" w14:textId="083E9373" w:rsidR="00F7009D" w:rsidRPr="00295F35" w:rsidRDefault="009D6872" w:rsidP="00F7009D">
            <w:pPr>
              <w:pStyle w:val="TabellRader"/>
              <w:rPr>
                <w:highlight w:val="yellow"/>
              </w:rPr>
            </w:pPr>
            <w:r w:rsidRPr="000D7309">
              <w:t>0,1</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46D6C9C2" w14:textId="63AB4F35" w:rsidR="00F7009D" w:rsidRPr="00295F35" w:rsidRDefault="009D6872" w:rsidP="00F7009D">
            <w:pPr>
              <w:pStyle w:val="TabellRader"/>
              <w:rPr>
                <w:highlight w:val="yellow"/>
              </w:rPr>
            </w:pPr>
            <w:r w:rsidRPr="000D7309">
              <w:t>0,1</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3906FFDA" w14:textId="76A56399" w:rsidR="00F7009D" w:rsidRPr="00295F35" w:rsidRDefault="009D6872" w:rsidP="00F7009D">
            <w:pPr>
              <w:pStyle w:val="TabellRader"/>
              <w:rPr>
                <w:highlight w:val="yellow"/>
              </w:rPr>
            </w:pPr>
            <w:r>
              <w:rPr>
                <w:rFonts w:ascii="Times New Roman" w:hAnsi="Times New Roman"/>
              </w:rPr>
              <w:t> </w:t>
            </w:r>
          </w:p>
        </w:tc>
      </w:tr>
      <w:tr w:rsidR="00F7009D" w:rsidRPr="000D1181" w14:paraId="3B8D9B40" w14:textId="77777777" w:rsidTr="00F7009D">
        <w:trPr>
          <w:trHeight w:val="221"/>
        </w:trPr>
        <w:tc>
          <w:tcPr>
            <w:tcW w:w="1390" w:type="dxa"/>
            <w:tcBorders>
              <w:top w:val="single" w:sz="6" w:space="0" w:color="auto"/>
              <w:left w:val="nil"/>
              <w:bottom w:val="nil"/>
              <w:right w:val="nil"/>
            </w:tcBorders>
            <w:vAlign w:val="center"/>
          </w:tcPr>
          <w:p w14:paraId="6E3C1142" w14:textId="55B83C0D" w:rsidR="00F7009D" w:rsidRPr="000D1181" w:rsidRDefault="009D6872" w:rsidP="00F7009D">
            <w:pPr>
              <w:pStyle w:val="TabellRader"/>
              <w:keepNext/>
              <w:keepLines/>
              <w:spacing w:before="20" w:line="170" w:lineRule="exact"/>
              <w:jc w:val="left"/>
            </w:pPr>
            <w:r w:rsidRPr="000D1181">
              <w:t>Statslåneränta</w:t>
            </w:r>
            <w:r>
              <w:rPr>
                <w:vertAlign w:val="superscript"/>
              </w:rPr>
              <w:t>6</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116F0186" w14:textId="44500948" w:rsidR="00F7009D" w:rsidRPr="00295F35" w:rsidRDefault="009D6872" w:rsidP="00F7009D">
            <w:pPr>
              <w:pStyle w:val="TabellRader"/>
              <w:rPr>
                <w:highlight w:val="yellow"/>
              </w:rPr>
            </w:pPr>
            <w:r>
              <w:t>1,5</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6A9A1E69" w14:textId="4D80DE0E" w:rsidR="00F7009D" w:rsidRPr="00295F35" w:rsidRDefault="009D6872" w:rsidP="00F7009D">
            <w:pPr>
              <w:pStyle w:val="TabellRader"/>
              <w:rPr>
                <w:highlight w:val="yellow"/>
              </w:rPr>
            </w:pPr>
            <w:r>
              <w:t>2,0</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358D8CD8" w14:textId="63D3A330" w:rsidR="00F7009D" w:rsidRPr="00295F35" w:rsidRDefault="009D6872" w:rsidP="00F7009D">
            <w:pPr>
              <w:pStyle w:val="TabellRader"/>
              <w:rPr>
                <w:highlight w:val="yellow"/>
              </w:rPr>
            </w:pPr>
            <w:r>
              <w:t>2,3</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12610720" w14:textId="49285C0D" w:rsidR="00F7009D" w:rsidRPr="00295F35" w:rsidRDefault="009D6872" w:rsidP="00F7009D">
            <w:pPr>
              <w:pStyle w:val="TabellRader"/>
              <w:rPr>
                <w:highlight w:val="yellow"/>
              </w:rPr>
            </w:pPr>
            <w:r>
              <w:t>2,9</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2F5B0322" w14:textId="2C6042FA" w:rsidR="00F7009D" w:rsidRPr="00295F35" w:rsidRDefault="009D6872" w:rsidP="00F7009D">
            <w:pPr>
              <w:pStyle w:val="TabellRader"/>
              <w:rPr>
                <w:highlight w:val="yellow"/>
              </w:rPr>
            </w:pPr>
            <w:r>
              <w:t>3,6</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51940525" w14:textId="03F64C03" w:rsidR="00F7009D" w:rsidRPr="00295F35" w:rsidRDefault="009D6872" w:rsidP="00F7009D">
            <w:pPr>
              <w:pStyle w:val="TabellRader"/>
              <w:rPr>
                <w:highlight w:val="yellow"/>
              </w:rPr>
            </w:pPr>
            <w:r>
              <w:t>4,3</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36963575" w14:textId="0BFF2196" w:rsidR="00F7009D" w:rsidRPr="00295F35" w:rsidRDefault="009D6872" w:rsidP="00F7009D">
            <w:pPr>
              <w:pStyle w:val="TabellRader"/>
              <w:rPr>
                <w:highlight w:val="yellow"/>
              </w:rPr>
            </w:pPr>
            <w:r>
              <w:t>4,4</w:t>
            </w:r>
          </w:p>
        </w:tc>
      </w:tr>
      <w:tr w:rsidR="00F7009D" w:rsidRPr="000D1181" w14:paraId="5951134D" w14:textId="77777777" w:rsidTr="00F7009D">
        <w:trPr>
          <w:trHeight w:val="213"/>
        </w:trPr>
        <w:tc>
          <w:tcPr>
            <w:tcW w:w="1390" w:type="dxa"/>
            <w:tcBorders>
              <w:top w:val="nil"/>
              <w:left w:val="nil"/>
              <w:bottom w:val="single" w:sz="6" w:space="0" w:color="auto"/>
              <w:right w:val="nil"/>
            </w:tcBorders>
            <w:vAlign w:val="center"/>
          </w:tcPr>
          <w:p w14:paraId="4289C69C" w14:textId="3201D96E" w:rsidR="00F7009D" w:rsidRPr="000D1181" w:rsidRDefault="009D6872" w:rsidP="00F7009D">
            <w:pPr>
              <w:pStyle w:val="TabellRader"/>
              <w:keepNext/>
              <w:keepLines/>
              <w:spacing w:before="20" w:line="170" w:lineRule="exact"/>
              <w:jc w:val="left"/>
            </w:pPr>
            <w:r w:rsidRPr="001250E3">
              <w:t xml:space="preserve">Diff. </w:t>
            </w:r>
            <w:r>
              <w:t>BP14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3A9518C7" w14:textId="04F95C8E" w:rsidR="00F7009D" w:rsidRPr="00295F35" w:rsidRDefault="009D6872" w:rsidP="00F7009D">
            <w:pPr>
              <w:pStyle w:val="TabellRader"/>
              <w:rPr>
                <w:highlight w:val="yellow"/>
              </w:rPr>
            </w:pPr>
            <w:r>
              <w:rPr>
                <w:rFonts w:ascii="Garamond" w:hAnsi="Garamond"/>
              </w:rP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04E4566D" w14:textId="4A4D5EA7" w:rsidR="00F7009D" w:rsidRPr="00295F35" w:rsidRDefault="009D6872" w:rsidP="00F7009D">
            <w:pPr>
              <w:pStyle w:val="TabellRader"/>
              <w:rPr>
                <w:highlight w:val="yellow"/>
              </w:rPr>
            </w:pPr>
            <w:r>
              <w:rPr>
                <w:rFonts w:ascii="Garamond" w:hAnsi="Garamond"/>
              </w:rPr>
              <w:t>0,1</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46D435B1" w14:textId="2CFFC9A5" w:rsidR="00F7009D" w:rsidRPr="00295F35" w:rsidRDefault="009D6872" w:rsidP="00F7009D">
            <w:pPr>
              <w:pStyle w:val="TabellRader"/>
              <w:rPr>
                <w:highlight w:val="yellow"/>
              </w:rPr>
            </w:pPr>
            <w:r>
              <w:rPr>
                <w:rFonts w:ascii="Garamond" w:hAnsi="Garamond"/>
              </w:rPr>
              <w:t>0,0</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561C9394" w14:textId="2A763507" w:rsidR="00F7009D" w:rsidRPr="00295F35" w:rsidRDefault="009D6872" w:rsidP="00F7009D">
            <w:pPr>
              <w:pStyle w:val="TabellRader"/>
              <w:rPr>
                <w:highlight w:val="yellow"/>
              </w:rPr>
            </w:pPr>
            <w:r>
              <w:rPr>
                <w:rFonts w:ascii="Garamond" w:hAnsi="Garamond"/>
              </w:rPr>
              <w:t>0,1</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21566B29" w14:textId="210CA806" w:rsidR="00F7009D" w:rsidRPr="00295F35" w:rsidRDefault="009D6872" w:rsidP="00F7009D">
            <w:pPr>
              <w:pStyle w:val="TabellRader"/>
              <w:rPr>
                <w:highlight w:val="yellow"/>
              </w:rPr>
            </w:pPr>
            <w:r>
              <w:rPr>
                <w:rFonts w:ascii="Garamond" w:hAnsi="Garamond"/>
              </w:rP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0B59C7EF" w14:textId="1A50D2D7" w:rsidR="00F7009D" w:rsidRPr="00295F35" w:rsidRDefault="009D6872" w:rsidP="00F7009D">
            <w:pPr>
              <w:pStyle w:val="TabellRader"/>
              <w:rPr>
                <w:highlight w:val="yellow"/>
              </w:rPr>
            </w:pPr>
            <w:r>
              <w:rPr>
                <w:rFonts w:ascii="Garamond" w:hAnsi="Garamond"/>
              </w:rPr>
              <w:t>0,0</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0E57CC9B" w14:textId="2589C972" w:rsidR="00F7009D" w:rsidRPr="00295F35" w:rsidRDefault="009D6872" w:rsidP="00F7009D">
            <w:pPr>
              <w:pStyle w:val="TabellRader"/>
              <w:rPr>
                <w:highlight w:val="yellow"/>
              </w:rPr>
            </w:pPr>
            <w:r>
              <w:rPr>
                <w:rFonts w:ascii="Times New Roman" w:hAnsi="Times New Roman"/>
              </w:rPr>
              <w:t> </w:t>
            </w:r>
          </w:p>
        </w:tc>
      </w:tr>
      <w:tr w:rsidR="00F7009D" w:rsidRPr="001250E3" w14:paraId="35ECE433" w14:textId="77777777" w:rsidTr="00F7009D">
        <w:trPr>
          <w:trHeight w:val="221"/>
        </w:trPr>
        <w:tc>
          <w:tcPr>
            <w:tcW w:w="1390" w:type="dxa"/>
            <w:tcBorders>
              <w:top w:val="single" w:sz="6" w:space="0" w:color="auto"/>
              <w:left w:val="nil"/>
              <w:bottom w:val="nil"/>
              <w:right w:val="nil"/>
            </w:tcBorders>
            <w:vAlign w:val="center"/>
          </w:tcPr>
          <w:p w14:paraId="165E4545" w14:textId="08D9C5E6" w:rsidR="00F7009D" w:rsidRPr="001250E3" w:rsidRDefault="009D6872" w:rsidP="00F7009D">
            <w:pPr>
              <w:pStyle w:val="TabellRader"/>
              <w:keepNext/>
              <w:keepLines/>
              <w:spacing w:before="20" w:line="170" w:lineRule="exact"/>
              <w:jc w:val="left"/>
            </w:pPr>
            <w:r w:rsidRPr="001250E3">
              <w:t>KPI juni-juni</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399428CE" w14:textId="3C09D07D" w:rsidR="00F7009D" w:rsidRPr="00295F35" w:rsidRDefault="009D6872" w:rsidP="00F7009D">
            <w:pPr>
              <w:pStyle w:val="TabellRader"/>
              <w:rPr>
                <w:highlight w:val="yellow"/>
              </w:rPr>
            </w:pPr>
            <w:r>
              <w:t>1,0</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03EE3E48" w14:textId="5F901B82" w:rsidR="00F7009D" w:rsidRPr="00295F35" w:rsidRDefault="009D6872" w:rsidP="00F7009D">
            <w:pPr>
              <w:pStyle w:val="TabellRader"/>
              <w:rPr>
                <w:highlight w:val="yellow"/>
              </w:rPr>
            </w:pPr>
            <w:r>
              <w:t>-0,1</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65D802A8" w14:textId="367C2ABC" w:rsidR="00F7009D" w:rsidRPr="00295F35" w:rsidRDefault="009D6872" w:rsidP="00F7009D">
            <w:pPr>
              <w:pStyle w:val="TabellRader"/>
              <w:rPr>
                <w:highlight w:val="yellow"/>
              </w:rPr>
            </w:pPr>
            <w:r>
              <w:t>0,3</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2AEAD135" w14:textId="54804656" w:rsidR="00F7009D" w:rsidRPr="00295F35" w:rsidRDefault="009D6872" w:rsidP="00F7009D">
            <w:pPr>
              <w:pStyle w:val="TabellRader"/>
              <w:rPr>
                <w:highlight w:val="yellow"/>
              </w:rPr>
            </w:pPr>
            <w:r>
              <w:t>1,4</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0D68A07E" w14:textId="58173B7D" w:rsidR="00F7009D" w:rsidRPr="00295F35" w:rsidRDefault="009D6872" w:rsidP="00F7009D">
            <w:pPr>
              <w:pStyle w:val="TabellRader"/>
              <w:rPr>
                <w:highlight w:val="yellow"/>
              </w:rPr>
            </w:pPr>
            <w:r>
              <w:t>2,5</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01E1CB22" w14:textId="0E5219FB" w:rsidR="00F7009D" w:rsidRPr="00295F35" w:rsidRDefault="009D6872" w:rsidP="00F7009D">
            <w:pPr>
              <w:pStyle w:val="TabellRader"/>
              <w:rPr>
                <w:highlight w:val="yellow"/>
              </w:rPr>
            </w:pPr>
            <w:r>
              <w:t>2,8</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4E3A8428" w14:textId="0E630C41" w:rsidR="00F7009D" w:rsidRPr="00295F35" w:rsidRDefault="009D6872" w:rsidP="00F7009D">
            <w:pPr>
              <w:pStyle w:val="TabellRader"/>
              <w:rPr>
                <w:highlight w:val="yellow"/>
              </w:rPr>
            </w:pPr>
            <w:r>
              <w:t>2,9</w:t>
            </w:r>
          </w:p>
        </w:tc>
      </w:tr>
      <w:tr w:rsidR="00F7009D" w:rsidRPr="001250E3" w14:paraId="14DDFA0D" w14:textId="77777777" w:rsidTr="00F7009D">
        <w:trPr>
          <w:trHeight w:val="213"/>
        </w:trPr>
        <w:tc>
          <w:tcPr>
            <w:tcW w:w="1390" w:type="dxa"/>
            <w:tcBorders>
              <w:top w:val="nil"/>
              <w:left w:val="nil"/>
              <w:bottom w:val="single" w:sz="6" w:space="0" w:color="auto"/>
              <w:right w:val="nil"/>
            </w:tcBorders>
            <w:vAlign w:val="center"/>
          </w:tcPr>
          <w:p w14:paraId="5BFB580F" w14:textId="6D6D1F9F" w:rsidR="00F7009D" w:rsidRPr="001250E3" w:rsidRDefault="009D6872" w:rsidP="00F7009D">
            <w:pPr>
              <w:pStyle w:val="TabellRader"/>
              <w:keepNext/>
              <w:keepLines/>
              <w:spacing w:before="20" w:line="170" w:lineRule="exact"/>
              <w:jc w:val="left"/>
            </w:pPr>
            <w:r w:rsidRPr="001250E3">
              <w:t xml:space="preserve">Diff. </w:t>
            </w:r>
            <w:r>
              <w:t>BP14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546E27FE" w14:textId="6E4C2BBA" w:rsidR="00F7009D" w:rsidRPr="00295F35" w:rsidRDefault="009D6872" w:rsidP="00F7009D">
            <w:pPr>
              <w:pStyle w:val="TabellRader"/>
              <w:rPr>
                <w:highlight w:val="yellow"/>
              </w:rPr>
            </w:pPr>
            <w: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21010E5F" w14:textId="7B365FE6" w:rsidR="00F7009D" w:rsidRPr="00295F35" w:rsidRDefault="009D6872" w:rsidP="00F7009D">
            <w:pPr>
              <w:pStyle w:val="TabellRader"/>
              <w:rPr>
                <w:highlight w:val="yellow"/>
              </w:rPr>
            </w:pPr>
            <w: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409116D9" w14:textId="7009F8F5" w:rsidR="00F7009D" w:rsidRPr="00295F35" w:rsidRDefault="009D6872" w:rsidP="00F7009D">
            <w:pPr>
              <w:pStyle w:val="TabellRader"/>
              <w:rPr>
                <w:highlight w:val="yellow"/>
              </w:rPr>
            </w:pPr>
            <w:r>
              <w:t>-0,8</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19264F7D" w14:textId="49A0B954" w:rsidR="00F7009D" w:rsidRPr="00295F35" w:rsidRDefault="009D6872" w:rsidP="00F7009D">
            <w:pPr>
              <w:pStyle w:val="TabellRader"/>
              <w:rPr>
                <w:highlight w:val="yellow"/>
              </w:rPr>
            </w:pPr>
            <w:r>
              <w:t>-0,1</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6DC41AEA" w14:textId="35F29BC4" w:rsidR="00F7009D" w:rsidRPr="00295F35" w:rsidRDefault="009D6872" w:rsidP="00F7009D">
            <w:pPr>
              <w:pStyle w:val="TabellRader"/>
              <w:rPr>
                <w:highlight w:val="yellow"/>
              </w:rPr>
            </w:pPr>
            <w:r>
              <w:t>-0,2</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17497F2B" w14:textId="374E7649" w:rsidR="00F7009D" w:rsidRPr="00295F35" w:rsidRDefault="009D6872" w:rsidP="00F7009D">
            <w:pPr>
              <w:pStyle w:val="TabellRader"/>
              <w:rPr>
                <w:highlight w:val="yellow"/>
              </w:rPr>
            </w:pPr>
            <w:r>
              <w:t>-0,4</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79A04758" w14:textId="47784EA0" w:rsidR="00F7009D" w:rsidRPr="00295F35" w:rsidRDefault="009D6872" w:rsidP="00F7009D">
            <w:pPr>
              <w:pStyle w:val="TabellRader"/>
              <w:rPr>
                <w:highlight w:val="yellow"/>
              </w:rPr>
            </w:pPr>
            <w:r>
              <w:rPr>
                <w:rFonts w:ascii="Times New Roman" w:hAnsi="Times New Roman"/>
              </w:rPr>
              <w:t> </w:t>
            </w:r>
          </w:p>
        </w:tc>
      </w:tr>
      <w:tr w:rsidR="00F7009D" w:rsidRPr="001250E3" w14:paraId="09A71E08" w14:textId="77777777" w:rsidTr="00F7009D">
        <w:trPr>
          <w:trHeight w:val="221"/>
        </w:trPr>
        <w:tc>
          <w:tcPr>
            <w:tcW w:w="1390" w:type="dxa"/>
            <w:tcBorders>
              <w:top w:val="single" w:sz="6" w:space="0" w:color="auto"/>
              <w:left w:val="nil"/>
              <w:bottom w:val="nil"/>
              <w:right w:val="nil"/>
            </w:tcBorders>
            <w:vAlign w:val="center"/>
          </w:tcPr>
          <w:p w14:paraId="22CE7A99" w14:textId="1A90FE4B" w:rsidR="00F7009D" w:rsidRPr="001250E3" w:rsidRDefault="009D6872" w:rsidP="00F7009D">
            <w:pPr>
              <w:pStyle w:val="TabellRader"/>
              <w:keepNext/>
              <w:keepLines/>
              <w:spacing w:before="20" w:line="170" w:lineRule="exact"/>
              <w:jc w:val="left"/>
            </w:pPr>
            <w:r w:rsidRPr="001250E3">
              <w:t>Inkomstbasbelopp</w:t>
            </w:r>
            <w:r>
              <w:rPr>
                <w:vertAlign w:val="superscript"/>
              </w:rPr>
              <w:t>7</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66420A0F" w14:textId="5C693BC2" w:rsidR="00F7009D" w:rsidRPr="00295F35" w:rsidRDefault="009D6872" w:rsidP="00F7009D">
            <w:pPr>
              <w:pStyle w:val="TabellRader"/>
              <w:rPr>
                <w:highlight w:val="yellow"/>
              </w:rPr>
            </w:pPr>
            <w:r>
              <w:t>54,6</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0E88D06C" w14:textId="4C266A3A" w:rsidR="00F7009D" w:rsidRPr="00295F35" w:rsidRDefault="009D6872" w:rsidP="00F7009D">
            <w:pPr>
              <w:pStyle w:val="TabellRader"/>
              <w:rPr>
                <w:highlight w:val="yellow"/>
              </w:rPr>
            </w:pPr>
            <w:r>
              <w:t>56,6</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31B07316" w14:textId="78C60A5C" w:rsidR="00F7009D" w:rsidRPr="00295F35" w:rsidRDefault="009D6872" w:rsidP="00F7009D">
            <w:pPr>
              <w:pStyle w:val="TabellRader"/>
              <w:rPr>
                <w:highlight w:val="yellow"/>
              </w:rPr>
            </w:pPr>
            <w:r>
              <w:t>56,9</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593BE124" w14:textId="60885CB6" w:rsidR="00F7009D" w:rsidRPr="00295F35" w:rsidRDefault="009D6872" w:rsidP="00F7009D">
            <w:pPr>
              <w:pStyle w:val="TabellRader"/>
              <w:rPr>
                <w:highlight w:val="yellow"/>
              </w:rPr>
            </w:pPr>
            <w:r>
              <w:t>58,5</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69390D39" w14:textId="6A59A488" w:rsidR="00F7009D" w:rsidRPr="00295F35" w:rsidRDefault="009D6872" w:rsidP="00F7009D">
            <w:pPr>
              <w:pStyle w:val="TabellRader"/>
              <w:rPr>
                <w:highlight w:val="yellow"/>
              </w:rPr>
            </w:pPr>
            <w:r>
              <w:t>60,9</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4CBD3A2B" w14:textId="0C09DD43" w:rsidR="00F7009D" w:rsidRPr="00295F35" w:rsidRDefault="009D6872" w:rsidP="00F7009D">
            <w:pPr>
              <w:pStyle w:val="TabellRader"/>
              <w:rPr>
                <w:highlight w:val="yellow"/>
              </w:rPr>
            </w:pPr>
            <w:r>
              <w:t>64,0</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126D6422" w14:textId="391FF89A" w:rsidR="00F7009D" w:rsidRPr="00295F35" w:rsidRDefault="009D6872" w:rsidP="00F7009D">
            <w:pPr>
              <w:pStyle w:val="TabellRader"/>
              <w:rPr>
                <w:highlight w:val="yellow"/>
              </w:rPr>
            </w:pPr>
            <w:r>
              <w:t>67,0</w:t>
            </w:r>
          </w:p>
        </w:tc>
      </w:tr>
      <w:tr w:rsidR="00F7009D" w:rsidRPr="001250E3" w14:paraId="2F3453F0" w14:textId="77777777" w:rsidTr="00F7009D">
        <w:trPr>
          <w:trHeight w:val="213"/>
        </w:trPr>
        <w:tc>
          <w:tcPr>
            <w:tcW w:w="1390" w:type="dxa"/>
            <w:tcBorders>
              <w:top w:val="nil"/>
              <w:left w:val="nil"/>
              <w:bottom w:val="single" w:sz="6" w:space="0" w:color="auto"/>
              <w:right w:val="nil"/>
            </w:tcBorders>
            <w:vAlign w:val="center"/>
          </w:tcPr>
          <w:p w14:paraId="6B37DCCA" w14:textId="48B74006" w:rsidR="00F7009D" w:rsidRPr="001250E3" w:rsidRDefault="009D6872" w:rsidP="00F7009D">
            <w:pPr>
              <w:pStyle w:val="TabellRader"/>
              <w:keepNext/>
              <w:keepLines/>
              <w:spacing w:before="20" w:line="170" w:lineRule="exact"/>
              <w:jc w:val="left"/>
            </w:pPr>
            <w:r w:rsidRPr="001250E3">
              <w:t xml:space="preserve">Diff. </w:t>
            </w:r>
            <w:r>
              <w:t>BP14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591E20F3" w14:textId="69F315BF" w:rsidR="00F7009D" w:rsidRPr="00295F35" w:rsidRDefault="009D6872" w:rsidP="00F7009D">
            <w:pPr>
              <w:pStyle w:val="TabellRader"/>
              <w:rPr>
                <w:highlight w:val="yellow"/>
              </w:rPr>
            </w:pPr>
            <w: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73E2F5F2" w14:textId="2D962C36" w:rsidR="00F7009D" w:rsidRPr="00295F35" w:rsidRDefault="009D6872" w:rsidP="00F7009D">
            <w:pPr>
              <w:pStyle w:val="TabellRader"/>
              <w:rPr>
                <w:highlight w:val="yellow"/>
              </w:rPr>
            </w:pPr>
            <w: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650245CA" w14:textId="752AD5B3" w:rsidR="00F7009D" w:rsidRPr="00295F35" w:rsidRDefault="009D6872" w:rsidP="00F7009D">
            <w:pPr>
              <w:pStyle w:val="TabellRader"/>
              <w:rPr>
                <w:highlight w:val="yellow"/>
              </w:rPr>
            </w:pPr>
            <w:r>
              <w:t>0,0</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233C4069" w14:textId="07553C2D" w:rsidR="00F7009D" w:rsidRPr="00295F35" w:rsidRDefault="009D6872" w:rsidP="00F7009D">
            <w:pPr>
              <w:pStyle w:val="TabellRader"/>
              <w:rPr>
                <w:highlight w:val="yellow"/>
              </w:rPr>
            </w:pPr>
            <w:r>
              <w:t>-0,6</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597FB071" w14:textId="6BF23F78" w:rsidR="00F7009D" w:rsidRPr="00295F35" w:rsidRDefault="009D6872" w:rsidP="00F7009D">
            <w:pPr>
              <w:pStyle w:val="TabellRader"/>
              <w:rPr>
                <w:highlight w:val="yellow"/>
              </w:rPr>
            </w:pPr>
            <w:r>
              <w:t>-0,5</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12A0D704" w14:textId="4779D67B" w:rsidR="00F7009D" w:rsidRPr="00295F35" w:rsidRDefault="009D6872" w:rsidP="00F7009D">
            <w:pPr>
              <w:pStyle w:val="TabellRader"/>
              <w:rPr>
                <w:highlight w:val="yellow"/>
              </w:rPr>
            </w:pPr>
            <w:r>
              <w:t>-0,1</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3F656083" w14:textId="3A3CC751" w:rsidR="00F7009D" w:rsidRPr="00295F35" w:rsidRDefault="009D6872" w:rsidP="00F7009D">
            <w:pPr>
              <w:pStyle w:val="TabellRader"/>
              <w:rPr>
                <w:highlight w:val="yellow"/>
              </w:rPr>
            </w:pPr>
            <w:r>
              <w:rPr>
                <w:rFonts w:ascii="Times New Roman" w:hAnsi="Times New Roman"/>
              </w:rPr>
              <w:t> </w:t>
            </w:r>
          </w:p>
        </w:tc>
      </w:tr>
      <w:tr w:rsidR="00F7009D" w:rsidRPr="001250E3" w14:paraId="4D5669D8" w14:textId="77777777" w:rsidTr="00F7009D">
        <w:trPr>
          <w:trHeight w:val="221"/>
        </w:trPr>
        <w:tc>
          <w:tcPr>
            <w:tcW w:w="1390" w:type="dxa"/>
            <w:tcBorders>
              <w:top w:val="single" w:sz="6" w:space="0" w:color="auto"/>
              <w:left w:val="nil"/>
              <w:bottom w:val="nil"/>
              <w:right w:val="nil"/>
            </w:tcBorders>
            <w:vAlign w:val="center"/>
          </w:tcPr>
          <w:p w14:paraId="0584E992" w14:textId="5BF0A6D3" w:rsidR="00F7009D" w:rsidRPr="001250E3" w:rsidRDefault="009D6872" w:rsidP="00F7009D">
            <w:pPr>
              <w:pStyle w:val="TabellRader"/>
              <w:keepNext/>
              <w:keepLines/>
              <w:spacing w:before="20" w:line="170" w:lineRule="exact"/>
              <w:jc w:val="left"/>
            </w:pPr>
            <w:r w:rsidRPr="001250E3">
              <w:t>Prisbasbelopp</w:t>
            </w:r>
            <w:r>
              <w:rPr>
                <w:vertAlign w:val="superscript"/>
              </w:rPr>
              <w:t>7</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57012F2C" w14:textId="35AB2F14" w:rsidR="00F7009D" w:rsidRPr="00295F35" w:rsidRDefault="009D6872" w:rsidP="00F7009D">
            <w:pPr>
              <w:pStyle w:val="TabellRader"/>
              <w:rPr>
                <w:highlight w:val="yellow"/>
              </w:rPr>
            </w:pPr>
            <w:r>
              <w:t>44,0</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637BA078" w14:textId="0339E54A" w:rsidR="00F7009D" w:rsidRPr="00295F35" w:rsidRDefault="009D6872" w:rsidP="00F7009D">
            <w:pPr>
              <w:pStyle w:val="TabellRader"/>
              <w:rPr>
                <w:highlight w:val="yellow"/>
              </w:rPr>
            </w:pPr>
            <w:r>
              <w:t>44,5</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18C8149B" w14:textId="5F1E053F" w:rsidR="00F7009D" w:rsidRPr="00295F35" w:rsidRDefault="009D6872" w:rsidP="00F7009D">
            <w:pPr>
              <w:pStyle w:val="TabellRader"/>
              <w:rPr>
                <w:highlight w:val="yellow"/>
              </w:rPr>
            </w:pPr>
            <w:r>
              <w:t>44,4</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4ECB3F32" w14:textId="1DBC3907" w:rsidR="00F7009D" w:rsidRPr="00295F35" w:rsidRDefault="009D6872" w:rsidP="00F7009D">
            <w:pPr>
              <w:pStyle w:val="TabellRader"/>
              <w:rPr>
                <w:highlight w:val="yellow"/>
              </w:rPr>
            </w:pPr>
            <w:r>
              <w:t>44,5</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6644468A" w14:textId="58E484AD" w:rsidR="00F7009D" w:rsidRPr="00295F35" w:rsidRDefault="009D6872" w:rsidP="00F7009D">
            <w:pPr>
              <w:pStyle w:val="TabellRader"/>
              <w:rPr>
                <w:highlight w:val="yellow"/>
              </w:rPr>
            </w:pPr>
            <w:r>
              <w:t>45,2</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6453131E" w14:textId="51C2D775" w:rsidR="00F7009D" w:rsidRPr="00295F35" w:rsidRDefault="009D6872" w:rsidP="00F7009D">
            <w:pPr>
              <w:pStyle w:val="TabellRader"/>
              <w:rPr>
                <w:highlight w:val="yellow"/>
              </w:rPr>
            </w:pPr>
            <w:r>
              <w:t>46,3</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621150D2" w14:textId="1B1DA932" w:rsidR="00F7009D" w:rsidRPr="00295F35" w:rsidRDefault="009D6872" w:rsidP="00F7009D">
            <w:pPr>
              <w:pStyle w:val="TabellRader"/>
              <w:rPr>
                <w:highlight w:val="yellow"/>
              </w:rPr>
            </w:pPr>
            <w:r>
              <w:t>47,6</w:t>
            </w:r>
          </w:p>
        </w:tc>
      </w:tr>
      <w:tr w:rsidR="00F7009D" w:rsidRPr="001250E3" w14:paraId="522A1BC1" w14:textId="77777777" w:rsidTr="00F7009D">
        <w:trPr>
          <w:trHeight w:val="213"/>
        </w:trPr>
        <w:tc>
          <w:tcPr>
            <w:tcW w:w="1390" w:type="dxa"/>
            <w:tcBorders>
              <w:top w:val="nil"/>
              <w:left w:val="nil"/>
              <w:bottom w:val="single" w:sz="6" w:space="0" w:color="auto"/>
              <w:right w:val="nil"/>
            </w:tcBorders>
            <w:vAlign w:val="center"/>
          </w:tcPr>
          <w:p w14:paraId="07277058" w14:textId="23700287" w:rsidR="00F7009D" w:rsidRPr="001250E3" w:rsidRDefault="009D6872" w:rsidP="00F7009D">
            <w:pPr>
              <w:pStyle w:val="TabellRader"/>
              <w:keepNext/>
              <w:keepLines/>
              <w:spacing w:before="20" w:line="170" w:lineRule="exact"/>
              <w:jc w:val="left"/>
            </w:pPr>
            <w:r w:rsidRPr="001250E3">
              <w:t xml:space="preserve">Diff. </w:t>
            </w:r>
            <w:r>
              <w:t>BP14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0F0D9087" w14:textId="225CAEE7" w:rsidR="00F7009D" w:rsidRPr="00295F35" w:rsidRDefault="009D6872" w:rsidP="00F7009D">
            <w:pPr>
              <w:pStyle w:val="TabellRader"/>
              <w:rPr>
                <w:highlight w:val="yellow"/>
              </w:rPr>
            </w:pPr>
            <w: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166E3322" w14:textId="58AE9614" w:rsidR="00F7009D" w:rsidRPr="00295F35" w:rsidRDefault="009D6872" w:rsidP="00F7009D">
            <w:pPr>
              <w:pStyle w:val="TabellRader"/>
              <w:rPr>
                <w:highlight w:val="yellow"/>
              </w:rPr>
            </w:pPr>
            <w: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1CAC59A6" w14:textId="3CC06604" w:rsidR="00F7009D" w:rsidRPr="00295F35" w:rsidRDefault="009D6872" w:rsidP="00F7009D">
            <w:pPr>
              <w:pStyle w:val="TabellRader"/>
              <w:rPr>
                <w:highlight w:val="yellow"/>
              </w:rPr>
            </w:pPr>
            <w:r>
              <w:t>0,0</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1AF7F4EC" w14:textId="3C167EBF" w:rsidR="00F7009D" w:rsidRPr="00295F35" w:rsidRDefault="009D6872" w:rsidP="00F7009D">
            <w:pPr>
              <w:pStyle w:val="TabellRader"/>
              <w:rPr>
                <w:highlight w:val="yellow"/>
              </w:rPr>
            </w:pPr>
            <w:r>
              <w:t>-0,4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357BBD61" w14:textId="46093051" w:rsidR="00F7009D" w:rsidRPr="00295F35" w:rsidRDefault="009D6872" w:rsidP="00F7009D">
            <w:pPr>
              <w:pStyle w:val="TabellRader"/>
              <w:rPr>
                <w:highlight w:val="yellow"/>
              </w:rPr>
            </w:pPr>
            <w:r>
              <w:t>-0,4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671CFC31" w14:textId="698F5F7A" w:rsidR="00F7009D" w:rsidRPr="00295F35" w:rsidRDefault="009D6872" w:rsidP="00F7009D">
            <w:pPr>
              <w:pStyle w:val="TabellRader"/>
              <w:rPr>
                <w:highlight w:val="yellow"/>
              </w:rPr>
            </w:pPr>
            <w:r>
              <w:t>-0,5</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5E03C85A" w14:textId="552910A2" w:rsidR="00F7009D" w:rsidRPr="00295F35" w:rsidRDefault="009D6872" w:rsidP="00F7009D">
            <w:pPr>
              <w:pStyle w:val="TabellRader"/>
              <w:rPr>
                <w:highlight w:val="yellow"/>
              </w:rPr>
            </w:pPr>
            <w:r>
              <w:rPr>
                <w:rFonts w:ascii="Times New Roman" w:hAnsi="Times New Roman"/>
              </w:rPr>
              <w:t> </w:t>
            </w:r>
          </w:p>
        </w:tc>
      </w:tr>
      <w:tr w:rsidR="00F7009D" w:rsidRPr="001250E3" w14:paraId="3ADE4E5A" w14:textId="77777777" w:rsidTr="00F7009D">
        <w:trPr>
          <w:trHeight w:val="221"/>
        </w:trPr>
        <w:tc>
          <w:tcPr>
            <w:tcW w:w="1390" w:type="dxa"/>
            <w:tcBorders>
              <w:top w:val="single" w:sz="6" w:space="0" w:color="auto"/>
              <w:left w:val="nil"/>
              <w:bottom w:val="nil"/>
              <w:right w:val="nil"/>
            </w:tcBorders>
            <w:vAlign w:val="center"/>
          </w:tcPr>
          <w:p w14:paraId="3477AD01" w14:textId="78685245" w:rsidR="00F7009D" w:rsidRPr="001250E3" w:rsidRDefault="009D6872" w:rsidP="00F7009D">
            <w:pPr>
              <w:pStyle w:val="TabellRader"/>
              <w:keepNext/>
              <w:keepLines/>
              <w:spacing w:before="20" w:line="170" w:lineRule="exact"/>
              <w:jc w:val="left"/>
            </w:pPr>
            <w:r w:rsidRPr="001250E3">
              <w:t>Inkomstindex</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6E34DCCC" w14:textId="5389D89E" w:rsidR="00F7009D" w:rsidRPr="00295F35" w:rsidRDefault="009D6872" w:rsidP="00F7009D">
            <w:pPr>
              <w:pStyle w:val="TabellRader"/>
              <w:rPr>
                <w:highlight w:val="yellow"/>
              </w:rPr>
            </w:pPr>
            <w:r>
              <w:t>149,3</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7D076B5A" w14:textId="6A481351" w:rsidR="00F7009D" w:rsidRPr="00295F35" w:rsidRDefault="009D6872" w:rsidP="00F7009D">
            <w:pPr>
              <w:pStyle w:val="TabellRader"/>
              <w:rPr>
                <w:highlight w:val="yellow"/>
              </w:rPr>
            </w:pPr>
            <w:r>
              <w:t>154,8</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20AE5575" w14:textId="6A19F62C" w:rsidR="00F7009D" w:rsidRPr="00295F35" w:rsidRDefault="009D6872" w:rsidP="00F7009D">
            <w:pPr>
              <w:pStyle w:val="TabellRader"/>
              <w:rPr>
                <w:highlight w:val="yellow"/>
              </w:rPr>
            </w:pPr>
            <w:r>
              <w:t>155,6</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5B11236C" w14:textId="0105D778" w:rsidR="00F7009D" w:rsidRPr="00295F35" w:rsidRDefault="009D6872" w:rsidP="00F7009D">
            <w:pPr>
              <w:pStyle w:val="TabellRader"/>
              <w:rPr>
                <w:highlight w:val="yellow"/>
              </w:rPr>
            </w:pPr>
            <w:r>
              <w:t>159,8</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3B88CFBC" w14:textId="5827D622" w:rsidR="00F7009D" w:rsidRPr="00295F35" w:rsidRDefault="009D6872" w:rsidP="00F7009D">
            <w:pPr>
              <w:pStyle w:val="TabellRader"/>
              <w:rPr>
                <w:highlight w:val="yellow"/>
              </w:rPr>
            </w:pPr>
            <w:r>
              <w:t>166,6</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0A962F8C" w14:textId="0B4EB165" w:rsidR="00F7009D" w:rsidRPr="00295F35" w:rsidRDefault="009D6872" w:rsidP="00F7009D">
            <w:pPr>
              <w:pStyle w:val="TabellRader"/>
              <w:rPr>
                <w:highlight w:val="yellow"/>
              </w:rPr>
            </w:pPr>
            <w:r>
              <w:t>175,1</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3EAAD5F1" w14:textId="208DBBBF" w:rsidR="00F7009D" w:rsidRPr="00295F35" w:rsidRDefault="009D6872" w:rsidP="00F7009D">
            <w:pPr>
              <w:pStyle w:val="TabellRader"/>
              <w:rPr>
                <w:highlight w:val="yellow"/>
              </w:rPr>
            </w:pPr>
            <w:r>
              <w:t>183,1</w:t>
            </w:r>
          </w:p>
        </w:tc>
      </w:tr>
      <w:tr w:rsidR="00F7009D" w:rsidRPr="001250E3" w14:paraId="7702C433" w14:textId="77777777" w:rsidTr="00F7009D">
        <w:trPr>
          <w:trHeight w:val="213"/>
        </w:trPr>
        <w:tc>
          <w:tcPr>
            <w:tcW w:w="1390" w:type="dxa"/>
            <w:tcBorders>
              <w:top w:val="nil"/>
              <w:left w:val="nil"/>
              <w:bottom w:val="single" w:sz="6" w:space="0" w:color="auto"/>
              <w:right w:val="nil"/>
            </w:tcBorders>
            <w:vAlign w:val="center"/>
          </w:tcPr>
          <w:p w14:paraId="7D709754" w14:textId="06204F45" w:rsidR="00F7009D" w:rsidRPr="001250E3" w:rsidRDefault="009D6872" w:rsidP="00F7009D">
            <w:pPr>
              <w:pStyle w:val="TabellRader"/>
              <w:keepNext/>
              <w:keepLines/>
              <w:spacing w:before="20" w:line="170" w:lineRule="exact"/>
              <w:jc w:val="left"/>
            </w:pPr>
            <w:r w:rsidRPr="001250E3">
              <w:t xml:space="preserve">Diff. </w:t>
            </w:r>
            <w:r>
              <w:t>BP14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636A5A0A" w14:textId="299A4113" w:rsidR="00F7009D" w:rsidRPr="00295F35" w:rsidRDefault="009D6872" w:rsidP="00F7009D">
            <w:pPr>
              <w:pStyle w:val="TabellRader"/>
              <w:rPr>
                <w:highlight w:val="yellow"/>
              </w:rPr>
            </w:pPr>
            <w: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020D1A76" w14:textId="1DBF42A2" w:rsidR="00F7009D" w:rsidRPr="00295F35" w:rsidRDefault="009D6872" w:rsidP="00F7009D">
            <w:pPr>
              <w:pStyle w:val="TabellRader"/>
              <w:rPr>
                <w:highlight w:val="yellow"/>
              </w:rPr>
            </w:pPr>
            <w: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4BBCD8C3" w14:textId="4D6BF454" w:rsidR="00F7009D" w:rsidRPr="00295F35" w:rsidRDefault="009D6872" w:rsidP="00F7009D">
            <w:pPr>
              <w:pStyle w:val="TabellRader"/>
              <w:rPr>
                <w:highlight w:val="yellow"/>
              </w:rPr>
            </w:pPr>
            <w:r>
              <w:t>0,0</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26D49E04" w14:textId="41890C30" w:rsidR="00F7009D" w:rsidRPr="00295F35" w:rsidRDefault="009D6872" w:rsidP="00F7009D">
            <w:pPr>
              <w:pStyle w:val="TabellRader"/>
              <w:rPr>
                <w:highlight w:val="yellow"/>
              </w:rPr>
            </w:pPr>
            <w:r>
              <w:t>-1,7</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45BEBC85" w14:textId="41A566D4" w:rsidR="00F7009D" w:rsidRPr="00295F35" w:rsidRDefault="009D6872" w:rsidP="00F7009D">
            <w:pPr>
              <w:pStyle w:val="TabellRader"/>
              <w:rPr>
                <w:highlight w:val="yellow"/>
              </w:rPr>
            </w:pPr>
            <w:r>
              <w:t>-1,2</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41531594" w14:textId="0166A13F" w:rsidR="00F7009D" w:rsidRPr="00295F35" w:rsidRDefault="009D6872" w:rsidP="00F7009D">
            <w:pPr>
              <w:pStyle w:val="TabellRader"/>
              <w:rPr>
                <w:highlight w:val="yellow"/>
              </w:rPr>
            </w:pPr>
            <w:r>
              <w:t>-0,3</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2B6FB1BF" w14:textId="7EB879A9" w:rsidR="00F7009D" w:rsidRPr="00295F35" w:rsidRDefault="009D6872" w:rsidP="00F7009D">
            <w:pPr>
              <w:pStyle w:val="TabellRader"/>
              <w:rPr>
                <w:highlight w:val="yellow"/>
              </w:rPr>
            </w:pPr>
            <w:r>
              <w:rPr>
                <w:rFonts w:ascii="Times New Roman" w:hAnsi="Times New Roman"/>
              </w:rPr>
              <w:t> </w:t>
            </w:r>
          </w:p>
        </w:tc>
      </w:tr>
      <w:tr w:rsidR="00F7009D" w:rsidRPr="001250E3" w14:paraId="0D0AAB16" w14:textId="77777777" w:rsidTr="00F7009D">
        <w:trPr>
          <w:trHeight w:val="213"/>
        </w:trPr>
        <w:tc>
          <w:tcPr>
            <w:tcW w:w="1390" w:type="dxa"/>
            <w:tcBorders>
              <w:top w:val="single" w:sz="6" w:space="0" w:color="auto"/>
              <w:left w:val="nil"/>
              <w:bottom w:val="nil"/>
              <w:right w:val="nil"/>
            </w:tcBorders>
            <w:vAlign w:val="center"/>
          </w:tcPr>
          <w:p w14:paraId="402DD43C" w14:textId="201C74C5" w:rsidR="00F7009D" w:rsidRPr="001250E3" w:rsidRDefault="009D6872" w:rsidP="00F7009D">
            <w:pPr>
              <w:pStyle w:val="TabellRader"/>
              <w:keepNext/>
              <w:keepLines/>
              <w:spacing w:before="20" w:line="170" w:lineRule="exact"/>
              <w:jc w:val="left"/>
            </w:pPr>
            <w:r w:rsidRPr="001250E3">
              <w:t>Skiktgräns</w:t>
            </w:r>
            <w:r>
              <w:rPr>
                <w:vertAlign w:val="superscript"/>
              </w:rPr>
              <w:t>8</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3933D771" w14:textId="0D5A44E6" w:rsidR="00F7009D" w:rsidRPr="00295F35" w:rsidRDefault="009D6872" w:rsidP="00F7009D">
            <w:pPr>
              <w:pStyle w:val="TabellRader"/>
              <w:rPr>
                <w:highlight w:val="yellow"/>
              </w:rPr>
            </w:pPr>
            <w:r>
              <w:t>401,1</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14DCD522" w14:textId="59D96E3B" w:rsidR="00F7009D" w:rsidRPr="00295F35" w:rsidRDefault="009D6872" w:rsidP="00F7009D">
            <w:pPr>
              <w:pStyle w:val="TabellRader"/>
              <w:rPr>
                <w:highlight w:val="yellow"/>
              </w:rPr>
            </w:pPr>
            <w:r>
              <w:t>413,2</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76E92CF9" w14:textId="4DCA3E80" w:rsidR="00F7009D" w:rsidRPr="00295F35" w:rsidRDefault="009D6872" w:rsidP="00F7009D">
            <w:pPr>
              <w:pStyle w:val="TabellRader"/>
              <w:rPr>
                <w:highlight w:val="yellow"/>
              </w:rPr>
            </w:pPr>
            <w:r>
              <w:t>420,8</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6A6F526D" w14:textId="5A6C8912" w:rsidR="00F7009D" w:rsidRPr="00295F35" w:rsidRDefault="009D6872" w:rsidP="00F7009D">
            <w:pPr>
              <w:pStyle w:val="TabellRader"/>
              <w:rPr>
                <w:highlight w:val="yellow"/>
              </w:rPr>
            </w:pPr>
            <w:r>
              <w:t>430,6</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4BBA171C" w14:textId="1A3B55FE" w:rsidR="00F7009D" w:rsidRPr="00295F35" w:rsidRDefault="009D6872" w:rsidP="00F7009D">
            <w:pPr>
              <w:pStyle w:val="TabellRader"/>
              <w:rPr>
                <w:highlight w:val="yellow"/>
              </w:rPr>
            </w:pPr>
            <w:r>
              <w:t>445,3</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3D155C26" w14:textId="59E588C3" w:rsidR="00F7009D" w:rsidRPr="00295F35" w:rsidRDefault="009D6872" w:rsidP="00F7009D">
            <w:pPr>
              <w:pStyle w:val="TabellRader"/>
              <w:rPr>
                <w:highlight w:val="yellow"/>
              </w:rPr>
            </w:pPr>
            <w:r>
              <w:t>465,6</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777CE283" w14:textId="3BE069B1" w:rsidR="00F7009D" w:rsidRPr="00295F35" w:rsidRDefault="009D6872" w:rsidP="00F7009D">
            <w:pPr>
              <w:pStyle w:val="TabellRader"/>
              <w:rPr>
                <w:highlight w:val="yellow"/>
              </w:rPr>
            </w:pPr>
            <w:r>
              <w:t>488,1</w:t>
            </w:r>
          </w:p>
        </w:tc>
      </w:tr>
      <w:tr w:rsidR="00F7009D" w:rsidRPr="001250E3" w14:paraId="4C5E70C8" w14:textId="77777777" w:rsidTr="00F7009D">
        <w:trPr>
          <w:trHeight w:val="221"/>
        </w:trPr>
        <w:tc>
          <w:tcPr>
            <w:tcW w:w="1390" w:type="dxa"/>
            <w:tcBorders>
              <w:top w:val="nil"/>
              <w:left w:val="nil"/>
              <w:bottom w:val="single" w:sz="6" w:space="0" w:color="auto"/>
              <w:right w:val="nil"/>
            </w:tcBorders>
            <w:vAlign w:val="center"/>
          </w:tcPr>
          <w:p w14:paraId="6D522941" w14:textId="57BE87C8" w:rsidR="00F7009D" w:rsidRPr="001250E3" w:rsidRDefault="009D6872" w:rsidP="00F7009D">
            <w:pPr>
              <w:pStyle w:val="TabellRader"/>
              <w:keepNext/>
              <w:keepLines/>
              <w:spacing w:before="20" w:line="170" w:lineRule="exact"/>
              <w:jc w:val="left"/>
            </w:pPr>
            <w:r w:rsidRPr="001250E3">
              <w:t xml:space="preserve">Diff. </w:t>
            </w:r>
            <w:r>
              <w:t>BP14</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0405A0A6" w14:textId="63CC25E7" w:rsidR="00F7009D" w:rsidRPr="00295F35" w:rsidRDefault="009D6872" w:rsidP="00F7009D">
            <w:pPr>
              <w:pStyle w:val="TabellRader"/>
              <w:rPr>
                <w:highlight w:val="yellow"/>
              </w:rPr>
            </w:pPr>
            <w: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66F0A159" w14:textId="29D6F7D2" w:rsidR="00F7009D" w:rsidRPr="00295F35" w:rsidRDefault="009D6872" w:rsidP="00F7009D">
            <w:pPr>
              <w:pStyle w:val="TabellRader"/>
              <w:rPr>
                <w:highlight w:val="yellow"/>
              </w:rPr>
            </w:pPr>
            <w:r>
              <w:t>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386AB125" w14:textId="2980D5D6" w:rsidR="00F7009D" w:rsidRPr="00295F35" w:rsidRDefault="009D6872" w:rsidP="00F7009D">
            <w:pPr>
              <w:pStyle w:val="TabellRader"/>
              <w:rPr>
                <w:highlight w:val="yellow"/>
              </w:rPr>
            </w:pPr>
            <w:r w:rsidRPr="00A6774E">
              <w:t>-15,1</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701A9BCD" w14:textId="438B0421" w:rsidR="00F7009D" w:rsidRPr="00295F35" w:rsidRDefault="009D6872" w:rsidP="00F7009D">
            <w:pPr>
              <w:pStyle w:val="TabellRader"/>
              <w:rPr>
                <w:highlight w:val="yellow"/>
              </w:rPr>
            </w:pPr>
            <w:r w:rsidRPr="00A6774E">
              <w:t>-18,8</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47D7ECA0" w14:textId="3A6C7EDC" w:rsidR="00F7009D" w:rsidRPr="00295F35" w:rsidRDefault="009D6872" w:rsidP="00F7009D">
            <w:pPr>
              <w:pStyle w:val="TabellRader"/>
              <w:rPr>
                <w:highlight w:val="yellow"/>
              </w:rPr>
            </w:pPr>
            <w:r w:rsidRPr="00A6774E">
              <w:t>-20,0</w:t>
            </w:r>
          </w:p>
        </w:tc>
        <w:tc>
          <w:tcPr>
            <w:tcW w:w="426" w:type="dxa"/>
            <w:tcBorders>
              <w:top w:val="nil"/>
              <w:left w:val="nil"/>
              <w:bottom w:val="single" w:sz="6" w:space="0" w:color="auto"/>
              <w:right w:val="nil"/>
            </w:tcBorders>
            <w:noWrap/>
            <w:tcMar>
              <w:top w:w="28" w:type="dxa"/>
              <w:left w:w="28" w:type="dxa"/>
              <w:bottom w:w="28" w:type="dxa"/>
              <w:right w:w="28" w:type="dxa"/>
            </w:tcMar>
            <w:vAlign w:val="bottom"/>
          </w:tcPr>
          <w:p w14:paraId="419D9835" w14:textId="43AD92A1" w:rsidR="00F7009D" w:rsidRPr="00295F35" w:rsidRDefault="009D6872" w:rsidP="00F7009D">
            <w:pPr>
              <w:pStyle w:val="TabellRader"/>
              <w:rPr>
                <w:highlight w:val="yellow"/>
              </w:rPr>
            </w:pPr>
            <w:r w:rsidRPr="00A6774E">
              <w:t>-21,6</w:t>
            </w:r>
          </w:p>
        </w:tc>
        <w:tc>
          <w:tcPr>
            <w:tcW w:w="427" w:type="dxa"/>
            <w:tcBorders>
              <w:top w:val="nil"/>
              <w:left w:val="nil"/>
              <w:bottom w:val="single" w:sz="6" w:space="0" w:color="auto"/>
              <w:right w:val="nil"/>
            </w:tcBorders>
            <w:noWrap/>
            <w:tcMar>
              <w:top w:w="28" w:type="dxa"/>
              <w:left w:w="28" w:type="dxa"/>
              <w:bottom w:w="28" w:type="dxa"/>
              <w:right w:w="28" w:type="dxa"/>
            </w:tcMar>
            <w:vAlign w:val="bottom"/>
          </w:tcPr>
          <w:p w14:paraId="55E4FA2D" w14:textId="2C764804" w:rsidR="00F7009D" w:rsidRPr="00295F35" w:rsidRDefault="009D6872" w:rsidP="00F7009D">
            <w:pPr>
              <w:pStyle w:val="TabellRader"/>
              <w:rPr>
                <w:highlight w:val="yellow"/>
              </w:rPr>
            </w:pPr>
            <w:r>
              <w:rPr>
                <w:rFonts w:ascii="Times New Roman" w:hAnsi="Times New Roman"/>
                <w:color w:val="FF0000"/>
              </w:rPr>
              <w:t> </w:t>
            </w:r>
          </w:p>
        </w:tc>
      </w:tr>
      <w:tr w:rsidR="00F7009D" w:rsidRPr="001250E3" w14:paraId="4583CF52" w14:textId="77777777" w:rsidTr="00F7009D">
        <w:trPr>
          <w:trHeight w:val="213"/>
        </w:trPr>
        <w:tc>
          <w:tcPr>
            <w:tcW w:w="1390" w:type="dxa"/>
            <w:tcBorders>
              <w:top w:val="single" w:sz="6" w:space="0" w:color="auto"/>
              <w:left w:val="nil"/>
              <w:bottom w:val="nil"/>
              <w:right w:val="nil"/>
            </w:tcBorders>
            <w:vAlign w:val="center"/>
          </w:tcPr>
          <w:p w14:paraId="5E1979BA" w14:textId="1D2CD6AB" w:rsidR="00F7009D" w:rsidRPr="001250E3" w:rsidRDefault="009D6872" w:rsidP="00F7009D">
            <w:pPr>
              <w:pStyle w:val="TabellRader"/>
              <w:keepNext/>
              <w:keepLines/>
              <w:spacing w:before="20" w:line="170" w:lineRule="exact"/>
              <w:jc w:val="left"/>
            </w:pPr>
            <w:r w:rsidRPr="001250E3">
              <w:t>Övre skiktgräns</w:t>
            </w:r>
            <w:r>
              <w:rPr>
                <w:vertAlign w:val="superscript"/>
              </w:rPr>
              <w:t>8</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125FC2F1" w14:textId="5DA6D0DF" w:rsidR="00F7009D" w:rsidRPr="00295F35" w:rsidRDefault="009D6872" w:rsidP="00F7009D">
            <w:pPr>
              <w:pStyle w:val="TabellRader"/>
              <w:rPr>
                <w:highlight w:val="yellow"/>
              </w:rPr>
            </w:pPr>
            <w:r>
              <w:t>574,3</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7EC66061" w14:textId="3A696C2D" w:rsidR="00F7009D" w:rsidRPr="00295F35" w:rsidRDefault="009D6872" w:rsidP="00F7009D">
            <w:pPr>
              <w:pStyle w:val="TabellRader"/>
              <w:rPr>
                <w:highlight w:val="yellow"/>
              </w:rPr>
            </w:pPr>
            <w:r>
              <w:t>591,6</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1B6C585C" w14:textId="1E1ED44E" w:rsidR="00F7009D" w:rsidRPr="00295F35" w:rsidRDefault="009D6872" w:rsidP="00F7009D">
            <w:pPr>
              <w:pStyle w:val="TabellRader"/>
              <w:rPr>
                <w:highlight w:val="yellow"/>
              </w:rPr>
            </w:pPr>
            <w:r>
              <w:t>602,6</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26868349" w14:textId="2621EBDB" w:rsidR="00F7009D" w:rsidRPr="00295F35" w:rsidRDefault="009D6872" w:rsidP="00F7009D">
            <w:pPr>
              <w:pStyle w:val="TabellRader"/>
              <w:rPr>
                <w:highlight w:val="yellow"/>
              </w:rPr>
            </w:pPr>
            <w:r>
              <w:t>616,6</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11675466" w14:textId="122FFCFD" w:rsidR="00F7009D" w:rsidRPr="00295F35" w:rsidRDefault="009D6872" w:rsidP="00F7009D">
            <w:pPr>
              <w:pStyle w:val="TabellRader"/>
              <w:rPr>
                <w:highlight w:val="yellow"/>
              </w:rPr>
            </w:pPr>
            <w:r>
              <w:t>637,6</w:t>
            </w:r>
          </w:p>
        </w:tc>
        <w:tc>
          <w:tcPr>
            <w:tcW w:w="426" w:type="dxa"/>
            <w:tcBorders>
              <w:top w:val="single" w:sz="6" w:space="0" w:color="auto"/>
              <w:left w:val="nil"/>
              <w:bottom w:val="nil"/>
              <w:right w:val="nil"/>
            </w:tcBorders>
            <w:noWrap/>
            <w:tcMar>
              <w:top w:w="28" w:type="dxa"/>
              <w:left w:w="28" w:type="dxa"/>
              <w:bottom w:w="28" w:type="dxa"/>
              <w:right w:w="28" w:type="dxa"/>
            </w:tcMar>
            <w:vAlign w:val="bottom"/>
          </w:tcPr>
          <w:p w14:paraId="441D8E78" w14:textId="39B07F30" w:rsidR="00F7009D" w:rsidRPr="00295F35" w:rsidRDefault="009D6872" w:rsidP="00F7009D">
            <w:pPr>
              <w:pStyle w:val="TabellRader"/>
              <w:rPr>
                <w:highlight w:val="yellow"/>
              </w:rPr>
            </w:pPr>
            <w:r>
              <w:t>666,6</w:t>
            </w:r>
          </w:p>
        </w:tc>
        <w:tc>
          <w:tcPr>
            <w:tcW w:w="427" w:type="dxa"/>
            <w:tcBorders>
              <w:top w:val="single" w:sz="6" w:space="0" w:color="auto"/>
              <w:left w:val="nil"/>
              <w:bottom w:val="nil"/>
              <w:right w:val="nil"/>
            </w:tcBorders>
            <w:noWrap/>
            <w:tcMar>
              <w:top w:w="28" w:type="dxa"/>
              <w:left w:w="28" w:type="dxa"/>
              <w:bottom w:w="28" w:type="dxa"/>
              <w:right w:w="28" w:type="dxa"/>
            </w:tcMar>
            <w:vAlign w:val="bottom"/>
          </w:tcPr>
          <w:p w14:paraId="3CEF5B06" w14:textId="4449F79F" w:rsidR="00F7009D" w:rsidRPr="00295F35" w:rsidRDefault="009D6872" w:rsidP="00F7009D">
            <w:pPr>
              <w:pStyle w:val="TabellRader"/>
              <w:rPr>
                <w:highlight w:val="yellow"/>
              </w:rPr>
            </w:pPr>
            <w:r>
              <w:t>698,8</w:t>
            </w:r>
          </w:p>
        </w:tc>
      </w:tr>
      <w:tr w:rsidR="00F7009D" w14:paraId="6DF79F6A" w14:textId="77777777" w:rsidTr="00F7009D">
        <w:trPr>
          <w:trHeight w:val="221"/>
        </w:trPr>
        <w:tc>
          <w:tcPr>
            <w:tcW w:w="1390" w:type="dxa"/>
            <w:tcBorders>
              <w:top w:val="nil"/>
              <w:left w:val="nil"/>
              <w:bottom w:val="single" w:sz="18" w:space="0" w:color="auto"/>
              <w:right w:val="nil"/>
            </w:tcBorders>
            <w:vAlign w:val="center"/>
          </w:tcPr>
          <w:p w14:paraId="6CB543F8" w14:textId="4335934F" w:rsidR="00F7009D" w:rsidRPr="001250E3" w:rsidRDefault="009D6872" w:rsidP="00F7009D">
            <w:pPr>
              <w:pStyle w:val="TabellRader"/>
              <w:keepNext/>
              <w:keepLines/>
              <w:spacing w:before="20" w:line="170" w:lineRule="exact"/>
              <w:jc w:val="left"/>
            </w:pPr>
            <w:r w:rsidRPr="001250E3">
              <w:t xml:space="preserve">Diff. </w:t>
            </w:r>
            <w:r>
              <w:t>BP14</w:t>
            </w:r>
          </w:p>
        </w:tc>
        <w:tc>
          <w:tcPr>
            <w:tcW w:w="426" w:type="dxa"/>
            <w:tcBorders>
              <w:top w:val="nil"/>
              <w:left w:val="nil"/>
              <w:bottom w:val="single" w:sz="18" w:space="0" w:color="auto"/>
              <w:right w:val="nil"/>
            </w:tcBorders>
            <w:noWrap/>
            <w:tcMar>
              <w:top w:w="28" w:type="dxa"/>
              <w:left w:w="28" w:type="dxa"/>
              <w:bottom w:w="28" w:type="dxa"/>
              <w:right w:w="28" w:type="dxa"/>
            </w:tcMar>
            <w:vAlign w:val="bottom"/>
          </w:tcPr>
          <w:p w14:paraId="00FD705E" w14:textId="332C6944" w:rsidR="00F7009D" w:rsidRPr="00295F35" w:rsidRDefault="009D6872" w:rsidP="00F7009D">
            <w:pPr>
              <w:pStyle w:val="TabellRader"/>
              <w:rPr>
                <w:highlight w:val="yellow"/>
              </w:rPr>
            </w:pPr>
            <w:r>
              <w:t>0,0</w:t>
            </w:r>
          </w:p>
        </w:tc>
        <w:tc>
          <w:tcPr>
            <w:tcW w:w="426" w:type="dxa"/>
            <w:tcBorders>
              <w:top w:val="nil"/>
              <w:left w:val="nil"/>
              <w:bottom w:val="single" w:sz="18" w:space="0" w:color="auto"/>
              <w:right w:val="nil"/>
            </w:tcBorders>
            <w:noWrap/>
            <w:tcMar>
              <w:top w:w="28" w:type="dxa"/>
              <w:left w:w="28" w:type="dxa"/>
              <w:bottom w:w="28" w:type="dxa"/>
              <w:right w:w="28" w:type="dxa"/>
            </w:tcMar>
            <w:vAlign w:val="bottom"/>
          </w:tcPr>
          <w:p w14:paraId="15CC6F96" w14:textId="49CF14A5" w:rsidR="00F7009D" w:rsidRPr="00295F35" w:rsidRDefault="009D6872" w:rsidP="00F7009D">
            <w:pPr>
              <w:pStyle w:val="TabellRader"/>
              <w:rPr>
                <w:highlight w:val="yellow"/>
              </w:rPr>
            </w:pPr>
            <w:r>
              <w:t>0,0</w:t>
            </w:r>
          </w:p>
        </w:tc>
        <w:tc>
          <w:tcPr>
            <w:tcW w:w="426" w:type="dxa"/>
            <w:tcBorders>
              <w:top w:val="nil"/>
              <w:left w:val="nil"/>
              <w:bottom w:val="single" w:sz="18" w:space="0" w:color="auto"/>
              <w:right w:val="nil"/>
            </w:tcBorders>
            <w:noWrap/>
            <w:tcMar>
              <w:top w:w="28" w:type="dxa"/>
              <w:left w:w="28" w:type="dxa"/>
              <w:bottom w:w="28" w:type="dxa"/>
              <w:right w:w="28" w:type="dxa"/>
            </w:tcMar>
            <w:vAlign w:val="bottom"/>
          </w:tcPr>
          <w:p w14:paraId="5EE19220" w14:textId="7D3CCD58" w:rsidR="00F7009D" w:rsidRPr="00295F35" w:rsidRDefault="009D6872" w:rsidP="00F7009D">
            <w:pPr>
              <w:pStyle w:val="TabellRader"/>
              <w:rPr>
                <w:highlight w:val="yellow"/>
              </w:rPr>
            </w:pPr>
            <w:r>
              <w:t>-3,6</w:t>
            </w:r>
          </w:p>
        </w:tc>
        <w:tc>
          <w:tcPr>
            <w:tcW w:w="427" w:type="dxa"/>
            <w:tcBorders>
              <w:top w:val="nil"/>
              <w:left w:val="nil"/>
              <w:bottom w:val="single" w:sz="18" w:space="0" w:color="auto"/>
              <w:right w:val="nil"/>
            </w:tcBorders>
            <w:noWrap/>
            <w:tcMar>
              <w:top w:w="28" w:type="dxa"/>
              <w:left w:w="28" w:type="dxa"/>
              <w:bottom w:w="28" w:type="dxa"/>
              <w:right w:w="28" w:type="dxa"/>
            </w:tcMar>
            <w:vAlign w:val="bottom"/>
          </w:tcPr>
          <w:p w14:paraId="0EAFC9A8" w14:textId="03C3D807" w:rsidR="00F7009D" w:rsidRPr="00295F35" w:rsidRDefault="009D6872" w:rsidP="00F7009D">
            <w:pPr>
              <w:pStyle w:val="TabellRader"/>
              <w:rPr>
                <w:highlight w:val="yellow"/>
              </w:rPr>
            </w:pPr>
            <w:r>
              <w:t>-</w:t>
            </w:r>
            <w:r w:rsidRPr="00A6774E">
              <w:t>4,7</w:t>
            </w:r>
          </w:p>
        </w:tc>
        <w:tc>
          <w:tcPr>
            <w:tcW w:w="426" w:type="dxa"/>
            <w:tcBorders>
              <w:top w:val="nil"/>
              <w:left w:val="nil"/>
              <w:bottom w:val="single" w:sz="18" w:space="0" w:color="auto"/>
              <w:right w:val="nil"/>
            </w:tcBorders>
            <w:noWrap/>
            <w:tcMar>
              <w:top w:w="28" w:type="dxa"/>
              <w:left w:w="28" w:type="dxa"/>
              <w:bottom w:w="28" w:type="dxa"/>
              <w:right w:w="28" w:type="dxa"/>
            </w:tcMar>
            <w:vAlign w:val="bottom"/>
          </w:tcPr>
          <w:p w14:paraId="08D7DCBE" w14:textId="2DDFBCF2" w:rsidR="00F7009D" w:rsidRPr="00295F35" w:rsidRDefault="009D6872" w:rsidP="00F7009D">
            <w:pPr>
              <w:pStyle w:val="TabellRader"/>
              <w:rPr>
                <w:highlight w:val="yellow"/>
              </w:rPr>
            </w:pPr>
            <w:r w:rsidRPr="00431EDB">
              <w:t>-</w:t>
            </w:r>
            <w:r w:rsidRPr="00A6774E">
              <w:t>5</w:t>
            </w:r>
            <w:r w:rsidRPr="00431EDB">
              <w:t>,7</w:t>
            </w:r>
          </w:p>
        </w:tc>
        <w:tc>
          <w:tcPr>
            <w:tcW w:w="426" w:type="dxa"/>
            <w:tcBorders>
              <w:top w:val="nil"/>
              <w:left w:val="nil"/>
              <w:bottom w:val="single" w:sz="18" w:space="0" w:color="auto"/>
              <w:right w:val="nil"/>
            </w:tcBorders>
            <w:noWrap/>
            <w:tcMar>
              <w:top w:w="28" w:type="dxa"/>
              <w:left w:w="28" w:type="dxa"/>
              <w:bottom w:w="28" w:type="dxa"/>
              <w:right w:w="28" w:type="dxa"/>
            </w:tcMar>
            <w:vAlign w:val="bottom"/>
          </w:tcPr>
          <w:p w14:paraId="5C3C2D07" w14:textId="3A4A9F5E" w:rsidR="00F7009D" w:rsidRPr="00295F35" w:rsidRDefault="009D6872" w:rsidP="00F7009D">
            <w:pPr>
              <w:pStyle w:val="TabellRader"/>
              <w:rPr>
                <w:highlight w:val="yellow"/>
              </w:rPr>
            </w:pPr>
            <w:r w:rsidRPr="00431EDB">
              <w:t>-7</w:t>
            </w:r>
            <w:r w:rsidRPr="00A6774E">
              <w:t>,0</w:t>
            </w:r>
          </w:p>
        </w:tc>
        <w:tc>
          <w:tcPr>
            <w:tcW w:w="427" w:type="dxa"/>
            <w:tcBorders>
              <w:top w:val="nil"/>
              <w:left w:val="nil"/>
              <w:bottom w:val="single" w:sz="18" w:space="0" w:color="auto"/>
              <w:right w:val="nil"/>
            </w:tcBorders>
            <w:noWrap/>
            <w:tcMar>
              <w:top w:w="28" w:type="dxa"/>
              <w:left w:w="28" w:type="dxa"/>
              <w:bottom w:w="28" w:type="dxa"/>
              <w:right w:w="28" w:type="dxa"/>
            </w:tcMar>
            <w:vAlign w:val="bottom"/>
          </w:tcPr>
          <w:p w14:paraId="0B9854BD" w14:textId="6EE2B76D" w:rsidR="00F7009D" w:rsidRPr="00295F35" w:rsidRDefault="009D6872" w:rsidP="00F7009D">
            <w:pPr>
              <w:pStyle w:val="TabellRader"/>
              <w:rPr>
                <w:highlight w:val="yellow"/>
              </w:rPr>
            </w:pPr>
            <w:r>
              <w:rPr>
                <w:rFonts w:ascii="Times New Roman" w:hAnsi="Times New Roman"/>
              </w:rPr>
              <w:t> </w:t>
            </w:r>
          </w:p>
        </w:tc>
      </w:tr>
    </w:tbl>
    <w:p w14:paraId="4FAB8DA8" w14:textId="77777777" w:rsidR="00F7009D" w:rsidRPr="00FD02E6" w:rsidRDefault="009D6872" w:rsidP="00F7009D">
      <w:pPr>
        <w:pStyle w:val="TabellFotnot"/>
      </w:pPr>
      <w:r w:rsidRPr="00FD02E6">
        <w:rPr>
          <w:vertAlign w:val="superscript"/>
        </w:rPr>
        <w:t xml:space="preserve">1 </w:t>
      </w:r>
      <w:r w:rsidRPr="00FD02E6">
        <w:t>Löpande priser, procentuell förändring.</w:t>
      </w:r>
    </w:p>
    <w:p w14:paraId="0366524F" w14:textId="77777777" w:rsidR="00F7009D" w:rsidRPr="00FD02E6" w:rsidRDefault="009D6872" w:rsidP="00F7009D">
      <w:pPr>
        <w:pStyle w:val="TabellFotnot"/>
      </w:pPr>
      <w:r w:rsidRPr="00FD02E6">
        <w:rPr>
          <w:vertAlign w:val="superscript"/>
        </w:rPr>
        <w:t xml:space="preserve">2 </w:t>
      </w:r>
      <w:r w:rsidRPr="00FD02E6">
        <w:t>Kalenderkorrigerat, anställda.</w:t>
      </w:r>
    </w:p>
    <w:p w14:paraId="07703FE0" w14:textId="77777777" w:rsidR="00F7009D" w:rsidRPr="00FD02E6" w:rsidRDefault="009D6872" w:rsidP="00F7009D">
      <w:pPr>
        <w:pStyle w:val="TabellFotnot"/>
      </w:pPr>
      <w:r w:rsidRPr="00FD02E6">
        <w:rPr>
          <w:vertAlign w:val="superscript"/>
        </w:rPr>
        <w:t xml:space="preserve">3 </w:t>
      </w:r>
      <w:r w:rsidRPr="00FD02E6">
        <w:t>Enligt nationalräkenskapernas definition.</w:t>
      </w:r>
    </w:p>
    <w:p w14:paraId="784F1710" w14:textId="77777777" w:rsidR="00F7009D" w:rsidRPr="00FD02E6" w:rsidRDefault="009D6872" w:rsidP="00F7009D">
      <w:pPr>
        <w:pStyle w:val="TabellFotnot"/>
      </w:pPr>
      <w:r w:rsidRPr="00FD02E6">
        <w:rPr>
          <w:vertAlign w:val="superscript"/>
        </w:rPr>
        <w:t xml:space="preserve">4 </w:t>
      </w:r>
      <w:r w:rsidRPr="00FD02E6">
        <w:t>Arbetslöshet 15–74 år.</w:t>
      </w:r>
    </w:p>
    <w:p w14:paraId="0D34C4D7" w14:textId="77777777" w:rsidR="00F7009D" w:rsidRPr="00FD02E6" w:rsidRDefault="009D6872" w:rsidP="00F7009D">
      <w:pPr>
        <w:pStyle w:val="TabellFotnot"/>
      </w:pPr>
      <w:r w:rsidRPr="00FD02E6">
        <w:rPr>
          <w:vertAlign w:val="superscript"/>
        </w:rPr>
        <w:t xml:space="preserve">5 </w:t>
      </w:r>
      <w:r w:rsidRPr="00FD02E6">
        <w:t xml:space="preserve">Procent av arbetskraften. </w:t>
      </w:r>
    </w:p>
    <w:p w14:paraId="3C702188" w14:textId="77777777" w:rsidR="00F7009D" w:rsidRPr="00FD02E6" w:rsidRDefault="009D6872" w:rsidP="00F7009D">
      <w:pPr>
        <w:pStyle w:val="TabellFotnot"/>
      </w:pPr>
      <w:r w:rsidRPr="00FD02E6">
        <w:rPr>
          <w:vertAlign w:val="superscript"/>
        </w:rPr>
        <w:t xml:space="preserve">6 </w:t>
      </w:r>
      <w:r w:rsidRPr="00FD02E6">
        <w:t>Procent.</w:t>
      </w:r>
    </w:p>
    <w:p w14:paraId="34C32570" w14:textId="77777777" w:rsidR="00F7009D" w:rsidRPr="00FD02E6" w:rsidRDefault="009D6872" w:rsidP="00F7009D">
      <w:pPr>
        <w:pStyle w:val="TabellFotnot"/>
      </w:pPr>
      <w:r w:rsidRPr="00FD02E6">
        <w:rPr>
          <w:vertAlign w:val="superscript"/>
        </w:rPr>
        <w:t xml:space="preserve">7 </w:t>
      </w:r>
      <w:r w:rsidRPr="00FD02E6">
        <w:t>Tusentals kronor.</w:t>
      </w:r>
    </w:p>
    <w:p w14:paraId="3D801B05" w14:textId="77777777" w:rsidR="00F7009D" w:rsidRDefault="009D6872" w:rsidP="00F7009D">
      <w:pPr>
        <w:pStyle w:val="TabellFotnot"/>
      </w:pPr>
      <w:r w:rsidRPr="00FD02E6">
        <w:rPr>
          <w:vertAlign w:val="superscript"/>
        </w:rPr>
        <w:t xml:space="preserve">8 </w:t>
      </w:r>
      <w:r w:rsidRPr="00FD02E6">
        <w:t>Avser skiktgräns</w:t>
      </w:r>
      <w:r>
        <w:t xml:space="preserve"> för statlig inkomstskatt. Tusentals kronor.</w:t>
      </w:r>
    </w:p>
    <w:p w14:paraId="47B5BF68" w14:textId="77777777" w:rsidR="00F7009D" w:rsidRDefault="009D6872" w:rsidP="00F7009D">
      <w:pPr>
        <w:pStyle w:val="TabellFotnot"/>
      </w:pPr>
      <w:r w:rsidRPr="00402661">
        <w:t>Källor: Statistiska centralbyrån, Skatteverket och egna beräkningar</w:t>
      </w:r>
      <w:r>
        <w:t xml:space="preserve">. </w:t>
      </w:r>
    </w:p>
    <w:p w14:paraId="2B805A3A" w14:textId="77777777" w:rsidR="00F7009D" w:rsidRDefault="00F7009D" w:rsidP="00F7009D">
      <w:pPr>
        <w:pStyle w:val="Brdtext"/>
      </w:pPr>
    </w:p>
    <w:p w14:paraId="4B643405" w14:textId="77777777" w:rsidR="00F7009D" w:rsidRDefault="00F7009D" w:rsidP="00F7009D">
      <w:pPr>
        <w:pStyle w:val="Brdtext"/>
      </w:pPr>
    </w:p>
    <w:p w14:paraId="3E438637" w14:textId="77777777" w:rsidR="00F7009D" w:rsidRDefault="00F7009D" w:rsidP="00F7009D">
      <w:pPr>
        <w:pStyle w:val="Brdtext"/>
        <w:sectPr w:rsidR="00F7009D" w:rsidSect="00F7009D">
          <w:headerReference w:type="even" r:id="rId411"/>
          <w:headerReference w:type="default" r:id="rId412"/>
          <w:footerReference w:type="even" r:id="rId413"/>
          <w:footerReference w:type="default" r:id="rId414"/>
          <w:footerReference w:type="first" r:id="rId415"/>
          <w:type w:val="continuous"/>
          <w:pgSz w:w="11906" w:h="16838" w:code="9"/>
          <w:pgMar w:top="1304" w:right="1871" w:bottom="1531" w:left="1021" w:header="567" w:footer="1077" w:gutter="0"/>
          <w:cols w:num="2" w:space="340"/>
          <w:docGrid w:linePitch="360"/>
        </w:sectPr>
      </w:pPr>
    </w:p>
    <w:p w14:paraId="3F80CF69" w14:textId="02033E29" w:rsidR="00F7009D" w:rsidRDefault="009D6872" w:rsidP="00F7009D">
      <w:pPr>
        <w:pStyle w:val="TabellRubrik"/>
      </w:pPr>
      <w:bookmarkStart w:id="514" w:name="_Ref382934442"/>
      <w:bookmarkStart w:id="515" w:name="_Toc384401702"/>
      <w:r>
        <w:lastRenderedPageBreak/>
        <w:t xml:space="preserve">Tabell </w:t>
      </w:r>
      <w:r w:rsidR="0009067D">
        <w:fldChar w:fldCharType="begin"/>
      </w:r>
      <w:r w:rsidR="0009067D">
        <w:instrText xml:space="preserve"> STYLEREF "Rubrik 1"\n \* MERGEFORMAT </w:instrText>
      </w:r>
      <w:r w:rsidR="0009067D">
        <w:fldChar w:fldCharType="separate"/>
      </w:r>
      <w:r w:rsidR="004642B5">
        <w:rPr>
          <w:noProof/>
        </w:rPr>
        <w:t>9</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2</w:t>
      </w:r>
      <w:r w:rsidR="0009067D">
        <w:rPr>
          <w:noProof/>
        </w:rPr>
        <w:fldChar w:fldCharType="end"/>
      </w:r>
      <w:bookmarkEnd w:id="514"/>
      <w:r>
        <w:t xml:space="preserve"> Aktuell prognos jämfört med budgetpropositionen för 2014 samt statens budget för 2012 och 2013</w:t>
      </w:r>
      <w:bookmarkEnd w:id="515"/>
    </w:p>
    <w:p w14:paraId="567891B1" w14:textId="2113FCEF" w:rsidR="00F7009D" w:rsidRDefault="009D6872" w:rsidP="00F7009D">
      <w:pPr>
        <w:pStyle w:val="TabellUnderrubrik"/>
      </w:pPr>
      <w:r>
        <w:t>Miljarder kronor</w:t>
      </w:r>
    </w:p>
    <w:tbl>
      <w:tblPr>
        <w:tblW w:w="9055" w:type="dxa"/>
        <w:tblInd w:w="85" w:type="dxa"/>
        <w:tblLayout w:type="fixed"/>
        <w:tblLook w:val="0000" w:firstRow="0" w:lastRow="0" w:firstColumn="0" w:lastColumn="0" w:noHBand="0" w:noVBand="0"/>
      </w:tblPr>
      <w:tblGrid>
        <w:gridCol w:w="2779"/>
        <w:gridCol w:w="574"/>
        <w:gridCol w:w="566"/>
        <w:gridCol w:w="640"/>
        <w:gridCol w:w="594"/>
        <w:gridCol w:w="399"/>
        <w:gridCol w:w="648"/>
        <w:gridCol w:w="571"/>
        <w:gridCol w:w="571"/>
        <w:gridCol w:w="571"/>
        <w:gridCol w:w="571"/>
        <w:gridCol w:w="571"/>
      </w:tblGrid>
      <w:tr w:rsidR="00F7009D" w14:paraId="4F466CF9" w14:textId="77777777" w:rsidTr="00F7009D">
        <w:tc>
          <w:tcPr>
            <w:tcW w:w="2779" w:type="dxa"/>
            <w:vAlign w:val="bottom"/>
          </w:tcPr>
          <w:p w14:paraId="1E429965" w14:textId="77777777" w:rsidR="00F7009D" w:rsidRDefault="00F7009D" w:rsidP="00F7009D">
            <w:pPr>
              <w:pStyle w:val="TabellFotnot"/>
            </w:pPr>
          </w:p>
        </w:tc>
        <w:tc>
          <w:tcPr>
            <w:tcW w:w="574" w:type="dxa"/>
            <w:tcMar>
              <w:top w:w="0" w:type="dxa"/>
              <w:left w:w="45" w:type="dxa"/>
              <w:bottom w:w="0" w:type="dxa"/>
              <w:right w:w="45" w:type="dxa"/>
            </w:tcMar>
            <w:vAlign w:val="bottom"/>
          </w:tcPr>
          <w:p w14:paraId="7C0369F7" w14:textId="77777777" w:rsidR="00F7009D" w:rsidRDefault="00F7009D" w:rsidP="00F7009D">
            <w:pPr>
              <w:pStyle w:val="TabellHuvud"/>
            </w:pPr>
          </w:p>
        </w:tc>
        <w:tc>
          <w:tcPr>
            <w:tcW w:w="566" w:type="dxa"/>
            <w:tcMar>
              <w:top w:w="0" w:type="dxa"/>
              <w:left w:w="45" w:type="dxa"/>
              <w:bottom w:w="0" w:type="dxa"/>
              <w:right w:w="45" w:type="dxa"/>
            </w:tcMar>
            <w:vAlign w:val="bottom"/>
          </w:tcPr>
          <w:p w14:paraId="2A05245D" w14:textId="77777777" w:rsidR="00F7009D" w:rsidRDefault="00F7009D" w:rsidP="00F7009D">
            <w:pPr>
              <w:pStyle w:val="TabellHuvud"/>
            </w:pPr>
          </w:p>
        </w:tc>
        <w:tc>
          <w:tcPr>
            <w:tcW w:w="640" w:type="dxa"/>
            <w:tcMar>
              <w:top w:w="0" w:type="dxa"/>
              <w:left w:w="45" w:type="dxa"/>
              <w:bottom w:w="0" w:type="dxa"/>
              <w:right w:w="45" w:type="dxa"/>
            </w:tcMar>
            <w:vAlign w:val="bottom"/>
          </w:tcPr>
          <w:p w14:paraId="2250D263" w14:textId="77777777" w:rsidR="00F7009D" w:rsidRDefault="009D6872" w:rsidP="00F7009D">
            <w:pPr>
              <w:pStyle w:val="TabellHuvud"/>
            </w:pPr>
            <w:r>
              <w:t>Aktuell</w:t>
            </w:r>
          </w:p>
        </w:tc>
        <w:tc>
          <w:tcPr>
            <w:tcW w:w="594" w:type="dxa"/>
            <w:tcMar>
              <w:top w:w="0" w:type="dxa"/>
              <w:left w:w="45" w:type="dxa"/>
              <w:bottom w:w="0" w:type="dxa"/>
              <w:right w:w="45" w:type="dxa"/>
            </w:tcMar>
            <w:vAlign w:val="bottom"/>
          </w:tcPr>
          <w:p w14:paraId="11A3E833" w14:textId="77777777" w:rsidR="00F7009D" w:rsidRDefault="00F7009D" w:rsidP="00F7009D">
            <w:pPr>
              <w:pStyle w:val="TabellHuvud"/>
            </w:pPr>
          </w:p>
        </w:tc>
        <w:tc>
          <w:tcPr>
            <w:tcW w:w="399" w:type="dxa"/>
            <w:tcMar>
              <w:top w:w="0" w:type="dxa"/>
              <w:left w:w="45" w:type="dxa"/>
              <w:bottom w:w="0" w:type="dxa"/>
              <w:right w:w="45" w:type="dxa"/>
            </w:tcMar>
            <w:vAlign w:val="bottom"/>
          </w:tcPr>
          <w:p w14:paraId="580FA3E6" w14:textId="77777777" w:rsidR="00F7009D" w:rsidRDefault="00F7009D" w:rsidP="00F7009D">
            <w:pPr>
              <w:pStyle w:val="TabellHuvud"/>
            </w:pPr>
          </w:p>
        </w:tc>
        <w:tc>
          <w:tcPr>
            <w:tcW w:w="3503" w:type="dxa"/>
            <w:gridSpan w:val="6"/>
            <w:tcMar>
              <w:left w:w="45" w:type="dxa"/>
              <w:right w:w="45" w:type="dxa"/>
            </w:tcMar>
            <w:vAlign w:val="bottom"/>
          </w:tcPr>
          <w:p w14:paraId="6B0F914F" w14:textId="78ABD9AF" w:rsidR="00F7009D" w:rsidRPr="00EE6B04" w:rsidRDefault="009D6872" w:rsidP="00F7009D">
            <w:pPr>
              <w:pStyle w:val="TabellHuvud"/>
              <w:jc w:val="left"/>
              <w:rPr>
                <w:rFonts w:cs="Arial"/>
                <w:szCs w:val="14"/>
              </w:rPr>
            </w:pPr>
            <w:r>
              <w:rPr>
                <w:rFonts w:cs="Arial"/>
                <w:szCs w:val="14"/>
              </w:rPr>
              <w:t>Jämförelse med budgetpropositionen för 2014</w:t>
            </w:r>
          </w:p>
        </w:tc>
      </w:tr>
      <w:tr w:rsidR="00F7009D" w14:paraId="3E10AC2C" w14:textId="77777777" w:rsidTr="00F7009D">
        <w:tc>
          <w:tcPr>
            <w:tcW w:w="2779" w:type="dxa"/>
            <w:vAlign w:val="bottom"/>
          </w:tcPr>
          <w:p w14:paraId="5BCF6E3D" w14:textId="77777777" w:rsidR="00F7009D" w:rsidRDefault="00F7009D" w:rsidP="00F7009D">
            <w:pPr>
              <w:pStyle w:val="TabellFotnot"/>
            </w:pPr>
          </w:p>
        </w:tc>
        <w:tc>
          <w:tcPr>
            <w:tcW w:w="574" w:type="dxa"/>
            <w:tcMar>
              <w:left w:w="45" w:type="dxa"/>
              <w:right w:w="45" w:type="dxa"/>
            </w:tcMar>
            <w:vAlign w:val="bottom"/>
          </w:tcPr>
          <w:p w14:paraId="3FC4F593" w14:textId="77777777" w:rsidR="00F7009D" w:rsidRDefault="009D6872" w:rsidP="00F7009D">
            <w:pPr>
              <w:pStyle w:val="TabellHuvud"/>
              <w:rPr>
                <w:rFonts w:cs="Arial"/>
                <w:szCs w:val="14"/>
              </w:rPr>
            </w:pPr>
            <w:r>
              <w:rPr>
                <w:rFonts w:cs="Arial"/>
                <w:szCs w:val="14"/>
              </w:rPr>
              <w:t>Utfall</w:t>
            </w:r>
          </w:p>
        </w:tc>
        <w:tc>
          <w:tcPr>
            <w:tcW w:w="566" w:type="dxa"/>
            <w:tcMar>
              <w:left w:w="45" w:type="dxa"/>
              <w:right w:w="45" w:type="dxa"/>
            </w:tcMar>
            <w:vAlign w:val="bottom"/>
          </w:tcPr>
          <w:p w14:paraId="020DD2F6" w14:textId="04A9F641" w:rsidR="00F7009D" w:rsidRDefault="009D6872" w:rsidP="00F7009D">
            <w:pPr>
              <w:pStyle w:val="TabellHuvud"/>
              <w:rPr>
                <w:rFonts w:cs="Arial"/>
                <w:szCs w:val="14"/>
              </w:rPr>
            </w:pPr>
            <w:r>
              <w:rPr>
                <w:rFonts w:cs="Arial"/>
                <w:szCs w:val="14"/>
              </w:rPr>
              <w:t>Jmf. SB</w:t>
            </w:r>
            <w:r w:rsidRPr="00EA29F7">
              <w:rPr>
                <w:rFonts w:cs="Arial"/>
                <w:szCs w:val="14"/>
                <w:vertAlign w:val="superscript"/>
              </w:rPr>
              <w:t>1</w:t>
            </w:r>
          </w:p>
        </w:tc>
        <w:tc>
          <w:tcPr>
            <w:tcW w:w="640" w:type="dxa"/>
            <w:tcMar>
              <w:left w:w="45" w:type="dxa"/>
              <w:right w:w="45" w:type="dxa"/>
            </w:tcMar>
            <w:vAlign w:val="bottom"/>
          </w:tcPr>
          <w:p w14:paraId="6762D093" w14:textId="77777777" w:rsidR="00F7009D" w:rsidRDefault="009D6872" w:rsidP="00F7009D">
            <w:pPr>
              <w:pStyle w:val="TabellHuvud"/>
              <w:rPr>
                <w:rFonts w:cs="Arial"/>
                <w:szCs w:val="14"/>
              </w:rPr>
            </w:pPr>
            <w:r>
              <w:rPr>
                <w:rFonts w:cs="Arial"/>
                <w:szCs w:val="14"/>
              </w:rPr>
              <w:t>prognos</w:t>
            </w:r>
          </w:p>
        </w:tc>
        <w:tc>
          <w:tcPr>
            <w:tcW w:w="594" w:type="dxa"/>
            <w:tcMar>
              <w:left w:w="45" w:type="dxa"/>
              <w:right w:w="45" w:type="dxa"/>
            </w:tcMar>
            <w:vAlign w:val="bottom"/>
          </w:tcPr>
          <w:p w14:paraId="54E893DC" w14:textId="6AD6FB12" w:rsidR="00F7009D" w:rsidRDefault="009D6872" w:rsidP="00F7009D">
            <w:pPr>
              <w:pStyle w:val="TabellHuvud"/>
              <w:rPr>
                <w:rFonts w:cs="Arial"/>
                <w:szCs w:val="14"/>
              </w:rPr>
            </w:pPr>
            <w:r>
              <w:rPr>
                <w:rFonts w:cs="Arial"/>
                <w:szCs w:val="14"/>
              </w:rPr>
              <w:t>Jmf. SB</w:t>
            </w:r>
            <w:r w:rsidRPr="00EA29F7">
              <w:rPr>
                <w:rFonts w:cs="Arial"/>
                <w:szCs w:val="14"/>
                <w:vertAlign w:val="superscript"/>
              </w:rPr>
              <w:t>1</w:t>
            </w:r>
          </w:p>
        </w:tc>
        <w:tc>
          <w:tcPr>
            <w:tcW w:w="399" w:type="dxa"/>
            <w:tcMar>
              <w:left w:w="45" w:type="dxa"/>
              <w:right w:w="45" w:type="dxa"/>
            </w:tcMar>
            <w:vAlign w:val="bottom"/>
          </w:tcPr>
          <w:p w14:paraId="797D4472" w14:textId="77777777" w:rsidR="00F7009D" w:rsidRDefault="00F7009D" w:rsidP="00F7009D">
            <w:pPr>
              <w:pStyle w:val="TabellHuvud"/>
              <w:rPr>
                <w:rFonts w:cs="Arial"/>
                <w:szCs w:val="14"/>
              </w:rPr>
            </w:pPr>
          </w:p>
        </w:tc>
        <w:tc>
          <w:tcPr>
            <w:tcW w:w="648" w:type="dxa"/>
            <w:tcBorders>
              <w:top w:val="nil"/>
              <w:left w:val="nil"/>
              <w:bottom w:val="single" w:sz="6" w:space="0" w:color="auto"/>
              <w:right w:val="nil"/>
            </w:tcBorders>
            <w:tcMar>
              <w:left w:w="45" w:type="dxa"/>
              <w:right w:w="45" w:type="dxa"/>
            </w:tcMar>
            <w:vAlign w:val="bottom"/>
          </w:tcPr>
          <w:p w14:paraId="55B7CE56" w14:textId="77777777" w:rsidR="00F7009D" w:rsidRDefault="009D6872" w:rsidP="00F7009D">
            <w:pPr>
              <w:pStyle w:val="TabellHuvud"/>
              <w:jc w:val="left"/>
              <w:rPr>
                <w:rFonts w:cs="Arial"/>
                <w:szCs w:val="14"/>
              </w:rPr>
            </w:pPr>
            <w:r>
              <w:rPr>
                <w:rFonts w:cs="Arial"/>
                <w:szCs w:val="14"/>
              </w:rPr>
              <w:t>Prognos</w:t>
            </w:r>
          </w:p>
        </w:tc>
        <w:tc>
          <w:tcPr>
            <w:tcW w:w="571" w:type="dxa"/>
            <w:tcBorders>
              <w:top w:val="nil"/>
              <w:left w:val="nil"/>
              <w:bottom w:val="single" w:sz="6" w:space="0" w:color="auto"/>
              <w:right w:val="nil"/>
            </w:tcBorders>
            <w:tcMar>
              <w:left w:w="45" w:type="dxa"/>
              <w:right w:w="45" w:type="dxa"/>
            </w:tcMar>
            <w:vAlign w:val="bottom"/>
          </w:tcPr>
          <w:p w14:paraId="07739BED" w14:textId="77777777" w:rsidR="00F7009D" w:rsidRDefault="009D6872" w:rsidP="00F7009D">
            <w:pPr>
              <w:pStyle w:val="TabellHuvud"/>
              <w:jc w:val="left"/>
              <w:rPr>
                <w:rFonts w:cs="Arial"/>
                <w:szCs w:val="14"/>
              </w:rPr>
            </w:pPr>
            <w:r>
              <w:rPr>
                <w:rFonts w:ascii="Times New Roman" w:hAnsi="Times New Roman"/>
                <w:szCs w:val="14"/>
              </w:rPr>
              <w:t> </w:t>
            </w:r>
          </w:p>
        </w:tc>
        <w:tc>
          <w:tcPr>
            <w:tcW w:w="571" w:type="dxa"/>
            <w:tcBorders>
              <w:top w:val="nil"/>
              <w:left w:val="nil"/>
              <w:bottom w:val="single" w:sz="6" w:space="0" w:color="auto"/>
              <w:right w:val="nil"/>
            </w:tcBorders>
            <w:tcMar>
              <w:left w:w="45" w:type="dxa"/>
              <w:right w:w="45" w:type="dxa"/>
            </w:tcMar>
            <w:vAlign w:val="bottom"/>
          </w:tcPr>
          <w:p w14:paraId="79318F0A" w14:textId="77777777" w:rsidR="00F7009D" w:rsidRDefault="009D6872" w:rsidP="00F7009D">
            <w:pPr>
              <w:pStyle w:val="TabellHuvud"/>
              <w:rPr>
                <w:rFonts w:cs="Arial"/>
                <w:szCs w:val="14"/>
              </w:rPr>
            </w:pPr>
            <w:r>
              <w:rPr>
                <w:rFonts w:ascii="Times New Roman" w:hAnsi="Times New Roman"/>
                <w:szCs w:val="14"/>
              </w:rPr>
              <w:t> </w:t>
            </w:r>
          </w:p>
        </w:tc>
        <w:tc>
          <w:tcPr>
            <w:tcW w:w="571" w:type="dxa"/>
            <w:tcBorders>
              <w:top w:val="nil"/>
              <w:left w:val="nil"/>
              <w:bottom w:val="single" w:sz="6" w:space="0" w:color="auto"/>
              <w:right w:val="nil"/>
            </w:tcBorders>
            <w:tcMar>
              <w:left w:w="45" w:type="dxa"/>
              <w:right w:w="45" w:type="dxa"/>
            </w:tcMar>
            <w:vAlign w:val="bottom"/>
          </w:tcPr>
          <w:p w14:paraId="7D495875" w14:textId="77777777" w:rsidR="00F7009D" w:rsidRDefault="009D6872" w:rsidP="00F7009D">
            <w:pPr>
              <w:pStyle w:val="TabellHuvud"/>
              <w:rPr>
                <w:rFonts w:cs="Arial"/>
                <w:szCs w:val="14"/>
              </w:rPr>
            </w:pPr>
            <w:r>
              <w:rPr>
                <w:rFonts w:ascii="Times New Roman" w:hAnsi="Times New Roman"/>
                <w:szCs w:val="14"/>
              </w:rPr>
              <w:t> </w:t>
            </w:r>
          </w:p>
        </w:tc>
        <w:tc>
          <w:tcPr>
            <w:tcW w:w="571" w:type="dxa"/>
            <w:tcBorders>
              <w:top w:val="nil"/>
              <w:left w:val="nil"/>
              <w:bottom w:val="single" w:sz="6" w:space="0" w:color="auto"/>
              <w:right w:val="nil"/>
            </w:tcBorders>
            <w:tcMar>
              <w:top w:w="0" w:type="dxa"/>
              <w:left w:w="45" w:type="dxa"/>
              <w:bottom w:w="0" w:type="dxa"/>
              <w:right w:w="45" w:type="dxa"/>
            </w:tcMar>
            <w:vAlign w:val="bottom"/>
          </w:tcPr>
          <w:p w14:paraId="01D37B04" w14:textId="77777777" w:rsidR="00F7009D" w:rsidRDefault="009D6872" w:rsidP="00F7009D">
            <w:pPr>
              <w:pStyle w:val="TabellHuvud"/>
              <w:rPr>
                <w:rFonts w:cs="Arial"/>
                <w:szCs w:val="14"/>
              </w:rPr>
            </w:pPr>
            <w:r>
              <w:rPr>
                <w:rFonts w:ascii="Times New Roman" w:hAnsi="Times New Roman"/>
                <w:szCs w:val="14"/>
              </w:rPr>
              <w:t> </w:t>
            </w:r>
          </w:p>
        </w:tc>
        <w:tc>
          <w:tcPr>
            <w:tcW w:w="571" w:type="dxa"/>
            <w:tcBorders>
              <w:top w:val="nil"/>
              <w:left w:val="nil"/>
              <w:bottom w:val="single" w:sz="6" w:space="0" w:color="auto"/>
              <w:right w:val="nil"/>
            </w:tcBorders>
            <w:tcMar>
              <w:left w:w="45" w:type="dxa"/>
              <w:right w:w="45" w:type="dxa"/>
            </w:tcMar>
            <w:vAlign w:val="bottom"/>
          </w:tcPr>
          <w:p w14:paraId="2922FB55" w14:textId="77777777" w:rsidR="00F7009D" w:rsidRDefault="009D6872" w:rsidP="00F7009D">
            <w:pPr>
              <w:pStyle w:val="TabellHuvud"/>
              <w:rPr>
                <w:rFonts w:cs="Arial"/>
                <w:szCs w:val="14"/>
              </w:rPr>
            </w:pPr>
            <w:r>
              <w:rPr>
                <w:rFonts w:ascii="Times New Roman" w:hAnsi="Times New Roman"/>
                <w:szCs w:val="14"/>
              </w:rPr>
              <w:t> </w:t>
            </w:r>
          </w:p>
        </w:tc>
      </w:tr>
      <w:tr w:rsidR="00F7009D" w14:paraId="5F0DB05A" w14:textId="77777777" w:rsidTr="00F7009D">
        <w:tc>
          <w:tcPr>
            <w:tcW w:w="2779" w:type="dxa"/>
            <w:tcBorders>
              <w:top w:val="nil"/>
              <w:left w:val="nil"/>
              <w:bottom w:val="single" w:sz="18" w:space="0" w:color="auto"/>
              <w:right w:val="nil"/>
            </w:tcBorders>
            <w:vAlign w:val="bottom"/>
          </w:tcPr>
          <w:p w14:paraId="20A9D89F" w14:textId="77777777" w:rsidR="00F7009D" w:rsidRDefault="009D6872" w:rsidP="00F7009D">
            <w:pPr>
              <w:pStyle w:val="TabellFotnot"/>
            </w:pPr>
            <w:r>
              <w:t>Inkomstår</w:t>
            </w:r>
          </w:p>
        </w:tc>
        <w:tc>
          <w:tcPr>
            <w:tcW w:w="574" w:type="dxa"/>
            <w:tcBorders>
              <w:top w:val="nil"/>
              <w:left w:val="nil"/>
              <w:bottom w:val="single" w:sz="18" w:space="0" w:color="auto"/>
              <w:right w:val="nil"/>
            </w:tcBorders>
            <w:tcMar>
              <w:left w:w="45" w:type="dxa"/>
              <w:right w:w="45" w:type="dxa"/>
            </w:tcMar>
            <w:vAlign w:val="bottom"/>
          </w:tcPr>
          <w:p w14:paraId="2EE80DED" w14:textId="207D9EB0" w:rsidR="00F7009D" w:rsidRDefault="009D6872" w:rsidP="00F7009D">
            <w:pPr>
              <w:pStyle w:val="TabellHuvud"/>
              <w:rPr>
                <w:rFonts w:cs="Arial"/>
                <w:szCs w:val="14"/>
              </w:rPr>
            </w:pPr>
            <w:r>
              <w:rPr>
                <w:rFonts w:cs="Arial"/>
                <w:szCs w:val="14"/>
              </w:rPr>
              <w:t>2012</w:t>
            </w:r>
          </w:p>
        </w:tc>
        <w:tc>
          <w:tcPr>
            <w:tcW w:w="566" w:type="dxa"/>
            <w:tcBorders>
              <w:top w:val="nil"/>
              <w:left w:val="nil"/>
              <w:bottom w:val="single" w:sz="18" w:space="0" w:color="auto"/>
              <w:right w:val="nil"/>
            </w:tcBorders>
            <w:tcMar>
              <w:left w:w="45" w:type="dxa"/>
              <w:right w:w="45" w:type="dxa"/>
            </w:tcMar>
            <w:vAlign w:val="bottom"/>
          </w:tcPr>
          <w:p w14:paraId="176AFF7D" w14:textId="3DAB5335" w:rsidR="00F7009D" w:rsidRDefault="009D6872" w:rsidP="00F7009D">
            <w:pPr>
              <w:pStyle w:val="TabellHuvud"/>
              <w:rPr>
                <w:rFonts w:cs="Arial"/>
                <w:szCs w:val="14"/>
              </w:rPr>
            </w:pPr>
            <w:r>
              <w:rPr>
                <w:rFonts w:cs="Arial"/>
                <w:szCs w:val="14"/>
              </w:rPr>
              <w:t>2012</w:t>
            </w:r>
          </w:p>
        </w:tc>
        <w:tc>
          <w:tcPr>
            <w:tcW w:w="640" w:type="dxa"/>
            <w:tcBorders>
              <w:top w:val="nil"/>
              <w:left w:val="nil"/>
              <w:bottom w:val="single" w:sz="18" w:space="0" w:color="auto"/>
              <w:right w:val="nil"/>
            </w:tcBorders>
            <w:tcMar>
              <w:left w:w="45" w:type="dxa"/>
              <w:right w:w="45" w:type="dxa"/>
            </w:tcMar>
            <w:vAlign w:val="bottom"/>
          </w:tcPr>
          <w:p w14:paraId="7ED80F56" w14:textId="26DE74AB" w:rsidR="00F7009D" w:rsidRDefault="009D6872" w:rsidP="00F7009D">
            <w:pPr>
              <w:pStyle w:val="TabellHuvud"/>
              <w:rPr>
                <w:rFonts w:cs="Arial"/>
                <w:szCs w:val="14"/>
              </w:rPr>
            </w:pPr>
            <w:r>
              <w:rPr>
                <w:rFonts w:cs="Arial"/>
                <w:szCs w:val="14"/>
              </w:rPr>
              <w:t>2013</w:t>
            </w:r>
          </w:p>
        </w:tc>
        <w:tc>
          <w:tcPr>
            <w:tcW w:w="594" w:type="dxa"/>
            <w:tcBorders>
              <w:top w:val="nil"/>
              <w:left w:val="nil"/>
              <w:bottom w:val="single" w:sz="18" w:space="0" w:color="auto"/>
              <w:right w:val="nil"/>
            </w:tcBorders>
            <w:tcMar>
              <w:left w:w="45" w:type="dxa"/>
              <w:right w:w="45" w:type="dxa"/>
            </w:tcMar>
            <w:vAlign w:val="bottom"/>
          </w:tcPr>
          <w:p w14:paraId="41D14789" w14:textId="1B9D900B" w:rsidR="00F7009D" w:rsidRDefault="009D6872" w:rsidP="00F7009D">
            <w:pPr>
              <w:pStyle w:val="TabellHuvud"/>
              <w:rPr>
                <w:rFonts w:cs="Arial"/>
                <w:szCs w:val="14"/>
              </w:rPr>
            </w:pPr>
            <w:r>
              <w:rPr>
                <w:rFonts w:cs="Arial"/>
                <w:szCs w:val="14"/>
              </w:rPr>
              <w:t>2013</w:t>
            </w:r>
          </w:p>
        </w:tc>
        <w:tc>
          <w:tcPr>
            <w:tcW w:w="399" w:type="dxa"/>
            <w:tcBorders>
              <w:top w:val="nil"/>
              <w:left w:val="nil"/>
              <w:bottom w:val="single" w:sz="18" w:space="0" w:color="auto"/>
              <w:right w:val="nil"/>
            </w:tcBorders>
            <w:tcMar>
              <w:left w:w="45" w:type="dxa"/>
              <w:right w:w="45" w:type="dxa"/>
            </w:tcMar>
            <w:vAlign w:val="bottom"/>
          </w:tcPr>
          <w:p w14:paraId="14B21ED3" w14:textId="77777777" w:rsidR="00F7009D" w:rsidRDefault="00F7009D" w:rsidP="00F7009D">
            <w:pPr>
              <w:pStyle w:val="TabellHuvud"/>
              <w:rPr>
                <w:rFonts w:cs="Arial"/>
                <w:szCs w:val="14"/>
              </w:rPr>
            </w:pPr>
          </w:p>
        </w:tc>
        <w:tc>
          <w:tcPr>
            <w:tcW w:w="648" w:type="dxa"/>
            <w:tcBorders>
              <w:top w:val="nil"/>
              <w:left w:val="nil"/>
              <w:bottom w:val="single" w:sz="18" w:space="0" w:color="auto"/>
              <w:right w:val="nil"/>
            </w:tcBorders>
            <w:tcMar>
              <w:left w:w="45" w:type="dxa"/>
              <w:right w:w="45" w:type="dxa"/>
            </w:tcMar>
            <w:vAlign w:val="bottom"/>
          </w:tcPr>
          <w:p w14:paraId="10554625" w14:textId="65E602CD" w:rsidR="00F7009D" w:rsidRDefault="009D6872" w:rsidP="00F7009D">
            <w:pPr>
              <w:pStyle w:val="TabellHuvud"/>
              <w:rPr>
                <w:rFonts w:cs="Arial"/>
                <w:szCs w:val="14"/>
              </w:rPr>
            </w:pPr>
            <w:r>
              <w:rPr>
                <w:rFonts w:cs="Arial"/>
                <w:szCs w:val="14"/>
              </w:rPr>
              <w:t>2012</w:t>
            </w:r>
          </w:p>
        </w:tc>
        <w:tc>
          <w:tcPr>
            <w:tcW w:w="571" w:type="dxa"/>
            <w:tcBorders>
              <w:top w:val="nil"/>
              <w:left w:val="nil"/>
              <w:bottom w:val="single" w:sz="18" w:space="0" w:color="auto"/>
              <w:right w:val="nil"/>
            </w:tcBorders>
            <w:tcMar>
              <w:left w:w="45" w:type="dxa"/>
              <w:right w:w="45" w:type="dxa"/>
            </w:tcMar>
            <w:vAlign w:val="bottom"/>
          </w:tcPr>
          <w:p w14:paraId="3270A37A" w14:textId="0856A5BD" w:rsidR="00F7009D" w:rsidRDefault="009D6872" w:rsidP="00F7009D">
            <w:pPr>
              <w:pStyle w:val="TabellHuvud"/>
              <w:rPr>
                <w:rFonts w:cs="Arial"/>
                <w:szCs w:val="14"/>
              </w:rPr>
            </w:pPr>
            <w:r>
              <w:rPr>
                <w:rFonts w:cs="Arial"/>
                <w:szCs w:val="14"/>
              </w:rPr>
              <w:t>2013</w:t>
            </w:r>
          </w:p>
        </w:tc>
        <w:tc>
          <w:tcPr>
            <w:tcW w:w="571" w:type="dxa"/>
            <w:tcBorders>
              <w:top w:val="nil"/>
              <w:left w:val="nil"/>
              <w:bottom w:val="single" w:sz="18" w:space="0" w:color="auto"/>
              <w:right w:val="nil"/>
            </w:tcBorders>
            <w:tcMar>
              <w:left w:w="45" w:type="dxa"/>
              <w:right w:w="45" w:type="dxa"/>
            </w:tcMar>
            <w:vAlign w:val="bottom"/>
          </w:tcPr>
          <w:p w14:paraId="263C5557" w14:textId="05CD0134" w:rsidR="00F7009D" w:rsidRDefault="009D6872" w:rsidP="00F7009D">
            <w:pPr>
              <w:pStyle w:val="TabellHuvud"/>
              <w:rPr>
                <w:rFonts w:cs="Arial"/>
                <w:szCs w:val="14"/>
              </w:rPr>
            </w:pPr>
            <w:r>
              <w:rPr>
                <w:rFonts w:cs="Arial"/>
                <w:szCs w:val="14"/>
              </w:rPr>
              <w:t>2014</w:t>
            </w:r>
          </w:p>
        </w:tc>
        <w:tc>
          <w:tcPr>
            <w:tcW w:w="571" w:type="dxa"/>
            <w:tcBorders>
              <w:top w:val="nil"/>
              <w:left w:val="nil"/>
              <w:bottom w:val="single" w:sz="18" w:space="0" w:color="auto"/>
              <w:right w:val="nil"/>
            </w:tcBorders>
            <w:tcMar>
              <w:left w:w="45" w:type="dxa"/>
              <w:right w:w="45" w:type="dxa"/>
            </w:tcMar>
            <w:vAlign w:val="bottom"/>
          </w:tcPr>
          <w:p w14:paraId="73A2B229" w14:textId="5491FC95" w:rsidR="00F7009D" w:rsidRDefault="009D6872" w:rsidP="00F7009D">
            <w:pPr>
              <w:pStyle w:val="TabellHuvud"/>
              <w:rPr>
                <w:rFonts w:cs="Arial"/>
                <w:szCs w:val="14"/>
              </w:rPr>
            </w:pPr>
            <w:r>
              <w:rPr>
                <w:rFonts w:cs="Arial"/>
                <w:szCs w:val="14"/>
              </w:rPr>
              <w:t>2015</w:t>
            </w:r>
          </w:p>
        </w:tc>
        <w:tc>
          <w:tcPr>
            <w:tcW w:w="571" w:type="dxa"/>
            <w:tcBorders>
              <w:top w:val="nil"/>
              <w:left w:val="nil"/>
              <w:bottom w:val="single" w:sz="18" w:space="0" w:color="auto"/>
              <w:right w:val="nil"/>
            </w:tcBorders>
            <w:tcMar>
              <w:top w:w="0" w:type="dxa"/>
              <w:left w:w="45" w:type="dxa"/>
              <w:bottom w:w="0" w:type="dxa"/>
              <w:right w:w="45" w:type="dxa"/>
            </w:tcMar>
            <w:vAlign w:val="bottom"/>
          </w:tcPr>
          <w:p w14:paraId="4399BAA4" w14:textId="2882ECE5" w:rsidR="00F7009D" w:rsidRDefault="009D6872" w:rsidP="00F7009D">
            <w:pPr>
              <w:pStyle w:val="TabellHuvud"/>
              <w:rPr>
                <w:rFonts w:cs="Arial"/>
                <w:szCs w:val="14"/>
              </w:rPr>
            </w:pPr>
            <w:r>
              <w:rPr>
                <w:rFonts w:cs="Arial"/>
                <w:szCs w:val="14"/>
              </w:rPr>
              <w:t>2016</w:t>
            </w:r>
          </w:p>
        </w:tc>
        <w:tc>
          <w:tcPr>
            <w:tcW w:w="571" w:type="dxa"/>
            <w:tcBorders>
              <w:top w:val="nil"/>
              <w:left w:val="nil"/>
              <w:bottom w:val="single" w:sz="18" w:space="0" w:color="auto"/>
              <w:right w:val="nil"/>
            </w:tcBorders>
            <w:tcMar>
              <w:left w:w="45" w:type="dxa"/>
              <w:right w:w="45" w:type="dxa"/>
            </w:tcMar>
            <w:vAlign w:val="bottom"/>
          </w:tcPr>
          <w:p w14:paraId="7B9A070E" w14:textId="37C606C2" w:rsidR="00F7009D" w:rsidRDefault="009D6872" w:rsidP="00F7009D">
            <w:pPr>
              <w:pStyle w:val="TabellHuvud"/>
              <w:rPr>
                <w:rFonts w:cs="Arial"/>
                <w:szCs w:val="14"/>
              </w:rPr>
            </w:pPr>
            <w:r>
              <w:rPr>
                <w:rFonts w:cs="Arial"/>
                <w:szCs w:val="14"/>
              </w:rPr>
              <w:t>2017</w:t>
            </w:r>
          </w:p>
        </w:tc>
      </w:tr>
      <w:tr w:rsidR="00F7009D" w14:paraId="2BE62F4E" w14:textId="77777777" w:rsidTr="00F7009D">
        <w:tc>
          <w:tcPr>
            <w:tcW w:w="2779" w:type="dxa"/>
            <w:tcBorders>
              <w:top w:val="single" w:sz="18" w:space="0" w:color="auto"/>
              <w:left w:val="nil"/>
              <w:bottom w:val="nil"/>
              <w:right w:val="nil"/>
            </w:tcBorders>
            <w:vAlign w:val="bottom"/>
          </w:tcPr>
          <w:p w14:paraId="2B3347BC" w14:textId="626C6043" w:rsidR="00F7009D" w:rsidRDefault="009D6872" w:rsidP="00F7009D">
            <w:pPr>
              <w:pStyle w:val="TabellSummaText"/>
            </w:pPr>
            <w:r>
              <w:t>Skatt på arbete</w:t>
            </w:r>
          </w:p>
        </w:tc>
        <w:tc>
          <w:tcPr>
            <w:tcW w:w="574" w:type="dxa"/>
            <w:tcBorders>
              <w:top w:val="single" w:sz="18" w:space="0" w:color="auto"/>
              <w:left w:val="nil"/>
              <w:bottom w:val="nil"/>
              <w:right w:val="nil"/>
            </w:tcBorders>
            <w:tcMar>
              <w:left w:w="45" w:type="dxa"/>
              <w:right w:w="45" w:type="dxa"/>
            </w:tcMar>
            <w:vAlign w:val="bottom"/>
          </w:tcPr>
          <w:p w14:paraId="6953C55F" w14:textId="70537F57" w:rsidR="00F7009D" w:rsidRPr="005866B0" w:rsidRDefault="009D6872" w:rsidP="00F7009D">
            <w:pPr>
              <w:pStyle w:val="TabellRader"/>
              <w:rPr>
                <w:b/>
                <w:highlight w:val="yellow"/>
              </w:rPr>
            </w:pPr>
            <w:r w:rsidRPr="005866B0">
              <w:rPr>
                <w:b/>
              </w:rPr>
              <w:t>937,4</w:t>
            </w:r>
          </w:p>
        </w:tc>
        <w:tc>
          <w:tcPr>
            <w:tcW w:w="566" w:type="dxa"/>
            <w:tcBorders>
              <w:top w:val="single" w:sz="18" w:space="0" w:color="auto"/>
              <w:left w:val="nil"/>
              <w:bottom w:val="nil"/>
              <w:right w:val="nil"/>
            </w:tcBorders>
            <w:tcMar>
              <w:left w:w="45" w:type="dxa"/>
              <w:right w:w="45" w:type="dxa"/>
            </w:tcMar>
            <w:vAlign w:val="bottom"/>
          </w:tcPr>
          <w:p w14:paraId="4DC7B1B1" w14:textId="660CCC9B" w:rsidR="00F7009D" w:rsidRPr="005866B0" w:rsidRDefault="009D6872" w:rsidP="00F7009D">
            <w:pPr>
              <w:pStyle w:val="TabellRader"/>
              <w:rPr>
                <w:b/>
                <w:highlight w:val="yellow"/>
              </w:rPr>
            </w:pPr>
            <w:r w:rsidRPr="005866B0">
              <w:rPr>
                <w:b/>
              </w:rPr>
              <w:t>9,4</w:t>
            </w:r>
          </w:p>
        </w:tc>
        <w:tc>
          <w:tcPr>
            <w:tcW w:w="640" w:type="dxa"/>
            <w:tcBorders>
              <w:top w:val="single" w:sz="18" w:space="0" w:color="auto"/>
              <w:left w:val="nil"/>
              <w:bottom w:val="nil"/>
              <w:right w:val="nil"/>
            </w:tcBorders>
            <w:tcMar>
              <w:left w:w="45" w:type="dxa"/>
              <w:right w:w="45" w:type="dxa"/>
            </w:tcMar>
            <w:vAlign w:val="bottom"/>
          </w:tcPr>
          <w:p w14:paraId="00F8A786" w14:textId="1AE77B4C" w:rsidR="00F7009D" w:rsidRPr="005866B0" w:rsidRDefault="009D6872" w:rsidP="00F7009D">
            <w:pPr>
              <w:pStyle w:val="TabellRader"/>
              <w:rPr>
                <w:b/>
                <w:highlight w:val="yellow"/>
              </w:rPr>
            </w:pPr>
            <w:r w:rsidRPr="005866B0">
              <w:rPr>
                <w:b/>
              </w:rPr>
              <w:t>970</w:t>
            </w:r>
            <w:r>
              <w:rPr>
                <w:b/>
              </w:rPr>
              <w:t>,5</w:t>
            </w:r>
          </w:p>
        </w:tc>
        <w:tc>
          <w:tcPr>
            <w:tcW w:w="594" w:type="dxa"/>
            <w:tcBorders>
              <w:top w:val="single" w:sz="18" w:space="0" w:color="auto"/>
              <w:left w:val="nil"/>
              <w:bottom w:val="nil"/>
              <w:right w:val="nil"/>
            </w:tcBorders>
            <w:tcMar>
              <w:left w:w="45" w:type="dxa"/>
              <w:right w:w="45" w:type="dxa"/>
            </w:tcMar>
            <w:vAlign w:val="bottom"/>
          </w:tcPr>
          <w:p w14:paraId="5E3F7973" w14:textId="50367242" w:rsidR="00F7009D" w:rsidRPr="005866B0" w:rsidRDefault="009D6872" w:rsidP="00F7009D">
            <w:pPr>
              <w:pStyle w:val="TabellRader"/>
              <w:rPr>
                <w:b/>
                <w:highlight w:val="yellow"/>
              </w:rPr>
            </w:pPr>
            <w:r w:rsidRPr="005866B0">
              <w:rPr>
                <w:b/>
              </w:rPr>
              <w:t>-9,0</w:t>
            </w:r>
          </w:p>
        </w:tc>
        <w:tc>
          <w:tcPr>
            <w:tcW w:w="399" w:type="dxa"/>
            <w:tcBorders>
              <w:top w:val="single" w:sz="18" w:space="0" w:color="auto"/>
              <w:left w:val="nil"/>
              <w:bottom w:val="nil"/>
              <w:right w:val="nil"/>
            </w:tcBorders>
            <w:tcMar>
              <w:left w:w="45" w:type="dxa"/>
              <w:right w:w="45" w:type="dxa"/>
            </w:tcMar>
            <w:vAlign w:val="bottom"/>
          </w:tcPr>
          <w:p w14:paraId="44230C57" w14:textId="77777777" w:rsidR="00F7009D" w:rsidRPr="005866B0" w:rsidRDefault="00F7009D" w:rsidP="00F7009D">
            <w:pPr>
              <w:pStyle w:val="TabellRader"/>
              <w:rPr>
                <w:b/>
                <w:highlight w:val="yellow"/>
              </w:rPr>
            </w:pPr>
          </w:p>
        </w:tc>
        <w:tc>
          <w:tcPr>
            <w:tcW w:w="648" w:type="dxa"/>
            <w:tcBorders>
              <w:top w:val="single" w:sz="18" w:space="0" w:color="auto"/>
              <w:left w:val="nil"/>
              <w:bottom w:val="nil"/>
              <w:right w:val="nil"/>
            </w:tcBorders>
            <w:tcMar>
              <w:left w:w="45" w:type="dxa"/>
              <w:right w:w="45" w:type="dxa"/>
            </w:tcMar>
            <w:vAlign w:val="bottom"/>
          </w:tcPr>
          <w:p w14:paraId="0F9D4990" w14:textId="7619401B" w:rsidR="00F7009D" w:rsidRPr="005866B0" w:rsidRDefault="009D6872" w:rsidP="00F7009D">
            <w:pPr>
              <w:pStyle w:val="TabellRader"/>
              <w:rPr>
                <w:b/>
                <w:highlight w:val="yellow"/>
              </w:rPr>
            </w:pPr>
            <w:r w:rsidRPr="005866B0">
              <w:rPr>
                <w:b/>
              </w:rPr>
              <w:t>-</w:t>
            </w:r>
            <w:r>
              <w:rPr>
                <w:rFonts w:cs="Arial"/>
                <w:b/>
                <w:bCs/>
                <w:szCs w:val="16"/>
              </w:rPr>
              <w:t>1,4</w:t>
            </w:r>
          </w:p>
        </w:tc>
        <w:tc>
          <w:tcPr>
            <w:tcW w:w="571" w:type="dxa"/>
            <w:tcBorders>
              <w:top w:val="single" w:sz="18" w:space="0" w:color="auto"/>
              <w:left w:val="nil"/>
              <w:bottom w:val="nil"/>
              <w:right w:val="nil"/>
            </w:tcBorders>
            <w:tcMar>
              <w:left w:w="45" w:type="dxa"/>
              <w:right w:w="45" w:type="dxa"/>
            </w:tcMar>
            <w:vAlign w:val="bottom"/>
          </w:tcPr>
          <w:p w14:paraId="201BD8A1" w14:textId="176A31A2" w:rsidR="00F7009D" w:rsidRPr="005866B0" w:rsidRDefault="009D6872" w:rsidP="00F7009D">
            <w:pPr>
              <w:pStyle w:val="TabellRader"/>
              <w:rPr>
                <w:b/>
                <w:highlight w:val="yellow"/>
              </w:rPr>
            </w:pPr>
            <w:r w:rsidRPr="005866B0">
              <w:rPr>
                <w:b/>
              </w:rPr>
              <w:t>-</w:t>
            </w:r>
            <w:r>
              <w:rPr>
                <w:rFonts w:cs="Arial"/>
                <w:b/>
                <w:bCs/>
                <w:szCs w:val="16"/>
              </w:rPr>
              <w:t>6,6</w:t>
            </w:r>
          </w:p>
        </w:tc>
        <w:tc>
          <w:tcPr>
            <w:tcW w:w="571" w:type="dxa"/>
            <w:tcBorders>
              <w:top w:val="single" w:sz="18" w:space="0" w:color="auto"/>
              <w:left w:val="nil"/>
              <w:bottom w:val="nil"/>
              <w:right w:val="nil"/>
            </w:tcBorders>
            <w:tcMar>
              <w:left w:w="45" w:type="dxa"/>
              <w:right w:w="45" w:type="dxa"/>
            </w:tcMar>
            <w:vAlign w:val="bottom"/>
          </w:tcPr>
          <w:p w14:paraId="67525E9E" w14:textId="4E9BB762" w:rsidR="00F7009D" w:rsidRPr="005866B0" w:rsidRDefault="009D6872" w:rsidP="00F7009D">
            <w:pPr>
              <w:pStyle w:val="TabellRader"/>
              <w:rPr>
                <w:b/>
                <w:highlight w:val="yellow"/>
              </w:rPr>
            </w:pPr>
            <w:r w:rsidRPr="005866B0">
              <w:rPr>
                <w:b/>
              </w:rPr>
              <w:t>5,</w:t>
            </w:r>
            <w:r>
              <w:rPr>
                <w:rFonts w:cs="Arial"/>
                <w:b/>
                <w:bCs/>
                <w:szCs w:val="16"/>
              </w:rPr>
              <w:t>4</w:t>
            </w:r>
          </w:p>
        </w:tc>
        <w:tc>
          <w:tcPr>
            <w:tcW w:w="571" w:type="dxa"/>
            <w:tcBorders>
              <w:top w:val="single" w:sz="18" w:space="0" w:color="auto"/>
              <w:left w:val="nil"/>
              <w:bottom w:val="nil"/>
              <w:right w:val="nil"/>
            </w:tcBorders>
            <w:tcMar>
              <w:left w:w="45" w:type="dxa"/>
              <w:right w:w="45" w:type="dxa"/>
            </w:tcMar>
            <w:vAlign w:val="bottom"/>
          </w:tcPr>
          <w:p w14:paraId="5E04D433" w14:textId="41341BD6" w:rsidR="00F7009D" w:rsidRPr="005866B0" w:rsidRDefault="009D6872" w:rsidP="00F7009D">
            <w:pPr>
              <w:pStyle w:val="TabellRader"/>
              <w:rPr>
                <w:b/>
                <w:highlight w:val="yellow"/>
              </w:rPr>
            </w:pPr>
            <w:r w:rsidRPr="005866B0">
              <w:rPr>
                <w:b/>
              </w:rPr>
              <w:t>6,5</w:t>
            </w:r>
          </w:p>
        </w:tc>
        <w:tc>
          <w:tcPr>
            <w:tcW w:w="571" w:type="dxa"/>
            <w:tcBorders>
              <w:top w:val="single" w:sz="18" w:space="0" w:color="auto"/>
              <w:left w:val="nil"/>
              <w:bottom w:val="nil"/>
              <w:right w:val="nil"/>
            </w:tcBorders>
            <w:tcMar>
              <w:top w:w="0" w:type="dxa"/>
              <w:left w:w="45" w:type="dxa"/>
              <w:bottom w:w="0" w:type="dxa"/>
              <w:right w:w="45" w:type="dxa"/>
            </w:tcMar>
            <w:vAlign w:val="bottom"/>
          </w:tcPr>
          <w:p w14:paraId="7A4D8B94" w14:textId="73965EA7" w:rsidR="00F7009D" w:rsidRPr="005866B0" w:rsidRDefault="009D6872" w:rsidP="00F7009D">
            <w:pPr>
              <w:pStyle w:val="TabellRader"/>
              <w:rPr>
                <w:b/>
                <w:highlight w:val="yellow"/>
              </w:rPr>
            </w:pPr>
            <w:r w:rsidRPr="005866B0">
              <w:rPr>
                <w:b/>
              </w:rPr>
              <w:t>5</w:t>
            </w:r>
            <w:r>
              <w:rPr>
                <w:b/>
              </w:rPr>
              <w:t>,9</w:t>
            </w:r>
          </w:p>
        </w:tc>
        <w:tc>
          <w:tcPr>
            <w:tcW w:w="571" w:type="dxa"/>
            <w:tcBorders>
              <w:top w:val="single" w:sz="18" w:space="0" w:color="auto"/>
              <w:left w:val="nil"/>
              <w:bottom w:val="nil"/>
              <w:right w:val="nil"/>
            </w:tcBorders>
            <w:tcMar>
              <w:left w:w="45" w:type="dxa"/>
              <w:right w:w="45" w:type="dxa"/>
            </w:tcMar>
            <w:vAlign w:val="bottom"/>
          </w:tcPr>
          <w:p w14:paraId="0BF0B1EB" w14:textId="0A2256E6" w:rsidR="00F7009D" w:rsidRPr="005866B0" w:rsidRDefault="009D6872" w:rsidP="00F7009D">
            <w:pPr>
              <w:pStyle w:val="TabellRader"/>
              <w:rPr>
                <w:b/>
                <w:highlight w:val="yellow"/>
              </w:rPr>
            </w:pPr>
            <w:r w:rsidRPr="005866B0">
              <w:rPr>
                <w:b/>
              </w:rPr>
              <w:t>4</w:t>
            </w:r>
            <w:r>
              <w:rPr>
                <w:b/>
              </w:rPr>
              <w:t>,5</w:t>
            </w:r>
          </w:p>
        </w:tc>
      </w:tr>
      <w:tr w:rsidR="00F7009D" w14:paraId="61B1F632" w14:textId="77777777" w:rsidTr="00F7009D">
        <w:tc>
          <w:tcPr>
            <w:tcW w:w="2779" w:type="dxa"/>
            <w:vAlign w:val="bottom"/>
          </w:tcPr>
          <w:p w14:paraId="38B1A03F" w14:textId="36843CEE" w:rsidR="00F7009D" w:rsidRDefault="009D6872" w:rsidP="00F7009D">
            <w:pPr>
              <w:pStyle w:val="TabellRader"/>
              <w:keepNext/>
              <w:keepLines/>
              <w:jc w:val="left"/>
              <w:rPr>
                <w:i/>
                <w:iCs/>
              </w:rPr>
            </w:pPr>
            <w:r>
              <w:rPr>
                <w:i/>
                <w:iCs/>
              </w:rPr>
              <w:t xml:space="preserve">  Direkta skatter</w:t>
            </w:r>
          </w:p>
        </w:tc>
        <w:tc>
          <w:tcPr>
            <w:tcW w:w="574" w:type="dxa"/>
            <w:tcMar>
              <w:left w:w="45" w:type="dxa"/>
              <w:right w:w="45" w:type="dxa"/>
            </w:tcMar>
            <w:vAlign w:val="bottom"/>
          </w:tcPr>
          <w:p w14:paraId="115D73B8" w14:textId="10154FB1" w:rsidR="00F7009D" w:rsidRPr="0065404B" w:rsidRDefault="009D6872" w:rsidP="00F7009D">
            <w:pPr>
              <w:pStyle w:val="TabellRader"/>
              <w:rPr>
                <w:highlight w:val="yellow"/>
              </w:rPr>
            </w:pPr>
            <w:r>
              <w:rPr>
                <w:rFonts w:cs="Arial"/>
                <w:i/>
                <w:iCs/>
                <w:szCs w:val="16"/>
              </w:rPr>
              <w:t>505,1</w:t>
            </w:r>
          </w:p>
        </w:tc>
        <w:tc>
          <w:tcPr>
            <w:tcW w:w="566" w:type="dxa"/>
            <w:tcMar>
              <w:left w:w="45" w:type="dxa"/>
              <w:right w:w="45" w:type="dxa"/>
            </w:tcMar>
            <w:vAlign w:val="bottom"/>
          </w:tcPr>
          <w:p w14:paraId="492D23B9" w14:textId="19BD2B25" w:rsidR="00F7009D" w:rsidRPr="0065404B" w:rsidRDefault="009D6872" w:rsidP="00F7009D">
            <w:pPr>
              <w:pStyle w:val="TabellRader"/>
              <w:rPr>
                <w:highlight w:val="yellow"/>
              </w:rPr>
            </w:pPr>
            <w:r>
              <w:rPr>
                <w:rFonts w:cs="Arial"/>
                <w:i/>
                <w:iCs/>
                <w:szCs w:val="16"/>
              </w:rPr>
              <w:t>1,9</w:t>
            </w:r>
          </w:p>
        </w:tc>
        <w:tc>
          <w:tcPr>
            <w:tcW w:w="640" w:type="dxa"/>
            <w:tcMar>
              <w:left w:w="45" w:type="dxa"/>
              <w:right w:w="45" w:type="dxa"/>
            </w:tcMar>
            <w:vAlign w:val="bottom"/>
          </w:tcPr>
          <w:p w14:paraId="63C04DCA" w14:textId="1D46C422" w:rsidR="00F7009D" w:rsidRPr="0065404B" w:rsidRDefault="009D6872" w:rsidP="00F7009D">
            <w:pPr>
              <w:pStyle w:val="TabellRader"/>
              <w:rPr>
                <w:highlight w:val="yellow"/>
              </w:rPr>
            </w:pPr>
            <w:r>
              <w:rPr>
                <w:rFonts w:cs="Arial"/>
                <w:i/>
                <w:iCs/>
                <w:szCs w:val="16"/>
              </w:rPr>
              <w:t>525,9</w:t>
            </w:r>
          </w:p>
        </w:tc>
        <w:tc>
          <w:tcPr>
            <w:tcW w:w="594" w:type="dxa"/>
            <w:tcMar>
              <w:left w:w="45" w:type="dxa"/>
              <w:right w:w="45" w:type="dxa"/>
            </w:tcMar>
            <w:vAlign w:val="bottom"/>
          </w:tcPr>
          <w:p w14:paraId="63753990" w14:textId="10F1612D" w:rsidR="00F7009D" w:rsidRPr="0065404B" w:rsidRDefault="009D6872" w:rsidP="00F7009D">
            <w:pPr>
              <w:pStyle w:val="TabellRader"/>
              <w:rPr>
                <w:highlight w:val="yellow"/>
              </w:rPr>
            </w:pPr>
            <w:r>
              <w:rPr>
                <w:rFonts w:cs="Arial"/>
                <w:i/>
                <w:iCs/>
                <w:szCs w:val="16"/>
              </w:rPr>
              <w:t>-4,3</w:t>
            </w:r>
          </w:p>
        </w:tc>
        <w:tc>
          <w:tcPr>
            <w:tcW w:w="399" w:type="dxa"/>
            <w:tcMar>
              <w:left w:w="45" w:type="dxa"/>
              <w:right w:w="45" w:type="dxa"/>
            </w:tcMar>
            <w:vAlign w:val="bottom"/>
          </w:tcPr>
          <w:p w14:paraId="232E3AD5"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3F93B7F9" w14:textId="351442E8" w:rsidR="00F7009D" w:rsidRPr="0065404B" w:rsidRDefault="009D6872" w:rsidP="00F7009D">
            <w:pPr>
              <w:pStyle w:val="TabellRader"/>
              <w:rPr>
                <w:highlight w:val="yellow"/>
              </w:rPr>
            </w:pPr>
            <w:r>
              <w:rPr>
                <w:i/>
              </w:rPr>
              <w:t>-</w:t>
            </w:r>
            <w:r>
              <w:rPr>
                <w:rFonts w:cs="Arial"/>
                <w:i/>
                <w:iCs/>
                <w:szCs w:val="16"/>
              </w:rPr>
              <w:t>1,7</w:t>
            </w:r>
          </w:p>
        </w:tc>
        <w:tc>
          <w:tcPr>
            <w:tcW w:w="571" w:type="dxa"/>
            <w:tcMar>
              <w:left w:w="45" w:type="dxa"/>
              <w:right w:w="45" w:type="dxa"/>
            </w:tcMar>
            <w:vAlign w:val="bottom"/>
          </w:tcPr>
          <w:p w14:paraId="2105A6F2" w14:textId="6BD9E5DA" w:rsidR="00F7009D" w:rsidRPr="0065404B" w:rsidRDefault="009D6872" w:rsidP="00F7009D">
            <w:pPr>
              <w:pStyle w:val="TabellRader"/>
              <w:rPr>
                <w:highlight w:val="yellow"/>
              </w:rPr>
            </w:pPr>
            <w:r>
              <w:rPr>
                <w:i/>
              </w:rPr>
              <w:t>-</w:t>
            </w:r>
            <w:r>
              <w:rPr>
                <w:rFonts w:cs="Arial"/>
                <w:i/>
                <w:iCs/>
                <w:szCs w:val="16"/>
              </w:rPr>
              <w:t>3,7</w:t>
            </w:r>
          </w:p>
        </w:tc>
        <w:tc>
          <w:tcPr>
            <w:tcW w:w="571" w:type="dxa"/>
            <w:tcMar>
              <w:left w:w="45" w:type="dxa"/>
              <w:right w:w="45" w:type="dxa"/>
            </w:tcMar>
            <w:vAlign w:val="bottom"/>
          </w:tcPr>
          <w:p w14:paraId="70E2636F" w14:textId="24D7194C" w:rsidR="00F7009D" w:rsidRPr="0065404B" w:rsidRDefault="009D6872" w:rsidP="00F7009D">
            <w:pPr>
              <w:pStyle w:val="TabellRader"/>
              <w:rPr>
                <w:highlight w:val="yellow"/>
              </w:rPr>
            </w:pPr>
            <w:r>
              <w:rPr>
                <w:rFonts w:cs="Arial"/>
                <w:i/>
                <w:iCs/>
                <w:szCs w:val="16"/>
              </w:rPr>
              <w:t>5,4</w:t>
            </w:r>
          </w:p>
        </w:tc>
        <w:tc>
          <w:tcPr>
            <w:tcW w:w="571" w:type="dxa"/>
            <w:tcMar>
              <w:left w:w="45" w:type="dxa"/>
              <w:right w:w="45" w:type="dxa"/>
            </w:tcMar>
            <w:vAlign w:val="bottom"/>
          </w:tcPr>
          <w:p w14:paraId="380D8B24" w14:textId="6783BA4F" w:rsidR="00F7009D" w:rsidRPr="0065404B" w:rsidRDefault="009D6872" w:rsidP="00F7009D">
            <w:pPr>
              <w:pStyle w:val="TabellRader"/>
              <w:rPr>
                <w:highlight w:val="yellow"/>
              </w:rPr>
            </w:pPr>
            <w:r>
              <w:rPr>
                <w:rFonts w:cs="Arial"/>
                <w:i/>
                <w:iCs/>
                <w:szCs w:val="16"/>
              </w:rPr>
              <w:t>6,5</w:t>
            </w:r>
          </w:p>
        </w:tc>
        <w:tc>
          <w:tcPr>
            <w:tcW w:w="571" w:type="dxa"/>
            <w:tcMar>
              <w:top w:w="0" w:type="dxa"/>
              <w:left w:w="45" w:type="dxa"/>
              <w:bottom w:w="0" w:type="dxa"/>
              <w:right w:w="45" w:type="dxa"/>
            </w:tcMar>
            <w:vAlign w:val="bottom"/>
          </w:tcPr>
          <w:p w14:paraId="7A9FBA9E" w14:textId="6D0096E2" w:rsidR="00F7009D" w:rsidRPr="0065404B" w:rsidRDefault="009D6872" w:rsidP="00F7009D">
            <w:pPr>
              <w:pStyle w:val="TabellRader"/>
              <w:rPr>
                <w:highlight w:val="yellow"/>
              </w:rPr>
            </w:pPr>
            <w:r>
              <w:rPr>
                <w:rFonts w:cs="Arial"/>
                <w:i/>
                <w:iCs/>
                <w:szCs w:val="16"/>
              </w:rPr>
              <w:t>7,3</w:t>
            </w:r>
          </w:p>
        </w:tc>
        <w:tc>
          <w:tcPr>
            <w:tcW w:w="571" w:type="dxa"/>
            <w:tcMar>
              <w:left w:w="45" w:type="dxa"/>
              <w:right w:w="45" w:type="dxa"/>
            </w:tcMar>
            <w:vAlign w:val="bottom"/>
          </w:tcPr>
          <w:p w14:paraId="5CC737BB" w14:textId="754A17E9" w:rsidR="00F7009D" w:rsidRPr="0065404B" w:rsidRDefault="009D6872" w:rsidP="00F7009D">
            <w:pPr>
              <w:pStyle w:val="TabellRader"/>
              <w:rPr>
                <w:highlight w:val="yellow"/>
              </w:rPr>
            </w:pPr>
            <w:r>
              <w:rPr>
                <w:rFonts w:cs="Arial"/>
                <w:i/>
                <w:iCs/>
                <w:szCs w:val="16"/>
              </w:rPr>
              <w:t>8,</w:t>
            </w:r>
            <w:r>
              <w:rPr>
                <w:i/>
              </w:rPr>
              <w:t>6</w:t>
            </w:r>
          </w:p>
        </w:tc>
      </w:tr>
      <w:tr w:rsidR="00F7009D" w14:paraId="57E594EC" w14:textId="77777777" w:rsidTr="00F7009D">
        <w:tc>
          <w:tcPr>
            <w:tcW w:w="2779" w:type="dxa"/>
            <w:vAlign w:val="bottom"/>
          </w:tcPr>
          <w:p w14:paraId="033EC046" w14:textId="4A77E99D" w:rsidR="00F7009D" w:rsidRDefault="009D6872" w:rsidP="00F7009D">
            <w:pPr>
              <w:pStyle w:val="TabellRader"/>
              <w:keepNext/>
              <w:keepLines/>
              <w:jc w:val="left"/>
            </w:pPr>
            <w:r>
              <w:t xml:space="preserve">    Kommunal inkomstskatt</w:t>
            </w:r>
          </w:p>
        </w:tc>
        <w:tc>
          <w:tcPr>
            <w:tcW w:w="574" w:type="dxa"/>
            <w:tcMar>
              <w:left w:w="45" w:type="dxa"/>
              <w:right w:w="45" w:type="dxa"/>
            </w:tcMar>
            <w:vAlign w:val="bottom"/>
          </w:tcPr>
          <w:p w14:paraId="1962E452" w14:textId="3566C35A" w:rsidR="00F7009D" w:rsidRPr="0065404B" w:rsidRDefault="009D6872" w:rsidP="00F7009D">
            <w:pPr>
              <w:pStyle w:val="TabellRader"/>
              <w:rPr>
                <w:highlight w:val="yellow"/>
              </w:rPr>
            </w:pPr>
            <w:r>
              <w:rPr>
                <w:rFonts w:cs="Arial"/>
                <w:szCs w:val="16"/>
              </w:rPr>
              <w:t>560,8</w:t>
            </w:r>
          </w:p>
        </w:tc>
        <w:tc>
          <w:tcPr>
            <w:tcW w:w="566" w:type="dxa"/>
            <w:tcMar>
              <w:left w:w="45" w:type="dxa"/>
              <w:right w:w="45" w:type="dxa"/>
            </w:tcMar>
            <w:vAlign w:val="bottom"/>
          </w:tcPr>
          <w:p w14:paraId="01DDDBB0" w14:textId="2256B263" w:rsidR="00F7009D" w:rsidRPr="0065404B" w:rsidRDefault="009D6872" w:rsidP="00F7009D">
            <w:pPr>
              <w:pStyle w:val="TabellRader"/>
              <w:rPr>
                <w:highlight w:val="yellow"/>
              </w:rPr>
            </w:pPr>
            <w:r>
              <w:rPr>
                <w:rFonts w:cs="Arial"/>
                <w:szCs w:val="16"/>
              </w:rPr>
              <w:t>7</w:t>
            </w:r>
            <w:r>
              <w:t>,8</w:t>
            </w:r>
          </w:p>
        </w:tc>
        <w:tc>
          <w:tcPr>
            <w:tcW w:w="640" w:type="dxa"/>
            <w:tcMar>
              <w:left w:w="45" w:type="dxa"/>
              <w:right w:w="45" w:type="dxa"/>
            </w:tcMar>
            <w:vAlign w:val="bottom"/>
          </w:tcPr>
          <w:p w14:paraId="37419467" w14:textId="52EFC531" w:rsidR="00F7009D" w:rsidRPr="0065404B" w:rsidRDefault="009D6872" w:rsidP="00F7009D">
            <w:pPr>
              <w:pStyle w:val="TabellRader"/>
              <w:rPr>
                <w:highlight w:val="yellow"/>
              </w:rPr>
            </w:pPr>
            <w:r>
              <w:rPr>
                <w:rFonts w:cs="Arial"/>
                <w:szCs w:val="16"/>
              </w:rPr>
              <w:t>583,5</w:t>
            </w:r>
          </w:p>
        </w:tc>
        <w:tc>
          <w:tcPr>
            <w:tcW w:w="594" w:type="dxa"/>
            <w:tcMar>
              <w:left w:w="45" w:type="dxa"/>
              <w:right w:w="45" w:type="dxa"/>
            </w:tcMar>
            <w:vAlign w:val="bottom"/>
          </w:tcPr>
          <w:p w14:paraId="69E7065D" w14:textId="103A0AD2" w:rsidR="00F7009D" w:rsidRPr="0065404B" w:rsidRDefault="009D6872" w:rsidP="00F7009D">
            <w:pPr>
              <w:pStyle w:val="TabellRader"/>
              <w:rPr>
                <w:highlight w:val="yellow"/>
              </w:rPr>
            </w:pPr>
            <w:r>
              <w:rPr>
                <w:rFonts w:cs="Arial"/>
                <w:szCs w:val="16"/>
              </w:rPr>
              <w:t>-1,1</w:t>
            </w:r>
          </w:p>
        </w:tc>
        <w:tc>
          <w:tcPr>
            <w:tcW w:w="399" w:type="dxa"/>
            <w:tcMar>
              <w:left w:w="45" w:type="dxa"/>
              <w:right w:w="45" w:type="dxa"/>
            </w:tcMar>
            <w:vAlign w:val="bottom"/>
          </w:tcPr>
          <w:p w14:paraId="5EEC118C"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216A1A0D" w14:textId="2BC6E165" w:rsidR="00F7009D" w:rsidRPr="0065404B" w:rsidRDefault="009D6872" w:rsidP="00F7009D">
            <w:pPr>
              <w:pStyle w:val="TabellRader"/>
              <w:rPr>
                <w:highlight w:val="yellow"/>
              </w:rPr>
            </w:pPr>
            <w:r>
              <w:t>-</w:t>
            </w:r>
            <w:r>
              <w:rPr>
                <w:rFonts w:cs="Arial"/>
                <w:szCs w:val="16"/>
              </w:rPr>
              <w:t>1,9</w:t>
            </w:r>
          </w:p>
        </w:tc>
        <w:tc>
          <w:tcPr>
            <w:tcW w:w="571" w:type="dxa"/>
            <w:tcMar>
              <w:left w:w="45" w:type="dxa"/>
              <w:right w:w="45" w:type="dxa"/>
            </w:tcMar>
            <w:vAlign w:val="bottom"/>
          </w:tcPr>
          <w:p w14:paraId="7E7637AA" w14:textId="2A655135" w:rsidR="00F7009D" w:rsidRPr="0065404B" w:rsidRDefault="009D6872" w:rsidP="00F7009D">
            <w:pPr>
              <w:pStyle w:val="TabellRader"/>
              <w:rPr>
                <w:highlight w:val="yellow"/>
              </w:rPr>
            </w:pPr>
            <w:r>
              <w:t>-</w:t>
            </w:r>
            <w:r>
              <w:rPr>
                <w:rFonts w:cs="Arial"/>
                <w:szCs w:val="16"/>
              </w:rPr>
              <w:t>3,6</w:t>
            </w:r>
          </w:p>
        </w:tc>
        <w:tc>
          <w:tcPr>
            <w:tcW w:w="571" w:type="dxa"/>
            <w:tcMar>
              <w:left w:w="45" w:type="dxa"/>
              <w:right w:w="45" w:type="dxa"/>
            </w:tcMar>
            <w:vAlign w:val="bottom"/>
          </w:tcPr>
          <w:p w14:paraId="184277E3" w14:textId="08347AC8" w:rsidR="00F7009D" w:rsidRPr="0065404B" w:rsidRDefault="009D6872" w:rsidP="00F7009D">
            <w:pPr>
              <w:pStyle w:val="TabellRader"/>
              <w:rPr>
                <w:highlight w:val="yellow"/>
              </w:rPr>
            </w:pPr>
            <w:r>
              <w:rPr>
                <w:rFonts w:cs="Arial"/>
                <w:szCs w:val="16"/>
              </w:rPr>
              <w:t>3,3</w:t>
            </w:r>
          </w:p>
        </w:tc>
        <w:tc>
          <w:tcPr>
            <w:tcW w:w="571" w:type="dxa"/>
            <w:tcMar>
              <w:left w:w="45" w:type="dxa"/>
              <w:right w:w="45" w:type="dxa"/>
            </w:tcMar>
            <w:vAlign w:val="bottom"/>
          </w:tcPr>
          <w:p w14:paraId="48FDEDFF" w14:textId="035D7BAB" w:rsidR="00F7009D" w:rsidRPr="0065404B" w:rsidRDefault="009D6872" w:rsidP="00F7009D">
            <w:pPr>
              <w:pStyle w:val="TabellRader"/>
              <w:rPr>
                <w:highlight w:val="yellow"/>
              </w:rPr>
            </w:pPr>
            <w:r>
              <w:rPr>
                <w:rFonts w:cs="Arial"/>
                <w:szCs w:val="16"/>
              </w:rPr>
              <w:t>3,1</w:t>
            </w:r>
          </w:p>
        </w:tc>
        <w:tc>
          <w:tcPr>
            <w:tcW w:w="571" w:type="dxa"/>
            <w:tcMar>
              <w:top w:w="0" w:type="dxa"/>
              <w:left w:w="45" w:type="dxa"/>
              <w:bottom w:w="0" w:type="dxa"/>
              <w:right w:w="45" w:type="dxa"/>
            </w:tcMar>
            <w:vAlign w:val="bottom"/>
          </w:tcPr>
          <w:p w14:paraId="50A021C2" w14:textId="139C9005" w:rsidR="00F7009D" w:rsidRPr="0065404B" w:rsidRDefault="009D6872" w:rsidP="00F7009D">
            <w:pPr>
              <w:pStyle w:val="TabellRader"/>
              <w:rPr>
                <w:highlight w:val="yellow"/>
              </w:rPr>
            </w:pPr>
            <w:r>
              <w:rPr>
                <w:rFonts w:cs="Arial"/>
                <w:szCs w:val="16"/>
              </w:rPr>
              <w:t>3,4</w:t>
            </w:r>
          </w:p>
        </w:tc>
        <w:tc>
          <w:tcPr>
            <w:tcW w:w="571" w:type="dxa"/>
            <w:tcMar>
              <w:left w:w="45" w:type="dxa"/>
              <w:right w:w="45" w:type="dxa"/>
            </w:tcMar>
            <w:vAlign w:val="bottom"/>
          </w:tcPr>
          <w:p w14:paraId="2A3BEC50" w14:textId="10FCB9FD" w:rsidR="00F7009D" w:rsidRPr="0065404B" w:rsidRDefault="009D6872" w:rsidP="00F7009D">
            <w:pPr>
              <w:pStyle w:val="TabellRader"/>
              <w:rPr>
                <w:highlight w:val="yellow"/>
              </w:rPr>
            </w:pPr>
            <w:r>
              <w:rPr>
                <w:rFonts w:cs="Arial"/>
                <w:szCs w:val="16"/>
              </w:rPr>
              <w:t>4,1</w:t>
            </w:r>
          </w:p>
        </w:tc>
      </w:tr>
      <w:tr w:rsidR="00F7009D" w14:paraId="173BB005" w14:textId="77777777" w:rsidTr="00F7009D">
        <w:tc>
          <w:tcPr>
            <w:tcW w:w="2779" w:type="dxa"/>
            <w:vAlign w:val="bottom"/>
          </w:tcPr>
          <w:p w14:paraId="1D8F161A" w14:textId="003BCB8E" w:rsidR="00F7009D" w:rsidRDefault="009D6872" w:rsidP="00F7009D">
            <w:pPr>
              <w:pStyle w:val="TabellRader"/>
              <w:keepNext/>
              <w:keepLines/>
              <w:jc w:val="left"/>
            </w:pPr>
            <w:r>
              <w:t xml:space="preserve">    Statlig inkomstskatt</w:t>
            </w:r>
          </w:p>
        </w:tc>
        <w:tc>
          <w:tcPr>
            <w:tcW w:w="574" w:type="dxa"/>
            <w:tcMar>
              <w:left w:w="45" w:type="dxa"/>
              <w:right w:w="45" w:type="dxa"/>
            </w:tcMar>
            <w:vAlign w:val="bottom"/>
          </w:tcPr>
          <w:p w14:paraId="154F9A4C" w14:textId="15A2A8D8" w:rsidR="00F7009D" w:rsidRPr="0065404B" w:rsidRDefault="009D6872" w:rsidP="00F7009D">
            <w:pPr>
              <w:pStyle w:val="TabellRader"/>
              <w:rPr>
                <w:highlight w:val="yellow"/>
              </w:rPr>
            </w:pPr>
            <w:r>
              <w:t>44,</w:t>
            </w:r>
            <w:r>
              <w:rPr>
                <w:rFonts w:cs="Arial"/>
                <w:szCs w:val="16"/>
              </w:rPr>
              <w:t>2</w:t>
            </w:r>
          </w:p>
        </w:tc>
        <w:tc>
          <w:tcPr>
            <w:tcW w:w="566" w:type="dxa"/>
            <w:tcMar>
              <w:left w:w="45" w:type="dxa"/>
              <w:right w:w="45" w:type="dxa"/>
            </w:tcMar>
            <w:vAlign w:val="bottom"/>
          </w:tcPr>
          <w:p w14:paraId="29DF0797" w14:textId="1691E20E" w:rsidR="00F7009D" w:rsidRPr="0065404B" w:rsidRDefault="009D6872" w:rsidP="00F7009D">
            <w:pPr>
              <w:pStyle w:val="TabellRader"/>
              <w:rPr>
                <w:highlight w:val="yellow"/>
              </w:rPr>
            </w:pPr>
            <w:r>
              <w:rPr>
                <w:rFonts w:cs="Arial"/>
                <w:szCs w:val="16"/>
              </w:rPr>
              <w:t>-0,3</w:t>
            </w:r>
          </w:p>
        </w:tc>
        <w:tc>
          <w:tcPr>
            <w:tcW w:w="640" w:type="dxa"/>
            <w:tcMar>
              <w:left w:w="45" w:type="dxa"/>
              <w:right w:w="45" w:type="dxa"/>
            </w:tcMar>
            <w:vAlign w:val="bottom"/>
          </w:tcPr>
          <w:p w14:paraId="6C32E540" w14:textId="2B997AB6" w:rsidR="00F7009D" w:rsidRPr="0065404B" w:rsidRDefault="009D6872" w:rsidP="00F7009D">
            <w:pPr>
              <w:pStyle w:val="TabellRader"/>
              <w:rPr>
                <w:highlight w:val="yellow"/>
              </w:rPr>
            </w:pPr>
            <w:r>
              <w:rPr>
                <w:rFonts w:cs="Arial"/>
                <w:szCs w:val="16"/>
              </w:rPr>
              <w:t>45,2</w:t>
            </w:r>
          </w:p>
        </w:tc>
        <w:tc>
          <w:tcPr>
            <w:tcW w:w="594" w:type="dxa"/>
            <w:tcMar>
              <w:left w:w="45" w:type="dxa"/>
              <w:right w:w="45" w:type="dxa"/>
            </w:tcMar>
            <w:vAlign w:val="bottom"/>
          </w:tcPr>
          <w:p w14:paraId="7791A755" w14:textId="7B7EF1DE" w:rsidR="00F7009D" w:rsidRPr="0065404B" w:rsidRDefault="009D6872" w:rsidP="00F7009D">
            <w:pPr>
              <w:pStyle w:val="TabellRader"/>
              <w:rPr>
                <w:highlight w:val="yellow"/>
              </w:rPr>
            </w:pPr>
            <w:r>
              <w:rPr>
                <w:rFonts w:cs="Arial"/>
                <w:szCs w:val="16"/>
              </w:rPr>
              <w:t>-</w:t>
            </w:r>
            <w:r>
              <w:t>2</w:t>
            </w:r>
            <w:r>
              <w:rPr>
                <w:rFonts w:cs="Arial"/>
                <w:szCs w:val="16"/>
              </w:rPr>
              <w:t>,3</w:t>
            </w:r>
          </w:p>
        </w:tc>
        <w:tc>
          <w:tcPr>
            <w:tcW w:w="399" w:type="dxa"/>
            <w:tcMar>
              <w:left w:w="45" w:type="dxa"/>
              <w:right w:w="45" w:type="dxa"/>
            </w:tcMar>
            <w:vAlign w:val="bottom"/>
          </w:tcPr>
          <w:p w14:paraId="29CD550D"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4544A039" w14:textId="38FCB91E" w:rsidR="00F7009D" w:rsidRPr="0065404B" w:rsidRDefault="009D6872" w:rsidP="00F7009D">
            <w:pPr>
              <w:pStyle w:val="TabellRader"/>
              <w:rPr>
                <w:highlight w:val="yellow"/>
              </w:rPr>
            </w:pPr>
            <w:r>
              <w:t>-0,</w:t>
            </w:r>
            <w:r>
              <w:rPr>
                <w:rFonts w:cs="Arial"/>
                <w:szCs w:val="16"/>
              </w:rPr>
              <w:t>3</w:t>
            </w:r>
          </w:p>
        </w:tc>
        <w:tc>
          <w:tcPr>
            <w:tcW w:w="571" w:type="dxa"/>
            <w:tcMar>
              <w:left w:w="45" w:type="dxa"/>
              <w:right w:w="45" w:type="dxa"/>
            </w:tcMar>
            <w:vAlign w:val="bottom"/>
          </w:tcPr>
          <w:p w14:paraId="74C39600" w14:textId="5B2CB87D" w:rsidR="00F7009D" w:rsidRPr="0065404B" w:rsidRDefault="009D6872" w:rsidP="00F7009D">
            <w:pPr>
              <w:pStyle w:val="TabellRader"/>
              <w:rPr>
                <w:highlight w:val="yellow"/>
              </w:rPr>
            </w:pPr>
            <w:r>
              <w:t>-0,</w:t>
            </w:r>
            <w:r>
              <w:rPr>
                <w:rFonts w:cs="Arial"/>
                <w:szCs w:val="16"/>
              </w:rPr>
              <w:t>9</w:t>
            </w:r>
          </w:p>
        </w:tc>
        <w:tc>
          <w:tcPr>
            <w:tcW w:w="571" w:type="dxa"/>
            <w:tcMar>
              <w:left w:w="45" w:type="dxa"/>
              <w:right w:w="45" w:type="dxa"/>
            </w:tcMar>
            <w:vAlign w:val="bottom"/>
          </w:tcPr>
          <w:p w14:paraId="0E5E8267" w14:textId="0AC6DDB7" w:rsidR="00F7009D" w:rsidRPr="0065404B" w:rsidRDefault="009D6872" w:rsidP="00F7009D">
            <w:pPr>
              <w:pStyle w:val="TabellRader"/>
              <w:rPr>
                <w:highlight w:val="yellow"/>
              </w:rPr>
            </w:pPr>
            <w:r>
              <w:rPr>
                <w:rFonts w:cs="Arial"/>
                <w:szCs w:val="16"/>
              </w:rPr>
              <w:t>2,6</w:t>
            </w:r>
          </w:p>
        </w:tc>
        <w:tc>
          <w:tcPr>
            <w:tcW w:w="571" w:type="dxa"/>
            <w:tcMar>
              <w:left w:w="45" w:type="dxa"/>
              <w:right w:w="45" w:type="dxa"/>
            </w:tcMar>
            <w:vAlign w:val="bottom"/>
          </w:tcPr>
          <w:p w14:paraId="5ABD5B65" w14:textId="172716A1" w:rsidR="00F7009D" w:rsidRPr="0065404B" w:rsidRDefault="009D6872" w:rsidP="00F7009D">
            <w:pPr>
              <w:pStyle w:val="TabellRader"/>
              <w:rPr>
                <w:highlight w:val="yellow"/>
              </w:rPr>
            </w:pPr>
            <w:r>
              <w:rPr>
                <w:rFonts w:cs="Arial"/>
                <w:szCs w:val="16"/>
              </w:rPr>
              <w:t>3,5</w:t>
            </w:r>
          </w:p>
        </w:tc>
        <w:tc>
          <w:tcPr>
            <w:tcW w:w="571" w:type="dxa"/>
            <w:tcMar>
              <w:top w:w="0" w:type="dxa"/>
              <w:left w:w="45" w:type="dxa"/>
              <w:bottom w:w="0" w:type="dxa"/>
              <w:right w:w="45" w:type="dxa"/>
            </w:tcMar>
            <w:vAlign w:val="bottom"/>
          </w:tcPr>
          <w:p w14:paraId="2D681174" w14:textId="616B470E" w:rsidR="00F7009D" w:rsidRPr="0065404B" w:rsidRDefault="009D6872" w:rsidP="00F7009D">
            <w:pPr>
              <w:pStyle w:val="TabellRader"/>
              <w:rPr>
                <w:highlight w:val="yellow"/>
              </w:rPr>
            </w:pPr>
            <w:r>
              <w:t>3</w:t>
            </w:r>
            <w:r>
              <w:rPr>
                <w:rFonts w:cs="Arial"/>
                <w:szCs w:val="16"/>
              </w:rPr>
              <w:t>,8</w:t>
            </w:r>
          </w:p>
        </w:tc>
        <w:tc>
          <w:tcPr>
            <w:tcW w:w="571" w:type="dxa"/>
            <w:tcMar>
              <w:left w:w="45" w:type="dxa"/>
              <w:right w:w="45" w:type="dxa"/>
            </w:tcMar>
            <w:vAlign w:val="bottom"/>
          </w:tcPr>
          <w:p w14:paraId="0C7247DD" w14:textId="253F1600" w:rsidR="00F7009D" w:rsidRPr="0065404B" w:rsidRDefault="009D6872" w:rsidP="00F7009D">
            <w:pPr>
              <w:pStyle w:val="TabellRader"/>
              <w:rPr>
                <w:highlight w:val="yellow"/>
              </w:rPr>
            </w:pPr>
            <w:r>
              <w:t>3</w:t>
            </w:r>
            <w:r>
              <w:rPr>
                <w:rFonts w:cs="Arial"/>
                <w:szCs w:val="16"/>
              </w:rPr>
              <w:t>,9</w:t>
            </w:r>
          </w:p>
        </w:tc>
      </w:tr>
      <w:tr w:rsidR="00F7009D" w14:paraId="4809421D" w14:textId="77777777" w:rsidTr="00F7009D">
        <w:tc>
          <w:tcPr>
            <w:tcW w:w="2779" w:type="dxa"/>
            <w:vAlign w:val="bottom"/>
          </w:tcPr>
          <w:p w14:paraId="67DC7546" w14:textId="3D0934E5" w:rsidR="00F7009D" w:rsidRDefault="009D6872" w:rsidP="00F7009D">
            <w:pPr>
              <w:pStyle w:val="TabellRader"/>
              <w:keepNext/>
              <w:keepLines/>
              <w:jc w:val="left"/>
            </w:pPr>
            <w:r>
              <w:t xml:space="preserve">    Allmän pensionsavgift</w:t>
            </w:r>
          </w:p>
        </w:tc>
        <w:tc>
          <w:tcPr>
            <w:tcW w:w="574" w:type="dxa"/>
            <w:tcMar>
              <w:left w:w="45" w:type="dxa"/>
              <w:right w:w="45" w:type="dxa"/>
            </w:tcMar>
            <w:vAlign w:val="bottom"/>
          </w:tcPr>
          <w:p w14:paraId="0F8BE6E2" w14:textId="53429142" w:rsidR="00F7009D" w:rsidRPr="0065404B" w:rsidRDefault="009D6872" w:rsidP="00F7009D">
            <w:pPr>
              <w:pStyle w:val="TabellRader"/>
              <w:rPr>
                <w:highlight w:val="yellow"/>
              </w:rPr>
            </w:pPr>
            <w:r>
              <w:rPr>
                <w:rFonts w:cs="Arial"/>
                <w:szCs w:val="16"/>
              </w:rPr>
              <w:t>97,6</w:t>
            </w:r>
          </w:p>
        </w:tc>
        <w:tc>
          <w:tcPr>
            <w:tcW w:w="566" w:type="dxa"/>
            <w:tcMar>
              <w:left w:w="45" w:type="dxa"/>
              <w:right w:w="45" w:type="dxa"/>
            </w:tcMar>
            <w:vAlign w:val="bottom"/>
          </w:tcPr>
          <w:p w14:paraId="05252786" w14:textId="04CDD11D" w:rsidR="00F7009D" w:rsidRPr="0065404B" w:rsidRDefault="009D6872" w:rsidP="00F7009D">
            <w:pPr>
              <w:pStyle w:val="TabellRader"/>
              <w:rPr>
                <w:highlight w:val="yellow"/>
              </w:rPr>
            </w:pPr>
            <w:r>
              <w:rPr>
                <w:rFonts w:cs="Arial"/>
                <w:szCs w:val="16"/>
              </w:rPr>
              <w:t>1</w:t>
            </w:r>
            <w:r>
              <w:t>,1</w:t>
            </w:r>
          </w:p>
        </w:tc>
        <w:tc>
          <w:tcPr>
            <w:tcW w:w="640" w:type="dxa"/>
            <w:tcMar>
              <w:left w:w="45" w:type="dxa"/>
              <w:right w:w="45" w:type="dxa"/>
            </w:tcMar>
            <w:vAlign w:val="bottom"/>
          </w:tcPr>
          <w:p w14:paraId="7D69F4BA" w14:textId="1D54B7A3" w:rsidR="00F7009D" w:rsidRPr="0065404B" w:rsidRDefault="009D6872" w:rsidP="00F7009D">
            <w:pPr>
              <w:pStyle w:val="TabellRader"/>
              <w:rPr>
                <w:highlight w:val="yellow"/>
              </w:rPr>
            </w:pPr>
            <w:r>
              <w:rPr>
                <w:rFonts w:cs="Arial"/>
                <w:szCs w:val="16"/>
              </w:rPr>
              <w:t>100,7</w:t>
            </w:r>
          </w:p>
        </w:tc>
        <w:tc>
          <w:tcPr>
            <w:tcW w:w="594" w:type="dxa"/>
            <w:tcMar>
              <w:left w:w="45" w:type="dxa"/>
              <w:right w:w="45" w:type="dxa"/>
            </w:tcMar>
            <w:vAlign w:val="bottom"/>
          </w:tcPr>
          <w:p w14:paraId="64DE747C" w14:textId="1AA011D3" w:rsidR="00F7009D" w:rsidRPr="0065404B" w:rsidRDefault="009D6872" w:rsidP="00F7009D">
            <w:pPr>
              <w:pStyle w:val="TabellRader"/>
              <w:rPr>
                <w:highlight w:val="yellow"/>
              </w:rPr>
            </w:pPr>
            <w:r>
              <w:rPr>
                <w:rFonts w:cs="Arial"/>
                <w:szCs w:val="16"/>
              </w:rPr>
              <w:t>-</w:t>
            </w:r>
            <w:r>
              <w:t>0</w:t>
            </w:r>
            <w:r>
              <w:rPr>
                <w:rFonts w:cs="Arial"/>
                <w:szCs w:val="16"/>
              </w:rPr>
              <w:t>,5</w:t>
            </w:r>
          </w:p>
        </w:tc>
        <w:tc>
          <w:tcPr>
            <w:tcW w:w="399" w:type="dxa"/>
            <w:tcMar>
              <w:left w:w="45" w:type="dxa"/>
              <w:right w:w="45" w:type="dxa"/>
            </w:tcMar>
            <w:vAlign w:val="bottom"/>
          </w:tcPr>
          <w:p w14:paraId="4527AF0F"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1E73AF83" w14:textId="174F520B" w:rsidR="00F7009D" w:rsidRPr="0065404B" w:rsidRDefault="009D6872" w:rsidP="00F7009D">
            <w:pPr>
              <w:pStyle w:val="TabellRader"/>
              <w:rPr>
                <w:highlight w:val="yellow"/>
              </w:rPr>
            </w:pPr>
            <w:r>
              <w:rPr>
                <w:rFonts w:cs="Arial"/>
                <w:szCs w:val="16"/>
              </w:rPr>
              <w:t>-</w:t>
            </w:r>
            <w:r>
              <w:t>0,</w:t>
            </w:r>
            <w:r>
              <w:rPr>
                <w:rFonts w:cs="Arial"/>
                <w:szCs w:val="16"/>
              </w:rPr>
              <w:t>3</w:t>
            </w:r>
          </w:p>
        </w:tc>
        <w:tc>
          <w:tcPr>
            <w:tcW w:w="571" w:type="dxa"/>
            <w:tcMar>
              <w:left w:w="45" w:type="dxa"/>
              <w:right w:w="45" w:type="dxa"/>
            </w:tcMar>
            <w:vAlign w:val="bottom"/>
          </w:tcPr>
          <w:p w14:paraId="5720FEFE" w14:textId="1DCF4E70" w:rsidR="00F7009D" w:rsidRPr="0065404B" w:rsidRDefault="009D6872" w:rsidP="00F7009D">
            <w:pPr>
              <w:pStyle w:val="TabellRader"/>
              <w:rPr>
                <w:highlight w:val="yellow"/>
              </w:rPr>
            </w:pPr>
            <w:r>
              <w:rPr>
                <w:rFonts w:cs="Arial"/>
                <w:szCs w:val="16"/>
              </w:rPr>
              <w:t>-</w:t>
            </w:r>
            <w:r>
              <w:t>0,</w:t>
            </w:r>
            <w:r>
              <w:rPr>
                <w:rFonts w:cs="Arial"/>
                <w:szCs w:val="16"/>
              </w:rPr>
              <w:t>8</w:t>
            </w:r>
          </w:p>
        </w:tc>
        <w:tc>
          <w:tcPr>
            <w:tcW w:w="571" w:type="dxa"/>
            <w:tcMar>
              <w:left w:w="45" w:type="dxa"/>
              <w:right w:w="45" w:type="dxa"/>
            </w:tcMar>
            <w:vAlign w:val="bottom"/>
          </w:tcPr>
          <w:p w14:paraId="27E33E47" w14:textId="7ED2C12A" w:rsidR="00F7009D" w:rsidRPr="0065404B" w:rsidRDefault="009D6872" w:rsidP="00F7009D">
            <w:pPr>
              <w:pStyle w:val="TabellRader"/>
              <w:rPr>
                <w:highlight w:val="yellow"/>
              </w:rPr>
            </w:pPr>
            <w:r>
              <w:t>0,</w:t>
            </w:r>
            <w:r>
              <w:rPr>
                <w:rFonts w:cs="Arial"/>
                <w:szCs w:val="16"/>
              </w:rPr>
              <w:t>1</w:t>
            </w:r>
          </w:p>
        </w:tc>
        <w:tc>
          <w:tcPr>
            <w:tcW w:w="571" w:type="dxa"/>
            <w:tcMar>
              <w:left w:w="45" w:type="dxa"/>
              <w:right w:w="45" w:type="dxa"/>
            </w:tcMar>
            <w:vAlign w:val="bottom"/>
          </w:tcPr>
          <w:p w14:paraId="53D8E1C3" w14:textId="770BA1B3" w:rsidR="00F7009D" w:rsidRPr="0065404B" w:rsidRDefault="009D6872" w:rsidP="00F7009D">
            <w:pPr>
              <w:pStyle w:val="TabellRader"/>
              <w:rPr>
                <w:highlight w:val="yellow"/>
              </w:rPr>
            </w:pPr>
            <w:r>
              <w:t>-</w:t>
            </w:r>
            <w:r>
              <w:rPr>
                <w:rFonts w:cs="Arial"/>
                <w:szCs w:val="16"/>
              </w:rPr>
              <w:t>0,</w:t>
            </w:r>
            <w:r>
              <w:t>2</w:t>
            </w:r>
          </w:p>
        </w:tc>
        <w:tc>
          <w:tcPr>
            <w:tcW w:w="571" w:type="dxa"/>
            <w:tcMar>
              <w:top w:w="0" w:type="dxa"/>
              <w:left w:w="45" w:type="dxa"/>
              <w:bottom w:w="0" w:type="dxa"/>
              <w:right w:w="45" w:type="dxa"/>
            </w:tcMar>
            <w:vAlign w:val="bottom"/>
          </w:tcPr>
          <w:p w14:paraId="4259E9FB" w14:textId="0EEEF868" w:rsidR="00F7009D" w:rsidRPr="0065404B" w:rsidRDefault="009D6872" w:rsidP="00F7009D">
            <w:pPr>
              <w:pStyle w:val="TabellRader"/>
              <w:rPr>
                <w:highlight w:val="yellow"/>
              </w:rPr>
            </w:pPr>
            <w:r>
              <w:t>-</w:t>
            </w:r>
            <w:r>
              <w:rPr>
                <w:rFonts w:cs="Arial"/>
                <w:szCs w:val="16"/>
              </w:rPr>
              <w:t>0,4</w:t>
            </w:r>
          </w:p>
        </w:tc>
        <w:tc>
          <w:tcPr>
            <w:tcW w:w="571" w:type="dxa"/>
            <w:tcMar>
              <w:left w:w="45" w:type="dxa"/>
              <w:right w:w="45" w:type="dxa"/>
            </w:tcMar>
            <w:vAlign w:val="bottom"/>
          </w:tcPr>
          <w:p w14:paraId="0E720A7E" w14:textId="318456F8" w:rsidR="00F7009D" w:rsidRPr="0065404B" w:rsidRDefault="009D6872" w:rsidP="00F7009D">
            <w:pPr>
              <w:pStyle w:val="TabellRader"/>
              <w:rPr>
                <w:highlight w:val="yellow"/>
              </w:rPr>
            </w:pPr>
            <w:r>
              <w:t>-</w:t>
            </w:r>
            <w:r>
              <w:rPr>
                <w:rFonts w:cs="Arial"/>
                <w:szCs w:val="16"/>
              </w:rPr>
              <w:t>0,5</w:t>
            </w:r>
          </w:p>
        </w:tc>
      </w:tr>
      <w:tr w:rsidR="00F7009D" w14:paraId="3036E883" w14:textId="77777777" w:rsidTr="00F7009D">
        <w:tc>
          <w:tcPr>
            <w:tcW w:w="2779" w:type="dxa"/>
            <w:vAlign w:val="bottom"/>
          </w:tcPr>
          <w:p w14:paraId="263A312C" w14:textId="66BB10E7" w:rsidR="00F7009D" w:rsidRDefault="009D6872" w:rsidP="00F7009D">
            <w:pPr>
              <w:pStyle w:val="TabellRader"/>
              <w:keepNext/>
              <w:keepLines/>
              <w:jc w:val="left"/>
            </w:pPr>
            <w:r>
              <w:t xml:space="preserve">    Skattereduktioner m.m.</w:t>
            </w:r>
          </w:p>
        </w:tc>
        <w:tc>
          <w:tcPr>
            <w:tcW w:w="574" w:type="dxa"/>
            <w:tcMar>
              <w:left w:w="45" w:type="dxa"/>
              <w:right w:w="45" w:type="dxa"/>
            </w:tcMar>
            <w:vAlign w:val="bottom"/>
          </w:tcPr>
          <w:p w14:paraId="217D2846" w14:textId="50A35165" w:rsidR="00F7009D" w:rsidRPr="0065404B" w:rsidRDefault="009D6872" w:rsidP="00F7009D">
            <w:pPr>
              <w:pStyle w:val="TabellRader"/>
              <w:rPr>
                <w:highlight w:val="yellow"/>
              </w:rPr>
            </w:pPr>
            <w:r>
              <w:rPr>
                <w:rFonts w:cs="Arial"/>
                <w:szCs w:val="16"/>
              </w:rPr>
              <w:t>-197,4</w:t>
            </w:r>
          </w:p>
        </w:tc>
        <w:tc>
          <w:tcPr>
            <w:tcW w:w="566" w:type="dxa"/>
            <w:tcMar>
              <w:left w:w="45" w:type="dxa"/>
              <w:right w:w="45" w:type="dxa"/>
            </w:tcMar>
            <w:vAlign w:val="bottom"/>
          </w:tcPr>
          <w:p w14:paraId="597EBD40" w14:textId="6D2E7E6A" w:rsidR="00F7009D" w:rsidRPr="0065404B" w:rsidRDefault="009D6872" w:rsidP="00F7009D">
            <w:pPr>
              <w:pStyle w:val="TabellRader"/>
              <w:rPr>
                <w:highlight w:val="yellow"/>
              </w:rPr>
            </w:pPr>
            <w:r>
              <w:t>-6,6</w:t>
            </w:r>
          </w:p>
        </w:tc>
        <w:tc>
          <w:tcPr>
            <w:tcW w:w="640" w:type="dxa"/>
            <w:tcMar>
              <w:left w:w="45" w:type="dxa"/>
              <w:right w:w="45" w:type="dxa"/>
            </w:tcMar>
            <w:vAlign w:val="bottom"/>
          </w:tcPr>
          <w:p w14:paraId="6E2F2673" w14:textId="486C3152" w:rsidR="00F7009D" w:rsidRPr="0065404B" w:rsidRDefault="009D6872" w:rsidP="00F7009D">
            <w:pPr>
              <w:pStyle w:val="TabellRader"/>
              <w:rPr>
                <w:highlight w:val="yellow"/>
              </w:rPr>
            </w:pPr>
            <w:r>
              <w:rPr>
                <w:rFonts w:cs="Arial"/>
                <w:szCs w:val="16"/>
              </w:rPr>
              <w:t>-203,4</w:t>
            </w:r>
          </w:p>
        </w:tc>
        <w:tc>
          <w:tcPr>
            <w:tcW w:w="594" w:type="dxa"/>
            <w:tcMar>
              <w:left w:w="45" w:type="dxa"/>
              <w:right w:w="45" w:type="dxa"/>
            </w:tcMar>
            <w:vAlign w:val="bottom"/>
          </w:tcPr>
          <w:p w14:paraId="21E300B1" w14:textId="7B58B97E" w:rsidR="00F7009D" w:rsidRPr="0065404B" w:rsidRDefault="009D6872" w:rsidP="00F7009D">
            <w:pPr>
              <w:pStyle w:val="TabellRader"/>
              <w:rPr>
                <w:highlight w:val="yellow"/>
              </w:rPr>
            </w:pPr>
            <w:r>
              <w:t>-</w:t>
            </w:r>
            <w:r>
              <w:rPr>
                <w:rFonts w:cs="Arial"/>
                <w:szCs w:val="16"/>
              </w:rPr>
              <w:t>0,3</w:t>
            </w:r>
          </w:p>
        </w:tc>
        <w:tc>
          <w:tcPr>
            <w:tcW w:w="399" w:type="dxa"/>
            <w:tcMar>
              <w:left w:w="45" w:type="dxa"/>
              <w:right w:w="45" w:type="dxa"/>
            </w:tcMar>
            <w:vAlign w:val="bottom"/>
          </w:tcPr>
          <w:p w14:paraId="1C9E43F8"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7EA2475F" w14:textId="3E6D03E6" w:rsidR="00F7009D" w:rsidRPr="0065404B" w:rsidRDefault="009D6872" w:rsidP="00F7009D">
            <w:pPr>
              <w:pStyle w:val="TabellRader"/>
              <w:rPr>
                <w:highlight w:val="yellow"/>
              </w:rPr>
            </w:pPr>
            <w:r>
              <w:t>0,</w:t>
            </w:r>
            <w:r>
              <w:rPr>
                <w:rFonts w:cs="Arial"/>
                <w:szCs w:val="16"/>
              </w:rPr>
              <w:t>8</w:t>
            </w:r>
          </w:p>
        </w:tc>
        <w:tc>
          <w:tcPr>
            <w:tcW w:w="571" w:type="dxa"/>
            <w:tcMar>
              <w:left w:w="45" w:type="dxa"/>
              <w:right w:w="45" w:type="dxa"/>
            </w:tcMar>
            <w:vAlign w:val="bottom"/>
          </w:tcPr>
          <w:p w14:paraId="32991640" w14:textId="3B940E36" w:rsidR="00F7009D" w:rsidRPr="0065404B" w:rsidRDefault="009D6872" w:rsidP="00F7009D">
            <w:pPr>
              <w:pStyle w:val="TabellRader"/>
              <w:rPr>
                <w:highlight w:val="yellow"/>
              </w:rPr>
            </w:pPr>
            <w:r>
              <w:t>1</w:t>
            </w:r>
            <w:r>
              <w:rPr>
                <w:rFonts w:cs="Arial"/>
                <w:szCs w:val="16"/>
              </w:rPr>
              <w:t>,5</w:t>
            </w:r>
          </w:p>
        </w:tc>
        <w:tc>
          <w:tcPr>
            <w:tcW w:w="571" w:type="dxa"/>
            <w:tcMar>
              <w:left w:w="45" w:type="dxa"/>
              <w:right w:w="45" w:type="dxa"/>
            </w:tcMar>
            <w:vAlign w:val="bottom"/>
          </w:tcPr>
          <w:p w14:paraId="35F77024" w14:textId="1400F198" w:rsidR="00F7009D" w:rsidRPr="0065404B" w:rsidRDefault="009D6872" w:rsidP="00F7009D">
            <w:pPr>
              <w:pStyle w:val="TabellRader"/>
              <w:rPr>
                <w:highlight w:val="yellow"/>
              </w:rPr>
            </w:pPr>
            <w:r>
              <w:rPr>
                <w:rFonts w:cs="Arial"/>
                <w:szCs w:val="16"/>
              </w:rPr>
              <w:t>-</w:t>
            </w:r>
            <w:r>
              <w:t>0,</w:t>
            </w:r>
            <w:r>
              <w:rPr>
                <w:rFonts w:cs="Arial"/>
                <w:szCs w:val="16"/>
              </w:rPr>
              <w:t>6</w:t>
            </w:r>
          </w:p>
        </w:tc>
        <w:tc>
          <w:tcPr>
            <w:tcW w:w="571" w:type="dxa"/>
            <w:tcMar>
              <w:left w:w="45" w:type="dxa"/>
              <w:right w:w="45" w:type="dxa"/>
            </w:tcMar>
            <w:vAlign w:val="bottom"/>
          </w:tcPr>
          <w:p w14:paraId="7095D537" w14:textId="728BB56B" w:rsidR="00F7009D" w:rsidRPr="0065404B" w:rsidRDefault="009D6872" w:rsidP="00F7009D">
            <w:pPr>
              <w:pStyle w:val="TabellRader"/>
              <w:rPr>
                <w:highlight w:val="yellow"/>
              </w:rPr>
            </w:pPr>
            <w:r>
              <w:rPr>
                <w:rFonts w:cs="Arial"/>
                <w:szCs w:val="16"/>
              </w:rPr>
              <w:t>0,2</w:t>
            </w:r>
          </w:p>
        </w:tc>
        <w:tc>
          <w:tcPr>
            <w:tcW w:w="571" w:type="dxa"/>
            <w:tcMar>
              <w:top w:w="0" w:type="dxa"/>
              <w:left w:w="45" w:type="dxa"/>
              <w:bottom w:w="0" w:type="dxa"/>
              <w:right w:w="45" w:type="dxa"/>
            </w:tcMar>
            <w:vAlign w:val="bottom"/>
          </w:tcPr>
          <w:p w14:paraId="3F218B67" w14:textId="6013C84E" w:rsidR="00F7009D" w:rsidRPr="0065404B" w:rsidRDefault="009D6872" w:rsidP="00F7009D">
            <w:pPr>
              <w:pStyle w:val="TabellRader"/>
              <w:rPr>
                <w:highlight w:val="yellow"/>
              </w:rPr>
            </w:pPr>
            <w:r>
              <w:t>0</w:t>
            </w:r>
            <w:r>
              <w:rPr>
                <w:rFonts w:cs="Arial"/>
                <w:szCs w:val="16"/>
              </w:rPr>
              <w:t>,5</w:t>
            </w:r>
          </w:p>
        </w:tc>
        <w:tc>
          <w:tcPr>
            <w:tcW w:w="571" w:type="dxa"/>
            <w:tcMar>
              <w:left w:w="45" w:type="dxa"/>
              <w:right w:w="45" w:type="dxa"/>
            </w:tcMar>
            <w:vAlign w:val="bottom"/>
          </w:tcPr>
          <w:p w14:paraId="04EDC1F8" w14:textId="43712591" w:rsidR="00F7009D" w:rsidRPr="0065404B" w:rsidRDefault="009D6872" w:rsidP="00F7009D">
            <w:pPr>
              <w:pStyle w:val="TabellRader"/>
              <w:rPr>
                <w:highlight w:val="yellow"/>
              </w:rPr>
            </w:pPr>
            <w:r>
              <w:rPr>
                <w:rFonts w:cs="Arial"/>
                <w:szCs w:val="16"/>
              </w:rPr>
              <w:t>1,1</w:t>
            </w:r>
          </w:p>
        </w:tc>
      </w:tr>
      <w:tr w:rsidR="00F7009D" w14:paraId="26B639F5" w14:textId="77777777" w:rsidTr="00F7009D">
        <w:tc>
          <w:tcPr>
            <w:tcW w:w="2779" w:type="dxa"/>
            <w:vAlign w:val="bottom"/>
          </w:tcPr>
          <w:p w14:paraId="4582C3E1" w14:textId="7398AEA7" w:rsidR="00F7009D" w:rsidRDefault="009D6872" w:rsidP="00F7009D">
            <w:pPr>
              <w:pStyle w:val="TabellRader"/>
              <w:keepNext/>
              <w:keepLines/>
              <w:jc w:val="left"/>
              <w:rPr>
                <w:i/>
                <w:iCs/>
              </w:rPr>
            </w:pPr>
            <w:r>
              <w:rPr>
                <w:i/>
                <w:iCs/>
              </w:rPr>
              <w:t xml:space="preserve">  Indirekta skatter</w:t>
            </w:r>
          </w:p>
        </w:tc>
        <w:tc>
          <w:tcPr>
            <w:tcW w:w="574" w:type="dxa"/>
            <w:tcMar>
              <w:left w:w="45" w:type="dxa"/>
              <w:right w:w="45" w:type="dxa"/>
            </w:tcMar>
            <w:vAlign w:val="bottom"/>
          </w:tcPr>
          <w:p w14:paraId="44A163DB" w14:textId="103A9447" w:rsidR="00F7009D" w:rsidRPr="0065404B" w:rsidRDefault="009D6872" w:rsidP="00F7009D">
            <w:pPr>
              <w:pStyle w:val="TabellRader"/>
              <w:rPr>
                <w:highlight w:val="yellow"/>
              </w:rPr>
            </w:pPr>
            <w:r>
              <w:rPr>
                <w:rFonts w:cs="Arial"/>
                <w:i/>
                <w:iCs/>
                <w:szCs w:val="16"/>
              </w:rPr>
              <w:t>432,3</w:t>
            </w:r>
          </w:p>
        </w:tc>
        <w:tc>
          <w:tcPr>
            <w:tcW w:w="566" w:type="dxa"/>
            <w:tcMar>
              <w:left w:w="45" w:type="dxa"/>
              <w:right w:w="45" w:type="dxa"/>
            </w:tcMar>
            <w:vAlign w:val="bottom"/>
          </w:tcPr>
          <w:p w14:paraId="7E80AF95" w14:textId="55F132E1" w:rsidR="00F7009D" w:rsidRPr="0065404B" w:rsidRDefault="009D6872" w:rsidP="00F7009D">
            <w:pPr>
              <w:pStyle w:val="TabellRader"/>
              <w:rPr>
                <w:highlight w:val="yellow"/>
              </w:rPr>
            </w:pPr>
            <w:r>
              <w:rPr>
                <w:rFonts w:cs="Arial"/>
                <w:i/>
                <w:iCs/>
                <w:szCs w:val="16"/>
              </w:rPr>
              <w:t>7,5</w:t>
            </w:r>
          </w:p>
        </w:tc>
        <w:tc>
          <w:tcPr>
            <w:tcW w:w="640" w:type="dxa"/>
            <w:tcMar>
              <w:left w:w="45" w:type="dxa"/>
              <w:right w:w="45" w:type="dxa"/>
            </w:tcMar>
            <w:vAlign w:val="bottom"/>
          </w:tcPr>
          <w:p w14:paraId="29DCDDF8" w14:textId="4102F5BD" w:rsidR="00F7009D" w:rsidRPr="0065404B" w:rsidRDefault="009D6872" w:rsidP="00F7009D">
            <w:pPr>
              <w:pStyle w:val="TabellRader"/>
              <w:rPr>
                <w:highlight w:val="yellow"/>
              </w:rPr>
            </w:pPr>
            <w:r>
              <w:rPr>
                <w:rFonts w:cs="Arial"/>
                <w:i/>
                <w:iCs/>
                <w:szCs w:val="16"/>
              </w:rPr>
              <w:t>444,6</w:t>
            </w:r>
          </w:p>
        </w:tc>
        <w:tc>
          <w:tcPr>
            <w:tcW w:w="594" w:type="dxa"/>
            <w:tcMar>
              <w:left w:w="45" w:type="dxa"/>
              <w:right w:w="45" w:type="dxa"/>
            </w:tcMar>
            <w:vAlign w:val="bottom"/>
          </w:tcPr>
          <w:p w14:paraId="193C29B8" w14:textId="17C55C39" w:rsidR="00F7009D" w:rsidRPr="0065404B" w:rsidRDefault="009D6872" w:rsidP="00F7009D">
            <w:pPr>
              <w:pStyle w:val="TabellRader"/>
              <w:rPr>
                <w:highlight w:val="yellow"/>
              </w:rPr>
            </w:pPr>
            <w:r>
              <w:rPr>
                <w:rFonts w:cs="Arial"/>
                <w:i/>
                <w:iCs/>
                <w:szCs w:val="16"/>
              </w:rPr>
              <w:t>-4,7</w:t>
            </w:r>
          </w:p>
        </w:tc>
        <w:tc>
          <w:tcPr>
            <w:tcW w:w="399" w:type="dxa"/>
            <w:tcMar>
              <w:left w:w="45" w:type="dxa"/>
              <w:right w:w="45" w:type="dxa"/>
            </w:tcMar>
            <w:vAlign w:val="bottom"/>
          </w:tcPr>
          <w:p w14:paraId="34193B48"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4703FEEA" w14:textId="284259A7" w:rsidR="00F7009D" w:rsidRPr="0065404B" w:rsidRDefault="009D6872" w:rsidP="00F7009D">
            <w:pPr>
              <w:pStyle w:val="TabellRader"/>
              <w:rPr>
                <w:highlight w:val="yellow"/>
              </w:rPr>
            </w:pPr>
            <w:r>
              <w:rPr>
                <w:i/>
              </w:rPr>
              <w:t>0</w:t>
            </w:r>
            <w:r>
              <w:rPr>
                <w:rFonts w:cs="Arial"/>
                <w:i/>
                <w:iCs/>
                <w:szCs w:val="16"/>
              </w:rPr>
              <w:t>,4</w:t>
            </w:r>
          </w:p>
        </w:tc>
        <w:tc>
          <w:tcPr>
            <w:tcW w:w="571" w:type="dxa"/>
            <w:tcMar>
              <w:left w:w="45" w:type="dxa"/>
              <w:right w:w="45" w:type="dxa"/>
            </w:tcMar>
            <w:vAlign w:val="bottom"/>
          </w:tcPr>
          <w:p w14:paraId="7F5734F7" w14:textId="12187A22" w:rsidR="00F7009D" w:rsidRPr="0065404B" w:rsidRDefault="009D6872" w:rsidP="00F7009D">
            <w:pPr>
              <w:pStyle w:val="TabellRader"/>
              <w:rPr>
                <w:highlight w:val="yellow"/>
              </w:rPr>
            </w:pPr>
            <w:r>
              <w:rPr>
                <w:i/>
              </w:rPr>
              <w:t>-2</w:t>
            </w:r>
            <w:r>
              <w:rPr>
                <w:rFonts w:cs="Arial"/>
                <w:i/>
                <w:iCs/>
                <w:szCs w:val="16"/>
              </w:rPr>
              <w:t>,9</w:t>
            </w:r>
          </w:p>
        </w:tc>
        <w:tc>
          <w:tcPr>
            <w:tcW w:w="571" w:type="dxa"/>
            <w:tcMar>
              <w:left w:w="45" w:type="dxa"/>
              <w:right w:w="45" w:type="dxa"/>
            </w:tcMar>
            <w:vAlign w:val="bottom"/>
          </w:tcPr>
          <w:p w14:paraId="4F97DF64" w14:textId="607CB1CB" w:rsidR="00F7009D" w:rsidRPr="0065404B" w:rsidRDefault="009D6872" w:rsidP="00F7009D">
            <w:pPr>
              <w:pStyle w:val="TabellRader"/>
              <w:rPr>
                <w:highlight w:val="yellow"/>
              </w:rPr>
            </w:pPr>
            <w:r>
              <w:rPr>
                <w:rFonts w:cs="Arial"/>
                <w:i/>
                <w:iCs/>
                <w:szCs w:val="16"/>
              </w:rPr>
              <w:t>0,0</w:t>
            </w:r>
          </w:p>
        </w:tc>
        <w:tc>
          <w:tcPr>
            <w:tcW w:w="571" w:type="dxa"/>
            <w:tcMar>
              <w:left w:w="45" w:type="dxa"/>
              <w:right w:w="45" w:type="dxa"/>
            </w:tcMar>
            <w:vAlign w:val="bottom"/>
          </w:tcPr>
          <w:p w14:paraId="1061DC51" w14:textId="45D5945A" w:rsidR="00F7009D" w:rsidRPr="0065404B" w:rsidRDefault="009D6872" w:rsidP="00F7009D">
            <w:pPr>
              <w:pStyle w:val="TabellRader"/>
              <w:rPr>
                <w:highlight w:val="yellow"/>
              </w:rPr>
            </w:pPr>
            <w:r>
              <w:rPr>
                <w:rFonts w:cs="Arial"/>
                <w:i/>
                <w:iCs/>
                <w:szCs w:val="16"/>
              </w:rPr>
              <w:t>0</w:t>
            </w:r>
            <w:r>
              <w:rPr>
                <w:i/>
              </w:rPr>
              <w:t>,0</w:t>
            </w:r>
          </w:p>
        </w:tc>
        <w:tc>
          <w:tcPr>
            <w:tcW w:w="571" w:type="dxa"/>
            <w:tcMar>
              <w:top w:w="0" w:type="dxa"/>
              <w:left w:w="45" w:type="dxa"/>
              <w:bottom w:w="0" w:type="dxa"/>
              <w:right w:w="45" w:type="dxa"/>
            </w:tcMar>
            <w:vAlign w:val="bottom"/>
          </w:tcPr>
          <w:p w14:paraId="154DD2DD" w14:textId="4E34AB5E" w:rsidR="00F7009D" w:rsidRPr="0065404B" w:rsidRDefault="009D6872" w:rsidP="00F7009D">
            <w:pPr>
              <w:pStyle w:val="TabellRader"/>
              <w:rPr>
                <w:highlight w:val="yellow"/>
              </w:rPr>
            </w:pPr>
            <w:r>
              <w:rPr>
                <w:i/>
              </w:rPr>
              <w:t>-1</w:t>
            </w:r>
            <w:r>
              <w:rPr>
                <w:rFonts w:cs="Arial"/>
                <w:i/>
                <w:iCs/>
                <w:szCs w:val="16"/>
              </w:rPr>
              <w:t>,4</w:t>
            </w:r>
          </w:p>
        </w:tc>
        <w:tc>
          <w:tcPr>
            <w:tcW w:w="571" w:type="dxa"/>
            <w:tcMar>
              <w:left w:w="45" w:type="dxa"/>
              <w:right w:w="45" w:type="dxa"/>
            </w:tcMar>
            <w:vAlign w:val="bottom"/>
          </w:tcPr>
          <w:p w14:paraId="659F2E0B" w14:textId="0423FC74" w:rsidR="00F7009D" w:rsidRPr="0065404B" w:rsidRDefault="009D6872" w:rsidP="00F7009D">
            <w:pPr>
              <w:pStyle w:val="TabellRader"/>
              <w:rPr>
                <w:highlight w:val="yellow"/>
              </w:rPr>
            </w:pPr>
            <w:r>
              <w:rPr>
                <w:rFonts w:cs="Arial"/>
                <w:i/>
                <w:iCs/>
                <w:szCs w:val="16"/>
              </w:rPr>
              <w:t>-4,0</w:t>
            </w:r>
          </w:p>
        </w:tc>
      </w:tr>
      <w:tr w:rsidR="00F7009D" w14:paraId="7D9E2653" w14:textId="77777777" w:rsidTr="00F7009D">
        <w:tc>
          <w:tcPr>
            <w:tcW w:w="2779" w:type="dxa"/>
            <w:vAlign w:val="bottom"/>
          </w:tcPr>
          <w:p w14:paraId="37DA3D4D" w14:textId="6A7E237A" w:rsidR="00F7009D" w:rsidRDefault="009D6872" w:rsidP="00F7009D">
            <w:pPr>
              <w:pStyle w:val="TabellRader"/>
              <w:keepNext/>
              <w:keepLines/>
              <w:jc w:val="left"/>
            </w:pPr>
            <w:r>
              <w:t xml:space="preserve">    Arbetsgivaravgifter</w:t>
            </w:r>
          </w:p>
        </w:tc>
        <w:tc>
          <w:tcPr>
            <w:tcW w:w="574" w:type="dxa"/>
            <w:tcMar>
              <w:left w:w="45" w:type="dxa"/>
              <w:right w:w="45" w:type="dxa"/>
            </w:tcMar>
            <w:vAlign w:val="bottom"/>
          </w:tcPr>
          <w:p w14:paraId="4A6E8FE2" w14:textId="1C733827" w:rsidR="00F7009D" w:rsidRPr="0065404B" w:rsidRDefault="009D6872" w:rsidP="00F7009D">
            <w:pPr>
              <w:pStyle w:val="TabellRader"/>
              <w:rPr>
                <w:highlight w:val="yellow"/>
              </w:rPr>
            </w:pPr>
            <w:r>
              <w:rPr>
                <w:rFonts w:cs="Arial"/>
                <w:szCs w:val="16"/>
              </w:rPr>
              <w:t>442,4</w:t>
            </w:r>
          </w:p>
        </w:tc>
        <w:tc>
          <w:tcPr>
            <w:tcW w:w="566" w:type="dxa"/>
            <w:tcMar>
              <w:left w:w="45" w:type="dxa"/>
              <w:right w:w="45" w:type="dxa"/>
            </w:tcMar>
            <w:vAlign w:val="bottom"/>
          </w:tcPr>
          <w:p w14:paraId="0E92B3EF" w14:textId="634140DB" w:rsidR="00F7009D" w:rsidRPr="0065404B" w:rsidRDefault="009D6872" w:rsidP="00F7009D">
            <w:pPr>
              <w:pStyle w:val="TabellRader"/>
              <w:rPr>
                <w:highlight w:val="yellow"/>
              </w:rPr>
            </w:pPr>
            <w:r>
              <w:rPr>
                <w:rFonts w:cs="Arial"/>
                <w:szCs w:val="16"/>
              </w:rPr>
              <w:t>6,8</w:t>
            </w:r>
          </w:p>
        </w:tc>
        <w:tc>
          <w:tcPr>
            <w:tcW w:w="640" w:type="dxa"/>
            <w:tcMar>
              <w:left w:w="45" w:type="dxa"/>
              <w:right w:w="45" w:type="dxa"/>
            </w:tcMar>
            <w:vAlign w:val="bottom"/>
          </w:tcPr>
          <w:p w14:paraId="2D0DA1B4" w14:textId="22085ABF" w:rsidR="00F7009D" w:rsidRPr="0065404B" w:rsidRDefault="009D6872" w:rsidP="00F7009D">
            <w:pPr>
              <w:pStyle w:val="TabellRader"/>
              <w:rPr>
                <w:highlight w:val="yellow"/>
              </w:rPr>
            </w:pPr>
            <w:r>
              <w:rPr>
                <w:rFonts w:cs="Arial"/>
                <w:szCs w:val="16"/>
              </w:rPr>
              <w:t>454,3</w:t>
            </w:r>
          </w:p>
        </w:tc>
        <w:tc>
          <w:tcPr>
            <w:tcW w:w="594" w:type="dxa"/>
            <w:tcMar>
              <w:left w:w="45" w:type="dxa"/>
              <w:right w:w="45" w:type="dxa"/>
            </w:tcMar>
            <w:vAlign w:val="bottom"/>
          </w:tcPr>
          <w:p w14:paraId="7F0153F9" w14:textId="283D1757" w:rsidR="00F7009D" w:rsidRPr="0065404B" w:rsidRDefault="009D6872" w:rsidP="00F7009D">
            <w:pPr>
              <w:pStyle w:val="TabellRader"/>
              <w:rPr>
                <w:highlight w:val="yellow"/>
              </w:rPr>
            </w:pPr>
            <w:r>
              <w:rPr>
                <w:rFonts w:cs="Arial"/>
                <w:szCs w:val="16"/>
              </w:rPr>
              <w:t>-3,3</w:t>
            </w:r>
          </w:p>
        </w:tc>
        <w:tc>
          <w:tcPr>
            <w:tcW w:w="399" w:type="dxa"/>
            <w:tcMar>
              <w:left w:w="45" w:type="dxa"/>
              <w:right w:w="45" w:type="dxa"/>
            </w:tcMar>
            <w:vAlign w:val="bottom"/>
          </w:tcPr>
          <w:p w14:paraId="70FF72A3"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12DDC8BC" w14:textId="4794F2A2" w:rsidR="00F7009D" w:rsidRPr="0065404B" w:rsidRDefault="009D6872" w:rsidP="00F7009D">
            <w:pPr>
              <w:pStyle w:val="TabellRader"/>
              <w:rPr>
                <w:highlight w:val="yellow"/>
              </w:rPr>
            </w:pPr>
            <w:r>
              <w:t>1,</w:t>
            </w:r>
            <w:r>
              <w:rPr>
                <w:rFonts w:cs="Arial"/>
                <w:szCs w:val="16"/>
              </w:rPr>
              <w:t>2</w:t>
            </w:r>
          </w:p>
        </w:tc>
        <w:tc>
          <w:tcPr>
            <w:tcW w:w="571" w:type="dxa"/>
            <w:tcMar>
              <w:left w:w="45" w:type="dxa"/>
              <w:right w:w="45" w:type="dxa"/>
            </w:tcMar>
            <w:vAlign w:val="bottom"/>
          </w:tcPr>
          <w:p w14:paraId="616A8EF7" w14:textId="34AF2693" w:rsidR="00F7009D" w:rsidRPr="0065404B" w:rsidRDefault="009D6872" w:rsidP="00F7009D">
            <w:pPr>
              <w:pStyle w:val="TabellRader"/>
              <w:rPr>
                <w:highlight w:val="yellow"/>
              </w:rPr>
            </w:pPr>
            <w:r>
              <w:rPr>
                <w:rFonts w:cs="Arial"/>
                <w:szCs w:val="16"/>
              </w:rPr>
              <w:t>-</w:t>
            </w:r>
            <w:r>
              <w:t>0,</w:t>
            </w:r>
            <w:r>
              <w:rPr>
                <w:rFonts w:cs="Arial"/>
                <w:szCs w:val="16"/>
              </w:rPr>
              <w:t>7</w:t>
            </w:r>
          </w:p>
        </w:tc>
        <w:tc>
          <w:tcPr>
            <w:tcW w:w="571" w:type="dxa"/>
            <w:tcMar>
              <w:left w:w="45" w:type="dxa"/>
              <w:right w:w="45" w:type="dxa"/>
            </w:tcMar>
            <w:vAlign w:val="bottom"/>
          </w:tcPr>
          <w:p w14:paraId="4FFB7C30" w14:textId="2A02B779" w:rsidR="00F7009D" w:rsidRPr="0065404B" w:rsidRDefault="009D6872" w:rsidP="00F7009D">
            <w:pPr>
              <w:pStyle w:val="TabellRader"/>
              <w:rPr>
                <w:highlight w:val="yellow"/>
              </w:rPr>
            </w:pPr>
            <w:r>
              <w:rPr>
                <w:rFonts w:cs="Arial"/>
                <w:szCs w:val="16"/>
              </w:rPr>
              <w:t>2,8</w:t>
            </w:r>
          </w:p>
        </w:tc>
        <w:tc>
          <w:tcPr>
            <w:tcW w:w="571" w:type="dxa"/>
            <w:tcMar>
              <w:left w:w="45" w:type="dxa"/>
              <w:right w:w="45" w:type="dxa"/>
            </w:tcMar>
            <w:vAlign w:val="bottom"/>
          </w:tcPr>
          <w:p w14:paraId="7DD80AD6" w14:textId="14220AD6" w:rsidR="00F7009D" w:rsidRPr="0065404B" w:rsidRDefault="009D6872" w:rsidP="00F7009D">
            <w:pPr>
              <w:pStyle w:val="TabellRader"/>
              <w:rPr>
                <w:highlight w:val="yellow"/>
              </w:rPr>
            </w:pPr>
            <w:r>
              <w:rPr>
                <w:rFonts w:cs="Arial"/>
                <w:szCs w:val="16"/>
              </w:rPr>
              <w:t>3</w:t>
            </w:r>
            <w:r>
              <w:t>,2</w:t>
            </w:r>
          </w:p>
        </w:tc>
        <w:tc>
          <w:tcPr>
            <w:tcW w:w="571" w:type="dxa"/>
            <w:tcMar>
              <w:top w:w="0" w:type="dxa"/>
              <w:left w:w="45" w:type="dxa"/>
              <w:bottom w:w="0" w:type="dxa"/>
              <w:right w:w="45" w:type="dxa"/>
            </w:tcMar>
            <w:vAlign w:val="bottom"/>
          </w:tcPr>
          <w:p w14:paraId="6424A5EE" w14:textId="089DFF65" w:rsidR="00F7009D" w:rsidRPr="0065404B" w:rsidRDefault="009D6872" w:rsidP="00F7009D">
            <w:pPr>
              <w:pStyle w:val="TabellRader"/>
              <w:rPr>
                <w:highlight w:val="yellow"/>
              </w:rPr>
            </w:pPr>
            <w:r>
              <w:rPr>
                <w:rFonts w:cs="Arial"/>
                <w:szCs w:val="16"/>
              </w:rPr>
              <w:t>2</w:t>
            </w:r>
            <w:r>
              <w:t>,1</w:t>
            </w:r>
          </w:p>
        </w:tc>
        <w:tc>
          <w:tcPr>
            <w:tcW w:w="571" w:type="dxa"/>
            <w:tcMar>
              <w:left w:w="45" w:type="dxa"/>
              <w:right w:w="45" w:type="dxa"/>
            </w:tcMar>
            <w:vAlign w:val="bottom"/>
          </w:tcPr>
          <w:p w14:paraId="6CFE94C4" w14:textId="10460D6F" w:rsidR="00F7009D" w:rsidRPr="0065404B" w:rsidRDefault="009D6872" w:rsidP="00F7009D">
            <w:pPr>
              <w:pStyle w:val="TabellRader"/>
              <w:rPr>
                <w:highlight w:val="yellow"/>
              </w:rPr>
            </w:pPr>
            <w:r>
              <w:rPr>
                <w:rFonts w:cs="Arial"/>
                <w:szCs w:val="16"/>
              </w:rPr>
              <w:t>0</w:t>
            </w:r>
            <w:r>
              <w:t>,1</w:t>
            </w:r>
          </w:p>
        </w:tc>
      </w:tr>
      <w:tr w:rsidR="00F7009D" w14:paraId="061AB76A" w14:textId="77777777" w:rsidTr="00F7009D">
        <w:tc>
          <w:tcPr>
            <w:tcW w:w="2779" w:type="dxa"/>
            <w:vAlign w:val="bottom"/>
          </w:tcPr>
          <w:p w14:paraId="37313969" w14:textId="14C62354" w:rsidR="00F7009D" w:rsidRDefault="009D6872" w:rsidP="00F7009D">
            <w:pPr>
              <w:pStyle w:val="TabellRader"/>
              <w:keepNext/>
              <w:keepLines/>
              <w:jc w:val="left"/>
            </w:pPr>
            <w:r>
              <w:t xml:space="preserve">    Egenavgifter</w:t>
            </w:r>
          </w:p>
        </w:tc>
        <w:tc>
          <w:tcPr>
            <w:tcW w:w="574" w:type="dxa"/>
            <w:tcMar>
              <w:left w:w="45" w:type="dxa"/>
              <w:right w:w="45" w:type="dxa"/>
            </w:tcMar>
            <w:vAlign w:val="bottom"/>
          </w:tcPr>
          <w:p w14:paraId="76744356" w14:textId="25BF11DF" w:rsidR="00F7009D" w:rsidRPr="0065404B" w:rsidRDefault="009D6872" w:rsidP="00F7009D">
            <w:pPr>
              <w:pStyle w:val="TabellRader"/>
              <w:rPr>
                <w:highlight w:val="yellow"/>
              </w:rPr>
            </w:pPr>
            <w:r>
              <w:t>12,</w:t>
            </w:r>
            <w:r>
              <w:rPr>
                <w:rFonts w:cs="Arial"/>
                <w:szCs w:val="16"/>
              </w:rPr>
              <w:t>0</w:t>
            </w:r>
          </w:p>
        </w:tc>
        <w:tc>
          <w:tcPr>
            <w:tcW w:w="566" w:type="dxa"/>
            <w:tcMar>
              <w:left w:w="45" w:type="dxa"/>
              <w:right w:w="45" w:type="dxa"/>
            </w:tcMar>
            <w:vAlign w:val="bottom"/>
          </w:tcPr>
          <w:p w14:paraId="65484468" w14:textId="3A6EEC53" w:rsidR="00F7009D" w:rsidRPr="0065404B" w:rsidRDefault="009D6872" w:rsidP="00F7009D">
            <w:pPr>
              <w:pStyle w:val="TabellRader"/>
              <w:rPr>
                <w:highlight w:val="yellow"/>
              </w:rPr>
            </w:pPr>
            <w:r>
              <w:rPr>
                <w:rFonts w:cs="Arial"/>
                <w:szCs w:val="16"/>
              </w:rPr>
              <w:t>-1,4</w:t>
            </w:r>
          </w:p>
        </w:tc>
        <w:tc>
          <w:tcPr>
            <w:tcW w:w="640" w:type="dxa"/>
            <w:tcMar>
              <w:left w:w="45" w:type="dxa"/>
              <w:right w:w="45" w:type="dxa"/>
            </w:tcMar>
            <w:vAlign w:val="bottom"/>
          </w:tcPr>
          <w:p w14:paraId="207547E3" w14:textId="0DB6D102" w:rsidR="00F7009D" w:rsidRPr="0065404B" w:rsidRDefault="009D6872" w:rsidP="00F7009D">
            <w:pPr>
              <w:pStyle w:val="TabellRader"/>
              <w:rPr>
                <w:highlight w:val="yellow"/>
              </w:rPr>
            </w:pPr>
            <w:r>
              <w:t>12,</w:t>
            </w:r>
            <w:r>
              <w:rPr>
                <w:rFonts w:cs="Arial"/>
                <w:szCs w:val="16"/>
              </w:rPr>
              <w:t>8</w:t>
            </w:r>
          </w:p>
        </w:tc>
        <w:tc>
          <w:tcPr>
            <w:tcW w:w="594" w:type="dxa"/>
            <w:tcMar>
              <w:left w:w="45" w:type="dxa"/>
              <w:right w:w="45" w:type="dxa"/>
            </w:tcMar>
            <w:vAlign w:val="bottom"/>
          </w:tcPr>
          <w:p w14:paraId="4E539DD7" w14:textId="0ACF7C9B" w:rsidR="00F7009D" w:rsidRPr="0065404B" w:rsidRDefault="009D6872" w:rsidP="00F7009D">
            <w:pPr>
              <w:pStyle w:val="TabellRader"/>
              <w:rPr>
                <w:highlight w:val="yellow"/>
              </w:rPr>
            </w:pPr>
            <w:r>
              <w:t>-</w:t>
            </w:r>
            <w:r>
              <w:rPr>
                <w:rFonts w:cs="Arial"/>
                <w:szCs w:val="16"/>
              </w:rPr>
              <w:t>0,8</w:t>
            </w:r>
          </w:p>
        </w:tc>
        <w:tc>
          <w:tcPr>
            <w:tcW w:w="399" w:type="dxa"/>
            <w:tcMar>
              <w:left w:w="45" w:type="dxa"/>
              <w:right w:w="45" w:type="dxa"/>
            </w:tcMar>
            <w:vAlign w:val="bottom"/>
          </w:tcPr>
          <w:p w14:paraId="78DB1ACB"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089FC7D9" w14:textId="04029787" w:rsidR="00F7009D" w:rsidRPr="0065404B" w:rsidRDefault="009D6872" w:rsidP="00F7009D">
            <w:pPr>
              <w:pStyle w:val="TabellRader"/>
              <w:rPr>
                <w:highlight w:val="yellow"/>
              </w:rPr>
            </w:pPr>
            <w:r>
              <w:rPr>
                <w:rFonts w:cs="Arial"/>
                <w:szCs w:val="16"/>
              </w:rPr>
              <w:t>-</w:t>
            </w:r>
            <w:r>
              <w:t>0,</w:t>
            </w:r>
            <w:r>
              <w:rPr>
                <w:rFonts w:cs="Arial"/>
                <w:szCs w:val="16"/>
              </w:rPr>
              <w:t>6</w:t>
            </w:r>
          </w:p>
        </w:tc>
        <w:tc>
          <w:tcPr>
            <w:tcW w:w="571" w:type="dxa"/>
            <w:tcMar>
              <w:left w:w="45" w:type="dxa"/>
              <w:right w:w="45" w:type="dxa"/>
            </w:tcMar>
            <w:vAlign w:val="bottom"/>
          </w:tcPr>
          <w:p w14:paraId="74C28B19" w14:textId="113C9883" w:rsidR="00F7009D" w:rsidRPr="0065404B" w:rsidRDefault="009D6872" w:rsidP="00F7009D">
            <w:pPr>
              <w:pStyle w:val="TabellRader"/>
              <w:rPr>
                <w:highlight w:val="yellow"/>
              </w:rPr>
            </w:pPr>
            <w:r>
              <w:t>-0,</w:t>
            </w:r>
            <w:r>
              <w:rPr>
                <w:rFonts w:cs="Arial"/>
                <w:szCs w:val="16"/>
              </w:rPr>
              <w:t>7</w:t>
            </w:r>
          </w:p>
        </w:tc>
        <w:tc>
          <w:tcPr>
            <w:tcW w:w="571" w:type="dxa"/>
            <w:tcMar>
              <w:left w:w="45" w:type="dxa"/>
              <w:right w:w="45" w:type="dxa"/>
            </w:tcMar>
            <w:vAlign w:val="bottom"/>
          </w:tcPr>
          <w:p w14:paraId="665F31EB" w14:textId="6F6594C7" w:rsidR="00F7009D" w:rsidRPr="0065404B" w:rsidRDefault="009D6872" w:rsidP="00F7009D">
            <w:pPr>
              <w:pStyle w:val="TabellRader"/>
              <w:rPr>
                <w:highlight w:val="yellow"/>
              </w:rPr>
            </w:pPr>
            <w:r>
              <w:t>-0,6</w:t>
            </w:r>
          </w:p>
        </w:tc>
        <w:tc>
          <w:tcPr>
            <w:tcW w:w="571" w:type="dxa"/>
            <w:tcMar>
              <w:left w:w="45" w:type="dxa"/>
              <w:right w:w="45" w:type="dxa"/>
            </w:tcMar>
            <w:vAlign w:val="bottom"/>
          </w:tcPr>
          <w:p w14:paraId="6D0AFD87" w14:textId="31AC4841" w:rsidR="00F7009D" w:rsidRPr="0065404B" w:rsidRDefault="009D6872" w:rsidP="00F7009D">
            <w:pPr>
              <w:pStyle w:val="TabellRader"/>
              <w:rPr>
                <w:highlight w:val="yellow"/>
              </w:rPr>
            </w:pPr>
            <w:r>
              <w:t>-0,</w:t>
            </w:r>
            <w:r>
              <w:rPr>
                <w:rFonts w:cs="Arial"/>
                <w:szCs w:val="16"/>
              </w:rPr>
              <w:t>6</w:t>
            </w:r>
          </w:p>
        </w:tc>
        <w:tc>
          <w:tcPr>
            <w:tcW w:w="571" w:type="dxa"/>
            <w:tcMar>
              <w:top w:w="0" w:type="dxa"/>
              <w:left w:w="45" w:type="dxa"/>
              <w:bottom w:w="0" w:type="dxa"/>
              <w:right w:w="45" w:type="dxa"/>
            </w:tcMar>
            <w:vAlign w:val="bottom"/>
          </w:tcPr>
          <w:p w14:paraId="59AD193B" w14:textId="3266A223" w:rsidR="00F7009D" w:rsidRPr="0065404B" w:rsidRDefault="009D6872" w:rsidP="00F7009D">
            <w:pPr>
              <w:pStyle w:val="TabellRader"/>
              <w:rPr>
                <w:highlight w:val="yellow"/>
              </w:rPr>
            </w:pPr>
            <w:r>
              <w:t>-</w:t>
            </w:r>
            <w:r>
              <w:rPr>
                <w:rFonts w:cs="Arial"/>
                <w:szCs w:val="16"/>
              </w:rPr>
              <w:t>0,7</w:t>
            </w:r>
          </w:p>
        </w:tc>
        <w:tc>
          <w:tcPr>
            <w:tcW w:w="571" w:type="dxa"/>
            <w:tcMar>
              <w:left w:w="45" w:type="dxa"/>
              <w:right w:w="45" w:type="dxa"/>
            </w:tcMar>
            <w:vAlign w:val="bottom"/>
          </w:tcPr>
          <w:p w14:paraId="60ADC991" w14:textId="02CD3064" w:rsidR="00F7009D" w:rsidRPr="0065404B" w:rsidRDefault="009D6872" w:rsidP="00F7009D">
            <w:pPr>
              <w:pStyle w:val="TabellRader"/>
              <w:rPr>
                <w:highlight w:val="yellow"/>
              </w:rPr>
            </w:pPr>
            <w:r>
              <w:t>-0</w:t>
            </w:r>
            <w:r>
              <w:rPr>
                <w:rFonts w:cs="Arial"/>
                <w:szCs w:val="16"/>
              </w:rPr>
              <w:t>,7</w:t>
            </w:r>
          </w:p>
        </w:tc>
      </w:tr>
      <w:tr w:rsidR="00F7009D" w14:paraId="0FA3B216" w14:textId="77777777" w:rsidTr="00F7009D">
        <w:tc>
          <w:tcPr>
            <w:tcW w:w="2779" w:type="dxa"/>
            <w:vAlign w:val="bottom"/>
          </w:tcPr>
          <w:p w14:paraId="49FB1B06" w14:textId="3864819D" w:rsidR="00F7009D" w:rsidRDefault="009D6872" w:rsidP="00F7009D">
            <w:pPr>
              <w:pStyle w:val="TabellRader"/>
              <w:keepNext/>
              <w:keepLines/>
              <w:jc w:val="left"/>
            </w:pPr>
            <w:r>
              <w:t xml:space="preserve">    Särskild löneskatt</w:t>
            </w:r>
          </w:p>
        </w:tc>
        <w:tc>
          <w:tcPr>
            <w:tcW w:w="574" w:type="dxa"/>
            <w:tcMar>
              <w:left w:w="45" w:type="dxa"/>
              <w:right w:w="45" w:type="dxa"/>
            </w:tcMar>
            <w:vAlign w:val="bottom"/>
          </w:tcPr>
          <w:p w14:paraId="414893E4" w14:textId="7D52F4BF" w:rsidR="00F7009D" w:rsidRPr="0065404B" w:rsidRDefault="009D6872" w:rsidP="00F7009D">
            <w:pPr>
              <w:pStyle w:val="TabellRader"/>
              <w:rPr>
                <w:highlight w:val="yellow"/>
              </w:rPr>
            </w:pPr>
            <w:r>
              <w:rPr>
                <w:rFonts w:cs="Arial"/>
                <w:szCs w:val="16"/>
              </w:rPr>
              <w:t>37,4</w:t>
            </w:r>
          </w:p>
        </w:tc>
        <w:tc>
          <w:tcPr>
            <w:tcW w:w="566" w:type="dxa"/>
            <w:tcMar>
              <w:left w:w="45" w:type="dxa"/>
              <w:right w:w="45" w:type="dxa"/>
            </w:tcMar>
            <w:vAlign w:val="bottom"/>
          </w:tcPr>
          <w:p w14:paraId="185E5C16" w14:textId="56A62F16" w:rsidR="00F7009D" w:rsidRPr="0065404B" w:rsidRDefault="009D6872" w:rsidP="00F7009D">
            <w:pPr>
              <w:pStyle w:val="TabellRader"/>
              <w:rPr>
                <w:highlight w:val="yellow"/>
              </w:rPr>
            </w:pPr>
            <w:r>
              <w:t>1,8</w:t>
            </w:r>
          </w:p>
        </w:tc>
        <w:tc>
          <w:tcPr>
            <w:tcW w:w="640" w:type="dxa"/>
            <w:tcMar>
              <w:left w:w="45" w:type="dxa"/>
              <w:right w:w="45" w:type="dxa"/>
            </w:tcMar>
            <w:vAlign w:val="bottom"/>
          </w:tcPr>
          <w:p w14:paraId="76FF6BB1" w14:textId="2336ECB4" w:rsidR="00F7009D" w:rsidRPr="0065404B" w:rsidRDefault="009D6872" w:rsidP="00F7009D">
            <w:pPr>
              <w:pStyle w:val="TabellRader"/>
              <w:rPr>
                <w:highlight w:val="yellow"/>
              </w:rPr>
            </w:pPr>
            <w:r>
              <w:rPr>
                <w:rFonts w:cs="Arial"/>
                <w:szCs w:val="16"/>
              </w:rPr>
              <w:t>38,3</w:t>
            </w:r>
          </w:p>
        </w:tc>
        <w:tc>
          <w:tcPr>
            <w:tcW w:w="594" w:type="dxa"/>
            <w:tcMar>
              <w:left w:w="45" w:type="dxa"/>
              <w:right w:w="45" w:type="dxa"/>
            </w:tcMar>
            <w:vAlign w:val="bottom"/>
          </w:tcPr>
          <w:p w14:paraId="3FD34BE1" w14:textId="25327F06" w:rsidR="00F7009D" w:rsidRPr="0065404B" w:rsidRDefault="009D6872" w:rsidP="00F7009D">
            <w:pPr>
              <w:pStyle w:val="TabellRader"/>
              <w:rPr>
                <w:highlight w:val="yellow"/>
              </w:rPr>
            </w:pPr>
            <w:r>
              <w:rPr>
                <w:rFonts w:cs="Arial"/>
                <w:szCs w:val="16"/>
              </w:rPr>
              <w:t>-</w:t>
            </w:r>
            <w:r>
              <w:t>1</w:t>
            </w:r>
            <w:r>
              <w:rPr>
                <w:rFonts w:cs="Arial"/>
                <w:szCs w:val="16"/>
              </w:rPr>
              <w:t>,6</w:t>
            </w:r>
          </w:p>
        </w:tc>
        <w:tc>
          <w:tcPr>
            <w:tcW w:w="399" w:type="dxa"/>
            <w:tcMar>
              <w:left w:w="45" w:type="dxa"/>
              <w:right w:w="45" w:type="dxa"/>
            </w:tcMar>
            <w:vAlign w:val="bottom"/>
          </w:tcPr>
          <w:p w14:paraId="2812C3D7"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72EFE56C" w14:textId="6BD8D5BC" w:rsidR="00F7009D" w:rsidRPr="0065404B" w:rsidRDefault="009D6872" w:rsidP="00F7009D">
            <w:pPr>
              <w:pStyle w:val="TabellRader"/>
              <w:rPr>
                <w:highlight w:val="yellow"/>
              </w:rPr>
            </w:pPr>
            <w:r>
              <w:t>-0,</w:t>
            </w:r>
            <w:r>
              <w:rPr>
                <w:rFonts w:cs="Arial"/>
                <w:szCs w:val="16"/>
              </w:rPr>
              <w:t>3</w:t>
            </w:r>
          </w:p>
        </w:tc>
        <w:tc>
          <w:tcPr>
            <w:tcW w:w="571" w:type="dxa"/>
            <w:tcMar>
              <w:left w:w="45" w:type="dxa"/>
              <w:right w:w="45" w:type="dxa"/>
            </w:tcMar>
            <w:vAlign w:val="bottom"/>
          </w:tcPr>
          <w:p w14:paraId="784143A9" w14:textId="421D64AF" w:rsidR="00F7009D" w:rsidRPr="0065404B" w:rsidRDefault="009D6872" w:rsidP="00F7009D">
            <w:pPr>
              <w:pStyle w:val="TabellRader"/>
              <w:rPr>
                <w:highlight w:val="yellow"/>
              </w:rPr>
            </w:pPr>
            <w:r>
              <w:t>-0,</w:t>
            </w:r>
            <w:r>
              <w:rPr>
                <w:rFonts w:cs="Arial"/>
                <w:szCs w:val="16"/>
              </w:rPr>
              <w:t>6</w:t>
            </w:r>
          </w:p>
        </w:tc>
        <w:tc>
          <w:tcPr>
            <w:tcW w:w="571" w:type="dxa"/>
            <w:tcMar>
              <w:left w:w="45" w:type="dxa"/>
              <w:right w:w="45" w:type="dxa"/>
            </w:tcMar>
            <w:vAlign w:val="bottom"/>
          </w:tcPr>
          <w:p w14:paraId="7ACDAC18" w14:textId="7A72FCEC" w:rsidR="00F7009D" w:rsidRPr="0065404B" w:rsidRDefault="009D6872" w:rsidP="00F7009D">
            <w:pPr>
              <w:pStyle w:val="TabellRader"/>
              <w:rPr>
                <w:highlight w:val="yellow"/>
              </w:rPr>
            </w:pPr>
            <w:r>
              <w:t>-</w:t>
            </w:r>
            <w:r>
              <w:rPr>
                <w:rFonts w:cs="Arial"/>
                <w:szCs w:val="16"/>
              </w:rPr>
              <w:t>0,2</w:t>
            </w:r>
          </w:p>
        </w:tc>
        <w:tc>
          <w:tcPr>
            <w:tcW w:w="571" w:type="dxa"/>
            <w:tcMar>
              <w:left w:w="45" w:type="dxa"/>
              <w:right w:w="45" w:type="dxa"/>
            </w:tcMar>
            <w:vAlign w:val="bottom"/>
          </w:tcPr>
          <w:p w14:paraId="3F4FFEBE" w14:textId="3424021C" w:rsidR="00F7009D" w:rsidRPr="0065404B" w:rsidRDefault="009D6872" w:rsidP="00F7009D">
            <w:pPr>
              <w:pStyle w:val="TabellRader"/>
              <w:rPr>
                <w:highlight w:val="yellow"/>
              </w:rPr>
            </w:pPr>
            <w:r>
              <w:t>-</w:t>
            </w:r>
            <w:r>
              <w:rPr>
                <w:rFonts w:cs="Arial"/>
                <w:szCs w:val="16"/>
              </w:rPr>
              <w:t>0,3</w:t>
            </w:r>
          </w:p>
        </w:tc>
        <w:tc>
          <w:tcPr>
            <w:tcW w:w="571" w:type="dxa"/>
            <w:tcMar>
              <w:top w:w="0" w:type="dxa"/>
              <w:left w:w="45" w:type="dxa"/>
              <w:bottom w:w="0" w:type="dxa"/>
              <w:right w:w="45" w:type="dxa"/>
            </w:tcMar>
            <w:vAlign w:val="bottom"/>
          </w:tcPr>
          <w:p w14:paraId="7AEC99C2" w14:textId="7B5BD78B" w:rsidR="00F7009D" w:rsidRPr="0065404B" w:rsidRDefault="009D6872" w:rsidP="00F7009D">
            <w:pPr>
              <w:pStyle w:val="TabellRader"/>
              <w:rPr>
                <w:highlight w:val="yellow"/>
              </w:rPr>
            </w:pPr>
            <w:r>
              <w:t>-</w:t>
            </w:r>
            <w:r>
              <w:rPr>
                <w:rFonts w:cs="Arial"/>
                <w:szCs w:val="16"/>
              </w:rPr>
              <w:t>0,4</w:t>
            </w:r>
          </w:p>
        </w:tc>
        <w:tc>
          <w:tcPr>
            <w:tcW w:w="571" w:type="dxa"/>
            <w:tcMar>
              <w:left w:w="45" w:type="dxa"/>
              <w:right w:w="45" w:type="dxa"/>
            </w:tcMar>
            <w:vAlign w:val="bottom"/>
          </w:tcPr>
          <w:p w14:paraId="61D3A667" w14:textId="271DAC37" w:rsidR="00F7009D" w:rsidRPr="0065404B" w:rsidRDefault="009D6872" w:rsidP="00F7009D">
            <w:pPr>
              <w:pStyle w:val="TabellRader"/>
              <w:rPr>
                <w:highlight w:val="yellow"/>
              </w:rPr>
            </w:pPr>
            <w:r>
              <w:t>-</w:t>
            </w:r>
            <w:r>
              <w:rPr>
                <w:rFonts w:cs="Arial"/>
                <w:szCs w:val="16"/>
              </w:rPr>
              <w:t>0,5</w:t>
            </w:r>
          </w:p>
        </w:tc>
      </w:tr>
      <w:tr w:rsidR="00F7009D" w14:paraId="4BE53602" w14:textId="77777777" w:rsidTr="00F7009D">
        <w:tc>
          <w:tcPr>
            <w:tcW w:w="2779" w:type="dxa"/>
            <w:vAlign w:val="bottom"/>
          </w:tcPr>
          <w:p w14:paraId="15F3A25A" w14:textId="302218C9" w:rsidR="00F7009D" w:rsidRDefault="009D6872" w:rsidP="00F7009D">
            <w:pPr>
              <w:pStyle w:val="TabellRader"/>
              <w:keepNext/>
              <w:keepLines/>
              <w:jc w:val="left"/>
            </w:pPr>
            <w:r>
              <w:t xml:space="preserve">    Nedsättningar</w:t>
            </w:r>
          </w:p>
        </w:tc>
        <w:tc>
          <w:tcPr>
            <w:tcW w:w="574" w:type="dxa"/>
            <w:tcMar>
              <w:left w:w="45" w:type="dxa"/>
              <w:right w:w="45" w:type="dxa"/>
            </w:tcMar>
            <w:vAlign w:val="bottom"/>
          </w:tcPr>
          <w:p w14:paraId="3EA81E8D" w14:textId="36E98902" w:rsidR="00F7009D" w:rsidRPr="0065404B" w:rsidRDefault="009D6872" w:rsidP="00F7009D">
            <w:pPr>
              <w:pStyle w:val="TabellRader"/>
              <w:rPr>
                <w:highlight w:val="yellow"/>
              </w:rPr>
            </w:pPr>
            <w:r>
              <w:rPr>
                <w:rFonts w:cs="Arial"/>
                <w:szCs w:val="16"/>
              </w:rPr>
              <w:t>-30,4</w:t>
            </w:r>
          </w:p>
        </w:tc>
        <w:tc>
          <w:tcPr>
            <w:tcW w:w="566" w:type="dxa"/>
            <w:tcMar>
              <w:left w:w="45" w:type="dxa"/>
              <w:right w:w="45" w:type="dxa"/>
            </w:tcMar>
            <w:vAlign w:val="bottom"/>
          </w:tcPr>
          <w:p w14:paraId="52A8E87B" w14:textId="1DB651E4" w:rsidR="00F7009D" w:rsidRPr="0065404B" w:rsidRDefault="009D6872" w:rsidP="00F7009D">
            <w:pPr>
              <w:pStyle w:val="TabellRader"/>
              <w:rPr>
                <w:highlight w:val="yellow"/>
              </w:rPr>
            </w:pPr>
            <w:r>
              <w:rPr>
                <w:rFonts w:cs="Arial"/>
                <w:szCs w:val="16"/>
              </w:rPr>
              <w:t>1,2</w:t>
            </w:r>
          </w:p>
        </w:tc>
        <w:tc>
          <w:tcPr>
            <w:tcW w:w="640" w:type="dxa"/>
            <w:tcMar>
              <w:left w:w="45" w:type="dxa"/>
              <w:right w:w="45" w:type="dxa"/>
            </w:tcMar>
            <w:vAlign w:val="bottom"/>
          </w:tcPr>
          <w:p w14:paraId="34EB87AF" w14:textId="4D05C102" w:rsidR="00F7009D" w:rsidRPr="0065404B" w:rsidRDefault="009D6872" w:rsidP="00F7009D">
            <w:pPr>
              <w:pStyle w:val="TabellRader"/>
              <w:rPr>
                <w:highlight w:val="yellow"/>
              </w:rPr>
            </w:pPr>
            <w:r>
              <w:t>-30,</w:t>
            </w:r>
            <w:r>
              <w:rPr>
                <w:rFonts w:cs="Arial"/>
                <w:szCs w:val="16"/>
              </w:rPr>
              <w:t>6</w:t>
            </w:r>
          </w:p>
        </w:tc>
        <w:tc>
          <w:tcPr>
            <w:tcW w:w="594" w:type="dxa"/>
            <w:tcMar>
              <w:left w:w="45" w:type="dxa"/>
              <w:right w:w="45" w:type="dxa"/>
            </w:tcMar>
            <w:vAlign w:val="bottom"/>
          </w:tcPr>
          <w:p w14:paraId="4AC1059D" w14:textId="1A7DA420" w:rsidR="00F7009D" w:rsidRPr="0065404B" w:rsidRDefault="009D6872" w:rsidP="00F7009D">
            <w:pPr>
              <w:pStyle w:val="TabellRader"/>
              <w:rPr>
                <w:highlight w:val="yellow"/>
              </w:rPr>
            </w:pPr>
            <w:r>
              <w:t>0,8</w:t>
            </w:r>
          </w:p>
        </w:tc>
        <w:tc>
          <w:tcPr>
            <w:tcW w:w="399" w:type="dxa"/>
            <w:tcMar>
              <w:left w:w="45" w:type="dxa"/>
              <w:right w:w="45" w:type="dxa"/>
            </w:tcMar>
            <w:vAlign w:val="bottom"/>
          </w:tcPr>
          <w:p w14:paraId="6A0124FC"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48F4C64A" w14:textId="4A5CCE3E" w:rsidR="00F7009D" w:rsidRPr="0065404B" w:rsidRDefault="009D6872" w:rsidP="00F7009D">
            <w:pPr>
              <w:pStyle w:val="TabellRader"/>
              <w:rPr>
                <w:highlight w:val="yellow"/>
              </w:rPr>
            </w:pPr>
            <w:r>
              <w:t>0,</w:t>
            </w:r>
            <w:r>
              <w:rPr>
                <w:rFonts w:cs="Arial"/>
                <w:szCs w:val="16"/>
              </w:rPr>
              <w:t>4</w:t>
            </w:r>
          </w:p>
        </w:tc>
        <w:tc>
          <w:tcPr>
            <w:tcW w:w="571" w:type="dxa"/>
            <w:tcMar>
              <w:left w:w="45" w:type="dxa"/>
              <w:right w:w="45" w:type="dxa"/>
            </w:tcMar>
            <w:vAlign w:val="bottom"/>
          </w:tcPr>
          <w:p w14:paraId="7167F08D" w14:textId="569F3A5E" w:rsidR="00F7009D" w:rsidRPr="0065404B" w:rsidRDefault="009D6872" w:rsidP="00F7009D">
            <w:pPr>
              <w:pStyle w:val="TabellRader"/>
              <w:rPr>
                <w:highlight w:val="yellow"/>
              </w:rPr>
            </w:pPr>
            <w:r>
              <w:t>-0,</w:t>
            </w:r>
            <w:r>
              <w:rPr>
                <w:rFonts w:cs="Arial"/>
                <w:szCs w:val="16"/>
              </w:rPr>
              <w:t>7</w:t>
            </w:r>
          </w:p>
        </w:tc>
        <w:tc>
          <w:tcPr>
            <w:tcW w:w="571" w:type="dxa"/>
            <w:tcMar>
              <w:left w:w="45" w:type="dxa"/>
              <w:right w:w="45" w:type="dxa"/>
            </w:tcMar>
            <w:vAlign w:val="bottom"/>
          </w:tcPr>
          <w:p w14:paraId="3B84521A" w14:textId="4B268EC1" w:rsidR="00F7009D" w:rsidRPr="0065404B" w:rsidRDefault="009D6872" w:rsidP="00F7009D">
            <w:pPr>
              <w:pStyle w:val="TabellRader"/>
              <w:rPr>
                <w:highlight w:val="yellow"/>
              </w:rPr>
            </w:pPr>
            <w:r>
              <w:rPr>
                <w:rFonts w:cs="Arial"/>
                <w:szCs w:val="16"/>
              </w:rPr>
              <w:t>-1,6</w:t>
            </w:r>
          </w:p>
        </w:tc>
        <w:tc>
          <w:tcPr>
            <w:tcW w:w="571" w:type="dxa"/>
            <w:tcMar>
              <w:left w:w="45" w:type="dxa"/>
              <w:right w:w="45" w:type="dxa"/>
            </w:tcMar>
            <w:vAlign w:val="bottom"/>
          </w:tcPr>
          <w:p w14:paraId="5E4E731B" w14:textId="15B4BCF4" w:rsidR="00F7009D" w:rsidRPr="0065404B" w:rsidRDefault="009D6872" w:rsidP="00F7009D">
            <w:pPr>
              <w:pStyle w:val="TabellRader"/>
              <w:rPr>
                <w:highlight w:val="yellow"/>
              </w:rPr>
            </w:pPr>
            <w:r>
              <w:rPr>
                <w:rFonts w:cs="Arial"/>
                <w:szCs w:val="16"/>
              </w:rPr>
              <w:t>-</w:t>
            </w:r>
            <w:r>
              <w:t>1,</w:t>
            </w:r>
            <w:r>
              <w:rPr>
                <w:rFonts w:cs="Arial"/>
                <w:szCs w:val="16"/>
              </w:rPr>
              <w:t>9</w:t>
            </w:r>
          </w:p>
        </w:tc>
        <w:tc>
          <w:tcPr>
            <w:tcW w:w="571" w:type="dxa"/>
            <w:tcMar>
              <w:top w:w="0" w:type="dxa"/>
              <w:left w:w="45" w:type="dxa"/>
              <w:bottom w:w="0" w:type="dxa"/>
              <w:right w:w="45" w:type="dxa"/>
            </w:tcMar>
            <w:vAlign w:val="bottom"/>
          </w:tcPr>
          <w:p w14:paraId="02A2AD7A" w14:textId="0D88751F" w:rsidR="00F7009D" w:rsidRPr="0065404B" w:rsidRDefault="009D6872" w:rsidP="00F7009D">
            <w:pPr>
              <w:pStyle w:val="TabellRader"/>
              <w:rPr>
                <w:highlight w:val="yellow"/>
              </w:rPr>
            </w:pPr>
            <w:r>
              <w:rPr>
                <w:rFonts w:cs="Arial"/>
                <w:szCs w:val="16"/>
              </w:rPr>
              <w:t>-</w:t>
            </w:r>
            <w:r>
              <w:t>1,</w:t>
            </w:r>
            <w:r>
              <w:rPr>
                <w:rFonts w:cs="Arial"/>
                <w:szCs w:val="16"/>
              </w:rPr>
              <w:t>9</w:t>
            </w:r>
          </w:p>
        </w:tc>
        <w:tc>
          <w:tcPr>
            <w:tcW w:w="571" w:type="dxa"/>
            <w:tcMar>
              <w:left w:w="45" w:type="dxa"/>
              <w:right w:w="45" w:type="dxa"/>
            </w:tcMar>
            <w:vAlign w:val="bottom"/>
          </w:tcPr>
          <w:p w14:paraId="35E5CC8E" w14:textId="4211637A" w:rsidR="00F7009D" w:rsidRPr="0065404B" w:rsidRDefault="009D6872" w:rsidP="00F7009D">
            <w:pPr>
              <w:pStyle w:val="TabellRader"/>
              <w:rPr>
                <w:highlight w:val="yellow"/>
              </w:rPr>
            </w:pPr>
            <w:r>
              <w:rPr>
                <w:rFonts w:cs="Arial"/>
                <w:szCs w:val="16"/>
              </w:rPr>
              <w:t>-2,3</w:t>
            </w:r>
          </w:p>
        </w:tc>
      </w:tr>
      <w:tr w:rsidR="00F7009D" w14:paraId="085CDBA2" w14:textId="77777777" w:rsidTr="00F7009D">
        <w:tc>
          <w:tcPr>
            <w:tcW w:w="2779" w:type="dxa"/>
            <w:vAlign w:val="bottom"/>
          </w:tcPr>
          <w:p w14:paraId="3355D414" w14:textId="5C765114" w:rsidR="00F7009D" w:rsidRDefault="009D6872" w:rsidP="00F7009D">
            <w:pPr>
              <w:pStyle w:val="TabellRader"/>
              <w:keepNext/>
              <w:keepLines/>
              <w:jc w:val="left"/>
            </w:pPr>
            <w:r>
              <w:t xml:space="preserve">    Skatt på tjänstegruppliv</w:t>
            </w:r>
          </w:p>
        </w:tc>
        <w:tc>
          <w:tcPr>
            <w:tcW w:w="574" w:type="dxa"/>
            <w:tcMar>
              <w:left w:w="45" w:type="dxa"/>
              <w:right w:w="45" w:type="dxa"/>
            </w:tcMar>
            <w:vAlign w:val="bottom"/>
          </w:tcPr>
          <w:p w14:paraId="7EB5C593" w14:textId="77A2F436" w:rsidR="00F7009D" w:rsidRPr="0065404B" w:rsidRDefault="009D6872" w:rsidP="00F7009D">
            <w:pPr>
              <w:pStyle w:val="TabellRader"/>
              <w:rPr>
                <w:highlight w:val="yellow"/>
              </w:rPr>
            </w:pPr>
            <w:r>
              <w:t>0</w:t>
            </w:r>
            <w:r>
              <w:rPr>
                <w:rFonts w:cs="Arial"/>
                <w:szCs w:val="16"/>
              </w:rPr>
              <w:t>,9</w:t>
            </w:r>
          </w:p>
        </w:tc>
        <w:tc>
          <w:tcPr>
            <w:tcW w:w="566" w:type="dxa"/>
            <w:tcMar>
              <w:left w:w="45" w:type="dxa"/>
              <w:right w:w="45" w:type="dxa"/>
            </w:tcMar>
            <w:vAlign w:val="bottom"/>
          </w:tcPr>
          <w:p w14:paraId="1E698F17" w14:textId="5D636CE1" w:rsidR="00F7009D" w:rsidRPr="0065404B" w:rsidRDefault="009D6872" w:rsidP="00F7009D">
            <w:pPr>
              <w:pStyle w:val="TabellRader"/>
              <w:rPr>
                <w:highlight w:val="yellow"/>
              </w:rPr>
            </w:pPr>
            <w:r>
              <w:rPr>
                <w:rFonts w:cs="Arial"/>
                <w:szCs w:val="16"/>
              </w:rPr>
              <w:t>-</w:t>
            </w:r>
            <w:r>
              <w:t>0,</w:t>
            </w:r>
            <w:r>
              <w:rPr>
                <w:rFonts w:cs="Arial"/>
                <w:szCs w:val="16"/>
              </w:rPr>
              <w:t>4</w:t>
            </w:r>
          </w:p>
        </w:tc>
        <w:tc>
          <w:tcPr>
            <w:tcW w:w="640" w:type="dxa"/>
            <w:tcMar>
              <w:left w:w="45" w:type="dxa"/>
              <w:right w:w="45" w:type="dxa"/>
            </w:tcMar>
            <w:vAlign w:val="bottom"/>
          </w:tcPr>
          <w:p w14:paraId="52A33467" w14:textId="32C9D3A7" w:rsidR="00F7009D" w:rsidRPr="0065404B" w:rsidRDefault="009D6872" w:rsidP="00F7009D">
            <w:pPr>
              <w:pStyle w:val="TabellRader"/>
              <w:rPr>
                <w:highlight w:val="yellow"/>
              </w:rPr>
            </w:pPr>
            <w:r>
              <w:t>0,</w:t>
            </w:r>
            <w:r>
              <w:rPr>
                <w:rFonts w:cs="Arial"/>
                <w:szCs w:val="16"/>
              </w:rPr>
              <w:t>7</w:t>
            </w:r>
          </w:p>
        </w:tc>
        <w:tc>
          <w:tcPr>
            <w:tcW w:w="594" w:type="dxa"/>
            <w:tcMar>
              <w:left w:w="45" w:type="dxa"/>
              <w:right w:w="45" w:type="dxa"/>
            </w:tcMar>
            <w:vAlign w:val="bottom"/>
          </w:tcPr>
          <w:p w14:paraId="5A1E4575" w14:textId="657476FE" w:rsidR="00F7009D" w:rsidRPr="0065404B" w:rsidRDefault="009D6872" w:rsidP="00F7009D">
            <w:pPr>
              <w:pStyle w:val="TabellRader"/>
              <w:rPr>
                <w:highlight w:val="yellow"/>
              </w:rPr>
            </w:pPr>
            <w:r>
              <w:t>0,</w:t>
            </w:r>
            <w:r>
              <w:rPr>
                <w:rFonts w:cs="Arial"/>
                <w:szCs w:val="16"/>
              </w:rPr>
              <w:t>1</w:t>
            </w:r>
          </w:p>
        </w:tc>
        <w:tc>
          <w:tcPr>
            <w:tcW w:w="399" w:type="dxa"/>
            <w:tcMar>
              <w:left w:w="45" w:type="dxa"/>
              <w:right w:w="45" w:type="dxa"/>
            </w:tcMar>
            <w:vAlign w:val="bottom"/>
          </w:tcPr>
          <w:p w14:paraId="565B84E0"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10056A62" w14:textId="4C003957" w:rsidR="00F7009D" w:rsidRPr="0065404B" w:rsidRDefault="009D6872" w:rsidP="00F7009D">
            <w:pPr>
              <w:pStyle w:val="TabellRader"/>
              <w:rPr>
                <w:highlight w:val="yellow"/>
              </w:rPr>
            </w:pPr>
            <w:r>
              <w:t>0,0</w:t>
            </w:r>
          </w:p>
        </w:tc>
        <w:tc>
          <w:tcPr>
            <w:tcW w:w="571" w:type="dxa"/>
            <w:tcMar>
              <w:left w:w="45" w:type="dxa"/>
              <w:right w:w="45" w:type="dxa"/>
            </w:tcMar>
            <w:vAlign w:val="bottom"/>
          </w:tcPr>
          <w:p w14:paraId="3ACEDF62" w14:textId="2BDD3808" w:rsidR="00F7009D" w:rsidRPr="0065404B" w:rsidRDefault="009D6872" w:rsidP="00F7009D">
            <w:pPr>
              <w:pStyle w:val="TabellRader"/>
              <w:rPr>
                <w:highlight w:val="yellow"/>
              </w:rPr>
            </w:pPr>
            <w:r>
              <w:rPr>
                <w:rFonts w:cs="Arial"/>
                <w:szCs w:val="16"/>
              </w:rPr>
              <w:t>-</w:t>
            </w:r>
            <w:r>
              <w:t>0,</w:t>
            </w:r>
            <w:r>
              <w:rPr>
                <w:rFonts w:cs="Arial"/>
                <w:szCs w:val="16"/>
              </w:rPr>
              <w:t>2</w:t>
            </w:r>
          </w:p>
        </w:tc>
        <w:tc>
          <w:tcPr>
            <w:tcW w:w="571" w:type="dxa"/>
            <w:tcMar>
              <w:left w:w="45" w:type="dxa"/>
              <w:right w:w="45" w:type="dxa"/>
            </w:tcMar>
            <w:vAlign w:val="bottom"/>
          </w:tcPr>
          <w:p w14:paraId="2D5C8BC5" w14:textId="0D79E311" w:rsidR="00F7009D" w:rsidRPr="0065404B" w:rsidRDefault="009D6872" w:rsidP="00F7009D">
            <w:pPr>
              <w:pStyle w:val="TabellRader"/>
              <w:rPr>
                <w:highlight w:val="yellow"/>
              </w:rPr>
            </w:pPr>
            <w:r>
              <w:rPr>
                <w:rFonts w:cs="Arial"/>
                <w:szCs w:val="16"/>
              </w:rPr>
              <w:t>-</w:t>
            </w:r>
            <w:r>
              <w:t>0,</w:t>
            </w:r>
            <w:r>
              <w:rPr>
                <w:rFonts w:cs="Arial"/>
                <w:szCs w:val="16"/>
              </w:rPr>
              <w:t>2</w:t>
            </w:r>
          </w:p>
        </w:tc>
        <w:tc>
          <w:tcPr>
            <w:tcW w:w="571" w:type="dxa"/>
            <w:tcMar>
              <w:left w:w="45" w:type="dxa"/>
              <w:right w:w="45" w:type="dxa"/>
            </w:tcMar>
            <w:vAlign w:val="bottom"/>
          </w:tcPr>
          <w:p w14:paraId="526ABDE3" w14:textId="20CFBC4B" w:rsidR="00F7009D" w:rsidRPr="0065404B" w:rsidRDefault="009D6872" w:rsidP="00F7009D">
            <w:pPr>
              <w:pStyle w:val="TabellRader"/>
              <w:rPr>
                <w:highlight w:val="yellow"/>
              </w:rPr>
            </w:pPr>
            <w:r>
              <w:rPr>
                <w:rFonts w:cs="Arial"/>
                <w:szCs w:val="16"/>
              </w:rPr>
              <w:t>-</w:t>
            </w:r>
            <w:r>
              <w:t>0,</w:t>
            </w:r>
            <w:r>
              <w:rPr>
                <w:rFonts w:cs="Arial"/>
                <w:szCs w:val="16"/>
              </w:rPr>
              <w:t>2</w:t>
            </w:r>
          </w:p>
        </w:tc>
        <w:tc>
          <w:tcPr>
            <w:tcW w:w="571" w:type="dxa"/>
            <w:tcMar>
              <w:top w:w="0" w:type="dxa"/>
              <w:left w:w="45" w:type="dxa"/>
              <w:bottom w:w="0" w:type="dxa"/>
              <w:right w:w="45" w:type="dxa"/>
            </w:tcMar>
            <w:vAlign w:val="bottom"/>
          </w:tcPr>
          <w:p w14:paraId="64038594" w14:textId="64F9DB88" w:rsidR="00F7009D" w:rsidRPr="0065404B" w:rsidRDefault="009D6872" w:rsidP="00F7009D">
            <w:pPr>
              <w:pStyle w:val="TabellRader"/>
              <w:rPr>
                <w:highlight w:val="yellow"/>
              </w:rPr>
            </w:pPr>
            <w:r>
              <w:rPr>
                <w:rFonts w:cs="Arial"/>
                <w:szCs w:val="16"/>
              </w:rPr>
              <w:t>-</w:t>
            </w:r>
            <w:r>
              <w:t>0,</w:t>
            </w:r>
            <w:r>
              <w:rPr>
                <w:rFonts w:cs="Arial"/>
                <w:szCs w:val="16"/>
              </w:rPr>
              <w:t>2</w:t>
            </w:r>
          </w:p>
        </w:tc>
        <w:tc>
          <w:tcPr>
            <w:tcW w:w="571" w:type="dxa"/>
            <w:tcMar>
              <w:left w:w="45" w:type="dxa"/>
              <w:right w:w="45" w:type="dxa"/>
            </w:tcMar>
            <w:vAlign w:val="bottom"/>
          </w:tcPr>
          <w:p w14:paraId="76286FFB" w14:textId="0A904A12" w:rsidR="00F7009D" w:rsidRPr="0065404B" w:rsidRDefault="009D6872" w:rsidP="00F7009D">
            <w:pPr>
              <w:pStyle w:val="TabellRader"/>
              <w:rPr>
                <w:highlight w:val="yellow"/>
              </w:rPr>
            </w:pPr>
            <w:r>
              <w:rPr>
                <w:rFonts w:cs="Arial"/>
                <w:szCs w:val="16"/>
              </w:rPr>
              <w:t>-</w:t>
            </w:r>
            <w:r>
              <w:t>0,</w:t>
            </w:r>
            <w:r>
              <w:rPr>
                <w:rFonts w:cs="Arial"/>
                <w:szCs w:val="16"/>
              </w:rPr>
              <w:t>2</w:t>
            </w:r>
          </w:p>
        </w:tc>
      </w:tr>
      <w:tr w:rsidR="00F7009D" w14:paraId="556F8F6C" w14:textId="77777777" w:rsidTr="00F7009D">
        <w:tc>
          <w:tcPr>
            <w:tcW w:w="2779" w:type="dxa"/>
            <w:tcBorders>
              <w:top w:val="nil"/>
              <w:left w:val="nil"/>
              <w:bottom w:val="single" w:sz="6" w:space="0" w:color="auto"/>
              <w:right w:val="nil"/>
            </w:tcBorders>
            <w:vAlign w:val="bottom"/>
          </w:tcPr>
          <w:p w14:paraId="6D629B75" w14:textId="3954F037" w:rsidR="00F7009D" w:rsidRDefault="009D6872" w:rsidP="00F7009D">
            <w:pPr>
              <w:pStyle w:val="TabellRader"/>
              <w:keepNext/>
              <w:keepLines/>
              <w:jc w:val="left"/>
            </w:pPr>
            <w:r>
              <w:t xml:space="preserve">    Avgifter till premiepensionssystemet</w:t>
            </w:r>
          </w:p>
        </w:tc>
        <w:tc>
          <w:tcPr>
            <w:tcW w:w="574" w:type="dxa"/>
            <w:tcBorders>
              <w:top w:val="nil"/>
              <w:left w:val="nil"/>
              <w:bottom w:val="single" w:sz="6" w:space="0" w:color="auto"/>
              <w:right w:val="nil"/>
            </w:tcBorders>
            <w:tcMar>
              <w:left w:w="45" w:type="dxa"/>
              <w:right w:w="45" w:type="dxa"/>
            </w:tcMar>
            <w:vAlign w:val="bottom"/>
          </w:tcPr>
          <w:p w14:paraId="7AF2CDE3" w14:textId="3A36A28F" w:rsidR="00F7009D" w:rsidRPr="0065404B" w:rsidRDefault="009D6872" w:rsidP="00F7009D">
            <w:pPr>
              <w:pStyle w:val="TabellRader"/>
              <w:rPr>
                <w:highlight w:val="yellow"/>
              </w:rPr>
            </w:pPr>
            <w:r>
              <w:rPr>
                <w:rFonts w:cs="Arial"/>
                <w:szCs w:val="16"/>
              </w:rPr>
              <w:t>-30,0</w:t>
            </w:r>
          </w:p>
        </w:tc>
        <w:tc>
          <w:tcPr>
            <w:tcW w:w="566" w:type="dxa"/>
            <w:tcBorders>
              <w:top w:val="nil"/>
              <w:left w:val="nil"/>
              <w:bottom w:val="single" w:sz="6" w:space="0" w:color="auto"/>
              <w:right w:val="nil"/>
            </w:tcBorders>
            <w:tcMar>
              <w:left w:w="45" w:type="dxa"/>
              <w:right w:w="45" w:type="dxa"/>
            </w:tcMar>
            <w:vAlign w:val="bottom"/>
          </w:tcPr>
          <w:p w14:paraId="4FD17D5E" w14:textId="7599B4B3" w:rsidR="00F7009D" w:rsidRPr="0065404B" w:rsidRDefault="009D6872" w:rsidP="00F7009D">
            <w:pPr>
              <w:pStyle w:val="TabellRader"/>
              <w:rPr>
                <w:highlight w:val="yellow"/>
              </w:rPr>
            </w:pPr>
            <w:r>
              <w:t>-0,</w:t>
            </w:r>
            <w:r>
              <w:rPr>
                <w:rFonts w:cs="Arial"/>
                <w:szCs w:val="16"/>
              </w:rPr>
              <w:t>4</w:t>
            </w:r>
          </w:p>
        </w:tc>
        <w:tc>
          <w:tcPr>
            <w:tcW w:w="640" w:type="dxa"/>
            <w:tcBorders>
              <w:top w:val="nil"/>
              <w:left w:val="nil"/>
              <w:bottom w:val="single" w:sz="6" w:space="0" w:color="auto"/>
              <w:right w:val="nil"/>
            </w:tcBorders>
            <w:tcMar>
              <w:left w:w="45" w:type="dxa"/>
              <w:right w:w="45" w:type="dxa"/>
            </w:tcMar>
            <w:vAlign w:val="bottom"/>
          </w:tcPr>
          <w:p w14:paraId="32C35B63" w14:textId="7AB72387" w:rsidR="00F7009D" w:rsidRPr="0065404B" w:rsidRDefault="009D6872" w:rsidP="00F7009D">
            <w:pPr>
              <w:pStyle w:val="TabellRader"/>
              <w:rPr>
                <w:highlight w:val="yellow"/>
              </w:rPr>
            </w:pPr>
            <w:r>
              <w:rPr>
                <w:rFonts w:cs="Arial"/>
                <w:szCs w:val="16"/>
              </w:rPr>
              <w:t>-31,0</w:t>
            </w:r>
          </w:p>
        </w:tc>
        <w:tc>
          <w:tcPr>
            <w:tcW w:w="594" w:type="dxa"/>
            <w:tcBorders>
              <w:top w:val="nil"/>
              <w:left w:val="nil"/>
              <w:bottom w:val="single" w:sz="6" w:space="0" w:color="auto"/>
              <w:right w:val="nil"/>
            </w:tcBorders>
            <w:tcMar>
              <w:left w:w="45" w:type="dxa"/>
              <w:right w:w="45" w:type="dxa"/>
            </w:tcMar>
            <w:vAlign w:val="bottom"/>
          </w:tcPr>
          <w:p w14:paraId="0B95AF72" w14:textId="1113467C" w:rsidR="00F7009D" w:rsidRPr="0065404B" w:rsidRDefault="009D6872" w:rsidP="00F7009D">
            <w:pPr>
              <w:pStyle w:val="TabellRader"/>
              <w:rPr>
                <w:highlight w:val="yellow"/>
              </w:rPr>
            </w:pPr>
            <w:r>
              <w:t>0,</w:t>
            </w:r>
            <w:r>
              <w:rPr>
                <w:rFonts w:cs="Arial"/>
                <w:szCs w:val="16"/>
              </w:rPr>
              <w:t>0</w:t>
            </w:r>
          </w:p>
        </w:tc>
        <w:tc>
          <w:tcPr>
            <w:tcW w:w="399" w:type="dxa"/>
            <w:tcBorders>
              <w:top w:val="nil"/>
              <w:left w:val="nil"/>
              <w:bottom w:val="single" w:sz="6" w:space="0" w:color="auto"/>
              <w:right w:val="nil"/>
            </w:tcBorders>
            <w:tcMar>
              <w:left w:w="45" w:type="dxa"/>
              <w:right w:w="45" w:type="dxa"/>
            </w:tcMar>
            <w:vAlign w:val="bottom"/>
          </w:tcPr>
          <w:p w14:paraId="08787106" w14:textId="77777777" w:rsidR="00F7009D" w:rsidRPr="0065404B" w:rsidRDefault="00F7009D" w:rsidP="00F7009D">
            <w:pPr>
              <w:pStyle w:val="TabellRader"/>
              <w:rPr>
                <w:highlight w:val="yellow"/>
              </w:rPr>
            </w:pPr>
          </w:p>
        </w:tc>
        <w:tc>
          <w:tcPr>
            <w:tcW w:w="648" w:type="dxa"/>
            <w:tcBorders>
              <w:top w:val="nil"/>
              <w:left w:val="nil"/>
              <w:bottom w:val="single" w:sz="6" w:space="0" w:color="auto"/>
              <w:right w:val="nil"/>
            </w:tcBorders>
            <w:tcMar>
              <w:left w:w="45" w:type="dxa"/>
              <w:right w:w="45" w:type="dxa"/>
            </w:tcMar>
            <w:vAlign w:val="bottom"/>
          </w:tcPr>
          <w:p w14:paraId="0F94A709" w14:textId="18B39FA5" w:rsidR="00F7009D" w:rsidRPr="0065404B" w:rsidRDefault="009D6872" w:rsidP="00F7009D">
            <w:pPr>
              <w:pStyle w:val="TabellRader"/>
              <w:rPr>
                <w:highlight w:val="yellow"/>
              </w:rPr>
            </w:pPr>
            <w:r>
              <w:rPr>
                <w:rFonts w:cs="Arial"/>
                <w:szCs w:val="16"/>
              </w:rPr>
              <w:t>-</w:t>
            </w:r>
            <w:r>
              <w:t>0,</w:t>
            </w:r>
            <w:r>
              <w:rPr>
                <w:rFonts w:cs="Arial"/>
                <w:szCs w:val="16"/>
              </w:rPr>
              <w:t>2</w:t>
            </w:r>
          </w:p>
        </w:tc>
        <w:tc>
          <w:tcPr>
            <w:tcW w:w="571" w:type="dxa"/>
            <w:tcBorders>
              <w:top w:val="nil"/>
              <w:left w:val="nil"/>
              <w:bottom w:val="single" w:sz="6" w:space="0" w:color="auto"/>
              <w:right w:val="nil"/>
            </w:tcBorders>
            <w:tcMar>
              <w:left w:w="45" w:type="dxa"/>
              <w:right w:w="45" w:type="dxa"/>
            </w:tcMar>
            <w:vAlign w:val="bottom"/>
          </w:tcPr>
          <w:p w14:paraId="54D8AC0E" w14:textId="2AC0EE5A" w:rsidR="00F7009D" w:rsidRPr="0065404B" w:rsidRDefault="009D6872" w:rsidP="00F7009D">
            <w:pPr>
              <w:pStyle w:val="TabellRader"/>
              <w:rPr>
                <w:highlight w:val="yellow"/>
              </w:rPr>
            </w:pPr>
            <w:r>
              <w:t>0,</w:t>
            </w:r>
            <w:r>
              <w:rPr>
                <w:rFonts w:cs="Arial"/>
                <w:szCs w:val="16"/>
              </w:rPr>
              <w:t>0</w:t>
            </w:r>
          </w:p>
        </w:tc>
        <w:tc>
          <w:tcPr>
            <w:tcW w:w="571" w:type="dxa"/>
            <w:tcBorders>
              <w:top w:val="nil"/>
              <w:left w:val="nil"/>
              <w:bottom w:val="single" w:sz="6" w:space="0" w:color="auto"/>
              <w:right w:val="nil"/>
            </w:tcBorders>
            <w:tcMar>
              <w:left w:w="45" w:type="dxa"/>
              <w:right w:w="45" w:type="dxa"/>
            </w:tcMar>
            <w:vAlign w:val="bottom"/>
          </w:tcPr>
          <w:p w14:paraId="174D803C" w14:textId="6D2F11E4" w:rsidR="00F7009D" w:rsidRPr="0065404B" w:rsidRDefault="009D6872" w:rsidP="00F7009D">
            <w:pPr>
              <w:pStyle w:val="TabellRader"/>
              <w:rPr>
                <w:highlight w:val="yellow"/>
              </w:rPr>
            </w:pPr>
            <w:r>
              <w:rPr>
                <w:rFonts w:cs="Arial"/>
                <w:szCs w:val="16"/>
              </w:rPr>
              <w:t>-</w:t>
            </w:r>
            <w:r>
              <w:t>0,</w:t>
            </w:r>
            <w:r>
              <w:rPr>
                <w:rFonts w:cs="Arial"/>
                <w:szCs w:val="16"/>
              </w:rPr>
              <w:t>2</w:t>
            </w:r>
          </w:p>
        </w:tc>
        <w:tc>
          <w:tcPr>
            <w:tcW w:w="571" w:type="dxa"/>
            <w:tcBorders>
              <w:top w:val="nil"/>
              <w:left w:val="nil"/>
              <w:bottom w:val="single" w:sz="6" w:space="0" w:color="auto"/>
              <w:right w:val="nil"/>
            </w:tcBorders>
            <w:tcMar>
              <w:left w:w="45" w:type="dxa"/>
              <w:right w:w="45" w:type="dxa"/>
            </w:tcMar>
            <w:vAlign w:val="bottom"/>
          </w:tcPr>
          <w:p w14:paraId="133D4DE6" w14:textId="21E655BF" w:rsidR="00F7009D" w:rsidRPr="0065404B" w:rsidRDefault="009D6872" w:rsidP="00F7009D">
            <w:pPr>
              <w:pStyle w:val="TabellRader"/>
              <w:rPr>
                <w:highlight w:val="yellow"/>
              </w:rPr>
            </w:pPr>
            <w:r>
              <w:rPr>
                <w:rFonts w:cs="Arial"/>
                <w:szCs w:val="16"/>
              </w:rPr>
              <w:t>-</w:t>
            </w:r>
            <w:r>
              <w:t>0,</w:t>
            </w:r>
            <w:r>
              <w:rPr>
                <w:rFonts w:cs="Arial"/>
                <w:szCs w:val="16"/>
              </w:rPr>
              <w:t>3</w:t>
            </w:r>
          </w:p>
        </w:tc>
        <w:tc>
          <w:tcPr>
            <w:tcW w:w="571" w:type="dxa"/>
            <w:tcBorders>
              <w:top w:val="nil"/>
              <w:left w:val="nil"/>
              <w:bottom w:val="single" w:sz="6" w:space="0" w:color="auto"/>
              <w:right w:val="nil"/>
            </w:tcBorders>
            <w:tcMar>
              <w:top w:w="0" w:type="dxa"/>
              <w:left w:w="45" w:type="dxa"/>
              <w:bottom w:w="0" w:type="dxa"/>
              <w:right w:w="45" w:type="dxa"/>
            </w:tcMar>
            <w:vAlign w:val="bottom"/>
          </w:tcPr>
          <w:p w14:paraId="31E22AB3" w14:textId="3104D650" w:rsidR="00F7009D" w:rsidRPr="0065404B" w:rsidRDefault="009D6872" w:rsidP="00F7009D">
            <w:pPr>
              <w:pStyle w:val="TabellRader"/>
              <w:rPr>
                <w:highlight w:val="yellow"/>
              </w:rPr>
            </w:pPr>
            <w:r>
              <w:rPr>
                <w:rFonts w:cs="Arial"/>
                <w:szCs w:val="16"/>
              </w:rPr>
              <w:t>-</w:t>
            </w:r>
            <w:r>
              <w:t>0</w:t>
            </w:r>
            <w:r>
              <w:rPr>
                <w:rFonts w:cs="Arial"/>
                <w:szCs w:val="16"/>
              </w:rPr>
              <w:t>,4</w:t>
            </w:r>
          </w:p>
        </w:tc>
        <w:tc>
          <w:tcPr>
            <w:tcW w:w="571" w:type="dxa"/>
            <w:tcBorders>
              <w:top w:val="nil"/>
              <w:left w:val="nil"/>
              <w:bottom w:val="single" w:sz="6" w:space="0" w:color="auto"/>
              <w:right w:val="nil"/>
            </w:tcBorders>
            <w:tcMar>
              <w:left w:w="45" w:type="dxa"/>
              <w:right w:w="45" w:type="dxa"/>
            </w:tcMar>
            <w:vAlign w:val="bottom"/>
          </w:tcPr>
          <w:p w14:paraId="4C8CED11" w14:textId="754A2AB2" w:rsidR="00F7009D" w:rsidRPr="0065404B" w:rsidRDefault="009D6872" w:rsidP="00F7009D">
            <w:pPr>
              <w:pStyle w:val="TabellRader"/>
              <w:rPr>
                <w:highlight w:val="yellow"/>
              </w:rPr>
            </w:pPr>
            <w:r>
              <w:rPr>
                <w:rFonts w:cs="Arial"/>
                <w:szCs w:val="16"/>
              </w:rPr>
              <w:t>-</w:t>
            </w:r>
            <w:r>
              <w:t>0,</w:t>
            </w:r>
            <w:r>
              <w:rPr>
                <w:rFonts w:cs="Arial"/>
                <w:szCs w:val="16"/>
              </w:rPr>
              <w:t>5</w:t>
            </w:r>
          </w:p>
        </w:tc>
      </w:tr>
      <w:tr w:rsidR="00F7009D" w14:paraId="3204F21C" w14:textId="77777777" w:rsidTr="00F7009D">
        <w:tc>
          <w:tcPr>
            <w:tcW w:w="2779" w:type="dxa"/>
            <w:tcBorders>
              <w:top w:val="single" w:sz="6" w:space="0" w:color="auto"/>
              <w:left w:val="nil"/>
              <w:bottom w:val="nil"/>
              <w:right w:val="nil"/>
            </w:tcBorders>
            <w:vAlign w:val="bottom"/>
          </w:tcPr>
          <w:p w14:paraId="33DE11CE" w14:textId="22A6D51B" w:rsidR="00F7009D" w:rsidRDefault="009D6872" w:rsidP="00F7009D">
            <w:pPr>
              <w:pStyle w:val="TabellRader"/>
              <w:keepNext/>
              <w:keepLines/>
              <w:jc w:val="left"/>
              <w:rPr>
                <w:b/>
                <w:bCs/>
              </w:rPr>
            </w:pPr>
            <w:r>
              <w:rPr>
                <w:b/>
                <w:bCs/>
              </w:rPr>
              <w:t>Skatt på kapital</w:t>
            </w:r>
          </w:p>
        </w:tc>
        <w:tc>
          <w:tcPr>
            <w:tcW w:w="574" w:type="dxa"/>
            <w:tcBorders>
              <w:top w:val="single" w:sz="6" w:space="0" w:color="auto"/>
              <w:left w:val="nil"/>
              <w:bottom w:val="nil"/>
              <w:right w:val="nil"/>
            </w:tcBorders>
            <w:tcMar>
              <w:left w:w="45" w:type="dxa"/>
              <w:right w:w="45" w:type="dxa"/>
            </w:tcMar>
            <w:vAlign w:val="bottom"/>
          </w:tcPr>
          <w:p w14:paraId="695DD111" w14:textId="76A4E85C" w:rsidR="00F7009D" w:rsidRPr="0065404B" w:rsidRDefault="009D6872" w:rsidP="00F7009D">
            <w:pPr>
              <w:pStyle w:val="TabellRader"/>
              <w:rPr>
                <w:b/>
                <w:highlight w:val="yellow"/>
              </w:rPr>
            </w:pPr>
            <w:r>
              <w:rPr>
                <w:rFonts w:cs="Arial"/>
                <w:b/>
                <w:bCs/>
                <w:szCs w:val="16"/>
              </w:rPr>
              <w:t>167,8</w:t>
            </w:r>
          </w:p>
        </w:tc>
        <w:tc>
          <w:tcPr>
            <w:tcW w:w="566" w:type="dxa"/>
            <w:tcBorders>
              <w:top w:val="single" w:sz="6" w:space="0" w:color="auto"/>
              <w:left w:val="nil"/>
              <w:bottom w:val="nil"/>
              <w:right w:val="nil"/>
            </w:tcBorders>
            <w:tcMar>
              <w:left w:w="45" w:type="dxa"/>
              <w:right w:w="45" w:type="dxa"/>
            </w:tcMar>
            <w:vAlign w:val="bottom"/>
          </w:tcPr>
          <w:p w14:paraId="4F2A7315" w14:textId="688CC5EE" w:rsidR="00F7009D" w:rsidRPr="0065404B" w:rsidRDefault="009D6872" w:rsidP="00F7009D">
            <w:pPr>
              <w:pStyle w:val="TabellRader"/>
              <w:rPr>
                <w:b/>
                <w:highlight w:val="yellow"/>
              </w:rPr>
            </w:pPr>
            <w:r>
              <w:rPr>
                <w:rFonts w:cs="Arial"/>
                <w:b/>
                <w:bCs/>
                <w:szCs w:val="16"/>
              </w:rPr>
              <w:t>-24,7</w:t>
            </w:r>
          </w:p>
        </w:tc>
        <w:tc>
          <w:tcPr>
            <w:tcW w:w="640" w:type="dxa"/>
            <w:tcBorders>
              <w:top w:val="single" w:sz="6" w:space="0" w:color="auto"/>
              <w:left w:val="nil"/>
              <w:bottom w:val="nil"/>
              <w:right w:val="nil"/>
            </w:tcBorders>
            <w:tcMar>
              <w:left w:w="45" w:type="dxa"/>
              <w:right w:w="45" w:type="dxa"/>
            </w:tcMar>
            <w:vAlign w:val="bottom"/>
          </w:tcPr>
          <w:p w14:paraId="2A8DDAC6" w14:textId="31083CF6" w:rsidR="00F7009D" w:rsidRPr="0065404B" w:rsidRDefault="009D6872" w:rsidP="00F7009D">
            <w:pPr>
              <w:pStyle w:val="TabellRader"/>
              <w:rPr>
                <w:b/>
                <w:highlight w:val="yellow"/>
              </w:rPr>
            </w:pPr>
            <w:r>
              <w:rPr>
                <w:rFonts w:cs="Arial"/>
                <w:b/>
                <w:bCs/>
                <w:szCs w:val="16"/>
              </w:rPr>
              <w:t>168,9</w:t>
            </w:r>
          </w:p>
        </w:tc>
        <w:tc>
          <w:tcPr>
            <w:tcW w:w="594" w:type="dxa"/>
            <w:tcBorders>
              <w:top w:val="single" w:sz="6" w:space="0" w:color="auto"/>
              <w:left w:val="nil"/>
              <w:bottom w:val="nil"/>
              <w:right w:val="nil"/>
            </w:tcBorders>
            <w:tcMar>
              <w:left w:w="45" w:type="dxa"/>
              <w:right w:w="45" w:type="dxa"/>
            </w:tcMar>
            <w:vAlign w:val="bottom"/>
          </w:tcPr>
          <w:p w14:paraId="1F0EB838" w14:textId="332E6FA7" w:rsidR="00F7009D" w:rsidRPr="0065404B" w:rsidRDefault="009D6872" w:rsidP="00F7009D">
            <w:pPr>
              <w:pStyle w:val="TabellRader"/>
              <w:rPr>
                <w:b/>
                <w:highlight w:val="yellow"/>
              </w:rPr>
            </w:pPr>
            <w:r>
              <w:rPr>
                <w:b/>
                <w:bCs/>
              </w:rPr>
              <w:t>-9</w:t>
            </w:r>
            <w:r>
              <w:rPr>
                <w:rFonts w:cs="Arial"/>
                <w:b/>
                <w:bCs/>
                <w:szCs w:val="16"/>
              </w:rPr>
              <w:t>,5</w:t>
            </w:r>
          </w:p>
        </w:tc>
        <w:tc>
          <w:tcPr>
            <w:tcW w:w="399" w:type="dxa"/>
            <w:tcBorders>
              <w:top w:val="single" w:sz="6" w:space="0" w:color="auto"/>
              <w:left w:val="nil"/>
              <w:bottom w:val="nil"/>
              <w:right w:val="nil"/>
            </w:tcBorders>
            <w:tcMar>
              <w:left w:w="45" w:type="dxa"/>
              <w:right w:w="45" w:type="dxa"/>
            </w:tcMar>
            <w:vAlign w:val="bottom"/>
          </w:tcPr>
          <w:p w14:paraId="12BE1177" w14:textId="77777777" w:rsidR="00F7009D" w:rsidRPr="0065404B" w:rsidRDefault="00F7009D" w:rsidP="00F7009D">
            <w:pPr>
              <w:pStyle w:val="TabellRader"/>
              <w:rPr>
                <w:b/>
                <w:highlight w:val="yellow"/>
              </w:rPr>
            </w:pPr>
          </w:p>
        </w:tc>
        <w:tc>
          <w:tcPr>
            <w:tcW w:w="648" w:type="dxa"/>
            <w:tcBorders>
              <w:top w:val="single" w:sz="6" w:space="0" w:color="auto"/>
              <w:left w:val="nil"/>
              <w:bottom w:val="nil"/>
              <w:right w:val="nil"/>
            </w:tcBorders>
            <w:tcMar>
              <w:left w:w="45" w:type="dxa"/>
              <w:right w:w="45" w:type="dxa"/>
            </w:tcMar>
            <w:vAlign w:val="bottom"/>
          </w:tcPr>
          <w:p w14:paraId="20B0C2E5" w14:textId="523B9322" w:rsidR="00F7009D" w:rsidRPr="0065404B" w:rsidRDefault="009D6872" w:rsidP="00F7009D">
            <w:pPr>
              <w:pStyle w:val="TabellRader"/>
              <w:rPr>
                <w:b/>
                <w:highlight w:val="yellow"/>
              </w:rPr>
            </w:pPr>
            <w:r>
              <w:rPr>
                <w:b/>
                <w:bCs/>
              </w:rPr>
              <w:t>-5,</w:t>
            </w:r>
            <w:r>
              <w:rPr>
                <w:rFonts w:cs="Arial"/>
                <w:b/>
                <w:bCs/>
                <w:szCs w:val="16"/>
              </w:rPr>
              <w:t>6</w:t>
            </w:r>
          </w:p>
        </w:tc>
        <w:tc>
          <w:tcPr>
            <w:tcW w:w="571" w:type="dxa"/>
            <w:tcBorders>
              <w:top w:val="single" w:sz="6" w:space="0" w:color="auto"/>
              <w:left w:val="nil"/>
              <w:bottom w:val="nil"/>
              <w:right w:val="nil"/>
            </w:tcBorders>
            <w:tcMar>
              <w:left w:w="45" w:type="dxa"/>
              <w:right w:w="45" w:type="dxa"/>
            </w:tcMar>
            <w:vAlign w:val="bottom"/>
          </w:tcPr>
          <w:p w14:paraId="38319BAA" w14:textId="56480226" w:rsidR="00F7009D" w:rsidRPr="0065404B" w:rsidRDefault="009D6872" w:rsidP="00F7009D">
            <w:pPr>
              <w:pStyle w:val="TabellRader"/>
              <w:rPr>
                <w:b/>
                <w:highlight w:val="yellow"/>
              </w:rPr>
            </w:pPr>
            <w:r>
              <w:rPr>
                <w:b/>
                <w:bCs/>
              </w:rPr>
              <w:t>-5</w:t>
            </w:r>
            <w:r>
              <w:rPr>
                <w:rFonts w:cs="Arial"/>
                <w:b/>
                <w:bCs/>
                <w:szCs w:val="16"/>
              </w:rPr>
              <w:t>,1</w:t>
            </w:r>
          </w:p>
        </w:tc>
        <w:tc>
          <w:tcPr>
            <w:tcW w:w="571" w:type="dxa"/>
            <w:tcBorders>
              <w:top w:val="single" w:sz="6" w:space="0" w:color="auto"/>
              <w:left w:val="nil"/>
              <w:bottom w:val="nil"/>
              <w:right w:val="nil"/>
            </w:tcBorders>
            <w:tcMar>
              <w:left w:w="45" w:type="dxa"/>
              <w:right w:w="45" w:type="dxa"/>
            </w:tcMar>
            <w:vAlign w:val="bottom"/>
          </w:tcPr>
          <w:p w14:paraId="622DA5BE" w14:textId="1A30DDF7" w:rsidR="00F7009D" w:rsidRPr="0065404B" w:rsidRDefault="009D6872" w:rsidP="00F7009D">
            <w:pPr>
              <w:pStyle w:val="TabellRader"/>
              <w:rPr>
                <w:b/>
                <w:highlight w:val="yellow"/>
              </w:rPr>
            </w:pPr>
            <w:r>
              <w:rPr>
                <w:rFonts w:cs="Arial"/>
                <w:b/>
                <w:bCs/>
                <w:szCs w:val="16"/>
              </w:rPr>
              <w:t>0,1</w:t>
            </w:r>
          </w:p>
        </w:tc>
        <w:tc>
          <w:tcPr>
            <w:tcW w:w="571" w:type="dxa"/>
            <w:tcBorders>
              <w:top w:val="single" w:sz="6" w:space="0" w:color="auto"/>
              <w:left w:val="nil"/>
              <w:bottom w:val="nil"/>
              <w:right w:val="nil"/>
            </w:tcBorders>
            <w:tcMar>
              <w:left w:w="45" w:type="dxa"/>
              <w:right w:w="45" w:type="dxa"/>
            </w:tcMar>
            <w:vAlign w:val="bottom"/>
          </w:tcPr>
          <w:p w14:paraId="0C3C53D3" w14:textId="66DFBFE0" w:rsidR="00F7009D" w:rsidRPr="0065404B" w:rsidRDefault="009D6872" w:rsidP="00F7009D">
            <w:pPr>
              <w:pStyle w:val="TabellRader"/>
              <w:rPr>
                <w:b/>
                <w:highlight w:val="yellow"/>
              </w:rPr>
            </w:pPr>
            <w:r>
              <w:rPr>
                <w:rFonts w:cs="Arial"/>
                <w:b/>
                <w:bCs/>
                <w:szCs w:val="16"/>
              </w:rPr>
              <w:t>-0,3</w:t>
            </w:r>
          </w:p>
        </w:tc>
        <w:tc>
          <w:tcPr>
            <w:tcW w:w="571" w:type="dxa"/>
            <w:tcBorders>
              <w:top w:val="single" w:sz="6" w:space="0" w:color="auto"/>
              <w:left w:val="nil"/>
              <w:bottom w:val="nil"/>
              <w:right w:val="nil"/>
            </w:tcBorders>
            <w:tcMar>
              <w:top w:w="0" w:type="dxa"/>
              <w:left w:w="45" w:type="dxa"/>
              <w:bottom w:w="0" w:type="dxa"/>
              <w:right w:w="45" w:type="dxa"/>
            </w:tcMar>
            <w:vAlign w:val="bottom"/>
          </w:tcPr>
          <w:p w14:paraId="01688B6A" w14:textId="5A8E8B95" w:rsidR="00F7009D" w:rsidRPr="0065404B" w:rsidRDefault="009D6872" w:rsidP="00F7009D">
            <w:pPr>
              <w:pStyle w:val="TabellRader"/>
              <w:rPr>
                <w:b/>
                <w:highlight w:val="yellow"/>
              </w:rPr>
            </w:pPr>
            <w:r>
              <w:rPr>
                <w:rFonts w:cs="Arial"/>
                <w:b/>
                <w:bCs/>
                <w:szCs w:val="16"/>
              </w:rPr>
              <w:t>-0,4</w:t>
            </w:r>
          </w:p>
        </w:tc>
        <w:tc>
          <w:tcPr>
            <w:tcW w:w="571" w:type="dxa"/>
            <w:tcBorders>
              <w:top w:val="single" w:sz="6" w:space="0" w:color="auto"/>
              <w:left w:val="nil"/>
              <w:bottom w:val="nil"/>
              <w:right w:val="nil"/>
            </w:tcBorders>
            <w:tcMar>
              <w:left w:w="45" w:type="dxa"/>
              <w:right w:w="45" w:type="dxa"/>
            </w:tcMar>
            <w:vAlign w:val="bottom"/>
          </w:tcPr>
          <w:p w14:paraId="22B9191B" w14:textId="53CAB5A1" w:rsidR="00F7009D" w:rsidRPr="0065404B" w:rsidRDefault="009D6872" w:rsidP="00F7009D">
            <w:pPr>
              <w:pStyle w:val="TabellRader"/>
              <w:rPr>
                <w:b/>
                <w:highlight w:val="yellow"/>
              </w:rPr>
            </w:pPr>
            <w:r>
              <w:rPr>
                <w:rFonts w:cs="Arial"/>
                <w:b/>
                <w:bCs/>
                <w:szCs w:val="16"/>
              </w:rPr>
              <w:t>-1,2</w:t>
            </w:r>
          </w:p>
        </w:tc>
      </w:tr>
      <w:tr w:rsidR="00F7009D" w14:paraId="5B7519D3" w14:textId="77777777" w:rsidTr="00F7009D">
        <w:tc>
          <w:tcPr>
            <w:tcW w:w="2779" w:type="dxa"/>
            <w:vAlign w:val="bottom"/>
          </w:tcPr>
          <w:p w14:paraId="02C8DE3A" w14:textId="18321134" w:rsidR="00F7009D" w:rsidRDefault="009D6872" w:rsidP="00F7009D">
            <w:pPr>
              <w:pStyle w:val="TabellRader"/>
              <w:keepNext/>
              <w:keepLines/>
              <w:jc w:val="left"/>
            </w:pPr>
            <w:r>
              <w:t xml:space="preserve">  Skatt på kapital, hushåll</w:t>
            </w:r>
          </w:p>
        </w:tc>
        <w:tc>
          <w:tcPr>
            <w:tcW w:w="574" w:type="dxa"/>
            <w:tcMar>
              <w:left w:w="45" w:type="dxa"/>
              <w:right w:w="45" w:type="dxa"/>
            </w:tcMar>
            <w:vAlign w:val="bottom"/>
          </w:tcPr>
          <w:p w14:paraId="6F01FBD2" w14:textId="5FBE9192" w:rsidR="00F7009D" w:rsidRPr="0065404B" w:rsidRDefault="009D6872" w:rsidP="00F7009D">
            <w:pPr>
              <w:pStyle w:val="TabellRader"/>
              <w:rPr>
                <w:highlight w:val="yellow"/>
              </w:rPr>
            </w:pPr>
            <w:r>
              <w:rPr>
                <w:rFonts w:cs="Arial"/>
                <w:szCs w:val="16"/>
              </w:rPr>
              <w:t>27,7</w:t>
            </w:r>
          </w:p>
        </w:tc>
        <w:tc>
          <w:tcPr>
            <w:tcW w:w="566" w:type="dxa"/>
            <w:tcMar>
              <w:left w:w="45" w:type="dxa"/>
              <w:right w:w="45" w:type="dxa"/>
            </w:tcMar>
            <w:vAlign w:val="bottom"/>
          </w:tcPr>
          <w:p w14:paraId="3A2697F2" w14:textId="2B6570CA" w:rsidR="00F7009D" w:rsidRPr="0065404B" w:rsidRDefault="009D6872" w:rsidP="00F7009D">
            <w:pPr>
              <w:pStyle w:val="TabellRader"/>
              <w:rPr>
                <w:highlight w:val="yellow"/>
              </w:rPr>
            </w:pPr>
            <w:r>
              <w:t>-</w:t>
            </w:r>
            <w:r>
              <w:rPr>
                <w:rFonts w:cs="Arial"/>
                <w:szCs w:val="16"/>
              </w:rPr>
              <w:t>3,7</w:t>
            </w:r>
          </w:p>
        </w:tc>
        <w:tc>
          <w:tcPr>
            <w:tcW w:w="640" w:type="dxa"/>
            <w:tcMar>
              <w:left w:w="45" w:type="dxa"/>
              <w:right w:w="45" w:type="dxa"/>
            </w:tcMar>
            <w:vAlign w:val="bottom"/>
          </w:tcPr>
          <w:p w14:paraId="75A0003E" w14:textId="6691D0AC" w:rsidR="00F7009D" w:rsidRPr="0065404B" w:rsidRDefault="009D6872" w:rsidP="00F7009D">
            <w:pPr>
              <w:pStyle w:val="TabellRader"/>
              <w:rPr>
                <w:highlight w:val="yellow"/>
              </w:rPr>
            </w:pPr>
            <w:r>
              <w:rPr>
                <w:rFonts w:cs="Arial"/>
                <w:szCs w:val="16"/>
              </w:rPr>
              <w:t>30,0</w:t>
            </w:r>
          </w:p>
        </w:tc>
        <w:tc>
          <w:tcPr>
            <w:tcW w:w="594" w:type="dxa"/>
            <w:tcMar>
              <w:left w:w="45" w:type="dxa"/>
              <w:right w:w="45" w:type="dxa"/>
            </w:tcMar>
            <w:vAlign w:val="bottom"/>
          </w:tcPr>
          <w:p w14:paraId="163648DB" w14:textId="1349ADB0" w:rsidR="00F7009D" w:rsidRPr="0065404B" w:rsidRDefault="009D6872" w:rsidP="00F7009D">
            <w:pPr>
              <w:pStyle w:val="TabellRader"/>
              <w:rPr>
                <w:highlight w:val="yellow"/>
              </w:rPr>
            </w:pPr>
            <w:r>
              <w:rPr>
                <w:rFonts w:cs="Arial"/>
                <w:szCs w:val="16"/>
              </w:rPr>
              <w:t>3,7</w:t>
            </w:r>
          </w:p>
        </w:tc>
        <w:tc>
          <w:tcPr>
            <w:tcW w:w="399" w:type="dxa"/>
            <w:tcMar>
              <w:left w:w="45" w:type="dxa"/>
              <w:right w:w="45" w:type="dxa"/>
            </w:tcMar>
            <w:vAlign w:val="bottom"/>
          </w:tcPr>
          <w:p w14:paraId="3B95B67A"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798633A5" w14:textId="01D89AEB" w:rsidR="00F7009D" w:rsidRPr="0065404B" w:rsidRDefault="009D6872" w:rsidP="00F7009D">
            <w:pPr>
              <w:pStyle w:val="TabellRader"/>
              <w:rPr>
                <w:highlight w:val="yellow"/>
              </w:rPr>
            </w:pPr>
            <w:r>
              <w:rPr>
                <w:rFonts w:cs="Arial"/>
                <w:szCs w:val="16"/>
              </w:rPr>
              <w:t>1,4</w:t>
            </w:r>
          </w:p>
        </w:tc>
        <w:tc>
          <w:tcPr>
            <w:tcW w:w="571" w:type="dxa"/>
            <w:tcMar>
              <w:left w:w="45" w:type="dxa"/>
              <w:right w:w="45" w:type="dxa"/>
            </w:tcMar>
            <w:vAlign w:val="bottom"/>
          </w:tcPr>
          <w:p w14:paraId="2C782C2A" w14:textId="5BB25B64" w:rsidR="00F7009D" w:rsidRPr="0065404B" w:rsidRDefault="009D6872" w:rsidP="00F7009D">
            <w:pPr>
              <w:pStyle w:val="TabellRader"/>
              <w:rPr>
                <w:highlight w:val="yellow"/>
              </w:rPr>
            </w:pPr>
            <w:r>
              <w:t>-</w:t>
            </w:r>
            <w:r>
              <w:rPr>
                <w:rFonts w:cs="Arial"/>
                <w:szCs w:val="16"/>
              </w:rPr>
              <w:t>0,</w:t>
            </w:r>
            <w:r>
              <w:t>4</w:t>
            </w:r>
          </w:p>
        </w:tc>
        <w:tc>
          <w:tcPr>
            <w:tcW w:w="571" w:type="dxa"/>
            <w:tcMar>
              <w:left w:w="45" w:type="dxa"/>
              <w:right w:w="45" w:type="dxa"/>
            </w:tcMar>
            <w:vAlign w:val="bottom"/>
          </w:tcPr>
          <w:p w14:paraId="19431E67" w14:textId="2B14C74A" w:rsidR="00F7009D" w:rsidRPr="0065404B" w:rsidRDefault="009D6872" w:rsidP="00F7009D">
            <w:pPr>
              <w:pStyle w:val="TabellRader"/>
              <w:rPr>
                <w:highlight w:val="yellow"/>
              </w:rPr>
            </w:pPr>
            <w:r>
              <w:rPr>
                <w:rFonts w:cs="Arial"/>
                <w:szCs w:val="16"/>
              </w:rPr>
              <w:t>3,4</w:t>
            </w:r>
          </w:p>
        </w:tc>
        <w:tc>
          <w:tcPr>
            <w:tcW w:w="571" w:type="dxa"/>
            <w:tcMar>
              <w:left w:w="45" w:type="dxa"/>
              <w:right w:w="45" w:type="dxa"/>
            </w:tcMar>
            <w:vAlign w:val="bottom"/>
          </w:tcPr>
          <w:p w14:paraId="3EF21269" w14:textId="21715401" w:rsidR="00F7009D" w:rsidRPr="0065404B" w:rsidRDefault="009D6872" w:rsidP="00F7009D">
            <w:pPr>
              <w:pStyle w:val="TabellRader"/>
              <w:rPr>
                <w:highlight w:val="yellow"/>
              </w:rPr>
            </w:pPr>
            <w:r>
              <w:t>3</w:t>
            </w:r>
            <w:r>
              <w:rPr>
                <w:rFonts w:cs="Arial"/>
                <w:szCs w:val="16"/>
              </w:rPr>
              <w:t>,8</w:t>
            </w:r>
          </w:p>
        </w:tc>
        <w:tc>
          <w:tcPr>
            <w:tcW w:w="571" w:type="dxa"/>
            <w:tcMar>
              <w:top w:w="0" w:type="dxa"/>
              <w:left w:w="45" w:type="dxa"/>
              <w:bottom w:w="0" w:type="dxa"/>
              <w:right w:w="45" w:type="dxa"/>
            </w:tcMar>
            <w:vAlign w:val="bottom"/>
          </w:tcPr>
          <w:p w14:paraId="67B91A70" w14:textId="7400A540" w:rsidR="00F7009D" w:rsidRPr="0065404B" w:rsidRDefault="009D6872" w:rsidP="00F7009D">
            <w:pPr>
              <w:pStyle w:val="TabellRader"/>
              <w:rPr>
                <w:highlight w:val="yellow"/>
              </w:rPr>
            </w:pPr>
            <w:r>
              <w:rPr>
                <w:rFonts w:cs="Arial"/>
                <w:szCs w:val="16"/>
              </w:rPr>
              <w:t>4,6</w:t>
            </w:r>
          </w:p>
        </w:tc>
        <w:tc>
          <w:tcPr>
            <w:tcW w:w="571" w:type="dxa"/>
            <w:tcMar>
              <w:left w:w="45" w:type="dxa"/>
              <w:right w:w="45" w:type="dxa"/>
            </w:tcMar>
            <w:vAlign w:val="bottom"/>
          </w:tcPr>
          <w:p w14:paraId="433821CA" w14:textId="2B91ECB1" w:rsidR="00F7009D" w:rsidRPr="0065404B" w:rsidRDefault="009D6872" w:rsidP="00F7009D">
            <w:pPr>
              <w:pStyle w:val="TabellRader"/>
              <w:rPr>
                <w:highlight w:val="yellow"/>
              </w:rPr>
            </w:pPr>
            <w:r>
              <w:t>5</w:t>
            </w:r>
            <w:r>
              <w:rPr>
                <w:rFonts w:cs="Arial"/>
                <w:szCs w:val="16"/>
              </w:rPr>
              <w:t>,4</w:t>
            </w:r>
          </w:p>
        </w:tc>
      </w:tr>
      <w:tr w:rsidR="00F7009D" w14:paraId="7FB38BBE" w14:textId="77777777" w:rsidTr="00F7009D">
        <w:tc>
          <w:tcPr>
            <w:tcW w:w="2779" w:type="dxa"/>
            <w:vAlign w:val="bottom"/>
          </w:tcPr>
          <w:p w14:paraId="366C8C85" w14:textId="5B2B6A17" w:rsidR="00F7009D" w:rsidRDefault="009D6872" w:rsidP="00F7009D">
            <w:pPr>
              <w:pStyle w:val="TabellRader"/>
              <w:keepNext/>
              <w:keepLines/>
              <w:jc w:val="left"/>
            </w:pPr>
            <w:r>
              <w:t xml:space="preserve">  Skatt på företagsvinster</w:t>
            </w:r>
          </w:p>
        </w:tc>
        <w:tc>
          <w:tcPr>
            <w:tcW w:w="574" w:type="dxa"/>
            <w:tcMar>
              <w:left w:w="45" w:type="dxa"/>
              <w:right w:w="45" w:type="dxa"/>
            </w:tcMar>
            <w:vAlign w:val="bottom"/>
          </w:tcPr>
          <w:p w14:paraId="7D578E20" w14:textId="64DD22B6" w:rsidR="00F7009D" w:rsidRPr="0065404B" w:rsidRDefault="009D6872" w:rsidP="00F7009D">
            <w:pPr>
              <w:pStyle w:val="TabellRader"/>
              <w:rPr>
                <w:highlight w:val="yellow"/>
              </w:rPr>
            </w:pPr>
            <w:r>
              <w:rPr>
                <w:rFonts w:cs="Arial"/>
                <w:szCs w:val="16"/>
              </w:rPr>
              <w:t>89,5</w:t>
            </w:r>
          </w:p>
        </w:tc>
        <w:tc>
          <w:tcPr>
            <w:tcW w:w="566" w:type="dxa"/>
            <w:tcMar>
              <w:left w:w="45" w:type="dxa"/>
              <w:right w:w="45" w:type="dxa"/>
            </w:tcMar>
            <w:vAlign w:val="bottom"/>
          </w:tcPr>
          <w:p w14:paraId="22F44A3A" w14:textId="41BBFF49" w:rsidR="00F7009D" w:rsidRPr="0065404B" w:rsidRDefault="009D6872" w:rsidP="00F7009D">
            <w:pPr>
              <w:pStyle w:val="TabellRader"/>
              <w:rPr>
                <w:highlight w:val="yellow"/>
              </w:rPr>
            </w:pPr>
            <w:r>
              <w:t>-</w:t>
            </w:r>
            <w:r>
              <w:rPr>
                <w:rFonts w:cs="Arial"/>
                <w:szCs w:val="16"/>
              </w:rPr>
              <w:t>20</w:t>
            </w:r>
            <w:r>
              <w:t>,0</w:t>
            </w:r>
          </w:p>
        </w:tc>
        <w:tc>
          <w:tcPr>
            <w:tcW w:w="640" w:type="dxa"/>
            <w:tcMar>
              <w:left w:w="45" w:type="dxa"/>
              <w:right w:w="45" w:type="dxa"/>
            </w:tcMar>
            <w:vAlign w:val="bottom"/>
          </w:tcPr>
          <w:p w14:paraId="10D05C6E" w14:textId="2220A50A" w:rsidR="00F7009D" w:rsidRPr="0065404B" w:rsidRDefault="009D6872" w:rsidP="00F7009D">
            <w:pPr>
              <w:pStyle w:val="TabellRader"/>
              <w:rPr>
                <w:highlight w:val="yellow"/>
              </w:rPr>
            </w:pPr>
            <w:r>
              <w:rPr>
                <w:rFonts w:cs="Arial"/>
                <w:szCs w:val="16"/>
              </w:rPr>
              <w:t>88,4</w:t>
            </w:r>
          </w:p>
        </w:tc>
        <w:tc>
          <w:tcPr>
            <w:tcW w:w="594" w:type="dxa"/>
            <w:tcMar>
              <w:left w:w="45" w:type="dxa"/>
              <w:right w:w="45" w:type="dxa"/>
            </w:tcMar>
            <w:vAlign w:val="bottom"/>
          </w:tcPr>
          <w:p w14:paraId="247694C5" w14:textId="0B9733D7" w:rsidR="00F7009D" w:rsidRPr="0065404B" w:rsidRDefault="009D6872" w:rsidP="00F7009D">
            <w:pPr>
              <w:pStyle w:val="TabellRader"/>
              <w:rPr>
                <w:highlight w:val="yellow"/>
              </w:rPr>
            </w:pPr>
            <w:r>
              <w:t>-14,</w:t>
            </w:r>
            <w:r>
              <w:rPr>
                <w:rFonts w:cs="Arial"/>
                <w:szCs w:val="16"/>
              </w:rPr>
              <w:t>9</w:t>
            </w:r>
          </w:p>
        </w:tc>
        <w:tc>
          <w:tcPr>
            <w:tcW w:w="399" w:type="dxa"/>
            <w:tcMar>
              <w:left w:w="45" w:type="dxa"/>
              <w:right w:w="45" w:type="dxa"/>
            </w:tcMar>
            <w:vAlign w:val="bottom"/>
          </w:tcPr>
          <w:p w14:paraId="743614DE"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59CB778B" w14:textId="76912201" w:rsidR="00F7009D" w:rsidRPr="0065404B" w:rsidRDefault="009D6872" w:rsidP="00F7009D">
            <w:pPr>
              <w:pStyle w:val="TabellRader"/>
              <w:rPr>
                <w:highlight w:val="yellow"/>
              </w:rPr>
            </w:pPr>
            <w:r>
              <w:t>-</w:t>
            </w:r>
            <w:r>
              <w:rPr>
                <w:rFonts w:cs="Arial"/>
                <w:szCs w:val="16"/>
              </w:rPr>
              <w:t>6,1</w:t>
            </w:r>
          </w:p>
        </w:tc>
        <w:tc>
          <w:tcPr>
            <w:tcW w:w="571" w:type="dxa"/>
            <w:tcMar>
              <w:left w:w="45" w:type="dxa"/>
              <w:right w:w="45" w:type="dxa"/>
            </w:tcMar>
            <w:vAlign w:val="bottom"/>
          </w:tcPr>
          <w:p w14:paraId="6DB5E2BD" w14:textId="7B0BD557" w:rsidR="00F7009D" w:rsidRPr="0065404B" w:rsidRDefault="009D6872" w:rsidP="00F7009D">
            <w:pPr>
              <w:pStyle w:val="TabellRader"/>
              <w:rPr>
                <w:highlight w:val="yellow"/>
              </w:rPr>
            </w:pPr>
            <w:r>
              <w:rPr>
                <w:rFonts w:cs="Arial"/>
                <w:szCs w:val="16"/>
              </w:rPr>
              <w:t>-4,4</w:t>
            </w:r>
          </w:p>
        </w:tc>
        <w:tc>
          <w:tcPr>
            <w:tcW w:w="571" w:type="dxa"/>
            <w:tcMar>
              <w:left w:w="45" w:type="dxa"/>
              <w:right w:w="45" w:type="dxa"/>
            </w:tcMar>
            <w:vAlign w:val="bottom"/>
          </w:tcPr>
          <w:p w14:paraId="75C8654B" w14:textId="14BEB628" w:rsidR="00F7009D" w:rsidRPr="0065404B" w:rsidRDefault="009D6872" w:rsidP="00F7009D">
            <w:pPr>
              <w:pStyle w:val="TabellRader"/>
              <w:rPr>
                <w:highlight w:val="yellow"/>
              </w:rPr>
            </w:pPr>
            <w:r>
              <w:rPr>
                <w:rFonts w:cs="Arial"/>
                <w:szCs w:val="16"/>
              </w:rPr>
              <w:t>-3,1</w:t>
            </w:r>
          </w:p>
        </w:tc>
        <w:tc>
          <w:tcPr>
            <w:tcW w:w="571" w:type="dxa"/>
            <w:tcMar>
              <w:left w:w="45" w:type="dxa"/>
              <w:right w:w="45" w:type="dxa"/>
            </w:tcMar>
            <w:vAlign w:val="bottom"/>
          </w:tcPr>
          <w:p w14:paraId="23E2D905" w14:textId="1B949DE7" w:rsidR="00F7009D" w:rsidRPr="0065404B" w:rsidRDefault="009D6872" w:rsidP="00F7009D">
            <w:pPr>
              <w:pStyle w:val="TabellRader"/>
              <w:rPr>
                <w:highlight w:val="yellow"/>
              </w:rPr>
            </w:pPr>
            <w:r>
              <w:rPr>
                <w:rFonts w:cs="Arial"/>
                <w:szCs w:val="16"/>
              </w:rPr>
              <w:t>-3,3</w:t>
            </w:r>
          </w:p>
        </w:tc>
        <w:tc>
          <w:tcPr>
            <w:tcW w:w="571" w:type="dxa"/>
            <w:tcMar>
              <w:top w:w="0" w:type="dxa"/>
              <w:left w:w="45" w:type="dxa"/>
              <w:bottom w:w="0" w:type="dxa"/>
              <w:right w:w="45" w:type="dxa"/>
            </w:tcMar>
            <w:vAlign w:val="bottom"/>
          </w:tcPr>
          <w:p w14:paraId="50AC6883" w14:textId="07FB378D" w:rsidR="00F7009D" w:rsidRPr="0065404B" w:rsidRDefault="009D6872" w:rsidP="00F7009D">
            <w:pPr>
              <w:pStyle w:val="TabellRader"/>
              <w:rPr>
                <w:highlight w:val="yellow"/>
              </w:rPr>
            </w:pPr>
            <w:r>
              <w:rPr>
                <w:rFonts w:cs="Arial"/>
                <w:szCs w:val="16"/>
              </w:rPr>
              <w:t>-4,3</w:t>
            </w:r>
          </w:p>
        </w:tc>
        <w:tc>
          <w:tcPr>
            <w:tcW w:w="571" w:type="dxa"/>
            <w:tcMar>
              <w:left w:w="45" w:type="dxa"/>
              <w:right w:w="45" w:type="dxa"/>
            </w:tcMar>
            <w:vAlign w:val="bottom"/>
          </w:tcPr>
          <w:p w14:paraId="01323F50" w14:textId="2890EEF1" w:rsidR="00F7009D" w:rsidRPr="0065404B" w:rsidRDefault="009D6872" w:rsidP="00F7009D">
            <w:pPr>
              <w:pStyle w:val="TabellRader"/>
              <w:rPr>
                <w:highlight w:val="yellow"/>
              </w:rPr>
            </w:pPr>
            <w:r>
              <w:t>-5</w:t>
            </w:r>
            <w:r>
              <w:rPr>
                <w:rFonts w:cs="Arial"/>
                <w:szCs w:val="16"/>
              </w:rPr>
              <w:t>,0</w:t>
            </w:r>
          </w:p>
        </w:tc>
      </w:tr>
      <w:tr w:rsidR="00F7009D" w14:paraId="114D27E3" w14:textId="77777777" w:rsidTr="00F7009D">
        <w:tc>
          <w:tcPr>
            <w:tcW w:w="2779" w:type="dxa"/>
            <w:vAlign w:val="bottom"/>
          </w:tcPr>
          <w:p w14:paraId="2604F442" w14:textId="5D1FD08F" w:rsidR="00F7009D" w:rsidRDefault="009D6872" w:rsidP="00F7009D">
            <w:pPr>
              <w:pStyle w:val="TabellRader"/>
              <w:keepNext/>
              <w:keepLines/>
              <w:jc w:val="left"/>
            </w:pPr>
            <w:r>
              <w:t xml:space="preserve">  Avkastningsskatt</w:t>
            </w:r>
          </w:p>
        </w:tc>
        <w:tc>
          <w:tcPr>
            <w:tcW w:w="574" w:type="dxa"/>
            <w:tcMar>
              <w:left w:w="45" w:type="dxa"/>
              <w:right w:w="45" w:type="dxa"/>
            </w:tcMar>
            <w:vAlign w:val="bottom"/>
          </w:tcPr>
          <w:p w14:paraId="271B4D23" w14:textId="6ABD866E" w:rsidR="00F7009D" w:rsidRPr="0065404B" w:rsidRDefault="009D6872" w:rsidP="00F7009D">
            <w:pPr>
              <w:pStyle w:val="TabellRader"/>
              <w:rPr>
                <w:highlight w:val="yellow"/>
              </w:rPr>
            </w:pPr>
            <w:r>
              <w:rPr>
                <w:rFonts w:cs="Arial"/>
                <w:szCs w:val="16"/>
              </w:rPr>
              <w:t>10,2</w:t>
            </w:r>
          </w:p>
        </w:tc>
        <w:tc>
          <w:tcPr>
            <w:tcW w:w="566" w:type="dxa"/>
            <w:tcMar>
              <w:left w:w="45" w:type="dxa"/>
              <w:right w:w="45" w:type="dxa"/>
            </w:tcMar>
            <w:vAlign w:val="bottom"/>
          </w:tcPr>
          <w:p w14:paraId="5D6B044A" w14:textId="08B40D08" w:rsidR="00F7009D" w:rsidRPr="0065404B" w:rsidRDefault="009D6872" w:rsidP="00F7009D">
            <w:pPr>
              <w:pStyle w:val="TabellRader"/>
              <w:rPr>
                <w:highlight w:val="yellow"/>
              </w:rPr>
            </w:pPr>
            <w:r>
              <w:t>0,</w:t>
            </w:r>
            <w:r>
              <w:rPr>
                <w:rFonts w:cs="Arial"/>
                <w:szCs w:val="16"/>
              </w:rPr>
              <w:t>0</w:t>
            </w:r>
          </w:p>
        </w:tc>
        <w:tc>
          <w:tcPr>
            <w:tcW w:w="640" w:type="dxa"/>
            <w:tcMar>
              <w:left w:w="45" w:type="dxa"/>
              <w:right w:w="45" w:type="dxa"/>
            </w:tcMar>
            <w:vAlign w:val="bottom"/>
          </w:tcPr>
          <w:p w14:paraId="6D907D25" w14:textId="7385B851" w:rsidR="00F7009D" w:rsidRPr="0065404B" w:rsidRDefault="009D6872" w:rsidP="00F7009D">
            <w:pPr>
              <w:pStyle w:val="TabellRader"/>
              <w:rPr>
                <w:highlight w:val="yellow"/>
              </w:rPr>
            </w:pPr>
            <w:r>
              <w:rPr>
                <w:rFonts w:cs="Arial"/>
                <w:szCs w:val="16"/>
              </w:rPr>
              <w:t>6,7</w:t>
            </w:r>
          </w:p>
        </w:tc>
        <w:tc>
          <w:tcPr>
            <w:tcW w:w="594" w:type="dxa"/>
            <w:tcMar>
              <w:left w:w="45" w:type="dxa"/>
              <w:right w:w="45" w:type="dxa"/>
            </w:tcMar>
            <w:vAlign w:val="bottom"/>
          </w:tcPr>
          <w:p w14:paraId="5B1DF4B8" w14:textId="613D3908" w:rsidR="00F7009D" w:rsidRPr="0065404B" w:rsidRDefault="009D6872" w:rsidP="00F7009D">
            <w:pPr>
              <w:pStyle w:val="TabellRader"/>
              <w:rPr>
                <w:highlight w:val="yellow"/>
              </w:rPr>
            </w:pPr>
            <w:r>
              <w:rPr>
                <w:rFonts w:cs="Arial"/>
                <w:szCs w:val="16"/>
              </w:rPr>
              <w:t>-</w:t>
            </w:r>
            <w:r>
              <w:t>0,</w:t>
            </w:r>
            <w:r>
              <w:rPr>
                <w:rFonts w:cs="Arial"/>
                <w:szCs w:val="16"/>
              </w:rPr>
              <w:t>5</w:t>
            </w:r>
          </w:p>
        </w:tc>
        <w:tc>
          <w:tcPr>
            <w:tcW w:w="399" w:type="dxa"/>
            <w:tcMar>
              <w:left w:w="45" w:type="dxa"/>
              <w:right w:w="45" w:type="dxa"/>
            </w:tcMar>
            <w:vAlign w:val="bottom"/>
          </w:tcPr>
          <w:p w14:paraId="27420F7C"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2C58DD51" w14:textId="22446CA4" w:rsidR="00F7009D" w:rsidRPr="0065404B" w:rsidRDefault="009D6872" w:rsidP="00F7009D">
            <w:pPr>
              <w:pStyle w:val="TabellRader"/>
              <w:rPr>
                <w:highlight w:val="yellow"/>
              </w:rPr>
            </w:pPr>
            <w:r>
              <w:rPr>
                <w:rFonts w:cs="Arial"/>
                <w:szCs w:val="16"/>
              </w:rPr>
              <w:t>-</w:t>
            </w:r>
            <w:r>
              <w:t>0,</w:t>
            </w:r>
            <w:r>
              <w:rPr>
                <w:rFonts w:cs="Arial"/>
                <w:szCs w:val="16"/>
              </w:rPr>
              <w:t>5</w:t>
            </w:r>
          </w:p>
        </w:tc>
        <w:tc>
          <w:tcPr>
            <w:tcW w:w="571" w:type="dxa"/>
            <w:tcMar>
              <w:left w:w="45" w:type="dxa"/>
              <w:right w:w="45" w:type="dxa"/>
            </w:tcMar>
            <w:vAlign w:val="bottom"/>
          </w:tcPr>
          <w:p w14:paraId="682F3B06" w14:textId="048948DC" w:rsidR="00F7009D" w:rsidRPr="0065404B" w:rsidRDefault="009D6872" w:rsidP="00F7009D">
            <w:pPr>
              <w:pStyle w:val="TabellRader"/>
              <w:rPr>
                <w:highlight w:val="yellow"/>
              </w:rPr>
            </w:pPr>
            <w:r>
              <w:rPr>
                <w:rFonts w:cs="Arial"/>
                <w:szCs w:val="16"/>
              </w:rPr>
              <w:t>-</w:t>
            </w:r>
            <w:r>
              <w:t>0,</w:t>
            </w:r>
            <w:r>
              <w:rPr>
                <w:rFonts w:cs="Arial"/>
                <w:szCs w:val="16"/>
              </w:rPr>
              <w:t>2</w:t>
            </w:r>
          </w:p>
        </w:tc>
        <w:tc>
          <w:tcPr>
            <w:tcW w:w="571" w:type="dxa"/>
            <w:tcMar>
              <w:left w:w="45" w:type="dxa"/>
              <w:right w:w="45" w:type="dxa"/>
            </w:tcMar>
            <w:vAlign w:val="bottom"/>
          </w:tcPr>
          <w:p w14:paraId="76F843C5" w14:textId="626E9417" w:rsidR="00F7009D" w:rsidRPr="0065404B" w:rsidRDefault="009D6872" w:rsidP="00F7009D">
            <w:pPr>
              <w:pStyle w:val="TabellRader"/>
              <w:rPr>
                <w:highlight w:val="yellow"/>
              </w:rPr>
            </w:pPr>
            <w:r>
              <w:t>0,</w:t>
            </w:r>
            <w:r>
              <w:rPr>
                <w:rFonts w:cs="Arial"/>
                <w:szCs w:val="16"/>
              </w:rPr>
              <w:t>1</w:t>
            </w:r>
          </w:p>
        </w:tc>
        <w:tc>
          <w:tcPr>
            <w:tcW w:w="571" w:type="dxa"/>
            <w:tcMar>
              <w:left w:w="45" w:type="dxa"/>
              <w:right w:w="45" w:type="dxa"/>
            </w:tcMar>
            <w:vAlign w:val="bottom"/>
          </w:tcPr>
          <w:p w14:paraId="2D4CE0AB" w14:textId="34C28FCD" w:rsidR="00F7009D" w:rsidRPr="0065404B" w:rsidRDefault="009D6872" w:rsidP="00F7009D">
            <w:pPr>
              <w:pStyle w:val="TabellRader"/>
              <w:rPr>
                <w:highlight w:val="yellow"/>
              </w:rPr>
            </w:pPr>
            <w:r>
              <w:t>-0</w:t>
            </w:r>
            <w:r>
              <w:rPr>
                <w:rFonts w:cs="Arial"/>
                <w:szCs w:val="16"/>
              </w:rPr>
              <w:t>,5</w:t>
            </w:r>
          </w:p>
        </w:tc>
        <w:tc>
          <w:tcPr>
            <w:tcW w:w="571" w:type="dxa"/>
            <w:tcMar>
              <w:top w:w="0" w:type="dxa"/>
              <w:left w:w="45" w:type="dxa"/>
              <w:bottom w:w="0" w:type="dxa"/>
              <w:right w:w="45" w:type="dxa"/>
            </w:tcMar>
            <w:vAlign w:val="bottom"/>
          </w:tcPr>
          <w:p w14:paraId="7953BC96" w14:textId="310575B9" w:rsidR="00F7009D" w:rsidRPr="0065404B" w:rsidRDefault="009D6872" w:rsidP="00F7009D">
            <w:pPr>
              <w:pStyle w:val="TabellRader"/>
              <w:rPr>
                <w:highlight w:val="yellow"/>
              </w:rPr>
            </w:pPr>
            <w:r>
              <w:t>-0</w:t>
            </w:r>
            <w:r>
              <w:rPr>
                <w:rFonts w:cs="Arial"/>
                <w:szCs w:val="16"/>
              </w:rPr>
              <w:t>,3</w:t>
            </w:r>
          </w:p>
        </w:tc>
        <w:tc>
          <w:tcPr>
            <w:tcW w:w="571" w:type="dxa"/>
            <w:tcMar>
              <w:left w:w="45" w:type="dxa"/>
              <w:right w:w="45" w:type="dxa"/>
            </w:tcMar>
            <w:vAlign w:val="bottom"/>
          </w:tcPr>
          <w:p w14:paraId="1C76B6BD" w14:textId="05565C4E" w:rsidR="00F7009D" w:rsidRPr="0065404B" w:rsidRDefault="009D6872" w:rsidP="00F7009D">
            <w:pPr>
              <w:pStyle w:val="TabellRader"/>
              <w:rPr>
                <w:highlight w:val="yellow"/>
              </w:rPr>
            </w:pPr>
            <w:r>
              <w:t>-</w:t>
            </w:r>
            <w:r>
              <w:rPr>
                <w:rFonts w:cs="Arial"/>
                <w:szCs w:val="16"/>
              </w:rPr>
              <w:t>1,3</w:t>
            </w:r>
          </w:p>
        </w:tc>
      </w:tr>
      <w:tr w:rsidR="00F7009D" w14:paraId="75D4693F" w14:textId="77777777" w:rsidTr="00F7009D">
        <w:tc>
          <w:tcPr>
            <w:tcW w:w="2779" w:type="dxa"/>
            <w:vAlign w:val="bottom"/>
          </w:tcPr>
          <w:p w14:paraId="57FFDDEB" w14:textId="722EB804" w:rsidR="00F7009D" w:rsidRDefault="009D6872" w:rsidP="00F7009D">
            <w:pPr>
              <w:pStyle w:val="TabellRader"/>
              <w:keepNext/>
              <w:keepLines/>
              <w:jc w:val="left"/>
            </w:pPr>
            <w:r>
              <w:t xml:space="preserve">  Fastighetsskatt</w:t>
            </w:r>
          </w:p>
        </w:tc>
        <w:tc>
          <w:tcPr>
            <w:tcW w:w="574" w:type="dxa"/>
            <w:tcMar>
              <w:left w:w="45" w:type="dxa"/>
              <w:right w:w="45" w:type="dxa"/>
            </w:tcMar>
            <w:vAlign w:val="bottom"/>
          </w:tcPr>
          <w:p w14:paraId="0DF171E4" w14:textId="17D69233" w:rsidR="00F7009D" w:rsidRPr="0065404B" w:rsidRDefault="009D6872" w:rsidP="00F7009D">
            <w:pPr>
              <w:pStyle w:val="TabellRader"/>
              <w:rPr>
                <w:highlight w:val="yellow"/>
              </w:rPr>
            </w:pPr>
            <w:r>
              <w:rPr>
                <w:rFonts w:cs="Arial"/>
                <w:szCs w:val="16"/>
              </w:rPr>
              <w:t>28,7</w:t>
            </w:r>
          </w:p>
        </w:tc>
        <w:tc>
          <w:tcPr>
            <w:tcW w:w="566" w:type="dxa"/>
            <w:tcMar>
              <w:left w:w="45" w:type="dxa"/>
              <w:right w:w="45" w:type="dxa"/>
            </w:tcMar>
            <w:vAlign w:val="bottom"/>
          </w:tcPr>
          <w:p w14:paraId="02AAF26D" w14:textId="083635D9" w:rsidR="00F7009D" w:rsidRPr="0065404B" w:rsidRDefault="009D6872" w:rsidP="00F7009D">
            <w:pPr>
              <w:pStyle w:val="TabellRader"/>
              <w:rPr>
                <w:highlight w:val="yellow"/>
              </w:rPr>
            </w:pPr>
            <w:r>
              <w:t>0,</w:t>
            </w:r>
            <w:r>
              <w:rPr>
                <w:rFonts w:cs="Arial"/>
                <w:szCs w:val="16"/>
              </w:rPr>
              <w:t>5</w:t>
            </w:r>
          </w:p>
        </w:tc>
        <w:tc>
          <w:tcPr>
            <w:tcW w:w="640" w:type="dxa"/>
            <w:tcMar>
              <w:left w:w="45" w:type="dxa"/>
              <w:right w:w="45" w:type="dxa"/>
            </w:tcMar>
            <w:vAlign w:val="bottom"/>
          </w:tcPr>
          <w:p w14:paraId="7322F4B8" w14:textId="310E39D3" w:rsidR="00F7009D" w:rsidRPr="0065404B" w:rsidRDefault="009D6872" w:rsidP="00F7009D">
            <w:pPr>
              <w:pStyle w:val="TabellRader"/>
              <w:rPr>
                <w:highlight w:val="yellow"/>
              </w:rPr>
            </w:pPr>
            <w:r>
              <w:rPr>
                <w:rFonts w:cs="Arial"/>
                <w:szCs w:val="16"/>
              </w:rPr>
              <w:t>30</w:t>
            </w:r>
            <w:r>
              <w:t>,8</w:t>
            </w:r>
          </w:p>
        </w:tc>
        <w:tc>
          <w:tcPr>
            <w:tcW w:w="594" w:type="dxa"/>
            <w:tcMar>
              <w:left w:w="45" w:type="dxa"/>
              <w:right w:w="45" w:type="dxa"/>
            </w:tcMar>
            <w:vAlign w:val="bottom"/>
          </w:tcPr>
          <w:p w14:paraId="1F132EBC" w14:textId="1D296589" w:rsidR="00F7009D" w:rsidRPr="0065404B" w:rsidRDefault="009D6872" w:rsidP="00F7009D">
            <w:pPr>
              <w:pStyle w:val="TabellRader"/>
              <w:rPr>
                <w:highlight w:val="yellow"/>
              </w:rPr>
            </w:pPr>
            <w:r>
              <w:rPr>
                <w:rFonts w:cs="Arial"/>
                <w:szCs w:val="16"/>
              </w:rPr>
              <w:t>1,1</w:t>
            </w:r>
          </w:p>
        </w:tc>
        <w:tc>
          <w:tcPr>
            <w:tcW w:w="399" w:type="dxa"/>
            <w:tcMar>
              <w:left w:w="45" w:type="dxa"/>
              <w:right w:w="45" w:type="dxa"/>
            </w:tcMar>
            <w:vAlign w:val="bottom"/>
          </w:tcPr>
          <w:p w14:paraId="3DF49E51"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6C6A4FDB" w14:textId="38CCB1F9" w:rsidR="00F7009D" w:rsidRPr="0065404B" w:rsidRDefault="009D6872" w:rsidP="00F7009D">
            <w:pPr>
              <w:pStyle w:val="TabellRader"/>
              <w:rPr>
                <w:highlight w:val="yellow"/>
              </w:rPr>
            </w:pPr>
            <w:r>
              <w:t>-0,</w:t>
            </w:r>
            <w:r>
              <w:rPr>
                <w:rFonts w:cs="Arial"/>
                <w:szCs w:val="16"/>
              </w:rPr>
              <w:t>4</w:t>
            </w:r>
          </w:p>
        </w:tc>
        <w:tc>
          <w:tcPr>
            <w:tcW w:w="571" w:type="dxa"/>
            <w:tcMar>
              <w:left w:w="45" w:type="dxa"/>
              <w:right w:w="45" w:type="dxa"/>
            </w:tcMar>
            <w:vAlign w:val="bottom"/>
          </w:tcPr>
          <w:p w14:paraId="45867ADF" w14:textId="3444F80B" w:rsidR="00F7009D" w:rsidRPr="0065404B" w:rsidRDefault="009D6872" w:rsidP="00F7009D">
            <w:pPr>
              <w:pStyle w:val="TabellRader"/>
              <w:rPr>
                <w:highlight w:val="yellow"/>
              </w:rPr>
            </w:pPr>
            <w:r>
              <w:t>0,</w:t>
            </w:r>
            <w:r>
              <w:rPr>
                <w:rFonts w:cs="Arial"/>
                <w:szCs w:val="16"/>
              </w:rPr>
              <w:t>1</w:t>
            </w:r>
          </w:p>
        </w:tc>
        <w:tc>
          <w:tcPr>
            <w:tcW w:w="571" w:type="dxa"/>
            <w:tcMar>
              <w:left w:w="45" w:type="dxa"/>
              <w:right w:w="45" w:type="dxa"/>
            </w:tcMar>
            <w:vAlign w:val="bottom"/>
          </w:tcPr>
          <w:p w14:paraId="53248FA8" w14:textId="104823EC" w:rsidR="00F7009D" w:rsidRPr="0065404B" w:rsidRDefault="009D6872" w:rsidP="00F7009D">
            <w:pPr>
              <w:pStyle w:val="TabellRader"/>
              <w:rPr>
                <w:highlight w:val="yellow"/>
              </w:rPr>
            </w:pPr>
            <w:r>
              <w:rPr>
                <w:rFonts w:cs="Arial"/>
                <w:szCs w:val="16"/>
              </w:rPr>
              <w:t>0</w:t>
            </w:r>
            <w:r>
              <w:t>,1</w:t>
            </w:r>
          </w:p>
        </w:tc>
        <w:tc>
          <w:tcPr>
            <w:tcW w:w="571" w:type="dxa"/>
            <w:tcMar>
              <w:left w:w="45" w:type="dxa"/>
              <w:right w:w="45" w:type="dxa"/>
            </w:tcMar>
            <w:vAlign w:val="bottom"/>
          </w:tcPr>
          <w:p w14:paraId="3CA80748" w14:textId="465A87FA" w:rsidR="00F7009D" w:rsidRPr="0065404B" w:rsidRDefault="009D6872" w:rsidP="00F7009D">
            <w:pPr>
              <w:pStyle w:val="TabellRader"/>
              <w:rPr>
                <w:highlight w:val="yellow"/>
              </w:rPr>
            </w:pPr>
            <w:r>
              <w:rPr>
                <w:rFonts w:cs="Arial"/>
                <w:szCs w:val="16"/>
              </w:rPr>
              <w:t>-0,</w:t>
            </w:r>
            <w:r>
              <w:t>1</w:t>
            </w:r>
          </w:p>
        </w:tc>
        <w:tc>
          <w:tcPr>
            <w:tcW w:w="571" w:type="dxa"/>
            <w:tcMar>
              <w:top w:w="0" w:type="dxa"/>
              <w:left w:w="45" w:type="dxa"/>
              <w:bottom w:w="0" w:type="dxa"/>
              <w:right w:w="45" w:type="dxa"/>
            </w:tcMar>
            <w:vAlign w:val="bottom"/>
          </w:tcPr>
          <w:p w14:paraId="152C3A8A" w14:textId="4181E341" w:rsidR="00F7009D" w:rsidRPr="0065404B" w:rsidRDefault="009D6872" w:rsidP="00F7009D">
            <w:pPr>
              <w:pStyle w:val="TabellRader"/>
              <w:rPr>
                <w:highlight w:val="yellow"/>
              </w:rPr>
            </w:pPr>
            <w:r>
              <w:rPr>
                <w:rFonts w:cs="Arial"/>
                <w:szCs w:val="16"/>
              </w:rPr>
              <w:t>-0,</w:t>
            </w:r>
            <w:r>
              <w:t>1</w:t>
            </w:r>
          </w:p>
        </w:tc>
        <w:tc>
          <w:tcPr>
            <w:tcW w:w="571" w:type="dxa"/>
            <w:tcMar>
              <w:left w:w="45" w:type="dxa"/>
              <w:right w:w="45" w:type="dxa"/>
            </w:tcMar>
            <w:vAlign w:val="bottom"/>
          </w:tcPr>
          <w:p w14:paraId="5CCE6A64" w14:textId="23CFB3BA" w:rsidR="00F7009D" w:rsidRPr="0065404B" w:rsidRDefault="009D6872" w:rsidP="00F7009D">
            <w:pPr>
              <w:pStyle w:val="TabellRader"/>
              <w:rPr>
                <w:highlight w:val="yellow"/>
              </w:rPr>
            </w:pPr>
            <w:r>
              <w:t>0,</w:t>
            </w:r>
            <w:r>
              <w:rPr>
                <w:rFonts w:cs="Arial"/>
                <w:szCs w:val="16"/>
              </w:rPr>
              <w:t>0</w:t>
            </w:r>
          </w:p>
        </w:tc>
      </w:tr>
      <w:tr w:rsidR="00F7009D" w14:paraId="1B819651" w14:textId="77777777" w:rsidTr="00F7009D">
        <w:tc>
          <w:tcPr>
            <w:tcW w:w="2779" w:type="dxa"/>
            <w:vAlign w:val="bottom"/>
          </w:tcPr>
          <w:p w14:paraId="70D69DCE" w14:textId="4898AA72" w:rsidR="00F7009D" w:rsidRDefault="009D6872" w:rsidP="00F7009D">
            <w:pPr>
              <w:pStyle w:val="TabellRader"/>
              <w:keepNext/>
              <w:keepLines/>
              <w:jc w:val="left"/>
            </w:pPr>
            <w:r>
              <w:t xml:space="preserve">  Stämpelskatt</w:t>
            </w:r>
          </w:p>
        </w:tc>
        <w:tc>
          <w:tcPr>
            <w:tcW w:w="574" w:type="dxa"/>
            <w:tcMar>
              <w:left w:w="45" w:type="dxa"/>
              <w:right w:w="45" w:type="dxa"/>
            </w:tcMar>
            <w:vAlign w:val="bottom"/>
          </w:tcPr>
          <w:p w14:paraId="7470D4B4" w14:textId="39BEC7BA" w:rsidR="00F7009D" w:rsidRPr="0065404B" w:rsidRDefault="009D6872" w:rsidP="00F7009D">
            <w:pPr>
              <w:pStyle w:val="TabellRader"/>
              <w:rPr>
                <w:highlight w:val="yellow"/>
              </w:rPr>
            </w:pPr>
            <w:r>
              <w:t>8,0</w:t>
            </w:r>
          </w:p>
        </w:tc>
        <w:tc>
          <w:tcPr>
            <w:tcW w:w="566" w:type="dxa"/>
            <w:tcMar>
              <w:left w:w="45" w:type="dxa"/>
              <w:right w:w="45" w:type="dxa"/>
            </w:tcMar>
            <w:vAlign w:val="bottom"/>
          </w:tcPr>
          <w:p w14:paraId="279CFABF" w14:textId="29DCE6CE" w:rsidR="00F7009D" w:rsidRPr="0065404B" w:rsidRDefault="009D6872" w:rsidP="00F7009D">
            <w:pPr>
              <w:pStyle w:val="TabellRader"/>
              <w:rPr>
                <w:highlight w:val="yellow"/>
              </w:rPr>
            </w:pPr>
            <w:r>
              <w:t>-</w:t>
            </w:r>
            <w:r>
              <w:rPr>
                <w:rFonts w:cs="Arial"/>
                <w:szCs w:val="16"/>
              </w:rPr>
              <w:t>1,</w:t>
            </w:r>
            <w:r>
              <w:t>2</w:t>
            </w:r>
          </w:p>
        </w:tc>
        <w:tc>
          <w:tcPr>
            <w:tcW w:w="640" w:type="dxa"/>
            <w:tcMar>
              <w:left w:w="45" w:type="dxa"/>
              <w:right w:w="45" w:type="dxa"/>
            </w:tcMar>
            <w:vAlign w:val="bottom"/>
          </w:tcPr>
          <w:p w14:paraId="4C4C46E1" w14:textId="03EDBFAA" w:rsidR="00F7009D" w:rsidRPr="0065404B" w:rsidRDefault="009D6872" w:rsidP="00F7009D">
            <w:pPr>
              <w:pStyle w:val="TabellRader"/>
              <w:rPr>
                <w:highlight w:val="yellow"/>
              </w:rPr>
            </w:pPr>
            <w:r>
              <w:t>8,</w:t>
            </w:r>
            <w:r>
              <w:rPr>
                <w:rFonts w:cs="Arial"/>
                <w:szCs w:val="16"/>
              </w:rPr>
              <w:t>9</w:t>
            </w:r>
          </w:p>
        </w:tc>
        <w:tc>
          <w:tcPr>
            <w:tcW w:w="594" w:type="dxa"/>
            <w:tcMar>
              <w:left w:w="45" w:type="dxa"/>
              <w:right w:w="45" w:type="dxa"/>
            </w:tcMar>
            <w:vAlign w:val="bottom"/>
          </w:tcPr>
          <w:p w14:paraId="2548093F" w14:textId="3EA966F8" w:rsidR="00F7009D" w:rsidRPr="0065404B" w:rsidRDefault="009D6872" w:rsidP="00F7009D">
            <w:pPr>
              <w:pStyle w:val="TabellRader"/>
              <w:rPr>
                <w:highlight w:val="yellow"/>
              </w:rPr>
            </w:pPr>
            <w:r>
              <w:t>1,</w:t>
            </w:r>
            <w:r>
              <w:rPr>
                <w:rFonts w:cs="Arial"/>
                <w:szCs w:val="16"/>
              </w:rPr>
              <w:t>4</w:t>
            </w:r>
          </w:p>
        </w:tc>
        <w:tc>
          <w:tcPr>
            <w:tcW w:w="399" w:type="dxa"/>
            <w:tcMar>
              <w:left w:w="45" w:type="dxa"/>
              <w:right w:w="45" w:type="dxa"/>
            </w:tcMar>
            <w:vAlign w:val="bottom"/>
          </w:tcPr>
          <w:p w14:paraId="579771C1"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67F3D7F8" w14:textId="0D7FE661" w:rsidR="00F7009D" w:rsidRPr="0065404B" w:rsidRDefault="009D6872" w:rsidP="00F7009D">
            <w:pPr>
              <w:pStyle w:val="TabellRader"/>
              <w:rPr>
                <w:highlight w:val="yellow"/>
              </w:rPr>
            </w:pPr>
            <w:r>
              <w:t>0,0</w:t>
            </w:r>
          </w:p>
        </w:tc>
        <w:tc>
          <w:tcPr>
            <w:tcW w:w="571" w:type="dxa"/>
            <w:tcMar>
              <w:left w:w="45" w:type="dxa"/>
              <w:right w:w="45" w:type="dxa"/>
            </w:tcMar>
            <w:vAlign w:val="bottom"/>
          </w:tcPr>
          <w:p w14:paraId="10B143A7" w14:textId="1D88132A" w:rsidR="00F7009D" w:rsidRPr="0065404B" w:rsidRDefault="009D6872" w:rsidP="00F7009D">
            <w:pPr>
              <w:pStyle w:val="TabellRader"/>
              <w:rPr>
                <w:highlight w:val="yellow"/>
              </w:rPr>
            </w:pPr>
            <w:r>
              <w:t>0,</w:t>
            </w:r>
            <w:r>
              <w:rPr>
                <w:rFonts w:cs="Arial"/>
                <w:szCs w:val="16"/>
              </w:rPr>
              <w:t>2</w:t>
            </w:r>
          </w:p>
        </w:tc>
        <w:tc>
          <w:tcPr>
            <w:tcW w:w="571" w:type="dxa"/>
            <w:tcMar>
              <w:left w:w="45" w:type="dxa"/>
              <w:right w:w="45" w:type="dxa"/>
            </w:tcMar>
            <w:vAlign w:val="bottom"/>
          </w:tcPr>
          <w:p w14:paraId="7B7D0920" w14:textId="1A1EFB3E" w:rsidR="00F7009D" w:rsidRPr="0065404B" w:rsidRDefault="009D6872" w:rsidP="00F7009D">
            <w:pPr>
              <w:pStyle w:val="TabellRader"/>
              <w:rPr>
                <w:highlight w:val="yellow"/>
              </w:rPr>
            </w:pPr>
            <w:r>
              <w:rPr>
                <w:rFonts w:cs="Arial"/>
                <w:szCs w:val="16"/>
              </w:rPr>
              <w:t>-</w:t>
            </w:r>
            <w:r>
              <w:t>0,</w:t>
            </w:r>
            <w:r>
              <w:rPr>
                <w:rFonts w:cs="Arial"/>
                <w:szCs w:val="16"/>
              </w:rPr>
              <w:t>1</w:t>
            </w:r>
          </w:p>
        </w:tc>
        <w:tc>
          <w:tcPr>
            <w:tcW w:w="571" w:type="dxa"/>
            <w:tcMar>
              <w:left w:w="45" w:type="dxa"/>
              <w:right w:w="45" w:type="dxa"/>
            </w:tcMar>
            <w:vAlign w:val="bottom"/>
          </w:tcPr>
          <w:p w14:paraId="06D3F7F4" w14:textId="5C7CE961" w:rsidR="00F7009D" w:rsidRPr="0065404B" w:rsidRDefault="009D6872" w:rsidP="00F7009D">
            <w:pPr>
              <w:pStyle w:val="TabellRader"/>
              <w:rPr>
                <w:highlight w:val="yellow"/>
              </w:rPr>
            </w:pPr>
            <w:r>
              <w:rPr>
                <w:rFonts w:cs="Arial"/>
                <w:szCs w:val="16"/>
              </w:rPr>
              <w:t>-</w:t>
            </w:r>
            <w:r>
              <w:t>0,</w:t>
            </w:r>
            <w:r>
              <w:rPr>
                <w:rFonts w:cs="Arial"/>
                <w:szCs w:val="16"/>
              </w:rPr>
              <w:t>1</w:t>
            </w:r>
          </w:p>
        </w:tc>
        <w:tc>
          <w:tcPr>
            <w:tcW w:w="571" w:type="dxa"/>
            <w:tcMar>
              <w:top w:w="0" w:type="dxa"/>
              <w:left w:w="45" w:type="dxa"/>
              <w:bottom w:w="0" w:type="dxa"/>
              <w:right w:w="45" w:type="dxa"/>
            </w:tcMar>
            <w:vAlign w:val="bottom"/>
          </w:tcPr>
          <w:p w14:paraId="0CDC11B4" w14:textId="314E3EA1" w:rsidR="00F7009D" w:rsidRPr="0065404B" w:rsidRDefault="009D6872" w:rsidP="00F7009D">
            <w:pPr>
              <w:pStyle w:val="TabellRader"/>
              <w:rPr>
                <w:highlight w:val="yellow"/>
              </w:rPr>
            </w:pPr>
            <w:r>
              <w:rPr>
                <w:rFonts w:cs="Arial"/>
                <w:szCs w:val="16"/>
              </w:rPr>
              <w:t>-</w:t>
            </w:r>
            <w:r>
              <w:t>0,</w:t>
            </w:r>
            <w:r>
              <w:rPr>
                <w:rFonts w:cs="Arial"/>
                <w:szCs w:val="16"/>
              </w:rPr>
              <w:t>2</w:t>
            </w:r>
          </w:p>
        </w:tc>
        <w:tc>
          <w:tcPr>
            <w:tcW w:w="571" w:type="dxa"/>
            <w:tcMar>
              <w:left w:w="45" w:type="dxa"/>
              <w:right w:w="45" w:type="dxa"/>
            </w:tcMar>
            <w:vAlign w:val="bottom"/>
          </w:tcPr>
          <w:p w14:paraId="719FD37F" w14:textId="646317E5" w:rsidR="00F7009D" w:rsidRPr="0065404B" w:rsidRDefault="009D6872" w:rsidP="00F7009D">
            <w:pPr>
              <w:pStyle w:val="TabellRader"/>
              <w:rPr>
                <w:highlight w:val="yellow"/>
              </w:rPr>
            </w:pPr>
            <w:r>
              <w:rPr>
                <w:rFonts w:cs="Arial"/>
                <w:szCs w:val="16"/>
              </w:rPr>
              <w:t>-</w:t>
            </w:r>
            <w:r>
              <w:t>0,</w:t>
            </w:r>
            <w:r>
              <w:rPr>
                <w:rFonts w:cs="Arial"/>
                <w:szCs w:val="16"/>
              </w:rPr>
              <w:t>2</w:t>
            </w:r>
          </w:p>
        </w:tc>
      </w:tr>
      <w:tr w:rsidR="00F7009D" w14:paraId="39DF2427" w14:textId="77777777" w:rsidTr="00F7009D">
        <w:tc>
          <w:tcPr>
            <w:tcW w:w="2779" w:type="dxa"/>
            <w:vAlign w:val="bottom"/>
          </w:tcPr>
          <w:p w14:paraId="5570598C" w14:textId="71E474D6" w:rsidR="00F7009D" w:rsidRDefault="009D6872" w:rsidP="00F7009D">
            <w:pPr>
              <w:pStyle w:val="TabellRader"/>
              <w:keepNext/>
              <w:keepLines/>
              <w:jc w:val="left"/>
            </w:pPr>
            <w:r>
              <w:t xml:space="preserve">  Kupongskatt m.m.</w:t>
            </w:r>
          </w:p>
        </w:tc>
        <w:tc>
          <w:tcPr>
            <w:tcW w:w="574" w:type="dxa"/>
            <w:tcMar>
              <w:left w:w="45" w:type="dxa"/>
              <w:right w:w="45" w:type="dxa"/>
            </w:tcMar>
            <w:vAlign w:val="bottom"/>
          </w:tcPr>
          <w:p w14:paraId="52282B92" w14:textId="475EC103" w:rsidR="00F7009D" w:rsidRPr="0065404B" w:rsidRDefault="009D6872" w:rsidP="00F7009D">
            <w:pPr>
              <w:pStyle w:val="TabellRader"/>
              <w:rPr>
                <w:highlight w:val="yellow"/>
              </w:rPr>
            </w:pPr>
            <w:r>
              <w:rPr>
                <w:rFonts w:cs="Arial"/>
                <w:szCs w:val="16"/>
              </w:rPr>
              <w:t>3,8</w:t>
            </w:r>
          </w:p>
        </w:tc>
        <w:tc>
          <w:tcPr>
            <w:tcW w:w="566" w:type="dxa"/>
            <w:tcMar>
              <w:left w:w="45" w:type="dxa"/>
              <w:right w:w="45" w:type="dxa"/>
            </w:tcMar>
            <w:vAlign w:val="bottom"/>
          </w:tcPr>
          <w:p w14:paraId="6A1C6677" w14:textId="64F063FA" w:rsidR="00F7009D" w:rsidRPr="0065404B" w:rsidRDefault="009D6872" w:rsidP="00F7009D">
            <w:pPr>
              <w:pStyle w:val="TabellRader"/>
              <w:rPr>
                <w:highlight w:val="yellow"/>
              </w:rPr>
            </w:pPr>
            <w:r>
              <w:rPr>
                <w:rFonts w:cs="Arial"/>
                <w:szCs w:val="16"/>
              </w:rPr>
              <w:t>-</w:t>
            </w:r>
            <w:r>
              <w:t>0</w:t>
            </w:r>
            <w:r>
              <w:rPr>
                <w:rFonts w:cs="Arial"/>
                <w:szCs w:val="16"/>
              </w:rPr>
              <w:t>,2</w:t>
            </w:r>
          </w:p>
        </w:tc>
        <w:tc>
          <w:tcPr>
            <w:tcW w:w="640" w:type="dxa"/>
            <w:tcMar>
              <w:left w:w="45" w:type="dxa"/>
              <w:right w:w="45" w:type="dxa"/>
            </w:tcMar>
            <w:vAlign w:val="bottom"/>
          </w:tcPr>
          <w:p w14:paraId="5E93C8AF" w14:textId="0D2758CB" w:rsidR="00F7009D" w:rsidRPr="0065404B" w:rsidRDefault="009D6872" w:rsidP="00F7009D">
            <w:pPr>
              <w:pStyle w:val="TabellRader"/>
              <w:rPr>
                <w:highlight w:val="yellow"/>
              </w:rPr>
            </w:pPr>
            <w:r>
              <w:rPr>
                <w:rFonts w:cs="Arial"/>
                <w:szCs w:val="16"/>
              </w:rPr>
              <w:t>4,1</w:t>
            </w:r>
          </w:p>
        </w:tc>
        <w:tc>
          <w:tcPr>
            <w:tcW w:w="594" w:type="dxa"/>
            <w:tcMar>
              <w:left w:w="45" w:type="dxa"/>
              <w:right w:w="45" w:type="dxa"/>
            </w:tcMar>
            <w:vAlign w:val="bottom"/>
          </w:tcPr>
          <w:p w14:paraId="6686B92A" w14:textId="66360E66" w:rsidR="00F7009D" w:rsidRPr="0065404B" w:rsidRDefault="009D6872" w:rsidP="00F7009D">
            <w:pPr>
              <w:pStyle w:val="TabellRader"/>
              <w:rPr>
                <w:highlight w:val="yellow"/>
              </w:rPr>
            </w:pPr>
            <w:r>
              <w:t>-0,2</w:t>
            </w:r>
          </w:p>
        </w:tc>
        <w:tc>
          <w:tcPr>
            <w:tcW w:w="399" w:type="dxa"/>
            <w:tcMar>
              <w:left w:w="45" w:type="dxa"/>
              <w:right w:w="45" w:type="dxa"/>
            </w:tcMar>
            <w:vAlign w:val="bottom"/>
          </w:tcPr>
          <w:p w14:paraId="597A670F"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47D08C61" w14:textId="1F009FA4" w:rsidR="00F7009D" w:rsidRPr="0065404B" w:rsidRDefault="009D6872" w:rsidP="00F7009D">
            <w:pPr>
              <w:pStyle w:val="TabellRader"/>
              <w:rPr>
                <w:highlight w:val="yellow"/>
              </w:rPr>
            </w:pPr>
            <w:r>
              <w:t>0,0</w:t>
            </w:r>
          </w:p>
        </w:tc>
        <w:tc>
          <w:tcPr>
            <w:tcW w:w="571" w:type="dxa"/>
            <w:tcMar>
              <w:left w:w="45" w:type="dxa"/>
              <w:right w:w="45" w:type="dxa"/>
            </w:tcMar>
            <w:vAlign w:val="bottom"/>
          </w:tcPr>
          <w:p w14:paraId="26A64E97" w14:textId="6E374A6D" w:rsidR="00F7009D" w:rsidRPr="0065404B" w:rsidRDefault="009D6872" w:rsidP="00F7009D">
            <w:pPr>
              <w:pStyle w:val="TabellRader"/>
              <w:rPr>
                <w:highlight w:val="yellow"/>
              </w:rPr>
            </w:pPr>
            <w:r>
              <w:rPr>
                <w:rFonts w:cs="Arial"/>
                <w:szCs w:val="16"/>
              </w:rPr>
              <w:t>-</w:t>
            </w:r>
            <w:r>
              <w:t>0,</w:t>
            </w:r>
            <w:r>
              <w:rPr>
                <w:rFonts w:cs="Arial"/>
                <w:szCs w:val="16"/>
              </w:rPr>
              <w:t>3</w:t>
            </w:r>
          </w:p>
        </w:tc>
        <w:tc>
          <w:tcPr>
            <w:tcW w:w="571" w:type="dxa"/>
            <w:tcMar>
              <w:left w:w="45" w:type="dxa"/>
              <w:right w:w="45" w:type="dxa"/>
            </w:tcMar>
            <w:vAlign w:val="bottom"/>
          </w:tcPr>
          <w:p w14:paraId="5521B92B" w14:textId="60CD0199" w:rsidR="00F7009D" w:rsidRPr="0065404B" w:rsidRDefault="009D6872" w:rsidP="00F7009D">
            <w:pPr>
              <w:pStyle w:val="TabellRader"/>
              <w:rPr>
                <w:highlight w:val="yellow"/>
              </w:rPr>
            </w:pPr>
            <w:r>
              <w:t>-0,2</w:t>
            </w:r>
          </w:p>
        </w:tc>
        <w:tc>
          <w:tcPr>
            <w:tcW w:w="571" w:type="dxa"/>
            <w:tcMar>
              <w:left w:w="45" w:type="dxa"/>
              <w:right w:w="45" w:type="dxa"/>
            </w:tcMar>
            <w:vAlign w:val="bottom"/>
          </w:tcPr>
          <w:p w14:paraId="09C976F3" w14:textId="6147AA2C" w:rsidR="00F7009D" w:rsidRPr="0065404B" w:rsidRDefault="009D6872" w:rsidP="00F7009D">
            <w:pPr>
              <w:pStyle w:val="TabellRader"/>
              <w:rPr>
                <w:highlight w:val="yellow"/>
              </w:rPr>
            </w:pPr>
            <w:r>
              <w:t>-0,</w:t>
            </w:r>
            <w:r>
              <w:rPr>
                <w:rFonts w:cs="Arial"/>
                <w:szCs w:val="16"/>
              </w:rPr>
              <w:t>2</w:t>
            </w:r>
          </w:p>
        </w:tc>
        <w:tc>
          <w:tcPr>
            <w:tcW w:w="571" w:type="dxa"/>
            <w:tcMar>
              <w:top w:w="0" w:type="dxa"/>
              <w:left w:w="45" w:type="dxa"/>
              <w:bottom w:w="0" w:type="dxa"/>
              <w:right w:w="45" w:type="dxa"/>
            </w:tcMar>
            <w:vAlign w:val="bottom"/>
          </w:tcPr>
          <w:p w14:paraId="10E4F0F7" w14:textId="74335289" w:rsidR="00F7009D" w:rsidRPr="0065404B" w:rsidRDefault="009D6872" w:rsidP="00F7009D">
            <w:pPr>
              <w:pStyle w:val="TabellRader"/>
              <w:rPr>
                <w:highlight w:val="yellow"/>
              </w:rPr>
            </w:pPr>
            <w:r>
              <w:t>-0,</w:t>
            </w:r>
            <w:r>
              <w:rPr>
                <w:rFonts w:cs="Arial"/>
                <w:szCs w:val="16"/>
              </w:rPr>
              <w:t>1</w:t>
            </w:r>
          </w:p>
        </w:tc>
        <w:tc>
          <w:tcPr>
            <w:tcW w:w="571" w:type="dxa"/>
            <w:tcMar>
              <w:left w:w="45" w:type="dxa"/>
              <w:right w:w="45" w:type="dxa"/>
            </w:tcMar>
            <w:vAlign w:val="bottom"/>
          </w:tcPr>
          <w:p w14:paraId="39FCFF69" w14:textId="5C4F866A" w:rsidR="00F7009D" w:rsidRPr="0065404B" w:rsidRDefault="009D6872" w:rsidP="00F7009D">
            <w:pPr>
              <w:pStyle w:val="TabellRader"/>
              <w:rPr>
                <w:highlight w:val="yellow"/>
              </w:rPr>
            </w:pPr>
            <w:r>
              <w:t>-0,</w:t>
            </w:r>
            <w:r>
              <w:rPr>
                <w:rFonts w:cs="Arial"/>
                <w:szCs w:val="16"/>
              </w:rPr>
              <w:t>2</w:t>
            </w:r>
          </w:p>
        </w:tc>
      </w:tr>
      <w:tr w:rsidR="00F7009D" w14:paraId="7C81DFCB" w14:textId="77777777" w:rsidTr="00F7009D">
        <w:tc>
          <w:tcPr>
            <w:tcW w:w="2779" w:type="dxa"/>
            <w:tcBorders>
              <w:top w:val="single" w:sz="6" w:space="0" w:color="auto"/>
              <w:left w:val="nil"/>
              <w:bottom w:val="nil"/>
              <w:right w:val="nil"/>
            </w:tcBorders>
            <w:vAlign w:val="bottom"/>
          </w:tcPr>
          <w:p w14:paraId="407AD12C" w14:textId="0EFC9D50" w:rsidR="00F7009D" w:rsidRDefault="009D6872" w:rsidP="00F7009D">
            <w:pPr>
              <w:pStyle w:val="TabellRader"/>
              <w:keepNext/>
              <w:keepLines/>
              <w:jc w:val="left"/>
              <w:rPr>
                <w:b/>
                <w:bCs/>
              </w:rPr>
            </w:pPr>
            <w:r>
              <w:rPr>
                <w:b/>
                <w:bCs/>
              </w:rPr>
              <w:t>Skatt på konsumtion och insatsvaror</w:t>
            </w:r>
          </w:p>
        </w:tc>
        <w:tc>
          <w:tcPr>
            <w:tcW w:w="574" w:type="dxa"/>
            <w:tcBorders>
              <w:top w:val="single" w:sz="6" w:space="0" w:color="auto"/>
              <w:left w:val="nil"/>
              <w:bottom w:val="nil"/>
              <w:right w:val="nil"/>
            </w:tcBorders>
            <w:tcMar>
              <w:left w:w="45" w:type="dxa"/>
              <w:right w:w="45" w:type="dxa"/>
            </w:tcMar>
            <w:vAlign w:val="bottom"/>
          </w:tcPr>
          <w:p w14:paraId="42B75921" w14:textId="23264C85" w:rsidR="00F7009D" w:rsidRPr="0065404B" w:rsidRDefault="009D6872" w:rsidP="00F7009D">
            <w:pPr>
              <w:pStyle w:val="TabellRader"/>
              <w:rPr>
                <w:b/>
                <w:highlight w:val="yellow"/>
              </w:rPr>
            </w:pPr>
            <w:r>
              <w:rPr>
                <w:rFonts w:cs="Arial"/>
                <w:b/>
                <w:bCs/>
                <w:szCs w:val="16"/>
              </w:rPr>
              <w:t>452,5</w:t>
            </w:r>
          </w:p>
        </w:tc>
        <w:tc>
          <w:tcPr>
            <w:tcW w:w="566" w:type="dxa"/>
            <w:tcBorders>
              <w:top w:val="single" w:sz="6" w:space="0" w:color="auto"/>
              <w:left w:val="nil"/>
              <w:bottom w:val="nil"/>
              <w:right w:val="nil"/>
            </w:tcBorders>
            <w:tcMar>
              <w:left w:w="45" w:type="dxa"/>
              <w:right w:w="45" w:type="dxa"/>
            </w:tcMar>
            <w:vAlign w:val="bottom"/>
          </w:tcPr>
          <w:p w14:paraId="0EE32028" w14:textId="66A286A9" w:rsidR="00F7009D" w:rsidRPr="0065404B" w:rsidRDefault="009D6872" w:rsidP="00F7009D">
            <w:pPr>
              <w:pStyle w:val="TabellRader"/>
              <w:rPr>
                <w:b/>
                <w:highlight w:val="yellow"/>
              </w:rPr>
            </w:pPr>
            <w:r>
              <w:rPr>
                <w:b/>
                <w:bCs/>
              </w:rPr>
              <w:t>-</w:t>
            </w:r>
            <w:r>
              <w:rPr>
                <w:rFonts w:cs="Arial"/>
                <w:b/>
                <w:bCs/>
                <w:szCs w:val="16"/>
              </w:rPr>
              <w:t>9,7</w:t>
            </w:r>
          </w:p>
        </w:tc>
        <w:tc>
          <w:tcPr>
            <w:tcW w:w="640" w:type="dxa"/>
            <w:tcBorders>
              <w:top w:val="single" w:sz="6" w:space="0" w:color="auto"/>
              <w:left w:val="nil"/>
              <w:bottom w:val="nil"/>
              <w:right w:val="nil"/>
            </w:tcBorders>
            <w:tcMar>
              <w:left w:w="45" w:type="dxa"/>
              <w:right w:w="45" w:type="dxa"/>
            </w:tcMar>
            <w:vAlign w:val="bottom"/>
          </w:tcPr>
          <w:p w14:paraId="3A5557DA" w14:textId="2F567C88" w:rsidR="00F7009D" w:rsidRPr="0065404B" w:rsidRDefault="009D6872" w:rsidP="00F7009D">
            <w:pPr>
              <w:pStyle w:val="TabellRader"/>
              <w:rPr>
                <w:b/>
                <w:highlight w:val="yellow"/>
              </w:rPr>
            </w:pPr>
            <w:r>
              <w:rPr>
                <w:rFonts w:cs="Arial"/>
                <w:b/>
                <w:bCs/>
                <w:szCs w:val="16"/>
              </w:rPr>
              <w:t>463,4</w:t>
            </w:r>
          </w:p>
        </w:tc>
        <w:tc>
          <w:tcPr>
            <w:tcW w:w="594" w:type="dxa"/>
            <w:tcBorders>
              <w:top w:val="single" w:sz="6" w:space="0" w:color="auto"/>
              <w:left w:val="nil"/>
              <w:bottom w:val="nil"/>
              <w:right w:val="nil"/>
            </w:tcBorders>
            <w:tcMar>
              <w:left w:w="45" w:type="dxa"/>
              <w:right w:w="45" w:type="dxa"/>
            </w:tcMar>
            <w:vAlign w:val="bottom"/>
          </w:tcPr>
          <w:p w14:paraId="77181E4F" w14:textId="69C916D0" w:rsidR="00F7009D" w:rsidRPr="0065404B" w:rsidRDefault="009D6872" w:rsidP="00F7009D">
            <w:pPr>
              <w:pStyle w:val="TabellRader"/>
              <w:rPr>
                <w:b/>
                <w:highlight w:val="yellow"/>
              </w:rPr>
            </w:pPr>
            <w:r>
              <w:rPr>
                <w:rFonts w:cs="Arial"/>
                <w:b/>
                <w:bCs/>
                <w:szCs w:val="16"/>
              </w:rPr>
              <w:t>-15,1</w:t>
            </w:r>
          </w:p>
        </w:tc>
        <w:tc>
          <w:tcPr>
            <w:tcW w:w="399" w:type="dxa"/>
            <w:tcBorders>
              <w:top w:val="single" w:sz="6" w:space="0" w:color="auto"/>
              <w:left w:val="nil"/>
              <w:bottom w:val="nil"/>
              <w:right w:val="nil"/>
            </w:tcBorders>
            <w:tcMar>
              <w:left w:w="45" w:type="dxa"/>
              <w:right w:w="45" w:type="dxa"/>
            </w:tcMar>
            <w:vAlign w:val="bottom"/>
          </w:tcPr>
          <w:p w14:paraId="734FADEA" w14:textId="77777777" w:rsidR="00F7009D" w:rsidRPr="0065404B" w:rsidRDefault="00F7009D" w:rsidP="00F7009D">
            <w:pPr>
              <w:pStyle w:val="TabellRader"/>
              <w:rPr>
                <w:b/>
                <w:highlight w:val="yellow"/>
              </w:rPr>
            </w:pPr>
          </w:p>
        </w:tc>
        <w:tc>
          <w:tcPr>
            <w:tcW w:w="648" w:type="dxa"/>
            <w:tcBorders>
              <w:top w:val="single" w:sz="6" w:space="0" w:color="auto"/>
              <w:left w:val="nil"/>
              <w:bottom w:val="nil"/>
              <w:right w:val="nil"/>
            </w:tcBorders>
            <w:tcMar>
              <w:left w:w="45" w:type="dxa"/>
              <w:right w:w="45" w:type="dxa"/>
            </w:tcMar>
            <w:vAlign w:val="bottom"/>
          </w:tcPr>
          <w:p w14:paraId="52CFD587" w14:textId="3FE4031D" w:rsidR="00F7009D" w:rsidRPr="0065404B" w:rsidRDefault="009D6872" w:rsidP="00F7009D">
            <w:pPr>
              <w:pStyle w:val="TabellRader"/>
              <w:rPr>
                <w:b/>
                <w:highlight w:val="yellow"/>
              </w:rPr>
            </w:pPr>
            <w:r>
              <w:rPr>
                <w:b/>
                <w:bCs/>
              </w:rPr>
              <w:t>-</w:t>
            </w:r>
            <w:r>
              <w:rPr>
                <w:rFonts w:cs="Arial"/>
                <w:b/>
                <w:bCs/>
                <w:szCs w:val="16"/>
              </w:rPr>
              <w:t>1,</w:t>
            </w:r>
            <w:r>
              <w:rPr>
                <w:b/>
                <w:bCs/>
              </w:rPr>
              <w:t>0</w:t>
            </w:r>
          </w:p>
        </w:tc>
        <w:tc>
          <w:tcPr>
            <w:tcW w:w="571" w:type="dxa"/>
            <w:tcBorders>
              <w:top w:val="single" w:sz="6" w:space="0" w:color="auto"/>
              <w:left w:val="nil"/>
              <w:bottom w:val="nil"/>
              <w:right w:val="nil"/>
            </w:tcBorders>
            <w:tcMar>
              <w:left w:w="45" w:type="dxa"/>
              <w:right w:w="45" w:type="dxa"/>
            </w:tcMar>
            <w:vAlign w:val="bottom"/>
          </w:tcPr>
          <w:p w14:paraId="0A3F8F10" w14:textId="3B9EF290" w:rsidR="00F7009D" w:rsidRPr="0065404B" w:rsidRDefault="009D6872" w:rsidP="00F7009D">
            <w:pPr>
              <w:pStyle w:val="TabellRader"/>
              <w:rPr>
                <w:b/>
                <w:highlight w:val="yellow"/>
              </w:rPr>
            </w:pPr>
            <w:r>
              <w:rPr>
                <w:rFonts w:cs="Arial"/>
                <w:b/>
                <w:bCs/>
                <w:szCs w:val="16"/>
              </w:rPr>
              <w:t>2,4</w:t>
            </w:r>
          </w:p>
        </w:tc>
        <w:tc>
          <w:tcPr>
            <w:tcW w:w="571" w:type="dxa"/>
            <w:tcBorders>
              <w:top w:val="single" w:sz="6" w:space="0" w:color="auto"/>
              <w:left w:val="nil"/>
              <w:bottom w:val="nil"/>
              <w:right w:val="nil"/>
            </w:tcBorders>
            <w:tcMar>
              <w:left w:w="45" w:type="dxa"/>
              <w:right w:w="45" w:type="dxa"/>
            </w:tcMar>
            <w:vAlign w:val="bottom"/>
          </w:tcPr>
          <w:p w14:paraId="43600552" w14:textId="4A72956D" w:rsidR="00F7009D" w:rsidRPr="0065404B" w:rsidRDefault="009D6872" w:rsidP="00F7009D">
            <w:pPr>
              <w:pStyle w:val="TabellRader"/>
              <w:rPr>
                <w:b/>
                <w:highlight w:val="yellow"/>
              </w:rPr>
            </w:pPr>
            <w:r>
              <w:rPr>
                <w:rFonts w:cs="Arial"/>
                <w:b/>
                <w:bCs/>
                <w:szCs w:val="16"/>
              </w:rPr>
              <w:t>-2,0</w:t>
            </w:r>
          </w:p>
        </w:tc>
        <w:tc>
          <w:tcPr>
            <w:tcW w:w="571" w:type="dxa"/>
            <w:tcBorders>
              <w:top w:val="single" w:sz="6" w:space="0" w:color="auto"/>
              <w:left w:val="nil"/>
              <w:bottom w:val="nil"/>
              <w:right w:val="nil"/>
            </w:tcBorders>
            <w:tcMar>
              <w:left w:w="45" w:type="dxa"/>
              <w:right w:w="45" w:type="dxa"/>
            </w:tcMar>
            <w:vAlign w:val="bottom"/>
          </w:tcPr>
          <w:p w14:paraId="55B8F095" w14:textId="7ECC7FD3" w:rsidR="00F7009D" w:rsidRPr="0065404B" w:rsidRDefault="009D6872" w:rsidP="00F7009D">
            <w:pPr>
              <w:pStyle w:val="TabellRader"/>
              <w:rPr>
                <w:b/>
                <w:highlight w:val="yellow"/>
              </w:rPr>
            </w:pPr>
            <w:r>
              <w:rPr>
                <w:rFonts w:cs="Arial"/>
                <w:b/>
                <w:bCs/>
                <w:szCs w:val="16"/>
              </w:rPr>
              <w:t>-2,4</w:t>
            </w:r>
          </w:p>
        </w:tc>
        <w:tc>
          <w:tcPr>
            <w:tcW w:w="571" w:type="dxa"/>
            <w:tcBorders>
              <w:top w:val="single" w:sz="6" w:space="0" w:color="auto"/>
              <w:left w:val="nil"/>
              <w:bottom w:val="nil"/>
              <w:right w:val="nil"/>
            </w:tcBorders>
            <w:tcMar>
              <w:top w:w="0" w:type="dxa"/>
              <w:left w:w="45" w:type="dxa"/>
              <w:bottom w:w="0" w:type="dxa"/>
              <w:right w:w="45" w:type="dxa"/>
            </w:tcMar>
            <w:vAlign w:val="bottom"/>
          </w:tcPr>
          <w:p w14:paraId="32F25D25" w14:textId="62214C34" w:rsidR="00F7009D" w:rsidRPr="0065404B" w:rsidRDefault="009D6872" w:rsidP="00F7009D">
            <w:pPr>
              <w:pStyle w:val="TabellRader"/>
              <w:rPr>
                <w:b/>
                <w:highlight w:val="yellow"/>
              </w:rPr>
            </w:pPr>
            <w:r>
              <w:rPr>
                <w:rFonts w:cs="Arial"/>
                <w:b/>
                <w:bCs/>
                <w:szCs w:val="16"/>
              </w:rPr>
              <w:t>-2,3</w:t>
            </w:r>
          </w:p>
        </w:tc>
        <w:tc>
          <w:tcPr>
            <w:tcW w:w="571" w:type="dxa"/>
            <w:tcBorders>
              <w:top w:val="single" w:sz="6" w:space="0" w:color="auto"/>
              <w:left w:val="nil"/>
              <w:bottom w:val="nil"/>
              <w:right w:val="nil"/>
            </w:tcBorders>
            <w:tcMar>
              <w:left w:w="45" w:type="dxa"/>
              <w:right w:w="45" w:type="dxa"/>
            </w:tcMar>
            <w:vAlign w:val="bottom"/>
          </w:tcPr>
          <w:p w14:paraId="16EC2631" w14:textId="74C39A1F" w:rsidR="00F7009D" w:rsidRPr="0065404B" w:rsidRDefault="009D6872" w:rsidP="00F7009D">
            <w:pPr>
              <w:pStyle w:val="TabellRader"/>
              <w:rPr>
                <w:b/>
                <w:highlight w:val="yellow"/>
              </w:rPr>
            </w:pPr>
            <w:r>
              <w:rPr>
                <w:rFonts w:cs="Arial"/>
                <w:b/>
                <w:bCs/>
                <w:szCs w:val="16"/>
              </w:rPr>
              <w:t>-2,9</w:t>
            </w:r>
          </w:p>
        </w:tc>
      </w:tr>
      <w:tr w:rsidR="00F7009D" w14:paraId="05F93156" w14:textId="77777777" w:rsidTr="00F7009D">
        <w:tc>
          <w:tcPr>
            <w:tcW w:w="2779" w:type="dxa"/>
            <w:vAlign w:val="bottom"/>
          </w:tcPr>
          <w:p w14:paraId="1D735F37" w14:textId="7AB1096D" w:rsidR="00F7009D" w:rsidRDefault="009D6872" w:rsidP="00F7009D">
            <w:pPr>
              <w:pStyle w:val="TabellRader"/>
              <w:keepNext/>
              <w:keepLines/>
              <w:jc w:val="left"/>
            </w:pPr>
            <w:r>
              <w:t xml:space="preserve">  Mervärdesskatt</w:t>
            </w:r>
          </w:p>
        </w:tc>
        <w:tc>
          <w:tcPr>
            <w:tcW w:w="574" w:type="dxa"/>
            <w:tcMar>
              <w:left w:w="45" w:type="dxa"/>
              <w:right w:w="45" w:type="dxa"/>
            </w:tcMar>
            <w:vAlign w:val="bottom"/>
          </w:tcPr>
          <w:p w14:paraId="6E188D2E" w14:textId="7270E725" w:rsidR="00F7009D" w:rsidRPr="0065404B" w:rsidRDefault="009D6872" w:rsidP="00F7009D">
            <w:pPr>
              <w:pStyle w:val="TabellRader"/>
              <w:rPr>
                <w:highlight w:val="yellow"/>
              </w:rPr>
            </w:pPr>
            <w:r>
              <w:rPr>
                <w:rFonts w:cs="Arial"/>
                <w:szCs w:val="16"/>
              </w:rPr>
              <w:t>330,6</w:t>
            </w:r>
          </w:p>
        </w:tc>
        <w:tc>
          <w:tcPr>
            <w:tcW w:w="566" w:type="dxa"/>
            <w:tcMar>
              <w:left w:w="45" w:type="dxa"/>
              <w:right w:w="45" w:type="dxa"/>
            </w:tcMar>
            <w:vAlign w:val="bottom"/>
          </w:tcPr>
          <w:p w14:paraId="3EED1380" w14:textId="3F38CF2D" w:rsidR="00F7009D" w:rsidRPr="0065404B" w:rsidRDefault="009D6872" w:rsidP="00F7009D">
            <w:pPr>
              <w:pStyle w:val="TabellRader"/>
              <w:rPr>
                <w:highlight w:val="yellow"/>
              </w:rPr>
            </w:pPr>
            <w:r>
              <w:rPr>
                <w:rFonts w:cs="Arial"/>
                <w:szCs w:val="16"/>
              </w:rPr>
              <w:t>-5,2</w:t>
            </w:r>
          </w:p>
        </w:tc>
        <w:tc>
          <w:tcPr>
            <w:tcW w:w="640" w:type="dxa"/>
            <w:tcMar>
              <w:left w:w="45" w:type="dxa"/>
              <w:right w:w="45" w:type="dxa"/>
            </w:tcMar>
            <w:vAlign w:val="bottom"/>
          </w:tcPr>
          <w:p w14:paraId="2811DDA8" w14:textId="5CF0DBF9" w:rsidR="00F7009D" w:rsidRPr="0065404B" w:rsidRDefault="009D6872" w:rsidP="00F7009D">
            <w:pPr>
              <w:pStyle w:val="TabellRader"/>
              <w:rPr>
                <w:highlight w:val="yellow"/>
              </w:rPr>
            </w:pPr>
            <w:r>
              <w:rPr>
                <w:rFonts w:cs="Arial"/>
                <w:szCs w:val="16"/>
              </w:rPr>
              <w:t>341,8</w:t>
            </w:r>
          </w:p>
        </w:tc>
        <w:tc>
          <w:tcPr>
            <w:tcW w:w="594" w:type="dxa"/>
            <w:tcMar>
              <w:left w:w="45" w:type="dxa"/>
              <w:right w:w="45" w:type="dxa"/>
            </w:tcMar>
            <w:vAlign w:val="bottom"/>
          </w:tcPr>
          <w:p w14:paraId="50714CCC" w14:textId="21101673" w:rsidR="00F7009D" w:rsidRPr="0065404B" w:rsidRDefault="009D6872" w:rsidP="00F7009D">
            <w:pPr>
              <w:pStyle w:val="TabellRader"/>
              <w:rPr>
                <w:highlight w:val="yellow"/>
              </w:rPr>
            </w:pPr>
            <w:r>
              <w:t>-</w:t>
            </w:r>
            <w:r>
              <w:rPr>
                <w:rFonts w:cs="Arial"/>
                <w:szCs w:val="16"/>
              </w:rPr>
              <w:t>7,7</w:t>
            </w:r>
          </w:p>
        </w:tc>
        <w:tc>
          <w:tcPr>
            <w:tcW w:w="399" w:type="dxa"/>
            <w:tcMar>
              <w:left w:w="45" w:type="dxa"/>
              <w:right w:w="45" w:type="dxa"/>
            </w:tcMar>
            <w:vAlign w:val="bottom"/>
          </w:tcPr>
          <w:p w14:paraId="259C14FD"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6FDDF072" w14:textId="64370CBA" w:rsidR="00F7009D" w:rsidRPr="0065404B" w:rsidRDefault="009D6872" w:rsidP="00F7009D">
            <w:pPr>
              <w:pStyle w:val="TabellRader"/>
              <w:rPr>
                <w:highlight w:val="yellow"/>
              </w:rPr>
            </w:pPr>
            <w:r>
              <w:t>-</w:t>
            </w:r>
            <w:r>
              <w:rPr>
                <w:rFonts w:cs="Arial"/>
                <w:szCs w:val="16"/>
              </w:rPr>
              <w:t>1,</w:t>
            </w:r>
            <w:r>
              <w:t>0</w:t>
            </w:r>
          </w:p>
        </w:tc>
        <w:tc>
          <w:tcPr>
            <w:tcW w:w="571" w:type="dxa"/>
            <w:tcMar>
              <w:left w:w="45" w:type="dxa"/>
              <w:right w:w="45" w:type="dxa"/>
            </w:tcMar>
            <w:vAlign w:val="bottom"/>
          </w:tcPr>
          <w:p w14:paraId="305E2AA5" w14:textId="4C554499" w:rsidR="00F7009D" w:rsidRPr="0065404B" w:rsidRDefault="009D6872" w:rsidP="00F7009D">
            <w:pPr>
              <w:pStyle w:val="TabellRader"/>
              <w:rPr>
                <w:highlight w:val="yellow"/>
              </w:rPr>
            </w:pPr>
            <w:r>
              <w:t>4,</w:t>
            </w:r>
            <w:r>
              <w:rPr>
                <w:rFonts w:cs="Arial"/>
                <w:szCs w:val="16"/>
              </w:rPr>
              <w:t>4</w:t>
            </w:r>
          </w:p>
        </w:tc>
        <w:tc>
          <w:tcPr>
            <w:tcW w:w="571" w:type="dxa"/>
            <w:tcMar>
              <w:left w:w="45" w:type="dxa"/>
              <w:right w:w="45" w:type="dxa"/>
            </w:tcMar>
            <w:vAlign w:val="bottom"/>
          </w:tcPr>
          <w:p w14:paraId="2796BEB4" w14:textId="67AF6EAB" w:rsidR="00F7009D" w:rsidRPr="0065404B" w:rsidRDefault="009D6872" w:rsidP="00F7009D">
            <w:pPr>
              <w:pStyle w:val="TabellRader"/>
              <w:rPr>
                <w:highlight w:val="yellow"/>
              </w:rPr>
            </w:pPr>
            <w:r>
              <w:rPr>
                <w:rFonts w:cs="Arial"/>
                <w:szCs w:val="16"/>
              </w:rPr>
              <w:t>0,0</w:t>
            </w:r>
          </w:p>
        </w:tc>
        <w:tc>
          <w:tcPr>
            <w:tcW w:w="571" w:type="dxa"/>
            <w:tcMar>
              <w:left w:w="45" w:type="dxa"/>
              <w:right w:w="45" w:type="dxa"/>
            </w:tcMar>
            <w:vAlign w:val="bottom"/>
          </w:tcPr>
          <w:p w14:paraId="5D1ED329" w14:textId="2F4868B1" w:rsidR="00F7009D" w:rsidRPr="0065404B" w:rsidRDefault="009D6872" w:rsidP="00F7009D">
            <w:pPr>
              <w:pStyle w:val="TabellRader"/>
              <w:rPr>
                <w:highlight w:val="yellow"/>
              </w:rPr>
            </w:pPr>
            <w:r>
              <w:rPr>
                <w:rFonts w:cs="Arial"/>
                <w:szCs w:val="16"/>
              </w:rPr>
              <w:t>0,1</w:t>
            </w:r>
          </w:p>
        </w:tc>
        <w:tc>
          <w:tcPr>
            <w:tcW w:w="571" w:type="dxa"/>
            <w:tcMar>
              <w:top w:w="0" w:type="dxa"/>
              <w:left w:w="45" w:type="dxa"/>
              <w:bottom w:w="0" w:type="dxa"/>
              <w:right w:w="45" w:type="dxa"/>
            </w:tcMar>
            <w:vAlign w:val="bottom"/>
          </w:tcPr>
          <w:p w14:paraId="0297A896" w14:textId="7CE00325" w:rsidR="00F7009D" w:rsidRPr="0065404B" w:rsidRDefault="009D6872" w:rsidP="00F7009D">
            <w:pPr>
              <w:pStyle w:val="TabellRader"/>
              <w:rPr>
                <w:highlight w:val="yellow"/>
              </w:rPr>
            </w:pPr>
            <w:r>
              <w:rPr>
                <w:rFonts w:cs="Arial"/>
                <w:szCs w:val="16"/>
              </w:rPr>
              <w:t>-0,6</w:t>
            </w:r>
          </w:p>
        </w:tc>
        <w:tc>
          <w:tcPr>
            <w:tcW w:w="571" w:type="dxa"/>
            <w:tcMar>
              <w:left w:w="45" w:type="dxa"/>
              <w:right w:w="45" w:type="dxa"/>
            </w:tcMar>
            <w:vAlign w:val="bottom"/>
          </w:tcPr>
          <w:p w14:paraId="0F2B2A0F" w14:textId="4A5003DD" w:rsidR="00F7009D" w:rsidRPr="0065404B" w:rsidRDefault="009D6872" w:rsidP="00F7009D">
            <w:pPr>
              <w:pStyle w:val="TabellRader"/>
              <w:rPr>
                <w:highlight w:val="yellow"/>
              </w:rPr>
            </w:pPr>
            <w:r>
              <w:rPr>
                <w:rFonts w:cs="Arial"/>
                <w:szCs w:val="16"/>
              </w:rPr>
              <w:t>-1,5</w:t>
            </w:r>
          </w:p>
        </w:tc>
      </w:tr>
      <w:tr w:rsidR="00F7009D" w14:paraId="4947D738" w14:textId="77777777" w:rsidTr="00F7009D">
        <w:tc>
          <w:tcPr>
            <w:tcW w:w="2779" w:type="dxa"/>
            <w:vAlign w:val="bottom"/>
          </w:tcPr>
          <w:p w14:paraId="43E656FB" w14:textId="203C748D" w:rsidR="00F7009D" w:rsidRDefault="009D6872" w:rsidP="00F7009D">
            <w:pPr>
              <w:pStyle w:val="TabellRader"/>
              <w:keepNext/>
              <w:keepLines/>
              <w:jc w:val="left"/>
            </w:pPr>
            <w:r>
              <w:t xml:space="preserve">  Skatt på tobak</w:t>
            </w:r>
          </w:p>
        </w:tc>
        <w:tc>
          <w:tcPr>
            <w:tcW w:w="574" w:type="dxa"/>
            <w:tcMar>
              <w:left w:w="45" w:type="dxa"/>
              <w:right w:w="45" w:type="dxa"/>
            </w:tcMar>
            <w:vAlign w:val="bottom"/>
          </w:tcPr>
          <w:p w14:paraId="76A3B17F" w14:textId="2AD0546D" w:rsidR="00F7009D" w:rsidRPr="0065404B" w:rsidRDefault="009D6872" w:rsidP="00F7009D">
            <w:pPr>
              <w:pStyle w:val="TabellRader"/>
              <w:rPr>
                <w:highlight w:val="yellow"/>
              </w:rPr>
            </w:pPr>
            <w:r>
              <w:t>11,</w:t>
            </w:r>
            <w:r>
              <w:rPr>
                <w:rFonts w:cs="Arial"/>
                <w:szCs w:val="16"/>
              </w:rPr>
              <w:t>8</w:t>
            </w:r>
          </w:p>
        </w:tc>
        <w:tc>
          <w:tcPr>
            <w:tcW w:w="566" w:type="dxa"/>
            <w:tcMar>
              <w:left w:w="45" w:type="dxa"/>
              <w:right w:w="45" w:type="dxa"/>
            </w:tcMar>
            <w:vAlign w:val="bottom"/>
          </w:tcPr>
          <w:p w14:paraId="00DD5EEF" w14:textId="60C652AE" w:rsidR="00F7009D" w:rsidRPr="0065404B" w:rsidRDefault="009D6872" w:rsidP="00F7009D">
            <w:pPr>
              <w:pStyle w:val="TabellRader"/>
              <w:rPr>
                <w:highlight w:val="yellow"/>
              </w:rPr>
            </w:pPr>
            <w:r>
              <w:rPr>
                <w:rFonts w:cs="Arial"/>
                <w:szCs w:val="16"/>
              </w:rPr>
              <w:t>-</w:t>
            </w:r>
            <w:r>
              <w:t>0,</w:t>
            </w:r>
            <w:r>
              <w:rPr>
                <w:rFonts w:cs="Arial"/>
                <w:szCs w:val="16"/>
              </w:rPr>
              <w:t>1</w:t>
            </w:r>
          </w:p>
        </w:tc>
        <w:tc>
          <w:tcPr>
            <w:tcW w:w="640" w:type="dxa"/>
            <w:tcMar>
              <w:left w:w="45" w:type="dxa"/>
              <w:right w:w="45" w:type="dxa"/>
            </w:tcMar>
            <w:vAlign w:val="bottom"/>
          </w:tcPr>
          <w:p w14:paraId="478FABCC" w14:textId="54CDA1EB" w:rsidR="00F7009D" w:rsidRPr="0065404B" w:rsidRDefault="009D6872" w:rsidP="00F7009D">
            <w:pPr>
              <w:pStyle w:val="TabellRader"/>
              <w:rPr>
                <w:highlight w:val="yellow"/>
              </w:rPr>
            </w:pPr>
            <w:r>
              <w:t>11,</w:t>
            </w:r>
            <w:r>
              <w:rPr>
                <w:rFonts w:cs="Arial"/>
                <w:szCs w:val="16"/>
              </w:rPr>
              <w:t>1</w:t>
            </w:r>
          </w:p>
        </w:tc>
        <w:tc>
          <w:tcPr>
            <w:tcW w:w="594" w:type="dxa"/>
            <w:tcMar>
              <w:left w:w="45" w:type="dxa"/>
              <w:right w:w="45" w:type="dxa"/>
            </w:tcMar>
            <w:vAlign w:val="bottom"/>
          </w:tcPr>
          <w:p w14:paraId="6DBE9B0F" w14:textId="2189E8FE" w:rsidR="00F7009D" w:rsidRPr="0065404B" w:rsidRDefault="009D6872" w:rsidP="00F7009D">
            <w:pPr>
              <w:pStyle w:val="TabellRader"/>
              <w:rPr>
                <w:highlight w:val="yellow"/>
              </w:rPr>
            </w:pPr>
            <w:r>
              <w:t>-0,</w:t>
            </w:r>
            <w:r>
              <w:rPr>
                <w:rFonts w:cs="Arial"/>
                <w:szCs w:val="16"/>
              </w:rPr>
              <w:t>5</w:t>
            </w:r>
          </w:p>
        </w:tc>
        <w:tc>
          <w:tcPr>
            <w:tcW w:w="399" w:type="dxa"/>
            <w:tcMar>
              <w:left w:w="45" w:type="dxa"/>
              <w:right w:w="45" w:type="dxa"/>
            </w:tcMar>
            <w:vAlign w:val="bottom"/>
          </w:tcPr>
          <w:p w14:paraId="444F6D9C"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362CC760" w14:textId="33261568" w:rsidR="00F7009D" w:rsidRPr="0065404B" w:rsidRDefault="009D6872" w:rsidP="00F7009D">
            <w:pPr>
              <w:pStyle w:val="TabellRader"/>
              <w:rPr>
                <w:highlight w:val="yellow"/>
              </w:rPr>
            </w:pPr>
            <w:r>
              <w:t>0,0</w:t>
            </w:r>
          </w:p>
        </w:tc>
        <w:tc>
          <w:tcPr>
            <w:tcW w:w="571" w:type="dxa"/>
            <w:tcMar>
              <w:left w:w="45" w:type="dxa"/>
              <w:right w:w="45" w:type="dxa"/>
            </w:tcMar>
            <w:vAlign w:val="bottom"/>
          </w:tcPr>
          <w:p w14:paraId="6EE96F36" w14:textId="1BAB7458" w:rsidR="00F7009D" w:rsidRPr="0065404B" w:rsidRDefault="009D6872" w:rsidP="00F7009D">
            <w:pPr>
              <w:pStyle w:val="TabellRader"/>
              <w:rPr>
                <w:highlight w:val="yellow"/>
              </w:rPr>
            </w:pPr>
            <w:r>
              <w:t>-0,</w:t>
            </w:r>
            <w:r>
              <w:rPr>
                <w:rFonts w:cs="Arial"/>
                <w:szCs w:val="16"/>
              </w:rPr>
              <w:t>4</w:t>
            </w:r>
          </w:p>
        </w:tc>
        <w:tc>
          <w:tcPr>
            <w:tcW w:w="571" w:type="dxa"/>
            <w:tcMar>
              <w:left w:w="45" w:type="dxa"/>
              <w:right w:w="45" w:type="dxa"/>
            </w:tcMar>
            <w:vAlign w:val="bottom"/>
          </w:tcPr>
          <w:p w14:paraId="0C5C5372" w14:textId="2947E63F" w:rsidR="00F7009D" w:rsidRPr="0065404B" w:rsidRDefault="009D6872" w:rsidP="00F7009D">
            <w:pPr>
              <w:pStyle w:val="TabellRader"/>
              <w:rPr>
                <w:highlight w:val="yellow"/>
              </w:rPr>
            </w:pPr>
            <w:r>
              <w:rPr>
                <w:rFonts w:cs="Arial"/>
                <w:szCs w:val="16"/>
              </w:rPr>
              <w:t>-</w:t>
            </w:r>
            <w:r>
              <w:t>0,</w:t>
            </w:r>
            <w:r>
              <w:rPr>
                <w:rFonts w:cs="Arial"/>
                <w:szCs w:val="16"/>
              </w:rPr>
              <w:t>7</w:t>
            </w:r>
          </w:p>
        </w:tc>
        <w:tc>
          <w:tcPr>
            <w:tcW w:w="571" w:type="dxa"/>
            <w:tcMar>
              <w:left w:w="45" w:type="dxa"/>
              <w:right w:w="45" w:type="dxa"/>
            </w:tcMar>
            <w:vAlign w:val="bottom"/>
          </w:tcPr>
          <w:p w14:paraId="4CF9F463" w14:textId="5709A590" w:rsidR="00F7009D" w:rsidRPr="0065404B" w:rsidRDefault="009D6872" w:rsidP="00F7009D">
            <w:pPr>
              <w:pStyle w:val="TabellRader"/>
              <w:rPr>
                <w:highlight w:val="yellow"/>
              </w:rPr>
            </w:pPr>
            <w:r>
              <w:t>-0,</w:t>
            </w:r>
            <w:r>
              <w:rPr>
                <w:rFonts w:cs="Arial"/>
                <w:szCs w:val="16"/>
              </w:rPr>
              <w:t>8</w:t>
            </w:r>
          </w:p>
        </w:tc>
        <w:tc>
          <w:tcPr>
            <w:tcW w:w="571" w:type="dxa"/>
            <w:tcMar>
              <w:top w:w="0" w:type="dxa"/>
              <w:left w:w="45" w:type="dxa"/>
              <w:bottom w:w="0" w:type="dxa"/>
              <w:right w:w="45" w:type="dxa"/>
            </w:tcMar>
            <w:vAlign w:val="bottom"/>
          </w:tcPr>
          <w:p w14:paraId="2C2147BE" w14:textId="26402AD4" w:rsidR="00F7009D" w:rsidRPr="0065404B" w:rsidRDefault="009D6872" w:rsidP="00F7009D">
            <w:pPr>
              <w:pStyle w:val="TabellRader"/>
              <w:rPr>
                <w:highlight w:val="yellow"/>
              </w:rPr>
            </w:pPr>
            <w:r>
              <w:t>-0,</w:t>
            </w:r>
            <w:r>
              <w:rPr>
                <w:rFonts w:cs="Arial"/>
                <w:szCs w:val="16"/>
              </w:rPr>
              <w:t>8</w:t>
            </w:r>
          </w:p>
        </w:tc>
        <w:tc>
          <w:tcPr>
            <w:tcW w:w="571" w:type="dxa"/>
            <w:tcMar>
              <w:left w:w="45" w:type="dxa"/>
              <w:right w:w="45" w:type="dxa"/>
            </w:tcMar>
            <w:vAlign w:val="bottom"/>
          </w:tcPr>
          <w:p w14:paraId="13CA0C55" w14:textId="27772112" w:rsidR="00F7009D" w:rsidRPr="0065404B" w:rsidRDefault="009D6872" w:rsidP="00F7009D">
            <w:pPr>
              <w:pStyle w:val="TabellRader"/>
              <w:rPr>
                <w:highlight w:val="yellow"/>
              </w:rPr>
            </w:pPr>
            <w:r>
              <w:t>-0,</w:t>
            </w:r>
            <w:r>
              <w:rPr>
                <w:rFonts w:cs="Arial"/>
                <w:szCs w:val="16"/>
              </w:rPr>
              <w:t>8</w:t>
            </w:r>
          </w:p>
        </w:tc>
      </w:tr>
      <w:tr w:rsidR="00F7009D" w14:paraId="71BA99EC" w14:textId="77777777" w:rsidTr="00F7009D">
        <w:tc>
          <w:tcPr>
            <w:tcW w:w="2779" w:type="dxa"/>
            <w:vAlign w:val="bottom"/>
          </w:tcPr>
          <w:p w14:paraId="64185DFA" w14:textId="265F0CB4" w:rsidR="00F7009D" w:rsidRDefault="009D6872" w:rsidP="00F7009D">
            <w:pPr>
              <w:pStyle w:val="TabellRader"/>
              <w:keepNext/>
              <w:keepLines/>
              <w:jc w:val="left"/>
            </w:pPr>
            <w:r>
              <w:t xml:space="preserve">  Skatt på etylalkohol</w:t>
            </w:r>
          </w:p>
        </w:tc>
        <w:tc>
          <w:tcPr>
            <w:tcW w:w="574" w:type="dxa"/>
            <w:tcMar>
              <w:left w:w="45" w:type="dxa"/>
              <w:right w:w="45" w:type="dxa"/>
            </w:tcMar>
            <w:vAlign w:val="bottom"/>
          </w:tcPr>
          <w:p w14:paraId="15DA2979" w14:textId="43609351" w:rsidR="00F7009D" w:rsidRPr="0065404B" w:rsidRDefault="009D6872" w:rsidP="00F7009D">
            <w:pPr>
              <w:pStyle w:val="TabellRader"/>
              <w:rPr>
                <w:highlight w:val="yellow"/>
              </w:rPr>
            </w:pPr>
            <w:r>
              <w:t>4,3</w:t>
            </w:r>
          </w:p>
        </w:tc>
        <w:tc>
          <w:tcPr>
            <w:tcW w:w="566" w:type="dxa"/>
            <w:tcMar>
              <w:left w:w="45" w:type="dxa"/>
              <w:right w:w="45" w:type="dxa"/>
            </w:tcMar>
            <w:vAlign w:val="bottom"/>
          </w:tcPr>
          <w:p w14:paraId="6D75BEC7" w14:textId="0B6EFB38" w:rsidR="00F7009D" w:rsidRPr="0065404B" w:rsidRDefault="009D6872" w:rsidP="00F7009D">
            <w:pPr>
              <w:pStyle w:val="TabellRader"/>
              <w:rPr>
                <w:highlight w:val="yellow"/>
              </w:rPr>
            </w:pPr>
            <w:r>
              <w:t>0,</w:t>
            </w:r>
            <w:r>
              <w:rPr>
                <w:rFonts w:cs="Arial"/>
                <w:szCs w:val="16"/>
              </w:rPr>
              <w:t>1</w:t>
            </w:r>
          </w:p>
        </w:tc>
        <w:tc>
          <w:tcPr>
            <w:tcW w:w="640" w:type="dxa"/>
            <w:tcMar>
              <w:left w:w="45" w:type="dxa"/>
              <w:right w:w="45" w:type="dxa"/>
            </w:tcMar>
            <w:vAlign w:val="bottom"/>
          </w:tcPr>
          <w:p w14:paraId="5924BE7E" w14:textId="442A1B82" w:rsidR="00F7009D" w:rsidRPr="0065404B" w:rsidRDefault="009D6872" w:rsidP="00F7009D">
            <w:pPr>
              <w:pStyle w:val="TabellRader"/>
              <w:rPr>
                <w:highlight w:val="yellow"/>
              </w:rPr>
            </w:pPr>
            <w:r>
              <w:t>4,</w:t>
            </w:r>
            <w:r>
              <w:rPr>
                <w:rFonts w:cs="Arial"/>
                <w:szCs w:val="16"/>
              </w:rPr>
              <w:t>0</w:t>
            </w:r>
          </w:p>
        </w:tc>
        <w:tc>
          <w:tcPr>
            <w:tcW w:w="594" w:type="dxa"/>
            <w:tcMar>
              <w:left w:w="45" w:type="dxa"/>
              <w:right w:w="45" w:type="dxa"/>
            </w:tcMar>
            <w:vAlign w:val="bottom"/>
          </w:tcPr>
          <w:p w14:paraId="71ACDEAF" w14:textId="04759A50" w:rsidR="00F7009D" w:rsidRPr="0065404B" w:rsidRDefault="009D6872" w:rsidP="00F7009D">
            <w:pPr>
              <w:pStyle w:val="TabellRader"/>
              <w:rPr>
                <w:highlight w:val="yellow"/>
              </w:rPr>
            </w:pPr>
            <w:r>
              <w:rPr>
                <w:rFonts w:cs="Arial"/>
                <w:szCs w:val="16"/>
              </w:rPr>
              <w:t>-</w:t>
            </w:r>
            <w:r>
              <w:t>0,</w:t>
            </w:r>
            <w:r>
              <w:rPr>
                <w:rFonts w:cs="Arial"/>
                <w:szCs w:val="16"/>
              </w:rPr>
              <w:t>2</w:t>
            </w:r>
          </w:p>
        </w:tc>
        <w:tc>
          <w:tcPr>
            <w:tcW w:w="399" w:type="dxa"/>
            <w:tcMar>
              <w:left w:w="45" w:type="dxa"/>
              <w:right w:w="45" w:type="dxa"/>
            </w:tcMar>
            <w:vAlign w:val="bottom"/>
          </w:tcPr>
          <w:p w14:paraId="0FE7C388"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4944F7B8" w14:textId="7AB26C80" w:rsidR="00F7009D" w:rsidRPr="0065404B" w:rsidRDefault="009D6872" w:rsidP="00F7009D">
            <w:pPr>
              <w:pStyle w:val="TabellRader"/>
              <w:rPr>
                <w:highlight w:val="yellow"/>
              </w:rPr>
            </w:pPr>
            <w:r>
              <w:t>0,0</w:t>
            </w:r>
          </w:p>
        </w:tc>
        <w:tc>
          <w:tcPr>
            <w:tcW w:w="571" w:type="dxa"/>
            <w:tcMar>
              <w:left w:w="45" w:type="dxa"/>
              <w:right w:w="45" w:type="dxa"/>
            </w:tcMar>
            <w:vAlign w:val="bottom"/>
          </w:tcPr>
          <w:p w14:paraId="75E03A56" w14:textId="60A4AB61" w:rsidR="00F7009D" w:rsidRPr="0065404B" w:rsidRDefault="009D6872" w:rsidP="00F7009D">
            <w:pPr>
              <w:pStyle w:val="TabellRader"/>
              <w:rPr>
                <w:highlight w:val="yellow"/>
              </w:rPr>
            </w:pPr>
            <w:r>
              <w:rPr>
                <w:rFonts w:cs="Arial"/>
                <w:szCs w:val="16"/>
              </w:rPr>
              <w:t>-</w:t>
            </w:r>
            <w:r>
              <w:t>0,</w:t>
            </w:r>
            <w:r>
              <w:rPr>
                <w:rFonts w:cs="Arial"/>
                <w:szCs w:val="16"/>
              </w:rPr>
              <w:t>2</w:t>
            </w:r>
          </w:p>
        </w:tc>
        <w:tc>
          <w:tcPr>
            <w:tcW w:w="571" w:type="dxa"/>
            <w:tcMar>
              <w:left w:w="45" w:type="dxa"/>
              <w:right w:w="45" w:type="dxa"/>
            </w:tcMar>
            <w:vAlign w:val="bottom"/>
          </w:tcPr>
          <w:p w14:paraId="362AF60B" w14:textId="10A503C1" w:rsidR="00F7009D" w:rsidRPr="0065404B" w:rsidRDefault="009D6872" w:rsidP="00F7009D">
            <w:pPr>
              <w:pStyle w:val="TabellRader"/>
              <w:rPr>
                <w:highlight w:val="yellow"/>
              </w:rPr>
            </w:pPr>
            <w:r>
              <w:rPr>
                <w:rFonts w:cs="Arial"/>
                <w:szCs w:val="16"/>
              </w:rPr>
              <w:t>-</w:t>
            </w:r>
            <w:r>
              <w:t>0,</w:t>
            </w:r>
            <w:r>
              <w:rPr>
                <w:rFonts w:cs="Arial"/>
                <w:szCs w:val="16"/>
              </w:rPr>
              <w:t>2</w:t>
            </w:r>
          </w:p>
        </w:tc>
        <w:tc>
          <w:tcPr>
            <w:tcW w:w="571" w:type="dxa"/>
            <w:tcMar>
              <w:left w:w="45" w:type="dxa"/>
              <w:right w:w="45" w:type="dxa"/>
            </w:tcMar>
            <w:vAlign w:val="bottom"/>
          </w:tcPr>
          <w:p w14:paraId="292DE721" w14:textId="4B29536E" w:rsidR="00F7009D" w:rsidRPr="0065404B" w:rsidRDefault="009D6872" w:rsidP="00F7009D">
            <w:pPr>
              <w:pStyle w:val="TabellRader"/>
              <w:rPr>
                <w:highlight w:val="yellow"/>
              </w:rPr>
            </w:pPr>
            <w:r>
              <w:rPr>
                <w:rFonts w:cs="Arial"/>
                <w:szCs w:val="16"/>
              </w:rPr>
              <w:t>-</w:t>
            </w:r>
            <w:r>
              <w:t>0,</w:t>
            </w:r>
            <w:r>
              <w:rPr>
                <w:rFonts w:cs="Arial"/>
                <w:szCs w:val="16"/>
              </w:rPr>
              <w:t>3</w:t>
            </w:r>
          </w:p>
        </w:tc>
        <w:tc>
          <w:tcPr>
            <w:tcW w:w="571" w:type="dxa"/>
            <w:tcMar>
              <w:top w:w="0" w:type="dxa"/>
              <w:left w:w="45" w:type="dxa"/>
              <w:bottom w:w="0" w:type="dxa"/>
              <w:right w:w="45" w:type="dxa"/>
            </w:tcMar>
            <w:vAlign w:val="bottom"/>
          </w:tcPr>
          <w:p w14:paraId="61089C60" w14:textId="411F422C" w:rsidR="00F7009D" w:rsidRPr="0065404B" w:rsidRDefault="009D6872" w:rsidP="00F7009D">
            <w:pPr>
              <w:pStyle w:val="TabellRader"/>
              <w:rPr>
                <w:highlight w:val="yellow"/>
              </w:rPr>
            </w:pPr>
            <w:r>
              <w:rPr>
                <w:rFonts w:cs="Arial"/>
                <w:szCs w:val="16"/>
              </w:rPr>
              <w:t>-</w:t>
            </w:r>
            <w:r>
              <w:t>0,</w:t>
            </w:r>
            <w:r>
              <w:rPr>
                <w:rFonts w:cs="Arial"/>
                <w:szCs w:val="16"/>
              </w:rPr>
              <w:t>3</w:t>
            </w:r>
          </w:p>
        </w:tc>
        <w:tc>
          <w:tcPr>
            <w:tcW w:w="571" w:type="dxa"/>
            <w:tcMar>
              <w:left w:w="45" w:type="dxa"/>
              <w:right w:w="45" w:type="dxa"/>
            </w:tcMar>
            <w:vAlign w:val="bottom"/>
          </w:tcPr>
          <w:p w14:paraId="22640257" w14:textId="29B52BD3" w:rsidR="00F7009D" w:rsidRPr="0065404B" w:rsidRDefault="009D6872" w:rsidP="00F7009D">
            <w:pPr>
              <w:pStyle w:val="TabellRader"/>
              <w:rPr>
                <w:highlight w:val="yellow"/>
              </w:rPr>
            </w:pPr>
            <w:r>
              <w:rPr>
                <w:rFonts w:cs="Arial"/>
                <w:szCs w:val="16"/>
              </w:rPr>
              <w:t>-</w:t>
            </w:r>
            <w:r>
              <w:t>0,</w:t>
            </w:r>
            <w:r>
              <w:rPr>
                <w:rFonts w:cs="Arial"/>
                <w:szCs w:val="16"/>
              </w:rPr>
              <w:t>3</w:t>
            </w:r>
          </w:p>
        </w:tc>
      </w:tr>
      <w:tr w:rsidR="00F7009D" w14:paraId="50AFB533" w14:textId="77777777" w:rsidTr="00F7009D">
        <w:tc>
          <w:tcPr>
            <w:tcW w:w="2779" w:type="dxa"/>
            <w:vAlign w:val="bottom"/>
          </w:tcPr>
          <w:p w14:paraId="1EAFD62B" w14:textId="499D1180" w:rsidR="00F7009D" w:rsidRDefault="009D6872" w:rsidP="00F7009D">
            <w:pPr>
              <w:pStyle w:val="TabellRader"/>
              <w:keepNext/>
              <w:keepLines/>
              <w:jc w:val="left"/>
            </w:pPr>
            <w:r>
              <w:t xml:space="preserve">  Skatt på vin m.m.</w:t>
            </w:r>
          </w:p>
        </w:tc>
        <w:tc>
          <w:tcPr>
            <w:tcW w:w="574" w:type="dxa"/>
            <w:tcMar>
              <w:left w:w="45" w:type="dxa"/>
              <w:right w:w="45" w:type="dxa"/>
            </w:tcMar>
            <w:vAlign w:val="bottom"/>
          </w:tcPr>
          <w:p w14:paraId="5AB7E498" w14:textId="58C53CD6" w:rsidR="00F7009D" w:rsidRPr="0065404B" w:rsidRDefault="009D6872" w:rsidP="00F7009D">
            <w:pPr>
              <w:pStyle w:val="TabellRader"/>
              <w:rPr>
                <w:highlight w:val="yellow"/>
              </w:rPr>
            </w:pPr>
            <w:r>
              <w:t>4,</w:t>
            </w:r>
            <w:r>
              <w:rPr>
                <w:rFonts w:cs="Arial"/>
                <w:szCs w:val="16"/>
              </w:rPr>
              <w:t>8</w:t>
            </w:r>
          </w:p>
        </w:tc>
        <w:tc>
          <w:tcPr>
            <w:tcW w:w="566" w:type="dxa"/>
            <w:tcMar>
              <w:left w:w="45" w:type="dxa"/>
              <w:right w:w="45" w:type="dxa"/>
            </w:tcMar>
            <w:vAlign w:val="bottom"/>
          </w:tcPr>
          <w:p w14:paraId="5BC9852A" w14:textId="391165B7" w:rsidR="00F7009D" w:rsidRPr="0065404B" w:rsidRDefault="009D6872" w:rsidP="00F7009D">
            <w:pPr>
              <w:pStyle w:val="TabellRader"/>
              <w:rPr>
                <w:highlight w:val="yellow"/>
              </w:rPr>
            </w:pPr>
            <w:r>
              <w:t>0,1</w:t>
            </w:r>
          </w:p>
        </w:tc>
        <w:tc>
          <w:tcPr>
            <w:tcW w:w="640" w:type="dxa"/>
            <w:tcMar>
              <w:left w:w="45" w:type="dxa"/>
              <w:right w:w="45" w:type="dxa"/>
            </w:tcMar>
            <w:vAlign w:val="bottom"/>
          </w:tcPr>
          <w:p w14:paraId="5D069651" w14:textId="74BF51CD" w:rsidR="00F7009D" w:rsidRPr="0065404B" w:rsidRDefault="009D6872" w:rsidP="00F7009D">
            <w:pPr>
              <w:pStyle w:val="TabellRader"/>
              <w:rPr>
                <w:highlight w:val="yellow"/>
              </w:rPr>
            </w:pPr>
            <w:r>
              <w:t>4,</w:t>
            </w:r>
            <w:r>
              <w:rPr>
                <w:rFonts w:cs="Arial"/>
                <w:szCs w:val="16"/>
              </w:rPr>
              <w:t>9</w:t>
            </w:r>
          </w:p>
        </w:tc>
        <w:tc>
          <w:tcPr>
            <w:tcW w:w="594" w:type="dxa"/>
            <w:tcMar>
              <w:left w:w="45" w:type="dxa"/>
              <w:right w:w="45" w:type="dxa"/>
            </w:tcMar>
            <w:vAlign w:val="bottom"/>
          </w:tcPr>
          <w:p w14:paraId="60C17724" w14:textId="500E6793" w:rsidR="00F7009D" w:rsidRPr="0065404B" w:rsidRDefault="009D6872" w:rsidP="00F7009D">
            <w:pPr>
              <w:pStyle w:val="TabellRader"/>
              <w:rPr>
                <w:highlight w:val="yellow"/>
              </w:rPr>
            </w:pPr>
            <w:r>
              <w:t>0,1</w:t>
            </w:r>
          </w:p>
        </w:tc>
        <w:tc>
          <w:tcPr>
            <w:tcW w:w="399" w:type="dxa"/>
            <w:tcMar>
              <w:left w:w="45" w:type="dxa"/>
              <w:right w:w="45" w:type="dxa"/>
            </w:tcMar>
            <w:vAlign w:val="bottom"/>
          </w:tcPr>
          <w:p w14:paraId="7904987C"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405AC947" w14:textId="1D2FBC7E" w:rsidR="00F7009D" w:rsidRPr="0065404B" w:rsidRDefault="009D6872" w:rsidP="00F7009D">
            <w:pPr>
              <w:pStyle w:val="TabellRader"/>
              <w:rPr>
                <w:highlight w:val="yellow"/>
              </w:rPr>
            </w:pPr>
            <w:r>
              <w:t>0,0</w:t>
            </w:r>
          </w:p>
        </w:tc>
        <w:tc>
          <w:tcPr>
            <w:tcW w:w="571" w:type="dxa"/>
            <w:tcMar>
              <w:left w:w="45" w:type="dxa"/>
              <w:right w:w="45" w:type="dxa"/>
            </w:tcMar>
            <w:vAlign w:val="bottom"/>
          </w:tcPr>
          <w:p w14:paraId="75E888C6" w14:textId="15A5DB60" w:rsidR="00F7009D" w:rsidRPr="0065404B" w:rsidRDefault="009D6872" w:rsidP="00F7009D">
            <w:pPr>
              <w:pStyle w:val="TabellRader"/>
              <w:rPr>
                <w:highlight w:val="yellow"/>
              </w:rPr>
            </w:pPr>
            <w:r>
              <w:rPr>
                <w:rFonts w:cs="Arial"/>
                <w:szCs w:val="16"/>
              </w:rPr>
              <w:t>-</w:t>
            </w:r>
            <w:r>
              <w:t>0,</w:t>
            </w:r>
            <w:r>
              <w:rPr>
                <w:rFonts w:cs="Arial"/>
                <w:szCs w:val="16"/>
              </w:rPr>
              <w:t>1</w:t>
            </w:r>
          </w:p>
        </w:tc>
        <w:tc>
          <w:tcPr>
            <w:tcW w:w="571" w:type="dxa"/>
            <w:tcMar>
              <w:left w:w="45" w:type="dxa"/>
              <w:right w:w="45" w:type="dxa"/>
            </w:tcMar>
            <w:vAlign w:val="bottom"/>
          </w:tcPr>
          <w:p w14:paraId="74D407EA" w14:textId="53D4B48F" w:rsidR="00F7009D" w:rsidRPr="0065404B" w:rsidRDefault="009D6872" w:rsidP="00F7009D">
            <w:pPr>
              <w:pStyle w:val="TabellRader"/>
              <w:rPr>
                <w:highlight w:val="yellow"/>
              </w:rPr>
            </w:pPr>
            <w:r>
              <w:rPr>
                <w:rFonts w:cs="Arial"/>
                <w:szCs w:val="16"/>
              </w:rPr>
              <w:t>-</w:t>
            </w:r>
            <w:r>
              <w:t>0,1</w:t>
            </w:r>
          </w:p>
        </w:tc>
        <w:tc>
          <w:tcPr>
            <w:tcW w:w="571" w:type="dxa"/>
            <w:tcMar>
              <w:left w:w="45" w:type="dxa"/>
              <w:right w:w="45" w:type="dxa"/>
            </w:tcMar>
            <w:vAlign w:val="bottom"/>
          </w:tcPr>
          <w:p w14:paraId="0540A31C" w14:textId="36897979" w:rsidR="00F7009D" w:rsidRPr="0065404B" w:rsidRDefault="009D6872" w:rsidP="00F7009D">
            <w:pPr>
              <w:pStyle w:val="TabellRader"/>
              <w:rPr>
                <w:highlight w:val="yellow"/>
              </w:rPr>
            </w:pPr>
            <w:r>
              <w:rPr>
                <w:rFonts w:cs="Arial"/>
                <w:szCs w:val="16"/>
              </w:rPr>
              <w:t>-</w:t>
            </w:r>
            <w:r>
              <w:t>0,1</w:t>
            </w:r>
          </w:p>
        </w:tc>
        <w:tc>
          <w:tcPr>
            <w:tcW w:w="571" w:type="dxa"/>
            <w:tcMar>
              <w:top w:w="0" w:type="dxa"/>
              <w:left w:w="45" w:type="dxa"/>
              <w:bottom w:w="0" w:type="dxa"/>
              <w:right w:w="45" w:type="dxa"/>
            </w:tcMar>
            <w:vAlign w:val="bottom"/>
          </w:tcPr>
          <w:p w14:paraId="1BBE0978" w14:textId="2760A35C" w:rsidR="00F7009D" w:rsidRPr="0065404B" w:rsidRDefault="009D6872" w:rsidP="00F7009D">
            <w:pPr>
              <w:pStyle w:val="TabellRader"/>
              <w:rPr>
                <w:highlight w:val="yellow"/>
              </w:rPr>
            </w:pPr>
            <w:r>
              <w:rPr>
                <w:rFonts w:cs="Arial"/>
                <w:szCs w:val="16"/>
              </w:rPr>
              <w:t>-</w:t>
            </w:r>
            <w:r>
              <w:t>0,</w:t>
            </w:r>
            <w:r>
              <w:rPr>
                <w:rFonts w:cs="Arial"/>
                <w:szCs w:val="16"/>
              </w:rPr>
              <w:t>2</w:t>
            </w:r>
          </w:p>
        </w:tc>
        <w:tc>
          <w:tcPr>
            <w:tcW w:w="571" w:type="dxa"/>
            <w:tcMar>
              <w:left w:w="45" w:type="dxa"/>
              <w:right w:w="45" w:type="dxa"/>
            </w:tcMar>
            <w:vAlign w:val="bottom"/>
          </w:tcPr>
          <w:p w14:paraId="647DFF15" w14:textId="4DA838EF" w:rsidR="00F7009D" w:rsidRPr="0065404B" w:rsidRDefault="009D6872" w:rsidP="00F7009D">
            <w:pPr>
              <w:pStyle w:val="TabellRader"/>
              <w:rPr>
                <w:highlight w:val="yellow"/>
              </w:rPr>
            </w:pPr>
            <w:r>
              <w:rPr>
                <w:rFonts w:cs="Arial"/>
                <w:szCs w:val="16"/>
              </w:rPr>
              <w:t>-</w:t>
            </w:r>
            <w:r>
              <w:t>0,</w:t>
            </w:r>
            <w:r>
              <w:rPr>
                <w:rFonts w:cs="Arial"/>
                <w:szCs w:val="16"/>
              </w:rPr>
              <w:t>2</w:t>
            </w:r>
          </w:p>
        </w:tc>
      </w:tr>
      <w:tr w:rsidR="00F7009D" w14:paraId="56B7D8CB" w14:textId="77777777" w:rsidTr="00F7009D">
        <w:tc>
          <w:tcPr>
            <w:tcW w:w="2779" w:type="dxa"/>
            <w:vAlign w:val="bottom"/>
          </w:tcPr>
          <w:p w14:paraId="7FC746EE" w14:textId="172DA88F" w:rsidR="00F7009D" w:rsidRDefault="009D6872" w:rsidP="00F7009D">
            <w:pPr>
              <w:pStyle w:val="TabellRader"/>
              <w:keepNext/>
              <w:keepLines/>
              <w:jc w:val="left"/>
            </w:pPr>
            <w:r>
              <w:t xml:space="preserve">  Skatt på öl</w:t>
            </w:r>
          </w:p>
        </w:tc>
        <w:tc>
          <w:tcPr>
            <w:tcW w:w="574" w:type="dxa"/>
            <w:tcMar>
              <w:left w:w="45" w:type="dxa"/>
              <w:right w:w="45" w:type="dxa"/>
            </w:tcMar>
            <w:vAlign w:val="bottom"/>
          </w:tcPr>
          <w:p w14:paraId="1AF91DC3" w14:textId="7D6FF670" w:rsidR="00F7009D" w:rsidRPr="0065404B" w:rsidRDefault="009D6872" w:rsidP="00F7009D">
            <w:pPr>
              <w:pStyle w:val="TabellRader"/>
              <w:rPr>
                <w:highlight w:val="yellow"/>
              </w:rPr>
            </w:pPr>
            <w:r>
              <w:t>3,2</w:t>
            </w:r>
          </w:p>
        </w:tc>
        <w:tc>
          <w:tcPr>
            <w:tcW w:w="566" w:type="dxa"/>
            <w:tcMar>
              <w:left w:w="45" w:type="dxa"/>
              <w:right w:w="45" w:type="dxa"/>
            </w:tcMar>
            <w:vAlign w:val="bottom"/>
          </w:tcPr>
          <w:p w14:paraId="61F77AB5" w14:textId="0FEEEDBD" w:rsidR="00F7009D" w:rsidRPr="0065404B" w:rsidRDefault="009D6872" w:rsidP="00F7009D">
            <w:pPr>
              <w:pStyle w:val="TabellRader"/>
              <w:rPr>
                <w:highlight w:val="yellow"/>
              </w:rPr>
            </w:pPr>
            <w:r>
              <w:t>0,</w:t>
            </w:r>
            <w:r>
              <w:rPr>
                <w:rFonts w:cs="Arial"/>
                <w:szCs w:val="16"/>
              </w:rPr>
              <w:t>0</w:t>
            </w:r>
          </w:p>
        </w:tc>
        <w:tc>
          <w:tcPr>
            <w:tcW w:w="640" w:type="dxa"/>
            <w:tcMar>
              <w:left w:w="45" w:type="dxa"/>
              <w:right w:w="45" w:type="dxa"/>
            </w:tcMar>
            <w:vAlign w:val="bottom"/>
          </w:tcPr>
          <w:p w14:paraId="6E2B6CC9" w14:textId="488E48FC" w:rsidR="00F7009D" w:rsidRPr="0065404B" w:rsidRDefault="009D6872" w:rsidP="00F7009D">
            <w:pPr>
              <w:pStyle w:val="TabellRader"/>
              <w:rPr>
                <w:highlight w:val="yellow"/>
              </w:rPr>
            </w:pPr>
            <w:r>
              <w:t>3,</w:t>
            </w:r>
            <w:r>
              <w:rPr>
                <w:rFonts w:cs="Arial"/>
                <w:szCs w:val="16"/>
              </w:rPr>
              <w:t>3</w:t>
            </w:r>
          </w:p>
        </w:tc>
        <w:tc>
          <w:tcPr>
            <w:tcW w:w="594" w:type="dxa"/>
            <w:tcMar>
              <w:left w:w="45" w:type="dxa"/>
              <w:right w:w="45" w:type="dxa"/>
            </w:tcMar>
            <w:vAlign w:val="bottom"/>
          </w:tcPr>
          <w:p w14:paraId="12F93E9A" w14:textId="3A40DD6C" w:rsidR="00F7009D" w:rsidRPr="0065404B" w:rsidRDefault="009D6872" w:rsidP="00F7009D">
            <w:pPr>
              <w:pStyle w:val="TabellRader"/>
              <w:rPr>
                <w:highlight w:val="yellow"/>
              </w:rPr>
            </w:pPr>
            <w:r>
              <w:t>0,</w:t>
            </w:r>
            <w:r>
              <w:rPr>
                <w:rFonts w:cs="Arial"/>
                <w:szCs w:val="16"/>
              </w:rPr>
              <w:t>2</w:t>
            </w:r>
          </w:p>
        </w:tc>
        <w:tc>
          <w:tcPr>
            <w:tcW w:w="399" w:type="dxa"/>
            <w:tcMar>
              <w:left w:w="45" w:type="dxa"/>
              <w:right w:w="45" w:type="dxa"/>
            </w:tcMar>
            <w:vAlign w:val="bottom"/>
          </w:tcPr>
          <w:p w14:paraId="7EE35CDA"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736E1F43" w14:textId="7814E2FB" w:rsidR="00F7009D" w:rsidRPr="0065404B" w:rsidRDefault="009D6872" w:rsidP="00F7009D">
            <w:pPr>
              <w:pStyle w:val="TabellRader"/>
              <w:rPr>
                <w:highlight w:val="yellow"/>
              </w:rPr>
            </w:pPr>
            <w:r>
              <w:t>0,0</w:t>
            </w:r>
          </w:p>
        </w:tc>
        <w:tc>
          <w:tcPr>
            <w:tcW w:w="571" w:type="dxa"/>
            <w:tcMar>
              <w:left w:w="45" w:type="dxa"/>
              <w:right w:w="45" w:type="dxa"/>
            </w:tcMar>
            <w:vAlign w:val="bottom"/>
          </w:tcPr>
          <w:p w14:paraId="62B24825" w14:textId="4D82AB60" w:rsidR="00F7009D" w:rsidRPr="0065404B" w:rsidRDefault="009D6872" w:rsidP="00F7009D">
            <w:pPr>
              <w:pStyle w:val="TabellRader"/>
              <w:rPr>
                <w:highlight w:val="yellow"/>
              </w:rPr>
            </w:pPr>
            <w:r>
              <w:t>0,0</w:t>
            </w:r>
          </w:p>
        </w:tc>
        <w:tc>
          <w:tcPr>
            <w:tcW w:w="571" w:type="dxa"/>
            <w:tcMar>
              <w:left w:w="45" w:type="dxa"/>
              <w:right w:w="45" w:type="dxa"/>
            </w:tcMar>
            <w:vAlign w:val="bottom"/>
          </w:tcPr>
          <w:p w14:paraId="6C86A88D" w14:textId="66CC78A9" w:rsidR="00F7009D" w:rsidRPr="0065404B" w:rsidRDefault="009D6872" w:rsidP="00F7009D">
            <w:pPr>
              <w:pStyle w:val="TabellRader"/>
              <w:rPr>
                <w:highlight w:val="yellow"/>
              </w:rPr>
            </w:pPr>
            <w:r>
              <w:t>0,1</w:t>
            </w:r>
          </w:p>
        </w:tc>
        <w:tc>
          <w:tcPr>
            <w:tcW w:w="571" w:type="dxa"/>
            <w:tcMar>
              <w:left w:w="45" w:type="dxa"/>
              <w:right w:w="45" w:type="dxa"/>
            </w:tcMar>
            <w:vAlign w:val="bottom"/>
          </w:tcPr>
          <w:p w14:paraId="04FD25C2" w14:textId="58EC1C20" w:rsidR="00F7009D" w:rsidRPr="0065404B" w:rsidRDefault="009D6872" w:rsidP="00F7009D">
            <w:pPr>
              <w:pStyle w:val="TabellRader"/>
              <w:rPr>
                <w:highlight w:val="yellow"/>
              </w:rPr>
            </w:pPr>
            <w:r>
              <w:t>0,1</w:t>
            </w:r>
          </w:p>
        </w:tc>
        <w:tc>
          <w:tcPr>
            <w:tcW w:w="571" w:type="dxa"/>
            <w:tcMar>
              <w:top w:w="0" w:type="dxa"/>
              <w:left w:w="45" w:type="dxa"/>
              <w:bottom w:w="0" w:type="dxa"/>
              <w:right w:w="45" w:type="dxa"/>
            </w:tcMar>
            <w:vAlign w:val="bottom"/>
          </w:tcPr>
          <w:p w14:paraId="7E9E329A" w14:textId="19B0FEC1" w:rsidR="00F7009D" w:rsidRPr="0065404B" w:rsidRDefault="009D6872" w:rsidP="00F7009D">
            <w:pPr>
              <w:pStyle w:val="TabellRader"/>
              <w:rPr>
                <w:highlight w:val="yellow"/>
              </w:rPr>
            </w:pPr>
            <w:r>
              <w:t>0,1</w:t>
            </w:r>
          </w:p>
        </w:tc>
        <w:tc>
          <w:tcPr>
            <w:tcW w:w="571" w:type="dxa"/>
            <w:tcMar>
              <w:left w:w="45" w:type="dxa"/>
              <w:right w:w="45" w:type="dxa"/>
            </w:tcMar>
            <w:vAlign w:val="bottom"/>
          </w:tcPr>
          <w:p w14:paraId="160847D1" w14:textId="09763721" w:rsidR="00F7009D" w:rsidRPr="0065404B" w:rsidRDefault="009D6872" w:rsidP="00F7009D">
            <w:pPr>
              <w:pStyle w:val="TabellRader"/>
              <w:rPr>
                <w:highlight w:val="yellow"/>
              </w:rPr>
            </w:pPr>
            <w:r>
              <w:t>0,</w:t>
            </w:r>
            <w:r>
              <w:rPr>
                <w:rFonts w:cs="Arial"/>
                <w:szCs w:val="16"/>
              </w:rPr>
              <w:t>1</w:t>
            </w:r>
          </w:p>
        </w:tc>
      </w:tr>
      <w:tr w:rsidR="00F7009D" w14:paraId="522D53DD" w14:textId="77777777" w:rsidTr="00F7009D">
        <w:tc>
          <w:tcPr>
            <w:tcW w:w="2779" w:type="dxa"/>
            <w:vAlign w:val="bottom"/>
          </w:tcPr>
          <w:p w14:paraId="6604C29A" w14:textId="17148670" w:rsidR="00F7009D" w:rsidRDefault="009D6872" w:rsidP="00F7009D">
            <w:pPr>
              <w:pStyle w:val="TabellRader"/>
              <w:keepNext/>
              <w:keepLines/>
              <w:jc w:val="left"/>
            </w:pPr>
            <w:r>
              <w:t xml:space="preserve">  Energiskatt</w:t>
            </w:r>
          </w:p>
        </w:tc>
        <w:tc>
          <w:tcPr>
            <w:tcW w:w="574" w:type="dxa"/>
            <w:tcMar>
              <w:left w:w="45" w:type="dxa"/>
              <w:right w:w="45" w:type="dxa"/>
            </w:tcMar>
            <w:vAlign w:val="bottom"/>
          </w:tcPr>
          <w:p w14:paraId="5FAA8C7F" w14:textId="46D1D708" w:rsidR="00F7009D" w:rsidRPr="0065404B" w:rsidRDefault="009D6872" w:rsidP="00F7009D">
            <w:pPr>
              <w:pStyle w:val="TabellRader"/>
              <w:rPr>
                <w:highlight w:val="yellow"/>
              </w:rPr>
            </w:pPr>
            <w:r>
              <w:t>40,</w:t>
            </w:r>
            <w:r>
              <w:rPr>
                <w:rFonts w:cs="Arial"/>
                <w:szCs w:val="16"/>
              </w:rPr>
              <w:t>1</w:t>
            </w:r>
          </w:p>
        </w:tc>
        <w:tc>
          <w:tcPr>
            <w:tcW w:w="566" w:type="dxa"/>
            <w:tcMar>
              <w:left w:w="45" w:type="dxa"/>
              <w:right w:w="45" w:type="dxa"/>
            </w:tcMar>
            <w:vAlign w:val="bottom"/>
          </w:tcPr>
          <w:p w14:paraId="2CDCDC53" w14:textId="74B3BA1E" w:rsidR="00F7009D" w:rsidRPr="0065404B" w:rsidRDefault="009D6872" w:rsidP="00F7009D">
            <w:pPr>
              <w:pStyle w:val="TabellRader"/>
              <w:rPr>
                <w:highlight w:val="yellow"/>
              </w:rPr>
            </w:pPr>
            <w:r>
              <w:t>-1,4</w:t>
            </w:r>
          </w:p>
        </w:tc>
        <w:tc>
          <w:tcPr>
            <w:tcW w:w="640" w:type="dxa"/>
            <w:tcMar>
              <w:left w:w="45" w:type="dxa"/>
              <w:right w:w="45" w:type="dxa"/>
            </w:tcMar>
            <w:vAlign w:val="bottom"/>
          </w:tcPr>
          <w:p w14:paraId="2FFD1D1E" w14:textId="1D22CD52" w:rsidR="00F7009D" w:rsidRPr="0065404B" w:rsidRDefault="009D6872" w:rsidP="00F7009D">
            <w:pPr>
              <w:pStyle w:val="TabellRader"/>
              <w:rPr>
                <w:highlight w:val="yellow"/>
              </w:rPr>
            </w:pPr>
            <w:r>
              <w:t>40,</w:t>
            </w:r>
            <w:r>
              <w:rPr>
                <w:rFonts w:cs="Arial"/>
                <w:szCs w:val="16"/>
              </w:rPr>
              <w:t>9</w:t>
            </w:r>
          </w:p>
        </w:tc>
        <w:tc>
          <w:tcPr>
            <w:tcW w:w="594" w:type="dxa"/>
            <w:tcMar>
              <w:left w:w="45" w:type="dxa"/>
              <w:right w:w="45" w:type="dxa"/>
            </w:tcMar>
            <w:vAlign w:val="bottom"/>
          </w:tcPr>
          <w:p w14:paraId="1C52CDE2" w14:textId="2F4AAA85" w:rsidR="00F7009D" w:rsidRPr="0065404B" w:rsidRDefault="009D6872" w:rsidP="00F7009D">
            <w:pPr>
              <w:pStyle w:val="TabellRader"/>
              <w:rPr>
                <w:highlight w:val="yellow"/>
              </w:rPr>
            </w:pPr>
            <w:r>
              <w:t>-1,</w:t>
            </w:r>
            <w:r>
              <w:rPr>
                <w:rFonts w:cs="Arial"/>
                <w:szCs w:val="16"/>
              </w:rPr>
              <w:t>2</w:t>
            </w:r>
          </w:p>
        </w:tc>
        <w:tc>
          <w:tcPr>
            <w:tcW w:w="399" w:type="dxa"/>
            <w:tcMar>
              <w:left w:w="45" w:type="dxa"/>
              <w:right w:w="45" w:type="dxa"/>
            </w:tcMar>
            <w:vAlign w:val="bottom"/>
          </w:tcPr>
          <w:p w14:paraId="2FB1239B"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39AFB63E" w14:textId="615FFEFF" w:rsidR="00F7009D" w:rsidRPr="0065404B" w:rsidRDefault="009D6872" w:rsidP="00F7009D">
            <w:pPr>
              <w:pStyle w:val="TabellRader"/>
              <w:rPr>
                <w:highlight w:val="yellow"/>
              </w:rPr>
            </w:pPr>
            <w:r>
              <w:t>0,0</w:t>
            </w:r>
          </w:p>
        </w:tc>
        <w:tc>
          <w:tcPr>
            <w:tcW w:w="571" w:type="dxa"/>
            <w:tcMar>
              <w:left w:w="45" w:type="dxa"/>
              <w:right w:w="45" w:type="dxa"/>
            </w:tcMar>
            <w:vAlign w:val="bottom"/>
          </w:tcPr>
          <w:p w14:paraId="24EF468F" w14:textId="67E7615C" w:rsidR="00F7009D" w:rsidRPr="0065404B" w:rsidRDefault="009D6872" w:rsidP="00F7009D">
            <w:pPr>
              <w:pStyle w:val="TabellRader"/>
              <w:rPr>
                <w:highlight w:val="yellow"/>
              </w:rPr>
            </w:pPr>
            <w:r>
              <w:t>-</w:t>
            </w:r>
            <w:r>
              <w:rPr>
                <w:rFonts w:cs="Arial"/>
                <w:szCs w:val="16"/>
              </w:rPr>
              <w:t>0,8</w:t>
            </w:r>
          </w:p>
        </w:tc>
        <w:tc>
          <w:tcPr>
            <w:tcW w:w="571" w:type="dxa"/>
            <w:tcMar>
              <w:left w:w="45" w:type="dxa"/>
              <w:right w:w="45" w:type="dxa"/>
            </w:tcMar>
            <w:vAlign w:val="bottom"/>
          </w:tcPr>
          <w:p w14:paraId="0A72B438" w14:textId="2F550F78" w:rsidR="00F7009D" w:rsidRPr="0065404B" w:rsidRDefault="009D6872" w:rsidP="00F7009D">
            <w:pPr>
              <w:pStyle w:val="TabellRader"/>
              <w:rPr>
                <w:highlight w:val="yellow"/>
              </w:rPr>
            </w:pPr>
            <w:r>
              <w:rPr>
                <w:rFonts w:cs="Arial"/>
                <w:szCs w:val="16"/>
              </w:rPr>
              <w:t>0,0</w:t>
            </w:r>
          </w:p>
        </w:tc>
        <w:tc>
          <w:tcPr>
            <w:tcW w:w="571" w:type="dxa"/>
            <w:tcMar>
              <w:left w:w="45" w:type="dxa"/>
              <w:right w:w="45" w:type="dxa"/>
            </w:tcMar>
            <w:vAlign w:val="bottom"/>
          </w:tcPr>
          <w:p w14:paraId="6D787AC5" w14:textId="2D4F5894" w:rsidR="00F7009D" w:rsidRPr="0065404B" w:rsidRDefault="009D6872" w:rsidP="00F7009D">
            <w:pPr>
              <w:pStyle w:val="TabellRader"/>
              <w:rPr>
                <w:highlight w:val="yellow"/>
              </w:rPr>
            </w:pPr>
            <w:r>
              <w:rPr>
                <w:rFonts w:cs="Arial"/>
                <w:szCs w:val="16"/>
              </w:rPr>
              <w:t>0,2</w:t>
            </w:r>
          </w:p>
        </w:tc>
        <w:tc>
          <w:tcPr>
            <w:tcW w:w="571" w:type="dxa"/>
            <w:tcMar>
              <w:top w:w="0" w:type="dxa"/>
              <w:left w:w="45" w:type="dxa"/>
              <w:bottom w:w="0" w:type="dxa"/>
              <w:right w:w="45" w:type="dxa"/>
            </w:tcMar>
            <w:vAlign w:val="bottom"/>
          </w:tcPr>
          <w:p w14:paraId="420ABAC6" w14:textId="779F00D3" w:rsidR="00F7009D" w:rsidRPr="0065404B" w:rsidRDefault="009D6872" w:rsidP="00F7009D">
            <w:pPr>
              <w:pStyle w:val="TabellRader"/>
              <w:rPr>
                <w:highlight w:val="yellow"/>
              </w:rPr>
            </w:pPr>
            <w:r>
              <w:rPr>
                <w:rFonts w:cs="Arial"/>
                <w:szCs w:val="16"/>
              </w:rPr>
              <w:t>0,4</w:t>
            </w:r>
          </w:p>
        </w:tc>
        <w:tc>
          <w:tcPr>
            <w:tcW w:w="571" w:type="dxa"/>
            <w:tcMar>
              <w:left w:w="45" w:type="dxa"/>
              <w:right w:w="45" w:type="dxa"/>
            </w:tcMar>
            <w:vAlign w:val="bottom"/>
          </w:tcPr>
          <w:p w14:paraId="30AC044A" w14:textId="0922CCB9" w:rsidR="00F7009D" w:rsidRPr="0065404B" w:rsidRDefault="009D6872" w:rsidP="00F7009D">
            <w:pPr>
              <w:pStyle w:val="TabellRader"/>
              <w:rPr>
                <w:highlight w:val="yellow"/>
              </w:rPr>
            </w:pPr>
            <w:r>
              <w:rPr>
                <w:rFonts w:cs="Arial"/>
                <w:szCs w:val="16"/>
              </w:rPr>
              <w:t>0,6</w:t>
            </w:r>
          </w:p>
        </w:tc>
      </w:tr>
      <w:tr w:rsidR="00F7009D" w14:paraId="3E880966" w14:textId="77777777" w:rsidTr="00F7009D">
        <w:tc>
          <w:tcPr>
            <w:tcW w:w="2779" w:type="dxa"/>
            <w:vAlign w:val="bottom"/>
          </w:tcPr>
          <w:p w14:paraId="2FF71BFA" w14:textId="6F361725" w:rsidR="00F7009D" w:rsidRDefault="009D6872" w:rsidP="00F7009D">
            <w:pPr>
              <w:pStyle w:val="TabellRader"/>
              <w:keepNext/>
              <w:keepLines/>
              <w:jc w:val="left"/>
            </w:pPr>
            <w:r>
              <w:t xml:space="preserve">  Koldioxidskatt</w:t>
            </w:r>
          </w:p>
        </w:tc>
        <w:tc>
          <w:tcPr>
            <w:tcW w:w="574" w:type="dxa"/>
            <w:tcMar>
              <w:left w:w="45" w:type="dxa"/>
              <w:right w:w="45" w:type="dxa"/>
            </w:tcMar>
            <w:vAlign w:val="bottom"/>
          </w:tcPr>
          <w:p w14:paraId="35F925BB" w14:textId="69D89D32" w:rsidR="00F7009D" w:rsidRPr="0065404B" w:rsidRDefault="009D6872" w:rsidP="00F7009D">
            <w:pPr>
              <w:pStyle w:val="TabellRader"/>
              <w:rPr>
                <w:highlight w:val="yellow"/>
              </w:rPr>
            </w:pPr>
            <w:r>
              <w:t>25,</w:t>
            </w:r>
            <w:r>
              <w:rPr>
                <w:rFonts w:cs="Arial"/>
                <w:szCs w:val="16"/>
              </w:rPr>
              <w:t>2</w:t>
            </w:r>
          </w:p>
        </w:tc>
        <w:tc>
          <w:tcPr>
            <w:tcW w:w="566" w:type="dxa"/>
            <w:tcMar>
              <w:left w:w="45" w:type="dxa"/>
              <w:right w:w="45" w:type="dxa"/>
            </w:tcMar>
            <w:vAlign w:val="bottom"/>
          </w:tcPr>
          <w:p w14:paraId="32293D98" w14:textId="212C8D26" w:rsidR="00F7009D" w:rsidRPr="0065404B" w:rsidRDefault="009D6872" w:rsidP="00F7009D">
            <w:pPr>
              <w:pStyle w:val="TabellRader"/>
              <w:rPr>
                <w:highlight w:val="yellow"/>
              </w:rPr>
            </w:pPr>
            <w:r>
              <w:t>-1,</w:t>
            </w:r>
            <w:r>
              <w:rPr>
                <w:rFonts w:cs="Arial"/>
                <w:szCs w:val="16"/>
              </w:rPr>
              <w:t>4</w:t>
            </w:r>
          </w:p>
        </w:tc>
        <w:tc>
          <w:tcPr>
            <w:tcW w:w="640" w:type="dxa"/>
            <w:tcMar>
              <w:left w:w="45" w:type="dxa"/>
              <w:right w:w="45" w:type="dxa"/>
            </w:tcMar>
            <w:vAlign w:val="bottom"/>
          </w:tcPr>
          <w:p w14:paraId="732CAEB5" w14:textId="515904FD" w:rsidR="00F7009D" w:rsidRPr="0065404B" w:rsidRDefault="009D6872" w:rsidP="00F7009D">
            <w:pPr>
              <w:pStyle w:val="TabellRader"/>
              <w:rPr>
                <w:highlight w:val="yellow"/>
              </w:rPr>
            </w:pPr>
            <w:r>
              <w:rPr>
                <w:rFonts w:cs="Arial"/>
                <w:szCs w:val="16"/>
              </w:rPr>
              <w:t>24,0</w:t>
            </w:r>
          </w:p>
        </w:tc>
        <w:tc>
          <w:tcPr>
            <w:tcW w:w="594" w:type="dxa"/>
            <w:tcMar>
              <w:left w:w="45" w:type="dxa"/>
              <w:right w:w="45" w:type="dxa"/>
            </w:tcMar>
            <w:vAlign w:val="bottom"/>
          </w:tcPr>
          <w:p w14:paraId="14374254" w14:textId="1895703A" w:rsidR="00F7009D" w:rsidRPr="0065404B" w:rsidRDefault="009D6872" w:rsidP="00F7009D">
            <w:pPr>
              <w:pStyle w:val="TabellRader"/>
              <w:rPr>
                <w:highlight w:val="yellow"/>
              </w:rPr>
            </w:pPr>
            <w:r>
              <w:t>-</w:t>
            </w:r>
            <w:r>
              <w:rPr>
                <w:rFonts w:cs="Arial"/>
                <w:szCs w:val="16"/>
              </w:rPr>
              <w:t>2</w:t>
            </w:r>
            <w:r>
              <w:t>,4</w:t>
            </w:r>
          </w:p>
        </w:tc>
        <w:tc>
          <w:tcPr>
            <w:tcW w:w="399" w:type="dxa"/>
            <w:tcMar>
              <w:left w:w="45" w:type="dxa"/>
              <w:right w:w="45" w:type="dxa"/>
            </w:tcMar>
            <w:vAlign w:val="bottom"/>
          </w:tcPr>
          <w:p w14:paraId="26F84BA3"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1E7A6BC2" w14:textId="401FC44E" w:rsidR="00F7009D" w:rsidRPr="0065404B" w:rsidRDefault="009D6872" w:rsidP="00F7009D">
            <w:pPr>
              <w:pStyle w:val="TabellRader"/>
              <w:rPr>
                <w:highlight w:val="yellow"/>
              </w:rPr>
            </w:pPr>
            <w:r>
              <w:t>0,0</w:t>
            </w:r>
          </w:p>
        </w:tc>
        <w:tc>
          <w:tcPr>
            <w:tcW w:w="571" w:type="dxa"/>
            <w:tcMar>
              <w:left w:w="45" w:type="dxa"/>
              <w:right w:w="45" w:type="dxa"/>
            </w:tcMar>
            <w:vAlign w:val="bottom"/>
          </w:tcPr>
          <w:p w14:paraId="5984A626" w14:textId="1CFC9A1B" w:rsidR="00F7009D" w:rsidRPr="0065404B" w:rsidRDefault="009D6872" w:rsidP="00F7009D">
            <w:pPr>
              <w:pStyle w:val="TabellRader"/>
              <w:rPr>
                <w:highlight w:val="yellow"/>
              </w:rPr>
            </w:pPr>
            <w:r>
              <w:t>-</w:t>
            </w:r>
            <w:r>
              <w:rPr>
                <w:rFonts w:cs="Arial"/>
                <w:szCs w:val="16"/>
              </w:rPr>
              <w:t>0,5</w:t>
            </w:r>
          </w:p>
        </w:tc>
        <w:tc>
          <w:tcPr>
            <w:tcW w:w="571" w:type="dxa"/>
            <w:tcMar>
              <w:left w:w="45" w:type="dxa"/>
              <w:right w:w="45" w:type="dxa"/>
            </w:tcMar>
            <w:vAlign w:val="bottom"/>
          </w:tcPr>
          <w:p w14:paraId="50E6F43E" w14:textId="1251B1E9" w:rsidR="00F7009D" w:rsidRPr="0065404B" w:rsidRDefault="009D6872" w:rsidP="00F7009D">
            <w:pPr>
              <w:pStyle w:val="TabellRader"/>
              <w:rPr>
                <w:highlight w:val="yellow"/>
              </w:rPr>
            </w:pPr>
            <w:r>
              <w:rPr>
                <w:rFonts w:cs="Arial"/>
                <w:szCs w:val="16"/>
              </w:rPr>
              <w:t>0,2</w:t>
            </w:r>
          </w:p>
        </w:tc>
        <w:tc>
          <w:tcPr>
            <w:tcW w:w="571" w:type="dxa"/>
            <w:tcMar>
              <w:left w:w="45" w:type="dxa"/>
              <w:right w:w="45" w:type="dxa"/>
            </w:tcMar>
            <w:vAlign w:val="bottom"/>
          </w:tcPr>
          <w:p w14:paraId="4734D2B4" w14:textId="4F0A25C4" w:rsidR="00F7009D" w:rsidRPr="0065404B" w:rsidRDefault="009D6872" w:rsidP="00F7009D">
            <w:pPr>
              <w:pStyle w:val="TabellRader"/>
              <w:rPr>
                <w:highlight w:val="yellow"/>
              </w:rPr>
            </w:pPr>
            <w:r>
              <w:t>-0</w:t>
            </w:r>
            <w:r>
              <w:rPr>
                <w:rFonts w:cs="Arial"/>
                <w:szCs w:val="16"/>
              </w:rPr>
              <w:t>,3</w:t>
            </w:r>
          </w:p>
        </w:tc>
        <w:tc>
          <w:tcPr>
            <w:tcW w:w="571" w:type="dxa"/>
            <w:tcMar>
              <w:top w:w="0" w:type="dxa"/>
              <w:left w:w="45" w:type="dxa"/>
              <w:bottom w:w="0" w:type="dxa"/>
              <w:right w:w="45" w:type="dxa"/>
            </w:tcMar>
            <w:vAlign w:val="bottom"/>
          </w:tcPr>
          <w:p w14:paraId="5084179C" w14:textId="685C348D" w:rsidR="00F7009D" w:rsidRPr="0065404B" w:rsidRDefault="009D6872" w:rsidP="00F7009D">
            <w:pPr>
              <w:pStyle w:val="TabellRader"/>
              <w:rPr>
                <w:highlight w:val="yellow"/>
              </w:rPr>
            </w:pPr>
            <w:r>
              <w:t>-0</w:t>
            </w:r>
            <w:r>
              <w:rPr>
                <w:rFonts w:cs="Arial"/>
                <w:szCs w:val="16"/>
              </w:rPr>
              <w:t>,4</w:t>
            </w:r>
          </w:p>
        </w:tc>
        <w:tc>
          <w:tcPr>
            <w:tcW w:w="571" w:type="dxa"/>
            <w:tcMar>
              <w:left w:w="45" w:type="dxa"/>
              <w:right w:w="45" w:type="dxa"/>
            </w:tcMar>
            <w:vAlign w:val="bottom"/>
          </w:tcPr>
          <w:p w14:paraId="768A9BCD" w14:textId="6FC4E29A" w:rsidR="00F7009D" w:rsidRPr="0065404B" w:rsidRDefault="009D6872" w:rsidP="00F7009D">
            <w:pPr>
              <w:pStyle w:val="TabellRader"/>
              <w:rPr>
                <w:highlight w:val="yellow"/>
              </w:rPr>
            </w:pPr>
            <w:r>
              <w:t>-</w:t>
            </w:r>
            <w:r>
              <w:rPr>
                <w:rFonts w:cs="Arial"/>
                <w:szCs w:val="16"/>
              </w:rPr>
              <w:t>0,4</w:t>
            </w:r>
          </w:p>
        </w:tc>
      </w:tr>
      <w:tr w:rsidR="00F7009D" w14:paraId="48D17ADB" w14:textId="77777777" w:rsidTr="00F7009D">
        <w:tc>
          <w:tcPr>
            <w:tcW w:w="2779" w:type="dxa"/>
            <w:vAlign w:val="bottom"/>
          </w:tcPr>
          <w:p w14:paraId="03DD668D" w14:textId="01853EBF" w:rsidR="00F7009D" w:rsidRDefault="009D6872" w:rsidP="00F7009D">
            <w:pPr>
              <w:pStyle w:val="TabellRader"/>
              <w:keepNext/>
              <w:keepLines/>
              <w:jc w:val="left"/>
            </w:pPr>
            <w:r>
              <w:t xml:space="preserve">  Övriga skatter på energi och miljö</w:t>
            </w:r>
          </w:p>
        </w:tc>
        <w:tc>
          <w:tcPr>
            <w:tcW w:w="574" w:type="dxa"/>
            <w:tcMar>
              <w:left w:w="45" w:type="dxa"/>
              <w:right w:w="45" w:type="dxa"/>
            </w:tcMar>
            <w:vAlign w:val="bottom"/>
          </w:tcPr>
          <w:p w14:paraId="5FB3D031" w14:textId="50B2A5CC" w:rsidR="00F7009D" w:rsidRPr="0065404B" w:rsidRDefault="009D6872" w:rsidP="00F7009D">
            <w:pPr>
              <w:pStyle w:val="TabellRader"/>
              <w:rPr>
                <w:highlight w:val="yellow"/>
              </w:rPr>
            </w:pPr>
            <w:r>
              <w:t>4,5</w:t>
            </w:r>
          </w:p>
        </w:tc>
        <w:tc>
          <w:tcPr>
            <w:tcW w:w="566" w:type="dxa"/>
            <w:tcMar>
              <w:left w:w="45" w:type="dxa"/>
              <w:right w:w="45" w:type="dxa"/>
            </w:tcMar>
            <w:vAlign w:val="bottom"/>
          </w:tcPr>
          <w:p w14:paraId="1046BEA5" w14:textId="4758032A" w:rsidR="00F7009D" w:rsidRPr="0065404B" w:rsidRDefault="009D6872" w:rsidP="00F7009D">
            <w:pPr>
              <w:pStyle w:val="TabellRader"/>
              <w:rPr>
                <w:highlight w:val="yellow"/>
              </w:rPr>
            </w:pPr>
            <w:r>
              <w:t>-0,</w:t>
            </w:r>
            <w:r>
              <w:rPr>
                <w:rFonts w:cs="Arial"/>
                <w:szCs w:val="16"/>
              </w:rPr>
              <w:t>5</w:t>
            </w:r>
          </w:p>
        </w:tc>
        <w:tc>
          <w:tcPr>
            <w:tcW w:w="640" w:type="dxa"/>
            <w:tcMar>
              <w:left w:w="45" w:type="dxa"/>
              <w:right w:w="45" w:type="dxa"/>
            </w:tcMar>
            <w:vAlign w:val="bottom"/>
          </w:tcPr>
          <w:p w14:paraId="050C876D" w14:textId="03EB5BB9" w:rsidR="00F7009D" w:rsidRPr="0065404B" w:rsidRDefault="009D6872" w:rsidP="00F7009D">
            <w:pPr>
              <w:pStyle w:val="TabellRader"/>
              <w:rPr>
                <w:highlight w:val="yellow"/>
              </w:rPr>
            </w:pPr>
            <w:r>
              <w:t>4,</w:t>
            </w:r>
            <w:r>
              <w:rPr>
                <w:rFonts w:cs="Arial"/>
                <w:szCs w:val="16"/>
              </w:rPr>
              <w:t>4</w:t>
            </w:r>
          </w:p>
        </w:tc>
        <w:tc>
          <w:tcPr>
            <w:tcW w:w="594" w:type="dxa"/>
            <w:tcMar>
              <w:left w:w="45" w:type="dxa"/>
              <w:right w:w="45" w:type="dxa"/>
            </w:tcMar>
            <w:vAlign w:val="bottom"/>
          </w:tcPr>
          <w:p w14:paraId="4CB41F03" w14:textId="349571B6" w:rsidR="00F7009D" w:rsidRPr="0065404B" w:rsidRDefault="009D6872" w:rsidP="00F7009D">
            <w:pPr>
              <w:pStyle w:val="TabellRader"/>
              <w:rPr>
                <w:highlight w:val="yellow"/>
              </w:rPr>
            </w:pPr>
            <w:r>
              <w:t>-</w:t>
            </w:r>
            <w:r>
              <w:rPr>
                <w:rFonts w:cs="Arial"/>
                <w:szCs w:val="16"/>
              </w:rPr>
              <w:t>1,7</w:t>
            </w:r>
          </w:p>
        </w:tc>
        <w:tc>
          <w:tcPr>
            <w:tcW w:w="399" w:type="dxa"/>
            <w:tcMar>
              <w:left w:w="45" w:type="dxa"/>
              <w:right w:w="45" w:type="dxa"/>
            </w:tcMar>
            <w:vAlign w:val="bottom"/>
          </w:tcPr>
          <w:p w14:paraId="35169BB2"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3F5FBAD4" w14:textId="6F837756" w:rsidR="00F7009D" w:rsidRPr="0065404B" w:rsidRDefault="009D6872" w:rsidP="00F7009D">
            <w:pPr>
              <w:pStyle w:val="TabellRader"/>
              <w:rPr>
                <w:highlight w:val="yellow"/>
              </w:rPr>
            </w:pPr>
            <w:r>
              <w:t>0,0</w:t>
            </w:r>
          </w:p>
        </w:tc>
        <w:tc>
          <w:tcPr>
            <w:tcW w:w="571" w:type="dxa"/>
            <w:tcMar>
              <w:left w:w="45" w:type="dxa"/>
              <w:right w:w="45" w:type="dxa"/>
            </w:tcMar>
            <w:vAlign w:val="bottom"/>
          </w:tcPr>
          <w:p w14:paraId="568F3593" w14:textId="2CAD623E" w:rsidR="00F7009D" w:rsidRPr="0065404B" w:rsidRDefault="009D6872" w:rsidP="00F7009D">
            <w:pPr>
              <w:pStyle w:val="TabellRader"/>
              <w:rPr>
                <w:highlight w:val="yellow"/>
              </w:rPr>
            </w:pPr>
            <w:r>
              <w:t>-0,</w:t>
            </w:r>
            <w:r>
              <w:rPr>
                <w:rFonts w:cs="Arial"/>
                <w:szCs w:val="16"/>
              </w:rPr>
              <w:t>3</w:t>
            </w:r>
          </w:p>
        </w:tc>
        <w:tc>
          <w:tcPr>
            <w:tcW w:w="571" w:type="dxa"/>
            <w:tcMar>
              <w:left w:w="45" w:type="dxa"/>
              <w:right w:w="45" w:type="dxa"/>
            </w:tcMar>
            <w:vAlign w:val="bottom"/>
          </w:tcPr>
          <w:p w14:paraId="4F072B15" w14:textId="6A06207D" w:rsidR="00F7009D" w:rsidRPr="0065404B" w:rsidRDefault="009D6872" w:rsidP="00F7009D">
            <w:pPr>
              <w:pStyle w:val="TabellRader"/>
              <w:rPr>
                <w:highlight w:val="yellow"/>
              </w:rPr>
            </w:pPr>
            <w:r>
              <w:t>-1,3</w:t>
            </w:r>
          </w:p>
        </w:tc>
        <w:tc>
          <w:tcPr>
            <w:tcW w:w="571" w:type="dxa"/>
            <w:tcMar>
              <w:left w:w="45" w:type="dxa"/>
              <w:right w:w="45" w:type="dxa"/>
            </w:tcMar>
            <w:vAlign w:val="bottom"/>
          </w:tcPr>
          <w:p w14:paraId="610CA6EF" w14:textId="4C3071FF" w:rsidR="00F7009D" w:rsidRPr="0065404B" w:rsidRDefault="009D6872" w:rsidP="00F7009D">
            <w:pPr>
              <w:pStyle w:val="TabellRader"/>
              <w:rPr>
                <w:highlight w:val="yellow"/>
              </w:rPr>
            </w:pPr>
            <w:r>
              <w:rPr>
                <w:rFonts w:cs="Arial"/>
                <w:szCs w:val="16"/>
              </w:rPr>
              <w:t>-1,2</w:t>
            </w:r>
          </w:p>
        </w:tc>
        <w:tc>
          <w:tcPr>
            <w:tcW w:w="571" w:type="dxa"/>
            <w:tcMar>
              <w:top w:w="0" w:type="dxa"/>
              <w:left w:w="45" w:type="dxa"/>
              <w:bottom w:w="0" w:type="dxa"/>
              <w:right w:w="45" w:type="dxa"/>
            </w:tcMar>
            <w:vAlign w:val="bottom"/>
          </w:tcPr>
          <w:p w14:paraId="3D6D04A7" w14:textId="762B3B5C" w:rsidR="00F7009D" w:rsidRPr="0065404B" w:rsidRDefault="009D6872" w:rsidP="00F7009D">
            <w:pPr>
              <w:pStyle w:val="TabellRader"/>
              <w:rPr>
                <w:highlight w:val="yellow"/>
              </w:rPr>
            </w:pPr>
            <w:r>
              <w:t>-1</w:t>
            </w:r>
            <w:r>
              <w:rPr>
                <w:rFonts w:cs="Arial"/>
                <w:szCs w:val="16"/>
              </w:rPr>
              <w:t>,2</w:t>
            </w:r>
          </w:p>
        </w:tc>
        <w:tc>
          <w:tcPr>
            <w:tcW w:w="571" w:type="dxa"/>
            <w:tcMar>
              <w:left w:w="45" w:type="dxa"/>
              <w:right w:w="45" w:type="dxa"/>
            </w:tcMar>
            <w:vAlign w:val="bottom"/>
          </w:tcPr>
          <w:p w14:paraId="1A584EBD" w14:textId="6882EB2E" w:rsidR="00F7009D" w:rsidRPr="0065404B" w:rsidRDefault="009D6872" w:rsidP="00F7009D">
            <w:pPr>
              <w:pStyle w:val="TabellRader"/>
              <w:rPr>
                <w:highlight w:val="yellow"/>
              </w:rPr>
            </w:pPr>
            <w:r>
              <w:t>-</w:t>
            </w:r>
            <w:r>
              <w:rPr>
                <w:rFonts w:cs="Arial"/>
                <w:szCs w:val="16"/>
              </w:rPr>
              <w:t>1</w:t>
            </w:r>
            <w:r>
              <w:t>,1</w:t>
            </w:r>
          </w:p>
        </w:tc>
      </w:tr>
      <w:tr w:rsidR="00F7009D" w14:paraId="79F6A99D" w14:textId="77777777" w:rsidTr="00F7009D">
        <w:tc>
          <w:tcPr>
            <w:tcW w:w="2779" w:type="dxa"/>
            <w:vAlign w:val="bottom"/>
          </w:tcPr>
          <w:p w14:paraId="2763075D" w14:textId="289147F9" w:rsidR="00F7009D" w:rsidRDefault="009D6872" w:rsidP="00F7009D">
            <w:pPr>
              <w:pStyle w:val="TabellRader"/>
              <w:keepNext/>
              <w:keepLines/>
              <w:jc w:val="left"/>
            </w:pPr>
            <w:r>
              <w:t xml:space="preserve">  Skatt på vägtrafik</w:t>
            </w:r>
          </w:p>
        </w:tc>
        <w:tc>
          <w:tcPr>
            <w:tcW w:w="574" w:type="dxa"/>
            <w:tcMar>
              <w:left w:w="45" w:type="dxa"/>
              <w:right w:w="45" w:type="dxa"/>
            </w:tcMar>
            <w:vAlign w:val="bottom"/>
          </w:tcPr>
          <w:p w14:paraId="1D1E5287" w14:textId="598C0B66" w:rsidR="00F7009D" w:rsidRPr="0065404B" w:rsidRDefault="009D6872" w:rsidP="00F7009D">
            <w:pPr>
              <w:pStyle w:val="TabellRader"/>
              <w:rPr>
                <w:highlight w:val="yellow"/>
              </w:rPr>
            </w:pPr>
            <w:r>
              <w:t>15,</w:t>
            </w:r>
            <w:r>
              <w:rPr>
                <w:rFonts w:cs="Arial"/>
                <w:szCs w:val="16"/>
              </w:rPr>
              <w:t>6</w:t>
            </w:r>
          </w:p>
        </w:tc>
        <w:tc>
          <w:tcPr>
            <w:tcW w:w="566" w:type="dxa"/>
            <w:tcMar>
              <w:left w:w="45" w:type="dxa"/>
              <w:right w:w="45" w:type="dxa"/>
            </w:tcMar>
            <w:vAlign w:val="bottom"/>
          </w:tcPr>
          <w:p w14:paraId="2F50D36B" w14:textId="0CD439D8" w:rsidR="00F7009D" w:rsidRPr="0065404B" w:rsidRDefault="009D6872" w:rsidP="00F7009D">
            <w:pPr>
              <w:pStyle w:val="TabellRader"/>
              <w:rPr>
                <w:highlight w:val="yellow"/>
              </w:rPr>
            </w:pPr>
            <w:r>
              <w:t>-0,</w:t>
            </w:r>
            <w:r>
              <w:rPr>
                <w:rFonts w:cs="Arial"/>
                <w:szCs w:val="16"/>
              </w:rPr>
              <w:t>6</w:t>
            </w:r>
          </w:p>
        </w:tc>
        <w:tc>
          <w:tcPr>
            <w:tcW w:w="640" w:type="dxa"/>
            <w:tcMar>
              <w:left w:w="45" w:type="dxa"/>
              <w:right w:w="45" w:type="dxa"/>
            </w:tcMar>
            <w:vAlign w:val="bottom"/>
          </w:tcPr>
          <w:p w14:paraId="4ACB898F" w14:textId="7521E8AF" w:rsidR="00F7009D" w:rsidRPr="0065404B" w:rsidRDefault="009D6872" w:rsidP="00F7009D">
            <w:pPr>
              <w:pStyle w:val="TabellRader"/>
              <w:rPr>
                <w:highlight w:val="yellow"/>
              </w:rPr>
            </w:pPr>
            <w:r>
              <w:rPr>
                <w:rFonts w:cs="Arial"/>
                <w:szCs w:val="16"/>
              </w:rPr>
              <w:t>16,5</w:t>
            </w:r>
          </w:p>
        </w:tc>
        <w:tc>
          <w:tcPr>
            <w:tcW w:w="594" w:type="dxa"/>
            <w:tcMar>
              <w:left w:w="45" w:type="dxa"/>
              <w:right w:w="45" w:type="dxa"/>
            </w:tcMar>
            <w:vAlign w:val="bottom"/>
          </w:tcPr>
          <w:p w14:paraId="7D691D0B" w14:textId="60BC5893" w:rsidR="00F7009D" w:rsidRPr="0065404B" w:rsidRDefault="009D6872" w:rsidP="00F7009D">
            <w:pPr>
              <w:pStyle w:val="TabellRader"/>
              <w:rPr>
                <w:highlight w:val="yellow"/>
              </w:rPr>
            </w:pPr>
            <w:r>
              <w:t>-</w:t>
            </w:r>
            <w:r>
              <w:rPr>
                <w:rFonts w:cs="Arial"/>
                <w:szCs w:val="16"/>
              </w:rPr>
              <w:t>1,1</w:t>
            </w:r>
          </w:p>
        </w:tc>
        <w:tc>
          <w:tcPr>
            <w:tcW w:w="399" w:type="dxa"/>
            <w:tcMar>
              <w:left w:w="45" w:type="dxa"/>
              <w:right w:w="45" w:type="dxa"/>
            </w:tcMar>
            <w:vAlign w:val="bottom"/>
          </w:tcPr>
          <w:p w14:paraId="448C36FE"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52267BD3" w14:textId="5B59DC65" w:rsidR="00F7009D" w:rsidRPr="0065404B" w:rsidRDefault="009D6872" w:rsidP="00F7009D">
            <w:pPr>
              <w:pStyle w:val="TabellRader"/>
              <w:rPr>
                <w:highlight w:val="yellow"/>
              </w:rPr>
            </w:pPr>
            <w:r>
              <w:t>0,0</w:t>
            </w:r>
          </w:p>
        </w:tc>
        <w:tc>
          <w:tcPr>
            <w:tcW w:w="571" w:type="dxa"/>
            <w:tcMar>
              <w:left w:w="45" w:type="dxa"/>
              <w:right w:w="45" w:type="dxa"/>
            </w:tcMar>
            <w:vAlign w:val="bottom"/>
          </w:tcPr>
          <w:p w14:paraId="2969276B" w14:textId="4FF5835B" w:rsidR="00F7009D" w:rsidRPr="0065404B" w:rsidRDefault="009D6872" w:rsidP="00F7009D">
            <w:pPr>
              <w:pStyle w:val="TabellRader"/>
              <w:rPr>
                <w:highlight w:val="yellow"/>
              </w:rPr>
            </w:pPr>
            <w:r>
              <w:t>0,</w:t>
            </w:r>
            <w:r>
              <w:rPr>
                <w:rFonts w:cs="Arial"/>
                <w:szCs w:val="16"/>
              </w:rPr>
              <w:t>0</w:t>
            </w:r>
          </w:p>
        </w:tc>
        <w:tc>
          <w:tcPr>
            <w:tcW w:w="571" w:type="dxa"/>
            <w:tcMar>
              <w:left w:w="45" w:type="dxa"/>
              <w:right w:w="45" w:type="dxa"/>
            </w:tcMar>
            <w:vAlign w:val="bottom"/>
          </w:tcPr>
          <w:p w14:paraId="4219FE93" w14:textId="27E7F948" w:rsidR="00F7009D" w:rsidRPr="0065404B" w:rsidRDefault="009D6872" w:rsidP="00F7009D">
            <w:pPr>
              <w:pStyle w:val="TabellRader"/>
              <w:rPr>
                <w:highlight w:val="yellow"/>
              </w:rPr>
            </w:pPr>
            <w:r>
              <w:t>-0,</w:t>
            </w:r>
            <w:r>
              <w:rPr>
                <w:rFonts w:cs="Arial"/>
                <w:szCs w:val="16"/>
              </w:rPr>
              <w:t>2</w:t>
            </w:r>
          </w:p>
        </w:tc>
        <w:tc>
          <w:tcPr>
            <w:tcW w:w="571" w:type="dxa"/>
            <w:tcMar>
              <w:left w:w="45" w:type="dxa"/>
              <w:right w:w="45" w:type="dxa"/>
            </w:tcMar>
            <w:vAlign w:val="bottom"/>
          </w:tcPr>
          <w:p w14:paraId="7A482AE9" w14:textId="511E60E6" w:rsidR="00F7009D" w:rsidRPr="0065404B" w:rsidRDefault="009D6872" w:rsidP="00F7009D">
            <w:pPr>
              <w:pStyle w:val="TabellRader"/>
              <w:rPr>
                <w:highlight w:val="yellow"/>
              </w:rPr>
            </w:pPr>
            <w:r>
              <w:t>0,</w:t>
            </w:r>
            <w:r>
              <w:rPr>
                <w:rFonts w:cs="Arial"/>
                <w:szCs w:val="16"/>
              </w:rPr>
              <w:t>0</w:t>
            </w:r>
          </w:p>
        </w:tc>
        <w:tc>
          <w:tcPr>
            <w:tcW w:w="571" w:type="dxa"/>
            <w:tcMar>
              <w:top w:w="0" w:type="dxa"/>
              <w:left w:w="45" w:type="dxa"/>
              <w:bottom w:w="0" w:type="dxa"/>
              <w:right w:w="45" w:type="dxa"/>
            </w:tcMar>
            <w:vAlign w:val="bottom"/>
          </w:tcPr>
          <w:p w14:paraId="3DA320DC" w14:textId="3F61FD7C" w:rsidR="00F7009D" w:rsidRPr="0065404B" w:rsidRDefault="009D6872" w:rsidP="00F7009D">
            <w:pPr>
              <w:pStyle w:val="TabellRader"/>
              <w:rPr>
                <w:highlight w:val="yellow"/>
              </w:rPr>
            </w:pPr>
            <w:r>
              <w:t>0,</w:t>
            </w:r>
            <w:r>
              <w:rPr>
                <w:rFonts w:cs="Arial"/>
                <w:szCs w:val="16"/>
              </w:rPr>
              <w:t>6</w:t>
            </w:r>
          </w:p>
        </w:tc>
        <w:tc>
          <w:tcPr>
            <w:tcW w:w="571" w:type="dxa"/>
            <w:tcMar>
              <w:left w:w="45" w:type="dxa"/>
              <w:right w:w="45" w:type="dxa"/>
            </w:tcMar>
            <w:vAlign w:val="bottom"/>
          </w:tcPr>
          <w:p w14:paraId="36306746" w14:textId="02704846" w:rsidR="00F7009D" w:rsidRPr="0065404B" w:rsidRDefault="009D6872" w:rsidP="00F7009D">
            <w:pPr>
              <w:pStyle w:val="TabellRader"/>
              <w:rPr>
                <w:highlight w:val="yellow"/>
              </w:rPr>
            </w:pPr>
            <w:r>
              <w:t>0,</w:t>
            </w:r>
            <w:r>
              <w:rPr>
                <w:rFonts w:cs="Arial"/>
                <w:szCs w:val="16"/>
              </w:rPr>
              <w:t>6</w:t>
            </w:r>
          </w:p>
        </w:tc>
      </w:tr>
      <w:tr w:rsidR="00F7009D" w14:paraId="0B507D4D" w14:textId="77777777" w:rsidTr="00F7009D">
        <w:tc>
          <w:tcPr>
            <w:tcW w:w="2779" w:type="dxa"/>
            <w:vAlign w:val="bottom"/>
          </w:tcPr>
          <w:p w14:paraId="06D5ED4A" w14:textId="6F00880D" w:rsidR="00F7009D" w:rsidRDefault="009D6872" w:rsidP="00F7009D">
            <w:pPr>
              <w:pStyle w:val="TabellRader"/>
              <w:keepNext/>
              <w:keepLines/>
              <w:jc w:val="left"/>
            </w:pPr>
            <w:r>
              <w:t xml:space="preserve">  Skatt på import</w:t>
            </w:r>
          </w:p>
        </w:tc>
        <w:tc>
          <w:tcPr>
            <w:tcW w:w="574" w:type="dxa"/>
            <w:tcMar>
              <w:left w:w="45" w:type="dxa"/>
              <w:right w:w="45" w:type="dxa"/>
            </w:tcMar>
            <w:vAlign w:val="bottom"/>
          </w:tcPr>
          <w:p w14:paraId="57FCF018" w14:textId="5125A179" w:rsidR="00F7009D" w:rsidRPr="0065404B" w:rsidRDefault="009D6872" w:rsidP="00F7009D">
            <w:pPr>
              <w:pStyle w:val="TabellRader"/>
              <w:rPr>
                <w:highlight w:val="yellow"/>
              </w:rPr>
            </w:pPr>
            <w:r>
              <w:t>5,</w:t>
            </w:r>
            <w:r>
              <w:rPr>
                <w:rFonts w:cs="Arial"/>
                <w:szCs w:val="16"/>
              </w:rPr>
              <w:t>3</w:t>
            </w:r>
          </w:p>
        </w:tc>
        <w:tc>
          <w:tcPr>
            <w:tcW w:w="566" w:type="dxa"/>
            <w:tcMar>
              <w:left w:w="45" w:type="dxa"/>
              <w:right w:w="45" w:type="dxa"/>
            </w:tcMar>
            <w:vAlign w:val="bottom"/>
          </w:tcPr>
          <w:p w14:paraId="1D93BC1C" w14:textId="2E1984A2" w:rsidR="00F7009D" w:rsidRPr="0065404B" w:rsidRDefault="009D6872" w:rsidP="00F7009D">
            <w:pPr>
              <w:pStyle w:val="TabellRader"/>
              <w:rPr>
                <w:highlight w:val="yellow"/>
              </w:rPr>
            </w:pPr>
            <w:r>
              <w:t>-0,</w:t>
            </w:r>
            <w:r>
              <w:rPr>
                <w:rFonts w:cs="Arial"/>
                <w:szCs w:val="16"/>
              </w:rPr>
              <w:t>6</w:t>
            </w:r>
          </w:p>
        </w:tc>
        <w:tc>
          <w:tcPr>
            <w:tcW w:w="640" w:type="dxa"/>
            <w:tcMar>
              <w:left w:w="45" w:type="dxa"/>
              <w:right w:w="45" w:type="dxa"/>
            </w:tcMar>
            <w:vAlign w:val="bottom"/>
          </w:tcPr>
          <w:p w14:paraId="47A44D85" w14:textId="7D7F0BE0" w:rsidR="00F7009D" w:rsidRPr="0065404B" w:rsidRDefault="009D6872" w:rsidP="00F7009D">
            <w:pPr>
              <w:pStyle w:val="TabellRader"/>
              <w:rPr>
                <w:highlight w:val="yellow"/>
              </w:rPr>
            </w:pPr>
            <w:r>
              <w:t>5,</w:t>
            </w:r>
            <w:r>
              <w:rPr>
                <w:rFonts w:cs="Arial"/>
                <w:szCs w:val="16"/>
              </w:rPr>
              <w:t>2</w:t>
            </w:r>
          </w:p>
        </w:tc>
        <w:tc>
          <w:tcPr>
            <w:tcW w:w="594" w:type="dxa"/>
            <w:tcMar>
              <w:left w:w="45" w:type="dxa"/>
              <w:right w:w="45" w:type="dxa"/>
            </w:tcMar>
            <w:vAlign w:val="bottom"/>
          </w:tcPr>
          <w:p w14:paraId="053ECEDF" w14:textId="6E9A621D" w:rsidR="00F7009D" w:rsidRPr="0065404B" w:rsidRDefault="009D6872" w:rsidP="00F7009D">
            <w:pPr>
              <w:pStyle w:val="TabellRader"/>
              <w:rPr>
                <w:highlight w:val="yellow"/>
              </w:rPr>
            </w:pPr>
            <w:r>
              <w:t>-0,</w:t>
            </w:r>
            <w:r>
              <w:rPr>
                <w:rFonts w:cs="Arial"/>
                <w:szCs w:val="16"/>
              </w:rPr>
              <w:t>5</w:t>
            </w:r>
          </w:p>
        </w:tc>
        <w:tc>
          <w:tcPr>
            <w:tcW w:w="399" w:type="dxa"/>
            <w:tcMar>
              <w:left w:w="45" w:type="dxa"/>
              <w:right w:w="45" w:type="dxa"/>
            </w:tcMar>
            <w:vAlign w:val="bottom"/>
          </w:tcPr>
          <w:p w14:paraId="5592F589"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01E26F47" w14:textId="3589B2C7" w:rsidR="00F7009D" w:rsidRPr="0065404B" w:rsidRDefault="009D6872" w:rsidP="00F7009D">
            <w:pPr>
              <w:pStyle w:val="TabellRader"/>
              <w:rPr>
                <w:highlight w:val="yellow"/>
              </w:rPr>
            </w:pPr>
            <w:r>
              <w:t>0,0</w:t>
            </w:r>
          </w:p>
        </w:tc>
        <w:tc>
          <w:tcPr>
            <w:tcW w:w="571" w:type="dxa"/>
            <w:tcMar>
              <w:left w:w="45" w:type="dxa"/>
              <w:right w:w="45" w:type="dxa"/>
            </w:tcMar>
            <w:vAlign w:val="bottom"/>
          </w:tcPr>
          <w:p w14:paraId="66D3967C" w14:textId="4DA71346" w:rsidR="00F7009D" w:rsidRPr="0065404B" w:rsidRDefault="009D6872" w:rsidP="00F7009D">
            <w:pPr>
              <w:pStyle w:val="TabellRader"/>
              <w:rPr>
                <w:highlight w:val="yellow"/>
              </w:rPr>
            </w:pPr>
            <w:r>
              <w:t>0,</w:t>
            </w:r>
            <w:r>
              <w:rPr>
                <w:rFonts w:cs="Arial"/>
                <w:szCs w:val="16"/>
              </w:rPr>
              <w:t>2</w:t>
            </w:r>
          </w:p>
        </w:tc>
        <w:tc>
          <w:tcPr>
            <w:tcW w:w="571" w:type="dxa"/>
            <w:tcMar>
              <w:left w:w="45" w:type="dxa"/>
              <w:right w:w="45" w:type="dxa"/>
            </w:tcMar>
            <w:vAlign w:val="bottom"/>
          </w:tcPr>
          <w:p w14:paraId="5E410CE2" w14:textId="699F187E" w:rsidR="00F7009D" w:rsidRPr="0065404B" w:rsidRDefault="009D6872" w:rsidP="00F7009D">
            <w:pPr>
              <w:pStyle w:val="TabellRader"/>
              <w:rPr>
                <w:highlight w:val="yellow"/>
              </w:rPr>
            </w:pPr>
            <w:r>
              <w:t>0,</w:t>
            </w:r>
            <w:r>
              <w:rPr>
                <w:rFonts w:cs="Arial"/>
                <w:szCs w:val="16"/>
              </w:rPr>
              <w:t>2</w:t>
            </w:r>
          </w:p>
        </w:tc>
        <w:tc>
          <w:tcPr>
            <w:tcW w:w="571" w:type="dxa"/>
            <w:tcMar>
              <w:left w:w="45" w:type="dxa"/>
              <w:right w:w="45" w:type="dxa"/>
            </w:tcMar>
            <w:vAlign w:val="bottom"/>
          </w:tcPr>
          <w:p w14:paraId="009811EC" w14:textId="79003DD2" w:rsidR="00F7009D" w:rsidRPr="0065404B" w:rsidRDefault="009D6872" w:rsidP="00F7009D">
            <w:pPr>
              <w:pStyle w:val="TabellRader"/>
              <w:rPr>
                <w:highlight w:val="yellow"/>
              </w:rPr>
            </w:pPr>
            <w:r>
              <w:t>0,</w:t>
            </w:r>
            <w:r>
              <w:rPr>
                <w:rFonts w:cs="Arial"/>
                <w:szCs w:val="16"/>
              </w:rPr>
              <w:t>2</w:t>
            </w:r>
          </w:p>
        </w:tc>
        <w:tc>
          <w:tcPr>
            <w:tcW w:w="571" w:type="dxa"/>
            <w:tcMar>
              <w:top w:w="0" w:type="dxa"/>
              <w:left w:w="45" w:type="dxa"/>
              <w:bottom w:w="0" w:type="dxa"/>
              <w:right w:w="45" w:type="dxa"/>
            </w:tcMar>
            <w:vAlign w:val="bottom"/>
          </w:tcPr>
          <w:p w14:paraId="64F439B6" w14:textId="446A3ADE" w:rsidR="00F7009D" w:rsidRPr="0065404B" w:rsidRDefault="009D6872" w:rsidP="00F7009D">
            <w:pPr>
              <w:pStyle w:val="TabellRader"/>
              <w:rPr>
                <w:highlight w:val="yellow"/>
              </w:rPr>
            </w:pPr>
            <w:r>
              <w:t>0,</w:t>
            </w:r>
            <w:r>
              <w:rPr>
                <w:rFonts w:cs="Arial"/>
                <w:szCs w:val="16"/>
              </w:rPr>
              <w:t>1</w:t>
            </w:r>
          </w:p>
        </w:tc>
        <w:tc>
          <w:tcPr>
            <w:tcW w:w="571" w:type="dxa"/>
            <w:tcMar>
              <w:left w:w="45" w:type="dxa"/>
              <w:right w:w="45" w:type="dxa"/>
            </w:tcMar>
            <w:vAlign w:val="bottom"/>
          </w:tcPr>
          <w:p w14:paraId="0856F70E" w14:textId="42B6845C" w:rsidR="00F7009D" w:rsidRPr="0065404B" w:rsidRDefault="009D6872" w:rsidP="00F7009D">
            <w:pPr>
              <w:pStyle w:val="TabellRader"/>
              <w:rPr>
                <w:highlight w:val="yellow"/>
              </w:rPr>
            </w:pPr>
            <w:r>
              <w:t>0,</w:t>
            </w:r>
            <w:r>
              <w:rPr>
                <w:rFonts w:cs="Arial"/>
                <w:szCs w:val="16"/>
              </w:rPr>
              <w:t>1</w:t>
            </w:r>
          </w:p>
        </w:tc>
      </w:tr>
      <w:tr w:rsidR="00F7009D" w14:paraId="557A9440" w14:textId="77777777" w:rsidTr="00F7009D">
        <w:tc>
          <w:tcPr>
            <w:tcW w:w="2779" w:type="dxa"/>
            <w:tcBorders>
              <w:top w:val="nil"/>
              <w:left w:val="nil"/>
              <w:bottom w:val="single" w:sz="6" w:space="0" w:color="auto"/>
              <w:right w:val="nil"/>
            </w:tcBorders>
            <w:vAlign w:val="bottom"/>
          </w:tcPr>
          <w:p w14:paraId="29E3A2B4" w14:textId="02138A8A" w:rsidR="00F7009D" w:rsidRDefault="009D6872" w:rsidP="00F7009D">
            <w:pPr>
              <w:pStyle w:val="TabellRader"/>
              <w:keepNext/>
              <w:keepLines/>
              <w:jc w:val="left"/>
            </w:pPr>
            <w:r>
              <w:t xml:space="preserve">  Övriga skatter</w:t>
            </w:r>
          </w:p>
        </w:tc>
        <w:tc>
          <w:tcPr>
            <w:tcW w:w="574" w:type="dxa"/>
            <w:tcBorders>
              <w:top w:val="nil"/>
              <w:left w:val="nil"/>
              <w:bottom w:val="single" w:sz="6" w:space="0" w:color="auto"/>
              <w:right w:val="nil"/>
            </w:tcBorders>
            <w:tcMar>
              <w:left w:w="45" w:type="dxa"/>
              <w:right w:w="45" w:type="dxa"/>
            </w:tcMar>
            <w:vAlign w:val="bottom"/>
          </w:tcPr>
          <w:p w14:paraId="1CE5A1EB" w14:textId="72A6F35F" w:rsidR="00F7009D" w:rsidRPr="0065404B" w:rsidRDefault="009D6872" w:rsidP="00F7009D">
            <w:pPr>
              <w:pStyle w:val="TabellRader"/>
              <w:rPr>
                <w:highlight w:val="yellow"/>
              </w:rPr>
            </w:pPr>
            <w:r>
              <w:t>7,</w:t>
            </w:r>
            <w:r>
              <w:rPr>
                <w:rFonts w:cs="Arial"/>
                <w:szCs w:val="16"/>
              </w:rPr>
              <w:t>1</w:t>
            </w:r>
          </w:p>
        </w:tc>
        <w:tc>
          <w:tcPr>
            <w:tcW w:w="566" w:type="dxa"/>
            <w:tcBorders>
              <w:top w:val="nil"/>
              <w:left w:val="nil"/>
              <w:bottom w:val="single" w:sz="6" w:space="0" w:color="auto"/>
              <w:right w:val="nil"/>
            </w:tcBorders>
            <w:tcMar>
              <w:left w:w="45" w:type="dxa"/>
              <w:right w:w="45" w:type="dxa"/>
            </w:tcMar>
            <w:vAlign w:val="bottom"/>
          </w:tcPr>
          <w:p w14:paraId="308175A3" w14:textId="13766963" w:rsidR="00F7009D" w:rsidRPr="0065404B" w:rsidRDefault="009D6872" w:rsidP="00F7009D">
            <w:pPr>
              <w:pStyle w:val="TabellRader"/>
              <w:rPr>
                <w:highlight w:val="yellow"/>
              </w:rPr>
            </w:pPr>
            <w:r>
              <w:t>0,</w:t>
            </w:r>
            <w:r>
              <w:rPr>
                <w:rFonts w:cs="Arial"/>
                <w:szCs w:val="16"/>
              </w:rPr>
              <w:t>0</w:t>
            </w:r>
          </w:p>
        </w:tc>
        <w:tc>
          <w:tcPr>
            <w:tcW w:w="640" w:type="dxa"/>
            <w:tcBorders>
              <w:top w:val="nil"/>
              <w:left w:val="nil"/>
              <w:bottom w:val="single" w:sz="6" w:space="0" w:color="auto"/>
              <w:right w:val="nil"/>
            </w:tcBorders>
            <w:tcMar>
              <w:left w:w="45" w:type="dxa"/>
              <w:right w:w="45" w:type="dxa"/>
            </w:tcMar>
            <w:vAlign w:val="bottom"/>
          </w:tcPr>
          <w:p w14:paraId="718AA9B5" w14:textId="162B48A1" w:rsidR="00F7009D" w:rsidRPr="0065404B" w:rsidRDefault="009D6872" w:rsidP="00F7009D">
            <w:pPr>
              <w:pStyle w:val="TabellRader"/>
              <w:rPr>
                <w:highlight w:val="yellow"/>
              </w:rPr>
            </w:pPr>
            <w:r>
              <w:t>7,2</w:t>
            </w:r>
          </w:p>
        </w:tc>
        <w:tc>
          <w:tcPr>
            <w:tcW w:w="594" w:type="dxa"/>
            <w:tcBorders>
              <w:top w:val="nil"/>
              <w:left w:val="nil"/>
              <w:bottom w:val="single" w:sz="6" w:space="0" w:color="auto"/>
              <w:right w:val="nil"/>
            </w:tcBorders>
            <w:tcMar>
              <w:left w:w="45" w:type="dxa"/>
              <w:right w:w="45" w:type="dxa"/>
            </w:tcMar>
            <w:vAlign w:val="bottom"/>
          </w:tcPr>
          <w:p w14:paraId="6F9D6722" w14:textId="04A311EA" w:rsidR="00F7009D" w:rsidRPr="0065404B" w:rsidRDefault="009D6872" w:rsidP="00F7009D">
            <w:pPr>
              <w:pStyle w:val="TabellRader"/>
              <w:rPr>
                <w:highlight w:val="yellow"/>
              </w:rPr>
            </w:pPr>
            <w:r>
              <w:t>0,</w:t>
            </w:r>
            <w:r>
              <w:rPr>
                <w:rFonts w:cs="Arial"/>
                <w:szCs w:val="16"/>
              </w:rPr>
              <w:t>0</w:t>
            </w:r>
          </w:p>
        </w:tc>
        <w:tc>
          <w:tcPr>
            <w:tcW w:w="399" w:type="dxa"/>
            <w:tcBorders>
              <w:top w:val="nil"/>
              <w:left w:val="nil"/>
              <w:bottom w:val="single" w:sz="6" w:space="0" w:color="auto"/>
              <w:right w:val="nil"/>
            </w:tcBorders>
            <w:tcMar>
              <w:left w:w="45" w:type="dxa"/>
              <w:right w:w="45" w:type="dxa"/>
            </w:tcMar>
            <w:vAlign w:val="bottom"/>
          </w:tcPr>
          <w:p w14:paraId="048A703A" w14:textId="77777777" w:rsidR="00F7009D" w:rsidRPr="0065404B" w:rsidRDefault="00F7009D" w:rsidP="00F7009D">
            <w:pPr>
              <w:pStyle w:val="TabellRader"/>
              <w:rPr>
                <w:highlight w:val="yellow"/>
              </w:rPr>
            </w:pPr>
          </w:p>
        </w:tc>
        <w:tc>
          <w:tcPr>
            <w:tcW w:w="648" w:type="dxa"/>
            <w:tcBorders>
              <w:top w:val="nil"/>
              <w:left w:val="nil"/>
              <w:bottom w:val="single" w:sz="6" w:space="0" w:color="auto"/>
              <w:right w:val="nil"/>
            </w:tcBorders>
            <w:tcMar>
              <w:left w:w="45" w:type="dxa"/>
              <w:right w:w="45" w:type="dxa"/>
            </w:tcMar>
            <w:vAlign w:val="bottom"/>
          </w:tcPr>
          <w:p w14:paraId="4E0011B3" w14:textId="2BE9ED82" w:rsidR="00F7009D" w:rsidRPr="0065404B" w:rsidRDefault="009D6872" w:rsidP="00F7009D">
            <w:pPr>
              <w:pStyle w:val="TabellRader"/>
              <w:rPr>
                <w:highlight w:val="yellow"/>
              </w:rPr>
            </w:pPr>
            <w:r>
              <w:t>0,0</w:t>
            </w:r>
          </w:p>
        </w:tc>
        <w:tc>
          <w:tcPr>
            <w:tcW w:w="571" w:type="dxa"/>
            <w:tcBorders>
              <w:top w:val="nil"/>
              <w:left w:val="nil"/>
              <w:bottom w:val="single" w:sz="6" w:space="0" w:color="auto"/>
              <w:right w:val="nil"/>
            </w:tcBorders>
            <w:tcMar>
              <w:left w:w="45" w:type="dxa"/>
              <w:right w:w="45" w:type="dxa"/>
            </w:tcMar>
            <w:vAlign w:val="bottom"/>
          </w:tcPr>
          <w:p w14:paraId="73B3D571" w14:textId="4294E4EB" w:rsidR="00F7009D" w:rsidRPr="0065404B" w:rsidRDefault="009D6872" w:rsidP="00F7009D">
            <w:pPr>
              <w:pStyle w:val="TabellRader"/>
              <w:rPr>
                <w:highlight w:val="yellow"/>
              </w:rPr>
            </w:pPr>
            <w:r>
              <w:t>0,</w:t>
            </w:r>
            <w:r>
              <w:rPr>
                <w:rFonts w:cs="Arial"/>
                <w:szCs w:val="16"/>
              </w:rPr>
              <w:t>0</w:t>
            </w:r>
          </w:p>
        </w:tc>
        <w:tc>
          <w:tcPr>
            <w:tcW w:w="571" w:type="dxa"/>
            <w:tcBorders>
              <w:top w:val="nil"/>
              <w:left w:val="nil"/>
              <w:bottom w:val="single" w:sz="6" w:space="0" w:color="auto"/>
              <w:right w:val="nil"/>
            </w:tcBorders>
            <w:tcMar>
              <w:left w:w="45" w:type="dxa"/>
              <w:right w:w="45" w:type="dxa"/>
            </w:tcMar>
            <w:vAlign w:val="bottom"/>
          </w:tcPr>
          <w:p w14:paraId="551052F3" w14:textId="6E434F2A" w:rsidR="00F7009D" w:rsidRPr="0065404B" w:rsidRDefault="009D6872" w:rsidP="00F7009D">
            <w:pPr>
              <w:pStyle w:val="TabellRader"/>
              <w:rPr>
                <w:highlight w:val="yellow"/>
              </w:rPr>
            </w:pPr>
            <w:r>
              <w:t>-0,1</w:t>
            </w:r>
          </w:p>
        </w:tc>
        <w:tc>
          <w:tcPr>
            <w:tcW w:w="571" w:type="dxa"/>
            <w:tcBorders>
              <w:top w:val="nil"/>
              <w:left w:val="nil"/>
              <w:bottom w:val="single" w:sz="6" w:space="0" w:color="auto"/>
              <w:right w:val="nil"/>
            </w:tcBorders>
            <w:tcMar>
              <w:left w:w="45" w:type="dxa"/>
              <w:right w:w="45" w:type="dxa"/>
            </w:tcMar>
            <w:vAlign w:val="bottom"/>
          </w:tcPr>
          <w:p w14:paraId="6E4B1AB4" w14:textId="01FED72C" w:rsidR="00F7009D" w:rsidRPr="0065404B" w:rsidRDefault="009D6872" w:rsidP="00F7009D">
            <w:pPr>
              <w:pStyle w:val="TabellRader"/>
              <w:rPr>
                <w:highlight w:val="yellow"/>
              </w:rPr>
            </w:pPr>
            <w:r>
              <w:t>-0,1</w:t>
            </w:r>
          </w:p>
        </w:tc>
        <w:tc>
          <w:tcPr>
            <w:tcW w:w="571" w:type="dxa"/>
            <w:tcBorders>
              <w:top w:val="nil"/>
              <w:left w:val="nil"/>
              <w:bottom w:val="single" w:sz="6" w:space="0" w:color="auto"/>
              <w:right w:val="nil"/>
            </w:tcBorders>
            <w:tcMar>
              <w:top w:w="0" w:type="dxa"/>
              <w:left w:w="45" w:type="dxa"/>
              <w:bottom w:w="0" w:type="dxa"/>
              <w:right w:w="45" w:type="dxa"/>
            </w:tcMar>
            <w:vAlign w:val="bottom"/>
          </w:tcPr>
          <w:p w14:paraId="524C50D8" w14:textId="6C9EB3D7" w:rsidR="00F7009D" w:rsidRPr="0065404B" w:rsidRDefault="009D6872" w:rsidP="00F7009D">
            <w:pPr>
              <w:pStyle w:val="TabellRader"/>
              <w:rPr>
                <w:highlight w:val="yellow"/>
              </w:rPr>
            </w:pPr>
            <w:r>
              <w:t>-0,1</w:t>
            </w:r>
          </w:p>
        </w:tc>
        <w:tc>
          <w:tcPr>
            <w:tcW w:w="571" w:type="dxa"/>
            <w:tcBorders>
              <w:top w:val="nil"/>
              <w:left w:val="nil"/>
              <w:bottom w:val="single" w:sz="6" w:space="0" w:color="auto"/>
              <w:right w:val="nil"/>
            </w:tcBorders>
            <w:tcMar>
              <w:left w:w="45" w:type="dxa"/>
              <w:right w:w="45" w:type="dxa"/>
            </w:tcMar>
            <w:vAlign w:val="bottom"/>
          </w:tcPr>
          <w:p w14:paraId="54C6460F" w14:textId="3AE1C371" w:rsidR="00F7009D" w:rsidRPr="0065404B" w:rsidRDefault="009D6872" w:rsidP="00F7009D">
            <w:pPr>
              <w:pStyle w:val="TabellRader"/>
              <w:rPr>
                <w:highlight w:val="yellow"/>
              </w:rPr>
            </w:pPr>
            <w:r>
              <w:t>-0,1</w:t>
            </w:r>
          </w:p>
        </w:tc>
      </w:tr>
      <w:tr w:rsidR="00F7009D" w14:paraId="06CF29DE" w14:textId="77777777" w:rsidTr="00F7009D">
        <w:tc>
          <w:tcPr>
            <w:tcW w:w="2779" w:type="dxa"/>
            <w:tcBorders>
              <w:top w:val="single" w:sz="6" w:space="0" w:color="auto"/>
              <w:left w:val="nil"/>
              <w:bottom w:val="nil"/>
              <w:right w:val="nil"/>
            </w:tcBorders>
            <w:vAlign w:val="bottom"/>
          </w:tcPr>
          <w:p w14:paraId="5A963D2E" w14:textId="55F1DE16" w:rsidR="00F7009D" w:rsidRDefault="009D6872" w:rsidP="00F7009D">
            <w:pPr>
              <w:pStyle w:val="TabellRader"/>
              <w:keepNext/>
              <w:keepLines/>
              <w:jc w:val="left"/>
              <w:rPr>
                <w:b/>
                <w:bCs/>
              </w:rPr>
            </w:pPr>
            <w:r>
              <w:rPr>
                <w:b/>
                <w:bCs/>
              </w:rPr>
              <w:t>Restförda skatter och övriga skatter</w:t>
            </w:r>
          </w:p>
        </w:tc>
        <w:tc>
          <w:tcPr>
            <w:tcW w:w="574" w:type="dxa"/>
            <w:tcBorders>
              <w:top w:val="single" w:sz="6" w:space="0" w:color="auto"/>
              <w:left w:val="nil"/>
              <w:bottom w:val="nil"/>
              <w:right w:val="nil"/>
            </w:tcBorders>
            <w:tcMar>
              <w:left w:w="45" w:type="dxa"/>
              <w:right w:w="45" w:type="dxa"/>
            </w:tcMar>
            <w:vAlign w:val="bottom"/>
          </w:tcPr>
          <w:p w14:paraId="50B5F70F" w14:textId="4701EC6B" w:rsidR="00F7009D" w:rsidRPr="0065404B" w:rsidRDefault="009D6872" w:rsidP="00F7009D">
            <w:pPr>
              <w:pStyle w:val="TabellRader"/>
              <w:rPr>
                <w:b/>
                <w:highlight w:val="yellow"/>
              </w:rPr>
            </w:pPr>
            <w:r>
              <w:rPr>
                <w:b/>
                <w:bCs/>
              </w:rPr>
              <w:t>5</w:t>
            </w:r>
            <w:r>
              <w:rPr>
                <w:rFonts w:cs="Arial"/>
                <w:b/>
                <w:bCs/>
                <w:szCs w:val="16"/>
              </w:rPr>
              <w:t>,1</w:t>
            </w:r>
          </w:p>
        </w:tc>
        <w:tc>
          <w:tcPr>
            <w:tcW w:w="566" w:type="dxa"/>
            <w:tcBorders>
              <w:top w:val="single" w:sz="6" w:space="0" w:color="auto"/>
              <w:left w:val="nil"/>
              <w:bottom w:val="nil"/>
              <w:right w:val="nil"/>
            </w:tcBorders>
            <w:tcMar>
              <w:left w:w="45" w:type="dxa"/>
              <w:right w:w="45" w:type="dxa"/>
            </w:tcMar>
            <w:vAlign w:val="bottom"/>
          </w:tcPr>
          <w:p w14:paraId="6FD3E31F" w14:textId="00DBDC2B" w:rsidR="00F7009D" w:rsidRPr="0065404B" w:rsidRDefault="009D6872" w:rsidP="00F7009D">
            <w:pPr>
              <w:pStyle w:val="TabellRader"/>
              <w:rPr>
                <w:b/>
                <w:highlight w:val="yellow"/>
              </w:rPr>
            </w:pPr>
            <w:r>
              <w:rPr>
                <w:rFonts w:cs="Arial"/>
                <w:b/>
                <w:bCs/>
                <w:szCs w:val="16"/>
              </w:rPr>
              <w:t>0,4</w:t>
            </w:r>
          </w:p>
        </w:tc>
        <w:tc>
          <w:tcPr>
            <w:tcW w:w="640" w:type="dxa"/>
            <w:tcBorders>
              <w:top w:val="single" w:sz="6" w:space="0" w:color="auto"/>
              <w:left w:val="nil"/>
              <w:bottom w:val="nil"/>
              <w:right w:val="nil"/>
            </w:tcBorders>
            <w:tcMar>
              <w:left w:w="45" w:type="dxa"/>
              <w:right w:w="45" w:type="dxa"/>
            </w:tcMar>
            <w:vAlign w:val="bottom"/>
          </w:tcPr>
          <w:p w14:paraId="2EBD12F3" w14:textId="6AE4F9DF" w:rsidR="00F7009D" w:rsidRPr="0065404B" w:rsidRDefault="009D6872" w:rsidP="00F7009D">
            <w:pPr>
              <w:pStyle w:val="TabellRader"/>
              <w:rPr>
                <w:b/>
                <w:highlight w:val="yellow"/>
              </w:rPr>
            </w:pPr>
            <w:r>
              <w:rPr>
                <w:rFonts w:cs="Arial"/>
                <w:b/>
                <w:bCs/>
                <w:szCs w:val="16"/>
              </w:rPr>
              <w:t>11,5</w:t>
            </w:r>
          </w:p>
        </w:tc>
        <w:tc>
          <w:tcPr>
            <w:tcW w:w="594" w:type="dxa"/>
            <w:tcBorders>
              <w:top w:val="single" w:sz="6" w:space="0" w:color="auto"/>
              <w:left w:val="nil"/>
              <w:bottom w:val="nil"/>
              <w:right w:val="nil"/>
            </w:tcBorders>
            <w:tcMar>
              <w:left w:w="45" w:type="dxa"/>
              <w:right w:w="45" w:type="dxa"/>
            </w:tcMar>
            <w:vAlign w:val="bottom"/>
          </w:tcPr>
          <w:p w14:paraId="268CC354" w14:textId="1FD0BB49" w:rsidR="00F7009D" w:rsidRPr="0065404B" w:rsidRDefault="009D6872" w:rsidP="00F7009D">
            <w:pPr>
              <w:pStyle w:val="TabellRader"/>
              <w:rPr>
                <w:b/>
                <w:highlight w:val="yellow"/>
              </w:rPr>
            </w:pPr>
            <w:r>
              <w:rPr>
                <w:rFonts w:cs="Arial"/>
                <w:b/>
                <w:bCs/>
                <w:szCs w:val="16"/>
              </w:rPr>
              <w:t>7</w:t>
            </w:r>
            <w:r>
              <w:rPr>
                <w:b/>
                <w:bCs/>
              </w:rPr>
              <w:t>,5</w:t>
            </w:r>
          </w:p>
        </w:tc>
        <w:tc>
          <w:tcPr>
            <w:tcW w:w="399" w:type="dxa"/>
            <w:tcBorders>
              <w:top w:val="single" w:sz="6" w:space="0" w:color="auto"/>
              <w:left w:val="nil"/>
              <w:bottom w:val="nil"/>
              <w:right w:val="nil"/>
            </w:tcBorders>
            <w:tcMar>
              <w:left w:w="45" w:type="dxa"/>
              <w:right w:w="45" w:type="dxa"/>
            </w:tcMar>
            <w:vAlign w:val="bottom"/>
          </w:tcPr>
          <w:p w14:paraId="012E3933" w14:textId="77777777" w:rsidR="00F7009D" w:rsidRPr="0065404B" w:rsidRDefault="00F7009D" w:rsidP="00F7009D">
            <w:pPr>
              <w:pStyle w:val="TabellRader"/>
              <w:rPr>
                <w:b/>
                <w:highlight w:val="yellow"/>
              </w:rPr>
            </w:pPr>
          </w:p>
        </w:tc>
        <w:tc>
          <w:tcPr>
            <w:tcW w:w="648" w:type="dxa"/>
            <w:tcBorders>
              <w:top w:val="single" w:sz="6" w:space="0" w:color="auto"/>
              <w:left w:val="nil"/>
              <w:bottom w:val="nil"/>
              <w:right w:val="nil"/>
            </w:tcBorders>
            <w:tcMar>
              <w:left w:w="45" w:type="dxa"/>
              <w:right w:w="45" w:type="dxa"/>
            </w:tcMar>
            <w:vAlign w:val="bottom"/>
          </w:tcPr>
          <w:p w14:paraId="6554F82C" w14:textId="17D4593A" w:rsidR="00F7009D" w:rsidRPr="0065404B" w:rsidRDefault="009D6872" w:rsidP="00F7009D">
            <w:pPr>
              <w:pStyle w:val="TabellRader"/>
              <w:rPr>
                <w:b/>
                <w:highlight w:val="yellow"/>
              </w:rPr>
            </w:pPr>
            <w:r>
              <w:rPr>
                <w:b/>
                <w:bCs/>
              </w:rPr>
              <w:t>0,</w:t>
            </w:r>
            <w:r>
              <w:rPr>
                <w:rFonts w:cs="Arial"/>
                <w:b/>
                <w:bCs/>
                <w:szCs w:val="16"/>
              </w:rPr>
              <w:t>7</w:t>
            </w:r>
          </w:p>
        </w:tc>
        <w:tc>
          <w:tcPr>
            <w:tcW w:w="571" w:type="dxa"/>
            <w:tcBorders>
              <w:top w:val="single" w:sz="6" w:space="0" w:color="auto"/>
              <w:left w:val="nil"/>
              <w:bottom w:val="nil"/>
              <w:right w:val="nil"/>
            </w:tcBorders>
            <w:tcMar>
              <w:left w:w="45" w:type="dxa"/>
              <w:right w:w="45" w:type="dxa"/>
            </w:tcMar>
            <w:vAlign w:val="bottom"/>
          </w:tcPr>
          <w:p w14:paraId="07C194FE" w14:textId="013C60E4" w:rsidR="00F7009D" w:rsidRPr="0065404B" w:rsidRDefault="009D6872" w:rsidP="00F7009D">
            <w:pPr>
              <w:pStyle w:val="TabellRader"/>
              <w:rPr>
                <w:b/>
                <w:highlight w:val="yellow"/>
              </w:rPr>
            </w:pPr>
            <w:r>
              <w:rPr>
                <w:rFonts w:cs="Arial"/>
                <w:b/>
                <w:bCs/>
                <w:szCs w:val="16"/>
              </w:rPr>
              <w:t>6,</w:t>
            </w:r>
            <w:r>
              <w:rPr>
                <w:b/>
                <w:bCs/>
              </w:rPr>
              <w:t>1</w:t>
            </w:r>
          </w:p>
        </w:tc>
        <w:tc>
          <w:tcPr>
            <w:tcW w:w="571" w:type="dxa"/>
            <w:tcBorders>
              <w:top w:val="single" w:sz="6" w:space="0" w:color="auto"/>
              <w:left w:val="nil"/>
              <w:bottom w:val="nil"/>
              <w:right w:val="nil"/>
            </w:tcBorders>
            <w:tcMar>
              <w:left w:w="45" w:type="dxa"/>
              <w:right w:w="45" w:type="dxa"/>
            </w:tcMar>
            <w:vAlign w:val="bottom"/>
          </w:tcPr>
          <w:p w14:paraId="287D8D85" w14:textId="1832CC5A" w:rsidR="00F7009D" w:rsidRPr="0065404B" w:rsidRDefault="009D6872" w:rsidP="00F7009D">
            <w:pPr>
              <w:pStyle w:val="TabellRader"/>
              <w:rPr>
                <w:b/>
                <w:highlight w:val="yellow"/>
              </w:rPr>
            </w:pPr>
            <w:r>
              <w:rPr>
                <w:rFonts w:cs="Arial"/>
                <w:b/>
                <w:bCs/>
                <w:szCs w:val="16"/>
              </w:rPr>
              <w:t>0</w:t>
            </w:r>
            <w:r>
              <w:rPr>
                <w:b/>
                <w:bCs/>
              </w:rPr>
              <w:t>,8</w:t>
            </w:r>
          </w:p>
        </w:tc>
        <w:tc>
          <w:tcPr>
            <w:tcW w:w="571" w:type="dxa"/>
            <w:tcBorders>
              <w:top w:val="single" w:sz="6" w:space="0" w:color="auto"/>
              <w:left w:val="nil"/>
              <w:bottom w:val="nil"/>
              <w:right w:val="nil"/>
            </w:tcBorders>
            <w:tcMar>
              <w:left w:w="45" w:type="dxa"/>
              <w:right w:w="45" w:type="dxa"/>
            </w:tcMar>
            <w:vAlign w:val="bottom"/>
          </w:tcPr>
          <w:p w14:paraId="73AAF876" w14:textId="0DEE164C" w:rsidR="00F7009D" w:rsidRPr="0065404B" w:rsidRDefault="009D6872" w:rsidP="00F7009D">
            <w:pPr>
              <w:pStyle w:val="TabellRader"/>
              <w:rPr>
                <w:b/>
                <w:highlight w:val="yellow"/>
              </w:rPr>
            </w:pPr>
            <w:r>
              <w:rPr>
                <w:rFonts w:cs="Arial"/>
                <w:b/>
                <w:bCs/>
                <w:szCs w:val="16"/>
              </w:rPr>
              <w:t>-</w:t>
            </w:r>
            <w:r>
              <w:rPr>
                <w:b/>
                <w:bCs/>
              </w:rPr>
              <w:t>1,</w:t>
            </w:r>
            <w:r>
              <w:rPr>
                <w:rFonts w:cs="Arial"/>
                <w:b/>
                <w:bCs/>
                <w:szCs w:val="16"/>
              </w:rPr>
              <w:t>3</w:t>
            </w:r>
          </w:p>
        </w:tc>
        <w:tc>
          <w:tcPr>
            <w:tcW w:w="571" w:type="dxa"/>
            <w:tcBorders>
              <w:top w:val="single" w:sz="6" w:space="0" w:color="auto"/>
              <w:left w:val="nil"/>
              <w:bottom w:val="nil"/>
              <w:right w:val="nil"/>
            </w:tcBorders>
            <w:tcMar>
              <w:top w:w="0" w:type="dxa"/>
              <w:left w:w="45" w:type="dxa"/>
              <w:bottom w:w="0" w:type="dxa"/>
              <w:right w:w="45" w:type="dxa"/>
            </w:tcMar>
            <w:vAlign w:val="bottom"/>
          </w:tcPr>
          <w:p w14:paraId="010ABC36" w14:textId="28EBA1B2" w:rsidR="00F7009D" w:rsidRPr="0065404B" w:rsidRDefault="009D6872" w:rsidP="00F7009D">
            <w:pPr>
              <w:pStyle w:val="TabellRader"/>
              <w:rPr>
                <w:b/>
                <w:highlight w:val="yellow"/>
              </w:rPr>
            </w:pPr>
            <w:r>
              <w:rPr>
                <w:rFonts w:cs="Arial"/>
                <w:b/>
                <w:bCs/>
                <w:szCs w:val="16"/>
              </w:rPr>
              <w:t>-</w:t>
            </w:r>
            <w:r>
              <w:rPr>
                <w:b/>
                <w:bCs/>
              </w:rPr>
              <w:t>1,</w:t>
            </w:r>
            <w:r>
              <w:rPr>
                <w:rFonts w:cs="Arial"/>
                <w:b/>
                <w:bCs/>
                <w:szCs w:val="16"/>
              </w:rPr>
              <w:t>2</w:t>
            </w:r>
          </w:p>
        </w:tc>
        <w:tc>
          <w:tcPr>
            <w:tcW w:w="571" w:type="dxa"/>
            <w:tcBorders>
              <w:top w:val="single" w:sz="6" w:space="0" w:color="auto"/>
              <w:left w:val="nil"/>
              <w:bottom w:val="nil"/>
              <w:right w:val="nil"/>
            </w:tcBorders>
            <w:tcMar>
              <w:left w:w="45" w:type="dxa"/>
              <w:right w:w="45" w:type="dxa"/>
            </w:tcMar>
            <w:vAlign w:val="bottom"/>
          </w:tcPr>
          <w:p w14:paraId="13E301F7" w14:textId="50B8A07E" w:rsidR="00F7009D" w:rsidRPr="0065404B" w:rsidRDefault="009D6872" w:rsidP="00F7009D">
            <w:pPr>
              <w:pStyle w:val="TabellRader"/>
              <w:rPr>
                <w:b/>
                <w:highlight w:val="yellow"/>
              </w:rPr>
            </w:pPr>
            <w:r>
              <w:rPr>
                <w:rFonts w:cs="Arial"/>
                <w:b/>
                <w:bCs/>
                <w:szCs w:val="16"/>
              </w:rPr>
              <w:t>-</w:t>
            </w:r>
            <w:r>
              <w:rPr>
                <w:b/>
                <w:bCs/>
              </w:rPr>
              <w:t>1,</w:t>
            </w:r>
            <w:r>
              <w:rPr>
                <w:rFonts w:cs="Arial"/>
                <w:b/>
                <w:bCs/>
                <w:szCs w:val="16"/>
              </w:rPr>
              <w:t>3</w:t>
            </w:r>
          </w:p>
        </w:tc>
      </w:tr>
      <w:tr w:rsidR="00F7009D" w14:paraId="6EAC3B23" w14:textId="77777777" w:rsidTr="00F7009D">
        <w:tc>
          <w:tcPr>
            <w:tcW w:w="2779" w:type="dxa"/>
            <w:vAlign w:val="bottom"/>
          </w:tcPr>
          <w:p w14:paraId="5485CD0D" w14:textId="66EDED61" w:rsidR="00F7009D" w:rsidRDefault="009D6872" w:rsidP="00F7009D">
            <w:pPr>
              <w:pStyle w:val="TabellRader"/>
              <w:keepNext/>
              <w:keepLines/>
              <w:jc w:val="left"/>
            </w:pPr>
            <w:r>
              <w:t xml:space="preserve">  Restförda skatter</w:t>
            </w:r>
          </w:p>
        </w:tc>
        <w:tc>
          <w:tcPr>
            <w:tcW w:w="574" w:type="dxa"/>
            <w:tcMar>
              <w:left w:w="45" w:type="dxa"/>
              <w:right w:w="45" w:type="dxa"/>
            </w:tcMar>
            <w:vAlign w:val="bottom"/>
          </w:tcPr>
          <w:p w14:paraId="2C18520A" w14:textId="10A7BE65" w:rsidR="00F7009D" w:rsidRPr="0065404B" w:rsidRDefault="009D6872" w:rsidP="00F7009D">
            <w:pPr>
              <w:pStyle w:val="TabellRader"/>
              <w:rPr>
                <w:highlight w:val="yellow"/>
              </w:rPr>
            </w:pPr>
            <w:r>
              <w:t>-6,3</w:t>
            </w:r>
          </w:p>
        </w:tc>
        <w:tc>
          <w:tcPr>
            <w:tcW w:w="566" w:type="dxa"/>
            <w:tcMar>
              <w:left w:w="45" w:type="dxa"/>
              <w:right w:w="45" w:type="dxa"/>
            </w:tcMar>
            <w:vAlign w:val="bottom"/>
          </w:tcPr>
          <w:p w14:paraId="3C10117D" w14:textId="457D91CE" w:rsidR="00F7009D" w:rsidRPr="0065404B" w:rsidRDefault="009D6872" w:rsidP="00F7009D">
            <w:pPr>
              <w:pStyle w:val="TabellRader"/>
              <w:rPr>
                <w:highlight w:val="yellow"/>
              </w:rPr>
            </w:pPr>
            <w:r>
              <w:rPr>
                <w:rFonts w:cs="Arial"/>
                <w:szCs w:val="16"/>
              </w:rPr>
              <w:t>-1,4</w:t>
            </w:r>
          </w:p>
        </w:tc>
        <w:tc>
          <w:tcPr>
            <w:tcW w:w="640" w:type="dxa"/>
            <w:tcMar>
              <w:left w:w="45" w:type="dxa"/>
              <w:right w:w="45" w:type="dxa"/>
            </w:tcMar>
            <w:vAlign w:val="bottom"/>
          </w:tcPr>
          <w:p w14:paraId="4F7BC9AB" w14:textId="6CD68EAB" w:rsidR="00F7009D" w:rsidRPr="0065404B" w:rsidRDefault="009D6872" w:rsidP="00F7009D">
            <w:pPr>
              <w:pStyle w:val="TabellRader"/>
              <w:rPr>
                <w:highlight w:val="yellow"/>
              </w:rPr>
            </w:pPr>
            <w:r>
              <w:t>-6,</w:t>
            </w:r>
            <w:r>
              <w:rPr>
                <w:rFonts w:cs="Arial"/>
                <w:szCs w:val="16"/>
              </w:rPr>
              <w:t>6</w:t>
            </w:r>
          </w:p>
        </w:tc>
        <w:tc>
          <w:tcPr>
            <w:tcW w:w="594" w:type="dxa"/>
            <w:tcMar>
              <w:left w:w="45" w:type="dxa"/>
              <w:right w:w="45" w:type="dxa"/>
            </w:tcMar>
            <w:vAlign w:val="bottom"/>
          </w:tcPr>
          <w:p w14:paraId="5AF4761E" w14:textId="7F77F38E" w:rsidR="00F7009D" w:rsidRPr="0065404B" w:rsidRDefault="009D6872" w:rsidP="00F7009D">
            <w:pPr>
              <w:pStyle w:val="TabellRader"/>
              <w:rPr>
                <w:highlight w:val="yellow"/>
              </w:rPr>
            </w:pPr>
            <w:r>
              <w:t>-</w:t>
            </w:r>
            <w:r>
              <w:rPr>
                <w:rFonts w:cs="Arial"/>
                <w:szCs w:val="16"/>
              </w:rPr>
              <w:t>0,3</w:t>
            </w:r>
          </w:p>
        </w:tc>
        <w:tc>
          <w:tcPr>
            <w:tcW w:w="399" w:type="dxa"/>
            <w:tcMar>
              <w:left w:w="45" w:type="dxa"/>
              <w:right w:w="45" w:type="dxa"/>
            </w:tcMar>
            <w:vAlign w:val="bottom"/>
          </w:tcPr>
          <w:p w14:paraId="6F64444C"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749D0AEC" w14:textId="3EA009B8" w:rsidR="00F7009D" w:rsidRPr="0065404B" w:rsidRDefault="009D6872" w:rsidP="00F7009D">
            <w:pPr>
              <w:pStyle w:val="TabellRader"/>
              <w:rPr>
                <w:highlight w:val="yellow"/>
              </w:rPr>
            </w:pPr>
            <w:r>
              <w:t>0,0</w:t>
            </w:r>
          </w:p>
        </w:tc>
        <w:tc>
          <w:tcPr>
            <w:tcW w:w="571" w:type="dxa"/>
            <w:tcMar>
              <w:left w:w="45" w:type="dxa"/>
              <w:right w:w="45" w:type="dxa"/>
            </w:tcMar>
            <w:vAlign w:val="bottom"/>
          </w:tcPr>
          <w:p w14:paraId="47B8EE8E" w14:textId="023B9779" w:rsidR="00F7009D" w:rsidRPr="0065404B" w:rsidRDefault="009D6872" w:rsidP="00F7009D">
            <w:pPr>
              <w:pStyle w:val="TabellRader"/>
              <w:rPr>
                <w:highlight w:val="yellow"/>
              </w:rPr>
            </w:pPr>
            <w:r>
              <w:rPr>
                <w:rFonts w:cs="Arial"/>
                <w:szCs w:val="16"/>
              </w:rPr>
              <w:t>-</w:t>
            </w:r>
            <w:r>
              <w:t>0,</w:t>
            </w:r>
            <w:r>
              <w:rPr>
                <w:rFonts w:cs="Arial"/>
                <w:szCs w:val="16"/>
              </w:rPr>
              <w:t>4</w:t>
            </w:r>
          </w:p>
        </w:tc>
        <w:tc>
          <w:tcPr>
            <w:tcW w:w="571" w:type="dxa"/>
            <w:tcMar>
              <w:left w:w="45" w:type="dxa"/>
              <w:right w:w="45" w:type="dxa"/>
            </w:tcMar>
            <w:vAlign w:val="bottom"/>
          </w:tcPr>
          <w:p w14:paraId="1CA489F1" w14:textId="732D4D3C" w:rsidR="00F7009D" w:rsidRPr="0065404B" w:rsidRDefault="009D6872" w:rsidP="00F7009D">
            <w:pPr>
              <w:pStyle w:val="TabellRader"/>
              <w:rPr>
                <w:highlight w:val="yellow"/>
              </w:rPr>
            </w:pPr>
            <w:r>
              <w:rPr>
                <w:rFonts w:cs="Arial"/>
                <w:szCs w:val="16"/>
              </w:rPr>
              <w:t>-</w:t>
            </w:r>
            <w:r>
              <w:t>0,</w:t>
            </w:r>
            <w:r>
              <w:rPr>
                <w:rFonts w:cs="Arial"/>
                <w:szCs w:val="16"/>
              </w:rPr>
              <w:t>4</w:t>
            </w:r>
          </w:p>
        </w:tc>
        <w:tc>
          <w:tcPr>
            <w:tcW w:w="571" w:type="dxa"/>
            <w:tcMar>
              <w:left w:w="45" w:type="dxa"/>
              <w:right w:w="45" w:type="dxa"/>
            </w:tcMar>
            <w:vAlign w:val="bottom"/>
          </w:tcPr>
          <w:p w14:paraId="6F4C998C" w14:textId="075401C1" w:rsidR="00F7009D" w:rsidRPr="0065404B" w:rsidRDefault="009D6872" w:rsidP="00F7009D">
            <w:pPr>
              <w:pStyle w:val="TabellRader"/>
              <w:rPr>
                <w:highlight w:val="yellow"/>
              </w:rPr>
            </w:pPr>
            <w:r>
              <w:rPr>
                <w:rFonts w:cs="Arial"/>
                <w:szCs w:val="16"/>
              </w:rPr>
              <w:t>-</w:t>
            </w:r>
            <w:r>
              <w:t>0,</w:t>
            </w:r>
            <w:r>
              <w:rPr>
                <w:rFonts w:cs="Arial"/>
                <w:szCs w:val="16"/>
              </w:rPr>
              <w:t>4</w:t>
            </w:r>
          </w:p>
        </w:tc>
        <w:tc>
          <w:tcPr>
            <w:tcW w:w="571" w:type="dxa"/>
            <w:tcMar>
              <w:top w:w="0" w:type="dxa"/>
              <w:left w:w="45" w:type="dxa"/>
              <w:bottom w:w="0" w:type="dxa"/>
              <w:right w:w="45" w:type="dxa"/>
            </w:tcMar>
            <w:vAlign w:val="bottom"/>
          </w:tcPr>
          <w:p w14:paraId="68AB7622" w14:textId="2E6AFD8D" w:rsidR="00F7009D" w:rsidRPr="0065404B" w:rsidRDefault="009D6872" w:rsidP="00F7009D">
            <w:pPr>
              <w:pStyle w:val="TabellRader"/>
              <w:rPr>
                <w:highlight w:val="yellow"/>
              </w:rPr>
            </w:pPr>
            <w:r>
              <w:rPr>
                <w:rFonts w:cs="Arial"/>
                <w:szCs w:val="16"/>
              </w:rPr>
              <w:t>-</w:t>
            </w:r>
            <w:r>
              <w:t>0,</w:t>
            </w:r>
            <w:r>
              <w:rPr>
                <w:rFonts w:cs="Arial"/>
                <w:szCs w:val="16"/>
              </w:rPr>
              <w:t>4</w:t>
            </w:r>
          </w:p>
        </w:tc>
        <w:tc>
          <w:tcPr>
            <w:tcW w:w="571" w:type="dxa"/>
            <w:tcMar>
              <w:left w:w="45" w:type="dxa"/>
              <w:right w:w="45" w:type="dxa"/>
            </w:tcMar>
            <w:vAlign w:val="bottom"/>
          </w:tcPr>
          <w:p w14:paraId="14DFF44F" w14:textId="110AD083" w:rsidR="00F7009D" w:rsidRPr="0065404B" w:rsidRDefault="009D6872" w:rsidP="00F7009D">
            <w:pPr>
              <w:pStyle w:val="TabellRader"/>
              <w:rPr>
                <w:highlight w:val="yellow"/>
              </w:rPr>
            </w:pPr>
            <w:r>
              <w:rPr>
                <w:rFonts w:cs="Arial"/>
                <w:szCs w:val="16"/>
              </w:rPr>
              <w:t>-</w:t>
            </w:r>
            <w:r>
              <w:t>0,</w:t>
            </w:r>
            <w:r>
              <w:rPr>
                <w:rFonts w:cs="Arial"/>
                <w:szCs w:val="16"/>
              </w:rPr>
              <w:t>4</w:t>
            </w:r>
          </w:p>
        </w:tc>
      </w:tr>
      <w:tr w:rsidR="00F7009D" w14:paraId="110CB854" w14:textId="77777777" w:rsidTr="00F7009D">
        <w:tc>
          <w:tcPr>
            <w:tcW w:w="2779" w:type="dxa"/>
            <w:tcBorders>
              <w:top w:val="nil"/>
              <w:left w:val="nil"/>
              <w:bottom w:val="single" w:sz="12" w:space="0" w:color="auto"/>
              <w:right w:val="nil"/>
            </w:tcBorders>
            <w:vAlign w:val="bottom"/>
          </w:tcPr>
          <w:p w14:paraId="60658FA5" w14:textId="1F54BE07" w:rsidR="00F7009D" w:rsidRDefault="009D6872" w:rsidP="00F7009D">
            <w:pPr>
              <w:pStyle w:val="TabellRader"/>
              <w:keepNext/>
              <w:keepLines/>
              <w:jc w:val="left"/>
            </w:pPr>
            <w:r>
              <w:t xml:space="preserve">  Övriga skatter</w:t>
            </w:r>
          </w:p>
        </w:tc>
        <w:tc>
          <w:tcPr>
            <w:tcW w:w="574" w:type="dxa"/>
            <w:tcBorders>
              <w:top w:val="nil"/>
              <w:left w:val="nil"/>
              <w:bottom w:val="single" w:sz="12" w:space="0" w:color="auto"/>
              <w:right w:val="nil"/>
            </w:tcBorders>
            <w:tcMar>
              <w:left w:w="45" w:type="dxa"/>
              <w:right w:w="45" w:type="dxa"/>
            </w:tcMar>
            <w:vAlign w:val="bottom"/>
          </w:tcPr>
          <w:p w14:paraId="3344965E" w14:textId="7ADDCE3C" w:rsidR="00F7009D" w:rsidRPr="0065404B" w:rsidRDefault="009D6872" w:rsidP="00F7009D">
            <w:pPr>
              <w:pStyle w:val="TabellRader"/>
              <w:rPr>
                <w:highlight w:val="yellow"/>
              </w:rPr>
            </w:pPr>
            <w:r>
              <w:rPr>
                <w:rFonts w:cs="Arial"/>
                <w:szCs w:val="16"/>
              </w:rPr>
              <w:t>11,3</w:t>
            </w:r>
          </w:p>
        </w:tc>
        <w:tc>
          <w:tcPr>
            <w:tcW w:w="566" w:type="dxa"/>
            <w:tcBorders>
              <w:top w:val="nil"/>
              <w:left w:val="nil"/>
              <w:bottom w:val="single" w:sz="12" w:space="0" w:color="auto"/>
              <w:right w:val="nil"/>
            </w:tcBorders>
            <w:tcMar>
              <w:left w:w="45" w:type="dxa"/>
              <w:right w:w="45" w:type="dxa"/>
            </w:tcMar>
            <w:vAlign w:val="bottom"/>
          </w:tcPr>
          <w:p w14:paraId="69495D6D" w14:textId="1F150B88" w:rsidR="00F7009D" w:rsidRPr="0065404B" w:rsidRDefault="009D6872" w:rsidP="00F7009D">
            <w:pPr>
              <w:pStyle w:val="TabellRader"/>
              <w:rPr>
                <w:highlight w:val="yellow"/>
              </w:rPr>
            </w:pPr>
            <w:r>
              <w:rPr>
                <w:rFonts w:cs="Arial"/>
                <w:szCs w:val="16"/>
              </w:rPr>
              <w:t>1,8</w:t>
            </w:r>
          </w:p>
        </w:tc>
        <w:tc>
          <w:tcPr>
            <w:tcW w:w="640" w:type="dxa"/>
            <w:tcBorders>
              <w:top w:val="nil"/>
              <w:left w:val="nil"/>
              <w:bottom w:val="single" w:sz="12" w:space="0" w:color="auto"/>
              <w:right w:val="nil"/>
            </w:tcBorders>
            <w:tcMar>
              <w:left w:w="45" w:type="dxa"/>
              <w:right w:w="45" w:type="dxa"/>
            </w:tcMar>
            <w:vAlign w:val="bottom"/>
          </w:tcPr>
          <w:p w14:paraId="3E92112A" w14:textId="05A16D56" w:rsidR="00F7009D" w:rsidRPr="0065404B" w:rsidRDefault="009D6872" w:rsidP="00F7009D">
            <w:pPr>
              <w:pStyle w:val="TabellRader"/>
              <w:rPr>
                <w:highlight w:val="yellow"/>
              </w:rPr>
            </w:pPr>
            <w:r>
              <w:rPr>
                <w:rFonts w:cs="Arial"/>
                <w:szCs w:val="16"/>
              </w:rPr>
              <w:t>18,1</w:t>
            </w:r>
          </w:p>
        </w:tc>
        <w:tc>
          <w:tcPr>
            <w:tcW w:w="594" w:type="dxa"/>
            <w:tcBorders>
              <w:top w:val="nil"/>
              <w:left w:val="nil"/>
              <w:bottom w:val="single" w:sz="12" w:space="0" w:color="auto"/>
              <w:right w:val="nil"/>
            </w:tcBorders>
            <w:tcMar>
              <w:left w:w="45" w:type="dxa"/>
              <w:right w:w="45" w:type="dxa"/>
            </w:tcMar>
            <w:vAlign w:val="bottom"/>
          </w:tcPr>
          <w:p w14:paraId="04A947B0" w14:textId="2CC70DD1" w:rsidR="00F7009D" w:rsidRPr="0065404B" w:rsidRDefault="009D6872" w:rsidP="00F7009D">
            <w:pPr>
              <w:pStyle w:val="TabellRader"/>
              <w:rPr>
                <w:highlight w:val="yellow"/>
              </w:rPr>
            </w:pPr>
            <w:r>
              <w:rPr>
                <w:rFonts w:cs="Arial"/>
                <w:szCs w:val="16"/>
              </w:rPr>
              <w:t>7,8</w:t>
            </w:r>
          </w:p>
        </w:tc>
        <w:tc>
          <w:tcPr>
            <w:tcW w:w="399" w:type="dxa"/>
            <w:tcBorders>
              <w:top w:val="nil"/>
              <w:left w:val="nil"/>
              <w:bottom w:val="single" w:sz="12" w:space="0" w:color="auto"/>
              <w:right w:val="nil"/>
            </w:tcBorders>
            <w:tcMar>
              <w:left w:w="45" w:type="dxa"/>
              <w:right w:w="45" w:type="dxa"/>
            </w:tcMar>
            <w:vAlign w:val="bottom"/>
          </w:tcPr>
          <w:p w14:paraId="6D2FCCBA" w14:textId="77777777" w:rsidR="00F7009D" w:rsidRPr="0065404B" w:rsidRDefault="00F7009D" w:rsidP="00F7009D">
            <w:pPr>
              <w:pStyle w:val="TabellRader"/>
              <w:rPr>
                <w:highlight w:val="yellow"/>
              </w:rPr>
            </w:pPr>
          </w:p>
        </w:tc>
        <w:tc>
          <w:tcPr>
            <w:tcW w:w="648" w:type="dxa"/>
            <w:tcBorders>
              <w:top w:val="nil"/>
              <w:left w:val="nil"/>
              <w:bottom w:val="single" w:sz="12" w:space="0" w:color="auto"/>
              <w:right w:val="nil"/>
            </w:tcBorders>
            <w:tcMar>
              <w:left w:w="45" w:type="dxa"/>
              <w:right w:w="45" w:type="dxa"/>
            </w:tcMar>
            <w:vAlign w:val="bottom"/>
          </w:tcPr>
          <w:p w14:paraId="5DCDF8B3" w14:textId="7E9A55F0" w:rsidR="00F7009D" w:rsidRPr="0065404B" w:rsidRDefault="009D6872" w:rsidP="00F7009D">
            <w:pPr>
              <w:pStyle w:val="TabellRader"/>
              <w:rPr>
                <w:highlight w:val="yellow"/>
              </w:rPr>
            </w:pPr>
            <w:r>
              <w:t>0,</w:t>
            </w:r>
            <w:r>
              <w:rPr>
                <w:rFonts w:cs="Arial"/>
                <w:szCs w:val="16"/>
              </w:rPr>
              <w:t>7</w:t>
            </w:r>
          </w:p>
        </w:tc>
        <w:tc>
          <w:tcPr>
            <w:tcW w:w="571" w:type="dxa"/>
            <w:tcBorders>
              <w:top w:val="nil"/>
              <w:left w:val="nil"/>
              <w:bottom w:val="single" w:sz="12" w:space="0" w:color="auto"/>
              <w:right w:val="nil"/>
            </w:tcBorders>
            <w:tcMar>
              <w:left w:w="45" w:type="dxa"/>
              <w:right w:w="45" w:type="dxa"/>
            </w:tcMar>
            <w:vAlign w:val="bottom"/>
          </w:tcPr>
          <w:p w14:paraId="41CAD1E7" w14:textId="0163BE30" w:rsidR="00F7009D" w:rsidRPr="0065404B" w:rsidRDefault="009D6872" w:rsidP="00F7009D">
            <w:pPr>
              <w:pStyle w:val="TabellRader"/>
              <w:rPr>
                <w:highlight w:val="yellow"/>
              </w:rPr>
            </w:pPr>
            <w:r>
              <w:rPr>
                <w:rFonts w:cs="Arial"/>
                <w:szCs w:val="16"/>
              </w:rPr>
              <w:t>6,4</w:t>
            </w:r>
          </w:p>
        </w:tc>
        <w:tc>
          <w:tcPr>
            <w:tcW w:w="571" w:type="dxa"/>
            <w:tcBorders>
              <w:top w:val="nil"/>
              <w:left w:val="nil"/>
              <w:bottom w:val="single" w:sz="12" w:space="0" w:color="auto"/>
              <w:right w:val="nil"/>
            </w:tcBorders>
            <w:tcMar>
              <w:left w:w="45" w:type="dxa"/>
              <w:right w:w="45" w:type="dxa"/>
            </w:tcMar>
            <w:vAlign w:val="bottom"/>
          </w:tcPr>
          <w:p w14:paraId="1CE373D2" w14:textId="624816A2" w:rsidR="00F7009D" w:rsidRPr="0065404B" w:rsidRDefault="009D6872" w:rsidP="00F7009D">
            <w:pPr>
              <w:pStyle w:val="TabellRader"/>
              <w:rPr>
                <w:highlight w:val="yellow"/>
              </w:rPr>
            </w:pPr>
            <w:r>
              <w:t>1,</w:t>
            </w:r>
            <w:r>
              <w:rPr>
                <w:rFonts w:cs="Arial"/>
                <w:szCs w:val="16"/>
              </w:rPr>
              <w:t>2</w:t>
            </w:r>
          </w:p>
        </w:tc>
        <w:tc>
          <w:tcPr>
            <w:tcW w:w="571" w:type="dxa"/>
            <w:tcBorders>
              <w:top w:val="nil"/>
              <w:left w:val="nil"/>
              <w:bottom w:val="single" w:sz="12" w:space="0" w:color="auto"/>
              <w:right w:val="nil"/>
            </w:tcBorders>
            <w:tcMar>
              <w:left w:w="45" w:type="dxa"/>
              <w:right w:w="45" w:type="dxa"/>
            </w:tcMar>
            <w:vAlign w:val="bottom"/>
          </w:tcPr>
          <w:p w14:paraId="5CDEFE27" w14:textId="479A19B4" w:rsidR="00F7009D" w:rsidRPr="0065404B" w:rsidRDefault="009D6872" w:rsidP="00F7009D">
            <w:pPr>
              <w:pStyle w:val="TabellRader"/>
              <w:rPr>
                <w:highlight w:val="yellow"/>
              </w:rPr>
            </w:pPr>
            <w:r>
              <w:rPr>
                <w:rFonts w:cs="Arial"/>
                <w:szCs w:val="16"/>
              </w:rPr>
              <w:t>-0,9</w:t>
            </w:r>
          </w:p>
        </w:tc>
        <w:tc>
          <w:tcPr>
            <w:tcW w:w="571" w:type="dxa"/>
            <w:tcBorders>
              <w:top w:val="nil"/>
              <w:left w:val="nil"/>
              <w:bottom w:val="single" w:sz="12" w:space="0" w:color="auto"/>
              <w:right w:val="nil"/>
            </w:tcBorders>
            <w:tcMar>
              <w:top w:w="0" w:type="dxa"/>
              <w:left w:w="45" w:type="dxa"/>
              <w:bottom w:w="0" w:type="dxa"/>
              <w:right w:w="45" w:type="dxa"/>
            </w:tcMar>
            <w:vAlign w:val="bottom"/>
          </w:tcPr>
          <w:p w14:paraId="71C90737" w14:textId="07DE8AC1" w:rsidR="00F7009D" w:rsidRPr="0065404B" w:rsidRDefault="009D6872" w:rsidP="00F7009D">
            <w:pPr>
              <w:pStyle w:val="TabellRader"/>
              <w:rPr>
                <w:highlight w:val="yellow"/>
              </w:rPr>
            </w:pPr>
            <w:r>
              <w:rPr>
                <w:rFonts w:cs="Arial"/>
                <w:szCs w:val="16"/>
              </w:rPr>
              <w:t>-0,8</w:t>
            </w:r>
          </w:p>
        </w:tc>
        <w:tc>
          <w:tcPr>
            <w:tcW w:w="571" w:type="dxa"/>
            <w:tcBorders>
              <w:top w:val="nil"/>
              <w:left w:val="nil"/>
              <w:bottom w:val="single" w:sz="12" w:space="0" w:color="auto"/>
              <w:right w:val="nil"/>
            </w:tcBorders>
            <w:tcMar>
              <w:left w:w="45" w:type="dxa"/>
              <w:right w:w="45" w:type="dxa"/>
            </w:tcMar>
            <w:vAlign w:val="bottom"/>
          </w:tcPr>
          <w:p w14:paraId="4826BC25" w14:textId="26E44C6D" w:rsidR="00F7009D" w:rsidRPr="0065404B" w:rsidRDefault="009D6872" w:rsidP="00F7009D">
            <w:pPr>
              <w:pStyle w:val="TabellRader"/>
              <w:rPr>
                <w:highlight w:val="yellow"/>
              </w:rPr>
            </w:pPr>
            <w:r>
              <w:rPr>
                <w:rFonts w:cs="Arial"/>
                <w:szCs w:val="16"/>
              </w:rPr>
              <w:t>-0,9</w:t>
            </w:r>
          </w:p>
        </w:tc>
      </w:tr>
      <w:tr w:rsidR="00F7009D" w14:paraId="287B8A95" w14:textId="77777777" w:rsidTr="00F7009D">
        <w:tc>
          <w:tcPr>
            <w:tcW w:w="2779" w:type="dxa"/>
            <w:tcBorders>
              <w:top w:val="single" w:sz="12" w:space="0" w:color="auto"/>
              <w:left w:val="nil"/>
              <w:bottom w:val="nil"/>
              <w:right w:val="nil"/>
            </w:tcBorders>
            <w:vAlign w:val="bottom"/>
          </w:tcPr>
          <w:p w14:paraId="30081CAC" w14:textId="0D7A4636" w:rsidR="00F7009D" w:rsidRDefault="009D6872" w:rsidP="00F7009D">
            <w:pPr>
              <w:pStyle w:val="TabellRader"/>
              <w:keepNext/>
              <w:keepLines/>
              <w:jc w:val="left"/>
              <w:rPr>
                <w:b/>
                <w:bCs/>
              </w:rPr>
            </w:pPr>
            <w:r>
              <w:rPr>
                <w:b/>
                <w:bCs/>
              </w:rPr>
              <w:t>Totala skatteintäkter</w:t>
            </w:r>
          </w:p>
        </w:tc>
        <w:tc>
          <w:tcPr>
            <w:tcW w:w="574" w:type="dxa"/>
            <w:tcBorders>
              <w:top w:val="single" w:sz="12" w:space="0" w:color="auto"/>
              <w:left w:val="nil"/>
              <w:bottom w:val="nil"/>
              <w:right w:val="nil"/>
            </w:tcBorders>
            <w:tcMar>
              <w:left w:w="45" w:type="dxa"/>
              <w:right w:w="45" w:type="dxa"/>
            </w:tcMar>
            <w:vAlign w:val="bottom"/>
          </w:tcPr>
          <w:p w14:paraId="4240C821" w14:textId="58156966" w:rsidR="00F7009D" w:rsidRPr="0065404B" w:rsidRDefault="009D6872" w:rsidP="00F7009D">
            <w:pPr>
              <w:pStyle w:val="TabellRader"/>
              <w:rPr>
                <w:b/>
                <w:highlight w:val="yellow"/>
              </w:rPr>
            </w:pPr>
            <w:r>
              <w:rPr>
                <w:b/>
                <w:bCs/>
              </w:rPr>
              <w:t xml:space="preserve">1 </w:t>
            </w:r>
            <w:r>
              <w:rPr>
                <w:rFonts w:cs="Arial"/>
                <w:b/>
                <w:bCs/>
                <w:szCs w:val="16"/>
              </w:rPr>
              <w:t>562,8</w:t>
            </w:r>
          </w:p>
        </w:tc>
        <w:tc>
          <w:tcPr>
            <w:tcW w:w="566" w:type="dxa"/>
            <w:tcBorders>
              <w:top w:val="single" w:sz="12" w:space="0" w:color="auto"/>
              <w:left w:val="nil"/>
              <w:bottom w:val="nil"/>
              <w:right w:val="nil"/>
            </w:tcBorders>
            <w:tcMar>
              <w:left w:w="45" w:type="dxa"/>
              <w:right w:w="45" w:type="dxa"/>
            </w:tcMar>
            <w:vAlign w:val="bottom"/>
          </w:tcPr>
          <w:p w14:paraId="4A4A6511" w14:textId="7417BC33" w:rsidR="00F7009D" w:rsidRPr="0065404B" w:rsidRDefault="009D6872" w:rsidP="00F7009D">
            <w:pPr>
              <w:pStyle w:val="TabellRader"/>
              <w:rPr>
                <w:b/>
                <w:highlight w:val="yellow"/>
              </w:rPr>
            </w:pPr>
            <w:r>
              <w:rPr>
                <w:rFonts w:cs="Arial"/>
                <w:b/>
                <w:bCs/>
                <w:szCs w:val="16"/>
              </w:rPr>
              <w:t>-24,6</w:t>
            </w:r>
          </w:p>
        </w:tc>
        <w:tc>
          <w:tcPr>
            <w:tcW w:w="640" w:type="dxa"/>
            <w:tcBorders>
              <w:top w:val="single" w:sz="12" w:space="0" w:color="auto"/>
              <w:left w:val="nil"/>
              <w:bottom w:val="nil"/>
              <w:right w:val="nil"/>
            </w:tcBorders>
            <w:tcMar>
              <w:left w:w="45" w:type="dxa"/>
              <w:right w:w="45" w:type="dxa"/>
            </w:tcMar>
            <w:vAlign w:val="bottom"/>
          </w:tcPr>
          <w:p w14:paraId="2314172B" w14:textId="70EDD902" w:rsidR="00F7009D" w:rsidRPr="0065404B" w:rsidRDefault="009D6872" w:rsidP="00F7009D">
            <w:pPr>
              <w:pStyle w:val="TabellRader"/>
              <w:rPr>
                <w:b/>
                <w:highlight w:val="yellow"/>
              </w:rPr>
            </w:pPr>
            <w:r>
              <w:rPr>
                <w:b/>
                <w:bCs/>
              </w:rPr>
              <w:t xml:space="preserve">1 </w:t>
            </w:r>
            <w:r>
              <w:rPr>
                <w:rFonts w:cs="Arial"/>
                <w:b/>
                <w:bCs/>
                <w:szCs w:val="16"/>
              </w:rPr>
              <w:t>614,3</w:t>
            </w:r>
          </w:p>
        </w:tc>
        <w:tc>
          <w:tcPr>
            <w:tcW w:w="594" w:type="dxa"/>
            <w:tcBorders>
              <w:top w:val="single" w:sz="12" w:space="0" w:color="auto"/>
              <w:left w:val="nil"/>
              <w:bottom w:val="nil"/>
              <w:right w:val="nil"/>
            </w:tcBorders>
            <w:tcMar>
              <w:left w:w="45" w:type="dxa"/>
              <w:right w:w="45" w:type="dxa"/>
            </w:tcMar>
            <w:vAlign w:val="bottom"/>
          </w:tcPr>
          <w:p w14:paraId="54C985DE" w14:textId="10C075FA" w:rsidR="00F7009D" w:rsidRPr="0065404B" w:rsidRDefault="009D6872" w:rsidP="00F7009D">
            <w:pPr>
              <w:pStyle w:val="TabellRader"/>
              <w:rPr>
                <w:b/>
                <w:highlight w:val="yellow"/>
              </w:rPr>
            </w:pPr>
            <w:r>
              <w:rPr>
                <w:rFonts w:cs="Arial"/>
                <w:b/>
                <w:bCs/>
                <w:szCs w:val="16"/>
              </w:rPr>
              <w:t>-26,0</w:t>
            </w:r>
          </w:p>
        </w:tc>
        <w:tc>
          <w:tcPr>
            <w:tcW w:w="399" w:type="dxa"/>
            <w:tcBorders>
              <w:top w:val="single" w:sz="12" w:space="0" w:color="auto"/>
              <w:left w:val="nil"/>
              <w:bottom w:val="nil"/>
              <w:right w:val="nil"/>
            </w:tcBorders>
            <w:tcMar>
              <w:left w:w="45" w:type="dxa"/>
              <w:right w:w="45" w:type="dxa"/>
            </w:tcMar>
            <w:vAlign w:val="bottom"/>
          </w:tcPr>
          <w:p w14:paraId="522166CC" w14:textId="77777777" w:rsidR="00F7009D" w:rsidRPr="0065404B" w:rsidRDefault="00F7009D" w:rsidP="00F7009D">
            <w:pPr>
              <w:pStyle w:val="TabellRader"/>
              <w:rPr>
                <w:b/>
                <w:highlight w:val="yellow"/>
              </w:rPr>
            </w:pPr>
          </w:p>
        </w:tc>
        <w:tc>
          <w:tcPr>
            <w:tcW w:w="648" w:type="dxa"/>
            <w:tcBorders>
              <w:top w:val="single" w:sz="12" w:space="0" w:color="auto"/>
              <w:left w:val="nil"/>
              <w:bottom w:val="nil"/>
              <w:right w:val="nil"/>
            </w:tcBorders>
            <w:tcMar>
              <w:left w:w="45" w:type="dxa"/>
              <w:right w:w="45" w:type="dxa"/>
            </w:tcMar>
            <w:vAlign w:val="bottom"/>
          </w:tcPr>
          <w:p w14:paraId="66716F15" w14:textId="225FE1AC" w:rsidR="00F7009D" w:rsidRPr="0065404B" w:rsidRDefault="009D6872" w:rsidP="00F7009D">
            <w:pPr>
              <w:pStyle w:val="TabellRader"/>
              <w:rPr>
                <w:b/>
                <w:highlight w:val="yellow"/>
              </w:rPr>
            </w:pPr>
            <w:r>
              <w:rPr>
                <w:b/>
                <w:bCs/>
              </w:rPr>
              <w:t>-7,</w:t>
            </w:r>
            <w:r>
              <w:rPr>
                <w:rFonts w:cs="Arial"/>
                <w:b/>
                <w:bCs/>
                <w:szCs w:val="16"/>
              </w:rPr>
              <w:t>2</w:t>
            </w:r>
          </w:p>
        </w:tc>
        <w:tc>
          <w:tcPr>
            <w:tcW w:w="571" w:type="dxa"/>
            <w:tcBorders>
              <w:top w:val="single" w:sz="12" w:space="0" w:color="auto"/>
              <w:left w:val="nil"/>
              <w:bottom w:val="nil"/>
              <w:right w:val="nil"/>
            </w:tcBorders>
            <w:tcMar>
              <w:left w:w="45" w:type="dxa"/>
              <w:right w:w="45" w:type="dxa"/>
            </w:tcMar>
            <w:vAlign w:val="bottom"/>
          </w:tcPr>
          <w:p w14:paraId="28BF63B4" w14:textId="55AE3435" w:rsidR="00F7009D" w:rsidRPr="0065404B" w:rsidRDefault="009D6872" w:rsidP="00F7009D">
            <w:pPr>
              <w:pStyle w:val="TabellRader"/>
              <w:rPr>
                <w:b/>
                <w:highlight w:val="yellow"/>
              </w:rPr>
            </w:pPr>
            <w:r>
              <w:rPr>
                <w:rFonts w:cs="Arial"/>
                <w:b/>
                <w:bCs/>
                <w:szCs w:val="16"/>
              </w:rPr>
              <w:t>-3,3</w:t>
            </w:r>
          </w:p>
        </w:tc>
        <w:tc>
          <w:tcPr>
            <w:tcW w:w="571" w:type="dxa"/>
            <w:tcBorders>
              <w:top w:val="single" w:sz="12" w:space="0" w:color="auto"/>
              <w:left w:val="nil"/>
              <w:bottom w:val="nil"/>
              <w:right w:val="nil"/>
            </w:tcBorders>
            <w:tcMar>
              <w:left w:w="45" w:type="dxa"/>
              <w:right w:w="45" w:type="dxa"/>
            </w:tcMar>
            <w:vAlign w:val="bottom"/>
          </w:tcPr>
          <w:p w14:paraId="5160B985" w14:textId="3801A556" w:rsidR="00F7009D" w:rsidRPr="0065404B" w:rsidRDefault="009D6872" w:rsidP="00F7009D">
            <w:pPr>
              <w:pStyle w:val="TabellRader"/>
              <w:rPr>
                <w:b/>
                <w:highlight w:val="yellow"/>
              </w:rPr>
            </w:pPr>
            <w:r>
              <w:rPr>
                <w:rFonts w:cs="Arial"/>
                <w:b/>
                <w:bCs/>
                <w:szCs w:val="16"/>
              </w:rPr>
              <w:t>4,3</w:t>
            </w:r>
          </w:p>
        </w:tc>
        <w:tc>
          <w:tcPr>
            <w:tcW w:w="571" w:type="dxa"/>
            <w:tcBorders>
              <w:top w:val="single" w:sz="12" w:space="0" w:color="auto"/>
              <w:left w:val="nil"/>
              <w:bottom w:val="nil"/>
              <w:right w:val="nil"/>
            </w:tcBorders>
            <w:tcMar>
              <w:left w:w="45" w:type="dxa"/>
              <w:right w:w="45" w:type="dxa"/>
            </w:tcMar>
            <w:vAlign w:val="bottom"/>
          </w:tcPr>
          <w:p w14:paraId="06BA07F3" w14:textId="109EACC9" w:rsidR="00F7009D" w:rsidRPr="0065404B" w:rsidRDefault="009D6872" w:rsidP="00F7009D">
            <w:pPr>
              <w:pStyle w:val="TabellRader"/>
              <w:rPr>
                <w:b/>
                <w:highlight w:val="yellow"/>
              </w:rPr>
            </w:pPr>
            <w:r>
              <w:rPr>
                <w:rFonts w:cs="Arial"/>
                <w:b/>
                <w:bCs/>
                <w:szCs w:val="16"/>
              </w:rPr>
              <w:t>2,5</w:t>
            </w:r>
          </w:p>
        </w:tc>
        <w:tc>
          <w:tcPr>
            <w:tcW w:w="571" w:type="dxa"/>
            <w:tcBorders>
              <w:top w:val="single" w:sz="12" w:space="0" w:color="auto"/>
              <w:left w:val="nil"/>
              <w:bottom w:val="nil"/>
              <w:right w:val="nil"/>
            </w:tcBorders>
            <w:tcMar>
              <w:top w:w="0" w:type="dxa"/>
              <w:left w:w="45" w:type="dxa"/>
              <w:bottom w:w="0" w:type="dxa"/>
              <w:right w:w="45" w:type="dxa"/>
            </w:tcMar>
            <w:vAlign w:val="bottom"/>
          </w:tcPr>
          <w:p w14:paraId="29CFA695" w14:textId="5DA14AD2" w:rsidR="00F7009D" w:rsidRPr="0065404B" w:rsidRDefault="009D6872" w:rsidP="00F7009D">
            <w:pPr>
              <w:pStyle w:val="TabellRader"/>
              <w:rPr>
                <w:b/>
                <w:highlight w:val="yellow"/>
              </w:rPr>
            </w:pPr>
            <w:r>
              <w:rPr>
                <w:rFonts w:cs="Arial"/>
                <w:b/>
                <w:bCs/>
                <w:szCs w:val="16"/>
              </w:rPr>
              <w:t>2</w:t>
            </w:r>
            <w:r>
              <w:rPr>
                <w:b/>
                <w:bCs/>
              </w:rPr>
              <w:t>,0</w:t>
            </w:r>
          </w:p>
        </w:tc>
        <w:tc>
          <w:tcPr>
            <w:tcW w:w="571" w:type="dxa"/>
            <w:tcBorders>
              <w:top w:val="single" w:sz="12" w:space="0" w:color="auto"/>
              <w:left w:val="nil"/>
              <w:bottom w:val="nil"/>
              <w:right w:val="nil"/>
            </w:tcBorders>
            <w:tcMar>
              <w:left w:w="45" w:type="dxa"/>
              <w:right w:w="45" w:type="dxa"/>
            </w:tcMar>
            <w:vAlign w:val="bottom"/>
          </w:tcPr>
          <w:p w14:paraId="1E36698A" w14:textId="77DA519F" w:rsidR="00F7009D" w:rsidRPr="0065404B" w:rsidRDefault="009D6872" w:rsidP="00F7009D">
            <w:pPr>
              <w:pStyle w:val="TabellRader"/>
              <w:rPr>
                <w:b/>
                <w:highlight w:val="yellow"/>
              </w:rPr>
            </w:pPr>
            <w:r>
              <w:rPr>
                <w:rFonts w:cs="Arial"/>
                <w:b/>
                <w:bCs/>
                <w:szCs w:val="16"/>
              </w:rPr>
              <w:t>-0,9</w:t>
            </w:r>
          </w:p>
        </w:tc>
      </w:tr>
      <w:tr w:rsidR="00F7009D" w14:paraId="7CCB5EAB" w14:textId="77777777" w:rsidTr="00F7009D">
        <w:tc>
          <w:tcPr>
            <w:tcW w:w="2779" w:type="dxa"/>
            <w:tcBorders>
              <w:top w:val="nil"/>
              <w:left w:val="nil"/>
              <w:bottom w:val="single" w:sz="12" w:space="0" w:color="auto"/>
              <w:right w:val="nil"/>
            </w:tcBorders>
            <w:vAlign w:val="bottom"/>
          </w:tcPr>
          <w:p w14:paraId="2680397E" w14:textId="3A089F76" w:rsidR="00F7009D" w:rsidRDefault="009D6872" w:rsidP="00F7009D">
            <w:pPr>
              <w:pStyle w:val="TabellRader"/>
              <w:keepNext/>
              <w:keepLines/>
              <w:jc w:val="left"/>
              <w:rPr>
                <w:iCs/>
              </w:rPr>
            </w:pPr>
            <w:r>
              <w:rPr>
                <w:iCs/>
              </w:rPr>
              <w:t xml:space="preserve">  </w:t>
            </w:r>
            <w:r w:rsidRPr="001D180C">
              <w:rPr>
                <w:iCs/>
              </w:rPr>
              <w:t>Avgår EU-medel</w:t>
            </w:r>
          </w:p>
        </w:tc>
        <w:tc>
          <w:tcPr>
            <w:tcW w:w="574" w:type="dxa"/>
            <w:tcBorders>
              <w:top w:val="nil"/>
              <w:left w:val="nil"/>
              <w:bottom w:val="single" w:sz="12" w:space="0" w:color="auto"/>
              <w:right w:val="nil"/>
            </w:tcBorders>
            <w:tcMar>
              <w:left w:w="45" w:type="dxa"/>
              <w:right w:w="45" w:type="dxa"/>
            </w:tcMar>
            <w:vAlign w:val="bottom"/>
          </w:tcPr>
          <w:p w14:paraId="202A5591" w14:textId="76B9D7E6" w:rsidR="00F7009D" w:rsidRPr="0065404B" w:rsidRDefault="009D6872" w:rsidP="00F7009D">
            <w:pPr>
              <w:pStyle w:val="TabellRader"/>
              <w:rPr>
                <w:highlight w:val="yellow"/>
              </w:rPr>
            </w:pPr>
            <w:r>
              <w:t>-</w:t>
            </w:r>
            <w:r>
              <w:rPr>
                <w:rFonts w:cs="Arial"/>
                <w:szCs w:val="16"/>
              </w:rPr>
              <w:t>6,9</w:t>
            </w:r>
          </w:p>
        </w:tc>
        <w:tc>
          <w:tcPr>
            <w:tcW w:w="566" w:type="dxa"/>
            <w:tcBorders>
              <w:top w:val="nil"/>
              <w:left w:val="nil"/>
              <w:bottom w:val="single" w:sz="12" w:space="0" w:color="auto"/>
              <w:right w:val="nil"/>
            </w:tcBorders>
            <w:tcMar>
              <w:left w:w="45" w:type="dxa"/>
              <w:right w:w="45" w:type="dxa"/>
            </w:tcMar>
            <w:vAlign w:val="bottom"/>
          </w:tcPr>
          <w:p w14:paraId="13215766" w14:textId="5BB12E7B" w:rsidR="00F7009D" w:rsidRPr="0065404B" w:rsidRDefault="009D6872" w:rsidP="00F7009D">
            <w:pPr>
              <w:pStyle w:val="TabellRader"/>
              <w:rPr>
                <w:highlight w:val="yellow"/>
              </w:rPr>
            </w:pPr>
            <w:r>
              <w:t>0,5</w:t>
            </w:r>
          </w:p>
        </w:tc>
        <w:tc>
          <w:tcPr>
            <w:tcW w:w="640" w:type="dxa"/>
            <w:tcBorders>
              <w:top w:val="nil"/>
              <w:left w:val="nil"/>
              <w:bottom w:val="single" w:sz="12" w:space="0" w:color="auto"/>
              <w:right w:val="nil"/>
            </w:tcBorders>
            <w:tcMar>
              <w:left w:w="45" w:type="dxa"/>
              <w:right w:w="45" w:type="dxa"/>
            </w:tcMar>
            <w:vAlign w:val="bottom"/>
          </w:tcPr>
          <w:p w14:paraId="01228E9E" w14:textId="3B7772E0" w:rsidR="00F7009D" w:rsidRPr="0065404B" w:rsidRDefault="009D6872" w:rsidP="00F7009D">
            <w:pPr>
              <w:pStyle w:val="TabellRader"/>
              <w:rPr>
                <w:highlight w:val="yellow"/>
              </w:rPr>
            </w:pPr>
            <w:r>
              <w:t>-6,9</w:t>
            </w:r>
          </w:p>
        </w:tc>
        <w:tc>
          <w:tcPr>
            <w:tcW w:w="594" w:type="dxa"/>
            <w:tcBorders>
              <w:top w:val="nil"/>
              <w:left w:val="nil"/>
              <w:bottom w:val="single" w:sz="12" w:space="0" w:color="auto"/>
              <w:right w:val="nil"/>
            </w:tcBorders>
            <w:tcMar>
              <w:left w:w="45" w:type="dxa"/>
              <w:right w:w="45" w:type="dxa"/>
            </w:tcMar>
            <w:vAlign w:val="bottom"/>
          </w:tcPr>
          <w:p w14:paraId="25C5FD78" w14:textId="4BC69C29" w:rsidR="00F7009D" w:rsidRPr="0065404B" w:rsidRDefault="009D6872" w:rsidP="00F7009D">
            <w:pPr>
              <w:pStyle w:val="TabellRader"/>
              <w:rPr>
                <w:highlight w:val="yellow"/>
              </w:rPr>
            </w:pPr>
            <w:r>
              <w:t>0,5</w:t>
            </w:r>
          </w:p>
        </w:tc>
        <w:tc>
          <w:tcPr>
            <w:tcW w:w="399" w:type="dxa"/>
            <w:tcBorders>
              <w:top w:val="nil"/>
              <w:left w:val="nil"/>
              <w:bottom w:val="single" w:sz="12" w:space="0" w:color="auto"/>
              <w:right w:val="nil"/>
            </w:tcBorders>
            <w:tcMar>
              <w:left w:w="45" w:type="dxa"/>
              <w:right w:w="45" w:type="dxa"/>
            </w:tcMar>
            <w:vAlign w:val="bottom"/>
          </w:tcPr>
          <w:p w14:paraId="3799B5AB" w14:textId="77777777" w:rsidR="00F7009D" w:rsidRPr="0065404B" w:rsidRDefault="00F7009D" w:rsidP="00F7009D">
            <w:pPr>
              <w:pStyle w:val="TabellRader"/>
              <w:rPr>
                <w:highlight w:val="yellow"/>
              </w:rPr>
            </w:pPr>
          </w:p>
        </w:tc>
        <w:tc>
          <w:tcPr>
            <w:tcW w:w="648" w:type="dxa"/>
            <w:tcBorders>
              <w:top w:val="nil"/>
              <w:left w:val="nil"/>
              <w:bottom w:val="single" w:sz="12" w:space="0" w:color="auto"/>
              <w:right w:val="nil"/>
            </w:tcBorders>
            <w:tcMar>
              <w:left w:w="45" w:type="dxa"/>
              <w:right w:w="45" w:type="dxa"/>
            </w:tcMar>
            <w:vAlign w:val="bottom"/>
          </w:tcPr>
          <w:p w14:paraId="1EDB34A2" w14:textId="1165A3D3" w:rsidR="00F7009D" w:rsidRPr="0065404B" w:rsidRDefault="009D6872" w:rsidP="00F7009D">
            <w:pPr>
              <w:pStyle w:val="TabellRader"/>
              <w:rPr>
                <w:highlight w:val="yellow"/>
              </w:rPr>
            </w:pPr>
            <w:r>
              <w:t>0,0</w:t>
            </w:r>
          </w:p>
        </w:tc>
        <w:tc>
          <w:tcPr>
            <w:tcW w:w="571" w:type="dxa"/>
            <w:tcBorders>
              <w:top w:val="nil"/>
              <w:left w:val="nil"/>
              <w:bottom w:val="single" w:sz="12" w:space="0" w:color="auto"/>
              <w:right w:val="nil"/>
            </w:tcBorders>
            <w:tcMar>
              <w:left w:w="45" w:type="dxa"/>
              <w:right w:w="45" w:type="dxa"/>
            </w:tcMar>
            <w:vAlign w:val="bottom"/>
          </w:tcPr>
          <w:p w14:paraId="5A7EDC01" w14:textId="5E55FED4" w:rsidR="00F7009D" w:rsidRPr="0065404B" w:rsidRDefault="009D6872" w:rsidP="00F7009D">
            <w:pPr>
              <w:pStyle w:val="TabellRader"/>
              <w:rPr>
                <w:highlight w:val="yellow"/>
              </w:rPr>
            </w:pPr>
            <w:r>
              <w:t>0,2</w:t>
            </w:r>
          </w:p>
        </w:tc>
        <w:tc>
          <w:tcPr>
            <w:tcW w:w="571" w:type="dxa"/>
            <w:tcBorders>
              <w:top w:val="nil"/>
              <w:left w:val="nil"/>
              <w:bottom w:val="single" w:sz="12" w:space="0" w:color="auto"/>
              <w:right w:val="nil"/>
            </w:tcBorders>
            <w:tcMar>
              <w:left w:w="45" w:type="dxa"/>
              <w:right w:w="45" w:type="dxa"/>
            </w:tcMar>
            <w:vAlign w:val="bottom"/>
          </w:tcPr>
          <w:p w14:paraId="4FCAF232" w14:textId="2E9E97A9" w:rsidR="00F7009D" w:rsidRPr="0065404B" w:rsidRDefault="009D6872" w:rsidP="00F7009D">
            <w:pPr>
              <w:pStyle w:val="TabellRader"/>
              <w:rPr>
                <w:highlight w:val="yellow"/>
              </w:rPr>
            </w:pPr>
            <w:r>
              <w:t>0,</w:t>
            </w:r>
            <w:r>
              <w:rPr>
                <w:rFonts w:cs="Arial"/>
                <w:szCs w:val="16"/>
              </w:rPr>
              <w:t>2</w:t>
            </w:r>
          </w:p>
        </w:tc>
        <w:tc>
          <w:tcPr>
            <w:tcW w:w="571" w:type="dxa"/>
            <w:tcBorders>
              <w:top w:val="nil"/>
              <w:left w:val="nil"/>
              <w:bottom w:val="single" w:sz="12" w:space="0" w:color="auto"/>
              <w:right w:val="nil"/>
            </w:tcBorders>
            <w:tcMar>
              <w:left w:w="45" w:type="dxa"/>
              <w:right w:w="45" w:type="dxa"/>
            </w:tcMar>
            <w:vAlign w:val="bottom"/>
          </w:tcPr>
          <w:p w14:paraId="37BA4E38" w14:textId="784BFDE0" w:rsidR="00F7009D" w:rsidRPr="0065404B" w:rsidRDefault="009D6872" w:rsidP="00F7009D">
            <w:pPr>
              <w:pStyle w:val="TabellRader"/>
              <w:rPr>
                <w:highlight w:val="yellow"/>
              </w:rPr>
            </w:pPr>
            <w:r>
              <w:t>0,2</w:t>
            </w:r>
          </w:p>
        </w:tc>
        <w:tc>
          <w:tcPr>
            <w:tcW w:w="571" w:type="dxa"/>
            <w:tcBorders>
              <w:top w:val="nil"/>
              <w:left w:val="nil"/>
              <w:bottom w:val="single" w:sz="12" w:space="0" w:color="auto"/>
              <w:right w:val="nil"/>
            </w:tcBorders>
            <w:tcMar>
              <w:top w:w="0" w:type="dxa"/>
              <w:left w:w="45" w:type="dxa"/>
              <w:bottom w:w="0" w:type="dxa"/>
              <w:right w:w="45" w:type="dxa"/>
            </w:tcMar>
            <w:vAlign w:val="bottom"/>
          </w:tcPr>
          <w:p w14:paraId="01577CF6" w14:textId="3468388D" w:rsidR="00F7009D" w:rsidRPr="0065404B" w:rsidRDefault="009D6872" w:rsidP="00F7009D">
            <w:pPr>
              <w:pStyle w:val="TabellRader"/>
              <w:rPr>
                <w:highlight w:val="yellow"/>
              </w:rPr>
            </w:pPr>
            <w:r>
              <w:t>0,2</w:t>
            </w:r>
          </w:p>
        </w:tc>
        <w:tc>
          <w:tcPr>
            <w:tcW w:w="571" w:type="dxa"/>
            <w:tcBorders>
              <w:top w:val="nil"/>
              <w:left w:val="nil"/>
              <w:bottom w:val="single" w:sz="12" w:space="0" w:color="auto"/>
              <w:right w:val="nil"/>
            </w:tcBorders>
            <w:tcMar>
              <w:left w:w="45" w:type="dxa"/>
              <w:right w:w="45" w:type="dxa"/>
            </w:tcMar>
            <w:vAlign w:val="bottom"/>
          </w:tcPr>
          <w:p w14:paraId="146188D7" w14:textId="111A53AC" w:rsidR="00F7009D" w:rsidRPr="0065404B" w:rsidRDefault="009D6872" w:rsidP="00F7009D">
            <w:pPr>
              <w:pStyle w:val="TabellRader"/>
              <w:rPr>
                <w:highlight w:val="yellow"/>
              </w:rPr>
            </w:pPr>
            <w:r>
              <w:t>0,</w:t>
            </w:r>
            <w:r>
              <w:rPr>
                <w:rFonts w:cs="Arial"/>
                <w:szCs w:val="16"/>
              </w:rPr>
              <w:t>2</w:t>
            </w:r>
          </w:p>
        </w:tc>
      </w:tr>
      <w:tr w:rsidR="00F7009D" w14:paraId="7941EC74" w14:textId="77777777" w:rsidTr="00F7009D">
        <w:tc>
          <w:tcPr>
            <w:tcW w:w="2779" w:type="dxa"/>
            <w:tcBorders>
              <w:top w:val="single" w:sz="12" w:space="0" w:color="auto"/>
              <w:left w:val="nil"/>
              <w:bottom w:val="nil"/>
              <w:right w:val="nil"/>
            </w:tcBorders>
            <w:vAlign w:val="bottom"/>
          </w:tcPr>
          <w:p w14:paraId="20FBC52A" w14:textId="25FA5EFA" w:rsidR="00F7009D" w:rsidRDefault="009D6872" w:rsidP="00F7009D">
            <w:pPr>
              <w:pStyle w:val="TabellRader"/>
              <w:keepNext/>
              <w:keepLines/>
              <w:jc w:val="left"/>
              <w:rPr>
                <w:b/>
                <w:iCs/>
              </w:rPr>
            </w:pPr>
            <w:r>
              <w:rPr>
                <w:b/>
                <w:iCs/>
              </w:rPr>
              <w:t>Offentliga sektorns skatteintäkter</w:t>
            </w:r>
          </w:p>
        </w:tc>
        <w:tc>
          <w:tcPr>
            <w:tcW w:w="574" w:type="dxa"/>
            <w:tcBorders>
              <w:top w:val="single" w:sz="12" w:space="0" w:color="auto"/>
              <w:left w:val="nil"/>
              <w:bottom w:val="nil"/>
              <w:right w:val="nil"/>
            </w:tcBorders>
            <w:tcMar>
              <w:left w:w="45" w:type="dxa"/>
              <w:right w:w="45" w:type="dxa"/>
            </w:tcMar>
            <w:vAlign w:val="bottom"/>
          </w:tcPr>
          <w:p w14:paraId="75C7A1DD" w14:textId="4A0A5B80" w:rsidR="00F7009D" w:rsidRPr="0065404B" w:rsidRDefault="009D6872" w:rsidP="00F7009D">
            <w:pPr>
              <w:pStyle w:val="TabellRader"/>
              <w:rPr>
                <w:b/>
                <w:highlight w:val="yellow"/>
              </w:rPr>
            </w:pPr>
            <w:r>
              <w:rPr>
                <w:b/>
                <w:bCs/>
              </w:rPr>
              <w:t xml:space="preserve">1 </w:t>
            </w:r>
            <w:r>
              <w:rPr>
                <w:rFonts w:cs="Arial"/>
                <w:b/>
                <w:bCs/>
                <w:szCs w:val="16"/>
              </w:rPr>
              <w:t>555,9</w:t>
            </w:r>
          </w:p>
        </w:tc>
        <w:tc>
          <w:tcPr>
            <w:tcW w:w="566" w:type="dxa"/>
            <w:tcBorders>
              <w:top w:val="single" w:sz="12" w:space="0" w:color="auto"/>
              <w:left w:val="nil"/>
              <w:bottom w:val="nil"/>
              <w:right w:val="nil"/>
            </w:tcBorders>
            <w:tcMar>
              <w:left w:w="45" w:type="dxa"/>
              <w:right w:w="45" w:type="dxa"/>
            </w:tcMar>
            <w:vAlign w:val="bottom"/>
          </w:tcPr>
          <w:p w14:paraId="069991AD" w14:textId="617CCA73" w:rsidR="00F7009D" w:rsidRPr="0065404B" w:rsidRDefault="009D6872" w:rsidP="00F7009D">
            <w:pPr>
              <w:pStyle w:val="TabellRader"/>
              <w:rPr>
                <w:b/>
                <w:highlight w:val="yellow"/>
              </w:rPr>
            </w:pPr>
            <w:r>
              <w:rPr>
                <w:rFonts w:cs="Arial"/>
                <w:b/>
                <w:bCs/>
                <w:szCs w:val="16"/>
              </w:rPr>
              <w:t>-24,1</w:t>
            </w:r>
          </w:p>
        </w:tc>
        <w:tc>
          <w:tcPr>
            <w:tcW w:w="640" w:type="dxa"/>
            <w:tcBorders>
              <w:top w:val="single" w:sz="12" w:space="0" w:color="auto"/>
              <w:left w:val="nil"/>
              <w:bottom w:val="nil"/>
              <w:right w:val="nil"/>
            </w:tcBorders>
            <w:tcMar>
              <w:left w:w="45" w:type="dxa"/>
              <w:right w:w="45" w:type="dxa"/>
            </w:tcMar>
            <w:vAlign w:val="bottom"/>
          </w:tcPr>
          <w:p w14:paraId="4C764D06" w14:textId="5296C8AB" w:rsidR="00F7009D" w:rsidRPr="0065404B" w:rsidRDefault="009D6872" w:rsidP="00F7009D">
            <w:pPr>
              <w:pStyle w:val="TabellRader"/>
              <w:rPr>
                <w:b/>
                <w:highlight w:val="yellow"/>
              </w:rPr>
            </w:pPr>
            <w:r>
              <w:rPr>
                <w:b/>
                <w:bCs/>
              </w:rPr>
              <w:t xml:space="preserve">1 </w:t>
            </w:r>
            <w:r>
              <w:rPr>
                <w:rFonts w:cs="Arial"/>
                <w:b/>
                <w:bCs/>
                <w:szCs w:val="16"/>
              </w:rPr>
              <w:t>607,4</w:t>
            </w:r>
          </w:p>
        </w:tc>
        <w:tc>
          <w:tcPr>
            <w:tcW w:w="594" w:type="dxa"/>
            <w:tcBorders>
              <w:top w:val="single" w:sz="12" w:space="0" w:color="auto"/>
              <w:left w:val="nil"/>
              <w:bottom w:val="nil"/>
              <w:right w:val="nil"/>
            </w:tcBorders>
            <w:tcMar>
              <w:left w:w="45" w:type="dxa"/>
              <w:right w:w="45" w:type="dxa"/>
            </w:tcMar>
            <w:vAlign w:val="bottom"/>
          </w:tcPr>
          <w:p w14:paraId="7175BB57" w14:textId="0FE7AF25" w:rsidR="00F7009D" w:rsidRPr="0065404B" w:rsidRDefault="009D6872" w:rsidP="00F7009D">
            <w:pPr>
              <w:pStyle w:val="TabellRader"/>
              <w:rPr>
                <w:b/>
                <w:highlight w:val="yellow"/>
              </w:rPr>
            </w:pPr>
            <w:r>
              <w:rPr>
                <w:rFonts w:cs="Arial"/>
                <w:b/>
                <w:bCs/>
                <w:szCs w:val="16"/>
              </w:rPr>
              <w:t>-25,6</w:t>
            </w:r>
          </w:p>
        </w:tc>
        <w:tc>
          <w:tcPr>
            <w:tcW w:w="399" w:type="dxa"/>
            <w:tcBorders>
              <w:top w:val="single" w:sz="12" w:space="0" w:color="auto"/>
              <w:left w:val="nil"/>
              <w:bottom w:val="nil"/>
              <w:right w:val="nil"/>
            </w:tcBorders>
            <w:tcMar>
              <w:left w:w="45" w:type="dxa"/>
              <w:right w:w="45" w:type="dxa"/>
            </w:tcMar>
            <w:vAlign w:val="bottom"/>
          </w:tcPr>
          <w:p w14:paraId="4CA0E27B" w14:textId="77777777" w:rsidR="00F7009D" w:rsidRPr="0065404B" w:rsidRDefault="00F7009D" w:rsidP="00F7009D">
            <w:pPr>
              <w:pStyle w:val="TabellRader"/>
              <w:rPr>
                <w:b/>
                <w:highlight w:val="yellow"/>
              </w:rPr>
            </w:pPr>
          </w:p>
        </w:tc>
        <w:tc>
          <w:tcPr>
            <w:tcW w:w="648" w:type="dxa"/>
            <w:tcBorders>
              <w:top w:val="single" w:sz="12" w:space="0" w:color="auto"/>
              <w:left w:val="nil"/>
              <w:bottom w:val="nil"/>
              <w:right w:val="nil"/>
            </w:tcBorders>
            <w:tcMar>
              <w:left w:w="45" w:type="dxa"/>
              <w:right w:w="45" w:type="dxa"/>
            </w:tcMar>
            <w:vAlign w:val="bottom"/>
          </w:tcPr>
          <w:p w14:paraId="531D557C" w14:textId="20FCC02B" w:rsidR="00F7009D" w:rsidRPr="0065404B" w:rsidRDefault="009D6872" w:rsidP="00F7009D">
            <w:pPr>
              <w:pStyle w:val="TabellRader"/>
              <w:rPr>
                <w:b/>
                <w:highlight w:val="yellow"/>
              </w:rPr>
            </w:pPr>
            <w:r>
              <w:rPr>
                <w:b/>
                <w:bCs/>
              </w:rPr>
              <w:t>-7,</w:t>
            </w:r>
            <w:r>
              <w:rPr>
                <w:rFonts w:cs="Arial"/>
                <w:b/>
                <w:bCs/>
                <w:szCs w:val="16"/>
              </w:rPr>
              <w:t>2</w:t>
            </w:r>
          </w:p>
        </w:tc>
        <w:tc>
          <w:tcPr>
            <w:tcW w:w="571" w:type="dxa"/>
            <w:tcBorders>
              <w:top w:val="single" w:sz="12" w:space="0" w:color="auto"/>
              <w:left w:val="nil"/>
              <w:bottom w:val="nil"/>
              <w:right w:val="nil"/>
            </w:tcBorders>
            <w:tcMar>
              <w:left w:w="45" w:type="dxa"/>
              <w:right w:w="45" w:type="dxa"/>
            </w:tcMar>
            <w:vAlign w:val="bottom"/>
          </w:tcPr>
          <w:p w14:paraId="276556DB" w14:textId="0B92C0C8" w:rsidR="00F7009D" w:rsidRPr="0065404B" w:rsidRDefault="009D6872" w:rsidP="00F7009D">
            <w:pPr>
              <w:pStyle w:val="TabellRader"/>
              <w:rPr>
                <w:b/>
                <w:highlight w:val="yellow"/>
              </w:rPr>
            </w:pPr>
            <w:r>
              <w:rPr>
                <w:b/>
                <w:bCs/>
              </w:rPr>
              <w:t>-</w:t>
            </w:r>
            <w:r>
              <w:rPr>
                <w:rFonts w:cs="Arial"/>
                <w:b/>
                <w:bCs/>
                <w:szCs w:val="16"/>
              </w:rPr>
              <w:t>3</w:t>
            </w:r>
            <w:r>
              <w:rPr>
                <w:b/>
                <w:bCs/>
              </w:rPr>
              <w:t>,4</w:t>
            </w:r>
          </w:p>
        </w:tc>
        <w:tc>
          <w:tcPr>
            <w:tcW w:w="571" w:type="dxa"/>
            <w:tcBorders>
              <w:top w:val="single" w:sz="12" w:space="0" w:color="auto"/>
              <w:left w:val="nil"/>
              <w:bottom w:val="nil"/>
              <w:right w:val="nil"/>
            </w:tcBorders>
            <w:tcMar>
              <w:left w:w="45" w:type="dxa"/>
              <w:right w:w="45" w:type="dxa"/>
            </w:tcMar>
            <w:vAlign w:val="bottom"/>
          </w:tcPr>
          <w:p w14:paraId="75C1DD1B" w14:textId="7AC020CA" w:rsidR="00F7009D" w:rsidRPr="0065404B" w:rsidRDefault="009D6872" w:rsidP="00F7009D">
            <w:pPr>
              <w:pStyle w:val="TabellRader"/>
              <w:rPr>
                <w:b/>
                <w:highlight w:val="yellow"/>
              </w:rPr>
            </w:pPr>
            <w:r>
              <w:rPr>
                <w:rFonts w:cs="Arial"/>
                <w:b/>
                <w:bCs/>
                <w:szCs w:val="16"/>
              </w:rPr>
              <w:t>4,1</w:t>
            </w:r>
          </w:p>
        </w:tc>
        <w:tc>
          <w:tcPr>
            <w:tcW w:w="571" w:type="dxa"/>
            <w:tcBorders>
              <w:top w:val="single" w:sz="12" w:space="0" w:color="auto"/>
              <w:left w:val="nil"/>
              <w:bottom w:val="nil"/>
              <w:right w:val="nil"/>
            </w:tcBorders>
            <w:tcMar>
              <w:left w:w="45" w:type="dxa"/>
              <w:right w:w="45" w:type="dxa"/>
            </w:tcMar>
            <w:vAlign w:val="bottom"/>
          </w:tcPr>
          <w:p w14:paraId="294C54F0" w14:textId="7FDD0E4A" w:rsidR="00F7009D" w:rsidRPr="0065404B" w:rsidRDefault="009D6872" w:rsidP="00F7009D">
            <w:pPr>
              <w:pStyle w:val="TabellRader"/>
              <w:rPr>
                <w:b/>
                <w:highlight w:val="yellow"/>
              </w:rPr>
            </w:pPr>
            <w:r>
              <w:rPr>
                <w:rFonts w:cs="Arial"/>
                <w:b/>
                <w:bCs/>
                <w:szCs w:val="16"/>
              </w:rPr>
              <w:t>2,3</w:t>
            </w:r>
          </w:p>
        </w:tc>
        <w:tc>
          <w:tcPr>
            <w:tcW w:w="571" w:type="dxa"/>
            <w:tcBorders>
              <w:top w:val="single" w:sz="12" w:space="0" w:color="auto"/>
              <w:left w:val="nil"/>
              <w:bottom w:val="nil"/>
              <w:right w:val="nil"/>
            </w:tcBorders>
            <w:tcMar>
              <w:top w:w="0" w:type="dxa"/>
              <w:left w:w="45" w:type="dxa"/>
              <w:bottom w:w="0" w:type="dxa"/>
              <w:right w:w="45" w:type="dxa"/>
            </w:tcMar>
            <w:vAlign w:val="bottom"/>
          </w:tcPr>
          <w:p w14:paraId="706345E3" w14:textId="0E06EEDA" w:rsidR="00F7009D" w:rsidRPr="0065404B" w:rsidRDefault="009D6872" w:rsidP="00F7009D">
            <w:pPr>
              <w:pStyle w:val="TabellRader"/>
              <w:rPr>
                <w:b/>
                <w:highlight w:val="yellow"/>
              </w:rPr>
            </w:pPr>
            <w:r>
              <w:rPr>
                <w:rFonts w:cs="Arial"/>
                <w:b/>
                <w:bCs/>
                <w:szCs w:val="16"/>
              </w:rPr>
              <w:t>1,8</w:t>
            </w:r>
          </w:p>
        </w:tc>
        <w:tc>
          <w:tcPr>
            <w:tcW w:w="571" w:type="dxa"/>
            <w:tcBorders>
              <w:top w:val="single" w:sz="12" w:space="0" w:color="auto"/>
              <w:left w:val="nil"/>
              <w:bottom w:val="nil"/>
              <w:right w:val="nil"/>
            </w:tcBorders>
            <w:tcMar>
              <w:left w:w="45" w:type="dxa"/>
              <w:right w:w="45" w:type="dxa"/>
            </w:tcMar>
            <w:vAlign w:val="bottom"/>
          </w:tcPr>
          <w:p w14:paraId="2B7D1957" w14:textId="315BB34D" w:rsidR="00F7009D" w:rsidRPr="0065404B" w:rsidRDefault="009D6872" w:rsidP="00F7009D">
            <w:pPr>
              <w:pStyle w:val="TabellRader"/>
              <w:rPr>
                <w:b/>
                <w:highlight w:val="yellow"/>
              </w:rPr>
            </w:pPr>
            <w:r>
              <w:rPr>
                <w:rFonts w:cs="Arial"/>
                <w:b/>
                <w:bCs/>
                <w:szCs w:val="16"/>
              </w:rPr>
              <w:t>-1,0</w:t>
            </w:r>
          </w:p>
        </w:tc>
      </w:tr>
      <w:tr w:rsidR="00F7009D" w14:paraId="108D99C0" w14:textId="77777777" w:rsidTr="00F7009D">
        <w:tc>
          <w:tcPr>
            <w:tcW w:w="2779" w:type="dxa"/>
            <w:vAlign w:val="bottom"/>
          </w:tcPr>
          <w:p w14:paraId="711913C6" w14:textId="6FB5ED40" w:rsidR="00F7009D" w:rsidRDefault="009D6872" w:rsidP="00F7009D">
            <w:pPr>
              <w:pStyle w:val="TabellRader"/>
              <w:keepNext/>
              <w:keepLines/>
              <w:jc w:val="left"/>
            </w:pPr>
            <w:r>
              <w:t xml:space="preserve">  Avgår, kommunala inkomstskatter</w:t>
            </w:r>
          </w:p>
        </w:tc>
        <w:tc>
          <w:tcPr>
            <w:tcW w:w="574" w:type="dxa"/>
            <w:tcMar>
              <w:left w:w="45" w:type="dxa"/>
              <w:right w:w="45" w:type="dxa"/>
            </w:tcMar>
            <w:vAlign w:val="bottom"/>
          </w:tcPr>
          <w:p w14:paraId="6A1899E0" w14:textId="4361908A" w:rsidR="00F7009D" w:rsidRPr="0065404B" w:rsidRDefault="009D6872" w:rsidP="00F7009D">
            <w:pPr>
              <w:pStyle w:val="TabellRader"/>
              <w:rPr>
                <w:highlight w:val="yellow"/>
              </w:rPr>
            </w:pPr>
            <w:r>
              <w:rPr>
                <w:rFonts w:cs="Arial"/>
                <w:szCs w:val="16"/>
              </w:rPr>
              <w:t>-576,2</w:t>
            </w:r>
          </w:p>
        </w:tc>
        <w:tc>
          <w:tcPr>
            <w:tcW w:w="566" w:type="dxa"/>
            <w:tcMar>
              <w:left w:w="45" w:type="dxa"/>
              <w:right w:w="45" w:type="dxa"/>
            </w:tcMar>
            <w:vAlign w:val="bottom"/>
          </w:tcPr>
          <w:p w14:paraId="4CD40575" w14:textId="4E62C7FE" w:rsidR="00F7009D" w:rsidRPr="0065404B" w:rsidRDefault="009D6872" w:rsidP="00F7009D">
            <w:pPr>
              <w:pStyle w:val="TabellRader"/>
              <w:rPr>
                <w:highlight w:val="yellow"/>
              </w:rPr>
            </w:pPr>
            <w:r>
              <w:t>-8</w:t>
            </w:r>
            <w:r>
              <w:rPr>
                <w:rFonts w:cs="Arial"/>
                <w:szCs w:val="16"/>
              </w:rPr>
              <w:t>,3</w:t>
            </w:r>
          </w:p>
        </w:tc>
        <w:tc>
          <w:tcPr>
            <w:tcW w:w="640" w:type="dxa"/>
            <w:tcMar>
              <w:left w:w="45" w:type="dxa"/>
              <w:right w:w="45" w:type="dxa"/>
            </w:tcMar>
            <w:vAlign w:val="bottom"/>
          </w:tcPr>
          <w:p w14:paraId="7CE24699" w14:textId="7CD6AA6D" w:rsidR="00F7009D" w:rsidRPr="0065404B" w:rsidRDefault="009D6872" w:rsidP="00F7009D">
            <w:pPr>
              <w:pStyle w:val="TabellRader"/>
              <w:rPr>
                <w:highlight w:val="yellow"/>
              </w:rPr>
            </w:pPr>
            <w:r>
              <w:rPr>
                <w:rFonts w:cs="Arial"/>
                <w:szCs w:val="16"/>
              </w:rPr>
              <w:t>-599,0</w:t>
            </w:r>
          </w:p>
        </w:tc>
        <w:tc>
          <w:tcPr>
            <w:tcW w:w="594" w:type="dxa"/>
            <w:tcMar>
              <w:left w:w="45" w:type="dxa"/>
              <w:right w:w="45" w:type="dxa"/>
            </w:tcMar>
            <w:vAlign w:val="bottom"/>
          </w:tcPr>
          <w:p w14:paraId="0FBB4768" w14:textId="2778CE76" w:rsidR="00F7009D" w:rsidRPr="0065404B" w:rsidRDefault="009D6872" w:rsidP="00F7009D">
            <w:pPr>
              <w:pStyle w:val="TabellRader"/>
              <w:rPr>
                <w:highlight w:val="yellow"/>
              </w:rPr>
            </w:pPr>
            <w:r>
              <w:rPr>
                <w:rFonts w:cs="Arial"/>
                <w:szCs w:val="16"/>
              </w:rPr>
              <w:t>1,0</w:t>
            </w:r>
          </w:p>
        </w:tc>
        <w:tc>
          <w:tcPr>
            <w:tcW w:w="399" w:type="dxa"/>
            <w:tcMar>
              <w:left w:w="45" w:type="dxa"/>
              <w:right w:w="45" w:type="dxa"/>
            </w:tcMar>
            <w:vAlign w:val="bottom"/>
          </w:tcPr>
          <w:p w14:paraId="1EAF22F2" w14:textId="77777777" w:rsidR="00F7009D" w:rsidRPr="0065404B" w:rsidRDefault="00F7009D" w:rsidP="00F7009D">
            <w:pPr>
              <w:pStyle w:val="TabellRader"/>
              <w:rPr>
                <w:highlight w:val="yellow"/>
              </w:rPr>
            </w:pPr>
          </w:p>
        </w:tc>
        <w:tc>
          <w:tcPr>
            <w:tcW w:w="648" w:type="dxa"/>
            <w:tcMar>
              <w:left w:w="45" w:type="dxa"/>
              <w:right w:w="45" w:type="dxa"/>
            </w:tcMar>
            <w:vAlign w:val="bottom"/>
          </w:tcPr>
          <w:p w14:paraId="3FDC604D" w14:textId="65D4FADE" w:rsidR="00F7009D" w:rsidRPr="0065404B" w:rsidRDefault="009D6872" w:rsidP="00F7009D">
            <w:pPr>
              <w:pStyle w:val="TabellRader"/>
              <w:rPr>
                <w:highlight w:val="yellow"/>
              </w:rPr>
            </w:pPr>
            <w:r>
              <w:t>-</w:t>
            </w:r>
            <w:r>
              <w:rPr>
                <w:rFonts w:cs="Arial"/>
                <w:szCs w:val="16"/>
              </w:rPr>
              <w:t>2,2</w:t>
            </w:r>
          </w:p>
        </w:tc>
        <w:tc>
          <w:tcPr>
            <w:tcW w:w="571" w:type="dxa"/>
            <w:tcMar>
              <w:left w:w="45" w:type="dxa"/>
              <w:right w:w="45" w:type="dxa"/>
            </w:tcMar>
            <w:vAlign w:val="bottom"/>
          </w:tcPr>
          <w:p w14:paraId="04674145" w14:textId="0A6C5998" w:rsidR="00F7009D" w:rsidRPr="0065404B" w:rsidRDefault="009D6872" w:rsidP="00F7009D">
            <w:pPr>
              <w:pStyle w:val="TabellRader"/>
              <w:rPr>
                <w:highlight w:val="yellow"/>
              </w:rPr>
            </w:pPr>
            <w:r>
              <w:t>-</w:t>
            </w:r>
            <w:r>
              <w:rPr>
                <w:rFonts w:cs="Arial"/>
                <w:szCs w:val="16"/>
              </w:rPr>
              <w:t>3,6</w:t>
            </w:r>
          </w:p>
        </w:tc>
        <w:tc>
          <w:tcPr>
            <w:tcW w:w="571" w:type="dxa"/>
            <w:tcMar>
              <w:left w:w="45" w:type="dxa"/>
              <w:right w:w="45" w:type="dxa"/>
            </w:tcMar>
            <w:vAlign w:val="bottom"/>
          </w:tcPr>
          <w:p w14:paraId="083F98A3" w14:textId="4F6F0B84" w:rsidR="00F7009D" w:rsidRPr="0065404B" w:rsidRDefault="009D6872" w:rsidP="00F7009D">
            <w:pPr>
              <w:pStyle w:val="TabellRader"/>
              <w:rPr>
                <w:highlight w:val="yellow"/>
              </w:rPr>
            </w:pPr>
            <w:r>
              <w:rPr>
                <w:rFonts w:cs="Arial"/>
                <w:szCs w:val="16"/>
              </w:rPr>
              <w:t>3,3</w:t>
            </w:r>
          </w:p>
        </w:tc>
        <w:tc>
          <w:tcPr>
            <w:tcW w:w="571" w:type="dxa"/>
            <w:tcMar>
              <w:left w:w="45" w:type="dxa"/>
              <w:right w:w="45" w:type="dxa"/>
            </w:tcMar>
            <w:vAlign w:val="bottom"/>
          </w:tcPr>
          <w:p w14:paraId="0ACF4AE8" w14:textId="5D205312" w:rsidR="00F7009D" w:rsidRPr="0065404B" w:rsidRDefault="009D6872" w:rsidP="00F7009D">
            <w:pPr>
              <w:pStyle w:val="TabellRader"/>
              <w:rPr>
                <w:highlight w:val="yellow"/>
              </w:rPr>
            </w:pPr>
            <w:r>
              <w:rPr>
                <w:rFonts w:cs="Arial"/>
                <w:szCs w:val="16"/>
              </w:rPr>
              <w:t>2,9</w:t>
            </w:r>
          </w:p>
        </w:tc>
        <w:tc>
          <w:tcPr>
            <w:tcW w:w="571" w:type="dxa"/>
            <w:tcMar>
              <w:top w:w="0" w:type="dxa"/>
              <w:left w:w="45" w:type="dxa"/>
              <w:bottom w:w="0" w:type="dxa"/>
              <w:right w:w="45" w:type="dxa"/>
            </w:tcMar>
            <w:vAlign w:val="bottom"/>
          </w:tcPr>
          <w:p w14:paraId="4D7967C5" w14:textId="297607CA" w:rsidR="00F7009D" w:rsidRPr="0065404B" w:rsidRDefault="009D6872" w:rsidP="00F7009D">
            <w:pPr>
              <w:pStyle w:val="TabellRader"/>
              <w:rPr>
                <w:highlight w:val="yellow"/>
              </w:rPr>
            </w:pPr>
            <w:r>
              <w:rPr>
                <w:rFonts w:cs="Arial"/>
                <w:szCs w:val="16"/>
              </w:rPr>
              <w:t>3,2</w:t>
            </w:r>
          </w:p>
        </w:tc>
        <w:tc>
          <w:tcPr>
            <w:tcW w:w="571" w:type="dxa"/>
            <w:tcMar>
              <w:left w:w="45" w:type="dxa"/>
              <w:right w:w="45" w:type="dxa"/>
            </w:tcMar>
            <w:vAlign w:val="bottom"/>
          </w:tcPr>
          <w:p w14:paraId="458EC0F7" w14:textId="77A77EBC" w:rsidR="00F7009D" w:rsidRPr="0065404B" w:rsidRDefault="009D6872" w:rsidP="00F7009D">
            <w:pPr>
              <w:pStyle w:val="TabellRader"/>
              <w:rPr>
                <w:highlight w:val="yellow"/>
              </w:rPr>
            </w:pPr>
            <w:r>
              <w:rPr>
                <w:rFonts w:cs="Arial"/>
                <w:szCs w:val="16"/>
              </w:rPr>
              <w:t>4,0</w:t>
            </w:r>
          </w:p>
        </w:tc>
      </w:tr>
      <w:tr w:rsidR="00F7009D" w14:paraId="7DD16CC1" w14:textId="77777777" w:rsidTr="00F7009D">
        <w:tc>
          <w:tcPr>
            <w:tcW w:w="2779" w:type="dxa"/>
            <w:tcBorders>
              <w:top w:val="nil"/>
              <w:left w:val="nil"/>
              <w:bottom w:val="single" w:sz="12" w:space="0" w:color="auto"/>
              <w:right w:val="nil"/>
            </w:tcBorders>
            <w:tcMar>
              <w:left w:w="57" w:type="dxa"/>
              <w:right w:w="57" w:type="dxa"/>
            </w:tcMar>
            <w:vAlign w:val="bottom"/>
          </w:tcPr>
          <w:p w14:paraId="2350224F" w14:textId="7BE41285" w:rsidR="00F7009D" w:rsidRDefault="009D6872" w:rsidP="00F7009D">
            <w:pPr>
              <w:pStyle w:val="TabellRader"/>
              <w:keepNext/>
              <w:keepLines/>
              <w:jc w:val="left"/>
            </w:pPr>
            <w:r>
              <w:t xml:space="preserve">  Avgår, avgifter till ålderspensionssystemet</w:t>
            </w:r>
          </w:p>
        </w:tc>
        <w:tc>
          <w:tcPr>
            <w:tcW w:w="574" w:type="dxa"/>
            <w:tcBorders>
              <w:top w:val="nil"/>
              <w:left w:val="nil"/>
              <w:bottom w:val="single" w:sz="12" w:space="0" w:color="auto"/>
              <w:right w:val="nil"/>
            </w:tcBorders>
            <w:tcMar>
              <w:left w:w="45" w:type="dxa"/>
              <w:right w:w="45" w:type="dxa"/>
            </w:tcMar>
            <w:vAlign w:val="bottom"/>
          </w:tcPr>
          <w:p w14:paraId="5440F615" w14:textId="5923682E" w:rsidR="00F7009D" w:rsidRPr="0065404B" w:rsidRDefault="009D6872" w:rsidP="00F7009D">
            <w:pPr>
              <w:pStyle w:val="TabellRader"/>
              <w:rPr>
                <w:highlight w:val="yellow"/>
              </w:rPr>
            </w:pPr>
            <w:r>
              <w:rPr>
                <w:rFonts w:cs="Arial"/>
                <w:szCs w:val="16"/>
              </w:rPr>
              <w:t>-201,5</w:t>
            </w:r>
          </w:p>
        </w:tc>
        <w:tc>
          <w:tcPr>
            <w:tcW w:w="566" w:type="dxa"/>
            <w:tcBorders>
              <w:top w:val="nil"/>
              <w:left w:val="nil"/>
              <w:bottom w:val="single" w:sz="12" w:space="0" w:color="auto"/>
              <w:right w:val="nil"/>
            </w:tcBorders>
            <w:tcMar>
              <w:left w:w="45" w:type="dxa"/>
              <w:right w:w="45" w:type="dxa"/>
            </w:tcMar>
            <w:vAlign w:val="bottom"/>
          </w:tcPr>
          <w:p w14:paraId="5B2D651C" w14:textId="1AE260B2" w:rsidR="00F7009D" w:rsidRPr="0065404B" w:rsidRDefault="009D6872" w:rsidP="00F7009D">
            <w:pPr>
              <w:pStyle w:val="TabellRader"/>
              <w:rPr>
                <w:highlight w:val="yellow"/>
              </w:rPr>
            </w:pPr>
            <w:r>
              <w:t>-</w:t>
            </w:r>
            <w:r>
              <w:rPr>
                <w:rFonts w:cs="Arial"/>
                <w:szCs w:val="16"/>
              </w:rPr>
              <w:t>2,6</w:t>
            </w:r>
          </w:p>
        </w:tc>
        <w:tc>
          <w:tcPr>
            <w:tcW w:w="640" w:type="dxa"/>
            <w:tcBorders>
              <w:top w:val="nil"/>
              <w:left w:val="nil"/>
              <w:bottom w:val="single" w:sz="12" w:space="0" w:color="auto"/>
              <w:right w:val="nil"/>
            </w:tcBorders>
            <w:tcMar>
              <w:left w:w="45" w:type="dxa"/>
              <w:right w:w="45" w:type="dxa"/>
            </w:tcMar>
            <w:vAlign w:val="bottom"/>
          </w:tcPr>
          <w:p w14:paraId="778CC912" w14:textId="2E9F06D8" w:rsidR="00F7009D" w:rsidRPr="0065404B" w:rsidRDefault="009D6872" w:rsidP="00F7009D">
            <w:pPr>
              <w:pStyle w:val="TabellRader"/>
              <w:rPr>
                <w:highlight w:val="yellow"/>
              </w:rPr>
            </w:pPr>
            <w:r>
              <w:rPr>
                <w:rFonts w:cs="Arial"/>
                <w:szCs w:val="16"/>
              </w:rPr>
              <w:t>-207,3</w:t>
            </w:r>
          </w:p>
        </w:tc>
        <w:tc>
          <w:tcPr>
            <w:tcW w:w="594" w:type="dxa"/>
            <w:tcBorders>
              <w:top w:val="nil"/>
              <w:left w:val="nil"/>
              <w:bottom w:val="single" w:sz="12" w:space="0" w:color="auto"/>
              <w:right w:val="nil"/>
            </w:tcBorders>
            <w:tcMar>
              <w:left w:w="45" w:type="dxa"/>
              <w:right w:w="45" w:type="dxa"/>
            </w:tcMar>
            <w:vAlign w:val="bottom"/>
          </w:tcPr>
          <w:p w14:paraId="6F0AB8F0" w14:textId="2BD8051E" w:rsidR="00F7009D" w:rsidRPr="0065404B" w:rsidRDefault="009D6872" w:rsidP="00F7009D">
            <w:pPr>
              <w:pStyle w:val="TabellRader"/>
              <w:rPr>
                <w:highlight w:val="yellow"/>
              </w:rPr>
            </w:pPr>
            <w:r>
              <w:rPr>
                <w:rFonts w:cs="Arial"/>
                <w:szCs w:val="16"/>
              </w:rPr>
              <w:t>0,3</w:t>
            </w:r>
          </w:p>
        </w:tc>
        <w:tc>
          <w:tcPr>
            <w:tcW w:w="399" w:type="dxa"/>
            <w:tcBorders>
              <w:top w:val="nil"/>
              <w:left w:val="nil"/>
              <w:bottom w:val="single" w:sz="12" w:space="0" w:color="auto"/>
              <w:right w:val="nil"/>
            </w:tcBorders>
            <w:tcMar>
              <w:left w:w="45" w:type="dxa"/>
              <w:right w:w="45" w:type="dxa"/>
            </w:tcMar>
            <w:vAlign w:val="bottom"/>
          </w:tcPr>
          <w:p w14:paraId="0965C3B4" w14:textId="77777777" w:rsidR="00F7009D" w:rsidRPr="0065404B" w:rsidRDefault="00F7009D" w:rsidP="00F7009D">
            <w:pPr>
              <w:pStyle w:val="TabellRader"/>
              <w:rPr>
                <w:highlight w:val="yellow"/>
              </w:rPr>
            </w:pPr>
          </w:p>
        </w:tc>
        <w:tc>
          <w:tcPr>
            <w:tcW w:w="648" w:type="dxa"/>
            <w:tcBorders>
              <w:top w:val="nil"/>
              <w:left w:val="nil"/>
              <w:bottom w:val="single" w:sz="12" w:space="0" w:color="auto"/>
              <w:right w:val="nil"/>
            </w:tcBorders>
            <w:tcMar>
              <w:left w:w="45" w:type="dxa"/>
              <w:right w:w="45" w:type="dxa"/>
            </w:tcMar>
            <w:vAlign w:val="bottom"/>
          </w:tcPr>
          <w:p w14:paraId="20119541" w14:textId="7C0F0CE7" w:rsidR="00F7009D" w:rsidRPr="0065404B" w:rsidRDefault="009D6872" w:rsidP="00F7009D">
            <w:pPr>
              <w:pStyle w:val="TabellRader"/>
              <w:rPr>
                <w:highlight w:val="yellow"/>
              </w:rPr>
            </w:pPr>
            <w:r>
              <w:t>0,</w:t>
            </w:r>
            <w:r>
              <w:rPr>
                <w:rFonts w:cs="Arial"/>
                <w:szCs w:val="16"/>
              </w:rPr>
              <w:t>1</w:t>
            </w:r>
          </w:p>
        </w:tc>
        <w:tc>
          <w:tcPr>
            <w:tcW w:w="571" w:type="dxa"/>
            <w:tcBorders>
              <w:top w:val="nil"/>
              <w:left w:val="nil"/>
              <w:bottom w:val="single" w:sz="12" w:space="0" w:color="auto"/>
              <w:right w:val="nil"/>
            </w:tcBorders>
            <w:tcMar>
              <w:left w:w="45" w:type="dxa"/>
              <w:right w:w="45" w:type="dxa"/>
            </w:tcMar>
            <w:vAlign w:val="bottom"/>
          </w:tcPr>
          <w:p w14:paraId="5D978F51" w14:textId="04C345E9" w:rsidR="00F7009D" w:rsidRPr="0065404B" w:rsidRDefault="009D6872" w:rsidP="00F7009D">
            <w:pPr>
              <w:pStyle w:val="TabellRader"/>
              <w:rPr>
                <w:highlight w:val="yellow"/>
              </w:rPr>
            </w:pPr>
            <w:r>
              <w:rPr>
                <w:rFonts w:cs="Arial"/>
                <w:szCs w:val="16"/>
              </w:rPr>
              <w:t>-</w:t>
            </w:r>
            <w:r>
              <w:t>0,</w:t>
            </w:r>
            <w:r>
              <w:rPr>
                <w:rFonts w:cs="Arial"/>
                <w:szCs w:val="16"/>
              </w:rPr>
              <w:t>1</w:t>
            </w:r>
          </w:p>
        </w:tc>
        <w:tc>
          <w:tcPr>
            <w:tcW w:w="571" w:type="dxa"/>
            <w:tcBorders>
              <w:top w:val="nil"/>
              <w:left w:val="nil"/>
              <w:bottom w:val="single" w:sz="12" w:space="0" w:color="auto"/>
              <w:right w:val="nil"/>
            </w:tcBorders>
            <w:tcMar>
              <w:left w:w="45" w:type="dxa"/>
              <w:right w:w="45" w:type="dxa"/>
            </w:tcMar>
            <w:vAlign w:val="bottom"/>
          </w:tcPr>
          <w:p w14:paraId="1A61F2D1" w14:textId="6CBB44F6" w:rsidR="00F7009D" w:rsidRPr="0065404B" w:rsidRDefault="009D6872" w:rsidP="00F7009D">
            <w:pPr>
              <w:pStyle w:val="TabellRader"/>
              <w:rPr>
                <w:highlight w:val="yellow"/>
              </w:rPr>
            </w:pPr>
            <w:r>
              <w:t>1,</w:t>
            </w:r>
            <w:r>
              <w:rPr>
                <w:rFonts w:cs="Arial"/>
                <w:szCs w:val="16"/>
              </w:rPr>
              <w:t>4</w:t>
            </w:r>
          </w:p>
        </w:tc>
        <w:tc>
          <w:tcPr>
            <w:tcW w:w="571" w:type="dxa"/>
            <w:tcBorders>
              <w:top w:val="nil"/>
              <w:left w:val="nil"/>
              <w:bottom w:val="single" w:sz="12" w:space="0" w:color="auto"/>
              <w:right w:val="nil"/>
            </w:tcBorders>
            <w:tcMar>
              <w:left w:w="45" w:type="dxa"/>
              <w:right w:w="45" w:type="dxa"/>
            </w:tcMar>
            <w:vAlign w:val="bottom"/>
          </w:tcPr>
          <w:p w14:paraId="3AACEDFB" w14:textId="3C1164D4" w:rsidR="00F7009D" w:rsidRPr="0065404B" w:rsidRDefault="009D6872" w:rsidP="00F7009D">
            <w:pPr>
              <w:pStyle w:val="TabellRader"/>
              <w:rPr>
                <w:highlight w:val="yellow"/>
              </w:rPr>
            </w:pPr>
            <w:r>
              <w:rPr>
                <w:rFonts w:cs="Arial"/>
                <w:szCs w:val="16"/>
              </w:rPr>
              <w:t>1</w:t>
            </w:r>
            <w:r>
              <w:t>,0</w:t>
            </w:r>
          </w:p>
        </w:tc>
        <w:tc>
          <w:tcPr>
            <w:tcW w:w="571" w:type="dxa"/>
            <w:tcBorders>
              <w:top w:val="nil"/>
              <w:left w:val="nil"/>
              <w:bottom w:val="single" w:sz="12" w:space="0" w:color="auto"/>
              <w:right w:val="nil"/>
            </w:tcBorders>
            <w:tcMar>
              <w:top w:w="0" w:type="dxa"/>
              <w:left w:w="45" w:type="dxa"/>
              <w:bottom w:w="0" w:type="dxa"/>
              <w:right w:w="45" w:type="dxa"/>
            </w:tcMar>
            <w:vAlign w:val="bottom"/>
          </w:tcPr>
          <w:p w14:paraId="1732768D" w14:textId="35473942" w:rsidR="00F7009D" w:rsidRPr="0065404B" w:rsidRDefault="009D6872" w:rsidP="00F7009D">
            <w:pPr>
              <w:pStyle w:val="TabellRader"/>
              <w:rPr>
                <w:highlight w:val="yellow"/>
              </w:rPr>
            </w:pPr>
            <w:r>
              <w:rPr>
                <w:rFonts w:cs="Arial"/>
                <w:szCs w:val="16"/>
              </w:rPr>
              <w:t>0,9</w:t>
            </w:r>
          </w:p>
        </w:tc>
        <w:tc>
          <w:tcPr>
            <w:tcW w:w="571" w:type="dxa"/>
            <w:tcBorders>
              <w:top w:val="nil"/>
              <w:left w:val="nil"/>
              <w:bottom w:val="single" w:sz="12" w:space="0" w:color="auto"/>
              <w:right w:val="nil"/>
            </w:tcBorders>
            <w:tcMar>
              <w:left w:w="45" w:type="dxa"/>
              <w:right w:w="45" w:type="dxa"/>
            </w:tcMar>
            <w:vAlign w:val="bottom"/>
          </w:tcPr>
          <w:p w14:paraId="05FAB3D4" w14:textId="682C05B6" w:rsidR="00F7009D" w:rsidRPr="0065404B" w:rsidRDefault="009D6872" w:rsidP="00F7009D">
            <w:pPr>
              <w:pStyle w:val="TabellRader"/>
              <w:rPr>
                <w:highlight w:val="yellow"/>
              </w:rPr>
            </w:pPr>
            <w:r>
              <w:rPr>
                <w:rFonts w:cs="Arial"/>
                <w:szCs w:val="16"/>
              </w:rPr>
              <w:t>0,</w:t>
            </w:r>
            <w:r>
              <w:t>6</w:t>
            </w:r>
          </w:p>
        </w:tc>
      </w:tr>
      <w:tr w:rsidR="00F7009D" w14:paraId="68DB5E40" w14:textId="77777777" w:rsidTr="00F7009D">
        <w:tc>
          <w:tcPr>
            <w:tcW w:w="2779" w:type="dxa"/>
            <w:tcBorders>
              <w:top w:val="single" w:sz="12" w:space="0" w:color="auto"/>
              <w:left w:val="nil"/>
              <w:bottom w:val="single" w:sz="12" w:space="0" w:color="auto"/>
              <w:right w:val="nil"/>
            </w:tcBorders>
            <w:vAlign w:val="bottom"/>
          </w:tcPr>
          <w:p w14:paraId="664636C6" w14:textId="72CAC672" w:rsidR="00F7009D" w:rsidRDefault="009D6872" w:rsidP="00F7009D">
            <w:pPr>
              <w:pStyle w:val="TabellRader"/>
              <w:keepNext/>
              <w:keepLines/>
              <w:jc w:val="left"/>
              <w:rPr>
                <w:b/>
                <w:bCs/>
              </w:rPr>
            </w:pPr>
            <w:r>
              <w:rPr>
                <w:b/>
                <w:bCs/>
              </w:rPr>
              <w:t>Statens skatteintäkter</w:t>
            </w:r>
          </w:p>
        </w:tc>
        <w:tc>
          <w:tcPr>
            <w:tcW w:w="574" w:type="dxa"/>
            <w:tcBorders>
              <w:top w:val="single" w:sz="12" w:space="0" w:color="auto"/>
              <w:left w:val="nil"/>
              <w:bottom w:val="single" w:sz="12" w:space="0" w:color="auto"/>
              <w:right w:val="nil"/>
            </w:tcBorders>
            <w:tcMar>
              <w:left w:w="45" w:type="dxa"/>
              <w:right w:w="45" w:type="dxa"/>
            </w:tcMar>
            <w:vAlign w:val="bottom"/>
          </w:tcPr>
          <w:p w14:paraId="2EB04424" w14:textId="226C3C08" w:rsidR="00F7009D" w:rsidRPr="0065404B" w:rsidRDefault="009D6872" w:rsidP="00F7009D">
            <w:pPr>
              <w:pStyle w:val="TabellRader"/>
              <w:rPr>
                <w:b/>
                <w:highlight w:val="yellow"/>
              </w:rPr>
            </w:pPr>
            <w:r>
              <w:rPr>
                <w:rFonts w:cs="Arial"/>
                <w:b/>
                <w:bCs/>
                <w:szCs w:val="16"/>
              </w:rPr>
              <w:t>778,2</w:t>
            </w:r>
          </w:p>
        </w:tc>
        <w:tc>
          <w:tcPr>
            <w:tcW w:w="566" w:type="dxa"/>
            <w:tcBorders>
              <w:top w:val="single" w:sz="12" w:space="0" w:color="auto"/>
              <w:left w:val="nil"/>
              <w:bottom w:val="single" w:sz="12" w:space="0" w:color="auto"/>
              <w:right w:val="nil"/>
            </w:tcBorders>
            <w:tcMar>
              <w:left w:w="45" w:type="dxa"/>
              <w:right w:w="45" w:type="dxa"/>
            </w:tcMar>
            <w:vAlign w:val="bottom"/>
          </w:tcPr>
          <w:p w14:paraId="3B32D65F" w14:textId="3322E4CF" w:rsidR="00F7009D" w:rsidRPr="0065404B" w:rsidRDefault="009D6872" w:rsidP="00F7009D">
            <w:pPr>
              <w:pStyle w:val="TabellRader"/>
              <w:rPr>
                <w:b/>
                <w:highlight w:val="yellow"/>
              </w:rPr>
            </w:pPr>
            <w:r>
              <w:rPr>
                <w:rFonts w:cs="Arial"/>
                <w:b/>
                <w:bCs/>
                <w:szCs w:val="16"/>
              </w:rPr>
              <w:t>-35,0</w:t>
            </w:r>
          </w:p>
        </w:tc>
        <w:tc>
          <w:tcPr>
            <w:tcW w:w="640" w:type="dxa"/>
            <w:tcBorders>
              <w:top w:val="single" w:sz="12" w:space="0" w:color="auto"/>
              <w:left w:val="nil"/>
              <w:bottom w:val="single" w:sz="12" w:space="0" w:color="auto"/>
              <w:right w:val="nil"/>
            </w:tcBorders>
            <w:tcMar>
              <w:left w:w="45" w:type="dxa"/>
              <w:right w:w="45" w:type="dxa"/>
            </w:tcMar>
            <w:vAlign w:val="bottom"/>
          </w:tcPr>
          <w:p w14:paraId="2856C451" w14:textId="7F9DF1A6" w:rsidR="00F7009D" w:rsidRPr="0065404B" w:rsidRDefault="009D6872" w:rsidP="00F7009D">
            <w:pPr>
              <w:pStyle w:val="TabellRader"/>
              <w:rPr>
                <w:b/>
                <w:highlight w:val="yellow"/>
              </w:rPr>
            </w:pPr>
            <w:r>
              <w:rPr>
                <w:rFonts w:cs="Arial"/>
                <w:b/>
                <w:bCs/>
                <w:szCs w:val="16"/>
              </w:rPr>
              <w:t>801,1</w:t>
            </w:r>
          </w:p>
        </w:tc>
        <w:tc>
          <w:tcPr>
            <w:tcW w:w="594" w:type="dxa"/>
            <w:tcBorders>
              <w:top w:val="single" w:sz="12" w:space="0" w:color="auto"/>
              <w:left w:val="nil"/>
              <w:bottom w:val="single" w:sz="12" w:space="0" w:color="auto"/>
              <w:right w:val="nil"/>
            </w:tcBorders>
            <w:tcMar>
              <w:left w:w="45" w:type="dxa"/>
              <w:right w:w="45" w:type="dxa"/>
            </w:tcMar>
            <w:vAlign w:val="bottom"/>
          </w:tcPr>
          <w:p w14:paraId="23B62E0C" w14:textId="34512321" w:rsidR="00F7009D" w:rsidRPr="0065404B" w:rsidRDefault="009D6872" w:rsidP="00F7009D">
            <w:pPr>
              <w:pStyle w:val="TabellRader"/>
              <w:rPr>
                <w:b/>
                <w:highlight w:val="yellow"/>
              </w:rPr>
            </w:pPr>
            <w:r>
              <w:rPr>
                <w:rFonts w:cs="Arial"/>
                <w:b/>
                <w:bCs/>
                <w:szCs w:val="16"/>
              </w:rPr>
              <w:t>-24,2</w:t>
            </w:r>
          </w:p>
        </w:tc>
        <w:tc>
          <w:tcPr>
            <w:tcW w:w="399" w:type="dxa"/>
            <w:tcBorders>
              <w:top w:val="single" w:sz="12" w:space="0" w:color="auto"/>
              <w:left w:val="nil"/>
              <w:bottom w:val="single" w:sz="12" w:space="0" w:color="auto"/>
              <w:right w:val="nil"/>
            </w:tcBorders>
            <w:tcMar>
              <w:left w:w="45" w:type="dxa"/>
              <w:right w:w="45" w:type="dxa"/>
            </w:tcMar>
            <w:vAlign w:val="bottom"/>
          </w:tcPr>
          <w:p w14:paraId="1F1134F0" w14:textId="77777777" w:rsidR="00F7009D" w:rsidRPr="0065404B" w:rsidRDefault="00F7009D" w:rsidP="00F7009D">
            <w:pPr>
              <w:pStyle w:val="TabellRader"/>
              <w:rPr>
                <w:b/>
                <w:highlight w:val="yellow"/>
              </w:rPr>
            </w:pPr>
          </w:p>
        </w:tc>
        <w:tc>
          <w:tcPr>
            <w:tcW w:w="648" w:type="dxa"/>
            <w:tcBorders>
              <w:top w:val="single" w:sz="12" w:space="0" w:color="auto"/>
              <w:left w:val="nil"/>
              <w:bottom w:val="single" w:sz="12" w:space="0" w:color="auto"/>
              <w:right w:val="nil"/>
            </w:tcBorders>
            <w:tcMar>
              <w:left w:w="45" w:type="dxa"/>
              <w:right w:w="45" w:type="dxa"/>
            </w:tcMar>
            <w:vAlign w:val="bottom"/>
          </w:tcPr>
          <w:p w14:paraId="7228A5F7" w14:textId="426B4BE3" w:rsidR="00F7009D" w:rsidRPr="0065404B" w:rsidRDefault="009D6872" w:rsidP="00F7009D">
            <w:pPr>
              <w:pStyle w:val="TabellRader"/>
              <w:rPr>
                <w:b/>
                <w:highlight w:val="yellow"/>
              </w:rPr>
            </w:pPr>
            <w:r>
              <w:rPr>
                <w:b/>
                <w:bCs/>
              </w:rPr>
              <w:t>-</w:t>
            </w:r>
            <w:r>
              <w:rPr>
                <w:rFonts w:cs="Arial"/>
                <w:b/>
                <w:bCs/>
                <w:szCs w:val="16"/>
              </w:rPr>
              <w:t>5,1</w:t>
            </w:r>
          </w:p>
        </w:tc>
        <w:tc>
          <w:tcPr>
            <w:tcW w:w="571" w:type="dxa"/>
            <w:tcBorders>
              <w:top w:val="single" w:sz="12" w:space="0" w:color="auto"/>
              <w:left w:val="nil"/>
              <w:bottom w:val="single" w:sz="12" w:space="0" w:color="auto"/>
              <w:right w:val="nil"/>
            </w:tcBorders>
            <w:tcMar>
              <w:left w:w="45" w:type="dxa"/>
              <w:right w:w="45" w:type="dxa"/>
            </w:tcMar>
            <w:vAlign w:val="bottom"/>
          </w:tcPr>
          <w:p w14:paraId="1C73D936" w14:textId="3F9F22CE" w:rsidR="00F7009D" w:rsidRPr="0065404B" w:rsidRDefault="009D6872" w:rsidP="00F7009D">
            <w:pPr>
              <w:pStyle w:val="TabellRader"/>
              <w:rPr>
                <w:b/>
                <w:highlight w:val="yellow"/>
              </w:rPr>
            </w:pPr>
            <w:r>
              <w:rPr>
                <w:rFonts w:cs="Arial"/>
                <w:b/>
                <w:bCs/>
                <w:szCs w:val="16"/>
              </w:rPr>
              <w:t>0,2</w:t>
            </w:r>
          </w:p>
        </w:tc>
        <w:tc>
          <w:tcPr>
            <w:tcW w:w="571" w:type="dxa"/>
            <w:tcBorders>
              <w:top w:val="single" w:sz="12" w:space="0" w:color="auto"/>
              <w:left w:val="nil"/>
              <w:bottom w:val="single" w:sz="12" w:space="0" w:color="auto"/>
              <w:right w:val="nil"/>
            </w:tcBorders>
            <w:tcMar>
              <w:left w:w="45" w:type="dxa"/>
              <w:right w:w="45" w:type="dxa"/>
            </w:tcMar>
            <w:vAlign w:val="bottom"/>
          </w:tcPr>
          <w:p w14:paraId="2360B66C" w14:textId="43FA18D1" w:rsidR="00F7009D" w:rsidRPr="0065404B" w:rsidRDefault="009D6872" w:rsidP="00F7009D">
            <w:pPr>
              <w:pStyle w:val="TabellRader"/>
              <w:rPr>
                <w:b/>
                <w:highlight w:val="yellow"/>
              </w:rPr>
            </w:pPr>
            <w:r>
              <w:rPr>
                <w:rFonts w:cs="Arial"/>
                <w:b/>
                <w:bCs/>
                <w:szCs w:val="16"/>
              </w:rPr>
              <w:t>-0,6</w:t>
            </w:r>
          </w:p>
        </w:tc>
        <w:tc>
          <w:tcPr>
            <w:tcW w:w="571" w:type="dxa"/>
            <w:tcBorders>
              <w:top w:val="single" w:sz="12" w:space="0" w:color="auto"/>
              <w:left w:val="nil"/>
              <w:bottom w:val="single" w:sz="12" w:space="0" w:color="auto"/>
              <w:right w:val="nil"/>
            </w:tcBorders>
            <w:tcMar>
              <w:left w:w="45" w:type="dxa"/>
              <w:right w:w="45" w:type="dxa"/>
            </w:tcMar>
            <w:vAlign w:val="bottom"/>
          </w:tcPr>
          <w:p w14:paraId="504323DA" w14:textId="70EF476E" w:rsidR="00F7009D" w:rsidRPr="0065404B" w:rsidRDefault="009D6872" w:rsidP="00F7009D">
            <w:pPr>
              <w:pStyle w:val="TabellRader"/>
              <w:rPr>
                <w:b/>
                <w:highlight w:val="yellow"/>
              </w:rPr>
            </w:pPr>
            <w:r>
              <w:rPr>
                <w:b/>
                <w:bCs/>
              </w:rPr>
              <w:t>-1</w:t>
            </w:r>
            <w:r>
              <w:rPr>
                <w:rFonts w:cs="Arial"/>
                <w:b/>
                <w:bCs/>
                <w:szCs w:val="16"/>
              </w:rPr>
              <w:t>,6</w:t>
            </w:r>
          </w:p>
        </w:tc>
        <w:tc>
          <w:tcPr>
            <w:tcW w:w="571" w:type="dxa"/>
            <w:tcBorders>
              <w:top w:val="single" w:sz="12" w:space="0" w:color="auto"/>
              <w:left w:val="nil"/>
              <w:bottom w:val="single" w:sz="12" w:space="0" w:color="auto"/>
              <w:right w:val="nil"/>
            </w:tcBorders>
            <w:tcMar>
              <w:top w:w="0" w:type="dxa"/>
              <w:left w:w="45" w:type="dxa"/>
              <w:bottom w:w="0" w:type="dxa"/>
              <w:right w:w="45" w:type="dxa"/>
            </w:tcMar>
            <w:vAlign w:val="bottom"/>
          </w:tcPr>
          <w:p w14:paraId="3AC33B23" w14:textId="1CE05D08" w:rsidR="00F7009D" w:rsidRPr="0065404B" w:rsidRDefault="009D6872" w:rsidP="00F7009D">
            <w:pPr>
              <w:pStyle w:val="TabellRader"/>
              <w:rPr>
                <w:b/>
                <w:highlight w:val="yellow"/>
              </w:rPr>
            </w:pPr>
            <w:r>
              <w:rPr>
                <w:rFonts w:cs="Arial"/>
                <w:b/>
                <w:bCs/>
                <w:szCs w:val="16"/>
              </w:rPr>
              <w:t>-2,3</w:t>
            </w:r>
          </w:p>
        </w:tc>
        <w:tc>
          <w:tcPr>
            <w:tcW w:w="571" w:type="dxa"/>
            <w:tcBorders>
              <w:top w:val="single" w:sz="12" w:space="0" w:color="auto"/>
              <w:left w:val="nil"/>
              <w:bottom w:val="single" w:sz="12" w:space="0" w:color="auto"/>
              <w:right w:val="nil"/>
            </w:tcBorders>
            <w:tcMar>
              <w:left w:w="45" w:type="dxa"/>
              <w:right w:w="45" w:type="dxa"/>
            </w:tcMar>
            <w:vAlign w:val="bottom"/>
          </w:tcPr>
          <w:p w14:paraId="6EC0787E" w14:textId="48940D30" w:rsidR="00F7009D" w:rsidRPr="0065404B" w:rsidRDefault="009D6872" w:rsidP="00F7009D">
            <w:pPr>
              <w:pStyle w:val="TabellRader"/>
              <w:rPr>
                <w:b/>
                <w:highlight w:val="yellow"/>
              </w:rPr>
            </w:pPr>
            <w:r>
              <w:rPr>
                <w:rFonts w:cs="Arial"/>
                <w:b/>
                <w:bCs/>
                <w:szCs w:val="16"/>
              </w:rPr>
              <w:t>-5,6</w:t>
            </w:r>
          </w:p>
        </w:tc>
      </w:tr>
    </w:tbl>
    <w:p w14:paraId="0BE02914" w14:textId="019929AA" w:rsidR="00F7009D" w:rsidRPr="003D44F3" w:rsidRDefault="009D6872" w:rsidP="00F7009D">
      <w:pPr>
        <w:pStyle w:val="TabellFotnot"/>
      </w:pPr>
      <w:r w:rsidRPr="003D44F3">
        <w:rPr>
          <w:vertAlign w:val="superscript"/>
        </w:rPr>
        <w:t>1</w:t>
      </w:r>
      <w:r w:rsidRPr="003D44F3">
        <w:t xml:space="preserve"> Jmf. SB 2012</w:t>
      </w:r>
      <w:r>
        <w:t xml:space="preserve"> och Jmf. 2013 avser skillnaden i skatteinkomster mellan utfall för 2012 respektive prognos för 2013 och inkomsterna i statens budget för 2013 respektive 2013.</w:t>
      </w:r>
    </w:p>
    <w:p w14:paraId="42BBAD6B" w14:textId="77777777" w:rsidR="00F7009D" w:rsidRDefault="009D6872" w:rsidP="00F7009D">
      <w:pPr>
        <w:pStyle w:val="TabellFotnot"/>
      </w:pPr>
      <w:r>
        <w:t>Källor: Skatteverket, Ekonomistyrningsverket och egna beräkningar.</w:t>
      </w:r>
    </w:p>
    <w:p w14:paraId="785053F2" w14:textId="77777777" w:rsidR="00F7009D" w:rsidRDefault="00F7009D" w:rsidP="00F7009D">
      <w:pPr>
        <w:pStyle w:val="TabellFotnot"/>
      </w:pPr>
    </w:p>
    <w:p w14:paraId="34F8B87D" w14:textId="77777777" w:rsidR="00F7009D" w:rsidRDefault="00F7009D" w:rsidP="00F7009D">
      <w:pPr>
        <w:sectPr w:rsidR="00F7009D" w:rsidSect="00F7009D">
          <w:headerReference w:type="even" r:id="rId416"/>
          <w:headerReference w:type="default" r:id="rId417"/>
          <w:footerReference w:type="even" r:id="rId418"/>
          <w:footerReference w:type="default" r:id="rId419"/>
          <w:footerReference w:type="first" r:id="rId420"/>
          <w:type w:val="continuous"/>
          <w:pgSz w:w="11907" w:h="16840" w:code="9"/>
          <w:pgMar w:top="1304" w:right="1871" w:bottom="1531" w:left="1021" w:header="567" w:footer="1077" w:gutter="0"/>
          <w:cols w:space="340"/>
          <w:docGrid w:linePitch="299"/>
        </w:sectPr>
      </w:pPr>
    </w:p>
    <w:p w14:paraId="37A79B6B" w14:textId="77777777" w:rsidR="00F7009D" w:rsidRDefault="009D6872" w:rsidP="00F7009D">
      <w:pPr>
        <w:pStyle w:val="Rubrik4utannumrering"/>
        <w:spacing w:before="0"/>
      </w:pPr>
      <w:r w:rsidRPr="005B68AF">
        <w:lastRenderedPageBreak/>
        <w:t>Skatt på kapital</w:t>
      </w:r>
    </w:p>
    <w:p w14:paraId="34022785" w14:textId="77777777" w:rsidR="00F7009D" w:rsidRDefault="009D6872" w:rsidP="00F7009D">
      <w:pPr>
        <w:pStyle w:val="Rubrik6utannumrering"/>
      </w:pPr>
      <w:r w:rsidRPr="005B68AF">
        <w:t>Skatt på kapital, hushåll</w:t>
      </w:r>
    </w:p>
    <w:p w14:paraId="545B8EAB" w14:textId="123C1900" w:rsidR="00F7009D" w:rsidRDefault="009D6872" w:rsidP="00F7009D">
      <w:pPr>
        <w:pStyle w:val="Brdtext"/>
      </w:pPr>
      <w:r w:rsidRPr="0022154E">
        <w:t>Intäkterna från hushållens kapitalinkomster 201</w:t>
      </w:r>
      <w:r>
        <w:t>3</w:t>
      </w:r>
      <w:r w:rsidRPr="0022154E">
        <w:t xml:space="preserve"> har reviderats ned </w:t>
      </w:r>
      <w:r>
        <w:t>marginellt</w:t>
      </w:r>
      <w:r w:rsidRPr="0022154E">
        <w:t xml:space="preserve"> jämfört med prognosen i budgetpropositionen. Det beror till största delen på att hushållens utgiftsräntor be</w:t>
      </w:r>
      <w:r>
        <w:softHyphen/>
      </w:r>
      <w:r w:rsidRPr="0022154E">
        <w:t>döms bli högre än tidigare. För 201</w:t>
      </w:r>
      <w:r>
        <w:t>4</w:t>
      </w:r>
      <w:r w:rsidRPr="0022154E">
        <w:t xml:space="preserve"> har intäk</w:t>
      </w:r>
      <w:r>
        <w:softHyphen/>
      </w:r>
      <w:r w:rsidRPr="0022154E">
        <w:t xml:space="preserve">terna reviderats upp med </w:t>
      </w:r>
      <w:r>
        <w:t>3</w:t>
      </w:r>
      <w:r w:rsidRPr="0022154E">
        <w:t xml:space="preserve"> miljard</w:t>
      </w:r>
      <w:r>
        <w:t>er</w:t>
      </w:r>
      <w:r w:rsidRPr="0022154E">
        <w:t xml:space="preserve"> kronor, vilket huvudsakligen beror på att </w:t>
      </w:r>
      <w:r>
        <w:t xml:space="preserve">skatten från </w:t>
      </w:r>
      <w:r w:rsidRPr="0022154E">
        <w:t xml:space="preserve">hushållens </w:t>
      </w:r>
      <w:r>
        <w:t>aktieutdelningar</w:t>
      </w:r>
      <w:r w:rsidRPr="0022154E">
        <w:t xml:space="preserve"> </w:t>
      </w:r>
      <w:r>
        <w:t>bedöms bli högre</w:t>
      </w:r>
      <w:r w:rsidRPr="0022154E">
        <w:t>.</w:t>
      </w:r>
    </w:p>
    <w:p w14:paraId="1F58A0F2" w14:textId="14DEBB0C" w:rsidR="00F7009D" w:rsidRDefault="009D6872" w:rsidP="00F7009D">
      <w:pPr>
        <w:pStyle w:val="Rubrik6utannumrering"/>
      </w:pPr>
      <w:r w:rsidRPr="0022154E">
        <w:t>Skatt på företagsvinster</w:t>
      </w:r>
    </w:p>
    <w:p w14:paraId="067992DC" w14:textId="77777777" w:rsidR="00F7009D" w:rsidRDefault="009D6872" w:rsidP="00F7009D">
      <w:pPr>
        <w:pStyle w:val="Brdtext"/>
      </w:pPr>
      <w:r w:rsidRPr="0022154E">
        <w:t xml:space="preserve">Det slutliga taxeringsutfallet för skatt på före-tagsvinster </w:t>
      </w:r>
      <w:r>
        <w:t>2012</w:t>
      </w:r>
      <w:r w:rsidRPr="0022154E">
        <w:t xml:space="preserve"> uppgick till </w:t>
      </w:r>
      <w:r>
        <w:t>drygt 89</w:t>
      </w:r>
      <w:r w:rsidRPr="0022154E">
        <w:t xml:space="preserve"> miljarder kronor</w:t>
      </w:r>
      <w:r>
        <w:t>. Utfallet</w:t>
      </w:r>
      <w:r w:rsidRPr="0022154E">
        <w:t xml:space="preserve"> var </w:t>
      </w:r>
      <w:r>
        <w:t>7</w:t>
      </w:r>
      <w:r w:rsidRPr="0022154E">
        <w:t xml:space="preserve"> miljarder</w:t>
      </w:r>
      <w:r>
        <w:t xml:space="preserve"> svagare</w:t>
      </w:r>
      <w:r w:rsidRPr="0022154E">
        <w:t xml:space="preserve"> än pro</w:t>
      </w:r>
      <w:r>
        <w:softHyphen/>
      </w:r>
      <w:r w:rsidRPr="0022154E">
        <w:t xml:space="preserve">gnosen i </w:t>
      </w:r>
      <w:r>
        <w:t>budget</w:t>
      </w:r>
      <w:r w:rsidRPr="0022154E">
        <w:t xml:space="preserve">propositionen. </w:t>
      </w:r>
      <w:r>
        <w:t>Det oväntat svaga utfallet var i huvudsak en följd av effekter från beteendeförändringar orsakade av regelföränd</w:t>
      </w:r>
      <w:r>
        <w:softHyphen/>
        <w:t>ringar gällande bolagsskatten. En sänkt bolags</w:t>
      </w:r>
      <w:r>
        <w:softHyphen/>
        <w:t xml:space="preserve">skattesats, trädde i kraft den 1 januari 2013, medförde att avsättningarna av vinstmedel till periodiseringsfonder ökade under 2012. Detta minskade underlaget för uttag av skatt på företagsvinster 2012. </w:t>
      </w:r>
    </w:p>
    <w:p w14:paraId="2BFFF174" w14:textId="106C3E66" w:rsidR="00F7009D" w:rsidRDefault="009D6872" w:rsidP="00F7009D">
      <w:pPr>
        <w:pStyle w:val="Brdtextmedindrag"/>
      </w:pPr>
      <w:r>
        <w:t>För prognosen avseende 2013–2017 är intäk</w:t>
      </w:r>
      <w:r>
        <w:softHyphen/>
        <w:t>terna</w:t>
      </w:r>
      <w:r w:rsidRPr="004B63C5">
        <w:t xml:space="preserve"> från beskattningen av företagsvinster</w:t>
      </w:r>
      <w:r>
        <w:t xml:space="preserve"> nedreviderade med mellan 3 och 5 miljarder kronor för respektive år. Den reviderade prognosen är en samlad bedömning av en rad faktorer. Till dessa effekter hör taxe</w:t>
      </w:r>
      <w:r>
        <w:softHyphen/>
        <w:t>ringsutfallet för 2012, en beräknad nettoeffekt av påverkan från genomförda regelförändringar samt en uppreviderad prognos gällande den makro</w:t>
      </w:r>
      <w:r>
        <w:softHyphen/>
        <w:t>ekonomiska utvecklingen under perioden.</w:t>
      </w:r>
      <w:r w:rsidRPr="0022154E">
        <w:t xml:space="preserve"> </w:t>
      </w:r>
    </w:p>
    <w:p w14:paraId="742A1819" w14:textId="4F2471C3" w:rsidR="00F7009D" w:rsidRDefault="009D6872" w:rsidP="00F7009D">
      <w:pPr>
        <w:pStyle w:val="Rubrik6utannumrering"/>
      </w:pPr>
      <w:r w:rsidRPr="0022154E">
        <w:t>Avkastningsskatt</w:t>
      </w:r>
    </w:p>
    <w:p w14:paraId="18D8C5AE" w14:textId="124CB5FD" w:rsidR="00F7009D" w:rsidRDefault="009D6872" w:rsidP="00F7009D">
      <w:pPr>
        <w:pStyle w:val="Brdtext"/>
      </w:pPr>
      <w:r>
        <w:t>Prognosen gällande intäkter</w:t>
      </w:r>
      <w:r w:rsidRPr="008D688C">
        <w:t xml:space="preserve"> från avkastnings</w:t>
      </w:r>
      <w:r>
        <w:softHyphen/>
      </w:r>
      <w:r w:rsidRPr="008D688C">
        <w:t xml:space="preserve">skatten har </w:t>
      </w:r>
      <w:r>
        <w:t xml:space="preserve">inte </w:t>
      </w:r>
      <w:r w:rsidRPr="008D688C">
        <w:t xml:space="preserve">reviderats </w:t>
      </w:r>
      <w:r>
        <w:t>nämnvärt för 2013–2015, i förhållande till prognosen i budgetpropo</w:t>
      </w:r>
      <w:r>
        <w:softHyphen/>
        <w:t>sitionen. För 2016 och 2017 är intäkterna nedreviderade med 1 miljard för respektive år. De revideringar som har gjorts kan i huvudsak härledas till revideringar av prognosen för stats</w:t>
      </w:r>
      <w:r>
        <w:softHyphen/>
        <w:t>låneräntan. Förutom storleken på pensionskap</w:t>
      </w:r>
      <w:r>
        <w:softHyphen/>
        <w:t xml:space="preserve">italet avgörs intäkten från avkastningskatten av nivån på statslåneräntan. </w:t>
      </w:r>
    </w:p>
    <w:p w14:paraId="7C145028" w14:textId="57237C58" w:rsidR="00F7009D" w:rsidRDefault="009D6872" w:rsidP="00F7009D">
      <w:pPr>
        <w:pStyle w:val="Rubrik6utannumrering"/>
      </w:pPr>
      <w:r w:rsidRPr="0022154E">
        <w:t>Övriga skatter på kapital</w:t>
      </w:r>
    </w:p>
    <w:p w14:paraId="016AC841" w14:textId="30D3B494" w:rsidR="00F7009D" w:rsidRPr="009663DF" w:rsidRDefault="009D6872" w:rsidP="00F7009D">
      <w:pPr>
        <w:pStyle w:val="Brdtext"/>
      </w:pPr>
      <w:r>
        <w:t>Små revideringar har gjorts i prognosen för in</w:t>
      </w:r>
      <w:r>
        <w:softHyphen/>
        <w:t>täkterna</w:t>
      </w:r>
      <w:r w:rsidRPr="00A977AE">
        <w:t xml:space="preserve"> från fastighetsskatt och kommunal fastighetsavgift i förhållande till prognosen i budgetpropositionen. Utfallet för </w:t>
      </w:r>
      <w:r w:rsidRPr="009663DF">
        <w:t>2012 har emellertid visat sig bli lägre än väntat.</w:t>
      </w:r>
    </w:p>
    <w:p w14:paraId="78911171" w14:textId="35400D12" w:rsidR="00F7009D" w:rsidRPr="009663DF" w:rsidRDefault="009D6872" w:rsidP="00F7009D">
      <w:pPr>
        <w:pStyle w:val="Brdtextmedindrag"/>
      </w:pPr>
      <w:r w:rsidRPr="009663DF">
        <w:lastRenderedPageBreak/>
        <w:t>Utfallet för intäkterna från stämpelskatt 2013 blev 0,2 miljarder kronor högre än prognosen i budgetpropositionen. Däremot väntas inte in</w:t>
      </w:r>
      <w:r>
        <w:softHyphen/>
      </w:r>
      <w:r w:rsidRPr="009663DF">
        <w:t>täkterna från stämpelskatt fortsätta växa i samma utsträckning som tidigare.</w:t>
      </w:r>
    </w:p>
    <w:p w14:paraId="0EB52A46" w14:textId="10151D49" w:rsidR="00F7009D" w:rsidRDefault="009D6872" w:rsidP="00F7009D">
      <w:pPr>
        <w:pStyle w:val="Brdtextmedindrag"/>
      </w:pPr>
      <w:r w:rsidRPr="009663DF">
        <w:t>Intäkterna från kupongskatten 2013 blev 0,3 miljarder kronor lägre än prognosen i budget</w:t>
      </w:r>
      <w:r>
        <w:softHyphen/>
      </w:r>
      <w:r w:rsidRPr="009663DF">
        <w:t>propositionen. För 2013–2016 har prognosen för intäkterna reviderats ned med mellan 0,1 och 0,2 miljarder kronor per år till följd av en väntat svagare utveckling av företagens vinster.</w:t>
      </w:r>
    </w:p>
    <w:p w14:paraId="758FE63E" w14:textId="2D0C6EDF" w:rsidR="00F7009D" w:rsidRDefault="009D6872" w:rsidP="00F7009D">
      <w:pPr>
        <w:pStyle w:val="Rubrik4utannumrering"/>
      </w:pPr>
      <w:r w:rsidRPr="006C7A1D">
        <w:t>Skatt på konsumtion</w:t>
      </w:r>
    </w:p>
    <w:p w14:paraId="7D605887" w14:textId="1F9B5601" w:rsidR="00F7009D" w:rsidRPr="002F760F" w:rsidRDefault="009D6872" w:rsidP="00F7009D">
      <w:pPr>
        <w:pStyle w:val="Brdtext"/>
      </w:pPr>
      <w:r w:rsidRPr="002F760F">
        <w:t>Intäkterna från skatt på konsumtion och in</w:t>
      </w:r>
      <w:r>
        <w:softHyphen/>
      </w:r>
      <w:r w:rsidRPr="002F760F">
        <w:t>satsvaror 2013 blev 2,4 miljarder kronor högre än vad som beräknades i budgetpropositionen</w:t>
      </w:r>
      <w:r>
        <w:t>,</w:t>
      </w:r>
      <w:r w:rsidRPr="002F760F">
        <w:t xml:space="preserve"> till följd av att intäkterna från mervärdesskatt utvecklades starkare än väntat. Å andra sidan blev intäkterna från punktskatterna lägre än väntat. Det som gjorde att intäkterna från mer</w:t>
      </w:r>
      <w:r>
        <w:softHyphen/>
      </w:r>
      <w:r w:rsidRPr="002F760F">
        <w:t xml:space="preserve">värdesskatten ökade starkare än väntat var framför allt att företagens maskininvesteringar utvecklades starkare än </w:t>
      </w:r>
      <w:r>
        <w:t>vad som beräknades i budgetpropositionen</w:t>
      </w:r>
      <w:r w:rsidRPr="002F760F">
        <w:t>.</w:t>
      </w:r>
    </w:p>
    <w:p w14:paraId="74313471" w14:textId="234DD003" w:rsidR="00F7009D" w:rsidRPr="00A52BBC" w:rsidRDefault="009D6872" w:rsidP="00F7009D">
      <w:pPr>
        <w:pStyle w:val="Brdtextmedindrag"/>
      </w:pPr>
      <w:r w:rsidRPr="00A52BBC">
        <w:t>Prognosen för 2014 och 2015 för intäkterna från mervärdesskatt är endast marginellt revide</w:t>
      </w:r>
      <w:r>
        <w:softHyphen/>
      </w:r>
      <w:r w:rsidRPr="00A52BBC">
        <w:t>rad sedan budgetpropositionen. För åren 2016 och 2017 har prognosen för intäkterna från mer</w:t>
      </w:r>
      <w:r>
        <w:softHyphen/>
      </w:r>
      <w:r w:rsidRPr="00A52BBC">
        <w:t>värdesskatt reviderats ne</w:t>
      </w:r>
      <w:r>
        <w:t>d</w:t>
      </w:r>
      <w:r w:rsidRPr="00A52BBC">
        <w:t xml:space="preserve"> till följd av att </w:t>
      </w:r>
      <w:r>
        <w:t>pro</w:t>
      </w:r>
      <w:r>
        <w:softHyphen/>
        <w:t xml:space="preserve">gnosen för </w:t>
      </w:r>
      <w:r w:rsidRPr="00A52BBC">
        <w:t xml:space="preserve">hushållens konsumtion i löpande priser </w:t>
      </w:r>
      <w:r>
        <w:t>reviderats ned</w:t>
      </w:r>
      <w:r w:rsidRPr="00A52BBC">
        <w:t>.</w:t>
      </w:r>
    </w:p>
    <w:p w14:paraId="379D6A86" w14:textId="7B1AA781" w:rsidR="00F7009D" w:rsidRDefault="009D6872" w:rsidP="00F7009D">
      <w:pPr>
        <w:pStyle w:val="Brdtextmedindrag"/>
      </w:pPr>
      <w:r w:rsidRPr="000C7F5F">
        <w:t xml:space="preserve">Prognosen för punktskatteintäkterna för 2014–2017 har reviderats ned med 2 miljarder kronor per år. Införandet av trängselskatt på Essingeleden </w:t>
      </w:r>
      <w:r>
        <w:t>och</w:t>
      </w:r>
      <w:r w:rsidRPr="000C7F5F">
        <w:t xml:space="preserve"> höjd trängselskatt i Stockholm leder till högre punktskatteintäkter</w:t>
      </w:r>
      <w:r>
        <w:t>. Detta mot</w:t>
      </w:r>
      <w:r>
        <w:softHyphen/>
        <w:t>verkas dock av att</w:t>
      </w:r>
      <w:r w:rsidRPr="000C7F5F">
        <w:t xml:space="preserve"> priset på utsläppsrätter väntas ge lägre auktionsintäkter.</w:t>
      </w:r>
    </w:p>
    <w:p w14:paraId="295213D8" w14:textId="40A51D9D" w:rsidR="00F7009D" w:rsidRPr="009C383E" w:rsidRDefault="009D6872" w:rsidP="00F7009D">
      <w:pPr>
        <w:pStyle w:val="Rubrik4utannumrering"/>
      </w:pPr>
      <w:r w:rsidRPr="009C383E">
        <w:t>Övriga inkomster</w:t>
      </w:r>
    </w:p>
    <w:p w14:paraId="13AFA1F8" w14:textId="49794FAC" w:rsidR="00F7009D" w:rsidRDefault="009D6872" w:rsidP="00F7009D">
      <w:pPr>
        <w:pStyle w:val="Brdtext"/>
      </w:pPr>
      <w:r>
        <w:t>Jämfört med bedömningen i budget</w:t>
      </w:r>
      <w:r>
        <w:softHyphen/>
        <w:t>propositionen har statens övriga inkomster reviderats upp med knappt 4 miljarder kronor 2013, i huvudsak beroende på inkomster av försåld egendom som översteg prognosen.</w:t>
      </w:r>
      <w:r w:rsidRPr="00543373">
        <w:t xml:space="preserve"> </w:t>
      </w:r>
      <w:r>
        <w:t>I</w:t>
      </w:r>
      <w:r w:rsidRPr="00543373">
        <w:t>nkomsterna från</w:t>
      </w:r>
      <w:r>
        <w:t xml:space="preserve"> statens försäljningar av sitt aktieinnehav i</w:t>
      </w:r>
      <w:r w:rsidRPr="00543373">
        <w:t xml:space="preserve"> Nordea</w:t>
      </w:r>
      <w:r>
        <w:t xml:space="preserve"> (20 miljarder kronor) och</w:t>
      </w:r>
      <w:r w:rsidRPr="00543373">
        <w:t xml:space="preserve"> Vectura Consulting</w:t>
      </w:r>
      <w:r>
        <w:t xml:space="preserve"> (1 miljard kronor) uppgick till 21 miljarder kronor, medan det </w:t>
      </w:r>
      <w:r>
        <w:lastRenderedPageBreak/>
        <w:t>beräkningstekniska antagandet i budget</w:t>
      </w:r>
      <w:r>
        <w:softHyphen/>
        <w:t xml:space="preserve">propositionen för försäljningsinkomster uppgick till 15 miljarder kronor. År 2014–2017 har inkomsterna reviderats ner med mellan 1 och 8 miljarder kronor jämfört med bedömningen i budgetpropositionen (se </w:t>
      </w:r>
      <w:r>
        <w:fldChar w:fldCharType="begin"/>
      </w:r>
      <w:r>
        <w:instrText xml:space="preserve"> REF  _Ref383287074 \* Lower \h </w:instrText>
      </w:r>
      <w:r>
        <w:fldChar w:fldCharType="separate"/>
      </w:r>
      <w:r w:rsidR="004642B5">
        <w:t xml:space="preserve">tabell </w:t>
      </w:r>
      <w:r w:rsidR="004642B5">
        <w:rPr>
          <w:noProof/>
        </w:rPr>
        <w:t>9</w:t>
      </w:r>
      <w:r w:rsidR="004642B5">
        <w:t>.</w:t>
      </w:r>
      <w:r w:rsidR="004642B5">
        <w:rPr>
          <w:noProof/>
        </w:rPr>
        <w:t>3</w:t>
      </w:r>
      <w:r>
        <w:fldChar w:fldCharType="end"/>
      </w:r>
      <w:r>
        <w:t>). Prognosen för inkomsttyp 2000 Inkomster av statens verksam</w:t>
      </w:r>
      <w:r>
        <w:softHyphen/>
        <w:t xml:space="preserve">het </w:t>
      </w:r>
      <w:r w:rsidRPr="009C383E">
        <w:t>har reviderats ned för samtliga prognosår</w:t>
      </w:r>
      <w:r>
        <w:t>, vilket framför allt beror på ändrade</w:t>
      </w:r>
      <w:r w:rsidRPr="009C383E">
        <w:t xml:space="preserve"> antaganden om statens aktieutdelningar. Under inkomsttyp 6000 Bidrag från EU m.m. förekommer en del förskjutningar i program</w:t>
      </w:r>
      <w:r>
        <w:softHyphen/>
      </w:r>
      <w:r w:rsidRPr="009C383E">
        <w:t>utbetalningar mellan åren, vilket minskar inkomsterna för alla år för</w:t>
      </w:r>
      <w:r>
        <w:softHyphen/>
      </w:r>
      <w:r w:rsidRPr="009C383E">
        <w:t xml:space="preserve">utom 2015. </w:t>
      </w:r>
      <w:r>
        <w:t>Prognosen för</w:t>
      </w:r>
      <w:r w:rsidRPr="00314F36">
        <w:t xml:space="preserve"> inkomsttyp 7000 Avräkningar m.m. i anslutning til</w:t>
      </w:r>
      <w:r>
        <w:t>l skatte</w:t>
      </w:r>
      <w:r>
        <w:softHyphen/>
      </w:r>
      <w:r w:rsidRPr="00314F36">
        <w:t xml:space="preserve">systemet visar på minskande inkomster under prognosperioden jämfört med </w:t>
      </w:r>
      <w:r>
        <w:t>bedömningen i budget</w:t>
      </w:r>
      <w:r>
        <w:softHyphen/>
        <w:t>propositionen för 2014</w:t>
      </w:r>
      <w:r w:rsidRPr="00314F36">
        <w:t xml:space="preserve">. </w:t>
      </w:r>
    </w:p>
    <w:p w14:paraId="1A0E3EE0" w14:textId="2303CB5D" w:rsidR="00F7009D" w:rsidRDefault="00F7009D" w:rsidP="00F7009D">
      <w:pPr>
        <w:pStyle w:val="Brdtext"/>
        <w:spacing w:line="220" w:lineRule="exact"/>
        <w:rPr>
          <w:highlight w:val="yellow"/>
        </w:rPr>
      </w:pPr>
    </w:p>
    <w:p w14:paraId="0C8ED8B7" w14:textId="526C31E1" w:rsidR="00F7009D" w:rsidRPr="00AF4B6C" w:rsidRDefault="009D6872" w:rsidP="00F7009D">
      <w:pPr>
        <w:pStyle w:val="TabellRubrik"/>
      </w:pPr>
      <w:bookmarkStart w:id="516" w:name="_Ref383287074"/>
      <w:bookmarkStart w:id="517" w:name="_Toc384401703"/>
      <w:r>
        <w:t xml:space="preserve">Tabell </w:t>
      </w:r>
      <w:r w:rsidR="0009067D">
        <w:fldChar w:fldCharType="begin"/>
      </w:r>
      <w:r w:rsidR="0009067D">
        <w:instrText xml:space="preserve"> STYLEREF "Rubrik 1"\n \* MERGEFORMAT </w:instrText>
      </w:r>
      <w:r w:rsidR="0009067D">
        <w:fldChar w:fldCharType="separate"/>
      </w:r>
      <w:r w:rsidR="004642B5">
        <w:rPr>
          <w:noProof/>
        </w:rPr>
        <w:t>9</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3</w:t>
      </w:r>
      <w:r w:rsidR="0009067D">
        <w:rPr>
          <w:noProof/>
        </w:rPr>
        <w:fldChar w:fldCharType="end"/>
      </w:r>
      <w:bookmarkEnd w:id="516"/>
      <w:r>
        <w:t xml:space="preserve"> </w:t>
      </w:r>
      <w:r w:rsidRPr="00AF4B6C">
        <w:t>Övriga inkomster, aktuell prognos jämfört med 2014 års budgetproposition</w:t>
      </w:r>
      <w:bookmarkEnd w:id="517"/>
    </w:p>
    <w:p w14:paraId="318FF1EB" w14:textId="77777777" w:rsidR="00F7009D" w:rsidRPr="00BF1A3C" w:rsidRDefault="009D6872" w:rsidP="00F7009D">
      <w:pPr>
        <w:pStyle w:val="TabellUnderrubrik"/>
      </w:pPr>
      <w:r w:rsidRPr="00BF1A3C">
        <w:t>Miljarder kronor</w:t>
      </w:r>
    </w:p>
    <w:tbl>
      <w:tblPr>
        <w:tblW w:w="4382" w:type="dxa"/>
        <w:tblInd w:w="85" w:type="dxa"/>
        <w:tblLayout w:type="fixed"/>
        <w:tblLook w:val="0000" w:firstRow="0" w:lastRow="0" w:firstColumn="0" w:lastColumn="0" w:noHBand="0" w:noVBand="0"/>
      </w:tblPr>
      <w:tblGrid>
        <w:gridCol w:w="1583"/>
        <w:gridCol w:w="559"/>
        <w:gridCol w:w="560"/>
        <w:gridCol w:w="560"/>
        <w:gridCol w:w="560"/>
        <w:gridCol w:w="560"/>
      </w:tblGrid>
      <w:tr w:rsidR="00F7009D" w:rsidRPr="0010005E" w14:paraId="107C096C" w14:textId="77777777" w:rsidTr="00F7009D">
        <w:tc>
          <w:tcPr>
            <w:tcW w:w="1583" w:type="dxa"/>
            <w:tcBorders>
              <w:bottom w:val="single" w:sz="18" w:space="0" w:color="auto"/>
            </w:tcBorders>
            <w:shd w:val="clear" w:color="auto" w:fill="auto"/>
          </w:tcPr>
          <w:p w14:paraId="7A4085EE" w14:textId="77777777" w:rsidR="00F7009D" w:rsidRPr="0010005E" w:rsidRDefault="00F7009D" w:rsidP="00F7009D">
            <w:pPr>
              <w:pStyle w:val="TabellHuvud"/>
              <w:jc w:val="left"/>
              <w:rPr>
                <w:highlight w:val="yellow"/>
              </w:rPr>
            </w:pPr>
          </w:p>
        </w:tc>
        <w:tc>
          <w:tcPr>
            <w:tcW w:w="559" w:type="dxa"/>
            <w:tcBorders>
              <w:bottom w:val="single" w:sz="18" w:space="0" w:color="auto"/>
            </w:tcBorders>
            <w:shd w:val="clear" w:color="auto" w:fill="auto"/>
          </w:tcPr>
          <w:p w14:paraId="185EF931" w14:textId="0F0BCA24" w:rsidR="00F7009D" w:rsidRPr="00BF1A3C" w:rsidRDefault="009D6872" w:rsidP="00F7009D">
            <w:pPr>
              <w:pStyle w:val="TabellHuvud"/>
            </w:pPr>
            <w:r w:rsidRPr="00BF1A3C">
              <w:t>2013</w:t>
            </w:r>
          </w:p>
        </w:tc>
        <w:tc>
          <w:tcPr>
            <w:tcW w:w="560" w:type="dxa"/>
            <w:tcBorders>
              <w:bottom w:val="single" w:sz="18" w:space="0" w:color="auto"/>
            </w:tcBorders>
            <w:shd w:val="clear" w:color="auto" w:fill="auto"/>
          </w:tcPr>
          <w:p w14:paraId="0E8A9EB3" w14:textId="5BA83FBF" w:rsidR="00F7009D" w:rsidRPr="00BF1A3C" w:rsidRDefault="009D6872" w:rsidP="00F7009D">
            <w:pPr>
              <w:pStyle w:val="TabellHuvud"/>
            </w:pPr>
            <w:r w:rsidRPr="00BF1A3C">
              <w:t>2014</w:t>
            </w:r>
          </w:p>
        </w:tc>
        <w:tc>
          <w:tcPr>
            <w:tcW w:w="560" w:type="dxa"/>
            <w:tcBorders>
              <w:bottom w:val="single" w:sz="18" w:space="0" w:color="auto"/>
            </w:tcBorders>
            <w:shd w:val="clear" w:color="auto" w:fill="auto"/>
          </w:tcPr>
          <w:p w14:paraId="76F700F5" w14:textId="522E726B" w:rsidR="00F7009D" w:rsidRPr="00BF1A3C" w:rsidRDefault="009D6872" w:rsidP="00F7009D">
            <w:pPr>
              <w:pStyle w:val="TabellHuvud"/>
            </w:pPr>
            <w:r w:rsidRPr="00BF1A3C">
              <w:t>2015</w:t>
            </w:r>
          </w:p>
        </w:tc>
        <w:tc>
          <w:tcPr>
            <w:tcW w:w="560" w:type="dxa"/>
            <w:tcBorders>
              <w:bottom w:val="single" w:sz="18" w:space="0" w:color="auto"/>
            </w:tcBorders>
            <w:shd w:val="clear" w:color="auto" w:fill="auto"/>
          </w:tcPr>
          <w:p w14:paraId="7CEC9F3A" w14:textId="1F7CF524" w:rsidR="00F7009D" w:rsidRPr="00BF1A3C" w:rsidRDefault="009D6872" w:rsidP="00F7009D">
            <w:pPr>
              <w:pStyle w:val="TabellHuvud"/>
            </w:pPr>
            <w:r w:rsidRPr="00BF1A3C">
              <w:t>2016</w:t>
            </w:r>
          </w:p>
        </w:tc>
        <w:tc>
          <w:tcPr>
            <w:tcW w:w="560" w:type="dxa"/>
            <w:tcBorders>
              <w:bottom w:val="single" w:sz="18" w:space="0" w:color="auto"/>
            </w:tcBorders>
            <w:shd w:val="clear" w:color="auto" w:fill="auto"/>
          </w:tcPr>
          <w:p w14:paraId="1CA56763" w14:textId="329B6DE3" w:rsidR="00F7009D" w:rsidRPr="00BF1A3C" w:rsidRDefault="009D6872" w:rsidP="00F7009D">
            <w:pPr>
              <w:pStyle w:val="TabellHuvud"/>
            </w:pPr>
            <w:r w:rsidRPr="00BF1A3C">
              <w:t>2017</w:t>
            </w:r>
          </w:p>
        </w:tc>
      </w:tr>
      <w:tr w:rsidR="00F7009D" w:rsidRPr="0010005E" w14:paraId="5B177B5E" w14:textId="77777777" w:rsidTr="00F7009D">
        <w:tc>
          <w:tcPr>
            <w:tcW w:w="1583" w:type="dxa"/>
            <w:tcBorders>
              <w:top w:val="single" w:sz="18" w:space="0" w:color="auto"/>
              <w:bottom w:val="single" w:sz="6" w:space="0" w:color="auto"/>
            </w:tcBorders>
            <w:shd w:val="clear" w:color="auto" w:fill="auto"/>
          </w:tcPr>
          <w:p w14:paraId="01824084" w14:textId="03A8C0EA" w:rsidR="00F7009D" w:rsidRPr="00314F36" w:rsidRDefault="009D6872" w:rsidP="00F7009D">
            <w:pPr>
              <w:pStyle w:val="TabellRader"/>
              <w:jc w:val="left"/>
            </w:pPr>
            <w:r w:rsidRPr="00314F36">
              <w:t>2000 Inkomster av statens verksamhet</w:t>
            </w:r>
          </w:p>
        </w:tc>
        <w:tc>
          <w:tcPr>
            <w:tcW w:w="559" w:type="dxa"/>
            <w:tcBorders>
              <w:top w:val="single" w:sz="18" w:space="0" w:color="auto"/>
              <w:bottom w:val="single" w:sz="6" w:space="0" w:color="auto"/>
            </w:tcBorders>
            <w:shd w:val="clear" w:color="auto" w:fill="auto"/>
            <w:vAlign w:val="bottom"/>
          </w:tcPr>
          <w:p w14:paraId="7CF1B7FB" w14:textId="68393842" w:rsidR="00F7009D" w:rsidRPr="0010005E" w:rsidRDefault="009D6872" w:rsidP="00F7009D">
            <w:pPr>
              <w:pStyle w:val="TabellRader"/>
              <w:rPr>
                <w:rFonts w:cs="Calibri"/>
                <w:szCs w:val="16"/>
                <w:highlight w:val="yellow"/>
              </w:rPr>
            </w:pPr>
            <w:r w:rsidRPr="006F677C">
              <w:t>-0,8</w:t>
            </w:r>
          </w:p>
        </w:tc>
        <w:tc>
          <w:tcPr>
            <w:tcW w:w="560" w:type="dxa"/>
            <w:tcBorders>
              <w:top w:val="single" w:sz="18" w:space="0" w:color="auto"/>
              <w:bottom w:val="single" w:sz="6" w:space="0" w:color="auto"/>
            </w:tcBorders>
            <w:shd w:val="clear" w:color="auto" w:fill="auto"/>
            <w:vAlign w:val="bottom"/>
          </w:tcPr>
          <w:p w14:paraId="602C0295" w14:textId="325C4F93" w:rsidR="00F7009D" w:rsidRPr="0010005E" w:rsidRDefault="009D6872" w:rsidP="00F7009D">
            <w:pPr>
              <w:pStyle w:val="TabellRader"/>
              <w:rPr>
                <w:rFonts w:cs="Calibri"/>
                <w:szCs w:val="16"/>
                <w:highlight w:val="yellow"/>
              </w:rPr>
            </w:pPr>
            <w:r w:rsidRPr="006F677C">
              <w:t>-7,4</w:t>
            </w:r>
          </w:p>
        </w:tc>
        <w:tc>
          <w:tcPr>
            <w:tcW w:w="560" w:type="dxa"/>
            <w:tcBorders>
              <w:top w:val="single" w:sz="18" w:space="0" w:color="auto"/>
              <w:bottom w:val="single" w:sz="6" w:space="0" w:color="auto"/>
            </w:tcBorders>
            <w:shd w:val="clear" w:color="auto" w:fill="auto"/>
            <w:vAlign w:val="bottom"/>
          </w:tcPr>
          <w:p w14:paraId="136BF0D0" w14:textId="45A463D1" w:rsidR="00F7009D" w:rsidRPr="0010005E" w:rsidRDefault="009D6872" w:rsidP="00F7009D">
            <w:pPr>
              <w:pStyle w:val="TabellRader"/>
              <w:rPr>
                <w:rFonts w:cs="Calibri"/>
                <w:szCs w:val="16"/>
                <w:highlight w:val="yellow"/>
              </w:rPr>
            </w:pPr>
            <w:r w:rsidRPr="006F677C">
              <w:t>-0,6</w:t>
            </w:r>
          </w:p>
        </w:tc>
        <w:tc>
          <w:tcPr>
            <w:tcW w:w="560" w:type="dxa"/>
            <w:tcBorders>
              <w:top w:val="single" w:sz="18" w:space="0" w:color="auto"/>
              <w:bottom w:val="single" w:sz="6" w:space="0" w:color="auto"/>
            </w:tcBorders>
            <w:shd w:val="clear" w:color="auto" w:fill="auto"/>
            <w:vAlign w:val="bottom"/>
          </w:tcPr>
          <w:p w14:paraId="2F021782" w14:textId="70BACB22" w:rsidR="00F7009D" w:rsidRPr="0010005E" w:rsidRDefault="009D6872" w:rsidP="00F7009D">
            <w:pPr>
              <w:pStyle w:val="TabellRader"/>
              <w:rPr>
                <w:rFonts w:cs="Calibri"/>
                <w:szCs w:val="16"/>
                <w:highlight w:val="yellow"/>
              </w:rPr>
            </w:pPr>
            <w:r w:rsidRPr="006F677C">
              <w:t>-4,6</w:t>
            </w:r>
          </w:p>
        </w:tc>
        <w:tc>
          <w:tcPr>
            <w:tcW w:w="560" w:type="dxa"/>
            <w:tcBorders>
              <w:top w:val="single" w:sz="18" w:space="0" w:color="auto"/>
              <w:bottom w:val="single" w:sz="6" w:space="0" w:color="auto"/>
            </w:tcBorders>
            <w:shd w:val="clear" w:color="auto" w:fill="auto"/>
            <w:vAlign w:val="bottom"/>
          </w:tcPr>
          <w:p w14:paraId="7E4C95B0" w14:textId="4EB15222" w:rsidR="00F7009D" w:rsidRPr="0010005E" w:rsidRDefault="009D6872" w:rsidP="00F7009D">
            <w:pPr>
              <w:pStyle w:val="TabellRader"/>
              <w:rPr>
                <w:rFonts w:cs="Calibri"/>
                <w:szCs w:val="16"/>
                <w:highlight w:val="yellow"/>
              </w:rPr>
            </w:pPr>
            <w:r w:rsidRPr="006F677C">
              <w:t>-4,4</w:t>
            </w:r>
          </w:p>
        </w:tc>
      </w:tr>
      <w:tr w:rsidR="00F7009D" w:rsidRPr="0010005E" w14:paraId="5600DE47" w14:textId="77777777" w:rsidTr="00F7009D">
        <w:tc>
          <w:tcPr>
            <w:tcW w:w="1583" w:type="dxa"/>
            <w:tcBorders>
              <w:top w:val="single" w:sz="6" w:space="0" w:color="auto"/>
              <w:bottom w:val="single" w:sz="6" w:space="0" w:color="auto"/>
            </w:tcBorders>
            <w:shd w:val="clear" w:color="auto" w:fill="auto"/>
          </w:tcPr>
          <w:p w14:paraId="2EE4BDB6" w14:textId="77777777" w:rsidR="00F7009D" w:rsidRPr="00314F36" w:rsidRDefault="009D6872" w:rsidP="00F7009D">
            <w:pPr>
              <w:pStyle w:val="TabellRader"/>
              <w:jc w:val="left"/>
            </w:pPr>
            <w:r w:rsidRPr="00314F36">
              <w:t>3000 Inkomster av försåld egendom</w:t>
            </w:r>
          </w:p>
        </w:tc>
        <w:tc>
          <w:tcPr>
            <w:tcW w:w="559" w:type="dxa"/>
            <w:tcBorders>
              <w:top w:val="single" w:sz="6" w:space="0" w:color="auto"/>
              <w:bottom w:val="single" w:sz="6" w:space="0" w:color="auto"/>
            </w:tcBorders>
            <w:shd w:val="clear" w:color="auto" w:fill="auto"/>
            <w:vAlign w:val="bottom"/>
          </w:tcPr>
          <w:p w14:paraId="184EAC90" w14:textId="2293F88A" w:rsidR="00F7009D" w:rsidRPr="0010005E" w:rsidRDefault="009D6872" w:rsidP="00F7009D">
            <w:pPr>
              <w:pStyle w:val="TabellRader"/>
              <w:rPr>
                <w:rFonts w:cs="Calibri"/>
                <w:szCs w:val="16"/>
                <w:highlight w:val="yellow"/>
              </w:rPr>
            </w:pPr>
            <w:r w:rsidRPr="006F677C">
              <w:t>5,7</w:t>
            </w:r>
          </w:p>
        </w:tc>
        <w:tc>
          <w:tcPr>
            <w:tcW w:w="560" w:type="dxa"/>
            <w:tcBorders>
              <w:top w:val="single" w:sz="6" w:space="0" w:color="auto"/>
              <w:bottom w:val="single" w:sz="6" w:space="0" w:color="auto"/>
            </w:tcBorders>
            <w:shd w:val="clear" w:color="auto" w:fill="auto"/>
            <w:vAlign w:val="bottom"/>
          </w:tcPr>
          <w:p w14:paraId="1D3EC1B1" w14:textId="577D0101" w:rsidR="00F7009D" w:rsidRPr="0010005E" w:rsidRDefault="009D6872" w:rsidP="00F7009D">
            <w:pPr>
              <w:pStyle w:val="TabellRader"/>
              <w:rPr>
                <w:rFonts w:cs="Calibri"/>
                <w:szCs w:val="16"/>
                <w:highlight w:val="yellow"/>
              </w:rPr>
            </w:pPr>
            <w:r w:rsidRPr="006F677C">
              <w:t>0,0</w:t>
            </w:r>
          </w:p>
        </w:tc>
        <w:tc>
          <w:tcPr>
            <w:tcW w:w="560" w:type="dxa"/>
            <w:tcBorders>
              <w:top w:val="single" w:sz="6" w:space="0" w:color="auto"/>
              <w:bottom w:val="single" w:sz="6" w:space="0" w:color="auto"/>
            </w:tcBorders>
            <w:shd w:val="clear" w:color="auto" w:fill="auto"/>
            <w:vAlign w:val="bottom"/>
          </w:tcPr>
          <w:p w14:paraId="0B9971AE" w14:textId="1ADAD596" w:rsidR="00F7009D" w:rsidRPr="0010005E" w:rsidRDefault="009D6872" w:rsidP="00F7009D">
            <w:pPr>
              <w:pStyle w:val="TabellRader"/>
              <w:rPr>
                <w:rFonts w:cs="Calibri"/>
                <w:szCs w:val="16"/>
                <w:highlight w:val="yellow"/>
              </w:rPr>
            </w:pPr>
            <w:r w:rsidRPr="006F677C">
              <w:t>0,0</w:t>
            </w:r>
          </w:p>
        </w:tc>
        <w:tc>
          <w:tcPr>
            <w:tcW w:w="560" w:type="dxa"/>
            <w:tcBorders>
              <w:top w:val="single" w:sz="6" w:space="0" w:color="auto"/>
              <w:bottom w:val="single" w:sz="6" w:space="0" w:color="auto"/>
            </w:tcBorders>
            <w:shd w:val="clear" w:color="auto" w:fill="auto"/>
            <w:vAlign w:val="bottom"/>
          </w:tcPr>
          <w:p w14:paraId="18AAD38A" w14:textId="4082C8B7" w:rsidR="00F7009D" w:rsidRPr="0010005E" w:rsidRDefault="009D6872" w:rsidP="00F7009D">
            <w:pPr>
              <w:pStyle w:val="TabellRader"/>
              <w:rPr>
                <w:rFonts w:cs="Calibri"/>
                <w:szCs w:val="16"/>
                <w:highlight w:val="yellow"/>
              </w:rPr>
            </w:pPr>
            <w:r w:rsidRPr="006F677C">
              <w:t>0,0</w:t>
            </w:r>
          </w:p>
        </w:tc>
        <w:tc>
          <w:tcPr>
            <w:tcW w:w="560" w:type="dxa"/>
            <w:tcBorders>
              <w:top w:val="single" w:sz="6" w:space="0" w:color="auto"/>
              <w:bottom w:val="single" w:sz="6" w:space="0" w:color="auto"/>
            </w:tcBorders>
            <w:shd w:val="clear" w:color="auto" w:fill="auto"/>
            <w:vAlign w:val="bottom"/>
          </w:tcPr>
          <w:p w14:paraId="6C8218DE" w14:textId="5C67B4A3" w:rsidR="00F7009D" w:rsidRPr="0010005E" w:rsidRDefault="009D6872" w:rsidP="00F7009D">
            <w:pPr>
              <w:pStyle w:val="TabellRader"/>
              <w:rPr>
                <w:rFonts w:cs="Calibri"/>
                <w:szCs w:val="16"/>
                <w:highlight w:val="yellow"/>
              </w:rPr>
            </w:pPr>
            <w:r w:rsidRPr="006F677C">
              <w:t>0,0</w:t>
            </w:r>
          </w:p>
        </w:tc>
      </w:tr>
      <w:tr w:rsidR="00F7009D" w:rsidRPr="0010005E" w14:paraId="672558D1" w14:textId="77777777" w:rsidTr="00F7009D">
        <w:tc>
          <w:tcPr>
            <w:tcW w:w="1583" w:type="dxa"/>
            <w:tcBorders>
              <w:top w:val="single" w:sz="6" w:space="0" w:color="auto"/>
              <w:bottom w:val="single" w:sz="6" w:space="0" w:color="auto"/>
            </w:tcBorders>
            <w:shd w:val="clear" w:color="auto" w:fill="auto"/>
          </w:tcPr>
          <w:p w14:paraId="7A5C3DB4" w14:textId="77777777" w:rsidR="00F7009D" w:rsidRPr="00314F36" w:rsidRDefault="009D6872" w:rsidP="00F7009D">
            <w:pPr>
              <w:pStyle w:val="TabellRader"/>
              <w:jc w:val="left"/>
            </w:pPr>
            <w:r w:rsidRPr="00314F36">
              <w:t xml:space="preserve">4000 Återbetalning </w:t>
            </w:r>
            <w:r w:rsidRPr="00314F36">
              <w:br/>
              <w:t>av lån</w:t>
            </w:r>
          </w:p>
        </w:tc>
        <w:tc>
          <w:tcPr>
            <w:tcW w:w="559" w:type="dxa"/>
            <w:tcBorders>
              <w:top w:val="single" w:sz="6" w:space="0" w:color="auto"/>
              <w:bottom w:val="single" w:sz="6" w:space="0" w:color="auto"/>
            </w:tcBorders>
            <w:shd w:val="clear" w:color="auto" w:fill="auto"/>
            <w:vAlign w:val="bottom"/>
          </w:tcPr>
          <w:p w14:paraId="3FB82285" w14:textId="6AA4BC0C" w:rsidR="00F7009D" w:rsidRPr="0010005E" w:rsidRDefault="009D6872" w:rsidP="00F7009D">
            <w:pPr>
              <w:pStyle w:val="TabellRader"/>
              <w:rPr>
                <w:rFonts w:cs="Calibri"/>
                <w:szCs w:val="16"/>
                <w:highlight w:val="yellow"/>
              </w:rPr>
            </w:pPr>
            <w:r w:rsidRPr="006F677C">
              <w:t>0,0</w:t>
            </w:r>
          </w:p>
        </w:tc>
        <w:tc>
          <w:tcPr>
            <w:tcW w:w="560" w:type="dxa"/>
            <w:tcBorders>
              <w:top w:val="single" w:sz="6" w:space="0" w:color="auto"/>
              <w:bottom w:val="single" w:sz="6" w:space="0" w:color="auto"/>
            </w:tcBorders>
            <w:shd w:val="clear" w:color="auto" w:fill="auto"/>
            <w:vAlign w:val="bottom"/>
          </w:tcPr>
          <w:p w14:paraId="16111306" w14:textId="3DA3B85E" w:rsidR="00F7009D" w:rsidRPr="0010005E" w:rsidRDefault="009D6872" w:rsidP="00F7009D">
            <w:pPr>
              <w:pStyle w:val="TabellRader"/>
              <w:rPr>
                <w:rFonts w:cs="Calibri"/>
                <w:szCs w:val="16"/>
                <w:highlight w:val="yellow"/>
              </w:rPr>
            </w:pPr>
            <w:r w:rsidRPr="006F677C">
              <w:t>-0,1</w:t>
            </w:r>
          </w:p>
        </w:tc>
        <w:tc>
          <w:tcPr>
            <w:tcW w:w="560" w:type="dxa"/>
            <w:tcBorders>
              <w:top w:val="single" w:sz="6" w:space="0" w:color="auto"/>
              <w:bottom w:val="single" w:sz="6" w:space="0" w:color="auto"/>
            </w:tcBorders>
            <w:shd w:val="clear" w:color="auto" w:fill="auto"/>
            <w:vAlign w:val="bottom"/>
          </w:tcPr>
          <w:p w14:paraId="28138454" w14:textId="7F494D0B" w:rsidR="00F7009D" w:rsidRPr="0010005E" w:rsidRDefault="009D6872" w:rsidP="00F7009D">
            <w:pPr>
              <w:pStyle w:val="TabellRader"/>
              <w:rPr>
                <w:rFonts w:cs="Calibri"/>
                <w:szCs w:val="16"/>
                <w:highlight w:val="yellow"/>
              </w:rPr>
            </w:pPr>
            <w:r w:rsidRPr="006F677C">
              <w:t>-0,1</w:t>
            </w:r>
          </w:p>
        </w:tc>
        <w:tc>
          <w:tcPr>
            <w:tcW w:w="560" w:type="dxa"/>
            <w:tcBorders>
              <w:top w:val="single" w:sz="6" w:space="0" w:color="auto"/>
              <w:bottom w:val="single" w:sz="6" w:space="0" w:color="auto"/>
            </w:tcBorders>
            <w:shd w:val="clear" w:color="auto" w:fill="auto"/>
            <w:vAlign w:val="bottom"/>
          </w:tcPr>
          <w:p w14:paraId="0FC8585F" w14:textId="1F82217B" w:rsidR="00F7009D" w:rsidRPr="0010005E" w:rsidRDefault="009D6872" w:rsidP="00F7009D">
            <w:pPr>
              <w:pStyle w:val="TabellRader"/>
              <w:rPr>
                <w:rFonts w:cs="Calibri"/>
                <w:szCs w:val="16"/>
                <w:highlight w:val="yellow"/>
              </w:rPr>
            </w:pPr>
            <w:r w:rsidRPr="006F677C">
              <w:t>-0,1</w:t>
            </w:r>
          </w:p>
        </w:tc>
        <w:tc>
          <w:tcPr>
            <w:tcW w:w="560" w:type="dxa"/>
            <w:tcBorders>
              <w:top w:val="single" w:sz="6" w:space="0" w:color="auto"/>
              <w:bottom w:val="single" w:sz="6" w:space="0" w:color="auto"/>
            </w:tcBorders>
            <w:shd w:val="clear" w:color="auto" w:fill="auto"/>
            <w:vAlign w:val="bottom"/>
          </w:tcPr>
          <w:p w14:paraId="13F2DD6D" w14:textId="054A3ECD" w:rsidR="00F7009D" w:rsidRPr="0010005E" w:rsidRDefault="009D6872" w:rsidP="00F7009D">
            <w:pPr>
              <w:pStyle w:val="TabellRader"/>
              <w:rPr>
                <w:rFonts w:cs="Calibri"/>
                <w:szCs w:val="16"/>
                <w:highlight w:val="yellow"/>
              </w:rPr>
            </w:pPr>
            <w:r w:rsidRPr="006F677C">
              <w:t>-0,1</w:t>
            </w:r>
          </w:p>
        </w:tc>
      </w:tr>
      <w:tr w:rsidR="00F7009D" w:rsidRPr="0010005E" w14:paraId="4C56910B" w14:textId="77777777" w:rsidTr="00F7009D">
        <w:tc>
          <w:tcPr>
            <w:tcW w:w="1583" w:type="dxa"/>
            <w:tcBorders>
              <w:top w:val="single" w:sz="6" w:space="0" w:color="auto"/>
              <w:bottom w:val="single" w:sz="6" w:space="0" w:color="auto"/>
            </w:tcBorders>
            <w:shd w:val="clear" w:color="auto" w:fill="auto"/>
          </w:tcPr>
          <w:p w14:paraId="1ECD28F0" w14:textId="77777777" w:rsidR="00F7009D" w:rsidRPr="00314F36" w:rsidRDefault="009D6872" w:rsidP="00F7009D">
            <w:pPr>
              <w:pStyle w:val="TabellRader"/>
              <w:jc w:val="left"/>
            </w:pPr>
            <w:r w:rsidRPr="00314F36">
              <w:t>5000 Kalkylmässiga inkomster</w:t>
            </w:r>
          </w:p>
        </w:tc>
        <w:tc>
          <w:tcPr>
            <w:tcW w:w="559" w:type="dxa"/>
            <w:tcBorders>
              <w:top w:val="single" w:sz="6" w:space="0" w:color="auto"/>
              <w:bottom w:val="single" w:sz="6" w:space="0" w:color="auto"/>
            </w:tcBorders>
            <w:shd w:val="clear" w:color="auto" w:fill="auto"/>
            <w:vAlign w:val="bottom"/>
          </w:tcPr>
          <w:p w14:paraId="3FA83EF4" w14:textId="237CB960" w:rsidR="00F7009D" w:rsidRPr="0010005E" w:rsidRDefault="009D6872" w:rsidP="00F7009D">
            <w:pPr>
              <w:pStyle w:val="TabellRader"/>
              <w:rPr>
                <w:rFonts w:cs="Calibri"/>
                <w:szCs w:val="16"/>
                <w:highlight w:val="yellow"/>
              </w:rPr>
            </w:pPr>
            <w:r w:rsidRPr="006F677C">
              <w:t>-0,2</w:t>
            </w:r>
          </w:p>
        </w:tc>
        <w:tc>
          <w:tcPr>
            <w:tcW w:w="560" w:type="dxa"/>
            <w:tcBorders>
              <w:top w:val="single" w:sz="6" w:space="0" w:color="auto"/>
              <w:bottom w:val="single" w:sz="6" w:space="0" w:color="auto"/>
            </w:tcBorders>
            <w:shd w:val="clear" w:color="auto" w:fill="auto"/>
            <w:vAlign w:val="bottom"/>
          </w:tcPr>
          <w:p w14:paraId="3483E039" w14:textId="75580398" w:rsidR="00F7009D" w:rsidRPr="0010005E" w:rsidRDefault="009D6872" w:rsidP="00F7009D">
            <w:pPr>
              <w:pStyle w:val="TabellRader"/>
              <w:rPr>
                <w:rFonts w:cs="Calibri"/>
                <w:szCs w:val="16"/>
                <w:highlight w:val="yellow"/>
              </w:rPr>
            </w:pPr>
            <w:r w:rsidRPr="006F677C">
              <w:t>0,2</w:t>
            </w:r>
          </w:p>
        </w:tc>
        <w:tc>
          <w:tcPr>
            <w:tcW w:w="560" w:type="dxa"/>
            <w:tcBorders>
              <w:top w:val="single" w:sz="6" w:space="0" w:color="auto"/>
              <w:bottom w:val="single" w:sz="6" w:space="0" w:color="auto"/>
            </w:tcBorders>
            <w:shd w:val="clear" w:color="auto" w:fill="auto"/>
            <w:vAlign w:val="bottom"/>
          </w:tcPr>
          <w:p w14:paraId="423DAC6B" w14:textId="1BE44CC8" w:rsidR="00F7009D" w:rsidRPr="0010005E" w:rsidRDefault="009D6872" w:rsidP="00F7009D">
            <w:pPr>
              <w:pStyle w:val="TabellRader"/>
              <w:rPr>
                <w:rFonts w:cs="Calibri"/>
                <w:szCs w:val="16"/>
                <w:highlight w:val="yellow"/>
              </w:rPr>
            </w:pPr>
            <w:r w:rsidRPr="006F677C">
              <w:t>-0,3</w:t>
            </w:r>
          </w:p>
        </w:tc>
        <w:tc>
          <w:tcPr>
            <w:tcW w:w="560" w:type="dxa"/>
            <w:tcBorders>
              <w:top w:val="single" w:sz="6" w:space="0" w:color="auto"/>
              <w:bottom w:val="single" w:sz="6" w:space="0" w:color="auto"/>
            </w:tcBorders>
            <w:shd w:val="clear" w:color="auto" w:fill="auto"/>
            <w:vAlign w:val="bottom"/>
          </w:tcPr>
          <w:p w14:paraId="530C6A2C" w14:textId="78B4CCA5" w:rsidR="00F7009D" w:rsidRPr="0010005E" w:rsidRDefault="009D6872" w:rsidP="00F7009D">
            <w:pPr>
              <w:pStyle w:val="TabellRader"/>
              <w:rPr>
                <w:rFonts w:cs="Calibri"/>
                <w:szCs w:val="16"/>
                <w:highlight w:val="yellow"/>
              </w:rPr>
            </w:pPr>
            <w:r w:rsidRPr="006F677C">
              <w:t>0,3</w:t>
            </w:r>
          </w:p>
        </w:tc>
        <w:tc>
          <w:tcPr>
            <w:tcW w:w="560" w:type="dxa"/>
            <w:tcBorders>
              <w:top w:val="single" w:sz="6" w:space="0" w:color="auto"/>
              <w:bottom w:val="single" w:sz="6" w:space="0" w:color="auto"/>
            </w:tcBorders>
            <w:shd w:val="clear" w:color="auto" w:fill="auto"/>
            <w:vAlign w:val="bottom"/>
          </w:tcPr>
          <w:p w14:paraId="1E520A01" w14:textId="059FBEDE" w:rsidR="00F7009D" w:rsidRPr="0010005E" w:rsidRDefault="009D6872" w:rsidP="00F7009D">
            <w:pPr>
              <w:pStyle w:val="TabellRader"/>
              <w:rPr>
                <w:rFonts w:cs="Calibri"/>
                <w:szCs w:val="16"/>
                <w:highlight w:val="yellow"/>
              </w:rPr>
            </w:pPr>
            <w:r w:rsidRPr="006F677C">
              <w:t>0,6</w:t>
            </w:r>
          </w:p>
        </w:tc>
      </w:tr>
      <w:tr w:rsidR="00F7009D" w:rsidRPr="0010005E" w14:paraId="2213D848" w14:textId="77777777" w:rsidTr="00F7009D">
        <w:tc>
          <w:tcPr>
            <w:tcW w:w="1583" w:type="dxa"/>
            <w:tcBorders>
              <w:top w:val="single" w:sz="6" w:space="0" w:color="auto"/>
              <w:bottom w:val="single" w:sz="6" w:space="0" w:color="auto"/>
            </w:tcBorders>
            <w:shd w:val="clear" w:color="auto" w:fill="auto"/>
          </w:tcPr>
          <w:p w14:paraId="3007342E" w14:textId="77777777" w:rsidR="00F7009D" w:rsidRPr="00314F36" w:rsidRDefault="009D6872" w:rsidP="00F7009D">
            <w:pPr>
              <w:pStyle w:val="TabellRader"/>
              <w:jc w:val="left"/>
            </w:pPr>
            <w:r w:rsidRPr="00314F36">
              <w:t xml:space="preserve">6000 Bidrag m.m. </w:t>
            </w:r>
            <w:r w:rsidRPr="00314F36">
              <w:br/>
              <w:t>från EU</w:t>
            </w:r>
          </w:p>
        </w:tc>
        <w:tc>
          <w:tcPr>
            <w:tcW w:w="559" w:type="dxa"/>
            <w:tcBorders>
              <w:top w:val="single" w:sz="6" w:space="0" w:color="auto"/>
              <w:bottom w:val="single" w:sz="6" w:space="0" w:color="auto"/>
            </w:tcBorders>
            <w:shd w:val="clear" w:color="auto" w:fill="auto"/>
            <w:vAlign w:val="bottom"/>
          </w:tcPr>
          <w:p w14:paraId="1F6992BE" w14:textId="69DF3C71" w:rsidR="00F7009D" w:rsidRPr="0010005E" w:rsidRDefault="009D6872" w:rsidP="00F7009D">
            <w:pPr>
              <w:pStyle w:val="TabellRader"/>
              <w:rPr>
                <w:rFonts w:cs="Calibri"/>
                <w:szCs w:val="16"/>
                <w:highlight w:val="yellow"/>
              </w:rPr>
            </w:pPr>
            <w:r w:rsidRPr="006F677C">
              <w:t>-0,9</w:t>
            </w:r>
          </w:p>
        </w:tc>
        <w:tc>
          <w:tcPr>
            <w:tcW w:w="560" w:type="dxa"/>
            <w:tcBorders>
              <w:top w:val="single" w:sz="6" w:space="0" w:color="auto"/>
              <w:bottom w:val="single" w:sz="6" w:space="0" w:color="auto"/>
            </w:tcBorders>
            <w:shd w:val="clear" w:color="auto" w:fill="auto"/>
            <w:vAlign w:val="bottom"/>
          </w:tcPr>
          <w:p w14:paraId="302F482F" w14:textId="15F4CCFA" w:rsidR="00F7009D" w:rsidRPr="0010005E" w:rsidRDefault="009D6872" w:rsidP="00F7009D">
            <w:pPr>
              <w:pStyle w:val="TabellRader"/>
              <w:rPr>
                <w:rFonts w:cs="Calibri"/>
                <w:szCs w:val="16"/>
                <w:highlight w:val="yellow"/>
              </w:rPr>
            </w:pPr>
            <w:r w:rsidRPr="006F677C">
              <w:t>-0,2</w:t>
            </w:r>
          </w:p>
        </w:tc>
        <w:tc>
          <w:tcPr>
            <w:tcW w:w="560" w:type="dxa"/>
            <w:tcBorders>
              <w:top w:val="single" w:sz="6" w:space="0" w:color="auto"/>
              <w:bottom w:val="single" w:sz="6" w:space="0" w:color="auto"/>
            </w:tcBorders>
            <w:shd w:val="clear" w:color="auto" w:fill="auto"/>
            <w:vAlign w:val="bottom"/>
          </w:tcPr>
          <w:p w14:paraId="20F0FFA7" w14:textId="190792AC" w:rsidR="00F7009D" w:rsidRPr="0010005E" w:rsidRDefault="009D6872" w:rsidP="00F7009D">
            <w:pPr>
              <w:pStyle w:val="TabellRader"/>
              <w:rPr>
                <w:rFonts w:cs="Calibri"/>
                <w:szCs w:val="16"/>
                <w:highlight w:val="yellow"/>
              </w:rPr>
            </w:pPr>
            <w:r w:rsidRPr="006F677C">
              <w:t>0,7</w:t>
            </w:r>
          </w:p>
        </w:tc>
        <w:tc>
          <w:tcPr>
            <w:tcW w:w="560" w:type="dxa"/>
            <w:tcBorders>
              <w:top w:val="single" w:sz="6" w:space="0" w:color="auto"/>
              <w:bottom w:val="single" w:sz="6" w:space="0" w:color="auto"/>
            </w:tcBorders>
            <w:shd w:val="clear" w:color="auto" w:fill="auto"/>
            <w:vAlign w:val="bottom"/>
          </w:tcPr>
          <w:p w14:paraId="588C7592" w14:textId="5E4F92D3" w:rsidR="00F7009D" w:rsidRPr="0010005E" w:rsidRDefault="009D6872" w:rsidP="00F7009D">
            <w:pPr>
              <w:pStyle w:val="TabellRader"/>
              <w:rPr>
                <w:rFonts w:cs="Calibri"/>
                <w:szCs w:val="16"/>
                <w:highlight w:val="yellow"/>
              </w:rPr>
            </w:pPr>
            <w:r w:rsidRPr="006F677C">
              <w:t>-1,7</w:t>
            </w:r>
          </w:p>
        </w:tc>
        <w:tc>
          <w:tcPr>
            <w:tcW w:w="560" w:type="dxa"/>
            <w:tcBorders>
              <w:top w:val="single" w:sz="6" w:space="0" w:color="auto"/>
              <w:bottom w:val="single" w:sz="6" w:space="0" w:color="auto"/>
            </w:tcBorders>
            <w:shd w:val="clear" w:color="auto" w:fill="auto"/>
            <w:vAlign w:val="bottom"/>
          </w:tcPr>
          <w:p w14:paraId="1F873BF5" w14:textId="4FF00FB3" w:rsidR="00F7009D" w:rsidRPr="0010005E" w:rsidRDefault="009D6872" w:rsidP="00F7009D">
            <w:pPr>
              <w:pStyle w:val="TabellRader"/>
              <w:rPr>
                <w:rFonts w:cs="Calibri"/>
                <w:szCs w:val="16"/>
                <w:highlight w:val="yellow"/>
              </w:rPr>
            </w:pPr>
            <w:r w:rsidRPr="006F677C">
              <w:t>-0,4</w:t>
            </w:r>
          </w:p>
        </w:tc>
      </w:tr>
      <w:tr w:rsidR="00F7009D" w:rsidRPr="0010005E" w14:paraId="0BD6E20B" w14:textId="77777777" w:rsidTr="00F7009D">
        <w:tc>
          <w:tcPr>
            <w:tcW w:w="1583" w:type="dxa"/>
            <w:tcBorders>
              <w:top w:val="single" w:sz="6" w:space="0" w:color="auto"/>
              <w:bottom w:val="single" w:sz="6" w:space="0" w:color="auto"/>
            </w:tcBorders>
            <w:shd w:val="clear" w:color="auto" w:fill="auto"/>
          </w:tcPr>
          <w:p w14:paraId="6E5D176C" w14:textId="77777777" w:rsidR="00F7009D" w:rsidRPr="00314F36" w:rsidRDefault="009D6872" w:rsidP="00F7009D">
            <w:pPr>
              <w:pStyle w:val="TabellRader"/>
              <w:jc w:val="left"/>
            </w:pPr>
            <w:r w:rsidRPr="00314F36">
              <w:t>7000 Avräkningar m.m. i anslutning till skattesystemet</w:t>
            </w:r>
          </w:p>
        </w:tc>
        <w:tc>
          <w:tcPr>
            <w:tcW w:w="559" w:type="dxa"/>
            <w:tcBorders>
              <w:top w:val="single" w:sz="6" w:space="0" w:color="auto"/>
              <w:bottom w:val="single" w:sz="6" w:space="0" w:color="auto"/>
            </w:tcBorders>
            <w:shd w:val="clear" w:color="auto" w:fill="auto"/>
            <w:vAlign w:val="bottom"/>
          </w:tcPr>
          <w:p w14:paraId="04587F34" w14:textId="0D4C46B3" w:rsidR="00F7009D" w:rsidRPr="0010005E" w:rsidRDefault="009D6872" w:rsidP="00F7009D">
            <w:pPr>
              <w:pStyle w:val="TabellRader"/>
              <w:rPr>
                <w:rFonts w:cs="Calibri"/>
                <w:szCs w:val="16"/>
                <w:highlight w:val="yellow"/>
              </w:rPr>
            </w:pPr>
            <w:r w:rsidRPr="006F677C">
              <w:t>0,0</w:t>
            </w:r>
          </w:p>
        </w:tc>
        <w:tc>
          <w:tcPr>
            <w:tcW w:w="560" w:type="dxa"/>
            <w:tcBorders>
              <w:top w:val="single" w:sz="6" w:space="0" w:color="auto"/>
              <w:bottom w:val="single" w:sz="6" w:space="0" w:color="auto"/>
            </w:tcBorders>
            <w:shd w:val="clear" w:color="auto" w:fill="auto"/>
            <w:vAlign w:val="bottom"/>
          </w:tcPr>
          <w:p w14:paraId="52148FD5" w14:textId="53ED6822" w:rsidR="00F7009D" w:rsidRPr="0010005E" w:rsidRDefault="009D6872" w:rsidP="00F7009D">
            <w:pPr>
              <w:pStyle w:val="TabellRader"/>
              <w:rPr>
                <w:rFonts w:cs="Calibri"/>
                <w:szCs w:val="16"/>
                <w:highlight w:val="yellow"/>
              </w:rPr>
            </w:pPr>
            <w:r w:rsidRPr="006F677C">
              <w:t>-0,1</w:t>
            </w:r>
          </w:p>
        </w:tc>
        <w:tc>
          <w:tcPr>
            <w:tcW w:w="560" w:type="dxa"/>
            <w:tcBorders>
              <w:top w:val="single" w:sz="6" w:space="0" w:color="auto"/>
              <w:bottom w:val="single" w:sz="6" w:space="0" w:color="auto"/>
            </w:tcBorders>
            <w:shd w:val="clear" w:color="auto" w:fill="auto"/>
            <w:vAlign w:val="bottom"/>
          </w:tcPr>
          <w:p w14:paraId="79DEC314" w14:textId="6015200E" w:rsidR="00F7009D" w:rsidRPr="0010005E" w:rsidRDefault="009D6872" w:rsidP="00F7009D">
            <w:pPr>
              <w:pStyle w:val="TabellRader"/>
              <w:rPr>
                <w:rFonts w:cs="Calibri"/>
                <w:szCs w:val="16"/>
                <w:highlight w:val="yellow"/>
              </w:rPr>
            </w:pPr>
            <w:r w:rsidRPr="006F677C">
              <w:t>-0,2</w:t>
            </w:r>
          </w:p>
        </w:tc>
        <w:tc>
          <w:tcPr>
            <w:tcW w:w="560" w:type="dxa"/>
            <w:tcBorders>
              <w:top w:val="single" w:sz="6" w:space="0" w:color="auto"/>
              <w:bottom w:val="single" w:sz="6" w:space="0" w:color="auto"/>
            </w:tcBorders>
            <w:shd w:val="clear" w:color="auto" w:fill="auto"/>
            <w:vAlign w:val="bottom"/>
          </w:tcPr>
          <w:p w14:paraId="71EEDB43" w14:textId="11FC918C" w:rsidR="00F7009D" w:rsidRPr="0010005E" w:rsidRDefault="009D6872" w:rsidP="00F7009D">
            <w:pPr>
              <w:pStyle w:val="TabellRader"/>
              <w:rPr>
                <w:rFonts w:cs="Calibri"/>
                <w:szCs w:val="16"/>
                <w:highlight w:val="yellow"/>
              </w:rPr>
            </w:pPr>
            <w:r w:rsidRPr="006F677C">
              <w:t>-0,7</w:t>
            </w:r>
          </w:p>
        </w:tc>
        <w:tc>
          <w:tcPr>
            <w:tcW w:w="560" w:type="dxa"/>
            <w:tcBorders>
              <w:top w:val="single" w:sz="6" w:space="0" w:color="auto"/>
              <w:bottom w:val="single" w:sz="6" w:space="0" w:color="auto"/>
            </w:tcBorders>
            <w:shd w:val="clear" w:color="auto" w:fill="auto"/>
            <w:vAlign w:val="bottom"/>
          </w:tcPr>
          <w:p w14:paraId="735E8310" w14:textId="3C81B889" w:rsidR="00F7009D" w:rsidRPr="0010005E" w:rsidRDefault="009D6872" w:rsidP="00F7009D">
            <w:pPr>
              <w:pStyle w:val="TabellRader"/>
              <w:rPr>
                <w:rFonts w:cs="Calibri"/>
                <w:szCs w:val="16"/>
                <w:highlight w:val="yellow"/>
              </w:rPr>
            </w:pPr>
            <w:r w:rsidRPr="006F677C">
              <w:t>-0,4</w:t>
            </w:r>
          </w:p>
        </w:tc>
      </w:tr>
      <w:tr w:rsidR="00F7009D" w:rsidRPr="0010005E" w14:paraId="3DB39E71" w14:textId="77777777" w:rsidTr="00F7009D">
        <w:tc>
          <w:tcPr>
            <w:tcW w:w="1583" w:type="dxa"/>
            <w:tcBorders>
              <w:top w:val="single" w:sz="6" w:space="0" w:color="auto"/>
              <w:bottom w:val="single" w:sz="12" w:space="0" w:color="auto"/>
            </w:tcBorders>
            <w:shd w:val="clear" w:color="auto" w:fill="auto"/>
          </w:tcPr>
          <w:p w14:paraId="4DAA82C2" w14:textId="77777777" w:rsidR="00F7009D" w:rsidRPr="00314F36" w:rsidRDefault="009D6872" w:rsidP="00F7009D">
            <w:pPr>
              <w:pStyle w:val="TabellRader"/>
              <w:jc w:val="left"/>
            </w:pPr>
            <w:r w:rsidRPr="00314F36">
              <w:t>8000 Utgifter som ges som krediteringar på skattekontot</w:t>
            </w:r>
          </w:p>
        </w:tc>
        <w:tc>
          <w:tcPr>
            <w:tcW w:w="559" w:type="dxa"/>
            <w:tcBorders>
              <w:top w:val="single" w:sz="6" w:space="0" w:color="auto"/>
              <w:bottom w:val="single" w:sz="12" w:space="0" w:color="auto"/>
            </w:tcBorders>
            <w:shd w:val="clear" w:color="auto" w:fill="auto"/>
            <w:vAlign w:val="bottom"/>
          </w:tcPr>
          <w:p w14:paraId="21672040" w14:textId="76AFC61F" w:rsidR="00F7009D" w:rsidRPr="0010005E" w:rsidRDefault="009D6872" w:rsidP="00F7009D">
            <w:pPr>
              <w:pStyle w:val="TabellRader"/>
              <w:rPr>
                <w:rFonts w:cs="Calibri"/>
                <w:szCs w:val="16"/>
                <w:highlight w:val="yellow"/>
              </w:rPr>
            </w:pPr>
            <w:r w:rsidRPr="006F677C">
              <w:t>0,0</w:t>
            </w:r>
          </w:p>
        </w:tc>
        <w:tc>
          <w:tcPr>
            <w:tcW w:w="560" w:type="dxa"/>
            <w:tcBorders>
              <w:top w:val="single" w:sz="6" w:space="0" w:color="auto"/>
              <w:bottom w:val="single" w:sz="12" w:space="0" w:color="auto"/>
            </w:tcBorders>
            <w:shd w:val="clear" w:color="auto" w:fill="auto"/>
            <w:vAlign w:val="bottom"/>
          </w:tcPr>
          <w:p w14:paraId="0C4CED94" w14:textId="3BA6AB77" w:rsidR="00F7009D" w:rsidRPr="0010005E" w:rsidRDefault="009D6872" w:rsidP="00F7009D">
            <w:pPr>
              <w:pStyle w:val="TabellRader"/>
              <w:rPr>
                <w:rFonts w:cs="Calibri"/>
                <w:szCs w:val="16"/>
                <w:highlight w:val="yellow"/>
              </w:rPr>
            </w:pPr>
            <w:r w:rsidRPr="006F677C">
              <w:t>0,0</w:t>
            </w:r>
          </w:p>
        </w:tc>
        <w:tc>
          <w:tcPr>
            <w:tcW w:w="560" w:type="dxa"/>
            <w:tcBorders>
              <w:top w:val="single" w:sz="6" w:space="0" w:color="auto"/>
              <w:bottom w:val="single" w:sz="12" w:space="0" w:color="auto"/>
            </w:tcBorders>
            <w:shd w:val="clear" w:color="auto" w:fill="auto"/>
            <w:vAlign w:val="bottom"/>
          </w:tcPr>
          <w:p w14:paraId="7E42EE53" w14:textId="78591095" w:rsidR="00F7009D" w:rsidRPr="0010005E" w:rsidRDefault="009D6872" w:rsidP="00F7009D">
            <w:pPr>
              <w:pStyle w:val="TabellRader"/>
              <w:rPr>
                <w:rFonts w:cs="Calibri"/>
                <w:szCs w:val="16"/>
                <w:highlight w:val="yellow"/>
              </w:rPr>
            </w:pPr>
            <w:r w:rsidRPr="006F677C">
              <w:t>0,0</w:t>
            </w:r>
          </w:p>
        </w:tc>
        <w:tc>
          <w:tcPr>
            <w:tcW w:w="560" w:type="dxa"/>
            <w:tcBorders>
              <w:top w:val="single" w:sz="6" w:space="0" w:color="auto"/>
              <w:bottom w:val="single" w:sz="12" w:space="0" w:color="auto"/>
            </w:tcBorders>
            <w:shd w:val="clear" w:color="auto" w:fill="auto"/>
            <w:vAlign w:val="bottom"/>
          </w:tcPr>
          <w:p w14:paraId="68BDE2C2" w14:textId="61AF1EDF" w:rsidR="00F7009D" w:rsidRPr="0010005E" w:rsidRDefault="009D6872" w:rsidP="00F7009D">
            <w:pPr>
              <w:pStyle w:val="TabellRader"/>
              <w:rPr>
                <w:rFonts w:cs="Calibri"/>
                <w:szCs w:val="16"/>
                <w:highlight w:val="yellow"/>
              </w:rPr>
            </w:pPr>
            <w:r w:rsidRPr="006F677C">
              <w:t>0,0</w:t>
            </w:r>
          </w:p>
        </w:tc>
        <w:tc>
          <w:tcPr>
            <w:tcW w:w="560" w:type="dxa"/>
            <w:tcBorders>
              <w:top w:val="single" w:sz="6" w:space="0" w:color="auto"/>
              <w:bottom w:val="single" w:sz="12" w:space="0" w:color="auto"/>
            </w:tcBorders>
            <w:shd w:val="clear" w:color="auto" w:fill="auto"/>
            <w:vAlign w:val="bottom"/>
          </w:tcPr>
          <w:p w14:paraId="57B10903" w14:textId="39ACBCDB" w:rsidR="00F7009D" w:rsidRPr="0010005E" w:rsidRDefault="009D6872" w:rsidP="00F7009D">
            <w:pPr>
              <w:pStyle w:val="TabellRader"/>
              <w:rPr>
                <w:rFonts w:cs="Calibri"/>
                <w:szCs w:val="16"/>
                <w:highlight w:val="yellow"/>
              </w:rPr>
            </w:pPr>
            <w:r w:rsidRPr="006F677C">
              <w:t>0,0</w:t>
            </w:r>
          </w:p>
        </w:tc>
      </w:tr>
      <w:tr w:rsidR="00F7009D" w:rsidRPr="0010005E" w14:paraId="5FED6616" w14:textId="77777777" w:rsidTr="00F7009D">
        <w:tc>
          <w:tcPr>
            <w:tcW w:w="1583" w:type="dxa"/>
            <w:tcBorders>
              <w:top w:val="single" w:sz="12" w:space="0" w:color="auto"/>
              <w:bottom w:val="single" w:sz="18" w:space="0" w:color="auto"/>
            </w:tcBorders>
            <w:shd w:val="clear" w:color="auto" w:fill="auto"/>
          </w:tcPr>
          <w:p w14:paraId="2ED23389" w14:textId="77777777" w:rsidR="00F7009D" w:rsidRPr="00FF2D3C" w:rsidRDefault="009D6872" w:rsidP="00F7009D">
            <w:pPr>
              <w:pStyle w:val="TabellRader"/>
              <w:jc w:val="left"/>
              <w:rPr>
                <w:b/>
              </w:rPr>
            </w:pPr>
            <w:r w:rsidRPr="00FF2D3C">
              <w:rPr>
                <w:b/>
              </w:rPr>
              <w:t>Övriga inkomster</w:t>
            </w:r>
          </w:p>
        </w:tc>
        <w:tc>
          <w:tcPr>
            <w:tcW w:w="559" w:type="dxa"/>
            <w:tcBorders>
              <w:top w:val="single" w:sz="12" w:space="0" w:color="auto"/>
              <w:bottom w:val="single" w:sz="18" w:space="0" w:color="auto"/>
            </w:tcBorders>
            <w:shd w:val="clear" w:color="auto" w:fill="auto"/>
          </w:tcPr>
          <w:p w14:paraId="510FEA7B" w14:textId="6829413B" w:rsidR="00F7009D" w:rsidRPr="00BC70B1" w:rsidRDefault="009D6872" w:rsidP="00F7009D">
            <w:pPr>
              <w:pStyle w:val="TabellRader"/>
              <w:rPr>
                <w:rFonts w:cs="Calibri"/>
                <w:b/>
                <w:bCs/>
                <w:szCs w:val="16"/>
                <w:highlight w:val="yellow"/>
              </w:rPr>
            </w:pPr>
            <w:r w:rsidRPr="00BC70B1">
              <w:rPr>
                <w:b/>
              </w:rPr>
              <w:t>3,8</w:t>
            </w:r>
          </w:p>
        </w:tc>
        <w:tc>
          <w:tcPr>
            <w:tcW w:w="560" w:type="dxa"/>
            <w:tcBorders>
              <w:top w:val="single" w:sz="12" w:space="0" w:color="auto"/>
              <w:bottom w:val="single" w:sz="18" w:space="0" w:color="auto"/>
            </w:tcBorders>
            <w:shd w:val="clear" w:color="auto" w:fill="auto"/>
          </w:tcPr>
          <w:p w14:paraId="6AA3571C" w14:textId="69E13F98" w:rsidR="00F7009D" w:rsidRPr="00BC70B1" w:rsidRDefault="009D6872" w:rsidP="00F7009D">
            <w:pPr>
              <w:pStyle w:val="TabellRader"/>
              <w:rPr>
                <w:rFonts w:cs="Calibri"/>
                <w:b/>
                <w:bCs/>
                <w:szCs w:val="16"/>
                <w:highlight w:val="yellow"/>
              </w:rPr>
            </w:pPr>
            <w:r w:rsidRPr="00BC70B1">
              <w:rPr>
                <w:b/>
              </w:rPr>
              <w:t>-7,6</w:t>
            </w:r>
          </w:p>
        </w:tc>
        <w:tc>
          <w:tcPr>
            <w:tcW w:w="560" w:type="dxa"/>
            <w:tcBorders>
              <w:top w:val="single" w:sz="12" w:space="0" w:color="auto"/>
              <w:bottom w:val="single" w:sz="18" w:space="0" w:color="auto"/>
            </w:tcBorders>
            <w:shd w:val="clear" w:color="auto" w:fill="auto"/>
          </w:tcPr>
          <w:p w14:paraId="1751B2A1" w14:textId="34124DC5" w:rsidR="00F7009D" w:rsidRPr="00BC70B1" w:rsidRDefault="009D6872" w:rsidP="00F7009D">
            <w:pPr>
              <w:pStyle w:val="TabellRader"/>
              <w:rPr>
                <w:rFonts w:cs="Calibri"/>
                <w:b/>
                <w:bCs/>
                <w:szCs w:val="16"/>
                <w:highlight w:val="yellow"/>
              </w:rPr>
            </w:pPr>
            <w:r w:rsidRPr="00BC70B1">
              <w:rPr>
                <w:b/>
              </w:rPr>
              <w:t>-0,6</w:t>
            </w:r>
          </w:p>
        </w:tc>
        <w:tc>
          <w:tcPr>
            <w:tcW w:w="560" w:type="dxa"/>
            <w:tcBorders>
              <w:top w:val="single" w:sz="12" w:space="0" w:color="auto"/>
              <w:bottom w:val="single" w:sz="18" w:space="0" w:color="auto"/>
            </w:tcBorders>
            <w:shd w:val="clear" w:color="auto" w:fill="auto"/>
          </w:tcPr>
          <w:p w14:paraId="343E7BB8" w14:textId="1BE3AA2E" w:rsidR="00F7009D" w:rsidRPr="00BC70B1" w:rsidRDefault="009D6872" w:rsidP="00F7009D">
            <w:pPr>
              <w:pStyle w:val="TabellRader"/>
              <w:rPr>
                <w:rFonts w:cs="Calibri"/>
                <w:b/>
                <w:bCs/>
                <w:szCs w:val="16"/>
                <w:highlight w:val="yellow"/>
              </w:rPr>
            </w:pPr>
            <w:r w:rsidRPr="00BC70B1">
              <w:rPr>
                <w:b/>
              </w:rPr>
              <w:t>-6,7</w:t>
            </w:r>
          </w:p>
        </w:tc>
        <w:tc>
          <w:tcPr>
            <w:tcW w:w="560" w:type="dxa"/>
            <w:tcBorders>
              <w:top w:val="single" w:sz="12" w:space="0" w:color="auto"/>
              <w:bottom w:val="single" w:sz="18" w:space="0" w:color="auto"/>
            </w:tcBorders>
            <w:shd w:val="clear" w:color="auto" w:fill="auto"/>
          </w:tcPr>
          <w:p w14:paraId="5C1D0248" w14:textId="2E320500" w:rsidR="00F7009D" w:rsidRPr="00E2626C" w:rsidRDefault="009D6872" w:rsidP="00F7009D">
            <w:pPr>
              <w:pStyle w:val="TabellRader"/>
              <w:rPr>
                <w:b/>
              </w:rPr>
            </w:pPr>
            <w:r w:rsidRPr="00BC70B1">
              <w:rPr>
                <w:b/>
              </w:rPr>
              <w:t>-4,7</w:t>
            </w:r>
          </w:p>
        </w:tc>
      </w:tr>
    </w:tbl>
    <w:p w14:paraId="3BC573D8" w14:textId="4D79D402" w:rsidR="00F7009D" w:rsidRDefault="009D6872" w:rsidP="00F7009D">
      <w:pPr>
        <w:pStyle w:val="TabellFotnot"/>
      </w:pPr>
      <w:r w:rsidRPr="00F705EC">
        <w:t xml:space="preserve">Källor: </w:t>
      </w:r>
      <w:r>
        <w:t>Ekonomistyrningsverket och</w:t>
      </w:r>
      <w:r w:rsidRPr="00F705EC">
        <w:t xml:space="preserve"> egna beräkningar.</w:t>
      </w:r>
    </w:p>
    <w:p w14:paraId="4A76CDB4" w14:textId="787C6F88" w:rsidR="00F7009D" w:rsidRDefault="009D6872" w:rsidP="00F7009D">
      <w:pPr>
        <w:pStyle w:val="Rubrik3"/>
      </w:pPr>
      <w:bookmarkStart w:id="518" w:name="_Toc384401551"/>
      <w:r w:rsidRPr="00FF1382">
        <w:t>Uppföljning av statens budget för 201</w:t>
      </w:r>
      <w:r>
        <w:t>2</w:t>
      </w:r>
      <w:r w:rsidRPr="00FF1382">
        <w:t xml:space="preserve"> och 201</w:t>
      </w:r>
      <w:r>
        <w:t>3</w:t>
      </w:r>
      <w:bookmarkEnd w:id="518"/>
    </w:p>
    <w:p w14:paraId="646DC4A6" w14:textId="4C052056" w:rsidR="00F7009D" w:rsidRDefault="009D6872" w:rsidP="00F7009D">
      <w:pPr>
        <w:pStyle w:val="Rubrik4utannumrering"/>
        <w:spacing w:before="0"/>
      </w:pPr>
      <w:r w:rsidRPr="00FF1382">
        <w:t>Skatt på arbete</w:t>
      </w:r>
    </w:p>
    <w:p w14:paraId="5E4CF187" w14:textId="70BFBC8A" w:rsidR="00F7009D" w:rsidRPr="00FF1382" w:rsidRDefault="009D6872" w:rsidP="00F7009D">
      <w:pPr>
        <w:pStyle w:val="Brdtext"/>
      </w:pPr>
      <w:r w:rsidRPr="00FF1382">
        <w:t>Jämfört med statens budget för 201</w:t>
      </w:r>
      <w:r>
        <w:t>2</w:t>
      </w:r>
      <w:r w:rsidRPr="00FF1382">
        <w:t xml:space="preserve"> har intäk</w:t>
      </w:r>
      <w:r>
        <w:softHyphen/>
      </w:r>
      <w:r w:rsidRPr="00FF1382">
        <w:t xml:space="preserve">terna från skatt på arbete reviderats upp med ca </w:t>
      </w:r>
      <w:r>
        <w:t>9 </w:t>
      </w:r>
      <w:r w:rsidRPr="00FF1382">
        <w:t xml:space="preserve">miljarder kronor. </w:t>
      </w:r>
      <w:r w:rsidRPr="005F7770">
        <w:t>Det beror på att de utbetalda lönerna ökade betydligt starkare än väntat. Upp</w:t>
      </w:r>
      <w:r>
        <w:softHyphen/>
      </w:r>
      <w:r w:rsidRPr="005F7770">
        <w:t>revideringen av lönesummeutvecklingen mot</w:t>
      </w:r>
      <w:r>
        <w:softHyphen/>
      </w:r>
      <w:r w:rsidRPr="005F7770">
        <w:t>verkas till viss del</w:t>
      </w:r>
      <w:r w:rsidRPr="00FF1382">
        <w:t xml:space="preserve"> </w:t>
      </w:r>
      <w:r w:rsidRPr="005F7770">
        <w:t xml:space="preserve">av att kostnaderna för </w:t>
      </w:r>
      <w:r>
        <w:t>hus</w:t>
      </w:r>
      <w:r w:rsidRPr="005F7770">
        <w:t>av</w:t>
      </w:r>
      <w:r>
        <w:softHyphen/>
      </w:r>
      <w:r w:rsidRPr="005F7770">
        <w:lastRenderedPageBreak/>
        <w:t>draget (ROT- och RUT-</w:t>
      </w:r>
      <w:r>
        <w:t>avdragen</w:t>
      </w:r>
      <w:r w:rsidRPr="005F7770">
        <w:t>) blev högre än beräknat.</w:t>
      </w:r>
    </w:p>
    <w:p w14:paraId="0D673912" w14:textId="082D64F7" w:rsidR="00F7009D" w:rsidRDefault="009D6872" w:rsidP="00F7009D">
      <w:pPr>
        <w:pStyle w:val="Brdtextmedindrag"/>
      </w:pPr>
      <w:r w:rsidRPr="00FF1382">
        <w:t xml:space="preserve">Intäkterna från skatt på arbete bedöms </w:t>
      </w:r>
      <w:r>
        <w:t xml:space="preserve">ha </w:t>
      </w:r>
      <w:r w:rsidRPr="00FF1382">
        <w:t>uppgå</w:t>
      </w:r>
      <w:r>
        <w:t>tt</w:t>
      </w:r>
      <w:r w:rsidRPr="00FF1382">
        <w:t xml:space="preserve"> till </w:t>
      </w:r>
      <w:r>
        <w:t>971</w:t>
      </w:r>
      <w:r w:rsidRPr="00FF1382">
        <w:t xml:space="preserve"> miljarder kronor 201</w:t>
      </w:r>
      <w:r>
        <w:t>3</w:t>
      </w:r>
      <w:r w:rsidRPr="00FF1382">
        <w:t xml:space="preserve">, vilket är </w:t>
      </w:r>
      <w:r>
        <w:t>9 </w:t>
      </w:r>
      <w:r w:rsidRPr="00FF1382">
        <w:t xml:space="preserve">miljarder kronor </w:t>
      </w:r>
      <w:r>
        <w:t>lägre</w:t>
      </w:r>
      <w:r w:rsidRPr="00FF1382">
        <w:t xml:space="preserve"> än enligt statens budget för samma år. </w:t>
      </w:r>
      <w:r>
        <w:t>Av detta beräknas 4 miljarder kronor bero på en nedrevidering av de direkta skatterna och 5 miljarder kronor på en nedrevidering av de indirekta skatterna. Intäkterna har reviderats ned till följd av att den makroekonomiska utvecklingen be</w:t>
      </w:r>
      <w:r>
        <w:softHyphen/>
        <w:t>döms ha blivit svagare jämfört med de beräk</w:t>
      </w:r>
      <w:r>
        <w:softHyphen/>
        <w:t xml:space="preserve">ningar som låg till grund för budgeten för 2013. </w:t>
      </w:r>
    </w:p>
    <w:p w14:paraId="147CDB9A" w14:textId="1A063DF1" w:rsidR="00F7009D" w:rsidRDefault="009D6872" w:rsidP="00F7009D">
      <w:pPr>
        <w:pStyle w:val="Rubrik4utannumrering"/>
      </w:pPr>
      <w:r w:rsidRPr="00FF1382">
        <w:t>Skatt på kapital</w:t>
      </w:r>
    </w:p>
    <w:p w14:paraId="65C7E9E1" w14:textId="625C49EE" w:rsidR="00F7009D" w:rsidRPr="00FF1382" w:rsidRDefault="009D6872" w:rsidP="00F7009D">
      <w:pPr>
        <w:pStyle w:val="Brdtext"/>
      </w:pPr>
      <w:r w:rsidRPr="00FF1382">
        <w:t>Jämfört med beräkningarna i statens budget för 201</w:t>
      </w:r>
      <w:r>
        <w:t>2</w:t>
      </w:r>
      <w:r w:rsidRPr="00FF1382">
        <w:t xml:space="preserve"> blev intäkterna från skatt på kapital </w:t>
      </w:r>
      <w:r>
        <w:t>nästan 25</w:t>
      </w:r>
      <w:r w:rsidRPr="00FF1382">
        <w:t xml:space="preserve"> miljarder kronor lägre. Det </w:t>
      </w:r>
      <w:r>
        <w:t>var framför allt</w:t>
      </w:r>
      <w:r w:rsidRPr="00FF1382">
        <w:t xml:space="preserve"> intäkterna från skatt på </w:t>
      </w:r>
      <w:r>
        <w:t>företagsvinster</w:t>
      </w:r>
      <w:r w:rsidRPr="00FF1382">
        <w:t xml:space="preserve"> som blev </w:t>
      </w:r>
      <w:r>
        <w:t xml:space="preserve">avsevärt </w:t>
      </w:r>
      <w:r w:rsidRPr="00FF1382">
        <w:t xml:space="preserve">lägre </w:t>
      </w:r>
      <w:r>
        <w:t xml:space="preserve">än förväntat. Det svaga utfallet för intäkter från </w:t>
      </w:r>
      <w:r w:rsidRPr="00FF1382">
        <w:t xml:space="preserve">skatt på </w:t>
      </w:r>
      <w:r>
        <w:t>företagsvinster förklaras huvudsakligen av de regelförändringar som in</w:t>
      </w:r>
      <w:r>
        <w:softHyphen/>
        <w:t>fördes vid årsskiftet 2012/2013 och dessutom av en fortsatt svag makroekonomisk utveckling under 2012. Genom sänkningen av bolagsskat</w:t>
      </w:r>
      <w:r>
        <w:softHyphen/>
        <w:t xml:space="preserve">ten, som trädde i kraft den 1 januari 2013, har företagen haft incitament att periodisera sina vinster under 2012 för beskattning senare år genom avsättningar till periodiseringsfonder. Intäkterna från skatt på </w:t>
      </w:r>
      <w:r w:rsidRPr="00FF1382">
        <w:t xml:space="preserve">hushållens </w:t>
      </w:r>
      <w:r>
        <w:t>kapitalin</w:t>
      </w:r>
      <w:r>
        <w:softHyphen/>
        <w:t>komster</w:t>
      </w:r>
      <w:r w:rsidRPr="00FF1382">
        <w:t xml:space="preserve"> blev </w:t>
      </w:r>
      <w:r>
        <w:t xml:space="preserve">knappt 4 miljarder kronor </w:t>
      </w:r>
      <w:r w:rsidRPr="00FF1382">
        <w:t xml:space="preserve">lägre </w:t>
      </w:r>
      <w:r>
        <w:t xml:space="preserve">jämfört med statens budget för 2012. </w:t>
      </w:r>
      <w:r w:rsidRPr="008B6C24">
        <w:t>Det förkla</w:t>
      </w:r>
      <w:r>
        <w:softHyphen/>
      </w:r>
      <w:r w:rsidRPr="008B6C24">
        <w:t>ras av att de taxerade kapitalvinsterna</w:t>
      </w:r>
      <w:r w:rsidRPr="00FF1382">
        <w:t xml:space="preserve"> blev </w:t>
      </w:r>
      <w:r w:rsidRPr="008B6C24">
        <w:t>lägre</w:t>
      </w:r>
      <w:r w:rsidRPr="00FF1382">
        <w:t xml:space="preserve"> än vad som bedömdes i budgetpropositionen för </w:t>
      </w:r>
      <w:r w:rsidRPr="008B6C24">
        <w:t>2012</w:t>
      </w:r>
      <w:r w:rsidRPr="00FF1382">
        <w:t xml:space="preserve">. </w:t>
      </w:r>
    </w:p>
    <w:p w14:paraId="6FD002BF" w14:textId="7AD230AC" w:rsidR="00F7009D" w:rsidRPr="00134009" w:rsidRDefault="009D6872" w:rsidP="00F7009D">
      <w:pPr>
        <w:pStyle w:val="Brdtextmedindrag"/>
        <w:rPr>
          <w:rStyle w:val="BrdtextChar"/>
        </w:rPr>
      </w:pPr>
      <w:r w:rsidRPr="00FF1382">
        <w:t xml:space="preserve">Jämfört med beräkningarna i statens budget för </w:t>
      </w:r>
      <w:r>
        <w:t>2013</w:t>
      </w:r>
      <w:r w:rsidRPr="00FF1382">
        <w:t xml:space="preserve"> har intäkterna från skatt på kapital revi</w:t>
      </w:r>
      <w:r>
        <w:softHyphen/>
      </w:r>
      <w:r w:rsidRPr="00FF1382">
        <w:t xml:space="preserve">derats ned med </w:t>
      </w:r>
      <w:r>
        <w:t>9,5</w:t>
      </w:r>
      <w:r w:rsidRPr="00FF1382">
        <w:t xml:space="preserve"> miljarder kronor. </w:t>
      </w:r>
      <w:r>
        <w:t>Nedrevide</w:t>
      </w:r>
      <w:r>
        <w:softHyphen/>
        <w:t xml:space="preserve">ringen förklaras av en reviderad prognos för </w:t>
      </w:r>
      <w:r w:rsidRPr="00FF1382">
        <w:t>intäkterna från skatt på företagsvinster</w:t>
      </w:r>
      <w:r>
        <w:t>.</w:t>
      </w:r>
      <w:r w:rsidRPr="00FF1382">
        <w:t xml:space="preserve"> </w:t>
      </w:r>
      <w:r>
        <w:t>Samti</w:t>
      </w:r>
      <w:r>
        <w:softHyphen/>
        <w:t xml:space="preserve">digt har prognosen för inkomster från </w:t>
      </w:r>
      <w:r w:rsidRPr="00FF1382">
        <w:t xml:space="preserve">skatt på hushållens </w:t>
      </w:r>
      <w:r>
        <w:t xml:space="preserve">kapitalinkomster </w:t>
      </w:r>
      <w:r w:rsidRPr="00FF1382">
        <w:t xml:space="preserve">reviderats </w:t>
      </w:r>
      <w:r>
        <w:t>upp</w:t>
      </w:r>
      <w:r w:rsidRPr="00FF1382">
        <w:t xml:space="preserve">. </w:t>
      </w:r>
      <w:r>
        <w:t>Även prognoserna för intäkter från fastighets- och stämpelskatt har reviderats upp. Prognosen för intäkter</w:t>
      </w:r>
      <w:r w:rsidRPr="00FF1382">
        <w:t xml:space="preserve"> från företagsvinster har reviderats ned med drygt </w:t>
      </w:r>
      <w:r>
        <w:t>15</w:t>
      </w:r>
      <w:r w:rsidRPr="00FF1382">
        <w:t xml:space="preserve"> miljarder kronor </w:t>
      </w:r>
      <w:r>
        <w:t>2013. För</w:t>
      </w:r>
      <w:r>
        <w:softHyphen/>
        <w:t xml:space="preserve">väntade företagsskattevinster 2013 har främst reviderats ned på grund </w:t>
      </w:r>
      <w:r w:rsidRPr="00FF1382">
        <w:t xml:space="preserve">av </w:t>
      </w:r>
      <w:r>
        <w:t>nya beräkningar gäl</w:t>
      </w:r>
      <w:r>
        <w:softHyphen/>
        <w:t xml:space="preserve">lande beteendeeffekter från regelförändringar. Dessa nya beräkningar har genomförts med anledning av taxeringsutfallet för </w:t>
      </w:r>
      <w:r w:rsidRPr="00FF1382">
        <w:t>2012.</w:t>
      </w:r>
      <w:r>
        <w:t xml:space="preserve"> En fort</w:t>
      </w:r>
      <w:r>
        <w:softHyphen/>
      </w:r>
      <w:r>
        <w:lastRenderedPageBreak/>
        <w:t>satt svag makroekonomisk utveckling under 2013 har även bidragit</w:t>
      </w:r>
      <w:r w:rsidRPr="00FF1382">
        <w:t xml:space="preserve"> till </w:t>
      </w:r>
      <w:r>
        <w:t>att prognosen har re</w:t>
      </w:r>
      <w:r>
        <w:softHyphen/>
        <w:t xml:space="preserve">viderats ned. </w:t>
      </w:r>
      <w:r w:rsidRPr="00A15081">
        <w:t>Intäkterna från hushållens skatt på kapitalinkomster beräknas bli knappt 4 miljarder kronor högre än statens budget för 2013</w:t>
      </w:r>
      <w:r>
        <w:t xml:space="preserve"> till följd av att hushållens kapitalinkomster har reviderats upp. Hushållens ränteintäkter har reviderats upp i större utsträckning än hushållens ränteutgifter, vilket sammantaget innebär högre intäkter från skatt på kapital</w:t>
      </w:r>
      <w:r w:rsidRPr="00134009">
        <w:rPr>
          <w:rStyle w:val="BrdtextChar"/>
        </w:rPr>
        <w:t>.</w:t>
      </w:r>
    </w:p>
    <w:p w14:paraId="118B1B40" w14:textId="6FCF9F41" w:rsidR="00F7009D" w:rsidRDefault="009D6872" w:rsidP="00F7009D">
      <w:pPr>
        <w:pStyle w:val="Rubrik4utannumrering"/>
      </w:pPr>
      <w:r w:rsidRPr="00FF1382">
        <w:t>Skatt på konsumtion</w:t>
      </w:r>
    </w:p>
    <w:p w14:paraId="3D9E7BEE" w14:textId="2784D206" w:rsidR="00F7009D" w:rsidRPr="00EB30BF" w:rsidRDefault="009D6872" w:rsidP="00F7009D">
      <w:pPr>
        <w:pStyle w:val="Brdtext"/>
      </w:pPr>
      <w:r w:rsidRPr="00EB30BF">
        <w:t>Intäkterna från skatt på konsumtion och in</w:t>
      </w:r>
      <w:r>
        <w:softHyphen/>
      </w:r>
      <w:r w:rsidRPr="00EB30BF">
        <w:t xml:space="preserve">satsvaror 2012 blev nästan 10 miljarder kronor lägre än </w:t>
      </w:r>
      <w:r>
        <w:t>enligt</w:t>
      </w:r>
      <w:r w:rsidRPr="00EB30BF">
        <w:t xml:space="preserve"> statens budget för 2012. Intäk</w:t>
      </w:r>
      <w:r>
        <w:softHyphen/>
      </w:r>
      <w:r w:rsidRPr="00EB30BF">
        <w:t>terna från mervärdesskatten utvecklades svagare än väntat till följd av lägre investeringar i företa</w:t>
      </w:r>
      <w:r>
        <w:softHyphen/>
      </w:r>
      <w:r w:rsidRPr="00EB30BF">
        <w:t xml:space="preserve">gen. Det dämpade konjunkturläget medförde också </w:t>
      </w:r>
      <w:r>
        <w:t xml:space="preserve">en </w:t>
      </w:r>
      <w:r w:rsidRPr="00EB30BF">
        <w:t>lägre användning av olika energislag inom industrin och i transportsektorn, vilket medförde lägre punktskatteintäkter.</w:t>
      </w:r>
    </w:p>
    <w:p w14:paraId="7CA8B90A" w14:textId="25100731" w:rsidR="00F7009D" w:rsidRPr="00D65628" w:rsidRDefault="009D6872" w:rsidP="00F7009D">
      <w:pPr>
        <w:pStyle w:val="Brdtextmedindrag"/>
      </w:pPr>
      <w:r w:rsidRPr="00E951D5">
        <w:t>Intäkterna från skatt på konsumtion och in</w:t>
      </w:r>
      <w:r>
        <w:softHyphen/>
      </w:r>
      <w:r w:rsidRPr="00E951D5">
        <w:t>satsvaror 2013 blev 15 miljarder kronor lägre än enligt statens budget för 2013. Det förklaras av lägre intäkter från både mervärdesskatt och punktskatter. Det svaga konjunkturläget under 2013 ledde till en lägre konsumtion hos både företag och hushåll, samtidigt som företagens och hushållens användning av framför allt el blev lägre än väntat.</w:t>
      </w:r>
    </w:p>
    <w:p w14:paraId="1FE82396" w14:textId="6F17C07E" w:rsidR="00F7009D" w:rsidRDefault="009D6872" w:rsidP="00F7009D">
      <w:pPr>
        <w:pStyle w:val="Rubrik4utannumrering"/>
      </w:pPr>
      <w:r w:rsidRPr="00030168">
        <w:t>Övriga inkomster</w:t>
      </w:r>
    </w:p>
    <w:p w14:paraId="49926979" w14:textId="604B48DA" w:rsidR="00F7009D" w:rsidRDefault="009D6872" w:rsidP="00F7009D">
      <w:pPr>
        <w:pStyle w:val="Brdtext"/>
      </w:pPr>
      <w:r>
        <w:t xml:space="preserve">Eftersom övriga inkomster redovisas kassamässigt var utfallet för 2012 definitivt redan i 2013 års ekonomiska vårproposition. </w:t>
      </w:r>
      <w:r w:rsidRPr="00030168">
        <w:t xml:space="preserve">Utfallet för övriga inkomster </w:t>
      </w:r>
      <w:r w:rsidRPr="00E165B1">
        <w:t>2013</w:t>
      </w:r>
      <w:r w:rsidRPr="00030168">
        <w:t xml:space="preserve"> blev </w:t>
      </w:r>
      <w:r w:rsidRPr="00E165B1">
        <w:t>0,9</w:t>
      </w:r>
      <w:r w:rsidRPr="00030168">
        <w:t xml:space="preserve"> miljarder kronor lägre än enligt statens budget för </w:t>
      </w:r>
      <w:r w:rsidRPr="00E165B1">
        <w:t>2013</w:t>
      </w:r>
      <w:r w:rsidRPr="00030168">
        <w:t xml:space="preserve"> (se </w:t>
      </w:r>
      <w:r>
        <w:fldChar w:fldCharType="begin"/>
      </w:r>
      <w:r>
        <w:instrText xml:space="preserve"> REF  _Ref383082947 \* Lower \h </w:instrText>
      </w:r>
      <w:r>
        <w:fldChar w:fldCharType="separate"/>
      </w:r>
      <w:r w:rsidR="004642B5" w:rsidRPr="00F705EC">
        <w:t xml:space="preserve">tabell </w:t>
      </w:r>
      <w:r w:rsidR="004642B5">
        <w:rPr>
          <w:noProof/>
          <w:szCs w:val="16"/>
        </w:rPr>
        <w:t>9</w:t>
      </w:r>
      <w:r w:rsidR="004642B5">
        <w:t>.</w:t>
      </w:r>
      <w:r w:rsidR="004642B5">
        <w:rPr>
          <w:noProof/>
        </w:rPr>
        <w:t>4</w:t>
      </w:r>
      <w:r>
        <w:fldChar w:fldCharType="end"/>
      </w:r>
      <w:r w:rsidRPr="00E165B1">
        <w:t>).</w:t>
      </w:r>
      <w:r w:rsidRPr="00030168">
        <w:t xml:space="preserve"> </w:t>
      </w:r>
      <w:r>
        <w:t xml:space="preserve">Både inkomster från statens verksamhet (som inkluderar utdelningar från statens aktieinnehav), avräkningar och bidrag från EU m.m. bidrog till ett lägre utfall. Dessa minskningar vägdes dock upp av att utfallet för inkomster av försåld egendom blev högre än enligt statens budget för 2013. Detta förklaras främst av försäljningarna av statens aktieinnehav i Nordea. </w:t>
      </w:r>
    </w:p>
    <w:p w14:paraId="587770A6" w14:textId="77777777" w:rsidR="00F7009D" w:rsidRDefault="00F7009D" w:rsidP="00F7009D">
      <w:pPr>
        <w:pStyle w:val="Brdtextmedindrag"/>
      </w:pPr>
    </w:p>
    <w:p w14:paraId="6F1BED66" w14:textId="77777777" w:rsidR="00F7009D" w:rsidRDefault="00F7009D" w:rsidP="00F7009D">
      <w:pPr>
        <w:pStyle w:val="Brdtextmedindrag"/>
      </w:pPr>
    </w:p>
    <w:p w14:paraId="363A5081" w14:textId="426EDC8F" w:rsidR="00F7009D" w:rsidRDefault="009D6872" w:rsidP="00F7009D">
      <w:pPr>
        <w:pStyle w:val="TabellRubrik"/>
      </w:pPr>
      <w:bookmarkStart w:id="519" w:name="_Ref383082947"/>
      <w:bookmarkStart w:id="520" w:name="_Ref383082916"/>
      <w:bookmarkStart w:id="521" w:name="_Toc384401704"/>
      <w:r w:rsidRPr="00F705EC">
        <w:lastRenderedPageBreak/>
        <w:t xml:space="preserve">Tabell </w:t>
      </w:r>
      <w:r w:rsidRPr="00A232DE">
        <w:rPr>
          <w:szCs w:val="16"/>
        </w:rPr>
        <w:fldChar w:fldCharType="begin"/>
      </w:r>
      <w:r w:rsidRPr="00A232DE">
        <w:rPr>
          <w:szCs w:val="16"/>
        </w:rPr>
        <w:instrText xml:space="preserve"> STYLEREF "Rubrik 1"\n \* MERGEFORMAT </w:instrText>
      </w:r>
      <w:r w:rsidRPr="00A232DE">
        <w:rPr>
          <w:szCs w:val="16"/>
        </w:rPr>
        <w:fldChar w:fldCharType="separate"/>
      </w:r>
      <w:r w:rsidR="004642B5">
        <w:rPr>
          <w:noProof/>
          <w:szCs w:val="16"/>
        </w:rPr>
        <w:t>9</w:t>
      </w:r>
      <w:r w:rsidRPr="00A232DE">
        <w:rPr>
          <w:noProof/>
          <w:szCs w:val="16"/>
        </w:rPr>
        <w:fldChar w:fldCharType="end"/>
      </w:r>
      <w:r>
        <w:t>.</w:t>
      </w:r>
      <w:r w:rsidR="0009067D">
        <w:fldChar w:fldCharType="begin"/>
      </w:r>
      <w:r w:rsidR="0009067D">
        <w:instrText xml:space="preserve"> SEQ Tabell \* Arabic \s 1  \* MERGEFORMAT </w:instrText>
      </w:r>
      <w:r w:rsidR="0009067D">
        <w:fldChar w:fldCharType="separate"/>
      </w:r>
      <w:r w:rsidR="004642B5">
        <w:rPr>
          <w:noProof/>
        </w:rPr>
        <w:t>4</w:t>
      </w:r>
      <w:r w:rsidR="0009067D">
        <w:rPr>
          <w:noProof/>
        </w:rPr>
        <w:fldChar w:fldCharType="end"/>
      </w:r>
      <w:bookmarkEnd w:id="519"/>
      <w:r>
        <w:t xml:space="preserve"> </w:t>
      </w:r>
      <w:r w:rsidRPr="00F705EC">
        <w:t>Ö</w:t>
      </w:r>
      <w:r>
        <w:t>vriga inkomster, utfall</w:t>
      </w:r>
      <w:r w:rsidRPr="00F705EC">
        <w:t xml:space="preserve"> jämfört med statens budget för </w:t>
      </w:r>
      <w:r w:rsidRPr="000B6BB7">
        <w:t>2013</w:t>
      </w:r>
      <w:bookmarkEnd w:id="520"/>
      <w:bookmarkEnd w:id="521"/>
    </w:p>
    <w:p w14:paraId="44FB94D0" w14:textId="77777777" w:rsidR="00F7009D" w:rsidRPr="00F705EC" w:rsidRDefault="009D6872" w:rsidP="00F7009D">
      <w:pPr>
        <w:pStyle w:val="TabellUnderrubrik"/>
      </w:pPr>
      <w:r w:rsidRPr="00F705EC">
        <w:t>Miljarder kronor</w:t>
      </w:r>
    </w:p>
    <w:tbl>
      <w:tblPr>
        <w:tblW w:w="4382" w:type="dxa"/>
        <w:tblInd w:w="85" w:type="dxa"/>
        <w:tblLayout w:type="fixed"/>
        <w:tblLook w:val="0000" w:firstRow="0" w:lastRow="0" w:firstColumn="0" w:lastColumn="0" w:noHBand="0" w:noVBand="0"/>
      </w:tblPr>
      <w:tblGrid>
        <w:gridCol w:w="2575"/>
        <w:gridCol w:w="903"/>
        <w:gridCol w:w="904"/>
      </w:tblGrid>
      <w:tr w:rsidR="00F7009D" w:rsidRPr="00F705EC" w14:paraId="06BA4025" w14:textId="77777777" w:rsidTr="00F7009D">
        <w:tc>
          <w:tcPr>
            <w:tcW w:w="2575" w:type="dxa"/>
            <w:tcBorders>
              <w:bottom w:val="single" w:sz="18" w:space="0" w:color="auto"/>
            </w:tcBorders>
            <w:shd w:val="clear" w:color="auto" w:fill="auto"/>
          </w:tcPr>
          <w:p w14:paraId="0288D7A4" w14:textId="77777777" w:rsidR="00F7009D" w:rsidRPr="00F705EC" w:rsidRDefault="00F7009D" w:rsidP="00F7009D">
            <w:pPr>
              <w:pStyle w:val="TabellHuvud"/>
            </w:pPr>
          </w:p>
        </w:tc>
        <w:tc>
          <w:tcPr>
            <w:tcW w:w="903" w:type="dxa"/>
            <w:tcBorders>
              <w:bottom w:val="single" w:sz="18" w:space="0" w:color="auto"/>
            </w:tcBorders>
            <w:shd w:val="clear" w:color="auto" w:fill="auto"/>
          </w:tcPr>
          <w:p w14:paraId="56C56D84" w14:textId="7616B8CC" w:rsidR="00F7009D" w:rsidRPr="00F705EC" w:rsidRDefault="009D6872" w:rsidP="00F7009D">
            <w:pPr>
              <w:pStyle w:val="TabellHuvud"/>
            </w:pPr>
            <w:r>
              <w:t>Utfall</w:t>
            </w:r>
            <w:r w:rsidRPr="00F705EC">
              <w:br/>
            </w:r>
            <w:r w:rsidRPr="000B6BB7">
              <w:t>2013</w:t>
            </w:r>
          </w:p>
        </w:tc>
        <w:tc>
          <w:tcPr>
            <w:tcW w:w="904" w:type="dxa"/>
            <w:tcBorders>
              <w:bottom w:val="single" w:sz="18" w:space="0" w:color="auto"/>
            </w:tcBorders>
            <w:shd w:val="clear" w:color="auto" w:fill="auto"/>
          </w:tcPr>
          <w:p w14:paraId="6F0750F9" w14:textId="3E077A57" w:rsidR="00F7009D" w:rsidRPr="00F705EC" w:rsidRDefault="009D6872" w:rsidP="00F7009D">
            <w:pPr>
              <w:pStyle w:val="TabellHuvud"/>
            </w:pPr>
            <w:r w:rsidRPr="00F705EC">
              <w:t>Jmf SB</w:t>
            </w:r>
            <w:r w:rsidRPr="00F705EC">
              <w:br/>
            </w:r>
            <w:r w:rsidRPr="000B6BB7">
              <w:t>2013</w:t>
            </w:r>
          </w:p>
        </w:tc>
      </w:tr>
      <w:tr w:rsidR="00F7009D" w:rsidRPr="00F705EC" w14:paraId="23A069BB" w14:textId="77777777" w:rsidTr="00F7009D">
        <w:tc>
          <w:tcPr>
            <w:tcW w:w="2575" w:type="dxa"/>
            <w:tcBorders>
              <w:top w:val="single" w:sz="18" w:space="0" w:color="auto"/>
              <w:bottom w:val="single" w:sz="6" w:space="0" w:color="auto"/>
            </w:tcBorders>
            <w:shd w:val="clear" w:color="auto" w:fill="auto"/>
          </w:tcPr>
          <w:p w14:paraId="323B7D45" w14:textId="77777777" w:rsidR="00F7009D" w:rsidRPr="00F705EC" w:rsidRDefault="009D6872" w:rsidP="00F7009D">
            <w:pPr>
              <w:pStyle w:val="TabellRader"/>
              <w:jc w:val="left"/>
            </w:pPr>
            <w:r w:rsidRPr="00F705EC">
              <w:t>2000 Inkomster av statens verksamhet</w:t>
            </w:r>
          </w:p>
        </w:tc>
        <w:tc>
          <w:tcPr>
            <w:tcW w:w="903" w:type="dxa"/>
            <w:tcBorders>
              <w:top w:val="single" w:sz="18" w:space="0" w:color="auto"/>
              <w:bottom w:val="single" w:sz="6" w:space="0" w:color="auto"/>
            </w:tcBorders>
            <w:shd w:val="clear" w:color="auto" w:fill="auto"/>
            <w:vAlign w:val="bottom"/>
          </w:tcPr>
          <w:p w14:paraId="2F4191E4" w14:textId="2D4F2599" w:rsidR="00F7009D" w:rsidRPr="000B6BB7" w:rsidRDefault="009D6872" w:rsidP="00F7009D">
            <w:pPr>
              <w:pStyle w:val="TabellRader"/>
              <w:rPr>
                <w:highlight w:val="yellow"/>
              </w:rPr>
            </w:pPr>
            <w:r>
              <w:t>48,</w:t>
            </w:r>
            <w:r w:rsidRPr="00B948C3">
              <w:t>1</w:t>
            </w:r>
          </w:p>
        </w:tc>
        <w:tc>
          <w:tcPr>
            <w:tcW w:w="904" w:type="dxa"/>
            <w:tcBorders>
              <w:top w:val="single" w:sz="18" w:space="0" w:color="auto"/>
              <w:bottom w:val="single" w:sz="6" w:space="0" w:color="auto"/>
            </w:tcBorders>
            <w:shd w:val="clear" w:color="auto" w:fill="auto"/>
            <w:vAlign w:val="bottom"/>
          </w:tcPr>
          <w:p w14:paraId="018698CC" w14:textId="3298CB7B" w:rsidR="00F7009D" w:rsidRPr="000B6BB7" w:rsidRDefault="009D6872" w:rsidP="00F7009D">
            <w:pPr>
              <w:pStyle w:val="TabellRader"/>
              <w:rPr>
                <w:highlight w:val="yellow"/>
              </w:rPr>
            </w:pPr>
            <w:r>
              <w:rPr>
                <w:color w:val="000000"/>
              </w:rPr>
              <w:t>-</w:t>
            </w:r>
            <w:r>
              <w:rPr>
                <w:rFonts w:cs="Arial"/>
                <w:color w:val="000000"/>
                <w:szCs w:val="16"/>
              </w:rPr>
              <w:t>2</w:t>
            </w:r>
            <w:r>
              <w:rPr>
                <w:color w:val="000000"/>
              </w:rPr>
              <w:t>,4</w:t>
            </w:r>
          </w:p>
        </w:tc>
      </w:tr>
      <w:tr w:rsidR="00F7009D" w:rsidRPr="00F705EC" w14:paraId="195D2D88" w14:textId="77777777" w:rsidTr="00F7009D">
        <w:tc>
          <w:tcPr>
            <w:tcW w:w="2575" w:type="dxa"/>
            <w:tcBorders>
              <w:top w:val="single" w:sz="6" w:space="0" w:color="auto"/>
              <w:bottom w:val="single" w:sz="6" w:space="0" w:color="auto"/>
            </w:tcBorders>
            <w:shd w:val="clear" w:color="auto" w:fill="auto"/>
          </w:tcPr>
          <w:p w14:paraId="5C04F76F" w14:textId="77777777" w:rsidR="00F7009D" w:rsidRPr="00F705EC" w:rsidRDefault="009D6872" w:rsidP="00F7009D">
            <w:pPr>
              <w:pStyle w:val="TabellRader"/>
              <w:jc w:val="left"/>
            </w:pPr>
            <w:r w:rsidRPr="00F705EC">
              <w:t>3000 Inkomster av försåld egendom</w:t>
            </w:r>
          </w:p>
        </w:tc>
        <w:tc>
          <w:tcPr>
            <w:tcW w:w="903" w:type="dxa"/>
            <w:tcBorders>
              <w:top w:val="single" w:sz="6" w:space="0" w:color="auto"/>
              <w:bottom w:val="single" w:sz="6" w:space="0" w:color="auto"/>
            </w:tcBorders>
            <w:shd w:val="clear" w:color="auto" w:fill="auto"/>
            <w:vAlign w:val="bottom"/>
          </w:tcPr>
          <w:p w14:paraId="4595541F" w14:textId="6201A594" w:rsidR="00F7009D" w:rsidRPr="000B6BB7" w:rsidRDefault="009D6872" w:rsidP="00F7009D">
            <w:pPr>
              <w:pStyle w:val="TabellRader"/>
              <w:rPr>
                <w:highlight w:val="yellow"/>
              </w:rPr>
            </w:pPr>
            <w:r w:rsidRPr="00B948C3">
              <w:t>20,8</w:t>
            </w:r>
          </w:p>
        </w:tc>
        <w:tc>
          <w:tcPr>
            <w:tcW w:w="904" w:type="dxa"/>
            <w:tcBorders>
              <w:top w:val="single" w:sz="6" w:space="0" w:color="auto"/>
              <w:bottom w:val="single" w:sz="6" w:space="0" w:color="auto"/>
            </w:tcBorders>
            <w:shd w:val="clear" w:color="auto" w:fill="auto"/>
            <w:vAlign w:val="bottom"/>
          </w:tcPr>
          <w:p w14:paraId="0CC915FC" w14:textId="1823E46C" w:rsidR="00F7009D" w:rsidRPr="000B6BB7" w:rsidRDefault="009D6872" w:rsidP="00F7009D">
            <w:pPr>
              <w:pStyle w:val="TabellRader"/>
              <w:rPr>
                <w:highlight w:val="yellow"/>
              </w:rPr>
            </w:pPr>
            <w:r>
              <w:rPr>
                <w:rFonts w:cs="Arial"/>
                <w:color w:val="000000"/>
                <w:szCs w:val="16"/>
              </w:rPr>
              <w:t>5,8</w:t>
            </w:r>
          </w:p>
        </w:tc>
      </w:tr>
      <w:tr w:rsidR="00F7009D" w:rsidRPr="00F705EC" w14:paraId="4C10C87F" w14:textId="77777777" w:rsidTr="00F7009D">
        <w:tc>
          <w:tcPr>
            <w:tcW w:w="2575" w:type="dxa"/>
            <w:tcBorders>
              <w:top w:val="single" w:sz="6" w:space="0" w:color="auto"/>
              <w:bottom w:val="single" w:sz="6" w:space="0" w:color="auto"/>
            </w:tcBorders>
            <w:shd w:val="clear" w:color="auto" w:fill="auto"/>
          </w:tcPr>
          <w:p w14:paraId="26A86ABD" w14:textId="77777777" w:rsidR="00F7009D" w:rsidRPr="00F705EC" w:rsidRDefault="009D6872" w:rsidP="00F7009D">
            <w:pPr>
              <w:pStyle w:val="TabellRader"/>
              <w:jc w:val="left"/>
            </w:pPr>
            <w:r w:rsidRPr="00F705EC">
              <w:t>4000 Återbetalning av lån</w:t>
            </w:r>
          </w:p>
        </w:tc>
        <w:tc>
          <w:tcPr>
            <w:tcW w:w="903" w:type="dxa"/>
            <w:tcBorders>
              <w:top w:val="single" w:sz="6" w:space="0" w:color="auto"/>
              <w:bottom w:val="single" w:sz="6" w:space="0" w:color="auto"/>
            </w:tcBorders>
            <w:shd w:val="clear" w:color="auto" w:fill="auto"/>
            <w:vAlign w:val="bottom"/>
          </w:tcPr>
          <w:p w14:paraId="26138E35" w14:textId="71FA01D6" w:rsidR="00F7009D" w:rsidRPr="000B6BB7" w:rsidRDefault="009D6872" w:rsidP="00F7009D">
            <w:pPr>
              <w:pStyle w:val="TabellRader"/>
              <w:rPr>
                <w:highlight w:val="yellow"/>
              </w:rPr>
            </w:pPr>
            <w:r>
              <w:t>1,</w:t>
            </w:r>
            <w:r w:rsidRPr="00B948C3">
              <w:t>1</w:t>
            </w:r>
          </w:p>
        </w:tc>
        <w:tc>
          <w:tcPr>
            <w:tcW w:w="904" w:type="dxa"/>
            <w:tcBorders>
              <w:top w:val="single" w:sz="6" w:space="0" w:color="auto"/>
              <w:bottom w:val="single" w:sz="6" w:space="0" w:color="auto"/>
            </w:tcBorders>
            <w:shd w:val="clear" w:color="auto" w:fill="auto"/>
            <w:vAlign w:val="bottom"/>
          </w:tcPr>
          <w:p w14:paraId="57434DE9" w14:textId="4F1E657E" w:rsidR="00F7009D" w:rsidRPr="000B6BB7" w:rsidRDefault="009D6872" w:rsidP="00F7009D">
            <w:pPr>
              <w:pStyle w:val="TabellRader"/>
              <w:rPr>
                <w:highlight w:val="yellow"/>
              </w:rPr>
            </w:pPr>
            <w:r>
              <w:rPr>
                <w:rFonts w:cs="Arial"/>
                <w:color w:val="000000"/>
                <w:szCs w:val="16"/>
              </w:rPr>
              <w:t>-</w:t>
            </w:r>
            <w:r>
              <w:rPr>
                <w:color w:val="000000"/>
              </w:rPr>
              <w:t>0,</w:t>
            </w:r>
            <w:r>
              <w:rPr>
                <w:rFonts w:cs="Arial"/>
                <w:color w:val="000000"/>
                <w:szCs w:val="16"/>
              </w:rPr>
              <w:t>1</w:t>
            </w:r>
          </w:p>
        </w:tc>
      </w:tr>
      <w:tr w:rsidR="00F7009D" w:rsidRPr="00F705EC" w14:paraId="5217902C" w14:textId="77777777" w:rsidTr="00F7009D">
        <w:tc>
          <w:tcPr>
            <w:tcW w:w="2575" w:type="dxa"/>
            <w:tcBorders>
              <w:top w:val="single" w:sz="6" w:space="0" w:color="auto"/>
              <w:bottom w:val="single" w:sz="6" w:space="0" w:color="auto"/>
            </w:tcBorders>
            <w:shd w:val="clear" w:color="auto" w:fill="auto"/>
          </w:tcPr>
          <w:p w14:paraId="3AE89CB5" w14:textId="77777777" w:rsidR="00F7009D" w:rsidRPr="00F705EC" w:rsidRDefault="009D6872" w:rsidP="00F7009D">
            <w:pPr>
              <w:pStyle w:val="TabellRader"/>
              <w:jc w:val="left"/>
            </w:pPr>
            <w:r w:rsidRPr="00F705EC">
              <w:t>5000 Kalkylmässiga inkomster</w:t>
            </w:r>
          </w:p>
        </w:tc>
        <w:tc>
          <w:tcPr>
            <w:tcW w:w="903" w:type="dxa"/>
            <w:tcBorders>
              <w:top w:val="single" w:sz="6" w:space="0" w:color="auto"/>
              <w:bottom w:val="single" w:sz="6" w:space="0" w:color="auto"/>
            </w:tcBorders>
            <w:shd w:val="clear" w:color="auto" w:fill="auto"/>
            <w:vAlign w:val="bottom"/>
          </w:tcPr>
          <w:p w14:paraId="08D0AD2A" w14:textId="77FBE43B" w:rsidR="00F7009D" w:rsidRPr="000B6BB7" w:rsidRDefault="009D6872" w:rsidP="00F7009D">
            <w:pPr>
              <w:pStyle w:val="TabellRader"/>
              <w:rPr>
                <w:highlight w:val="yellow"/>
              </w:rPr>
            </w:pPr>
            <w:r>
              <w:t>9,</w:t>
            </w:r>
            <w:r w:rsidRPr="00B948C3">
              <w:t>9</w:t>
            </w:r>
          </w:p>
        </w:tc>
        <w:tc>
          <w:tcPr>
            <w:tcW w:w="904" w:type="dxa"/>
            <w:tcBorders>
              <w:top w:val="single" w:sz="6" w:space="0" w:color="auto"/>
              <w:bottom w:val="single" w:sz="6" w:space="0" w:color="auto"/>
            </w:tcBorders>
            <w:shd w:val="clear" w:color="auto" w:fill="auto"/>
            <w:vAlign w:val="bottom"/>
          </w:tcPr>
          <w:p w14:paraId="488FDCD4" w14:textId="187676B5" w:rsidR="00F7009D" w:rsidRPr="000B6BB7" w:rsidRDefault="009D6872" w:rsidP="00F7009D">
            <w:pPr>
              <w:pStyle w:val="TabellRader"/>
              <w:rPr>
                <w:highlight w:val="yellow"/>
              </w:rPr>
            </w:pPr>
            <w:r>
              <w:rPr>
                <w:color w:val="000000"/>
              </w:rPr>
              <w:t>-</w:t>
            </w:r>
            <w:r>
              <w:rPr>
                <w:rFonts w:cs="Arial"/>
                <w:color w:val="000000"/>
                <w:szCs w:val="16"/>
              </w:rPr>
              <w:t>0,8</w:t>
            </w:r>
          </w:p>
        </w:tc>
      </w:tr>
      <w:tr w:rsidR="00F7009D" w:rsidRPr="00F705EC" w14:paraId="45E683B0" w14:textId="77777777" w:rsidTr="00F7009D">
        <w:tc>
          <w:tcPr>
            <w:tcW w:w="2575" w:type="dxa"/>
            <w:tcBorders>
              <w:top w:val="single" w:sz="6" w:space="0" w:color="auto"/>
              <w:bottom w:val="single" w:sz="6" w:space="0" w:color="auto"/>
            </w:tcBorders>
            <w:shd w:val="clear" w:color="auto" w:fill="auto"/>
          </w:tcPr>
          <w:p w14:paraId="6D02DC0C" w14:textId="77777777" w:rsidR="00F7009D" w:rsidRPr="00F705EC" w:rsidRDefault="009D6872" w:rsidP="00F7009D">
            <w:pPr>
              <w:pStyle w:val="TabellRader"/>
              <w:jc w:val="left"/>
            </w:pPr>
            <w:r w:rsidRPr="00F705EC">
              <w:t>6000 Bidrag m.m. från EU</w:t>
            </w:r>
          </w:p>
        </w:tc>
        <w:tc>
          <w:tcPr>
            <w:tcW w:w="903" w:type="dxa"/>
            <w:tcBorders>
              <w:top w:val="single" w:sz="6" w:space="0" w:color="auto"/>
              <w:bottom w:val="single" w:sz="6" w:space="0" w:color="auto"/>
            </w:tcBorders>
            <w:shd w:val="clear" w:color="auto" w:fill="auto"/>
            <w:vAlign w:val="bottom"/>
          </w:tcPr>
          <w:p w14:paraId="21C0A010" w14:textId="75AE59B0" w:rsidR="00F7009D" w:rsidRPr="000B6BB7" w:rsidRDefault="009D6872" w:rsidP="00F7009D">
            <w:pPr>
              <w:pStyle w:val="TabellRader"/>
              <w:rPr>
                <w:highlight w:val="yellow"/>
              </w:rPr>
            </w:pPr>
            <w:r w:rsidRPr="00B948C3">
              <w:t>10,3</w:t>
            </w:r>
          </w:p>
        </w:tc>
        <w:tc>
          <w:tcPr>
            <w:tcW w:w="904" w:type="dxa"/>
            <w:tcBorders>
              <w:top w:val="single" w:sz="6" w:space="0" w:color="auto"/>
              <w:bottom w:val="single" w:sz="6" w:space="0" w:color="auto"/>
            </w:tcBorders>
            <w:shd w:val="clear" w:color="auto" w:fill="auto"/>
            <w:vAlign w:val="bottom"/>
          </w:tcPr>
          <w:p w14:paraId="75C94845" w14:textId="1661B1B6" w:rsidR="00F7009D" w:rsidRPr="000B6BB7" w:rsidRDefault="009D6872" w:rsidP="00F7009D">
            <w:pPr>
              <w:pStyle w:val="TabellRader"/>
              <w:rPr>
                <w:highlight w:val="yellow"/>
              </w:rPr>
            </w:pPr>
            <w:r>
              <w:rPr>
                <w:color w:val="000000"/>
              </w:rPr>
              <w:t>-</w:t>
            </w:r>
            <w:r>
              <w:rPr>
                <w:rFonts w:cs="Arial"/>
                <w:color w:val="000000"/>
                <w:szCs w:val="16"/>
              </w:rPr>
              <w:t>1,</w:t>
            </w:r>
            <w:r>
              <w:rPr>
                <w:color w:val="000000"/>
              </w:rPr>
              <w:t>3</w:t>
            </w:r>
          </w:p>
        </w:tc>
      </w:tr>
      <w:tr w:rsidR="00F7009D" w:rsidRPr="00F705EC" w14:paraId="78E89BCC" w14:textId="77777777" w:rsidTr="00F7009D">
        <w:tc>
          <w:tcPr>
            <w:tcW w:w="2575" w:type="dxa"/>
            <w:tcBorders>
              <w:top w:val="single" w:sz="6" w:space="0" w:color="auto"/>
              <w:bottom w:val="single" w:sz="6" w:space="0" w:color="auto"/>
            </w:tcBorders>
            <w:shd w:val="clear" w:color="auto" w:fill="auto"/>
          </w:tcPr>
          <w:p w14:paraId="3756E41C" w14:textId="77777777" w:rsidR="00F7009D" w:rsidRPr="00F705EC" w:rsidRDefault="009D6872" w:rsidP="00F7009D">
            <w:pPr>
              <w:pStyle w:val="TabellRader"/>
              <w:jc w:val="left"/>
            </w:pPr>
            <w:r w:rsidRPr="00F705EC">
              <w:t>7000 Avräkningar m.m. i anslutning till skattesystemet</w:t>
            </w:r>
          </w:p>
        </w:tc>
        <w:tc>
          <w:tcPr>
            <w:tcW w:w="903" w:type="dxa"/>
            <w:tcBorders>
              <w:top w:val="single" w:sz="6" w:space="0" w:color="auto"/>
              <w:bottom w:val="single" w:sz="6" w:space="0" w:color="auto"/>
            </w:tcBorders>
            <w:shd w:val="clear" w:color="auto" w:fill="auto"/>
            <w:vAlign w:val="bottom"/>
          </w:tcPr>
          <w:p w14:paraId="1B79D29A" w14:textId="55B49230" w:rsidR="00F7009D" w:rsidRPr="000B6BB7" w:rsidRDefault="009D6872" w:rsidP="00F7009D">
            <w:pPr>
              <w:pStyle w:val="TabellRader"/>
              <w:rPr>
                <w:highlight w:val="yellow"/>
              </w:rPr>
            </w:pPr>
            <w:r w:rsidRPr="00B948C3">
              <w:t>-77,0</w:t>
            </w:r>
          </w:p>
        </w:tc>
        <w:tc>
          <w:tcPr>
            <w:tcW w:w="904" w:type="dxa"/>
            <w:tcBorders>
              <w:top w:val="single" w:sz="6" w:space="0" w:color="auto"/>
              <w:bottom w:val="single" w:sz="6" w:space="0" w:color="auto"/>
            </w:tcBorders>
            <w:shd w:val="clear" w:color="auto" w:fill="auto"/>
            <w:vAlign w:val="bottom"/>
          </w:tcPr>
          <w:p w14:paraId="2B911BEA" w14:textId="2AEE70A6" w:rsidR="00F7009D" w:rsidRPr="000B6BB7" w:rsidRDefault="009D6872" w:rsidP="00F7009D">
            <w:pPr>
              <w:pStyle w:val="TabellRader"/>
              <w:rPr>
                <w:highlight w:val="yellow"/>
              </w:rPr>
            </w:pPr>
            <w:r>
              <w:rPr>
                <w:rFonts w:cs="Arial"/>
                <w:color w:val="000000"/>
                <w:szCs w:val="16"/>
              </w:rPr>
              <w:t>-2,0</w:t>
            </w:r>
          </w:p>
        </w:tc>
      </w:tr>
      <w:tr w:rsidR="00F7009D" w:rsidRPr="00F705EC" w14:paraId="050F66C9" w14:textId="77777777" w:rsidTr="00F7009D">
        <w:tc>
          <w:tcPr>
            <w:tcW w:w="2575" w:type="dxa"/>
            <w:tcBorders>
              <w:top w:val="single" w:sz="6" w:space="0" w:color="auto"/>
              <w:bottom w:val="single" w:sz="12" w:space="0" w:color="auto"/>
            </w:tcBorders>
            <w:shd w:val="clear" w:color="auto" w:fill="auto"/>
          </w:tcPr>
          <w:p w14:paraId="0EADDF5E" w14:textId="77777777" w:rsidR="00F7009D" w:rsidRPr="00F705EC" w:rsidRDefault="009D6872" w:rsidP="00F7009D">
            <w:pPr>
              <w:pStyle w:val="TabellRader"/>
              <w:jc w:val="left"/>
            </w:pPr>
            <w:r w:rsidRPr="00F705EC">
              <w:t>8000 Utgifter som ges som krediteringar på skattekontot</w:t>
            </w:r>
          </w:p>
        </w:tc>
        <w:tc>
          <w:tcPr>
            <w:tcW w:w="903" w:type="dxa"/>
            <w:tcBorders>
              <w:top w:val="single" w:sz="6" w:space="0" w:color="auto"/>
              <w:bottom w:val="single" w:sz="12" w:space="0" w:color="auto"/>
            </w:tcBorders>
            <w:shd w:val="clear" w:color="auto" w:fill="auto"/>
            <w:vAlign w:val="bottom"/>
          </w:tcPr>
          <w:p w14:paraId="3F5ECF2C" w14:textId="26597F6B" w:rsidR="00F7009D" w:rsidRPr="00F705EC" w:rsidRDefault="009D6872" w:rsidP="00F7009D">
            <w:pPr>
              <w:pStyle w:val="TabellRader"/>
            </w:pPr>
            <w:r>
              <w:t>0,</w:t>
            </w:r>
            <w:r w:rsidRPr="00522C8C">
              <w:t>0</w:t>
            </w:r>
          </w:p>
        </w:tc>
        <w:tc>
          <w:tcPr>
            <w:tcW w:w="904" w:type="dxa"/>
            <w:tcBorders>
              <w:top w:val="single" w:sz="6" w:space="0" w:color="auto"/>
              <w:bottom w:val="single" w:sz="12" w:space="0" w:color="auto"/>
            </w:tcBorders>
            <w:shd w:val="clear" w:color="auto" w:fill="auto"/>
            <w:vAlign w:val="bottom"/>
          </w:tcPr>
          <w:p w14:paraId="333EA367" w14:textId="5C7A3F71" w:rsidR="00F7009D" w:rsidRPr="000B6BB7" w:rsidRDefault="009D6872" w:rsidP="00F7009D">
            <w:pPr>
              <w:pStyle w:val="TabellRader"/>
              <w:rPr>
                <w:highlight w:val="yellow"/>
              </w:rPr>
            </w:pPr>
            <w:r>
              <w:rPr>
                <w:color w:val="000000"/>
              </w:rPr>
              <w:t>0,</w:t>
            </w:r>
            <w:r>
              <w:rPr>
                <w:rFonts w:cs="Arial"/>
                <w:color w:val="000000"/>
                <w:szCs w:val="16"/>
              </w:rPr>
              <w:t>0</w:t>
            </w:r>
          </w:p>
        </w:tc>
      </w:tr>
      <w:tr w:rsidR="00F7009D" w:rsidRPr="00E838A1" w14:paraId="0A388920" w14:textId="77777777" w:rsidTr="00F7009D">
        <w:tc>
          <w:tcPr>
            <w:tcW w:w="2575" w:type="dxa"/>
            <w:tcBorders>
              <w:top w:val="single" w:sz="12" w:space="0" w:color="auto"/>
              <w:bottom w:val="single" w:sz="18" w:space="0" w:color="auto"/>
            </w:tcBorders>
            <w:shd w:val="clear" w:color="auto" w:fill="auto"/>
          </w:tcPr>
          <w:p w14:paraId="3AE6E19F" w14:textId="77777777" w:rsidR="00F7009D" w:rsidRPr="000B6BB7" w:rsidRDefault="009D6872" w:rsidP="00F7009D">
            <w:pPr>
              <w:pStyle w:val="TabellRader"/>
              <w:jc w:val="left"/>
              <w:rPr>
                <w:b/>
                <w:highlight w:val="yellow"/>
              </w:rPr>
            </w:pPr>
            <w:r w:rsidRPr="00E838A1">
              <w:rPr>
                <w:b/>
              </w:rPr>
              <w:t>Övriga inkomster</w:t>
            </w:r>
          </w:p>
        </w:tc>
        <w:tc>
          <w:tcPr>
            <w:tcW w:w="903" w:type="dxa"/>
            <w:tcBorders>
              <w:top w:val="single" w:sz="12" w:space="0" w:color="auto"/>
              <w:bottom w:val="single" w:sz="18" w:space="0" w:color="auto"/>
            </w:tcBorders>
            <w:shd w:val="clear" w:color="auto" w:fill="auto"/>
          </w:tcPr>
          <w:p w14:paraId="466A57DE" w14:textId="4AAB32CE" w:rsidR="00F7009D" w:rsidRPr="00E838A1" w:rsidRDefault="009D6872" w:rsidP="00F7009D">
            <w:pPr>
              <w:pStyle w:val="TabellRader"/>
              <w:rPr>
                <w:b/>
              </w:rPr>
            </w:pPr>
            <w:r w:rsidRPr="00522C8C">
              <w:rPr>
                <w:b/>
              </w:rPr>
              <w:t>13,2</w:t>
            </w:r>
          </w:p>
        </w:tc>
        <w:tc>
          <w:tcPr>
            <w:tcW w:w="904" w:type="dxa"/>
            <w:tcBorders>
              <w:top w:val="single" w:sz="12" w:space="0" w:color="auto"/>
              <w:bottom w:val="single" w:sz="18" w:space="0" w:color="auto"/>
            </w:tcBorders>
            <w:shd w:val="clear" w:color="auto" w:fill="auto"/>
            <w:vAlign w:val="bottom"/>
          </w:tcPr>
          <w:p w14:paraId="78B9C7F2" w14:textId="4308E3A2" w:rsidR="00F7009D" w:rsidRPr="00E838A1" w:rsidRDefault="009D6872" w:rsidP="00F7009D">
            <w:pPr>
              <w:pStyle w:val="TabellRader"/>
              <w:rPr>
                <w:b/>
              </w:rPr>
            </w:pPr>
            <w:r w:rsidRPr="009D088A">
              <w:rPr>
                <w:b/>
                <w:color w:val="000000"/>
              </w:rPr>
              <w:t>-</w:t>
            </w:r>
            <w:r w:rsidRPr="009D088A">
              <w:rPr>
                <w:rFonts w:cs="Arial"/>
                <w:b/>
                <w:color w:val="000000"/>
                <w:szCs w:val="16"/>
              </w:rPr>
              <w:t>0</w:t>
            </w:r>
            <w:r w:rsidRPr="009D088A">
              <w:rPr>
                <w:b/>
                <w:color w:val="000000"/>
              </w:rPr>
              <w:t>,9</w:t>
            </w:r>
          </w:p>
        </w:tc>
      </w:tr>
    </w:tbl>
    <w:p w14:paraId="35F14DFE" w14:textId="0ACB24BF" w:rsidR="00F7009D" w:rsidRDefault="009D6872" w:rsidP="00F7009D">
      <w:pPr>
        <w:pStyle w:val="TabellHuvud"/>
        <w:jc w:val="left"/>
      </w:pPr>
      <w:r w:rsidRPr="00F705EC">
        <w:t xml:space="preserve">Källor: </w:t>
      </w:r>
      <w:r>
        <w:t>Ekonomistyrningsverket</w:t>
      </w:r>
      <w:r w:rsidRPr="00F705EC">
        <w:t xml:space="preserve"> och egna beräkningar.</w:t>
      </w:r>
    </w:p>
    <w:p w14:paraId="172CA133" w14:textId="18EAC4DC" w:rsidR="00F7009D" w:rsidRPr="004058A0" w:rsidRDefault="009D6872" w:rsidP="00F7009D">
      <w:pPr>
        <w:pStyle w:val="Rubrik2"/>
      </w:pPr>
      <w:bookmarkStart w:id="522" w:name="_Toc384401552"/>
      <w:r w:rsidRPr="004058A0">
        <w:t>Utgifter i statens budget och takbegränsade utgifter</w:t>
      </w:r>
      <w:bookmarkEnd w:id="522"/>
    </w:p>
    <w:p w14:paraId="08DEA9BC" w14:textId="68DA224A" w:rsidR="00F7009D" w:rsidRPr="004058A0" w:rsidRDefault="009D6872" w:rsidP="00F7009D">
      <w:pPr>
        <w:pStyle w:val="Rubrik3"/>
        <w:spacing w:before="0"/>
      </w:pPr>
      <w:bookmarkStart w:id="523" w:name="_Toc384401553"/>
      <w:r w:rsidRPr="004058A0">
        <w:t xml:space="preserve">Utgiftsprognos </w:t>
      </w:r>
      <w:r>
        <w:t xml:space="preserve">för </w:t>
      </w:r>
      <w:r w:rsidRPr="004058A0">
        <w:t>2014</w:t>
      </w:r>
      <w:bookmarkEnd w:id="523"/>
    </w:p>
    <w:p w14:paraId="0886BFF9" w14:textId="4A242DEA" w:rsidR="00F7009D" w:rsidRPr="002C3807" w:rsidRDefault="009D6872" w:rsidP="00F7009D">
      <w:pPr>
        <w:pStyle w:val="Brdtext"/>
        <w:rPr>
          <w:highlight w:val="yellow"/>
        </w:rPr>
      </w:pPr>
      <w:r w:rsidRPr="002C3807">
        <w:t>I statens budget för 2014 uppgick de samlade utgifterna under samtliga utgiftsområden till 855,1 miljarder kronor</w:t>
      </w:r>
      <w:r w:rsidRPr="00AB03E1">
        <w:t>. I den aktuella prognosen beräknas utgifterna till 846,2 miljarder kronor, dvs. 8,9 miljarder kronor lägre</w:t>
      </w:r>
      <w:r>
        <w:t>, vilket främst beror på lägre prognoser för ränteutgifter</w:t>
      </w:r>
      <w:r w:rsidRPr="00AB03E1">
        <w:t>. De tak</w:t>
      </w:r>
      <w:r>
        <w:softHyphen/>
      </w:r>
      <w:r w:rsidRPr="00AB03E1">
        <w:t xml:space="preserve">begränsade utgifterna beräknades i </w:t>
      </w:r>
      <w:r>
        <w:t>budget</w:t>
      </w:r>
      <w:r>
        <w:softHyphen/>
      </w:r>
      <w:r w:rsidRPr="00AB03E1">
        <w:t>propositionen för 2014 till 1</w:t>
      </w:r>
      <w:r>
        <w:t> </w:t>
      </w:r>
      <w:r w:rsidRPr="00AB03E1">
        <w:t>090,7 miljarder kronor. I den nu aktuella prognosen beräknas de takbegränsade utgifterna till 1</w:t>
      </w:r>
      <w:r>
        <w:t> </w:t>
      </w:r>
      <w:r w:rsidRPr="00AB03E1">
        <w:t xml:space="preserve">091,4 miljarder kronor för samma år, dvs. 0,7 miljarder kronor högre. </w:t>
      </w:r>
    </w:p>
    <w:p w14:paraId="347F6BE1" w14:textId="40AAF0A7" w:rsidR="00F7009D" w:rsidRPr="00AB03E1" w:rsidRDefault="009D6872" w:rsidP="00F7009D">
      <w:pPr>
        <w:pStyle w:val="Brdtextmedindrag"/>
      </w:pPr>
      <w:r w:rsidRPr="00AB03E1">
        <w:t xml:space="preserve">I </w:t>
      </w:r>
      <w:r>
        <w:fldChar w:fldCharType="begin"/>
      </w:r>
      <w:r>
        <w:instrText xml:space="preserve"> REF  _Ref383287216 \* Lower \h </w:instrText>
      </w:r>
      <w:r>
        <w:fldChar w:fldCharType="separate"/>
      </w:r>
      <w:r w:rsidR="004642B5" w:rsidRPr="00AB03E1">
        <w:t xml:space="preserve">tabell </w:t>
      </w:r>
      <w:r w:rsidR="004642B5">
        <w:rPr>
          <w:noProof/>
        </w:rPr>
        <w:t>9</w:t>
      </w:r>
      <w:r w:rsidR="004642B5">
        <w:t>.</w:t>
      </w:r>
      <w:r w:rsidR="004642B5">
        <w:rPr>
          <w:noProof/>
        </w:rPr>
        <w:t>5</w:t>
      </w:r>
      <w:r>
        <w:fldChar w:fldCharType="end"/>
      </w:r>
      <w:r>
        <w:t xml:space="preserve"> </w:t>
      </w:r>
      <w:r w:rsidRPr="00AB03E1">
        <w:t xml:space="preserve">redovisas av riksdagen beslutade ramar för utgiftsområden, föreslagna medel på ändringsbudget summerat per utgiftsområde, de prognostiserade utgifterna för respektive </w:t>
      </w:r>
      <w:r>
        <w:t>utgifts</w:t>
      </w:r>
      <w:r>
        <w:softHyphen/>
      </w:r>
      <w:r w:rsidRPr="00AB03E1">
        <w:t xml:space="preserve">område och ålderspensionssystemet vid sidan av statens budget. För vissa utgiftsområden skiljer sig de aktuella </w:t>
      </w:r>
      <w:r>
        <w:t>utgifts</w:t>
      </w:r>
      <w:r w:rsidRPr="00AB03E1">
        <w:t>prognoserna väsentligt från de medel som riksdagen anvisat. Efter tabellen redogörs för de viktigaste orsakerna till dessa avvikelser.</w:t>
      </w:r>
    </w:p>
    <w:p w14:paraId="175A7377" w14:textId="2467CC59" w:rsidR="00F7009D" w:rsidRPr="002C3807" w:rsidRDefault="009D6872" w:rsidP="00F7009D">
      <w:pPr>
        <w:pStyle w:val="Brdtextmedindrag"/>
        <w:rPr>
          <w:highlight w:val="yellow"/>
        </w:rPr>
      </w:pPr>
      <w:r>
        <w:t xml:space="preserve">Prognosen för utgifterna på statens budget för 2014, exklusive statsskuldsräntor, </w:t>
      </w:r>
      <w:r w:rsidRPr="00202519">
        <w:t>bedöms totalt sett bli något högre än</w:t>
      </w:r>
      <w:r>
        <w:t xml:space="preserve"> enligt de</w:t>
      </w:r>
      <w:r w:rsidRPr="00202519">
        <w:t xml:space="preserve"> beslutade </w:t>
      </w:r>
      <w:r>
        <w:t>utgifts</w:t>
      </w:r>
      <w:r w:rsidRPr="00202519">
        <w:t>ramar</w:t>
      </w:r>
      <w:r>
        <w:t>na i statens budget</w:t>
      </w:r>
      <w:r w:rsidRPr="00202519">
        <w:t xml:space="preserve">. De huvudsakliga anledningarna </w:t>
      </w:r>
      <w:r>
        <w:t xml:space="preserve">till detta </w:t>
      </w:r>
      <w:r w:rsidRPr="00202519">
        <w:t>är högre utgifter under utgiftsområde 8 Migration, utgiftsområde 13 Integration och jämställdhet och utgifts</w:t>
      </w:r>
      <w:r>
        <w:softHyphen/>
      </w:r>
      <w:r w:rsidRPr="00202519">
        <w:t xml:space="preserve">område 23 Areella näringar, landsbygd och livsmedel. </w:t>
      </w:r>
      <w:r w:rsidRPr="00202519">
        <w:lastRenderedPageBreak/>
        <w:t xml:space="preserve">Utgifterna under </w:t>
      </w:r>
      <w:r>
        <w:t>utgifts</w:t>
      </w:r>
      <w:r w:rsidRPr="00202519">
        <w:t xml:space="preserve">område 26 </w:t>
      </w:r>
      <w:r>
        <w:t>Stats</w:t>
      </w:r>
      <w:r w:rsidRPr="00202519">
        <w:t xml:space="preserve">skuldsräntor m.m. har däremot reviderats ned, </w:t>
      </w:r>
      <w:r w:rsidRPr="00EE0AC1">
        <w:t>bl.a. till följd av att kursförluster vid ett planerat obligationsbyte inte bedöms bli realiserade</w:t>
      </w:r>
      <w:r>
        <w:t>.</w:t>
      </w:r>
    </w:p>
    <w:p w14:paraId="70CF433F" w14:textId="372F5AE4" w:rsidR="00F7009D" w:rsidRDefault="009D6872" w:rsidP="00F7009D">
      <w:pPr>
        <w:pStyle w:val="Brdtextmedindrag"/>
      </w:pPr>
      <w:r w:rsidRPr="00AB03E1">
        <w:t xml:space="preserve">I </w:t>
      </w:r>
      <w:r>
        <w:fldChar w:fldCharType="begin"/>
      </w:r>
      <w:r>
        <w:instrText xml:space="preserve"> REF  _Ref383287216 \* Lower \h </w:instrText>
      </w:r>
      <w:r>
        <w:fldChar w:fldCharType="separate"/>
      </w:r>
      <w:r w:rsidR="004642B5" w:rsidRPr="00AB03E1">
        <w:t xml:space="preserve">tabell </w:t>
      </w:r>
      <w:r w:rsidR="004642B5">
        <w:rPr>
          <w:noProof/>
        </w:rPr>
        <w:t>9</w:t>
      </w:r>
      <w:r w:rsidR="004642B5">
        <w:t>.</w:t>
      </w:r>
      <w:r w:rsidR="004642B5">
        <w:rPr>
          <w:noProof/>
        </w:rPr>
        <w:t>5</w:t>
      </w:r>
      <w:r>
        <w:fldChar w:fldCharType="end"/>
      </w:r>
      <w:r w:rsidRPr="00AB03E1">
        <w:t xml:space="preserve"> redovisas hur förslagen i propositionen Vårändringsbudget för 2014 </w:t>
      </w:r>
      <w:r>
        <w:t>(</w:t>
      </w:r>
      <w:r w:rsidRPr="007D6CAA">
        <w:t>prop. 2013/14:99</w:t>
      </w:r>
      <w:r>
        <w:t xml:space="preserve">) </w:t>
      </w:r>
      <w:r w:rsidRPr="00AB03E1">
        <w:t>påverkar anslagsnivåerna. Förslagen</w:t>
      </w:r>
      <w:r>
        <w:t>s utgiftseffekter</w:t>
      </w:r>
      <w:r w:rsidRPr="00AB03E1">
        <w:t xml:space="preserve"> ingår även i de redovisade prog</w:t>
      </w:r>
      <w:r>
        <w:softHyphen/>
      </w:r>
      <w:r w:rsidRPr="00AB03E1">
        <w:t xml:space="preserve">noserna. </w:t>
      </w:r>
      <w:r w:rsidRPr="001E0C95">
        <w:t>Totalt föreslår regeringen i propo</w:t>
      </w:r>
      <w:r>
        <w:softHyphen/>
      </w:r>
      <w:r w:rsidRPr="001E0C95">
        <w:t>sitionen högre anslagsnivåer om 2,2</w:t>
      </w:r>
      <w:r>
        <w:t> </w:t>
      </w:r>
      <w:r w:rsidRPr="001E0C95">
        <w:t xml:space="preserve">miljarder kronor. </w:t>
      </w:r>
      <w:r w:rsidRPr="00035ACA">
        <w:t xml:space="preserve">Större delen av detta belopp, </w:t>
      </w:r>
      <w:r>
        <w:t>1,7 </w:t>
      </w:r>
      <w:r w:rsidRPr="00035ACA">
        <w:t>milj</w:t>
      </w:r>
      <w:r>
        <w:softHyphen/>
      </w:r>
      <w:r w:rsidRPr="00035ACA">
        <w:t>arder kronor, avser effekter av förslag där medel tillförs främst transfererings</w:t>
      </w:r>
      <w:r>
        <w:softHyphen/>
      </w:r>
      <w:r w:rsidRPr="00035ACA">
        <w:t>anslag utan att någon ny reform föreslås. Dessa förslag är föranledda av förändringar i volymer eller makroekonomiska förutsättningar</w:t>
      </w:r>
      <w:r>
        <w:t>. Resterande del av anslags</w:t>
      </w:r>
      <w:r w:rsidRPr="00035ACA">
        <w:t>förändringen 2014 till följd av förslagen i propositionen</w:t>
      </w:r>
      <w:r w:rsidRPr="000B0523">
        <w:t>, 0,4 miljarder</w:t>
      </w:r>
      <w:r w:rsidRPr="00035ACA">
        <w:t xml:space="preserve"> kronor, avser reformer. Av tabell </w:t>
      </w:r>
      <w:r>
        <w:t>9</w:t>
      </w:r>
      <w:r w:rsidRPr="00035ACA">
        <w:t xml:space="preserve">.7 framgår vilka av förslagen i propositionen som är reformer och vilka som är föranledda av förändringar i volymer eller makroekonomiska förutsättningar. Vidare framgår av </w:t>
      </w:r>
      <w:r>
        <w:fldChar w:fldCharType="begin"/>
      </w:r>
      <w:r>
        <w:instrText xml:space="preserve"> REF  _Ref383287522 \* Lower \h </w:instrText>
      </w:r>
      <w:r>
        <w:fldChar w:fldCharType="separate"/>
      </w:r>
      <w:r w:rsidR="004642B5" w:rsidRPr="00B9718B">
        <w:t xml:space="preserve">tabell </w:t>
      </w:r>
      <w:r w:rsidR="004642B5">
        <w:rPr>
          <w:noProof/>
        </w:rPr>
        <w:t>9</w:t>
      </w:r>
      <w:r w:rsidR="004642B5">
        <w:t>.</w:t>
      </w:r>
      <w:r w:rsidR="004642B5">
        <w:rPr>
          <w:noProof/>
        </w:rPr>
        <w:t>7</w:t>
      </w:r>
      <w:r>
        <w:fldChar w:fldCharType="end"/>
      </w:r>
      <w:r>
        <w:t xml:space="preserve"> de </w:t>
      </w:r>
      <w:r w:rsidRPr="00035ACA">
        <w:t>anslagseffekte</w:t>
      </w:r>
      <w:r>
        <w:t>r</w:t>
      </w:r>
      <w:r w:rsidRPr="00035ACA">
        <w:t xml:space="preserve"> </w:t>
      </w:r>
      <w:r>
        <w:t xml:space="preserve">2016–2018 </w:t>
      </w:r>
      <w:r w:rsidRPr="00AF519B">
        <w:t xml:space="preserve">som föranleds av de ändringar av trängselskatten i Stockholm och ändrade finansiella befogenheter </w:t>
      </w:r>
      <w:r w:rsidDel="00AF519B">
        <w:t xml:space="preserve">som </w:t>
      </w:r>
      <w:r>
        <w:t>riksdagen beslutade om den 26 mars 2014 (</w:t>
      </w:r>
      <w:r w:rsidRPr="004F68F9">
        <w:t>prop.</w:t>
      </w:r>
      <w:r>
        <w:t> </w:t>
      </w:r>
      <w:r w:rsidRPr="004F68F9">
        <w:t>2013/14:76, bet.</w:t>
      </w:r>
      <w:r>
        <w:t xml:space="preserve"> </w:t>
      </w:r>
      <w:r w:rsidRPr="004F68F9">
        <w:t>2013/14:SkU24, rskr.</w:t>
      </w:r>
      <w:r>
        <w:t> </w:t>
      </w:r>
      <w:r w:rsidRPr="004F68F9">
        <w:t>2013/14:</w:t>
      </w:r>
      <w:r>
        <w:t>186</w:t>
      </w:r>
      <w:r w:rsidRPr="004F68F9">
        <w:t>)</w:t>
      </w:r>
      <w:r>
        <w:t xml:space="preserve">. </w:t>
      </w:r>
      <w:r w:rsidRPr="00035ACA">
        <w:t xml:space="preserve">Vidare har hänsyn tagits till bedömda volymer i de rättighetsstyrda transfereringssystemen och förändrade </w:t>
      </w:r>
      <w:r>
        <w:t>makro</w:t>
      </w:r>
      <w:r>
        <w:softHyphen/>
        <w:t>ekonomiska förutsättningar m.m.</w:t>
      </w:r>
    </w:p>
    <w:p w14:paraId="439DB328" w14:textId="77777777" w:rsidR="00F7009D" w:rsidRPr="002C3807" w:rsidRDefault="00F7009D" w:rsidP="00F7009D">
      <w:pPr>
        <w:pStyle w:val="Brdtextmedindrag"/>
        <w:rPr>
          <w:highlight w:val="yellow"/>
        </w:rPr>
        <w:sectPr w:rsidR="00F7009D" w:rsidRPr="002C3807" w:rsidSect="00F7009D">
          <w:headerReference w:type="even" r:id="rId421"/>
          <w:headerReference w:type="default" r:id="rId422"/>
          <w:footerReference w:type="even" r:id="rId423"/>
          <w:footerReference w:type="default" r:id="rId424"/>
          <w:footerReference w:type="first" r:id="rId425"/>
          <w:pgSz w:w="11906" w:h="16838" w:code="9"/>
          <w:pgMar w:top="1304" w:right="1871" w:bottom="1531" w:left="1021" w:header="567" w:footer="1077" w:gutter="0"/>
          <w:cols w:num="2" w:space="340"/>
          <w:docGrid w:linePitch="360"/>
        </w:sectPr>
      </w:pPr>
    </w:p>
    <w:p w14:paraId="6DB47C05" w14:textId="65D6DA7B" w:rsidR="00F7009D" w:rsidRDefault="009D6872" w:rsidP="00F7009D">
      <w:pPr>
        <w:pStyle w:val="TabellRubrik"/>
      </w:pPr>
      <w:bookmarkStart w:id="524" w:name="_Ref383287216"/>
      <w:bookmarkStart w:id="525" w:name="_Toc384401705"/>
      <w:r w:rsidRPr="00AB03E1">
        <w:lastRenderedPageBreak/>
        <w:t xml:space="preserve">Tabell </w:t>
      </w:r>
      <w:r w:rsidR="0009067D">
        <w:fldChar w:fldCharType="begin"/>
      </w:r>
      <w:r w:rsidR="0009067D">
        <w:instrText xml:space="preserve"> STYLEREF "Rubrik 1"\n \* MERGEFORMAT </w:instrText>
      </w:r>
      <w:r w:rsidR="0009067D">
        <w:fldChar w:fldCharType="separate"/>
      </w:r>
      <w:r w:rsidR="004642B5">
        <w:rPr>
          <w:noProof/>
        </w:rPr>
        <w:t>9</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5</w:t>
      </w:r>
      <w:r w:rsidR="0009067D">
        <w:rPr>
          <w:noProof/>
        </w:rPr>
        <w:fldChar w:fldCharType="end"/>
      </w:r>
      <w:bookmarkEnd w:id="524"/>
      <w:r>
        <w:t xml:space="preserve"> Utgifter 2013 och 2014</w:t>
      </w:r>
      <w:bookmarkEnd w:id="525"/>
    </w:p>
    <w:p w14:paraId="1CAB7489" w14:textId="77777777" w:rsidR="00F7009D" w:rsidRPr="006E6A92" w:rsidRDefault="009D6872" w:rsidP="00F7009D">
      <w:pPr>
        <w:pStyle w:val="TabellUnderrubrik"/>
      </w:pPr>
      <w:r w:rsidRPr="006E6A92">
        <w:t>Miljarder kronor</w:t>
      </w:r>
    </w:p>
    <w:tbl>
      <w:tblPr>
        <w:tblW w:w="0" w:type="auto"/>
        <w:tblInd w:w="85" w:type="dxa"/>
        <w:tblLayout w:type="fixed"/>
        <w:tblLook w:val="0000" w:firstRow="0" w:lastRow="0" w:firstColumn="0" w:lastColumn="0" w:noHBand="0" w:noVBand="0"/>
      </w:tblPr>
      <w:tblGrid>
        <w:gridCol w:w="382"/>
        <w:gridCol w:w="3271"/>
        <w:gridCol w:w="677"/>
        <w:gridCol w:w="787"/>
        <w:gridCol w:w="788"/>
        <w:gridCol w:w="778"/>
        <w:gridCol w:w="797"/>
        <w:gridCol w:w="787"/>
        <w:gridCol w:w="788"/>
      </w:tblGrid>
      <w:tr w:rsidR="00F7009D" w:rsidRPr="002C3807" w14:paraId="702D0DE3" w14:textId="77777777" w:rsidTr="00F7009D">
        <w:trPr>
          <w:trHeight w:val="164"/>
        </w:trPr>
        <w:tc>
          <w:tcPr>
            <w:tcW w:w="3653" w:type="dxa"/>
            <w:gridSpan w:val="2"/>
            <w:vAlign w:val="bottom"/>
          </w:tcPr>
          <w:p w14:paraId="78A26709" w14:textId="77777777" w:rsidR="00F7009D" w:rsidRPr="002C3807" w:rsidRDefault="00F7009D" w:rsidP="00F7009D">
            <w:pPr>
              <w:pStyle w:val="TabellHuvud"/>
              <w:keepNext/>
              <w:jc w:val="left"/>
              <w:rPr>
                <w:highlight w:val="yellow"/>
              </w:rPr>
            </w:pPr>
          </w:p>
        </w:tc>
        <w:tc>
          <w:tcPr>
            <w:tcW w:w="677" w:type="dxa"/>
            <w:vAlign w:val="bottom"/>
          </w:tcPr>
          <w:p w14:paraId="0957B81D" w14:textId="21463B5F" w:rsidR="00F7009D" w:rsidRPr="006E6A92" w:rsidRDefault="009D6872" w:rsidP="00F7009D">
            <w:pPr>
              <w:pStyle w:val="TabellHuvud"/>
              <w:keepNext/>
            </w:pPr>
            <w:r w:rsidRPr="006E6A92">
              <w:t>2013</w:t>
            </w:r>
          </w:p>
        </w:tc>
        <w:tc>
          <w:tcPr>
            <w:tcW w:w="787" w:type="dxa"/>
            <w:tcBorders>
              <w:top w:val="nil"/>
              <w:left w:val="nil"/>
              <w:bottom w:val="single" w:sz="4" w:space="0" w:color="auto"/>
              <w:right w:val="nil"/>
            </w:tcBorders>
            <w:vAlign w:val="bottom"/>
          </w:tcPr>
          <w:p w14:paraId="053EDCF9" w14:textId="77777777" w:rsidR="00F7009D" w:rsidRPr="006E6A92" w:rsidRDefault="00F7009D" w:rsidP="00F7009D">
            <w:pPr>
              <w:pStyle w:val="TabellHuvud"/>
              <w:keepNext/>
            </w:pPr>
          </w:p>
        </w:tc>
        <w:tc>
          <w:tcPr>
            <w:tcW w:w="788" w:type="dxa"/>
            <w:tcBorders>
              <w:top w:val="nil"/>
              <w:left w:val="nil"/>
              <w:bottom w:val="single" w:sz="6" w:space="0" w:color="auto"/>
              <w:right w:val="nil"/>
            </w:tcBorders>
            <w:vAlign w:val="bottom"/>
          </w:tcPr>
          <w:p w14:paraId="57AFE4EB" w14:textId="77777777" w:rsidR="00F7009D" w:rsidRPr="006E6A92" w:rsidRDefault="00F7009D" w:rsidP="00F7009D">
            <w:pPr>
              <w:pStyle w:val="TabellHuvud"/>
              <w:keepNext/>
            </w:pPr>
          </w:p>
        </w:tc>
        <w:tc>
          <w:tcPr>
            <w:tcW w:w="778" w:type="dxa"/>
            <w:tcBorders>
              <w:top w:val="nil"/>
              <w:left w:val="nil"/>
              <w:bottom w:val="single" w:sz="6" w:space="0" w:color="auto"/>
              <w:right w:val="nil"/>
            </w:tcBorders>
            <w:vAlign w:val="bottom"/>
          </w:tcPr>
          <w:p w14:paraId="11EDE883" w14:textId="475F1BCC" w:rsidR="00F7009D" w:rsidRPr="006E6A92" w:rsidRDefault="009D6872" w:rsidP="00F7009D">
            <w:pPr>
              <w:pStyle w:val="TabellHuvud"/>
              <w:keepNext/>
            </w:pPr>
            <w:r w:rsidRPr="006E6A92">
              <w:t>2014</w:t>
            </w:r>
          </w:p>
        </w:tc>
        <w:tc>
          <w:tcPr>
            <w:tcW w:w="797" w:type="dxa"/>
            <w:tcBorders>
              <w:top w:val="nil"/>
              <w:left w:val="nil"/>
              <w:bottom w:val="single" w:sz="6" w:space="0" w:color="auto"/>
              <w:right w:val="nil"/>
            </w:tcBorders>
          </w:tcPr>
          <w:p w14:paraId="6EFD9499" w14:textId="77777777" w:rsidR="00F7009D" w:rsidRPr="002C3807" w:rsidRDefault="00F7009D" w:rsidP="00F7009D">
            <w:pPr>
              <w:pStyle w:val="TabellHuvud"/>
              <w:keepNext/>
              <w:rPr>
                <w:highlight w:val="yellow"/>
              </w:rPr>
            </w:pPr>
          </w:p>
        </w:tc>
        <w:tc>
          <w:tcPr>
            <w:tcW w:w="787" w:type="dxa"/>
            <w:tcBorders>
              <w:top w:val="nil"/>
              <w:left w:val="nil"/>
              <w:bottom w:val="single" w:sz="6" w:space="0" w:color="auto"/>
              <w:right w:val="nil"/>
            </w:tcBorders>
            <w:vAlign w:val="bottom"/>
          </w:tcPr>
          <w:p w14:paraId="113A9577" w14:textId="77777777" w:rsidR="00F7009D" w:rsidRPr="002C3807" w:rsidRDefault="00F7009D" w:rsidP="00F7009D">
            <w:pPr>
              <w:pStyle w:val="TabellHuvud"/>
              <w:keepNext/>
              <w:rPr>
                <w:highlight w:val="yellow"/>
              </w:rPr>
            </w:pPr>
          </w:p>
        </w:tc>
        <w:tc>
          <w:tcPr>
            <w:tcW w:w="788" w:type="dxa"/>
            <w:tcBorders>
              <w:top w:val="nil"/>
              <w:left w:val="nil"/>
              <w:bottom w:val="single" w:sz="6" w:space="0" w:color="auto"/>
              <w:right w:val="nil"/>
            </w:tcBorders>
            <w:vAlign w:val="bottom"/>
          </w:tcPr>
          <w:p w14:paraId="0F84AEA8" w14:textId="77777777" w:rsidR="00F7009D" w:rsidRPr="002C3807" w:rsidRDefault="00F7009D" w:rsidP="00F7009D">
            <w:pPr>
              <w:pStyle w:val="TabellHuvud"/>
              <w:keepNext/>
              <w:rPr>
                <w:highlight w:val="yellow"/>
              </w:rPr>
            </w:pPr>
          </w:p>
        </w:tc>
      </w:tr>
      <w:tr w:rsidR="00F7009D" w:rsidRPr="002C3807" w14:paraId="33E85468" w14:textId="77777777" w:rsidTr="00F7009D">
        <w:trPr>
          <w:trHeight w:val="164"/>
        </w:trPr>
        <w:tc>
          <w:tcPr>
            <w:tcW w:w="3653" w:type="dxa"/>
            <w:gridSpan w:val="2"/>
            <w:tcBorders>
              <w:top w:val="nil"/>
              <w:left w:val="nil"/>
              <w:bottom w:val="single" w:sz="18" w:space="0" w:color="auto"/>
              <w:right w:val="nil"/>
            </w:tcBorders>
            <w:vAlign w:val="bottom"/>
          </w:tcPr>
          <w:p w14:paraId="0B7AB9C6" w14:textId="77777777" w:rsidR="00F7009D" w:rsidRPr="006E6A92" w:rsidRDefault="009D6872" w:rsidP="00F7009D">
            <w:pPr>
              <w:pStyle w:val="TabellHuvud"/>
              <w:keepNext/>
              <w:jc w:val="left"/>
            </w:pPr>
            <w:r w:rsidRPr="006E6A92">
              <w:t>Utgiftsområde</w:t>
            </w:r>
          </w:p>
        </w:tc>
        <w:tc>
          <w:tcPr>
            <w:tcW w:w="677" w:type="dxa"/>
            <w:tcBorders>
              <w:left w:val="nil"/>
              <w:bottom w:val="single" w:sz="18" w:space="0" w:color="auto"/>
              <w:right w:val="nil"/>
            </w:tcBorders>
            <w:vAlign w:val="bottom"/>
          </w:tcPr>
          <w:p w14:paraId="7E35A197" w14:textId="77777777" w:rsidR="00F7009D" w:rsidRPr="006E6A92" w:rsidRDefault="009D6872" w:rsidP="00F7009D">
            <w:pPr>
              <w:pStyle w:val="TabellHuvud"/>
              <w:keepNext/>
              <w:rPr>
                <w:vertAlign w:val="superscript"/>
              </w:rPr>
            </w:pPr>
            <w:r w:rsidRPr="006E6A92">
              <w:t>Utfall</w:t>
            </w:r>
            <w:r w:rsidRPr="006E6A92">
              <w:rPr>
                <w:vertAlign w:val="superscript"/>
              </w:rPr>
              <w:t>1</w:t>
            </w:r>
          </w:p>
        </w:tc>
        <w:tc>
          <w:tcPr>
            <w:tcW w:w="787" w:type="dxa"/>
            <w:tcBorders>
              <w:top w:val="single" w:sz="4" w:space="0" w:color="auto"/>
              <w:left w:val="nil"/>
              <w:bottom w:val="single" w:sz="18" w:space="0" w:color="auto"/>
              <w:right w:val="nil"/>
            </w:tcBorders>
            <w:vAlign w:val="bottom"/>
          </w:tcPr>
          <w:p w14:paraId="6A8514B1" w14:textId="77777777" w:rsidR="00F7009D" w:rsidRPr="006E6A92" w:rsidRDefault="009D6872" w:rsidP="00F7009D">
            <w:pPr>
              <w:pStyle w:val="TabellHuvud"/>
              <w:keepNext/>
            </w:pPr>
            <w:r w:rsidRPr="006E6A92">
              <w:t>Urspr. budget</w:t>
            </w:r>
            <w:r w:rsidRPr="006E6A92">
              <w:rPr>
                <w:vertAlign w:val="superscript"/>
              </w:rPr>
              <w:t>2</w:t>
            </w:r>
          </w:p>
        </w:tc>
        <w:tc>
          <w:tcPr>
            <w:tcW w:w="788" w:type="dxa"/>
            <w:tcBorders>
              <w:top w:val="single" w:sz="6" w:space="0" w:color="auto"/>
              <w:left w:val="nil"/>
              <w:bottom w:val="single" w:sz="18" w:space="0" w:color="auto"/>
              <w:right w:val="nil"/>
            </w:tcBorders>
            <w:vAlign w:val="bottom"/>
          </w:tcPr>
          <w:p w14:paraId="0E77A74A" w14:textId="77777777" w:rsidR="00F7009D" w:rsidRPr="006E6A92" w:rsidRDefault="009D6872" w:rsidP="00F7009D">
            <w:pPr>
              <w:pStyle w:val="TabellHuvud"/>
              <w:keepNext/>
            </w:pPr>
            <w:r w:rsidRPr="006E6A92">
              <w:t>Ändrings-budget</w:t>
            </w:r>
            <w:r w:rsidRPr="006E6A92">
              <w:rPr>
                <w:vertAlign w:val="superscript"/>
              </w:rPr>
              <w:t>3</w:t>
            </w:r>
          </w:p>
        </w:tc>
        <w:tc>
          <w:tcPr>
            <w:tcW w:w="778" w:type="dxa"/>
            <w:tcBorders>
              <w:top w:val="single" w:sz="6" w:space="0" w:color="auto"/>
              <w:left w:val="nil"/>
              <w:bottom w:val="single" w:sz="18" w:space="0" w:color="auto"/>
              <w:right w:val="nil"/>
            </w:tcBorders>
            <w:vAlign w:val="bottom"/>
          </w:tcPr>
          <w:p w14:paraId="1F598552" w14:textId="77777777" w:rsidR="00F7009D" w:rsidRPr="006E6A92" w:rsidRDefault="009D6872" w:rsidP="00F7009D">
            <w:pPr>
              <w:pStyle w:val="TabellHuvud"/>
              <w:keepNext/>
            </w:pPr>
            <w:r w:rsidRPr="006E6A92">
              <w:t>Totalt anvisat</w:t>
            </w:r>
            <w:r w:rsidRPr="006E6A92">
              <w:rPr>
                <w:vertAlign w:val="superscript"/>
              </w:rPr>
              <w:t>4</w:t>
            </w:r>
          </w:p>
        </w:tc>
        <w:tc>
          <w:tcPr>
            <w:tcW w:w="797" w:type="dxa"/>
            <w:tcBorders>
              <w:top w:val="single" w:sz="6" w:space="0" w:color="auto"/>
              <w:left w:val="nil"/>
              <w:bottom w:val="single" w:sz="18" w:space="0" w:color="auto"/>
              <w:right w:val="nil"/>
            </w:tcBorders>
            <w:vAlign w:val="bottom"/>
          </w:tcPr>
          <w:p w14:paraId="485C608C" w14:textId="77777777" w:rsidR="00F7009D" w:rsidRPr="006E6A92" w:rsidRDefault="009D6872" w:rsidP="00F7009D">
            <w:pPr>
              <w:pStyle w:val="TabellHuvud"/>
              <w:keepNext/>
            </w:pPr>
            <w:r w:rsidRPr="006E6A92">
              <w:t>Prognos</w:t>
            </w:r>
          </w:p>
        </w:tc>
        <w:tc>
          <w:tcPr>
            <w:tcW w:w="787" w:type="dxa"/>
            <w:tcBorders>
              <w:top w:val="single" w:sz="6" w:space="0" w:color="auto"/>
              <w:left w:val="nil"/>
              <w:bottom w:val="single" w:sz="18" w:space="0" w:color="auto"/>
              <w:right w:val="nil"/>
            </w:tcBorders>
            <w:vAlign w:val="bottom"/>
          </w:tcPr>
          <w:p w14:paraId="1AF0B8D2" w14:textId="77777777" w:rsidR="00F7009D" w:rsidRPr="006E6A92" w:rsidRDefault="009D6872" w:rsidP="00F7009D">
            <w:pPr>
              <w:pStyle w:val="TabellHuvud"/>
              <w:keepNext/>
            </w:pPr>
            <w:r w:rsidRPr="006E6A92">
              <w:t>Differens prognos–urspr. budget</w:t>
            </w:r>
          </w:p>
        </w:tc>
        <w:tc>
          <w:tcPr>
            <w:tcW w:w="788" w:type="dxa"/>
            <w:tcBorders>
              <w:top w:val="single" w:sz="6" w:space="0" w:color="auto"/>
              <w:left w:val="nil"/>
              <w:bottom w:val="single" w:sz="18" w:space="0" w:color="auto"/>
              <w:right w:val="nil"/>
            </w:tcBorders>
            <w:vAlign w:val="bottom"/>
          </w:tcPr>
          <w:p w14:paraId="1FEF2197" w14:textId="77777777" w:rsidR="00F7009D" w:rsidRPr="006E6A92" w:rsidRDefault="009D6872" w:rsidP="00F7009D">
            <w:pPr>
              <w:pStyle w:val="TabellHuvud"/>
              <w:keepNext/>
            </w:pPr>
            <w:r w:rsidRPr="006E6A92">
              <w:t>Differens prognos–totalt anvisat</w:t>
            </w:r>
          </w:p>
        </w:tc>
      </w:tr>
      <w:tr w:rsidR="00F7009D" w:rsidRPr="002C3807" w14:paraId="00D196F5" w14:textId="77777777" w:rsidTr="00F7009D">
        <w:tc>
          <w:tcPr>
            <w:tcW w:w="382" w:type="dxa"/>
            <w:tcBorders>
              <w:top w:val="single" w:sz="18" w:space="0" w:color="auto"/>
              <w:left w:val="nil"/>
              <w:bottom w:val="nil"/>
              <w:right w:val="nil"/>
            </w:tcBorders>
            <w:vAlign w:val="bottom"/>
          </w:tcPr>
          <w:p w14:paraId="72FAD63F" w14:textId="77777777" w:rsidR="00F7009D" w:rsidRPr="006E6A92" w:rsidRDefault="009D6872" w:rsidP="00F7009D">
            <w:pPr>
              <w:pStyle w:val="TabellRader"/>
              <w:jc w:val="left"/>
            </w:pPr>
            <w:r w:rsidRPr="006E6A92">
              <w:t>1</w:t>
            </w:r>
          </w:p>
        </w:tc>
        <w:tc>
          <w:tcPr>
            <w:tcW w:w="3271" w:type="dxa"/>
            <w:tcBorders>
              <w:top w:val="single" w:sz="18" w:space="0" w:color="auto"/>
              <w:left w:val="nil"/>
              <w:bottom w:val="nil"/>
              <w:right w:val="nil"/>
            </w:tcBorders>
            <w:vAlign w:val="bottom"/>
          </w:tcPr>
          <w:p w14:paraId="1BFA1F22" w14:textId="77777777" w:rsidR="00F7009D" w:rsidRPr="006E6A92" w:rsidRDefault="009D6872" w:rsidP="00F7009D">
            <w:pPr>
              <w:pStyle w:val="TabellRader"/>
              <w:jc w:val="left"/>
            </w:pPr>
            <w:r w:rsidRPr="006E6A92">
              <w:t>Rikets styrelse</w:t>
            </w:r>
          </w:p>
        </w:tc>
        <w:tc>
          <w:tcPr>
            <w:tcW w:w="677" w:type="dxa"/>
            <w:tcBorders>
              <w:top w:val="single" w:sz="18" w:space="0" w:color="auto"/>
              <w:left w:val="nil"/>
              <w:bottom w:val="nil"/>
              <w:right w:val="nil"/>
            </w:tcBorders>
          </w:tcPr>
          <w:p w14:paraId="65891292" w14:textId="2BA728FA" w:rsidR="00F7009D" w:rsidRPr="002C3807" w:rsidRDefault="009D6872" w:rsidP="00F7009D">
            <w:pPr>
              <w:pStyle w:val="TabellRader"/>
              <w:rPr>
                <w:highlight w:val="yellow"/>
              </w:rPr>
            </w:pPr>
            <w:r w:rsidRPr="00061041">
              <w:t>11,8</w:t>
            </w:r>
          </w:p>
        </w:tc>
        <w:tc>
          <w:tcPr>
            <w:tcW w:w="787" w:type="dxa"/>
            <w:tcBorders>
              <w:top w:val="single" w:sz="18" w:space="0" w:color="auto"/>
              <w:left w:val="nil"/>
              <w:bottom w:val="nil"/>
              <w:right w:val="nil"/>
            </w:tcBorders>
          </w:tcPr>
          <w:p w14:paraId="569A6638" w14:textId="778D05AC" w:rsidR="00F7009D" w:rsidRPr="002C3807" w:rsidRDefault="009D6872" w:rsidP="00F7009D">
            <w:pPr>
              <w:pStyle w:val="TabellRader"/>
              <w:rPr>
                <w:highlight w:val="yellow"/>
              </w:rPr>
            </w:pPr>
            <w:r w:rsidRPr="00061041">
              <w:t>12,9</w:t>
            </w:r>
          </w:p>
        </w:tc>
        <w:tc>
          <w:tcPr>
            <w:tcW w:w="788" w:type="dxa"/>
            <w:tcBorders>
              <w:top w:val="single" w:sz="18" w:space="0" w:color="auto"/>
              <w:left w:val="nil"/>
              <w:bottom w:val="nil"/>
              <w:right w:val="nil"/>
            </w:tcBorders>
          </w:tcPr>
          <w:p w14:paraId="7C5063DB" w14:textId="77777777" w:rsidR="00F7009D" w:rsidRPr="002C3807" w:rsidRDefault="00F7009D" w:rsidP="00F7009D">
            <w:pPr>
              <w:pStyle w:val="TabellRader"/>
              <w:rPr>
                <w:highlight w:val="yellow"/>
              </w:rPr>
            </w:pPr>
          </w:p>
        </w:tc>
        <w:tc>
          <w:tcPr>
            <w:tcW w:w="778" w:type="dxa"/>
            <w:tcBorders>
              <w:top w:val="single" w:sz="18" w:space="0" w:color="auto"/>
              <w:left w:val="nil"/>
              <w:bottom w:val="nil"/>
              <w:right w:val="nil"/>
            </w:tcBorders>
          </w:tcPr>
          <w:p w14:paraId="3313CFE1" w14:textId="6D6D1F4E" w:rsidR="00F7009D" w:rsidRPr="002C3807" w:rsidRDefault="009D6872" w:rsidP="00F7009D">
            <w:pPr>
              <w:pStyle w:val="TabellRader"/>
              <w:rPr>
                <w:highlight w:val="yellow"/>
              </w:rPr>
            </w:pPr>
            <w:r w:rsidRPr="00061041">
              <w:t>12,9</w:t>
            </w:r>
          </w:p>
        </w:tc>
        <w:tc>
          <w:tcPr>
            <w:tcW w:w="797" w:type="dxa"/>
            <w:tcBorders>
              <w:top w:val="single" w:sz="18" w:space="0" w:color="auto"/>
              <w:left w:val="nil"/>
              <w:bottom w:val="nil"/>
              <w:right w:val="nil"/>
            </w:tcBorders>
            <w:shd w:val="clear" w:color="auto" w:fill="auto"/>
          </w:tcPr>
          <w:p w14:paraId="1A1AC63A" w14:textId="36B8DEAD" w:rsidR="00F7009D" w:rsidRPr="002C3807" w:rsidRDefault="009D6872" w:rsidP="00F7009D">
            <w:pPr>
              <w:pStyle w:val="TabellRader"/>
              <w:rPr>
                <w:highlight w:val="yellow"/>
              </w:rPr>
            </w:pPr>
            <w:r w:rsidRPr="00061041">
              <w:t>12,9</w:t>
            </w:r>
          </w:p>
        </w:tc>
        <w:tc>
          <w:tcPr>
            <w:tcW w:w="787" w:type="dxa"/>
            <w:tcBorders>
              <w:top w:val="single" w:sz="18" w:space="0" w:color="auto"/>
              <w:left w:val="nil"/>
              <w:bottom w:val="nil"/>
              <w:right w:val="nil"/>
            </w:tcBorders>
            <w:shd w:val="clear" w:color="auto" w:fill="auto"/>
          </w:tcPr>
          <w:p w14:paraId="10337098" w14:textId="4E4E91E0" w:rsidR="00F7009D" w:rsidRPr="002C3807" w:rsidRDefault="009D6872" w:rsidP="00F7009D">
            <w:pPr>
              <w:pStyle w:val="TabellRader"/>
              <w:rPr>
                <w:highlight w:val="yellow"/>
              </w:rPr>
            </w:pPr>
            <w:r w:rsidRPr="00061041">
              <w:t>0,0</w:t>
            </w:r>
          </w:p>
        </w:tc>
        <w:tc>
          <w:tcPr>
            <w:tcW w:w="788" w:type="dxa"/>
            <w:tcBorders>
              <w:top w:val="single" w:sz="18" w:space="0" w:color="auto"/>
              <w:left w:val="nil"/>
              <w:bottom w:val="nil"/>
              <w:right w:val="nil"/>
            </w:tcBorders>
            <w:shd w:val="clear" w:color="auto" w:fill="auto"/>
          </w:tcPr>
          <w:p w14:paraId="207342AC" w14:textId="0DA46438" w:rsidR="00F7009D" w:rsidRPr="002C3807" w:rsidRDefault="009D6872" w:rsidP="00F7009D">
            <w:pPr>
              <w:pStyle w:val="TabellRader"/>
              <w:rPr>
                <w:highlight w:val="yellow"/>
              </w:rPr>
            </w:pPr>
            <w:r w:rsidRPr="00061041">
              <w:t>0,0</w:t>
            </w:r>
          </w:p>
        </w:tc>
      </w:tr>
      <w:tr w:rsidR="00F7009D" w:rsidRPr="002C3807" w14:paraId="2C2C7C4B" w14:textId="77777777" w:rsidTr="00F7009D">
        <w:tc>
          <w:tcPr>
            <w:tcW w:w="382" w:type="dxa"/>
            <w:vAlign w:val="bottom"/>
          </w:tcPr>
          <w:p w14:paraId="0398D9A6" w14:textId="77777777" w:rsidR="00F7009D" w:rsidRPr="006E6A92" w:rsidRDefault="009D6872" w:rsidP="00F7009D">
            <w:pPr>
              <w:pStyle w:val="TabellRader"/>
              <w:spacing w:before="20" w:line="170" w:lineRule="exact"/>
              <w:jc w:val="left"/>
            </w:pPr>
            <w:r w:rsidRPr="006E6A92">
              <w:t>2</w:t>
            </w:r>
          </w:p>
        </w:tc>
        <w:tc>
          <w:tcPr>
            <w:tcW w:w="3271" w:type="dxa"/>
            <w:vAlign w:val="bottom"/>
          </w:tcPr>
          <w:p w14:paraId="19E261F7" w14:textId="77777777" w:rsidR="00F7009D" w:rsidRPr="006E6A92" w:rsidRDefault="009D6872" w:rsidP="00F7009D">
            <w:pPr>
              <w:pStyle w:val="TabellRader"/>
              <w:spacing w:before="20" w:line="170" w:lineRule="exact"/>
              <w:jc w:val="left"/>
            </w:pPr>
            <w:r w:rsidRPr="006E6A92">
              <w:t>Samhällsekonomi och finansförvaltning</w:t>
            </w:r>
          </w:p>
        </w:tc>
        <w:tc>
          <w:tcPr>
            <w:tcW w:w="677" w:type="dxa"/>
          </w:tcPr>
          <w:p w14:paraId="1CD5099A" w14:textId="4656843B" w:rsidR="00F7009D" w:rsidRPr="002C3807" w:rsidRDefault="009D6872" w:rsidP="00F7009D">
            <w:pPr>
              <w:pStyle w:val="TabellRader"/>
              <w:rPr>
                <w:highlight w:val="yellow"/>
              </w:rPr>
            </w:pPr>
            <w:r w:rsidRPr="00061041">
              <w:t>16,1</w:t>
            </w:r>
          </w:p>
        </w:tc>
        <w:tc>
          <w:tcPr>
            <w:tcW w:w="787" w:type="dxa"/>
          </w:tcPr>
          <w:p w14:paraId="33DE1201" w14:textId="4263604A" w:rsidR="00F7009D" w:rsidRPr="002C3807" w:rsidRDefault="009D6872" w:rsidP="00F7009D">
            <w:pPr>
              <w:pStyle w:val="TabellRader"/>
              <w:rPr>
                <w:highlight w:val="yellow"/>
              </w:rPr>
            </w:pPr>
            <w:r w:rsidRPr="00061041">
              <w:t>14,1</w:t>
            </w:r>
          </w:p>
        </w:tc>
        <w:tc>
          <w:tcPr>
            <w:tcW w:w="788" w:type="dxa"/>
          </w:tcPr>
          <w:p w14:paraId="69658345" w14:textId="77777777" w:rsidR="00F7009D" w:rsidRPr="002C3807" w:rsidRDefault="00F7009D" w:rsidP="00F7009D">
            <w:pPr>
              <w:pStyle w:val="TabellRader"/>
              <w:rPr>
                <w:highlight w:val="yellow"/>
              </w:rPr>
            </w:pPr>
          </w:p>
        </w:tc>
        <w:tc>
          <w:tcPr>
            <w:tcW w:w="778" w:type="dxa"/>
          </w:tcPr>
          <w:p w14:paraId="7669DA86" w14:textId="1BDD463D" w:rsidR="00F7009D" w:rsidRPr="002C3807" w:rsidRDefault="009D6872" w:rsidP="00F7009D">
            <w:pPr>
              <w:pStyle w:val="TabellRader"/>
              <w:rPr>
                <w:highlight w:val="yellow"/>
              </w:rPr>
            </w:pPr>
            <w:r w:rsidRPr="00061041">
              <w:t>14,1</w:t>
            </w:r>
          </w:p>
        </w:tc>
        <w:tc>
          <w:tcPr>
            <w:tcW w:w="797" w:type="dxa"/>
            <w:shd w:val="clear" w:color="auto" w:fill="auto"/>
          </w:tcPr>
          <w:p w14:paraId="55F130DA" w14:textId="26FB14CE" w:rsidR="00F7009D" w:rsidRPr="002C3807" w:rsidRDefault="009D6872" w:rsidP="00F7009D">
            <w:pPr>
              <w:pStyle w:val="TabellRader"/>
              <w:rPr>
                <w:highlight w:val="yellow"/>
              </w:rPr>
            </w:pPr>
            <w:r w:rsidRPr="00061041">
              <w:t>14,1</w:t>
            </w:r>
          </w:p>
        </w:tc>
        <w:tc>
          <w:tcPr>
            <w:tcW w:w="787" w:type="dxa"/>
            <w:shd w:val="clear" w:color="auto" w:fill="auto"/>
          </w:tcPr>
          <w:p w14:paraId="20EC03DF" w14:textId="56E70814" w:rsidR="00F7009D" w:rsidRPr="002C3807" w:rsidRDefault="009D6872" w:rsidP="00F7009D">
            <w:pPr>
              <w:pStyle w:val="TabellRader"/>
              <w:rPr>
                <w:highlight w:val="yellow"/>
              </w:rPr>
            </w:pPr>
            <w:r w:rsidRPr="00061041">
              <w:t>0,0</w:t>
            </w:r>
          </w:p>
        </w:tc>
        <w:tc>
          <w:tcPr>
            <w:tcW w:w="788" w:type="dxa"/>
            <w:shd w:val="clear" w:color="auto" w:fill="auto"/>
          </w:tcPr>
          <w:p w14:paraId="195D5256" w14:textId="0F083277" w:rsidR="00F7009D" w:rsidRPr="002C3807" w:rsidRDefault="009D6872" w:rsidP="00F7009D">
            <w:pPr>
              <w:pStyle w:val="TabellRader"/>
              <w:rPr>
                <w:highlight w:val="yellow"/>
              </w:rPr>
            </w:pPr>
            <w:r w:rsidRPr="00061041">
              <w:t>0,0</w:t>
            </w:r>
          </w:p>
        </w:tc>
      </w:tr>
      <w:tr w:rsidR="00F7009D" w:rsidRPr="002C3807" w14:paraId="321BD379" w14:textId="77777777" w:rsidTr="00F7009D">
        <w:tc>
          <w:tcPr>
            <w:tcW w:w="382" w:type="dxa"/>
            <w:vAlign w:val="bottom"/>
          </w:tcPr>
          <w:p w14:paraId="41A914ED" w14:textId="77777777" w:rsidR="00F7009D" w:rsidRPr="006E6A92" w:rsidRDefault="009D6872" w:rsidP="00F7009D">
            <w:pPr>
              <w:pStyle w:val="TabellRader"/>
              <w:spacing w:before="20" w:line="170" w:lineRule="exact"/>
              <w:jc w:val="left"/>
            </w:pPr>
            <w:r w:rsidRPr="006E6A92">
              <w:t>3</w:t>
            </w:r>
          </w:p>
        </w:tc>
        <w:tc>
          <w:tcPr>
            <w:tcW w:w="3271" w:type="dxa"/>
            <w:vAlign w:val="bottom"/>
          </w:tcPr>
          <w:p w14:paraId="0E948D1C" w14:textId="77777777" w:rsidR="00F7009D" w:rsidRPr="006E6A92" w:rsidRDefault="009D6872" w:rsidP="00F7009D">
            <w:pPr>
              <w:pStyle w:val="TabellRader"/>
              <w:spacing w:before="20" w:line="170" w:lineRule="exact"/>
              <w:jc w:val="left"/>
            </w:pPr>
            <w:r w:rsidRPr="006E6A92">
              <w:t>Skatt, tull och exekution</w:t>
            </w:r>
          </w:p>
        </w:tc>
        <w:tc>
          <w:tcPr>
            <w:tcW w:w="677" w:type="dxa"/>
          </w:tcPr>
          <w:p w14:paraId="73F629CF" w14:textId="27AB85B3" w:rsidR="00F7009D" w:rsidRPr="002C3807" w:rsidRDefault="009D6872" w:rsidP="00F7009D">
            <w:pPr>
              <w:pStyle w:val="TabellRader"/>
              <w:rPr>
                <w:highlight w:val="yellow"/>
              </w:rPr>
            </w:pPr>
            <w:r w:rsidRPr="00061041">
              <w:t>10,4</w:t>
            </w:r>
          </w:p>
        </w:tc>
        <w:tc>
          <w:tcPr>
            <w:tcW w:w="787" w:type="dxa"/>
          </w:tcPr>
          <w:p w14:paraId="45AEE4B5" w14:textId="5DA5C333" w:rsidR="00F7009D" w:rsidRPr="002C3807" w:rsidRDefault="009D6872" w:rsidP="00F7009D">
            <w:pPr>
              <w:pStyle w:val="TabellRader"/>
              <w:rPr>
                <w:highlight w:val="yellow"/>
              </w:rPr>
            </w:pPr>
            <w:r w:rsidRPr="00061041">
              <w:t>10,5</w:t>
            </w:r>
          </w:p>
        </w:tc>
        <w:tc>
          <w:tcPr>
            <w:tcW w:w="788" w:type="dxa"/>
          </w:tcPr>
          <w:p w14:paraId="6188CCFE" w14:textId="77777777" w:rsidR="00F7009D" w:rsidRPr="002C3807" w:rsidRDefault="00F7009D" w:rsidP="00F7009D">
            <w:pPr>
              <w:pStyle w:val="TabellRader"/>
              <w:rPr>
                <w:highlight w:val="yellow"/>
              </w:rPr>
            </w:pPr>
          </w:p>
        </w:tc>
        <w:tc>
          <w:tcPr>
            <w:tcW w:w="778" w:type="dxa"/>
          </w:tcPr>
          <w:p w14:paraId="582D12ED" w14:textId="62943ADA" w:rsidR="00F7009D" w:rsidRPr="002C3807" w:rsidRDefault="009D6872" w:rsidP="00F7009D">
            <w:pPr>
              <w:pStyle w:val="TabellRader"/>
              <w:rPr>
                <w:highlight w:val="yellow"/>
              </w:rPr>
            </w:pPr>
            <w:r w:rsidRPr="00061041">
              <w:t>10,5</w:t>
            </w:r>
          </w:p>
        </w:tc>
        <w:tc>
          <w:tcPr>
            <w:tcW w:w="797" w:type="dxa"/>
            <w:shd w:val="clear" w:color="auto" w:fill="auto"/>
          </w:tcPr>
          <w:p w14:paraId="543BE217" w14:textId="77777777" w:rsidR="00F7009D" w:rsidRPr="002C3807" w:rsidRDefault="009D6872" w:rsidP="00F7009D">
            <w:pPr>
              <w:pStyle w:val="TabellRader"/>
              <w:rPr>
                <w:highlight w:val="yellow"/>
              </w:rPr>
            </w:pPr>
            <w:r w:rsidRPr="00061041">
              <w:t>10,3</w:t>
            </w:r>
          </w:p>
        </w:tc>
        <w:tc>
          <w:tcPr>
            <w:tcW w:w="787" w:type="dxa"/>
            <w:shd w:val="clear" w:color="auto" w:fill="auto"/>
          </w:tcPr>
          <w:p w14:paraId="185D7DF3" w14:textId="6BCA3EEC" w:rsidR="00F7009D" w:rsidRPr="002C3807" w:rsidRDefault="009D6872" w:rsidP="00F7009D">
            <w:pPr>
              <w:pStyle w:val="TabellRader"/>
              <w:rPr>
                <w:highlight w:val="yellow"/>
              </w:rPr>
            </w:pPr>
            <w:r w:rsidRPr="00061041">
              <w:t>-0,2</w:t>
            </w:r>
          </w:p>
        </w:tc>
        <w:tc>
          <w:tcPr>
            <w:tcW w:w="788" w:type="dxa"/>
            <w:shd w:val="clear" w:color="auto" w:fill="auto"/>
          </w:tcPr>
          <w:p w14:paraId="55B594D7" w14:textId="5A0223E3" w:rsidR="00F7009D" w:rsidRPr="002C3807" w:rsidRDefault="009D6872" w:rsidP="00F7009D">
            <w:pPr>
              <w:pStyle w:val="TabellRader"/>
              <w:rPr>
                <w:highlight w:val="yellow"/>
              </w:rPr>
            </w:pPr>
            <w:r w:rsidRPr="00061041">
              <w:t>-0,2</w:t>
            </w:r>
          </w:p>
        </w:tc>
      </w:tr>
      <w:tr w:rsidR="00F7009D" w:rsidRPr="002C3807" w14:paraId="4E3447F7" w14:textId="77777777" w:rsidTr="00F7009D">
        <w:tc>
          <w:tcPr>
            <w:tcW w:w="382" w:type="dxa"/>
            <w:vAlign w:val="bottom"/>
          </w:tcPr>
          <w:p w14:paraId="708C9ADA" w14:textId="77777777" w:rsidR="00F7009D" w:rsidRPr="006E6A92" w:rsidRDefault="009D6872" w:rsidP="00F7009D">
            <w:pPr>
              <w:pStyle w:val="TabellRader"/>
              <w:spacing w:before="20" w:line="170" w:lineRule="exact"/>
              <w:jc w:val="left"/>
            </w:pPr>
            <w:r w:rsidRPr="006E6A92">
              <w:t>4</w:t>
            </w:r>
          </w:p>
        </w:tc>
        <w:tc>
          <w:tcPr>
            <w:tcW w:w="3271" w:type="dxa"/>
            <w:vAlign w:val="bottom"/>
          </w:tcPr>
          <w:p w14:paraId="5D1D8B7D" w14:textId="77777777" w:rsidR="00F7009D" w:rsidRPr="006E6A92" w:rsidRDefault="009D6872" w:rsidP="00F7009D">
            <w:pPr>
              <w:pStyle w:val="TabellRader"/>
              <w:spacing w:before="20" w:line="170" w:lineRule="exact"/>
              <w:jc w:val="left"/>
            </w:pPr>
            <w:r w:rsidRPr="006E6A92">
              <w:t>Rättsväsendet</w:t>
            </w:r>
          </w:p>
        </w:tc>
        <w:tc>
          <w:tcPr>
            <w:tcW w:w="677" w:type="dxa"/>
          </w:tcPr>
          <w:p w14:paraId="517D22A2" w14:textId="4CC880CF" w:rsidR="00F7009D" w:rsidRPr="002C3807" w:rsidRDefault="009D6872" w:rsidP="00F7009D">
            <w:pPr>
              <w:pStyle w:val="TabellRader"/>
              <w:rPr>
                <w:highlight w:val="yellow"/>
              </w:rPr>
            </w:pPr>
            <w:r w:rsidRPr="00061041">
              <w:t>39,3</w:t>
            </w:r>
          </w:p>
        </w:tc>
        <w:tc>
          <w:tcPr>
            <w:tcW w:w="787" w:type="dxa"/>
          </w:tcPr>
          <w:p w14:paraId="48A69417" w14:textId="4DF36992" w:rsidR="00F7009D" w:rsidRPr="002C3807" w:rsidRDefault="009D6872" w:rsidP="00F7009D">
            <w:pPr>
              <w:pStyle w:val="TabellRader"/>
              <w:rPr>
                <w:highlight w:val="yellow"/>
              </w:rPr>
            </w:pPr>
            <w:r w:rsidRPr="00061041">
              <w:t>40,3</w:t>
            </w:r>
          </w:p>
        </w:tc>
        <w:tc>
          <w:tcPr>
            <w:tcW w:w="788" w:type="dxa"/>
          </w:tcPr>
          <w:p w14:paraId="398C1E22" w14:textId="0E25E2A7" w:rsidR="00F7009D" w:rsidRPr="002C3807" w:rsidRDefault="00F7009D" w:rsidP="00F7009D">
            <w:pPr>
              <w:pStyle w:val="TabellRader"/>
              <w:rPr>
                <w:highlight w:val="yellow"/>
              </w:rPr>
            </w:pPr>
          </w:p>
        </w:tc>
        <w:tc>
          <w:tcPr>
            <w:tcW w:w="778" w:type="dxa"/>
          </w:tcPr>
          <w:p w14:paraId="4F6CC7C8" w14:textId="45E6BF7D" w:rsidR="00F7009D" w:rsidRPr="002C3807" w:rsidRDefault="009D6872" w:rsidP="00F7009D">
            <w:pPr>
              <w:pStyle w:val="TabellRader"/>
              <w:rPr>
                <w:highlight w:val="yellow"/>
              </w:rPr>
            </w:pPr>
            <w:r w:rsidRPr="00061041">
              <w:t>40,3</w:t>
            </w:r>
          </w:p>
        </w:tc>
        <w:tc>
          <w:tcPr>
            <w:tcW w:w="797" w:type="dxa"/>
            <w:shd w:val="clear" w:color="auto" w:fill="auto"/>
          </w:tcPr>
          <w:p w14:paraId="1B391DCC" w14:textId="6432BD0A" w:rsidR="00F7009D" w:rsidRPr="002C3807" w:rsidRDefault="009D6872" w:rsidP="00F7009D">
            <w:pPr>
              <w:pStyle w:val="TabellRader"/>
              <w:rPr>
                <w:highlight w:val="yellow"/>
              </w:rPr>
            </w:pPr>
            <w:r w:rsidRPr="00061041">
              <w:t>39,6</w:t>
            </w:r>
          </w:p>
        </w:tc>
        <w:tc>
          <w:tcPr>
            <w:tcW w:w="787" w:type="dxa"/>
            <w:shd w:val="clear" w:color="auto" w:fill="auto"/>
          </w:tcPr>
          <w:p w14:paraId="7938E24A" w14:textId="77777777" w:rsidR="00F7009D" w:rsidRPr="002C3807" w:rsidRDefault="009D6872" w:rsidP="00F7009D">
            <w:pPr>
              <w:pStyle w:val="TabellRader"/>
              <w:rPr>
                <w:highlight w:val="yellow"/>
              </w:rPr>
            </w:pPr>
            <w:r w:rsidRPr="00061041">
              <w:t>-0,7</w:t>
            </w:r>
          </w:p>
        </w:tc>
        <w:tc>
          <w:tcPr>
            <w:tcW w:w="788" w:type="dxa"/>
            <w:shd w:val="clear" w:color="auto" w:fill="auto"/>
          </w:tcPr>
          <w:p w14:paraId="164E2027" w14:textId="77777777" w:rsidR="00F7009D" w:rsidRPr="002C3807" w:rsidRDefault="009D6872" w:rsidP="00F7009D">
            <w:pPr>
              <w:pStyle w:val="TabellRader"/>
              <w:rPr>
                <w:highlight w:val="yellow"/>
              </w:rPr>
            </w:pPr>
            <w:r w:rsidRPr="00061041">
              <w:t>-0,7</w:t>
            </w:r>
          </w:p>
        </w:tc>
      </w:tr>
      <w:tr w:rsidR="00F7009D" w:rsidRPr="002C3807" w14:paraId="34431CB5" w14:textId="77777777" w:rsidTr="00F7009D">
        <w:tc>
          <w:tcPr>
            <w:tcW w:w="382" w:type="dxa"/>
            <w:vAlign w:val="bottom"/>
          </w:tcPr>
          <w:p w14:paraId="46B9B9BA" w14:textId="77777777" w:rsidR="00F7009D" w:rsidRPr="006E6A92" w:rsidRDefault="009D6872" w:rsidP="00F7009D">
            <w:pPr>
              <w:pStyle w:val="TabellRader"/>
              <w:spacing w:before="20" w:line="170" w:lineRule="exact"/>
              <w:jc w:val="left"/>
            </w:pPr>
            <w:r w:rsidRPr="006E6A92">
              <w:t>5</w:t>
            </w:r>
          </w:p>
        </w:tc>
        <w:tc>
          <w:tcPr>
            <w:tcW w:w="3271" w:type="dxa"/>
            <w:vAlign w:val="bottom"/>
          </w:tcPr>
          <w:p w14:paraId="5E16FD18" w14:textId="77777777" w:rsidR="00F7009D" w:rsidRPr="006E6A92" w:rsidRDefault="009D6872" w:rsidP="00F7009D">
            <w:pPr>
              <w:pStyle w:val="TabellRader"/>
              <w:spacing w:before="20" w:line="170" w:lineRule="exact"/>
              <w:jc w:val="left"/>
            </w:pPr>
            <w:r w:rsidRPr="006E6A92">
              <w:t>Internationell samverkan</w:t>
            </w:r>
          </w:p>
        </w:tc>
        <w:tc>
          <w:tcPr>
            <w:tcW w:w="677" w:type="dxa"/>
          </w:tcPr>
          <w:p w14:paraId="32F86A78" w14:textId="0CB28E5A" w:rsidR="00F7009D" w:rsidRPr="002C3807" w:rsidRDefault="009D6872" w:rsidP="00F7009D">
            <w:pPr>
              <w:pStyle w:val="TabellRader"/>
              <w:rPr>
                <w:highlight w:val="yellow"/>
              </w:rPr>
            </w:pPr>
            <w:r w:rsidRPr="00061041">
              <w:t>1,8</w:t>
            </w:r>
          </w:p>
        </w:tc>
        <w:tc>
          <w:tcPr>
            <w:tcW w:w="787" w:type="dxa"/>
          </w:tcPr>
          <w:p w14:paraId="7F1954E2" w14:textId="77777777" w:rsidR="00F7009D" w:rsidRPr="002C3807" w:rsidRDefault="009D6872" w:rsidP="00F7009D">
            <w:pPr>
              <w:pStyle w:val="TabellRader"/>
              <w:rPr>
                <w:highlight w:val="yellow"/>
              </w:rPr>
            </w:pPr>
            <w:r w:rsidRPr="00061041">
              <w:t>2,0</w:t>
            </w:r>
          </w:p>
        </w:tc>
        <w:tc>
          <w:tcPr>
            <w:tcW w:w="788" w:type="dxa"/>
          </w:tcPr>
          <w:p w14:paraId="09DA5366" w14:textId="77777777" w:rsidR="00F7009D" w:rsidRPr="002C3807" w:rsidRDefault="00F7009D" w:rsidP="00F7009D">
            <w:pPr>
              <w:pStyle w:val="TabellRader"/>
              <w:rPr>
                <w:highlight w:val="yellow"/>
              </w:rPr>
            </w:pPr>
          </w:p>
        </w:tc>
        <w:tc>
          <w:tcPr>
            <w:tcW w:w="778" w:type="dxa"/>
          </w:tcPr>
          <w:p w14:paraId="17BE15BF" w14:textId="77777777" w:rsidR="00F7009D" w:rsidRPr="002C3807" w:rsidRDefault="009D6872" w:rsidP="00F7009D">
            <w:pPr>
              <w:pStyle w:val="TabellRader"/>
              <w:rPr>
                <w:highlight w:val="yellow"/>
              </w:rPr>
            </w:pPr>
            <w:r w:rsidRPr="00061041">
              <w:t>2,0</w:t>
            </w:r>
          </w:p>
        </w:tc>
        <w:tc>
          <w:tcPr>
            <w:tcW w:w="797" w:type="dxa"/>
            <w:shd w:val="clear" w:color="auto" w:fill="auto"/>
          </w:tcPr>
          <w:p w14:paraId="725501DF" w14:textId="23021E36" w:rsidR="00F7009D" w:rsidRPr="002C3807" w:rsidRDefault="009D6872" w:rsidP="00F7009D">
            <w:pPr>
              <w:pStyle w:val="TabellRader"/>
              <w:rPr>
                <w:highlight w:val="yellow"/>
              </w:rPr>
            </w:pPr>
            <w:r w:rsidRPr="00061041">
              <w:t>1,9</w:t>
            </w:r>
          </w:p>
        </w:tc>
        <w:tc>
          <w:tcPr>
            <w:tcW w:w="787" w:type="dxa"/>
            <w:shd w:val="clear" w:color="auto" w:fill="auto"/>
          </w:tcPr>
          <w:p w14:paraId="4235BEC6" w14:textId="7839243F" w:rsidR="00F7009D" w:rsidRPr="002C3807" w:rsidRDefault="009D6872" w:rsidP="00F7009D">
            <w:pPr>
              <w:pStyle w:val="TabellRader"/>
              <w:rPr>
                <w:highlight w:val="yellow"/>
              </w:rPr>
            </w:pPr>
            <w:r w:rsidRPr="00061041">
              <w:t>-0,1</w:t>
            </w:r>
          </w:p>
        </w:tc>
        <w:tc>
          <w:tcPr>
            <w:tcW w:w="788" w:type="dxa"/>
            <w:shd w:val="clear" w:color="auto" w:fill="auto"/>
          </w:tcPr>
          <w:p w14:paraId="22E48806" w14:textId="37F2CF27" w:rsidR="00F7009D" w:rsidRPr="002C3807" w:rsidRDefault="009D6872" w:rsidP="00F7009D">
            <w:pPr>
              <w:pStyle w:val="TabellRader"/>
              <w:rPr>
                <w:highlight w:val="yellow"/>
              </w:rPr>
            </w:pPr>
            <w:r w:rsidRPr="00061041">
              <w:t>-0,1</w:t>
            </w:r>
          </w:p>
        </w:tc>
      </w:tr>
      <w:tr w:rsidR="00F7009D" w:rsidRPr="002C3807" w14:paraId="41D9F3F6" w14:textId="77777777" w:rsidTr="00F7009D">
        <w:tc>
          <w:tcPr>
            <w:tcW w:w="382" w:type="dxa"/>
            <w:vAlign w:val="bottom"/>
          </w:tcPr>
          <w:p w14:paraId="0DB10D05" w14:textId="77777777" w:rsidR="00F7009D" w:rsidRPr="006E6A92" w:rsidRDefault="009D6872" w:rsidP="00F7009D">
            <w:pPr>
              <w:pStyle w:val="TabellRader"/>
              <w:spacing w:before="20" w:line="170" w:lineRule="exact"/>
              <w:jc w:val="left"/>
            </w:pPr>
            <w:r w:rsidRPr="006E6A92">
              <w:t>6</w:t>
            </w:r>
          </w:p>
        </w:tc>
        <w:tc>
          <w:tcPr>
            <w:tcW w:w="3271" w:type="dxa"/>
            <w:vAlign w:val="bottom"/>
          </w:tcPr>
          <w:p w14:paraId="5C4D344F" w14:textId="77777777" w:rsidR="00F7009D" w:rsidRPr="006E6A92" w:rsidRDefault="009D6872" w:rsidP="00F7009D">
            <w:pPr>
              <w:pStyle w:val="TabellRader"/>
              <w:spacing w:before="20" w:line="170" w:lineRule="exact"/>
              <w:jc w:val="left"/>
            </w:pPr>
            <w:r w:rsidRPr="006E6A92">
              <w:t>Försvar och samhällets krisberedskap</w:t>
            </w:r>
          </w:p>
        </w:tc>
        <w:tc>
          <w:tcPr>
            <w:tcW w:w="677" w:type="dxa"/>
          </w:tcPr>
          <w:p w14:paraId="18DC9D15" w14:textId="5A0BA044" w:rsidR="00F7009D" w:rsidRPr="002C3807" w:rsidRDefault="009D6872" w:rsidP="00F7009D">
            <w:pPr>
              <w:pStyle w:val="TabellRader"/>
              <w:rPr>
                <w:highlight w:val="yellow"/>
              </w:rPr>
            </w:pPr>
            <w:r w:rsidRPr="00061041">
              <w:t>45,4</w:t>
            </w:r>
          </w:p>
        </w:tc>
        <w:tc>
          <w:tcPr>
            <w:tcW w:w="787" w:type="dxa"/>
          </w:tcPr>
          <w:p w14:paraId="6282F50F" w14:textId="08A9CC3D" w:rsidR="00F7009D" w:rsidRPr="002C3807" w:rsidRDefault="009D6872" w:rsidP="00F7009D">
            <w:pPr>
              <w:pStyle w:val="TabellRader"/>
              <w:rPr>
                <w:highlight w:val="yellow"/>
              </w:rPr>
            </w:pPr>
            <w:r w:rsidRPr="00061041">
              <w:t>47,2</w:t>
            </w:r>
          </w:p>
        </w:tc>
        <w:tc>
          <w:tcPr>
            <w:tcW w:w="788" w:type="dxa"/>
          </w:tcPr>
          <w:p w14:paraId="550036C3" w14:textId="77777777" w:rsidR="00F7009D" w:rsidRPr="002C3807" w:rsidRDefault="009D6872" w:rsidP="00F7009D">
            <w:pPr>
              <w:pStyle w:val="TabellRader"/>
              <w:rPr>
                <w:highlight w:val="yellow"/>
              </w:rPr>
            </w:pPr>
            <w:r w:rsidRPr="00061041">
              <w:t>0,0</w:t>
            </w:r>
          </w:p>
        </w:tc>
        <w:tc>
          <w:tcPr>
            <w:tcW w:w="778" w:type="dxa"/>
          </w:tcPr>
          <w:p w14:paraId="0441A96A" w14:textId="4653DF7B" w:rsidR="00F7009D" w:rsidRPr="002C3807" w:rsidRDefault="009D6872" w:rsidP="00F7009D">
            <w:pPr>
              <w:pStyle w:val="TabellRader"/>
              <w:rPr>
                <w:highlight w:val="yellow"/>
              </w:rPr>
            </w:pPr>
            <w:r w:rsidRPr="00061041">
              <w:t>47,2</w:t>
            </w:r>
          </w:p>
        </w:tc>
        <w:tc>
          <w:tcPr>
            <w:tcW w:w="797" w:type="dxa"/>
            <w:shd w:val="clear" w:color="auto" w:fill="auto"/>
          </w:tcPr>
          <w:p w14:paraId="660D016D" w14:textId="1D1E7733" w:rsidR="00F7009D" w:rsidRPr="002C3807" w:rsidRDefault="009D6872" w:rsidP="00F7009D">
            <w:pPr>
              <w:pStyle w:val="TabellRader"/>
              <w:rPr>
                <w:highlight w:val="yellow"/>
              </w:rPr>
            </w:pPr>
            <w:r w:rsidRPr="00061041">
              <w:t>45,6</w:t>
            </w:r>
          </w:p>
        </w:tc>
        <w:tc>
          <w:tcPr>
            <w:tcW w:w="787" w:type="dxa"/>
            <w:shd w:val="clear" w:color="auto" w:fill="auto"/>
          </w:tcPr>
          <w:p w14:paraId="1BFC9C19" w14:textId="1EF3293D" w:rsidR="00F7009D" w:rsidRPr="002C3807" w:rsidRDefault="009D6872" w:rsidP="00F7009D">
            <w:pPr>
              <w:pStyle w:val="TabellRader"/>
              <w:rPr>
                <w:highlight w:val="yellow"/>
              </w:rPr>
            </w:pPr>
            <w:r w:rsidRPr="00061041">
              <w:t>-1,5</w:t>
            </w:r>
          </w:p>
        </w:tc>
        <w:tc>
          <w:tcPr>
            <w:tcW w:w="788" w:type="dxa"/>
            <w:shd w:val="clear" w:color="auto" w:fill="auto"/>
          </w:tcPr>
          <w:p w14:paraId="44FD3B55" w14:textId="1AE936F9" w:rsidR="00F7009D" w:rsidRPr="002C3807" w:rsidRDefault="009D6872" w:rsidP="00F7009D">
            <w:pPr>
              <w:pStyle w:val="TabellRader"/>
              <w:rPr>
                <w:highlight w:val="yellow"/>
              </w:rPr>
            </w:pPr>
            <w:r w:rsidRPr="00061041">
              <w:t>-1,5</w:t>
            </w:r>
          </w:p>
        </w:tc>
      </w:tr>
      <w:tr w:rsidR="00F7009D" w:rsidRPr="002C3807" w14:paraId="7533E4D9" w14:textId="77777777" w:rsidTr="00F7009D">
        <w:tc>
          <w:tcPr>
            <w:tcW w:w="382" w:type="dxa"/>
            <w:vAlign w:val="bottom"/>
          </w:tcPr>
          <w:p w14:paraId="6170F42A" w14:textId="77777777" w:rsidR="00F7009D" w:rsidRPr="006E6A92" w:rsidRDefault="009D6872" w:rsidP="00F7009D">
            <w:pPr>
              <w:pStyle w:val="TabellRader"/>
              <w:spacing w:before="20" w:line="170" w:lineRule="exact"/>
              <w:jc w:val="left"/>
            </w:pPr>
            <w:r w:rsidRPr="006E6A92">
              <w:t>7</w:t>
            </w:r>
          </w:p>
        </w:tc>
        <w:tc>
          <w:tcPr>
            <w:tcW w:w="3271" w:type="dxa"/>
            <w:vAlign w:val="bottom"/>
          </w:tcPr>
          <w:p w14:paraId="4553DA41" w14:textId="77777777" w:rsidR="00F7009D" w:rsidRPr="006E6A92" w:rsidRDefault="009D6872" w:rsidP="00F7009D">
            <w:pPr>
              <w:pStyle w:val="TabellRader"/>
              <w:spacing w:before="20" w:line="170" w:lineRule="exact"/>
              <w:jc w:val="left"/>
            </w:pPr>
            <w:r w:rsidRPr="006E6A92">
              <w:t>Internationellt bistånd</w:t>
            </w:r>
          </w:p>
        </w:tc>
        <w:tc>
          <w:tcPr>
            <w:tcW w:w="677" w:type="dxa"/>
          </w:tcPr>
          <w:p w14:paraId="3CE8D824" w14:textId="03568204" w:rsidR="00F7009D" w:rsidRPr="002C3807" w:rsidRDefault="009D6872" w:rsidP="00F7009D">
            <w:pPr>
              <w:pStyle w:val="TabellRader"/>
              <w:rPr>
                <w:highlight w:val="yellow"/>
              </w:rPr>
            </w:pPr>
            <w:r w:rsidRPr="00061041">
              <w:t>30,8</w:t>
            </w:r>
          </w:p>
        </w:tc>
        <w:tc>
          <w:tcPr>
            <w:tcW w:w="787" w:type="dxa"/>
          </w:tcPr>
          <w:p w14:paraId="4BB89F77" w14:textId="604D8B7F" w:rsidR="00F7009D" w:rsidRPr="002C3807" w:rsidRDefault="009D6872" w:rsidP="00F7009D">
            <w:pPr>
              <w:pStyle w:val="TabellRader"/>
              <w:rPr>
                <w:highlight w:val="yellow"/>
              </w:rPr>
            </w:pPr>
            <w:r w:rsidRPr="00061041">
              <w:t>31,8</w:t>
            </w:r>
          </w:p>
        </w:tc>
        <w:tc>
          <w:tcPr>
            <w:tcW w:w="788" w:type="dxa"/>
          </w:tcPr>
          <w:p w14:paraId="04CA6F87" w14:textId="46B8F9EF" w:rsidR="00F7009D" w:rsidRPr="002C3807" w:rsidRDefault="009D6872" w:rsidP="00F7009D">
            <w:pPr>
              <w:pStyle w:val="TabellRader"/>
              <w:rPr>
                <w:highlight w:val="yellow"/>
              </w:rPr>
            </w:pPr>
            <w:r w:rsidRPr="00061041">
              <w:t>-1,0</w:t>
            </w:r>
          </w:p>
        </w:tc>
        <w:tc>
          <w:tcPr>
            <w:tcW w:w="778" w:type="dxa"/>
          </w:tcPr>
          <w:p w14:paraId="6525329B" w14:textId="14F2397B" w:rsidR="00F7009D" w:rsidRPr="002C3807" w:rsidRDefault="009D6872" w:rsidP="00F7009D">
            <w:pPr>
              <w:pStyle w:val="TabellRader"/>
              <w:rPr>
                <w:highlight w:val="yellow"/>
              </w:rPr>
            </w:pPr>
            <w:r w:rsidRPr="00061041">
              <w:t>30,9</w:t>
            </w:r>
          </w:p>
        </w:tc>
        <w:tc>
          <w:tcPr>
            <w:tcW w:w="797" w:type="dxa"/>
            <w:shd w:val="clear" w:color="auto" w:fill="auto"/>
          </w:tcPr>
          <w:p w14:paraId="5F1356B9" w14:textId="77777777" w:rsidR="00F7009D" w:rsidRPr="002C3807" w:rsidRDefault="009D6872" w:rsidP="00F7009D">
            <w:pPr>
              <w:pStyle w:val="TabellRader"/>
              <w:rPr>
                <w:highlight w:val="yellow"/>
              </w:rPr>
            </w:pPr>
            <w:r w:rsidRPr="00061041">
              <w:t>30,9</w:t>
            </w:r>
          </w:p>
        </w:tc>
        <w:tc>
          <w:tcPr>
            <w:tcW w:w="787" w:type="dxa"/>
            <w:shd w:val="clear" w:color="auto" w:fill="auto"/>
          </w:tcPr>
          <w:p w14:paraId="03F2DF10" w14:textId="5061743B" w:rsidR="00F7009D" w:rsidRPr="002C3807" w:rsidRDefault="009D6872" w:rsidP="00F7009D">
            <w:pPr>
              <w:pStyle w:val="TabellRader"/>
              <w:rPr>
                <w:highlight w:val="yellow"/>
              </w:rPr>
            </w:pPr>
            <w:r w:rsidRPr="00061041">
              <w:t>-1,0</w:t>
            </w:r>
          </w:p>
        </w:tc>
        <w:tc>
          <w:tcPr>
            <w:tcW w:w="788" w:type="dxa"/>
            <w:shd w:val="clear" w:color="auto" w:fill="auto"/>
          </w:tcPr>
          <w:p w14:paraId="176412DA" w14:textId="45F0A9E5" w:rsidR="00F7009D" w:rsidRPr="002C3807" w:rsidRDefault="009D6872" w:rsidP="00F7009D">
            <w:pPr>
              <w:pStyle w:val="TabellRader"/>
              <w:rPr>
                <w:highlight w:val="yellow"/>
              </w:rPr>
            </w:pPr>
            <w:r w:rsidRPr="00061041">
              <w:t>0,0</w:t>
            </w:r>
          </w:p>
        </w:tc>
      </w:tr>
      <w:tr w:rsidR="00F7009D" w:rsidRPr="002C3807" w14:paraId="180B27DF" w14:textId="77777777" w:rsidTr="00F7009D">
        <w:tc>
          <w:tcPr>
            <w:tcW w:w="382" w:type="dxa"/>
            <w:vAlign w:val="bottom"/>
          </w:tcPr>
          <w:p w14:paraId="62DF46C0" w14:textId="77777777" w:rsidR="00F7009D" w:rsidRPr="006E6A92" w:rsidRDefault="009D6872" w:rsidP="00F7009D">
            <w:pPr>
              <w:pStyle w:val="TabellRader"/>
              <w:spacing w:before="20" w:line="170" w:lineRule="exact"/>
              <w:jc w:val="left"/>
            </w:pPr>
            <w:r w:rsidRPr="006E6A92">
              <w:t>8</w:t>
            </w:r>
          </w:p>
        </w:tc>
        <w:tc>
          <w:tcPr>
            <w:tcW w:w="3271" w:type="dxa"/>
            <w:vAlign w:val="bottom"/>
          </w:tcPr>
          <w:p w14:paraId="2AAA1F93" w14:textId="77777777" w:rsidR="00F7009D" w:rsidRPr="006E6A92" w:rsidRDefault="009D6872" w:rsidP="00F7009D">
            <w:pPr>
              <w:pStyle w:val="TabellRader"/>
              <w:spacing w:before="20" w:line="170" w:lineRule="exact"/>
              <w:jc w:val="left"/>
            </w:pPr>
            <w:r w:rsidRPr="006E6A92">
              <w:t>Migration</w:t>
            </w:r>
          </w:p>
        </w:tc>
        <w:tc>
          <w:tcPr>
            <w:tcW w:w="677" w:type="dxa"/>
          </w:tcPr>
          <w:p w14:paraId="5B8A0C7D" w14:textId="28551FB4" w:rsidR="00F7009D" w:rsidRPr="002C3807" w:rsidRDefault="009D6872" w:rsidP="00F7009D">
            <w:pPr>
              <w:pStyle w:val="TabellRader"/>
              <w:rPr>
                <w:highlight w:val="yellow"/>
              </w:rPr>
            </w:pPr>
            <w:r w:rsidRPr="00061041">
              <w:t>9,9</w:t>
            </w:r>
          </w:p>
        </w:tc>
        <w:tc>
          <w:tcPr>
            <w:tcW w:w="787" w:type="dxa"/>
          </w:tcPr>
          <w:p w14:paraId="5A0DF931" w14:textId="01255A53" w:rsidR="00F7009D" w:rsidRPr="002C3807" w:rsidRDefault="009D6872" w:rsidP="00F7009D">
            <w:pPr>
              <w:pStyle w:val="TabellRader"/>
              <w:rPr>
                <w:highlight w:val="yellow"/>
              </w:rPr>
            </w:pPr>
            <w:r w:rsidRPr="00061041">
              <w:t>9,9</w:t>
            </w:r>
          </w:p>
        </w:tc>
        <w:tc>
          <w:tcPr>
            <w:tcW w:w="788" w:type="dxa"/>
          </w:tcPr>
          <w:p w14:paraId="651DA836" w14:textId="4B86B275" w:rsidR="00F7009D" w:rsidRPr="002C3807" w:rsidRDefault="009D6872" w:rsidP="00F7009D">
            <w:pPr>
              <w:pStyle w:val="TabellRader"/>
              <w:rPr>
                <w:highlight w:val="yellow"/>
              </w:rPr>
            </w:pPr>
            <w:r w:rsidRPr="00061041">
              <w:t>2,7</w:t>
            </w:r>
          </w:p>
        </w:tc>
        <w:tc>
          <w:tcPr>
            <w:tcW w:w="778" w:type="dxa"/>
          </w:tcPr>
          <w:p w14:paraId="3DCB1089" w14:textId="057D9ADD" w:rsidR="00F7009D" w:rsidRPr="002C3807" w:rsidRDefault="009D6872" w:rsidP="00F7009D">
            <w:pPr>
              <w:pStyle w:val="TabellRader"/>
              <w:rPr>
                <w:highlight w:val="yellow"/>
              </w:rPr>
            </w:pPr>
            <w:r w:rsidRPr="00061041">
              <w:t>12,6</w:t>
            </w:r>
          </w:p>
        </w:tc>
        <w:tc>
          <w:tcPr>
            <w:tcW w:w="797" w:type="dxa"/>
            <w:shd w:val="clear" w:color="auto" w:fill="auto"/>
          </w:tcPr>
          <w:p w14:paraId="32462758" w14:textId="3ABA03C4" w:rsidR="00F7009D" w:rsidRPr="002C3807" w:rsidRDefault="009D6872" w:rsidP="00F7009D">
            <w:pPr>
              <w:pStyle w:val="TabellRader"/>
              <w:rPr>
                <w:highlight w:val="yellow"/>
              </w:rPr>
            </w:pPr>
            <w:r w:rsidRPr="00061041">
              <w:t>12,3</w:t>
            </w:r>
          </w:p>
        </w:tc>
        <w:tc>
          <w:tcPr>
            <w:tcW w:w="787" w:type="dxa"/>
            <w:shd w:val="clear" w:color="auto" w:fill="auto"/>
          </w:tcPr>
          <w:p w14:paraId="48603110" w14:textId="6CBC750B" w:rsidR="00F7009D" w:rsidRPr="002C3807" w:rsidRDefault="009D6872" w:rsidP="00F7009D">
            <w:pPr>
              <w:pStyle w:val="TabellRader"/>
              <w:rPr>
                <w:highlight w:val="yellow"/>
              </w:rPr>
            </w:pPr>
            <w:r w:rsidRPr="00061041">
              <w:t>2,4</w:t>
            </w:r>
          </w:p>
        </w:tc>
        <w:tc>
          <w:tcPr>
            <w:tcW w:w="788" w:type="dxa"/>
            <w:shd w:val="clear" w:color="auto" w:fill="auto"/>
          </w:tcPr>
          <w:p w14:paraId="2D470157" w14:textId="77777777" w:rsidR="00F7009D" w:rsidRPr="002C3807" w:rsidRDefault="009D6872" w:rsidP="00F7009D">
            <w:pPr>
              <w:pStyle w:val="TabellRader"/>
              <w:rPr>
                <w:highlight w:val="yellow"/>
              </w:rPr>
            </w:pPr>
            <w:r w:rsidRPr="00061041">
              <w:t>-0,3</w:t>
            </w:r>
          </w:p>
        </w:tc>
      </w:tr>
      <w:tr w:rsidR="00F7009D" w:rsidRPr="002C3807" w14:paraId="3A629281" w14:textId="77777777" w:rsidTr="00F7009D">
        <w:tc>
          <w:tcPr>
            <w:tcW w:w="382" w:type="dxa"/>
            <w:vAlign w:val="bottom"/>
          </w:tcPr>
          <w:p w14:paraId="7F055180" w14:textId="77777777" w:rsidR="00F7009D" w:rsidRPr="006E6A92" w:rsidRDefault="009D6872" w:rsidP="00F7009D">
            <w:pPr>
              <w:pStyle w:val="TabellRader"/>
              <w:spacing w:before="20" w:line="170" w:lineRule="exact"/>
              <w:jc w:val="left"/>
            </w:pPr>
            <w:r w:rsidRPr="006E6A92">
              <w:t>9</w:t>
            </w:r>
          </w:p>
        </w:tc>
        <w:tc>
          <w:tcPr>
            <w:tcW w:w="3271" w:type="dxa"/>
            <w:vAlign w:val="bottom"/>
          </w:tcPr>
          <w:p w14:paraId="0A14A43F" w14:textId="77777777" w:rsidR="00F7009D" w:rsidRPr="006E6A92" w:rsidRDefault="009D6872" w:rsidP="00F7009D">
            <w:pPr>
              <w:pStyle w:val="TabellRader"/>
              <w:spacing w:before="20" w:line="170" w:lineRule="exact"/>
              <w:jc w:val="left"/>
            </w:pPr>
            <w:r w:rsidRPr="006E6A92">
              <w:t>Hälsovård, sjukvård och social omsorg</w:t>
            </w:r>
          </w:p>
        </w:tc>
        <w:tc>
          <w:tcPr>
            <w:tcW w:w="677" w:type="dxa"/>
          </w:tcPr>
          <w:p w14:paraId="54EDCB65" w14:textId="2B372F9C" w:rsidR="00F7009D" w:rsidRPr="002C3807" w:rsidRDefault="009D6872" w:rsidP="00F7009D">
            <w:pPr>
              <w:pStyle w:val="TabellRader"/>
              <w:rPr>
                <w:highlight w:val="yellow"/>
              </w:rPr>
            </w:pPr>
            <w:r w:rsidRPr="00061041">
              <w:t>59,0</w:t>
            </w:r>
          </w:p>
        </w:tc>
        <w:tc>
          <w:tcPr>
            <w:tcW w:w="787" w:type="dxa"/>
          </w:tcPr>
          <w:p w14:paraId="41A0B89C" w14:textId="10773F9B" w:rsidR="00F7009D" w:rsidRPr="002C3807" w:rsidRDefault="009D6872" w:rsidP="00F7009D">
            <w:pPr>
              <w:pStyle w:val="TabellRader"/>
              <w:rPr>
                <w:highlight w:val="yellow"/>
              </w:rPr>
            </w:pPr>
            <w:r w:rsidRPr="00061041">
              <w:t>62,2</w:t>
            </w:r>
          </w:p>
        </w:tc>
        <w:tc>
          <w:tcPr>
            <w:tcW w:w="788" w:type="dxa"/>
          </w:tcPr>
          <w:p w14:paraId="4DD7071F" w14:textId="49CFE936" w:rsidR="00F7009D" w:rsidRPr="002C3807" w:rsidRDefault="00F7009D" w:rsidP="00F7009D">
            <w:pPr>
              <w:pStyle w:val="TabellRader"/>
              <w:rPr>
                <w:highlight w:val="yellow"/>
              </w:rPr>
            </w:pPr>
          </w:p>
        </w:tc>
        <w:tc>
          <w:tcPr>
            <w:tcW w:w="778" w:type="dxa"/>
          </w:tcPr>
          <w:p w14:paraId="4D3910EB" w14:textId="57C5B80C" w:rsidR="00F7009D" w:rsidRPr="002C3807" w:rsidRDefault="009D6872" w:rsidP="00F7009D">
            <w:pPr>
              <w:pStyle w:val="TabellRader"/>
              <w:rPr>
                <w:highlight w:val="yellow"/>
              </w:rPr>
            </w:pPr>
            <w:r w:rsidRPr="00061041">
              <w:t>62,2</w:t>
            </w:r>
          </w:p>
        </w:tc>
        <w:tc>
          <w:tcPr>
            <w:tcW w:w="797" w:type="dxa"/>
            <w:shd w:val="clear" w:color="auto" w:fill="auto"/>
          </w:tcPr>
          <w:p w14:paraId="214AED5A" w14:textId="4670E417" w:rsidR="00F7009D" w:rsidRPr="002C3807" w:rsidRDefault="009D6872" w:rsidP="00F7009D">
            <w:pPr>
              <w:pStyle w:val="TabellRader"/>
              <w:rPr>
                <w:highlight w:val="yellow"/>
              </w:rPr>
            </w:pPr>
            <w:r w:rsidRPr="00061041">
              <w:t>62,2</w:t>
            </w:r>
          </w:p>
        </w:tc>
        <w:tc>
          <w:tcPr>
            <w:tcW w:w="787" w:type="dxa"/>
            <w:shd w:val="clear" w:color="auto" w:fill="auto"/>
          </w:tcPr>
          <w:p w14:paraId="52805156" w14:textId="1B9B6E3B" w:rsidR="00F7009D" w:rsidRPr="002C3807" w:rsidRDefault="009D6872" w:rsidP="00F7009D">
            <w:pPr>
              <w:pStyle w:val="TabellRader"/>
              <w:rPr>
                <w:highlight w:val="yellow"/>
              </w:rPr>
            </w:pPr>
            <w:r w:rsidRPr="00061041">
              <w:t>0,0</w:t>
            </w:r>
          </w:p>
        </w:tc>
        <w:tc>
          <w:tcPr>
            <w:tcW w:w="788" w:type="dxa"/>
            <w:shd w:val="clear" w:color="auto" w:fill="auto"/>
          </w:tcPr>
          <w:p w14:paraId="1FBD4090" w14:textId="25172CCD" w:rsidR="00F7009D" w:rsidRPr="002C3807" w:rsidRDefault="009D6872" w:rsidP="00F7009D">
            <w:pPr>
              <w:pStyle w:val="TabellRader"/>
              <w:rPr>
                <w:highlight w:val="yellow"/>
              </w:rPr>
            </w:pPr>
            <w:r w:rsidRPr="00061041">
              <w:t>0,0</w:t>
            </w:r>
          </w:p>
        </w:tc>
      </w:tr>
      <w:tr w:rsidR="00F7009D" w:rsidRPr="002C3807" w14:paraId="483149EF" w14:textId="77777777" w:rsidTr="00F7009D">
        <w:tc>
          <w:tcPr>
            <w:tcW w:w="382" w:type="dxa"/>
          </w:tcPr>
          <w:p w14:paraId="729B2F8F" w14:textId="77777777" w:rsidR="00F7009D" w:rsidRPr="006E6A92" w:rsidRDefault="009D6872" w:rsidP="00F7009D">
            <w:pPr>
              <w:pStyle w:val="TabellRader"/>
              <w:spacing w:before="20" w:line="170" w:lineRule="exact"/>
              <w:jc w:val="left"/>
            </w:pPr>
            <w:r w:rsidRPr="006E6A92">
              <w:t>10</w:t>
            </w:r>
          </w:p>
        </w:tc>
        <w:tc>
          <w:tcPr>
            <w:tcW w:w="3271" w:type="dxa"/>
            <w:tcMar>
              <w:top w:w="0" w:type="dxa"/>
              <w:left w:w="108" w:type="dxa"/>
              <w:bottom w:w="0" w:type="dxa"/>
              <w:right w:w="28" w:type="dxa"/>
            </w:tcMar>
            <w:vAlign w:val="bottom"/>
          </w:tcPr>
          <w:p w14:paraId="467C72D7" w14:textId="77777777" w:rsidR="00F7009D" w:rsidRPr="006E6A92" w:rsidRDefault="009D6872" w:rsidP="00F7009D">
            <w:pPr>
              <w:pStyle w:val="TabellRader"/>
              <w:spacing w:before="20" w:line="170" w:lineRule="exact"/>
              <w:jc w:val="left"/>
            </w:pPr>
            <w:r w:rsidRPr="006E6A92">
              <w:t>Ekonomisk trygghet vid sjukdom och funktionsnedsättning</w:t>
            </w:r>
          </w:p>
        </w:tc>
        <w:tc>
          <w:tcPr>
            <w:tcW w:w="677" w:type="dxa"/>
          </w:tcPr>
          <w:p w14:paraId="2F4E7F8B" w14:textId="7B16607B" w:rsidR="00F7009D" w:rsidRPr="002C3807" w:rsidRDefault="009D6872" w:rsidP="00F7009D">
            <w:pPr>
              <w:pStyle w:val="TabellRader"/>
              <w:rPr>
                <w:highlight w:val="yellow"/>
              </w:rPr>
            </w:pPr>
            <w:r w:rsidRPr="00061041">
              <w:t>96,4</w:t>
            </w:r>
          </w:p>
        </w:tc>
        <w:tc>
          <w:tcPr>
            <w:tcW w:w="787" w:type="dxa"/>
          </w:tcPr>
          <w:p w14:paraId="717FBE60" w14:textId="672BC58F" w:rsidR="00F7009D" w:rsidRPr="002C3807" w:rsidRDefault="009D6872" w:rsidP="00F7009D">
            <w:pPr>
              <w:pStyle w:val="TabellRader"/>
              <w:rPr>
                <w:highlight w:val="yellow"/>
              </w:rPr>
            </w:pPr>
            <w:r w:rsidRPr="00061041">
              <w:t>96,5</w:t>
            </w:r>
          </w:p>
        </w:tc>
        <w:tc>
          <w:tcPr>
            <w:tcW w:w="788" w:type="dxa"/>
          </w:tcPr>
          <w:p w14:paraId="4CB762A2" w14:textId="77777777" w:rsidR="00F7009D" w:rsidRPr="002C3807" w:rsidRDefault="00F7009D" w:rsidP="00F7009D">
            <w:pPr>
              <w:pStyle w:val="TabellRader"/>
              <w:rPr>
                <w:highlight w:val="yellow"/>
              </w:rPr>
            </w:pPr>
          </w:p>
        </w:tc>
        <w:tc>
          <w:tcPr>
            <w:tcW w:w="778" w:type="dxa"/>
          </w:tcPr>
          <w:p w14:paraId="324FC123" w14:textId="5B42202E" w:rsidR="00F7009D" w:rsidRPr="002C3807" w:rsidRDefault="009D6872" w:rsidP="00F7009D">
            <w:pPr>
              <w:pStyle w:val="TabellRader"/>
              <w:rPr>
                <w:highlight w:val="yellow"/>
              </w:rPr>
            </w:pPr>
            <w:r w:rsidRPr="00061041">
              <w:t>96,5</w:t>
            </w:r>
          </w:p>
        </w:tc>
        <w:tc>
          <w:tcPr>
            <w:tcW w:w="797" w:type="dxa"/>
            <w:shd w:val="clear" w:color="auto" w:fill="auto"/>
          </w:tcPr>
          <w:p w14:paraId="38B11EDA" w14:textId="3BB34EDD" w:rsidR="00F7009D" w:rsidRPr="002C3807" w:rsidRDefault="009D6872" w:rsidP="00F7009D">
            <w:pPr>
              <w:pStyle w:val="TabellRader"/>
              <w:rPr>
                <w:highlight w:val="yellow"/>
              </w:rPr>
            </w:pPr>
            <w:r w:rsidRPr="00061041">
              <w:t>97,2</w:t>
            </w:r>
          </w:p>
        </w:tc>
        <w:tc>
          <w:tcPr>
            <w:tcW w:w="787" w:type="dxa"/>
            <w:shd w:val="clear" w:color="auto" w:fill="auto"/>
          </w:tcPr>
          <w:p w14:paraId="7DF96171" w14:textId="40630E41" w:rsidR="00F7009D" w:rsidRPr="002C3807" w:rsidRDefault="009D6872" w:rsidP="00F7009D">
            <w:pPr>
              <w:pStyle w:val="TabellRader"/>
              <w:rPr>
                <w:highlight w:val="yellow"/>
              </w:rPr>
            </w:pPr>
            <w:r w:rsidRPr="00061041">
              <w:t>0,7</w:t>
            </w:r>
          </w:p>
        </w:tc>
        <w:tc>
          <w:tcPr>
            <w:tcW w:w="788" w:type="dxa"/>
            <w:shd w:val="clear" w:color="auto" w:fill="auto"/>
          </w:tcPr>
          <w:p w14:paraId="631C1A7E" w14:textId="6CB0FA21" w:rsidR="00F7009D" w:rsidRPr="002C3807" w:rsidRDefault="009D6872" w:rsidP="00F7009D">
            <w:pPr>
              <w:pStyle w:val="TabellRader"/>
              <w:rPr>
                <w:highlight w:val="yellow"/>
              </w:rPr>
            </w:pPr>
            <w:r w:rsidRPr="00061041">
              <w:t>0,7</w:t>
            </w:r>
          </w:p>
        </w:tc>
      </w:tr>
      <w:tr w:rsidR="00F7009D" w:rsidRPr="002C3807" w14:paraId="218AB676" w14:textId="77777777" w:rsidTr="00F7009D">
        <w:tc>
          <w:tcPr>
            <w:tcW w:w="382" w:type="dxa"/>
            <w:vAlign w:val="bottom"/>
          </w:tcPr>
          <w:p w14:paraId="25EE40D3" w14:textId="77777777" w:rsidR="00F7009D" w:rsidRPr="006E6A92" w:rsidRDefault="009D6872" w:rsidP="00F7009D">
            <w:pPr>
              <w:pStyle w:val="TabellRader"/>
              <w:spacing w:before="20" w:line="170" w:lineRule="exact"/>
              <w:jc w:val="left"/>
            </w:pPr>
            <w:r w:rsidRPr="006E6A92">
              <w:t>11</w:t>
            </w:r>
          </w:p>
        </w:tc>
        <w:tc>
          <w:tcPr>
            <w:tcW w:w="3271" w:type="dxa"/>
            <w:vAlign w:val="bottom"/>
          </w:tcPr>
          <w:p w14:paraId="4039A0D0" w14:textId="77777777" w:rsidR="00F7009D" w:rsidRPr="006E6A92" w:rsidRDefault="009D6872" w:rsidP="00F7009D">
            <w:pPr>
              <w:pStyle w:val="TabellRader"/>
              <w:spacing w:before="20" w:line="170" w:lineRule="exact"/>
              <w:jc w:val="left"/>
            </w:pPr>
            <w:r w:rsidRPr="006E6A92">
              <w:t>Ekonomisk trygghet vid ålderdom</w:t>
            </w:r>
          </w:p>
        </w:tc>
        <w:tc>
          <w:tcPr>
            <w:tcW w:w="677" w:type="dxa"/>
          </w:tcPr>
          <w:p w14:paraId="7DDB344F" w14:textId="2058F9FC" w:rsidR="00F7009D" w:rsidRPr="002C3807" w:rsidRDefault="009D6872" w:rsidP="00F7009D">
            <w:pPr>
              <w:pStyle w:val="TabellRader"/>
              <w:rPr>
                <w:highlight w:val="yellow"/>
              </w:rPr>
            </w:pPr>
            <w:r w:rsidRPr="00061041">
              <w:t>40,0</w:t>
            </w:r>
          </w:p>
        </w:tc>
        <w:tc>
          <w:tcPr>
            <w:tcW w:w="787" w:type="dxa"/>
          </w:tcPr>
          <w:p w14:paraId="5D72B85A" w14:textId="573ECE08" w:rsidR="00F7009D" w:rsidRPr="002C3807" w:rsidRDefault="009D6872" w:rsidP="00F7009D">
            <w:pPr>
              <w:pStyle w:val="TabellRader"/>
              <w:rPr>
                <w:highlight w:val="yellow"/>
              </w:rPr>
            </w:pPr>
            <w:r w:rsidRPr="00061041">
              <w:t>39,0</w:t>
            </w:r>
          </w:p>
        </w:tc>
        <w:tc>
          <w:tcPr>
            <w:tcW w:w="788" w:type="dxa"/>
          </w:tcPr>
          <w:p w14:paraId="15174611" w14:textId="77777777" w:rsidR="00F7009D" w:rsidRPr="002C3807" w:rsidRDefault="00F7009D" w:rsidP="00F7009D">
            <w:pPr>
              <w:pStyle w:val="TabellRader"/>
              <w:rPr>
                <w:highlight w:val="yellow"/>
              </w:rPr>
            </w:pPr>
          </w:p>
        </w:tc>
        <w:tc>
          <w:tcPr>
            <w:tcW w:w="778" w:type="dxa"/>
          </w:tcPr>
          <w:p w14:paraId="38E7A6D5" w14:textId="1654A0D8" w:rsidR="00F7009D" w:rsidRPr="002C3807" w:rsidRDefault="009D6872" w:rsidP="00F7009D">
            <w:pPr>
              <w:pStyle w:val="TabellRader"/>
              <w:rPr>
                <w:highlight w:val="yellow"/>
              </w:rPr>
            </w:pPr>
            <w:r w:rsidRPr="00061041">
              <w:t>39,0</w:t>
            </w:r>
          </w:p>
        </w:tc>
        <w:tc>
          <w:tcPr>
            <w:tcW w:w="797" w:type="dxa"/>
            <w:shd w:val="clear" w:color="auto" w:fill="auto"/>
          </w:tcPr>
          <w:p w14:paraId="29F81D1C" w14:textId="108AA15A" w:rsidR="00F7009D" w:rsidRPr="002C3807" w:rsidRDefault="009D6872" w:rsidP="00F7009D">
            <w:pPr>
              <w:pStyle w:val="TabellRader"/>
              <w:rPr>
                <w:highlight w:val="yellow"/>
              </w:rPr>
            </w:pPr>
            <w:r w:rsidRPr="00061041">
              <w:t>39,2</w:t>
            </w:r>
          </w:p>
        </w:tc>
        <w:tc>
          <w:tcPr>
            <w:tcW w:w="787" w:type="dxa"/>
            <w:shd w:val="clear" w:color="auto" w:fill="auto"/>
          </w:tcPr>
          <w:p w14:paraId="2E818BF2" w14:textId="4D9CC970" w:rsidR="00F7009D" w:rsidRPr="002C3807" w:rsidRDefault="009D6872" w:rsidP="00F7009D">
            <w:pPr>
              <w:pStyle w:val="TabellRader"/>
              <w:rPr>
                <w:highlight w:val="yellow"/>
              </w:rPr>
            </w:pPr>
            <w:r w:rsidRPr="00061041">
              <w:t>0,2</w:t>
            </w:r>
          </w:p>
        </w:tc>
        <w:tc>
          <w:tcPr>
            <w:tcW w:w="788" w:type="dxa"/>
            <w:shd w:val="clear" w:color="auto" w:fill="auto"/>
          </w:tcPr>
          <w:p w14:paraId="3AE29569" w14:textId="02AC1501" w:rsidR="00F7009D" w:rsidRPr="002C3807" w:rsidRDefault="009D6872" w:rsidP="00F7009D">
            <w:pPr>
              <w:pStyle w:val="TabellRader"/>
              <w:rPr>
                <w:highlight w:val="yellow"/>
              </w:rPr>
            </w:pPr>
            <w:r w:rsidRPr="00061041">
              <w:t>0,2</w:t>
            </w:r>
          </w:p>
        </w:tc>
      </w:tr>
      <w:tr w:rsidR="00F7009D" w:rsidRPr="002C3807" w14:paraId="54173960" w14:textId="77777777" w:rsidTr="00F7009D">
        <w:tc>
          <w:tcPr>
            <w:tcW w:w="382" w:type="dxa"/>
            <w:vAlign w:val="bottom"/>
          </w:tcPr>
          <w:p w14:paraId="6186941F" w14:textId="77777777" w:rsidR="00F7009D" w:rsidRPr="006E6A92" w:rsidRDefault="009D6872" w:rsidP="00F7009D">
            <w:pPr>
              <w:pStyle w:val="TabellRader"/>
              <w:spacing w:before="20" w:line="170" w:lineRule="exact"/>
              <w:jc w:val="left"/>
            </w:pPr>
            <w:r w:rsidRPr="006E6A92">
              <w:t>12</w:t>
            </w:r>
          </w:p>
        </w:tc>
        <w:tc>
          <w:tcPr>
            <w:tcW w:w="3271" w:type="dxa"/>
            <w:vAlign w:val="bottom"/>
          </w:tcPr>
          <w:p w14:paraId="02ED5F81" w14:textId="77777777" w:rsidR="00F7009D" w:rsidRPr="006E6A92" w:rsidRDefault="009D6872" w:rsidP="00F7009D">
            <w:pPr>
              <w:pStyle w:val="TabellRader"/>
              <w:spacing w:before="20" w:line="170" w:lineRule="exact"/>
              <w:jc w:val="left"/>
            </w:pPr>
            <w:r w:rsidRPr="006E6A92">
              <w:t>Ekonomisk trygghet för familjer och barn</w:t>
            </w:r>
          </w:p>
        </w:tc>
        <w:tc>
          <w:tcPr>
            <w:tcW w:w="677" w:type="dxa"/>
          </w:tcPr>
          <w:p w14:paraId="67757D1A" w14:textId="25218D80" w:rsidR="00F7009D" w:rsidRPr="002C3807" w:rsidRDefault="009D6872" w:rsidP="00F7009D">
            <w:pPr>
              <w:pStyle w:val="TabellRader"/>
              <w:rPr>
                <w:highlight w:val="yellow"/>
              </w:rPr>
            </w:pPr>
            <w:r w:rsidRPr="00061041">
              <w:t>78,5</w:t>
            </w:r>
          </w:p>
        </w:tc>
        <w:tc>
          <w:tcPr>
            <w:tcW w:w="787" w:type="dxa"/>
          </w:tcPr>
          <w:p w14:paraId="214D32DB" w14:textId="525E2651" w:rsidR="00F7009D" w:rsidRPr="002C3807" w:rsidRDefault="009D6872" w:rsidP="00F7009D">
            <w:pPr>
              <w:pStyle w:val="TabellRader"/>
              <w:rPr>
                <w:highlight w:val="yellow"/>
              </w:rPr>
            </w:pPr>
            <w:r w:rsidRPr="00061041">
              <w:t>81,6</w:t>
            </w:r>
          </w:p>
        </w:tc>
        <w:tc>
          <w:tcPr>
            <w:tcW w:w="788" w:type="dxa"/>
          </w:tcPr>
          <w:p w14:paraId="29A4AEF6" w14:textId="77777777" w:rsidR="00F7009D" w:rsidRPr="002C3807" w:rsidRDefault="00F7009D" w:rsidP="00F7009D">
            <w:pPr>
              <w:pStyle w:val="TabellRader"/>
              <w:rPr>
                <w:highlight w:val="yellow"/>
              </w:rPr>
            </w:pPr>
          </w:p>
        </w:tc>
        <w:tc>
          <w:tcPr>
            <w:tcW w:w="778" w:type="dxa"/>
          </w:tcPr>
          <w:p w14:paraId="2DD8DE12" w14:textId="3205F21E" w:rsidR="00F7009D" w:rsidRPr="002C3807" w:rsidRDefault="009D6872" w:rsidP="00F7009D">
            <w:pPr>
              <w:pStyle w:val="TabellRader"/>
              <w:rPr>
                <w:highlight w:val="yellow"/>
              </w:rPr>
            </w:pPr>
            <w:r w:rsidRPr="00061041">
              <w:t>81,6</w:t>
            </w:r>
          </w:p>
        </w:tc>
        <w:tc>
          <w:tcPr>
            <w:tcW w:w="797" w:type="dxa"/>
            <w:shd w:val="clear" w:color="auto" w:fill="auto"/>
          </w:tcPr>
          <w:p w14:paraId="73CC360C" w14:textId="37E7575B" w:rsidR="00F7009D" w:rsidRPr="002C3807" w:rsidRDefault="009D6872" w:rsidP="00F7009D">
            <w:pPr>
              <w:pStyle w:val="TabellRader"/>
              <w:rPr>
                <w:highlight w:val="yellow"/>
              </w:rPr>
            </w:pPr>
            <w:r w:rsidRPr="00061041">
              <w:t>81,4</w:t>
            </w:r>
          </w:p>
        </w:tc>
        <w:tc>
          <w:tcPr>
            <w:tcW w:w="787" w:type="dxa"/>
            <w:shd w:val="clear" w:color="auto" w:fill="auto"/>
          </w:tcPr>
          <w:p w14:paraId="7C425E92" w14:textId="7C21682B" w:rsidR="00F7009D" w:rsidRPr="002C3807" w:rsidRDefault="009D6872" w:rsidP="00F7009D">
            <w:pPr>
              <w:pStyle w:val="TabellRader"/>
              <w:rPr>
                <w:highlight w:val="yellow"/>
              </w:rPr>
            </w:pPr>
            <w:r w:rsidRPr="00061041">
              <w:t>-0,2</w:t>
            </w:r>
          </w:p>
        </w:tc>
        <w:tc>
          <w:tcPr>
            <w:tcW w:w="788" w:type="dxa"/>
            <w:shd w:val="clear" w:color="auto" w:fill="auto"/>
          </w:tcPr>
          <w:p w14:paraId="1932FCC1" w14:textId="0C38E313" w:rsidR="00F7009D" w:rsidRPr="002C3807" w:rsidRDefault="009D6872" w:rsidP="00F7009D">
            <w:pPr>
              <w:pStyle w:val="TabellRader"/>
              <w:rPr>
                <w:highlight w:val="yellow"/>
              </w:rPr>
            </w:pPr>
            <w:r w:rsidRPr="00061041">
              <w:t>-0,2</w:t>
            </w:r>
          </w:p>
        </w:tc>
      </w:tr>
      <w:tr w:rsidR="00F7009D" w:rsidRPr="002C3807" w14:paraId="207ABCCF" w14:textId="77777777" w:rsidTr="00F7009D">
        <w:tc>
          <w:tcPr>
            <w:tcW w:w="382" w:type="dxa"/>
            <w:vAlign w:val="bottom"/>
          </w:tcPr>
          <w:p w14:paraId="1A00F9BC" w14:textId="77777777" w:rsidR="00F7009D" w:rsidRPr="006E6A92" w:rsidRDefault="009D6872" w:rsidP="00F7009D">
            <w:pPr>
              <w:pStyle w:val="TabellRader"/>
              <w:spacing w:before="20" w:line="170" w:lineRule="exact"/>
              <w:jc w:val="left"/>
            </w:pPr>
            <w:r w:rsidRPr="006E6A92">
              <w:t>13</w:t>
            </w:r>
          </w:p>
        </w:tc>
        <w:tc>
          <w:tcPr>
            <w:tcW w:w="3271" w:type="dxa"/>
            <w:vAlign w:val="bottom"/>
          </w:tcPr>
          <w:p w14:paraId="32795D51" w14:textId="77777777" w:rsidR="00F7009D" w:rsidRPr="006E6A92" w:rsidRDefault="009D6872" w:rsidP="00F7009D">
            <w:pPr>
              <w:pStyle w:val="TabellRader"/>
              <w:spacing w:before="20" w:line="170" w:lineRule="exact"/>
              <w:jc w:val="left"/>
            </w:pPr>
            <w:r w:rsidRPr="006E6A92">
              <w:t>Integration och jämställdhet</w:t>
            </w:r>
          </w:p>
        </w:tc>
        <w:tc>
          <w:tcPr>
            <w:tcW w:w="677" w:type="dxa"/>
          </w:tcPr>
          <w:p w14:paraId="74FDB2DB" w14:textId="35264243" w:rsidR="00F7009D" w:rsidRPr="002C3807" w:rsidRDefault="009D6872" w:rsidP="00F7009D">
            <w:pPr>
              <w:pStyle w:val="TabellRader"/>
              <w:rPr>
                <w:highlight w:val="yellow"/>
              </w:rPr>
            </w:pPr>
            <w:r w:rsidRPr="00061041">
              <w:t>8,8</w:t>
            </w:r>
          </w:p>
        </w:tc>
        <w:tc>
          <w:tcPr>
            <w:tcW w:w="787" w:type="dxa"/>
          </w:tcPr>
          <w:p w14:paraId="43C371DF" w14:textId="0FF4DCE7" w:rsidR="00F7009D" w:rsidRPr="002C3807" w:rsidRDefault="009D6872" w:rsidP="00F7009D">
            <w:pPr>
              <w:pStyle w:val="TabellRader"/>
              <w:rPr>
                <w:highlight w:val="yellow"/>
              </w:rPr>
            </w:pPr>
            <w:r w:rsidRPr="00061041">
              <w:t>12,4</w:t>
            </w:r>
          </w:p>
        </w:tc>
        <w:tc>
          <w:tcPr>
            <w:tcW w:w="788" w:type="dxa"/>
          </w:tcPr>
          <w:p w14:paraId="3BF44AA8" w14:textId="3FCB4D6E" w:rsidR="00F7009D" w:rsidRPr="002C3807" w:rsidRDefault="009D6872" w:rsidP="00F7009D">
            <w:pPr>
              <w:pStyle w:val="TabellRader"/>
              <w:rPr>
                <w:highlight w:val="yellow"/>
              </w:rPr>
            </w:pPr>
            <w:r w:rsidRPr="00061041">
              <w:t>0,0</w:t>
            </w:r>
          </w:p>
        </w:tc>
        <w:tc>
          <w:tcPr>
            <w:tcW w:w="778" w:type="dxa"/>
          </w:tcPr>
          <w:p w14:paraId="25E0F649" w14:textId="6EF2D6C6" w:rsidR="00F7009D" w:rsidRPr="002C3807" w:rsidRDefault="009D6872" w:rsidP="00F7009D">
            <w:pPr>
              <w:pStyle w:val="TabellRader"/>
              <w:rPr>
                <w:highlight w:val="yellow"/>
              </w:rPr>
            </w:pPr>
            <w:r w:rsidRPr="00061041">
              <w:t>12,5</w:t>
            </w:r>
          </w:p>
        </w:tc>
        <w:tc>
          <w:tcPr>
            <w:tcW w:w="797" w:type="dxa"/>
            <w:shd w:val="clear" w:color="auto" w:fill="auto"/>
          </w:tcPr>
          <w:p w14:paraId="42550D89" w14:textId="5C8BFA10" w:rsidR="00F7009D" w:rsidRPr="002C3807" w:rsidRDefault="009D6872" w:rsidP="00F7009D">
            <w:pPr>
              <w:pStyle w:val="TabellRader"/>
              <w:rPr>
                <w:highlight w:val="yellow"/>
              </w:rPr>
            </w:pPr>
            <w:r w:rsidRPr="00061041">
              <w:t>13,3</w:t>
            </w:r>
          </w:p>
        </w:tc>
        <w:tc>
          <w:tcPr>
            <w:tcW w:w="787" w:type="dxa"/>
            <w:shd w:val="clear" w:color="auto" w:fill="auto"/>
          </w:tcPr>
          <w:p w14:paraId="53F51164" w14:textId="3EF55221" w:rsidR="00F7009D" w:rsidRPr="002C3807" w:rsidRDefault="009D6872" w:rsidP="00F7009D">
            <w:pPr>
              <w:pStyle w:val="TabellRader"/>
              <w:rPr>
                <w:highlight w:val="yellow"/>
              </w:rPr>
            </w:pPr>
            <w:r w:rsidRPr="00061041">
              <w:t>0,8</w:t>
            </w:r>
          </w:p>
        </w:tc>
        <w:tc>
          <w:tcPr>
            <w:tcW w:w="788" w:type="dxa"/>
            <w:shd w:val="clear" w:color="auto" w:fill="auto"/>
          </w:tcPr>
          <w:p w14:paraId="7BA9143F" w14:textId="4BC2279F" w:rsidR="00F7009D" w:rsidRPr="002C3807" w:rsidRDefault="009D6872" w:rsidP="00F7009D">
            <w:pPr>
              <w:pStyle w:val="TabellRader"/>
              <w:rPr>
                <w:highlight w:val="yellow"/>
              </w:rPr>
            </w:pPr>
            <w:r w:rsidRPr="00061041">
              <w:t>0,8</w:t>
            </w:r>
          </w:p>
        </w:tc>
      </w:tr>
      <w:tr w:rsidR="00F7009D" w:rsidRPr="002C3807" w14:paraId="53739FCB" w14:textId="77777777" w:rsidTr="00F7009D">
        <w:tc>
          <w:tcPr>
            <w:tcW w:w="382" w:type="dxa"/>
            <w:vAlign w:val="bottom"/>
          </w:tcPr>
          <w:p w14:paraId="1FAA17B6" w14:textId="77777777" w:rsidR="00F7009D" w:rsidRPr="006E6A92" w:rsidRDefault="009D6872" w:rsidP="00F7009D">
            <w:pPr>
              <w:pStyle w:val="TabellRader"/>
              <w:spacing w:before="20" w:line="170" w:lineRule="exact"/>
              <w:jc w:val="left"/>
            </w:pPr>
            <w:r w:rsidRPr="006E6A92">
              <w:t>14</w:t>
            </w:r>
          </w:p>
        </w:tc>
        <w:tc>
          <w:tcPr>
            <w:tcW w:w="3271" w:type="dxa"/>
            <w:vAlign w:val="bottom"/>
          </w:tcPr>
          <w:p w14:paraId="5B5C51AB" w14:textId="77777777" w:rsidR="00F7009D" w:rsidRPr="006E6A92" w:rsidRDefault="009D6872" w:rsidP="00F7009D">
            <w:pPr>
              <w:pStyle w:val="TabellRader"/>
              <w:spacing w:before="20" w:line="170" w:lineRule="exact"/>
              <w:jc w:val="left"/>
            </w:pPr>
            <w:r w:rsidRPr="006E6A92">
              <w:t>Arbetsmarknad och arbetsliv</w:t>
            </w:r>
          </w:p>
        </w:tc>
        <w:tc>
          <w:tcPr>
            <w:tcW w:w="677" w:type="dxa"/>
          </w:tcPr>
          <w:p w14:paraId="7FB601EE" w14:textId="54CAB8D5" w:rsidR="00F7009D" w:rsidRPr="002C3807" w:rsidRDefault="009D6872" w:rsidP="00F7009D">
            <w:pPr>
              <w:pStyle w:val="TabellRader"/>
              <w:rPr>
                <w:highlight w:val="yellow"/>
              </w:rPr>
            </w:pPr>
            <w:r w:rsidRPr="00061041">
              <w:t>69,7</w:t>
            </w:r>
          </w:p>
        </w:tc>
        <w:tc>
          <w:tcPr>
            <w:tcW w:w="787" w:type="dxa"/>
          </w:tcPr>
          <w:p w14:paraId="04750E7C" w14:textId="24B03DFC" w:rsidR="00F7009D" w:rsidRPr="002C3807" w:rsidRDefault="009D6872" w:rsidP="00F7009D">
            <w:pPr>
              <w:pStyle w:val="TabellRader"/>
              <w:rPr>
                <w:highlight w:val="yellow"/>
              </w:rPr>
            </w:pPr>
            <w:r w:rsidRPr="00061041">
              <w:t>70,4</w:t>
            </w:r>
          </w:p>
        </w:tc>
        <w:tc>
          <w:tcPr>
            <w:tcW w:w="788" w:type="dxa"/>
          </w:tcPr>
          <w:p w14:paraId="19B96AAA" w14:textId="1846A4F9" w:rsidR="00F7009D" w:rsidRPr="002C3807" w:rsidRDefault="00F7009D" w:rsidP="00F7009D">
            <w:pPr>
              <w:pStyle w:val="TabellRader"/>
              <w:rPr>
                <w:highlight w:val="yellow"/>
              </w:rPr>
            </w:pPr>
          </w:p>
        </w:tc>
        <w:tc>
          <w:tcPr>
            <w:tcW w:w="778" w:type="dxa"/>
          </w:tcPr>
          <w:p w14:paraId="793DB766" w14:textId="7C35D389" w:rsidR="00F7009D" w:rsidRPr="002C3807" w:rsidRDefault="009D6872" w:rsidP="00F7009D">
            <w:pPr>
              <w:pStyle w:val="TabellRader"/>
              <w:rPr>
                <w:highlight w:val="yellow"/>
              </w:rPr>
            </w:pPr>
            <w:r w:rsidRPr="00061041">
              <w:t>70,4</w:t>
            </w:r>
          </w:p>
        </w:tc>
        <w:tc>
          <w:tcPr>
            <w:tcW w:w="797" w:type="dxa"/>
            <w:shd w:val="clear" w:color="auto" w:fill="auto"/>
          </w:tcPr>
          <w:p w14:paraId="4FB1B45F" w14:textId="1ED30AE2" w:rsidR="00F7009D" w:rsidRPr="002C3807" w:rsidRDefault="009D6872" w:rsidP="00F7009D">
            <w:pPr>
              <w:pStyle w:val="TabellRader"/>
              <w:rPr>
                <w:highlight w:val="yellow"/>
              </w:rPr>
            </w:pPr>
            <w:r w:rsidRPr="00061041">
              <w:t>69,6</w:t>
            </w:r>
          </w:p>
        </w:tc>
        <w:tc>
          <w:tcPr>
            <w:tcW w:w="787" w:type="dxa"/>
            <w:shd w:val="clear" w:color="auto" w:fill="auto"/>
          </w:tcPr>
          <w:p w14:paraId="6F618523" w14:textId="5FE74110" w:rsidR="00F7009D" w:rsidRPr="002C3807" w:rsidRDefault="009D6872" w:rsidP="00F7009D">
            <w:pPr>
              <w:pStyle w:val="TabellRader"/>
              <w:rPr>
                <w:highlight w:val="yellow"/>
              </w:rPr>
            </w:pPr>
            <w:r w:rsidRPr="00061041">
              <w:t>-0,8</w:t>
            </w:r>
          </w:p>
        </w:tc>
        <w:tc>
          <w:tcPr>
            <w:tcW w:w="788" w:type="dxa"/>
            <w:shd w:val="clear" w:color="auto" w:fill="auto"/>
          </w:tcPr>
          <w:p w14:paraId="0B3D8DBF" w14:textId="39456817" w:rsidR="00F7009D" w:rsidRPr="002C3807" w:rsidRDefault="009D6872" w:rsidP="00F7009D">
            <w:pPr>
              <w:pStyle w:val="TabellRader"/>
              <w:rPr>
                <w:highlight w:val="yellow"/>
              </w:rPr>
            </w:pPr>
            <w:r w:rsidRPr="00061041">
              <w:t>-0,8</w:t>
            </w:r>
          </w:p>
        </w:tc>
      </w:tr>
      <w:tr w:rsidR="00F7009D" w:rsidRPr="002C3807" w14:paraId="065CEB1E" w14:textId="77777777" w:rsidTr="00F7009D">
        <w:tc>
          <w:tcPr>
            <w:tcW w:w="382" w:type="dxa"/>
            <w:vAlign w:val="bottom"/>
          </w:tcPr>
          <w:p w14:paraId="15C60C8F" w14:textId="77777777" w:rsidR="00F7009D" w:rsidRPr="006E6A92" w:rsidRDefault="009D6872" w:rsidP="00F7009D">
            <w:pPr>
              <w:pStyle w:val="TabellRader"/>
              <w:spacing w:before="20" w:line="170" w:lineRule="exact"/>
              <w:jc w:val="left"/>
            </w:pPr>
            <w:r w:rsidRPr="006E6A92">
              <w:t>15</w:t>
            </w:r>
          </w:p>
        </w:tc>
        <w:tc>
          <w:tcPr>
            <w:tcW w:w="3271" w:type="dxa"/>
            <w:vAlign w:val="bottom"/>
          </w:tcPr>
          <w:p w14:paraId="69DC8D4F" w14:textId="77777777" w:rsidR="00F7009D" w:rsidRPr="006E6A92" w:rsidRDefault="009D6872" w:rsidP="00F7009D">
            <w:pPr>
              <w:pStyle w:val="TabellRader"/>
              <w:spacing w:before="20" w:line="170" w:lineRule="exact"/>
              <w:jc w:val="left"/>
            </w:pPr>
            <w:r w:rsidRPr="006E6A92">
              <w:t>Studiestöd</w:t>
            </w:r>
          </w:p>
        </w:tc>
        <w:tc>
          <w:tcPr>
            <w:tcW w:w="677" w:type="dxa"/>
          </w:tcPr>
          <w:p w14:paraId="4D25F4DA" w14:textId="2926ECFC" w:rsidR="00F7009D" w:rsidRPr="002C3807" w:rsidRDefault="009D6872" w:rsidP="00F7009D">
            <w:pPr>
              <w:pStyle w:val="TabellRader"/>
              <w:rPr>
                <w:highlight w:val="yellow"/>
              </w:rPr>
            </w:pPr>
            <w:r w:rsidRPr="00061041">
              <w:t>20,6</w:t>
            </w:r>
          </w:p>
        </w:tc>
        <w:tc>
          <w:tcPr>
            <w:tcW w:w="787" w:type="dxa"/>
          </w:tcPr>
          <w:p w14:paraId="442F3147" w14:textId="1B8A4B53" w:rsidR="00F7009D" w:rsidRPr="002C3807" w:rsidRDefault="009D6872" w:rsidP="00F7009D">
            <w:pPr>
              <w:pStyle w:val="TabellRader"/>
              <w:rPr>
                <w:highlight w:val="yellow"/>
              </w:rPr>
            </w:pPr>
            <w:r w:rsidRPr="00061041">
              <w:t>21,0</w:t>
            </w:r>
          </w:p>
        </w:tc>
        <w:tc>
          <w:tcPr>
            <w:tcW w:w="788" w:type="dxa"/>
          </w:tcPr>
          <w:p w14:paraId="618241B7" w14:textId="23788014" w:rsidR="00F7009D" w:rsidRPr="002C3807" w:rsidRDefault="00F7009D" w:rsidP="00F7009D">
            <w:pPr>
              <w:pStyle w:val="TabellRader"/>
              <w:rPr>
                <w:highlight w:val="yellow"/>
              </w:rPr>
            </w:pPr>
          </w:p>
        </w:tc>
        <w:tc>
          <w:tcPr>
            <w:tcW w:w="778" w:type="dxa"/>
          </w:tcPr>
          <w:p w14:paraId="5D1FE9E9" w14:textId="15626951" w:rsidR="00F7009D" w:rsidRPr="002C3807" w:rsidRDefault="009D6872" w:rsidP="00F7009D">
            <w:pPr>
              <w:pStyle w:val="TabellRader"/>
              <w:rPr>
                <w:highlight w:val="yellow"/>
              </w:rPr>
            </w:pPr>
            <w:r w:rsidRPr="00061041">
              <w:t>21,0</w:t>
            </w:r>
          </w:p>
        </w:tc>
        <w:tc>
          <w:tcPr>
            <w:tcW w:w="797" w:type="dxa"/>
            <w:shd w:val="clear" w:color="auto" w:fill="auto"/>
          </w:tcPr>
          <w:p w14:paraId="2C5D8715" w14:textId="6ED63B27" w:rsidR="00F7009D" w:rsidRPr="002C3807" w:rsidRDefault="009D6872" w:rsidP="00F7009D">
            <w:pPr>
              <w:pStyle w:val="TabellRader"/>
              <w:rPr>
                <w:highlight w:val="yellow"/>
              </w:rPr>
            </w:pPr>
            <w:r w:rsidRPr="00061041">
              <w:t>19,7</w:t>
            </w:r>
          </w:p>
        </w:tc>
        <w:tc>
          <w:tcPr>
            <w:tcW w:w="787" w:type="dxa"/>
            <w:shd w:val="clear" w:color="auto" w:fill="auto"/>
          </w:tcPr>
          <w:p w14:paraId="1B13F8A3" w14:textId="6F3776BE" w:rsidR="00F7009D" w:rsidRPr="002C3807" w:rsidRDefault="009D6872" w:rsidP="00F7009D">
            <w:pPr>
              <w:pStyle w:val="TabellRader"/>
              <w:rPr>
                <w:highlight w:val="yellow"/>
              </w:rPr>
            </w:pPr>
            <w:r w:rsidRPr="00061041">
              <w:t>-1,3</w:t>
            </w:r>
          </w:p>
        </w:tc>
        <w:tc>
          <w:tcPr>
            <w:tcW w:w="788" w:type="dxa"/>
            <w:shd w:val="clear" w:color="auto" w:fill="auto"/>
          </w:tcPr>
          <w:p w14:paraId="68364E0B" w14:textId="6DD4D41D" w:rsidR="00F7009D" w:rsidRPr="002C3807" w:rsidRDefault="009D6872" w:rsidP="00F7009D">
            <w:pPr>
              <w:pStyle w:val="TabellRader"/>
              <w:rPr>
                <w:highlight w:val="yellow"/>
              </w:rPr>
            </w:pPr>
            <w:r w:rsidRPr="00061041">
              <w:t>-1,3</w:t>
            </w:r>
          </w:p>
        </w:tc>
      </w:tr>
      <w:tr w:rsidR="00F7009D" w:rsidRPr="002C3807" w14:paraId="4E1E2243" w14:textId="77777777" w:rsidTr="00F7009D">
        <w:tc>
          <w:tcPr>
            <w:tcW w:w="382" w:type="dxa"/>
            <w:vAlign w:val="bottom"/>
          </w:tcPr>
          <w:p w14:paraId="35B49FB0" w14:textId="77777777" w:rsidR="00F7009D" w:rsidRPr="006E6A92" w:rsidRDefault="009D6872" w:rsidP="00F7009D">
            <w:pPr>
              <w:pStyle w:val="TabellRader"/>
              <w:spacing w:before="20" w:line="170" w:lineRule="exact"/>
              <w:jc w:val="left"/>
            </w:pPr>
            <w:r w:rsidRPr="006E6A92">
              <w:t>16</w:t>
            </w:r>
          </w:p>
        </w:tc>
        <w:tc>
          <w:tcPr>
            <w:tcW w:w="3271" w:type="dxa"/>
            <w:vAlign w:val="bottom"/>
          </w:tcPr>
          <w:p w14:paraId="6D5EE8D8" w14:textId="77777777" w:rsidR="00F7009D" w:rsidRPr="006E6A92" w:rsidRDefault="009D6872" w:rsidP="00F7009D">
            <w:pPr>
              <w:pStyle w:val="TabellRader"/>
              <w:spacing w:before="20" w:line="170" w:lineRule="exact"/>
              <w:jc w:val="left"/>
            </w:pPr>
            <w:r w:rsidRPr="006E6A92">
              <w:t>Utbildning och universitetsforskning</w:t>
            </w:r>
          </w:p>
        </w:tc>
        <w:tc>
          <w:tcPr>
            <w:tcW w:w="677" w:type="dxa"/>
          </w:tcPr>
          <w:p w14:paraId="6D17925D" w14:textId="09AF0CA8" w:rsidR="00F7009D" w:rsidRPr="002C3807" w:rsidRDefault="009D6872" w:rsidP="00F7009D">
            <w:pPr>
              <w:pStyle w:val="TabellRader"/>
              <w:rPr>
                <w:highlight w:val="yellow"/>
              </w:rPr>
            </w:pPr>
            <w:r w:rsidRPr="00061041">
              <w:t>56,5</w:t>
            </w:r>
          </w:p>
        </w:tc>
        <w:tc>
          <w:tcPr>
            <w:tcW w:w="787" w:type="dxa"/>
          </w:tcPr>
          <w:p w14:paraId="3C56E934" w14:textId="646316E2" w:rsidR="00F7009D" w:rsidRPr="002C3807" w:rsidRDefault="009D6872" w:rsidP="00F7009D">
            <w:pPr>
              <w:pStyle w:val="TabellRader"/>
              <w:rPr>
                <w:highlight w:val="yellow"/>
              </w:rPr>
            </w:pPr>
            <w:r w:rsidRPr="00061041">
              <w:t>60,1</w:t>
            </w:r>
          </w:p>
        </w:tc>
        <w:tc>
          <w:tcPr>
            <w:tcW w:w="788" w:type="dxa"/>
          </w:tcPr>
          <w:p w14:paraId="6D3D4DA0" w14:textId="51995F77" w:rsidR="00F7009D" w:rsidRPr="002C3807" w:rsidRDefault="009D6872" w:rsidP="00F7009D">
            <w:pPr>
              <w:pStyle w:val="TabellRader"/>
              <w:rPr>
                <w:highlight w:val="yellow"/>
              </w:rPr>
            </w:pPr>
            <w:r w:rsidRPr="00061041">
              <w:t>0,0</w:t>
            </w:r>
          </w:p>
        </w:tc>
        <w:tc>
          <w:tcPr>
            <w:tcW w:w="778" w:type="dxa"/>
          </w:tcPr>
          <w:p w14:paraId="63D7D5E1" w14:textId="338F2DC0" w:rsidR="00F7009D" w:rsidRPr="002C3807" w:rsidRDefault="009D6872" w:rsidP="00F7009D">
            <w:pPr>
              <w:pStyle w:val="TabellRader"/>
              <w:rPr>
                <w:highlight w:val="yellow"/>
              </w:rPr>
            </w:pPr>
            <w:r w:rsidRPr="00061041">
              <w:t>60,1</w:t>
            </w:r>
          </w:p>
        </w:tc>
        <w:tc>
          <w:tcPr>
            <w:tcW w:w="797" w:type="dxa"/>
            <w:shd w:val="clear" w:color="auto" w:fill="auto"/>
          </w:tcPr>
          <w:p w14:paraId="6A350203" w14:textId="69A4E8D8" w:rsidR="00F7009D" w:rsidRPr="002C3807" w:rsidRDefault="009D6872" w:rsidP="00F7009D">
            <w:pPr>
              <w:pStyle w:val="TabellRader"/>
              <w:rPr>
                <w:highlight w:val="yellow"/>
              </w:rPr>
            </w:pPr>
            <w:r w:rsidRPr="00061041">
              <w:t>59,5</w:t>
            </w:r>
          </w:p>
        </w:tc>
        <w:tc>
          <w:tcPr>
            <w:tcW w:w="787" w:type="dxa"/>
            <w:shd w:val="clear" w:color="auto" w:fill="auto"/>
          </w:tcPr>
          <w:p w14:paraId="0E9B0ECD" w14:textId="7DFF212F" w:rsidR="00F7009D" w:rsidRPr="002C3807" w:rsidRDefault="009D6872" w:rsidP="00F7009D">
            <w:pPr>
              <w:pStyle w:val="TabellRader"/>
              <w:rPr>
                <w:highlight w:val="yellow"/>
              </w:rPr>
            </w:pPr>
            <w:r w:rsidRPr="00061041">
              <w:t>-0,6</w:t>
            </w:r>
          </w:p>
        </w:tc>
        <w:tc>
          <w:tcPr>
            <w:tcW w:w="788" w:type="dxa"/>
            <w:shd w:val="clear" w:color="auto" w:fill="auto"/>
          </w:tcPr>
          <w:p w14:paraId="6D937C8D" w14:textId="4F794287" w:rsidR="00F7009D" w:rsidRPr="002C3807" w:rsidRDefault="009D6872" w:rsidP="00F7009D">
            <w:pPr>
              <w:pStyle w:val="TabellRader"/>
              <w:rPr>
                <w:highlight w:val="yellow"/>
              </w:rPr>
            </w:pPr>
            <w:r w:rsidRPr="00061041">
              <w:t>-0,6</w:t>
            </w:r>
          </w:p>
        </w:tc>
      </w:tr>
      <w:tr w:rsidR="00F7009D" w:rsidRPr="002C3807" w14:paraId="1EF795A1" w14:textId="77777777" w:rsidTr="00F7009D">
        <w:tc>
          <w:tcPr>
            <w:tcW w:w="382" w:type="dxa"/>
            <w:vAlign w:val="bottom"/>
          </w:tcPr>
          <w:p w14:paraId="75153389" w14:textId="77777777" w:rsidR="00F7009D" w:rsidRPr="006E6A92" w:rsidRDefault="009D6872" w:rsidP="00F7009D">
            <w:pPr>
              <w:pStyle w:val="TabellRader"/>
              <w:spacing w:before="20" w:line="170" w:lineRule="exact"/>
              <w:jc w:val="left"/>
            </w:pPr>
            <w:r w:rsidRPr="006E6A92">
              <w:t>17</w:t>
            </w:r>
          </w:p>
        </w:tc>
        <w:tc>
          <w:tcPr>
            <w:tcW w:w="3271" w:type="dxa"/>
            <w:vAlign w:val="bottom"/>
          </w:tcPr>
          <w:p w14:paraId="49670EBF" w14:textId="77777777" w:rsidR="00F7009D" w:rsidRPr="006E6A92" w:rsidRDefault="009D6872" w:rsidP="00F7009D">
            <w:pPr>
              <w:pStyle w:val="TabellRader"/>
              <w:spacing w:before="20" w:line="170" w:lineRule="exact"/>
              <w:jc w:val="left"/>
            </w:pPr>
            <w:r w:rsidRPr="006E6A92">
              <w:t>Kultur, medier, trossamfund och fritid</w:t>
            </w:r>
          </w:p>
        </w:tc>
        <w:tc>
          <w:tcPr>
            <w:tcW w:w="677" w:type="dxa"/>
          </w:tcPr>
          <w:p w14:paraId="11AD9885" w14:textId="087BACE4" w:rsidR="00F7009D" w:rsidRPr="002C3807" w:rsidRDefault="009D6872" w:rsidP="00F7009D">
            <w:pPr>
              <w:pStyle w:val="TabellRader"/>
              <w:rPr>
                <w:highlight w:val="yellow"/>
              </w:rPr>
            </w:pPr>
            <w:r w:rsidRPr="00061041">
              <w:t>12,7</w:t>
            </w:r>
          </w:p>
        </w:tc>
        <w:tc>
          <w:tcPr>
            <w:tcW w:w="787" w:type="dxa"/>
          </w:tcPr>
          <w:p w14:paraId="4BC0E5B5" w14:textId="3A93BABC" w:rsidR="00F7009D" w:rsidRPr="002C3807" w:rsidRDefault="009D6872" w:rsidP="00F7009D">
            <w:pPr>
              <w:pStyle w:val="TabellRader"/>
              <w:rPr>
                <w:highlight w:val="yellow"/>
              </w:rPr>
            </w:pPr>
            <w:r w:rsidRPr="00061041">
              <w:t>12,9</w:t>
            </w:r>
          </w:p>
        </w:tc>
        <w:tc>
          <w:tcPr>
            <w:tcW w:w="788" w:type="dxa"/>
          </w:tcPr>
          <w:p w14:paraId="42391DDB" w14:textId="77777777" w:rsidR="00F7009D" w:rsidRPr="002C3807" w:rsidRDefault="00F7009D" w:rsidP="00F7009D">
            <w:pPr>
              <w:pStyle w:val="TabellRader"/>
              <w:rPr>
                <w:highlight w:val="yellow"/>
              </w:rPr>
            </w:pPr>
          </w:p>
        </w:tc>
        <w:tc>
          <w:tcPr>
            <w:tcW w:w="778" w:type="dxa"/>
          </w:tcPr>
          <w:p w14:paraId="243B30E1" w14:textId="61B9A494" w:rsidR="00F7009D" w:rsidRPr="002C3807" w:rsidRDefault="009D6872" w:rsidP="00F7009D">
            <w:pPr>
              <w:pStyle w:val="TabellRader"/>
              <w:rPr>
                <w:highlight w:val="yellow"/>
              </w:rPr>
            </w:pPr>
            <w:r w:rsidRPr="00061041">
              <w:t>12,9</w:t>
            </w:r>
          </w:p>
        </w:tc>
        <w:tc>
          <w:tcPr>
            <w:tcW w:w="797" w:type="dxa"/>
            <w:shd w:val="clear" w:color="auto" w:fill="auto"/>
          </w:tcPr>
          <w:p w14:paraId="0DCEE4CF" w14:textId="51134014" w:rsidR="00F7009D" w:rsidRPr="002C3807" w:rsidRDefault="009D6872" w:rsidP="00F7009D">
            <w:pPr>
              <w:pStyle w:val="TabellRader"/>
              <w:rPr>
                <w:highlight w:val="yellow"/>
              </w:rPr>
            </w:pPr>
            <w:r w:rsidRPr="00061041">
              <w:t>12,7</w:t>
            </w:r>
          </w:p>
        </w:tc>
        <w:tc>
          <w:tcPr>
            <w:tcW w:w="787" w:type="dxa"/>
            <w:shd w:val="clear" w:color="auto" w:fill="auto"/>
          </w:tcPr>
          <w:p w14:paraId="552C8E19" w14:textId="77777777" w:rsidR="00F7009D" w:rsidRPr="002C3807" w:rsidRDefault="009D6872" w:rsidP="00F7009D">
            <w:pPr>
              <w:pStyle w:val="TabellRader"/>
              <w:rPr>
                <w:highlight w:val="yellow"/>
              </w:rPr>
            </w:pPr>
            <w:r w:rsidRPr="00061041">
              <w:t>-0,1</w:t>
            </w:r>
          </w:p>
        </w:tc>
        <w:tc>
          <w:tcPr>
            <w:tcW w:w="788" w:type="dxa"/>
            <w:shd w:val="clear" w:color="auto" w:fill="auto"/>
          </w:tcPr>
          <w:p w14:paraId="29543810" w14:textId="77777777" w:rsidR="00F7009D" w:rsidRPr="002C3807" w:rsidRDefault="009D6872" w:rsidP="00F7009D">
            <w:pPr>
              <w:pStyle w:val="TabellRader"/>
              <w:rPr>
                <w:highlight w:val="yellow"/>
              </w:rPr>
            </w:pPr>
            <w:r w:rsidRPr="00061041">
              <w:t>-0,1</w:t>
            </w:r>
          </w:p>
        </w:tc>
      </w:tr>
      <w:tr w:rsidR="00F7009D" w:rsidRPr="002C3807" w14:paraId="5EE1A02A" w14:textId="77777777" w:rsidTr="00F7009D">
        <w:tc>
          <w:tcPr>
            <w:tcW w:w="382" w:type="dxa"/>
          </w:tcPr>
          <w:p w14:paraId="1B3416D6" w14:textId="77777777" w:rsidR="00F7009D" w:rsidRPr="006E6A92" w:rsidRDefault="009D6872" w:rsidP="00F7009D">
            <w:pPr>
              <w:pStyle w:val="TabellRader"/>
              <w:spacing w:before="20" w:line="170" w:lineRule="exact"/>
              <w:jc w:val="left"/>
            </w:pPr>
            <w:r w:rsidRPr="006E6A92">
              <w:t>18</w:t>
            </w:r>
          </w:p>
        </w:tc>
        <w:tc>
          <w:tcPr>
            <w:tcW w:w="3271" w:type="dxa"/>
            <w:vAlign w:val="bottom"/>
          </w:tcPr>
          <w:p w14:paraId="385CBEF3" w14:textId="77777777" w:rsidR="00F7009D" w:rsidRPr="006E6A92" w:rsidRDefault="009D6872" w:rsidP="00F7009D">
            <w:pPr>
              <w:pStyle w:val="TabellRader"/>
              <w:spacing w:before="20" w:line="170" w:lineRule="exact"/>
              <w:jc w:val="left"/>
            </w:pPr>
            <w:r w:rsidRPr="006E6A92">
              <w:t>Samhällsplanering, bostadsförsörjning, byggande samt konsumentpolitik</w:t>
            </w:r>
          </w:p>
        </w:tc>
        <w:tc>
          <w:tcPr>
            <w:tcW w:w="677" w:type="dxa"/>
          </w:tcPr>
          <w:p w14:paraId="59163463" w14:textId="77777777" w:rsidR="00F7009D" w:rsidRPr="002C3807" w:rsidRDefault="009D6872" w:rsidP="00F7009D">
            <w:pPr>
              <w:pStyle w:val="TabellRader"/>
              <w:rPr>
                <w:highlight w:val="yellow"/>
              </w:rPr>
            </w:pPr>
            <w:r w:rsidRPr="00061041">
              <w:t>1,0</w:t>
            </w:r>
          </w:p>
        </w:tc>
        <w:tc>
          <w:tcPr>
            <w:tcW w:w="787" w:type="dxa"/>
          </w:tcPr>
          <w:p w14:paraId="43E49813" w14:textId="77777777" w:rsidR="00F7009D" w:rsidRPr="002C3807" w:rsidRDefault="009D6872" w:rsidP="00F7009D">
            <w:pPr>
              <w:pStyle w:val="TabellRader"/>
              <w:rPr>
                <w:highlight w:val="yellow"/>
              </w:rPr>
            </w:pPr>
            <w:r w:rsidRPr="00061041">
              <w:t>1,2</w:t>
            </w:r>
          </w:p>
        </w:tc>
        <w:tc>
          <w:tcPr>
            <w:tcW w:w="788" w:type="dxa"/>
          </w:tcPr>
          <w:p w14:paraId="33AAF023" w14:textId="0620D299" w:rsidR="00F7009D" w:rsidRPr="002C3807" w:rsidRDefault="00F7009D" w:rsidP="00F7009D">
            <w:pPr>
              <w:pStyle w:val="TabellRader"/>
              <w:rPr>
                <w:highlight w:val="yellow"/>
              </w:rPr>
            </w:pPr>
          </w:p>
        </w:tc>
        <w:tc>
          <w:tcPr>
            <w:tcW w:w="778" w:type="dxa"/>
          </w:tcPr>
          <w:p w14:paraId="3FCB4362" w14:textId="77777777" w:rsidR="00F7009D" w:rsidRPr="002C3807" w:rsidRDefault="009D6872" w:rsidP="00F7009D">
            <w:pPr>
              <w:pStyle w:val="TabellRader"/>
              <w:rPr>
                <w:highlight w:val="yellow"/>
              </w:rPr>
            </w:pPr>
            <w:r w:rsidRPr="00061041">
              <w:t>1,2</w:t>
            </w:r>
          </w:p>
        </w:tc>
        <w:tc>
          <w:tcPr>
            <w:tcW w:w="797" w:type="dxa"/>
            <w:shd w:val="clear" w:color="auto" w:fill="auto"/>
          </w:tcPr>
          <w:p w14:paraId="73E4EA2E" w14:textId="77777777" w:rsidR="00F7009D" w:rsidRPr="002C3807" w:rsidRDefault="009D6872" w:rsidP="00F7009D">
            <w:pPr>
              <w:pStyle w:val="TabellRader"/>
              <w:rPr>
                <w:highlight w:val="yellow"/>
              </w:rPr>
            </w:pPr>
            <w:r w:rsidRPr="00061041">
              <w:t>1,1</w:t>
            </w:r>
          </w:p>
        </w:tc>
        <w:tc>
          <w:tcPr>
            <w:tcW w:w="787" w:type="dxa"/>
            <w:shd w:val="clear" w:color="auto" w:fill="auto"/>
          </w:tcPr>
          <w:p w14:paraId="2FF8CFE9" w14:textId="77777777" w:rsidR="00F7009D" w:rsidRPr="002C3807" w:rsidRDefault="009D6872" w:rsidP="00F7009D">
            <w:pPr>
              <w:pStyle w:val="TabellRader"/>
              <w:rPr>
                <w:highlight w:val="yellow"/>
              </w:rPr>
            </w:pPr>
            <w:r w:rsidRPr="00061041">
              <w:t>-0,1</w:t>
            </w:r>
          </w:p>
        </w:tc>
        <w:tc>
          <w:tcPr>
            <w:tcW w:w="788" w:type="dxa"/>
            <w:shd w:val="clear" w:color="auto" w:fill="auto"/>
          </w:tcPr>
          <w:p w14:paraId="774CF861" w14:textId="77777777" w:rsidR="00F7009D" w:rsidRPr="002C3807" w:rsidRDefault="009D6872" w:rsidP="00F7009D">
            <w:pPr>
              <w:pStyle w:val="TabellRader"/>
              <w:rPr>
                <w:highlight w:val="yellow"/>
              </w:rPr>
            </w:pPr>
            <w:r w:rsidRPr="00061041">
              <w:t>-0,1</w:t>
            </w:r>
          </w:p>
        </w:tc>
      </w:tr>
      <w:tr w:rsidR="00F7009D" w:rsidRPr="002C3807" w14:paraId="052F2BC0" w14:textId="77777777" w:rsidTr="00F7009D">
        <w:tc>
          <w:tcPr>
            <w:tcW w:w="382" w:type="dxa"/>
            <w:vAlign w:val="bottom"/>
          </w:tcPr>
          <w:p w14:paraId="10CA5FED" w14:textId="77777777" w:rsidR="00F7009D" w:rsidRPr="006E6A92" w:rsidRDefault="009D6872" w:rsidP="00F7009D">
            <w:pPr>
              <w:pStyle w:val="TabellRader"/>
              <w:spacing w:before="20" w:line="170" w:lineRule="exact"/>
              <w:jc w:val="left"/>
            </w:pPr>
            <w:r w:rsidRPr="006E6A92">
              <w:t>19</w:t>
            </w:r>
          </w:p>
        </w:tc>
        <w:tc>
          <w:tcPr>
            <w:tcW w:w="3271" w:type="dxa"/>
            <w:vAlign w:val="bottom"/>
          </w:tcPr>
          <w:p w14:paraId="3ECEB375" w14:textId="77777777" w:rsidR="00F7009D" w:rsidRPr="006E6A92" w:rsidRDefault="009D6872" w:rsidP="00F7009D">
            <w:pPr>
              <w:pStyle w:val="TabellRader"/>
              <w:spacing w:before="20" w:line="170" w:lineRule="exact"/>
              <w:jc w:val="left"/>
            </w:pPr>
            <w:r w:rsidRPr="006E6A92">
              <w:t>Regional tillväxt</w:t>
            </w:r>
          </w:p>
        </w:tc>
        <w:tc>
          <w:tcPr>
            <w:tcW w:w="677" w:type="dxa"/>
          </w:tcPr>
          <w:p w14:paraId="1AC7575D" w14:textId="013B0342" w:rsidR="00F7009D" w:rsidRPr="002C3807" w:rsidRDefault="009D6872" w:rsidP="00F7009D">
            <w:pPr>
              <w:pStyle w:val="TabellRader"/>
              <w:rPr>
                <w:highlight w:val="yellow"/>
              </w:rPr>
            </w:pPr>
            <w:r w:rsidRPr="00061041">
              <w:t>3,3</w:t>
            </w:r>
          </w:p>
        </w:tc>
        <w:tc>
          <w:tcPr>
            <w:tcW w:w="787" w:type="dxa"/>
          </w:tcPr>
          <w:p w14:paraId="6C6F45AD" w14:textId="10D0DAC2" w:rsidR="00F7009D" w:rsidRPr="002C3807" w:rsidRDefault="009D6872" w:rsidP="00F7009D">
            <w:pPr>
              <w:pStyle w:val="TabellRader"/>
              <w:rPr>
                <w:highlight w:val="yellow"/>
              </w:rPr>
            </w:pPr>
            <w:r w:rsidRPr="00061041">
              <w:t>3,0</w:t>
            </w:r>
          </w:p>
        </w:tc>
        <w:tc>
          <w:tcPr>
            <w:tcW w:w="788" w:type="dxa"/>
          </w:tcPr>
          <w:p w14:paraId="03D0F536" w14:textId="376505BD" w:rsidR="00F7009D" w:rsidRPr="002C3807" w:rsidRDefault="00F7009D" w:rsidP="00F7009D">
            <w:pPr>
              <w:pStyle w:val="TabellRader"/>
              <w:rPr>
                <w:highlight w:val="yellow"/>
              </w:rPr>
            </w:pPr>
          </w:p>
        </w:tc>
        <w:tc>
          <w:tcPr>
            <w:tcW w:w="778" w:type="dxa"/>
          </w:tcPr>
          <w:p w14:paraId="025BD9BC" w14:textId="64D27B55" w:rsidR="00F7009D" w:rsidRPr="002C3807" w:rsidRDefault="009D6872" w:rsidP="00F7009D">
            <w:pPr>
              <w:pStyle w:val="TabellRader"/>
              <w:rPr>
                <w:highlight w:val="yellow"/>
              </w:rPr>
            </w:pPr>
            <w:r w:rsidRPr="00061041">
              <w:t>3,0</w:t>
            </w:r>
          </w:p>
        </w:tc>
        <w:tc>
          <w:tcPr>
            <w:tcW w:w="797" w:type="dxa"/>
            <w:shd w:val="clear" w:color="auto" w:fill="auto"/>
          </w:tcPr>
          <w:p w14:paraId="18BCAEDB" w14:textId="15A0B4CD" w:rsidR="00F7009D" w:rsidRPr="002C3807" w:rsidRDefault="009D6872" w:rsidP="00F7009D">
            <w:pPr>
              <w:pStyle w:val="TabellRader"/>
              <w:rPr>
                <w:highlight w:val="yellow"/>
              </w:rPr>
            </w:pPr>
            <w:r w:rsidRPr="00061041">
              <w:t>2,9</w:t>
            </w:r>
          </w:p>
        </w:tc>
        <w:tc>
          <w:tcPr>
            <w:tcW w:w="787" w:type="dxa"/>
            <w:shd w:val="clear" w:color="auto" w:fill="auto"/>
          </w:tcPr>
          <w:p w14:paraId="198CCBD3" w14:textId="56D67B5D" w:rsidR="00F7009D" w:rsidRPr="002C3807" w:rsidRDefault="009D6872" w:rsidP="00F7009D">
            <w:pPr>
              <w:pStyle w:val="TabellRader"/>
              <w:rPr>
                <w:highlight w:val="yellow"/>
              </w:rPr>
            </w:pPr>
            <w:r w:rsidRPr="00061041">
              <w:t>0,0</w:t>
            </w:r>
          </w:p>
        </w:tc>
        <w:tc>
          <w:tcPr>
            <w:tcW w:w="788" w:type="dxa"/>
            <w:shd w:val="clear" w:color="auto" w:fill="auto"/>
          </w:tcPr>
          <w:p w14:paraId="497413FA" w14:textId="3BA60FE2" w:rsidR="00F7009D" w:rsidRPr="002C3807" w:rsidRDefault="009D6872" w:rsidP="00F7009D">
            <w:pPr>
              <w:pStyle w:val="TabellRader"/>
              <w:rPr>
                <w:highlight w:val="yellow"/>
              </w:rPr>
            </w:pPr>
            <w:r w:rsidRPr="00061041">
              <w:t>0,0</w:t>
            </w:r>
          </w:p>
        </w:tc>
      </w:tr>
      <w:tr w:rsidR="00F7009D" w:rsidRPr="002C3807" w14:paraId="514A422D" w14:textId="77777777" w:rsidTr="00F7009D">
        <w:tc>
          <w:tcPr>
            <w:tcW w:w="382" w:type="dxa"/>
            <w:vAlign w:val="bottom"/>
          </w:tcPr>
          <w:p w14:paraId="7DAE14A0" w14:textId="77777777" w:rsidR="00F7009D" w:rsidRPr="006E6A92" w:rsidRDefault="009D6872" w:rsidP="00F7009D">
            <w:pPr>
              <w:pStyle w:val="TabellRader"/>
              <w:spacing w:before="20" w:line="170" w:lineRule="exact"/>
              <w:jc w:val="left"/>
            </w:pPr>
            <w:r w:rsidRPr="006E6A92">
              <w:t>20</w:t>
            </w:r>
          </w:p>
        </w:tc>
        <w:tc>
          <w:tcPr>
            <w:tcW w:w="3271" w:type="dxa"/>
            <w:vAlign w:val="bottom"/>
          </w:tcPr>
          <w:p w14:paraId="1A5A40F4" w14:textId="77777777" w:rsidR="00F7009D" w:rsidRPr="006E6A92" w:rsidRDefault="009D6872" w:rsidP="00F7009D">
            <w:pPr>
              <w:pStyle w:val="TabellRader"/>
              <w:spacing w:before="20" w:line="170" w:lineRule="exact"/>
              <w:jc w:val="left"/>
            </w:pPr>
            <w:r w:rsidRPr="006E6A92">
              <w:t>Allmän miljö- och naturvård</w:t>
            </w:r>
          </w:p>
        </w:tc>
        <w:tc>
          <w:tcPr>
            <w:tcW w:w="677" w:type="dxa"/>
          </w:tcPr>
          <w:p w14:paraId="137A89AA" w14:textId="77777777" w:rsidR="00F7009D" w:rsidRPr="002C3807" w:rsidRDefault="009D6872" w:rsidP="00F7009D">
            <w:pPr>
              <w:pStyle w:val="TabellRader"/>
              <w:rPr>
                <w:highlight w:val="yellow"/>
              </w:rPr>
            </w:pPr>
            <w:r w:rsidRPr="00061041">
              <w:t>4,8</w:t>
            </w:r>
          </w:p>
        </w:tc>
        <w:tc>
          <w:tcPr>
            <w:tcW w:w="787" w:type="dxa"/>
          </w:tcPr>
          <w:p w14:paraId="5EFFFB00" w14:textId="7F6060B8" w:rsidR="00F7009D" w:rsidRPr="002C3807" w:rsidRDefault="009D6872" w:rsidP="00F7009D">
            <w:pPr>
              <w:pStyle w:val="TabellRader"/>
              <w:rPr>
                <w:highlight w:val="yellow"/>
              </w:rPr>
            </w:pPr>
            <w:r w:rsidRPr="00061041">
              <w:t>5,2</w:t>
            </w:r>
          </w:p>
        </w:tc>
        <w:tc>
          <w:tcPr>
            <w:tcW w:w="788" w:type="dxa"/>
          </w:tcPr>
          <w:p w14:paraId="1D4D0A57" w14:textId="77777777" w:rsidR="00F7009D" w:rsidRPr="002C3807" w:rsidRDefault="00F7009D" w:rsidP="00F7009D">
            <w:pPr>
              <w:pStyle w:val="TabellRader"/>
              <w:rPr>
                <w:highlight w:val="yellow"/>
              </w:rPr>
            </w:pPr>
          </w:p>
        </w:tc>
        <w:tc>
          <w:tcPr>
            <w:tcW w:w="778" w:type="dxa"/>
          </w:tcPr>
          <w:p w14:paraId="2F926F31" w14:textId="467478C3" w:rsidR="00F7009D" w:rsidRPr="002C3807" w:rsidRDefault="009D6872" w:rsidP="00F7009D">
            <w:pPr>
              <w:pStyle w:val="TabellRader"/>
              <w:rPr>
                <w:highlight w:val="yellow"/>
              </w:rPr>
            </w:pPr>
            <w:r w:rsidRPr="00061041">
              <w:t>5,2</w:t>
            </w:r>
          </w:p>
        </w:tc>
        <w:tc>
          <w:tcPr>
            <w:tcW w:w="797" w:type="dxa"/>
            <w:shd w:val="clear" w:color="auto" w:fill="auto"/>
          </w:tcPr>
          <w:p w14:paraId="1FC07E7F" w14:textId="1102A5E8" w:rsidR="00F7009D" w:rsidRPr="002C3807" w:rsidRDefault="009D6872" w:rsidP="00F7009D">
            <w:pPr>
              <w:pStyle w:val="TabellRader"/>
              <w:rPr>
                <w:highlight w:val="yellow"/>
              </w:rPr>
            </w:pPr>
            <w:r w:rsidRPr="00061041">
              <w:t>5,1</w:t>
            </w:r>
          </w:p>
        </w:tc>
        <w:tc>
          <w:tcPr>
            <w:tcW w:w="787" w:type="dxa"/>
            <w:shd w:val="clear" w:color="auto" w:fill="auto"/>
          </w:tcPr>
          <w:p w14:paraId="36C1A3DB" w14:textId="77777777" w:rsidR="00F7009D" w:rsidRPr="002C3807" w:rsidRDefault="009D6872" w:rsidP="00F7009D">
            <w:pPr>
              <w:pStyle w:val="TabellRader"/>
              <w:rPr>
                <w:highlight w:val="yellow"/>
              </w:rPr>
            </w:pPr>
            <w:r w:rsidRPr="00061041">
              <w:t>-0,1</w:t>
            </w:r>
          </w:p>
        </w:tc>
        <w:tc>
          <w:tcPr>
            <w:tcW w:w="788" w:type="dxa"/>
            <w:shd w:val="clear" w:color="auto" w:fill="auto"/>
          </w:tcPr>
          <w:p w14:paraId="3DB7DA9B" w14:textId="77777777" w:rsidR="00F7009D" w:rsidRPr="002C3807" w:rsidRDefault="009D6872" w:rsidP="00F7009D">
            <w:pPr>
              <w:pStyle w:val="TabellRader"/>
              <w:rPr>
                <w:highlight w:val="yellow"/>
              </w:rPr>
            </w:pPr>
            <w:r w:rsidRPr="00061041">
              <w:t>-0,1</w:t>
            </w:r>
          </w:p>
        </w:tc>
      </w:tr>
      <w:tr w:rsidR="00F7009D" w:rsidRPr="002C3807" w14:paraId="06D73351" w14:textId="77777777" w:rsidTr="00F7009D">
        <w:tc>
          <w:tcPr>
            <w:tcW w:w="382" w:type="dxa"/>
            <w:vAlign w:val="bottom"/>
          </w:tcPr>
          <w:p w14:paraId="28D99855" w14:textId="77777777" w:rsidR="00F7009D" w:rsidRPr="006E6A92" w:rsidRDefault="009D6872" w:rsidP="00F7009D">
            <w:pPr>
              <w:pStyle w:val="TabellRader"/>
              <w:spacing w:before="20" w:line="170" w:lineRule="exact"/>
              <w:jc w:val="left"/>
            </w:pPr>
            <w:r w:rsidRPr="006E6A92">
              <w:t>21</w:t>
            </w:r>
          </w:p>
        </w:tc>
        <w:tc>
          <w:tcPr>
            <w:tcW w:w="3271" w:type="dxa"/>
            <w:vAlign w:val="bottom"/>
          </w:tcPr>
          <w:p w14:paraId="3EB5C281" w14:textId="77777777" w:rsidR="00F7009D" w:rsidRPr="006E6A92" w:rsidRDefault="009D6872" w:rsidP="00F7009D">
            <w:pPr>
              <w:pStyle w:val="TabellRader"/>
              <w:spacing w:before="20" w:line="170" w:lineRule="exact"/>
              <w:jc w:val="left"/>
            </w:pPr>
            <w:r w:rsidRPr="006E6A92">
              <w:t>Energi</w:t>
            </w:r>
          </w:p>
        </w:tc>
        <w:tc>
          <w:tcPr>
            <w:tcW w:w="677" w:type="dxa"/>
          </w:tcPr>
          <w:p w14:paraId="5DF3AF98" w14:textId="0CF0CBDF" w:rsidR="00F7009D" w:rsidRPr="002C3807" w:rsidRDefault="009D6872" w:rsidP="00F7009D">
            <w:pPr>
              <w:pStyle w:val="TabellRader"/>
              <w:rPr>
                <w:highlight w:val="yellow"/>
              </w:rPr>
            </w:pPr>
            <w:r w:rsidRPr="00061041">
              <w:t>2,6</w:t>
            </w:r>
          </w:p>
        </w:tc>
        <w:tc>
          <w:tcPr>
            <w:tcW w:w="787" w:type="dxa"/>
          </w:tcPr>
          <w:p w14:paraId="68A4472A" w14:textId="77777777" w:rsidR="00F7009D" w:rsidRPr="002C3807" w:rsidRDefault="009D6872" w:rsidP="00F7009D">
            <w:pPr>
              <w:pStyle w:val="TabellRader"/>
              <w:rPr>
                <w:highlight w:val="yellow"/>
              </w:rPr>
            </w:pPr>
            <w:r w:rsidRPr="00061041">
              <w:t>2,8</w:t>
            </w:r>
          </w:p>
        </w:tc>
        <w:tc>
          <w:tcPr>
            <w:tcW w:w="788" w:type="dxa"/>
          </w:tcPr>
          <w:p w14:paraId="014AF426" w14:textId="53164779" w:rsidR="00F7009D" w:rsidRPr="002C3807" w:rsidRDefault="00F7009D" w:rsidP="00F7009D">
            <w:pPr>
              <w:pStyle w:val="TabellRader"/>
              <w:rPr>
                <w:highlight w:val="yellow"/>
              </w:rPr>
            </w:pPr>
          </w:p>
        </w:tc>
        <w:tc>
          <w:tcPr>
            <w:tcW w:w="778" w:type="dxa"/>
          </w:tcPr>
          <w:p w14:paraId="3384F9C5" w14:textId="77777777" w:rsidR="00F7009D" w:rsidRPr="002C3807" w:rsidRDefault="009D6872" w:rsidP="00F7009D">
            <w:pPr>
              <w:pStyle w:val="TabellRader"/>
              <w:rPr>
                <w:highlight w:val="yellow"/>
              </w:rPr>
            </w:pPr>
            <w:r w:rsidRPr="00061041">
              <w:t>2,8</w:t>
            </w:r>
          </w:p>
        </w:tc>
        <w:tc>
          <w:tcPr>
            <w:tcW w:w="797" w:type="dxa"/>
            <w:shd w:val="clear" w:color="auto" w:fill="auto"/>
          </w:tcPr>
          <w:p w14:paraId="0F6EDB9A" w14:textId="4A08041C" w:rsidR="00F7009D" w:rsidRPr="002C3807" w:rsidRDefault="009D6872" w:rsidP="00F7009D">
            <w:pPr>
              <w:pStyle w:val="TabellRader"/>
              <w:rPr>
                <w:highlight w:val="yellow"/>
              </w:rPr>
            </w:pPr>
            <w:r w:rsidRPr="00061041">
              <w:t>2,9</w:t>
            </w:r>
          </w:p>
        </w:tc>
        <w:tc>
          <w:tcPr>
            <w:tcW w:w="787" w:type="dxa"/>
            <w:shd w:val="clear" w:color="auto" w:fill="auto"/>
          </w:tcPr>
          <w:p w14:paraId="2AEB6A8A" w14:textId="005F7818" w:rsidR="00F7009D" w:rsidRPr="002C3807" w:rsidRDefault="009D6872" w:rsidP="00F7009D">
            <w:pPr>
              <w:pStyle w:val="TabellRader"/>
              <w:rPr>
                <w:highlight w:val="yellow"/>
              </w:rPr>
            </w:pPr>
            <w:r w:rsidRPr="00061041">
              <w:t>0,1</w:t>
            </w:r>
          </w:p>
        </w:tc>
        <w:tc>
          <w:tcPr>
            <w:tcW w:w="788" w:type="dxa"/>
            <w:shd w:val="clear" w:color="auto" w:fill="auto"/>
          </w:tcPr>
          <w:p w14:paraId="24630C2F" w14:textId="26BBC788" w:rsidR="00F7009D" w:rsidRPr="002C3807" w:rsidRDefault="009D6872" w:rsidP="00F7009D">
            <w:pPr>
              <w:pStyle w:val="TabellRader"/>
              <w:rPr>
                <w:highlight w:val="yellow"/>
              </w:rPr>
            </w:pPr>
            <w:r w:rsidRPr="00061041">
              <w:t>0,1</w:t>
            </w:r>
          </w:p>
        </w:tc>
      </w:tr>
      <w:tr w:rsidR="00F7009D" w:rsidRPr="002C3807" w14:paraId="379BC837" w14:textId="77777777" w:rsidTr="00F7009D">
        <w:tc>
          <w:tcPr>
            <w:tcW w:w="382" w:type="dxa"/>
            <w:vAlign w:val="bottom"/>
          </w:tcPr>
          <w:p w14:paraId="08D86A28" w14:textId="77777777" w:rsidR="00F7009D" w:rsidRPr="006E6A92" w:rsidRDefault="009D6872" w:rsidP="00F7009D">
            <w:pPr>
              <w:pStyle w:val="TabellRader"/>
              <w:spacing w:before="20" w:line="170" w:lineRule="exact"/>
              <w:jc w:val="left"/>
            </w:pPr>
            <w:r w:rsidRPr="006E6A92">
              <w:t>22</w:t>
            </w:r>
          </w:p>
        </w:tc>
        <w:tc>
          <w:tcPr>
            <w:tcW w:w="3271" w:type="dxa"/>
            <w:vAlign w:val="bottom"/>
          </w:tcPr>
          <w:p w14:paraId="716D3371" w14:textId="77777777" w:rsidR="00F7009D" w:rsidRPr="006E6A92" w:rsidRDefault="009D6872" w:rsidP="00F7009D">
            <w:pPr>
              <w:pStyle w:val="TabellRader"/>
              <w:spacing w:before="20" w:line="170" w:lineRule="exact"/>
              <w:jc w:val="left"/>
            </w:pPr>
            <w:r w:rsidRPr="006E6A92">
              <w:t>Kommunikationer</w:t>
            </w:r>
          </w:p>
        </w:tc>
        <w:tc>
          <w:tcPr>
            <w:tcW w:w="677" w:type="dxa"/>
          </w:tcPr>
          <w:p w14:paraId="055B735F" w14:textId="69562FC8" w:rsidR="00F7009D" w:rsidRPr="002C3807" w:rsidRDefault="009D6872" w:rsidP="00F7009D">
            <w:pPr>
              <w:pStyle w:val="TabellRader"/>
              <w:rPr>
                <w:highlight w:val="yellow"/>
              </w:rPr>
            </w:pPr>
            <w:r w:rsidRPr="00061041">
              <w:t>43,7</w:t>
            </w:r>
          </w:p>
        </w:tc>
        <w:tc>
          <w:tcPr>
            <w:tcW w:w="787" w:type="dxa"/>
          </w:tcPr>
          <w:p w14:paraId="2065C23B" w14:textId="3D31F40C" w:rsidR="00F7009D" w:rsidRPr="002C3807" w:rsidRDefault="009D6872" w:rsidP="00F7009D">
            <w:pPr>
              <w:pStyle w:val="TabellRader"/>
              <w:rPr>
                <w:highlight w:val="yellow"/>
              </w:rPr>
            </w:pPr>
            <w:r w:rsidRPr="00061041">
              <w:t>45,4</w:t>
            </w:r>
          </w:p>
        </w:tc>
        <w:tc>
          <w:tcPr>
            <w:tcW w:w="788" w:type="dxa"/>
          </w:tcPr>
          <w:p w14:paraId="7AD9062E" w14:textId="406C4D58" w:rsidR="00F7009D" w:rsidRPr="002C3807" w:rsidRDefault="00F7009D" w:rsidP="00F7009D">
            <w:pPr>
              <w:pStyle w:val="TabellRader"/>
              <w:rPr>
                <w:highlight w:val="yellow"/>
              </w:rPr>
            </w:pPr>
          </w:p>
        </w:tc>
        <w:tc>
          <w:tcPr>
            <w:tcW w:w="778" w:type="dxa"/>
          </w:tcPr>
          <w:p w14:paraId="72CF0E1D" w14:textId="503CD553" w:rsidR="00F7009D" w:rsidRPr="002C3807" w:rsidRDefault="009D6872" w:rsidP="00F7009D">
            <w:pPr>
              <w:pStyle w:val="TabellRader"/>
              <w:rPr>
                <w:highlight w:val="yellow"/>
              </w:rPr>
            </w:pPr>
            <w:r w:rsidRPr="00061041">
              <w:t>45,4</w:t>
            </w:r>
          </w:p>
        </w:tc>
        <w:tc>
          <w:tcPr>
            <w:tcW w:w="797" w:type="dxa"/>
            <w:shd w:val="clear" w:color="auto" w:fill="auto"/>
          </w:tcPr>
          <w:p w14:paraId="0C5D7509" w14:textId="08DABCD6" w:rsidR="00F7009D" w:rsidRPr="002C3807" w:rsidRDefault="009D6872" w:rsidP="00F7009D">
            <w:pPr>
              <w:pStyle w:val="TabellRader"/>
              <w:rPr>
                <w:highlight w:val="yellow"/>
              </w:rPr>
            </w:pPr>
            <w:r w:rsidRPr="00061041">
              <w:t>46,0</w:t>
            </w:r>
          </w:p>
        </w:tc>
        <w:tc>
          <w:tcPr>
            <w:tcW w:w="787" w:type="dxa"/>
            <w:shd w:val="clear" w:color="auto" w:fill="auto"/>
          </w:tcPr>
          <w:p w14:paraId="785F8F8A" w14:textId="54963DB6" w:rsidR="00F7009D" w:rsidRPr="002C3807" w:rsidRDefault="009D6872" w:rsidP="00F7009D">
            <w:pPr>
              <w:pStyle w:val="TabellRader"/>
              <w:rPr>
                <w:highlight w:val="yellow"/>
              </w:rPr>
            </w:pPr>
            <w:r w:rsidRPr="00061041">
              <w:t>0,6</w:t>
            </w:r>
          </w:p>
        </w:tc>
        <w:tc>
          <w:tcPr>
            <w:tcW w:w="788" w:type="dxa"/>
            <w:shd w:val="clear" w:color="auto" w:fill="auto"/>
          </w:tcPr>
          <w:p w14:paraId="0512A6F5" w14:textId="48B92A02" w:rsidR="00F7009D" w:rsidRPr="002C3807" w:rsidRDefault="009D6872" w:rsidP="00F7009D">
            <w:pPr>
              <w:pStyle w:val="TabellRader"/>
              <w:rPr>
                <w:highlight w:val="yellow"/>
              </w:rPr>
            </w:pPr>
            <w:r w:rsidRPr="00061041">
              <w:t>0,6</w:t>
            </w:r>
          </w:p>
        </w:tc>
      </w:tr>
      <w:tr w:rsidR="00F7009D" w:rsidRPr="002C3807" w14:paraId="5FEA26A7" w14:textId="77777777" w:rsidTr="00F7009D">
        <w:tc>
          <w:tcPr>
            <w:tcW w:w="382" w:type="dxa"/>
            <w:vAlign w:val="bottom"/>
          </w:tcPr>
          <w:p w14:paraId="6E5CBD32" w14:textId="77777777" w:rsidR="00F7009D" w:rsidRPr="006E6A92" w:rsidRDefault="009D6872" w:rsidP="00F7009D">
            <w:pPr>
              <w:pStyle w:val="TabellRader"/>
              <w:spacing w:before="20" w:line="170" w:lineRule="exact"/>
              <w:jc w:val="left"/>
            </w:pPr>
            <w:r w:rsidRPr="006E6A92">
              <w:t>23</w:t>
            </w:r>
          </w:p>
        </w:tc>
        <w:tc>
          <w:tcPr>
            <w:tcW w:w="3271" w:type="dxa"/>
            <w:tcMar>
              <w:top w:w="0" w:type="dxa"/>
              <w:left w:w="108" w:type="dxa"/>
              <w:bottom w:w="0" w:type="dxa"/>
              <w:right w:w="28" w:type="dxa"/>
            </w:tcMar>
            <w:vAlign w:val="bottom"/>
          </w:tcPr>
          <w:p w14:paraId="76D3117C" w14:textId="77777777" w:rsidR="00F7009D" w:rsidRPr="006E6A92" w:rsidRDefault="009D6872" w:rsidP="00F7009D">
            <w:pPr>
              <w:pStyle w:val="TabellRader"/>
              <w:spacing w:before="20" w:line="170" w:lineRule="exact"/>
              <w:jc w:val="left"/>
            </w:pPr>
            <w:r w:rsidRPr="006E6A92">
              <w:t>Areella näringar, landsbygd och livsmedel</w:t>
            </w:r>
          </w:p>
        </w:tc>
        <w:tc>
          <w:tcPr>
            <w:tcW w:w="677" w:type="dxa"/>
          </w:tcPr>
          <w:p w14:paraId="1A52B8A9" w14:textId="0530BD04" w:rsidR="00F7009D" w:rsidRPr="002C3807" w:rsidRDefault="009D6872" w:rsidP="00F7009D">
            <w:pPr>
              <w:pStyle w:val="TabellRader"/>
              <w:rPr>
                <w:highlight w:val="yellow"/>
              </w:rPr>
            </w:pPr>
            <w:r w:rsidRPr="00061041">
              <w:t>16,0</w:t>
            </w:r>
          </w:p>
        </w:tc>
        <w:tc>
          <w:tcPr>
            <w:tcW w:w="787" w:type="dxa"/>
          </w:tcPr>
          <w:p w14:paraId="7282F38C" w14:textId="7B2BA7D8" w:rsidR="00F7009D" w:rsidRPr="002C3807" w:rsidRDefault="009D6872" w:rsidP="00F7009D">
            <w:pPr>
              <w:pStyle w:val="TabellRader"/>
              <w:rPr>
                <w:highlight w:val="yellow"/>
              </w:rPr>
            </w:pPr>
            <w:r w:rsidRPr="00061041">
              <w:t>15,3</w:t>
            </w:r>
          </w:p>
        </w:tc>
        <w:tc>
          <w:tcPr>
            <w:tcW w:w="788" w:type="dxa"/>
          </w:tcPr>
          <w:p w14:paraId="24C63EFE" w14:textId="54D2F0A5" w:rsidR="00F7009D" w:rsidRPr="002C3807" w:rsidRDefault="009D6872" w:rsidP="00F7009D">
            <w:pPr>
              <w:pStyle w:val="TabellRader"/>
              <w:rPr>
                <w:highlight w:val="yellow"/>
              </w:rPr>
            </w:pPr>
            <w:r w:rsidRPr="00061041">
              <w:t>0,4</w:t>
            </w:r>
          </w:p>
        </w:tc>
        <w:tc>
          <w:tcPr>
            <w:tcW w:w="778" w:type="dxa"/>
          </w:tcPr>
          <w:p w14:paraId="646B56C9" w14:textId="7123D94F" w:rsidR="00F7009D" w:rsidRPr="002C3807" w:rsidRDefault="009D6872" w:rsidP="00F7009D">
            <w:pPr>
              <w:pStyle w:val="TabellRader"/>
              <w:rPr>
                <w:highlight w:val="yellow"/>
              </w:rPr>
            </w:pPr>
            <w:r w:rsidRPr="00061041">
              <w:t>15,7</w:t>
            </w:r>
          </w:p>
        </w:tc>
        <w:tc>
          <w:tcPr>
            <w:tcW w:w="797" w:type="dxa"/>
            <w:shd w:val="clear" w:color="auto" w:fill="auto"/>
          </w:tcPr>
          <w:p w14:paraId="04ED45EC" w14:textId="5276BB27" w:rsidR="00F7009D" w:rsidRPr="002C3807" w:rsidRDefault="009D6872" w:rsidP="00F7009D">
            <w:pPr>
              <w:pStyle w:val="TabellRader"/>
              <w:rPr>
                <w:highlight w:val="yellow"/>
              </w:rPr>
            </w:pPr>
            <w:r w:rsidRPr="00061041">
              <w:t>16,1</w:t>
            </w:r>
          </w:p>
        </w:tc>
        <w:tc>
          <w:tcPr>
            <w:tcW w:w="787" w:type="dxa"/>
            <w:shd w:val="clear" w:color="auto" w:fill="auto"/>
          </w:tcPr>
          <w:p w14:paraId="1DA02D9A" w14:textId="2440B341" w:rsidR="00F7009D" w:rsidRPr="002C3807" w:rsidRDefault="009D6872" w:rsidP="00F7009D">
            <w:pPr>
              <w:pStyle w:val="TabellRader"/>
              <w:rPr>
                <w:highlight w:val="yellow"/>
              </w:rPr>
            </w:pPr>
            <w:r w:rsidRPr="00061041">
              <w:t>0,8</w:t>
            </w:r>
          </w:p>
        </w:tc>
        <w:tc>
          <w:tcPr>
            <w:tcW w:w="788" w:type="dxa"/>
            <w:shd w:val="clear" w:color="auto" w:fill="auto"/>
          </w:tcPr>
          <w:p w14:paraId="25022FA2" w14:textId="1035AD6B" w:rsidR="00F7009D" w:rsidRPr="002C3807" w:rsidRDefault="009D6872" w:rsidP="00F7009D">
            <w:pPr>
              <w:pStyle w:val="TabellRader"/>
              <w:rPr>
                <w:highlight w:val="yellow"/>
              </w:rPr>
            </w:pPr>
            <w:r w:rsidRPr="00061041">
              <w:t>0,4</w:t>
            </w:r>
          </w:p>
        </w:tc>
      </w:tr>
      <w:tr w:rsidR="00F7009D" w:rsidRPr="002C3807" w14:paraId="15F5025E" w14:textId="77777777" w:rsidTr="00F7009D">
        <w:tc>
          <w:tcPr>
            <w:tcW w:w="382" w:type="dxa"/>
            <w:vAlign w:val="bottom"/>
          </w:tcPr>
          <w:p w14:paraId="34D9B57A" w14:textId="77777777" w:rsidR="00F7009D" w:rsidRPr="006E6A92" w:rsidRDefault="009D6872" w:rsidP="00F7009D">
            <w:pPr>
              <w:pStyle w:val="TabellRader"/>
              <w:spacing w:before="20" w:line="170" w:lineRule="exact"/>
              <w:jc w:val="left"/>
            </w:pPr>
            <w:r w:rsidRPr="006E6A92">
              <w:t>24</w:t>
            </w:r>
          </w:p>
        </w:tc>
        <w:tc>
          <w:tcPr>
            <w:tcW w:w="3271" w:type="dxa"/>
            <w:vAlign w:val="bottom"/>
          </w:tcPr>
          <w:p w14:paraId="1F13D6E0" w14:textId="77777777" w:rsidR="00F7009D" w:rsidRPr="006E6A92" w:rsidRDefault="009D6872" w:rsidP="00F7009D">
            <w:pPr>
              <w:pStyle w:val="TabellRader"/>
              <w:spacing w:before="20" w:line="170" w:lineRule="exact"/>
              <w:jc w:val="left"/>
            </w:pPr>
            <w:r w:rsidRPr="006E6A92">
              <w:t>Näringsliv</w:t>
            </w:r>
          </w:p>
        </w:tc>
        <w:tc>
          <w:tcPr>
            <w:tcW w:w="677" w:type="dxa"/>
          </w:tcPr>
          <w:p w14:paraId="572702C6" w14:textId="2572F2F7" w:rsidR="00F7009D" w:rsidRPr="002C3807" w:rsidRDefault="009D6872" w:rsidP="00F7009D">
            <w:pPr>
              <w:pStyle w:val="TabellRader"/>
              <w:rPr>
                <w:highlight w:val="yellow"/>
              </w:rPr>
            </w:pPr>
            <w:r w:rsidRPr="00061041">
              <w:t>5,2</w:t>
            </w:r>
          </w:p>
        </w:tc>
        <w:tc>
          <w:tcPr>
            <w:tcW w:w="787" w:type="dxa"/>
          </w:tcPr>
          <w:p w14:paraId="0EA25700" w14:textId="30B96E99" w:rsidR="00F7009D" w:rsidRPr="002C3807" w:rsidRDefault="009D6872" w:rsidP="00F7009D">
            <w:pPr>
              <w:pStyle w:val="TabellRader"/>
              <w:rPr>
                <w:highlight w:val="yellow"/>
              </w:rPr>
            </w:pPr>
            <w:r w:rsidRPr="00061041">
              <w:t>5,6</w:t>
            </w:r>
          </w:p>
        </w:tc>
        <w:tc>
          <w:tcPr>
            <w:tcW w:w="788" w:type="dxa"/>
          </w:tcPr>
          <w:p w14:paraId="04F05227" w14:textId="77777777" w:rsidR="00F7009D" w:rsidRPr="002C3807" w:rsidRDefault="009D6872" w:rsidP="00F7009D">
            <w:pPr>
              <w:pStyle w:val="TabellRader"/>
              <w:rPr>
                <w:highlight w:val="yellow"/>
              </w:rPr>
            </w:pPr>
            <w:r w:rsidRPr="00061041">
              <w:t>0,0</w:t>
            </w:r>
          </w:p>
        </w:tc>
        <w:tc>
          <w:tcPr>
            <w:tcW w:w="778" w:type="dxa"/>
          </w:tcPr>
          <w:p w14:paraId="128C49A9" w14:textId="3454249C" w:rsidR="00F7009D" w:rsidRPr="002C3807" w:rsidRDefault="009D6872" w:rsidP="00F7009D">
            <w:pPr>
              <w:pStyle w:val="TabellRader"/>
              <w:rPr>
                <w:highlight w:val="yellow"/>
              </w:rPr>
            </w:pPr>
            <w:r w:rsidRPr="00061041">
              <w:t>5,6</w:t>
            </w:r>
          </w:p>
        </w:tc>
        <w:tc>
          <w:tcPr>
            <w:tcW w:w="797" w:type="dxa"/>
            <w:shd w:val="clear" w:color="auto" w:fill="auto"/>
          </w:tcPr>
          <w:p w14:paraId="2AF2814F" w14:textId="6802AF56" w:rsidR="00F7009D" w:rsidRPr="002C3807" w:rsidRDefault="009D6872" w:rsidP="00F7009D">
            <w:pPr>
              <w:pStyle w:val="TabellRader"/>
              <w:rPr>
                <w:highlight w:val="yellow"/>
              </w:rPr>
            </w:pPr>
            <w:r w:rsidRPr="00061041">
              <w:t>5,5</w:t>
            </w:r>
          </w:p>
        </w:tc>
        <w:tc>
          <w:tcPr>
            <w:tcW w:w="787" w:type="dxa"/>
            <w:shd w:val="clear" w:color="auto" w:fill="auto"/>
          </w:tcPr>
          <w:p w14:paraId="34576DEB" w14:textId="77777777" w:rsidR="00F7009D" w:rsidRPr="002C3807" w:rsidRDefault="009D6872" w:rsidP="00F7009D">
            <w:pPr>
              <w:pStyle w:val="TabellRader"/>
              <w:rPr>
                <w:highlight w:val="yellow"/>
              </w:rPr>
            </w:pPr>
            <w:r w:rsidRPr="00061041">
              <w:t>-0,1</w:t>
            </w:r>
          </w:p>
        </w:tc>
        <w:tc>
          <w:tcPr>
            <w:tcW w:w="788" w:type="dxa"/>
            <w:shd w:val="clear" w:color="auto" w:fill="auto"/>
          </w:tcPr>
          <w:p w14:paraId="1920AF62" w14:textId="77777777" w:rsidR="00F7009D" w:rsidRPr="002C3807" w:rsidRDefault="009D6872" w:rsidP="00F7009D">
            <w:pPr>
              <w:pStyle w:val="TabellRader"/>
              <w:rPr>
                <w:highlight w:val="yellow"/>
              </w:rPr>
            </w:pPr>
            <w:r w:rsidRPr="00061041">
              <w:t>-0,1</w:t>
            </w:r>
          </w:p>
        </w:tc>
      </w:tr>
      <w:tr w:rsidR="00F7009D" w:rsidRPr="002C3807" w14:paraId="21CC50DD" w14:textId="77777777" w:rsidTr="00F7009D">
        <w:tc>
          <w:tcPr>
            <w:tcW w:w="382" w:type="dxa"/>
            <w:vAlign w:val="bottom"/>
          </w:tcPr>
          <w:p w14:paraId="736899BA" w14:textId="77777777" w:rsidR="00F7009D" w:rsidRPr="006E6A92" w:rsidRDefault="009D6872" w:rsidP="00F7009D">
            <w:pPr>
              <w:pStyle w:val="TabellRader"/>
              <w:spacing w:before="20" w:line="170" w:lineRule="exact"/>
              <w:jc w:val="left"/>
            </w:pPr>
            <w:r w:rsidRPr="006E6A92">
              <w:t>25</w:t>
            </w:r>
          </w:p>
        </w:tc>
        <w:tc>
          <w:tcPr>
            <w:tcW w:w="3271" w:type="dxa"/>
            <w:vAlign w:val="bottom"/>
          </w:tcPr>
          <w:p w14:paraId="0EDE5CA6" w14:textId="77777777" w:rsidR="00F7009D" w:rsidRPr="006E6A92" w:rsidRDefault="009D6872" w:rsidP="00F7009D">
            <w:pPr>
              <w:pStyle w:val="TabellRader"/>
              <w:spacing w:before="20" w:line="170" w:lineRule="exact"/>
              <w:jc w:val="left"/>
            </w:pPr>
            <w:r w:rsidRPr="006E6A92">
              <w:t>Allmänna bidrag till kommuner</w:t>
            </w:r>
          </w:p>
        </w:tc>
        <w:tc>
          <w:tcPr>
            <w:tcW w:w="677" w:type="dxa"/>
          </w:tcPr>
          <w:p w14:paraId="03950B53" w14:textId="2553C411" w:rsidR="00F7009D" w:rsidRPr="002C3807" w:rsidRDefault="009D6872" w:rsidP="00F7009D">
            <w:pPr>
              <w:pStyle w:val="TabellRader"/>
              <w:rPr>
                <w:highlight w:val="yellow"/>
              </w:rPr>
            </w:pPr>
            <w:r w:rsidRPr="00061041">
              <w:t>88,9</w:t>
            </w:r>
          </w:p>
        </w:tc>
        <w:tc>
          <w:tcPr>
            <w:tcW w:w="787" w:type="dxa"/>
          </w:tcPr>
          <w:p w14:paraId="07E0196A" w14:textId="1646168C" w:rsidR="00F7009D" w:rsidRPr="002C3807" w:rsidRDefault="009D6872" w:rsidP="00F7009D">
            <w:pPr>
              <w:pStyle w:val="TabellRader"/>
              <w:rPr>
                <w:highlight w:val="yellow"/>
              </w:rPr>
            </w:pPr>
            <w:r w:rsidRPr="00061041">
              <w:t>93,6</w:t>
            </w:r>
          </w:p>
        </w:tc>
        <w:tc>
          <w:tcPr>
            <w:tcW w:w="788" w:type="dxa"/>
          </w:tcPr>
          <w:p w14:paraId="3B3BBC11" w14:textId="77777777" w:rsidR="00F7009D" w:rsidRPr="002C3807" w:rsidRDefault="00F7009D" w:rsidP="00F7009D">
            <w:pPr>
              <w:pStyle w:val="TabellRader"/>
              <w:rPr>
                <w:highlight w:val="yellow"/>
              </w:rPr>
            </w:pPr>
          </w:p>
        </w:tc>
        <w:tc>
          <w:tcPr>
            <w:tcW w:w="778" w:type="dxa"/>
          </w:tcPr>
          <w:p w14:paraId="7DAAB9BB" w14:textId="1F5D43A7" w:rsidR="00F7009D" w:rsidRPr="002C3807" w:rsidRDefault="009D6872" w:rsidP="00F7009D">
            <w:pPr>
              <w:pStyle w:val="TabellRader"/>
              <w:rPr>
                <w:highlight w:val="yellow"/>
              </w:rPr>
            </w:pPr>
            <w:r w:rsidRPr="00061041">
              <w:t>93,6</w:t>
            </w:r>
          </w:p>
        </w:tc>
        <w:tc>
          <w:tcPr>
            <w:tcW w:w="797" w:type="dxa"/>
            <w:shd w:val="clear" w:color="auto" w:fill="auto"/>
          </w:tcPr>
          <w:p w14:paraId="19A427CF" w14:textId="0B527040" w:rsidR="00F7009D" w:rsidRPr="002C3807" w:rsidRDefault="009D6872" w:rsidP="00F7009D">
            <w:pPr>
              <w:pStyle w:val="TabellRader"/>
              <w:rPr>
                <w:highlight w:val="yellow"/>
              </w:rPr>
            </w:pPr>
            <w:r w:rsidRPr="00061041">
              <w:t>93,6</w:t>
            </w:r>
          </w:p>
        </w:tc>
        <w:tc>
          <w:tcPr>
            <w:tcW w:w="787" w:type="dxa"/>
            <w:shd w:val="clear" w:color="auto" w:fill="auto"/>
          </w:tcPr>
          <w:p w14:paraId="4997E0D4" w14:textId="77777777" w:rsidR="00F7009D" w:rsidRPr="002C3807" w:rsidRDefault="009D6872" w:rsidP="00F7009D">
            <w:pPr>
              <w:pStyle w:val="TabellRader"/>
              <w:rPr>
                <w:highlight w:val="yellow"/>
              </w:rPr>
            </w:pPr>
            <w:r w:rsidRPr="00061041">
              <w:t>0,0</w:t>
            </w:r>
          </w:p>
        </w:tc>
        <w:tc>
          <w:tcPr>
            <w:tcW w:w="788" w:type="dxa"/>
            <w:shd w:val="clear" w:color="auto" w:fill="auto"/>
          </w:tcPr>
          <w:p w14:paraId="6298FA6F" w14:textId="77777777" w:rsidR="00F7009D" w:rsidRPr="002C3807" w:rsidRDefault="009D6872" w:rsidP="00F7009D">
            <w:pPr>
              <w:pStyle w:val="TabellRader"/>
              <w:rPr>
                <w:highlight w:val="yellow"/>
              </w:rPr>
            </w:pPr>
            <w:r w:rsidRPr="00061041">
              <w:t>0,0</w:t>
            </w:r>
          </w:p>
        </w:tc>
      </w:tr>
      <w:tr w:rsidR="00F7009D" w:rsidRPr="002C3807" w14:paraId="622FFF30" w14:textId="77777777" w:rsidTr="00F7009D">
        <w:tc>
          <w:tcPr>
            <w:tcW w:w="382" w:type="dxa"/>
            <w:vAlign w:val="bottom"/>
          </w:tcPr>
          <w:p w14:paraId="3646EE46" w14:textId="77777777" w:rsidR="00F7009D" w:rsidRPr="006E6A92" w:rsidRDefault="009D6872" w:rsidP="00F7009D">
            <w:pPr>
              <w:pStyle w:val="TabellRader"/>
              <w:spacing w:before="20" w:line="170" w:lineRule="exact"/>
              <w:jc w:val="left"/>
            </w:pPr>
            <w:r w:rsidRPr="006E6A92">
              <w:t>26</w:t>
            </w:r>
          </w:p>
        </w:tc>
        <w:tc>
          <w:tcPr>
            <w:tcW w:w="3271" w:type="dxa"/>
            <w:vAlign w:val="bottom"/>
          </w:tcPr>
          <w:p w14:paraId="5A2FD1EA" w14:textId="77777777" w:rsidR="00F7009D" w:rsidRPr="006E6A92" w:rsidRDefault="009D6872" w:rsidP="00F7009D">
            <w:pPr>
              <w:pStyle w:val="TabellRader"/>
              <w:spacing w:before="20" w:line="170" w:lineRule="exact"/>
              <w:jc w:val="left"/>
            </w:pPr>
            <w:r w:rsidRPr="006E6A92">
              <w:t>Statsskuldsräntor m.m.</w:t>
            </w:r>
          </w:p>
        </w:tc>
        <w:tc>
          <w:tcPr>
            <w:tcW w:w="677" w:type="dxa"/>
          </w:tcPr>
          <w:p w14:paraId="7794D9B8" w14:textId="11681911" w:rsidR="00F7009D" w:rsidRPr="002C3807" w:rsidRDefault="009D6872" w:rsidP="00F7009D">
            <w:pPr>
              <w:pStyle w:val="TabellRader"/>
              <w:rPr>
                <w:highlight w:val="yellow"/>
              </w:rPr>
            </w:pPr>
            <w:r w:rsidRPr="00061041">
              <w:t>16,8</w:t>
            </w:r>
          </w:p>
        </w:tc>
        <w:tc>
          <w:tcPr>
            <w:tcW w:w="787" w:type="dxa"/>
          </w:tcPr>
          <w:p w14:paraId="24714E46" w14:textId="5DF86AD3" w:rsidR="00F7009D" w:rsidRPr="002C3807" w:rsidRDefault="009D6872" w:rsidP="00F7009D">
            <w:pPr>
              <w:pStyle w:val="TabellRader"/>
              <w:rPr>
                <w:highlight w:val="yellow"/>
              </w:rPr>
            </w:pPr>
            <w:r w:rsidRPr="00061041">
              <w:t>22,1</w:t>
            </w:r>
          </w:p>
        </w:tc>
        <w:tc>
          <w:tcPr>
            <w:tcW w:w="788" w:type="dxa"/>
          </w:tcPr>
          <w:p w14:paraId="29D49299" w14:textId="77777777" w:rsidR="00F7009D" w:rsidRPr="002C3807" w:rsidRDefault="00F7009D" w:rsidP="00F7009D">
            <w:pPr>
              <w:pStyle w:val="TabellRader"/>
              <w:rPr>
                <w:highlight w:val="yellow"/>
              </w:rPr>
            </w:pPr>
          </w:p>
        </w:tc>
        <w:tc>
          <w:tcPr>
            <w:tcW w:w="778" w:type="dxa"/>
          </w:tcPr>
          <w:p w14:paraId="5B08AFC7" w14:textId="58814427" w:rsidR="00F7009D" w:rsidRPr="002C3807" w:rsidRDefault="009D6872" w:rsidP="00F7009D">
            <w:pPr>
              <w:pStyle w:val="TabellRader"/>
              <w:rPr>
                <w:highlight w:val="yellow"/>
              </w:rPr>
            </w:pPr>
            <w:r w:rsidRPr="00061041">
              <w:t>22,1</w:t>
            </w:r>
          </w:p>
        </w:tc>
        <w:tc>
          <w:tcPr>
            <w:tcW w:w="797" w:type="dxa"/>
            <w:shd w:val="clear" w:color="auto" w:fill="auto"/>
          </w:tcPr>
          <w:p w14:paraId="774C47F8" w14:textId="5F77B216" w:rsidR="00F7009D" w:rsidRPr="002C3807" w:rsidRDefault="009D6872" w:rsidP="00F7009D">
            <w:pPr>
              <w:pStyle w:val="TabellRader"/>
              <w:rPr>
                <w:highlight w:val="yellow"/>
              </w:rPr>
            </w:pPr>
            <w:r w:rsidRPr="00061041">
              <w:t>12,6</w:t>
            </w:r>
          </w:p>
        </w:tc>
        <w:tc>
          <w:tcPr>
            <w:tcW w:w="787" w:type="dxa"/>
            <w:shd w:val="clear" w:color="auto" w:fill="auto"/>
          </w:tcPr>
          <w:p w14:paraId="4471FDC3" w14:textId="7B0900B7" w:rsidR="00F7009D" w:rsidRPr="002C3807" w:rsidRDefault="009D6872" w:rsidP="00F7009D">
            <w:pPr>
              <w:pStyle w:val="TabellRader"/>
              <w:rPr>
                <w:highlight w:val="yellow"/>
              </w:rPr>
            </w:pPr>
            <w:r w:rsidRPr="00061041">
              <w:t>-9,5</w:t>
            </w:r>
          </w:p>
        </w:tc>
        <w:tc>
          <w:tcPr>
            <w:tcW w:w="788" w:type="dxa"/>
            <w:shd w:val="clear" w:color="auto" w:fill="auto"/>
          </w:tcPr>
          <w:p w14:paraId="642107AA" w14:textId="360C5D0C" w:rsidR="00F7009D" w:rsidRPr="002C3807" w:rsidRDefault="009D6872" w:rsidP="00F7009D">
            <w:pPr>
              <w:pStyle w:val="TabellRader"/>
              <w:rPr>
                <w:highlight w:val="yellow"/>
              </w:rPr>
            </w:pPr>
            <w:r w:rsidRPr="00061041">
              <w:t>-9,5</w:t>
            </w:r>
          </w:p>
        </w:tc>
      </w:tr>
      <w:tr w:rsidR="00F7009D" w:rsidRPr="002C3807" w14:paraId="38A91043" w14:textId="77777777" w:rsidTr="00F7009D">
        <w:tc>
          <w:tcPr>
            <w:tcW w:w="382" w:type="dxa"/>
            <w:vAlign w:val="bottom"/>
          </w:tcPr>
          <w:p w14:paraId="665DCCFF" w14:textId="77777777" w:rsidR="00F7009D" w:rsidRPr="006E6A92" w:rsidRDefault="009D6872" w:rsidP="00F7009D">
            <w:pPr>
              <w:pStyle w:val="TabellRader"/>
              <w:spacing w:before="20" w:line="170" w:lineRule="exact"/>
              <w:jc w:val="left"/>
            </w:pPr>
            <w:r w:rsidRPr="006E6A92">
              <w:t>27</w:t>
            </w:r>
          </w:p>
        </w:tc>
        <w:tc>
          <w:tcPr>
            <w:tcW w:w="3271" w:type="dxa"/>
            <w:vAlign w:val="bottom"/>
          </w:tcPr>
          <w:p w14:paraId="378E3671" w14:textId="77777777" w:rsidR="00F7009D" w:rsidRPr="006E6A92" w:rsidRDefault="009D6872" w:rsidP="00F7009D">
            <w:pPr>
              <w:pStyle w:val="TabellRader"/>
              <w:spacing w:before="20" w:line="170" w:lineRule="exact"/>
              <w:jc w:val="left"/>
            </w:pPr>
            <w:r w:rsidRPr="006E6A92">
              <w:t>Avgiften till Europeiska unionen</w:t>
            </w:r>
          </w:p>
        </w:tc>
        <w:tc>
          <w:tcPr>
            <w:tcW w:w="677" w:type="dxa"/>
          </w:tcPr>
          <w:p w14:paraId="65CB64CA" w14:textId="10A7DAD9" w:rsidR="00F7009D" w:rsidRPr="002C3807" w:rsidRDefault="009D6872" w:rsidP="00F7009D">
            <w:pPr>
              <w:pStyle w:val="TabellRader"/>
              <w:rPr>
                <w:highlight w:val="yellow"/>
              </w:rPr>
            </w:pPr>
            <w:r w:rsidRPr="00061041">
              <w:t>37,4</w:t>
            </w:r>
          </w:p>
        </w:tc>
        <w:tc>
          <w:tcPr>
            <w:tcW w:w="787" w:type="dxa"/>
          </w:tcPr>
          <w:p w14:paraId="46E68E1F" w14:textId="56F1061A" w:rsidR="00F7009D" w:rsidRPr="002C3807" w:rsidRDefault="009D6872" w:rsidP="00F7009D">
            <w:pPr>
              <w:pStyle w:val="TabellRader"/>
              <w:rPr>
                <w:highlight w:val="yellow"/>
              </w:rPr>
            </w:pPr>
            <w:r w:rsidRPr="00061041">
              <w:t>37,7</w:t>
            </w:r>
          </w:p>
        </w:tc>
        <w:tc>
          <w:tcPr>
            <w:tcW w:w="788" w:type="dxa"/>
          </w:tcPr>
          <w:p w14:paraId="15E714F4" w14:textId="7783FE4A" w:rsidR="00F7009D" w:rsidRPr="002C3807" w:rsidRDefault="00F7009D" w:rsidP="00F7009D">
            <w:pPr>
              <w:pStyle w:val="TabellRader"/>
              <w:rPr>
                <w:highlight w:val="yellow"/>
              </w:rPr>
            </w:pPr>
          </w:p>
        </w:tc>
        <w:tc>
          <w:tcPr>
            <w:tcW w:w="778" w:type="dxa"/>
          </w:tcPr>
          <w:p w14:paraId="5D1B9860" w14:textId="517FA572" w:rsidR="00F7009D" w:rsidRPr="002C3807" w:rsidRDefault="009D6872" w:rsidP="00F7009D">
            <w:pPr>
              <w:pStyle w:val="TabellRader"/>
              <w:rPr>
                <w:highlight w:val="yellow"/>
              </w:rPr>
            </w:pPr>
            <w:r w:rsidRPr="00061041">
              <w:t>37,7</w:t>
            </w:r>
          </w:p>
        </w:tc>
        <w:tc>
          <w:tcPr>
            <w:tcW w:w="797" w:type="dxa"/>
            <w:shd w:val="clear" w:color="auto" w:fill="auto"/>
          </w:tcPr>
          <w:p w14:paraId="06B17C83" w14:textId="3C06C8F3" w:rsidR="00F7009D" w:rsidRPr="002C3807" w:rsidRDefault="009D6872" w:rsidP="00F7009D">
            <w:pPr>
              <w:pStyle w:val="TabellRader"/>
              <w:rPr>
                <w:highlight w:val="yellow"/>
              </w:rPr>
            </w:pPr>
            <w:r w:rsidRPr="00061041">
              <w:t>37,9</w:t>
            </w:r>
          </w:p>
        </w:tc>
        <w:tc>
          <w:tcPr>
            <w:tcW w:w="787" w:type="dxa"/>
            <w:shd w:val="clear" w:color="auto" w:fill="auto"/>
          </w:tcPr>
          <w:p w14:paraId="620254B3" w14:textId="2574BECF" w:rsidR="00F7009D" w:rsidRPr="002C3807" w:rsidRDefault="009D6872" w:rsidP="00F7009D">
            <w:pPr>
              <w:pStyle w:val="TabellRader"/>
              <w:rPr>
                <w:highlight w:val="yellow"/>
              </w:rPr>
            </w:pPr>
            <w:r w:rsidRPr="00061041">
              <w:t>0,2</w:t>
            </w:r>
          </w:p>
        </w:tc>
        <w:tc>
          <w:tcPr>
            <w:tcW w:w="788" w:type="dxa"/>
            <w:shd w:val="clear" w:color="auto" w:fill="auto"/>
          </w:tcPr>
          <w:p w14:paraId="0E785031" w14:textId="5310FB77" w:rsidR="00F7009D" w:rsidRPr="002C3807" w:rsidRDefault="009D6872" w:rsidP="00F7009D">
            <w:pPr>
              <w:pStyle w:val="TabellRader"/>
              <w:rPr>
                <w:highlight w:val="yellow"/>
              </w:rPr>
            </w:pPr>
            <w:r w:rsidRPr="00061041">
              <w:t>0,2</w:t>
            </w:r>
          </w:p>
        </w:tc>
      </w:tr>
      <w:tr w:rsidR="00F7009D" w:rsidRPr="002C3807" w14:paraId="2EC8424F" w14:textId="77777777" w:rsidTr="00F7009D">
        <w:tc>
          <w:tcPr>
            <w:tcW w:w="382" w:type="dxa"/>
            <w:tcBorders>
              <w:top w:val="nil"/>
              <w:left w:val="nil"/>
              <w:bottom w:val="single" w:sz="12" w:space="0" w:color="auto"/>
              <w:right w:val="nil"/>
            </w:tcBorders>
            <w:vAlign w:val="bottom"/>
          </w:tcPr>
          <w:p w14:paraId="48E1B77A" w14:textId="77777777" w:rsidR="00F7009D" w:rsidRPr="006E6A92" w:rsidRDefault="00F7009D" w:rsidP="00F7009D">
            <w:pPr>
              <w:pStyle w:val="TabellRader"/>
              <w:spacing w:before="20" w:line="170" w:lineRule="exact"/>
              <w:jc w:val="left"/>
            </w:pPr>
          </w:p>
        </w:tc>
        <w:tc>
          <w:tcPr>
            <w:tcW w:w="3271" w:type="dxa"/>
            <w:tcBorders>
              <w:top w:val="nil"/>
              <w:left w:val="nil"/>
              <w:bottom w:val="single" w:sz="12" w:space="0" w:color="auto"/>
              <w:right w:val="nil"/>
            </w:tcBorders>
            <w:vAlign w:val="bottom"/>
          </w:tcPr>
          <w:p w14:paraId="164894B2" w14:textId="77777777" w:rsidR="00F7009D" w:rsidRPr="006E6A92" w:rsidRDefault="009D6872" w:rsidP="00F7009D">
            <w:pPr>
              <w:pStyle w:val="TabellRader"/>
              <w:spacing w:before="20" w:line="170" w:lineRule="exact"/>
              <w:jc w:val="left"/>
            </w:pPr>
            <w:r w:rsidRPr="006E6A92">
              <w:t xml:space="preserve">Minskning av anslagsbehållningar </w:t>
            </w:r>
          </w:p>
        </w:tc>
        <w:tc>
          <w:tcPr>
            <w:tcW w:w="677" w:type="dxa"/>
            <w:tcBorders>
              <w:top w:val="nil"/>
              <w:left w:val="nil"/>
              <w:bottom w:val="single" w:sz="12" w:space="0" w:color="auto"/>
              <w:right w:val="nil"/>
            </w:tcBorders>
          </w:tcPr>
          <w:p w14:paraId="797D2E2D" w14:textId="4D8BF00D" w:rsidR="00F7009D" w:rsidRPr="002C3807" w:rsidRDefault="00F7009D" w:rsidP="00F7009D">
            <w:pPr>
              <w:pStyle w:val="TabellRader"/>
              <w:rPr>
                <w:highlight w:val="yellow"/>
              </w:rPr>
            </w:pPr>
          </w:p>
        </w:tc>
        <w:tc>
          <w:tcPr>
            <w:tcW w:w="787" w:type="dxa"/>
            <w:tcBorders>
              <w:top w:val="nil"/>
              <w:left w:val="nil"/>
              <w:bottom w:val="single" w:sz="12" w:space="0" w:color="auto"/>
              <w:right w:val="nil"/>
            </w:tcBorders>
          </w:tcPr>
          <w:p w14:paraId="5261796B" w14:textId="4FAF9348" w:rsidR="00F7009D" w:rsidRPr="00AD77C8" w:rsidRDefault="009D6872" w:rsidP="00F7009D">
            <w:pPr>
              <w:pStyle w:val="TabellRader"/>
            </w:pPr>
            <w:r w:rsidRPr="00AD77C8">
              <w:t>-1,7</w:t>
            </w:r>
          </w:p>
        </w:tc>
        <w:tc>
          <w:tcPr>
            <w:tcW w:w="788" w:type="dxa"/>
            <w:tcBorders>
              <w:top w:val="nil"/>
              <w:left w:val="nil"/>
              <w:bottom w:val="single" w:sz="12" w:space="0" w:color="auto"/>
              <w:right w:val="nil"/>
            </w:tcBorders>
          </w:tcPr>
          <w:p w14:paraId="007BEE7E" w14:textId="670A78C4" w:rsidR="00F7009D" w:rsidRPr="00AD77C8" w:rsidRDefault="00F7009D" w:rsidP="00F7009D">
            <w:pPr>
              <w:pStyle w:val="TabellRader"/>
            </w:pPr>
          </w:p>
        </w:tc>
        <w:tc>
          <w:tcPr>
            <w:tcW w:w="778" w:type="dxa"/>
            <w:tcBorders>
              <w:top w:val="nil"/>
              <w:left w:val="nil"/>
              <w:bottom w:val="single" w:sz="12" w:space="0" w:color="auto"/>
              <w:right w:val="nil"/>
            </w:tcBorders>
          </w:tcPr>
          <w:p w14:paraId="2D790B7A" w14:textId="4C564CB7" w:rsidR="00F7009D" w:rsidRPr="002C3807" w:rsidRDefault="00F7009D" w:rsidP="00F7009D">
            <w:pPr>
              <w:pStyle w:val="TabellRader"/>
              <w:rPr>
                <w:highlight w:val="yellow"/>
              </w:rPr>
            </w:pPr>
          </w:p>
        </w:tc>
        <w:tc>
          <w:tcPr>
            <w:tcW w:w="797" w:type="dxa"/>
            <w:tcBorders>
              <w:top w:val="nil"/>
              <w:left w:val="nil"/>
              <w:bottom w:val="single" w:sz="12" w:space="0" w:color="auto"/>
              <w:right w:val="nil"/>
            </w:tcBorders>
            <w:shd w:val="clear" w:color="auto" w:fill="auto"/>
          </w:tcPr>
          <w:p w14:paraId="17BA078A" w14:textId="67E7C1F3" w:rsidR="00F7009D" w:rsidRPr="002C3807" w:rsidRDefault="00F7009D" w:rsidP="00F7009D">
            <w:pPr>
              <w:pStyle w:val="TabellRader"/>
              <w:rPr>
                <w:highlight w:val="yellow"/>
              </w:rPr>
            </w:pPr>
          </w:p>
        </w:tc>
        <w:tc>
          <w:tcPr>
            <w:tcW w:w="787" w:type="dxa"/>
            <w:tcBorders>
              <w:top w:val="nil"/>
              <w:left w:val="nil"/>
              <w:bottom w:val="single" w:sz="12" w:space="0" w:color="auto"/>
              <w:right w:val="nil"/>
            </w:tcBorders>
            <w:shd w:val="clear" w:color="auto" w:fill="auto"/>
          </w:tcPr>
          <w:p w14:paraId="56BFEB4C" w14:textId="41087D37" w:rsidR="00F7009D" w:rsidRPr="002C3807" w:rsidRDefault="009D6872" w:rsidP="00F7009D">
            <w:pPr>
              <w:pStyle w:val="TabellRader"/>
              <w:rPr>
                <w:highlight w:val="yellow"/>
              </w:rPr>
            </w:pPr>
            <w:r w:rsidRPr="00061041">
              <w:t>0,0</w:t>
            </w:r>
          </w:p>
        </w:tc>
        <w:tc>
          <w:tcPr>
            <w:tcW w:w="788" w:type="dxa"/>
            <w:tcBorders>
              <w:top w:val="nil"/>
              <w:left w:val="nil"/>
              <w:bottom w:val="single" w:sz="12" w:space="0" w:color="auto"/>
              <w:right w:val="nil"/>
            </w:tcBorders>
            <w:shd w:val="clear" w:color="auto" w:fill="auto"/>
          </w:tcPr>
          <w:p w14:paraId="1BB2A09C" w14:textId="7DB87D12" w:rsidR="00F7009D" w:rsidRPr="002C3807" w:rsidRDefault="009D6872" w:rsidP="00F7009D">
            <w:pPr>
              <w:pStyle w:val="TabellRader"/>
              <w:rPr>
                <w:highlight w:val="yellow"/>
              </w:rPr>
            </w:pPr>
            <w:r w:rsidRPr="00061041">
              <w:t>0,0</w:t>
            </w:r>
          </w:p>
        </w:tc>
      </w:tr>
      <w:tr w:rsidR="00F7009D" w:rsidRPr="002C3807" w14:paraId="22CE36BD" w14:textId="77777777" w:rsidTr="00F7009D">
        <w:tc>
          <w:tcPr>
            <w:tcW w:w="382" w:type="dxa"/>
            <w:tcBorders>
              <w:top w:val="single" w:sz="12" w:space="0" w:color="auto"/>
              <w:left w:val="nil"/>
              <w:bottom w:val="nil"/>
              <w:right w:val="nil"/>
            </w:tcBorders>
          </w:tcPr>
          <w:p w14:paraId="53A4AF08" w14:textId="77777777" w:rsidR="00F7009D" w:rsidRPr="006E6A92" w:rsidRDefault="00F7009D" w:rsidP="00F7009D">
            <w:pPr>
              <w:pStyle w:val="TabellRader"/>
              <w:spacing w:before="20" w:line="170" w:lineRule="exact"/>
              <w:jc w:val="left"/>
              <w:rPr>
                <w:b/>
              </w:rPr>
            </w:pPr>
          </w:p>
        </w:tc>
        <w:tc>
          <w:tcPr>
            <w:tcW w:w="3271" w:type="dxa"/>
            <w:tcBorders>
              <w:top w:val="single" w:sz="12" w:space="0" w:color="auto"/>
              <w:left w:val="nil"/>
              <w:bottom w:val="nil"/>
              <w:right w:val="nil"/>
            </w:tcBorders>
            <w:vAlign w:val="bottom"/>
          </w:tcPr>
          <w:p w14:paraId="6FDBBA0B" w14:textId="77777777" w:rsidR="00F7009D" w:rsidRPr="006E6A92" w:rsidRDefault="009D6872" w:rsidP="00F7009D">
            <w:pPr>
              <w:pStyle w:val="TabellRader"/>
              <w:spacing w:before="20" w:line="170" w:lineRule="exact"/>
              <w:jc w:val="left"/>
              <w:rPr>
                <w:b/>
              </w:rPr>
            </w:pPr>
            <w:r w:rsidRPr="006E6A92">
              <w:rPr>
                <w:b/>
              </w:rPr>
              <w:t>Summa utgiftsområden</w:t>
            </w:r>
          </w:p>
        </w:tc>
        <w:tc>
          <w:tcPr>
            <w:tcW w:w="677" w:type="dxa"/>
            <w:tcBorders>
              <w:top w:val="single" w:sz="12" w:space="0" w:color="auto"/>
              <w:left w:val="nil"/>
              <w:bottom w:val="nil"/>
              <w:right w:val="nil"/>
            </w:tcBorders>
          </w:tcPr>
          <w:p w14:paraId="5B7D26AA" w14:textId="6FBA0D39" w:rsidR="00F7009D" w:rsidRPr="002C3807" w:rsidRDefault="009D6872" w:rsidP="00F7009D">
            <w:pPr>
              <w:pStyle w:val="TabellRader"/>
              <w:rPr>
                <w:b/>
                <w:bCs/>
                <w:highlight w:val="yellow"/>
              </w:rPr>
            </w:pPr>
            <w:r w:rsidRPr="000C0592">
              <w:rPr>
                <w:b/>
              </w:rPr>
              <w:t>827,4</w:t>
            </w:r>
          </w:p>
        </w:tc>
        <w:tc>
          <w:tcPr>
            <w:tcW w:w="787" w:type="dxa"/>
            <w:tcBorders>
              <w:top w:val="single" w:sz="12" w:space="0" w:color="auto"/>
              <w:left w:val="nil"/>
              <w:bottom w:val="nil"/>
              <w:right w:val="nil"/>
            </w:tcBorders>
          </w:tcPr>
          <w:p w14:paraId="6B412C89" w14:textId="7B25C275" w:rsidR="00F7009D" w:rsidRPr="00AD77C8" w:rsidRDefault="009D6872" w:rsidP="00F7009D">
            <w:pPr>
              <w:pStyle w:val="TabellRader"/>
              <w:rPr>
                <w:b/>
              </w:rPr>
            </w:pPr>
            <w:r w:rsidRPr="000C0592">
              <w:rPr>
                <w:b/>
              </w:rPr>
              <w:t>855,1</w:t>
            </w:r>
          </w:p>
        </w:tc>
        <w:tc>
          <w:tcPr>
            <w:tcW w:w="788" w:type="dxa"/>
            <w:tcBorders>
              <w:top w:val="single" w:sz="12" w:space="0" w:color="auto"/>
              <w:left w:val="nil"/>
              <w:bottom w:val="nil"/>
              <w:right w:val="nil"/>
            </w:tcBorders>
          </w:tcPr>
          <w:p w14:paraId="3E56695F" w14:textId="168EB509" w:rsidR="00F7009D" w:rsidRPr="002C3807" w:rsidRDefault="009D6872" w:rsidP="00F7009D">
            <w:pPr>
              <w:pStyle w:val="TabellRader"/>
              <w:rPr>
                <w:b/>
                <w:bCs/>
                <w:highlight w:val="yellow"/>
              </w:rPr>
            </w:pPr>
            <w:r w:rsidRPr="000C0592">
              <w:rPr>
                <w:b/>
              </w:rPr>
              <w:t>2,2</w:t>
            </w:r>
          </w:p>
        </w:tc>
        <w:tc>
          <w:tcPr>
            <w:tcW w:w="778" w:type="dxa"/>
            <w:tcBorders>
              <w:top w:val="single" w:sz="12" w:space="0" w:color="auto"/>
              <w:left w:val="nil"/>
              <w:bottom w:val="nil"/>
              <w:right w:val="nil"/>
            </w:tcBorders>
          </w:tcPr>
          <w:p w14:paraId="1415470B" w14:textId="20A4F67A" w:rsidR="00F7009D" w:rsidRPr="002C3807" w:rsidRDefault="009D6872" w:rsidP="00F7009D">
            <w:pPr>
              <w:pStyle w:val="TabellRader"/>
              <w:rPr>
                <w:b/>
                <w:bCs/>
                <w:highlight w:val="yellow"/>
              </w:rPr>
            </w:pPr>
            <w:r w:rsidRPr="000C0592">
              <w:rPr>
                <w:b/>
              </w:rPr>
              <w:t>858,9</w:t>
            </w:r>
          </w:p>
        </w:tc>
        <w:tc>
          <w:tcPr>
            <w:tcW w:w="797" w:type="dxa"/>
            <w:tcBorders>
              <w:top w:val="single" w:sz="12" w:space="0" w:color="auto"/>
              <w:left w:val="nil"/>
              <w:bottom w:val="nil"/>
              <w:right w:val="nil"/>
            </w:tcBorders>
            <w:shd w:val="clear" w:color="auto" w:fill="auto"/>
          </w:tcPr>
          <w:p w14:paraId="0F532932" w14:textId="058C64DE" w:rsidR="00F7009D" w:rsidRPr="002C3807" w:rsidRDefault="009D6872" w:rsidP="00F7009D">
            <w:pPr>
              <w:pStyle w:val="TabellRader"/>
              <w:rPr>
                <w:b/>
                <w:bCs/>
                <w:highlight w:val="yellow"/>
              </w:rPr>
            </w:pPr>
            <w:r w:rsidRPr="000C0592">
              <w:rPr>
                <w:b/>
              </w:rPr>
              <w:t>846,2</w:t>
            </w:r>
          </w:p>
        </w:tc>
        <w:tc>
          <w:tcPr>
            <w:tcW w:w="787" w:type="dxa"/>
            <w:tcBorders>
              <w:top w:val="single" w:sz="12" w:space="0" w:color="auto"/>
              <w:left w:val="nil"/>
              <w:bottom w:val="nil"/>
              <w:right w:val="nil"/>
            </w:tcBorders>
            <w:shd w:val="clear" w:color="auto" w:fill="auto"/>
          </w:tcPr>
          <w:p w14:paraId="04601F7C" w14:textId="19BF685B" w:rsidR="00F7009D" w:rsidRPr="002C3807" w:rsidRDefault="009D6872" w:rsidP="00F7009D">
            <w:pPr>
              <w:pStyle w:val="TabellRader"/>
              <w:rPr>
                <w:b/>
                <w:bCs/>
                <w:highlight w:val="yellow"/>
              </w:rPr>
            </w:pPr>
            <w:r w:rsidRPr="000C0592">
              <w:rPr>
                <w:b/>
              </w:rPr>
              <w:t>-8,9</w:t>
            </w:r>
          </w:p>
        </w:tc>
        <w:tc>
          <w:tcPr>
            <w:tcW w:w="788" w:type="dxa"/>
            <w:tcBorders>
              <w:top w:val="single" w:sz="12" w:space="0" w:color="auto"/>
              <w:left w:val="nil"/>
              <w:bottom w:val="nil"/>
              <w:right w:val="nil"/>
            </w:tcBorders>
            <w:shd w:val="clear" w:color="auto" w:fill="auto"/>
          </w:tcPr>
          <w:p w14:paraId="76A493FD" w14:textId="0C8F21CC" w:rsidR="00F7009D" w:rsidRPr="002C3807" w:rsidRDefault="009D6872" w:rsidP="00F7009D">
            <w:pPr>
              <w:pStyle w:val="TabellRader"/>
              <w:rPr>
                <w:b/>
                <w:bCs/>
                <w:highlight w:val="yellow"/>
              </w:rPr>
            </w:pPr>
            <w:r w:rsidRPr="000C0592">
              <w:rPr>
                <w:b/>
              </w:rPr>
              <w:t>-12,8</w:t>
            </w:r>
          </w:p>
        </w:tc>
      </w:tr>
      <w:tr w:rsidR="00F7009D" w:rsidRPr="002C3807" w14:paraId="16CF4134" w14:textId="77777777" w:rsidTr="00F7009D">
        <w:tc>
          <w:tcPr>
            <w:tcW w:w="382" w:type="dxa"/>
          </w:tcPr>
          <w:p w14:paraId="5C16C4CE" w14:textId="77777777" w:rsidR="00F7009D" w:rsidRPr="006E6A92" w:rsidRDefault="00F7009D" w:rsidP="00F7009D">
            <w:pPr>
              <w:pStyle w:val="TabellRader"/>
              <w:spacing w:before="20" w:line="170" w:lineRule="exact"/>
              <w:jc w:val="left"/>
            </w:pPr>
          </w:p>
        </w:tc>
        <w:tc>
          <w:tcPr>
            <w:tcW w:w="3271" w:type="dxa"/>
            <w:vAlign w:val="bottom"/>
          </w:tcPr>
          <w:p w14:paraId="7088EBFF" w14:textId="77777777" w:rsidR="00F7009D" w:rsidRPr="006E6A92" w:rsidRDefault="009D6872" w:rsidP="00F7009D">
            <w:pPr>
              <w:pStyle w:val="TabellRader"/>
              <w:spacing w:before="20" w:line="170" w:lineRule="exact"/>
              <w:jc w:val="left"/>
              <w:rPr>
                <w:b/>
              </w:rPr>
            </w:pPr>
            <w:r w:rsidRPr="006E6A92">
              <w:rPr>
                <w:b/>
              </w:rPr>
              <w:t>Summa utgiftsområden exkl. statsskuldsräntor</w:t>
            </w:r>
          </w:p>
        </w:tc>
        <w:tc>
          <w:tcPr>
            <w:tcW w:w="677" w:type="dxa"/>
          </w:tcPr>
          <w:p w14:paraId="4FD29BAF" w14:textId="0831EF31" w:rsidR="00F7009D" w:rsidRPr="002C3807" w:rsidRDefault="009D6872" w:rsidP="00F7009D">
            <w:pPr>
              <w:pStyle w:val="TabellRader"/>
              <w:rPr>
                <w:b/>
                <w:bCs/>
                <w:highlight w:val="yellow"/>
              </w:rPr>
            </w:pPr>
            <w:r w:rsidRPr="000C0592">
              <w:rPr>
                <w:b/>
              </w:rPr>
              <w:t>810,6</w:t>
            </w:r>
          </w:p>
        </w:tc>
        <w:tc>
          <w:tcPr>
            <w:tcW w:w="787" w:type="dxa"/>
          </w:tcPr>
          <w:p w14:paraId="5DAB60C3" w14:textId="58CA6227" w:rsidR="00F7009D" w:rsidRPr="00AD77C8" w:rsidRDefault="009D6872" w:rsidP="00F7009D">
            <w:pPr>
              <w:pStyle w:val="TabellRader"/>
              <w:rPr>
                <w:b/>
              </w:rPr>
            </w:pPr>
            <w:r w:rsidRPr="000C0592">
              <w:rPr>
                <w:b/>
              </w:rPr>
              <w:t>833,0</w:t>
            </w:r>
          </w:p>
        </w:tc>
        <w:tc>
          <w:tcPr>
            <w:tcW w:w="788" w:type="dxa"/>
          </w:tcPr>
          <w:p w14:paraId="12AC1107" w14:textId="7DCE3F7B" w:rsidR="00F7009D" w:rsidRPr="002C3807" w:rsidRDefault="00F7009D" w:rsidP="00F7009D">
            <w:pPr>
              <w:pStyle w:val="TabellRader"/>
              <w:rPr>
                <w:b/>
                <w:bCs/>
                <w:highlight w:val="yellow"/>
              </w:rPr>
            </w:pPr>
          </w:p>
        </w:tc>
        <w:tc>
          <w:tcPr>
            <w:tcW w:w="778" w:type="dxa"/>
          </w:tcPr>
          <w:p w14:paraId="6E15FA81" w14:textId="0DE6ADA8" w:rsidR="00F7009D" w:rsidRPr="002C3807" w:rsidRDefault="009D6872" w:rsidP="00F7009D">
            <w:pPr>
              <w:pStyle w:val="TabellRader"/>
              <w:rPr>
                <w:b/>
                <w:bCs/>
                <w:highlight w:val="yellow"/>
              </w:rPr>
            </w:pPr>
            <w:r w:rsidRPr="000C0592">
              <w:rPr>
                <w:b/>
              </w:rPr>
              <w:t>836,8</w:t>
            </w:r>
          </w:p>
        </w:tc>
        <w:tc>
          <w:tcPr>
            <w:tcW w:w="797" w:type="dxa"/>
            <w:shd w:val="clear" w:color="auto" w:fill="auto"/>
          </w:tcPr>
          <w:p w14:paraId="5C381335" w14:textId="644F66FF" w:rsidR="00F7009D" w:rsidRPr="002C3807" w:rsidRDefault="009D6872" w:rsidP="00F7009D">
            <w:pPr>
              <w:pStyle w:val="TabellRader"/>
              <w:rPr>
                <w:b/>
                <w:bCs/>
                <w:highlight w:val="yellow"/>
              </w:rPr>
            </w:pPr>
            <w:r w:rsidRPr="000C0592">
              <w:rPr>
                <w:b/>
              </w:rPr>
              <w:t>833,6</w:t>
            </w:r>
          </w:p>
        </w:tc>
        <w:tc>
          <w:tcPr>
            <w:tcW w:w="787" w:type="dxa"/>
            <w:shd w:val="clear" w:color="auto" w:fill="auto"/>
          </w:tcPr>
          <w:p w14:paraId="6E45CB1E" w14:textId="63F465FA" w:rsidR="00F7009D" w:rsidRPr="002C3807" w:rsidRDefault="009D6872" w:rsidP="00F7009D">
            <w:pPr>
              <w:pStyle w:val="TabellRader"/>
              <w:rPr>
                <w:b/>
                <w:bCs/>
                <w:highlight w:val="yellow"/>
              </w:rPr>
            </w:pPr>
            <w:r w:rsidRPr="000C0592">
              <w:rPr>
                <w:b/>
              </w:rPr>
              <w:t>0,6</w:t>
            </w:r>
          </w:p>
        </w:tc>
        <w:tc>
          <w:tcPr>
            <w:tcW w:w="788" w:type="dxa"/>
            <w:shd w:val="clear" w:color="auto" w:fill="auto"/>
          </w:tcPr>
          <w:p w14:paraId="068E2933" w14:textId="66D586E5" w:rsidR="00F7009D" w:rsidRPr="002C3807" w:rsidRDefault="009D6872" w:rsidP="00F7009D">
            <w:pPr>
              <w:pStyle w:val="TabellRader"/>
              <w:rPr>
                <w:b/>
                <w:bCs/>
                <w:highlight w:val="yellow"/>
              </w:rPr>
            </w:pPr>
            <w:r w:rsidRPr="000C0592">
              <w:rPr>
                <w:b/>
              </w:rPr>
              <w:t>-3,2</w:t>
            </w:r>
          </w:p>
        </w:tc>
      </w:tr>
      <w:tr w:rsidR="00F7009D" w:rsidRPr="002C3807" w14:paraId="715EBB97" w14:textId="77777777" w:rsidTr="00F7009D">
        <w:tc>
          <w:tcPr>
            <w:tcW w:w="382" w:type="dxa"/>
            <w:tcBorders>
              <w:top w:val="nil"/>
              <w:left w:val="nil"/>
              <w:bottom w:val="single" w:sz="12" w:space="0" w:color="auto"/>
              <w:right w:val="nil"/>
            </w:tcBorders>
          </w:tcPr>
          <w:p w14:paraId="280519CB" w14:textId="77777777" w:rsidR="00F7009D" w:rsidRPr="006E6A92" w:rsidRDefault="00F7009D" w:rsidP="00F7009D">
            <w:pPr>
              <w:pStyle w:val="TabellRader"/>
              <w:spacing w:before="20" w:line="170" w:lineRule="exact"/>
              <w:jc w:val="left"/>
            </w:pPr>
          </w:p>
        </w:tc>
        <w:tc>
          <w:tcPr>
            <w:tcW w:w="3271" w:type="dxa"/>
            <w:tcBorders>
              <w:top w:val="nil"/>
              <w:left w:val="nil"/>
              <w:bottom w:val="single" w:sz="12" w:space="0" w:color="auto"/>
              <w:right w:val="nil"/>
            </w:tcBorders>
            <w:vAlign w:val="bottom"/>
          </w:tcPr>
          <w:p w14:paraId="66BB5989" w14:textId="77777777" w:rsidR="00F7009D" w:rsidRPr="002C3807" w:rsidRDefault="009D6872" w:rsidP="00F7009D">
            <w:pPr>
              <w:pStyle w:val="TabellRader"/>
              <w:spacing w:before="20" w:line="170" w:lineRule="exact"/>
              <w:jc w:val="left"/>
              <w:rPr>
                <w:highlight w:val="yellow"/>
              </w:rPr>
            </w:pPr>
            <w:r w:rsidRPr="00D26CF0">
              <w:t>Ålderspensionssystemet vid sidan av statens budget</w:t>
            </w:r>
          </w:p>
        </w:tc>
        <w:tc>
          <w:tcPr>
            <w:tcW w:w="677" w:type="dxa"/>
            <w:tcBorders>
              <w:top w:val="nil"/>
              <w:left w:val="nil"/>
              <w:bottom w:val="single" w:sz="12" w:space="0" w:color="auto"/>
              <w:right w:val="nil"/>
            </w:tcBorders>
            <w:vAlign w:val="bottom"/>
          </w:tcPr>
          <w:p w14:paraId="3C66BFFA" w14:textId="0C60370C" w:rsidR="00F7009D" w:rsidRPr="002C3807" w:rsidRDefault="009D6872" w:rsidP="00F7009D">
            <w:pPr>
              <w:pStyle w:val="TabellRader"/>
              <w:rPr>
                <w:highlight w:val="yellow"/>
              </w:rPr>
            </w:pPr>
            <w:r w:rsidRPr="00D72D14">
              <w:t>256,7</w:t>
            </w:r>
          </w:p>
        </w:tc>
        <w:tc>
          <w:tcPr>
            <w:tcW w:w="787" w:type="dxa"/>
            <w:tcBorders>
              <w:top w:val="nil"/>
              <w:left w:val="nil"/>
              <w:bottom w:val="single" w:sz="12" w:space="0" w:color="auto"/>
              <w:right w:val="nil"/>
            </w:tcBorders>
            <w:shd w:val="clear" w:color="auto" w:fill="auto"/>
            <w:vAlign w:val="bottom"/>
          </w:tcPr>
          <w:p w14:paraId="4CDFA02D" w14:textId="6D915793" w:rsidR="00F7009D" w:rsidRPr="002C3807" w:rsidRDefault="009D6872" w:rsidP="00F7009D">
            <w:pPr>
              <w:pStyle w:val="TabellRader"/>
              <w:rPr>
                <w:highlight w:val="yellow"/>
              </w:rPr>
            </w:pPr>
            <w:r w:rsidRPr="00D72D14">
              <w:t>257,8</w:t>
            </w:r>
          </w:p>
        </w:tc>
        <w:tc>
          <w:tcPr>
            <w:tcW w:w="788" w:type="dxa"/>
            <w:tcBorders>
              <w:top w:val="nil"/>
              <w:left w:val="nil"/>
              <w:bottom w:val="single" w:sz="12" w:space="0" w:color="auto"/>
              <w:right w:val="nil"/>
            </w:tcBorders>
            <w:vAlign w:val="bottom"/>
          </w:tcPr>
          <w:p w14:paraId="3A10CDB1" w14:textId="77777777" w:rsidR="00F7009D" w:rsidRPr="002C3807" w:rsidRDefault="009D6872" w:rsidP="00F7009D">
            <w:pPr>
              <w:pStyle w:val="TabellRader"/>
              <w:rPr>
                <w:highlight w:val="yellow"/>
              </w:rPr>
            </w:pPr>
            <w:r w:rsidRPr="00D72D14">
              <w:rPr>
                <w:rFonts w:ascii="Times New Roman" w:hAnsi="Times New Roman"/>
              </w:rPr>
              <w:t> </w:t>
            </w:r>
          </w:p>
        </w:tc>
        <w:tc>
          <w:tcPr>
            <w:tcW w:w="778" w:type="dxa"/>
            <w:tcBorders>
              <w:top w:val="nil"/>
              <w:left w:val="nil"/>
              <w:bottom w:val="single" w:sz="12" w:space="0" w:color="auto"/>
              <w:right w:val="nil"/>
            </w:tcBorders>
            <w:vAlign w:val="bottom"/>
          </w:tcPr>
          <w:p w14:paraId="31AFD5FE" w14:textId="3035A6F9" w:rsidR="00F7009D" w:rsidRPr="002C3807" w:rsidRDefault="009D6872" w:rsidP="00F7009D">
            <w:pPr>
              <w:pStyle w:val="TabellRader"/>
              <w:rPr>
                <w:highlight w:val="yellow"/>
              </w:rPr>
            </w:pPr>
            <w:r w:rsidRPr="00D72D14">
              <w:t>257,8</w:t>
            </w:r>
          </w:p>
        </w:tc>
        <w:tc>
          <w:tcPr>
            <w:tcW w:w="797" w:type="dxa"/>
            <w:tcBorders>
              <w:top w:val="nil"/>
              <w:left w:val="nil"/>
              <w:bottom w:val="single" w:sz="12" w:space="0" w:color="auto"/>
              <w:right w:val="nil"/>
            </w:tcBorders>
            <w:shd w:val="clear" w:color="auto" w:fill="auto"/>
            <w:vAlign w:val="bottom"/>
          </w:tcPr>
          <w:p w14:paraId="41B1512F" w14:textId="2E26E38F" w:rsidR="00F7009D" w:rsidRPr="002C3807" w:rsidRDefault="009D6872" w:rsidP="00F7009D">
            <w:pPr>
              <w:pStyle w:val="TabellRader"/>
              <w:rPr>
                <w:highlight w:val="yellow"/>
              </w:rPr>
            </w:pPr>
            <w:r w:rsidRPr="00D72D14">
              <w:t>257,8</w:t>
            </w:r>
          </w:p>
        </w:tc>
        <w:tc>
          <w:tcPr>
            <w:tcW w:w="787" w:type="dxa"/>
            <w:tcBorders>
              <w:top w:val="nil"/>
              <w:left w:val="nil"/>
              <w:bottom w:val="single" w:sz="12" w:space="0" w:color="auto"/>
              <w:right w:val="nil"/>
            </w:tcBorders>
            <w:shd w:val="clear" w:color="auto" w:fill="auto"/>
            <w:vAlign w:val="bottom"/>
          </w:tcPr>
          <w:p w14:paraId="4A843EBB" w14:textId="77777777" w:rsidR="00F7009D" w:rsidRPr="00D26CF0" w:rsidRDefault="009D6872" w:rsidP="00F7009D">
            <w:pPr>
              <w:pStyle w:val="TabellRader"/>
            </w:pPr>
            <w:r w:rsidRPr="00D26CF0">
              <w:t>0,0</w:t>
            </w:r>
          </w:p>
        </w:tc>
        <w:tc>
          <w:tcPr>
            <w:tcW w:w="788" w:type="dxa"/>
            <w:tcBorders>
              <w:top w:val="nil"/>
              <w:left w:val="nil"/>
              <w:bottom w:val="single" w:sz="12" w:space="0" w:color="auto"/>
              <w:right w:val="nil"/>
            </w:tcBorders>
            <w:shd w:val="clear" w:color="auto" w:fill="auto"/>
            <w:vAlign w:val="bottom"/>
          </w:tcPr>
          <w:p w14:paraId="4E6770C9" w14:textId="77777777" w:rsidR="00F7009D" w:rsidRPr="00D26CF0" w:rsidRDefault="009D6872" w:rsidP="00F7009D">
            <w:pPr>
              <w:pStyle w:val="TabellRader"/>
            </w:pPr>
            <w:r w:rsidRPr="00D26CF0">
              <w:rPr>
                <w:rFonts w:ascii="Times New Roman" w:hAnsi="Times New Roman"/>
              </w:rPr>
              <w:t> </w:t>
            </w:r>
          </w:p>
        </w:tc>
      </w:tr>
      <w:tr w:rsidR="00F7009D" w:rsidRPr="002C3807" w14:paraId="05844C9C" w14:textId="77777777" w:rsidTr="00F7009D">
        <w:tc>
          <w:tcPr>
            <w:tcW w:w="382" w:type="dxa"/>
            <w:tcBorders>
              <w:top w:val="single" w:sz="12" w:space="0" w:color="auto"/>
              <w:left w:val="nil"/>
              <w:bottom w:val="nil"/>
              <w:right w:val="nil"/>
            </w:tcBorders>
          </w:tcPr>
          <w:p w14:paraId="5A4F7143" w14:textId="77777777" w:rsidR="00F7009D" w:rsidRPr="002C3807" w:rsidRDefault="00F7009D" w:rsidP="00F7009D">
            <w:pPr>
              <w:pStyle w:val="TabellRader"/>
              <w:spacing w:before="20" w:line="170" w:lineRule="exact"/>
              <w:jc w:val="left"/>
              <w:rPr>
                <w:highlight w:val="yellow"/>
              </w:rPr>
            </w:pPr>
          </w:p>
        </w:tc>
        <w:tc>
          <w:tcPr>
            <w:tcW w:w="3271" w:type="dxa"/>
            <w:tcBorders>
              <w:top w:val="single" w:sz="12" w:space="0" w:color="auto"/>
              <w:left w:val="nil"/>
              <w:bottom w:val="nil"/>
              <w:right w:val="nil"/>
            </w:tcBorders>
            <w:vAlign w:val="bottom"/>
          </w:tcPr>
          <w:p w14:paraId="34B8F646" w14:textId="77777777" w:rsidR="00F7009D" w:rsidRPr="00B9220A" w:rsidRDefault="009D6872" w:rsidP="00F7009D">
            <w:pPr>
              <w:pStyle w:val="TabellRader"/>
              <w:spacing w:before="20" w:line="170" w:lineRule="exact"/>
              <w:jc w:val="left"/>
              <w:rPr>
                <w:b/>
              </w:rPr>
            </w:pPr>
            <w:r w:rsidRPr="00B9220A">
              <w:rPr>
                <w:b/>
              </w:rPr>
              <w:t>Takbegränsade utgifter</w:t>
            </w:r>
          </w:p>
        </w:tc>
        <w:tc>
          <w:tcPr>
            <w:tcW w:w="677" w:type="dxa"/>
            <w:tcBorders>
              <w:top w:val="single" w:sz="12" w:space="0" w:color="auto"/>
              <w:left w:val="nil"/>
              <w:bottom w:val="nil"/>
              <w:right w:val="nil"/>
            </w:tcBorders>
            <w:vAlign w:val="bottom"/>
          </w:tcPr>
          <w:p w14:paraId="36CCBA97" w14:textId="10FE347C" w:rsidR="00F7009D" w:rsidRPr="00742A06" w:rsidRDefault="009D6872" w:rsidP="00F7009D">
            <w:pPr>
              <w:pStyle w:val="TabellRader"/>
              <w:rPr>
                <w:b/>
              </w:rPr>
            </w:pPr>
            <w:r w:rsidRPr="00742A06">
              <w:rPr>
                <w:b/>
              </w:rPr>
              <w:t xml:space="preserve">1 </w:t>
            </w:r>
            <w:r w:rsidRPr="00742A06">
              <w:rPr>
                <w:b/>
                <w:bCs/>
              </w:rPr>
              <w:t>067,3</w:t>
            </w:r>
          </w:p>
        </w:tc>
        <w:tc>
          <w:tcPr>
            <w:tcW w:w="787" w:type="dxa"/>
            <w:tcBorders>
              <w:top w:val="single" w:sz="12" w:space="0" w:color="auto"/>
              <w:left w:val="nil"/>
              <w:bottom w:val="nil"/>
              <w:right w:val="nil"/>
            </w:tcBorders>
            <w:vAlign w:val="bottom"/>
          </w:tcPr>
          <w:p w14:paraId="671F008E" w14:textId="69F2F1A0" w:rsidR="00F7009D" w:rsidRPr="002C3807" w:rsidRDefault="009D6872" w:rsidP="00F7009D">
            <w:pPr>
              <w:pStyle w:val="TabellRader"/>
              <w:rPr>
                <w:b/>
                <w:bCs/>
                <w:highlight w:val="yellow"/>
              </w:rPr>
            </w:pPr>
            <w:r w:rsidRPr="00D72D14">
              <w:rPr>
                <w:b/>
                <w:bCs/>
              </w:rPr>
              <w:t>1</w:t>
            </w:r>
            <w:r w:rsidRPr="00D72D14">
              <w:rPr>
                <w:rFonts w:ascii="Times New Roman" w:hAnsi="Times New Roman"/>
                <w:b/>
                <w:bCs/>
              </w:rPr>
              <w:t> </w:t>
            </w:r>
            <w:r w:rsidRPr="00D72D14">
              <w:rPr>
                <w:b/>
                <w:bCs/>
              </w:rPr>
              <w:t>09</w:t>
            </w:r>
            <w:r>
              <w:rPr>
                <w:b/>
                <w:bCs/>
              </w:rPr>
              <w:t>0</w:t>
            </w:r>
            <w:r w:rsidRPr="00D72D14">
              <w:rPr>
                <w:b/>
                <w:bCs/>
              </w:rPr>
              <w:t>,</w:t>
            </w:r>
            <w:r>
              <w:rPr>
                <w:b/>
                <w:bCs/>
              </w:rPr>
              <w:t>7</w:t>
            </w:r>
          </w:p>
        </w:tc>
        <w:tc>
          <w:tcPr>
            <w:tcW w:w="788" w:type="dxa"/>
            <w:tcBorders>
              <w:top w:val="single" w:sz="12" w:space="0" w:color="auto"/>
              <w:left w:val="nil"/>
              <w:bottom w:val="nil"/>
              <w:right w:val="nil"/>
            </w:tcBorders>
            <w:vAlign w:val="bottom"/>
          </w:tcPr>
          <w:p w14:paraId="2B652F4A" w14:textId="77777777" w:rsidR="00F7009D" w:rsidRPr="002C3807" w:rsidRDefault="00F7009D" w:rsidP="00F7009D">
            <w:pPr>
              <w:pStyle w:val="TabellRader"/>
              <w:rPr>
                <w:b/>
                <w:bCs/>
                <w:highlight w:val="yellow"/>
              </w:rPr>
            </w:pPr>
          </w:p>
        </w:tc>
        <w:tc>
          <w:tcPr>
            <w:tcW w:w="778" w:type="dxa"/>
            <w:tcBorders>
              <w:top w:val="single" w:sz="12" w:space="0" w:color="auto"/>
              <w:left w:val="nil"/>
              <w:bottom w:val="nil"/>
              <w:right w:val="nil"/>
            </w:tcBorders>
            <w:vAlign w:val="bottom"/>
          </w:tcPr>
          <w:p w14:paraId="63D3EC58" w14:textId="77777777" w:rsidR="00F7009D" w:rsidRPr="002C3807" w:rsidRDefault="00F7009D" w:rsidP="00F7009D">
            <w:pPr>
              <w:pStyle w:val="TabellRader"/>
              <w:rPr>
                <w:b/>
                <w:bCs/>
                <w:highlight w:val="yellow"/>
              </w:rPr>
            </w:pPr>
          </w:p>
        </w:tc>
        <w:tc>
          <w:tcPr>
            <w:tcW w:w="797" w:type="dxa"/>
            <w:tcBorders>
              <w:top w:val="single" w:sz="12" w:space="0" w:color="auto"/>
              <w:left w:val="nil"/>
              <w:bottom w:val="nil"/>
              <w:right w:val="nil"/>
            </w:tcBorders>
            <w:shd w:val="clear" w:color="auto" w:fill="auto"/>
            <w:vAlign w:val="bottom"/>
          </w:tcPr>
          <w:p w14:paraId="541ECA3A" w14:textId="45ED6E08" w:rsidR="00F7009D" w:rsidRPr="002C3807" w:rsidRDefault="009D6872" w:rsidP="00F7009D">
            <w:pPr>
              <w:pStyle w:val="TabellRader"/>
              <w:rPr>
                <w:b/>
                <w:bCs/>
                <w:highlight w:val="yellow"/>
              </w:rPr>
            </w:pPr>
            <w:r w:rsidRPr="00AD77C8">
              <w:rPr>
                <w:b/>
              </w:rPr>
              <w:t xml:space="preserve">1 </w:t>
            </w:r>
            <w:r w:rsidRPr="00AD77C8">
              <w:rPr>
                <w:b/>
                <w:bCs/>
              </w:rPr>
              <w:t>091,4</w:t>
            </w:r>
          </w:p>
        </w:tc>
        <w:tc>
          <w:tcPr>
            <w:tcW w:w="787" w:type="dxa"/>
            <w:tcBorders>
              <w:top w:val="single" w:sz="12" w:space="0" w:color="auto"/>
              <w:left w:val="nil"/>
              <w:bottom w:val="nil"/>
              <w:right w:val="nil"/>
            </w:tcBorders>
            <w:shd w:val="clear" w:color="auto" w:fill="auto"/>
            <w:vAlign w:val="bottom"/>
          </w:tcPr>
          <w:p w14:paraId="3C41003E" w14:textId="552B600F" w:rsidR="00F7009D" w:rsidRPr="002C3807" w:rsidRDefault="009D6872" w:rsidP="00F7009D">
            <w:pPr>
              <w:pStyle w:val="TabellRader"/>
              <w:rPr>
                <w:b/>
                <w:bCs/>
                <w:highlight w:val="yellow"/>
              </w:rPr>
            </w:pPr>
            <w:r w:rsidRPr="00D26CF0">
              <w:rPr>
                <w:b/>
                <w:bCs/>
              </w:rPr>
              <w:t>0,7</w:t>
            </w:r>
          </w:p>
        </w:tc>
        <w:tc>
          <w:tcPr>
            <w:tcW w:w="788" w:type="dxa"/>
            <w:tcBorders>
              <w:top w:val="single" w:sz="12" w:space="0" w:color="auto"/>
              <w:left w:val="nil"/>
              <w:bottom w:val="nil"/>
              <w:right w:val="nil"/>
            </w:tcBorders>
            <w:shd w:val="clear" w:color="auto" w:fill="auto"/>
            <w:vAlign w:val="bottom"/>
          </w:tcPr>
          <w:p w14:paraId="24B316F4" w14:textId="77777777" w:rsidR="00F7009D" w:rsidRPr="002C3807" w:rsidRDefault="00F7009D" w:rsidP="00F7009D">
            <w:pPr>
              <w:pStyle w:val="TabellRader"/>
              <w:rPr>
                <w:highlight w:val="yellow"/>
              </w:rPr>
            </w:pPr>
          </w:p>
        </w:tc>
      </w:tr>
      <w:tr w:rsidR="00F7009D" w:rsidRPr="002C3807" w14:paraId="16EFD2FC" w14:textId="77777777" w:rsidTr="00F7009D">
        <w:tc>
          <w:tcPr>
            <w:tcW w:w="382" w:type="dxa"/>
            <w:tcBorders>
              <w:top w:val="nil"/>
              <w:left w:val="nil"/>
              <w:bottom w:val="single" w:sz="12" w:space="0" w:color="auto"/>
              <w:right w:val="nil"/>
            </w:tcBorders>
          </w:tcPr>
          <w:p w14:paraId="3F7BB877" w14:textId="77777777" w:rsidR="00F7009D" w:rsidRPr="002C3807" w:rsidRDefault="00F7009D" w:rsidP="00F7009D">
            <w:pPr>
              <w:pStyle w:val="TabellRader"/>
              <w:spacing w:before="20" w:line="170" w:lineRule="exact"/>
              <w:jc w:val="left"/>
              <w:rPr>
                <w:highlight w:val="yellow"/>
              </w:rPr>
            </w:pPr>
          </w:p>
        </w:tc>
        <w:tc>
          <w:tcPr>
            <w:tcW w:w="3271" w:type="dxa"/>
            <w:tcBorders>
              <w:top w:val="nil"/>
              <w:left w:val="nil"/>
              <w:bottom w:val="single" w:sz="12" w:space="0" w:color="auto"/>
              <w:right w:val="nil"/>
            </w:tcBorders>
            <w:vAlign w:val="bottom"/>
          </w:tcPr>
          <w:p w14:paraId="08608520" w14:textId="77777777" w:rsidR="00F7009D" w:rsidRPr="00B9220A" w:rsidRDefault="009D6872" w:rsidP="00F7009D">
            <w:pPr>
              <w:pStyle w:val="TabellRader"/>
              <w:spacing w:before="20" w:line="170" w:lineRule="exact"/>
              <w:jc w:val="left"/>
            </w:pPr>
            <w:r w:rsidRPr="00B9220A">
              <w:t>Budgeteringsmarginal</w:t>
            </w:r>
          </w:p>
        </w:tc>
        <w:tc>
          <w:tcPr>
            <w:tcW w:w="677" w:type="dxa"/>
            <w:tcBorders>
              <w:top w:val="nil"/>
              <w:left w:val="nil"/>
              <w:bottom w:val="single" w:sz="12" w:space="0" w:color="auto"/>
              <w:right w:val="nil"/>
            </w:tcBorders>
            <w:vAlign w:val="bottom"/>
          </w:tcPr>
          <w:p w14:paraId="79DFD292" w14:textId="61125C9F" w:rsidR="00F7009D" w:rsidRPr="00742A06" w:rsidRDefault="009D6872" w:rsidP="00F7009D">
            <w:pPr>
              <w:pStyle w:val="TabellRader"/>
            </w:pPr>
            <w:r>
              <w:t>27,7</w:t>
            </w:r>
          </w:p>
        </w:tc>
        <w:tc>
          <w:tcPr>
            <w:tcW w:w="787" w:type="dxa"/>
            <w:tcBorders>
              <w:top w:val="nil"/>
              <w:left w:val="nil"/>
              <w:bottom w:val="single" w:sz="12" w:space="0" w:color="auto"/>
              <w:right w:val="nil"/>
            </w:tcBorders>
            <w:shd w:val="clear" w:color="auto" w:fill="auto"/>
          </w:tcPr>
          <w:p w14:paraId="1A9E22DA" w14:textId="0AE6FBE9" w:rsidR="00F7009D" w:rsidRPr="002C3807" w:rsidRDefault="009D6872" w:rsidP="00F7009D">
            <w:pPr>
              <w:pStyle w:val="TabellRader"/>
              <w:rPr>
                <w:highlight w:val="yellow"/>
              </w:rPr>
            </w:pPr>
            <w:r>
              <w:t>16,2</w:t>
            </w:r>
          </w:p>
        </w:tc>
        <w:tc>
          <w:tcPr>
            <w:tcW w:w="788" w:type="dxa"/>
            <w:tcBorders>
              <w:top w:val="nil"/>
              <w:left w:val="nil"/>
              <w:bottom w:val="single" w:sz="12" w:space="0" w:color="auto"/>
              <w:right w:val="nil"/>
            </w:tcBorders>
            <w:shd w:val="clear" w:color="auto" w:fill="auto"/>
          </w:tcPr>
          <w:p w14:paraId="3FABC9C1" w14:textId="77777777" w:rsidR="00F7009D" w:rsidRPr="002C3807" w:rsidRDefault="00F7009D" w:rsidP="00F7009D">
            <w:pPr>
              <w:pStyle w:val="TabellRader"/>
              <w:rPr>
                <w:highlight w:val="yellow"/>
              </w:rPr>
            </w:pPr>
          </w:p>
        </w:tc>
        <w:tc>
          <w:tcPr>
            <w:tcW w:w="778" w:type="dxa"/>
            <w:tcBorders>
              <w:top w:val="nil"/>
              <w:left w:val="nil"/>
              <w:bottom w:val="single" w:sz="12" w:space="0" w:color="auto"/>
              <w:right w:val="nil"/>
            </w:tcBorders>
          </w:tcPr>
          <w:p w14:paraId="3C67D2AC" w14:textId="77777777" w:rsidR="00F7009D" w:rsidRPr="002C3807" w:rsidRDefault="00F7009D" w:rsidP="00F7009D">
            <w:pPr>
              <w:pStyle w:val="TabellRader"/>
              <w:rPr>
                <w:highlight w:val="yellow"/>
              </w:rPr>
            </w:pPr>
          </w:p>
        </w:tc>
        <w:tc>
          <w:tcPr>
            <w:tcW w:w="797" w:type="dxa"/>
            <w:tcBorders>
              <w:top w:val="nil"/>
              <w:left w:val="nil"/>
              <w:bottom w:val="single" w:sz="12" w:space="0" w:color="auto"/>
              <w:right w:val="nil"/>
            </w:tcBorders>
            <w:shd w:val="clear" w:color="auto" w:fill="auto"/>
            <w:vAlign w:val="bottom"/>
          </w:tcPr>
          <w:p w14:paraId="7609D6FD" w14:textId="11930A3E" w:rsidR="00F7009D" w:rsidRPr="002C3807" w:rsidRDefault="009D6872" w:rsidP="00F7009D">
            <w:pPr>
              <w:pStyle w:val="TabellRader"/>
              <w:rPr>
                <w:highlight w:val="yellow"/>
              </w:rPr>
            </w:pPr>
            <w:r w:rsidRPr="002E7F6C">
              <w:t>15,6</w:t>
            </w:r>
          </w:p>
        </w:tc>
        <w:tc>
          <w:tcPr>
            <w:tcW w:w="787" w:type="dxa"/>
            <w:tcBorders>
              <w:top w:val="nil"/>
              <w:left w:val="nil"/>
              <w:bottom w:val="single" w:sz="12" w:space="0" w:color="auto"/>
              <w:right w:val="nil"/>
            </w:tcBorders>
            <w:shd w:val="clear" w:color="auto" w:fill="auto"/>
            <w:vAlign w:val="bottom"/>
          </w:tcPr>
          <w:p w14:paraId="7289A530" w14:textId="7BDFD7BB" w:rsidR="00F7009D" w:rsidRPr="002C3807" w:rsidRDefault="009D6872" w:rsidP="00F7009D">
            <w:pPr>
              <w:pStyle w:val="TabellRader"/>
              <w:rPr>
                <w:highlight w:val="yellow"/>
              </w:rPr>
            </w:pPr>
            <w:r w:rsidRPr="00D26CF0">
              <w:t>-</w:t>
            </w:r>
            <w:r>
              <w:t>0,7</w:t>
            </w:r>
          </w:p>
        </w:tc>
        <w:tc>
          <w:tcPr>
            <w:tcW w:w="788" w:type="dxa"/>
            <w:tcBorders>
              <w:top w:val="nil"/>
              <w:left w:val="nil"/>
              <w:bottom w:val="single" w:sz="12" w:space="0" w:color="auto"/>
              <w:right w:val="nil"/>
            </w:tcBorders>
            <w:shd w:val="clear" w:color="auto" w:fill="auto"/>
            <w:vAlign w:val="bottom"/>
          </w:tcPr>
          <w:p w14:paraId="25931741" w14:textId="77777777" w:rsidR="00F7009D" w:rsidRPr="00D26CF0" w:rsidRDefault="009D6872" w:rsidP="00F7009D">
            <w:pPr>
              <w:pStyle w:val="TabellRader"/>
            </w:pPr>
            <w:r w:rsidRPr="00D26CF0">
              <w:rPr>
                <w:rFonts w:ascii="Times New Roman" w:hAnsi="Times New Roman"/>
              </w:rPr>
              <w:t> </w:t>
            </w:r>
          </w:p>
        </w:tc>
      </w:tr>
      <w:tr w:rsidR="00F7009D" w:rsidRPr="002C3807" w14:paraId="18D6B1B5" w14:textId="77777777" w:rsidTr="00F7009D">
        <w:tc>
          <w:tcPr>
            <w:tcW w:w="382" w:type="dxa"/>
            <w:tcBorders>
              <w:top w:val="single" w:sz="12" w:space="0" w:color="auto"/>
              <w:left w:val="nil"/>
              <w:bottom w:val="single" w:sz="18" w:space="0" w:color="auto"/>
              <w:right w:val="nil"/>
            </w:tcBorders>
          </w:tcPr>
          <w:p w14:paraId="097DD422" w14:textId="77777777" w:rsidR="00F7009D" w:rsidRPr="002C3807" w:rsidRDefault="00F7009D" w:rsidP="00F7009D">
            <w:pPr>
              <w:pStyle w:val="TabellRader"/>
              <w:spacing w:before="20" w:line="170" w:lineRule="exact"/>
              <w:jc w:val="left"/>
              <w:rPr>
                <w:b/>
                <w:highlight w:val="yellow"/>
              </w:rPr>
            </w:pPr>
          </w:p>
        </w:tc>
        <w:tc>
          <w:tcPr>
            <w:tcW w:w="3271" w:type="dxa"/>
            <w:tcBorders>
              <w:top w:val="single" w:sz="12" w:space="0" w:color="auto"/>
              <w:left w:val="nil"/>
              <w:bottom w:val="single" w:sz="18" w:space="0" w:color="auto"/>
              <w:right w:val="nil"/>
            </w:tcBorders>
            <w:vAlign w:val="bottom"/>
          </w:tcPr>
          <w:p w14:paraId="3B3FD3E0" w14:textId="77777777" w:rsidR="00F7009D" w:rsidRPr="00B9220A" w:rsidRDefault="009D6872" w:rsidP="00F7009D">
            <w:pPr>
              <w:pStyle w:val="TabellRader"/>
              <w:spacing w:before="20" w:line="170" w:lineRule="exact"/>
              <w:jc w:val="left"/>
              <w:rPr>
                <w:b/>
              </w:rPr>
            </w:pPr>
            <w:r w:rsidRPr="00B9220A">
              <w:rPr>
                <w:b/>
              </w:rPr>
              <w:t>Utgiftstak för staten</w:t>
            </w:r>
          </w:p>
        </w:tc>
        <w:tc>
          <w:tcPr>
            <w:tcW w:w="677" w:type="dxa"/>
            <w:tcBorders>
              <w:top w:val="single" w:sz="12" w:space="0" w:color="auto"/>
              <w:left w:val="nil"/>
              <w:bottom w:val="single" w:sz="18" w:space="0" w:color="auto"/>
              <w:right w:val="nil"/>
            </w:tcBorders>
            <w:vAlign w:val="bottom"/>
          </w:tcPr>
          <w:p w14:paraId="1AB002B5" w14:textId="78ADD780" w:rsidR="00F7009D" w:rsidRPr="002C3807" w:rsidRDefault="009D6872" w:rsidP="00F7009D">
            <w:pPr>
              <w:pStyle w:val="TabellRader"/>
              <w:rPr>
                <w:b/>
                <w:bCs/>
                <w:highlight w:val="yellow"/>
              </w:rPr>
            </w:pPr>
            <w:r w:rsidRPr="00B9220A">
              <w:rPr>
                <w:b/>
              </w:rPr>
              <w:t>1</w:t>
            </w:r>
            <w:r w:rsidRPr="00B9220A">
              <w:rPr>
                <w:rFonts w:ascii="Times New Roman" w:hAnsi="Times New Roman"/>
                <w:b/>
              </w:rPr>
              <w:t> </w:t>
            </w:r>
            <w:r w:rsidRPr="00B9220A">
              <w:rPr>
                <w:b/>
                <w:bCs/>
              </w:rPr>
              <w:t>0</w:t>
            </w:r>
            <w:r>
              <w:rPr>
                <w:b/>
                <w:bCs/>
              </w:rPr>
              <w:t>95</w:t>
            </w:r>
            <w:r w:rsidRPr="00B9220A">
              <w:rPr>
                <w:b/>
              </w:rPr>
              <w:t>,0</w:t>
            </w:r>
          </w:p>
        </w:tc>
        <w:tc>
          <w:tcPr>
            <w:tcW w:w="787" w:type="dxa"/>
            <w:tcBorders>
              <w:top w:val="single" w:sz="12" w:space="0" w:color="auto"/>
              <w:left w:val="nil"/>
              <w:bottom w:val="single" w:sz="18" w:space="0" w:color="auto"/>
              <w:right w:val="nil"/>
            </w:tcBorders>
            <w:vAlign w:val="bottom"/>
          </w:tcPr>
          <w:p w14:paraId="6D64946C" w14:textId="643F25A6" w:rsidR="00F7009D" w:rsidRPr="00D72D14" w:rsidRDefault="009D6872" w:rsidP="00F7009D">
            <w:pPr>
              <w:pStyle w:val="TabellRader"/>
              <w:rPr>
                <w:b/>
              </w:rPr>
            </w:pPr>
            <w:r>
              <w:rPr>
                <w:b/>
              </w:rPr>
              <w:t xml:space="preserve">1 </w:t>
            </w:r>
            <w:r>
              <w:rPr>
                <w:b/>
                <w:bCs/>
              </w:rPr>
              <w:t>107</w:t>
            </w:r>
            <w:r w:rsidRPr="00D72D14">
              <w:rPr>
                <w:b/>
              </w:rPr>
              <w:t>,0</w:t>
            </w:r>
          </w:p>
        </w:tc>
        <w:tc>
          <w:tcPr>
            <w:tcW w:w="788" w:type="dxa"/>
            <w:tcBorders>
              <w:top w:val="single" w:sz="12" w:space="0" w:color="auto"/>
              <w:left w:val="nil"/>
              <w:bottom w:val="single" w:sz="18" w:space="0" w:color="auto"/>
              <w:right w:val="nil"/>
            </w:tcBorders>
            <w:vAlign w:val="bottom"/>
          </w:tcPr>
          <w:p w14:paraId="469ED5B1" w14:textId="77777777" w:rsidR="00F7009D" w:rsidRPr="00D72D14" w:rsidRDefault="00F7009D" w:rsidP="00F7009D">
            <w:pPr>
              <w:pStyle w:val="TabellRader"/>
              <w:rPr>
                <w:b/>
              </w:rPr>
            </w:pPr>
          </w:p>
        </w:tc>
        <w:tc>
          <w:tcPr>
            <w:tcW w:w="778" w:type="dxa"/>
            <w:tcBorders>
              <w:top w:val="single" w:sz="12" w:space="0" w:color="auto"/>
              <w:left w:val="nil"/>
              <w:bottom w:val="single" w:sz="18" w:space="0" w:color="auto"/>
              <w:right w:val="nil"/>
            </w:tcBorders>
            <w:vAlign w:val="bottom"/>
          </w:tcPr>
          <w:p w14:paraId="5678B4B3" w14:textId="77777777" w:rsidR="00F7009D" w:rsidRPr="00D72D14" w:rsidRDefault="00F7009D" w:rsidP="00F7009D">
            <w:pPr>
              <w:pStyle w:val="TabellRader"/>
              <w:rPr>
                <w:b/>
              </w:rPr>
            </w:pPr>
          </w:p>
        </w:tc>
        <w:tc>
          <w:tcPr>
            <w:tcW w:w="797" w:type="dxa"/>
            <w:tcBorders>
              <w:top w:val="single" w:sz="12" w:space="0" w:color="auto"/>
              <w:left w:val="nil"/>
              <w:bottom w:val="single" w:sz="18" w:space="0" w:color="auto"/>
              <w:right w:val="nil"/>
            </w:tcBorders>
            <w:shd w:val="clear" w:color="auto" w:fill="auto"/>
            <w:vAlign w:val="bottom"/>
          </w:tcPr>
          <w:p w14:paraId="6FB92937" w14:textId="38F56FEB" w:rsidR="00F7009D" w:rsidRPr="00D72D14" w:rsidRDefault="009D6872" w:rsidP="00F7009D">
            <w:pPr>
              <w:pStyle w:val="TabellRader"/>
              <w:rPr>
                <w:b/>
              </w:rPr>
            </w:pPr>
            <w:r>
              <w:rPr>
                <w:b/>
              </w:rPr>
              <w:t xml:space="preserve">1 </w:t>
            </w:r>
            <w:r>
              <w:rPr>
                <w:b/>
                <w:bCs/>
              </w:rPr>
              <w:t>107</w:t>
            </w:r>
            <w:r w:rsidRPr="00D72D14">
              <w:rPr>
                <w:b/>
              </w:rPr>
              <w:t>,0</w:t>
            </w:r>
          </w:p>
        </w:tc>
        <w:tc>
          <w:tcPr>
            <w:tcW w:w="787" w:type="dxa"/>
            <w:tcBorders>
              <w:top w:val="single" w:sz="12" w:space="0" w:color="auto"/>
              <w:left w:val="nil"/>
              <w:bottom w:val="single" w:sz="18" w:space="0" w:color="auto"/>
              <w:right w:val="nil"/>
            </w:tcBorders>
            <w:shd w:val="clear" w:color="auto" w:fill="auto"/>
            <w:vAlign w:val="bottom"/>
          </w:tcPr>
          <w:p w14:paraId="2D6F1C4A" w14:textId="77777777" w:rsidR="00F7009D" w:rsidRPr="00D72D14" w:rsidRDefault="009D6872" w:rsidP="00F7009D">
            <w:pPr>
              <w:pStyle w:val="TabellRader"/>
              <w:rPr>
                <w:b/>
              </w:rPr>
            </w:pPr>
            <w:r w:rsidRPr="00D72D14">
              <w:rPr>
                <w:rFonts w:ascii="Times New Roman" w:hAnsi="Times New Roman"/>
                <w:b/>
              </w:rPr>
              <w:t> </w:t>
            </w:r>
          </w:p>
        </w:tc>
        <w:tc>
          <w:tcPr>
            <w:tcW w:w="788" w:type="dxa"/>
            <w:tcBorders>
              <w:top w:val="single" w:sz="12" w:space="0" w:color="auto"/>
              <w:left w:val="nil"/>
              <w:bottom w:val="single" w:sz="18" w:space="0" w:color="auto"/>
              <w:right w:val="nil"/>
            </w:tcBorders>
            <w:shd w:val="clear" w:color="auto" w:fill="auto"/>
            <w:vAlign w:val="bottom"/>
          </w:tcPr>
          <w:p w14:paraId="1A9D1FB9" w14:textId="77777777" w:rsidR="00F7009D" w:rsidRPr="00D72D14" w:rsidRDefault="009D6872" w:rsidP="00F7009D">
            <w:pPr>
              <w:pStyle w:val="TabellRader"/>
            </w:pPr>
            <w:r w:rsidRPr="00D72D14">
              <w:rPr>
                <w:rFonts w:ascii="Times New Roman" w:hAnsi="Times New Roman"/>
                <w:b/>
              </w:rPr>
              <w:t> </w:t>
            </w:r>
          </w:p>
        </w:tc>
      </w:tr>
    </w:tbl>
    <w:p w14:paraId="7F6C3AC0" w14:textId="77777777" w:rsidR="00F7009D" w:rsidRPr="006E6A92" w:rsidRDefault="009D6872" w:rsidP="00F7009D">
      <w:pPr>
        <w:pStyle w:val="TabellFotnot"/>
        <w:rPr>
          <w:vertAlign w:val="superscript"/>
        </w:rPr>
      </w:pPr>
      <w:r w:rsidRPr="006E6A92">
        <w:t>Anm.: Beloppen är avrundade och överensstämmer därför inte alltid med summan.</w:t>
      </w:r>
      <w:r w:rsidRPr="006E6A92">
        <w:rPr>
          <w:vertAlign w:val="superscript"/>
        </w:rPr>
        <w:t xml:space="preserve"> </w:t>
      </w:r>
    </w:p>
    <w:p w14:paraId="7616DB52" w14:textId="763E50D3" w:rsidR="00F7009D" w:rsidRPr="006E6A92" w:rsidRDefault="009D6872" w:rsidP="00F7009D">
      <w:pPr>
        <w:pStyle w:val="TabellFotnot"/>
      </w:pPr>
      <w:r w:rsidRPr="006E6A92">
        <w:rPr>
          <w:vertAlign w:val="superscript"/>
        </w:rPr>
        <w:t>1</w:t>
      </w:r>
      <w:r w:rsidRPr="006E6A92">
        <w:t xml:space="preserve"> I utfallet för 2013 har anslag fördelats till de utgiftsområden de tillhör i statens budget för 2014.</w:t>
      </w:r>
    </w:p>
    <w:p w14:paraId="65E8D77E" w14:textId="1757A388" w:rsidR="00F7009D" w:rsidRPr="002C3807" w:rsidRDefault="009D6872" w:rsidP="00F7009D">
      <w:pPr>
        <w:pStyle w:val="TabellFotnot"/>
        <w:rPr>
          <w:highlight w:val="yellow"/>
        </w:rPr>
      </w:pPr>
      <w:r w:rsidRPr="006E6A92">
        <w:rPr>
          <w:vertAlign w:val="superscript"/>
        </w:rPr>
        <w:t xml:space="preserve">2 </w:t>
      </w:r>
      <w:r w:rsidRPr="006E6A92">
        <w:t>Statens budget för 2014 enligt riksdagens beslut med anledning av budgetpropositionen för 201</w:t>
      </w:r>
      <w:r>
        <w:t>4</w:t>
      </w:r>
      <w:r w:rsidRPr="006E6A92">
        <w:t xml:space="preserve"> </w:t>
      </w:r>
      <w:r w:rsidRPr="00E90970">
        <w:t>(2013/14 FiU10, rskr 2013/14:139).</w:t>
      </w:r>
    </w:p>
    <w:p w14:paraId="309FDC9C" w14:textId="1F2E7E31" w:rsidR="00F7009D" w:rsidRPr="002C3807" w:rsidRDefault="009D6872" w:rsidP="00F7009D">
      <w:pPr>
        <w:pStyle w:val="TabellFotnot"/>
        <w:rPr>
          <w:highlight w:val="yellow"/>
        </w:rPr>
      </w:pPr>
      <w:r w:rsidRPr="006E6A92">
        <w:rPr>
          <w:vertAlign w:val="superscript"/>
        </w:rPr>
        <w:t>3</w:t>
      </w:r>
      <w:r w:rsidRPr="006E6A92">
        <w:t xml:space="preserve"> Enligt förslag i p</w:t>
      </w:r>
      <w:r w:rsidRPr="006E6A92">
        <w:rPr>
          <w:color w:val="000000"/>
          <w:lang w:eastAsia="sv-SE"/>
        </w:rPr>
        <w:t xml:space="preserve">ropositionen Vårändringsbudget för </w:t>
      </w:r>
      <w:r w:rsidRPr="006E6A92">
        <w:rPr>
          <w:rFonts w:cs="Helv"/>
          <w:color w:val="000000"/>
          <w:szCs w:val="22"/>
          <w:lang w:eastAsia="sv-SE"/>
        </w:rPr>
        <w:t>2014</w:t>
      </w:r>
      <w:r w:rsidRPr="006E6A92">
        <w:rPr>
          <w:color w:val="000000"/>
          <w:lang w:eastAsia="sv-SE"/>
        </w:rPr>
        <w:t xml:space="preserve"> </w:t>
      </w:r>
      <w:r>
        <w:rPr>
          <w:color w:val="000000"/>
          <w:lang w:eastAsia="sv-SE"/>
        </w:rPr>
        <w:t>(</w:t>
      </w:r>
      <w:r w:rsidRPr="007D6CAA">
        <w:rPr>
          <w:color w:val="000000"/>
          <w:lang w:eastAsia="sv-SE"/>
        </w:rPr>
        <w:t xml:space="preserve">prop. </w:t>
      </w:r>
      <w:r w:rsidRPr="007D6CAA">
        <w:rPr>
          <w:rFonts w:cs="Helv"/>
          <w:color w:val="000000"/>
          <w:szCs w:val="22"/>
          <w:lang w:eastAsia="sv-SE"/>
        </w:rPr>
        <w:t>2013/14</w:t>
      </w:r>
      <w:r w:rsidRPr="007D6CAA">
        <w:rPr>
          <w:color w:val="000000"/>
          <w:lang w:eastAsia="sv-SE"/>
        </w:rPr>
        <w:t>:99</w:t>
      </w:r>
      <w:r>
        <w:rPr>
          <w:rFonts w:cs="Helv"/>
          <w:color w:val="000000"/>
          <w:szCs w:val="22"/>
          <w:lang w:eastAsia="sv-SE"/>
        </w:rPr>
        <w:t>).</w:t>
      </w:r>
      <w:r>
        <w:rPr>
          <w:color w:val="000000"/>
          <w:lang w:eastAsia="sv-SE"/>
        </w:rPr>
        <w:t xml:space="preserve"> </w:t>
      </w:r>
      <w:r w:rsidRPr="006E6A92">
        <w:t>Där 0,0 anges har förslag till ändringsbudget lämnats, men beloppet för utgiftsområdet totalt uppgår till mindre än 50 miljoner kronor.</w:t>
      </w:r>
    </w:p>
    <w:p w14:paraId="7FDF0C5B" w14:textId="078F7DE4" w:rsidR="00F7009D" w:rsidRPr="002C3807" w:rsidRDefault="009D6872" w:rsidP="00F7009D">
      <w:pPr>
        <w:pStyle w:val="TabellFotnot"/>
        <w:rPr>
          <w:highlight w:val="yellow"/>
          <w:lang w:eastAsia="sv-SE"/>
        </w:rPr>
      </w:pPr>
      <w:r w:rsidRPr="006E6A92">
        <w:rPr>
          <w:vertAlign w:val="superscript"/>
        </w:rPr>
        <w:t>4</w:t>
      </w:r>
      <w:r w:rsidRPr="006E6A92">
        <w:t xml:space="preserve"> Anvisat på statens budget enligt riksdagens beslut med anledning av budgetpropositionen för 2014 </w:t>
      </w:r>
      <w:r w:rsidRPr="00E90970">
        <w:t xml:space="preserve">(2013/14 FiU10, rskr 2013/14:139) </w:t>
      </w:r>
      <w:r w:rsidRPr="006E6A92">
        <w:t>samt förslag i</w:t>
      </w:r>
      <w:r w:rsidRPr="006E6A92">
        <w:rPr>
          <w:lang w:eastAsia="sv-SE"/>
        </w:rPr>
        <w:t xml:space="preserve"> propositionen Vårändringsbudget för 2014 </w:t>
      </w:r>
      <w:r w:rsidRPr="007D6CAA">
        <w:rPr>
          <w:lang w:eastAsia="sv-SE"/>
        </w:rPr>
        <w:t>(</w:t>
      </w:r>
      <w:r w:rsidRPr="007D6CAA">
        <w:rPr>
          <w:color w:val="000000"/>
          <w:lang w:eastAsia="sv-SE"/>
        </w:rPr>
        <w:t xml:space="preserve">prop. </w:t>
      </w:r>
      <w:r w:rsidRPr="007D6CAA">
        <w:rPr>
          <w:rFonts w:cs="Helv"/>
          <w:color w:val="000000"/>
          <w:szCs w:val="22"/>
          <w:lang w:eastAsia="sv-SE"/>
        </w:rPr>
        <w:t>2013/14</w:t>
      </w:r>
      <w:r w:rsidRPr="007D6CAA">
        <w:rPr>
          <w:color w:val="000000"/>
          <w:lang w:eastAsia="sv-SE"/>
        </w:rPr>
        <w:t>:99</w:t>
      </w:r>
      <w:r w:rsidRPr="007D6CAA">
        <w:rPr>
          <w:lang w:eastAsia="sv-SE"/>
        </w:rPr>
        <w:t>).</w:t>
      </w:r>
    </w:p>
    <w:p w14:paraId="5F27EA23" w14:textId="4AD2B0A4" w:rsidR="00F7009D" w:rsidRPr="00EE0AC1" w:rsidRDefault="009D6872" w:rsidP="00F7009D">
      <w:pPr>
        <w:pStyle w:val="TabellFotnot"/>
        <w:rPr>
          <w:lang w:eastAsia="sv-SE"/>
        </w:rPr>
        <w:sectPr w:rsidR="00F7009D" w:rsidRPr="00EE0AC1" w:rsidSect="00F7009D">
          <w:headerReference w:type="even" r:id="rId426"/>
          <w:headerReference w:type="default" r:id="rId427"/>
          <w:footerReference w:type="even" r:id="rId428"/>
          <w:footerReference w:type="default" r:id="rId429"/>
          <w:footerReference w:type="first" r:id="rId430"/>
          <w:pgSz w:w="11906" w:h="16838" w:code="9"/>
          <w:pgMar w:top="1304" w:right="1871" w:bottom="1531" w:left="1021" w:header="567" w:footer="1077" w:gutter="0"/>
          <w:cols w:space="340"/>
          <w:docGrid w:linePitch="360"/>
        </w:sectPr>
      </w:pPr>
      <w:r w:rsidRPr="006E6A92">
        <w:rPr>
          <w:lang w:eastAsia="sv-SE"/>
        </w:rPr>
        <w:t>Källa: Egna beräkningar</w:t>
      </w:r>
      <w:r>
        <w:rPr>
          <w:lang w:eastAsia="sv-SE"/>
        </w:rPr>
        <w:t>.</w:t>
      </w:r>
    </w:p>
    <w:p w14:paraId="5991686A" w14:textId="7FCFF7DB" w:rsidR="00F7009D" w:rsidRPr="00300493" w:rsidRDefault="009D6872" w:rsidP="00F7009D">
      <w:pPr>
        <w:pStyle w:val="Rubrik4utannumrering"/>
        <w:spacing w:before="0"/>
      </w:pPr>
      <w:r w:rsidRPr="00300493">
        <w:lastRenderedPageBreak/>
        <w:t>Utgiftsområde 6 Försvar och samhällets krisberedskap</w:t>
      </w:r>
    </w:p>
    <w:p w14:paraId="10AE0A5B" w14:textId="44BF97A0" w:rsidR="00F7009D" w:rsidRPr="002C3807" w:rsidRDefault="009D6872" w:rsidP="00F7009D">
      <w:pPr>
        <w:pStyle w:val="Brdtext"/>
        <w:rPr>
          <w:highlight w:val="yellow"/>
        </w:rPr>
      </w:pPr>
      <w:r w:rsidRPr="00300493">
        <w:t>Utgifterna under utgiftsområdet bedöms bli 1,5</w:t>
      </w:r>
      <w:r>
        <w:t> </w:t>
      </w:r>
      <w:r w:rsidRPr="00300493">
        <w:t>miljarder kronor lägre än ursprungligt anvisade medel i statens budget</w:t>
      </w:r>
      <w:r w:rsidRPr="004029DD">
        <w:t xml:space="preserve">. </w:t>
      </w:r>
      <w:r>
        <w:t>Detta beror f</w:t>
      </w:r>
      <w:r w:rsidRPr="004029DD">
        <w:t xml:space="preserve">ramför allt på att färre internationella insatser ser ut att bli </w:t>
      </w:r>
      <w:r>
        <w:t>genomförda än planerat,</w:t>
      </w:r>
      <w:r w:rsidRPr="00300493">
        <w:t xml:space="preserve"> </w:t>
      </w:r>
      <w:r w:rsidRPr="004029DD">
        <w:t xml:space="preserve">vilket </w:t>
      </w:r>
      <w:r>
        <w:t xml:space="preserve">föranleder en </w:t>
      </w:r>
      <w:r w:rsidRPr="004029DD">
        <w:t>nedrevider</w:t>
      </w:r>
      <w:r>
        <w:t>ing av</w:t>
      </w:r>
      <w:r w:rsidRPr="004029DD">
        <w:t xml:space="preserve"> utgifter</w:t>
      </w:r>
      <w:r>
        <w:t>na</w:t>
      </w:r>
      <w:r w:rsidRPr="004029DD">
        <w:t xml:space="preserve"> för anslaget </w:t>
      </w:r>
      <w:r>
        <w:t xml:space="preserve">1:2 </w:t>
      </w:r>
      <w:r w:rsidRPr="00F81086">
        <w:rPr>
          <w:i/>
        </w:rPr>
        <w:t>Försvarsmaktens insatser internationellt</w:t>
      </w:r>
      <w:r w:rsidRPr="004029DD">
        <w:t xml:space="preserve">. Utgifterna för anslagen </w:t>
      </w:r>
      <w:r>
        <w:t>1:1 </w:t>
      </w:r>
      <w:r w:rsidRPr="00F81086">
        <w:rPr>
          <w:i/>
        </w:rPr>
        <w:t>Förbandsverksamhet och beredskap</w:t>
      </w:r>
      <w:r w:rsidRPr="004029DD">
        <w:t xml:space="preserve"> samt </w:t>
      </w:r>
      <w:r>
        <w:t>1:4 </w:t>
      </w:r>
      <w:r w:rsidRPr="00F81086">
        <w:rPr>
          <w:i/>
        </w:rPr>
        <w:t>Vidmakthållande, avveckling m.m. av materiel och anläggningar</w:t>
      </w:r>
      <w:r w:rsidRPr="004029DD">
        <w:t xml:space="preserve"> förväntas</w:t>
      </w:r>
      <w:r>
        <w:t xml:space="preserve"> vidare</w:t>
      </w:r>
      <w:r w:rsidRPr="004029DD">
        <w:t xml:space="preserve"> bli lägre än vad som tidigare beräknades på grund </w:t>
      </w:r>
      <w:r>
        <w:t xml:space="preserve">av </w:t>
      </w:r>
      <w:r w:rsidRPr="004029DD">
        <w:t xml:space="preserve">att </w:t>
      </w:r>
      <w:r>
        <w:t xml:space="preserve">deras </w:t>
      </w:r>
      <w:r w:rsidRPr="004029DD">
        <w:t>anslagskredit utnyttjades 2013</w:t>
      </w:r>
      <w:r>
        <w:t xml:space="preserve"> till följd av att rekryteringen av kontinuerligt anställda gått bättre än väntat och ett nytt arbetstidsavtal som lett till ökade övningskostnader.</w:t>
      </w:r>
      <w:r w:rsidRPr="004029DD">
        <w:t xml:space="preserve"> </w:t>
      </w:r>
      <w:r w:rsidRPr="004F0A42">
        <w:t>Belastningen av anslags</w:t>
      </w:r>
      <w:r>
        <w:softHyphen/>
      </w:r>
      <w:r w:rsidRPr="004F0A42">
        <w:t>krediten 2013 innebar att de ingående överförings</w:t>
      </w:r>
      <w:r>
        <w:softHyphen/>
      </w:r>
      <w:r w:rsidRPr="004F0A42">
        <w:t>beloppen 2014 blev negativa. Dessa belopp ska nu täckas av anslagna medel 2014 och beräknas därmed återställas till utgången av 2014</w:t>
      </w:r>
      <w:r w:rsidRPr="004029DD">
        <w:t>.</w:t>
      </w:r>
    </w:p>
    <w:p w14:paraId="6A02AE5F" w14:textId="24C4DC94" w:rsidR="00F7009D" w:rsidRPr="00300493" w:rsidRDefault="009D6872" w:rsidP="00F7009D">
      <w:pPr>
        <w:pStyle w:val="Rubrik4utannumrering"/>
      </w:pPr>
      <w:r>
        <w:t>Utgiftsområde 7 Internationellt bistånd</w:t>
      </w:r>
    </w:p>
    <w:p w14:paraId="58F4CDCC" w14:textId="054613B4" w:rsidR="00F7009D" w:rsidRPr="00157ED4" w:rsidRDefault="009D6872" w:rsidP="00F7009D">
      <w:pPr>
        <w:pStyle w:val="Brdtext"/>
        <w:rPr>
          <w:highlight w:val="yellow"/>
        </w:rPr>
      </w:pPr>
      <w:r w:rsidRPr="00300493">
        <w:t>Utgifterna under utgiftsområdet bedöms bli 1</w:t>
      </w:r>
      <w:r>
        <w:t> </w:t>
      </w:r>
      <w:r w:rsidRPr="00300493">
        <w:t>miljard kronor</w:t>
      </w:r>
      <w:r>
        <w:t xml:space="preserve"> lägre än ursprungligt anvisade medel,</w:t>
      </w:r>
      <w:r w:rsidRPr="004029DD">
        <w:t xml:space="preserve"> främst till följd av</w:t>
      </w:r>
      <w:r>
        <w:t xml:space="preserve"> att </w:t>
      </w:r>
      <w:r w:rsidRPr="004029DD">
        <w:t xml:space="preserve">avräkningarna </w:t>
      </w:r>
      <w:r>
        <w:t xml:space="preserve">från biståndsramen </w:t>
      </w:r>
      <w:r w:rsidRPr="004029DD">
        <w:t>av flykting</w:t>
      </w:r>
      <w:r>
        <w:t>kostnader under utgiftsområde 8 </w:t>
      </w:r>
      <w:r w:rsidRPr="004029DD">
        <w:t xml:space="preserve">Migration ökas </w:t>
      </w:r>
      <w:r>
        <w:t>enligt förslag i propositionen Vårändringsbudget för 2014.</w:t>
      </w:r>
    </w:p>
    <w:p w14:paraId="5E98DB96" w14:textId="5CAD2E0B" w:rsidR="00F7009D" w:rsidRPr="00300493" w:rsidRDefault="009D6872" w:rsidP="00F7009D">
      <w:pPr>
        <w:pStyle w:val="Rubrik4utannumrering"/>
      </w:pPr>
      <w:r w:rsidRPr="00300493">
        <w:t>Utgiftsområde 8 Migration</w:t>
      </w:r>
    </w:p>
    <w:p w14:paraId="1F961B97" w14:textId="217C6DC7" w:rsidR="00F7009D" w:rsidRDefault="009D6872" w:rsidP="00F7009D">
      <w:pPr>
        <w:pStyle w:val="Brdtext"/>
      </w:pPr>
      <w:r w:rsidRPr="00300493">
        <w:t>Utgifterna under utgiftsområdet bedöms bli 2,4</w:t>
      </w:r>
      <w:r>
        <w:t> </w:t>
      </w:r>
      <w:r w:rsidRPr="00300493">
        <w:t xml:space="preserve">miljarder kronor högre än ursprungligt anvisade medel i statens budget. </w:t>
      </w:r>
      <w:r w:rsidRPr="004029DD">
        <w:t xml:space="preserve">Framför allt beror detta på att utgifterna </w:t>
      </w:r>
      <w:r>
        <w:t>för</w:t>
      </w:r>
      <w:r w:rsidRPr="004029DD">
        <w:t xml:space="preserve"> anslaget </w:t>
      </w:r>
      <w:r>
        <w:t>1:2 </w:t>
      </w:r>
      <w:r w:rsidRPr="00F81086">
        <w:rPr>
          <w:i/>
        </w:rPr>
        <w:t>Ersättningar och bostadskostnader</w:t>
      </w:r>
      <w:r w:rsidRPr="004029DD">
        <w:t xml:space="preserve"> ökar. Antalet asylsökande bedöms öka med 11</w:t>
      </w:r>
      <w:r>
        <w:t> </w:t>
      </w:r>
      <w:r w:rsidRPr="004029DD">
        <w:t>000 personer 2014 i förhållande till bedömningen i budget</w:t>
      </w:r>
      <w:r>
        <w:softHyphen/>
      </w:r>
      <w:r w:rsidRPr="004029DD">
        <w:t>propositionen. För att täcka de ökade utgifterna för</w:t>
      </w:r>
      <w:r>
        <w:t>eslås anslaget tillföras ca 2,3 </w:t>
      </w:r>
      <w:r w:rsidRPr="004029DD">
        <w:t xml:space="preserve">miljarder kronor i propositionen Vårändringsbudget för 2014. Till följd av det ökade antalet asylsökande väntas även utgifterna för anslaget </w:t>
      </w:r>
      <w:r>
        <w:t>1:1</w:t>
      </w:r>
      <w:r w:rsidRPr="004029DD">
        <w:t xml:space="preserve"> </w:t>
      </w:r>
      <w:r w:rsidRPr="00F81086">
        <w:rPr>
          <w:i/>
        </w:rPr>
        <w:t>Migrationsverket</w:t>
      </w:r>
      <w:r w:rsidRPr="004029DD">
        <w:t xml:space="preserve"> öka då fler asylärenden behöver behandlas. Anslaget </w:t>
      </w:r>
      <w:r w:rsidRPr="004029DD">
        <w:lastRenderedPageBreak/>
        <w:t>föreslås därför tillföras ca 0,4 miljarder kronor i den ovan nämnda propositionen.</w:t>
      </w:r>
    </w:p>
    <w:p w14:paraId="22493EBA" w14:textId="1C296C13" w:rsidR="00F7009D" w:rsidRPr="00AA5B1A" w:rsidRDefault="009D6872" w:rsidP="00F7009D">
      <w:pPr>
        <w:pStyle w:val="Brdtextmedindrag"/>
      </w:pPr>
      <w:r w:rsidRPr="003548B7">
        <w:t>Det högre utfallet jämfört med budget</w:t>
      </w:r>
      <w:r>
        <w:softHyphen/>
      </w:r>
      <w:r w:rsidRPr="003548B7">
        <w:t>propositionen för 2014 beror främst på en kraftig ökning av antal</w:t>
      </w:r>
      <w:r>
        <w:t>et</w:t>
      </w:r>
      <w:r w:rsidRPr="003548B7">
        <w:t xml:space="preserve"> asylsökande under hösten 2013. Prognosen i budgetpropositionen var baserad på förstärkta gränskontroller i Grekland och ett jämförelsevis lågt antal asylsökande under våren 2013. En framräkning av vårens utfall 2013 med normal säsongsvariation skulle </w:t>
      </w:r>
      <w:r>
        <w:t>ha resulterat i 46 </w:t>
      </w:r>
      <w:r w:rsidRPr="003548B7">
        <w:t xml:space="preserve">000 asylsökande för 2013. Ökningen under hösten blev emellertid betydligt kraftigare än normalt. Ett förvärrat läge i Mellanöstern, fler resvägar till EU och ökad framkomlighet över </w:t>
      </w:r>
      <w:r>
        <w:t>M</w:t>
      </w:r>
      <w:r w:rsidRPr="003548B7">
        <w:t>edelhavet medförde ett kraftigt ökat antal asylsökande under hösten 2013</w:t>
      </w:r>
      <w:r>
        <w:t>. A</w:t>
      </w:r>
      <w:r w:rsidRPr="003548B7">
        <w:t>ntalet personer som sökte</w:t>
      </w:r>
      <w:r>
        <w:t xml:space="preserve"> asyl i Sverige uppgick till 54 </w:t>
      </w:r>
      <w:r w:rsidRPr="003548B7">
        <w:t>000 under 2013. Utvecklingen med ett ökat antal asylsökande bedöms bestå även under 2014.</w:t>
      </w:r>
    </w:p>
    <w:p w14:paraId="4285A31D" w14:textId="409A1DF2" w:rsidR="00F7009D" w:rsidRPr="00B92235" w:rsidRDefault="009D6872" w:rsidP="00F7009D">
      <w:pPr>
        <w:pStyle w:val="Rubrik4utannumrering"/>
      </w:pPr>
      <w:r w:rsidRPr="00B92235">
        <w:t>Utgiftsområde 10 Ekonomisk trygghet vid sjukdom och funktionsnedsättning</w:t>
      </w:r>
    </w:p>
    <w:p w14:paraId="470C5EB5" w14:textId="0D7E7725" w:rsidR="00F7009D" w:rsidRPr="000B0523" w:rsidRDefault="009D6872" w:rsidP="00F7009D">
      <w:pPr>
        <w:pStyle w:val="Brdtext"/>
      </w:pPr>
      <w:r w:rsidRPr="000B0523">
        <w:t>Utgifterna under utgiftsområdet bedöms bli 0,7</w:t>
      </w:r>
      <w:r>
        <w:t> </w:t>
      </w:r>
      <w:r w:rsidRPr="000B0523">
        <w:t xml:space="preserve">miljarder kronor högre än ursprungligt anvisade medel i statens budget. Förklaringen till den </w:t>
      </w:r>
      <w:r>
        <w:t>justerade</w:t>
      </w:r>
      <w:r w:rsidRPr="000B0523">
        <w:t xml:space="preserve"> prognosen är att </w:t>
      </w:r>
      <w:r w:rsidRPr="00157ED4">
        <w:t>antaganden</w:t>
      </w:r>
      <w:r>
        <w:t>a</w:t>
      </w:r>
      <w:r w:rsidRPr="00157ED4">
        <w:t xml:space="preserve"> om </w:t>
      </w:r>
      <w:r w:rsidRPr="000B0523">
        <w:t xml:space="preserve">ökningstakten för nya sjukfall och </w:t>
      </w:r>
      <w:r w:rsidRPr="00157ED4">
        <w:t>om sjuk</w:t>
      </w:r>
      <w:r>
        <w:softHyphen/>
      </w:r>
      <w:r w:rsidRPr="00157ED4">
        <w:t>fallens</w:t>
      </w:r>
      <w:r w:rsidRPr="000B0523">
        <w:t xml:space="preserve"> </w:t>
      </w:r>
      <w:r w:rsidRPr="00157ED4">
        <w:t>längd har förändrats</w:t>
      </w:r>
      <w:r>
        <w:t>.</w:t>
      </w:r>
    </w:p>
    <w:p w14:paraId="479C7598" w14:textId="798203F3" w:rsidR="00F7009D" w:rsidRPr="00300493" w:rsidRDefault="009D6872" w:rsidP="00F7009D">
      <w:pPr>
        <w:pStyle w:val="Rubrik4utannumrering"/>
      </w:pPr>
      <w:r w:rsidRPr="00300493">
        <w:t>Utgiftsområde 13 Integration och jämställdhet</w:t>
      </w:r>
    </w:p>
    <w:p w14:paraId="4782A1B2" w14:textId="40E604CE" w:rsidR="00F7009D" w:rsidRDefault="009D6872" w:rsidP="00F7009D">
      <w:pPr>
        <w:pStyle w:val="Brdtext"/>
      </w:pPr>
      <w:r w:rsidRPr="00300493">
        <w:t>Utgifterna under utgiftsområdet bedöms bli 0,8</w:t>
      </w:r>
      <w:r>
        <w:t> </w:t>
      </w:r>
      <w:r w:rsidRPr="00300493">
        <w:t xml:space="preserve">miljarder kronor högre än ursprungligt anvisade medel i statens budget. </w:t>
      </w:r>
      <w:r w:rsidRPr="004029DD">
        <w:t xml:space="preserve">Detta beror främst på att utgifterna för anslaget </w:t>
      </w:r>
      <w:r>
        <w:t>1:2 </w:t>
      </w:r>
      <w:r w:rsidRPr="00F81086">
        <w:rPr>
          <w:i/>
        </w:rPr>
        <w:t>Kommun</w:t>
      </w:r>
      <w:r w:rsidRPr="00F81086">
        <w:rPr>
          <w:i/>
        </w:rPr>
        <w:softHyphen/>
        <w:t>ersättningar vid flyktingmottagande</w:t>
      </w:r>
      <w:r w:rsidRPr="004029DD">
        <w:t xml:space="preserve"> ökar. Antalet </w:t>
      </w:r>
      <w:r>
        <w:t xml:space="preserve">personer som mottagits av </w:t>
      </w:r>
      <w:r w:rsidRPr="004029DD">
        <w:t>kommun</w:t>
      </w:r>
      <w:r>
        <w:t>er</w:t>
      </w:r>
      <w:r w:rsidRPr="004029DD">
        <w:t xml:space="preserve"> väntas öka med drygt 7</w:t>
      </w:r>
      <w:r>
        <w:t> </w:t>
      </w:r>
      <w:r w:rsidRPr="004029DD">
        <w:t>000</w:t>
      </w:r>
      <w:r>
        <w:t> </w:t>
      </w:r>
      <w:r w:rsidRPr="004029DD">
        <w:t>personer jämfört med bedömningen i budget</w:t>
      </w:r>
      <w:r>
        <w:softHyphen/>
      </w:r>
      <w:r w:rsidRPr="004029DD">
        <w:t xml:space="preserve">propositionen. Dessutom </w:t>
      </w:r>
      <w:r>
        <w:t>revideras</w:t>
      </w:r>
      <w:r w:rsidRPr="004029DD">
        <w:t xml:space="preserve"> </w:t>
      </w:r>
      <w:r>
        <w:t xml:space="preserve">utgifterna upp för </w:t>
      </w:r>
      <w:r w:rsidRPr="004029DD">
        <w:t xml:space="preserve">anslaget </w:t>
      </w:r>
      <w:r>
        <w:t>1:3 </w:t>
      </w:r>
      <w:r w:rsidRPr="00F81086">
        <w:rPr>
          <w:i/>
        </w:rPr>
        <w:t>Etableringsersättning</w:t>
      </w:r>
      <w:r w:rsidRPr="004029DD">
        <w:t xml:space="preserve"> </w:t>
      </w:r>
      <w:r w:rsidRPr="00F81086">
        <w:rPr>
          <w:i/>
        </w:rPr>
        <w:t>till vissa nyanlända invandrare</w:t>
      </w:r>
      <w:r w:rsidRPr="004029DD">
        <w:t xml:space="preserve"> till följd av att antalet </w:t>
      </w:r>
      <w:r>
        <w:t>skyddsbehövande som får uppehållstillstånd</w:t>
      </w:r>
      <w:r w:rsidRPr="004029DD">
        <w:t xml:space="preserve"> nu väntas bli </w:t>
      </w:r>
      <w:r>
        <w:t>högre</w:t>
      </w:r>
      <w:r w:rsidRPr="004029DD">
        <w:t xml:space="preserve"> än vad som bedömdes i budgetpropositionen.</w:t>
      </w:r>
    </w:p>
    <w:p w14:paraId="473824C1" w14:textId="77777777" w:rsidR="00F7009D" w:rsidRPr="00C312B8" w:rsidRDefault="00F7009D" w:rsidP="00F7009D">
      <w:pPr>
        <w:pStyle w:val="Brdtextmedindrag"/>
        <w:rPr>
          <w:highlight w:val="yellow"/>
        </w:rPr>
      </w:pPr>
    </w:p>
    <w:p w14:paraId="06D5FD1B" w14:textId="386D629E" w:rsidR="00F7009D" w:rsidRPr="00B92235" w:rsidRDefault="009D6872" w:rsidP="00F7009D">
      <w:pPr>
        <w:pStyle w:val="Rubrik4utannumrering"/>
      </w:pPr>
      <w:r w:rsidRPr="00B92235">
        <w:lastRenderedPageBreak/>
        <w:t>Utgiftsomr</w:t>
      </w:r>
      <w:r w:rsidRPr="00F81086">
        <w:rPr>
          <w:rStyle w:val="Rubrik6utannumreringChar"/>
          <w:i w:val="0"/>
          <w:sz w:val="22"/>
        </w:rPr>
        <w:t>å</w:t>
      </w:r>
      <w:r w:rsidRPr="00B92235">
        <w:t>de 14 Arbetsmarknad och arbetsliv</w:t>
      </w:r>
    </w:p>
    <w:p w14:paraId="66251A43" w14:textId="47AD7113" w:rsidR="00F7009D" w:rsidRPr="009F2F23" w:rsidRDefault="009D6872" w:rsidP="00F7009D">
      <w:pPr>
        <w:pStyle w:val="Brdtext"/>
      </w:pPr>
      <w:r w:rsidRPr="00B92235">
        <w:t>Utgifterna under utgiftsområdet bedöms bli 0,8</w:t>
      </w:r>
      <w:r>
        <w:t> </w:t>
      </w:r>
      <w:r w:rsidRPr="00B92235">
        <w:t xml:space="preserve">miljarder kronor lägre än ursprungligt anvisade medel i statens budget. </w:t>
      </w:r>
      <w:r w:rsidRPr="009F2F23">
        <w:t xml:space="preserve">Den främsta förklaringen till utvecklingen är </w:t>
      </w:r>
      <w:r>
        <w:t>att</w:t>
      </w:r>
      <w:r w:rsidRPr="009F2F23">
        <w:t xml:space="preserve"> arbets</w:t>
      </w:r>
      <w:r>
        <w:softHyphen/>
      </w:r>
      <w:r w:rsidRPr="009F2F23">
        <w:t>lösheten</w:t>
      </w:r>
      <w:r>
        <w:t xml:space="preserve"> bedöms bli lägre</w:t>
      </w:r>
      <w:r w:rsidRPr="009F2F23">
        <w:t xml:space="preserve"> än vad som förutsågs </w:t>
      </w:r>
      <w:r>
        <w:t xml:space="preserve">i </w:t>
      </w:r>
      <w:r w:rsidRPr="004029DD">
        <w:t>budgetpropositionen</w:t>
      </w:r>
      <w:r>
        <w:t xml:space="preserve"> för 2014</w:t>
      </w:r>
      <w:r w:rsidRPr="009F2F23">
        <w:t>. Den lägre arbets</w:t>
      </w:r>
      <w:r>
        <w:softHyphen/>
      </w:r>
      <w:r w:rsidRPr="009F2F23">
        <w:t xml:space="preserve">lösheten leder till </w:t>
      </w:r>
      <w:r>
        <w:t xml:space="preserve">att </w:t>
      </w:r>
      <w:r w:rsidRPr="009F2F23">
        <w:t xml:space="preserve">färre personer </w:t>
      </w:r>
      <w:r>
        <w:t>erhåller</w:t>
      </w:r>
      <w:r w:rsidRPr="009F2F23">
        <w:t xml:space="preserve"> arbetslöshetsersättning och på ett par års sikt även</w:t>
      </w:r>
      <w:r>
        <w:t xml:space="preserve"> till</w:t>
      </w:r>
      <w:r w:rsidRPr="009F2F23">
        <w:t xml:space="preserve"> lägre programvolymer. Vidare </w:t>
      </w:r>
      <w:r>
        <w:t>beräknas antalet</w:t>
      </w:r>
      <w:r w:rsidRPr="009F2F23">
        <w:t xml:space="preserve"> anställda i företag i konkurs </w:t>
      </w:r>
      <w:r>
        <w:t>bli lägre än</w:t>
      </w:r>
      <w:r w:rsidRPr="009F2F23">
        <w:t xml:space="preserve"> vad som tidigare be</w:t>
      </w:r>
      <w:r>
        <w:t>dömdes</w:t>
      </w:r>
      <w:r w:rsidRPr="009F2F23">
        <w:t xml:space="preserve">. Detta bidrar till lägre utgifter för </w:t>
      </w:r>
      <w:r>
        <w:t xml:space="preserve">anslaget 1:11 </w:t>
      </w:r>
      <w:r w:rsidRPr="00F81086">
        <w:rPr>
          <w:i/>
        </w:rPr>
        <w:t>Bidrag till lönegarantiersättning</w:t>
      </w:r>
      <w:r w:rsidRPr="009F2F23">
        <w:t xml:space="preserve">. </w:t>
      </w:r>
    </w:p>
    <w:p w14:paraId="2B60EEE3" w14:textId="45833A68" w:rsidR="00F7009D" w:rsidRPr="008F3739" w:rsidRDefault="009D6872" w:rsidP="00F7009D">
      <w:pPr>
        <w:pStyle w:val="Rubrik4utannumrering"/>
      </w:pPr>
      <w:r w:rsidRPr="008F3739">
        <w:t>Utgiftsområde 15 Studiestöd</w:t>
      </w:r>
    </w:p>
    <w:p w14:paraId="6F811157" w14:textId="13B7A997" w:rsidR="00F7009D" w:rsidRPr="002C3807" w:rsidRDefault="009D6872" w:rsidP="00F7009D">
      <w:pPr>
        <w:pStyle w:val="Brdtext"/>
        <w:rPr>
          <w:highlight w:val="yellow"/>
        </w:rPr>
      </w:pPr>
      <w:r w:rsidRPr="008F3739">
        <w:t>Utgifterna under utgiftsområdet bedöms bli 1,3</w:t>
      </w:r>
      <w:r>
        <w:t> </w:t>
      </w:r>
      <w:r w:rsidRPr="008F3739">
        <w:t>miljarder kronor lägre än ursprungligt anvisade medel i statens budget</w:t>
      </w:r>
      <w:r>
        <w:t>, vilket till största delen</w:t>
      </w:r>
      <w:r w:rsidRPr="00DD2455">
        <w:t xml:space="preserve"> förklaras av att utgifterna under anslaget </w:t>
      </w:r>
      <w:r>
        <w:t>1:2 </w:t>
      </w:r>
      <w:r w:rsidRPr="000127B3">
        <w:rPr>
          <w:i/>
        </w:rPr>
        <w:t>Studiemedel</w:t>
      </w:r>
      <w:r w:rsidRPr="00DD2455">
        <w:t xml:space="preserve"> förväntas bli ca 1,3 miljarder kronor</w:t>
      </w:r>
      <w:r>
        <w:t xml:space="preserve"> lägre</w:t>
      </w:r>
      <w:r w:rsidRPr="00DD2455">
        <w:t>. Detta är huvudsakligen en följd av att prognosen för antalet studerande med högre studiebidrag är lägre än i budgetpropositionen för 2014.</w:t>
      </w:r>
    </w:p>
    <w:p w14:paraId="47075052" w14:textId="57069E76" w:rsidR="00F7009D" w:rsidRPr="00B92235" w:rsidRDefault="009D6872" w:rsidP="00F7009D">
      <w:pPr>
        <w:pStyle w:val="Rubrik4utannumrering"/>
      </w:pPr>
      <w:r w:rsidRPr="00B92235">
        <w:t>Utgiftsområde 2</w:t>
      </w:r>
      <w:r>
        <w:t>3</w:t>
      </w:r>
      <w:r w:rsidRPr="00B92235">
        <w:t xml:space="preserve"> </w:t>
      </w:r>
      <w:r>
        <w:t>Areella näringar, landsbygd och livsmedel</w:t>
      </w:r>
    </w:p>
    <w:p w14:paraId="0C349FAD" w14:textId="329F72BF" w:rsidR="00F7009D" w:rsidRDefault="009D6872" w:rsidP="00F7009D">
      <w:pPr>
        <w:pStyle w:val="Brdtextmedindrag"/>
        <w:ind w:firstLine="0"/>
      </w:pPr>
      <w:r w:rsidRPr="00B92235">
        <w:t xml:space="preserve">Utgifterna under utgiftsområdet bedöms bli </w:t>
      </w:r>
      <w:r>
        <w:t>0,8 </w:t>
      </w:r>
      <w:r w:rsidRPr="00B92235">
        <w:t xml:space="preserve">miljarder kronor högre än ursprungligt anvisade medel i statens budget. </w:t>
      </w:r>
      <w:r w:rsidRPr="0070184B">
        <w:t xml:space="preserve">En </w:t>
      </w:r>
      <w:r>
        <w:t>viktig</w:t>
      </w:r>
      <w:r w:rsidRPr="0070184B">
        <w:t xml:space="preserve"> anledning till utgiftsökningen är ett</w:t>
      </w:r>
      <w:r>
        <w:t xml:space="preserve"> förslag i propositionen </w:t>
      </w:r>
      <w:r w:rsidRPr="009C3E2C">
        <w:t xml:space="preserve">Vårändringsbudget för 2014 </w:t>
      </w:r>
      <w:r>
        <w:t xml:space="preserve">om att öka </w:t>
      </w:r>
      <w:r w:rsidRPr="0070184B">
        <w:t xml:space="preserve">anslaget </w:t>
      </w:r>
      <w:r>
        <w:t>1:18</w:t>
      </w:r>
      <w:r w:rsidRPr="0070184B">
        <w:t xml:space="preserve"> </w:t>
      </w:r>
      <w:r w:rsidRPr="000127B3">
        <w:rPr>
          <w:i/>
        </w:rPr>
        <w:t>Åtgärder för Landsbygdens miljö och struktur</w:t>
      </w:r>
      <w:r w:rsidRPr="0070184B">
        <w:t xml:space="preserve"> </w:t>
      </w:r>
      <w:r>
        <w:t>med</w:t>
      </w:r>
      <w:r w:rsidRPr="0070184B">
        <w:t xml:space="preserve"> </w:t>
      </w:r>
      <w:r>
        <w:t>0,4 miljarder</w:t>
      </w:r>
      <w:r w:rsidRPr="0070184B">
        <w:t xml:space="preserve"> kronor</w:t>
      </w:r>
      <w:r>
        <w:t>. En ytterligare orsak är en upprevidering av</w:t>
      </w:r>
      <w:r w:rsidRPr="0070184B">
        <w:t xml:space="preserve"> utgifter</w:t>
      </w:r>
      <w:r>
        <w:t>na</w:t>
      </w:r>
      <w:r w:rsidRPr="0070184B">
        <w:t xml:space="preserve"> </w:t>
      </w:r>
      <w:r>
        <w:t xml:space="preserve">för landsbygdsprogrammet </w:t>
      </w:r>
      <w:r w:rsidRPr="0070184B">
        <w:t xml:space="preserve">för </w:t>
      </w:r>
      <w:r>
        <w:t xml:space="preserve">den </w:t>
      </w:r>
      <w:r w:rsidRPr="0070184B">
        <w:t>förra programperioden (2007</w:t>
      </w:r>
      <w:r>
        <w:t>–</w:t>
      </w:r>
      <w:r w:rsidRPr="0070184B">
        <w:t>2013).</w:t>
      </w:r>
    </w:p>
    <w:p w14:paraId="19873473" w14:textId="39A61200" w:rsidR="00F7009D" w:rsidRPr="00C373FC" w:rsidRDefault="009D6872" w:rsidP="00F7009D">
      <w:pPr>
        <w:pStyle w:val="Rubrik4utannumrering"/>
      </w:pPr>
      <w:r w:rsidRPr="00C373FC">
        <w:t>Utgiftsområde 26 Statsskuldsräntor m.m.</w:t>
      </w:r>
    </w:p>
    <w:p w14:paraId="446D8C24" w14:textId="63D7CD4D" w:rsidR="00F7009D" w:rsidRPr="002C3807" w:rsidRDefault="009D6872" w:rsidP="00F7009D">
      <w:pPr>
        <w:pStyle w:val="Brdtext"/>
        <w:rPr>
          <w:highlight w:val="yellow"/>
        </w:rPr>
      </w:pPr>
      <w:r w:rsidRPr="00C373FC">
        <w:t>Utgifterna under utgiftsområdet bedöms bli 9,5</w:t>
      </w:r>
      <w:r>
        <w:t> </w:t>
      </w:r>
      <w:r w:rsidRPr="00C373FC">
        <w:t>miljarder kronor lägre än ursprungligt anvisade medel i statens budget</w:t>
      </w:r>
      <w:r w:rsidRPr="00FE3D3E">
        <w:t>. Den huvudsakliga förklaringen</w:t>
      </w:r>
      <w:r w:rsidRPr="003A1AFF">
        <w:t xml:space="preserve"> till </w:t>
      </w:r>
      <w:r w:rsidRPr="00FE3D3E">
        <w:t>nedrevideringen är att kurs</w:t>
      </w:r>
      <w:r>
        <w:softHyphen/>
      </w:r>
      <w:r w:rsidRPr="00FE3D3E">
        <w:t xml:space="preserve">förlusterna vid byten mellan realobligationer blir mindre då intresset för </w:t>
      </w:r>
      <w:r w:rsidRPr="00FE3D3E">
        <w:lastRenderedPageBreak/>
        <w:t>byten var lägre än förväntat i februari. Därtill har det skett förändringar i planerade byten kommande månader som också innebär lägre återköps</w:t>
      </w:r>
      <w:r>
        <w:softHyphen/>
      </w:r>
      <w:r w:rsidRPr="00FE3D3E">
        <w:t>volymer. Byten leder till att räntebetalningar flyttas om över tiden, men påverkar inte de långsiktiga kostnaderna för statsskulden. Byten som leder till kursförluster gör att ränte</w:t>
      </w:r>
      <w:r>
        <w:softHyphen/>
      </w:r>
      <w:r w:rsidRPr="00FE3D3E">
        <w:t>utgifterna blir lägre komm</w:t>
      </w:r>
      <w:r>
        <w:t>ande år i och med att Riksgäldskontoret</w:t>
      </w:r>
      <w:r w:rsidRPr="00FE3D3E">
        <w:t xml:space="preserve"> ersätter lån med höga årliga ränte</w:t>
      </w:r>
      <w:r>
        <w:softHyphen/>
      </w:r>
      <w:r w:rsidRPr="00FE3D3E">
        <w:t>betalningar med sådana som har lägre ränte</w:t>
      </w:r>
      <w:r>
        <w:softHyphen/>
      </w:r>
      <w:r w:rsidRPr="00FE3D3E">
        <w:t>betalningar. De totala ränteutgifterna sett över en längre period ökar därmed inte.</w:t>
      </w:r>
    </w:p>
    <w:p w14:paraId="74BEB3E7" w14:textId="17913DD6" w:rsidR="00F7009D" w:rsidRPr="00C373FC" w:rsidRDefault="009D6872" w:rsidP="00F7009D">
      <w:pPr>
        <w:pStyle w:val="Rubrik4utannumrering"/>
      </w:pPr>
      <w:r w:rsidRPr="00C373FC">
        <w:t>Förändring av anslagsbehållningar</w:t>
      </w:r>
    </w:p>
    <w:p w14:paraId="34818A2F" w14:textId="7C23DEDA" w:rsidR="00F7009D" w:rsidRPr="002C3807" w:rsidRDefault="009D6872" w:rsidP="00F7009D">
      <w:pPr>
        <w:pStyle w:val="Brdtext"/>
        <w:rPr>
          <w:highlight w:val="yellow"/>
        </w:rPr>
      </w:pPr>
      <w:r w:rsidRPr="00C373FC">
        <w:t>I statens budget för 2014 var den beräknade förbrukningen av anslagsbehållningar inte fördelad per utgiftsområde, utan redovisades under posten Minskning av anslagsbehållningar. De totala utgifterna redovisades i statens budget som summan av utgiftsramarna och beräknings</w:t>
      </w:r>
      <w:r>
        <w:softHyphen/>
      </w:r>
      <w:r w:rsidRPr="00C373FC">
        <w:t xml:space="preserve">posten Minskning av anslagsbehållningar. Denna post uppgick i statens budget till </w:t>
      </w:r>
      <w:r>
        <w:t>-</w:t>
      </w:r>
      <w:r w:rsidRPr="00C373FC">
        <w:t xml:space="preserve">1,7 miljarder kronor, </w:t>
      </w:r>
      <w:r w:rsidRPr="00A36ADB">
        <w:t xml:space="preserve">vilket innebär en minskning av statens utgifter med motsvarande belopp och att </w:t>
      </w:r>
      <w:r w:rsidRPr="00C373FC">
        <w:t>anslagsbehållningarna</w:t>
      </w:r>
      <w:r>
        <w:t xml:space="preserve"> således</w:t>
      </w:r>
      <w:r w:rsidRPr="00C373FC">
        <w:t xml:space="preserve"> förväntades öka.</w:t>
      </w:r>
    </w:p>
    <w:p w14:paraId="145A0AB8" w14:textId="7E594DF7" w:rsidR="00F7009D" w:rsidRDefault="009D6872" w:rsidP="00F7009D">
      <w:pPr>
        <w:pStyle w:val="Brdtextmedindrag"/>
        <w:rPr>
          <w:sz w:val="24"/>
        </w:rPr>
      </w:pPr>
      <w:r w:rsidRPr="00C373FC">
        <w:t>I den aktuella prognosen för 2014 ingår emellertid förändringen av anslagsbehållningar under respektive utgiftsområde. Förändringen av anslagsbehållningarna under 2014 kan därför beräknas som skillnaden mellan prognostiserat utfall och anvisade medel, med hänsyn tagen till förslag till ändring</w:t>
      </w:r>
      <w:r>
        <w:t xml:space="preserve">ar i </w:t>
      </w:r>
      <w:r w:rsidRPr="00C373FC">
        <w:t>s</w:t>
      </w:r>
      <w:r>
        <w:t xml:space="preserve">tatens </w:t>
      </w:r>
      <w:r w:rsidRPr="00C373FC">
        <w:t>budget, indragningar av anslagsmedel och medgivna överskridanden (</w:t>
      </w:r>
      <w:r>
        <w:t xml:space="preserve">se </w:t>
      </w:r>
      <w:r>
        <w:fldChar w:fldCharType="begin"/>
      </w:r>
      <w:r>
        <w:instrText xml:space="preserve"> REF  _Ref383287598 \* Lower \h </w:instrText>
      </w:r>
      <w:r>
        <w:fldChar w:fldCharType="separate"/>
      </w:r>
      <w:r w:rsidR="004642B5" w:rsidRPr="001E0C95">
        <w:t xml:space="preserve">tabell </w:t>
      </w:r>
      <w:r w:rsidR="004642B5">
        <w:rPr>
          <w:noProof/>
        </w:rPr>
        <w:t>9</w:t>
      </w:r>
      <w:r w:rsidR="004642B5">
        <w:t>.</w:t>
      </w:r>
      <w:r w:rsidR="004642B5">
        <w:rPr>
          <w:noProof/>
        </w:rPr>
        <w:t>6</w:t>
      </w:r>
      <w:r>
        <w:fldChar w:fldCharType="end"/>
      </w:r>
      <w:r>
        <w:rPr>
          <w:sz w:val="24"/>
        </w:rPr>
        <w:t>).</w:t>
      </w:r>
    </w:p>
    <w:p w14:paraId="659A5F5D" w14:textId="549B1025" w:rsidR="00F7009D" w:rsidRDefault="00F7009D" w:rsidP="00F7009D">
      <w:pPr>
        <w:pStyle w:val="Brdtextmedindrag"/>
        <w:rPr>
          <w:sz w:val="24"/>
        </w:rPr>
      </w:pPr>
    </w:p>
    <w:p w14:paraId="16ABB713" w14:textId="77777777" w:rsidR="00F7009D" w:rsidRDefault="00F7009D" w:rsidP="00F7009D">
      <w:pPr>
        <w:pStyle w:val="Brdtextmedindrag"/>
        <w:rPr>
          <w:sz w:val="24"/>
        </w:rPr>
      </w:pPr>
    </w:p>
    <w:p w14:paraId="4EFFCA10" w14:textId="77777777" w:rsidR="00F7009D" w:rsidRDefault="00F7009D" w:rsidP="00F7009D">
      <w:pPr>
        <w:pStyle w:val="Brdtextmedindrag"/>
        <w:rPr>
          <w:sz w:val="24"/>
        </w:rPr>
      </w:pPr>
    </w:p>
    <w:p w14:paraId="6091FAA9" w14:textId="77777777" w:rsidR="00F7009D" w:rsidRDefault="00F7009D" w:rsidP="00F7009D">
      <w:pPr>
        <w:pStyle w:val="Brdtextmedindrag"/>
        <w:rPr>
          <w:sz w:val="24"/>
        </w:rPr>
      </w:pPr>
    </w:p>
    <w:p w14:paraId="2D2559C7" w14:textId="77777777" w:rsidR="00F7009D" w:rsidRDefault="00F7009D" w:rsidP="00F7009D">
      <w:pPr>
        <w:pStyle w:val="Brdtextmedindrag"/>
        <w:rPr>
          <w:sz w:val="24"/>
        </w:rPr>
      </w:pPr>
    </w:p>
    <w:p w14:paraId="29504234" w14:textId="77777777" w:rsidR="00F7009D" w:rsidRDefault="00F7009D" w:rsidP="00F7009D">
      <w:pPr>
        <w:pStyle w:val="Brdtextmedindrag"/>
        <w:rPr>
          <w:sz w:val="24"/>
        </w:rPr>
      </w:pPr>
    </w:p>
    <w:p w14:paraId="68647B6F" w14:textId="77777777" w:rsidR="00F7009D" w:rsidRDefault="00F7009D" w:rsidP="00F7009D">
      <w:pPr>
        <w:pStyle w:val="Brdtextmedindrag"/>
        <w:rPr>
          <w:sz w:val="24"/>
        </w:rPr>
      </w:pPr>
    </w:p>
    <w:p w14:paraId="1E73B34C" w14:textId="77777777" w:rsidR="00F7009D" w:rsidRDefault="00F7009D" w:rsidP="00F7009D">
      <w:pPr>
        <w:pStyle w:val="Brdtextmedindrag"/>
        <w:rPr>
          <w:sz w:val="24"/>
        </w:rPr>
      </w:pPr>
    </w:p>
    <w:p w14:paraId="540B735D" w14:textId="77777777" w:rsidR="00F7009D" w:rsidRDefault="00F7009D" w:rsidP="00F7009D">
      <w:pPr>
        <w:pStyle w:val="Brdtextmedindrag"/>
        <w:rPr>
          <w:sz w:val="24"/>
        </w:rPr>
      </w:pPr>
    </w:p>
    <w:p w14:paraId="4F2D2745" w14:textId="77777777" w:rsidR="00F7009D" w:rsidRDefault="00F7009D" w:rsidP="00F7009D">
      <w:pPr>
        <w:pStyle w:val="Brdtextmedindrag"/>
        <w:rPr>
          <w:sz w:val="24"/>
        </w:rPr>
      </w:pPr>
    </w:p>
    <w:p w14:paraId="55A26E8A" w14:textId="77777777" w:rsidR="00F7009D" w:rsidRDefault="00F7009D" w:rsidP="00F7009D">
      <w:pPr>
        <w:pStyle w:val="Brdtextmedindrag"/>
        <w:rPr>
          <w:sz w:val="24"/>
        </w:rPr>
      </w:pPr>
    </w:p>
    <w:p w14:paraId="36B9CFA2" w14:textId="77777777" w:rsidR="00F7009D" w:rsidRDefault="00F7009D" w:rsidP="00F7009D">
      <w:pPr>
        <w:pStyle w:val="Brdtextmedindrag"/>
        <w:rPr>
          <w:sz w:val="24"/>
        </w:rPr>
      </w:pPr>
    </w:p>
    <w:p w14:paraId="6BED3E29" w14:textId="77777777" w:rsidR="00F7009D" w:rsidRPr="000127B3" w:rsidRDefault="00F7009D" w:rsidP="00F7009D">
      <w:pPr>
        <w:pStyle w:val="Brdtextmedindrag"/>
        <w:rPr>
          <w:sz w:val="24"/>
        </w:rPr>
      </w:pPr>
    </w:p>
    <w:p w14:paraId="603A5375" w14:textId="77777777" w:rsidR="00F7009D" w:rsidRDefault="00F7009D" w:rsidP="00F7009D">
      <w:pPr>
        <w:pStyle w:val="Brdtextmedindrag"/>
        <w:ind w:firstLine="0"/>
      </w:pPr>
    </w:p>
    <w:p w14:paraId="29DD3970" w14:textId="08BEF634" w:rsidR="00F7009D" w:rsidRDefault="009D6872" w:rsidP="00F7009D">
      <w:pPr>
        <w:pStyle w:val="TabellRubrik"/>
      </w:pPr>
      <w:bookmarkStart w:id="526" w:name="_Ref383287598"/>
      <w:bookmarkStart w:id="527" w:name="_Toc384401706"/>
      <w:r w:rsidRPr="001E0C95">
        <w:lastRenderedPageBreak/>
        <w:t xml:space="preserve">Tabell </w:t>
      </w:r>
      <w:r w:rsidR="0009067D">
        <w:fldChar w:fldCharType="begin"/>
      </w:r>
      <w:r w:rsidR="0009067D">
        <w:instrText xml:space="preserve"> STYLEREF "Rubrik 1"\n \* MERGEFORMAT </w:instrText>
      </w:r>
      <w:r w:rsidR="0009067D">
        <w:fldChar w:fldCharType="separate"/>
      </w:r>
      <w:r w:rsidR="004642B5">
        <w:rPr>
          <w:noProof/>
        </w:rPr>
        <w:t>9</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6</w:t>
      </w:r>
      <w:r w:rsidR="0009067D">
        <w:rPr>
          <w:noProof/>
        </w:rPr>
        <w:fldChar w:fldCharType="end"/>
      </w:r>
      <w:bookmarkEnd w:id="526"/>
      <w:r>
        <w:t xml:space="preserve"> Beräknad förändring av anslagsbehållningar 2014</w:t>
      </w:r>
      <w:bookmarkEnd w:id="527"/>
    </w:p>
    <w:p w14:paraId="00FDE82D" w14:textId="77777777" w:rsidR="00F7009D" w:rsidRPr="00C373FC" w:rsidRDefault="009D6872" w:rsidP="00F7009D">
      <w:pPr>
        <w:pStyle w:val="TabellUnderrubrik"/>
      </w:pPr>
      <w:r w:rsidRPr="00C373FC">
        <w:t>Miljarder kronor</w:t>
      </w:r>
    </w:p>
    <w:tbl>
      <w:tblPr>
        <w:tblW w:w="4383" w:type="dxa"/>
        <w:tblInd w:w="85" w:type="dxa"/>
        <w:tblLayout w:type="fixed"/>
        <w:tblLook w:val="0000" w:firstRow="0" w:lastRow="0" w:firstColumn="0" w:lastColumn="0" w:noHBand="0" w:noVBand="0"/>
      </w:tblPr>
      <w:tblGrid>
        <w:gridCol w:w="246"/>
        <w:gridCol w:w="3456"/>
        <w:gridCol w:w="681"/>
      </w:tblGrid>
      <w:tr w:rsidR="00F7009D" w:rsidRPr="002C3807" w14:paraId="0D5AEDAA" w14:textId="77777777" w:rsidTr="00F7009D">
        <w:trPr>
          <w:trHeight w:val="222"/>
        </w:trPr>
        <w:tc>
          <w:tcPr>
            <w:tcW w:w="3702" w:type="dxa"/>
            <w:gridSpan w:val="2"/>
            <w:tcBorders>
              <w:top w:val="nil"/>
              <w:left w:val="nil"/>
              <w:bottom w:val="single" w:sz="18" w:space="0" w:color="auto"/>
              <w:right w:val="nil"/>
            </w:tcBorders>
            <w:vAlign w:val="bottom"/>
          </w:tcPr>
          <w:p w14:paraId="27C0A9A4" w14:textId="77777777" w:rsidR="00F7009D" w:rsidRPr="00C373FC" w:rsidRDefault="009D6872" w:rsidP="00F7009D">
            <w:pPr>
              <w:pStyle w:val="TabellHuvud"/>
              <w:jc w:val="left"/>
              <w:rPr>
                <w:b/>
              </w:rPr>
            </w:pPr>
            <w:r w:rsidRPr="00C373FC">
              <w:t>Ramanslag (från samtliga belopp har utgiftsområde 26 Statsskuldsräntor m.m. exkluderats)</w:t>
            </w:r>
          </w:p>
        </w:tc>
        <w:tc>
          <w:tcPr>
            <w:tcW w:w="681" w:type="dxa"/>
            <w:tcBorders>
              <w:top w:val="nil"/>
              <w:left w:val="nil"/>
              <w:bottom w:val="single" w:sz="18" w:space="0" w:color="auto"/>
              <w:right w:val="nil"/>
            </w:tcBorders>
            <w:vAlign w:val="center"/>
          </w:tcPr>
          <w:p w14:paraId="2538C143" w14:textId="77777777" w:rsidR="00F7009D" w:rsidRPr="00C373FC" w:rsidRDefault="00F7009D" w:rsidP="00F7009D">
            <w:pPr>
              <w:pStyle w:val="TabellHuvud"/>
              <w:rPr>
                <w:b/>
              </w:rPr>
            </w:pPr>
          </w:p>
        </w:tc>
      </w:tr>
      <w:tr w:rsidR="00F7009D" w:rsidRPr="002C3807" w14:paraId="732D2FB1" w14:textId="77777777" w:rsidTr="00F7009D">
        <w:trPr>
          <w:trHeight w:val="21"/>
        </w:trPr>
        <w:tc>
          <w:tcPr>
            <w:tcW w:w="246" w:type="dxa"/>
            <w:tcBorders>
              <w:top w:val="single" w:sz="18" w:space="0" w:color="auto"/>
              <w:left w:val="nil"/>
              <w:bottom w:val="single" w:sz="6" w:space="0" w:color="auto"/>
              <w:right w:val="nil"/>
            </w:tcBorders>
            <w:vAlign w:val="bottom"/>
          </w:tcPr>
          <w:p w14:paraId="745C4512" w14:textId="77777777" w:rsidR="00F7009D" w:rsidRPr="002C3807" w:rsidRDefault="00F7009D" w:rsidP="00F7009D">
            <w:pPr>
              <w:pStyle w:val="TabellRader"/>
              <w:jc w:val="left"/>
              <w:rPr>
                <w:highlight w:val="yellow"/>
              </w:rPr>
            </w:pPr>
          </w:p>
        </w:tc>
        <w:tc>
          <w:tcPr>
            <w:tcW w:w="3456" w:type="dxa"/>
            <w:tcBorders>
              <w:top w:val="single" w:sz="18" w:space="0" w:color="auto"/>
              <w:left w:val="nil"/>
              <w:bottom w:val="single" w:sz="6" w:space="0" w:color="auto"/>
              <w:right w:val="nil"/>
            </w:tcBorders>
            <w:vAlign w:val="bottom"/>
          </w:tcPr>
          <w:p w14:paraId="12D2AF7A" w14:textId="77777777" w:rsidR="00F7009D" w:rsidRPr="00530153" w:rsidRDefault="009D6872" w:rsidP="00F7009D">
            <w:pPr>
              <w:pStyle w:val="TabellRader"/>
              <w:jc w:val="left"/>
              <w:rPr>
                <w:b/>
                <w:vertAlign w:val="superscript"/>
              </w:rPr>
            </w:pPr>
            <w:r w:rsidRPr="00530153">
              <w:rPr>
                <w:b/>
              </w:rPr>
              <w:t>Ingående ramöverföringsbelopp</w:t>
            </w:r>
            <w:r w:rsidRPr="00530153">
              <w:rPr>
                <w:b/>
                <w:vertAlign w:val="superscript"/>
              </w:rPr>
              <w:t>1</w:t>
            </w:r>
          </w:p>
        </w:tc>
        <w:tc>
          <w:tcPr>
            <w:tcW w:w="681" w:type="dxa"/>
            <w:tcBorders>
              <w:top w:val="single" w:sz="18" w:space="0" w:color="auto"/>
              <w:left w:val="nil"/>
              <w:bottom w:val="single" w:sz="6" w:space="0" w:color="auto"/>
              <w:right w:val="nil"/>
            </w:tcBorders>
            <w:vAlign w:val="bottom"/>
          </w:tcPr>
          <w:p w14:paraId="37A294A4" w14:textId="0171712D" w:rsidR="00F7009D" w:rsidRPr="00530153" w:rsidRDefault="009D6872" w:rsidP="00F7009D">
            <w:pPr>
              <w:pStyle w:val="TabellRader"/>
              <w:rPr>
                <w:b/>
              </w:rPr>
            </w:pPr>
            <w:r w:rsidRPr="00530153">
              <w:rPr>
                <w:rFonts w:cs="Arial"/>
                <w:b/>
                <w:bCs/>
                <w:szCs w:val="16"/>
              </w:rPr>
              <w:t>18</w:t>
            </w:r>
            <w:r w:rsidRPr="00530153">
              <w:rPr>
                <w:b/>
              </w:rPr>
              <w:t>,5</w:t>
            </w:r>
          </w:p>
        </w:tc>
      </w:tr>
      <w:tr w:rsidR="00F7009D" w:rsidRPr="002C3807" w14:paraId="17CEC476" w14:textId="77777777" w:rsidTr="00F7009D">
        <w:trPr>
          <w:trHeight w:val="21"/>
        </w:trPr>
        <w:tc>
          <w:tcPr>
            <w:tcW w:w="246" w:type="dxa"/>
            <w:tcBorders>
              <w:top w:val="single" w:sz="6" w:space="0" w:color="auto"/>
              <w:left w:val="nil"/>
              <w:bottom w:val="nil"/>
              <w:right w:val="nil"/>
            </w:tcBorders>
            <w:vAlign w:val="bottom"/>
          </w:tcPr>
          <w:p w14:paraId="278B8A85" w14:textId="77777777" w:rsidR="00F7009D" w:rsidRPr="00530153" w:rsidRDefault="009D6872" w:rsidP="00F7009D">
            <w:pPr>
              <w:pStyle w:val="TabellRader"/>
              <w:jc w:val="left"/>
            </w:pPr>
            <w:r w:rsidRPr="00530153">
              <w:t>+</w:t>
            </w:r>
          </w:p>
        </w:tc>
        <w:tc>
          <w:tcPr>
            <w:tcW w:w="3456" w:type="dxa"/>
            <w:tcBorders>
              <w:top w:val="single" w:sz="6" w:space="0" w:color="auto"/>
              <w:left w:val="nil"/>
              <w:bottom w:val="nil"/>
              <w:right w:val="nil"/>
            </w:tcBorders>
            <w:vAlign w:val="bottom"/>
          </w:tcPr>
          <w:p w14:paraId="2F4DD57A" w14:textId="77777777" w:rsidR="00F7009D" w:rsidRPr="00530153" w:rsidRDefault="009D6872" w:rsidP="00F7009D">
            <w:pPr>
              <w:pStyle w:val="TabellRader"/>
              <w:jc w:val="left"/>
            </w:pPr>
            <w:r w:rsidRPr="00530153">
              <w:t>Anvisat på ursprunglig budget</w:t>
            </w:r>
            <w:r w:rsidRPr="00530153">
              <w:rPr>
                <w:vertAlign w:val="superscript"/>
              </w:rPr>
              <w:t>2</w:t>
            </w:r>
          </w:p>
        </w:tc>
        <w:tc>
          <w:tcPr>
            <w:tcW w:w="681" w:type="dxa"/>
            <w:tcBorders>
              <w:top w:val="single" w:sz="6" w:space="0" w:color="auto"/>
              <w:left w:val="nil"/>
              <w:bottom w:val="nil"/>
              <w:right w:val="nil"/>
            </w:tcBorders>
            <w:vAlign w:val="bottom"/>
          </w:tcPr>
          <w:p w14:paraId="580375E5" w14:textId="1AC9B6ED" w:rsidR="00F7009D" w:rsidRPr="00530153" w:rsidRDefault="009D6872" w:rsidP="00F7009D">
            <w:pPr>
              <w:pStyle w:val="TabellRader"/>
            </w:pPr>
            <w:r w:rsidRPr="00530153">
              <w:rPr>
                <w:rFonts w:cs="Arial"/>
                <w:szCs w:val="16"/>
              </w:rPr>
              <w:t>8</w:t>
            </w:r>
            <w:r>
              <w:rPr>
                <w:rFonts w:cs="Arial"/>
                <w:szCs w:val="16"/>
              </w:rPr>
              <w:t>34,7</w:t>
            </w:r>
          </w:p>
        </w:tc>
      </w:tr>
      <w:tr w:rsidR="00F7009D" w:rsidRPr="002C3807" w14:paraId="6D1B1B64" w14:textId="77777777" w:rsidTr="00F7009D">
        <w:trPr>
          <w:trHeight w:val="21"/>
        </w:trPr>
        <w:tc>
          <w:tcPr>
            <w:tcW w:w="246" w:type="dxa"/>
            <w:vAlign w:val="bottom"/>
          </w:tcPr>
          <w:p w14:paraId="7253966A" w14:textId="77777777" w:rsidR="00F7009D" w:rsidRPr="00C373FC" w:rsidRDefault="009D6872" w:rsidP="00F7009D">
            <w:pPr>
              <w:pStyle w:val="TabellRader"/>
              <w:jc w:val="left"/>
            </w:pPr>
            <w:r w:rsidRPr="00C373FC">
              <w:t>+</w:t>
            </w:r>
          </w:p>
        </w:tc>
        <w:tc>
          <w:tcPr>
            <w:tcW w:w="3456" w:type="dxa"/>
            <w:vAlign w:val="bottom"/>
          </w:tcPr>
          <w:p w14:paraId="0BBE5F84" w14:textId="1F2FC50E" w:rsidR="00F7009D" w:rsidRPr="00C373FC" w:rsidRDefault="009D6872" w:rsidP="00F7009D">
            <w:pPr>
              <w:pStyle w:val="TabellRader"/>
              <w:jc w:val="left"/>
              <w:rPr>
                <w:vertAlign w:val="superscript"/>
              </w:rPr>
            </w:pPr>
            <w:r w:rsidRPr="00C373FC">
              <w:t>Anvisat på ändringsbudget för 2014</w:t>
            </w:r>
            <w:r w:rsidRPr="00C373FC">
              <w:rPr>
                <w:vertAlign w:val="superscript"/>
              </w:rPr>
              <w:t>3</w:t>
            </w:r>
          </w:p>
        </w:tc>
        <w:tc>
          <w:tcPr>
            <w:tcW w:w="681" w:type="dxa"/>
            <w:vAlign w:val="bottom"/>
          </w:tcPr>
          <w:p w14:paraId="2162F9EF" w14:textId="4CD92C1D" w:rsidR="00F7009D" w:rsidRPr="002F6E8B" w:rsidRDefault="009D6872" w:rsidP="00F7009D">
            <w:pPr>
              <w:pStyle w:val="TabellRader"/>
            </w:pPr>
            <w:r w:rsidRPr="00C373FC">
              <w:rPr>
                <w:rFonts w:cs="Arial"/>
                <w:szCs w:val="16"/>
              </w:rPr>
              <w:t>2,2</w:t>
            </w:r>
          </w:p>
        </w:tc>
      </w:tr>
      <w:tr w:rsidR="00F7009D" w:rsidRPr="002C3807" w14:paraId="4BED0458" w14:textId="77777777" w:rsidTr="00F7009D">
        <w:trPr>
          <w:trHeight w:val="21"/>
        </w:trPr>
        <w:tc>
          <w:tcPr>
            <w:tcW w:w="246" w:type="dxa"/>
            <w:vAlign w:val="bottom"/>
          </w:tcPr>
          <w:p w14:paraId="43F6B5CD" w14:textId="77777777" w:rsidR="00F7009D" w:rsidRPr="00C373FC" w:rsidRDefault="009D6872" w:rsidP="00F7009D">
            <w:pPr>
              <w:pStyle w:val="TabellRader"/>
              <w:jc w:val="left"/>
            </w:pPr>
            <w:r w:rsidRPr="00C373FC">
              <w:t>+</w:t>
            </w:r>
          </w:p>
        </w:tc>
        <w:tc>
          <w:tcPr>
            <w:tcW w:w="3456" w:type="dxa"/>
            <w:vAlign w:val="bottom"/>
          </w:tcPr>
          <w:p w14:paraId="6AA957A8" w14:textId="77777777" w:rsidR="00F7009D" w:rsidRPr="00C373FC" w:rsidRDefault="009D6872" w:rsidP="00F7009D">
            <w:pPr>
              <w:pStyle w:val="TabellRader"/>
              <w:jc w:val="left"/>
            </w:pPr>
            <w:r w:rsidRPr="00C373FC">
              <w:t>Medgivna överskridanden</w:t>
            </w:r>
          </w:p>
        </w:tc>
        <w:tc>
          <w:tcPr>
            <w:tcW w:w="681" w:type="dxa"/>
            <w:vAlign w:val="bottom"/>
          </w:tcPr>
          <w:p w14:paraId="7D94AE3B" w14:textId="77777777" w:rsidR="00F7009D" w:rsidRPr="00C373FC" w:rsidRDefault="009D6872" w:rsidP="00F7009D">
            <w:pPr>
              <w:pStyle w:val="TabellRader"/>
            </w:pPr>
            <w:r w:rsidRPr="00C373FC">
              <w:t>0,0</w:t>
            </w:r>
          </w:p>
        </w:tc>
      </w:tr>
      <w:tr w:rsidR="00F7009D" w:rsidRPr="002C3807" w14:paraId="189D0439" w14:textId="77777777" w:rsidTr="00F7009D">
        <w:trPr>
          <w:trHeight w:val="21"/>
        </w:trPr>
        <w:tc>
          <w:tcPr>
            <w:tcW w:w="246" w:type="dxa"/>
            <w:vAlign w:val="bottom"/>
          </w:tcPr>
          <w:p w14:paraId="5ECC87FF" w14:textId="77777777" w:rsidR="00F7009D" w:rsidRPr="00F1591C" w:rsidRDefault="009D6872" w:rsidP="00F7009D">
            <w:pPr>
              <w:pStyle w:val="TabellRader"/>
              <w:jc w:val="left"/>
            </w:pPr>
            <w:r w:rsidRPr="00F1591C">
              <w:t>-</w:t>
            </w:r>
          </w:p>
        </w:tc>
        <w:tc>
          <w:tcPr>
            <w:tcW w:w="3456" w:type="dxa"/>
            <w:vAlign w:val="bottom"/>
          </w:tcPr>
          <w:p w14:paraId="678A2E48" w14:textId="77777777" w:rsidR="00F7009D" w:rsidRPr="00F1591C" w:rsidRDefault="009D6872" w:rsidP="00F7009D">
            <w:pPr>
              <w:pStyle w:val="TabellRader"/>
              <w:jc w:val="left"/>
            </w:pPr>
            <w:r w:rsidRPr="00F1591C">
              <w:t>Indragningar</w:t>
            </w:r>
          </w:p>
        </w:tc>
        <w:tc>
          <w:tcPr>
            <w:tcW w:w="681" w:type="dxa"/>
            <w:vAlign w:val="bottom"/>
          </w:tcPr>
          <w:p w14:paraId="3B1E6888" w14:textId="0F97D0BC" w:rsidR="00F7009D" w:rsidRPr="00F1591C" w:rsidRDefault="009D6872" w:rsidP="00F7009D">
            <w:pPr>
              <w:pStyle w:val="TabellRader"/>
            </w:pPr>
            <w:r w:rsidRPr="00F1591C">
              <w:rPr>
                <w:rFonts w:cs="Arial"/>
                <w:szCs w:val="16"/>
              </w:rPr>
              <w:t>16</w:t>
            </w:r>
            <w:r w:rsidRPr="00F1591C">
              <w:t>,0</w:t>
            </w:r>
          </w:p>
        </w:tc>
      </w:tr>
      <w:tr w:rsidR="00F7009D" w:rsidRPr="002C3807" w14:paraId="2A5D3DEE" w14:textId="77777777" w:rsidTr="00F7009D">
        <w:trPr>
          <w:trHeight w:val="21"/>
        </w:trPr>
        <w:tc>
          <w:tcPr>
            <w:tcW w:w="246" w:type="dxa"/>
            <w:tcBorders>
              <w:top w:val="nil"/>
              <w:left w:val="nil"/>
              <w:bottom w:val="single" w:sz="12" w:space="0" w:color="auto"/>
              <w:right w:val="nil"/>
            </w:tcBorders>
            <w:vAlign w:val="bottom"/>
          </w:tcPr>
          <w:p w14:paraId="5AB7B7E0" w14:textId="77777777" w:rsidR="00F7009D" w:rsidRPr="00530153" w:rsidRDefault="009D6872" w:rsidP="00F7009D">
            <w:pPr>
              <w:pStyle w:val="TabellRader"/>
              <w:jc w:val="left"/>
            </w:pPr>
            <w:r w:rsidRPr="00530153">
              <w:t>-</w:t>
            </w:r>
          </w:p>
        </w:tc>
        <w:tc>
          <w:tcPr>
            <w:tcW w:w="3456" w:type="dxa"/>
            <w:tcBorders>
              <w:top w:val="nil"/>
              <w:left w:val="nil"/>
              <w:bottom w:val="single" w:sz="12" w:space="0" w:color="auto"/>
              <w:right w:val="nil"/>
            </w:tcBorders>
            <w:vAlign w:val="bottom"/>
          </w:tcPr>
          <w:p w14:paraId="5515FCEB" w14:textId="77777777" w:rsidR="00F7009D" w:rsidRPr="00530153" w:rsidRDefault="009D6872" w:rsidP="00F7009D">
            <w:pPr>
              <w:pStyle w:val="TabellRader"/>
              <w:jc w:val="left"/>
            </w:pPr>
            <w:r w:rsidRPr="00530153">
              <w:t>Prognos</w:t>
            </w:r>
          </w:p>
        </w:tc>
        <w:tc>
          <w:tcPr>
            <w:tcW w:w="681" w:type="dxa"/>
            <w:tcBorders>
              <w:top w:val="nil"/>
              <w:left w:val="nil"/>
              <w:bottom w:val="single" w:sz="12" w:space="0" w:color="auto"/>
              <w:right w:val="nil"/>
            </w:tcBorders>
            <w:vAlign w:val="bottom"/>
          </w:tcPr>
          <w:p w14:paraId="47949677" w14:textId="5CDD9CBF" w:rsidR="00F7009D" w:rsidRPr="00530153" w:rsidRDefault="009D6872" w:rsidP="00F7009D">
            <w:pPr>
              <w:pStyle w:val="TabellRader"/>
            </w:pPr>
            <w:r w:rsidRPr="00530153">
              <w:rPr>
                <w:rFonts w:cs="Arial"/>
                <w:szCs w:val="16"/>
              </w:rPr>
              <w:t>833,6</w:t>
            </w:r>
          </w:p>
        </w:tc>
      </w:tr>
      <w:tr w:rsidR="00F7009D" w:rsidRPr="002C3807" w14:paraId="6225A26A" w14:textId="77777777" w:rsidTr="00F7009D">
        <w:trPr>
          <w:trHeight w:val="21"/>
        </w:trPr>
        <w:tc>
          <w:tcPr>
            <w:tcW w:w="246" w:type="dxa"/>
            <w:tcBorders>
              <w:top w:val="single" w:sz="12" w:space="0" w:color="auto"/>
              <w:left w:val="nil"/>
              <w:bottom w:val="single" w:sz="12" w:space="0" w:color="auto"/>
              <w:right w:val="nil"/>
            </w:tcBorders>
            <w:vAlign w:val="bottom"/>
          </w:tcPr>
          <w:p w14:paraId="561DA01D" w14:textId="77777777" w:rsidR="00F7009D" w:rsidRPr="00530153" w:rsidRDefault="009D6872" w:rsidP="00F7009D">
            <w:pPr>
              <w:pStyle w:val="TabellRader"/>
              <w:jc w:val="left"/>
              <w:rPr>
                <w:b/>
              </w:rPr>
            </w:pPr>
            <w:r w:rsidRPr="00530153">
              <w:rPr>
                <w:b/>
              </w:rPr>
              <w:t>=</w:t>
            </w:r>
          </w:p>
        </w:tc>
        <w:tc>
          <w:tcPr>
            <w:tcW w:w="3456" w:type="dxa"/>
            <w:tcBorders>
              <w:top w:val="single" w:sz="12" w:space="0" w:color="auto"/>
              <w:left w:val="nil"/>
              <w:bottom w:val="single" w:sz="12" w:space="0" w:color="auto"/>
              <w:right w:val="nil"/>
            </w:tcBorders>
            <w:vAlign w:val="bottom"/>
          </w:tcPr>
          <w:p w14:paraId="49944B68" w14:textId="6BA712B3" w:rsidR="00F7009D" w:rsidRPr="002F6E8B" w:rsidRDefault="009D6872" w:rsidP="00F7009D">
            <w:pPr>
              <w:pStyle w:val="TabellRader"/>
              <w:jc w:val="left"/>
              <w:rPr>
                <w:b/>
              </w:rPr>
            </w:pPr>
            <w:r w:rsidRPr="002F6E8B">
              <w:rPr>
                <w:b/>
              </w:rPr>
              <w:t xml:space="preserve">Beräknat utgående </w:t>
            </w:r>
            <w:r>
              <w:rPr>
                <w:b/>
              </w:rPr>
              <w:t>ram</w:t>
            </w:r>
            <w:r w:rsidRPr="002F6E8B">
              <w:rPr>
                <w:b/>
              </w:rPr>
              <w:t>överföringsbelopp</w:t>
            </w:r>
          </w:p>
        </w:tc>
        <w:tc>
          <w:tcPr>
            <w:tcW w:w="681" w:type="dxa"/>
            <w:tcBorders>
              <w:top w:val="single" w:sz="12" w:space="0" w:color="auto"/>
              <w:left w:val="nil"/>
              <w:bottom w:val="single" w:sz="12" w:space="0" w:color="auto"/>
              <w:right w:val="nil"/>
            </w:tcBorders>
            <w:vAlign w:val="bottom"/>
          </w:tcPr>
          <w:p w14:paraId="591DAA93" w14:textId="297195BC" w:rsidR="00F7009D" w:rsidRPr="002F6E8B" w:rsidRDefault="009D6872" w:rsidP="00F7009D">
            <w:pPr>
              <w:pStyle w:val="TabellRader"/>
              <w:rPr>
                <w:b/>
              </w:rPr>
            </w:pPr>
            <w:r>
              <w:rPr>
                <w:rFonts w:cs="Arial"/>
                <w:b/>
                <w:bCs/>
                <w:szCs w:val="16"/>
              </w:rPr>
              <w:t>5,8</w:t>
            </w:r>
          </w:p>
        </w:tc>
      </w:tr>
      <w:tr w:rsidR="00F7009D" w:rsidRPr="002C3807" w14:paraId="73934554" w14:textId="77777777" w:rsidTr="00F7009D">
        <w:trPr>
          <w:trHeight w:val="21"/>
        </w:trPr>
        <w:tc>
          <w:tcPr>
            <w:tcW w:w="246" w:type="dxa"/>
            <w:tcBorders>
              <w:top w:val="single" w:sz="12" w:space="0" w:color="auto"/>
              <w:left w:val="nil"/>
              <w:bottom w:val="single" w:sz="18" w:space="0" w:color="auto"/>
              <w:right w:val="nil"/>
            </w:tcBorders>
            <w:vAlign w:val="bottom"/>
          </w:tcPr>
          <w:p w14:paraId="58D4B49E" w14:textId="77777777" w:rsidR="00F7009D" w:rsidRPr="002C3807" w:rsidRDefault="00F7009D" w:rsidP="00F7009D">
            <w:pPr>
              <w:pStyle w:val="TabellRader"/>
              <w:jc w:val="left"/>
              <w:rPr>
                <w:highlight w:val="yellow"/>
              </w:rPr>
            </w:pPr>
          </w:p>
        </w:tc>
        <w:tc>
          <w:tcPr>
            <w:tcW w:w="3456" w:type="dxa"/>
            <w:tcBorders>
              <w:top w:val="single" w:sz="12" w:space="0" w:color="auto"/>
              <w:left w:val="nil"/>
              <w:bottom w:val="single" w:sz="18" w:space="0" w:color="auto"/>
              <w:right w:val="nil"/>
            </w:tcBorders>
            <w:vAlign w:val="bottom"/>
          </w:tcPr>
          <w:p w14:paraId="7321F1C1" w14:textId="77777777" w:rsidR="00F7009D" w:rsidRPr="002F6E8B" w:rsidRDefault="009D6872" w:rsidP="00F7009D">
            <w:pPr>
              <w:pStyle w:val="TabellRader"/>
              <w:jc w:val="left"/>
            </w:pPr>
            <w:r w:rsidRPr="002F6E8B">
              <w:t>Beräknad förändring av anslagsbehållningar</w:t>
            </w:r>
          </w:p>
        </w:tc>
        <w:tc>
          <w:tcPr>
            <w:tcW w:w="681" w:type="dxa"/>
            <w:tcBorders>
              <w:top w:val="single" w:sz="12" w:space="0" w:color="auto"/>
              <w:left w:val="nil"/>
              <w:bottom w:val="single" w:sz="18" w:space="0" w:color="auto"/>
              <w:right w:val="nil"/>
            </w:tcBorders>
            <w:vAlign w:val="bottom"/>
          </w:tcPr>
          <w:p w14:paraId="78446994" w14:textId="3671633E" w:rsidR="00F7009D" w:rsidRPr="002F6E8B" w:rsidRDefault="009D6872" w:rsidP="00F7009D">
            <w:pPr>
              <w:pStyle w:val="TabellRader"/>
            </w:pPr>
            <w:r w:rsidRPr="002F6E8B">
              <w:t>-</w:t>
            </w:r>
            <w:r>
              <w:rPr>
                <w:rFonts w:cs="Arial"/>
                <w:szCs w:val="16"/>
              </w:rPr>
              <w:t>1</w:t>
            </w:r>
            <w:r>
              <w:t>2,7</w:t>
            </w:r>
          </w:p>
        </w:tc>
      </w:tr>
    </w:tbl>
    <w:p w14:paraId="73D79D60" w14:textId="77777777" w:rsidR="00F7009D" w:rsidRPr="00C373FC" w:rsidRDefault="009D6872" w:rsidP="00F7009D">
      <w:pPr>
        <w:pStyle w:val="TabellFotnot"/>
      </w:pPr>
      <w:r w:rsidRPr="00C373FC">
        <w:t>Anm.: Beloppen är avrundade och överensstämmer därför inte alltid med summan.</w:t>
      </w:r>
    </w:p>
    <w:p w14:paraId="31BD6170" w14:textId="29BBD6B5" w:rsidR="00F7009D" w:rsidRPr="00C373FC" w:rsidRDefault="009D6872" w:rsidP="00F7009D">
      <w:pPr>
        <w:pStyle w:val="TabellFotnot"/>
      </w:pPr>
      <w:r w:rsidRPr="00C373FC">
        <w:rPr>
          <w:vertAlign w:val="superscript"/>
        </w:rPr>
        <w:t>1</w:t>
      </w:r>
      <w:r w:rsidRPr="00C373FC">
        <w:t xml:space="preserve"> Enligt Årsredovisning för staten 2013</w:t>
      </w:r>
      <w:r w:rsidRPr="009C6E73">
        <w:t xml:space="preserve"> (</w:t>
      </w:r>
      <w:r>
        <w:t xml:space="preserve">skr. </w:t>
      </w:r>
      <w:r w:rsidRPr="009C6E73">
        <w:t>2013/14:101).</w:t>
      </w:r>
    </w:p>
    <w:p w14:paraId="494FDF60" w14:textId="79E8AD0E" w:rsidR="00F7009D" w:rsidRPr="002C3807" w:rsidRDefault="009D6872" w:rsidP="00F7009D">
      <w:pPr>
        <w:pStyle w:val="TabellFotnot"/>
        <w:rPr>
          <w:highlight w:val="yellow"/>
        </w:rPr>
      </w:pPr>
      <w:r w:rsidRPr="00C373FC">
        <w:rPr>
          <w:vertAlign w:val="superscript"/>
        </w:rPr>
        <w:t>2</w:t>
      </w:r>
      <w:r w:rsidRPr="00C373FC">
        <w:t xml:space="preserve"> Enligt Riksdagens beslut med anledning av budgetpropositionen för 2014</w:t>
      </w:r>
      <w:r w:rsidRPr="00E90970">
        <w:t xml:space="preserve"> (bet 2013/14 FiU10, rskr 2013/14:139).</w:t>
      </w:r>
    </w:p>
    <w:p w14:paraId="18394FFA" w14:textId="0A0110D5" w:rsidR="00F7009D" w:rsidRPr="00C373FC" w:rsidRDefault="009D6872" w:rsidP="00F7009D">
      <w:pPr>
        <w:pStyle w:val="TabellFotnot"/>
      </w:pPr>
      <w:r w:rsidRPr="00C373FC">
        <w:rPr>
          <w:vertAlign w:val="superscript"/>
        </w:rPr>
        <w:t>3</w:t>
      </w:r>
      <w:r w:rsidRPr="00C373FC">
        <w:t xml:space="preserve"> Enligt förslag i propositionen Vårändringsbudget för 201</w:t>
      </w:r>
      <w:r>
        <w:t>4</w:t>
      </w:r>
      <w:r w:rsidRPr="00C373FC">
        <w:t xml:space="preserve"> </w:t>
      </w:r>
      <w:r w:rsidRPr="007D6CAA">
        <w:t>(prop. 2013/14:99).</w:t>
      </w:r>
    </w:p>
    <w:p w14:paraId="69BDE516" w14:textId="77777777" w:rsidR="00F7009D" w:rsidRPr="00C373FC" w:rsidRDefault="009D6872" w:rsidP="00F7009D">
      <w:pPr>
        <w:pStyle w:val="TabellFotnot"/>
      </w:pPr>
      <w:r w:rsidRPr="00C373FC">
        <w:t>Källa: Egna beräkningar.</w:t>
      </w:r>
    </w:p>
    <w:p w14:paraId="66FA4F3E" w14:textId="77777777" w:rsidR="00F7009D" w:rsidRPr="002C3807" w:rsidRDefault="00F7009D" w:rsidP="00F7009D">
      <w:pPr>
        <w:pStyle w:val="Brdtextmedindrag"/>
        <w:rPr>
          <w:highlight w:val="yellow"/>
        </w:rPr>
      </w:pPr>
    </w:p>
    <w:p w14:paraId="002D4EDC" w14:textId="580112F1" w:rsidR="00F7009D" w:rsidRPr="009C3E2C" w:rsidRDefault="009D6872" w:rsidP="00F7009D">
      <w:pPr>
        <w:pStyle w:val="Brdtext"/>
      </w:pPr>
      <w:r w:rsidRPr="009C3E2C">
        <w:t xml:space="preserve">Utfallet för statens budget 2013 visar att anslagsbehållningarna uppgick till 18,5 miljarder kronor vid årsskiftet 2013/14. </w:t>
      </w:r>
    </w:p>
    <w:p w14:paraId="799386A2" w14:textId="31BA8E38" w:rsidR="00F7009D" w:rsidRDefault="009D6872" w:rsidP="00F7009D">
      <w:pPr>
        <w:pStyle w:val="Brdtextmedindrag"/>
      </w:pPr>
      <w:r w:rsidRPr="00A36ADB">
        <w:t xml:space="preserve">I statens budget för 2014 anvisades </w:t>
      </w:r>
      <w:r>
        <w:t>834,7</w:t>
      </w:r>
      <w:r w:rsidRPr="00A36ADB">
        <w:t xml:space="preserve"> miljarder kronor, exklusive statsskuldsräntor, och i </w:t>
      </w:r>
      <w:r>
        <w:t>propositionen</w:t>
      </w:r>
      <w:r w:rsidRPr="009C3E2C">
        <w:t xml:space="preserve"> Vårändringsbudget för 2014 föreslås anslagsökningar om sammanlagt 2,2 </w:t>
      </w:r>
      <w:r>
        <w:t>mil</w:t>
      </w:r>
      <w:r>
        <w:softHyphen/>
      </w:r>
      <w:r w:rsidRPr="009C3E2C">
        <w:t xml:space="preserve">jarder kronor. </w:t>
      </w:r>
      <w:r w:rsidRPr="002F6E8B">
        <w:t>De beräknade indrag</w:t>
      </w:r>
      <w:r>
        <w:softHyphen/>
      </w:r>
      <w:r w:rsidRPr="002F6E8B">
        <w:t xml:space="preserve">ningarna av anslagsmedel bedöms uppgå till </w:t>
      </w:r>
      <w:r>
        <w:t>16,0 </w:t>
      </w:r>
      <w:r w:rsidRPr="002F6E8B">
        <w:t>miljarder kronor</w:t>
      </w:r>
      <w:r>
        <w:t xml:space="preserve">. </w:t>
      </w:r>
      <w:r w:rsidRPr="002F6E8B">
        <w:t xml:space="preserve">Anslagsbehållningarna vid årsskiftet 2014/15 beräknas </w:t>
      </w:r>
      <w:r>
        <w:t xml:space="preserve">därmed </w:t>
      </w:r>
      <w:r w:rsidRPr="002F6E8B">
        <w:t xml:space="preserve">uppgå till </w:t>
      </w:r>
      <w:r>
        <w:t>5,8</w:t>
      </w:r>
      <w:r w:rsidRPr="002F6E8B">
        <w:t xml:space="preserve"> miljarder kronor (exklusive statsskuldsräntor)</w:t>
      </w:r>
      <w:r>
        <w:t xml:space="preserve">, vilket innebär en minskning </w:t>
      </w:r>
      <w:r w:rsidRPr="002F6E8B">
        <w:t xml:space="preserve">med </w:t>
      </w:r>
      <w:r>
        <w:t>12,7</w:t>
      </w:r>
      <w:r w:rsidRPr="002F6E8B">
        <w:t xml:space="preserve"> miljarder kronor </w:t>
      </w:r>
      <w:r>
        <w:t>från</w:t>
      </w:r>
      <w:r w:rsidRPr="002F6E8B">
        <w:t xml:space="preserve"> årsskiftet 2013/14.</w:t>
      </w:r>
    </w:p>
    <w:p w14:paraId="0C06B57A" w14:textId="77777777" w:rsidR="00F7009D" w:rsidRPr="002F6E8B" w:rsidRDefault="00F7009D" w:rsidP="00F7009D">
      <w:pPr>
        <w:pStyle w:val="Brdtextmedindrag"/>
        <w:sectPr w:rsidR="00F7009D" w:rsidRPr="002F6E8B" w:rsidSect="00F7009D">
          <w:headerReference w:type="even" r:id="rId431"/>
          <w:headerReference w:type="default" r:id="rId432"/>
          <w:footerReference w:type="even" r:id="rId433"/>
          <w:footerReference w:type="default" r:id="rId434"/>
          <w:footerReference w:type="first" r:id="rId435"/>
          <w:pgSz w:w="11906" w:h="16838" w:code="9"/>
          <w:pgMar w:top="1304" w:right="1871" w:bottom="1531" w:left="1021" w:header="567" w:footer="1077" w:gutter="0"/>
          <w:cols w:num="2" w:space="340"/>
          <w:docGrid w:linePitch="360"/>
        </w:sectPr>
      </w:pPr>
    </w:p>
    <w:p w14:paraId="2A927F24" w14:textId="1CFE10E0" w:rsidR="00F7009D" w:rsidRDefault="009D6872" w:rsidP="00F7009D">
      <w:pPr>
        <w:pStyle w:val="TabellRubrik"/>
      </w:pPr>
      <w:bookmarkStart w:id="528" w:name="_Ref383287522"/>
      <w:bookmarkStart w:id="529" w:name="_Toc384401707"/>
      <w:r w:rsidRPr="00B9718B">
        <w:lastRenderedPageBreak/>
        <w:t xml:space="preserve">Tabell </w:t>
      </w:r>
      <w:r w:rsidR="0009067D">
        <w:fldChar w:fldCharType="begin"/>
      </w:r>
      <w:r w:rsidR="0009067D">
        <w:instrText xml:space="preserve"> STYLEREF "Rubrik 1"\n \* MERGEFORMAT </w:instrText>
      </w:r>
      <w:r w:rsidR="0009067D">
        <w:fldChar w:fldCharType="separate"/>
      </w:r>
      <w:r w:rsidR="004642B5">
        <w:rPr>
          <w:noProof/>
        </w:rPr>
        <w:t>9</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7</w:t>
      </w:r>
      <w:r w:rsidR="0009067D">
        <w:rPr>
          <w:noProof/>
        </w:rPr>
        <w:fldChar w:fldCharType="end"/>
      </w:r>
      <w:bookmarkEnd w:id="528"/>
      <w:r>
        <w:t xml:space="preserve"> Nu föreslagna och aviserade utgiftsförändringar</w:t>
      </w:r>
      <w:bookmarkEnd w:id="529"/>
    </w:p>
    <w:p w14:paraId="0644A1E3" w14:textId="64ED89EA" w:rsidR="00F7009D" w:rsidRPr="003E29FF" w:rsidRDefault="009D6872" w:rsidP="00F7009D">
      <w:pPr>
        <w:pStyle w:val="TabellUnderrubrik"/>
      </w:pPr>
      <w:r w:rsidRPr="003E29FF">
        <w:t xml:space="preserve">Föreslagna och aviserade utgiftsreformer och finansieringar i samband med </w:t>
      </w:r>
      <w:r>
        <w:t>denna proposition</w:t>
      </w:r>
      <w:r w:rsidRPr="003E29FF">
        <w:t xml:space="preserve"> samt </w:t>
      </w:r>
      <w:r>
        <w:t>Vårändringsbudgeten</w:t>
      </w:r>
      <w:r w:rsidRPr="003E29FF">
        <w:t xml:space="preserve"> för 2014 i förhållande till budgetpropositionen för 2014. Endast större anslagsförändringar redovisas separat under respektive utgiftsområde.</w:t>
      </w:r>
    </w:p>
    <w:tbl>
      <w:tblPr>
        <w:tblW w:w="0" w:type="auto"/>
        <w:tblInd w:w="85" w:type="dxa"/>
        <w:tblLayout w:type="fixed"/>
        <w:tblLook w:val="0000" w:firstRow="0" w:lastRow="0" w:firstColumn="0" w:lastColumn="0" w:noHBand="0" w:noVBand="0"/>
      </w:tblPr>
      <w:tblGrid>
        <w:gridCol w:w="791"/>
        <w:gridCol w:w="124"/>
        <w:gridCol w:w="3483"/>
        <w:gridCol w:w="7"/>
        <w:gridCol w:w="917"/>
        <w:gridCol w:w="13"/>
        <w:gridCol w:w="912"/>
        <w:gridCol w:w="18"/>
        <w:gridCol w:w="912"/>
        <w:gridCol w:w="18"/>
        <w:gridCol w:w="912"/>
        <w:gridCol w:w="18"/>
        <w:gridCol w:w="912"/>
        <w:gridCol w:w="18"/>
      </w:tblGrid>
      <w:tr w:rsidR="00F7009D" w:rsidRPr="003E29FF" w14:paraId="40C32256" w14:textId="77777777" w:rsidTr="00F7009D">
        <w:trPr>
          <w:trHeight w:val="340"/>
        </w:trPr>
        <w:tc>
          <w:tcPr>
            <w:tcW w:w="4405" w:type="dxa"/>
            <w:gridSpan w:val="4"/>
            <w:tcBorders>
              <w:top w:val="nil"/>
              <w:left w:val="nil"/>
              <w:bottom w:val="single" w:sz="18" w:space="0" w:color="auto"/>
              <w:right w:val="nil"/>
            </w:tcBorders>
          </w:tcPr>
          <w:p w14:paraId="346D6C1A" w14:textId="77777777" w:rsidR="00F7009D" w:rsidRPr="00EF4DEB" w:rsidRDefault="009D6872" w:rsidP="00F7009D">
            <w:pPr>
              <w:pStyle w:val="TabellHuvud"/>
              <w:jc w:val="left"/>
              <w:rPr>
                <w:i/>
              </w:rPr>
            </w:pPr>
            <w:r w:rsidRPr="00EF4DEB">
              <w:rPr>
                <w:i/>
              </w:rPr>
              <w:t>Miljoner kronor</w:t>
            </w:r>
          </w:p>
          <w:p w14:paraId="64D8FE21" w14:textId="77777777" w:rsidR="00F7009D" w:rsidRPr="003E29FF" w:rsidRDefault="00F7009D" w:rsidP="00F7009D">
            <w:pPr>
              <w:overflowPunct w:val="0"/>
              <w:autoSpaceDE w:val="0"/>
              <w:autoSpaceDN w:val="0"/>
              <w:adjustRightInd w:val="0"/>
              <w:spacing w:after="0" w:line="160" w:lineRule="exact"/>
              <w:textAlignment w:val="baseline"/>
              <w:rPr>
                <w:rFonts w:ascii="TradeGothic CondEighteen" w:eastAsia="Times New Roman" w:hAnsi="TradeGothic CondEighteen" w:cs="Times New Roman"/>
                <w:spacing w:val="4"/>
                <w:sz w:val="14"/>
                <w:szCs w:val="20"/>
              </w:rPr>
            </w:pPr>
          </w:p>
        </w:tc>
        <w:tc>
          <w:tcPr>
            <w:tcW w:w="930" w:type="dxa"/>
            <w:gridSpan w:val="2"/>
            <w:tcBorders>
              <w:top w:val="nil"/>
              <w:left w:val="nil"/>
              <w:bottom w:val="single" w:sz="18" w:space="0" w:color="auto"/>
              <w:right w:val="nil"/>
            </w:tcBorders>
            <w:vAlign w:val="bottom"/>
          </w:tcPr>
          <w:p w14:paraId="739A2C46" w14:textId="77777777" w:rsidR="00F7009D" w:rsidRPr="003E29FF" w:rsidRDefault="009D6872" w:rsidP="00F7009D">
            <w:pPr>
              <w:pStyle w:val="TabellHuvud"/>
            </w:pPr>
            <w:r w:rsidRPr="003E29FF">
              <w:t>2014</w:t>
            </w:r>
          </w:p>
        </w:tc>
        <w:tc>
          <w:tcPr>
            <w:tcW w:w="930" w:type="dxa"/>
            <w:gridSpan w:val="2"/>
            <w:tcBorders>
              <w:top w:val="nil"/>
              <w:left w:val="nil"/>
              <w:bottom w:val="single" w:sz="18" w:space="0" w:color="auto"/>
              <w:right w:val="nil"/>
            </w:tcBorders>
            <w:vAlign w:val="bottom"/>
          </w:tcPr>
          <w:p w14:paraId="7CA17608" w14:textId="77777777" w:rsidR="00F7009D" w:rsidRPr="003E29FF" w:rsidRDefault="009D6872" w:rsidP="00F7009D">
            <w:pPr>
              <w:pStyle w:val="TabellHuvud"/>
            </w:pPr>
            <w:r w:rsidRPr="003E29FF">
              <w:t>2015</w:t>
            </w:r>
          </w:p>
        </w:tc>
        <w:tc>
          <w:tcPr>
            <w:tcW w:w="930" w:type="dxa"/>
            <w:gridSpan w:val="2"/>
            <w:tcBorders>
              <w:top w:val="nil"/>
              <w:left w:val="nil"/>
              <w:bottom w:val="single" w:sz="18" w:space="0" w:color="auto"/>
              <w:right w:val="nil"/>
            </w:tcBorders>
            <w:vAlign w:val="bottom"/>
          </w:tcPr>
          <w:p w14:paraId="593A13CE" w14:textId="77777777" w:rsidR="00F7009D" w:rsidRPr="003E29FF" w:rsidRDefault="009D6872" w:rsidP="00F7009D">
            <w:pPr>
              <w:pStyle w:val="TabellHuvud"/>
            </w:pPr>
            <w:r w:rsidRPr="003E29FF">
              <w:t>2016</w:t>
            </w:r>
          </w:p>
        </w:tc>
        <w:tc>
          <w:tcPr>
            <w:tcW w:w="930" w:type="dxa"/>
            <w:gridSpan w:val="2"/>
            <w:tcBorders>
              <w:top w:val="nil"/>
              <w:left w:val="nil"/>
              <w:bottom w:val="single" w:sz="18" w:space="0" w:color="auto"/>
              <w:right w:val="nil"/>
            </w:tcBorders>
            <w:vAlign w:val="bottom"/>
          </w:tcPr>
          <w:p w14:paraId="2416AC44" w14:textId="77777777" w:rsidR="00F7009D" w:rsidRPr="003E29FF" w:rsidRDefault="009D6872" w:rsidP="00F7009D">
            <w:pPr>
              <w:pStyle w:val="TabellHuvud"/>
            </w:pPr>
            <w:r w:rsidRPr="003E29FF">
              <w:t>2017</w:t>
            </w:r>
          </w:p>
        </w:tc>
        <w:tc>
          <w:tcPr>
            <w:tcW w:w="930" w:type="dxa"/>
            <w:gridSpan w:val="2"/>
            <w:tcBorders>
              <w:top w:val="nil"/>
              <w:left w:val="nil"/>
              <w:bottom w:val="single" w:sz="18" w:space="0" w:color="auto"/>
              <w:right w:val="nil"/>
            </w:tcBorders>
            <w:vAlign w:val="bottom"/>
          </w:tcPr>
          <w:p w14:paraId="14DB6BCC" w14:textId="77777777" w:rsidR="00F7009D" w:rsidRPr="003E29FF" w:rsidRDefault="009D6872" w:rsidP="00F7009D">
            <w:pPr>
              <w:pStyle w:val="TabellHuvud"/>
            </w:pPr>
            <w:r w:rsidRPr="003E29FF">
              <w:t>2018</w:t>
            </w:r>
          </w:p>
        </w:tc>
      </w:tr>
      <w:tr w:rsidR="00F7009D" w:rsidRPr="003E29FF" w14:paraId="56E668D3" w14:textId="77777777" w:rsidTr="00F7009D">
        <w:trPr>
          <w:trHeight w:val="20"/>
        </w:trPr>
        <w:tc>
          <w:tcPr>
            <w:tcW w:w="915" w:type="dxa"/>
            <w:gridSpan w:val="2"/>
            <w:tcBorders>
              <w:top w:val="single" w:sz="18" w:space="0" w:color="auto"/>
              <w:left w:val="nil"/>
              <w:bottom w:val="single" w:sz="6" w:space="0" w:color="auto"/>
              <w:right w:val="nil"/>
            </w:tcBorders>
            <w:vAlign w:val="bottom"/>
          </w:tcPr>
          <w:p w14:paraId="1909240C" w14:textId="77777777" w:rsidR="00F7009D" w:rsidRPr="003E29FF" w:rsidRDefault="009D6872" w:rsidP="00F7009D">
            <w:pPr>
              <w:pStyle w:val="TabellSummaText"/>
              <w:rPr>
                <w:b w:val="0"/>
              </w:rPr>
            </w:pPr>
            <w:r w:rsidRPr="003E29FF">
              <w:t>Reformer</w:t>
            </w:r>
          </w:p>
        </w:tc>
        <w:tc>
          <w:tcPr>
            <w:tcW w:w="3490" w:type="dxa"/>
            <w:gridSpan w:val="2"/>
            <w:tcBorders>
              <w:top w:val="single" w:sz="18" w:space="0" w:color="auto"/>
              <w:left w:val="nil"/>
              <w:bottom w:val="single" w:sz="6" w:space="0" w:color="auto"/>
              <w:right w:val="nil"/>
            </w:tcBorders>
          </w:tcPr>
          <w:p w14:paraId="0EB89BEE" w14:textId="77777777" w:rsidR="00F7009D" w:rsidRPr="003E29FF" w:rsidRDefault="00F7009D" w:rsidP="00F7009D">
            <w:pPr>
              <w:overflowPunct w:val="0"/>
              <w:autoSpaceDE w:val="0"/>
              <w:autoSpaceDN w:val="0"/>
              <w:adjustRightInd w:val="0"/>
              <w:spacing w:before="60" w:after="20" w:line="200" w:lineRule="exact"/>
              <w:textAlignment w:val="baseline"/>
              <w:rPr>
                <w:rFonts w:ascii="TradeGothic CondEighteen" w:eastAsia="Times New Roman" w:hAnsi="TradeGothic CondEighteen" w:cs="Times New Roman"/>
                <w:spacing w:val="4"/>
                <w:sz w:val="16"/>
                <w:szCs w:val="20"/>
              </w:rPr>
            </w:pPr>
          </w:p>
        </w:tc>
        <w:tc>
          <w:tcPr>
            <w:tcW w:w="930" w:type="dxa"/>
            <w:gridSpan w:val="2"/>
            <w:tcBorders>
              <w:top w:val="single" w:sz="18" w:space="0" w:color="auto"/>
              <w:left w:val="nil"/>
              <w:bottom w:val="single" w:sz="6" w:space="0" w:color="auto"/>
              <w:right w:val="nil"/>
            </w:tcBorders>
            <w:vAlign w:val="bottom"/>
          </w:tcPr>
          <w:p w14:paraId="5B42BC72" w14:textId="77777777" w:rsidR="00F7009D" w:rsidRPr="003E29FF" w:rsidRDefault="00F7009D" w:rsidP="00F7009D">
            <w:pPr>
              <w:pStyle w:val="TabellRader"/>
            </w:pPr>
          </w:p>
        </w:tc>
        <w:tc>
          <w:tcPr>
            <w:tcW w:w="930" w:type="dxa"/>
            <w:gridSpan w:val="2"/>
            <w:tcBorders>
              <w:top w:val="single" w:sz="18" w:space="0" w:color="auto"/>
              <w:left w:val="nil"/>
              <w:bottom w:val="single" w:sz="6" w:space="0" w:color="auto"/>
              <w:right w:val="nil"/>
            </w:tcBorders>
            <w:vAlign w:val="bottom"/>
          </w:tcPr>
          <w:p w14:paraId="2A444A17" w14:textId="77777777" w:rsidR="00F7009D" w:rsidRPr="003E29FF" w:rsidRDefault="00F7009D" w:rsidP="00F7009D">
            <w:pPr>
              <w:pStyle w:val="TabellRader"/>
            </w:pPr>
          </w:p>
        </w:tc>
        <w:tc>
          <w:tcPr>
            <w:tcW w:w="930" w:type="dxa"/>
            <w:gridSpan w:val="2"/>
            <w:tcBorders>
              <w:top w:val="single" w:sz="18" w:space="0" w:color="auto"/>
              <w:left w:val="nil"/>
              <w:bottom w:val="single" w:sz="6" w:space="0" w:color="auto"/>
              <w:right w:val="nil"/>
            </w:tcBorders>
          </w:tcPr>
          <w:p w14:paraId="18DB24AE" w14:textId="77777777" w:rsidR="00F7009D" w:rsidRPr="003E29FF" w:rsidRDefault="00F7009D" w:rsidP="00F7009D">
            <w:pPr>
              <w:pStyle w:val="TabellRader"/>
            </w:pPr>
          </w:p>
        </w:tc>
        <w:tc>
          <w:tcPr>
            <w:tcW w:w="930" w:type="dxa"/>
            <w:gridSpan w:val="2"/>
            <w:tcBorders>
              <w:top w:val="single" w:sz="18" w:space="0" w:color="auto"/>
              <w:left w:val="nil"/>
              <w:bottom w:val="single" w:sz="6" w:space="0" w:color="auto"/>
              <w:right w:val="nil"/>
            </w:tcBorders>
          </w:tcPr>
          <w:p w14:paraId="2A1AF643" w14:textId="77777777" w:rsidR="00F7009D" w:rsidRPr="003E29FF" w:rsidRDefault="00F7009D" w:rsidP="00F7009D">
            <w:pPr>
              <w:pStyle w:val="TabellRader"/>
            </w:pPr>
          </w:p>
        </w:tc>
        <w:tc>
          <w:tcPr>
            <w:tcW w:w="930" w:type="dxa"/>
            <w:gridSpan w:val="2"/>
            <w:tcBorders>
              <w:top w:val="single" w:sz="18" w:space="0" w:color="auto"/>
              <w:left w:val="nil"/>
              <w:bottom w:val="single" w:sz="6" w:space="0" w:color="auto"/>
              <w:right w:val="nil"/>
            </w:tcBorders>
          </w:tcPr>
          <w:p w14:paraId="67663404" w14:textId="77777777" w:rsidR="00F7009D" w:rsidRPr="003E29FF" w:rsidRDefault="00F7009D" w:rsidP="00F7009D">
            <w:pPr>
              <w:pStyle w:val="TabellRader"/>
            </w:pPr>
          </w:p>
        </w:tc>
      </w:tr>
      <w:tr w:rsidR="00F7009D" w:rsidRPr="003E29FF" w14:paraId="42DFF575" w14:textId="77777777" w:rsidTr="00F7009D">
        <w:trPr>
          <w:trHeight w:val="20"/>
        </w:trPr>
        <w:tc>
          <w:tcPr>
            <w:tcW w:w="4405" w:type="dxa"/>
            <w:gridSpan w:val="4"/>
            <w:tcBorders>
              <w:top w:val="single" w:sz="6" w:space="0" w:color="auto"/>
              <w:left w:val="nil"/>
              <w:bottom w:val="single" w:sz="6" w:space="0" w:color="auto"/>
              <w:right w:val="nil"/>
            </w:tcBorders>
          </w:tcPr>
          <w:p w14:paraId="60504BA7" w14:textId="77777777" w:rsidR="00F7009D" w:rsidRPr="003E29FF" w:rsidRDefault="009D6872" w:rsidP="00F7009D">
            <w:pPr>
              <w:pStyle w:val="TabellSummaText"/>
            </w:pPr>
            <w:r w:rsidRPr="003E29FF">
              <w:t>UO 7 Internationellt bistånd</w:t>
            </w:r>
          </w:p>
        </w:tc>
        <w:tc>
          <w:tcPr>
            <w:tcW w:w="930" w:type="dxa"/>
            <w:gridSpan w:val="2"/>
            <w:tcBorders>
              <w:top w:val="single" w:sz="6" w:space="0" w:color="auto"/>
              <w:left w:val="nil"/>
              <w:bottom w:val="single" w:sz="6" w:space="0" w:color="auto"/>
              <w:right w:val="nil"/>
            </w:tcBorders>
            <w:vAlign w:val="bottom"/>
          </w:tcPr>
          <w:p w14:paraId="0373402E" w14:textId="77777777" w:rsidR="00F7009D" w:rsidRPr="003E29FF" w:rsidRDefault="009D6872" w:rsidP="00F7009D">
            <w:pPr>
              <w:pStyle w:val="TabellRader"/>
              <w:rPr>
                <w:rFonts w:cs="Arial"/>
                <w:b/>
              </w:rPr>
            </w:pPr>
            <w:r w:rsidRPr="003E29FF">
              <w:rPr>
                <w:rFonts w:cs="Arial"/>
                <w:b/>
              </w:rPr>
              <w:t>-962</w:t>
            </w:r>
          </w:p>
        </w:tc>
        <w:tc>
          <w:tcPr>
            <w:tcW w:w="930" w:type="dxa"/>
            <w:gridSpan w:val="2"/>
            <w:tcBorders>
              <w:top w:val="single" w:sz="6" w:space="0" w:color="auto"/>
              <w:left w:val="nil"/>
              <w:bottom w:val="single" w:sz="6" w:space="0" w:color="auto"/>
              <w:right w:val="nil"/>
            </w:tcBorders>
            <w:vAlign w:val="bottom"/>
          </w:tcPr>
          <w:p w14:paraId="7771D782"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65659C45"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062901A0"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6E300295" w14:textId="77777777" w:rsidR="00F7009D" w:rsidRPr="003E29FF" w:rsidRDefault="00F7009D" w:rsidP="00F7009D">
            <w:pPr>
              <w:pStyle w:val="TabellRader"/>
              <w:rPr>
                <w:rFonts w:cs="Arial"/>
                <w:b/>
              </w:rPr>
            </w:pPr>
          </w:p>
        </w:tc>
      </w:tr>
      <w:tr w:rsidR="00F7009D" w:rsidRPr="003E29FF" w14:paraId="64FE1310" w14:textId="77777777" w:rsidTr="00F7009D">
        <w:trPr>
          <w:trHeight w:val="20"/>
        </w:trPr>
        <w:tc>
          <w:tcPr>
            <w:tcW w:w="4405" w:type="dxa"/>
            <w:gridSpan w:val="4"/>
            <w:tcBorders>
              <w:top w:val="single" w:sz="6" w:space="0" w:color="auto"/>
              <w:left w:val="nil"/>
              <w:bottom w:val="single" w:sz="6" w:space="0" w:color="auto"/>
              <w:right w:val="nil"/>
            </w:tcBorders>
          </w:tcPr>
          <w:p w14:paraId="24D84F90" w14:textId="77777777" w:rsidR="00F7009D" w:rsidRPr="003E29FF" w:rsidRDefault="009D6872" w:rsidP="00F7009D">
            <w:pPr>
              <w:pStyle w:val="TabellRader"/>
              <w:jc w:val="left"/>
            </w:pPr>
            <w:r w:rsidRPr="003E29FF">
              <w:br w:type="page"/>
              <w:t>varav</w:t>
            </w:r>
          </w:p>
        </w:tc>
        <w:tc>
          <w:tcPr>
            <w:tcW w:w="930" w:type="dxa"/>
            <w:gridSpan w:val="2"/>
            <w:tcBorders>
              <w:top w:val="single" w:sz="6" w:space="0" w:color="auto"/>
              <w:left w:val="nil"/>
              <w:bottom w:val="single" w:sz="6" w:space="0" w:color="auto"/>
              <w:right w:val="nil"/>
            </w:tcBorders>
          </w:tcPr>
          <w:p w14:paraId="19711AC9" w14:textId="77777777" w:rsidR="00F7009D" w:rsidRPr="003E29FF" w:rsidRDefault="00F7009D" w:rsidP="00F7009D">
            <w:pPr>
              <w:pStyle w:val="TabellRader"/>
            </w:pPr>
          </w:p>
        </w:tc>
        <w:tc>
          <w:tcPr>
            <w:tcW w:w="930" w:type="dxa"/>
            <w:gridSpan w:val="2"/>
            <w:tcBorders>
              <w:top w:val="single" w:sz="6" w:space="0" w:color="auto"/>
              <w:left w:val="nil"/>
              <w:bottom w:val="single" w:sz="6" w:space="0" w:color="auto"/>
              <w:right w:val="nil"/>
            </w:tcBorders>
            <w:vAlign w:val="bottom"/>
          </w:tcPr>
          <w:p w14:paraId="231D51D6" w14:textId="77777777" w:rsidR="00F7009D" w:rsidRPr="003E29FF" w:rsidRDefault="00F7009D" w:rsidP="00F7009D">
            <w:pPr>
              <w:pStyle w:val="TabellRader"/>
              <w:rPr>
                <w:b/>
                <w:bCs/>
              </w:rPr>
            </w:pPr>
          </w:p>
        </w:tc>
        <w:tc>
          <w:tcPr>
            <w:tcW w:w="930" w:type="dxa"/>
            <w:gridSpan w:val="2"/>
            <w:tcBorders>
              <w:top w:val="single" w:sz="6" w:space="0" w:color="auto"/>
              <w:left w:val="nil"/>
              <w:bottom w:val="single" w:sz="6" w:space="0" w:color="auto"/>
              <w:right w:val="nil"/>
            </w:tcBorders>
            <w:vAlign w:val="bottom"/>
          </w:tcPr>
          <w:p w14:paraId="36D936CA" w14:textId="77777777" w:rsidR="00F7009D" w:rsidRPr="003E29FF" w:rsidRDefault="00F7009D" w:rsidP="00F7009D">
            <w:pPr>
              <w:pStyle w:val="TabellRader"/>
              <w:rPr>
                <w:b/>
                <w:bCs/>
              </w:rPr>
            </w:pPr>
          </w:p>
        </w:tc>
        <w:tc>
          <w:tcPr>
            <w:tcW w:w="930" w:type="dxa"/>
            <w:gridSpan w:val="2"/>
            <w:tcBorders>
              <w:top w:val="single" w:sz="6" w:space="0" w:color="auto"/>
              <w:left w:val="nil"/>
              <w:bottom w:val="single" w:sz="6" w:space="0" w:color="auto"/>
              <w:right w:val="nil"/>
            </w:tcBorders>
          </w:tcPr>
          <w:p w14:paraId="4617B820" w14:textId="77777777" w:rsidR="00F7009D" w:rsidRPr="003E29FF" w:rsidRDefault="00F7009D" w:rsidP="00F7009D">
            <w:pPr>
              <w:pStyle w:val="TabellRader"/>
              <w:rPr>
                <w:b/>
                <w:bCs/>
              </w:rPr>
            </w:pPr>
          </w:p>
        </w:tc>
        <w:tc>
          <w:tcPr>
            <w:tcW w:w="930" w:type="dxa"/>
            <w:gridSpan w:val="2"/>
            <w:tcBorders>
              <w:top w:val="single" w:sz="6" w:space="0" w:color="auto"/>
              <w:left w:val="nil"/>
              <w:bottom w:val="single" w:sz="6" w:space="0" w:color="auto"/>
              <w:right w:val="nil"/>
            </w:tcBorders>
          </w:tcPr>
          <w:p w14:paraId="16FF8E2D" w14:textId="77777777" w:rsidR="00F7009D" w:rsidRPr="003E29FF" w:rsidRDefault="00F7009D" w:rsidP="00F7009D">
            <w:pPr>
              <w:pStyle w:val="TabellRader"/>
              <w:rPr>
                <w:b/>
                <w:bCs/>
              </w:rPr>
            </w:pPr>
          </w:p>
        </w:tc>
      </w:tr>
      <w:tr w:rsidR="00F7009D" w:rsidRPr="003E29FF" w14:paraId="4713A415" w14:textId="77777777" w:rsidTr="00F7009D">
        <w:trPr>
          <w:trHeight w:val="20"/>
        </w:trPr>
        <w:tc>
          <w:tcPr>
            <w:tcW w:w="791" w:type="dxa"/>
            <w:tcBorders>
              <w:top w:val="single" w:sz="6" w:space="0" w:color="auto"/>
              <w:left w:val="nil"/>
              <w:bottom w:val="single" w:sz="6" w:space="0" w:color="auto"/>
              <w:right w:val="nil"/>
            </w:tcBorders>
          </w:tcPr>
          <w:p w14:paraId="022E27EE" w14:textId="77777777" w:rsidR="00F7009D" w:rsidRPr="003E29FF" w:rsidRDefault="00F7009D" w:rsidP="00F7009D">
            <w:pPr>
              <w:overflowPunct w:val="0"/>
              <w:autoSpaceDE w:val="0"/>
              <w:autoSpaceDN w:val="0"/>
              <w:adjustRightInd w:val="0"/>
              <w:spacing w:before="60" w:after="20" w:line="200" w:lineRule="exact"/>
              <w:textAlignment w:val="baseline"/>
              <w:rPr>
                <w:rFonts w:ascii="TradeGothic CondEighteen" w:eastAsia="Times New Roman" w:hAnsi="TradeGothic CondEighteen" w:cs="Times New Roman"/>
                <w:spacing w:val="4"/>
                <w:sz w:val="16"/>
                <w:szCs w:val="20"/>
              </w:rPr>
            </w:pPr>
          </w:p>
        </w:tc>
        <w:tc>
          <w:tcPr>
            <w:tcW w:w="3614" w:type="dxa"/>
            <w:gridSpan w:val="3"/>
            <w:tcBorders>
              <w:top w:val="single" w:sz="6" w:space="0" w:color="auto"/>
              <w:left w:val="nil"/>
              <w:bottom w:val="single" w:sz="6" w:space="0" w:color="auto"/>
              <w:right w:val="nil"/>
            </w:tcBorders>
          </w:tcPr>
          <w:p w14:paraId="3FBE8424" w14:textId="33834152" w:rsidR="00F7009D" w:rsidRPr="00DB04C9" w:rsidRDefault="009D6872" w:rsidP="00F7009D">
            <w:pPr>
              <w:pStyle w:val="TabellRader"/>
              <w:jc w:val="left"/>
            </w:pPr>
            <w:r>
              <w:t>DAC-avräkning för ökade flyktingvolymer</w:t>
            </w:r>
          </w:p>
        </w:tc>
        <w:tc>
          <w:tcPr>
            <w:tcW w:w="930" w:type="dxa"/>
            <w:gridSpan w:val="2"/>
            <w:tcBorders>
              <w:top w:val="single" w:sz="6" w:space="0" w:color="auto"/>
              <w:left w:val="nil"/>
              <w:bottom w:val="single" w:sz="6" w:space="0" w:color="auto"/>
              <w:right w:val="nil"/>
            </w:tcBorders>
            <w:vAlign w:val="bottom"/>
          </w:tcPr>
          <w:p w14:paraId="0AE03924" w14:textId="41A4AE00" w:rsidR="00F7009D" w:rsidRPr="003E29FF" w:rsidRDefault="009D6872" w:rsidP="00F7009D">
            <w:pPr>
              <w:pStyle w:val="TabellRader"/>
              <w:rPr>
                <w:rFonts w:cs="Arial"/>
              </w:rPr>
            </w:pPr>
            <w:r w:rsidRPr="00DB04C9">
              <w:rPr>
                <w:rFonts w:cs="Arial"/>
              </w:rPr>
              <w:t>-962</w:t>
            </w:r>
            <w:r w:rsidRPr="00DB04C9">
              <w:rPr>
                <w:rFonts w:cs="Arial"/>
                <w:vertAlign w:val="superscript"/>
              </w:rPr>
              <w:t>1</w:t>
            </w:r>
          </w:p>
        </w:tc>
        <w:tc>
          <w:tcPr>
            <w:tcW w:w="930" w:type="dxa"/>
            <w:gridSpan w:val="2"/>
            <w:tcBorders>
              <w:top w:val="single" w:sz="6" w:space="0" w:color="auto"/>
              <w:left w:val="nil"/>
              <w:bottom w:val="single" w:sz="6" w:space="0" w:color="auto"/>
              <w:right w:val="nil"/>
            </w:tcBorders>
            <w:vAlign w:val="bottom"/>
          </w:tcPr>
          <w:p w14:paraId="56FCDF50" w14:textId="77777777" w:rsidR="00F7009D" w:rsidRPr="003E29FF" w:rsidRDefault="00F7009D" w:rsidP="00F7009D">
            <w:pPr>
              <w:pStyle w:val="TabellRader"/>
              <w:rPr>
                <w:b/>
                <w:bCs/>
              </w:rPr>
            </w:pPr>
          </w:p>
        </w:tc>
        <w:tc>
          <w:tcPr>
            <w:tcW w:w="930" w:type="dxa"/>
            <w:gridSpan w:val="2"/>
            <w:tcBorders>
              <w:top w:val="single" w:sz="6" w:space="0" w:color="auto"/>
              <w:left w:val="nil"/>
              <w:bottom w:val="single" w:sz="6" w:space="0" w:color="auto"/>
              <w:right w:val="nil"/>
            </w:tcBorders>
          </w:tcPr>
          <w:p w14:paraId="3E0FD39C" w14:textId="77777777" w:rsidR="00F7009D" w:rsidRPr="003E29FF" w:rsidRDefault="00F7009D" w:rsidP="00F7009D">
            <w:pPr>
              <w:pStyle w:val="TabellRader"/>
              <w:rPr>
                <w:b/>
                <w:bCs/>
              </w:rPr>
            </w:pPr>
          </w:p>
        </w:tc>
        <w:tc>
          <w:tcPr>
            <w:tcW w:w="930" w:type="dxa"/>
            <w:gridSpan w:val="2"/>
            <w:tcBorders>
              <w:top w:val="single" w:sz="6" w:space="0" w:color="auto"/>
              <w:left w:val="nil"/>
              <w:bottom w:val="single" w:sz="6" w:space="0" w:color="auto"/>
              <w:right w:val="nil"/>
            </w:tcBorders>
          </w:tcPr>
          <w:p w14:paraId="0035CF75" w14:textId="77777777" w:rsidR="00F7009D" w:rsidRPr="003E29FF" w:rsidRDefault="00F7009D" w:rsidP="00F7009D">
            <w:pPr>
              <w:pStyle w:val="TabellRader"/>
              <w:rPr>
                <w:b/>
                <w:bCs/>
              </w:rPr>
            </w:pPr>
          </w:p>
        </w:tc>
        <w:tc>
          <w:tcPr>
            <w:tcW w:w="930" w:type="dxa"/>
            <w:gridSpan w:val="2"/>
            <w:tcBorders>
              <w:top w:val="single" w:sz="6" w:space="0" w:color="auto"/>
              <w:left w:val="nil"/>
              <w:bottom w:val="single" w:sz="6" w:space="0" w:color="auto"/>
              <w:right w:val="nil"/>
            </w:tcBorders>
          </w:tcPr>
          <w:p w14:paraId="2B646F6E" w14:textId="77777777" w:rsidR="00F7009D" w:rsidRPr="003E29FF" w:rsidRDefault="00F7009D" w:rsidP="00F7009D">
            <w:pPr>
              <w:pStyle w:val="TabellRader"/>
              <w:rPr>
                <w:b/>
                <w:bCs/>
              </w:rPr>
            </w:pPr>
          </w:p>
        </w:tc>
      </w:tr>
      <w:tr w:rsidR="00F7009D" w:rsidRPr="003E29FF" w14:paraId="552528ED" w14:textId="77777777" w:rsidTr="00F7009D">
        <w:trPr>
          <w:trHeight w:val="20"/>
        </w:trPr>
        <w:tc>
          <w:tcPr>
            <w:tcW w:w="4405" w:type="dxa"/>
            <w:gridSpan w:val="4"/>
            <w:tcBorders>
              <w:top w:val="single" w:sz="6" w:space="0" w:color="auto"/>
              <w:left w:val="nil"/>
              <w:bottom w:val="single" w:sz="6" w:space="0" w:color="auto"/>
              <w:right w:val="nil"/>
            </w:tcBorders>
          </w:tcPr>
          <w:p w14:paraId="578A88AD" w14:textId="77777777" w:rsidR="00F7009D" w:rsidRPr="003E29FF" w:rsidRDefault="009D6872" w:rsidP="00F7009D">
            <w:pPr>
              <w:pStyle w:val="TabellSummaText"/>
            </w:pPr>
            <w:r w:rsidRPr="003E29FF">
              <w:t>UO 8 Migration</w:t>
            </w:r>
          </w:p>
        </w:tc>
        <w:tc>
          <w:tcPr>
            <w:tcW w:w="930" w:type="dxa"/>
            <w:gridSpan w:val="2"/>
            <w:tcBorders>
              <w:top w:val="single" w:sz="6" w:space="0" w:color="auto"/>
              <w:left w:val="nil"/>
              <w:bottom w:val="single" w:sz="6" w:space="0" w:color="auto"/>
              <w:right w:val="nil"/>
            </w:tcBorders>
            <w:vAlign w:val="bottom"/>
          </w:tcPr>
          <w:p w14:paraId="78AA46E3" w14:textId="77777777" w:rsidR="00F7009D" w:rsidRPr="003E29FF" w:rsidRDefault="009D6872" w:rsidP="00F7009D">
            <w:pPr>
              <w:pStyle w:val="TabellRader"/>
              <w:rPr>
                <w:rFonts w:cs="Arial"/>
                <w:b/>
              </w:rPr>
            </w:pPr>
            <w:r w:rsidRPr="003E29FF">
              <w:rPr>
                <w:rFonts w:cs="Arial"/>
                <w:b/>
              </w:rPr>
              <w:t>2 693</w:t>
            </w:r>
          </w:p>
        </w:tc>
        <w:tc>
          <w:tcPr>
            <w:tcW w:w="930" w:type="dxa"/>
            <w:gridSpan w:val="2"/>
            <w:tcBorders>
              <w:top w:val="single" w:sz="6" w:space="0" w:color="auto"/>
              <w:left w:val="nil"/>
              <w:bottom w:val="single" w:sz="6" w:space="0" w:color="auto"/>
              <w:right w:val="nil"/>
            </w:tcBorders>
            <w:vAlign w:val="bottom"/>
          </w:tcPr>
          <w:p w14:paraId="376E5DD7"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2012BFD3"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0A55B668"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15436277" w14:textId="77777777" w:rsidR="00F7009D" w:rsidRPr="003E29FF" w:rsidRDefault="00F7009D" w:rsidP="00F7009D">
            <w:pPr>
              <w:pStyle w:val="TabellRader"/>
              <w:rPr>
                <w:rFonts w:cs="Arial"/>
                <w:b/>
              </w:rPr>
            </w:pPr>
          </w:p>
        </w:tc>
      </w:tr>
      <w:tr w:rsidR="00F7009D" w:rsidRPr="003E29FF" w14:paraId="31B9D17A" w14:textId="77777777" w:rsidTr="00F7009D">
        <w:trPr>
          <w:trHeight w:val="272"/>
        </w:trPr>
        <w:tc>
          <w:tcPr>
            <w:tcW w:w="791" w:type="dxa"/>
            <w:tcBorders>
              <w:top w:val="single" w:sz="6" w:space="0" w:color="auto"/>
              <w:left w:val="nil"/>
              <w:bottom w:val="single" w:sz="6" w:space="0" w:color="auto"/>
              <w:right w:val="nil"/>
            </w:tcBorders>
          </w:tcPr>
          <w:p w14:paraId="0D9FE0B2" w14:textId="77777777" w:rsidR="00F7009D" w:rsidRPr="003E29FF" w:rsidRDefault="009D6872" w:rsidP="00F7009D">
            <w:pPr>
              <w:pStyle w:val="TabellRader"/>
              <w:jc w:val="left"/>
            </w:pPr>
            <w:r w:rsidRPr="003E29FF">
              <w:t>varav</w:t>
            </w:r>
          </w:p>
        </w:tc>
        <w:tc>
          <w:tcPr>
            <w:tcW w:w="3614" w:type="dxa"/>
            <w:gridSpan w:val="3"/>
            <w:tcBorders>
              <w:top w:val="single" w:sz="6" w:space="0" w:color="auto"/>
              <w:left w:val="nil"/>
              <w:bottom w:val="single" w:sz="6" w:space="0" w:color="auto"/>
              <w:right w:val="nil"/>
            </w:tcBorders>
          </w:tcPr>
          <w:p w14:paraId="497BC2E9" w14:textId="77777777" w:rsidR="00F7009D" w:rsidRPr="003E29FF" w:rsidRDefault="00F7009D" w:rsidP="00F7009D">
            <w:pPr>
              <w:overflowPunct w:val="0"/>
              <w:autoSpaceDE w:val="0"/>
              <w:autoSpaceDN w:val="0"/>
              <w:adjustRightInd w:val="0"/>
              <w:spacing w:before="60" w:after="20" w:line="200" w:lineRule="exact"/>
              <w:textAlignment w:val="baseline"/>
              <w:rPr>
                <w:rFonts w:ascii="TradeGothic CondEighteen" w:eastAsia="Times New Roman" w:hAnsi="TradeGothic CondEighteen" w:cs="Times New Roman"/>
                <w:spacing w:val="4"/>
                <w:sz w:val="16"/>
                <w:szCs w:val="20"/>
              </w:rPr>
            </w:pPr>
          </w:p>
        </w:tc>
        <w:tc>
          <w:tcPr>
            <w:tcW w:w="930" w:type="dxa"/>
            <w:gridSpan w:val="2"/>
            <w:tcBorders>
              <w:top w:val="single" w:sz="6" w:space="0" w:color="auto"/>
              <w:left w:val="nil"/>
              <w:bottom w:val="single" w:sz="6" w:space="0" w:color="auto"/>
              <w:right w:val="nil"/>
            </w:tcBorders>
            <w:vAlign w:val="bottom"/>
          </w:tcPr>
          <w:p w14:paraId="2BF151F7" w14:textId="77777777" w:rsidR="00F7009D" w:rsidRPr="003E29FF" w:rsidRDefault="00F7009D" w:rsidP="00F7009D">
            <w:pPr>
              <w:pStyle w:val="TabellRader"/>
              <w:rPr>
                <w:b/>
                <w:bCs/>
              </w:rPr>
            </w:pPr>
          </w:p>
        </w:tc>
        <w:tc>
          <w:tcPr>
            <w:tcW w:w="930" w:type="dxa"/>
            <w:gridSpan w:val="2"/>
            <w:tcBorders>
              <w:top w:val="single" w:sz="6" w:space="0" w:color="auto"/>
              <w:left w:val="nil"/>
              <w:bottom w:val="single" w:sz="6" w:space="0" w:color="auto"/>
              <w:right w:val="nil"/>
            </w:tcBorders>
            <w:vAlign w:val="bottom"/>
          </w:tcPr>
          <w:p w14:paraId="63E24B18" w14:textId="77777777" w:rsidR="00F7009D" w:rsidRPr="003E29FF" w:rsidRDefault="00F7009D" w:rsidP="00F7009D">
            <w:pPr>
              <w:pStyle w:val="TabellRader"/>
              <w:rPr>
                <w:b/>
                <w:bCs/>
              </w:rPr>
            </w:pPr>
          </w:p>
        </w:tc>
        <w:tc>
          <w:tcPr>
            <w:tcW w:w="930" w:type="dxa"/>
            <w:gridSpan w:val="2"/>
            <w:tcBorders>
              <w:top w:val="single" w:sz="6" w:space="0" w:color="auto"/>
              <w:left w:val="nil"/>
              <w:bottom w:val="single" w:sz="6" w:space="0" w:color="auto"/>
              <w:right w:val="nil"/>
            </w:tcBorders>
          </w:tcPr>
          <w:p w14:paraId="7B67B3CD" w14:textId="77777777" w:rsidR="00F7009D" w:rsidRPr="003E29FF" w:rsidRDefault="00F7009D" w:rsidP="00F7009D">
            <w:pPr>
              <w:pStyle w:val="TabellRader"/>
              <w:rPr>
                <w:b/>
                <w:bCs/>
              </w:rPr>
            </w:pPr>
          </w:p>
        </w:tc>
        <w:tc>
          <w:tcPr>
            <w:tcW w:w="930" w:type="dxa"/>
            <w:gridSpan w:val="2"/>
            <w:tcBorders>
              <w:top w:val="single" w:sz="6" w:space="0" w:color="auto"/>
              <w:left w:val="nil"/>
              <w:bottom w:val="single" w:sz="6" w:space="0" w:color="auto"/>
              <w:right w:val="nil"/>
            </w:tcBorders>
          </w:tcPr>
          <w:p w14:paraId="5469C8BE" w14:textId="77777777" w:rsidR="00F7009D" w:rsidRPr="003E29FF" w:rsidRDefault="00F7009D" w:rsidP="00F7009D">
            <w:pPr>
              <w:pStyle w:val="TabellRader"/>
              <w:rPr>
                <w:b/>
                <w:bCs/>
              </w:rPr>
            </w:pPr>
          </w:p>
        </w:tc>
        <w:tc>
          <w:tcPr>
            <w:tcW w:w="930" w:type="dxa"/>
            <w:gridSpan w:val="2"/>
            <w:tcBorders>
              <w:top w:val="single" w:sz="6" w:space="0" w:color="auto"/>
              <w:left w:val="nil"/>
              <w:bottom w:val="single" w:sz="6" w:space="0" w:color="auto"/>
              <w:right w:val="nil"/>
            </w:tcBorders>
          </w:tcPr>
          <w:p w14:paraId="7946F1DE" w14:textId="77777777" w:rsidR="00F7009D" w:rsidRPr="003E29FF" w:rsidRDefault="00F7009D" w:rsidP="00F7009D">
            <w:pPr>
              <w:pStyle w:val="TabellRader"/>
              <w:rPr>
                <w:b/>
                <w:bCs/>
              </w:rPr>
            </w:pPr>
          </w:p>
        </w:tc>
      </w:tr>
      <w:tr w:rsidR="00F7009D" w:rsidRPr="003E29FF" w14:paraId="4C3A7B4C" w14:textId="77777777" w:rsidTr="00F7009D">
        <w:trPr>
          <w:trHeight w:val="287"/>
        </w:trPr>
        <w:tc>
          <w:tcPr>
            <w:tcW w:w="791" w:type="dxa"/>
            <w:tcBorders>
              <w:top w:val="single" w:sz="6" w:space="0" w:color="auto"/>
              <w:left w:val="nil"/>
              <w:bottom w:val="single" w:sz="6" w:space="0" w:color="auto"/>
              <w:right w:val="nil"/>
            </w:tcBorders>
          </w:tcPr>
          <w:p w14:paraId="40A60A84" w14:textId="77777777" w:rsidR="00F7009D" w:rsidRPr="003E29FF" w:rsidRDefault="00F7009D" w:rsidP="00F7009D">
            <w:pPr>
              <w:overflowPunct w:val="0"/>
              <w:autoSpaceDE w:val="0"/>
              <w:autoSpaceDN w:val="0"/>
              <w:adjustRightInd w:val="0"/>
              <w:spacing w:before="60" w:after="20" w:line="200" w:lineRule="exact"/>
              <w:textAlignment w:val="baseline"/>
              <w:rPr>
                <w:rFonts w:ascii="TradeGothic CondEighteen" w:eastAsia="Times New Roman" w:hAnsi="TradeGothic CondEighteen" w:cs="Times New Roman"/>
                <w:spacing w:val="4"/>
                <w:sz w:val="16"/>
                <w:szCs w:val="20"/>
              </w:rPr>
            </w:pPr>
          </w:p>
        </w:tc>
        <w:tc>
          <w:tcPr>
            <w:tcW w:w="3614" w:type="dxa"/>
            <w:gridSpan w:val="3"/>
            <w:tcBorders>
              <w:top w:val="single" w:sz="6" w:space="0" w:color="auto"/>
              <w:left w:val="nil"/>
              <w:bottom w:val="single" w:sz="6" w:space="0" w:color="auto"/>
              <w:right w:val="nil"/>
            </w:tcBorders>
            <w:vAlign w:val="bottom"/>
          </w:tcPr>
          <w:p w14:paraId="3CEE3196" w14:textId="77777777" w:rsidR="00F7009D" w:rsidRPr="003E29FF" w:rsidRDefault="009D6872" w:rsidP="00F7009D">
            <w:pPr>
              <w:pStyle w:val="TabellRader"/>
              <w:jc w:val="left"/>
            </w:pPr>
            <w:r w:rsidRPr="003E29FF">
              <w:t xml:space="preserve">Ersättningar och bostadskostnader, </w:t>
            </w:r>
            <w:r w:rsidRPr="00DB04C9">
              <w:t>ökade volymer</w:t>
            </w:r>
          </w:p>
        </w:tc>
        <w:tc>
          <w:tcPr>
            <w:tcW w:w="930" w:type="dxa"/>
            <w:gridSpan w:val="2"/>
            <w:tcBorders>
              <w:top w:val="single" w:sz="6" w:space="0" w:color="auto"/>
              <w:left w:val="nil"/>
              <w:bottom w:val="single" w:sz="6" w:space="0" w:color="auto"/>
              <w:right w:val="nil"/>
            </w:tcBorders>
            <w:vAlign w:val="bottom"/>
          </w:tcPr>
          <w:p w14:paraId="18F113D9" w14:textId="77777777" w:rsidR="00F7009D" w:rsidRPr="003E29FF" w:rsidRDefault="009D6872" w:rsidP="00F7009D">
            <w:pPr>
              <w:pStyle w:val="TabellRader"/>
              <w:rPr>
                <w:rFonts w:cs="Arial"/>
                <w:vertAlign w:val="superscript"/>
              </w:rPr>
            </w:pPr>
            <w:r w:rsidRPr="003E29FF">
              <w:rPr>
                <w:rFonts w:cs="Arial"/>
              </w:rPr>
              <w:t>2 322</w:t>
            </w:r>
            <w:r w:rsidRPr="00DB04C9">
              <w:rPr>
                <w:vertAlign w:val="superscript"/>
              </w:rPr>
              <w:t>1</w:t>
            </w:r>
          </w:p>
        </w:tc>
        <w:tc>
          <w:tcPr>
            <w:tcW w:w="930" w:type="dxa"/>
            <w:gridSpan w:val="2"/>
            <w:tcBorders>
              <w:top w:val="single" w:sz="6" w:space="0" w:color="auto"/>
              <w:left w:val="nil"/>
              <w:bottom w:val="single" w:sz="6" w:space="0" w:color="auto"/>
              <w:right w:val="nil"/>
            </w:tcBorders>
            <w:vAlign w:val="bottom"/>
          </w:tcPr>
          <w:p w14:paraId="739322D4"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6EAC054A"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5853E5D6"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25A5299F" w14:textId="77777777" w:rsidR="00F7009D" w:rsidRPr="003E29FF" w:rsidRDefault="00F7009D" w:rsidP="00F7009D">
            <w:pPr>
              <w:pStyle w:val="TabellRader"/>
              <w:rPr>
                <w:rFonts w:cs="Arial"/>
              </w:rPr>
            </w:pPr>
          </w:p>
        </w:tc>
      </w:tr>
      <w:tr w:rsidR="00F7009D" w:rsidRPr="003E29FF" w14:paraId="3D88260B" w14:textId="77777777" w:rsidTr="00F7009D">
        <w:trPr>
          <w:trHeight w:val="287"/>
        </w:trPr>
        <w:tc>
          <w:tcPr>
            <w:tcW w:w="791" w:type="dxa"/>
            <w:tcBorders>
              <w:top w:val="single" w:sz="6" w:space="0" w:color="auto"/>
              <w:left w:val="nil"/>
              <w:bottom w:val="single" w:sz="6" w:space="0" w:color="auto"/>
              <w:right w:val="nil"/>
            </w:tcBorders>
          </w:tcPr>
          <w:p w14:paraId="7A98F7D6" w14:textId="77777777" w:rsidR="00F7009D" w:rsidRPr="003E29FF" w:rsidRDefault="00F7009D" w:rsidP="00F7009D">
            <w:pPr>
              <w:overflowPunct w:val="0"/>
              <w:autoSpaceDE w:val="0"/>
              <w:autoSpaceDN w:val="0"/>
              <w:adjustRightInd w:val="0"/>
              <w:spacing w:before="60" w:after="20" w:line="200" w:lineRule="exact"/>
              <w:textAlignment w:val="baseline"/>
              <w:rPr>
                <w:rFonts w:ascii="TradeGothic CondEighteen" w:eastAsia="Times New Roman" w:hAnsi="TradeGothic CondEighteen" w:cs="Times New Roman"/>
                <w:spacing w:val="4"/>
                <w:sz w:val="16"/>
                <w:szCs w:val="20"/>
              </w:rPr>
            </w:pPr>
          </w:p>
        </w:tc>
        <w:tc>
          <w:tcPr>
            <w:tcW w:w="3614" w:type="dxa"/>
            <w:gridSpan w:val="3"/>
            <w:tcBorders>
              <w:top w:val="single" w:sz="6" w:space="0" w:color="auto"/>
              <w:left w:val="nil"/>
              <w:bottom w:val="single" w:sz="6" w:space="0" w:color="auto"/>
              <w:right w:val="nil"/>
            </w:tcBorders>
            <w:vAlign w:val="bottom"/>
          </w:tcPr>
          <w:p w14:paraId="5968B5CA" w14:textId="3786F185" w:rsidR="00F7009D" w:rsidRPr="003E29FF" w:rsidRDefault="009D6872" w:rsidP="00F7009D">
            <w:pPr>
              <w:pStyle w:val="TabellRader"/>
              <w:jc w:val="left"/>
            </w:pPr>
            <w:r w:rsidRPr="003E29FF">
              <w:t xml:space="preserve">Migrationsverket, </w:t>
            </w:r>
            <w:r w:rsidRPr="00DB04C9">
              <w:t xml:space="preserve">förstärkning till följd av ökat </w:t>
            </w:r>
            <w:r>
              <w:t xml:space="preserve">antal </w:t>
            </w:r>
            <w:r w:rsidRPr="00DB04C9">
              <w:t>asylsökande</w:t>
            </w:r>
          </w:p>
        </w:tc>
        <w:tc>
          <w:tcPr>
            <w:tcW w:w="930" w:type="dxa"/>
            <w:gridSpan w:val="2"/>
            <w:tcBorders>
              <w:top w:val="single" w:sz="6" w:space="0" w:color="auto"/>
              <w:left w:val="nil"/>
              <w:bottom w:val="single" w:sz="6" w:space="0" w:color="auto"/>
              <w:right w:val="nil"/>
            </w:tcBorders>
            <w:vAlign w:val="bottom"/>
          </w:tcPr>
          <w:p w14:paraId="2112F98D" w14:textId="77777777" w:rsidR="00F7009D" w:rsidRPr="003E29FF" w:rsidRDefault="009D6872" w:rsidP="00F7009D">
            <w:pPr>
              <w:pStyle w:val="TabellRader"/>
              <w:rPr>
                <w:rFonts w:cs="Arial"/>
                <w:vertAlign w:val="superscript"/>
              </w:rPr>
            </w:pPr>
            <w:r w:rsidRPr="003E29FF">
              <w:rPr>
                <w:rFonts w:cs="Arial"/>
              </w:rPr>
              <w:t>371</w:t>
            </w:r>
            <w:r w:rsidRPr="00DB04C9">
              <w:rPr>
                <w:vertAlign w:val="superscript"/>
              </w:rPr>
              <w:t>1</w:t>
            </w:r>
          </w:p>
        </w:tc>
        <w:tc>
          <w:tcPr>
            <w:tcW w:w="930" w:type="dxa"/>
            <w:gridSpan w:val="2"/>
            <w:tcBorders>
              <w:top w:val="single" w:sz="6" w:space="0" w:color="auto"/>
              <w:left w:val="nil"/>
              <w:bottom w:val="single" w:sz="6" w:space="0" w:color="auto"/>
              <w:right w:val="nil"/>
            </w:tcBorders>
            <w:vAlign w:val="bottom"/>
          </w:tcPr>
          <w:p w14:paraId="6FFC50AA"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3DAF7DAC"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10750954"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74F386D2" w14:textId="77777777" w:rsidR="00F7009D" w:rsidRPr="003E29FF" w:rsidRDefault="00F7009D" w:rsidP="00F7009D">
            <w:pPr>
              <w:pStyle w:val="TabellRader"/>
              <w:rPr>
                <w:rFonts w:cs="Arial"/>
              </w:rPr>
            </w:pPr>
          </w:p>
        </w:tc>
      </w:tr>
      <w:tr w:rsidR="00F7009D" w:rsidRPr="003E29FF" w14:paraId="0FB2EA5C" w14:textId="77777777" w:rsidTr="00F7009D">
        <w:trPr>
          <w:trHeight w:val="272"/>
        </w:trPr>
        <w:tc>
          <w:tcPr>
            <w:tcW w:w="4405" w:type="dxa"/>
            <w:gridSpan w:val="4"/>
            <w:tcBorders>
              <w:top w:val="single" w:sz="6" w:space="0" w:color="auto"/>
              <w:left w:val="nil"/>
              <w:bottom w:val="single" w:sz="6" w:space="0" w:color="auto"/>
              <w:right w:val="nil"/>
            </w:tcBorders>
          </w:tcPr>
          <w:p w14:paraId="2B28424C" w14:textId="77777777" w:rsidR="00F7009D" w:rsidRPr="003E29FF" w:rsidRDefault="009D6872" w:rsidP="00F7009D">
            <w:pPr>
              <w:pStyle w:val="TabellSummaText"/>
            </w:pPr>
            <w:r w:rsidRPr="003E29FF">
              <w:t>UO 13 Integration och jämställdhet</w:t>
            </w:r>
          </w:p>
        </w:tc>
        <w:tc>
          <w:tcPr>
            <w:tcW w:w="930" w:type="dxa"/>
            <w:gridSpan w:val="2"/>
            <w:tcBorders>
              <w:top w:val="single" w:sz="6" w:space="0" w:color="auto"/>
              <w:left w:val="nil"/>
              <w:bottom w:val="single" w:sz="6" w:space="0" w:color="auto"/>
              <w:right w:val="nil"/>
            </w:tcBorders>
          </w:tcPr>
          <w:p w14:paraId="42843055" w14:textId="77777777" w:rsidR="00F7009D" w:rsidRPr="003E29FF" w:rsidRDefault="009D6872" w:rsidP="00F7009D">
            <w:pPr>
              <w:pStyle w:val="TabellRader"/>
              <w:rPr>
                <w:rFonts w:cs="Arial"/>
                <w:b/>
              </w:rPr>
            </w:pPr>
            <w:r w:rsidRPr="003E29FF">
              <w:rPr>
                <w:rFonts w:cs="Arial"/>
                <w:b/>
              </w:rPr>
              <w:t>30</w:t>
            </w:r>
          </w:p>
        </w:tc>
        <w:tc>
          <w:tcPr>
            <w:tcW w:w="930" w:type="dxa"/>
            <w:gridSpan w:val="2"/>
            <w:tcBorders>
              <w:top w:val="single" w:sz="6" w:space="0" w:color="auto"/>
              <w:left w:val="nil"/>
              <w:bottom w:val="single" w:sz="6" w:space="0" w:color="auto"/>
              <w:right w:val="nil"/>
            </w:tcBorders>
          </w:tcPr>
          <w:p w14:paraId="643EF4BC"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5E3FB18D"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4C8B6595"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1AC4EC88" w14:textId="77777777" w:rsidR="00F7009D" w:rsidRPr="003E29FF" w:rsidRDefault="00F7009D" w:rsidP="00F7009D">
            <w:pPr>
              <w:pStyle w:val="TabellRader"/>
              <w:rPr>
                <w:rFonts w:cs="Arial"/>
                <w:b/>
              </w:rPr>
            </w:pPr>
          </w:p>
        </w:tc>
      </w:tr>
      <w:tr w:rsidR="00F7009D" w:rsidRPr="003E29FF" w14:paraId="7744BFE9" w14:textId="77777777" w:rsidTr="00F7009D">
        <w:tc>
          <w:tcPr>
            <w:tcW w:w="791" w:type="dxa"/>
            <w:tcBorders>
              <w:top w:val="single" w:sz="6" w:space="0" w:color="auto"/>
              <w:left w:val="nil"/>
              <w:bottom w:val="single" w:sz="6" w:space="0" w:color="auto"/>
              <w:right w:val="nil"/>
            </w:tcBorders>
            <w:shd w:val="clear" w:color="auto" w:fill="auto"/>
          </w:tcPr>
          <w:p w14:paraId="5DD593CD" w14:textId="77777777" w:rsidR="00F7009D" w:rsidRPr="003E29FF" w:rsidRDefault="009D6872" w:rsidP="00F7009D">
            <w:pPr>
              <w:pStyle w:val="TabellRader"/>
              <w:jc w:val="left"/>
            </w:pPr>
            <w:r w:rsidRPr="003E29FF">
              <w:t xml:space="preserve">varav </w:t>
            </w:r>
          </w:p>
        </w:tc>
        <w:tc>
          <w:tcPr>
            <w:tcW w:w="3614" w:type="dxa"/>
            <w:gridSpan w:val="3"/>
            <w:tcBorders>
              <w:top w:val="single" w:sz="6" w:space="0" w:color="auto"/>
              <w:left w:val="nil"/>
              <w:bottom w:val="single" w:sz="6" w:space="0" w:color="auto"/>
              <w:right w:val="nil"/>
            </w:tcBorders>
            <w:shd w:val="clear" w:color="auto" w:fill="auto"/>
          </w:tcPr>
          <w:p w14:paraId="65940B25" w14:textId="77777777" w:rsidR="00F7009D" w:rsidRPr="003E29FF" w:rsidRDefault="00F7009D" w:rsidP="00F7009D">
            <w:pPr>
              <w:overflowPunct w:val="0"/>
              <w:autoSpaceDE w:val="0"/>
              <w:autoSpaceDN w:val="0"/>
              <w:adjustRightInd w:val="0"/>
              <w:spacing w:before="60" w:after="20" w:line="200" w:lineRule="exact"/>
              <w:textAlignment w:val="baseline"/>
              <w:rPr>
                <w:rFonts w:ascii="TradeGothic CondEighteen" w:eastAsia="Times New Roman" w:hAnsi="TradeGothic CondEighteen" w:cs="Times New Roman"/>
                <w:spacing w:val="4"/>
                <w:sz w:val="16"/>
                <w:szCs w:val="20"/>
              </w:rPr>
            </w:pPr>
          </w:p>
        </w:tc>
        <w:tc>
          <w:tcPr>
            <w:tcW w:w="930" w:type="dxa"/>
            <w:gridSpan w:val="2"/>
            <w:tcBorders>
              <w:top w:val="single" w:sz="6" w:space="0" w:color="auto"/>
              <w:left w:val="nil"/>
              <w:bottom w:val="single" w:sz="6" w:space="0" w:color="auto"/>
              <w:right w:val="nil"/>
            </w:tcBorders>
            <w:shd w:val="clear" w:color="auto" w:fill="auto"/>
            <w:vAlign w:val="bottom"/>
          </w:tcPr>
          <w:p w14:paraId="7B7C64F4" w14:textId="77777777" w:rsidR="00F7009D" w:rsidRPr="003E29FF" w:rsidRDefault="00F7009D" w:rsidP="00F7009D">
            <w:pPr>
              <w:pStyle w:val="TabellRader"/>
              <w:rPr>
                <w:b/>
                <w:bCs/>
              </w:rPr>
            </w:pPr>
          </w:p>
        </w:tc>
        <w:tc>
          <w:tcPr>
            <w:tcW w:w="930" w:type="dxa"/>
            <w:gridSpan w:val="2"/>
            <w:tcBorders>
              <w:top w:val="single" w:sz="6" w:space="0" w:color="auto"/>
              <w:left w:val="nil"/>
              <w:bottom w:val="single" w:sz="6" w:space="0" w:color="auto"/>
              <w:right w:val="nil"/>
            </w:tcBorders>
            <w:shd w:val="clear" w:color="auto" w:fill="auto"/>
            <w:vAlign w:val="bottom"/>
          </w:tcPr>
          <w:p w14:paraId="6E39CEA9" w14:textId="77777777" w:rsidR="00F7009D" w:rsidRPr="003E29FF" w:rsidRDefault="00F7009D" w:rsidP="00F7009D">
            <w:pPr>
              <w:pStyle w:val="TabellRader"/>
              <w:rPr>
                <w:b/>
                <w:bCs/>
              </w:rPr>
            </w:pPr>
          </w:p>
        </w:tc>
        <w:tc>
          <w:tcPr>
            <w:tcW w:w="930" w:type="dxa"/>
            <w:gridSpan w:val="2"/>
            <w:tcBorders>
              <w:top w:val="single" w:sz="6" w:space="0" w:color="auto"/>
              <w:left w:val="nil"/>
              <w:bottom w:val="single" w:sz="6" w:space="0" w:color="auto"/>
              <w:right w:val="nil"/>
            </w:tcBorders>
          </w:tcPr>
          <w:p w14:paraId="3ABA2A7F" w14:textId="77777777" w:rsidR="00F7009D" w:rsidRPr="003E29FF" w:rsidRDefault="00F7009D" w:rsidP="00F7009D">
            <w:pPr>
              <w:pStyle w:val="TabellRader"/>
              <w:rPr>
                <w:b/>
                <w:bCs/>
              </w:rPr>
            </w:pPr>
          </w:p>
        </w:tc>
        <w:tc>
          <w:tcPr>
            <w:tcW w:w="930" w:type="dxa"/>
            <w:gridSpan w:val="2"/>
            <w:tcBorders>
              <w:top w:val="single" w:sz="6" w:space="0" w:color="auto"/>
              <w:left w:val="nil"/>
              <w:bottom w:val="single" w:sz="6" w:space="0" w:color="auto"/>
              <w:right w:val="nil"/>
            </w:tcBorders>
          </w:tcPr>
          <w:p w14:paraId="12FD22C8" w14:textId="77777777" w:rsidR="00F7009D" w:rsidRPr="003E29FF" w:rsidRDefault="00F7009D" w:rsidP="00F7009D">
            <w:pPr>
              <w:pStyle w:val="TabellRader"/>
              <w:rPr>
                <w:b/>
                <w:bCs/>
              </w:rPr>
            </w:pPr>
          </w:p>
        </w:tc>
        <w:tc>
          <w:tcPr>
            <w:tcW w:w="930" w:type="dxa"/>
            <w:gridSpan w:val="2"/>
            <w:tcBorders>
              <w:top w:val="single" w:sz="6" w:space="0" w:color="auto"/>
              <w:left w:val="nil"/>
              <w:bottom w:val="single" w:sz="6" w:space="0" w:color="auto"/>
              <w:right w:val="nil"/>
            </w:tcBorders>
          </w:tcPr>
          <w:p w14:paraId="142C0190" w14:textId="77777777" w:rsidR="00F7009D" w:rsidRPr="003E29FF" w:rsidRDefault="00F7009D" w:rsidP="00F7009D">
            <w:pPr>
              <w:pStyle w:val="TabellRader"/>
              <w:rPr>
                <w:b/>
                <w:bCs/>
              </w:rPr>
            </w:pPr>
          </w:p>
        </w:tc>
      </w:tr>
      <w:tr w:rsidR="00F7009D" w:rsidRPr="003E29FF" w14:paraId="0ED7CA48" w14:textId="77777777" w:rsidTr="00F7009D">
        <w:tc>
          <w:tcPr>
            <w:tcW w:w="791" w:type="dxa"/>
            <w:tcBorders>
              <w:top w:val="single" w:sz="6" w:space="0" w:color="auto"/>
              <w:left w:val="nil"/>
              <w:bottom w:val="single" w:sz="6" w:space="0" w:color="auto"/>
              <w:right w:val="nil"/>
            </w:tcBorders>
          </w:tcPr>
          <w:p w14:paraId="23833C3E" w14:textId="77777777" w:rsidR="00F7009D" w:rsidRPr="003E29FF" w:rsidRDefault="00F7009D" w:rsidP="00F7009D">
            <w:pPr>
              <w:overflowPunct w:val="0"/>
              <w:autoSpaceDE w:val="0"/>
              <w:autoSpaceDN w:val="0"/>
              <w:adjustRightInd w:val="0"/>
              <w:spacing w:before="60" w:after="20" w:line="200" w:lineRule="exact"/>
              <w:textAlignment w:val="baseline"/>
              <w:rPr>
                <w:rFonts w:ascii="TradeGothic CondEighteen" w:eastAsia="Times New Roman" w:hAnsi="TradeGothic CondEighteen" w:cs="Times New Roman"/>
                <w:spacing w:val="4"/>
                <w:sz w:val="16"/>
                <w:szCs w:val="20"/>
              </w:rPr>
            </w:pPr>
          </w:p>
        </w:tc>
        <w:tc>
          <w:tcPr>
            <w:tcW w:w="3614" w:type="dxa"/>
            <w:gridSpan w:val="3"/>
            <w:tcBorders>
              <w:top w:val="single" w:sz="6" w:space="0" w:color="auto"/>
              <w:left w:val="nil"/>
              <w:bottom w:val="single" w:sz="6" w:space="0" w:color="auto"/>
              <w:right w:val="nil"/>
            </w:tcBorders>
            <w:vAlign w:val="bottom"/>
          </w:tcPr>
          <w:p w14:paraId="7CAACDE4" w14:textId="1C29C24A" w:rsidR="00F7009D" w:rsidRPr="003E29FF" w:rsidRDefault="009D6872" w:rsidP="00F7009D">
            <w:pPr>
              <w:pStyle w:val="TabellRader"/>
              <w:jc w:val="left"/>
            </w:pPr>
            <w:r w:rsidRPr="002F1949">
              <w:t>Kommunerersättningar vid flyktingmottagande, förstärkning bl.a. till följd av ökat antal nyanlända</w:t>
            </w:r>
          </w:p>
        </w:tc>
        <w:tc>
          <w:tcPr>
            <w:tcW w:w="930" w:type="dxa"/>
            <w:gridSpan w:val="2"/>
            <w:tcBorders>
              <w:top w:val="single" w:sz="6" w:space="0" w:color="auto"/>
              <w:left w:val="nil"/>
              <w:bottom w:val="single" w:sz="6" w:space="0" w:color="auto"/>
              <w:right w:val="nil"/>
            </w:tcBorders>
            <w:vAlign w:val="bottom"/>
          </w:tcPr>
          <w:p w14:paraId="3FA9ACF2" w14:textId="65010D7C" w:rsidR="00F7009D" w:rsidRPr="003E29FF" w:rsidRDefault="009D6872" w:rsidP="00F7009D">
            <w:pPr>
              <w:pStyle w:val="TabellRader"/>
              <w:rPr>
                <w:rFonts w:cs="Arial"/>
                <w:vertAlign w:val="superscript"/>
              </w:rPr>
            </w:pPr>
            <w:r w:rsidRPr="003E29FF">
              <w:rPr>
                <w:rFonts w:cs="Arial"/>
              </w:rPr>
              <w:t>90</w:t>
            </w:r>
          </w:p>
        </w:tc>
        <w:tc>
          <w:tcPr>
            <w:tcW w:w="930" w:type="dxa"/>
            <w:gridSpan w:val="2"/>
            <w:tcBorders>
              <w:top w:val="single" w:sz="6" w:space="0" w:color="auto"/>
              <w:left w:val="nil"/>
              <w:bottom w:val="single" w:sz="6" w:space="0" w:color="auto"/>
              <w:right w:val="nil"/>
            </w:tcBorders>
            <w:vAlign w:val="bottom"/>
          </w:tcPr>
          <w:p w14:paraId="6B5CA930"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5CD37824"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37B4F7E3"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34968E24" w14:textId="77777777" w:rsidR="00F7009D" w:rsidRPr="003E29FF" w:rsidRDefault="00F7009D" w:rsidP="00F7009D">
            <w:pPr>
              <w:pStyle w:val="TabellRader"/>
              <w:rPr>
                <w:rFonts w:cs="Arial"/>
              </w:rPr>
            </w:pPr>
          </w:p>
        </w:tc>
      </w:tr>
      <w:tr w:rsidR="00F7009D" w:rsidRPr="003E29FF" w14:paraId="5D58456D" w14:textId="77777777" w:rsidTr="00F7009D">
        <w:tc>
          <w:tcPr>
            <w:tcW w:w="791" w:type="dxa"/>
            <w:tcBorders>
              <w:top w:val="single" w:sz="6" w:space="0" w:color="auto"/>
              <w:left w:val="nil"/>
              <w:bottom w:val="single" w:sz="6" w:space="0" w:color="auto"/>
              <w:right w:val="nil"/>
            </w:tcBorders>
          </w:tcPr>
          <w:p w14:paraId="0777DF69" w14:textId="77777777" w:rsidR="00F7009D" w:rsidRPr="003E29FF" w:rsidRDefault="00F7009D" w:rsidP="00F7009D">
            <w:pPr>
              <w:overflowPunct w:val="0"/>
              <w:autoSpaceDE w:val="0"/>
              <w:autoSpaceDN w:val="0"/>
              <w:adjustRightInd w:val="0"/>
              <w:spacing w:before="60" w:after="20" w:line="200" w:lineRule="exact"/>
              <w:textAlignment w:val="baseline"/>
              <w:rPr>
                <w:rFonts w:ascii="TradeGothic CondEighteen" w:eastAsia="Times New Roman" w:hAnsi="TradeGothic CondEighteen" w:cs="Times New Roman"/>
                <w:spacing w:val="4"/>
                <w:sz w:val="16"/>
                <w:szCs w:val="20"/>
              </w:rPr>
            </w:pPr>
          </w:p>
        </w:tc>
        <w:tc>
          <w:tcPr>
            <w:tcW w:w="3614" w:type="dxa"/>
            <w:gridSpan w:val="3"/>
            <w:tcBorders>
              <w:top w:val="single" w:sz="6" w:space="0" w:color="auto"/>
              <w:left w:val="nil"/>
              <w:bottom w:val="single" w:sz="6" w:space="0" w:color="auto"/>
              <w:right w:val="nil"/>
            </w:tcBorders>
            <w:vAlign w:val="bottom"/>
          </w:tcPr>
          <w:p w14:paraId="1CC27BEA" w14:textId="0ABF5EF4" w:rsidR="00F7009D" w:rsidRPr="003E29FF" w:rsidRDefault="009D6872" w:rsidP="00F7009D">
            <w:pPr>
              <w:pStyle w:val="TabellRader"/>
              <w:jc w:val="left"/>
            </w:pPr>
            <w:r w:rsidRPr="002F1949">
              <w:t>Integrationsåtgärder, förstärkning till följd av ökat antal nyanlända</w:t>
            </w:r>
          </w:p>
        </w:tc>
        <w:tc>
          <w:tcPr>
            <w:tcW w:w="930" w:type="dxa"/>
            <w:gridSpan w:val="2"/>
            <w:tcBorders>
              <w:top w:val="single" w:sz="6" w:space="0" w:color="auto"/>
              <w:left w:val="nil"/>
              <w:bottom w:val="single" w:sz="6" w:space="0" w:color="auto"/>
              <w:right w:val="nil"/>
            </w:tcBorders>
            <w:vAlign w:val="bottom"/>
          </w:tcPr>
          <w:p w14:paraId="6C187F65" w14:textId="623591FD" w:rsidR="00F7009D" w:rsidRPr="003E29FF" w:rsidRDefault="009D6872" w:rsidP="00F7009D">
            <w:pPr>
              <w:pStyle w:val="TabellRader"/>
              <w:rPr>
                <w:rFonts w:cs="Arial"/>
              </w:rPr>
            </w:pPr>
            <w:r w:rsidRPr="003E29FF">
              <w:rPr>
                <w:rFonts w:cs="Arial"/>
              </w:rPr>
              <w:t>10</w:t>
            </w:r>
          </w:p>
        </w:tc>
        <w:tc>
          <w:tcPr>
            <w:tcW w:w="930" w:type="dxa"/>
            <w:gridSpan w:val="2"/>
            <w:tcBorders>
              <w:top w:val="single" w:sz="6" w:space="0" w:color="auto"/>
              <w:left w:val="nil"/>
              <w:bottom w:val="single" w:sz="6" w:space="0" w:color="auto"/>
              <w:right w:val="nil"/>
            </w:tcBorders>
            <w:vAlign w:val="bottom"/>
          </w:tcPr>
          <w:p w14:paraId="02DC3929"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558989EC"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187D0D23"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106DBF80" w14:textId="77777777" w:rsidR="00F7009D" w:rsidRPr="003E29FF" w:rsidRDefault="00F7009D" w:rsidP="00F7009D">
            <w:pPr>
              <w:pStyle w:val="TabellRader"/>
              <w:rPr>
                <w:rFonts w:cs="Arial"/>
              </w:rPr>
            </w:pPr>
          </w:p>
        </w:tc>
      </w:tr>
      <w:tr w:rsidR="00F7009D" w:rsidRPr="003E29FF" w14:paraId="6FD8786F" w14:textId="77777777" w:rsidTr="00F7009D">
        <w:tc>
          <w:tcPr>
            <w:tcW w:w="791" w:type="dxa"/>
            <w:tcBorders>
              <w:top w:val="single" w:sz="6" w:space="0" w:color="auto"/>
              <w:left w:val="nil"/>
              <w:bottom w:val="single" w:sz="6" w:space="0" w:color="auto"/>
              <w:right w:val="nil"/>
            </w:tcBorders>
          </w:tcPr>
          <w:p w14:paraId="1E6C3BB8" w14:textId="77777777" w:rsidR="00F7009D" w:rsidRPr="003E29FF" w:rsidRDefault="00F7009D" w:rsidP="00F7009D">
            <w:pPr>
              <w:overflowPunct w:val="0"/>
              <w:autoSpaceDE w:val="0"/>
              <w:autoSpaceDN w:val="0"/>
              <w:adjustRightInd w:val="0"/>
              <w:spacing w:before="60" w:after="20" w:line="200" w:lineRule="exact"/>
              <w:textAlignment w:val="baseline"/>
              <w:rPr>
                <w:rFonts w:ascii="TradeGothic CondEighteen" w:eastAsia="Times New Roman" w:hAnsi="TradeGothic CondEighteen" w:cs="Times New Roman"/>
                <w:spacing w:val="4"/>
                <w:sz w:val="16"/>
                <w:szCs w:val="20"/>
              </w:rPr>
            </w:pPr>
          </w:p>
        </w:tc>
        <w:tc>
          <w:tcPr>
            <w:tcW w:w="3614" w:type="dxa"/>
            <w:gridSpan w:val="3"/>
            <w:tcBorders>
              <w:top w:val="single" w:sz="6" w:space="0" w:color="auto"/>
              <w:left w:val="nil"/>
              <w:bottom w:val="single" w:sz="6" w:space="0" w:color="auto"/>
              <w:right w:val="nil"/>
            </w:tcBorders>
            <w:vAlign w:val="bottom"/>
          </w:tcPr>
          <w:p w14:paraId="393BC282" w14:textId="01021879" w:rsidR="00F7009D" w:rsidRPr="003E29FF" w:rsidRDefault="009D6872" w:rsidP="00F7009D">
            <w:pPr>
              <w:pStyle w:val="TabellRader"/>
              <w:jc w:val="left"/>
            </w:pPr>
            <w:r w:rsidRPr="002F1949">
              <w:t>Ersättningar till etableringslotsar och insatser för vissa nyanlända invandrare, finansiering av bl.a. ökat</w:t>
            </w:r>
            <w:r>
              <w:t xml:space="preserve"> </w:t>
            </w:r>
            <w:r w:rsidRPr="002F1949">
              <w:t>antal nyanlända</w:t>
            </w:r>
          </w:p>
        </w:tc>
        <w:tc>
          <w:tcPr>
            <w:tcW w:w="930" w:type="dxa"/>
            <w:gridSpan w:val="2"/>
            <w:tcBorders>
              <w:top w:val="single" w:sz="6" w:space="0" w:color="auto"/>
              <w:left w:val="nil"/>
              <w:bottom w:val="single" w:sz="6" w:space="0" w:color="auto"/>
              <w:right w:val="nil"/>
            </w:tcBorders>
            <w:vAlign w:val="bottom"/>
          </w:tcPr>
          <w:p w14:paraId="44A1C5B3" w14:textId="1A419D20" w:rsidR="00F7009D" w:rsidRPr="003E29FF" w:rsidRDefault="009D6872" w:rsidP="00F7009D">
            <w:pPr>
              <w:pStyle w:val="TabellRader"/>
              <w:rPr>
                <w:rFonts w:cs="Arial"/>
              </w:rPr>
            </w:pPr>
            <w:r w:rsidRPr="003E29FF">
              <w:rPr>
                <w:rFonts w:cs="Arial"/>
              </w:rPr>
              <w:t>-</w:t>
            </w:r>
            <w:r w:rsidRPr="00DB04C9">
              <w:rPr>
                <w:rFonts w:cs="Arial"/>
              </w:rPr>
              <w:t>70</w:t>
            </w:r>
          </w:p>
        </w:tc>
        <w:tc>
          <w:tcPr>
            <w:tcW w:w="930" w:type="dxa"/>
            <w:gridSpan w:val="2"/>
            <w:tcBorders>
              <w:top w:val="single" w:sz="6" w:space="0" w:color="auto"/>
              <w:left w:val="nil"/>
              <w:bottom w:val="single" w:sz="6" w:space="0" w:color="auto"/>
              <w:right w:val="nil"/>
            </w:tcBorders>
            <w:vAlign w:val="bottom"/>
          </w:tcPr>
          <w:p w14:paraId="0D2A4104"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290CF9E4"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71DB6595"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08D50975" w14:textId="77777777" w:rsidR="00F7009D" w:rsidRPr="003E29FF" w:rsidRDefault="00F7009D" w:rsidP="00F7009D">
            <w:pPr>
              <w:pStyle w:val="TabellRader"/>
              <w:rPr>
                <w:rFonts w:cs="Arial"/>
              </w:rPr>
            </w:pPr>
          </w:p>
        </w:tc>
      </w:tr>
      <w:tr w:rsidR="00F7009D" w:rsidRPr="003E29FF" w14:paraId="1A0535C4" w14:textId="77777777" w:rsidTr="00F7009D">
        <w:tc>
          <w:tcPr>
            <w:tcW w:w="4405" w:type="dxa"/>
            <w:gridSpan w:val="4"/>
            <w:tcBorders>
              <w:top w:val="single" w:sz="6" w:space="0" w:color="auto"/>
              <w:left w:val="nil"/>
              <w:bottom w:val="single" w:sz="6" w:space="0" w:color="auto"/>
              <w:right w:val="nil"/>
            </w:tcBorders>
          </w:tcPr>
          <w:p w14:paraId="5E913D99" w14:textId="77777777" w:rsidR="00F7009D" w:rsidRPr="003E29FF" w:rsidRDefault="009D6872" w:rsidP="00F7009D">
            <w:pPr>
              <w:pStyle w:val="TabellSummaText"/>
            </w:pPr>
            <w:r w:rsidRPr="003E29FF">
              <w:br w:type="page"/>
            </w:r>
            <w:r w:rsidRPr="003E29FF">
              <w:rPr>
                <w:b w:val="0"/>
              </w:rPr>
              <w:t>UO 16 Utbildning och universitetsforskning</w:t>
            </w:r>
          </w:p>
        </w:tc>
        <w:tc>
          <w:tcPr>
            <w:tcW w:w="930" w:type="dxa"/>
            <w:gridSpan w:val="2"/>
            <w:tcBorders>
              <w:top w:val="single" w:sz="6" w:space="0" w:color="auto"/>
              <w:left w:val="nil"/>
              <w:bottom w:val="single" w:sz="6" w:space="0" w:color="auto"/>
              <w:right w:val="nil"/>
            </w:tcBorders>
            <w:vAlign w:val="bottom"/>
          </w:tcPr>
          <w:p w14:paraId="04F4F96B" w14:textId="77777777" w:rsidR="00F7009D" w:rsidRPr="003E29FF" w:rsidRDefault="009D6872" w:rsidP="00F7009D">
            <w:pPr>
              <w:pStyle w:val="TabellRader"/>
              <w:rPr>
                <w:rFonts w:cs="Arial"/>
                <w:b/>
              </w:rPr>
            </w:pPr>
            <w:r w:rsidRPr="003E29FF">
              <w:rPr>
                <w:rFonts w:cs="Arial"/>
                <w:b/>
              </w:rPr>
              <w:t>6</w:t>
            </w:r>
          </w:p>
        </w:tc>
        <w:tc>
          <w:tcPr>
            <w:tcW w:w="930" w:type="dxa"/>
            <w:gridSpan w:val="2"/>
            <w:tcBorders>
              <w:top w:val="single" w:sz="6" w:space="0" w:color="auto"/>
              <w:left w:val="nil"/>
              <w:bottom w:val="single" w:sz="6" w:space="0" w:color="auto"/>
              <w:right w:val="nil"/>
            </w:tcBorders>
            <w:vAlign w:val="bottom"/>
          </w:tcPr>
          <w:p w14:paraId="45112163"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3D3AB08D"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0F93E60B"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37ECFF26" w14:textId="77777777" w:rsidR="00F7009D" w:rsidRPr="003E29FF" w:rsidRDefault="00F7009D" w:rsidP="00F7009D">
            <w:pPr>
              <w:pStyle w:val="TabellRader"/>
              <w:rPr>
                <w:rFonts w:cs="Arial"/>
                <w:b/>
              </w:rPr>
            </w:pPr>
          </w:p>
        </w:tc>
      </w:tr>
      <w:tr w:rsidR="00F7009D" w:rsidRPr="003E29FF" w14:paraId="301317A3" w14:textId="77777777" w:rsidTr="00F7009D">
        <w:tc>
          <w:tcPr>
            <w:tcW w:w="4405" w:type="dxa"/>
            <w:gridSpan w:val="4"/>
            <w:tcBorders>
              <w:top w:val="single" w:sz="6" w:space="0" w:color="auto"/>
              <w:left w:val="nil"/>
              <w:bottom w:val="single" w:sz="6" w:space="0" w:color="auto"/>
              <w:right w:val="nil"/>
            </w:tcBorders>
          </w:tcPr>
          <w:p w14:paraId="54EC5554" w14:textId="77777777" w:rsidR="00F7009D" w:rsidRPr="003E29FF" w:rsidRDefault="009D6872" w:rsidP="00F7009D">
            <w:pPr>
              <w:pStyle w:val="TabellSummaText"/>
              <w:rPr>
                <w:b w:val="0"/>
              </w:rPr>
            </w:pPr>
            <w:r w:rsidRPr="003E29FF">
              <w:t xml:space="preserve">UO 22 Kommunikationer </w:t>
            </w:r>
          </w:p>
        </w:tc>
        <w:tc>
          <w:tcPr>
            <w:tcW w:w="930" w:type="dxa"/>
            <w:gridSpan w:val="2"/>
            <w:tcBorders>
              <w:top w:val="single" w:sz="6" w:space="0" w:color="auto"/>
              <w:left w:val="nil"/>
              <w:bottom w:val="single" w:sz="6" w:space="0" w:color="auto"/>
              <w:right w:val="nil"/>
            </w:tcBorders>
            <w:vAlign w:val="bottom"/>
          </w:tcPr>
          <w:p w14:paraId="0992490B"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vAlign w:val="bottom"/>
          </w:tcPr>
          <w:p w14:paraId="4C08D016"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0923B277" w14:textId="77777777" w:rsidR="00F7009D" w:rsidRPr="003E29FF" w:rsidRDefault="009D6872" w:rsidP="00F7009D">
            <w:pPr>
              <w:pStyle w:val="TabellRader"/>
              <w:rPr>
                <w:rFonts w:cs="Arial"/>
                <w:b/>
              </w:rPr>
            </w:pPr>
            <w:r w:rsidRPr="003E29FF">
              <w:rPr>
                <w:rFonts w:cs="Arial"/>
                <w:b/>
              </w:rPr>
              <w:t>647</w:t>
            </w:r>
          </w:p>
        </w:tc>
        <w:tc>
          <w:tcPr>
            <w:tcW w:w="930" w:type="dxa"/>
            <w:gridSpan w:val="2"/>
            <w:tcBorders>
              <w:top w:val="single" w:sz="6" w:space="0" w:color="auto"/>
              <w:left w:val="nil"/>
              <w:bottom w:val="single" w:sz="6" w:space="0" w:color="auto"/>
              <w:right w:val="nil"/>
            </w:tcBorders>
          </w:tcPr>
          <w:p w14:paraId="398223DF" w14:textId="77777777" w:rsidR="00F7009D" w:rsidRPr="003E29FF" w:rsidRDefault="009D6872" w:rsidP="00F7009D">
            <w:pPr>
              <w:pStyle w:val="TabellRader"/>
              <w:rPr>
                <w:rFonts w:cs="Arial"/>
                <w:b/>
              </w:rPr>
            </w:pPr>
            <w:r w:rsidRPr="003E29FF">
              <w:rPr>
                <w:rFonts w:cs="Arial"/>
                <w:b/>
              </w:rPr>
              <w:t>679</w:t>
            </w:r>
          </w:p>
        </w:tc>
        <w:tc>
          <w:tcPr>
            <w:tcW w:w="930" w:type="dxa"/>
            <w:gridSpan w:val="2"/>
            <w:tcBorders>
              <w:top w:val="single" w:sz="6" w:space="0" w:color="auto"/>
              <w:left w:val="nil"/>
              <w:bottom w:val="single" w:sz="6" w:space="0" w:color="auto"/>
              <w:right w:val="nil"/>
            </w:tcBorders>
          </w:tcPr>
          <w:p w14:paraId="50A6F508" w14:textId="77777777" w:rsidR="00F7009D" w:rsidRPr="003E29FF" w:rsidRDefault="009D6872" w:rsidP="00F7009D">
            <w:pPr>
              <w:pStyle w:val="TabellRader"/>
              <w:rPr>
                <w:rFonts w:cs="Arial"/>
                <w:b/>
              </w:rPr>
            </w:pPr>
            <w:r w:rsidRPr="003E29FF">
              <w:rPr>
                <w:rFonts w:cs="Arial"/>
                <w:b/>
              </w:rPr>
              <w:t>712</w:t>
            </w:r>
          </w:p>
        </w:tc>
      </w:tr>
      <w:tr w:rsidR="00F7009D" w:rsidRPr="003E29FF" w14:paraId="575368EC" w14:textId="77777777" w:rsidTr="00F7009D">
        <w:tc>
          <w:tcPr>
            <w:tcW w:w="4405" w:type="dxa"/>
            <w:gridSpan w:val="4"/>
            <w:tcBorders>
              <w:top w:val="single" w:sz="6" w:space="0" w:color="auto"/>
              <w:left w:val="nil"/>
              <w:bottom w:val="single" w:sz="6" w:space="0" w:color="auto"/>
              <w:right w:val="nil"/>
            </w:tcBorders>
          </w:tcPr>
          <w:p w14:paraId="677E98FC" w14:textId="77777777" w:rsidR="00F7009D" w:rsidRPr="003E29FF" w:rsidRDefault="009D6872" w:rsidP="00F7009D">
            <w:pPr>
              <w:overflowPunct w:val="0"/>
              <w:autoSpaceDE w:val="0"/>
              <w:autoSpaceDN w:val="0"/>
              <w:adjustRightInd w:val="0"/>
              <w:spacing w:before="60" w:after="20" w:line="200" w:lineRule="exact"/>
              <w:textAlignment w:val="baseline"/>
              <w:rPr>
                <w:rFonts w:ascii="TradeGothic CondEighteen" w:eastAsia="Times New Roman" w:hAnsi="TradeGothic CondEighteen" w:cs="Times New Roman"/>
                <w:spacing w:val="4"/>
                <w:sz w:val="16"/>
                <w:szCs w:val="20"/>
              </w:rPr>
            </w:pPr>
            <w:r w:rsidRPr="003E29FF">
              <w:rPr>
                <w:rFonts w:ascii="TradeGothic CondEighteen" w:eastAsia="Times New Roman" w:hAnsi="TradeGothic CondEighteen" w:cs="Times New Roman"/>
                <w:spacing w:val="4"/>
                <w:sz w:val="16"/>
                <w:szCs w:val="20"/>
              </w:rPr>
              <w:t>varav</w:t>
            </w:r>
          </w:p>
        </w:tc>
        <w:tc>
          <w:tcPr>
            <w:tcW w:w="930" w:type="dxa"/>
            <w:gridSpan w:val="2"/>
            <w:tcBorders>
              <w:top w:val="single" w:sz="6" w:space="0" w:color="auto"/>
              <w:left w:val="nil"/>
              <w:bottom w:val="single" w:sz="6" w:space="0" w:color="auto"/>
              <w:right w:val="nil"/>
            </w:tcBorders>
          </w:tcPr>
          <w:p w14:paraId="7EBFF467" w14:textId="77777777" w:rsidR="00F7009D" w:rsidRPr="003E29FF" w:rsidRDefault="00F7009D" w:rsidP="00F7009D">
            <w:pPr>
              <w:pStyle w:val="TabellRader"/>
            </w:pPr>
          </w:p>
        </w:tc>
        <w:tc>
          <w:tcPr>
            <w:tcW w:w="930" w:type="dxa"/>
            <w:gridSpan w:val="2"/>
            <w:tcBorders>
              <w:top w:val="single" w:sz="6" w:space="0" w:color="auto"/>
              <w:left w:val="nil"/>
              <w:bottom w:val="single" w:sz="6" w:space="0" w:color="auto"/>
              <w:right w:val="nil"/>
            </w:tcBorders>
            <w:vAlign w:val="bottom"/>
          </w:tcPr>
          <w:p w14:paraId="25101319" w14:textId="77777777" w:rsidR="00F7009D" w:rsidRPr="003E29FF" w:rsidRDefault="00F7009D" w:rsidP="00F7009D">
            <w:pPr>
              <w:pStyle w:val="TabellRader"/>
              <w:rPr>
                <w:bCs/>
              </w:rPr>
            </w:pPr>
          </w:p>
        </w:tc>
        <w:tc>
          <w:tcPr>
            <w:tcW w:w="930" w:type="dxa"/>
            <w:gridSpan w:val="2"/>
            <w:tcBorders>
              <w:top w:val="single" w:sz="6" w:space="0" w:color="auto"/>
              <w:left w:val="nil"/>
              <w:bottom w:val="single" w:sz="6" w:space="0" w:color="auto"/>
              <w:right w:val="nil"/>
            </w:tcBorders>
            <w:vAlign w:val="bottom"/>
          </w:tcPr>
          <w:p w14:paraId="74B96D56" w14:textId="77777777" w:rsidR="00F7009D" w:rsidRPr="003E29FF" w:rsidRDefault="00F7009D" w:rsidP="00F7009D">
            <w:pPr>
              <w:pStyle w:val="TabellRader"/>
              <w:rPr>
                <w:bCs/>
              </w:rPr>
            </w:pPr>
          </w:p>
        </w:tc>
        <w:tc>
          <w:tcPr>
            <w:tcW w:w="930" w:type="dxa"/>
            <w:gridSpan w:val="2"/>
            <w:tcBorders>
              <w:top w:val="single" w:sz="6" w:space="0" w:color="auto"/>
              <w:left w:val="nil"/>
              <w:bottom w:val="single" w:sz="6" w:space="0" w:color="auto"/>
              <w:right w:val="nil"/>
            </w:tcBorders>
          </w:tcPr>
          <w:p w14:paraId="08A4727C" w14:textId="77777777" w:rsidR="00F7009D" w:rsidRPr="003E29FF" w:rsidRDefault="00F7009D" w:rsidP="00F7009D">
            <w:pPr>
              <w:pStyle w:val="TabellRader"/>
              <w:rPr>
                <w:bCs/>
              </w:rPr>
            </w:pPr>
          </w:p>
        </w:tc>
        <w:tc>
          <w:tcPr>
            <w:tcW w:w="930" w:type="dxa"/>
            <w:gridSpan w:val="2"/>
            <w:tcBorders>
              <w:top w:val="single" w:sz="6" w:space="0" w:color="auto"/>
              <w:left w:val="nil"/>
              <w:bottom w:val="single" w:sz="6" w:space="0" w:color="auto"/>
              <w:right w:val="nil"/>
            </w:tcBorders>
          </w:tcPr>
          <w:p w14:paraId="27C8A44A" w14:textId="77777777" w:rsidR="00F7009D" w:rsidRPr="003E29FF" w:rsidRDefault="00F7009D" w:rsidP="00F7009D">
            <w:pPr>
              <w:pStyle w:val="TabellRader"/>
              <w:rPr>
                <w:bCs/>
              </w:rPr>
            </w:pPr>
          </w:p>
        </w:tc>
      </w:tr>
      <w:tr w:rsidR="00F7009D" w:rsidRPr="003E29FF" w14:paraId="7F878D1B" w14:textId="77777777" w:rsidTr="00F7009D">
        <w:tc>
          <w:tcPr>
            <w:tcW w:w="4405" w:type="dxa"/>
            <w:gridSpan w:val="4"/>
            <w:tcBorders>
              <w:top w:val="single" w:sz="6" w:space="0" w:color="auto"/>
              <w:left w:val="nil"/>
              <w:bottom w:val="single" w:sz="6" w:space="0" w:color="auto"/>
              <w:right w:val="nil"/>
            </w:tcBorders>
          </w:tcPr>
          <w:p w14:paraId="35ED0EDC" w14:textId="7E57879B" w:rsidR="00F7009D" w:rsidRPr="003E29FF" w:rsidRDefault="009D6872" w:rsidP="00F7009D">
            <w:pPr>
              <w:pStyle w:val="TabellRader"/>
              <w:jc w:val="center"/>
            </w:pPr>
            <w:r w:rsidRPr="00114A21">
              <w:t>Höjda och breddade trängselskatter</w:t>
            </w:r>
            <w:r>
              <w:t xml:space="preserve"> i Stockholm</w:t>
            </w:r>
          </w:p>
        </w:tc>
        <w:tc>
          <w:tcPr>
            <w:tcW w:w="930" w:type="dxa"/>
            <w:gridSpan w:val="2"/>
            <w:tcBorders>
              <w:top w:val="single" w:sz="6" w:space="0" w:color="auto"/>
              <w:left w:val="nil"/>
              <w:bottom w:val="single" w:sz="6" w:space="0" w:color="auto"/>
              <w:right w:val="nil"/>
            </w:tcBorders>
            <w:vAlign w:val="bottom"/>
          </w:tcPr>
          <w:p w14:paraId="625FE1B1"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vAlign w:val="bottom"/>
          </w:tcPr>
          <w:p w14:paraId="13621FFD"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3671FAD6" w14:textId="77777777" w:rsidR="00F7009D" w:rsidRPr="003E29FF" w:rsidRDefault="009D6872" w:rsidP="00F7009D">
            <w:pPr>
              <w:pStyle w:val="TabellRader"/>
              <w:rPr>
                <w:rFonts w:cs="Arial"/>
              </w:rPr>
            </w:pPr>
            <w:r w:rsidRPr="003E29FF">
              <w:rPr>
                <w:rFonts w:cs="Arial"/>
              </w:rPr>
              <w:t>647</w:t>
            </w:r>
          </w:p>
        </w:tc>
        <w:tc>
          <w:tcPr>
            <w:tcW w:w="930" w:type="dxa"/>
            <w:gridSpan w:val="2"/>
            <w:tcBorders>
              <w:top w:val="single" w:sz="6" w:space="0" w:color="auto"/>
              <w:left w:val="nil"/>
              <w:bottom w:val="single" w:sz="6" w:space="0" w:color="auto"/>
              <w:right w:val="nil"/>
            </w:tcBorders>
          </w:tcPr>
          <w:p w14:paraId="4DB0B9FC" w14:textId="77777777" w:rsidR="00F7009D" w:rsidRPr="003E29FF" w:rsidRDefault="009D6872" w:rsidP="00F7009D">
            <w:pPr>
              <w:pStyle w:val="TabellRader"/>
              <w:rPr>
                <w:rFonts w:cs="Arial"/>
              </w:rPr>
            </w:pPr>
            <w:r w:rsidRPr="003E29FF">
              <w:rPr>
                <w:rFonts w:cs="Arial"/>
              </w:rPr>
              <w:t>679</w:t>
            </w:r>
          </w:p>
        </w:tc>
        <w:tc>
          <w:tcPr>
            <w:tcW w:w="930" w:type="dxa"/>
            <w:gridSpan w:val="2"/>
            <w:tcBorders>
              <w:top w:val="single" w:sz="6" w:space="0" w:color="auto"/>
              <w:left w:val="nil"/>
              <w:bottom w:val="single" w:sz="6" w:space="0" w:color="auto"/>
              <w:right w:val="nil"/>
            </w:tcBorders>
          </w:tcPr>
          <w:p w14:paraId="0FDBD503" w14:textId="77777777" w:rsidR="00F7009D" w:rsidRPr="003E29FF" w:rsidRDefault="009D6872" w:rsidP="00F7009D">
            <w:pPr>
              <w:pStyle w:val="TabellRader"/>
              <w:rPr>
                <w:rFonts w:cs="Arial"/>
              </w:rPr>
            </w:pPr>
            <w:r w:rsidRPr="003E29FF">
              <w:rPr>
                <w:rFonts w:cs="Arial"/>
              </w:rPr>
              <w:t>712</w:t>
            </w:r>
          </w:p>
        </w:tc>
      </w:tr>
      <w:tr w:rsidR="00F7009D" w:rsidRPr="003E29FF" w14:paraId="56EC1E9D" w14:textId="77777777" w:rsidTr="00F7009D">
        <w:tc>
          <w:tcPr>
            <w:tcW w:w="4405" w:type="dxa"/>
            <w:gridSpan w:val="4"/>
            <w:tcBorders>
              <w:top w:val="single" w:sz="6" w:space="0" w:color="auto"/>
              <w:left w:val="nil"/>
              <w:bottom w:val="single" w:sz="6" w:space="0" w:color="auto"/>
              <w:right w:val="nil"/>
            </w:tcBorders>
          </w:tcPr>
          <w:p w14:paraId="0E3D4DC8" w14:textId="77777777" w:rsidR="00F7009D" w:rsidRPr="003E29FF" w:rsidRDefault="009D6872" w:rsidP="00F7009D">
            <w:pPr>
              <w:pStyle w:val="TabellSummaText"/>
              <w:rPr>
                <w:b w:val="0"/>
              </w:rPr>
            </w:pPr>
            <w:r w:rsidRPr="003E29FF">
              <w:t>UO 23 Areella näringar, landsbygd och livsmedel</w:t>
            </w:r>
          </w:p>
        </w:tc>
        <w:tc>
          <w:tcPr>
            <w:tcW w:w="930" w:type="dxa"/>
            <w:gridSpan w:val="2"/>
            <w:tcBorders>
              <w:top w:val="single" w:sz="6" w:space="0" w:color="auto"/>
              <w:left w:val="nil"/>
              <w:bottom w:val="single" w:sz="6" w:space="0" w:color="auto"/>
              <w:right w:val="nil"/>
            </w:tcBorders>
            <w:vAlign w:val="bottom"/>
          </w:tcPr>
          <w:p w14:paraId="60DDA6A1" w14:textId="77777777" w:rsidR="00F7009D" w:rsidRPr="003E29FF" w:rsidRDefault="009D6872" w:rsidP="00F7009D">
            <w:pPr>
              <w:pStyle w:val="TabellRader"/>
              <w:rPr>
                <w:rFonts w:cs="Arial"/>
                <w:b/>
              </w:rPr>
            </w:pPr>
            <w:r w:rsidRPr="003E29FF">
              <w:rPr>
                <w:rFonts w:cs="Arial"/>
                <w:b/>
              </w:rPr>
              <w:t>403</w:t>
            </w:r>
          </w:p>
        </w:tc>
        <w:tc>
          <w:tcPr>
            <w:tcW w:w="930" w:type="dxa"/>
            <w:gridSpan w:val="2"/>
            <w:tcBorders>
              <w:top w:val="single" w:sz="6" w:space="0" w:color="auto"/>
              <w:left w:val="nil"/>
              <w:bottom w:val="single" w:sz="6" w:space="0" w:color="auto"/>
              <w:right w:val="nil"/>
            </w:tcBorders>
            <w:vAlign w:val="bottom"/>
          </w:tcPr>
          <w:p w14:paraId="324E5870"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02A39463"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58804952"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4C89A0D6" w14:textId="77777777" w:rsidR="00F7009D" w:rsidRPr="003E29FF" w:rsidRDefault="00F7009D" w:rsidP="00F7009D">
            <w:pPr>
              <w:pStyle w:val="TabellRader"/>
              <w:rPr>
                <w:rFonts w:cs="Arial"/>
                <w:b/>
              </w:rPr>
            </w:pPr>
          </w:p>
        </w:tc>
      </w:tr>
      <w:tr w:rsidR="00F7009D" w:rsidRPr="003E29FF" w14:paraId="003CC5C9" w14:textId="77777777" w:rsidTr="00F7009D">
        <w:tc>
          <w:tcPr>
            <w:tcW w:w="791" w:type="dxa"/>
            <w:tcBorders>
              <w:top w:val="single" w:sz="6" w:space="0" w:color="auto"/>
              <w:left w:val="nil"/>
              <w:bottom w:val="single" w:sz="6" w:space="0" w:color="auto"/>
              <w:right w:val="nil"/>
            </w:tcBorders>
          </w:tcPr>
          <w:p w14:paraId="3B5F43F4" w14:textId="77777777" w:rsidR="00F7009D" w:rsidRPr="003E29FF" w:rsidRDefault="009D6872" w:rsidP="00F7009D">
            <w:pPr>
              <w:pStyle w:val="TabellRader"/>
              <w:jc w:val="left"/>
            </w:pPr>
            <w:r w:rsidRPr="003E29FF">
              <w:t>varav</w:t>
            </w:r>
          </w:p>
        </w:tc>
        <w:tc>
          <w:tcPr>
            <w:tcW w:w="3614" w:type="dxa"/>
            <w:gridSpan w:val="3"/>
            <w:tcBorders>
              <w:top w:val="single" w:sz="6" w:space="0" w:color="auto"/>
              <w:left w:val="nil"/>
              <w:bottom w:val="single" w:sz="6" w:space="0" w:color="auto"/>
              <w:right w:val="nil"/>
            </w:tcBorders>
          </w:tcPr>
          <w:p w14:paraId="50BEB617" w14:textId="77777777" w:rsidR="00F7009D" w:rsidRPr="003E29FF" w:rsidRDefault="00F7009D" w:rsidP="00F7009D">
            <w:pPr>
              <w:overflowPunct w:val="0"/>
              <w:autoSpaceDE w:val="0"/>
              <w:autoSpaceDN w:val="0"/>
              <w:adjustRightInd w:val="0"/>
              <w:spacing w:before="60" w:after="20" w:line="200" w:lineRule="exact"/>
              <w:textAlignment w:val="baseline"/>
              <w:rPr>
                <w:rFonts w:ascii="TradeGothic CondEighteen" w:eastAsia="Times New Roman" w:hAnsi="TradeGothic CondEighteen" w:cs="Times New Roman"/>
                <w:spacing w:val="4"/>
                <w:sz w:val="16"/>
                <w:szCs w:val="20"/>
              </w:rPr>
            </w:pPr>
          </w:p>
        </w:tc>
        <w:tc>
          <w:tcPr>
            <w:tcW w:w="930" w:type="dxa"/>
            <w:gridSpan w:val="2"/>
            <w:tcBorders>
              <w:top w:val="single" w:sz="6" w:space="0" w:color="auto"/>
              <w:left w:val="nil"/>
              <w:bottom w:val="single" w:sz="6" w:space="0" w:color="auto"/>
              <w:right w:val="nil"/>
            </w:tcBorders>
            <w:vAlign w:val="bottom"/>
          </w:tcPr>
          <w:p w14:paraId="3F5C7103" w14:textId="77777777" w:rsidR="00F7009D" w:rsidRPr="003E29FF" w:rsidRDefault="00F7009D" w:rsidP="00F7009D">
            <w:pPr>
              <w:pStyle w:val="TabellRader"/>
              <w:rPr>
                <w:bCs/>
              </w:rPr>
            </w:pPr>
          </w:p>
        </w:tc>
        <w:tc>
          <w:tcPr>
            <w:tcW w:w="930" w:type="dxa"/>
            <w:gridSpan w:val="2"/>
            <w:tcBorders>
              <w:top w:val="single" w:sz="6" w:space="0" w:color="auto"/>
              <w:left w:val="nil"/>
              <w:bottom w:val="single" w:sz="6" w:space="0" w:color="auto"/>
              <w:right w:val="nil"/>
            </w:tcBorders>
            <w:vAlign w:val="bottom"/>
          </w:tcPr>
          <w:p w14:paraId="58686611" w14:textId="77777777" w:rsidR="00F7009D" w:rsidRPr="003E29FF" w:rsidRDefault="00F7009D" w:rsidP="00F7009D">
            <w:pPr>
              <w:pStyle w:val="TabellRader"/>
              <w:rPr>
                <w:bCs/>
              </w:rPr>
            </w:pPr>
          </w:p>
        </w:tc>
        <w:tc>
          <w:tcPr>
            <w:tcW w:w="930" w:type="dxa"/>
            <w:gridSpan w:val="2"/>
            <w:tcBorders>
              <w:top w:val="single" w:sz="6" w:space="0" w:color="auto"/>
              <w:left w:val="nil"/>
              <w:bottom w:val="single" w:sz="6" w:space="0" w:color="auto"/>
              <w:right w:val="nil"/>
            </w:tcBorders>
          </w:tcPr>
          <w:p w14:paraId="38207C2F" w14:textId="77777777" w:rsidR="00F7009D" w:rsidRPr="003E29FF" w:rsidRDefault="00F7009D" w:rsidP="00F7009D">
            <w:pPr>
              <w:pStyle w:val="TabellRader"/>
              <w:rPr>
                <w:bCs/>
              </w:rPr>
            </w:pPr>
          </w:p>
        </w:tc>
        <w:tc>
          <w:tcPr>
            <w:tcW w:w="930" w:type="dxa"/>
            <w:gridSpan w:val="2"/>
            <w:tcBorders>
              <w:top w:val="single" w:sz="6" w:space="0" w:color="auto"/>
              <w:left w:val="nil"/>
              <w:bottom w:val="single" w:sz="6" w:space="0" w:color="auto"/>
              <w:right w:val="nil"/>
            </w:tcBorders>
          </w:tcPr>
          <w:p w14:paraId="5148E107" w14:textId="77777777" w:rsidR="00F7009D" w:rsidRPr="003E29FF" w:rsidRDefault="00F7009D" w:rsidP="00F7009D">
            <w:pPr>
              <w:pStyle w:val="TabellRader"/>
              <w:rPr>
                <w:bCs/>
              </w:rPr>
            </w:pPr>
          </w:p>
        </w:tc>
        <w:tc>
          <w:tcPr>
            <w:tcW w:w="930" w:type="dxa"/>
            <w:gridSpan w:val="2"/>
            <w:tcBorders>
              <w:top w:val="single" w:sz="6" w:space="0" w:color="auto"/>
              <w:left w:val="nil"/>
              <w:bottom w:val="single" w:sz="6" w:space="0" w:color="auto"/>
              <w:right w:val="nil"/>
            </w:tcBorders>
          </w:tcPr>
          <w:p w14:paraId="73EDAE18" w14:textId="77777777" w:rsidR="00F7009D" w:rsidRPr="003E29FF" w:rsidRDefault="00F7009D" w:rsidP="00F7009D">
            <w:pPr>
              <w:pStyle w:val="TabellRader"/>
              <w:rPr>
                <w:bCs/>
              </w:rPr>
            </w:pPr>
          </w:p>
        </w:tc>
      </w:tr>
      <w:tr w:rsidR="00F7009D" w:rsidRPr="003E29FF" w14:paraId="62685E78" w14:textId="77777777" w:rsidTr="00F7009D">
        <w:tc>
          <w:tcPr>
            <w:tcW w:w="791" w:type="dxa"/>
            <w:tcBorders>
              <w:top w:val="single" w:sz="6" w:space="0" w:color="auto"/>
              <w:left w:val="nil"/>
              <w:bottom w:val="single" w:sz="6" w:space="0" w:color="auto"/>
              <w:right w:val="nil"/>
            </w:tcBorders>
          </w:tcPr>
          <w:p w14:paraId="367C5543" w14:textId="77777777" w:rsidR="00F7009D" w:rsidRPr="003E29FF" w:rsidRDefault="00F7009D" w:rsidP="00F7009D">
            <w:pPr>
              <w:overflowPunct w:val="0"/>
              <w:autoSpaceDE w:val="0"/>
              <w:autoSpaceDN w:val="0"/>
              <w:adjustRightInd w:val="0"/>
              <w:spacing w:before="60" w:after="20" w:line="200" w:lineRule="exact"/>
              <w:textAlignment w:val="baseline"/>
              <w:rPr>
                <w:rFonts w:ascii="TradeGothic CondEighteen" w:eastAsia="Times New Roman" w:hAnsi="TradeGothic CondEighteen" w:cs="Times New Roman"/>
                <w:spacing w:val="4"/>
                <w:sz w:val="16"/>
                <w:szCs w:val="20"/>
              </w:rPr>
            </w:pPr>
          </w:p>
        </w:tc>
        <w:tc>
          <w:tcPr>
            <w:tcW w:w="3614" w:type="dxa"/>
            <w:gridSpan w:val="3"/>
            <w:tcBorders>
              <w:top w:val="single" w:sz="6" w:space="0" w:color="auto"/>
              <w:left w:val="nil"/>
              <w:bottom w:val="single" w:sz="6" w:space="0" w:color="auto"/>
              <w:right w:val="nil"/>
            </w:tcBorders>
            <w:vAlign w:val="bottom"/>
          </w:tcPr>
          <w:p w14:paraId="5ADFA961" w14:textId="77777777" w:rsidR="00F7009D" w:rsidRPr="003E29FF" w:rsidRDefault="009D6872" w:rsidP="00F7009D">
            <w:pPr>
              <w:pStyle w:val="TabellRader"/>
              <w:jc w:val="left"/>
            </w:pPr>
            <w:r w:rsidRPr="003E29FF">
              <w:t>Åtgärder för landsbygdens miljö och struktur</w:t>
            </w:r>
          </w:p>
        </w:tc>
        <w:tc>
          <w:tcPr>
            <w:tcW w:w="930" w:type="dxa"/>
            <w:gridSpan w:val="2"/>
            <w:tcBorders>
              <w:top w:val="single" w:sz="6" w:space="0" w:color="auto"/>
              <w:left w:val="nil"/>
              <w:bottom w:val="single" w:sz="6" w:space="0" w:color="auto"/>
              <w:right w:val="nil"/>
            </w:tcBorders>
            <w:vAlign w:val="bottom"/>
          </w:tcPr>
          <w:p w14:paraId="5171E5C0" w14:textId="77777777" w:rsidR="00F7009D" w:rsidRPr="003E29FF" w:rsidRDefault="009D6872" w:rsidP="00F7009D">
            <w:pPr>
              <w:pStyle w:val="TabellRader"/>
              <w:rPr>
                <w:rFonts w:cs="Arial"/>
              </w:rPr>
            </w:pPr>
            <w:r w:rsidRPr="003E29FF">
              <w:rPr>
                <w:rFonts w:cs="Arial"/>
              </w:rPr>
              <w:t>400</w:t>
            </w:r>
          </w:p>
        </w:tc>
        <w:tc>
          <w:tcPr>
            <w:tcW w:w="930" w:type="dxa"/>
            <w:gridSpan w:val="2"/>
            <w:tcBorders>
              <w:top w:val="single" w:sz="6" w:space="0" w:color="auto"/>
              <w:left w:val="nil"/>
              <w:bottom w:val="single" w:sz="6" w:space="0" w:color="auto"/>
              <w:right w:val="nil"/>
            </w:tcBorders>
            <w:vAlign w:val="bottom"/>
          </w:tcPr>
          <w:p w14:paraId="1987C5BA"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08B93549"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443DD449"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1305D927" w14:textId="77777777" w:rsidR="00F7009D" w:rsidRPr="003E29FF" w:rsidRDefault="00F7009D" w:rsidP="00F7009D">
            <w:pPr>
              <w:pStyle w:val="TabellRader"/>
              <w:rPr>
                <w:rFonts w:cs="Arial"/>
              </w:rPr>
            </w:pPr>
          </w:p>
        </w:tc>
      </w:tr>
      <w:tr w:rsidR="00F7009D" w:rsidRPr="003E29FF" w14:paraId="3BB29EE4" w14:textId="77777777" w:rsidTr="00F7009D">
        <w:tc>
          <w:tcPr>
            <w:tcW w:w="791" w:type="dxa"/>
            <w:tcBorders>
              <w:top w:val="single" w:sz="6" w:space="0" w:color="auto"/>
              <w:left w:val="nil"/>
              <w:bottom w:val="single" w:sz="6" w:space="0" w:color="auto"/>
              <w:right w:val="nil"/>
            </w:tcBorders>
          </w:tcPr>
          <w:p w14:paraId="58FD0F5D" w14:textId="77777777" w:rsidR="00F7009D" w:rsidRPr="003E29FF" w:rsidRDefault="00F7009D" w:rsidP="00F7009D">
            <w:pPr>
              <w:overflowPunct w:val="0"/>
              <w:autoSpaceDE w:val="0"/>
              <w:autoSpaceDN w:val="0"/>
              <w:adjustRightInd w:val="0"/>
              <w:spacing w:before="60" w:after="20" w:line="200" w:lineRule="exact"/>
              <w:textAlignment w:val="baseline"/>
              <w:rPr>
                <w:rFonts w:ascii="TradeGothic CondEighteen" w:eastAsia="Times New Roman" w:hAnsi="TradeGothic CondEighteen" w:cs="Times New Roman"/>
                <w:spacing w:val="4"/>
                <w:sz w:val="16"/>
                <w:szCs w:val="20"/>
              </w:rPr>
            </w:pPr>
          </w:p>
        </w:tc>
        <w:tc>
          <w:tcPr>
            <w:tcW w:w="3614" w:type="dxa"/>
            <w:gridSpan w:val="3"/>
            <w:tcBorders>
              <w:top w:val="single" w:sz="6" w:space="0" w:color="auto"/>
              <w:left w:val="nil"/>
              <w:bottom w:val="single" w:sz="6" w:space="0" w:color="auto"/>
              <w:right w:val="nil"/>
            </w:tcBorders>
            <w:vAlign w:val="bottom"/>
          </w:tcPr>
          <w:p w14:paraId="7F434098" w14:textId="77777777" w:rsidR="00F7009D" w:rsidRPr="003E29FF" w:rsidRDefault="009D6872" w:rsidP="00F7009D">
            <w:pPr>
              <w:pStyle w:val="TabellRader"/>
              <w:jc w:val="left"/>
            </w:pPr>
            <w:r w:rsidRPr="003E29FF">
              <w:t>Tillskott Sveriges lantbruksuniversitet</w:t>
            </w:r>
          </w:p>
        </w:tc>
        <w:tc>
          <w:tcPr>
            <w:tcW w:w="930" w:type="dxa"/>
            <w:gridSpan w:val="2"/>
            <w:tcBorders>
              <w:top w:val="single" w:sz="6" w:space="0" w:color="auto"/>
              <w:left w:val="nil"/>
              <w:bottom w:val="single" w:sz="6" w:space="0" w:color="auto"/>
              <w:right w:val="nil"/>
            </w:tcBorders>
            <w:vAlign w:val="bottom"/>
          </w:tcPr>
          <w:p w14:paraId="5211F0F1" w14:textId="77777777" w:rsidR="00F7009D" w:rsidRPr="003E29FF" w:rsidRDefault="009D6872" w:rsidP="00F7009D">
            <w:pPr>
              <w:pStyle w:val="TabellRader"/>
              <w:rPr>
                <w:rFonts w:cs="Arial"/>
              </w:rPr>
            </w:pPr>
            <w:r w:rsidRPr="003E29FF">
              <w:rPr>
                <w:rFonts w:cs="Arial"/>
              </w:rPr>
              <w:t>3</w:t>
            </w:r>
          </w:p>
        </w:tc>
        <w:tc>
          <w:tcPr>
            <w:tcW w:w="930" w:type="dxa"/>
            <w:gridSpan w:val="2"/>
            <w:tcBorders>
              <w:top w:val="single" w:sz="6" w:space="0" w:color="auto"/>
              <w:left w:val="nil"/>
              <w:bottom w:val="single" w:sz="6" w:space="0" w:color="auto"/>
              <w:right w:val="nil"/>
            </w:tcBorders>
            <w:vAlign w:val="bottom"/>
          </w:tcPr>
          <w:p w14:paraId="155532C8"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0089E559"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45302DC5" w14:textId="77777777" w:rsidR="00F7009D" w:rsidRPr="003E29FF" w:rsidRDefault="00F7009D" w:rsidP="00F7009D">
            <w:pPr>
              <w:pStyle w:val="TabellRader"/>
              <w:rPr>
                <w:rFonts w:cs="Arial"/>
              </w:rPr>
            </w:pPr>
          </w:p>
        </w:tc>
        <w:tc>
          <w:tcPr>
            <w:tcW w:w="930" w:type="dxa"/>
            <w:gridSpan w:val="2"/>
            <w:tcBorders>
              <w:top w:val="single" w:sz="6" w:space="0" w:color="auto"/>
              <w:left w:val="nil"/>
              <w:bottom w:val="single" w:sz="6" w:space="0" w:color="auto"/>
              <w:right w:val="nil"/>
            </w:tcBorders>
          </w:tcPr>
          <w:p w14:paraId="6458BF5F" w14:textId="77777777" w:rsidR="00F7009D" w:rsidRPr="003E29FF" w:rsidRDefault="00F7009D" w:rsidP="00F7009D">
            <w:pPr>
              <w:pStyle w:val="TabellRader"/>
              <w:rPr>
                <w:rFonts w:cs="Arial"/>
              </w:rPr>
            </w:pPr>
          </w:p>
        </w:tc>
      </w:tr>
      <w:tr w:rsidR="00F7009D" w:rsidRPr="003E29FF" w14:paraId="4FB73222" w14:textId="77777777" w:rsidTr="00F7009D">
        <w:tc>
          <w:tcPr>
            <w:tcW w:w="4405" w:type="dxa"/>
            <w:gridSpan w:val="4"/>
            <w:tcBorders>
              <w:top w:val="single" w:sz="6" w:space="0" w:color="auto"/>
              <w:left w:val="nil"/>
              <w:bottom w:val="single" w:sz="6" w:space="0" w:color="auto"/>
              <w:right w:val="nil"/>
            </w:tcBorders>
          </w:tcPr>
          <w:p w14:paraId="4E866293" w14:textId="77777777" w:rsidR="00F7009D" w:rsidRPr="003E29FF" w:rsidRDefault="009D6872" w:rsidP="00F7009D">
            <w:pPr>
              <w:pStyle w:val="TabellSummaText"/>
            </w:pPr>
            <w:r w:rsidRPr="003E29FF">
              <w:t>UO 24 Näringsliv</w:t>
            </w:r>
          </w:p>
        </w:tc>
        <w:tc>
          <w:tcPr>
            <w:tcW w:w="930" w:type="dxa"/>
            <w:gridSpan w:val="2"/>
            <w:tcBorders>
              <w:top w:val="single" w:sz="6" w:space="0" w:color="auto"/>
              <w:left w:val="nil"/>
              <w:bottom w:val="single" w:sz="6" w:space="0" w:color="auto"/>
              <w:right w:val="nil"/>
            </w:tcBorders>
            <w:vAlign w:val="bottom"/>
          </w:tcPr>
          <w:p w14:paraId="148081C3" w14:textId="77777777" w:rsidR="00F7009D" w:rsidRPr="003E29FF" w:rsidRDefault="009D6872" w:rsidP="00F7009D">
            <w:pPr>
              <w:pStyle w:val="TabellRader"/>
              <w:rPr>
                <w:rFonts w:cs="Arial"/>
                <w:b/>
              </w:rPr>
            </w:pPr>
            <w:r w:rsidRPr="003E29FF">
              <w:rPr>
                <w:rFonts w:cs="Arial"/>
                <w:b/>
              </w:rPr>
              <w:t>-3</w:t>
            </w:r>
          </w:p>
        </w:tc>
        <w:tc>
          <w:tcPr>
            <w:tcW w:w="930" w:type="dxa"/>
            <w:gridSpan w:val="2"/>
            <w:tcBorders>
              <w:top w:val="single" w:sz="6" w:space="0" w:color="auto"/>
              <w:left w:val="nil"/>
              <w:bottom w:val="single" w:sz="6" w:space="0" w:color="auto"/>
              <w:right w:val="nil"/>
            </w:tcBorders>
            <w:vAlign w:val="bottom"/>
          </w:tcPr>
          <w:p w14:paraId="20FEDFF2"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6CE2130A"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38015574" w14:textId="77777777" w:rsidR="00F7009D" w:rsidRPr="003E29FF" w:rsidRDefault="00F7009D" w:rsidP="00F7009D">
            <w:pPr>
              <w:pStyle w:val="TabellRader"/>
              <w:rPr>
                <w:rFonts w:cs="Arial"/>
                <w:b/>
              </w:rPr>
            </w:pPr>
          </w:p>
        </w:tc>
        <w:tc>
          <w:tcPr>
            <w:tcW w:w="930" w:type="dxa"/>
            <w:gridSpan w:val="2"/>
            <w:tcBorders>
              <w:top w:val="single" w:sz="6" w:space="0" w:color="auto"/>
              <w:left w:val="nil"/>
              <w:bottom w:val="single" w:sz="6" w:space="0" w:color="auto"/>
              <w:right w:val="nil"/>
            </w:tcBorders>
          </w:tcPr>
          <w:p w14:paraId="26380F7F" w14:textId="77777777" w:rsidR="00F7009D" w:rsidRPr="003E29FF" w:rsidRDefault="00F7009D" w:rsidP="00F7009D">
            <w:pPr>
              <w:pStyle w:val="TabellRader"/>
              <w:rPr>
                <w:rFonts w:cs="Arial"/>
                <w:b/>
              </w:rPr>
            </w:pPr>
          </w:p>
        </w:tc>
      </w:tr>
      <w:tr w:rsidR="00F7009D" w:rsidRPr="003E29FF" w14:paraId="26BD128B" w14:textId="77777777" w:rsidTr="00F7009D">
        <w:trPr>
          <w:gridAfter w:val="1"/>
          <w:wAfter w:w="18" w:type="dxa"/>
        </w:trPr>
        <w:tc>
          <w:tcPr>
            <w:tcW w:w="4398" w:type="dxa"/>
            <w:gridSpan w:val="3"/>
            <w:tcBorders>
              <w:top w:val="single" w:sz="12" w:space="0" w:color="auto"/>
              <w:left w:val="nil"/>
              <w:bottom w:val="single" w:sz="12" w:space="0" w:color="auto"/>
              <w:right w:val="nil"/>
            </w:tcBorders>
            <w:vAlign w:val="bottom"/>
          </w:tcPr>
          <w:p w14:paraId="420B28A1" w14:textId="77777777" w:rsidR="00F7009D" w:rsidRPr="003E29FF" w:rsidRDefault="009D6872" w:rsidP="00F7009D">
            <w:pPr>
              <w:pStyle w:val="TabellSummaText"/>
              <w:rPr>
                <w:b w:val="0"/>
              </w:rPr>
            </w:pPr>
            <w:r w:rsidRPr="003E29FF">
              <w:t>Summa anslagsförändringar</w:t>
            </w:r>
          </w:p>
        </w:tc>
        <w:tc>
          <w:tcPr>
            <w:tcW w:w="924" w:type="dxa"/>
            <w:gridSpan w:val="2"/>
            <w:tcBorders>
              <w:top w:val="single" w:sz="12" w:space="0" w:color="auto"/>
              <w:left w:val="nil"/>
              <w:bottom w:val="single" w:sz="12" w:space="0" w:color="auto"/>
              <w:right w:val="nil"/>
            </w:tcBorders>
            <w:vAlign w:val="bottom"/>
          </w:tcPr>
          <w:p w14:paraId="41228001" w14:textId="77777777" w:rsidR="00F7009D" w:rsidRPr="003E29FF" w:rsidRDefault="009D6872" w:rsidP="00F7009D">
            <w:pPr>
              <w:pStyle w:val="TabellRader"/>
              <w:rPr>
                <w:rFonts w:cs="Arial"/>
                <w:b/>
              </w:rPr>
            </w:pPr>
            <w:r w:rsidRPr="003E29FF">
              <w:rPr>
                <w:rFonts w:cs="Arial"/>
                <w:b/>
              </w:rPr>
              <w:t>2 167</w:t>
            </w:r>
          </w:p>
        </w:tc>
        <w:tc>
          <w:tcPr>
            <w:tcW w:w="925" w:type="dxa"/>
            <w:gridSpan w:val="2"/>
            <w:tcBorders>
              <w:top w:val="single" w:sz="12" w:space="0" w:color="auto"/>
              <w:left w:val="nil"/>
              <w:bottom w:val="single" w:sz="12" w:space="0" w:color="auto"/>
              <w:right w:val="nil"/>
            </w:tcBorders>
            <w:vAlign w:val="bottom"/>
          </w:tcPr>
          <w:p w14:paraId="63958632" w14:textId="77777777" w:rsidR="00F7009D" w:rsidRPr="003E29FF" w:rsidRDefault="009D6872" w:rsidP="00F7009D">
            <w:pPr>
              <w:pStyle w:val="TabellRader"/>
              <w:rPr>
                <w:rFonts w:cs="Arial"/>
                <w:b/>
              </w:rPr>
            </w:pPr>
            <w:r w:rsidRPr="003E29FF">
              <w:rPr>
                <w:rFonts w:cs="Arial"/>
                <w:b/>
              </w:rPr>
              <w:t>0</w:t>
            </w:r>
          </w:p>
        </w:tc>
        <w:tc>
          <w:tcPr>
            <w:tcW w:w="930" w:type="dxa"/>
            <w:gridSpan w:val="2"/>
            <w:tcBorders>
              <w:top w:val="single" w:sz="12" w:space="0" w:color="auto"/>
              <w:left w:val="nil"/>
              <w:bottom w:val="single" w:sz="12" w:space="0" w:color="auto"/>
              <w:right w:val="nil"/>
            </w:tcBorders>
          </w:tcPr>
          <w:p w14:paraId="7A4A1237" w14:textId="77777777" w:rsidR="00F7009D" w:rsidRPr="003E29FF" w:rsidRDefault="009D6872" w:rsidP="00F7009D">
            <w:pPr>
              <w:pStyle w:val="TabellRader"/>
              <w:rPr>
                <w:rFonts w:cs="Arial"/>
                <w:b/>
              </w:rPr>
            </w:pPr>
            <w:r w:rsidRPr="003E29FF">
              <w:rPr>
                <w:rFonts w:cs="Arial"/>
                <w:b/>
              </w:rPr>
              <w:t>647</w:t>
            </w:r>
          </w:p>
        </w:tc>
        <w:tc>
          <w:tcPr>
            <w:tcW w:w="930" w:type="dxa"/>
            <w:gridSpan w:val="2"/>
            <w:tcBorders>
              <w:top w:val="single" w:sz="12" w:space="0" w:color="auto"/>
              <w:left w:val="nil"/>
              <w:bottom w:val="single" w:sz="12" w:space="0" w:color="auto"/>
              <w:right w:val="nil"/>
            </w:tcBorders>
          </w:tcPr>
          <w:p w14:paraId="06A9B0F5" w14:textId="77777777" w:rsidR="00F7009D" w:rsidRPr="003E29FF" w:rsidRDefault="009D6872" w:rsidP="00F7009D">
            <w:pPr>
              <w:pStyle w:val="TabellRader"/>
              <w:rPr>
                <w:rFonts w:cs="Arial"/>
                <w:b/>
              </w:rPr>
            </w:pPr>
            <w:r w:rsidRPr="003E29FF">
              <w:rPr>
                <w:rFonts w:cs="Arial"/>
                <w:b/>
              </w:rPr>
              <w:t>679</w:t>
            </w:r>
          </w:p>
        </w:tc>
        <w:tc>
          <w:tcPr>
            <w:tcW w:w="930" w:type="dxa"/>
            <w:gridSpan w:val="2"/>
            <w:tcBorders>
              <w:top w:val="single" w:sz="12" w:space="0" w:color="auto"/>
              <w:left w:val="nil"/>
              <w:bottom w:val="single" w:sz="12" w:space="0" w:color="auto"/>
              <w:right w:val="nil"/>
            </w:tcBorders>
          </w:tcPr>
          <w:p w14:paraId="36F66CEA" w14:textId="77777777" w:rsidR="00F7009D" w:rsidRPr="003E29FF" w:rsidRDefault="009D6872" w:rsidP="00F7009D">
            <w:pPr>
              <w:pStyle w:val="TabellRader"/>
              <w:rPr>
                <w:rFonts w:cs="Arial"/>
                <w:b/>
              </w:rPr>
            </w:pPr>
            <w:r w:rsidRPr="003E29FF">
              <w:rPr>
                <w:rFonts w:cs="Arial"/>
                <w:b/>
              </w:rPr>
              <w:t>712</w:t>
            </w:r>
          </w:p>
        </w:tc>
      </w:tr>
      <w:tr w:rsidR="00F7009D" w:rsidRPr="003E29FF" w14:paraId="1E5C25FE" w14:textId="77777777" w:rsidTr="00F7009D">
        <w:trPr>
          <w:gridAfter w:val="1"/>
          <w:wAfter w:w="18" w:type="dxa"/>
        </w:trPr>
        <w:tc>
          <w:tcPr>
            <w:tcW w:w="4398" w:type="dxa"/>
            <w:gridSpan w:val="3"/>
            <w:tcBorders>
              <w:top w:val="single" w:sz="12" w:space="0" w:color="auto"/>
              <w:left w:val="nil"/>
              <w:bottom w:val="single" w:sz="12" w:space="0" w:color="auto"/>
              <w:right w:val="nil"/>
            </w:tcBorders>
          </w:tcPr>
          <w:p w14:paraId="3E7D278D" w14:textId="77777777" w:rsidR="00F7009D" w:rsidRPr="003E29FF" w:rsidRDefault="009D6872" w:rsidP="00F7009D">
            <w:pPr>
              <w:pStyle w:val="TabellSummaText"/>
              <w:rPr>
                <w:b w:val="0"/>
              </w:rPr>
            </w:pPr>
            <w:r w:rsidRPr="003E29FF">
              <w:t>Summa ökning av takbegränsade utgifter</w:t>
            </w:r>
            <w:r w:rsidRPr="003E29FF">
              <w:rPr>
                <w:b w:val="0"/>
                <w:vertAlign w:val="superscript"/>
              </w:rPr>
              <w:t>2</w:t>
            </w:r>
          </w:p>
        </w:tc>
        <w:tc>
          <w:tcPr>
            <w:tcW w:w="924" w:type="dxa"/>
            <w:gridSpan w:val="2"/>
            <w:tcBorders>
              <w:top w:val="single" w:sz="12" w:space="0" w:color="auto"/>
              <w:left w:val="nil"/>
              <w:bottom w:val="single" w:sz="12" w:space="0" w:color="auto"/>
              <w:right w:val="nil"/>
            </w:tcBorders>
            <w:vAlign w:val="bottom"/>
          </w:tcPr>
          <w:p w14:paraId="626329E2" w14:textId="77777777" w:rsidR="00F7009D" w:rsidRPr="003E29FF" w:rsidRDefault="009D6872" w:rsidP="00F7009D">
            <w:pPr>
              <w:pStyle w:val="TabellRader"/>
              <w:rPr>
                <w:rFonts w:cs="Arial"/>
                <w:b/>
                <w:bCs/>
              </w:rPr>
            </w:pPr>
            <w:r w:rsidRPr="003E29FF">
              <w:rPr>
                <w:rFonts w:cs="Arial"/>
                <w:b/>
                <w:bCs/>
              </w:rPr>
              <w:t>2 167</w:t>
            </w:r>
          </w:p>
        </w:tc>
        <w:tc>
          <w:tcPr>
            <w:tcW w:w="925" w:type="dxa"/>
            <w:gridSpan w:val="2"/>
            <w:tcBorders>
              <w:top w:val="single" w:sz="12" w:space="0" w:color="auto"/>
              <w:left w:val="nil"/>
              <w:bottom w:val="single" w:sz="12" w:space="0" w:color="auto"/>
              <w:right w:val="nil"/>
            </w:tcBorders>
            <w:vAlign w:val="bottom"/>
          </w:tcPr>
          <w:p w14:paraId="114A9EE4" w14:textId="77777777" w:rsidR="00F7009D" w:rsidRPr="003E29FF" w:rsidRDefault="009D6872" w:rsidP="00F7009D">
            <w:pPr>
              <w:pStyle w:val="TabellRader"/>
              <w:rPr>
                <w:rFonts w:cs="Arial"/>
                <w:b/>
                <w:bCs/>
              </w:rPr>
            </w:pPr>
            <w:r w:rsidRPr="003E29FF">
              <w:rPr>
                <w:rFonts w:cs="Arial"/>
                <w:b/>
                <w:bCs/>
              </w:rPr>
              <w:t>0</w:t>
            </w:r>
          </w:p>
        </w:tc>
        <w:tc>
          <w:tcPr>
            <w:tcW w:w="930" w:type="dxa"/>
            <w:gridSpan w:val="2"/>
            <w:tcBorders>
              <w:top w:val="single" w:sz="12" w:space="0" w:color="auto"/>
              <w:left w:val="nil"/>
              <w:bottom w:val="single" w:sz="12" w:space="0" w:color="auto"/>
              <w:right w:val="nil"/>
            </w:tcBorders>
          </w:tcPr>
          <w:p w14:paraId="76BE57DB" w14:textId="77777777" w:rsidR="00F7009D" w:rsidRPr="003E29FF" w:rsidRDefault="009D6872" w:rsidP="00F7009D">
            <w:pPr>
              <w:pStyle w:val="TabellRader"/>
              <w:rPr>
                <w:rFonts w:cs="Arial"/>
                <w:b/>
                <w:bCs/>
              </w:rPr>
            </w:pPr>
            <w:r w:rsidRPr="003E29FF">
              <w:rPr>
                <w:rFonts w:cs="Arial"/>
                <w:b/>
                <w:bCs/>
              </w:rPr>
              <w:t>647</w:t>
            </w:r>
          </w:p>
        </w:tc>
        <w:tc>
          <w:tcPr>
            <w:tcW w:w="930" w:type="dxa"/>
            <w:gridSpan w:val="2"/>
            <w:tcBorders>
              <w:top w:val="single" w:sz="12" w:space="0" w:color="auto"/>
              <w:left w:val="nil"/>
              <w:bottom w:val="single" w:sz="12" w:space="0" w:color="auto"/>
              <w:right w:val="nil"/>
            </w:tcBorders>
          </w:tcPr>
          <w:p w14:paraId="7F3D7440" w14:textId="77777777" w:rsidR="00F7009D" w:rsidRPr="003E29FF" w:rsidRDefault="009D6872" w:rsidP="00F7009D">
            <w:pPr>
              <w:pStyle w:val="TabellRader"/>
              <w:rPr>
                <w:rFonts w:cs="Arial"/>
                <w:b/>
                <w:bCs/>
              </w:rPr>
            </w:pPr>
            <w:r w:rsidRPr="003E29FF">
              <w:rPr>
                <w:rFonts w:cs="Arial"/>
                <w:b/>
                <w:bCs/>
              </w:rPr>
              <w:t>679</w:t>
            </w:r>
          </w:p>
        </w:tc>
        <w:tc>
          <w:tcPr>
            <w:tcW w:w="930" w:type="dxa"/>
            <w:gridSpan w:val="2"/>
            <w:tcBorders>
              <w:top w:val="single" w:sz="12" w:space="0" w:color="auto"/>
              <w:left w:val="nil"/>
              <w:bottom w:val="single" w:sz="12" w:space="0" w:color="auto"/>
              <w:right w:val="nil"/>
            </w:tcBorders>
          </w:tcPr>
          <w:p w14:paraId="73A1B9A7" w14:textId="77777777" w:rsidR="00F7009D" w:rsidRPr="003E29FF" w:rsidRDefault="009D6872" w:rsidP="00F7009D">
            <w:pPr>
              <w:pStyle w:val="TabellRader"/>
              <w:rPr>
                <w:rFonts w:cs="Arial"/>
                <w:b/>
                <w:bCs/>
              </w:rPr>
            </w:pPr>
            <w:r w:rsidRPr="003E29FF">
              <w:rPr>
                <w:rFonts w:cs="Arial"/>
                <w:b/>
                <w:bCs/>
              </w:rPr>
              <w:t>712</w:t>
            </w:r>
          </w:p>
        </w:tc>
      </w:tr>
    </w:tbl>
    <w:p w14:paraId="668B4277" w14:textId="43CBAA65" w:rsidR="00F7009D" w:rsidRPr="00DB04C9" w:rsidRDefault="009D6872" w:rsidP="00F7009D">
      <w:pPr>
        <w:pStyle w:val="TabellFotnot"/>
        <w:rPr>
          <w:color w:val="000000"/>
          <w:lang w:eastAsia="sv-SE"/>
        </w:rPr>
      </w:pPr>
      <w:r>
        <w:rPr>
          <w:vertAlign w:val="superscript"/>
        </w:rPr>
        <w:t>1</w:t>
      </w:r>
      <w:r>
        <w:t xml:space="preserve"> Förslag i p</w:t>
      </w:r>
      <w:r>
        <w:rPr>
          <w:rFonts w:cs="Helv"/>
          <w:color w:val="000000"/>
          <w:szCs w:val="22"/>
          <w:lang w:eastAsia="sv-SE"/>
        </w:rPr>
        <w:t xml:space="preserve">roposition Vårändringsbudget för 2014 </w:t>
      </w:r>
      <w:r w:rsidRPr="007D6CAA">
        <w:rPr>
          <w:color w:val="000000"/>
          <w:lang w:eastAsia="sv-SE"/>
        </w:rPr>
        <w:t xml:space="preserve">(prop. </w:t>
      </w:r>
      <w:r w:rsidRPr="007D6CAA">
        <w:rPr>
          <w:rFonts w:cs="Helv"/>
          <w:color w:val="000000"/>
          <w:szCs w:val="22"/>
          <w:lang w:eastAsia="sv-SE"/>
        </w:rPr>
        <w:t>2013/14</w:t>
      </w:r>
      <w:r w:rsidRPr="007D6CAA">
        <w:rPr>
          <w:color w:val="000000"/>
          <w:lang w:eastAsia="sv-SE"/>
        </w:rPr>
        <w:t>:99)</w:t>
      </w:r>
      <w:r>
        <w:rPr>
          <w:rFonts w:cs="Helv"/>
          <w:color w:val="000000"/>
          <w:szCs w:val="22"/>
          <w:lang w:eastAsia="sv-SE"/>
        </w:rPr>
        <w:t xml:space="preserve"> som föreslås tillföras regelstyrda transfereringsanslag till följd av förändrade volymer eller makroekonomiska förutsättningar utan att någon ny reform föreslås.</w:t>
      </w:r>
    </w:p>
    <w:p w14:paraId="0781C805" w14:textId="4A4AB861" w:rsidR="00F7009D" w:rsidRDefault="009D6872" w:rsidP="00F7009D">
      <w:pPr>
        <w:pStyle w:val="TabellFotnot"/>
      </w:pPr>
      <w:r>
        <w:rPr>
          <w:vertAlign w:val="superscript"/>
        </w:rPr>
        <w:t xml:space="preserve">2 </w:t>
      </w:r>
      <w:r>
        <w:t xml:space="preserve">Av de 2,2 miljarder kronor som de takbegränsade utgifterna ökar med 2014 består ca </w:t>
      </w:r>
      <w:r w:rsidRPr="00DB04C9">
        <w:t>1,</w:t>
      </w:r>
      <w:r>
        <w:t>7</w:t>
      </w:r>
      <w:r w:rsidRPr="00DB04C9">
        <w:t xml:space="preserve"> miljarder kronor</w:t>
      </w:r>
      <w:r>
        <w:t xml:space="preserve"> av medel som i p</w:t>
      </w:r>
      <w:r>
        <w:rPr>
          <w:rFonts w:cs="Helv"/>
          <w:color w:val="000000"/>
          <w:szCs w:val="22"/>
          <w:lang w:eastAsia="sv-SE"/>
        </w:rPr>
        <w:t xml:space="preserve">roposition Vårändringsbudget för 2014 </w:t>
      </w:r>
      <w:r w:rsidRPr="008127FF">
        <w:rPr>
          <w:rFonts w:cs="Helv"/>
          <w:color w:val="000000"/>
          <w:szCs w:val="22"/>
          <w:lang w:eastAsia="sv-SE"/>
        </w:rPr>
        <w:t>(prop.</w:t>
      </w:r>
      <w:r>
        <w:rPr>
          <w:rFonts w:ascii="Times New Roman" w:hAnsi="Times New Roman"/>
          <w:color w:val="000000"/>
          <w:szCs w:val="22"/>
          <w:lang w:eastAsia="sv-SE"/>
        </w:rPr>
        <w:t> </w:t>
      </w:r>
      <w:r w:rsidRPr="007D6CAA">
        <w:rPr>
          <w:rFonts w:cs="Helv"/>
          <w:color w:val="000000"/>
          <w:szCs w:val="22"/>
          <w:lang w:eastAsia="sv-SE"/>
        </w:rPr>
        <w:t>2013/14</w:t>
      </w:r>
      <w:r w:rsidRPr="007D6CAA">
        <w:rPr>
          <w:color w:val="000000"/>
          <w:lang w:eastAsia="sv-SE"/>
        </w:rPr>
        <w:t>:99</w:t>
      </w:r>
      <w:r w:rsidRPr="008127FF">
        <w:rPr>
          <w:rFonts w:cs="Helv"/>
          <w:color w:val="000000"/>
          <w:szCs w:val="22"/>
          <w:lang w:eastAsia="sv-SE"/>
        </w:rPr>
        <w:t>)</w:t>
      </w:r>
      <w:r>
        <w:rPr>
          <w:rFonts w:cs="Helv"/>
          <w:color w:val="000000"/>
          <w:szCs w:val="22"/>
          <w:lang w:eastAsia="sv-SE"/>
        </w:rPr>
        <w:t xml:space="preserve"> föreslås tillföras regelstyrda transfereringsanslag känsliga för förändringar i volym och makroekonomiska förutsättningar utan att någon ny reform föreslås. De föreslagna reformerna uppgår därmed </w:t>
      </w:r>
      <w:r w:rsidRPr="00DB04C9">
        <w:rPr>
          <w:color w:val="000000"/>
          <w:lang w:eastAsia="sv-SE"/>
        </w:rPr>
        <w:t xml:space="preserve">till </w:t>
      </w:r>
      <w:r>
        <w:rPr>
          <w:color w:val="000000"/>
          <w:lang w:eastAsia="sv-SE"/>
        </w:rPr>
        <w:t xml:space="preserve">ca </w:t>
      </w:r>
      <w:r w:rsidRPr="00DB04C9">
        <w:rPr>
          <w:color w:val="000000"/>
          <w:lang w:eastAsia="sv-SE"/>
        </w:rPr>
        <w:t>0,</w:t>
      </w:r>
      <w:r>
        <w:rPr>
          <w:rFonts w:cs="Helv"/>
          <w:color w:val="000000"/>
          <w:szCs w:val="22"/>
          <w:lang w:eastAsia="sv-SE"/>
        </w:rPr>
        <w:t>4</w:t>
      </w:r>
      <w:r w:rsidRPr="00DB04C9">
        <w:rPr>
          <w:color w:val="000000"/>
          <w:lang w:eastAsia="sv-SE"/>
        </w:rPr>
        <w:t xml:space="preserve"> miljarder kronor</w:t>
      </w:r>
      <w:r>
        <w:rPr>
          <w:rFonts w:cs="Helv"/>
          <w:color w:val="000000"/>
          <w:szCs w:val="22"/>
          <w:lang w:eastAsia="sv-SE"/>
        </w:rPr>
        <w:t xml:space="preserve">. </w:t>
      </w:r>
    </w:p>
    <w:p w14:paraId="761F8A79" w14:textId="77777777" w:rsidR="00F7009D" w:rsidRPr="002C3807" w:rsidRDefault="00F7009D" w:rsidP="00F7009D">
      <w:pPr>
        <w:pStyle w:val="Brdtext"/>
        <w:rPr>
          <w:highlight w:val="yellow"/>
        </w:rPr>
        <w:sectPr w:rsidR="00F7009D" w:rsidRPr="002C3807" w:rsidSect="00F7009D">
          <w:headerReference w:type="even" r:id="rId436"/>
          <w:headerReference w:type="default" r:id="rId437"/>
          <w:footerReference w:type="even" r:id="rId438"/>
          <w:footerReference w:type="default" r:id="rId439"/>
          <w:footerReference w:type="first" r:id="rId440"/>
          <w:pgSz w:w="11906" w:h="16838" w:code="9"/>
          <w:pgMar w:top="1304" w:right="1871" w:bottom="1531" w:left="1021" w:header="567" w:footer="1077" w:gutter="0"/>
          <w:cols w:space="340"/>
          <w:docGrid w:linePitch="360"/>
        </w:sectPr>
      </w:pPr>
    </w:p>
    <w:p w14:paraId="350A70D5" w14:textId="178CA982" w:rsidR="00F7009D" w:rsidRPr="00503DD2" w:rsidRDefault="009D6872" w:rsidP="00F7009D">
      <w:pPr>
        <w:pStyle w:val="Rubrik3"/>
        <w:spacing w:before="0"/>
      </w:pPr>
      <w:bookmarkStart w:id="530" w:name="_Toc384401554"/>
      <w:r w:rsidRPr="00503DD2">
        <w:lastRenderedPageBreak/>
        <w:t>Utgiftsprognos 2015–2017 jämfört med budgetpropositionen för 2014</w:t>
      </w:r>
      <w:bookmarkEnd w:id="530"/>
    </w:p>
    <w:p w14:paraId="1F0E1FF4" w14:textId="3C615680" w:rsidR="00F7009D" w:rsidRPr="00CE2770" w:rsidRDefault="009D6872" w:rsidP="00F7009D">
      <w:pPr>
        <w:pStyle w:val="Brdtext"/>
      </w:pPr>
      <w:r w:rsidRPr="00503DD2">
        <w:t xml:space="preserve">I budgetpropositionen för 2014 presenterade regeringen en beräkning av de takbegränsade utgifterna 2015–2017. I </w:t>
      </w:r>
      <w:r>
        <w:fldChar w:fldCharType="begin"/>
      </w:r>
      <w:r>
        <w:instrText xml:space="preserve"> REF  _Ref383287809 \* Lower \h </w:instrText>
      </w:r>
      <w:r>
        <w:fldChar w:fldCharType="separate"/>
      </w:r>
      <w:r w:rsidR="004642B5" w:rsidRPr="00B9718B">
        <w:t xml:space="preserve">tabell </w:t>
      </w:r>
      <w:r w:rsidR="004642B5">
        <w:rPr>
          <w:noProof/>
        </w:rPr>
        <w:t>9</w:t>
      </w:r>
      <w:r w:rsidR="004642B5">
        <w:t>.</w:t>
      </w:r>
      <w:r w:rsidR="004642B5">
        <w:rPr>
          <w:noProof/>
        </w:rPr>
        <w:t>8</w:t>
      </w:r>
      <w:r>
        <w:fldChar w:fldCharType="end"/>
      </w:r>
      <w:r w:rsidRPr="00503DD2">
        <w:t xml:space="preserve"> redovisas den totala utgiftsförändringen för 2015–2017 vid en jämförelse mellan beräkningen i denna </w:t>
      </w:r>
      <w:r w:rsidRPr="00DC54BA">
        <w:t>proposition</w:t>
      </w:r>
      <w:r w:rsidRPr="00503DD2">
        <w:t xml:space="preserve"> och beräkningen i </w:t>
      </w:r>
      <w:r w:rsidRPr="00DC54BA">
        <w:t>budget</w:t>
      </w:r>
      <w:r>
        <w:softHyphen/>
      </w:r>
      <w:r w:rsidRPr="00DC54BA">
        <w:t>propositionen</w:t>
      </w:r>
      <w:r w:rsidRPr="00503DD2">
        <w:t xml:space="preserve">, fördelad på olika </w:t>
      </w:r>
      <w:r>
        <w:t>förklarings</w:t>
      </w:r>
      <w:r>
        <w:softHyphen/>
        <w:t>faktorer</w:t>
      </w:r>
      <w:r w:rsidRPr="00503DD2">
        <w:t xml:space="preserve">. </w:t>
      </w:r>
      <w:r w:rsidRPr="00DC54BA">
        <w:t xml:space="preserve">Sammantaget bedöms de </w:t>
      </w:r>
      <w:r>
        <w:t>tak</w:t>
      </w:r>
      <w:r w:rsidRPr="00DC54BA">
        <w:t>begränsade utgifterna bli 2,6</w:t>
      </w:r>
      <w:r>
        <w:t xml:space="preserve"> miljarder kronor högre 2015, </w:t>
      </w:r>
      <w:r w:rsidRPr="00DC54BA">
        <w:t>8,0</w:t>
      </w:r>
      <w:r>
        <w:t> miljarder kronor högre 2016 och</w:t>
      </w:r>
      <w:r w:rsidRPr="00DC54BA">
        <w:t xml:space="preserve"> </w:t>
      </w:r>
      <w:r>
        <w:t>12,5</w:t>
      </w:r>
      <w:r w:rsidRPr="00DC54BA">
        <w:t> miljarder kronor högre 2015</w:t>
      </w:r>
      <w:r>
        <w:t>–</w:t>
      </w:r>
      <w:r w:rsidRPr="00DC54BA">
        <w:t>2017 jämfört med beräk</w:t>
      </w:r>
      <w:r w:rsidRPr="00DC54BA">
        <w:softHyphen/>
        <w:t>ningarna i budgetpropositionen</w:t>
      </w:r>
      <w:r w:rsidRPr="00DC54BA">
        <w:rPr>
          <w:b/>
        </w:rPr>
        <w:t>.</w:t>
      </w:r>
    </w:p>
    <w:p w14:paraId="3A40C382" w14:textId="77777777" w:rsidR="00F7009D" w:rsidRPr="00B9718B" w:rsidRDefault="00F7009D" w:rsidP="00F7009D">
      <w:pPr>
        <w:pStyle w:val="Brdtextmedindrag"/>
      </w:pPr>
    </w:p>
    <w:p w14:paraId="075E7896" w14:textId="104ECF5F" w:rsidR="00F7009D" w:rsidRDefault="009D6872" w:rsidP="00F7009D">
      <w:pPr>
        <w:pStyle w:val="TabellRubrik"/>
      </w:pPr>
      <w:bookmarkStart w:id="531" w:name="_Ref383287809"/>
      <w:bookmarkStart w:id="532" w:name="_Toc384401708"/>
      <w:r w:rsidRPr="00B9718B">
        <w:t xml:space="preserve">Tabell </w:t>
      </w:r>
      <w:r w:rsidR="0009067D">
        <w:fldChar w:fldCharType="begin"/>
      </w:r>
      <w:r w:rsidR="0009067D">
        <w:instrText xml:space="preserve"> STYLEREF "Rubrik 1"\n \* MERGEFORMAT </w:instrText>
      </w:r>
      <w:r w:rsidR="0009067D">
        <w:fldChar w:fldCharType="separate"/>
      </w:r>
      <w:r w:rsidR="004642B5">
        <w:rPr>
          <w:noProof/>
        </w:rPr>
        <w:t>9</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8</w:t>
      </w:r>
      <w:r w:rsidR="0009067D">
        <w:rPr>
          <w:noProof/>
        </w:rPr>
        <w:fldChar w:fldCharType="end"/>
      </w:r>
      <w:bookmarkEnd w:id="531"/>
      <w:r>
        <w:t xml:space="preserve"> Förändring av takbegränsade utgifter jämfört med budgetpropositionen för 2014</w:t>
      </w:r>
      <w:bookmarkEnd w:id="532"/>
    </w:p>
    <w:p w14:paraId="35180600" w14:textId="77777777" w:rsidR="00F7009D" w:rsidRPr="00DC54BA" w:rsidRDefault="009D6872" w:rsidP="00F7009D">
      <w:pPr>
        <w:pStyle w:val="TabellUnderrubrik"/>
      </w:pPr>
      <w:r w:rsidRPr="00DC54BA">
        <w:t>Miljarder kronor</w:t>
      </w:r>
    </w:p>
    <w:tbl>
      <w:tblPr>
        <w:tblW w:w="4356" w:type="dxa"/>
        <w:tblInd w:w="108" w:type="dxa"/>
        <w:tblLook w:val="0000" w:firstRow="0" w:lastRow="0" w:firstColumn="0" w:lastColumn="0" w:noHBand="0" w:noVBand="0"/>
      </w:tblPr>
      <w:tblGrid>
        <w:gridCol w:w="2214"/>
        <w:gridCol w:w="714"/>
        <w:gridCol w:w="714"/>
        <w:gridCol w:w="714"/>
      </w:tblGrid>
      <w:tr w:rsidR="00F7009D" w:rsidRPr="002C3807" w14:paraId="5ED6A24C" w14:textId="77777777" w:rsidTr="00F7009D">
        <w:tc>
          <w:tcPr>
            <w:tcW w:w="2541" w:type="pct"/>
            <w:tcBorders>
              <w:top w:val="nil"/>
              <w:left w:val="nil"/>
              <w:bottom w:val="single" w:sz="18" w:space="0" w:color="auto"/>
              <w:right w:val="nil"/>
            </w:tcBorders>
          </w:tcPr>
          <w:p w14:paraId="75AB0E34" w14:textId="77777777" w:rsidR="00F7009D" w:rsidRPr="00DC54BA" w:rsidRDefault="00F7009D" w:rsidP="00F7009D">
            <w:pPr>
              <w:pStyle w:val="TabellHuvud"/>
            </w:pPr>
          </w:p>
        </w:tc>
        <w:tc>
          <w:tcPr>
            <w:tcW w:w="820" w:type="pct"/>
            <w:tcBorders>
              <w:top w:val="nil"/>
              <w:left w:val="nil"/>
              <w:bottom w:val="single" w:sz="18" w:space="0" w:color="auto"/>
              <w:right w:val="nil"/>
            </w:tcBorders>
          </w:tcPr>
          <w:p w14:paraId="49B52A86" w14:textId="77777777" w:rsidR="00F7009D" w:rsidRPr="00DC54BA" w:rsidRDefault="009D6872" w:rsidP="00F7009D">
            <w:pPr>
              <w:pStyle w:val="TabellHuvud"/>
            </w:pPr>
            <w:r w:rsidRPr="00DC54BA">
              <w:t>2015</w:t>
            </w:r>
          </w:p>
        </w:tc>
        <w:tc>
          <w:tcPr>
            <w:tcW w:w="820" w:type="pct"/>
            <w:tcBorders>
              <w:top w:val="nil"/>
              <w:left w:val="nil"/>
              <w:bottom w:val="single" w:sz="18" w:space="0" w:color="auto"/>
              <w:right w:val="nil"/>
            </w:tcBorders>
          </w:tcPr>
          <w:p w14:paraId="6332DBE7" w14:textId="1466E03C" w:rsidR="00F7009D" w:rsidRPr="00DC54BA" w:rsidRDefault="009D6872" w:rsidP="00F7009D">
            <w:pPr>
              <w:pStyle w:val="TabellHuvud"/>
            </w:pPr>
            <w:r w:rsidRPr="00DC54BA">
              <w:t>2016</w:t>
            </w:r>
          </w:p>
        </w:tc>
        <w:tc>
          <w:tcPr>
            <w:tcW w:w="820" w:type="pct"/>
            <w:tcBorders>
              <w:top w:val="nil"/>
              <w:left w:val="nil"/>
              <w:bottom w:val="single" w:sz="18" w:space="0" w:color="auto"/>
              <w:right w:val="nil"/>
            </w:tcBorders>
          </w:tcPr>
          <w:p w14:paraId="312B227B" w14:textId="22F42279" w:rsidR="00F7009D" w:rsidRPr="00DC54BA" w:rsidRDefault="009D6872" w:rsidP="00F7009D">
            <w:pPr>
              <w:pStyle w:val="TabellHuvud"/>
            </w:pPr>
            <w:r w:rsidRPr="00DC54BA">
              <w:t>2017</w:t>
            </w:r>
          </w:p>
        </w:tc>
      </w:tr>
      <w:tr w:rsidR="00F7009D" w:rsidRPr="002C3807" w14:paraId="6D4C0A56" w14:textId="77777777" w:rsidTr="00F7009D">
        <w:tc>
          <w:tcPr>
            <w:tcW w:w="2541" w:type="pct"/>
            <w:tcBorders>
              <w:top w:val="single" w:sz="18" w:space="0" w:color="auto"/>
              <w:left w:val="nil"/>
              <w:bottom w:val="single" w:sz="12" w:space="0" w:color="auto"/>
              <w:right w:val="nil"/>
            </w:tcBorders>
            <w:tcMar>
              <w:top w:w="0" w:type="dxa"/>
              <w:left w:w="57" w:type="dxa"/>
              <w:bottom w:w="0" w:type="dxa"/>
              <w:right w:w="57" w:type="dxa"/>
            </w:tcMar>
          </w:tcPr>
          <w:p w14:paraId="6B1D20BD" w14:textId="6CDFBAB9" w:rsidR="00F7009D" w:rsidRPr="00DC54BA" w:rsidRDefault="009D6872" w:rsidP="00F7009D">
            <w:pPr>
              <w:pStyle w:val="TabellRader"/>
              <w:jc w:val="left"/>
              <w:rPr>
                <w:b/>
                <w:vertAlign w:val="superscript"/>
              </w:rPr>
            </w:pPr>
            <w:r w:rsidRPr="00DC54BA">
              <w:rPr>
                <w:b/>
              </w:rPr>
              <w:t>Takbegränsade utgifter budgetpropositionen för 2014</w:t>
            </w:r>
          </w:p>
        </w:tc>
        <w:tc>
          <w:tcPr>
            <w:tcW w:w="820" w:type="pct"/>
            <w:tcBorders>
              <w:top w:val="single" w:sz="18" w:space="0" w:color="auto"/>
              <w:left w:val="nil"/>
              <w:bottom w:val="single" w:sz="12" w:space="0" w:color="auto"/>
              <w:right w:val="nil"/>
            </w:tcBorders>
          </w:tcPr>
          <w:p w14:paraId="577DD869" w14:textId="4D9D512C" w:rsidR="00F7009D" w:rsidRPr="00DC54BA" w:rsidRDefault="009D6872" w:rsidP="00F7009D">
            <w:pPr>
              <w:pStyle w:val="TabellSlutsumma"/>
            </w:pPr>
            <w:r w:rsidRPr="00DC54BA">
              <w:t>1 105,0</w:t>
            </w:r>
          </w:p>
        </w:tc>
        <w:tc>
          <w:tcPr>
            <w:tcW w:w="820" w:type="pct"/>
            <w:tcBorders>
              <w:top w:val="single" w:sz="18" w:space="0" w:color="auto"/>
              <w:left w:val="nil"/>
              <w:bottom w:val="single" w:sz="12" w:space="0" w:color="auto"/>
              <w:right w:val="nil"/>
            </w:tcBorders>
          </w:tcPr>
          <w:p w14:paraId="11E4279D" w14:textId="59008E90" w:rsidR="00F7009D" w:rsidRPr="00DC54BA" w:rsidRDefault="009D6872" w:rsidP="00F7009D">
            <w:pPr>
              <w:pStyle w:val="TabellSlutsumma"/>
            </w:pPr>
            <w:r w:rsidRPr="00DC54BA">
              <w:t>1 123,5</w:t>
            </w:r>
          </w:p>
        </w:tc>
        <w:tc>
          <w:tcPr>
            <w:tcW w:w="820" w:type="pct"/>
            <w:tcBorders>
              <w:top w:val="single" w:sz="18" w:space="0" w:color="auto"/>
              <w:left w:val="nil"/>
              <w:bottom w:val="single" w:sz="12" w:space="0" w:color="auto"/>
              <w:right w:val="nil"/>
            </w:tcBorders>
          </w:tcPr>
          <w:p w14:paraId="78D061FC" w14:textId="524D39E3" w:rsidR="00F7009D" w:rsidRPr="00DC54BA" w:rsidRDefault="009D6872" w:rsidP="00F7009D">
            <w:pPr>
              <w:pStyle w:val="TabellSlutsumma"/>
            </w:pPr>
            <w:r w:rsidRPr="00DC54BA">
              <w:t>1 156,4</w:t>
            </w:r>
          </w:p>
        </w:tc>
      </w:tr>
      <w:tr w:rsidR="00F7009D" w:rsidRPr="002C3807" w14:paraId="5CD44259" w14:textId="77777777" w:rsidTr="00F7009D">
        <w:tc>
          <w:tcPr>
            <w:tcW w:w="2541" w:type="pct"/>
            <w:tcBorders>
              <w:top w:val="single" w:sz="12" w:space="0" w:color="auto"/>
              <w:left w:val="nil"/>
              <w:bottom w:val="nil"/>
              <w:right w:val="nil"/>
            </w:tcBorders>
            <w:tcMar>
              <w:top w:w="0" w:type="dxa"/>
              <w:left w:w="57" w:type="dxa"/>
              <w:bottom w:w="0" w:type="dxa"/>
              <w:right w:w="57" w:type="dxa"/>
            </w:tcMar>
          </w:tcPr>
          <w:p w14:paraId="193586F2" w14:textId="77777777" w:rsidR="00F7009D" w:rsidRPr="00DC54BA" w:rsidRDefault="009D6872" w:rsidP="00F7009D">
            <w:pPr>
              <w:pStyle w:val="TabellRader"/>
              <w:jc w:val="left"/>
            </w:pPr>
            <w:r w:rsidRPr="00DC54BA">
              <w:t>Beslut/reformer</w:t>
            </w:r>
          </w:p>
        </w:tc>
        <w:tc>
          <w:tcPr>
            <w:tcW w:w="820" w:type="pct"/>
            <w:tcBorders>
              <w:top w:val="single" w:sz="12" w:space="0" w:color="auto"/>
              <w:left w:val="nil"/>
              <w:bottom w:val="nil"/>
              <w:right w:val="nil"/>
            </w:tcBorders>
          </w:tcPr>
          <w:p w14:paraId="3586B593" w14:textId="0A610B2C" w:rsidR="00F7009D" w:rsidRPr="00DC54BA" w:rsidRDefault="009D6872" w:rsidP="00F7009D">
            <w:pPr>
              <w:pStyle w:val="TabellRader"/>
            </w:pPr>
            <w:r w:rsidRPr="00DC54BA">
              <w:t>0,0</w:t>
            </w:r>
          </w:p>
        </w:tc>
        <w:tc>
          <w:tcPr>
            <w:tcW w:w="820" w:type="pct"/>
            <w:tcBorders>
              <w:top w:val="single" w:sz="12" w:space="0" w:color="auto"/>
              <w:left w:val="nil"/>
              <w:bottom w:val="nil"/>
              <w:right w:val="nil"/>
            </w:tcBorders>
          </w:tcPr>
          <w:p w14:paraId="0BF0A312" w14:textId="50DAE849" w:rsidR="00F7009D" w:rsidRPr="00DC54BA" w:rsidRDefault="009D6872" w:rsidP="00F7009D">
            <w:pPr>
              <w:pStyle w:val="TabellRader"/>
            </w:pPr>
            <w:r w:rsidRPr="00DC54BA">
              <w:t>0,6</w:t>
            </w:r>
          </w:p>
        </w:tc>
        <w:tc>
          <w:tcPr>
            <w:tcW w:w="820" w:type="pct"/>
            <w:tcBorders>
              <w:top w:val="single" w:sz="12" w:space="0" w:color="auto"/>
              <w:left w:val="nil"/>
              <w:bottom w:val="nil"/>
              <w:right w:val="nil"/>
            </w:tcBorders>
          </w:tcPr>
          <w:p w14:paraId="29AC94C6" w14:textId="2CEE7911" w:rsidR="00F7009D" w:rsidRPr="00DC54BA" w:rsidRDefault="009D6872" w:rsidP="00F7009D">
            <w:pPr>
              <w:pStyle w:val="TabellRader"/>
            </w:pPr>
            <w:r w:rsidRPr="00DC54BA">
              <w:t>0,7</w:t>
            </w:r>
          </w:p>
        </w:tc>
      </w:tr>
      <w:tr w:rsidR="00F7009D" w:rsidRPr="002C3807" w14:paraId="5D6B0CA5" w14:textId="77777777" w:rsidTr="00F7009D">
        <w:tc>
          <w:tcPr>
            <w:tcW w:w="2541" w:type="pct"/>
            <w:tcMar>
              <w:top w:w="0" w:type="dxa"/>
              <w:left w:w="57" w:type="dxa"/>
              <w:bottom w:w="0" w:type="dxa"/>
              <w:right w:w="57" w:type="dxa"/>
            </w:tcMar>
          </w:tcPr>
          <w:p w14:paraId="5602490A" w14:textId="77777777" w:rsidR="00F7009D" w:rsidRPr="00DC54BA" w:rsidRDefault="009D6872" w:rsidP="00F7009D">
            <w:pPr>
              <w:pStyle w:val="TabellRader"/>
              <w:jc w:val="left"/>
            </w:pPr>
            <w:r w:rsidRPr="00DC54BA">
              <w:t>Reviderad pris- och löneomräkning</w:t>
            </w:r>
          </w:p>
        </w:tc>
        <w:tc>
          <w:tcPr>
            <w:tcW w:w="820" w:type="pct"/>
          </w:tcPr>
          <w:p w14:paraId="30B8F660" w14:textId="565B7A20" w:rsidR="00F7009D" w:rsidRPr="00DC54BA" w:rsidRDefault="009D6872" w:rsidP="00F7009D">
            <w:pPr>
              <w:pStyle w:val="TabellRader"/>
            </w:pPr>
            <w:r w:rsidRPr="00DC54BA">
              <w:t>-2,1</w:t>
            </w:r>
          </w:p>
        </w:tc>
        <w:tc>
          <w:tcPr>
            <w:tcW w:w="820" w:type="pct"/>
          </w:tcPr>
          <w:p w14:paraId="42D09060" w14:textId="6BD922AD" w:rsidR="00F7009D" w:rsidRPr="00DC54BA" w:rsidRDefault="009D6872" w:rsidP="00F7009D">
            <w:pPr>
              <w:pStyle w:val="TabellRader"/>
            </w:pPr>
            <w:r w:rsidRPr="00DC54BA">
              <w:t>-3,3</w:t>
            </w:r>
          </w:p>
        </w:tc>
        <w:tc>
          <w:tcPr>
            <w:tcW w:w="820" w:type="pct"/>
          </w:tcPr>
          <w:p w14:paraId="563F8200" w14:textId="16DA27C9" w:rsidR="00F7009D" w:rsidRPr="00DC54BA" w:rsidRDefault="009D6872" w:rsidP="00F7009D">
            <w:pPr>
              <w:pStyle w:val="TabellRader"/>
            </w:pPr>
            <w:r w:rsidRPr="00DC54BA">
              <w:t>-3,7</w:t>
            </w:r>
          </w:p>
        </w:tc>
      </w:tr>
      <w:tr w:rsidR="00F7009D" w:rsidRPr="002C3807" w14:paraId="571E89EC" w14:textId="77777777" w:rsidTr="00F7009D">
        <w:tc>
          <w:tcPr>
            <w:tcW w:w="2541" w:type="pct"/>
            <w:tcMar>
              <w:top w:w="0" w:type="dxa"/>
              <w:left w:w="57" w:type="dxa"/>
              <w:bottom w:w="0" w:type="dxa"/>
              <w:right w:w="57" w:type="dxa"/>
            </w:tcMar>
          </w:tcPr>
          <w:p w14:paraId="6ED0FD31" w14:textId="77777777" w:rsidR="00F7009D" w:rsidRPr="00DC54BA" w:rsidRDefault="009D6872" w:rsidP="00F7009D">
            <w:pPr>
              <w:pStyle w:val="TabellRader"/>
              <w:jc w:val="left"/>
            </w:pPr>
            <w:r w:rsidRPr="00DC54BA">
              <w:t>Övriga makroekonomiska förändringar</w:t>
            </w:r>
          </w:p>
        </w:tc>
        <w:tc>
          <w:tcPr>
            <w:tcW w:w="820" w:type="pct"/>
          </w:tcPr>
          <w:p w14:paraId="628E262D" w14:textId="70074A9F" w:rsidR="00F7009D" w:rsidRPr="00DC54BA" w:rsidRDefault="009D6872" w:rsidP="00F7009D">
            <w:pPr>
              <w:pStyle w:val="TabellRader"/>
            </w:pPr>
            <w:r w:rsidRPr="00DC54BA">
              <w:t>-3,5</w:t>
            </w:r>
          </w:p>
        </w:tc>
        <w:tc>
          <w:tcPr>
            <w:tcW w:w="820" w:type="pct"/>
          </w:tcPr>
          <w:p w14:paraId="025B836A" w14:textId="7BACFCFF" w:rsidR="00F7009D" w:rsidRPr="00DC54BA" w:rsidRDefault="009D6872" w:rsidP="00F7009D">
            <w:pPr>
              <w:pStyle w:val="TabellRader"/>
            </w:pPr>
            <w:r w:rsidRPr="00DC54BA">
              <w:t>-1,3</w:t>
            </w:r>
          </w:p>
        </w:tc>
        <w:tc>
          <w:tcPr>
            <w:tcW w:w="820" w:type="pct"/>
          </w:tcPr>
          <w:p w14:paraId="0BCD1EAD" w14:textId="6898C715" w:rsidR="00F7009D" w:rsidRPr="00DC54BA" w:rsidRDefault="009D6872" w:rsidP="00F7009D">
            <w:pPr>
              <w:pStyle w:val="TabellRader"/>
            </w:pPr>
            <w:r w:rsidRPr="00DC54BA">
              <w:t>6,5</w:t>
            </w:r>
          </w:p>
        </w:tc>
      </w:tr>
      <w:tr w:rsidR="00F7009D" w:rsidRPr="002C3807" w14:paraId="02AB5CA4" w14:textId="77777777" w:rsidTr="00F7009D">
        <w:tc>
          <w:tcPr>
            <w:tcW w:w="2541" w:type="pct"/>
            <w:tcMar>
              <w:top w:w="0" w:type="dxa"/>
              <w:left w:w="57" w:type="dxa"/>
              <w:bottom w:w="0" w:type="dxa"/>
              <w:right w:w="57" w:type="dxa"/>
            </w:tcMar>
          </w:tcPr>
          <w:p w14:paraId="499E009C" w14:textId="77777777" w:rsidR="00F7009D" w:rsidRPr="00DC54BA" w:rsidRDefault="009D6872" w:rsidP="00F7009D">
            <w:pPr>
              <w:pStyle w:val="TabellRader"/>
              <w:jc w:val="left"/>
            </w:pPr>
            <w:r w:rsidRPr="00DC54BA">
              <w:t>Volymförändringar</w:t>
            </w:r>
          </w:p>
        </w:tc>
        <w:tc>
          <w:tcPr>
            <w:tcW w:w="820" w:type="pct"/>
          </w:tcPr>
          <w:p w14:paraId="4D8A4214" w14:textId="35767A72" w:rsidR="00F7009D" w:rsidRPr="00DC54BA" w:rsidRDefault="009D6872" w:rsidP="00F7009D">
            <w:pPr>
              <w:pStyle w:val="TabellRader"/>
            </w:pPr>
            <w:r w:rsidRPr="00DC54BA">
              <w:t>6,4</w:t>
            </w:r>
          </w:p>
        </w:tc>
        <w:tc>
          <w:tcPr>
            <w:tcW w:w="820" w:type="pct"/>
          </w:tcPr>
          <w:p w14:paraId="4C15D833" w14:textId="5CC4E096" w:rsidR="00F7009D" w:rsidRPr="00DC54BA" w:rsidRDefault="009D6872" w:rsidP="00F7009D">
            <w:pPr>
              <w:pStyle w:val="TabellRader"/>
            </w:pPr>
            <w:r w:rsidRPr="00DC54BA">
              <w:t>8,0</w:t>
            </w:r>
          </w:p>
        </w:tc>
        <w:tc>
          <w:tcPr>
            <w:tcW w:w="820" w:type="pct"/>
          </w:tcPr>
          <w:p w14:paraId="7D13FBAF" w14:textId="0A431A0A" w:rsidR="00F7009D" w:rsidRPr="00DC54BA" w:rsidRDefault="009D6872" w:rsidP="00F7009D">
            <w:pPr>
              <w:pStyle w:val="TabellRader"/>
            </w:pPr>
            <w:r w:rsidRPr="00DC54BA">
              <w:t>6,1</w:t>
            </w:r>
          </w:p>
        </w:tc>
      </w:tr>
      <w:tr w:rsidR="00F7009D" w:rsidRPr="002C3807" w14:paraId="62B6A599" w14:textId="77777777" w:rsidTr="00F7009D">
        <w:tc>
          <w:tcPr>
            <w:tcW w:w="2541" w:type="pct"/>
            <w:tcMar>
              <w:top w:w="0" w:type="dxa"/>
              <w:left w:w="57" w:type="dxa"/>
              <w:bottom w:w="0" w:type="dxa"/>
              <w:right w:w="57" w:type="dxa"/>
            </w:tcMar>
          </w:tcPr>
          <w:p w14:paraId="030DC0FF" w14:textId="77777777" w:rsidR="00F7009D" w:rsidRPr="00DC54BA" w:rsidRDefault="009D6872" w:rsidP="00F7009D">
            <w:pPr>
              <w:pStyle w:val="TabellRader"/>
              <w:jc w:val="left"/>
            </w:pPr>
            <w:r w:rsidRPr="00DC54BA">
              <w:t>Tekniska förändringar</w:t>
            </w:r>
          </w:p>
        </w:tc>
        <w:tc>
          <w:tcPr>
            <w:tcW w:w="820" w:type="pct"/>
          </w:tcPr>
          <w:p w14:paraId="41B199B5" w14:textId="77777777" w:rsidR="00F7009D" w:rsidRPr="00DC54BA" w:rsidRDefault="009D6872" w:rsidP="00F7009D">
            <w:pPr>
              <w:pStyle w:val="TabellRader"/>
            </w:pPr>
            <w:r w:rsidRPr="00DC54BA">
              <w:t>0,0</w:t>
            </w:r>
          </w:p>
        </w:tc>
        <w:tc>
          <w:tcPr>
            <w:tcW w:w="820" w:type="pct"/>
          </w:tcPr>
          <w:p w14:paraId="55627F87" w14:textId="77777777" w:rsidR="00F7009D" w:rsidRPr="00DC54BA" w:rsidRDefault="009D6872" w:rsidP="00F7009D">
            <w:pPr>
              <w:pStyle w:val="TabellRader"/>
            </w:pPr>
            <w:r w:rsidRPr="00DC54BA">
              <w:t>0,0</w:t>
            </w:r>
          </w:p>
        </w:tc>
        <w:tc>
          <w:tcPr>
            <w:tcW w:w="820" w:type="pct"/>
          </w:tcPr>
          <w:p w14:paraId="3EC33AE1" w14:textId="77777777" w:rsidR="00F7009D" w:rsidRPr="00DC54BA" w:rsidRDefault="009D6872" w:rsidP="00F7009D">
            <w:pPr>
              <w:pStyle w:val="TabellRader"/>
            </w:pPr>
            <w:r w:rsidRPr="00DC54BA">
              <w:t>0,0</w:t>
            </w:r>
          </w:p>
        </w:tc>
      </w:tr>
      <w:tr w:rsidR="00F7009D" w:rsidRPr="002C3807" w14:paraId="45F3237E" w14:textId="77777777" w:rsidTr="00F7009D">
        <w:tc>
          <w:tcPr>
            <w:tcW w:w="2541" w:type="pct"/>
            <w:tcMar>
              <w:top w:w="0" w:type="dxa"/>
              <w:left w:w="57" w:type="dxa"/>
              <w:bottom w:w="0" w:type="dxa"/>
              <w:right w:w="57" w:type="dxa"/>
            </w:tcMar>
          </w:tcPr>
          <w:p w14:paraId="13FBD2F3" w14:textId="77777777" w:rsidR="00F7009D" w:rsidRPr="00DC54BA" w:rsidRDefault="009D6872" w:rsidP="00F7009D">
            <w:pPr>
              <w:pStyle w:val="TabellRader"/>
              <w:jc w:val="left"/>
            </w:pPr>
            <w:r w:rsidRPr="00DC54BA">
              <w:t>Minskning av anslagsbehållningar</w:t>
            </w:r>
          </w:p>
        </w:tc>
        <w:tc>
          <w:tcPr>
            <w:tcW w:w="820" w:type="pct"/>
          </w:tcPr>
          <w:p w14:paraId="3ED86B20" w14:textId="586BE5EF" w:rsidR="00F7009D" w:rsidRPr="00DC54BA" w:rsidRDefault="009D6872" w:rsidP="00F7009D">
            <w:pPr>
              <w:pStyle w:val="TabellRader"/>
            </w:pPr>
            <w:r w:rsidRPr="00DC54BA">
              <w:t>1,0</w:t>
            </w:r>
          </w:p>
        </w:tc>
        <w:tc>
          <w:tcPr>
            <w:tcW w:w="820" w:type="pct"/>
          </w:tcPr>
          <w:p w14:paraId="0F9282F8" w14:textId="258CF249" w:rsidR="00F7009D" w:rsidRPr="00DC54BA" w:rsidRDefault="009D6872" w:rsidP="00F7009D">
            <w:pPr>
              <w:pStyle w:val="TabellRader"/>
            </w:pPr>
            <w:r w:rsidRPr="00DC54BA">
              <w:t>1,9</w:t>
            </w:r>
          </w:p>
        </w:tc>
        <w:tc>
          <w:tcPr>
            <w:tcW w:w="820" w:type="pct"/>
          </w:tcPr>
          <w:p w14:paraId="02B71D7E" w14:textId="0E9412B3" w:rsidR="00F7009D" w:rsidRPr="00DC54BA" w:rsidRDefault="009D6872" w:rsidP="00F7009D">
            <w:pPr>
              <w:pStyle w:val="TabellRader"/>
            </w:pPr>
            <w:r w:rsidRPr="00DC54BA">
              <w:t>1,3</w:t>
            </w:r>
          </w:p>
        </w:tc>
      </w:tr>
      <w:tr w:rsidR="00F7009D" w:rsidRPr="002C3807" w14:paraId="39A06FF5" w14:textId="77777777" w:rsidTr="00F7009D">
        <w:tc>
          <w:tcPr>
            <w:tcW w:w="2541" w:type="pct"/>
            <w:tcBorders>
              <w:top w:val="nil"/>
              <w:left w:val="nil"/>
              <w:bottom w:val="single" w:sz="12" w:space="0" w:color="auto"/>
              <w:right w:val="nil"/>
            </w:tcBorders>
            <w:tcMar>
              <w:top w:w="0" w:type="dxa"/>
              <w:left w:w="57" w:type="dxa"/>
              <w:bottom w:w="0" w:type="dxa"/>
              <w:right w:w="57" w:type="dxa"/>
            </w:tcMar>
          </w:tcPr>
          <w:p w14:paraId="1BA585E0" w14:textId="77777777" w:rsidR="00F7009D" w:rsidRPr="00DC54BA" w:rsidRDefault="009D6872" w:rsidP="00F7009D">
            <w:pPr>
              <w:pStyle w:val="TabellRader"/>
              <w:jc w:val="left"/>
            </w:pPr>
            <w:r w:rsidRPr="00DC54BA">
              <w:t>Övrigt</w:t>
            </w:r>
          </w:p>
        </w:tc>
        <w:tc>
          <w:tcPr>
            <w:tcW w:w="820" w:type="pct"/>
            <w:tcBorders>
              <w:top w:val="nil"/>
              <w:left w:val="nil"/>
              <w:bottom w:val="single" w:sz="12" w:space="0" w:color="auto"/>
              <w:right w:val="nil"/>
            </w:tcBorders>
          </w:tcPr>
          <w:p w14:paraId="380D9879" w14:textId="070EA07F" w:rsidR="00F7009D" w:rsidRPr="00DC54BA" w:rsidRDefault="009D6872" w:rsidP="00F7009D">
            <w:pPr>
              <w:pStyle w:val="TabellRader"/>
            </w:pPr>
            <w:r w:rsidRPr="00DC54BA">
              <w:t>0,8</w:t>
            </w:r>
          </w:p>
        </w:tc>
        <w:tc>
          <w:tcPr>
            <w:tcW w:w="820" w:type="pct"/>
            <w:tcBorders>
              <w:top w:val="nil"/>
              <w:left w:val="nil"/>
              <w:bottom w:val="single" w:sz="12" w:space="0" w:color="auto"/>
              <w:right w:val="nil"/>
            </w:tcBorders>
          </w:tcPr>
          <w:p w14:paraId="7C9F3956" w14:textId="63873681" w:rsidR="00F7009D" w:rsidRPr="00DC54BA" w:rsidRDefault="009D6872" w:rsidP="00F7009D">
            <w:pPr>
              <w:pStyle w:val="TabellRader"/>
            </w:pPr>
            <w:r w:rsidRPr="00DC54BA">
              <w:t>2,0</w:t>
            </w:r>
          </w:p>
        </w:tc>
        <w:tc>
          <w:tcPr>
            <w:tcW w:w="820" w:type="pct"/>
            <w:tcBorders>
              <w:top w:val="nil"/>
              <w:left w:val="nil"/>
              <w:bottom w:val="single" w:sz="12" w:space="0" w:color="auto"/>
              <w:right w:val="nil"/>
            </w:tcBorders>
          </w:tcPr>
          <w:p w14:paraId="0367A137" w14:textId="02BBD8A3" w:rsidR="00F7009D" w:rsidRPr="00DC54BA" w:rsidRDefault="009D6872" w:rsidP="00F7009D">
            <w:pPr>
              <w:pStyle w:val="TabellRader"/>
            </w:pPr>
            <w:r w:rsidRPr="00DC54BA">
              <w:t>1,7</w:t>
            </w:r>
          </w:p>
        </w:tc>
      </w:tr>
      <w:tr w:rsidR="00F7009D" w:rsidRPr="002C3807" w14:paraId="78835D72" w14:textId="77777777" w:rsidTr="00F7009D">
        <w:tc>
          <w:tcPr>
            <w:tcW w:w="2541" w:type="pct"/>
            <w:tcBorders>
              <w:top w:val="single" w:sz="12" w:space="0" w:color="auto"/>
              <w:left w:val="nil"/>
              <w:bottom w:val="single" w:sz="18" w:space="0" w:color="auto"/>
              <w:right w:val="nil"/>
            </w:tcBorders>
            <w:tcMar>
              <w:top w:w="0" w:type="dxa"/>
              <w:left w:w="57" w:type="dxa"/>
              <w:bottom w:w="0" w:type="dxa"/>
              <w:right w:w="57" w:type="dxa"/>
            </w:tcMar>
          </w:tcPr>
          <w:p w14:paraId="5AF3CD97" w14:textId="77777777" w:rsidR="00F7009D" w:rsidRPr="003956D5" w:rsidRDefault="009D6872" w:rsidP="00F7009D">
            <w:pPr>
              <w:pStyle w:val="TabellRader"/>
              <w:jc w:val="left"/>
              <w:rPr>
                <w:b/>
              </w:rPr>
            </w:pPr>
            <w:r w:rsidRPr="003956D5">
              <w:rPr>
                <w:b/>
              </w:rPr>
              <w:t>Total utgiftsförändring</w:t>
            </w:r>
          </w:p>
        </w:tc>
        <w:tc>
          <w:tcPr>
            <w:tcW w:w="820" w:type="pct"/>
            <w:tcBorders>
              <w:top w:val="single" w:sz="12" w:space="0" w:color="auto"/>
              <w:left w:val="nil"/>
              <w:bottom w:val="single" w:sz="18" w:space="0" w:color="auto"/>
              <w:right w:val="nil"/>
            </w:tcBorders>
          </w:tcPr>
          <w:p w14:paraId="5622ED8D" w14:textId="5748D40F" w:rsidR="00F7009D" w:rsidRPr="003956D5" w:rsidRDefault="009D6872" w:rsidP="00F7009D">
            <w:pPr>
              <w:pStyle w:val="TabellSlutsumma"/>
            </w:pPr>
            <w:r w:rsidRPr="003956D5">
              <w:t>2,6</w:t>
            </w:r>
          </w:p>
        </w:tc>
        <w:tc>
          <w:tcPr>
            <w:tcW w:w="820" w:type="pct"/>
            <w:tcBorders>
              <w:top w:val="single" w:sz="12" w:space="0" w:color="auto"/>
              <w:left w:val="nil"/>
              <w:bottom w:val="single" w:sz="18" w:space="0" w:color="auto"/>
              <w:right w:val="nil"/>
            </w:tcBorders>
          </w:tcPr>
          <w:p w14:paraId="15000FF2" w14:textId="283877D2" w:rsidR="00F7009D" w:rsidRPr="003956D5" w:rsidRDefault="009D6872" w:rsidP="00F7009D">
            <w:pPr>
              <w:pStyle w:val="TabellSlutsumma"/>
            </w:pPr>
            <w:r w:rsidRPr="003956D5">
              <w:t>8,0</w:t>
            </w:r>
          </w:p>
        </w:tc>
        <w:tc>
          <w:tcPr>
            <w:tcW w:w="820" w:type="pct"/>
            <w:tcBorders>
              <w:top w:val="single" w:sz="12" w:space="0" w:color="auto"/>
              <w:left w:val="nil"/>
              <w:bottom w:val="single" w:sz="18" w:space="0" w:color="auto"/>
              <w:right w:val="nil"/>
            </w:tcBorders>
          </w:tcPr>
          <w:p w14:paraId="3E706299" w14:textId="194BF666" w:rsidR="00F7009D" w:rsidRPr="00DC54BA" w:rsidRDefault="009D6872" w:rsidP="00F7009D">
            <w:pPr>
              <w:pStyle w:val="TabellSlutsumma"/>
            </w:pPr>
            <w:r w:rsidRPr="003956D5">
              <w:t>12,5</w:t>
            </w:r>
          </w:p>
        </w:tc>
      </w:tr>
      <w:tr w:rsidR="00F7009D" w:rsidRPr="002C3807" w14:paraId="1410EC28" w14:textId="77777777" w:rsidTr="00F7009D">
        <w:tc>
          <w:tcPr>
            <w:tcW w:w="2541" w:type="pct"/>
            <w:tcBorders>
              <w:top w:val="single" w:sz="12" w:space="0" w:color="auto"/>
              <w:left w:val="nil"/>
              <w:bottom w:val="single" w:sz="18" w:space="0" w:color="auto"/>
              <w:right w:val="nil"/>
            </w:tcBorders>
            <w:tcMar>
              <w:top w:w="0" w:type="dxa"/>
              <w:left w:w="57" w:type="dxa"/>
              <w:bottom w:w="0" w:type="dxa"/>
              <w:right w:w="57" w:type="dxa"/>
            </w:tcMar>
          </w:tcPr>
          <w:p w14:paraId="62A4E4C2" w14:textId="36F51944" w:rsidR="00F7009D" w:rsidRPr="00DC54BA" w:rsidRDefault="009D6872" w:rsidP="00F7009D">
            <w:pPr>
              <w:pStyle w:val="TabellRader"/>
              <w:jc w:val="left"/>
              <w:rPr>
                <w:b/>
              </w:rPr>
            </w:pPr>
            <w:r w:rsidRPr="00DC54BA">
              <w:rPr>
                <w:b/>
              </w:rPr>
              <w:t xml:space="preserve">Takbegränsade utgifter i </w:t>
            </w:r>
            <w:r w:rsidRPr="00DC54BA">
              <w:rPr>
                <w:b/>
                <w:bCs/>
              </w:rPr>
              <w:t>2014</w:t>
            </w:r>
            <w:r w:rsidRPr="00DC54BA">
              <w:rPr>
                <w:b/>
              </w:rPr>
              <w:t xml:space="preserve"> års ekonomiska vårproposition</w:t>
            </w:r>
          </w:p>
        </w:tc>
        <w:tc>
          <w:tcPr>
            <w:tcW w:w="820" w:type="pct"/>
            <w:tcBorders>
              <w:top w:val="single" w:sz="12" w:space="0" w:color="auto"/>
              <w:left w:val="nil"/>
              <w:bottom w:val="single" w:sz="18" w:space="0" w:color="auto"/>
              <w:right w:val="nil"/>
            </w:tcBorders>
          </w:tcPr>
          <w:p w14:paraId="6AE8DA8A" w14:textId="1D1A565A" w:rsidR="00F7009D" w:rsidRPr="00DC54BA" w:rsidRDefault="009D6872" w:rsidP="00F7009D">
            <w:pPr>
              <w:pStyle w:val="TabellSlutsumma"/>
            </w:pPr>
            <w:r w:rsidRPr="00DC54BA">
              <w:t>1 107,6</w:t>
            </w:r>
          </w:p>
        </w:tc>
        <w:tc>
          <w:tcPr>
            <w:tcW w:w="820" w:type="pct"/>
            <w:tcBorders>
              <w:top w:val="single" w:sz="12" w:space="0" w:color="auto"/>
              <w:left w:val="nil"/>
              <w:bottom w:val="single" w:sz="18" w:space="0" w:color="auto"/>
              <w:right w:val="nil"/>
            </w:tcBorders>
          </w:tcPr>
          <w:p w14:paraId="0214C7D6" w14:textId="4D0A7256" w:rsidR="00F7009D" w:rsidRPr="00DC54BA" w:rsidRDefault="009D6872" w:rsidP="00F7009D">
            <w:pPr>
              <w:pStyle w:val="TabellSlutsumma"/>
            </w:pPr>
            <w:r w:rsidRPr="00DC54BA">
              <w:t>1 131,5</w:t>
            </w:r>
          </w:p>
        </w:tc>
        <w:tc>
          <w:tcPr>
            <w:tcW w:w="820" w:type="pct"/>
            <w:tcBorders>
              <w:top w:val="single" w:sz="12" w:space="0" w:color="auto"/>
              <w:left w:val="nil"/>
              <w:bottom w:val="single" w:sz="18" w:space="0" w:color="auto"/>
              <w:right w:val="nil"/>
            </w:tcBorders>
          </w:tcPr>
          <w:p w14:paraId="72431F33" w14:textId="06650759" w:rsidR="00F7009D" w:rsidRPr="00DC54BA" w:rsidRDefault="009D6872" w:rsidP="00F7009D">
            <w:pPr>
              <w:pStyle w:val="TabellSlutsumma"/>
            </w:pPr>
            <w:r w:rsidRPr="00DC54BA">
              <w:t>1 168,9</w:t>
            </w:r>
          </w:p>
        </w:tc>
      </w:tr>
    </w:tbl>
    <w:p w14:paraId="684071E7" w14:textId="77777777" w:rsidR="00F7009D" w:rsidRPr="002C3807" w:rsidRDefault="009D6872" w:rsidP="00F7009D">
      <w:pPr>
        <w:pStyle w:val="TabellFotnot"/>
        <w:rPr>
          <w:highlight w:val="yellow"/>
        </w:rPr>
      </w:pPr>
      <w:r w:rsidRPr="00DC54BA">
        <w:t>Källa: Egna beräkningar.</w:t>
      </w:r>
    </w:p>
    <w:p w14:paraId="4A39D0FF" w14:textId="5E1AB8CA" w:rsidR="00F7009D" w:rsidRPr="001272A5" w:rsidRDefault="009D6872" w:rsidP="00F7009D">
      <w:pPr>
        <w:pStyle w:val="Rubrik4utannumrering"/>
      </w:pPr>
      <w:r w:rsidRPr="001272A5">
        <w:t>Reformer</w:t>
      </w:r>
    </w:p>
    <w:p w14:paraId="0E2253AC" w14:textId="004C1F1B" w:rsidR="00F7009D" w:rsidRPr="00503DD2" w:rsidRDefault="009D6872" w:rsidP="00F7009D">
      <w:pPr>
        <w:pStyle w:val="Brdtext"/>
      </w:pPr>
      <w:r w:rsidRPr="00503DD2">
        <w:t>Riksdagen har efter förslag från regeringen</w:t>
      </w:r>
      <w:r w:rsidRPr="000C18FA">
        <w:t xml:space="preserve"> beslutat om höjda och bredd</w:t>
      </w:r>
      <w:r>
        <w:t>ade trängselskatter i Stockholm</w:t>
      </w:r>
      <w:r w:rsidRPr="000C18FA">
        <w:t xml:space="preserve">. Reformen innebär att de </w:t>
      </w:r>
      <w:r w:rsidRPr="00503DD2">
        <w:t>tak</w:t>
      </w:r>
      <w:r>
        <w:softHyphen/>
      </w:r>
      <w:r w:rsidRPr="00503DD2">
        <w:t>begränsande</w:t>
      </w:r>
      <w:r w:rsidRPr="000C18FA">
        <w:t xml:space="preserve"> utgifterna inom utgiftsområde 22 Kommunikationer beräknas öka med omkring 0,7 miljarder kronor </w:t>
      </w:r>
      <w:r>
        <w:t>från 2016</w:t>
      </w:r>
      <w:r w:rsidRPr="000C18FA">
        <w:t xml:space="preserve"> jämfört med beräkningen i budgetpropositionen för 2014. </w:t>
      </w:r>
      <w:r>
        <w:t>Medel motsvarande de ökade intäkterna från h</w:t>
      </w:r>
      <w:r w:rsidRPr="000C18FA">
        <w:t xml:space="preserve">öjda och breddade trängselskatter </w:t>
      </w:r>
      <w:r>
        <w:t xml:space="preserve">i Stockholm, </w:t>
      </w:r>
      <w:r w:rsidRPr="000C18FA">
        <w:t xml:space="preserve">är en viktig del av finansieringen i avtalet mellan staten och parterna i regionen om en utbyggnad av </w:t>
      </w:r>
      <w:r w:rsidRPr="00503DD2">
        <w:t>tunnel</w:t>
      </w:r>
      <w:r>
        <w:softHyphen/>
      </w:r>
      <w:r w:rsidRPr="00503DD2">
        <w:t xml:space="preserve">banan. </w:t>
      </w:r>
    </w:p>
    <w:p w14:paraId="0BCBEA00" w14:textId="7C5571A6" w:rsidR="00F7009D" w:rsidRPr="00DC54BA" w:rsidRDefault="009D6872" w:rsidP="00F7009D">
      <w:pPr>
        <w:pStyle w:val="Rubrik4utannumrering"/>
      </w:pPr>
      <w:r w:rsidRPr="00DC54BA">
        <w:lastRenderedPageBreak/>
        <w:t>Reviderad pris- och löneomräkning</w:t>
      </w:r>
    </w:p>
    <w:p w14:paraId="59F08CC6" w14:textId="66FF9402" w:rsidR="00F7009D" w:rsidRPr="00DC54BA" w:rsidRDefault="009D6872" w:rsidP="00F7009D">
      <w:pPr>
        <w:pStyle w:val="Brdtext"/>
      </w:pPr>
      <w:r w:rsidRPr="00DC54BA">
        <w:t>Den slutgiltiga pris- och löneomräkningen för 2015 minskar utgifterna med 2,1 miljarder kronor jämfört med beräkningen i budget</w:t>
      </w:r>
      <w:r w:rsidRPr="00DC54BA">
        <w:softHyphen/>
        <w:t xml:space="preserve">propositionen. </w:t>
      </w:r>
      <w:r w:rsidRPr="00230721">
        <w:t>Detta beror bl.a. på att samtliga omräkningsindex för löner, hyra, och övriga förvaltningskostnader blev lägre än vad som antogs i budgetpropositionen.</w:t>
      </w:r>
      <w:r>
        <w:t xml:space="preserve"> </w:t>
      </w:r>
      <w:r w:rsidRPr="00DC54BA">
        <w:t>En ny preliminär pris- och löneomräkning minskar utgifterna 2016 och 2017 med 3,3 respektive 3,7 miljarder kronor jämfört med beräkningen i budget</w:t>
      </w:r>
      <w:r>
        <w:softHyphen/>
      </w:r>
      <w:r w:rsidRPr="00DC54BA">
        <w:t>propositionen.</w:t>
      </w:r>
    </w:p>
    <w:p w14:paraId="3BC0B847" w14:textId="31AD929F" w:rsidR="00F7009D" w:rsidRPr="00DC54BA" w:rsidRDefault="009D6872" w:rsidP="00F7009D">
      <w:pPr>
        <w:pStyle w:val="Rubrik4utannumrering"/>
      </w:pPr>
      <w:r w:rsidRPr="00DC54BA">
        <w:t>Övriga makroekonomiska förändringar</w:t>
      </w:r>
    </w:p>
    <w:p w14:paraId="398EADC8" w14:textId="7BD23F9E" w:rsidR="00F7009D" w:rsidRPr="002C3807" w:rsidRDefault="009D6872" w:rsidP="00F7009D">
      <w:pPr>
        <w:pStyle w:val="Brdtext"/>
        <w:rPr>
          <w:highlight w:val="yellow"/>
        </w:rPr>
      </w:pPr>
      <w:r>
        <w:t>De anslag som styrs av den makroekonomiska utvecklingen har</w:t>
      </w:r>
      <w:r w:rsidRPr="00DC54BA">
        <w:t xml:space="preserve"> justerats </w:t>
      </w:r>
      <w:r>
        <w:t>på grund av nya makroantaganden sedan bedömningen i budget</w:t>
      </w:r>
      <w:r>
        <w:softHyphen/>
        <w:t>propositionen för 2014</w:t>
      </w:r>
      <w:r w:rsidRPr="00DC54BA">
        <w:t>. De nya antagandena (se</w:t>
      </w:r>
      <w:r>
        <w:t> </w:t>
      </w:r>
      <w:r w:rsidRPr="00DC54BA">
        <w:t xml:space="preserve">avsnitt </w:t>
      </w:r>
      <w:r>
        <w:t>3</w:t>
      </w:r>
      <w:r w:rsidRPr="00DC54BA">
        <w:t xml:space="preserve">) innebär sammantaget att </w:t>
      </w:r>
      <w:r w:rsidRPr="008010E3">
        <w:t xml:space="preserve">utgifterna </w:t>
      </w:r>
      <w:r>
        <w:t xml:space="preserve">beräknas </w:t>
      </w:r>
      <w:r w:rsidRPr="008010E3">
        <w:t xml:space="preserve">bli 3,5 </w:t>
      </w:r>
      <w:r>
        <w:t>respektive</w:t>
      </w:r>
      <w:r w:rsidRPr="008010E3">
        <w:t xml:space="preserve"> 1,3</w:t>
      </w:r>
      <w:r>
        <w:t> </w:t>
      </w:r>
      <w:r w:rsidRPr="008010E3">
        <w:t xml:space="preserve">miljarder kronor lägre </w:t>
      </w:r>
      <w:r>
        <w:t xml:space="preserve">2015 och </w:t>
      </w:r>
      <w:r w:rsidRPr="008010E3">
        <w:t>2016 och 6,5</w:t>
      </w:r>
      <w:r>
        <w:t> </w:t>
      </w:r>
      <w:r w:rsidRPr="008010E3">
        <w:t>miljarder kronor högre 2017 jämfört med beräkningarna i budget</w:t>
      </w:r>
      <w:r>
        <w:softHyphen/>
      </w:r>
      <w:r w:rsidRPr="008010E3">
        <w:t>propositionen. Det förbättrade konjunkturläget minskar</w:t>
      </w:r>
      <w:r>
        <w:t xml:space="preserve"> vidare</w:t>
      </w:r>
      <w:r w:rsidRPr="008010E3">
        <w:t xml:space="preserve"> de arbets</w:t>
      </w:r>
      <w:r w:rsidRPr="008010E3">
        <w:softHyphen/>
        <w:t>marknadsrelaterade utgifterna</w:t>
      </w:r>
      <w:r>
        <w:t>,</w:t>
      </w:r>
      <w:r w:rsidRPr="008010E3">
        <w:t xml:space="preserve"> samtidigt som lägre pris- och löne</w:t>
      </w:r>
      <w:r>
        <w:softHyphen/>
      </w:r>
      <w:r w:rsidRPr="008010E3">
        <w:t xml:space="preserve">ökningar leder till lägre utgifter </w:t>
      </w:r>
      <w:r>
        <w:t xml:space="preserve">inom de </w:t>
      </w:r>
      <w:r w:rsidRPr="008010E3">
        <w:t xml:space="preserve">transfereringssystem </w:t>
      </w:r>
      <w:r>
        <w:t>som påverkas av pris- och lönenivåer.</w:t>
      </w:r>
      <w:r w:rsidRPr="008010E3">
        <w:t xml:space="preserve"> </w:t>
      </w:r>
      <w:r w:rsidRPr="00230721">
        <w:t>Prognosen för balanstalet har höjts 2015</w:t>
      </w:r>
      <w:r>
        <w:t>–</w:t>
      </w:r>
      <w:r w:rsidRPr="00230721">
        <w:t>2017, vilket leder till en kraftig ökning av utgifterna för ålders</w:t>
      </w:r>
      <w:r>
        <w:softHyphen/>
      </w:r>
      <w:r w:rsidRPr="00230721">
        <w:t>pensionssystemet 2017</w:t>
      </w:r>
      <w:r>
        <w:t xml:space="preserve"> jämfört med beräkningen i budgetpropositionen</w:t>
      </w:r>
      <w:r w:rsidRPr="00230721">
        <w:t>.</w:t>
      </w:r>
    </w:p>
    <w:p w14:paraId="2BA789E6" w14:textId="52D51950" w:rsidR="00F7009D" w:rsidRPr="0066732E" w:rsidRDefault="009D6872" w:rsidP="00F7009D">
      <w:pPr>
        <w:pStyle w:val="Rubrik4utannumrering"/>
      </w:pPr>
      <w:r w:rsidRPr="0066732E">
        <w:t>Volymer</w:t>
      </w:r>
    </w:p>
    <w:p w14:paraId="5EECFC83" w14:textId="4C575947" w:rsidR="00F7009D" w:rsidRPr="0066732E" w:rsidRDefault="009D6872" w:rsidP="00F7009D">
      <w:pPr>
        <w:pStyle w:val="Brdtext"/>
        <w:rPr>
          <w:highlight w:val="yellow"/>
        </w:rPr>
      </w:pPr>
      <w:r w:rsidRPr="004D02C4">
        <w:t>Utgifterna har också förändrats till följd av nya prognoser för volymerna inom de regelstyrda transfereringssystemen. Sammantaget innebär volymförändringarna att utgifterna jämfört med bedömningen i budgetpropositionen beräknas bli 6,4</w:t>
      </w:r>
      <w:r>
        <w:t xml:space="preserve">, </w:t>
      </w:r>
      <w:r w:rsidRPr="004D02C4">
        <w:t>8,0 respektive 6,1</w:t>
      </w:r>
      <w:r>
        <w:t> </w:t>
      </w:r>
      <w:r w:rsidRPr="004D02C4">
        <w:t>miljarder kronor högre 2015</w:t>
      </w:r>
      <w:r>
        <w:t>–</w:t>
      </w:r>
      <w:r w:rsidRPr="004D02C4">
        <w:t>201</w:t>
      </w:r>
      <w:r>
        <w:t>7</w:t>
      </w:r>
      <w:r w:rsidRPr="004D02C4">
        <w:t>. Ett beräknat högre antal asylsökande</w:t>
      </w:r>
      <w:r w:rsidRPr="002C3807">
        <w:rPr>
          <w:highlight w:val="yellow"/>
        </w:rPr>
        <w:t xml:space="preserve"> </w:t>
      </w:r>
      <w:r w:rsidRPr="004D02C4">
        <w:t xml:space="preserve">och </w:t>
      </w:r>
      <w:r>
        <w:t>fler</w:t>
      </w:r>
      <w:r w:rsidRPr="004D02C4">
        <w:t xml:space="preserve"> uttagna dagar med sjukpenning 201</w:t>
      </w:r>
      <w:r>
        <w:t>5</w:t>
      </w:r>
      <w:r w:rsidRPr="004D02C4">
        <w:t>–201</w:t>
      </w:r>
      <w:r>
        <w:t>7</w:t>
      </w:r>
      <w:r w:rsidRPr="004D02C4">
        <w:t xml:space="preserve"> </w:t>
      </w:r>
      <w:r>
        <w:t>förklarar främst de</w:t>
      </w:r>
      <w:r w:rsidRPr="004D02C4">
        <w:t xml:space="preserve"> högre utgifter</w:t>
      </w:r>
      <w:r>
        <w:t>na.</w:t>
      </w:r>
      <w:r w:rsidRPr="004D02C4">
        <w:t xml:space="preserve"> </w:t>
      </w:r>
      <w:r>
        <w:t xml:space="preserve">Även antalet personer med aktivitetsersättning har reviderats upp. </w:t>
      </w:r>
    </w:p>
    <w:p w14:paraId="4EEBA8B2" w14:textId="1091FC0A" w:rsidR="00F7009D" w:rsidRDefault="009D6872" w:rsidP="00F7009D">
      <w:pPr>
        <w:pStyle w:val="Brdtextmedindrag"/>
        <w:rPr>
          <w:highlight w:val="yellow"/>
        </w:rPr>
      </w:pPr>
      <w:r w:rsidRPr="00CC683D">
        <w:t xml:space="preserve">I </w:t>
      </w:r>
      <w:r>
        <w:fldChar w:fldCharType="begin"/>
      </w:r>
      <w:r>
        <w:instrText xml:space="preserve"> REF  _Ref383288047 \* Lower \h </w:instrText>
      </w:r>
      <w:r>
        <w:fldChar w:fldCharType="separate"/>
      </w:r>
      <w:r w:rsidR="004642B5" w:rsidRPr="004D5A5D">
        <w:t xml:space="preserve">tabell </w:t>
      </w:r>
      <w:r w:rsidR="004642B5">
        <w:rPr>
          <w:noProof/>
        </w:rPr>
        <w:t>9</w:t>
      </w:r>
      <w:r w:rsidR="004642B5">
        <w:t>.</w:t>
      </w:r>
      <w:r w:rsidR="004642B5">
        <w:rPr>
          <w:noProof/>
        </w:rPr>
        <w:t>9</w:t>
      </w:r>
      <w:r>
        <w:fldChar w:fldCharType="end"/>
      </w:r>
      <w:r w:rsidRPr="00CC683D">
        <w:t xml:space="preserve"> redovisas ett urval av volym</w:t>
      </w:r>
      <w:r w:rsidRPr="00CC683D">
        <w:softHyphen/>
        <w:t>prognoserna för 2015–2017 och förändringarna av dessa prognoser jämfört med bedömningen i budgetpropositionen.</w:t>
      </w:r>
    </w:p>
    <w:p w14:paraId="2061404B" w14:textId="537495E8" w:rsidR="00F7009D" w:rsidRDefault="009D6872" w:rsidP="00F7009D">
      <w:pPr>
        <w:pStyle w:val="TabellRubrik"/>
      </w:pPr>
      <w:bookmarkStart w:id="533" w:name="_Ref383288047"/>
      <w:bookmarkStart w:id="534" w:name="_Toc384401709"/>
      <w:r w:rsidRPr="004D5A5D">
        <w:lastRenderedPageBreak/>
        <w:t xml:space="preserve">Tabell </w:t>
      </w:r>
      <w:r w:rsidR="0009067D">
        <w:fldChar w:fldCharType="begin"/>
      </w:r>
      <w:r w:rsidR="0009067D">
        <w:instrText xml:space="preserve"> STYLEREF "Rubrik 1"\n \* MERGEFORMAT </w:instrText>
      </w:r>
      <w:r w:rsidR="0009067D">
        <w:fldChar w:fldCharType="separate"/>
      </w:r>
      <w:r w:rsidR="004642B5">
        <w:rPr>
          <w:noProof/>
        </w:rPr>
        <w:t>9</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9</w:t>
      </w:r>
      <w:r w:rsidR="0009067D">
        <w:rPr>
          <w:noProof/>
        </w:rPr>
        <w:fldChar w:fldCharType="end"/>
      </w:r>
      <w:bookmarkEnd w:id="533"/>
      <w:r>
        <w:t xml:space="preserve"> Volymprognoser 2015–2017</w:t>
      </w:r>
      <w:bookmarkEnd w:id="534"/>
    </w:p>
    <w:p w14:paraId="66F1C101" w14:textId="2B93111C" w:rsidR="00F7009D" w:rsidRPr="004D5A5D" w:rsidRDefault="009D6872" w:rsidP="00F7009D">
      <w:pPr>
        <w:pStyle w:val="TabellUnderrubrik"/>
      </w:pPr>
      <w:r w:rsidRPr="004D5A5D">
        <w:t>Förändring mot budgetpropositionen för 201</w:t>
      </w:r>
      <w:r>
        <w:t>4</w:t>
      </w:r>
      <w:r w:rsidRPr="004D5A5D">
        <w:t xml:space="preserve"> inom parentes</w:t>
      </w:r>
    </w:p>
    <w:tbl>
      <w:tblPr>
        <w:tblW w:w="4383" w:type="dxa"/>
        <w:tblInd w:w="85" w:type="dxa"/>
        <w:tblLayout w:type="fixed"/>
        <w:tblLook w:val="0000" w:firstRow="0" w:lastRow="0" w:firstColumn="0" w:lastColumn="0" w:noHBand="0" w:noVBand="0"/>
      </w:tblPr>
      <w:tblGrid>
        <w:gridCol w:w="1734"/>
        <w:gridCol w:w="883"/>
        <w:gridCol w:w="883"/>
        <w:gridCol w:w="883"/>
      </w:tblGrid>
      <w:tr w:rsidR="00F7009D" w:rsidRPr="002C3807" w14:paraId="7F2940BE" w14:textId="77777777" w:rsidTr="00F7009D">
        <w:trPr>
          <w:trHeight w:val="129"/>
        </w:trPr>
        <w:tc>
          <w:tcPr>
            <w:tcW w:w="1734" w:type="dxa"/>
            <w:tcBorders>
              <w:top w:val="nil"/>
              <w:left w:val="nil"/>
              <w:bottom w:val="single" w:sz="18" w:space="0" w:color="auto"/>
              <w:right w:val="nil"/>
            </w:tcBorders>
          </w:tcPr>
          <w:p w14:paraId="63864177" w14:textId="77777777" w:rsidR="00F7009D" w:rsidRPr="004D5A5D" w:rsidRDefault="00F7009D" w:rsidP="00F7009D">
            <w:pPr>
              <w:pStyle w:val="TabellHuvud"/>
              <w:jc w:val="left"/>
            </w:pPr>
          </w:p>
        </w:tc>
        <w:tc>
          <w:tcPr>
            <w:tcW w:w="883" w:type="dxa"/>
            <w:tcBorders>
              <w:top w:val="nil"/>
              <w:left w:val="nil"/>
              <w:bottom w:val="single" w:sz="18" w:space="0" w:color="auto"/>
              <w:right w:val="nil"/>
            </w:tcBorders>
          </w:tcPr>
          <w:p w14:paraId="308A66F8" w14:textId="2002504B" w:rsidR="00F7009D" w:rsidRPr="004D5A5D" w:rsidRDefault="009D6872" w:rsidP="00F7009D">
            <w:pPr>
              <w:pStyle w:val="TabellHuvud"/>
            </w:pPr>
            <w:r w:rsidRPr="004D5A5D">
              <w:t>2015</w:t>
            </w:r>
          </w:p>
        </w:tc>
        <w:tc>
          <w:tcPr>
            <w:tcW w:w="883" w:type="dxa"/>
            <w:tcBorders>
              <w:top w:val="nil"/>
              <w:left w:val="nil"/>
              <w:bottom w:val="single" w:sz="18" w:space="0" w:color="auto"/>
              <w:right w:val="nil"/>
            </w:tcBorders>
          </w:tcPr>
          <w:p w14:paraId="489D11C8" w14:textId="2BBE9EB3" w:rsidR="00F7009D" w:rsidRPr="004D5A5D" w:rsidRDefault="009D6872" w:rsidP="00F7009D">
            <w:pPr>
              <w:pStyle w:val="TabellHuvud"/>
            </w:pPr>
            <w:r w:rsidRPr="004D5A5D">
              <w:t>2016</w:t>
            </w:r>
          </w:p>
        </w:tc>
        <w:tc>
          <w:tcPr>
            <w:tcW w:w="883" w:type="dxa"/>
            <w:tcBorders>
              <w:top w:val="nil"/>
              <w:left w:val="nil"/>
              <w:bottom w:val="single" w:sz="18" w:space="0" w:color="auto"/>
              <w:right w:val="nil"/>
            </w:tcBorders>
          </w:tcPr>
          <w:p w14:paraId="4CC00FC1" w14:textId="0811F4D1" w:rsidR="00F7009D" w:rsidRPr="004D5A5D" w:rsidRDefault="009D6872" w:rsidP="00F7009D">
            <w:pPr>
              <w:pStyle w:val="TabellHuvud"/>
            </w:pPr>
            <w:r w:rsidRPr="004D5A5D">
              <w:t>2017</w:t>
            </w:r>
          </w:p>
        </w:tc>
      </w:tr>
      <w:tr w:rsidR="00F7009D" w:rsidRPr="002C3807" w14:paraId="48EBD56A" w14:textId="77777777" w:rsidTr="00F7009D">
        <w:trPr>
          <w:trHeight w:val="560"/>
        </w:trPr>
        <w:tc>
          <w:tcPr>
            <w:tcW w:w="1734" w:type="dxa"/>
            <w:tcBorders>
              <w:top w:val="single" w:sz="18" w:space="0" w:color="auto"/>
              <w:bottom w:val="single" w:sz="4" w:space="0" w:color="auto"/>
            </w:tcBorders>
            <w:vAlign w:val="bottom"/>
          </w:tcPr>
          <w:p w14:paraId="2AE56D15" w14:textId="5CF9E2EC" w:rsidR="00F7009D" w:rsidRPr="004D5A5D" w:rsidRDefault="009D6872" w:rsidP="00F7009D">
            <w:pPr>
              <w:pStyle w:val="TabellRader"/>
              <w:jc w:val="left"/>
            </w:pPr>
            <w:r w:rsidRPr="004D5A5D">
              <w:t>Asylsökande, genom</w:t>
            </w:r>
            <w:r w:rsidRPr="004D5A5D">
              <w:softHyphen/>
              <w:t>snittligt antal inskrivna</w:t>
            </w:r>
          </w:p>
        </w:tc>
        <w:tc>
          <w:tcPr>
            <w:tcW w:w="883" w:type="dxa"/>
            <w:tcBorders>
              <w:top w:val="single" w:sz="18" w:space="0" w:color="auto"/>
              <w:bottom w:val="single" w:sz="4" w:space="0" w:color="auto"/>
            </w:tcBorders>
            <w:vAlign w:val="bottom"/>
          </w:tcPr>
          <w:p w14:paraId="30C05826" w14:textId="4C5EBB3D" w:rsidR="00F7009D" w:rsidRPr="004D5A5D" w:rsidRDefault="009D6872" w:rsidP="00F7009D">
            <w:pPr>
              <w:pStyle w:val="TabellRader"/>
            </w:pPr>
            <w:r w:rsidRPr="004D5A5D">
              <w:t>5</w:t>
            </w:r>
            <w:r>
              <w:t>8</w:t>
            </w:r>
            <w:r>
              <w:rPr>
                <w:rFonts w:ascii="Times New Roman" w:hAnsi="Times New Roman"/>
              </w:rPr>
              <w:t> </w:t>
            </w:r>
            <w:r w:rsidRPr="004D5A5D">
              <w:t>100</w:t>
            </w:r>
            <w:r>
              <w:br/>
            </w:r>
            <w:r w:rsidRPr="004D5A5D">
              <w:t>(18</w:t>
            </w:r>
            <w:r>
              <w:rPr>
                <w:rFonts w:ascii="Times New Roman" w:hAnsi="Times New Roman"/>
              </w:rPr>
              <w:t> </w:t>
            </w:r>
            <w:r w:rsidRPr="004D5A5D">
              <w:t>500)</w:t>
            </w:r>
          </w:p>
        </w:tc>
        <w:tc>
          <w:tcPr>
            <w:tcW w:w="883" w:type="dxa"/>
            <w:tcBorders>
              <w:top w:val="single" w:sz="18" w:space="0" w:color="auto"/>
              <w:bottom w:val="single" w:sz="4" w:space="0" w:color="auto"/>
            </w:tcBorders>
            <w:vAlign w:val="bottom"/>
          </w:tcPr>
          <w:p w14:paraId="1F9E3858" w14:textId="6A9AF840" w:rsidR="00F7009D" w:rsidRPr="004D5A5D" w:rsidRDefault="009D6872" w:rsidP="00F7009D">
            <w:pPr>
              <w:pStyle w:val="TabellRader"/>
            </w:pPr>
            <w:r w:rsidRPr="004D5A5D">
              <w:t>5</w:t>
            </w:r>
            <w:r>
              <w:t>5</w:t>
            </w:r>
            <w:r>
              <w:rPr>
                <w:rFonts w:ascii="Times New Roman" w:hAnsi="Times New Roman"/>
              </w:rPr>
              <w:t> </w:t>
            </w:r>
            <w:r w:rsidRPr="004D5A5D">
              <w:t>700</w:t>
            </w:r>
            <w:r>
              <w:br/>
            </w:r>
            <w:r w:rsidRPr="004D5A5D">
              <w:t>(18</w:t>
            </w:r>
            <w:r>
              <w:rPr>
                <w:rFonts w:ascii="Times New Roman" w:hAnsi="Times New Roman"/>
              </w:rPr>
              <w:t> </w:t>
            </w:r>
            <w:r w:rsidRPr="004D5A5D">
              <w:t>000)</w:t>
            </w:r>
          </w:p>
        </w:tc>
        <w:tc>
          <w:tcPr>
            <w:tcW w:w="883" w:type="dxa"/>
            <w:tcBorders>
              <w:top w:val="single" w:sz="18" w:space="0" w:color="auto"/>
              <w:bottom w:val="single" w:sz="4" w:space="0" w:color="auto"/>
            </w:tcBorders>
            <w:vAlign w:val="bottom"/>
          </w:tcPr>
          <w:p w14:paraId="35FD13C2" w14:textId="43CE0A35" w:rsidR="00F7009D" w:rsidRPr="004D5A5D" w:rsidRDefault="009D6872" w:rsidP="00F7009D">
            <w:pPr>
              <w:pStyle w:val="TabellRader"/>
            </w:pPr>
            <w:r>
              <w:t>54</w:t>
            </w:r>
            <w:r>
              <w:rPr>
                <w:rFonts w:ascii="Times New Roman" w:hAnsi="Times New Roman"/>
              </w:rPr>
              <w:t> </w:t>
            </w:r>
            <w:r w:rsidRPr="004D5A5D">
              <w:t>600</w:t>
            </w:r>
            <w:r>
              <w:br/>
            </w:r>
            <w:r w:rsidRPr="004D5A5D">
              <w:t>(17</w:t>
            </w:r>
            <w:r>
              <w:rPr>
                <w:rFonts w:ascii="Times New Roman" w:hAnsi="Times New Roman"/>
              </w:rPr>
              <w:t> </w:t>
            </w:r>
            <w:r w:rsidRPr="004D5A5D">
              <w:t>100)</w:t>
            </w:r>
          </w:p>
        </w:tc>
      </w:tr>
      <w:tr w:rsidR="00F7009D" w:rsidRPr="002C3807" w14:paraId="4DA37F62" w14:textId="77777777" w:rsidTr="00F7009D">
        <w:trPr>
          <w:trHeight w:val="483"/>
        </w:trPr>
        <w:tc>
          <w:tcPr>
            <w:tcW w:w="1734" w:type="dxa"/>
            <w:tcBorders>
              <w:top w:val="single" w:sz="4" w:space="0" w:color="auto"/>
              <w:bottom w:val="single" w:sz="4" w:space="0" w:color="auto"/>
            </w:tcBorders>
            <w:vAlign w:val="bottom"/>
          </w:tcPr>
          <w:p w14:paraId="0022D96A" w14:textId="19F69287" w:rsidR="00F7009D" w:rsidRPr="004D5A5D" w:rsidRDefault="009D6872" w:rsidP="00F7009D">
            <w:pPr>
              <w:pStyle w:val="TabellRader"/>
              <w:jc w:val="left"/>
            </w:pPr>
            <w:r w:rsidRPr="004D5A5D">
              <w:t>Antal sjukpenningdagar, (netto), miljoner</w:t>
            </w:r>
          </w:p>
        </w:tc>
        <w:tc>
          <w:tcPr>
            <w:tcW w:w="883" w:type="dxa"/>
            <w:tcBorders>
              <w:top w:val="single" w:sz="4" w:space="0" w:color="auto"/>
              <w:bottom w:val="single" w:sz="4" w:space="0" w:color="auto"/>
            </w:tcBorders>
            <w:vAlign w:val="bottom"/>
          </w:tcPr>
          <w:p w14:paraId="6F18F928" w14:textId="47EA5151" w:rsidR="00F7009D" w:rsidRPr="004D5A5D" w:rsidRDefault="009D6872" w:rsidP="00F7009D">
            <w:pPr>
              <w:pStyle w:val="TabellRader"/>
            </w:pPr>
            <w:r w:rsidRPr="004D5A5D">
              <w:t>51,3</w:t>
            </w:r>
            <w:r>
              <w:br/>
            </w:r>
            <w:r w:rsidRPr="004D5A5D">
              <w:t>(1,1)</w:t>
            </w:r>
          </w:p>
        </w:tc>
        <w:tc>
          <w:tcPr>
            <w:tcW w:w="883" w:type="dxa"/>
            <w:tcBorders>
              <w:top w:val="single" w:sz="4" w:space="0" w:color="auto"/>
              <w:bottom w:val="single" w:sz="4" w:space="0" w:color="auto"/>
            </w:tcBorders>
            <w:vAlign w:val="bottom"/>
          </w:tcPr>
          <w:p w14:paraId="340E66A7" w14:textId="669D69BF" w:rsidR="00F7009D" w:rsidRPr="004D5A5D" w:rsidRDefault="009D6872" w:rsidP="00F7009D">
            <w:pPr>
              <w:pStyle w:val="TabellRader"/>
            </w:pPr>
            <w:r w:rsidRPr="004D5A5D">
              <w:t>52,4</w:t>
            </w:r>
            <w:r>
              <w:br/>
            </w:r>
            <w:r w:rsidRPr="004D5A5D">
              <w:t>(1,1)</w:t>
            </w:r>
          </w:p>
        </w:tc>
        <w:tc>
          <w:tcPr>
            <w:tcW w:w="883" w:type="dxa"/>
            <w:tcBorders>
              <w:top w:val="single" w:sz="4" w:space="0" w:color="auto"/>
              <w:bottom w:val="single" w:sz="4" w:space="0" w:color="auto"/>
            </w:tcBorders>
            <w:vAlign w:val="bottom"/>
          </w:tcPr>
          <w:p w14:paraId="2E354BA3" w14:textId="5DF53C6E" w:rsidR="00F7009D" w:rsidRPr="004D5A5D" w:rsidRDefault="009D6872" w:rsidP="00F7009D">
            <w:pPr>
              <w:pStyle w:val="TabellRader"/>
            </w:pPr>
            <w:r w:rsidRPr="004D5A5D">
              <w:t>53,2</w:t>
            </w:r>
            <w:r>
              <w:br/>
            </w:r>
            <w:r w:rsidRPr="004D5A5D">
              <w:t>(1,2)</w:t>
            </w:r>
          </w:p>
        </w:tc>
      </w:tr>
      <w:tr w:rsidR="00F7009D" w:rsidRPr="002C3807" w14:paraId="6A25F2F4" w14:textId="77777777" w:rsidTr="00F7009D">
        <w:trPr>
          <w:trHeight w:val="451"/>
        </w:trPr>
        <w:tc>
          <w:tcPr>
            <w:tcW w:w="1734" w:type="dxa"/>
            <w:tcBorders>
              <w:top w:val="single" w:sz="4" w:space="0" w:color="auto"/>
              <w:bottom w:val="single" w:sz="4" w:space="0" w:color="auto"/>
            </w:tcBorders>
            <w:vAlign w:val="bottom"/>
          </w:tcPr>
          <w:p w14:paraId="276A04BA" w14:textId="7EBC882A" w:rsidR="00F7009D" w:rsidRPr="00CF5318" w:rsidRDefault="009D6872" w:rsidP="00F7009D">
            <w:pPr>
              <w:pStyle w:val="TabellRader"/>
              <w:jc w:val="left"/>
            </w:pPr>
            <w:r w:rsidRPr="00CF5318">
              <w:t>Antal rehabiliterings</w:t>
            </w:r>
            <w:r w:rsidRPr="00CF5318">
              <w:softHyphen/>
              <w:t>penningdagar (netto), miljoner</w:t>
            </w:r>
          </w:p>
        </w:tc>
        <w:tc>
          <w:tcPr>
            <w:tcW w:w="883" w:type="dxa"/>
            <w:tcBorders>
              <w:top w:val="single" w:sz="4" w:space="0" w:color="auto"/>
              <w:bottom w:val="single" w:sz="4" w:space="0" w:color="auto"/>
            </w:tcBorders>
            <w:vAlign w:val="bottom"/>
          </w:tcPr>
          <w:p w14:paraId="36109805" w14:textId="6D69E322" w:rsidR="00F7009D" w:rsidRPr="00CF5318" w:rsidRDefault="009D6872" w:rsidP="00F7009D">
            <w:pPr>
              <w:pStyle w:val="TabellRader"/>
            </w:pPr>
            <w:r w:rsidRPr="00CF5318">
              <w:t>2,9</w:t>
            </w:r>
            <w:r>
              <w:br/>
            </w:r>
            <w:r w:rsidRPr="00CF5318">
              <w:t>(0,1)</w:t>
            </w:r>
          </w:p>
        </w:tc>
        <w:tc>
          <w:tcPr>
            <w:tcW w:w="883" w:type="dxa"/>
            <w:tcBorders>
              <w:top w:val="single" w:sz="4" w:space="0" w:color="auto"/>
              <w:bottom w:val="single" w:sz="4" w:space="0" w:color="auto"/>
            </w:tcBorders>
            <w:vAlign w:val="bottom"/>
          </w:tcPr>
          <w:p w14:paraId="0AE17BB0" w14:textId="1674FBC5" w:rsidR="00F7009D" w:rsidRPr="00CF5318" w:rsidRDefault="009D6872" w:rsidP="00F7009D">
            <w:pPr>
              <w:pStyle w:val="TabellRader"/>
            </w:pPr>
            <w:r w:rsidRPr="00CF5318">
              <w:t>2,9</w:t>
            </w:r>
            <w:r>
              <w:br/>
            </w:r>
            <w:r w:rsidRPr="00CF5318">
              <w:t>(0,0)</w:t>
            </w:r>
          </w:p>
        </w:tc>
        <w:tc>
          <w:tcPr>
            <w:tcW w:w="883" w:type="dxa"/>
            <w:tcBorders>
              <w:top w:val="single" w:sz="4" w:space="0" w:color="auto"/>
              <w:bottom w:val="single" w:sz="4" w:space="0" w:color="auto"/>
            </w:tcBorders>
            <w:vAlign w:val="bottom"/>
          </w:tcPr>
          <w:p w14:paraId="0C1058A9" w14:textId="300CC634" w:rsidR="00F7009D" w:rsidRPr="00CF5318" w:rsidRDefault="009D6872" w:rsidP="00F7009D">
            <w:pPr>
              <w:pStyle w:val="TabellRader"/>
            </w:pPr>
            <w:r w:rsidRPr="00CF5318">
              <w:t>3,0</w:t>
            </w:r>
            <w:r>
              <w:br/>
            </w:r>
            <w:r w:rsidRPr="00CF5318">
              <w:t>(0,1)</w:t>
            </w:r>
          </w:p>
        </w:tc>
      </w:tr>
      <w:tr w:rsidR="00F7009D" w:rsidRPr="002C3807" w14:paraId="6AA5461B" w14:textId="77777777" w:rsidTr="00F7009D">
        <w:trPr>
          <w:trHeight w:val="451"/>
        </w:trPr>
        <w:tc>
          <w:tcPr>
            <w:tcW w:w="1734" w:type="dxa"/>
            <w:tcBorders>
              <w:top w:val="single" w:sz="4" w:space="0" w:color="auto"/>
              <w:bottom w:val="single" w:sz="4" w:space="0" w:color="auto"/>
            </w:tcBorders>
            <w:vAlign w:val="bottom"/>
          </w:tcPr>
          <w:p w14:paraId="79285398" w14:textId="777F9FCA" w:rsidR="00F7009D" w:rsidRPr="00CF5318" w:rsidRDefault="009D6872" w:rsidP="00F7009D">
            <w:pPr>
              <w:pStyle w:val="TabellRader"/>
              <w:jc w:val="left"/>
            </w:pPr>
            <w:r w:rsidRPr="00CF5318">
              <w:t>Antal personer med</w:t>
            </w:r>
            <w:r>
              <w:t xml:space="preserve"> </w:t>
            </w:r>
            <w:r w:rsidRPr="00CF5318">
              <w:t>aktivitetsersättning</w:t>
            </w:r>
          </w:p>
        </w:tc>
        <w:tc>
          <w:tcPr>
            <w:tcW w:w="883" w:type="dxa"/>
            <w:tcBorders>
              <w:top w:val="single" w:sz="4" w:space="0" w:color="auto"/>
              <w:bottom w:val="single" w:sz="4" w:space="0" w:color="auto"/>
            </w:tcBorders>
            <w:vAlign w:val="bottom"/>
          </w:tcPr>
          <w:p w14:paraId="1899825D" w14:textId="0FBEF91D" w:rsidR="00F7009D" w:rsidRPr="00CF5318" w:rsidRDefault="009D6872" w:rsidP="00F7009D">
            <w:pPr>
              <w:pStyle w:val="TabellRader"/>
            </w:pPr>
            <w:r w:rsidRPr="00CF5318">
              <w:t>32</w:t>
            </w:r>
            <w:r>
              <w:rPr>
                <w:rFonts w:ascii="Times New Roman" w:hAnsi="Times New Roman"/>
              </w:rPr>
              <w:t> </w:t>
            </w:r>
            <w:r w:rsidRPr="00CF5318">
              <w:t>200</w:t>
            </w:r>
            <w:r>
              <w:br/>
            </w:r>
            <w:r w:rsidRPr="00CF5318">
              <w:t>(1</w:t>
            </w:r>
            <w:r w:rsidRPr="00CF5318">
              <w:rPr>
                <w:rFonts w:ascii="Times New Roman" w:hAnsi="Times New Roman"/>
              </w:rPr>
              <w:t> </w:t>
            </w:r>
            <w:r w:rsidRPr="00CF5318">
              <w:t>900)</w:t>
            </w:r>
          </w:p>
        </w:tc>
        <w:tc>
          <w:tcPr>
            <w:tcW w:w="883" w:type="dxa"/>
            <w:tcBorders>
              <w:top w:val="single" w:sz="4" w:space="0" w:color="auto"/>
              <w:bottom w:val="single" w:sz="4" w:space="0" w:color="auto"/>
            </w:tcBorders>
            <w:vAlign w:val="bottom"/>
          </w:tcPr>
          <w:p w14:paraId="0F0C1BC3" w14:textId="7F7801E7" w:rsidR="00F7009D" w:rsidRPr="00CF5318" w:rsidRDefault="009D6872" w:rsidP="00F7009D">
            <w:pPr>
              <w:pStyle w:val="TabellRader"/>
            </w:pPr>
            <w:r w:rsidRPr="00CF5318">
              <w:t>33</w:t>
            </w:r>
            <w:r>
              <w:rPr>
                <w:rFonts w:ascii="Times New Roman" w:hAnsi="Times New Roman"/>
              </w:rPr>
              <w:t> </w:t>
            </w:r>
            <w:r w:rsidRPr="00CF5318">
              <w:t>000</w:t>
            </w:r>
            <w:r>
              <w:br/>
            </w:r>
            <w:r w:rsidRPr="00CF5318">
              <w:t>(2</w:t>
            </w:r>
            <w:r w:rsidRPr="00CF5318">
              <w:rPr>
                <w:rFonts w:ascii="Times New Roman" w:hAnsi="Times New Roman"/>
              </w:rPr>
              <w:t> </w:t>
            </w:r>
            <w:r w:rsidRPr="00CF5318">
              <w:t>600)</w:t>
            </w:r>
          </w:p>
        </w:tc>
        <w:tc>
          <w:tcPr>
            <w:tcW w:w="883" w:type="dxa"/>
            <w:tcBorders>
              <w:top w:val="single" w:sz="4" w:space="0" w:color="auto"/>
              <w:bottom w:val="single" w:sz="4" w:space="0" w:color="auto"/>
            </w:tcBorders>
            <w:vAlign w:val="bottom"/>
          </w:tcPr>
          <w:p w14:paraId="1630D698" w14:textId="17FC9AE9" w:rsidR="00F7009D" w:rsidRPr="00CF5318" w:rsidRDefault="009D6872" w:rsidP="00F7009D">
            <w:pPr>
              <w:pStyle w:val="TabellRader"/>
            </w:pPr>
            <w:r w:rsidRPr="00CF5318">
              <w:t>33</w:t>
            </w:r>
            <w:r>
              <w:rPr>
                <w:rFonts w:ascii="Times New Roman" w:hAnsi="Times New Roman"/>
              </w:rPr>
              <w:t> </w:t>
            </w:r>
            <w:r w:rsidRPr="00CF5318">
              <w:t>500</w:t>
            </w:r>
            <w:r>
              <w:br/>
            </w:r>
            <w:r w:rsidRPr="00CF5318">
              <w:t>(3</w:t>
            </w:r>
            <w:r w:rsidRPr="00CF5318">
              <w:rPr>
                <w:rFonts w:ascii="Times New Roman" w:hAnsi="Times New Roman"/>
              </w:rPr>
              <w:t> </w:t>
            </w:r>
            <w:r w:rsidRPr="00CF5318">
              <w:t>200)</w:t>
            </w:r>
          </w:p>
        </w:tc>
      </w:tr>
      <w:tr w:rsidR="00F7009D" w:rsidRPr="002C3807" w14:paraId="4CB0EFAB" w14:textId="77777777" w:rsidTr="00F7009D">
        <w:trPr>
          <w:trHeight w:val="265"/>
        </w:trPr>
        <w:tc>
          <w:tcPr>
            <w:tcW w:w="1734" w:type="dxa"/>
            <w:tcBorders>
              <w:top w:val="single" w:sz="4" w:space="0" w:color="auto"/>
              <w:bottom w:val="single" w:sz="4" w:space="0" w:color="auto"/>
            </w:tcBorders>
            <w:vAlign w:val="bottom"/>
          </w:tcPr>
          <w:p w14:paraId="6E73850F" w14:textId="1B3BDE3D" w:rsidR="00F7009D" w:rsidRPr="00CF5318" w:rsidRDefault="009D6872" w:rsidP="00F7009D">
            <w:pPr>
              <w:pStyle w:val="TabellRader"/>
              <w:jc w:val="left"/>
            </w:pPr>
            <w:r w:rsidRPr="00CF5318">
              <w:t>Antal personer med</w:t>
            </w:r>
            <w:r>
              <w:t xml:space="preserve"> </w:t>
            </w:r>
            <w:r w:rsidRPr="00CF5318">
              <w:t>garantipension</w:t>
            </w:r>
          </w:p>
        </w:tc>
        <w:tc>
          <w:tcPr>
            <w:tcW w:w="883" w:type="dxa"/>
            <w:tcBorders>
              <w:top w:val="single" w:sz="4" w:space="0" w:color="auto"/>
              <w:bottom w:val="single" w:sz="4" w:space="0" w:color="auto"/>
            </w:tcBorders>
            <w:vAlign w:val="bottom"/>
          </w:tcPr>
          <w:p w14:paraId="6CBDCD24" w14:textId="17CCCF02" w:rsidR="00F7009D" w:rsidRPr="00CF5318" w:rsidRDefault="009D6872" w:rsidP="00F7009D">
            <w:pPr>
              <w:pStyle w:val="TabellRader"/>
            </w:pPr>
            <w:r w:rsidRPr="00CF5318">
              <w:t>772</w:t>
            </w:r>
            <w:r>
              <w:rPr>
                <w:rFonts w:ascii="Times New Roman" w:hAnsi="Times New Roman"/>
              </w:rPr>
              <w:t> </w:t>
            </w:r>
            <w:r w:rsidRPr="00CF5318">
              <w:t>000</w:t>
            </w:r>
            <w:r>
              <w:br/>
            </w:r>
            <w:r w:rsidRPr="00CF5318">
              <w:t>(1</w:t>
            </w:r>
            <w:r w:rsidRPr="00CF5318">
              <w:rPr>
                <w:rFonts w:ascii="Times New Roman" w:hAnsi="Times New Roman"/>
              </w:rPr>
              <w:t> </w:t>
            </w:r>
            <w:r w:rsidRPr="00CF5318">
              <w:t>600)</w:t>
            </w:r>
          </w:p>
        </w:tc>
        <w:tc>
          <w:tcPr>
            <w:tcW w:w="883" w:type="dxa"/>
            <w:tcBorders>
              <w:top w:val="single" w:sz="4" w:space="0" w:color="auto"/>
              <w:bottom w:val="single" w:sz="4" w:space="0" w:color="auto"/>
            </w:tcBorders>
            <w:vAlign w:val="bottom"/>
          </w:tcPr>
          <w:p w14:paraId="1E48F72B" w14:textId="02BC554D" w:rsidR="00F7009D" w:rsidRPr="00CF5318" w:rsidRDefault="009D6872" w:rsidP="00F7009D">
            <w:pPr>
              <w:pStyle w:val="TabellRader"/>
            </w:pPr>
            <w:r w:rsidRPr="00CF5318">
              <w:t>721</w:t>
            </w:r>
            <w:r>
              <w:rPr>
                <w:rFonts w:ascii="Times New Roman" w:hAnsi="Times New Roman"/>
              </w:rPr>
              <w:t> </w:t>
            </w:r>
            <w:r w:rsidRPr="00CF5318">
              <w:t>300</w:t>
            </w:r>
            <w:r>
              <w:br/>
            </w:r>
            <w:r w:rsidRPr="00CF5318">
              <w:t>(-9</w:t>
            </w:r>
            <w:r w:rsidRPr="00CF5318">
              <w:rPr>
                <w:rFonts w:ascii="Times New Roman" w:hAnsi="Times New Roman"/>
              </w:rPr>
              <w:t> </w:t>
            </w:r>
            <w:r w:rsidRPr="00CF5318">
              <w:t>700)</w:t>
            </w:r>
          </w:p>
        </w:tc>
        <w:tc>
          <w:tcPr>
            <w:tcW w:w="883" w:type="dxa"/>
            <w:tcBorders>
              <w:top w:val="single" w:sz="4" w:space="0" w:color="auto"/>
              <w:bottom w:val="single" w:sz="4" w:space="0" w:color="auto"/>
            </w:tcBorders>
            <w:vAlign w:val="bottom"/>
          </w:tcPr>
          <w:p w14:paraId="3B41218D" w14:textId="2D87DD80" w:rsidR="00F7009D" w:rsidRPr="00CF5318" w:rsidRDefault="009D6872" w:rsidP="00F7009D">
            <w:pPr>
              <w:pStyle w:val="TabellRader"/>
            </w:pPr>
            <w:r w:rsidRPr="00CF5318">
              <w:t>657</w:t>
            </w:r>
            <w:r>
              <w:rPr>
                <w:rFonts w:ascii="Times New Roman" w:hAnsi="Times New Roman"/>
              </w:rPr>
              <w:t> </w:t>
            </w:r>
            <w:r w:rsidRPr="00CF5318">
              <w:t>500</w:t>
            </w:r>
            <w:r>
              <w:br/>
            </w:r>
            <w:r w:rsidRPr="00CF5318">
              <w:t>(-33</w:t>
            </w:r>
            <w:r w:rsidRPr="00CF5318">
              <w:rPr>
                <w:rFonts w:ascii="Times New Roman" w:hAnsi="Times New Roman"/>
              </w:rPr>
              <w:t> </w:t>
            </w:r>
            <w:r w:rsidRPr="00CF5318">
              <w:t>900)</w:t>
            </w:r>
          </w:p>
        </w:tc>
      </w:tr>
      <w:tr w:rsidR="00F7009D" w:rsidRPr="002C3807" w14:paraId="047AC260" w14:textId="77777777" w:rsidTr="00F7009D">
        <w:trPr>
          <w:trHeight w:val="214"/>
        </w:trPr>
        <w:tc>
          <w:tcPr>
            <w:tcW w:w="1734" w:type="dxa"/>
            <w:tcBorders>
              <w:top w:val="single" w:sz="4" w:space="0" w:color="auto"/>
              <w:bottom w:val="single" w:sz="4" w:space="0" w:color="auto"/>
            </w:tcBorders>
            <w:vAlign w:val="bottom"/>
          </w:tcPr>
          <w:p w14:paraId="48577F3F" w14:textId="6C99E534" w:rsidR="00F7009D" w:rsidRPr="00CF5318" w:rsidRDefault="009D6872" w:rsidP="00F7009D">
            <w:pPr>
              <w:pStyle w:val="TabellRader"/>
              <w:jc w:val="left"/>
            </w:pPr>
            <w:r w:rsidRPr="00CF5318">
              <w:t>Antal uttagna tillfälliga föräldrapenningdagar, miljoner</w:t>
            </w:r>
          </w:p>
        </w:tc>
        <w:tc>
          <w:tcPr>
            <w:tcW w:w="883" w:type="dxa"/>
            <w:tcBorders>
              <w:top w:val="single" w:sz="4" w:space="0" w:color="auto"/>
              <w:bottom w:val="single" w:sz="4" w:space="0" w:color="auto"/>
            </w:tcBorders>
            <w:vAlign w:val="bottom"/>
          </w:tcPr>
          <w:p w14:paraId="6596E28E" w14:textId="268B6D5F" w:rsidR="00F7009D" w:rsidRPr="00CF5318" w:rsidRDefault="009D6872" w:rsidP="00F7009D">
            <w:pPr>
              <w:pStyle w:val="TabellRader"/>
            </w:pPr>
            <w:r w:rsidRPr="00CF5318">
              <w:t>6,5</w:t>
            </w:r>
            <w:r>
              <w:br/>
            </w:r>
            <w:r w:rsidRPr="00CF5318">
              <w:t>(0,1)</w:t>
            </w:r>
          </w:p>
        </w:tc>
        <w:tc>
          <w:tcPr>
            <w:tcW w:w="883" w:type="dxa"/>
            <w:tcBorders>
              <w:top w:val="single" w:sz="4" w:space="0" w:color="auto"/>
              <w:bottom w:val="single" w:sz="4" w:space="0" w:color="auto"/>
            </w:tcBorders>
            <w:vAlign w:val="bottom"/>
          </w:tcPr>
          <w:p w14:paraId="4EC8CA1D" w14:textId="024D2E24" w:rsidR="00F7009D" w:rsidRPr="00CF5318" w:rsidRDefault="009D6872" w:rsidP="00F7009D">
            <w:pPr>
              <w:pStyle w:val="TabellRader"/>
            </w:pPr>
            <w:r w:rsidRPr="00CF5318">
              <w:t>6,5</w:t>
            </w:r>
            <w:r>
              <w:br/>
            </w:r>
            <w:r w:rsidRPr="00CF5318">
              <w:t>(0,1)</w:t>
            </w:r>
          </w:p>
        </w:tc>
        <w:tc>
          <w:tcPr>
            <w:tcW w:w="883" w:type="dxa"/>
            <w:tcBorders>
              <w:top w:val="single" w:sz="4" w:space="0" w:color="auto"/>
              <w:bottom w:val="single" w:sz="4" w:space="0" w:color="auto"/>
            </w:tcBorders>
            <w:vAlign w:val="bottom"/>
          </w:tcPr>
          <w:p w14:paraId="4BEDFFCA" w14:textId="0BF530B2" w:rsidR="00F7009D" w:rsidRPr="00CF5318" w:rsidRDefault="009D6872" w:rsidP="00F7009D">
            <w:pPr>
              <w:pStyle w:val="TabellRader"/>
            </w:pPr>
            <w:r w:rsidRPr="00CF5318">
              <w:t>6,6</w:t>
            </w:r>
            <w:r>
              <w:br/>
            </w:r>
            <w:r w:rsidRPr="00CF5318">
              <w:t>(0,2)</w:t>
            </w:r>
          </w:p>
        </w:tc>
      </w:tr>
      <w:tr w:rsidR="00F7009D" w:rsidRPr="002C3807" w14:paraId="5544C4CF" w14:textId="77777777" w:rsidTr="00F7009D">
        <w:trPr>
          <w:trHeight w:val="475"/>
        </w:trPr>
        <w:tc>
          <w:tcPr>
            <w:tcW w:w="1734" w:type="dxa"/>
            <w:tcBorders>
              <w:top w:val="single" w:sz="4" w:space="0" w:color="auto"/>
              <w:left w:val="nil"/>
              <w:bottom w:val="single" w:sz="18" w:space="0" w:color="auto"/>
              <w:right w:val="nil"/>
            </w:tcBorders>
            <w:vAlign w:val="bottom"/>
          </w:tcPr>
          <w:p w14:paraId="26BBA602" w14:textId="70B113C0" w:rsidR="00F7009D" w:rsidRPr="00503DD2" w:rsidRDefault="009D6872" w:rsidP="00F7009D">
            <w:pPr>
              <w:pStyle w:val="TabellRader"/>
              <w:jc w:val="left"/>
            </w:pPr>
            <w:r w:rsidRPr="00503DD2">
              <w:t>Antalet kvarstående som omfattas av etableringsuppdraget</w:t>
            </w:r>
          </w:p>
        </w:tc>
        <w:tc>
          <w:tcPr>
            <w:tcW w:w="883" w:type="dxa"/>
            <w:tcBorders>
              <w:top w:val="single" w:sz="4" w:space="0" w:color="auto"/>
              <w:left w:val="nil"/>
              <w:bottom w:val="single" w:sz="18" w:space="0" w:color="auto"/>
              <w:right w:val="nil"/>
            </w:tcBorders>
            <w:vAlign w:val="bottom"/>
          </w:tcPr>
          <w:p w14:paraId="2B8B3D3A" w14:textId="69C2931F" w:rsidR="00F7009D" w:rsidRPr="00503DD2" w:rsidRDefault="009D6872" w:rsidP="00F7009D">
            <w:pPr>
              <w:pStyle w:val="TabellRader"/>
            </w:pPr>
            <w:r w:rsidRPr="00503DD2">
              <w:t>47</w:t>
            </w:r>
            <w:r>
              <w:rPr>
                <w:rFonts w:ascii="Times New Roman" w:hAnsi="Times New Roman"/>
              </w:rPr>
              <w:t> </w:t>
            </w:r>
            <w:r w:rsidRPr="00503DD2">
              <w:t>600</w:t>
            </w:r>
            <w:r>
              <w:br/>
            </w:r>
            <w:r w:rsidRPr="00503DD2">
              <w:t>(12</w:t>
            </w:r>
            <w:r w:rsidRPr="00503DD2">
              <w:rPr>
                <w:rFonts w:ascii="Times New Roman" w:hAnsi="Times New Roman"/>
              </w:rPr>
              <w:t> </w:t>
            </w:r>
            <w:r w:rsidRPr="00503DD2">
              <w:t>000)</w:t>
            </w:r>
          </w:p>
        </w:tc>
        <w:tc>
          <w:tcPr>
            <w:tcW w:w="883" w:type="dxa"/>
            <w:tcBorders>
              <w:top w:val="single" w:sz="4" w:space="0" w:color="auto"/>
              <w:left w:val="nil"/>
              <w:bottom w:val="single" w:sz="18" w:space="0" w:color="auto"/>
              <w:right w:val="nil"/>
            </w:tcBorders>
            <w:vAlign w:val="bottom"/>
          </w:tcPr>
          <w:p w14:paraId="1F9F1413" w14:textId="5AF062EF" w:rsidR="00F7009D" w:rsidRPr="00503DD2" w:rsidRDefault="009D6872" w:rsidP="00F7009D">
            <w:pPr>
              <w:pStyle w:val="TabellRader"/>
            </w:pPr>
            <w:r w:rsidRPr="00503DD2">
              <w:t>52</w:t>
            </w:r>
            <w:r>
              <w:rPr>
                <w:rFonts w:ascii="Times New Roman" w:hAnsi="Times New Roman"/>
              </w:rPr>
              <w:t> </w:t>
            </w:r>
            <w:r w:rsidRPr="00503DD2">
              <w:t>500</w:t>
            </w:r>
            <w:r>
              <w:br/>
            </w:r>
            <w:r w:rsidRPr="00503DD2">
              <w:t>(13</w:t>
            </w:r>
            <w:r w:rsidRPr="00503DD2">
              <w:rPr>
                <w:rFonts w:ascii="Times New Roman" w:hAnsi="Times New Roman"/>
              </w:rPr>
              <w:t> </w:t>
            </w:r>
            <w:r w:rsidRPr="00503DD2">
              <w:t>600)</w:t>
            </w:r>
          </w:p>
        </w:tc>
        <w:tc>
          <w:tcPr>
            <w:tcW w:w="883" w:type="dxa"/>
            <w:tcBorders>
              <w:top w:val="single" w:sz="4" w:space="0" w:color="auto"/>
              <w:left w:val="nil"/>
              <w:bottom w:val="single" w:sz="18" w:space="0" w:color="auto"/>
              <w:right w:val="nil"/>
            </w:tcBorders>
            <w:vAlign w:val="bottom"/>
          </w:tcPr>
          <w:p w14:paraId="72FFAAB5" w14:textId="0E18E871" w:rsidR="00F7009D" w:rsidRPr="00503DD2" w:rsidRDefault="009D6872" w:rsidP="00F7009D">
            <w:pPr>
              <w:pStyle w:val="TabellRader"/>
            </w:pPr>
            <w:r w:rsidRPr="00503DD2">
              <w:t>47</w:t>
            </w:r>
            <w:r>
              <w:rPr>
                <w:rFonts w:ascii="Times New Roman" w:hAnsi="Times New Roman"/>
              </w:rPr>
              <w:t> </w:t>
            </w:r>
            <w:r w:rsidRPr="00503DD2">
              <w:t>800</w:t>
            </w:r>
            <w:r>
              <w:br/>
            </w:r>
            <w:r w:rsidRPr="00503DD2">
              <w:t>(10</w:t>
            </w:r>
            <w:r w:rsidRPr="00503DD2">
              <w:rPr>
                <w:rFonts w:ascii="Times New Roman" w:hAnsi="Times New Roman"/>
              </w:rPr>
              <w:t> </w:t>
            </w:r>
            <w:r w:rsidRPr="00503DD2">
              <w:t>500)</w:t>
            </w:r>
          </w:p>
        </w:tc>
      </w:tr>
    </w:tbl>
    <w:p w14:paraId="4A3F17FC" w14:textId="77777777" w:rsidR="00F7009D" w:rsidRPr="00503DD2" w:rsidRDefault="009D6872" w:rsidP="00F7009D">
      <w:pPr>
        <w:pStyle w:val="TabellFotnot"/>
      </w:pPr>
      <w:r w:rsidRPr="00503DD2">
        <w:t>Anm.: Volymuppgifter om antal personer avser årsgenomsnitt och är avrundade till närmsta hundratal.</w:t>
      </w:r>
    </w:p>
    <w:p w14:paraId="7187EFC4" w14:textId="77777777" w:rsidR="00F7009D" w:rsidRPr="00503DD2" w:rsidRDefault="009D6872" w:rsidP="00F7009D">
      <w:pPr>
        <w:pStyle w:val="TabellFotnot"/>
      </w:pPr>
      <w:r w:rsidRPr="00503DD2">
        <w:t>Källa: Egna beräkningar.</w:t>
      </w:r>
    </w:p>
    <w:p w14:paraId="70C92357" w14:textId="741C4094" w:rsidR="00F7009D" w:rsidRPr="0066732E" w:rsidRDefault="009D6872" w:rsidP="00F7009D">
      <w:pPr>
        <w:pStyle w:val="Rubrik4utannumrering"/>
      </w:pPr>
      <w:r w:rsidRPr="0066732E">
        <w:t>Minskning av anslagsbehållningar</w:t>
      </w:r>
    </w:p>
    <w:p w14:paraId="2813469F" w14:textId="579527B6" w:rsidR="00F7009D" w:rsidRPr="001272A5" w:rsidRDefault="009D6872" w:rsidP="00F7009D">
      <w:pPr>
        <w:pStyle w:val="Brdtext"/>
      </w:pPr>
      <w:r w:rsidRPr="0066732E">
        <w:t>Statliga myndigheter har vissa möjligheter att fördela sina utgifter över tiden. Medel på ram</w:t>
      </w:r>
      <w:r w:rsidRPr="0066732E">
        <w:softHyphen/>
        <w:t>anslag som inte utnyttjas under ett budgetår kan inom vissa gränser sparas till nästa år. Det innebär att en myndighet utöver anvisade anslagsmedel även kan använda tidigare sparade medel, vilket ger viss flexibilitet i planeringen. Myndigheter har också möjlighet att inom vissa gränser låna av efterföljande års anslag. För</w:t>
      </w:r>
      <w:r w:rsidRPr="0066732E">
        <w:softHyphen/>
        <w:t xml:space="preserve">skjutningar av detta slag redovisas gemensamt för alla </w:t>
      </w:r>
      <w:r>
        <w:t>ram</w:t>
      </w:r>
      <w:r w:rsidRPr="0066732E">
        <w:t>anslag i beräkningsposten Minskning av anslagsbehållningar som ingår i de takbe</w:t>
      </w:r>
      <w:r>
        <w:softHyphen/>
      </w:r>
      <w:r w:rsidRPr="0066732E">
        <w:t>gränsade utgifterna.</w:t>
      </w:r>
    </w:p>
    <w:p w14:paraId="38E99595" w14:textId="41FFB04A" w:rsidR="00F7009D" w:rsidRPr="002C3807" w:rsidRDefault="009D6872" w:rsidP="00F7009D">
      <w:pPr>
        <w:pStyle w:val="Brdtextmedindrag"/>
        <w:rPr>
          <w:highlight w:val="yellow"/>
        </w:rPr>
      </w:pPr>
      <w:r w:rsidRPr="0066732E">
        <w:t>Myndigheternas förbrukning av anslagsbehåll</w:t>
      </w:r>
      <w:r w:rsidRPr="0066732E">
        <w:softHyphen/>
        <w:t>ningar och utnyttjande av anslagskrediter utgör en betydande osäkerhet i beräkningen av de tak</w:t>
      </w:r>
      <w:r w:rsidRPr="0066732E">
        <w:softHyphen/>
        <w:t>begränsade utgifterna. I förhållande till budget</w:t>
      </w:r>
      <w:r w:rsidRPr="0066732E">
        <w:softHyphen/>
        <w:t>propositionen har utgiftsprognoserna justerats upp mer än beräknade anslagna medel, vilket innebär att posten Minskning av anslags</w:t>
      </w:r>
      <w:r w:rsidRPr="0066732E">
        <w:softHyphen/>
        <w:t xml:space="preserve">behållningar beräknas bli 1,0, 1,9 respektive 1,3 miljarder </w:t>
      </w:r>
      <w:r>
        <w:t xml:space="preserve">kronor </w:t>
      </w:r>
      <w:r w:rsidRPr="0066732E">
        <w:t>högre för åren 2015</w:t>
      </w:r>
      <w:r w:rsidRPr="000B608E">
        <w:t>–</w:t>
      </w:r>
      <w:r>
        <w:t>2017</w:t>
      </w:r>
      <w:r w:rsidRPr="0066732E">
        <w:t xml:space="preserve"> (se</w:t>
      </w:r>
      <w:r>
        <w:t> </w:t>
      </w:r>
      <w:r>
        <w:fldChar w:fldCharType="begin"/>
      </w:r>
      <w:r>
        <w:instrText xml:space="preserve"> REF  _Ref383287809 \* Lower \h </w:instrText>
      </w:r>
      <w:r>
        <w:fldChar w:fldCharType="separate"/>
      </w:r>
      <w:r w:rsidR="004642B5" w:rsidRPr="00B9718B">
        <w:t xml:space="preserve">tabell </w:t>
      </w:r>
      <w:r w:rsidR="004642B5">
        <w:rPr>
          <w:noProof/>
        </w:rPr>
        <w:t>9</w:t>
      </w:r>
      <w:r w:rsidR="004642B5">
        <w:t>.</w:t>
      </w:r>
      <w:r w:rsidR="004642B5">
        <w:rPr>
          <w:noProof/>
        </w:rPr>
        <w:t>8</w:t>
      </w:r>
      <w:r>
        <w:fldChar w:fldCharType="end"/>
      </w:r>
      <w:r w:rsidRPr="0066732E">
        <w:t>).</w:t>
      </w:r>
    </w:p>
    <w:p w14:paraId="461EB2DD" w14:textId="790BD69C" w:rsidR="00F7009D" w:rsidRPr="0066732E" w:rsidRDefault="009D6872" w:rsidP="00F7009D">
      <w:pPr>
        <w:pStyle w:val="Rubrik4utannumrering"/>
      </w:pPr>
      <w:r w:rsidRPr="0066732E">
        <w:t>Övrigt</w:t>
      </w:r>
    </w:p>
    <w:p w14:paraId="55D0E5F1" w14:textId="5F48E807" w:rsidR="00F7009D" w:rsidRPr="0066732E" w:rsidRDefault="009D6872" w:rsidP="00F7009D">
      <w:pPr>
        <w:pStyle w:val="Brdtext"/>
      </w:pPr>
      <w:r w:rsidRPr="0066732E">
        <w:t xml:space="preserve">Revideringar av utgiftsberäkningarna kan föranledas av nya prognosmetoder, justeringar </w:t>
      </w:r>
      <w:r w:rsidRPr="0066732E">
        <w:lastRenderedPageBreak/>
        <w:t xml:space="preserve">till följd av ny information, korrigeringar av tidigare gjorda fel i prognoserna samt </w:t>
      </w:r>
      <w:r>
        <w:t>regel</w:t>
      </w:r>
      <w:r>
        <w:softHyphen/>
      </w:r>
      <w:r w:rsidRPr="0066732E">
        <w:t>ändringar utanför regeringens kontroll, t.ex. ändringar i EU:s regelverk.</w:t>
      </w:r>
    </w:p>
    <w:p w14:paraId="5AF16065" w14:textId="01B9D581" w:rsidR="00F7009D" w:rsidRDefault="009D6872" w:rsidP="00F7009D">
      <w:pPr>
        <w:pStyle w:val="Brdtextmedindrag"/>
      </w:pPr>
      <w:r w:rsidRPr="0066732E">
        <w:t>Sammantaget innebär denna typ av föränd-ringar att de takbegränsade utgifterna beräknas bli 0,8</w:t>
      </w:r>
      <w:r>
        <w:t>–</w:t>
      </w:r>
      <w:r w:rsidRPr="0066732E">
        <w:t>2,0 miljarder kronor högre 2015</w:t>
      </w:r>
      <w:r>
        <w:t>–</w:t>
      </w:r>
      <w:r w:rsidRPr="0066732E">
        <w:t>2017 jämfört med beräkningarna i budget</w:t>
      </w:r>
      <w:r w:rsidRPr="0066732E">
        <w:softHyphen/>
        <w:t xml:space="preserve">propositionen. </w:t>
      </w:r>
    </w:p>
    <w:p w14:paraId="706DCA9E" w14:textId="1A606D22" w:rsidR="00F7009D" w:rsidRDefault="009D6872" w:rsidP="00F7009D">
      <w:pPr>
        <w:pStyle w:val="Rubrik2"/>
      </w:pPr>
      <w:bookmarkStart w:id="535" w:name="_Toc384401555"/>
      <w:r w:rsidRPr="00902908">
        <w:t>Statens budgetsaldo</w:t>
      </w:r>
      <w:bookmarkEnd w:id="535"/>
    </w:p>
    <w:p w14:paraId="1A39117B" w14:textId="53BD5EA5" w:rsidR="00F7009D" w:rsidRDefault="009D6872" w:rsidP="00F7009D">
      <w:pPr>
        <w:pStyle w:val="Rubrik3"/>
        <w:spacing w:before="0"/>
      </w:pPr>
      <w:bookmarkStart w:id="536" w:name="_Toc384401556"/>
      <w:r>
        <w:t>Statens budgetsaldo 2013</w:t>
      </w:r>
      <w:bookmarkEnd w:id="536"/>
    </w:p>
    <w:p w14:paraId="0D687CFE" w14:textId="1CED6F7C" w:rsidR="00F7009D" w:rsidRPr="00902908" w:rsidRDefault="009D6872" w:rsidP="00F7009D">
      <w:pPr>
        <w:pStyle w:val="Brdtext"/>
      </w:pPr>
      <w:r w:rsidRPr="00902908">
        <w:t>En fullständig uppföljning av statens budget för budgetåret 20</w:t>
      </w:r>
      <w:r>
        <w:t>13</w:t>
      </w:r>
      <w:r w:rsidRPr="00902908">
        <w:t xml:space="preserve"> s</w:t>
      </w:r>
      <w:r>
        <w:t>ker i regeringens skrivelse Årsredovisning för staten</w:t>
      </w:r>
      <w:r w:rsidRPr="005429AE">
        <w:t xml:space="preserve"> 2013 (skr. 2013/14:101)</w:t>
      </w:r>
      <w:r w:rsidRPr="00902908">
        <w:t xml:space="preserve">. </w:t>
      </w:r>
    </w:p>
    <w:p w14:paraId="7C8FD464" w14:textId="2E05B0BD" w:rsidR="00F7009D" w:rsidRPr="00902908" w:rsidRDefault="009D6872" w:rsidP="00F7009D">
      <w:pPr>
        <w:pStyle w:val="Brdtextmedindrag"/>
      </w:pPr>
      <w:r>
        <w:t>Statens budgetsaldo visade 2013 ett underskott om 131 miljarder kronor. Utfallet</w:t>
      </w:r>
      <w:r w:rsidRPr="00902908">
        <w:t xml:space="preserve"> blev </w:t>
      </w:r>
      <w:r>
        <w:t>21 miljarder kronor hö</w:t>
      </w:r>
      <w:r w:rsidRPr="00902908">
        <w:t>gre än den prognos som gjorde</w:t>
      </w:r>
      <w:r>
        <w:t>s i budgetpropositionen för 2014 (se </w:t>
      </w:r>
      <w:r>
        <w:fldChar w:fldCharType="begin"/>
      </w:r>
      <w:r>
        <w:instrText xml:space="preserve"> REF  _Ref383288888 \* Lower \h </w:instrText>
      </w:r>
      <w:r>
        <w:fldChar w:fldCharType="separate"/>
      </w:r>
      <w:r w:rsidR="004642B5">
        <w:t xml:space="preserve">tabell </w:t>
      </w:r>
      <w:r w:rsidR="004642B5">
        <w:rPr>
          <w:noProof/>
        </w:rPr>
        <w:t>9</w:t>
      </w:r>
      <w:r w:rsidR="004642B5">
        <w:t>.</w:t>
      </w:r>
      <w:r w:rsidR="004642B5">
        <w:rPr>
          <w:noProof/>
        </w:rPr>
        <w:t>10</w:t>
      </w:r>
      <w:r>
        <w:fldChar w:fldCharType="end"/>
      </w:r>
      <w:r w:rsidRPr="00902908">
        <w:t>).</w:t>
      </w:r>
    </w:p>
    <w:p w14:paraId="3B243434" w14:textId="0CD3D984" w:rsidR="00F7009D" w:rsidRPr="00AD567E" w:rsidRDefault="009D6872" w:rsidP="00F7009D">
      <w:pPr>
        <w:pStyle w:val="Brdtextmedindrag"/>
      </w:pPr>
      <w:r w:rsidRPr="00902908">
        <w:t xml:space="preserve">Skillnaden mellan prognosen i budget-propositionen och utfallet för </w:t>
      </w:r>
      <w:r>
        <w:t>statens budgetsaldo förklaras i huvudsak</w:t>
      </w:r>
      <w:r w:rsidRPr="00902908">
        <w:t xml:space="preserve"> av</w:t>
      </w:r>
      <w:r>
        <w:t xml:space="preserve"> den del av försäljningen av statens innehav i Nordea som inte var fullt ut genom</w:t>
      </w:r>
      <w:r>
        <w:softHyphen/>
        <w:t>förd när regeringen beslutade budget</w:t>
      </w:r>
      <w:r>
        <w:softHyphen/>
        <w:t>propositionen. De totala försäljnings</w:t>
      </w:r>
      <w:r>
        <w:softHyphen/>
        <w:t>inkomsterna från Nordea under 2013 uppgick till 41 miljarder kronor. Av dessa inkomster tillföll 52 procent, motsvarande 21 miljarder kronor därmed stabilitetsfonden</w:t>
      </w:r>
      <w:r>
        <w:rPr>
          <w:rStyle w:val="Fotnotsreferens"/>
        </w:rPr>
        <w:footnoteReference w:id="102"/>
      </w:r>
      <w:r>
        <w:t xml:space="preserve"> och minskade i och med det nettoutlåningen. Under övriga inkomster i statsbudgeten redovisas ytterligare 21 miljarder kronor som inkomster av försåld egendom varav 20 miljarder kronor avseende inkomster från försäljningar av aktier i Nordea och 1 miljard kronor inkomster från försäljning av Vectura Consulting. Prognosen i budget</w:t>
      </w:r>
      <w:r>
        <w:softHyphen/>
        <w:t xml:space="preserve">propositionen baserades beträffande </w:t>
      </w:r>
      <w:r>
        <w:lastRenderedPageBreak/>
        <w:t>stabilitets</w:t>
      </w:r>
      <w:r>
        <w:softHyphen/>
        <w:t>fonden endast på den genomförda försäljningen av Nordeaaktier om 10 miljarder kronor. Beträffande övriga inkomster var prognosen ett schablon</w:t>
      </w:r>
      <w:r>
        <w:softHyphen/>
        <w:t>antagande om försäljningar motsvarande 15 miljarder kronor. De försäljningar som genomförts efter budget</w:t>
      </w:r>
      <w:r>
        <w:softHyphen/>
        <w:t>propositionen förklarar därmed 17 miljarder kronor av det förbättrade budgetsaldot.</w:t>
      </w:r>
    </w:p>
    <w:p w14:paraId="635F488B" w14:textId="33D1F040" w:rsidR="00F7009D" w:rsidRDefault="009D6872" w:rsidP="00F7009D">
      <w:pPr>
        <w:pStyle w:val="Brdtextmedindrag"/>
      </w:pPr>
      <w:r>
        <w:t>Inkomsterna blev</w:t>
      </w:r>
      <w:r w:rsidRPr="00B9195D">
        <w:t xml:space="preserve"> 791</w:t>
      </w:r>
      <w:r>
        <w:t xml:space="preserve"> miljarder kronor 2013</w:t>
      </w:r>
      <w:r w:rsidRPr="00902908">
        <w:t xml:space="preserve">, vilket är </w:t>
      </w:r>
      <w:r>
        <w:t>12</w:t>
      </w:r>
      <w:r w:rsidRPr="00902908">
        <w:t xml:space="preserve"> miljarder kronor </w:t>
      </w:r>
      <w:r>
        <w:t>högre</w:t>
      </w:r>
      <w:r w:rsidRPr="00902908">
        <w:t xml:space="preserve"> än vad som beräknades i budgetpropositionen. Stat</w:t>
      </w:r>
      <w:r>
        <w:t>ens skatteinkomster uppgick 2013</w:t>
      </w:r>
      <w:r w:rsidRPr="00902908">
        <w:t xml:space="preserve"> till </w:t>
      </w:r>
      <w:r>
        <w:t>777</w:t>
      </w:r>
      <w:r w:rsidRPr="00902908">
        <w:t xml:space="preserve"> miljarder kr</w:t>
      </w:r>
      <w:r>
        <w:t>onor och övriga inkomster till 13</w:t>
      </w:r>
      <w:r w:rsidRPr="00902908">
        <w:t xml:space="preserve"> miljarder kronor.</w:t>
      </w:r>
      <w:r>
        <w:t xml:space="preserve"> Differensen mellan utfall och prognos för statens skatteinkomster beror på uppbörds- och betalningsförskjutningar (prognosen för statens skatteintäkter sammanföll med utfallet). Differensen mellan utfall och prognos för övriga inkomster om 4 miljarder kronor beror på skillnaden mellan genomförda försäljningar om 21 miljarder kronor och schablonantagandet i budgetpropositionen för försäljningsintäkter om 15 miljarder kronor samt på att utfallet för inkomster av statens verksamhet samt bidrag från EU m.m. vardera blev ca 1 miljard kronor lägre.</w:t>
      </w:r>
    </w:p>
    <w:p w14:paraId="0FD1E12A" w14:textId="77777777" w:rsidR="00F7009D" w:rsidRDefault="00F7009D" w:rsidP="00F7009D">
      <w:pPr>
        <w:pStyle w:val="Brdtextmedindrag"/>
      </w:pPr>
    </w:p>
    <w:p w14:paraId="2BA3A38F" w14:textId="0D6B7230" w:rsidR="00F7009D" w:rsidRDefault="009D6872" w:rsidP="00F7009D">
      <w:pPr>
        <w:pStyle w:val="TabellRubrik"/>
      </w:pPr>
      <w:bookmarkStart w:id="537" w:name="_Ref383288888"/>
      <w:bookmarkStart w:id="538" w:name="_Toc384401710"/>
      <w:r>
        <w:t xml:space="preserve">Tabell </w:t>
      </w:r>
      <w:r w:rsidR="0009067D">
        <w:fldChar w:fldCharType="begin"/>
      </w:r>
      <w:r w:rsidR="0009067D">
        <w:instrText xml:space="preserve"> STYLEREF "Rubrik 1"\n \* MERGEFORMAT </w:instrText>
      </w:r>
      <w:r w:rsidR="0009067D">
        <w:fldChar w:fldCharType="separate"/>
      </w:r>
      <w:r w:rsidR="004642B5">
        <w:rPr>
          <w:noProof/>
        </w:rPr>
        <w:t>9</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10</w:t>
      </w:r>
      <w:r w:rsidR="0009067D">
        <w:rPr>
          <w:noProof/>
        </w:rPr>
        <w:fldChar w:fldCharType="end"/>
      </w:r>
      <w:bookmarkEnd w:id="537"/>
      <w:r>
        <w:t xml:space="preserve"> </w:t>
      </w:r>
      <w:r w:rsidRPr="0002626E">
        <w:t>Utfall för statens budget 2013</w:t>
      </w:r>
      <w:bookmarkEnd w:id="538"/>
    </w:p>
    <w:p w14:paraId="0DD13B15" w14:textId="77777777" w:rsidR="00F7009D" w:rsidRDefault="009D6872" w:rsidP="00F7009D">
      <w:pPr>
        <w:pStyle w:val="TabellUnderrubrik"/>
      </w:pPr>
      <w:r>
        <w:t>Miljarder kronor</w:t>
      </w:r>
    </w:p>
    <w:tbl>
      <w:tblPr>
        <w:tblW w:w="0" w:type="auto"/>
        <w:jc w:val="center"/>
        <w:tblLayout w:type="fixed"/>
        <w:tblLook w:val="0000" w:firstRow="0" w:lastRow="0" w:firstColumn="0" w:lastColumn="0" w:noHBand="0" w:noVBand="0"/>
      </w:tblPr>
      <w:tblGrid>
        <w:gridCol w:w="2214"/>
        <w:gridCol w:w="723"/>
        <w:gridCol w:w="723"/>
        <w:gridCol w:w="723"/>
      </w:tblGrid>
      <w:tr w:rsidR="00F7009D" w14:paraId="184C0543" w14:textId="77777777" w:rsidTr="00F7009D">
        <w:trPr>
          <w:jc w:val="center"/>
        </w:trPr>
        <w:tc>
          <w:tcPr>
            <w:tcW w:w="2214" w:type="dxa"/>
            <w:tcBorders>
              <w:top w:val="nil"/>
              <w:left w:val="nil"/>
              <w:bottom w:val="single" w:sz="18" w:space="0" w:color="auto"/>
              <w:right w:val="nil"/>
            </w:tcBorders>
            <w:vAlign w:val="bottom"/>
          </w:tcPr>
          <w:p w14:paraId="2ED44017" w14:textId="77777777" w:rsidR="00F7009D" w:rsidRDefault="00F7009D" w:rsidP="00F7009D">
            <w:pPr>
              <w:pStyle w:val="TabellHuvud"/>
              <w:jc w:val="left"/>
            </w:pPr>
          </w:p>
        </w:tc>
        <w:tc>
          <w:tcPr>
            <w:tcW w:w="723" w:type="dxa"/>
            <w:tcBorders>
              <w:top w:val="nil"/>
              <w:left w:val="nil"/>
              <w:bottom w:val="single" w:sz="18" w:space="0" w:color="auto"/>
              <w:right w:val="nil"/>
            </w:tcBorders>
            <w:vAlign w:val="bottom"/>
          </w:tcPr>
          <w:p w14:paraId="1FAB7352" w14:textId="75359A77" w:rsidR="00F7009D" w:rsidRDefault="009D6872" w:rsidP="00F7009D">
            <w:pPr>
              <w:pStyle w:val="TabellHuvud"/>
            </w:pPr>
            <w:r>
              <w:t>Prognos i BP14</w:t>
            </w:r>
          </w:p>
        </w:tc>
        <w:tc>
          <w:tcPr>
            <w:tcW w:w="723" w:type="dxa"/>
            <w:tcBorders>
              <w:top w:val="nil"/>
              <w:left w:val="nil"/>
              <w:bottom w:val="single" w:sz="18" w:space="0" w:color="auto"/>
              <w:right w:val="nil"/>
            </w:tcBorders>
            <w:vAlign w:val="bottom"/>
          </w:tcPr>
          <w:p w14:paraId="0F73D6C6" w14:textId="77777777" w:rsidR="00F7009D" w:rsidRDefault="009D6872" w:rsidP="00F7009D">
            <w:pPr>
              <w:pStyle w:val="TabellHuvud"/>
            </w:pPr>
            <w:r>
              <w:t>Utfall</w:t>
            </w:r>
          </w:p>
        </w:tc>
        <w:tc>
          <w:tcPr>
            <w:tcW w:w="723" w:type="dxa"/>
            <w:tcBorders>
              <w:top w:val="nil"/>
              <w:left w:val="nil"/>
              <w:bottom w:val="single" w:sz="18" w:space="0" w:color="auto"/>
              <w:right w:val="nil"/>
            </w:tcBorders>
            <w:vAlign w:val="bottom"/>
          </w:tcPr>
          <w:p w14:paraId="6A03366E" w14:textId="77777777" w:rsidR="00F7009D" w:rsidRDefault="009D6872" w:rsidP="00F7009D">
            <w:pPr>
              <w:pStyle w:val="TabellHuvud"/>
            </w:pPr>
            <w:r>
              <w:t xml:space="preserve">Differens utfall – </w:t>
            </w:r>
            <w:r>
              <w:br/>
              <w:t>prognos</w:t>
            </w:r>
          </w:p>
        </w:tc>
      </w:tr>
      <w:tr w:rsidR="00F7009D" w:rsidRPr="00B62234" w14:paraId="4A201AFD" w14:textId="77777777" w:rsidTr="00F7009D">
        <w:trPr>
          <w:jc w:val="center"/>
        </w:trPr>
        <w:tc>
          <w:tcPr>
            <w:tcW w:w="2214" w:type="dxa"/>
            <w:tcBorders>
              <w:top w:val="single" w:sz="18" w:space="0" w:color="auto"/>
              <w:left w:val="nil"/>
              <w:bottom w:val="nil"/>
              <w:right w:val="nil"/>
            </w:tcBorders>
            <w:vAlign w:val="bottom"/>
          </w:tcPr>
          <w:p w14:paraId="37729303" w14:textId="77777777" w:rsidR="00F7009D" w:rsidRPr="00B62234" w:rsidRDefault="009D6872" w:rsidP="00F7009D">
            <w:pPr>
              <w:pStyle w:val="TabellRader"/>
              <w:jc w:val="left"/>
              <w:rPr>
                <w:b/>
              </w:rPr>
            </w:pPr>
            <w:r w:rsidRPr="00B62234">
              <w:rPr>
                <w:b/>
              </w:rPr>
              <w:t>Inkomster</w:t>
            </w:r>
          </w:p>
        </w:tc>
        <w:tc>
          <w:tcPr>
            <w:tcW w:w="723" w:type="dxa"/>
            <w:tcBorders>
              <w:top w:val="single" w:sz="18" w:space="0" w:color="auto"/>
              <w:left w:val="nil"/>
              <w:bottom w:val="nil"/>
              <w:right w:val="nil"/>
            </w:tcBorders>
            <w:vAlign w:val="bottom"/>
          </w:tcPr>
          <w:p w14:paraId="417EB25B" w14:textId="752B1933" w:rsidR="00F7009D" w:rsidRPr="00B62234" w:rsidRDefault="009D6872" w:rsidP="00F7009D">
            <w:pPr>
              <w:pStyle w:val="TabellRader"/>
              <w:rPr>
                <w:b/>
                <w:highlight w:val="yellow"/>
              </w:rPr>
            </w:pPr>
            <w:r>
              <w:rPr>
                <w:b/>
              </w:rPr>
              <w:t>778,1</w:t>
            </w:r>
          </w:p>
        </w:tc>
        <w:tc>
          <w:tcPr>
            <w:tcW w:w="723" w:type="dxa"/>
            <w:tcBorders>
              <w:top w:val="single" w:sz="18" w:space="0" w:color="auto"/>
              <w:left w:val="nil"/>
              <w:right w:val="nil"/>
            </w:tcBorders>
            <w:vAlign w:val="bottom"/>
          </w:tcPr>
          <w:p w14:paraId="348D25DA" w14:textId="2272838B" w:rsidR="00F7009D" w:rsidRPr="00B62234" w:rsidRDefault="009D6872" w:rsidP="00F7009D">
            <w:pPr>
              <w:pStyle w:val="TabellRader"/>
              <w:rPr>
                <w:b/>
              </w:rPr>
            </w:pPr>
            <w:r>
              <w:rPr>
                <w:b/>
              </w:rPr>
              <w:t>790,5</w:t>
            </w:r>
          </w:p>
        </w:tc>
        <w:tc>
          <w:tcPr>
            <w:tcW w:w="723" w:type="dxa"/>
            <w:tcBorders>
              <w:top w:val="single" w:sz="18" w:space="0" w:color="auto"/>
              <w:left w:val="nil"/>
              <w:right w:val="nil"/>
            </w:tcBorders>
            <w:vAlign w:val="bottom"/>
          </w:tcPr>
          <w:p w14:paraId="25F1D90A" w14:textId="740CC017" w:rsidR="00F7009D" w:rsidRPr="00B62234" w:rsidRDefault="009D6872" w:rsidP="00F7009D">
            <w:pPr>
              <w:pStyle w:val="TabellRader"/>
              <w:rPr>
                <w:b/>
              </w:rPr>
            </w:pPr>
            <w:r>
              <w:rPr>
                <w:b/>
              </w:rPr>
              <w:t>12,4</w:t>
            </w:r>
          </w:p>
        </w:tc>
      </w:tr>
      <w:tr w:rsidR="00F7009D" w14:paraId="66A9E359" w14:textId="77777777" w:rsidTr="00F7009D">
        <w:trPr>
          <w:jc w:val="center"/>
        </w:trPr>
        <w:tc>
          <w:tcPr>
            <w:tcW w:w="2214" w:type="dxa"/>
            <w:vAlign w:val="bottom"/>
          </w:tcPr>
          <w:p w14:paraId="4CB84B41" w14:textId="77777777" w:rsidR="00F7009D" w:rsidRDefault="009D6872" w:rsidP="00F7009D">
            <w:pPr>
              <w:pStyle w:val="TabellRader"/>
              <w:jc w:val="left"/>
            </w:pPr>
            <w:r>
              <w:t>Statens skatteinkomster</w:t>
            </w:r>
            <w:r>
              <w:rPr>
                <w:sz w:val="14"/>
                <w:vertAlign w:val="superscript"/>
              </w:rPr>
              <w:t>1</w:t>
            </w:r>
          </w:p>
        </w:tc>
        <w:tc>
          <w:tcPr>
            <w:tcW w:w="723" w:type="dxa"/>
            <w:vAlign w:val="bottom"/>
          </w:tcPr>
          <w:p w14:paraId="552BD34E" w14:textId="3BA809A9" w:rsidR="00F7009D" w:rsidRPr="00E200A8" w:rsidRDefault="009D6872" w:rsidP="00F7009D">
            <w:pPr>
              <w:pStyle w:val="TabellRader"/>
            </w:pPr>
            <w:r>
              <w:t>768,7</w:t>
            </w:r>
          </w:p>
        </w:tc>
        <w:tc>
          <w:tcPr>
            <w:tcW w:w="723" w:type="dxa"/>
            <w:shd w:val="clear" w:color="auto" w:fill="FFFFFF"/>
            <w:vAlign w:val="bottom"/>
          </w:tcPr>
          <w:p w14:paraId="0D56373F" w14:textId="0CD8CC5B" w:rsidR="00F7009D" w:rsidRPr="005743C1" w:rsidRDefault="009D6872" w:rsidP="00F7009D">
            <w:pPr>
              <w:pStyle w:val="TabellRader"/>
            </w:pPr>
            <w:r>
              <w:t>777,3</w:t>
            </w:r>
          </w:p>
        </w:tc>
        <w:tc>
          <w:tcPr>
            <w:tcW w:w="723" w:type="dxa"/>
            <w:shd w:val="clear" w:color="auto" w:fill="FFFFFF"/>
            <w:vAlign w:val="bottom"/>
          </w:tcPr>
          <w:p w14:paraId="3F92328B" w14:textId="0FEB917A" w:rsidR="00F7009D" w:rsidRPr="004B6F0F" w:rsidRDefault="009D6872" w:rsidP="00F7009D">
            <w:pPr>
              <w:pStyle w:val="TabellRader"/>
            </w:pPr>
            <w:r>
              <w:t>8,6</w:t>
            </w:r>
          </w:p>
        </w:tc>
      </w:tr>
      <w:tr w:rsidR="00F7009D" w14:paraId="16A4CFDF" w14:textId="77777777" w:rsidTr="00F7009D">
        <w:trPr>
          <w:jc w:val="center"/>
        </w:trPr>
        <w:tc>
          <w:tcPr>
            <w:tcW w:w="2214" w:type="dxa"/>
            <w:tcBorders>
              <w:top w:val="nil"/>
              <w:left w:val="nil"/>
              <w:bottom w:val="single" w:sz="6" w:space="0" w:color="auto"/>
              <w:right w:val="nil"/>
            </w:tcBorders>
            <w:vAlign w:val="bottom"/>
          </w:tcPr>
          <w:p w14:paraId="1E83B9E8" w14:textId="77777777" w:rsidR="00F7009D" w:rsidRDefault="009D6872" w:rsidP="00F7009D">
            <w:pPr>
              <w:pStyle w:val="TabellRader"/>
              <w:jc w:val="left"/>
            </w:pPr>
            <w:r>
              <w:t>Övriga inkomster</w:t>
            </w:r>
            <w:r>
              <w:rPr>
                <w:sz w:val="14"/>
                <w:vertAlign w:val="superscript"/>
              </w:rPr>
              <w:t>1</w:t>
            </w:r>
          </w:p>
        </w:tc>
        <w:tc>
          <w:tcPr>
            <w:tcW w:w="723" w:type="dxa"/>
            <w:tcBorders>
              <w:top w:val="nil"/>
              <w:left w:val="nil"/>
              <w:bottom w:val="single" w:sz="6" w:space="0" w:color="auto"/>
              <w:right w:val="nil"/>
            </w:tcBorders>
            <w:vAlign w:val="bottom"/>
          </w:tcPr>
          <w:p w14:paraId="3E7FB453" w14:textId="1BF18A0B" w:rsidR="00F7009D" w:rsidRPr="00E200A8" w:rsidRDefault="009D6872" w:rsidP="00F7009D">
            <w:pPr>
              <w:pStyle w:val="TabellRader"/>
            </w:pPr>
            <w:r>
              <w:t>9,5</w:t>
            </w:r>
          </w:p>
        </w:tc>
        <w:tc>
          <w:tcPr>
            <w:tcW w:w="723" w:type="dxa"/>
            <w:tcBorders>
              <w:top w:val="nil"/>
              <w:left w:val="nil"/>
              <w:bottom w:val="single" w:sz="6" w:space="0" w:color="auto"/>
              <w:right w:val="nil"/>
            </w:tcBorders>
            <w:shd w:val="clear" w:color="auto" w:fill="FFFFFF"/>
            <w:vAlign w:val="bottom"/>
          </w:tcPr>
          <w:p w14:paraId="4435B316" w14:textId="74C8BA76" w:rsidR="00F7009D" w:rsidRPr="005743C1" w:rsidRDefault="009D6872" w:rsidP="00F7009D">
            <w:pPr>
              <w:pStyle w:val="TabellRader"/>
            </w:pPr>
            <w:r>
              <w:t>13,2</w:t>
            </w:r>
          </w:p>
        </w:tc>
        <w:tc>
          <w:tcPr>
            <w:tcW w:w="723" w:type="dxa"/>
            <w:tcBorders>
              <w:top w:val="nil"/>
              <w:left w:val="nil"/>
              <w:bottom w:val="single" w:sz="6" w:space="0" w:color="auto"/>
              <w:right w:val="nil"/>
            </w:tcBorders>
            <w:shd w:val="clear" w:color="auto" w:fill="FFFFFF"/>
            <w:vAlign w:val="bottom"/>
          </w:tcPr>
          <w:p w14:paraId="5B243226" w14:textId="2BAC13CC" w:rsidR="00F7009D" w:rsidRPr="004B6F0F" w:rsidRDefault="009D6872" w:rsidP="00F7009D">
            <w:pPr>
              <w:pStyle w:val="TabellRader"/>
            </w:pPr>
            <w:r>
              <w:t>3,8</w:t>
            </w:r>
          </w:p>
        </w:tc>
      </w:tr>
      <w:tr w:rsidR="00F7009D" w:rsidRPr="00B62234" w14:paraId="2032C404" w14:textId="77777777" w:rsidTr="00F7009D">
        <w:trPr>
          <w:jc w:val="center"/>
        </w:trPr>
        <w:tc>
          <w:tcPr>
            <w:tcW w:w="2214" w:type="dxa"/>
            <w:tcBorders>
              <w:top w:val="single" w:sz="6" w:space="0" w:color="auto"/>
              <w:left w:val="nil"/>
              <w:bottom w:val="nil"/>
              <w:right w:val="nil"/>
            </w:tcBorders>
            <w:vAlign w:val="bottom"/>
          </w:tcPr>
          <w:p w14:paraId="4BC75F59" w14:textId="77777777" w:rsidR="00F7009D" w:rsidRPr="00B62234" w:rsidRDefault="009D6872" w:rsidP="00F7009D">
            <w:pPr>
              <w:pStyle w:val="TabellRader"/>
              <w:jc w:val="left"/>
              <w:rPr>
                <w:b/>
              </w:rPr>
            </w:pPr>
            <w:r w:rsidRPr="00B62234">
              <w:rPr>
                <w:b/>
              </w:rPr>
              <w:t>Utgifter m.m.</w:t>
            </w:r>
          </w:p>
        </w:tc>
        <w:tc>
          <w:tcPr>
            <w:tcW w:w="723" w:type="dxa"/>
            <w:tcBorders>
              <w:top w:val="single" w:sz="6" w:space="0" w:color="auto"/>
              <w:left w:val="nil"/>
              <w:bottom w:val="nil"/>
              <w:right w:val="nil"/>
            </w:tcBorders>
            <w:vAlign w:val="bottom"/>
          </w:tcPr>
          <w:p w14:paraId="3AA1C228" w14:textId="4B107E0B" w:rsidR="00F7009D" w:rsidRPr="00B62234" w:rsidRDefault="009D6872" w:rsidP="00F7009D">
            <w:pPr>
              <w:pStyle w:val="TabellRader"/>
              <w:rPr>
                <w:b/>
                <w:highlight w:val="yellow"/>
              </w:rPr>
            </w:pPr>
            <w:r>
              <w:rPr>
                <w:b/>
              </w:rPr>
              <w:t>930,1</w:t>
            </w:r>
          </w:p>
        </w:tc>
        <w:tc>
          <w:tcPr>
            <w:tcW w:w="723" w:type="dxa"/>
            <w:tcBorders>
              <w:top w:val="single" w:sz="6" w:space="0" w:color="auto"/>
              <w:left w:val="nil"/>
              <w:bottom w:val="nil"/>
              <w:right w:val="nil"/>
            </w:tcBorders>
            <w:vAlign w:val="bottom"/>
          </w:tcPr>
          <w:p w14:paraId="6AA256CA" w14:textId="3901D346" w:rsidR="00F7009D" w:rsidRPr="00B62234" w:rsidRDefault="009D6872" w:rsidP="00F7009D">
            <w:pPr>
              <w:pStyle w:val="TabellRader"/>
              <w:rPr>
                <w:b/>
                <w:highlight w:val="yellow"/>
              </w:rPr>
            </w:pPr>
            <w:r>
              <w:rPr>
                <w:b/>
              </w:rPr>
              <w:t>921,4</w:t>
            </w:r>
          </w:p>
        </w:tc>
        <w:tc>
          <w:tcPr>
            <w:tcW w:w="723" w:type="dxa"/>
            <w:tcBorders>
              <w:top w:val="single" w:sz="6" w:space="0" w:color="auto"/>
              <w:left w:val="nil"/>
              <w:bottom w:val="nil"/>
              <w:right w:val="nil"/>
            </w:tcBorders>
            <w:vAlign w:val="bottom"/>
          </w:tcPr>
          <w:p w14:paraId="70E8708D" w14:textId="1E8E4C22" w:rsidR="00F7009D" w:rsidRPr="00B62234" w:rsidRDefault="009D6872" w:rsidP="00F7009D">
            <w:pPr>
              <w:pStyle w:val="TabellRader"/>
              <w:rPr>
                <w:b/>
              </w:rPr>
            </w:pPr>
            <w:r>
              <w:rPr>
                <w:b/>
              </w:rPr>
              <w:t>-8,6</w:t>
            </w:r>
          </w:p>
        </w:tc>
      </w:tr>
      <w:tr w:rsidR="00F7009D" w:rsidRPr="0096690B" w14:paraId="63C91AA9" w14:textId="77777777" w:rsidTr="00F7009D">
        <w:trPr>
          <w:jc w:val="center"/>
        </w:trPr>
        <w:tc>
          <w:tcPr>
            <w:tcW w:w="2214" w:type="dxa"/>
            <w:vAlign w:val="bottom"/>
          </w:tcPr>
          <w:p w14:paraId="56968B6B" w14:textId="77777777" w:rsidR="00F7009D" w:rsidRDefault="009D6872" w:rsidP="00F7009D">
            <w:pPr>
              <w:pStyle w:val="TabellRader"/>
              <w:jc w:val="left"/>
            </w:pPr>
            <w:r>
              <w:t>Utgifter exkl. statsskuldsräntor</w:t>
            </w:r>
            <w:r>
              <w:rPr>
                <w:sz w:val="14"/>
                <w:vertAlign w:val="superscript"/>
              </w:rPr>
              <w:t>2</w:t>
            </w:r>
          </w:p>
        </w:tc>
        <w:tc>
          <w:tcPr>
            <w:tcW w:w="723" w:type="dxa"/>
            <w:vAlign w:val="bottom"/>
          </w:tcPr>
          <w:p w14:paraId="686F6A06" w14:textId="13BC2623" w:rsidR="00F7009D" w:rsidRPr="00FB2056" w:rsidRDefault="009D6872" w:rsidP="00F7009D">
            <w:pPr>
              <w:pStyle w:val="TabellRader"/>
              <w:rPr>
                <w:highlight w:val="yellow"/>
              </w:rPr>
            </w:pPr>
            <w:r>
              <w:t>809</w:t>
            </w:r>
            <w:r w:rsidRPr="00FB2056">
              <w:t>,</w:t>
            </w:r>
            <w:r>
              <w:t>7</w:t>
            </w:r>
          </w:p>
        </w:tc>
        <w:tc>
          <w:tcPr>
            <w:tcW w:w="723" w:type="dxa"/>
            <w:vAlign w:val="bottom"/>
          </w:tcPr>
          <w:p w14:paraId="15436670" w14:textId="641F33AF" w:rsidR="00F7009D" w:rsidRPr="0096690B" w:rsidRDefault="009D6872" w:rsidP="00F7009D">
            <w:pPr>
              <w:pStyle w:val="TabellRader"/>
              <w:rPr>
                <w:highlight w:val="yellow"/>
              </w:rPr>
            </w:pPr>
            <w:r>
              <w:t>810,6</w:t>
            </w:r>
          </w:p>
        </w:tc>
        <w:tc>
          <w:tcPr>
            <w:tcW w:w="723" w:type="dxa"/>
            <w:vAlign w:val="bottom"/>
          </w:tcPr>
          <w:p w14:paraId="55BD8CA3" w14:textId="643398F3" w:rsidR="00F7009D" w:rsidRPr="00E200A8" w:rsidRDefault="009D6872" w:rsidP="00F7009D">
            <w:pPr>
              <w:pStyle w:val="TabellRader"/>
            </w:pPr>
            <w:r>
              <w:t>0,9</w:t>
            </w:r>
          </w:p>
        </w:tc>
      </w:tr>
      <w:tr w:rsidR="00F7009D" w:rsidRPr="0096690B" w14:paraId="29166B72" w14:textId="77777777" w:rsidTr="00F7009D">
        <w:trPr>
          <w:jc w:val="center"/>
        </w:trPr>
        <w:tc>
          <w:tcPr>
            <w:tcW w:w="2214" w:type="dxa"/>
            <w:vAlign w:val="bottom"/>
          </w:tcPr>
          <w:p w14:paraId="3510B03E" w14:textId="77777777" w:rsidR="00F7009D" w:rsidRDefault="009D6872" w:rsidP="00F7009D">
            <w:pPr>
              <w:pStyle w:val="TabellRader"/>
              <w:jc w:val="left"/>
            </w:pPr>
            <w:r>
              <w:t>Statsskuldsräntor m.m.</w:t>
            </w:r>
          </w:p>
        </w:tc>
        <w:tc>
          <w:tcPr>
            <w:tcW w:w="723" w:type="dxa"/>
            <w:vAlign w:val="bottom"/>
          </w:tcPr>
          <w:p w14:paraId="5C46151C" w14:textId="2F0832C3" w:rsidR="00F7009D" w:rsidRPr="00FB2056" w:rsidRDefault="009D6872" w:rsidP="00F7009D">
            <w:pPr>
              <w:pStyle w:val="TabellRader"/>
              <w:rPr>
                <w:highlight w:val="yellow"/>
              </w:rPr>
            </w:pPr>
            <w:r>
              <w:t>16</w:t>
            </w:r>
            <w:r w:rsidRPr="00FB2056">
              <w:t>,</w:t>
            </w:r>
            <w:r>
              <w:t>2</w:t>
            </w:r>
          </w:p>
        </w:tc>
        <w:tc>
          <w:tcPr>
            <w:tcW w:w="723" w:type="dxa"/>
            <w:vAlign w:val="bottom"/>
          </w:tcPr>
          <w:p w14:paraId="07A4C42B" w14:textId="57C9D41B" w:rsidR="00F7009D" w:rsidRPr="0096690B" w:rsidRDefault="009D6872" w:rsidP="00F7009D">
            <w:pPr>
              <w:pStyle w:val="TabellRader"/>
              <w:rPr>
                <w:highlight w:val="yellow"/>
              </w:rPr>
            </w:pPr>
            <w:r>
              <w:t>16,8</w:t>
            </w:r>
          </w:p>
        </w:tc>
        <w:tc>
          <w:tcPr>
            <w:tcW w:w="723" w:type="dxa"/>
            <w:vAlign w:val="bottom"/>
          </w:tcPr>
          <w:p w14:paraId="570655CD" w14:textId="2F1260A6" w:rsidR="00F7009D" w:rsidRPr="00E200A8" w:rsidRDefault="009D6872" w:rsidP="00F7009D">
            <w:pPr>
              <w:pStyle w:val="TabellRader"/>
            </w:pPr>
            <w:r>
              <w:t>0,6</w:t>
            </w:r>
          </w:p>
        </w:tc>
      </w:tr>
      <w:tr w:rsidR="00F7009D" w:rsidRPr="0096690B" w14:paraId="624204E4" w14:textId="77777777" w:rsidTr="00F7009D">
        <w:trPr>
          <w:jc w:val="center"/>
        </w:trPr>
        <w:tc>
          <w:tcPr>
            <w:tcW w:w="2214" w:type="dxa"/>
            <w:vAlign w:val="bottom"/>
          </w:tcPr>
          <w:p w14:paraId="5C24C350" w14:textId="77777777" w:rsidR="00F7009D" w:rsidRDefault="009D6872" w:rsidP="00F7009D">
            <w:pPr>
              <w:pStyle w:val="TabellRader"/>
              <w:jc w:val="left"/>
            </w:pPr>
            <w:r>
              <w:t xml:space="preserve">Riksgäldskontorets </w:t>
            </w:r>
            <w:r>
              <w:br/>
              <w:t>nettoutlåning</w:t>
            </w:r>
          </w:p>
        </w:tc>
        <w:tc>
          <w:tcPr>
            <w:tcW w:w="723" w:type="dxa"/>
            <w:vAlign w:val="bottom"/>
          </w:tcPr>
          <w:p w14:paraId="0965B82C" w14:textId="72D31B06" w:rsidR="00F7009D" w:rsidRPr="00FB2056" w:rsidRDefault="009D6872" w:rsidP="00F7009D">
            <w:pPr>
              <w:pStyle w:val="TabellRader"/>
              <w:rPr>
                <w:highlight w:val="yellow"/>
              </w:rPr>
            </w:pPr>
            <w:r>
              <w:t>103,4</w:t>
            </w:r>
          </w:p>
        </w:tc>
        <w:tc>
          <w:tcPr>
            <w:tcW w:w="723" w:type="dxa"/>
            <w:vAlign w:val="bottom"/>
          </w:tcPr>
          <w:p w14:paraId="1E5716E0" w14:textId="2C1ECCB3" w:rsidR="00F7009D" w:rsidRPr="0096690B" w:rsidRDefault="009D6872" w:rsidP="00F7009D">
            <w:pPr>
              <w:pStyle w:val="TabellRader"/>
              <w:rPr>
                <w:highlight w:val="yellow"/>
              </w:rPr>
            </w:pPr>
            <w:r>
              <w:t>96</w:t>
            </w:r>
            <w:r w:rsidRPr="00DF4332">
              <w:t>,</w:t>
            </w:r>
            <w:r>
              <w:t>2</w:t>
            </w:r>
          </w:p>
        </w:tc>
        <w:tc>
          <w:tcPr>
            <w:tcW w:w="723" w:type="dxa"/>
            <w:vAlign w:val="bottom"/>
          </w:tcPr>
          <w:p w14:paraId="0E154D45" w14:textId="340DE53C" w:rsidR="00F7009D" w:rsidRPr="00E200A8" w:rsidRDefault="009D6872" w:rsidP="00F7009D">
            <w:pPr>
              <w:pStyle w:val="TabellRader"/>
            </w:pPr>
            <w:r w:rsidRPr="00E200A8">
              <w:t>-</w:t>
            </w:r>
            <w:r>
              <w:t>7,2</w:t>
            </w:r>
          </w:p>
        </w:tc>
      </w:tr>
      <w:tr w:rsidR="00F7009D" w:rsidRPr="0096690B" w14:paraId="19BE0515" w14:textId="77777777" w:rsidTr="00F7009D">
        <w:trPr>
          <w:jc w:val="center"/>
        </w:trPr>
        <w:tc>
          <w:tcPr>
            <w:tcW w:w="2214" w:type="dxa"/>
            <w:tcBorders>
              <w:top w:val="nil"/>
              <w:left w:val="nil"/>
              <w:bottom w:val="single" w:sz="12" w:space="0" w:color="auto"/>
              <w:right w:val="nil"/>
            </w:tcBorders>
            <w:vAlign w:val="bottom"/>
          </w:tcPr>
          <w:p w14:paraId="19C27AD8" w14:textId="77777777" w:rsidR="00F7009D" w:rsidRDefault="009D6872" w:rsidP="00F7009D">
            <w:pPr>
              <w:pStyle w:val="TabellRader"/>
              <w:jc w:val="left"/>
            </w:pPr>
            <w:r>
              <w:t>Kassamässig korrigering</w:t>
            </w:r>
          </w:p>
        </w:tc>
        <w:tc>
          <w:tcPr>
            <w:tcW w:w="723" w:type="dxa"/>
            <w:tcBorders>
              <w:top w:val="nil"/>
              <w:left w:val="nil"/>
              <w:bottom w:val="single" w:sz="12" w:space="0" w:color="auto"/>
              <w:right w:val="nil"/>
            </w:tcBorders>
            <w:vAlign w:val="bottom"/>
          </w:tcPr>
          <w:p w14:paraId="54EF660B" w14:textId="64566B04" w:rsidR="00F7009D" w:rsidRPr="00FB2056" w:rsidRDefault="009D6872" w:rsidP="00F7009D">
            <w:pPr>
              <w:pStyle w:val="TabellRader"/>
              <w:rPr>
                <w:highlight w:val="yellow"/>
              </w:rPr>
            </w:pPr>
            <w:r>
              <w:t>0,8</w:t>
            </w:r>
          </w:p>
        </w:tc>
        <w:tc>
          <w:tcPr>
            <w:tcW w:w="723" w:type="dxa"/>
            <w:tcBorders>
              <w:top w:val="nil"/>
              <w:left w:val="nil"/>
              <w:bottom w:val="single" w:sz="12" w:space="0" w:color="auto"/>
              <w:right w:val="nil"/>
            </w:tcBorders>
            <w:vAlign w:val="bottom"/>
          </w:tcPr>
          <w:p w14:paraId="7F2A88F6" w14:textId="0AA02D6D" w:rsidR="00F7009D" w:rsidRPr="0096690B" w:rsidRDefault="009D6872" w:rsidP="00F7009D">
            <w:pPr>
              <w:pStyle w:val="TabellRader"/>
              <w:rPr>
                <w:highlight w:val="yellow"/>
              </w:rPr>
            </w:pPr>
            <w:r>
              <w:t>-2,2</w:t>
            </w:r>
          </w:p>
        </w:tc>
        <w:tc>
          <w:tcPr>
            <w:tcW w:w="723" w:type="dxa"/>
            <w:tcBorders>
              <w:top w:val="nil"/>
              <w:left w:val="nil"/>
              <w:bottom w:val="single" w:sz="12" w:space="0" w:color="auto"/>
              <w:right w:val="nil"/>
            </w:tcBorders>
            <w:vAlign w:val="bottom"/>
          </w:tcPr>
          <w:p w14:paraId="1DD544D3" w14:textId="386C14B5" w:rsidR="00F7009D" w:rsidRPr="00E200A8" w:rsidRDefault="009D6872" w:rsidP="00F7009D">
            <w:pPr>
              <w:pStyle w:val="TabellRader"/>
            </w:pPr>
            <w:r>
              <w:t>-3</w:t>
            </w:r>
            <w:r w:rsidRPr="00E200A8">
              <w:t>,</w:t>
            </w:r>
            <w:r>
              <w:t>0</w:t>
            </w:r>
          </w:p>
        </w:tc>
      </w:tr>
      <w:tr w:rsidR="00F7009D" w:rsidRPr="00B62234" w14:paraId="549E34DD" w14:textId="77777777" w:rsidTr="00F7009D">
        <w:trPr>
          <w:jc w:val="center"/>
        </w:trPr>
        <w:tc>
          <w:tcPr>
            <w:tcW w:w="2214" w:type="dxa"/>
            <w:tcBorders>
              <w:top w:val="single" w:sz="12" w:space="0" w:color="auto"/>
              <w:left w:val="nil"/>
              <w:bottom w:val="single" w:sz="18" w:space="0" w:color="auto"/>
              <w:right w:val="nil"/>
            </w:tcBorders>
            <w:vAlign w:val="bottom"/>
          </w:tcPr>
          <w:p w14:paraId="29D5B379" w14:textId="77777777" w:rsidR="00F7009D" w:rsidRPr="00B62234" w:rsidRDefault="009D6872" w:rsidP="00F7009D">
            <w:pPr>
              <w:pStyle w:val="TabellRader"/>
              <w:jc w:val="left"/>
              <w:rPr>
                <w:b/>
              </w:rPr>
            </w:pPr>
            <w:r w:rsidRPr="00B62234">
              <w:rPr>
                <w:b/>
              </w:rPr>
              <w:t>Budgetsaldo</w:t>
            </w:r>
          </w:p>
        </w:tc>
        <w:tc>
          <w:tcPr>
            <w:tcW w:w="723" w:type="dxa"/>
            <w:tcBorders>
              <w:top w:val="single" w:sz="12" w:space="0" w:color="auto"/>
              <w:left w:val="nil"/>
              <w:bottom w:val="single" w:sz="18" w:space="0" w:color="auto"/>
              <w:right w:val="nil"/>
            </w:tcBorders>
            <w:vAlign w:val="bottom"/>
          </w:tcPr>
          <w:p w14:paraId="0652EF52" w14:textId="301A352B" w:rsidR="00F7009D" w:rsidRPr="00B62234" w:rsidRDefault="009D6872" w:rsidP="00F7009D">
            <w:pPr>
              <w:pStyle w:val="TabellRader"/>
              <w:rPr>
                <w:b/>
                <w:highlight w:val="yellow"/>
              </w:rPr>
            </w:pPr>
            <w:r w:rsidRPr="00B62234">
              <w:rPr>
                <w:b/>
              </w:rPr>
              <w:t>-</w:t>
            </w:r>
            <w:r>
              <w:rPr>
                <w:b/>
              </w:rPr>
              <w:t xml:space="preserve"> 151,9</w:t>
            </w:r>
          </w:p>
        </w:tc>
        <w:tc>
          <w:tcPr>
            <w:tcW w:w="723" w:type="dxa"/>
            <w:tcBorders>
              <w:top w:val="single" w:sz="12" w:space="0" w:color="auto"/>
              <w:left w:val="nil"/>
              <w:bottom w:val="single" w:sz="18" w:space="0" w:color="auto"/>
              <w:right w:val="nil"/>
            </w:tcBorders>
            <w:vAlign w:val="bottom"/>
          </w:tcPr>
          <w:p w14:paraId="36B3BF68" w14:textId="47A32531" w:rsidR="00F7009D" w:rsidRPr="00B62234" w:rsidRDefault="009D6872" w:rsidP="00F7009D">
            <w:pPr>
              <w:pStyle w:val="TabellRader"/>
              <w:rPr>
                <w:b/>
                <w:highlight w:val="yellow"/>
              </w:rPr>
            </w:pPr>
            <w:r>
              <w:rPr>
                <w:b/>
              </w:rPr>
              <w:t>-130</w:t>
            </w:r>
            <w:r w:rsidRPr="00B62234">
              <w:rPr>
                <w:b/>
              </w:rPr>
              <w:t>,9</w:t>
            </w:r>
          </w:p>
        </w:tc>
        <w:tc>
          <w:tcPr>
            <w:tcW w:w="723" w:type="dxa"/>
            <w:tcBorders>
              <w:top w:val="single" w:sz="12" w:space="0" w:color="auto"/>
              <w:left w:val="nil"/>
              <w:bottom w:val="single" w:sz="18" w:space="0" w:color="auto"/>
              <w:right w:val="nil"/>
            </w:tcBorders>
            <w:vAlign w:val="bottom"/>
          </w:tcPr>
          <w:p w14:paraId="28C2CF7A" w14:textId="6FCD03EC" w:rsidR="00F7009D" w:rsidRPr="00B62234" w:rsidRDefault="009D6872" w:rsidP="00F7009D">
            <w:pPr>
              <w:pStyle w:val="TabellRader"/>
              <w:rPr>
                <w:b/>
              </w:rPr>
            </w:pPr>
            <w:r>
              <w:rPr>
                <w:b/>
              </w:rPr>
              <w:t>21,1</w:t>
            </w:r>
          </w:p>
        </w:tc>
      </w:tr>
    </w:tbl>
    <w:p w14:paraId="545EEF4E" w14:textId="77777777" w:rsidR="00F7009D" w:rsidRDefault="009D6872" w:rsidP="00F7009D">
      <w:pPr>
        <w:pStyle w:val="TabellFotnot"/>
      </w:pPr>
      <w:r>
        <w:t>Anm.: Beloppen är avrundade och överensstämmer därför inte alltid med sum</w:t>
      </w:r>
      <w:r>
        <w:softHyphen/>
        <w:t>man.</w:t>
      </w:r>
    </w:p>
    <w:p w14:paraId="590F6830" w14:textId="77777777" w:rsidR="00F7009D" w:rsidRDefault="009D6872" w:rsidP="00F7009D">
      <w:pPr>
        <w:pStyle w:val="TabellFotnot"/>
      </w:pPr>
      <w:r>
        <w:rPr>
          <w:vertAlign w:val="superscript"/>
        </w:rPr>
        <w:t xml:space="preserve">1 </w:t>
      </w:r>
      <w:r>
        <w:t>För</w:t>
      </w:r>
      <w:r>
        <w:rPr>
          <w:vertAlign w:val="superscript"/>
        </w:rPr>
        <w:t xml:space="preserve"> </w:t>
      </w:r>
      <w:r>
        <w:t>jämförbarhet med statens budget redovisas utfallen enligt de gällande principerna för statens budget.</w:t>
      </w:r>
    </w:p>
    <w:p w14:paraId="3F1CE602" w14:textId="77777777" w:rsidR="00F7009D" w:rsidRDefault="009D6872" w:rsidP="00F7009D">
      <w:pPr>
        <w:pStyle w:val="TabellFotnot"/>
      </w:pPr>
      <w:r>
        <w:rPr>
          <w:vertAlign w:val="superscript"/>
        </w:rPr>
        <w:t>2</w:t>
      </w:r>
      <w:r>
        <w:t xml:space="preserve"> Inklusive posten Minskning av anslagsbehållningar.</w:t>
      </w:r>
    </w:p>
    <w:p w14:paraId="612E4349" w14:textId="46D826AE" w:rsidR="00F7009D" w:rsidRDefault="009D6872" w:rsidP="00F7009D">
      <w:pPr>
        <w:pStyle w:val="TabellFotnot"/>
      </w:pPr>
      <w:r>
        <w:t>Källor: Ekonomistyrningsverket och egna beräkningar.</w:t>
      </w:r>
    </w:p>
    <w:p w14:paraId="6D50AEE9" w14:textId="101650BE" w:rsidR="00F7009D" w:rsidRDefault="009D6872" w:rsidP="00F7009D">
      <w:pPr>
        <w:pStyle w:val="Rubrik3"/>
      </w:pPr>
      <w:bookmarkStart w:id="539" w:name="_Toc384401557"/>
      <w:r>
        <w:t>Statens budgetsaldo 2014–2017</w:t>
      </w:r>
      <w:bookmarkEnd w:id="539"/>
    </w:p>
    <w:p w14:paraId="1BDA6DD3" w14:textId="59BDBEBC" w:rsidR="00F7009D" w:rsidRPr="00902908" w:rsidRDefault="009D6872" w:rsidP="00F7009D">
      <w:pPr>
        <w:pStyle w:val="Brdtext"/>
      </w:pPr>
      <w:r>
        <w:t>Budgetsaldot för 2014</w:t>
      </w:r>
      <w:r w:rsidRPr="00902908">
        <w:t xml:space="preserve"> beräknas</w:t>
      </w:r>
      <w:r>
        <w:t xml:space="preserve"> bli</w:t>
      </w:r>
      <w:r w:rsidRPr="00902908">
        <w:t xml:space="preserve"> </w:t>
      </w:r>
      <w:r>
        <w:t xml:space="preserve">6,5 </w:t>
      </w:r>
      <w:r w:rsidRPr="00902908">
        <w:t>miljarder</w:t>
      </w:r>
      <w:r>
        <w:t xml:space="preserve"> kronor</w:t>
      </w:r>
      <w:r w:rsidRPr="00902908">
        <w:t xml:space="preserve"> lägre än det saldo som </w:t>
      </w:r>
      <w:r>
        <w:t>redovis</w:t>
      </w:r>
      <w:r w:rsidRPr="00902908">
        <w:t>ade</w:t>
      </w:r>
      <w:r>
        <w:t xml:space="preserve">s i budgetpropositionen för 2014 (se </w:t>
      </w:r>
      <w:r>
        <w:fldChar w:fldCharType="begin"/>
      </w:r>
      <w:r>
        <w:instrText xml:space="preserve"> REF  _Ref383289047 \* Lower \h </w:instrText>
      </w:r>
      <w:r>
        <w:fldChar w:fldCharType="separate"/>
      </w:r>
      <w:r w:rsidR="004642B5">
        <w:t xml:space="preserve">tabell </w:t>
      </w:r>
      <w:r w:rsidR="004642B5">
        <w:rPr>
          <w:noProof/>
        </w:rPr>
        <w:t>9</w:t>
      </w:r>
      <w:r w:rsidR="004642B5">
        <w:t>.</w:t>
      </w:r>
      <w:r w:rsidR="004642B5">
        <w:rPr>
          <w:noProof/>
        </w:rPr>
        <w:t>11</w:t>
      </w:r>
      <w:r>
        <w:fldChar w:fldCharType="end"/>
      </w:r>
      <w:r>
        <w:t>). År 2015</w:t>
      </w:r>
      <w:r w:rsidRPr="00902908">
        <w:t xml:space="preserve"> beräknas b</w:t>
      </w:r>
      <w:r>
        <w:t xml:space="preserve">udgetsaldot bli 2,1 miljarder </w:t>
      </w:r>
      <w:r>
        <w:lastRenderedPageBreak/>
        <w:t>kronor högre, 2016 beräknas det bli 11 miljarder kronor lägre och 2017 ca 20</w:t>
      </w:r>
      <w:r w:rsidRPr="00902908">
        <w:t xml:space="preserve"> miljarder kronor lägre än vad som beräknades i budget-propositionen. </w:t>
      </w:r>
    </w:p>
    <w:p w14:paraId="25B3F459" w14:textId="1AB4B946" w:rsidR="00F7009D" w:rsidRPr="00902908" w:rsidRDefault="009D6872" w:rsidP="00F7009D">
      <w:pPr>
        <w:pStyle w:val="Brdtextmedindrag"/>
      </w:pPr>
      <w:r>
        <w:t xml:space="preserve">Den offentliga sektorns skatteintäkter har reviderats upp för 2014–2016 och är oförändrade 2017. Sammansättningen av skatteintäkterna är förändrad för samtliga år, med ökade intäkter från skatt på arbete och mindre intäkter från skatt på konsumtion, vilket innebär att statens skatteintäkter har reviderats ned med 1–2 miljarder kronor 2014–2016 och med 6 miljarder kronor 2017. Stora uppbörds- och betalningsförskjutningar ger vidare den revidering av statens skatteinkomster i förhållande till budgetpropositionen som redovisas i </w:t>
      </w:r>
      <w:r>
        <w:fldChar w:fldCharType="begin"/>
      </w:r>
      <w:r>
        <w:instrText xml:space="preserve"> REF  _Ref383289047 \* Lower \h </w:instrText>
      </w:r>
      <w:r>
        <w:fldChar w:fldCharType="separate"/>
      </w:r>
      <w:r w:rsidR="004642B5">
        <w:t xml:space="preserve">tabell </w:t>
      </w:r>
      <w:r w:rsidR="004642B5">
        <w:rPr>
          <w:noProof/>
        </w:rPr>
        <w:t>9</w:t>
      </w:r>
      <w:r w:rsidR="004642B5">
        <w:t>.</w:t>
      </w:r>
      <w:r w:rsidR="004642B5">
        <w:rPr>
          <w:noProof/>
        </w:rPr>
        <w:t>11</w:t>
      </w:r>
      <w:r>
        <w:fldChar w:fldCharType="end"/>
      </w:r>
      <w:r>
        <w:t>.</w:t>
      </w:r>
      <w:r w:rsidRPr="00902908">
        <w:t xml:space="preserve"> </w:t>
      </w:r>
    </w:p>
    <w:p w14:paraId="1838A9E0" w14:textId="77777777" w:rsidR="00F7009D" w:rsidRDefault="009D6872" w:rsidP="00F7009D">
      <w:pPr>
        <w:pStyle w:val="Brdtextmedindrag"/>
      </w:pPr>
      <w:r w:rsidRPr="00A10C9C">
        <w:t>Utgifter exklusive statsskuldsräntor har reviderats upp med 4–6 miljarder kronor 2015 och framåt främst beroende på den underliggande volymutvecklingen. Detta motverkas av nedreviderade statsskuldsräntor som beror på lägre räntor. Statsskuldsräntorna påverkas även betydligt av realiserade kursvinster/förluster under perioden. Den huvudsakliga förklaringen till nedrevideringen av statsskuldsräntorna 2014 är att kursförlusterna vid byten mellan realobligationer blir mindre då intresset för byten var lägre än förväntat i februari. Därtill har det skett förändringar i planerade byten kommande månader som också innebär lägre återköpsvolymer.</w:t>
      </w:r>
      <w:r>
        <w:t xml:space="preserve"> </w:t>
      </w:r>
    </w:p>
    <w:p w14:paraId="1EE10730" w14:textId="48CCEA53" w:rsidR="00F7009D" w:rsidRDefault="009D6872" w:rsidP="00F7009D">
      <w:pPr>
        <w:pStyle w:val="Brdtextmedindrag"/>
      </w:pPr>
      <w:r>
        <w:t>Efter det att budgetproposition för 2014 avlämnades</w:t>
      </w:r>
      <w:r w:rsidRPr="000568BB">
        <w:t xml:space="preserve"> upptäckt</w:t>
      </w:r>
      <w:r>
        <w:t>e</w:t>
      </w:r>
      <w:r w:rsidRPr="000568BB">
        <w:t>s att omläggningen av h</w:t>
      </w:r>
      <w:r>
        <w:t>anteringen av studielån redovisningstekniskt inte hade</w:t>
      </w:r>
      <w:r w:rsidRPr="000568BB">
        <w:t xml:space="preserve"> genomförts fullt ut. Det gäller redovisningen mot inkomsttitel av studie</w:t>
      </w:r>
      <w:r>
        <w:softHyphen/>
      </w:r>
      <w:r w:rsidRPr="000568BB">
        <w:t>medelsräntor, där beloppet skulle ha nollats till följd av att C</w:t>
      </w:r>
      <w:r>
        <w:t>entrala studiestödsnämnden</w:t>
      </w:r>
      <w:r w:rsidRPr="000568BB">
        <w:t xml:space="preserve"> ska dispo</w:t>
      </w:r>
      <w:r>
        <w:t>nera räntorna. Vidare skulle Riksgäldkontorets</w:t>
      </w:r>
      <w:r w:rsidRPr="000568BB">
        <w:t xml:space="preserve"> nettoutlåning ha justerats ned både till följd av nollningen av inkomsttiteln och till följd av avsättningen till kreditreserv för förväntade förluster. </w:t>
      </w:r>
      <w:r>
        <w:t>De justeringar som har genomförts sedan budgetpropositionen för att fullfölja omläggningen innebär att både övriga inkomster och nettoupplåningen har reviderats ned och att reformen i sin helhet inte påverkat budgetsaldot.</w:t>
      </w:r>
    </w:p>
    <w:p w14:paraId="3ABC9520" w14:textId="39DD7648" w:rsidR="00F7009D" w:rsidRDefault="009D6872" w:rsidP="00F7009D">
      <w:pPr>
        <w:pStyle w:val="Brdtextmedindrag"/>
      </w:pPr>
      <w:r>
        <w:t xml:space="preserve"> </w:t>
      </w:r>
    </w:p>
    <w:p w14:paraId="619A76E2" w14:textId="77777777" w:rsidR="00F7009D" w:rsidRDefault="00F7009D" w:rsidP="00F7009D">
      <w:pPr>
        <w:pStyle w:val="Brdtextmedindrag"/>
      </w:pPr>
    </w:p>
    <w:p w14:paraId="325AE219" w14:textId="008F60C7" w:rsidR="00F7009D" w:rsidRDefault="009D6872" w:rsidP="00F7009D">
      <w:pPr>
        <w:pStyle w:val="TabellRubrik"/>
      </w:pPr>
      <w:bookmarkStart w:id="540" w:name="_Ref383289047"/>
      <w:bookmarkStart w:id="541" w:name="_Toc384401711"/>
      <w:r>
        <w:lastRenderedPageBreak/>
        <w:t xml:space="preserve">Tabell </w:t>
      </w:r>
      <w:r w:rsidR="0009067D">
        <w:fldChar w:fldCharType="begin"/>
      </w:r>
      <w:r w:rsidR="0009067D">
        <w:instrText xml:space="preserve"> STY</w:instrText>
      </w:r>
      <w:r w:rsidR="0009067D">
        <w:instrText xml:space="preserve">LEREF "Rubrik 1"\n \* MERGEFORMAT </w:instrText>
      </w:r>
      <w:r w:rsidR="0009067D">
        <w:fldChar w:fldCharType="separate"/>
      </w:r>
      <w:r w:rsidR="004642B5">
        <w:rPr>
          <w:noProof/>
        </w:rPr>
        <w:t>9</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11</w:t>
      </w:r>
      <w:r w:rsidR="0009067D">
        <w:rPr>
          <w:noProof/>
        </w:rPr>
        <w:fldChar w:fldCharType="end"/>
      </w:r>
      <w:bookmarkEnd w:id="540"/>
      <w:r>
        <w:t xml:space="preserve"> Förändring av statens budgetsaldo 2014–2017 jämfört med budgetpropositionen för 2014</w:t>
      </w:r>
      <w:bookmarkEnd w:id="541"/>
    </w:p>
    <w:p w14:paraId="09554BA3" w14:textId="77777777" w:rsidR="00F7009D" w:rsidRDefault="009D6872" w:rsidP="00F7009D">
      <w:pPr>
        <w:pStyle w:val="TabellUnderrubrik"/>
      </w:pPr>
      <w:r>
        <w:t>Miljarder kronor</w:t>
      </w:r>
    </w:p>
    <w:tbl>
      <w:tblPr>
        <w:tblW w:w="4418" w:type="dxa"/>
        <w:tblInd w:w="85" w:type="dxa"/>
        <w:tblLayout w:type="fixed"/>
        <w:tblLook w:val="0000" w:firstRow="0" w:lastRow="0" w:firstColumn="0" w:lastColumn="0" w:noHBand="0" w:noVBand="0"/>
      </w:tblPr>
      <w:tblGrid>
        <w:gridCol w:w="2008"/>
        <w:gridCol w:w="709"/>
        <w:gridCol w:w="567"/>
        <w:gridCol w:w="567"/>
        <w:gridCol w:w="567"/>
      </w:tblGrid>
      <w:tr w:rsidR="00F7009D" w14:paraId="29A7ED6C" w14:textId="77777777" w:rsidTr="00F7009D">
        <w:trPr>
          <w:trHeight w:val="167"/>
        </w:trPr>
        <w:tc>
          <w:tcPr>
            <w:tcW w:w="2008" w:type="dxa"/>
            <w:tcBorders>
              <w:top w:val="nil"/>
              <w:left w:val="nil"/>
              <w:bottom w:val="single" w:sz="18" w:space="0" w:color="auto"/>
              <w:right w:val="nil"/>
            </w:tcBorders>
          </w:tcPr>
          <w:p w14:paraId="28436743" w14:textId="77777777" w:rsidR="00F7009D" w:rsidRDefault="00F7009D" w:rsidP="00F7009D">
            <w:pPr>
              <w:pStyle w:val="TabellHuvud"/>
              <w:jc w:val="left"/>
            </w:pPr>
          </w:p>
        </w:tc>
        <w:tc>
          <w:tcPr>
            <w:tcW w:w="709" w:type="dxa"/>
            <w:tcBorders>
              <w:top w:val="nil"/>
              <w:left w:val="nil"/>
              <w:bottom w:val="single" w:sz="18" w:space="0" w:color="auto"/>
              <w:right w:val="nil"/>
            </w:tcBorders>
          </w:tcPr>
          <w:p w14:paraId="3CDD2DE9" w14:textId="4AE190EE" w:rsidR="00F7009D" w:rsidRDefault="009D6872" w:rsidP="00F7009D">
            <w:pPr>
              <w:pStyle w:val="TabellHuvud"/>
            </w:pPr>
            <w:r>
              <w:t>2014</w:t>
            </w:r>
          </w:p>
        </w:tc>
        <w:tc>
          <w:tcPr>
            <w:tcW w:w="567" w:type="dxa"/>
            <w:tcBorders>
              <w:top w:val="nil"/>
              <w:left w:val="nil"/>
              <w:bottom w:val="single" w:sz="18" w:space="0" w:color="auto"/>
              <w:right w:val="nil"/>
            </w:tcBorders>
          </w:tcPr>
          <w:p w14:paraId="0C3722CF" w14:textId="1E52E69E" w:rsidR="00F7009D" w:rsidRDefault="009D6872" w:rsidP="00F7009D">
            <w:pPr>
              <w:pStyle w:val="TabellHuvud"/>
            </w:pPr>
            <w:r>
              <w:t>2015</w:t>
            </w:r>
          </w:p>
        </w:tc>
        <w:tc>
          <w:tcPr>
            <w:tcW w:w="567" w:type="dxa"/>
            <w:tcBorders>
              <w:top w:val="nil"/>
              <w:left w:val="nil"/>
              <w:bottom w:val="single" w:sz="18" w:space="0" w:color="auto"/>
              <w:right w:val="nil"/>
            </w:tcBorders>
          </w:tcPr>
          <w:p w14:paraId="3A3F068A" w14:textId="2B7BF6F5" w:rsidR="00F7009D" w:rsidRDefault="009D6872" w:rsidP="00F7009D">
            <w:pPr>
              <w:pStyle w:val="TabellHuvud"/>
            </w:pPr>
            <w:r>
              <w:t>2016</w:t>
            </w:r>
          </w:p>
        </w:tc>
        <w:tc>
          <w:tcPr>
            <w:tcW w:w="567" w:type="dxa"/>
            <w:tcBorders>
              <w:top w:val="nil"/>
              <w:left w:val="nil"/>
              <w:bottom w:val="single" w:sz="18" w:space="0" w:color="auto"/>
              <w:right w:val="nil"/>
            </w:tcBorders>
            <w:vAlign w:val="bottom"/>
          </w:tcPr>
          <w:p w14:paraId="1EEA9D79" w14:textId="225BCE1C" w:rsidR="00F7009D" w:rsidRDefault="009D6872" w:rsidP="00F7009D">
            <w:pPr>
              <w:pStyle w:val="TabellHuvud"/>
            </w:pPr>
            <w:r>
              <w:t>2017</w:t>
            </w:r>
          </w:p>
        </w:tc>
      </w:tr>
      <w:tr w:rsidR="00F7009D" w:rsidRPr="00B62234" w14:paraId="4DD30FFA" w14:textId="77777777" w:rsidTr="00F7009D">
        <w:trPr>
          <w:trHeight w:val="484"/>
        </w:trPr>
        <w:tc>
          <w:tcPr>
            <w:tcW w:w="2008" w:type="dxa"/>
            <w:tcBorders>
              <w:top w:val="single" w:sz="18" w:space="0" w:color="auto"/>
              <w:left w:val="nil"/>
              <w:bottom w:val="single" w:sz="12" w:space="0" w:color="auto"/>
              <w:right w:val="nil"/>
            </w:tcBorders>
          </w:tcPr>
          <w:p w14:paraId="2A4C0022" w14:textId="5E8AF464" w:rsidR="00F7009D" w:rsidRPr="00B62234" w:rsidRDefault="009D6872" w:rsidP="00F7009D">
            <w:pPr>
              <w:pStyle w:val="TabellRader"/>
              <w:jc w:val="left"/>
              <w:rPr>
                <w:b/>
              </w:rPr>
            </w:pPr>
            <w:r w:rsidRPr="00B62234">
              <w:rPr>
                <w:b/>
              </w:rPr>
              <w:t>Statens budgetsaldo</w:t>
            </w:r>
            <w:r>
              <w:rPr>
                <w:b/>
              </w:rPr>
              <w:t xml:space="preserve"> i budgetpropositionen för 2014</w:t>
            </w:r>
          </w:p>
        </w:tc>
        <w:tc>
          <w:tcPr>
            <w:tcW w:w="709" w:type="dxa"/>
            <w:tcBorders>
              <w:top w:val="single" w:sz="18" w:space="0" w:color="auto"/>
              <w:left w:val="nil"/>
              <w:bottom w:val="single" w:sz="12" w:space="0" w:color="auto"/>
              <w:right w:val="nil"/>
            </w:tcBorders>
            <w:tcMar>
              <w:top w:w="0" w:type="dxa"/>
              <w:left w:w="108" w:type="dxa"/>
              <w:bottom w:w="0" w:type="dxa"/>
              <w:right w:w="108" w:type="dxa"/>
            </w:tcMar>
            <w:vAlign w:val="bottom"/>
          </w:tcPr>
          <w:p w14:paraId="40ADDF29" w14:textId="2C5B8243" w:rsidR="00F7009D" w:rsidRPr="00B62234" w:rsidRDefault="009D6872" w:rsidP="00F7009D">
            <w:pPr>
              <w:pStyle w:val="TabellRader"/>
              <w:rPr>
                <w:b/>
              </w:rPr>
            </w:pPr>
            <w:r>
              <w:rPr>
                <w:b/>
              </w:rPr>
              <w:t>-44,7</w:t>
            </w:r>
          </w:p>
        </w:tc>
        <w:tc>
          <w:tcPr>
            <w:tcW w:w="567" w:type="dxa"/>
            <w:tcBorders>
              <w:top w:val="single" w:sz="18" w:space="0" w:color="auto"/>
              <w:left w:val="nil"/>
              <w:bottom w:val="single" w:sz="12" w:space="0" w:color="auto"/>
              <w:right w:val="nil"/>
            </w:tcBorders>
            <w:vAlign w:val="bottom"/>
          </w:tcPr>
          <w:p w14:paraId="6956F452" w14:textId="326A2007" w:rsidR="00F7009D" w:rsidRPr="00B62234" w:rsidRDefault="009D6872" w:rsidP="00F7009D">
            <w:pPr>
              <w:pStyle w:val="TabellRader"/>
              <w:rPr>
                <w:b/>
              </w:rPr>
            </w:pPr>
            <w:r>
              <w:rPr>
                <w:b/>
              </w:rPr>
              <w:t>-0,6</w:t>
            </w:r>
          </w:p>
        </w:tc>
        <w:tc>
          <w:tcPr>
            <w:tcW w:w="567" w:type="dxa"/>
            <w:tcBorders>
              <w:top w:val="single" w:sz="18" w:space="0" w:color="auto"/>
              <w:left w:val="nil"/>
              <w:bottom w:val="single" w:sz="12" w:space="0" w:color="auto"/>
              <w:right w:val="nil"/>
            </w:tcBorders>
            <w:tcMar>
              <w:top w:w="0" w:type="dxa"/>
              <w:left w:w="85" w:type="dxa"/>
              <w:bottom w:w="0" w:type="dxa"/>
              <w:right w:w="85" w:type="dxa"/>
            </w:tcMar>
            <w:vAlign w:val="bottom"/>
          </w:tcPr>
          <w:p w14:paraId="47E7D21E" w14:textId="0CE46E5A" w:rsidR="00F7009D" w:rsidRPr="00B62234" w:rsidRDefault="009D6872" w:rsidP="00F7009D">
            <w:pPr>
              <w:pStyle w:val="TabellRader"/>
              <w:rPr>
                <w:b/>
              </w:rPr>
            </w:pPr>
            <w:r>
              <w:rPr>
                <w:b/>
              </w:rPr>
              <w:t>52,9</w:t>
            </w:r>
          </w:p>
        </w:tc>
        <w:tc>
          <w:tcPr>
            <w:tcW w:w="567" w:type="dxa"/>
            <w:tcBorders>
              <w:top w:val="single" w:sz="18" w:space="0" w:color="auto"/>
              <w:left w:val="nil"/>
              <w:bottom w:val="single" w:sz="12" w:space="0" w:color="auto"/>
              <w:right w:val="nil"/>
            </w:tcBorders>
            <w:tcMar>
              <w:top w:w="0" w:type="dxa"/>
              <w:left w:w="57" w:type="dxa"/>
              <w:bottom w:w="0" w:type="dxa"/>
              <w:right w:w="108" w:type="dxa"/>
            </w:tcMar>
            <w:vAlign w:val="bottom"/>
          </w:tcPr>
          <w:p w14:paraId="2374AB0E" w14:textId="7033C39E" w:rsidR="00F7009D" w:rsidRPr="00B62234" w:rsidRDefault="009D6872" w:rsidP="00F7009D">
            <w:pPr>
              <w:pStyle w:val="TabellRader"/>
              <w:rPr>
                <w:b/>
              </w:rPr>
            </w:pPr>
            <w:r>
              <w:rPr>
                <w:b/>
              </w:rPr>
              <w:t>81,7</w:t>
            </w:r>
          </w:p>
        </w:tc>
      </w:tr>
      <w:tr w:rsidR="00F7009D" w14:paraId="7005D45F" w14:textId="77777777" w:rsidTr="00F7009D">
        <w:trPr>
          <w:trHeight w:val="272"/>
        </w:trPr>
        <w:tc>
          <w:tcPr>
            <w:tcW w:w="2008" w:type="dxa"/>
            <w:tcBorders>
              <w:top w:val="single" w:sz="12" w:space="0" w:color="auto"/>
              <w:left w:val="nil"/>
              <w:right w:val="nil"/>
            </w:tcBorders>
          </w:tcPr>
          <w:p w14:paraId="3518C622" w14:textId="77777777" w:rsidR="00F7009D" w:rsidRPr="00B62234" w:rsidRDefault="009D6872" w:rsidP="00F7009D">
            <w:pPr>
              <w:pStyle w:val="TabellRader"/>
              <w:jc w:val="left"/>
              <w:rPr>
                <w:b/>
              </w:rPr>
            </w:pPr>
            <w:r w:rsidRPr="00B62234">
              <w:rPr>
                <w:b/>
              </w:rPr>
              <w:t>Inkomster</w:t>
            </w:r>
          </w:p>
        </w:tc>
        <w:tc>
          <w:tcPr>
            <w:tcW w:w="709" w:type="dxa"/>
            <w:tcBorders>
              <w:top w:val="single" w:sz="12" w:space="0" w:color="auto"/>
              <w:left w:val="nil"/>
              <w:right w:val="nil"/>
            </w:tcBorders>
            <w:tcMar>
              <w:top w:w="0" w:type="dxa"/>
              <w:left w:w="28" w:type="dxa"/>
              <w:bottom w:w="0" w:type="dxa"/>
              <w:right w:w="108" w:type="dxa"/>
            </w:tcMar>
            <w:vAlign w:val="bottom"/>
          </w:tcPr>
          <w:p w14:paraId="1275D7CD" w14:textId="2F5D0D64" w:rsidR="00F7009D" w:rsidRPr="00B62234" w:rsidRDefault="009D6872" w:rsidP="00F7009D">
            <w:pPr>
              <w:pStyle w:val="TabellRader"/>
              <w:rPr>
                <w:b/>
              </w:rPr>
            </w:pPr>
            <w:r>
              <w:rPr>
                <w:b/>
              </w:rPr>
              <w:t>-16,3</w:t>
            </w:r>
          </w:p>
        </w:tc>
        <w:tc>
          <w:tcPr>
            <w:tcW w:w="567" w:type="dxa"/>
            <w:tcBorders>
              <w:top w:val="single" w:sz="12" w:space="0" w:color="auto"/>
              <w:left w:val="nil"/>
              <w:right w:val="nil"/>
            </w:tcBorders>
            <w:vAlign w:val="bottom"/>
          </w:tcPr>
          <w:p w14:paraId="4DE497F5" w14:textId="53B8AAFC" w:rsidR="00F7009D" w:rsidRPr="00B62234" w:rsidRDefault="009D6872" w:rsidP="00F7009D">
            <w:pPr>
              <w:pStyle w:val="TabellRader"/>
              <w:rPr>
                <w:b/>
              </w:rPr>
            </w:pPr>
            <w:r>
              <w:rPr>
                <w:b/>
              </w:rPr>
              <w:t>2,3</w:t>
            </w:r>
          </w:p>
        </w:tc>
        <w:tc>
          <w:tcPr>
            <w:tcW w:w="567" w:type="dxa"/>
            <w:tcBorders>
              <w:top w:val="single" w:sz="12" w:space="0" w:color="auto"/>
              <w:left w:val="nil"/>
              <w:right w:val="nil"/>
            </w:tcBorders>
            <w:tcMar>
              <w:top w:w="0" w:type="dxa"/>
              <w:left w:w="28" w:type="dxa"/>
              <w:bottom w:w="0" w:type="dxa"/>
              <w:right w:w="108" w:type="dxa"/>
            </w:tcMar>
            <w:vAlign w:val="bottom"/>
          </w:tcPr>
          <w:p w14:paraId="55A66C97" w14:textId="32FE4E85" w:rsidR="00F7009D" w:rsidRPr="00B62234" w:rsidRDefault="009D6872" w:rsidP="00F7009D">
            <w:pPr>
              <w:pStyle w:val="TabellRader"/>
              <w:rPr>
                <w:b/>
              </w:rPr>
            </w:pPr>
            <w:r>
              <w:rPr>
                <w:b/>
              </w:rPr>
              <w:t>-10</w:t>
            </w:r>
            <w:r w:rsidRPr="00B62234">
              <w:rPr>
                <w:b/>
              </w:rPr>
              <w:t>,2</w:t>
            </w:r>
          </w:p>
        </w:tc>
        <w:tc>
          <w:tcPr>
            <w:tcW w:w="567" w:type="dxa"/>
            <w:tcBorders>
              <w:top w:val="single" w:sz="12" w:space="0" w:color="auto"/>
              <w:left w:val="nil"/>
              <w:right w:val="nil"/>
            </w:tcBorders>
            <w:tcMar>
              <w:top w:w="0" w:type="dxa"/>
              <w:left w:w="28" w:type="dxa"/>
              <w:bottom w:w="0" w:type="dxa"/>
              <w:right w:w="108" w:type="dxa"/>
            </w:tcMar>
            <w:vAlign w:val="bottom"/>
          </w:tcPr>
          <w:p w14:paraId="6CA0CDD8" w14:textId="45AD04F7" w:rsidR="00F7009D" w:rsidRPr="00B62234" w:rsidRDefault="009D6872" w:rsidP="00F7009D">
            <w:pPr>
              <w:pStyle w:val="TabellRader"/>
              <w:rPr>
                <w:b/>
              </w:rPr>
            </w:pPr>
            <w:r>
              <w:rPr>
                <w:b/>
              </w:rPr>
              <w:t>-16,4</w:t>
            </w:r>
          </w:p>
        </w:tc>
      </w:tr>
      <w:tr w:rsidR="00F7009D" w14:paraId="1F72EB86" w14:textId="77777777" w:rsidTr="00F7009D">
        <w:trPr>
          <w:trHeight w:val="212"/>
        </w:trPr>
        <w:tc>
          <w:tcPr>
            <w:tcW w:w="2008" w:type="dxa"/>
            <w:shd w:val="clear" w:color="auto" w:fill="FFFFFF"/>
          </w:tcPr>
          <w:p w14:paraId="2AB138EC" w14:textId="77777777" w:rsidR="00F7009D" w:rsidRPr="00CE02AC" w:rsidRDefault="009D6872" w:rsidP="00F7009D">
            <w:pPr>
              <w:pStyle w:val="TabellRader"/>
              <w:jc w:val="left"/>
            </w:pPr>
            <w:r w:rsidRPr="00CE02AC">
              <w:t>Statens skatteinkomster</w:t>
            </w:r>
          </w:p>
        </w:tc>
        <w:tc>
          <w:tcPr>
            <w:tcW w:w="709" w:type="dxa"/>
            <w:shd w:val="clear" w:color="auto" w:fill="FFFFFF"/>
            <w:tcMar>
              <w:top w:w="0" w:type="dxa"/>
              <w:left w:w="28" w:type="dxa"/>
              <w:bottom w:w="0" w:type="dxa"/>
              <w:right w:w="108" w:type="dxa"/>
            </w:tcMar>
            <w:vAlign w:val="bottom"/>
          </w:tcPr>
          <w:p w14:paraId="6BE18BAD" w14:textId="4649DE1C" w:rsidR="00F7009D" w:rsidRPr="007103FD" w:rsidRDefault="009D6872" w:rsidP="00F7009D">
            <w:pPr>
              <w:pStyle w:val="TabellRader"/>
            </w:pPr>
            <w:r>
              <w:t>-8,7</w:t>
            </w:r>
          </w:p>
        </w:tc>
        <w:tc>
          <w:tcPr>
            <w:tcW w:w="567" w:type="dxa"/>
            <w:shd w:val="clear" w:color="auto" w:fill="FFFFFF"/>
            <w:vAlign w:val="bottom"/>
          </w:tcPr>
          <w:p w14:paraId="46B852CD" w14:textId="5737010C" w:rsidR="00F7009D" w:rsidRPr="007103FD" w:rsidRDefault="009D6872" w:rsidP="00F7009D">
            <w:pPr>
              <w:pStyle w:val="TabellRader"/>
            </w:pPr>
            <w:r>
              <w:t>2,9</w:t>
            </w:r>
          </w:p>
        </w:tc>
        <w:tc>
          <w:tcPr>
            <w:tcW w:w="567" w:type="dxa"/>
            <w:shd w:val="clear" w:color="auto" w:fill="FFFFFF"/>
            <w:tcMar>
              <w:top w:w="0" w:type="dxa"/>
              <w:left w:w="28" w:type="dxa"/>
              <w:bottom w:w="0" w:type="dxa"/>
              <w:right w:w="108" w:type="dxa"/>
            </w:tcMar>
            <w:vAlign w:val="bottom"/>
          </w:tcPr>
          <w:p w14:paraId="284D4BFB" w14:textId="2B94FC13" w:rsidR="00F7009D" w:rsidRPr="007103FD" w:rsidRDefault="009D6872" w:rsidP="00F7009D">
            <w:pPr>
              <w:pStyle w:val="TabellRader"/>
            </w:pPr>
            <w:r>
              <w:t>-3,6</w:t>
            </w:r>
          </w:p>
        </w:tc>
        <w:tc>
          <w:tcPr>
            <w:tcW w:w="567" w:type="dxa"/>
            <w:shd w:val="clear" w:color="auto" w:fill="FFFFFF"/>
            <w:tcMar>
              <w:top w:w="0" w:type="dxa"/>
              <w:left w:w="28" w:type="dxa"/>
              <w:bottom w:w="0" w:type="dxa"/>
              <w:right w:w="108" w:type="dxa"/>
            </w:tcMar>
            <w:vAlign w:val="bottom"/>
          </w:tcPr>
          <w:p w14:paraId="386896EE" w14:textId="021BC25D" w:rsidR="00F7009D" w:rsidRPr="007103FD" w:rsidRDefault="009D6872" w:rsidP="00F7009D">
            <w:pPr>
              <w:pStyle w:val="TabellRader"/>
            </w:pPr>
            <w:r>
              <w:t>-11,7</w:t>
            </w:r>
          </w:p>
        </w:tc>
      </w:tr>
      <w:tr w:rsidR="00F7009D" w14:paraId="1549A2D0" w14:textId="77777777" w:rsidTr="00F7009D">
        <w:trPr>
          <w:trHeight w:val="212"/>
        </w:trPr>
        <w:tc>
          <w:tcPr>
            <w:tcW w:w="2008" w:type="dxa"/>
            <w:tcBorders>
              <w:top w:val="nil"/>
              <w:left w:val="nil"/>
              <w:bottom w:val="single" w:sz="6" w:space="0" w:color="auto"/>
              <w:right w:val="nil"/>
            </w:tcBorders>
            <w:shd w:val="clear" w:color="auto" w:fill="FFFFFF"/>
          </w:tcPr>
          <w:p w14:paraId="16C23CF6" w14:textId="77777777" w:rsidR="00F7009D" w:rsidRPr="00CE02AC" w:rsidRDefault="009D6872" w:rsidP="00F7009D">
            <w:pPr>
              <w:pStyle w:val="TabellRader"/>
              <w:jc w:val="left"/>
            </w:pPr>
            <w:r w:rsidRPr="00CE02AC">
              <w:t>Övriga inkomster</w:t>
            </w:r>
          </w:p>
        </w:tc>
        <w:tc>
          <w:tcPr>
            <w:tcW w:w="709" w:type="dxa"/>
            <w:tcBorders>
              <w:top w:val="nil"/>
              <w:left w:val="nil"/>
              <w:bottom w:val="single" w:sz="6" w:space="0" w:color="auto"/>
              <w:right w:val="nil"/>
            </w:tcBorders>
            <w:shd w:val="clear" w:color="auto" w:fill="FFFFFF"/>
            <w:vAlign w:val="bottom"/>
          </w:tcPr>
          <w:p w14:paraId="34A97592" w14:textId="22915A47" w:rsidR="00F7009D" w:rsidRPr="007103FD" w:rsidRDefault="009D6872" w:rsidP="00F7009D">
            <w:pPr>
              <w:pStyle w:val="TabellRader"/>
            </w:pPr>
            <w:r>
              <w:t>-7,6</w:t>
            </w:r>
          </w:p>
        </w:tc>
        <w:tc>
          <w:tcPr>
            <w:tcW w:w="567" w:type="dxa"/>
            <w:tcBorders>
              <w:top w:val="nil"/>
              <w:left w:val="nil"/>
              <w:bottom w:val="single" w:sz="6" w:space="0" w:color="auto"/>
              <w:right w:val="nil"/>
            </w:tcBorders>
            <w:shd w:val="clear" w:color="auto" w:fill="FFFFFF"/>
            <w:vAlign w:val="bottom"/>
          </w:tcPr>
          <w:p w14:paraId="64103176" w14:textId="1FAD039A" w:rsidR="00F7009D" w:rsidRPr="007103FD" w:rsidRDefault="009D6872" w:rsidP="00F7009D">
            <w:pPr>
              <w:pStyle w:val="TabellRader"/>
            </w:pPr>
            <w:r>
              <w:t>-0,6</w:t>
            </w:r>
          </w:p>
        </w:tc>
        <w:tc>
          <w:tcPr>
            <w:tcW w:w="567" w:type="dxa"/>
            <w:tcBorders>
              <w:top w:val="nil"/>
              <w:left w:val="nil"/>
              <w:bottom w:val="single" w:sz="6" w:space="0" w:color="auto"/>
              <w:right w:val="nil"/>
            </w:tcBorders>
            <w:shd w:val="clear" w:color="auto" w:fill="FFFFFF"/>
            <w:vAlign w:val="bottom"/>
          </w:tcPr>
          <w:p w14:paraId="5C466A63" w14:textId="75EC402F" w:rsidR="00F7009D" w:rsidRPr="007103FD" w:rsidRDefault="009D6872" w:rsidP="00F7009D">
            <w:pPr>
              <w:pStyle w:val="TabellRader"/>
            </w:pPr>
            <w:r>
              <w:t>-6,7</w:t>
            </w:r>
          </w:p>
        </w:tc>
        <w:tc>
          <w:tcPr>
            <w:tcW w:w="567" w:type="dxa"/>
            <w:tcBorders>
              <w:top w:val="nil"/>
              <w:left w:val="nil"/>
              <w:bottom w:val="single" w:sz="6" w:space="0" w:color="auto"/>
              <w:right w:val="nil"/>
            </w:tcBorders>
            <w:shd w:val="clear" w:color="auto" w:fill="FFFFFF"/>
            <w:vAlign w:val="bottom"/>
          </w:tcPr>
          <w:p w14:paraId="146C2EBC" w14:textId="3DCC6293" w:rsidR="00F7009D" w:rsidRPr="007103FD" w:rsidRDefault="009D6872" w:rsidP="00F7009D">
            <w:pPr>
              <w:pStyle w:val="TabellRader"/>
            </w:pPr>
            <w:r>
              <w:t>-4,7</w:t>
            </w:r>
          </w:p>
        </w:tc>
      </w:tr>
      <w:tr w:rsidR="00F7009D" w:rsidRPr="00B62234" w14:paraId="49AC2375" w14:textId="77777777" w:rsidTr="00F7009D">
        <w:trPr>
          <w:trHeight w:val="288"/>
        </w:trPr>
        <w:tc>
          <w:tcPr>
            <w:tcW w:w="2008" w:type="dxa"/>
            <w:tcBorders>
              <w:top w:val="single" w:sz="6" w:space="0" w:color="auto"/>
              <w:left w:val="nil"/>
              <w:bottom w:val="nil"/>
              <w:right w:val="nil"/>
            </w:tcBorders>
          </w:tcPr>
          <w:p w14:paraId="44F7C819" w14:textId="77777777" w:rsidR="00F7009D" w:rsidRPr="00B62234" w:rsidRDefault="009D6872" w:rsidP="00F7009D">
            <w:pPr>
              <w:pStyle w:val="TabellRader"/>
              <w:jc w:val="left"/>
              <w:rPr>
                <w:b/>
              </w:rPr>
            </w:pPr>
            <w:r w:rsidRPr="00B62234">
              <w:rPr>
                <w:b/>
              </w:rPr>
              <w:t>Utgifter m.m.</w:t>
            </w:r>
          </w:p>
        </w:tc>
        <w:tc>
          <w:tcPr>
            <w:tcW w:w="709" w:type="dxa"/>
            <w:tcBorders>
              <w:top w:val="single" w:sz="6" w:space="0" w:color="auto"/>
              <w:left w:val="nil"/>
              <w:bottom w:val="nil"/>
              <w:right w:val="nil"/>
            </w:tcBorders>
            <w:tcMar>
              <w:top w:w="0" w:type="dxa"/>
              <w:left w:w="85" w:type="dxa"/>
              <w:bottom w:w="0" w:type="dxa"/>
              <w:right w:w="85" w:type="dxa"/>
            </w:tcMar>
            <w:vAlign w:val="bottom"/>
          </w:tcPr>
          <w:p w14:paraId="70C44C4F" w14:textId="16F44E23" w:rsidR="00F7009D" w:rsidRPr="00B62234" w:rsidRDefault="009D6872" w:rsidP="00F7009D">
            <w:pPr>
              <w:pStyle w:val="TabellRader"/>
              <w:rPr>
                <w:b/>
              </w:rPr>
            </w:pPr>
            <w:r>
              <w:rPr>
                <w:b/>
              </w:rPr>
              <w:t>-</w:t>
            </w:r>
            <w:r w:rsidRPr="00B62234">
              <w:rPr>
                <w:b/>
              </w:rPr>
              <w:t>9</w:t>
            </w:r>
            <w:r>
              <w:rPr>
                <w:b/>
              </w:rPr>
              <w:t>,9</w:t>
            </w:r>
          </w:p>
        </w:tc>
        <w:tc>
          <w:tcPr>
            <w:tcW w:w="567" w:type="dxa"/>
            <w:tcBorders>
              <w:top w:val="single" w:sz="6" w:space="0" w:color="auto"/>
              <w:left w:val="nil"/>
              <w:bottom w:val="nil"/>
              <w:right w:val="nil"/>
            </w:tcBorders>
            <w:tcMar>
              <w:top w:w="0" w:type="dxa"/>
              <w:left w:w="85" w:type="dxa"/>
              <w:bottom w:w="0" w:type="dxa"/>
              <w:right w:w="85" w:type="dxa"/>
            </w:tcMar>
            <w:vAlign w:val="bottom"/>
          </w:tcPr>
          <w:p w14:paraId="35B05BC0" w14:textId="3CDDFF99" w:rsidR="00F7009D" w:rsidRPr="00B62234" w:rsidRDefault="009D6872" w:rsidP="00F7009D">
            <w:pPr>
              <w:pStyle w:val="TabellRader"/>
              <w:rPr>
                <w:b/>
              </w:rPr>
            </w:pPr>
            <w:r>
              <w:rPr>
                <w:b/>
              </w:rPr>
              <w:t>0,1</w:t>
            </w:r>
          </w:p>
        </w:tc>
        <w:tc>
          <w:tcPr>
            <w:tcW w:w="567" w:type="dxa"/>
            <w:tcBorders>
              <w:top w:val="single" w:sz="6" w:space="0" w:color="auto"/>
              <w:left w:val="nil"/>
              <w:bottom w:val="nil"/>
              <w:right w:val="nil"/>
            </w:tcBorders>
            <w:tcMar>
              <w:top w:w="0" w:type="dxa"/>
              <w:left w:w="85" w:type="dxa"/>
              <w:bottom w:w="0" w:type="dxa"/>
              <w:right w:w="85" w:type="dxa"/>
            </w:tcMar>
            <w:vAlign w:val="bottom"/>
          </w:tcPr>
          <w:p w14:paraId="49BCA18D" w14:textId="2F2E81DF" w:rsidR="00F7009D" w:rsidRPr="00B62234" w:rsidRDefault="009D6872" w:rsidP="00F7009D">
            <w:pPr>
              <w:pStyle w:val="TabellRader"/>
              <w:rPr>
                <w:b/>
              </w:rPr>
            </w:pPr>
            <w:r>
              <w:rPr>
                <w:b/>
              </w:rPr>
              <w:t>0,8</w:t>
            </w:r>
          </w:p>
        </w:tc>
        <w:tc>
          <w:tcPr>
            <w:tcW w:w="567" w:type="dxa"/>
            <w:tcBorders>
              <w:top w:val="single" w:sz="6" w:space="0" w:color="auto"/>
              <w:left w:val="nil"/>
              <w:bottom w:val="nil"/>
              <w:right w:val="nil"/>
            </w:tcBorders>
            <w:tcMar>
              <w:top w:w="0" w:type="dxa"/>
              <w:left w:w="85" w:type="dxa"/>
              <w:bottom w:w="0" w:type="dxa"/>
              <w:right w:w="85" w:type="dxa"/>
            </w:tcMar>
            <w:vAlign w:val="bottom"/>
          </w:tcPr>
          <w:p w14:paraId="648E7F07" w14:textId="2AC46CBD" w:rsidR="00F7009D" w:rsidRPr="00B62234" w:rsidRDefault="009D6872" w:rsidP="00F7009D">
            <w:pPr>
              <w:pStyle w:val="TabellRader"/>
              <w:rPr>
                <w:b/>
              </w:rPr>
            </w:pPr>
            <w:r>
              <w:rPr>
                <w:b/>
              </w:rPr>
              <w:t>3,6</w:t>
            </w:r>
          </w:p>
        </w:tc>
      </w:tr>
      <w:tr w:rsidR="00F7009D" w14:paraId="3F0CAB99" w14:textId="77777777" w:rsidTr="00F7009D">
        <w:trPr>
          <w:trHeight w:val="409"/>
        </w:trPr>
        <w:tc>
          <w:tcPr>
            <w:tcW w:w="2008" w:type="dxa"/>
          </w:tcPr>
          <w:p w14:paraId="02AB36C6" w14:textId="049A6773" w:rsidR="00F7009D" w:rsidRPr="00257313" w:rsidRDefault="009D6872" w:rsidP="00F7009D">
            <w:pPr>
              <w:pStyle w:val="TabellRader"/>
              <w:jc w:val="left"/>
            </w:pPr>
            <w:r w:rsidRPr="00257313">
              <w:t>Utgifter exkl. Statsskuldsräntor</w:t>
            </w:r>
          </w:p>
        </w:tc>
        <w:tc>
          <w:tcPr>
            <w:tcW w:w="709" w:type="dxa"/>
            <w:tcMar>
              <w:top w:w="0" w:type="dxa"/>
              <w:left w:w="85" w:type="dxa"/>
              <w:bottom w:w="0" w:type="dxa"/>
              <w:right w:w="85" w:type="dxa"/>
            </w:tcMar>
            <w:vAlign w:val="bottom"/>
          </w:tcPr>
          <w:p w14:paraId="7D610126" w14:textId="5957A0DE" w:rsidR="00F7009D" w:rsidRPr="00257313" w:rsidRDefault="009D6872" w:rsidP="00F7009D">
            <w:pPr>
              <w:pStyle w:val="TabellRader"/>
            </w:pPr>
            <w:r>
              <w:t>0,6</w:t>
            </w:r>
          </w:p>
        </w:tc>
        <w:tc>
          <w:tcPr>
            <w:tcW w:w="567" w:type="dxa"/>
            <w:tcMar>
              <w:top w:w="0" w:type="dxa"/>
              <w:left w:w="85" w:type="dxa"/>
              <w:bottom w:w="0" w:type="dxa"/>
              <w:right w:w="85" w:type="dxa"/>
            </w:tcMar>
            <w:vAlign w:val="bottom"/>
          </w:tcPr>
          <w:p w14:paraId="0D7609FE" w14:textId="225CCFDD" w:rsidR="00F7009D" w:rsidRPr="00257313" w:rsidRDefault="009D6872" w:rsidP="00F7009D">
            <w:pPr>
              <w:pStyle w:val="TabellRader"/>
            </w:pPr>
            <w:r>
              <w:t>4,1</w:t>
            </w:r>
          </w:p>
        </w:tc>
        <w:tc>
          <w:tcPr>
            <w:tcW w:w="567" w:type="dxa"/>
            <w:tcMar>
              <w:top w:w="0" w:type="dxa"/>
              <w:left w:w="85" w:type="dxa"/>
              <w:bottom w:w="0" w:type="dxa"/>
              <w:right w:w="85" w:type="dxa"/>
            </w:tcMar>
            <w:vAlign w:val="bottom"/>
          </w:tcPr>
          <w:p w14:paraId="046A10FF" w14:textId="631DDFA3" w:rsidR="00F7009D" w:rsidRPr="00257313" w:rsidRDefault="009D6872" w:rsidP="00F7009D">
            <w:pPr>
              <w:pStyle w:val="TabellRader"/>
            </w:pPr>
            <w:r>
              <w:t>5,8</w:t>
            </w:r>
          </w:p>
        </w:tc>
        <w:tc>
          <w:tcPr>
            <w:tcW w:w="567" w:type="dxa"/>
            <w:tcMar>
              <w:top w:w="0" w:type="dxa"/>
              <w:left w:w="85" w:type="dxa"/>
              <w:bottom w:w="0" w:type="dxa"/>
              <w:right w:w="85" w:type="dxa"/>
            </w:tcMar>
            <w:vAlign w:val="bottom"/>
          </w:tcPr>
          <w:p w14:paraId="741AB131" w14:textId="5BAE0DF0" w:rsidR="00F7009D" w:rsidRPr="00257313" w:rsidRDefault="009D6872" w:rsidP="00F7009D">
            <w:pPr>
              <w:pStyle w:val="TabellRader"/>
            </w:pPr>
            <w:r>
              <w:t>4</w:t>
            </w:r>
            <w:r w:rsidRPr="00257313">
              <w:t>,</w:t>
            </w:r>
            <w:r>
              <w:t>5</w:t>
            </w:r>
          </w:p>
        </w:tc>
      </w:tr>
      <w:tr w:rsidR="00F7009D" w14:paraId="372D45D8" w14:textId="77777777" w:rsidTr="00F7009D">
        <w:trPr>
          <w:trHeight w:val="212"/>
        </w:trPr>
        <w:tc>
          <w:tcPr>
            <w:tcW w:w="2008" w:type="dxa"/>
          </w:tcPr>
          <w:p w14:paraId="641FDDBA" w14:textId="77777777" w:rsidR="00F7009D" w:rsidRPr="00257313" w:rsidRDefault="009D6872" w:rsidP="00F7009D">
            <w:pPr>
              <w:pStyle w:val="TabellRader"/>
              <w:jc w:val="left"/>
            </w:pPr>
            <w:r w:rsidRPr="00257313">
              <w:t>Statsskuldsräntor</w:t>
            </w:r>
          </w:p>
        </w:tc>
        <w:tc>
          <w:tcPr>
            <w:tcW w:w="709" w:type="dxa"/>
            <w:tcMar>
              <w:top w:w="0" w:type="dxa"/>
              <w:left w:w="85" w:type="dxa"/>
              <w:bottom w:w="0" w:type="dxa"/>
              <w:right w:w="85" w:type="dxa"/>
            </w:tcMar>
            <w:vAlign w:val="bottom"/>
          </w:tcPr>
          <w:p w14:paraId="358A1DE9" w14:textId="54C94FBA" w:rsidR="00F7009D" w:rsidRPr="00257313" w:rsidRDefault="009D6872" w:rsidP="00F7009D">
            <w:pPr>
              <w:pStyle w:val="TabellRader"/>
            </w:pPr>
            <w:r>
              <w:t>-9,5</w:t>
            </w:r>
          </w:p>
        </w:tc>
        <w:tc>
          <w:tcPr>
            <w:tcW w:w="567" w:type="dxa"/>
            <w:tcMar>
              <w:top w:w="0" w:type="dxa"/>
              <w:left w:w="85" w:type="dxa"/>
              <w:bottom w:w="0" w:type="dxa"/>
              <w:right w:w="85" w:type="dxa"/>
            </w:tcMar>
            <w:vAlign w:val="bottom"/>
          </w:tcPr>
          <w:p w14:paraId="0EAA385B" w14:textId="29BF474A" w:rsidR="00F7009D" w:rsidRPr="00257313" w:rsidRDefault="009D6872" w:rsidP="00F7009D">
            <w:pPr>
              <w:pStyle w:val="TabellRader"/>
            </w:pPr>
            <w:r>
              <w:t>-2,6</w:t>
            </w:r>
          </w:p>
        </w:tc>
        <w:tc>
          <w:tcPr>
            <w:tcW w:w="567" w:type="dxa"/>
            <w:tcMar>
              <w:top w:w="0" w:type="dxa"/>
              <w:left w:w="85" w:type="dxa"/>
              <w:bottom w:w="0" w:type="dxa"/>
              <w:right w:w="85" w:type="dxa"/>
            </w:tcMar>
            <w:vAlign w:val="bottom"/>
          </w:tcPr>
          <w:p w14:paraId="3340C431" w14:textId="741807C9" w:rsidR="00F7009D" w:rsidRPr="00257313" w:rsidRDefault="009D6872" w:rsidP="00F7009D">
            <w:pPr>
              <w:pStyle w:val="TabellRader"/>
            </w:pPr>
            <w:r>
              <w:t>-3,2</w:t>
            </w:r>
          </w:p>
        </w:tc>
        <w:tc>
          <w:tcPr>
            <w:tcW w:w="567" w:type="dxa"/>
            <w:tcMar>
              <w:top w:w="0" w:type="dxa"/>
              <w:left w:w="85" w:type="dxa"/>
              <w:bottom w:w="0" w:type="dxa"/>
              <w:right w:w="85" w:type="dxa"/>
            </w:tcMar>
            <w:vAlign w:val="bottom"/>
          </w:tcPr>
          <w:p w14:paraId="56B34A11" w14:textId="7E17363A" w:rsidR="00F7009D" w:rsidRPr="00257313" w:rsidRDefault="009D6872" w:rsidP="00F7009D">
            <w:pPr>
              <w:pStyle w:val="TabellRader"/>
            </w:pPr>
            <w:r>
              <w:t>0</w:t>
            </w:r>
            <w:r w:rsidRPr="00257313">
              <w:t>,</w:t>
            </w:r>
            <w:r>
              <w:t>9</w:t>
            </w:r>
          </w:p>
        </w:tc>
      </w:tr>
      <w:tr w:rsidR="00F7009D" w14:paraId="7F19BAF6" w14:textId="77777777" w:rsidTr="00F7009D">
        <w:trPr>
          <w:trHeight w:val="394"/>
        </w:trPr>
        <w:tc>
          <w:tcPr>
            <w:tcW w:w="2008" w:type="dxa"/>
          </w:tcPr>
          <w:p w14:paraId="678F0D2F" w14:textId="6AB8D7FC" w:rsidR="00F7009D" w:rsidRPr="00257313" w:rsidRDefault="009D6872" w:rsidP="00F7009D">
            <w:pPr>
              <w:pStyle w:val="TabellRader"/>
              <w:jc w:val="left"/>
            </w:pPr>
            <w:r w:rsidRPr="00257313">
              <w:t>Riksgäldskontorets nettoutlåning m.m.</w:t>
            </w:r>
          </w:p>
        </w:tc>
        <w:tc>
          <w:tcPr>
            <w:tcW w:w="709" w:type="dxa"/>
            <w:vAlign w:val="bottom"/>
          </w:tcPr>
          <w:p w14:paraId="75F9ADCC" w14:textId="5871DCA9" w:rsidR="00F7009D" w:rsidRPr="00257313" w:rsidRDefault="009D6872" w:rsidP="00F7009D">
            <w:pPr>
              <w:pStyle w:val="TabellRader"/>
            </w:pPr>
            <w:r>
              <w:t>-0,9</w:t>
            </w:r>
          </w:p>
        </w:tc>
        <w:tc>
          <w:tcPr>
            <w:tcW w:w="567" w:type="dxa"/>
            <w:vAlign w:val="bottom"/>
          </w:tcPr>
          <w:p w14:paraId="068D5044" w14:textId="4FE9F27C" w:rsidR="00F7009D" w:rsidRPr="00257313" w:rsidRDefault="009D6872" w:rsidP="00F7009D">
            <w:pPr>
              <w:pStyle w:val="TabellRader"/>
            </w:pPr>
            <w:r>
              <w:t>-1,4</w:t>
            </w:r>
          </w:p>
        </w:tc>
        <w:tc>
          <w:tcPr>
            <w:tcW w:w="567" w:type="dxa"/>
            <w:vAlign w:val="bottom"/>
          </w:tcPr>
          <w:p w14:paraId="764CFC6B" w14:textId="081BB7B5" w:rsidR="00F7009D" w:rsidRPr="00257313" w:rsidRDefault="009D6872" w:rsidP="00F7009D">
            <w:pPr>
              <w:pStyle w:val="TabellRader"/>
            </w:pPr>
            <w:r>
              <w:t>-1,8</w:t>
            </w:r>
          </w:p>
        </w:tc>
        <w:tc>
          <w:tcPr>
            <w:tcW w:w="567" w:type="dxa"/>
            <w:vAlign w:val="bottom"/>
          </w:tcPr>
          <w:p w14:paraId="027C8C29" w14:textId="73A97B72" w:rsidR="00F7009D" w:rsidRPr="00257313" w:rsidRDefault="009D6872" w:rsidP="00F7009D">
            <w:pPr>
              <w:pStyle w:val="TabellRader"/>
            </w:pPr>
            <w:r>
              <w:t>-1,8</w:t>
            </w:r>
          </w:p>
        </w:tc>
      </w:tr>
      <w:tr w:rsidR="00F7009D" w14:paraId="1CA15208" w14:textId="77777777" w:rsidTr="00F7009D">
        <w:trPr>
          <w:trHeight w:val="212"/>
        </w:trPr>
        <w:tc>
          <w:tcPr>
            <w:tcW w:w="2008" w:type="dxa"/>
            <w:tcBorders>
              <w:top w:val="nil"/>
              <w:left w:val="nil"/>
              <w:bottom w:val="single" w:sz="12" w:space="0" w:color="auto"/>
              <w:right w:val="nil"/>
            </w:tcBorders>
          </w:tcPr>
          <w:p w14:paraId="192666CF" w14:textId="77777777" w:rsidR="00F7009D" w:rsidRPr="00257313" w:rsidRDefault="009D6872" w:rsidP="00F7009D">
            <w:pPr>
              <w:pStyle w:val="TabellRader"/>
              <w:jc w:val="left"/>
            </w:pPr>
            <w:r w:rsidRPr="00257313">
              <w:t>Kassamässig korrigering</w:t>
            </w:r>
          </w:p>
        </w:tc>
        <w:tc>
          <w:tcPr>
            <w:tcW w:w="709" w:type="dxa"/>
            <w:tcBorders>
              <w:top w:val="nil"/>
              <w:left w:val="nil"/>
              <w:bottom w:val="single" w:sz="12" w:space="0" w:color="auto"/>
              <w:right w:val="nil"/>
            </w:tcBorders>
            <w:tcMar>
              <w:left w:w="85" w:type="dxa"/>
              <w:right w:w="85" w:type="dxa"/>
            </w:tcMar>
            <w:vAlign w:val="bottom"/>
          </w:tcPr>
          <w:p w14:paraId="7142CBC4" w14:textId="77777777" w:rsidR="00F7009D" w:rsidRPr="00257313" w:rsidRDefault="009D6872" w:rsidP="00F7009D">
            <w:pPr>
              <w:pStyle w:val="TabellRader"/>
            </w:pPr>
            <w:r w:rsidRPr="00257313">
              <w:t>0,0</w:t>
            </w:r>
          </w:p>
        </w:tc>
        <w:tc>
          <w:tcPr>
            <w:tcW w:w="567" w:type="dxa"/>
            <w:tcBorders>
              <w:top w:val="nil"/>
              <w:left w:val="nil"/>
              <w:bottom w:val="single" w:sz="12" w:space="0" w:color="auto"/>
              <w:right w:val="nil"/>
            </w:tcBorders>
            <w:vAlign w:val="bottom"/>
          </w:tcPr>
          <w:p w14:paraId="2A9023BA" w14:textId="77777777" w:rsidR="00F7009D" w:rsidRPr="00257313" w:rsidRDefault="009D6872" w:rsidP="00F7009D">
            <w:pPr>
              <w:pStyle w:val="TabellRader"/>
            </w:pPr>
            <w:r w:rsidRPr="00257313">
              <w:t>0,0</w:t>
            </w:r>
          </w:p>
        </w:tc>
        <w:tc>
          <w:tcPr>
            <w:tcW w:w="567" w:type="dxa"/>
            <w:tcBorders>
              <w:top w:val="nil"/>
              <w:left w:val="nil"/>
              <w:bottom w:val="single" w:sz="12" w:space="0" w:color="auto"/>
              <w:right w:val="nil"/>
            </w:tcBorders>
            <w:vAlign w:val="bottom"/>
          </w:tcPr>
          <w:p w14:paraId="76B76445" w14:textId="77777777" w:rsidR="00F7009D" w:rsidRPr="00257313" w:rsidRDefault="009D6872" w:rsidP="00F7009D">
            <w:pPr>
              <w:pStyle w:val="TabellRader"/>
            </w:pPr>
            <w:r w:rsidRPr="00257313">
              <w:t>0,0</w:t>
            </w:r>
          </w:p>
        </w:tc>
        <w:tc>
          <w:tcPr>
            <w:tcW w:w="567" w:type="dxa"/>
            <w:tcBorders>
              <w:top w:val="nil"/>
              <w:left w:val="nil"/>
              <w:bottom w:val="single" w:sz="12" w:space="0" w:color="auto"/>
              <w:right w:val="nil"/>
            </w:tcBorders>
            <w:vAlign w:val="bottom"/>
          </w:tcPr>
          <w:p w14:paraId="748E92C4" w14:textId="77777777" w:rsidR="00F7009D" w:rsidRPr="00257313" w:rsidRDefault="009D6872" w:rsidP="00F7009D">
            <w:pPr>
              <w:pStyle w:val="TabellRader"/>
            </w:pPr>
            <w:r w:rsidRPr="00257313">
              <w:t>0,0</w:t>
            </w:r>
          </w:p>
        </w:tc>
      </w:tr>
      <w:tr w:rsidR="00F7009D" w:rsidRPr="00B62234" w14:paraId="5EAF0216" w14:textId="77777777" w:rsidTr="00F7009D">
        <w:trPr>
          <w:trHeight w:val="212"/>
        </w:trPr>
        <w:tc>
          <w:tcPr>
            <w:tcW w:w="2008" w:type="dxa"/>
            <w:tcBorders>
              <w:top w:val="single" w:sz="12" w:space="0" w:color="auto"/>
              <w:left w:val="nil"/>
              <w:bottom w:val="single" w:sz="6" w:space="0" w:color="auto"/>
              <w:right w:val="nil"/>
            </w:tcBorders>
          </w:tcPr>
          <w:p w14:paraId="422BE984" w14:textId="43050E3C" w:rsidR="00F7009D" w:rsidRPr="00B62234" w:rsidRDefault="009D6872" w:rsidP="00F7009D">
            <w:pPr>
              <w:pStyle w:val="TabellRader"/>
              <w:jc w:val="left"/>
              <w:rPr>
                <w:b/>
              </w:rPr>
            </w:pPr>
            <w:r w:rsidRPr="00B62234">
              <w:rPr>
                <w:b/>
              </w:rPr>
              <w:t>Förändring av statens budgetsaldo</w:t>
            </w:r>
          </w:p>
        </w:tc>
        <w:tc>
          <w:tcPr>
            <w:tcW w:w="709" w:type="dxa"/>
            <w:tcBorders>
              <w:top w:val="single" w:sz="12" w:space="0" w:color="auto"/>
              <w:left w:val="nil"/>
              <w:bottom w:val="single" w:sz="6" w:space="0" w:color="auto"/>
              <w:right w:val="nil"/>
            </w:tcBorders>
            <w:tcMar>
              <w:top w:w="0" w:type="dxa"/>
              <w:left w:w="28" w:type="dxa"/>
              <w:bottom w:w="0" w:type="dxa"/>
              <w:right w:w="108" w:type="dxa"/>
            </w:tcMar>
            <w:vAlign w:val="bottom"/>
          </w:tcPr>
          <w:p w14:paraId="29AA3543" w14:textId="73237BB5" w:rsidR="00F7009D" w:rsidRPr="00B62234" w:rsidRDefault="009D6872" w:rsidP="00F7009D">
            <w:pPr>
              <w:pStyle w:val="TabellRader"/>
              <w:rPr>
                <w:b/>
              </w:rPr>
            </w:pPr>
            <w:r>
              <w:rPr>
                <w:b/>
              </w:rPr>
              <w:t>-6</w:t>
            </w:r>
            <w:r w:rsidRPr="00B62234">
              <w:rPr>
                <w:b/>
              </w:rPr>
              <w:t>,5</w:t>
            </w:r>
          </w:p>
        </w:tc>
        <w:tc>
          <w:tcPr>
            <w:tcW w:w="567" w:type="dxa"/>
            <w:tcBorders>
              <w:top w:val="single" w:sz="12" w:space="0" w:color="auto"/>
              <w:left w:val="nil"/>
              <w:bottom w:val="single" w:sz="6" w:space="0" w:color="auto"/>
              <w:right w:val="nil"/>
            </w:tcBorders>
            <w:vAlign w:val="bottom"/>
          </w:tcPr>
          <w:p w14:paraId="01CA09AF" w14:textId="780F6950" w:rsidR="00F7009D" w:rsidRPr="00B62234" w:rsidRDefault="009D6872" w:rsidP="00F7009D">
            <w:pPr>
              <w:pStyle w:val="TabellRader"/>
              <w:rPr>
                <w:b/>
              </w:rPr>
            </w:pPr>
            <w:r>
              <w:rPr>
                <w:b/>
              </w:rPr>
              <w:t>2,1</w:t>
            </w:r>
          </w:p>
        </w:tc>
        <w:tc>
          <w:tcPr>
            <w:tcW w:w="567" w:type="dxa"/>
            <w:tcBorders>
              <w:top w:val="single" w:sz="12" w:space="0" w:color="auto"/>
              <w:left w:val="nil"/>
              <w:bottom w:val="single" w:sz="6" w:space="0" w:color="auto"/>
              <w:right w:val="nil"/>
            </w:tcBorders>
            <w:tcMar>
              <w:top w:w="0" w:type="dxa"/>
              <w:left w:w="28" w:type="dxa"/>
              <w:bottom w:w="0" w:type="dxa"/>
              <w:right w:w="108" w:type="dxa"/>
            </w:tcMar>
            <w:vAlign w:val="bottom"/>
          </w:tcPr>
          <w:p w14:paraId="3EE236D9" w14:textId="62D7A4E2" w:rsidR="00F7009D" w:rsidRPr="00B62234" w:rsidRDefault="009D6872" w:rsidP="00F7009D">
            <w:pPr>
              <w:pStyle w:val="TabellRader"/>
              <w:rPr>
                <w:b/>
              </w:rPr>
            </w:pPr>
            <w:r>
              <w:rPr>
                <w:b/>
              </w:rPr>
              <w:t>-11</w:t>
            </w:r>
            <w:r w:rsidRPr="00B62234">
              <w:rPr>
                <w:b/>
              </w:rPr>
              <w:t>,0</w:t>
            </w:r>
          </w:p>
        </w:tc>
        <w:tc>
          <w:tcPr>
            <w:tcW w:w="567" w:type="dxa"/>
            <w:tcBorders>
              <w:top w:val="single" w:sz="12" w:space="0" w:color="auto"/>
              <w:left w:val="nil"/>
              <w:bottom w:val="single" w:sz="6" w:space="0" w:color="auto"/>
              <w:right w:val="nil"/>
            </w:tcBorders>
            <w:tcMar>
              <w:top w:w="0" w:type="dxa"/>
              <w:left w:w="28" w:type="dxa"/>
              <w:bottom w:w="0" w:type="dxa"/>
              <w:right w:w="108" w:type="dxa"/>
            </w:tcMar>
            <w:vAlign w:val="bottom"/>
          </w:tcPr>
          <w:p w14:paraId="075EE620" w14:textId="585707A1" w:rsidR="00F7009D" w:rsidRPr="00B62234" w:rsidRDefault="009D6872" w:rsidP="00F7009D">
            <w:pPr>
              <w:pStyle w:val="TabellRader"/>
              <w:rPr>
                <w:b/>
              </w:rPr>
            </w:pPr>
            <w:r>
              <w:rPr>
                <w:b/>
              </w:rPr>
              <w:t>-19,9</w:t>
            </w:r>
          </w:p>
        </w:tc>
      </w:tr>
      <w:tr w:rsidR="00F7009D" w:rsidRPr="00B62234" w14:paraId="7F281913" w14:textId="77777777" w:rsidTr="00F7009D">
        <w:trPr>
          <w:trHeight w:val="484"/>
        </w:trPr>
        <w:tc>
          <w:tcPr>
            <w:tcW w:w="2008" w:type="dxa"/>
            <w:tcBorders>
              <w:top w:val="single" w:sz="12" w:space="0" w:color="auto"/>
              <w:left w:val="nil"/>
              <w:bottom w:val="single" w:sz="18" w:space="0" w:color="auto"/>
              <w:right w:val="nil"/>
            </w:tcBorders>
          </w:tcPr>
          <w:p w14:paraId="7AEFE320" w14:textId="0E4B2E5E" w:rsidR="00F7009D" w:rsidRPr="00B62234" w:rsidRDefault="009D6872" w:rsidP="00F7009D">
            <w:pPr>
              <w:pStyle w:val="TabellRader"/>
              <w:jc w:val="left"/>
              <w:rPr>
                <w:b/>
              </w:rPr>
            </w:pPr>
            <w:r>
              <w:rPr>
                <w:b/>
              </w:rPr>
              <w:t>Statens budgetsaldo i</w:t>
            </w:r>
            <w:r>
              <w:rPr>
                <w:b/>
              </w:rPr>
              <w:br/>
              <w:t>2014</w:t>
            </w:r>
            <w:r w:rsidRPr="00B62234">
              <w:rPr>
                <w:b/>
              </w:rPr>
              <w:t xml:space="preserve"> års ekonomiska vårproposition</w:t>
            </w:r>
          </w:p>
        </w:tc>
        <w:tc>
          <w:tcPr>
            <w:tcW w:w="709" w:type="dxa"/>
            <w:tcBorders>
              <w:top w:val="single" w:sz="12" w:space="0" w:color="auto"/>
              <w:left w:val="nil"/>
              <w:bottom w:val="single" w:sz="18" w:space="0" w:color="auto"/>
              <w:right w:val="nil"/>
            </w:tcBorders>
            <w:tcMar>
              <w:top w:w="0" w:type="dxa"/>
              <w:left w:w="28" w:type="dxa"/>
              <w:bottom w:w="0" w:type="dxa"/>
              <w:right w:w="108" w:type="dxa"/>
            </w:tcMar>
            <w:vAlign w:val="bottom"/>
          </w:tcPr>
          <w:p w14:paraId="5FE93A5C" w14:textId="5E361DEC" w:rsidR="00F7009D" w:rsidRPr="00B62234" w:rsidRDefault="009D6872" w:rsidP="00F7009D">
            <w:pPr>
              <w:pStyle w:val="TabellRader"/>
              <w:rPr>
                <w:b/>
              </w:rPr>
            </w:pPr>
            <w:r>
              <w:rPr>
                <w:b/>
              </w:rPr>
              <w:t>-51,2</w:t>
            </w:r>
          </w:p>
        </w:tc>
        <w:tc>
          <w:tcPr>
            <w:tcW w:w="567" w:type="dxa"/>
            <w:tcBorders>
              <w:top w:val="single" w:sz="12" w:space="0" w:color="auto"/>
              <w:left w:val="nil"/>
              <w:bottom w:val="single" w:sz="18" w:space="0" w:color="auto"/>
              <w:right w:val="nil"/>
            </w:tcBorders>
            <w:vAlign w:val="bottom"/>
          </w:tcPr>
          <w:p w14:paraId="1170BF4E" w14:textId="4D8AC573" w:rsidR="00F7009D" w:rsidRPr="00B62234" w:rsidRDefault="009D6872" w:rsidP="00F7009D">
            <w:pPr>
              <w:pStyle w:val="TabellRader"/>
              <w:rPr>
                <w:b/>
              </w:rPr>
            </w:pPr>
            <w:r>
              <w:rPr>
                <w:b/>
              </w:rPr>
              <w:t>1,5</w:t>
            </w:r>
          </w:p>
        </w:tc>
        <w:tc>
          <w:tcPr>
            <w:tcW w:w="567" w:type="dxa"/>
            <w:tcBorders>
              <w:top w:val="single" w:sz="12" w:space="0" w:color="auto"/>
              <w:left w:val="nil"/>
              <w:bottom w:val="single" w:sz="18" w:space="0" w:color="auto"/>
              <w:right w:val="nil"/>
            </w:tcBorders>
            <w:tcMar>
              <w:top w:w="0" w:type="dxa"/>
              <w:left w:w="28" w:type="dxa"/>
              <w:bottom w:w="0" w:type="dxa"/>
              <w:right w:w="108" w:type="dxa"/>
            </w:tcMar>
            <w:vAlign w:val="bottom"/>
          </w:tcPr>
          <w:p w14:paraId="2D67CBAF" w14:textId="38D13CAC" w:rsidR="00F7009D" w:rsidRPr="00B62234" w:rsidRDefault="009D6872" w:rsidP="00F7009D">
            <w:pPr>
              <w:pStyle w:val="TabellRader"/>
              <w:rPr>
                <w:b/>
              </w:rPr>
            </w:pPr>
            <w:r>
              <w:rPr>
                <w:b/>
              </w:rPr>
              <w:t>41,9</w:t>
            </w:r>
          </w:p>
        </w:tc>
        <w:tc>
          <w:tcPr>
            <w:tcW w:w="567" w:type="dxa"/>
            <w:tcBorders>
              <w:top w:val="single" w:sz="12" w:space="0" w:color="auto"/>
              <w:left w:val="nil"/>
              <w:bottom w:val="single" w:sz="18" w:space="0" w:color="auto"/>
              <w:right w:val="nil"/>
            </w:tcBorders>
            <w:tcMar>
              <w:left w:w="85" w:type="dxa"/>
              <w:right w:w="85" w:type="dxa"/>
            </w:tcMar>
            <w:vAlign w:val="bottom"/>
          </w:tcPr>
          <w:p w14:paraId="01FDC2D5" w14:textId="79CF6644" w:rsidR="00F7009D" w:rsidRPr="00B62234" w:rsidRDefault="009D6872" w:rsidP="00F7009D">
            <w:pPr>
              <w:pStyle w:val="TabellRader"/>
              <w:rPr>
                <w:b/>
              </w:rPr>
            </w:pPr>
            <w:r>
              <w:rPr>
                <w:b/>
              </w:rPr>
              <w:t>61,8</w:t>
            </w:r>
          </w:p>
        </w:tc>
      </w:tr>
    </w:tbl>
    <w:p w14:paraId="4056FAD8" w14:textId="77777777" w:rsidR="00F7009D" w:rsidRDefault="009D6872" w:rsidP="00F7009D">
      <w:pPr>
        <w:pStyle w:val="TabellFotnot"/>
      </w:pPr>
      <w:r>
        <w:t>Anm.: Beloppen är avrundade och överensstämmer därför inte alltid med summan.</w:t>
      </w:r>
    </w:p>
    <w:p w14:paraId="63E2147F" w14:textId="77777777" w:rsidR="00F7009D" w:rsidRDefault="009D6872" w:rsidP="00F7009D">
      <w:pPr>
        <w:pStyle w:val="TabellFotnot"/>
      </w:pPr>
      <w:r>
        <w:t>Källa: Egna beräkningar.</w:t>
      </w:r>
    </w:p>
    <w:p w14:paraId="041E2C6E" w14:textId="4295AA2B" w:rsidR="00F7009D" w:rsidRDefault="009D6872" w:rsidP="00F7009D">
      <w:pPr>
        <w:pStyle w:val="Rubrik2"/>
      </w:pPr>
      <w:bookmarkStart w:id="542" w:name="_Toc384401558"/>
      <w:r w:rsidRPr="00902908">
        <w:t>Den offentliga sektorns finanser</w:t>
      </w:r>
      <w:bookmarkEnd w:id="542"/>
    </w:p>
    <w:p w14:paraId="3046C9B3" w14:textId="049DA4E9" w:rsidR="00F7009D" w:rsidRDefault="009D6872" w:rsidP="00F7009D">
      <w:pPr>
        <w:pStyle w:val="Brdtext"/>
      </w:pPr>
      <w:r>
        <w:t xml:space="preserve">Det preliminära utfallet för den offentliga sektorns finansiella sparande 2013 blev 6 miljarder kronor, eller 0,2 procent av BNP, lägre än beräkningen i budgetpropositionen för 2014 (se </w:t>
      </w:r>
      <w:r>
        <w:fldChar w:fldCharType="begin"/>
      </w:r>
      <w:r>
        <w:instrText xml:space="preserve"> REF  _Ref383289258 \* Lower \h </w:instrText>
      </w:r>
      <w:r>
        <w:fldChar w:fldCharType="separate"/>
      </w:r>
      <w:r w:rsidR="004642B5">
        <w:t xml:space="preserve">tabell </w:t>
      </w:r>
      <w:r w:rsidR="004642B5">
        <w:rPr>
          <w:noProof/>
        </w:rPr>
        <w:t>9</w:t>
      </w:r>
      <w:r w:rsidR="004642B5">
        <w:t>.</w:t>
      </w:r>
      <w:r w:rsidR="004642B5">
        <w:rPr>
          <w:noProof/>
        </w:rPr>
        <w:t>12</w:t>
      </w:r>
      <w:r>
        <w:fldChar w:fldCharType="end"/>
      </w:r>
      <w:r>
        <w:t>). Prognosen för det finansiella sparandet 2014 har reviderats ned med 1 miljard kronor jämfört med budgetpropositionen.</w:t>
      </w:r>
    </w:p>
    <w:p w14:paraId="41D4632F" w14:textId="6E4530B5" w:rsidR="00F7009D" w:rsidRDefault="009D6872" w:rsidP="00F7009D">
      <w:pPr>
        <w:pStyle w:val="Brdtextmedindrag"/>
      </w:pPr>
      <w:r>
        <w:t>För 2015 har prognosen för det finansiella sparandet reviderats upp med 0,1 procent av BNP, medan beräkningarna för 2016 och 2017 i stället reviderats ned med 0,2 till 0,4 procent</w:t>
      </w:r>
      <w:r>
        <w:softHyphen/>
        <w:t>enheter per år. Den finansiella ställningen beräknas däremot bli betydligt starkare än vad som beräknades i budgetpropositionen.</w:t>
      </w:r>
    </w:p>
    <w:p w14:paraId="754C1D89" w14:textId="1E34BCF2" w:rsidR="00F7009D" w:rsidRDefault="00F7009D" w:rsidP="00F7009D">
      <w:pPr>
        <w:pStyle w:val="Brdtextmedindrag"/>
      </w:pPr>
    </w:p>
    <w:p w14:paraId="5E3E7C55" w14:textId="77777777" w:rsidR="00F7009D" w:rsidRDefault="00F7009D" w:rsidP="00F7009D">
      <w:pPr>
        <w:pStyle w:val="Brdtextmedindrag"/>
      </w:pPr>
    </w:p>
    <w:p w14:paraId="79ABA210" w14:textId="77777777" w:rsidR="00F7009D" w:rsidRDefault="00F7009D" w:rsidP="00F7009D">
      <w:pPr>
        <w:pStyle w:val="Brdtextmedindrag"/>
      </w:pPr>
    </w:p>
    <w:p w14:paraId="34D896EA" w14:textId="77777777" w:rsidR="00F7009D" w:rsidRDefault="00F7009D" w:rsidP="00F7009D">
      <w:pPr>
        <w:pStyle w:val="Brdtextmedindrag"/>
      </w:pPr>
    </w:p>
    <w:p w14:paraId="41DCFD88" w14:textId="77777777" w:rsidR="00F7009D" w:rsidRDefault="00F7009D" w:rsidP="00F7009D">
      <w:pPr>
        <w:pStyle w:val="Brdtextmedindrag"/>
      </w:pPr>
    </w:p>
    <w:p w14:paraId="019D319A" w14:textId="77777777" w:rsidR="00F7009D" w:rsidRDefault="00F7009D" w:rsidP="00F7009D">
      <w:pPr>
        <w:pStyle w:val="Brdtextmedindrag"/>
      </w:pPr>
    </w:p>
    <w:p w14:paraId="377542F9" w14:textId="660C7B4D" w:rsidR="00F7009D" w:rsidRDefault="009D6872" w:rsidP="00F7009D">
      <w:pPr>
        <w:pStyle w:val="TabellRubrik"/>
      </w:pPr>
      <w:bookmarkStart w:id="543" w:name="_Ref383289258"/>
      <w:bookmarkStart w:id="544" w:name="_Toc384401712"/>
      <w:r>
        <w:lastRenderedPageBreak/>
        <w:t xml:space="preserve">Tabell </w:t>
      </w:r>
      <w:r w:rsidR="0009067D">
        <w:fldChar w:fldCharType="begin"/>
      </w:r>
      <w:r w:rsidR="0009067D">
        <w:instrText xml:space="preserve"> STYLEREF "Rubrik 1"\n \</w:instrText>
      </w:r>
      <w:r w:rsidR="0009067D">
        <w:instrText xml:space="preserve">* MERGEFORMAT </w:instrText>
      </w:r>
      <w:r w:rsidR="0009067D">
        <w:fldChar w:fldCharType="separate"/>
      </w:r>
      <w:r w:rsidR="004642B5">
        <w:rPr>
          <w:noProof/>
        </w:rPr>
        <w:t>9</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12</w:t>
      </w:r>
      <w:r w:rsidR="0009067D">
        <w:rPr>
          <w:noProof/>
        </w:rPr>
        <w:fldChar w:fldCharType="end"/>
      </w:r>
      <w:bookmarkEnd w:id="543"/>
      <w:r>
        <w:t xml:space="preserve"> Offentliga sektorns inkomster och utgifter. Aktuell prognos och förändringar jämfört med budgetpropositionen för 2014</w:t>
      </w:r>
      <w:bookmarkEnd w:id="544"/>
    </w:p>
    <w:p w14:paraId="28970B1F" w14:textId="07545AB6" w:rsidR="00F7009D" w:rsidRDefault="009D6872" w:rsidP="00F7009D">
      <w:pPr>
        <w:pStyle w:val="TabellUnderrubrik"/>
      </w:pPr>
      <w:r>
        <w:t>Miljarder kronor, procent av BNP.</w:t>
      </w:r>
    </w:p>
    <w:tbl>
      <w:tblPr>
        <w:tblW w:w="4383" w:type="dxa"/>
        <w:tblInd w:w="85" w:type="dxa"/>
        <w:tblLook w:val="04A0" w:firstRow="1" w:lastRow="0" w:firstColumn="1" w:lastColumn="0" w:noHBand="0" w:noVBand="1"/>
      </w:tblPr>
      <w:tblGrid>
        <w:gridCol w:w="1978"/>
        <w:gridCol w:w="481"/>
        <w:gridCol w:w="481"/>
        <w:gridCol w:w="481"/>
        <w:gridCol w:w="481"/>
        <w:gridCol w:w="481"/>
      </w:tblGrid>
      <w:tr w:rsidR="00F7009D" w14:paraId="52641809" w14:textId="77777777" w:rsidTr="00F7009D">
        <w:tc>
          <w:tcPr>
            <w:tcW w:w="0" w:type="auto"/>
            <w:tcBorders>
              <w:top w:val="nil"/>
              <w:left w:val="nil"/>
              <w:bottom w:val="single" w:sz="18" w:space="0" w:color="auto"/>
              <w:right w:val="nil"/>
            </w:tcBorders>
          </w:tcPr>
          <w:p w14:paraId="089ADB6F" w14:textId="77777777" w:rsidR="00F7009D" w:rsidRDefault="00F7009D" w:rsidP="00F7009D">
            <w:pPr>
              <w:pStyle w:val="TabellHuvud"/>
              <w:jc w:val="left"/>
            </w:pPr>
          </w:p>
        </w:tc>
        <w:tc>
          <w:tcPr>
            <w:tcW w:w="0" w:type="auto"/>
            <w:tcBorders>
              <w:top w:val="nil"/>
              <w:left w:val="nil"/>
              <w:bottom w:val="single" w:sz="18" w:space="0" w:color="auto"/>
              <w:right w:val="single" w:sz="4" w:space="0" w:color="auto"/>
            </w:tcBorders>
            <w:hideMark/>
          </w:tcPr>
          <w:p w14:paraId="37E0F715" w14:textId="7C961032" w:rsidR="00F7009D" w:rsidRDefault="009D6872" w:rsidP="00F7009D">
            <w:pPr>
              <w:pStyle w:val="TabellHuvud"/>
            </w:pPr>
            <w:r>
              <w:t>2013</w:t>
            </w:r>
          </w:p>
        </w:tc>
        <w:tc>
          <w:tcPr>
            <w:tcW w:w="0" w:type="auto"/>
            <w:tcBorders>
              <w:top w:val="nil"/>
              <w:left w:val="single" w:sz="4" w:space="0" w:color="auto"/>
              <w:bottom w:val="single" w:sz="18" w:space="0" w:color="auto"/>
              <w:right w:val="nil"/>
            </w:tcBorders>
            <w:hideMark/>
          </w:tcPr>
          <w:p w14:paraId="4C73BE97" w14:textId="57B82B21" w:rsidR="00F7009D" w:rsidRDefault="009D6872" w:rsidP="00F7009D">
            <w:pPr>
              <w:pStyle w:val="TabellHuvud"/>
            </w:pPr>
            <w:r>
              <w:t>2014</w:t>
            </w:r>
          </w:p>
        </w:tc>
        <w:tc>
          <w:tcPr>
            <w:tcW w:w="0" w:type="auto"/>
            <w:tcBorders>
              <w:top w:val="nil"/>
              <w:left w:val="nil"/>
              <w:bottom w:val="single" w:sz="18" w:space="0" w:color="auto"/>
              <w:right w:val="nil"/>
            </w:tcBorders>
            <w:hideMark/>
          </w:tcPr>
          <w:p w14:paraId="0F637828" w14:textId="1BC2100E" w:rsidR="00F7009D" w:rsidRDefault="009D6872" w:rsidP="00F7009D">
            <w:pPr>
              <w:pStyle w:val="TabellHuvud"/>
            </w:pPr>
            <w:r>
              <w:t>2015</w:t>
            </w:r>
          </w:p>
        </w:tc>
        <w:tc>
          <w:tcPr>
            <w:tcW w:w="0" w:type="auto"/>
            <w:tcBorders>
              <w:top w:val="nil"/>
              <w:left w:val="nil"/>
              <w:bottom w:val="single" w:sz="18" w:space="0" w:color="auto"/>
              <w:right w:val="nil"/>
            </w:tcBorders>
            <w:hideMark/>
          </w:tcPr>
          <w:p w14:paraId="76054D13" w14:textId="457A0A5E" w:rsidR="00F7009D" w:rsidRDefault="009D6872" w:rsidP="00F7009D">
            <w:pPr>
              <w:pStyle w:val="TabellHuvud"/>
            </w:pPr>
            <w:r>
              <w:t>2016</w:t>
            </w:r>
          </w:p>
        </w:tc>
        <w:tc>
          <w:tcPr>
            <w:tcW w:w="0" w:type="auto"/>
            <w:tcBorders>
              <w:top w:val="nil"/>
              <w:left w:val="nil"/>
              <w:bottom w:val="single" w:sz="18" w:space="0" w:color="auto"/>
              <w:right w:val="nil"/>
            </w:tcBorders>
            <w:hideMark/>
          </w:tcPr>
          <w:p w14:paraId="446ADB19" w14:textId="4E8899B8" w:rsidR="00F7009D" w:rsidRDefault="009D6872" w:rsidP="00F7009D">
            <w:pPr>
              <w:pStyle w:val="TabellHuvud"/>
            </w:pPr>
            <w:r>
              <w:t>2017</w:t>
            </w:r>
          </w:p>
        </w:tc>
      </w:tr>
      <w:tr w:rsidR="00F7009D" w:rsidRPr="008C5BDA" w14:paraId="0BC47DF6" w14:textId="77777777" w:rsidTr="00F7009D">
        <w:tc>
          <w:tcPr>
            <w:tcW w:w="0" w:type="auto"/>
            <w:tcBorders>
              <w:top w:val="single" w:sz="18" w:space="0" w:color="auto"/>
              <w:left w:val="nil"/>
              <w:bottom w:val="nil"/>
              <w:right w:val="nil"/>
            </w:tcBorders>
            <w:vAlign w:val="bottom"/>
            <w:hideMark/>
          </w:tcPr>
          <w:p w14:paraId="64FAF5D2" w14:textId="7541F25F" w:rsidR="00F7009D" w:rsidRPr="008C5BDA" w:rsidRDefault="009D6872" w:rsidP="00F7009D">
            <w:pPr>
              <w:pStyle w:val="TabellRader"/>
              <w:jc w:val="left"/>
              <w:rPr>
                <w:b/>
              </w:rPr>
            </w:pPr>
            <w:r w:rsidRPr="008C5BDA">
              <w:rPr>
                <w:b/>
              </w:rPr>
              <w:t>Finansiellt sparande i budgetpropositionen för 201</w:t>
            </w:r>
            <w:r>
              <w:rPr>
                <w:b/>
              </w:rPr>
              <w:t>4</w:t>
            </w:r>
          </w:p>
        </w:tc>
        <w:tc>
          <w:tcPr>
            <w:tcW w:w="0" w:type="auto"/>
            <w:tcBorders>
              <w:top w:val="single" w:sz="18" w:space="0" w:color="auto"/>
              <w:left w:val="nil"/>
              <w:bottom w:val="nil"/>
              <w:right w:val="single" w:sz="4" w:space="0" w:color="auto"/>
            </w:tcBorders>
            <w:vAlign w:val="bottom"/>
            <w:hideMark/>
          </w:tcPr>
          <w:p w14:paraId="0AB5705B" w14:textId="6A391596" w:rsidR="00F7009D" w:rsidRPr="008C5BDA" w:rsidRDefault="009D6872" w:rsidP="00F7009D">
            <w:pPr>
              <w:pStyle w:val="TabellRader"/>
              <w:rPr>
                <w:rFonts w:cs="Arial"/>
                <w:b/>
                <w:color w:val="000000"/>
                <w:szCs w:val="16"/>
              </w:rPr>
            </w:pPr>
            <w:r w:rsidRPr="00BD6D6C">
              <w:rPr>
                <w:b/>
              </w:rPr>
              <w:t>-43</w:t>
            </w:r>
          </w:p>
        </w:tc>
        <w:tc>
          <w:tcPr>
            <w:tcW w:w="0" w:type="auto"/>
            <w:tcBorders>
              <w:top w:val="single" w:sz="18" w:space="0" w:color="auto"/>
              <w:left w:val="single" w:sz="4" w:space="0" w:color="auto"/>
              <w:bottom w:val="nil"/>
              <w:right w:val="nil"/>
            </w:tcBorders>
            <w:vAlign w:val="bottom"/>
            <w:hideMark/>
          </w:tcPr>
          <w:p w14:paraId="6DA3F838" w14:textId="6D183FC5" w:rsidR="00F7009D" w:rsidRPr="008C5BDA" w:rsidRDefault="009D6872" w:rsidP="00F7009D">
            <w:pPr>
              <w:pStyle w:val="TabellRader"/>
              <w:rPr>
                <w:rFonts w:cs="Arial"/>
                <w:b/>
                <w:color w:val="000000"/>
                <w:szCs w:val="16"/>
              </w:rPr>
            </w:pPr>
            <w:r w:rsidRPr="00BD6D6C">
              <w:rPr>
                <w:b/>
              </w:rPr>
              <w:t>-58</w:t>
            </w:r>
          </w:p>
        </w:tc>
        <w:tc>
          <w:tcPr>
            <w:tcW w:w="0" w:type="auto"/>
            <w:tcBorders>
              <w:top w:val="single" w:sz="18" w:space="0" w:color="auto"/>
              <w:left w:val="nil"/>
              <w:bottom w:val="nil"/>
              <w:right w:val="nil"/>
            </w:tcBorders>
            <w:vAlign w:val="bottom"/>
            <w:hideMark/>
          </w:tcPr>
          <w:p w14:paraId="46768024" w14:textId="583AA712" w:rsidR="00F7009D" w:rsidRPr="008C5BDA" w:rsidRDefault="009D6872" w:rsidP="00F7009D">
            <w:pPr>
              <w:pStyle w:val="TabellRader"/>
              <w:rPr>
                <w:rFonts w:cs="Arial"/>
                <w:b/>
                <w:color w:val="000000"/>
                <w:szCs w:val="16"/>
              </w:rPr>
            </w:pPr>
            <w:r w:rsidRPr="00BD6D6C">
              <w:rPr>
                <w:b/>
              </w:rPr>
              <w:t>-17</w:t>
            </w:r>
          </w:p>
        </w:tc>
        <w:tc>
          <w:tcPr>
            <w:tcW w:w="0" w:type="auto"/>
            <w:tcBorders>
              <w:top w:val="single" w:sz="18" w:space="0" w:color="auto"/>
              <w:left w:val="nil"/>
              <w:bottom w:val="nil"/>
              <w:right w:val="nil"/>
            </w:tcBorders>
            <w:vAlign w:val="bottom"/>
            <w:hideMark/>
          </w:tcPr>
          <w:p w14:paraId="4B1ED266" w14:textId="6E6ACD2C" w:rsidR="00F7009D" w:rsidRPr="008C5BDA" w:rsidRDefault="009D6872" w:rsidP="00F7009D">
            <w:pPr>
              <w:pStyle w:val="TabellRader"/>
              <w:rPr>
                <w:rFonts w:cs="Arial"/>
                <w:b/>
                <w:color w:val="000000"/>
                <w:szCs w:val="16"/>
              </w:rPr>
            </w:pPr>
            <w:r w:rsidRPr="00BD6D6C">
              <w:rPr>
                <w:b/>
              </w:rPr>
              <w:t>18</w:t>
            </w:r>
          </w:p>
        </w:tc>
        <w:tc>
          <w:tcPr>
            <w:tcW w:w="0" w:type="auto"/>
            <w:tcBorders>
              <w:top w:val="single" w:sz="18" w:space="0" w:color="auto"/>
              <w:left w:val="nil"/>
              <w:bottom w:val="nil"/>
              <w:right w:val="nil"/>
            </w:tcBorders>
            <w:vAlign w:val="bottom"/>
            <w:hideMark/>
          </w:tcPr>
          <w:p w14:paraId="787A6D6A" w14:textId="5313C85E" w:rsidR="00F7009D" w:rsidRPr="008C5BDA" w:rsidRDefault="009D6872" w:rsidP="00F7009D">
            <w:pPr>
              <w:pStyle w:val="TabellRader"/>
              <w:rPr>
                <w:rFonts w:cs="Arial"/>
                <w:b/>
                <w:color w:val="000000"/>
                <w:szCs w:val="16"/>
              </w:rPr>
            </w:pPr>
            <w:r w:rsidRPr="00BD6D6C">
              <w:rPr>
                <w:b/>
              </w:rPr>
              <w:t>47</w:t>
            </w:r>
          </w:p>
        </w:tc>
      </w:tr>
      <w:tr w:rsidR="00F7009D" w14:paraId="3B29610E" w14:textId="77777777" w:rsidTr="00F7009D">
        <w:tc>
          <w:tcPr>
            <w:tcW w:w="0" w:type="auto"/>
            <w:tcBorders>
              <w:top w:val="nil"/>
              <w:left w:val="nil"/>
              <w:right w:val="nil"/>
            </w:tcBorders>
            <w:vAlign w:val="bottom"/>
            <w:hideMark/>
          </w:tcPr>
          <w:p w14:paraId="0C2102FD" w14:textId="77777777" w:rsidR="00F7009D" w:rsidRDefault="009D6872" w:rsidP="00F7009D">
            <w:pPr>
              <w:pStyle w:val="TabellRader"/>
              <w:jc w:val="left"/>
              <w:rPr>
                <w:i/>
                <w:iCs/>
              </w:rPr>
            </w:pPr>
            <w:r>
              <w:rPr>
                <w:i/>
                <w:iCs/>
              </w:rPr>
              <w:t xml:space="preserve">     procent av BNP</w:t>
            </w:r>
          </w:p>
        </w:tc>
        <w:tc>
          <w:tcPr>
            <w:tcW w:w="0" w:type="auto"/>
            <w:tcBorders>
              <w:top w:val="nil"/>
              <w:left w:val="nil"/>
              <w:right w:val="single" w:sz="4" w:space="0" w:color="auto"/>
            </w:tcBorders>
            <w:vAlign w:val="bottom"/>
            <w:hideMark/>
          </w:tcPr>
          <w:p w14:paraId="697C555C" w14:textId="7F04C955" w:rsidR="00F7009D" w:rsidRDefault="009D6872" w:rsidP="00F7009D">
            <w:pPr>
              <w:pStyle w:val="TabellRader"/>
              <w:rPr>
                <w:rFonts w:cs="Arial"/>
                <w:i/>
                <w:iCs/>
                <w:color w:val="000000"/>
                <w:szCs w:val="16"/>
              </w:rPr>
            </w:pPr>
            <w:r w:rsidRPr="00BD6D6C">
              <w:rPr>
                <w:i/>
              </w:rPr>
              <w:t>-1,2</w:t>
            </w:r>
          </w:p>
        </w:tc>
        <w:tc>
          <w:tcPr>
            <w:tcW w:w="0" w:type="auto"/>
            <w:tcBorders>
              <w:top w:val="nil"/>
              <w:left w:val="single" w:sz="4" w:space="0" w:color="auto"/>
              <w:right w:val="nil"/>
            </w:tcBorders>
            <w:vAlign w:val="bottom"/>
            <w:hideMark/>
          </w:tcPr>
          <w:p w14:paraId="61E3A620" w14:textId="7D1D6E23" w:rsidR="00F7009D" w:rsidRDefault="009D6872" w:rsidP="00F7009D">
            <w:pPr>
              <w:pStyle w:val="TabellRader"/>
              <w:rPr>
                <w:rFonts w:cs="Arial"/>
                <w:i/>
                <w:iCs/>
                <w:color w:val="000000"/>
                <w:szCs w:val="16"/>
              </w:rPr>
            </w:pPr>
            <w:r w:rsidRPr="00BD6D6C">
              <w:rPr>
                <w:i/>
              </w:rPr>
              <w:t>-1,5</w:t>
            </w:r>
          </w:p>
        </w:tc>
        <w:tc>
          <w:tcPr>
            <w:tcW w:w="0" w:type="auto"/>
            <w:tcBorders>
              <w:top w:val="nil"/>
              <w:left w:val="nil"/>
              <w:right w:val="nil"/>
            </w:tcBorders>
            <w:vAlign w:val="bottom"/>
            <w:hideMark/>
          </w:tcPr>
          <w:p w14:paraId="7569158E" w14:textId="2E0570BE" w:rsidR="00F7009D" w:rsidRDefault="009D6872" w:rsidP="00F7009D">
            <w:pPr>
              <w:pStyle w:val="TabellRader"/>
              <w:rPr>
                <w:rFonts w:cs="Arial"/>
                <w:i/>
                <w:iCs/>
                <w:color w:val="000000"/>
                <w:szCs w:val="16"/>
              </w:rPr>
            </w:pPr>
            <w:r w:rsidRPr="00BD6D6C">
              <w:rPr>
                <w:i/>
              </w:rPr>
              <w:t>-0,4</w:t>
            </w:r>
          </w:p>
        </w:tc>
        <w:tc>
          <w:tcPr>
            <w:tcW w:w="0" w:type="auto"/>
            <w:tcBorders>
              <w:top w:val="nil"/>
              <w:left w:val="nil"/>
              <w:right w:val="nil"/>
            </w:tcBorders>
            <w:vAlign w:val="bottom"/>
            <w:hideMark/>
          </w:tcPr>
          <w:p w14:paraId="5B6CD30F" w14:textId="4C9A6046" w:rsidR="00F7009D" w:rsidRDefault="009D6872" w:rsidP="00F7009D">
            <w:pPr>
              <w:pStyle w:val="TabellRader"/>
              <w:rPr>
                <w:rFonts w:cs="Arial"/>
                <w:i/>
                <w:iCs/>
                <w:color w:val="000000"/>
                <w:szCs w:val="16"/>
              </w:rPr>
            </w:pPr>
            <w:r w:rsidRPr="00BD6D6C">
              <w:rPr>
                <w:i/>
              </w:rPr>
              <w:t>0,4</w:t>
            </w:r>
          </w:p>
        </w:tc>
        <w:tc>
          <w:tcPr>
            <w:tcW w:w="0" w:type="auto"/>
            <w:tcBorders>
              <w:top w:val="nil"/>
              <w:left w:val="nil"/>
              <w:right w:val="nil"/>
            </w:tcBorders>
            <w:vAlign w:val="bottom"/>
            <w:hideMark/>
          </w:tcPr>
          <w:p w14:paraId="78E9C4A2" w14:textId="282C5CC2" w:rsidR="00F7009D" w:rsidRDefault="009D6872" w:rsidP="00F7009D">
            <w:pPr>
              <w:pStyle w:val="TabellRader"/>
              <w:rPr>
                <w:rFonts w:cs="Arial"/>
                <w:i/>
                <w:iCs/>
                <w:color w:val="000000"/>
                <w:szCs w:val="16"/>
              </w:rPr>
            </w:pPr>
            <w:r w:rsidRPr="00BD6D6C">
              <w:rPr>
                <w:i/>
              </w:rPr>
              <w:t>1,1</w:t>
            </w:r>
          </w:p>
        </w:tc>
      </w:tr>
      <w:tr w:rsidR="00F7009D" w14:paraId="0B83AB8A" w14:textId="77777777" w:rsidTr="00F7009D">
        <w:tc>
          <w:tcPr>
            <w:tcW w:w="0" w:type="auto"/>
            <w:tcBorders>
              <w:left w:val="nil"/>
              <w:bottom w:val="single" w:sz="4" w:space="0" w:color="auto"/>
              <w:right w:val="nil"/>
            </w:tcBorders>
            <w:vAlign w:val="bottom"/>
            <w:hideMark/>
          </w:tcPr>
          <w:p w14:paraId="3D7D26A2" w14:textId="77777777" w:rsidR="00F7009D" w:rsidRDefault="009D6872" w:rsidP="00F7009D">
            <w:pPr>
              <w:pStyle w:val="TabellRader"/>
              <w:jc w:val="left"/>
            </w:pPr>
            <w:r>
              <w:t>Förändringar</w:t>
            </w:r>
          </w:p>
        </w:tc>
        <w:tc>
          <w:tcPr>
            <w:tcW w:w="0" w:type="auto"/>
            <w:tcBorders>
              <w:left w:val="nil"/>
              <w:bottom w:val="single" w:sz="4" w:space="0" w:color="auto"/>
              <w:right w:val="single" w:sz="4" w:space="0" w:color="auto"/>
            </w:tcBorders>
            <w:vAlign w:val="bottom"/>
          </w:tcPr>
          <w:p w14:paraId="053FF8CF" w14:textId="77777777" w:rsidR="00F7009D" w:rsidRDefault="00F7009D" w:rsidP="00F7009D">
            <w:pPr>
              <w:pStyle w:val="TabellRader"/>
              <w:rPr>
                <w:rFonts w:cs="Arial"/>
                <w:i/>
                <w:iCs/>
                <w:szCs w:val="16"/>
              </w:rPr>
            </w:pPr>
          </w:p>
        </w:tc>
        <w:tc>
          <w:tcPr>
            <w:tcW w:w="0" w:type="auto"/>
            <w:tcBorders>
              <w:left w:val="single" w:sz="4" w:space="0" w:color="auto"/>
              <w:bottom w:val="single" w:sz="4" w:space="0" w:color="auto"/>
              <w:right w:val="nil"/>
            </w:tcBorders>
            <w:vAlign w:val="bottom"/>
          </w:tcPr>
          <w:p w14:paraId="0238DC85" w14:textId="77777777" w:rsidR="00F7009D" w:rsidRDefault="00F7009D" w:rsidP="00F7009D">
            <w:pPr>
              <w:pStyle w:val="TabellRader"/>
              <w:rPr>
                <w:rFonts w:cs="Arial"/>
                <w:i/>
                <w:iCs/>
                <w:szCs w:val="16"/>
              </w:rPr>
            </w:pPr>
          </w:p>
        </w:tc>
        <w:tc>
          <w:tcPr>
            <w:tcW w:w="0" w:type="auto"/>
            <w:tcBorders>
              <w:left w:val="nil"/>
              <w:bottom w:val="single" w:sz="4" w:space="0" w:color="auto"/>
              <w:right w:val="nil"/>
            </w:tcBorders>
            <w:vAlign w:val="bottom"/>
          </w:tcPr>
          <w:p w14:paraId="5A707A16" w14:textId="77777777" w:rsidR="00F7009D" w:rsidRDefault="00F7009D" w:rsidP="00F7009D">
            <w:pPr>
              <w:pStyle w:val="TabellRader"/>
              <w:rPr>
                <w:rFonts w:cs="Arial"/>
                <w:i/>
                <w:iCs/>
                <w:szCs w:val="16"/>
              </w:rPr>
            </w:pPr>
          </w:p>
        </w:tc>
        <w:tc>
          <w:tcPr>
            <w:tcW w:w="0" w:type="auto"/>
            <w:tcBorders>
              <w:left w:val="nil"/>
              <w:bottom w:val="single" w:sz="4" w:space="0" w:color="auto"/>
              <w:right w:val="nil"/>
            </w:tcBorders>
            <w:vAlign w:val="bottom"/>
          </w:tcPr>
          <w:p w14:paraId="2808786F" w14:textId="77777777" w:rsidR="00F7009D" w:rsidRDefault="00F7009D" w:rsidP="00F7009D">
            <w:pPr>
              <w:pStyle w:val="TabellRader"/>
              <w:rPr>
                <w:rFonts w:cs="Arial"/>
                <w:i/>
                <w:iCs/>
                <w:szCs w:val="16"/>
              </w:rPr>
            </w:pPr>
          </w:p>
        </w:tc>
        <w:tc>
          <w:tcPr>
            <w:tcW w:w="0" w:type="auto"/>
            <w:tcBorders>
              <w:left w:val="nil"/>
              <w:bottom w:val="single" w:sz="4" w:space="0" w:color="auto"/>
              <w:right w:val="nil"/>
            </w:tcBorders>
            <w:vAlign w:val="bottom"/>
          </w:tcPr>
          <w:p w14:paraId="68010E04" w14:textId="77777777" w:rsidR="00F7009D" w:rsidRDefault="00F7009D" w:rsidP="00F7009D">
            <w:pPr>
              <w:pStyle w:val="TabellRader"/>
              <w:rPr>
                <w:rFonts w:cs="Arial"/>
                <w:i/>
                <w:iCs/>
                <w:szCs w:val="16"/>
              </w:rPr>
            </w:pPr>
          </w:p>
        </w:tc>
      </w:tr>
      <w:tr w:rsidR="00F7009D" w:rsidRPr="008C5BDA" w14:paraId="0A94476C" w14:textId="77777777" w:rsidTr="00F7009D">
        <w:tc>
          <w:tcPr>
            <w:tcW w:w="0" w:type="auto"/>
            <w:tcBorders>
              <w:top w:val="single" w:sz="4" w:space="0" w:color="auto"/>
              <w:left w:val="nil"/>
              <w:bottom w:val="nil"/>
              <w:right w:val="nil"/>
            </w:tcBorders>
            <w:vAlign w:val="bottom"/>
            <w:hideMark/>
          </w:tcPr>
          <w:p w14:paraId="555878D1" w14:textId="77777777" w:rsidR="00F7009D" w:rsidRPr="008C5BDA" w:rsidRDefault="009D6872" w:rsidP="00F7009D">
            <w:pPr>
              <w:pStyle w:val="TabellRader"/>
              <w:jc w:val="left"/>
              <w:rPr>
                <w:b/>
              </w:rPr>
            </w:pPr>
            <w:r w:rsidRPr="008C5BDA">
              <w:rPr>
                <w:b/>
              </w:rPr>
              <w:t>Inkomster</w:t>
            </w:r>
          </w:p>
        </w:tc>
        <w:tc>
          <w:tcPr>
            <w:tcW w:w="0" w:type="auto"/>
            <w:tcBorders>
              <w:top w:val="single" w:sz="4" w:space="0" w:color="auto"/>
              <w:left w:val="nil"/>
              <w:bottom w:val="nil"/>
              <w:right w:val="single" w:sz="4" w:space="0" w:color="auto"/>
            </w:tcBorders>
            <w:vAlign w:val="bottom"/>
            <w:hideMark/>
          </w:tcPr>
          <w:p w14:paraId="3E1FBFCB" w14:textId="1C7022E6" w:rsidR="00F7009D" w:rsidRPr="008C5BDA" w:rsidRDefault="009D6872" w:rsidP="00F7009D">
            <w:pPr>
              <w:pStyle w:val="TabellRader"/>
              <w:rPr>
                <w:rFonts w:cs="Arial"/>
                <w:b/>
                <w:color w:val="000000"/>
                <w:szCs w:val="16"/>
              </w:rPr>
            </w:pPr>
            <w:r w:rsidRPr="00BD6D6C">
              <w:rPr>
                <w:b/>
              </w:rPr>
              <w:t>-4</w:t>
            </w:r>
          </w:p>
        </w:tc>
        <w:tc>
          <w:tcPr>
            <w:tcW w:w="0" w:type="auto"/>
            <w:tcBorders>
              <w:top w:val="single" w:sz="4" w:space="0" w:color="auto"/>
              <w:left w:val="single" w:sz="4" w:space="0" w:color="auto"/>
              <w:bottom w:val="nil"/>
              <w:right w:val="nil"/>
            </w:tcBorders>
            <w:vAlign w:val="bottom"/>
            <w:hideMark/>
          </w:tcPr>
          <w:p w14:paraId="630DAEBA" w14:textId="7A99E8D4" w:rsidR="00F7009D" w:rsidRPr="008C5BDA" w:rsidRDefault="009D6872" w:rsidP="00F7009D">
            <w:pPr>
              <w:pStyle w:val="TabellRader"/>
              <w:rPr>
                <w:rFonts w:cs="Arial"/>
                <w:b/>
                <w:color w:val="000000"/>
                <w:szCs w:val="16"/>
              </w:rPr>
            </w:pPr>
            <w:r w:rsidRPr="00BD6D6C">
              <w:rPr>
                <w:b/>
              </w:rPr>
              <w:t>-6</w:t>
            </w:r>
          </w:p>
        </w:tc>
        <w:tc>
          <w:tcPr>
            <w:tcW w:w="0" w:type="auto"/>
            <w:tcBorders>
              <w:top w:val="single" w:sz="4" w:space="0" w:color="auto"/>
              <w:left w:val="nil"/>
              <w:bottom w:val="nil"/>
              <w:right w:val="nil"/>
            </w:tcBorders>
            <w:vAlign w:val="bottom"/>
            <w:hideMark/>
          </w:tcPr>
          <w:p w14:paraId="1EF50990" w14:textId="19AD7AFE" w:rsidR="00F7009D" w:rsidRPr="008C5BDA" w:rsidRDefault="009D6872" w:rsidP="00F7009D">
            <w:pPr>
              <w:pStyle w:val="TabellRader"/>
              <w:rPr>
                <w:rFonts w:cs="Arial"/>
                <w:b/>
                <w:color w:val="000000"/>
                <w:szCs w:val="16"/>
              </w:rPr>
            </w:pPr>
            <w:r w:rsidRPr="00BD6D6C">
              <w:rPr>
                <w:b/>
              </w:rPr>
              <w:t>2</w:t>
            </w:r>
          </w:p>
        </w:tc>
        <w:tc>
          <w:tcPr>
            <w:tcW w:w="0" w:type="auto"/>
            <w:tcBorders>
              <w:top w:val="single" w:sz="4" w:space="0" w:color="auto"/>
              <w:left w:val="nil"/>
              <w:bottom w:val="nil"/>
              <w:right w:val="nil"/>
            </w:tcBorders>
            <w:vAlign w:val="bottom"/>
            <w:hideMark/>
          </w:tcPr>
          <w:p w14:paraId="397C93AF" w14:textId="4823B4CD" w:rsidR="00F7009D" w:rsidRPr="008C5BDA" w:rsidRDefault="009D6872" w:rsidP="00F7009D">
            <w:pPr>
              <w:pStyle w:val="TabellRader"/>
              <w:rPr>
                <w:rFonts w:cs="Arial"/>
                <w:b/>
                <w:color w:val="000000"/>
                <w:szCs w:val="16"/>
              </w:rPr>
            </w:pPr>
            <w:r w:rsidRPr="00BD6D6C">
              <w:rPr>
                <w:b/>
              </w:rPr>
              <w:t>-2</w:t>
            </w:r>
          </w:p>
        </w:tc>
        <w:tc>
          <w:tcPr>
            <w:tcW w:w="0" w:type="auto"/>
            <w:tcBorders>
              <w:top w:val="single" w:sz="4" w:space="0" w:color="auto"/>
              <w:left w:val="nil"/>
              <w:bottom w:val="nil"/>
              <w:right w:val="nil"/>
            </w:tcBorders>
            <w:vAlign w:val="bottom"/>
            <w:hideMark/>
          </w:tcPr>
          <w:p w14:paraId="7B3A6727" w14:textId="3D686E07" w:rsidR="00F7009D" w:rsidRPr="008C5BDA" w:rsidRDefault="009D6872" w:rsidP="00F7009D">
            <w:pPr>
              <w:pStyle w:val="TabellRader"/>
              <w:rPr>
                <w:rFonts w:cs="Arial"/>
                <w:b/>
                <w:color w:val="000000"/>
                <w:szCs w:val="16"/>
              </w:rPr>
            </w:pPr>
            <w:r w:rsidRPr="00BD6D6C">
              <w:rPr>
                <w:b/>
              </w:rPr>
              <w:t>-3</w:t>
            </w:r>
          </w:p>
        </w:tc>
      </w:tr>
      <w:tr w:rsidR="00F7009D" w14:paraId="2159F94C" w14:textId="77777777" w:rsidTr="00F7009D">
        <w:tc>
          <w:tcPr>
            <w:tcW w:w="0" w:type="auto"/>
            <w:vAlign w:val="bottom"/>
            <w:hideMark/>
          </w:tcPr>
          <w:p w14:paraId="75849E46" w14:textId="77777777" w:rsidR="00F7009D" w:rsidRDefault="009D6872" w:rsidP="00F7009D">
            <w:pPr>
              <w:pStyle w:val="TabellRader"/>
              <w:jc w:val="left"/>
            </w:pPr>
            <w:r>
              <w:t xml:space="preserve">   Skatter</w:t>
            </w:r>
          </w:p>
        </w:tc>
        <w:tc>
          <w:tcPr>
            <w:tcW w:w="0" w:type="auto"/>
            <w:tcBorders>
              <w:top w:val="nil"/>
              <w:left w:val="nil"/>
              <w:bottom w:val="nil"/>
              <w:right w:val="single" w:sz="4" w:space="0" w:color="auto"/>
            </w:tcBorders>
            <w:vAlign w:val="bottom"/>
            <w:hideMark/>
          </w:tcPr>
          <w:p w14:paraId="7BB8CB6D" w14:textId="61DC6922" w:rsidR="00F7009D" w:rsidRDefault="009D6872" w:rsidP="00F7009D">
            <w:pPr>
              <w:pStyle w:val="TabellRader"/>
              <w:rPr>
                <w:rFonts w:cs="Arial"/>
                <w:color w:val="000000"/>
                <w:szCs w:val="16"/>
              </w:rPr>
            </w:pPr>
            <w:r w:rsidRPr="002D474D">
              <w:t>-4</w:t>
            </w:r>
          </w:p>
        </w:tc>
        <w:tc>
          <w:tcPr>
            <w:tcW w:w="0" w:type="auto"/>
            <w:tcBorders>
              <w:top w:val="nil"/>
              <w:left w:val="single" w:sz="4" w:space="0" w:color="auto"/>
              <w:bottom w:val="nil"/>
              <w:right w:val="nil"/>
            </w:tcBorders>
            <w:vAlign w:val="bottom"/>
            <w:hideMark/>
          </w:tcPr>
          <w:p w14:paraId="7B61194B" w14:textId="04432002" w:rsidR="00F7009D" w:rsidRDefault="009D6872" w:rsidP="00F7009D">
            <w:pPr>
              <w:pStyle w:val="TabellRader"/>
              <w:rPr>
                <w:rFonts w:cs="Arial"/>
                <w:color w:val="000000"/>
                <w:szCs w:val="16"/>
              </w:rPr>
            </w:pPr>
            <w:r w:rsidRPr="002D474D">
              <w:t>4</w:t>
            </w:r>
          </w:p>
        </w:tc>
        <w:tc>
          <w:tcPr>
            <w:tcW w:w="0" w:type="auto"/>
            <w:vAlign w:val="bottom"/>
            <w:hideMark/>
          </w:tcPr>
          <w:p w14:paraId="57144675" w14:textId="226150BD" w:rsidR="00F7009D" w:rsidRDefault="009D6872" w:rsidP="00F7009D">
            <w:pPr>
              <w:pStyle w:val="TabellRader"/>
              <w:rPr>
                <w:rFonts w:cs="Arial"/>
                <w:color w:val="000000"/>
                <w:szCs w:val="16"/>
              </w:rPr>
            </w:pPr>
            <w:r w:rsidRPr="002D474D">
              <w:t>2</w:t>
            </w:r>
          </w:p>
        </w:tc>
        <w:tc>
          <w:tcPr>
            <w:tcW w:w="0" w:type="auto"/>
            <w:vAlign w:val="bottom"/>
            <w:hideMark/>
          </w:tcPr>
          <w:p w14:paraId="3FDFEC37" w14:textId="1A9F1CFD" w:rsidR="00F7009D" w:rsidRDefault="009D6872" w:rsidP="00F7009D">
            <w:pPr>
              <w:pStyle w:val="TabellRader"/>
              <w:rPr>
                <w:rFonts w:cs="Arial"/>
                <w:color w:val="000000"/>
                <w:szCs w:val="16"/>
              </w:rPr>
            </w:pPr>
            <w:r w:rsidRPr="002D474D">
              <w:t>2</w:t>
            </w:r>
          </w:p>
        </w:tc>
        <w:tc>
          <w:tcPr>
            <w:tcW w:w="0" w:type="auto"/>
            <w:vAlign w:val="bottom"/>
            <w:hideMark/>
          </w:tcPr>
          <w:p w14:paraId="0C75E189" w14:textId="4220AFBE" w:rsidR="00F7009D" w:rsidRDefault="009D6872" w:rsidP="00F7009D">
            <w:pPr>
              <w:pStyle w:val="TabellRader"/>
              <w:rPr>
                <w:rFonts w:cs="Arial"/>
                <w:color w:val="000000"/>
                <w:szCs w:val="16"/>
              </w:rPr>
            </w:pPr>
            <w:r w:rsidRPr="002D474D">
              <w:t>-1</w:t>
            </w:r>
          </w:p>
        </w:tc>
      </w:tr>
      <w:tr w:rsidR="00F7009D" w14:paraId="2B487093" w14:textId="77777777" w:rsidTr="00F7009D">
        <w:tc>
          <w:tcPr>
            <w:tcW w:w="0" w:type="auto"/>
            <w:vAlign w:val="bottom"/>
            <w:hideMark/>
          </w:tcPr>
          <w:p w14:paraId="13BD98C0" w14:textId="54881B13" w:rsidR="00F7009D" w:rsidRDefault="009D6872" w:rsidP="00F7009D">
            <w:pPr>
              <w:pStyle w:val="TabellRader"/>
              <w:jc w:val="left"/>
            </w:pPr>
            <w:r>
              <w:t xml:space="preserve">     Staten</w:t>
            </w:r>
          </w:p>
        </w:tc>
        <w:tc>
          <w:tcPr>
            <w:tcW w:w="0" w:type="auto"/>
            <w:tcBorders>
              <w:top w:val="nil"/>
              <w:left w:val="nil"/>
              <w:bottom w:val="nil"/>
              <w:right w:val="single" w:sz="4" w:space="0" w:color="auto"/>
            </w:tcBorders>
            <w:vAlign w:val="bottom"/>
            <w:hideMark/>
          </w:tcPr>
          <w:p w14:paraId="6B99C3CE" w14:textId="36BAFDAB" w:rsidR="00F7009D" w:rsidRDefault="009D6872" w:rsidP="00F7009D">
            <w:pPr>
              <w:pStyle w:val="TabellRader"/>
              <w:rPr>
                <w:rFonts w:cs="Arial"/>
                <w:color w:val="000000"/>
                <w:szCs w:val="16"/>
              </w:rPr>
            </w:pPr>
            <w:r w:rsidRPr="002D474D">
              <w:t>-1</w:t>
            </w:r>
          </w:p>
        </w:tc>
        <w:tc>
          <w:tcPr>
            <w:tcW w:w="0" w:type="auto"/>
            <w:tcBorders>
              <w:top w:val="nil"/>
              <w:left w:val="single" w:sz="4" w:space="0" w:color="auto"/>
              <w:bottom w:val="nil"/>
              <w:right w:val="nil"/>
            </w:tcBorders>
            <w:vAlign w:val="bottom"/>
            <w:hideMark/>
          </w:tcPr>
          <w:p w14:paraId="04F9AFAC" w14:textId="75C9D3E6" w:rsidR="00F7009D" w:rsidRDefault="009D6872" w:rsidP="00F7009D">
            <w:pPr>
              <w:pStyle w:val="TabellRader"/>
              <w:rPr>
                <w:rFonts w:cs="Arial"/>
                <w:color w:val="000000"/>
                <w:szCs w:val="16"/>
              </w:rPr>
            </w:pPr>
            <w:r w:rsidRPr="002D474D">
              <w:t>-1</w:t>
            </w:r>
          </w:p>
        </w:tc>
        <w:tc>
          <w:tcPr>
            <w:tcW w:w="0" w:type="auto"/>
            <w:vAlign w:val="bottom"/>
            <w:hideMark/>
          </w:tcPr>
          <w:p w14:paraId="79D51A4B" w14:textId="70610972" w:rsidR="00F7009D" w:rsidRDefault="009D6872" w:rsidP="00F7009D">
            <w:pPr>
              <w:pStyle w:val="TabellRader"/>
              <w:rPr>
                <w:rFonts w:cs="Arial"/>
                <w:color w:val="000000"/>
                <w:szCs w:val="16"/>
              </w:rPr>
            </w:pPr>
            <w:r w:rsidRPr="002D474D">
              <w:t>-2</w:t>
            </w:r>
          </w:p>
        </w:tc>
        <w:tc>
          <w:tcPr>
            <w:tcW w:w="0" w:type="auto"/>
            <w:vAlign w:val="bottom"/>
            <w:hideMark/>
          </w:tcPr>
          <w:p w14:paraId="7F5EB404" w14:textId="004AB080" w:rsidR="00F7009D" w:rsidRDefault="009D6872" w:rsidP="00F7009D">
            <w:pPr>
              <w:pStyle w:val="TabellRader"/>
              <w:rPr>
                <w:rFonts w:cs="Arial"/>
                <w:color w:val="000000"/>
                <w:szCs w:val="16"/>
              </w:rPr>
            </w:pPr>
            <w:r w:rsidRPr="002D474D">
              <w:t>-2</w:t>
            </w:r>
          </w:p>
        </w:tc>
        <w:tc>
          <w:tcPr>
            <w:tcW w:w="0" w:type="auto"/>
            <w:vAlign w:val="bottom"/>
            <w:hideMark/>
          </w:tcPr>
          <w:p w14:paraId="6F2CF88F" w14:textId="60484F6A" w:rsidR="00F7009D" w:rsidRDefault="009D6872" w:rsidP="00F7009D">
            <w:pPr>
              <w:pStyle w:val="TabellRader"/>
              <w:rPr>
                <w:rFonts w:cs="Arial"/>
                <w:color w:val="000000"/>
                <w:szCs w:val="16"/>
              </w:rPr>
            </w:pPr>
            <w:r w:rsidRPr="002D474D">
              <w:t>-6</w:t>
            </w:r>
          </w:p>
        </w:tc>
      </w:tr>
      <w:tr w:rsidR="00F7009D" w14:paraId="243B6DE8" w14:textId="77777777" w:rsidTr="00F7009D">
        <w:tc>
          <w:tcPr>
            <w:tcW w:w="0" w:type="auto"/>
            <w:vAlign w:val="bottom"/>
            <w:hideMark/>
          </w:tcPr>
          <w:p w14:paraId="15137D2A" w14:textId="1026E4F1" w:rsidR="00F7009D" w:rsidRDefault="009D6872" w:rsidP="00F7009D">
            <w:pPr>
              <w:pStyle w:val="TabellRader"/>
              <w:jc w:val="left"/>
            </w:pPr>
            <w:r>
              <w:t xml:space="preserve">     Ålderspensions</w:t>
            </w:r>
            <w:r>
              <w:softHyphen/>
              <w:t>-</w:t>
            </w:r>
            <w:r>
              <w:br/>
              <w:t xml:space="preserve">     systemet</w:t>
            </w:r>
          </w:p>
        </w:tc>
        <w:tc>
          <w:tcPr>
            <w:tcW w:w="0" w:type="auto"/>
            <w:tcBorders>
              <w:top w:val="nil"/>
              <w:left w:val="nil"/>
              <w:bottom w:val="nil"/>
              <w:right w:val="single" w:sz="4" w:space="0" w:color="auto"/>
            </w:tcBorders>
            <w:vAlign w:val="bottom"/>
            <w:hideMark/>
          </w:tcPr>
          <w:p w14:paraId="27B56BDB" w14:textId="77777777" w:rsidR="00F7009D" w:rsidRPr="00363851" w:rsidRDefault="009D6872" w:rsidP="00F7009D">
            <w:pPr>
              <w:pStyle w:val="TabellRader"/>
              <w:rPr>
                <w:rFonts w:cs="Arial"/>
                <w:szCs w:val="16"/>
              </w:rPr>
            </w:pPr>
            <w:r w:rsidRPr="00363851">
              <w:rPr>
                <w:rFonts w:cs="Arial"/>
                <w:szCs w:val="16"/>
              </w:rPr>
              <w:t>1</w:t>
            </w:r>
          </w:p>
        </w:tc>
        <w:tc>
          <w:tcPr>
            <w:tcW w:w="0" w:type="auto"/>
            <w:tcBorders>
              <w:top w:val="nil"/>
              <w:left w:val="single" w:sz="4" w:space="0" w:color="auto"/>
              <w:bottom w:val="nil"/>
              <w:right w:val="nil"/>
            </w:tcBorders>
            <w:vAlign w:val="bottom"/>
            <w:hideMark/>
          </w:tcPr>
          <w:p w14:paraId="75F781DA" w14:textId="600D60FB" w:rsidR="00F7009D" w:rsidRPr="00363851" w:rsidRDefault="009D6872" w:rsidP="00F7009D">
            <w:pPr>
              <w:pStyle w:val="TabellRader"/>
              <w:rPr>
                <w:rFonts w:cs="Arial"/>
                <w:szCs w:val="16"/>
              </w:rPr>
            </w:pPr>
            <w:r w:rsidRPr="00363851">
              <w:rPr>
                <w:rFonts w:cs="Arial"/>
                <w:szCs w:val="16"/>
              </w:rPr>
              <w:t>1</w:t>
            </w:r>
          </w:p>
        </w:tc>
        <w:tc>
          <w:tcPr>
            <w:tcW w:w="0" w:type="auto"/>
            <w:vAlign w:val="bottom"/>
            <w:hideMark/>
          </w:tcPr>
          <w:p w14:paraId="333D8B79" w14:textId="69585A34" w:rsidR="00F7009D" w:rsidRPr="00363851" w:rsidRDefault="009D6872" w:rsidP="00F7009D">
            <w:pPr>
              <w:pStyle w:val="TabellRader"/>
              <w:rPr>
                <w:rFonts w:cs="Arial"/>
                <w:szCs w:val="16"/>
              </w:rPr>
            </w:pPr>
            <w:r w:rsidRPr="002D474D">
              <w:t>1</w:t>
            </w:r>
          </w:p>
        </w:tc>
        <w:tc>
          <w:tcPr>
            <w:tcW w:w="0" w:type="auto"/>
            <w:vAlign w:val="bottom"/>
            <w:hideMark/>
          </w:tcPr>
          <w:p w14:paraId="5B1C5D6C" w14:textId="1E34D788" w:rsidR="00F7009D" w:rsidRPr="00363851" w:rsidRDefault="009D6872" w:rsidP="00F7009D">
            <w:pPr>
              <w:pStyle w:val="TabellRader"/>
              <w:rPr>
                <w:rFonts w:cs="Arial"/>
                <w:szCs w:val="16"/>
              </w:rPr>
            </w:pPr>
            <w:r w:rsidRPr="002D474D">
              <w:t>1</w:t>
            </w:r>
          </w:p>
        </w:tc>
        <w:tc>
          <w:tcPr>
            <w:tcW w:w="0" w:type="auto"/>
            <w:vAlign w:val="bottom"/>
            <w:hideMark/>
          </w:tcPr>
          <w:p w14:paraId="6A38E87A" w14:textId="04D56696" w:rsidR="00F7009D" w:rsidRPr="00363851" w:rsidRDefault="009D6872" w:rsidP="00F7009D">
            <w:pPr>
              <w:pStyle w:val="TabellRader"/>
              <w:rPr>
                <w:rFonts w:cs="Arial"/>
                <w:szCs w:val="16"/>
              </w:rPr>
            </w:pPr>
            <w:r w:rsidRPr="002D474D">
              <w:t>1</w:t>
            </w:r>
          </w:p>
        </w:tc>
      </w:tr>
      <w:tr w:rsidR="00F7009D" w14:paraId="77224FEC" w14:textId="77777777" w:rsidTr="00F7009D">
        <w:tc>
          <w:tcPr>
            <w:tcW w:w="0" w:type="auto"/>
            <w:vAlign w:val="bottom"/>
            <w:hideMark/>
          </w:tcPr>
          <w:p w14:paraId="16F4321A" w14:textId="3F29A913" w:rsidR="00F7009D" w:rsidRDefault="009D6872" w:rsidP="00F7009D">
            <w:pPr>
              <w:pStyle w:val="TabellRader"/>
              <w:jc w:val="left"/>
            </w:pPr>
            <w:r>
              <w:t xml:space="preserve">     Kommunsektorn</w:t>
            </w:r>
          </w:p>
        </w:tc>
        <w:tc>
          <w:tcPr>
            <w:tcW w:w="0" w:type="auto"/>
            <w:tcBorders>
              <w:top w:val="nil"/>
              <w:left w:val="nil"/>
              <w:bottom w:val="nil"/>
              <w:right w:val="single" w:sz="4" w:space="0" w:color="auto"/>
            </w:tcBorders>
            <w:vAlign w:val="bottom"/>
            <w:hideMark/>
          </w:tcPr>
          <w:p w14:paraId="3132DA9A" w14:textId="1F0A0738" w:rsidR="00F7009D" w:rsidRDefault="009D6872" w:rsidP="00F7009D">
            <w:pPr>
              <w:pStyle w:val="TabellRader"/>
              <w:rPr>
                <w:rFonts w:cs="Arial"/>
                <w:color w:val="000000"/>
                <w:szCs w:val="16"/>
              </w:rPr>
            </w:pPr>
            <w:r w:rsidRPr="002D474D">
              <w:t>-4</w:t>
            </w:r>
          </w:p>
        </w:tc>
        <w:tc>
          <w:tcPr>
            <w:tcW w:w="0" w:type="auto"/>
            <w:tcBorders>
              <w:top w:val="nil"/>
              <w:left w:val="single" w:sz="4" w:space="0" w:color="auto"/>
              <w:bottom w:val="nil"/>
              <w:right w:val="nil"/>
            </w:tcBorders>
            <w:vAlign w:val="bottom"/>
            <w:hideMark/>
          </w:tcPr>
          <w:p w14:paraId="06F9008B" w14:textId="15DC3AD7" w:rsidR="00F7009D" w:rsidRDefault="009D6872" w:rsidP="00F7009D">
            <w:pPr>
              <w:pStyle w:val="TabellRader"/>
              <w:rPr>
                <w:rFonts w:cs="Arial"/>
                <w:color w:val="000000"/>
                <w:szCs w:val="16"/>
              </w:rPr>
            </w:pPr>
            <w:r w:rsidRPr="002D474D">
              <w:t>3</w:t>
            </w:r>
          </w:p>
        </w:tc>
        <w:tc>
          <w:tcPr>
            <w:tcW w:w="0" w:type="auto"/>
            <w:vAlign w:val="bottom"/>
            <w:hideMark/>
          </w:tcPr>
          <w:p w14:paraId="1996899F" w14:textId="2B151A2F" w:rsidR="00F7009D" w:rsidRDefault="009D6872" w:rsidP="00F7009D">
            <w:pPr>
              <w:pStyle w:val="TabellRader"/>
              <w:rPr>
                <w:rFonts w:cs="Arial"/>
                <w:color w:val="000000"/>
                <w:szCs w:val="16"/>
              </w:rPr>
            </w:pPr>
            <w:r w:rsidRPr="002D474D">
              <w:t>3</w:t>
            </w:r>
          </w:p>
        </w:tc>
        <w:tc>
          <w:tcPr>
            <w:tcW w:w="0" w:type="auto"/>
            <w:vAlign w:val="bottom"/>
            <w:hideMark/>
          </w:tcPr>
          <w:p w14:paraId="3F2A6A49" w14:textId="2FCF05AB" w:rsidR="00F7009D" w:rsidRDefault="009D6872" w:rsidP="00F7009D">
            <w:pPr>
              <w:pStyle w:val="TabellRader"/>
              <w:rPr>
                <w:rFonts w:cs="Arial"/>
                <w:color w:val="000000"/>
                <w:szCs w:val="16"/>
              </w:rPr>
            </w:pPr>
            <w:r w:rsidRPr="002D474D">
              <w:t>3</w:t>
            </w:r>
          </w:p>
        </w:tc>
        <w:tc>
          <w:tcPr>
            <w:tcW w:w="0" w:type="auto"/>
            <w:vAlign w:val="bottom"/>
            <w:hideMark/>
          </w:tcPr>
          <w:p w14:paraId="593C3DF9" w14:textId="47B4242E" w:rsidR="00F7009D" w:rsidRDefault="009D6872" w:rsidP="00F7009D">
            <w:pPr>
              <w:pStyle w:val="TabellRader"/>
              <w:rPr>
                <w:rFonts w:cs="Arial"/>
                <w:color w:val="000000"/>
                <w:szCs w:val="16"/>
              </w:rPr>
            </w:pPr>
            <w:r w:rsidRPr="002D474D">
              <w:t>4</w:t>
            </w:r>
          </w:p>
        </w:tc>
      </w:tr>
      <w:tr w:rsidR="00F7009D" w14:paraId="2A077BA8" w14:textId="77777777" w:rsidTr="00F7009D">
        <w:tc>
          <w:tcPr>
            <w:tcW w:w="0" w:type="auto"/>
            <w:tcBorders>
              <w:top w:val="nil"/>
              <w:left w:val="nil"/>
              <w:bottom w:val="single" w:sz="4" w:space="0" w:color="auto"/>
              <w:right w:val="nil"/>
            </w:tcBorders>
            <w:vAlign w:val="bottom"/>
            <w:hideMark/>
          </w:tcPr>
          <w:p w14:paraId="7A610219" w14:textId="77777777" w:rsidR="00F7009D" w:rsidRDefault="009D6872" w:rsidP="00F7009D">
            <w:pPr>
              <w:pStyle w:val="TabellRader"/>
              <w:jc w:val="left"/>
            </w:pPr>
            <w:r>
              <w:t xml:space="preserve">   Övriga inkomster</w:t>
            </w:r>
          </w:p>
        </w:tc>
        <w:tc>
          <w:tcPr>
            <w:tcW w:w="0" w:type="auto"/>
            <w:tcBorders>
              <w:top w:val="nil"/>
              <w:left w:val="nil"/>
              <w:bottom w:val="single" w:sz="4" w:space="0" w:color="auto"/>
              <w:right w:val="single" w:sz="4" w:space="0" w:color="auto"/>
            </w:tcBorders>
            <w:vAlign w:val="bottom"/>
            <w:hideMark/>
          </w:tcPr>
          <w:p w14:paraId="769A728A" w14:textId="05DF8466" w:rsidR="00F7009D" w:rsidRDefault="009D6872" w:rsidP="00F7009D">
            <w:pPr>
              <w:pStyle w:val="TabellRader"/>
              <w:rPr>
                <w:rFonts w:cs="Arial"/>
                <w:color w:val="000000"/>
                <w:szCs w:val="16"/>
              </w:rPr>
            </w:pPr>
            <w:r w:rsidRPr="002D474D">
              <w:t>0</w:t>
            </w:r>
          </w:p>
        </w:tc>
        <w:tc>
          <w:tcPr>
            <w:tcW w:w="0" w:type="auto"/>
            <w:tcBorders>
              <w:top w:val="nil"/>
              <w:left w:val="single" w:sz="4" w:space="0" w:color="auto"/>
              <w:bottom w:val="single" w:sz="4" w:space="0" w:color="auto"/>
              <w:right w:val="nil"/>
            </w:tcBorders>
            <w:vAlign w:val="bottom"/>
            <w:hideMark/>
          </w:tcPr>
          <w:p w14:paraId="1E2902E8" w14:textId="39E85498" w:rsidR="00F7009D" w:rsidRDefault="009D6872" w:rsidP="00F7009D">
            <w:pPr>
              <w:pStyle w:val="TabellRader"/>
              <w:rPr>
                <w:rFonts w:cs="Arial"/>
                <w:color w:val="000000"/>
                <w:szCs w:val="16"/>
              </w:rPr>
            </w:pPr>
            <w:r w:rsidRPr="002D474D">
              <w:t>-10</w:t>
            </w:r>
          </w:p>
        </w:tc>
        <w:tc>
          <w:tcPr>
            <w:tcW w:w="0" w:type="auto"/>
            <w:tcBorders>
              <w:top w:val="nil"/>
              <w:left w:val="nil"/>
              <w:bottom w:val="single" w:sz="4" w:space="0" w:color="auto"/>
              <w:right w:val="nil"/>
            </w:tcBorders>
            <w:vAlign w:val="bottom"/>
            <w:hideMark/>
          </w:tcPr>
          <w:p w14:paraId="266151FA" w14:textId="6A1544F7" w:rsidR="00F7009D" w:rsidRDefault="009D6872" w:rsidP="00F7009D">
            <w:pPr>
              <w:pStyle w:val="TabellRader"/>
              <w:rPr>
                <w:rFonts w:cs="Arial"/>
                <w:color w:val="000000"/>
                <w:szCs w:val="16"/>
              </w:rPr>
            </w:pPr>
            <w:r w:rsidRPr="002D474D">
              <w:t>-1</w:t>
            </w:r>
          </w:p>
        </w:tc>
        <w:tc>
          <w:tcPr>
            <w:tcW w:w="0" w:type="auto"/>
            <w:tcBorders>
              <w:top w:val="nil"/>
              <w:left w:val="nil"/>
              <w:bottom w:val="single" w:sz="4" w:space="0" w:color="auto"/>
              <w:right w:val="nil"/>
            </w:tcBorders>
            <w:vAlign w:val="bottom"/>
            <w:hideMark/>
          </w:tcPr>
          <w:p w14:paraId="7E92B989" w14:textId="1EF9C86F" w:rsidR="00F7009D" w:rsidRDefault="009D6872" w:rsidP="00F7009D">
            <w:pPr>
              <w:pStyle w:val="TabellRader"/>
              <w:rPr>
                <w:rFonts w:cs="Arial"/>
                <w:color w:val="000000"/>
                <w:szCs w:val="16"/>
              </w:rPr>
            </w:pPr>
            <w:r w:rsidRPr="002D474D">
              <w:t>-4</w:t>
            </w:r>
          </w:p>
        </w:tc>
        <w:tc>
          <w:tcPr>
            <w:tcW w:w="0" w:type="auto"/>
            <w:tcBorders>
              <w:top w:val="nil"/>
              <w:left w:val="nil"/>
              <w:bottom w:val="single" w:sz="4" w:space="0" w:color="auto"/>
              <w:right w:val="nil"/>
            </w:tcBorders>
            <w:vAlign w:val="bottom"/>
            <w:hideMark/>
          </w:tcPr>
          <w:p w14:paraId="5DE4B52E" w14:textId="45F787F3" w:rsidR="00F7009D" w:rsidRDefault="009D6872" w:rsidP="00F7009D">
            <w:pPr>
              <w:pStyle w:val="TabellRader"/>
              <w:rPr>
                <w:rFonts w:cs="Arial"/>
                <w:color w:val="000000"/>
                <w:szCs w:val="16"/>
              </w:rPr>
            </w:pPr>
            <w:r w:rsidRPr="002D474D">
              <w:t>-2</w:t>
            </w:r>
          </w:p>
        </w:tc>
      </w:tr>
      <w:tr w:rsidR="00F7009D" w:rsidRPr="008C5BDA" w14:paraId="3FDBDE57" w14:textId="77777777" w:rsidTr="00F7009D">
        <w:tc>
          <w:tcPr>
            <w:tcW w:w="0" w:type="auto"/>
            <w:tcBorders>
              <w:top w:val="single" w:sz="4" w:space="0" w:color="auto"/>
              <w:left w:val="nil"/>
              <w:bottom w:val="nil"/>
              <w:right w:val="nil"/>
            </w:tcBorders>
            <w:vAlign w:val="bottom"/>
            <w:hideMark/>
          </w:tcPr>
          <w:p w14:paraId="7C1F9C9E" w14:textId="77777777" w:rsidR="00F7009D" w:rsidRPr="008C5BDA" w:rsidRDefault="009D6872" w:rsidP="00F7009D">
            <w:pPr>
              <w:pStyle w:val="TabellRader"/>
              <w:jc w:val="left"/>
              <w:rPr>
                <w:b/>
              </w:rPr>
            </w:pPr>
            <w:r w:rsidRPr="008C5BDA">
              <w:rPr>
                <w:b/>
              </w:rPr>
              <w:t>Utgifter</w:t>
            </w:r>
          </w:p>
        </w:tc>
        <w:tc>
          <w:tcPr>
            <w:tcW w:w="0" w:type="auto"/>
            <w:tcBorders>
              <w:top w:val="single" w:sz="4" w:space="0" w:color="auto"/>
              <w:left w:val="nil"/>
              <w:bottom w:val="nil"/>
              <w:right w:val="single" w:sz="4" w:space="0" w:color="auto"/>
            </w:tcBorders>
            <w:vAlign w:val="bottom"/>
            <w:hideMark/>
          </w:tcPr>
          <w:p w14:paraId="63C84944" w14:textId="33B3FC54" w:rsidR="00F7009D" w:rsidRPr="008C5BDA" w:rsidRDefault="009D6872" w:rsidP="00F7009D">
            <w:pPr>
              <w:pStyle w:val="TabellRader"/>
              <w:rPr>
                <w:rFonts w:cs="Arial"/>
                <w:b/>
                <w:color w:val="000000"/>
                <w:szCs w:val="16"/>
              </w:rPr>
            </w:pPr>
            <w:r w:rsidRPr="00BD6D6C">
              <w:rPr>
                <w:b/>
              </w:rPr>
              <w:t>2</w:t>
            </w:r>
          </w:p>
        </w:tc>
        <w:tc>
          <w:tcPr>
            <w:tcW w:w="0" w:type="auto"/>
            <w:tcBorders>
              <w:top w:val="single" w:sz="4" w:space="0" w:color="auto"/>
              <w:left w:val="single" w:sz="4" w:space="0" w:color="auto"/>
              <w:bottom w:val="nil"/>
              <w:right w:val="nil"/>
            </w:tcBorders>
            <w:vAlign w:val="bottom"/>
            <w:hideMark/>
          </w:tcPr>
          <w:p w14:paraId="15AF96E3" w14:textId="372CC28B" w:rsidR="00F7009D" w:rsidRPr="008C5BDA" w:rsidRDefault="009D6872" w:rsidP="00F7009D">
            <w:pPr>
              <w:pStyle w:val="TabellRader"/>
              <w:rPr>
                <w:rFonts w:cs="Arial"/>
                <w:b/>
                <w:color w:val="000000"/>
                <w:szCs w:val="16"/>
              </w:rPr>
            </w:pPr>
            <w:r w:rsidRPr="00BD6D6C">
              <w:rPr>
                <w:b/>
              </w:rPr>
              <w:t>-5</w:t>
            </w:r>
          </w:p>
        </w:tc>
        <w:tc>
          <w:tcPr>
            <w:tcW w:w="0" w:type="auto"/>
            <w:tcBorders>
              <w:top w:val="single" w:sz="4" w:space="0" w:color="auto"/>
              <w:left w:val="nil"/>
              <w:bottom w:val="nil"/>
              <w:right w:val="nil"/>
            </w:tcBorders>
            <w:vAlign w:val="bottom"/>
            <w:hideMark/>
          </w:tcPr>
          <w:p w14:paraId="0C3C4C7F" w14:textId="0E9CDE8B" w:rsidR="00F7009D" w:rsidRPr="008C5BDA" w:rsidRDefault="009D6872" w:rsidP="00F7009D">
            <w:pPr>
              <w:pStyle w:val="TabellRader"/>
              <w:rPr>
                <w:rFonts w:cs="Arial"/>
                <w:b/>
                <w:color w:val="000000"/>
                <w:szCs w:val="16"/>
              </w:rPr>
            </w:pPr>
            <w:r w:rsidRPr="00BD6D6C">
              <w:rPr>
                <w:b/>
              </w:rPr>
              <w:t>-2</w:t>
            </w:r>
          </w:p>
        </w:tc>
        <w:tc>
          <w:tcPr>
            <w:tcW w:w="0" w:type="auto"/>
            <w:tcBorders>
              <w:top w:val="single" w:sz="4" w:space="0" w:color="auto"/>
              <w:left w:val="nil"/>
              <w:bottom w:val="nil"/>
              <w:right w:val="nil"/>
            </w:tcBorders>
            <w:vAlign w:val="bottom"/>
            <w:hideMark/>
          </w:tcPr>
          <w:p w14:paraId="004F694D" w14:textId="5B01C08F" w:rsidR="00F7009D" w:rsidRPr="008C5BDA" w:rsidRDefault="009D6872" w:rsidP="00F7009D">
            <w:pPr>
              <w:pStyle w:val="TabellRader"/>
              <w:rPr>
                <w:rFonts w:cs="Arial"/>
                <w:b/>
                <w:color w:val="000000"/>
                <w:szCs w:val="16"/>
              </w:rPr>
            </w:pPr>
            <w:r w:rsidRPr="00BD6D6C">
              <w:rPr>
                <w:b/>
              </w:rPr>
              <w:t>9</w:t>
            </w:r>
          </w:p>
        </w:tc>
        <w:tc>
          <w:tcPr>
            <w:tcW w:w="0" w:type="auto"/>
            <w:tcBorders>
              <w:top w:val="single" w:sz="4" w:space="0" w:color="auto"/>
              <w:left w:val="nil"/>
              <w:bottom w:val="nil"/>
              <w:right w:val="nil"/>
            </w:tcBorders>
            <w:vAlign w:val="bottom"/>
            <w:hideMark/>
          </w:tcPr>
          <w:p w14:paraId="01875531" w14:textId="0F2880F3" w:rsidR="00F7009D" w:rsidRPr="008C5BDA" w:rsidRDefault="009D6872" w:rsidP="00F7009D">
            <w:pPr>
              <w:pStyle w:val="TabellRader"/>
              <w:rPr>
                <w:rFonts w:cs="Arial"/>
                <w:b/>
                <w:color w:val="000000"/>
                <w:szCs w:val="16"/>
              </w:rPr>
            </w:pPr>
            <w:r w:rsidRPr="00BD6D6C">
              <w:rPr>
                <w:b/>
              </w:rPr>
              <w:t>14</w:t>
            </w:r>
          </w:p>
        </w:tc>
      </w:tr>
      <w:tr w:rsidR="00F7009D" w14:paraId="61E89F7C" w14:textId="77777777" w:rsidTr="00F7009D">
        <w:tc>
          <w:tcPr>
            <w:tcW w:w="0" w:type="auto"/>
            <w:vAlign w:val="bottom"/>
            <w:hideMark/>
          </w:tcPr>
          <w:p w14:paraId="70ED97E4" w14:textId="77777777" w:rsidR="00F7009D" w:rsidRDefault="009D6872" w:rsidP="00F7009D">
            <w:pPr>
              <w:pStyle w:val="TabellRader"/>
              <w:jc w:val="left"/>
            </w:pPr>
            <w:r>
              <w:t xml:space="preserve">   Kommunal</w:t>
            </w:r>
            <w:r>
              <w:br/>
              <w:t xml:space="preserve">   konsumtion</w:t>
            </w:r>
          </w:p>
        </w:tc>
        <w:tc>
          <w:tcPr>
            <w:tcW w:w="0" w:type="auto"/>
            <w:tcBorders>
              <w:top w:val="nil"/>
              <w:left w:val="nil"/>
              <w:bottom w:val="nil"/>
              <w:right w:val="single" w:sz="4" w:space="0" w:color="auto"/>
            </w:tcBorders>
            <w:vAlign w:val="bottom"/>
            <w:hideMark/>
          </w:tcPr>
          <w:p w14:paraId="65E8F4A5" w14:textId="166A6675" w:rsidR="00F7009D" w:rsidRPr="00363851" w:rsidRDefault="009D6872" w:rsidP="00F7009D">
            <w:pPr>
              <w:pStyle w:val="TabellRader"/>
              <w:rPr>
                <w:rFonts w:cs="Arial"/>
                <w:szCs w:val="16"/>
              </w:rPr>
            </w:pPr>
            <w:r w:rsidRPr="002D474D">
              <w:t>4</w:t>
            </w:r>
          </w:p>
        </w:tc>
        <w:tc>
          <w:tcPr>
            <w:tcW w:w="0" w:type="auto"/>
            <w:tcBorders>
              <w:top w:val="nil"/>
              <w:left w:val="single" w:sz="4" w:space="0" w:color="auto"/>
              <w:bottom w:val="nil"/>
              <w:right w:val="nil"/>
            </w:tcBorders>
            <w:vAlign w:val="bottom"/>
            <w:hideMark/>
          </w:tcPr>
          <w:p w14:paraId="34FE50A8" w14:textId="338B6B10" w:rsidR="00F7009D" w:rsidRPr="00363851" w:rsidRDefault="009D6872" w:rsidP="00F7009D">
            <w:pPr>
              <w:pStyle w:val="TabellRader"/>
              <w:rPr>
                <w:rFonts w:cs="Arial"/>
                <w:szCs w:val="16"/>
              </w:rPr>
            </w:pPr>
            <w:r w:rsidRPr="002D474D">
              <w:t>3</w:t>
            </w:r>
          </w:p>
        </w:tc>
        <w:tc>
          <w:tcPr>
            <w:tcW w:w="0" w:type="auto"/>
            <w:vAlign w:val="bottom"/>
            <w:hideMark/>
          </w:tcPr>
          <w:p w14:paraId="1B691A65" w14:textId="6CAE134A" w:rsidR="00F7009D" w:rsidRPr="00363851" w:rsidRDefault="009D6872" w:rsidP="00F7009D">
            <w:pPr>
              <w:pStyle w:val="TabellRader"/>
              <w:rPr>
                <w:rFonts w:cs="Arial"/>
                <w:szCs w:val="16"/>
              </w:rPr>
            </w:pPr>
            <w:r w:rsidRPr="00363851">
              <w:rPr>
                <w:rFonts w:cs="Arial"/>
                <w:szCs w:val="16"/>
              </w:rPr>
              <w:t>5</w:t>
            </w:r>
          </w:p>
        </w:tc>
        <w:tc>
          <w:tcPr>
            <w:tcW w:w="0" w:type="auto"/>
            <w:vAlign w:val="bottom"/>
            <w:hideMark/>
          </w:tcPr>
          <w:p w14:paraId="2A26549B" w14:textId="086D8C18" w:rsidR="00F7009D" w:rsidRPr="00363851" w:rsidRDefault="009D6872" w:rsidP="00F7009D">
            <w:pPr>
              <w:pStyle w:val="TabellRader"/>
              <w:rPr>
                <w:rFonts w:cs="Arial"/>
                <w:szCs w:val="16"/>
              </w:rPr>
            </w:pPr>
            <w:r w:rsidRPr="002D474D">
              <w:t>5</w:t>
            </w:r>
          </w:p>
        </w:tc>
        <w:tc>
          <w:tcPr>
            <w:tcW w:w="0" w:type="auto"/>
            <w:vAlign w:val="bottom"/>
            <w:hideMark/>
          </w:tcPr>
          <w:p w14:paraId="1B8895D4" w14:textId="4BDAEC87" w:rsidR="00F7009D" w:rsidRPr="00363851" w:rsidRDefault="009D6872" w:rsidP="00F7009D">
            <w:pPr>
              <w:pStyle w:val="TabellRader"/>
              <w:rPr>
                <w:rFonts w:cs="Arial"/>
                <w:szCs w:val="16"/>
              </w:rPr>
            </w:pPr>
            <w:r w:rsidRPr="002D474D">
              <w:t>6</w:t>
            </w:r>
          </w:p>
        </w:tc>
      </w:tr>
      <w:tr w:rsidR="00F7009D" w14:paraId="0B48B098" w14:textId="77777777" w:rsidTr="00F7009D">
        <w:tc>
          <w:tcPr>
            <w:tcW w:w="0" w:type="auto"/>
            <w:vAlign w:val="bottom"/>
            <w:hideMark/>
          </w:tcPr>
          <w:p w14:paraId="343B3E1A" w14:textId="77777777" w:rsidR="00F7009D" w:rsidRDefault="009D6872" w:rsidP="00F7009D">
            <w:pPr>
              <w:pStyle w:val="TabellRader"/>
              <w:jc w:val="left"/>
            </w:pPr>
            <w:r>
              <w:t xml:space="preserve">   Ålderspensioner</w:t>
            </w:r>
          </w:p>
        </w:tc>
        <w:tc>
          <w:tcPr>
            <w:tcW w:w="0" w:type="auto"/>
            <w:tcBorders>
              <w:top w:val="nil"/>
              <w:left w:val="nil"/>
              <w:bottom w:val="nil"/>
              <w:right w:val="single" w:sz="4" w:space="0" w:color="auto"/>
            </w:tcBorders>
            <w:vAlign w:val="bottom"/>
            <w:hideMark/>
          </w:tcPr>
          <w:p w14:paraId="5FCA2E0E" w14:textId="77777777" w:rsidR="00F7009D" w:rsidRDefault="009D6872" w:rsidP="00F7009D">
            <w:pPr>
              <w:pStyle w:val="TabellRader"/>
              <w:rPr>
                <w:rFonts w:cs="Arial"/>
                <w:color w:val="000000"/>
                <w:szCs w:val="16"/>
              </w:rPr>
            </w:pPr>
            <w:r w:rsidRPr="002D474D">
              <w:t>0</w:t>
            </w:r>
          </w:p>
        </w:tc>
        <w:tc>
          <w:tcPr>
            <w:tcW w:w="0" w:type="auto"/>
            <w:tcBorders>
              <w:top w:val="nil"/>
              <w:left w:val="single" w:sz="4" w:space="0" w:color="auto"/>
              <w:bottom w:val="nil"/>
              <w:right w:val="nil"/>
            </w:tcBorders>
            <w:vAlign w:val="bottom"/>
            <w:hideMark/>
          </w:tcPr>
          <w:p w14:paraId="6A55BB48" w14:textId="77777777" w:rsidR="00F7009D" w:rsidRDefault="009D6872" w:rsidP="00F7009D">
            <w:pPr>
              <w:pStyle w:val="TabellRader"/>
              <w:rPr>
                <w:rFonts w:cs="Arial"/>
                <w:color w:val="000000"/>
                <w:szCs w:val="16"/>
              </w:rPr>
            </w:pPr>
            <w:r w:rsidRPr="002D474D">
              <w:t>0</w:t>
            </w:r>
          </w:p>
        </w:tc>
        <w:tc>
          <w:tcPr>
            <w:tcW w:w="0" w:type="auto"/>
            <w:vAlign w:val="bottom"/>
            <w:hideMark/>
          </w:tcPr>
          <w:p w14:paraId="75FE9E15" w14:textId="3202D3D0" w:rsidR="00F7009D" w:rsidRDefault="009D6872" w:rsidP="00F7009D">
            <w:pPr>
              <w:pStyle w:val="TabellRader"/>
              <w:rPr>
                <w:rFonts w:cs="Arial"/>
                <w:color w:val="000000"/>
                <w:szCs w:val="16"/>
              </w:rPr>
            </w:pPr>
            <w:r w:rsidRPr="002D474D">
              <w:t>-2</w:t>
            </w:r>
          </w:p>
        </w:tc>
        <w:tc>
          <w:tcPr>
            <w:tcW w:w="0" w:type="auto"/>
            <w:vAlign w:val="bottom"/>
            <w:hideMark/>
          </w:tcPr>
          <w:p w14:paraId="44037F2B" w14:textId="4769D906" w:rsidR="00F7009D" w:rsidRDefault="009D6872" w:rsidP="00F7009D">
            <w:pPr>
              <w:pStyle w:val="TabellRader"/>
              <w:rPr>
                <w:rFonts w:cs="Arial"/>
                <w:color w:val="000000"/>
                <w:szCs w:val="16"/>
              </w:rPr>
            </w:pPr>
            <w:r w:rsidRPr="002D474D">
              <w:t>2</w:t>
            </w:r>
          </w:p>
        </w:tc>
        <w:tc>
          <w:tcPr>
            <w:tcW w:w="0" w:type="auto"/>
            <w:vAlign w:val="bottom"/>
            <w:hideMark/>
          </w:tcPr>
          <w:p w14:paraId="553271E8" w14:textId="18F665D1" w:rsidR="00F7009D" w:rsidRDefault="009D6872" w:rsidP="00F7009D">
            <w:pPr>
              <w:pStyle w:val="TabellRader"/>
              <w:rPr>
                <w:rFonts w:cs="Arial"/>
                <w:color w:val="000000"/>
                <w:szCs w:val="16"/>
              </w:rPr>
            </w:pPr>
            <w:r w:rsidRPr="002D474D">
              <w:t>8</w:t>
            </w:r>
          </w:p>
        </w:tc>
      </w:tr>
      <w:tr w:rsidR="00F7009D" w14:paraId="21AD1757" w14:textId="77777777" w:rsidTr="00F7009D">
        <w:tc>
          <w:tcPr>
            <w:tcW w:w="0" w:type="auto"/>
            <w:vAlign w:val="bottom"/>
            <w:hideMark/>
          </w:tcPr>
          <w:p w14:paraId="7EAB6C7D" w14:textId="77777777" w:rsidR="00F7009D" w:rsidRDefault="009D6872" w:rsidP="00F7009D">
            <w:pPr>
              <w:pStyle w:val="TabellRader"/>
              <w:jc w:val="left"/>
            </w:pPr>
            <w:r>
              <w:t xml:space="preserve">   Övriga primära</w:t>
            </w:r>
            <w:r>
              <w:br/>
              <w:t xml:space="preserve">   utgifter</w:t>
            </w:r>
          </w:p>
        </w:tc>
        <w:tc>
          <w:tcPr>
            <w:tcW w:w="0" w:type="auto"/>
            <w:tcBorders>
              <w:top w:val="nil"/>
              <w:left w:val="nil"/>
              <w:bottom w:val="nil"/>
              <w:right w:val="single" w:sz="4" w:space="0" w:color="auto"/>
            </w:tcBorders>
            <w:vAlign w:val="bottom"/>
            <w:hideMark/>
          </w:tcPr>
          <w:p w14:paraId="116DFD3C" w14:textId="6284C091" w:rsidR="00F7009D" w:rsidRPr="00363851" w:rsidRDefault="009D6872" w:rsidP="00F7009D">
            <w:pPr>
              <w:pStyle w:val="TabellRader"/>
              <w:rPr>
                <w:rFonts w:cs="Arial"/>
                <w:szCs w:val="16"/>
              </w:rPr>
            </w:pPr>
            <w:r w:rsidRPr="002D474D">
              <w:t>5</w:t>
            </w:r>
          </w:p>
        </w:tc>
        <w:tc>
          <w:tcPr>
            <w:tcW w:w="0" w:type="auto"/>
            <w:tcBorders>
              <w:top w:val="nil"/>
              <w:left w:val="single" w:sz="4" w:space="0" w:color="auto"/>
              <w:bottom w:val="nil"/>
              <w:right w:val="nil"/>
            </w:tcBorders>
            <w:vAlign w:val="bottom"/>
            <w:hideMark/>
          </w:tcPr>
          <w:p w14:paraId="4398AA02" w14:textId="384C3377" w:rsidR="00F7009D" w:rsidRPr="00363851" w:rsidRDefault="009D6872" w:rsidP="00F7009D">
            <w:pPr>
              <w:pStyle w:val="TabellRader"/>
              <w:rPr>
                <w:rFonts w:cs="Arial"/>
                <w:szCs w:val="16"/>
              </w:rPr>
            </w:pPr>
            <w:r w:rsidRPr="002D474D">
              <w:t>-4</w:t>
            </w:r>
          </w:p>
        </w:tc>
        <w:tc>
          <w:tcPr>
            <w:tcW w:w="0" w:type="auto"/>
            <w:vAlign w:val="bottom"/>
            <w:hideMark/>
          </w:tcPr>
          <w:p w14:paraId="52BEE5F1" w14:textId="057C2449" w:rsidR="00F7009D" w:rsidRPr="00363851" w:rsidRDefault="009D6872" w:rsidP="00F7009D">
            <w:pPr>
              <w:pStyle w:val="TabellRader"/>
              <w:rPr>
                <w:rFonts w:cs="Arial"/>
                <w:szCs w:val="16"/>
              </w:rPr>
            </w:pPr>
            <w:r w:rsidRPr="002D474D">
              <w:t>-4</w:t>
            </w:r>
          </w:p>
        </w:tc>
        <w:tc>
          <w:tcPr>
            <w:tcW w:w="0" w:type="auto"/>
            <w:vAlign w:val="bottom"/>
            <w:hideMark/>
          </w:tcPr>
          <w:p w14:paraId="008838E1" w14:textId="445856B5" w:rsidR="00F7009D" w:rsidRPr="00363851" w:rsidRDefault="009D6872" w:rsidP="00F7009D">
            <w:pPr>
              <w:pStyle w:val="TabellRader"/>
              <w:rPr>
                <w:rFonts w:cs="Arial"/>
                <w:szCs w:val="16"/>
              </w:rPr>
            </w:pPr>
            <w:r w:rsidRPr="002D474D">
              <w:t>2</w:t>
            </w:r>
          </w:p>
        </w:tc>
        <w:tc>
          <w:tcPr>
            <w:tcW w:w="0" w:type="auto"/>
            <w:vAlign w:val="bottom"/>
            <w:hideMark/>
          </w:tcPr>
          <w:p w14:paraId="04FAB98D" w14:textId="730E0D2A" w:rsidR="00F7009D" w:rsidRPr="00363851" w:rsidRDefault="009D6872" w:rsidP="00F7009D">
            <w:pPr>
              <w:pStyle w:val="TabellRader"/>
              <w:rPr>
                <w:rFonts w:cs="Arial"/>
                <w:szCs w:val="16"/>
              </w:rPr>
            </w:pPr>
            <w:r w:rsidRPr="002D474D">
              <w:t>1</w:t>
            </w:r>
          </w:p>
        </w:tc>
      </w:tr>
      <w:tr w:rsidR="00F7009D" w14:paraId="31B65DCE" w14:textId="77777777" w:rsidTr="00F7009D">
        <w:tc>
          <w:tcPr>
            <w:tcW w:w="0" w:type="auto"/>
            <w:tcBorders>
              <w:top w:val="nil"/>
              <w:left w:val="nil"/>
              <w:bottom w:val="single" w:sz="4" w:space="0" w:color="auto"/>
              <w:right w:val="nil"/>
            </w:tcBorders>
            <w:vAlign w:val="bottom"/>
            <w:hideMark/>
          </w:tcPr>
          <w:p w14:paraId="08651DAB" w14:textId="77777777" w:rsidR="00F7009D" w:rsidRDefault="009D6872" w:rsidP="00F7009D">
            <w:pPr>
              <w:pStyle w:val="TabellRader"/>
              <w:jc w:val="left"/>
            </w:pPr>
            <w:r>
              <w:t xml:space="preserve">   Ränteutgifter</w:t>
            </w:r>
          </w:p>
        </w:tc>
        <w:tc>
          <w:tcPr>
            <w:tcW w:w="0" w:type="auto"/>
            <w:tcBorders>
              <w:top w:val="nil"/>
              <w:left w:val="nil"/>
              <w:bottom w:val="single" w:sz="4" w:space="0" w:color="auto"/>
              <w:right w:val="single" w:sz="4" w:space="0" w:color="auto"/>
            </w:tcBorders>
            <w:vAlign w:val="bottom"/>
            <w:hideMark/>
          </w:tcPr>
          <w:p w14:paraId="2A2FD5AB" w14:textId="33745C30" w:rsidR="00F7009D" w:rsidRDefault="009D6872" w:rsidP="00F7009D">
            <w:pPr>
              <w:pStyle w:val="TabellRader"/>
              <w:rPr>
                <w:rFonts w:cs="Arial"/>
                <w:color w:val="000000"/>
                <w:szCs w:val="16"/>
              </w:rPr>
            </w:pPr>
            <w:r w:rsidRPr="002D474D">
              <w:t>-7</w:t>
            </w:r>
          </w:p>
        </w:tc>
        <w:tc>
          <w:tcPr>
            <w:tcW w:w="0" w:type="auto"/>
            <w:tcBorders>
              <w:top w:val="nil"/>
              <w:left w:val="single" w:sz="4" w:space="0" w:color="auto"/>
              <w:bottom w:val="single" w:sz="4" w:space="0" w:color="auto"/>
              <w:right w:val="nil"/>
            </w:tcBorders>
            <w:vAlign w:val="bottom"/>
            <w:hideMark/>
          </w:tcPr>
          <w:p w14:paraId="0824C738" w14:textId="5D88ED9E" w:rsidR="00F7009D" w:rsidRDefault="009D6872" w:rsidP="00F7009D">
            <w:pPr>
              <w:pStyle w:val="TabellRader"/>
              <w:rPr>
                <w:rFonts w:cs="Arial"/>
                <w:color w:val="000000"/>
                <w:szCs w:val="16"/>
              </w:rPr>
            </w:pPr>
            <w:r w:rsidRPr="002D474D">
              <w:t>-4</w:t>
            </w:r>
          </w:p>
        </w:tc>
        <w:tc>
          <w:tcPr>
            <w:tcW w:w="0" w:type="auto"/>
            <w:tcBorders>
              <w:top w:val="nil"/>
              <w:left w:val="nil"/>
              <w:bottom w:val="single" w:sz="4" w:space="0" w:color="auto"/>
              <w:right w:val="nil"/>
            </w:tcBorders>
            <w:vAlign w:val="bottom"/>
            <w:hideMark/>
          </w:tcPr>
          <w:p w14:paraId="05FB731F" w14:textId="4177EC73" w:rsidR="00F7009D" w:rsidRDefault="009D6872" w:rsidP="00F7009D">
            <w:pPr>
              <w:pStyle w:val="TabellRader"/>
              <w:rPr>
                <w:rFonts w:cs="Arial"/>
                <w:color w:val="000000"/>
                <w:szCs w:val="16"/>
              </w:rPr>
            </w:pPr>
            <w:r w:rsidRPr="002D474D">
              <w:t>-1</w:t>
            </w:r>
          </w:p>
        </w:tc>
        <w:tc>
          <w:tcPr>
            <w:tcW w:w="0" w:type="auto"/>
            <w:tcBorders>
              <w:top w:val="nil"/>
              <w:left w:val="nil"/>
              <w:bottom w:val="single" w:sz="4" w:space="0" w:color="auto"/>
              <w:right w:val="nil"/>
            </w:tcBorders>
            <w:vAlign w:val="bottom"/>
            <w:hideMark/>
          </w:tcPr>
          <w:p w14:paraId="1A7C17D6" w14:textId="6E5B45AD" w:rsidR="00F7009D" w:rsidRDefault="009D6872" w:rsidP="00F7009D">
            <w:pPr>
              <w:pStyle w:val="TabellRader"/>
              <w:rPr>
                <w:rFonts w:cs="Arial"/>
                <w:color w:val="000000"/>
                <w:szCs w:val="16"/>
              </w:rPr>
            </w:pPr>
            <w:r w:rsidRPr="002D474D">
              <w:t>-1</w:t>
            </w:r>
          </w:p>
        </w:tc>
        <w:tc>
          <w:tcPr>
            <w:tcW w:w="0" w:type="auto"/>
            <w:tcBorders>
              <w:top w:val="nil"/>
              <w:left w:val="nil"/>
              <w:bottom w:val="single" w:sz="4" w:space="0" w:color="auto"/>
              <w:right w:val="nil"/>
            </w:tcBorders>
            <w:vAlign w:val="bottom"/>
            <w:hideMark/>
          </w:tcPr>
          <w:p w14:paraId="25AB24FA" w14:textId="77777777" w:rsidR="00F7009D" w:rsidRDefault="009D6872" w:rsidP="00F7009D">
            <w:pPr>
              <w:pStyle w:val="TabellRader"/>
              <w:rPr>
                <w:rFonts w:cs="Arial"/>
                <w:color w:val="000000"/>
                <w:szCs w:val="16"/>
              </w:rPr>
            </w:pPr>
            <w:r w:rsidRPr="002D474D">
              <w:t>-1</w:t>
            </w:r>
          </w:p>
        </w:tc>
      </w:tr>
      <w:tr w:rsidR="00F7009D" w:rsidRPr="008C5BDA" w14:paraId="4A1DAFFF" w14:textId="77777777" w:rsidTr="00F7009D">
        <w:tc>
          <w:tcPr>
            <w:tcW w:w="0" w:type="auto"/>
            <w:tcBorders>
              <w:top w:val="single" w:sz="4" w:space="0" w:color="auto"/>
              <w:left w:val="nil"/>
              <w:bottom w:val="nil"/>
              <w:right w:val="nil"/>
            </w:tcBorders>
            <w:vAlign w:val="bottom"/>
            <w:hideMark/>
          </w:tcPr>
          <w:p w14:paraId="3C3974E6" w14:textId="77777777" w:rsidR="00F7009D" w:rsidRPr="008C5BDA" w:rsidRDefault="009D6872" w:rsidP="00F7009D">
            <w:pPr>
              <w:pStyle w:val="TabellRader"/>
              <w:jc w:val="left"/>
              <w:rPr>
                <w:b/>
              </w:rPr>
            </w:pPr>
            <w:r w:rsidRPr="008C5BDA">
              <w:rPr>
                <w:b/>
              </w:rPr>
              <w:t xml:space="preserve">Finansiellt sparande </w:t>
            </w:r>
          </w:p>
        </w:tc>
        <w:tc>
          <w:tcPr>
            <w:tcW w:w="0" w:type="auto"/>
            <w:tcBorders>
              <w:top w:val="single" w:sz="4" w:space="0" w:color="auto"/>
              <w:left w:val="nil"/>
              <w:bottom w:val="nil"/>
              <w:right w:val="single" w:sz="4" w:space="0" w:color="auto"/>
            </w:tcBorders>
            <w:vAlign w:val="bottom"/>
            <w:hideMark/>
          </w:tcPr>
          <w:p w14:paraId="03468193" w14:textId="3F1EB6B2" w:rsidR="00F7009D" w:rsidRPr="008C5BDA" w:rsidRDefault="009D6872" w:rsidP="00F7009D">
            <w:pPr>
              <w:pStyle w:val="TabellRader"/>
              <w:rPr>
                <w:rFonts w:cs="Arial"/>
                <w:b/>
                <w:color w:val="000000"/>
                <w:szCs w:val="16"/>
              </w:rPr>
            </w:pPr>
            <w:r w:rsidRPr="00BD6D6C">
              <w:rPr>
                <w:b/>
              </w:rPr>
              <w:t>-6</w:t>
            </w:r>
          </w:p>
        </w:tc>
        <w:tc>
          <w:tcPr>
            <w:tcW w:w="0" w:type="auto"/>
            <w:tcBorders>
              <w:top w:val="single" w:sz="4" w:space="0" w:color="auto"/>
              <w:left w:val="single" w:sz="4" w:space="0" w:color="auto"/>
              <w:bottom w:val="nil"/>
              <w:right w:val="nil"/>
            </w:tcBorders>
            <w:vAlign w:val="bottom"/>
            <w:hideMark/>
          </w:tcPr>
          <w:p w14:paraId="42E59063" w14:textId="592039F6" w:rsidR="00F7009D" w:rsidRPr="008C5BDA" w:rsidRDefault="009D6872" w:rsidP="00F7009D">
            <w:pPr>
              <w:pStyle w:val="TabellRader"/>
              <w:rPr>
                <w:rFonts w:cs="Arial"/>
                <w:b/>
                <w:color w:val="000000"/>
                <w:szCs w:val="16"/>
              </w:rPr>
            </w:pPr>
            <w:r w:rsidRPr="00BD6D6C">
              <w:rPr>
                <w:b/>
              </w:rPr>
              <w:t>-1</w:t>
            </w:r>
          </w:p>
        </w:tc>
        <w:tc>
          <w:tcPr>
            <w:tcW w:w="0" w:type="auto"/>
            <w:tcBorders>
              <w:top w:val="single" w:sz="4" w:space="0" w:color="auto"/>
              <w:left w:val="nil"/>
              <w:bottom w:val="nil"/>
              <w:right w:val="nil"/>
            </w:tcBorders>
            <w:vAlign w:val="bottom"/>
            <w:hideMark/>
          </w:tcPr>
          <w:p w14:paraId="7BE0F157" w14:textId="293718D9" w:rsidR="00F7009D" w:rsidRPr="008C5BDA" w:rsidRDefault="009D6872" w:rsidP="00F7009D">
            <w:pPr>
              <w:pStyle w:val="TabellRader"/>
              <w:rPr>
                <w:rFonts w:cs="Arial"/>
                <w:b/>
                <w:color w:val="000000"/>
                <w:szCs w:val="16"/>
              </w:rPr>
            </w:pPr>
            <w:r w:rsidRPr="00BD6D6C">
              <w:rPr>
                <w:b/>
              </w:rPr>
              <w:t>3</w:t>
            </w:r>
          </w:p>
        </w:tc>
        <w:tc>
          <w:tcPr>
            <w:tcW w:w="0" w:type="auto"/>
            <w:tcBorders>
              <w:top w:val="single" w:sz="4" w:space="0" w:color="auto"/>
              <w:left w:val="nil"/>
              <w:bottom w:val="nil"/>
              <w:right w:val="nil"/>
            </w:tcBorders>
            <w:vAlign w:val="bottom"/>
            <w:hideMark/>
          </w:tcPr>
          <w:p w14:paraId="7F97A378" w14:textId="27367A2B" w:rsidR="00F7009D" w:rsidRPr="008C5BDA" w:rsidRDefault="009D6872" w:rsidP="00F7009D">
            <w:pPr>
              <w:pStyle w:val="TabellRader"/>
              <w:rPr>
                <w:rFonts w:cs="Arial"/>
                <w:b/>
                <w:color w:val="000000"/>
                <w:szCs w:val="16"/>
              </w:rPr>
            </w:pPr>
            <w:r w:rsidRPr="00BD6D6C">
              <w:rPr>
                <w:b/>
              </w:rPr>
              <w:t>-10</w:t>
            </w:r>
          </w:p>
        </w:tc>
        <w:tc>
          <w:tcPr>
            <w:tcW w:w="0" w:type="auto"/>
            <w:tcBorders>
              <w:top w:val="single" w:sz="4" w:space="0" w:color="auto"/>
              <w:left w:val="nil"/>
              <w:bottom w:val="nil"/>
              <w:right w:val="nil"/>
            </w:tcBorders>
            <w:vAlign w:val="bottom"/>
            <w:hideMark/>
          </w:tcPr>
          <w:p w14:paraId="77671F03" w14:textId="522F56AC" w:rsidR="00F7009D" w:rsidRPr="008C5BDA" w:rsidRDefault="009D6872" w:rsidP="00F7009D">
            <w:pPr>
              <w:pStyle w:val="TabellRader"/>
              <w:rPr>
                <w:rFonts w:cs="Arial"/>
                <w:b/>
                <w:color w:val="000000"/>
                <w:szCs w:val="16"/>
              </w:rPr>
            </w:pPr>
            <w:r w:rsidRPr="00BD6D6C">
              <w:rPr>
                <w:b/>
              </w:rPr>
              <w:t>-17</w:t>
            </w:r>
          </w:p>
        </w:tc>
      </w:tr>
      <w:tr w:rsidR="00F7009D" w14:paraId="1C11492D" w14:textId="77777777" w:rsidTr="00F7009D">
        <w:tc>
          <w:tcPr>
            <w:tcW w:w="0" w:type="auto"/>
            <w:tcBorders>
              <w:top w:val="nil"/>
              <w:left w:val="nil"/>
              <w:bottom w:val="single" w:sz="4" w:space="0" w:color="auto"/>
              <w:right w:val="nil"/>
            </w:tcBorders>
            <w:vAlign w:val="bottom"/>
            <w:hideMark/>
          </w:tcPr>
          <w:p w14:paraId="6FF5B7DB" w14:textId="77777777" w:rsidR="00F7009D" w:rsidRDefault="009D6872" w:rsidP="00F7009D">
            <w:pPr>
              <w:pStyle w:val="TabellRader"/>
              <w:jc w:val="left"/>
              <w:rPr>
                <w:i/>
                <w:iCs/>
              </w:rPr>
            </w:pPr>
            <w:r>
              <w:rPr>
                <w:i/>
                <w:iCs/>
              </w:rPr>
              <w:t xml:space="preserve">     procent av BNP</w:t>
            </w:r>
          </w:p>
        </w:tc>
        <w:tc>
          <w:tcPr>
            <w:tcW w:w="0" w:type="auto"/>
            <w:tcBorders>
              <w:top w:val="nil"/>
              <w:left w:val="nil"/>
              <w:bottom w:val="single" w:sz="4" w:space="0" w:color="auto"/>
              <w:right w:val="single" w:sz="4" w:space="0" w:color="auto"/>
            </w:tcBorders>
            <w:vAlign w:val="bottom"/>
            <w:hideMark/>
          </w:tcPr>
          <w:p w14:paraId="409B2DD1" w14:textId="5A4D0802" w:rsidR="00F7009D" w:rsidRDefault="009D6872" w:rsidP="00F7009D">
            <w:pPr>
              <w:pStyle w:val="TabellRader"/>
              <w:rPr>
                <w:rFonts w:cs="Arial"/>
                <w:i/>
                <w:iCs/>
                <w:color w:val="000000"/>
                <w:szCs w:val="16"/>
              </w:rPr>
            </w:pPr>
            <w:r w:rsidRPr="00BD6D6C">
              <w:rPr>
                <w:i/>
              </w:rPr>
              <w:t>-0,2</w:t>
            </w:r>
          </w:p>
        </w:tc>
        <w:tc>
          <w:tcPr>
            <w:tcW w:w="0" w:type="auto"/>
            <w:tcBorders>
              <w:top w:val="nil"/>
              <w:left w:val="single" w:sz="4" w:space="0" w:color="auto"/>
              <w:bottom w:val="single" w:sz="4" w:space="0" w:color="auto"/>
              <w:right w:val="nil"/>
            </w:tcBorders>
            <w:vAlign w:val="bottom"/>
            <w:hideMark/>
          </w:tcPr>
          <w:p w14:paraId="1C397BED" w14:textId="232C7D1B" w:rsidR="00F7009D" w:rsidRDefault="009D6872" w:rsidP="00F7009D">
            <w:pPr>
              <w:pStyle w:val="TabellRader"/>
              <w:rPr>
                <w:rFonts w:cs="Arial"/>
                <w:i/>
                <w:iCs/>
                <w:color w:val="000000"/>
                <w:szCs w:val="16"/>
              </w:rPr>
            </w:pPr>
            <w:r w:rsidRPr="00BD6D6C">
              <w:rPr>
                <w:i/>
              </w:rPr>
              <w:t>0,0</w:t>
            </w:r>
          </w:p>
        </w:tc>
        <w:tc>
          <w:tcPr>
            <w:tcW w:w="0" w:type="auto"/>
            <w:tcBorders>
              <w:top w:val="nil"/>
              <w:left w:val="nil"/>
              <w:bottom w:val="single" w:sz="4" w:space="0" w:color="auto"/>
              <w:right w:val="nil"/>
            </w:tcBorders>
            <w:vAlign w:val="bottom"/>
            <w:hideMark/>
          </w:tcPr>
          <w:p w14:paraId="6453F422" w14:textId="260906D5" w:rsidR="00F7009D" w:rsidRDefault="009D6872" w:rsidP="00F7009D">
            <w:pPr>
              <w:pStyle w:val="TabellRader"/>
              <w:rPr>
                <w:rFonts w:cs="Arial"/>
                <w:i/>
                <w:iCs/>
                <w:color w:val="000000"/>
                <w:szCs w:val="16"/>
              </w:rPr>
            </w:pPr>
            <w:r w:rsidRPr="00BD6D6C">
              <w:rPr>
                <w:i/>
              </w:rPr>
              <w:t>0,1</w:t>
            </w:r>
          </w:p>
        </w:tc>
        <w:tc>
          <w:tcPr>
            <w:tcW w:w="0" w:type="auto"/>
            <w:tcBorders>
              <w:top w:val="nil"/>
              <w:left w:val="nil"/>
              <w:bottom w:val="single" w:sz="4" w:space="0" w:color="auto"/>
              <w:right w:val="nil"/>
            </w:tcBorders>
            <w:vAlign w:val="bottom"/>
            <w:hideMark/>
          </w:tcPr>
          <w:p w14:paraId="03C9AFAC" w14:textId="1B7A324D" w:rsidR="00F7009D" w:rsidRDefault="009D6872" w:rsidP="00F7009D">
            <w:pPr>
              <w:pStyle w:val="TabellRader"/>
              <w:rPr>
                <w:rFonts w:cs="Arial"/>
                <w:i/>
                <w:iCs/>
                <w:color w:val="000000"/>
                <w:szCs w:val="16"/>
              </w:rPr>
            </w:pPr>
            <w:r w:rsidRPr="00BD6D6C">
              <w:rPr>
                <w:i/>
              </w:rPr>
              <w:t>-0,2</w:t>
            </w:r>
          </w:p>
        </w:tc>
        <w:tc>
          <w:tcPr>
            <w:tcW w:w="0" w:type="auto"/>
            <w:tcBorders>
              <w:top w:val="nil"/>
              <w:left w:val="nil"/>
              <w:bottom w:val="single" w:sz="4" w:space="0" w:color="auto"/>
              <w:right w:val="nil"/>
            </w:tcBorders>
            <w:vAlign w:val="bottom"/>
            <w:hideMark/>
          </w:tcPr>
          <w:p w14:paraId="6B64FB80" w14:textId="253FA828" w:rsidR="00F7009D" w:rsidRDefault="009D6872" w:rsidP="00F7009D">
            <w:pPr>
              <w:pStyle w:val="TabellRader"/>
              <w:rPr>
                <w:rFonts w:cs="Arial"/>
                <w:i/>
                <w:iCs/>
                <w:color w:val="000000"/>
                <w:szCs w:val="16"/>
              </w:rPr>
            </w:pPr>
            <w:r w:rsidRPr="00BD6D6C">
              <w:rPr>
                <w:i/>
              </w:rPr>
              <w:t>-0,4</w:t>
            </w:r>
          </w:p>
        </w:tc>
      </w:tr>
      <w:tr w:rsidR="00F7009D" w14:paraId="55951465" w14:textId="77777777" w:rsidTr="00F7009D">
        <w:tc>
          <w:tcPr>
            <w:tcW w:w="0" w:type="auto"/>
            <w:tcBorders>
              <w:top w:val="single" w:sz="4" w:space="0" w:color="auto"/>
              <w:left w:val="nil"/>
              <w:bottom w:val="nil"/>
              <w:right w:val="nil"/>
            </w:tcBorders>
            <w:vAlign w:val="bottom"/>
            <w:hideMark/>
          </w:tcPr>
          <w:p w14:paraId="5E30F792" w14:textId="77777777" w:rsidR="00F7009D" w:rsidRDefault="009D6872" w:rsidP="00F7009D">
            <w:pPr>
              <w:pStyle w:val="TabellRader"/>
              <w:jc w:val="left"/>
            </w:pPr>
            <w:r>
              <w:t xml:space="preserve">   Staten</w:t>
            </w:r>
          </w:p>
        </w:tc>
        <w:tc>
          <w:tcPr>
            <w:tcW w:w="0" w:type="auto"/>
            <w:tcBorders>
              <w:top w:val="single" w:sz="4" w:space="0" w:color="auto"/>
              <w:left w:val="nil"/>
              <w:bottom w:val="nil"/>
              <w:right w:val="single" w:sz="4" w:space="0" w:color="auto"/>
            </w:tcBorders>
            <w:vAlign w:val="bottom"/>
            <w:hideMark/>
          </w:tcPr>
          <w:p w14:paraId="17968D09" w14:textId="4FE19265" w:rsidR="00F7009D" w:rsidRDefault="009D6872" w:rsidP="00F7009D">
            <w:pPr>
              <w:pStyle w:val="TabellRader"/>
              <w:rPr>
                <w:rFonts w:cs="Arial"/>
                <w:color w:val="000000"/>
                <w:szCs w:val="16"/>
              </w:rPr>
            </w:pPr>
            <w:r w:rsidRPr="002D474D">
              <w:t>3</w:t>
            </w:r>
          </w:p>
        </w:tc>
        <w:tc>
          <w:tcPr>
            <w:tcW w:w="0" w:type="auto"/>
            <w:tcBorders>
              <w:top w:val="single" w:sz="4" w:space="0" w:color="auto"/>
              <w:left w:val="single" w:sz="4" w:space="0" w:color="auto"/>
              <w:bottom w:val="nil"/>
              <w:right w:val="nil"/>
            </w:tcBorders>
            <w:vAlign w:val="bottom"/>
            <w:hideMark/>
          </w:tcPr>
          <w:p w14:paraId="05AD4274" w14:textId="4AFB1CAE" w:rsidR="00F7009D" w:rsidRDefault="009D6872" w:rsidP="00F7009D">
            <w:pPr>
              <w:pStyle w:val="TabellRader"/>
              <w:rPr>
                <w:rFonts w:cs="Arial"/>
                <w:color w:val="000000"/>
                <w:szCs w:val="16"/>
              </w:rPr>
            </w:pPr>
            <w:r w:rsidRPr="002D474D">
              <w:t>-6</w:t>
            </w:r>
          </w:p>
        </w:tc>
        <w:tc>
          <w:tcPr>
            <w:tcW w:w="0" w:type="auto"/>
            <w:tcBorders>
              <w:top w:val="single" w:sz="4" w:space="0" w:color="auto"/>
              <w:left w:val="nil"/>
              <w:bottom w:val="nil"/>
              <w:right w:val="nil"/>
            </w:tcBorders>
            <w:vAlign w:val="bottom"/>
            <w:hideMark/>
          </w:tcPr>
          <w:p w14:paraId="62DB07BF" w14:textId="68244326" w:rsidR="00F7009D" w:rsidRDefault="009D6872" w:rsidP="00F7009D">
            <w:pPr>
              <w:pStyle w:val="TabellRader"/>
              <w:rPr>
                <w:rFonts w:cs="Arial"/>
                <w:color w:val="000000"/>
                <w:szCs w:val="16"/>
              </w:rPr>
            </w:pPr>
            <w:r w:rsidRPr="002D474D">
              <w:t>-5</w:t>
            </w:r>
          </w:p>
        </w:tc>
        <w:tc>
          <w:tcPr>
            <w:tcW w:w="0" w:type="auto"/>
            <w:tcBorders>
              <w:top w:val="single" w:sz="4" w:space="0" w:color="auto"/>
              <w:left w:val="nil"/>
              <w:bottom w:val="nil"/>
              <w:right w:val="nil"/>
            </w:tcBorders>
            <w:vAlign w:val="bottom"/>
            <w:hideMark/>
          </w:tcPr>
          <w:p w14:paraId="07C51FA7" w14:textId="3B64C3BB" w:rsidR="00F7009D" w:rsidRDefault="009D6872" w:rsidP="00F7009D">
            <w:pPr>
              <w:pStyle w:val="TabellRader"/>
              <w:rPr>
                <w:rFonts w:cs="Arial"/>
                <w:color w:val="000000"/>
                <w:szCs w:val="16"/>
              </w:rPr>
            </w:pPr>
            <w:r w:rsidRPr="002D474D">
              <w:t>-13</w:t>
            </w:r>
          </w:p>
        </w:tc>
        <w:tc>
          <w:tcPr>
            <w:tcW w:w="0" w:type="auto"/>
            <w:tcBorders>
              <w:top w:val="single" w:sz="4" w:space="0" w:color="auto"/>
              <w:left w:val="nil"/>
              <w:bottom w:val="nil"/>
              <w:right w:val="nil"/>
            </w:tcBorders>
            <w:vAlign w:val="bottom"/>
            <w:hideMark/>
          </w:tcPr>
          <w:p w14:paraId="305C0769" w14:textId="0C4BA5F3" w:rsidR="00F7009D" w:rsidRDefault="009D6872" w:rsidP="00F7009D">
            <w:pPr>
              <w:pStyle w:val="TabellRader"/>
              <w:rPr>
                <w:rFonts w:cs="Arial"/>
                <w:color w:val="000000"/>
                <w:szCs w:val="16"/>
              </w:rPr>
            </w:pPr>
            <w:r w:rsidRPr="002D474D">
              <w:t>-11</w:t>
            </w:r>
          </w:p>
        </w:tc>
      </w:tr>
      <w:tr w:rsidR="00F7009D" w14:paraId="7C102AFF" w14:textId="77777777" w:rsidTr="00F7009D">
        <w:tc>
          <w:tcPr>
            <w:tcW w:w="0" w:type="auto"/>
            <w:vAlign w:val="bottom"/>
            <w:hideMark/>
          </w:tcPr>
          <w:p w14:paraId="533C4AF2" w14:textId="77777777" w:rsidR="00F7009D" w:rsidRDefault="009D6872" w:rsidP="00F7009D">
            <w:pPr>
              <w:pStyle w:val="TabellRader"/>
              <w:jc w:val="left"/>
            </w:pPr>
            <w:r>
              <w:t xml:space="preserve">   Ålderspensions</w:t>
            </w:r>
            <w:r>
              <w:softHyphen/>
              <w:t>-</w:t>
            </w:r>
            <w:r>
              <w:br/>
              <w:t xml:space="preserve">   systemet</w:t>
            </w:r>
          </w:p>
        </w:tc>
        <w:tc>
          <w:tcPr>
            <w:tcW w:w="0" w:type="auto"/>
            <w:tcBorders>
              <w:top w:val="nil"/>
              <w:left w:val="nil"/>
              <w:bottom w:val="nil"/>
              <w:right w:val="single" w:sz="4" w:space="0" w:color="auto"/>
            </w:tcBorders>
            <w:vAlign w:val="bottom"/>
            <w:hideMark/>
          </w:tcPr>
          <w:p w14:paraId="4B14011A" w14:textId="64DD6D3E" w:rsidR="00F7009D" w:rsidRPr="00BE44EF" w:rsidRDefault="009D6872" w:rsidP="00F7009D">
            <w:pPr>
              <w:pStyle w:val="TabellRader"/>
              <w:rPr>
                <w:rFonts w:cs="Arial"/>
                <w:color w:val="000000"/>
                <w:szCs w:val="16"/>
              </w:rPr>
            </w:pPr>
            <w:r w:rsidRPr="002D474D">
              <w:t>0</w:t>
            </w:r>
          </w:p>
        </w:tc>
        <w:tc>
          <w:tcPr>
            <w:tcW w:w="0" w:type="auto"/>
            <w:tcBorders>
              <w:top w:val="nil"/>
              <w:left w:val="single" w:sz="4" w:space="0" w:color="auto"/>
              <w:bottom w:val="nil"/>
              <w:right w:val="nil"/>
            </w:tcBorders>
            <w:vAlign w:val="bottom"/>
            <w:hideMark/>
          </w:tcPr>
          <w:p w14:paraId="597B1E75" w14:textId="3F6EA9CB" w:rsidR="00F7009D" w:rsidRPr="00BE44EF" w:rsidRDefault="009D6872" w:rsidP="00F7009D">
            <w:pPr>
              <w:pStyle w:val="TabellRader"/>
              <w:rPr>
                <w:rFonts w:cs="Arial"/>
                <w:color w:val="000000"/>
                <w:szCs w:val="16"/>
              </w:rPr>
            </w:pPr>
            <w:r w:rsidRPr="002D474D">
              <w:t>2</w:t>
            </w:r>
          </w:p>
        </w:tc>
        <w:tc>
          <w:tcPr>
            <w:tcW w:w="0" w:type="auto"/>
            <w:vAlign w:val="bottom"/>
            <w:hideMark/>
          </w:tcPr>
          <w:p w14:paraId="634C4A70" w14:textId="7F593BCC" w:rsidR="00F7009D" w:rsidRPr="00BE44EF" w:rsidRDefault="009D6872" w:rsidP="00F7009D">
            <w:pPr>
              <w:pStyle w:val="TabellRader"/>
              <w:rPr>
                <w:rFonts w:cs="Arial"/>
                <w:color w:val="000000"/>
                <w:szCs w:val="16"/>
              </w:rPr>
            </w:pPr>
            <w:r w:rsidRPr="002D474D">
              <w:t>3</w:t>
            </w:r>
          </w:p>
        </w:tc>
        <w:tc>
          <w:tcPr>
            <w:tcW w:w="0" w:type="auto"/>
            <w:vAlign w:val="bottom"/>
            <w:hideMark/>
          </w:tcPr>
          <w:p w14:paraId="00D0A606" w14:textId="52B03D66" w:rsidR="00F7009D" w:rsidRPr="00BE44EF" w:rsidRDefault="009D6872" w:rsidP="00F7009D">
            <w:pPr>
              <w:pStyle w:val="TabellRader"/>
              <w:rPr>
                <w:rFonts w:cs="Arial"/>
                <w:color w:val="000000"/>
                <w:szCs w:val="16"/>
              </w:rPr>
            </w:pPr>
            <w:r w:rsidRPr="002D474D">
              <w:t>0</w:t>
            </w:r>
          </w:p>
        </w:tc>
        <w:tc>
          <w:tcPr>
            <w:tcW w:w="0" w:type="auto"/>
            <w:vAlign w:val="bottom"/>
            <w:hideMark/>
          </w:tcPr>
          <w:p w14:paraId="5F7DE6E8" w14:textId="2C97907B" w:rsidR="00F7009D" w:rsidRPr="00BE44EF" w:rsidRDefault="009D6872" w:rsidP="00F7009D">
            <w:pPr>
              <w:pStyle w:val="TabellRader"/>
              <w:rPr>
                <w:rFonts w:cs="Arial"/>
                <w:color w:val="000000"/>
                <w:szCs w:val="16"/>
              </w:rPr>
            </w:pPr>
            <w:r w:rsidRPr="002D474D">
              <w:t>-6</w:t>
            </w:r>
          </w:p>
        </w:tc>
      </w:tr>
      <w:tr w:rsidR="00F7009D" w14:paraId="23265C7F" w14:textId="77777777" w:rsidTr="00F7009D">
        <w:tc>
          <w:tcPr>
            <w:tcW w:w="0" w:type="auto"/>
            <w:tcBorders>
              <w:top w:val="nil"/>
              <w:left w:val="nil"/>
              <w:bottom w:val="single" w:sz="12" w:space="0" w:color="auto"/>
              <w:right w:val="nil"/>
            </w:tcBorders>
            <w:vAlign w:val="bottom"/>
            <w:hideMark/>
          </w:tcPr>
          <w:p w14:paraId="134E6057" w14:textId="77777777" w:rsidR="00F7009D" w:rsidRDefault="009D6872" w:rsidP="00F7009D">
            <w:pPr>
              <w:pStyle w:val="TabellRader"/>
              <w:jc w:val="left"/>
            </w:pPr>
            <w:r>
              <w:t xml:space="preserve">   Kommunsektorn</w:t>
            </w:r>
          </w:p>
        </w:tc>
        <w:tc>
          <w:tcPr>
            <w:tcW w:w="0" w:type="auto"/>
            <w:tcBorders>
              <w:top w:val="nil"/>
              <w:left w:val="nil"/>
              <w:bottom w:val="single" w:sz="12" w:space="0" w:color="auto"/>
              <w:right w:val="single" w:sz="4" w:space="0" w:color="auto"/>
            </w:tcBorders>
            <w:vAlign w:val="bottom"/>
            <w:hideMark/>
          </w:tcPr>
          <w:p w14:paraId="40D2AC11" w14:textId="77777777" w:rsidR="00F7009D" w:rsidRDefault="009D6872" w:rsidP="00F7009D">
            <w:pPr>
              <w:pStyle w:val="TabellRader"/>
              <w:rPr>
                <w:rFonts w:cs="Arial"/>
                <w:color w:val="000000"/>
                <w:szCs w:val="16"/>
              </w:rPr>
            </w:pPr>
            <w:r w:rsidRPr="002D474D">
              <w:t>-9</w:t>
            </w:r>
          </w:p>
        </w:tc>
        <w:tc>
          <w:tcPr>
            <w:tcW w:w="0" w:type="auto"/>
            <w:tcBorders>
              <w:top w:val="nil"/>
              <w:left w:val="single" w:sz="4" w:space="0" w:color="auto"/>
              <w:bottom w:val="single" w:sz="12" w:space="0" w:color="auto"/>
              <w:right w:val="nil"/>
            </w:tcBorders>
            <w:vAlign w:val="bottom"/>
            <w:hideMark/>
          </w:tcPr>
          <w:p w14:paraId="6D1FE66F" w14:textId="7D50DB94" w:rsidR="00F7009D" w:rsidRDefault="009D6872" w:rsidP="00F7009D">
            <w:pPr>
              <w:pStyle w:val="TabellRader"/>
              <w:rPr>
                <w:rFonts w:cs="Arial"/>
                <w:color w:val="000000"/>
                <w:szCs w:val="16"/>
              </w:rPr>
            </w:pPr>
            <w:r w:rsidRPr="002D474D">
              <w:t>3</w:t>
            </w:r>
          </w:p>
        </w:tc>
        <w:tc>
          <w:tcPr>
            <w:tcW w:w="0" w:type="auto"/>
            <w:tcBorders>
              <w:top w:val="nil"/>
              <w:left w:val="nil"/>
              <w:bottom w:val="single" w:sz="12" w:space="0" w:color="auto"/>
              <w:right w:val="nil"/>
            </w:tcBorders>
            <w:vAlign w:val="bottom"/>
            <w:hideMark/>
          </w:tcPr>
          <w:p w14:paraId="7BD81D7E" w14:textId="28E6BDE2" w:rsidR="00F7009D" w:rsidRDefault="009D6872" w:rsidP="00F7009D">
            <w:pPr>
              <w:pStyle w:val="TabellRader"/>
              <w:rPr>
                <w:rFonts w:cs="Arial"/>
                <w:color w:val="000000"/>
                <w:szCs w:val="16"/>
              </w:rPr>
            </w:pPr>
            <w:r w:rsidRPr="002D474D">
              <w:t>5</w:t>
            </w:r>
          </w:p>
        </w:tc>
        <w:tc>
          <w:tcPr>
            <w:tcW w:w="0" w:type="auto"/>
            <w:tcBorders>
              <w:top w:val="nil"/>
              <w:left w:val="nil"/>
              <w:bottom w:val="single" w:sz="12" w:space="0" w:color="auto"/>
              <w:right w:val="nil"/>
            </w:tcBorders>
            <w:vAlign w:val="bottom"/>
            <w:hideMark/>
          </w:tcPr>
          <w:p w14:paraId="2CF05DA4" w14:textId="605519C5" w:rsidR="00F7009D" w:rsidRDefault="009D6872" w:rsidP="00F7009D">
            <w:pPr>
              <w:pStyle w:val="TabellRader"/>
              <w:rPr>
                <w:rFonts w:cs="Arial"/>
                <w:color w:val="000000"/>
                <w:szCs w:val="16"/>
              </w:rPr>
            </w:pPr>
            <w:r w:rsidRPr="002D474D">
              <w:t>3</w:t>
            </w:r>
          </w:p>
        </w:tc>
        <w:tc>
          <w:tcPr>
            <w:tcW w:w="0" w:type="auto"/>
            <w:tcBorders>
              <w:top w:val="nil"/>
              <w:left w:val="nil"/>
              <w:bottom w:val="single" w:sz="12" w:space="0" w:color="auto"/>
              <w:right w:val="nil"/>
            </w:tcBorders>
            <w:vAlign w:val="bottom"/>
            <w:hideMark/>
          </w:tcPr>
          <w:p w14:paraId="1C452197" w14:textId="62C65598" w:rsidR="00F7009D" w:rsidRDefault="009D6872" w:rsidP="00F7009D">
            <w:pPr>
              <w:pStyle w:val="TabellRader"/>
              <w:rPr>
                <w:rFonts w:cs="Arial"/>
                <w:color w:val="000000"/>
                <w:szCs w:val="16"/>
              </w:rPr>
            </w:pPr>
            <w:r w:rsidRPr="002D474D">
              <w:t>0</w:t>
            </w:r>
          </w:p>
        </w:tc>
      </w:tr>
      <w:tr w:rsidR="00F7009D" w:rsidRPr="008C5BDA" w14:paraId="06CDB9ED" w14:textId="77777777" w:rsidTr="00F7009D">
        <w:tc>
          <w:tcPr>
            <w:tcW w:w="0" w:type="auto"/>
            <w:tcBorders>
              <w:top w:val="single" w:sz="12" w:space="0" w:color="auto"/>
              <w:left w:val="nil"/>
              <w:bottom w:val="nil"/>
              <w:right w:val="nil"/>
            </w:tcBorders>
            <w:vAlign w:val="bottom"/>
            <w:hideMark/>
          </w:tcPr>
          <w:p w14:paraId="11B74849" w14:textId="4C876B86" w:rsidR="00F7009D" w:rsidRPr="008C5BDA" w:rsidRDefault="009D6872" w:rsidP="00F7009D">
            <w:pPr>
              <w:pStyle w:val="TabellRader"/>
              <w:jc w:val="left"/>
              <w:rPr>
                <w:b/>
              </w:rPr>
            </w:pPr>
            <w:r w:rsidRPr="008C5BDA">
              <w:rPr>
                <w:b/>
              </w:rPr>
              <w:t xml:space="preserve">Finansiellt sparande i </w:t>
            </w:r>
            <w:r w:rsidRPr="00BD6D6C">
              <w:rPr>
                <w:b/>
              </w:rPr>
              <w:t>201</w:t>
            </w:r>
            <w:r>
              <w:rPr>
                <w:b/>
              </w:rPr>
              <w:t>4</w:t>
            </w:r>
            <w:r w:rsidRPr="008C5BDA">
              <w:rPr>
                <w:b/>
              </w:rPr>
              <w:t xml:space="preserve"> års vårproposition</w:t>
            </w:r>
          </w:p>
        </w:tc>
        <w:tc>
          <w:tcPr>
            <w:tcW w:w="0" w:type="auto"/>
            <w:tcBorders>
              <w:top w:val="single" w:sz="12" w:space="0" w:color="auto"/>
              <w:left w:val="nil"/>
              <w:bottom w:val="nil"/>
              <w:right w:val="single" w:sz="4" w:space="0" w:color="auto"/>
            </w:tcBorders>
            <w:vAlign w:val="bottom"/>
            <w:hideMark/>
          </w:tcPr>
          <w:p w14:paraId="3F5CCB52" w14:textId="2B2BB3E7" w:rsidR="00F7009D" w:rsidRPr="008C5BDA" w:rsidRDefault="009D6872" w:rsidP="00F7009D">
            <w:pPr>
              <w:pStyle w:val="TabellRader"/>
              <w:rPr>
                <w:rFonts w:cs="Arial"/>
                <w:b/>
                <w:color w:val="000000"/>
                <w:szCs w:val="16"/>
              </w:rPr>
            </w:pPr>
            <w:r w:rsidRPr="00BD6D6C">
              <w:rPr>
                <w:b/>
              </w:rPr>
              <w:t>-49</w:t>
            </w:r>
          </w:p>
        </w:tc>
        <w:tc>
          <w:tcPr>
            <w:tcW w:w="0" w:type="auto"/>
            <w:tcBorders>
              <w:top w:val="single" w:sz="12" w:space="0" w:color="auto"/>
              <w:left w:val="single" w:sz="4" w:space="0" w:color="auto"/>
              <w:bottom w:val="nil"/>
              <w:right w:val="nil"/>
            </w:tcBorders>
            <w:vAlign w:val="bottom"/>
            <w:hideMark/>
          </w:tcPr>
          <w:p w14:paraId="65F0E878" w14:textId="77777777" w:rsidR="00F7009D" w:rsidRPr="008C5BDA" w:rsidRDefault="009D6872" w:rsidP="00F7009D">
            <w:pPr>
              <w:pStyle w:val="TabellRader"/>
              <w:rPr>
                <w:rFonts w:cs="Arial"/>
                <w:b/>
                <w:color w:val="000000"/>
                <w:szCs w:val="16"/>
              </w:rPr>
            </w:pPr>
            <w:r w:rsidRPr="00BD6D6C">
              <w:rPr>
                <w:b/>
              </w:rPr>
              <w:t>-59</w:t>
            </w:r>
          </w:p>
        </w:tc>
        <w:tc>
          <w:tcPr>
            <w:tcW w:w="0" w:type="auto"/>
            <w:tcBorders>
              <w:top w:val="single" w:sz="12" w:space="0" w:color="auto"/>
              <w:left w:val="nil"/>
              <w:bottom w:val="nil"/>
              <w:right w:val="nil"/>
            </w:tcBorders>
            <w:vAlign w:val="bottom"/>
            <w:hideMark/>
          </w:tcPr>
          <w:p w14:paraId="66134212" w14:textId="281D4A25" w:rsidR="00F7009D" w:rsidRPr="008C5BDA" w:rsidRDefault="009D6872" w:rsidP="00F7009D">
            <w:pPr>
              <w:pStyle w:val="TabellRader"/>
              <w:rPr>
                <w:rFonts w:cs="Arial"/>
                <w:b/>
                <w:color w:val="000000"/>
                <w:szCs w:val="16"/>
              </w:rPr>
            </w:pPr>
            <w:r w:rsidRPr="00BD6D6C">
              <w:rPr>
                <w:b/>
              </w:rPr>
              <w:t>-13</w:t>
            </w:r>
          </w:p>
        </w:tc>
        <w:tc>
          <w:tcPr>
            <w:tcW w:w="0" w:type="auto"/>
            <w:tcBorders>
              <w:top w:val="single" w:sz="12" w:space="0" w:color="auto"/>
              <w:left w:val="nil"/>
              <w:bottom w:val="nil"/>
              <w:right w:val="nil"/>
            </w:tcBorders>
            <w:vAlign w:val="bottom"/>
            <w:hideMark/>
          </w:tcPr>
          <w:p w14:paraId="0BDA9DC2" w14:textId="000F2AB6" w:rsidR="00F7009D" w:rsidRPr="008C5BDA" w:rsidRDefault="009D6872" w:rsidP="00F7009D">
            <w:pPr>
              <w:pStyle w:val="TabellRader"/>
              <w:rPr>
                <w:rFonts w:cs="Arial"/>
                <w:b/>
                <w:color w:val="000000"/>
                <w:szCs w:val="16"/>
              </w:rPr>
            </w:pPr>
            <w:r w:rsidRPr="00BD6D6C">
              <w:rPr>
                <w:b/>
              </w:rPr>
              <w:t>7</w:t>
            </w:r>
          </w:p>
        </w:tc>
        <w:tc>
          <w:tcPr>
            <w:tcW w:w="0" w:type="auto"/>
            <w:tcBorders>
              <w:top w:val="single" w:sz="12" w:space="0" w:color="auto"/>
              <w:left w:val="nil"/>
              <w:bottom w:val="nil"/>
              <w:right w:val="nil"/>
            </w:tcBorders>
            <w:vAlign w:val="bottom"/>
            <w:hideMark/>
          </w:tcPr>
          <w:p w14:paraId="5CE2E08F" w14:textId="7CBF79EC" w:rsidR="00F7009D" w:rsidRPr="008C5BDA" w:rsidRDefault="009D6872" w:rsidP="00F7009D">
            <w:pPr>
              <w:pStyle w:val="TabellRader"/>
              <w:rPr>
                <w:rFonts w:cs="Arial"/>
                <w:b/>
                <w:color w:val="000000"/>
                <w:szCs w:val="16"/>
              </w:rPr>
            </w:pPr>
            <w:r w:rsidRPr="00BD6D6C">
              <w:rPr>
                <w:b/>
              </w:rPr>
              <w:t>30</w:t>
            </w:r>
          </w:p>
        </w:tc>
      </w:tr>
      <w:tr w:rsidR="00F7009D" w14:paraId="1367BE72" w14:textId="77777777" w:rsidTr="00F7009D">
        <w:tc>
          <w:tcPr>
            <w:tcW w:w="0" w:type="auto"/>
            <w:tcBorders>
              <w:top w:val="nil"/>
              <w:left w:val="nil"/>
              <w:bottom w:val="single" w:sz="18" w:space="0" w:color="auto"/>
              <w:right w:val="nil"/>
            </w:tcBorders>
            <w:vAlign w:val="bottom"/>
            <w:hideMark/>
          </w:tcPr>
          <w:p w14:paraId="1D6262C3" w14:textId="77777777" w:rsidR="00F7009D" w:rsidRDefault="009D6872" w:rsidP="00F7009D">
            <w:pPr>
              <w:pStyle w:val="TabellRader"/>
              <w:jc w:val="left"/>
              <w:rPr>
                <w:i/>
                <w:iCs/>
              </w:rPr>
            </w:pPr>
            <w:r>
              <w:rPr>
                <w:i/>
                <w:iCs/>
              </w:rPr>
              <w:t xml:space="preserve">     procent av BNP</w:t>
            </w:r>
          </w:p>
        </w:tc>
        <w:tc>
          <w:tcPr>
            <w:tcW w:w="0" w:type="auto"/>
            <w:tcBorders>
              <w:top w:val="nil"/>
              <w:left w:val="nil"/>
              <w:bottom w:val="single" w:sz="18" w:space="0" w:color="auto"/>
              <w:right w:val="single" w:sz="4" w:space="0" w:color="auto"/>
            </w:tcBorders>
            <w:vAlign w:val="bottom"/>
            <w:hideMark/>
          </w:tcPr>
          <w:p w14:paraId="62738604" w14:textId="3DC02401" w:rsidR="00F7009D" w:rsidRDefault="009D6872" w:rsidP="00F7009D">
            <w:pPr>
              <w:pStyle w:val="TabellRader"/>
              <w:rPr>
                <w:rFonts w:cs="Arial"/>
                <w:i/>
                <w:iCs/>
                <w:color w:val="000000"/>
                <w:szCs w:val="16"/>
              </w:rPr>
            </w:pPr>
            <w:r w:rsidRPr="00BD6D6C">
              <w:rPr>
                <w:i/>
              </w:rPr>
              <w:t>-1,3</w:t>
            </w:r>
          </w:p>
        </w:tc>
        <w:tc>
          <w:tcPr>
            <w:tcW w:w="0" w:type="auto"/>
            <w:tcBorders>
              <w:top w:val="nil"/>
              <w:left w:val="single" w:sz="4" w:space="0" w:color="auto"/>
              <w:bottom w:val="single" w:sz="18" w:space="0" w:color="auto"/>
              <w:right w:val="nil"/>
            </w:tcBorders>
            <w:vAlign w:val="bottom"/>
            <w:hideMark/>
          </w:tcPr>
          <w:p w14:paraId="04E9239E" w14:textId="77777777" w:rsidR="00F7009D" w:rsidRDefault="009D6872" w:rsidP="00F7009D">
            <w:pPr>
              <w:pStyle w:val="TabellRader"/>
              <w:rPr>
                <w:rFonts w:cs="Arial"/>
                <w:i/>
                <w:iCs/>
                <w:color w:val="000000"/>
                <w:szCs w:val="16"/>
              </w:rPr>
            </w:pPr>
            <w:r w:rsidRPr="00BD6D6C">
              <w:rPr>
                <w:i/>
              </w:rPr>
              <w:t>-1,6</w:t>
            </w:r>
          </w:p>
        </w:tc>
        <w:tc>
          <w:tcPr>
            <w:tcW w:w="0" w:type="auto"/>
            <w:tcBorders>
              <w:top w:val="nil"/>
              <w:left w:val="nil"/>
              <w:bottom w:val="single" w:sz="18" w:space="0" w:color="auto"/>
              <w:right w:val="nil"/>
            </w:tcBorders>
            <w:vAlign w:val="bottom"/>
            <w:hideMark/>
          </w:tcPr>
          <w:p w14:paraId="7F0827E8" w14:textId="272854EA" w:rsidR="00F7009D" w:rsidRDefault="009D6872" w:rsidP="00F7009D">
            <w:pPr>
              <w:pStyle w:val="TabellRader"/>
              <w:rPr>
                <w:rFonts w:cs="Arial"/>
                <w:i/>
                <w:iCs/>
                <w:color w:val="000000"/>
                <w:szCs w:val="16"/>
              </w:rPr>
            </w:pPr>
            <w:r w:rsidRPr="00BD6D6C">
              <w:rPr>
                <w:i/>
              </w:rPr>
              <w:t>-0,3</w:t>
            </w:r>
          </w:p>
        </w:tc>
        <w:tc>
          <w:tcPr>
            <w:tcW w:w="0" w:type="auto"/>
            <w:tcBorders>
              <w:top w:val="nil"/>
              <w:left w:val="nil"/>
              <w:bottom w:val="single" w:sz="18" w:space="0" w:color="auto"/>
              <w:right w:val="nil"/>
            </w:tcBorders>
            <w:vAlign w:val="bottom"/>
            <w:hideMark/>
          </w:tcPr>
          <w:p w14:paraId="76EFE25E" w14:textId="446A8145" w:rsidR="00F7009D" w:rsidRDefault="009D6872" w:rsidP="00F7009D">
            <w:pPr>
              <w:pStyle w:val="TabellRader"/>
              <w:rPr>
                <w:rFonts w:cs="Arial"/>
                <w:i/>
                <w:iCs/>
                <w:color w:val="000000"/>
                <w:szCs w:val="16"/>
              </w:rPr>
            </w:pPr>
            <w:r w:rsidRPr="00BD6D6C">
              <w:rPr>
                <w:i/>
              </w:rPr>
              <w:t>0,2</w:t>
            </w:r>
          </w:p>
        </w:tc>
        <w:tc>
          <w:tcPr>
            <w:tcW w:w="0" w:type="auto"/>
            <w:tcBorders>
              <w:top w:val="nil"/>
              <w:left w:val="nil"/>
              <w:bottom w:val="single" w:sz="18" w:space="0" w:color="auto"/>
              <w:right w:val="nil"/>
            </w:tcBorders>
            <w:vAlign w:val="bottom"/>
            <w:hideMark/>
          </w:tcPr>
          <w:p w14:paraId="6BCC3059" w14:textId="7A8A1B1B" w:rsidR="00F7009D" w:rsidRDefault="009D6872" w:rsidP="00F7009D">
            <w:pPr>
              <w:pStyle w:val="TabellRader"/>
              <w:rPr>
                <w:rFonts w:cs="Arial"/>
                <w:i/>
                <w:iCs/>
                <w:color w:val="000000"/>
                <w:szCs w:val="16"/>
              </w:rPr>
            </w:pPr>
            <w:r w:rsidRPr="00BD6D6C">
              <w:rPr>
                <w:i/>
              </w:rPr>
              <w:t>0,7</w:t>
            </w:r>
          </w:p>
        </w:tc>
      </w:tr>
    </w:tbl>
    <w:p w14:paraId="0E01D57D" w14:textId="7FC69C02" w:rsidR="00F7009D" w:rsidRDefault="009D6872" w:rsidP="00F7009D">
      <w:pPr>
        <w:pStyle w:val="TabellFotnot"/>
      </w:pPr>
      <w:r>
        <w:t>Källor: Statistiska centralbyrån och egna beräkningar.</w:t>
      </w:r>
    </w:p>
    <w:p w14:paraId="3D00DF3A" w14:textId="77777777" w:rsidR="00F7009D" w:rsidRDefault="00F7009D" w:rsidP="00F7009D">
      <w:pPr>
        <w:pStyle w:val="Brdtextmedindrag"/>
      </w:pPr>
    </w:p>
    <w:p w14:paraId="586C6148" w14:textId="410ABBC5" w:rsidR="00F7009D" w:rsidRDefault="009D6872" w:rsidP="00F7009D">
      <w:pPr>
        <w:pStyle w:val="Brdtext"/>
      </w:pPr>
      <w:r>
        <w:t>För 2013 var det framför allt inkomsterna från bolagsskatten som blev lägre än vad som beräknades i budgetpropositionen. Utgifterna för kommunal konsumtion blev i stället högre än prognostiserat. Medan utgifter för offentliga investeringar och statens räntor över</w:t>
      </w:r>
      <w:r>
        <w:softHyphen/>
        <w:t>skattades i prognosen i budgetpropositionen.</w:t>
      </w:r>
    </w:p>
    <w:p w14:paraId="5E17A741" w14:textId="1B650DC0" w:rsidR="00F7009D" w:rsidRDefault="009D6872" w:rsidP="00F7009D">
      <w:pPr>
        <w:pStyle w:val="Brdtextmedindrag"/>
      </w:pPr>
      <w:r>
        <w:t>I förhållande till budget</w:t>
      </w:r>
      <w:r w:rsidRPr="00E6573D">
        <w:t xml:space="preserve">propositionen </w:t>
      </w:r>
      <w:r>
        <w:t>har både den offentliga sektorns inkomster och utgifter reviderats ned för 2014. Revideringarna tar i stort sett ut varandra och underskottet 2014 i de offentliga finanserna har därmed endast reviderats marginellt i förhållande till budgetpropositionen.</w:t>
      </w:r>
    </w:p>
    <w:p w14:paraId="3E381B31" w14:textId="59C1CBC0" w:rsidR="00F7009D" w:rsidRDefault="009D6872" w:rsidP="00F7009D">
      <w:pPr>
        <w:pStyle w:val="Brdtextmedindrag"/>
      </w:pPr>
      <w:r>
        <w:t>Även för 2015 är prognosen för den offentliga sektorns underskott nästintill densamma som i budgetpropositionen.</w:t>
      </w:r>
    </w:p>
    <w:p w14:paraId="1DEAABC7" w14:textId="68AC8B9D" w:rsidR="00F7009D" w:rsidRDefault="009D6872" w:rsidP="00F7009D">
      <w:pPr>
        <w:pStyle w:val="Brdtextmedindrag"/>
      </w:pPr>
      <w:r>
        <w:t xml:space="preserve">Det finansiella sparandet i den offentliga sektorn beräknas bli lägre 2016 och 2017 än </w:t>
      </w:r>
      <w:r>
        <w:lastRenderedPageBreak/>
        <w:t>beräkningarna i budgetpropositionen. Det är framför allt utgifter för kommunal konsumtion och pensioner som beräknas belasta de offentliga finanserna i större utsträckning än vad som tidigare beräknats.</w:t>
      </w:r>
    </w:p>
    <w:p w14:paraId="4B98CA74" w14:textId="77777777" w:rsidR="00F7009D" w:rsidRDefault="00F7009D" w:rsidP="00F7009D">
      <w:pPr>
        <w:pStyle w:val="Brdtextmedindrag"/>
      </w:pPr>
    </w:p>
    <w:p w14:paraId="546B3EBC" w14:textId="75D52A09" w:rsidR="00F7009D" w:rsidRDefault="009D6872" w:rsidP="00F7009D">
      <w:pPr>
        <w:pStyle w:val="TabellRubrik"/>
      </w:pPr>
      <w:bookmarkStart w:id="545" w:name="_Ref383289331"/>
      <w:bookmarkStart w:id="546" w:name="_Toc384401713"/>
      <w:r>
        <w:t xml:space="preserve">Tabell </w:t>
      </w:r>
      <w:r w:rsidR="0009067D">
        <w:fldChar w:fldCharType="begin"/>
      </w:r>
      <w:r w:rsidR="0009067D">
        <w:instrText xml:space="preserve"> STYLEREF "Rubrik 1"\n \* MERGEFORMAT </w:instrText>
      </w:r>
      <w:r w:rsidR="0009067D">
        <w:fldChar w:fldCharType="separate"/>
      </w:r>
      <w:r w:rsidR="004642B5">
        <w:rPr>
          <w:noProof/>
        </w:rPr>
        <w:t>9</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13</w:t>
      </w:r>
      <w:r w:rsidR="0009067D">
        <w:rPr>
          <w:noProof/>
        </w:rPr>
        <w:fldChar w:fldCharType="end"/>
      </w:r>
      <w:bookmarkEnd w:id="545"/>
      <w:r>
        <w:t xml:space="preserve"> Offentliga sektorns finansiella ställning. Aktuell prognos och förändringar jämfört med budgetpropositionen för 2014</w:t>
      </w:r>
      <w:bookmarkEnd w:id="546"/>
    </w:p>
    <w:p w14:paraId="41C315DF" w14:textId="77777777" w:rsidR="00F7009D" w:rsidRDefault="009D6872" w:rsidP="00F7009D">
      <w:pPr>
        <w:pStyle w:val="TabellUnderrubrik"/>
      </w:pPr>
      <w:r>
        <w:t>Miljarder kronor, procent av BNP.</w:t>
      </w:r>
    </w:p>
    <w:tbl>
      <w:tblPr>
        <w:tblW w:w="4383" w:type="dxa"/>
        <w:tblInd w:w="85" w:type="dxa"/>
        <w:tblLook w:val="04A0" w:firstRow="1" w:lastRow="0" w:firstColumn="1" w:lastColumn="0" w:noHBand="0" w:noVBand="1"/>
      </w:tblPr>
      <w:tblGrid>
        <w:gridCol w:w="1500"/>
        <w:gridCol w:w="577"/>
        <w:gridCol w:w="577"/>
        <w:gridCol w:w="577"/>
        <w:gridCol w:w="577"/>
        <w:gridCol w:w="575"/>
      </w:tblGrid>
      <w:tr w:rsidR="00F7009D" w14:paraId="7809923D" w14:textId="77777777" w:rsidTr="00F7009D">
        <w:tc>
          <w:tcPr>
            <w:tcW w:w="1711" w:type="pct"/>
            <w:tcBorders>
              <w:top w:val="nil"/>
              <w:left w:val="nil"/>
              <w:bottom w:val="single" w:sz="18" w:space="0" w:color="auto"/>
              <w:right w:val="nil"/>
            </w:tcBorders>
          </w:tcPr>
          <w:p w14:paraId="742AD67D" w14:textId="77777777" w:rsidR="00F7009D" w:rsidRDefault="00F7009D" w:rsidP="00F7009D">
            <w:pPr>
              <w:pStyle w:val="TabellHuvud"/>
              <w:jc w:val="left"/>
            </w:pPr>
          </w:p>
        </w:tc>
        <w:tc>
          <w:tcPr>
            <w:tcW w:w="658" w:type="pct"/>
            <w:tcBorders>
              <w:top w:val="nil"/>
              <w:left w:val="nil"/>
              <w:bottom w:val="single" w:sz="18" w:space="0" w:color="auto"/>
              <w:right w:val="single" w:sz="4" w:space="0" w:color="auto"/>
            </w:tcBorders>
            <w:hideMark/>
          </w:tcPr>
          <w:p w14:paraId="2A736861" w14:textId="66DF029A" w:rsidR="00F7009D" w:rsidRDefault="009D6872" w:rsidP="00F7009D">
            <w:pPr>
              <w:pStyle w:val="TabellHuvud"/>
            </w:pPr>
            <w:r>
              <w:t>2013</w:t>
            </w:r>
          </w:p>
        </w:tc>
        <w:tc>
          <w:tcPr>
            <w:tcW w:w="658" w:type="pct"/>
            <w:tcBorders>
              <w:top w:val="nil"/>
              <w:left w:val="single" w:sz="4" w:space="0" w:color="auto"/>
              <w:bottom w:val="single" w:sz="18" w:space="0" w:color="auto"/>
              <w:right w:val="nil"/>
            </w:tcBorders>
            <w:hideMark/>
          </w:tcPr>
          <w:p w14:paraId="28782B87" w14:textId="558F8869" w:rsidR="00F7009D" w:rsidRDefault="009D6872" w:rsidP="00F7009D">
            <w:pPr>
              <w:pStyle w:val="TabellHuvud"/>
            </w:pPr>
            <w:r>
              <w:t>2014</w:t>
            </w:r>
          </w:p>
        </w:tc>
        <w:tc>
          <w:tcPr>
            <w:tcW w:w="658" w:type="pct"/>
            <w:tcBorders>
              <w:top w:val="nil"/>
              <w:left w:val="nil"/>
              <w:bottom w:val="single" w:sz="18" w:space="0" w:color="auto"/>
              <w:right w:val="nil"/>
            </w:tcBorders>
            <w:hideMark/>
          </w:tcPr>
          <w:p w14:paraId="252AAF2A" w14:textId="2D7ED0E8" w:rsidR="00F7009D" w:rsidRDefault="009D6872" w:rsidP="00F7009D">
            <w:pPr>
              <w:pStyle w:val="TabellHuvud"/>
            </w:pPr>
            <w:r>
              <w:t>2015</w:t>
            </w:r>
          </w:p>
        </w:tc>
        <w:tc>
          <w:tcPr>
            <w:tcW w:w="658" w:type="pct"/>
            <w:tcBorders>
              <w:top w:val="nil"/>
              <w:left w:val="nil"/>
              <w:bottom w:val="single" w:sz="18" w:space="0" w:color="auto"/>
              <w:right w:val="nil"/>
            </w:tcBorders>
            <w:hideMark/>
          </w:tcPr>
          <w:p w14:paraId="718E9EEB" w14:textId="282C1932" w:rsidR="00F7009D" w:rsidRDefault="009D6872" w:rsidP="00F7009D">
            <w:pPr>
              <w:pStyle w:val="TabellHuvud"/>
            </w:pPr>
            <w:r>
              <w:t>2016</w:t>
            </w:r>
          </w:p>
        </w:tc>
        <w:tc>
          <w:tcPr>
            <w:tcW w:w="656" w:type="pct"/>
            <w:tcBorders>
              <w:top w:val="nil"/>
              <w:left w:val="nil"/>
              <w:bottom w:val="single" w:sz="18" w:space="0" w:color="auto"/>
              <w:right w:val="nil"/>
            </w:tcBorders>
            <w:hideMark/>
          </w:tcPr>
          <w:p w14:paraId="07739436" w14:textId="1FCC7624" w:rsidR="00F7009D" w:rsidRDefault="009D6872" w:rsidP="00F7009D">
            <w:pPr>
              <w:pStyle w:val="TabellHuvud"/>
            </w:pPr>
            <w:r>
              <w:t>2017</w:t>
            </w:r>
          </w:p>
        </w:tc>
      </w:tr>
      <w:tr w:rsidR="00F7009D" w:rsidRPr="006F22E3" w14:paraId="5A73B125" w14:textId="77777777" w:rsidTr="00F7009D">
        <w:tc>
          <w:tcPr>
            <w:tcW w:w="1711" w:type="pct"/>
            <w:vAlign w:val="bottom"/>
            <w:hideMark/>
          </w:tcPr>
          <w:p w14:paraId="223C17F6" w14:textId="69199925" w:rsidR="00F7009D" w:rsidRPr="006F22E3" w:rsidRDefault="009D6872" w:rsidP="00F7009D">
            <w:pPr>
              <w:pStyle w:val="TabellRader"/>
              <w:jc w:val="left"/>
              <w:rPr>
                <w:b/>
              </w:rPr>
            </w:pPr>
            <w:r w:rsidRPr="006F22E3">
              <w:rPr>
                <w:b/>
              </w:rPr>
              <w:t>Budgetpropositionen för 201</w:t>
            </w:r>
            <w:r>
              <w:rPr>
                <w:b/>
              </w:rPr>
              <w:t>4</w:t>
            </w:r>
          </w:p>
        </w:tc>
        <w:tc>
          <w:tcPr>
            <w:tcW w:w="658" w:type="pct"/>
            <w:tcBorders>
              <w:top w:val="nil"/>
              <w:left w:val="nil"/>
              <w:bottom w:val="nil"/>
              <w:right w:val="single" w:sz="4" w:space="0" w:color="auto"/>
            </w:tcBorders>
            <w:vAlign w:val="bottom"/>
          </w:tcPr>
          <w:p w14:paraId="766FFE1F" w14:textId="77777777" w:rsidR="00F7009D" w:rsidRPr="006F22E3" w:rsidRDefault="00F7009D" w:rsidP="00F7009D">
            <w:pPr>
              <w:pStyle w:val="TabellRader"/>
              <w:rPr>
                <w:b/>
              </w:rPr>
            </w:pPr>
          </w:p>
        </w:tc>
        <w:tc>
          <w:tcPr>
            <w:tcW w:w="658" w:type="pct"/>
            <w:tcBorders>
              <w:top w:val="nil"/>
              <w:left w:val="single" w:sz="4" w:space="0" w:color="auto"/>
              <w:bottom w:val="nil"/>
              <w:right w:val="nil"/>
            </w:tcBorders>
            <w:vAlign w:val="bottom"/>
          </w:tcPr>
          <w:p w14:paraId="4174EF96" w14:textId="77777777" w:rsidR="00F7009D" w:rsidRPr="006F22E3" w:rsidRDefault="00F7009D" w:rsidP="00F7009D">
            <w:pPr>
              <w:pStyle w:val="TabellRader"/>
              <w:rPr>
                <w:b/>
              </w:rPr>
            </w:pPr>
          </w:p>
        </w:tc>
        <w:tc>
          <w:tcPr>
            <w:tcW w:w="658" w:type="pct"/>
            <w:vAlign w:val="bottom"/>
          </w:tcPr>
          <w:p w14:paraId="3E181ECA" w14:textId="77777777" w:rsidR="00F7009D" w:rsidRPr="006F22E3" w:rsidRDefault="00F7009D" w:rsidP="00F7009D">
            <w:pPr>
              <w:pStyle w:val="TabellRader"/>
              <w:rPr>
                <w:b/>
              </w:rPr>
            </w:pPr>
          </w:p>
        </w:tc>
        <w:tc>
          <w:tcPr>
            <w:tcW w:w="658" w:type="pct"/>
            <w:vAlign w:val="bottom"/>
          </w:tcPr>
          <w:p w14:paraId="3E62084B" w14:textId="77777777" w:rsidR="00F7009D" w:rsidRPr="006F22E3" w:rsidRDefault="00F7009D" w:rsidP="00F7009D">
            <w:pPr>
              <w:pStyle w:val="TabellRader"/>
              <w:rPr>
                <w:b/>
              </w:rPr>
            </w:pPr>
          </w:p>
        </w:tc>
        <w:tc>
          <w:tcPr>
            <w:tcW w:w="656" w:type="pct"/>
            <w:vAlign w:val="bottom"/>
          </w:tcPr>
          <w:p w14:paraId="51E50813" w14:textId="77777777" w:rsidR="00F7009D" w:rsidRPr="006F22E3" w:rsidRDefault="00F7009D" w:rsidP="00F7009D">
            <w:pPr>
              <w:pStyle w:val="TabellRader"/>
              <w:rPr>
                <w:b/>
              </w:rPr>
            </w:pPr>
          </w:p>
        </w:tc>
      </w:tr>
      <w:tr w:rsidR="00F7009D" w14:paraId="6A7B78FF" w14:textId="77777777" w:rsidTr="00F7009D">
        <w:tc>
          <w:tcPr>
            <w:tcW w:w="1711" w:type="pct"/>
            <w:vAlign w:val="bottom"/>
            <w:hideMark/>
          </w:tcPr>
          <w:p w14:paraId="235FB607" w14:textId="77777777" w:rsidR="00F7009D" w:rsidRDefault="009D6872" w:rsidP="00F7009D">
            <w:pPr>
              <w:pStyle w:val="TabellRader"/>
              <w:jc w:val="left"/>
            </w:pPr>
            <w:r>
              <w:t>Nettoställning</w:t>
            </w:r>
          </w:p>
        </w:tc>
        <w:tc>
          <w:tcPr>
            <w:tcW w:w="658" w:type="pct"/>
            <w:tcBorders>
              <w:top w:val="nil"/>
              <w:left w:val="nil"/>
              <w:bottom w:val="nil"/>
              <w:right w:val="single" w:sz="4" w:space="0" w:color="auto"/>
            </w:tcBorders>
            <w:hideMark/>
          </w:tcPr>
          <w:p w14:paraId="29D6FF5D" w14:textId="58C41B2C" w:rsidR="00F7009D" w:rsidRDefault="009D6872" w:rsidP="00F7009D">
            <w:pPr>
              <w:pStyle w:val="TabellRader"/>
              <w:rPr>
                <w:rFonts w:cs="Arial"/>
                <w:szCs w:val="16"/>
              </w:rPr>
            </w:pPr>
            <w:r w:rsidRPr="00DC5FC5">
              <w:t>693</w:t>
            </w:r>
          </w:p>
        </w:tc>
        <w:tc>
          <w:tcPr>
            <w:tcW w:w="658" w:type="pct"/>
            <w:tcBorders>
              <w:top w:val="nil"/>
              <w:left w:val="single" w:sz="4" w:space="0" w:color="auto"/>
              <w:bottom w:val="nil"/>
              <w:right w:val="nil"/>
            </w:tcBorders>
            <w:hideMark/>
          </w:tcPr>
          <w:p w14:paraId="380F5DF0" w14:textId="76320A8F" w:rsidR="00F7009D" w:rsidRDefault="009D6872" w:rsidP="00F7009D">
            <w:pPr>
              <w:pStyle w:val="TabellRader"/>
              <w:rPr>
                <w:rFonts w:cs="Arial"/>
                <w:szCs w:val="16"/>
              </w:rPr>
            </w:pPr>
            <w:r w:rsidRPr="00DC5FC5">
              <w:t>623</w:t>
            </w:r>
          </w:p>
        </w:tc>
        <w:tc>
          <w:tcPr>
            <w:tcW w:w="658" w:type="pct"/>
            <w:hideMark/>
          </w:tcPr>
          <w:p w14:paraId="4093A125" w14:textId="4566D301" w:rsidR="00F7009D" w:rsidRDefault="009D6872" w:rsidP="00F7009D">
            <w:pPr>
              <w:pStyle w:val="TabellRader"/>
              <w:rPr>
                <w:rFonts w:cs="Arial"/>
                <w:szCs w:val="16"/>
              </w:rPr>
            </w:pPr>
            <w:r w:rsidRPr="00DC5FC5">
              <w:t>605</w:t>
            </w:r>
          </w:p>
        </w:tc>
        <w:tc>
          <w:tcPr>
            <w:tcW w:w="658" w:type="pct"/>
            <w:hideMark/>
          </w:tcPr>
          <w:p w14:paraId="7A99E3ED" w14:textId="316186CA" w:rsidR="00F7009D" w:rsidRDefault="009D6872" w:rsidP="00F7009D">
            <w:pPr>
              <w:pStyle w:val="TabellRader"/>
              <w:rPr>
                <w:rFonts w:cs="Arial"/>
                <w:szCs w:val="16"/>
              </w:rPr>
            </w:pPr>
            <w:r w:rsidRPr="00DC5FC5">
              <w:t>622</w:t>
            </w:r>
          </w:p>
        </w:tc>
        <w:tc>
          <w:tcPr>
            <w:tcW w:w="656" w:type="pct"/>
            <w:hideMark/>
          </w:tcPr>
          <w:p w14:paraId="7CC9F2FB" w14:textId="1C1400D6" w:rsidR="00F7009D" w:rsidRDefault="009D6872" w:rsidP="00F7009D">
            <w:pPr>
              <w:pStyle w:val="TabellRader"/>
              <w:rPr>
                <w:rFonts w:cs="Arial"/>
                <w:szCs w:val="16"/>
              </w:rPr>
            </w:pPr>
            <w:r w:rsidRPr="00DC5FC5">
              <w:t>669</w:t>
            </w:r>
          </w:p>
        </w:tc>
      </w:tr>
      <w:tr w:rsidR="00F7009D" w14:paraId="70ACE471" w14:textId="77777777" w:rsidTr="00F7009D">
        <w:tc>
          <w:tcPr>
            <w:tcW w:w="1711" w:type="pct"/>
            <w:vAlign w:val="bottom"/>
            <w:hideMark/>
          </w:tcPr>
          <w:p w14:paraId="1DDDCB8B" w14:textId="77777777" w:rsidR="00F7009D" w:rsidRPr="00815E6B" w:rsidRDefault="009D6872" w:rsidP="00F7009D">
            <w:pPr>
              <w:pStyle w:val="TabellRader"/>
              <w:jc w:val="left"/>
              <w:rPr>
                <w:i/>
              </w:rPr>
            </w:pPr>
            <w:r w:rsidRPr="00815E6B">
              <w:rPr>
                <w:i/>
              </w:rPr>
              <w:t>procent av BNP</w:t>
            </w:r>
          </w:p>
        </w:tc>
        <w:tc>
          <w:tcPr>
            <w:tcW w:w="658" w:type="pct"/>
            <w:tcBorders>
              <w:top w:val="nil"/>
              <w:left w:val="nil"/>
              <w:bottom w:val="nil"/>
              <w:right w:val="single" w:sz="4" w:space="0" w:color="auto"/>
            </w:tcBorders>
            <w:hideMark/>
          </w:tcPr>
          <w:p w14:paraId="60D66577" w14:textId="126C9015" w:rsidR="00F7009D" w:rsidRPr="00815E6B" w:rsidRDefault="009D6872" w:rsidP="00F7009D">
            <w:pPr>
              <w:pStyle w:val="TabellRader"/>
              <w:rPr>
                <w:rFonts w:cs="Arial"/>
                <w:i/>
                <w:szCs w:val="16"/>
              </w:rPr>
            </w:pPr>
            <w:r w:rsidRPr="00FF2CAF">
              <w:rPr>
                <w:i/>
              </w:rPr>
              <w:t>19,1</w:t>
            </w:r>
          </w:p>
        </w:tc>
        <w:tc>
          <w:tcPr>
            <w:tcW w:w="658" w:type="pct"/>
            <w:tcBorders>
              <w:top w:val="nil"/>
              <w:left w:val="single" w:sz="4" w:space="0" w:color="auto"/>
              <w:bottom w:val="nil"/>
              <w:right w:val="nil"/>
            </w:tcBorders>
            <w:hideMark/>
          </w:tcPr>
          <w:p w14:paraId="1BFF7B7F" w14:textId="58031491" w:rsidR="00F7009D" w:rsidRPr="00815E6B" w:rsidRDefault="009D6872" w:rsidP="00F7009D">
            <w:pPr>
              <w:pStyle w:val="TabellRader"/>
              <w:rPr>
                <w:rFonts w:cs="Arial"/>
                <w:i/>
                <w:szCs w:val="16"/>
              </w:rPr>
            </w:pPr>
            <w:r w:rsidRPr="00815E6B">
              <w:rPr>
                <w:rFonts w:cs="Arial"/>
                <w:i/>
                <w:szCs w:val="16"/>
              </w:rPr>
              <w:t>16,</w:t>
            </w:r>
            <w:r w:rsidRPr="00FF2CAF">
              <w:rPr>
                <w:i/>
              </w:rPr>
              <w:t>6</w:t>
            </w:r>
          </w:p>
        </w:tc>
        <w:tc>
          <w:tcPr>
            <w:tcW w:w="658" w:type="pct"/>
            <w:hideMark/>
          </w:tcPr>
          <w:p w14:paraId="333174E1" w14:textId="68B10544" w:rsidR="00F7009D" w:rsidRPr="00815E6B" w:rsidRDefault="009D6872" w:rsidP="00F7009D">
            <w:pPr>
              <w:pStyle w:val="TabellRader"/>
              <w:rPr>
                <w:rFonts w:cs="Arial"/>
                <w:i/>
                <w:szCs w:val="16"/>
              </w:rPr>
            </w:pPr>
            <w:r w:rsidRPr="00815E6B">
              <w:rPr>
                <w:rFonts w:cs="Arial"/>
                <w:i/>
                <w:szCs w:val="16"/>
              </w:rPr>
              <w:t>15,</w:t>
            </w:r>
            <w:r w:rsidRPr="00FF2CAF">
              <w:rPr>
                <w:i/>
              </w:rPr>
              <w:t>4</w:t>
            </w:r>
          </w:p>
        </w:tc>
        <w:tc>
          <w:tcPr>
            <w:tcW w:w="658" w:type="pct"/>
            <w:hideMark/>
          </w:tcPr>
          <w:p w14:paraId="0B5DA8FE" w14:textId="7D7C0BB9" w:rsidR="00F7009D" w:rsidRPr="00815E6B" w:rsidRDefault="009D6872" w:rsidP="00F7009D">
            <w:pPr>
              <w:pStyle w:val="TabellRader"/>
              <w:rPr>
                <w:rFonts w:cs="Arial"/>
                <w:i/>
                <w:szCs w:val="16"/>
              </w:rPr>
            </w:pPr>
            <w:r w:rsidRPr="00FF2CAF">
              <w:rPr>
                <w:i/>
              </w:rPr>
              <w:t>15,0</w:t>
            </w:r>
          </w:p>
        </w:tc>
        <w:tc>
          <w:tcPr>
            <w:tcW w:w="656" w:type="pct"/>
            <w:hideMark/>
          </w:tcPr>
          <w:p w14:paraId="2328D62B" w14:textId="54B8FC1E" w:rsidR="00F7009D" w:rsidRPr="00815E6B" w:rsidRDefault="009D6872" w:rsidP="00F7009D">
            <w:pPr>
              <w:pStyle w:val="TabellRader"/>
              <w:rPr>
                <w:rFonts w:cs="Arial"/>
                <w:i/>
                <w:szCs w:val="16"/>
              </w:rPr>
            </w:pPr>
            <w:r w:rsidRPr="00FF2CAF">
              <w:rPr>
                <w:i/>
              </w:rPr>
              <w:t>15,4</w:t>
            </w:r>
          </w:p>
        </w:tc>
      </w:tr>
      <w:tr w:rsidR="00F7009D" w14:paraId="46CDAE26" w14:textId="77777777" w:rsidTr="00F7009D">
        <w:tc>
          <w:tcPr>
            <w:tcW w:w="1711" w:type="pct"/>
            <w:vAlign w:val="bottom"/>
            <w:hideMark/>
          </w:tcPr>
          <w:p w14:paraId="33C4C56D" w14:textId="77777777" w:rsidR="00F7009D" w:rsidRDefault="009D6872" w:rsidP="00F7009D">
            <w:pPr>
              <w:pStyle w:val="TabellRader"/>
              <w:jc w:val="left"/>
            </w:pPr>
            <w:r>
              <w:t xml:space="preserve">Konsoliderad skuld </w:t>
            </w:r>
          </w:p>
        </w:tc>
        <w:tc>
          <w:tcPr>
            <w:tcW w:w="658" w:type="pct"/>
            <w:tcBorders>
              <w:top w:val="nil"/>
              <w:left w:val="nil"/>
              <w:bottom w:val="nil"/>
              <w:right w:val="single" w:sz="4" w:space="0" w:color="auto"/>
            </w:tcBorders>
            <w:hideMark/>
          </w:tcPr>
          <w:p w14:paraId="1ED6C289" w14:textId="7E500768" w:rsidR="00F7009D" w:rsidRDefault="009D6872" w:rsidP="00F7009D">
            <w:pPr>
              <w:pStyle w:val="TabellRader"/>
              <w:rPr>
                <w:rFonts w:cs="Arial"/>
                <w:szCs w:val="16"/>
              </w:rPr>
            </w:pPr>
            <w:r>
              <w:rPr>
                <w:rFonts w:cs="Arial"/>
                <w:szCs w:val="16"/>
              </w:rPr>
              <w:t xml:space="preserve">1 </w:t>
            </w:r>
            <w:r w:rsidRPr="00BE64AA">
              <w:t>521</w:t>
            </w:r>
          </w:p>
        </w:tc>
        <w:tc>
          <w:tcPr>
            <w:tcW w:w="658" w:type="pct"/>
            <w:tcBorders>
              <w:top w:val="nil"/>
              <w:left w:val="single" w:sz="4" w:space="0" w:color="auto"/>
              <w:bottom w:val="nil"/>
              <w:right w:val="nil"/>
            </w:tcBorders>
            <w:hideMark/>
          </w:tcPr>
          <w:p w14:paraId="2FF1D6BD" w14:textId="2B6E8F6B" w:rsidR="00F7009D" w:rsidRDefault="009D6872" w:rsidP="00F7009D">
            <w:pPr>
              <w:pStyle w:val="TabellRader"/>
              <w:rPr>
                <w:rFonts w:cs="Arial"/>
                <w:szCs w:val="16"/>
              </w:rPr>
            </w:pPr>
            <w:r>
              <w:rPr>
                <w:rFonts w:cs="Arial"/>
                <w:szCs w:val="16"/>
              </w:rPr>
              <w:t xml:space="preserve">1 </w:t>
            </w:r>
            <w:r w:rsidRPr="00BE64AA">
              <w:t>597</w:t>
            </w:r>
          </w:p>
        </w:tc>
        <w:tc>
          <w:tcPr>
            <w:tcW w:w="658" w:type="pct"/>
            <w:hideMark/>
          </w:tcPr>
          <w:p w14:paraId="6BC7E9BF" w14:textId="27D2E175" w:rsidR="00F7009D" w:rsidRDefault="009D6872" w:rsidP="00F7009D">
            <w:pPr>
              <w:pStyle w:val="TabellRader"/>
              <w:rPr>
                <w:rFonts w:cs="Arial"/>
                <w:szCs w:val="16"/>
              </w:rPr>
            </w:pPr>
            <w:r>
              <w:rPr>
                <w:rFonts w:cs="Arial"/>
                <w:szCs w:val="16"/>
              </w:rPr>
              <w:t xml:space="preserve">1 </w:t>
            </w:r>
            <w:r w:rsidRPr="00BE64AA">
              <w:t>620</w:t>
            </w:r>
          </w:p>
        </w:tc>
        <w:tc>
          <w:tcPr>
            <w:tcW w:w="658" w:type="pct"/>
            <w:hideMark/>
          </w:tcPr>
          <w:p w14:paraId="6F5F4376" w14:textId="46B09A92" w:rsidR="00F7009D" w:rsidRDefault="009D6872" w:rsidP="00F7009D">
            <w:pPr>
              <w:pStyle w:val="TabellRader"/>
              <w:rPr>
                <w:rFonts w:cs="Arial"/>
                <w:szCs w:val="16"/>
              </w:rPr>
            </w:pPr>
            <w:r>
              <w:rPr>
                <w:rFonts w:cs="Arial"/>
                <w:szCs w:val="16"/>
              </w:rPr>
              <w:t xml:space="preserve">1 </w:t>
            </w:r>
            <w:r w:rsidRPr="00BE64AA">
              <w:t>590</w:t>
            </w:r>
          </w:p>
        </w:tc>
        <w:tc>
          <w:tcPr>
            <w:tcW w:w="656" w:type="pct"/>
            <w:hideMark/>
          </w:tcPr>
          <w:p w14:paraId="34AC0878" w14:textId="6583F3C3" w:rsidR="00F7009D" w:rsidRDefault="009D6872" w:rsidP="00F7009D">
            <w:pPr>
              <w:pStyle w:val="TabellRader"/>
              <w:rPr>
                <w:rFonts w:cs="Arial"/>
                <w:szCs w:val="16"/>
              </w:rPr>
            </w:pPr>
            <w:r>
              <w:rPr>
                <w:rFonts w:cs="Arial"/>
                <w:szCs w:val="16"/>
              </w:rPr>
              <w:t xml:space="preserve">1 </w:t>
            </w:r>
            <w:r w:rsidRPr="00BE64AA">
              <w:t>528</w:t>
            </w:r>
          </w:p>
        </w:tc>
      </w:tr>
      <w:tr w:rsidR="00F7009D" w14:paraId="54482C33" w14:textId="77777777" w:rsidTr="00F7009D">
        <w:tc>
          <w:tcPr>
            <w:tcW w:w="1711" w:type="pct"/>
            <w:tcBorders>
              <w:top w:val="nil"/>
              <w:left w:val="nil"/>
              <w:bottom w:val="single" w:sz="4" w:space="0" w:color="auto"/>
              <w:right w:val="nil"/>
            </w:tcBorders>
            <w:vAlign w:val="bottom"/>
            <w:hideMark/>
          </w:tcPr>
          <w:p w14:paraId="5B9EB761" w14:textId="77777777" w:rsidR="00F7009D" w:rsidRPr="008B06E6" w:rsidRDefault="009D6872" w:rsidP="00F7009D">
            <w:pPr>
              <w:pStyle w:val="TabellRader"/>
              <w:jc w:val="left"/>
              <w:rPr>
                <w:i/>
              </w:rPr>
            </w:pPr>
            <w:r w:rsidRPr="008B06E6">
              <w:rPr>
                <w:i/>
              </w:rPr>
              <w:t>procent av BNP</w:t>
            </w:r>
          </w:p>
        </w:tc>
        <w:tc>
          <w:tcPr>
            <w:tcW w:w="658" w:type="pct"/>
            <w:tcBorders>
              <w:top w:val="nil"/>
              <w:left w:val="nil"/>
              <w:bottom w:val="single" w:sz="4" w:space="0" w:color="auto"/>
              <w:right w:val="single" w:sz="4" w:space="0" w:color="auto"/>
            </w:tcBorders>
            <w:hideMark/>
          </w:tcPr>
          <w:p w14:paraId="72EDDA54" w14:textId="5FB1CE57" w:rsidR="00F7009D" w:rsidRPr="008B06E6" w:rsidRDefault="009D6872" w:rsidP="00F7009D">
            <w:pPr>
              <w:pStyle w:val="TabellRader"/>
              <w:rPr>
                <w:rFonts w:cs="Arial"/>
                <w:i/>
                <w:szCs w:val="16"/>
              </w:rPr>
            </w:pPr>
            <w:r w:rsidRPr="00FF2CAF">
              <w:rPr>
                <w:i/>
              </w:rPr>
              <w:t>41,9</w:t>
            </w:r>
          </w:p>
        </w:tc>
        <w:tc>
          <w:tcPr>
            <w:tcW w:w="658" w:type="pct"/>
            <w:tcBorders>
              <w:top w:val="nil"/>
              <w:left w:val="single" w:sz="4" w:space="0" w:color="auto"/>
              <w:bottom w:val="single" w:sz="4" w:space="0" w:color="auto"/>
              <w:right w:val="nil"/>
            </w:tcBorders>
            <w:hideMark/>
          </w:tcPr>
          <w:p w14:paraId="29DDBD68" w14:textId="67BC7B7E" w:rsidR="00F7009D" w:rsidRPr="008B06E6" w:rsidRDefault="009D6872" w:rsidP="00F7009D">
            <w:pPr>
              <w:pStyle w:val="TabellRader"/>
              <w:rPr>
                <w:rFonts w:cs="Arial"/>
                <w:i/>
                <w:szCs w:val="16"/>
              </w:rPr>
            </w:pPr>
            <w:r w:rsidRPr="00FF2CAF">
              <w:rPr>
                <w:i/>
              </w:rPr>
              <w:t>42,6</w:t>
            </w:r>
          </w:p>
        </w:tc>
        <w:tc>
          <w:tcPr>
            <w:tcW w:w="658" w:type="pct"/>
            <w:tcBorders>
              <w:top w:val="nil"/>
              <w:left w:val="nil"/>
              <w:bottom w:val="single" w:sz="4" w:space="0" w:color="auto"/>
              <w:right w:val="nil"/>
            </w:tcBorders>
            <w:hideMark/>
          </w:tcPr>
          <w:p w14:paraId="3AB8000B" w14:textId="0F7FDDED" w:rsidR="00F7009D" w:rsidRPr="008B06E6" w:rsidRDefault="009D6872" w:rsidP="00F7009D">
            <w:pPr>
              <w:pStyle w:val="TabellRader"/>
              <w:rPr>
                <w:rFonts w:cs="Arial"/>
                <w:i/>
                <w:szCs w:val="16"/>
              </w:rPr>
            </w:pPr>
            <w:r w:rsidRPr="00FF2CAF">
              <w:rPr>
                <w:i/>
              </w:rPr>
              <w:t>41,2</w:t>
            </w:r>
          </w:p>
        </w:tc>
        <w:tc>
          <w:tcPr>
            <w:tcW w:w="658" w:type="pct"/>
            <w:tcBorders>
              <w:top w:val="nil"/>
              <w:left w:val="nil"/>
              <w:bottom w:val="single" w:sz="4" w:space="0" w:color="auto"/>
              <w:right w:val="nil"/>
            </w:tcBorders>
            <w:hideMark/>
          </w:tcPr>
          <w:p w14:paraId="3FE687DA" w14:textId="1B3E37F8" w:rsidR="00F7009D" w:rsidRPr="008B06E6" w:rsidRDefault="009D6872" w:rsidP="00F7009D">
            <w:pPr>
              <w:pStyle w:val="TabellRader"/>
              <w:rPr>
                <w:rFonts w:cs="Arial"/>
                <w:i/>
                <w:szCs w:val="16"/>
              </w:rPr>
            </w:pPr>
            <w:r w:rsidRPr="00FF2CAF">
              <w:rPr>
                <w:i/>
              </w:rPr>
              <w:t>38,3</w:t>
            </w:r>
          </w:p>
        </w:tc>
        <w:tc>
          <w:tcPr>
            <w:tcW w:w="656" w:type="pct"/>
            <w:tcBorders>
              <w:top w:val="nil"/>
              <w:left w:val="nil"/>
              <w:bottom w:val="single" w:sz="4" w:space="0" w:color="auto"/>
              <w:right w:val="nil"/>
            </w:tcBorders>
            <w:hideMark/>
          </w:tcPr>
          <w:p w14:paraId="09F69894" w14:textId="4150CA61" w:rsidR="00F7009D" w:rsidRPr="008B06E6" w:rsidRDefault="009D6872" w:rsidP="00F7009D">
            <w:pPr>
              <w:pStyle w:val="TabellRader"/>
              <w:rPr>
                <w:rFonts w:cs="Arial"/>
                <w:i/>
                <w:szCs w:val="16"/>
              </w:rPr>
            </w:pPr>
            <w:r w:rsidRPr="00FF2CAF">
              <w:rPr>
                <w:i/>
              </w:rPr>
              <w:t>35</w:t>
            </w:r>
            <w:r w:rsidRPr="008B06E6">
              <w:rPr>
                <w:rFonts w:cs="Arial"/>
                <w:i/>
                <w:szCs w:val="16"/>
              </w:rPr>
              <w:t>,1</w:t>
            </w:r>
          </w:p>
        </w:tc>
      </w:tr>
      <w:tr w:rsidR="00F7009D" w:rsidRPr="006F22E3" w14:paraId="3F22470A" w14:textId="77777777" w:rsidTr="00F7009D">
        <w:tc>
          <w:tcPr>
            <w:tcW w:w="1711" w:type="pct"/>
            <w:tcBorders>
              <w:top w:val="single" w:sz="4" w:space="0" w:color="auto"/>
              <w:left w:val="nil"/>
              <w:bottom w:val="single" w:sz="4" w:space="0" w:color="auto"/>
              <w:right w:val="nil"/>
            </w:tcBorders>
            <w:vAlign w:val="bottom"/>
            <w:hideMark/>
          </w:tcPr>
          <w:p w14:paraId="6FD47079" w14:textId="77777777" w:rsidR="00F7009D" w:rsidRPr="006F22E3" w:rsidRDefault="009D6872" w:rsidP="00F7009D">
            <w:pPr>
              <w:pStyle w:val="TabellRader"/>
              <w:jc w:val="left"/>
              <w:rPr>
                <w:b/>
              </w:rPr>
            </w:pPr>
            <w:r w:rsidRPr="006F22E3">
              <w:rPr>
                <w:b/>
              </w:rPr>
              <w:t>Förändringar</w:t>
            </w:r>
          </w:p>
        </w:tc>
        <w:tc>
          <w:tcPr>
            <w:tcW w:w="658" w:type="pct"/>
            <w:tcBorders>
              <w:top w:val="single" w:sz="4" w:space="0" w:color="auto"/>
              <w:left w:val="nil"/>
              <w:bottom w:val="single" w:sz="4" w:space="0" w:color="auto"/>
              <w:right w:val="single" w:sz="4" w:space="0" w:color="auto"/>
            </w:tcBorders>
            <w:vAlign w:val="bottom"/>
          </w:tcPr>
          <w:p w14:paraId="43EBCAE4" w14:textId="77777777" w:rsidR="00F7009D" w:rsidRPr="006F22E3" w:rsidRDefault="00F7009D" w:rsidP="00F7009D">
            <w:pPr>
              <w:pStyle w:val="TabellRader"/>
              <w:rPr>
                <w:rFonts w:cs="Arial"/>
                <w:b/>
                <w:szCs w:val="16"/>
              </w:rPr>
            </w:pPr>
          </w:p>
        </w:tc>
        <w:tc>
          <w:tcPr>
            <w:tcW w:w="658" w:type="pct"/>
            <w:tcBorders>
              <w:top w:val="single" w:sz="4" w:space="0" w:color="auto"/>
              <w:left w:val="single" w:sz="4" w:space="0" w:color="auto"/>
              <w:bottom w:val="single" w:sz="4" w:space="0" w:color="auto"/>
              <w:right w:val="nil"/>
            </w:tcBorders>
            <w:vAlign w:val="bottom"/>
          </w:tcPr>
          <w:p w14:paraId="47D36D1C" w14:textId="77777777" w:rsidR="00F7009D" w:rsidRPr="006F22E3" w:rsidRDefault="00F7009D" w:rsidP="00F7009D">
            <w:pPr>
              <w:pStyle w:val="TabellRader"/>
              <w:rPr>
                <w:rFonts w:cs="Arial"/>
                <w:b/>
                <w:szCs w:val="16"/>
              </w:rPr>
            </w:pPr>
          </w:p>
        </w:tc>
        <w:tc>
          <w:tcPr>
            <w:tcW w:w="658" w:type="pct"/>
            <w:tcBorders>
              <w:top w:val="single" w:sz="4" w:space="0" w:color="auto"/>
              <w:left w:val="nil"/>
              <w:bottom w:val="single" w:sz="4" w:space="0" w:color="auto"/>
              <w:right w:val="nil"/>
            </w:tcBorders>
            <w:vAlign w:val="bottom"/>
          </w:tcPr>
          <w:p w14:paraId="150DB4AD" w14:textId="77777777" w:rsidR="00F7009D" w:rsidRPr="006F22E3" w:rsidRDefault="00F7009D" w:rsidP="00F7009D">
            <w:pPr>
              <w:pStyle w:val="TabellRader"/>
              <w:rPr>
                <w:rFonts w:cs="Arial"/>
                <w:b/>
                <w:szCs w:val="16"/>
              </w:rPr>
            </w:pPr>
          </w:p>
        </w:tc>
        <w:tc>
          <w:tcPr>
            <w:tcW w:w="658" w:type="pct"/>
            <w:tcBorders>
              <w:top w:val="single" w:sz="4" w:space="0" w:color="auto"/>
              <w:left w:val="nil"/>
              <w:bottom w:val="single" w:sz="4" w:space="0" w:color="auto"/>
              <w:right w:val="nil"/>
            </w:tcBorders>
            <w:vAlign w:val="bottom"/>
          </w:tcPr>
          <w:p w14:paraId="49D8FABB" w14:textId="77777777" w:rsidR="00F7009D" w:rsidRPr="006F22E3" w:rsidRDefault="00F7009D" w:rsidP="00F7009D">
            <w:pPr>
              <w:pStyle w:val="TabellRader"/>
              <w:rPr>
                <w:rFonts w:cs="Arial"/>
                <w:b/>
                <w:szCs w:val="16"/>
              </w:rPr>
            </w:pPr>
          </w:p>
        </w:tc>
        <w:tc>
          <w:tcPr>
            <w:tcW w:w="656" w:type="pct"/>
            <w:tcBorders>
              <w:top w:val="single" w:sz="4" w:space="0" w:color="auto"/>
              <w:left w:val="nil"/>
              <w:bottom w:val="single" w:sz="4" w:space="0" w:color="auto"/>
              <w:right w:val="nil"/>
            </w:tcBorders>
            <w:vAlign w:val="bottom"/>
          </w:tcPr>
          <w:p w14:paraId="2417C661" w14:textId="77777777" w:rsidR="00F7009D" w:rsidRPr="006F22E3" w:rsidRDefault="00F7009D" w:rsidP="00F7009D">
            <w:pPr>
              <w:pStyle w:val="TabellRader"/>
              <w:rPr>
                <w:rFonts w:ascii="Arial" w:hAnsi="Arial" w:cs="Arial"/>
                <w:b/>
                <w:sz w:val="20"/>
              </w:rPr>
            </w:pPr>
          </w:p>
        </w:tc>
      </w:tr>
      <w:tr w:rsidR="00F7009D" w14:paraId="12917C5B" w14:textId="77777777" w:rsidTr="00F7009D">
        <w:tc>
          <w:tcPr>
            <w:tcW w:w="1711" w:type="pct"/>
            <w:tcBorders>
              <w:top w:val="single" w:sz="4" w:space="0" w:color="auto"/>
              <w:left w:val="nil"/>
              <w:bottom w:val="nil"/>
              <w:right w:val="nil"/>
            </w:tcBorders>
            <w:vAlign w:val="bottom"/>
            <w:hideMark/>
          </w:tcPr>
          <w:p w14:paraId="210C0F45" w14:textId="77777777" w:rsidR="00F7009D" w:rsidRDefault="009D6872" w:rsidP="00F7009D">
            <w:pPr>
              <w:pStyle w:val="TabellRader"/>
              <w:jc w:val="left"/>
            </w:pPr>
            <w:r>
              <w:t>Nettoställning</w:t>
            </w:r>
          </w:p>
        </w:tc>
        <w:tc>
          <w:tcPr>
            <w:tcW w:w="658" w:type="pct"/>
            <w:tcBorders>
              <w:top w:val="single" w:sz="4" w:space="0" w:color="auto"/>
              <w:left w:val="nil"/>
              <w:bottom w:val="nil"/>
              <w:right w:val="single" w:sz="4" w:space="0" w:color="auto"/>
            </w:tcBorders>
            <w:hideMark/>
          </w:tcPr>
          <w:p w14:paraId="66B28C3A" w14:textId="5B0207EB" w:rsidR="00F7009D" w:rsidRDefault="009D6872" w:rsidP="00F7009D">
            <w:pPr>
              <w:pStyle w:val="TabellRader"/>
              <w:rPr>
                <w:rFonts w:cs="Arial"/>
                <w:szCs w:val="16"/>
              </w:rPr>
            </w:pPr>
            <w:r w:rsidRPr="008B3CBC">
              <w:t>218</w:t>
            </w:r>
          </w:p>
        </w:tc>
        <w:tc>
          <w:tcPr>
            <w:tcW w:w="658" w:type="pct"/>
            <w:tcBorders>
              <w:top w:val="single" w:sz="4" w:space="0" w:color="auto"/>
              <w:left w:val="single" w:sz="4" w:space="0" w:color="auto"/>
              <w:bottom w:val="nil"/>
              <w:right w:val="nil"/>
            </w:tcBorders>
            <w:hideMark/>
          </w:tcPr>
          <w:p w14:paraId="6ABA75D1" w14:textId="77F6BA41" w:rsidR="00F7009D" w:rsidRDefault="009D6872" w:rsidP="00F7009D">
            <w:pPr>
              <w:pStyle w:val="TabellRader"/>
              <w:rPr>
                <w:rFonts w:cs="Arial"/>
                <w:szCs w:val="16"/>
              </w:rPr>
            </w:pPr>
            <w:r w:rsidRPr="008B3CBC">
              <w:t>225</w:t>
            </w:r>
          </w:p>
        </w:tc>
        <w:tc>
          <w:tcPr>
            <w:tcW w:w="658" w:type="pct"/>
            <w:tcBorders>
              <w:top w:val="single" w:sz="4" w:space="0" w:color="auto"/>
              <w:left w:val="nil"/>
              <w:bottom w:val="nil"/>
              <w:right w:val="nil"/>
            </w:tcBorders>
            <w:hideMark/>
          </w:tcPr>
          <w:p w14:paraId="0E46D095" w14:textId="4F54416E" w:rsidR="00F7009D" w:rsidRDefault="009D6872" w:rsidP="00F7009D">
            <w:pPr>
              <w:pStyle w:val="TabellRader"/>
              <w:rPr>
                <w:rFonts w:cs="Arial"/>
                <w:szCs w:val="16"/>
              </w:rPr>
            </w:pPr>
            <w:r w:rsidRPr="008B3CBC">
              <w:t>238</w:t>
            </w:r>
          </w:p>
        </w:tc>
        <w:tc>
          <w:tcPr>
            <w:tcW w:w="658" w:type="pct"/>
            <w:tcBorders>
              <w:top w:val="single" w:sz="4" w:space="0" w:color="auto"/>
              <w:left w:val="nil"/>
              <w:bottom w:val="nil"/>
              <w:right w:val="nil"/>
            </w:tcBorders>
            <w:hideMark/>
          </w:tcPr>
          <w:p w14:paraId="4DBCAF0F" w14:textId="6E5EEF80" w:rsidR="00F7009D" w:rsidRDefault="009D6872" w:rsidP="00F7009D">
            <w:pPr>
              <w:pStyle w:val="TabellRader"/>
              <w:rPr>
                <w:rFonts w:cs="Arial"/>
                <w:szCs w:val="16"/>
              </w:rPr>
            </w:pPr>
            <w:r w:rsidRPr="008B3CBC">
              <w:t>223</w:t>
            </w:r>
          </w:p>
        </w:tc>
        <w:tc>
          <w:tcPr>
            <w:tcW w:w="656" w:type="pct"/>
            <w:tcBorders>
              <w:top w:val="single" w:sz="4" w:space="0" w:color="auto"/>
              <w:left w:val="nil"/>
              <w:bottom w:val="nil"/>
              <w:right w:val="nil"/>
            </w:tcBorders>
            <w:hideMark/>
          </w:tcPr>
          <w:p w14:paraId="5A949E80" w14:textId="4B16F9D6" w:rsidR="00F7009D" w:rsidRDefault="009D6872" w:rsidP="00F7009D">
            <w:pPr>
              <w:pStyle w:val="TabellRader"/>
              <w:rPr>
                <w:rFonts w:cs="Arial"/>
                <w:szCs w:val="16"/>
              </w:rPr>
            </w:pPr>
            <w:r w:rsidRPr="008B3CBC">
              <w:t>202</w:t>
            </w:r>
          </w:p>
        </w:tc>
      </w:tr>
      <w:tr w:rsidR="00F7009D" w14:paraId="2FDE642A" w14:textId="77777777" w:rsidTr="00F7009D">
        <w:tc>
          <w:tcPr>
            <w:tcW w:w="1711" w:type="pct"/>
            <w:tcBorders>
              <w:top w:val="nil"/>
              <w:left w:val="nil"/>
              <w:bottom w:val="single" w:sz="4" w:space="0" w:color="auto"/>
              <w:right w:val="nil"/>
            </w:tcBorders>
            <w:vAlign w:val="bottom"/>
            <w:hideMark/>
          </w:tcPr>
          <w:p w14:paraId="725C5917" w14:textId="77777777" w:rsidR="00F7009D" w:rsidRDefault="009D6872" w:rsidP="00F7009D">
            <w:pPr>
              <w:pStyle w:val="TabellRader"/>
              <w:jc w:val="left"/>
            </w:pPr>
            <w:r>
              <w:t xml:space="preserve">Konsoliderad skuld </w:t>
            </w:r>
          </w:p>
        </w:tc>
        <w:tc>
          <w:tcPr>
            <w:tcW w:w="658" w:type="pct"/>
            <w:tcBorders>
              <w:top w:val="nil"/>
              <w:left w:val="nil"/>
              <w:bottom w:val="single" w:sz="4" w:space="0" w:color="auto"/>
              <w:right w:val="single" w:sz="4" w:space="0" w:color="auto"/>
            </w:tcBorders>
            <w:vAlign w:val="bottom"/>
            <w:hideMark/>
          </w:tcPr>
          <w:p w14:paraId="5BD2C3BC" w14:textId="4C005B24" w:rsidR="00F7009D" w:rsidRDefault="009D6872" w:rsidP="00F7009D">
            <w:pPr>
              <w:pStyle w:val="TabellRader"/>
              <w:rPr>
                <w:rFonts w:cs="Arial"/>
                <w:szCs w:val="16"/>
              </w:rPr>
            </w:pPr>
            <w:r w:rsidRPr="00A64B86">
              <w:t>-</w:t>
            </w:r>
            <w:r w:rsidRPr="00D43FCD">
              <w:rPr>
                <w:rFonts w:cs="Arial"/>
                <w:iCs/>
                <w:szCs w:val="16"/>
              </w:rPr>
              <w:t>46</w:t>
            </w:r>
          </w:p>
        </w:tc>
        <w:tc>
          <w:tcPr>
            <w:tcW w:w="658" w:type="pct"/>
            <w:tcBorders>
              <w:top w:val="nil"/>
              <w:left w:val="single" w:sz="4" w:space="0" w:color="auto"/>
              <w:bottom w:val="single" w:sz="4" w:space="0" w:color="auto"/>
              <w:right w:val="nil"/>
            </w:tcBorders>
            <w:vAlign w:val="bottom"/>
            <w:hideMark/>
          </w:tcPr>
          <w:p w14:paraId="3FABF138" w14:textId="091AEA51" w:rsidR="00F7009D" w:rsidRDefault="009D6872" w:rsidP="00F7009D">
            <w:pPr>
              <w:pStyle w:val="TabellRader"/>
              <w:rPr>
                <w:rFonts w:cs="Arial"/>
                <w:szCs w:val="16"/>
              </w:rPr>
            </w:pPr>
            <w:r w:rsidRPr="00A64B86">
              <w:t>-</w:t>
            </w:r>
            <w:r>
              <w:rPr>
                <w:rFonts w:cs="Arial"/>
                <w:iCs/>
                <w:szCs w:val="16"/>
              </w:rPr>
              <w:t>36</w:t>
            </w:r>
          </w:p>
        </w:tc>
        <w:tc>
          <w:tcPr>
            <w:tcW w:w="658" w:type="pct"/>
            <w:tcBorders>
              <w:top w:val="nil"/>
              <w:left w:val="nil"/>
              <w:bottom w:val="single" w:sz="4" w:space="0" w:color="auto"/>
              <w:right w:val="nil"/>
            </w:tcBorders>
            <w:vAlign w:val="bottom"/>
            <w:hideMark/>
          </w:tcPr>
          <w:p w14:paraId="4251B6BA" w14:textId="689BDA53" w:rsidR="00F7009D" w:rsidRDefault="009D6872" w:rsidP="00F7009D">
            <w:pPr>
              <w:pStyle w:val="TabellRader"/>
              <w:rPr>
                <w:rFonts w:cs="Arial"/>
                <w:szCs w:val="16"/>
              </w:rPr>
            </w:pPr>
            <w:r w:rsidRPr="00A64B86">
              <w:t>-</w:t>
            </w:r>
            <w:r>
              <w:rPr>
                <w:rFonts w:cs="Arial"/>
                <w:iCs/>
                <w:szCs w:val="16"/>
              </w:rPr>
              <w:t>41</w:t>
            </w:r>
          </w:p>
        </w:tc>
        <w:tc>
          <w:tcPr>
            <w:tcW w:w="658" w:type="pct"/>
            <w:tcBorders>
              <w:top w:val="nil"/>
              <w:left w:val="nil"/>
              <w:bottom w:val="single" w:sz="4" w:space="0" w:color="auto"/>
              <w:right w:val="nil"/>
            </w:tcBorders>
            <w:vAlign w:val="bottom"/>
            <w:hideMark/>
          </w:tcPr>
          <w:p w14:paraId="53DBDF0D" w14:textId="3E138522" w:rsidR="00F7009D" w:rsidRDefault="009D6872" w:rsidP="00F7009D">
            <w:pPr>
              <w:pStyle w:val="TabellRader"/>
              <w:rPr>
                <w:rFonts w:cs="Arial"/>
                <w:szCs w:val="16"/>
              </w:rPr>
            </w:pPr>
            <w:r w:rsidRPr="00A64B86">
              <w:t>-</w:t>
            </w:r>
            <w:r>
              <w:rPr>
                <w:rFonts w:cs="Arial"/>
                <w:iCs/>
                <w:szCs w:val="16"/>
              </w:rPr>
              <w:t>31</w:t>
            </w:r>
          </w:p>
        </w:tc>
        <w:tc>
          <w:tcPr>
            <w:tcW w:w="656" w:type="pct"/>
            <w:tcBorders>
              <w:top w:val="nil"/>
              <w:left w:val="nil"/>
              <w:bottom w:val="single" w:sz="4" w:space="0" w:color="auto"/>
              <w:right w:val="nil"/>
            </w:tcBorders>
            <w:vAlign w:val="bottom"/>
            <w:hideMark/>
          </w:tcPr>
          <w:p w14:paraId="3508DBA0" w14:textId="3CA291DE" w:rsidR="00F7009D" w:rsidRDefault="009D6872" w:rsidP="00F7009D">
            <w:pPr>
              <w:pStyle w:val="TabellRader"/>
              <w:rPr>
                <w:rFonts w:cs="Arial"/>
                <w:szCs w:val="16"/>
              </w:rPr>
            </w:pPr>
            <w:r w:rsidRPr="00D43FCD">
              <w:rPr>
                <w:rFonts w:cs="Arial"/>
                <w:iCs/>
                <w:szCs w:val="16"/>
              </w:rPr>
              <w:t>-1</w:t>
            </w:r>
            <w:r>
              <w:rPr>
                <w:rFonts w:cs="Arial"/>
                <w:iCs/>
                <w:szCs w:val="16"/>
              </w:rPr>
              <w:t>0</w:t>
            </w:r>
          </w:p>
        </w:tc>
      </w:tr>
      <w:tr w:rsidR="00F7009D" w:rsidRPr="006F22E3" w14:paraId="17B781B0" w14:textId="77777777" w:rsidTr="00F7009D">
        <w:tc>
          <w:tcPr>
            <w:tcW w:w="1711" w:type="pct"/>
            <w:tcBorders>
              <w:top w:val="single" w:sz="4" w:space="0" w:color="auto"/>
              <w:left w:val="nil"/>
              <w:bottom w:val="nil"/>
              <w:right w:val="nil"/>
            </w:tcBorders>
            <w:vAlign w:val="bottom"/>
            <w:hideMark/>
          </w:tcPr>
          <w:p w14:paraId="01B56D56" w14:textId="2A9FB26D" w:rsidR="00F7009D" w:rsidRPr="006F22E3" w:rsidRDefault="009D6872" w:rsidP="00F7009D">
            <w:pPr>
              <w:pStyle w:val="TabellRader"/>
              <w:jc w:val="left"/>
              <w:rPr>
                <w:b/>
              </w:rPr>
            </w:pPr>
            <w:r w:rsidRPr="006F22E3">
              <w:rPr>
                <w:b/>
              </w:rPr>
              <w:t>201</w:t>
            </w:r>
            <w:r>
              <w:rPr>
                <w:b/>
              </w:rPr>
              <w:t>4</w:t>
            </w:r>
            <w:r w:rsidRPr="006F22E3">
              <w:rPr>
                <w:b/>
              </w:rPr>
              <w:t xml:space="preserve"> års vårproposition</w:t>
            </w:r>
          </w:p>
        </w:tc>
        <w:tc>
          <w:tcPr>
            <w:tcW w:w="658" w:type="pct"/>
            <w:tcBorders>
              <w:top w:val="single" w:sz="4" w:space="0" w:color="auto"/>
              <w:left w:val="nil"/>
              <w:bottom w:val="nil"/>
              <w:right w:val="single" w:sz="4" w:space="0" w:color="auto"/>
            </w:tcBorders>
            <w:vAlign w:val="bottom"/>
          </w:tcPr>
          <w:p w14:paraId="28303A0F" w14:textId="77777777" w:rsidR="00F7009D" w:rsidRPr="006F22E3" w:rsidRDefault="00F7009D" w:rsidP="00F7009D">
            <w:pPr>
              <w:pStyle w:val="TabellRader"/>
              <w:rPr>
                <w:rFonts w:cs="Arial"/>
                <w:b/>
                <w:szCs w:val="16"/>
              </w:rPr>
            </w:pPr>
          </w:p>
        </w:tc>
        <w:tc>
          <w:tcPr>
            <w:tcW w:w="658" w:type="pct"/>
            <w:tcBorders>
              <w:top w:val="single" w:sz="4" w:space="0" w:color="auto"/>
              <w:left w:val="single" w:sz="4" w:space="0" w:color="auto"/>
              <w:bottom w:val="nil"/>
              <w:right w:val="nil"/>
            </w:tcBorders>
            <w:vAlign w:val="bottom"/>
          </w:tcPr>
          <w:p w14:paraId="5D3025AB" w14:textId="77777777" w:rsidR="00F7009D" w:rsidRPr="006F22E3" w:rsidRDefault="00F7009D" w:rsidP="00F7009D">
            <w:pPr>
              <w:pStyle w:val="TabellRader"/>
              <w:rPr>
                <w:rFonts w:cs="Arial"/>
                <w:b/>
                <w:szCs w:val="16"/>
              </w:rPr>
            </w:pPr>
          </w:p>
        </w:tc>
        <w:tc>
          <w:tcPr>
            <w:tcW w:w="658" w:type="pct"/>
            <w:tcBorders>
              <w:top w:val="single" w:sz="4" w:space="0" w:color="auto"/>
              <w:left w:val="nil"/>
              <w:bottom w:val="nil"/>
              <w:right w:val="nil"/>
            </w:tcBorders>
            <w:vAlign w:val="bottom"/>
          </w:tcPr>
          <w:p w14:paraId="1B220842" w14:textId="77777777" w:rsidR="00F7009D" w:rsidRPr="006F22E3" w:rsidRDefault="00F7009D" w:rsidP="00F7009D">
            <w:pPr>
              <w:pStyle w:val="TabellRader"/>
              <w:rPr>
                <w:rFonts w:cs="Arial"/>
                <w:b/>
                <w:szCs w:val="16"/>
              </w:rPr>
            </w:pPr>
          </w:p>
        </w:tc>
        <w:tc>
          <w:tcPr>
            <w:tcW w:w="658" w:type="pct"/>
            <w:tcBorders>
              <w:top w:val="single" w:sz="4" w:space="0" w:color="auto"/>
              <w:left w:val="nil"/>
              <w:bottom w:val="nil"/>
              <w:right w:val="nil"/>
            </w:tcBorders>
            <w:vAlign w:val="bottom"/>
          </w:tcPr>
          <w:p w14:paraId="03A39E7A" w14:textId="77777777" w:rsidR="00F7009D" w:rsidRPr="006F22E3" w:rsidRDefault="00F7009D" w:rsidP="00F7009D">
            <w:pPr>
              <w:pStyle w:val="TabellRader"/>
              <w:rPr>
                <w:rFonts w:cs="Arial"/>
                <w:b/>
                <w:szCs w:val="16"/>
              </w:rPr>
            </w:pPr>
          </w:p>
        </w:tc>
        <w:tc>
          <w:tcPr>
            <w:tcW w:w="656" w:type="pct"/>
            <w:tcBorders>
              <w:top w:val="single" w:sz="4" w:space="0" w:color="auto"/>
              <w:left w:val="nil"/>
              <w:bottom w:val="nil"/>
              <w:right w:val="nil"/>
            </w:tcBorders>
            <w:vAlign w:val="bottom"/>
          </w:tcPr>
          <w:p w14:paraId="37036146" w14:textId="77777777" w:rsidR="00F7009D" w:rsidRPr="006F22E3" w:rsidRDefault="00F7009D" w:rsidP="00F7009D">
            <w:pPr>
              <w:pStyle w:val="TabellRader"/>
              <w:rPr>
                <w:rFonts w:ascii="Arial" w:hAnsi="Arial" w:cs="Arial"/>
                <w:b/>
                <w:sz w:val="20"/>
              </w:rPr>
            </w:pPr>
          </w:p>
        </w:tc>
      </w:tr>
      <w:tr w:rsidR="00F7009D" w14:paraId="71B1F481" w14:textId="77777777" w:rsidTr="00F7009D">
        <w:tc>
          <w:tcPr>
            <w:tcW w:w="1711" w:type="pct"/>
            <w:vAlign w:val="bottom"/>
            <w:hideMark/>
          </w:tcPr>
          <w:p w14:paraId="75F70CCF" w14:textId="77777777" w:rsidR="00F7009D" w:rsidRDefault="009D6872" w:rsidP="00F7009D">
            <w:pPr>
              <w:pStyle w:val="TabellRader"/>
              <w:jc w:val="left"/>
            </w:pPr>
            <w:r>
              <w:t>Nettoställning</w:t>
            </w:r>
          </w:p>
        </w:tc>
        <w:tc>
          <w:tcPr>
            <w:tcW w:w="658" w:type="pct"/>
            <w:tcBorders>
              <w:top w:val="nil"/>
              <w:left w:val="nil"/>
              <w:bottom w:val="nil"/>
              <w:right w:val="single" w:sz="4" w:space="0" w:color="auto"/>
            </w:tcBorders>
            <w:vAlign w:val="center"/>
            <w:hideMark/>
          </w:tcPr>
          <w:p w14:paraId="21B3532B" w14:textId="171734A3" w:rsidR="00F7009D" w:rsidRDefault="009D6872" w:rsidP="00F7009D">
            <w:pPr>
              <w:pStyle w:val="TabellRader"/>
              <w:rPr>
                <w:rFonts w:cs="Arial"/>
                <w:szCs w:val="16"/>
              </w:rPr>
            </w:pPr>
            <w:r>
              <w:rPr>
                <w:rFonts w:cs="Arial"/>
                <w:szCs w:val="16"/>
              </w:rPr>
              <w:t>911</w:t>
            </w:r>
          </w:p>
        </w:tc>
        <w:tc>
          <w:tcPr>
            <w:tcW w:w="658" w:type="pct"/>
            <w:tcBorders>
              <w:top w:val="nil"/>
              <w:left w:val="single" w:sz="4" w:space="0" w:color="auto"/>
              <w:bottom w:val="nil"/>
              <w:right w:val="nil"/>
            </w:tcBorders>
            <w:vAlign w:val="center"/>
            <w:hideMark/>
          </w:tcPr>
          <w:p w14:paraId="778A56BC" w14:textId="704B1193" w:rsidR="00F7009D" w:rsidRDefault="009D6872" w:rsidP="00F7009D">
            <w:pPr>
              <w:pStyle w:val="TabellRader"/>
              <w:rPr>
                <w:rFonts w:cs="Arial"/>
                <w:szCs w:val="16"/>
              </w:rPr>
            </w:pPr>
            <w:r>
              <w:rPr>
                <w:rFonts w:cs="Arial"/>
                <w:szCs w:val="16"/>
              </w:rPr>
              <w:t>849</w:t>
            </w:r>
          </w:p>
        </w:tc>
        <w:tc>
          <w:tcPr>
            <w:tcW w:w="658" w:type="pct"/>
            <w:vAlign w:val="center"/>
            <w:hideMark/>
          </w:tcPr>
          <w:p w14:paraId="112E5A65" w14:textId="0AEE35BB" w:rsidR="00F7009D" w:rsidRDefault="009D6872" w:rsidP="00F7009D">
            <w:pPr>
              <w:pStyle w:val="TabellRader"/>
              <w:rPr>
                <w:rFonts w:cs="Arial"/>
                <w:szCs w:val="16"/>
              </w:rPr>
            </w:pPr>
            <w:r>
              <w:rPr>
                <w:rFonts w:cs="Arial"/>
                <w:szCs w:val="16"/>
              </w:rPr>
              <w:t>844</w:t>
            </w:r>
          </w:p>
        </w:tc>
        <w:tc>
          <w:tcPr>
            <w:tcW w:w="658" w:type="pct"/>
            <w:vAlign w:val="center"/>
            <w:hideMark/>
          </w:tcPr>
          <w:p w14:paraId="3A4E7DFA" w14:textId="6F900E0A" w:rsidR="00F7009D" w:rsidRDefault="009D6872" w:rsidP="00F7009D">
            <w:pPr>
              <w:pStyle w:val="TabellRader"/>
              <w:rPr>
                <w:rFonts w:cs="Arial"/>
                <w:szCs w:val="16"/>
              </w:rPr>
            </w:pPr>
            <w:r>
              <w:rPr>
                <w:rFonts w:cs="Arial"/>
                <w:szCs w:val="16"/>
              </w:rPr>
              <w:t>845</w:t>
            </w:r>
          </w:p>
        </w:tc>
        <w:tc>
          <w:tcPr>
            <w:tcW w:w="656" w:type="pct"/>
            <w:vAlign w:val="center"/>
            <w:hideMark/>
          </w:tcPr>
          <w:p w14:paraId="7043BCE1" w14:textId="04777DF0" w:rsidR="00F7009D" w:rsidRDefault="009D6872" w:rsidP="00F7009D">
            <w:pPr>
              <w:pStyle w:val="TabellRader"/>
              <w:rPr>
                <w:rFonts w:cs="Arial"/>
                <w:szCs w:val="16"/>
              </w:rPr>
            </w:pPr>
            <w:r>
              <w:rPr>
                <w:rFonts w:cs="Arial"/>
                <w:szCs w:val="16"/>
              </w:rPr>
              <w:t>872</w:t>
            </w:r>
          </w:p>
        </w:tc>
      </w:tr>
      <w:tr w:rsidR="00F7009D" w14:paraId="796625F7" w14:textId="77777777" w:rsidTr="00F7009D">
        <w:tc>
          <w:tcPr>
            <w:tcW w:w="1711" w:type="pct"/>
            <w:vAlign w:val="bottom"/>
            <w:hideMark/>
          </w:tcPr>
          <w:p w14:paraId="52FDE0F0" w14:textId="77777777" w:rsidR="00F7009D" w:rsidRPr="008B06E6" w:rsidRDefault="009D6872" w:rsidP="00F7009D">
            <w:pPr>
              <w:pStyle w:val="TabellRader"/>
              <w:jc w:val="left"/>
              <w:rPr>
                <w:i/>
              </w:rPr>
            </w:pPr>
            <w:r w:rsidRPr="008B06E6">
              <w:rPr>
                <w:i/>
              </w:rPr>
              <w:t>procent av BNP</w:t>
            </w:r>
          </w:p>
        </w:tc>
        <w:tc>
          <w:tcPr>
            <w:tcW w:w="658" w:type="pct"/>
            <w:tcBorders>
              <w:top w:val="nil"/>
              <w:left w:val="nil"/>
              <w:bottom w:val="nil"/>
              <w:right w:val="single" w:sz="4" w:space="0" w:color="auto"/>
            </w:tcBorders>
            <w:vAlign w:val="center"/>
            <w:hideMark/>
          </w:tcPr>
          <w:p w14:paraId="70AB3C90" w14:textId="77270DAA" w:rsidR="00F7009D" w:rsidRPr="008B06E6" w:rsidRDefault="009D6872" w:rsidP="00F7009D">
            <w:pPr>
              <w:pStyle w:val="TabellRader"/>
              <w:rPr>
                <w:rFonts w:cs="Arial"/>
                <w:i/>
                <w:szCs w:val="16"/>
              </w:rPr>
            </w:pPr>
            <w:r>
              <w:rPr>
                <w:rFonts w:cs="Arial"/>
                <w:szCs w:val="16"/>
              </w:rPr>
              <w:t>25,1</w:t>
            </w:r>
          </w:p>
        </w:tc>
        <w:tc>
          <w:tcPr>
            <w:tcW w:w="658" w:type="pct"/>
            <w:tcBorders>
              <w:top w:val="nil"/>
              <w:left w:val="single" w:sz="4" w:space="0" w:color="auto"/>
              <w:bottom w:val="nil"/>
              <w:right w:val="nil"/>
            </w:tcBorders>
            <w:vAlign w:val="center"/>
            <w:hideMark/>
          </w:tcPr>
          <w:p w14:paraId="743F574C" w14:textId="30443CC7" w:rsidR="00F7009D" w:rsidRPr="008B06E6" w:rsidRDefault="009D6872" w:rsidP="00F7009D">
            <w:pPr>
              <w:pStyle w:val="TabellRader"/>
              <w:rPr>
                <w:rFonts w:cs="Arial"/>
                <w:i/>
                <w:szCs w:val="16"/>
              </w:rPr>
            </w:pPr>
            <w:r>
              <w:rPr>
                <w:rFonts w:cs="Arial"/>
                <w:szCs w:val="16"/>
              </w:rPr>
              <w:t>22,4</w:t>
            </w:r>
          </w:p>
        </w:tc>
        <w:tc>
          <w:tcPr>
            <w:tcW w:w="658" w:type="pct"/>
            <w:vAlign w:val="center"/>
            <w:hideMark/>
          </w:tcPr>
          <w:p w14:paraId="3D04E988" w14:textId="44DC6819" w:rsidR="00F7009D" w:rsidRPr="008B06E6" w:rsidRDefault="009D6872" w:rsidP="00F7009D">
            <w:pPr>
              <w:pStyle w:val="TabellRader"/>
              <w:rPr>
                <w:rFonts w:cs="Arial"/>
                <w:i/>
                <w:szCs w:val="16"/>
              </w:rPr>
            </w:pPr>
            <w:r>
              <w:rPr>
                <w:rFonts w:cs="Arial"/>
                <w:szCs w:val="16"/>
              </w:rPr>
              <w:t>21,2</w:t>
            </w:r>
          </w:p>
        </w:tc>
        <w:tc>
          <w:tcPr>
            <w:tcW w:w="658" w:type="pct"/>
            <w:vAlign w:val="center"/>
            <w:hideMark/>
          </w:tcPr>
          <w:p w14:paraId="007FE80B" w14:textId="56925DB3" w:rsidR="00F7009D" w:rsidRPr="008B06E6" w:rsidRDefault="009D6872" w:rsidP="00F7009D">
            <w:pPr>
              <w:pStyle w:val="TabellRader"/>
              <w:rPr>
                <w:rFonts w:cs="Arial"/>
                <w:i/>
                <w:szCs w:val="16"/>
              </w:rPr>
            </w:pPr>
            <w:r>
              <w:rPr>
                <w:rFonts w:cs="Arial"/>
                <w:szCs w:val="16"/>
              </w:rPr>
              <w:t>20,2</w:t>
            </w:r>
          </w:p>
        </w:tc>
        <w:tc>
          <w:tcPr>
            <w:tcW w:w="656" w:type="pct"/>
            <w:vAlign w:val="center"/>
            <w:hideMark/>
          </w:tcPr>
          <w:p w14:paraId="45F5951C" w14:textId="469118DF" w:rsidR="00F7009D" w:rsidRPr="008B06E6" w:rsidRDefault="009D6872" w:rsidP="00F7009D">
            <w:pPr>
              <w:pStyle w:val="TabellRader"/>
              <w:rPr>
                <w:rFonts w:cs="Arial"/>
                <w:i/>
                <w:szCs w:val="16"/>
              </w:rPr>
            </w:pPr>
            <w:r>
              <w:rPr>
                <w:rFonts w:cs="Arial"/>
                <w:szCs w:val="16"/>
              </w:rPr>
              <w:t>20,0</w:t>
            </w:r>
          </w:p>
        </w:tc>
      </w:tr>
      <w:tr w:rsidR="00F7009D" w14:paraId="0A07D150" w14:textId="77777777" w:rsidTr="00F7009D">
        <w:tc>
          <w:tcPr>
            <w:tcW w:w="1711" w:type="pct"/>
            <w:vAlign w:val="bottom"/>
            <w:hideMark/>
          </w:tcPr>
          <w:p w14:paraId="5ECB7561" w14:textId="77777777" w:rsidR="00F7009D" w:rsidRDefault="009D6872" w:rsidP="00F7009D">
            <w:pPr>
              <w:pStyle w:val="TabellRader"/>
              <w:jc w:val="left"/>
            </w:pPr>
            <w:r>
              <w:t xml:space="preserve">Konsoliderad skuld </w:t>
            </w:r>
          </w:p>
        </w:tc>
        <w:tc>
          <w:tcPr>
            <w:tcW w:w="658" w:type="pct"/>
            <w:tcBorders>
              <w:top w:val="nil"/>
              <w:left w:val="nil"/>
              <w:bottom w:val="nil"/>
              <w:right w:val="single" w:sz="4" w:space="0" w:color="auto"/>
            </w:tcBorders>
            <w:vAlign w:val="bottom"/>
            <w:hideMark/>
          </w:tcPr>
          <w:p w14:paraId="3E6305CC" w14:textId="07D0CA13" w:rsidR="00F7009D" w:rsidRDefault="009D6872" w:rsidP="00F7009D">
            <w:pPr>
              <w:pStyle w:val="TabellRader"/>
              <w:rPr>
                <w:rFonts w:cs="Arial"/>
                <w:szCs w:val="16"/>
              </w:rPr>
            </w:pPr>
            <w:r>
              <w:rPr>
                <w:rFonts w:cs="Arial"/>
                <w:szCs w:val="16"/>
              </w:rPr>
              <w:t>1 475</w:t>
            </w:r>
          </w:p>
        </w:tc>
        <w:tc>
          <w:tcPr>
            <w:tcW w:w="658" w:type="pct"/>
            <w:tcBorders>
              <w:top w:val="nil"/>
              <w:left w:val="single" w:sz="4" w:space="0" w:color="auto"/>
              <w:bottom w:val="nil"/>
              <w:right w:val="nil"/>
            </w:tcBorders>
            <w:vAlign w:val="bottom"/>
            <w:hideMark/>
          </w:tcPr>
          <w:p w14:paraId="77E22ABD" w14:textId="24D2D9E2" w:rsidR="00F7009D" w:rsidRDefault="009D6872" w:rsidP="00F7009D">
            <w:pPr>
              <w:pStyle w:val="TabellRader"/>
              <w:rPr>
                <w:rFonts w:cs="Arial"/>
                <w:szCs w:val="16"/>
              </w:rPr>
            </w:pPr>
            <w:r>
              <w:rPr>
                <w:rFonts w:cs="Arial"/>
                <w:szCs w:val="16"/>
              </w:rPr>
              <w:t>1 561</w:t>
            </w:r>
          </w:p>
        </w:tc>
        <w:tc>
          <w:tcPr>
            <w:tcW w:w="658" w:type="pct"/>
            <w:vAlign w:val="bottom"/>
            <w:hideMark/>
          </w:tcPr>
          <w:p w14:paraId="3A8E8760" w14:textId="0F7C8AB4" w:rsidR="00F7009D" w:rsidRDefault="009D6872" w:rsidP="00F7009D">
            <w:pPr>
              <w:pStyle w:val="TabellRader"/>
              <w:rPr>
                <w:rFonts w:cs="Arial"/>
                <w:szCs w:val="16"/>
              </w:rPr>
            </w:pPr>
            <w:r>
              <w:rPr>
                <w:rFonts w:cs="Arial"/>
                <w:szCs w:val="16"/>
              </w:rPr>
              <w:t>1 579</w:t>
            </w:r>
          </w:p>
        </w:tc>
        <w:tc>
          <w:tcPr>
            <w:tcW w:w="658" w:type="pct"/>
            <w:vAlign w:val="bottom"/>
            <w:hideMark/>
          </w:tcPr>
          <w:p w14:paraId="08EC4B50" w14:textId="2B16582F" w:rsidR="00F7009D" w:rsidRDefault="009D6872" w:rsidP="00F7009D">
            <w:pPr>
              <w:pStyle w:val="TabellRader"/>
              <w:rPr>
                <w:rFonts w:cs="Arial"/>
                <w:szCs w:val="16"/>
              </w:rPr>
            </w:pPr>
            <w:r>
              <w:rPr>
                <w:rFonts w:cs="Arial"/>
                <w:szCs w:val="16"/>
              </w:rPr>
              <w:t>1 559</w:t>
            </w:r>
          </w:p>
        </w:tc>
        <w:tc>
          <w:tcPr>
            <w:tcW w:w="656" w:type="pct"/>
            <w:vAlign w:val="bottom"/>
            <w:hideMark/>
          </w:tcPr>
          <w:p w14:paraId="6C1202F1" w14:textId="6E0EA46E" w:rsidR="00F7009D" w:rsidRDefault="009D6872" w:rsidP="00F7009D">
            <w:pPr>
              <w:pStyle w:val="TabellRader"/>
              <w:rPr>
                <w:rFonts w:cs="Arial"/>
                <w:szCs w:val="16"/>
              </w:rPr>
            </w:pPr>
            <w:r>
              <w:rPr>
                <w:rFonts w:cs="Arial"/>
                <w:szCs w:val="16"/>
              </w:rPr>
              <w:t>1 518</w:t>
            </w:r>
          </w:p>
        </w:tc>
      </w:tr>
      <w:tr w:rsidR="00F7009D" w14:paraId="257A1802" w14:textId="77777777" w:rsidTr="00F7009D">
        <w:tc>
          <w:tcPr>
            <w:tcW w:w="1711" w:type="pct"/>
            <w:tcBorders>
              <w:top w:val="nil"/>
              <w:left w:val="nil"/>
              <w:bottom w:val="single" w:sz="4" w:space="0" w:color="auto"/>
              <w:right w:val="nil"/>
            </w:tcBorders>
            <w:vAlign w:val="bottom"/>
            <w:hideMark/>
          </w:tcPr>
          <w:p w14:paraId="68F5A3FB" w14:textId="77777777" w:rsidR="00F7009D" w:rsidRPr="008B06E6" w:rsidRDefault="009D6872" w:rsidP="00F7009D">
            <w:pPr>
              <w:pStyle w:val="TabellRader"/>
              <w:jc w:val="left"/>
              <w:rPr>
                <w:i/>
              </w:rPr>
            </w:pPr>
            <w:r w:rsidRPr="008B06E6">
              <w:rPr>
                <w:i/>
              </w:rPr>
              <w:t>procent av BNP</w:t>
            </w:r>
          </w:p>
        </w:tc>
        <w:tc>
          <w:tcPr>
            <w:tcW w:w="658" w:type="pct"/>
            <w:tcBorders>
              <w:top w:val="nil"/>
              <w:left w:val="nil"/>
              <w:bottom w:val="single" w:sz="4" w:space="0" w:color="auto"/>
              <w:right w:val="single" w:sz="4" w:space="0" w:color="auto"/>
            </w:tcBorders>
            <w:vAlign w:val="bottom"/>
            <w:hideMark/>
          </w:tcPr>
          <w:p w14:paraId="32A0BDAF" w14:textId="02573CF7" w:rsidR="00F7009D" w:rsidRPr="008B06E6" w:rsidRDefault="009D6872" w:rsidP="00F7009D">
            <w:pPr>
              <w:pStyle w:val="TabellRader"/>
              <w:rPr>
                <w:rFonts w:cs="Arial"/>
                <w:i/>
                <w:szCs w:val="16"/>
              </w:rPr>
            </w:pPr>
            <w:r w:rsidRPr="00D43FCD">
              <w:rPr>
                <w:i/>
              </w:rPr>
              <w:t>40,</w:t>
            </w:r>
            <w:r w:rsidRPr="00D43FCD">
              <w:rPr>
                <w:rFonts w:cs="Arial"/>
                <w:i/>
                <w:szCs w:val="16"/>
              </w:rPr>
              <w:t>6</w:t>
            </w:r>
          </w:p>
        </w:tc>
        <w:tc>
          <w:tcPr>
            <w:tcW w:w="658" w:type="pct"/>
            <w:tcBorders>
              <w:top w:val="nil"/>
              <w:left w:val="single" w:sz="4" w:space="0" w:color="auto"/>
              <w:bottom w:val="single" w:sz="4" w:space="0" w:color="auto"/>
              <w:right w:val="nil"/>
            </w:tcBorders>
            <w:vAlign w:val="bottom"/>
            <w:hideMark/>
          </w:tcPr>
          <w:p w14:paraId="5B99B2D2" w14:textId="69D429D0" w:rsidR="00F7009D" w:rsidRPr="008B06E6" w:rsidRDefault="009D6872" w:rsidP="00F7009D">
            <w:pPr>
              <w:pStyle w:val="TabellRader"/>
              <w:rPr>
                <w:rFonts w:cs="Arial"/>
                <w:i/>
                <w:szCs w:val="16"/>
              </w:rPr>
            </w:pPr>
            <w:r w:rsidRPr="00D43FCD">
              <w:rPr>
                <w:i/>
              </w:rPr>
              <w:t>41,</w:t>
            </w:r>
            <w:r>
              <w:rPr>
                <w:rFonts w:cs="Arial"/>
                <w:i/>
                <w:szCs w:val="16"/>
              </w:rPr>
              <w:t>3</w:t>
            </w:r>
          </w:p>
        </w:tc>
        <w:tc>
          <w:tcPr>
            <w:tcW w:w="658" w:type="pct"/>
            <w:tcBorders>
              <w:top w:val="nil"/>
              <w:left w:val="nil"/>
              <w:bottom w:val="single" w:sz="4" w:space="0" w:color="auto"/>
              <w:right w:val="nil"/>
            </w:tcBorders>
            <w:vAlign w:val="bottom"/>
            <w:hideMark/>
          </w:tcPr>
          <w:p w14:paraId="326E10BC" w14:textId="558B8DC0" w:rsidR="00F7009D" w:rsidRPr="008B06E6" w:rsidRDefault="009D6872" w:rsidP="00F7009D">
            <w:pPr>
              <w:pStyle w:val="TabellRader"/>
              <w:rPr>
                <w:rFonts w:cs="Arial"/>
                <w:i/>
                <w:szCs w:val="16"/>
              </w:rPr>
            </w:pPr>
            <w:r>
              <w:rPr>
                <w:rFonts w:cs="Arial"/>
                <w:i/>
                <w:szCs w:val="16"/>
              </w:rPr>
              <w:t>39,7</w:t>
            </w:r>
          </w:p>
        </w:tc>
        <w:tc>
          <w:tcPr>
            <w:tcW w:w="658" w:type="pct"/>
            <w:tcBorders>
              <w:top w:val="nil"/>
              <w:left w:val="nil"/>
              <w:bottom w:val="single" w:sz="4" w:space="0" w:color="auto"/>
              <w:right w:val="nil"/>
            </w:tcBorders>
            <w:vAlign w:val="bottom"/>
            <w:hideMark/>
          </w:tcPr>
          <w:p w14:paraId="4384CC18" w14:textId="65C9E2B4" w:rsidR="00F7009D" w:rsidRPr="008B06E6" w:rsidRDefault="009D6872" w:rsidP="00F7009D">
            <w:pPr>
              <w:pStyle w:val="TabellRader"/>
              <w:rPr>
                <w:rFonts w:cs="Arial"/>
                <w:i/>
                <w:szCs w:val="16"/>
              </w:rPr>
            </w:pPr>
            <w:r w:rsidRPr="00D43FCD">
              <w:rPr>
                <w:i/>
              </w:rPr>
              <w:t>37,</w:t>
            </w:r>
            <w:r>
              <w:rPr>
                <w:i/>
              </w:rPr>
              <w:t>3</w:t>
            </w:r>
          </w:p>
        </w:tc>
        <w:tc>
          <w:tcPr>
            <w:tcW w:w="656" w:type="pct"/>
            <w:tcBorders>
              <w:top w:val="nil"/>
              <w:left w:val="nil"/>
              <w:bottom w:val="single" w:sz="4" w:space="0" w:color="auto"/>
              <w:right w:val="nil"/>
            </w:tcBorders>
            <w:vAlign w:val="bottom"/>
            <w:hideMark/>
          </w:tcPr>
          <w:p w14:paraId="58969FB7" w14:textId="7901EDAB" w:rsidR="00F7009D" w:rsidRPr="008B06E6" w:rsidRDefault="009D6872" w:rsidP="00F7009D">
            <w:pPr>
              <w:pStyle w:val="TabellRader"/>
              <w:rPr>
                <w:rFonts w:cs="Arial"/>
                <w:i/>
                <w:szCs w:val="16"/>
              </w:rPr>
            </w:pPr>
            <w:r>
              <w:rPr>
                <w:rFonts w:cs="Arial"/>
                <w:i/>
                <w:szCs w:val="16"/>
              </w:rPr>
              <w:t>34,8</w:t>
            </w:r>
          </w:p>
        </w:tc>
      </w:tr>
    </w:tbl>
    <w:p w14:paraId="57F7C71D" w14:textId="77777777" w:rsidR="00F7009D" w:rsidRDefault="009D6872" w:rsidP="00F7009D">
      <w:pPr>
        <w:pStyle w:val="TabellFotnot"/>
      </w:pPr>
      <w:r>
        <w:t>Källor: Statistiska centralbyrån och egna beräkningar.</w:t>
      </w:r>
    </w:p>
    <w:p w14:paraId="4C8A409C" w14:textId="77777777" w:rsidR="00F7009D" w:rsidRDefault="00F7009D" w:rsidP="00F7009D">
      <w:pPr>
        <w:pStyle w:val="Brdtextmedindrag"/>
      </w:pPr>
    </w:p>
    <w:p w14:paraId="3367AB4C" w14:textId="1F1D1553" w:rsidR="00F7009D" w:rsidRDefault="009D6872" w:rsidP="00F7009D">
      <w:pPr>
        <w:pStyle w:val="Brdtext"/>
      </w:pPr>
      <w:r>
        <w:t>Det preliminära utfallet för nettoställningen 2013 blev 218 miljarder kronor högre än beräknat i budgetpropositionen. Detta innebär i sig en upprevidering av nettoställningen, med ca 200 miljarder kronor, för hela prognosperioden. Den stora differensen gentemot budget</w:t>
      </w:r>
      <w:r>
        <w:softHyphen/>
        <w:t xml:space="preserve">propositionen beror dels på att utfallet för 2012 reviderats med närmare 50 miljarder kronor och dels på att värdet på tillgångarna ökade kraftigt 2013 till följd av börsutvecklingen. Regeringen gör inte prognoser på börsens utveckling. </w:t>
      </w:r>
      <w:r w:rsidRPr="00AC68D4">
        <w:t>Revideringen</w:t>
      </w:r>
      <w:r>
        <w:t xml:space="preserve"> av </w:t>
      </w:r>
      <w:r w:rsidRPr="00AC68D4">
        <w:t xml:space="preserve">prognosen för </w:t>
      </w:r>
      <w:r>
        <w:t xml:space="preserve">det finansiella sparandet </w:t>
      </w:r>
      <w:r w:rsidRPr="00AC68D4">
        <w:t>2014</w:t>
      </w:r>
      <w:r>
        <w:t>–</w:t>
      </w:r>
      <w:r w:rsidRPr="00AC68D4">
        <w:t>2017 har en direkt effekt även på prognoserna på</w:t>
      </w:r>
      <w:r>
        <w:t xml:space="preserve"> den finansiella </w:t>
      </w:r>
      <w:r w:rsidRPr="00AC68D4">
        <w:t xml:space="preserve">nettoställningen och </w:t>
      </w:r>
      <w:r>
        <w:t>bruttoskulden</w:t>
      </w:r>
      <w:r w:rsidRPr="00AC68D4">
        <w:t>.</w:t>
      </w:r>
      <w:r>
        <w:t xml:space="preserve"> År 2017 har nettoställningen totalt reviderats upp med 202 miljarder konor och bruttoskulden reviderats ned med 10 miljarder kronor, jämfört med beräkningen i budgetpropositionen (se </w:t>
      </w:r>
      <w:r>
        <w:fldChar w:fldCharType="begin"/>
      </w:r>
      <w:r>
        <w:instrText xml:space="preserve"> REF  _Ref383289331 \* Lower \h </w:instrText>
      </w:r>
      <w:r>
        <w:fldChar w:fldCharType="separate"/>
      </w:r>
      <w:r w:rsidR="004642B5">
        <w:t xml:space="preserve">tabell </w:t>
      </w:r>
      <w:r w:rsidR="004642B5">
        <w:rPr>
          <w:noProof/>
        </w:rPr>
        <w:t>9</w:t>
      </w:r>
      <w:r w:rsidR="004642B5">
        <w:t>.</w:t>
      </w:r>
      <w:r w:rsidR="004642B5">
        <w:rPr>
          <w:noProof/>
        </w:rPr>
        <w:t>13</w:t>
      </w:r>
      <w:r>
        <w:fldChar w:fldCharType="end"/>
      </w:r>
      <w:r>
        <w:t>).</w:t>
      </w:r>
    </w:p>
    <w:p w14:paraId="7244AF34" w14:textId="451405AF" w:rsidR="00F7009D" w:rsidRDefault="009D6872" w:rsidP="00F7009D">
      <w:pPr>
        <w:pStyle w:val="Rubrik2"/>
      </w:pPr>
      <w:bookmarkStart w:id="547" w:name="_Toc384401559"/>
      <w:r w:rsidRPr="00917541">
        <w:lastRenderedPageBreak/>
        <w:t xml:space="preserve">Kommunsektorns finanser jämfört med budgetpropositionen för </w:t>
      </w:r>
      <w:r>
        <w:t>2014</w:t>
      </w:r>
      <w:bookmarkEnd w:id="547"/>
    </w:p>
    <w:p w14:paraId="06F91B48" w14:textId="54C7EC55" w:rsidR="00F7009D" w:rsidRPr="00917541" w:rsidRDefault="009D6872" w:rsidP="00F7009D">
      <w:pPr>
        <w:pStyle w:val="Brdtext"/>
      </w:pPr>
      <w:r w:rsidRPr="00917541">
        <w:t>Jämfört med prognosen i budgetpropositionen för 201</w:t>
      </w:r>
      <w:r>
        <w:t>4</w:t>
      </w:r>
      <w:r w:rsidRPr="00917541">
        <w:t xml:space="preserve"> har kommunsektorns finansiella sparande reviderats </w:t>
      </w:r>
      <w:r>
        <w:t>upp</w:t>
      </w:r>
      <w:r w:rsidRPr="00917541">
        <w:t xml:space="preserve"> med </w:t>
      </w:r>
      <w:r>
        <w:t xml:space="preserve">6 miljarder </w:t>
      </w:r>
      <w:r w:rsidRPr="00035AE5">
        <w:t xml:space="preserve">kronor </w:t>
      </w:r>
      <w:r>
        <w:t xml:space="preserve">2012 och </w:t>
      </w:r>
      <w:r w:rsidRPr="00917541">
        <w:t xml:space="preserve">ned med </w:t>
      </w:r>
      <w:r>
        <w:t>9</w:t>
      </w:r>
      <w:r w:rsidRPr="00917541">
        <w:t xml:space="preserve"> miljarder kronor </w:t>
      </w:r>
      <w:r>
        <w:t>2013. Prognosen för det finansiella sparandet har vidare reviderats upp med 3–5 miljarder per år 2014</w:t>
      </w:r>
      <w:r w:rsidRPr="00917541">
        <w:t>–2016</w:t>
      </w:r>
      <w:r>
        <w:t>.</w:t>
      </w:r>
      <w:r w:rsidRPr="00917541">
        <w:t xml:space="preserve"> </w:t>
      </w:r>
      <w:r>
        <w:t>Prognosen för 2017</w:t>
      </w:r>
      <w:r w:rsidRPr="00917541">
        <w:t xml:space="preserve"> </w:t>
      </w:r>
      <w:r>
        <w:t>är oförändrad</w:t>
      </w:r>
      <w:r w:rsidRPr="00917541">
        <w:t xml:space="preserve"> </w:t>
      </w:r>
      <w:r>
        <w:t xml:space="preserve">i förhållande till budgetpropositionen </w:t>
      </w:r>
      <w:r w:rsidRPr="00917541">
        <w:t xml:space="preserve">(se </w:t>
      </w:r>
      <w:r>
        <w:fldChar w:fldCharType="begin"/>
      </w:r>
      <w:r>
        <w:instrText xml:space="preserve"> REF  _Ref383090031 \* Lower \h </w:instrText>
      </w:r>
      <w:r>
        <w:fldChar w:fldCharType="separate"/>
      </w:r>
      <w:r w:rsidR="004642B5">
        <w:t xml:space="preserve">tabell </w:t>
      </w:r>
      <w:r w:rsidR="004642B5">
        <w:rPr>
          <w:noProof/>
        </w:rPr>
        <w:t>9</w:t>
      </w:r>
      <w:r w:rsidR="004642B5">
        <w:t>.</w:t>
      </w:r>
      <w:r w:rsidR="004642B5">
        <w:rPr>
          <w:noProof/>
        </w:rPr>
        <w:t>14</w:t>
      </w:r>
      <w:r>
        <w:fldChar w:fldCharType="end"/>
      </w:r>
      <w:r w:rsidRPr="00035AE5">
        <w:t>).</w:t>
      </w:r>
      <w:r w:rsidRPr="00917541">
        <w:t xml:space="preserve"> Resultatet</w:t>
      </w:r>
      <w:r>
        <w:t xml:space="preserve"> före extraordinära poster</w:t>
      </w:r>
      <w:r w:rsidRPr="00917541">
        <w:t xml:space="preserve"> </w:t>
      </w:r>
      <w:r>
        <w:t xml:space="preserve">är oförändrat </w:t>
      </w:r>
      <w:r w:rsidRPr="00917541">
        <w:t>för 2012</w:t>
      </w:r>
      <w:r>
        <w:t>, men</w:t>
      </w:r>
      <w:r w:rsidRPr="00917541">
        <w:t xml:space="preserve"> har reviderats upp med 2</w:t>
      </w:r>
      <w:r>
        <w:t>–5</w:t>
      </w:r>
      <w:r w:rsidRPr="00917541">
        <w:t xml:space="preserve"> miljarder kronor </w:t>
      </w:r>
      <w:r>
        <w:t xml:space="preserve">per år </w:t>
      </w:r>
      <w:r w:rsidRPr="00917541">
        <w:t>för 2013–</w:t>
      </w:r>
      <w:r>
        <w:t>2017</w:t>
      </w:r>
      <w:r w:rsidRPr="00917541">
        <w:t xml:space="preserve">. </w:t>
      </w:r>
    </w:p>
    <w:p w14:paraId="53A5A5A2" w14:textId="77777777" w:rsidR="00F7009D" w:rsidRDefault="009D6872" w:rsidP="00F7009D">
      <w:pPr>
        <w:pStyle w:val="Brdtextmedindrag"/>
      </w:pPr>
      <w:r w:rsidRPr="00035AE5">
        <w:t>För 2012 beror revideringen</w:t>
      </w:r>
      <w:r>
        <w:t xml:space="preserve"> av det finansiella sparandet</w:t>
      </w:r>
      <w:r w:rsidRPr="00035AE5">
        <w:t xml:space="preserve"> på nya utfall bl.a. avseende driftsöverskott och subventioner till företag. </w:t>
      </w:r>
      <w:r>
        <w:t>Driftsöverskottet reviderades upp vilket ökade inkomsterna, medan subventionerna till företag reviderades ner vilket minskade utgifterna.</w:t>
      </w:r>
      <w:r w:rsidRPr="00035AE5">
        <w:t xml:space="preserve"> </w:t>
      </w:r>
    </w:p>
    <w:p w14:paraId="77B7316E" w14:textId="00D6980F" w:rsidR="00F7009D" w:rsidRPr="00917541" w:rsidRDefault="009D6872" w:rsidP="00F7009D">
      <w:pPr>
        <w:pStyle w:val="Brdtextmedindrag"/>
      </w:pPr>
      <w:r w:rsidRPr="00035AE5">
        <w:t xml:space="preserve">För 2013 beror </w:t>
      </w:r>
      <w:r w:rsidRPr="00917541">
        <w:t xml:space="preserve">nedrevideringarna på att </w:t>
      </w:r>
      <w:r w:rsidRPr="00035AE5">
        <w:t>inkomsterna</w:t>
      </w:r>
      <w:r w:rsidRPr="00917541">
        <w:t xml:space="preserve"> överskattades med </w:t>
      </w:r>
      <w:r w:rsidRPr="00035AE5">
        <w:t>något över 1</w:t>
      </w:r>
      <w:r>
        <w:t> </w:t>
      </w:r>
      <w:r w:rsidRPr="00035AE5">
        <w:t>miljard kronor</w:t>
      </w:r>
      <w:r w:rsidRPr="00917541">
        <w:t xml:space="preserve">, medan </w:t>
      </w:r>
      <w:r w:rsidRPr="00035AE5">
        <w:t>utgifterna</w:t>
      </w:r>
      <w:r w:rsidRPr="00917541">
        <w:t xml:space="preserve"> under</w:t>
      </w:r>
      <w:r>
        <w:softHyphen/>
      </w:r>
      <w:r w:rsidRPr="00917541">
        <w:t xml:space="preserve">skattades med </w:t>
      </w:r>
      <w:r w:rsidRPr="00035AE5">
        <w:t>8</w:t>
      </w:r>
      <w:r w:rsidRPr="00917541">
        <w:t xml:space="preserve"> miljarder kronor. På </w:t>
      </w:r>
      <w:r w:rsidRPr="00035AE5">
        <w:t>inkomstsidan var det främst skatteinkomsterna som överskattades. På utgift</w:t>
      </w:r>
      <w:r>
        <w:t>ssidan har</w:t>
      </w:r>
      <w:r w:rsidRPr="00035AE5">
        <w:t xml:space="preserve"> både konsumtionen och övriga utgifter</w:t>
      </w:r>
      <w:r>
        <w:t xml:space="preserve"> </w:t>
      </w:r>
      <w:r w:rsidRPr="00035AE5">
        <w:t>underskattats.</w:t>
      </w:r>
      <w:r w:rsidRPr="00917541">
        <w:t xml:space="preserve"> </w:t>
      </w:r>
      <w:r>
        <w:t>Bland de övriga utgifterna är det f</w:t>
      </w:r>
      <w:r w:rsidRPr="00035AE5">
        <w:t>ramför</w:t>
      </w:r>
      <w:r>
        <w:t xml:space="preserve"> </w:t>
      </w:r>
      <w:r w:rsidRPr="00035AE5">
        <w:t>allt</w:t>
      </w:r>
      <w:r>
        <w:t xml:space="preserve"> investeringarna</w:t>
      </w:r>
      <w:r w:rsidRPr="00035AE5">
        <w:t xml:space="preserve"> </w:t>
      </w:r>
      <w:r>
        <w:t xml:space="preserve">som har </w:t>
      </w:r>
      <w:r w:rsidRPr="00035AE5">
        <w:t>reviderats upp</w:t>
      </w:r>
      <w:r>
        <w:t xml:space="preserve"> jämfört med bedömningen i budgetpropositionen</w:t>
      </w:r>
      <w:r w:rsidRPr="00035AE5">
        <w:t>.</w:t>
      </w:r>
      <w:r w:rsidRPr="00035AE5">
        <w:rPr>
          <w:rStyle w:val="Fotnotsreferens"/>
        </w:rPr>
        <w:footnoteReference w:id="103"/>
      </w:r>
    </w:p>
    <w:p w14:paraId="4AD34976" w14:textId="0E0F6E21" w:rsidR="00F7009D" w:rsidRDefault="009D6872" w:rsidP="00F7009D">
      <w:pPr>
        <w:pStyle w:val="Brdtextmedindrag"/>
      </w:pPr>
      <w:r>
        <w:t>Upprevideringarna</w:t>
      </w:r>
      <w:r w:rsidRPr="00917541">
        <w:t xml:space="preserve"> 2014–</w:t>
      </w:r>
      <w:r>
        <w:t>2017</w:t>
      </w:r>
      <w:r w:rsidRPr="00917541">
        <w:t xml:space="preserve"> beror till </w:t>
      </w:r>
      <w:r w:rsidRPr="00035AE5">
        <w:t xml:space="preserve">stor del </w:t>
      </w:r>
      <w:r w:rsidRPr="00917541">
        <w:t xml:space="preserve">på att </w:t>
      </w:r>
      <w:r w:rsidRPr="00035AE5">
        <w:t>prognosen för skatteinkomster och</w:t>
      </w:r>
      <w:r>
        <w:t xml:space="preserve"> statsbidrag har reviderats upp. </w:t>
      </w:r>
      <w:r w:rsidRPr="00035AE5">
        <w:t>Skatte</w:t>
      </w:r>
      <w:r>
        <w:softHyphen/>
        <w:t xml:space="preserve">inkomsterna har </w:t>
      </w:r>
      <w:r w:rsidRPr="00035AE5">
        <w:t xml:space="preserve">justerats på grund av en </w:t>
      </w:r>
      <w:r>
        <w:t>ökad medelutdebitering i kommunsektorn mot</w:t>
      </w:r>
      <w:r>
        <w:softHyphen/>
        <w:t>svarande 13 öre, nya utfall och</w:t>
      </w:r>
      <w:r w:rsidRPr="00035AE5">
        <w:t xml:space="preserve"> en ljusare bild av arbetsmarknadsläget framöver. Statsbidragen har reviderats upp</w:t>
      </w:r>
      <w:r>
        <w:t>,</w:t>
      </w:r>
      <w:r w:rsidRPr="00917541">
        <w:t xml:space="preserve"> främst till följd av en </w:t>
      </w:r>
      <w:r w:rsidRPr="00035AE5">
        <w:t>upp</w:t>
      </w:r>
      <w:r>
        <w:softHyphen/>
      </w:r>
      <w:r w:rsidRPr="00035AE5">
        <w:t>reviderad prognos för antalet asylsökande.</w:t>
      </w:r>
      <w:r>
        <w:rPr>
          <w:rStyle w:val="Fotnotsreferens"/>
        </w:rPr>
        <w:footnoteReference w:id="104"/>
      </w:r>
      <w:r w:rsidRPr="00917541">
        <w:t xml:space="preserve"> </w:t>
      </w:r>
      <w:r>
        <w:t>På utgift</w:t>
      </w:r>
      <w:r w:rsidRPr="00917541">
        <w:t xml:space="preserve">ssidan har </w:t>
      </w:r>
      <w:r>
        <w:t>prognosen för kommun</w:t>
      </w:r>
      <w:r>
        <w:softHyphen/>
        <w:t>sektorns</w:t>
      </w:r>
      <w:r w:rsidRPr="00917541">
        <w:t xml:space="preserve"> </w:t>
      </w:r>
      <w:r>
        <w:t>konsumtion</w:t>
      </w:r>
      <w:r w:rsidRPr="00917541">
        <w:t xml:space="preserve"> </w:t>
      </w:r>
      <w:r w:rsidRPr="003C3E39">
        <w:t>anpassats</w:t>
      </w:r>
      <w:r w:rsidRPr="00917541">
        <w:t xml:space="preserve"> till ett </w:t>
      </w:r>
      <w:r w:rsidRPr="00035AE5">
        <w:t>förbättrat</w:t>
      </w:r>
      <w:r w:rsidRPr="00917541">
        <w:t xml:space="preserve"> </w:t>
      </w:r>
      <w:r>
        <w:t>finansiell</w:t>
      </w:r>
      <w:r w:rsidRPr="00917541">
        <w:t xml:space="preserve">t </w:t>
      </w:r>
      <w:r w:rsidRPr="00035AE5">
        <w:t xml:space="preserve">läge. </w:t>
      </w:r>
    </w:p>
    <w:p w14:paraId="7FF33453" w14:textId="561CA27E" w:rsidR="00F7009D" w:rsidRDefault="00F7009D" w:rsidP="00F7009D">
      <w:pPr>
        <w:pStyle w:val="Brdtextmedindrag"/>
      </w:pPr>
    </w:p>
    <w:p w14:paraId="3F3B8136" w14:textId="19E2743E" w:rsidR="00F7009D" w:rsidRDefault="009D6872" w:rsidP="00F7009D">
      <w:pPr>
        <w:pStyle w:val="TabellRubrik"/>
      </w:pPr>
      <w:bookmarkStart w:id="548" w:name="_Ref383090031"/>
      <w:bookmarkStart w:id="549" w:name="_Toc384401714"/>
      <w:r>
        <w:lastRenderedPageBreak/>
        <w:t xml:space="preserve">Tabell </w:t>
      </w:r>
      <w:r w:rsidR="0009067D">
        <w:fldChar w:fldCharType="begin"/>
      </w:r>
      <w:r w:rsidR="0009067D">
        <w:instrText xml:space="preserve"> STYLEREF "Rubrik 1"\n \* MERGEFORMAT </w:instrText>
      </w:r>
      <w:r w:rsidR="0009067D">
        <w:fldChar w:fldCharType="separate"/>
      </w:r>
      <w:r w:rsidR="004642B5">
        <w:rPr>
          <w:noProof/>
        </w:rPr>
        <w:t>9</w:t>
      </w:r>
      <w:r w:rsidR="0009067D">
        <w:rPr>
          <w:noProof/>
        </w:rPr>
        <w:fldChar w:fldCharType="end"/>
      </w:r>
      <w:r>
        <w:t>.</w:t>
      </w:r>
      <w:r w:rsidR="0009067D">
        <w:fldChar w:fldCharType="begin"/>
      </w:r>
      <w:r w:rsidR="0009067D">
        <w:instrText xml:space="preserve"> SEQ Tabell \* Ara</w:instrText>
      </w:r>
      <w:r w:rsidR="0009067D">
        <w:instrText xml:space="preserve">bic \s 1  \* MERGEFORMAT </w:instrText>
      </w:r>
      <w:r w:rsidR="0009067D">
        <w:fldChar w:fldCharType="separate"/>
      </w:r>
      <w:r w:rsidR="004642B5">
        <w:rPr>
          <w:noProof/>
        </w:rPr>
        <w:t>14</w:t>
      </w:r>
      <w:r w:rsidR="0009067D">
        <w:rPr>
          <w:noProof/>
        </w:rPr>
        <w:fldChar w:fldCharType="end"/>
      </w:r>
      <w:bookmarkEnd w:id="548"/>
      <w:r>
        <w:t xml:space="preserve"> Kommunsektorns finanser. Förändringar jämfört med budgetpropositionen för 2014</w:t>
      </w:r>
      <w:bookmarkEnd w:id="549"/>
    </w:p>
    <w:p w14:paraId="3781CC40" w14:textId="77777777" w:rsidR="00F7009D" w:rsidRPr="0001089F" w:rsidRDefault="009D6872" w:rsidP="00F7009D">
      <w:pPr>
        <w:pStyle w:val="TabellUnderrubrik"/>
      </w:pPr>
      <w:r w:rsidRPr="0001089F">
        <w:t>Miljarder kronor</w:t>
      </w:r>
    </w:p>
    <w:tbl>
      <w:tblPr>
        <w:tblW w:w="4366" w:type="dxa"/>
        <w:tblInd w:w="85" w:type="dxa"/>
        <w:tblLayout w:type="fixed"/>
        <w:tblLook w:val="0000" w:firstRow="0" w:lastRow="0" w:firstColumn="0" w:lastColumn="0" w:noHBand="0" w:noVBand="0"/>
      </w:tblPr>
      <w:tblGrid>
        <w:gridCol w:w="1453"/>
        <w:gridCol w:w="485"/>
        <w:gridCol w:w="486"/>
        <w:gridCol w:w="485"/>
        <w:gridCol w:w="486"/>
        <w:gridCol w:w="485"/>
        <w:gridCol w:w="486"/>
      </w:tblGrid>
      <w:tr w:rsidR="00F7009D" w:rsidRPr="0001089F" w14:paraId="334D0010" w14:textId="77777777" w:rsidTr="00F7009D">
        <w:tc>
          <w:tcPr>
            <w:tcW w:w="1453" w:type="dxa"/>
            <w:tcBorders>
              <w:top w:val="nil"/>
              <w:left w:val="nil"/>
              <w:bottom w:val="single" w:sz="18" w:space="0" w:color="auto"/>
              <w:right w:val="nil"/>
            </w:tcBorders>
          </w:tcPr>
          <w:p w14:paraId="09859137" w14:textId="77777777" w:rsidR="00F7009D" w:rsidRPr="0001089F" w:rsidRDefault="00F7009D" w:rsidP="00F7009D">
            <w:pPr>
              <w:pStyle w:val="TabellHuvud"/>
              <w:jc w:val="left"/>
            </w:pPr>
          </w:p>
        </w:tc>
        <w:tc>
          <w:tcPr>
            <w:tcW w:w="485" w:type="dxa"/>
            <w:tcBorders>
              <w:top w:val="nil"/>
              <w:left w:val="nil"/>
              <w:bottom w:val="single" w:sz="18" w:space="0" w:color="auto"/>
            </w:tcBorders>
          </w:tcPr>
          <w:p w14:paraId="642095EA" w14:textId="56227201" w:rsidR="00F7009D" w:rsidRPr="0001089F" w:rsidRDefault="009D6872" w:rsidP="00F7009D">
            <w:pPr>
              <w:pStyle w:val="TabellHuvud"/>
            </w:pPr>
            <w:r>
              <w:t>2012</w:t>
            </w:r>
          </w:p>
        </w:tc>
        <w:tc>
          <w:tcPr>
            <w:tcW w:w="486" w:type="dxa"/>
            <w:tcBorders>
              <w:top w:val="nil"/>
              <w:bottom w:val="single" w:sz="18" w:space="0" w:color="auto"/>
              <w:right w:val="single" w:sz="4" w:space="0" w:color="auto"/>
            </w:tcBorders>
          </w:tcPr>
          <w:p w14:paraId="51240EEB" w14:textId="6043A2C7" w:rsidR="00F7009D" w:rsidRPr="0001089F" w:rsidRDefault="009D6872" w:rsidP="00F7009D">
            <w:pPr>
              <w:pStyle w:val="TabellHuvud"/>
            </w:pPr>
            <w:r w:rsidRPr="0001089F">
              <w:t>201</w:t>
            </w:r>
            <w:r>
              <w:t>3</w:t>
            </w:r>
          </w:p>
        </w:tc>
        <w:tc>
          <w:tcPr>
            <w:tcW w:w="485" w:type="dxa"/>
            <w:tcBorders>
              <w:top w:val="nil"/>
              <w:left w:val="single" w:sz="4" w:space="0" w:color="auto"/>
              <w:bottom w:val="single" w:sz="18" w:space="0" w:color="auto"/>
              <w:right w:val="nil"/>
            </w:tcBorders>
          </w:tcPr>
          <w:p w14:paraId="6F5D3033" w14:textId="38F1C108" w:rsidR="00F7009D" w:rsidRPr="0001089F" w:rsidRDefault="009D6872" w:rsidP="00F7009D">
            <w:pPr>
              <w:pStyle w:val="TabellHuvud"/>
            </w:pPr>
            <w:r w:rsidRPr="0001089F">
              <w:t>201</w:t>
            </w:r>
            <w:r>
              <w:t>4</w:t>
            </w:r>
          </w:p>
        </w:tc>
        <w:tc>
          <w:tcPr>
            <w:tcW w:w="486" w:type="dxa"/>
            <w:tcBorders>
              <w:top w:val="nil"/>
              <w:left w:val="nil"/>
              <w:bottom w:val="single" w:sz="18" w:space="0" w:color="auto"/>
              <w:right w:val="nil"/>
            </w:tcBorders>
          </w:tcPr>
          <w:p w14:paraId="650F04C5" w14:textId="04266A5D" w:rsidR="00F7009D" w:rsidRPr="0001089F" w:rsidRDefault="009D6872" w:rsidP="00F7009D">
            <w:pPr>
              <w:pStyle w:val="TabellHuvud"/>
            </w:pPr>
            <w:r w:rsidRPr="0001089F">
              <w:t>201</w:t>
            </w:r>
            <w:r>
              <w:t>5</w:t>
            </w:r>
          </w:p>
        </w:tc>
        <w:tc>
          <w:tcPr>
            <w:tcW w:w="485" w:type="dxa"/>
            <w:tcBorders>
              <w:top w:val="nil"/>
              <w:left w:val="nil"/>
              <w:bottom w:val="single" w:sz="18" w:space="0" w:color="auto"/>
              <w:right w:val="nil"/>
            </w:tcBorders>
          </w:tcPr>
          <w:p w14:paraId="0C36D728" w14:textId="4CA1C887" w:rsidR="00F7009D" w:rsidRPr="0001089F" w:rsidRDefault="009D6872" w:rsidP="00F7009D">
            <w:pPr>
              <w:pStyle w:val="TabellHuvud"/>
            </w:pPr>
            <w:r w:rsidRPr="0001089F">
              <w:t>201</w:t>
            </w:r>
            <w:r>
              <w:t>6</w:t>
            </w:r>
          </w:p>
        </w:tc>
        <w:tc>
          <w:tcPr>
            <w:tcW w:w="486" w:type="dxa"/>
            <w:tcBorders>
              <w:top w:val="nil"/>
              <w:left w:val="nil"/>
              <w:bottom w:val="single" w:sz="18" w:space="0" w:color="auto"/>
              <w:right w:val="nil"/>
            </w:tcBorders>
          </w:tcPr>
          <w:p w14:paraId="2EE8C7FD" w14:textId="0504D15D" w:rsidR="00F7009D" w:rsidRPr="0001089F" w:rsidRDefault="009D6872" w:rsidP="00F7009D">
            <w:pPr>
              <w:pStyle w:val="TabellHuvud"/>
            </w:pPr>
            <w:r w:rsidRPr="0001089F">
              <w:t>201</w:t>
            </w:r>
            <w:r>
              <w:t>7</w:t>
            </w:r>
          </w:p>
        </w:tc>
      </w:tr>
      <w:tr w:rsidR="00F7009D" w:rsidRPr="00067625" w14:paraId="6F931ACC" w14:textId="77777777" w:rsidTr="00F7009D">
        <w:tc>
          <w:tcPr>
            <w:tcW w:w="1453" w:type="dxa"/>
            <w:tcBorders>
              <w:top w:val="single" w:sz="18" w:space="0" w:color="auto"/>
              <w:left w:val="nil"/>
              <w:bottom w:val="nil"/>
              <w:right w:val="nil"/>
            </w:tcBorders>
            <w:vAlign w:val="bottom"/>
          </w:tcPr>
          <w:p w14:paraId="2C0846C5" w14:textId="3850DD46" w:rsidR="00F7009D" w:rsidRPr="00067625" w:rsidRDefault="009D6872" w:rsidP="00F7009D">
            <w:pPr>
              <w:pStyle w:val="TabellRader"/>
              <w:jc w:val="left"/>
              <w:rPr>
                <w:b/>
              </w:rPr>
            </w:pPr>
            <w:r w:rsidRPr="00067625">
              <w:rPr>
                <w:b/>
              </w:rPr>
              <w:t xml:space="preserve">Totala </w:t>
            </w:r>
            <w:r>
              <w:rPr>
                <w:b/>
              </w:rPr>
              <w:t>inkomste</w:t>
            </w:r>
            <w:r w:rsidRPr="00067625">
              <w:rPr>
                <w:b/>
              </w:rPr>
              <w:t>r</w:t>
            </w:r>
          </w:p>
        </w:tc>
        <w:tc>
          <w:tcPr>
            <w:tcW w:w="485" w:type="dxa"/>
            <w:tcBorders>
              <w:top w:val="single" w:sz="18" w:space="0" w:color="auto"/>
              <w:left w:val="nil"/>
              <w:bottom w:val="nil"/>
            </w:tcBorders>
            <w:shd w:val="clear" w:color="auto" w:fill="auto"/>
            <w:vAlign w:val="bottom"/>
          </w:tcPr>
          <w:p w14:paraId="548FCF0E" w14:textId="7242AE4A" w:rsidR="00F7009D" w:rsidRPr="00067625" w:rsidRDefault="009D6872" w:rsidP="00F7009D">
            <w:pPr>
              <w:pStyle w:val="TabellRader"/>
              <w:rPr>
                <w:b/>
              </w:rPr>
            </w:pPr>
            <w:r>
              <w:rPr>
                <w:b/>
              </w:rPr>
              <w:t>1</w:t>
            </w:r>
          </w:p>
        </w:tc>
        <w:tc>
          <w:tcPr>
            <w:tcW w:w="486" w:type="dxa"/>
            <w:tcBorders>
              <w:top w:val="single" w:sz="18" w:space="0" w:color="auto"/>
              <w:bottom w:val="nil"/>
              <w:right w:val="single" w:sz="4" w:space="0" w:color="auto"/>
            </w:tcBorders>
            <w:shd w:val="clear" w:color="auto" w:fill="auto"/>
            <w:vAlign w:val="bottom"/>
          </w:tcPr>
          <w:p w14:paraId="2C071D9C" w14:textId="29136922" w:rsidR="00F7009D" w:rsidRPr="00067625" w:rsidRDefault="009D6872" w:rsidP="00F7009D">
            <w:pPr>
              <w:pStyle w:val="TabellRader"/>
              <w:rPr>
                <w:b/>
              </w:rPr>
            </w:pPr>
            <w:r w:rsidRPr="00067625">
              <w:rPr>
                <w:b/>
              </w:rPr>
              <w:t>-</w:t>
            </w:r>
            <w:r>
              <w:rPr>
                <w:b/>
              </w:rPr>
              <w:t>1</w:t>
            </w:r>
          </w:p>
        </w:tc>
        <w:tc>
          <w:tcPr>
            <w:tcW w:w="485" w:type="dxa"/>
            <w:tcBorders>
              <w:top w:val="single" w:sz="18" w:space="0" w:color="auto"/>
              <w:left w:val="single" w:sz="4" w:space="0" w:color="auto"/>
              <w:bottom w:val="nil"/>
              <w:right w:val="nil"/>
            </w:tcBorders>
            <w:shd w:val="clear" w:color="auto" w:fill="auto"/>
            <w:vAlign w:val="bottom"/>
          </w:tcPr>
          <w:p w14:paraId="2807B520" w14:textId="25F050EE" w:rsidR="00F7009D" w:rsidRPr="00067625" w:rsidRDefault="009D6872" w:rsidP="00F7009D">
            <w:pPr>
              <w:pStyle w:val="TabellRader"/>
              <w:rPr>
                <w:b/>
              </w:rPr>
            </w:pPr>
            <w:r>
              <w:rPr>
                <w:b/>
              </w:rPr>
              <w:t>6</w:t>
            </w:r>
          </w:p>
        </w:tc>
        <w:tc>
          <w:tcPr>
            <w:tcW w:w="486" w:type="dxa"/>
            <w:tcBorders>
              <w:top w:val="single" w:sz="18" w:space="0" w:color="auto"/>
              <w:left w:val="nil"/>
              <w:bottom w:val="nil"/>
              <w:right w:val="nil"/>
            </w:tcBorders>
            <w:shd w:val="clear" w:color="auto" w:fill="auto"/>
            <w:vAlign w:val="bottom"/>
          </w:tcPr>
          <w:p w14:paraId="4ABC6318" w14:textId="1333B040" w:rsidR="00F7009D" w:rsidRPr="00067625" w:rsidRDefault="009D6872" w:rsidP="00F7009D">
            <w:pPr>
              <w:pStyle w:val="TabellRader"/>
              <w:rPr>
                <w:b/>
              </w:rPr>
            </w:pPr>
            <w:r>
              <w:rPr>
                <w:b/>
              </w:rPr>
              <w:t>7</w:t>
            </w:r>
          </w:p>
        </w:tc>
        <w:tc>
          <w:tcPr>
            <w:tcW w:w="485" w:type="dxa"/>
            <w:tcBorders>
              <w:top w:val="single" w:sz="18" w:space="0" w:color="auto"/>
              <w:left w:val="nil"/>
              <w:bottom w:val="nil"/>
              <w:right w:val="nil"/>
            </w:tcBorders>
            <w:shd w:val="clear" w:color="auto" w:fill="auto"/>
            <w:vAlign w:val="bottom"/>
          </w:tcPr>
          <w:p w14:paraId="38325AB9" w14:textId="76CB4DE5" w:rsidR="00F7009D" w:rsidRPr="00067625" w:rsidRDefault="009D6872" w:rsidP="00F7009D">
            <w:pPr>
              <w:pStyle w:val="TabellRader"/>
              <w:rPr>
                <w:b/>
              </w:rPr>
            </w:pPr>
            <w:r>
              <w:rPr>
                <w:b/>
              </w:rPr>
              <w:t>8</w:t>
            </w:r>
          </w:p>
        </w:tc>
        <w:tc>
          <w:tcPr>
            <w:tcW w:w="486" w:type="dxa"/>
            <w:tcBorders>
              <w:top w:val="single" w:sz="18" w:space="0" w:color="auto"/>
              <w:left w:val="nil"/>
              <w:bottom w:val="nil"/>
              <w:right w:val="nil"/>
            </w:tcBorders>
            <w:shd w:val="clear" w:color="auto" w:fill="auto"/>
            <w:vAlign w:val="bottom"/>
          </w:tcPr>
          <w:p w14:paraId="7ECF3E39" w14:textId="093C2D9A" w:rsidR="00F7009D" w:rsidRPr="00067625" w:rsidRDefault="009D6872" w:rsidP="00F7009D">
            <w:pPr>
              <w:pStyle w:val="TabellRader"/>
              <w:rPr>
                <w:b/>
              </w:rPr>
            </w:pPr>
            <w:r>
              <w:rPr>
                <w:b/>
              </w:rPr>
              <w:t>9</w:t>
            </w:r>
          </w:p>
        </w:tc>
      </w:tr>
      <w:tr w:rsidR="00F7009D" w:rsidRPr="0012379E" w14:paraId="663F2C41" w14:textId="77777777" w:rsidTr="00F7009D">
        <w:tc>
          <w:tcPr>
            <w:tcW w:w="1453" w:type="dxa"/>
            <w:vAlign w:val="bottom"/>
          </w:tcPr>
          <w:p w14:paraId="7977FB51" w14:textId="77777777" w:rsidR="00F7009D" w:rsidRPr="0012379E" w:rsidRDefault="009D6872" w:rsidP="00F7009D">
            <w:pPr>
              <w:pStyle w:val="TabellRader"/>
              <w:jc w:val="left"/>
            </w:pPr>
            <w:r w:rsidRPr="0012379E">
              <w:t xml:space="preserve">   Skatter</w:t>
            </w:r>
          </w:p>
        </w:tc>
        <w:tc>
          <w:tcPr>
            <w:tcW w:w="485" w:type="dxa"/>
            <w:tcBorders>
              <w:top w:val="nil"/>
              <w:left w:val="nil"/>
              <w:bottom w:val="nil"/>
            </w:tcBorders>
            <w:shd w:val="clear" w:color="auto" w:fill="auto"/>
            <w:vAlign w:val="bottom"/>
          </w:tcPr>
          <w:p w14:paraId="0AF15255" w14:textId="0C804DC5" w:rsidR="00F7009D" w:rsidRPr="0012379E" w:rsidRDefault="009D6872" w:rsidP="00F7009D">
            <w:pPr>
              <w:pStyle w:val="TabellRader"/>
            </w:pPr>
            <w:r w:rsidRPr="0012379E">
              <w:t>-</w:t>
            </w:r>
            <w:r>
              <w:t>1</w:t>
            </w:r>
          </w:p>
        </w:tc>
        <w:tc>
          <w:tcPr>
            <w:tcW w:w="486" w:type="dxa"/>
            <w:tcBorders>
              <w:top w:val="nil"/>
              <w:bottom w:val="nil"/>
              <w:right w:val="single" w:sz="4" w:space="0" w:color="auto"/>
            </w:tcBorders>
            <w:shd w:val="clear" w:color="auto" w:fill="auto"/>
            <w:vAlign w:val="bottom"/>
          </w:tcPr>
          <w:p w14:paraId="66F03CC0" w14:textId="1FC4BF55" w:rsidR="00F7009D" w:rsidRPr="0012379E" w:rsidRDefault="009D6872" w:rsidP="00F7009D">
            <w:pPr>
              <w:pStyle w:val="TabellRader"/>
            </w:pPr>
            <w:r>
              <w:t>-4</w:t>
            </w:r>
          </w:p>
        </w:tc>
        <w:tc>
          <w:tcPr>
            <w:tcW w:w="485" w:type="dxa"/>
            <w:tcBorders>
              <w:left w:val="single" w:sz="4" w:space="0" w:color="auto"/>
            </w:tcBorders>
            <w:shd w:val="clear" w:color="auto" w:fill="auto"/>
            <w:vAlign w:val="bottom"/>
          </w:tcPr>
          <w:p w14:paraId="29578298" w14:textId="229C5A2C" w:rsidR="00F7009D" w:rsidRPr="0012379E" w:rsidRDefault="009D6872" w:rsidP="00F7009D">
            <w:pPr>
              <w:pStyle w:val="TabellRader"/>
            </w:pPr>
            <w:r>
              <w:t>3</w:t>
            </w:r>
          </w:p>
        </w:tc>
        <w:tc>
          <w:tcPr>
            <w:tcW w:w="486" w:type="dxa"/>
            <w:shd w:val="clear" w:color="auto" w:fill="auto"/>
            <w:vAlign w:val="bottom"/>
          </w:tcPr>
          <w:p w14:paraId="1D39C9D4" w14:textId="156BC245" w:rsidR="00F7009D" w:rsidRPr="0012379E" w:rsidRDefault="009D6872" w:rsidP="00F7009D">
            <w:pPr>
              <w:pStyle w:val="TabellRader"/>
            </w:pPr>
            <w:r>
              <w:t>3</w:t>
            </w:r>
          </w:p>
        </w:tc>
        <w:tc>
          <w:tcPr>
            <w:tcW w:w="485" w:type="dxa"/>
            <w:shd w:val="clear" w:color="auto" w:fill="auto"/>
            <w:vAlign w:val="bottom"/>
          </w:tcPr>
          <w:p w14:paraId="4D007DDE" w14:textId="52B74256" w:rsidR="00F7009D" w:rsidRPr="0012379E" w:rsidRDefault="009D6872" w:rsidP="00F7009D">
            <w:pPr>
              <w:pStyle w:val="TabellRader"/>
            </w:pPr>
            <w:r>
              <w:t>3</w:t>
            </w:r>
          </w:p>
        </w:tc>
        <w:tc>
          <w:tcPr>
            <w:tcW w:w="486" w:type="dxa"/>
            <w:shd w:val="clear" w:color="auto" w:fill="auto"/>
            <w:vAlign w:val="bottom"/>
          </w:tcPr>
          <w:p w14:paraId="26E97BCD" w14:textId="3939826B" w:rsidR="00F7009D" w:rsidRPr="0012379E" w:rsidRDefault="009D6872" w:rsidP="00F7009D">
            <w:pPr>
              <w:pStyle w:val="TabellRader"/>
            </w:pPr>
            <w:r>
              <w:t>4</w:t>
            </w:r>
          </w:p>
        </w:tc>
      </w:tr>
      <w:tr w:rsidR="00F7009D" w:rsidRPr="006E31C8" w14:paraId="41C61A8C" w14:textId="77777777" w:rsidTr="00F7009D">
        <w:tc>
          <w:tcPr>
            <w:tcW w:w="1453" w:type="dxa"/>
            <w:vAlign w:val="bottom"/>
          </w:tcPr>
          <w:p w14:paraId="2091B014" w14:textId="77777777" w:rsidR="00F7009D" w:rsidRPr="0012379E" w:rsidRDefault="009D6872" w:rsidP="00F7009D">
            <w:pPr>
              <w:pStyle w:val="TabellRader"/>
              <w:jc w:val="left"/>
            </w:pPr>
            <w:r w:rsidRPr="0012379E">
              <w:t xml:space="preserve">   Kommunal</w:t>
            </w:r>
            <w:r w:rsidRPr="0012379E">
              <w:br/>
              <w:t xml:space="preserve">   fastighetsavgift</w:t>
            </w:r>
          </w:p>
        </w:tc>
        <w:tc>
          <w:tcPr>
            <w:tcW w:w="485" w:type="dxa"/>
            <w:tcBorders>
              <w:top w:val="nil"/>
              <w:left w:val="nil"/>
              <w:bottom w:val="nil"/>
            </w:tcBorders>
            <w:shd w:val="clear" w:color="auto" w:fill="auto"/>
            <w:vAlign w:val="bottom"/>
          </w:tcPr>
          <w:p w14:paraId="101CA96A" w14:textId="77777777" w:rsidR="00F7009D" w:rsidRPr="0012379E" w:rsidRDefault="009D6872" w:rsidP="00F7009D">
            <w:pPr>
              <w:pStyle w:val="TabellRader"/>
            </w:pPr>
            <w:r w:rsidRPr="0012379E">
              <w:t>0</w:t>
            </w:r>
          </w:p>
        </w:tc>
        <w:tc>
          <w:tcPr>
            <w:tcW w:w="486" w:type="dxa"/>
            <w:tcBorders>
              <w:top w:val="nil"/>
              <w:bottom w:val="nil"/>
              <w:right w:val="single" w:sz="4" w:space="0" w:color="auto"/>
            </w:tcBorders>
            <w:shd w:val="clear" w:color="auto" w:fill="auto"/>
            <w:vAlign w:val="bottom"/>
          </w:tcPr>
          <w:p w14:paraId="369BF930" w14:textId="77777777" w:rsidR="00F7009D" w:rsidRPr="0012379E" w:rsidRDefault="009D6872" w:rsidP="00F7009D">
            <w:pPr>
              <w:pStyle w:val="TabellRader"/>
            </w:pPr>
            <w:r w:rsidRPr="0012379E">
              <w:t>0</w:t>
            </w:r>
          </w:p>
        </w:tc>
        <w:tc>
          <w:tcPr>
            <w:tcW w:w="485" w:type="dxa"/>
            <w:tcBorders>
              <w:left w:val="single" w:sz="4" w:space="0" w:color="auto"/>
            </w:tcBorders>
            <w:shd w:val="clear" w:color="auto" w:fill="auto"/>
            <w:vAlign w:val="bottom"/>
          </w:tcPr>
          <w:p w14:paraId="18B36A53" w14:textId="77777777" w:rsidR="00F7009D" w:rsidRPr="0012379E" w:rsidRDefault="009D6872" w:rsidP="00F7009D">
            <w:pPr>
              <w:pStyle w:val="TabellRader"/>
            </w:pPr>
            <w:r w:rsidRPr="0012379E">
              <w:t>0</w:t>
            </w:r>
          </w:p>
        </w:tc>
        <w:tc>
          <w:tcPr>
            <w:tcW w:w="486" w:type="dxa"/>
            <w:shd w:val="clear" w:color="auto" w:fill="auto"/>
            <w:vAlign w:val="bottom"/>
          </w:tcPr>
          <w:p w14:paraId="3602BB5C" w14:textId="77777777" w:rsidR="00F7009D" w:rsidRPr="0012379E" w:rsidRDefault="009D6872" w:rsidP="00F7009D">
            <w:pPr>
              <w:pStyle w:val="TabellRader"/>
            </w:pPr>
            <w:r>
              <w:t>0</w:t>
            </w:r>
          </w:p>
        </w:tc>
        <w:tc>
          <w:tcPr>
            <w:tcW w:w="485" w:type="dxa"/>
            <w:shd w:val="clear" w:color="auto" w:fill="auto"/>
            <w:vAlign w:val="bottom"/>
          </w:tcPr>
          <w:p w14:paraId="21DA7DA8" w14:textId="77777777" w:rsidR="00F7009D" w:rsidRPr="0012379E" w:rsidRDefault="009D6872" w:rsidP="00F7009D">
            <w:pPr>
              <w:pStyle w:val="TabellRader"/>
            </w:pPr>
            <w:r>
              <w:t>0</w:t>
            </w:r>
          </w:p>
        </w:tc>
        <w:tc>
          <w:tcPr>
            <w:tcW w:w="486" w:type="dxa"/>
            <w:shd w:val="clear" w:color="auto" w:fill="auto"/>
            <w:vAlign w:val="bottom"/>
          </w:tcPr>
          <w:p w14:paraId="56136993" w14:textId="77777777" w:rsidR="00F7009D" w:rsidRPr="0012379E" w:rsidRDefault="009D6872" w:rsidP="00F7009D">
            <w:pPr>
              <w:pStyle w:val="TabellRader"/>
            </w:pPr>
            <w:r>
              <w:t>0</w:t>
            </w:r>
          </w:p>
        </w:tc>
      </w:tr>
      <w:tr w:rsidR="00F7009D" w:rsidRPr="006E31C8" w14:paraId="58BE44B4" w14:textId="77777777" w:rsidTr="00F7009D">
        <w:tc>
          <w:tcPr>
            <w:tcW w:w="1453" w:type="dxa"/>
            <w:vAlign w:val="bottom"/>
          </w:tcPr>
          <w:p w14:paraId="67F54725" w14:textId="77777777" w:rsidR="00F7009D" w:rsidRPr="0001089F" w:rsidRDefault="009D6872" w:rsidP="00F7009D">
            <w:pPr>
              <w:pStyle w:val="TabellRader"/>
              <w:jc w:val="left"/>
            </w:pPr>
            <w:r w:rsidRPr="0001089F">
              <w:t xml:space="preserve">   Statsbidrag exkl.</w:t>
            </w:r>
            <w:r w:rsidRPr="0001089F">
              <w:br/>
              <w:t xml:space="preserve">   mervärdesskatt </w:t>
            </w:r>
          </w:p>
        </w:tc>
        <w:tc>
          <w:tcPr>
            <w:tcW w:w="485" w:type="dxa"/>
            <w:tcBorders>
              <w:top w:val="nil"/>
              <w:left w:val="nil"/>
              <w:bottom w:val="nil"/>
            </w:tcBorders>
            <w:shd w:val="clear" w:color="auto" w:fill="auto"/>
            <w:vAlign w:val="bottom"/>
          </w:tcPr>
          <w:p w14:paraId="47B751EC" w14:textId="77777777" w:rsidR="00F7009D" w:rsidRPr="00232A48" w:rsidRDefault="009D6872" w:rsidP="00F7009D">
            <w:pPr>
              <w:pStyle w:val="TabellRader"/>
            </w:pPr>
            <w:r w:rsidRPr="00232A48">
              <w:t>0</w:t>
            </w:r>
          </w:p>
        </w:tc>
        <w:tc>
          <w:tcPr>
            <w:tcW w:w="486" w:type="dxa"/>
            <w:tcBorders>
              <w:top w:val="nil"/>
              <w:bottom w:val="nil"/>
              <w:right w:val="single" w:sz="4" w:space="0" w:color="auto"/>
            </w:tcBorders>
            <w:shd w:val="clear" w:color="auto" w:fill="auto"/>
            <w:vAlign w:val="bottom"/>
          </w:tcPr>
          <w:p w14:paraId="5ECEB1C2" w14:textId="4DCED28F" w:rsidR="00F7009D" w:rsidRPr="0051447E" w:rsidRDefault="009D6872" w:rsidP="00F7009D">
            <w:pPr>
              <w:pStyle w:val="TabellRader"/>
            </w:pPr>
            <w:r>
              <w:t>1</w:t>
            </w:r>
          </w:p>
        </w:tc>
        <w:tc>
          <w:tcPr>
            <w:tcW w:w="485" w:type="dxa"/>
            <w:tcBorders>
              <w:left w:val="single" w:sz="4" w:space="0" w:color="auto"/>
            </w:tcBorders>
            <w:shd w:val="clear" w:color="auto" w:fill="auto"/>
            <w:vAlign w:val="bottom"/>
          </w:tcPr>
          <w:p w14:paraId="3A865650" w14:textId="1A0D369A" w:rsidR="00F7009D" w:rsidRPr="0051447E" w:rsidRDefault="009D6872" w:rsidP="00F7009D">
            <w:pPr>
              <w:pStyle w:val="TabellRader"/>
            </w:pPr>
            <w:r>
              <w:t>4</w:t>
            </w:r>
          </w:p>
        </w:tc>
        <w:tc>
          <w:tcPr>
            <w:tcW w:w="486" w:type="dxa"/>
            <w:shd w:val="clear" w:color="auto" w:fill="auto"/>
            <w:vAlign w:val="bottom"/>
          </w:tcPr>
          <w:p w14:paraId="4EAA180C" w14:textId="7784C4E2" w:rsidR="00F7009D" w:rsidRPr="0051447E" w:rsidRDefault="009D6872" w:rsidP="00F7009D">
            <w:pPr>
              <w:pStyle w:val="TabellRader"/>
            </w:pPr>
            <w:r>
              <w:t>5</w:t>
            </w:r>
          </w:p>
        </w:tc>
        <w:tc>
          <w:tcPr>
            <w:tcW w:w="485" w:type="dxa"/>
            <w:shd w:val="clear" w:color="auto" w:fill="auto"/>
            <w:vAlign w:val="bottom"/>
          </w:tcPr>
          <w:p w14:paraId="6E696E28" w14:textId="4ABBBEF5" w:rsidR="00F7009D" w:rsidRPr="0051447E" w:rsidRDefault="009D6872" w:rsidP="00F7009D">
            <w:pPr>
              <w:pStyle w:val="TabellRader"/>
            </w:pPr>
            <w:r>
              <w:t>5</w:t>
            </w:r>
          </w:p>
        </w:tc>
        <w:tc>
          <w:tcPr>
            <w:tcW w:w="486" w:type="dxa"/>
            <w:shd w:val="clear" w:color="auto" w:fill="auto"/>
            <w:vAlign w:val="bottom"/>
          </w:tcPr>
          <w:p w14:paraId="5DB3E0A7" w14:textId="4F97F44F" w:rsidR="00F7009D" w:rsidRPr="0051447E" w:rsidRDefault="009D6872" w:rsidP="00F7009D">
            <w:pPr>
              <w:pStyle w:val="TabellRader"/>
            </w:pPr>
            <w:r>
              <w:t>4</w:t>
            </w:r>
          </w:p>
        </w:tc>
      </w:tr>
      <w:tr w:rsidR="00F7009D" w:rsidRPr="006E31C8" w14:paraId="43A62ACE" w14:textId="77777777" w:rsidTr="00F7009D">
        <w:tc>
          <w:tcPr>
            <w:tcW w:w="1453" w:type="dxa"/>
            <w:vAlign w:val="bottom"/>
          </w:tcPr>
          <w:p w14:paraId="165E85A9" w14:textId="00534E56" w:rsidR="00F7009D" w:rsidRPr="0001089F" w:rsidRDefault="009D6872" w:rsidP="00F7009D">
            <w:pPr>
              <w:pStyle w:val="TabellRader"/>
              <w:jc w:val="left"/>
            </w:pPr>
            <w:r w:rsidRPr="0001089F">
              <w:t xml:space="preserve">   Övriga</w:t>
            </w:r>
            <w:r w:rsidRPr="0001089F">
              <w:br/>
              <w:t xml:space="preserve">   </w:t>
            </w:r>
            <w:r>
              <w:t>inkomster</w:t>
            </w:r>
          </w:p>
        </w:tc>
        <w:tc>
          <w:tcPr>
            <w:tcW w:w="485" w:type="dxa"/>
            <w:tcBorders>
              <w:top w:val="nil"/>
              <w:left w:val="nil"/>
              <w:bottom w:val="nil"/>
            </w:tcBorders>
            <w:shd w:val="clear" w:color="auto" w:fill="auto"/>
            <w:vAlign w:val="bottom"/>
          </w:tcPr>
          <w:p w14:paraId="433A56D2" w14:textId="488923E0" w:rsidR="00F7009D" w:rsidRPr="00232A48" w:rsidRDefault="009D6872" w:rsidP="00F7009D">
            <w:pPr>
              <w:pStyle w:val="TabellRader"/>
            </w:pPr>
            <w:r>
              <w:t>3</w:t>
            </w:r>
          </w:p>
        </w:tc>
        <w:tc>
          <w:tcPr>
            <w:tcW w:w="486" w:type="dxa"/>
            <w:tcBorders>
              <w:top w:val="nil"/>
              <w:bottom w:val="nil"/>
              <w:right w:val="single" w:sz="4" w:space="0" w:color="auto"/>
            </w:tcBorders>
            <w:shd w:val="clear" w:color="auto" w:fill="auto"/>
            <w:vAlign w:val="bottom"/>
          </w:tcPr>
          <w:p w14:paraId="3021997F" w14:textId="150D63AC" w:rsidR="00F7009D" w:rsidRPr="0051447E" w:rsidRDefault="009D6872" w:rsidP="00F7009D">
            <w:pPr>
              <w:pStyle w:val="TabellRader"/>
            </w:pPr>
            <w:r>
              <w:t>1</w:t>
            </w:r>
          </w:p>
        </w:tc>
        <w:tc>
          <w:tcPr>
            <w:tcW w:w="485" w:type="dxa"/>
            <w:tcBorders>
              <w:left w:val="single" w:sz="4" w:space="0" w:color="auto"/>
            </w:tcBorders>
            <w:shd w:val="clear" w:color="auto" w:fill="auto"/>
            <w:vAlign w:val="bottom"/>
          </w:tcPr>
          <w:p w14:paraId="140A637F" w14:textId="77777777" w:rsidR="00F7009D" w:rsidRPr="0051447E" w:rsidRDefault="009D6872" w:rsidP="00F7009D">
            <w:pPr>
              <w:pStyle w:val="TabellRader"/>
            </w:pPr>
            <w:r>
              <w:t>-2</w:t>
            </w:r>
          </w:p>
        </w:tc>
        <w:tc>
          <w:tcPr>
            <w:tcW w:w="486" w:type="dxa"/>
            <w:shd w:val="clear" w:color="auto" w:fill="auto"/>
            <w:vAlign w:val="bottom"/>
          </w:tcPr>
          <w:p w14:paraId="6D97C81D" w14:textId="34D50449" w:rsidR="00F7009D" w:rsidRPr="0051447E" w:rsidRDefault="009D6872" w:rsidP="00F7009D">
            <w:pPr>
              <w:pStyle w:val="TabellRader"/>
            </w:pPr>
            <w:r>
              <w:t>0</w:t>
            </w:r>
          </w:p>
        </w:tc>
        <w:tc>
          <w:tcPr>
            <w:tcW w:w="485" w:type="dxa"/>
            <w:shd w:val="clear" w:color="auto" w:fill="auto"/>
            <w:vAlign w:val="bottom"/>
          </w:tcPr>
          <w:p w14:paraId="72E4FD96" w14:textId="02981251" w:rsidR="00F7009D" w:rsidRPr="0051447E" w:rsidRDefault="009D6872" w:rsidP="00F7009D">
            <w:pPr>
              <w:pStyle w:val="TabellRader"/>
            </w:pPr>
            <w:r>
              <w:t>0</w:t>
            </w:r>
          </w:p>
        </w:tc>
        <w:tc>
          <w:tcPr>
            <w:tcW w:w="486" w:type="dxa"/>
            <w:shd w:val="clear" w:color="auto" w:fill="auto"/>
            <w:vAlign w:val="bottom"/>
          </w:tcPr>
          <w:p w14:paraId="55E169D6" w14:textId="1240B63D" w:rsidR="00F7009D" w:rsidRPr="0051447E" w:rsidRDefault="009D6872" w:rsidP="00F7009D">
            <w:pPr>
              <w:pStyle w:val="TabellRader"/>
            </w:pPr>
            <w:r>
              <w:t>1</w:t>
            </w:r>
          </w:p>
        </w:tc>
      </w:tr>
      <w:tr w:rsidR="00F7009D" w:rsidRPr="006E31C8" w14:paraId="3548175F" w14:textId="77777777" w:rsidTr="00F7009D">
        <w:tc>
          <w:tcPr>
            <w:tcW w:w="1453" w:type="dxa"/>
            <w:tcBorders>
              <w:top w:val="nil"/>
              <w:left w:val="nil"/>
              <w:bottom w:val="single" w:sz="6" w:space="0" w:color="auto"/>
              <w:right w:val="nil"/>
            </w:tcBorders>
            <w:vAlign w:val="bottom"/>
          </w:tcPr>
          <w:p w14:paraId="58C50889" w14:textId="77777777" w:rsidR="00F7009D" w:rsidRPr="0001089F" w:rsidRDefault="009D6872" w:rsidP="00F7009D">
            <w:pPr>
              <w:pStyle w:val="TabellRader"/>
              <w:jc w:val="left"/>
              <w:rPr>
                <w:i/>
              </w:rPr>
            </w:pPr>
            <w:r w:rsidRPr="0001089F">
              <w:rPr>
                <w:i/>
              </w:rPr>
              <w:t xml:space="preserve">     </w:t>
            </w:r>
            <w:r>
              <w:rPr>
                <w:i/>
              </w:rPr>
              <w:t>v</w:t>
            </w:r>
            <w:r w:rsidRPr="0001089F">
              <w:rPr>
                <w:i/>
              </w:rPr>
              <w:t>arav</w:t>
            </w:r>
            <w:r>
              <w:rPr>
                <w:i/>
              </w:rPr>
              <w:t xml:space="preserve"> kompensation för </w:t>
            </w:r>
            <w:r w:rsidRPr="0001089F">
              <w:rPr>
                <w:i/>
              </w:rPr>
              <w:t>mervärdes</w:t>
            </w:r>
            <w:r w:rsidRPr="0001089F">
              <w:rPr>
                <w:i/>
              </w:rPr>
              <w:softHyphen/>
              <w:t>skatt</w:t>
            </w:r>
          </w:p>
        </w:tc>
        <w:tc>
          <w:tcPr>
            <w:tcW w:w="485" w:type="dxa"/>
            <w:tcBorders>
              <w:top w:val="nil"/>
              <w:left w:val="nil"/>
              <w:bottom w:val="single" w:sz="6" w:space="0" w:color="auto"/>
            </w:tcBorders>
            <w:shd w:val="clear" w:color="auto" w:fill="auto"/>
            <w:vAlign w:val="bottom"/>
          </w:tcPr>
          <w:p w14:paraId="19E55899" w14:textId="1FB43BBC" w:rsidR="00F7009D" w:rsidRPr="00232A48" w:rsidRDefault="009D6872" w:rsidP="00F7009D">
            <w:pPr>
              <w:pStyle w:val="TabellRader"/>
            </w:pPr>
            <w:r>
              <w:t>0</w:t>
            </w:r>
          </w:p>
        </w:tc>
        <w:tc>
          <w:tcPr>
            <w:tcW w:w="486" w:type="dxa"/>
            <w:tcBorders>
              <w:top w:val="nil"/>
              <w:bottom w:val="single" w:sz="6" w:space="0" w:color="auto"/>
              <w:right w:val="single" w:sz="4" w:space="0" w:color="auto"/>
            </w:tcBorders>
            <w:shd w:val="clear" w:color="auto" w:fill="auto"/>
            <w:vAlign w:val="bottom"/>
          </w:tcPr>
          <w:p w14:paraId="0E849D7B" w14:textId="703918B9" w:rsidR="00F7009D" w:rsidRPr="0051447E" w:rsidRDefault="009D6872" w:rsidP="00F7009D">
            <w:pPr>
              <w:pStyle w:val="TabellRader"/>
            </w:pPr>
            <w:r>
              <w:t>1</w:t>
            </w:r>
          </w:p>
        </w:tc>
        <w:tc>
          <w:tcPr>
            <w:tcW w:w="485" w:type="dxa"/>
            <w:tcBorders>
              <w:top w:val="nil"/>
              <w:left w:val="single" w:sz="4" w:space="0" w:color="auto"/>
              <w:bottom w:val="single" w:sz="6" w:space="0" w:color="auto"/>
              <w:right w:val="nil"/>
            </w:tcBorders>
            <w:shd w:val="clear" w:color="auto" w:fill="auto"/>
            <w:vAlign w:val="bottom"/>
          </w:tcPr>
          <w:p w14:paraId="109A3E7E" w14:textId="04A9662C" w:rsidR="00F7009D" w:rsidRPr="0051447E" w:rsidRDefault="009D6872" w:rsidP="00F7009D">
            <w:pPr>
              <w:pStyle w:val="TabellRader"/>
            </w:pPr>
            <w:r>
              <w:t>0</w:t>
            </w:r>
          </w:p>
        </w:tc>
        <w:tc>
          <w:tcPr>
            <w:tcW w:w="486" w:type="dxa"/>
            <w:tcBorders>
              <w:top w:val="nil"/>
              <w:left w:val="nil"/>
              <w:bottom w:val="single" w:sz="6" w:space="0" w:color="auto"/>
              <w:right w:val="nil"/>
            </w:tcBorders>
            <w:shd w:val="clear" w:color="auto" w:fill="auto"/>
            <w:vAlign w:val="bottom"/>
          </w:tcPr>
          <w:p w14:paraId="085C3434" w14:textId="12858797" w:rsidR="00F7009D" w:rsidRPr="0051447E" w:rsidRDefault="009D6872" w:rsidP="00F7009D">
            <w:pPr>
              <w:pStyle w:val="TabellRader"/>
            </w:pPr>
            <w:r>
              <w:t>1</w:t>
            </w:r>
          </w:p>
        </w:tc>
        <w:tc>
          <w:tcPr>
            <w:tcW w:w="485" w:type="dxa"/>
            <w:tcBorders>
              <w:top w:val="nil"/>
              <w:left w:val="nil"/>
              <w:bottom w:val="single" w:sz="6" w:space="0" w:color="auto"/>
              <w:right w:val="nil"/>
            </w:tcBorders>
            <w:shd w:val="clear" w:color="auto" w:fill="auto"/>
            <w:vAlign w:val="bottom"/>
          </w:tcPr>
          <w:p w14:paraId="544B6CDB" w14:textId="171E3A11" w:rsidR="00F7009D" w:rsidRPr="0051447E" w:rsidRDefault="009D6872" w:rsidP="00F7009D">
            <w:pPr>
              <w:pStyle w:val="TabellRader"/>
            </w:pPr>
            <w:r>
              <w:t>1</w:t>
            </w:r>
          </w:p>
        </w:tc>
        <w:tc>
          <w:tcPr>
            <w:tcW w:w="486" w:type="dxa"/>
            <w:tcBorders>
              <w:top w:val="nil"/>
              <w:left w:val="nil"/>
              <w:bottom w:val="single" w:sz="6" w:space="0" w:color="auto"/>
              <w:right w:val="nil"/>
            </w:tcBorders>
            <w:shd w:val="clear" w:color="auto" w:fill="auto"/>
            <w:vAlign w:val="bottom"/>
          </w:tcPr>
          <w:p w14:paraId="6C9BEFB6" w14:textId="5029941B" w:rsidR="00F7009D" w:rsidRPr="0051447E" w:rsidRDefault="009D6872" w:rsidP="00F7009D">
            <w:pPr>
              <w:pStyle w:val="TabellRader"/>
            </w:pPr>
            <w:r>
              <w:t>1</w:t>
            </w:r>
          </w:p>
        </w:tc>
      </w:tr>
      <w:tr w:rsidR="00F7009D" w:rsidRPr="00067625" w14:paraId="4128A111" w14:textId="77777777" w:rsidTr="00F7009D">
        <w:tc>
          <w:tcPr>
            <w:tcW w:w="1453" w:type="dxa"/>
            <w:tcBorders>
              <w:top w:val="single" w:sz="6" w:space="0" w:color="auto"/>
              <w:left w:val="nil"/>
              <w:bottom w:val="nil"/>
              <w:right w:val="nil"/>
            </w:tcBorders>
            <w:vAlign w:val="bottom"/>
          </w:tcPr>
          <w:p w14:paraId="29B573E6" w14:textId="38A40DFA" w:rsidR="00F7009D" w:rsidRPr="00067625" w:rsidRDefault="009D6872" w:rsidP="00F7009D">
            <w:pPr>
              <w:pStyle w:val="TabellRader"/>
              <w:jc w:val="left"/>
              <w:rPr>
                <w:b/>
              </w:rPr>
            </w:pPr>
            <w:r w:rsidRPr="00067625">
              <w:rPr>
                <w:b/>
              </w:rPr>
              <w:t xml:space="preserve">Totala </w:t>
            </w:r>
            <w:r>
              <w:rPr>
                <w:b/>
              </w:rPr>
              <w:t>utgift</w:t>
            </w:r>
            <w:r w:rsidRPr="00067625">
              <w:rPr>
                <w:b/>
              </w:rPr>
              <w:t>er</w:t>
            </w:r>
          </w:p>
        </w:tc>
        <w:tc>
          <w:tcPr>
            <w:tcW w:w="485" w:type="dxa"/>
            <w:tcBorders>
              <w:top w:val="single" w:sz="6" w:space="0" w:color="auto"/>
              <w:left w:val="nil"/>
              <w:bottom w:val="nil"/>
            </w:tcBorders>
            <w:shd w:val="clear" w:color="auto" w:fill="auto"/>
            <w:vAlign w:val="bottom"/>
          </w:tcPr>
          <w:p w14:paraId="312C16F9" w14:textId="4F434E5C" w:rsidR="00F7009D" w:rsidRPr="00067625" w:rsidRDefault="009D6872" w:rsidP="00F7009D">
            <w:pPr>
              <w:pStyle w:val="TabellRader"/>
              <w:rPr>
                <w:b/>
              </w:rPr>
            </w:pPr>
            <w:r w:rsidRPr="00067625">
              <w:rPr>
                <w:b/>
              </w:rPr>
              <w:t>-</w:t>
            </w:r>
            <w:r>
              <w:rPr>
                <w:b/>
              </w:rPr>
              <w:t>4</w:t>
            </w:r>
          </w:p>
        </w:tc>
        <w:tc>
          <w:tcPr>
            <w:tcW w:w="486" w:type="dxa"/>
            <w:tcBorders>
              <w:top w:val="single" w:sz="6" w:space="0" w:color="auto"/>
              <w:bottom w:val="nil"/>
              <w:right w:val="single" w:sz="4" w:space="0" w:color="auto"/>
            </w:tcBorders>
            <w:shd w:val="clear" w:color="auto" w:fill="auto"/>
            <w:vAlign w:val="bottom"/>
          </w:tcPr>
          <w:p w14:paraId="037A0ED3" w14:textId="6FD10838" w:rsidR="00F7009D" w:rsidRPr="00067625" w:rsidRDefault="009D6872" w:rsidP="00F7009D">
            <w:pPr>
              <w:pStyle w:val="TabellRader"/>
              <w:rPr>
                <w:b/>
              </w:rPr>
            </w:pPr>
            <w:r>
              <w:rPr>
                <w:b/>
              </w:rPr>
              <w:t>8</w:t>
            </w:r>
          </w:p>
        </w:tc>
        <w:tc>
          <w:tcPr>
            <w:tcW w:w="485" w:type="dxa"/>
            <w:tcBorders>
              <w:top w:val="single" w:sz="6" w:space="0" w:color="auto"/>
              <w:left w:val="single" w:sz="4" w:space="0" w:color="auto"/>
              <w:bottom w:val="nil"/>
              <w:right w:val="nil"/>
            </w:tcBorders>
            <w:shd w:val="clear" w:color="auto" w:fill="auto"/>
            <w:vAlign w:val="bottom"/>
          </w:tcPr>
          <w:p w14:paraId="7C976940" w14:textId="6D6C5E3C" w:rsidR="00F7009D" w:rsidRPr="00067625" w:rsidRDefault="009D6872" w:rsidP="00F7009D">
            <w:pPr>
              <w:pStyle w:val="TabellRader"/>
              <w:rPr>
                <w:b/>
              </w:rPr>
            </w:pPr>
            <w:r>
              <w:rPr>
                <w:b/>
              </w:rPr>
              <w:t>2</w:t>
            </w:r>
          </w:p>
        </w:tc>
        <w:tc>
          <w:tcPr>
            <w:tcW w:w="486" w:type="dxa"/>
            <w:tcBorders>
              <w:top w:val="single" w:sz="6" w:space="0" w:color="auto"/>
              <w:left w:val="nil"/>
              <w:bottom w:val="nil"/>
              <w:right w:val="nil"/>
            </w:tcBorders>
            <w:shd w:val="clear" w:color="auto" w:fill="auto"/>
            <w:vAlign w:val="bottom"/>
          </w:tcPr>
          <w:p w14:paraId="57ADA9B8" w14:textId="02E56DA5" w:rsidR="00F7009D" w:rsidRPr="00067625" w:rsidRDefault="009D6872" w:rsidP="00F7009D">
            <w:pPr>
              <w:pStyle w:val="TabellRader"/>
              <w:rPr>
                <w:b/>
              </w:rPr>
            </w:pPr>
            <w:r>
              <w:rPr>
                <w:b/>
              </w:rPr>
              <w:t>3</w:t>
            </w:r>
          </w:p>
        </w:tc>
        <w:tc>
          <w:tcPr>
            <w:tcW w:w="485" w:type="dxa"/>
            <w:tcBorders>
              <w:top w:val="single" w:sz="6" w:space="0" w:color="auto"/>
              <w:left w:val="nil"/>
              <w:bottom w:val="nil"/>
              <w:right w:val="nil"/>
            </w:tcBorders>
            <w:shd w:val="clear" w:color="auto" w:fill="auto"/>
            <w:vAlign w:val="bottom"/>
          </w:tcPr>
          <w:p w14:paraId="3C54E038" w14:textId="7887BA9B" w:rsidR="00F7009D" w:rsidRPr="00067625" w:rsidRDefault="009D6872" w:rsidP="00F7009D">
            <w:pPr>
              <w:pStyle w:val="TabellRader"/>
              <w:rPr>
                <w:b/>
              </w:rPr>
            </w:pPr>
            <w:r>
              <w:rPr>
                <w:b/>
              </w:rPr>
              <w:t>5</w:t>
            </w:r>
          </w:p>
        </w:tc>
        <w:tc>
          <w:tcPr>
            <w:tcW w:w="486" w:type="dxa"/>
            <w:tcBorders>
              <w:top w:val="single" w:sz="6" w:space="0" w:color="auto"/>
              <w:left w:val="nil"/>
              <w:bottom w:val="nil"/>
              <w:right w:val="nil"/>
            </w:tcBorders>
            <w:shd w:val="clear" w:color="auto" w:fill="auto"/>
            <w:vAlign w:val="bottom"/>
          </w:tcPr>
          <w:p w14:paraId="1F2A9F29" w14:textId="22ADD0AB" w:rsidR="00F7009D" w:rsidRPr="00067625" w:rsidRDefault="009D6872" w:rsidP="00F7009D">
            <w:pPr>
              <w:pStyle w:val="TabellRader"/>
              <w:rPr>
                <w:b/>
              </w:rPr>
            </w:pPr>
            <w:r>
              <w:rPr>
                <w:b/>
              </w:rPr>
              <w:t>9</w:t>
            </w:r>
          </w:p>
        </w:tc>
      </w:tr>
      <w:tr w:rsidR="00F7009D" w:rsidRPr="006E31C8" w14:paraId="6C47DBCE" w14:textId="77777777" w:rsidTr="00F7009D">
        <w:tc>
          <w:tcPr>
            <w:tcW w:w="1453" w:type="dxa"/>
            <w:vAlign w:val="bottom"/>
          </w:tcPr>
          <w:p w14:paraId="4EB7D35B" w14:textId="77777777" w:rsidR="00F7009D" w:rsidRPr="0001089F" w:rsidRDefault="009D6872" w:rsidP="00F7009D">
            <w:pPr>
              <w:pStyle w:val="TabellRader"/>
              <w:jc w:val="left"/>
            </w:pPr>
            <w:r>
              <w:t>Konsumtion</w:t>
            </w:r>
          </w:p>
        </w:tc>
        <w:tc>
          <w:tcPr>
            <w:tcW w:w="485" w:type="dxa"/>
            <w:tcBorders>
              <w:top w:val="nil"/>
              <w:left w:val="nil"/>
              <w:bottom w:val="nil"/>
            </w:tcBorders>
            <w:shd w:val="clear" w:color="auto" w:fill="auto"/>
            <w:vAlign w:val="bottom"/>
          </w:tcPr>
          <w:p w14:paraId="7D341D27" w14:textId="33F4EBAC" w:rsidR="00F7009D" w:rsidRPr="00232A48" w:rsidRDefault="009D6872" w:rsidP="00F7009D">
            <w:pPr>
              <w:pStyle w:val="TabellRader"/>
            </w:pPr>
            <w:r>
              <w:t>0</w:t>
            </w:r>
          </w:p>
        </w:tc>
        <w:tc>
          <w:tcPr>
            <w:tcW w:w="486" w:type="dxa"/>
            <w:tcBorders>
              <w:top w:val="nil"/>
              <w:bottom w:val="nil"/>
              <w:right w:val="single" w:sz="4" w:space="0" w:color="auto"/>
            </w:tcBorders>
            <w:shd w:val="clear" w:color="auto" w:fill="auto"/>
            <w:vAlign w:val="bottom"/>
          </w:tcPr>
          <w:p w14:paraId="534F4BDD" w14:textId="4F8577F8" w:rsidR="00F7009D" w:rsidRPr="0051447E" w:rsidRDefault="009D6872" w:rsidP="00F7009D">
            <w:pPr>
              <w:pStyle w:val="TabellRader"/>
            </w:pPr>
            <w:r>
              <w:t>4</w:t>
            </w:r>
          </w:p>
        </w:tc>
        <w:tc>
          <w:tcPr>
            <w:tcW w:w="485" w:type="dxa"/>
            <w:tcBorders>
              <w:left w:val="single" w:sz="4" w:space="0" w:color="auto"/>
            </w:tcBorders>
            <w:shd w:val="clear" w:color="auto" w:fill="auto"/>
            <w:vAlign w:val="bottom"/>
          </w:tcPr>
          <w:p w14:paraId="241E504D" w14:textId="0D0AC002" w:rsidR="00F7009D" w:rsidRPr="0051447E" w:rsidRDefault="009D6872" w:rsidP="00F7009D">
            <w:pPr>
              <w:pStyle w:val="TabellRader"/>
            </w:pPr>
            <w:r>
              <w:t>3</w:t>
            </w:r>
          </w:p>
        </w:tc>
        <w:tc>
          <w:tcPr>
            <w:tcW w:w="486" w:type="dxa"/>
            <w:shd w:val="clear" w:color="auto" w:fill="auto"/>
            <w:vAlign w:val="bottom"/>
          </w:tcPr>
          <w:p w14:paraId="39FB6CD8" w14:textId="36AC0897" w:rsidR="00F7009D" w:rsidRPr="0051447E" w:rsidRDefault="009D6872" w:rsidP="00F7009D">
            <w:pPr>
              <w:pStyle w:val="TabellRader"/>
            </w:pPr>
            <w:r>
              <w:t>5</w:t>
            </w:r>
          </w:p>
        </w:tc>
        <w:tc>
          <w:tcPr>
            <w:tcW w:w="485" w:type="dxa"/>
            <w:shd w:val="clear" w:color="auto" w:fill="auto"/>
            <w:vAlign w:val="bottom"/>
          </w:tcPr>
          <w:p w14:paraId="7D8B7042" w14:textId="538D2FD3" w:rsidR="00F7009D" w:rsidRPr="0051447E" w:rsidRDefault="009D6872" w:rsidP="00F7009D">
            <w:pPr>
              <w:pStyle w:val="TabellRader"/>
            </w:pPr>
            <w:r>
              <w:t>5</w:t>
            </w:r>
          </w:p>
        </w:tc>
        <w:tc>
          <w:tcPr>
            <w:tcW w:w="486" w:type="dxa"/>
            <w:shd w:val="clear" w:color="auto" w:fill="auto"/>
            <w:vAlign w:val="bottom"/>
          </w:tcPr>
          <w:p w14:paraId="695E935A" w14:textId="4AFF573B" w:rsidR="00F7009D" w:rsidRPr="0051447E" w:rsidRDefault="009D6872" w:rsidP="00F7009D">
            <w:pPr>
              <w:pStyle w:val="TabellRader"/>
            </w:pPr>
            <w:r>
              <w:t>6</w:t>
            </w:r>
          </w:p>
        </w:tc>
      </w:tr>
      <w:tr w:rsidR="00F7009D" w:rsidRPr="006E31C8" w14:paraId="7D5035E7" w14:textId="77777777" w:rsidTr="00F7009D">
        <w:tc>
          <w:tcPr>
            <w:tcW w:w="1453" w:type="dxa"/>
            <w:tcBorders>
              <w:top w:val="nil"/>
              <w:left w:val="nil"/>
              <w:bottom w:val="single" w:sz="6" w:space="0" w:color="auto"/>
              <w:right w:val="nil"/>
            </w:tcBorders>
            <w:vAlign w:val="bottom"/>
          </w:tcPr>
          <w:p w14:paraId="1BC84E32" w14:textId="5C4DD69C" w:rsidR="00F7009D" w:rsidRPr="0001089F" w:rsidRDefault="009D6872" w:rsidP="00F7009D">
            <w:pPr>
              <w:pStyle w:val="TabellRader"/>
              <w:jc w:val="left"/>
            </w:pPr>
            <w:r>
              <w:t>Övriga utgifter</w:t>
            </w:r>
          </w:p>
        </w:tc>
        <w:tc>
          <w:tcPr>
            <w:tcW w:w="485" w:type="dxa"/>
            <w:tcBorders>
              <w:top w:val="nil"/>
              <w:left w:val="nil"/>
              <w:bottom w:val="single" w:sz="6" w:space="0" w:color="auto"/>
            </w:tcBorders>
            <w:shd w:val="clear" w:color="auto" w:fill="auto"/>
            <w:vAlign w:val="bottom"/>
          </w:tcPr>
          <w:p w14:paraId="6E6C9E44" w14:textId="5C880751" w:rsidR="00F7009D" w:rsidRPr="00232A48" w:rsidRDefault="009D6872" w:rsidP="00F7009D">
            <w:pPr>
              <w:pStyle w:val="TabellRader"/>
            </w:pPr>
            <w:r>
              <w:t>-4</w:t>
            </w:r>
          </w:p>
        </w:tc>
        <w:tc>
          <w:tcPr>
            <w:tcW w:w="486" w:type="dxa"/>
            <w:tcBorders>
              <w:top w:val="nil"/>
              <w:bottom w:val="single" w:sz="6" w:space="0" w:color="auto"/>
              <w:right w:val="single" w:sz="4" w:space="0" w:color="auto"/>
            </w:tcBorders>
            <w:shd w:val="clear" w:color="auto" w:fill="auto"/>
            <w:vAlign w:val="bottom"/>
          </w:tcPr>
          <w:p w14:paraId="58008931" w14:textId="58F4AE3B" w:rsidR="00F7009D" w:rsidRPr="0051447E" w:rsidRDefault="009D6872" w:rsidP="00F7009D">
            <w:pPr>
              <w:pStyle w:val="TabellRader"/>
            </w:pPr>
            <w:r>
              <w:t>4</w:t>
            </w:r>
          </w:p>
        </w:tc>
        <w:tc>
          <w:tcPr>
            <w:tcW w:w="485" w:type="dxa"/>
            <w:tcBorders>
              <w:top w:val="nil"/>
              <w:left w:val="single" w:sz="4" w:space="0" w:color="auto"/>
              <w:bottom w:val="single" w:sz="6" w:space="0" w:color="auto"/>
              <w:right w:val="nil"/>
            </w:tcBorders>
            <w:shd w:val="clear" w:color="auto" w:fill="auto"/>
            <w:vAlign w:val="bottom"/>
          </w:tcPr>
          <w:p w14:paraId="279C0B9F" w14:textId="49D09010" w:rsidR="00F7009D" w:rsidRPr="0051447E" w:rsidRDefault="009D6872" w:rsidP="00F7009D">
            <w:pPr>
              <w:pStyle w:val="TabellRader"/>
            </w:pPr>
            <w:r>
              <w:t>-1</w:t>
            </w:r>
          </w:p>
        </w:tc>
        <w:tc>
          <w:tcPr>
            <w:tcW w:w="486" w:type="dxa"/>
            <w:tcBorders>
              <w:top w:val="nil"/>
              <w:left w:val="nil"/>
              <w:bottom w:val="single" w:sz="6" w:space="0" w:color="auto"/>
              <w:right w:val="nil"/>
            </w:tcBorders>
            <w:shd w:val="clear" w:color="auto" w:fill="auto"/>
            <w:vAlign w:val="bottom"/>
          </w:tcPr>
          <w:p w14:paraId="28769F0A" w14:textId="64E0B1BD" w:rsidR="00F7009D" w:rsidRPr="0051447E" w:rsidRDefault="009D6872" w:rsidP="00F7009D">
            <w:pPr>
              <w:pStyle w:val="TabellRader"/>
            </w:pPr>
            <w:r>
              <w:t>-2</w:t>
            </w:r>
          </w:p>
        </w:tc>
        <w:tc>
          <w:tcPr>
            <w:tcW w:w="485" w:type="dxa"/>
            <w:tcBorders>
              <w:top w:val="nil"/>
              <w:left w:val="nil"/>
              <w:bottom w:val="single" w:sz="6" w:space="0" w:color="auto"/>
              <w:right w:val="nil"/>
            </w:tcBorders>
            <w:shd w:val="clear" w:color="auto" w:fill="auto"/>
            <w:vAlign w:val="bottom"/>
          </w:tcPr>
          <w:p w14:paraId="69C01906" w14:textId="26EB638E" w:rsidR="00F7009D" w:rsidRPr="0051447E" w:rsidRDefault="009D6872" w:rsidP="00F7009D">
            <w:pPr>
              <w:pStyle w:val="TabellRader"/>
            </w:pPr>
            <w:r>
              <w:t>0</w:t>
            </w:r>
          </w:p>
        </w:tc>
        <w:tc>
          <w:tcPr>
            <w:tcW w:w="486" w:type="dxa"/>
            <w:tcBorders>
              <w:top w:val="nil"/>
              <w:left w:val="nil"/>
              <w:bottom w:val="single" w:sz="6" w:space="0" w:color="auto"/>
              <w:right w:val="nil"/>
            </w:tcBorders>
            <w:shd w:val="clear" w:color="auto" w:fill="auto"/>
            <w:vAlign w:val="bottom"/>
          </w:tcPr>
          <w:p w14:paraId="098CE595" w14:textId="4FB88CBA" w:rsidR="00F7009D" w:rsidRPr="0051447E" w:rsidRDefault="009D6872" w:rsidP="00F7009D">
            <w:pPr>
              <w:pStyle w:val="TabellRader"/>
            </w:pPr>
            <w:r>
              <w:t>3</w:t>
            </w:r>
          </w:p>
        </w:tc>
      </w:tr>
      <w:tr w:rsidR="00F7009D" w:rsidRPr="00067625" w14:paraId="7316B50D" w14:textId="77777777" w:rsidTr="00F7009D">
        <w:tc>
          <w:tcPr>
            <w:tcW w:w="1453" w:type="dxa"/>
            <w:tcBorders>
              <w:top w:val="single" w:sz="6" w:space="0" w:color="auto"/>
              <w:left w:val="nil"/>
              <w:bottom w:val="nil"/>
              <w:right w:val="nil"/>
            </w:tcBorders>
            <w:vAlign w:val="bottom"/>
          </w:tcPr>
          <w:p w14:paraId="0930E8A4" w14:textId="77777777" w:rsidR="00F7009D" w:rsidRPr="00067625" w:rsidRDefault="009D6872" w:rsidP="00F7009D">
            <w:pPr>
              <w:pStyle w:val="TabellRader"/>
              <w:jc w:val="left"/>
              <w:rPr>
                <w:b/>
              </w:rPr>
            </w:pPr>
            <w:r w:rsidRPr="00067625">
              <w:rPr>
                <w:b/>
              </w:rPr>
              <w:t>Finansiellt sparande</w:t>
            </w:r>
          </w:p>
        </w:tc>
        <w:tc>
          <w:tcPr>
            <w:tcW w:w="485" w:type="dxa"/>
            <w:tcBorders>
              <w:top w:val="single" w:sz="6" w:space="0" w:color="auto"/>
              <w:left w:val="nil"/>
              <w:bottom w:val="nil"/>
            </w:tcBorders>
            <w:shd w:val="clear" w:color="auto" w:fill="auto"/>
            <w:vAlign w:val="bottom"/>
          </w:tcPr>
          <w:p w14:paraId="34598983" w14:textId="35C44563" w:rsidR="00F7009D" w:rsidRPr="00067625" w:rsidRDefault="009D6872" w:rsidP="00F7009D">
            <w:pPr>
              <w:pStyle w:val="TabellRader"/>
              <w:rPr>
                <w:b/>
              </w:rPr>
            </w:pPr>
            <w:r>
              <w:rPr>
                <w:b/>
              </w:rPr>
              <w:t>6</w:t>
            </w:r>
          </w:p>
        </w:tc>
        <w:tc>
          <w:tcPr>
            <w:tcW w:w="486" w:type="dxa"/>
            <w:tcBorders>
              <w:top w:val="single" w:sz="6" w:space="0" w:color="auto"/>
              <w:bottom w:val="nil"/>
              <w:right w:val="single" w:sz="4" w:space="0" w:color="auto"/>
            </w:tcBorders>
            <w:shd w:val="clear" w:color="auto" w:fill="auto"/>
            <w:vAlign w:val="bottom"/>
          </w:tcPr>
          <w:p w14:paraId="69FD2753" w14:textId="77777777" w:rsidR="00F7009D" w:rsidRPr="00067625" w:rsidRDefault="009D6872" w:rsidP="00F7009D">
            <w:pPr>
              <w:pStyle w:val="TabellRader"/>
              <w:rPr>
                <w:b/>
              </w:rPr>
            </w:pPr>
            <w:r w:rsidRPr="00067625">
              <w:rPr>
                <w:b/>
              </w:rPr>
              <w:t>-9</w:t>
            </w:r>
          </w:p>
        </w:tc>
        <w:tc>
          <w:tcPr>
            <w:tcW w:w="485" w:type="dxa"/>
            <w:tcBorders>
              <w:top w:val="single" w:sz="6" w:space="0" w:color="auto"/>
              <w:left w:val="single" w:sz="4" w:space="0" w:color="auto"/>
              <w:bottom w:val="nil"/>
              <w:right w:val="nil"/>
            </w:tcBorders>
            <w:shd w:val="clear" w:color="auto" w:fill="auto"/>
            <w:vAlign w:val="bottom"/>
          </w:tcPr>
          <w:p w14:paraId="2FDA98F5" w14:textId="38E2A701" w:rsidR="00F7009D" w:rsidRPr="00067625" w:rsidRDefault="009D6872" w:rsidP="00F7009D">
            <w:pPr>
              <w:pStyle w:val="TabellRader"/>
              <w:rPr>
                <w:b/>
              </w:rPr>
            </w:pPr>
            <w:r>
              <w:rPr>
                <w:b/>
              </w:rPr>
              <w:t>3</w:t>
            </w:r>
          </w:p>
        </w:tc>
        <w:tc>
          <w:tcPr>
            <w:tcW w:w="486" w:type="dxa"/>
            <w:tcBorders>
              <w:top w:val="single" w:sz="6" w:space="0" w:color="auto"/>
              <w:left w:val="nil"/>
              <w:bottom w:val="nil"/>
              <w:right w:val="nil"/>
            </w:tcBorders>
            <w:shd w:val="clear" w:color="auto" w:fill="auto"/>
            <w:vAlign w:val="bottom"/>
          </w:tcPr>
          <w:p w14:paraId="702AC7DE" w14:textId="723DBF89" w:rsidR="00F7009D" w:rsidRPr="00067625" w:rsidRDefault="009D6872" w:rsidP="00F7009D">
            <w:pPr>
              <w:pStyle w:val="TabellRader"/>
              <w:rPr>
                <w:b/>
              </w:rPr>
            </w:pPr>
            <w:r>
              <w:rPr>
                <w:b/>
              </w:rPr>
              <w:t>5</w:t>
            </w:r>
          </w:p>
        </w:tc>
        <w:tc>
          <w:tcPr>
            <w:tcW w:w="485" w:type="dxa"/>
            <w:tcBorders>
              <w:top w:val="single" w:sz="6" w:space="0" w:color="auto"/>
              <w:left w:val="nil"/>
              <w:bottom w:val="nil"/>
              <w:right w:val="nil"/>
            </w:tcBorders>
            <w:shd w:val="clear" w:color="auto" w:fill="auto"/>
            <w:vAlign w:val="bottom"/>
          </w:tcPr>
          <w:p w14:paraId="344279D3" w14:textId="6AEEDD77" w:rsidR="00F7009D" w:rsidRPr="00067625" w:rsidRDefault="009D6872" w:rsidP="00F7009D">
            <w:pPr>
              <w:pStyle w:val="TabellRader"/>
              <w:rPr>
                <w:b/>
              </w:rPr>
            </w:pPr>
            <w:r>
              <w:rPr>
                <w:b/>
              </w:rPr>
              <w:t>3</w:t>
            </w:r>
          </w:p>
        </w:tc>
        <w:tc>
          <w:tcPr>
            <w:tcW w:w="486" w:type="dxa"/>
            <w:tcBorders>
              <w:top w:val="single" w:sz="6" w:space="0" w:color="auto"/>
              <w:left w:val="nil"/>
              <w:bottom w:val="nil"/>
              <w:right w:val="nil"/>
            </w:tcBorders>
            <w:shd w:val="clear" w:color="auto" w:fill="auto"/>
            <w:vAlign w:val="bottom"/>
          </w:tcPr>
          <w:p w14:paraId="754855F6" w14:textId="1133C767" w:rsidR="00F7009D" w:rsidRPr="00067625" w:rsidRDefault="009D6872" w:rsidP="00F7009D">
            <w:pPr>
              <w:pStyle w:val="TabellRader"/>
              <w:rPr>
                <w:b/>
              </w:rPr>
            </w:pPr>
            <w:r>
              <w:rPr>
                <w:b/>
              </w:rPr>
              <w:t>0</w:t>
            </w:r>
          </w:p>
        </w:tc>
      </w:tr>
      <w:tr w:rsidR="00F7009D" w:rsidRPr="00067625" w14:paraId="53E48E13" w14:textId="77777777" w:rsidTr="00F7009D">
        <w:tc>
          <w:tcPr>
            <w:tcW w:w="1453" w:type="dxa"/>
            <w:tcBorders>
              <w:top w:val="nil"/>
              <w:left w:val="nil"/>
              <w:bottom w:val="single" w:sz="18" w:space="0" w:color="auto"/>
              <w:right w:val="nil"/>
            </w:tcBorders>
            <w:vAlign w:val="bottom"/>
          </w:tcPr>
          <w:p w14:paraId="492CA923" w14:textId="77777777" w:rsidR="00F7009D" w:rsidRPr="00067625" w:rsidRDefault="009D6872" w:rsidP="00F7009D">
            <w:pPr>
              <w:pStyle w:val="TabellRader"/>
              <w:jc w:val="left"/>
              <w:rPr>
                <w:b/>
              </w:rPr>
            </w:pPr>
            <w:r w:rsidRPr="00067625">
              <w:rPr>
                <w:b/>
              </w:rPr>
              <w:t>Resultat före extra</w:t>
            </w:r>
            <w:r w:rsidRPr="00067625">
              <w:rPr>
                <w:b/>
              </w:rPr>
              <w:softHyphen/>
              <w:t>ordinära poster</w:t>
            </w:r>
          </w:p>
        </w:tc>
        <w:tc>
          <w:tcPr>
            <w:tcW w:w="485" w:type="dxa"/>
            <w:tcBorders>
              <w:top w:val="nil"/>
              <w:left w:val="nil"/>
              <w:bottom w:val="single" w:sz="18" w:space="0" w:color="auto"/>
            </w:tcBorders>
            <w:shd w:val="clear" w:color="auto" w:fill="auto"/>
            <w:vAlign w:val="bottom"/>
          </w:tcPr>
          <w:p w14:paraId="51616F77" w14:textId="77777777" w:rsidR="00F7009D" w:rsidRPr="00067625" w:rsidRDefault="009D6872" w:rsidP="00F7009D">
            <w:pPr>
              <w:pStyle w:val="TabellRader"/>
              <w:rPr>
                <w:b/>
              </w:rPr>
            </w:pPr>
            <w:r w:rsidRPr="00067625">
              <w:rPr>
                <w:b/>
              </w:rPr>
              <w:t>0</w:t>
            </w:r>
          </w:p>
        </w:tc>
        <w:tc>
          <w:tcPr>
            <w:tcW w:w="486" w:type="dxa"/>
            <w:tcBorders>
              <w:top w:val="nil"/>
              <w:bottom w:val="single" w:sz="18" w:space="0" w:color="auto"/>
              <w:right w:val="single" w:sz="4" w:space="0" w:color="auto"/>
            </w:tcBorders>
            <w:shd w:val="clear" w:color="auto" w:fill="auto"/>
            <w:vAlign w:val="bottom"/>
          </w:tcPr>
          <w:p w14:paraId="21FE1A93" w14:textId="2FDE5C16" w:rsidR="00F7009D" w:rsidRPr="00067625" w:rsidRDefault="009D6872" w:rsidP="00F7009D">
            <w:pPr>
              <w:pStyle w:val="TabellRader"/>
              <w:rPr>
                <w:b/>
              </w:rPr>
            </w:pPr>
            <w:r>
              <w:rPr>
                <w:b/>
              </w:rPr>
              <w:t>4</w:t>
            </w:r>
          </w:p>
        </w:tc>
        <w:tc>
          <w:tcPr>
            <w:tcW w:w="485" w:type="dxa"/>
            <w:tcBorders>
              <w:top w:val="nil"/>
              <w:left w:val="single" w:sz="4" w:space="0" w:color="auto"/>
              <w:bottom w:val="single" w:sz="18" w:space="0" w:color="auto"/>
              <w:right w:val="nil"/>
            </w:tcBorders>
            <w:shd w:val="clear" w:color="auto" w:fill="auto"/>
            <w:vAlign w:val="bottom"/>
          </w:tcPr>
          <w:p w14:paraId="2C4E33EC" w14:textId="6A2DB05F" w:rsidR="00F7009D" w:rsidRPr="00067625" w:rsidRDefault="009D6872" w:rsidP="00F7009D">
            <w:pPr>
              <w:pStyle w:val="TabellRader"/>
              <w:rPr>
                <w:b/>
              </w:rPr>
            </w:pPr>
            <w:r w:rsidRPr="00067625">
              <w:rPr>
                <w:b/>
              </w:rPr>
              <w:t>4</w:t>
            </w:r>
          </w:p>
        </w:tc>
        <w:tc>
          <w:tcPr>
            <w:tcW w:w="486" w:type="dxa"/>
            <w:tcBorders>
              <w:top w:val="nil"/>
              <w:left w:val="nil"/>
              <w:bottom w:val="single" w:sz="18" w:space="0" w:color="auto"/>
              <w:right w:val="nil"/>
            </w:tcBorders>
            <w:shd w:val="clear" w:color="auto" w:fill="auto"/>
            <w:vAlign w:val="bottom"/>
          </w:tcPr>
          <w:p w14:paraId="4F2AB941" w14:textId="323ABA14" w:rsidR="00F7009D" w:rsidRPr="00067625" w:rsidRDefault="009D6872" w:rsidP="00F7009D">
            <w:pPr>
              <w:pStyle w:val="TabellRader"/>
              <w:rPr>
                <w:b/>
              </w:rPr>
            </w:pPr>
            <w:r>
              <w:rPr>
                <w:b/>
              </w:rPr>
              <w:t>5</w:t>
            </w:r>
          </w:p>
        </w:tc>
        <w:tc>
          <w:tcPr>
            <w:tcW w:w="485" w:type="dxa"/>
            <w:tcBorders>
              <w:top w:val="nil"/>
              <w:left w:val="nil"/>
              <w:bottom w:val="single" w:sz="18" w:space="0" w:color="auto"/>
              <w:right w:val="nil"/>
            </w:tcBorders>
            <w:shd w:val="clear" w:color="auto" w:fill="auto"/>
            <w:vAlign w:val="bottom"/>
          </w:tcPr>
          <w:p w14:paraId="3511C842" w14:textId="36C3B245" w:rsidR="00F7009D" w:rsidRPr="00067625" w:rsidRDefault="009D6872" w:rsidP="00F7009D">
            <w:pPr>
              <w:pStyle w:val="TabellRader"/>
              <w:rPr>
                <w:b/>
              </w:rPr>
            </w:pPr>
            <w:r>
              <w:rPr>
                <w:b/>
              </w:rPr>
              <w:t>4</w:t>
            </w:r>
          </w:p>
        </w:tc>
        <w:tc>
          <w:tcPr>
            <w:tcW w:w="486" w:type="dxa"/>
            <w:tcBorders>
              <w:top w:val="nil"/>
              <w:left w:val="nil"/>
              <w:bottom w:val="single" w:sz="18" w:space="0" w:color="auto"/>
              <w:right w:val="nil"/>
            </w:tcBorders>
            <w:shd w:val="clear" w:color="auto" w:fill="auto"/>
            <w:vAlign w:val="bottom"/>
          </w:tcPr>
          <w:p w14:paraId="063C570F" w14:textId="121C4165" w:rsidR="00F7009D" w:rsidRPr="00067625" w:rsidRDefault="009D6872" w:rsidP="00F7009D">
            <w:pPr>
              <w:pStyle w:val="TabellRader"/>
              <w:rPr>
                <w:b/>
              </w:rPr>
            </w:pPr>
            <w:r>
              <w:rPr>
                <w:b/>
              </w:rPr>
              <w:t>2</w:t>
            </w:r>
          </w:p>
        </w:tc>
      </w:tr>
    </w:tbl>
    <w:p w14:paraId="022B4E84" w14:textId="77777777" w:rsidR="00F7009D" w:rsidRPr="00136B19" w:rsidRDefault="009D6872" w:rsidP="00F7009D">
      <w:pPr>
        <w:pStyle w:val="TabellFotnot"/>
      </w:pPr>
      <w:r w:rsidRPr="0001089F">
        <w:t>Källor: Statistiska centralbyrån och egna beräkningar.</w:t>
      </w:r>
    </w:p>
    <w:p w14:paraId="4C4229EB" w14:textId="77777777" w:rsidR="00F7009D" w:rsidRPr="00917541" w:rsidRDefault="00F7009D" w:rsidP="00F7009D">
      <w:pPr>
        <w:pStyle w:val="Brdtextmedindrag"/>
        <w:sectPr w:rsidR="00F7009D" w:rsidRPr="00917541" w:rsidSect="00F7009D">
          <w:headerReference w:type="even" r:id="rId441"/>
          <w:headerReference w:type="default" r:id="rId442"/>
          <w:footerReference w:type="even" r:id="rId443"/>
          <w:footerReference w:type="default" r:id="rId444"/>
          <w:footerReference w:type="first" r:id="rId445"/>
          <w:pgSz w:w="11906" w:h="16838" w:code="9"/>
          <w:pgMar w:top="1304" w:right="1871" w:bottom="1531" w:left="1021" w:header="567" w:footer="1077" w:gutter="0"/>
          <w:cols w:num="2" w:space="340"/>
          <w:docGrid w:linePitch="360"/>
        </w:sectPr>
      </w:pPr>
    </w:p>
    <w:p w14:paraId="7C178AF5" w14:textId="7E1FBA93" w:rsidR="00F7009D" w:rsidRDefault="0009067D" w:rsidP="00F7009D">
      <w:pPr>
        <w:pStyle w:val="Brdtext"/>
        <w:spacing w:line="240" w:lineRule="auto"/>
        <w:jc w:val="center"/>
        <w:rPr>
          <w:sz w:val="84"/>
          <w:szCs w:val="84"/>
        </w:rPr>
      </w:pPr>
      <w:sdt>
        <w:sdtPr>
          <w:rPr>
            <w:sz w:val="84"/>
            <w:szCs w:val="84"/>
          </w:rPr>
          <w:alias w:val="Avsnittsnummer"/>
          <w:tag w:val="Avsnittsnummer"/>
          <w:id w:val="-870218827"/>
          <w:lock w:val="sdtContentLocked"/>
          <w:dataBinding w:prefixMappings="xmlns:ns0='http://rkdhs/mallar/budget/VÅP/VÅP.xsd'" w:xpath="/ns0:dokumentvärden[1]/ns0:avsnitt[1]/ns0:avsnitt[11]/@avsnittsnummer" w:storeItemID="{05362479-D7DD-42A6-9715-445895EE037E}"/>
          <w:text w:multiLine="1"/>
        </w:sdtPr>
        <w:sdtEndPr/>
        <w:sdtContent>
          <w:r w:rsidR="009D6872">
            <w:rPr>
              <w:sz w:val="84"/>
              <w:szCs w:val="84"/>
            </w:rPr>
            <w:t>10</w:t>
          </w:r>
        </w:sdtContent>
      </w:sdt>
      <w:r w:rsidR="009D6872">
        <w:rPr>
          <w:noProof/>
          <w:sz w:val="84"/>
          <w:szCs w:val="84"/>
          <w:lang w:eastAsia="sv-SE"/>
        </w:rPr>
        <mc:AlternateContent>
          <mc:Choice Requires="wpg">
            <w:drawing>
              <wp:anchor distT="0" distB="0" distL="114300" distR="114300" simplePos="0" relativeHeight="251674112" behindDoc="0" locked="0" layoutInCell="0" allowOverlap="1" wp14:anchorId="6A1B8D59" wp14:editId="3E0A820C">
                <wp:simplePos x="0" y="0"/>
                <wp:positionH relativeFrom="page">
                  <wp:posOffset>6444615</wp:posOffset>
                </wp:positionH>
                <wp:positionV relativeFrom="page">
                  <wp:posOffset>0</wp:posOffset>
                </wp:positionV>
                <wp:extent cx="892175" cy="10693400"/>
                <wp:effectExtent l="15240" t="9525" r="6985" b="12700"/>
                <wp:wrapNone/>
                <wp:docPr id="146" name="Grupp 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892175" cy="10693400"/>
                          <a:chOff x="51" y="0"/>
                          <a:chExt cx="19670" cy="20000"/>
                        </a:xfrm>
                      </wpg:grpSpPr>
                      <wps:wsp>
                        <wps:cNvPr id="349" name="Line 3"/>
                        <wps:cNvCnPr/>
                        <wps:spPr bwMode="auto">
                          <a:xfrm>
                            <a:off x="307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50" name="Line 4"/>
                        <wps:cNvCnPr/>
                        <wps:spPr bwMode="auto">
                          <a:xfrm>
                            <a:off x="458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51" name="Line 5"/>
                        <wps:cNvCnPr/>
                        <wps:spPr bwMode="auto">
                          <a:xfrm>
                            <a:off x="156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45" name="Line 6"/>
                        <wps:cNvCnPr/>
                        <wps:spPr bwMode="auto">
                          <a:xfrm>
                            <a:off x="609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47" name="Line 7"/>
                        <wps:cNvCnPr/>
                        <wps:spPr bwMode="auto">
                          <a:xfrm>
                            <a:off x="761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48" name="Line 8"/>
                        <wps:cNvCnPr/>
                        <wps:spPr bwMode="auto">
                          <a:xfrm>
                            <a:off x="912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49" name="Line 9"/>
                        <wps:cNvCnPr/>
                        <wps:spPr bwMode="auto">
                          <a:xfrm>
                            <a:off x="1819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50" name="Line 10"/>
                        <wps:cNvCnPr/>
                        <wps:spPr bwMode="auto">
                          <a:xfrm>
                            <a:off x="1063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51" name="Line 11"/>
                        <wps:cNvCnPr/>
                        <wps:spPr bwMode="auto">
                          <a:xfrm>
                            <a:off x="1214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52" name="Line 12"/>
                        <wps:cNvCnPr/>
                        <wps:spPr bwMode="auto">
                          <a:xfrm>
                            <a:off x="5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53" name="Line 13"/>
                        <wps:cNvCnPr/>
                        <wps:spPr bwMode="auto">
                          <a:xfrm>
                            <a:off x="1365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54" name="Line 14"/>
                        <wps:cNvCnPr/>
                        <wps:spPr bwMode="auto">
                          <a:xfrm>
                            <a:off x="1970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55" name="Line 15"/>
                        <wps:cNvCnPr/>
                        <wps:spPr bwMode="auto">
                          <a:xfrm>
                            <a:off x="1517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56" name="Line 16"/>
                        <wps:cNvCnPr/>
                        <wps:spPr bwMode="auto">
                          <a:xfrm>
                            <a:off x="1668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group id="Grupp 86" style="position:absolute;margin-left:507.45pt;margin-top:0;width:70.25pt;height:842pt;z-index:251659264;mso-position-horizontal-relative:page;mso-position-vertical-relative:page" coordsize="19670,20000" coordorigin="51" o:spid="_x0000_s1026" o:allowincell="f">
                <v:line id="Line 3" style="position:absolute;visibility:visible;mso-wrap-style:square" o:spid="_x0000_s1027" strokecolor="gray" strokeweight="1pt" o:connectortype="straight" from="3075,0" to="3089,20000">
                  <v:stroke startarrowwidth="narrow" startarrowlength="short" endarrowwidth="narrow" endarrowlength="short"/>
                </v:line>
                <v:line id="Line 4" style="position:absolute;visibility:visible;mso-wrap-style:square" o:spid="_x0000_s1028" strokecolor="gray" strokeweight="1pt" o:connectortype="straight" from="4587,0" to="4601,20000">
                  <v:stroke startarrowwidth="narrow" startarrowlength="short" endarrowwidth="narrow" endarrowlength="short"/>
                </v:line>
                <v:line id="Line 5" style="position:absolute;visibility:visible;mso-wrap-style:square" o:spid="_x0000_s1029" strokecolor="gray" strokeweight="1pt" o:connectortype="straight" from="1563,0" to="1577,20000">
                  <v:stroke startarrowwidth="narrow" startarrowlength="short" endarrowwidth="narrow" endarrowlength="short"/>
                </v:line>
                <v:line id="Line 6" style="position:absolute;visibility:visible;mso-wrap-style:square" o:spid="_x0000_s1030" strokecolor="gray" strokeweight="1pt" o:connectortype="straight" from="6099,0" to="6113,20000">
                  <v:stroke startarrowwidth="narrow" startarrowlength="short" endarrowwidth="narrow" endarrowlength="short"/>
                </v:line>
                <v:line id="Line 7" style="position:absolute;visibility:visible;mso-wrap-style:square" o:spid="_x0000_s1031" strokecolor="gray" strokeweight="1pt" o:connectortype="straight" from="7611,0" to="7625,20000">
                  <v:stroke startarrowwidth="narrow" startarrowlength="short" endarrowwidth="narrow" endarrowlength="short"/>
                </v:line>
                <v:line id="Line 8" style="position:absolute;visibility:visible;mso-wrap-style:square" o:spid="_x0000_s1032" strokecolor="gray" strokeweight="1pt" o:connectortype="straight" from="9123,0" to="9137,20000">
                  <v:stroke startarrowwidth="narrow" startarrowlength="short" endarrowwidth="narrow" endarrowlength="short"/>
                </v:line>
                <v:line id="Line 9" style="position:absolute;visibility:visible;mso-wrap-style:square" o:spid="_x0000_s1033" strokecolor="gray" strokeweight="1pt" o:connectortype="straight" from="18195,0" to="18209,20000">
                  <v:stroke startarrowwidth="narrow" startarrowlength="short" endarrowwidth="narrow" endarrowlength="short"/>
                </v:line>
                <v:line id="Line 10" style="position:absolute;visibility:visible;mso-wrap-style:square" o:spid="_x0000_s1034" strokecolor="gray" strokeweight="1pt" o:connectortype="straight" from="10635,0" to="10649,20000">
                  <v:stroke startarrowwidth="narrow" startarrowlength="short" endarrowwidth="narrow" endarrowlength="short"/>
                </v:line>
                <v:line id="Line 11" style="position:absolute;visibility:visible;mso-wrap-style:square" o:spid="_x0000_s1035" strokecolor="gray" strokeweight="1pt" o:connectortype="straight" from="12147,0" to="12161,20000">
                  <v:stroke startarrowwidth="narrow" startarrowlength="short" endarrowwidth="narrow" endarrowlength="short"/>
                </v:line>
                <v:line id="Line 12" style="position:absolute;visibility:visible;mso-wrap-style:square" o:spid="_x0000_s1036" strokecolor="gray" strokeweight="1pt" o:connectortype="straight" from="51,0" to="65,20000">
                  <v:stroke startarrowwidth="narrow" startarrowlength="short" endarrowwidth="narrow" endarrowlength="short"/>
                </v:line>
                <v:line id="Line 13" style="position:absolute;visibility:visible;mso-wrap-style:square" o:spid="_x0000_s1037" strokecolor="gray" strokeweight="1pt" o:connectortype="straight" from="13659,0" to="13673,20000">
                  <v:stroke startarrowwidth="narrow" startarrowlength="short" endarrowwidth="narrow" endarrowlength="short"/>
                </v:line>
                <v:line id="Line 14" style="position:absolute;visibility:visible;mso-wrap-style:square" o:spid="_x0000_s1038" strokecolor="gray" strokeweight="1pt" o:connectortype="straight" from="19707,0" to="19721,20000">
                  <v:stroke startarrowwidth="narrow" startarrowlength="short" endarrowwidth="narrow" endarrowlength="short"/>
                </v:line>
                <v:line id="Line 15" style="position:absolute;visibility:visible;mso-wrap-style:square" o:spid="_x0000_s1039" strokecolor="gray" strokeweight="1pt" o:connectortype="straight" from="15171,0" to="15185,20000">
                  <v:stroke startarrowwidth="narrow" startarrowlength="short" endarrowwidth="narrow" endarrowlength="short"/>
                </v:line>
                <v:line id="Line 16" style="position:absolute;visibility:visible;mso-wrap-style:square" o:spid="_x0000_s1040" strokecolor="gray" strokeweight="1pt" o:connectortype="straight" from="16683,0" to="16697,20000">
                  <v:stroke startarrowwidth="narrow" startarrowlength="short" endarrowwidth="narrow" endarrowlength="short"/>
                </v:line>
                <w10:wrap anchorx="page" anchory="page"/>
              </v:group>
            </w:pict>
          </mc:Fallback>
        </mc:AlternateContent>
      </w:r>
    </w:p>
    <w:p w14:paraId="2E3ACECB" w14:textId="77777777" w:rsidR="00F7009D" w:rsidRDefault="0009067D" w:rsidP="00F7009D">
      <w:pPr>
        <w:pStyle w:val="Brdtext"/>
        <w:spacing w:before="480" w:line="240" w:lineRule="auto"/>
        <w:jc w:val="center"/>
        <w:rPr>
          <w:sz w:val="84"/>
          <w:szCs w:val="84"/>
        </w:rPr>
      </w:pPr>
      <w:sdt>
        <w:sdtPr>
          <w:rPr>
            <w:sz w:val="84"/>
            <w:szCs w:val="84"/>
          </w:rPr>
          <w:alias w:val="AvsnittsrubrikKopia"/>
          <w:tag w:val="AvsnittsrubrikKopia"/>
          <w:id w:val="207389139"/>
          <w:lock w:val="sdtContentLocked"/>
          <w:dataBinding w:prefixMappings="xmlns:ns0='http://rkdhs/mallar/budget/VÅP/VÅP.xsd'" w:xpath="/ns0:dokumentvärden[1]/ns0:avsnitt[1]/ns0:avsnitt[11]/@avsnittsrubrik" w:storeItemID="{05362479-D7DD-42A6-9715-445895EE037E}"/>
          <w:text w:multiLine="1"/>
        </w:sdtPr>
        <w:sdtEndPr/>
        <w:sdtContent>
          <w:r w:rsidR="009D6872">
            <w:rPr>
              <w:sz w:val="84"/>
              <w:szCs w:val="84"/>
            </w:rPr>
            <w:t>En uppföljning av sysselsättningspolitiken</w:t>
          </w:r>
        </w:sdtContent>
      </w:sdt>
    </w:p>
    <w:p w14:paraId="211C09E7" w14:textId="77777777" w:rsidR="00F7009D" w:rsidRDefault="00F7009D" w:rsidP="00F7009D">
      <w:pPr>
        <w:pStyle w:val="Brdtext"/>
        <w:spacing w:before="480" w:line="240" w:lineRule="auto"/>
        <w:jc w:val="center"/>
        <w:rPr>
          <w:sz w:val="84"/>
          <w:szCs w:val="84"/>
        </w:rPr>
      </w:pPr>
    </w:p>
    <w:p w14:paraId="4BB4B9AF" w14:textId="77777777" w:rsidR="00F7009D" w:rsidRDefault="00F7009D" w:rsidP="00F7009D">
      <w:pPr>
        <w:pStyle w:val="Brdtext"/>
      </w:pPr>
    </w:p>
    <w:p w14:paraId="6F445573" w14:textId="77777777" w:rsidR="00F7009D" w:rsidRPr="00267A90" w:rsidRDefault="00F7009D" w:rsidP="00F7009D">
      <w:pPr>
        <w:pStyle w:val="Brdtext"/>
      </w:pPr>
    </w:p>
    <w:p w14:paraId="2B8F05AE" w14:textId="77777777" w:rsidR="00F7009D" w:rsidRPr="00401986" w:rsidRDefault="009D6872" w:rsidP="00F7009D">
      <w:pPr>
        <w:pStyle w:val="Brdtext"/>
        <w:spacing w:line="240" w:lineRule="atLeast"/>
        <w:rPr>
          <w:spacing w:val="0"/>
        </w:rPr>
      </w:pPr>
      <w:r>
        <w:rPr>
          <w:noProof/>
          <w:lang w:eastAsia="sv-SE"/>
        </w:rPr>
        <mc:AlternateContent>
          <mc:Choice Requires="wps">
            <w:drawing>
              <wp:anchor distT="0" distB="0" distL="114300" distR="114300" simplePos="0" relativeHeight="251676160" behindDoc="1" locked="1" layoutInCell="1" allowOverlap="1" wp14:anchorId="342BE3B9" wp14:editId="12CBF020">
                <wp:simplePos x="0" y="0"/>
                <wp:positionH relativeFrom="column">
                  <wp:posOffset>2160270</wp:posOffset>
                </wp:positionH>
                <wp:positionV relativeFrom="page">
                  <wp:posOffset>7726680</wp:posOffset>
                </wp:positionV>
                <wp:extent cx="1396800" cy="1789200"/>
                <wp:effectExtent l="0" t="0" r="0" b="1905"/>
                <wp:wrapNone/>
                <wp:docPr id="147" name="Textruta 30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1396800" cy="1789200"/>
                        </a:xfrm>
                        <a:prstGeom prst="rect">
                          <a:avLst/>
                        </a:prstGeom>
                        <a:noFill/>
                        <a:ln w="6350">
                          <a:noFill/>
                        </a:ln>
                        <a:effectLst/>
                      </wps:spPr>
                      <wps:txbx>
                        <w:txbxContent>
                          <w:sdt>
                            <w:sdtPr>
                              <w:alias w:val="TreKronorLogo"/>
                              <w:tag w:val="TreKronorLogo"/>
                              <w:id w:val="-844626169"/>
                              <w:lock w:val="sdtContentLocked"/>
                              <w:dataBinding w:prefixMappings="xmlns:ns0='http://rkdhs/mallar/budget/VÅP/VÅP.xsd'" w:xpath="/ns0:dokumentvärden[1]/ns0:logos/ns0:logo[@id='28']" w:storeItemID="{05362479-D7DD-42A6-9715-445895EE037E}"/>
                              <w:picture/>
                            </w:sdtPr>
                            <w:sdtEndPr/>
                            <w:sdtContent>
                              <w:p w14:paraId="0C9253A3" w14:textId="77777777" w:rsidR="00C53370" w:rsidRPr="0083762F" w:rsidRDefault="00C53370" w:rsidP="00F7009D">
                                <w:pPr>
                                  <w:pStyle w:val="Brdtext"/>
                                  <w:spacing w:line="240" w:lineRule="auto"/>
                                  <w:jc w:val="center"/>
                                </w:pPr>
                                <w:r>
                                  <w:rPr>
                                    <w:noProof/>
                                    <w:lang w:eastAsia="sv-SE"/>
                                  </w:rPr>
                                  <w:drawing>
                                    <wp:inline distT="0" distB="0" distL="0" distR="0" wp14:anchorId="3BA590AC" wp14:editId="59ABE5FB">
                                      <wp:extent cx="752400" cy="564300"/>
                                      <wp:effectExtent l="0" t="0" r="0" b="7620"/>
                                      <wp:docPr id="451"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_x0000_s1036" type="#_x0000_t202" style="position:absolute;left:0;text-align:left;margin-left:170.1pt;margin-top:608.4pt;width:110pt;height:140.9pt;z-index:-25164032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ealdUAIAAJgEAAAOAAAAZHJzL2Uyb0RvYy54bWysVEtv2zAMvg/YfxB0X+w8mocRp8hSZBgQ&#10;tAWSomdFlmNjsqhJSuzs14+SnQe6nYZdZEokPz4+0vPHppLkJIwtQaW034spEYpDVqpDSt926y9T&#10;SqxjKmMSlEjpWVj6uPj8aV7rRAygAJkJQxBE2aTWKS2c00kUWV6IitkeaKFQmYOpmMOrOUSZYTWi&#10;VzIaxPE4qsFk2gAX1uLrU6uki4Cf54K7lzy3whGZUszNhdOEc+/PaDFnycEwXZS8S4P9QxYVKxUG&#10;vUI9McfI0ZR/QFUlN2Ahdz0OVQR5XnIRasBq+vGHarYF0yLUgs2x+tom+/9g+fPp1ZAyQ+5GE0oU&#10;q5CknWicOWIFw3jmO1Rrm6DhVqOpa75Cg9ahWqs3wH9YomBVMHUQS6ux416LXtGdW4thEcA3qclN&#10;5b9YPkEs5OV85QJDE+4DDGfjaYwqjrr+ZDpDtgPqzV0b674JqIgXUmowdMiKnTbW+QRYcjHx0RSs&#10;SykD4VKROqXj4UMcHK4a9JDK24owOh2Mr6NN3Uuu2Tdtw0I+/mkP2RlbY6AdL6v5usSUNsy6V2Zw&#10;nrAM3BH3gkcuAUNDJ1FSgPn1t3dvjzSjlpIa5zOl9ueRGUGJ/K5wAGb90cgPdLiMHiYDvJh7zf5e&#10;o47VCnAF+riNmgfR2zt5EXMD1Tuu0tJHRRVTHGOn1F3ElWu3BleRi+UyGOEIa+Y2aqu5h/aN8w3f&#10;Ne/M6I4Vh4Q+w2WSWfKBnNa2pWd5dJCXgblbV7s5wvEPhHar6vfr/h6sbj+UxW8AAAD//wMAUEsD&#10;BBQABgAIAAAAIQAv09QH4QAAAA0BAAAPAAAAZHJzL2Rvd25yZXYueG1sTI/BTsMwEETvSPyDtUjc&#10;qNNQQghxqgrBBQkhSiXEbRubOGCvQ+y24e/ZnuC4M0+zM/Vy8k7szRj7QArmswyEoTbonjoFm9eH&#10;ixJETEgaXSCj4MdEWDanJzVWOhzoxezXqRMcQrFCBTaloZIyttZ4jLMwGGLvI4weE59jJ/WIBw73&#10;TuZZVkiPPfEHi4O5s6b9Wu+8guvyXdvP8XHavD2tvu3zIN09SqXOz6bVLYhkpvQHw7E+V4eGO23D&#10;jnQUTsHlIssZZSOfFzyCkaviKG1ZWtyUBcimlv9XNL8AAAD//wMAUEsBAi0AFAAGAAgAAAAhALaD&#10;OJL+AAAA4QEAABMAAAAAAAAAAAAAAAAAAAAAAFtDb250ZW50X1R5cGVzXS54bWxQSwECLQAUAAYA&#10;CAAAACEAOP0h/9YAAACUAQAACwAAAAAAAAAAAAAAAAAvAQAAX3JlbHMvLnJlbHNQSwECLQAUAAYA&#10;CAAAACEAxXmpXVACAACYBAAADgAAAAAAAAAAAAAAAAAuAgAAZHJzL2Uyb0RvYy54bWxQSwECLQAU&#10;AAYACAAAACEAL9PUB+EAAAANAQAADwAAAAAAAAAAAAAAAACqBAAAZHJzL2Rvd25yZXYueG1sUEsF&#10;BgAAAAAEAAQA8wAAALgFAAAAAA==&#10;" filled="f" stroked="f" strokeweight=".5pt">
                <v:path arrowok="t"/>
                <o:lock v:ext="edit" aspectratio="t"/>
                <v:textbox>
                  <w:txbxContent>
                    <w:sdt>
                      <w:sdtPr>
                        <w:alias w:val="TreKronorLogo"/>
                        <w:tag w:val="TreKronorLogo"/>
                        <w:id w:val="-844626169"/>
                        <w:lock w:val="sdtContentLocked"/>
                        <w:dataBinding w:prefixMappings="xmlns:ns0='http://rkdhs/mallar/budget/VÅP/VÅP.xsd'" w:xpath="/ns0:dokumentvärden[1]/ns0:logos/ns0:logo[@id='28']" w:storeItemID="{05362479-D7DD-42A6-9715-445895EE037E}"/>
                        <w:picture/>
                      </w:sdtPr>
                      <w:sdtEndPr/>
                      <w:sdtContent>
                        <w:p w14:paraId="0C9253A3" w14:textId="77777777" w:rsidR="00C53370" w:rsidRPr="0083762F" w:rsidRDefault="00C53370" w:rsidP="00F7009D">
                          <w:pPr>
                            <w:pStyle w:val="Brdtext"/>
                            <w:spacing w:line="240" w:lineRule="auto"/>
                            <w:jc w:val="center"/>
                          </w:pPr>
                          <w:r>
                            <w:rPr>
                              <w:noProof/>
                              <w:lang w:eastAsia="sv-SE"/>
                            </w:rPr>
                            <w:drawing>
                              <wp:inline distT="0" distB="0" distL="0" distR="0" wp14:anchorId="3BA590AC" wp14:editId="59ABE5FB">
                                <wp:extent cx="752400" cy="564300"/>
                                <wp:effectExtent l="0" t="0" r="0" b="7620"/>
                                <wp:docPr id="451"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v:textbox>
                <w10:wrap anchory="page"/>
                <w10:anchorlock/>
              </v:shape>
            </w:pict>
          </mc:Fallback>
        </mc:AlternateContent>
      </w:r>
    </w:p>
    <w:p w14:paraId="28D9A314" w14:textId="77777777" w:rsidR="00F7009D" w:rsidRDefault="00F7009D" w:rsidP="00F7009D">
      <w:pPr>
        <w:pStyle w:val="Brdtextmedindrag"/>
        <w:sectPr w:rsidR="00F7009D" w:rsidSect="00F7009D">
          <w:headerReference w:type="even" r:id="rId446"/>
          <w:headerReference w:type="default" r:id="rId447"/>
          <w:footerReference w:type="even" r:id="rId448"/>
          <w:footerReference w:type="default" r:id="rId449"/>
          <w:headerReference w:type="first" r:id="rId450"/>
          <w:footerReference w:type="first" r:id="rId451"/>
          <w:type w:val="oddPage"/>
          <w:pgSz w:w="11906" w:h="16838" w:code="9"/>
          <w:pgMar w:top="1304" w:right="1871" w:bottom="1531" w:left="1021" w:header="567" w:footer="1077" w:gutter="0"/>
          <w:cols w:space="708"/>
          <w:titlePg/>
          <w:docGrid w:linePitch="360"/>
        </w:sectPr>
      </w:pPr>
    </w:p>
    <w:bookmarkStart w:id="550" w:name="_Toc384401560"/>
    <w:p w14:paraId="4051F8F4" w14:textId="77777777" w:rsidR="00F7009D" w:rsidRDefault="0009067D" w:rsidP="00F7009D">
      <w:pPr>
        <w:pStyle w:val="Rubrik1"/>
      </w:pPr>
      <w:sdt>
        <w:sdtPr>
          <w:alias w:val="Avsnittsrubrik"/>
          <w:tag w:val="Avsnittsrubrik"/>
          <w:id w:val="-270632398"/>
          <w:lock w:val="sdtLocked"/>
          <w:dataBinding w:prefixMappings="xmlns:ns0='http://rkdhs/mallar/budget/VÅP/VÅP.xsd'" w:xpath="/ns0:dokumentvärden[1]/ns0:avsnitt[1]/ns0:avsnitt[11]/@avsnittsrubrik" w:storeItemID="{05362479-D7DD-42A6-9715-445895EE037E}"/>
          <w:text w:multiLine="1"/>
        </w:sdtPr>
        <w:sdtEndPr/>
        <w:sdtContent>
          <w:r w:rsidR="009D6872">
            <w:t>En uppföljning av sysselsättningspolitiken</w:t>
          </w:r>
        </w:sdtContent>
      </w:sdt>
      <w:bookmarkEnd w:id="550"/>
    </w:p>
    <w:p w14:paraId="23C87572" w14:textId="77777777" w:rsidR="00F7009D" w:rsidRDefault="00F7009D" w:rsidP="00F7009D">
      <w:pPr>
        <w:pStyle w:val="Brdtext"/>
        <w:sectPr w:rsidR="00F7009D" w:rsidSect="00F7009D">
          <w:headerReference w:type="even" r:id="rId452"/>
          <w:headerReference w:type="default" r:id="rId453"/>
          <w:footerReference w:type="even" r:id="rId454"/>
          <w:footerReference w:type="default" r:id="rId455"/>
          <w:footerReference w:type="first" r:id="rId456"/>
          <w:type w:val="oddPage"/>
          <w:pgSz w:w="11906" w:h="16838" w:code="9"/>
          <w:pgMar w:top="1304" w:right="1871" w:bottom="1531" w:left="1021" w:header="567" w:footer="1077" w:gutter="0"/>
          <w:cols w:space="708"/>
          <w:docGrid w:linePitch="360"/>
        </w:sectPr>
      </w:pPr>
    </w:p>
    <w:p w14:paraId="5C4E50DB" w14:textId="77777777" w:rsidR="00F7009D" w:rsidRDefault="009D6872" w:rsidP="00F7009D">
      <w:pPr>
        <w:pStyle w:val="Rubrik4utannumrering"/>
        <w:spacing w:before="0" w:after="120"/>
      </w:pPr>
      <w:r>
        <w:lastRenderedPageBreak/>
        <w:t>Sammanfattning</w:t>
      </w:r>
    </w:p>
    <w:p w14:paraId="4380D579" w14:textId="77777777" w:rsidR="00F7009D" w:rsidRDefault="00F7009D" w:rsidP="00F7009D">
      <w:pPr>
        <w:pStyle w:val="Brdtextmedindrag"/>
        <w:pBdr>
          <w:top w:val="single" w:sz="24" w:space="0" w:color="808080"/>
        </w:pBdr>
        <w:spacing w:before="20" w:line="140" w:lineRule="exact"/>
      </w:pPr>
    </w:p>
    <w:p w14:paraId="408A5CB9" w14:textId="77777777" w:rsidR="00F7009D" w:rsidRDefault="009D6872" w:rsidP="00F7009D">
      <w:pPr>
        <w:pStyle w:val="Strecklista"/>
        <w:rPr>
          <w:szCs w:val="22"/>
        </w:rPr>
      </w:pPr>
      <w:r w:rsidRPr="00870BFE">
        <w:rPr>
          <w:szCs w:val="22"/>
        </w:rPr>
        <w:t>Sysselsättningspolitikens viktigaste uppgift har sedan regeringen tillträdde 2006 varit att varaktigt öka sysselsättningen</w:t>
      </w:r>
      <w:r>
        <w:rPr>
          <w:szCs w:val="22"/>
        </w:rPr>
        <w:t>, i första hand</w:t>
      </w:r>
      <w:r w:rsidRPr="00870BFE">
        <w:rPr>
          <w:szCs w:val="22"/>
        </w:rPr>
        <w:t xml:space="preserve"> genom minskat utanförskap. </w:t>
      </w:r>
    </w:p>
    <w:p w14:paraId="1713EFEA" w14:textId="77777777" w:rsidR="00F7009D" w:rsidRPr="006D0FFE" w:rsidRDefault="009D6872" w:rsidP="00F7009D">
      <w:pPr>
        <w:pStyle w:val="Strecklista"/>
        <w:rPr>
          <w:szCs w:val="22"/>
        </w:rPr>
      </w:pPr>
      <w:r w:rsidRPr="00870BFE">
        <w:rPr>
          <w:szCs w:val="22"/>
        </w:rPr>
        <w:t xml:space="preserve">Inriktningen </w:t>
      </w:r>
      <w:r>
        <w:rPr>
          <w:szCs w:val="22"/>
        </w:rPr>
        <w:t xml:space="preserve">på politiken är en kombi-nation av </w:t>
      </w:r>
      <w:r w:rsidRPr="00870BFE">
        <w:rPr>
          <w:szCs w:val="22"/>
        </w:rPr>
        <w:t>åtgärder som stimulerar både utbud</w:t>
      </w:r>
      <w:r>
        <w:rPr>
          <w:szCs w:val="22"/>
        </w:rPr>
        <w:softHyphen/>
      </w:r>
      <w:r w:rsidRPr="00870BFE">
        <w:rPr>
          <w:szCs w:val="22"/>
        </w:rPr>
        <w:t xml:space="preserve">et av och efterfrågan på arbetskraft </w:t>
      </w:r>
      <w:r>
        <w:rPr>
          <w:szCs w:val="22"/>
        </w:rPr>
        <w:t xml:space="preserve">samt </w:t>
      </w:r>
      <w:r w:rsidRPr="00870BFE">
        <w:rPr>
          <w:szCs w:val="22"/>
        </w:rPr>
        <w:t>för</w:t>
      </w:r>
      <w:r>
        <w:rPr>
          <w:szCs w:val="22"/>
        </w:rPr>
        <w:softHyphen/>
      </w:r>
      <w:r w:rsidRPr="00870BFE">
        <w:rPr>
          <w:szCs w:val="22"/>
        </w:rPr>
        <w:t>bättrar matchningen på arbet</w:t>
      </w:r>
      <w:r>
        <w:rPr>
          <w:szCs w:val="22"/>
        </w:rPr>
        <w:t xml:space="preserve">s-marknaden. </w:t>
      </w:r>
    </w:p>
    <w:p w14:paraId="72E79B27" w14:textId="77777777" w:rsidR="00F7009D" w:rsidRDefault="009D6872" w:rsidP="00F7009D">
      <w:pPr>
        <w:pStyle w:val="Strecklista"/>
        <w:rPr>
          <w:szCs w:val="22"/>
        </w:rPr>
      </w:pPr>
      <w:r w:rsidRPr="00870BFE">
        <w:rPr>
          <w:szCs w:val="22"/>
        </w:rPr>
        <w:t>Regeringen bedömer att den hittills förda sysse</w:t>
      </w:r>
      <w:r>
        <w:rPr>
          <w:szCs w:val="22"/>
        </w:rPr>
        <w:t>l</w:t>
      </w:r>
      <w:r w:rsidRPr="00870BFE">
        <w:rPr>
          <w:szCs w:val="22"/>
        </w:rPr>
        <w:t xml:space="preserve">sättningspolitiken har varit ändamåls-enlig. </w:t>
      </w:r>
      <w:r>
        <w:rPr>
          <w:szCs w:val="22"/>
        </w:rPr>
        <w:t>Arbetskraftsdeltagandet och s</w:t>
      </w:r>
      <w:r w:rsidRPr="00870BFE">
        <w:rPr>
          <w:szCs w:val="22"/>
        </w:rPr>
        <w:t>yssel</w:t>
      </w:r>
      <w:r>
        <w:rPr>
          <w:szCs w:val="22"/>
        </w:rPr>
        <w:softHyphen/>
      </w:r>
      <w:r w:rsidRPr="00870BFE">
        <w:rPr>
          <w:szCs w:val="22"/>
        </w:rPr>
        <w:t xml:space="preserve">sättningen har ökat mer sedan 2006 än vad som kan förklaras av </w:t>
      </w:r>
      <w:r>
        <w:rPr>
          <w:szCs w:val="22"/>
        </w:rPr>
        <w:t xml:space="preserve">konjunkturella och </w:t>
      </w:r>
      <w:r w:rsidRPr="009600C4">
        <w:rPr>
          <w:szCs w:val="22"/>
        </w:rPr>
        <w:t>demo</w:t>
      </w:r>
      <w:r>
        <w:rPr>
          <w:szCs w:val="22"/>
        </w:rPr>
        <w:softHyphen/>
      </w:r>
      <w:r w:rsidRPr="009600C4">
        <w:rPr>
          <w:szCs w:val="22"/>
        </w:rPr>
        <w:t>grafi</w:t>
      </w:r>
      <w:r>
        <w:rPr>
          <w:szCs w:val="22"/>
        </w:rPr>
        <w:t xml:space="preserve">ska faktorer. </w:t>
      </w:r>
    </w:p>
    <w:p w14:paraId="3A381B62" w14:textId="77777777" w:rsidR="00F7009D" w:rsidRPr="00870BFE" w:rsidRDefault="009D6872" w:rsidP="00F7009D">
      <w:pPr>
        <w:pStyle w:val="Strecklista"/>
        <w:rPr>
          <w:szCs w:val="22"/>
        </w:rPr>
      </w:pPr>
      <w:r>
        <w:rPr>
          <w:szCs w:val="22"/>
        </w:rPr>
        <w:t xml:space="preserve">Regeringens politik har dock hittills haft större effekt på arbetskraftsdeltagandet än sysselsättningen på grund av en dämpad efterfrågeutveckling, vilket har bidragit till att arbetslösheten fortfarande är hög. </w:t>
      </w:r>
    </w:p>
    <w:p w14:paraId="157F4DF4" w14:textId="77777777" w:rsidR="00F7009D" w:rsidRDefault="009D6872" w:rsidP="00F7009D">
      <w:pPr>
        <w:pStyle w:val="Strecklista"/>
        <w:rPr>
          <w:szCs w:val="22"/>
        </w:rPr>
      </w:pPr>
      <w:r>
        <w:rPr>
          <w:szCs w:val="22"/>
        </w:rPr>
        <w:t>L</w:t>
      </w:r>
      <w:r w:rsidRPr="00870BFE">
        <w:rPr>
          <w:szCs w:val="22"/>
        </w:rPr>
        <w:t xml:space="preserve">ågkonjunkturen har </w:t>
      </w:r>
      <w:r>
        <w:rPr>
          <w:szCs w:val="22"/>
        </w:rPr>
        <w:t xml:space="preserve">även </w:t>
      </w:r>
      <w:r w:rsidRPr="00870BFE">
        <w:rPr>
          <w:szCs w:val="22"/>
        </w:rPr>
        <w:t>medfört att vissa strukturella problem på arbetsmar</w:t>
      </w:r>
      <w:r>
        <w:rPr>
          <w:szCs w:val="22"/>
        </w:rPr>
        <w:t>knaden har förstärkts. Långtids</w:t>
      </w:r>
      <w:r w:rsidRPr="00870BFE">
        <w:rPr>
          <w:szCs w:val="22"/>
        </w:rPr>
        <w:t>arbetslösheten har ökat och etableringen på arbetsmarknaden har försvårats</w:t>
      </w:r>
      <w:r>
        <w:rPr>
          <w:szCs w:val="22"/>
        </w:rPr>
        <w:t xml:space="preserve"> för vissa grupper</w:t>
      </w:r>
      <w:r w:rsidRPr="00870BFE">
        <w:rPr>
          <w:szCs w:val="22"/>
        </w:rPr>
        <w:t>. Att höja sysselsätt</w:t>
      </w:r>
      <w:r>
        <w:rPr>
          <w:szCs w:val="22"/>
        </w:rPr>
        <w:softHyphen/>
      </w:r>
      <w:r w:rsidRPr="00870BFE">
        <w:rPr>
          <w:szCs w:val="22"/>
        </w:rPr>
        <w:t xml:space="preserve">ningen </w:t>
      </w:r>
      <w:r>
        <w:rPr>
          <w:szCs w:val="22"/>
        </w:rPr>
        <w:t>i grupper med en svag förankring på arbets</w:t>
      </w:r>
      <w:r>
        <w:rPr>
          <w:szCs w:val="22"/>
        </w:rPr>
        <w:softHyphen/>
        <w:t>marknaden</w:t>
      </w:r>
      <w:r w:rsidRPr="00870BFE">
        <w:rPr>
          <w:szCs w:val="22"/>
        </w:rPr>
        <w:t xml:space="preserve"> är en av regeringens viktigaste utmaningar de närmaste åren. För att klara detta måste arbetsmarknaden bli mer inkluderande. </w:t>
      </w:r>
    </w:p>
    <w:p w14:paraId="4FDE4AD4" w14:textId="77777777" w:rsidR="00F7009D" w:rsidRPr="00C0621B" w:rsidRDefault="009D6872" w:rsidP="00F7009D">
      <w:pPr>
        <w:pStyle w:val="Strecklista"/>
        <w:rPr>
          <w:szCs w:val="22"/>
        </w:rPr>
      </w:pPr>
      <w:r w:rsidRPr="00870BFE">
        <w:rPr>
          <w:szCs w:val="22"/>
        </w:rPr>
        <w:t>Regering</w:t>
      </w:r>
      <w:r>
        <w:rPr>
          <w:szCs w:val="22"/>
        </w:rPr>
        <w:t>en arbetar också för att, i sam</w:t>
      </w:r>
      <w:r>
        <w:rPr>
          <w:szCs w:val="22"/>
        </w:rPr>
        <w:softHyphen/>
      </w:r>
      <w:r w:rsidRPr="00870BFE">
        <w:rPr>
          <w:szCs w:val="22"/>
        </w:rPr>
        <w:t xml:space="preserve">verkan med </w:t>
      </w:r>
      <w:r>
        <w:rPr>
          <w:szCs w:val="22"/>
        </w:rPr>
        <w:t xml:space="preserve">arbetsmarknadens </w:t>
      </w:r>
      <w:r w:rsidRPr="00870BFE">
        <w:rPr>
          <w:szCs w:val="22"/>
        </w:rPr>
        <w:t xml:space="preserve">parter, </w:t>
      </w:r>
      <w:r w:rsidRPr="00870BFE">
        <w:rPr>
          <w:szCs w:val="22"/>
        </w:rPr>
        <w:lastRenderedPageBreak/>
        <w:t>öppna upp för nya vägar in på arbets</w:t>
      </w:r>
      <w:r>
        <w:rPr>
          <w:szCs w:val="22"/>
        </w:rPr>
        <w:softHyphen/>
      </w:r>
      <w:r w:rsidRPr="00870BFE">
        <w:rPr>
          <w:szCs w:val="22"/>
        </w:rPr>
        <w:t>marknaden och öka</w:t>
      </w:r>
      <w:r>
        <w:rPr>
          <w:szCs w:val="22"/>
        </w:rPr>
        <w:t>d</w:t>
      </w:r>
      <w:r w:rsidRPr="00870BFE">
        <w:rPr>
          <w:szCs w:val="22"/>
        </w:rPr>
        <w:t xml:space="preserve"> </w:t>
      </w:r>
      <w:r>
        <w:rPr>
          <w:szCs w:val="22"/>
        </w:rPr>
        <w:t>omställningsförmåga</w:t>
      </w:r>
      <w:r w:rsidRPr="00870BFE">
        <w:rPr>
          <w:szCs w:val="22"/>
        </w:rPr>
        <w:t>.</w:t>
      </w:r>
    </w:p>
    <w:p w14:paraId="1DE981E8" w14:textId="77777777" w:rsidR="00F7009D" w:rsidRDefault="00F7009D" w:rsidP="00F7009D">
      <w:pPr>
        <w:pStyle w:val="Brdtextmedindrag"/>
        <w:pBdr>
          <w:bottom w:val="single" w:sz="24" w:space="0" w:color="808080"/>
        </w:pBdr>
        <w:spacing w:after="60" w:line="120" w:lineRule="exact"/>
      </w:pPr>
    </w:p>
    <w:p w14:paraId="2229616C" w14:textId="77777777" w:rsidR="00F7009D" w:rsidRDefault="009D6872" w:rsidP="00F7009D">
      <w:pPr>
        <w:pStyle w:val="Rubrik2"/>
      </w:pPr>
      <w:bookmarkStart w:id="551" w:name="_Toc384401561"/>
      <w:r w:rsidRPr="00870BFE">
        <w:t>Sysselsättningspolitikens viktigaste uppgift</w:t>
      </w:r>
      <w:bookmarkEnd w:id="551"/>
    </w:p>
    <w:p w14:paraId="288B324B" w14:textId="77777777" w:rsidR="00F7009D" w:rsidRDefault="009D6872" w:rsidP="00F7009D">
      <w:pPr>
        <w:pStyle w:val="Brdtext"/>
      </w:pPr>
      <w:r w:rsidRPr="00DA5BF6">
        <w:t>Den ekonomiska politiken ska bidra till en så hög välfärd som möjligt</w:t>
      </w:r>
      <w:r>
        <w:t>,</w:t>
      </w:r>
      <w:r w:rsidRPr="00DA5BF6">
        <w:t xml:space="preserve"> samtidigt som välfärden ska komma alla till del. Sysselsättningspolitiken är en central del av den ekonomiska politiken. Den bidrar till högre välfärd genom åtgärder som leder till att människors kompetens och vilja att arbeta tas tillvara på bästa sätt. Sysselsättnings-politikens viktigaste uppgift är att öka den varaktiga sysselsättningen, dvs. den syssel-sättningsnivå som är förenlig med </w:t>
      </w:r>
      <w:r>
        <w:t xml:space="preserve">en </w:t>
      </w:r>
      <w:r w:rsidRPr="00DA5BF6">
        <w:t>stabil inflation och ekonomisk balans i övrigt.</w:t>
      </w:r>
    </w:p>
    <w:p w14:paraId="7F153AB6" w14:textId="77777777" w:rsidR="00F7009D" w:rsidRDefault="009D6872" w:rsidP="00F7009D">
      <w:pPr>
        <w:pStyle w:val="Rubrik3utannumrering"/>
      </w:pPr>
      <w:r w:rsidRPr="00DA5BF6">
        <w:t>Högre sysselsättning leder till högre välfärd åt alla</w:t>
      </w:r>
    </w:p>
    <w:p w14:paraId="6C7A65A8" w14:textId="77777777" w:rsidR="00F7009D" w:rsidRDefault="009D6872" w:rsidP="00F7009D">
      <w:pPr>
        <w:pStyle w:val="Brdtext"/>
      </w:pPr>
      <w:r>
        <w:t>Något förenklat bidrar syssel</w:t>
      </w:r>
      <w:r w:rsidRPr="00DA5BF6">
        <w:t>sättningspolitiken till hö</w:t>
      </w:r>
      <w:r>
        <w:t xml:space="preserve">gre välfärd </w:t>
      </w:r>
      <w:r w:rsidRPr="00DA5BF6">
        <w:t>på två sätt</w:t>
      </w:r>
      <w:r>
        <w:t>: den under</w:t>
      </w:r>
      <w:r w:rsidRPr="00DA5BF6">
        <w:t xml:space="preserve">lättar finansieringen av den offentliga </w:t>
      </w:r>
      <w:r>
        <w:t>sektorn och den minskar utanför</w:t>
      </w:r>
      <w:r w:rsidRPr="00DA5BF6">
        <w:t>skapet.</w:t>
      </w:r>
    </w:p>
    <w:p w14:paraId="2E9ABC84" w14:textId="77777777" w:rsidR="00F7009D" w:rsidRDefault="009D6872" w:rsidP="00F7009D">
      <w:pPr>
        <w:pStyle w:val="Rubrik6utannumrering"/>
      </w:pPr>
      <w:r w:rsidRPr="00DA5BF6">
        <w:t>En hög sysselsättningsnivå möjliggör en generös offentlig välfärd</w:t>
      </w:r>
    </w:p>
    <w:p w14:paraId="013EEFBF" w14:textId="77777777" w:rsidR="00F7009D" w:rsidRDefault="009D6872" w:rsidP="00F7009D">
      <w:pPr>
        <w:pStyle w:val="Brdtext"/>
      </w:pPr>
      <w:r>
        <w:t>En generös och gemensamt finansierad välfärd kräver att en stor andel av befolkningen arbetar och att de som arbetar jobbar många timmar eftersom förvärvsarbete är den viktigaste skatte</w:t>
      </w:r>
      <w:r>
        <w:softHyphen/>
      </w:r>
      <w:r>
        <w:lastRenderedPageBreak/>
        <w:t>basen i ekonomin. När fler arbetar frigörs dess</w:t>
      </w:r>
      <w:r>
        <w:softHyphen/>
        <w:t>utom resurser i den offentliga sektorn eftersom utgifterna för bl.a. arbetslöshetsersättning och ekonomiskt bistånd minskar. Detta skapar i sin tur utrymme för att förbättra kvaliteten i exempelvis skolan, äldreomsorgen och vården samt möjliggör ett lägre skatteuttag.</w:t>
      </w:r>
    </w:p>
    <w:p w14:paraId="6680130E" w14:textId="77777777" w:rsidR="00F7009D" w:rsidRDefault="009D6872" w:rsidP="00F7009D">
      <w:pPr>
        <w:pStyle w:val="Brdtextmedindrag"/>
      </w:pPr>
      <w:r>
        <w:t>Sveriges höga ambition när det gäller offent</w:t>
      </w:r>
      <w:r>
        <w:softHyphen/>
        <w:t>ligt tillhandahållna välfärdstjänster, såsom utbild</w:t>
      </w:r>
      <w:r>
        <w:softHyphen/>
        <w:t>ning, sjukvård, barn</w:t>
      </w:r>
      <w:r>
        <w:softHyphen/>
        <w:t>omsorg och infrastruktur, innebär att det är viktigt att så många som möjligt arbetar och därmed bidrar till finansie</w:t>
      </w:r>
      <w:r>
        <w:softHyphen/>
        <w:t>ringen av dessa tjänster. När fler arbetar upprätt</w:t>
      </w:r>
      <w:r>
        <w:softHyphen/>
        <w:t>hålls också viljan hos medborgarna att bidra till den gemensamma sektorns finansiering. Den demografiska utvecklingen, med en större andel äldre, kommer att medföra en ökad belast</w:t>
      </w:r>
      <w:r>
        <w:softHyphen/>
        <w:t>ning på de offentliga finanserna. För att dagens nivå på den offentligt finansierade välfärden ska kunna upprätthållas utan höjd skatt på arbets</w:t>
      </w:r>
      <w:r>
        <w:softHyphen/>
        <w:t>inkomster (eller andra skatter eller avgifter) är det nödvändigt att det totala antalet arbetade timmar ökar, samtidigt som förutsätt</w:t>
      </w:r>
      <w:r>
        <w:softHyphen/>
        <w:t>ningar för en god produktivitets</w:t>
      </w:r>
      <w:r>
        <w:softHyphen/>
        <w:t>utveckling inom den offentligt finansierade välfärdsproduktionen upprätthålls.</w:t>
      </w:r>
      <w:r>
        <w:rPr>
          <w:rStyle w:val="Fotnotsreferens"/>
        </w:rPr>
        <w:footnoteReference w:id="105"/>
      </w:r>
    </w:p>
    <w:p w14:paraId="5A67E16B" w14:textId="77777777" w:rsidR="00F7009D" w:rsidRDefault="009D6872" w:rsidP="00F7009D">
      <w:pPr>
        <w:pStyle w:val="Brdtextmedindrag"/>
      </w:pPr>
      <w:r>
        <w:t>Argumentet att många ska bidra till finansieringen av den offentliga välfärden ska inte tolkas som att andra aktiviteter än arbete, som t.ex. utbildning och föräldraledighet, är utan värde för individen eller samhället i stort. Ju större omfattning på den offentliga välfärden som efterfrågas, desto större blir dock kraven på deltagande i arbetslivet.</w:t>
      </w:r>
    </w:p>
    <w:p w14:paraId="5E3FA94D" w14:textId="77777777" w:rsidR="00F7009D" w:rsidRDefault="009D6872" w:rsidP="00F7009D">
      <w:pPr>
        <w:pStyle w:val="Rubrik6utannumrering"/>
      </w:pPr>
      <w:r w:rsidRPr="00BF256D">
        <w:t>Minskat utanförskap leder till ökad välfärd</w:t>
      </w:r>
    </w:p>
    <w:p w14:paraId="4B4ECA3C" w14:textId="77777777" w:rsidR="00F7009D" w:rsidRDefault="009D6872" w:rsidP="00F7009D">
      <w:pPr>
        <w:pStyle w:val="Brdtext"/>
      </w:pPr>
      <w:r>
        <w:t>Begreppet</w:t>
      </w:r>
      <w:r w:rsidRPr="00BF256D">
        <w:t xml:space="preserve"> utanförskap </w:t>
      </w:r>
      <w:r>
        <w:t>avser att belysa</w:t>
      </w:r>
      <w:r w:rsidRPr="00BF256D">
        <w:t xml:space="preserve"> att betydligt fler än de som räknas som arbetslösa kan ha arbetsmarknadsrelaterade problem. </w:t>
      </w:r>
      <w:r>
        <w:t>P</w:t>
      </w:r>
      <w:r w:rsidRPr="00BF256D">
        <w:t>ersoner i utanförskap risk</w:t>
      </w:r>
      <w:r>
        <w:t>erar</w:t>
      </w:r>
      <w:r w:rsidRPr="00BF256D">
        <w:t xml:space="preserve"> </w:t>
      </w:r>
      <w:r>
        <w:t>att få lägre inkomst,</w:t>
      </w:r>
      <w:r w:rsidRPr="00BF256D">
        <w:t xml:space="preserve"> ohälsa</w:t>
      </w:r>
      <w:r>
        <w:t xml:space="preserve"> samt saknar den känsla av </w:t>
      </w:r>
      <w:r w:rsidRPr="00BF256D">
        <w:t>gemenskap</w:t>
      </w:r>
      <w:r>
        <w:t xml:space="preserve"> som ett arbete ofta innebär</w:t>
      </w:r>
      <w:r w:rsidRPr="00BF256D">
        <w:t xml:space="preserve"> och </w:t>
      </w:r>
      <w:r>
        <w:t>upplever</w:t>
      </w:r>
      <w:r w:rsidRPr="00BF256D">
        <w:t xml:space="preserve"> stress som kan vara förknippad med att sakna ett arbete. Att försörja sig själv skapar också ökade möj</w:t>
      </w:r>
      <w:r>
        <w:t xml:space="preserve">ligheter för enskilda och familjer att </w:t>
      </w:r>
      <w:r w:rsidRPr="00BF256D">
        <w:t>bestäm</w:t>
      </w:r>
      <w:r>
        <w:softHyphen/>
      </w:r>
      <w:r w:rsidRPr="00BF256D">
        <w:t>ma över den egna vardagen. Utanförskapet är dessut</w:t>
      </w:r>
      <w:r>
        <w:t xml:space="preserve">om kostsamt för </w:t>
      </w:r>
      <w:r>
        <w:lastRenderedPageBreak/>
        <w:t>samhället efter</w:t>
      </w:r>
      <w:r w:rsidRPr="00BF256D">
        <w:t>som värdefull produktion och skatteintäkter går förlorade när arbetskraften inte tas i anspråk, samtidigt som de</w:t>
      </w:r>
      <w:r>
        <w:t>t bidrar till ökade</w:t>
      </w:r>
      <w:r w:rsidRPr="00BF256D">
        <w:t xml:space="preserve"> offe</w:t>
      </w:r>
      <w:r>
        <w:t>ntliga utgifter</w:t>
      </w:r>
      <w:r w:rsidRPr="00BF256D">
        <w:t>. En varaktigt högre sysselsättning genom ett minskat utanförskap leder därför till ökad välfärd.</w:t>
      </w:r>
    </w:p>
    <w:p w14:paraId="28B142C7" w14:textId="77777777" w:rsidR="00F7009D" w:rsidRDefault="009D6872" w:rsidP="00F7009D">
      <w:pPr>
        <w:pStyle w:val="Rubrik4utannumrering"/>
      </w:pPr>
      <w:r w:rsidRPr="00BF256D">
        <w:t>En uppföljning av sysselsättningspolitiken</w:t>
      </w:r>
    </w:p>
    <w:p w14:paraId="335BA41C" w14:textId="77777777" w:rsidR="00F7009D" w:rsidRPr="00BF256D" w:rsidRDefault="009D6872" w:rsidP="00F7009D">
      <w:pPr>
        <w:pStyle w:val="Brdtext"/>
      </w:pPr>
      <w:r w:rsidRPr="00BF256D">
        <w:t>Regeringen har utvecklat ett</w:t>
      </w:r>
      <w:r>
        <w:t xml:space="preserve"> ramverk för syssel</w:t>
      </w:r>
      <w:r>
        <w:softHyphen/>
        <w:t>sättnings</w:t>
      </w:r>
      <w:r w:rsidRPr="00BF256D">
        <w:t>politiken</w:t>
      </w:r>
      <w:r>
        <w:t xml:space="preserve"> som</w:t>
      </w:r>
      <w:r w:rsidRPr="00BF256D">
        <w:t xml:space="preserve"> syftar </w:t>
      </w:r>
      <w:r w:rsidRPr="00F66C90">
        <w:t xml:space="preserve">till att politiken på ett så effektivt sätt som möjligt ska bidra till en varaktigt högre sysselsättning. </w:t>
      </w:r>
      <w:r>
        <w:t>I</w:t>
      </w:r>
      <w:r w:rsidRPr="00F66C90">
        <w:t>ndikatorer som på ett tidigt stadium identifierar väsentliga pro</w:t>
      </w:r>
      <w:r>
        <w:softHyphen/>
      </w:r>
      <w:r w:rsidRPr="00F66C90">
        <w:t>blem på arbetsmarknaden</w:t>
      </w:r>
      <w:r>
        <w:t xml:space="preserve"> utgör en viktig del i ramverket</w:t>
      </w:r>
      <w:r w:rsidRPr="00F66C90">
        <w:t>. En annan del i ramverket är att skapa så goda kunskaper</w:t>
      </w:r>
      <w:r w:rsidRPr="00BF256D">
        <w:t xml:space="preserve"> som möjligt om hur arbets</w:t>
      </w:r>
      <w:r>
        <w:softHyphen/>
      </w:r>
      <w:r w:rsidRPr="00BF256D">
        <w:t xml:space="preserve">marknaden fungerar och hur </w:t>
      </w:r>
      <w:r>
        <w:t>olika tänk</w:t>
      </w:r>
      <w:r>
        <w:softHyphen/>
        <w:t>bara åtgärder verkar.</w:t>
      </w:r>
      <w:r w:rsidRPr="00BF256D">
        <w:t xml:space="preserve"> En tredje del är att följa upp om de åtgärder som vidtagits har </w:t>
      </w:r>
      <w:r>
        <w:t xml:space="preserve">haft </w:t>
      </w:r>
      <w:r w:rsidRPr="00BF256D">
        <w:t>avse</w:t>
      </w:r>
      <w:r>
        <w:t>dda effek</w:t>
      </w:r>
      <w:r>
        <w:softHyphen/>
        <w:t>ter. R</w:t>
      </w:r>
      <w:r w:rsidRPr="00BF256D">
        <w:t>amverket används i detta avsnitt för att följa upp regeringens sysselsättningspolitik</w:t>
      </w:r>
      <w:r>
        <w:t xml:space="preserve"> och för att iden</w:t>
      </w:r>
      <w:r>
        <w:softHyphen/>
        <w:t>tifiera utmaningar för att få fler i arbete</w:t>
      </w:r>
      <w:r w:rsidRPr="00BF256D">
        <w:t xml:space="preserve">. </w:t>
      </w:r>
    </w:p>
    <w:p w14:paraId="5DB39B84" w14:textId="77777777" w:rsidR="00F7009D" w:rsidRDefault="009D6872" w:rsidP="00F7009D">
      <w:pPr>
        <w:pStyle w:val="Brdtextmedindrag"/>
      </w:pPr>
      <w:r>
        <w:t xml:space="preserve">I avsnitt </w:t>
      </w:r>
      <w:r>
        <w:fldChar w:fldCharType="begin"/>
      </w:r>
      <w:r>
        <w:instrText xml:space="preserve"> REF _Ref383517004 \r \h </w:instrText>
      </w:r>
      <w:r>
        <w:fldChar w:fldCharType="separate"/>
      </w:r>
      <w:r w:rsidR="004642B5">
        <w:t>10.2</w:t>
      </w:r>
      <w:r>
        <w:fldChar w:fldCharType="end"/>
      </w:r>
      <w:r w:rsidRPr="00BF256D">
        <w:t xml:space="preserve"> redogörs för hur arbets-marknaden har utvecklats und</w:t>
      </w:r>
      <w:r>
        <w:t xml:space="preserve">er de senaste åren. I avsnitt </w:t>
      </w:r>
      <w:r>
        <w:fldChar w:fldCharType="begin"/>
      </w:r>
      <w:r>
        <w:instrText xml:space="preserve"> REF _Ref383517022 \r \h </w:instrText>
      </w:r>
      <w:r>
        <w:fldChar w:fldCharType="separate"/>
      </w:r>
      <w:r w:rsidR="004642B5">
        <w:t>10.3</w:t>
      </w:r>
      <w:r>
        <w:fldChar w:fldCharType="end"/>
      </w:r>
      <w:r w:rsidRPr="00BF256D">
        <w:t xml:space="preserve"> redovisas regeringens strategi för att förbättra arbetsmarknaden</w:t>
      </w:r>
      <w:r>
        <w:t xml:space="preserve">s funktionssätt och i avsnitt </w:t>
      </w:r>
      <w:r>
        <w:fldChar w:fldCharType="begin"/>
      </w:r>
      <w:r>
        <w:instrText xml:space="preserve"> REF _Ref383517035 \r \h </w:instrText>
      </w:r>
      <w:r>
        <w:fldChar w:fldCharType="separate"/>
      </w:r>
      <w:r w:rsidR="004642B5">
        <w:t>10.4</w:t>
      </w:r>
      <w:r>
        <w:fldChar w:fldCharType="end"/>
      </w:r>
      <w:r w:rsidRPr="00BF256D">
        <w:t xml:space="preserve"> analyseras olika indikatorer för att följa upp om regeringens politi</w:t>
      </w:r>
      <w:r>
        <w:t>k haft avsedd effekt. Avsnitt 10</w:t>
      </w:r>
      <w:r w:rsidRPr="00BF256D">
        <w:t>.5 belyser framtida utmaningar för sysselsättningspolitiken.</w:t>
      </w:r>
    </w:p>
    <w:p w14:paraId="4E61EC85" w14:textId="77777777" w:rsidR="00F7009D" w:rsidRDefault="009D6872" w:rsidP="00F7009D">
      <w:pPr>
        <w:pStyle w:val="Rubrik2"/>
      </w:pPr>
      <w:bookmarkStart w:id="552" w:name="_Ref383517004"/>
      <w:bookmarkStart w:id="553" w:name="_Toc384401562"/>
      <w:r w:rsidRPr="00BF256D">
        <w:t>Läget på arbetsmarknaden</w:t>
      </w:r>
      <w:bookmarkEnd w:id="552"/>
      <w:bookmarkEnd w:id="553"/>
    </w:p>
    <w:p w14:paraId="1DBB94CB" w14:textId="77777777" w:rsidR="00F7009D" w:rsidRPr="00F1106E" w:rsidRDefault="009D6872" w:rsidP="00F7009D">
      <w:pPr>
        <w:pStyle w:val="Brdtext"/>
      </w:pPr>
      <w:r>
        <w:t>Den svenska arbets</w:t>
      </w:r>
      <w:r>
        <w:softHyphen/>
        <w:t>marknaden är stark i en internationell jämförelse. Arbets</w:t>
      </w:r>
      <w:r>
        <w:softHyphen/>
        <w:t>krafts</w:t>
      </w:r>
      <w:r>
        <w:softHyphen/>
        <w:t>deltagan</w:t>
      </w:r>
      <w:r>
        <w:softHyphen/>
        <w:t>det är högst i EU. Sverige har tillsammans med Nederländerna högst sysselsättningsgrad i EU och tillsammans med Österrike lägst långtidsarbetslöshet i EU. Arbetskrafts</w:t>
      </w:r>
      <w:r>
        <w:softHyphen/>
        <w:t>deltagandet har dock ökat mer än syssel</w:t>
      </w:r>
      <w:r>
        <w:softHyphen/>
        <w:t xml:space="preserve">sättningen, vilket bidragit till en högre arbetslöshet. </w:t>
      </w:r>
      <w:r w:rsidRPr="00870BFE">
        <w:rPr>
          <w:szCs w:val="22"/>
        </w:rPr>
        <w:t>Den utdragna lågkonjunk</w:t>
      </w:r>
      <w:r>
        <w:rPr>
          <w:szCs w:val="22"/>
        </w:rPr>
        <w:softHyphen/>
      </w:r>
      <w:r w:rsidRPr="00870BFE">
        <w:rPr>
          <w:szCs w:val="22"/>
        </w:rPr>
        <w:t>turen har dock med</w:t>
      </w:r>
      <w:r>
        <w:rPr>
          <w:szCs w:val="22"/>
        </w:rPr>
        <w:softHyphen/>
      </w:r>
      <w:r w:rsidRPr="00870BFE">
        <w:rPr>
          <w:szCs w:val="22"/>
        </w:rPr>
        <w:t>fört att vissa strukturella problem på arbets</w:t>
      </w:r>
      <w:r>
        <w:rPr>
          <w:szCs w:val="22"/>
        </w:rPr>
        <w:softHyphen/>
      </w:r>
      <w:r w:rsidRPr="00870BFE">
        <w:rPr>
          <w:szCs w:val="22"/>
        </w:rPr>
        <w:t>mar</w:t>
      </w:r>
      <w:r>
        <w:rPr>
          <w:szCs w:val="22"/>
        </w:rPr>
        <w:t>knaden har förstärkts. Långtids</w:t>
      </w:r>
      <w:r w:rsidRPr="00870BFE">
        <w:rPr>
          <w:szCs w:val="22"/>
        </w:rPr>
        <w:t>arbets</w:t>
      </w:r>
      <w:r>
        <w:rPr>
          <w:szCs w:val="22"/>
        </w:rPr>
        <w:softHyphen/>
      </w:r>
      <w:r w:rsidRPr="00870BFE">
        <w:rPr>
          <w:szCs w:val="22"/>
        </w:rPr>
        <w:t>lös</w:t>
      </w:r>
      <w:r>
        <w:rPr>
          <w:szCs w:val="22"/>
        </w:rPr>
        <w:softHyphen/>
      </w:r>
      <w:r w:rsidRPr="00870BFE">
        <w:rPr>
          <w:szCs w:val="22"/>
        </w:rPr>
        <w:t>het</w:t>
      </w:r>
      <w:r>
        <w:rPr>
          <w:szCs w:val="22"/>
        </w:rPr>
        <w:softHyphen/>
      </w:r>
      <w:r w:rsidRPr="00870BFE">
        <w:rPr>
          <w:szCs w:val="22"/>
        </w:rPr>
        <w:t>en har ökat och etablering</w:t>
      </w:r>
      <w:r>
        <w:rPr>
          <w:szCs w:val="22"/>
        </w:rPr>
        <w:softHyphen/>
      </w:r>
      <w:r w:rsidRPr="00870BFE">
        <w:rPr>
          <w:szCs w:val="22"/>
        </w:rPr>
        <w:t>en på arbets</w:t>
      </w:r>
      <w:r>
        <w:rPr>
          <w:szCs w:val="22"/>
        </w:rPr>
        <w:softHyphen/>
        <w:t>mark</w:t>
      </w:r>
      <w:r>
        <w:rPr>
          <w:szCs w:val="22"/>
        </w:rPr>
        <w:softHyphen/>
      </w:r>
      <w:r w:rsidRPr="00870BFE">
        <w:rPr>
          <w:szCs w:val="22"/>
        </w:rPr>
        <w:t>naden för unga</w:t>
      </w:r>
      <w:r>
        <w:rPr>
          <w:szCs w:val="22"/>
        </w:rPr>
        <w:t xml:space="preserve"> med ofull</w:t>
      </w:r>
      <w:r>
        <w:rPr>
          <w:szCs w:val="22"/>
        </w:rPr>
        <w:softHyphen/>
        <w:t>ständig gymnasie</w:t>
      </w:r>
      <w:r>
        <w:rPr>
          <w:szCs w:val="22"/>
        </w:rPr>
        <w:softHyphen/>
        <w:t>utbildning</w:t>
      </w:r>
      <w:r w:rsidRPr="00870BFE">
        <w:rPr>
          <w:szCs w:val="22"/>
        </w:rPr>
        <w:t xml:space="preserve">, </w:t>
      </w:r>
      <w:r>
        <w:rPr>
          <w:szCs w:val="22"/>
        </w:rPr>
        <w:t xml:space="preserve">personer </w:t>
      </w:r>
      <w:r w:rsidRPr="00870BFE">
        <w:rPr>
          <w:szCs w:val="22"/>
        </w:rPr>
        <w:t xml:space="preserve">födda </w:t>
      </w:r>
      <w:r>
        <w:rPr>
          <w:szCs w:val="22"/>
        </w:rPr>
        <w:t>utan</w:t>
      </w:r>
      <w:r>
        <w:rPr>
          <w:szCs w:val="22"/>
        </w:rPr>
        <w:softHyphen/>
        <w:t>för Europa</w:t>
      </w:r>
      <w:r w:rsidRPr="00870BFE">
        <w:rPr>
          <w:szCs w:val="22"/>
        </w:rPr>
        <w:t xml:space="preserve"> och </w:t>
      </w:r>
      <w:r w:rsidRPr="00870BFE">
        <w:rPr>
          <w:szCs w:val="22"/>
        </w:rPr>
        <w:lastRenderedPageBreak/>
        <w:t>personer med funktions</w:t>
      </w:r>
      <w:r>
        <w:rPr>
          <w:szCs w:val="22"/>
        </w:rPr>
        <w:softHyphen/>
      </w:r>
      <w:r w:rsidRPr="00870BFE">
        <w:rPr>
          <w:szCs w:val="22"/>
        </w:rPr>
        <w:t>nedsättning som medför nedsatt arbetsför</w:t>
      </w:r>
      <w:r>
        <w:rPr>
          <w:szCs w:val="22"/>
        </w:rPr>
        <w:softHyphen/>
      </w:r>
      <w:r w:rsidRPr="00870BFE">
        <w:rPr>
          <w:szCs w:val="22"/>
        </w:rPr>
        <w:t>måga har försvårats.</w:t>
      </w:r>
    </w:p>
    <w:p w14:paraId="4047E77E" w14:textId="77777777" w:rsidR="00F7009D" w:rsidRDefault="009D6872" w:rsidP="00F7009D">
      <w:pPr>
        <w:pStyle w:val="Rubrik3"/>
      </w:pPr>
      <w:bookmarkStart w:id="554" w:name="_Toc384401563"/>
      <w:r>
        <w:t xml:space="preserve">Relativt </w:t>
      </w:r>
      <w:r w:rsidRPr="00D307F5">
        <w:t>stark arbetsmarknad trots utdragen global lågkonjunktur</w:t>
      </w:r>
      <w:bookmarkEnd w:id="554"/>
    </w:p>
    <w:p w14:paraId="2188AC02" w14:textId="3D9FA39E" w:rsidR="00F7009D" w:rsidRPr="00932F70" w:rsidRDefault="009D6872" w:rsidP="00F7009D">
      <w:pPr>
        <w:pStyle w:val="Brdtext"/>
      </w:pPr>
      <w:r w:rsidRPr="00932F70">
        <w:t xml:space="preserve">Den svenska arbetsmarknaden </w:t>
      </w:r>
      <w:r>
        <w:t>är stark i</w:t>
      </w:r>
      <w:r w:rsidRPr="00932F70">
        <w:t xml:space="preserve"> en internationell jämförelse.</w:t>
      </w:r>
      <w:r>
        <w:rPr>
          <w:rStyle w:val="Fotnotsreferens"/>
        </w:rPr>
        <w:footnoteReference w:id="106"/>
      </w:r>
      <w:r w:rsidRPr="00932F70">
        <w:t xml:space="preserve"> Sysselsättnings</w:t>
      </w:r>
      <w:r w:rsidR="00277DE4">
        <w:softHyphen/>
      </w:r>
      <w:r w:rsidRPr="00932F70">
        <w:t>graden, dvs. antalet sysselsatta i förhållande till befolk</w:t>
      </w:r>
      <w:r>
        <w:softHyphen/>
      </w:r>
      <w:r w:rsidRPr="00932F70">
        <w:t xml:space="preserve">ningen i arbetsför ålder, </w:t>
      </w:r>
      <w:r w:rsidRPr="00AE00E4">
        <w:t xml:space="preserve">är </w:t>
      </w:r>
      <w:r>
        <w:t xml:space="preserve">tillsammans med Nederländerna </w:t>
      </w:r>
      <w:r w:rsidRPr="00AE00E4">
        <w:t xml:space="preserve">högst </w:t>
      </w:r>
      <w:r>
        <w:t xml:space="preserve">i </w:t>
      </w:r>
      <w:r w:rsidRPr="00AE00E4">
        <w:t>EU</w:t>
      </w:r>
      <w:r>
        <w:t xml:space="preserve"> </w:t>
      </w:r>
      <w:r w:rsidRPr="00AE00E4">
        <w:t>och bland OECD-länderna är det endast Island, Norge och Schweiz som har en högre sysselsättningsgrad</w:t>
      </w:r>
      <w:r>
        <w:t xml:space="preserve"> än Sverige </w:t>
      </w:r>
      <w:r w:rsidRPr="00932F70">
        <w:t xml:space="preserve">(se </w:t>
      </w:r>
      <w:r>
        <w:fldChar w:fldCharType="begin"/>
      </w:r>
      <w:r>
        <w:instrText xml:space="preserve"> REF  _Ref380479319 \* Lower \h  \* MERGEFORMAT </w:instrText>
      </w:r>
      <w:r>
        <w:fldChar w:fldCharType="separate"/>
      </w:r>
      <w:r w:rsidR="004642B5">
        <w:t xml:space="preserve">diagram </w:t>
      </w:r>
      <w:r w:rsidR="004642B5">
        <w:rPr>
          <w:noProof/>
        </w:rPr>
        <w:t>10.1</w:t>
      </w:r>
      <w:r>
        <w:fldChar w:fldCharType="end"/>
      </w:r>
      <w:r w:rsidRPr="00932F70">
        <w:t>)</w:t>
      </w:r>
      <w:r>
        <w:t xml:space="preserve">. Även antalet arbetade timmar per person är bland de högsta i EU (se </w:t>
      </w:r>
      <w:r>
        <w:fldChar w:fldCharType="begin"/>
      </w:r>
      <w:r>
        <w:instrText xml:space="preserve"> REF  _Ref382321710 \* Lower \h </w:instrText>
      </w:r>
      <w:r>
        <w:fldChar w:fldCharType="separate"/>
      </w:r>
      <w:r w:rsidR="004642B5">
        <w:t xml:space="preserve">diagram </w:t>
      </w:r>
      <w:r w:rsidR="004642B5" w:rsidRPr="004642B5">
        <w:rPr>
          <w:bCs/>
          <w:noProof/>
        </w:rPr>
        <w:t>10</w:t>
      </w:r>
      <w:r w:rsidR="004642B5">
        <w:rPr>
          <w:noProof/>
        </w:rPr>
        <w:t>.2</w:t>
      </w:r>
      <w:r>
        <w:fldChar w:fldCharType="end"/>
      </w:r>
      <w:r>
        <w:t>).</w:t>
      </w:r>
    </w:p>
    <w:p w14:paraId="133B9D66" w14:textId="77777777" w:rsidR="00F7009D" w:rsidRDefault="00F7009D" w:rsidP="00F7009D">
      <w:pPr>
        <w:pStyle w:val="Brdtextmedindrag"/>
      </w:pPr>
    </w:p>
    <w:p w14:paraId="71120F45" w14:textId="77777777" w:rsidR="00F7009D" w:rsidRDefault="009D6872" w:rsidP="00F7009D">
      <w:pPr>
        <w:pStyle w:val="DiagramRubrik"/>
      </w:pPr>
      <w:bookmarkStart w:id="555" w:name="_Ref380479319"/>
      <w:bookmarkStart w:id="556" w:name="_Toc384401811"/>
      <w:r>
        <w:t xml:space="preserve">Diagram </w:t>
      </w:r>
      <w:r w:rsidR="0009067D">
        <w:fldChar w:fldCharType="begin"/>
      </w:r>
      <w:r w:rsidR="0009067D">
        <w:instrText xml:space="preserve"> STYLEREF "Rubrik 1"\n \* MERGEF</w:instrText>
      </w:r>
      <w:r w:rsidR="0009067D">
        <w:instrText xml:space="preserve">ORMAT </w:instrText>
      </w:r>
      <w:r w:rsidR="0009067D">
        <w:fldChar w:fldCharType="separate"/>
      </w:r>
      <w:r w:rsidR="004642B5">
        <w:rPr>
          <w:noProof/>
        </w:rPr>
        <w:t>10</w:t>
      </w:r>
      <w:r w:rsidR="0009067D">
        <w:rPr>
          <w:noProof/>
        </w:rPr>
        <w:fldChar w:fldCharType="end"/>
      </w:r>
      <w:r>
        <w:rPr>
          <w:noProof/>
        </w:rPr>
        <w:t>.</w:t>
      </w:r>
      <w:fldSimple w:instr=" SEQ Diagram \* ARABIC \s 1 ">
        <w:r w:rsidR="004642B5">
          <w:rPr>
            <w:noProof/>
          </w:rPr>
          <w:t>1</w:t>
        </w:r>
      </w:fldSimple>
      <w:bookmarkEnd w:id="555"/>
      <w:r>
        <w:t xml:space="preserve"> </w:t>
      </w:r>
      <w:r w:rsidRPr="007B27DD">
        <w:t>Sysselsättningsgrad, internationell jämförelse</w:t>
      </w:r>
      <w:bookmarkEnd w:id="556"/>
    </w:p>
    <w:p w14:paraId="5CE0B344" w14:textId="77777777" w:rsidR="00F7009D" w:rsidRDefault="009D6872" w:rsidP="00F7009D">
      <w:pPr>
        <w:pStyle w:val="DiagramUnderrubrik"/>
      </w:pPr>
      <w:r>
        <w:t>Procent av befolkningen</w:t>
      </w:r>
    </w:p>
    <w:p w14:paraId="334A1271" w14:textId="77777777" w:rsidR="00F7009D" w:rsidRDefault="009D6872" w:rsidP="00F7009D">
      <w:pPr>
        <w:pStyle w:val="Brdtext"/>
        <w:spacing w:line="260" w:lineRule="atLeast"/>
      </w:pPr>
      <w:r>
        <w:rPr>
          <w:noProof/>
          <w:lang w:eastAsia="sv-SE"/>
        </w:rPr>
        <w:drawing>
          <wp:inline distT="0" distB="0" distL="0" distR="0" wp14:anchorId="34C7ACC7" wp14:editId="6B3C2E20">
            <wp:extent cx="2753995" cy="2420267"/>
            <wp:effectExtent l="0" t="0" r="8255" b="0"/>
            <wp:docPr id="213" name="Diagram 11"/>
            <wp:cNvGraphicFramePr/>
            <a:graphic xmlns:a="http://schemas.openxmlformats.org/drawingml/2006/main">
              <a:graphicData uri="http://schemas.openxmlformats.org/drawingml/2006/chart">
                <c:chart xmlns:c="http://schemas.openxmlformats.org/drawingml/2006/chart" xmlns:r="http://schemas.openxmlformats.org/officeDocument/2006/relationships" r:id="rId457"/>
              </a:graphicData>
            </a:graphic>
          </wp:inline>
        </w:drawing>
      </w:r>
    </w:p>
    <w:p w14:paraId="3BB2519E" w14:textId="77777777" w:rsidR="00F7009D" w:rsidRPr="00C561D0" w:rsidRDefault="009D6872" w:rsidP="00F7009D">
      <w:pPr>
        <w:pStyle w:val="DiagramFotnot"/>
      </w:pPr>
      <w:r>
        <w:t>Anm.: Säsongrensad data.</w:t>
      </w:r>
      <w:r>
        <w:br/>
        <w:t>Källa: OECD.</w:t>
      </w:r>
    </w:p>
    <w:p w14:paraId="42F1E8B3" w14:textId="77777777" w:rsidR="00F7009D" w:rsidRDefault="00F7009D" w:rsidP="00F7009D">
      <w:pPr>
        <w:pStyle w:val="Brdtext"/>
      </w:pPr>
    </w:p>
    <w:p w14:paraId="5578EDBF" w14:textId="77777777" w:rsidR="00F7009D" w:rsidRDefault="009D6872" w:rsidP="00F7009D">
      <w:pPr>
        <w:pStyle w:val="Brdtext"/>
      </w:pPr>
      <w:r w:rsidRPr="00AE00E4">
        <w:t>Sverige har klarat den utdragna lågkonjunk</w:t>
      </w:r>
      <w:r>
        <w:softHyphen/>
      </w:r>
      <w:r w:rsidRPr="00AE00E4">
        <w:t xml:space="preserve">turen bättre än de flesta andra </w:t>
      </w:r>
      <w:r>
        <w:t>länder i EU</w:t>
      </w:r>
      <w:r w:rsidRPr="00AE00E4">
        <w:t>.</w:t>
      </w:r>
      <w:r>
        <w:t xml:space="preserve"> </w:t>
      </w:r>
      <w:r w:rsidRPr="00AE00E4">
        <w:t>I Sverige har sysselsättnings</w:t>
      </w:r>
      <w:r>
        <w:softHyphen/>
      </w:r>
      <w:r w:rsidRPr="00AE00E4">
        <w:t>gr</w:t>
      </w:r>
      <w:r>
        <w:t xml:space="preserve">aden och antalet arbetade timmar per person ökat under de senaste åren. I </w:t>
      </w:r>
      <w:r w:rsidRPr="00932F70">
        <w:t>mån</w:t>
      </w:r>
      <w:r>
        <w:t>ga andra EU-länder har syssel</w:t>
      </w:r>
      <w:r w:rsidRPr="00932F70">
        <w:t>sättningsgrad</w:t>
      </w:r>
      <w:r>
        <w:softHyphen/>
      </w:r>
      <w:r w:rsidRPr="00932F70">
        <w:t xml:space="preserve">en </w:t>
      </w:r>
      <w:r>
        <w:t xml:space="preserve">och antalet arbetade timmar per person </w:t>
      </w:r>
      <w:r w:rsidRPr="00932F70">
        <w:t>inte ökat från den tidpunkt då</w:t>
      </w:r>
      <w:r>
        <w:t xml:space="preserve"> finanskrisen var som djupast 2009.</w:t>
      </w:r>
      <w:r w:rsidRPr="00352D50">
        <w:t xml:space="preserve"> </w:t>
      </w:r>
    </w:p>
    <w:p w14:paraId="5A156990" w14:textId="77777777" w:rsidR="00F7009D" w:rsidRDefault="009D6872" w:rsidP="00F7009D">
      <w:pPr>
        <w:pStyle w:val="DiagramRubrik"/>
      </w:pPr>
      <w:bookmarkStart w:id="557" w:name="_Ref382321710"/>
      <w:bookmarkStart w:id="558" w:name="_Toc384401812"/>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2</w:t>
        </w:r>
      </w:fldSimple>
      <w:bookmarkEnd w:id="557"/>
      <w:r>
        <w:t xml:space="preserve"> Arbetade timmar per person</w:t>
      </w:r>
      <w:bookmarkEnd w:id="558"/>
    </w:p>
    <w:p w14:paraId="027FB0AD" w14:textId="036ADF29" w:rsidR="00F7009D" w:rsidRDefault="009D6872" w:rsidP="00F7009D">
      <w:pPr>
        <w:pStyle w:val="DiagramUnderrubrik"/>
      </w:pPr>
      <w:r>
        <w:t>Antalet arbetade timmar per person i befolkningen</w:t>
      </w:r>
    </w:p>
    <w:p w14:paraId="77A99DE2" w14:textId="77777777" w:rsidR="00F7009D" w:rsidRDefault="009D6872" w:rsidP="00F7009D">
      <w:pPr>
        <w:pStyle w:val="Brdtext"/>
        <w:spacing w:line="260" w:lineRule="atLeast"/>
      </w:pPr>
      <w:r>
        <w:rPr>
          <w:noProof/>
          <w:lang w:eastAsia="sv-SE"/>
        </w:rPr>
        <w:drawing>
          <wp:inline distT="0" distB="0" distL="0" distR="0" wp14:anchorId="7EC267AC" wp14:editId="031040D4">
            <wp:extent cx="2754000" cy="2178000"/>
            <wp:effectExtent l="0" t="0" r="8255" b="0"/>
            <wp:docPr id="214" name="Diagram 2"/>
            <wp:cNvGraphicFramePr/>
            <a:graphic xmlns:a="http://schemas.openxmlformats.org/drawingml/2006/main">
              <a:graphicData uri="http://schemas.openxmlformats.org/drawingml/2006/chart">
                <c:chart xmlns:c="http://schemas.openxmlformats.org/drawingml/2006/chart" xmlns:r="http://schemas.openxmlformats.org/officeDocument/2006/relationships" r:id="rId458"/>
              </a:graphicData>
            </a:graphic>
          </wp:inline>
        </w:drawing>
      </w:r>
    </w:p>
    <w:p w14:paraId="411ADA6B" w14:textId="5A393C69" w:rsidR="00F7009D" w:rsidRDefault="009D6872" w:rsidP="00F7009D">
      <w:pPr>
        <w:pStyle w:val="DiagramFotnot"/>
      </w:pPr>
      <w:r>
        <w:t>Anm.: Värdet för 2013 avser Europeiska -kommissionens vinterprognos.</w:t>
      </w:r>
      <w:r>
        <w:br/>
        <w:t>Källa: Europeiska -kommissionen.</w:t>
      </w:r>
    </w:p>
    <w:p w14:paraId="3E3A1A41" w14:textId="77777777" w:rsidR="00F7009D" w:rsidRPr="002B7A51" w:rsidRDefault="00F7009D" w:rsidP="00F7009D">
      <w:pPr>
        <w:pStyle w:val="Brdtextmedindrag"/>
        <w:ind w:firstLine="0"/>
      </w:pPr>
    </w:p>
    <w:p w14:paraId="560E1238" w14:textId="77777777" w:rsidR="00F7009D" w:rsidRDefault="009D6872" w:rsidP="00F7009D">
      <w:pPr>
        <w:pStyle w:val="Brdtext"/>
      </w:pPr>
      <w:r>
        <w:t>A</w:t>
      </w:r>
      <w:r w:rsidRPr="00932F70">
        <w:t xml:space="preserve">rbetskraften har ökat starkt under de senaste åren. Det beror delvis på att befolkningen i arbetsför ålder har ökat, men också på att </w:t>
      </w:r>
      <w:r>
        <w:t>allt fler i arbetsför ålder vill arbeta</w:t>
      </w:r>
      <w:r w:rsidRPr="00932F70">
        <w:t xml:space="preserve">, dvs. </w:t>
      </w:r>
      <w:r>
        <w:t xml:space="preserve">att </w:t>
      </w:r>
      <w:r w:rsidRPr="00932F70">
        <w:t>arbetskrafts</w:t>
      </w:r>
      <w:r>
        <w:t>-</w:t>
      </w:r>
      <w:r w:rsidRPr="00932F70">
        <w:t>del</w:t>
      </w:r>
      <w:r>
        <w:softHyphen/>
        <w:t>tagandet har ökat.</w:t>
      </w:r>
      <w:r w:rsidRPr="00932F70">
        <w:t xml:space="preserve"> I regel sjunker arbets</w:t>
      </w:r>
      <w:r>
        <w:t>-</w:t>
      </w:r>
      <w:r w:rsidRPr="00932F70">
        <w:t>krafts</w:t>
      </w:r>
      <w:r>
        <w:softHyphen/>
      </w:r>
      <w:r w:rsidRPr="00932F70">
        <w:t>deltagandet när konjunkturläget försäm</w:t>
      </w:r>
      <w:r>
        <w:softHyphen/>
      </w:r>
      <w:r w:rsidRPr="00932F70">
        <w:t>ras</w:t>
      </w:r>
      <w:r w:rsidRPr="00DF5389">
        <w:t xml:space="preserve"> </w:t>
      </w:r>
      <w:r w:rsidRPr="00932F70">
        <w:t>kraftigt. Under finanskrisen och den efter</w:t>
      </w:r>
      <w:r>
        <w:t>-</w:t>
      </w:r>
      <w:r w:rsidRPr="00932F70">
        <w:t xml:space="preserve">följande </w:t>
      </w:r>
      <w:r>
        <w:t>lågkonjunkturen har dock arbets</w:t>
      </w:r>
      <w:r w:rsidRPr="00932F70">
        <w:t>krafts</w:t>
      </w:r>
      <w:r>
        <w:t>-</w:t>
      </w:r>
      <w:r w:rsidRPr="00932F70">
        <w:t>deltagan</w:t>
      </w:r>
      <w:r>
        <w:softHyphen/>
      </w:r>
      <w:r w:rsidRPr="00932F70">
        <w:t>det upprätthållits i högre grad än under tidigare lågkonjunkturer. I dag är arbetskrafts</w:t>
      </w:r>
      <w:r>
        <w:t>-</w:t>
      </w:r>
      <w:r w:rsidRPr="00932F70">
        <w:t xml:space="preserve">deltagandet på </w:t>
      </w:r>
      <w:r>
        <w:t xml:space="preserve">en högre </w:t>
      </w:r>
      <w:r w:rsidRPr="00932F70">
        <w:t xml:space="preserve">nivå </w:t>
      </w:r>
      <w:r>
        <w:t xml:space="preserve">än </w:t>
      </w:r>
      <w:r w:rsidRPr="00932F70">
        <w:t xml:space="preserve">under åren </w:t>
      </w:r>
      <w:r>
        <w:t xml:space="preserve">med högkonjunktur 2001 och 2007 </w:t>
      </w:r>
      <w:r w:rsidRPr="00932F70">
        <w:t xml:space="preserve">(se </w:t>
      </w:r>
      <w:r>
        <w:fldChar w:fldCharType="begin"/>
      </w:r>
      <w:r>
        <w:instrText xml:space="preserve"> REF  _Ref384205018 \* Lower \h </w:instrText>
      </w:r>
      <w:r>
        <w:fldChar w:fldCharType="separate"/>
      </w:r>
      <w:r w:rsidR="004642B5">
        <w:t xml:space="preserve">diagram </w:t>
      </w:r>
      <w:r w:rsidR="004642B5" w:rsidRPr="004642B5">
        <w:rPr>
          <w:bCs/>
          <w:noProof/>
        </w:rPr>
        <w:t>10</w:t>
      </w:r>
      <w:r w:rsidR="004642B5">
        <w:rPr>
          <w:noProof/>
        </w:rPr>
        <w:t>.3</w:t>
      </w:r>
      <w:r>
        <w:fldChar w:fldCharType="end"/>
      </w:r>
      <w:r w:rsidRPr="00932F70">
        <w:t>).</w:t>
      </w:r>
      <w:r>
        <w:t xml:space="preserve"> </w:t>
      </w:r>
    </w:p>
    <w:p w14:paraId="74DDC9AE" w14:textId="77777777" w:rsidR="00F7009D" w:rsidRPr="00EE736C" w:rsidRDefault="00F7009D" w:rsidP="00F7009D">
      <w:pPr>
        <w:pStyle w:val="Brdtext"/>
      </w:pPr>
    </w:p>
    <w:p w14:paraId="7B8F0228" w14:textId="77777777" w:rsidR="00F7009D" w:rsidRDefault="009D6872" w:rsidP="00F7009D">
      <w:pPr>
        <w:pStyle w:val="DiagramRubrik"/>
      </w:pPr>
      <w:bookmarkStart w:id="559" w:name="_Ref384205018"/>
      <w:bookmarkStart w:id="560" w:name="_Toc384401813"/>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3</w:t>
        </w:r>
      </w:fldSimple>
      <w:bookmarkEnd w:id="559"/>
      <w:r>
        <w:t xml:space="preserve"> Arbetskraftsdeltagande och sysselsättningsgrad</w:t>
      </w:r>
      <w:bookmarkEnd w:id="560"/>
    </w:p>
    <w:p w14:paraId="3852B297" w14:textId="77777777" w:rsidR="00F7009D" w:rsidRDefault="009D6872" w:rsidP="00F7009D">
      <w:pPr>
        <w:pStyle w:val="DiagramUnderrubrik"/>
      </w:pPr>
      <w:r>
        <w:t>Procent av befolkningen</w:t>
      </w:r>
    </w:p>
    <w:p w14:paraId="579A20A6" w14:textId="77777777" w:rsidR="00F7009D" w:rsidRDefault="009D6872" w:rsidP="00F7009D">
      <w:pPr>
        <w:pStyle w:val="Brdtext"/>
        <w:spacing w:line="260" w:lineRule="atLeast"/>
      </w:pPr>
      <w:r>
        <w:rPr>
          <w:noProof/>
          <w:lang w:eastAsia="sv-SE"/>
        </w:rPr>
        <w:drawing>
          <wp:inline distT="0" distB="0" distL="0" distR="0" wp14:anchorId="2193A490" wp14:editId="381CEDD9">
            <wp:extent cx="2753995" cy="2044037"/>
            <wp:effectExtent l="0" t="0" r="8255" b="0"/>
            <wp:docPr id="215" name="Diagram 28"/>
            <wp:cNvGraphicFramePr/>
            <a:graphic xmlns:a="http://schemas.openxmlformats.org/drawingml/2006/main">
              <a:graphicData uri="http://schemas.openxmlformats.org/drawingml/2006/chart">
                <c:chart xmlns:c="http://schemas.openxmlformats.org/drawingml/2006/chart" xmlns:r="http://schemas.openxmlformats.org/officeDocument/2006/relationships" r:id="rId459"/>
              </a:graphicData>
            </a:graphic>
          </wp:inline>
        </w:drawing>
      </w:r>
    </w:p>
    <w:p w14:paraId="4EE35952" w14:textId="77777777" w:rsidR="00F7009D" w:rsidRPr="00EE736C" w:rsidRDefault="009D6872" w:rsidP="00F7009D">
      <w:pPr>
        <w:pStyle w:val="DiagramFotnot"/>
      </w:pPr>
      <w:r w:rsidRPr="00EE736C">
        <w:t>Anm.: Säsongrensad data. Länkad data från Statistiska centralbyrån (2001–2005) och Konjunkturinstitutet (1990–2000).</w:t>
      </w:r>
      <w:r>
        <w:br/>
      </w:r>
      <w:r w:rsidRPr="00EE736C">
        <w:t>Källor: Statistiska centralbyrån och Konjunkturinstitutet</w:t>
      </w:r>
      <w:r>
        <w:t>.</w:t>
      </w:r>
    </w:p>
    <w:p w14:paraId="02E6708A" w14:textId="77777777" w:rsidR="00F7009D" w:rsidRDefault="009D6872" w:rsidP="00F7009D">
      <w:pPr>
        <w:pStyle w:val="Rubrik4utannumrering"/>
      </w:pPr>
      <w:r>
        <w:t>A</w:t>
      </w:r>
      <w:r w:rsidRPr="002D676D">
        <w:t xml:space="preserve">rbetslösheten är </w:t>
      </w:r>
      <w:r>
        <w:t xml:space="preserve">fortsatt </w:t>
      </w:r>
      <w:r w:rsidRPr="002D676D">
        <w:t>hög</w:t>
      </w:r>
    </w:p>
    <w:p w14:paraId="5D781820" w14:textId="77777777" w:rsidR="00F7009D" w:rsidRPr="002D676D" w:rsidRDefault="009D6872" w:rsidP="00F7009D">
      <w:pPr>
        <w:pStyle w:val="Brdtextmedindrag"/>
        <w:ind w:firstLine="0"/>
      </w:pPr>
      <w:r w:rsidRPr="002D676D">
        <w:rPr>
          <w:rStyle w:val="BrdtextChar"/>
        </w:rPr>
        <w:t xml:space="preserve">Arbetslösheten </w:t>
      </w:r>
      <w:r>
        <w:rPr>
          <w:rStyle w:val="BrdtextChar"/>
        </w:rPr>
        <w:t>var</w:t>
      </w:r>
      <w:r w:rsidRPr="002D676D">
        <w:rPr>
          <w:rStyle w:val="BrdtextChar"/>
        </w:rPr>
        <w:t xml:space="preserve"> hög</w:t>
      </w:r>
      <w:r>
        <w:t>, 8 procent 2013. Den höga arbetslösheten beror på att arbetskrafts</w:t>
      </w:r>
      <w:r>
        <w:softHyphen/>
      </w:r>
      <w:r>
        <w:lastRenderedPageBreak/>
        <w:t>deltagandet har ökat, samtidigt som efter</w:t>
      </w:r>
      <w:r>
        <w:softHyphen/>
        <w:t>frågan på arbetskraft varit svag under lågkon</w:t>
      </w:r>
      <w:r>
        <w:softHyphen/>
        <w:t>junkturen.</w:t>
      </w:r>
      <w:r w:rsidRPr="002D676D">
        <w:rPr>
          <w:rStyle w:val="BrdtextChar"/>
        </w:rPr>
        <w:t xml:space="preserve"> </w:t>
      </w:r>
      <w:r w:rsidRPr="002D676D">
        <w:t xml:space="preserve">Arbetslösheten </w:t>
      </w:r>
      <w:r>
        <w:t xml:space="preserve">i Sverige </w:t>
      </w:r>
      <w:r w:rsidRPr="002D676D">
        <w:t>är dock väsentligt lägre än i</w:t>
      </w:r>
      <w:r>
        <w:t xml:space="preserve"> de flesta andra länder i EU, men betydligt högre än i de länder som har lägst arbetslöshet</w:t>
      </w:r>
      <w:r w:rsidRPr="002D676D">
        <w:t xml:space="preserve"> (se </w:t>
      </w:r>
      <w:r>
        <w:fldChar w:fldCharType="begin"/>
      </w:r>
      <w:r>
        <w:instrText xml:space="preserve"> REF  _Ref379887723 \* Lower \h  \* MERGEFORMAT </w:instrText>
      </w:r>
      <w:r>
        <w:fldChar w:fldCharType="separate"/>
      </w:r>
      <w:r w:rsidR="004642B5">
        <w:t xml:space="preserve">diagram </w:t>
      </w:r>
      <w:r w:rsidR="004642B5" w:rsidRPr="004642B5">
        <w:rPr>
          <w:bCs/>
          <w:noProof/>
        </w:rPr>
        <w:t>10</w:t>
      </w:r>
      <w:r w:rsidR="004642B5">
        <w:rPr>
          <w:noProof/>
        </w:rPr>
        <w:t>.4</w:t>
      </w:r>
      <w:r>
        <w:fldChar w:fldCharType="end"/>
      </w:r>
      <w:r w:rsidRPr="002D676D">
        <w:t>).</w:t>
      </w:r>
    </w:p>
    <w:p w14:paraId="63427418" w14:textId="77777777" w:rsidR="00F7009D" w:rsidRDefault="00F7009D" w:rsidP="00F7009D">
      <w:pPr>
        <w:pStyle w:val="Brdtext"/>
      </w:pPr>
    </w:p>
    <w:p w14:paraId="076C9FDA" w14:textId="77777777" w:rsidR="00F7009D" w:rsidRDefault="009D6872" w:rsidP="00F7009D">
      <w:pPr>
        <w:pStyle w:val="DiagramRubrik"/>
      </w:pPr>
      <w:bookmarkStart w:id="561" w:name="_Ref379887723"/>
      <w:bookmarkStart w:id="562" w:name="_Toc384401814"/>
      <w:r>
        <w:t xml:space="preserve">Diagram </w:t>
      </w:r>
      <w:r w:rsidR="0009067D">
        <w:fldChar w:fldCharType="begin"/>
      </w:r>
      <w:r w:rsidR="0009067D">
        <w:instrText xml:space="preserve"> STYLERE</w:instrText>
      </w:r>
      <w:r w:rsidR="0009067D">
        <w:instrText xml:space="preserv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4</w:t>
        </w:r>
      </w:fldSimple>
      <w:bookmarkEnd w:id="561"/>
      <w:r>
        <w:t xml:space="preserve"> Arbetslöshet, internationell jämförelse</w:t>
      </w:r>
      <w:bookmarkEnd w:id="562"/>
    </w:p>
    <w:p w14:paraId="6D3D2D95" w14:textId="62852EB5" w:rsidR="00F7009D" w:rsidRDefault="009D6872" w:rsidP="00F7009D">
      <w:pPr>
        <w:pStyle w:val="DiagramUnderrubrik"/>
      </w:pPr>
      <w:r>
        <w:t>Procent av arbetskraften</w:t>
      </w:r>
    </w:p>
    <w:p w14:paraId="5F0AA098" w14:textId="77777777" w:rsidR="00F7009D" w:rsidRDefault="009D6872" w:rsidP="00F7009D">
      <w:pPr>
        <w:pStyle w:val="Brdtext"/>
        <w:spacing w:line="260" w:lineRule="atLeast"/>
      </w:pPr>
      <w:r>
        <w:rPr>
          <w:noProof/>
          <w:lang w:eastAsia="sv-SE"/>
        </w:rPr>
        <w:drawing>
          <wp:inline distT="0" distB="0" distL="0" distR="0" wp14:anchorId="48DD7DE4" wp14:editId="7433686B">
            <wp:extent cx="2753995" cy="2177415"/>
            <wp:effectExtent l="0" t="0" r="8255" b="0"/>
            <wp:docPr id="216" name="Diagram 8"/>
            <wp:cNvGraphicFramePr/>
            <a:graphic xmlns:a="http://schemas.openxmlformats.org/drawingml/2006/main">
              <a:graphicData uri="http://schemas.openxmlformats.org/drawingml/2006/chart">
                <c:chart xmlns:c="http://schemas.openxmlformats.org/drawingml/2006/chart" xmlns:r="http://schemas.openxmlformats.org/officeDocument/2006/relationships" r:id="rId460"/>
              </a:graphicData>
            </a:graphic>
          </wp:inline>
        </w:drawing>
      </w:r>
    </w:p>
    <w:p w14:paraId="35BFBD9D" w14:textId="77777777" w:rsidR="00F7009D" w:rsidRDefault="009D6872" w:rsidP="00F7009D">
      <w:pPr>
        <w:pStyle w:val="DiagramFotnot"/>
      </w:pPr>
      <w:r>
        <w:t xml:space="preserve">Anm.: Säsongrensad data. </w:t>
      </w:r>
      <w:r>
        <w:br/>
        <w:t>Källa: Eurostat.</w:t>
      </w:r>
    </w:p>
    <w:p w14:paraId="17D9F413" w14:textId="77777777" w:rsidR="00F7009D" w:rsidRDefault="00F7009D" w:rsidP="00F7009D">
      <w:pPr>
        <w:pStyle w:val="Brdtextmedindrag"/>
        <w:ind w:firstLine="0"/>
      </w:pPr>
    </w:p>
    <w:p w14:paraId="1F752DAF" w14:textId="77777777" w:rsidR="00F7009D" w:rsidRDefault="009D6872" w:rsidP="00F7009D">
      <w:pPr>
        <w:pStyle w:val="Brdtext"/>
      </w:pPr>
      <w:r w:rsidRPr="002874FD">
        <w:t>Under 201</w:t>
      </w:r>
      <w:r>
        <w:t>3</w:t>
      </w:r>
      <w:r w:rsidRPr="002874FD">
        <w:t xml:space="preserve"> </w:t>
      </w:r>
      <w:r>
        <w:t xml:space="preserve">förbättrades </w:t>
      </w:r>
      <w:r w:rsidRPr="002874FD">
        <w:t>konjunkturutsikterna</w:t>
      </w:r>
      <w:r>
        <w:t>. En expansiv ekonomisk politik och minskad osäkerhet på de finansiella marknaderna bidrog till att hushåll och företag i Sverige och i om</w:t>
      </w:r>
      <w:r>
        <w:softHyphen/>
        <w:t>världen blev mer optimistiska om den framtida ekono</w:t>
      </w:r>
      <w:r>
        <w:softHyphen/>
        <w:t>miska utvecklingen. Arbetslös</w:t>
      </w:r>
      <w:r>
        <w:softHyphen/>
        <w:t>heten min</w:t>
      </w:r>
      <w:r>
        <w:softHyphen/>
        <w:t>sk</w:t>
      </w:r>
      <w:r>
        <w:softHyphen/>
        <w:t xml:space="preserve">ade något under </w:t>
      </w:r>
      <w:r w:rsidDel="00E31AEE">
        <w:t xml:space="preserve">loppet av </w:t>
      </w:r>
      <w:r>
        <w:t xml:space="preserve">2013 och </w:t>
      </w:r>
      <w:r w:rsidRPr="002874FD">
        <w:t>framåt</w:t>
      </w:r>
      <w:r>
        <w:softHyphen/>
      </w:r>
      <w:r w:rsidRPr="002874FD">
        <w:t>blickande indikatorer på arbetskrafts</w:t>
      </w:r>
      <w:r>
        <w:softHyphen/>
      </w:r>
      <w:r w:rsidRPr="002874FD">
        <w:t xml:space="preserve">efterfrågan, t.ex. </w:t>
      </w:r>
      <w:r>
        <w:t>företagens anställningsplaner</w:t>
      </w:r>
      <w:r w:rsidRPr="002874FD">
        <w:t>, tyder på</w:t>
      </w:r>
      <w:r>
        <w:t xml:space="preserve"> att arbetsmarknadsläget kommer att fortsätta förbättras </w:t>
      </w:r>
      <w:r w:rsidRPr="002874FD">
        <w:t>den närmaste tiden (</w:t>
      </w:r>
      <w:r>
        <w:t>se avsnitt 3).</w:t>
      </w:r>
    </w:p>
    <w:p w14:paraId="6D664F90" w14:textId="77777777" w:rsidR="00F7009D" w:rsidRDefault="009D6872" w:rsidP="00F7009D">
      <w:pPr>
        <w:pStyle w:val="Brdtextmedindrag"/>
      </w:pPr>
      <w:r>
        <w:t>Den utdragna lågkonjunkturen har i kom</w:t>
      </w:r>
      <w:r>
        <w:softHyphen/>
        <w:t>bination med ett ökat arbetskrafts</w:t>
      </w:r>
      <w:r>
        <w:softHyphen/>
        <w:t>deltagande bidragit till att det för närvarande finns lediga resurser på arbetsmarknaden. Tydliga indikato</w:t>
      </w:r>
      <w:r>
        <w:softHyphen/>
        <w:t>rer på detta är bl.a. att företagen enligt Konjunk</w:t>
      </w:r>
      <w:r>
        <w:softHyphen/>
        <w:t>tur</w:t>
      </w:r>
      <w:r>
        <w:softHyphen/>
        <w:t>institutets konjunktur</w:t>
      </w:r>
      <w:r>
        <w:softHyphen/>
        <w:t>barometer inte upp</w:t>
      </w:r>
      <w:r>
        <w:softHyphen/>
        <w:t>lever någon större brist på arbetskraft samt att inflations- och löne</w:t>
      </w:r>
      <w:r>
        <w:softHyphen/>
        <w:t xml:space="preserve">trycket är lågt. Regeringen bedömer därför </w:t>
      </w:r>
      <w:r w:rsidRPr="00AE00E4">
        <w:t xml:space="preserve">att </w:t>
      </w:r>
      <w:r>
        <w:t>sysselsättnings</w:t>
      </w:r>
      <w:r>
        <w:softHyphen/>
        <w:t>graden kan öka och arbetslös</w:t>
      </w:r>
      <w:r>
        <w:softHyphen/>
        <w:t>heten minska utan att resurs</w:t>
      </w:r>
      <w:r>
        <w:softHyphen/>
        <w:t>utnyttjandet på arbetsmarknaden blir ansträngt</w:t>
      </w:r>
      <w:r w:rsidRPr="00AE00E4">
        <w:t xml:space="preserve">. </w:t>
      </w:r>
    </w:p>
    <w:p w14:paraId="090741F9" w14:textId="77777777" w:rsidR="00F7009D" w:rsidRDefault="009D6872" w:rsidP="00F7009D">
      <w:pPr>
        <w:pStyle w:val="Brdtextmedindrag"/>
      </w:pPr>
      <w:r>
        <w:t>Under de närmaste åren förväntas en återhämtning på arbetsmarknaden framför allt till följd av en förhållandevis stark inhemsk efterfrågan. Exporten växer dock svagare jämfört med tidigare konjunkturuppgångar, vilket bidrar till att</w:t>
      </w:r>
      <w:r w:rsidRPr="00AE00E4">
        <w:t xml:space="preserve"> </w:t>
      </w:r>
      <w:r>
        <w:t xml:space="preserve">det förväntas ta </w:t>
      </w:r>
      <w:r w:rsidRPr="00AE00E4">
        <w:t xml:space="preserve">tid innan arbetslösheten kommer ner på </w:t>
      </w:r>
      <w:r>
        <w:t>lägre</w:t>
      </w:r>
      <w:r w:rsidRPr="00AE00E4">
        <w:t xml:space="preserve"> nivåer. Först 2018, </w:t>
      </w:r>
      <w:r>
        <w:t xml:space="preserve">dvs. </w:t>
      </w:r>
      <w:r w:rsidRPr="00AE00E4">
        <w:t xml:space="preserve">10 </w:t>
      </w:r>
      <w:r w:rsidRPr="00AE00E4">
        <w:lastRenderedPageBreak/>
        <w:t>år efter att finanskrisen inle</w:t>
      </w:r>
      <w:r>
        <w:t>d</w:t>
      </w:r>
      <w:r w:rsidRPr="00AE00E4">
        <w:t>d</w:t>
      </w:r>
      <w:r>
        <w:t>e</w:t>
      </w:r>
      <w:r w:rsidRPr="00AE00E4">
        <w:t xml:space="preserve">s, bedöms konjunkturläget ha </w:t>
      </w:r>
      <w:r>
        <w:t xml:space="preserve">balanserats. Då bedöms </w:t>
      </w:r>
      <w:r w:rsidRPr="00AE00E4">
        <w:t xml:space="preserve">arbetslösheten </w:t>
      </w:r>
      <w:r>
        <w:t xml:space="preserve">ha minskat till knappt 6 procent, samtidigt som sysselsättningsgraden har ökat till 67 procent. </w:t>
      </w:r>
    </w:p>
    <w:p w14:paraId="767AAE44" w14:textId="77777777" w:rsidR="00F7009D" w:rsidRPr="00F001E8" w:rsidRDefault="009D6872" w:rsidP="00F7009D">
      <w:pPr>
        <w:pStyle w:val="Rubrik4utannumrering"/>
        <w:rPr>
          <w:rStyle w:val="BrdtextChar"/>
          <w:rFonts w:ascii="TradeGothic" w:hAnsi="TradeGothic"/>
          <w:spacing w:val="0"/>
        </w:rPr>
      </w:pPr>
      <w:r w:rsidRPr="00F001E8">
        <w:rPr>
          <w:rStyle w:val="BrdtextChar"/>
          <w:rFonts w:ascii="TradeGothic" w:hAnsi="TradeGothic"/>
          <w:spacing w:val="0"/>
        </w:rPr>
        <w:t>Långtidsarbetslösheten har ökat till följd av den utdragna lågkonjunkturen</w:t>
      </w:r>
      <w:r w:rsidRPr="00F001E8">
        <w:t xml:space="preserve"> </w:t>
      </w:r>
    </w:p>
    <w:p w14:paraId="5B7C6B7A" w14:textId="77777777" w:rsidR="00F7009D" w:rsidRDefault="009D6872" w:rsidP="00F7009D">
      <w:pPr>
        <w:pStyle w:val="Brdtextmedindrag"/>
        <w:ind w:firstLine="0"/>
      </w:pPr>
      <w:r>
        <w:t>Den utdragna lågkonjunkturen har i kom</w:t>
      </w:r>
      <w:r>
        <w:softHyphen/>
        <w:t>bi</w:t>
      </w:r>
      <w:r>
        <w:softHyphen/>
        <w:t>na</w:t>
      </w:r>
      <w:r>
        <w:softHyphen/>
        <w:t>tion med ett ökat arbetskrafts</w:t>
      </w:r>
      <w:r>
        <w:softHyphen/>
        <w:t>deltagande bidragit till att både arbetslösheten och långtidsarbets</w:t>
      </w:r>
      <w:r>
        <w:softHyphen/>
        <w:t>lösheten har ökat.</w:t>
      </w:r>
      <w:r w:rsidRPr="002D676D">
        <w:rPr>
          <w:rStyle w:val="BrdtextChar"/>
        </w:rPr>
        <w:t xml:space="preserve"> </w:t>
      </w:r>
      <w:r>
        <w:t>En tillfällig uppgång i arbets</w:t>
      </w:r>
      <w:r>
        <w:softHyphen/>
        <w:t>lösheten till följd av att arbetskrafts</w:t>
      </w:r>
      <w:r>
        <w:softHyphen/>
        <w:t>del</w:t>
      </w:r>
      <w:r>
        <w:softHyphen/>
        <w:t>tagan</w:t>
      </w:r>
      <w:r>
        <w:softHyphen/>
        <w:t>det ökar behöver i sig inte vara problema</w:t>
      </w:r>
      <w:r>
        <w:softHyphen/>
        <w:t>tiskt, eftersom personer som träder in på arbets</w:t>
      </w:r>
      <w:r>
        <w:softHyphen/>
        <w:t xml:space="preserve">marknaden generellt sett har betydligt större chanser att få ett arbete än personer som står utanför arbetsmarknaden. </w:t>
      </w:r>
    </w:p>
    <w:p w14:paraId="4F33FC10" w14:textId="77777777" w:rsidR="00F7009D" w:rsidRDefault="009D6872" w:rsidP="00F7009D">
      <w:pPr>
        <w:pStyle w:val="Brdtextmedindrag"/>
      </w:pPr>
      <w:r>
        <w:t>De som drabbas värst i sam</w:t>
      </w:r>
      <w:r>
        <w:softHyphen/>
        <w:t>band med en lågkonjunktur är i regel de som redan är arbetslösa när lågkonjunkturen inleds eller de som söker sig in på arbetsmarknaden eftersom deras chanser att hitta ett arbete minskar. Detta mönster har även upp</w:t>
      </w:r>
      <w:r>
        <w:softHyphen/>
        <w:t>repats under den senaste lågkonjunkturen. De genomsnittliga arbetslös</w:t>
      </w:r>
      <w:r>
        <w:softHyphen/>
        <w:t>hetstiderna steg kraf</w:t>
      </w:r>
      <w:r>
        <w:softHyphen/>
        <w:t>tigt i samband med finans</w:t>
      </w:r>
      <w:r>
        <w:softHyphen/>
        <w:t>krisen och ligger för närvarande på lika höga nivåer som under 1990-talskrisen. Det indikerar att uppgången i arbetslöshet i stor utsträckning kan förklaras av att de som är eller har blivit arbetslösa är det under längre perioder. Antalet personer som har varit in</w:t>
      </w:r>
      <w:r w:rsidRPr="0089431E">
        <w:t xml:space="preserve">skrivna vid Arbetsförmedlingen mer än två år (dvs. mer än 730 dagar) har ökat </w:t>
      </w:r>
      <w:r>
        <w:t xml:space="preserve">kraftigt </w:t>
      </w:r>
      <w:r w:rsidRPr="0089431E">
        <w:t xml:space="preserve">sedan finanskrisen bröt ut hösten 2008 och </w:t>
      </w:r>
      <w:r>
        <w:t>har i dag i princip dubblerats jämfört med</w:t>
      </w:r>
      <w:r w:rsidRPr="0089431E">
        <w:t xml:space="preserve"> </w:t>
      </w:r>
      <w:r>
        <w:t xml:space="preserve">före </w:t>
      </w:r>
      <w:r w:rsidRPr="0089431E">
        <w:t>f</w:t>
      </w:r>
      <w:r>
        <w:t xml:space="preserve">inanskrisen (se </w:t>
      </w:r>
      <w:r>
        <w:fldChar w:fldCharType="begin"/>
      </w:r>
      <w:r>
        <w:instrText xml:space="preserve"> REF  _Ref380414562 \* Lower \h  \* MERGEFORMAT  \* MERGEFORMAT </w:instrText>
      </w:r>
      <w:r>
        <w:fldChar w:fldCharType="separate"/>
      </w:r>
      <w:r w:rsidR="004642B5">
        <w:t xml:space="preserve">diagram </w:t>
      </w:r>
      <w:r w:rsidR="004642B5">
        <w:rPr>
          <w:noProof/>
        </w:rPr>
        <w:t>10.5</w:t>
      </w:r>
      <w:r>
        <w:fldChar w:fldCharType="end"/>
      </w:r>
      <w:r>
        <w:t>).</w:t>
      </w:r>
      <w:r>
        <w:rPr>
          <w:rStyle w:val="Fotnotsreferens"/>
        </w:rPr>
        <w:footnoteReference w:id="107"/>
      </w:r>
      <w:r w:rsidRPr="00633EED">
        <w:t xml:space="preserve"> </w:t>
      </w:r>
    </w:p>
    <w:p w14:paraId="1859DC5D" w14:textId="77777777" w:rsidR="00F7009D" w:rsidRDefault="009D6872" w:rsidP="00F7009D">
      <w:pPr>
        <w:pStyle w:val="Brdtextmedindrag"/>
      </w:pPr>
      <w:r w:rsidRPr="00633EED">
        <w:lastRenderedPageBreak/>
        <w:t>Jämför</w:t>
      </w:r>
      <w:r>
        <w:t>t</w:t>
      </w:r>
      <w:r w:rsidRPr="00633EED">
        <w:t xml:space="preserve"> med andra länder är dock den svenska långtidsarbetslösheten låg och</w:t>
      </w:r>
      <w:r>
        <w:t xml:space="preserve"> den </w:t>
      </w:r>
      <w:r w:rsidRPr="00633EED">
        <w:t>har ökat betydligt mind</w:t>
      </w:r>
      <w:r>
        <w:t>re än i de flesta andra länder</w:t>
      </w:r>
      <w:r w:rsidRPr="00633EED">
        <w:t xml:space="preserve"> i Europa sedan finanskrisen inle</w:t>
      </w:r>
      <w:r>
        <w:t>d</w:t>
      </w:r>
      <w:r w:rsidRPr="00633EED">
        <w:t>d</w:t>
      </w:r>
      <w:r>
        <w:t>e</w:t>
      </w:r>
      <w:r w:rsidRPr="00633EED">
        <w:t>s</w:t>
      </w:r>
      <w:r>
        <w:t xml:space="preserve"> (se diagram 10.6). I EU har Sverige tillsammans med Österrike den lägsta</w:t>
      </w:r>
      <w:r w:rsidRPr="00633EED">
        <w:t xml:space="preserve"> långtidsarbetslöshet</w:t>
      </w:r>
      <w:r>
        <w:t>en</w:t>
      </w:r>
      <w:r w:rsidRPr="00633EED">
        <w:t>.</w:t>
      </w:r>
      <w:r>
        <w:t xml:space="preserve"> </w:t>
      </w:r>
    </w:p>
    <w:p w14:paraId="4A679A80" w14:textId="77777777" w:rsidR="00F7009D" w:rsidRDefault="00F7009D" w:rsidP="00F7009D">
      <w:pPr>
        <w:pStyle w:val="Brdtextmedindrag"/>
      </w:pPr>
    </w:p>
    <w:p w14:paraId="039EFB9E" w14:textId="77777777" w:rsidR="00F7009D" w:rsidRDefault="009D6872" w:rsidP="00F7009D">
      <w:pPr>
        <w:pStyle w:val="DiagramRubrik"/>
      </w:pPr>
      <w:bookmarkStart w:id="563" w:name="_Ref380414562"/>
      <w:bookmarkStart w:id="564" w:name="_Toc384401815"/>
      <w:r>
        <w:t xml:space="preserve">Diagram </w:t>
      </w:r>
      <w:r w:rsidR="0009067D">
        <w:fldChar w:fldCharType="begin"/>
      </w:r>
      <w:r w:rsidR="0009067D">
        <w:instrText xml:space="preserve"> STYLEREF "Rubrik 1"\n \* MERGEFORMAT </w:instrText>
      </w:r>
      <w:r w:rsidR="0009067D">
        <w:fldChar w:fldCharType="separate"/>
      </w:r>
      <w:r w:rsidR="004642B5">
        <w:rPr>
          <w:noProof/>
        </w:rPr>
        <w:t>10</w:t>
      </w:r>
      <w:r w:rsidR="0009067D">
        <w:rPr>
          <w:noProof/>
        </w:rPr>
        <w:fldChar w:fldCharType="end"/>
      </w:r>
      <w:r>
        <w:rPr>
          <w:noProof/>
        </w:rPr>
        <w:t>.</w:t>
      </w:r>
      <w:fldSimple w:instr=" SEQ Diagram \* ARABIC \s 1 ">
        <w:r w:rsidR="004642B5">
          <w:rPr>
            <w:noProof/>
          </w:rPr>
          <w:t>5</w:t>
        </w:r>
      </w:fldSimple>
      <w:bookmarkEnd w:id="563"/>
      <w:r>
        <w:t xml:space="preserve"> </w:t>
      </w:r>
      <w:r w:rsidRPr="0060489F">
        <w:t>Arbetslösa fördelat på inskrivningstid vid Arbetsförmedlingen</w:t>
      </w:r>
      <w:bookmarkEnd w:id="564"/>
    </w:p>
    <w:p w14:paraId="05278B15" w14:textId="34126327" w:rsidR="00F7009D" w:rsidRDefault="009D6872" w:rsidP="00F7009D">
      <w:pPr>
        <w:pStyle w:val="DiagramUnderrubrik"/>
      </w:pPr>
      <w:r>
        <w:t>Tusental</w:t>
      </w:r>
    </w:p>
    <w:p w14:paraId="590F5E53" w14:textId="77777777" w:rsidR="00F7009D" w:rsidRDefault="009D6872" w:rsidP="00F7009D">
      <w:pPr>
        <w:pStyle w:val="Brdtext"/>
        <w:spacing w:line="260" w:lineRule="atLeast"/>
      </w:pPr>
      <w:r>
        <w:rPr>
          <w:noProof/>
          <w:lang w:eastAsia="sv-SE"/>
        </w:rPr>
        <w:drawing>
          <wp:inline distT="0" distB="0" distL="0" distR="0" wp14:anchorId="7339D3D8" wp14:editId="0C80F2CB">
            <wp:extent cx="2754000" cy="2178000"/>
            <wp:effectExtent l="0" t="0" r="8255" b="0"/>
            <wp:docPr id="217" name="Diagram 9"/>
            <wp:cNvGraphicFramePr/>
            <a:graphic xmlns:a="http://schemas.openxmlformats.org/drawingml/2006/main">
              <a:graphicData uri="http://schemas.openxmlformats.org/drawingml/2006/chart">
                <c:chart xmlns:c="http://schemas.openxmlformats.org/drawingml/2006/chart" xmlns:r="http://schemas.openxmlformats.org/officeDocument/2006/relationships" r:id="rId461"/>
              </a:graphicData>
            </a:graphic>
          </wp:inline>
        </w:drawing>
      </w:r>
    </w:p>
    <w:p w14:paraId="3DA26ABF" w14:textId="77777777" w:rsidR="00F7009D" w:rsidRDefault="009D6872" w:rsidP="00F7009D">
      <w:pPr>
        <w:pStyle w:val="DiagramFotnot"/>
      </w:pPr>
      <w:bookmarkStart w:id="565" w:name="_Ref379901298"/>
      <w:r w:rsidRPr="00B61EA4">
        <w:t>Anm.: Arbetslösa avser inskrivna arbetslösa och deltagare i arbetsmarknadspolitiska program med aktivitetsstöd vid Arbetsförmedlingen. Inskrivningstid mätt i kalenderdagar. Avser åldersgruppen 16–64 år. Säsongrensad data, tre månaders glidande medelvärde.</w:t>
      </w:r>
      <w:r>
        <w:br/>
      </w:r>
      <w:r w:rsidRPr="00B61EA4">
        <w:t>Källa: Arbetsförmedlingen.</w:t>
      </w:r>
    </w:p>
    <w:p w14:paraId="1AE5FE00" w14:textId="77777777" w:rsidR="00F7009D" w:rsidRPr="00397049" w:rsidRDefault="00F7009D" w:rsidP="00F7009D">
      <w:pPr>
        <w:pStyle w:val="Brdtext"/>
      </w:pPr>
    </w:p>
    <w:p w14:paraId="044E0CF6" w14:textId="77777777" w:rsidR="00F7009D" w:rsidRDefault="009D6872" w:rsidP="00F7009D">
      <w:pPr>
        <w:pStyle w:val="Brdtextmedindrag"/>
        <w:ind w:firstLine="0"/>
      </w:pPr>
      <w:r w:rsidRPr="0089431E">
        <w:rPr>
          <w:rStyle w:val="BrdtextChar"/>
        </w:rPr>
        <w:t>Den ökande långtidsarbetslösheten är ett</w:t>
      </w:r>
      <w:r>
        <w:t xml:space="preserve"> särskilt allvarligt problem eftersom sannolikheten att få ett arbete minskar med tiden som arbetslös. Det kan bero på att den som har varit arbetslös en längre tid tappar motivationen att söka arbete eller på att dennes kunskaper för</w:t>
      </w:r>
      <w:r>
        <w:softHyphen/>
        <w:t>åldras och inte längre är gångbara på arbets</w:t>
      </w:r>
      <w:r>
        <w:softHyphen/>
        <w:t>marknaden. En ytterligare förklaring till att sannolikheten att få ett arbete minskar med tiden kan vara att arbets</w:t>
      </w:r>
      <w:r>
        <w:softHyphen/>
        <w:t>givare är tveksamma till att anställa personer som har varit borta länge från arbetsmarknaden. Flera studier som använder s.k. fiktiva ansökningar tyder på att sannolikheten att bli kallad till intervju minskar med tiden i arbetslöshet.</w:t>
      </w:r>
      <w:r>
        <w:rPr>
          <w:rStyle w:val="Fotnotsreferens"/>
        </w:rPr>
        <w:footnoteReference w:id="108"/>
      </w:r>
      <w:r>
        <w:t xml:space="preserve"> Långtidsarbetslöshet innebär såle</w:t>
      </w:r>
      <w:r>
        <w:softHyphen/>
        <w:t>des att värde</w:t>
      </w:r>
      <w:r>
        <w:softHyphen/>
        <w:t>fullt arbetsutbud och kompetens går förlorad, och medför stora kostnader för de indi</w:t>
      </w:r>
      <w:r>
        <w:softHyphen/>
        <w:t>vider som drabbas av långa tider av arbetslöshet.</w:t>
      </w:r>
    </w:p>
    <w:p w14:paraId="4BC60B3C" w14:textId="77777777" w:rsidR="00F7009D" w:rsidRDefault="009D6872" w:rsidP="00F7009D">
      <w:pPr>
        <w:pStyle w:val="DiagramRubrik"/>
      </w:pPr>
      <w:bookmarkStart w:id="566" w:name="_Ref380414630"/>
      <w:bookmarkStart w:id="567" w:name="_Toc384401816"/>
      <w:r w:rsidRPr="00680A2D">
        <w:lastRenderedPageBreak/>
        <w:t xml:space="preserve">Diagram </w:t>
      </w:r>
      <w:r w:rsidR="0009067D">
        <w:fldChar w:fldCharType="begin"/>
      </w:r>
      <w:r w:rsidR="0009067D">
        <w:instrText xml:space="preserve"> STYLEREF "Rubrik 1"\n \* MERGEFORMAT </w:instrText>
      </w:r>
      <w:r w:rsidR="0009067D">
        <w:fldChar w:fldCharType="separate"/>
      </w:r>
      <w:r w:rsidR="004642B5">
        <w:rPr>
          <w:noProof/>
        </w:rPr>
        <w:t>10</w:t>
      </w:r>
      <w:r w:rsidR="0009067D">
        <w:rPr>
          <w:noProof/>
        </w:rPr>
        <w:fldChar w:fldCharType="end"/>
      </w:r>
      <w:r>
        <w:rPr>
          <w:noProof/>
        </w:rPr>
        <w:t>.</w:t>
      </w:r>
      <w:fldSimple w:instr=" SEQ Diagram \* ARABIC \s 1 ">
        <w:r w:rsidR="004642B5">
          <w:rPr>
            <w:noProof/>
          </w:rPr>
          <w:t>6</w:t>
        </w:r>
      </w:fldSimple>
      <w:bookmarkEnd w:id="565"/>
      <w:bookmarkEnd w:id="566"/>
      <w:r>
        <w:t xml:space="preserve"> </w:t>
      </w:r>
      <w:r w:rsidRPr="009353D7">
        <w:t>Långtidsarbetslöshet, internationell jämförelse</w:t>
      </w:r>
      <w:bookmarkEnd w:id="567"/>
    </w:p>
    <w:p w14:paraId="07A9DFB5" w14:textId="77777777" w:rsidR="00F7009D" w:rsidRDefault="009D6872" w:rsidP="00F7009D">
      <w:pPr>
        <w:pStyle w:val="DiagramUnderrubrik"/>
      </w:pPr>
      <w:r>
        <w:t>Procent av arbetskraften</w:t>
      </w:r>
    </w:p>
    <w:p w14:paraId="1AF7CD3E" w14:textId="77777777" w:rsidR="00F7009D" w:rsidRDefault="009D6872" w:rsidP="00F7009D">
      <w:pPr>
        <w:pStyle w:val="Brdtext"/>
        <w:spacing w:line="260" w:lineRule="atLeast"/>
      </w:pPr>
      <w:r>
        <w:rPr>
          <w:noProof/>
          <w:lang w:eastAsia="sv-SE"/>
        </w:rPr>
        <w:drawing>
          <wp:inline distT="0" distB="0" distL="0" distR="0" wp14:anchorId="49EF09D2" wp14:editId="7258A057">
            <wp:extent cx="2753995" cy="2177415"/>
            <wp:effectExtent l="0" t="0" r="0" b="0"/>
            <wp:docPr id="218" name="Diagram 13"/>
            <wp:cNvGraphicFramePr/>
            <a:graphic xmlns:a="http://schemas.openxmlformats.org/drawingml/2006/main">
              <a:graphicData uri="http://schemas.openxmlformats.org/drawingml/2006/chart">
                <c:chart xmlns:c="http://schemas.openxmlformats.org/drawingml/2006/chart" xmlns:r="http://schemas.openxmlformats.org/officeDocument/2006/relationships" r:id="rId462"/>
              </a:graphicData>
            </a:graphic>
          </wp:inline>
        </w:drawing>
      </w:r>
    </w:p>
    <w:p w14:paraId="2F8976A0" w14:textId="77777777" w:rsidR="00F7009D" w:rsidRDefault="009D6872" w:rsidP="00F7009D">
      <w:pPr>
        <w:pStyle w:val="DiagramFotnot"/>
      </w:pPr>
      <w:r>
        <w:t>Anm.: Långtidsarbetslöshet definieras som arbetslösa längre än ett år som andel av arbetskraften.</w:t>
      </w:r>
      <w:r>
        <w:br/>
        <w:t>Källor: Eurostat och Statistiska centralbyrån.</w:t>
      </w:r>
    </w:p>
    <w:p w14:paraId="4798AD51" w14:textId="77777777" w:rsidR="00F7009D" w:rsidRDefault="00F7009D" w:rsidP="00F7009D">
      <w:pPr>
        <w:pStyle w:val="Brdtext"/>
      </w:pPr>
    </w:p>
    <w:p w14:paraId="473DEA6C" w14:textId="77777777" w:rsidR="00F7009D" w:rsidRPr="0019621C" w:rsidRDefault="009D6872" w:rsidP="00F7009D">
      <w:pPr>
        <w:pStyle w:val="Brdtext"/>
      </w:pPr>
      <w:r>
        <w:t xml:space="preserve">Regeringen bedömer att </w:t>
      </w:r>
      <w:r w:rsidRPr="0019621C">
        <w:t>långtidsarbetslöshet</w:t>
      </w:r>
      <w:r>
        <w:softHyphen/>
      </w:r>
      <w:r w:rsidRPr="0019621C">
        <w:t xml:space="preserve">en kommer ligga kvar på </w:t>
      </w:r>
      <w:r>
        <w:t xml:space="preserve">relativt sett </w:t>
      </w:r>
      <w:r w:rsidRPr="0019621C">
        <w:t>hög</w:t>
      </w:r>
      <w:r>
        <w:t>a</w:t>
      </w:r>
      <w:r w:rsidRPr="0019621C">
        <w:t xml:space="preserve"> nivå</w:t>
      </w:r>
      <w:r>
        <w:t>er</w:t>
      </w:r>
      <w:r w:rsidRPr="0019621C">
        <w:t xml:space="preserve"> </w:t>
      </w:r>
      <w:r>
        <w:t xml:space="preserve">under lång tid framöver. Erfarenheten från tidigare lågkonjunkturer är att jobbchanserna för de som har svårast att få jobb vänder upp först när konjunkturläget förbättrats väsentligt. </w:t>
      </w:r>
      <w:r w:rsidRPr="0019621C">
        <w:t>En fortsatt viktig uppgift för politiken de närmaste åren är därför att motverka att fler blir långtids</w:t>
      </w:r>
      <w:r>
        <w:softHyphen/>
      </w:r>
      <w:r w:rsidRPr="0019621C">
        <w:t>arbetslösa och att öka möjligheterna för perso</w:t>
      </w:r>
      <w:r>
        <w:softHyphen/>
      </w:r>
      <w:r w:rsidRPr="0019621C">
        <w:t>ner med långa arbetslöshetstider att få ett arbete.</w:t>
      </w:r>
    </w:p>
    <w:p w14:paraId="2D56FD96" w14:textId="77777777" w:rsidR="00F7009D" w:rsidRDefault="009D6872" w:rsidP="00F7009D">
      <w:pPr>
        <w:pStyle w:val="Rubrik3"/>
      </w:pPr>
      <w:bookmarkStart w:id="568" w:name="_Toc384401564"/>
      <w:r>
        <w:t>Personer födda utanför Europa och personer med endast förgymnasial utbildning har drabbats hårt av lågkonjunkturen</w:t>
      </w:r>
      <w:bookmarkEnd w:id="568"/>
      <w:r>
        <w:t xml:space="preserve"> </w:t>
      </w:r>
    </w:p>
    <w:p w14:paraId="7D4B40D9" w14:textId="77777777" w:rsidR="00F7009D" w:rsidRDefault="009D6872" w:rsidP="00F7009D">
      <w:pPr>
        <w:pStyle w:val="Brdtext"/>
      </w:pPr>
      <w:r w:rsidRPr="00B265EE">
        <w:t xml:space="preserve">De grupper på arbetsmarknaden som drabbats hårdast av den utdragna lågkonjunkturen är de som redan </w:t>
      </w:r>
      <w:r>
        <w:t>innan</w:t>
      </w:r>
      <w:r w:rsidRPr="00B265EE">
        <w:t xml:space="preserve"> finanskrisen hade en svag förankring på arbetsmarknaden</w:t>
      </w:r>
      <w:r>
        <w:t>, t.ex.</w:t>
      </w:r>
      <w:r w:rsidRPr="00B265EE">
        <w:t xml:space="preserve"> personer</w:t>
      </w:r>
      <w:r>
        <w:t xml:space="preserve"> med en utbildning på högst för</w:t>
      </w:r>
      <w:r w:rsidRPr="00B265EE">
        <w:t xml:space="preserve">gymnasial nivå, </w:t>
      </w:r>
      <w:r>
        <w:t xml:space="preserve">personer med en </w:t>
      </w:r>
      <w:r w:rsidRPr="00B265EE">
        <w:t>funktionsneds</w:t>
      </w:r>
      <w:r>
        <w:t>ättning</w:t>
      </w:r>
      <w:r w:rsidRPr="00B265EE">
        <w:t xml:space="preserve"> </w:t>
      </w:r>
      <w:r>
        <w:t xml:space="preserve">som </w:t>
      </w:r>
      <w:r w:rsidRPr="00B265EE">
        <w:t>med</w:t>
      </w:r>
      <w:r>
        <w:t>för</w:t>
      </w:r>
      <w:r w:rsidRPr="00B265EE">
        <w:t xml:space="preserve"> nedsatt arbets</w:t>
      </w:r>
      <w:r>
        <w:softHyphen/>
      </w:r>
      <w:r w:rsidRPr="00B265EE">
        <w:t>förmåga och personer födda utanför Europa.</w:t>
      </w:r>
      <w:r w:rsidRPr="00F27C89">
        <w:t xml:space="preserve"> </w:t>
      </w:r>
      <w:r w:rsidRPr="00B265EE">
        <w:t>I dessa grupper är sysselsättningsgraden betydligt lägre, och arbets</w:t>
      </w:r>
      <w:r>
        <w:softHyphen/>
      </w:r>
      <w:r w:rsidRPr="00B265EE">
        <w:t>lösheten högre, än genomsnittet för befolk</w:t>
      </w:r>
      <w:r>
        <w:softHyphen/>
      </w:r>
      <w:r w:rsidRPr="00B265EE">
        <w:t xml:space="preserve">ningen (se </w:t>
      </w:r>
      <w:r>
        <w:fldChar w:fldCharType="begin"/>
      </w:r>
      <w:r>
        <w:instrText xml:space="preserve"> REF  _Ref380476835 \* Lower \h  \* MERGEFORMAT </w:instrText>
      </w:r>
      <w:r>
        <w:fldChar w:fldCharType="separate"/>
      </w:r>
      <w:r w:rsidR="004642B5">
        <w:t xml:space="preserve">tabell </w:t>
      </w:r>
      <w:r w:rsidR="004642B5">
        <w:rPr>
          <w:noProof/>
        </w:rPr>
        <w:t>10</w:t>
      </w:r>
      <w:r w:rsidR="004642B5">
        <w:t>.</w:t>
      </w:r>
      <w:r w:rsidR="004642B5">
        <w:rPr>
          <w:noProof/>
        </w:rPr>
        <w:t>1</w:t>
      </w:r>
      <w:r>
        <w:fldChar w:fldCharType="end"/>
      </w:r>
      <w:r w:rsidRPr="00B265EE">
        <w:t>).</w:t>
      </w:r>
      <w:r w:rsidRPr="007930B1">
        <w:t xml:space="preserve"> </w:t>
      </w:r>
      <w:r>
        <w:t xml:space="preserve">Även unga utan fullgjord gymnasieutbildning har svårt att komma in på arbetsmarknaden och många äldre som blir arbetslösa har svårt att få ett nytt arbete. </w:t>
      </w:r>
      <w:r w:rsidRPr="007930B1">
        <w:t>Av både konjunkturella oc</w:t>
      </w:r>
      <w:r>
        <w:t>h strukturella skäl är det där</w:t>
      </w:r>
      <w:r w:rsidRPr="007930B1">
        <w:t>för särskilt angel</w:t>
      </w:r>
      <w:r>
        <w:t>äget att följa arbets</w:t>
      </w:r>
      <w:r>
        <w:softHyphen/>
        <w:t>marknads</w:t>
      </w:r>
      <w:r>
        <w:softHyphen/>
      </w:r>
      <w:r w:rsidRPr="007930B1">
        <w:t>utvecklingen för dessa grupper.</w:t>
      </w:r>
    </w:p>
    <w:p w14:paraId="4B03D179" w14:textId="77777777" w:rsidR="00F7009D" w:rsidRDefault="00F7009D" w:rsidP="00F7009D">
      <w:pPr>
        <w:pStyle w:val="Brdtextmedindrag"/>
        <w:ind w:firstLine="0"/>
        <w:rPr>
          <w:highlight w:val="yellow"/>
        </w:rPr>
      </w:pPr>
    </w:p>
    <w:p w14:paraId="6C87E68C" w14:textId="77777777" w:rsidR="00F7009D" w:rsidRDefault="009D6872" w:rsidP="00F7009D">
      <w:pPr>
        <w:pStyle w:val="TabellRubrik"/>
      </w:pPr>
      <w:bookmarkStart w:id="569" w:name="_Ref380476835"/>
      <w:bookmarkStart w:id="570" w:name="_Toc384401715"/>
      <w:r>
        <w:lastRenderedPageBreak/>
        <w:t xml:space="preserve">Tabell </w:t>
      </w:r>
      <w:r w:rsidR="0009067D">
        <w:fldChar w:fldCharType="begin"/>
      </w:r>
      <w:r w:rsidR="0009067D">
        <w:instrText xml:space="preserve"> STYLEREF "Rubrik 1"\n \* MERGEFORMAT </w:instrText>
      </w:r>
      <w:r w:rsidR="0009067D">
        <w:fldChar w:fldCharType="separate"/>
      </w:r>
      <w:r w:rsidR="004642B5">
        <w:rPr>
          <w:noProof/>
        </w:rPr>
        <w:t>10</w:t>
      </w:r>
      <w:r w:rsidR="0009067D">
        <w:rPr>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w:t>
      </w:r>
      <w:r w:rsidR="0009067D">
        <w:rPr>
          <w:noProof/>
        </w:rPr>
        <w:fldChar w:fldCharType="end"/>
      </w:r>
      <w:bookmarkEnd w:id="569"/>
      <w:r>
        <w:t xml:space="preserve"> </w:t>
      </w:r>
      <w:r w:rsidRPr="006262AA">
        <w:t>Arbetslöshet och sysselsättningsgrad för olika grupper</w:t>
      </w:r>
      <w:bookmarkEnd w:id="570"/>
    </w:p>
    <w:p w14:paraId="34A46FA9" w14:textId="77777777" w:rsidR="00F7009D" w:rsidRDefault="009D6872" w:rsidP="00F7009D">
      <w:pPr>
        <w:pStyle w:val="TabellUnderrubrik"/>
      </w:pPr>
      <w:r>
        <w:t>Procent</w:t>
      </w:r>
    </w:p>
    <w:tbl>
      <w:tblPr>
        <w:tblStyle w:val="RKEgentabell"/>
        <w:tblW w:w="4891" w:type="pct"/>
        <w:tblInd w:w="0" w:type="dxa"/>
        <w:tblLook w:val="0460" w:firstRow="1" w:lastRow="1" w:firstColumn="0" w:lastColumn="0" w:noHBand="0" w:noVBand="1"/>
      </w:tblPr>
      <w:tblGrid>
        <w:gridCol w:w="1729"/>
        <w:gridCol w:w="584"/>
        <w:gridCol w:w="584"/>
        <w:gridCol w:w="781"/>
        <w:gridCol w:w="776"/>
      </w:tblGrid>
      <w:tr w:rsidR="00F7009D" w14:paraId="30D072AC" w14:textId="77777777" w:rsidTr="00F7009D">
        <w:trPr>
          <w:cnfStyle w:val="100000000000" w:firstRow="1" w:lastRow="0" w:firstColumn="0" w:lastColumn="0" w:oddVBand="0" w:evenVBand="0" w:oddHBand="0" w:evenHBand="0" w:firstRowFirstColumn="0" w:firstRowLastColumn="0" w:lastRowFirstColumn="0" w:lastRowLastColumn="0"/>
          <w:trHeight w:val="226"/>
        </w:trPr>
        <w:tc>
          <w:tcPr>
            <w:tcW w:w="1940" w:type="pct"/>
            <w:tcBorders>
              <w:bottom w:val="nil"/>
            </w:tcBorders>
            <w:vAlign w:val="bottom"/>
          </w:tcPr>
          <w:p w14:paraId="235C8854" w14:textId="77777777" w:rsidR="00F7009D" w:rsidRDefault="00F7009D" w:rsidP="00F7009D">
            <w:pPr>
              <w:pStyle w:val="TabellHuvud"/>
              <w:keepNext/>
              <w:keepLines/>
            </w:pPr>
          </w:p>
        </w:tc>
        <w:tc>
          <w:tcPr>
            <w:tcW w:w="1311" w:type="pct"/>
            <w:gridSpan w:val="2"/>
            <w:tcBorders>
              <w:bottom w:val="nil"/>
            </w:tcBorders>
            <w:vAlign w:val="center"/>
          </w:tcPr>
          <w:p w14:paraId="2FE6C181" w14:textId="77777777" w:rsidR="00F7009D" w:rsidRPr="005016DC" w:rsidRDefault="009D6872" w:rsidP="00F7009D">
            <w:pPr>
              <w:pStyle w:val="TabellHuvud"/>
              <w:keepNext/>
              <w:keepLines/>
              <w:jc w:val="center"/>
              <w:rPr>
                <w:sz w:val="16"/>
              </w:rPr>
            </w:pPr>
            <w:r w:rsidRPr="005016DC">
              <w:rPr>
                <w:color w:val="000000"/>
                <w:sz w:val="16"/>
                <w:szCs w:val="14"/>
              </w:rPr>
              <w:t>Arbetslöshet</w:t>
            </w:r>
            <w:r w:rsidRPr="006E34DF">
              <w:rPr>
                <w:color w:val="000000"/>
                <w:sz w:val="16"/>
                <w:vertAlign w:val="superscript"/>
              </w:rPr>
              <w:t>1)</w:t>
            </w:r>
          </w:p>
        </w:tc>
        <w:tc>
          <w:tcPr>
            <w:tcW w:w="1749" w:type="pct"/>
            <w:gridSpan w:val="2"/>
            <w:tcBorders>
              <w:bottom w:val="nil"/>
            </w:tcBorders>
            <w:vAlign w:val="center"/>
          </w:tcPr>
          <w:p w14:paraId="429A342D" w14:textId="77777777" w:rsidR="00F7009D" w:rsidRPr="005016DC" w:rsidRDefault="009D6872" w:rsidP="00F7009D">
            <w:pPr>
              <w:pStyle w:val="TabellHuvud"/>
              <w:keepNext/>
              <w:keepLines/>
              <w:jc w:val="center"/>
              <w:rPr>
                <w:sz w:val="16"/>
              </w:rPr>
            </w:pPr>
            <w:r w:rsidRPr="005016DC">
              <w:rPr>
                <w:color w:val="000000"/>
                <w:sz w:val="16"/>
                <w:szCs w:val="14"/>
              </w:rPr>
              <w:t>Sysselsättningsgrad</w:t>
            </w:r>
            <w:r w:rsidRPr="006E34DF">
              <w:rPr>
                <w:color w:val="000000"/>
                <w:sz w:val="16"/>
                <w:vertAlign w:val="superscript"/>
              </w:rPr>
              <w:t>2)</w:t>
            </w:r>
          </w:p>
        </w:tc>
      </w:tr>
      <w:tr w:rsidR="00F7009D" w14:paraId="79013F34" w14:textId="77777777" w:rsidTr="00F7009D">
        <w:trPr>
          <w:trHeight w:val="226"/>
        </w:trPr>
        <w:tc>
          <w:tcPr>
            <w:tcW w:w="1940" w:type="pct"/>
            <w:tcBorders>
              <w:top w:val="nil"/>
              <w:bottom w:val="single" w:sz="18" w:space="0" w:color="auto"/>
            </w:tcBorders>
            <w:vAlign w:val="center"/>
          </w:tcPr>
          <w:p w14:paraId="47CBFF89" w14:textId="77777777" w:rsidR="00F7009D" w:rsidRDefault="009D6872" w:rsidP="00F7009D">
            <w:pPr>
              <w:pStyle w:val="TabellHuvud"/>
              <w:keepNext/>
              <w:keepLines/>
              <w:jc w:val="left"/>
            </w:pPr>
            <w:r>
              <w:rPr>
                <w:rFonts w:ascii="Times New Roman" w:hAnsi="Times New Roman"/>
                <w:color w:val="000000"/>
                <w:szCs w:val="14"/>
              </w:rPr>
              <w:t> </w:t>
            </w:r>
          </w:p>
        </w:tc>
        <w:tc>
          <w:tcPr>
            <w:tcW w:w="656" w:type="pct"/>
            <w:tcBorders>
              <w:top w:val="nil"/>
              <w:bottom w:val="single" w:sz="18" w:space="0" w:color="auto"/>
            </w:tcBorders>
            <w:vAlign w:val="center"/>
          </w:tcPr>
          <w:p w14:paraId="7816F672" w14:textId="77777777" w:rsidR="00F7009D" w:rsidRPr="005016DC" w:rsidRDefault="009D6872" w:rsidP="00F7009D">
            <w:pPr>
              <w:pStyle w:val="TabellHuvud"/>
              <w:keepNext/>
              <w:keepLines/>
              <w:jc w:val="center"/>
              <w:rPr>
                <w:sz w:val="16"/>
              </w:rPr>
            </w:pPr>
            <w:r w:rsidRPr="005016DC">
              <w:rPr>
                <w:color w:val="000000"/>
                <w:sz w:val="16"/>
                <w:szCs w:val="14"/>
              </w:rPr>
              <w:t>2008</w:t>
            </w:r>
          </w:p>
        </w:tc>
        <w:tc>
          <w:tcPr>
            <w:tcW w:w="656" w:type="pct"/>
            <w:tcBorders>
              <w:top w:val="nil"/>
              <w:bottom w:val="single" w:sz="18" w:space="0" w:color="auto"/>
            </w:tcBorders>
            <w:vAlign w:val="center"/>
          </w:tcPr>
          <w:p w14:paraId="23F95ECA" w14:textId="77777777" w:rsidR="00F7009D" w:rsidRPr="005016DC" w:rsidRDefault="009D6872" w:rsidP="00F7009D">
            <w:pPr>
              <w:pStyle w:val="TabellHuvud"/>
              <w:keepNext/>
              <w:keepLines/>
              <w:jc w:val="center"/>
              <w:rPr>
                <w:sz w:val="16"/>
              </w:rPr>
            </w:pPr>
            <w:r w:rsidRPr="005016DC">
              <w:rPr>
                <w:color w:val="000000"/>
                <w:sz w:val="16"/>
                <w:szCs w:val="14"/>
              </w:rPr>
              <w:t>2013</w:t>
            </w:r>
          </w:p>
        </w:tc>
        <w:tc>
          <w:tcPr>
            <w:tcW w:w="877" w:type="pct"/>
            <w:tcBorders>
              <w:top w:val="nil"/>
              <w:bottom w:val="single" w:sz="18" w:space="0" w:color="auto"/>
            </w:tcBorders>
            <w:vAlign w:val="center"/>
          </w:tcPr>
          <w:p w14:paraId="30B62A19" w14:textId="77777777" w:rsidR="00F7009D" w:rsidRPr="005016DC" w:rsidRDefault="009D6872" w:rsidP="00F7009D">
            <w:pPr>
              <w:pStyle w:val="TabellHuvud"/>
              <w:keepNext/>
              <w:keepLines/>
              <w:jc w:val="center"/>
              <w:rPr>
                <w:sz w:val="16"/>
              </w:rPr>
            </w:pPr>
            <w:r w:rsidRPr="005016DC">
              <w:rPr>
                <w:color w:val="000000"/>
                <w:sz w:val="16"/>
                <w:szCs w:val="14"/>
              </w:rPr>
              <w:t>2008</w:t>
            </w:r>
          </w:p>
        </w:tc>
        <w:tc>
          <w:tcPr>
            <w:tcW w:w="872" w:type="pct"/>
            <w:tcBorders>
              <w:top w:val="nil"/>
              <w:bottom w:val="single" w:sz="18" w:space="0" w:color="auto"/>
            </w:tcBorders>
            <w:vAlign w:val="center"/>
          </w:tcPr>
          <w:p w14:paraId="5779DC32" w14:textId="77777777" w:rsidR="00F7009D" w:rsidRPr="005016DC" w:rsidRDefault="009D6872" w:rsidP="00F7009D">
            <w:pPr>
              <w:pStyle w:val="TabellHuvud"/>
              <w:keepNext/>
              <w:keepLines/>
              <w:jc w:val="center"/>
              <w:rPr>
                <w:sz w:val="16"/>
              </w:rPr>
            </w:pPr>
            <w:r w:rsidRPr="005016DC">
              <w:rPr>
                <w:color w:val="000000"/>
                <w:sz w:val="16"/>
                <w:szCs w:val="14"/>
              </w:rPr>
              <w:t>2013</w:t>
            </w:r>
          </w:p>
        </w:tc>
      </w:tr>
      <w:tr w:rsidR="00F7009D" w14:paraId="5F8B5254" w14:textId="77777777" w:rsidTr="00F7009D">
        <w:trPr>
          <w:trHeight w:val="274"/>
        </w:trPr>
        <w:tc>
          <w:tcPr>
            <w:tcW w:w="1940" w:type="pct"/>
            <w:tcBorders>
              <w:top w:val="single" w:sz="18" w:space="0" w:color="auto"/>
              <w:bottom w:val="single" w:sz="12" w:space="0" w:color="auto"/>
            </w:tcBorders>
            <w:vAlign w:val="center"/>
          </w:tcPr>
          <w:p w14:paraId="3FE2B450" w14:textId="77777777" w:rsidR="00F7009D" w:rsidRDefault="009D6872" w:rsidP="00F7009D">
            <w:pPr>
              <w:pStyle w:val="TabellRader"/>
              <w:keepNext/>
              <w:keepLines/>
              <w:jc w:val="left"/>
            </w:pPr>
            <w:r>
              <w:rPr>
                <w:color w:val="000000"/>
                <w:szCs w:val="16"/>
              </w:rPr>
              <w:t>Totalt (15–74 år)</w:t>
            </w:r>
          </w:p>
        </w:tc>
        <w:tc>
          <w:tcPr>
            <w:tcW w:w="656" w:type="pct"/>
            <w:tcBorders>
              <w:top w:val="single" w:sz="18" w:space="0" w:color="auto"/>
              <w:bottom w:val="single" w:sz="12" w:space="0" w:color="auto"/>
            </w:tcBorders>
            <w:vAlign w:val="center"/>
          </w:tcPr>
          <w:p w14:paraId="772C35A7" w14:textId="77777777" w:rsidR="00F7009D" w:rsidRDefault="009D6872" w:rsidP="00F7009D">
            <w:pPr>
              <w:pStyle w:val="TabellRader"/>
              <w:keepNext/>
              <w:keepLines/>
              <w:jc w:val="center"/>
            </w:pPr>
            <w:r>
              <w:rPr>
                <w:color w:val="000000"/>
                <w:szCs w:val="16"/>
              </w:rPr>
              <w:t>6,2</w:t>
            </w:r>
          </w:p>
        </w:tc>
        <w:tc>
          <w:tcPr>
            <w:tcW w:w="656" w:type="pct"/>
            <w:tcBorders>
              <w:top w:val="single" w:sz="18" w:space="0" w:color="auto"/>
              <w:bottom w:val="single" w:sz="12" w:space="0" w:color="auto"/>
            </w:tcBorders>
            <w:vAlign w:val="center"/>
          </w:tcPr>
          <w:p w14:paraId="76134AA4" w14:textId="77777777" w:rsidR="00F7009D" w:rsidRDefault="009D6872" w:rsidP="00F7009D">
            <w:pPr>
              <w:pStyle w:val="TabellRader"/>
              <w:keepNext/>
              <w:keepLines/>
              <w:jc w:val="center"/>
            </w:pPr>
            <w:r>
              <w:rPr>
                <w:color w:val="000000"/>
                <w:szCs w:val="16"/>
              </w:rPr>
              <w:t>8,0</w:t>
            </w:r>
          </w:p>
        </w:tc>
        <w:tc>
          <w:tcPr>
            <w:tcW w:w="877" w:type="pct"/>
            <w:tcBorders>
              <w:top w:val="single" w:sz="18" w:space="0" w:color="auto"/>
              <w:bottom w:val="single" w:sz="12" w:space="0" w:color="auto"/>
            </w:tcBorders>
            <w:vAlign w:val="center"/>
          </w:tcPr>
          <w:p w14:paraId="5D2362E6" w14:textId="77777777" w:rsidR="00F7009D" w:rsidRDefault="009D6872" w:rsidP="00F7009D">
            <w:pPr>
              <w:pStyle w:val="TabellRader"/>
              <w:keepNext/>
              <w:keepLines/>
              <w:jc w:val="center"/>
            </w:pPr>
            <w:r>
              <w:rPr>
                <w:color w:val="000000"/>
                <w:szCs w:val="16"/>
              </w:rPr>
              <w:t>66,8</w:t>
            </w:r>
          </w:p>
        </w:tc>
        <w:tc>
          <w:tcPr>
            <w:tcW w:w="872" w:type="pct"/>
            <w:tcBorders>
              <w:top w:val="single" w:sz="18" w:space="0" w:color="auto"/>
              <w:bottom w:val="single" w:sz="12" w:space="0" w:color="auto"/>
            </w:tcBorders>
            <w:vAlign w:val="center"/>
          </w:tcPr>
          <w:p w14:paraId="3195EBFF" w14:textId="77777777" w:rsidR="00F7009D" w:rsidRDefault="009D6872" w:rsidP="00F7009D">
            <w:pPr>
              <w:pStyle w:val="TabellRader"/>
              <w:keepNext/>
              <w:keepLines/>
              <w:jc w:val="center"/>
            </w:pPr>
            <w:r>
              <w:rPr>
                <w:color w:val="000000"/>
                <w:szCs w:val="16"/>
              </w:rPr>
              <w:t>65,7</w:t>
            </w:r>
          </w:p>
        </w:tc>
      </w:tr>
      <w:tr w:rsidR="00F7009D" w14:paraId="66DE0F13" w14:textId="77777777" w:rsidTr="00F7009D">
        <w:trPr>
          <w:trHeight w:val="287"/>
        </w:trPr>
        <w:tc>
          <w:tcPr>
            <w:tcW w:w="1940" w:type="pct"/>
            <w:tcBorders>
              <w:top w:val="single" w:sz="12" w:space="0" w:color="auto"/>
              <w:bottom w:val="single" w:sz="12" w:space="0" w:color="auto"/>
            </w:tcBorders>
            <w:vAlign w:val="center"/>
          </w:tcPr>
          <w:p w14:paraId="7EE23F4C" w14:textId="77777777" w:rsidR="00F7009D" w:rsidRDefault="009D6872" w:rsidP="00F7009D">
            <w:pPr>
              <w:pStyle w:val="TabellRader"/>
              <w:keepNext/>
              <w:keepLines/>
              <w:jc w:val="left"/>
            </w:pPr>
            <w:r>
              <w:rPr>
                <w:b/>
                <w:bCs/>
                <w:color w:val="000000"/>
                <w:szCs w:val="16"/>
              </w:rPr>
              <w:t>Kön</w:t>
            </w:r>
          </w:p>
        </w:tc>
        <w:tc>
          <w:tcPr>
            <w:tcW w:w="656" w:type="pct"/>
            <w:tcBorders>
              <w:top w:val="single" w:sz="12" w:space="0" w:color="auto"/>
              <w:bottom w:val="single" w:sz="12" w:space="0" w:color="auto"/>
            </w:tcBorders>
            <w:vAlign w:val="center"/>
          </w:tcPr>
          <w:p w14:paraId="48A33E32" w14:textId="77777777" w:rsidR="00F7009D" w:rsidRDefault="009D6872" w:rsidP="00F7009D">
            <w:pPr>
              <w:pStyle w:val="TabellRader"/>
              <w:keepNext/>
              <w:keepLines/>
              <w:jc w:val="center"/>
            </w:pPr>
            <w:r>
              <w:rPr>
                <w:rFonts w:ascii="Times New Roman" w:hAnsi="Times New Roman"/>
                <w:color w:val="000000"/>
                <w:szCs w:val="16"/>
              </w:rPr>
              <w:t> </w:t>
            </w:r>
          </w:p>
        </w:tc>
        <w:tc>
          <w:tcPr>
            <w:tcW w:w="656" w:type="pct"/>
            <w:tcBorders>
              <w:top w:val="single" w:sz="12" w:space="0" w:color="auto"/>
              <w:bottom w:val="single" w:sz="12" w:space="0" w:color="auto"/>
            </w:tcBorders>
            <w:vAlign w:val="center"/>
          </w:tcPr>
          <w:p w14:paraId="3995DA1C" w14:textId="77777777" w:rsidR="00F7009D" w:rsidRDefault="009D6872" w:rsidP="00F7009D">
            <w:pPr>
              <w:pStyle w:val="TabellRader"/>
              <w:keepNext/>
              <w:keepLines/>
              <w:jc w:val="center"/>
            </w:pPr>
            <w:r>
              <w:rPr>
                <w:rFonts w:ascii="Times New Roman" w:hAnsi="Times New Roman"/>
                <w:color w:val="000000"/>
                <w:szCs w:val="16"/>
              </w:rPr>
              <w:t> </w:t>
            </w:r>
          </w:p>
        </w:tc>
        <w:tc>
          <w:tcPr>
            <w:tcW w:w="877" w:type="pct"/>
            <w:tcBorders>
              <w:top w:val="single" w:sz="12" w:space="0" w:color="auto"/>
              <w:bottom w:val="single" w:sz="12" w:space="0" w:color="auto"/>
            </w:tcBorders>
            <w:vAlign w:val="center"/>
          </w:tcPr>
          <w:p w14:paraId="44DD24C3" w14:textId="77777777" w:rsidR="00F7009D" w:rsidRDefault="009D6872" w:rsidP="00F7009D">
            <w:pPr>
              <w:pStyle w:val="TabellRader"/>
              <w:keepNext/>
              <w:keepLines/>
              <w:jc w:val="center"/>
            </w:pPr>
            <w:r>
              <w:rPr>
                <w:rFonts w:ascii="Times New Roman" w:hAnsi="Times New Roman"/>
                <w:color w:val="000000"/>
                <w:szCs w:val="16"/>
              </w:rPr>
              <w:t> </w:t>
            </w:r>
          </w:p>
        </w:tc>
        <w:tc>
          <w:tcPr>
            <w:tcW w:w="872" w:type="pct"/>
            <w:tcBorders>
              <w:top w:val="single" w:sz="12" w:space="0" w:color="auto"/>
              <w:bottom w:val="single" w:sz="12" w:space="0" w:color="auto"/>
            </w:tcBorders>
            <w:vAlign w:val="center"/>
          </w:tcPr>
          <w:p w14:paraId="72D81657" w14:textId="77777777" w:rsidR="00F7009D" w:rsidRDefault="009D6872" w:rsidP="00F7009D">
            <w:pPr>
              <w:pStyle w:val="TabellRader"/>
              <w:keepNext/>
              <w:keepLines/>
              <w:jc w:val="center"/>
            </w:pPr>
            <w:r>
              <w:rPr>
                <w:rFonts w:ascii="Times New Roman" w:hAnsi="Times New Roman"/>
                <w:color w:val="000000"/>
                <w:szCs w:val="16"/>
              </w:rPr>
              <w:t> </w:t>
            </w:r>
          </w:p>
        </w:tc>
      </w:tr>
      <w:tr w:rsidR="00F7009D" w14:paraId="4341CA71" w14:textId="77777777" w:rsidTr="00F7009D">
        <w:trPr>
          <w:trHeight w:val="287"/>
        </w:trPr>
        <w:tc>
          <w:tcPr>
            <w:tcW w:w="1940" w:type="pct"/>
            <w:tcBorders>
              <w:top w:val="single" w:sz="12" w:space="0" w:color="auto"/>
            </w:tcBorders>
            <w:vAlign w:val="center"/>
          </w:tcPr>
          <w:p w14:paraId="6FF53553" w14:textId="77777777" w:rsidR="00F7009D" w:rsidRDefault="009D6872" w:rsidP="00F7009D">
            <w:pPr>
              <w:pStyle w:val="TabellRader"/>
              <w:keepNext/>
              <w:keepLines/>
              <w:jc w:val="left"/>
            </w:pPr>
            <w:r>
              <w:rPr>
                <w:color w:val="000000"/>
                <w:szCs w:val="16"/>
              </w:rPr>
              <w:t>Män</w:t>
            </w:r>
          </w:p>
        </w:tc>
        <w:tc>
          <w:tcPr>
            <w:tcW w:w="656" w:type="pct"/>
            <w:tcBorders>
              <w:top w:val="single" w:sz="12" w:space="0" w:color="auto"/>
            </w:tcBorders>
            <w:vAlign w:val="center"/>
          </w:tcPr>
          <w:p w14:paraId="2D0BA0CC" w14:textId="77777777" w:rsidR="00F7009D" w:rsidRDefault="009D6872" w:rsidP="00F7009D">
            <w:pPr>
              <w:pStyle w:val="TabellRader"/>
              <w:keepNext/>
              <w:keepLines/>
              <w:jc w:val="center"/>
            </w:pPr>
            <w:r>
              <w:rPr>
                <w:color w:val="000000"/>
                <w:szCs w:val="16"/>
              </w:rPr>
              <w:t>5,9</w:t>
            </w:r>
          </w:p>
        </w:tc>
        <w:tc>
          <w:tcPr>
            <w:tcW w:w="656" w:type="pct"/>
            <w:tcBorders>
              <w:top w:val="single" w:sz="12" w:space="0" w:color="auto"/>
            </w:tcBorders>
            <w:vAlign w:val="center"/>
          </w:tcPr>
          <w:p w14:paraId="32247E50" w14:textId="77777777" w:rsidR="00F7009D" w:rsidRDefault="009D6872" w:rsidP="00F7009D">
            <w:pPr>
              <w:pStyle w:val="TabellRader"/>
              <w:keepNext/>
              <w:keepLines/>
              <w:jc w:val="center"/>
            </w:pPr>
            <w:r>
              <w:rPr>
                <w:color w:val="000000"/>
                <w:szCs w:val="16"/>
              </w:rPr>
              <w:t>8,2</w:t>
            </w:r>
          </w:p>
        </w:tc>
        <w:tc>
          <w:tcPr>
            <w:tcW w:w="877" w:type="pct"/>
            <w:tcBorders>
              <w:top w:val="single" w:sz="12" w:space="0" w:color="auto"/>
            </w:tcBorders>
            <w:vAlign w:val="center"/>
          </w:tcPr>
          <w:p w14:paraId="3D0E927D" w14:textId="77777777" w:rsidR="00F7009D" w:rsidRDefault="009D6872" w:rsidP="00F7009D">
            <w:pPr>
              <w:pStyle w:val="TabellRader"/>
              <w:keepNext/>
              <w:keepLines/>
              <w:jc w:val="center"/>
            </w:pPr>
            <w:r>
              <w:rPr>
                <w:color w:val="000000"/>
                <w:szCs w:val="16"/>
              </w:rPr>
              <w:t>69,6</w:t>
            </w:r>
          </w:p>
        </w:tc>
        <w:tc>
          <w:tcPr>
            <w:tcW w:w="872" w:type="pct"/>
            <w:tcBorders>
              <w:top w:val="single" w:sz="12" w:space="0" w:color="auto"/>
            </w:tcBorders>
            <w:vAlign w:val="center"/>
          </w:tcPr>
          <w:p w14:paraId="73168D90" w14:textId="77777777" w:rsidR="00F7009D" w:rsidRDefault="009D6872" w:rsidP="00F7009D">
            <w:pPr>
              <w:pStyle w:val="TabellRader"/>
              <w:keepNext/>
              <w:keepLines/>
              <w:jc w:val="center"/>
            </w:pPr>
            <w:r>
              <w:rPr>
                <w:color w:val="000000"/>
                <w:szCs w:val="16"/>
              </w:rPr>
              <w:t>68,2</w:t>
            </w:r>
          </w:p>
        </w:tc>
      </w:tr>
      <w:tr w:rsidR="00F7009D" w14:paraId="61C2FDB1" w14:textId="77777777" w:rsidTr="00F7009D">
        <w:trPr>
          <w:trHeight w:val="274"/>
        </w:trPr>
        <w:tc>
          <w:tcPr>
            <w:tcW w:w="1940" w:type="pct"/>
            <w:tcBorders>
              <w:bottom w:val="single" w:sz="12" w:space="0" w:color="auto"/>
            </w:tcBorders>
            <w:vAlign w:val="center"/>
          </w:tcPr>
          <w:p w14:paraId="4E0037ED" w14:textId="77777777" w:rsidR="00F7009D" w:rsidRDefault="009D6872" w:rsidP="00F7009D">
            <w:pPr>
              <w:pStyle w:val="TabellRader"/>
              <w:keepNext/>
              <w:keepLines/>
              <w:jc w:val="left"/>
            </w:pPr>
            <w:r>
              <w:rPr>
                <w:color w:val="000000"/>
                <w:szCs w:val="16"/>
              </w:rPr>
              <w:t>Kvinnor</w:t>
            </w:r>
          </w:p>
        </w:tc>
        <w:tc>
          <w:tcPr>
            <w:tcW w:w="656" w:type="pct"/>
            <w:tcBorders>
              <w:bottom w:val="single" w:sz="12" w:space="0" w:color="auto"/>
            </w:tcBorders>
            <w:vAlign w:val="center"/>
          </w:tcPr>
          <w:p w14:paraId="796E67FE" w14:textId="77777777" w:rsidR="00F7009D" w:rsidRDefault="009D6872" w:rsidP="00F7009D">
            <w:pPr>
              <w:pStyle w:val="TabellRader"/>
              <w:keepNext/>
              <w:keepLines/>
              <w:jc w:val="center"/>
            </w:pPr>
            <w:r>
              <w:rPr>
                <w:color w:val="000000"/>
                <w:szCs w:val="16"/>
              </w:rPr>
              <w:t>6,6</w:t>
            </w:r>
          </w:p>
        </w:tc>
        <w:tc>
          <w:tcPr>
            <w:tcW w:w="656" w:type="pct"/>
            <w:tcBorders>
              <w:bottom w:val="single" w:sz="12" w:space="0" w:color="auto"/>
            </w:tcBorders>
            <w:vAlign w:val="center"/>
          </w:tcPr>
          <w:p w14:paraId="1B9886DE" w14:textId="77777777" w:rsidR="00F7009D" w:rsidRDefault="009D6872" w:rsidP="00F7009D">
            <w:pPr>
              <w:pStyle w:val="TabellRader"/>
              <w:keepNext/>
              <w:keepLines/>
              <w:jc w:val="center"/>
            </w:pPr>
            <w:r>
              <w:rPr>
                <w:color w:val="000000"/>
                <w:szCs w:val="16"/>
              </w:rPr>
              <w:t>7,9</w:t>
            </w:r>
          </w:p>
        </w:tc>
        <w:tc>
          <w:tcPr>
            <w:tcW w:w="877" w:type="pct"/>
            <w:tcBorders>
              <w:bottom w:val="single" w:sz="12" w:space="0" w:color="auto"/>
            </w:tcBorders>
            <w:vAlign w:val="center"/>
          </w:tcPr>
          <w:p w14:paraId="457AB569" w14:textId="77777777" w:rsidR="00F7009D" w:rsidRDefault="009D6872" w:rsidP="00F7009D">
            <w:pPr>
              <w:pStyle w:val="TabellRader"/>
              <w:keepNext/>
              <w:keepLines/>
              <w:jc w:val="center"/>
            </w:pPr>
            <w:r>
              <w:rPr>
                <w:color w:val="000000"/>
                <w:szCs w:val="16"/>
              </w:rPr>
              <w:t>63,8</w:t>
            </w:r>
          </w:p>
        </w:tc>
        <w:tc>
          <w:tcPr>
            <w:tcW w:w="872" w:type="pct"/>
            <w:tcBorders>
              <w:bottom w:val="single" w:sz="12" w:space="0" w:color="auto"/>
            </w:tcBorders>
            <w:vAlign w:val="center"/>
          </w:tcPr>
          <w:p w14:paraId="0F8E50EB" w14:textId="77777777" w:rsidR="00F7009D" w:rsidRDefault="009D6872" w:rsidP="00F7009D">
            <w:pPr>
              <w:pStyle w:val="TabellRader"/>
              <w:keepNext/>
              <w:keepLines/>
              <w:jc w:val="center"/>
            </w:pPr>
            <w:r>
              <w:rPr>
                <w:color w:val="000000"/>
                <w:szCs w:val="16"/>
              </w:rPr>
              <w:t>63,3</w:t>
            </w:r>
          </w:p>
        </w:tc>
      </w:tr>
      <w:tr w:rsidR="00F7009D" w14:paraId="27823D41" w14:textId="77777777" w:rsidTr="00F7009D">
        <w:trPr>
          <w:trHeight w:val="287"/>
        </w:trPr>
        <w:tc>
          <w:tcPr>
            <w:tcW w:w="1940" w:type="pct"/>
            <w:tcBorders>
              <w:top w:val="single" w:sz="12" w:space="0" w:color="auto"/>
              <w:bottom w:val="single" w:sz="12" w:space="0" w:color="auto"/>
            </w:tcBorders>
            <w:vAlign w:val="center"/>
          </w:tcPr>
          <w:p w14:paraId="108B6398" w14:textId="77777777" w:rsidR="00F7009D" w:rsidRDefault="009D6872" w:rsidP="00F7009D">
            <w:pPr>
              <w:pStyle w:val="TabellRader"/>
              <w:keepNext/>
              <w:keepLines/>
              <w:jc w:val="left"/>
            </w:pPr>
            <w:r>
              <w:rPr>
                <w:b/>
                <w:bCs/>
                <w:color w:val="000000"/>
                <w:szCs w:val="16"/>
              </w:rPr>
              <w:t>Ålder</w:t>
            </w:r>
          </w:p>
        </w:tc>
        <w:tc>
          <w:tcPr>
            <w:tcW w:w="656" w:type="pct"/>
            <w:tcBorders>
              <w:top w:val="single" w:sz="12" w:space="0" w:color="auto"/>
              <w:bottom w:val="single" w:sz="12" w:space="0" w:color="auto"/>
            </w:tcBorders>
            <w:vAlign w:val="center"/>
          </w:tcPr>
          <w:p w14:paraId="4E786E19" w14:textId="77777777" w:rsidR="00F7009D" w:rsidRDefault="009D6872" w:rsidP="00F7009D">
            <w:pPr>
              <w:pStyle w:val="TabellRader"/>
              <w:keepNext/>
              <w:keepLines/>
              <w:jc w:val="center"/>
            </w:pPr>
            <w:r>
              <w:rPr>
                <w:rFonts w:ascii="Times New Roman" w:hAnsi="Times New Roman"/>
                <w:color w:val="000000"/>
                <w:szCs w:val="16"/>
              </w:rPr>
              <w:t> </w:t>
            </w:r>
          </w:p>
        </w:tc>
        <w:tc>
          <w:tcPr>
            <w:tcW w:w="656" w:type="pct"/>
            <w:tcBorders>
              <w:top w:val="single" w:sz="12" w:space="0" w:color="auto"/>
              <w:bottom w:val="single" w:sz="12" w:space="0" w:color="auto"/>
            </w:tcBorders>
            <w:vAlign w:val="center"/>
          </w:tcPr>
          <w:p w14:paraId="7D24918A" w14:textId="77777777" w:rsidR="00F7009D" w:rsidRDefault="009D6872" w:rsidP="00F7009D">
            <w:pPr>
              <w:pStyle w:val="TabellRader"/>
              <w:keepNext/>
              <w:keepLines/>
              <w:jc w:val="center"/>
            </w:pPr>
            <w:r>
              <w:rPr>
                <w:rFonts w:ascii="Times New Roman" w:hAnsi="Times New Roman"/>
                <w:color w:val="000000"/>
                <w:szCs w:val="16"/>
              </w:rPr>
              <w:t> </w:t>
            </w:r>
          </w:p>
        </w:tc>
        <w:tc>
          <w:tcPr>
            <w:tcW w:w="877" w:type="pct"/>
            <w:tcBorders>
              <w:top w:val="single" w:sz="12" w:space="0" w:color="auto"/>
              <w:bottom w:val="single" w:sz="12" w:space="0" w:color="auto"/>
            </w:tcBorders>
            <w:vAlign w:val="center"/>
          </w:tcPr>
          <w:p w14:paraId="7EF060E0" w14:textId="77777777" w:rsidR="00F7009D" w:rsidRDefault="009D6872" w:rsidP="00F7009D">
            <w:pPr>
              <w:pStyle w:val="TabellRader"/>
              <w:keepNext/>
              <w:keepLines/>
              <w:jc w:val="center"/>
            </w:pPr>
            <w:r>
              <w:rPr>
                <w:rFonts w:ascii="Times New Roman" w:hAnsi="Times New Roman"/>
                <w:color w:val="000000"/>
                <w:szCs w:val="16"/>
              </w:rPr>
              <w:t> </w:t>
            </w:r>
          </w:p>
        </w:tc>
        <w:tc>
          <w:tcPr>
            <w:tcW w:w="872" w:type="pct"/>
            <w:tcBorders>
              <w:top w:val="single" w:sz="12" w:space="0" w:color="auto"/>
              <w:bottom w:val="single" w:sz="12" w:space="0" w:color="auto"/>
            </w:tcBorders>
            <w:vAlign w:val="center"/>
          </w:tcPr>
          <w:p w14:paraId="66C17A6B" w14:textId="77777777" w:rsidR="00F7009D" w:rsidRDefault="009D6872" w:rsidP="00F7009D">
            <w:pPr>
              <w:pStyle w:val="TabellRader"/>
              <w:keepNext/>
              <w:keepLines/>
              <w:jc w:val="center"/>
            </w:pPr>
            <w:r>
              <w:rPr>
                <w:rFonts w:ascii="Times New Roman" w:hAnsi="Times New Roman"/>
                <w:color w:val="000000"/>
                <w:szCs w:val="16"/>
              </w:rPr>
              <w:t> </w:t>
            </w:r>
          </w:p>
        </w:tc>
      </w:tr>
      <w:tr w:rsidR="00F7009D" w14:paraId="0C299FA1" w14:textId="77777777" w:rsidTr="00F7009D">
        <w:trPr>
          <w:trHeight w:val="287"/>
        </w:trPr>
        <w:tc>
          <w:tcPr>
            <w:tcW w:w="1940" w:type="pct"/>
            <w:tcBorders>
              <w:top w:val="single" w:sz="12" w:space="0" w:color="auto"/>
            </w:tcBorders>
            <w:vAlign w:val="center"/>
          </w:tcPr>
          <w:p w14:paraId="4A74AD0C" w14:textId="77777777" w:rsidR="00F7009D" w:rsidRDefault="009D6872" w:rsidP="00F7009D">
            <w:pPr>
              <w:pStyle w:val="TabellRader"/>
              <w:keepNext/>
              <w:keepLines/>
              <w:jc w:val="left"/>
            </w:pPr>
            <w:r>
              <w:rPr>
                <w:color w:val="000000"/>
                <w:szCs w:val="16"/>
              </w:rPr>
              <w:t>15–19 år</w:t>
            </w:r>
          </w:p>
        </w:tc>
        <w:tc>
          <w:tcPr>
            <w:tcW w:w="656" w:type="pct"/>
            <w:tcBorders>
              <w:top w:val="single" w:sz="12" w:space="0" w:color="auto"/>
            </w:tcBorders>
            <w:vAlign w:val="center"/>
          </w:tcPr>
          <w:p w14:paraId="791F754E" w14:textId="77777777" w:rsidR="00F7009D" w:rsidRDefault="009D6872" w:rsidP="00F7009D">
            <w:pPr>
              <w:pStyle w:val="TabellRader"/>
              <w:keepNext/>
              <w:keepLines/>
              <w:jc w:val="center"/>
            </w:pPr>
            <w:r>
              <w:rPr>
                <w:color w:val="000000"/>
                <w:szCs w:val="16"/>
              </w:rPr>
              <w:t>32,1</w:t>
            </w:r>
          </w:p>
        </w:tc>
        <w:tc>
          <w:tcPr>
            <w:tcW w:w="656" w:type="pct"/>
            <w:tcBorders>
              <w:top w:val="single" w:sz="12" w:space="0" w:color="auto"/>
            </w:tcBorders>
            <w:vAlign w:val="center"/>
          </w:tcPr>
          <w:p w14:paraId="46E42A45" w14:textId="77777777" w:rsidR="00F7009D" w:rsidRDefault="009D6872" w:rsidP="00F7009D">
            <w:pPr>
              <w:pStyle w:val="TabellRader"/>
              <w:keepNext/>
              <w:keepLines/>
              <w:jc w:val="center"/>
            </w:pPr>
            <w:r>
              <w:rPr>
                <w:color w:val="000000"/>
                <w:szCs w:val="16"/>
              </w:rPr>
              <w:t>36,7</w:t>
            </w:r>
          </w:p>
        </w:tc>
        <w:tc>
          <w:tcPr>
            <w:tcW w:w="877" w:type="pct"/>
            <w:tcBorders>
              <w:top w:val="single" w:sz="12" w:space="0" w:color="auto"/>
            </w:tcBorders>
            <w:vAlign w:val="center"/>
          </w:tcPr>
          <w:p w14:paraId="3A36795A" w14:textId="77777777" w:rsidR="00F7009D" w:rsidRDefault="009D6872" w:rsidP="00F7009D">
            <w:pPr>
              <w:pStyle w:val="TabellRader"/>
              <w:keepNext/>
              <w:keepLines/>
              <w:jc w:val="center"/>
            </w:pPr>
            <w:r>
              <w:rPr>
                <w:color w:val="000000"/>
                <w:szCs w:val="16"/>
              </w:rPr>
              <w:t>23,1</w:t>
            </w:r>
          </w:p>
        </w:tc>
        <w:tc>
          <w:tcPr>
            <w:tcW w:w="872" w:type="pct"/>
            <w:tcBorders>
              <w:top w:val="single" w:sz="12" w:space="0" w:color="auto"/>
            </w:tcBorders>
            <w:vAlign w:val="center"/>
          </w:tcPr>
          <w:p w14:paraId="56DA34D4" w14:textId="77777777" w:rsidR="00F7009D" w:rsidRDefault="009D6872" w:rsidP="00F7009D">
            <w:pPr>
              <w:pStyle w:val="TabellRader"/>
              <w:keepNext/>
              <w:keepLines/>
              <w:jc w:val="center"/>
            </w:pPr>
            <w:r>
              <w:rPr>
                <w:color w:val="000000"/>
                <w:szCs w:val="16"/>
              </w:rPr>
              <w:t>20,7</w:t>
            </w:r>
          </w:p>
        </w:tc>
      </w:tr>
      <w:tr w:rsidR="00F7009D" w14:paraId="3519FAF2" w14:textId="77777777" w:rsidTr="00F7009D">
        <w:trPr>
          <w:trHeight w:val="274"/>
        </w:trPr>
        <w:tc>
          <w:tcPr>
            <w:tcW w:w="1940" w:type="pct"/>
            <w:vAlign w:val="center"/>
          </w:tcPr>
          <w:p w14:paraId="33DDAB92" w14:textId="77777777" w:rsidR="00F7009D" w:rsidRDefault="009D6872" w:rsidP="00F7009D">
            <w:pPr>
              <w:pStyle w:val="TabellRader"/>
              <w:keepNext/>
              <w:keepLines/>
              <w:jc w:val="left"/>
            </w:pPr>
            <w:r>
              <w:rPr>
                <w:color w:val="000000"/>
                <w:szCs w:val="16"/>
              </w:rPr>
              <w:t>20–24 år</w:t>
            </w:r>
          </w:p>
        </w:tc>
        <w:tc>
          <w:tcPr>
            <w:tcW w:w="656" w:type="pct"/>
            <w:vAlign w:val="center"/>
          </w:tcPr>
          <w:p w14:paraId="5A0BCFD6" w14:textId="77777777" w:rsidR="00F7009D" w:rsidRDefault="009D6872" w:rsidP="00F7009D">
            <w:pPr>
              <w:pStyle w:val="TabellRader"/>
              <w:keepNext/>
              <w:keepLines/>
              <w:jc w:val="center"/>
            </w:pPr>
            <w:r>
              <w:rPr>
                <w:color w:val="000000"/>
                <w:szCs w:val="16"/>
              </w:rPr>
              <w:t>14,0</w:t>
            </w:r>
          </w:p>
        </w:tc>
        <w:tc>
          <w:tcPr>
            <w:tcW w:w="656" w:type="pct"/>
            <w:vAlign w:val="center"/>
          </w:tcPr>
          <w:p w14:paraId="12312FBE" w14:textId="77777777" w:rsidR="00F7009D" w:rsidRDefault="009D6872" w:rsidP="00F7009D">
            <w:pPr>
              <w:pStyle w:val="TabellRader"/>
              <w:keepNext/>
              <w:keepLines/>
              <w:jc w:val="center"/>
            </w:pPr>
            <w:r>
              <w:rPr>
                <w:color w:val="000000"/>
                <w:szCs w:val="16"/>
              </w:rPr>
              <w:t>18,6</w:t>
            </w:r>
          </w:p>
        </w:tc>
        <w:tc>
          <w:tcPr>
            <w:tcW w:w="877" w:type="pct"/>
            <w:vAlign w:val="center"/>
          </w:tcPr>
          <w:p w14:paraId="04014E30" w14:textId="77777777" w:rsidR="00F7009D" w:rsidRDefault="009D6872" w:rsidP="00F7009D">
            <w:pPr>
              <w:pStyle w:val="TabellRader"/>
              <w:keepNext/>
              <w:keepLines/>
              <w:jc w:val="center"/>
            </w:pPr>
            <w:r>
              <w:rPr>
                <w:color w:val="000000"/>
                <w:szCs w:val="16"/>
              </w:rPr>
              <w:t>62,9</w:t>
            </w:r>
          </w:p>
        </w:tc>
        <w:tc>
          <w:tcPr>
            <w:tcW w:w="872" w:type="pct"/>
            <w:vAlign w:val="center"/>
          </w:tcPr>
          <w:p w14:paraId="412149D3" w14:textId="77777777" w:rsidR="00F7009D" w:rsidRDefault="009D6872" w:rsidP="00F7009D">
            <w:pPr>
              <w:pStyle w:val="TabellRader"/>
              <w:keepNext/>
              <w:keepLines/>
              <w:jc w:val="center"/>
            </w:pPr>
            <w:r>
              <w:rPr>
                <w:color w:val="000000"/>
                <w:szCs w:val="16"/>
              </w:rPr>
              <w:t>58,7</w:t>
            </w:r>
          </w:p>
        </w:tc>
      </w:tr>
      <w:tr w:rsidR="00F7009D" w14:paraId="3B07A44D" w14:textId="77777777" w:rsidTr="00F7009D">
        <w:trPr>
          <w:trHeight w:val="287"/>
        </w:trPr>
        <w:tc>
          <w:tcPr>
            <w:tcW w:w="1940" w:type="pct"/>
            <w:vAlign w:val="center"/>
          </w:tcPr>
          <w:p w14:paraId="40BCE0D8" w14:textId="77777777" w:rsidR="00F7009D" w:rsidRDefault="009D6872" w:rsidP="00F7009D">
            <w:pPr>
              <w:pStyle w:val="TabellRader"/>
              <w:keepNext/>
              <w:keepLines/>
              <w:jc w:val="left"/>
            </w:pPr>
            <w:r>
              <w:rPr>
                <w:color w:val="000000"/>
                <w:szCs w:val="16"/>
              </w:rPr>
              <w:t>25–34 år</w:t>
            </w:r>
          </w:p>
        </w:tc>
        <w:tc>
          <w:tcPr>
            <w:tcW w:w="656" w:type="pct"/>
            <w:vAlign w:val="center"/>
          </w:tcPr>
          <w:p w14:paraId="290A8A86" w14:textId="77777777" w:rsidR="00F7009D" w:rsidRDefault="009D6872" w:rsidP="00F7009D">
            <w:pPr>
              <w:pStyle w:val="TabellRader"/>
              <w:keepNext/>
              <w:keepLines/>
              <w:jc w:val="center"/>
            </w:pPr>
            <w:r>
              <w:rPr>
                <w:color w:val="000000"/>
                <w:szCs w:val="16"/>
              </w:rPr>
              <w:t>5,6</w:t>
            </w:r>
          </w:p>
        </w:tc>
        <w:tc>
          <w:tcPr>
            <w:tcW w:w="656" w:type="pct"/>
            <w:vAlign w:val="center"/>
          </w:tcPr>
          <w:p w14:paraId="1470F82C" w14:textId="77777777" w:rsidR="00F7009D" w:rsidRDefault="009D6872" w:rsidP="00F7009D">
            <w:pPr>
              <w:pStyle w:val="TabellRader"/>
              <w:keepNext/>
              <w:keepLines/>
              <w:jc w:val="center"/>
            </w:pPr>
            <w:r>
              <w:rPr>
                <w:color w:val="000000"/>
                <w:szCs w:val="16"/>
              </w:rPr>
              <w:t>8,1</w:t>
            </w:r>
          </w:p>
        </w:tc>
        <w:tc>
          <w:tcPr>
            <w:tcW w:w="877" w:type="pct"/>
            <w:vAlign w:val="center"/>
          </w:tcPr>
          <w:p w14:paraId="4CED5A05" w14:textId="77777777" w:rsidR="00F7009D" w:rsidRDefault="009D6872" w:rsidP="00F7009D">
            <w:pPr>
              <w:pStyle w:val="TabellRader"/>
              <w:keepNext/>
              <w:keepLines/>
              <w:jc w:val="center"/>
            </w:pPr>
            <w:r>
              <w:rPr>
                <w:color w:val="000000"/>
                <w:szCs w:val="16"/>
              </w:rPr>
              <w:t>84,0</w:t>
            </w:r>
          </w:p>
        </w:tc>
        <w:tc>
          <w:tcPr>
            <w:tcW w:w="872" w:type="pct"/>
            <w:vAlign w:val="center"/>
          </w:tcPr>
          <w:p w14:paraId="48A347D5" w14:textId="77777777" w:rsidR="00F7009D" w:rsidRDefault="009D6872" w:rsidP="00F7009D">
            <w:pPr>
              <w:pStyle w:val="TabellRader"/>
              <w:keepNext/>
              <w:keepLines/>
              <w:jc w:val="center"/>
            </w:pPr>
            <w:r>
              <w:rPr>
                <w:color w:val="000000"/>
                <w:szCs w:val="16"/>
              </w:rPr>
              <w:t>80,8</w:t>
            </w:r>
          </w:p>
        </w:tc>
      </w:tr>
      <w:tr w:rsidR="00F7009D" w14:paraId="7B8EC71B" w14:textId="77777777" w:rsidTr="00F7009D">
        <w:trPr>
          <w:trHeight w:val="274"/>
        </w:trPr>
        <w:tc>
          <w:tcPr>
            <w:tcW w:w="1940" w:type="pct"/>
            <w:vAlign w:val="center"/>
          </w:tcPr>
          <w:p w14:paraId="2F36E35C" w14:textId="77777777" w:rsidR="00F7009D" w:rsidRDefault="009D6872" w:rsidP="00F7009D">
            <w:pPr>
              <w:pStyle w:val="TabellRader"/>
              <w:keepNext/>
              <w:keepLines/>
              <w:jc w:val="left"/>
            </w:pPr>
            <w:r>
              <w:rPr>
                <w:color w:val="000000"/>
                <w:szCs w:val="16"/>
              </w:rPr>
              <w:t>35–54 år</w:t>
            </w:r>
          </w:p>
        </w:tc>
        <w:tc>
          <w:tcPr>
            <w:tcW w:w="656" w:type="pct"/>
            <w:vAlign w:val="center"/>
          </w:tcPr>
          <w:p w14:paraId="67BCFB8A" w14:textId="77777777" w:rsidR="00F7009D" w:rsidRDefault="009D6872" w:rsidP="00F7009D">
            <w:pPr>
              <w:pStyle w:val="TabellRader"/>
              <w:keepNext/>
              <w:keepLines/>
              <w:jc w:val="center"/>
            </w:pPr>
            <w:r>
              <w:rPr>
                <w:color w:val="000000"/>
                <w:szCs w:val="16"/>
              </w:rPr>
              <w:t>3,7</w:t>
            </w:r>
          </w:p>
        </w:tc>
        <w:tc>
          <w:tcPr>
            <w:tcW w:w="656" w:type="pct"/>
            <w:vAlign w:val="center"/>
          </w:tcPr>
          <w:p w14:paraId="580AC309" w14:textId="77777777" w:rsidR="00F7009D" w:rsidRDefault="009D6872" w:rsidP="00F7009D">
            <w:pPr>
              <w:pStyle w:val="TabellRader"/>
              <w:keepNext/>
              <w:keepLines/>
              <w:jc w:val="center"/>
            </w:pPr>
            <w:r>
              <w:rPr>
                <w:color w:val="000000"/>
                <w:szCs w:val="16"/>
              </w:rPr>
              <w:t>5,1</w:t>
            </w:r>
          </w:p>
        </w:tc>
        <w:tc>
          <w:tcPr>
            <w:tcW w:w="877" w:type="pct"/>
            <w:vAlign w:val="center"/>
          </w:tcPr>
          <w:p w14:paraId="2FE90B4F" w14:textId="77777777" w:rsidR="00F7009D" w:rsidRDefault="009D6872" w:rsidP="00F7009D">
            <w:pPr>
              <w:pStyle w:val="TabellRader"/>
              <w:keepNext/>
              <w:keepLines/>
              <w:jc w:val="center"/>
            </w:pPr>
            <w:r>
              <w:rPr>
                <w:color w:val="000000"/>
                <w:szCs w:val="16"/>
              </w:rPr>
              <w:t>87,6</w:t>
            </w:r>
          </w:p>
        </w:tc>
        <w:tc>
          <w:tcPr>
            <w:tcW w:w="872" w:type="pct"/>
            <w:vAlign w:val="center"/>
          </w:tcPr>
          <w:p w14:paraId="1A63A3C7" w14:textId="77777777" w:rsidR="00F7009D" w:rsidRDefault="009D6872" w:rsidP="00F7009D">
            <w:pPr>
              <w:pStyle w:val="TabellRader"/>
              <w:keepNext/>
              <w:keepLines/>
              <w:jc w:val="center"/>
            </w:pPr>
            <w:r>
              <w:rPr>
                <w:color w:val="000000"/>
                <w:szCs w:val="16"/>
              </w:rPr>
              <w:t>87,6</w:t>
            </w:r>
          </w:p>
        </w:tc>
      </w:tr>
      <w:tr w:rsidR="00F7009D" w14:paraId="1DAC1CCD" w14:textId="77777777" w:rsidTr="00F7009D">
        <w:trPr>
          <w:trHeight w:val="287"/>
        </w:trPr>
        <w:tc>
          <w:tcPr>
            <w:tcW w:w="1940" w:type="pct"/>
            <w:vAlign w:val="center"/>
          </w:tcPr>
          <w:p w14:paraId="2F795165" w14:textId="77777777" w:rsidR="00F7009D" w:rsidRDefault="009D6872" w:rsidP="00F7009D">
            <w:pPr>
              <w:pStyle w:val="TabellRader"/>
              <w:keepNext/>
              <w:keepLines/>
              <w:jc w:val="left"/>
            </w:pPr>
            <w:r>
              <w:rPr>
                <w:color w:val="000000"/>
                <w:szCs w:val="16"/>
              </w:rPr>
              <w:t>55–64 år</w:t>
            </w:r>
          </w:p>
        </w:tc>
        <w:tc>
          <w:tcPr>
            <w:tcW w:w="656" w:type="pct"/>
            <w:vAlign w:val="center"/>
          </w:tcPr>
          <w:p w14:paraId="5C344976" w14:textId="77777777" w:rsidR="00F7009D" w:rsidRDefault="009D6872" w:rsidP="00F7009D">
            <w:pPr>
              <w:pStyle w:val="TabellRader"/>
              <w:keepNext/>
              <w:keepLines/>
              <w:jc w:val="center"/>
            </w:pPr>
            <w:r>
              <w:rPr>
                <w:color w:val="000000"/>
                <w:szCs w:val="16"/>
              </w:rPr>
              <w:t>3,8</w:t>
            </w:r>
          </w:p>
        </w:tc>
        <w:tc>
          <w:tcPr>
            <w:tcW w:w="656" w:type="pct"/>
            <w:vAlign w:val="center"/>
          </w:tcPr>
          <w:p w14:paraId="5CF30F6E" w14:textId="77777777" w:rsidR="00F7009D" w:rsidRDefault="009D6872" w:rsidP="00F7009D">
            <w:pPr>
              <w:pStyle w:val="TabellRader"/>
              <w:keepNext/>
              <w:keepLines/>
              <w:jc w:val="center"/>
            </w:pPr>
            <w:r>
              <w:rPr>
                <w:color w:val="000000"/>
                <w:szCs w:val="16"/>
              </w:rPr>
              <w:t>5,1</w:t>
            </w:r>
          </w:p>
        </w:tc>
        <w:tc>
          <w:tcPr>
            <w:tcW w:w="877" w:type="pct"/>
            <w:vAlign w:val="center"/>
          </w:tcPr>
          <w:p w14:paraId="73A3C773" w14:textId="77777777" w:rsidR="00F7009D" w:rsidRDefault="009D6872" w:rsidP="00F7009D">
            <w:pPr>
              <w:pStyle w:val="TabellRader"/>
              <w:keepNext/>
              <w:keepLines/>
              <w:jc w:val="center"/>
            </w:pPr>
            <w:r>
              <w:rPr>
                <w:color w:val="000000"/>
                <w:szCs w:val="16"/>
              </w:rPr>
              <w:t>70,3</w:t>
            </w:r>
          </w:p>
        </w:tc>
        <w:tc>
          <w:tcPr>
            <w:tcW w:w="872" w:type="pct"/>
            <w:vAlign w:val="center"/>
          </w:tcPr>
          <w:p w14:paraId="6D277478" w14:textId="77777777" w:rsidR="00F7009D" w:rsidRDefault="009D6872" w:rsidP="00F7009D">
            <w:pPr>
              <w:pStyle w:val="TabellRader"/>
              <w:keepNext/>
              <w:keepLines/>
              <w:jc w:val="center"/>
            </w:pPr>
            <w:r>
              <w:rPr>
                <w:color w:val="000000"/>
                <w:szCs w:val="16"/>
              </w:rPr>
              <w:t>73,7</w:t>
            </w:r>
          </w:p>
        </w:tc>
      </w:tr>
      <w:tr w:rsidR="00F7009D" w14:paraId="0D9C1FE6" w14:textId="77777777" w:rsidTr="00F7009D">
        <w:trPr>
          <w:trHeight w:val="274"/>
        </w:trPr>
        <w:tc>
          <w:tcPr>
            <w:tcW w:w="1940" w:type="pct"/>
            <w:tcBorders>
              <w:bottom w:val="single" w:sz="12" w:space="0" w:color="auto"/>
            </w:tcBorders>
            <w:vAlign w:val="center"/>
          </w:tcPr>
          <w:p w14:paraId="6ED9AC07" w14:textId="77777777" w:rsidR="00F7009D" w:rsidRDefault="009D6872" w:rsidP="00F7009D">
            <w:pPr>
              <w:pStyle w:val="TabellRader"/>
              <w:keepNext/>
              <w:keepLines/>
              <w:jc w:val="left"/>
            </w:pPr>
            <w:r>
              <w:rPr>
                <w:color w:val="000000"/>
                <w:szCs w:val="16"/>
              </w:rPr>
              <w:t>65–74 år</w:t>
            </w:r>
          </w:p>
        </w:tc>
        <w:tc>
          <w:tcPr>
            <w:tcW w:w="656" w:type="pct"/>
            <w:tcBorders>
              <w:bottom w:val="single" w:sz="12" w:space="0" w:color="auto"/>
            </w:tcBorders>
            <w:vAlign w:val="center"/>
          </w:tcPr>
          <w:p w14:paraId="2FA9744B" w14:textId="77777777" w:rsidR="00F7009D" w:rsidRDefault="009D6872" w:rsidP="00F7009D">
            <w:pPr>
              <w:pStyle w:val="TabellRader"/>
              <w:keepNext/>
              <w:keepLines/>
              <w:jc w:val="center"/>
            </w:pPr>
            <w:r>
              <w:rPr>
                <w:color w:val="000000"/>
                <w:szCs w:val="16"/>
              </w:rPr>
              <w:t>-</w:t>
            </w:r>
          </w:p>
        </w:tc>
        <w:tc>
          <w:tcPr>
            <w:tcW w:w="656" w:type="pct"/>
            <w:tcBorders>
              <w:bottom w:val="single" w:sz="12" w:space="0" w:color="auto"/>
            </w:tcBorders>
            <w:vAlign w:val="center"/>
          </w:tcPr>
          <w:p w14:paraId="12DF1C5E" w14:textId="77777777" w:rsidR="00F7009D" w:rsidRDefault="009D6872" w:rsidP="00F7009D">
            <w:pPr>
              <w:pStyle w:val="TabellRader"/>
              <w:keepNext/>
              <w:keepLines/>
              <w:jc w:val="center"/>
            </w:pPr>
            <w:r>
              <w:rPr>
                <w:color w:val="000000"/>
                <w:szCs w:val="16"/>
              </w:rPr>
              <w:t>-</w:t>
            </w:r>
          </w:p>
        </w:tc>
        <w:tc>
          <w:tcPr>
            <w:tcW w:w="877" w:type="pct"/>
            <w:tcBorders>
              <w:bottom w:val="single" w:sz="12" w:space="0" w:color="auto"/>
            </w:tcBorders>
            <w:vAlign w:val="center"/>
          </w:tcPr>
          <w:p w14:paraId="145001B1" w14:textId="77777777" w:rsidR="00F7009D" w:rsidRDefault="009D6872" w:rsidP="00F7009D">
            <w:pPr>
              <w:pStyle w:val="TabellRader"/>
              <w:keepNext/>
              <w:keepLines/>
              <w:jc w:val="center"/>
            </w:pPr>
            <w:r>
              <w:rPr>
                <w:color w:val="000000"/>
                <w:szCs w:val="16"/>
              </w:rPr>
              <w:t>12,1</w:t>
            </w:r>
          </w:p>
        </w:tc>
        <w:tc>
          <w:tcPr>
            <w:tcW w:w="872" w:type="pct"/>
            <w:tcBorders>
              <w:bottom w:val="single" w:sz="12" w:space="0" w:color="auto"/>
            </w:tcBorders>
            <w:vAlign w:val="center"/>
          </w:tcPr>
          <w:p w14:paraId="5C5D97F9" w14:textId="77777777" w:rsidR="00F7009D" w:rsidRDefault="009D6872" w:rsidP="00F7009D">
            <w:pPr>
              <w:pStyle w:val="TabellRader"/>
              <w:keepNext/>
              <w:keepLines/>
              <w:jc w:val="center"/>
            </w:pPr>
            <w:r>
              <w:rPr>
                <w:color w:val="000000"/>
                <w:szCs w:val="16"/>
              </w:rPr>
              <w:t>14,6</w:t>
            </w:r>
          </w:p>
        </w:tc>
      </w:tr>
      <w:tr w:rsidR="00F7009D" w:rsidRPr="009044A4" w14:paraId="429FC380" w14:textId="77777777" w:rsidTr="00F7009D">
        <w:trPr>
          <w:trHeight w:val="287"/>
        </w:trPr>
        <w:tc>
          <w:tcPr>
            <w:tcW w:w="1940" w:type="pct"/>
            <w:tcBorders>
              <w:top w:val="single" w:sz="12" w:space="0" w:color="auto"/>
              <w:bottom w:val="single" w:sz="12" w:space="0" w:color="auto"/>
            </w:tcBorders>
            <w:vAlign w:val="center"/>
          </w:tcPr>
          <w:p w14:paraId="3980785F" w14:textId="77777777" w:rsidR="00F7009D" w:rsidRPr="005016DC" w:rsidRDefault="009D6872" w:rsidP="00F7009D">
            <w:pPr>
              <w:pStyle w:val="TabellSlutsumma"/>
              <w:keepNext/>
              <w:keepLines/>
              <w:jc w:val="left"/>
            </w:pPr>
            <w:r w:rsidRPr="005016DC">
              <w:rPr>
                <w:bCs/>
                <w:color w:val="000000"/>
                <w:szCs w:val="16"/>
              </w:rPr>
              <w:t>Utbildning</w:t>
            </w:r>
          </w:p>
        </w:tc>
        <w:tc>
          <w:tcPr>
            <w:tcW w:w="656" w:type="pct"/>
            <w:tcBorders>
              <w:top w:val="single" w:sz="12" w:space="0" w:color="auto"/>
              <w:bottom w:val="single" w:sz="12" w:space="0" w:color="auto"/>
            </w:tcBorders>
            <w:vAlign w:val="center"/>
          </w:tcPr>
          <w:p w14:paraId="1096A8BC" w14:textId="77777777" w:rsidR="00F7009D" w:rsidRPr="009044A4" w:rsidRDefault="009D6872" w:rsidP="00F7009D">
            <w:pPr>
              <w:pStyle w:val="TabellSlutsumma"/>
              <w:keepNext/>
              <w:keepLines/>
              <w:jc w:val="center"/>
              <w:rPr>
                <w:b w:val="0"/>
              </w:rPr>
            </w:pPr>
            <w:r>
              <w:rPr>
                <w:rFonts w:ascii="Times New Roman" w:hAnsi="Times New Roman"/>
                <w:color w:val="000000"/>
                <w:szCs w:val="16"/>
              </w:rPr>
              <w:t> </w:t>
            </w:r>
          </w:p>
        </w:tc>
        <w:tc>
          <w:tcPr>
            <w:tcW w:w="656" w:type="pct"/>
            <w:tcBorders>
              <w:top w:val="single" w:sz="12" w:space="0" w:color="auto"/>
              <w:bottom w:val="single" w:sz="12" w:space="0" w:color="auto"/>
            </w:tcBorders>
            <w:vAlign w:val="center"/>
          </w:tcPr>
          <w:p w14:paraId="7ED3EE10" w14:textId="77777777" w:rsidR="00F7009D" w:rsidRPr="009044A4" w:rsidRDefault="009D6872" w:rsidP="00F7009D">
            <w:pPr>
              <w:pStyle w:val="TabellSlutsumma"/>
              <w:keepNext/>
              <w:keepLines/>
              <w:jc w:val="center"/>
              <w:rPr>
                <w:b w:val="0"/>
              </w:rPr>
            </w:pPr>
            <w:r>
              <w:rPr>
                <w:rFonts w:ascii="Times New Roman" w:hAnsi="Times New Roman"/>
                <w:color w:val="000000"/>
                <w:szCs w:val="16"/>
              </w:rPr>
              <w:t> </w:t>
            </w:r>
          </w:p>
        </w:tc>
        <w:tc>
          <w:tcPr>
            <w:tcW w:w="877" w:type="pct"/>
            <w:tcBorders>
              <w:top w:val="single" w:sz="12" w:space="0" w:color="auto"/>
              <w:bottom w:val="single" w:sz="12" w:space="0" w:color="auto"/>
            </w:tcBorders>
            <w:vAlign w:val="center"/>
          </w:tcPr>
          <w:p w14:paraId="2360DDBD" w14:textId="77777777" w:rsidR="00F7009D" w:rsidRPr="009044A4" w:rsidRDefault="009D6872" w:rsidP="00F7009D">
            <w:pPr>
              <w:pStyle w:val="TabellSlutsumma"/>
              <w:keepNext/>
              <w:keepLines/>
              <w:jc w:val="center"/>
              <w:rPr>
                <w:b w:val="0"/>
              </w:rPr>
            </w:pPr>
            <w:r>
              <w:rPr>
                <w:rFonts w:ascii="Times New Roman" w:hAnsi="Times New Roman"/>
                <w:color w:val="000000"/>
                <w:szCs w:val="16"/>
              </w:rPr>
              <w:t> </w:t>
            </w:r>
          </w:p>
        </w:tc>
        <w:tc>
          <w:tcPr>
            <w:tcW w:w="872" w:type="pct"/>
            <w:tcBorders>
              <w:top w:val="single" w:sz="12" w:space="0" w:color="auto"/>
              <w:bottom w:val="single" w:sz="12" w:space="0" w:color="auto"/>
            </w:tcBorders>
            <w:vAlign w:val="center"/>
          </w:tcPr>
          <w:p w14:paraId="56277426" w14:textId="77777777" w:rsidR="00F7009D" w:rsidRPr="009044A4" w:rsidRDefault="009D6872" w:rsidP="00F7009D">
            <w:pPr>
              <w:pStyle w:val="TabellSlutsumma"/>
              <w:keepNext/>
              <w:keepLines/>
              <w:jc w:val="center"/>
              <w:rPr>
                <w:b w:val="0"/>
              </w:rPr>
            </w:pPr>
            <w:r>
              <w:rPr>
                <w:rFonts w:ascii="Times New Roman" w:hAnsi="Times New Roman"/>
                <w:color w:val="000000"/>
                <w:szCs w:val="16"/>
              </w:rPr>
              <w:t> </w:t>
            </w:r>
          </w:p>
        </w:tc>
      </w:tr>
      <w:tr w:rsidR="00F7009D" w:rsidRPr="009044A4" w14:paraId="7F9B922D" w14:textId="77777777" w:rsidTr="00F7009D">
        <w:trPr>
          <w:trHeight w:val="287"/>
        </w:trPr>
        <w:tc>
          <w:tcPr>
            <w:tcW w:w="1940" w:type="pct"/>
            <w:tcBorders>
              <w:top w:val="single" w:sz="12" w:space="0" w:color="auto"/>
            </w:tcBorders>
            <w:vAlign w:val="center"/>
          </w:tcPr>
          <w:p w14:paraId="061BDC59" w14:textId="77777777" w:rsidR="00F7009D" w:rsidRPr="005016DC" w:rsidRDefault="009D6872" w:rsidP="00F7009D">
            <w:pPr>
              <w:pStyle w:val="TabellSlutsumma"/>
              <w:keepNext/>
              <w:keepLines/>
              <w:jc w:val="left"/>
              <w:rPr>
                <w:b w:val="0"/>
              </w:rPr>
            </w:pPr>
            <w:r w:rsidRPr="005016DC">
              <w:rPr>
                <w:b w:val="0"/>
                <w:color w:val="000000"/>
                <w:szCs w:val="16"/>
              </w:rPr>
              <w:t>Förgymnasial</w:t>
            </w:r>
          </w:p>
        </w:tc>
        <w:tc>
          <w:tcPr>
            <w:tcW w:w="656" w:type="pct"/>
            <w:tcBorders>
              <w:top w:val="single" w:sz="12" w:space="0" w:color="auto"/>
            </w:tcBorders>
            <w:vAlign w:val="center"/>
          </w:tcPr>
          <w:p w14:paraId="75E0E373" w14:textId="77777777" w:rsidR="00F7009D" w:rsidRPr="005016DC" w:rsidRDefault="009D6872" w:rsidP="00F7009D">
            <w:pPr>
              <w:pStyle w:val="TabellSlutsumma"/>
              <w:keepNext/>
              <w:keepLines/>
              <w:jc w:val="center"/>
              <w:rPr>
                <w:b w:val="0"/>
              </w:rPr>
            </w:pPr>
            <w:r w:rsidRPr="005016DC">
              <w:rPr>
                <w:b w:val="0"/>
                <w:color w:val="000000"/>
                <w:szCs w:val="16"/>
              </w:rPr>
              <w:t>13,4</w:t>
            </w:r>
          </w:p>
        </w:tc>
        <w:tc>
          <w:tcPr>
            <w:tcW w:w="656" w:type="pct"/>
            <w:tcBorders>
              <w:top w:val="single" w:sz="12" w:space="0" w:color="auto"/>
            </w:tcBorders>
            <w:vAlign w:val="center"/>
          </w:tcPr>
          <w:p w14:paraId="4F82978E" w14:textId="77777777" w:rsidR="00F7009D" w:rsidRPr="005016DC" w:rsidRDefault="009D6872" w:rsidP="00F7009D">
            <w:pPr>
              <w:pStyle w:val="TabellSlutsumma"/>
              <w:keepNext/>
              <w:keepLines/>
              <w:jc w:val="center"/>
              <w:rPr>
                <w:b w:val="0"/>
              </w:rPr>
            </w:pPr>
            <w:r w:rsidRPr="005016DC">
              <w:rPr>
                <w:b w:val="0"/>
                <w:color w:val="000000"/>
                <w:szCs w:val="16"/>
              </w:rPr>
              <w:t>20,0</w:t>
            </w:r>
          </w:p>
        </w:tc>
        <w:tc>
          <w:tcPr>
            <w:tcW w:w="877" w:type="pct"/>
            <w:tcBorders>
              <w:top w:val="single" w:sz="12" w:space="0" w:color="auto"/>
            </w:tcBorders>
            <w:vAlign w:val="center"/>
          </w:tcPr>
          <w:p w14:paraId="5FFD0843" w14:textId="77777777" w:rsidR="00F7009D" w:rsidRPr="005016DC" w:rsidRDefault="009D6872" w:rsidP="00F7009D">
            <w:pPr>
              <w:pStyle w:val="TabellSlutsumma"/>
              <w:keepNext/>
              <w:keepLines/>
              <w:jc w:val="center"/>
              <w:rPr>
                <w:b w:val="0"/>
              </w:rPr>
            </w:pPr>
            <w:r w:rsidRPr="005016DC">
              <w:rPr>
                <w:b w:val="0"/>
                <w:color w:val="000000"/>
                <w:szCs w:val="16"/>
              </w:rPr>
              <w:t>43,0</w:t>
            </w:r>
          </w:p>
        </w:tc>
        <w:tc>
          <w:tcPr>
            <w:tcW w:w="872" w:type="pct"/>
            <w:tcBorders>
              <w:top w:val="single" w:sz="12" w:space="0" w:color="auto"/>
            </w:tcBorders>
            <w:vAlign w:val="center"/>
          </w:tcPr>
          <w:p w14:paraId="0932DED7" w14:textId="77777777" w:rsidR="00F7009D" w:rsidRPr="005016DC" w:rsidRDefault="009D6872" w:rsidP="00F7009D">
            <w:pPr>
              <w:pStyle w:val="TabellSlutsumma"/>
              <w:keepNext/>
              <w:keepLines/>
              <w:jc w:val="center"/>
              <w:rPr>
                <w:b w:val="0"/>
              </w:rPr>
            </w:pPr>
            <w:r w:rsidRPr="005016DC">
              <w:rPr>
                <w:b w:val="0"/>
                <w:color w:val="000000"/>
                <w:szCs w:val="16"/>
              </w:rPr>
              <w:t>34,3</w:t>
            </w:r>
          </w:p>
        </w:tc>
      </w:tr>
      <w:tr w:rsidR="00F7009D" w:rsidRPr="009044A4" w14:paraId="3F5F30E7" w14:textId="77777777" w:rsidTr="00F7009D">
        <w:trPr>
          <w:trHeight w:val="274"/>
        </w:trPr>
        <w:tc>
          <w:tcPr>
            <w:tcW w:w="1940" w:type="pct"/>
            <w:vAlign w:val="center"/>
          </w:tcPr>
          <w:p w14:paraId="0E43D1C5" w14:textId="77777777" w:rsidR="00F7009D" w:rsidRPr="005016DC" w:rsidRDefault="009D6872" w:rsidP="00F7009D">
            <w:pPr>
              <w:pStyle w:val="TabellSlutsumma"/>
              <w:keepNext/>
              <w:keepLines/>
              <w:jc w:val="left"/>
              <w:rPr>
                <w:b w:val="0"/>
              </w:rPr>
            </w:pPr>
            <w:r w:rsidRPr="005016DC">
              <w:rPr>
                <w:b w:val="0"/>
                <w:color w:val="000000"/>
                <w:szCs w:val="16"/>
              </w:rPr>
              <w:t>Gymnasial</w:t>
            </w:r>
          </w:p>
        </w:tc>
        <w:tc>
          <w:tcPr>
            <w:tcW w:w="656" w:type="pct"/>
            <w:vAlign w:val="center"/>
          </w:tcPr>
          <w:p w14:paraId="5AD32AFC" w14:textId="77777777" w:rsidR="00F7009D" w:rsidRPr="005016DC" w:rsidRDefault="009D6872" w:rsidP="00F7009D">
            <w:pPr>
              <w:pStyle w:val="TabellSlutsumma"/>
              <w:keepNext/>
              <w:keepLines/>
              <w:jc w:val="center"/>
              <w:rPr>
                <w:b w:val="0"/>
              </w:rPr>
            </w:pPr>
            <w:r w:rsidRPr="005016DC">
              <w:rPr>
                <w:b w:val="0"/>
                <w:color w:val="000000"/>
                <w:szCs w:val="16"/>
              </w:rPr>
              <w:t>5,1</w:t>
            </w:r>
          </w:p>
        </w:tc>
        <w:tc>
          <w:tcPr>
            <w:tcW w:w="656" w:type="pct"/>
            <w:vAlign w:val="center"/>
          </w:tcPr>
          <w:p w14:paraId="7224FD21" w14:textId="77777777" w:rsidR="00F7009D" w:rsidRPr="005016DC" w:rsidRDefault="009D6872" w:rsidP="00F7009D">
            <w:pPr>
              <w:pStyle w:val="TabellSlutsumma"/>
              <w:keepNext/>
              <w:keepLines/>
              <w:jc w:val="center"/>
              <w:rPr>
                <w:b w:val="0"/>
              </w:rPr>
            </w:pPr>
            <w:r w:rsidRPr="005016DC">
              <w:rPr>
                <w:b w:val="0"/>
                <w:color w:val="000000"/>
                <w:szCs w:val="16"/>
              </w:rPr>
              <w:t>7,7</w:t>
            </w:r>
          </w:p>
        </w:tc>
        <w:tc>
          <w:tcPr>
            <w:tcW w:w="877" w:type="pct"/>
            <w:vAlign w:val="center"/>
          </w:tcPr>
          <w:p w14:paraId="100FD74C" w14:textId="77777777" w:rsidR="00F7009D" w:rsidRPr="005016DC" w:rsidRDefault="009D6872" w:rsidP="00F7009D">
            <w:pPr>
              <w:pStyle w:val="TabellSlutsumma"/>
              <w:keepNext/>
              <w:keepLines/>
              <w:jc w:val="center"/>
              <w:rPr>
                <w:b w:val="0"/>
              </w:rPr>
            </w:pPr>
            <w:r w:rsidRPr="005016DC">
              <w:rPr>
                <w:b w:val="0"/>
                <w:color w:val="000000"/>
                <w:szCs w:val="16"/>
              </w:rPr>
              <w:t>73,6</w:t>
            </w:r>
          </w:p>
        </w:tc>
        <w:tc>
          <w:tcPr>
            <w:tcW w:w="872" w:type="pct"/>
            <w:vAlign w:val="center"/>
          </w:tcPr>
          <w:p w14:paraId="4AC33F46" w14:textId="77777777" w:rsidR="00F7009D" w:rsidRPr="005016DC" w:rsidRDefault="009D6872" w:rsidP="00F7009D">
            <w:pPr>
              <w:pStyle w:val="TabellSlutsumma"/>
              <w:keepNext/>
              <w:keepLines/>
              <w:jc w:val="center"/>
              <w:rPr>
                <w:b w:val="0"/>
              </w:rPr>
            </w:pPr>
            <w:r w:rsidRPr="005016DC">
              <w:rPr>
                <w:b w:val="0"/>
                <w:color w:val="000000"/>
                <w:szCs w:val="16"/>
              </w:rPr>
              <w:t>70,2</w:t>
            </w:r>
          </w:p>
        </w:tc>
      </w:tr>
      <w:tr w:rsidR="00F7009D" w:rsidRPr="009044A4" w14:paraId="642EF5AD" w14:textId="77777777" w:rsidTr="00F7009D">
        <w:trPr>
          <w:trHeight w:val="287"/>
        </w:trPr>
        <w:tc>
          <w:tcPr>
            <w:tcW w:w="1940" w:type="pct"/>
            <w:tcBorders>
              <w:bottom w:val="single" w:sz="12" w:space="0" w:color="auto"/>
            </w:tcBorders>
            <w:vAlign w:val="center"/>
          </w:tcPr>
          <w:p w14:paraId="41E3EAE7" w14:textId="77777777" w:rsidR="00F7009D" w:rsidRPr="005016DC" w:rsidRDefault="009D6872" w:rsidP="00F7009D">
            <w:pPr>
              <w:pStyle w:val="TabellSlutsumma"/>
              <w:keepNext/>
              <w:keepLines/>
              <w:jc w:val="left"/>
              <w:rPr>
                <w:b w:val="0"/>
              </w:rPr>
            </w:pPr>
            <w:r w:rsidRPr="005016DC">
              <w:rPr>
                <w:b w:val="0"/>
                <w:color w:val="000000"/>
                <w:szCs w:val="16"/>
              </w:rPr>
              <w:t>Eftergymnasial</w:t>
            </w:r>
          </w:p>
        </w:tc>
        <w:tc>
          <w:tcPr>
            <w:tcW w:w="656" w:type="pct"/>
            <w:tcBorders>
              <w:bottom w:val="single" w:sz="12" w:space="0" w:color="auto"/>
            </w:tcBorders>
            <w:vAlign w:val="center"/>
          </w:tcPr>
          <w:p w14:paraId="5FB789B7" w14:textId="77777777" w:rsidR="00F7009D" w:rsidRPr="005016DC" w:rsidRDefault="009D6872" w:rsidP="00F7009D">
            <w:pPr>
              <w:pStyle w:val="TabellSlutsumma"/>
              <w:keepNext/>
              <w:keepLines/>
              <w:jc w:val="center"/>
              <w:rPr>
                <w:b w:val="0"/>
              </w:rPr>
            </w:pPr>
            <w:r w:rsidRPr="005016DC">
              <w:rPr>
                <w:b w:val="0"/>
                <w:color w:val="000000"/>
                <w:szCs w:val="16"/>
              </w:rPr>
              <w:t>3,8</w:t>
            </w:r>
          </w:p>
        </w:tc>
        <w:tc>
          <w:tcPr>
            <w:tcW w:w="656" w:type="pct"/>
            <w:tcBorders>
              <w:bottom w:val="single" w:sz="12" w:space="0" w:color="auto"/>
            </w:tcBorders>
            <w:vAlign w:val="center"/>
          </w:tcPr>
          <w:p w14:paraId="1F2B1D9B" w14:textId="77777777" w:rsidR="00F7009D" w:rsidRPr="005016DC" w:rsidRDefault="009D6872" w:rsidP="00F7009D">
            <w:pPr>
              <w:pStyle w:val="TabellSlutsumma"/>
              <w:keepNext/>
              <w:keepLines/>
              <w:jc w:val="center"/>
              <w:rPr>
                <w:b w:val="0"/>
              </w:rPr>
            </w:pPr>
            <w:r w:rsidRPr="005016DC">
              <w:rPr>
                <w:b w:val="0"/>
                <w:color w:val="000000"/>
                <w:szCs w:val="16"/>
              </w:rPr>
              <w:t>4,9</w:t>
            </w:r>
          </w:p>
        </w:tc>
        <w:tc>
          <w:tcPr>
            <w:tcW w:w="877" w:type="pct"/>
            <w:tcBorders>
              <w:bottom w:val="single" w:sz="12" w:space="0" w:color="auto"/>
            </w:tcBorders>
            <w:vAlign w:val="center"/>
          </w:tcPr>
          <w:p w14:paraId="541B7AE8" w14:textId="77777777" w:rsidR="00F7009D" w:rsidRPr="005016DC" w:rsidRDefault="009D6872" w:rsidP="00F7009D">
            <w:pPr>
              <w:pStyle w:val="TabellSlutsumma"/>
              <w:keepNext/>
              <w:keepLines/>
              <w:jc w:val="center"/>
              <w:rPr>
                <w:b w:val="0"/>
              </w:rPr>
            </w:pPr>
            <w:r w:rsidRPr="005016DC">
              <w:rPr>
                <w:b w:val="0"/>
                <w:color w:val="000000"/>
                <w:szCs w:val="16"/>
              </w:rPr>
              <w:t>80,3</w:t>
            </w:r>
          </w:p>
        </w:tc>
        <w:tc>
          <w:tcPr>
            <w:tcW w:w="872" w:type="pct"/>
            <w:tcBorders>
              <w:bottom w:val="single" w:sz="12" w:space="0" w:color="auto"/>
            </w:tcBorders>
            <w:vAlign w:val="center"/>
          </w:tcPr>
          <w:p w14:paraId="3D46E794" w14:textId="77777777" w:rsidR="00F7009D" w:rsidRPr="005016DC" w:rsidRDefault="009D6872" w:rsidP="00F7009D">
            <w:pPr>
              <w:pStyle w:val="TabellSlutsumma"/>
              <w:keepNext/>
              <w:keepLines/>
              <w:jc w:val="center"/>
              <w:rPr>
                <w:b w:val="0"/>
              </w:rPr>
            </w:pPr>
            <w:r w:rsidRPr="005016DC">
              <w:rPr>
                <w:b w:val="0"/>
                <w:color w:val="000000"/>
                <w:szCs w:val="16"/>
              </w:rPr>
              <w:t>78,1</w:t>
            </w:r>
          </w:p>
        </w:tc>
      </w:tr>
      <w:tr w:rsidR="00F7009D" w:rsidRPr="009044A4" w14:paraId="5E606FB7" w14:textId="77777777" w:rsidTr="00F7009D">
        <w:trPr>
          <w:trHeight w:val="287"/>
        </w:trPr>
        <w:tc>
          <w:tcPr>
            <w:tcW w:w="1940" w:type="pct"/>
            <w:tcBorders>
              <w:top w:val="single" w:sz="12" w:space="0" w:color="auto"/>
              <w:bottom w:val="single" w:sz="12" w:space="0" w:color="auto"/>
            </w:tcBorders>
            <w:vAlign w:val="center"/>
          </w:tcPr>
          <w:p w14:paraId="7893D0AD" w14:textId="77777777" w:rsidR="00F7009D" w:rsidRPr="005016DC" w:rsidRDefault="009D6872" w:rsidP="00F7009D">
            <w:pPr>
              <w:pStyle w:val="TabellSlutsumma"/>
              <w:keepNext/>
              <w:keepLines/>
              <w:jc w:val="left"/>
            </w:pPr>
            <w:r w:rsidRPr="005016DC">
              <w:rPr>
                <w:bCs/>
                <w:color w:val="000000"/>
                <w:szCs w:val="16"/>
              </w:rPr>
              <w:t>Födelseland</w:t>
            </w:r>
          </w:p>
        </w:tc>
        <w:tc>
          <w:tcPr>
            <w:tcW w:w="656" w:type="pct"/>
            <w:tcBorders>
              <w:top w:val="single" w:sz="12" w:space="0" w:color="auto"/>
              <w:bottom w:val="single" w:sz="12" w:space="0" w:color="auto"/>
            </w:tcBorders>
            <w:vAlign w:val="center"/>
          </w:tcPr>
          <w:p w14:paraId="59B96D17" w14:textId="77777777" w:rsidR="00F7009D" w:rsidRPr="009044A4" w:rsidRDefault="009D6872" w:rsidP="00F7009D">
            <w:pPr>
              <w:pStyle w:val="TabellSlutsumma"/>
              <w:keepNext/>
              <w:keepLines/>
              <w:jc w:val="center"/>
              <w:rPr>
                <w:b w:val="0"/>
              </w:rPr>
            </w:pPr>
            <w:r>
              <w:rPr>
                <w:rFonts w:ascii="Times New Roman" w:hAnsi="Times New Roman"/>
                <w:color w:val="000000"/>
                <w:szCs w:val="16"/>
              </w:rPr>
              <w:t> </w:t>
            </w:r>
          </w:p>
        </w:tc>
        <w:tc>
          <w:tcPr>
            <w:tcW w:w="656" w:type="pct"/>
            <w:tcBorders>
              <w:top w:val="single" w:sz="12" w:space="0" w:color="auto"/>
              <w:bottom w:val="single" w:sz="12" w:space="0" w:color="auto"/>
            </w:tcBorders>
            <w:vAlign w:val="center"/>
          </w:tcPr>
          <w:p w14:paraId="399AE8F1" w14:textId="77777777" w:rsidR="00F7009D" w:rsidRPr="009044A4" w:rsidRDefault="009D6872" w:rsidP="00F7009D">
            <w:pPr>
              <w:pStyle w:val="TabellSlutsumma"/>
              <w:keepNext/>
              <w:keepLines/>
              <w:jc w:val="center"/>
              <w:rPr>
                <w:b w:val="0"/>
              </w:rPr>
            </w:pPr>
            <w:r>
              <w:rPr>
                <w:rFonts w:ascii="Times New Roman" w:hAnsi="Times New Roman"/>
                <w:color w:val="000000"/>
                <w:szCs w:val="16"/>
              </w:rPr>
              <w:t> </w:t>
            </w:r>
          </w:p>
        </w:tc>
        <w:tc>
          <w:tcPr>
            <w:tcW w:w="877" w:type="pct"/>
            <w:tcBorders>
              <w:top w:val="single" w:sz="12" w:space="0" w:color="auto"/>
              <w:bottom w:val="single" w:sz="12" w:space="0" w:color="auto"/>
            </w:tcBorders>
            <w:vAlign w:val="center"/>
          </w:tcPr>
          <w:p w14:paraId="06E73A60" w14:textId="77777777" w:rsidR="00F7009D" w:rsidRPr="009044A4" w:rsidRDefault="009D6872" w:rsidP="00F7009D">
            <w:pPr>
              <w:pStyle w:val="TabellSlutsumma"/>
              <w:keepNext/>
              <w:keepLines/>
              <w:jc w:val="center"/>
              <w:rPr>
                <w:b w:val="0"/>
              </w:rPr>
            </w:pPr>
            <w:r>
              <w:rPr>
                <w:rFonts w:ascii="Times New Roman" w:hAnsi="Times New Roman"/>
                <w:color w:val="000000"/>
                <w:szCs w:val="16"/>
              </w:rPr>
              <w:t> </w:t>
            </w:r>
          </w:p>
        </w:tc>
        <w:tc>
          <w:tcPr>
            <w:tcW w:w="872" w:type="pct"/>
            <w:tcBorders>
              <w:top w:val="single" w:sz="12" w:space="0" w:color="auto"/>
              <w:bottom w:val="single" w:sz="12" w:space="0" w:color="auto"/>
            </w:tcBorders>
            <w:vAlign w:val="center"/>
          </w:tcPr>
          <w:p w14:paraId="6FB719AA" w14:textId="77777777" w:rsidR="00F7009D" w:rsidRPr="009044A4" w:rsidRDefault="009D6872" w:rsidP="00F7009D">
            <w:pPr>
              <w:pStyle w:val="TabellSlutsumma"/>
              <w:keepNext/>
              <w:keepLines/>
              <w:jc w:val="center"/>
              <w:rPr>
                <w:b w:val="0"/>
              </w:rPr>
            </w:pPr>
            <w:r>
              <w:rPr>
                <w:rFonts w:ascii="Times New Roman" w:hAnsi="Times New Roman"/>
                <w:color w:val="000000"/>
                <w:szCs w:val="16"/>
              </w:rPr>
              <w:t> </w:t>
            </w:r>
          </w:p>
        </w:tc>
      </w:tr>
      <w:tr w:rsidR="00F7009D" w:rsidRPr="009044A4" w14:paraId="2869DDDD" w14:textId="77777777" w:rsidTr="00F7009D">
        <w:trPr>
          <w:trHeight w:val="287"/>
        </w:trPr>
        <w:tc>
          <w:tcPr>
            <w:tcW w:w="1940" w:type="pct"/>
            <w:tcBorders>
              <w:top w:val="single" w:sz="12" w:space="0" w:color="auto"/>
              <w:bottom w:val="single" w:sz="8" w:space="0" w:color="auto"/>
            </w:tcBorders>
            <w:vAlign w:val="center"/>
          </w:tcPr>
          <w:p w14:paraId="34AA9AF8" w14:textId="77777777" w:rsidR="00F7009D" w:rsidRPr="005016DC" w:rsidRDefault="009D6872" w:rsidP="00F7009D">
            <w:pPr>
              <w:pStyle w:val="TabellSlutsumma"/>
              <w:keepNext/>
              <w:keepLines/>
              <w:jc w:val="left"/>
              <w:rPr>
                <w:b w:val="0"/>
              </w:rPr>
            </w:pPr>
            <w:r w:rsidRPr="005016DC">
              <w:rPr>
                <w:b w:val="0"/>
                <w:color w:val="000000"/>
                <w:szCs w:val="16"/>
              </w:rPr>
              <w:t>Utanför Europa</w:t>
            </w:r>
          </w:p>
        </w:tc>
        <w:tc>
          <w:tcPr>
            <w:tcW w:w="656" w:type="pct"/>
            <w:tcBorders>
              <w:top w:val="single" w:sz="12" w:space="0" w:color="auto"/>
              <w:bottom w:val="single" w:sz="8" w:space="0" w:color="auto"/>
            </w:tcBorders>
            <w:vAlign w:val="center"/>
          </w:tcPr>
          <w:p w14:paraId="1007ED9E" w14:textId="77777777" w:rsidR="00F7009D" w:rsidRPr="005016DC" w:rsidRDefault="009D6872" w:rsidP="00F7009D">
            <w:pPr>
              <w:pStyle w:val="TabellSlutsumma"/>
              <w:keepNext/>
              <w:keepLines/>
              <w:jc w:val="center"/>
              <w:rPr>
                <w:b w:val="0"/>
              </w:rPr>
            </w:pPr>
            <w:r w:rsidRPr="005016DC">
              <w:rPr>
                <w:b w:val="0"/>
                <w:color w:val="000000"/>
                <w:szCs w:val="16"/>
              </w:rPr>
              <w:t>16,0</w:t>
            </w:r>
          </w:p>
        </w:tc>
        <w:tc>
          <w:tcPr>
            <w:tcW w:w="656" w:type="pct"/>
            <w:tcBorders>
              <w:top w:val="single" w:sz="12" w:space="0" w:color="auto"/>
              <w:bottom w:val="single" w:sz="8" w:space="0" w:color="auto"/>
            </w:tcBorders>
            <w:vAlign w:val="center"/>
          </w:tcPr>
          <w:p w14:paraId="1B3391DB" w14:textId="77777777" w:rsidR="00F7009D" w:rsidRPr="005016DC" w:rsidRDefault="009D6872" w:rsidP="00F7009D">
            <w:pPr>
              <w:pStyle w:val="TabellSlutsumma"/>
              <w:keepNext/>
              <w:keepLines/>
              <w:jc w:val="center"/>
              <w:rPr>
                <w:b w:val="0"/>
              </w:rPr>
            </w:pPr>
            <w:r w:rsidRPr="005016DC">
              <w:rPr>
                <w:b w:val="0"/>
                <w:color w:val="000000"/>
                <w:szCs w:val="16"/>
              </w:rPr>
              <w:t>22,1</w:t>
            </w:r>
          </w:p>
        </w:tc>
        <w:tc>
          <w:tcPr>
            <w:tcW w:w="877" w:type="pct"/>
            <w:tcBorders>
              <w:top w:val="single" w:sz="12" w:space="0" w:color="auto"/>
              <w:bottom w:val="single" w:sz="8" w:space="0" w:color="auto"/>
            </w:tcBorders>
            <w:vAlign w:val="center"/>
          </w:tcPr>
          <w:p w14:paraId="246F2EAA" w14:textId="77777777" w:rsidR="00F7009D" w:rsidRPr="005016DC" w:rsidRDefault="009D6872" w:rsidP="00F7009D">
            <w:pPr>
              <w:pStyle w:val="TabellSlutsumma"/>
              <w:keepNext/>
              <w:keepLines/>
              <w:jc w:val="center"/>
              <w:rPr>
                <w:b w:val="0"/>
              </w:rPr>
            </w:pPr>
            <w:r w:rsidRPr="005016DC">
              <w:rPr>
                <w:b w:val="0"/>
                <w:color w:val="000000"/>
                <w:szCs w:val="16"/>
              </w:rPr>
              <w:t>57,9</w:t>
            </w:r>
          </w:p>
        </w:tc>
        <w:tc>
          <w:tcPr>
            <w:tcW w:w="872" w:type="pct"/>
            <w:tcBorders>
              <w:top w:val="single" w:sz="12" w:space="0" w:color="auto"/>
              <w:bottom w:val="single" w:sz="8" w:space="0" w:color="auto"/>
            </w:tcBorders>
            <w:vAlign w:val="center"/>
          </w:tcPr>
          <w:p w14:paraId="585DFAC3" w14:textId="77777777" w:rsidR="00F7009D" w:rsidRPr="005016DC" w:rsidRDefault="009D6872" w:rsidP="00F7009D">
            <w:pPr>
              <w:pStyle w:val="TabellSlutsumma"/>
              <w:keepNext/>
              <w:keepLines/>
              <w:jc w:val="center"/>
              <w:rPr>
                <w:b w:val="0"/>
              </w:rPr>
            </w:pPr>
            <w:r w:rsidRPr="005016DC">
              <w:rPr>
                <w:b w:val="0"/>
                <w:color w:val="000000"/>
                <w:szCs w:val="16"/>
              </w:rPr>
              <w:t>53,8</w:t>
            </w:r>
          </w:p>
        </w:tc>
      </w:tr>
      <w:tr w:rsidR="00F7009D" w:rsidRPr="009044A4" w14:paraId="7D375D55" w14:textId="77777777" w:rsidTr="00F7009D">
        <w:trPr>
          <w:trHeight w:val="274"/>
        </w:trPr>
        <w:tc>
          <w:tcPr>
            <w:tcW w:w="1940" w:type="pct"/>
            <w:tcBorders>
              <w:top w:val="single" w:sz="8" w:space="0" w:color="auto"/>
              <w:bottom w:val="single" w:sz="8" w:space="0" w:color="auto"/>
            </w:tcBorders>
            <w:vAlign w:val="center"/>
          </w:tcPr>
          <w:p w14:paraId="007124A8" w14:textId="77777777" w:rsidR="00F7009D" w:rsidRPr="005016DC" w:rsidRDefault="009D6872" w:rsidP="00F7009D">
            <w:pPr>
              <w:pStyle w:val="TabellSlutsumma"/>
              <w:keepNext/>
              <w:keepLines/>
              <w:jc w:val="left"/>
              <w:rPr>
                <w:b w:val="0"/>
              </w:rPr>
            </w:pPr>
            <w:r w:rsidRPr="005016DC">
              <w:rPr>
                <w:b w:val="0"/>
                <w:color w:val="000000"/>
                <w:szCs w:val="16"/>
              </w:rPr>
              <w:t>Europa utom Sverige</w:t>
            </w:r>
          </w:p>
        </w:tc>
        <w:tc>
          <w:tcPr>
            <w:tcW w:w="656" w:type="pct"/>
            <w:tcBorders>
              <w:top w:val="single" w:sz="8" w:space="0" w:color="auto"/>
              <w:bottom w:val="single" w:sz="8" w:space="0" w:color="auto"/>
            </w:tcBorders>
            <w:vAlign w:val="center"/>
          </w:tcPr>
          <w:p w14:paraId="0F97EB72" w14:textId="77777777" w:rsidR="00F7009D" w:rsidRPr="005016DC" w:rsidRDefault="009D6872" w:rsidP="00F7009D">
            <w:pPr>
              <w:pStyle w:val="TabellSlutsumma"/>
              <w:keepNext/>
              <w:keepLines/>
              <w:jc w:val="center"/>
              <w:rPr>
                <w:b w:val="0"/>
              </w:rPr>
            </w:pPr>
            <w:r w:rsidRPr="00693288">
              <w:rPr>
                <w:b w:val="0"/>
                <w:color w:val="000000"/>
                <w:szCs w:val="16"/>
              </w:rPr>
              <w:t>8,7</w:t>
            </w:r>
          </w:p>
        </w:tc>
        <w:tc>
          <w:tcPr>
            <w:tcW w:w="656" w:type="pct"/>
            <w:tcBorders>
              <w:top w:val="single" w:sz="8" w:space="0" w:color="auto"/>
              <w:bottom w:val="single" w:sz="8" w:space="0" w:color="auto"/>
            </w:tcBorders>
            <w:vAlign w:val="center"/>
          </w:tcPr>
          <w:p w14:paraId="5230208C" w14:textId="77777777" w:rsidR="00F7009D" w:rsidRPr="005016DC" w:rsidRDefault="009D6872" w:rsidP="00F7009D">
            <w:pPr>
              <w:pStyle w:val="TabellSlutsumma"/>
              <w:keepNext/>
              <w:keepLines/>
              <w:jc w:val="center"/>
              <w:rPr>
                <w:b w:val="0"/>
              </w:rPr>
            </w:pPr>
            <w:r w:rsidRPr="00693288">
              <w:rPr>
                <w:b w:val="0"/>
                <w:color w:val="000000"/>
                <w:szCs w:val="16"/>
              </w:rPr>
              <w:t>10,4</w:t>
            </w:r>
          </w:p>
        </w:tc>
        <w:tc>
          <w:tcPr>
            <w:tcW w:w="877" w:type="pct"/>
            <w:tcBorders>
              <w:top w:val="single" w:sz="8" w:space="0" w:color="auto"/>
              <w:bottom w:val="single" w:sz="8" w:space="0" w:color="auto"/>
            </w:tcBorders>
            <w:vAlign w:val="center"/>
          </w:tcPr>
          <w:p w14:paraId="1B5D7FAE" w14:textId="77777777" w:rsidR="00F7009D" w:rsidRPr="005016DC" w:rsidRDefault="009D6872" w:rsidP="00F7009D">
            <w:pPr>
              <w:pStyle w:val="TabellSlutsumma"/>
              <w:keepNext/>
              <w:keepLines/>
              <w:jc w:val="center"/>
              <w:rPr>
                <w:b w:val="0"/>
              </w:rPr>
            </w:pPr>
            <w:r w:rsidRPr="005016DC">
              <w:rPr>
                <w:b w:val="0"/>
                <w:color w:val="000000"/>
                <w:szCs w:val="16"/>
              </w:rPr>
              <w:t>58,</w:t>
            </w:r>
            <w:r w:rsidRPr="00693288">
              <w:rPr>
                <w:b w:val="0"/>
                <w:color w:val="000000"/>
                <w:szCs w:val="16"/>
              </w:rPr>
              <w:t>3</w:t>
            </w:r>
          </w:p>
        </w:tc>
        <w:tc>
          <w:tcPr>
            <w:tcW w:w="872" w:type="pct"/>
            <w:tcBorders>
              <w:top w:val="single" w:sz="8" w:space="0" w:color="auto"/>
              <w:bottom w:val="single" w:sz="8" w:space="0" w:color="auto"/>
            </w:tcBorders>
            <w:vAlign w:val="center"/>
          </w:tcPr>
          <w:p w14:paraId="6CF7E5CA" w14:textId="77777777" w:rsidR="00F7009D" w:rsidRPr="005016DC" w:rsidRDefault="009D6872" w:rsidP="00F7009D">
            <w:pPr>
              <w:pStyle w:val="TabellSlutsumma"/>
              <w:keepNext/>
              <w:keepLines/>
              <w:jc w:val="center"/>
              <w:rPr>
                <w:b w:val="0"/>
              </w:rPr>
            </w:pPr>
            <w:r w:rsidRPr="0086664F">
              <w:rPr>
                <w:b w:val="0"/>
                <w:color w:val="000000"/>
                <w:szCs w:val="16"/>
              </w:rPr>
              <w:t>61,7</w:t>
            </w:r>
          </w:p>
        </w:tc>
      </w:tr>
      <w:tr w:rsidR="00F7009D" w:rsidRPr="009044A4" w14:paraId="1AD56037" w14:textId="77777777" w:rsidTr="00F7009D">
        <w:trPr>
          <w:cnfStyle w:val="010000000000" w:firstRow="0" w:lastRow="1" w:firstColumn="0" w:lastColumn="0" w:oddVBand="0" w:evenVBand="0" w:oddHBand="0" w:evenHBand="0" w:firstRowFirstColumn="0" w:firstRowLastColumn="0" w:lastRowFirstColumn="0" w:lastRowLastColumn="0"/>
          <w:trHeight w:val="274"/>
        </w:trPr>
        <w:tc>
          <w:tcPr>
            <w:tcW w:w="1940" w:type="pct"/>
            <w:tcBorders>
              <w:top w:val="single" w:sz="8" w:space="0" w:color="auto"/>
            </w:tcBorders>
            <w:vAlign w:val="center"/>
          </w:tcPr>
          <w:p w14:paraId="500475BF" w14:textId="77777777" w:rsidR="00F7009D" w:rsidRPr="009044A4" w:rsidRDefault="009D6872" w:rsidP="00F7009D">
            <w:pPr>
              <w:pStyle w:val="TabellSlutsumma"/>
              <w:keepNext/>
              <w:keepLines/>
              <w:jc w:val="left"/>
              <w:rPr>
                <w:b/>
              </w:rPr>
            </w:pPr>
            <w:r>
              <w:rPr>
                <w:color w:val="000000"/>
                <w:szCs w:val="16"/>
              </w:rPr>
              <w:t>Sverige</w:t>
            </w:r>
          </w:p>
        </w:tc>
        <w:tc>
          <w:tcPr>
            <w:tcW w:w="656" w:type="pct"/>
            <w:tcBorders>
              <w:top w:val="single" w:sz="8" w:space="0" w:color="auto"/>
            </w:tcBorders>
            <w:vAlign w:val="center"/>
          </w:tcPr>
          <w:p w14:paraId="56260191" w14:textId="77777777" w:rsidR="00F7009D" w:rsidRPr="009044A4" w:rsidRDefault="009D6872" w:rsidP="00F7009D">
            <w:pPr>
              <w:pStyle w:val="TabellSlutsumma"/>
              <w:keepNext/>
              <w:keepLines/>
              <w:jc w:val="center"/>
              <w:rPr>
                <w:b/>
              </w:rPr>
            </w:pPr>
            <w:r>
              <w:rPr>
                <w:color w:val="000000"/>
                <w:szCs w:val="16"/>
              </w:rPr>
              <w:t>5,2</w:t>
            </w:r>
          </w:p>
        </w:tc>
        <w:tc>
          <w:tcPr>
            <w:tcW w:w="656" w:type="pct"/>
            <w:tcBorders>
              <w:top w:val="single" w:sz="8" w:space="0" w:color="auto"/>
            </w:tcBorders>
            <w:vAlign w:val="center"/>
          </w:tcPr>
          <w:p w14:paraId="0B170812" w14:textId="77777777" w:rsidR="00F7009D" w:rsidRPr="009044A4" w:rsidRDefault="009D6872" w:rsidP="00F7009D">
            <w:pPr>
              <w:pStyle w:val="TabellSlutsumma"/>
              <w:keepNext/>
              <w:keepLines/>
              <w:jc w:val="center"/>
              <w:rPr>
                <w:b/>
              </w:rPr>
            </w:pPr>
            <w:r>
              <w:rPr>
                <w:color w:val="000000"/>
                <w:szCs w:val="16"/>
              </w:rPr>
              <w:t>6,3</w:t>
            </w:r>
          </w:p>
        </w:tc>
        <w:tc>
          <w:tcPr>
            <w:tcW w:w="877" w:type="pct"/>
            <w:tcBorders>
              <w:top w:val="single" w:sz="8" w:space="0" w:color="auto"/>
            </w:tcBorders>
            <w:vAlign w:val="center"/>
          </w:tcPr>
          <w:p w14:paraId="0D9D5FB4" w14:textId="77777777" w:rsidR="00F7009D" w:rsidRPr="0086664F" w:rsidRDefault="009D6872" w:rsidP="00F7009D">
            <w:pPr>
              <w:pStyle w:val="TabellSlutsumma"/>
              <w:keepNext/>
              <w:keepLines/>
              <w:jc w:val="center"/>
            </w:pPr>
            <w:r>
              <w:rPr>
                <w:color w:val="000000"/>
                <w:szCs w:val="16"/>
              </w:rPr>
              <w:t>68,4</w:t>
            </w:r>
          </w:p>
        </w:tc>
        <w:tc>
          <w:tcPr>
            <w:tcW w:w="872" w:type="pct"/>
            <w:tcBorders>
              <w:top w:val="single" w:sz="8" w:space="0" w:color="auto"/>
            </w:tcBorders>
            <w:vAlign w:val="center"/>
          </w:tcPr>
          <w:p w14:paraId="696D229A" w14:textId="77777777" w:rsidR="00F7009D" w:rsidRPr="0086664F" w:rsidRDefault="009D6872" w:rsidP="00F7009D">
            <w:pPr>
              <w:pStyle w:val="TabellSlutsumma"/>
              <w:keepNext/>
              <w:keepLines/>
              <w:jc w:val="center"/>
            </w:pPr>
            <w:r w:rsidRPr="0086664F">
              <w:rPr>
                <w:color w:val="000000"/>
                <w:szCs w:val="16"/>
              </w:rPr>
              <w:t>67,5</w:t>
            </w:r>
          </w:p>
        </w:tc>
      </w:tr>
    </w:tbl>
    <w:p w14:paraId="06D8D189" w14:textId="77777777" w:rsidR="00F7009D" w:rsidRDefault="009D6872" w:rsidP="00F7009D">
      <w:pPr>
        <w:pStyle w:val="TabellFotnot"/>
      </w:pPr>
      <w:r>
        <w:t>Anm.:</w:t>
      </w:r>
      <w:r w:rsidRPr="00863749">
        <w:rPr>
          <w:vertAlign w:val="superscript"/>
        </w:rPr>
        <w:t xml:space="preserve"> 1)</w:t>
      </w:r>
      <w:r>
        <w:t xml:space="preserve"> Arbetslösa som andel av arbetskraften. </w:t>
      </w:r>
      <w:r w:rsidRPr="00863749">
        <w:rPr>
          <w:vertAlign w:val="superscript"/>
        </w:rPr>
        <w:t>2)</w:t>
      </w:r>
      <w:r>
        <w:t xml:space="preserve"> Sysselsatta som andel av befolkningen.</w:t>
      </w:r>
      <w:r>
        <w:br/>
        <w:t>Källa: Statistiska centralbyrån.</w:t>
      </w:r>
    </w:p>
    <w:p w14:paraId="46EB270C" w14:textId="77777777" w:rsidR="00F7009D" w:rsidRDefault="00F7009D" w:rsidP="00F7009D">
      <w:pPr>
        <w:pStyle w:val="Brdtext"/>
      </w:pPr>
    </w:p>
    <w:p w14:paraId="4645CCA1" w14:textId="77777777" w:rsidR="00F7009D" w:rsidRPr="00514C11" w:rsidRDefault="009D6872" w:rsidP="00F7009D">
      <w:pPr>
        <w:pStyle w:val="Brdtext"/>
      </w:pPr>
      <w:r>
        <w:t>K</w:t>
      </w:r>
      <w:r w:rsidRPr="00514C11">
        <w:t>vinnor har i flera avseenden fortfarande en svagare ställning på arbetsmarknaden än män. Bland annat har de ett lägre arbetskraftsdelta</w:t>
      </w:r>
      <w:r w:rsidRPr="00514C11">
        <w:softHyphen/>
        <w:t>gande, högre sjukfrånvaro, lägre genomsnittlig lön och arbetar i större utsträckning deltid än män.</w:t>
      </w:r>
      <w:r>
        <w:rPr>
          <w:rStyle w:val="Fotnotsreferens"/>
        </w:rPr>
        <w:footnoteReference w:id="109"/>
      </w:r>
      <w:r>
        <w:t xml:space="preserve"> </w:t>
      </w:r>
      <w:r w:rsidRPr="00514C11">
        <w:t>Kvinnor i Sverige har dock högst syssel</w:t>
      </w:r>
      <w:r w:rsidRPr="00514C11">
        <w:softHyphen/>
        <w:t>sättningsgrad och arbets</w:t>
      </w:r>
      <w:r w:rsidRPr="00514C11">
        <w:softHyphen/>
        <w:t>krafts</w:t>
      </w:r>
      <w:r w:rsidRPr="00514C11">
        <w:softHyphen/>
        <w:t xml:space="preserve">deltagande i EU. Långtidsarbetslösheten och arbetslösheten 2013 är vidare lägre för kvinnor än för män (se </w:t>
      </w:r>
      <w:r w:rsidRPr="00514C11">
        <w:fldChar w:fldCharType="begin"/>
      </w:r>
      <w:r w:rsidRPr="00514C11">
        <w:instrText xml:space="preserve"> REF  _Ref380476835 \* Lower \h  \* MERGEFORMAT  \* MERGEFORMAT </w:instrText>
      </w:r>
      <w:r w:rsidRPr="00514C11">
        <w:fldChar w:fldCharType="separate"/>
      </w:r>
      <w:r w:rsidR="004642B5">
        <w:t>tabell 10.1</w:t>
      </w:r>
      <w:r w:rsidRPr="00514C11">
        <w:fldChar w:fldCharType="end"/>
      </w:r>
      <w:r w:rsidRPr="00514C11">
        <w:t>).</w:t>
      </w:r>
    </w:p>
    <w:p w14:paraId="7EC80B16" w14:textId="77777777" w:rsidR="00F7009D" w:rsidRPr="00514C11" w:rsidRDefault="00F7009D" w:rsidP="00F7009D">
      <w:pPr>
        <w:pStyle w:val="Brdtextmedindrag"/>
      </w:pPr>
    </w:p>
    <w:p w14:paraId="5B5E3996" w14:textId="77777777" w:rsidR="00F7009D" w:rsidRDefault="009D6872" w:rsidP="00F7009D">
      <w:pPr>
        <w:pStyle w:val="Rubrik4utannumrering"/>
      </w:pPr>
      <w:r>
        <w:lastRenderedPageBreak/>
        <w:t>Arbetsmarknadsinträdet s</w:t>
      </w:r>
      <w:r w:rsidRPr="00232824">
        <w:t>vårt för en del unga</w:t>
      </w:r>
    </w:p>
    <w:p w14:paraId="48D40D3A" w14:textId="77777777" w:rsidR="00F7009D" w:rsidRDefault="009D6872" w:rsidP="00F7009D">
      <w:pPr>
        <w:pStyle w:val="Brdtext"/>
      </w:pPr>
      <w:r w:rsidRPr="00232824">
        <w:t>Arbetslösheten bland ung</w:t>
      </w:r>
      <w:r>
        <w:t>a</w:t>
      </w:r>
      <w:r w:rsidRPr="00232824">
        <w:t xml:space="preserve"> (15–24 år) är betyd</w:t>
      </w:r>
      <w:r>
        <w:softHyphen/>
      </w:r>
      <w:r w:rsidRPr="00232824">
        <w:t xml:space="preserve">ligt högre än för andra åldersgrupper och har ökat kraftigt sedan finanskrisen inleddes hösten 2008 (se </w:t>
      </w:r>
      <w:r>
        <w:fldChar w:fldCharType="begin"/>
      </w:r>
      <w:r>
        <w:instrText xml:space="preserve"> REF  _Ref379960992 \* Lower \h  \* MERGEFORMAT </w:instrText>
      </w:r>
      <w:r>
        <w:fldChar w:fldCharType="separate"/>
      </w:r>
      <w:r w:rsidR="004642B5">
        <w:t xml:space="preserve">diagram </w:t>
      </w:r>
      <w:r w:rsidR="004642B5" w:rsidRPr="004642B5">
        <w:rPr>
          <w:bCs/>
          <w:noProof/>
        </w:rPr>
        <w:t>10</w:t>
      </w:r>
      <w:r w:rsidR="004642B5">
        <w:rPr>
          <w:noProof/>
        </w:rPr>
        <w:t>.7</w:t>
      </w:r>
      <w:r>
        <w:fldChar w:fldCharType="end"/>
      </w:r>
      <w:r w:rsidRPr="00232824">
        <w:t>). Gruppen unga arbetslösa är</w:t>
      </w:r>
      <w:r>
        <w:t xml:space="preserve"> dock</w:t>
      </w:r>
      <w:r w:rsidRPr="00232824">
        <w:t xml:space="preserve"> mycket heterogen och för att</w:t>
      </w:r>
      <w:r>
        <w:t xml:space="preserve"> förstå proble</w:t>
      </w:r>
      <w:r>
        <w:softHyphen/>
        <w:t>men kring ungdoms</w:t>
      </w:r>
      <w:r w:rsidRPr="00232824">
        <w:t>arbetslösheten är det viktigt att beakta såväl dess sammansättning, som hur arbetslöshet definieras i statistiken.</w:t>
      </w:r>
      <w:r>
        <w:t xml:space="preserve"> </w:t>
      </w:r>
      <w:r>
        <w:rPr>
          <w:rStyle w:val="BrdtextChar"/>
        </w:rPr>
        <w:t>N</w:t>
      </w:r>
      <w:r w:rsidRPr="00232824">
        <w:rPr>
          <w:rStyle w:val="BrdtextChar"/>
        </w:rPr>
        <w:t>ära hälften av de</w:t>
      </w:r>
      <w:r w:rsidRPr="00232824">
        <w:t xml:space="preserve"> unga</w:t>
      </w:r>
      <w:r>
        <w:t xml:space="preserve"> arbetslösa är heltidsstuderande som söker arbete (se </w:t>
      </w:r>
      <w:r>
        <w:fldChar w:fldCharType="begin"/>
      </w:r>
      <w:r>
        <w:instrText xml:space="preserve"> REF  _Ref379960992 \* Lower \h  \* MERGEFORMAT  \* MERGEFORMAT </w:instrText>
      </w:r>
      <w:r>
        <w:fldChar w:fldCharType="separate"/>
      </w:r>
      <w:r w:rsidR="004642B5">
        <w:t xml:space="preserve">diagram </w:t>
      </w:r>
      <w:r w:rsidR="004642B5" w:rsidRPr="004642B5">
        <w:rPr>
          <w:bCs/>
          <w:noProof/>
        </w:rPr>
        <w:t>10</w:t>
      </w:r>
      <w:r w:rsidR="004642B5">
        <w:rPr>
          <w:noProof/>
        </w:rPr>
        <w:t>.7</w:t>
      </w:r>
      <w:r>
        <w:fldChar w:fldCharType="end"/>
      </w:r>
      <w:r>
        <w:t>). Många av dem söker extrajobb eller feriejobb. I den yngsta åldersgruppen (15–19 år) är en majoritet av de arbetslösa heltids</w:t>
      </w:r>
      <w:r>
        <w:softHyphen/>
        <w:t>studerande. Även om det är viktigt att ta tillvara på detta arbetskraftsutbud har inte denna grupp av unga ett allvarligt arbetslöshets</w:t>
      </w:r>
      <w:r>
        <w:softHyphen/>
        <w:t>problem.</w:t>
      </w:r>
    </w:p>
    <w:p w14:paraId="0A0C4CD4" w14:textId="77777777" w:rsidR="00F7009D" w:rsidRPr="00232824" w:rsidRDefault="00F7009D" w:rsidP="00F7009D">
      <w:pPr>
        <w:pStyle w:val="Brdtextmedindrag"/>
      </w:pPr>
    </w:p>
    <w:p w14:paraId="14EC23EE" w14:textId="77777777" w:rsidR="00F7009D" w:rsidRDefault="009D6872" w:rsidP="00F7009D">
      <w:pPr>
        <w:pStyle w:val="DiagramRubrik"/>
      </w:pPr>
      <w:bookmarkStart w:id="571" w:name="_Ref379960992"/>
      <w:bookmarkStart w:id="572" w:name="_Toc384401817"/>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7</w:t>
        </w:r>
      </w:fldSimple>
      <w:bookmarkEnd w:id="571"/>
      <w:r>
        <w:t xml:space="preserve"> Arbetslöshet för olika åldersgrupper</w:t>
      </w:r>
      <w:bookmarkEnd w:id="572"/>
    </w:p>
    <w:p w14:paraId="422B1CCE" w14:textId="77777777" w:rsidR="00F7009D" w:rsidRDefault="009D6872" w:rsidP="00F7009D">
      <w:pPr>
        <w:pStyle w:val="DiagramUnderrubrik"/>
      </w:pPr>
      <w:r>
        <w:t>Procent av arbetskraften</w:t>
      </w:r>
    </w:p>
    <w:p w14:paraId="0AFCDF49" w14:textId="77777777" w:rsidR="00F7009D" w:rsidRDefault="009D6872" w:rsidP="00F7009D">
      <w:pPr>
        <w:pStyle w:val="Brdtext"/>
        <w:spacing w:line="260" w:lineRule="atLeast"/>
      </w:pPr>
      <w:r>
        <w:rPr>
          <w:noProof/>
          <w:lang w:eastAsia="sv-SE"/>
        </w:rPr>
        <w:drawing>
          <wp:inline distT="0" distB="0" distL="0" distR="0" wp14:anchorId="4D0C2EC1" wp14:editId="676A7369">
            <wp:extent cx="2753995" cy="2178000"/>
            <wp:effectExtent l="0" t="0" r="8255" b="0"/>
            <wp:docPr id="219" name="Diagram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463"/>
              </a:graphicData>
            </a:graphic>
          </wp:inline>
        </w:drawing>
      </w:r>
    </w:p>
    <w:p w14:paraId="220E9BD5" w14:textId="77777777" w:rsidR="00F7009D" w:rsidRPr="00901CDF" w:rsidRDefault="009D6872" w:rsidP="00F7009D">
      <w:pPr>
        <w:pStyle w:val="DiagramFotnot"/>
      </w:pPr>
      <w:r>
        <w:t>Anm.: Data för 2001–2005 länkade av SCB, medan perioden 1976–2000 är en tillbakaskrivning av Konjunkturinstitutet som bygger på SCB:s länkning av data för 16–24 år, historisk statistik och antaganden.</w:t>
      </w:r>
      <w:r>
        <w:br/>
        <w:t>Källor: Statistiska centralbyrån och Konjunkturinstitutet.</w:t>
      </w:r>
    </w:p>
    <w:p w14:paraId="257D0994" w14:textId="77777777" w:rsidR="00F7009D" w:rsidRDefault="00F7009D" w:rsidP="00F7009D">
      <w:pPr>
        <w:pStyle w:val="Brdtext"/>
        <w:spacing w:line="260" w:lineRule="atLeast"/>
      </w:pPr>
    </w:p>
    <w:p w14:paraId="48E54C61" w14:textId="77777777" w:rsidR="00F7009D" w:rsidRDefault="009D6872" w:rsidP="00F7009D">
      <w:pPr>
        <w:pStyle w:val="Brdtextmedindrag"/>
        <w:ind w:firstLine="0"/>
      </w:pPr>
      <w:r w:rsidRPr="00076116">
        <w:t>En indikation på att arbetslöshetsrisken är högre bland unga än bland övriga åldersgrupper är att unga är överrepresenterade bland de som skrivs in vid Arbet</w:t>
      </w:r>
      <w:r>
        <w:t xml:space="preserve">sförmedlingen (se </w:t>
      </w:r>
      <w:r>
        <w:fldChar w:fldCharType="begin"/>
      </w:r>
      <w:r>
        <w:instrText xml:space="preserve"> REF _Ref381260218 \* Lower \h  \* MERGEFORMAT </w:instrText>
      </w:r>
      <w:r>
        <w:fldChar w:fldCharType="separate"/>
      </w:r>
      <w:r w:rsidR="004642B5">
        <w:t xml:space="preserve">diagram </w:t>
      </w:r>
      <w:r w:rsidR="004642B5" w:rsidRPr="004642B5">
        <w:rPr>
          <w:bCs/>
          <w:noProof/>
        </w:rPr>
        <w:t>10</w:t>
      </w:r>
      <w:r w:rsidR="004642B5">
        <w:rPr>
          <w:noProof/>
        </w:rPr>
        <w:t>.8</w:t>
      </w:r>
      <w:r>
        <w:fldChar w:fldCharType="end"/>
      </w:r>
      <w:r w:rsidRPr="00076116">
        <w:t>)</w:t>
      </w:r>
      <w:r>
        <w:t>. Att unga blir arbetslösa hänger ofta sam</w:t>
      </w:r>
      <w:r>
        <w:softHyphen/>
        <w:t xml:space="preserve">man med att de är på väg från skola till arbetsliv. </w:t>
      </w:r>
    </w:p>
    <w:p w14:paraId="1FB0085F" w14:textId="77777777" w:rsidR="00F7009D" w:rsidRPr="00E95B1E" w:rsidRDefault="00F7009D" w:rsidP="00F7009D">
      <w:pPr>
        <w:pStyle w:val="Brdtextmedindrag"/>
      </w:pPr>
    </w:p>
    <w:p w14:paraId="3F3DE3E7" w14:textId="77777777" w:rsidR="00F7009D" w:rsidRDefault="009D6872" w:rsidP="00F7009D">
      <w:pPr>
        <w:pStyle w:val="DiagramRubrik"/>
      </w:pPr>
      <w:bookmarkStart w:id="573" w:name="_Ref381260218"/>
      <w:bookmarkStart w:id="574" w:name="_Toc384401818"/>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8</w:t>
        </w:r>
      </w:fldSimple>
      <w:bookmarkEnd w:id="573"/>
      <w:r>
        <w:t xml:space="preserve"> Arbetslöshetsrisker</w:t>
      </w:r>
      <w:bookmarkEnd w:id="574"/>
    </w:p>
    <w:p w14:paraId="445CE205" w14:textId="77777777" w:rsidR="00F7009D" w:rsidRDefault="009D6872" w:rsidP="00F7009D">
      <w:pPr>
        <w:pStyle w:val="DiagramUnderrubrik"/>
      </w:pPr>
      <w:r>
        <w:t>Procent av befolkningen</w:t>
      </w:r>
    </w:p>
    <w:p w14:paraId="3A57B022" w14:textId="77777777" w:rsidR="00F7009D" w:rsidRDefault="009D6872" w:rsidP="00F7009D">
      <w:pPr>
        <w:pStyle w:val="Brdtext"/>
        <w:spacing w:line="260" w:lineRule="atLeast"/>
      </w:pPr>
      <w:r>
        <w:rPr>
          <w:noProof/>
          <w:lang w:eastAsia="sv-SE"/>
        </w:rPr>
        <w:drawing>
          <wp:inline distT="0" distB="0" distL="0" distR="0" wp14:anchorId="79DA600D" wp14:editId="49A3DBEB">
            <wp:extent cx="2753995" cy="2177415"/>
            <wp:effectExtent l="0" t="0" r="8255" b="0"/>
            <wp:docPr id="157" name="Diagram 19"/>
            <wp:cNvGraphicFramePr/>
            <a:graphic xmlns:a="http://schemas.openxmlformats.org/drawingml/2006/main">
              <a:graphicData uri="http://schemas.openxmlformats.org/drawingml/2006/chart">
                <c:chart xmlns:c="http://schemas.openxmlformats.org/drawingml/2006/chart" xmlns:r="http://schemas.openxmlformats.org/officeDocument/2006/relationships" r:id="rId464"/>
              </a:graphicData>
            </a:graphic>
          </wp:inline>
        </w:drawing>
      </w:r>
    </w:p>
    <w:p w14:paraId="510CEBC8" w14:textId="77777777" w:rsidR="00F7009D" w:rsidRDefault="009D6872" w:rsidP="00F7009D">
      <w:pPr>
        <w:pStyle w:val="DiagramFotnot"/>
      </w:pPr>
      <w:r>
        <w:t>Anm.: Arbetslöshetsrisk definieras som nyinskrivna hos Arbetsförmedlingen delat på befolkningen inom respektive grupp. Avser 15–64 år om inget annat anges. Säsongrensad data, tre månaders glidande medelvärde.</w:t>
      </w:r>
      <w:r>
        <w:br/>
        <w:t>Källor: Arbetsförmedlingen och Statistiska centralbyrån.</w:t>
      </w:r>
    </w:p>
    <w:p w14:paraId="77BE32EA" w14:textId="77777777" w:rsidR="00F7009D" w:rsidRPr="005E2211" w:rsidRDefault="00F7009D" w:rsidP="00F7009D">
      <w:pPr>
        <w:pStyle w:val="Brdtext"/>
      </w:pPr>
    </w:p>
    <w:p w14:paraId="56B4445A" w14:textId="77777777" w:rsidR="00F7009D" w:rsidRDefault="009D6872" w:rsidP="00F7009D">
      <w:pPr>
        <w:pStyle w:val="Brdtext"/>
      </w:pPr>
      <w:r>
        <w:t>Unga har dock generellt goda chanser att få ett arbete jäm</w:t>
      </w:r>
      <w:r>
        <w:softHyphen/>
        <w:t xml:space="preserve">fört med andra grupper (se </w:t>
      </w:r>
      <w:r>
        <w:fldChar w:fldCharType="begin"/>
      </w:r>
      <w:r>
        <w:instrText xml:space="preserve"> REF _Ref381200621 \* Lower \h  \* MERGEFORMAT </w:instrText>
      </w:r>
      <w:r>
        <w:fldChar w:fldCharType="separate"/>
      </w:r>
      <w:r w:rsidR="004642B5">
        <w:t xml:space="preserve">diagram </w:t>
      </w:r>
      <w:r w:rsidR="004642B5" w:rsidRPr="004642B5">
        <w:rPr>
          <w:bCs/>
          <w:noProof/>
        </w:rPr>
        <w:t>10</w:t>
      </w:r>
      <w:r w:rsidR="004642B5">
        <w:rPr>
          <w:noProof/>
        </w:rPr>
        <w:t>.9</w:t>
      </w:r>
      <w:r>
        <w:fldChar w:fldCharType="end"/>
      </w:r>
      <w:r>
        <w:t>), vilket med</w:t>
      </w:r>
      <w:r>
        <w:softHyphen/>
        <w:t>för att de allra flesta unga har relativt korta arbetslöshetsperio</w:t>
      </w:r>
      <w:r>
        <w:softHyphen/>
        <w:t>der. Några få korta perioder av arbetslöshet för ung</w:t>
      </w:r>
      <w:r>
        <w:softHyphen/>
        <w:t xml:space="preserve">domar kan därmed ses som ett uttryck för deras etablering på arbetsmarknaden. </w:t>
      </w:r>
    </w:p>
    <w:p w14:paraId="5CAF0896" w14:textId="77777777" w:rsidR="00F7009D" w:rsidRDefault="00F7009D" w:rsidP="00F7009D">
      <w:pPr>
        <w:pStyle w:val="Brdtextmedindrag"/>
      </w:pPr>
    </w:p>
    <w:p w14:paraId="41E93ECE" w14:textId="77777777" w:rsidR="00F7009D" w:rsidRDefault="009D6872" w:rsidP="00F7009D">
      <w:pPr>
        <w:pStyle w:val="DiagramRubrik"/>
      </w:pPr>
      <w:bookmarkStart w:id="575" w:name="_Ref381200621"/>
      <w:bookmarkStart w:id="576" w:name="_Toc384401819"/>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9</w:t>
        </w:r>
      </w:fldSimple>
      <w:bookmarkEnd w:id="575"/>
      <w:r>
        <w:t xml:space="preserve"> Jobbchanser för inskrivna vid Arbetsförmedlingen, fördelat på olika grupper</w:t>
      </w:r>
      <w:bookmarkEnd w:id="576"/>
    </w:p>
    <w:p w14:paraId="2C1B3649" w14:textId="77777777" w:rsidR="00F7009D" w:rsidRDefault="009D6872" w:rsidP="00F7009D">
      <w:pPr>
        <w:pStyle w:val="DiagramUnderrubrik"/>
      </w:pPr>
      <w:r w:rsidRPr="00C769D2">
        <w:t>Procent av inskrivna i respektive grupp</w:t>
      </w:r>
    </w:p>
    <w:p w14:paraId="2AFE5301" w14:textId="77777777" w:rsidR="00F7009D" w:rsidRDefault="009D6872" w:rsidP="00F7009D">
      <w:pPr>
        <w:pStyle w:val="Brdtext"/>
        <w:spacing w:line="260" w:lineRule="atLeast"/>
      </w:pPr>
      <w:r>
        <w:rPr>
          <w:noProof/>
          <w:lang w:eastAsia="sv-SE"/>
        </w:rPr>
        <w:drawing>
          <wp:inline distT="0" distB="0" distL="0" distR="0" wp14:anchorId="2E389054" wp14:editId="4B05A4B5">
            <wp:extent cx="2633345" cy="2178000"/>
            <wp:effectExtent l="0" t="0" r="0" b="0"/>
            <wp:docPr id="158" name="Diagram 6"/>
            <wp:cNvGraphicFramePr/>
            <a:graphic xmlns:a="http://schemas.openxmlformats.org/drawingml/2006/main">
              <a:graphicData uri="http://schemas.openxmlformats.org/drawingml/2006/chart">
                <c:chart xmlns:c="http://schemas.openxmlformats.org/drawingml/2006/chart" xmlns:r="http://schemas.openxmlformats.org/officeDocument/2006/relationships" r:id="rId465"/>
              </a:graphicData>
            </a:graphic>
          </wp:inline>
        </w:drawing>
      </w:r>
    </w:p>
    <w:p w14:paraId="79C327F3" w14:textId="77777777" w:rsidR="00F7009D" w:rsidRPr="002B438D" w:rsidRDefault="009D6872" w:rsidP="00F7009D">
      <w:pPr>
        <w:pStyle w:val="DiagramFotnot"/>
      </w:pPr>
      <w:r w:rsidRPr="002B438D">
        <w:t>Anm.: Diagrammet visar antalet personer, fördelat på olika grupper, som har fått ett osubventionerat arbete aktuell månad som andel av antalet kvarstående arbetslösa och deltagare i program med aktivitetsstöd närmast föregående månad. Säsongrensad data, tre månaders glidande medelvärde.</w:t>
      </w:r>
      <w:r>
        <w:br/>
      </w:r>
      <w:r w:rsidRPr="002B438D">
        <w:t>Källa: Arbetsförmedlingen.</w:t>
      </w:r>
    </w:p>
    <w:p w14:paraId="4EE08645" w14:textId="77777777" w:rsidR="00F7009D" w:rsidRDefault="00F7009D" w:rsidP="00F7009D">
      <w:pPr>
        <w:pStyle w:val="Brdtextmedindrag"/>
      </w:pPr>
    </w:p>
    <w:p w14:paraId="168BDB9D" w14:textId="77777777" w:rsidR="00F7009D" w:rsidRDefault="009D6872" w:rsidP="00F7009D">
      <w:pPr>
        <w:pStyle w:val="Brdtextmedindrag"/>
        <w:ind w:firstLine="0"/>
      </w:pPr>
      <w:r>
        <w:t>Arbets</w:t>
      </w:r>
      <w:r>
        <w:softHyphen/>
        <w:t>lösheten är också be</w:t>
      </w:r>
      <w:r>
        <w:softHyphen/>
        <w:t>tydligt lägre, och syssel</w:t>
      </w:r>
      <w:r>
        <w:softHyphen/>
        <w:t>sätt</w:t>
      </w:r>
      <w:r>
        <w:softHyphen/>
        <w:t>ningsgraden betyd</w:t>
      </w:r>
      <w:r>
        <w:softHyphen/>
        <w:t>ligt högre, för ålders</w:t>
      </w:r>
      <w:r>
        <w:softHyphen/>
        <w:t>gruppen 25–34 år, vilket bekräftar att de flesta unga så småningom etable</w:t>
      </w:r>
      <w:r>
        <w:softHyphen/>
        <w:t>rar sig på arbets</w:t>
      </w:r>
      <w:r>
        <w:softHyphen/>
        <w:t>mark</w:t>
      </w:r>
      <w:r>
        <w:softHyphen/>
        <w:t>naden. Det gäller för både kvinnor och män. Det är emellertid viktigt både för ung</w:t>
      </w:r>
      <w:r>
        <w:softHyphen/>
        <w:t xml:space="preserve">domarna själva </w:t>
      </w:r>
      <w:r>
        <w:lastRenderedPageBreak/>
        <w:t>och för samhället att etable</w:t>
      </w:r>
      <w:r>
        <w:softHyphen/>
        <w:t>ringen på arbetsmarknaden går så smidigt som möjligt.</w:t>
      </w:r>
    </w:p>
    <w:p w14:paraId="0E74C1A6" w14:textId="77777777" w:rsidR="00F7009D" w:rsidRPr="005674E8" w:rsidRDefault="009D6872" w:rsidP="00F7009D">
      <w:pPr>
        <w:pStyle w:val="Brdtextmedindrag"/>
        <w:rPr>
          <w:noProof/>
        </w:rPr>
      </w:pPr>
      <w:r>
        <w:t xml:space="preserve">Trots att långtidsarbetslösheten bland unga har ökat kraftigt sedan finanskrisens utbrott 2008 är den fortfarande låg både jämfört med de flesta andra åldersgrupper och i förhållande till andra länder (se </w:t>
      </w:r>
      <w:r w:rsidRPr="004C7F75">
        <w:fldChar w:fldCharType="begin"/>
      </w:r>
      <w:r w:rsidRPr="004C7F75">
        <w:instrText xml:space="preserve"> REF _Ref380477945 </w:instrText>
      </w:r>
      <w:r>
        <w:instrText xml:space="preserve">\* Lower \h  \* MERGEFORMAT  \* MERGEFORMAT </w:instrText>
      </w:r>
      <w:r w:rsidRPr="004C7F75">
        <w:fldChar w:fldCharType="separate"/>
      </w:r>
      <w:r w:rsidR="004642B5">
        <w:t xml:space="preserve">tabell </w:t>
      </w:r>
      <w:r w:rsidR="004642B5" w:rsidRPr="004642B5">
        <w:rPr>
          <w:bCs/>
          <w:noProof/>
        </w:rPr>
        <w:t>10</w:t>
      </w:r>
      <w:r w:rsidR="004642B5">
        <w:t>.</w:t>
      </w:r>
      <w:r w:rsidR="004642B5">
        <w:rPr>
          <w:noProof/>
        </w:rPr>
        <w:t>2</w:t>
      </w:r>
      <w:r w:rsidRPr="004C7F75">
        <w:fldChar w:fldCharType="end"/>
      </w:r>
      <w:r w:rsidRPr="004C7F75">
        <w:t xml:space="preserve"> och</w:t>
      </w:r>
      <w:r>
        <w:t xml:space="preserve"> </w:t>
      </w:r>
      <w:r>
        <w:fldChar w:fldCharType="begin"/>
      </w:r>
      <w:r>
        <w:instrText xml:space="preserve"> REF _Ref381621527 \* Lower \h </w:instrText>
      </w:r>
      <w:r>
        <w:fldChar w:fldCharType="separate"/>
      </w:r>
      <w:r w:rsidR="004642B5">
        <w:t xml:space="preserve">diagram </w:t>
      </w:r>
      <w:r w:rsidR="004642B5" w:rsidRPr="004642B5">
        <w:rPr>
          <w:bCs/>
          <w:noProof/>
        </w:rPr>
        <w:t>10</w:t>
      </w:r>
      <w:r w:rsidR="004642B5">
        <w:rPr>
          <w:noProof/>
        </w:rPr>
        <w:t>.11</w:t>
      </w:r>
      <w:r>
        <w:fldChar w:fldCharType="end"/>
      </w:r>
      <w:r>
        <w:t>). V</w:t>
      </w:r>
      <w:r w:rsidRPr="00232824">
        <w:t xml:space="preserve">issa grupper av unga </w:t>
      </w:r>
      <w:r>
        <w:t xml:space="preserve">riskerar dock att hamna i långvarig arbetslöshet. </w:t>
      </w:r>
      <w:r w:rsidRPr="00232824">
        <w:t xml:space="preserve">Detta gäller i synnerhet unga utan </w:t>
      </w:r>
      <w:r>
        <w:t xml:space="preserve">fullgjord </w:t>
      </w:r>
      <w:r w:rsidRPr="00232824">
        <w:t>gymnasie</w:t>
      </w:r>
      <w:r>
        <w:softHyphen/>
      </w:r>
      <w:r w:rsidRPr="00232824">
        <w:t>utbild</w:t>
      </w:r>
      <w:r>
        <w:softHyphen/>
      </w:r>
      <w:r w:rsidRPr="00232824">
        <w:t xml:space="preserve">ning, </w:t>
      </w:r>
      <w:r>
        <w:t xml:space="preserve">unga </w:t>
      </w:r>
      <w:r w:rsidRPr="00232824">
        <w:t xml:space="preserve">födda utanför Europa </w:t>
      </w:r>
      <w:r>
        <w:t xml:space="preserve">och unga </w:t>
      </w:r>
      <w:r w:rsidRPr="00232824">
        <w:t xml:space="preserve">med </w:t>
      </w:r>
      <w:r>
        <w:t>funk</w:t>
      </w:r>
      <w:r>
        <w:softHyphen/>
        <w:t>tions</w:t>
      </w:r>
      <w:r>
        <w:softHyphen/>
      </w:r>
      <w:r>
        <w:softHyphen/>
        <w:t xml:space="preserve">nedsättning som medför </w:t>
      </w:r>
      <w:r w:rsidRPr="00232824">
        <w:t xml:space="preserve">nedsatt arbetsförmåga. </w:t>
      </w:r>
    </w:p>
    <w:p w14:paraId="3035A5D8" w14:textId="77777777" w:rsidR="00F7009D" w:rsidRDefault="00F7009D" w:rsidP="00F7009D">
      <w:pPr>
        <w:pStyle w:val="Brdtextmedindrag"/>
      </w:pPr>
    </w:p>
    <w:p w14:paraId="15280D36" w14:textId="77777777" w:rsidR="00F7009D" w:rsidRDefault="009D6872" w:rsidP="00F7009D">
      <w:pPr>
        <w:pStyle w:val="TabellRubrik"/>
      </w:pPr>
      <w:bookmarkStart w:id="577" w:name="_Ref380477945"/>
      <w:bookmarkStart w:id="578" w:name="_Toc384401716"/>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2</w:t>
      </w:r>
      <w:r w:rsidR="0009067D">
        <w:rPr>
          <w:noProof/>
        </w:rPr>
        <w:fldChar w:fldCharType="end"/>
      </w:r>
      <w:bookmarkEnd w:id="577"/>
      <w:r>
        <w:t xml:space="preserve"> Långtidsarbetsarbetslöshet bland olika grupper</w:t>
      </w:r>
      <w:bookmarkEnd w:id="578"/>
    </w:p>
    <w:p w14:paraId="3C8F9DDE" w14:textId="77777777" w:rsidR="00F7009D" w:rsidRDefault="009D6872" w:rsidP="00F7009D">
      <w:pPr>
        <w:pStyle w:val="TabellUnderrubrik"/>
      </w:pPr>
      <w:r>
        <w:t>Långtidsarbetslösa inskrivna hos Arbetsförmedlingen</w:t>
      </w:r>
    </w:p>
    <w:tbl>
      <w:tblPr>
        <w:tblStyle w:val="RKEgentabell"/>
        <w:tblW w:w="4418" w:type="dxa"/>
        <w:tblLayout w:type="fixed"/>
        <w:tblLook w:val="0460" w:firstRow="1" w:lastRow="1" w:firstColumn="0" w:lastColumn="0" w:noHBand="0" w:noVBand="1"/>
      </w:tblPr>
      <w:tblGrid>
        <w:gridCol w:w="1441"/>
        <w:gridCol w:w="709"/>
        <w:gridCol w:w="708"/>
        <w:gridCol w:w="661"/>
        <w:gridCol w:w="759"/>
        <w:gridCol w:w="140"/>
      </w:tblGrid>
      <w:tr w:rsidR="00F7009D" w14:paraId="06C9151A" w14:textId="77777777" w:rsidTr="00F7009D">
        <w:trPr>
          <w:cnfStyle w:val="100000000000" w:firstRow="1" w:lastRow="0" w:firstColumn="0" w:lastColumn="0" w:oddVBand="0" w:evenVBand="0" w:oddHBand="0" w:evenHBand="0" w:firstRowFirstColumn="0" w:firstRowLastColumn="0" w:lastRowFirstColumn="0" w:lastRowLastColumn="0"/>
        </w:trPr>
        <w:tc>
          <w:tcPr>
            <w:tcW w:w="1441" w:type="dxa"/>
            <w:tcBorders>
              <w:bottom w:val="nil"/>
            </w:tcBorders>
          </w:tcPr>
          <w:p w14:paraId="6CA831E6" w14:textId="77777777" w:rsidR="00F7009D" w:rsidRDefault="00F7009D" w:rsidP="00F7009D">
            <w:pPr>
              <w:pStyle w:val="TabellHuvud"/>
              <w:keepNext/>
              <w:keepLines/>
            </w:pPr>
          </w:p>
        </w:tc>
        <w:tc>
          <w:tcPr>
            <w:tcW w:w="1417" w:type="dxa"/>
            <w:gridSpan w:val="2"/>
            <w:tcBorders>
              <w:bottom w:val="nil"/>
            </w:tcBorders>
            <w:vAlign w:val="bottom"/>
          </w:tcPr>
          <w:p w14:paraId="0B8F461C" w14:textId="77777777" w:rsidR="00F7009D" w:rsidRPr="000B4459" w:rsidRDefault="009D6872" w:rsidP="00F7009D">
            <w:pPr>
              <w:pStyle w:val="TabellHuvud"/>
              <w:keepNext/>
              <w:keepLines/>
              <w:jc w:val="center"/>
              <w:rPr>
                <w:szCs w:val="14"/>
              </w:rPr>
            </w:pPr>
            <w:r>
              <w:rPr>
                <w:szCs w:val="14"/>
              </w:rPr>
              <w:t>Antal</w:t>
            </w:r>
          </w:p>
        </w:tc>
        <w:tc>
          <w:tcPr>
            <w:tcW w:w="1560" w:type="dxa"/>
            <w:gridSpan w:val="3"/>
            <w:tcBorders>
              <w:bottom w:val="nil"/>
            </w:tcBorders>
            <w:vAlign w:val="bottom"/>
          </w:tcPr>
          <w:p w14:paraId="128155E6" w14:textId="77777777" w:rsidR="00F7009D" w:rsidRPr="00863749" w:rsidRDefault="009D6872" w:rsidP="00F7009D">
            <w:pPr>
              <w:pStyle w:val="TabellHuvud"/>
              <w:spacing w:line="240" w:lineRule="auto"/>
              <w:jc w:val="left"/>
              <w:rPr>
                <w:sz w:val="16"/>
              </w:rPr>
            </w:pPr>
            <w:r>
              <w:rPr>
                <w:szCs w:val="14"/>
              </w:rPr>
              <w:t>Långtidsarbetslösa som andel av arbetskraften</w:t>
            </w:r>
            <w:r w:rsidRPr="00BB3BFC">
              <w:rPr>
                <w:szCs w:val="14"/>
                <w:vertAlign w:val="superscript"/>
              </w:rPr>
              <w:t>1</w:t>
            </w:r>
          </w:p>
        </w:tc>
      </w:tr>
      <w:tr w:rsidR="00F7009D" w14:paraId="39903DA1" w14:textId="77777777" w:rsidTr="00F7009D">
        <w:trPr>
          <w:gridAfter w:val="1"/>
          <w:wAfter w:w="140" w:type="dxa"/>
          <w:trHeight w:val="142"/>
        </w:trPr>
        <w:tc>
          <w:tcPr>
            <w:tcW w:w="1441" w:type="dxa"/>
            <w:tcBorders>
              <w:top w:val="nil"/>
              <w:bottom w:val="single" w:sz="4" w:space="0" w:color="auto"/>
            </w:tcBorders>
          </w:tcPr>
          <w:p w14:paraId="6B3B30ED" w14:textId="77777777" w:rsidR="00F7009D" w:rsidRDefault="00F7009D" w:rsidP="00F7009D">
            <w:pPr>
              <w:pStyle w:val="TabellHuvud"/>
              <w:keepNext/>
              <w:keepLines/>
            </w:pPr>
          </w:p>
        </w:tc>
        <w:tc>
          <w:tcPr>
            <w:tcW w:w="709" w:type="dxa"/>
            <w:tcBorders>
              <w:top w:val="nil"/>
              <w:bottom w:val="single" w:sz="4" w:space="0" w:color="auto"/>
            </w:tcBorders>
            <w:vAlign w:val="bottom"/>
          </w:tcPr>
          <w:p w14:paraId="58D0F3ED" w14:textId="77777777" w:rsidR="00F7009D" w:rsidRPr="009060E6" w:rsidRDefault="009D6872" w:rsidP="00F7009D">
            <w:pPr>
              <w:pStyle w:val="TabellHuvud"/>
              <w:keepNext/>
              <w:keepLines/>
              <w:jc w:val="center"/>
              <w:rPr>
                <w:szCs w:val="14"/>
              </w:rPr>
            </w:pPr>
            <w:r>
              <w:rPr>
                <w:szCs w:val="14"/>
              </w:rPr>
              <w:t>2008 Kv3</w:t>
            </w:r>
          </w:p>
        </w:tc>
        <w:tc>
          <w:tcPr>
            <w:tcW w:w="708" w:type="dxa"/>
            <w:tcBorders>
              <w:top w:val="nil"/>
              <w:bottom w:val="single" w:sz="4" w:space="0" w:color="auto"/>
            </w:tcBorders>
            <w:vAlign w:val="bottom"/>
          </w:tcPr>
          <w:p w14:paraId="632AA04A" w14:textId="77777777" w:rsidR="00F7009D" w:rsidRPr="009060E6" w:rsidRDefault="009D6872" w:rsidP="00F7009D">
            <w:pPr>
              <w:pStyle w:val="TabellHuvud"/>
              <w:keepNext/>
              <w:keepLines/>
              <w:jc w:val="center"/>
              <w:rPr>
                <w:szCs w:val="14"/>
              </w:rPr>
            </w:pPr>
            <w:r>
              <w:rPr>
                <w:szCs w:val="14"/>
              </w:rPr>
              <w:t>2013 Kv3</w:t>
            </w:r>
          </w:p>
        </w:tc>
        <w:tc>
          <w:tcPr>
            <w:tcW w:w="661" w:type="dxa"/>
            <w:tcBorders>
              <w:top w:val="nil"/>
              <w:bottom w:val="single" w:sz="4" w:space="0" w:color="auto"/>
            </w:tcBorders>
            <w:vAlign w:val="bottom"/>
          </w:tcPr>
          <w:p w14:paraId="755424E0" w14:textId="77777777" w:rsidR="00F7009D" w:rsidRPr="009060E6" w:rsidRDefault="009D6872" w:rsidP="00F7009D">
            <w:pPr>
              <w:pStyle w:val="TabellHuvud"/>
              <w:keepNext/>
              <w:keepLines/>
              <w:jc w:val="center"/>
              <w:rPr>
                <w:szCs w:val="14"/>
              </w:rPr>
            </w:pPr>
            <w:r w:rsidRPr="009060E6">
              <w:rPr>
                <w:szCs w:val="14"/>
              </w:rPr>
              <w:t>2008 Kv3</w:t>
            </w:r>
          </w:p>
        </w:tc>
        <w:tc>
          <w:tcPr>
            <w:tcW w:w="759" w:type="dxa"/>
            <w:tcBorders>
              <w:top w:val="nil"/>
              <w:bottom w:val="single" w:sz="4" w:space="0" w:color="auto"/>
            </w:tcBorders>
            <w:vAlign w:val="bottom"/>
          </w:tcPr>
          <w:p w14:paraId="38179817" w14:textId="77777777" w:rsidR="00F7009D" w:rsidRDefault="009D6872" w:rsidP="00F7009D">
            <w:pPr>
              <w:pStyle w:val="TabellHuvud"/>
              <w:keepNext/>
              <w:keepLines/>
              <w:jc w:val="center"/>
              <w:rPr>
                <w:szCs w:val="14"/>
              </w:rPr>
            </w:pPr>
            <w:r w:rsidRPr="009060E6">
              <w:rPr>
                <w:szCs w:val="14"/>
              </w:rPr>
              <w:t xml:space="preserve">2013 </w:t>
            </w:r>
          </w:p>
          <w:p w14:paraId="7C3287CA" w14:textId="77777777" w:rsidR="00F7009D" w:rsidRPr="009060E6" w:rsidRDefault="009D6872" w:rsidP="00F7009D">
            <w:pPr>
              <w:pStyle w:val="TabellHuvud"/>
              <w:keepNext/>
              <w:keepLines/>
              <w:jc w:val="center"/>
              <w:rPr>
                <w:szCs w:val="14"/>
              </w:rPr>
            </w:pPr>
            <w:r w:rsidRPr="009060E6">
              <w:rPr>
                <w:szCs w:val="14"/>
              </w:rPr>
              <w:t>Kv3</w:t>
            </w:r>
          </w:p>
        </w:tc>
      </w:tr>
      <w:tr w:rsidR="00F7009D" w14:paraId="4ED0DFD1" w14:textId="77777777" w:rsidTr="00F7009D">
        <w:trPr>
          <w:gridAfter w:val="1"/>
          <w:wAfter w:w="140" w:type="dxa"/>
        </w:trPr>
        <w:tc>
          <w:tcPr>
            <w:tcW w:w="1441" w:type="dxa"/>
            <w:tcBorders>
              <w:top w:val="single" w:sz="4" w:space="0" w:color="auto"/>
            </w:tcBorders>
            <w:vAlign w:val="center"/>
          </w:tcPr>
          <w:p w14:paraId="6D991CE2" w14:textId="77777777" w:rsidR="00F7009D" w:rsidRDefault="009D6872" w:rsidP="00F7009D">
            <w:pPr>
              <w:pStyle w:val="TabellRader"/>
              <w:keepNext/>
              <w:keepLines/>
            </w:pPr>
            <w:r w:rsidRPr="00217E97">
              <w:rPr>
                <w:rFonts w:cs="Arial"/>
                <w:color w:val="000000"/>
                <w:szCs w:val="16"/>
              </w:rPr>
              <w:t>Unga (16−24 år)</w:t>
            </w:r>
          </w:p>
        </w:tc>
        <w:tc>
          <w:tcPr>
            <w:tcW w:w="709" w:type="dxa"/>
            <w:tcBorders>
              <w:top w:val="single" w:sz="4" w:space="0" w:color="auto"/>
            </w:tcBorders>
            <w:vAlign w:val="center"/>
          </w:tcPr>
          <w:p w14:paraId="25F5EA50" w14:textId="77777777" w:rsidR="00F7009D" w:rsidRDefault="009D6872" w:rsidP="00F7009D">
            <w:pPr>
              <w:pStyle w:val="TabellRader"/>
              <w:keepNext/>
              <w:keepLines/>
            </w:pPr>
            <w:r>
              <w:rPr>
                <w:rFonts w:cs="Arial"/>
                <w:color w:val="000000"/>
                <w:szCs w:val="16"/>
              </w:rPr>
              <w:t>3 400</w:t>
            </w:r>
          </w:p>
        </w:tc>
        <w:tc>
          <w:tcPr>
            <w:tcW w:w="708" w:type="dxa"/>
            <w:tcBorders>
              <w:top w:val="single" w:sz="4" w:space="0" w:color="auto"/>
            </w:tcBorders>
            <w:vAlign w:val="center"/>
          </w:tcPr>
          <w:p w14:paraId="662ABB3A" w14:textId="77777777" w:rsidR="00F7009D" w:rsidRDefault="009D6872" w:rsidP="00F7009D">
            <w:pPr>
              <w:pStyle w:val="TabellRader"/>
              <w:keepNext/>
              <w:keepLines/>
            </w:pPr>
            <w:r w:rsidRPr="00217E97">
              <w:rPr>
                <w:rFonts w:cs="Arial"/>
                <w:color w:val="000000"/>
                <w:szCs w:val="16"/>
              </w:rPr>
              <w:t>16</w:t>
            </w:r>
            <w:r>
              <w:rPr>
                <w:color w:val="000000"/>
                <w:szCs w:val="16"/>
              </w:rPr>
              <w:t xml:space="preserve"> </w:t>
            </w:r>
            <w:r>
              <w:rPr>
                <w:rFonts w:cs="Arial"/>
                <w:color w:val="000000"/>
                <w:szCs w:val="16"/>
              </w:rPr>
              <w:t>700</w:t>
            </w:r>
          </w:p>
        </w:tc>
        <w:tc>
          <w:tcPr>
            <w:tcW w:w="661" w:type="dxa"/>
            <w:tcBorders>
              <w:top w:val="single" w:sz="4" w:space="0" w:color="auto"/>
            </w:tcBorders>
            <w:vAlign w:val="center"/>
          </w:tcPr>
          <w:p w14:paraId="105D9ACE" w14:textId="77777777" w:rsidR="00F7009D" w:rsidRDefault="009D6872" w:rsidP="00F7009D">
            <w:pPr>
              <w:pStyle w:val="TabellRader"/>
              <w:keepNext/>
              <w:keepLines/>
              <w:jc w:val="center"/>
            </w:pPr>
            <w:r>
              <w:rPr>
                <w:rFonts w:cs="Arial"/>
                <w:color w:val="000000"/>
                <w:szCs w:val="16"/>
              </w:rPr>
              <w:t>0</w:t>
            </w:r>
            <w:r>
              <w:rPr>
                <w:color w:val="000000"/>
                <w:szCs w:val="16"/>
              </w:rPr>
              <w:t>,6</w:t>
            </w:r>
          </w:p>
        </w:tc>
        <w:tc>
          <w:tcPr>
            <w:tcW w:w="759" w:type="dxa"/>
            <w:tcBorders>
              <w:top w:val="single" w:sz="4" w:space="0" w:color="auto"/>
            </w:tcBorders>
            <w:vAlign w:val="center"/>
          </w:tcPr>
          <w:p w14:paraId="7208988A" w14:textId="77777777" w:rsidR="00F7009D" w:rsidRDefault="009D6872" w:rsidP="00F7009D">
            <w:pPr>
              <w:pStyle w:val="TabellRader"/>
              <w:keepNext/>
              <w:keepLines/>
              <w:jc w:val="center"/>
            </w:pPr>
            <w:r>
              <w:rPr>
                <w:color w:val="000000"/>
                <w:szCs w:val="16"/>
              </w:rPr>
              <w:t>2,6</w:t>
            </w:r>
          </w:p>
        </w:tc>
      </w:tr>
      <w:tr w:rsidR="00F7009D" w14:paraId="7A28005F" w14:textId="77777777" w:rsidTr="00F7009D">
        <w:trPr>
          <w:gridAfter w:val="1"/>
          <w:wAfter w:w="140" w:type="dxa"/>
        </w:trPr>
        <w:tc>
          <w:tcPr>
            <w:tcW w:w="1441" w:type="dxa"/>
            <w:vAlign w:val="center"/>
          </w:tcPr>
          <w:p w14:paraId="3E272E2A" w14:textId="77777777" w:rsidR="00F7009D" w:rsidRDefault="009D6872" w:rsidP="00F7009D">
            <w:pPr>
              <w:pStyle w:val="TabellRader"/>
              <w:keepNext/>
              <w:keepLines/>
            </w:pPr>
            <w:r w:rsidRPr="00217E97">
              <w:rPr>
                <w:rFonts w:cs="Arial"/>
                <w:color w:val="000000"/>
                <w:szCs w:val="16"/>
              </w:rPr>
              <w:t>Äldre (55−64 år)</w:t>
            </w:r>
          </w:p>
        </w:tc>
        <w:tc>
          <w:tcPr>
            <w:tcW w:w="709" w:type="dxa"/>
            <w:vAlign w:val="center"/>
          </w:tcPr>
          <w:p w14:paraId="0022E7EA" w14:textId="77777777" w:rsidR="00F7009D" w:rsidRDefault="009D6872" w:rsidP="00F7009D">
            <w:pPr>
              <w:pStyle w:val="TabellRader"/>
              <w:keepNext/>
              <w:keepLines/>
            </w:pPr>
            <w:r>
              <w:rPr>
                <w:rFonts w:cs="Arial"/>
                <w:color w:val="000000"/>
                <w:szCs w:val="16"/>
              </w:rPr>
              <w:t>20 200</w:t>
            </w:r>
          </w:p>
        </w:tc>
        <w:tc>
          <w:tcPr>
            <w:tcW w:w="708" w:type="dxa"/>
            <w:vAlign w:val="center"/>
          </w:tcPr>
          <w:p w14:paraId="5627A9A3" w14:textId="77777777" w:rsidR="00F7009D" w:rsidRDefault="009D6872" w:rsidP="00F7009D">
            <w:pPr>
              <w:pStyle w:val="TabellRader"/>
              <w:keepNext/>
              <w:keepLines/>
            </w:pPr>
            <w:r>
              <w:rPr>
                <w:rFonts w:cs="Arial"/>
                <w:color w:val="000000"/>
                <w:szCs w:val="16"/>
              </w:rPr>
              <w:t>34 800</w:t>
            </w:r>
          </w:p>
        </w:tc>
        <w:tc>
          <w:tcPr>
            <w:tcW w:w="661" w:type="dxa"/>
            <w:vAlign w:val="center"/>
          </w:tcPr>
          <w:p w14:paraId="4AA3C3CF" w14:textId="77777777" w:rsidR="00F7009D" w:rsidRDefault="009D6872" w:rsidP="00F7009D">
            <w:pPr>
              <w:pStyle w:val="TabellRader"/>
              <w:keepNext/>
              <w:keepLines/>
              <w:jc w:val="center"/>
            </w:pPr>
            <w:r w:rsidRPr="00217E97">
              <w:rPr>
                <w:rFonts w:cs="Arial"/>
                <w:color w:val="000000"/>
                <w:szCs w:val="16"/>
              </w:rPr>
              <w:t>2</w:t>
            </w:r>
            <w:r>
              <w:rPr>
                <w:rFonts w:cs="Arial"/>
                <w:color w:val="000000"/>
                <w:szCs w:val="16"/>
              </w:rPr>
              <w:t>,</w:t>
            </w:r>
            <w:r>
              <w:rPr>
                <w:color w:val="000000"/>
                <w:szCs w:val="16"/>
              </w:rPr>
              <w:t>3</w:t>
            </w:r>
          </w:p>
        </w:tc>
        <w:tc>
          <w:tcPr>
            <w:tcW w:w="759" w:type="dxa"/>
            <w:vAlign w:val="center"/>
          </w:tcPr>
          <w:p w14:paraId="079BAC27" w14:textId="77777777" w:rsidR="00F7009D" w:rsidRDefault="009D6872" w:rsidP="00F7009D">
            <w:pPr>
              <w:pStyle w:val="TabellRader"/>
              <w:keepNext/>
              <w:keepLines/>
              <w:jc w:val="center"/>
            </w:pPr>
            <w:r>
              <w:rPr>
                <w:color w:val="000000"/>
                <w:szCs w:val="16"/>
              </w:rPr>
              <w:t>3,9</w:t>
            </w:r>
          </w:p>
        </w:tc>
      </w:tr>
      <w:tr w:rsidR="00F7009D" w14:paraId="6A0199D6" w14:textId="77777777" w:rsidTr="00F7009D">
        <w:trPr>
          <w:gridAfter w:val="1"/>
          <w:wAfter w:w="140" w:type="dxa"/>
        </w:trPr>
        <w:tc>
          <w:tcPr>
            <w:tcW w:w="1441" w:type="dxa"/>
            <w:vAlign w:val="center"/>
          </w:tcPr>
          <w:p w14:paraId="6BA34328" w14:textId="77777777" w:rsidR="00F7009D" w:rsidRDefault="009D6872" w:rsidP="00F7009D">
            <w:pPr>
              <w:pStyle w:val="TabellRader"/>
              <w:keepNext/>
              <w:keepLines/>
            </w:pPr>
            <w:r w:rsidRPr="00217E97">
              <w:rPr>
                <w:rFonts w:cs="Arial"/>
                <w:color w:val="000000"/>
                <w:szCs w:val="16"/>
              </w:rPr>
              <w:t>Födda utanför Europa</w:t>
            </w:r>
          </w:p>
        </w:tc>
        <w:tc>
          <w:tcPr>
            <w:tcW w:w="709" w:type="dxa"/>
            <w:vAlign w:val="center"/>
          </w:tcPr>
          <w:p w14:paraId="71543F1A" w14:textId="77777777" w:rsidR="00F7009D" w:rsidRDefault="009D6872" w:rsidP="00F7009D">
            <w:pPr>
              <w:pStyle w:val="TabellRader"/>
              <w:keepNext/>
              <w:keepLines/>
            </w:pPr>
            <w:r>
              <w:rPr>
                <w:rFonts w:cs="Arial"/>
                <w:color w:val="000000"/>
                <w:szCs w:val="16"/>
              </w:rPr>
              <w:t>12</w:t>
            </w:r>
            <w:r>
              <w:rPr>
                <w:color w:val="000000"/>
                <w:szCs w:val="16"/>
              </w:rPr>
              <w:t xml:space="preserve"> </w:t>
            </w:r>
            <w:r>
              <w:rPr>
                <w:rFonts w:cs="Arial"/>
                <w:color w:val="000000"/>
                <w:szCs w:val="16"/>
              </w:rPr>
              <w:t>900</w:t>
            </w:r>
          </w:p>
        </w:tc>
        <w:tc>
          <w:tcPr>
            <w:tcW w:w="708" w:type="dxa"/>
            <w:vAlign w:val="center"/>
          </w:tcPr>
          <w:p w14:paraId="4805C61A" w14:textId="77777777" w:rsidR="00F7009D" w:rsidRDefault="009D6872" w:rsidP="00F7009D">
            <w:pPr>
              <w:pStyle w:val="TabellRader"/>
              <w:keepNext/>
              <w:keepLines/>
            </w:pPr>
            <w:r>
              <w:rPr>
                <w:rFonts w:cs="Arial"/>
                <w:color w:val="000000"/>
                <w:szCs w:val="16"/>
              </w:rPr>
              <w:t>48 800</w:t>
            </w:r>
          </w:p>
        </w:tc>
        <w:tc>
          <w:tcPr>
            <w:tcW w:w="661" w:type="dxa"/>
            <w:vAlign w:val="center"/>
          </w:tcPr>
          <w:p w14:paraId="208D9E73" w14:textId="77777777" w:rsidR="00F7009D" w:rsidRDefault="009D6872" w:rsidP="00F7009D">
            <w:pPr>
              <w:pStyle w:val="TabellRader"/>
              <w:keepNext/>
              <w:keepLines/>
              <w:jc w:val="center"/>
            </w:pPr>
            <w:r>
              <w:rPr>
                <w:color w:val="000000"/>
                <w:szCs w:val="16"/>
              </w:rPr>
              <w:t>4,0</w:t>
            </w:r>
          </w:p>
        </w:tc>
        <w:tc>
          <w:tcPr>
            <w:tcW w:w="759" w:type="dxa"/>
            <w:vAlign w:val="center"/>
          </w:tcPr>
          <w:p w14:paraId="740474CC" w14:textId="77777777" w:rsidR="00F7009D" w:rsidRDefault="009D6872" w:rsidP="00F7009D">
            <w:pPr>
              <w:pStyle w:val="TabellRader"/>
              <w:keepNext/>
              <w:keepLines/>
              <w:jc w:val="center"/>
            </w:pPr>
            <w:r>
              <w:rPr>
                <w:color w:val="000000"/>
                <w:szCs w:val="16"/>
              </w:rPr>
              <w:t>11,1</w:t>
            </w:r>
          </w:p>
        </w:tc>
      </w:tr>
      <w:tr w:rsidR="00F7009D" w14:paraId="7747DE58" w14:textId="77777777" w:rsidTr="00F7009D">
        <w:trPr>
          <w:gridAfter w:val="1"/>
          <w:wAfter w:w="140" w:type="dxa"/>
        </w:trPr>
        <w:tc>
          <w:tcPr>
            <w:tcW w:w="1441" w:type="dxa"/>
            <w:vAlign w:val="center"/>
          </w:tcPr>
          <w:p w14:paraId="5A779DF4" w14:textId="77777777" w:rsidR="00F7009D" w:rsidRDefault="009D6872" w:rsidP="00F7009D">
            <w:pPr>
              <w:pStyle w:val="TabellRader"/>
              <w:keepNext/>
              <w:keepLines/>
            </w:pPr>
            <w:r w:rsidRPr="00217E97">
              <w:rPr>
                <w:rFonts w:cs="Arial"/>
                <w:color w:val="000000"/>
                <w:szCs w:val="16"/>
              </w:rPr>
              <w:t>Förgymnasial utb.</w:t>
            </w:r>
          </w:p>
        </w:tc>
        <w:tc>
          <w:tcPr>
            <w:tcW w:w="709" w:type="dxa"/>
            <w:vAlign w:val="center"/>
          </w:tcPr>
          <w:p w14:paraId="39F3731B" w14:textId="77777777" w:rsidR="00F7009D" w:rsidRDefault="009D6872" w:rsidP="00F7009D">
            <w:pPr>
              <w:pStyle w:val="TabellRader"/>
              <w:keepNext/>
              <w:keepLines/>
            </w:pPr>
            <w:r>
              <w:rPr>
                <w:rFonts w:cs="Arial"/>
                <w:color w:val="000000"/>
                <w:szCs w:val="16"/>
              </w:rPr>
              <w:t>21 600</w:t>
            </w:r>
          </w:p>
        </w:tc>
        <w:tc>
          <w:tcPr>
            <w:tcW w:w="708" w:type="dxa"/>
            <w:vAlign w:val="center"/>
          </w:tcPr>
          <w:p w14:paraId="4B93A800" w14:textId="77777777" w:rsidR="00F7009D" w:rsidRDefault="009D6872" w:rsidP="00F7009D">
            <w:pPr>
              <w:pStyle w:val="TabellRader"/>
              <w:keepNext/>
              <w:keepLines/>
            </w:pPr>
            <w:r>
              <w:rPr>
                <w:rFonts w:cs="Arial"/>
                <w:color w:val="000000"/>
                <w:szCs w:val="16"/>
              </w:rPr>
              <w:t>51 800</w:t>
            </w:r>
          </w:p>
        </w:tc>
        <w:tc>
          <w:tcPr>
            <w:tcW w:w="661" w:type="dxa"/>
            <w:vAlign w:val="center"/>
          </w:tcPr>
          <w:p w14:paraId="7AA0F5FE" w14:textId="77777777" w:rsidR="00F7009D" w:rsidRDefault="009D6872" w:rsidP="00F7009D">
            <w:pPr>
              <w:pStyle w:val="TabellRader"/>
              <w:keepNext/>
              <w:keepLines/>
              <w:jc w:val="center"/>
            </w:pPr>
            <w:r>
              <w:rPr>
                <w:color w:val="000000"/>
                <w:szCs w:val="16"/>
              </w:rPr>
              <w:t>3,0</w:t>
            </w:r>
          </w:p>
        </w:tc>
        <w:tc>
          <w:tcPr>
            <w:tcW w:w="759" w:type="dxa"/>
            <w:vAlign w:val="center"/>
          </w:tcPr>
          <w:p w14:paraId="0C0A03FE" w14:textId="77777777" w:rsidR="00F7009D" w:rsidRDefault="009D6872" w:rsidP="00F7009D">
            <w:pPr>
              <w:pStyle w:val="TabellRader"/>
              <w:keepNext/>
              <w:keepLines/>
              <w:jc w:val="center"/>
            </w:pPr>
            <w:r>
              <w:rPr>
                <w:color w:val="000000"/>
                <w:szCs w:val="16"/>
              </w:rPr>
              <w:t>8,9</w:t>
            </w:r>
          </w:p>
        </w:tc>
      </w:tr>
      <w:tr w:rsidR="00F7009D" w14:paraId="6D376C68" w14:textId="77777777" w:rsidTr="00F7009D">
        <w:trPr>
          <w:gridAfter w:val="1"/>
          <w:wAfter w:w="140" w:type="dxa"/>
        </w:trPr>
        <w:tc>
          <w:tcPr>
            <w:tcW w:w="1441" w:type="dxa"/>
            <w:vAlign w:val="center"/>
          </w:tcPr>
          <w:p w14:paraId="1B29C337" w14:textId="77777777" w:rsidR="00F7009D" w:rsidRDefault="009D6872" w:rsidP="00F7009D">
            <w:pPr>
              <w:pStyle w:val="TabellRader"/>
              <w:keepNext/>
              <w:keepLines/>
            </w:pPr>
            <w:r w:rsidRPr="00217E97">
              <w:rPr>
                <w:rFonts w:cs="Arial"/>
                <w:color w:val="000000"/>
                <w:szCs w:val="16"/>
              </w:rPr>
              <w:t>Funktionsnedsatta</w:t>
            </w:r>
          </w:p>
        </w:tc>
        <w:tc>
          <w:tcPr>
            <w:tcW w:w="709" w:type="dxa"/>
            <w:vAlign w:val="center"/>
          </w:tcPr>
          <w:p w14:paraId="2C32E861" w14:textId="77777777" w:rsidR="00F7009D" w:rsidRDefault="009D6872" w:rsidP="00F7009D">
            <w:pPr>
              <w:pStyle w:val="TabellRader"/>
              <w:keepNext/>
              <w:keepLines/>
            </w:pPr>
            <w:r w:rsidRPr="00217E97">
              <w:rPr>
                <w:rFonts w:cs="Arial"/>
                <w:color w:val="000000"/>
                <w:szCs w:val="16"/>
              </w:rPr>
              <w:t>22</w:t>
            </w:r>
            <w:r>
              <w:rPr>
                <w:color w:val="000000"/>
                <w:szCs w:val="16"/>
              </w:rPr>
              <w:t xml:space="preserve"> </w:t>
            </w:r>
            <w:r>
              <w:rPr>
                <w:rFonts w:cs="Arial"/>
                <w:color w:val="000000"/>
                <w:szCs w:val="16"/>
              </w:rPr>
              <w:t>900</w:t>
            </w:r>
          </w:p>
        </w:tc>
        <w:tc>
          <w:tcPr>
            <w:tcW w:w="708" w:type="dxa"/>
            <w:vAlign w:val="center"/>
          </w:tcPr>
          <w:p w14:paraId="38098B15" w14:textId="77777777" w:rsidR="00F7009D" w:rsidRDefault="009D6872" w:rsidP="00F7009D">
            <w:pPr>
              <w:pStyle w:val="TabellRader"/>
              <w:keepNext/>
              <w:keepLines/>
            </w:pPr>
            <w:r>
              <w:rPr>
                <w:rFonts w:cs="Arial"/>
                <w:color w:val="000000"/>
                <w:szCs w:val="16"/>
              </w:rPr>
              <w:t>51</w:t>
            </w:r>
            <w:r>
              <w:rPr>
                <w:color w:val="000000"/>
                <w:szCs w:val="16"/>
              </w:rPr>
              <w:t xml:space="preserve"> </w:t>
            </w:r>
            <w:r>
              <w:rPr>
                <w:rFonts w:cs="Arial"/>
                <w:color w:val="000000"/>
                <w:szCs w:val="16"/>
              </w:rPr>
              <w:t>000</w:t>
            </w:r>
          </w:p>
        </w:tc>
        <w:tc>
          <w:tcPr>
            <w:tcW w:w="661" w:type="dxa"/>
            <w:vAlign w:val="center"/>
          </w:tcPr>
          <w:p w14:paraId="61298728" w14:textId="77777777" w:rsidR="00F7009D" w:rsidRDefault="009D6872" w:rsidP="00F7009D">
            <w:pPr>
              <w:pStyle w:val="TabellRader"/>
              <w:keepNext/>
              <w:keepLines/>
              <w:jc w:val="center"/>
            </w:pPr>
            <w:r>
              <w:rPr>
                <w:rFonts w:ascii="Times New Roman" w:hAnsi="Times New Roman"/>
                <w:color w:val="000000"/>
                <w:szCs w:val="16"/>
              </w:rPr>
              <w:t> </w:t>
            </w:r>
          </w:p>
        </w:tc>
        <w:tc>
          <w:tcPr>
            <w:tcW w:w="759" w:type="dxa"/>
            <w:vAlign w:val="center"/>
          </w:tcPr>
          <w:p w14:paraId="11330444" w14:textId="77777777" w:rsidR="00F7009D" w:rsidRDefault="009D6872" w:rsidP="00F7009D">
            <w:pPr>
              <w:pStyle w:val="TabellRader"/>
              <w:keepNext/>
              <w:keepLines/>
              <w:jc w:val="center"/>
            </w:pPr>
            <w:r>
              <w:rPr>
                <w:rFonts w:ascii="Times New Roman" w:hAnsi="Times New Roman"/>
                <w:color w:val="000000"/>
                <w:szCs w:val="16"/>
              </w:rPr>
              <w:t> </w:t>
            </w:r>
          </w:p>
        </w:tc>
      </w:tr>
      <w:tr w:rsidR="00F7009D" w:rsidRPr="009044A4" w14:paraId="65D340FB" w14:textId="77777777" w:rsidTr="00F7009D">
        <w:trPr>
          <w:gridAfter w:val="1"/>
          <w:cnfStyle w:val="010000000000" w:firstRow="0" w:lastRow="1" w:firstColumn="0" w:lastColumn="0" w:oddVBand="0" w:evenVBand="0" w:oddHBand="0" w:evenHBand="0" w:firstRowFirstColumn="0" w:firstRowLastColumn="0" w:lastRowFirstColumn="0" w:lastRowLastColumn="0"/>
          <w:wAfter w:w="140" w:type="dxa"/>
        </w:trPr>
        <w:tc>
          <w:tcPr>
            <w:tcW w:w="1441" w:type="dxa"/>
            <w:vAlign w:val="center"/>
          </w:tcPr>
          <w:p w14:paraId="0246CB78" w14:textId="77777777" w:rsidR="00F7009D" w:rsidRPr="009044A4" w:rsidRDefault="009D6872" w:rsidP="00F7009D">
            <w:pPr>
              <w:pStyle w:val="TabellSlutsumma"/>
              <w:keepNext/>
              <w:keepLines/>
              <w:rPr>
                <w:b/>
              </w:rPr>
            </w:pPr>
            <w:r w:rsidRPr="00217E97">
              <w:rPr>
                <w:b/>
                <w:color w:val="000000"/>
                <w:szCs w:val="16"/>
              </w:rPr>
              <w:t>Samtliga</w:t>
            </w:r>
            <w:r>
              <w:rPr>
                <w:b/>
                <w:color w:val="000000"/>
                <w:szCs w:val="16"/>
              </w:rPr>
              <w:t xml:space="preserve"> inskrivna</w:t>
            </w:r>
          </w:p>
        </w:tc>
        <w:tc>
          <w:tcPr>
            <w:tcW w:w="709" w:type="dxa"/>
            <w:vAlign w:val="center"/>
          </w:tcPr>
          <w:p w14:paraId="70F86D78" w14:textId="77777777" w:rsidR="00F7009D" w:rsidRPr="009044A4" w:rsidRDefault="009D6872" w:rsidP="00F7009D">
            <w:pPr>
              <w:pStyle w:val="TabellSlutsumma"/>
              <w:keepNext/>
              <w:keepLines/>
              <w:rPr>
                <w:b/>
              </w:rPr>
            </w:pPr>
            <w:r>
              <w:rPr>
                <w:b/>
                <w:color w:val="000000"/>
                <w:szCs w:val="16"/>
              </w:rPr>
              <w:t>67 300</w:t>
            </w:r>
          </w:p>
        </w:tc>
        <w:tc>
          <w:tcPr>
            <w:tcW w:w="708" w:type="dxa"/>
            <w:vAlign w:val="center"/>
          </w:tcPr>
          <w:p w14:paraId="058C7B40" w14:textId="77777777" w:rsidR="00F7009D" w:rsidRPr="009044A4" w:rsidRDefault="009D6872" w:rsidP="00F7009D">
            <w:pPr>
              <w:pStyle w:val="TabellSlutsumma"/>
              <w:keepNext/>
              <w:keepLines/>
              <w:rPr>
                <w:b/>
              </w:rPr>
            </w:pPr>
            <w:r>
              <w:rPr>
                <w:b/>
                <w:color w:val="000000"/>
                <w:szCs w:val="16"/>
              </w:rPr>
              <w:t>153 800</w:t>
            </w:r>
          </w:p>
        </w:tc>
        <w:tc>
          <w:tcPr>
            <w:tcW w:w="661" w:type="dxa"/>
            <w:vAlign w:val="center"/>
          </w:tcPr>
          <w:p w14:paraId="79610ACE" w14:textId="77777777" w:rsidR="00F7009D" w:rsidRPr="009044A4" w:rsidRDefault="009D6872" w:rsidP="00F7009D">
            <w:pPr>
              <w:pStyle w:val="TabellSlutsumma"/>
              <w:keepNext/>
              <w:keepLines/>
              <w:jc w:val="center"/>
              <w:rPr>
                <w:b/>
              </w:rPr>
            </w:pPr>
            <w:r w:rsidRPr="00217E97">
              <w:rPr>
                <w:b/>
                <w:color w:val="000000"/>
                <w:szCs w:val="16"/>
              </w:rPr>
              <w:t>1,</w:t>
            </w:r>
            <w:r>
              <w:rPr>
                <w:b/>
                <w:bCs/>
                <w:color w:val="000000"/>
                <w:szCs w:val="16"/>
              </w:rPr>
              <w:t>4</w:t>
            </w:r>
          </w:p>
        </w:tc>
        <w:tc>
          <w:tcPr>
            <w:tcW w:w="759" w:type="dxa"/>
            <w:vAlign w:val="center"/>
          </w:tcPr>
          <w:p w14:paraId="1AE888C2" w14:textId="77777777" w:rsidR="00F7009D" w:rsidRPr="009044A4" w:rsidRDefault="009D6872" w:rsidP="00F7009D">
            <w:pPr>
              <w:pStyle w:val="TabellSlutsumma"/>
              <w:keepNext/>
              <w:keepLines/>
              <w:jc w:val="center"/>
              <w:rPr>
                <w:b/>
              </w:rPr>
            </w:pPr>
            <w:r>
              <w:rPr>
                <w:b/>
                <w:bCs/>
                <w:color w:val="000000"/>
                <w:szCs w:val="16"/>
              </w:rPr>
              <w:t>3,2</w:t>
            </w:r>
          </w:p>
        </w:tc>
      </w:tr>
    </w:tbl>
    <w:p w14:paraId="7470DA76" w14:textId="77777777" w:rsidR="00F7009D" w:rsidRDefault="009D6872" w:rsidP="00F7009D">
      <w:pPr>
        <w:pStyle w:val="TabellFotnot"/>
      </w:pPr>
      <w:r>
        <w:t>Anm.: Med långtidsarbetslös avses inskriven vid Arbetsförmedlingen som arbets</w:t>
      </w:r>
      <w:r>
        <w:softHyphen/>
        <w:t xml:space="preserve">lös eller i program med aktivitetsstöd i mer än 420 dagar. </w:t>
      </w:r>
      <w:r w:rsidRPr="00863749">
        <w:rPr>
          <w:vertAlign w:val="superscript"/>
        </w:rPr>
        <w:t>1)</w:t>
      </w:r>
      <w:r>
        <w:t xml:space="preserve"> Arbetskraften enligt SCB.</w:t>
      </w:r>
    </w:p>
    <w:p w14:paraId="2879D5AF" w14:textId="77777777" w:rsidR="00F7009D" w:rsidRPr="007A7CEC" w:rsidRDefault="009D6872" w:rsidP="00F7009D">
      <w:pPr>
        <w:pStyle w:val="TabellFotnot"/>
      </w:pPr>
      <w:r>
        <w:t>Källor: Arbetsförmedlingen och Statistiska centralbyrån.</w:t>
      </w:r>
    </w:p>
    <w:p w14:paraId="650754F1" w14:textId="77777777" w:rsidR="00F7009D" w:rsidRPr="00F1299F" w:rsidRDefault="00F7009D" w:rsidP="00F7009D">
      <w:pPr>
        <w:pStyle w:val="Brdtextmedindrag"/>
        <w:ind w:firstLine="0"/>
      </w:pPr>
    </w:p>
    <w:p w14:paraId="65528E7F" w14:textId="77777777" w:rsidR="00F7009D" w:rsidRDefault="009D6872" w:rsidP="00F7009D">
      <w:pPr>
        <w:pStyle w:val="Brdtextmedindrag"/>
        <w:ind w:firstLine="0"/>
      </w:pPr>
      <w:r>
        <w:t>Ett mått som kompletterar ungdomsarbets</w:t>
      </w:r>
      <w:r>
        <w:softHyphen/>
        <w:t>lös</w:t>
      </w:r>
      <w:r>
        <w:softHyphen/>
        <w:t>heten är andelen inaktiva ungdomar, vilket mäts som summan av alla unga som varken arbetar, stu</w:t>
      </w:r>
      <w:r>
        <w:softHyphen/>
        <w:t>derar eller deltar i arbetsmarknads</w:t>
      </w:r>
      <w:r>
        <w:softHyphen/>
        <w:t>politiska program i förhållande till befolkningen. Andelen inaktiva unga har min</w:t>
      </w:r>
      <w:r>
        <w:softHyphen/>
        <w:t>skat sedan 2006, trots att ungdoms</w:t>
      </w:r>
      <w:r>
        <w:softHyphen/>
        <w:t xml:space="preserve">arbetslösheten har ökat (se </w:t>
      </w:r>
      <w:r>
        <w:fldChar w:fldCharType="begin"/>
      </w:r>
      <w:r>
        <w:instrText xml:space="preserve"> REF  _Ref382466847 \* Lower \h </w:instrText>
      </w:r>
      <w:r>
        <w:fldChar w:fldCharType="separate"/>
      </w:r>
      <w:r w:rsidR="004642B5">
        <w:t xml:space="preserve">diagram </w:t>
      </w:r>
      <w:r w:rsidR="004642B5" w:rsidRPr="004642B5">
        <w:rPr>
          <w:bCs/>
          <w:noProof/>
        </w:rPr>
        <w:t>10</w:t>
      </w:r>
      <w:r w:rsidR="004642B5">
        <w:rPr>
          <w:noProof/>
        </w:rPr>
        <w:t>.10</w:t>
      </w:r>
      <w:r>
        <w:fldChar w:fldCharType="end"/>
      </w:r>
      <w:r>
        <w:t>). Det beror till stor del på att arbetslöshets</w:t>
      </w:r>
      <w:r>
        <w:softHyphen/>
        <w:t>uppgången har drivits av en ökad arbets</w:t>
      </w:r>
      <w:r>
        <w:softHyphen/>
        <w:t>löshet bland heltids</w:t>
      </w:r>
      <w:r>
        <w:softHyphen/>
        <w:t xml:space="preserve">studerande (se </w:t>
      </w:r>
      <w:r>
        <w:fldChar w:fldCharType="begin"/>
      </w:r>
      <w:r>
        <w:instrText xml:space="preserve"> REF _Ref379960992 \* Lower \h  \* MERGEFORMAT </w:instrText>
      </w:r>
      <w:r>
        <w:fldChar w:fldCharType="separate"/>
      </w:r>
      <w:r w:rsidR="004642B5">
        <w:t xml:space="preserve">diagram </w:t>
      </w:r>
      <w:r w:rsidR="004642B5" w:rsidRPr="004642B5">
        <w:rPr>
          <w:bCs/>
          <w:noProof/>
        </w:rPr>
        <w:t>10</w:t>
      </w:r>
      <w:r w:rsidR="004642B5">
        <w:rPr>
          <w:noProof/>
        </w:rPr>
        <w:t>.7</w:t>
      </w:r>
      <w:r>
        <w:fldChar w:fldCharType="end"/>
      </w:r>
      <w:r>
        <w:t>). År 2012 var det ca 8 procent av de unga som varken arbetade eller studerade, vilket är i nivå med motsvarande andel i Tyskland och långt under genom</w:t>
      </w:r>
      <w:r>
        <w:softHyphen/>
        <w:t xml:space="preserve">snittet för EU. </w:t>
      </w:r>
      <w:r w:rsidRPr="000970EC">
        <w:t xml:space="preserve">Kunskapen om </w:t>
      </w:r>
      <w:r>
        <w:t>inaktiva unga utanför arbets</w:t>
      </w:r>
      <w:r>
        <w:softHyphen/>
        <w:t>kraften</w:t>
      </w:r>
      <w:r w:rsidRPr="000970EC">
        <w:t xml:space="preserve"> är begränsad, men det kan t.ex. handla om unga som befinner sig utomlands</w:t>
      </w:r>
      <w:r>
        <w:t>,</w:t>
      </w:r>
      <w:r w:rsidRPr="000970EC">
        <w:t xml:space="preserve"> b</w:t>
      </w:r>
      <w:r>
        <w:t>lir för</w:t>
      </w:r>
      <w:r>
        <w:softHyphen/>
        <w:t>sörjda av sina föräldrar eller</w:t>
      </w:r>
      <w:r w:rsidRPr="000970EC">
        <w:t xml:space="preserve"> har okänd för</w:t>
      </w:r>
      <w:r>
        <w:softHyphen/>
      </w:r>
      <w:r w:rsidRPr="000970EC">
        <w:t>sörj</w:t>
      </w:r>
      <w:r>
        <w:softHyphen/>
      </w:r>
      <w:r w:rsidRPr="000970EC">
        <w:t xml:space="preserve">ning. I denna grupp finns troligen </w:t>
      </w:r>
      <w:r>
        <w:t>vissa</w:t>
      </w:r>
      <w:r w:rsidRPr="000970EC">
        <w:t xml:space="preserve"> som </w:t>
      </w:r>
      <w:r>
        <w:t>riskerar</w:t>
      </w:r>
      <w:r w:rsidRPr="000970EC">
        <w:t xml:space="preserve"> att fastna i passivitet och utanförskap.</w:t>
      </w:r>
      <w:r>
        <w:t xml:space="preserve"> </w:t>
      </w:r>
    </w:p>
    <w:p w14:paraId="2B317C06" w14:textId="77777777" w:rsidR="00F7009D" w:rsidRDefault="00F7009D" w:rsidP="00F7009D">
      <w:pPr>
        <w:pStyle w:val="Brdtextmedindrag"/>
      </w:pPr>
    </w:p>
    <w:p w14:paraId="246FBC83" w14:textId="77777777" w:rsidR="00F7009D" w:rsidRDefault="009D6872" w:rsidP="00F7009D">
      <w:pPr>
        <w:pStyle w:val="DiagramRubrik"/>
      </w:pPr>
      <w:bookmarkStart w:id="579" w:name="_Ref382466847"/>
      <w:bookmarkStart w:id="580" w:name="_Toc384401820"/>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10</w:t>
        </w:r>
      </w:fldSimple>
      <w:bookmarkEnd w:id="579"/>
      <w:r>
        <w:t xml:space="preserve"> Andelen unga som varken arbetar eller studerar</w:t>
      </w:r>
      <w:bookmarkEnd w:id="580"/>
      <w:r>
        <w:t xml:space="preserve"> </w:t>
      </w:r>
    </w:p>
    <w:p w14:paraId="6D9FA842" w14:textId="77777777" w:rsidR="00F7009D" w:rsidRDefault="009D6872" w:rsidP="00F7009D">
      <w:pPr>
        <w:pStyle w:val="DiagramUnderrubrik"/>
      </w:pPr>
      <w:r>
        <w:t>Procent</w:t>
      </w:r>
      <w:r>
        <w:tab/>
      </w:r>
    </w:p>
    <w:p w14:paraId="2106CE6F" w14:textId="77777777" w:rsidR="00F7009D" w:rsidRPr="00B333F4" w:rsidRDefault="009D6872" w:rsidP="00F7009D">
      <w:pPr>
        <w:pStyle w:val="Brdtext"/>
        <w:spacing w:line="240" w:lineRule="auto"/>
        <w:jc w:val="left"/>
        <w:rPr>
          <w:rFonts w:ascii="TradeGothic CondEighteen" w:hAnsi="TradeGothic CondEighteen"/>
          <w:spacing w:val="0"/>
          <w:sz w:val="14"/>
        </w:rPr>
      </w:pPr>
      <w:r>
        <w:rPr>
          <w:noProof/>
          <w:lang w:eastAsia="sv-SE"/>
        </w:rPr>
        <w:drawing>
          <wp:inline distT="0" distB="0" distL="0" distR="0" wp14:anchorId="328C8474" wp14:editId="53C221AB">
            <wp:extent cx="2934000" cy="2178000"/>
            <wp:effectExtent l="0" t="0" r="0" b="0"/>
            <wp:docPr id="159" name="Diagram 4"/>
            <wp:cNvGraphicFramePr/>
            <a:graphic xmlns:a="http://schemas.openxmlformats.org/drawingml/2006/main">
              <a:graphicData uri="http://schemas.openxmlformats.org/drawingml/2006/chart">
                <c:chart xmlns:c="http://schemas.openxmlformats.org/drawingml/2006/chart" xmlns:r="http://schemas.openxmlformats.org/officeDocument/2006/relationships" r:id="rId466"/>
              </a:graphicData>
            </a:graphic>
          </wp:inline>
        </w:drawing>
      </w:r>
      <w:r w:rsidRPr="00FA2629">
        <w:rPr>
          <w:rStyle w:val="DiagramFotnotChar"/>
        </w:rPr>
        <w:t>Anm.: Andel unga av befolkningen (15−24 år) som varken arbetar eller studerar (inkl. arbetsmarknadspolitiska program).</w:t>
      </w:r>
      <w:r w:rsidRPr="00FA2629">
        <w:rPr>
          <w:rStyle w:val="DiagramFotnotChar"/>
        </w:rPr>
        <w:br/>
        <w:t>Källa: Eurostat.</w:t>
      </w:r>
    </w:p>
    <w:p w14:paraId="1D2A45BA" w14:textId="77777777" w:rsidR="00F7009D" w:rsidRDefault="00F7009D" w:rsidP="00F7009D">
      <w:pPr>
        <w:pStyle w:val="Brdtextmedindrag"/>
        <w:ind w:firstLine="0"/>
      </w:pPr>
    </w:p>
    <w:p w14:paraId="79C1BC65" w14:textId="77777777" w:rsidR="00F7009D" w:rsidRDefault="009D6872" w:rsidP="00F7009D">
      <w:pPr>
        <w:pStyle w:val="Brdtextmedindrag"/>
        <w:ind w:firstLine="0"/>
      </w:pPr>
      <w:r>
        <w:t>Det är en fortsatt viktig utmaning för politiken att underlätta etableringen av unga på arbets</w:t>
      </w:r>
      <w:r>
        <w:softHyphen/>
        <w:t xml:space="preserve">marknaden och motverka att unga hamnar i långvarig arbetslöshet. </w:t>
      </w:r>
    </w:p>
    <w:p w14:paraId="18656801" w14:textId="77777777" w:rsidR="00F7009D" w:rsidRDefault="009D6872" w:rsidP="00F7009D">
      <w:pPr>
        <w:pStyle w:val="Rubrik4utannumrering"/>
      </w:pPr>
      <w:r>
        <w:t xml:space="preserve">Hög arbetslöshet </w:t>
      </w:r>
      <w:r w:rsidRPr="00232824">
        <w:t xml:space="preserve">bland </w:t>
      </w:r>
      <w:r>
        <w:t>personer födda utanför Europa</w:t>
      </w:r>
    </w:p>
    <w:p w14:paraId="0553A4D7" w14:textId="77777777" w:rsidR="00F7009D" w:rsidRPr="00232824" w:rsidRDefault="009D6872" w:rsidP="00F7009D">
      <w:pPr>
        <w:pStyle w:val="Brdtext"/>
      </w:pPr>
      <w:r w:rsidRPr="00232824">
        <w:t xml:space="preserve">Utrikes födda utgör en allt större del av den </w:t>
      </w:r>
      <w:r>
        <w:t>svenska arbetsmarknaden. År 2013</w:t>
      </w:r>
      <w:r w:rsidRPr="00232824">
        <w:t xml:space="preserve"> var ca </w:t>
      </w:r>
      <w:r>
        <w:t>16 </w:t>
      </w:r>
      <w:r w:rsidRPr="00232824">
        <w:t>procent av de sysselsatta i Sverige födda utan</w:t>
      </w:r>
      <w:r>
        <w:softHyphen/>
      </w:r>
      <w:r w:rsidRPr="00232824">
        <w:t xml:space="preserve">för Sverige. </w:t>
      </w:r>
      <w:r>
        <w:t>De u</w:t>
      </w:r>
      <w:r w:rsidRPr="00232824">
        <w:t>trikes födda svarade även för största delen av den sysselsättningsökning</w:t>
      </w:r>
      <w:r>
        <w:t xml:space="preserve"> på över 250 000 personer som skedde mellan 2006 och 2013</w:t>
      </w:r>
      <w:r w:rsidRPr="00232824">
        <w:t>. Antalet sysselsatta som är födda ut</w:t>
      </w:r>
      <w:r>
        <w:t>anför Sverige har ökat med knappt 19</w:t>
      </w:r>
      <w:r w:rsidRPr="00232824">
        <w:t>0</w:t>
      </w:r>
      <w:r>
        <w:t> </w:t>
      </w:r>
      <w:r w:rsidRPr="00232824">
        <w:t>000</w:t>
      </w:r>
      <w:r>
        <w:t> </w:t>
      </w:r>
      <w:r w:rsidRPr="00232824">
        <w:t>personer sedan 2006</w:t>
      </w:r>
      <w:r>
        <w:t>, varav 125 000 är födda utanför Europa</w:t>
      </w:r>
      <w:r w:rsidRPr="00232824">
        <w:t xml:space="preserve">. </w:t>
      </w:r>
      <w:r>
        <w:t>F</w:t>
      </w:r>
      <w:r w:rsidRPr="00232824">
        <w:t>örklaring</w:t>
      </w:r>
      <w:r>
        <w:softHyphen/>
        <w:t>ar</w:t>
      </w:r>
      <w:r w:rsidRPr="00232824">
        <w:t xml:space="preserve"> till den starka sysselsättnings</w:t>
      </w:r>
      <w:r>
        <w:softHyphen/>
      </w:r>
      <w:r w:rsidRPr="00232824">
        <w:t>ökningen i grup</w:t>
      </w:r>
      <w:r>
        <w:softHyphen/>
      </w:r>
      <w:r w:rsidRPr="00232824">
        <w:t>p</w:t>
      </w:r>
      <w:r>
        <w:softHyphen/>
      </w:r>
      <w:r w:rsidRPr="00232824">
        <w:t>en är en hög nettoinvan</w:t>
      </w:r>
      <w:r>
        <w:t>dring och ett ökat arbetskrafts</w:t>
      </w:r>
      <w:r>
        <w:softHyphen/>
      </w:r>
      <w:r w:rsidRPr="00232824">
        <w:t xml:space="preserve">deltagande bland utrikes födda. En ytterligare förklaring är att </w:t>
      </w:r>
      <w:r>
        <w:t xml:space="preserve">de </w:t>
      </w:r>
      <w:r w:rsidRPr="00232824">
        <w:t>utrikes födda i stor utsträck</w:t>
      </w:r>
      <w:r>
        <w:softHyphen/>
      </w:r>
      <w:r w:rsidRPr="00232824">
        <w:t>ning arbetar i tjä</w:t>
      </w:r>
      <w:r>
        <w:t>nstebranscher, där arbets</w:t>
      </w:r>
      <w:r>
        <w:softHyphen/>
        <w:t>krafts</w:t>
      </w:r>
      <w:r>
        <w:softHyphen/>
      </w:r>
      <w:r w:rsidRPr="00232824">
        <w:t>efter</w:t>
      </w:r>
      <w:r>
        <w:softHyphen/>
      </w:r>
      <w:r w:rsidRPr="00232824">
        <w:t>frågan har ökat, trots det svaga konjunk</w:t>
      </w:r>
      <w:r>
        <w:softHyphen/>
      </w:r>
      <w:r w:rsidRPr="00232824">
        <w:t xml:space="preserve">turläget. </w:t>
      </w:r>
    </w:p>
    <w:p w14:paraId="74E7819A" w14:textId="77777777" w:rsidR="00F7009D" w:rsidRDefault="009D6872" w:rsidP="00F7009D">
      <w:pPr>
        <w:pStyle w:val="Brdtextmedindrag"/>
      </w:pPr>
      <w:r w:rsidRPr="00E246EA">
        <w:t>Många utrikes födda har dock svårt att komma in på arbetsmarknaden</w:t>
      </w:r>
      <w:r>
        <w:t xml:space="preserve">. </w:t>
      </w:r>
      <w:r w:rsidRPr="00E246EA">
        <w:t>Det gäller i synner</w:t>
      </w:r>
      <w:r>
        <w:softHyphen/>
      </w:r>
      <w:r w:rsidRPr="00E246EA">
        <w:t xml:space="preserve">het </w:t>
      </w:r>
      <w:r>
        <w:t xml:space="preserve">de som har varit kort tid i Sverige och </w:t>
      </w:r>
      <w:r w:rsidRPr="00E246EA">
        <w:t>kommit till Sverige från länder utanför Europa. I denna grupp är syssel</w:t>
      </w:r>
      <w:r>
        <w:softHyphen/>
      </w:r>
      <w:r w:rsidRPr="00E246EA">
        <w:t>sätt</w:t>
      </w:r>
      <w:r>
        <w:softHyphen/>
      </w:r>
      <w:r w:rsidRPr="00E246EA">
        <w:t>ningsgraden betydligt lägre och arbetslöshet</w:t>
      </w:r>
      <w:r>
        <w:softHyphen/>
      </w:r>
      <w:r w:rsidRPr="00E246EA">
        <w:t>en betydligt högre än för inrikes födda</w:t>
      </w:r>
      <w:r>
        <w:t>. De</w:t>
      </w:r>
      <w:r w:rsidRPr="00372735">
        <w:t xml:space="preserve"> </w:t>
      </w:r>
      <w:r>
        <w:t xml:space="preserve">löper också en hög risk att bli arbetslösa jämfört med de flesta andra grupper på arbetsmarknaden (se </w:t>
      </w:r>
      <w:r>
        <w:fldChar w:fldCharType="begin"/>
      </w:r>
      <w:r>
        <w:instrText xml:space="preserve"> REF  _Ref381260218 \* Lower \h </w:instrText>
      </w:r>
      <w:r>
        <w:fldChar w:fldCharType="separate"/>
      </w:r>
      <w:r w:rsidR="004642B5">
        <w:t xml:space="preserve">diagram </w:t>
      </w:r>
      <w:r w:rsidR="004642B5" w:rsidRPr="004642B5">
        <w:rPr>
          <w:bCs/>
          <w:noProof/>
        </w:rPr>
        <w:t>10</w:t>
      </w:r>
      <w:r w:rsidR="004642B5">
        <w:rPr>
          <w:noProof/>
        </w:rPr>
        <w:t>.8</w:t>
      </w:r>
      <w:r>
        <w:fldChar w:fldCharType="end"/>
      </w:r>
      <w:r>
        <w:t>)</w:t>
      </w:r>
      <w:r w:rsidRPr="00E246EA">
        <w:t xml:space="preserve">. </w:t>
      </w:r>
      <w:r w:rsidRPr="00232824">
        <w:t xml:space="preserve">Kvinnor </w:t>
      </w:r>
      <w:r w:rsidRPr="00232824">
        <w:lastRenderedPageBreak/>
        <w:t xml:space="preserve">födda utanför Europa deltar i arbetslivet i särskilt liten utsträckning. </w:t>
      </w:r>
    </w:p>
    <w:p w14:paraId="7063E54E" w14:textId="77777777" w:rsidR="00F7009D" w:rsidRDefault="009D6872" w:rsidP="00F7009D">
      <w:pPr>
        <w:pStyle w:val="Brdtextmedindrag"/>
      </w:pPr>
      <w:r>
        <w:t>Utomeuropeiskt födda</w:t>
      </w:r>
      <w:r w:rsidRPr="00E246EA">
        <w:t xml:space="preserve"> har även drabbats hårt av den utdragna lågkon</w:t>
      </w:r>
      <w:r>
        <w:softHyphen/>
      </w:r>
      <w:r w:rsidRPr="00E246EA">
        <w:t xml:space="preserve">junkturen. </w:t>
      </w:r>
      <w:r>
        <w:t>L</w:t>
      </w:r>
      <w:r w:rsidRPr="00E246EA">
        <w:t>ångtids</w:t>
      </w:r>
      <w:r>
        <w:softHyphen/>
      </w:r>
      <w:r w:rsidRPr="00E246EA">
        <w:t>arbetslösheten</w:t>
      </w:r>
      <w:r>
        <w:t xml:space="preserve"> har ökat </w:t>
      </w:r>
      <w:r w:rsidRPr="00E246EA">
        <w:t xml:space="preserve">särskilt kraftigt </w:t>
      </w:r>
      <w:r>
        <w:t xml:space="preserve">inom denna grupp och en allt större andel av de långtidsarbetslösa är födda utanför Europa (se </w:t>
      </w:r>
      <w:r>
        <w:fldChar w:fldCharType="begin"/>
      </w:r>
      <w:r>
        <w:instrText xml:space="preserve"> REF  _Ref381621527 \* Lower \h </w:instrText>
      </w:r>
      <w:r>
        <w:fldChar w:fldCharType="separate"/>
      </w:r>
      <w:r w:rsidR="004642B5">
        <w:t xml:space="preserve">diagram </w:t>
      </w:r>
      <w:r w:rsidR="004642B5" w:rsidRPr="004642B5">
        <w:rPr>
          <w:bCs/>
          <w:noProof/>
        </w:rPr>
        <w:t>10</w:t>
      </w:r>
      <w:r w:rsidR="004642B5">
        <w:rPr>
          <w:noProof/>
        </w:rPr>
        <w:t>.11</w:t>
      </w:r>
      <w:r>
        <w:fldChar w:fldCharType="end"/>
      </w:r>
      <w:r>
        <w:t xml:space="preserve"> och se </w:t>
      </w:r>
      <w:r>
        <w:fldChar w:fldCharType="begin"/>
      </w:r>
      <w:r>
        <w:instrText xml:space="preserve"> REF  _Ref380477945 \* Lower \h  \* MERGEFORMAT </w:instrText>
      </w:r>
      <w:r>
        <w:fldChar w:fldCharType="separate"/>
      </w:r>
      <w:r w:rsidR="004642B5">
        <w:t xml:space="preserve">tabell </w:t>
      </w:r>
      <w:r w:rsidR="004642B5" w:rsidRPr="004642B5">
        <w:rPr>
          <w:bCs/>
          <w:noProof/>
        </w:rPr>
        <w:t>10</w:t>
      </w:r>
      <w:r w:rsidR="004642B5">
        <w:t>.</w:t>
      </w:r>
      <w:r w:rsidR="004642B5">
        <w:rPr>
          <w:noProof/>
        </w:rPr>
        <w:t>2</w:t>
      </w:r>
      <w:r>
        <w:fldChar w:fldCharType="end"/>
      </w:r>
      <w:r w:rsidRPr="00E246EA">
        <w:t>).</w:t>
      </w:r>
      <w:r>
        <w:t xml:space="preserve"> </w:t>
      </w:r>
      <w:r w:rsidRPr="00E246EA">
        <w:t>Det är en stor utmaning för politiken att stärk</w:t>
      </w:r>
      <w:r>
        <w:t>a</w:t>
      </w:r>
      <w:r w:rsidRPr="00E246EA">
        <w:t xml:space="preserve"> dessa gruppers ställning på arbetsmarknaden.</w:t>
      </w:r>
    </w:p>
    <w:p w14:paraId="4360E4FC" w14:textId="77777777" w:rsidR="00F7009D" w:rsidRDefault="00F7009D" w:rsidP="00F7009D">
      <w:pPr>
        <w:pStyle w:val="Brdtextmedindrag"/>
      </w:pPr>
      <w:bookmarkStart w:id="581" w:name="_Ref380506055"/>
    </w:p>
    <w:p w14:paraId="773D76ED" w14:textId="77777777" w:rsidR="00F7009D" w:rsidRDefault="009D6872" w:rsidP="00F7009D">
      <w:pPr>
        <w:pStyle w:val="DiagramRubrik"/>
      </w:pPr>
      <w:bookmarkStart w:id="582" w:name="_Ref381621527"/>
      <w:bookmarkStart w:id="583" w:name="_Toc384401821"/>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11</w:t>
        </w:r>
      </w:fldSimple>
      <w:bookmarkEnd w:id="581"/>
      <w:bookmarkEnd w:id="582"/>
      <w:r>
        <w:t xml:space="preserve"> Långtidsarbetslösa (16–64 år) inskrivna vid Arbetsförmedlingen, fördelat på olika grupper</w:t>
      </w:r>
      <w:bookmarkEnd w:id="583"/>
    </w:p>
    <w:p w14:paraId="0C086B12" w14:textId="77777777" w:rsidR="00F7009D" w:rsidRDefault="009D6872" w:rsidP="00F7009D">
      <w:pPr>
        <w:pStyle w:val="DiagramUnderrubrik"/>
      </w:pPr>
      <w:r w:rsidRPr="00600747">
        <w:t xml:space="preserve">Procent av </w:t>
      </w:r>
      <w:r>
        <w:t>arbetskraften i respektive grupp</w:t>
      </w:r>
    </w:p>
    <w:p w14:paraId="3A004684" w14:textId="77777777" w:rsidR="00F7009D" w:rsidRDefault="009D6872" w:rsidP="00F7009D">
      <w:pPr>
        <w:pStyle w:val="Brdtext"/>
        <w:spacing w:line="260" w:lineRule="atLeast"/>
      </w:pPr>
      <w:r>
        <w:rPr>
          <w:noProof/>
          <w:lang w:eastAsia="sv-SE"/>
        </w:rPr>
        <w:drawing>
          <wp:inline distT="0" distB="0" distL="0" distR="0" wp14:anchorId="59927A8E" wp14:editId="637486D4">
            <wp:extent cx="2753995" cy="2178000"/>
            <wp:effectExtent l="0" t="0" r="8255" b="0"/>
            <wp:docPr id="160" name="Diagram 3"/>
            <wp:cNvGraphicFramePr/>
            <a:graphic xmlns:a="http://schemas.openxmlformats.org/drawingml/2006/main">
              <a:graphicData uri="http://schemas.openxmlformats.org/drawingml/2006/chart">
                <c:chart xmlns:c="http://schemas.openxmlformats.org/drawingml/2006/chart" xmlns:r="http://schemas.openxmlformats.org/officeDocument/2006/relationships" r:id="rId467"/>
              </a:graphicData>
            </a:graphic>
          </wp:inline>
        </w:drawing>
      </w:r>
    </w:p>
    <w:p w14:paraId="379DF98A" w14:textId="77777777" w:rsidR="00F7009D" w:rsidRPr="00FA2629" w:rsidRDefault="009D6872" w:rsidP="00F7009D">
      <w:pPr>
        <w:pStyle w:val="DiagramFotnot"/>
        <w:rPr>
          <w:rStyle w:val="BrdtextChar"/>
          <w:rFonts w:ascii="TradeGothic CondEighteen" w:hAnsi="TradeGothic CondEighteen"/>
          <w:spacing w:val="0"/>
        </w:rPr>
      </w:pPr>
      <w:r w:rsidRPr="00FA2629">
        <w:rPr>
          <w:rStyle w:val="BrdtextChar"/>
          <w:rFonts w:ascii="TradeGothic CondEighteen" w:hAnsi="TradeGothic CondEighteen"/>
          <w:spacing w:val="0"/>
        </w:rPr>
        <w:t>Anm.: Långtidsarbetslösa avser kvarstående arbetslösa och deltagare i program med aktivitetsstöd med en inskrivningstid på mer än 420 dagar vid Arbetsförmedlingen. Säsongrensad data, tre månaders glidande medelvärde.</w:t>
      </w:r>
      <w:r w:rsidRPr="00FA2629">
        <w:rPr>
          <w:rStyle w:val="BrdtextChar"/>
          <w:rFonts w:ascii="TradeGothic CondEighteen" w:hAnsi="TradeGothic CondEighteen"/>
          <w:spacing w:val="0"/>
        </w:rPr>
        <w:br/>
        <w:t>Källor: Arbetsförmedlingen och Statistiska centralbyrån.</w:t>
      </w:r>
    </w:p>
    <w:p w14:paraId="427AF6D4" w14:textId="77777777" w:rsidR="00F7009D" w:rsidRPr="00697460" w:rsidRDefault="009D6872" w:rsidP="00F7009D">
      <w:pPr>
        <w:pStyle w:val="Rubrik4utannumrering"/>
        <w:rPr>
          <w:rStyle w:val="BrdtextChar"/>
          <w:rFonts w:ascii="TradeGothic" w:hAnsi="TradeGothic"/>
          <w:spacing w:val="0"/>
        </w:rPr>
      </w:pPr>
      <w:r w:rsidRPr="00697460">
        <w:rPr>
          <w:rStyle w:val="BrdtextChar"/>
          <w:rFonts w:ascii="TradeGothic" w:hAnsi="TradeGothic"/>
          <w:spacing w:val="0"/>
        </w:rPr>
        <w:t>Personer utan gymnasial utbildning har svårt att konkurrera på arbetsmarknaden</w:t>
      </w:r>
    </w:p>
    <w:p w14:paraId="025BF8BD" w14:textId="77777777" w:rsidR="00F7009D" w:rsidRDefault="009D6872" w:rsidP="00F7009D">
      <w:pPr>
        <w:pStyle w:val="Brdtext"/>
      </w:pPr>
      <w:r w:rsidRPr="00232824">
        <w:rPr>
          <w:rStyle w:val="BrdtextChar"/>
        </w:rPr>
        <w:t>Många av de som drabbats hårt av låg</w:t>
      </w:r>
      <w:r w:rsidRPr="00232824">
        <w:t>kon</w:t>
      </w:r>
      <w:r>
        <w:softHyphen/>
      </w:r>
      <w:r w:rsidRPr="00232824">
        <w:t>junk</w:t>
      </w:r>
      <w:r>
        <w:softHyphen/>
      </w:r>
      <w:r w:rsidRPr="00232824">
        <w:t xml:space="preserve">turen har högst förgymnasial utbildning. </w:t>
      </w:r>
      <w:r>
        <w:t>Arbets</w:t>
      </w:r>
      <w:r>
        <w:softHyphen/>
        <w:t>lösheten och l</w:t>
      </w:r>
      <w:r w:rsidRPr="00232824">
        <w:t>ångtidsarbetslösheten bland dem med högst förgymnasial utbildning är i dag betydligt högre än före finanskrisen</w:t>
      </w:r>
      <w:r>
        <w:t xml:space="preserve"> (se </w:t>
      </w:r>
      <w:r>
        <w:fldChar w:fldCharType="begin"/>
      </w:r>
      <w:r>
        <w:instrText xml:space="preserve"> REF  _Ref380476835 \* Lower \h </w:instrText>
      </w:r>
      <w:r>
        <w:fldChar w:fldCharType="separate"/>
      </w:r>
      <w:r w:rsidR="004642B5">
        <w:t xml:space="preserve">tabell </w:t>
      </w:r>
      <w:r w:rsidR="004642B5">
        <w:rPr>
          <w:noProof/>
        </w:rPr>
        <w:t>10</w:t>
      </w:r>
      <w:r w:rsidR="004642B5">
        <w:t>.</w:t>
      </w:r>
      <w:r w:rsidR="004642B5">
        <w:rPr>
          <w:noProof/>
        </w:rPr>
        <w:t>1</w:t>
      </w:r>
      <w:r>
        <w:fldChar w:fldCharType="end"/>
      </w:r>
      <w:r>
        <w:t xml:space="preserve"> och </w:t>
      </w:r>
      <w:r>
        <w:fldChar w:fldCharType="begin"/>
      </w:r>
      <w:r>
        <w:instrText xml:space="preserve"> REF  _Ref380477945 \* Lower \h  \* MERGEFORMAT </w:instrText>
      </w:r>
      <w:r>
        <w:fldChar w:fldCharType="separate"/>
      </w:r>
      <w:r w:rsidR="004642B5">
        <w:t xml:space="preserve">tabell </w:t>
      </w:r>
      <w:r w:rsidR="004642B5" w:rsidRPr="004642B5">
        <w:rPr>
          <w:bCs/>
          <w:noProof/>
        </w:rPr>
        <w:t>10</w:t>
      </w:r>
      <w:r w:rsidR="004642B5">
        <w:t>.</w:t>
      </w:r>
      <w:r w:rsidR="004642B5">
        <w:rPr>
          <w:noProof/>
        </w:rPr>
        <w:t>2</w:t>
      </w:r>
      <w:r>
        <w:fldChar w:fldCharType="end"/>
      </w:r>
      <w:r>
        <w:t>)</w:t>
      </w:r>
      <w:r w:rsidRPr="00232824">
        <w:t>.</w:t>
      </w:r>
      <w:r>
        <w:t xml:space="preserve"> Trots att arbetsmarknads</w:t>
      </w:r>
      <w:r>
        <w:softHyphen/>
        <w:t>läget har förbättrats under 2013 fi</w:t>
      </w:r>
      <w:r w:rsidRPr="00232824">
        <w:t xml:space="preserve">nns det inga tecken på att </w:t>
      </w:r>
      <w:r>
        <w:t>arbetsmarknads</w:t>
      </w:r>
      <w:r w:rsidRPr="00232824">
        <w:t xml:space="preserve">problemen </w:t>
      </w:r>
      <w:r>
        <w:t xml:space="preserve">har minskat </w:t>
      </w:r>
      <w:r w:rsidRPr="00232824">
        <w:t>i den här gruppen.</w:t>
      </w:r>
    </w:p>
    <w:p w14:paraId="1D621659" w14:textId="77777777" w:rsidR="00F7009D" w:rsidRDefault="009D6872" w:rsidP="00F7009D">
      <w:pPr>
        <w:pStyle w:val="Brdtextmedindrag"/>
      </w:pPr>
      <w:r>
        <w:t>Den höga arbets</w:t>
      </w:r>
      <w:r>
        <w:softHyphen/>
        <w:t>lösheten bland personer med förgymna</w:t>
      </w:r>
      <w:r>
        <w:softHyphen/>
        <w:t xml:space="preserve">sial utbildning beror främst på att många heltidsstuderade i åldern 15–19 år finns med som arbetslösa i statistiken, samt på en mycket hög arbetslöshet bland </w:t>
      </w:r>
      <w:r w:rsidRPr="00CF13FA">
        <w:t>personer födda utan</w:t>
      </w:r>
      <w:r>
        <w:softHyphen/>
      </w:r>
      <w:r w:rsidRPr="00CF13FA">
        <w:t>för Europa med en kort utbildning</w:t>
      </w:r>
      <w:r>
        <w:t xml:space="preserve"> (se </w:t>
      </w:r>
      <w:r>
        <w:fldChar w:fldCharType="begin"/>
      </w:r>
      <w:r>
        <w:instrText xml:space="preserve"> REF _Ref379529256 \* Lower \h  \* MERGEFORMAT </w:instrText>
      </w:r>
      <w:r>
        <w:fldChar w:fldCharType="separate"/>
      </w:r>
      <w:r w:rsidR="004642B5">
        <w:t xml:space="preserve">diagram </w:t>
      </w:r>
      <w:r w:rsidR="004642B5" w:rsidRPr="004642B5">
        <w:rPr>
          <w:bCs/>
          <w:noProof/>
        </w:rPr>
        <w:t>10</w:t>
      </w:r>
      <w:r w:rsidR="004642B5">
        <w:rPr>
          <w:noProof/>
        </w:rPr>
        <w:t>.12</w:t>
      </w:r>
      <w:r>
        <w:fldChar w:fldCharType="end"/>
      </w:r>
      <w:r>
        <w:t xml:space="preserve"> och </w:t>
      </w:r>
      <w:r>
        <w:fldChar w:fldCharType="begin"/>
      </w:r>
      <w:r>
        <w:instrText xml:space="preserve"> REF _Ref380476835 \* Lower \h  \* MERGEFORMAT </w:instrText>
      </w:r>
      <w:r>
        <w:fldChar w:fldCharType="separate"/>
      </w:r>
      <w:r w:rsidR="004642B5">
        <w:t xml:space="preserve">tabell </w:t>
      </w:r>
      <w:r w:rsidR="004642B5">
        <w:rPr>
          <w:noProof/>
        </w:rPr>
        <w:t>10</w:t>
      </w:r>
      <w:r w:rsidR="004642B5">
        <w:t>.</w:t>
      </w:r>
      <w:r w:rsidR="004642B5">
        <w:rPr>
          <w:noProof/>
        </w:rPr>
        <w:t>1</w:t>
      </w:r>
      <w:r>
        <w:fldChar w:fldCharType="end"/>
      </w:r>
      <w:r>
        <w:t>)</w:t>
      </w:r>
      <w:r w:rsidRPr="00CF13FA">
        <w:t>. För inrikes födda</w:t>
      </w:r>
      <w:r>
        <w:t xml:space="preserve"> i vuxen ålder (25–74 år) med förgymnasial utbildning är arbetslösheten betydligt lägre, och </w:t>
      </w:r>
      <w:r>
        <w:lastRenderedPageBreak/>
        <w:t xml:space="preserve">är endast marginellt högre jämfört med personer med högre utbildning (se </w:t>
      </w:r>
      <w:r>
        <w:fldChar w:fldCharType="begin"/>
      </w:r>
      <w:r>
        <w:instrText xml:space="preserve"> REF _Ref379529256 \* Lower \h  \* MERGEFORMAT </w:instrText>
      </w:r>
      <w:r>
        <w:fldChar w:fldCharType="separate"/>
      </w:r>
      <w:r w:rsidR="004642B5">
        <w:t xml:space="preserve">diagram </w:t>
      </w:r>
      <w:r w:rsidR="004642B5" w:rsidRPr="004642B5">
        <w:rPr>
          <w:bCs/>
          <w:noProof/>
        </w:rPr>
        <w:t>10</w:t>
      </w:r>
      <w:r w:rsidR="004642B5">
        <w:rPr>
          <w:noProof/>
        </w:rPr>
        <w:t>.12</w:t>
      </w:r>
      <w:r>
        <w:fldChar w:fldCharType="end"/>
      </w:r>
      <w:r>
        <w:t>).</w:t>
      </w:r>
    </w:p>
    <w:p w14:paraId="570003D6" w14:textId="77777777" w:rsidR="00F7009D" w:rsidRPr="00CF13FA" w:rsidRDefault="00F7009D" w:rsidP="00F7009D">
      <w:pPr>
        <w:pStyle w:val="Brdtextmedindrag"/>
      </w:pPr>
    </w:p>
    <w:p w14:paraId="36A01FBB" w14:textId="77777777" w:rsidR="00F7009D" w:rsidRDefault="009D6872" w:rsidP="00F7009D">
      <w:pPr>
        <w:pStyle w:val="DiagramRubrik"/>
      </w:pPr>
      <w:bookmarkStart w:id="584" w:name="_Ref379529256"/>
      <w:bookmarkStart w:id="585" w:name="_Toc384401822"/>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12</w:t>
        </w:r>
      </w:fldSimple>
      <w:bookmarkEnd w:id="584"/>
      <w:r>
        <w:t xml:space="preserve"> </w:t>
      </w:r>
      <w:r w:rsidRPr="00F62CAC">
        <w:t>Arbetslöshet (25−74 år) fördelat på utbildningsnivå</w:t>
      </w:r>
      <w:bookmarkEnd w:id="585"/>
    </w:p>
    <w:p w14:paraId="37EE0D7E" w14:textId="77777777" w:rsidR="00F7009D" w:rsidRDefault="009D6872" w:rsidP="00F7009D">
      <w:pPr>
        <w:pStyle w:val="DiagramUnderrubrik"/>
      </w:pPr>
      <w:r>
        <w:t>Procent av arbetskraften i respektive grupp</w:t>
      </w:r>
    </w:p>
    <w:p w14:paraId="42887C55" w14:textId="77777777" w:rsidR="00F7009D" w:rsidRDefault="009D6872" w:rsidP="00F7009D">
      <w:pPr>
        <w:pStyle w:val="Brdtext"/>
        <w:spacing w:line="260" w:lineRule="atLeast"/>
      </w:pPr>
      <w:r>
        <w:rPr>
          <w:noProof/>
          <w:lang w:eastAsia="sv-SE"/>
        </w:rPr>
        <w:drawing>
          <wp:inline distT="0" distB="0" distL="0" distR="0" wp14:anchorId="08656CC7" wp14:editId="360AC823">
            <wp:extent cx="2754000" cy="2178000"/>
            <wp:effectExtent l="0" t="0" r="8255" b="0"/>
            <wp:docPr id="161" name="Diagram 7"/>
            <wp:cNvGraphicFramePr/>
            <a:graphic xmlns:a="http://schemas.openxmlformats.org/drawingml/2006/main">
              <a:graphicData uri="http://schemas.openxmlformats.org/drawingml/2006/chart">
                <c:chart xmlns:c="http://schemas.openxmlformats.org/drawingml/2006/chart" xmlns:r="http://schemas.openxmlformats.org/officeDocument/2006/relationships" r:id="rId468"/>
              </a:graphicData>
            </a:graphic>
          </wp:inline>
        </w:drawing>
      </w:r>
    </w:p>
    <w:p w14:paraId="09168F64" w14:textId="77777777" w:rsidR="00F7009D" w:rsidRDefault="009D6872" w:rsidP="00F7009D">
      <w:pPr>
        <w:pStyle w:val="DiagramFotnot"/>
      </w:pPr>
      <w:r>
        <w:t>Källa: Statistiska centralbyrån.</w:t>
      </w:r>
    </w:p>
    <w:p w14:paraId="41879FE2" w14:textId="77777777" w:rsidR="00F7009D" w:rsidRDefault="009D6872" w:rsidP="00F7009D">
      <w:pPr>
        <w:pStyle w:val="Rubrik4utannumrering"/>
      </w:pPr>
      <w:r>
        <w:t>Sysselsättningsgraden har ökat bland personer med funktionsnedsättning som medför nedsatt arbetsförmåga</w:t>
      </w:r>
    </w:p>
    <w:p w14:paraId="0B0D6F8E" w14:textId="77777777" w:rsidR="00F7009D" w:rsidRPr="00232824" w:rsidRDefault="009D6872" w:rsidP="00F7009D">
      <w:pPr>
        <w:pStyle w:val="Brdtext"/>
        <w:rPr>
          <w:noProof/>
        </w:rPr>
      </w:pPr>
      <w:r w:rsidRPr="00232824">
        <w:rPr>
          <w:rStyle w:val="BrdtextChar"/>
        </w:rPr>
        <w:t>Antalet personer med funktionsnedsättning</w:t>
      </w:r>
      <w:r w:rsidRPr="00232824">
        <w:t xml:space="preserve"> som medför nedsatt arbetsförmåga som är in</w:t>
      </w:r>
      <w:r>
        <w:softHyphen/>
      </w:r>
      <w:r w:rsidRPr="00232824">
        <w:t xml:space="preserve">skrivna vid Arbetsförmedlingen har ökat kraftigt </w:t>
      </w:r>
      <w:r>
        <w:t xml:space="preserve">bland både kvinnor och män </w:t>
      </w:r>
      <w:r w:rsidRPr="00232824">
        <w:t xml:space="preserve">sedan 2008 (se </w:t>
      </w:r>
      <w:r>
        <w:fldChar w:fldCharType="begin"/>
      </w:r>
      <w:r>
        <w:instrText xml:space="preserve"> REF  _Ref382222505 \* Lower \h </w:instrText>
      </w:r>
      <w:r>
        <w:fldChar w:fldCharType="separate"/>
      </w:r>
      <w:r w:rsidR="004642B5">
        <w:t xml:space="preserve">diagram </w:t>
      </w:r>
      <w:r w:rsidR="004642B5" w:rsidRPr="004642B5">
        <w:rPr>
          <w:bCs/>
          <w:noProof/>
        </w:rPr>
        <w:t>10</w:t>
      </w:r>
      <w:r w:rsidR="004642B5">
        <w:rPr>
          <w:noProof/>
        </w:rPr>
        <w:t>.13</w:t>
      </w:r>
      <w:r>
        <w:fldChar w:fldCharType="end"/>
      </w:r>
      <w:r>
        <w:t xml:space="preserve"> och </w:t>
      </w:r>
      <w:r>
        <w:fldChar w:fldCharType="begin"/>
      </w:r>
      <w:r>
        <w:instrText xml:space="preserve"> REF _Ref380477945 \* Lower \h  \* MERGEFORMAT  \* MERGEFORMAT </w:instrText>
      </w:r>
      <w:r>
        <w:fldChar w:fldCharType="separate"/>
      </w:r>
      <w:r w:rsidR="004642B5">
        <w:t xml:space="preserve">tabell </w:t>
      </w:r>
      <w:r w:rsidR="004642B5" w:rsidRPr="004642B5">
        <w:rPr>
          <w:bCs/>
          <w:noProof/>
        </w:rPr>
        <w:t>10</w:t>
      </w:r>
      <w:r w:rsidR="004642B5">
        <w:t>.</w:t>
      </w:r>
      <w:r w:rsidR="004642B5">
        <w:rPr>
          <w:noProof/>
        </w:rPr>
        <w:t>2</w:t>
      </w:r>
      <w:r>
        <w:fldChar w:fldCharType="end"/>
      </w:r>
      <w:r w:rsidRPr="00232824">
        <w:t>). Sam</w:t>
      </w:r>
      <w:r>
        <w:softHyphen/>
      </w:r>
      <w:r w:rsidRPr="00232824">
        <w:t xml:space="preserve">tidigt </w:t>
      </w:r>
      <w:r>
        <w:t>visar en nyligen publicerad rapport från Statistiska centralbyrån att både sysselsättningsgraden och arbetskrafs</w:t>
      </w:r>
      <w:r>
        <w:softHyphen/>
        <w:t>deltagandet bland personer med funktions</w:t>
      </w:r>
      <w:r>
        <w:softHyphen/>
        <w:t>ned</w:t>
      </w:r>
      <w:r>
        <w:softHyphen/>
        <w:t>sättning som medför nedsatt arbetsförmåga har ökat sedan 2008.</w:t>
      </w:r>
      <w:r>
        <w:rPr>
          <w:rStyle w:val="Fotnotsreferens"/>
        </w:rPr>
        <w:footnoteReference w:id="110"/>
      </w:r>
      <w:r>
        <w:t xml:space="preserve"> Vidare har arbetslösheten som andel av arbetskraften legat på samma nivå under åren 2006, 2008 och 2013. En bidragande faktor till det ökade arbetskraftsdeltagandet är att </w:t>
      </w:r>
      <w:r w:rsidRPr="00232824">
        <w:t>regeringens reformer inom bl.a. sjuk</w:t>
      </w:r>
      <w:r>
        <w:softHyphen/>
      </w:r>
      <w:r w:rsidRPr="00232824">
        <w:t xml:space="preserve">försäkringen </w:t>
      </w:r>
      <w:r>
        <w:t xml:space="preserve">medfört att </w:t>
      </w:r>
      <w:r w:rsidRPr="00232824">
        <w:t>fler personer med delvis nedsatt arbets</w:t>
      </w:r>
      <w:r>
        <w:softHyphen/>
      </w:r>
      <w:r w:rsidRPr="00232824">
        <w:t>förmåga står till arbets</w:t>
      </w:r>
      <w:r>
        <w:softHyphen/>
      </w:r>
      <w:r w:rsidRPr="00232824">
        <w:lastRenderedPageBreak/>
        <w:t>marknadens förfo</w:t>
      </w:r>
      <w:r>
        <w:softHyphen/>
      </w:r>
      <w:r w:rsidRPr="00232824">
        <w:t>gan</w:t>
      </w:r>
      <w:r>
        <w:softHyphen/>
      </w:r>
      <w:r w:rsidRPr="00232824">
        <w:t>de, i stället för att stå utanför a</w:t>
      </w:r>
      <w:r>
        <w:t>rbetskraften, t.ex. som förtids</w:t>
      </w:r>
      <w:r w:rsidRPr="00232824">
        <w:t>pensionärer.</w:t>
      </w:r>
      <w:r>
        <w:t xml:space="preserve"> Det är sannolikt en viktig förklaring till det ökade antalet inskrivna vid Arbetsförmedlingen.</w:t>
      </w:r>
      <w:r w:rsidDel="00F77A59">
        <w:rPr>
          <w:rStyle w:val="Fotnotsreferens"/>
        </w:rPr>
        <w:t xml:space="preserve"> </w:t>
      </w:r>
      <w:r w:rsidRPr="00232824">
        <w:t xml:space="preserve"> </w:t>
      </w:r>
    </w:p>
    <w:p w14:paraId="1D7D54E2" w14:textId="77777777" w:rsidR="00F7009D" w:rsidRDefault="00F7009D" w:rsidP="00F7009D">
      <w:pPr>
        <w:pStyle w:val="Brdtextmedindrag"/>
      </w:pPr>
      <w:bookmarkStart w:id="586" w:name="_Ref381369617"/>
      <w:bookmarkStart w:id="587" w:name="_Ref381369594"/>
    </w:p>
    <w:p w14:paraId="6C2E21B7" w14:textId="77777777" w:rsidR="00F7009D" w:rsidRDefault="009D6872" w:rsidP="00F7009D">
      <w:pPr>
        <w:pStyle w:val="DiagramRubrik"/>
      </w:pPr>
      <w:bookmarkStart w:id="588" w:name="_Ref382222505"/>
      <w:bookmarkStart w:id="589" w:name="_Toc384401823"/>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13</w:t>
        </w:r>
      </w:fldSimple>
      <w:bookmarkEnd w:id="586"/>
      <w:bookmarkEnd w:id="588"/>
      <w:r>
        <w:t xml:space="preserve"> </w:t>
      </w:r>
      <w:r w:rsidRPr="0068321A">
        <w:t xml:space="preserve">Antal funktionsnedsatta </w:t>
      </w:r>
      <w:r>
        <w:t>arbetslösa eller i program med aktivitetsstöd</w:t>
      </w:r>
      <w:bookmarkEnd w:id="587"/>
      <w:bookmarkEnd w:id="589"/>
    </w:p>
    <w:p w14:paraId="40D04B7D" w14:textId="77777777" w:rsidR="00F7009D" w:rsidRDefault="009D6872" w:rsidP="00F7009D">
      <w:pPr>
        <w:pStyle w:val="DiagramUnderrubrik"/>
      </w:pPr>
      <w:r>
        <w:t>Antal</w:t>
      </w:r>
    </w:p>
    <w:p w14:paraId="11ECC45E" w14:textId="77777777" w:rsidR="00F7009D" w:rsidRDefault="009D6872" w:rsidP="00F7009D">
      <w:pPr>
        <w:pStyle w:val="Brdtext"/>
        <w:spacing w:line="260" w:lineRule="atLeast"/>
      </w:pPr>
      <w:r>
        <w:rPr>
          <w:noProof/>
          <w:lang w:eastAsia="sv-SE"/>
        </w:rPr>
        <w:drawing>
          <wp:inline distT="0" distB="0" distL="0" distR="0" wp14:anchorId="56ACC93F" wp14:editId="3DB14A42">
            <wp:extent cx="2648532" cy="2178000"/>
            <wp:effectExtent l="0" t="0" r="0" b="0"/>
            <wp:docPr id="162" name="Diagram 24"/>
            <wp:cNvGraphicFramePr/>
            <a:graphic xmlns:a="http://schemas.openxmlformats.org/drawingml/2006/main">
              <a:graphicData uri="http://schemas.openxmlformats.org/drawingml/2006/chart">
                <c:chart xmlns:c="http://schemas.openxmlformats.org/drawingml/2006/chart" xmlns:r="http://schemas.openxmlformats.org/officeDocument/2006/relationships" r:id="rId469"/>
              </a:graphicData>
            </a:graphic>
          </wp:inline>
        </w:drawing>
      </w:r>
    </w:p>
    <w:p w14:paraId="43360857" w14:textId="77777777" w:rsidR="00F7009D" w:rsidRDefault="009D6872" w:rsidP="00F7009D">
      <w:pPr>
        <w:pStyle w:val="DiagramFotnot"/>
      </w:pPr>
      <w:r w:rsidRPr="00E43213">
        <w:t>Anm.: Säsongrensad data.</w:t>
      </w:r>
      <w:r>
        <w:br/>
      </w:r>
      <w:r w:rsidRPr="00E43213">
        <w:t>Källa: Arbetsförmedlingen</w:t>
      </w:r>
      <w:r>
        <w:t>.</w:t>
      </w:r>
    </w:p>
    <w:p w14:paraId="0AEAC24F" w14:textId="77777777" w:rsidR="00F7009D" w:rsidRDefault="00F7009D" w:rsidP="00F7009D">
      <w:pPr>
        <w:pStyle w:val="Brdtextmedindrag"/>
      </w:pPr>
    </w:p>
    <w:p w14:paraId="6B2CF5DD" w14:textId="77777777" w:rsidR="00F7009D" w:rsidRDefault="009D6872" w:rsidP="00F7009D">
      <w:pPr>
        <w:pStyle w:val="Brdtext"/>
      </w:pPr>
      <w:r w:rsidRPr="00232824">
        <w:t>Under de senaste åren är det främst antalet inskrivna personer vid Arbetsförmedlingen med psykiskt relaterade funktionsnedsättningar som har ökat. Jämfört med andra grupper har personer med funktionsnedsättning som medför nedsatt a</w:t>
      </w:r>
      <w:r>
        <w:t>rbetsförmåga generellt små jobb</w:t>
      </w:r>
      <w:r w:rsidRPr="00232824">
        <w:t>chan</w:t>
      </w:r>
      <w:r>
        <w:softHyphen/>
      </w:r>
      <w:r w:rsidRPr="00232824">
        <w:t>ser, vi</w:t>
      </w:r>
      <w:r>
        <w:t>lket medför att många funktions</w:t>
      </w:r>
      <w:r w:rsidRPr="00232824">
        <w:t>nedsatta har långa arbetslöshetsperioder</w:t>
      </w:r>
      <w:r>
        <w:t xml:space="preserve"> (se </w:t>
      </w:r>
      <w:r>
        <w:fldChar w:fldCharType="begin"/>
      </w:r>
      <w:r>
        <w:instrText xml:space="preserve"> REF  _Ref380477945 \* Lower \h  \* MERGEFORMAT </w:instrText>
      </w:r>
      <w:r>
        <w:fldChar w:fldCharType="separate"/>
      </w:r>
      <w:r w:rsidR="004642B5">
        <w:t xml:space="preserve">tabell </w:t>
      </w:r>
      <w:r w:rsidR="004642B5" w:rsidRPr="004642B5">
        <w:rPr>
          <w:bCs/>
          <w:noProof/>
        </w:rPr>
        <w:t>10</w:t>
      </w:r>
      <w:r w:rsidR="004642B5">
        <w:t>.</w:t>
      </w:r>
      <w:r w:rsidR="004642B5">
        <w:rPr>
          <w:noProof/>
        </w:rPr>
        <w:t>2</w:t>
      </w:r>
      <w:r>
        <w:fldChar w:fldCharType="end"/>
      </w:r>
      <w:r>
        <w:t>)</w:t>
      </w:r>
      <w:r w:rsidRPr="00232824">
        <w:t>.</w:t>
      </w:r>
    </w:p>
    <w:p w14:paraId="36E0FCB9" w14:textId="77777777" w:rsidR="00F7009D" w:rsidRDefault="009D6872" w:rsidP="00F7009D">
      <w:pPr>
        <w:pStyle w:val="Rubrik4utannumrering"/>
      </w:pPr>
      <w:r w:rsidRPr="00B9034B">
        <w:t>Allt fler äldre arbeta</w:t>
      </w:r>
      <w:r>
        <w:t>r</w:t>
      </w:r>
    </w:p>
    <w:p w14:paraId="704C0C29" w14:textId="77777777" w:rsidR="00F7009D" w:rsidRPr="00B9034B" w:rsidRDefault="009D6872" w:rsidP="00F7009D">
      <w:pPr>
        <w:pStyle w:val="Brdtextmedindrag"/>
        <w:ind w:firstLine="0"/>
      </w:pPr>
      <w:r>
        <w:rPr>
          <w:rStyle w:val="BrdtextChar"/>
        </w:rPr>
        <w:t>Svenska kvinnor och män i åldern 55–74 år</w:t>
      </w:r>
      <w:r w:rsidRPr="00B9034B">
        <w:rPr>
          <w:rStyle w:val="BrdtextChar"/>
        </w:rPr>
        <w:t xml:space="preserve"> har en</w:t>
      </w:r>
      <w:r w:rsidRPr="00B9034B">
        <w:t xml:space="preserve"> internationellt sett hög sysselsättningsgrad. </w:t>
      </w:r>
      <w:r>
        <w:t xml:space="preserve">För män är dock sysselsättningsgraden </w:t>
      </w:r>
      <w:r w:rsidRPr="00B9034B">
        <w:t>fort</w:t>
      </w:r>
      <w:r>
        <w:softHyphen/>
      </w:r>
      <w:r w:rsidRPr="00B9034B">
        <w:t xml:space="preserve">farande lägre än under 1960- och 1970-talen, trots en bättre hälsa och ett mindre fysiskt krävande arbetsliv. </w:t>
      </w:r>
    </w:p>
    <w:p w14:paraId="307B819F" w14:textId="77777777" w:rsidR="00F7009D" w:rsidRPr="00B9034B" w:rsidRDefault="009D6872" w:rsidP="00F7009D">
      <w:pPr>
        <w:pStyle w:val="Brdtextmedindrag"/>
      </w:pPr>
      <w:r w:rsidRPr="00B9034B">
        <w:t xml:space="preserve">Sysselsättningsgraden för äldre har ökat starkt under de senaste åren (se </w:t>
      </w:r>
      <w:r>
        <w:fldChar w:fldCharType="begin"/>
      </w:r>
      <w:r>
        <w:instrText xml:space="preserve"> REF  _Ref380479121 \* Lower \h  \* MERGEFORMAT </w:instrText>
      </w:r>
      <w:r>
        <w:fldChar w:fldCharType="separate"/>
      </w:r>
      <w:r w:rsidR="004642B5">
        <w:t xml:space="preserve">diagram </w:t>
      </w:r>
      <w:r w:rsidR="004642B5">
        <w:rPr>
          <w:noProof/>
        </w:rPr>
        <w:t>10.14</w:t>
      </w:r>
      <w:r>
        <w:fldChar w:fldCharType="end"/>
      </w:r>
      <w:r w:rsidRPr="00B9034B">
        <w:t>). Syssel</w:t>
      </w:r>
      <w:r>
        <w:softHyphen/>
      </w:r>
      <w:r w:rsidRPr="00B9034B">
        <w:t>sättningsgraden minskar dock snabbt med stigande ålder</w:t>
      </w:r>
      <w:r>
        <w:t xml:space="preserve"> och de äldre arbetar i stor utsträckning deltid</w:t>
      </w:r>
      <w:r w:rsidRPr="00B9034B">
        <w:t>. Nära två av tre väljer fortfarande att ta ut sin pension vid den tidigare allmänna pensionsåldern 65 år, trots att det inte längre finns någon formell pensionsålder och att rätten att kvarstå i anställning har höjts från 65 till 67 år. Många äldre lämna</w:t>
      </w:r>
      <w:r>
        <w:t>r också</w:t>
      </w:r>
      <w:r w:rsidRPr="00B9034B">
        <w:t xml:space="preserve"> arbets</w:t>
      </w:r>
      <w:r>
        <w:softHyphen/>
      </w:r>
      <w:r w:rsidRPr="00B9034B">
        <w:t>kraften i förtid med avtalspension.</w:t>
      </w:r>
    </w:p>
    <w:p w14:paraId="67B043BC" w14:textId="77777777" w:rsidR="00F7009D" w:rsidRDefault="009D6872" w:rsidP="00F7009D">
      <w:pPr>
        <w:pStyle w:val="DiagramRubrik"/>
      </w:pPr>
      <w:bookmarkStart w:id="590" w:name="_Ref380479121"/>
      <w:bookmarkStart w:id="591" w:name="_Toc384401824"/>
      <w:r>
        <w:lastRenderedPageBreak/>
        <w:t xml:space="preserve">Diagram </w:t>
      </w:r>
      <w:r w:rsidR="0009067D">
        <w:fldChar w:fldCharType="begin"/>
      </w:r>
      <w:r w:rsidR="0009067D">
        <w:instrText xml:space="preserve"> STYLEREF "Rubrik 1"\n \* MERGEFORMAT </w:instrText>
      </w:r>
      <w:r w:rsidR="0009067D">
        <w:fldChar w:fldCharType="separate"/>
      </w:r>
      <w:r w:rsidR="004642B5">
        <w:rPr>
          <w:noProof/>
        </w:rPr>
        <w:t>10</w:t>
      </w:r>
      <w:r w:rsidR="0009067D">
        <w:rPr>
          <w:noProof/>
        </w:rPr>
        <w:fldChar w:fldCharType="end"/>
      </w:r>
      <w:r>
        <w:rPr>
          <w:noProof/>
        </w:rPr>
        <w:t>.</w:t>
      </w:r>
      <w:fldSimple w:instr=" SEQ Diagram \* ARABIC \s 1 ">
        <w:r w:rsidR="004642B5">
          <w:rPr>
            <w:noProof/>
          </w:rPr>
          <w:t>14</w:t>
        </w:r>
      </w:fldSimple>
      <w:bookmarkEnd w:id="590"/>
      <w:r>
        <w:t xml:space="preserve"> </w:t>
      </w:r>
      <w:r w:rsidRPr="009203F1">
        <w:t>Sysselsättningsgrad för olika åldersgrupper</w:t>
      </w:r>
      <w:bookmarkEnd w:id="591"/>
    </w:p>
    <w:p w14:paraId="70237A81" w14:textId="77777777" w:rsidR="00F7009D" w:rsidRDefault="009D6872" w:rsidP="00F7009D">
      <w:pPr>
        <w:pStyle w:val="DiagramUnderrubrik"/>
      </w:pPr>
      <w:r w:rsidRPr="007D15AD">
        <w:t>Procent av befolkningen</w:t>
      </w:r>
      <w:r>
        <w:tab/>
      </w:r>
      <w:r w:rsidRPr="00FA2839">
        <w:t>Procent av befolkningen</w:t>
      </w:r>
    </w:p>
    <w:p w14:paraId="1C1FA6B2" w14:textId="77777777" w:rsidR="00F7009D" w:rsidRDefault="009D6872" w:rsidP="00F7009D">
      <w:pPr>
        <w:pStyle w:val="Brdtext"/>
        <w:spacing w:line="260" w:lineRule="atLeast"/>
      </w:pPr>
      <w:r>
        <w:rPr>
          <w:noProof/>
          <w:lang w:eastAsia="sv-SE"/>
        </w:rPr>
        <w:drawing>
          <wp:inline distT="0" distB="0" distL="0" distR="0" wp14:anchorId="557A8DAF" wp14:editId="599A45E5">
            <wp:extent cx="2754000" cy="2178000"/>
            <wp:effectExtent l="0" t="0" r="8255" b="0"/>
            <wp:docPr id="163" name="Diagram 1"/>
            <wp:cNvGraphicFramePr/>
            <a:graphic xmlns:a="http://schemas.openxmlformats.org/drawingml/2006/main">
              <a:graphicData uri="http://schemas.openxmlformats.org/drawingml/2006/chart">
                <c:chart xmlns:c="http://schemas.openxmlformats.org/drawingml/2006/chart" xmlns:r="http://schemas.openxmlformats.org/officeDocument/2006/relationships" r:id="rId470"/>
              </a:graphicData>
            </a:graphic>
          </wp:inline>
        </w:drawing>
      </w:r>
    </w:p>
    <w:p w14:paraId="054AA980" w14:textId="77777777" w:rsidR="00F7009D" w:rsidRDefault="009D6872" w:rsidP="00F7009D">
      <w:pPr>
        <w:pStyle w:val="DiagramFotnot"/>
      </w:pPr>
      <w:r w:rsidRPr="008C2EF6">
        <w:t>Anm.: Säsongsrensad data.</w:t>
      </w:r>
      <w:r>
        <w:br/>
      </w:r>
      <w:r w:rsidRPr="008C2EF6">
        <w:t>Källa: Statistiska centralbyrån.</w:t>
      </w:r>
    </w:p>
    <w:p w14:paraId="1C5534C5" w14:textId="77777777" w:rsidR="00F7009D" w:rsidRDefault="00F7009D" w:rsidP="00F7009D">
      <w:pPr>
        <w:pStyle w:val="Brdtextmedindrag"/>
      </w:pPr>
    </w:p>
    <w:p w14:paraId="0BD635EC" w14:textId="77777777" w:rsidR="00F7009D" w:rsidRPr="00F920AA" w:rsidRDefault="009D6872" w:rsidP="00F7009D">
      <w:pPr>
        <w:pStyle w:val="Brdtext"/>
      </w:pPr>
      <w:r>
        <w:t>Sysselsatta äldre har en låg risk att drabbas av arbetslöshet m</w:t>
      </w:r>
      <w:r w:rsidRPr="00B9034B">
        <w:t xml:space="preserve">en av de som </w:t>
      </w:r>
      <w:r>
        <w:t xml:space="preserve">faktiskt </w:t>
      </w:r>
      <w:r w:rsidRPr="00B9034B">
        <w:t>drabbas är det jäm</w:t>
      </w:r>
      <w:r>
        <w:softHyphen/>
      </w:r>
      <w:r w:rsidRPr="00B9034B">
        <w:t>förelse</w:t>
      </w:r>
      <w:r>
        <w:softHyphen/>
      </w:r>
      <w:r w:rsidRPr="00B9034B">
        <w:t>vis många som blir långtids</w:t>
      </w:r>
      <w:r>
        <w:softHyphen/>
      </w:r>
      <w:r w:rsidRPr="00B9034B">
        <w:t>arbetslösa</w:t>
      </w:r>
      <w:r>
        <w:t xml:space="preserve"> (se </w:t>
      </w:r>
      <w:r>
        <w:fldChar w:fldCharType="begin"/>
      </w:r>
      <w:r>
        <w:instrText xml:space="preserve"> REF  _Ref381621527 \* Lower \h  \* MERGEFORMAT </w:instrText>
      </w:r>
      <w:r>
        <w:fldChar w:fldCharType="separate"/>
      </w:r>
      <w:r w:rsidR="004642B5">
        <w:t xml:space="preserve">diagram </w:t>
      </w:r>
      <w:r w:rsidR="004642B5" w:rsidRPr="004642B5">
        <w:rPr>
          <w:bCs/>
          <w:noProof/>
        </w:rPr>
        <w:t>10</w:t>
      </w:r>
      <w:r w:rsidR="004642B5">
        <w:rPr>
          <w:noProof/>
        </w:rPr>
        <w:t>.11</w:t>
      </w:r>
      <w:r>
        <w:fldChar w:fldCharType="end"/>
      </w:r>
      <w:r>
        <w:t>)</w:t>
      </w:r>
      <w:r w:rsidRPr="00B9034B">
        <w:t xml:space="preserve">. Det är </w:t>
      </w:r>
      <w:r>
        <w:t xml:space="preserve">dock </w:t>
      </w:r>
      <w:r w:rsidRPr="00B9034B">
        <w:t>troligt att den offi</w:t>
      </w:r>
      <w:r>
        <w:softHyphen/>
      </w:r>
      <w:r w:rsidRPr="00B9034B">
        <w:t>ci</w:t>
      </w:r>
      <w:r>
        <w:softHyphen/>
      </w:r>
      <w:r w:rsidRPr="00B9034B">
        <w:t>ella arbetslöshetsstatistiken under</w:t>
      </w:r>
      <w:r>
        <w:softHyphen/>
      </w:r>
      <w:r w:rsidRPr="00B9034B">
        <w:t>skattar arbets</w:t>
      </w:r>
      <w:r>
        <w:softHyphen/>
      </w:r>
      <w:r>
        <w:softHyphen/>
      </w:r>
      <w:r>
        <w:softHyphen/>
      </w:r>
      <w:r w:rsidRPr="00B9034B">
        <w:t>marknadsproblemen för äldre. En del äldre som lämnar arbetskraften i förtid gör det för att de blivit av med jobbet i samband med</w:t>
      </w:r>
      <w:r>
        <w:t xml:space="preserve"> personalneddragningar</w:t>
      </w:r>
      <w:r w:rsidRPr="00B9034B">
        <w:t>. Om de hade stannat kvar i arbets</w:t>
      </w:r>
      <w:r>
        <w:softHyphen/>
      </w:r>
      <w:r w:rsidRPr="00B9034B">
        <w:t>kraften hade de sannolik</w:t>
      </w:r>
      <w:r>
        <w:t>t blivit långvarigt arbetslösa.</w:t>
      </w:r>
    </w:p>
    <w:p w14:paraId="33DF55BC" w14:textId="77777777" w:rsidR="00F7009D" w:rsidRDefault="009D6872" w:rsidP="00F7009D">
      <w:pPr>
        <w:pStyle w:val="Rubrik3"/>
      </w:pPr>
      <w:bookmarkStart w:id="592" w:name="_Toc384401565"/>
      <w:r w:rsidRPr="00FD3AB8">
        <w:t>Arbetskraftsefterfrågans sammansättning</w:t>
      </w:r>
      <w:bookmarkEnd w:id="592"/>
    </w:p>
    <w:p w14:paraId="19E8CD37" w14:textId="77777777" w:rsidR="00F7009D" w:rsidRPr="00FD3AB8" w:rsidRDefault="009D6872" w:rsidP="00F7009D">
      <w:pPr>
        <w:pStyle w:val="Brdtextmedindrag"/>
        <w:ind w:firstLine="0"/>
      </w:pPr>
      <w:r w:rsidRPr="00FD3AB8">
        <w:rPr>
          <w:rStyle w:val="BrdtextChar"/>
        </w:rPr>
        <w:t>Arbetsgivare i privat och offentlig sektor</w:t>
      </w:r>
      <w:r w:rsidRPr="00FD3AB8">
        <w:t xml:space="preserve"> har ett kontinuerligt rekryteringsbehov till följd av att personer byter jobb, för att expandera verk</w:t>
      </w:r>
      <w:r>
        <w:softHyphen/>
      </w:r>
      <w:r w:rsidRPr="00FD3AB8">
        <w:t>sam</w:t>
      </w:r>
      <w:r>
        <w:softHyphen/>
      </w:r>
      <w:r w:rsidRPr="00FD3AB8">
        <w:t>heten eller till följd av pensionsavgångar. Trots att efterfrågan har varit dämpad under den senaste tiden kom över en miljon anställningar till stånd på den sv</w:t>
      </w:r>
      <w:r>
        <w:t>enska arbetsmarknaden under 2013</w:t>
      </w:r>
      <w:r w:rsidRPr="00FD3AB8">
        <w:t>.</w:t>
      </w:r>
    </w:p>
    <w:p w14:paraId="13156823" w14:textId="77777777" w:rsidR="00F7009D" w:rsidRDefault="009D6872" w:rsidP="00F7009D">
      <w:pPr>
        <w:pStyle w:val="Brdtextmedindrag"/>
      </w:pPr>
      <w:r>
        <w:t xml:space="preserve">De senaste 20 åren har de nya jobben främst skapats i tjänstebranscherna (se </w:t>
      </w:r>
      <w:r>
        <w:fldChar w:fldCharType="begin"/>
      </w:r>
      <w:r>
        <w:instrText xml:space="preserve"> REF _Ref381018387 \* Lower \h  \* MERGEFORMAT </w:instrText>
      </w:r>
      <w:r>
        <w:fldChar w:fldCharType="separate"/>
      </w:r>
      <w:r w:rsidR="004642B5">
        <w:t xml:space="preserve">diagram </w:t>
      </w:r>
      <w:r w:rsidR="004642B5" w:rsidRPr="004642B5">
        <w:rPr>
          <w:bCs/>
          <w:noProof/>
        </w:rPr>
        <w:t>10</w:t>
      </w:r>
      <w:r w:rsidR="004642B5">
        <w:rPr>
          <w:noProof/>
        </w:rPr>
        <w:t>.15</w:t>
      </w:r>
      <w:r>
        <w:fldChar w:fldCharType="end"/>
      </w:r>
      <w:r>
        <w:t>)</w:t>
      </w:r>
      <w:r w:rsidRPr="001C2579">
        <w:t xml:space="preserve">. </w:t>
      </w:r>
      <w:r>
        <w:t xml:space="preserve">Det beror bl.a. på en internationell trend mot en ökad efterfrågan av tjänster och att företagen inom varubranscherna i stor utsträckning kan möta den ökade efterfrågan med högre </w:t>
      </w:r>
      <w:r>
        <w:lastRenderedPageBreak/>
        <w:t>produktivitet.</w:t>
      </w:r>
      <w:r>
        <w:rPr>
          <w:rStyle w:val="Fotnotsreferens"/>
        </w:rPr>
        <w:footnoteReference w:id="111"/>
      </w:r>
      <w:r>
        <w:t xml:space="preserve"> Vidare har sysselsättningen ökat i tjänste</w:t>
      </w:r>
      <w:r>
        <w:softHyphen/>
        <w:t>branscherna, till följd av att en större andel av de offentligfinansierade välfärds</w:t>
      </w:r>
      <w:r>
        <w:softHyphen/>
        <w:t>tjänst</w:t>
      </w:r>
      <w:r>
        <w:softHyphen/>
        <w:t>erna</w:t>
      </w:r>
      <w:r w:rsidDel="0032710F">
        <w:t xml:space="preserve"> utförs i privat regi</w:t>
      </w:r>
      <w:r>
        <w:t>. Trots detta och en dämpad utveckling av kommunsektorns skatte</w:t>
      </w:r>
      <w:r>
        <w:softHyphen/>
        <w:t>intäkter i spåren av den utdragna lågkon</w:t>
      </w:r>
      <w:r>
        <w:softHyphen/>
        <w:t>junkturen har sysselsättningen i den offentliga sektorn inte minskat i någon större utsträckning sedan finanskrisens utbrott 2008.</w:t>
      </w:r>
      <w:r>
        <w:rPr>
          <w:rStyle w:val="Fotnotsreferens"/>
        </w:rPr>
        <w:footnoteReference w:id="112"/>
      </w:r>
    </w:p>
    <w:p w14:paraId="3748C030" w14:textId="77777777" w:rsidR="00F7009D" w:rsidRDefault="00F7009D" w:rsidP="00F7009D">
      <w:pPr>
        <w:pStyle w:val="Brdtextmedindrag"/>
      </w:pPr>
    </w:p>
    <w:p w14:paraId="7D01B120" w14:textId="77777777" w:rsidR="00F7009D" w:rsidRDefault="009D6872" w:rsidP="00F7009D">
      <w:pPr>
        <w:pStyle w:val="DiagramRubrik"/>
      </w:pPr>
      <w:bookmarkStart w:id="593" w:name="_Ref381018387"/>
      <w:bookmarkStart w:id="594" w:name="_Toc384401825"/>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15</w:t>
        </w:r>
      </w:fldSimple>
      <w:bookmarkEnd w:id="593"/>
      <w:r>
        <w:t xml:space="preserve"> </w:t>
      </w:r>
      <w:r w:rsidRPr="00D54B6E">
        <w:t>Sysselsättningsutveckling i tjänstebranscherna, varubranscherna och offentlig</w:t>
      </w:r>
      <w:r>
        <w:t>a</w:t>
      </w:r>
      <w:r w:rsidRPr="00D54B6E">
        <w:t xml:space="preserve"> </w:t>
      </w:r>
      <w:r>
        <w:t>myndigheter</w:t>
      </w:r>
      <w:bookmarkEnd w:id="594"/>
    </w:p>
    <w:p w14:paraId="44F50199" w14:textId="77777777" w:rsidR="00F7009D" w:rsidRDefault="009D6872" w:rsidP="00F7009D">
      <w:pPr>
        <w:pStyle w:val="DiagramUnderrubrik"/>
      </w:pPr>
      <w:r>
        <w:t>Index, 2006 Kv3 = 100</w:t>
      </w:r>
    </w:p>
    <w:p w14:paraId="064B36DB" w14:textId="77777777" w:rsidR="00F7009D" w:rsidRDefault="009D6872" w:rsidP="00F7009D">
      <w:pPr>
        <w:pStyle w:val="Brdtext"/>
        <w:spacing w:line="240" w:lineRule="auto"/>
        <w:jc w:val="left"/>
        <w:rPr>
          <w:rStyle w:val="DiagramFotnotChar"/>
        </w:rPr>
      </w:pPr>
      <w:r>
        <w:rPr>
          <w:noProof/>
          <w:lang w:eastAsia="sv-SE"/>
        </w:rPr>
        <w:drawing>
          <wp:inline distT="0" distB="0" distL="0" distR="0" wp14:anchorId="0E783B6F" wp14:editId="358CD19D">
            <wp:extent cx="2753995" cy="2178000"/>
            <wp:effectExtent l="0" t="0" r="8255" b="0"/>
            <wp:docPr id="164" name="Diagram 16"/>
            <wp:cNvGraphicFramePr/>
            <a:graphic xmlns:a="http://schemas.openxmlformats.org/drawingml/2006/main">
              <a:graphicData uri="http://schemas.openxmlformats.org/drawingml/2006/chart">
                <c:chart xmlns:c="http://schemas.openxmlformats.org/drawingml/2006/chart" xmlns:r="http://schemas.openxmlformats.org/officeDocument/2006/relationships" r:id="rId471"/>
              </a:graphicData>
            </a:graphic>
          </wp:inline>
        </w:drawing>
      </w:r>
    </w:p>
    <w:p w14:paraId="0E843518" w14:textId="77777777" w:rsidR="00F7009D" w:rsidRPr="00F920AA" w:rsidRDefault="009D6872" w:rsidP="00F7009D">
      <w:pPr>
        <w:pStyle w:val="Brdtext"/>
        <w:spacing w:line="240" w:lineRule="auto"/>
        <w:jc w:val="left"/>
        <w:rPr>
          <w:rFonts w:ascii="TradeGothic CondEighteen" w:hAnsi="TradeGothic CondEighteen"/>
          <w:spacing w:val="4"/>
          <w:sz w:val="14"/>
        </w:rPr>
      </w:pPr>
      <w:r w:rsidRPr="009809D3">
        <w:rPr>
          <w:rStyle w:val="DiagramFotnotChar"/>
        </w:rPr>
        <w:t>Anm.: Säsongrensad data.</w:t>
      </w:r>
      <w:r>
        <w:rPr>
          <w:rStyle w:val="DiagramFotnotChar"/>
        </w:rPr>
        <w:br/>
      </w:r>
      <w:r w:rsidRPr="009809D3">
        <w:rPr>
          <w:rStyle w:val="DiagramFotnotChar"/>
        </w:rPr>
        <w:t>Källa: Statistiska centralbyrån.</w:t>
      </w:r>
    </w:p>
    <w:p w14:paraId="00F5A2C7" w14:textId="77777777" w:rsidR="00F7009D" w:rsidRPr="00FD3AB8" w:rsidRDefault="009D6872" w:rsidP="00F7009D">
      <w:pPr>
        <w:pStyle w:val="Rubrik4utannumrering"/>
      </w:pPr>
      <w:r>
        <w:t>T</w:t>
      </w:r>
      <w:r w:rsidRPr="00FD3AB8">
        <w:t>idsbegränsade anställningar</w:t>
      </w:r>
      <w:r>
        <w:t xml:space="preserve"> vanligast bland unga</w:t>
      </w:r>
    </w:p>
    <w:p w14:paraId="6A726396" w14:textId="77777777" w:rsidR="00F7009D" w:rsidRPr="00FD3AB8" w:rsidRDefault="009D6872" w:rsidP="00F7009D">
      <w:pPr>
        <w:pStyle w:val="Brdtextmedindrag"/>
        <w:ind w:firstLine="0"/>
        <w:rPr>
          <w:i/>
          <w:szCs w:val="22"/>
        </w:rPr>
      </w:pPr>
      <w:r w:rsidRPr="00FD3AB8">
        <w:t xml:space="preserve">Sedan </w:t>
      </w:r>
      <w:r>
        <w:t xml:space="preserve">slutet av </w:t>
      </w:r>
      <w:r w:rsidRPr="00FD3AB8">
        <w:t xml:space="preserve">1990-talet har andelen sysselsatta som är anställda på tidsbegränsade anställningar </w:t>
      </w:r>
      <w:r>
        <w:t>legat på omkring 15 procent. För arbetsgivaren kan tids</w:t>
      </w:r>
      <w:r w:rsidRPr="00FD3AB8">
        <w:t xml:space="preserve">begränsade anställningar </w:t>
      </w:r>
      <w:r>
        <w:t xml:space="preserve">innebära </w:t>
      </w:r>
      <w:r w:rsidRPr="00FD3AB8">
        <w:t>en större anpassningsbarhet till ändrade efterfråge</w:t>
      </w:r>
      <w:r>
        <w:softHyphen/>
      </w:r>
      <w:r w:rsidRPr="00FD3AB8">
        <w:t xml:space="preserve">förhållanden. </w:t>
      </w:r>
      <w:r>
        <w:t>Det kan</w:t>
      </w:r>
      <w:r w:rsidRPr="00FD3AB8">
        <w:t xml:space="preserve"> också vara en fördel att </w:t>
      </w:r>
      <w:r>
        <w:t>först erbjuda en</w:t>
      </w:r>
      <w:r w:rsidRPr="00FD3AB8">
        <w:t xml:space="preserve"> tidsbegränsad</w:t>
      </w:r>
      <w:r>
        <w:t xml:space="preserve"> </w:t>
      </w:r>
      <w:r w:rsidRPr="00FD3AB8">
        <w:t>anställning</w:t>
      </w:r>
      <w:r>
        <w:t xml:space="preserve"> för att bedöma en persons produk</w:t>
      </w:r>
      <w:r>
        <w:softHyphen/>
        <w:t>tivitet innan en tillsvidare</w:t>
      </w:r>
      <w:r w:rsidRPr="00FD3AB8">
        <w:t>anställning erbjuds.</w:t>
      </w:r>
      <w:r>
        <w:t xml:space="preserve"> </w:t>
      </w:r>
      <w:r w:rsidRPr="00FD3AB8">
        <w:t>För individen kan en tidsbegränsad anställning vara en språngbräda till en tillsvi</w:t>
      </w:r>
      <w:r>
        <w:t xml:space="preserve">dareanställning. </w:t>
      </w:r>
    </w:p>
    <w:p w14:paraId="416373A5" w14:textId="77777777" w:rsidR="00F7009D" w:rsidRDefault="009D6872" w:rsidP="00F7009D">
      <w:pPr>
        <w:pStyle w:val="Brdtextmedindrag"/>
      </w:pPr>
      <w:r w:rsidRPr="00FD3AB8">
        <w:t xml:space="preserve">Det kan dock finnas risk för att vissa personer blir kvar i tidsbegränsade anställningar under </w:t>
      </w:r>
      <w:r w:rsidRPr="00FD3AB8">
        <w:lastRenderedPageBreak/>
        <w:t>förhållandevis lång tid. Det finns studier som visar att personer som har tidsbegränsade anställ</w:t>
      </w:r>
      <w:r>
        <w:softHyphen/>
      </w:r>
      <w:r w:rsidRPr="00FD3AB8">
        <w:t>ningar har lägre lön och i mindre utsträck</w:t>
      </w:r>
      <w:r>
        <w:softHyphen/>
      </w:r>
      <w:r w:rsidRPr="00FD3AB8">
        <w:t>ning</w:t>
      </w:r>
      <w:r>
        <w:t xml:space="preserve"> får personal</w:t>
      </w:r>
      <w:r w:rsidRPr="00FD3AB8">
        <w:t>utbildning än per</w:t>
      </w:r>
      <w:r>
        <w:t>soner som har fast anställning.</w:t>
      </w:r>
      <w:r>
        <w:rPr>
          <w:rStyle w:val="Fotnotsreferens"/>
        </w:rPr>
        <w:footnoteReference w:id="113"/>
      </w:r>
      <w:r w:rsidRPr="00FD3AB8">
        <w:t xml:space="preserve"> Det talas i detta sammanhang om</w:t>
      </w:r>
      <w:r>
        <w:t xml:space="preserve"> risker med en s.k. dual arbets</w:t>
      </w:r>
      <w:r w:rsidRPr="00FD3AB8">
        <w:t>marknad, dvs. att vissa branscher eller grupper har sämre arbets</w:t>
      </w:r>
      <w:r>
        <w:softHyphen/>
      </w:r>
      <w:r w:rsidRPr="00FD3AB8">
        <w:t>villkor än övriga anställda på arbetsmarknaden</w:t>
      </w:r>
      <w:r>
        <w:t>.</w:t>
      </w:r>
    </w:p>
    <w:p w14:paraId="1F585371" w14:textId="77777777" w:rsidR="00F7009D" w:rsidRDefault="009D6872" w:rsidP="00F7009D">
      <w:pPr>
        <w:pStyle w:val="Brdtextmedindrag"/>
      </w:pPr>
      <w:r w:rsidRPr="00871A16">
        <w:t xml:space="preserve">Av </w:t>
      </w:r>
      <w:r>
        <w:fldChar w:fldCharType="begin"/>
      </w:r>
      <w:r>
        <w:instrText xml:space="preserve"> REF  _Ref380480049 \* Lower \h  \* MERGEFORMAT  \* MERGEFORMAT </w:instrText>
      </w:r>
      <w:r>
        <w:fldChar w:fldCharType="separate"/>
      </w:r>
      <w:r w:rsidR="004642B5">
        <w:t xml:space="preserve">diagram </w:t>
      </w:r>
      <w:r w:rsidR="004642B5" w:rsidRPr="004642B5">
        <w:rPr>
          <w:bCs/>
          <w:noProof/>
        </w:rPr>
        <w:t>10</w:t>
      </w:r>
      <w:r w:rsidR="004642B5">
        <w:rPr>
          <w:noProof/>
        </w:rPr>
        <w:t>.16</w:t>
      </w:r>
      <w:r>
        <w:fldChar w:fldCharType="end"/>
      </w:r>
      <w:r w:rsidRPr="00871A16">
        <w:t xml:space="preserve"> framgår att det framför allt är unga </w:t>
      </w:r>
      <w:r>
        <w:t xml:space="preserve">och äldre (över 65 år) </w:t>
      </w:r>
      <w:r w:rsidRPr="00871A16">
        <w:t>som har tidsbe</w:t>
      </w:r>
      <w:r>
        <w:softHyphen/>
      </w:r>
      <w:r w:rsidRPr="00871A16">
        <w:t>gränsade anställningar. I åldersgruppen 25–</w:t>
      </w:r>
      <w:r>
        <w:t>6</w:t>
      </w:r>
      <w:r w:rsidRPr="00871A16">
        <w:t>4 år är det däremot jämförelsevis få som har tidsbe</w:t>
      </w:r>
      <w:r>
        <w:softHyphen/>
      </w:r>
      <w:r w:rsidRPr="00871A16">
        <w:t xml:space="preserve">gränsade anställningar. </w:t>
      </w:r>
      <w:r>
        <w:t xml:space="preserve">För unga tyder det på att en </w:t>
      </w:r>
      <w:r w:rsidRPr="00871A16">
        <w:t>tidsbegränsad anställning många gånger</w:t>
      </w:r>
      <w:r>
        <w:t xml:space="preserve"> är</w:t>
      </w:r>
      <w:r w:rsidRPr="00871A16">
        <w:t xml:space="preserve"> </w:t>
      </w:r>
      <w:r>
        <w:t xml:space="preserve">just </w:t>
      </w:r>
      <w:r w:rsidRPr="00871A16">
        <w:t>en språngbräda till en tillsvidareanställ</w:t>
      </w:r>
      <w:r>
        <w:softHyphen/>
      </w:r>
      <w:r w:rsidRPr="00871A16">
        <w:t>ning och att de flesta får en fast etablering på arbets</w:t>
      </w:r>
      <w:r>
        <w:softHyphen/>
      </w:r>
      <w:r w:rsidRPr="00871A16">
        <w:t>marknaden</w:t>
      </w:r>
      <w:r>
        <w:t>, även om det kan ta tid</w:t>
      </w:r>
      <w:r w:rsidRPr="00871A16">
        <w:t xml:space="preserve">. </w:t>
      </w:r>
      <w:r>
        <w:t>Ett ytterligare tecken</w:t>
      </w:r>
      <w:r w:rsidRPr="00871A16">
        <w:t xml:space="preserve"> på att det inte finns någ</w:t>
      </w:r>
      <w:r>
        <w:t>on tudelad</w:t>
      </w:r>
      <w:r w:rsidRPr="00871A16">
        <w:t xml:space="preserve"> arbets</w:t>
      </w:r>
      <w:r>
        <w:softHyphen/>
      </w:r>
      <w:r w:rsidRPr="00871A16">
        <w:t>marknad är att relativt få individer fastnar i låg</w:t>
      </w:r>
      <w:r>
        <w:softHyphen/>
      </w:r>
      <w:r w:rsidRPr="00871A16">
        <w:t>betalda arbeten. De allra flesta som arbetar inom lågbetalda arbeten rör sig relativt snabbt mot ar</w:t>
      </w:r>
      <w:r>
        <w:t>betsuppgifter med högre löner.</w:t>
      </w:r>
      <w:r>
        <w:rPr>
          <w:rStyle w:val="Fotnotsreferens"/>
        </w:rPr>
        <w:footnoteReference w:id="114"/>
      </w:r>
      <w:r>
        <w:t xml:space="preserve"> Den högre andelen tidsbegränsade anställningar bland de äldre beror framför allt på att personer som jobbar efter att rätten att kvarstå i anställning upphör vid 67 år ofta har en tidsbegränsad anställning.</w:t>
      </w:r>
    </w:p>
    <w:p w14:paraId="1A85C901" w14:textId="77777777" w:rsidR="00F7009D" w:rsidRDefault="00F7009D" w:rsidP="00F7009D">
      <w:pPr>
        <w:pStyle w:val="Brdtextmedindrag"/>
        <w:ind w:firstLine="0"/>
      </w:pPr>
    </w:p>
    <w:p w14:paraId="197CF29F" w14:textId="77777777" w:rsidR="00F7009D" w:rsidRDefault="009D6872" w:rsidP="00F7009D">
      <w:pPr>
        <w:pStyle w:val="DiagramRubrik"/>
      </w:pPr>
      <w:bookmarkStart w:id="595" w:name="_Ref380480049"/>
      <w:bookmarkStart w:id="596" w:name="_Toc384401826"/>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16</w:t>
        </w:r>
      </w:fldSimple>
      <w:bookmarkEnd w:id="595"/>
      <w:r>
        <w:t xml:space="preserve"> </w:t>
      </w:r>
      <w:r w:rsidRPr="00057E3C">
        <w:t>Visstidsanställningar som andel av antal anställda</w:t>
      </w:r>
      <w:r>
        <w:t xml:space="preserve"> inom respektive åldersgrupp</w:t>
      </w:r>
      <w:bookmarkEnd w:id="596"/>
    </w:p>
    <w:p w14:paraId="69748DA2" w14:textId="77777777" w:rsidR="00F7009D" w:rsidRDefault="009D6872" w:rsidP="00F7009D">
      <w:pPr>
        <w:pStyle w:val="DiagramUnderrubrik"/>
      </w:pPr>
      <w:r w:rsidRPr="00057E3C">
        <w:rPr>
          <w:rFonts w:cs="Arial"/>
          <w:iCs/>
          <w:szCs w:val="14"/>
          <w:lang w:eastAsia="sv-SE"/>
        </w:rPr>
        <w:t>Procent</w:t>
      </w:r>
    </w:p>
    <w:p w14:paraId="376A71D1" w14:textId="77777777" w:rsidR="00F7009D" w:rsidRDefault="009D6872" w:rsidP="00F7009D">
      <w:pPr>
        <w:pStyle w:val="Brdtext"/>
        <w:spacing w:line="260" w:lineRule="atLeast"/>
      </w:pPr>
      <w:r>
        <w:rPr>
          <w:noProof/>
          <w:lang w:eastAsia="sv-SE"/>
        </w:rPr>
        <w:drawing>
          <wp:inline distT="0" distB="0" distL="0" distR="0" wp14:anchorId="76524807" wp14:editId="4DA22622">
            <wp:extent cx="2754000" cy="2178000"/>
            <wp:effectExtent l="0" t="0" r="8255" b="0"/>
            <wp:docPr id="165" name="Diagram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472"/>
              </a:graphicData>
            </a:graphic>
          </wp:inline>
        </w:drawing>
      </w:r>
    </w:p>
    <w:p w14:paraId="099D4355" w14:textId="77777777" w:rsidR="00F7009D" w:rsidRDefault="009D6872" w:rsidP="00F7009D">
      <w:pPr>
        <w:pStyle w:val="DiagramFotnot"/>
      </w:pPr>
      <w:r w:rsidRPr="00057E3C">
        <w:rPr>
          <w:rFonts w:cs="Arial"/>
          <w:szCs w:val="14"/>
          <w:lang w:eastAsia="sv-SE"/>
        </w:rPr>
        <w:t>Anm.: Säsongrensad data.</w:t>
      </w:r>
      <w:r>
        <w:rPr>
          <w:rFonts w:cs="Arial"/>
          <w:szCs w:val="14"/>
          <w:lang w:eastAsia="sv-SE"/>
        </w:rPr>
        <w:br/>
      </w:r>
      <w:r w:rsidRPr="00057E3C">
        <w:rPr>
          <w:rFonts w:cs="Arial"/>
          <w:szCs w:val="14"/>
          <w:lang w:eastAsia="sv-SE"/>
        </w:rPr>
        <w:t>Källa: Statistiska centralbyrån.</w:t>
      </w:r>
    </w:p>
    <w:p w14:paraId="712CD6A3" w14:textId="77777777" w:rsidR="00F7009D" w:rsidRPr="0071797D" w:rsidRDefault="00F7009D" w:rsidP="00F7009D">
      <w:pPr>
        <w:pStyle w:val="Brdtext"/>
        <w:spacing w:line="260" w:lineRule="atLeast"/>
      </w:pPr>
    </w:p>
    <w:p w14:paraId="60332559" w14:textId="77777777" w:rsidR="00F7009D" w:rsidRDefault="009D6872" w:rsidP="00F7009D">
      <w:pPr>
        <w:pStyle w:val="Brdtextmedindrag"/>
        <w:ind w:firstLine="0"/>
      </w:pPr>
      <w:r w:rsidRPr="00193028">
        <w:lastRenderedPageBreak/>
        <w:t xml:space="preserve">Det finns dock fortfarande ett problem med att </w:t>
      </w:r>
      <w:r>
        <w:t xml:space="preserve">kvinnor </w:t>
      </w:r>
      <w:r w:rsidRPr="00193028">
        <w:t>i större utsträckning har tidsbegränsade an</w:t>
      </w:r>
      <w:r>
        <w:t xml:space="preserve">ställningar än män och det finns inga tydliga tendenser till att skillnaderna i anställningsform mellan kvinnor och män har minskat de senaste 10 åren (se </w:t>
      </w:r>
      <w:r>
        <w:fldChar w:fldCharType="begin"/>
      </w:r>
      <w:r>
        <w:instrText xml:space="preserve"> REF  _Ref380655977 \* Lower \h  \* MERGEFORMAT </w:instrText>
      </w:r>
      <w:r>
        <w:fldChar w:fldCharType="separate"/>
      </w:r>
      <w:r w:rsidR="004642B5">
        <w:t xml:space="preserve">diagram </w:t>
      </w:r>
      <w:r w:rsidR="004642B5" w:rsidRPr="004642B5">
        <w:rPr>
          <w:bCs/>
          <w:noProof/>
        </w:rPr>
        <w:t>10</w:t>
      </w:r>
      <w:r w:rsidR="004642B5">
        <w:rPr>
          <w:noProof/>
        </w:rPr>
        <w:t>.17</w:t>
      </w:r>
      <w:r>
        <w:fldChar w:fldCharType="end"/>
      </w:r>
      <w:r>
        <w:t>)</w:t>
      </w:r>
      <w:r w:rsidRPr="00193028">
        <w:t>.</w:t>
      </w:r>
    </w:p>
    <w:p w14:paraId="252CA405" w14:textId="77777777" w:rsidR="00F7009D" w:rsidRDefault="00F7009D" w:rsidP="00F7009D">
      <w:pPr>
        <w:pStyle w:val="Brdtextmedindrag"/>
      </w:pPr>
    </w:p>
    <w:p w14:paraId="3C9D21BE" w14:textId="77777777" w:rsidR="00F7009D" w:rsidRDefault="009D6872" w:rsidP="00F7009D">
      <w:pPr>
        <w:pStyle w:val="DiagramRubrik"/>
      </w:pPr>
      <w:bookmarkStart w:id="597" w:name="_Ref380655977"/>
      <w:bookmarkStart w:id="598" w:name="_Toc384401827"/>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17</w:t>
        </w:r>
      </w:fldSimple>
      <w:bookmarkEnd w:id="597"/>
      <w:r>
        <w:t xml:space="preserve"> Visstidsanställningar som andel av antal anställda uppdelat på kön</w:t>
      </w:r>
      <w:bookmarkEnd w:id="598"/>
    </w:p>
    <w:p w14:paraId="73244C43" w14:textId="77777777" w:rsidR="00F7009D" w:rsidRDefault="009D6872" w:rsidP="00F7009D">
      <w:pPr>
        <w:pStyle w:val="DiagramUnderrubrik"/>
      </w:pPr>
      <w:r>
        <w:rPr>
          <w:rFonts w:cs="Arial"/>
          <w:iCs/>
          <w:szCs w:val="14"/>
          <w:lang w:eastAsia="sv-SE"/>
        </w:rPr>
        <w:t>Procent</w:t>
      </w:r>
    </w:p>
    <w:p w14:paraId="528EA92A" w14:textId="77777777" w:rsidR="00F7009D" w:rsidRDefault="009D6872" w:rsidP="00F7009D">
      <w:pPr>
        <w:pStyle w:val="Brdtext"/>
        <w:spacing w:line="260" w:lineRule="atLeast"/>
      </w:pPr>
      <w:r>
        <w:rPr>
          <w:noProof/>
          <w:lang w:eastAsia="sv-SE"/>
        </w:rPr>
        <w:drawing>
          <wp:inline distT="0" distB="0" distL="0" distR="0" wp14:anchorId="609DCE47" wp14:editId="20FF5129">
            <wp:extent cx="2753995" cy="2076310"/>
            <wp:effectExtent l="0" t="0" r="8255" b="635"/>
            <wp:docPr id="166" name="Diagram 17"/>
            <wp:cNvGraphicFramePr/>
            <a:graphic xmlns:a="http://schemas.openxmlformats.org/drawingml/2006/main">
              <a:graphicData uri="http://schemas.openxmlformats.org/drawingml/2006/chart">
                <c:chart xmlns:c="http://schemas.openxmlformats.org/drawingml/2006/chart" xmlns:r="http://schemas.openxmlformats.org/officeDocument/2006/relationships" r:id="rId473"/>
              </a:graphicData>
            </a:graphic>
          </wp:inline>
        </w:drawing>
      </w:r>
    </w:p>
    <w:p w14:paraId="45FC8FA4" w14:textId="77777777" w:rsidR="00F7009D" w:rsidRDefault="009D6872" w:rsidP="00F7009D">
      <w:pPr>
        <w:pStyle w:val="DiagramFotnot"/>
      </w:pPr>
      <w:r>
        <w:t>Anm.: Säsongrensad data.</w:t>
      </w:r>
      <w:r>
        <w:br/>
        <w:t>Källa: Statistiska centralbyrån.</w:t>
      </w:r>
    </w:p>
    <w:p w14:paraId="051F6930" w14:textId="77777777" w:rsidR="00F7009D" w:rsidRDefault="009D6872" w:rsidP="00F7009D">
      <w:pPr>
        <w:pStyle w:val="Rubrik3"/>
      </w:pPr>
      <w:bookmarkStart w:id="599" w:name="_Toc384401566"/>
      <w:r w:rsidRPr="007E44FB">
        <w:t>Matchning</w:t>
      </w:r>
      <w:r>
        <w:t>en</w:t>
      </w:r>
      <w:r w:rsidRPr="007E44FB">
        <w:t xml:space="preserve"> på arbetsmarknaden</w:t>
      </w:r>
      <w:bookmarkEnd w:id="599"/>
    </w:p>
    <w:p w14:paraId="21130B6A" w14:textId="77777777" w:rsidR="00F7009D" w:rsidRDefault="009D6872" w:rsidP="00F7009D">
      <w:pPr>
        <w:pStyle w:val="Brdtext"/>
      </w:pPr>
      <w:r>
        <w:t>Med matchning avses hur lätt arbets</w:t>
      </w:r>
      <w:r>
        <w:softHyphen/>
        <w:t>sökande personer och företag med lediga jobb har att finna varandra. Om matchningsprocessen kan bli mer effektiv och anställningsavtal kan slutas snabbare minskar arbetslöshetstiderna och arbetslöshets</w:t>
      </w:r>
      <w:r>
        <w:softHyphen/>
        <w:t xml:space="preserve">nivån. </w:t>
      </w:r>
      <w:r w:rsidRPr="00186C65">
        <w:t>Det finns en del indikat</w:t>
      </w:r>
      <w:r>
        <w:t>i</w:t>
      </w:r>
      <w:r w:rsidRPr="00186C65">
        <w:t>o</w:t>
      </w:r>
      <w:r>
        <w:t>n</w:t>
      </w:r>
      <w:r w:rsidRPr="00186C65">
        <w:t xml:space="preserve">er på att matchningen i Sverige och i flera andra länder i Europa har försämrats något under de senaste åren. För att dra rätt slutsatser om inriktningen på sysselsättningspolitiken är det dock viktigt att förstå vad som påverkar matchningen </w:t>
      </w:r>
      <w:r>
        <w:t xml:space="preserve">och </w:t>
      </w:r>
      <w:r w:rsidRPr="00186C65">
        <w:t>hur indikatorer ska tolkas.</w:t>
      </w:r>
      <w:r w:rsidRPr="007E44FB">
        <w:t xml:space="preserve"> </w:t>
      </w:r>
    </w:p>
    <w:p w14:paraId="72A9A517" w14:textId="77777777" w:rsidR="00F7009D" w:rsidRDefault="009D6872" w:rsidP="00F7009D">
      <w:pPr>
        <w:pStyle w:val="Rubrik4utannumrering"/>
      </w:pPr>
      <w:r>
        <w:t>Vissa</w:t>
      </w:r>
      <w:r w:rsidRPr="007E44FB">
        <w:t xml:space="preserve"> indikatorer tyder på att matchningen har försämrat</w:t>
      </w:r>
      <w:r>
        <w:t>s</w:t>
      </w:r>
    </w:p>
    <w:p w14:paraId="712F5D69" w14:textId="77777777" w:rsidR="00F7009D" w:rsidRDefault="009D6872" w:rsidP="00F7009D">
      <w:pPr>
        <w:pStyle w:val="Brdtext"/>
      </w:pPr>
      <w:r w:rsidRPr="007E44FB">
        <w:t>Ett vanligt sätt att belysa matchningen på arbets</w:t>
      </w:r>
      <w:r>
        <w:softHyphen/>
      </w:r>
      <w:r w:rsidRPr="007E44FB">
        <w:t>marknaden är med hjälp av den s.k. Beveridge</w:t>
      </w:r>
      <w:r>
        <w:softHyphen/>
      </w:r>
      <w:r w:rsidRPr="007E44FB">
        <w:t xml:space="preserve">kurvan (se </w:t>
      </w:r>
      <w:r>
        <w:fldChar w:fldCharType="begin"/>
      </w:r>
      <w:r>
        <w:instrText xml:space="preserve"> REF  _Ref380666727 \* Lower \h  \* MERGEFORMAT </w:instrText>
      </w:r>
      <w:r>
        <w:fldChar w:fldCharType="separate"/>
      </w:r>
      <w:r w:rsidR="004642B5">
        <w:t xml:space="preserve">diagram </w:t>
      </w:r>
      <w:r w:rsidR="004642B5" w:rsidRPr="004642B5">
        <w:rPr>
          <w:bCs/>
          <w:noProof/>
        </w:rPr>
        <w:t>10</w:t>
      </w:r>
      <w:r w:rsidR="004642B5">
        <w:rPr>
          <w:noProof/>
        </w:rPr>
        <w:t>.18</w:t>
      </w:r>
      <w:r>
        <w:fldChar w:fldCharType="end"/>
      </w:r>
      <w:r w:rsidRPr="007E44FB">
        <w:t>). Den relaterar antalet vakanser som andel av arbetskraften (vakans</w:t>
      </w:r>
      <w:r>
        <w:softHyphen/>
      </w:r>
      <w:r w:rsidRPr="007E44FB">
        <w:t>grad</w:t>
      </w:r>
      <w:r>
        <w:softHyphen/>
      </w:r>
      <w:r w:rsidRPr="007E44FB">
        <w:t xml:space="preserve">en) till arbetslösheten. </w:t>
      </w:r>
      <w:r>
        <w:t>Som</w:t>
      </w:r>
      <w:r w:rsidRPr="007E44FB">
        <w:t xml:space="preserve"> regel finns det ett negativt samband mellan vakansgrad och arbets</w:t>
      </w:r>
      <w:r>
        <w:softHyphen/>
      </w:r>
      <w:r w:rsidRPr="007E44FB">
        <w:t xml:space="preserve">löshet. Under en konjunkturåterhämtning stiger antalet vakanser och arbetslösheten </w:t>
      </w:r>
      <w:r w:rsidRPr="007E44FB">
        <w:lastRenderedPageBreak/>
        <w:t xml:space="preserve">sjunker. Det omvända gäller </w:t>
      </w:r>
      <w:r>
        <w:t xml:space="preserve">normalt </w:t>
      </w:r>
      <w:r w:rsidRPr="007E44FB">
        <w:t>när konjunkturen försvagas.</w:t>
      </w:r>
    </w:p>
    <w:p w14:paraId="411F814D" w14:textId="77777777" w:rsidR="00F7009D" w:rsidRPr="005E0F03" w:rsidRDefault="00F7009D" w:rsidP="00F7009D">
      <w:pPr>
        <w:pStyle w:val="Brdtextmedindrag"/>
      </w:pPr>
    </w:p>
    <w:p w14:paraId="70B0400F" w14:textId="77777777" w:rsidR="00F7009D" w:rsidRDefault="009D6872" w:rsidP="00F7009D">
      <w:pPr>
        <w:pStyle w:val="DiagramRubrik"/>
      </w:pPr>
      <w:bookmarkStart w:id="600" w:name="_Ref380666727"/>
      <w:bookmarkStart w:id="601" w:name="_Ref381279730"/>
      <w:bookmarkStart w:id="602" w:name="_Toc384401828"/>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18</w:t>
        </w:r>
      </w:fldSimple>
      <w:bookmarkEnd w:id="600"/>
      <w:bookmarkEnd w:id="601"/>
      <w:r>
        <w:t xml:space="preserve"> Beveridgekurvan</w:t>
      </w:r>
      <w:bookmarkEnd w:id="602"/>
    </w:p>
    <w:p w14:paraId="34967E87" w14:textId="77777777" w:rsidR="00F7009D" w:rsidRDefault="009D6872" w:rsidP="00F7009D">
      <w:pPr>
        <w:pStyle w:val="DiagramUnderrubrik"/>
      </w:pPr>
      <w:r>
        <w:t>Vakansgrad</w:t>
      </w:r>
    </w:p>
    <w:p w14:paraId="0C80DD48" w14:textId="77777777" w:rsidR="00F7009D" w:rsidRDefault="009D6872" w:rsidP="00F7009D">
      <w:pPr>
        <w:pStyle w:val="Brdtext"/>
        <w:spacing w:line="260" w:lineRule="atLeast"/>
      </w:pPr>
      <w:r>
        <w:rPr>
          <w:noProof/>
          <w:lang w:eastAsia="sv-SE"/>
        </w:rPr>
        <w:drawing>
          <wp:inline distT="0" distB="0" distL="0" distR="0" wp14:anchorId="7DD963CA" wp14:editId="17D62AAE">
            <wp:extent cx="2685536" cy="2178000"/>
            <wp:effectExtent l="0" t="0" r="635" b="0"/>
            <wp:docPr id="167" name="Diagram 26"/>
            <wp:cNvGraphicFramePr/>
            <a:graphic xmlns:a="http://schemas.openxmlformats.org/drawingml/2006/main">
              <a:graphicData uri="http://schemas.openxmlformats.org/drawingml/2006/chart">
                <c:chart xmlns:c="http://schemas.openxmlformats.org/drawingml/2006/chart" xmlns:r="http://schemas.openxmlformats.org/officeDocument/2006/relationships" r:id="rId474"/>
              </a:graphicData>
            </a:graphic>
          </wp:inline>
        </w:drawing>
      </w:r>
    </w:p>
    <w:p w14:paraId="46B5DDA3" w14:textId="77777777" w:rsidR="00F7009D" w:rsidRDefault="009D6872" w:rsidP="00F7009D">
      <w:pPr>
        <w:pStyle w:val="DiagramFotnot"/>
      </w:pPr>
      <w:r>
        <w:t>Anm.: Vakansgrad avser vakanser enligt Konjunkturstatistik för vakanser i procent av arbetskraften. Arbetslöshet i procent av arbetskraften. För åren 1981–2000 har vakanserna länkats med hjälp av Arbetsförmedlingens statistik över kvarstående lediga platser. Data är säsongrensad och trendad.</w:t>
      </w:r>
      <w:r>
        <w:br/>
        <w:t>Källor: Statistiska centralbyrån, Arbetsförmedlingen, Konjunkturinstitutet och egna beräkningar.</w:t>
      </w:r>
    </w:p>
    <w:p w14:paraId="4A047ED2" w14:textId="77777777" w:rsidR="00F7009D" w:rsidRDefault="00F7009D" w:rsidP="00F7009D">
      <w:pPr>
        <w:pStyle w:val="Brdtext"/>
      </w:pPr>
    </w:p>
    <w:p w14:paraId="29821881" w14:textId="77777777" w:rsidR="00F7009D" w:rsidRDefault="009D6872" w:rsidP="00F7009D">
      <w:pPr>
        <w:pStyle w:val="Brdtextmedindrag"/>
        <w:ind w:firstLine="0"/>
      </w:pPr>
      <w:r w:rsidRPr="007E44FB">
        <w:t>Beveridge</w:t>
      </w:r>
      <w:r>
        <w:softHyphen/>
      </w:r>
      <w:r w:rsidRPr="007E44FB">
        <w:t xml:space="preserve">kurvan </w:t>
      </w:r>
      <w:r>
        <w:t xml:space="preserve">har </w:t>
      </w:r>
      <w:r w:rsidRPr="007E44FB">
        <w:t>skiftat utåt sedan 1980-talet</w:t>
      </w:r>
      <w:r>
        <w:t xml:space="preserve"> (se </w:t>
      </w:r>
      <w:r>
        <w:fldChar w:fldCharType="begin"/>
      </w:r>
      <w:r>
        <w:instrText xml:space="preserve"> REF _Ref381279730 \* Lower \h  \* MERGEFORMAT </w:instrText>
      </w:r>
      <w:r>
        <w:fldChar w:fldCharType="separate"/>
      </w:r>
      <w:r w:rsidR="004642B5">
        <w:t xml:space="preserve">diagram </w:t>
      </w:r>
      <w:r w:rsidR="004642B5" w:rsidRPr="004642B5">
        <w:rPr>
          <w:bCs/>
          <w:noProof/>
        </w:rPr>
        <w:t>10</w:t>
      </w:r>
      <w:r w:rsidR="004642B5">
        <w:rPr>
          <w:noProof/>
        </w:rPr>
        <w:t>.18</w:t>
      </w:r>
      <w:r>
        <w:fldChar w:fldCharType="end"/>
      </w:r>
      <w:r>
        <w:t xml:space="preserve">). Det </w:t>
      </w:r>
      <w:r w:rsidRPr="007E44FB">
        <w:t>kan vara ett tecken på att matchningen på arbets</w:t>
      </w:r>
      <w:r>
        <w:softHyphen/>
      </w:r>
      <w:r w:rsidRPr="007E44FB">
        <w:t>marknaden har försämrats eftersom arbetslös</w:t>
      </w:r>
      <w:r>
        <w:softHyphen/>
      </w:r>
      <w:r w:rsidRPr="007E44FB">
        <w:t>heten är högre vid en given nivå på vakans</w:t>
      </w:r>
      <w:r>
        <w:softHyphen/>
      </w:r>
      <w:r w:rsidRPr="007E44FB">
        <w:t xml:space="preserve">graden. </w:t>
      </w:r>
      <w:r>
        <w:t>Beveridgekurvan ser även ut att ha skiftat utåt något i samband med finanskrisen 2008/2009. Det senaste året har dock matchningen åter förbättras enligt Beveridgekurvan, vilket indikerar att försämring</w:t>
      </w:r>
      <w:r>
        <w:softHyphen/>
        <w:t xml:space="preserve">en kan vara en temporär konjunktureffekt. </w:t>
      </w:r>
    </w:p>
    <w:p w14:paraId="7EF2DB03" w14:textId="77777777" w:rsidR="00F7009D" w:rsidRPr="00BC3527" w:rsidRDefault="009D6872" w:rsidP="00F7009D">
      <w:pPr>
        <w:pStyle w:val="Brdtextmedindrag"/>
      </w:pPr>
      <w:r w:rsidRPr="00BC3527">
        <w:t>En annan indikator på hur väl match</w:t>
      </w:r>
      <w:r w:rsidRPr="00BC3527">
        <w:softHyphen/>
        <w:t>ningen fungerar är företagens genom</w:t>
      </w:r>
      <w:r w:rsidRPr="00BC3527">
        <w:softHyphen/>
        <w:t>snittliga rekry</w:t>
      </w:r>
      <w:r>
        <w:softHyphen/>
      </w:r>
      <w:r w:rsidRPr="00BC3527">
        <w:t>teringstid. Rekryterings</w:t>
      </w:r>
      <w:r w:rsidRPr="00BC3527">
        <w:softHyphen/>
        <w:t xml:space="preserve">tiderna har ökat sedan 2009 och är nu på en högre nivå än under högkonjunkturen 2007 (se </w:t>
      </w:r>
      <w:r w:rsidRPr="00BC3527">
        <w:fldChar w:fldCharType="begin"/>
      </w:r>
      <w:r w:rsidRPr="00BC3527">
        <w:instrText xml:space="preserve"> REF  _Ref380480419 \* Lower \h  \* MERGEFORMAT </w:instrText>
      </w:r>
      <w:r w:rsidRPr="00BC3527">
        <w:fldChar w:fldCharType="separate"/>
      </w:r>
      <w:r w:rsidR="004642B5">
        <w:t xml:space="preserve">diagram </w:t>
      </w:r>
      <w:r w:rsidR="004642B5" w:rsidRPr="004642B5">
        <w:t>10</w:t>
      </w:r>
      <w:r w:rsidR="004642B5">
        <w:t>.19</w:t>
      </w:r>
      <w:r w:rsidRPr="00BC3527">
        <w:fldChar w:fldCharType="end"/>
      </w:r>
      <w:r w:rsidRPr="00BC3527">
        <w:t xml:space="preserve">). </w:t>
      </w:r>
      <w:r>
        <w:t>Upp</w:t>
      </w:r>
      <w:r>
        <w:softHyphen/>
        <w:t>gången i företagens genomsnittliga rekryterings</w:t>
      </w:r>
      <w:r>
        <w:softHyphen/>
        <w:t>tid skulle kunna bero på att företagen har svårt att hitta rätt personal. Samtidigt visar Konjunk</w:t>
      </w:r>
      <w:r>
        <w:softHyphen/>
        <w:t>turinstitutets och Arbetsförmed</w:t>
      </w:r>
      <w:r>
        <w:softHyphen/>
        <w:t>lingens företags</w:t>
      </w:r>
      <w:r>
        <w:softHyphen/>
        <w:t>undersökningar inga tecken på att företagen under de senaste åren har fått ökade svårigheter att hitta rätt personal eller att personalbrist har dämpat företagens produk</w:t>
      </w:r>
      <w:r>
        <w:softHyphen/>
        <w:t>tion.</w:t>
      </w:r>
      <w:r>
        <w:rPr>
          <w:rStyle w:val="Fotnotsreferens"/>
        </w:rPr>
        <w:footnoteReference w:id="115"/>
      </w:r>
      <w:r w:rsidRPr="00BC3527">
        <w:t xml:space="preserve"> </w:t>
      </w:r>
    </w:p>
    <w:p w14:paraId="45C8ED3D" w14:textId="77777777" w:rsidR="00F7009D" w:rsidRDefault="00F7009D" w:rsidP="00F7009D">
      <w:pPr>
        <w:pStyle w:val="Brdtextmedindrag"/>
      </w:pPr>
    </w:p>
    <w:p w14:paraId="48420D42" w14:textId="77777777" w:rsidR="00F7009D" w:rsidRDefault="009D6872" w:rsidP="00F7009D">
      <w:pPr>
        <w:pStyle w:val="DiagramRubrik"/>
      </w:pPr>
      <w:bookmarkStart w:id="603" w:name="_Ref380480419"/>
      <w:bookmarkStart w:id="604" w:name="_Toc384401829"/>
      <w:r>
        <w:lastRenderedPageBreak/>
        <w:t xml:space="preserve">Diagram </w:t>
      </w:r>
      <w:r w:rsidR="0009067D">
        <w:fldChar w:fldCharType="begin"/>
      </w:r>
      <w:r w:rsidR="0009067D">
        <w:instrText xml:space="preserve"> STYLEREF "Rubrik 1"\n \* MERGEFORM</w:instrText>
      </w:r>
      <w:r w:rsidR="0009067D">
        <w:instrText xml:space="preserve">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19</w:t>
        </w:r>
      </w:fldSimple>
      <w:bookmarkEnd w:id="603"/>
      <w:r>
        <w:t xml:space="preserve"> Genomsnittlig rekryteringstid i privat sektor</w:t>
      </w:r>
      <w:bookmarkEnd w:id="604"/>
    </w:p>
    <w:p w14:paraId="29037D7C" w14:textId="77777777" w:rsidR="00F7009D" w:rsidRDefault="009D6872" w:rsidP="00F7009D">
      <w:pPr>
        <w:pStyle w:val="DiagramUnderrubrik"/>
      </w:pPr>
      <w:r>
        <w:t>Månader</w:t>
      </w:r>
    </w:p>
    <w:p w14:paraId="05F1D617" w14:textId="77777777" w:rsidR="00F7009D" w:rsidRPr="00EB0859" w:rsidRDefault="009D6872" w:rsidP="00F7009D">
      <w:pPr>
        <w:pStyle w:val="Brdtext"/>
        <w:spacing w:line="240" w:lineRule="auto"/>
        <w:jc w:val="left"/>
        <w:rPr>
          <w:rFonts w:ascii="TradeGothic CondEighteen" w:hAnsi="TradeGothic CondEighteen"/>
          <w:spacing w:val="0"/>
          <w:sz w:val="14"/>
        </w:rPr>
      </w:pPr>
      <w:r>
        <w:rPr>
          <w:noProof/>
          <w:lang w:eastAsia="sv-SE"/>
        </w:rPr>
        <w:drawing>
          <wp:inline distT="0" distB="0" distL="0" distR="0" wp14:anchorId="0E301714" wp14:editId="65F200C7">
            <wp:extent cx="2753995" cy="2178000"/>
            <wp:effectExtent l="0" t="0" r="8255" b="0"/>
            <wp:docPr id="168" name="Diagram 27"/>
            <wp:cNvGraphicFramePr/>
            <a:graphic xmlns:a="http://schemas.openxmlformats.org/drawingml/2006/main">
              <a:graphicData uri="http://schemas.openxmlformats.org/drawingml/2006/chart">
                <c:chart xmlns:c="http://schemas.openxmlformats.org/drawingml/2006/chart" xmlns:r="http://schemas.openxmlformats.org/officeDocument/2006/relationships" r:id="rId475"/>
              </a:graphicData>
            </a:graphic>
          </wp:inline>
        </w:drawing>
      </w:r>
      <w:r w:rsidRPr="00FA2629">
        <w:rPr>
          <w:rStyle w:val="DiagramFotnotChar"/>
        </w:rPr>
        <w:t>Anm.: Säsongrensade data.</w:t>
      </w:r>
      <w:r w:rsidRPr="00FA2629">
        <w:rPr>
          <w:rStyle w:val="DiagramFotnotChar"/>
        </w:rPr>
        <w:br/>
        <w:t>Källa: Statistiska centralbyrån.</w:t>
      </w:r>
    </w:p>
    <w:p w14:paraId="29AEF43E" w14:textId="77777777" w:rsidR="00F7009D" w:rsidRDefault="00F7009D" w:rsidP="00F7009D">
      <w:pPr>
        <w:pStyle w:val="Brdtextmedindrag"/>
        <w:ind w:firstLine="0"/>
        <w:rPr>
          <w:rStyle w:val="BrdtextChar"/>
        </w:rPr>
      </w:pPr>
    </w:p>
    <w:p w14:paraId="37DCB7BB" w14:textId="77777777" w:rsidR="00F7009D" w:rsidRDefault="009D6872" w:rsidP="00F7009D">
      <w:pPr>
        <w:pStyle w:val="Brdtextmedindrag"/>
        <w:ind w:firstLine="0"/>
        <w:rPr>
          <w:rStyle w:val="BrdtextChar"/>
        </w:rPr>
      </w:pPr>
      <w:r>
        <w:rPr>
          <w:rStyle w:val="BrdtextChar"/>
        </w:rPr>
        <w:t>Ytterligare en indikator på hur matchningen fungerar är mått på de yrkesmässiga och geografiska obalanserna på arbetsmarknaden.</w:t>
      </w:r>
      <w:r>
        <w:rPr>
          <w:rStyle w:val="Fotnotsreferens"/>
        </w:rPr>
        <w:footnoteReference w:id="116"/>
      </w:r>
      <w:r>
        <w:rPr>
          <w:rStyle w:val="BrdtextChar"/>
        </w:rPr>
        <w:t xml:space="preserve"> </w:t>
      </w:r>
      <w:r>
        <w:t>D</w:t>
      </w:r>
      <w:r w:rsidRPr="003F37B1">
        <w:t xml:space="preserve">et </w:t>
      </w:r>
      <w:r>
        <w:t>tycks inte finnas några indikationer på</w:t>
      </w:r>
      <w:r w:rsidRPr="003F37B1">
        <w:t xml:space="preserve"> att de regional</w:t>
      </w:r>
      <w:r>
        <w:t>a</w:t>
      </w:r>
      <w:r w:rsidRPr="003F37B1">
        <w:t xml:space="preserve"> obalanserna på arbetsmarknaden har ökat under de senaste åren.</w:t>
      </w:r>
      <w:r>
        <w:rPr>
          <w:rStyle w:val="Fotnotsreferens"/>
        </w:rPr>
        <w:footnoteReference w:id="117"/>
      </w:r>
    </w:p>
    <w:p w14:paraId="2981462B" w14:textId="77777777" w:rsidR="00F7009D" w:rsidRDefault="009D6872" w:rsidP="00F7009D">
      <w:pPr>
        <w:pStyle w:val="Rubrik4utannumrering"/>
        <w:rPr>
          <w:rStyle w:val="BrdtextChar"/>
        </w:rPr>
      </w:pPr>
      <w:r w:rsidRPr="00E9521C">
        <w:t>Hur ska indikatorerna tolkas?</w:t>
      </w:r>
      <w:r>
        <w:rPr>
          <w:rStyle w:val="BrdtextChar"/>
        </w:rPr>
        <w:t xml:space="preserve"> </w:t>
      </w:r>
    </w:p>
    <w:p w14:paraId="5F6DB32A" w14:textId="77777777" w:rsidR="00F7009D" w:rsidRDefault="009D6872" w:rsidP="00F7009D">
      <w:pPr>
        <w:pStyle w:val="Brdtextmedindrag"/>
        <w:ind w:firstLine="0"/>
      </w:pPr>
      <w:r w:rsidRPr="007E44FB">
        <w:rPr>
          <w:rStyle w:val="BrdtextChar"/>
        </w:rPr>
        <w:t xml:space="preserve">Det kan finnas flera förklaringar till varför </w:t>
      </w:r>
      <w:r>
        <w:rPr>
          <w:rStyle w:val="BrdtextChar"/>
        </w:rPr>
        <w:t xml:space="preserve">vissa </w:t>
      </w:r>
      <w:r w:rsidRPr="007E44FB">
        <w:t>indikatorer tyder på att matchningen har för</w:t>
      </w:r>
      <w:r>
        <w:softHyphen/>
      </w:r>
      <w:r w:rsidRPr="007E44FB">
        <w:t>sämrats</w:t>
      </w:r>
      <w:r>
        <w:t xml:space="preserve"> jämfört med situationen innan finans</w:t>
      </w:r>
      <w:r>
        <w:softHyphen/>
        <w:t>krisen utbrott 2008</w:t>
      </w:r>
      <w:r w:rsidRPr="007E44FB">
        <w:t xml:space="preserve">. </w:t>
      </w:r>
    </w:p>
    <w:p w14:paraId="0E7F4068" w14:textId="77777777" w:rsidR="00F7009D" w:rsidRDefault="009D6872" w:rsidP="00F7009D">
      <w:pPr>
        <w:pStyle w:val="Brdtextmedindrag"/>
      </w:pPr>
      <w:r w:rsidRPr="008571F7">
        <w:t>Att indikatorer tyder på att matchningen har försämrats är inte ett specifikt svenskt fenomen. Även i flera andra länder i Europa och i USA tyder indikatorer på att matchningen har för</w:t>
      </w:r>
      <w:r>
        <w:softHyphen/>
      </w:r>
      <w:r w:rsidRPr="008571F7">
        <w:t>sämrats under senare år. Det talar för att lågkonjunkturen och den därme</w:t>
      </w:r>
      <w:r>
        <w:t>d högre långtids</w:t>
      </w:r>
      <w:r>
        <w:softHyphen/>
        <w:t>arbetslösheten kan vara</w:t>
      </w:r>
      <w:r w:rsidRPr="008571F7">
        <w:t xml:space="preserve"> en viktig förklaring till att en del indikatorer pekar på att matchningen har fö</w:t>
      </w:r>
      <w:r>
        <w:t>rsämrats.</w:t>
      </w:r>
    </w:p>
    <w:p w14:paraId="42D689B5" w14:textId="77777777" w:rsidR="00F7009D" w:rsidRDefault="009D6872" w:rsidP="00F7009D">
      <w:pPr>
        <w:pStyle w:val="Brdtextmedindrag"/>
      </w:pPr>
      <w:r w:rsidRPr="001B3403">
        <w:rPr>
          <w:rStyle w:val="BrdtextChar"/>
        </w:rPr>
        <w:t xml:space="preserve">En annan förklaring </w:t>
      </w:r>
      <w:r>
        <w:rPr>
          <w:rStyle w:val="BrdtextChar"/>
        </w:rPr>
        <w:t>kan vara det</w:t>
      </w:r>
      <w:r>
        <w:t xml:space="preserve"> ökade arbetskrafts</w:t>
      </w:r>
      <w:r>
        <w:softHyphen/>
        <w:t xml:space="preserve">deltagandet som följt av regeringens politik. </w:t>
      </w:r>
      <w:r w:rsidRPr="00D65210">
        <w:t>Ett högre arbetskraftsdelta</w:t>
      </w:r>
      <w:r>
        <w:softHyphen/>
      </w:r>
      <w:r w:rsidRPr="00D65210">
        <w:t>gande leder på kort sikt till att Beveridgekurvan skiftar utåt, eftersom arbetslösheten</w:t>
      </w:r>
      <w:r>
        <w:t xml:space="preserve"> inlednings</w:t>
      </w:r>
      <w:r>
        <w:softHyphen/>
        <w:t>vis stiger</w:t>
      </w:r>
      <w:r w:rsidRPr="00D65210">
        <w:t xml:space="preserve"> </w:t>
      </w:r>
      <w:r w:rsidRPr="00D65210">
        <w:lastRenderedPageBreak/>
        <w:t>innan det</w:t>
      </w:r>
      <w:r>
        <w:t xml:space="preserve"> ökade arbetsutbudet</w:t>
      </w:r>
      <w:r w:rsidRPr="00D65210">
        <w:t xml:space="preserve"> </w:t>
      </w:r>
      <w:r>
        <w:t>ger</w:t>
      </w:r>
      <w:r w:rsidRPr="00D65210">
        <w:t xml:space="preserve"> en högre sysselsättning.</w:t>
      </w:r>
      <w:r>
        <w:t xml:space="preserve"> Vidare kan det ökade </w:t>
      </w:r>
      <w:r w:rsidRPr="001B3403">
        <w:t>antal</w:t>
      </w:r>
      <w:r>
        <w:t>et</w:t>
      </w:r>
      <w:r w:rsidRPr="001B3403">
        <w:t xml:space="preserve"> arbetssök</w:t>
      </w:r>
      <w:r>
        <w:softHyphen/>
      </w:r>
      <w:r w:rsidRPr="001B3403">
        <w:t xml:space="preserve">ande </w:t>
      </w:r>
      <w:r>
        <w:t xml:space="preserve">från grupper </w:t>
      </w:r>
      <w:r w:rsidRPr="001B3403">
        <w:t xml:space="preserve">med </w:t>
      </w:r>
      <w:r>
        <w:t xml:space="preserve">generellt sett </w:t>
      </w:r>
      <w:r w:rsidRPr="001B3403">
        <w:t>svag förankring på arbetsmarknaden</w:t>
      </w:r>
      <w:r>
        <w:t xml:space="preserve"> ha bidragit till att matchningsindikatorerna pekar i negativ riktning</w:t>
      </w:r>
      <w:r w:rsidRPr="001B3403">
        <w:t>. Det ökade arbets</w:t>
      </w:r>
      <w:r>
        <w:softHyphen/>
      </w:r>
      <w:r w:rsidRPr="001B3403">
        <w:t xml:space="preserve">kraftsdeltagandet </w:t>
      </w:r>
      <w:r>
        <w:t>till följd av regeringens åtgärder</w:t>
      </w:r>
      <w:r w:rsidRPr="001B3403">
        <w:t xml:space="preserve"> är dock mycket positivt, även om det temporärt leder till en något högre arbetslöshet. De allra flesta som söker sig till arbetsmarknaden får </w:t>
      </w:r>
      <w:r>
        <w:t xml:space="preserve">nämligen </w:t>
      </w:r>
      <w:r w:rsidRPr="001B3403">
        <w:t>ett arbete</w:t>
      </w:r>
      <w:r>
        <w:t xml:space="preserve"> efter en viss tid</w:t>
      </w:r>
      <w:r w:rsidRPr="001B3403">
        <w:t xml:space="preserve">. </w:t>
      </w:r>
    </w:p>
    <w:p w14:paraId="3B6DB9E0" w14:textId="77777777" w:rsidR="00F7009D" w:rsidRDefault="009D6872" w:rsidP="00F7009D">
      <w:pPr>
        <w:pStyle w:val="Brdtextmedindrag"/>
      </w:pPr>
      <w:r>
        <w:t>En ytterligare förklaring kan vara att arbets</w:t>
      </w:r>
      <w:r>
        <w:softHyphen/>
        <w:t>sökande och arbetsgivare har svårare att hitta varandra. Sökintensiteten hos de arbetssökande har dock ökat sedan 2006, vilket bör ha bidragit till en bättre matchning. Men en förändrad sammansättning av de arbetssökande har bidragit till ett mer komplext matchningsarbete på Arbetsförmedlingen, vilket kan ha bidragit till att arbetsgivare fått svårare att hitta personer med de kvalifikationer de efterfrågar. En central faktor för att förbättra matchningen framöver är därför Arbetsförmedlingens arbete med att utveckla sina arbetsgivarkontakter.</w:t>
      </w:r>
    </w:p>
    <w:p w14:paraId="7B808709" w14:textId="77777777" w:rsidR="00F7009D" w:rsidRDefault="009D6872" w:rsidP="00F7009D">
      <w:pPr>
        <w:pStyle w:val="Brdtextmedindrag"/>
      </w:pPr>
      <w:r>
        <w:t>Att rekryteringstiderna har ökat är inte ett specifikt svenskt fenomen. En möjlig orsak till de förlängda tiderna kan vara att företagen har ändrat sitt rekry</w:t>
      </w:r>
      <w:r>
        <w:softHyphen/>
        <w:t>teringsbeteende; de är mer noggranna och har en mer utdragen rekryteringsprocess innan de anställer. En ytterligare orsak kan vara att företagen ändrat sitt rekryteringsarbete i lågkonjunkturen. Om företagen är osäkra på när en återhämtning verkligen kommer kan de välja att lysa ut vakanser, men vara försiktiga med att anställa.</w:t>
      </w:r>
      <w:r>
        <w:rPr>
          <w:rStyle w:val="Fotnotsreferens"/>
        </w:rPr>
        <w:footnoteReference w:id="118"/>
      </w:r>
      <w:r>
        <w:t xml:space="preserve"> </w:t>
      </w:r>
    </w:p>
    <w:p w14:paraId="0CC95B1C" w14:textId="77777777" w:rsidR="00F7009D" w:rsidRPr="00434816" w:rsidRDefault="009D6872" w:rsidP="00F7009D">
      <w:pPr>
        <w:pStyle w:val="Rubrik4utannumrering"/>
      </w:pPr>
      <w:r w:rsidRPr="00434816">
        <w:t xml:space="preserve">Den försämrade matchningen enligt en del indikatorer bedöms vara temporär </w:t>
      </w:r>
    </w:p>
    <w:p w14:paraId="23B8F7CC" w14:textId="77777777" w:rsidR="00F7009D" w:rsidRDefault="009D6872" w:rsidP="00F7009D">
      <w:pPr>
        <w:pStyle w:val="Brdtext"/>
      </w:pPr>
      <w:r w:rsidRPr="00434816">
        <w:t xml:space="preserve">Det är inte självklart hur indikatorerna på matchningen ska tolkas. Med matchning avses processen där arbetssökande och lediga jobb möts. Indikatorerna fångar detta men också en rad andra faktorer på arbetsmarknaden, t.ex. en förändrad sammansättning av de arbetslösa. Indikatorerna behöver därför inte ge en </w:t>
      </w:r>
      <w:r w:rsidRPr="00434816">
        <w:lastRenderedPageBreak/>
        <w:t xml:space="preserve">rättvisande bild av hur själva matchningen på arbetsmarknaden fungerar. Därför går det inte att på basis av indikatorerna dra några säkra slutsatser kring hur matchningen utvecklats. Däremot går det att dra slutsatser kring vilka faktorer som påverkat indikatorerna och hur indikatorerna kan förväntas utvecklas framöver. </w:t>
      </w:r>
    </w:p>
    <w:p w14:paraId="0A07108C" w14:textId="77777777" w:rsidR="00F7009D" w:rsidRDefault="009D6872" w:rsidP="00F7009D">
      <w:pPr>
        <w:pStyle w:val="Brdtextmedindrag"/>
      </w:pPr>
      <w:r>
        <w:t>Att matchningen</w:t>
      </w:r>
      <w:r w:rsidRPr="00406E7C">
        <w:t xml:space="preserve"> </w:t>
      </w:r>
      <w:r>
        <w:t>enligt en del indikatorer försämrats de senaste åren bedöms främst vara en temporär effekt av den utdragna lågkonjunkturen och av regeringens reformer som bidragit till att arbetsutbudet ökat snabbare än sysselsättningen.</w:t>
      </w:r>
      <w:r w:rsidRPr="00166554">
        <w:t xml:space="preserve"> I takt med att konjunkturen normaliseras och regeringens utbudsreformer får fullt genomslag på sysselsättningen och vakanserna </w:t>
      </w:r>
      <w:r>
        <w:t xml:space="preserve">bedöms </w:t>
      </w:r>
      <w:r w:rsidRPr="00166554">
        <w:t xml:space="preserve">matchningen, såsom den mäts med </w:t>
      </w:r>
      <w:r>
        <w:t xml:space="preserve">t.ex. </w:t>
      </w:r>
      <w:r w:rsidRPr="00166554">
        <w:t>Beveridgekurvan, förbättras.</w:t>
      </w:r>
    </w:p>
    <w:p w14:paraId="4C12909E" w14:textId="77777777" w:rsidR="00F7009D" w:rsidRDefault="009D6872" w:rsidP="00F7009D">
      <w:pPr>
        <w:pStyle w:val="Brdtext"/>
        <w:ind w:firstLine="227"/>
      </w:pPr>
      <w:r>
        <w:t>Den förändrade samman</w:t>
      </w:r>
      <w:r w:rsidRPr="00EB7CAF">
        <w:t>sättningen av arbetskraften</w:t>
      </w:r>
      <w:r>
        <w:t xml:space="preserve"> och att långtidsarbetslösheten har ökat riskerar </w:t>
      </w:r>
      <w:r w:rsidRPr="00EB7CAF">
        <w:t xml:space="preserve">dock </w:t>
      </w:r>
      <w:r>
        <w:t xml:space="preserve">att </w:t>
      </w:r>
      <w:r w:rsidRPr="00EB7CAF">
        <w:t>bidra till en mer varaktig försämring</w:t>
      </w:r>
      <w:r>
        <w:t xml:space="preserve"> vad gäller utfallen av en del indikatorer på matchningen</w:t>
      </w:r>
      <w:r w:rsidRPr="00EB7CAF">
        <w:t>.</w:t>
      </w:r>
      <w:r>
        <w:t xml:space="preserve"> En viktig </w:t>
      </w:r>
      <w:r w:rsidRPr="0019621C">
        <w:t>uppgift för politiken de närmaste åren är därför att motverka att fler blir långtids</w:t>
      </w:r>
      <w:r>
        <w:softHyphen/>
      </w:r>
      <w:r w:rsidRPr="0019621C">
        <w:t>arbetslösa och att öka möjligheterna för person</w:t>
      </w:r>
      <w:r>
        <w:softHyphen/>
      </w:r>
      <w:r w:rsidRPr="0019621C">
        <w:t xml:space="preserve">er med </w:t>
      </w:r>
      <w:r>
        <w:t xml:space="preserve">en svag ställning på arbetsmarknaden </w:t>
      </w:r>
      <w:r w:rsidRPr="0019621C">
        <w:t>att få ett arbete.</w:t>
      </w:r>
    </w:p>
    <w:p w14:paraId="7F42DB5B" w14:textId="77777777" w:rsidR="00F7009D" w:rsidRDefault="009D6872" w:rsidP="00F7009D">
      <w:pPr>
        <w:pStyle w:val="Rubrik2"/>
      </w:pPr>
      <w:bookmarkStart w:id="605" w:name="_Ref383517022"/>
      <w:bookmarkStart w:id="606" w:name="_Toc384401567"/>
      <w:r w:rsidRPr="00EB7CAF">
        <w:t>Regeringens strategi för högre varaktig sysselsättning</w:t>
      </w:r>
      <w:bookmarkEnd w:id="605"/>
      <w:bookmarkEnd w:id="606"/>
    </w:p>
    <w:p w14:paraId="42E629B8" w14:textId="77777777" w:rsidR="00F7009D" w:rsidRDefault="009D6872" w:rsidP="00F7009D">
      <w:pPr>
        <w:pStyle w:val="Rubrik4utannumrering"/>
        <w:spacing w:before="0"/>
      </w:pPr>
      <w:r>
        <w:t>Problemen på arbetsmarknaden 2006</w:t>
      </w:r>
    </w:p>
    <w:p w14:paraId="12DB54D5" w14:textId="77777777" w:rsidR="00F7009D" w:rsidRPr="00AD048D" w:rsidRDefault="009D6872" w:rsidP="00F7009D">
      <w:pPr>
        <w:pStyle w:val="Brdtext"/>
      </w:pPr>
      <w:r w:rsidRPr="005029A6">
        <w:t>Vid regeringsskiftet 2006 var det stora proble</w:t>
      </w:r>
      <w:r>
        <w:softHyphen/>
      </w:r>
      <w:r w:rsidRPr="005029A6">
        <w:t xml:space="preserve">met på </w:t>
      </w:r>
      <w:r w:rsidRPr="00AD048D">
        <w:t>arbetsmarknaden att alltför få arbetade och att möjligheterna till arbete var ojämnt för</w:t>
      </w:r>
      <w:r w:rsidRPr="00AD048D">
        <w:softHyphen/>
        <w:t>delade mellan olika grupper. En indikation på detta var att antalet personer som fick ersättning vid arbetslöshet, sjukdom och ekonomiskt bi</w:t>
      </w:r>
      <w:r w:rsidRPr="00AD048D">
        <w:softHyphen/>
        <w:t>stånd hade ökat sedan 1970-talet. Arbetslös</w:t>
      </w:r>
      <w:r w:rsidRPr="00AD048D">
        <w:softHyphen/>
        <w:t xml:space="preserve">heten, som ökade kraftigt i samband med </w:t>
      </w:r>
      <w:r>
        <w:t>19</w:t>
      </w:r>
      <w:r w:rsidRPr="00AD048D">
        <w:t>90-talskrisen, hade inte återgått till de nivåer som rådde innan krisen.</w:t>
      </w:r>
    </w:p>
    <w:p w14:paraId="035232D2" w14:textId="77777777" w:rsidR="00F7009D" w:rsidRPr="007876CF" w:rsidRDefault="009D6872" w:rsidP="00F7009D">
      <w:pPr>
        <w:pStyle w:val="Rubrik4utannumrering"/>
      </w:pPr>
      <w:r>
        <w:t>Förklaringar till utanförskapet</w:t>
      </w:r>
    </w:p>
    <w:p w14:paraId="037441B0" w14:textId="77777777" w:rsidR="00F7009D" w:rsidRDefault="009D6872" w:rsidP="00F7009D">
      <w:pPr>
        <w:pStyle w:val="Brdtext"/>
      </w:pPr>
      <w:r w:rsidRPr="00AD048D">
        <w:t>Det finns flera förklaringar till att utanför</w:t>
      </w:r>
      <w:r w:rsidRPr="00AD048D">
        <w:softHyphen/>
        <w:t xml:space="preserve">skapet ökade fram till 2006 och till att effekterna av 1990-talskrisen </w:t>
      </w:r>
      <w:r>
        <w:t xml:space="preserve">har </w:t>
      </w:r>
      <w:r w:rsidRPr="00AD048D">
        <w:t xml:space="preserve">dröjt sig kvar. </w:t>
      </w:r>
    </w:p>
    <w:p w14:paraId="1E08B48A" w14:textId="77777777" w:rsidR="00F7009D" w:rsidRDefault="009D6872" w:rsidP="00F7009D">
      <w:pPr>
        <w:pStyle w:val="Brdtext"/>
        <w:ind w:firstLine="227"/>
      </w:pPr>
      <w:r w:rsidRPr="00AD048D">
        <w:t>För det första är utformningen av skatte- och socialförsäk</w:t>
      </w:r>
      <w:r w:rsidRPr="00AD048D">
        <w:softHyphen/>
        <w:t>rings</w:t>
      </w:r>
      <w:r w:rsidRPr="00AD048D">
        <w:softHyphen/>
        <w:t xml:space="preserve">systemen av stor betydelse för </w:t>
      </w:r>
      <w:r w:rsidRPr="00AD048D">
        <w:lastRenderedPageBreak/>
        <w:t>individens drivkrafter att gå från utanförskap till arbete eller att öka sitt arbetsutbud. Höga margi</w:t>
      </w:r>
      <w:r w:rsidRPr="00AD048D">
        <w:softHyphen/>
        <w:t>nal</w:t>
      </w:r>
      <w:r w:rsidRPr="00AD048D">
        <w:softHyphen/>
        <w:t>skatter i kombination med höga ersättnings</w:t>
      </w:r>
      <w:r w:rsidRPr="00AD048D">
        <w:softHyphen/>
        <w:t>nivåer vid arbetslöshet, sjukdom, föräldraledig</w:t>
      </w:r>
      <w:r w:rsidRPr="00AD048D">
        <w:softHyphen/>
        <w:t>het och pen</w:t>
      </w:r>
      <w:r w:rsidRPr="00AD048D">
        <w:softHyphen/>
        <w:t>sion gör det mindre lönsamt att arbeta. I för</w:t>
      </w:r>
      <w:r w:rsidRPr="00AD048D">
        <w:softHyphen/>
        <w:t>längningen leder det till en lägre syssel</w:t>
      </w:r>
      <w:r w:rsidRPr="00AD048D">
        <w:softHyphen/>
        <w:t xml:space="preserve">sättning och ett ökat utanförskap. </w:t>
      </w:r>
    </w:p>
    <w:p w14:paraId="4F02D410" w14:textId="77777777" w:rsidR="00F7009D" w:rsidRDefault="009D6872" w:rsidP="00F7009D">
      <w:pPr>
        <w:pStyle w:val="Brdtext"/>
        <w:ind w:firstLine="227"/>
      </w:pPr>
      <w:r w:rsidRPr="00AD048D">
        <w:t xml:space="preserve">För det andra minskar, som tidigare </w:t>
      </w:r>
      <w:r>
        <w:t>nämnts</w:t>
      </w:r>
      <w:r w:rsidRPr="00AD048D">
        <w:t>, sannolik</w:t>
      </w:r>
      <w:r w:rsidRPr="00AD048D">
        <w:softHyphen/>
        <w:t xml:space="preserve">heten att hitta ett arbete med tiden som arbetslös. </w:t>
      </w:r>
    </w:p>
    <w:p w14:paraId="3A8E5C61" w14:textId="77777777" w:rsidR="00F7009D" w:rsidRPr="00AD048D" w:rsidRDefault="009D6872" w:rsidP="00F7009D">
      <w:pPr>
        <w:pStyle w:val="Brdtext"/>
        <w:ind w:firstLine="227"/>
      </w:pPr>
      <w:r w:rsidRPr="00AD048D">
        <w:t>För det tredje hänger utanförskapet samman med löne</w:t>
      </w:r>
      <w:r w:rsidRPr="00AD048D">
        <w:softHyphen/>
        <w:t>struk</w:t>
      </w:r>
      <w:r w:rsidRPr="00AD048D">
        <w:softHyphen/>
        <w:t>turen och hur flexibel den är. En alltför samman</w:t>
      </w:r>
      <w:r w:rsidRPr="00AD048D">
        <w:softHyphen/>
        <w:t xml:space="preserve">pressad lönestruktur </w:t>
      </w:r>
      <w:r>
        <w:t xml:space="preserve">kan </w:t>
      </w:r>
      <w:r w:rsidRPr="00AD048D">
        <w:t>innebär</w:t>
      </w:r>
      <w:r>
        <w:t>a</w:t>
      </w:r>
      <w:r w:rsidRPr="00AD048D">
        <w:t xml:space="preserve"> att perso</w:t>
      </w:r>
      <w:r w:rsidRPr="00AD048D">
        <w:softHyphen/>
        <w:t>ner med relativt låga kvalifika</w:t>
      </w:r>
      <w:r w:rsidRPr="00AD048D">
        <w:softHyphen/>
        <w:t>tio</w:t>
      </w:r>
      <w:r w:rsidRPr="00AD048D">
        <w:softHyphen/>
        <w:t>ner eller som inte jobbat under lång tid kan ha svårt att hitta ett jobb. I förlängningen kan detta leda till en högre arbetslöshet och ett minskat arbets</w:t>
      </w:r>
      <w:r>
        <w:softHyphen/>
      </w:r>
      <w:r w:rsidRPr="00AD048D">
        <w:t>krafts</w:t>
      </w:r>
      <w:r w:rsidRPr="00AD048D">
        <w:softHyphen/>
        <w:t>del</w:t>
      </w:r>
      <w:r w:rsidRPr="00AD048D">
        <w:softHyphen/>
        <w:t>tagande. En alltför flexibel lönestruktur skulle, å andra sidan, kunna medföra att vissa jobb gav löner</w:t>
      </w:r>
      <w:r w:rsidRPr="00AD048D" w:rsidDel="007D32CF">
        <w:t xml:space="preserve"> som var fördelningspolitiskt </w:t>
      </w:r>
      <w:r>
        <w:t>oacceptabla</w:t>
      </w:r>
      <w:r w:rsidRPr="00AD048D">
        <w:t>.</w:t>
      </w:r>
    </w:p>
    <w:p w14:paraId="027AC4AB" w14:textId="77777777" w:rsidR="00F7009D" w:rsidRPr="00AD048D" w:rsidRDefault="009D6872" w:rsidP="00F7009D">
      <w:pPr>
        <w:pStyle w:val="Rubrik4utannumrering"/>
      </w:pPr>
      <w:r w:rsidRPr="00AD048D">
        <w:t>Inriktningen på politiken</w:t>
      </w:r>
    </w:p>
    <w:p w14:paraId="3AD775EA" w14:textId="77777777" w:rsidR="00F7009D" w:rsidRDefault="009D6872" w:rsidP="00F7009D">
      <w:pPr>
        <w:pStyle w:val="Brdtext"/>
      </w:pPr>
      <w:r>
        <w:t xml:space="preserve">Målet med politiken har </w:t>
      </w:r>
      <w:r w:rsidRPr="00AD048D">
        <w:t xml:space="preserve">sedan regeringen tillträdde </w:t>
      </w:r>
      <w:r>
        <w:t>varit att varaktigt öka sysselsättningen främst genom ett minskat utanförskap. Politi</w:t>
      </w:r>
      <w:r>
        <w:softHyphen/>
        <w:t xml:space="preserve">ken har </w:t>
      </w:r>
      <w:r w:rsidRPr="00AD048D">
        <w:t>inne</w:t>
      </w:r>
      <w:r w:rsidRPr="00AD048D">
        <w:softHyphen/>
        <w:t>burit</w:t>
      </w:r>
      <w:r>
        <w:t xml:space="preserve"> en kombination av åtgärder som stimulerar både arbetsutbudet och arbets</w:t>
      </w:r>
      <w:r>
        <w:softHyphen/>
        <w:t>krafts</w:t>
      </w:r>
      <w:r>
        <w:softHyphen/>
        <w:t>efterfrågan. Vidare har flera åtgärder vid</w:t>
      </w:r>
      <w:r>
        <w:softHyphen/>
        <w:t>tagits för att för</w:t>
      </w:r>
      <w:r>
        <w:softHyphen/>
        <w:t>bättra matchningen mellan arbets</w:t>
      </w:r>
      <w:r>
        <w:softHyphen/>
        <w:t>sökande och lediga platser. Fokus har varit på åtgärder som stärker arbetsutbudet, då erfarenheten visat att det är arbetsutbudet som på lång sikt bestämmer sysselsättningen (se fördjupnings</w:t>
      </w:r>
      <w:r>
        <w:softHyphen/>
        <w:t>rutan Arbets</w:t>
      </w:r>
      <w:r>
        <w:softHyphen/>
        <w:t>utbudet bestämmer sysselsättning</w:t>
      </w:r>
      <w:r>
        <w:softHyphen/>
        <w:t>en). För att utbudsreformer så snabbt som möjligt ska leda till fler jobb är det dock nödvändigt med kompletterande efter</w:t>
      </w:r>
      <w:r>
        <w:softHyphen/>
        <w:t>fråge</w:t>
      </w:r>
      <w:r>
        <w:softHyphen/>
        <w:t xml:space="preserve">stimulerande åtgärder. </w:t>
      </w:r>
    </w:p>
    <w:p w14:paraId="76D368C6" w14:textId="77777777" w:rsidR="00F7009D" w:rsidRPr="008845A5" w:rsidRDefault="009D6872" w:rsidP="00F7009D">
      <w:pPr>
        <w:pStyle w:val="Brdtext"/>
        <w:ind w:firstLine="227"/>
      </w:pPr>
      <w:r>
        <w:t>Rege</w:t>
      </w:r>
      <w:r>
        <w:softHyphen/>
        <w:t>ringen har också vidtagit omfattande åtgär</w:t>
      </w:r>
      <w:r>
        <w:softHyphen/>
        <w:t>der för att särskilt öka sysselsättningen i grupper med svag förankring på arbetsmarkna</w:t>
      </w:r>
      <w:r>
        <w:softHyphen/>
        <w:t>den. Politiken har även anpassats efter konjunk</w:t>
      </w:r>
      <w:r>
        <w:softHyphen/>
        <w:t>tur</w:t>
      </w:r>
      <w:r>
        <w:softHyphen/>
        <w:t>läget och åtgärder har vidtagits för att dämpa lågkon</w:t>
      </w:r>
      <w:r>
        <w:softHyphen/>
        <w:t>junk</w:t>
      </w:r>
      <w:r>
        <w:softHyphen/>
        <w:t>turens varaktiga effekter.</w:t>
      </w:r>
      <w:r w:rsidRPr="005B299C">
        <w:t xml:space="preserve"> </w:t>
      </w:r>
      <w:r>
        <w:t>Vidare på</w:t>
      </w:r>
      <w:r>
        <w:softHyphen/>
        <w:t>går sedan 2011 s.k. treparts</w:t>
      </w:r>
      <w:r>
        <w:softHyphen/>
        <w:t>samtal mellan regeringen och arbetsmarknadens parter om åtgärder som kan förbättra arbets</w:t>
      </w:r>
      <w:r>
        <w:softHyphen/>
        <w:t>markna</w:t>
      </w:r>
      <w:r>
        <w:softHyphen/>
        <w:t>dens funktionssätt.</w:t>
      </w:r>
    </w:p>
    <w:p w14:paraId="276771D0" w14:textId="77777777" w:rsidR="00F7009D" w:rsidRDefault="009D6872" w:rsidP="00F7009D">
      <w:pPr>
        <w:pStyle w:val="Rubrik3"/>
      </w:pPr>
      <w:bookmarkStart w:id="607" w:name="_Toc384401568"/>
      <w:r>
        <w:lastRenderedPageBreak/>
        <w:t>Omfattande utbudsstimulerande åtgärder</w:t>
      </w:r>
      <w:bookmarkEnd w:id="607"/>
    </w:p>
    <w:p w14:paraId="4685F208" w14:textId="77777777" w:rsidR="00F7009D" w:rsidRDefault="009D6872" w:rsidP="00F7009D">
      <w:pPr>
        <w:pStyle w:val="Brdtext"/>
        <w:spacing w:line="260" w:lineRule="atLeast"/>
      </w:pPr>
      <w:r w:rsidRPr="00AD048D">
        <w:t xml:space="preserve">Regeringens viktigaste reform för att stärka drivkrafterna till arbete är jobbskatteavdraget som </w:t>
      </w:r>
      <w:r>
        <w:t>infördes 2007 och som därefter</w:t>
      </w:r>
      <w:r w:rsidRPr="00AD048D">
        <w:t xml:space="preserve"> har </w:t>
      </w:r>
      <w:r>
        <w:t>förstärkts</w:t>
      </w:r>
      <w:r w:rsidRPr="00AD048D">
        <w:t xml:space="preserve"> </w:t>
      </w:r>
      <w:r>
        <w:t>vid fyra tillfällen</w:t>
      </w:r>
      <w:r w:rsidRPr="00AD048D">
        <w:t xml:space="preserve"> och totalt inneburit skattelättnader om ca </w:t>
      </w:r>
      <w:r>
        <w:t>83</w:t>
      </w:r>
      <w:r w:rsidRPr="00AD048D">
        <w:t xml:space="preserve"> m</w:t>
      </w:r>
      <w:r>
        <w:t xml:space="preserve">iljarder </w:t>
      </w:r>
      <w:r w:rsidRPr="00AD048D">
        <w:t>kr</w:t>
      </w:r>
      <w:r>
        <w:t>onor</w:t>
      </w:r>
      <w:r w:rsidRPr="00AD048D">
        <w:t>.</w:t>
      </w:r>
      <w:r>
        <w:rPr>
          <w:rStyle w:val="Fotnotsreferens"/>
        </w:rPr>
        <w:footnoteReference w:id="119"/>
      </w:r>
      <w:r w:rsidRPr="00AD048D">
        <w:t xml:space="preserve"> Genom jobbskatte</w:t>
      </w:r>
      <w:r>
        <w:softHyphen/>
      </w:r>
      <w:r w:rsidRPr="00AD048D">
        <w:t>avdraget skapas drivkrafter dels för fler att</w:t>
      </w:r>
      <w:r>
        <w:t xml:space="preserve"> delta på arbetsmarknaden, dels för de som redan jobbar att öka sin arbetstid.</w:t>
      </w:r>
    </w:p>
    <w:p w14:paraId="1BA302F6" w14:textId="77777777" w:rsidR="00F7009D" w:rsidRDefault="009D6872" w:rsidP="00F7009D">
      <w:pPr>
        <w:pStyle w:val="Brdtext"/>
        <w:spacing w:line="260" w:lineRule="atLeast"/>
        <w:ind w:firstLine="227"/>
      </w:pPr>
      <w:r>
        <w:t>Arbetslöshets</w:t>
      </w:r>
      <w:r>
        <w:softHyphen/>
        <w:t>för</w:t>
      </w:r>
      <w:r>
        <w:softHyphen/>
        <w:t>sä</w:t>
      </w:r>
      <w:r>
        <w:softHyphen/>
        <w:t>kringens roll som en om</w:t>
      </w:r>
      <w:r>
        <w:softHyphen/>
        <w:t>ställ</w:t>
      </w:r>
      <w:r>
        <w:softHyphen/>
        <w:t>nings</w:t>
      </w:r>
      <w:r>
        <w:softHyphen/>
        <w:t>försäk</w:t>
      </w:r>
      <w:r>
        <w:softHyphen/>
        <w:t>ring har stärkts. För att minska ohälso</w:t>
      </w:r>
      <w:r>
        <w:softHyphen/>
        <w:t>talen och öka syssel</w:t>
      </w:r>
      <w:r>
        <w:softHyphen/>
        <w:t>sättningen har rege</w:t>
      </w:r>
      <w:r>
        <w:softHyphen/>
        <w:t>ringen refor</w:t>
      </w:r>
      <w:r>
        <w:softHyphen/>
        <w:t>merat sjukför</w:t>
      </w:r>
      <w:r>
        <w:softHyphen/>
        <w:t>säk</w:t>
      </w:r>
      <w:r>
        <w:softHyphen/>
        <w:t>ringen. Refor</w:t>
      </w:r>
      <w:r>
        <w:softHyphen/>
        <w:t>merna syftar bl.a. till att stärka arbets</w:t>
      </w:r>
      <w:r>
        <w:softHyphen/>
        <w:t>förmågan och drivkraft</w:t>
      </w:r>
      <w:r>
        <w:softHyphen/>
        <w:t xml:space="preserve">erna till arbete hos de sjukskrivna. </w:t>
      </w:r>
    </w:p>
    <w:p w14:paraId="57B559FA" w14:textId="77777777" w:rsidR="00F7009D" w:rsidRDefault="009D6872" w:rsidP="00F7009D">
      <w:pPr>
        <w:pStyle w:val="Brdtext"/>
        <w:spacing w:line="260" w:lineRule="atLeast"/>
        <w:ind w:firstLine="227"/>
      </w:pPr>
      <w:r>
        <w:t>Vidare har regeringen lagt om arbets</w:t>
      </w:r>
      <w:r>
        <w:softHyphen/>
        <w:t>mark</w:t>
      </w:r>
      <w:r>
        <w:softHyphen/>
        <w:t>nads</w:t>
      </w:r>
      <w:r>
        <w:softHyphen/>
        <w:t>poli</w:t>
      </w:r>
      <w:r>
        <w:softHyphen/>
        <w:t>tiken. De arbetsmarknads</w:t>
      </w:r>
      <w:r>
        <w:softHyphen/>
        <w:t>politiska in</w:t>
      </w:r>
      <w:r>
        <w:softHyphen/>
        <w:t>sat</w:t>
      </w:r>
      <w:r>
        <w:softHyphen/>
        <w:t>s</w:t>
      </w:r>
      <w:r>
        <w:softHyphen/>
        <w:t>erna har i stor utsträckning fokuse</w:t>
      </w:r>
      <w:r>
        <w:softHyphen/>
        <w:t>rats på de som står längst från arbets</w:t>
      </w:r>
      <w:r>
        <w:softHyphen/>
        <w:t>marknaden. F</w:t>
      </w:r>
      <w:r w:rsidRPr="00E5766F">
        <w:t xml:space="preserve">ör de personer som bedöms ha störst risk för att bli långtidsarbetslösa kan </w:t>
      </w:r>
      <w:r>
        <w:t>dock insatser sättas in i tidigt skede. Inom utbild</w:t>
      </w:r>
      <w:r>
        <w:softHyphen/>
        <w:t>nings</w:t>
      </w:r>
      <w:r>
        <w:softHyphen/>
        <w:t>politiken har reformer genomförts bl.a. i syfte att stärka kopplingarna mellan skola och arbetsliv och öka människors anställ</w:t>
      </w:r>
      <w:r>
        <w:softHyphen/>
        <w:t xml:space="preserve">ningsbarhet. </w:t>
      </w:r>
    </w:p>
    <w:p w14:paraId="6349B804" w14:textId="77777777" w:rsidR="00F7009D" w:rsidRPr="00EA19BE" w:rsidRDefault="00F7009D" w:rsidP="00F7009D">
      <w:pPr>
        <w:pStyle w:val="Brdtextmedindrag"/>
      </w:pPr>
    </w:p>
    <w:p w14:paraId="1E255662" w14:textId="77777777" w:rsidR="00F7009D" w:rsidRDefault="009D6872" w:rsidP="00F7009D">
      <w:pPr>
        <w:pStyle w:val="Brdtext"/>
      </w:pPr>
      <w:r>
        <w:br w:type="page"/>
      </w:r>
    </w:p>
    <w:bookmarkStart w:id="608" w:name="_Toc384401619"/>
    <w:p w14:paraId="196FBAC8" w14:textId="77777777" w:rsidR="00F7009D" w:rsidRDefault="009D6872" w:rsidP="00F7009D">
      <w:pPr>
        <w:pStyle w:val="RubrikRuta"/>
      </w:pPr>
      <w:r>
        <w:rPr>
          <w:noProof/>
          <w:lang w:eastAsia="sv-SE"/>
        </w:rPr>
        <w:lastRenderedPageBreak/>
        <mc:AlternateContent>
          <mc:Choice Requires="wps">
            <w:drawing>
              <wp:anchor distT="0" distB="0" distL="114300" distR="114300" simplePos="0" relativeHeight="251678208" behindDoc="1" locked="0" layoutInCell="1" allowOverlap="1" wp14:anchorId="1014BA12" wp14:editId="06330DF9">
                <wp:simplePos x="0" y="0"/>
                <wp:positionH relativeFrom="column">
                  <wp:posOffset>-151130</wp:posOffset>
                </wp:positionH>
                <wp:positionV relativeFrom="page">
                  <wp:posOffset>668241</wp:posOffset>
                </wp:positionV>
                <wp:extent cx="5972175" cy="9039225"/>
                <wp:effectExtent l="0" t="0" r="9525" b="9525"/>
                <wp:wrapNone/>
                <wp:docPr id="169"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03922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11.9pt;margin-top:52.6pt;width:470.25pt;height:711.75pt;z-index:-251654144;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t>Arbetsutbudet bestämmer sysselsättningen</w:t>
      </w:r>
      <w:bookmarkEnd w:id="608"/>
    </w:p>
    <w:p w14:paraId="6E5D4194" w14:textId="77777777" w:rsidR="00F7009D" w:rsidRDefault="009D6872" w:rsidP="00F7009D">
      <w:pPr>
        <w:pStyle w:val="Brdtext"/>
      </w:pPr>
      <w:r>
        <w:t>På lång sikt bestäms nivån på sysselsättningen huvudsakligen av utbudet av arbetskraft och förändringar i arbetskraftens storlek påverkar antalet jobb i ekonomin. Detta är centrala egenskaper för arbetsmarknadens funktionssätt som har avgörande betydelse för politikens utformning: en politik som bidrar till att öka arbetsutbudet leder på lång sikt till en ökad sysselsättning.</w:t>
      </w:r>
      <w:r>
        <w:rPr>
          <w:rStyle w:val="Fotnotsreferens"/>
        </w:rPr>
        <w:footnoteReference w:id="120"/>
      </w:r>
      <w:r>
        <w:t xml:space="preserve">  </w:t>
      </w:r>
    </w:p>
    <w:p w14:paraId="0AA9AA14" w14:textId="77777777" w:rsidR="00F7009D" w:rsidRDefault="009D6872" w:rsidP="00F7009D">
      <w:pPr>
        <w:pStyle w:val="Rubrik6utannumrering"/>
      </w:pPr>
      <w:r>
        <w:t>Mängden arbete beror på hur många som vill och kan arbeta</w:t>
      </w:r>
    </w:p>
    <w:p w14:paraId="29EE768B" w14:textId="77777777" w:rsidR="00F7009D" w:rsidRDefault="009D6872" w:rsidP="00F7009D">
      <w:pPr>
        <w:pStyle w:val="Brdtext"/>
      </w:pPr>
      <w:r>
        <w:t>Det finns inte ett fixt antal jobb i ekonomin, utan mängden arbete beror på sikt av hur många människor som vill och kan arbeta.</w:t>
      </w:r>
      <w:r>
        <w:rPr>
          <w:rStyle w:val="Fotnotsreferens"/>
        </w:rPr>
        <w:footnoteReference w:id="121"/>
      </w:r>
      <w:r>
        <w:t xml:space="preserve"> Anledning</w:t>
      </w:r>
      <w:r>
        <w:softHyphen/>
        <w:t>en till detta är att när det finns fler personer som vill arbeta, ökar konkurrensen om jobben, lönetrycket minskar och det blir lättare för arbetsgivare att anställa. Arbets</w:t>
      </w:r>
      <w:r>
        <w:softHyphen/>
        <w:t xml:space="preserve">givarnas vilja att anställa beror också på deras förväntningar om hur lätt det är att hitta en lämplig person (s.k. sökfriktioner). Finns det fler personer som söker arbete blir det lättare för arbetsgivarna att hitta lämpliga personer, vilket ökar deras vilja att anställa. Sammantaget betyder detta att fler jobb kommer att skapas, och fler företag att startas, när fler vill arbeta. </w:t>
      </w:r>
    </w:p>
    <w:p w14:paraId="3C466B98" w14:textId="77777777" w:rsidR="00F7009D" w:rsidRDefault="009D6872" w:rsidP="00F7009D">
      <w:pPr>
        <w:pStyle w:val="Brdtext"/>
        <w:ind w:firstLine="227"/>
      </w:pPr>
      <w:r>
        <w:t>På lång sikt påverkar arbetsutbudets storlek sysselsätt</w:t>
      </w:r>
      <w:r>
        <w:softHyphen/>
        <w:t>ningen, men inte arbetslösheten. Arbets</w:t>
      </w:r>
      <w:r>
        <w:softHyphen/>
      </w:r>
      <w:r>
        <w:softHyphen/>
        <w:t>lösheten bestäms t.ex. av de arbetslösas sökbeteende, företagens kostnader för att an</w:t>
      </w:r>
      <w:r>
        <w:softHyphen/>
        <w:t>ställa och säga upp, löne</w:t>
      </w:r>
      <w:r>
        <w:softHyphen/>
        <w:t>bildningens funktions</w:t>
      </w:r>
      <w:r>
        <w:softHyphen/>
        <w:t>sätt och parternas förhandlingsstyrka, samt de regler och trygghetssystem som omgärdar arbetsmark</w:t>
      </w:r>
      <w:r>
        <w:softHyphen/>
        <w:t>naden. Arbetslösheten kan därför inte minskas långsiktigt genom att låta männi</w:t>
      </w:r>
      <w:r>
        <w:softHyphen/>
        <w:t>skor lämna arbetskraften, genom t.ex. förtids</w:t>
      </w:r>
      <w:r>
        <w:softHyphen/>
        <w:t>pension, eller genom att dela på jobben genom arbetsdelning. Det skulle leda till att kon</w:t>
      </w:r>
      <w:r>
        <w:softHyphen/>
        <w:t xml:space="preserve">kurrensen om jobben minskade, lönetrycket ökade och att färre jobb skapades. Att äldre </w:t>
      </w:r>
      <w:r>
        <w:lastRenderedPageBreak/>
        <w:t>stannar längre i arbetslivet, och att fler människor söker sig till Sverige, kommer således inte att innebära att jobben för unga och inrikes födda blir färre. När arbets</w:t>
      </w:r>
      <w:r>
        <w:softHyphen/>
        <w:t>ut</w:t>
      </w:r>
      <w:r>
        <w:softHyphen/>
        <w:t>budet ökar kommer i stället fler jobb att skapas.</w:t>
      </w:r>
    </w:p>
    <w:p w14:paraId="749A696D" w14:textId="77777777" w:rsidR="00F7009D" w:rsidRDefault="009D6872" w:rsidP="00F7009D">
      <w:pPr>
        <w:pStyle w:val="Rubrik6utannumrering"/>
      </w:pPr>
      <w:r>
        <w:t>Tydliga indikationer på att sysselsättningen bestäms av antalet personer som vill och kan jobba</w:t>
      </w:r>
    </w:p>
    <w:p w14:paraId="62CB782D" w14:textId="77777777" w:rsidR="00F7009D" w:rsidRDefault="009D6872" w:rsidP="00F7009D">
      <w:pPr>
        <w:pStyle w:val="Brdtext"/>
      </w:pPr>
      <w:r>
        <w:t>Det finns en rad indikationer på att arbets</w:t>
      </w:r>
      <w:r>
        <w:softHyphen/>
        <w:t>utbudet bestämmer sysselsättningen på lång sikt. Långtidsutredningen 2011 har analyse</w:t>
      </w:r>
      <w:r>
        <w:softHyphen/>
        <w:t>rat hur arbetskraftsdeltagandet påverkar syssel</w:t>
      </w:r>
      <w:r>
        <w:softHyphen/>
        <w:t>sättning</w:t>
      </w:r>
      <w:r>
        <w:softHyphen/>
        <w:t>en. Analysen visar att sysselsättningen anpassar sig nästan exakt proportionellt mot arbetskraft</w:t>
      </w:r>
      <w:r>
        <w:softHyphen/>
        <w:t>en, dvs. om arbetskraften ökar med en procent, ökar sysselsättningen med en procent.</w:t>
      </w:r>
      <w:r>
        <w:rPr>
          <w:rStyle w:val="Fotnotsreferens"/>
        </w:rPr>
        <w:footnoteReference w:id="122"/>
      </w:r>
      <w:r>
        <w:t xml:space="preserve">  </w:t>
      </w:r>
    </w:p>
    <w:p w14:paraId="32CE40AC" w14:textId="77777777" w:rsidR="00F7009D" w:rsidRDefault="009D6872" w:rsidP="00F7009D">
      <w:pPr>
        <w:pStyle w:val="Brdtext"/>
        <w:ind w:firstLine="227"/>
      </w:pPr>
      <w:r>
        <w:t>Studeras skillnader mellan länder tycks det tämligen uppenbart att befolkningens storlek har avgörande betydelse för mängden jobb och sysselsättningens nivå. Även befolkningens ut</w:t>
      </w:r>
      <w:r>
        <w:softHyphen/>
        <w:t>veckling över tid i enskilda länder varierar systematiskt med sysselsättningen. Däremot tycks det inte finnas några tydliga samband mellan befolkningens storlek och nivån på arbetslösheten. Detta indikerar att arbetskraften och antalet jobb ökar när befolkningen ökar.</w:t>
      </w:r>
    </w:p>
    <w:p w14:paraId="2D93D6A9" w14:textId="77777777" w:rsidR="00F7009D" w:rsidRDefault="009D6872" w:rsidP="00F7009D">
      <w:pPr>
        <w:pStyle w:val="Brdtext"/>
        <w:ind w:firstLine="227"/>
      </w:pPr>
      <w:r>
        <w:t>Under 1970- och 1980-talen ökade svenska kvinnors arbetsdeltagande mycket kraftigt, från 60 procent 1970 till närmare 85 procent 1990. Den stora ökningen i kvinnors arbetskrafts</w:t>
      </w:r>
      <w:r>
        <w:softHyphen/>
        <w:t>deltagande omsattes till sysselsätt</w:t>
      </w:r>
      <w:r>
        <w:softHyphen/>
        <w:t xml:space="preserve">ning utan att det påverkade andra gruppers möjligheter på arbetsmarknaden. </w:t>
      </w:r>
      <w:r w:rsidDel="00096390">
        <w:t>Mängden arbete och antalet arbetstillfällen tycks således ha anpassat sig efter det nya arbetsutbudet.</w:t>
      </w:r>
    </w:p>
    <w:p w14:paraId="1B9ED283" w14:textId="77777777" w:rsidR="00F7009D" w:rsidRDefault="009D6872" w:rsidP="00F7009D">
      <w:pPr>
        <w:pStyle w:val="Brdtext"/>
        <w:ind w:firstLine="227"/>
      </w:pPr>
      <w:r>
        <w:t>Ett annat sätt att studera förändringar i arbets</w:t>
      </w:r>
      <w:r>
        <w:softHyphen/>
        <w:t>utbudet är genom att analysera situationer där ett land haft en mycket stor invandring under en begränsad tidsperiod. Det finns en mängd sådana studier gjorda på händelser i bl.a. USA och Europa.</w:t>
      </w:r>
      <w:r>
        <w:rPr>
          <w:rStyle w:val="Fotnotsreferens"/>
        </w:rPr>
        <w:footnoteReference w:id="123"/>
      </w:r>
      <w:r>
        <w:t xml:space="preserve"> Sammantaget visar erfaren</w:t>
      </w:r>
      <w:r>
        <w:softHyphen/>
        <w:t>heterna att ökad invandring tycks ha begränsade effekter på arbetslösheten, även på de delarbets</w:t>
      </w:r>
      <w:r>
        <w:softHyphen/>
        <w:t>marknader som påverkats mest av invandringen. Även i dessa studier tycks således antalet arbetstillfällen anpassa sig efter arbetsutbudet.</w:t>
      </w:r>
    </w:p>
    <w:p w14:paraId="36FE9926" w14:textId="77777777" w:rsidR="00F7009D" w:rsidRDefault="009D6872" w:rsidP="00F7009D">
      <w:pPr>
        <w:pStyle w:val="Rubrik3"/>
      </w:pPr>
      <w:bookmarkStart w:id="609" w:name="_Toc384401569"/>
      <w:r>
        <w:lastRenderedPageBreak/>
        <w:t>Åtgärder för att öka efterfrågan på arbetskraft</w:t>
      </w:r>
      <w:bookmarkEnd w:id="609"/>
      <w:r>
        <w:t xml:space="preserve"> </w:t>
      </w:r>
    </w:p>
    <w:p w14:paraId="60460B10" w14:textId="77777777" w:rsidR="00F7009D" w:rsidRDefault="009D6872" w:rsidP="00F7009D">
      <w:pPr>
        <w:pStyle w:val="Brdtext"/>
        <w:spacing w:line="260" w:lineRule="atLeast"/>
      </w:pPr>
      <w:r>
        <w:t>För att de utbudsstimulerande åtgärderna så snabbt som möjligt ska få avsedd effekt har regeringen vidtagit åtgärder som på olika sätt stimulerar efterfrågan på personer som står långt från arbetsmarknaden. För att stärka konkur</w:t>
      </w:r>
      <w:r>
        <w:softHyphen/>
        <w:t>rens</w:t>
      </w:r>
      <w:r>
        <w:softHyphen/>
        <w:t>kraften om jobben för personer som varit utan arbete i minst ett år har regeringen bl.a. infört ny</w:t>
      </w:r>
      <w:r>
        <w:softHyphen/>
        <w:t>starts</w:t>
      </w:r>
      <w:r>
        <w:softHyphen/>
        <w:t>jobb och andra lönesubventione</w:t>
      </w:r>
      <w:r>
        <w:softHyphen/>
        <w:t>rade anställ</w:t>
      </w:r>
      <w:r>
        <w:softHyphen/>
        <w:t>ning</w:t>
      </w:r>
      <w:r>
        <w:softHyphen/>
        <w:t>ar. Principen för dessa är att arbets</w:t>
      </w:r>
      <w:r>
        <w:softHyphen/>
        <w:t>givarens löne</w:t>
      </w:r>
      <w:r>
        <w:softHyphen/>
        <w:t>kost</w:t>
      </w:r>
      <w:r>
        <w:softHyphen/>
        <w:t>na</w:t>
      </w:r>
      <w:r>
        <w:softHyphen/>
        <w:t>der minskas genom en statlig subvention, men att individens lön är opåver</w:t>
      </w:r>
      <w:r>
        <w:softHyphen/>
        <w:t>kad. Regeringen har även sänkt mer</w:t>
      </w:r>
      <w:r>
        <w:softHyphen/>
        <w:t>värdes</w:t>
      </w:r>
      <w:r>
        <w:softHyphen/>
      </w:r>
      <w:r>
        <w:softHyphen/>
        <w:t>skatten på restaurang- och catering</w:t>
      </w:r>
      <w:r>
        <w:softHyphen/>
        <w:t>tjänster och infört det s.k. RUT-avdraget. Dessa åtgärd</w:t>
      </w:r>
      <w:r>
        <w:softHyphen/>
        <w:t>er bedöms öka sysselsättningen varaktigt i bran</w:t>
      </w:r>
      <w:r>
        <w:softHyphen/>
        <w:t>scher som är viktiga för per</w:t>
      </w:r>
      <w:r>
        <w:softHyphen/>
        <w:t>soner med svag förankring på arbets</w:t>
      </w:r>
      <w:r>
        <w:softHyphen/>
        <w:t>marknaden.</w:t>
      </w:r>
    </w:p>
    <w:p w14:paraId="7A2350DB" w14:textId="77777777" w:rsidR="00F7009D" w:rsidRPr="002C4DEF" w:rsidRDefault="009D6872" w:rsidP="00F7009D">
      <w:pPr>
        <w:pStyle w:val="Brdtext"/>
        <w:spacing w:line="260" w:lineRule="atLeast"/>
        <w:ind w:firstLine="227"/>
      </w:pPr>
      <w:r>
        <w:t>Regeringen har vidare genomfört en rad refor</w:t>
      </w:r>
      <w:r>
        <w:softHyphen/>
        <w:t>mer som syftar till att stärka incitamenten att starta, driva och utveckla företag i Sverige. Till exempel har regeringen sänkt bolagsskattesatsen och socialavgifterna, öppnat nya marknader för pri</w:t>
      </w:r>
      <w:r>
        <w:softHyphen/>
        <w:t>vata entreprenö</w:t>
      </w:r>
      <w:r>
        <w:softHyphen/>
        <w:t>rer, för</w:t>
      </w:r>
      <w:r>
        <w:softHyphen/>
        <w:t>enklat reglerna för visstidsanställningar, genom</w:t>
      </w:r>
      <w:r>
        <w:softHyphen/>
        <w:t>fört regelförenk</w:t>
      </w:r>
      <w:r>
        <w:softHyphen/>
        <w:t>lingar samt infört investeraravdrag och skatteincitament för forskning och utveckling.</w:t>
      </w:r>
    </w:p>
    <w:p w14:paraId="37E1DEEA" w14:textId="77777777" w:rsidR="00F7009D" w:rsidRDefault="009D6872" w:rsidP="00F7009D">
      <w:pPr>
        <w:pStyle w:val="Rubrik3"/>
      </w:pPr>
      <w:bookmarkStart w:id="610" w:name="_Toc384401570"/>
      <w:r>
        <w:t>Åtgärder för bättre matchning</w:t>
      </w:r>
      <w:bookmarkEnd w:id="610"/>
    </w:p>
    <w:p w14:paraId="6F318C80" w14:textId="77777777" w:rsidR="00F7009D" w:rsidRDefault="009D6872" w:rsidP="00F7009D">
      <w:pPr>
        <w:pStyle w:val="Brdtext"/>
        <w:spacing w:line="260" w:lineRule="atLeast"/>
      </w:pPr>
      <w:r>
        <w:t>Arbetsförmedlingen har sedan 2006</w:t>
      </w:r>
      <w:r w:rsidRPr="00132378">
        <w:t xml:space="preserve"> </w:t>
      </w:r>
      <w:r>
        <w:t>fått ett tydligare uppdrag att förmedla jobb och att stärka arbetsgivarkontakterna. Goda kontakter mellan arbetsgivare och arbets</w:t>
      </w:r>
      <w:r>
        <w:softHyphen/>
        <w:t>sökande är en förutsättning för en väl funger</w:t>
      </w:r>
      <w:r>
        <w:softHyphen/>
        <w:t>an</w:t>
      </w:r>
      <w:r>
        <w:softHyphen/>
        <w:t>de match</w:t>
      </w:r>
      <w:r>
        <w:softHyphen/>
        <w:t>ning. Arbetsförmedlingen har en cen</w:t>
      </w:r>
      <w:r>
        <w:softHyphen/>
        <w:t>tral roll i att underlätta matchningsprocessen. Det är särskilt viktigt att Arbets</w:t>
      </w:r>
      <w:r>
        <w:softHyphen/>
        <w:t>förmedlingen stödj</w:t>
      </w:r>
      <w:r>
        <w:softHyphen/>
        <w:t>er per</w:t>
      </w:r>
      <w:r>
        <w:softHyphen/>
        <w:t>soner med svag för</w:t>
      </w:r>
      <w:r>
        <w:softHyphen/>
        <w:t>ankring på arbets</w:t>
      </w:r>
      <w:r>
        <w:softHyphen/>
        <w:t>mark</w:t>
      </w:r>
      <w:r>
        <w:softHyphen/>
        <w:t>naden som har begrän</w:t>
      </w:r>
      <w:r>
        <w:softHyphen/>
        <w:t>sade egna jobb</w:t>
      </w:r>
      <w:r>
        <w:softHyphen/>
        <w:t xml:space="preserve">relaterade nätverk, och underlättar för de arbetsgivare som har svårt att hitta rätt arbetskraft. </w:t>
      </w:r>
    </w:p>
    <w:p w14:paraId="5AE7EE01" w14:textId="77777777" w:rsidR="00F7009D" w:rsidRPr="008A5C7E" w:rsidRDefault="009D6872" w:rsidP="00F7009D">
      <w:pPr>
        <w:pStyle w:val="Brdtext"/>
        <w:spacing w:line="260" w:lineRule="atLeast"/>
        <w:ind w:firstLine="227"/>
      </w:pPr>
      <w:r>
        <w:t>Regeringen har genomfört åtgärder för att stärka de arbetslösas sökaktivitet, t.ex. genom reformer inom arbetslöshetsförsäkringen. Vidare har olika insatser för förbättrad uppfölj</w:t>
      </w:r>
      <w:r>
        <w:softHyphen/>
        <w:t>ning och kontroll av arbetssökandet genomförts, såsom inför</w:t>
      </w:r>
      <w:r>
        <w:softHyphen/>
        <w:t>an</w:t>
      </w:r>
      <w:r>
        <w:softHyphen/>
        <w:t xml:space="preserve">det av aktivitetsrapporten. </w:t>
      </w:r>
    </w:p>
    <w:p w14:paraId="0EA27E99" w14:textId="77777777" w:rsidR="00F7009D" w:rsidRDefault="009D6872" w:rsidP="00F7009D">
      <w:pPr>
        <w:pStyle w:val="Rubrik3"/>
      </w:pPr>
      <w:bookmarkStart w:id="611" w:name="_Toc384401571"/>
      <w:r>
        <w:lastRenderedPageBreak/>
        <w:t>Åtgärder för att stärka grupper med svag förankring på arbetsmarknaden</w:t>
      </w:r>
      <w:bookmarkEnd w:id="611"/>
      <w:r>
        <w:t xml:space="preserve"> </w:t>
      </w:r>
    </w:p>
    <w:p w14:paraId="0ADF6C15" w14:textId="77777777" w:rsidR="00F7009D" w:rsidRDefault="009D6872" w:rsidP="00F7009D">
      <w:pPr>
        <w:pStyle w:val="Rubrik4utannumrering"/>
        <w:spacing w:before="0"/>
      </w:pPr>
      <w:r>
        <w:t>Åtgärder för att underlätta etableringen på arbetsmarknaden för unga</w:t>
      </w:r>
    </w:p>
    <w:p w14:paraId="38421375" w14:textId="77777777" w:rsidR="00F7009D" w:rsidRDefault="009D6872" w:rsidP="00F7009D">
      <w:pPr>
        <w:pStyle w:val="Brdtext"/>
        <w:spacing w:line="260" w:lineRule="atLeast"/>
      </w:pPr>
      <w:r>
        <w:t>Ett väl fungerande utbildningssystem är en för</w:t>
      </w:r>
      <w:r>
        <w:softHyphen/>
        <w:t>utsättning för att unga på ett effektivt sätt ska kunna etablera sig på arbetsmarknaden. Svenska högstadieelevers kun</w:t>
      </w:r>
      <w:r>
        <w:softHyphen/>
        <w:t>skaper har dock försämrats de senaste decennierna och av elever</w:t>
      </w:r>
      <w:r>
        <w:softHyphen/>
        <w:t xml:space="preserve">na i </w:t>
      </w:r>
      <w:r w:rsidRPr="00C06D8F">
        <w:t>gymna</w:t>
      </w:r>
      <w:r>
        <w:softHyphen/>
      </w:r>
      <w:r w:rsidRPr="00C06D8F">
        <w:t>sie</w:t>
      </w:r>
      <w:r>
        <w:softHyphen/>
      </w:r>
      <w:r w:rsidRPr="00C06D8F">
        <w:t>skolans nationella program</w:t>
      </w:r>
      <w:r>
        <w:t xml:space="preserve"> är det bara ca 80 procent som tar ut slutbetyg inom tre år. Pojkar presterar generellt sett sämre än flickor i skolan.</w:t>
      </w:r>
    </w:p>
    <w:p w14:paraId="59F14153" w14:textId="77777777" w:rsidR="00F7009D" w:rsidRDefault="009D6872" w:rsidP="00F7009D">
      <w:pPr>
        <w:pStyle w:val="Brdtext"/>
        <w:spacing w:line="260" w:lineRule="atLeast"/>
        <w:ind w:firstLine="227"/>
      </w:pPr>
      <w:r>
        <w:t>För att förbättra resultaten i skolan har rege</w:t>
      </w:r>
      <w:r>
        <w:softHyphen/>
        <w:t>ring</w:t>
      </w:r>
      <w:r>
        <w:softHyphen/>
        <w:t>en bl.a. infört nya läro</w:t>
      </w:r>
      <w:r>
        <w:softHyphen/>
        <w:t>planer, förbättrat resultat</w:t>
      </w:r>
      <w:r>
        <w:softHyphen/>
        <w:t>uppföljningen, genomfört insatser för att höja kvaliteten på lärarna och stärka läraryrkets status, utökat under</w:t>
      </w:r>
      <w:r>
        <w:softHyphen/>
        <w:t xml:space="preserve">visningstiden och reformerat gymnasieskolan. Vidare har </w:t>
      </w:r>
      <w:r w:rsidRPr="006F5AE6">
        <w:t>lärlings</w:t>
      </w:r>
      <w:r>
        <w:softHyphen/>
      </w:r>
      <w:r w:rsidRPr="006F5AE6">
        <w:t>utbildning</w:t>
      </w:r>
      <w:r>
        <w:t xml:space="preserve">ar på gymnasiet införts, där eleven </w:t>
      </w:r>
      <w:r w:rsidRPr="006F5AE6">
        <w:t>till</w:t>
      </w:r>
      <w:r>
        <w:softHyphen/>
      </w:r>
      <w:r w:rsidRPr="006F5AE6">
        <w:t>bringar hälften av under</w:t>
      </w:r>
      <w:r>
        <w:softHyphen/>
      </w:r>
      <w:r w:rsidRPr="006F5AE6">
        <w:t>visningstiden på en arbetsplats</w:t>
      </w:r>
      <w:r>
        <w:t>.</w:t>
      </w:r>
    </w:p>
    <w:p w14:paraId="1763F47B" w14:textId="77777777" w:rsidR="00F7009D" w:rsidRDefault="009D6872" w:rsidP="00F7009D">
      <w:pPr>
        <w:pStyle w:val="Brdtext"/>
        <w:spacing w:line="260" w:lineRule="atLeast"/>
        <w:ind w:firstLine="227"/>
      </w:pPr>
      <w:r>
        <w:t>Inom ramen för trepartssamtalen har s.k. yrkes</w:t>
      </w:r>
      <w:r>
        <w:softHyphen/>
        <w:t>introduktionsavtal diskuterats. Yrkesintro</w:t>
      </w:r>
      <w:r>
        <w:softHyphen/>
        <w:t>duktionsavtal är ett samlingsnamn för bransch</w:t>
      </w:r>
      <w:r>
        <w:softHyphen/>
        <w:t>specifika avtal om anställningar för unga som saknar relevant yrkeserfarenhet eller är arbets</w:t>
      </w:r>
      <w:r>
        <w:softHyphen/>
        <w:t>lösa, där en del av tiden används för utbildning eller handledning. För att stimulera till anställ</w:t>
      </w:r>
      <w:r>
        <w:softHyphen/>
        <w:t>ning av unga (15–24 år) inom ramen för dessa avtal har regeringen infört ett ekonomiskt stöd till arbetsgivare i form av en lönesubvention och ett riktat stöd för utbildning eller handledning.</w:t>
      </w:r>
    </w:p>
    <w:p w14:paraId="70A6D8AA" w14:textId="77777777" w:rsidR="00F7009D" w:rsidRDefault="009D6872" w:rsidP="00F7009D">
      <w:pPr>
        <w:pStyle w:val="Brdtext"/>
        <w:spacing w:line="260" w:lineRule="atLeast"/>
        <w:ind w:firstLine="227"/>
      </w:pPr>
      <w:r>
        <w:t xml:space="preserve">Vidare har socialavgifterna sänkts för unga, en nedsättning som fokuseras ytterligare från 1 juli 2014. </w:t>
      </w:r>
    </w:p>
    <w:p w14:paraId="4BD2E49F" w14:textId="77777777" w:rsidR="00F7009D" w:rsidRDefault="009D6872" w:rsidP="00F7009D">
      <w:pPr>
        <w:pStyle w:val="Brdtext"/>
        <w:spacing w:line="260" w:lineRule="atLeast"/>
        <w:ind w:firstLine="227"/>
      </w:pPr>
      <w:r>
        <w:t>Inom arbetsmarknadspolitiken har regeringen infört jobbgarantin för ungdomar, som syftar till att unga antingen ska få jobb eller söka sig till det reguljära utbildningssystemet. Drivkrafterna till utbildning har stärkts, t.ex. kan de som är mellan 20 och 24 år och som avbrutit sin gymnasie</w:t>
      </w:r>
      <w:r>
        <w:softHyphen/>
        <w:t>utbildning före den 1 juli 2012 slutföra den med stöd av ett högre studiebidrag.</w:t>
      </w:r>
    </w:p>
    <w:p w14:paraId="74999322" w14:textId="77777777" w:rsidR="00F7009D" w:rsidRPr="00BF60ED" w:rsidRDefault="009D6872" w:rsidP="00F7009D">
      <w:pPr>
        <w:pStyle w:val="Rubrik4utannumrering"/>
      </w:pPr>
      <w:r w:rsidRPr="00BF60ED">
        <w:t>Åtgärder för att underlätta etableringen på arbetsmarknaden för utrikes födda</w:t>
      </w:r>
    </w:p>
    <w:p w14:paraId="42AE645B" w14:textId="77777777" w:rsidR="00F7009D" w:rsidRDefault="009D6872" w:rsidP="00F7009D">
      <w:pPr>
        <w:pStyle w:val="Brdtext"/>
        <w:spacing w:line="260" w:lineRule="atLeast"/>
        <w:rPr>
          <w:lang w:eastAsia="sv-SE"/>
        </w:rPr>
      </w:pPr>
      <w:r w:rsidRPr="00BF60ED">
        <w:t xml:space="preserve">Det finns flera orsaker till varför utrikes födda har svårt att etablera sig på arbetsmarknaden. </w:t>
      </w:r>
      <w:r w:rsidRPr="008B2E18">
        <w:lastRenderedPageBreak/>
        <w:t>Bristande kunskaper i svenska språket och brist</w:t>
      </w:r>
      <w:r>
        <w:softHyphen/>
      </w:r>
      <w:r w:rsidRPr="008B2E18">
        <w:t>ande tillgång till bra jobbrelaterade nätverk är två förklaringar. Vidare har det saknats verktyg för att rättvist kunna validera utrikes föddas kom</w:t>
      </w:r>
      <w:r>
        <w:softHyphen/>
      </w:r>
      <w:r w:rsidRPr="008B2E18">
        <w:t xml:space="preserve">petens. </w:t>
      </w:r>
      <w:r w:rsidRPr="008B2E18">
        <w:rPr>
          <w:lang w:eastAsia="sv-SE"/>
        </w:rPr>
        <w:t>Därtill förekommer diskri</w:t>
      </w:r>
      <w:r>
        <w:rPr>
          <w:lang w:eastAsia="sv-SE"/>
        </w:rPr>
        <w:softHyphen/>
      </w:r>
      <w:r w:rsidRPr="008B2E18">
        <w:rPr>
          <w:lang w:eastAsia="sv-SE"/>
        </w:rPr>
        <w:t>minering på arbetsmark</w:t>
      </w:r>
      <w:r w:rsidRPr="008B2E18">
        <w:rPr>
          <w:lang w:eastAsia="sv-SE"/>
        </w:rPr>
        <w:softHyphen/>
        <w:t>naden, vilket oftare drabbar personer med utomeuropeisk bakgrund.</w:t>
      </w:r>
    </w:p>
    <w:p w14:paraId="374CCB34" w14:textId="77777777" w:rsidR="00F7009D" w:rsidRDefault="009D6872" w:rsidP="00F7009D">
      <w:pPr>
        <w:pStyle w:val="Brdtext"/>
        <w:spacing w:line="260" w:lineRule="atLeast"/>
        <w:ind w:firstLine="227"/>
      </w:pPr>
      <w:r>
        <w:t>F</w:t>
      </w:r>
      <w:r w:rsidRPr="00BF60ED">
        <w:t>ör att underlätta etableringen på arbetsma</w:t>
      </w:r>
      <w:r>
        <w:t>rk</w:t>
      </w:r>
      <w:r>
        <w:softHyphen/>
        <w:t>naden</w:t>
      </w:r>
      <w:r w:rsidRPr="00BF60ED">
        <w:t xml:space="preserve"> av nyanlända invandrare</w:t>
      </w:r>
      <w:r>
        <w:t xml:space="preserve"> har regeringen t.ex. genomfört</w:t>
      </w:r>
      <w:r w:rsidRPr="00BF60ED">
        <w:t xml:space="preserve"> etableringsreformen</w:t>
      </w:r>
      <w:r>
        <w:t>,</w:t>
      </w:r>
      <w:r w:rsidRPr="00BF60ED">
        <w:t xml:space="preserve"> </w:t>
      </w:r>
      <w:r>
        <w:t>vidtagit åt</w:t>
      </w:r>
      <w:r>
        <w:softHyphen/>
        <w:t>gärder</w:t>
      </w:r>
      <w:r w:rsidRPr="00BF60ED">
        <w:t xml:space="preserve"> för att förbättra svenskundervisningen för </w:t>
      </w:r>
      <w:r>
        <w:t>invandrare</w:t>
      </w:r>
      <w:r w:rsidRPr="00BF60ED">
        <w:t xml:space="preserve"> </w:t>
      </w:r>
      <w:r>
        <w:t xml:space="preserve">och infört </w:t>
      </w:r>
      <w:r w:rsidRPr="00BF60ED">
        <w:t>instegsjobb.</w:t>
      </w:r>
      <w:r>
        <w:t xml:space="preserve"> Dessutom kommer åtgärderna inom utbildningssystemet även unga utrikes födda till del, liksom stödet för yrkesintroduktionsanställningar.</w:t>
      </w:r>
    </w:p>
    <w:p w14:paraId="181C630F" w14:textId="77777777" w:rsidR="00F7009D" w:rsidRDefault="009D6872" w:rsidP="00F7009D">
      <w:pPr>
        <w:pStyle w:val="Rubrik4utannumrering"/>
      </w:pPr>
      <w:r>
        <w:t>Åtgärder</w:t>
      </w:r>
      <w:r w:rsidDel="002F75C1">
        <w:t xml:space="preserve"> f</w:t>
      </w:r>
      <w:r>
        <w:t xml:space="preserve">ör personer med funktionsnedsättning som medför nedsatt arbetsförmåga </w:t>
      </w:r>
    </w:p>
    <w:p w14:paraId="1410EFC6" w14:textId="77777777" w:rsidR="00F7009D" w:rsidRDefault="009D6872" w:rsidP="00F7009D">
      <w:pPr>
        <w:pStyle w:val="Brdtext"/>
        <w:spacing w:line="260" w:lineRule="atLeast"/>
      </w:pPr>
      <w:r w:rsidRPr="008B2E18">
        <w:t>Den svaga förankringen på arbetsmarknaden bland personer med en funktionsnedsättning som innebär nedsatt arbetsförmåga kan t.ex. bero på att arbetsgivare har svårt att bedöma arbets</w:t>
      </w:r>
      <w:r w:rsidRPr="008B2E18">
        <w:softHyphen/>
        <w:t>förmågan eller saknar kunskap om den hjälp de kan få för att anställa dessa personer.</w:t>
      </w:r>
      <w:r>
        <w:t xml:space="preserve"> </w:t>
      </w:r>
    </w:p>
    <w:p w14:paraId="68CB30AE" w14:textId="77777777" w:rsidR="00F7009D" w:rsidRDefault="009D6872" w:rsidP="00F7009D">
      <w:pPr>
        <w:pStyle w:val="Brdtext"/>
        <w:spacing w:line="260" w:lineRule="atLeast"/>
        <w:ind w:firstLine="227"/>
      </w:pPr>
      <w:r>
        <w:t>För att öka möjligheterna till sysselsättning för personer med funk</w:t>
      </w:r>
      <w:r>
        <w:softHyphen/>
        <w:t>tions</w:t>
      </w:r>
      <w:r>
        <w:softHyphen/>
        <w:t>nedsättning som medför nedsatt arbetsför</w:t>
      </w:r>
      <w:r>
        <w:softHyphen/>
        <w:t>må</w:t>
      </w:r>
      <w:r>
        <w:softHyphen/>
        <w:t>ga har regeringen bl.a. gett ökade resurser till subventionerade anställningar och</w:t>
      </w:r>
      <w:r w:rsidRPr="006A7AFD">
        <w:t xml:space="preserve"> </w:t>
      </w:r>
      <w:r>
        <w:t xml:space="preserve">möjliggjort att dessa subventioner kan utnyttjas mer flexibelt. Vidare har </w:t>
      </w:r>
      <w:r w:rsidRPr="006A7AFD">
        <w:t xml:space="preserve">en fyraårig satsning på tillfälliga </w:t>
      </w:r>
      <w:r>
        <w:t>utvecklings</w:t>
      </w:r>
      <w:r>
        <w:softHyphen/>
      </w:r>
      <w:r w:rsidRPr="006A7AFD">
        <w:t>anställ</w:t>
      </w:r>
      <w:r>
        <w:softHyphen/>
      </w:r>
      <w:r w:rsidRPr="006A7AFD">
        <w:t>ningar vid Samhall</w:t>
      </w:r>
      <w:r>
        <w:t xml:space="preserve"> inletts 2014</w:t>
      </w:r>
      <w:r w:rsidRPr="006A7AFD">
        <w:t xml:space="preserve">. </w:t>
      </w:r>
    </w:p>
    <w:p w14:paraId="5617746D" w14:textId="77777777" w:rsidR="00F7009D" w:rsidRDefault="009D6872" w:rsidP="00F7009D">
      <w:pPr>
        <w:pStyle w:val="Rubrik4utannumrering"/>
      </w:pPr>
      <w:r>
        <w:t xml:space="preserve">Åtgärder för att öka sysselsättningsgraden bland äldre </w:t>
      </w:r>
    </w:p>
    <w:p w14:paraId="5CDA650B" w14:textId="77777777" w:rsidR="00F7009D" w:rsidRDefault="009D6872" w:rsidP="00F7009D">
      <w:pPr>
        <w:pStyle w:val="Brdtext"/>
        <w:spacing w:line="260" w:lineRule="atLeast"/>
      </w:pPr>
      <w:r>
        <w:t>Att de flesta fortfarande tar ut ålders</w:t>
      </w:r>
      <w:r>
        <w:softHyphen/>
        <w:t>pension när de fyller 65 år avspeglar sannolikt att normer i stor utsträckning styr beteendet på arbets</w:t>
      </w:r>
      <w:r>
        <w:softHyphen/>
        <w:t>marknaden. Andra förklaringar till den låga sysselsättningsgraden bland äldre och att det är svårt för många äldre att finna jobb kan bl.a.</w:t>
      </w:r>
      <w:r w:rsidDel="00551B3B">
        <w:t xml:space="preserve"> </w:t>
      </w:r>
      <w:r>
        <w:t>finnas i arbetsgivarnas attityder till äldre arbets</w:t>
      </w:r>
      <w:r>
        <w:softHyphen/>
        <w:t>kraft</w:t>
      </w:r>
      <w:r w:rsidDel="007A182C">
        <w:t xml:space="preserve"> och att företagens lönekostnader för äldre tenderar att vara höga</w:t>
      </w:r>
      <w:r>
        <w:t>.</w:t>
      </w:r>
    </w:p>
    <w:p w14:paraId="416342F8" w14:textId="77777777" w:rsidR="00F7009D" w:rsidRPr="0031462D" w:rsidRDefault="009D6872" w:rsidP="00F7009D">
      <w:pPr>
        <w:pStyle w:val="Brdtext"/>
        <w:spacing w:line="260" w:lineRule="atLeast"/>
        <w:ind w:firstLine="227"/>
      </w:pPr>
      <w:r>
        <w:t>Den viktigaste åtgärden för att öka arbets</w:t>
      </w:r>
      <w:r>
        <w:softHyphen/>
        <w:t>utbudet hos äldre är det förstärkta jobbskatte</w:t>
      </w:r>
      <w:r>
        <w:softHyphen/>
        <w:t xml:space="preserve">avdraget för personer som är över 65 år. För att samtidigt öka efterfrågan på äldre arbetskraft har </w:t>
      </w:r>
      <w:r>
        <w:lastRenderedPageBreak/>
        <w:t xml:space="preserve">den särskilda löneskatten avskaffats för personer över 65 år. Vidare kan personer i åldern 55–64 år få nystartsjobb i maximalt tio år, vilket är dubbelt så lång tid jämfört med vad som gäller för personer i åldern 26–54 år. </w:t>
      </w:r>
      <w:r w:rsidRPr="00FA1EF3">
        <w:t>Regeringen arbe</w:t>
      </w:r>
      <w:r>
        <w:softHyphen/>
      </w:r>
      <w:r w:rsidRPr="00FA1EF3">
        <w:t>tar också inom ramen för pensionsöverens</w:t>
      </w:r>
      <w:r>
        <w:softHyphen/>
      </w:r>
      <w:r w:rsidRPr="00FA1EF3">
        <w:t>kom</w:t>
      </w:r>
      <w:r>
        <w:softHyphen/>
      </w:r>
      <w:r w:rsidRPr="00FA1EF3">
        <w:t>melsen med åtgärder för ett förlängt arbetsliv</w:t>
      </w:r>
      <w:r>
        <w:t>.</w:t>
      </w:r>
    </w:p>
    <w:p w14:paraId="180CF41F" w14:textId="77777777" w:rsidR="00F7009D" w:rsidRDefault="009D6872" w:rsidP="00F7009D">
      <w:pPr>
        <w:pStyle w:val="Rubrik3"/>
      </w:pPr>
      <w:bookmarkStart w:id="612" w:name="_Toc384401572"/>
      <w:r>
        <w:t>Politiken har anpassats till konjunkturläget</w:t>
      </w:r>
      <w:bookmarkEnd w:id="612"/>
    </w:p>
    <w:p w14:paraId="43FDFC70" w14:textId="77777777" w:rsidR="00F7009D" w:rsidRDefault="009D6872" w:rsidP="00F7009D">
      <w:pPr>
        <w:pStyle w:val="Brdtext"/>
        <w:spacing w:line="260" w:lineRule="atLeast"/>
      </w:pPr>
      <w:r>
        <w:t>Finanspolitiken bidrar vid konjunkturnedgångar till konjunkturstabilisering, främst genom de s.k. automatiska stabilisatorer</w:t>
      </w:r>
      <w:r>
        <w:softHyphen/>
        <w:t>na. Med detta menas att</w:t>
      </w:r>
      <w:r w:rsidRPr="00D25D92">
        <w:t xml:space="preserve"> skatteintäkterna </w:t>
      </w:r>
      <w:r>
        <w:t xml:space="preserve">minskar </w:t>
      </w:r>
      <w:r w:rsidRPr="00D25D92">
        <w:t xml:space="preserve">och de offentliga utgifterna för </w:t>
      </w:r>
      <w:r>
        <w:t xml:space="preserve">t.ex. </w:t>
      </w:r>
      <w:r w:rsidRPr="00D25D92">
        <w:t xml:space="preserve">arbetslöshetsersättning stiger utan att </w:t>
      </w:r>
      <w:r>
        <w:t xml:space="preserve">några </w:t>
      </w:r>
      <w:r w:rsidRPr="00D25D92">
        <w:t xml:space="preserve">nya beslut </w:t>
      </w:r>
      <w:r>
        <w:t>behöver fattas</w:t>
      </w:r>
      <w:r w:rsidRPr="00D25D92">
        <w:t xml:space="preserve">. </w:t>
      </w:r>
      <w:r>
        <w:t xml:space="preserve">De automatiska stabilisatorerna kompletteras ofta med ökade utgifter för arbetsmarknadspolitiska insatser när arbetslösheten ökar. </w:t>
      </w:r>
    </w:p>
    <w:p w14:paraId="01CA30DA" w14:textId="77777777" w:rsidR="00F7009D" w:rsidRDefault="009D6872" w:rsidP="00F7009D">
      <w:pPr>
        <w:pStyle w:val="Brdtext"/>
        <w:spacing w:line="260" w:lineRule="atLeast"/>
        <w:ind w:firstLine="227"/>
      </w:pPr>
      <w:r>
        <w:t xml:space="preserve">Vid djupa och utdragna lågkonjunkturer kan det även finnas behov av </w:t>
      </w:r>
      <w:r w:rsidRPr="00841ACD">
        <w:t xml:space="preserve">diskretionära </w:t>
      </w:r>
      <w:r>
        <w:t>finans</w:t>
      </w:r>
      <w:r>
        <w:softHyphen/>
        <w:t>poli</w:t>
      </w:r>
      <w:r>
        <w:softHyphen/>
      </w:r>
      <w:r>
        <w:softHyphen/>
        <w:t>tiska åtgärder för att dämpa fallet i syssel</w:t>
      </w:r>
      <w:r>
        <w:softHyphen/>
        <w:t>sättningen och minska risken för att arbets</w:t>
      </w:r>
      <w:r>
        <w:softHyphen/>
        <w:t>lös</w:t>
      </w:r>
      <w:r>
        <w:softHyphen/>
        <w:t>heten biter sig fast på en högre nivå. Det kan röra sig om både allmänna efterfrågestimulanser och åt</w:t>
      </w:r>
      <w:r>
        <w:softHyphen/>
        <w:t>gärder som är direkt sysselsättnings</w:t>
      </w:r>
      <w:r>
        <w:softHyphen/>
        <w:t>ska</w:t>
      </w:r>
      <w:r>
        <w:softHyphen/>
        <w:t>pande. Vidare kan tillfälligt utökade resurser inom ut</w:t>
      </w:r>
      <w:r>
        <w:softHyphen/>
        <w:t>bild</w:t>
      </w:r>
      <w:r>
        <w:softHyphen/>
        <w:t>ningspolitiken och tillfälliga för</w:t>
      </w:r>
      <w:r>
        <w:softHyphen/>
        <w:t>stärk</w:t>
      </w:r>
      <w:r>
        <w:softHyphen/>
        <w:t>ningar och kompletteringar av arbets</w:t>
      </w:r>
      <w:r>
        <w:softHyphen/>
        <w:t>marknads</w:t>
      </w:r>
      <w:r>
        <w:softHyphen/>
        <w:t>politiken behöv</w:t>
      </w:r>
      <w:r>
        <w:softHyphen/>
        <w:t>as för att motverka att de som drabbas av arbets</w:t>
      </w:r>
      <w:r>
        <w:softHyphen/>
        <w:t>löshet slås ut från arbets</w:t>
      </w:r>
      <w:r>
        <w:softHyphen/>
        <w:t>marknaden.</w:t>
      </w:r>
    </w:p>
    <w:p w14:paraId="44C0DEB5" w14:textId="77777777" w:rsidR="00F7009D" w:rsidRDefault="009D6872" w:rsidP="00F7009D">
      <w:pPr>
        <w:pStyle w:val="Brdtext"/>
        <w:spacing w:line="260" w:lineRule="atLeast"/>
        <w:ind w:firstLine="227"/>
      </w:pPr>
      <w:r>
        <w:t>Sedan budgetpropositionen för 2009 besluta</w:t>
      </w:r>
      <w:r>
        <w:softHyphen/>
        <w:t>des har regeringen vidtagit omfattande åtgärder för att motverka att lågkonjunkturen får varak</w:t>
      </w:r>
      <w:r>
        <w:softHyphen/>
        <w:t>tiga negativa effekter på arbetsmarknaden. Flera av de strukturellt riktiga åtgärder som redovisats ovan har även varit konjunkturellt motiverade, eftersom de stimulerat efterfrågan på kort sikt. Utöver dessa reformer har regeringen vidtagit betydande temporära åtgärder, bl.a. tillfälligt höjda statsbidrag till kommunsektorn.</w:t>
      </w:r>
    </w:p>
    <w:p w14:paraId="362C927C" w14:textId="77777777" w:rsidR="00F7009D" w:rsidRDefault="009D6872" w:rsidP="00F7009D">
      <w:pPr>
        <w:pStyle w:val="Rubrik3"/>
      </w:pPr>
      <w:bookmarkStart w:id="613" w:name="_Toc384401573"/>
      <w:r>
        <w:t>Politik för att förbättra arbets</w:t>
      </w:r>
      <w:r>
        <w:softHyphen/>
        <w:t>marknadens omställningsförmåga</w:t>
      </w:r>
      <w:bookmarkEnd w:id="613"/>
    </w:p>
    <w:p w14:paraId="66FC6986" w14:textId="77777777" w:rsidR="00F7009D" w:rsidRPr="00861F73" w:rsidRDefault="009D6872" w:rsidP="00F7009D">
      <w:pPr>
        <w:pStyle w:val="Brdtext"/>
        <w:spacing w:line="260" w:lineRule="atLeast"/>
      </w:pPr>
      <w:r w:rsidRPr="00861F73">
        <w:t>Arbetsmarknadens utveckling påverkas i hög grad av politikens utformning, men också av över</w:t>
      </w:r>
      <w:r>
        <w:softHyphen/>
      </w:r>
      <w:r w:rsidRPr="00861F73">
        <w:t>ens</w:t>
      </w:r>
      <w:r>
        <w:softHyphen/>
      </w:r>
      <w:r w:rsidRPr="00861F73">
        <w:t xml:space="preserve">kommelser mellan arbetsmarknadens </w:t>
      </w:r>
      <w:r w:rsidRPr="00861F73">
        <w:lastRenderedPageBreak/>
        <w:t>part</w:t>
      </w:r>
      <w:r>
        <w:softHyphen/>
      </w:r>
      <w:r w:rsidRPr="00861F73">
        <w:t xml:space="preserve">er. </w:t>
      </w:r>
      <w:r>
        <w:t>Centrala frågor på arbetsmarknaden regleras i kollektivavtal, bl.a. löner</w:t>
      </w:r>
      <w:r w:rsidRPr="00861F73">
        <w:t xml:space="preserve"> och </w:t>
      </w:r>
      <w:r>
        <w:t>anställ</w:t>
      </w:r>
      <w:r>
        <w:softHyphen/>
        <w:t xml:space="preserve">ningsvillkor. Genom kollektivavtal är det också möjligt att göra </w:t>
      </w:r>
      <w:r w:rsidRPr="00861F73">
        <w:t>avsteg från delar av arbets</w:t>
      </w:r>
      <w:r>
        <w:softHyphen/>
      </w:r>
      <w:r w:rsidRPr="00861F73">
        <w:t>rättslagstiftningen. Regeringen har ett stort ansvar för att uppnå en bättre fungerande arbets</w:t>
      </w:r>
      <w:r>
        <w:softHyphen/>
      </w:r>
      <w:r w:rsidRPr="00861F73">
        <w:t>marknad, men ansvaret vilar också på arbets</w:t>
      </w:r>
      <w:r>
        <w:softHyphen/>
      </w:r>
      <w:r w:rsidRPr="00861F73">
        <w:t>marknadens parter.</w:t>
      </w:r>
    </w:p>
    <w:p w14:paraId="7C6928A5" w14:textId="77777777" w:rsidR="00F7009D" w:rsidRDefault="009D6872" w:rsidP="00F7009D">
      <w:pPr>
        <w:pStyle w:val="Brdtext"/>
        <w:spacing w:line="260" w:lineRule="atLeast"/>
        <w:ind w:firstLine="227"/>
      </w:pPr>
      <w:r w:rsidRPr="00861F73">
        <w:t xml:space="preserve">Regeringen anser att kollektivavtalen även fortsättningsvis ska ha </w:t>
      </w:r>
      <w:r w:rsidRPr="00626BFC">
        <w:t>en</w:t>
      </w:r>
      <w:r w:rsidRPr="00626BFC" w:rsidDel="00E32123">
        <w:t xml:space="preserve"> </w:t>
      </w:r>
      <w:r w:rsidRPr="00626BFC">
        <w:t>central roll</w:t>
      </w:r>
      <w:r w:rsidRPr="00861F73">
        <w:t xml:space="preserve"> på arbetsmarknaden och att lönebildning</w:t>
      </w:r>
      <w:r w:rsidRPr="00861F73">
        <w:softHyphen/>
        <w:t>en ska vara parternas ansvar. Men för att arbets</w:t>
      </w:r>
      <w:r w:rsidRPr="00861F73">
        <w:softHyphen/>
        <w:t xml:space="preserve">marknaden ska bli mer inkluderande och flexibel anser regeringen att den svenska modellen behöver vidareutvecklas. </w:t>
      </w:r>
      <w:r w:rsidRPr="00626BFC">
        <w:t>Detta åstadkoms bäst i dialog</w:t>
      </w:r>
      <w:r w:rsidRPr="00626BFC" w:rsidDel="00E32123">
        <w:t xml:space="preserve"> </w:t>
      </w:r>
      <w:r w:rsidRPr="00626BFC">
        <w:t>med parterna.</w:t>
      </w:r>
      <w:r>
        <w:t xml:space="preserve"> </w:t>
      </w:r>
    </w:p>
    <w:p w14:paraId="69494284" w14:textId="77777777" w:rsidR="00F7009D" w:rsidRDefault="009D6872" w:rsidP="00F7009D">
      <w:pPr>
        <w:pStyle w:val="Brdtext"/>
        <w:spacing w:line="260" w:lineRule="atLeast"/>
        <w:ind w:firstLine="227"/>
      </w:pPr>
      <w:r>
        <w:t>Sedan hösten 2011 pågår trepartsamtal mellan regeringen och arbetsmarknadens parter. Rege</w:t>
      </w:r>
      <w:r>
        <w:softHyphen/>
        <w:t>ring</w:t>
      </w:r>
      <w:r>
        <w:softHyphen/>
        <w:t>en vill genom samtalen ta tillvara och stötta initiativ som förbättrar arbetsmarknadens funk</w:t>
      </w:r>
      <w:r>
        <w:softHyphen/>
        <w:t>tions</w:t>
      </w:r>
      <w:r>
        <w:softHyphen/>
        <w:t>sätt. Trepartssamtalen har hittills handlat om åtgärder för att underlätta arbetsmarknads</w:t>
      </w:r>
      <w:r>
        <w:softHyphen/>
        <w:t>inträ</w:t>
      </w:r>
      <w:r>
        <w:softHyphen/>
        <w:t>det för unga (se avsnittet om yrkesintro</w:t>
      </w:r>
      <w:r>
        <w:softHyphen/>
        <w:t>duktions</w:t>
      </w:r>
      <w:r>
        <w:softHyphen/>
        <w:t>avtal ovan), hålla uppe sysselsättningen i djupa lågkon</w:t>
      </w:r>
      <w:r>
        <w:softHyphen/>
        <w:t>junkturer och för att förbättra möjligheterna till omställning.</w:t>
      </w:r>
    </w:p>
    <w:p w14:paraId="3A89B678" w14:textId="77777777" w:rsidR="00F7009D" w:rsidRPr="001C594E" w:rsidRDefault="009D6872" w:rsidP="00F7009D">
      <w:pPr>
        <w:pStyle w:val="Rubrik4utannumrering"/>
      </w:pPr>
      <w:r>
        <w:t>Åtgärder för att förbättra arbetsmarknadens omställningsförmåga</w:t>
      </w:r>
    </w:p>
    <w:p w14:paraId="5029DE61" w14:textId="77777777" w:rsidR="00F7009D" w:rsidRDefault="009D6872" w:rsidP="00F7009D">
      <w:pPr>
        <w:pStyle w:val="Brdtext"/>
        <w:spacing w:line="260" w:lineRule="atLeast"/>
      </w:pPr>
      <w:r>
        <w:t>Korttidsarbete innebär att arbetsmarknadens parter vid en djup lågkonjunktur kommer öve</w:t>
      </w:r>
      <w:r>
        <w:softHyphen/>
        <w:t>rens om att förkorta arbetstiden och samtidigt till viss del minska lönerna. För att uppmuntra arbets</w:t>
      </w:r>
      <w:r>
        <w:softHyphen/>
        <w:t>markna</w:t>
      </w:r>
      <w:r>
        <w:softHyphen/>
        <w:t>dens parter att införa korttids</w:t>
      </w:r>
      <w:r>
        <w:softHyphen/>
        <w:t>arbete vid kraftiga konjunkturnedgångar har regeringen infört möjlighet till statligt stöd till korttidsarbete.</w:t>
      </w:r>
    </w:p>
    <w:p w14:paraId="7144FF55" w14:textId="77777777" w:rsidR="00F7009D" w:rsidRDefault="009D6872" w:rsidP="00F7009D">
      <w:pPr>
        <w:pStyle w:val="Brdtext"/>
        <w:spacing w:line="260" w:lineRule="atLeast"/>
        <w:ind w:firstLine="227"/>
      </w:pPr>
      <w:r w:rsidRPr="009C0E7A">
        <w:t>Regeringen ser positivt på att Svenskt Näringsliv och PTK för samtal om ett nytt omställningsavtal.</w:t>
      </w:r>
      <w:r>
        <w:rPr>
          <w:rStyle w:val="Fotnotsreferens"/>
        </w:rPr>
        <w:footnoteReference w:id="124"/>
      </w:r>
      <w:r>
        <w:t xml:space="preserve"> Trygghet på arbetsmarkna</w:t>
      </w:r>
      <w:r>
        <w:softHyphen/>
        <w:t>den och goda förut</w:t>
      </w:r>
      <w:r>
        <w:softHyphen/>
        <w:t>sättningar för att klara en omställnings</w:t>
      </w:r>
      <w:r>
        <w:softHyphen/>
        <w:t>situation kan t.ex. uppnås genom att arbetstagaren har en kom</w:t>
      </w:r>
      <w:r>
        <w:softHyphen/>
        <w:t xml:space="preserve">petens och kunskap som gör denne gångbar på arbetsmarknaden </w:t>
      </w:r>
      <w:r>
        <w:lastRenderedPageBreak/>
        <w:t>genom hela livet. Detta underlättas av möjlig</w:t>
      </w:r>
      <w:r>
        <w:softHyphen/>
        <w:t>heter till omskolning och vidare</w:t>
      </w:r>
      <w:r>
        <w:softHyphen/>
        <w:t>utbildning. För att förbättra omställnings</w:t>
      </w:r>
      <w:r>
        <w:softHyphen/>
        <w:t>möjligheterna på arbets</w:t>
      </w:r>
      <w:r>
        <w:softHyphen/>
        <w:t>marknaden har regering</w:t>
      </w:r>
      <w:r>
        <w:softHyphen/>
        <w:t>en genomfört ett antal förändringar i studie</w:t>
      </w:r>
      <w:r>
        <w:softHyphen/>
        <w:t>medels</w:t>
      </w:r>
      <w:r>
        <w:softHyphen/>
        <w:t>systemet och vissa förtydliganden har gjorts i skatte</w:t>
      </w:r>
      <w:r>
        <w:softHyphen/>
        <w:t>lag</w:t>
      </w:r>
      <w:r>
        <w:softHyphen/>
        <w:t>stift</w:t>
      </w:r>
      <w:r>
        <w:softHyphen/>
        <w:t xml:space="preserve">ningen. </w:t>
      </w:r>
      <w:r w:rsidRPr="00BF3ED5">
        <w:t>Inom Regerings</w:t>
      </w:r>
      <w:r>
        <w:softHyphen/>
      </w:r>
      <w:r w:rsidRPr="00BF3ED5">
        <w:t>kan</w:t>
      </w:r>
      <w:r>
        <w:softHyphen/>
      </w:r>
      <w:r w:rsidRPr="00BF3ED5">
        <w:t>sliet be</w:t>
      </w:r>
      <w:r>
        <w:softHyphen/>
      </w:r>
      <w:r w:rsidRPr="00BF3ED5">
        <w:t xml:space="preserve">reds också </w:t>
      </w:r>
      <w:r>
        <w:t xml:space="preserve">vissa </w:t>
      </w:r>
      <w:r w:rsidRPr="00BF3ED5">
        <w:t xml:space="preserve">förslag </w:t>
      </w:r>
      <w:r>
        <w:t>avseende</w:t>
      </w:r>
      <w:r w:rsidRPr="00BF3ED5">
        <w:t xml:space="preserve"> möjlig</w:t>
      </w:r>
      <w:r>
        <w:softHyphen/>
      </w:r>
      <w:r w:rsidRPr="00BF3ED5">
        <w:t xml:space="preserve">heten att </w:t>
      </w:r>
      <w:r>
        <w:t>erhålla</w:t>
      </w:r>
      <w:r w:rsidRPr="00BF3ED5">
        <w:t xml:space="preserve"> arbetslöshets</w:t>
      </w:r>
      <w:r>
        <w:softHyphen/>
      </w:r>
      <w:r w:rsidRPr="00BF3ED5">
        <w:t xml:space="preserve">ersättning </w:t>
      </w:r>
      <w:r>
        <w:t>i samband med</w:t>
      </w:r>
      <w:r w:rsidRPr="00BF3ED5">
        <w:t xml:space="preserve"> studier.</w:t>
      </w:r>
    </w:p>
    <w:p w14:paraId="7F0466BF" w14:textId="77777777" w:rsidR="00F7009D" w:rsidRDefault="009D6872" w:rsidP="00F7009D">
      <w:pPr>
        <w:pStyle w:val="Rubrik2"/>
      </w:pPr>
      <w:bookmarkStart w:id="614" w:name="_Ref383517035"/>
      <w:bookmarkStart w:id="615" w:name="_Toc384401574"/>
      <w:r w:rsidRPr="00F72D0D">
        <w:t>Effekter av regeringens politik</w:t>
      </w:r>
      <w:bookmarkEnd w:id="614"/>
      <w:bookmarkEnd w:id="615"/>
    </w:p>
    <w:p w14:paraId="66E6ABCA" w14:textId="77777777" w:rsidR="00F7009D" w:rsidRDefault="009D6872" w:rsidP="00F7009D">
      <w:pPr>
        <w:pStyle w:val="Brdtext"/>
      </w:pPr>
      <w:r>
        <w:t xml:space="preserve">Det finns tydliga tecken på att regeringens politik har ökat den varaktiga sysselsättningen och minskat utanförskapet. </w:t>
      </w:r>
      <w:r w:rsidRPr="00771BE6">
        <w:t>Sedan 2006 har sysselsätt</w:t>
      </w:r>
      <w:r>
        <w:softHyphen/>
      </w:r>
      <w:r w:rsidRPr="00771BE6">
        <w:t>ningen och antalet personer som är i arbete ökat mer än vad som kan förklaras av demografi</w:t>
      </w:r>
      <w:r>
        <w:t xml:space="preserve">ska och konjunkturella faktorer. </w:t>
      </w:r>
    </w:p>
    <w:p w14:paraId="3A594EB5" w14:textId="77777777" w:rsidR="00F7009D" w:rsidRPr="009D172B" w:rsidRDefault="009D6872" w:rsidP="00F7009D">
      <w:pPr>
        <w:pStyle w:val="Rubrik3"/>
      </w:pPr>
      <w:bookmarkStart w:id="616" w:name="_Toc384401575"/>
      <w:r w:rsidRPr="009D172B">
        <w:t>Regeringen</w:t>
      </w:r>
      <w:r>
        <w:rPr>
          <w:rStyle w:val="Rubrik2Char"/>
          <w:b/>
          <w:kern w:val="0"/>
          <w:sz w:val="22"/>
        </w:rPr>
        <w:t>s</w:t>
      </w:r>
      <w:r w:rsidRPr="009D172B">
        <w:t xml:space="preserve"> politik leder till lägre jämviktsarbetslöshet och högre sysselsättning</w:t>
      </w:r>
      <w:bookmarkEnd w:id="616"/>
    </w:p>
    <w:p w14:paraId="0F2D45EE" w14:textId="1F6CB5C4" w:rsidR="00F7009D" w:rsidRDefault="009D6872" w:rsidP="00F7009D">
      <w:pPr>
        <w:pStyle w:val="Brdtext"/>
      </w:pPr>
      <w:r w:rsidRPr="00F72D0D">
        <w:t>Regeringen bedömer att den varaktiga sysse</w:t>
      </w:r>
      <w:r>
        <w:t>l-sättningen ökar med ca 250</w:t>
      </w:r>
      <w:r w:rsidR="00277DE4">
        <w:t> </w:t>
      </w:r>
      <w:r w:rsidRPr="00F72D0D">
        <w:t>000 personer och att jämvik</w:t>
      </w:r>
      <w:r>
        <w:t>ts</w:t>
      </w:r>
      <w:r>
        <w:softHyphen/>
        <w:t>arbetslösheten sjunker med 1,8</w:t>
      </w:r>
      <w:r w:rsidRPr="00F72D0D">
        <w:t xml:space="preserve"> procent</w:t>
      </w:r>
      <w:r>
        <w:softHyphen/>
      </w:r>
      <w:r w:rsidRPr="00F72D0D">
        <w:t xml:space="preserve">enheter </w:t>
      </w:r>
      <w:r>
        <w:t>på lång sikt t</w:t>
      </w:r>
      <w:r w:rsidRPr="00F72D0D">
        <w:t xml:space="preserve">ill följd av </w:t>
      </w:r>
      <w:r>
        <w:t xml:space="preserve">vissa av </w:t>
      </w:r>
      <w:r w:rsidRPr="00F72D0D">
        <w:t>de strukturella reformer som regeringen har genomfört s</w:t>
      </w:r>
      <w:r>
        <w:t xml:space="preserve">edan 2007 (se </w:t>
      </w:r>
      <w:r>
        <w:fldChar w:fldCharType="begin"/>
      </w:r>
      <w:r>
        <w:instrText xml:space="preserve"> REF  _Ref380488027 \* Lower \h  \* MERGEFORMAT </w:instrText>
      </w:r>
      <w:r>
        <w:fldChar w:fldCharType="separate"/>
      </w:r>
      <w:r w:rsidR="004642B5">
        <w:t xml:space="preserve">tabell </w:t>
      </w:r>
      <w:r w:rsidR="004642B5" w:rsidRPr="004642B5">
        <w:rPr>
          <w:bCs/>
          <w:noProof/>
        </w:rPr>
        <w:t>10</w:t>
      </w:r>
      <w:r w:rsidR="004642B5">
        <w:t>.</w:t>
      </w:r>
      <w:r w:rsidR="004642B5">
        <w:rPr>
          <w:noProof/>
        </w:rPr>
        <w:t>3</w:t>
      </w:r>
      <w:r>
        <w:fldChar w:fldCharType="end"/>
      </w:r>
      <w:r>
        <w:t>). Mer</w:t>
      </w:r>
      <w:r>
        <w:softHyphen/>
      </w:r>
      <w:r w:rsidRPr="00F72D0D">
        <w:t>parten av effekte</w:t>
      </w:r>
      <w:r>
        <w:t>rna bedöms ha slagit igenom 2018</w:t>
      </w:r>
      <w:r w:rsidRPr="00F72D0D">
        <w:t>. Bedömningarna baseras på den forskning som fi</w:t>
      </w:r>
      <w:r>
        <w:t xml:space="preserve">nns om effekter av strukturella </w:t>
      </w:r>
      <w:r w:rsidRPr="00F72D0D">
        <w:t>reforme</w:t>
      </w:r>
      <w:r>
        <w:t>r.</w:t>
      </w:r>
      <w:r>
        <w:rPr>
          <w:rStyle w:val="Fotnotsreferens"/>
        </w:rPr>
        <w:footnoteReference w:id="125"/>
      </w:r>
      <w:r w:rsidRPr="004C3345">
        <w:t xml:space="preserve"> </w:t>
      </w:r>
    </w:p>
    <w:p w14:paraId="56E07C93" w14:textId="77777777" w:rsidR="00F7009D" w:rsidRPr="00CD400C" w:rsidRDefault="009D6872" w:rsidP="00F7009D">
      <w:pPr>
        <w:pStyle w:val="Brdtextmedindrag"/>
      </w:pPr>
      <w:r w:rsidRPr="00CD400C">
        <w:t xml:space="preserve">Kunskapen om effekterna och i vilken takt de slår igenom är dock långt ifrån fullständig. De bedömningar som redovisas i </w:t>
      </w:r>
      <w:r w:rsidRPr="00CD400C">
        <w:fldChar w:fldCharType="begin"/>
      </w:r>
      <w:r w:rsidRPr="00CD400C">
        <w:instrText xml:space="preserve"> REF  _Ref380488027 \* Lower \h </w:instrText>
      </w:r>
      <w:r>
        <w:instrText xml:space="preserve"> \* MERGEFORMAT </w:instrText>
      </w:r>
      <w:r w:rsidRPr="00CD400C">
        <w:fldChar w:fldCharType="separate"/>
      </w:r>
      <w:r w:rsidR="004642B5">
        <w:t xml:space="preserve">tabell </w:t>
      </w:r>
      <w:r w:rsidR="004642B5" w:rsidRPr="004642B5">
        <w:t>10</w:t>
      </w:r>
      <w:r w:rsidR="004642B5">
        <w:t>.3</w:t>
      </w:r>
      <w:r w:rsidRPr="00CD400C">
        <w:fldChar w:fldCharType="end"/>
      </w:r>
      <w:r w:rsidRPr="00CD400C">
        <w:t xml:space="preserve"> är således behäftade med stor osäkerhet. Det är därför viktigt att löpande följa upp hur reformerna verkar. Uppföljningarna kan ge väg</w:t>
      </w:r>
      <w:r w:rsidRPr="00CD400C">
        <w:softHyphen/>
        <w:t>ledning om hur politiken behöver kompletteras och om den behöver ändra inriktning.</w:t>
      </w:r>
    </w:p>
    <w:p w14:paraId="7D17E752" w14:textId="77777777" w:rsidR="00F7009D" w:rsidRDefault="00F7009D" w:rsidP="00F7009D">
      <w:pPr>
        <w:pStyle w:val="Brdtextmedindrag"/>
      </w:pPr>
    </w:p>
    <w:p w14:paraId="19121F6A" w14:textId="77777777" w:rsidR="00F7009D" w:rsidRDefault="009D6872" w:rsidP="00F7009D">
      <w:pPr>
        <w:pStyle w:val="TabellRubrik"/>
      </w:pPr>
      <w:bookmarkStart w:id="617" w:name="_Ref380488027"/>
      <w:bookmarkStart w:id="618" w:name="_Toc384401717"/>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3</w:t>
      </w:r>
      <w:r w:rsidR="0009067D">
        <w:rPr>
          <w:noProof/>
        </w:rPr>
        <w:fldChar w:fldCharType="end"/>
      </w:r>
      <w:bookmarkEnd w:id="617"/>
      <w:r>
        <w:t xml:space="preserve"> Effekter av regeringens politik på lång sikt</w:t>
      </w:r>
      <w:bookmarkEnd w:id="618"/>
      <w:r>
        <w:t xml:space="preserve"> </w:t>
      </w:r>
    </w:p>
    <w:p w14:paraId="674BEB44" w14:textId="77777777" w:rsidR="00F7009D" w:rsidRDefault="009D6872" w:rsidP="00F7009D">
      <w:pPr>
        <w:pStyle w:val="TabellUnderrubrik"/>
      </w:pPr>
      <w:r>
        <w:t>Förändring i procent om annat ej anges.</w:t>
      </w:r>
    </w:p>
    <w:tbl>
      <w:tblPr>
        <w:tblStyle w:val="RKEgentabell"/>
        <w:tblW w:w="4383" w:type="dxa"/>
        <w:tblLayout w:type="fixed"/>
        <w:tblLook w:val="0460" w:firstRow="1" w:lastRow="1" w:firstColumn="0" w:lastColumn="0" w:noHBand="0" w:noVBand="1"/>
      </w:tblPr>
      <w:tblGrid>
        <w:gridCol w:w="1441"/>
        <w:gridCol w:w="567"/>
        <w:gridCol w:w="850"/>
        <w:gridCol w:w="649"/>
        <w:gridCol w:w="876"/>
      </w:tblGrid>
      <w:tr w:rsidR="00F7009D" w14:paraId="3D3B1E8B" w14:textId="77777777" w:rsidTr="00F7009D">
        <w:trPr>
          <w:cnfStyle w:val="100000000000" w:firstRow="1" w:lastRow="0" w:firstColumn="0" w:lastColumn="0" w:oddVBand="0" w:evenVBand="0" w:oddHBand="0" w:evenHBand="0" w:firstRowFirstColumn="0" w:firstRowLastColumn="0" w:lastRowFirstColumn="0" w:lastRowLastColumn="0"/>
        </w:trPr>
        <w:tc>
          <w:tcPr>
            <w:tcW w:w="1441" w:type="dxa"/>
          </w:tcPr>
          <w:p w14:paraId="668D6DA9" w14:textId="77777777" w:rsidR="00F7009D" w:rsidRDefault="00F7009D" w:rsidP="00F7009D">
            <w:pPr>
              <w:pStyle w:val="TabellHuvud"/>
              <w:keepNext/>
              <w:keepLines/>
            </w:pPr>
          </w:p>
        </w:tc>
        <w:tc>
          <w:tcPr>
            <w:tcW w:w="567" w:type="dxa"/>
            <w:vAlign w:val="bottom"/>
          </w:tcPr>
          <w:p w14:paraId="5AB4E40E" w14:textId="77777777" w:rsidR="00F7009D" w:rsidRDefault="009D6872" w:rsidP="00F7009D">
            <w:pPr>
              <w:pStyle w:val="TabellHuvud"/>
              <w:keepNext/>
              <w:keepLines/>
            </w:pPr>
            <w:r>
              <w:t>Arbets</w:t>
            </w:r>
            <w:r>
              <w:softHyphen/>
              <w:t>kraft</w:t>
            </w:r>
          </w:p>
        </w:tc>
        <w:tc>
          <w:tcPr>
            <w:tcW w:w="850" w:type="dxa"/>
            <w:vAlign w:val="bottom"/>
          </w:tcPr>
          <w:p w14:paraId="689DC9FF" w14:textId="77777777" w:rsidR="00F7009D" w:rsidRDefault="009D6872" w:rsidP="00F7009D">
            <w:pPr>
              <w:pStyle w:val="TabellHuvud"/>
              <w:keepNext/>
              <w:keepLines/>
            </w:pPr>
            <w:r w:rsidRPr="00C22A1F">
              <w:t>Syssel</w:t>
            </w:r>
            <w:r>
              <w:softHyphen/>
            </w:r>
            <w:r w:rsidRPr="00C22A1F">
              <w:t>s</w:t>
            </w:r>
            <w:r>
              <w:t>ättning</w:t>
            </w:r>
            <w:r>
              <w:rPr>
                <w:vertAlign w:val="superscript"/>
              </w:rPr>
              <w:t>1)</w:t>
            </w:r>
          </w:p>
        </w:tc>
        <w:tc>
          <w:tcPr>
            <w:tcW w:w="649" w:type="dxa"/>
            <w:vAlign w:val="bottom"/>
          </w:tcPr>
          <w:p w14:paraId="085B1E79" w14:textId="77777777" w:rsidR="00F7009D" w:rsidRDefault="009D6872" w:rsidP="00F7009D">
            <w:pPr>
              <w:pStyle w:val="TabellHuvud"/>
              <w:keepNext/>
              <w:keepLines/>
            </w:pPr>
            <w:r w:rsidRPr="00C22A1F">
              <w:t>Arbets-löshet</w:t>
            </w:r>
            <w:r>
              <w:rPr>
                <w:vertAlign w:val="superscript"/>
              </w:rPr>
              <w:t>2)</w:t>
            </w:r>
          </w:p>
        </w:tc>
        <w:tc>
          <w:tcPr>
            <w:tcW w:w="876" w:type="dxa"/>
            <w:vAlign w:val="bottom"/>
          </w:tcPr>
          <w:p w14:paraId="2AACAB7A" w14:textId="77777777" w:rsidR="00F7009D" w:rsidRDefault="009D6872" w:rsidP="00F7009D">
            <w:pPr>
              <w:pStyle w:val="TabellHuvud"/>
              <w:keepNext/>
              <w:keepLines/>
            </w:pPr>
            <w:r w:rsidRPr="00C22A1F">
              <w:t>Årsarbets-kraft</w:t>
            </w:r>
            <w:r>
              <w:t>er</w:t>
            </w:r>
            <w:r>
              <w:rPr>
                <w:vertAlign w:val="superscript"/>
              </w:rPr>
              <w:t>3)</w:t>
            </w:r>
          </w:p>
        </w:tc>
      </w:tr>
      <w:tr w:rsidR="00F7009D" w14:paraId="3267FC42" w14:textId="77777777" w:rsidTr="00F7009D">
        <w:tc>
          <w:tcPr>
            <w:tcW w:w="1441" w:type="dxa"/>
            <w:vAlign w:val="bottom"/>
          </w:tcPr>
          <w:p w14:paraId="200F8F51" w14:textId="77777777" w:rsidR="00F7009D" w:rsidRDefault="009D6872" w:rsidP="00F7009D">
            <w:pPr>
              <w:pStyle w:val="TabellRader"/>
              <w:keepNext/>
              <w:keepLines/>
              <w:jc w:val="left"/>
            </w:pPr>
            <w:r w:rsidRPr="00C22A1F">
              <w:t>Jobbskatteavdrag</w:t>
            </w:r>
            <w:r>
              <w:t xml:space="preserve"> </w:t>
            </w:r>
          </w:p>
        </w:tc>
        <w:tc>
          <w:tcPr>
            <w:tcW w:w="567" w:type="dxa"/>
            <w:vAlign w:val="bottom"/>
          </w:tcPr>
          <w:p w14:paraId="0FF9E195" w14:textId="77777777" w:rsidR="00F7009D" w:rsidRDefault="009D6872" w:rsidP="00F7009D">
            <w:pPr>
              <w:pStyle w:val="TabellRader"/>
              <w:keepNext/>
              <w:keepLines/>
            </w:pPr>
            <w:r>
              <w:t>1,8</w:t>
            </w:r>
          </w:p>
        </w:tc>
        <w:tc>
          <w:tcPr>
            <w:tcW w:w="850" w:type="dxa"/>
            <w:vAlign w:val="bottom"/>
          </w:tcPr>
          <w:p w14:paraId="004FCBBA" w14:textId="77777777" w:rsidR="00F7009D" w:rsidRDefault="009D6872" w:rsidP="00F7009D">
            <w:pPr>
              <w:pStyle w:val="TabellRader"/>
              <w:keepNext/>
              <w:keepLines/>
            </w:pPr>
            <w:r>
              <w:t>120</w:t>
            </w:r>
            <w:r w:rsidRPr="00C22A1F">
              <w:t xml:space="preserve"> 000</w:t>
            </w:r>
          </w:p>
        </w:tc>
        <w:tc>
          <w:tcPr>
            <w:tcW w:w="649" w:type="dxa"/>
            <w:vAlign w:val="bottom"/>
          </w:tcPr>
          <w:p w14:paraId="104753B3" w14:textId="77777777" w:rsidR="00F7009D" w:rsidRDefault="009D6872" w:rsidP="00F7009D">
            <w:pPr>
              <w:pStyle w:val="TabellRader"/>
              <w:keepNext/>
              <w:keepLines/>
            </w:pPr>
            <w:r>
              <w:t>-0,8</w:t>
            </w:r>
          </w:p>
        </w:tc>
        <w:tc>
          <w:tcPr>
            <w:tcW w:w="876" w:type="dxa"/>
            <w:vAlign w:val="bottom"/>
          </w:tcPr>
          <w:p w14:paraId="1B62A531" w14:textId="77777777" w:rsidR="00F7009D" w:rsidRDefault="009D6872" w:rsidP="00F7009D">
            <w:pPr>
              <w:pStyle w:val="TabellRader"/>
              <w:keepNext/>
              <w:keepLines/>
            </w:pPr>
            <w:r>
              <w:t>137</w:t>
            </w:r>
            <w:r w:rsidRPr="00C22A1F">
              <w:t xml:space="preserve"> 000</w:t>
            </w:r>
          </w:p>
        </w:tc>
      </w:tr>
      <w:tr w:rsidR="00F7009D" w14:paraId="6D2BBBDD" w14:textId="77777777" w:rsidTr="00F7009D">
        <w:tc>
          <w:tcPr>
            <w:tcW w:w="1441" w:type="dxa"/>
          </w:tcPr>
          <w:p w14:paraId="5A454984" w14:textId="77777777" w:rsidR="00F7009D" w:rsidRDefault="009D6872" w:rsidP="00F7009D">
            <w:pPr>
              <w:pStyle w:val="TabellRader"/>
              <w:keepNext/>
              <w:keepLines/>
              <w:jc w:val="left"/>
            </w:pPr>
            <w:r>
              <w:t>Förhöjt jobbskatte-avdrag för äldre</w:t>
            </w:r>
          </w:p>
        </w:tc>
        <w:tc>
          <w:tcPr>
            <w:tcW w:w="567" w:type="dxa"/>
          </w:tcPr>
          <w:p w14:paraId="2F22291E" w14:textId="77777777" w:rsidR="00F7009D" w:rsidRDefault="009D6872" w:rsidP="00F7009D">
            <w:pPr>
              <w:pStyle w:val="TabellRader"/>
              <w:keepNext/>
              <w:keepLines/>
            </w:pPr>
            <w:r>
              <w:t>0,2</w:t>
            </w:r>
          </w:p>
        </w:tc>
        <w:tc>
          <w:tcPr>
            <w:tcW w:w="850" w:type="dxa"/>
          </w:tcPr>
          <w:p w14:paraId="4C902769" w14:textId="77777777" w:rsidR="00F7009D" w:rsidRDefault="009D6872" w:rsidP="00F7009D">
            <w:pPr>
              <w:pStyle w:val="TabellRader"/>
              <w:keepNext/>
              <w:keepLines/>
            </w:pPr>
            <w:r>
              <w:t>10 000</w:t>
            </w:r>
          </w:p>
        </w:tc>
        <w:tc>
          <w:tcPr>
            <w:tcW w:w="649" w:type="dxa"/>
          </w:tcPr>
          <w:p w14:paraId="5144B3DF" w14:textId="77777777" w:rsidR="00F7009D" w:rsidRDefault="009D6872" w:rsidP="00F7009D">
            <w:pPr>
              <w:pStyle w:val="TabellRader"/>
              <w:keepNext/>
              <w:keepLines/>
            </w:pPr>
            <w:r>
              <w:t>0,0</w:t>
            </w:r>
          </w:p>
        </w:tc>
        <w:tc>
          <w:tcPr>
            <w:tcW w:w="876" w:type="dxa"/>
          </w:tcPr>
          <w:p w14:paraId="53B54BDA" w14:textId="77777777" w:rsidR="00F7009D" w:rsidRDefault="009D6872" w:rsidP="00F7009D">
            <w:pPr>
              <w:pStyle w:val="TabellRader"/>
              <w:keepNext/>
              <w:keepLines/>
            </w:pPr>
            <w:r>
              <w:t>6 000</w:t>
            </w:r>
          </w:p>
        </w:tc>
      </w:tr>
      <w:tr w:rsidR="00F7009D" w14:paraId="07D883A9" w14:textId="77777777" w:rsidTr="00F7009D">
        <w:tc>
          <w:tcPr>
            <w:tcW w:w="1441" w:type="dxa"/>
            <w:vAlign w:val="bottom"/>
          </w:tcPr>
          <w:p w14:paraId="41D30D0A" w14:textId="77777777" w:rsidR="00F7009D" w:rsidRDefault="009D6872" w:rsidP="00F7009D">
            <w:pPr>
              <w:pStyle w:val="TabellRader"/>
              <w:keepNext/>
              <w:keepLines/>
              <w:jc w:val="left"/>
            </w:pPr>
            <w:r>
              <w:t>Arbetslöshets-</w:t>
            </w:r>
            <w:r w:rsidRPr="00C22A1F">
              <w:t>försäkring</w:t>
            </w:r>
          </w:p>
        </w:tc>
        <w:tc>
          <w:tcPr>
            <w:tcW w:w="567" w:type="dxa"/>
            <w:vAlign w:val="bottom"/>
          </w:tcPr>
          <w:p w14:paraId="58A806EF" w14:textId="77777777" w:rsidR="00F7009D" w:rsidRDefault="009D6872" w:rsidP="00F7009D">
            <w:pPr>
              <w:pStyle w:val="TabellRader"/>
              <w:keepNext/>
              <w:keepLines/>
            </w:pPr>
            <w:r w:rsidRPr="004E30CA">
              <w:t>0,2</w:t>
            </w:r>
          </w:p>
        </w:tc>
        <w:tc>
          <w:tcPr>
            <w:tcW w:w="850" w:type="dxa"/>
            <w:vAlign w:val="bottom"/>
          </w:tcPr>
          <w:p w14:paraId="411ED18C" w14:textId="77777777" w:rsidR="00F7009D" w:rsidRDefault="009D6872" w:rsidP="00F7009D">
            <w:pPr>
              <w:pStyle w:val="TabellRader"/>
              <w:keepNext/>
              <w:keepLines/>
            </w:pPr>
            <w:r w:rsidRPr="00C22A1F">
              <w:t>45 000</w:t>
            </w:r>
          </w:p>
        </w:tc>
        <w:tc>
          <w:tcPr>
            <w:tcW w:w="649" w:type="dxa"/>
            <w:vAlign w:val="bottom"/>
          </w:tcPr>
          <w:p w14:paraId="5659AFB7" w14:textId="77777777" w:rsidR="00F7009D" w:rsidRDefault="009D6872" w:rsidP="00F7009D">
            <w:pPr>
              <w:pStyle w:val="TabellRader"/>
              <w:keepNext/>
              <w:keepLines/>
            </w:pPr>
            <w:r w:rsidRPr="00C22A1F">
              <w:t>-0,7</w:t>
            </w:r>
          </w:p>
        </w:tc>
        <w:tc>
          <w:tcPr>
            <w:tcW w:w="876" w:type="dxa"/>
            <w:vAlign w:val="bottom"/>
          </w:tcPr>
          <w:p w14:paraId="49B6E0BD" w14:textId="77777777" w:rsidR="00F7009D" w:rsidRDefault="009D6872" w:rsidP="00F7009D">
            <w:pPr>
              <w:pStyle w:val="TabellRader"/>
              <w:keepNext/>
              <w:keepLines/>
            </w:pPr>
            <w:r>
              <w:t>40</w:t>
            </w:r>
            <w:r w:rsidRPr="00C22A1F">
              <w:t xml:space="preserve"> 000</w:t>
            </w:r>
          </w:p>
        </w:tc>
      </w:tr>
      <w:tr w:rsidR="00F7009D" w14:paraId="25130E64" w14:textId="77777777" w:rsidTr="00F7009D">
        <w:tc>
          <w:tcPr>
            <w:tcW w:w="1441" w:type="dxa"/>
            <w:vAlign w:val="bottom"/>
          </w:tcPr>
          <w:p w14:paraId="183FAB6F" w14:textId="77777777" w:rsidR="00F7009D" w:rsidRDefault="009D6872" w:rsidP="00F7009D">
            <w:pPr>
              <w:pStyle w:val="TabellRader"/>
              <w:keepNext/>
              <w:keepLines/>
              <w:jc w:val="left"/>
            </w:pPr>
            <w:r w:rsidRPr="00C22A1F">
              <w:t>Arbetsmarknads</w:t>
            </w:r>
            <w:r>
              <w:softHyphen/>
            </w:r>
            <w:r w:rsidRPr="00C22A1F">
              <w:t>politik</w:t>
            </w:r>
          </w:p>
        </w:tc>
        <w:tc>
          <w:tcPr>
            <w:tcW w:w="567" w:type="dxa"/>
            <w:vAlign w:val="bottom"/>
          </w:tcPr>
          <w:p w14:paraId="5DA08E46" w14:textId="77777777" w:rsidR="00F7009D" w:rsidRDefault="009D6872" w:rsidP="00F7009D">
            <w:pPr>
              <w:pStyle w:val="TabellRader"/>
              <w:keepNext/>
              <w:keepLines/>
            </w:pPr>
            <w:r w:rsidRPr="004E30CA">
              <w:t>0,1</w:t>
            </w:r>
          </w:p>
        </w:tc>
        <w:tc>
          <w:tcPr>
            <w:tcW w:w="850" w:type="dxa"/>
            <w:vAlign w:val="bottom"/>
          </w:tcPr>
          <w:p w14:paraId="737F022C" w14:textId="77777777" w:rsidR="00F7009D" w:rsidRDefault="009D6872" w:rsidP="00F7009D">
            <w:pPr>
              <w:pStyle w:val="TabellRader"/>
              <w:keepNext/>
              <w:keepLines/>
            </w:pPr>
            <w:r>
              <w:t>14</w:t>
            </w:r>
            <w:r w:rsidRPr="00C22A1F">
              <w:t xml:space="preserve"> 000</w:t>
            </w:r>
          </w:p>
        </w:tc>
        <w:tc>
          <w:tcPr>
            <w:tcW w:w="649" w:type="dxa"/>
            <w:vAlign w:val="bottom"/>
          </w:tcPr>
          <w:p w14:paraId="6A833DA7" w14:textId="77777777" w:rsidR="00F7009D" w:rsidRDefault="009D6872" w:rsidP="00F7009D">
            <w:pPr>
              <w:pStyle w:val="TabellRader"/>
              <w:keepNext/>
              <w:keepLines/>
            </w:pPr>
            <w:r w:rsidRPr="00C22A1F">
              <w:t>-0,2</w:t>
            </w:r>
          </w:p>
        </w:tc>
        <w:tc>
          <w:tcPr>
            <w:tcW w:w="876" w:type="dxa"/>
            <w:vAlign w:val="bottom"/>
          </w:tcPr>
          <w:p w14:paraId="47E1309F" w14:textId="77777777" w:rsidR="00F7009D" w:rsidRDefault="009D6872" w:rsidP="00F7009D">
            <w:pPr>
              <w:pStyle w:val="TabellRader"/>
              <w:keepNext/>
              <w:keepLines/>
            </w:pPr>
            <w:r>
              <w:t>11</w:t>
            </w:r>
            <w:r w:rsidRPr="00C22A1F">
              <w:t xml:space="preserve"> 000</w:t>
            </w:r>
          </w:p>
        </w:tc>
      </w:tr>
      <w:tr w:rsidR="00F7009D" w14:paraId="524BACEE" w14:textId="77777777" w:rsidTr="00F7009D">
        <w:tc>
          <w:tcPr>
            <w:tcW w:w="1441" w:type="dxa"/>
            <w:vAlign w:val="bottom"/>
          </w:tcPr>
          <w:p w14:paraId="671BE8DE" w14:textId="77777777" w:rsidR="00F7009D" w:rsidRDefault="009D6872" w:rsidP="00F7009D">
            <w:pPr>
              <w:pStyle w:val="TabellRader"/>
              <w:keepNext/>
              <w:keepLines/>
              <w:jc w:val="left"/>
            </w:pPr>
            <w:r w:rsidRPr="00C22A1F">
              <w:t>Sjukförsäkring</w:t>
            </w:r>
          </w:p>
        </w:tc>
        <w:tc>
          <w:tcPr>
            <w:tcW w:w="567" w:type="dxa"/>
            <w:vAlign w:val="bottom"/>
          </w:tcPr>
          <w:p w14:paraId="34C184FC" w14:textId="77777777" w:rsidR="00F7009D" w:rsidRDefault="009D6872" w:rsidP="00F7009D">
            <w:pPr>
              <w:pStyle w:val="TabellRader"/>
              <w:keepNext/>
              <w:keepLines/>
            </w:pPr>
            <w:r w:rsidRPr="004E30CA">
              <w:t>0,9</w:t>
            </w:r>
          </w:p>
        </w:tc>
        <w:tc>
          <w:tcPr>
            <w:tcW w:w="850" w:type="dxa"/>
            <w:vAlign w:val="bottom"/>
          </w:tcPr>
          <w:p w14:paraId="7F178671" w14:textId="77777777" w:rsidR="00F7009D" w:rsidRDefault="009D6872" w:rsidP="00F7009D">
            <w:pPr>
              <w:pStyle w:val="TabellRader"/>
              <w:keepNext/>
              <w:keepLines/>
            </w:pPr>
            <w:r>
              <w:t>17</w:t>
            </w:r>
            <w:r w:rsidRPr="00C22A1F">
              <w:t xml:space="preserve"> 000</w:t>
            </w:r>
          </w:p>
        </w:tc>
        <w:tc>
          <w:tcPr>
            <w:tcW w:w="649" w:type="dxa"/>
            <w:vAlign w:val="bottom"/>
          </w:tcPr>
          <w:p w14:paraId="448DA785" w14:textId="77777777" w:rsidR="00F7009D" w:rsidRDefault="009D6872" w:rsidP="00F7009D">
            <w:pPr>
              <w:pStyle w:val="TabellRader"/>
              <w:keepNext/>
              <w:keepLines/>
            </w:pPr>
            <w:r w:rsidRPr="00C22A1F">
              <w:t>0,</w:t>
            </w:r>
            <w:r>
              <w:t>5</w:t>
            </w:r>
          </w:p>
        </w:tc>
        <w:tc>
          <w:tcPr>
            <w:tcW w:w="876" w:type="dxa"/>
            <w:vAlign w:val="bottom"/>
          </w:tcPr>
          <w:p w14:paraId="09606692" w14:textId="77777777" w:rsidR="00F7009D" w:rsidRDefault="009D6872" w:rsidP="00F7009D">
            <w:pPr>
              <w:pStyle w:val="TabellRader"/>
              <w:keepNext/>
              <w:keepLines/>
            </w:pPr>
            <w:r>
              <w:t>20</w:t>
            </w:r>
            <w:r w:rsidRPr="00C22A1F">
              <w:t xml:space="preserve"> 000</w:t>
            </w:r>
          </w:p>
        </w:tc>
      </w:tr>
      <w:tr w:rsidR="00F7009D" w14:paraId="0A62C65F" w14:textId="77777777" w:rsidTr="00F7009D">
        <w:tc>
          <w:tcPr>
            <w:tcW w:w="1441" w:type="dxa"/>
            <w:vAlign w:val="bottom"/>
          </w:tcPr>
          <w:p w14:paraId="3C3601A6" w14:textId="77777777" w:rsidR="00F7009D" w:rsidRDefault="009D6872" w:rsidP="00F7009D">
            <w:pPr>
              <w:pStyle w:val="TabellRader"/>
              <w:keepNext/>
              <w:keepLines/>
              <w:jc w:val="left"/>
            </w:pPr>
            <w:r w:rsidRPr="00C22A1F">
              <w:t>H</w:t>
            </w:r>
            <w:r>
              <w:t>us-avdraget</w:t>
            </w:r>
          </w:p>
        </w:tc>
        <w:tc>
          <w:tcPr>
            <w:tcW w:w="567" w:type="dxa"/>
            <w:vAlign w:val="bottom"/>
          </w:tcPr>
          <w:p w14:paraId="7EEA1950" w14:textId="77777777" w:rsidR="00F7009D" w:rsidRDefault="009D6872" w:rsidP="00F7009D">
            <w:pPr>
              <w:pStyle w:val="TabellRader"/>
              <w:keepNext/>
              <w:keepLines/>
            </w:pPr>
            <w:r w:rsidRPr="004E30CA">
              <w:t>0,2</w:t>
            </w:r>
          </w:p>
        </w:tc>
        <w:tc>
          <w:tcPr>
            <w:tcW w:w="850" w:type="dxa"/>
            <w:vAlign w:val="bottom"/>
          </w:tcPr>
          <w:p w14:paraId="75DA145C" w14:textId="77777777" w:rsidR="00F7009D" w:rsidRDefault="009D6872" w:rsidP="00F7009D">
            <w:pPr>
              <w:pStyle w:val="TabellRader"/>
              <w:keepNext/>
              <w:keepLines/>
            </w:pPr>
            <w:r>
              <w:t>25</w:t>
            </w:r>
            <w:r w:rsidRPr="00C22A1F">
              <w:t xml:space="preserve"> 000</w:t>
            </w:r>
          </w:p>
        </w:tc>
        <w:tc>
          <w:tcPr>
            <w:tcW w:w="649" w:type="dxa"/>
            <w:vAlign w:val="bottom"/>
          </w:tcPr>
          <w:p w14:paraId="4A4C08D4" w14:textId="77777777" w:rsidR="00F7009D" w:rsidRDefault="009D6872" w:rsidP="00F7009D">
            <w:pPr>
              <w:pStyle w:val="TabellRader"/>
              <w:keepNext/>
              <w:keepLines/>
            </w:pPr>
            <w:r w:rsidRPr="00C22A1F">
              <w:t>-0,</w:t>
            </w:r>
            <w:r>
              <w:t>3</w:t>
            </w:r>
          </w:p>
        </w:tc>
        <w:tc>
          <w:tcPr>
            <w:tcW w:w="876" w:type="dxa"/>
            <w:vAlign w:val="bottom"/>
          </w:tcPr>
          <w:p w14:paraId="61FB8D26" w14:textId="77777777" w:rsidR="00F7009D" w:rsidRDefault="009D6872" w:rsidP="00F7009D">
            <w:pPr>
              <w:pStyle w:val="TabellRader"/>
              <w:keepNext/>
              <w:keepLines/>
            </w:pPr>
            <w:r>
              <w:t>27</w:t>
            </w:r>
            <w:r w:rsidRPr="00C22A1F">
              <w:t xml:space="preserve"> 000</w:t>
            </w:r>
          </w:p>
        </w:tc>
      </w:tr>
      <w:tr w:rsidR="00F7009D" w14:paraId="23D48FEA" w14:textId="77777777" w:rsidTr="00F7009D">
        <w:tc>
          <w:tcPr>
            <w:tcW w:w="1441" w:type="dxa"/>
            <w:vAlign w:val="bottom"/>
          </w:tcPr>
          <w:p w14:paraId="0A60DCA4" w14:textId="77777777" w:rsidR="00F7009D" w:rsidRDefault="009D6872" w:rsidP="00F7009D">
            <w:pPr>
              <w:pStyle w:val="TabellRader"/>
              <w:keepNext/>
              <w:keepLines/>
              <w:jc w:val="left"/>
            </w:pPr>
            <w:r w:rsidRPr="00C22A1F">
              <w:t>Sänkta socialavgifter</w:t>
            </w:r>
          </w:p>
        </w:tc>
        <w:tc>
          <w:tcPr>
            <w:tcW w:w="567" w:type="dxa"/>
            <w:vAlign w:val="bottom"/>
          </w:tcPr>
          <w:p w14:paraId="40FD46E9" w14:textId="77777777" w:rsidR="00F7009D" w:rsidRDefault="009D6872" w:rsidP="00F7009D">
            <w:pPr>
              <w:pStyle w:val="TabellRader"/>
              <w:keepNext/>
              <w:keepLines/>
            </w:pPr>
            <w:r w:rsidRPr="004E30CA">
              <w:t>0,2</w:t>
            </w:r>
          </w:p>
        </w:tc>
        <w:tc>
          <w:tcPr>
            <w:tcW w:w="850" w:type="dxa"/>
            <w:vAlign w:val="bottom"/>
          </w:tcPr>
          <w:p w14:paraId="4F962F7C" w14:textId="77777777" w:rsidR="00F7009D" w:rsidRDefault="009D6872" w:rsidP="00F7009D">
            <w:pPr>
              <w:pStyle w:val="TabellRader"/>
              <w:keepNext/>
              <w:keepLines/>
            </w:pPr>
            <w:r>
              <w:t>21</w:t>
            </w:r>
            <w:r w:rsidRPr="00C22A1F">
              <w:t xml:space="preserve"> 000</w:t>
            </w:r>
          </w:p>
        </w:tc>
        <w:tc>
          <w:tcPr>
            <w:tcW w:w="649" w:type="dxa"/>
            <w:vAlign w:val="bottom"/>
          </w:tcPr>
          <w:p w14:paraId="4FA895E4" w14:textId="77777777" w:rsidR="00F7009D" w:rsidRDefault="009D6872" w:rsidP="00F7009D">
            <w:pPr>
              <w:pStyle w:val="TabellRader"/>
              <w:keepNext/>
              <w:keepLines/>
            </w:pPr>
            <w:r>
              <w:t>-0,2</w:t>
            </w:r>
          </w:p>
        </w:tc>
        <w:tc>
          <w:tcPr>
            <w:tcW w:w="876" w:type="dxa"/>
            <w:vAlign w:val="bottom"/>
          </w:tcPr>
          <w:p w14:paraId="118B309C" w14:textId="77777777" w:rsidR="00F7009D" w:rsidRDefault="009D6872" w:rsidP="00F7009D">
            <w:pPr>
              <w:pStyle w:val="TabellRader"/>
              <w:keepNext/>
              <w:keepLines/>
            </w:pPr>
            <w:r>
              <w:t>18</w:t>
            </w:r>
            <w:r w:rsidRPr="00C22A1F">
              <w:t xml:space="preserve"> 000</w:t>
            </w:r>
          </w:p>
        </w:tc>
      </w:tr>
      <w:tr w:rsidR="00F7009D" w14:paraId="426AA835" w14:textId="77777777" w:rsidTr="00F7009D">
        <w:tc>
          <w:tcPr>
            <w:tcW w:w="1441" w:type="dxa"/>
            <w:vAlign w:val="bottom"/>
          </w:tcPr>
          <w:p w14:paraId="2CA1C32D" w14:textId="77777777" w:rsidR="00F7009D" w:rsidRDefault="009D6872" w:rsidP="00F7009D">
            <w:pPr>
              <w:pStyle w:val="TabellRader"/>
              <w:keepNext/>
              <w:keepLines/>
              <w:jc w:val="left"/>
            </w:pPr>
            <w:r w:rsidRPr="00C22A1F">
              <w:t>Skiktgräns</w:t>
            </w:r>
          </w:p>
        </w:tc>
        <w:tc>
          <w:tcPr>
            <w:tcW w:w="567" w:type="dxa"/>
            <w:vAlign w:val="bottom"/>
          </w:tcPr>
          <w:p w14:paraId="54C94D8B" w14:textId="77777777" w:rsidR="00F7009D" w:rsidRDefault="009D6872" w:rsidP="00F7009D">
            <w:pPr>
              <w:pStyle w:val="TabellRader"/>
              <w:keepNext/>
              <w:keepLines/>
            </w:pPr>
            <w:r w:rsidRPr="004E30CA">
              <w:t>0,0</w:t>
            </w:r>
          </w:p>
        </w:tc>
        <w:tc>
          <w:tcPr>
            <w:tcW w:w="850" w:type="dxa"/>
            <w:vAlign w:val="bottom"/>
          </w:tcPr>
          <w:p w14:paraId="49B0B02D" w14:textId="77777777" w:rsidR="00F7009D" w:rsidRDefault="009D6872" w:rsidP="00F7009D">
            <w:pPr>
              <w:pStyle w:val="TabellRader"/>
              <w:keepNext/>
              <w:keepLines/>
            </w:pPr>
            <w:r w:rsidRPr="00C22A1F">
              <w:t>0</w:t>
            </w:r>
          </w:p>
        </w:tc>
        <w:tc>
          <w:tcPr>
            <w:tcW w:w="649" w:type="dxa"/>
            <w:vAlign w:val="bottom"/>
          </w:tcPr>
          <w:p w14:paraId="1A6390A8" w14:textId="77777777" w:rsidR="00F7009D" w:rsidRDefault="009D6872" w:rsidP="00F7009D">
            <w:pPr>
              <w:pStyle w:val="TabellRader"/>
              <w:keepNext/>
              <w:keepLines/>
            </w:pPr>
            <w:r w:rsidRPr="00C22A1F">
              <w:t>0,0</w:t>
            </w:r>
          </w:p>
        </w:tc>
        <w:tc>
          <w:tcPr>
            <w:tcW w:w="876" w:type="dxa"/>
            <w:vAlign w:val="bottom"/>
          </w:tcPr>
          <w:p w14:paraId="78B13C7E" w14:textId="77777777" w:rsidR="00F7009D" w:rsidRDefault="009D6872" w:rsidP="00F7009D">
            <w:pPr>
              <w:pStyle w:val="TabellRader"/>
              <w:keepNext/>
              <w:keepLines/>
            </w:pPr>
            <w:r>
              <w:t>6</w:t>
            </w:r>
            <w:r w:rsidRPr="00C22A1F">
              <w:t xml:space="preserve"> 000</w:t>
            </w:r>
          </w:p>
        </w:tc>
      </w:tr>
      <w:tr w:rsidR="00F7009D" w14:paraId="6B3D59D7" w14:textId="77777777" w:rsidTr="00F7009D">
        <w:tc>
          <w:tcPr>
            <w:tcW w:w="1441" w:type="dxa"/>
            <w:vAlign w:val="bottom"/>
          </w:tcPr>
          <w:p w14:paraId="10C3CB74" w14:textId="77777777" w:rsidR="00F7009D" w:rsidRDefault="009D6872" w:rsidP="00F7009D">
            <w:pPr>
              <w:pStyle w:val="TabellRader"/>
              <w:keepNext/>
              <w:keepLines/>
              <w:jc w:val="left"/>
            </w:pPr>
            <w:r w:rsidRPr="00C22A1F">
              <w:t xml:space="preserve">Sänkt </w:t>
            </w:r>
            <w:r>
              <w:t>restaurang</w:t>
            </w:r>
            <w:r w:rsidRPr="00C22A1F">
              <w:t>moms</w:t>
            </w:r>
          </w:p>
        </w:tc>
        <w:tc>
          <w:tcPr>
            <w:tcW w:w="567" w:type="dxa"/>
            <w:vAlign w:val="bottom"/>
          </w:tcPr>
          <w:p w14:paraId="4260DE95" w14:textId="77777777" w:rsidR="00F7009D" w:rsidRDefault="009D6872" w:rsidP="00F7009D">
            <w:pPr>
              <w:pStyle w:val="TabellRader"/>
              <w:keepNext/>
              <w:keepLines/>
            </w:pPr>
            <w:r w:rsidRPr="004E30CA">
              <w:t>0,0</w:t>
            </w:r>
          </w:p>
        </w:tc>
        <w:tc>
          <w:tcPr>
            <w:tcW w:w="850" w:type="dxa"/>
            <w:vAlign w:val="bottom"/>
          </w:tcPr>
          <w:p w14:paraId="1947D1DF" w14:textId="77777777" w:rsidR="00F7009D" w:rsidRDefault="009D6872" w:rsidP="00F7009D">
            <w:pPr>
              <w:pStyle w:val="TabellRader"/>
              <w:keepNext/>
              <w:keepLines/>
            </w:pPr>
            <w:r>
              <w:t>4</w:t>
            </w:r>
            <w:r w:rsidRPr="00C22A1F">
              <w:t xml:space="preserve"> 000</w:t>
            </w:r>
          </w:p>
        </w:tc>
        <w:tc>
          <w:tcPr>
            <w:tcW w:w="649" w:type="dxa"/>
            <w:vAlign w:val="bottom"/>
          </w:tcPr>
          <w:p w14:paraId="734B2662" w14:textId="77777777" w:rsidR="00F7009D" w:rsidRDefault="009D6872" w:rsidP="00F7009D">
            <w:pPr>
              <w:pStyle w:val="TabellRader"/>
              <w:keepNext/>
              <w:keepLines/>
            </w:pPr>
            <w:r w:rsidRPr="00C22A1F">
              <w:t>-0,1</w:t>
            </w:r>
          </w:p>
        </w:tc>
        <w:tc>
          <w:tcPr>
            <w:tcW w:w="876" w:type="dxa"/>
            <w:vAlign w:val="bottom"/>
          </w:tcPr>
          <w:p w14:paraId="250C7DA8" w14:textId="77777777" w:rsidR="00F7009D" w:rsidRDefault="009D6872" w:rsidP="00F7009D">
            <w:pPr>
              <w:pStyle w:val="TabellRader"/>
              <w:keepNext/>
              <w:keepLines/>
            </w:pPr>
            <w:r>
              <w:t>6</w:t>
            </w:r>
            <w:r w:rsidRPr="00C22A1F">
              <w:t xml:space="preserve"> 000</w:t>
            </w:r>
          </w:p>
        </w:tc>
      </w:tr>
      <w:tr w:rsidR="00F7009D" w14:paraId="08BE779E" w14:textId="77777777" w:rsidTr="00F7009D">
        <w:tc>
          <w:tcPr>
            <w:tcW w:w="1441" w:type="dxa"/>
            <w:vAlign w:val="bottom"/>
          </w:tcPr>
          <w:p w14:paraId="2BAC75B5" w14:textId="77777777" w:rsidR="00F7009D" w:rsidRDefault="009D6872" w:rsidP="00F7009D">
            <w:pPr>
              <w:pStyle w:val="TabellRader"/>
              <w:keepNext/>
              <w:keepLines/>
              <w:jc w:val="left"/>
            </w:pPr>
            <w:r>
              <w:t>Höjt bostadsbidrag</w:t>
            </w:r>
          </w:p>
        </w:tc>
        <w:tc>
          <w:tcPr>
            <w:tcW w:w="567" w:type="dxa"/>
            <w:vAlign w:val="bottom"/>
          </w:tcPr>
          <w:p w14:paraId="122C6A1D" w14:textId="77777777" w:rsidR="00F7009D" w:rsidRDefault="009D6872" w:rsidP="00F7009D">
            <w:pPr>
              <w:pStyle w:val="TabellRader"/>
              <w:keepNext/>
              <w:keepLines/>
            </w:pPr>
            <w:r w:rsidRPr="004E30CA">
              <w:t>-0,05</w:t>
            </w:r>
          </w:p>
        </w:tc>
        <w:tc>
          <w:tcPr>
            <w:tcW w:w="850" w:type="dxa"/>
            <w:vAlign w:val="bottom"/>
          </w:tcPr>
          <w:p w14:paraId="4CEF8758" w14:textId="77777777" w:rsidR="00F7009D" w:rsidRDefault="009D6872" w:rsidP="00F7009D">
            <w:pPr>
              <w:pStyle w:val="TabellRader"/>
              <w:keepNext/>
              <w:keepLines/>
            </w:pPr>
            <w:r>
              <w:t>-2 000</w:t>
            </w:r>
          </w:p>
        </w:tc>
        <w:tc>
          <w:tcPr>
            <w:tcW w:w="649" w:type="dxa"/>
            <w:vAlign w:val="bottom"/>
          </w:tcPr>
          <w:p w14:paraId="1C280646" w14:textId="77777777" w:rsidR="00F7009D" w:rsidRDefault="009D6872" w:rsidP="00F7009D">
            <w:pPr>
              <w:pStyle w:val="TabellRader"/>
              <w:keepNext/>
              <w:keepLines/>
            </w:pPr>
            <w:r>
              <w:t>0,0</w:t>
            </w:r>
          </w:p>
        </w:tc>
        <w:tc>
          <w:tcPr>
            <w:tcW w:w="876" w:type="dxa"/>
            <w:vAlign w:val="bottom"/>
          </w:tcPr>
          <w:p w14:paraId="468573F6" w14:textId="77777777" w:rsidR="00F7009D" w:rsidRDefault="009D6872" w:rsidP="00F7009D">
            <w:pPr>
              <w:pStyle w:val="TabellRader"/>
              <w:keepNext/>
              <w:keepLines/>
            </w:pPr>
            <w:r>
              <w:t>-2 000</w:t>
            </w:r>
          </w:p>
        </w:tc>
      </w:tr>
      <w:tr w:rsidR="00F7009D" w:rsidRPr="009044A4" w14:paraId="4B5F5DD4" w14:textId="77777777" w:rsidTr="00F7009D">
        <w:trPr>
          <w:cnfStyle w:val="010000000000" w:firstRow="0" w:lastRow="1" w:firstColumn="0" w:lastColumn="0" w:oddVBand="0" w:evenVBand="0" w:oddHBand="0" w:evenHBand="0" w:firstRowFirstColumn="0" w:firstRowLastColumn="0" w:lastRowFirstColumn="0" w:lastRowLastColumn="0"/>
        </w:trPr>
        <w:tc>
          <w:tcPr>
            <w:tcW w:w="1441" w:type="dxa"/>
            <w:vAlign w:val="bottom"/>
          </w:tcPr>
          <w:p w14:paraId="0DFF944F" w14:textId="77777777" w:rsidR="00F7009D" w:rsidRPr="009044A4" w:rsidRDefault="009D6872" w:rsidP="00F7009D">
            <w:pPr>
              <w:pStyle w:val="TabellSlutsumma"/>
              <w:keepNext/>
              <w:keepLines/>
              <w:jc w:val="left"/>
              <w:rPr>
                <w:b/>
              </w:rPr>
            </w:pPr>
            <w:r w:rsidRPr="005738A9">
              <w:t>Summa strukturreformer</w:t>
            </w:r>
          </w:p>
        </w:tc>
        <w:tc>
          <w:tcPr>
            <w:tcW w:w="567" w:type="dxa"/>
            <w:vAlign w:val="bottom"/>
          </w:tcPr>
          <w:p w14:paraId="20E95F1C" w14:textId="77777777" w:rsidR="00F7009D" w:rsidRPr="009044A4" w:rsidRDefault="009D6872" w:rsidP="00F7009D">
            <w:pPr>
              <w:pStyle w:val="TabellSlutsumma"/>
              <w:keepNext/>
              <w:keepLines/>
              <w:rPr>
                <w:b/>
              </w:rPr>
            </w:pPr>
            <w:r>
              <w:t>3,5</w:t>
            </w:r>
          </w:p>
        </w:tc>
        <w:tc>
          <w:tcPr>
            <w:tcW w:w="850" w:type="dxa"/>
            <w:vAlign w:val="bottom"/>
          </w:tcPr>
          <w:p w14:paraId="33F288CB" w14:textId="77777777" w:rsidR="00F7009D" w:rsidRPr="009044A4" w:rsidRDefault="009D6872" w:rsidP="00F7009D">
            <w:pPr>
              <w:pStyle w:val="TabellSlutsumma"/>
              <w:keepNext/>
              <w:keepLines/>
              <w:rPr>
                <w:b/>
              </w:rPr>
            </w:pPr>
            <w:r>
              <w:t>254</w:t>
            </w:r>
            <w:r w:rsidRPr="005738A9">
              <w:t xml:space="preserve"> 000</w:t>
            </w:r>
          </w:p>
        </w:tc>
        <w:tc>
          <w:tcPr>
            <w:tcW w:w="649" w:type="dxa"/>
            <w:vAlign w:val="bottom"/>
          </w:tcPr>
          <w:p w14:paraId="7A76A27E" w14:textId="77777777" w:rsidR="00F7009D" w:rsidRPr="009044A4" w:rsidRDefault="009D6872" w:rsidP="00F7009D">
            <w:pPr>
              <w:pStyle w:val="TabellSlutsumma"/>
              <w:keepNext/>
              <w:keepLines/>
              <w:rPr>
                <w:b/>
              </w:rPr>
            </w:pPr>
            <w:r>
              <w:t>-1,8</w:t>
            </w:r>
          </w:p>
        </w:tc>
        <w:tc>
          <w:tcPr>
            <w:tcW w:w="876" w:type="dxa"/>
            <w:vAlign w:val="bottom"/>
          </w:tcPr>
          <w:p w14:paraId="3444B84E" w14:textId="77777777" w:rsidR="00F7009D" w:rsidRPr="009044A4" w:rsidRDefault="009D6872" w:rsidP="00F7009D">
            <w:pPr>
              <w:pStyle w:val="TabellSlutsumma"/>
              <w:keepNext/>
              <w:keepLines/>
              <w:rPr>
                <w:b/>
              </w:rPr>
            </w:pPr>
            <w:r>
              <w:t>267</w:t>
            </w:r>
            <w:r w:rsidRPr="005738A9">
              <w:rPr>
                <w:rFonts w:ascii="Times New Roman" w:hAnsi="Times New Roman"/>
              </w:rPr>
              <w:t> </w:t>
            </w:r>
            <w:r w:rsidRPr="005738A9">
              <w:t>000</w:t>
            </w:r>
          </w:p>
        </w:tc>
      </w:tr>
    </w:tbl>
    <w:p w14:paraId="249F7186" w14:textId="77777777" w:rsidR="00F7009D" w:rsidRPr="000D75DF" w:rsidRDefault="009D6872" w:rsidP="00F7009D">
      <w:pPr>
        <w:pStyle w:val="TabellFotnot"/>
      </w:pPr>
      <w:r>
        <w:t xml:space="preserve">Anm.: </w:t>
      </w:r>
      <w:r w:rsidRPr="00B93712">
        <w:rPr>
          <w:vertAlign w:val="superscript"/>
        </w:rPr>
        <w:t>1)</w:t>
      </w:r>
      <w:r w:rsidRPr="000D75DF">
        <w:t xml:space="preserve"> Antal personer i åldersgrupp</w:t>
      </w:r>
      <w:r>
        <w:t>en 15–</w:t>
      </w:r>
      <w:r w:rsidRPr="000D75DF">
        <w:t>74 år.</w:t>
      </w:r>
      <w:r>
        <w:t xml:space="preserve"> </w:t>
      </w:r>
      <w:r w:rsidRPr="00B93712">
        <w:rPr>
          <w:vertAlign w:val="superscript"/>
        </w:rPr>
        <w:t>2)</w:t>
      </w:r>
      <w:r w:rsidRPr="000D75DF">
        <w:t xml:space="preserve"> Förändring i procentenheter. </w:t>
      </w:r>
    </w:p>
    <w:p w14:paraId="13D2DD8D" w14:textId="77777777" w:rsidR="00F7009D" w:rsidRDefault="009D6872" w:rsidP="00F7009D">
      <w:pPr>
        <w:pStyle w:val="TabellFotnot"/>
      </w:pPr>
      <w:r w:rsidRPr="00B93712">
        <w:rPr>
          <w:vertAlign w:val="superscript"/>
        </w:rPr>
        <w:t>3)</w:t>
      </w:r>
      <w:r w:rsidRPr="000D75DF">
        <w:t xml:space="preserve"> Antal arbetade timmar omräknat till årsarbetskrafter. En årsarbetskraft motsvarar 1</w:t>
      </w:r>
      <w:r>
        <w:rPr>
          <w:rFonts w:ascii="Times New Roman" w:hAnsi="Times New Roman"/>
        </w:rPr>
        <w:t> </w:t>
      </w:r>
      <w:r w:rsidRPr="000D75DF">
        <w:t>800 timmar.</w:t>
      </w:r>
    </w:p>
    <w:p w14:paraId="1B8A22B9" w14:textId="77777777" w:rsidR="00F7009D" w:rsidRDefault="009D6872" w:rsidP="00F7009D">
      <w:pPr>
        <w:pStyle w:val="TabellFotnot"/>
      </w:pPr>
      <w:r w:rsidRPr="000D75DF">
        <w:t xml:space="preserve">Källa: </w:t>
      </w:r>
      <w:r w:rsidRPr="004E30CA">
        <w:t>Egna beräkningar.</w:t>
      </w:r>
      <w:r>
        <w:t xml:space="preserve"> </w:t>
      </w:r>
    </w:p>
    <w:p w14:paraId="1D62C509" w14:textId="77777777" w:rsidR="00F7009D" w:rsidRDefault="009D6872" w:rsidP="00F7009D">
      <w:pPr>
        <w:pStyle w:val="Rubrik3"/>
      </w:pPr>
      <w:bookmarkStart w:id="619" w:name="_Toc384401576"/>
      <w:r w:rsidRPr="00691336">
        <w:t>Regeringens politik har ökat den varaktiga sysselsättningen</w:t>
      </w:r>
      <w:bookmarkEnd w:id="619"/>
    </w:p>
    <w:p w14:paraId="712DBC17" w14:textId="77777777" w:rsidR="00F7009D" w:rsidRDefault="009D6872" w:rsidP="00F7009D">
      <w:pPr>
        <w:pStyle w:val="Brdtext"/>
      </w:pPr>
      <w:r>
        <w:t>Sysselsättningen och arbetskraften kan förändras av flera olika orsaker. För det första påverkas arbetsmarknadsutvecklingen av konjunkturläget. Under en lågkonjunktur är sysselsättningen lägre och färre personer tendera att söka sig till arbetsmarknaden (det omvända gäller under en högkonjunktur). För det andra kan förändringar i sysselsättningen och arbetskraften bero på den demografiska utvecklingen, dvs. hur befolk</w:t>
      </w:r>
      <w:r>
        <w:softHyphen/>
        <w:t xml:space="preserve">ningen förändras i antal och sammansättning. Slutligen påverkas arbetsmarknadsutvecklingen av olika typer av strukturella förändringar. </w:t>
      </w:r>
    </w:p>
    <w:p w14:paraId="0295A5B0" w14:textId="77777777" w:rsidR="00F7009D" w:rsidRDefault="009D6872" w:rsidP="00F7009D">
      <w:pPr>
        <w:pStyle w:val="Brdtextmedindrag"/>
      </w:pPr>
      <w:r w:rsidRPr="003920B1">
        <w:t xml:space="preserve">Under </w:t>
      </w:r>
      <w:r>
        <w:t>perioden 2006</w:t>
      </w:r>
      <w:r>
        <w:softHyphen/>
        <w:t xml:space="preserve">–2013 </w:t>
      </w:r>
      <w:r w:rsidRPr="003920B1">
        <w:t>har Sverige genomgått den djupaste lågkonjunkturen sedan 1990-talskrisen</w:t>
      </w:r>
      <w:r>
        <w:t xml:space="preserve"> och </w:t>
      </w:r>
      <w:r w:rsidRPr="003920B1">
        <w:t>resursutnyttjandet på arbets</w:t>
      </w:r>
      <w:r>
        <w:softHyphen/>
      </w:r>
      <w:r w:rsidRPr="003920B1">
        <w:t xml:space="preserve">marknaden </w:t>
      </w:r>
      <w:r>
        <w:t>var betydligt lägre 2013</w:t>
      </w:r>
      <w:r w:rsidRPr="003920B1">
        <w:t xml:space="preserve"> än 2006.</w:t>
      </w:r>
      <w:r>
        <w:rPr>
          <w:rStyle w:val="Fotnotsreferens"/>
        </w:rPr>
        <w:footnoteReference w:id="126"/>
      </w:r>
      <w:r w:rsidRPr="003920B1">
        <w:t xml:space="preserve"> </w:t>
      </w:r>
      <w:r>
        <w:t xml:space="preserve">Sysselsättningsökningen sedan 2006 kan därför </w:t>
      </w:r>
      <w:r w:rsidRPr="00B1209F">
        <w:t xml:space="preserve">inte ha drivits av ett starkt konjunkturläge. </w:t>
      </w:r>
    </w:p>
    <w:p w14:paraId="4201F0A2" w14:textId="77777777" w:rsidR="00F7009D" w:rsidRDefault="00F7009D" w:rsidP="00F7009D">
      <w:pPr>
        <w:pStyle w:val="Brdtextmedindrag"/>
      </w:pPr>
    </w:p>
    <w:p w14:paraId="5F794A53" w14:textId="77777777" w:rsidR="00F7009D" w:rsidRDefault="009D6872" w:rsidP="00F7009D">
      <w:pPr>
        <w:pStyle w:val="DiagramRubrik"/>
      </w:pPr>
      <w:bookmarkStart w:id="620" w:name="_Ref381200793"/>
      <w:bookmarkStart w:id="621" w:name="_Toc384401830"/>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20</w:t>
        </w:r>
      </w:fldSimple>
      <w:bookmarkEnd w:id="620"/>
      <w:r>
        <w:t xml:space="preserve"> Faktisk sysselsättning och arbetskraft jämfört med demografisk framskrivning av sysselsättning och arbetskraft sedan 2006</w:t>
      </w:r>
      <w:bookmarkEnd w:id="621"/>
    </w:p>
    <w:p w14:paraId="4B2529F8" w14:textId="77777777" w:rsidR="00F7009D" w:rsidRDefault="009D6872" w:rsidP="00F7009D">
      <w:pPr>
        <w:pStyle w:val="DiagramUnderrubrik"/>
      </w:pPr>
      <w:r>
        <w:t>Tusental</w:t>
      </w:r>
    </w:p>
    <w:p w14:paraId="6BC7E46F" w14:textId="77777777" w:rsidR="00F7009D" w:rsidRDefault="009D6872" w:rsidP="00F7009D">
      <w:pPr>
        <w:pStyle w:val="Brdtext"/>
        <w:spacing w:line="260" w:lineRule="atLeast"/>
      </w:pPr>
      <w:r>
        <w:rPr>
          <w:noProof/>
          <w:lang w:eastAsia="sv-SE"/>
        </w:rPr>
        <w:drawing>
          <wp:inline distT="0" distB="0" distL="0" distR="0" wp14:anchorId="6FABBD3B" wp14:editId="2A876DFB">
            <wp:extent cx="2753995" cy="2178000"/>
            <wp:effectExtent l="0" t="0" r="8255" b="0"/>
            <wp:docPr id="170" name="Diagram 70"/>
            <wp:cNvGraphicFramePr/>
            <a:graphic xmlns:a="http://schemas.openxmlformats.org/drawingml/2006/main">
              <a:graphicData uri="http://schemas.openxmlformats.org/drawingml/2006/chart">
                <c:chart xmlns:c="http://schemas.openxmlformats.org/drawingml/2006/chart" xmlns:r="http://schemas.openxmlformats.org/officeDocument/2006/relationships" r:id="rId476"/>
              </a:graphicData>
            </a:graphic>
          </wp:inline>
        </w:drawing>
      </w:r>
    </w:p>
    <w:p w14:paraId="6E937241" w14:textId="77777777" w:rsidR="00F7009D" w:rsidRDefault="009D6872" w:rsidP="00F7009D">
      <w:pPr>
        <w:pStyle w:val="DiagramFotnot"/>
      </w:pPr>
      <w:r>
        <w:t>Anm.: Säsongsrensad data.</w:t>
      </w:r>
    </w:p>
    <w:p w14:paraId="29931217" w14:textId="77777777" w:rsidR="00F7009D" w:rsidRDefault="009D6872" w:rsidP="00F7009D">
      <w:pPr>
        <w:pStyle w:val="DiagramFotnot"/>
      </w:pPr>
      <w:r>
        <w:t>Källor: Statistiska centralbyrån och egna beräkningar.</w:t>
      </w:r>
    </w:p>
    <w:p w14:paraId="0A29B42E" w14:textId="77777777" w:rsidR="00F7009D" w:rsidRDefault="00F7009D" w:rsidP="00F7009D">
      <w:pPr>
        <w:pStyle w:val="Brdtext"/>
      </w:pPr>
    </w:p>
    <w:p w14:paraId="7CF2088C" w14:textId="77777777" w:rsidR="00F7009D" w:rsidRDefault="009D6872" w:rsidP="00F7009D">
      <w:pPr>
        <w:pStyle w:val="Brdtext"/>
      </w:pPr>
      <w:r>
        <w:t>Ökningen av sysselsättningen och arbets</w:t>
      </w:r>
      <w:r>
        <w:softHyphen/>
        <w:t xml:space="preserve">kraften mellan 2006 och 2013 kan till viss del förklaras av att befolkningen i arbetsför ålder har ökat (se </w:t>
      </w:r>
      <w:r>
        <w:fldChar w:fldCharType="begin"/>
      </w:r>
      <w:r>
        <w:instrText xml:space="preserve"> REF _Ref381200793 \* Lower \h  \* MERGEFORMAT </w:instrText>
      </w:r>
      <w:r>
        <w:fldChar w:fldCharType="separate"/>
      </w:r>
      <w:r w:rsidR="004642B5">
        <w:t xml:space="preserve">diagram </w:t>
      </w:r>
      <w:r w:rsidR="004642B5" w:rsidRPr="004642B5">
        <w:rPr>
          <w:bCs/>
          <w:noProof/>
        </w:rPr>
        <w:t>10</w:t>
      </w:r>
      <w:r w:rsidR="004642B5">
        <w:rPr>
          <w:noProof/>
        </w:rPr>
        <w:t>.20</w:t>
      </w:r>
      <w:r>
        <w:fldChar w:fldCharType="end"/>
      </w:r>
      <w:r>
        <w:t>). Men en stor del av ökningen i sysselsättningen och arbetskraften förblir oför</w:t>
      </w:r>
      <w:r>
        <w:softHyphen/>
        <w:t>klarad även när hänsyn har tagits till demo</w:t>
      </w:r>
      <w:r>
        <w:softHyphen/>
        <w:t>grafiska faktorer.</w:t>
      </w:r>
      <w:r>
        <w:rPr>
          <w:rStyle w:val="Fotnotsreferens"/>
        </w:rPr>
        <w:footnoteReference w:id="127"/>
      </w:r>
    </w:p>
    <w:p w14:paraId="6C3ED9C5" w14:textId="77777777" w:rsidR="00F7009D" w:rsidRDefault="009D6872" w:rsidP="00F7009D">
      <w:pPr>
        <w:pStyle w:val="Brdtextmedindrag"/>
      </w:pPr>
      <w:r>
        <w:t xml:space="preserve">Sammantaget indikerar detta </w:t>
      </w:r>
      <w:r w:rsidRPr="00B1209F">
        <w:t>att syssel</w:t>
      </w:r>
      <w:r>
        <w:softHyphen/>
      </w:r>
      <w:r w:rsidRPr="00B1209F">
        <w:t xml:space="preserve">sättningen </w:t>
      </w:r>
      <w:r>
        <w:t xml:space="preserve">och arbetskraften sedan 2006 </w:t>
      </w:r>
      <w:r w:rsidRPr="00B1209F">
        <w:t xml:space="preserve">har </w:t>
      </w:r>
      <w:r>
        <w:t xml:space="preserve">ökat betydligt mer </w:t>
      </w:r>
      <w:r w:rsidRPr="00B1209F">
        <w:t xml:space="preserve">än vad </w:t>
      </w:r>
      <w:r>
        <w:t xml:space="preserve">som kan förklaras av </w:t>
      </w:r>
      <w:r w:rsidRPr="00B1209F">
        <w:t>demo</w:t>
      </w:r>
      <w:r>
        <w:softHyphen/>
      </w:r>
      <w:r w:rsidRPr="00B1209F">
        <w:t xml:space="preserve">grafiska </w:t>
      </w:r>
      <w:r>
        <w:t>och konjunkturella faktorer. Den strukturella förbättringen av arbetsmarknaden har varit bred. Arbetskrafts</w:t>
      </w:r>
      <w:r w:rsidRPr="009B79A2">
        <w:t>deltagandet, syssel</w:t>
      </w:r>
      <w:r>
        <w:softHyphen/>
      </w:r>
      <w:r w:rsidRPr="009B79A2">
        <w:t>sättnings</w:t>
      </w:r>
      <w:r>
        <w:softHyphen/>
      </w:r>
      <w:r w:rsidRPr="009B79A2">
        <w:t>graden och antalet personer i arbete som ande</w:t>
      </w:r>
      <w:r>
        <w:t>l av befolkningen</w:t>
      </w:r>
      <w:r w:rsidRPr="00914403">
        <w:t xml:space="preserve"> har </w:t>
      </w:r>
      <w:r>
        <w:t xml:space="preserve">ökat mellan 2006 och 2013 i alla åldergrupper utom bland de under 35 år (se </w:t>
      </w:r>
      <w:r>
        <w:fldChar w:fldCharType="begin"/>
      </w:r>
      <w:r>
        <w:instrText xml:space="preserve"> REF  _Ref380489269 \* Lower \h  \* MERGEFORMAT </w:instrText>
      </w:r>
      <w:r>
        <w:fldChar w:fldCharType="separate"/>
      </w:r>
      <w:r w:rsidR="004642B5">
        <w:t xml:space="preserve">diagram </w:t>
      </w:r>
      <w:r w:rsidR="004642B5" w:rsidRPr="004642B5">
        <w:rPr>
          <w:bCs/>
          <w:noProof/>
        </w:rPr>
        <w:t>10</w:t>
      </w:r>
      <w:r w:rsidR="004642B5">
        <w:rPr>
          <w:noProof/>
        </w:rPr>
        <w:t>.21</w:t>
      </w:r>
      <w:r>
        <w:fldChar w:fldCharType="end"/>
      </w:r>
      <w:r>
        <w:t>)</w:t>
      </w:r>
      <w:r w:rsidRPr="00914403">
        <w:t>.</w:t>
      </w:r>
    </w:p>
    <w:p w14:paraId="42353E99" w14:textId="77777777" w:rsidR="00F7009D" w:rsidRDefault="00F7009D" w:rsidP="00F7009D">
      <w:pPr>
        <w:pStyle w:val="Brdtextmedindrag"/>
      </w:pPr>
    </w:p>
    <w:p w14:paraId="0FAF39F1" w14:textId="77777777" w:rsidR="00F7009D" w:rsidRDefault="009D6872" w:rsidP="00F7009D">
      <w:pPr>
        <w:pStyle w:val="DiagramRubrik"/>
      </w:pPr>
      <w:bookmarkStart w:id="622" w:name="_Ref380489269"/>
      <w:bookmarkStart w:id="623" w:name="_Toc384401831"/>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21</w:t>
        </w:r>
      </w:fldSimple>
      <w:bookmarkEnd w:id="622"/>
      <w:r>
        <w:t xml:space="preserve"> Förändring av arbetskraftsdeltagande, sysselsättningsgrad och personer i arbete som andel av befolkningen, från 2006 till 2013, för olika grupper</w:t>
      </w:r>
      <w:bookmarkEnd w:id="623"/>
    </w:p>
    <w:p w14:paraId="504E9B88" w14:textId="77777777" w:rsidR="00F7009D" w:rsidRDefault="009D6872" w:rsidP="00F7009D">
      <w:pPr>
        <w:pStyle w:val="DiagramUnderrubrik"/>
      </w:pPr>
      <w:r w:rsidRPr="00E26316">
        <w:t>Procentenheter</w:t>
      </w:r>
    </w:p>
    <w:p w14:paraId="72B18718" w14:textId="77777777" w:rsidR="00F7009D" w:rsidRDefault="009D6872" w:rsidP="00F7009D">
      <w:pPr>
        <w:pStyle w:val="Brdtext"/>
        <w:spacing w:line="260" w:lineRule="atLeast"/>
      </w:pPr>
      <w:r>
        <w:rPr>
          <w:noProof/>
          <w:lang w:eastAsia="sv-SE"/>
        </w:rPr>
        <w:drawing>
          <wp:inline distT="0" distB="0" distL="0" distR="0" wp14:anchorId="2892FF17" wp14:editId="2A50E515">
            <wp:extent cx="2751827" cy="2178000"/>
            <wp:effectExtent l="0" t="0" r="0" b="0"/>
            <wp:docPr id="171" name="Diagram 68"/>
            <wp:cNvGraphicFramePr/>
            <a:graphic xmlns:a="http://schemas.openxmlformats.org/drawingml/2006/main">
              <a:graphicData uri="http://schemas.openxmlformats.org/drawingml/2006/chart">
                <c:chart xmlns:c="http://schemas.openxmlformats.org/drawingml/2006/chart" xmlns:r="http://schemas.openxmlformats.org/officeDocument/2006/relationships" r:id="rId477"/>
              </a:graphicData>
            </a:graphic>
          </wp:inline>
        </w:drawing>
      </w:r>
    </w:p>
    <w:p w14:paraId="1F98A9FE" w14:textId="77777777" w:rsidR="00F7009D" w:rsidRDefault="009D6872" w:rsidP="00F7009D">
      <w:pPr>
        <w:pStyle w:val="DiagramFotnot"/>
      </w:pPr>
      <w:r w:rsidRPr="00060C1A">
        <w:t>Källa: Statistiska centralbyrån.</w:t>
      </w:r>
    </w:p>
    <w:p w14:paraId="3EBE3BEE" w14:textId="77777777" w:rsidR="00F7009D" w:rsidRPr="00EA030D" w:rsidRDefault="00F7009D" w:rsidP="00F7009D">
      <w:pPr>
        <w:pStyle w:val="Brdtext"/>
      </w:pPr>
    </w:p>
    <w:p w14:paraId="230DFE51" w14:textId="77777777" w:rsidR="00F7009D" w:rsidRPr="00F96DDE" w:rsidRDefault="009D6872" w:rsidP="00F7009D">
      <w:pPr>
        <w:pStyle w:val="Brdtextmedindrag"/>
        <w:ind w:firstLine="0"/>
      </w:pPr>
      <w:r w:rsidRPr="009B79A2">
        <w:t>Bland äldre</w:t>
      </w:r>
      <w:r>
        <w:t xml:space="preserve"> (över 60 år)</w:t>
      </w:r>
      <w:r w:rsidRPr="009B79A2">
        <w:t xml:space="preserve"> har utvecklingen varit särskilt stark. </w:t>
      </w:r>
      <w:r>
        <w:t>Det beror sannolikt delvis på att fler äldre arbetar längre i takt med att de lever längre och blir friskare. Samma mönster finns i flera andra länder. Men det finns även e</w:t>
      </w:r>
      <w:r w:rsidRPr="009B79A2">
        <w:t xml:space="preserve">mpiriska studier </w:t>
      </w:r>
      <w:r>
        <w:t xml:space="preserve">som </w:t>
      </w:r>
      <w:r w:rsidRPr="009B79A2">
        <w:t>visar att det förhöjda jobbskatte</w:t>
      </w:r>
      <w:r>
        <w:softHyphen/>
      </w:r>
      <w:r w:rsidRPr="009B79A2">
        <w:t>avdraget för äldre i kombination med social</w:t>
      </w:r>
      <w:r>
        <w:softHyphen/>
      </w:r>
      <w:r w:rsidRPr="009B79A2">
        <w:t>avgiftssänkningen för äldre har bidragit till den ökade sysselsät</w:t>
      </w:r>
      <w:r>
        <w:t>tningsgraden.</w:t>
      </w:r>
      <w:r>
        <w:rPr>
          <w:rStyle w:val="Fotnotsreferens"/>
        </w:rPr>
        <w:footnoteReference w:id="128"/>
      </w:r>
      <w:r w:rsidRPr="009B79A2">
        <w:t xml:space="preserve"> Även bland utri</w:t>
      </w:r>
      <w:r>
        <w:softHyphen/>
      </w:r>
      <w:r w:rsidRPr="009B79A2">
        <w:t>kes födda har arbetskraftsdeltagandet, syssel</w:t>
      </w:r>
      <w:r>
        <w:softHyphen/>
      </w:r>
      <w:r w:rsidRPr="009B79A2">
        <w:t>sätt</w:t>
      </w:r>
      <w:r>
        <w:softHyphen/>
      </w:r>
      <w:r w:rsidRPr="009B79A2">
        <w:t>ningsgraden och antalet personer i arbete som andel av befolkningen ökat under de senaste åren. Detta är tydliga indikationer på att politi</w:t>
      </w:r>
      <w:r>
        <w:softHyphen/>
      </w:r>
      <w:r w:rsidRPr="009B79A2">
        <w:t>ken verkar i rätt riktning</w:t>
      </w:r>
      <w:r>
        <w:t>.</w:t>
      </w:r>
      <w:r w:rsidRPr="002E096A">
        <w:t xml:space="preserve"> </w:t>
      </w:r>
      <w:r>
        <w:t>Den starka arbets</w:t>
      </w:r>
      <w:r>
        <w:softHyphen/>
        <w:t>marknads</w:t>
      </w:r>
      <w:r>
        <w:softHyphen/>
        <w:t>utvecklingen har även kunnat kombineras med en god reallöneutveckling (se fördjupningsrutan Stark reallöneutveckling i ett internationellt perspektiv).</w:t>
      </w:r>
    </w:p>
    <w:p w14:paraId="6AE22FA2" w14:textId="77777777" w:rsidR="00F7009D" w:rsidRDefault="009D6872" w:rsidP="00F7009D">
      <w:pPr>
        <w:pStyle w:val="Brdtext"/>
        <w:ind w:firstLine="227"/>
      </w:pPr>
      <w:r w:rsidRPr="009B79A2">
        <w:t>Den</w:t>
      </w:r>
      <w:r>
        <w:t xml:space="preserve"> genomsnittliga sysselsättnings</w:t>
      </w:r>
      <w:r w:rsidRPr="009B79A2">
        <w:t xml:space="preserve">graden har dock minskat </w:t>
      </w:r>
      <w:r>
        <w:t>marginellt mellan 2006 och 2013</w:t>
      </w:r>
      <w:r w:rsidRPr="009B79A2">
        <w:t>. Det beror främst på att äldre</w:t>
      </w:r>
      <w:r>
        <w:t xml:space="preserve"> (65–74 år)</w:t>
      </w:r>
      <w:r w:rsidRPr="009B79A2">
        <w:t>, som har en lägre sysselsättningsgrad än genom</w:t>
      </w:r>
      <w:r>
        <w:softHyphen/>
      </w:r>
      <w:r w:rsidRPr="009B79A2">
        <w:t>snittet, utgör en större andel av befolkningen i</w:t>
      </w:r>
      <w:r>
        <w:t xml:space="preserve"> arbetsför ålder 2013</w:t>
      </w:r>
      <w:r w:rsidRPr="009B79A2">
        <w:t xml:space="preserve"> jämfört med 2006</w:t>
      </w:r>
      <w:r>
        <w:t>.</w:t>
      </w:r>
    </w:p>
    <w:p w14:paraId="024A3B43" w14:textId="77777777" w:rsidR="00F7009D" w:rsidRDefault="009D6872" w:rsidP="00F7009D">
      <w:pPr>
        <w:pStyle w:val="Rubrik3"/>
      </w:pPr>
      <w:bookmarkStart w:id="624" w:name="_Toc384401577"/>
      <w:r w:rsidRPr="009B79A2">
        <w:lastRenderedPageBreak/>
        <w:t>Regeringens politik har minskat utanförskapet</w:t>
      </w:r>
      <w:bookmarkEnd w:id="624"/>
    </w:p>
    <w:p w14:paraId="74D031E8" w14:textId="77777777" w:rsidR="00F7009D" w:rsidRPr="00EB4EA7" w:rsidRDefault="009D6872" w:rsidP="00F7009D">
      <w:pPr>
        <w:pStyle w:val="Brdtext"/>
        <w:rPr>
          <w:bCs/>
          <w:noProof/>
        </w:rPr>
      </w:pPr>
      <w:r>
        <w:t xml:space="preserve">Samtidigt som sysselsättningen ökar finns det indikatorer på att utanförskapet har minskat. Bland annat har </w:t>
      </w:r>
      <w:r w:rsidRPr="009B79A2">
        <w:t>antalet personer som får ersättningar från olika trygghetssystem, mätt som antalet helårsekviva</w:t>
      </w:r>
      <w:r>
        <w:softHyphen/>
      </w:r>
      <w:r w:rsidRPr="009B79A2">
        <w:t>lenter</w:t>
      </w:r>
      <w:r>
        <w:t xml:space="preserve">, </w:t>
      </w:r>
      <w:r w:rsidRPr="009B79A2">
        <w:t>minskat sedan 2006</w:t>
      </w:r>
      <w:r>
        <w:t xml:space="preserve"> (se </w:t>
      </w:r>
      <w:r>
        <w:fldChar w:fldCharType="begin"/>
      </w:r>
      <w:r>
        <w:instrText xml:space="preserve"> REF  _Ref382828166 \* Lower \h </w:instrText>
      </w:r>
      <w:r>
        <w:fldChar w:fldCharType="separate"/>
      </w:r>
      <w:r w:rsidR="004642B5">
        <w:t xml:space="preserve">diagram </w:t>
      </w:r>
      <w:r w:rsidR="004642B5" w:rsidRPr="004642B5">
        <w:rPr>
          <w:bCs/>
          <w:noProof/>
        </w:rPr>
        <w:t>10</w:t>
      </w:r>
      <w:r w:rsidR="004642B5">
        <w:rPr>
          <w:noProof/>
        </w:rPr>
        <w:t>.22</w:t>
      </w:r>
      <w:r>
        <w:fldChar w:fldCharType="end"/>
      </w:r>
      <w:r>
        <w:t>).</w:t>
      </w:r>
      <w:r>
        <w:rPr>
          <w:rStyle w:val="Fotnotsreferens"/>
        </w:rPr>
        <w:footnoteReference w:id="129"/>
      </w:r>
      <w:r>
        <w:t xml:space="preserve"> Antalet helårs</w:t>
      </w:r>
      <w:r>
        <w:softHyphen/>
        <w:t xml:space="preserve">ekvivalenter, som redovisas i </w:t>
      </w:r>
      <w:r>
        <w:fldChar w:fldCharType="begin"/>
      </w:r>
      <w:r>
        <w:instrText xml:space="preserve"> REF  _Ref382828166 \* Lower \h </w:instrText>
      </w:r>
      <w:r>
        <w:fldChar w:fldCharType="separate"/>
      </w:r>
      <w:r w:rsidR="004642B5">
        <w:t xml:space="preserve">diagram </w:t>
      </w:r>
      <w:r w:rsidR="004642B5" w:rsidRPr="004642B5">
        <w:rPr>
          <w:bCs/>
          <w:noProof/>
        </w:rPr>
        <w:t>10</w:t>
      </w:r>
      <w:r w:rsidR="004642B5">
        <w:rPr>
          <w:noProof/>
        </w:rPr>
        <w:t>.22</w:t>
      </w:r>
      <w:r>
        <w:fldChar w:fldCharType="end"/>
      </w:r>
      <w:r>
        <w:t>, mäter både kort- och långvarigt ersättnings</w:t>
      </w:r>
      <w:r>
        <w:softHyphen/>
        <w:t>mottagande. Det är allvarligare om personer är långvarigt försörjda av olika trygghetssystem än om ersättningsperioderna är korta. Det är därför viktigt att även analysera hur ersättnings</w:t>
      </w:r>
      <w:r>
        <w:softHyphen/>
        <w:t xml:space="preserve">periodernas längd har utvecklats. </w:t>
      </w:r>
    </w:p>
    <w:p w14:paraId="721796CE" w14:textId="77777777" w:rsidR="00F7009D" w:rsidRDefault="00F7009D" w:rsidP="00F7009D">
      <w:pPr>
        <w:pStyle w:val="Brdtextmedindrag"/>
      </w:pPr>
    </w:p>
    <w:p w14:paraId="0E014178" w14:textId="77777777" w:rsidR="00F7009D" w:rsidRDefault="009D6872" w:rsidP="00F7009D">
      <w:pPr>
        <w:pStyle w:val="DiagramRubrik"/>
      </w:pPr>
      <w:bookmarkStart w:id="625" w:name="_Ref382828166"/>
      <w:bookmarkStart w:id="626" w:name="_Toc384401832"/>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22</w:t>
        </w:r>
      </w:fldSimple>
      <w:bookmarkEnd w:id="625"/>
      <w:r>
        <w:t xml:space="preserve"> Antal personer som får ersättning från vissa trygghetssystem</w:t>
      </w:r>
      <w:bookmarkEnd w:id="626"/>
    </w:p>
    <w:p w14:paraId="613949F8" w14:textId="77777777" w:rsidR="00F7009D" w:rsidRDefault="009D6872" w:rsidP="00F7009D">
      <w:pPr>
        <w:pStyle w:val="DiagramUnderrubrik"/>
      </w:pPr>
      <w:r w:rsidRPr="00777B16">
        <w:t>Tusental</w:t>
      </w:r>
    </w:p>
    <w:p w14:paraId="6DD7A3D4" w14:textId="77777777" w:rsidR="00F7009D" w:rsidRDefault="009D6872" w:rsidP="00F7009D">
      <w:pPr>
        <w:pStyle w:val="Brdtext"/>
        <w:spacing w:line="260" w:lineRule="atLeast"/>
      </w:pPr>
      <w:r>
        <w:rPr>
          <w:noProof/>
          <w:lang w:eastAsia="sv-SE"/>
        </w:rPr>
        <w:drawing>
          <wp:inline distT="0" distB="0" distL="0" distR="0" wp14:anchorId="7C71144B" wp14:editId="19246DE5">
            <wp:extent cx="2754000" cy="2178000"/>
            <wp:effectExtent l="0" t="0" r="8255" b="0"/>
            <wp:docPr id="172" name="Diagram 5"/>
            <wp:cNvGraphicFramePr/>
            <a:graphic xmlns:a="http://schemas.openxmlformats.org/drawingml/2006/main">
              <a:graphicData uri="http://schemas.openxmlformats.org/drawingml/2006/chart">
                <c:chart xmlns:c="http://schemas.openxmlformats.org/drawingml/2006/chart" xmlns:r="http://schemas.openxmlformats.org/officeDocument/2006/relationships" r:id="rId478"/>
              </a:graphicData>
            </a:graphic>
          </wp:inline>
        </w:drawing>
      </w:r>
    </w:p>
    <w:p w14:paraId="04B4FC12" w14:textId="77777777" w:rsidR="00F7009D" w:rsidRDefault="009D6872" w:rsidP="00F7009D">
      <w:pPr>
        <w:pStyle w:val="DiagramFotnot"/>
      </w:pPr>
      <w:r w:rsidRPr="009F68B9">
        <w:rPr>
          <w:rFonts w:cs="Arial"/>
          <w:szCs w:val="14"/>
          <w:lang w:eastAsia="sv-SE"/>
        </w:rPr>
        <w:t>Anm.: Antal personer mätt som helårsekvivalenter.</w:t>
      </w:r>
      <w:r>
        <w:rPr>
          <w:rFonts w:cs="Arial"/>
          <w:szCs w:val="14"/>
          <w:lang w:eastAsia="sv-SE"/>
        </w:rPr>
        <w:br/>
      </w:r>
      <w:r w:rsidRPr="009F68B9">
        <w:rPr>
          <w:rFonts w:cs="Arial"/>
          <w:szCs w:val="14"/>
          <w:lang w:eastAsia="sv-SE"/>
        </w:rPr>
        <w:t>Källor: Statistiska centralbyrån, Försäkringskassan och egna beräkningar.</w:t>
      </w:r>
    </w:p>
    <w:p w14:paraId="2E37025A" w14:textId="77777777" w:rsidR="00F7009D" w:rsidRDefault="00F7009D" w:rsidP="00F7009D">
      <w:pPr>
        <w:pStyle w:val="Brdtext"/>
      </w:pPr>
    </w:p>
    <w:p w14:paraId="0F61F8EF" w14:textId="77777777" w:rsidR="00F7009D" w:rsidRPr="00EB4EA7" w:rsidRDefault="009D6872" w:rsidP="00F7009D">
      <w:pPr>
        <w:pStyle w:val="Brdtext"/>
        <w:rPr>
          <w:bCs/>
          <w:noProof/>
        </w:rPr>
      </w:pPr>
      <w:r w:rsidRPr="00F94A37">
        <w:t>Både antalet kort- och långvariga ersättnings</w:t>
      </w:r>
      <w:r>
        <w:softHyphen/>
      </w:r>
      <w:r w:rsidRPr="00F94A37">
        <w:t>perioder har minskat sedan mitten av 2000-talet</w:t>
      </w:r>
      <w:r w:rsidRPr="00D75F78">
        <w:t xml:space="preserve"> (se</w:t>
      </w:r>
      <w:r>
        <w:t xml:space="preserve"> </w:t>
      </w:r>
      <w:r>
        <w:fldChar w:fldCharType="begin"/>
      </w:r>
      <w:r>
        <w:instrText xml:space="preserve"> REF  _Ref384204100 \* Lower \h </w:instrText>
      </w:r>
      <w:r>
        <w:fldChar w:fldCharType="separate"/>
      </w:r>
      <w:r w:rsidR="004642B5">
        <w:t xml:space="preserve">diagram </w:t>
      </w:r>
      <w:r w:rsidR="004642B5" w:rsidRPr="004642B5">
        <w:rPr>
          <w:bCs/>
          <w:noProof/>
        </w:rPr>
        <w:t>10</w:t>
      </w:r>
      <w:r w:rsidR="004642B5">
        <w:rPr>
          <w:noProof/>
        </w:rPr>
        <w:t>.25</w:t>
      </w:r>
      <w:r>
        <w:fldChar w:fldCharType="end"/>
      </w:r>
      <w:r>
        <w:t>).</w:t>
      </w:r>
      <w:r w:rsidRPr="001A30BD">
        <w:t xml:space="preserve"> </w:t>
      </w:r>
      <w:r>
        <w:t>Antalet personer med ersättningsperioder som är längre än ett år har trendmässigt minskat sedan 2005. De korta ersättningsperioderna minskade från 2003 till början av 2008, men började sedan öka igen när arbetslösheten steg under finanskrisen.</w:t>
      </w:r>
    </w:p>
    <w:p w14:paraId="3C97B22E" w14:textId="77777777" w:rsidR="00F7009D" w:rsidRPr="00AC5A45" w:rsidRDefault="00F7009D" w:rsidP="00F7009D">
      <w:pPr>
        <w:pStyle w:val="Brdtextmedindrag"/>
        <w:ind w:firstLine="0"/>
      </w:pPr>
    </w:p>
    <w:p w14:paraId="229B61E2" w14:textId="77777777" w:rsidR="00F7009D" w:rsidRPr="001C457C" w:rsidRDefault="00F7009D" w:rsidP="00F7009D">
      <w:pPr>
        <w:pStyle w:val="Brdtextmedindrag"/>
        <w:sectPr w:rsidR="00F7009D" w:rsidRPr="001C457C" w:rsidSect="00F7009D">
          <w:headerReference w:type="even" r:id="rId479"/>
          <w:headerReference w:type="default" r:id="rId480"/>
          <w:footerReference w:type="even" r:id="rId481"/>
          <w:footerReference w:type="default" r:id="rId482"/>
          <w:footerReference w:type="first" r:id="rId483"/>
          <w:type w:val="continuous"/>
          <w:pgSz w:w="11906" w:h="16838" w:code="9"/>
          <w:pgMar w:top="1304" w:right="1871" w:bottom="1531" w:left="1021" w:header="567" w:footer="1077" w:gutter="0"/>
          <w:cols w:num="2" w:space="340"/>
          <w:docGrid w:linePitch="360"/>
        </w:sectPr>
      </w:pPr>
    </w:p>
    <w:bookmarkStart w:id="627" w:name="_Toc384401620"/>
    <w:p w14:paraId="3E06E668" w14:textId="77777777" w:rsidR="00F7009D" w:rsidRDefault="009D6872" w:rsidP="00F7009D">
      <w:pPr>
        <w:pStyle w:val="RubrikRuta"/>
      </w:pPr>
      <w:r>
        <w:rPr>
          <w:noProof/>
          <w:lang w:eastAsia="sv-SE"/>
        </w:rPr>
        <w:lastRenderedPageBreak/>
        <mc:AlternateContent>
          <mc:Choice Requires="wps">
            <w:drawing>
              <wp:anchor distT="0" distB="0" distL="114300" distR="114300" simplePos="0" relativeHeight="251680256" behindDoc="1" locked="0" layoutInCell="1" allowOverlap="1" wp14:anchorId="2598AC35" wp14:editId="6D1321B4">
                <wp:simplePos x="0" y="0"/>
                <wp:positionH relativeFrom="column">
                  <wp:posOffset>-114935</wp:posOffset>
                </wp:positionH>
                <wp:positionV relativeFrom="page">
                  <wp:posOffset>723900</wp:posOffset>
                </wp:positionV>
                <wp:extent cx="5972175" cy="9039225"/>
                <wp:effectExtent l="0" t="0" r="9525" b="9525"/>
                <wp:wrapNone/>
                <wp:docPr id="173"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03922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9.05pt;margin-top:57pt;width:470.25pt;height:711.75pt;z-index:-25165312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rsidRPr="00FA2629">
        <w:t>Stark</w:t>
      </w:r>
      <w:r>
        <w:t xml:space="preserve"> reallöneutveckling i ett internationellt perspektiv</w:t>
      </w:r>
      <w:bookmarkEnd w:id="627"/>
      <w:r>
        <w:t xml:space="preserve"> </w:t>
      </w:r>
    </w:p>
    <w:p w14:paraId="29C1EC50" w14:textId="77777777" w:rsidR="00F7009D" w:rsidRDefault="009D6872" w:rsidP="00F7009D">
      <w:pPr>
        <w:pStyle w:val="Brdtext"/>
      </w:pPr>
      <w:r w:rsidRPr="00540E46">
        <w:t xml:space="preserve">En central del i den svenska </w:t>
      </w:r>
      <w:r>
        <w:t>arbets</w:t>
      </w:r>
      <w:r>
        <w:softHyphen/>
        <w:t>marknads</w:t>
      </w:r>
      <w:r>
        <w:softHyphen/>
      </w:r>
      <w:r w:rsidRPr="00540E46">
        <w:t xml:space="preserve">modellen </w:t>
      </w:r>
      <w:r>
        <w:t xml:space="preserve">är </w:t>
      </w:r>
      <w:r w:rsidRPr="00540E46">
        <w:t>att arbetsmarkna</w:t>
      </w:r>
      <w:r>
        <w:softHyphen/>
      </w:r>
      <w:r w:rsidRPr="00540E46">
        <w:t>dens parter har ansvaret för lönebildningen. Den svenska modellen har tjänat Sverige väl under lång tid.</w:t>
      </w:r>
      <w:r>
        <w:t xml:space="preserve"> </w:t>
      </w:r>
      <w:r w:rsidRPr="00A62942">
        <w:t xml:space="preserve">Sedan industriavtalets införande 1997 har Sverige </w:t>
      </w:r>
      <w:r>
        <w:t xml:space="preserve">kunnat kombinera hög sysselsättning med en </w:t>
      </w:r>
      <w:r w:rsidRPr="00A62942">
        <w:t xml:space="preserve">stark utveckling av reallönerna </w:t>
      </w:r>
      <w:r>
        <w:t>utan att den internationella konkurrenskraften har för</w:t>
      </w:r>
      <w:r>
        <w:softHyphen/>
        <w:t xml:space="preserve">sämrats (se vidare fördjupningsrutan Sveriges internationella konkurrenskraft). </w:t>
      </w:r>
    </w:p>
    <w:p w14:paraId="0F938C50" w14:textId="77777777" w:rsidR="00F7009D" w:rsidRPr="00544986" w:rsidRDefault="009D6872" w:rsidP="00F7009D">
      <w:pPr>
        <w:pStyle w:val="Brdtextmedindrag"/>
      </w:pPr>
      <w:r>
        <w:t>Trots en utdragen lågkonjunktur har real</w:t>
      </w:r>
      <w:r>
        <w:softHyphen/>
        <w:t xml:space="preserve">lönerna </w:t>
      </w:r>
      <w:r w:rsidRPr="00A62942">
        <w:t xml:space="preserve">stigit med </w:t>
      </w:r>
      <w:r>
        <w:t>ca 7</w:t>
      </w:r>
      <w:r w:rsidRPr="00A62942">
        <w:t xml:space="preserve"> procent</w:t>
      </w:r>
      <w:r>
        <w:t xml:space="preserve"> i Sverige 2006–</w:t>
      </w:r>
      <w:r w:rsidRPr="00A62942">
        <w:t xml:space="preserve">2012 </w:t>
      </w:r>
      <w:r>
        <w:t xml:space="preserve">(se </w:t>
      </w:r>
      <w:r>
        <w:fldChar w:fldCharType="begin"/>
      </w:r>
      <w:r>
        <w:instrText xml:space="preserve"> REF  _Ref380057204 \* Lower \h  \* MERGEFORMAT  \* MERGEFORMAT </w:instrText>
      </w:r>
      <w:r>
        <w:fldChar w:fldCharType="separate"/>
      </w:r>
      <w:r w:rsidR="004642B5">
        <w:t xml:space="preserve">diagram </w:t>
      </w:r>
      <w:r w:rsidR="004642B5" w:rsidRPr="004642B5">
        <w:rPr>
          <w:bCs/>
          <w:noProof/>
        </w:rPr>
        <w:t>10</w:t>
      </w:r>
      <w:r w:rsidR="004642B5">
        <w:rPr>
          <w:noProof/>
        </w:rPr>
        <w:t>.23</w:t>
      </w:r>
      <w:r>
        <w:fldChar w:fldCharType="end"/>
      </w:r>
      <w:r>
        <w:t>)</w:t>
      </w:r>
      <w:r w:rsidRPr="00A62942">
        <w:t xml:space="preserve">. Det kan jämföras med att </w:t>
      </w:r>
      <w:r>
        <w:t>reallönerna har ökat med ca 3 procent i eurozonen och med ca 2 procent i Tyskland sedan 2006</w:t>
      </w:r>
      <w:r w:rsidRPr="00A62942">
        <w:t>.</w:t>
      </w:r>
      <w:r>
        <w:t xml:space="preserve"> </w:t>
      </w:r>
      <w:r w:rsidRPr="00A6258D">
        <w:t>Även i ett längre perspek</w:t>
      </w:r>
      <w:r>
        <w:softHyphen/>
      </w:r>
      <w:r w:rsidRPr="00A6258D">
        <w:t xml:space="preserve">tiv har </w:t>
      </w:r>
      <w:r>
        <w:t>reallöneutvecklingen varit stark</w:t>
      </w:r>
      <w:r w:rsidRPr="00A6258D">
        <w:t xml:space="preserve">. </w:t>
      </w:r>
      <w:r>
        <w:t>Sedan 1997 har reallönerna i Sverige ökat med drygt 30 procent.</w:t>
      </w:r>
    </w:p>
    <w:p w14:paraId="2A7A84F9" w14:textId="77777777" w:rsidR="00F7009D" w:rsidRDefault="00F7009D" w:rsidP="00F7009D">
      <w:pPr>
        <w:pStyle w:val="Brdtextmedindrag"/>
      </w:pPr>
    </w:p>
    <w:p w14:paraId="394C08DE" w14:textId="77777777" w:rsidR="00F7009D" w:rsidRDefault="009D6872" w:rsidP="00F7009D">
      <w:pPr>
        <w:pStyle w:val="DiagramRubrik"/>
      </w:pPr>
      <w:bookmarkStart w:id="628" w:name="_Ref380057204"/>
      <w:bookmarkStart w:id="629" w:name="_Toc384401833"/>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23</w:t>
        </w:r>
      </w:fldSimple>
      <w:bookmarkEnd w:id="628"/>
      <w:r>
        <w:t xml:space="preserve"> Reallöneutveckling</w:t>
      </w:r>
      <w:bookmarkEnd w:id="629"/>
    </w:p>
    <w:p w14:paraId="34FD0045" w14:textId="77777777" w:rsidR="00F7009D" w:rsidRDefault="009D6872" w:rsidP="00F7009D">
      <w:pPr>
        <w:pStyle w:val="DiagramUnderrubrik"/>
      </w:pPr>
      <w:r>
        <w:t>Index, 2006 = 100</w:t>
      </w:r>
    </w:p>
    <w:p w14:paraId="690025D0" w14:textId="77777777" w:rsidR="00F7009D" w:rsidRDefault="009D6872" w:rsidP="00F7009D">
      <w:pPr>
        <w:pStyle w:val="Brdtext"/>
        <w:spacing w:line="260" w:lineRule="atLeast"/>
      </w:pPr>
      <w:r>
        <w:rPr>
          <w:noProof/>
          <w:lang w:eastAsia="sv-SE"/>
        </w:rPr>
        <w:drawing>
          <wp:inline distT="0" distB="0" distL="0" distR="0" wp14:anchorId="1200D5ED" wp14:editId="451BAF5A">
            <wp:extent cx="2753995" cy="2178000"/>
            <wp:effectExtent l="0" t="0" r="8255" b="0"/>
            <wp:docPr id="174" name="Diagram 14"/>
            <wp:cNvGraphicFramePr/>
            <a:graphic xmlns:a="http://schemas.openxmlformats.org/drawingml/2006/main">
              <a:graphicData uri="http://schemas.openxmlformats.org/drawingml/2006/chart">
                <c:chart xmlns:c="http://schemas.openxmlformats.org/drawingml/2006/chart" xmlns:r="http://schemas.openxmlformats.org/officeDocument/2006/relationships" r:id="rId484"/>
              </a:graphicData>
            </a:graphic>
          </wp:inline>
        </w:drawing>
      </w:r>
    </w:p>
    <w:p w14:paraId="45B79918" w14:textId="77777777" w:rsidR="00F7009D" w:rsidRDefault="009D6872" w:rsidP="00F7009D">
      <w:pPr>
        <w:pStyle w:val="DiagramFotnot"/>
      </w:pPr>
      <w:r>
        <w:t>Anm.: För Sverige avser reallön nominell timlöneutveckling enligt nationalräkenskaperna deflaterad med hushållens konsumtionsdeflator. För övriga länder och aggregat avses real ersättning, dvs. lön inklusive kollektiva avgifter, deflaterad med hushållens konsumtionsdeflator.</w:t>
      </w:r>
      <w:r>
        <w:br/>
        <w:t xml:space="preserve">Källor: Europeiska kommissionen och Statistiska centralbyrån. </w:t>
      </w:r>
    </w:p>
    <w:p w14:paraId="2F790337" w14:textId="77777777" w:rsidR="00F7009D" w:rsidRDefault="00F7009D" w:rsidP="00F7009D">
      <w:pPr>
        <w:pStyle w:val="Brdtextmedindrag"/>
        <w:ind w:firstLine="0"/>
      </w:pPr>
    </w:p>
    <w:p w14:paraId="507D121F" w14:textId="77777777" w:rsidR="00F7009D" w:rsidRDefault="009D6872" w:rsidP="00F7009D">
      <w:pPr>
        <w:pStyle w:val="Brdtext"/>
      </w:pPr>
      <w:r w:rsidRPr="006C67E9">
        <w:t xml:space="preserve">Sverige </w:t>
      </w:r>
      <w:r>
        <w:t>har även</w:t>
      </w:r>
      <w:r w:rsidRPr="006C67E9">
        <w:t xml:space="preserve"> en låg andel låglönejobb </w:t>
      </w:r>
      <w:r>
        <w:t>jämfört med</w:t>
      </w:r>
      <w:r w:rsidRPr="006C67E9">
        <w:t xml:space="preserve"> andra EU-länder</w:t>
      </w:r>
      <w:r>
        <w:t>.</w:t>
      </w:r>
      <w:r w:rsidRPr="006C67E9">
        <w:t xml:space="preserve"> </w:t>
      </w:r>
      <w:r>
        <w:t>År 2010 hade</w:t>
      </w:r>
      <w:r w:rsidRPr="006C67E9">
        <w:t xml:space="preserve"> 2,5 procent av de </w:t>
      </w:r>
      <w:r>
        <w:t xml:space="preserve">anställda i Sverige </w:t>
      </w:r>
      <w:r w:rsidRPr="006C67E9">
        <w:t>låglönejobb</w:t>
      </w:r>
      <w:r>
        <w:t xml:space="preserve"> (se </w:t>
      </w:r>
      <w:r>
        <w:fldChar w:fldCharType="begin"/>
      </w:r>
      <w:r>
        <w:instrText xml:space="preserve"> REF  _Ref380682692 \* Lower \h  \* MERGEFORMAT </w:instrText>
      </w:r>
      <w:r>
        <w:fldChar w:fldCharType="separate"/>
      </w:r>
      <w:r w:rsidR="004642B5">
        <w:t xml:space="preserve">diagram </w:t>
      </w:r>
      <w:r w:rsidR="004642B5" w:rsidRPr="004642B5">
        <w:rPr>
          <w:bCs/>
          <w:noProof/>
        </w:rPr>
        <w:t>10</w:t>
      </w:r>
      <w:r w:rsidR="004642B5">
        <w:rPr>
          <w:noProof/>
        </w:rPr>
        <w:t>.24</w:t>
      </w:r>
      <w:r>
        <w:fldChar w:fldCharType="end"/>
      </w:r>
      <w:r>
        <w:t>)</w:t>
      </w:r>
      <w:r w:rsidRPr="006C67E9">
        <w:t>. Ge</w:t>
      </w:r>
      <w:r>
        <w:t>nomsnittet för EU är 17 procent och i Tyskland hade 22 procent av de anställda låglönejobb.</w:t>
      </w:r>
      <w:r>
        <w:rPr>
          <w:rStyle w:val="Fotnotsreferens"/>
        </w:rPr>
        <w:footnoteReference w:id="130"/>
      </w:r>
      <w:r>
        <w:t xml:space="preserve"> Sammantaget indikerar detta att </w:t>
      </w:r>
      <w:r>
        <w:lastRenderedPageBreak/>
        <w:t>Sveriges höga sysselsättningsgrad inte har kommit till priset av fallande reallöner eller en tydlig ökning av låglönejobben.</w:t>
      </w:r>
    </w:p>
    <w:p w14:paraId="692D117E" w14:textId="77777777" w:rsidR="00F7009D" w:rsidRDefault="00F7009D" w:rsidP="00F7009D">
      <w:pPr>
        <w:pStyle w:val="Brdtextmedindrag"/>
      </w:pPr>
    </w:p>
    <w:p w14:paraId="0104EDA3" w14:textId="77777777" w:rsidR="00F7009D" w:rsidRDefault="009D6872" w:rsidP="00F7009D">
      <w:pPr>
        <w:pStyle w:val="DiagramRubrik"/>
      </w:pPr>
      <w:bookmarkStart w:id="630" w:name="_Ref380682692"/>
      <w:bookmarkStart w:id="631" w:name="_Toc384401834"/>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24</w:t>
        </w:r>
      </w:fldSimple>
      <w:bookmarkEnd w:id="630"/>
      <w:r>
        <w:t xml:space="preserve"> Andel låglönejobb</w:t>
      </w:r>
      <w:bookmarkEnd w:id="631"/>
      <w:r>
        <w:tab/>
      </w:r>
    </w:p>
    <w:p w14:paraId="351D380B" w14:textId="77777777" w:rsidR="00F7009D" w:rsidRDefault="009D6872" w:rsidP="00F7009D">
      <w:pPr>
        <w:pStyle w:val="DiagramUnderrubrik"/>
      </w:pPr>
      <w:r>
        <w:t>Procent</w:t>
      </w:r>
    </w:p>
    <w:p w14:paraId="3CFBCFD2" w14:textId="77777777" w:rsidR="00F7009D" w:rsidRDefault="009D6872" w:rsidP="00F7009D">
      <w:pPr>
        <w:pStyle w:val="Brdtext"/>
        <w:spacing w:line="260" w:lineRule="atLeast"/>
      </w:pPr>
      <w:r>
        <w:rPr>
          <w:noProof/>
          <w:lang w:eastAsia="sv-SE"/>
        </w:rPr>
        <w:drawing>
          <wp:inline distT="0" distB="0" distL="0" distR="0" wp14:anchorId="5222E9C2" wp14:editId="206E9E0E">
            <wp:extent cx="2753995" cy="2178000"/>
            <wp:effectExtent l="0" t="0" r="0" b="0"/>
            <wp:docPr id="175" name="Diagram 20"/>
            <wp:cNvGraphicFramePr/>
            <a:graphic xmlns:a="http://schemas.openxmlformats.org/drawingml/2006/main">
              <a:graphicData uri="http://schemas.openxmlformats.org/drawingml/2006/chart">
                <c:chart xmlns:c="http://schemas.openxmlformats.org/drawingml/2006/chart" xmlns:r="http://schemas.openxmlformats.org/officeDocument/2006/relationships" r:id="rId485"/>
              </a:graphicData>
            </a:graphic>
          </wp:inline>
        </w:drawing>
      </w:r>
    </w:p>
    <w:p w14:paraId="236077C1" w14:textId="77777777" w:rsidR="00F7009D" w:rsidRDefault="009D6872" w:rsidP="00F7009D">
      <w:pPr>
        <w:pStyle w:val="DiagramFotnot"/>
      </w:pPr>
      <w:r>
        <w:t>Källa: Eurostat.</w:t>
      </w:r>
    </w:p>
    <w:p w14:paraId="46DEFBC8" w14:textId="77777777" w:rsidR="00F7009D" w:rsidRDefault="00F7009D" w:rsidP="00F7009D">
      <w:pPr>
        <w:pStyle w:val="Brdtext"/>
      </w:pPr>
    </w:p>
    <w:p w14:paraId="736E0B3C" w14:textId="77777777" w:rsidR="00F7009D" w:rsidRDefault="00F7009D" w:rsidP="00F7009D">
      <w:pPr>
        <w:pStyle w:val="Brdtextmedindrag"/>
      </w:pPr>
    </w:p>
    <w:p w14:paraId="5FB1E5FF" w14:textId="77777777" w:rsidR="00F7009D" w:rsidRDefault="00F7009D" w:rsidP="00F7009D">
      <w:pPr>
        <w:pStyle w:val="Brdtextmedindrag"/>
      </w:pPr>
    </w:p>
    <w:p w14:paraId="46D14260" w14:textId="77777777" w:rsidR="00F7009D" w:rsidRDefault="00F7009D" w:rsidP="00F7009D">
      <w:pPr>
        <w:pStyle w:val="Brdtextmedindrag"/>
      </w:pPr>
    </w:p>
    <w:p w14:paraId="64EC3570" w14:textId="77777777" w:rsidR="00F7009D" w:rsidRDefault="00F7009D" w:rsidP="00F7009D">
      <w:pPr>
        <w:pStyle w:val="Brdtextmedindrag"/>
      </w:pPr>
    </w:p>
    <w:p w14:paraId="54CAFE5A" w14:textId="77777777" w:rsidR="00F7009D" w:rsidRDefault="00F7009D" w:rsidP="00F7009D">
      <w:pPr>
        <w:pStyle w:val="Brdtextmedindrag"/>
      </w:pPr>
    </w:p>
    <w:p w14:paraId="0A8C956B" w14:textId="77777777" w:rsidR="00F7009D" w:rsidRDefault="00F7009D" w:rsidP="00F7009D">
      <w:pPr>
        <w:pStyle w:val="Brdtextmedindrag"/>
      </w:pPr>
    </w:p>
    <w:p w14:paraId="4E4CF1BA" w14:textId="77777777" w:rsidR="00F7009D" w:rsidRDefault="00F7009D" w:rsidP="00F7009D">
      <w:pPr>
        <w:pStyle w:val="Brdtextmedindrag"/>
      </w:pPr>
    </w:p>
    <w:p w14:paraId="78E24DD3" w14:textId="77777777" w:rsidR="00F7009D" w:rsidRDefault="00F7009D" w:rsidP="00F7009D">
      <w:pPr>
        <w:pStyle w:val="Brdtextmedindrag"/>
      </w:pPr>
    </w:p>
    <w:p w14:paraId="1CD08F04" w14:textId="77777777" w:rsidR="00F7009D" w:rsidRDefault="00F7009D" w:rsidP="00F7009D">
      <w:pPr>
        <w:pStyle w:val="Brdtextmedindrag"/>
      </w:pPr>
    </w:p>
    <w:p w14:paraId="080B4D92" w14:textId="77777777" w:rsidR="00F7009D" w:rsidRDefault="00F7009D" w:rsidP="00F7009D">
      <w:pPr>
        <w:pStyle w:val="Brdtextmedindrag"/>
      </w:pPr>
    </w:p>
    <w:p w14:paraId="34AB8799" w14:textId="77777777" w:rsidR="00F7009D" w:rsidRDefault="00F7009D" w:rsidP="00F7009D">
      <w:pPr>
        <w:pStyle w:val="Brdtextmedindrag"/>
      </w:pPr>
    </w:p>
    <w:p w14:paraId="337DBCD8" w14:textId="77777777" w:rsidR="00F7009D" w:rsidRDefault="00F7009D" w:rsidP="00F7009D">
      <w:pPr>
        <w:pStyle w:val="Brdtextmedindrag"/>
      </w:pPr>
    </w:p>
    <w:p w14:paraId="79C27026" w14:textId="77777777" w:rsidR="00F7009D" w:rsidRDefault="00F7009D" w:rsidP="00F7009D">
      <w:pPr>
        <w:pStyle w:val="Brdtextmedindrag"/>
      </w:pPr>
    </w:p>
    <w:p w14:paraId="33555F29" w14:textId="77777777" w:rsidR="00F7009D" w:rsidRDefault="00F7009D" w:rsidP="00F7009D">
      <w:pPr>
        <w:pStyle w:val="Brdtextmedindrag"/>
      </w:pPr>
    </w:p>
    <w:p w14:paraId="6D307D63" w14:textId="77777777" w:rsidR="00F7009D" w:rsidRDefault="00F7009D" w:rsidP="00F7009D">
      <w:pPr>
        <w:pStyle w:val="Brdtextmedindrag"/>
      </w:pPr>
    </w:p>
    <w:p w14:paraId="78472277" w14:textId="77777777" w:rsidR="00F7009D" w:rsidRDefault="00F7009D" w:rsidP="00F7009D">
      <w:pPr>
        <w:pStyle w:val="Brdtextmedindrag"/>
      </w:pPr>
    </w:p>
    <w:p w14:paraId="5C0237D3" w14:textId="77777777" w:rsidR="00F7009D" w:rsidRDefault="00F7009D" w:rsidP="00F7009D">
      <w:pPr>
        <w:pStyle w:val="Brdtextmedindrag"/>
      </w:pPr>
    </w:p>
    <w:p w14:paraId="5C247896" w14:textId="77777777" w:rsidR="00F7009D" w:rsidRDefault="00F7009D" w:rsidP="00F7009D">
      <w:pPr>
        <w:pStyle w:val="Brdtextmedindrag"/>
      </w:pPr>
    </w:p>
    <w:p w14:paraId="7E32F1A6" w14:textId="77777777" w:rsidR="00F7009D" w:rsidRDefault="00F7009D" w:rsidP="00F7009D">
      <w:pPr>
        <w:pStyle w:val="Brdtextmedindrag"/>
      </w:pPr>
    </w:p>
    <w:p w14:paraId="036D615F" w14:textId="77777777" w:rsidR="00F7009D" w:rsidRDefault="00F7009D" w:rsidP="00F7009D">
      <w:pPr>
        <w:pStyle w:val="Brdtextmedindrag"/>
      </w:pPr>
    </w:p>
    <w:p w14:paraId="163D3AED" w14:textId="77777777" w:rsidR="00F7009D" w:rsidRDefault="00F7009D" w:rsidP="00F7009D">
      <w:pPr>
        <w:pStyle w:val="Brdtextmedindrag"/>
      </w:pPr>
    </w:p>
    <w:p w14:paraId="460A5F87" w14:textId="77777777" w:rsidR="00F7009D" w:rsidRDefault="00F7009D" w:rsidP="00F7009D">
      <w:pPr>
        <w:pStyle w:val="Brdtextmedindrag"/>
      </w:pPr>
    </w:p>
    <w:p w14:paraId="16FF982F" w14:textId="77777777" w:rsidR="00F7009D" w:rsidRDefault="00F7009D" w:rsidP="00F7009D">
      <w:pPr>
        <w:pStyle w:val="Brdtextmedindrag"/>
      </w:pPr>
    </w:p>
    <w:p w14:paraId="667E0A41" w14:textId="77777777" w:rsidR="00F7009D" w:rsidRPr="00AC5A45" w:rsidRDefault="00F7009D" w:rsidP="00F7009D">
      <w:pPr>
        <w:pStyle w:val="Brdtextmedindrag"/>
        <w:ind w:firstLine="0"/>
      </w:pPr>
    </w:p>
    <w:p w14:paraId="0C5C4EE3" w14:textId="77777777" w:rsidR="00F7009D" w:rsidRDefault="009D6872" w:rsidP="00F7009D">
      <w:pPr>
        <w:pStyle w:val="DiagramRubrik"/>
      </w:pPr>
      <w:bookmarkStart w:id="632" w:name="_Ref384204100"/>
      <w:bookmarkStart w:id="633" w:name="_Toc384401835"/>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25</w:t>
        </w:r>
      </w:fldSimple>
      <w:bookmarkEnd w:id="632"/>
      <w:r>
        <w:t xml:space="preserve"> Antal personer som får ersättning från vissa trygghetssystem fördelat efter ersättningsperiodens längd</w:t>
      </w:r>
      <w:bookmarkEnd w:id="633"/>
    </w:p>
    <w:p w14:paraId="4C4B03D3" w14:textId="77777777" w:rsidR="00F7009D" w:rsidRDefault="009D6872" w:rsidP="00F7009D">
      <w:pPr>
        <w:pStyle w:val="DiagramUnderrubrik"/>
      </w:pPr>
      <w:r>
        <w:t>Tusental</w:t>
      </w:r>
      <w:r>
        <w:tab/>
        <w:t>Tusental</w:t>
      </w:r>
    </w:p>
    <w:p w14:paraId="74DE99AE" w14:textId="77777777" w:rsidR="00F7009D" w:rsidRDefault="009D6872" w:rsidP="00F7009D">
      <w:pPr>
        <w:pStyle w:val="Brdtext"/>
        <w:spacing w:line="260" w:lineRule="atLeast"/>
      </w:pPr>
      <w:r>
        <w:rPr>
          <w:noProof/>
          <w:lang w:eastAsia="sv-SE"/>
        </w:rPr>
        <w:drawing>
          <wp:inline distT="0" distB="0" distL="0" distR="0" wp14:anchorId="4EB24C1D" wp14:editId="291EC3E3">
            <wp:extent cx="2753995" cy="2178000"/>
            <wp:effectExtent l="0" t="0" r="8255" b="0"/>
            <wp:docPr id="176" name="Diagram 18"/>
            <wp:cNvGraphicFramePr/>
            <a:graphic xmlns:a="http://schemas.openxmlformats.org/drawingml/2006/main">
              <a:graphicData uri="http://schemas.openxmlformats.org/drawingml/2006/chart">
                <c:chart xmlns:c="http://schemas.openxmlformats.org/drawingml/2006/chart" xmlns:r="http://schemas.openxmlformats.org/officeDocument/2006/relationships" r:id="rId486"/>
              </a:graphicData>
            </a:graphic>
          </wp:inline>
        </w:drawing>
      </w:r>
    </w:p>
    <w:p w14:paraId="1ABA94DC" w14:textId="77777777" w:rsidR="00F7009D" w:rsidRDefault="009D6872" w:rsidP="00F7009D">
      <w:pPr>
        <w:pStyle w:val="DiagramFotnot"/>
      </w:pPr>
      <w:r w:rsidRPr="00F46218">
        <w:rPr>
          <w:color w:val="000000"/>
          <w:szCs w:val="14"/>
          <w:lang w:eastAsia="sv-SE"/>
        </w:rPr>
        <w:t>Anm.: Säsongrensad data.</w:t>
      </w:r>
      <w:r>
        <w:rPr>
          <w:color w:val="000000"/>
          <w:szCs w:val="14"/>
          <w:lang w:eastAsia="sv-SE"/>
        </w:rPr>
        <w:br/>
      </w:r>
      <w:r w:rsidRPr="00F46218">
        <w:rPr>
          <w:color w:val="000000"/>
          <w:szCs w:val="14"/>
          <w:lang w:eastAsia="sv-SE"/>
        </w:rPr>
        <w:t>Källa: Statistiska centralbyrån</w:t>
      </w:r>
      <w:r>
        <w:rPr>
          <w:color w:val="000000"/>
          <w:szCs w:val="14"/>
          <w:lang w:eastAsia="sv-SE"/>
        </w:rPr>
        <w:t>.</w:t>
      </w:r>
    </w:p>
    <w:p w14:paraId="02ED7DF0" w14:textId="77777777" w:rsidR="00F7009D" w:rsidRDefault="009D6872" w:rsidP="00F7009D">
      <w:pPr>
        <w:pStyle w:val="Rubrik4utannumrering"/>
      </w:pPr>
      <w:r w:rsidRPr="009B79A2">
        <w:t>Antalet personer med sjukpenning och sjuk</w:t>
      </w:r>
      <w:r>
        <w:softHyphen/>
      </w:r>
      <w:r w:rsidRPr="009B79A2">
        <w:t xml:space="preserve">ersättning </w:t>
      </w:r>
      <w:r>
        <w:t>är lägre än i början av 2000-talet</w:t>
      </w:r>
    </w:p>
    <w:p w14:paraId="6C0514A3" w14:textId="77777777" w:rsidR="00F7009D" w:rsidRDefault="009D6872" w:rsidP="00F7009D">
      <w:pPr>
        <w:pStyle w:val="Brdtext"/>
      </w:pPr>
      <w:r w:rsidRPr="009B79A2">
        <w:t>De viktigaste förklaringarna till att antalet perso</w:t>
      </w:r>
      <w:r>
        <w:softHyphen/>
      </w:r>
      <w:r w:rsidRPr="009B79A2">
        <w:t>ner so</w:t>
      </w:r>
      <w:r>
        <w:t>m får ersättning från trygghets</w:t>
      </w:r>
      <w:r w:rsidRPr="009B79A2">
        <w:t>systemen har min</w:t>
      </w:r>
      <w:r>
        <w:t xml:space="preserve">skat är att antalet som uppbär ersättning från sjukförsäkringen </w:t>
      </w:r>
      <w:r w:rsidRPr="009B79A2">
        <w:t xml:space="preserve">har minskat (se </w:t>
      </w:r>
      <w:r>
        <w:fldChar w:fldCharType="begin"/>
      </w:r>
      <w:r>
        <w:instrText xml:space="preserve"> REF  _Ref380493602 \* Lower \h  \* MERGEFORMAT </w:instrText>
      </w:r>
      <w:r>
        <w:fldChar w:fldCharType="separate"/>
      </w:r>
      <w:r w:rsidR="004642B5">
        <w:t xml:space="preserve">diagram </w:t>
      </w:r>
      <w:r w:rsidR="004642B5" w:rsidRPr="004642B5">
        <w:rPr>
          <w:bCs/>
          <w:noProof/>
        </w:rPr>
        <w:t>10</w:t>
      </w:r>
      <w:r w:rsidR="004642B5">
        <w:rPr>
          <w:noProof/>
        </w:rPr>
        <w:t>.26</w:t>
      </w:r>
      <w:r>
        <w:fldChar w:fldCharType="end"/>
      </w:r>
      <w:r w:rsidRPr="009B79A2">
        <w:t>).</w:t>
      </w:r>
      <w:r>
        <w:t xml:space="preserve"> Både kvinnors och mäns sjukfrånvaro har minskat, men kvinnor har fortfarande i genomsnitt en betydligt högre sjukfrånvaro än män.</w:t>
      </w:r>
      <w:r w:rsidRPr="009B79A2">
        <w:t xml:space="preserve"> Den minskade sjukfrånvaron har medfört att antalet personer som arbetar har ökat. </w:t>
      </w:r>
      <w:r>
        <w:t xml:space="preserve">Nivån på sjukfrånvaron i Sverige ligger numera i linje med sjukfrånvaron i andra </w:t>
      </w:r>
      <w:r w:rsidRPr="009B79A2">
        <w:t xml:space="preserve">länder med </w:t>
      </w:r>
      <w:r>
        <w:t xml:space="preserve">jämförbara </w:t>
      </w:r>
      <w:r w:rsidRPr="009B79A2">
        <w:t>system och förmåner.</w:t>
      </w:r>
      <w:r>
        <w:rPr>
          <w:rStyle w:val="Fotnotsreferens"/>
        </w:rPr>
        <w:footnoteReference w:id="131"/>
      </w:r>
    </w:p>
    <w:p w14:paraId="19F590C1" w14:textId="77777777" w:rsidR="00F7009D" w:rsidRDefault="009D6872" w:rsidP="00F7009D">
      <w:pPr>
        <w:pStyle w:val="Brdtextmedindrag"/>
      </w:pPr>
      <w:r>
        <w:t>Det finns många tänkbara förklaringar till varför antalet personer med sjukpenning har minskat sedan början av 2000-talet. Mycket tyder på att genomförda reformer har samverkat med förändrade attityder och normer. Finans</w:t>
      </w:r>
      <w:r>
        <w:softHyphen/>
        <w:t>-politiska rådet har granskat reformerna som regeringen har genomfört inom sjukförsäkrings</w:t>
      </w:r>
      <w:r>
        <w:softHyphen/>
        <w:t>området och bedömer att de med stor sanno</w:t>
      </w:r>
      <w:r>
        <w:softHyphen/>
        <w:t>likhet har varit en viktig orsak till den minskade sjukfrånvaron.</w:t>
      </w:r>
      <w:r>
        <w:rPr>
          <w:rStyle w:val="Fotnotsreferens"/>
        </w:rPr>
        <w:footnoteReference w:id="132"/>
      </w:r>
    </w:p>
    <w:p w14:paraId="7CBEF6EE" w14:textId="77777777" w:rsidR="00F7009D" w:rsidRDefault="009D6872" w:rsidP="00F7009D">
      <w:pPr>
        <w:pStyle w:val="DiagramRubrik"/>
      </w:pPr>
      <w:bookmarkStart w:id="634" w:name="_Ref380493602"/>
      <w:bookmarkStart w:id="635" w:name="_Toc384401836"/>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26</w:t>
        </w:r>
      </w:fldSimple>
      <w:bookmarkEnd w:id="634"/>
      <w:r>
        <w:t xml:space="preserve"> Antal personer med sjuk- och aktivitetsersättning samt antal personer med sjukpenning</w:t>
      </w:r>
      <w:bookmarkEnd w:id="635"/>
    </w:p>
    <w:p w14:paraId="4513F8DA" w14:textId="77777777" w:rsidR="00F7009D" w:rsidRDefault="009D6872" w:rsidP="00F7009D">
      <w:pPr>
        <w:pStyle w:val="DiagramUnderrubrik"/>
      </w:pPr>
      <w:r w:rsidRPr="00866D34">
        <w:t>Antal</w:t>
      </w:r>
    </w:p>
    <w:p w14:paraId="2A3EAEB8" w14:textId="77777777" w:rsidR="00F7009D" w:rsidRDefault="009D6872" w:rsidP="00F7009D">
      <w:pPr>
        <w:pStyle w:val="Brdtext"/>
        <w:spacing w:line="260" w:lineRule="atLeast"/>
      </w:pPr>
      <w:r>
        <w:rPr>
          <w:noProof/>
          <w:lang w:eastAsia="sv-SE"/>
        </w:rPr>
        <w:drawing>
          <wp:inline distT="0" distB="0" distL="0" distR="0" wp14:anchorId="1C4D9CA8" wp14:editId="687F8D8E">
            <wp:extent cx="2753995" cy="2178000"/>
            <wp:effectExtent l="0" t="0" r="8255" b="0"/>
            <wp:docPr id="177" name="Diagram 78"/>
            <wp:cNvGraphicFramePr/>
            <a:graphic xmlns:a="http://schemas.openxmlformats.org/drawingml/2006/main">
              <a:graphicData uri="http://schemas.openxmlformats.org/drawingml/2006/chart">
                <c:chart xmlns:c="http://schemas.openxmlformats.org/drawingml/2006/chart" xmlns:r="http://schemas.openxmlformats.org/officeDocument/2006/relationships" r:id="rId487"/>
              </a:graphicData>
            </a:graphic>
          </wp:inline>
        </w:drawing>
      </w:r>
    </w:p>
    <w:p w14:paraId="41C1956C" w14:textId="77777777" w:rsidR="00F7009D" w:rsidRDefault="009D6872" w:rsidP="00F7009D">
      <w:pPr>
        <w:pStyle w:val="DiagramFotnot"/>
      </w:pPr>
      <w:r w:rsidRPr="00441B51">
        <w:rPr>
          <w:rFonts w:cs="Arial"/>
          <w:color w:val="000000"/>
          <w:szCs w:val="14"/>
          <w:lang w:eastAsia="sv-SE"/>
        </w:rPr>
        <w:t xml:space="preserve">Anm.: På grund av vissa förändringar i sjuklöneperioden finns det tidsseriebrott mellan 1997 och 1998 samt mellan 2003 och 2004. </w:t>
      </w:r>
      <w:r>
        <w:rPr>
          <w:rFonts w:cs="Arial"/>
          <w:color w:val="000000"/>
          <w:szCs w:val="14"/>
          <w:lang w:eastAsia="sv-SE"/>
        </w:rPr>
        <w:t>Data för s</w:t>
      </w:r>
      <w:r w:rsidRPr="00441B51">
        <w:rPr>
          <w:rFonts w:cs="Arial"/>
          <w:color w:val="000000"/>
          <w:szCs w:val="14"/>
          <w:lang w:eastAsia="sv-SE"/>
        </w:rPr>
        <w:t xml:space="preserve">jukfall är säsongsrensad. </w:t>
      </w:r>
      <w:r>
        <w:rPr>
          <w:rFonts w:cs="Arial"/>
          <w:color w:val="000000"/>
          <w:szCs w:val="14"/>
          <w:lang w:eastAsia="sv-SE"/>
        </w:rPr>
        <w:br/>
      </w:r>
      <w:r w:rsidRPr="00441B51">
        <w:rPr>
          <w:rFonts w:cs="Arial"/>
          <w:color w:val="000000"/>
          <w:szCs w:val="14"/>
          <w:lang w:eastAsia="sv-SE"/>
        </w:rPr>
        <w:t>Källa: Statistiska centralbyrån.</w:t>
      </w:r>
    </w:p>
    <w:p w14:paraId="3A8E1C23" w14:textId="77777777" w:rsidR="00F7009D" w:rsidRDefault="00F7009D" w:rsidP="00F7009D">
      <w:pPr>
        <w:pStyle w:val="Brdtext"/>
        <w:spacing w:line="260" w:lineRule="atLeast"/>
      </w:pPr>
    </w:p>
    <w:p w14:paraId="78DA44A0" w14:textId="77777777" w:rsidR="00F7009D" w:rsidRDefault="009D6872" w:rsidP="00F7009D">
      <w:pPr>
        <w:pStyle w:val="Brdtext"/>
      </w:pPr>
      <w:r>
        <w:t>Det är också tydligt att minskningen av anta</w:t>
      </w:r>
      <w:r>
        <w:softHyphen/>
        <w:t>let personer med sjuk</w:t>
      </w:r>
      <w:r w:rsidRPr="009B79A2">
        <w:t xml:space="preserve">ersättning </w:t>
      </w:r>
      <w:r>
        <w:t xml:space="preserve">har sammanfallit med genomförandet av regeringens reformer. De förändrade villkoren för att bli berättigad till stadigvarande sjukersättning och borttagandet av möjligheten till tidsbegränsad sjukersättning trädde i kraft den 1 juli 2008. Av </w:t>
      </w:r>
      <w:r>
        <w:rPr>
          <w:highlight w:val="yellow"/>
        </w:rPr>
        <w:fldChar w:fldCharType="begin"/>
      </w:r>
      <w:r>
        <w:rPr>
          <w:highlight w:val="yellow"/>
        </w:rPr>
        <w:instrText xml:space="preserve"> REF  _Ref380493602 \* Lower \h  \* MERGEFORMAT </w:instrText>
      </w:r>
      <w:r>
        <w:rPr>
          <w:highlight w:val="yellow"/>
        </w:rPr>
      </w:r>
      <w:r>
        <w:rPr>
          <w:highlight w:val="yellow"/>
        </w:rPr>
        <w:fldChar w:fldCharType="separate"/>
      </w:r>
      <w:r w:rsidR="004642B5">
        <w:t xml:space="preserve">diagram </w:t>
      </w:r>
      <w:r w:rsidR="004642B5" w:rsidRPr="004642B5">
        <w:rPr>
          <w:bCs/>
          <w:noProof/>
        </w:rPr>
        <w:t>10</w:t>
      </w:r>
      <w:r w:rsidR="004642B5">
        <w:rPr>
          <w:noProof/>
        </w:rPr>
        <w:t>.26</w:t>
      </w:r>
      <w:r>
        <w:rPr>
          <w:highlight w:val="yellow"/>
        </w:rPr>
        <w:fldChar w:fldCharType="end"/>
      </w:r>
      <w:r>
        <w:t xml:space="preserve"> framgår att antalet personer som uppbär sjuk- och aktivitetsersättning började minska därefter. </w:t>
      </w:r>
    </w:p>
    <w:p w14:paraId="6887AD20" w14:textId="77777777" w:rsidR="00F7009D" w:rsidRDefault="009D6872" w:rsidP="00F7009D">
      <w:pPr>
        <w:pStyle w:val="Brdtextmedindrag"/>
      </w:pPr>
      <w:r>
        <w:t>Sedan slutet av 2010</w:t>
      </w:r>
      <w:r w:rsidRPr="00D75F78">
        <w:t xml:space="preserve"> har dock </w:t>
      </w:r>
      <w:r>
        <w:t xml:space="preserve">antalet personer med sjukpenning </w:t>
      </w:r>
      <w:r w:rsidRPr="00D75F78">
        <w:t xml:space="preserve">ökat. </w:t>
      </w:r>
      <w:r>
        <w:t xml:space="preserve">Både antalet personer som får sjukpenning och den genomsnittliga tiden med sjukpenning har ökat. Kvinnor, som redan hade en betydligt högre sjukfrånvaro än män, står för merparten av ökningen (se </w:t>
      </w:r>
      <w:r>
        <w:fldChar w:fldCharType="begin"/>
      </w:r>
      <w:r>
        <w:instrText xml:space="preserve"> REF  _Ref380493602 \* Lower \h  \* MERGEFORMAT </w:instrText>
      </w:r>
      <w:r>
        <w:fldChar w:fldCharType="separate"/>
      </w:r>
      <w:r w:rsidR="004642B5">
        <w:t xml:space="preserve">diagram </w:t>
      </w:r>
      <w:r w:rsidR="004642B5" w:rsidRPr="004642B5">
        <w:rPr>
          <w:bCs/>
          <w:noProof/>
        </w:rPr>
        <w:t>10</w:t>
      </w:r>
      <w:r w:rsidR="004642B5">
        <w:rPr>
          <w:noProof/>
        </w:rPr>
        <w:t>.26</w:t>
      </w:r>
      <w:r>
        <w:fldChar w:fldCharType="end"/>
      </w:r>
      <w:r>
        <w:t>). Framför allt är det sjukfrånvaron på grund av psykiska dia</w:t>
      </w:r>
      <w:r>
        <w:softHyphen/>
        <w:t xml:space="preserve">gnoser som ökar och dessa är i dag den vanligaste sjukskrivningsorsaken för både kvinnor och män. </w:t>
      </w:r>
    </w:p>
    <w:p w14:paraId="3809A055" w14:textId="77777777" w:rsidR="00F7009D" w:rsidRDefault="009D6872" w:rsidP="00F7009D">
      <w:pPr>
        <w:pStyle w:val="Brdtextmedindrag"/>
      </w:pPr>
      <w:r>
        <w:t>Uppgången i sjukpenningtalet sedan slutet av 2010 kan delvis förklaras av regeländringar. Avskaffandet av den tidsbegränsade sjuk</w:t>
      </w:r>
      <w:r>
        <w:softHyphen/>
        <w:t>ersättning</w:t>
      </w:r>
      <w:r>
        <w:softHyphen/>
        <w:t xml:space="preserve">en och skärpningen av reglerna för att beviljas sjukersättning tillsvidare har inneburit att färre pågående sjukpenningfall avslutas genom en övergång till sjukersättning. Detta får som effekt att fler kvarstår i sjukpenning, vilket ger ett högre sjukpenningtal. Vidare beror ökningen på att personer som tidigare uppnått maximal tid i sjukförsäkringen återvänder till sjukförsäkringen. Sedan 2012 har det även skett en ökning av nya sjukfall. </w:t>
      </w:r>
    </w:p>
    <w:p w14:paraId="6458B272" w14:textId="77777777" w:rsidR="00F7009D" w:rsidRDefault="009D6872" w:rsidP="00F7009D">
      <w:pPr>
        <w:pStyle w:val="Brdtextmedindrag"/>
      </w:pPr>
      <w:r>
        <w:t>De exakta mekanismerna bakom ökningen av nya sjukfall är dock inte kända. Det kan kon</w:t>
      </w:r>
      <w:r>
        <w:softHyphen/>
        <w:t xml:space="preserve">stateras att sjukfrånvaron och nyttjandet av </w:t>
      </w:r>
      <w:r>
        <w:lastRenderedPageBreak/>
        <w:t>sjukförsäkringen i Sverige även tidigare har varierat över tid på ett sätt som är svårt att förklara med enbart förändrad hälsa, befolk</w:t>
      </w:r>
      <w:r>
        <w:softHyphen/>
        <w:t>ningsstruktur eller regeländringar inom sjuk</w:t>
      </w:r>
      <w:r>
        <w:softHyphen/>
        <w:t>försäkringen.</w:t>
      </w:r>
      <w:r>
        <w:rPr>
          <w:rStyle w:val="Fotnotsreferens"/>
        </w:rPr>
        <w:footnoteReference w:id="133"/>
      </w:r>
      <w:r>
        <w:t xml:space="preserve"> Regeringen har med anledning av detta gett Försäkrings</w:t>
      </w:r>
      <w:r>
        <w:softHyphen/>
        <w:t>kassan i uppdrag att analysera orsakerna till varför sjukfrånvaron i Sverige har varierat kraftigt över tid.</w:t>
      </w:r>
      <w:r>
        <w:rPr>
          <w:rStyle w:val="Fotnotsreferens"/>
        </w:rPr>
        <w:footnoteReference w:id="134"/>
      </w:r>
    </w:p>
    <w:p w14:paraId="39C2A9E3" w14:textId="77777777" w:rsidR="00F7009D" w:rsidRDefault="009D6872" w:rsidP="00F7009D">
      <w:pPr>
        <w:pStyle w:val="Rubrik4utannumrering"/>
      </w:pPr>
      <w:r w:rsidRPr="00F43FEA">
        <w:t>Arbetsmarknadspolitiken verkar i rätt riktning, men utmaningar kvarstår</w:t>
      </w:r>
    </w:p>
    <w:p w14:paraId="7BFC4792" w14:textId="77777777" w:rsidR="00F7009D" w:rsidRPr="00F43FEA" w:rsidRDefault="009D6872" w:rsidP="00F7009D">
      <w:pPr>
        <w:pStyle w:val="Brdtext"/>
      </w:pPr>
      <w:r w:rsidRPr="00F43FEA">
        <w:t>Åtgärderna inom arbetsmarknadspolitiken riktas främst till pers</w:t>
      </w:r>
      <w:r>
        <w:t>oner som står långt från arbets</w:t>
      </w:r>
      <w:r>
        <w:softHyphen/>
      </w:r>
      <w:r w:rsidRPr="00F43FEA">
        <w:t xml:space="preserve">marknaden. Detta innebär att det ofta tar tid innan effekterna av åtgärderna syns genom en ökad sysselsättning. </w:t>
      </w:r>
      <w:r w:rsidRPr="009C10A7">
        <w:t>Arbetslösa som stått utan arbete under lång tid kan behöva stöd i sitt arbetssökande, samtidigt som deras kompetens och yrkeskunskaper troligen behöver stärkas. Vidare har arbetsmarknadsutsikterna för de arbets</w:t>
      </w:r>
      <w:r>
        <w:softHyphen/>
      </w:r>
      <w:r w:rsidRPr="009C10A7">
        <w:t xml:space="preserve">lösa, särskilt för de långtidsarbetslösa, </w:t>
      </w:r>
      <w:r>
        <w:t>försämrats</w:t>
      </w:r>
      <w:r w:rsidRPr="009C10A7">
        <w:t xml:space="preserve"> i spåren av den utdragna lågkonjunkturen.</w:t>
      </w:r>
    </w:p>
    <w:p w14:paraId="1852B1A4" w14:textId="77777777" w:rsidR="00F7009D" w:rsidRPr="00F43FEA" w:rsidRDefault="009D6872" w:rsidP="00F7009D">
      <w:pPr>
        <w:pStyle w:val="Brdtextmedindrag"/>
      </w:pPr>
      <w:r w:rsidRPr="00F43FEA">
        <w:t>Trots dessa svårigheter finns det en del indika</w:t>
      </w:r>
      <w:r>
        <w:softHyphen/>
      </w:r>
      <w:r w:rsidRPr="00F43FEA">
        <w:t>tioner på</w:t>
      </w:r>
      <w:r>
        <w:t xml:space="preserve"> att regeringens arbetsmarknads</w:t>
      </w:r>
      <w:r w:rsidRPr="00F43FEA">
        <w:t>politik har bidragit till en högre sysselsättning. Bland annat visar en rapport från Institutet för arbetsmarkn</w:t>
      </w:r>
      <w:r>
        <w:t>ads- och utbildningspolitisk ut</w:t>
      </w:r>
      <w:r w:rsidRPr="00F43FEA">
        <w:t>värdering att nystartsjobben har minskat arbetslösheten och ökat sysselsä</w:t>
      </w:r>
      <w:r>
        <w:t>ttningen.</w:t>
      </w:r>
      <w:r>
        <w:rPr>
          <w:rStyle w:val="Fotnotsreferens"/>
        </w:rPr>
        <w:footnoteReference w:id="135"/>
      </w:r>
      <w:r>
        <w:t xml:space="preserve"> </w:t>
      </w:r>
    </w:p>
    <w:p w14:paraId="37758EF6" w14:textId="77777777" w:rsidR="00F7009D" w:rsidRDefault="009D6872" w:rsidP="00F7009D">
      <w:pPr>
        <w:pStyle w:val="Brdtextmedindrag"/>
      </w:pPr>
      <w:r>
        <w:t>En annan indikator</w:t>
      </w:r>
      <w:r w:rsidRPr="00F43FEA">
        <w:t xml:space="preserve"> på att arbetsmarknads</w:t>
      </w:r>
      <w:r>
        <w:softHyphen/>
      </w:r>
      <w:r w:rsidRPr="00F43FEA">
        <w:t>poli</w:t>
      </w:r>
      <w:r>
        <w:softHyphen/>
      </w:r>
      <w:r w:rsidRPr="00F43FEA">
        <w:t>tiken verkar i rätt riktning</w:t>
      </w:r>
      <w:r>
        <w:t xml:space="preserve"> är </w:t>
      </w:r>
      <w:r w:rsidRPr="00F43FEA">
        <w:t>att sökaktivi</w:t>
      </w:r>
      <w:r>
        <w:softHyphen/>
      </w:r>
      <w:r w:rsidRPr="00F43FEA">
        <w:t>teten bland de arbetslösa ligger på en högre nivå nu än före 2007. En hög sökaktivitet är en förut</w:t>
      </w:r>
      <w:r>
        <w:softHyphen/>
      </w:r>
      <w:r w:rsidRPr="00F43FEA">
        <w:t>sätt</w:t>
      </w:r>
      <w:r>
        <w:softHyphen/>
      </w:r>
      <w:r w:rsidRPr="00F43FEA">
        <w:t xml:space="preserve">ning för en väl fungerande matchning. </w:t>
      </w:r>
      <w:r w:rsidRPr="00C06D8F">
        <w:t>Arbets</w:t>
      </w:r>
      <w:r>
        <w:softHyphen/>
      </w:r>
      <w:r w:rsidRPr="00C06D8F">
        <w:t>för</w:t>
      </w:r>
      <w:r>
        <w:softHyphen/>
      </w:r>
      <w:r w:rsidRPr="00C06D8F">
        <w:t>medlingen</w:t>
      </w:r>
      <w:r>
        <w:t>s</w:t>
      </w:r>
      <w:r w:rsidRPr="00C06D8F">
        <w:t xml:space="preserve"> </w:t>
      </w:r>
      <w:r>
        <w:t>tydligare uppdrag att för</w:t>
      </w:r>
      <w:r>
        <w:softHyphen/>
        <w:t>medla arbete, ökad uppföljning och kontroll av individens arbetssökande, införandet av j</w:t>
      </w:r>
      <w:r w:rsidRPr="00F43FEA">
        <w:t xml:space="preserve">obbskatteavdraget </w:t>
      </w:r>
      <w:r>
        <w:t xml:space="preserve">samt </w:t>
      </w:r>
      <w:r w:rsidRPr="00F43FEA">
        <w:t>refor</w:t>
      </w:r>
      <w:r>
        <w:softHyphen/>
      </w:r>
      <w:r w:rsidRPr="00F43FEA">
        <w:t>mer</w:t>
      </w:r>
      <w:r>
        <w:softHyphen/>
      </w:r>
      <w:r w:rsidRPr="00F43FEA">
        <w:t>na inom arbetslöshetsförsäkringen är troligen viktiga förklaringar till den ökade sökaktiviteten.</w:t>
      </w:r>
    </w:p>
    <w:p w14:paraId="33FA378E" w14:textId="77777777" w:rsidR="00F7009D" w:rsidRDefault="009D6872" w:rsidP="00F7009D">
      <w:pPr>
        <w:pStyle w:val="Rubrik4utannumrering"/>
      </w:pPr>
      <w:r w:rsidRPr="00F43FEA">
        <w:lastRenderedPageBreak/>
        <w:t>Fle</w:t>
      </w:r>
      <w:r>
        <w:t>r</w:t>
      </w:r>
      <w:r w:rsidRPr="00F43FEA">
        <w:t xml:space="preserve"> </w:t>
      </w:r>
      <w:r>
        <w:t>i</w:t>
      </w:r>
      <w:r w:rsidRPr="00F43FEA">
        <w:t xml:space="preserve"> garantierna</w:t>
      </w:r>
      <w:r>
        <w:t xml:space="preserve"> har fått arbete</w:t>
      </w:r>
    </w:p>
    <w:p w14:paraId="2132014E" w14:textId="77777777" w:rsidR="00F7009D" w:rsidRDefault="009D6872" w:rsidP="00F7009D">
      <w:pPr>
        <w:pStyle w:val="Brdtextmedindrag"/>
        <w:ind w:firstLine="0"/>
      </w:pPr>
      <w:r w:rsidRPr="00F43FEA">
        <w:t xml:space="preserve">I </w:t>
      </w:r>
      <w:r w:rsidRPr="00F43FEA">
        <w:rPr>
          <w:rStyle w:val="BrdtextChar"/>
        </w:rPr>
        <w:t>jobb- och</w:t>
      </w:r>
      <w:r w:rsidRPr="00F43FEA">
        <w:t xml:space="preserve"> utvecklingsgarantin finns personer med stora svårigheter att etablera sig på arbets</w:t>
      </w:r>
      <w:r>
        <w:softHyphen/>
      </w:r>
      <w:r w:rsidRPr="00F43FEA">
        <w:t xml:space="preserve">marknaden. Det är därför positivt att </w:t>
      </w:r>
      <w:r>
        <w:t xml:space="preserve">andelen som lämnat garantierna för </w:t>
      </w:r>
      <w:r w:rsidRPr="00F43FEA">
        <w:t>subven</w:t>
      </w:r>
      <w:r>
        <w:softHyphen/>
      </w:r>
      <w:r w:rsidRPr="00F43FEA">
        <w:t>tionerat och osubve</w:t>
      </w:r>
      <w:r>
        <w:t>ntionerat arbete ökade 2009–2013</w:t>
      </w:r>
      <w:r w:rsidRPr="00F43FEA">
        <w:t xml:space="preserve"> i garan</w:t>
      </w:r>
      <w:r>
        <w:softHyphen/>
      </w:r>
      <w:r w:rsidRPr="00F43FEA">
        <w:t>tins samtliga faser. Det visar att även de långtids</w:t>
      </w:r>
      <w:r>
        <w:softHyphen/>
      </w:r>
      <w:r w:rsidRPr="00F43FEA">
        <w:t>arbetslösa fick</w:t>
      </w:r>
      <w:r>
        <w:t xml:space="preserve"> del av den ökande efterfrågan på arbetskraft. </w:t>
      </w:r>
      <w:r w:rsidRPr="00F43FEA">
        <w:t xml:space="preserve">Av </w:t>
      </w:r>
      <w:r>
        <w:rPr>
          <w:highlight w:val="yellow"/>
        </w:rPr>
        <w:fldChar w:fldCharType="begin"/>
      </w:r>
      <w:r>
        <w:rPr>
          <w:highlight w:val="yellow"/>
        </w:rPr>
        <w:instrText xml:space="preserve"> REF  _Ref380657483 \* Lower \h  \* MERGEFORMAT </w:instrText>
      </w:r>
      <w:r>
        <w:rPr>
          <w:highlight w:val="yellow"/>
        </w:rPr>
      </w:r>
      <w:r>
        <w:rPr>
          <w:highlight w:val="yellow"/>
        </w:rPr>
        <w:fldChar w:fldCharType="separate"/>
      </w:r>
      <w:r w:rsidR="004642B5">
        <w:t xml:space="preserve">diagram </w:t>
      </w:r>
      <w:r w:rsidR="004642B5" w:rsidRPr="004642B5">
        <w:rPr>
          <w:bCs/>
          <w:noProof/>
        </w:rPr>
        <w:t>10</w:t>
      </w:r>
      <w:r w:rsidR="004642B5">
        <w:rPr>
          <w:noProof/>
        </w:rPr>
        <w:t>.27</w:t>
      </w:r>
      <w:r>
        <w:rPr>
          <w:highlight w:val="yellow"/>
        </w:rPr>
        <w:fldChar w:fldCharType="end"/>
      </w:r>
      <w:r w:rsidRPr="00F43FEA">
        <w:t xml:space="preserve"> framgår också att subventionerade anställningar</w:t>
      </w:r>
      <w:r>
        <w:t xml:space="preserve"> är en viktig</w:t>
      </w:r>
      <w:r w:rsidRPr="00255BA3">
        <w:t>, och över tid sett allt mer betydelsefull,</w:t>
      </w:r>
      <w:r w:rsidRPr="00F43FEA">
        <w:t xml:space="preserve"> väg till arbete för p</w:t>
      </w:r>
      <w:r>
        <w:t>ersoner i jobb- och utvecklings</w:t>
      </w:r>
      <w:r>
        <w:softHyphen/>
      </w:r>
      <w:r w:rsidRPr="00F43FEA">
        <w:t>garan</w:t>
      </w:r>
      <w:r>
        <w:softHyphen/>
      </w:r>
      <w:r w:rsidRPr="00F43FEA">
        <w:t>tin</w:t>
      </w:r>
      <w:r>
        <w:t>,</w:t>
      </w:r>
      <w:r w:rsidRPr="00F43FEA">
        <w:t xml:space="preserve"> även f</w:t>
      </w:r>
      <w:r>
        <w:t>ör de som befinner sig i syssel</w:t>
      </w:r>
      <w:r w:rsidRPr="00F43FEA">
        <w:t>sättnings</w:t>
      </w:r>
      <w:r>
        <w:softHyphen/>
      </w:r>
      <w:r w:rsidRPr="00F43FEA">
        <w:t>fasen.</w:t>
      </w:r>
      <w:r>
        <w:t xml:space="preserve"> </w:t>
      </w:r>
    </w:p>
    <w:p w14:paraId="1668C217" w14:textId="77777777" w:rsidR="00F7009D" w:rsidRDefault="00F7009D" w:rsidP="00F7009D">
      <w:pPr>
        <w:pStyle w:val="Brdtextmedindrag"/>
        <w:ind w:firstLine="0"/>
      </w:pPr>
    </w:p>
    <w:p w14:paraId="4BEA9B09" w14:textId="77777777" w:rsidR="00F7009D" w:rsidRDefault="009D6872" w:rsidP="00F7009D">
      <w:pPr>
        <w:pStyle w:val="DiagramRubrik"/>
      </w:pPr>
      <w:bookmarkStart w:id="636" w:name="_Ref380657483"/>
      <w:bookmarkStart w:id="637" w:name="_Toc384401837"/>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27</w:t>
        </w:r>
      </w:fldSimple>
      <w:bookmarkEnd w:id="636"/>
      <w:r>
        <w:t xml:space="preserve"> Utflödet från jobb- och utvecklingsgarantin som andel av de kvarstående i garantin</w:t>
      </w:r>
      <w:bookmarkEnd w:id="637"/>
    </w:p>
    <w:p w14:paraId="024A8855" w14:textId="77777777" w:rsidR="00F7009D" w:rsidRDefault="009D6872" w:rsidP="00F7009D">
      <w:pPr>
        <w:pStyle w:val="DiagramUnderrubrik"/>
      </w:pPr>
      <w:r w:rsidRPr="003473FD">
        <w:t>Procent av kvarstående i garantin</w:t>
      </w:r>
    </w:p>
    <w:p w14:paraId="005CD31D" w14:textId="77777777" w:rsidR="00F7009D" w:rsidRDefault="009D6872" w:rsidP="00F7009D">
      <w:pPr>
        <w:pStyle w:val="Brdtext"/>
        <w:spacing w:line="260" w:lineRule="atLeast"/>
      </w:pPr>
      <w:r>
        <w:rPr>
          <w:noProof/>
          <w:lang w:eastAsia="sv-SE"/>
        </w:rPr>
        <w:drawing>
          <wp:inline distT="0" distB="0" distL="0" distR="0" wp14:anchorId="00666718" wp14:editId="738DA369">
            <wp:extent cx="2753995" cy="2178000"/>
            <wp:effectExtent l="0" t="0" r="8255" b="0"/>
            <wp:docPr id="178" name="Diagram 64"/>
            <wp:cNvGraphicFramePr/>
            <a:graphic xmlns:a="http://schemas.openxmlformats.org/drawingml/2006/main">
              <a:graphicData uri="http://schemas.openxmlformats.org/drawingml/2006/chart">
                <c:chart xmlns:c="http://schemas.openxmlformats.org/drawingml/2006/chart" xmlns:r="http://schemas.openxmlformats.org/officeDocument/2006/relationships" r:id="rId488"/>
              </a:graphicData>
            </a:graphic>
          </wp:inline>
        </w:drawing>
      </w:r>
    </w:p>
    <w:p w14:paraId="041BB5CA" w14:textId="77777777" w:rsidR="00F7009D" w:rsidRDefault="009D6872" w:rsidP="00F7009D">
      <w:pPr>
        <w:pStyle w:val="DiagramFotnot"/>
      </w:pPr>
      <w:r w:rsidRPr="0057133B">
        <w:t>Anm.:</w:t>
      </w:r>
      <w:r>
        <w:t xml:space="preserve"> </w:t>
      </w:r>
      <w:r w:rsidRPr="0057133B">
        <w:rPr>
          <w:rStyle w:val="DiagramFotnotChar"/>
        </w:rPr>
        <w:t>Lämnat till  osubventionerat arbete</w:t>
      </w:r>
      <w:r>
        <w:rPr>
          <w:rStyle w:val="DiagramFotnotChar"/>
        </w:rPr>
        <w:t xml:space="preserve"> eller</w:t>
      </w:r>
      <w:r w:rsidRPr="0057133B">
        <w:rPr>
          <w:rStyle w:val="DiagramFotnotChar"/>
        </w:rPr>
        <w:t xml:space="preserve"> subventionerat arbete avser status 90 dagar efter utträde ur </w:t>
      </w:r>
      <w:r>
        <w:rPr>
          <w:rStyle w:val="DiagramFotnotChar"/>
        </w:rPr>
        <w:t>garantin.</w:t>
      </w:r>
      <w:r w:rsidRPr="0057133B">
        <w:t xml:space="preserve"> </w:t>
      </w:r>
      <w:r w:rsidRPr="0057133B">
        <w:rPr>
          <w:rStyle w:val="DiagramFotnotChar"/>
        </w:rPr>
        <w:t>Säsongrensad data, tre månaders glidande medelvärde</w:t>
      </w:r>
      <w:r>
        <w:rPr>
          <w:rStyle w:val="DiagramFotnotChar"/>
        </w:rPr>
        <w:t>.</w:t>
      </w:r>
      <w:r w:rsidRPr="0057133B">
        <w:br/>
        <w:t>Källa: Arbetsförmedlingen.</w:t>
      </w:r>
    </w:p>
    <w:p w14:paraId="3619BDFA" w14:textId="77777777" w:rsidR="00F7009D" w:rsidRPr="00C3407F" w:rsidRDefault="00F7009D" w:rsidP="00F7009D">
      <w:pPr>
        <w:pStyle w:val="Brdtextmedindrag"/>
        <w:ind w:firstLine="0"/>
      </w:pPr>
    </w:p>
    <w:p w14:paraId="1499E0DF" w14:textId="77777777" w:rsidR="00F7009D" w:rsidRDefault="009D6872" w:rsidP="00F7009D">
      <w:pPr>
        <w:pStyle w:val="Brdtextmedindrag"/>
        <w:ind w:firstLine="0"/>
      </w:pPr>
      <w:r w:rsidRPr="00F43FEA">
        <w:t xml:space="preserve">Av de ungdomar som lämnar jobbgarantin </w:t>
      </w:r>
      <w:r>
        <w:t xml:space="preserve">påbörjar en allt större andel </w:t>
      </w:r>
      <w:r w:rsidRPr="00F43FEA">
        <w:t>ett osubven</w:t>
      </w:r>
      <w:r>
        <w:softHyphen/>
      </w:r>
      <w:r w:rsidRPr="00F43FEA">
        <w:t>tione</w:t>
      </w:r>
      <w:r>
        <w:softHyphen/>
      </w:r>
      <w:r w:rsidRPr="00F43FEA">
        <w:t>rat arbete</w:t>
      </w:r>
      <w:r>
        <w:t xml:space="preserve"> </w:t>
      </w:r>
      <w:r w:rsidRPr="00F43FEA">
        <w:t>(se</w:t>
      </w:r>
      <w:r>
        <w:t xml:space="preserve"> </w:t>
      </w:r>
      <w:r>
        <w:fldChar w:fldCharType="begin"/>
      </w:r>
      <w:r>
        <w:instrText xml:space="preserve"> REF _Ref381369813 \* Lower \h  \* MERGEFORMAT </w:instrText>
      </w:r>
      <w:r>
        <w:fldChar w:fldCharType="separate"/>
      </w:r>
      <w:r w:rsidR="004642B5">
        <w:t xml:space="preserve">diagram </w:t>
      </w:r>
      <w:r w:rsidR="004642B5" w:rsidRPr="004642B5">
        <w:rPr>
          <w:bCs/>
          <w:noProof/>
        </w:rPr>
        <w:t>10</w:t>
      </w:r>
      <w:r w:rsidR="004642B5">
        <w:rPr>
          <w:noProof/>
        </w:rPr>
        <w:t>.28</w:t>
      </w:r>
      <w:r>
        <w:fldChar w:fldCharType="end"/>
      </w:r>
      <w:r w:rsidRPr="00F43FEA">
        <w:t xml:space="preserve">). Ett av syftena med jobbgarantin för ungdomar var att förmå fler att söka sig till utbildning. Det är därför också positivt att andelen som lämnar garantin för utbildning har ökat </w:t>
      </w:r>
      <w:r>
        <w:t xml:space="preserve">sedan </w:t>
      </w:r>
      <w:r w:rsidRPr="00F43FEA">
        <w:t>jobbgarantin infördes. Mer problematiskt är att andelen personer som lämnar jobbgarantin för jobb- och utvecklings</w:t>
      </w:r>
      <w:r>
        <w:softHyphen/>
      </w:r>
      <w:r w:rsidRPr="00F43FEA">
        <w:t xml:space="preserve">garantin </w:t>
      </w:r>
      <w:r w:rsidRPr="009C10A7">
        <w:t xml:space="preserve">ligger kvar på en </w:t>
      </w:r>
      <w:r>
        <w:t>relativt</w:t>
      </w:r>
      <w:r w:rsidRPr="009C10A7">
        <w:t xml:space="preserve"> hög nivå.</w:t>
      </w:r>
      <w:r>
        <w:t xml:space="preserve"> </w:t>
      </w:r>
    </w:p>
    <w:p w14:paraId="6E5480E2" w14:textId="77777777" w:rsidR="00F7009D" w:rsidRDefault="00F7009D" w:rsidP="00F7009D">
      <w:pPr>
        <w:pStyle w:val="Brdtextmedindrag"/>
        <w:ind w:firstLine="0"/>
      </w:pPr>
    </w:p>
    <w:p w14:paraId="3AE14EF2" w14:textId="77777777" w:rsidR="00F7009D" w:rsidRDefault="009D6872" w:rsidP="00F7009D">
      <w:pPr>
        <w:pStyle w:val="DiagramRubrik"/>
      </w:pPr>
      <w:bookmarkStart w:id="638" w:name="_Ref381369813"/>
      <w:bookmarkStart w:id="639" w:name="_Toc384401838"/>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10</w:t>
      </w:r>
      <w:r w:rsidR="0009067D">
        <w:rPr>
          <w:bCs/>
          <w:noProof/>
        </w:rPr>
        <w:fldChar w:fldCharType="end"/>
      </w:r>
      <w:r>
        <w:rPr>
          <w:noProof/>
        </w:rPr>
        <w:t>.</w:t>
      </w:r>
      <w:fldSimple w:instr=" SEQ Diagram \* ARABIC \s 1 ">
        <w:r w:rsidR="004642B5">
          <w:rPr>
            <w:noProof/>
          </w:rPr>
          <w:t>28</w:t>
        </w:r>
      </w:fldSimple>
      <w:bookmarkEnd w:id="638"/>
      <w:r>
        <w:t xml:space="preserve"> Utflödet från jobbgarantin för ungdomar</w:t>
      </w:r>
      <w:bookmarkEnd w:id="639"/>
    </w:p>
    <w:p w14:paraId="709E6284" w14:textId="77777777" w:rsidR="00F7009D" w:rsidRDefault="009D6872" w:rsidP="00F7009D">
      <w:pPr>
        <w:pStyle w:val="DiagramUnderrubrik"/>
      </w:pPr>
      <w:r>
        <w:t>Procent av kvarstående i garantin</w:t>
      </w:r>
    </w:p>
    <w:p w14:paraId="07366289" w14:textId="77777777" w:rsidR="00F7009D" w:rsidRDefault="009D6872" w:rsidP="00F7009D">
      <w:pPr>
        <w:pStyle w:val="Brdtext"/>
        <w:spacing w:line="260" w:lineRule="atLeast"/>
      </w:pPr>
      <w:r>
        <w:rPr>
          <w:noProof/>
          <w:lang w:eastAsia="sv-SE"/>
        </w:rPr>
        <w:drawing>
          <wp:inline distT="0" distB="0" distL="0" distR="0" wp14:anchorId="1BC2ECFB" wp14:editId="200A2863">
            <wp:extent cx="2753995" cy="2178000"/>
            <wp:effectExtent l="0" t="0" r="8255" b="0"/>
            <wp:docPr id="179" name="Diagram 71"/>
            <wp:cNvGraphicFramePr/>
            <a:graphic xmlns:a="http://schemas.openxmlformats.org/drawingml/2006/main">
              <a:graphicData uri="http://schemas.openxmlformats.org/drawingml/2006/chart">
                <c:chart xmlns:c="http://schemas.openxmlformats.org/drawingml/2006/chart" xmlns:r="http://schemas.openxmlformats.org/officeDocument/2006/relationships" r:id="rId489"/>
              </a:graphicData>
            </a:graphic>
          </wp:inline>
        </w:drawing>
      </w:r>
    </w:p>
    <w:p w14:paraId="4C6EC98E" w14:textId="77777777" w:rsidR="00F7009D" w:rsidRDefault="009D6872" w:rsidP="00F7009D">
      <w:pPr>
        <w:pStyle w:val="DiagramFotnot"/>
      </w:pPr>
      <w:r w:rsidRPr="00850BE7">
        <w:rPr>
          <w:color w:val="000000"/>
          <w:szCs w:val="14"/>
          <w:lang w:eastAsia="sv-SE"/>
        </w:rPr>
        <w:t>Anm.:</w:t>
      </w:r>
      <w:r>
        <w:rPr>
          <w:color w:val="000000"/>
          <w:szCs w:val="14"/>
          <w:lang w:eastAsia="sv-SE"/>
        </w:rPr>
        <w:t xml:space="preserve"> </w:t>
      </w:r>
      <w:r w:rsidRPr="00850BE7">
        <w:rPr>
          <w:color w:val="000000"/>
          <w:szCs w:val="14"/>
          <w:lang w:eastAsia="sv-SE"/>
        </w:rPr>
        <w:t>Lämnat till osubventionerat arbete, subventionerat arbete eller reguljär utbildning avser status 90 dagar efter utträde ur Jobbgarantin för ungdomar.</w:t>
      </w:r>
      <w:r>
        <w:rPr>
          <w:color w:val="000000"/>
          <w:szCs w:val="14"/>
          <w:lang w:eastAsia="sv-SE"/>
        </w:rPr>
        <w:t xml:space="preserve"> </w:t>
      </w:r>
      <w:r w:rsidRPr="00850BE7">
        <w:rPr>
          <w:color w:val="000000"/>
          <w:szCs w:val="14"/>
          <w:lang w:eastAsia="sv-SE"/>
        </w:rPr>
        <w:t>Säsongrensad data, tre månaders glidande medelvärde.</w:t>
      </w:r>
      <w:r>
        <w:rPr>
          <w:color w:val="000000"/>
          <w:szCs w:val="14"/>
          <w:lang w:eastAsia="sv-SE"/>
        </w:rPr>
        <w:br/>
      </w:r>
      <w:r w:rsidRPr="00850BE7">
        <w:rPr>
          <w:color w:val="000000"/>
          <w:szCs w:val="14"/>
          <w:lang w:eastAsia="sv-SE"/>
        </w:rPr>
        <w:t>Källa: Arbetsförmedlingen.</w:t>
      </w:r>
    </w:p>
    <w:p w14:paraId="513737BC" w14:textId="77777777" w:rsidR="00F7009D" w:rsidRDefault="009D6872" w:rsidP="00F7009D">
      <w:pPr>
        <w:pStyle w:val="Rubrik2"/>
      </w:pPr>
      <w:bookmarkStart w:id="640" w:name="_Toc384401578"/>
      <w:r w:rsidRPr="00CE2B7C">
        <w:t>Utmaningar för att få fler i arbete</w:t>
      </w:r>
      <w:bookmarkEnd w:id="640"/>
    </w:p>
    <w:p w14:paraId="4E61F765" w14:textId="77777777" w:rsidR="00F7009D" w:rsidRDefault="009D6872" w:rsidP="00F7009D">
      <w:pPr>
        <w:pStyle w:val="Brdtext"/>
      </w:pPr>
      <w:r w:rsidRPr="00771BE6">
        <w:t xml:space="preserve">Sysselsättningspolitikens viktigaste uppgift är </w:t>
      </w:r>
      <w:r>
        <w:t xml:space="preserve">även fortsättningsvis </w:t>
      </w:r>
      <w:r w:rsidRPr="00771BE6">
        <w:t>att varaktigt öka sysselsätt</w:t>
      </w:r>
      <w:r>
        <w:softHyphen/>
      </w:r>
      <w:r w:rsidRPr="00771BE6">
        <w:t>ningen</w:t>
      </w:r>
      <w:r>
        <w:t>,</w:t>
      </w:r>
      <w:r w:rsidRPr="00771BE6">
        <w:t xml:space="preserve"> främst genom ett minskat utanförskap. Regeringen bedömer att den hittills förda sysselsättningspolitiken har varit </w:t>
      </w:r>
      <w:r>
        <w:t>framgångsrik</w:t>
      </w:r>
      <w:r w:rsidRPr="00771BE6">
        <w:t>. Sedan 2006 har sysselsätt</w:t>
      </w:r>
      <w:r>
        <w:softHyphen/>
      </w:r>
      <w:r w:rsidRPr="00771BE6">
        <w:t>ningen och antalet per</w:t>
      </w:r>
      <w:r>
        <w:softHyphen/>
      </w:r>
      <w:r w:rsidRPr="00771BE6">
        <w:t>soner som är i arbete ökat mer än vad som kan förklaras av demografiska och konjunk</w:t>
      </w:r>
      <w:r>
        <w:softHyphen/>
      </w:r>
      <w:r w:rsidRPr="00771BE6">
        <w:t>tu</w:t>
      </w:r>
      <w:r>
        <w:softHyphen/>
      </w:r>
      <w:r w:rsidRPr="00771BE6">
        <w:t xml:space="preserve">rella faktorer. </w:t>
      </w:r>
      <w:r>
        <w:t>Sveriges s</w:t>
      </w:r>
      <w:r w:rsidRPr="00771BE6">
        <w:t xml:space="preserve">ysselsättningsgrad är </w:t>
      </w:r>
      <w:r>
        <w:t xml:space="preserve">tillsammans med Nederländernas </w:t>
      </w:r>
      <w:r w:rsidRPr="00771BE6">
        <w:t xml:space="preserve">högst i EU. </w:t>
      </w:r>
      <w:r>
        <w:t>Regeringen bedömer att utveck</w:t>
      </w:r>
      <w:r>
        <w:softHyphen/>
        <w:t>lingen på arbetsmarknaden kom</w:t>
      </w:r>
      <w:r>
        <w:softHyphen/>
        <w:t>mer att vara positiv de kommande åren, men att återhämtningen till följd av en låg global efterfrågan kommer ta tid. Först 2018 be</w:t>
      </w:r>
      <w:r>
        <w:softHyphen/>
        <w:t>döms konjunktur</w:t>
      </w:r>
      <w:r>
        <w:softHyphen/>
        <w:t>läget ha balanserats. A</w:t>
      </w:r>
      <w:r w:rsidRPr="00AE00E4">
        <w:t>rbets</w:t>
      </w:r>
      <w:r>
        <w:softHyphen/>
      </w:r>
      <w:r w:rsidRPr="00AE00E4">
        <w:t xml:space="preserve">lösheten </w:t>
      </w:r>
      <w:r>
        <w:t>har då minskat till knappt 6 procent samtidigt som sysselsättnings</w:t>
      </w:r>
      <w:r>
        <w:softHyphen/>
        <w:t>graden har ökat till 67 procent.</w:t>
      </w:r>
    </w:p>
    <w:p w14:paraId="1F5CBE34" w14:textId="77777777" w:rsidR="00F7009D" w:rsidRDefault="009D6872" w:rsidP="00F7009D">
      <w:pPr>
        <w:pStyle w:val="Brdtext"/>
        <w:ind w:firstLine="227"/>
      </w:pPr>
      <w:r>
        <w:t>Analysen tidigare i det här avsnittet har dock visat att det finns fortsatta och nya utmaningar. För att möta dessa bedömer regeringen att politiken även fortsättningsvis ska inriktas mot åtgärder som stimulerar utbudet av och efterfrågan på arbetskraft, och som säkerställer att matchningen på arbetsmarknaden fungerar väl. Vidare bör diskussionerna kring att vidare</w:t>
      </w:r>
      <w:r>
        <w:softHyphen/>
        <w:t>utveckla den svenska modellen fortsätta tillsam</w:t>
      </w:r>
      <w:r>
        <w:softHyphen/>
        <w:t>mans med arbetsmarknadens parter.</w:t>
      </w:r>
    </w:p>
    <w:p w14:paraId="43F98291" w14:textId="77777777" w:rsidR="00F7009D" w:rsidRDefault="009D6872" w:rsidP="00F7009D">
      <w:pPr>
        <w:pStyle w:val="Rubrik3"/>
      </w:pPr>
      <w:bookmarkStart w:id="641" w:name="_Toc384401579"/>
      <w:r>
        <w:lastRenderedPageBreak/>
        <w:t>Underlätta inträdet på arbetsmarknaden</w:t>
      </w:r>
      <w:bookmarkEnd w:id="641"/>
      <w:r>
        <w:t xml:space="preserve"> </w:t>
      </w:r>
    </w:p>
    <w:p w14:paraId="5612DEEC" w14:textId="77777777" w:rsidR="00F7009D" w:rsidRDefault="009D6872" w:rsidP="00F7009D">
      <w:pPr>
        <w:pStyle w:val="Rubrik4utannumrering"/>
        <w:spacing w:before="0"/>
      </w:pPr>
      <w:r>
        <w:t xml:space="preserve">Fortsatt arbete med att bygga upp system för yrkesintroduktion </w:t>
      </w:r>
    </w:p>
    <w:p w14:paraId="2CFEF34E" w14:textId="77777777" w:rsidR="00F7009D" w:rsidRPr="00E5766F" w:rsidRDefault="009D6872" w:rsidP="00F7009D">
      <w:pPr>
        <w:pStyle w:val="Brdtext"/>
        <w:rPr>
          <w:rFonts w:asciiTheme="minorHAnsi" w:eastAsiaTheme="minorHAnsi" w:hAnsiTheme="minorHAnsi" w:cstheme="minorBidi"/>
          <w:spacing w:val="0"/>
          <w:szCs w:val="22"/>
        </w:rPr>
      </w:pPr>
      <w:r>
        <w:t>Regeringen bedömer att yrkes</w:t>
      </w:r>
      <w:r>
        <w:softHyphen/>
        <w:t>intro</w:t>
      </w:r>
      <w:r>
        <w:softHyphen/>
        <w:t>duktionsavtal kan få stor betydelse för att underlätta över</w:t>
      </w:r>
      <w:r>
        <w:softHyphen/>
        <w:t>gången mellan skola och arbetsliv samt bli en viktig del av arbetsgivarnas långsiktiga kom</w:t>
      </w:r>
      <w:r>
        <w:softHyphen/>
        <w:t>pe</w:t>
      </w:r>
      <w:r>
        <w:softHyphen/>
        <w:t xml:space="preserve">tensförsörjning. Det är därför mycket positivt </w:t>
      </w:r>
      <w:r w:rsidRPr="00E5766F">
        <w:t>att parterna har tecknat yrkesintroduk</w:t>
      </w:r>
      <w:r w:rsidRPr="00E5766F">
        <w:softHyphen/>
        <w:t>tions</w:t>
      </w:r>
      <w:r w:rsidRPr="00E5766F">
        <w:softHyphen/>
        <w:t>avtal inom metall</w:t>
      </w:r>
      <w:r>
        <w:t>industrin</w:t>
      </w:r>
      <w:r w:rsidRPr="00E5766F">
        <w:t xml:space="preserve"> och </w:t>
      </w:r>
      <w:r>
        <w:t xml:space="preserve">den </w:t>
      </w:r>
      <w:r w:rsidRPr="00E5766F">
        <w:t>kemisk</w:t>
      </w:r>
      <w:r>
        <w:t>a</w:t>
      </w:r>
      <w:r w:rsidRPr="00E5766F">
        <w:t xml:space="preserve"> industri</w:t>
      </w:r>
      <w:r>
        <w:t>n</w:t>
      </w:r>
      <w:r w:rsidRPr="00E5766F">
        <w:t>, kommunal vård och omsorg, handeln, fastighets</w:t>
      </w:r>
      <w:r>
        <w:softHyphen/>
      </w:r>
      <w:r w:rsidRPr="00E5766F">
        <w:t>branschen, sågverks</w:t>
      </w:r>
      <w:r w:rsidRPr="00E5766F">
        <w:softHyphen/>
        <w:t>industrin samt trä- och möbelindustrin. Samtal förs om att teckna yrkes</w:t>
      </w:r>
      <w:r w:rsidRPr="00E5766F">
        <w:softHyphen/>
        <w:t>introduktionsavtal även inom andra områ</w:t>
      </w:r>
      <w:r w:rsidRPr="00E5766F">
        <w:softHyphen/>
        <w:t>den. I mars 2014 fanns yrkesintroduk</w:t>
      </w:r>
      <w:r w:rsidRPr="00E5766F">
        <w:softHyphen/>
        <w:t>tions</w:t>
      </w:r>
      <w:r w:rsidRPr="00E5766F">
        <w:softHyphen/>
      </w:r>
      <w:r w:rsidRPr="00E5766F">
        <w:softHyphen/>
        <w:t>avtal, utfor</w:t>
      </w:r>
      <w:r>
        <w:softHyphen/>
      </w:r>
      <w:r w:rsidRPr="00E5766F">
        <w:t>made så att anställningar inom ramen för dessa berättigar till stat</w:t>
      </w:r>
      <w:r w:rsidRPr="00E5766F">
        <w:softHyphen/>
        <w:t>ligt stöd, på nästan en fjärdedel av arbets</w:t>
      </w:r>
      <w:r w:rsidRPr="00E5766F">
        <w:softHyphen/>
        <w:t xml:space="preserve">marknaden. </w:t>
      </w:r>
    </w:p>
    <w:p w14:paraId="4BC8BC92" w14:textId="77777777" w:rsidR="00F7009D" w:rsidRPr="00E5766F" w:rsidRDefault="009D6872" w:rsidP="00F7009D">
      <w:pPr>
        <w:pStyle w:val="Brdtext"/>
        <w:ind w:firstLine="227"/>
      </w:pPr>
      <w:r w:rsidRPr="00E5766F">
        <w:t>I trepartssamtalen om yrkes</w:t>
      </w:r>
      <w:r w:rsidRPr="00E5766F">
        <w:softHyphen/>
        <w:t>intro</w:t>
      </w:r>
      <w:r w:rsidRPr="00E5766F">
        <w:softHyphen/>
        <w:t>duktionsavtal har par</w:t>
      </w:r>
      <w:r w:rsidRPr="00E5766F">
        <w:softHyphen/>
        <w:t>terna betonat vikten av handledning och ut</w:t>
      </w:r>
      <w:r w:rsidRPr="00E5766F">
        <w:softHyphen/>
        <w:t>bild</w:t>
      </w:r>
      <w:r w:rsidRPr="00E5766F">
        <w:softHyphen/>
        <w:t>ning av god kvalitet. Parterna har efter</w:t>
      </w:r>
      <w:r w:rsidRPr="00E5766F">
        <w:softHyphen/>
        <w:t>frågat stöd för sitt gemensamma arbete med att utveckla ett väl fungerande lärande på arbets</w:t>
      </w:r>
      <w:r w:rsidRPr="00E5766F">
        <w:softHyphen/>
        <w:t>plats</w:t>
      </w:r>
      <w:r w:rsidRPr="00E5766F">
        <w:softHyphen/>
        <w:t>erna genom utbildning och handledning. Det kan bl.a. handla om framtagande av kompe</w:t>
      </w:r>
      <w:r w:rsidRPr="00E5766F">
        <w:softHyphen/>
        <w:t>tens</w:t>
      </w:r>
      <w:r w:rsidRPr="00E5766F">
        <w:softHyphen/>
        <w:t>profiler, valideringsmodeller och handledar</w:t>
      </w:r>
      <w:r w:rsidRPr="00E5766F">
        <w:softHyphen/>
        <w:t xml:space="preserve">utbildningar samt certifiering av aktörer som kan bistå med utformning av utbildningsplaner och handledning. Regeringen har avsatt resurser för detta </w:t>
      </w:r>
      <w:r>
        <w:t xml:space="preserve">för </w:t>
      </w:r>
      <w:r w:rsidRPr="00E5766F">
        <w:t>2014–2018</w:t>
      </w:r>
      <w:r>
        <w:t>,</w:t>
      </w:r>
      <w:r w:rsidRPr="00E5766F">
        <w:t xml:space="preserve"> och detta stöd prövas nu mot EU:s statsstödsregler. Parterna kommer, </w:t>
      </w:r>
      <w:r>
        <w:t>när</w:t>
      </w:r>
      <w:r w:rsidRPr="00E5766F">
        <w:t xml:space="preserve"> frågan om statsstödsreglerna är </w:t>
      </w:r>
      <w:r>
        <w:t>utredd</w:t>
      </w:r>
      <w:r w:rsidRPr="00E5766F">
        <w:t xml:space="preserve">, att gemensamt kunna söka statsbidrag för </w:t>
      </w:r>
      <w:r>
        <w:t>dessa</w:t>
      </w:r>
      <w:r w:rsidRPr="00E5766F">
        <w:t xml:space="preserve"> utvecklingsinsatser. Regeringen avser också till</w:t>
      </w:r>
      <w:r>
        <w:softHyphen/>
      </w:r>
      <w:r w:rsidRPr="00E5766F">
        <w:t>sätta en delegation för lär</w:t>
      </w:r>
      <w:r w:rsidRPr="00E5766F">
        <w:softHyphen/>
        <w:t>ande på arbets</w:t>
      </w:r>
      <w:r>
        <w:softHyphen/>
      </w:r>
      <w:r w:rsidRPr="00E5766F">
        <w:t>platserna, bestående av represen</w:t>
      </w:r>
      <w:r w:rsidRPr="00E5766F">
        <w:softHyphen/>
        <w:t>tanter för arbets</w:t>
      </w:r>
      <w:r>
        <w:softHyphen/>
      </w:r>
      <w:r w:rsidRPr="00E5766F">
        <w:t>markna</w:t>
      </w:r>
      <w:r>
        <w:softHyphen/>
      </w:r>
      <w:r w:rsidRPr="00E5766F">
        <w:t>dens parter. Dele</w:t>
      </w:r>
      <w:r w:rsidRPr="00E5766F">
        <w:softHyphen/>
        <w:t>ga</w:t>
      </w:r>
      <w:r w:rsidRPr="00E5766F">
        <w:softHyphen/>
        <w:t>tionen ska sprida information och kun</w:t>
      </w:r>
      <w:r w:rsidRPr="00E5766F">
        <w:softHyphen/>
        <w:t>skap om hur ett väl fungerande lärande på arbetsplatserna kan utfor</w:t>
      </w:r>
      <w:r>
        <w:softHyphen/>
      </w:r>
      <w:r w:rsidRPr="00E5766F">
        <w:t>mas och bistå de partsorganisationer som önskar hjälp i sitt utvecklingsarbete.</w:t>
      </w:r>
    </w:p>
    <w:p w14:paraId="6EF70095" w14:textId="77777777" w:rsidR="00F7009D" w:rsidRPr="00E5766F" w:rsidRDefault="009D6872" w:rsidP="00F7009D">
      <w:pPr>
        <w:pStyle w:val="Brdtext"/>
        <w:ind w:firstLine="227"/>
      </w:pPr>
      <w:r w:rsidRPr="00E5766F">
        <w:t>Att bygga upp system för yrkesintro</w:t>
      </w:r>
      <w:r w:rsidRPr="00E5766F">
        <w:softHyphen/>
        <w:t>duk</w:t>
      </w:r>
      <w:r w:rsidRPr="00E5766F">
        <w:softHyphen/>
        <w:t xml:space="preserve">tion är ett långsiktigt arbete. </w:t>
      </w:r>
      <w:r w:rsidRPr="00E5766F">
        <w:rPr>
          <w:lang w:eastAsia="sv-SE"/>
        </w:rPr>
        <w:t xml:space="preserve">Regeringen kommer att följa </w:t>
      </w:r>
      <w:r>
        <w:rPr>
          <w:lang w:eastAsia="sv-SE"/>
        </w:rPr>
        <w:t>arbetet</w:t>
      </w:r>
      <w:r w:rsidRPr="00E5766F">
        <w:rPr>
          <w:lang w:eastAsia="sv-SE"/>
        </w:rPr>
        <w:t xml:space="preserve"> noga och reformen kom</w:t>
      </w:r>
      <w:r w:rsidRPr="00E5766F">
        <w:rPr>
          <w:lang w:eastAsia="sv-SE"/>
        </w:rPr>
        <w:softHyphen/>
        <w:t>mer att utvärderas av flera myn</w:t>
      </w:r>
      <w:r w:rsidRPr="00E5766F">
        <w:rPr>
          <w:lang w:eastAsia="sv-SE"/>
        </w:rPr>
        <w:softHyphen/>
        <w:t>digheter. Konj</w:t>
      </w:r>
      <w:r w:rsidRPr="00E5766F">
        <w:rPr>
          <w:lang w:eastAsia="sv-SE"/>
        </w:rPr>
        <w:softHyphen/>
        <w:t>unk</w:t>
      </w:r>
      <w:r w:rsidRPr="00E5766F">
        <w:rPr>
          <w:lang w:eastAsia="sv-SE"/>
        </w:rPr>
        <w:softHyphen/>
        <w:t>turinstitutet, Institu</w:t>
      </w:r>
      <w:r w:rsidRPr="00E5766F">
        <w:rPr>
          <w:lang w:eastAsia="sv-SE"/>
        </w:rPr>
        <w:softHyphen/>
        <w:t>tet för arbetsmarknads- och utbildningspolitisk utvärdering, Konkur</w:t>
      </w:r>
      <w:r w:rsidRPr="00E5766F">
        <w:rPr>
          <w:lang w:eastAsia="sv-SE"/>
        </w:rPr>
        <w:softHyphen/>
        <w:t>rens</w:t>
      </w:r>
      <w:r w:rsidRPr="00E5766F">
        <w:rPr>
          <w:lang w:eastAsia="sv-SE"/>
        </w:rPr>
        <w:softHyphen/>
        <w:t>verket och Statskontoret har fått i uppdrag att under 2016 lämna rapporter till rege</w:t>
      </w:r>
      <w:r w:rsidRPr="00E5766F">
        <w:rPr>
          <w:lang w:eastAsia="sv-SE"/>
        </w:rPr>
        <w:softHyphen/>
        <w:t xml:space="preserve">ringen om stödets effekter och </w:t>
      </w:r>
      <w:r>
        <w:rPr>
          <w:lang w:eastAsia="sv-SE"/>
        </w:rPr>
        <w:t>genomförande</w:t>
      </w:r>
      <w:r w:rsidRPr="00E5766F">
        <w:rPr>
          <w:lang w:eastAsia="sv-SE"/>
        </w:rPr>
        <w:t>.</w:t>
      </w:r>
    </w:p>
    <w:p w14:paraId="14DE4247" w14:textId="77777777" w:rsidR="00F7009D" w:rsidRPr="00E5766F" w:rsidRDefault="009D6872" w:rsidP="00F7009D">
      <w:pPr>
        <w:pStyle w:val="Brdtext"/>
        <w:ind w:firstLine="227"/>
      </w:pPr>
      <w:r w:rsidRPr="00E5766F">
        <w:lastRenderedPageBreak/>
        <w:t xml:space="preserve">Stödet till yrkesintroduktionsanställningar bygger på initiativ från parterna och riktar sig endast till de arbetsgivare som täcks av kollektivavtal, vilket innebär att stödet måste notifieras till Europeiska </w:t>
      </w:r>
      <w:r>
        <w:t>k</w:t>
      </w:r>
      <w:r w:rsidRPr="00E5766F">
        <w:t>ommissionen. Rege</w:t>
      </w:r>
      <w:r w:rsidRPr="00E5766F">
        <w:softHyphen/>
        <w:t xml:space="preserve">ringen har </w:t>
      </w:r>
      <w:r>
        <w:t xml:space="preserve">till kommissionen </w:t>
      </w:r>
      <w:r w:rsidRPr="00E5766F">
        <w:t>initialt notifierat stödet för yrkes</w:t>
      </w:r>
      <w:r>
        <w:softHyphen/>
      </w:r>
      <w:r w:rsidRPr="00E5766F">
        <w:t>intro</w:t>
      </w:r>
      <w:r>
        <w:softHyphen/>
      </w:r>
      <w:r w:rsidRPr="00E5766F">
        <w:softHyphen/>
        <w:t>duktionsanställningar för en treårsperiod</w:t>
      </w:r>
      <w:r>
        <w:t>. Under dessa tre år omfattas endast arbetsgivare som är bundna av kollektivavtal.</w:t>
      </w:r>
      <w:r w:rsidRPr="00B93712">
        <w:t xml:space="preserve"> </w:t>
      </w:r>
      <w:r>
        <w:t>D</w:t>
      </w:r>
      <w:r w:rsidRPr="00B93712">
        <w:t>enna period kan komma att förlängas med ytterligare två år</w:t>
      </w:r>
      <w:r>
        <w:t xml:space="preserve"> innan icke kollektivavtalsbundna arbetsgivare inkluderas</w:t>
      </w:r>
      <w:r w:rsidRPr="008A50A2">
        <w:t>.</w:t>
      </w:r>
      <w:r w:rsidRPr="00E5766F">
        <w:t xml:space="preserve"> </w:t>
      </w:r>
    </w:p>
    <w:p w14:paraId="2DA151B8" w14:textId="77777777" w:rsidR="00F7009D" w:rsidRDefault="009D6872" w:rsidP="00F7009D">
      <w:pPr>
        <w:pStyle w:val="Brdtext"/>
        <w:ind w:firstLine="227"/>
      </w:pPr>
      <w:r w:rsidRPr="00E5766F">
        <w:t>För att åstadkomma en mer inkluderande arbetsmarknad är det regeringens förhoppning att yrkesintroduktionsavtal på sikt även kan komma att användas vid anställning av andra grupper med särskilda svårigheter att etablera sig på arbetsmarknaden, t.ex. långtidsarbetslösa och utrikes födda.</w:t>
      </w:r>
    </w:p>
    <w:p w14:paraId="20C8D4F7" w14:textId="77777777" w:rsidR="00F7009D" w:rsidRDefault="009D6872" w:rsidP="00F7009D">
      <w:pPr>
        <w:pStyle w:val="Brdtext"/>
        <w:ind w:firstLine="227"/>
      </w:pPr>
      <w:r w:rsidRPr="00140F0B">
        <w:t>Arbetsgivarverket, Saco-S och OFR/S,P,O</w:t>
      </w:r>
      <w:r w:rsidRPr="00333CBA">
        <w:rPr>
          <w:rStyle w:val="Fotnotsreferens"/>
        </w:rPr>
        <w:footnoteReference w:id="136"/>
      </w:r>
      <w:r w:rsidRPr="00140F0B">
        <w:t xml:space="preserve"> </w:t>
      </w:r>
      <w:r>
        <w:t xml:space="preserve">har </w:t>
      </w:r>
      <w:r w:rsidRPr="00140F0B">
        <w:t xml:space="preserve">undertecknat ett </w:t>
      </w:r>
      <w:r>
        <w:t xml:space="preserve">s.k. </w:t>
      </w:r>
      <w:r w:rsidRPr="00140F0B">
        <w:t>studentmedarbetaravtal</w:t>
      </w:r>
      <w:r>
        <w:t xml:space="preserve"> som</w:t>
      </w:r>
      <w:r w:rsidRPr="00BF3ED5">
        <w:t xml:space="preserve"> </w:t>
      </w:r>
      <w:r w:rsidRPr="006C4E0C">
        <w:t>möjliggör</w:t>
      </w:r>
      <w:r w:rsidRPr="00BF3ED5">
        <w:t xml:space="preserve"> studierelevanta extrajobb</w:t>
      </w:r>
      <w:r>
        <w:t xml:space="preserve"> </w:t>
      </w:r>
      <w:r w:rsidRPr="006C4E0C">
        <w:t xml:space="preserve">för studenter på högskoleutbildningar </w:t>
      </w:r>
      <w:r>
        <w:t xml:space="preserve">i form av tidsbegränsad deltidsanställning, s.k. </w:t>
      </w:r>
      <w:r w:rsidRPr="006C4E0C">
        <w:t>student</w:t>
      </w:r>
      <w:r>
        <w:softHyphen/>
      </w:r>
      <w:r w:rsidRPr="006C4E0C">
        <w:t>med</w:t>
      </w:r>
      <w:r>
        <w:softHyphen/>
      </w:r>
      <w:r w:rsidRPr="006C4E0C">
        <w:t>arbetar</w:t>
      </w:r>
      <w:r>
        <w:softHyphen/>
      </w:r>
      <w:r w:rsidRPr="006C4E0C">
        <w:t>anställning</w:t>
      </w:r>
      <w:r>
        <w:t>. Anställningen</w:t>
      </w:r>
      <w:r w:rsidRPr="00BF3ED5">
        <w:t xml:space="preserve"> kan un</w:t>
      </w:r>
      <w:r>
        <w:softHyphen/>
      </w:r>
      <w:r w:rsidRPr="00BF3ED5">
        <w:t>der</w:t>
      </w:r>
      <w:r>
        <w:softHyphen/>
      </w:r>
      <w:r w:rsidRPr="00BF3ED5">
        <w:t xml:space="preserve">lätta </w:t>
      </w:r>
      <w:r>
        <w:t>studenternas</w:t>
      </w:r>
      <w:r w:rsidRPr="00BF3ED5">
        <w:t xml:space="preserve"> över</w:t>
      </w:r>
      <w:r>
        <w:softHyphen/>
      </w:r>
      <w:r w:rsidRPr="00BF3ED5">
        <w:t>gång från utbild</w:t>
      </w:r>
      <w:r>
        <w:softHyphen/>
      </w:r>
      <w:r w:rsidRPr="00BF3ED5">
        <w:t>ning till ar</w:t>
      </w:r>
      <w:r>
        <w:softHyphen/>
      </w:r>
      <w:r w:rsidRPr="00BF3ED5">
        <w:t>bets</w:t>
      </w:r>
      <w:r>
        <w:softHyphen/>
      </w:r>
      <w:r w:rsidRPr="00BF3ED5">
        <w:t>liv och för</w:t>
      </w:r>
      <w:r>
        <w:softHyphen/>
      </w:r>
      <w:r w:rsidRPr="00BF3ED5">
        <w:t>bättra matchningen på arbets</w:t>
      </w:r>
      <w:r>
        <w:softHyphen/>
      </w:r>
      <w:r w:rsidRPr="00BF3ED5">
        <w:t xml:space="preserve">marknaden. </w:t>
      </w:r>
      <w:r>
        <w:t>Diskus</w:t>
      </w:r>
      <w:r>
        <w:softHyphen/>
      </w:r>
      <w:r>
        <w:softHyphen/>
        <w:t>sio</w:t>
      </w:r>
      <w:r>
        <w:softHyphen/>
        <w:t>ner om student</w:t>
      </w:r>
      <w:r>
        <w:softHyphen/>
        <w:t>medar</w:t>
      </w:r>
      <w:r>
        <w:softHyphen/>
        <w:t>betar</w:t>
      </w:r>
      <w:r>
        <w:softHyphen/>
        <w:t xml:space="preserve">avtal förs även inom andra branscher. </w:t>
      </w:r>
      <w:r w:rsidRPr="00BF3ED5">
        <w:t>Regering</w:t>
      </w:r>
      <w:r>
        <w:softHyphen/>
      </w:r>
      <w:r w:rsidRPr="00BF3ED5">
        <w:t xml:space="preserve">en </w:t>
      </w:r>
      <w:r>
        <w:t>har aviserat att man</w:t>
      </w:r>
      <w:r w:rsidRPr="00BF3ED5">
        <w:t xml:space="preserve"> vill erbjuda parterna möjlighet att söka bidrag för informa</w:t>
      </w:r>
      <w:r>
        <w:softHyphen/>
      </w:r>
      <w:r w:rsidRPr="00BF3ED5">
        <w:t>tionsinsatser kopplade till avtalen.</w:t>
      </w:r>
      <w:r>
        <w:t xml:space="preserve"> </w:t>
      </w:r>
    </w:p>
    <w:p w14:paraId="539EC865" w14:textId="77777777" w:rsidR="00F7009D" w:rsidRPr="00E5766F" w:rsidRDefault="009D6872" w:rsidP="00F7009D">
      <w:pPr>
        <w:pStyle w:val="Rubrik4utannumrering"/>
      </w:pPr>
      <w:r w:rsidRPr="00E5766F">
        <w:t>Kvalitetshöjande åtgärder inom utbildnings-systemet är fortsatt angelägna</w:t>
      </w:r>
    </w:p>
    <w:p w14:paraId="0D7A9B2B" w14:textId="77777777" w:rsidR="00F7009D" w:rsidRPr="00D01CFC" w:rsidRDefault="009D6872" w:rsidP="00F7009D">
      <w:pPr>
        <w:pStyle w:val="Brdtext"/>
      </w:pPr>
      <w:r w:rsidRPr="00E5766F">
        <w:t>För att underlätta inträdet på arbetsmarknaden för unga är det också viktigt med insatser i utbildningssystemet för att stärka de ungas kvalifikationer</w:t>
      </w:r>
      <w:r w:rsidRPr="00D01CFC">
        <w:t>. Kvaliteten i utbildningen måste förbättras och kopplingen mellan skola och arbets</w:t>
      </w:r>
      <w:r>
        <w:softHyphen/>
      </w:r>
      <w:r w:rsidRPr="00D01CFC">
        <w:t>liv behöver stärkas</w:t>
      </w:r>
      <w:r>
        <w:t>.</w:t>
      </w:r>
      <w:r w:rsidRPr="00D01CFC">
        <w:t xml:space="preserve"> Bristfälliga skolresultat och avhopp </w:t>
      </w:r>
      <w:r>
        <w:t>bidrar</w:t>
      </w:r>
      <w:r w:rsidRPr="00D01CFC">
        <w:t xml:space="preserve"> till högre ungdoms</w:t>
      </w:r>
      <w:r>
        <w:softHyphen/>
      </w:r>
      <w:r w:rsidRPr="00D01CFC">
        <w:t>arbets</w:t>
      </w:r>
      <w:r>
        <w:softHyphen/>
      </w:r>
      <w:r w:rsidRPr="00D01CFC">
        <w:t>löshet och ökad risk för långtidsarbets</w:t>
      </w:r>
      <w:r>
        <w:softHyphen/>
      </w:r>
      <w:r w:rsidRPr="00D01CFC">
        <w:t xml:space="preserve">löshet bland unga. </w:t>
      </w:r>
      <w:r>
        <w:t>För</w:t>
      </w:r>
      <w:r>
        <w:softHyphen/>
        <w:t>bättrad kvalitet i utbildnings</w:t>
      </w:r>
      <w:r>
        <w:softHyphen/>
      </w:r>
      <w:r>
        <w:lastRenderedPageBreak/>
        <w:t>systemet och ökade kunskaper är också viktigt för produktivitets</w:t>
      </w:r>
      <w:r>
        <w:softHyphen/>
        <w:t xml:space="preserve">utvecklingen på sikt. </w:t>
      </w:r>
    </w:p>
    <w:p w14:paraId="339F773F" w14:textId="77777777" w:rsidR="00F7009D" w:rsidRDefault="009D6872" w:rsidP="00F7009D">
      <w:pPr>
        <w:pStyle w:val="Brdtext"/>
        <w:ind w:firstLine="227"/>
      </w:pPr>
      <w:r w:rsidRPr="00D01CFC">
        <w:t>Regeringen har genomfört och aviserat om</w:t>
      </w:r>
      <w:r>
        <w:softHyphen/>
      </w:r>
      <w:r w:rsidRPr="00D01CFC">
        <w:t xml:space="preserve">fattande reformer inom utbildningssystemet. Det är nu </w:t>
      </w:r>
      <w:r>
        <w:t>angeläget</w:t>
      </w:r>
      <w:r w:rsidRPr="00D01CFC">
        <w:t xml:space="preserve"> att arbeta för en ändamåls</w:t>
      </w:r>
      <w:r>
        <w:softHyphen/>
      </w:r>
      <w:r w:rsidRPr="00D01CFC">
        <w:t xml:space="preserve">enlig implementering av dessa reformer och följa upp att de ger avsett resultat. </w:t>
      </w:r>
      <w:r>
        <w:t>Ytterligare insatser be</w:t>
      </w:r>
      <w:r>
        <w:softHyphen/>
        <w:t>hövs dock för att fler elever ska gå ut grund</w:t>
      </w:r>
      <w:r>
        <w:softHyphen/>
        <w:t>skolan med tillräckliga kunskaper för att kunna påbörja gymnasiestudier, och för att fler ska slutföra sina gymnasiestudier. Att höja kompe</w:t>
      </w:r>
      <w:r>
        <w:softHyphen/>
        <w:t xml:space="preserve">tensen bland lärare och att stärka yrkets status och attraktionskraft är fortsatt viktigt. </w:t>
      </w:r>
    </w:p>
    <w:p w14:paraId="07AE6F53" w14:textId="77777777" w:rsidR="00F7009D" w:rsidRDefault="009D6872" w:rsidP="00F7009D">
      <w:pPr>
        <w:pStyle w:val="Brdtext"/>
        <w:ind w:firstLine="227"/>
      </w:pPr>
      <w:r>
        <w:t>Det är också viktigt med tidiga insatser i grundskolan för att hjälpa de elever som annars riskerar att avbryta eller inte ens påbörja en gymnasieutbildning. För att höja kvaliteten i undervisningen i förskoleklass t.o.m. årskurs 3 avser regeringen genomföra ett särskilt lågstadielyft fr.o.m. 2015. Skolhuvudmännen ska, utifrån sina lokala behov, ges möjligheter att förbättra undervisningen i form av t.ex. m</w:t>
      </w:r>
      <w:r w:rsidRPr="00F240D6">
        <w:t>indre undervisnings</w:t>
      </w:r>
      <w:r>
        <w:softHyphen/>
      </w:r>
      <w:r w:rsidRPr="00F240D6">
        <w:t>grupp</w:t>
      </w:r>
      <w:r>
        <w:softHyphen/>
      </w:r>
      <w:r w:rsidRPr="00F240D6">
        <w:t>er, ökad lärartäthet, utökad halvklass</w:t>
      </w:r>
      <w:r>
        <w:softHyphen/>
      </w:r>
      <w:r w:rsidRPr="00F240D6">
        <w:t>under</w:t>
      </w:r>
      <w:r>
        <w:softHyphen/>
      </w:r>
      <w:r w:rsidRPr="00F240D6">
        <w:t>visning samt fler speciallärare och special</w:t>
      </w:r>
      <w:r>
        <w:softHyphen/>
      </w:r>
      <w:r w:rsidRPr="00F240D6">
        <w:t>pedagoger</w:t>
      </w:r>
      <w:r>
        <w:t>. Det</w:t>
      </w:r>
      <w:r w:rsidRPr="00F240D6">
        <w:t xml:space="preserve"> är åtgärder som </w:t>
      </w:r>
      <w:r w:rsidRPr="001D4BB0">
        <w:t xml:space="preserve">främjar </w:t>
      </w:r>
      <w:r w:rsidRPr="00F240D6">
        <w:t>barns</w:t>
      </w:r>
      <w:r w:rsidRPr="001D4BB0">
        <w:t xml:space="preserve"> inlärning, särskilt i yngre åldrar, </w:t>
      </w:r>
      <w:r w:rsidRPr="00F240D6">
        <w:t>och</w:t>
      </w:r>
      <w:r w:rsidRPr="001D4BB0">
        <w:t xml:space="preserve"> förbättrar lärarnas förutsättningar att göra ett bra jobb. </w:t>
      </w:r>
      <w:r>
        <w:t xml:space="preserve">Att tidigt kunna identifiera barn med svårigheter, och att ha möjligheter att kunna sätta in rätt stöd till dessa, är av stor betydelse. </w:t>
      </w:r>
    </w:p>
    <w:p w14:paraId="49F188E9" w14:textId="77777777" w:rsidR="00F7009D" w:rsidRDefault="009D6872" w:rsidP="00F7009D">
      <w:pPr>
        <w:pStyle w:val="Brdtext"/>
        <w:ind w:firstLine="227"/>
      </w:pPr>
      <w:r>
        <w:t>Den obligatoriska skolan bör göras tioårig så att alla barn börjar skolan vid sex års ålder. Det bidrar dels till att fler barn får ta del av verksam</w:t>
      </w:r>
      <w:r>
        <w:softHyphen/>
        <w:t>heten i det som idag benämns förskole</w:t>
      </w:r>
      <w:r>
        <w:softHyphen/>
        <w:t>klass, dels till att undervisningen kan göras mer kunskaps</w:t>
      </w:r>
      <w:r>
        <w:softHyphen/>
        <w:t>inriktad. Genom att tydliggöra förskoleklassens syfte och på så sätt införa ett extra skolår skulle fler elever kunna ges förutsättningar att nå målen för utbildningen och i övrigt utvecklas så långt som möjligt inom ramen för läroplanen. Rege</w:t>
      </w:r>
      <w:r>
        <w:softHyphen/>
        <w:t>ringen har tillsatt en utredning  med uppdrag att föreslå hur en tioårig grund</w:t>
      </w:r>
      <w:r>
        <w:softHyphen/>
        <w:t>skola med obligato</w:t>
      </w:r>
      <w:r>
        <w:softHyphen/>
        <w:t xml:space="preserve">risk skolstart från sex års ålder lämpligast ska kunna införas fr.o.m. läsåret 2017/18 (dir. 2014:41). </w:t>
      </w:r>
      <w:r w:rsidRPr="00797A50">
        <w:t>Utredn</w:t>
      </w:r>
      <w:r>
        <w:t>ingen</w:t>
      </w:r>
      <w:r w:rsidRPr="00797A50">
        <w:t xml:space="preserve"> ska även föreslå hur en förlängning av skolplikten med ett år för elever i nuvarande årskurs 9 som inte når behö</w:t>
      </w:r>
      <w:r>
        <w:softHyphen/>
      </w:r>
      <w:r w:rsidRPr="00797A50">
        <w:t>rig</w:t>
      </w:r>
      <w:r>
        <w:softHyphen/>
      </w:r>
      <w:r w:rsidRPr="00797A50">
        <w:t>het till gymn</w:t>
      </w:r>
      <w:r>
        <w:t xml:space="preserve">asieskolans nationella program </w:t>
      </w:r>
      <w:r w:rsidRPr="00797A50">
        <w:t xml:space="preserve">kan </w:t>
      </w:r>
      <w:r>
        <w:t>införas. Vidare ska u</w:t>
      </w:r>
      <w:r w:rsidRPr="00797A50">
        <w:t>tred</w:t>
      </w:r>
      <w:r>
        <w:t>ningen</w:t>
      </w:r>
      <w:r w:rsidRPr="00797A50">
        <w:t xml:space="preserve"> föreslå hur en </w:t>
      </w:r>
      <w:r>
        <w:t>skyldighet att erbjuda</w:t>
      </w:r>
      <w:r w:rsidRPr="00797A50">
        <w:t xml:space="preserve"> sommar</w:t>
      </w:r>
      <w:r>
        <w:softHyphen/>
      </w:r>
      <w:r w:rsidRPr="00797A50">
        <w:t>skola kan genom</w:t>
      </w:r>
      <w:r>
        <w:softHyphen/>
      </w:r>
      <w:r w:rsidRPr="00797A50">
        <w:t>föras, riktad till samma elevgrupp och för elever i nuvarande årskurs 8 som löper risk att inte nå behörighet till gymnasie</w:t>
      </w:r>
      <w:r>
        <w:softHyphen/>
      </w:r>
      <w:r w:rsidRPr="00797A50">
        <w:t>skolans nationella program.</w:t>
      </w:r>
    </w:p>
    <w:p w14:paraId="521E309B" w14:textId="77777777" w:rsidR="00F7009D" w:rsidRDefault="009D6872" w:rsidP="00F7009D">
      <w:pPr>
        <w:pStyle w:val="Brdtext"/>
        <w:ind w:firstLine="227"/>
      </w:pPr>
      <w:r>
        <w:lastRenderedPageBreak/>
        <w:t>För att minska antalet unga som saknar full</w:t>
      </w:r>
      <w:r>
        <w:softHyphen/>
        <w:t>gjord gymnasieutbildning måste kommuner</w:t>
      </w:r>
      <w:r>
        <w:softHyphen/>
        <w:t>nas arbete med denna målgrupp förbättras. Rege</w:t>
      </w:r>
      <w:r>
        <w:softHyphen/>
        <w:t>ring</w:t>
      </w:r>
      <w:r>
        <w:softHyphen/>
        <w:t>en har föreslagit att kommunernas</w:t>
      </w:r>
      <w:r w:rsidRPr="00814FBB">
        <w:t xml:space="preserve"> s</w:t>
      </w:r>
      <w:r>
        <w:t>.k.</w:t>
      </w:r>
      <w:r w:rsidRPr="00814FBB">
        <w:t xml:space="preserve"> informationsansvar för icke skolpliktiga ung</w:t>
      </w:r>
      <w:r>
        <w:softHyphen/>
      </w:r>
      <w:r w:rsidRPr="00814FBB">
        <w:t>domar i</w:t>
      </w:r>
      <w:r>
        <w:t xml:space="preserve"> </w:t>
      </w:r>
      <w:r w:rsidRPr="00814FBB">
        <w:t xml:space="preserve">stället </w:t>
      </w:r>
      <w:r>
        <w:t xml:space="preserve">ska </w:t>
      </w:r>
      <w:r w:rsidRPr="00814FBB">
        <w:t>benämnas aktivitetsansvar</w:t>
      </w:r>
      <w:r>
        <w:t xml:space="preserve">. För unga under 20 år som inte går i gymnasiet och som inte har slutfört gymnasiet ska individuella åtgärder vidtas i syfte att de i första hand ska påbörja eller återuppta en utbildning. </w:t>
      </w:r>
    </w:p>
    <w:p w14:paraId="6B3B7B9A" w14:textId="77777777" w:rsidR="00F7009D" w:rsidRDefault="009D6872" w:rsidP="00F7009D">
      <w:pPr>
        <w:pStyle w:val="Brdtext"/>
        <w:ind w:firstLine="227"/>
      </w:pPr>
      <w:r>
        <w:t>Kvaliteten i de gymnasiala yrkesprogrammen behöver stärkas ytterligare. Regeringen har genomfört flera re</w:t>
      </w:r>
      <w:r>
        <w:softHyphen/>
        <w:t>for</w:t>
      </w:r>
      <w:r>
        <w:softHyphen/>
        <w:t>mer för att förbättra de yrkesinriktade pro</w:t>
      </w:r>
      <w:r>
        <w:softHyphen/>
        <w:t>grammen på gymnasiet, och även infört en permanent lärlingsutbildning med relativt höga anordnarbidrag till de arbetsgivare som tar emot lärlingar. Arbetet med att förbättra kvaliteten på de yrkes</w:t>
      </w:r>
      <w:r>
        <w:softHyphen/>
        <w:t xml:space="preserve">inriktade programmen måste dock fortsätta, framför allt när det gäller det arbetsplatsförlagda lärandet. Den garanterade omfattningen av arbetsplatsförlagt lärande måste säkerställas för varje elev och kvaliteten måste förbättras. </w:t>
      </w:r>
    </w:p>
    <w:p w14:paraId="6401C638" w14:textId="77777777" w:rsidR="00F7009D" w:rsidRDefault="009D6872" w:rsidP="00F7009D">
      <w:pPr>
        <w:pStyle w:val="Brdtext"/>
        <w:ind w:firstLine="227"/>
      </w:pPr>
      <w:r w:rsidRPr="001D4BB0">
        <w:t>Det är angeläget att unga gör välinformerade utbildningsval</w:t>
      </w:r>
      <w:r>
        <w:t xml:space="preserve"> som svarar mot arbetsgivarnas behov av arbetskraft.  Regeringen har beslutat att utreda hur dimensioneringen av och rekrytering till gymnasiala yrkesutbild</w:t>
      </w:r>
      <w:r>
        <w:softHyphen/>
        <w:t>ningar kan utvecklas, dels för att undvika att kompe</w:t>
      </w:r>
      <w:r>
        <w:softHyphen/>
        <w:t>tensbrist uppstår, dels för att minska risken för överutbildning inom yrkesområden med svag efterfrågan på arbets</w:t>
      </w:r>
      <w:r>
        <w:softHyphen/>
        <w:t xml:space="preserve">marknaden. Vidare ska </w:t>
      </w:r>
      <w:r w:rsidRPr="00BA7970">
        <w:t>intresse</w:t>
      </w:r>
      <w:r>
        <w:t>t</w:t>
      </w:r>
      <w:r w:rsidRPr="00BA7970">
        <w:t xml:space="preserve"> och för</w:t>
      </w:r>
      <w:r>
        <w:softHyphen/>
      </w:r>
      <w:r w:rsidRPr="00BA7970">
        <w:t>utsätt</w:t>
      </w:r>
      <w:r>
        <w:softHyphen/>
      </w:r>
      <w:r w:rsidRPr="00BA7970">
        <w:t>ningar</w:t>
      </w:r>
      <w:r>
        <w:t>na</w:t>
      </w:r>
      <w:r w:rsidRPr="00BA7970">
        <w:t xml:space="preserve"> för en försöksverksamhet med gymnasial lärlingsutbildning med ökat inflytande och ansvar för branscher och arbetsgivare, s.k. branschlärling</w:t>
      </w:r>
      <w:r>
        <w:t>, utredas</w:t>
      </w:r>
      <w:r w:rsidRPr="00BA7970">
        <w:t>.</w:t>
      </w:r>
      <w:r>
        <w:t xml:space="preserve"> Det är angeläget att unga får bättre information om utbildningsvalets betydel</w:t>
      </w:r>
      <w:r>
        <w:softHyphen/>
        <w:t>se för möjligheterna att etablera sig på arbets</w:t>
      </w:r>
      <w:r>
        <w:softHyphen/>
        <w:t xml:space="preserve">marknaden. Inom ramen för det ovan nämnda uppdraget ska därför även möjligheterna att utveckla studie- och yrkesvägledningen i grund- och gymnasieskolan undersökas. </w:t>
      </w:r>
    </w:p>
    <w:p w14:paraId="331E352D" w14:textId="77777777" w:rsidR="00F7009D" w:rsidRDefault="009D6872" w:rsidP="00F7009D">
      <w:pPr>
        <w:pStyle w:val="Rubrik4utannumrering"/>
      </w:pPr>
      <w:r w:rsidRPr="0094363D">
        <w:t>Utrikes födda möter särskilda svårigheter som måste övervinnas</w:t>
      </w:r>
    </w:p>
    <w:p w14:paraId="28EAC93B" w14:textId="77777777" w:rsidR="00F7009D" w:rsidRDefault="009D6872" w:rsidP="00F7009D">
      <w:pPr>
        <w:pStyle w:val="Brdtext"/>
      </w:pPr>
      <w:r>
        <w:t>Invandringen har haft stor bety</w:t>
      </w:r>
      <w:r>
        <w:softHyphen/>
        <w:t xml:space="preserve">delse för det svenska samhället. Invandringen har t.ex. bidragit med arbetskraft, kompetens och mångfald. Sverige har varit, och ska fortsatt vara, ett land där människor ska kunna söka skydd från oroligheter och förföljelser i hemlandet. </w:t>
      </w:r>
      <w:r>
        <w:lastRenderedPageBreak/>
        <w:t>Men många utrikes födda har arbetsmarknads</w:t>
      </w:r>
      <w:r>
        <w:softHyphen/>
        <w:t>relaterade problem, och de särskilda svårigheter som utrikes födda möter måste övervinnas.</w:t>
      </w:r>
    </w:p>
    <w:p w14:paraId="523693A8" w14:textId="77777777" w:rsidR="00F7009D" w:rsidRPr="00E5766F" w:rsidRDefault="009D6872" w:rsidP="00F7009D">
      <w:pPr>
        <w:pStyle w:val="Brdtext"/>
        <w:ind w:firstLine="227"/>
      </w:pPr>
      <w:r>
        <w:t>Särskilt bekymmersamt är att u</w:t>
      </w:r>
      <w:r w:rsidRPr="002A2DE0">
        <w:t xml:space="preserve">nga utrikes födda som kommit till Sverige i skolåldern </w:t>
      </w:r>
      <w:r>
        <w:t>har</w:t>
      </w:r>
      <w:r w:rsidRPr="002A2DE0">
        <w:t xml:space="preserve"> problem med att slutföra skolan och därmed även </w:t>
      </w:r>
      <w:r>
        <w:t>har</w:t>
      </w:r>
      <w:r w:rsidRPr="002A2DE0">
        <w:t xml:space="preserve"> svårt att etablera sig på </w:t>
      </w:r>
      <w:r w:rsidRPr="001D4BB0">
        <w:t>arbets</w:t>
      </w:r>
      <w:r>
        <w:softHyphen/>
      </w:r>
      <w:r w:rsidRPr="001D4BB0">
        <w:t>marknaden.</w:t>
      </w:r>
      <w:r w:rsidRPr="002A2DE0">
        <w:t xml:space="preserve"> </w:t>
      </w:r>
      <w:r w:rsidRPr="001D4BB0">
        <w:t>Det är därför angeläget</w:t>
      </w:r>
      <w:r w:rsidRPr="002A2DE0">
        <w:t xml:space="preserve"> att stödja </w:t>
      </w:r>
      <w:r w:rsidRPr="00E5766F">
        <w:t>dessa unga att full</w:t>
      </w:r>
      <w:r w:rsidRPr="00E5766F">
        <w:softHyphen/>
        <w:t>följa skolan och förbättra sina studiepresta</w:t>
      </w:r>
      <w:r w:rsidRPr="00E5766F">
        <w:softHyphen/>
        <w:t xml:space="preserve">tioner. I denna proposition </w:t>
      </w:r>
      <w:r>
        <w:t>presenteras</w:t>
      </w:r>
      <w:r w:rsidRPr="00E5766F">
        <w:t xml:space="preserve"> åtgärder för att förbättra nyanlända elever</w:t>
      </w:r>
      <w:r>
        <w:t>s</w:t>
      </w:r>
      <w:r w:rsidRPr="00E5766F">
        <w:t xml:space="preserve"> och utrikes föddas möjligheter att klara skolan (se vidare </w:t>
      </w:r>
      <w:r w:rsidRPr="000543DE">
        <w:t>avsnitt 2).</w:t>
      </w:r>
    </w:p>
    <w:p w14:paraId="12CB68DA" w14:textId="77777777" w:rsidR="00F7009D" w:rsidRPr="00E5766F" w:rsidRDefault="009D6872" w:rsidP="00F7009D">
      <w:pPr>
        <w:pStyle w:val="Brdtext"/>
        <w:ind w:firstLine="227"/>
      </w:pPr>
      <w:r w:rsidRPr="00E5766F">
        <w:t>Etablerings</w:t>
      </w:r>
      <w:r>
        <w:t>uppdraget</w:t>
      </w:r>
      <w:r w:rsidRPr="00E5766F">
        <w:t xml:space="preserve"> syftar till att påskynda etableringen på arbetsmarknaden för nyanlända</w:t>
      </w:r>
      <w:r>
        <w:t xml:space="preserve"> skyddsbehövande och deras anhöriga</w:t>
      </w:r>
      <w:r w:rsidRPr="00E5766F">
        <w:t>. Det tar dock fortfarande för lång tid för många nyanlän</w:t>
      </w:r>
      <w:r w:rsidRPr="00E5766F">
        <w:softHyphen/>
        <w:t>da att få ett mer varaktigt fotfäste på arbets</w:t>
      </w:r>
      <w:r>
        <w:softHyphen/>
      </w:r>
      <w:r w:rsidRPr="00E5766F">
        <w:t>mark</w:t>
      </w:r>
      <w:r>
        <w:softHyphen/>
      </w:r>
      <w:r w:rsidRPr="00E5766F">
        <w:t xml:space="preserve">naden. Det är därför angeläget att löpande </w:t>
      </w:r>
      <w:r>
        <w:t>följa reformen</w:t>
      </w:r>
      <w:r w:rsidRPr="00E5766F">
        <w:t>.</w:t>
      </w:r>
    </w:p>
    <w:p w14:paraId="20823E5A" w14:textId="77777777" w:rsidR="00F7009D" w:rsidRPr="00E5766F" w:rsidRDefault="009D6872" w:rsidP="00F7009D">
      <w:pPr>
        <w:pStyle w:val="Brdtext"/>
        <w:ind w:firstLine="227"/>
      </w:pPr>
      <w:r w:rsidRPr="00E5766F">
        <w:t>Det är också viktigt med en väl fungerande validering av utbildning och yrkeskunnande. Som ett led i arbetet med att förbättra valide</w:t>
      </w:r>
      <w:r>
        <w:softHyphen/>
      </w:r>
      <w:r w:rsidRPr="00E5766F">
        <w:t>rings</w:t>
      </w:r>
      <w:r>
        <w:softHyphen/>
      </w:r>
      <w:r w:rsidRPr="00E5766F">
        <w:t>systemet har regeringen gett Arbetsför</w:t>
      </w:r>
      <w:r>
        <w:softHyphen/>
      </w:r>
      <w:r w:rsidRPr="00E5766F">
        <w:t xml:space="preserve">medlingen i uppdrag att utveckla metoderna för och öka omfattningen av validering av </w:t>
      </w:r>
      <w:r>
        <w:t>kunska</w:t>
      </w:r>
      <w:r>
        <w:softHyphen/>
        <w:t>perna främst hos nyanlända inom etablerings</w:t>
      </w:r>
      <w:r>
        <w:softHyphen/>
        <w:t>reformen</w:t>
      </w:r>
      <w:r w:rsidRPr="00E5766F">
        <w:t>.</w:t>
      </w:r>
    </w:p>
    <w:p w14:paraId="3F9EBD4A" w14:textId="77777777" w:rsidR="00F7009D" w:rsidRPr="00840595" w:rsidRDefault="009D6872" w:rsidP="00F7009D">
      <w:pPr>
        <w:pStyle w:val="Brdtextmedindrag"/>
      </w:pPr>
      <w:r w:rsidRPr="00E5766F">
        <w:t>Många utrikes födda har begränsade jobbrela</w:t>
      </w:r>
      <w:r w:rsidRPr="00E5766F">
        <w:softHyphen/>
        <w:t>terade nätverk och Arbetsförmedlingens insatser är därför särskilt viktiga för denna grupp. Goda kunskaper i svenska språket ökar chanserna för utrikes födda att snabbt etablera sig på arbets</w:t>
      </w:r>
      <w:r>
        <w:softHyphen/>
      </w:r>
      <w:r w:rsidRPr="00E5766F">
        <w:t xml:space="preserve">marknaden. Det är </w:t>
      </w:r>
      <w:r w:rsidRPr="00840595">
        <w:t>där</w:t>
      </w:r>
      <w:r w:rsidRPr="00840595">
        <w:softHyphen/>
        <w:t>för viktigt att utbild</w:t>
      </w:r>
      <w:r w:rsidRPr="00840595">
        <w:softHyphen/>
        <w:t>ning</w:t>
      </w:r>
      <w:r w:rsidRPr="00840595">
        <w:softHyphen/>
        <w:t>en i svenska för invan</w:t>
      </w:r>
      <w:r w:rsidRPr="00840595">
        <w:softHyphen/>
        <w:t>drare håller god kvalitet.</w:t>
      </w:r>
    </w:p>
    <w:p w14:paraId="47D09B5F" w14:textId="77777777" w:rsidR="00F7009D" w:rsidRDefault="009D6872" w:rsidP="00F7009D">
      <w:pPr>
        <w:pStyle w:val="Brdtext"/>
        <w:ind w:firstLine="227"/>
      </w:pPr>
      <w:r w:rsidRPr="00840595">
        <w:t>Regeringen har även remitterat ett förslag om s.k. nystartszoner.</w:t>
      </w:r>
      <w:r w:rsidRPr="00840595">
        <w:rPr>
          <w:rStyle w:val="Fotnotsreferens"/>
        </w:rPr>
        <w:footnoteReference w:id="137"/>
      </w:r>
      <w:r w:rsidRPr="00840595">
        <w:t xml:space="preserve"> Det innebär i kort</w:t>
      </w:r>
      <w:r w:rsidRPr="00840595">
        <w:softHyphen/>
        <w:t>het att staten genom sänk</w:t>
      </w:r>
      <w:r w:rsidRPr="00E5766F">
        <w:t>ta socialavgifter stimulerar mindre företag att etablera sig inom områden med hög arbetslöshet. För att företa</w:t>
      </w:r>
      <w:r w:rsidRPr="00E5766F">
        <w:softHyphen/>
        <w:t xml:space="preserve">gen ska få del av lättnaden krävs att en viss andel av de anställda bor i </w:t>
      </w:r>
      <w:r>
        <w:t xml:space="preserve">en </w:t>
      </w:r>
      <w:r w:rsidRPr="00E5766F">
        <w:t>nystartszon. Då många utrikes födda bor i områden som skulle kvalifi</w:t>
      </w:r>
      <w:r w:rsidRPr="00E5766F">
        <w:softHyphen/>
        <w:t>cera</w:t>
      </w:r>
      <w:r>
        <w:t>s</w:t>
      </w:r>
      <w:r w:rsidRPr="00E5766F">
        <w:t xml:space="preserve"> som nystarts</w:t>
      </w:r>
      <w:r>
        <w:softHyphen/>
      </w:r>
      <w:r w:rsidRPr="00E5766F">
        <w:t xml:space="preserve">zon, bedöms möjligheterna till arbete för utrikes födda öka med </w:t>
      </w:r>
      <w:r>
        <w:t xml:space="preserve">ett sådant </w:t>
      </w:r>
      <w:r w:rsidRPr="00E5766F">
        <w:t xml:space="preserve">förslag. </w:t>
      </w:r>
    </w:p>
    <w:p w14:paraId="28E55D09" w14:textId="77777777" w:rsidR="00F7009D" w:rsidRPr="00EA19BE" w:rsidRDefault="00F7009D" w:rsidP="00F7009D">
      <w:pPr>
        <w:pStyle w:val="Brdtextmedindrag"/>
      </w:pPr>
    </w:p>
    <w:p w14:paraId="022EEDBA" w14:textId="77777777" w:rsidR="00F7009D" w:rsidRPr="00E5766F" w:rsidRDefault="009D6872" w:rsidP="00F7009D">
      <w:pPr>
        <w:pStyle w:val="Rubrik3"/>
      </w:pPr>
      <w:bookmarkStart w:id="642" w:name="_Toc384401580"/>
      <w:r w:rsidRPr="00E5766F">
        <w:lastRenderedPageBreak/>
        <w:t>Motverka långa tider utan arbete</w:t>
      </w:r>
      <w:bookmarkEnd w:id="642"/>
      <w:r w:rsidRPr="00E5766F">
        <w:t xml:space="preserve"> </w:t>
      </w:r>
    </w:p>
    <w:p w14:paraId="5D62A8AC" w14:textId="77777777" w:rsidR="00F7009D" w:rsidRPr="00E5766F" w:rsidRDefault="009D6872" w:rsidP="00F7009D">
      <w:pPr>
        <w:pStyle w:val="Brdtext"/>
      </w:pPr>
      <w:r w:rsidRPr="00E5766F">
        <w:t xml:space="preserve">Det är viktigt att fortsätta det långsiktiga arbetet med att förhindra att fler blir långtidsarbetslösa och </w:t>
      </w:r>
      <w:r>
        <w:t xml:space="preserve">att </w:t>
      </w:r>
      <w:r w:rsidRPr="00E5766F">
        <w:t>stärka jobbchanserna för de</w:t>
      </w:r>
      <w:r>
        <w:t>m</w:t>
      </w:r>
      <w:r w:rsidRPr="00E5766F">
        <w:t xml:space="preserve"> som är långtidsarbetslösa. </w:t>
      </w:r>
    </w:p>
    <w:p w14:paraId="2CEDBFDB" w14:textId="77777777" w:rsidR="00F7009D" w:rsidRPr="00E5766F" w:rsidRDefault="009D6872" w:rsidP="00F7009D">
      <w:pPr>
        <w:pStyle w:val="Brdtext"/>
        <w:ind w:firstLine="227"/>
      </w:pPr>
      <w:r w:rsidRPr="00E5766F">
        <w:t>Insatser för att förhindra att fler blir långtids</w:t>
      </w:r>
      <w:r w:rsidRPr="00E5766F">
        <w:softHyphen/>
        <w:t>arbetslösa bör främst ske genom förmedlings</w:t>
      </w:r>
      <w:r w:rsidRPr="00E5766F">
        <w:softHyphen/>
        <w:t>in</w:t>
      </w:r>
      <w:r w:rsidRPr="00E5766F">
        <w:softHyphen/>
        <w:t>sat</w:t>
      </w:r>
      <w:r w:rsidRPr="00E5766F">
        <w:softHyphen/>
      </w:r>
      <w:r w:rsidRPr="00E5766F">
        <w:softHyphen/>
        <w:t>ser och en förbättrad uppföljning och kontroll av de korttidsarbetslösas jobbsökande.</w:t>
      </w:r>
      <w:r w:rsidRPr="00FD05F2">
        <w:t xml:space="preserve"> </w:t>
      </w:r>
      <w:r w:rsidRPr="00E5766F">
        <w:t>För de personer som bedöms ha störst risk för att bli långtidsarbetslösa kan ytterligare åtgärder behövas för att deras anställningsbarhet ska öka. Arbetsförmed</w:t>
      </w:r>
      <w:r w:rsidRPr="00E5766F">
        <w:softHyphen/>
        <w:t>lingen har en viktig uppgift att få individen att ta de beslut som är nödvän</w:t>
      </w:r>
      <w:r w:rsidRPr="00E5766F">
        <w:softHyphen/>
        <w:t>diga för att så snabbt som möjligt få ett arbete. Studier visar att chansen att bli kallad till anställnings</w:t>
      </w:r>
      <w:r>
        <w:softHyphen/>
      </w:r>
      <w:r w:rsidRPr="00E5766F">
        <w:t xml:space="preserve">intervju minskar förhållandevis snabbt. Det kan t.ex. </w:t>
      </w:r>
      <w:r>
        <w:t xml:space="preserve">i ett tidigt skede </w:t>
      </w:r>
      <w:r w:rsidRPr="00E5766F">
        <w:t xml:space="preserve">handla om att flytta eller söka andra yrken. </w:t>
      </w:r>
    </w:p>
    <w:p w14:paraId="37E5F838" w14:textId="77777777" w:rsidR="00F7009D" w:rsidRPr="00E5766F" w:rsidRDefault="009D6872" w:rsidP="00F7009D">
      <w:pPr>
        <w:pStyle w:val="Brdtext"/>
        <w:ind w:firstLine="227"/>
      </w:pPr>
      <w:r w:rsidRPr="00E5766F">
        <w:t>För att öka jobbchanserna för dem som är lång</w:t>
      </w:r>
      <w:r w:rsidRPr="00E5766F">
        <w:softHyphen/>
        <w:t xml:space="preserve">tidsarbetslösa är det </w:t>
      </w:r>
      <w:r>
        <w:t>angeläget</w:t>
      </w:r>
      <w:r w:rsidRPr="00E5766F">
        <w:t xml:space="preserve"> att höja aktivi</w:t>
      </w:r>
      <w:r w:rsidRPr="00E5766F">
        <w:softHyphen/>
        <w:t>tets</w:t>
      </w:r>
      <w:r w:rsidRPr="00E5766F">
        <w:softHyphen/>
        <w:t>nivån och kvaliteten inom jobb- och utveck</w:t>
      </w:r>
      <w:r w:rsidRPr="00E5766F">
        <w:softHyphen/>
        <w:t>lings</w:t>
      </w:r>
      <w:r w:rsidRPr="00E5766F">
        <w:softHyphen/>
        <w:t>garantin och jobbgarantin för unga. Detta gäller inte minst jobb- och utvecklings</w:t>
      </w:r>
      <w:r w:rsidRPr="00E5766F">
        <w:softHyphen/>
        <w:t>garantins sysselsättningsfas.</w:t>
      </w:r>
    </w:p>
    <w:p w14:paraId="0C705703" w14:textId="77777777" w:rsidR="00F7009D" w:rsidRPr="00E5766F" w:rsidRDefault="009D6872" w:rsidP="00F7009D">
      <w:pPr>
        <w:pStyle w:val="Brdtext"/>
        <w:ind w:firstLine="227"/>
      </w:pPr>
      <w:r w:rsidRPr="00E5766F">
        <w:t xml:space="preserve">Det är också </w:t>
      </w:r>
      <w:r>
        <w:t>angeläget</w:t>
      </w:r>
      <w:r w:rsidRPr="00E5766F">
        <w:t xml:space="preserve"> att Arbetsför</w:t>
      </w:r>
      <w:r w:rsidRPr="00E5766F">
        <w:softHyphen/>
        <w:t>med</w:t>
      </w:r>
      <w:r>
        <w:softHyphen/>
      </w:r>
      <w:r w:rsidRPr="00E5766F">
        <w:t>lingen fortsätter arbeta aktivt med lönesubven</w:t>
      </w:r>
      <w:r w:rsidRPr="00E5766F">
        <w:softHyphen/>
        <w:t>tio</w:t>
      </w:r>
      <w:r w:rsidRPr="00E5766F">
        <w:softHyphen/>
        <w:t>ne</w:t>
      </w:r>
      <w:r w:rsidRPr="00E5766F">
        <w:softHyphen/>
        <w:t>rade anställningar, med särskilt fokus på de</w:t>
      </w:r>
      <w:r>
        <w:t>m</w:t>
      </w:r>
      <w:r w:rsidRPr="00E5766F">
        <w:t xml:space="preserve"> som har svårast att ta sig tillbaka till arbets</w:t>
      </w:r>
      <w:r w:rsidRPr="00E5766F">
        <w:softHyphen/>
        <w:t>mark</w:t>
      </w:r>
      <w:r w:rsidRPr="00E5766F">
        <w:softHyphen/>
        <w:t>na</w:t>
      </w:r>
      <w:r w:rsidRPr="00E5766F">
        <w:softHyphen/>
        <w:t>den. Ett problem kan vara att arbets</w:t>
      </w:r>
      <w:r>
        <w:softHyphen/>
      </w:r>
      <w:r w:rsidRPr="00E5766F">
        <w:t>givare har brist</w:t>
      </w:r>
      <w:r>
        <w:softHyphen/>
      </w:r>
      <w:r w:rsidRPr="00E5766F">
        <w:t>fällig information om vilka lönesubven</w:t>
      </w:r>
      <w:r w:rsidRPr="00E5766F">
        <w:softHyphen/>
        <w:t>tio</w:t>
      </w:r>
      <w:r w:rsidRPr="00E5766F">
        <w:softHyphen/>
        <w:t>nerade anställningar som finns och hur de är utformade. Arbetsför</w:t>
      </w:r>
      <w:r w:rsidRPr="00E5766F">
        <w:softHyphen/>
        <w:t>medlingens uppdrag att utveckla och förbättra sina arbetsgivarkontakter</w:t>
      </w:r>
      <w:r>
        <w:t xml:space="preserve"> kan bidra till bättre information om subventionerade anställningar.</w:t>
      </w:r>
      <w:r w:rsidRPr="00E5766F">
        <w:t xml:space="preserve"> Det är viktigt att arbets</w:t>
      </w:r>
      <w:r w:rsidRPr="00E5766F">
        <w:softHyphen/>
        <w:t>gi</w:t>
      </w:r>
      <w:r w:rsidRPr="00E5766F">
        <w:softHyphen/>
        <w:t>vare uppfattar regel</w:t>
      </w:r>
      <w:r w:rsidRPr="00E5766F">
        <w:softHyphen/>
        <w:t>verken för de subventio</w:t>
      </w:r>
      <w:r w:rsidRPr="00E5766F">
        <w:softHyphen/>
        <w:t>ne</w:t>
      </w:r>
      <w:r w:rsidRPr="00E5766F">
        <w:softHyphen/>
        <w:t>rade anställningarna som transpa</w:t>
      </w:r>
      <w:r w:rsidRPr="00E5766F">
        <w:softHyphen/>
        <w:t xml:space="preserve">renta och enkla. </w:t>
      </w:r>
    </w:p>
    <w:p w14:paraId="4CC6B953" w14:textId="77777777" w:rsidR="00F7009D" w:rsidRPr="00D53932" w:rsidRDefault="009D6872" w:rsidP="00F7009D">
      <w:pPr>
        <w:pStyle w:val="Rubrik4utannumrering"/>
      </w:pPr>
      <w:r w:rsidRPr="00D53932">
        <w:t>Ökade möjligheter för långtidsarbetslösa att få arbete</w:t>
      </w:r>
    </w:p>
    <w:p w14:paraId="7EC07792" w14:textId="77777777" w:rsidR="00F7009D" w:rsidRDefault="009D6872" w:rsidP="00F7009D">
      <w:pPr>
        <w:pStyle w:val="Brdtext"/>
      </w:pPr>
      <w:r w:rsidRPr="00D53932">
        <w:t>Den</w:t>
      </w:r>
      <w:r>
        <w:t xml:space="preserve"> traditionella arbetsmarknadspolitiken bidrar till att öka möjligheterna till jobb för lång</w:t>
      </w:r>
      <w:r>
        <w:softHyphen/>
        <w:t xml:space="preserve">tidsarbetslösa. Den utdragna lågkonjunkturen har fört med sig att långtidsarbetslösheten har ökat och att det kommer att ta tid innan den sjunker tillbaka väsentligt. Erfarenheterna från tidigare lågkonjunkturer visar att det är först när konjunkturen normaliserats som jobbchanserna </w:t>
      </w:r>
      <w:r>
        <w:lastRenderedPageBreak/>
        <w:t>ökar väsentligt även för de svagaste på arbetsmarknaden. Av både fördelningspolitiska och strukturella skäl är det angeläget med kompletterande åtgärder som skapar nya vägar till arbete för långtidsarbetslösa. Det är ett långsiktigt arbete som behöver bedrivas i samarbete med bl.a. arbetsmarknadens parter.</w:t>
      </w:r>
    </w:p>
    <w:p w14:paraId="38B814C0" w14:textId="77777777" w:rsidR="00F7009D" w:rsidRDefault="009D6872" w:rsidP="00F7009D">
      <w:pPr>
        <w:pStyle w:val="Brdtextmedindrag"/>
      </w:pPr>
      <w:r>
        <w:t>Ett syfte med trepartssamtalen är att till</w:t>
      </w:r>
      <w:r>
        <w:softHyphen/>
        <w:t>sammans med arbetsmarknadens parter hitta lösningar som gör arbetsmarknaden mer inklu</w:t>
      </w:r>
      <w:r>
        <w:softHyphen/>
        <w:t>de</w:t>
      </w:r>
      <w:r>
        <w:softHyphen/>
        <w:t>rande. Regeringen bedömer att yrkesintroduk</w:t>
      </w:r>
      <w:r>
        <w:softHyphen/>
        <w:t>tions</w:t>
      </w:r>
      <w:r>
        <w:softHyphen/>
        <w:t>avtalen kan underlätta arbetsmarknads</w:t>
      </w:r>
      <w:r>
        <w:softHyphen/>
        <w:t>inträdet för unga, och att de också kan vara väl lämpade för grupper med svag förankring på arbetsmarknaden. Arbete i kombination med handledning och kompetensutveckling bedöms öka möjligheterna även för denna grupp att få jobb. Regeringen välkomnar därför vissa parters arbete med att möjliggöra yrkesintroduktions</w:t>
      </w:r>
      <w:r>
        <w:softHyphen/>
        <w:t>anställningar även för arbetslösa personer som är äldre än 25 år och undersöker möjligheterna att på sikt ge stöd till arbetsgivare som anställer långtidsarbetslösa på sådana avtal.</w:t>
      </w:r>
    </w:p>
    <w:p w14:paraId="0900D535" w14:textId="77777777" w:rsidR="00F7009D" w:rsidRDefault="009D6872" w:rsidP="00F7009D">
      <w:pPr>
        <w:pStyle w:val="Brdtextmedindrag"/>
      </w:pPr>
      <w:r>
        <w:t>Även för individer som varit arbetslösa mycket länge, och som bl.a. tagit del av de insatser som ges inom jobb- och utvecklings</w:t>
      </w:r>
      <w:r>
        <w:softHyphen/>
        <w:t>garantins inledande faser, behöver nya vägar till arbete skapas. En viktig del av arbetsmarknads</w:t>
      </w:r>
      <w:r>
        <w:softHyphen/>
        <w:t>politiken är, som nämnts ovan, subventionerade anställningar som innebär att arbetsgivarna får ta del av kraftiga lönesubventioner då de anställer långtids</w:t>
      </w:r>
      <w:r>
        <w:softHyphen/>
        <w:t>arbetslösa. Lönesubventionen syftar till att kompensera arbetsgivaren för att individen har låg produktivitet i förhållande till anställ</w:t>
      </w:r>
      <w:r>
        <w:softHyphen/>
        <w:t>nings</w:t>
      </w:r>
      <w:r>
        <w:softHyphen/>
        <w:t>kostnaden, eller för att det kan vara svårt att bedöma individens produktivitet. Trots höga lönesubventioner är det många arbetsgivare som inte anställer med stöd.</w:t>
      </w:r>
    </w:p>
    <w:p w14:paraId="0000025D" w14:textId="77777777" w:rsidR="00F7009D" w:rsidRDefault="009D6872" w:rsidP="00F7009D">
      <w:pPr>
        <w:pStyle w:val="Brdtextmedindrag"/>
        <w:rPr>
          <w:highlight w:val="yellow"/>
        </w:rPr>
      </w:pPr>
      <w:r>
        <w:t>Arbetsgivarna har inom ramen för treparts</w:t>
      </w:r>
      <w:r>
        <w:softHyphen/>
        <w:t>samtalen förmedlat att det kan vara viktigare att hitta en person som fungerar i verksamheten än att anställningskostnaden är låg, något som också har konstaterats av Statskontoret. Det betyder att det är särskilt viktigt att finna och utforma åtgärder där arbetsgivarens osäkerhet vid anställning minskar, t.ex. genom god matchning och praktiskt stöd vid introduk</w:t>
      </w:r>
      <w:r>
        <w:softHyphen/>
        <w:t xml:space="preserve">tionen på arbetsplatsen. För att ytterligare öka individens jobbchans kan kompetenshöjande insatser utgöra ett viktigt inslag. Det finns i sammanhanget en rad intressanta lokala och privata initiativ vars verksamheter i hög grad syftar till att minska arbetsgivarens osäkerhet vid </w:t>
      </w:r>
      <w:r>
        <w:lastRenderedPageBreak/>
        <w:t>anställning av individer som står långt från arbetsmarknaden.</w:t>
      </w:r>
    </w:p>
    <w:p w14:paraId="1B674E6D" w14:textId="77777777" w:rsidR="00F7009D" w:rsidRDefault="009D6872" w:rsidP="00F7009D">
      <w:pPr>
        <w:pStyle w:val="Rubrik4utannumrering"/>
      </w:pPr>
      <w:r>
        <w:t xml:space="preserve">Förbättra möjligheterna för personer med funktionsnedsättning att få ett arbete </w:t>
      </w:r>
    </w:p>
    <w:p w14:paraId="65387E9E" w14:textId="77777777" w:rsidR="00F7009D" w:rsidRPr="001E6990" w:rsidRDefault="009D6872" w:rsidP="00F7009D">
      <w:pPr>
        <w:pStyle w:val="Brdtextmedindrag"/>
        <w:ind w:firstLine="0"/>
      </w:pPr>
      <w:r>
        <w:t>Många personer med funktionsnedsättning som medför nedsatt arbetsförmåga står långt ifrån arbetsmarknaden. I gruppen långtidsarbetslösa har många en funktionsnedsättning. Antalet funktionsnedsatta</w:t>
      </w:r>
      <w:r w:rsidRPr="000C194C">
        <w:t xml:space="preserve"> har ökat relativt kraftigt de senaste åren till följd av att fler personer kommit in på arbetsmarknaden, bl.a. från sjukförsäk</w:t>
      </w:r>
      <w:r>
        <w:softHyphen/>
      </w:r>
      <w:r w:rsidRPr="000C194C">
        <w:t>rings</w:t>
      </w:r>
      <w:r>
        <w:softHyphen/>
      </w:r>
      <w:r w:rsidRPr="000C194C">
        <w:t>syste</w:t>
      </w:r>
      <w:r>
        <w:softHyphen/>
      </w:r>
      <w:r w:rsidRPr="000C194C">
        <w:t>men.</w:t>
      </w:r>
      <w:r>
        <w:t xml:space="preserve"> Framför allt är det antalet personer med olika psykiska besvär som har ökat. Förut</w:t>
      </w:r>
      <w:r>
        <w:softHyphen/>
        <w:t>sättningarna för dessa personer att finna och behålla ett arbete måste förbättras.</w:t>
      </w:r>
      <w:r w:rsidRPr="00A50388">
        <w:t xml:space="preserve"> </w:t>
      </w:r>
      <w:r>
        <w:t>Regeringen har därför initierat en</w:t>
      </w:r>
      <w:r w:rsidRPr="00A50388">
        <w:t xml:space="preserve"> fyraårig satsning på tillfälliga anställningar vid Samhall</w:t>
      </w:r>
      <w:r>
        <w:t>. Satsningen bör</w:t>
      </w:r>
      <w:r w:rsidRPr="00A50388">
        <w:t xml:space="preserve"> noggrant </w:t>
      </w:r>
      <w:r>
        <w:t xml:space="preserve">utvärderas. </w:t>
      </w:r>
    </w:p>
    <w:p w14:paraId="435E64EA" w14:textId="77777777" w:rsidR="00F7009D" w:rsidRDefault="009D6872" w:rsidP="00F7009D">
      <w:pPr>
        <w:pStyle w:val="Rubrik3"/>
      </w:pPr>
      <w:bookmarkStart w:id="643" w:name="_Toc384401581"/>
      <w:r>
        <w:t>Förbättra matchningen</w:t>
      </w:r>
      <w:bookmarkEnd w:id="643"/>
    </w:p>
    <w:p w14:paraId="175245F8" w14:textId="77777777" w:rsidR="00F7009D" w:rsidRPr="00E5766F" w:rsidRDefault="009D6872" w:rsidP="00F7009D">
      <w:pPr>
        <w:pStyle w:val="Brdtextmedindrag"/>
        <w:ind w:firstLine="0"/>
      </w:pPr>
      <w:r>
        <w:t>En väl fungerande matchning mellan arbets</w:t>
      </w:r>
      <w:r>
        <w:softHyphen/>
        <w:t>sökande och lediga jobb är av avgörande betydel</w:t>
      </w:r>
      <w:r>
        <w:softHyphen/>
        <w:t xml:space="preserve">se för arbetsmarknadens funktionssätt. Med en bättre </w:t>
      </w:r>
      <w:r w:rsidRPr="00E5766F">
        <w:t>fungerande matchning kortas arbetslös</w:t>
      </w:r>
      <w:r w:rsidRPr="00E5766F">
        <w:softHyphen/>
        <w:t>hets</w:t>
      </w:r>
      <w:r w:rsidRPr="00E5766F">
        <w:softHyphen/>
      </w:r>
      <w:r w:rsidRPr="00E5766F">
        <w:softHyphen/>
        <w:t xml:space="preserve">tiderna. </w:t>
      </w:r>
      <w:r>
        <w:t xml:space="preserve">Ett enkelt räkneexempel visar på betydelsen av att korta arbetslöshetstiderna. </w:t>
      </w:r>
      <w:r w:rsidRPr="00E5766F">
        <w:t>Om den genomsnittliga arbetslöshetstiden minskar med en vecka skulle jämviktsarbetslösheten, allt annat lika, minska med ca 0,2 procentenheter.</w:t>
      </w:r>
    </w:p>
    <w:p w14:paraId="4A52F038" w14:textId="77777777" w:rsidR="00F7009D" w:rsidRPr="00DD0351" w:rsidRDefault="009D6872" w:rsidP="00F7009D">
      <w:pPr>
        <w:pStyle w:val="Brdtextmedindrag"/>
      </w:pPr>
      <w:r w:rsidRPr="00E5766F">
        <w:t>Arbetsförmedlingen har en avgörande roll för matchningen på arbetsmarknaden</w:t>
      </w:r>
      <w:r w:rsidRPr="00DD0351">
        <w:t>. Det är därför nödvändigt att Arbetsförmedlingen fungerar väl och att dess verksamhet snabbt och effektivt kan anpassas till nya omständigheter på arbetsmark</w:t>
      </w:r>
      <w:r>
        <w:softHyphen/>
      </w:r>
      <w:r w:rsidRPr="00DD0351">
        <w:t>naden. Det är också viktigt att Arbetsförmed</w:t>
      </w:r>
      <w:r>
        <w:softHyphen/>
      </w:r>
      <w:r w:rsidRPr="00DD0351">
        <w:t>lingen har förtroende och legitimitet hos arbets</w:t>
      </w:r>
      <w:r>
        <w:softHyphen/>
      </w:r>
      <w:r w:rsidRPr="00DD0351">
        <w:t>giv</w:t>
      </w:r>
      <w:r>
        <w:softHyphen/>
      </w:r>
      <w:r w:rsidRPr="00DD0351">
        <w:t>are</w:t>
      </w:r>
      <w:r>
        <w:t>,</w:t>
      </w:r>
      <w:r w:rsidRPr="00DD0351">
        <w:t xml:space="preserve"> arbetssökande</w:t>
      </w:r>
      <w:r>
        <w:t xml:space="preserve"> och</w:t>
      </w:r>
      <w:r w:rsidRPr="00DD0351">
        <w:t xml:space="preserve"> arbets</w:t>
      </w:r>
      <w:r>
        <w:softHyphen/>
      </w:r>
      <w:r w:rsidRPr="00DD0351">
        <w:t>marknadens parter.</w:t>
      </w:r>
    </w:p>
    <w:p w14:paraId="6AD665DD" w14:textId="77777777" w:rsidR="00F7009D" w:rsidRDefault="009D6872" w:rsidP="00F7009D">
      <w:pPr>
        <w:pStyle w:val="Brdtext"/>
        <w:ind w:firstLine="227"/>
      </w:pPr>
      <w:r w:rsidRPr="00514F94">
        <w:t>Det är viktigt att den enskild</w:t>
      </w:r>
      <w:r>
        <w:t>a</w:t>
      </w:r>
      <w:r w:rsidRPr="00514F94">
        <w:t xml:space="preserve"> arbetsför</w:t>
      </w:r>
      <w:r>
        <w:softHyphen/>
      </w:r>
      <w:r w:rsidRPr="00514F94">
        <w:t>medlaren tidigt möter och stöder individen i sitt arbetssökande b</w:t>
      </w:r>
      <w:r>
        <w:t>l</w:t>
      </w:r>
      <w:r w:rsidRPr="00514F94">
        <w:t>.a. genom att vägleda individen i jobbsökandet eller genom att identifiera på vilket sätt individen kan stärkas</w:t>
      </w:r>
      <w:r>
        <w:t>.</w:t>
      </w:r>
      <w:r w:rsidRPr="00514F94">
        <w:t xml:space="preserve"> Arbetsförmedlingen </w:t>
      </w:r>
      <w:r>
        <w:t xml:space="preserve">ska </w:t>
      </w:r>
      <w:r w:rsidRPr="00514F94">
        <w:t>ha väl fungerande arbets</w:t>
      </w:r>
      <w:r>
        <w:softHyphen/>
      </w:r>
      <w:r w:rsidRPr="00514F94">
        <w:t>givarkontakter. Särskilt unga och nyan</w:t>
      </w:r>
      <w:r w:rsidRPr="00514F94">
        <w:softHyphen/>
        <w:t>lända utrikes födda saknar ofta jobbrelaterade nätverk.</w:t>
      </w:r>
    </w:p>
    <w:p w14:paraId="3E0EC11A" w14:textId="77777777" w:rsidR="00F7009D" w:rsidRDefault="009D6872" w:rsidP="00F7009D">
      <w:pPr>
        <w:pStyle w:val="Brdtext"/>
        <w:ind w:firstLine="227"/>
      </w:pPr>
      <w:r>
        <w:t xml:space="preserve">Under senare år har både arbetsmarknadens utveckling och flera politiska reformer bidragit </w:t>
      </w:r>
      <w:r>
        <w:lastRenderedPageBreak/>
        <w:t>till att förändra förutsättningarna för Arbets</w:t>
      </w:r>
      <w:r>
        <w:softHyphen/>
        <w:t>förmedlingen att uppfylla sitt uppdrag. Arbets</w:t>
      </w:r>
      <w:r>
        <w:softHyphen/>
        <w:t>lösheten har framför allt ökat i grupper som har svårare att etablera sig på arbetsmarknaden, t.ex. unga med ofullständig gymnasieutbildning, personer födda utanför Europa och personer med funktions</w:t>
      </w:r>
      <w:r>
        <w:softHyphen/>
        <w:t>nedsättning som medför nedsatt arbetsförmåga. Samtidigt har långtidsarbetslös</w:t>
      </w:r>
      <w:r>
        <w:softHyphen/>
        <w:t>heten ökat. Arbetsförmedling</w:t>
      </w:r>
      <w:r>
        <w:softHyphen/>
        <w:t>ens målgrupp är i dag bredare, större och består i större utsträck</w:t>
      </w:r>
      <w:r>
        <w:softHyphen/>
        <w:t>ning än tidigare av individer som är i behov av mer omfattande insatser för att kunna få ett arbete. Detta har påverkat förutsättningarna för Arbetsförmed</w:t>
      </w:r>
      <w:r>
        <w:softHyphen/>
        <w:t>lingen att genomföra sitt uppdrag.</w:t>
      </w:r>
    </w:p>
    <w:p w14:paraId="5712D8FD" w14:textId="77777777" w:rsidR="00F7009D" w:rsidRPr="00A47F2B" w:rsidRDefault="009D6872" w:rsidP="00F7009D">
      <w:pPr>
        <w:pStyle w:val="Brdtext"/>
        <w:ind w:firstLine="227"/>
      </w:pPr>
      <w:r>
        <w:t>I syfte att förbättra Arbetsförmedlingen och därigenom arbetsmarknadens funktionssätt be</w:t>
      </w:r>
      <w:r>
        <w:softHyphen/>
        <w:t>dömer regeringen att det är angeläget med en bred översyn av myndigheten. En sådan översyn har inte gjorts sedan mitten av 1990-talet. Därför har regeringen tillsatt en utredning som utifrån de senaste årens reformer och föränd</w:t>
      </w:r>
      <w:r>
        <w:softHyphen/>
        <w:t>ringar på arbetsmarknaden ska analysera myndig</w:t>
      </w:r>
      <w:r>
        <w:softHyphen/>
        <w:t xml:space="preserve">hetens förutsättningar att </w:t>
      </w:r>
      <w:r w:rsidRPr="00130706">
        <w:t>fram</w:t>
      </w:r>
      <w:r w:rsidRPr="00130706">
        <w:softHyphen/>
        <w:t>gångsrikt genom</w:t>
      </w:r>
      <w:r w:rsidRPr="00130706">
        <w:softHyphen/>
        <w:t>föra sitt uppdrag att förbättra arbetsmarknadens funk</w:t>
      </w:r>
      <w:r>
        <w:softHyphen/>
      </w:r>
      <w:r w:rsidRPr="00130706">
        <w:t>tionssätt (dir. 2014:15). Detta innebär bl.a. att analysera Arbetsförmedlingens uppdrag och verksamhet i relation till andra relevanta aktörer, se över om de insatser</w:t>
      </w:r>
      <w:r w:rsidRPr="003E2F59">
        <w:t xml:space="preserve"> som </w:t>
      </w:r>
      <w:r>
        <w:t>myndigheten</w:t>
      </w:r>
      <w:r w:rsidRPr="003E2F59">
        <w:t xml:space="preserve"> förfogar </w:t>
      </w:r>
      <w:r>
        <w:t xml:space="preserve">över </w:t>
      </w:r>
      <w:r w:rsidRPr="003E2F59">
        <w:t>an</w:t>
      </w:r>
      <w:r>
        <w:softHyphen/>
      </w:r>
      <w:r w:rsidRPr="003E2F59">
        <w:t>vänds på ett ändamålsenligt och kostnads</w:t>
      </w:r>
      <w:r>
        <w:softHyphen/>
      </w:r>
      <w:r w:rsidRPr="003E2F59">
        <w:t>effek</w:t>
      </w:r>
      <w:r>
        <w:softHyphen/>
      </w:r>
      <w:r w:rsidRPr="003E2F59">
        <w:t>tivt sätt</w:t>
      </w:r>
      <w:r>
        <w:t xml:space="preserve"> samt</w:t>
      </w:r>
      <w:r w:rsidRPr="003E2F59">
        <w:t xml:space="preserve"> analysera Arbetsför</w:t>
      </w:r>
      <w:r>
        <w:softHyphen/>
      </w:r>
      <w:r w:rsidRPr="003E2F59">
        <w:t>med</w:t>
      </w:r>
      <w:r>
        <w:softHyphen/>
      </w:r>
      <w:r>
        <w:softHyphen/>
      </w:r>
      <w:r w:rsidRPr="003E2F59">
        <w:t>lingens arbete med arbetsgivarkontakter</w:t>
      </w:r>
      <w:r>
        <w:t>. Utredningen ska också</w:t>
      </w:r>
      <w:r w:rsidRPr="00032B21">
        <w:t xml:space="preserve"> </w:t>
      </w:r>
      <w:r>
        <w:t xml:space="preserve">se över användningen av </w:t>
      </w:r>
      <w:r w:rsidRPr="003E2F59">
        <w:t>komplet</w:t>
      </w:r>
      <w:r>
        <w:softHyphen/>
      </w:r>
      <w:r w:rsidRPr="003E2F59">
        <w:t xml:space="preserve">terande aktörer samt </w:t>
      </w:r>
      <w:r>
        <w:t>analysera</w:t>
      </w:r>
      <w:r w:rsidRPr="00032B21">
        <w:t xml:space="preserve"> om </w:t>
      </w:r>
      <w:r>
        <w:t>det är lämpligt och möjligt om de</w:t>
      </w:r>
      <w:r w:rsidRPr="003E2F59">
        <w:t xml:space="preserve"> delar av </w:t>
      </w:r>
      <w:r>
        <w:t>myndig</w:t>
      </w:r>
      <w:r>
        <w:softHyphen/>
        <w:t>hetens</w:t>
      </w:r>
      <w:r w:rsidRPr="003E2F59">
        <w:t xml:space="preserve"> verksamhet </w:t>
      </w:r>
      <w:r>
        <w:t>som inte utgörs av myndig</w:t>
      </w:r>
      <w:r>
        <w:softHyphen/>
        <w:t xml:space="preserve">hetsutövning </w:t>
      </w:r>
      <w:r w:rsidRPr="003E2F59">
        <w:t>kan konkurrens</w:t>
      </w:r>
      <w:r>
        <w:softHyphen/>
      </w:r>
      <w:r w:rsidRPr="003E2F59">
        <w:t>utsättas. Vidare ska utredningen analysera Arbetsförmed</w:t>
      </w:r>
      <w:r>
        <w:softHyphen/>
      </w:r>
      <w:r w:rsidRPr="003E2F59">
        <w:t xml:space="preserve">lingens organisation, se över </w:t>
      </w:r>
      <w:r w:rsidRPr="00032B21">
        <w:t>styrning</w:t>
      </w:r>
      <w:r>
        <w:t>en av</w:t>
      </w:r>
      <w:r w:rsidRPr="003E2F59">
        <w:t xml:space="preserve"> </w:t>
      </w:r>
      <w:r>
        <w:t>myn</w:t>
      </w:r>
      <w:r>
        <w:softHyphen/>
        <w:t>digheten</w:t>
      </w:r>
      <w:r w:rsidRPr="003E2F59">
        <w:t xml:space="preserve"> samt föreslå hur uppföljning och utvärdering</w:t>
      </w:r>
      <w:r w:rsidRPr="003E2F59" w:rsidDel="00684769">
        <w:t xml:space="preserve"> </w:t>
      </w:r>
      <w:r w:rsidRPr="003E2F59">
        <w:t xml:space="preserve">av </w:t>
      </w:r>
      <w:r w:rsidRPr="00032B21">
        <w:t>verksam</w:t>
      </w:r>
      <w:r>
        <w:softHyphen/>
      </w:r>
      <w:r w:rsidRPr="00032B21">
        <w:t>heten</w:t>
      </w:r>
      <w:r w:rsidRPr="003E2F59">
        <w:t xml:space="preserve"> kan utvecklas och förbättras.</w:t>
      </w:r>
    </w:p>
    <w:p w14:paraId="091B33E3" w14:textId="77777777" w:rsidR="00F7009D" w:rsidRDefault="009D6872" w:rsidP="00F7009D">
      <w:pPr>
        <w:pStyle w:val="Rubrik4utannumrering"/>
      </w:pPr>
      <w:r>
        <w:t xml:space="preserve">Stimulera ökad rörlighet på arbetsmarknaden </w:t>
      </w:r>
    </w:p>
    <w:p w14:paraId="73A23400" w14:textId="77777777" w:rsidR="00F7009D" w:rsidRPr="00D21AFD" w:rsidRDefault="009D6872" w:rsidP="00F7009D">
      <w:pPr>
        <w:pStyle w:val="Brdtext"/>
      </w:pPr>
      <w:r w:rsidRPr="00D21AFD">
        <w:t>En förutsättning för att matchningen mellan utbud</w:t>
      </w:r>
      <w:r>
        <w:t>et av</w:t>
      </w:r>
      <w:r w:rsidRPr="00D21AFD">
        <w:t xml:space="preserve"> och efterfrågan på arbetskraft ska ske effektivt är att den geografiska och yrkesmässiga rörligheten på arbetsmarknaden är hög. Det är därför viktigt att arbetssökande får information om hur möjligheterna att få jobb inom olika yrken och i olika delar av landet ser ut samt vad som krävs av den arbetssökande för att så snabbt som möjligt få ett jobb. </w:t>
      </w:r>
    </w:p>
    <w:p w14:paraId="30B1C81B" w14:textId="77777777" w:rsidR="00F7009D" w:rsidRDefault="009D6872" w:rsidP="00F7009D">
      <w:pPr>
        <w:pStyle w:val="Brdtext"/>
        <w:ind w:firstLine="227"/>
      </w:pPr>
      <w:r>
        <w:lastRenderedPageBreak/>
        <w:t>S</w:t>
      </w:r>
      <w:r w:rsidRPr="00D21AFD">
        <w:t xml:space="preserve">vårigheter att få tag i boende </w:t>
      </w:r>
      <w:r>
        <w:t>kan hämma</w:t>
      </w:r>
      <w:r w:rsidRPr="00D21AFD">
        <w:t xml:space="preserve"> framför allt ungas </w:t>
      </w:r>
      <w:r>
        <w:t xml:space="preserve">och nyanländas </w:t>
      </w:r>
      <w:r w:rsidRPr="00D21AFD">
        <w:t>möjligheter och incitament att flytta för att få ett arbete. Åtgärder som bidrar till att bostadsbyggandet ökar i storstadsregion</w:t>
      </w:r>
      <w:r>
        <w:softHyphen/>
      </w:r>
      <w:r w:rsidRPr="00D21AFD">
        <w:t>erna</w:t>
      </w:r>
      <w:r>
        <w:t>,</w:t>
      </w:r>
      <w:r w:rsidRPr="00D21AFD">
        <w:t xml:space="preserve"> och till att det finns en väl utbyggd infra</w:t>
      </w:r>
      <w:r>
        <w:softHyphen/>
      </w:r>
      <w:r w:rsidRPr="00D21AFD">
        <w:t>struktur</w:t>
      </w:r>
      <w:r>
        <w:t>,</w:t>
      </w:r>
      <w:r w:rsidRPr="00D21AFD">
        <w:t xml:space="preserve"> ökar möjligheterna att flytta eller pendla dit jobben finns.</w:t>
      </w:r>
    </w:p>
    <w:p w14:paraId="2F568110" w14:textId="77777777" w:rsidR="00F7009D" w:rsidRPr="00F61143" w:rsidRDefault="009D6872" w:rsidP="00F7009D">
      <w:pPr>
        <w:pStyle w:val="Brdtext"/>
        <w:ind w:firstLine="227"/>
      </w:pPr>
      <w:r>
        <w:t>Kvinnor och män arbetar i olika stor utsträck</w:t>
      </w:r>
      <w:r>
        <w:softHyphen/>
        <w:t>ning i olika sektorer. Till exempel är den kommunala sektorn kvinnodominerad, medan industrin är mansdominerad. Då bl.a. villkor och löner skiljer sig åt mellan sektorer är det önskvärt att motverka en sådan uppdelning och öka rörligheten mellan sektorer. Regeringen kommer att i Arbetsförmedlingens instruktioner förtydliga att verksamheten ska utformas så att den främjar jämställdheten samt motverkar en könsuppdelad arbetsmarknad.</w:t>
      </w:r>
    </w:p>
    <w:p w14:paraId="24A200B5" w14:textId="77777777" w:rsidR="00F7009D" w:rsidRDefault="009D6872" w:rsidP="00F7009D">
      <w:pPr>
        <w:pStyle w:val="Rubrik3"/>
      </w:pPr>
      <w:bookmarkStart w:id="644" w:name="_Toc384401582"/>
      <w:r>
        <w:t>Förbättra arbetsmarknadens omställningsförmåga</w:t>
      </w:r>
      <w:bookmarkEnd w:id="644"/>
    </w:p>
    <w:p w14:paraId="7601D493" w14:textId="77777777" w:rsidR="00F7009D" w:rsidRPr="009C0E7A" w:rsidRDefault="009D6872" w:rsidP="00F7009D">
      <w:pPr>
        <w:pStyle w:val="Brdtext"/>
      </w:pPr>
      <w:r w:rsidRPr="009C0E7A">
        <w:t>Det är angeläget att finna lösningar för hur arbetstagarnas behov av trygghet på arbets</w:t>
      </w:r>
      <w:r>
        <w:softHyphen/>
      </w:r>
      <w:r w:rsidRPr="009C0E7A">
        <w:t>marknaden kan kombineras med arbetsgivarnas behov av flexibilitet. Regeringen bedömer att lagstiftning på detta område inte är en lika effektiv åtgärd som partsöverenskommelse</w:t>
      </w:r>
      <w:r>
        <w:t>r</w:t>
      </w:r>
      <w:r w:rsidRPr="009C0E7A">
        <w:t xml:space="preserve">. </w:t>
      </w:r>
    </w:p>
    <w:p w14:paraId="3F450DC7" w14:textId="77777777" w:rsidR="00F7009D" w:rsidRPr="00BE496A" w:rsidRDefault="009D6872" w:rsidP="00F7009D">
      <w:pPr>
        <w:pStyle w:val="Brdtext"/>
        <w:ind w:firstLine="227"/>
      </w:pPr>
      <w:r w:rsidRPr="009C0E7A">
        <w:t xml:space="preserve">Regeringen ser därför positivt på att Svenskt Näringsliv och PTK för samtal om ett nytt omställningsavtal. Regeringen vill inom ramen för trepartssamtalen </w:t>
      </w:r>
      <w:r>
        <w:t>lyssna till parterna och</w:t>
      </w:r>
      <w:r w:rsidRPr="009C0E7A">
        <w:t xml:space="preserve"> fortsatt stödja deras arbete med att nå överens</w:t>
      </w:r>
      <w:r>
        <w:softHyphen/>
      </w:r>
      <w:r w:rsidRPr="009C0E7A">
        <w:t>kommelser. I den gemensamma avsiktsförkla</w:t>
      </w:r>
      <w:r>
        <w:softHyphen/>
      </w:r>
      <w:r w:rsidRPr="009C0E7A">
        <w:t xml:space="preserve">ringen har Svenskt Näringsliv angett att de vill att turordningsreglerna ska tillgodose behovet av att, efter en driftsinskränkning, ha kvar personal </w:t>
      </w:r>
      <w:r>
        <w:t>med</w:t>
      </w:r>
      <w:r w:rsidRPr="009C0E7A">
        <w:t xml:space="preserve"> den kompetens som krävs för att den fortsatta verksamheten ska kunna be</w:t>
      </w:r>
      <w:r>
        <w:softHyphen/>
      </w:r>
      <w:r w:rsidRPr="009C0E7A">
        <w:t xml:space="preserve">drivas med bästa möjliga konkurrenskraft. PTK </w:t>
      </w:r>
      <w:r>
        <w:t>har efterfrågat</w:t>
      </w:r>
      <w:r w:rsidRPr="009C0E7A">
        <w:t xml:space="preserve"> åtgärder som förbättrar möjligheterna till utbildning och kompetensutveckling under hela arbetslivet och som därigenom stärker individens anställningsbarhet och omställnings</w:t>
      </w:r>
      <w:r>
        <w:softHyphen/>
      </w:r>
      <w:r w:rsidRPr="009C0E7A">
        <w:t>förmåga.</w:t>
      </w:r>
      <w:r>
        <w:t xml:space="preserve"> </w:t>
      </w:r>
    </w:p>
    <w:p w14:paraId="572E673B" w14:textId="77777777" w:rsidR="00F7009D" w:rsidRDefault="009D6872" w:rsidP="00F7009D">
      <w:pPr>
        <w:pStyle w:val="Rubrik3"/>
      </w:pPr>
      <w:bookmarkStart w:id="645" w:name="_Toc384401583"/>
      <w:r>
        <w:t>Ett längre och mer jämställt arbetsliv nödvändigt</w:t>
      </w:r>
      <w:bookmarkEnd w:id="645"/>
    </w:p>
    <w:p w14:paraId="2A3B1767" w14:textId="77777777" w:rsidR="00F7009D" w:rsidRPr="00E5766F" w:rsidRDefault="009D6872" w:rsidP="00F7009D">
      <w:pPr>
        <w:pStyle w:val="Brdtext"/>
      </w:pPr>
      <w:r>
        <w:t>Ett långt och produktivt arbetsliv är en förut</w:t>
      </w:r>
      <w:r>
        <w:softHyphen/>
        <w:t xml:space="preserve">sättning för att alla ska kunna ha en god </w:t>
      </w:r>
      <w:r>
        <w:lastRenderedPageBreak/>
        <w:t>ekonomisk standard även som pensionärer, och för att upprätthålla offentligt finansierade tjänst</w:t>
      </w:r>
      <w:r>
        <w:softHyphen/>
        <w:t>er av god kvalitet. Det är därför angeläget att fortsätta det långsiktiga arbetet med att få unga att tidigarelägga sin utbildning och att öka genomströmningen i utbildningssystemet. Det är också viktigt att fler förlänger sitt arbetsliv genom att senarelägga sitt utträde från arbets</w:t>
      </w:r>
      <w:r>
        <w:softHyphen/>
        <w:t xml:space="preserve">marknaden. </w:t>
      </w:r>
      <w:r w:rsidRPr="007B4667">
        <w:t xml:space="preserve">Pensionsåldersutredningen har i sitt </w:t>
      </w:r>
      <w:r w:rsidRPr="00E5766F">
        <w:t>betänkande Åtgärder för ett längre arbetsliv (SOU 2013:35) lämnat förslag på hur detta kan åstadkommas. Regeringen arbetar inom ramen för pensionsöverenskommelsen med åtgärder för ett förlängt arbetsliv. De förändringar som krävs för ett längre arbetsliv behöver vara brett förankrade i samhället. Samtal kommer därför att genomföras med arbetsmarknadens parter om åtgärder som verkar i riktning mot ett längre arbetsliv, bl</w:t>
      </w:r>
      <w:r>
        <w:t>.a.</w:t>
      </w:r>
      <w:r w:rsidRPr="00E5766F">
        <w:t xml:space="preserve"> om rätten att kvarstå i anställning till 69 år.</w:t>
      </w:r>
    </w:p>
    <w:p w14:paraId="37FDA382" w14:textId="77777777" w:rsidR="00F7009D" w:rsidRDefault="009D6872" w:rsidP="00F7009D">
      <w:pPr>
        <w:pStyle w:val="Brdtext"/>
        <w:ind w:firstLine="227"/>
      </w:pPr>
      <w:r w:rsidRPr="00E5766F">
        <w:t>Sjukfrånvaron har ökat sedan 2010. Att sjuk</w:t>
      </w:r>
      <w:r>
        <w:softHyphen/>
      </w:r>
      <w:r w:rsidRPr="00E5766F">
        <w:t xml:space="preserve">frånvaron är låg är angeläget både ur individens och </w:t>
      </w:r>
      <w:r>
        <w:t xml:space="preserve">ur </w:t>
      </w:r>
      <w:r w:rsidRPr="00E5766F">
        <w:t>samhällets perspektiv. Under de senaste decennierna har sjukfrånvaron varierat på ett sätt som är svårt att</w:t>
      </w:r>
      <w:r>
        <w:t xml:space="preserve"> förklara med förändrad hälsa, regelverk eller befolknings</w:t>
      </w:r>
      <w:r>
        <w:softHyphen/>
        <w:t>struktur. Regeringen har gett Försäk</w:t>
      </w:r>
      <w:r>
        <w:softHyphen/>
        <w:t>rings</w:t>
      </w:r>
      <w:r>
        <w:softHyphen/>
      </w:r>
      <w:r>
        <w:softHyphen/>
        <w:t>kassan i uppdrag att analy</w:t>
      </w:r>
      <w:r>
        <w:softHyphen/>
        <w:t xml:space="preserve">sera orsakerna till detta. </w:t>
      </w:r>
    </w:p>
    <w:p w14:paraId="18768AF2" w14:textId="77777777" w:rsidR="00F7009D" w:rsidRPr="00E5766F" w:rsidRDefault="009D6872" w:rsidP="00F7009D">
      <w:pPr>
        <w:pStyle w:val="Brdtext"/>
        <w:ind w:firstLine="227"/>
      </w:pPr>
      <w:r w:rsidRPr="00E5766F">
        <w:t>Kvinnor har fortfar</w:t>
      </w:r>
      <w:r w:rsidRPr="00E5766F">
        <w:softHyphen/>
        <w:t>ande ett lägre arbets</w:t>
      </w:r>
      <w:r w:rsidRPr="00E5766F">
        <w:softHyphen/>
        <w:t>krafts</w:t>
      </w:r>
      <w:r w:rsidRPr="00E5766F">
        <w:softHyphen/>
        <w:t xml:space="preserve">deltagande och jobbar i större utsträckning deltid än män. </w:t>
      </w:r>
      <w:r>
        <w:t xml:space="preserve">Kvinnors arbetsutbud och kompetens måste därför bättre tas till vara och skillnaderna i kvinnors och mäns närvaro på </w:t>
      </w:r>
      <w:r w:rsidRPr="00E5766F">
        <w:t xml:space="preserve">arbetsmarknaden minska. </w:t>
      </w:r>
    </w:p>
    <w:p w14:paraId="16BD1BCA" w14:textId="77777777" w:rsidR="00F7009D" w:rsidRDefault="009D6872" w:rsidP="00F7009D">
      <w:pPr>
        <w:pStyle w:val="Brdtext"/>
        <w:ind w:firstLine="227"/>
      </w:pPr>
      <w:r w:rsidRPr="00E5766F">
        <w:t>Stärkta drivkrafter till arbete och minskade trösklar in</w:t>
      </w:r>
      <w:r>
        <w:t xml:space="preserve"> på arbetsmarknaden är effektiva sätt att öka sysselsättningen. För att minska utanför</w:t>
      </w:r>
      <w:r>
        <w:softHyphen/>
        <w:t>skapet, öka den varaktiga sysselsättningen och göra det mer attraktivt att utbilda sig och starta och driva företag, eftersträvar regering att skatte- och transfereringssystemen ska vara så utfor</w:t>
      </w:r>
      <w:r>
        <w:softHyphen/>
        <w:t xml:space="preserve">made att de skapar goda drivkrafter till arbete för både kvinnor och män. </w:t>
      </w:r>
    </w:p>
    <w:p w14:paraId="6FDFDEDC" w14:textId="77777777" w:rsidR="00F7009D" w:rsidRDefault="009D6872" w:rsidP="00F7009D">
      <w:pPr>
        <w:pStyle w:val="Rubrik3"/>
      </w:pPr>
      <w:bookmarkStart w:id="646" w:name="_Toc384401584"/>
      <w:r>
        <w:t>Stärkt företagande för ökad sysselsättning</w:t>
      </w:r>
      <w:bookmarkEnd w:id="646"/>
      <w:r>
        <w:t xml:space="preserve"> </w:t>
      </w:r>
    </w:p>
    <w:p w14:paraId="7A758CE3" w14:textId="77777777" w:rsidR="00F7009D" w:rsidRDefault="009D6872" w:rsidP="00F7009D">
      <w:pPr>
        <w:pStyle w:val="Brdtext"/>
      </w:pPr>
      <w:r>
        <w:t>För att säkerställa en långsiktigt hög efterfrågan på arbetskraft behövs ett väl fungerande närings</w:t>
      </w:r>
      <w:r>
        <w:softHyphen/>
        <w:t xml:space="preserve">liv som klarar sig väl i den globala konkurrensen. Regeringen har som ambition att ytterligare förbättra företagsklimatet och villkoren för </w:t>
      </w:r>
      <w:r>
        <w:lastRenderedPageBreak/>
        <w:t xml:space="preserve">forskning och utveckling samt förbättra kapitalförsörjningen för små, innovativa företag. </w:t>
      </w:r>
    </w:p>
    <w:p w14:paraId="0AAAE11F" w14:textId="77777777" w:rsidR="00F7009D" w:rsidRDefault="009D6872" w:rsidP="00F7009D">
      <w:pPr>
        <w:pStyle w:val="Brdtext"/>
        <w:ind w:firstLine="227"/>
      </w:pPr>
      <w:r>
        <w:t>En strategisk del av arbetet med att förbättra skattevillkoren för företagande sker genom Företags</w:t>
      </w:r>
      <w:r>
        <w:softHyphen/>
        <w:t>skattekommittén.</w:t>
      </w:r>
      <w:r>
        <w:rPr>
          <w:rStyle w:val="Fotnotsreferens"/>
        </w:rPr>
        <w:footnoteReference w:id="138"/>
      </w:r>
      <w:r>
        <w:t xml:space="preserve"> I syfte att skapa tillväxt och fler jobb ser regeringen även konti</w:t>
      </w:r>
      <w:r>
        <w:softHyphen/>
        <w:t>nuer</w:t>
      </w:r>
      <w:r>
        <w:softHyphen/>
        <w:t>ligt över möjligheterna att förenkla villkoren och sänka kostnaderna för företag och företag</w:t>
      </w:r>
      <w:r>
        <w:softHyphen/>
        <w:t>ande.</w:t>
      </w:r>
      <w:r>
        <w:rPr>
          <w:rStyle w:val="Fotnotsreferens"/>
        </w:rPr>
        <w:footnoteReference w:id="139"/>
      </w:r>
      <w:r>
        <w:t xml:space="preserve"> Vidare har regeringen tillsatt en utred</w:t>
      </w:r>
      <w:r>
        <w:softHyphen/>
        <w:t>ning i syfte att förenkla beskattningen för enskilda näringsidkare och fysiska personer som är delägare i handelsbolag.</w:t>
      </w:r>
      <w:r>
        <w:rPr>
          <w:rStyle w:val="Fotnotsreferens"/>
        </w:rPr>
        <w:footnoteReference w:id="140"/>
      </w:r>
      <w:r>
        <w:t xml:space="preserve"> </w:t>
      </w:r>
    </w:p>
    <w:p w14:paraId="588B1117" w14:textId="77777777" w:rsidR="008C712A" w:rsidRDefault="009D6872" w:rsidP="00F7009D">
      <w:pPr>
        <w:pStyle w:val="Brdtext"/>
      </w:pPr>
      <w:r>
        <w:t>Ett väl fungerande utbildningssystem och en högkvalitativ forskning är viktiga faktorer för en arbetsmarknad med god anpassningsförmåga. En forskning av hög kvalitet möjliggör nya idéer och produkter. Det är nödvändigt att kontinuer</w:t>
      </w:r>
      <w:r>
        <w:softHyphen/>
        <w:t>ligt pröva behovet av åtgärder för att säkerställa att investeringarna i forskning och utveckling ligger på en samhällsekonomiskt önskvärd nivå.</w:t>
      </w:r>
    </w:p>
    <w:p w14:paraId="2885DF12" w14:textId="77777777" w:rsidR="00277DE4" w:rsidRPr="00277DE4" w:rsidRDefault="00277DE4" w:rsidP="00277DE4">
      <w:pPr>
        <w:pStyle w:val="Brdtextmedindrag"/>
        <w:sectPr w:rsidR="00277DE4" w:rsidRPr="00277DE4" w:rsidSect="00724AC2">
          <w:headerReference w:type="even" r:id="rId490"/>
          <w:headerReference w:type="default" r:id="rId491"/>
          <w:footerReference w:type="even" r:id="rId492"/>
          <w:footerReference w:type="default" r:id="rId493"/>
          <w:footerReference w:type="first" r:id="rId494"/>
          <w:type w:val="continuous"/>
          <w:pgSz w:w="11906" w:h="16838" w:code="9"/>
          <w:pgMar w:top="1304" w:right="1871" w:bottom="1531" w:left="1021" w:header="567" w:footer="1077" w:gutter="0"/>
          <w:cols w:num="2" w:space="340"/>
          <w:docGrid w:linePitch="360"/>
        </w:sectPr>
      </w:pPr>
    </w:p>
    <w:p w14:paraId="1AB332EE" w14:textId="55AECF19" w:rsidR="00F7009D" w:rsidRDefault="0009067D" w:rsidP="00F7009D">
      <w:pPr>
        <w:pStyle w:val="Brdtext"/>
        <w:spacing w:line="240" w:lineRule="auto"/>
        <w:jc w:val="center"/>
        <w:rPr>
          <w:sz w:val="84"/>
          <w:szCs w:val="84"/>
        </w:rPr>
      </w:pPr>
      <w:sdt>
        <w:sdtPr>
          <w:rPr>
            <w:sz w:val="84"/>
            <w:szCs w:val="84"/>
          </w:rPr>
          <w:alias w:val="Avsnittsnummer"/>
          <w:tag w:val="Avsnittsnummer"/>
          <w:id w:val="-1904824290"/>
          <w:lock w:val="sdtContentLocked"/>
          <w:dataBinding w:prefixMappings="xmlns:ns0='http://rkdhs/mallar/budget/VÅP/VÅP.xsd'" w:xpath="/ns0:dokumentvärden[1]/ns0:avsnitt[1]/ns0:avsnitt[12]/@avsnittsnummer" w:storeItemID="{05362479-D7DD-42A6-9715-445895EE037E}"/>
          <w:text w:multiLine="1"/>
        </w:sdtPr>
        <w:sdtEndPr/>
        <w:sdtContent>
          <w:r w:rsidR="009D6872">
            <w:rPr>
              <w:sz w:val="84"/>
              <w:szCs w:val="84"/>
            </w:rPr>
            <w:t>11</w:t>
          </w:r>
        </w:sdtContent>
      </w:sdt>
      <w:r w:rsidR="009D6872">
        <w:rPr>
          <w:noProof/>
          <w:sz w:val="84"/>
          <w:szCs w:val="84"/>
          <w:lang w:eastAsia="sv-SE"/>
        </w:rPr>
        <mc:AlternateContent>
          <mc:Choice Requires="wpg">
            <w:drawing>
              <wp:anchor distT="0" distB="0" distL="114300" distR="114300" simplePos="0" relativeHeight="251645440" behindDoc="0" locked="0" layoutInCell="0" allowOverlap="1" wp14:anchorId="163071B1" wp14:editId="5B86432E">
                <wp:simplePos x="0" y="0"/>
                <wp:positionH relativeFrom="page">
                  <wp:posOffset>6444615</wp:posOffset>
                </wp:positionH>
                <wp:positionV relativeFrom="page">
                  <wp:posOffset>0</wp:posOffset>
                </wp:positionV>
                <wp:extent cx="892175" cy="10693400"/>
                <wp:effectExtent l="15240" t="9525" r="6985" b="12700"/>
                <wp:wrapNone/>
                <wp:docPr id="180" name="Grupp 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892175" cy="10693400"/>
                          <a:chOff x="51" y="0"/>
                          <a:chExt cx="19670" cy="20000"/>
                        </a:xfrm>
                      </wpg:grpSpPr>
                      <wps:wsp>
                        <wps:cNvPr id="181" name="Line 3"/>
                        <wps:cNvCnPr/>
                        <wps:spPr bwMode="auto">
                          <a:xfrm>
                            <a:off x="307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82" name="Line 4"/>
                        <wps:cNvCnPr/>
                        <wps:spPr bwMode="auto">
                          <a:xfrm>
                            <a:off x="458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83" name="Line 5"/>
                        <wps:cNvCnPr/>
                        <wps:spPr bwMode="auto">
                          <a:xfrm>
                            <a:off x="156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84" name="Line 6"/>
                        <wps:cNvCnPr/>
                        <wps:spPr bwMode="auto">
                          <a:xfrm>
                            <a:off x="609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85" name="Line 7"/>
                        <wps:cNvCnPr/>
                        <wps:spPr bwMode="auto">
                          <a:xfrm>
                            <a:off x="761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86" name="Line 8"/>
                        <wps:cNvCnPr/>
                        <wps:spPr bwMode="auto">
                          <a:xfrm>
                            <a:off x="912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87" name="Line 9"/>
                        <wps:cNvCnPr/>
                        <wps:spPr bwMode="auto">
                          <a:xfrm>
                            <a:off x="1819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88" name="Line 10"/>
                        <wps:cNvCnPr/>
                        <wps:spPr bwMode="auto">
                          <a:xfrm>
                            <a:off x="1063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89" name="Line 11"/>
                        <wps:cNvCnPr/>
                        <wps:spPr bwMode="auto">
                          <a:xfrm>
                            <a:off x="1214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90" name="Line 12"/>
                        <wps:cNvCnPr/>
                        <wps:spPr bwMode="auto">
                          <a:xfrm>
                            <a:off x="5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191" name="Line 13"/>
                        <wps:cNvCnPr/>
                        <wps:spPr bwMode="auto">
                          <a:xfrm>
                            <a:off x="1365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52" name="Line 14"/>
                        <wps:cNvCnPr/>
                        <wps:spPr bwMode="auto">
                          <a:xfrm>
                            <a:off x="1970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53" name="Line 15"/>
                        <wps:cNvCnPr/>
                        <wps:spPr bwMode="auto">
                          <a:xfrm>
                            <a:off x="1517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54" name="Line 16"/>
                        <wps:cNvCnPr/>
                        <wps:spPr bwMode="auto">
                          <a:xfrm>
                            <a:off x="1668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group id="Grupp 86" style="position:absolute;margin-left:507.45pt;margin-top:0;width:70.25pt;height:842pt;z-index:251658240;mso-position-horizontal-relative:page;mso-position-vertical-relative:page" coordsize="19670,20000" coordorigin="51" o:spid="_x0000_s1026" o:allowincell="f">
                <v:line id="Line 3" style="position:absolute;visibility:visible;mso-wrap-style:square" o:spid="_x0000_s1027" strokecolor="gray" strokeweight="1pt" o:connectortype="straight" from="3075,0" to="3089,20000">
                  <v:stroke startarrowwidth="narrow" startarrowlength="short" endarrowwidth="narrow" endarrowlength="short"/>
                </v:line>
                <v:line id="Line 4" style="position:absolute;visibility:visible;mso-wrap-style:square" o:spid="_x0000_s1028" strokecolor="gray" strokeweight="1pt" o:connectortype="straight" from="4587,0" to="4601,20000">
                  <v:stroke startarrowwidth="narrow" startarrowlength="short" endarrowwidth="narrow" endarrowlength="short"/>
                </v:line>
                <v:line id="Line 5" style="position:absolute;visibility:visible;mso-wrap-style:square" o:spid="_x0000_s1029" strokecolor="gray" strokeweight="1pt" o:connectortype="straight" from="1563,0" to="1577,20000">
                  <v:stroke startarrowwidth="narrow" startarrowlength="short" endarrowwidth="narrow" endarrowlength="short"/>
                </v:line>
                <v:line id="Line 6" style="position:absolute;visibility:visible;mso-wrap-style:square" o:spid="_x0000_s1030" strokecolor="gray" strokeweight="1pt" o:connectortype="straight" from="6099,0" to="6113,20000">
                  <v:stroke startarrowwidth="narrow" startarrowlength="short" endarrowwidth="narrow" endarrowlength="short"/>
                </v:line>
                <v:line id="Line 7" style="position:absolute;visibility:visible;mso-wrap-style:square" o:spid="_x0000_s1031" strokecolor="gray" strokeweight="1pt" o:connectortype="straight" from="7611,0" to="7625,20000">
                  <v:stroke startarrowwidth="narrow" startarrowlength="short" endarrowwidth="narrow" endarrowlength="short"/>
                </v:line>
                <v:line id="Line 8" style="position:absolute;visibility:visible;mso-wrap-style:square" o:spid="_x0000_s1032" strokecolor="gray" strokeweight="1pt" o:connectortype="straight" from="9123,0" to="9137,20000">
                  <v:stroke startarrowwidth="narrow" startarrowlength="short" endarrowwidth="narrow" endarrowlength="short"/>
                </v:line>
                <v:line id="Line 9" style="position:absolute;visibility:visible;mso-wrap-style:square" o:spid="_x0000_s1033" strokecolor="gray" strokeweight="1pt" o:connectortype="straight" from="18195,0" to="18209,20000">
                  <v:stroke startarrowwidth="narrow" startarrowlength="short" endarrowwidth="narrow" endarrowlength="short"/>
                </v:line>
                <v:line id="Line 10" style="position:absolute;visibility:visible;mso-wrap-style:square" o:spid="_x0000_s1034" strokecolor="gray" strokeweight="1pt" o:connectortype="straight" from="10635,0" to="10649,20000">
                  <v:stroke startarrowwidth="narrow" startarrowlength="short" endarrowwidth="narrow" endarrowlength="short"/>
                </v:line>
                <v:line id="Line 11" style="position:absolute;visibility:visible;mso-wrap-style:square" o:spid="_x0000_s1035" strokecolor="gray" strokeweight="1pt" o:connectortype="straight" from="12147,0" to="12161,20000">
                  <v:stroke startarrowwidth="narrow" startarrowlength="short" endarrowwidth="narrow" endarrowlength="short"/>
                </v:line>
                <v:line id="Line 12" style="position:absolute;visibility:visible;mso-wrap-style:square" o:spid="_x0000_s1036" strokecolor="gray" strokeweight="1pt" o:connectortype="straight" from="51,0" to="65,20000">
                  <v:stroke startarrowwidth="narrow" startarrowlength="short" endarrowwidth="narrow" endarrowlength="short"/>
                </v:line>
                <v:line id="Line 13" style="position:absolute;visibility:visible;mso-wrap-style:square" o:spid="_x0000_s1037" strokecolor="gray" strokeweight="1pt" o:connectortype="straight" from="13659,0" to="13673,20000">
                  <v:stroke startarrowwidth="narrow" startarrowlength="short" endarrowwidth="narrow" endarrowlength="short"/>
                </v:line>
                <v:line id="Line 14" style="position:absolute;visibility:visible;mso-wrap-style:square" o:spid="_x0000_s1038" strokecolor="gray" strokeweight="1pt" o:connectortype="straight" from="19707,0" to="19721,20000">
                  <v:stroke startarrowwidth="narrow" startarrowlength="short" endarrowwidth="narrow" endarrowlength="short"/>
                </v:line>
                <v:line id="Line 15" style="position:absolute;visibility:visible;mso-wrap-style:square" o:spid="_x0000_s1039" strokecolor="gray" strokeweight="1pt" o:connectortype="straight" from="15171,0" to="15185,20000">
                  <v:stroke startarrowwidth="narrow" startarrowlength="short" endarrowwidth="narrow" endarrowlength="short"/>
                </v:line>
                <v:line id="Line 16" style="position:absolute;visibility:visible;mso-wrap-style:square" o:spid="_x0000_s1040" strokecolor="gray" strokeweight="1pt" o:connectortype="straight" from="16683,0" to="16697,20000">
                  <v:stroke startarrowwidth="narrow" startarrowlength="short" endarrowwidth="narrow" endarrowlength="short"/>
                </v:line>
                <w10:wrap anchorx="page" anchory="page"/>
              </v:group>
            </w:pict>
          </mc:Fallback>
        </mc:AlternateContent>
      </w:r>
    </w:p>
    <w:p w14:paraId="67B58BFB" w14:textId="77777777" w:rsidR="00F7009D" w:rsidRDefault="0009067D" w:rsidP="00F7009D">
      <w:pPr>
        <w:pStyle w:val="Brdtext"/>
        <w:spacing w:before="480" w:line="240" w:lineRule="auto"/>
        <w:jc w:val="center"/>
        <w:rPr>
          <w:sz w:val="84"/>
          <w:szCs w:val="84"/>
        </w:rPr>
      </w:pPr>
      <w:sdt>
        <w:sdtPr>
          <w:rPr>
            <w:sz w:val="84"/>
            <w:szCs w:val="84"/>
          </w:rPr>
          <w:alias w:val="AvsnittsrubrikKopia"/>
          <w:tag w:val="AvsnittsrubrikKopia"/>
          <w:id w:val="-1008906335"/>
          <w:lock w:val="sdtContentLocked"/>
          <w:dataBinding w:prefixMappings="xmlns:ns0='http://rkdhs/mallar/budget/VÅP/VÅP.xsd'" w:xpath="/ns0:dokumentvärden[1]/ns0:avsnitt[1]/ns0:avsnitt[12]/@avsnittsrubrik" w:storeItemID="{05362479-D7DD-42A6-9715-445895EE037E}"/>
          <w:text w:multiLine="1"/>
        </w:sdtPr>
        <w:sdtEndPr/>
        <w:sdtContent>
          <w:r w:rsidR="009D6872">
            <w:rPr>
              <w:sz w:val="84"/>
              <w:szCs w:val="84"/>
            </w:rPr>
            <w:t xml:space="preserve">Bedömning av finanspolitikens långsiktiga hållbarhet </w:t>
          </w:r>
        </w:sdtContent>
      </w:sdt>
    </w:p>
    <w:p w14:paraId="3AC80CE0" w14:textId="77777777" w:rsidR="00F7009D" w:rsidRDefault="00F7009D" w:rsidP="00F7009D">
      <w:pPr>
        <w:pStyle w:val="Brdtext"/>
        <w:spacing w:before="480" w:line="240" w:lineRule="auto"/>
        <w:jc w:val="center"/>
        <w:rPr>
          <w:sz w:val="84"/>
          <w:szCs w:val="84"/>
        </w:rPr>
      </w:pPr>
    </w:p>
    <w:p w14:paraId="27A2CE69" w14:textId="77777777" w:rsidR="00F7009D" w:rsidRDefault="00F7009D" w:rsidP="00F7009D">
      <w:pPr>
        <w:pStyle w:val="Brdtext"/>
      </w:pPr>
    </w:p>
    <w:p w14:paraId="2BD54E3D" w14:textId="77777777" w:rsidR="00F7009D" w:rsidRPr="00267A90" w:rsidRDefault="00F7009D" w:rsidP="00F7009D">
      <w:pPr>
        <w:pStyle w:val="Brdtext"/>
      </w:pPr>
    </w:p>
    <w:p w14:paraId="31274790" w14:textId="77777777" w:rsidR="00F7009D" w:rsidRPr="00401986" w:rsidRDefault="009D6872" w:rsidP="00F7009D">
      <w:pPr>
        <w:pStyle w:val="Brdtext"/>
        <w:spacing w:line="240" w:lineRule="atLeast"/>
        <w:rPr>
          <w:spacing w:val="0"/>
        </w:rPr>
      </w:pPr>
      <w:r>
        <w:rPr>
          <w:noProof/>
          <w:lang w:eastAsia="sv-SE"/>
        </w:rPr>
        <mc:AlternateContent>
          <mc:Choice Requires="wps">
            <w:drawing>
              <wp:anchor distT="0" distB="0" distL="114300" distR="114300" simplePos="0" relativeHeight="251654656" behindDoc="1" locked="1" layoutInCell="1" allowOverlap="1" wp14:anchorId="48CC182C" wp14:editId="58C82F5E">
                <wp:simplePos x="0" y="0"/>
                <wp:positionH relativeFrom="column">
                  <wp:posOffset>2160270</wp:posOffset>
                </wp:positionH>
                <wp:positionV relativeFrom="page">
                  <wp:posOffset>7726680</wp:posOffset>
                </wp:positionV>
                <wp:extent cx="1396800" cy="1789200"/>
                <wp:effectExtent l="0" t="0" r="0" b="1905"/>
                <wp:wrapNone/>
                <wp:docPr id="181" name="Textruta 30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1396800" cy="1789200"/>
                        </a:xfrm>
                        <a:prstGeom prst="rect">
                          <a:avLst/>
                        </a:prstGeom>
                        <a:noFill/>
                        <a:ln w="6350">
                          <a:noFill/>
                        </a:ln>
                        <a:effectLst/>
                      </wps:spPr>
                      <wps:txbx>
                        <w:txbxContent>
                          <w:sdt>
                            <w:sdtPr>
                              <w:alias w:val="TreKronorLogo"/>
                              <w:tag w:val="TreKronorLogo"/>
                              <w:id w:val="-1167868034"/>
                              <w:lock w:val="sdtContentLocked"/>
                              <w:dataBinding w:prefixMappings="xmlns:ns0='http://rkdhs/mallar/budget/VÅP/VÅP.xsd'" w:xpath="/ns0:dokumentvärden[1]/ns0:logos/ns0:logo[@id='28']" w:storeItemID="{05362479-D7DD-42A6-9715-445895EE037E}"/>
                              <w:picture/>
                            </w:sdtPr>
                            <w:sdtEndPr/>
                            <w:sdtContent>
                              <w:p w14:paraId="01E5D310" w14:textId="77777777" w:rsidR="00C53370" w:rsidRPr="0083762F" w:rsidRDefault="00C53370" w:rsidP="0083762F">
                                <w:pPr>
                                  <w:pStyle w:val="Brdtext"/>
                                  <w:spacing w:line="240" w:lineRule="auto"/>
                                  <w:jc w:val="center"/>
                                </w:pPr>
                                <w:r>
                                  <w:rPr>
                                    <w:noProof/>
                                    <w:lang w:eastAsia="sv-SE"/>
                                  </w:rPr>
                                  <w:drawing>
                                    <wp:inline distT="0" distB="0" distL="0" distR="0" wp14:anchorId="220F30EC" wp14:editId="3BD49BF6">
                                      <wp:extent cx="752400" cy="564300"/>
                                      <wp:effectExtent l="0" t="0" r="0" b="7620"/>
                                      <wp:docPr id="45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_x0000_s1037" type="#_x0000_t202" style="position:absolute;left:0;text-align:left;margin-left:170.1pt;margin-top:608.4pt;width:110pt;height:140.9pt;z-index:-251661824;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6JmEUAIAAJgEAAAOAAAAZHJzL2Uyb0RvYy54bWysVE1v2zAMvQ/YfxB0X+20aZoYdYosRYcB&#10;QVugLXpWZDk2ZouapMTufv2e5CQNup2GXWRKJB8/Hunrm75t2E5ZV5PO+egs5UxpSUWtNzl/eb77&#10;MuXMeaEL0ZBWOX9Tjt/MP3+67kymzqmiplCWAUS7rDM5r7w3WZI4WalWuDMySkNZkm2Fx9VuksKK&#10;Duhtk5yn6STpyBbGklTO4fV2UPJ5xC9LJf1DWTrlWZNz5ObjaeO5DmcyvxbZxgpT1XKfhviHLFpR&#10;awQ9Qt0KL9jW1n9AtbW05Kj0Z5LahMqylirWgGpG6YdqniphVKwFzXHm2Cb3/2Dl/e7RsroAd9MR&#10;Z1q0IOlZ9d5uUcFFOgsd6ozLYPhkYOr7r9TDOlbrzIrkD8c0LSuhN2rhDDoetPBKTtwGDAeA0KS+&#10;tG34onwGLPDyduQCoZkMAS5mk2kKlYRudDWdge2I+u5urPPfFLUsCDm3CB2zEruV8yEBkR1MQjRN&#10;d3XTRMIbzbqcTy4u0+hw1MCj0cFWxdHZw4Q6htSD5Pt1PzQsVhme1lS8oTWWhvFyRt7VSGklnH8U&#10;FvOEMrAj/gFH2RBC017irCL762/vwR40Q8tZh/nMufu5FVZx1nzXGIDZaDwOAx0v48urc1zsqWZ9&#10;qtHbdklYAVCM7KIY7H1zEEtL7StWaRGiQiW0ROyc+4O49MPWYBWlWiyiEUbYCL/ST0YG6NC40PDn&#10;/lVYs2fFg9B7OkyyyD6QM9gO9Cy2nso6Mvfe1f0cYfwjoftVDft1eo9W7z+U+W8AAAD//wMAUEsD&#10;BBQABgAIAAAAIQAv09QH4QAAAA0BAAAPAAAAZHJzL2Rvd25yZXYueG1sTI/BTsMwEETvSPyDtUjc&#10;qNNQQghxqgrBBQkhSiXEbRubOGCvQ+y24e/ZnuC4M0+zM/Vy8k7szRj7QArmswyEoTbonjoFm9eH&#10;ixJETEgaXSCj4MdEWDanJzVWOhzoxezXqRMcQrFCBTaloZIyttZ4jLMwGGLvI4weE59jJ/WIBw73&#10;TuZZVkiPPfEHi4O5s6b9Wu+8guvyXdvP8XHavD2tvu3zIN09SqXOz6bVLYhkpvQHw7E+V4eGO23D&#10;jnQUTsHlIssZZSOfFzyCkaviKG1ZWtyUBcimlv9XNL8AAAD//wMAUEsBAi0AFAAGAAgAAAAhALaD&#10;OJL+AAAA4QEAABMAAAAAAAAAAAAAAAAAAAAAAFtDb250ZW50X1R5cGVzXS54bWxQSwECLQAUAAYA&#10;CAAAACEAOP0h/9YAAACUAQAACwAAAAAAAAAAAAAAAAAvAQAAX3JlbHMvLnJlbHNQSwECLQAUAAYA&#10;CAAAACEA4uiZhFACAACYBAAADgAAAAAAAAAAAAAAAAAuAgAAZHJzL2Uyb0RvYy54bWxQSwECLQAU&#10;AAYACAAAACEAL9PUB+EAAAANAQAADwAAAAAAAAAAAAAAAACqBAAAZHJzL2Rvd25yZXYueG1sUEsF&#10;BgAAAAAEAAQA8wAAALgFAAAAAA==&#10;" filled="f" stroked="f" strokeweight=".5pt">
                <v:path arrowok="t"/>
                <o:lock v:ext="edit" aspectratio="t"/>
                <v:textbox>
                  <w:txbxContent>
                    <w:sdt>
                      <w:sdtPr>
                        <w:alias w:val="TreKronorLogo"/>
                        <w:tag w:val="TreKronorLogo"/>
                        <w:id w:val="-1167868034"/>
                        <w:lock w:val="sdtContentLocked"/>
                        <w:dataBinding w:prefixMappings="xmlns:ns0='http://rkdhs/mallar/budget/VÅP/VÅP.xsd'" w:xpath="/ns0:dokumentvärden[1]/ns0:logos/ns0:logo[@id='28']" w:storeItemID="{05362479-D7DD-42A6-9715-445895EE037E}"/>
                        <w:picture/>
                      </w:sdtPr>
                      <w:sdtEndPr/>
                      <w:sdtContent>
                        <w:p w14:paraId="01E5D310" w14:textId="77777777" w:rsidR="00C53370" w:rsidRPr="0083762F" w:rsidRDefault="00C53370" w:rsidP="0083762F">
                          <w:pPr>
                            <w:pStyle w:val="Brdtext"/>
                            <w:spacing w:line="240" w:lineRule="auto"/>
                            <w:jc w:val="center"/>
                          </w:pPr>
                          <w:r>
                            <w:rPr>
                              <w:noProof/>
                              <w:lang w:eastAsia="sv-SE"/>
                            </w:rPr>
                            <w:drawing>
                              <wp:inline distT="0" distB="0" distL="0" distR="0" wp14:anchorId="220F30EC" wp14:editId="3BD49BF6">
                                <wp:extent cx="752400" cy="564300"/>
                                <wp:effectExtent l="0" t="0" r="0" b="7620"/>
                                <wp:docPr id="45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v:textbox>
                <w10:wrap anchory="page"/>
                <w10:anchorlock/>
              </v:shape>
            </w:pict>
          </mc:Fallback>
        </mc:AlternateContent>
      </w:r>
    </w:p>
    <w:p w14:paraId="4AF12B24" w14:textId="77777777" w:rsidR="00F7009D" w:rsidRDefault="00F7009D" w:rsidP="00F7009D">
      <w:pPr>
        <w:pStyle w:val="Brdtextmedindrag"/>
        <w:sectPr w:rsidR="00F7009D" w:rsidSect="00F7009D">
          <w:headerReference w:type="even" r:id="rId495"/>
          <w:headerReference w:type="default" r:id="rId496"/>
          <w:footerReference w:type="even" r:id="rId497"/>
          <w:footerReference w:type="default" r:id="rId498"/>
          <w:headerReference w:type="first" r:id="rId499"/>
          <w:footerReference w:type="first" r:id="rId500"/>
          <w:type w:val="oddPage"/>
          <w:pgSz w:w="11906" w:h="16838" w:code="9"/>
          <w:pgMar w:top="1304" w:right="1871" w:bottom="1531" w:left="1021" w:header="567" w:footer="1077" w:gutter="0"/>
          <w:cols w:space="708"/>
          <w:titlePg/>
          <w:docGrid w:linePitch="360"/>
        </w:sectPr>
      </w:pPr>
    </w:p>
    <w:bookmarkStart w:id="647" w:name="_Toc384401585"/>
    <w:p w14:paraId="2110D707" w14:textId="77777777" w:rsidR="00F7009D" w:rsidRDefault="0009067D" w:rsidP="00F7009D">
      <w:pPr>
        <w:pStyle w:val="Rubrik1"/>
      </w:pPr>
      <w:sdt>
        <w:sdtPr>
          <w:alias w:val="Avsnittsrubrik"/>
          <w:tag w:val="Avsnittsrubrik"/>
          <w:id w:val="1049029355"/>
          <w:lock w:val="sdtLocked"/>
          <w:dataBinding w:prefixMappings="xmlns:ns0='http://rkdhs/mallar/budget/VÅP/VÅP.xsd'" w:xpath="/ns0:dokumentvärden[1]/ns0:avsnitt[1]/ns0:avsnitt[12]/@avsnittsrubrik" w:storeItemID="{05362479-D7DD-42A6-9715-445895EE037E}"/>
          <w:text w:multiLine="1"/>
        </w:sdtPr>
        <w:sdtEndPr/>
        <w:sdtContent>
          <w:r w:rsidR="009D6872">
            <w:t xml:space="preserve">Bedömning av finanspolitikens långsiktiga hållbarhet </w:t>
          </w:r>
        </w:sdtContent>
      </w:sdt>
      <w:bookmarkEnd w:id="647"/>
    </w:p>
    <w:p w14:paraId="1E15DDF1" w14:textId="77777777" w:rsidR="00F7009D" w:rsidRDefault="00F7009D" w:rsidP="00F7009D">
      <w:pPr>
        <w:pStyle w:val="Brdtext"/>
        <w:sectPr w:rsidR="00F7009D" w:rsidSect="00F7009D">
          <w:headerReference w:type="even" r:id="rId501"/>
          <w:headerReference w:type="default" r:id="rId502"/>
          <w:footerReference w:type="even" r:id="rId503"/>
          <w:footerReference w:type="default" r:id="rId504"/>
          <w:footerReference w:type="first" r:id="rId505"/>
          <w:type w:val="oddPage"/>
          <w:pgSz w:w="11906" w:h="16838" w:code="9"/>
          <w:pgMar w:top="1304" w:right="1871" w:bottom="1531" w:left="1021" w:header="567" w:footer="1077" w:gutter="0"/>
          <w:cols w:space="708"/>
          <w:docGrid w:linePitch="360"/>
        </w:sectPr>
      </w:pPr>
    </w:p>
    <w:p w14:paraId="66255689" w14:textId="77777777" w:rsidR="00F7009D" w:rsidRDefault="009D6872" w:rsidP="00D315E4">
      <w:pPr>
        <w:pStyle w:val="Rubrik4utannumrering"/>
        <w:spacing w:before="0"/>
      </w:pPr>
      <w:r>
        <w:lastRenderedPageBreak/>
        <w:t>Sammanfattning</w:t>
      </w:r>
    </w:p>
    <w:p w14:paraId="4175A29B" w14:textId="77777777" w:rsidR="00F7009D" w:rsidRDefault="00F7009D" w:rsidP="00F7009D">
      <w:pPr>
        <w:pStyle w:val="Brdtextmedindrag"/>
        <w:pBdr>
          <w:top w:val="single" w:sz="24" w:space="0" w:color="808080"/>
        </w:pBdr>
        <w:spacing w:before="20" w:line="140" w:lineRule="exact"/>
      </w:pPr>
    </w:p>
    <w:p w14:paraId="58EBF02B" w14:textId="772455D4" w:rsidR="00F7009D" w:rsidRPr="008F06F7" w:rsidRDefault="009D6872" w:rsidP="00F7009D">
      <w:pPr>
        <w:pStyle w:val="Strecklista"/>
        <w:rPr>
          <w:szCs w:val="22"/>
        </w:rPr>
      </w:pPr>
      <w:r w:rsidRPr="008F06F7">
        <w:rPr>
          <w:szCs w:val="22"/>
        </w:rPr>
        <w:t>De hållbarhetsberäkningar som redovisas i detta avsnitt visar att finanspolitikens lång</w:t>
      </w:r>
      <w:r>
        <w:rPr>
          <w:szCs w:val="22"/>
        </w:rPr>
        <w:softHyphen/>
      </w:r>
      <w:r w:rsidRPr="008F06F7">
        <w:rPr>
          <w:szCs w:val="22"/>
        </w:rPr>
        <w:t>siktiga hållbarhet är god</w:t>
      </w:r>
      <w:r>
        <w:rPr>
          <w:szCs w:val="22"/>
        </w:rPr>
        <w:t>,</w:t>
      </w:r>
      <w:r w:rsidRPr="008F06F7">
        <w:rPr>
          <w:szCs w:val="22"/>
        </w:rPr>
        <w:t xml:space="preserve"> och i allt väsentligt oförändrad </w:t>
      </w:r>
      <w:r>
        <w:rPr>
          <w:szCs w:val="22"/>
        </w:rPr>
        <w:t>jämfört med</w:t>
      </w:r>
      <w:r w:rsidRPr="008F06F7">
        <w:rPr>
          <w:szCs w:val="22"/>
        </w:rPr>
        <w:t xml:space="preserve"> </w:t>
      </w:r>
      <w:r>
        <w:rPr>
          <w:szCs w:val="22"/>
        </w:rPr>
        <w:t>beräkningarna i 2013 års ekonomiska vårproposition</w:t>
      </w:r>
      <w:r w:rsidRPr="008F06F7">
        <w:rPr>
          <w:szCs w:val="22"/>
        </w:rPr>
        <w:t>.</w:t>
      </w:r>
    </w:p>
    <w:p w14:paraId="6E6995FB" w14:textId="4E819ED4" w:rsidR="00F7009D" w:rsidRPr="008F06F7" w:rsidRDefault="009D6872" w:rsidP="00F7009D">
      <w:pPr>
        <w:pStyle w:val="Strecklista"/>
        <w:rPr>
          <w:szCs w:val="22"/>
        </w:rPr>
      </w:pPr>
      <w:r w:rsidRPr="008F06F7">
        <w:rPr>
          <w:szCs w:val="22"/>
        </w:rPr>
        <w:t>Hållbarheten skapar en marginal för finans</w:t>
      </w:r>
      <w:r w:rsidRPr="008F06F7">
        <w:rPr>
          <w:szCs w:val="22"/>
        </w:rPr>
        <w:softHyphen/>
        <w:t>politiken att möta både den utdragna låg</w:t>
      </w:r>
      <w:r w:rsidRPr="008F06F7">
        <w:rPr>
          <w:szCs w:val="22"/>
        </w:rPr>
        <w:softHyphen/>
        <w:t>konjunkturen och de ökade utgifter som följer av de förväntade demografiska förändringarna.</w:t>
      </w:r>
    </w:p>
    <w:p w14:paraId="63ABC1C1" w14:textId="22EE8E2D" w:rsidR="00F7009D" w:rsidRPr="00AA7B40" w:rsidRDefault="009D6872" w:rsidP="00F7009D">
      <w:pPr>
        <w:pStyle w:val="Strecklista"/>
        <w:rPr>
          <w:szCs w:val="22"/>
        </w:rPr>
      </w:pPr>
      <w:r w:rsidRPr="00AA7B40">
        <w:rPr>
          <w:szCs w:val="22"/>
        </w:rPr>
        <w:t>År 2020–2040 karaktäriseras av ett ökande demografiskt utgiftstryck.</w:t>
      </w:r>
      <w:r>
        <w:rPr>
          <w:szCs w:val="22"/>
        </w:rPr>
        <w:t xml:space="preserve"> Antalet personer som är 65 år och äldre förväntas stå för mer än hälften av befolkningsökningen fram till 2050.</w:t>
      </w:r>
      <w:r w:rsidRPr="00AA7B40">
        <w:rPr>
          <w:szCs w:val="22"/>
        </w:rPr>
        <w:t xml:space="preserve"> Det primära finansiella sparandet beräknas gradvis falla med </w:t>
      </w:r>
      <w:r w:rsidRPr="00883398">
        <w:rPr>
          <w:szCs w:val="22"/>
        </w:rPr>
        <w:t>knappt 1</w:t>
      </w:r>
      <w:r w:rsidRPr="00AA7B40">
        <w:rPr>
          <w:szCs w:val="22"/>
        </w:rPr>
        <w:t xml:space="preserve"> procent av BNP mellan 2020 och 2030. Ett försämrat finansiellt utgångsläge när det demografiska utgiftstrycket ökar kan </w:t>
      </w:r>
      <w:r>
        <w:rPr>
          <w:szCs w:val="22"/>
        </w:rPr>
        <w:t>innebära</w:t>
      </w:r>
      <w:r w:rsidRPr="00AA7B40">
        <w:rPr>
          <w:szCs w:val="22"/>
        </w:rPr>
        <w:t xml:space="preserve"> att finanspolitiken drabbas av hållbarhetsproblem.</w:t>
      </w:r>
    </w:p>
    <w:p w14:paraId="52ADB8DC" w14:textId="44C2986D" w:rsidR="00F7009D" w:rsidRDefault="009D6872" w:rsidP="00F7009D">
      <w:pPr>
        <w:pStyle w:val="Strecklista"/>
        <w:rPr>
          <w:szCs w:val="22"/>
        </w:rPr>
      </w:pPr>
      <w:r w:rsidRPr="008F06F7">
        <w:rPr>
          <w:szCs w:val="22"/>
        </w:rPr>
        <w:t>Sverige står inför ett antal samhälls</w:t>
      </w:r>
      <w:r w:rsidRPr="008F06F7">
        <w:rPr>
          <w:szCs w:val="22"/>
        </w:rPr>
        <w:softHyphen/>
        <w:t xml:space="preserve">ekonomiska förändringar som </w:t>
      </w:r>
      <w:r>
        <w:rPr>
          <w:szCs w:val="22"/>
        </w:rPr>
        <w:t xml:space="preserve">kan </w:t>
      </w:r>
      <w:r w:rsidRPr="008F06F7">
        <w:rPr>
          <w:szCs w:val="22"/>
        </w:rPr>
        <w:t>utgör</w:t>
      </w:r>
      <w:r>
        <w:rPr>
          <w:szCs w:val="22"/>
        </w:rPr>
        <w:t>a</w:t>
      </w:r>
      <w:r w:rsidRPr="008F06F7">
        <w:rPr>
          <w:szCs w:val="22"/>
        </w:rPr>
        <w:t xml:space="preserve"> en risk för finanspolitikens långsiktiga hållbarhet. Utgifterna </w:t>
      </w:r>
      <w:r>
        <w:rPr>
          <w:szCs w:val="22"/>
        </w:rPr>
        <w:t>kan för</w:t>
      </w:r>
      <w:r w:rsidRPr="008F06F7">
        <w:rPr>
          <w:szCs w:val="22"/>
        </w:rPr>
        <w:t>väntas öka inte enbart på grund av en åldrande befolkning</w:t>
      </w:r>
      <w:r>
        <w:rPr>
          <w:szCs w:val="22"/>
        </w:rPr>
        <w:t>,</w:t>
      </w:r>
      <w:r w:rsidRPr="008F06F7">
        <w:rPr>
          <w:szCs w:val="22"/>
        </w:rPr>
        <w:t xml:space="preserve"> utan även till följd av ökad efterfrågan på välfärdstjänster. Vidare minskar andelen personer i förvärvsaktiv ålder som ska finansiera de ökade utgifterna.</w:t>
      </w:r>
    </w:p>
    <w:p w14:paraId="5809F002" w14:textId="138DCC55" w:rsidR="00F7009D" w:rsidRDefault="009D6872" w:rsidP="00F7009D">
      <w:pPr>
        <w:pStyle w:val="Strecklista"/>
        <w:rPr>
          <w:szCs w:val="22"/>
        </w:rPr>
      </w:pPr>
      <w:r w:rsidRPr="008F06F7">
        <w:rPr>
          <w:szCs w:val="22"/>
        </w:rPr>
        <w:lastRenderedPageBreak/>
        <w:t>Ett långt arbetsliv är en förutsättning för att alla ska kunna ha en bra ekonomisk standard och för att skattefinansierade tjänster av god kvalitet ska kunna tillhanda</w:t>
      </w:r>
      <w:r w:rsidRPr="008F06F7">
        <w:rPr>
          <w:szCs w:val="22"/>
        </w:rPr>
        <w:softHyphen/>
        <w:t xml:space="preserve">hållas i önskvärd omfattning. </w:t>
      </w:r>
      <w:r>
        <w:rPr>
          <w:szCs w:val="22"/>
        </w:rPr>
        <w:t xml:space="preserve">När </w:t>
      </w:r>
      <w:r w:rsidRPr="008F06F7">
        <w:rPr>
          <w:szCs w:val="22"/>
        </w:rPr>
        <w:t xml:space="preserve">medellivslängden ökar är det därför viktigt </w:t>
      </w:r>
      <w:r>
        <w:rPr>
          <w:szCs w:val="22"/>
        </w:rPr>
        <w:t>att antalet yrkesverksamma år också ökar.</w:t>
      </w:r>
    </w:p>
    <w:p w14:paraId="644ADD0F" w14:textId="13C4AAA4" w:rsidR="00F7009D" w:rsidRPr="008F06F7" w:rsidRDefault="009D6872" w:rsidP="00F7009D">
      <w:pPr>
        <w:pStyle w:val="Strecklista"/>
        <w:rPr>
          <w:szCs w:val="22"/>
        </w:rPr>
      </w:pPr>
      <w:r w:rsidRPr="006E6554">
        <w:rPr>
          <w:szCs w:val="22"/>
        </w:rPr>
        <w:t>Förutsättningarna för en hållbar finans</w:t>
      </w:r>
      <w:r w:rsidRPr="006E6554">
        <w:rPr>
          <w:szCs w:val="22"/>
        </w:rPr>
        <w:softHyphen/>
        <w:t>politik förbättras om befolkningens hälsa fortsätter att förbättras och om produktiviteten inom offentlig sektor höjs</w:t>
      </w:r>
      <w:r>
        <w:rPr>
          <w:szCs w:val="22"/>
        </w:rPr>
        <w:t>.</w:t>
      </w:r>
    </w:p>
    <w:p w14:paraId="094A6E21" w14:textId="77777777" w:rsidR="00F7009D" w:rsidRDefault="00F7009D" w:rsidP="00F7009D">
      <w:pPr>
        <w:pStyle w:val="Brdtextmedindrag"/>
        <w:pBdr>
          <w:bottom w:val="single" w:sz="24" w:space="0" w:color="808080"/>
        </w:pBdr>
        <w:spacing w:after="60" w:line="180" w:lineRule="exact"/>
      </w:pPr>
    </w:p>
    <w:p w14:paraId="076FAD73" w14:textId="77777777" w:rsidR="00F7009D" w:rsidRDefault="00F7009D" w:rsidP="00F7009D">
      <w:pPr>
        <w:pStyle w:val="Brdtextmedindrag"/>
      </w:pPr>
    </w:p>
    <w:p w14:paraId="625DD6DD" w14:textId="75F0C862" w:rsidR="00F7009D" w:rsidRPr="00C31067" w:rsidRDefault="009D6872" w:rsidP="00F7009D">
      <w:pPr>
        <w:pStyle w:val="Brdtextmedindrag"/>
        <w:ind w:firstLine="0"/>
      </w:pPr>
      <w:r w:rsidRPr="00C31067">
        <w:rPr>
          <w:rStyle w:val="BrdtextChar"/>
        </w:rPr>
        <w:t xml:space="preserve">De senaste årens </w:t>
      </w:r>
      <w:r>
        <w:rPr>
          <w:rStyle w:val="BrdtextChar"/>
        </w:rPr>
        <w:t>utveckling</w:t>
      </w:r>
      <w:r w:rsidRPr="00C31067">
        <w:t xml:space="preserve"> i Europa illustrerar hur en ohållbar finanspolitik kan leda till kraftiga ingrepp i de offentligfinansierade verk</w:t>
      </w:r>
      <w:r>
        <w:softHyphen/>
      </w:r>
      <w:r w:rsidRPr="00C31067">
        <w:t xml:space="preserve">samheterna, med stora </w:t>
      </w:r>
      <w:r>
        <w:t xml:space="preserve">samhällsekonomiska </w:t>
      </w:r>
      <w:r w:rsidRPr="00C31067">
        <w:t>kostnader som följd. Flera krisdrabbade länder har på grund av stora och ökande statsskulder tvingats inrikta sig på akuta krisåtgärder i stället för reformer som främjar en stabil och långsiktig tillväxt. De i många fall ofrånkomliga skatte</w:t>
      </w:r>
      <w:r>
        <w:softHyphen/>
      </w:r>
      <w:r w:rsidRPr="00C31067">
        <w:t xml:space="preserve">höjningarna och neddragningarna i välfärden i dessa länder innebär dessutom att den rådande lågkonjunkturen förstärks och förlängs. En framtvingad krishantering ökar därtill ofta de fördelningspolitiska spänningarna. Genom att värna starka offentliga finanser och förbättra arbetsmarknadens funktionssätt har Sverige </w:t>
      </w:r>
      <w:r>
        <w:t>haft</w:t>
      </w:r>
      <w:r w:rsidRPr="00C31067">
        <w:t xml:space="preserve"> förutsättningar att hantera krisen på ett </w:t>
      </w:r>
      <w:r>
        <w:t>bättre</w:t>
      </w:r>
      <w:r w:rsidRPr="00C31067">
        <w:t xml:space="preserve"> sätt. Kraftfulla stabiliseringspolitiska insatser har kunnat genomföras utan att förtroendet för finanspolitiken äventyrats. Det är viktigt att finanspolitiken även fortsättningsvis är hållbar och åtnjuter ett stort förtroende, såväl bland </w:t>
      </w:r>
      <w:r w:rsidRPr="00C31067">
        <w:lastRenderedPageBreak/>
        <w:t>landets hushåll och företag som på de internationella finansmarknaderna.</w:t>
      </w:r>
    </w:p>
    <w:p w14:paraId="4508BE11" w14:textId="59A1FE36" w:rsidR="00F7009D" w:rsidRPr="00C31067" w:rsidRDefault="009D6872" w:rsidP="00F7009D">
      <w:pPr>
        <w:pStyle w:val="Brdtextmedindrag"/>
      </w:pPr>
      <w:r w:rsidRPr="00C31067">
        <w:t>I detta avsnitt analyseras och bedöms om finanspolitiken är långsiktigt hållbar. Syftet med analys</w:t>
      </w:r>
      <w:r>
        <w:t>en</w:t>
      </w:r>
      <w:r w:rsidRPr="00C31067">
        <w:t xml:space="preserve"> är att i god tid fånga upp tecken på </w:t>
      </w:r>
      <w:r>
        <w:t>att</w:t>
      </w:r>
      <w:r w:rsidRPr="00C31067">
        <w:t xml:space="preserve"> finanspolitiken är ohållbar</w:t>
      </w:r>
      <w:r>
        <w:t>,</w:t>
      </w:r>
      <w:r w:rsidRPr="00C31067">
        <w:t xml:space="preserve"> så att åtgärder för att återställa hållbarheten och upprätthålla för</w:t>
      </w:r>
      <w:r>
        <w:softHyphen/>
      </w:r>
      <w:r w:rsidRPr="00C31067">
        <w:t>troendet för finanspolitiken</w:t>
      </w:r>
      <w:r w:rsidRPr="005D0301">
        <w:t xml:space="preserve"> </w:t>
      </w:r>
      <w:r w:rsidRPr="00C31067">
        <w:t xml:space="preserve">kan vidtas </w:t>
      </w:r>
      <w:r>
        <w:t>tidigt</w:t>
      </w:r>
      <w:r w:rsidRPr="00C31067">
        <w:t>. Om nödvändiga förändringar skjuts på fram</w:t>
      </w:r>
      <w:r>
        <w:softHyphen/>
      </w:r>
      <w:r w:rsidRPr="00C31067">
        <w:t>tiden förvärras problemen och förändrings</w:t>
      </w:r>
      <w:r>
        <w:softHyphen/>
      </w:r>
      <w:r w:rsidRPr="00C31067">
        <w:t>arbetet försvåras, s</w:t>
      </w:r>
      <w:r>
        <w:t xml:space="preserve">å att </w:t>
      </w:r>
      <w:r w:rsidRPr="00C31067">
        <w:t>mer omfattande åtgärder måste genomföras i ett senare skede</w:t>
      </w:r>
      <w:r>
        <w:t>, och ofta under mer oordnade former</w:t>
      </w:r>
      <w:r w:rsidRPr="00C31067">
        <w:t>. En ohållbar finans</w:t>
      </w:r>
      <w:r>
        <w:softHyphen/>
      </w:r>
      <w:r w:rsidRPr="00C31067">
        <w:t>politik som uppmärksammas i ett tidigt skede ger således mer tid för genomtänkta reformer, samtidigt som hushåll och företag får möjlighet att ställa om till de nya förutsättningarna under en längre tid.</w:t>
      </w:r>
      <w:r>
        <w:rPr>
          <w:rStyle w:val="Fotnotsreferens"/>
        </w:rPr>
        <w:footnoteReference w:id="141"/>
      </w:r>
    </w:p>
    <w:p w14:paraId="7B706D96" w14:textId="6BC014A7" w:rsidR="003B10BE" w:rsidRDefault="009D6872" w:rsidP="00F7009D">
      <w:pPr>
        <w:pStyle w:val="Brdtextmedindrag"/>
      </w:pPr>
      <w:r w:rsidRPr="006F432B">
        <w:t xml:space="preserve">Sverige står inför flera förändringar som kan utsätta samhället för påfrestningar och som därför bör hållas under uppsikt. Det är inte minst den åldrande befolkningen som potentiellt kan sätta finanspolitiken under press, men även högre kostnader för och ökad efterfrågan på de skattefinansierade tjänsterna kan innebära att finanspolitiken måste läggas om. Dessa och andra utmaningar analyseras i avsnitt </w:t>
      </w:r>
      <w:r>
        <w:t xml:space="preserve">11.1. </w:t>
      </w:r>
      <w:r w:rsidRPr="006F432B">
        <w:t>En ökad press på de</w:t>
      </w:r>
      <w:r>
        <w:t xml:space="preserve"> offentliga finanserna </w:t>
      </w:r>
      <w:r w:rsidRPr="006F432B">
        <w:t xml:space="preserve">behöver dock inte nödvändigtvis mötas med sänkta ambitionsnivåer eller högre skatter. I avsnitt </w:t>
      </w:r>
      <w:r>
        <w:fldChar w:fldCharType="begin"/>
      </w:r>
      <w:r>
        <w:instrText xml:space="preserve"> REF _Ref381691859 \r \h </w:instrText>
      </w:r>
      <w:r>
        <w:fldChar w:fldCharType="separate"/>
      </w:r>
      <w:r w:rsidR="004642B5">
        <w:t>11.2</w:t>
      </w:r>
      <w:r>
        <w:fldChar w:fldCharType="end"/>
      </w:r>
      <w:r w:rsidRPr="006F432B">
        <w:t xml:space="preserve"> behandlas ett antal möjliga alternativ för att förbättra finanspolitikens långsiktiga hållbarhet. Genom att förlänga arbetslivet, </w:t>
      </w:r>
      <w:r>
        <w:t>öka arbets</w:t>
      </w:r>
      <w:r>
        <w:softHyphen/>
        <w:t xml:space="preserve">utbudet bland personer med utländsk bakgrund och </w:t>
      </w:r>
      <w:r w:rsidRPr="006F432B">
        <w:t xml:space="preserve">kvinnor, förbättra </w:t>
      </w:r>
      <w:r w:rsidRPr="009E7032">
        <w:t>befolkningens</w:t>
      </w:r>
      <w:r w:rsidRPr="006F432B">
        <w:t xml:space="preserve"> hälsa och höja produktiviteten i </w:t>
      </w:r>
      <w:r>
        <w:t>produktionen av de skattefinansierade tjänsterna</w:t>
      </w:r>
      <w:r w:rsidRPr="006F432B">
        <w:t xml:space="preserve"> kan trycket på de offentliga </w:t>
      </w:r>
      <w:r>
        <w:t>finanserna</w:t>
      </w:r>
      <w:r w:rsidRPr="006F432B">
        <w:t xml:space="preserve"> dämpas.</w:t>
      </w:r>
    </w:p>
    <w:p w14:paraId="64A796AF" w14:textId="63984916" w:rsidR="00F7009D" w:rsidRDefault="009D6872" w:rsidP="00F7009D">
      <w:pPr>
        <w:pStyle w:val="Rubrik2"/>
      </w:pPr>
      <w:bookmarkStart w:id="648" w:name="_Toc384401586"/>
      <w:r w:rsidRPr="00887BED">
        <w:lastRenderedPageBreak/>
        <w:t>Finanspoliti</w:t>
      </w:r>
      <w:r>
        <w:t>ken står inför flera långsiktiga</w:t>
      </w:r>
      <w:r w:rsidRPr="00887BED">
        <w:t xml:space="preserve"> utmaningar</w:t>
      </w:r>
      <w:bookmarkEnd w:id="648"/>
    </w:p>
    <w:p w14:paraId="1053EBCF" w14:textId="15948D60" w:rsidR="00F7009D" w:rsidRDefault="009D6872" w:rsidP="00F7009D">
      <w:pPr>
        <w:pStyle w:val="Rubrik3"/>
        <w:spacing w:before="0"/>
      </w:pPr>
      <w:bookmarkStart w:id="649" w:name="_Ref381688459"/>
      <w:bookmarkStart w:id="650" w:name="_Toc384401587"/>
      <w:r>
        <w:t>Befolkningens genomsnittsålder förväntas öka</w:t>
      </w:r>
      <w:bookmarkEnd w:id="649"/>
      <w:bookmarkEnd w:id="650"/>
    </w:p>
    <w:p w14:paraId="0BB12E69" w14:textId="02D445AD" w:rsidR="00F7009D" w:rsidRDefault="009D6872" w:rsidP="00F7009D">
      <w:pPr>
        <w:pStyle w:val="Brdtext"/>
      </w:pPr>
      <w:r>
        <w:t>De senaste decennierna har den svenska befolkningens genomsnittliga ålder ökat. Denna utveckling förväntas fortsätta även under resten av detta sekel. När m</w:t>
      </w:r>
      <w:r w:rsidRPr="00887BED">
        <w:t xml:space="preserve">edellivslängden </w:t>
      </w:r>
      <w:r>
        <w:t xml:space="preserve">stiger </w:t>
      </w:r>
      <w:r w:rsidRPr="00887BED">
        <w:t xml:space="preserve">ökar </w:t>
      </w:r>
      <w:r>
        <w:t>andelen äldre i befolkningen.</w:t>
      </w:r>
      <w:r>
        <w:rPr>
          <w:rStyle w:val="Fotnotsreferens"/>
        </w:rPr>
        <w:footnoteReference w:id="142"/>
      </w:r>
      <w:r w:rsidRPr="00887BED">
        <w:t xml:space="preserve"> I </w:t>
      </w:r>
      <w:r>
        <w:fldChar w:fldCharType="begin"/>
      </w:r>
      <w:r>
        <w:instrText xml:space="preserve"> REF  _Ref380486508 \* Lower \h </w:instrText>
      </w:r>
      <w:r>
        <w:fldChar w:fldCharType="separate"/>
      </w:r>
      <w:r w:rsidR="004642B5">
        <w:t xml:space="preserve">diagram </w:t>
      </w:r>
      <w:r w:rsidR="004642B5" w:rsidRPr="004642B5">
        <w:rPr>
          <w:bCs/>
          <w:noProof/>
        </w:rPr>
        <w:t>11</w:t>
      </w:r>
      <w:r w:rsidR="004642B5">
        <w:t>.</w:t>
      </w:r>
      <w:r w:rsidR="004642B5">
        <w:rPr>
          <w:noProof/>
        </w:rPr>
        <w:t>1</w:t>
      </w:r>
      <w:r>
        <w:fldChar w:fldCharType="end"/>
      </w:r>
      <w:r w:rsidRPr="00887BED">
        <w:t xml:space="preserve"> illustreras ut</w:t>
      </w:r>
      <w:r>
        <w:t>vecklingen med hjälp av den s.k. för</w:t>
      </w:r>
      <w:r>
        <w:softHyphen/>
        <w:t>sörjningskvoten.</w:t>
      </w:r>
      <w:r w:rsidRPr="00887BED">
        <w:t xml:space="preserve"> År </w:t>
      </w:r>
      <w:r>
        <w:t>2014</w:t>
      </w:r>
      <w:r w:rsidRPr="00887BED">
        <w:t xml:space="preserve"> är kvoten </w:t>
      </w:r>
      <w:r w:rsidRPr="00295B01">
        <w:t>0,73</w:t>
      </w:r>
      <w:r w:rsidRPr="00887BED">
        <w:t>, dvs. varje person i yrkesverksam ålder</w:t>
      </w:r>
      <w:r>
        <w:t>, 20–64 år,</w:t>
      </w:r>
      <w:r w:rsidRPr="00887BED">
        <w:t xml:space="preserve"> behöver försörja </w:t>
      </w:r>
      <w:r w:rsidRPr="00295B01">
        <w:t>0,73</w:t>
      </w:r>
      <w:r w:rsidRPr="00887BED">
        <w:t xml:space="preserve"> personer i icke-yrkes</w:t>
      </w:r>
      <w:r>
        <w:softHyphen/>
      </w:r>
      <w:r w:rsidRPr="00887BED">
        <w:t xml:space="preserve">verksam ålder. </w:t>
      </w:r>
      <w:r>
        <w:t>Å</w:t>
      </w:r>
      <w:r w:rsidRPr="00887BED">
        <w:t xml:space="preserve">r </w:t>
      </w:r>
      <w:r w:rsidRPr="00295B01">
        <w:t>2050</w:t>
      </w:r>
      <w:r w:rsidRPr="00887BED">
        <w:t xml:space="preserve"> </w:t>
      </w:r>
      <w:r>
        <w:t xml:space="preserve">förväntas </w:t>
      </w:r>
      <w:r w:rsidRPr="00887BED">
        <w:t>försörjnings</w:t>
      </w:r>
      <w:r>
        <w:softHyphen/>
      </w:r>
      <w:r w:rsidRPr="00887BED">
        <w:t xml:space="preserve">kvoten </w:t>
      </w:r>
      <w:r>
        <w:t xml:space="preserve">ha </w:t>
      </w:r>
      <w:r w:rsidRPr="00887BED">
        <w:t>öka</w:t>
      </w:r>
      <w:r>
        <w:t>t</w:t>
      </w:r>
      <w:r w:rsidRPr="00887BED">
        <w:t xml:space="preserve"> till </w:t>
      </w:r>
      <w:r>
        <w:t>0,86</w:t>
      </w:r>
      <w:r w:rsidRPr="00887BED">
        <w:t xml:space="preserve"> och </w:t>
      </w:r>
      <w:r>
        <w:t>2100</w:t>
      </w:r>
      <w:r w:rsidRPr="00887BED">
        <w:t xml:space="preserve"> till </w:t>
      </w:r>
      <w:r>
        <w:t>0,95.</w:t>
      </w:r>
    </w:p>
    <w:p w14:paraId="72675FD4" w14:textId="77777777" w:rsidR="00F7009D" w:rsidRPr="00345CFD" w:rsidRDefault="00F7009D" w:rsidP="00F7009D">
      <w:pPr>
        <w:pStyle w:val="Brdtextmedindrag"/>
      </w:pPr>
    </w:p>
    <w:p w14:paraId="605EBCAE" w14:textId="5FF0C132" w:rsidR="00F7009D" w:rsidRDefault="009D6872" w:rsidP="00F7009D">
      <w:pPr>
        <w:pStyle w:val="DiagramRubrik"/>
      </w:pPr>
      <w:bookmarkStart w:id="651" w:name="_Ref380486508"/>
      <w:bookmarkStart w:id="652" w:name="_Toc384401839"/>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1</w:t>
        </w:r>
      </w:fldSimple>
      <w:bookmarkEnd w:id="651"/>
      <w:r>
        <w:t xml:space="preserve"> Försörjningskvoter</w:t>
      </w:r>
      <w:bookmarkEnd w:id="652"/>
    </w:p>
    <w:p w14:paraId="2D79366E" w14:textId="6CADBD51" w:rsidR="00F7009D" w:rsidRDefault="009D6872" w:rsidP="00F7009D">
      <w:pPr>
        <w:pStyle w:val="DiagramUnderrubrik"/>
      </w:pPr>
      <w:r>
        <w:t>Procentuell andel</w:t>
      </w:r>
    </w:p>
    <w:p w14:paraId="1CC6FDD2" w14:textId="7B666FCA" w:rsidR="00F7009D" w:rsidRDefault="009D6872" w:rsidP="00F7009D">
      <w:pPr>
        <w:pStyle w:val="DiagramFotnot"/>
      </w:pPr>
      <w:r>
        <w:rPr>
          <w:noProof/>
          <w:lang w:eastAsia="sv-SE"/>
        </w:rPr>
        <w:drawing>
          <wp:inline distT="0" distB="0" distL="0" distR="0" wp14:anchorId="19AD7D21" wp14:editId="67FCB5D7">
            <wp:extent cx="2753995" cy="2044037"/>
            <wp:effectExtent l="0" t="0" r="0" b="0"/>
            <wp:docPr id="220" name="Diagram 1"/>
            <wp:cNvGraphicFramePr/>
            <a:graphic xmlns:a="http://schemas.openxmlformats.org/drawingml/2006/main">
              <a:graphicData uri="http://schemas.openxmlformats.org/drawingml/2006/chart">
                <c:chart xmlns:c="http://schemas.openxmlformats.org/drawingml/2006/chart" xmlns:r="http://schemas.openxmlformats.org/officeDocument/2006/relationships" r:id="rId506"/>
              </a:graphicData>
            </a:graphic>
          </wp:inline>
        </w:drawing>
      </w:r>
      <w:r w:rsidRPr="006A6C21">
        <w:t>Anm.: Försörjningskvoten är antalet personer som inte är i åldrarna 20–64 år dividerat med antalet personer i denna åldersgrupp. Yngrekvoten är antalet personer i åldrarna 0–19 år i förhållande till antalet personer i åldrarna 20–64 år medan äldrekvoten anger förhållandet mellan antalet personer som är 65 år och äldre och antalet personer i åldrarna 20–64 år.</w:t>
      </w:r>
    </w:p>
    <w:p w14:paraId="5209244D" w14:textId="241D73FC" w:rsidR="00F7009D" w:rsidRPr="006A6C21" w:rsidRDefault="009D6872" w:rsidP="00F7009D">
      <w:pPr>
        <w:pStyle w:val="DiagramFotnot"/>
      </w:pPr>
      <w:r w:rsidRPr="006A6C21">
        <w:t>Källor: Statistiska centralbyrån och egna beräkningar.</w:t>
      </w:r>
    </w:p>
    <w:p w14:paraId="2C67C45E" w14:textId="77777777" w:rsidR="00F7009D" w:rsidRPr="00345CFD" w:rsidRDefault="00F7009D" w:rsidP="00F7009D">
      <w:pPr>
        <w:pStyle w:val="Brdtext"/>
      </w:pPr>
    </w:p>
    <w:p w14:paraId="5A04CBBB" w14:textId="42E52B07" w:rsidR="00F7009D" w:rsidRDefault="009D6872" w:rsidP="00F7009D">
      <w:pPr>
        <w:pStyle w:val="Brdtext"/>
      </w:pPr>
      <w:r w:rsidRPr="00345CFD">
        <w:t xml:space="preserve">Försörjningskvoten stiger till följd av att antalet </w:t>
      </w:r>
      <w:r w:rsidRPr="00985A2C">
        <w:t>äldre ökar både i absoluta tal</w:t>
      </w:r>
      <w:r>
        <w:t xml:space="preserve"> och i förhål</w:t>
      </w:r>
      <w:r w:rsidRPr="00985A2C">
        <w:t>lande till antalet personer i yrkesverksam ålder. Detta framgår av</w:t>
      </w:r>
      <w:r>
        <w:t xml:space="preserve"> </w:t>
      </w:r>
      <w:r>
        <w:fldChar w:fldCharType="begin"/>
      </w:r>
      <w:r>
        <w:instrText xml:space="preserve"> REF  _Ref380495321 \* Lower \h </w:instrText>
      </w:r>
      <w:r>
        <w:fldChar w:fldCharType="separate"/>
      </w:r>
      <w:r w:rsidR="004642B5">
        <w:t xml:space="preserve">diagram </w:t>
      </w:r>
      <w:r w:rsidR="004642B5" w:rsidRPr="004642B5">
        <w:rPr>
          <w:bCs/>
          <w:noProof/>
        </w:rPr>
        <w:t>11</w:t>
      </w:r>
      <w:r w:rsidR="004642B5">
        <w:t>.</w:t>
      </w:r>
      <w:r w:rsidR="004642B5">
        <w:rPr>
          <w:noProof/>
        </w:rPr>
        <w:t>2</w:t>
      </w:r>
      <w:r>
        <w:fldChar w:fldCharType="end"/>
      </w:r>
      <w:r>
        <w:t>, som visar hur folk</w:t>
      </w:r>
      <w:r>
        <w:softHyphen/>
      </w:r>
      <w:r w:rsidRPr="00985A2C">
        <w:t xml:space="preserve">mängden i olika åldrar </w:t>
      </w:r>
      <w:r>
        <w:t>ändras</w:t>
      </w:r>
      <w:r w:rsidRPr="00985A2C">
        <w:t xml:space="preserve"> </w:t>
      </w:r>
      <w:r>
        <w:t xml:space="preserve">från 2010 i en aktuell befolkningsprognos från Statistiska centralbyrån. Antalet personer som är </w:t>
      </w:r>
      <w:r w:rsidRPr="00985A2C">
        <w:t xml:space="preserve">65 år eller äldre </w:t>
      </w:r>
      <w:r>
        <w:t xml:space="preserve">förväntas </w:t>
      </w:r>
      <w:r w:rsidRPr="00985A2C">
        <w:t xml:space="preserve">öka med </w:t>
      </w:r>
      <w:r>
        <w:t>ca 1 miljon</w:t>
      </w:r>
      <w:r w:rsidRPr="00985A2C">
        <w:t xml:space="preserve"> personer</w:t>
      </w:r>
      <w:r>
        <w:t xml:space="preserve"> till 2050 och med 1,8 miljoner till 2100 jämfört med 2010</w:t>
      </w:r>
      <w:r w:rsidRPr="00985A2C">
        <w:t xml:space="preserve">, medan de i yrkesverksam ålder ökar med </w:t>
      </w:r>
      <w:r>
        <w:t xml:space="preserve">knappt 600 000 respektive 1,2 miljoner. Under </w:t>
      </w:r>
      <w:r>
        <w:lastRenderedPageBreak/>
        <w:t>samma tidsperiod ökar antalet personer som är 80 år och äldre med ca 550 000 respektive drygt 1 miljon personer, dvs. endast något mindre än antalet personer i yrkesverksam ålder. Förutom en ökad medellivs</w:t>
      </w:r>
      <w:r w:rsidRPr="00985A2C">
        <w:t>längd bidrar de stora generationerna födda på 1940-, 1960- och</w:t>
      </w:r>
      <w:r>
        <w:t xml:space="preserve"> 1990-talen till de stora förän</w:t>
      </w:r>
      <w:r w:rsidRPr="00985A2C">
        <w:t>dringarna över tiden.</w:t>
      </w:r>
    </w:p>
    <w:p w14:paraId="11D51846" w14:textId="77777777" w:rsidR="00F7009D" w:rsidRPr="00B10073" w:rsidRDefault="00F7009D" w:rsidP="00F7009D">
      <w:pPr>
        <w:pStyle w:val="Brdtextmedindrag"/>
      </w:pPr>
    </w:p>
    <w:p w14:paraId="7D6DEA5E" w14:textId="487D3C4C" w:rsidR="00F7009D" w:rsidRDefault="009D6872" w:rsidP="00F7009D">
      <w:pPr>
        <w:pStyle w:val="DiagramRubrik"/>
      </w:pPr>
      <w:bookmarkStart w:id="653" w:name="_Ref380495321"/>
      <w:bookmarkStart w:id="654" w:name="_Ref380495312"/>
      <w:bookmarkStart w:id="655" w:name="_Toc384401840"/>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2</w:t>
        </w:r>
      </w:fldSimple>
      <w:bookmarkEnd w:id="653"/>
      <w:r>
        <w:t xml:space="preserve"> Förändring i folkmängden jämfört med 2010</w:t>
      </w:r>
      <w:bookmarkEnd w:id="654"/>
      <w:bookmarkEnd w:id="655"/>
    </w:p>
    <w:p w14:paraId="7CC50504" w14:textId="6258F0FF" w:rsidR="00F7009D" w:rsidRDefault="009D6872" w:rsidP="00F7009D">
      <w:pPr>
        <w:pStyle w:val="DiagramUnderrubrik"/>
      </w:pPr>
      <w:r>
        <w:t>Tusental personer</w:t>
      </w:r>
    </w:p>
    <w:p w14:paraId="19C145B2" w14:textId="12587D4A" w:rsidR="00F7009D" w:rsidRDefault="009D6872" w:rsidP="00F7009D">
      <w:pPr>
        <w:pStyle w:val="Brdtext"/>
        <w:spacing w:line="260" w:lineRule="atLeast"/>
      </w:pPr>
      <w:r>
        <w:rPr>
          <w:noProof/>
          <w:lang w:eastAsia="sv-SE"/>
        </w:rPr>
        <w:drawing>
          <wp:inline distT="0" distB="0" distL="0" distR="0" wp14:anchorId="4AA05A6B" wp14:editId="3839925A">
            <wp:extent cx="2753995" cy="2044037"/>
            <wp:effectExtent l="0" t="0" r="0" b="0"/>
            <wp:docPr id="221" name="Diagram 15"/>
            <wp:cNvGraphicFramePr/>
            <a:graphic xmlns:a="http://schemas.openxmlformats.org/drawingml/2006/main">
              <a:graphicData uri="http://schemas.openxmlformats.org/drawingml/2006/chart">
                <c:chart xmlns:c="http://schemas.openxmlformats.org/drawingml/2006/chart" xmlns:r="http://schemas.openxmlformats.org/officeDocument/2006/relationships" r:id="rId507"/>
              </a:graphicData>
            </a:graphic>
          </wp:inline>
        </w:drawing>
      </w:r>
    </w:p>
    <w:p w14:paraId="269B7ACF" w14:textId="34E1D9C8" w:rsidR="00F7009D" w:rsidRDefault="009D6872" w:rsidP="00F7009D">
      <w:pPr>
        <w:pStyle w:val="DiagramFotnot"/>
      </w:pPr>
      <w:r>
        <w:t>Källa: Statistiska centralbyrån.</w:t>
      </w:r>
    </w:p>
    <w:p w14:paraId="35C31311" w14:textId="77777777" w:rsidR="00F7009D" w:rsidRDefault="00F7009D" w:rsidP="00F7009D">
      <w:pPr>
        <w:pStyle w:val="Brdtext"/>
      </w:pPr>
    </w:p>
    <w:p w14:paraId="7CC27653" w14:textId="743F4D0A" w:rsidR="00F7009D" w:rsidRPr="00107CC2" w:rsidRDefault="009D6872" w:rsidP="00F7009D">
      <w:pPr>
        <w:pStyle w:val="Brdtext"/>
      </w:pPr>
      <w:r w:rsidRPr="00107CC2">
        <w:t>Hur de offentliga finanserna påverkas av förändringar i befolkningens ålderssamman</w:t>
      </w:r>
      <w:r w:rsidRPr="00107CC2">
        <w:softHyphen/>
        <w:t xml:space="preserve">sättning illustreras </w:t>
      </w:r>
      <w:r>
        <w:t>av</w:t>
      </w:r>
      <w:r w:rsidRPr="00107CC2">
        <w:t xml:space="preserve"> </w:t>
      </w:r>
      <w:r>
        <w:t>hur en genomsnittlig individ</w:t>
      </w:r>
      <w:r w:rsidRPr="00107CC2">
        <w:t xml:space="preserve"> </w:t>
      </w:r>
      <w:r>
        <w:t xml:space="preserve">påverkar den offentliga sektorns inkomster och utgifter i olika </w:t>
      </w:r>
      <w:r w:rsidRPr="00107CC2">
        <w:t>åldr</w:t>
      </w:r>
      <w:r>
        <w:t>ar 2011</w:t>
      </w:r>
      <w:r w:rsidRPr="00107CC2">
        <w:t>.</w:t>
      </w:r>
      <w:r w:rsidRPr="00107CC2">
        <w:rPr>
          <w:rStyle w:val="Fotnotsreferens"/>
        </w:rPr>
        <w:footnoteReference w:id="143"/>
      </w:r>
      <w:r w:rsidRPr="00107CC2">
        <w:t xml:space="preserve"> Av </w:t>
      </w:r>
      <w:r>
        <w:fldChar w:fldCharType="begin"/>
      </w:r>
      <w:r>
        <w:instrText xml:space="preserve"> REF  _Ref380496023 \* Lower \h  \* MERGEFORMAT </w:instrText>
      </w:r>
      <w:r>
        <w:fldChar w:fldCharType="separate"/>
      </w:r>
      <w:r w:rsidR="004642B5" w:rsidRPr="00107CC2">
        <w:t xml:space="preserve">diagram </w:t>
      </w:r>
      <w:r w:rsidR="004642B5" w:rsidRPr="004642B5">
        <w:rPr>
          <w:bCs/>
        </w:rPr>
        <w:t>11</w:t>
      </w:r>
      <w:r w:rsidR="004642B5" w:rsidRPr="00107CC2">
        <w:t>.</w:t>
      </w:r>
      <w:r w:rsidR="004642B5">
        <w:t>3</w:t>
      </w:r>
      <w:r>
        <w:fldChar w:fldCharType="end"/>
      </w:r>
      <w:r w:rsidRPr="00107CC2">
        <w:t xml:space="preserve"> framgår att nettobidraget för de yngre, upp till ca 2</w:t>
      </w:r>
      <w:r>
        <w:t>5</w:t>
      </w:r>
      <w:r w:rsidRPr="00107CC2">
        <w:t xml:space="preserve"> år, </w:t>
      </w:r>
      <w:r>
        <w:t>var</w:t>
      </w:r>
      <w:r w:rsidRPr="00107CC2">
        <w:t xml:space="preserve"> negativt. De offentliga utgifterna </w:t>
      </w:r>
      <w:r>
        <w:t>till personer i d</w:t>
      </w:r>
      <w:r w:rsidRPr="00107CC2">
        <w:t>essa å</w:t>
      </w:r>
      <w:r>
        <w:t>ldrar</w:t>
      </w:r>
      <w:r w:rsidRPr="00107CC2">
        <w:t xml:space="preserve"> </w:t>
      </w:r>
      <w:r>
        <w:t>går</w:t>
      </w:r>
      <w:r w:rsidRPr="00107CC2">
        <w:t xml:space="preserve"> framför allt </w:t>
      </w:r>
      <w:r>
        <w:t>till</w:t>
      </w:r>
      <w:r w:rsidRPr="00107CC2">
        <w:t xml:space="preserve"> barnomsorg och utbildning. För åldersgruppen 2</w:t>
      </w:r>
      <w:r>
        <w:t>6</w:t>
      </w:r>
      <w:r w:rsidRPr="00107CC2">
        <w:t>–6</w:t>
      </w:r>
      <w:r>
        <w:t>3</w:t>
      </w:r>
      <w:r w:rsidRPr="00107CC2">
        <w:t xml:space="preserve"> år </w:t>
      </w:r>
      <w:r>
        <w:t>va</w:t>
      </w:r>
      <w:r w:rsidRPr="00107CC2">
        <w:t>r nettobidragen positiva, eftersom individerna</w:t>
      </w:r>
      <w:r>
        <w:t>s</w:t>
      </w:r>
      <w:r w:rsidRPr="00107CC2">
        <w:t xml:space="preserve"> genomsnitt</w:t>
      </w:r>
      <w:r>
        <w:t xml:space="preserve">liga inbetalningar av </w:t>
      </w:r>
      <w:r w:rsidRPr="00107CC2">
        <w:t xml:space="preserve">skatter och avgifter </w:t>
      </w:r>
      <w:r>
        <w:t>var större än</w:t>
      </w:r>
      <w:r w:rsidRPr="00107CC2">
        <w:t xml:space="preserve"> </w:t>
      </w:r>
      <w:r>
        <w:t>utbetalningarna</w:t>
      </w:r>
      <w:r w:rsidRPr="00107CC2">
        <w:t xml:space="preserve"> </w:t>
      </w:r>
      <w:r>
        <w:t>för</w:t>
      </w:r>
      <w:r w:rsidRPr="00107CC2">
        <w:t xml:space="preserve"> transfereringar och välfärds</w:t>
      </w:r>
      <w:r>
        <w:softHyphen/>
      </w:r>
      <w:r w:rsidRPr="00107CC2">
        <w:t>tjänster. Vid 6</w:t>
      </w:r>
      <w:r>
        <w:t>4 </w:t>
      </w:r>
      <w:r w:rsidRPr="00107CC2">
        <w:t>års ålder blir nettobidragen åter</w:t>
      </w:r>
      <w:r>
        <w:softHyphen/>
      </w:r>
      <w:r w:rsidRPr="00107CC2">
        <w:t xml:space="preserve">igen negativa </w:t>
      </w:r>
      <w:r>
        <w:t xml:space="preserve">då </w:t>
      </w:r>
      <w:r w:rsidRPr="00107CC2">
        <w:t xml:space="preserve">många väljer att gå i pension. Utgifterna för </w:t>
      </w:r>
      <w:r>
        <w:t xml:space="preserve">framför allt </w:t>
      </w:r>
      <w:r w:rsidRPr="00107CC2">
        <w:t xml:space="preserve">äldreomsorg och sjukvård ökar </w:t>
      </w:r>
      <w:r>
        <w:t xml:space="preserve">också </w:t>
      </w:r>
      <w:r w:rsidRPr="00107CC2">
        <w:t>med ålder</w:t>
      </w:r>
      <w:r>
        <w:t>n</w:t>
      </w:r>
      <w:r w:rsidRPr="00107CC2">
        <w:t>. Mot slutet av livet ökar utgifterna fort</w:t>
      </w:r>
      <w:r>
        <w:t>. F</w:t>
      </w:r>
      <w:r w:rsidRPr="00107CC2">
        <w:t>ör en 9</w:t>
      </w:r>
      <w:r>
        <w:t>7</w:t>
      </w:r>
      <w:r w:rsidRPr="00107CC2">
        <w:t xml:space="preserve">-åring </w:t>
      </w:r>
      <w:r>
        <w:t>var</w:t>
      </w:r>
      <w:r w:rsidRPr="00107CC2">
        <w:t xml:space="preserve"> t.ex. </w:t>
      </w:r>
      <w:r>
        <w:t xml:space="preserve">det negativa </w:t>
      </w:r>
      <w:r w:rsidRPr="00107CC2">
        <w:t xml:space="preserve">nettobidraget ca </w:t>
      </w:r>
      <w:r>
        <w:t>400 000</w:t>
      </w:r>
      <w:r w:rsidRPr="00107CC2">
        <w:t xml:space="preserve"> kronor per person och år.</w:t>
      </w:r>
    </w:p>
    <w:p w14:paraId="60DA8BEB" w14:textId="079F7C43" w:rsidR="00F7009D" w:rsidRPr="00107CC2" w:rsidRDefault="009D6872" w:rsidP="00F7009D">
      <w:pPr>
        <w:pStyle w:val="Brdtextmedindrag"/>
      </w:pPr>
      <w:r w:rsidRPr="00107CC2">
        <w:t xml:space="preserve">Den offentligfinansiella utmaning som </w:t>
      </w:r>
      <w:r>
        <w:t xml:space="preserve">den </w:t>
      </w:r>
      <w:r w:rsidRPr="00107CC2">
        <w:t xml:space="preserve">demografiska utvecklingen </w:t>
      </w:r>
      <w:r>
        <w:t>innebär</w:t>
      </w:r>
      <w:r w:rsidRPr="00107CC2">
        <w:t xml:space="preserve"> blir tydlig </w:t>
      </w:r>
      <w:r w:rsidRPr="00107CC2">
        <w:lastRenderedPageBreak/>
        <w:t xml:space="preserve">om förändringen i folkmängd </w:t>
      </w:r>
      <w:r>
        <w:t xml:space="preserve">i </w:t>
      </w:r>
      <w:r>
        <w:fldChar w:fldCharType="begin"/>
      </w:r>
      <w:r>
        <w:instrText xml:space="preserve"> REF  _Ref380495321 \* Lower \h  \* MERGEFORMAT </w:instrText>
      </w:r>
      <w:r>
        <w:fldChar w:fldCharType="separate"/>
      </w:r>
      <w:r w:rsidR="004642B5">
        <w:t xml:space="preserve">diagram </w:t>
      </w:r>
      <w:r w:rsidR="004642B5" w:rsidRPr="004642B5">
        <w:rPr>
          <w:bCs/>
        </w:rPr>
        <w:t>11</w:t>
      </w:r>
      <w:r w:rsidR="004642B5">
        <w:t>.2</w:t>
      </w:r>
      <w:r>
        <w:fldChar w:fldCharType="end"/>
      </w:r>
      <w:r w:rsidRPr="00107CC2">
        <w:t xml:space="preserve"> kombineras med de offentliga nettobidragen </w:t>
      </w:r>
      <w:r>
        <w:t xml:space="preserve">i </w:t>
      </w:r>
      <w:r>
        <w:fldChar w:fldCharType="begin"/>
      </w:r>
      <w:r>
        <w:instrText xml:space="preserve"> REF  _Ref380496023 \* Lower \h  \* MERGEFORMAT </w:instrText>
      </w:r>
      <w:r>
        <w:fldChar w:fldCharType="separate"/>
      </w:r>
      <w:r w:rsidR="004642B5" w:rsidRPr="00107CC2">
        <w:t xml:space="preserve">diagram </w:t>
      </w:r>
      <w:r w:rsidR="004642B5" w:rsidRPr="004642B5">
        <w:rPr>
          <w:bCs/>
        </w:rPr>
        <w:t>11</w:t>
      </w:r>
      <w:r w:rsidR="004642B5" w:rsidRPr="00107CC2">
        <w:t>.</w:t>
      </w:r>
      <w:r w:rsidR="004642B5">
        <w:t>3</w:t>
      </w:r>
      <w:r>
        <w:fldChar w:fldCharType="end"/>
      </w:r>
      <w:r w:rsidRPr="00107CC2">
        <w:t xml:space="preserve">. Den </w:t>
      </w:r>
      <w:r>
        <w:t>förväntade befolknings</w:t>
      </w:r>
      <w:r>
        <w:softHyphen/>
      </w:r>
      <w:r w:rsidRPr="00107CC2">
        <w:t xml:space="preserve">ökningen sammanfaller till stor del med de </w:t>
      </w:r>
      <w:r>
        <w:t>ålders</w:t>
      </w:r>
      <w:r w:rsidRPr="00107CC2">
        <w:t xml:space="preserve">grupper där </w:t>
      </w:r>
      <w:r w:rsidRPr="0099399D">
        <w:t xml:space="preserve">utgifterna för tjänster och transfereringar överstiger skatteinbetalningarna </w:t>
      </w:r>
      <w:r w:rsidRPr="00107CC2">
        <w:t xml:space="preserve">som mest. Hur de offentliga finanserna utvecklas framöver är naturligtvis även starkt beroende av hur </w:t>
      </w:r>
      <w:r>
        <w:t xml:space="preserve">det finansiella utbytet med offentlig sektor </w:t>
      </w:r>
      <w:r w:rsidRPr="00107CC2">
        <w:t>förändras</w:t>
      </w:r>
      <w:r>
        <w:t xml:space="preserve"> i olika åldersgrupper</w:t>
      </w:r>
      <w:r w:rsidRPr="00107CC2">
        <w:t xml:space="preserve">. Exempelvis kan </w:t>
      </w:r>
      <w:r>
        <w:t>en</w:t>
      </w:r>
      <w:r w:rsidRPr="00107CC2">
        <w:t xml:space="preserve"> förbättrad</w:t>
      </w:r>
      <w:r>
        <w:t xml:space="preserve"> </w:t>
      </w:r>
      <w:r w:rsidRPr="00107CC2">
        <w:t xml:space="preserve">hälsa leda till </w:t>
      </w:r>
      <w:r>
        <w:t>att kostnaderna för vård och omsorg</w:t>
      </w:r>
      <w:r w:rsidRPr="00107CC2">
        <w:t xml:space="preserve"> </w:t>
      </w:r>
      <w:r>
        <w:t xml:space="preserve">minskar </w:t>
      </w:r>
      <w:r w:rsidRPr="00107CC2">
        <w:t xml:space="preserve">i </w:t>
      </w:r>
      <w:r>
        <w:t xml:space="preserve">de högre </w:t>
      </w:r>
      <w:r w:rsidRPr="00107CC2">
        <w:t xml:space="preserve">åldrarna (se </w:t>
      </w:r>
      <w:r w:rsidRPr="009E7032">
        <w:t>avsnitt</w:t>
      </w:r>
      <w:r>
        <w:t xml:space="preserve"> </w:t>
      </w:r>
      <w:r>
        <w:rPr>
          <w:highlight w:val="yellow"/>
        </w:rPr>
        <w:fldChar w:fldCharType="begin"/>
      </w:r>
      <w:r>
        <w:instrText xml:space="preserve"> REF _Ref381272173 \r \h </w:instrText>
      </w:r>
      <w:r>
        <w:rPr>
          <w:highlight w:val="yellow"/>
        </w:rPr>
      </w:r>
      <w:r>
        <w:rPr>
          <w:highlight w:val="yellow"/>
        </w:rPr>
        <w:fldChar w:fldCharType="separate"/>
      </w:r>
      <w:r w:rsidR="004642B5">
        <w:t>11.2.4</w:t>
      </w:r>
      <w:r>
        <w:rPr>
          <w:highlight w:val="yellow"/>
        </w:rPr>
        <w:fldChar w:fldCharType="end"/>
      </w:r>
      <w:r w:rsidRPr="00107CC2">
        <w:t>).</w:t>
      </w:r>
    </w:p>
    <w:p w14:paraId="531F8117" w14:textId="704B4CF7" w:rsidR="00F7009D" w:rsidRPr="00107CC2" w:rsidRDefault="00F7009D" w:rsidP="00F7009D">
      <w:pPr>
        <w:pStyle w:val="Brdtext"/>
      </w:pPr>
    </w:p>
    <w:p w14:paraId="6AA60087" w14:textId="714E3A2E" w:rsidR="00F7009D" w:rsidRPr="00107CC2" w:rsidRDefault="009D6872" w:rsidP="00F7009D">
      <w:pPr>
        <w:pStyle w:val="DiagramRubrik"/>
      </w:pPr>
      <w:bookmarkStart w:id="656" w:name="_Ref380496023"/>
      <w:bookmarkStart w:id="657" w:name="_Toc384401841"/>
      <w:r w:rsidRPr="00107CC2">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rsidRPr="00107CC2">
        <w:t>.</w:t>
      </w:r>
      <w:fldSimple w:instr=" SEQ Diagram \* ARABIC \s 1 ">
        <w:r w:rsidR="004642B5">
          <w:rPr>
            <w:noProof/>
          </w:rPr>
          <w:t>3</w:t>
        </w:r>
      </w:fldSimple>
      <w:bookmarkEnd w:id="656"/>
      <w:r w:rsidRPr="00107CC2">
        <w:t xml:space="preserve"> Offentligt nettobidrag per person </w:t>
      </w:r>
      <w:r>
        <w:t>och</w:t>
      </w:r>
      <w:r w:rsidRPr="00107CC2">
        <w:t xml:space="preserve"> ålder</w:t>
      </w:r>
      <w:r>
        <w:t xml:space="preserve"> </w:t>
      </w:r>
      <w:r w:rsidRPr="00107CC2">
        <w:t>20</w:t>
      </w:r>
      <w:r>
        <w:t>11</w:t>
      </w:r>
      <w:bookmarkEnd w:id="657"/>
    </w:p>
    <w:p w14:paraId="7D6F2A62" w14:textId="53653FB9" w:rsidR="00F7009D" w:rsidRPr="00107CC2" w:rsidRDefault="009D6872" w:rsidP="00F7009D">
      <w:pPr>
        <w:pStyle w:val="DiagramUnderrubrik"/>
      </w:pPr>
      <w:r>
        <w:t>Tusental k</w:t>
      </w:r>
      <w:r w:rsidRPr="00107CC2">
        <w:t>ronor</w:t>
      </w:r>
    </w:p>
    <w:p w14:paraId="74058303" w14:textId="0420D4EC" w:rsidR="00F7009D" w:rsidRPr="00107CC2" w:rsidRDefault="009D6872" w:rsidP="00F7009D">
      <w:pPr>
        <w:pStyle w:val="Brdtext"/>
        <w:spacing w:line="260" w:lineRule="atLeast"/>
      </w:pPr>
      <w:r>
        <w:rPr>
          <w:noProof/>
          <w:lang w:eastAsia="sv-SE"/>
        </w:rPr>
        <w:drawing>
          <wp:inline distT="0" distB="0" distL="0" distR="0" wp14:anchorId="6DBFE483" wp14:editId="255E6272">
            <wp:extent cx="2753995" cy="1809681"/>
            <wp:effectExtent l="0" t="0" r="0" b="0"/>
            <wp:docPr id="222" name="Diagram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508"/>
              </a:graphicData>
            </a:graphic>
          </wp:inline>
        </w:drawing>
      </w:r>
    </w:p>
    <w:p w14:paraId="127FFE15" w14:textId="45F8EC25" w:rsidR="00F7009D" w:rsidRDefault="009D6872" w:rsidP="00F7009D">
      <w:pPr>
        <w:pStyle w:val="DiagramFotnot"/>
      </w:pPr>
      <w:r w:rsidRPr="00107CC2">
        <w:t>Anm</w:t>
      </w:r>
      <w:r>
        <w:t>.</w:t>
      </w:r>
      <w:r w:rsidRPr="00107CC2">
        <w:t xml:space="preserve">: </w:t>
      </w:r>
      <w:r>
        <w:t>Ett n</w:t>
      </w:r>
      <w:r w:rsidRPr="00107CC2">
        <w:t xml:space="preserve">egativt nettobidrag betyder att </w:t>
      </w:r>
      <w:r>
        <w:t xml:space="preserve">utgifterna </w:t>
      </w:r>
      <w:r w:rsidRPr="00107CC2">
        <w:t>för tjänster och transfereringar överstiger skatteinbetalningarna för en genomsnittlig individ.</w:t>
      </w:r>
      <w:r w:rsidRPr="00107CC2">
        <w:br/>
        <w:t>Källor: Statistiska centralbyrån och egna beräkningar.</w:t>
      </w:r>
    </w:p>
    <w:p w14:paraId="49A7D7BA" w14:textId="491CED43" w:rsidR="00F7009D" w:rsidRDefault="009D6872" w:rsidP="00F7009D">
      <w:pPr>
        <w:pStyle w:val="Rubrik3"/>
      </w:pPr>
      <w:bookmarkStart w:id="658" w:name="_Ref381261495"/>
      <w:bookmarkStart w:id="659" w:name="_Toc384401588"/>
      <w:r w:rsidRPr="00E10C61">
        <w:t>Kostnad</w:t>
      </w:r>
      <w:r>
        <w:t>erna för de skatte</w:t>
      </w:r>
      <w:r>
        <w:softHyphen/>
        <w:t>finansierade tjänsterna tenderar att öka snabbt</w:t>
      </w:r>
      <w:bookmarkEnd w:id="658"/>
      <w:bookmarkEnd w:id="659"/>
    </w:p>
    <w:p w14:paraId="405FA65B" w14:textId="3F53A4EA" w:rsidR="00F7009D" w:rsidRPr="00E10C61" w:rsidRDefault="009D6872" w:rsidP="00F7009D">
      <w:pPr>
        <w:pStyle w:val="Brdtextmedindrag"/>
        <w:ind w:firstLine="0"/>
      </w:pPr>
      <w:r w:rsidRPr="00E10C61">
        <w:rPr>
          <w:rStyle w:val="BrdtextChar"/>
        </w:rPr>
        <w:t>Ytterl</w:t>
      </w:r>
      <w:r w:rsidRPr="00E10C61">
        <w:t xml:space="preserve">igare en utmaning för </w:t>
      </w:r>
      <w:r>
        <w:t>finanspolitiken</w:t>
      </w:r>
      <w:r w:rsidRPr="00E10C61">
        <w:t xml:space="preserve"> är att </w:t>
      </w:r>
      <w:r>
        <w:t>d</w:t>
      </w:r>
      <w:r w:rsidRPr="00E10C61">
        <w:t xml:space="preserve">et </w:t>
      </w:r>
      <w:r>
        <w:t>är</w:t>
      </w:r>
      <w:r w:rsidRPr="00E10C61">
        <w:t xml:space="preserve"> svårt att </w:t>
      </w:r>
      <w:r>
        <w:t xml:space="preserve">årligen </w:t>
      </w:r>
      <w:r w:rsidRPr="00E10C61">
        <w:t xml:space="preserve">effektivisera tjänster som utbildning, barn- och äldreomsorg </w:t>
      </w:r>
      <w:r>
        <w:t>i samma takt som övrig produktion</w:t>
      </w:r>
      <w:r w:rsidRPr="00E10C61">
        <w:t>. Samti</w:t>
      </w:r>
      <w:r>
        <w:t>digt följer lönerna i dessa sek</w:t>
      </w:r>
      <w:r w:rsidRPr="00E10C61">
        <w:t>torer i stort utvecklingen i sektorer som har en högre produktivitetstillväxt, vilket</w:t>
      </w:r>
      <w:r>
        <w:t xml:space="preserve"> tenderar att</w:t>
      </w:r>
      <w:r w:rsidRPr="00E10C61">
        <w:t xml:space="preserve"> led</w:t>
      </w:r>
      <w:r>
        <w:t>a</w:t>
      </w:r>
      <w:r w:rsidRPr="00E10C61">
        <w:t xml:space="preserve"> till att den relativa enhets</w:t>
      </w:r>
      <w:r>
        <w:softHyphen/>
      </w:r>
      <w:r w:rsidRPr="00E10C61">
        <w:t xml:space="preserve">kostnaden för arbetsintensiva tjänster successivt </w:t>
      </w:r>
      <w:r>
        <w:t>stiger. Detta be</w:t>
      </w:r>
      <w:r w:rsidRPr="00E10C61">
        <w:t>nämns Baumols lag eller kostnadssjukan för arbetsintensiva tjänster.</w:t>
      </w:r>
      <w:r>
        <w:rPr>
          <w:rStyle w:val="Fotnotsreferens"/>
        </w:rPr>
        <w:footnoteReference w:id="144"/>
      </w:r>
      <w:r w:rsidRPr="00E10C61">
        <w:t xml:space="preserve"> </w:t>
      </w:r>
      <w:r w:rsidRPr="00E10C61">
        <w:lastRenderedPageBreak/>
        <w:t xml:space="preserve">Konsekvensen för den offentliga sektorn </w:t>
      </w:r>
      <w:r>
        <w:t>är att kostnaderna för att till</w:t>
      </w:r>
      <w:r w:rsidRPr="00E10C61">
        <w:t xml:space="preserve">handahålla en </w:t>
      </w:r>
      <w:r>
        <w:t>oförändrad</w:t>
      </w:r>
      <w:r w:rsidRPr="00E10C61">
        <w:t xml:space="preserve"> omfattning av t.ex. barn- och äldreomsorg </w:t>
      </w:r>
      <w:r>
        <w:t xml:space="preserve">med tiden </w:t>
      </w:r>
      <w:r w:rsidRPr="00E10C61">
        <w:t>tendera</w:t>
      </w:r>
      <w:r>
        <w:t>r</w:t>
      </w:r>
      <w:r w:rsidRPr="00E10C61">
        <w:t xml:space="preserve"> att öka i förhållande till </w:t>
      </w:r>
      <w:r>
        <w:t>den allmänna prisutvecklingen i samhället</w:t>
      </w:r>
      <w:r w:rsidRPr="00E10C61">
        <w:t>.</w:t>
      </w:r>
    </w:p>
    <w:p w14:paraId="5D879864" w14:textId="56191845" w:rsidR="00F7009D" w:rsidRDefault="009D6872" w:rsidP="00F7009D">
      <w:pPr>
        <w:pStyle w:val="Brdtextmedindrag"/>
      </w:pPr>
      <w:r w:rsidRPr="00E10C61">
        <w:t xml:space="preserve">Det råder </w:t>
      </w:r>
      <w:r>
        <w:t>en viss oenighet om i vilken ut</w:t>
      </w:r>
      <w:r w:rsidRPr="00E10C61">
        <w:t xml:space="preserve">sträckning Baumols lag gäller för </w:t>
      </w:r>
      <w:r>
        <w:t>all skatte</w:t>
      </w:r>
      <w:r>
        <w:softHyphen/>
        <w:t>finansierad verksamhet</w:t>
      </w:r>
      <w:r w:rsidRPr="00E10C61">
        <w:t>. I nationalräkenskaperna har produktivitetstillväxten tidigare antagits vara noll inom den offentliga sektorn</w:t>
      </w:r>
      <w:r>
        <w:t>.</w:t>
      </w:r>
      <w:r>
        <w:rPr>
          <w:rStyle w:val="Fotnotsreferens"/>
        </w:rPr>
        <w:footnoteReference w:id="145"/>
      </w:r>
      <w:r>
        <w:t xml:space="preserve"> Många anser dock att produktiviteten faktiskt har ökat inom vissa delar av den skattefinansierade tjänste</w:t>
      </w:r>
      <w:r>
        <w:softHyphen/>
        <w:t>produktionen, exempelvis inom sjukvården.</w:t>
      </w:r>
      <w:r>
        <w:rPr>
          <w:rStyle w:val="Fotnotsreferens"/>
        </w:rPr>
        <w:footnoteReference w:id="146"/>
      </w:r>
      <w:r>
        <w:t xml:space="preserve"> Det är dock svårt att belägga produktivitets</w:t>
      </w:r>
      <w:r>
        <w:softHyphen/>
        <w:t>förändringar inom den offentliga sektorn efter</w:t>
      </w:r>
      <w:r>
        <w:softHyphen/>
        <w:t>som merparten av den offentliga produktionen inte avsätts på en marknad med fri prissättning.</w:t>
      </w:r>
    </w:p>
    <w:p w14:paraId="473EF4FF" w14:textId="2E05FD25" w:rsidR="00F7009D" w:rsidRDefault="009D6872" w:rsidP="00F7009D">
      <w:pPr>
        <w:pStyle w:val="Brdtextmedindrag"/>
      </w:pPr>
      <w:r>
        <w:t>För att en eventuell produktivitetsökning ska resultera i lägre offentliga utgifter måste den leda till en minskad resursanvändning. Det innebär att samma antal lärare, sjukvårdspersonal, etc. ska kunna producera en ökad mängd välfärds</w:t>
      </w:r>
      <w:r>
        <w:softHyphen/>
        <w:t>tjänster, eller att antalet lärare och sjukvårds</w:t>
      </w:r>
      <w:r>
        <w:softHyphen/>
        <w:t>personal i framtiden t.o.m. ska kunna minska utan att servicenivån</w:t>
      </w:r>
      <w:r w:rsidRPr="00E95171">
        <w:t xml:space="preserve"> </w:t>
      </w:r>
      <w:r>
        <w:t>försämras.</w:t>
      </w:r>
    </w:p>
    <w:p w14:paraId="1E5ECDFA" w14:textId="6749C566" w:rsidR="00F7009D" w:rsidRDefault="009D6872" w:rsidP="00F7009D">
      <w:pPr>
        <w:pStyle w:val="Brdtextmedindrag"/>
      </w:pPr>
      <w:r>
        <w:t>Det är dock inte självklart att högre relativa enhetskostnader i den offentliga produktionen automatiskt leder till att utgifterna ökar. De offentliga utgifternas storlek bestäms i en politisk process där kostnaderna för ett ökat skatteuttag måste ställas mot vinsterna av en högre tjänsteproduktion. Högre enhets</w:t>
      </w:r>
      <w:r>
        <w:softHyphen/>
        <w:t>kostnader kan leda till en minskad produktion i denna process. Det går därför inte att på förhand avgöra i vilken utsträckning kostnadstrycket verkligen leder till ökade utgifter eller minskad produktion. Vissa bedömare menar att kostnads</w:t>
      </w:r>
      <w:r>
        <w:softHyphen/>
        <w:t>ökningen innebär att åtgärder måste vidtas för att hitta alternativa finansieringsmöjligheter.</w:t>
      </w:r>
      <w:r>
        <w:rPr>
          <w:rStyle w:val="Fotnotsreferens"/>
        </w:rPr>
        <w:footnoteReference w:id="147"/>
      </w:r>
    </w:p>
    <w:p w14:paraId="5A39332D" w14:textId="40A319C8" w:rsidR="00F7009D" w:rsidRDefault="009D6872" w:rsidP="00F7009D">
      <w:pPr>
        <w:pStyle w:val="Rubrik3"/>
      </w:pPr>
      <w:bookmarkStart w:id="660" w:name="_Toc384401589"/>
      <w:r w:rsidRPr="00980AE5">
        <w:lastRenderedPageBreak/>
        <w:t>Vad menas med att finanspolitiken är hållbar på lång sikt?</w:t>
      </w:r>
      <w:bookmarkEnd w:id="660"/>
    </w:p>
    <w:p w14:paraId="71079F56" w14:textId="0A340C10" w:rsidR="00F7009D" w:rsidRPr="00980AE5" w:rsidRDefault="009D6872" w:rsidP="00F7009D">
      <w:pPr>
        <w:pStyle w:val="Brdtext"/>
      </w:pPr>
      <w:r w:rsidRPr="00980AE5">
        <w:t xml:space="preserve">Med en hållbar finanspolitik menas att den offentliga sektorn bedöms kunna fullfölja </w:t>
      </w:r>
      <w:r>
        <w:t>dagens</w:t>
      </w:r>
      <w:r w:rsidRPr="00980AE5">
        <w:t xml:space="preserve"> åtagande på lång sikt utan att finanspolitiken behöver läggas om. Bedömningen av finans-politikens hållbarhet utgår i denna proposition från fyra bedömningsgrunder, vilka beskrivs nedan.</w:t>
      </w:r>
      <w:r>
        <w:rPr>
          <w:rStyle w:val="Fotnotsreferens"/>
        </w:rPr>
        <w:footnoteReference w:id="148"/>
      </w:r>
    </w:p>
    <w:p w14:paraId="4C78A000" w14:textId="6F0377AA" w:rsidR="00F7009D" w:rsidRPr="00980AE5" w:rsidRDefault="009D6872" w:rsidP="00F7009D">
      <w:pPr>
        <w:pStyle w:val="Brdtextmedindrag"/>
      </w:pPr>
      <w:r w:rsidRPr="00980AE5">
        <w:t>I finansiell mening innebär en hållbar finans</w:t>
      </w:r>
      <w:r>
        <w:softHyphen/>
      </w:r>
      <w:r w:rsidRPr="00980AE5">
        <w:t xml:space="preserve">politik att de offentliga </w:t>
      </w:r>
      <w:r>
        <w:t>utgifterna</w:t>
      </w:r>
      <w:r w:rsidRPr="00210196">
        <w:t xml:space="preserve"> </w:t>
      </w:r>
      <w:r>
        <w:t>är</w:t>
      </w:r>
      <w:r w:rsidRPr="00980AE5">
        <w:t xml:space="preserve"> lika stora</w:t>
      </w:r>
      <w:r>
        <w:t xml:space="preserve"> som de offentliga inkomsterna</w:t>
      </w:r>
      <w:r w:rsidRPr="00980AE5">
        <w:t xml:space="preserve"> över en längre tidsperiod. För att bedöma om finanspolitiken är finansiellt hållbar har Europeiska kommissionen tagit fram en indikator som </w:t>
      </w:r>
      <w:r>
        <w:t>benämns</w:t>
      </w:r>
      <w:r w:rsidRPr="00980AE5">
        <w:t xml:space="preserve"> S2. Denna </w:t>
      </w:r>
      <w:r>
        <w:t xml:space="preserve">indikator </w:t>
      </w:r>
      <w:r w:rsidRPr="00980AE5">
        <w:t>visar hur mycket budgeten måste för</w:t>
      </w:r>
      <w:r>
        <w:softHyphen/>
      </w:r>
      <w:r w:rsidRPr="00980AE5">
        <w:t xml:space="preserve">stärkas eller försvagas för </w:t>
      </w:r>
      <w:r w:rsidRPr="00210196">
        <w:t xml:space="preserve">att </w:t>
      </w:r>
      <w:r>
        <w:t>den offentliga skuld</w:t>
      </w:r>
      <w:r w:rsidRPr="00210196">
        <w:t>s</w:t>
      </w:r>
      <w:r>
        <w:t>ättningen</w:t>
      </w:r>
      <w:r w:rsidRPr="00210196">
        <w:t xml:space="preserve"> som andel av BNP inte ska växa </w:t>
      </w:r>
      <w:r>
        <w:t>obegränsat</w:t>
      </w:r>
      <w:r w:rsidRPr="00210196">
        <w:t xml:space="preserve"> över tiden</w:t>
      </w:r>
      <w:r w:rsidRPr="00980AE5">
        <w:t>.</w:t>
      </w:r>
      <w:r>
        <w:rPr>
          <w:rStyle w:val="Fotnotsreferens"/>
        </w:rPr>
        <w:footnoteReference w:id="149"/>
      </w:r>
    </w:p>
    <w:p w14:paraId="0F147092" w14:textId="5FC81FA9" w:rsidR="00F7009D" w:rsidRDefault="009D6872" w:rsidP="00F7009D">
      <w:pPr>
        <w:pStyle w:val="Brdtextmedindrag"/>
      </w:pPr>
      <w:r w:rsidRPr="00980AE5">
        <w:t>Utöver att finanspolitiken ska vara finansiellt hållbar ska skulden och det finansiella sparandet utvecklas på ett sätt som ligger inom ramarna för vad kreditgivare och övriga aktörer på de finansiella marknaderna uppfattar som hållbart och trovärdigt. Ett minskat förtroende för finanspolitiken kan leda till höjda riskpremier, och därmed höjda räntor, med en snabbt stigande och ohållbar offentlig skuld som följd.</w:t>
      </w:r>
    </w:p>
    <w:p w14:paraId="4A9F0048" w14:textId="45350912" w:rsidR="00F7009D" w:rsidRPr="00980AE5" w:rsidRDefault="009D6872" w:rsidP="00F7009D">
      <w:pPr>
        <w:pStyle w:val="Brdtextmedindrag"/>
      </w:pPr>
      <w:r w:rsidRPr="00980AE5">
        <w:t>För en övergripande bedömning av håll</w:t>
      </w:r>
      <w:r>
        <w:softHyphen/>
      </w:r>
      <w:r w:rsidRPr="00980AE5">
        <w:t>barheten i detta avseende används i första hand de uppsatta reglerna inom Europeiska unionens stabilitets- och tillväxtpakt</w:t>
      </w:r>
      <w:r>
        <w:t>,</w:t>
      </w:r>
      <w:r>
        <w:rPr>
          <w:rStyle w:val="Fotnotsreferens"/>
        </w:rPr>
        <w:footnoteReference w:id="150"/>
      </w:r>
      <w:r w:rsidRPr="00980AE5">
        <w:t xml:space="preserve"> samt det svenska överskottsmålet</w:t>
      </w:r>
      <w:r>
        <w:t>,</w:t>
      </w:r>
      <w:r>
        <w:rPr>
          <w:rStyle w:val="Fotnotsreferens"/>
        </w:rPr>
        <w:footnoteReference w:id="151"/>
      </w:r>
      <w:r w:rsidRPr="00980AE5">
        <w:t xml:space="preserve"> som utvärderingsgrund. Dessa utgör etablerade politiska normer med tydliga gränser som skulden och det finansiella sparandet kan jämföras med. Dessutom kan Europeiska kommissionens s.k. S1</w:t>
      </w:r>
      <w:r>
        <w:noBreakHyphen/>
      </w:r>
      <w:r w:rsidRPr="00980AE5">
        <w:t xml:space="preserve">indikator </w:t>
      </w:r>
      <w:r w:rsidRPr="00980AE5">
        <w:lastRenderedPageBreak/>
        <w:t>användas. S1 visar hur mycket budgeten måste förstärkas eller försvagas för att den konsolid</w:t>
      </w:r>
      <w:r>
        <w:t>erade bruttoskulden (Maastricht</w:t>
      </w:r>
      <w:r>
        <w:softHyphen/>
      </w:r>
      <w:r w:rsidRPr="00980AE5">
        <w:t>skulden) ska uppgå till 60 procent av BNP år 2030.</w:t>
      </w:r>
    </w:p>
    <w:p w14:paraId="50DAB3A8" w14:textId="77D3C4C2" w:rsidR="00F7009D" w:rsidRPr="00980AE5" w:rsidRDefault="009D6872" w:rsidP="00F7009D">
      <w:pPr>
        <w:pStyle w:val="Brdtextmedindrag"/>
      </w:pPr>
      <w:r w:rsidRPr="00980AE5">
        <w:t xml:space="preserve">Finanspolitiken bör inte </w:t>
      </w:r>
      <w:r>
        <w:t xml:space="preserve">heller </w:t>
      </w:r>
      <w:r w:rsidRPr="00980AE5">
        <w:t>medföra orimliga omfördelningar av välfärden och de ekonomiska resurserna, varken mellan eller inom generationer. Om finanspolitiken uppfattas som fördelningspolitiskt o</w:t>
      </w:r>
      <w:r>
        <w:t>acceptabel</w:t>
      </w:r>
      <w:r w:rsidRPr="00980AE5">
        <w:t xml:space="preserve"> kan politikens legitimitet och dess politiska hållbarhet ifråga</w:t>
      </w:r>
      <w:r>
        <w:softHyphen/>
      </w:r>
      <w:r w:rsidRPr="00980AE5">
        <w:t xml:space="preserve">sättas. </w:t>
      </w:r>
      <w:r>
        <w:t xml:space="preserve">I scenarierna förutsätts </w:t>
      </w:r>
      <w:r w:rsidRPr="00980AE5">
        <w:t>de offentliga transfereringarna</w:t>
      </w:r>
      <w:r>
        <w:t xml:space="preserve"> per individ öka</w:t>
      </w:r>
      <w:r w:rsidRPr="00980AE5">
        <w:t xml:space="preserve"> i samma takt som </w:t>
      </w:r>
      <w:r>
        <w:t>tim</w:t>
      </w:r>
      <w:r w:rsidRPr="00980AE5">
        <w:t>lönen</w:t>
      </w:r>
      <w:r>
        <w:t>,</w:t>
      </w:r>
      <w:r w:rsidRPr="00980AE5">
        <w:t xml:space="preserve"> </w:t>
      </w:r>
      <w:r>
        <w:t>vilket</w:t>
      </w:r>
      <w:r w:rsidRPr="00980AE5">
        <w:t xml:space="preserve"> </w:t>
      </w:r>
      <w:r>
        <w:t>bidrar till</w:t>
      </w:r>
      <w:r w:rsidRPr="00980AE5">
        <w:t xml:space="preserve"> </w:t>
      </w:r>
      <w:r>
        <w:t>att inkomst</w:t>
      </w:r>
      <w:r>
        <w:softHyphen/>
        <w:t>fördelningen inte förändras avsevärt</w:t>
      </w:r>
      <w:r w:rsidRPr="00980AE5">
        <w:t>.</w:t>
      </w:r>
    </w:p>
    <w:p w14:paraId="4344C76B" w14:textId="314B21E2" w:rsidR="00F7009D" w:rsidRPr="00980AE5" w:rsidRDefault="009D6872" w:rsidP="00F7009D">
      <w:pPr>
        <w:pStyle w:val="Brdtextmedindrag"/>
      </w:pPr>
      <w:r w:rsidRPr="00980AE5">
        <w:t xml:space="preserve">Ett lågt </w:t>
      </w:r>
      <w:r>
        <w:t xml:space="preserve">offentligt </w:t>
      </w:r>
      <w:r w:rsidRPr="00980AE5">
        <w:t>finansiellt sparande under l</w:t>
      </w:r>
      <w:r>
        <w:t>ånga</w:t>
      </w:r>
      <w:r w:rsidRPr="00980AE5">
        <w:t xml:space="preserve"> perioder ger ett mindre utrymme att genomföra stabiliseringspolitiska åtgärder samt fördelnings- och strukturpolitiska reformer. Det kan då uppstå en </w:t>
      </w:r>
      <w:r>
        <w:t>mål</w:t>
      </w:r>
      <w:r w:rsidRPr="00980AE5">
        <w:t>konflikt mellan stabi</w:t>
      </w:r>
      <w:r>
        <w:t xml:space="preserve">liserings-, </w:t>
      </w:r>
      <w:r w:rsidRPr="00980AE5">
        <w:t>fördelnings- och struktur</w:t>
      </w:r>
      <w:r>
        <w:softHyphen/>
      </w:r>
      <w:r w:rsidRPr="00980AE5">
        <w:t xml:space="preserve">politiken. </w:t>
      </w:r>
      <w:r>
        <w:t xml:space="preserve">Förekomsten av sådana </w:t>
      </w:r>
      <w:r w:rsidRPr="00980AE5">
        <w:t>målkonflikt</w:t>
      </w:r>
      <w:r>
        <w:t>er kan bedömas genom en analys av om sparandet är tillräckligt högt för att bedriva finanspolitisk stabiliseringspolitik utan att bryta mot stabilitets- och tillväxtpaktens underskotts</w:t>
      </w:r>
      <w:r>
        <w:softHyphen/>
        <w:t>kriterium.</w:t>
      </w:r>
    </w:p>
    <w:p w14:paraId="32BE8F73" w14:textId="1851685D" w:rsidR="00F7009D" w:rsidRPr="002C6DA7" w:rsidRDefault="009D6872" w:rsidP="00F7009D">
      <w:pPr>
        <w:pStyle w:val="Rubrik3"/>
      </w:pPr>
      <w:bookmarkStart w:id="661" w:name="_Ref383371495"/>
      <w:bookmarkStart w:id="662" w:name="_Toc384401590"/>
      <w:r w:rsidRPr="002C6DA7">
        <w:t>Ett scenario för utvecklingen fram till 2100</w:t>
      </w:r>
      <w:bookmarkEnd w:id="661"/>
      <w:bookmarkEnd w:id="662"/>
    </w:p>
    <w:p w14:paraId="2451CE20" w14:textId="59DC8D61" w:rsidR="00F7009D" w:rsidRDefault="009D6872" w:rsidP="00F7009D">
      <w:pPr>
        <w:pStyle w:val="Brdtext"/>
      </w:pPr>
      <w:r w:rsidRPr="0010557B">
        <w:t xml:space="preserve">Nedan </w:t>
      </w:r>
      <w:r>
        <w:t>redovisas ett scenario</w:t>
      </w:r>
      <w:r w:rsidRPr="0010557B">
        <w:t xml:space="preserve"> som </w:t>
      </w:r>
      <w:r>
        <w:t>illustrerar</w:t>
      </w:r>
      <w:r w:rsidRPr="0010557B">
        <w:t xml:space="preserve"> ovannämnda utmaningar. </w:t>
      </w:r>
      <w:r>
        <w:t>Sc</w:t>
      </w:r>
      <w:r w:rsidRPr="0010557B">
        <w:t>enariot</w:t>
      </w:r>
      <w:r>
        <w:t xml:space="preserve"> tar sin utgångspunkt i de demo</w:t>
      </w:r>
      <w:r w:rsidRPr="0010557B">
        <w:t>grafiska förändringar som beskriv</w:t>
      </w:r>
      <w:r>
        <w:t>it</w:t>
      </w:r>
      <w:r w:rsidRPr="0010557B">
        <w:t xml:space="preserve">s i avsnitt </w:t>
      </w:r>
      <w:r>
        <w:fldChar w:fldCharType="begin"/>
      </w:r>
      <w:r>
        <w:instrText xml:space="preserve"> REF _Ref381688459 \r \h </w:instrText>
      </w:r>
      <w:r>
        <w:fldChar w:fldCharType="separate"/>
      </w:r>
      <w:r w:rsidR="004642B5">
        <w:t>11.1.1</w:t>
      </w:r>
      <w:r>
        <w:fldChar w:fldCharType="end"/>
      </w:r>
      <w:r w:rsidRPr="0010557B">
        <w:t xml:space="preserve">. Dessutom utgår beräkningarna från att det finns en skillnad i produktivitetsutvecklingen </w:t>
      </w:r>
      <w:r>
        <w:t>i produktionen av de skattefinansierade tjänsterna och den genom</w:t>
      </w:r>
      <w:r>
        <w:softHyphen/>
        <w:t xml:space="preserve">snittliga produktivitetsutvecklingen i </w:t>
      </w:r>
      <w:r w:rsidRPr="0010557B">
        <w:t>närings</w:t>
      </w:r>
      <w:r>
        <w:softHyphen/>
      </w:r>
      <w:r w:rsidRPr="0010557B">
        <w:t>livet</w:t>
      </w:r>
      <w:r>
        <w:t>, enligt re</w:t>
      </w:r>
      <w:r w:rsidRPr="0010557B">
        <w:t xml:space="preserve">dogörelsen i avsnitt </w:t>
      </w:r>
      <w:r>
        <w:fldChar w:fldCharType="begin"/>
      </w:r>
      <w:r>
        <w:instrText xml:space="preserve"> REF _Ref381261495 \r \h </w:instrText>
      </w:r>
      <w:r>
        <w:fldChar w:fldCharType="separate"/>
      </w:r>
      <w:r w:rsidR="004642B5">
        <w:t>11.1.2</w:t>
      </w:r>
      <w:r>
        <w:fldChar w:fldCharType="end"/>
      </w:r>
      <w:r w:rsidRPr="0010557B">
        <w:t>. Det bör understrykas att sc</w:t>
      </w:r>
      <w:r>
        <w:t>enariot inte nödvändigtvis illu</w:t>
      </w:r>
      <w:r w:rsidRPr="0010557B">
        <w:t>strerar den mest sannolika utvecklingen</w:t>
      </w:r>
      <w:r>
        <w:t xml:space="preserve">. Syftet med </w:t>
      </w:r>
      <w:r w:rsidRPr="0010557B">
        <w:t>scenariot är i s</w:t>
      </w:r>
      <w:r>
        <w:t>tället att illustrera konsekvenserna av en ut</w:t>
      </w:r>
      <w:r w:rsidRPr="0010557B">
        <w:t>veckling med oförändrad politik och oförändrat beteende avseende t.ex. arbetskraftsdeltagande</w:t>
      </w:r>
      <w:r>
        <w:t>. Genom att göra ett antal beräkningar som baseras på olika antaganden är det sedan möjligt att i alternativa scenarier analysera vilka faktorer som stärker finanspolitikens långsiktiga hållbarhet, och vilka som försvagar den.</w:t>
      </w:r>
    </w:p>
    <w:p w14:paraId="2B7CBB1C" w14:textId="17CEDDEF" w:rsidR="00F7009D" w:rsidRPr="00492BEC" w:rsidRDefault="009D6872" w:rsidP="00F7009D">
      <w:pPr>
        <w:pStyle w:val="Rubrik4utannumrering"/>
      </w:pPr>
      <w:r w:rsidRPr="00492BEC">
        <w:lastRenderedPageBreak/>
        <w:t>Be</w:t>
      </w:r>
      <w:r w:rsidRPr="005A3FB6">
        <w:t>räkning</w:t>
      </w:r>
      <w:r w:rsidRPr="00492BEC">
        <w:t>en bygger på ett antal antaganden om möjliga framtida utvecklingar</w:t>
      </w:r>
    </w:p>
    <w:p w14:paraId="5A6E2E97" w14:textId="3B7B813A" w:rsidR="00F7009D" w:rsidRDefault="009D6872" w:rsidP="00F7009D">
      <w:pPr>
        <w:pStyle w:val="Brdtext"/>
      </w:pPr>
      <w:r>
        <w:t xml:space="preserve">Den långsiktiga framskrivningen utgår från den bedömning av utvecklingen av svensk ekonomi fram t.o.m. 2018 som </w:t>
      </w:r>
      <w:r w:rsidRPr="005B2223">
        <w:t>presenteras i avsnitt 3 och 7 i de</w:t>
      </w:r>
      <w:r>
        <w:t xml:space="preserve">nna proposition. År 2013 är det primära finansiella sparandet i den offentliga </w:t>
      </w:r>
      <w:r w:rsidRPr="00BE1B94">
        <w:t>sektorn</w:t>
      </w:r>
      <w:r>
        <w:t xml:space="preserve"> </w:t>
      </w:r>
      <w:r>
        <w:noBreakHyphen/>
        <w:t>2,5 </w:t>
      </w:r>
      <w:r w:rsidRPr="00A21465">
        <w:t>procent</w:t>
      </w:r>
      <w:r>
        <w:t xml:space="preserve"> av BNP.</w:t>
      </w:r>
      <w:r>
        <w:rPr>
          <w:rStyle w:val="Fotnotsreferens"/>
        </w:rPr>
        <w:footnoteReference w:id="152"/>
      </w:r>
      <w:r>
        <w:t xml:space="preserve"> År 2013–2018 sker en gradvis utveckling mot ett balanserat resursutnyttjande i ekonomin, med en högre sysselsättning och en lägre arbetslöshet, samtidigt som inga ytterligare ofinansierade reformer genomförs, vilket förbättrar den offentligfinansiella ställningen. År 2018 beräknas det primära sparandet i den offentliga sektorn uppgå </w:t>
      </w:r>
      <w:r w:rsidRPr="009C6754">
        <w:t xml:space="preserve">till </w:t>
      </w:r>
      <w:r w:rsidRPr="002B727F">
        <w:t>0,</w:t>
      </w:r>
      <w:r>
        <w:t>3 </w:t>
      </w:r>
      <w:r w:rsidRPr="009C6754">
        <w:t>procent</w:t>
      </w:r>
      <w:r>
        <w:t xml:space="preserve"> av BNP, vilket skapar ett relativt gynnsamt offentligfinansiellt utgångsläge för den långsiktiga framskrivningen av utvecklingen under åren därefter.</w:t>
      </w:r>
    </w:p>
    <w:p w14:paraId="4FFE2DD9" w14:textId="59C4568C" w:rsidR="00F7009D" w:rsidRDefault="009D6872" w:rsidP="00F7009D">
      <w:pPr>
        <w:pStyle w:val="Brdtextmedindrag"/>
      </w:pPr>
      <w:r>
        <w:t>Produktiviteten i näringslivet antas på sikt öka med 2,2 procent per år. I produktionen av de skattefinansierade tjänsterna, oavsett om denna sker i offentlig eller privat regi, antas däremot arbetsproduktiviteten vara konstant. Denna skillnad i produktivitetsutvecklingen, till</w:t>
      </w:r>
      <w:r>
        <w:softHyphen/>
        <w:t>sammans med ett antagande om att löne</w:t>
      </w:r>
      <w:r>
        <w:softHyphen/>
        <w:t xml:space="preserve">utvecklingen är densamma i hela ekonomin, leder till att kostnaderna för att producera en enhet ökar snabbare i den skattefinansierade produktionen än genomsnittligt i näringslivet. Detta är den s.k. Baumoleffekten som behandlas i avsnitt </w:t>
      </w:r>
      <w:r>
        <w:fldChar w:fldCharType="begin"/>
      </w:r>
      <w:r>
        <w:instrText xml:space="preserve"> REF _Ref381261495 \r \h </w:instrText>
      </w:r>
      <w:r>
        <w:fldChar w:fldCharType="separate"/>
      </w:r>
      <w:r w:rsidR="004642B5">
        <w:t>11.1.2</w:t>
      </w:r>
      <w:r>
        <w:fldChar w:fldCharType="end"/>
      </w:r>
      <w:r>
        <w:t>.</w:t>
      </w:r>
    </w:p>
    <w:p w14:paraId="15BA10F3" w14:textId="73185386" w:rsidR="00F7009D" w:rsidRDefault="009D6872" w:rsidP="00F7009D">
      <w:pPr>
        <w:pStyle w:val="Brdtextmedindrag"/>
      </w:pPr>
      <w:r>
        <w:t xml:space="preserve">I scenariot antas befolkningens </w:t>
      </w:r>
      <w:r w:rsidRPr="00593190">
        <w:t>arbets</w:t>
      </w:r>
      <w:r>
        <w:softHyphen/>
      </w:r>
      <w:r w:rsidRPr="00593190">
        <w:t>marknadsbeteende</w:t>
      </w:r>
      <w:r>
        <w:t xml:space="preserve"> vara oförändrat fr.o.m. 2019. Det betyder att arbetsutbudet, dvs. arbetskrafts</w:t>
      </w:r>
      <w:r>
        <w:softHyphen/>
        <w:t>deltagandet, arbetslösheten och medelarbets</w:t>
      </w:r>
      <w:r>
        <w:softHyphen/>
        <w:t>tiden, i olika åldrar och kön är konstant.</w:t>
      </w:r>
      <w:r w:rsidRPr="004023AD">
        <w:t xml:space="preserve"> </w:t>
      </w:r>
      <w:r>
        <w:t>En genomsnittlig 50-årig kvinna eller 35-årig man, etc. antas då arbeta lika mycket i framtiden som i dag.</w:t>
      </w:r>
    </w:p>
    <w:p w14:paraId="59DABE08" w14:textId="4B8D5687" w:rsidR="00F7009D" w:rsidRDefault="009D6872" w:rsidP="00F7009D">
      <w:pPr>
        <w:pStyle w:val="Brdtextmedindrag"/>
      </w:pPr>
      <w:r>
        <w:t xml:space="preserve">Scenariot bygger även på antagandet att finanspolitiken är oförändrad. Med detta avses att skattesatserna hålls på samma nivå som </w:t>
      </w:r>
      <w:r w:rsidRPr="00C94B8D">
        <w:t>2018</w:t>
      </w:r>
      <w:r>
        <w:t xml:space="preserve">, dvs. deras andel av skattebaserna är konstanta. För de skattefinansierade verksamheterna antas </w:t>
      </w:r>
      <w:r>
        <w:lastRenderedPageBreak/>
        <w:t>att standarden per brukare är densamma, uttryckt som en oförändrad resursinsats. Till exempel antas att en 90-åring i framtiden får lika många äldreomsorgstimmar som en 90-åring i dag och en 15-åring lika många undervisnings</w:t>
      </w:r>
      <w:r>
        <w:softHyphen/>
        <w:t>timmar. Även ersättningsgraden i transfererings</w:t>
      </w:r>
      <w:r>
        <w:softHyphen/>
        <w:t>systemen är oförändrad så att transfereringarna per individ utvecklas i paritet med de förvärvs</w:t>
      </w:r>
      <w:r>
        <w:softHyphen/>
        <w:t>aktivas timlöner. Det betyder att även transfereringar som enligt regelverket är nominellt fastställda eller endast följer pris</w:t>
      </w:r>
      <w:r>
        <w:softHyphen/>
        <w:t>utvecklingen antas öka i takt med genomsnitts</w:t>
      </w:r>
      <w:r>
        <w:softHyphen/>
        <w:t>lönen.</w:t>
      </w:r>
    </w:p>
    <w:p w14:paraId="37B928A0" w14:textId="36C81D36" w:rsidR="00F7009D" w:rsidRDefault="009D6872" w:rsidP="00F7009D">
      <w:pPr>
        <w:pStyle w:val="Brdtextmedindrag"/>
      </w:pPr>
      <w:r>
        <w:t>Den demografiska utvecklingen påverkar i första hand utgifterna för de välfärdstjänster som kommuner och landsting i dag ansvarar för. I fokus för framskrivningen ligger dock det offentliga åtagandet i sin helhet och den offentliga sektorn betraktas i detta sammanhang samlat. Ett centralt antagande är att staten har det övergripande ansvaret för finansieringen av den skattefinansierade välfärden. Statsbidragen anpassas därför i kalkylen så att kommunallagens (1991:900) krav på god ekonomisk hushållning uppfylls.</w:t>
      </w:r>
      <w:r>
        <w:rPr>
          <w:rStyle w:val="Fotnotsreferens"/>
        </w:rPr>
        <w:footnoteReference w:id="153"/>
      </w:r>
    </w:p>
    <w:p w14:paraId="5558554B" w14:textId="4D76D201" w:rsidR="00F7009D" w:rsidRDefault="009D6872" w:rsidP="00F7009D">
      <w:pPr>
        <w:pStyle w:val="Rubrik4utannumrering"/>
      </w:pPr>
      <w:r w:rsidRPr="00126619">
        <w:t xml:space="preserve">Finanspolitiken </w:t>
      </w:r>
      <w:r>
        <w:t xml:space="preserve">är långsiktigt </w:t>
      </w:r>
      <w:r w:rsidRPr="00126619">
        <w:t>hållbar givet de använda beräkningsförutsättningarna</w:t>
      </w:r>
    </w:p>
    <w:p w14:paraId="38CD0FEA" w14:textId="0C196D02" w:rsidR="00F7009D" w:rsidRDefault="009D6872" w:rsidP="00F7009D">
      <w:pPr>
        <w:pStyle w:val="Brdtext"/>
      </w:pPr>
      <w:r w:rsidRPr="00C56E8D">
        <w:t>År 2020–2040 ka</w:t>
      </w:r>
      <w:r>
        <w:t>raktäriseras av ett stigande ut</w:t>
      </w:r>
      <w:r w:rsidRPr="00C56E8D">
        <w:t xml:space="preserve">giftstryck till följd av de demografiska förändringarna, vilket skapar </w:t>
      </w:r>
      <w:r>
        <w:t xml:space="preserve">en </w:t>
      </w:r>
      <w:r w:rsidRPr="00C56E8D">
        <w:t xml:space="preserve">tydlig variation i </w:t>
      </w:r>
      <w:r>
        <w:t xml:space="preserve">den offentliga sektorns </w:t>
      </w:r>
      <w:r w:rsidRPr="00C56E8D">
        <w:t>primära utgifter</w:t>
      </w:r>
      <w:r>
        <w:t xml:space="preserve">, dvs. utgifterna exklusive ränteutgifter </w:t>
      </w:r>
      <w:r w:rsidRPr="00C56E8D">
        <w:t>(se</w:t>
      </w:r>
      <w:r>
        <w:t xml:space="preserve"> </w:t>
      </w:r>
      <w:r>
        <w:rPr>
          <w:highlight w:val="yellow"/>
        </w:rPr>
        <w:fldChar w:fldCharType="begin"/>
      </w:r>
      <w:r>
        <w:rPr>
          <w:highlight w:val="yellow"/>
        </w:rPr>
        <w:instrText xml:space="preserve"> REF  _Ref380496407 \* Lower \h </w:instrText>
      </w:r>
      <w:r>
        <w:rPr>
          <w:highlight w:val="yellow"/>
        </w:rPr>
      </w:r>
      <w:r>
        <w:rPr>
          <w:highlight w:val="yellow"/>
        </w:rPr>
        <w:fldChar w:fldCharType="separate"/>
      </w:r>
      <w:r w:rsidR="004642B5">
        <w:t xml:space="preserve">diagram </w:t>
      </w:r>
      <w:r w:rsidR="004642B5" w:rsidRPr="004642B5">
        <w:rPr>
          <w:bCs/>
          <w:noProof/>
        </w:rPr>
        <w:t>11</w:t>
      </w:r>
      <w:r w:rsidR="004642B5">
        <w:t>.</w:t>
      </w:r>
      <w:r w:rsidR="004642B5">
        <w:rPr>
          <w:noProof/>
        </w:rPr>
        <w:t>4</w:t>
      </w:r>
      <w:r>
        <w:rPr>
          <w:highlight w:val="yellow"/>
        </w:rPr>
        <w:fldChar w:fldCharType="end"/>
      </w:r>
      <w:r w:rsidRPr="00C56E8D">
        <w:t>). År 2020 påbörjas en uppgång som når sin k</w:t>
      </w:r>
      <w:r>
        <w:t>ul</w:t>
      </w:r>
      <w:r w:rsidRPr="00C56E8D">
        <w:t xml:space="preserve">men </w:t>
      </w:r>
      <w:r w:rsidRPr="00480352">
        <w:t>203</w:t>
      </w:r>
      <w:r>
        <w:t>3</w:t>
      </w:r>
      <w:r w:rsidRPr="00C56E8D">
        <w:t xml:space="preserve">, för att därefter falla tillbaka. </w:t>
      </w:r>
      <w:r>
        <w:t>Utgifterna ökar med</w:t>
      </w:r>
      <w:r w:rsidRPr="00C56E8D">
        <w:t xml:space="preserve"> drygt </w:t>
      </w:r>
      <w:r w:rsidRPr="00480352">
        <w:t>1,</w:t>
      </w:r>
      <w:r>
        <w:t>2</w:t>
      </w:r>
      <w:r w:rsidRPr="00C56E8D">
        <w:t xml:space="preserve"> procent av BNP</w:t>
      </w:r>
      <w:r>
        <w:t xml:space="preserve">, vilket </w:t>
      </w:r>
      <w:r w:rsidRPr="00C56E8D">
        <w:t xml:space="preserve">orsakas av att de stora </w:t>
      </w:r>
      <w:r>
        <w:t>åldersklasserna</w:t>
      </w:r>
      <w:r w:rsidRPr="00C56E8D">
        <w:t xml:space="preserve"> som är född</w:t>
      </w:r>
      <w:r>
        <w:t>a</w:t>
      </w:r>
      <w:r w:rsidRPr="00C56E8D">
        <w:t xml:space="preserve"> på 1940-talet uppnår de kostnads</w:t>
      </w:r>
      <w:r>
        <w:softHyphen/>
      </w:r>
      <w:r w:rsidRPr="00C56E8D">
        <w:t>krävande åldrarna över 80 år, samtidigt som generationen som är född på 1960-talet påbörjar sitt utträde från arbetsmarknaden. D</w:t>
      </w:r>
      <w:r>
        <w:t>et primära finansiella sparandet försvagas</w:t>
      </w:r>
      <w:r w:rsidRPr="00C56E8D">
        <w:t xml:space="preserve"> och </w:t>
      </w:r>
      <w:r>
        <w:t>är negativt</w:t>
      </w:r>
      <w:r w:rsidRPr="00C56E8D">
        <w:t xml:space="preserve"> </w:t>
      </w:r>
      <w:r w:rsidRPr="00C56E8D">
        <w:lastRenderedPageBreak/>
        <w:t>under en lång period kring 2030 (se</w:t>
      </w:r>
      <w:r>
        <w:t xml:space="preserve"> </w:t>
      </w:r>
      <w:r>
        <w:rPr>
          <w:highlight w:val="yellow"/>
        </w:rPr>
        <w:fldChar w:fldCharType="begin"/>
      </w:r>
      <w:r>
        <w:rPr>
          <w:highlight w:val="yellow"/>
        </w:rPr>
        <w:instrText xml:space="preserve"> REF  _Ref380501381 \* Lower \h </w:instrText>
      </w:r>
      <w:r>
        <w:rPr>
          <w:highlight w:val="yellow"/>
        </w:rPr>
      </w:r>
      <w:r>
        <w:rPr>
          <w:highlight w:val="yellow"/>
        </w:rPr>
        <w:fldChar w:fldCharType="separate"/>
      </w:r>
      <w:r w:rsidR="004642B5">
        <w:t xml:space="preserve">diagram </w:t>
      </w:r>
      <w:r w:rsidR="004642B5" w:rsidRPr="004642B5">
        <w:rPr>
          <w:bCs/>
          <w:noProof/>
        </w:rPr>
        <w:t>11</w:t>
      </w:r>
      <w:r w:rsidR="004642B5">
        <w:t>.</w:t>
      </w:r>
      <w:r w:rsidR="004642B5">
        <w:rPr>
          <w:noProof/>
        </w:rPr>
        <w:t>7</w:t>
      </w:r>
      <w:r>
        <w:rPr>
          <w:highlight w:val="yellow"/>
        </w:rPr>
        <w:fldChar w:fldCharType="end"/>
      </w:r>
      <w:r w:rsidRPr="00C56E8D">
        <w:t>)</w:t>
      </w:r>
      <w:r>
        <w:t>.</w:t>
      </w:r>
    </w:p>
    <w:p w14:paraId="571595B1" w14:textId="18E88671" w:rsidR="00F7009D" w:rsidRPr="00C56E8D" w:rsidRDefault="009D6872" w:rsidP="00F7009D">
      <w:pPr>
        <w:pStyle w:val="Brdtextmedindrag"/>
      </w:pPr>
      <w:r w:rsidRPr="00C56E8D">
        <w:t>De</w:t>
      </w:r>
      <w:r>
        <w:t>t de</w:t>
      </w:r>
      <w:r w:rsidRPr="00C56E8D">
        <w:t>mografi</w:t>
      </w:r>
      <w:r>
        <w:t>ska kostnadstrycket avtar</w:t>
      </w:r>
      <w:r w:rsidRPr="00C56E8D">
        <w:t xml:space="preserve"> med tiden och de primära utgifterna minskar till </w:t>
      </w:r>
      <w:r>
        <w:t>drygt 44 </w:t>
      </w:r>
      <w:r w:rsidRPr="00C56E8D">
        <w:t xml:space="preserve">procent av BNP </w:t>
      </w:r>
      <w:r>
        <w:t>2100</w:t>
      </w:r>
      <w:r w:rsidRPr="00C56E8D">
        <w:t xml:space="preserve">. Den långsiktiga trenden med fallande utgifter </w:t>
      </w:r>
      <w:r>
        <w:t>beror</w:t>
      </w:r>
      <w:r w:rsidRPr="00C56E8D">
        <w:t xml:space="preserve"> främst </w:t>
      </w:r>
      <w:r>
        <w:t>på</w:t>
      </w:r>
      <w:r w:rsidRPr="00C56E8D">
        <w:t xml:space="preserve"> att de offentliga konsumtion</w:t>
      </w:r>
      <w:r>
        <w:t>sutgifterna</w:t>
      </w:r>
      <w:r w:rsidRPr="00C56E8D">
        <w:t xml:space="preserve"> minskar som andel av BNP. E</w:t>
      </w:r>
      <w:r>
        <w:t>tt skäl</w:t>
      </w:r>
      <w:r w:rsidRPr="00C56E8D">
        <w:t xml:space="preserve"> till minskningen är att det </w:t>
      </w:r>
      <w:r>
        <w:t xml:space="preserve">inte </w:t>
      </w:r>
      <w:r w:rsidRPr="00C56E8D">
        <w:t xml:space="preserve">antas </w:t>
      </w:r>
      <w:r>
        <w:t>ske</w:t>
      </w:r>
      <w:r w:rsidRPr="00C56E8D">
        <w:t xml:space="preserve"> någon standardförbättring i de </w:t>
      </w:r>
      <w:r>
        <w:t>skatte</w:t>
      </w:r>
      <w:r w:rsidRPr="00C56E8D">
        <w:t xml:space="preserve">finansierade välfärdstjänsterna </w:t>
      </w:r>
      <w:r>
        <w:t xml:space="preserve">när </w:t>
      </w:r>
      <w:r w:rsidRPr="00C56E8D">
        <w:t xml:space="preserve">BNP, </w:t>
      </w:r>
      <w:r>
        <w:t xml:space="preserve">och därmed </w:t>
      </w:r>
      <w:r w:rsidRPr="00C56E8D">
        <w:t>inkomsterna, ökar. De offentliga tr</w:t>
      </w:r>
      <w:r>
        <w:t>ansfereringarna och investering</w:t>
      </w:r>
      <w:r w:rsidRPr="00C56E8D">
        <w:t>arna faller också som andel av BNP</w:t>
      </w:r>
      <w:r>
        <w:t xml:space="preserve"> med tiden</w:t>
      </w:r>
      <w:r w:rsidRPr="00C56E8D">
        <w:t>, om än inte lika mycket.</w:t>
      </w:r>
    </w:p>
    <w:p w14:paraId="2DE84C8A" w14:textId="77777777" w:rsidR="00F7009D" w:rsidRDefault="00F7009D" w:rsidP="00F7009D">
      <w:pPr>
        <w:pStyle w:val="Brdtext"/>
      </w:pPr>
    </w:p>
    <w:p w14:paraId="43CD1D61" w14:textId="3DF4F410" w:rsidR="00F7009D" w:rsidRDefault="009D6872" w:rsidP="00F7009D">
      <w:pPr>
        <w:pStyle w:val="DiagramRubrik"/>
      </w:pPr>
      <w:bookmarkStart w:id="663" w:name="_Ref380496407"/>
      <w:bookmarkStart w:id="664" w:name="_Toc384401842"/>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4</w:t>
        </w:r>
      </w:fldSimple>
      <w:bookmarkEnd w:id="663"/>
      <w:r>
        <w:t xml:space="preserve"> Offentliga inkomster och utgifter vid oförändrat beteende</w:t>
      </w:r>
      <w:bookmarkEnd w:id="664"/>
    </w:p>
    <w:p w14:paraId="2EECE483" w14:textId="0284A880" w:rsidR="00F7009D" w:rsidRDefault="009D6872" w:rsidP="00F7009D">
      <w:pPr>
        <w:pStyle w:val="DiagramUnderrubrik"/>
      </w:pPr>
      <w:r>
        <w:t>Procent av BNP</w:t>
      </w:r>
    </w:p>
    <w:p w14:paraId="51073A00" w14:textId="557FB44D" w:rsidR="00F7009D" w:rsidRDefault="009D6872" w:rsidP="00F7009D">
      <w:pPr>
        <w:pStyle w:val="Brdtext"/>
        <w:spacing w:line="260" w:lineRule="atLeast"/>
      </w:pPr>
      <w:r>
        <w:rPr>
          <w:noProof/>
          <w:lang w:eastAsia="sv-SE"/>
        </w:rPr>
        <w:drawing>
          <wp:inline distT="0" distB="0" distL="0" distR="0" wp14:anchorId="1F34C21F" wp14:editId="15D9EAE7">
            <wp:extent cx="2753995" cy="2044037"/>
            <wp:effectExtent l="0" t="0" r="0" b="0"/>
            <wp:docPr id="223" name="Diagram 7"/>
            <wp:cNvGraphicFramePr/>
            <a:graphic xmlns:a="http://schemas.openxmlformats.org/drawingml/2006/main">
              <a:graphicData uri="http://schemas.openxmlformats.org/drawingml/2006/chart">
                <c:chart xmlns:c="http://schemas.openxmlformats.org/drawingml/2006/chart" xmlns:r="http://schemas.openxmlformats.org/officeDocument/2006/relationships" r:id="rId509"/>
              </a:graphicData>
            </a:graphic>
          </wp:inline>
        </w:drawing>
      </w:r>
    </w:p>
    <w:p w14:paraId="1D48E59F" w14:textId="5FBFC94A" w:rsidR="00F7009D" w:rsidRDefault="009D6872" w:rsidP="00F7009D">
      <w:pPr>
        <w:pStyle w:val="DiagramFotnot"/>
      </w:pPr>
      <w:r>
        <w:t>Källor: Statistiska centralbyrån och egna beräkningar.</w:t>
      </w:r>
    </w:p>
    <w:p w14:paraId="109DD384" w14:textId="77777777" w:rsidR="00F7009D" w:rsidRDefault="00F7009D" w:rsidP="00F7009D">
      <w:pPr>
        <w:pStyle w:val="Brdtext"/>
      </w:pPr>
    </w:p>
    <w:p w14:paraId="190994CB" w14:textId="46779E86" w:rsidR="00F7009D" w:rsidRDefault="009D6872" w:rsidP="00F7009D">
      <w:pPr>
        <w:pStyle w:val="Brdtext"/>
      </w:pPr>
      <w:r w:rsidRPr="00C56E8D">
        <w:t xml:space="preserve">I </w:t>
      </w:r>
      <w:r>
        <w:fldChar w:fldCharType="begin"/>
      </w:r>
      <w:r>
        <w:instrText xml:space="preserve"> REF  _Ref380497749 \* Lower \h  \* MERGEFORMAT </w:instrText>
      </w:r>
      <w:r>
        <w:fldChar w:fldCharType="separate"/>
      </w:r>
      <w:r w:rsidR="004642B5">
        <w:t xml:space="preserve">tabell </w:t>
      </w:r>
      <w:r w:rsidR="004642B5" w:rsidRPr="004642B5">
        <w:rPr>
          <w:bCs/>
          <w:noProof/>
        </w:rPr>
        <w:t>11</w:t>
      </w:r>
      <w:r w:rsidR="004642B5">
        <w:t>.</w:t>
      </w:r>
      <w:r w:rsidR="004642B5">
        <w:rPr>
          <w:noProof/>
        </w:rPr>
        <w:t>2</w:t>
      </w:r>
      <w:r>
        <w:fldChar w:fldCharType="end"/>
      </w:r>
      <w:r>
        <w:t xml:space="preserve"> </w:t>
      </w:r>
      <w:r w:rsidRPr="00C56E8D">
        <w:t>re</w:t>
      </w:r>
      <w:r>
        <w:t>dovisas utvecklingen av de pri</w:t>
      </w:r>
      <w:r w:rsidRPr="00C56E8D">
        <w:t xml:space="preserve">mära offentliga utgifterna </w:t>
      </w:r>
      <w:r>
        <w:t xml:space="preserve">fördelade på </w:t>
      </w:r>
      <w:r w:rsidRPr="00C56E8D">
        <w:t xml:space="preserve">olika ändamål. Det kan noteras att </w:t>
      </w:r>
      <w:r>
        <w:t>utgiftkvoten faller snabbt till 2018 och att nedgången mellan 2018 och 2050 är relativt måttlig. En viktig förklaring till denna utveckling är att transfereringsutgifterna minskar med nästan två procentenheter som andel av BNP mellan 2013 och 2018.</w:t>
      </w:r>
    </w:p>
    <w:p w14:paraId="46F5E4C0" w14:textId="71EE03A8" w:rsidR="00F7009D" w:rsidRDefault="009D6872" w:rsidP="00F7009D">
      <w:pPr>
        <w:pStyle w:val="Brdtextmedindrag"/>
      </w:pPr>
      <w:r>
        <w:t>Utgifterna för den offentliga konsumtionen minskar med ca 1,2 procent av BNP till 2050, och med ytterligare 1,1 procent av BNP till 2100. Utgifterna för omsorg, som inkluderar både äldre- och handikappomsorg, ökar med knappt 1,4 </w:t>
      </w:r>
      <w:r w:rsidRPr="00C56E8D">
        <w:t>procent av BNP</w:t>
      </w:r>
      <w:r>
        <w:t xml:space="preserve"> till 2050, medan utgifterna för sjukvård är relativt stabila </w:t>
      </w:r>
      <w:r w:rsidRPr="00C56E8D">
        <w:t>som andel av BNP</w:t>
      </w:r>
      <w:r>
        <w:t>. Utgifterna för utbildning minskar med ca 0,6 procent av BNP till 2050 och med 1,1 procent av BNP till 2100 jämfört med 2013, vid ett oförändrat utnyttjande per brukare. Utgifterna för övriga ändamål minskar med ca 1,8 procent av BNP till 2050, varav merparten av nedgången sker redan före 2018.</w:t>
      </w:r>
      <w:r>
        <w:br w:type="page"/>
      </w:r>
    </w:p>
    <w:bookmarkStart w:id="665" w:name="_Toc384401621"/>
    <w:p w14:paraId="0DAA3F87" w14:textId="4F08E6B1" w:rsidR="00F7009D" w:rsidRDefault="009D6872" w:rsidP="00F7009D">
      <w:pPr>
        <w:pStyle w:val="RubrikRuta"/>
      </w:pPr>
      <w:r>
        <w:rPr>
          <w:noProof/>
          <w:lang w:eastAsia="sv-SE"/>
        </w:rPr>
        <w:lastRenderedPageBreak/>
        <mc:AlternateContent>
          <mc:Choice Requires="wps">
            <w:drawing>
              <wp:anchor distT="0" distB="0" distL="114300" distR="114300" simplePos="0" relativeHeight="251658752" behindDoc="1" locked="0" layoutInCell="1" allowOverlap="1" wp14:anchorId="6CA7E6DC" wp14:editId="4A607CE4">
                <wp:simplePos x="0" y="0"/>
                <wp:positionH relativeFrom="column">
                  <wp:posOffset>-114935</wp:posOffset>
                </wp:positionH>
                <wp:positionV relativeFrom="page">
                  <wp:posOffset>723900</wp:posOffset>
                </wp:positionV>
                <wp:extent cx="5972175" cy="9039225"/>
                <wp:effectExtent l="0" t="0" r="9525" b="9525"/>
                <wp:wrapNone/>
                <wp:docPr id="188"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2175" cy="9039225"/>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9.05pt;margin-top:57pt;width:470.25pt;height:711.75pt;z-index:-251658238;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t>Hur utvecklas den offentliga konsumtionen framöver?</w:t>
      </w:r>
      <w:bookmarkEnd w:id="665"/>
    </w:p>
    <w:p w14:paraId="06EE86EF" w14:textId="1ED3FFD1" w:rsidR="00F7009D" w:rsidRPr="00537443" w:rsidRDefault="009D6872" w:rsidP="00F7009D">
      <w:pPr>
        <w:pStyle w:val="Rubrik6"/>
      </w:pPr>
      <w:r>
        <w:t>De skattefinansierade tjänsterna utnyttjas inte jämnt över livet</w:t>
      </w:r>
    </w:p>
    <w:p w14:paraId="3F6FA0A9" w14:textId="5A041DE0" w:rsidR="00F7009D" w:rsidRDefault="009D6872" w:rsidP="00F7009D">
      <w:pPr>
        <w:pStyle w:val="Brdtext"/>
      </w:pPr>
      <w:r>
        <w:t xml:space="preserve">Offentlig konsumtion är nationalräkenskapernas beteckning för tillhandahållandet av olika typer av skattefinansierade tjänster. Dessa kan delas upp i två delar, en kollektiv del som konsumeras av alla invånare i samma utsträckning, och en del som konsumeras individuellt. Den kollektiva delen består av t.ex. rättsväsende, försvar och central administration. Den individuellt konsumerade delen består av välfärdstjänster, som t.ex. skola och äldreomsorg. Hur mycket en individ använder dessa tjänster varierar över livet, vilket illustreras i </w:t>
      </w:r>
      <w:r>
        <w:fldChar w:fldCharType="begin"/>
      </w:r>
      <w:r>
        <w:instrText xml:space="preserve"> REF  _Ref381261361 \* Lower \h </w:instrText>
      </w:r>
      <w:r>
        <w:fldChar w:fldCharType="separate"/>
      </w:r>
      <w:r w:rsidR="004642B5">
        <w:t xml:space="preserve">diagram </w:t>
      </w:r>
      <w:r w:rsidR="004642B5" w:rsidRPr="004642B5">
        <w:rPr>
          <w:bCs/>
          <w:noProof/>
        </w:rPr>
        <w:t>11</w:t>
      </w:r>
      <w:r w:rsidR="004642B5">
        <w:t>.</w:t>
      </w:r>
      <w:r w:rsidR="004642B5">
        <w:rPr>
          <w:noProof/>
        </w:rPr>
        <w:t>5</w:t>
      </w:r>
      <w:r>
        <w:fldChar w:fldCharType="end"/>
      </w:r>
      <w:r>
        <w:t>.</w:t>
      </w:r>
    </w:p>
    <w:p w14:paraId="38734990" w14:textId="77777777" w:rsidR="00F7009D" w:rsidRDefault="00F7009D" w:rsidP="00F7009D">
      <w:pPr>
        <w:pStyle w:val="Brdtext"/>
      </w:pPr>
    </w:p>
    <w:p w14:paraId="39D9EECE" w14:textId="77777777" w:rsidR="00F7009D" w:rsidRDefault="009D6872" w:rsidP="00F7009D">
      <w:pPr>
        <w:pStyle w:val="DiagramRubrik"/>
      </w:pPr>
      <w:bookmarkStart w:id="666" w:name="_Ref381261361"/>
      <w:bookmarkStart w:id="667" w:name="_Toc384401843"/>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5</w:t>
        </w:r>
      </w:fldSimple>
      <w:bookmarkEnd w:id="666"/>
      <w:r>
        <w:t xml:space="preserve"> </w:t>
      </w:r>
      <w:r w:rsidRPr="001B7F2F">
        <w:t>Offentlig konsumtion över livet</w:t>
      </w:r>
      <w:bookmarkEnd w:id="667"/>
    </w:p>
    <w:p w14:paraId="78AB3856" w14:textId="2C248FC2" w:rsidR="00F7009D" w:rsidRDefault="009D6872" w:rsidP="00F7009D">
      <w:pPr>
        <w:pStyle w:val="DiagramUnderrubrik"/>
      </w:pPr>
      <w:r>
        <w:t>Tusental</w:t>
      </w:r>
      <w:r w:rsidRPr="001B7F2F">
        <w:t xml:space="preserve"> kronor, 2012 års nivå</w:t>
      </w:r>
    </w:p>
    <w:p w14:paraId="5B9D43D6" w14:textId="074EE1B5" w:rsidR="00F7009D" w:rsidRDefault="009D6872" w:rsidP="00F7009D">
      <w:pPr>
        <w:pStyle w:val="Brdtext"/>
        <w:spacing w:line="260" w:lineRule="atLeast"/>
      </w:pPr>
      <w:r>
        <w:rPr>
          <w:noProof/>
          <w:lang w:eastAsia="sv-SE"/>
        </w:rPr>
        <w:drawing>
          <wp:inline distT="0" distB="0" distL="0" distR="0" wp14:anchorId="78359E8A" wp14:editId="3C0142E1">
            <wp:extent cx="2753995" cy="2045825"/>
            <wp:effectExtent l="0" t="0" r="0" b="0"/>
            <wp:docPr id="384" name="Diagram 8"/>
            <wp:cNvGraphicFramePr/>
            <a:graphic xmlns:a="http://schemas.openxmlformats.org/drawingml/2006/main">
              <a:graphicData uri="http://schemas.openxmlformats.org/drawingml/2006/chart">
                <c:chart xmlns:c="http://schemas.openxmlformats.org/drawingml/2006/chart" xmlns:r="http://schemas.openxmlformats.org/officeDocument/2006/relationships" r:id="rId510"/>
              </a:graphicData>
            </a:graphic>
          </wp:inline>
        </w:drawing>
      </w:r>
    </w:p>
    <w:p w14:paraId="3B4047AD" w14:textId="2EA19023" w:rsidR="00F7009D" w:rsidRDefault="009D6872" w:rsidP="00F7009D">
      <w:pPr>
        <w:pStyle w:val="DiagramFotnot"/>
      </w:pPr>
      <w:r w:rsidRPr="001B7F2F">
        <w:t xml:space="preserve">Källor: Statistiska centralbyrån, </w:t>
      </w:r>
      <w:r>
        <w:t>S</w:t>
      </w:r>
      <w:r w:rsidRPr="001B7F2F">
        <w:t>ocialstyrelsen och egna beräkningar.</w:t>
      </w:r>
    </w:p>
    <w:p w14:paraId="2C0A9702" w14:textId="77777777" w:rsidR="00F7009D" w:rsidRDefault="00F7009D" w:rsidP="00F7009D">
      <w:pPr>
        <w:pStyle w:val="Brdtext"/>
      </w:pPr>
    </w:p>
    <w:p w14:paraId="2D4FF56E" w14:textId="262EBAD7" w:rsidR="00F7009D" w:rsidRDefault="009D6872" w:rsidP="00F7009D">
      <w:pPr>
        <w:pStyle w:val="Brdtext"/>
      </w:pPr>
      <w:r>
        <w:t>I början av livet använder individen framför allt barnomsorg och utbildning. Under de yrkes</w:t>
      </w:r>
      <w:r>
        <w:softHyphen/>
        <w:t>verksamma åren, ca 20–65 år, är användningen av välfärdstjänsterna relativt liten. Det är då framför allt den kollektiva konsumtionen och sjukvården som utnyttjas. Efter 65 års ålder ökar användningen av de skattefinansierade tjänsterna på nytt, och det är då omsorgstjänsterna som utnyttjas mest.</w:t>
      </w:r>
    </w:p>
    <w:p w14:paraId="3A2ECAA9" w14:textId="77777777" w:rsidR="00F7009D" w:rsidRDefault="009D6872" w:rsidP="00F7009D">
      <w:pPr>
        <w:pStyle w:val="Rubrik6"/>
      </w:pPr>
      <w:r>
        <w:t>På aggregerad nivå ser det annorlunda ut</w:t>
      </w:r>
    </w:p>
    <w:p w14:paraId="1668B697" w14:textId="2314CB4A" w:rsidR="00F7009D" w:rsidRDefault="009D6872" w:rsidP="00F7009D">
      <w:pPr>
        <w:pStyle w:val="Brdtext"/>
      </w:pPr>
      <w:r>
        <w:t xml:space="preserve">Trots att den offentliga konsumtionen per individ är högst i slutskedet av livet så ser fördelningen av konsumtionen annorlunda ut totalt sett eftersom det finns många fler unga personer än riktigt gamla. Antalet personer i de allra högsta åldrarna, där konsumtionen per person är högst, är förhållandevis få. Den totala mängden resurser som används för utbildning är </w:t>
      </w:r>
      <w:r>
        <w:lastRenderedPageBreak/>
        <w:t xml:space="preserve">därför något större än den som går till omsorg, se </w:t>
      </w:r>
      <w:r>
        <w:fldChar w:fldCharType="begin"/>
      </w:r>
      <w:r>
        <w:instrText xml:space="preserve"> REF  _Ref381261420 \* Lower \h </w:instrText>
      </w:r>
      <w:r>
        <w:fldChar w:fldCharType="separate"/>
      </w:r>
      <w:r w:rsidR="004642B5">
        <w:t xml:space="preserve">tabell </w:t>
      </w:r>
      <w:r w:rsidR="004642B5" w:rsidRPr="004642B5">
        <w:rPr>
          <w:bCs/>
          <w:noProof/>
        </w:rPr>
        <w:t>11</w:t>
      </w:r>
      <w:r w:rsidR="004642B5">
        <w:t>.</w:t>
      </w:r>
      <w:r w:rsidR="004642B5">
        <w:rPr>
          <w:noProof/>
        </w:rPr>
        <w:t>1</w:t>
      </w:r>
      <w:r>
        <w:fldChar w:fldCharType="end"/>
      </w:r>
      <w:r>
        <w:t>.</w:t>
      </w:r>
    </w:p>
    <w:p w14:paraId="5320034F" w14:textId="77777777" w:rsidR="00F7009D" w:rsidRPr="001C6257" w:rsidRDefault="00F7009D" w:rsidP="00F7009D">
      <w:pPr>
        <w:pStyle w:val="Brdtextmedindrag"/>
      </w:pPr>
    </w:p>
    <w:p w14:paraId="4A317720" w14:textId="58AD4A7C" w:rsidR="00F7009D" w:rsidRDefault="009D6872" w:rsidP="00F7009D">
      <w:pPr>
        <w:pStyle w:val="TabellRubrik"/>
      </w:pPr>
      <w:bookmarkStart w:id="668" w:name="_Ref381261420"/>
      <w:bookmarkStart w:id="669" w:name="_Toc384401718"/>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1</w:t>
      </w:r>
      <w:r w:rsidR="0009067D">
        <w:rPr>
          <w:noProof/>
        </w:rPr>
        <w:fldChar w:fldCharType="end"/>
      </w:r>
      <w:bookmarkEnd w:id="668"/>
      <w:r>
        <w:t xml:space="preserve"> </w:t>
      </w:r>
      <w:r w:rsidRPr="001B7F2F">
        <w:t xml:space="preserve">Offentliga konsumtion </w:t>
      </w:r>
      <w:r>
        <w:t>efter ändamål</w:t>
      </w:r>
      <w:bookmarkEnd w:id="669"/>
    </w:p>
    <w:p w14:paraId="66B3F046" w14:textId="77777777" w:rsidR="00F7009D" w:rsidRDefault="009D6872" w:rsidP="00F7009D">
      <w:pPr>
        <w:pStyle w:val="TabellUnderrubrik"/>
      </w:pPr>
      <w:r w:rsidRPr="001B7F2F">
        <w:t>Procent av den totala offentliga konsumtionen 2012</w:t>
      </w:r>
    </w:p>
    <w:tbl>
      <w:tblPr>
        <w:tblStyle w:val="RKEgentabell"/>
        <w:tblW w:w="4383" w:type="dxa"/>
        <w:tblLayout w:type="fixed"/>
        <w:tblLook w:val="0460" w:firstRow="1" w:lastRow="1" w:firstColumn="0" w:lastColumn="0" w:noHBand="0" w:noVBand="1"/>
      </w:tblPr>
      <w:tblGrid>
        <w:gridCol w:w="3507"/>
        <w:gridCol w:w="876"/>
      </w:tblGrid>
      <w:tr w:rsidR="00F7009D" w14:paraId="2D08B0B6" w14:textId="77777777" w:rsidTr="00F7009D">
        <w:trPr>
          <w:cnfStyle w:val="100000000000" w:firstRow="1" w:lastRow="0" w:firstColumn="0" w:lastColumn="0" w:oddVBand="0" w:evenVBand="0" w:oddHBand="0" w:evenHBand="0" w:firstRowFirstColumn="0" w:firstRowLastColumn="0" w:lastRowFirstColumn="0" w:lastRowLastColumn="0"/>
        </w:trPr>
        <w:tc>
          <w:tcPr>
            <w:tcW w:w="3507" w:type="dxa"/>
          </w:tcPr>
          <w:p w14:paraId="20158B9E" w14:textId="77777777" w:rsidR="00F7009D" w:rsidRDefault="00F7009D" w:rsidP="00F7009D">
            <w:pPr>
              <w:pStyle w:val="TabellHuvud"/>
              <w:keepNext/>
              <w:keepLines/>
            </w:pPr>
          </w:p>
        </w:tc>
        <w:tc>
          <w:tcPr>
            <w:tcW w:w="876" w:type="dxa"/>
          </w:tcPr>
          <w:p w14:paraId="7599EC3C" w14:textId="77777777" w:rsidR="00F7009D" w:rsidRDefault="00F7009D" w:rsidP="00F7009D">
            <w:pPr>
              <w:pStyle w:val="TabellHuvud"/>
              <w:keepNext/>
              <w:keepLines/>
            </w:pPr>
          </w:p>
        </w:tc>
      </w:tr>
      <w:tr w:rsidR="00F7009D" w14:paraId="2BF86E59" w14:textId="77777777" w:rsidTr="00F7009D">
        <w:tc>
          <w:tcPr>
            <w:tcW w:w="3507" w:type="dxa"/>
          </w:tcPr>
          <w:p w14:paraId="416FF3C9" w14:textId="51308DC2" w:rsidR="00F7009D" w:rsidRDefault="009D6872" w:rsidP="00F7009D">
            <w:pPr>
              <w:pStyle w:val="TabellRader"/>
              <w:keepNext/>
              <w:keepLines/>
              <w:jc w:val="left"/>
            </w:pPr>
            <w:r>
              <w:t>Utbildning</w:t>
            </w:r>
          </w:p>
        </w:tc>
        <w:tc>
          <w:tcPr>
            <w:tcW w:w="876" w:type="dxa"/>
            <w:vAlign w:val="bottom"/>
          </w:tcPr>
          <w:p w14:paraId="7EE82C4C" w14:textId="5AA558F7" w:rsidR="00F7009D" w:rsidRDefault="009D6872" w:rsidP="00F7009D">
            <w:pPr>
              <w:pStyle w:val="TabellRader"/>
              <w:keepNext/>
              <w:keepLines/>
            </w:pPr>
            <w:r>
              <w:t>2</w:t>
            </w:r>
            <w:r w:rsidRPr="00CF3A88">
              <w:t>5%</w:t>
            </w:r>
          </w:p>
        </w:tc>
      </w:tr>
      <w:tr w:rsidR="00F7009D" w14:paraId="636CCBE3" w14:textId="77777777" w:rsidTr="00F7009D">
        <w:tc>
          <w:tcPr>
            <w:tcW w:w="3507" w:type="dxa"/>
          </w:tcPr>
          <w:p w14:paraId="74AE2738" w14:textId="77777777" w:rsidR="00F7009D" w:rsidRDefault="009D6872" w:rsidP="00F7009D">
            <w:pPr>
              <w:pStyle w:val="TabellRader"/>
              <w:keepNext/>
              <w:keepLines/>
              <w:jc w:val="left"/>
            </w:pPr>
            <w:r>
              <w:t>Omsorg</w:t>
            </w:r>
          </w:p>
        </w:tc>
        <w:tc>
          <w:tcPr>
            <w:tcW w:w="876" w:type="dxa"/>
            <w:vAlign w:val="bottom"/>
          </w:tcPr>
          <w:p w14:paraId="582375D8" w14:textId="77777777" w:rsidR="00F7009D" w:rsidRDefault="009D6872" w:rsidP="00F7009D">
            <w:pPr>
              <w:pStyle w:val="TabellRader"/>
              <w:keepNext/>
              <w:keepLines/>
            </w:pPr>
            <w:r w:rsidRPr="00CF3A88">
              <w:t>23%</w:t>
            </w:r>
          </w:p>
        </w:tc>
      </w:tr>
      <w:tr w:rsidR="00F7009D" w14:paraId="5A1D446E" w14:textId="77777777" w:rsidTr="00F7009D">
        <w:tc>
          <w:tcPr>
            <w:tcW w:w="3507" w:type="dxa"/>
            <w:tcBorders>
              <w:bottom w:val="single" w:sz="6" w:space="0" w:color="auto"/>
            </w:tcBorders>
          </w:tcPr>
          <w:p w14:paraId="5FD6BD4C" w14:textId="4EBB3520" w:rsidR="00F7009D" w:rsidRDefault="009D6872" w:rsidP="00F7009D">
            <w:pPr>
              <w:pStyle w:val="TabellRader"/>
              <w:keepNext/>
              <w:keepLines/>
              <w:jc w:val="left"/>
            </w:pPr>
            <w:r>
              <w:t>Sjukvård</w:t>
            </w:r>
          </w:p>
        </w:tc>
        <w:tc>
          <w:tcPr>
            <w:tcW w:w="876" w:type="dxa"/>
            <w:tcBorders>
              <w:bottom w:val="single" w:sz="6" w:space="0" w:color="auto"/>
            </w:tcBorders>
            <w:vAlign w:val="bottom"/>
          </w:tcPr>
          <w:p w14:paraId="4C28F3C9" w14:textId="1452DFB0" w:rsidR="00F7009D" w:rsidRDefault="009D6872" w:rsidP="00F7009D">
            <w:pPr>
              <w:pStyle w:val="TabellRader"/>
              <w:keepNext/>
              <w:keepLines/>
            </w:pPr>
            <w:r>
              <w:t>16</w:t>
            </w:r>
            <w:r w:rsidRPr="00CF3A88">
              <w:t>%</w:t>
            </w:r>
          </w:p>
        </w:tc>
      </w:tr>
      <w:tr w:rsidR="00F7009D" w14:paraId="2E267744" w14:textId="77777777" w:rsidTr="00F7009D">
        <w:tc>
          <w:tcPr>
            <w:tcW w:w="3507" w:type="dxa"/>
            <w:tcBorders>
              <w:top w:val="single" w:sz="6" w:space="0" w:color="auto"/>
              <w:bottom w:val="single" w:sz="4" w:space="0" w:color="auto"/>
            </w:tcBorders>
          </w:tcPr>
          <w:p w14:paraId="2FD704B5" w14:textId="77777777" w:rsidR="00F7009D" w:rsidRDefault="009D6872" w:rsidP="00F7009D">
            <w:pPr>
              <w:pStyle w:val="TabellRader"/>
              <w:keepNext/>
              <w:keepLines/>
              <w:jc w:val="left"/>
            </w:pPr>
            <w:r>
              <w:t>Övrigt</w:t>
            </w:r>
          </w:p>
        </w:tc>
        <w:tc>
          <w:tcPr>
            <w:tcW w:w="876" w:type="dxa"/>
            <w:tcBorders>
              <w:top w:val="single" w:sz="6" w:space="0" w:color="auto"/>
              <w:bottom w:val="single" w:sz="4" w:space="0" w:color="auto"/>
            </w:tcBorders>
            <w:vAlign w:val="bottom"/>
          </w:tcPr>
          <w:p w14:paraId="66DC57F0" w14:textId="30912C92" w:rsidR="00F7009D" w:rsidRDefault="009D6872" w:rsidP="00F7009D">
            <w:pPr>
              <w:pStyle w:val="TabellRader"/>
              <w:keepNext/>
              <w:keepLines/>
            </w:pPr>
            <w:r>
              <w:t>36</w:t>
            </w:r>
            <w:r w:rsidRPr="00CF3A88">
              <w:t>%</w:t>
            </w:r>
          </w:p>
        </w:tc>
      </w:tr>
      <w:tr w:rsidR="00F7009D" w:rsidRPr="009044A4" w14:paraId="0DCECE28" w14:textId="77777777" w:rsidTr="00F7009D">
        <w:trPr>
          <w:cnfStyle w:val="010000000000" w:firstRow="0" w:lastRow="1" w:firstColumn="0" w:lastColumn="0" w:oddVBand="0" w:evenVBand="0" w:oddHBand="0" w:evenHBand="0" w:firstRowFirstColumn="0" w:firstRowLastColumn="0" w:lastRowFirstColumn="0" w:lastRowLastColumn="0"/>
        </w:trPr>
        <w:tc>
          <w:tcPr>
            <w:tcW w:w="3507" w:type="dxa"/>
            <w:tcBorders>
              <w:top w:val="single" w:sz="4" w:space="0" w:color="auto"/>
            </w:tcBorders>
          </w:tcPr>
          <w:p w14:paraId="14BA46D2" w14:textId="77777777" w:rsidR="00F7009D" w:rsidRPr="009044A4" w:rsidRDefault="009D6872" w:rsidP="00F7009D">
            <w:pPr>
              <w:pStyle w:val="TabellSlutsumma"/>
              <w:keepNext/>
              <w:keepLines/>
              <w:jc w:val="left"/>
              <w:rPr>
                <w:b/>
              </w:rPr>
            </w:pPr>
            <w:r w:rsidRPr="00CF3A88">
              <w:rPr>
                <w:b/>
              </w:rPr>
              <w:t>Totalt</w:t>
            </w:r>
          </w:p>
        </w:tc>
        <w:tc>
          <w:tcPr>
            <w:tcW w:w="876" w:type="dxa"/>
            <w:tcBorders>
              <w:top w:val="single" w:sz="4" w:space="0" w:color="auto"/>
            </w:tcBorders>
            <w:vAlign w:val="bottom"/>
          </w:tcPr>
          <w:p w14:paraId="493B94F8" w14:textId="77777777" w:rsidR="00F7009D" w:rsidRPr="009044A4" w:rsidRDefault="009D6872" w:rsidP="00F7009D">
            <w:pPr>
              <w:pStyle w:val="TabellSlutsumma"/>
              <w:keepNext/>
              <w:keepLines/>
              <w:rPr>
                <w:b/>
              </w:rPr>
            </w:pPr>
            <w:r w:rsidRPr="00CF3A88">
              <w:t>100%</w:t>
            </w:r>
          </w:p>
        </w:tc>
      </w:tr>
    </w:tbl>
    <w:p w14:paraId="51C782C3" w14:textId="59060608" w:rsidR="00F7009D" w:rsidRDefault="009D6872" w:rsidP="00F7009D">
      <w:pPr>
        <w:pStyle w:val="TabellFotnot"/>
      </w:pPr>
      <w:r>
        <w:t>Källa: Statistiska centralbyrån.</w:t>
      </w:r>
    </w:p>
    <w:p w14:paraId="3724DC19" w14:textId="77777777" w:rsidR="00F7009D" w:rsidRDefault="009D6872" w:rsidP="00F7009D">
      <w:pPr>
        <w:pStyle w:val="Rubrik6"/>
      </w:pPr>
      <w:r>
        <w:t>Konsumtionen antas öka i takt med befolkningen</w:t>
      </w:r>
    </w:p>
    <w:p w14:paraId="0D3B2260" w14:textId="54D9371F" w:rsidR="00F7009D" w:rsidRPr="00957275" w:rsidRDefault="009D6872" w:rsidP="00F7009D">
      <w:pPr>
        <w:pStyle w:val="Brdtextmedindrag"/>
        <w:ind w:firstLine="0"/>
      </w:pPr>
      <w:r>
        <w:t>I framskrivningarna antas normalt att den offentliga konsumtionen utnyttjas på samma sätt i framtiden</w:t>
      </w:r>
      <w:r w:rsidRPr="008821C8">
        <w:t xml:space="preserve"> </w:t>
      </w:r>
      <w:r>
        <w:t>som i dag. Det innebär exempelvis att en 80-årig kvinna får lika många hemtjänst</w:t>
      </w:r>
      <w:r>
        <w:softHyphen/>
        <w:t>timmar per vecka i framtiden som i dag, och att en 12-årig pojke får lika många undervisnings</w:t>
      </w:r>
      <w:r>
        <w:softHyphen/>
        <w:t>timmar.</w:t>
      </w:r>
      <w:r>
        <w:rPr>
          <w:rStyle w:val="Fotnotsreferens"/>
        </w:rPr>
        <w:footnoteReference w:id="154"/>
      </w:r>
    </w:p>
    <w:p w14:paraId="537907C6" w14:textId="1BE383E3" w:rsidR="00F7009D" w:rsidRDefault="009D6872" w:rsidP="00F7009D">
      <w:pPr>
        <w:pStyle w:val="Brdtextmedindrag"/>
      </w:pPr>
      <w:r>
        <w:t xml:space="preserve">Utvecklingen av antalet producerade tjänster, den offentliga konsumtionen i reala termer, illustreras i </w:t>
      </w:r>
      <w:r>
        <w:fldChar w:fldCharType="begin"/>
      </w:r>
      <w:r>
        <w:instrText xml:space="preserve"> REF  _Ref381261867 \* Lower \h </w:instrText>
      </w:r>
      <w:r>
        <w:fldChar w:fldCharType="separate"/>
      </w:r>
      <w:r w:rsidR="004642B5">
        <w:t xml:space="preserve">diagram </w:t>
      </w:r>
      <w:r w:rsidR="004642B5" w:rsidRPr="004642B5">
        <w:rPr>
          <w:bCs/>
          <w:noProof/>
        </w:rPr>
        <w:t>11</w:t>
      </w:r>
      <w:r w:rsidR="004642B5">
        <w:t>.</w:t>
      </w:r>
      <w:r w:rsidR="004642B5">
        <w:rPr>
          <w:noProof/>
        </w:rPr>
        <w:t>6</w:t>
      </w:r>
      <w:r>
        <w:fldChar w:fldCharType="end"/>
      </w:r>
      <w:r>
        <w:t>. Diagrammet visar att den totala mängden skattefinansierade tjänster ökar med ca 50 procent fram till 2100 vid ett oförändrat utnyttjandemönster, och att omsorgen kommer att öka sin andel eftersom antalet äldre förväntas öka snabbare än resten av befolkningen.</w:t>
      </w:r>
    </w:p>
    <w:p w14:paraId="166DCEBC" w14:textId="0038C32A" w:rsidR="00F7009D" w:rsidRDefault="00F7009D" w:rsidP="00F7009D">
      <w:pPr>
        <w:pStyle w:val="Brdtextmedindrag"/>
      </w:pPr>
    </w:p>
    <w:p w14:paraId="4B6CAB3C" w14:textId="1F05FFB2" w:rsidR="00F7009D" w:rsidRDefault="009D6872" w:rsidP="00F7009D">
      <w:pPr>
        <w:pStyle w:val="DiagramRubrik"/>
      </w:pPr>
      <w:bookmarkStart w:id="670" w:name="_Ref381261867"/>
      <w:bookmarkStart w:id="671" w:name="_Toc384401844"/>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6</w:t>
        </w:r>
      </w:fldSimple>
      <w:bookmarkEnd w:id="670"/>
      <w:r>
        <w:t xml:space="preserve"> Real offentlig konsumtion</w:t>
      </w:r>
      <w:bookmarkEnd w:id="671"/>
    </w:p>
    <w:p w14:paraId="22F1ED32" w14:textId="46DC78B5" w:rsidR="00F7009D" w:rsidRDefault="009D6872" w:rsidP="00F7009D">
      <w:pPr>
        <w:pStyle w:val="DiagramUnderrubrik"/>
      </w:pPr>
      <w:r>
        <w:t>Tusental</w:t>
      </w:r>
      <w:r w:rsidRPr="001B7F2F">
        <w:t xml:space="preserve"> kronor, 2012 års nivå</w:t>
      </w:r>
    </w:p>
    <w:p w14:paraId="36256D2F" w14:textId="7AF4E036" w:rsidR="00F7009D" w:rsidRDefault="009D6872" w:rsidP="00F7009D">
      <w:pPr>
        <w:pStyle w:val="Brdtext"/>
        <w:spacing w:line="260" w:lineRule="atLeast"/>
      </w:pPr>
      <w:r>
        <w:rPr>
          <w:noProof/>
          <w:lang w:eastAsia="sv-SE"/>
        </w:rPr>
        <w:drawing>
          <wp:inline distT="0" distB="0" distL="0" distR="0" wp14:anchorId="1F4A72F4" wp14:editId="66101D80">
            <wp:extent cx="2753995" cy="2045825"/>
            <wp:effectExtent l="0" t="0" r="8255" b="0"/>
            <wp:docPr id="385" name="Diagram 9"/>
            <wp:cNvGraphicFramePr/>
            <a:graphic xmlns:a="http://schemas.openxmlformats.org/drawingml/2006/main">
              <a:graphicData uri="http://schemas.openxmlformats.org/drawingml/2006/chart">
                <c:chart xmlns:c="http://schemas.openxmlformats.org/drawingml/2006/chart" xmlns:r="http://schemas.openxmlformats.org/officeDocument/2006/relationships" r:id="rId511"/>
              </a:graphicData>
            </a:graphic>
          </wp:inline>
        </w:drawing>
      </w:r>
    </w:p>
    <w:p w14:paraId="54DA6BA1" w14:textId="63CFAB77" w:rsidR="00F7009D" w:rsidRDefault="009D6872" w:rsidP="00F7009D">
      <w:pPr>
        <w:pStyle w:val="DiagramFotnot"/>
      </w:pPr>
      <w:r w:rsidRPr="001B7F2F">
        <w:t xml:space="preserve">Källor: Statistiska centralbyrån, </w:t>
      </w:r>
      <w:r>
        <w:t>S</w:t>
      </w:r>
      <w:r w:rsidRPr="001B7F2F">
        <w:t>ocialstyrelsen och egna beräkningar.</w:t>
      </w:r>
    </w:p>
    <w:p w14:paraId="71855446" w14:textId="5BC5D3F7" w:rsidR="00F7009D" w:rsidRPr="006C4D1C" w:rsidRDefault="009D6872" w:rsidP="00F7009D">
      <w:pPr>
        <w:pStyle w:val="Brdtext"/>
      </w:pPr>
      <w:r>
        <w:br w:type="page"/>
      </w:r>
    </w:p>
    <w:p w14:paraId="1DB603E7" w14:textId="77777777" w:rsidR="00F7009D" w:rsidRDefault="009D6872" w:rsidP="00F7009D">
      <w:pPr>
        <w:pStyle w:val="TabellRubrik"/>
      </w:pPr>
      <w:bookmarkStart w:id="672" w:name="_Ref380497749"/>
      <w:bookmarkStart w:id="673" w:name="_Toc384401719"/>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2</w:t>
      </w:r>
      <w:r w:rsidR="0009067D">
        <w:rPr>
          <w:noProof/>
        </w:rPr>
        <w:fldChar w:fldCharType="end"/>
      </w:r>
      <w:bookmarkEnd w:id="672"/>
      <w:r>
        <w:t xml:space="preserve"> Primära offentliga utgifter</w:t>
      </w:r>
      <w:r w:rsidRPr="00481200">
        <w:t xml:space="preserve"> </w:t>
      </w:r>
      <w:r>
        <w:t>vid oförändrat beteende</w:t>
      </w:r>
      <w:bookmarkEnd w:id="673"/>
    </w:p>
    <w:p w14:paraId="6AC0877D" w14:textId="77777777" w:rsidR="00F7009D" w:rsidRDefault="009D6872" w:rsidP="00F7009D">
      <w:pPr>
        <w:pStyle w:val="TabellUnderrubrik"/>
      </w:pPr>
      <w:r>
        <w:t>Procent av BNP</w:t>
      </w:r>
    </w:p>
    <w:tbl>
      <w:tblPr>
        <w:tblStyle w:val="RKEgentabell"/>
        <w:tblW w:w="4383" w:type="dxa"/>
        <w:tblLayout w:type="fixed"/>
        <w:tblLook w:val="0460" w:firstRow="1" w:lastRow="1" w:firstColumn="0" w:lastColumn="0" w:noHBand="0" w:noVBand="1"/>
      </w:tblPr>
      <w:tblGrid>
        <w:gridCol w:w="1519"/>
        <w:gridCol w:w="772"/>
        <w:gridCol w:w="709"/>
        <w:gridCol w:w="709"/>
        <w:gridCol w:w="674"/>
      </w:tblGrid>
      <w:tr w:rsidR="00F7009D" w:rsidRPr="00203FAD" w14:paraId="2C8BCA36" w14:textId="77777777" w:rsidTr="00F7009D">
        <w:trPr>
          <w:cnfStyle w:val="100000000000" w:firstRow="1" w:lastRow="0" w:firstColumn="0" w:lastColumn="0" w:oddVBand="0" w:evenVBand="0" w:oddHBand="0" w:evenHBand="0" w:firstRowFirstColumn="0" w:firstRowLastColumn="0" w:lastRowFirstColumn="0" w:lastRowLastColumn="0"/>
        </w:trPr>
        <w:tc>
          <w:tcPr>
            <w:tcW w:w="1519" w:type="dxa"/>
          </w:tcPr>
          <w:p w14:paraId="771AA6B1" w14:textId="77777777" w:rsidR="00F7009D" w:rsidRPr="00203FAD" w:rsidRDefault="00F7009D" w:rsidP="00F7009D">
            <w:pPr>
              <w:pStyle w:val="TabellHuvud"/>
              <w:keepNext/>
              <w:keepLines/>
            </w:pPr>
          </w:p>
        </w:tc>
        <w:tc>
          <w:tcPr>
            <w:tcW w:w="772" w:type="dxa"/>
          </w:tcPr>
          <w:p w14:paraId="5479BDCD" w14:textId="77777777" w:rsidR="00F7009D" w:rsidRPr="00203FAD" w:rsidRDefault="009D6872" w:rsidP="00F7009D">
            <w:pPr>
              <w:pStyle w:val="TabellHuvud"/>
              <w:keepNext/>
              <w:keepLines/>
            </w:pPr>
            <w:r w:rsidRPr="00203FAD">
              <w:t>2013</w:t>
            </w:r>
          </w:p>
        </w:tc>
        <w:tc>
          <w:tcPr>
            <w:tcW w:w="709" w:type="dxa"/>
          </w:tcPr>
          <w:p w14:paraId="5D7331B8" w14:textId="77777777" w:rsidR="00F7009D" w:rsidRPr="00203FAD" w:rsidRDefault="009D6872" w:rsidP="00F7009D">
            <w:pPr>
              <w:pStyle w:val="TabellHuvud"/>
              <w:keepNext/>
              <w:keepLines/>
            </w:pPr>
            <w:r w:rsidRPr="00203FAD">
              <w:t>2018</w:t>
            </w:r>
          </w:p>
        </w:tc>
        <w:tc>
          <w:tcPr>
            <w:tcW w:w="709" w:type="dxa"/>
          </w:tcPr>
          <w:p w14:paraId="27474E4A" w14:textId="77777777" w:rsidR="00F7009D" w:rsidRPr="00203FAD" w:rsidRDefault="009D6872" w:rsidP="00F7009D">
            <w:pPr>
              <w:pStyle w:val="TabellHuvud"/>
              <w:keepNext/>
              <w:keepLines/>
            </w:pPr>
            <w:r w:rsidRPr="00203FAD">
              <w:t>2050</w:t>
            </w:r>
          </w:p>
        </w:tc>
        <w:tc>
          <w:tcPr>
            <w:tcW w:w="674" w:type="dxa"/>
          </w:tcPr>
          <w:p w14:paraId="75933CAE" w14:textId="77777777" w:rsidR="00F7009D" w:rsidRPr="00203FAD" w:rsidRDefault="009D6872" w:rsidP="00F7009D">
            <w:pPr>
              <w:pStyle w:val="TabellHuvud"/>
              <w:keepNext/>
              <w:keepLines/>
            </w:pPr>
            <w:r w:rsidRPr="00203FAD">
              <w:t>2100</w:t>
            </w:r>
          </w:p>
        </w:tc>
      </w:tr>
      <w:tr w:rsidR="00F7009D" w:rsidRPr="00203FAD" w14:paraId="136CD7A6" w14:textId="77777777" w:rsidTr="00F7009D">
        <w:tc>
          <w:tcPr>
            <w:tcW w:w="1519" w:type="dxa"/>
            <w:tcBorders>
              <w:bottom w:val="nil"/>
            </w:tcBorders>
          </w:tcPr>
          <w:p w14:paraId="09D93BC8" w14:textId="77777777" w:rsidR="00F7009D" w:rsidRPr="00203FAD" w:rsidRDefault="009D6872" w:rsidP="00F7009D">
            <w:pPr>
              <w:pStyle w:val="TabellRader"/>
              <w:keepNext/>
              <w:keepLines/>
              <w:jc w:val="left"/>
              <w:rPr>
                <w:b/>
              </w:rPr>
            </w:pPr>
            <w:r w:rsidRPr="00203FAD">
              <w:rPr>
                <w:b/>
              </w:rPr>
              <w:t>Primära utgifter</w:t>
            </w:r>
          </w:p>
        </w:tc>
        <w:tc>
          <w:tcPr>
            <w:tcW w:w="772" w:type="dxa"/>
            <w:tcBorders>
              <w:bottom w:val="nil"/>
            </w:tcBorders>
          </w:tcPr>
          <w:p w14:paraId="6DD72A0A" w14:textId="3C599BE0" w:rsidR="00F7009D" w:rsidRPr="00792C0D" w:rsidRDefault="009D6872" w:rsidP="00F7009D">
            <w:pPr>
              <w:pStyle w:val="TabellRader"/>
              <w:keepNext/>
              <w:keepLines/>
              <w:rPr>
                <w:b/>
              </w:rPr>
            </w:pPr>
            <w:r w:rsidRPr="00792C0D">
              <w:rPr>
                <w:b/>
              </w:rPr>
              <w:t>50,3</w:t>
            </w:r>
          </w:p>
        </w:tc>
        <w:tc>
          <w:tcPr>
            <w:tcW w:w="709" w:type="dxa"/>
            <w:tcBorders>
              <w:bottom w:val="nil"/>
            </w:tcBorders>
          </w:tcPr>
          <w:p w14:paraId="7274BF49" w14:textId="0CF9C907" w:rsidR="00F7009D" w:rsidRPr="00792C0D" w:rsidRDefault="009D6872" w:rsidP="00F7009D">
            <w:pPr>
              <w:pStyle w:val="TabellRader"/>
              <w:keepNext/>
              <w:keepLines/>
              <w:rPr>
                <w:b/>
              </w:rPr>
            </w:pPr>
            <w:r w:rsidRPr="00792C0D">
              <w:rPr>
                <w:b/>
              </w:rPr>
              <w:t>46,6</w:t>
            </w:r>
          </w:p>
        </w:tc>
        <w:tc>
          <w:tcPr>
            <w:tcW w:w="709" w:type="dxa"/>
            <w:tcBorders>
              <w:bottom w:val="nil"/>
            </w:tcBorders>
          </w:tcPr>
          <w:p w14:paraId="03DB44E4" w14:textId="0AB3FB1F" w:rsidR="00F7009D" w:rsidRPr="00792C0D" w:rsidRDefault="009D6872" w:rsidP="00F7009D">
            <w:pPr>
              <w:pStyle w:val="TabellRader"/>
              <w:keepNext/>
              <w:keepLines/>
              <w:rPr>
                <w:b/>
              </w:rPr>
            </w:pPr>
            <w:r w:rsidRPr="00792C0D">
              <w:rPr>
                <w:b/>
              </w:rPr>
              <w:t>46,1</w:t>
            </w:r>
          </w:p>
        </w:tc>
        <w:tc>
          <w:tcPr>
            <w:tcW w:w="674" w:type="dxa"/>
            <w:tcBorders>
              <w:bottom w:val="nil"/>
            </w:tcBorders>
          </w:tcPr>
          <w:p w14:paraId="0DEE8B90" w14:textId="0F5ED842" w:rsidR="00F7009D" w:rsidRPr="00792C0D" w:rsidRDefault="009D6872" w:rsidP="00F7009D">
            <w:pPr>
              <w:pStyle w:val="TabellRader"/>
              <w:keepNext/>
              <w:keepLines/>
              <w:rPr>
                <w:b/>
              </w:rPr>
            </w:pPr>
            <w:r w:rsidRPr="00792C0D">
              <w:rPr>
                <w:b/>
              </w:rPr>
              <w:t>44,9</w:t>
            </w:r>
          </w:p>
        </w:tc>
      </w:tr>
      <w:tr w:rsidR="00F7009D" w:rsidRPr="00203FAD" w14:paraId="5F2574B9" w14:textId="77777777" w:rsidTr="00F7009D">
        <w:tc>
          <w:tcPr>
            <w:tcW w:w="1519" w:type="dxa"/>
            <w:tcBorders>
              <w:top w:val="nil"/>
              <w:bottom w:val="nil"/>
            </w:tcBorders>
          </w:tcPr>
          <w:p w14:paraId="5199C7F5" w14:textId="77777777" w:rsidR="00F7009D" w:rsidRPr="00203FAD" w:rsidRDefault="009D6872" w:rsidP="00F7009D">
            <w:pPr>
              <w:pStyle w:val="TabellRader"/>
              <w:keepNext/>
              <w:keepLines/>
              <w:jc w:val="left"/>
            </w:pPr>
            <w:r w:rsidRPr="00203FAD">
              <w:t>Offentlig konsumtion</w:t>
            </w:r>
          </w:p>
        </w:tc>
        <w:tc>
          <w:tcPr>
            <w:tcW w:w="772" w:type="dxa"/>
            <w:tcBorders>
              <w:top w:val="nil"/>
              <w:bottom w:val="nil"/>
            </w:tcBorders>
          </w:tcPr>
          <w:p w14:paraId="1398D4E1" w14:textId="0DF9EC4E" w:rsidR="00F7009D" w:rsidRPr="00203FAD" w:rsidRDefault="009D6872" w:rsidP="00F7009D">
            <w:pPr>
              <w:pStyle w:val="TabellRader"/>
              <w:keepNext/>
              <w:keepLines/>
            </w:pPr>
            <w:r w:rsidRPr="0088140D">
              <w:t>27,5</w:t>
            </w:r>
          </w:p>
        </w:tc>
        <w:tc>
          <w:tcPr>
            <w:tcW w:w="709" w:type="dxa"/>
            <w:tcBorders>
              <w:top w:val="nil"/>
              <w:bottom w:val="nil"/>
            </w:tcBorders>
          </w:tcPr>
          <w:p w14:paraId="692B6B2A" w14:textId="21FF626F" w:rsidR="00F7009D" w:rsidRPr="00203FAD" w:rsidRDefault="009D6872" w:rsidP="00F7009D">
            <w:pPr>
              <w:pStyle w:val="TabellRader"/>
              <w:keepNext/>
              <w:keepLines/>
            </w:pPr>
            <w:r w:rsidRPr="0088140D">
              <w:t>25,8</w:t>
            </w:r>
          </w:p>
        </w:tc>
        <w:tc>
          <w:tcPr>
            <w:tcW w:w="709" w:type="dxa"/>
            <w:tcBorders>
              <w:top w:val="nil"/>
              <w:bottom w:val="nil"/>
            </w:tcBorders>
          </w:tcPr>
          <w:p w14:paraId="41BB29A3" w14:textId="2EFE0738" w:rsidR="00F7009D" w:rsidRPr="00203FAD" w:rsidRDefault="009D6872" w:rsidP="00F7009D">
            <w:pPr>
              <w:pStyle w:val="TabellRader"/>
              <w:keepNext/>
              <w:keepLines/>
            </w:pPr>
            <w:r w:rsidRPr="0088140D">
              <w:t>26,3</w:t>
            </w:r>
          </w:p>
        </w:tc>
        <w:tc>
          <w:tcPr>
            <w:tcW w:w="674" w:type="dxa"/>
            <w:tcBorders>
              <w:top w:val="nil"/>
              <w:bottom w:val="nil"/>
            </w:tcBorders>
          </w:tcPr>
          <w:p w14:paraId="443923F6" w14:textId="3DFAB728" w:rsidR="00F7009D" w:rsidRPr="00203FAD" w:rsidRDefault="009D6872" w:rsidP="00F7009D">
            <w:pPr>
              <w:pStyle w:val="TabellRader"/>
              <w:keepNext/>
              <w:keepLines/>
            </w:pPr>
            <w:r w:rsidRPr="0088140D">
              <w:t>25,2</w:t>
            </w:r>
          </w:p>
        </w:tc>
      </w:tr>
      <w:tr w:rsidR="00F7009D" w:rsidRPr="00203FAD" w14:paraId="319C28EF" w14:textId="77777777" w:rsidTr="00F7009D">
        <w:tc>
          <w:tcPr>
            <w:tcW w:w="1519" w:type="dxa"/>
            <w:tcBorders>
              <w:top w:val="nil"/>
              <w:bottom w:val="nil"/>
            </w:tcBorders>
          </w:tcPr>
          <w:p w14:paraId="3AFBCDAD" w14:textId="7BF37168" w:rsidR="00F7009D" w:rsidRPr="00203FAD" w:rsidRDefault="009D6872" w:rsidP="00F7009D">
            <w:pPr>
              <w:pStyle w:val="TabellRader"/>
              <w:keepNext/>
              <w:keepLines/>
              <w:jc w:val="left"/>
            </w:pPr>
            <w:r w:rsidRPr="00203FAD">
              <w:t xml:space="preserve">    </w:t>
            </w:r>
            <w:r>
              <w:t>Utbildning</w:t>
            </w:r>
          </w:p>
        </w:tc>
        <w:tc>
          <w:tcPr>
            <w:tcW w:w="772" w:type="dxa"/>
            <w:tcBorders>
              <w:top w:val="nil"/>
              <w:bottom w:val="nil"/>
            </w:tcBorders>
            <w:vAlign w:val="center"/>
          </w:tcPr>
          <w:p w14:paraId="690E31F9" w14:textId="55265145" w:rsidR="00F7009D" w:rsidRPr="00203FAD" w:rsidRDefault="009D6872" w:rsidP="00F7009D">
            <w:pPr>
              <w:pStyle w:val="TabellRader"/>
              <w:keepNext/>
              <w:keepLines/>
            </w:pPr>
            <w:r>
              <w:rPr>
                <w:color w:val="000000"/>
                <w:szCs w:val="16"/>
              </w:rPr>
              <w:t>6,7</w:t>
            </w:r>
          </w:p>
        </w:tc>
        <w:tc>
          <w:tcPr>
            <w:tcW w:w="709" w:type="dxa"/>
            <w:tcBorders>
              <w:top w:val="nil"/>
              <w:bottom w:val="nil"/>
            </w:tcBorders>
            <w:vAlign w:val="center"/>
          </w:tcPr>
          <w:p w14:paraId="60A00C46" w14:textId="7A7E7DD8" w:rsidR="00F7009D" w:rsidRPr="00203FAD" w:rsidRDefault="009D6872" w:rsidP="00F7009D">
            <w:pPr>
              <w:pStyle w:val="TabellRader"/>
              <w:keepNext/>
              <w:keepLines/>
            </w:pPr>
            <w:r>
              <w:rPr>
                <w:color w:val="000000"/>
                <w:szCs w:val="16"/>
              </w:rPr>
              <w:t>6,5</w:t>
            </w:r>
          </w:p>
        </w:tc>
        <w:tc>
          <w:tcPr>
            <w:tcW w:w="709" w:type="dxa"/>
            <w:tcBorders>
              <w:top w:val="nil"/>
              <w:bottom w:val="nil"/>
            </w:tcBorders>
            <w:vAlign w:val="center"/>
          </w:tcPr>
          <w:p w14:paraId="7703CC11" w14:textId="063DC51E" w:rsidR="00F7009D" w:rsidRPr="00203FAD" w:rsidRDefault="009D6872" w:rsidP="00F7009D">
            <w:pPr>
              <w:pStyle w:val="TabellRader"/>
              <w:keepNext/>
              <w:keepLines/>
            </w:pPr>
            <w:r>
              <w:rPr>
                <w:color w:val="000000"/>
                <w:szCs w:val="16"/>
              </w:rPr>
              <w:t>6,1</w:t>
            </w:r>
          </w:p>
        </w:tc>
        <w:tc>
          <w:tcPr>
            <w:tcW w:w="674" w:type="dxa"/>
            <w:tcBorders>
              <w:top w:val="nil"/>
              <w:bottom w:val="nil"/>
            </w:tcBorders>
            <w:vAlign w:val="center"/>
          </w:tcPr>
          <w:p w14:paraId="67B8A4EE" w14:textId="7B85D6B9" w:rsidR="00F7009D" w:rsidRPr="00203FAD" w:rsidRDefault="009D6872" w:rsidP="00F7009D">
            <w:pPr>
              <w:pStyle w:val="TabellRader"/>
              <w:keepNext/>
              <w:keepLines/>
            </w:pPr>
            <w:r>
              <w:rPr>
                <w:color w:val="000000"/>
                <w:szCs w:val="16"/>
              </w:rPr>
              <w:t>5,6</w:t>
            </w:r>
          </w:p>
        </w:tc>
      </w:tr>
      <w:tr w:rsidR="00F7009D" w:rsidRPr="00203FAD" w14:paraId="0FCF9A0F" w14:textId="77777777" w:rsidTr="00F7009D">
        <w:tc>
          <w:tcPr>
            <w:tcW w:w="1519" w:type="dxa"/>
            <w:tcBorders>
              <w:top w:val="nil"/>
              <w:bottom w:val="nil"/>
            </w:tcBorders>
          </w:tcPr>
          <w:p w14:paraId="4EDB36EF" w14:textId="77777777" w:rsidR="00F7009D" w:rsidRPr="00203FAD" w:rsidRDefault="009D6872" w:rsidP="00F7009D">
            <w:pPr>
              <w:pStyle w:val="TabellRader"/>
              <w:keepNext/>
              <w:keepLines/>
              <w:jc w:val="left"/>
            </w:pPr>
            <w:r w:rsidRPr="00203FAD">
              <w:t xml:space="preserve">    Omsorg</w:t>
            </w:r>
          </w:p>
        </w:tc>
        <w:tc>
          <w:tcPr>
            <w:tcW w:w="772" w:type="dxa"/>
            <w:tcBorders>
              <w:top w:val="nil"/>
              <w:bottom w:val="nil"/>
            </w:tcBorders>
            <w:vAlign w:val="center"/>
          </w:tcPr>
          <w:p w14:paraId="4AD74E0F" w14:textId="77AD7D1E" w:rsidR="00F7009D" w:rsidRPr="00203FAD" w:rsidRDefault="009D6872" w:rsidP="00F7009D">
            <w:pPr>
              <w:pStyle w:val="TabellRader"/>
              <w:keepNext/>
              <w:keepLines/>
            </w:pPr>
            <w:r>
              <w:rPr>
                <w:color w:val="000000"/>
                <w:szCs w:val="16"/>
              </w:rPr>
              <w:t>4,4</w:t>
            </w:r>
          </w:p>
        </w:tc>
        <w:tc>
          <w:tcPr>
            <w:tcW w:w="709" w:type="dxa"/>
            <w:tcBorders>
              <w:top w:val="nil"/>
              <w:bottom w:val="nil"/>
            </w:tcBorders>
            <w:vAlign w:val="center"/>
          </w:tcPr>
          <w:p w14:paraId="40DA6A1E" w14:textId="57EE68D1" w:rsidR="00F7009D" w:rsidRPr="00203FAD" w:rsidRDefault="009D6872" w:rsidP="00F7009D">
            <w:pPr>
              <w:pStyle w:val="TabellRader"/>
              <w:keepNext/>
              <w:keepLines/>
            </w:pPr>
            <w:r>
              <w:rPr>
                <w:color w:val="000000"/>
                <w:szCs w:val="16"/>
              </w:rPr>
              <w:t>4,3</w:t>
            </w:r>
          </w:p>
        </w:tc>
        <w:tc>
          <w:tcPr>
            <w:tcW w:w="709" w:type="dxa"/>
            <w:tcBorders>
              <w:top w:val="nil"/>
              <w:bottom w:val="nil"/>
            </w:tcBorders>
            <w:vAlign w:val="center"/>
          </w:tcPr>
          <w:p w14:paraId="1625E47B" w14:textId="2DD194E7" w:rsidR="00F7009D" w:rsidRPr="00203FAD" w:rsidRDefault="009D6872" w:rsidP="00F7009D">
            <w:pPr>
              <w:pStyle w:val="TabellRader"/>
              <w:keepNext/>
              <w:keepLines/>
            </w:pPr>
            <w:r>
              <w:rPr>
                <w:color w:val="000000"/>
                <w:szCs w:val="16"/>
              </w:rPr>
              <w:t>5,8</w:t>
            </w:r>
          </w:p>
        </w:tc>
        <w:tc>
          <w:tcPr>
            <w:tcW w:w="674" w:type="dxa"/>
            <w:tcBorders>
              <w:top w:val="nil"/>
              <w:bottom w:val="nil"/>
            </w:tcBorders>
            <w:vAlign w:val="center"/>
          </w:tcPr>
          <w:p w14:paraId="46BB0585" w14:textId="242032F7" w:rsidR="00F7009D" w:rsidRPr="00203FAD" w:rsidRDefault="009D6872" w:rsidP="00F7009D">
            <w:pPr>
              <w:pStyle w:val="TabellRader"/>
              <w:keepNext/>
              <w:keepLines/>
            </w:pPr>
            <w:r>
              <w:rPr>
                <w:color w:val="000000"/>
                <w:szCs w:val="16"/>
              </w:rPr>
              <w:t>6,7</w:t>
            </w:r>
          </w:p>
        </w:tc>
      </w:tr>
      <w:tr w:rsidR="00F7009D" w:rsidRPr="00203FAD" w14:paraId="1A4A7F02" w14:textId="77777777" w:rsidTr="00F7009D">
        <w:tc>
          <w:tcPr>
            <w:tcW w:w="1519" w:type="dxa"/>
            <w:tcBorders>
              <w:top w:val="nil"/>
              <w:bottom w:val="nil"/>
            </w:tcBorders>
          </w:tcPr>
          <w:p w14:paraId="2A55E3A7" w14:textId="394C2415" w:rsidR="00F7009D" w:rsidRPr="00203FAD" w:rsidRDefault="009D6872" w:rsidP="00F7009D">
            <w:pPr>
              <w:pStyle w:val="TabellRader"/>
              <w:keepNext/>
              <w:keepLines/>
              <w:jc w:val="left"/>
            </w:pPr>
            <w:r w:rsidRPr="00203FAD">
              <w:t xml:space="preserve">    </w:t>
            </w:r>
            <w:r>
              <w:t>Sjukvård</w:t>
            </w:r>
          </w:p>
        </w:tc>
        <w:tc>
          <w:tcPr>
            <w:tcW w:w="772" w:type="dxa"/>
            <w:tcBorders>
              <w:top w:val="nil"/>
              <w:bottom w:val="nil"/>
            </w:tcBorders>
            <w:vAlign w:val="center"/>
          </w:tcPr>
          <w:p w14:paraId="3C0B4BF8" w14:textId="4FE0E482" w:rsidR="00F7009D" w:rsidRPr="00203FAD" w:rsidRDefault="009D6872" w:rsidP="00F7009D">
            <w:pPr>
              <w:pStyle w:val="TabellRader"/>
              <w:keepNext/>
              <w:keepLines/>
            </w:pPr>
            <w:r>
              <w:rPr>
                <w:color w:val="000000"/>
                <w:szCs w:val="16"/>
              </w:rPr>
              <w:t>6,3</w:t>
            </w:r>
          </w:p>
        </w:tc>
        <w:tc>
          <w:tcPr>
            <w:tcW w:w="709" w:type="dxa"/>
            <w:tcBorders>
              <w:top w:val="nil"/>
              <w:bottom w:val="nil"/>
            </w:tcBorders>
            <w:vAlign w:val="center"/>
          </w:tcPr>
          <w:p w14:paraId="186E3BD1" w14:textId="1F8F8BA1" w:rsidR="00F7009D" w:rsidRPr="00203FAD" w:rsidRDefault="009D6872" w:rsidP="00F7009D">
            <w:pPr>
              <w:pStyle w:val="TabellRader"/>
              <w:keepNext/>
              <w:keepLines/>
            </w:pPr>
            <w:r>
              <w:rPr>
                <w:color w:val="000000"/>
                <w:szCs w:val="16"/>
              </w:rPr>
              <w:t>6,0</w:t>
            </w:r>
          </w:p>
        </w:tc>
        <w:tc>
          <w:tcPr>
            <w:tcW w:w="709" w:type="dxa"/>
            <w:tcBorders>
              <w:top w:val="nil"/>
              <w:bottom w:val="nil"/>
            </w:tcBorders>
            <w:vAlign w:val="center"/>
          </w:tcPr>
          <w:p w14:paraId="57F988C8" w14:textId="64D8DAAC" w:rsidR="00F7009D" w:rsidRPr="00203FAD" w:rsidRDefault="009D6872" w:rsidP="00F7009D">
            <w:pPr>
              <w:pStyle w:val="TabellRader"/>
              <w:keepNext/>
              <w:keepLines/>
            </w:pPr>
            <w:r>
              <w:rPr>
                <w:color w:val="000000"/>
                <w:szCs w:val="16"/>
              </w:rPr>
              <w:t>6,2</w:t>
            </w:r>
          </w:p>
        </w:tc>
        <w:tc>
          <w:tcPr>
            <w:tcW w:w="674" w:type="dxa"/>
            <w:tcBorders>
              <w:top w:val="nil"/>
              <w:bottom w:val="nil"/>
            </w:tcBorders>
            <w:vAlign w:val="center"/>
          </w:tcPr>
          <w:p w14:paraId="1B0141EA" w14:textId="22CB782B" w:rsidR="00F7009D" w:rsidRPr="00203FAD" w:rsidRDefault="009D6872" w:rsidP="00F7009D">
            <w:pPr>
              <w:pStyle w:val="TabellRader"/>
              <w:keepNext/>
              <w:keepLines/>
            </w:pPr>
            <w:r>
              <w:rPr>
                <w:color w:val="000000"/>
                <w:szCs w:val="16"/>
              </w:rPr>
              <w:t>5,7</w:t>
            </w:r>
          </w:p>
        </w:tc>
      </w:tr>
      <w:tr w:rsidR="00F7009D" w:rsidRPr="00203FAD" w14:paraId="0FA70A37" w14:textId="77777777" w:rsidTr="00F7009D">
        <w:tc>
          <w:tcPr>
            <w:tcW w:w="1519" w:type="dxa"/>
            <w:tcBorders>
              <w:top w:val="nil"/>
              <w:bottom w:val="nil"/>
            </w:tcBorders>
          </w:tcPr>
          <w:p w14:paraId="36F730C4" w14:textId="0FFC03B1" w:rsidR="00F7009D" w:rsidRPr="00203FAD" w:rsidRDefault="009D6872" w:rsidP="00F7009D">
            <w:pPr>
              <w:pStyle w:val="TabellRader"/>
              <w:keepNext/>
              <w:keepLines/>
              <w:jc w:val="left"/>
            </w:pPr>
            <w:r w:rsidRPr="00203FAD">
              <w:t xml:space="preserve"> </w:t>
            </w:r>
            <w:r>
              <w:t xml:space="preserve"> </w:t>
            </w:r>
            <w:r w:rsidRPr="00203FAD">
              <w:t xml:space="preserve">  </w:t>
            </w:r>
            <w:r>
              <w:t>Övrigt</w:t>
            </w:r>
          </w:p>
        </w:tc>
        <w:tc>
          <w:tcPr>
            <w:tcW w:w="772" w:type="dxa"/>
            <w:tcBorders>
              <w:top w:val="nil"/>
              <w:bottom w:val="nil"/>
            </w:tcBorders>
            <w:vAlign w:val="center"/>
          </w:tcPr>
          <w:p w14:paraId="44169C28" w14:textId="5DA7CE0A" w:rsidR="00F7009D" w:rsidRPr="00203FAD" w:rsidRDefault="009D6872" w:rsidP="00F7009D">
            <w:pPr>
              <w:pStyle w:val="TabellRader"/>
              <w:keepNext/>
              <w:keepLines/>
            </w:pPr>
            <w:r>
              <w:rPr>
                <w:color w:val="000000"/>
                <w:szCs w:val="16"/>
              </w:rPr>
              <w:t>10,0</w:t>
            </w:r>
          </w:p>
        </w:tc>
        <w:tc>
          <w:tcPr>
            <w:tcW w:w="709" w:type="dxa"/>
            <w:tcBorders>
              <w:top w:val="nil"/>
              <w:bottom w:val="nil"/>
            </w:tcBorders>
            <w:vAlign w:val="center"/>
          </w:tcPr>
          <w:p w14:paraId="327172EA" w14:textId="324A59A0" w:rsidR="00F7009D" w:rsidRPr="00203FAD" w:rsidRDefault="009D6872" w:rsidP="00F7009D">
            <w:pPr>
              <w:pStyle w:val="TabellRader"/>
              <w:keepNext/>
              <w:keepLines/>
            </w:pPr>
            <w:r>
              <w:rPr>
                <w:color w:val="000000"/>
                <w:szCs w:val="16"/>
              </w:rPr>
              <w:t>9,0</w:t>
            </w:r>
          </w:p>
        </w:tc>
        <w:tc>
          <w:tcPr>
            <w:tcW w:w="709" w:type="dxa"/>
            <w:tcBorders>
              <w:top w:val="nil"/>
              <w:bottom w:val="nil"/>
            </w:tcBorders>
            <w:vAlign w:val="center"/>
          </w:tcPr>
          <w:p w14:paraId="45524051" w14:textId="33B4B787" w:rsidR="00F7009D" w:rsidRPr="00203FAD" w:rsidRDefault="009D6872" w:rsidP="00F7009D">
            <w:pPr>
              <w:pStyle w:val="TabellRader"/>
              <w:keepNext/>
              <w:keepLines/>
            </w:pPr>
            <w:r>
              <w:rPr>
                <w:color w:val="000000"/>
                <w:szCs w:val="16"/>
              </w:rPr>
              <w:t>8,2</w:t>
            </w:r>
          </w:p>
        </w:tc>
        <w:tc>
          <w:tcPr>
            <w:tcW w:w="674" w:type="dxa"/>
            <w:tcBorders>
              <w:top w:val="nil"/>
              <w:bottom w:val="nil"/>
            </w:tcBorders>
            <w:vAlign w:val="center"/>
          </w:tcPr>
          <w:p w14:paraId="7F7A3DF0" w14:textId="6A5DB777" w:rsidR="00F7009D" w:rsidRPr="00203FAD" w:rsidRDefault="009D6872" w:rsidP="00F7009D">
            <w:pPr>
              <w:pStyle w:val="TabellRader"/>
              <w:keepNext/>
              <w:keepLines/>
            </w:pPr>
            <w:r>
              <w:rPr>
                <w:color w:val="000000"/>
                <w:szCs w:val="16"/>
              </w:rPr>
              <w:t>7,1</w:t>
            </w:r>
          </w:p>
        </w:tc>
      </w:tr>
      <w:tr w:rsidR="00F7009D" w:rsidRPr="00203FAD" w14:paraId="79D28732" w14:textId="77777777" w:rsidTr="00F7009D">
        <w:tc>
          <w:tcPr>
            <w:tcW w:w="1519" w:type="dxa"/>
            <w:tcBorders>
              <w:top w:val="nil"/>
              <w:bottom w:val="nil"/>
            </w:tcBorders>
          </w:tcPr>
          <w:p w14:paraId="163F945C" w14:textId="77777777" w:rsidR="00F7009D" w:rsidRPr="00203FAD" w:rsidRDefault="009D6872" w:rsidP="00F7009D">
            <w:pPr>
              <w:pStyle w:val="TabellRader"/>
              <w:keepNext/>
              <w:keepLines/>
              <w:jc w:val="left"/>
            </w:pPr>
            <w:r w:rsidRPr="00203FAD">
              <w:t>Investeringar</w:t>
            </w:r>
          </w:p>
        </w:tc>
        <w:tc>
          <w:tcPr>
            <w:tcW w:w="772" w:type="dxa"/>
            <w:tcBorders>
              <w:top w:val="nil"/>
              <w:bottom w:val="nil"/>
            </w:tcBorders>
          </w:tcPr>
          <w:p w14:paraId="202B3FA0" w14:textId="5401186A" w:rsidR="00F7009D" w:rsidRPr="00203FAD" w:rsidRDefault="009D6872" w:rsidP="00F7009D">
            <w:pPr>
              <w:pStyle w:val="TabellRader"/>
              <w:keepNext/>
              <w:keepLines/>
            </w:pPr>
            <w:r w:rsidRPr="0088140D">
              <w:t>3,4</w:t>
            </w:r>
          </w:p>
        </w:tc>
        <w:tc>
          <w:tcPr>
            <w:tcW w:w="709" w:type="dxa"/>
            <w:tcBorders>
              <w:top w:val="nil"/>
              <w:bottom w:val="nil"/>
            </w:tcBorders>
          </w:tcPr>
          <w:p w14:paraId="3634AB6D" w14:textId="63375550" w:rsidR="00F7009D" w:rsidRPr="00203FAD" w:rsidRDefault="009D6872" w:rsidP="00F7009D">
            <w:pPr>
              <w:pStyle w:val="TabellRader"/>
              <w:keepNext/>
              <w:keepLines/>
            </w:pPr>
            <w:r w:rsidRPr="0088140D">
              <w:t>3,1</w:t>
            </w:r>
          </w:p>
        </w:tc>
        <w:tc>
          <w:tcPr>
            <w:tcW w:w="709" w:type="dxa"/>
            <w:tcBorders>
              <w:top w:val="nil"/>
              <w:bottom w:val="nil"/>
            </w:tcBorders>
          </w:tcPr>
          <w:p w14:paraId="1DA14752" w14:textId="52537ABD" w:rsidR="00F7009D" w:rsidRPr="00203FAD" w:rsidRDefault="009D6872" w:rsidP="00F7009D">
            <w:pPr>
              <w:pStyle w:val="TabellRader"/>
              <w:keepNext/>
              <w:keepLines/>
            </w:pPr>
            <w:r w:rsidRPr="0088140D">
              <w:t>3,3</w:t>
            </w:r>
          </w:p>
        </w:tc>
        <w:tc>
          <w:tcPr>
            <w:tcW w:w="674" w:type="dxa"/>
            <w:tcBorders>
              <w:top w:val="nil"/>
              <w:bottom w:val="nil"/>
            </w:tcBorders>
          </w:tcPr>
          <w:p w14:paraId="4F39DCA5" w14:textId="619E3622" w:rsidR="00F7009D" w:rsidRPr="00203FAD" w:rsidRDefault="009D6872" w:rsidP="00F7009D">
            <w:pPr>
              <w:pStyle w:val="TabellRader"/>
              <w:keepNext/>
              <w:keepLines/>
            </w:pPr>
            <w:r w:rsidRPr="0088140D">
              <w:t>3,0</w:t>
            </w:r>
          </w:p>
        </w:tc>
      </w:tr>
      <w:tr w:rsidR="00F7009D" w:rsidRPr="009044A4" w14:paraId="7BC3296F" w14:textId="77777777" w:rsidTr="00F7009D">
        <w:trPr>
          <w:cnfStyle w:val="010000000000" w:firstRow="0" w:lastRow="1" w:firstColumn="0" w:lastColumn="0" w:oddVBand="0" w:evenVBand="0" w:oddHBand="0" w:evenHBand="0" w:firstRowFirstColumn="0" w:firstRowLastColumn="0" w:lastRowFirstColumn="0" w:lastRowLastColumn="0"/>
        </w:trPr>
        <w:tc>
          <w:tcPr>
            <w:tcW w:w="1519" w:type="dxa"/>
            <w:tcBorders>
              <w:top w:val="nil"/>
            </w:tcBorders>
          </w:tcPr>
          <w:p w14:paraId="1C998087" w14:textId="77777777" w:rsidR="00F7009D" w:rsidRPr="00203FAD" w:rsidRDefault="009D6872" w:rsidP="00F7009D">
            <w:pPr>
              <w:pStyle w:val="TabellSlutsumma"/>
              <w:keepNext/>
              <w:keepLines/>
              <w:jc w:val="left"/>
              <w:rPr>
                <w:b/>
              </w:rPr>
            </w:pPr>
            <w:r w:rsidRPr="00203FAD">
              <w:t>Transfereringar</w:t>
            </w:r>
          </w:p>
        </w:tc>
        <w:tc>
          <w:tcPr>
            <w:tcW w:w="772" w:type="dxa"/>
            <w:tcBorders>
              <w:top w:val="nil"/>
            </w:tcBorders>
          </w:tcPr>
          <w:p w14:paraId="47E47C28" w14:textId="5B728D3E" w:rsidR="00F7009D" w:rsidRPr="00203FAD" w:rsidRDefault="009D6872" w:rsidP="00F7009D">
            <w:pPr>
              <w:pStyle w:val="TabellSlutsumma"/>
              <w:keepNext/>
              <w:keepLines/>
              <w:rPr>
                <w:b/>
              </w:rPr>
            </w:pPr>
            <w:r w:rsidRPr="0088140D">
              <w:t>19,5</w:t>
            </w:r>
          </w:p>
        </w:tc>
        <w:tc>
          <w:tcPr>
            <w:tcW w:w="709" w:type="dxa"/>
            <w:tcBorders>
              <w:top w:val="nil"/>
            </w:tcBorders>
          </w:tcPr>
          <w:p w14:paraId="237BDE74" w14:textId="4EF779E7" w:rsidR="00F7009D" w:rsidRPr="00203FAD" w:rsidRDefault="009D6872" w:rsidP="00F7009D">
            <w:pPr>
              <w:pStyle w:val="TabellSlutsumma"/>
              <w:keepNext/>
              <w:keepLines/>
              <w:rPr>
                <w:b/>
              </w:rPr>
            </w:pPr>
            <w:r w:rsidRPr="0088140D">
              <w:t>17,6</w:t>
            </w:r>
          </w:p>
        </w:tc>
        <w:tc>
          <w:tcPr>
            <w:tcW w:w="709" w:type="dxa"/>
            <w:tcBorders>
              <w:top w:val="nil"/>
            </w:tcBorders>
          </w:tcPr>
          <w:p w14:paraId="6211CC66" w14:textId="0413D060" w:rsidR="00F7009D" w:rsidRPr="00203FAD" w:rsidRDefault="009D6872" w:rsidP="00F7009D">
            <w:pPr>
              <w:pStyle w:val="TabellSlutsumma"/>
              <w:keepNext/>
              <w:keepLines/>
              <w:rPr>
                <w:b/>
              </w:rPr>
            </w:pPr>
            <w:r w:rsidRPr="0088140D">
              <w:t>16,7</w:t>
            </w:r>
          </w:p>
        </w:tc>
        <w:tc>
          <w:tcPr>
            <w:tcW w:w="674" w:type="dxa"/>
            <w:tcBorders>
              <w:top w:val="nil"/>
            </w:tcBorders>
          </w:tcPr>
          <w:p w14:paraId="5FDB511A" w14:textId="7CA72420" w:rsidR="00F7009D" w:rsidRPr="00203FAD" w:rsidRDefault="009D6872" w:rsidP="00F7009D">
            <w:pPr>
              <w:pStyle w:val="TabellSlutsumma"/>
              <w:keepNext/>
              <w:keepLines/>
              <w:rPr>
                <w:b/>
              </w:rPr>
            </w:pPr>
            <w:r w:rsidRPr="0088140D">
              <w:t>16,8</w:t>
            </w:r>
          </w:p>
        </w:tc>
      </w:tr>
    </w:tbl>
    <w:p w14:paraId="0919831C" w14:textId="77777777" w:rsidR="00F7009D" w:rsidRDefault="009D6872" w:rsidP="00F7009D">
      <w:pPr>
        <w:pStyle w:val="TabellFotnot"/>
      </w:pPr>
      <w:r>
        <w:t>Källor: Statistiska centralbyrån och egna beräkningar.</w:t>
      </w:r>
    </w:p>
    <w:p w14:paraId="32C77F59" w14:textId="77777777" w:rsidR="00F7009D" w:rsidRPr="004A06B2" w:rsidRDefault="00F7009D" w:rsidP="00F7009D">
      <w:pPr>
        <w:pStyle w:val="Brdtext"/>
      </w:pPr>
    </w:p>
    <w:p w14:paraId="552EFD36" w14:textId="3E3932D3" w:rsidR="00F7009D" w:rsidRDefault="009D6872" w:rsidP="00F7009D">
      <w:pPr>
        <w:pStyle w:val="Brdtext"/>
      </w:pPr>
      <w:r>
        <w:t>Efter 2018 minskar t</w:t>
      </w:r>
      <w:r w:rsidRPr="00820D68">
        <w:t>ransfereringarna som andel av BNP</w:t>
      </w:r>
      <w:r>
        <w:t xml:space="preserve">, </w:t>
      </w:r>
      <w:r w:rsidRPr="00820D68">
        <w:t xml:space="preserve">framför allt till följd av att utbetalningarna i ålderspensionssystemet minskar. </w:t>
      </w:r>
      <w:r>
        <w:t>En a</w:t>
      </w:r>
      <w:r w:rsidRPr="00820D68">
        <w:t xml:space="preserve">nledning till </w:t>
      </w:r>
      <w:r>
        <w:t xml:space="preserve">denna </w:t>
      </w:r>
      <w:r w:rsidRPr="00820D68">
        <w:t xml:space="preserve">minskning är att pensioner i högre grad kommer att betalas </w:t>
      </w:r>
      <w:r>
        <w:t xml:space="preserve">ut </w:t>
      </w:r>
      <w:r w:rsidRPr="00820D68">
        <w:t xml:space="preserve">från premiepensionssystemet (PPM) i stället för </w:t>
      </w:r>
      <w:r>
        <w:t xml:space="preserve">från </w:t>
      </w:r>
      <w:r w:rsidRPr="00820D68">
        <w:t>ålderspensionssystemet. Pensions</w:t>
      </w:r>
      <w:r>
        <w:softHyphen/>
      </w:r>
      <w:r w:rsidRPr="00820D68">
        <w:t xml:space="preserve">utbetalningar från PPM redovisas inte som en transferering från den offentliga sektorn, eftersom PPM är en del av </w:t>
      </w:r>
      <w:r>
        <w:t>hushållssektorn i nationalräkenskaperna.</w:t>
      </w:r>
    </w:p>
    <w:p w14:paraId="7C52B834" w14:textId="5659DEF8" w:rsidR="00F7009D" w:rsidRDefault="009D6872" w:rsidP="00F7009D">
      <w:pPr>
        <w:pStyle w:val="Brdtextmedindrag"/>
      </w:pPr>
      <w:r>
        <w:t xml:space="preserve">De viktigaste skatteunderlagen, och därmed skatteinkomsterna, styrs i stor utsträckning av utvecklingen på arbetsmarknaden och är därmed mindre känsliga för demografiska förändringar än utgifterna. De primära inkomsterna uppgår till i genomsnitt drygt </w:t>
      </w:r>
      <w:r w:rsidRPr="00505708">
        <w:t>47</w:t>
      </w:r>
      <w:r>
        <w:t> procent av BNP.</w:t>
      </w:r>
    </w:p>
    <w:p w14:paraId="6AC9F55C" w14:textId="5E5CD4F4" w:rsidR="00F7009D" w:rsidRDefault="009D6872" w:rsidP="00F7009D">
      <w:pPr>
        <w:pStyle w:val="Brdtextmedindrag"/>
      </w:pPr>
      <w:r>
        <w:t xml:space="preserve">Till följd av växande offentliga utgifter sjunker det </w:t>
      </w:r>
      <w:r w:rsidRPr="00D51882">
        <w:t>primära</w:t>
      </w:r>
      <w:r>
        <w:t xml:space="preserve"> finansiella sparandet från 0,3 procent av BNP 2018 </w:t>
      </w:r>
      <w:r w:rsidRPr="004D7533">
        <w:t>till -0,</w:t>
      </w:r>
      <w:r>
        <w:t xml:space="preserve">5 procent 2033 (se </w:t>
      </w:r>
      <w:r>
        <w:fldChar w:fldCharType="begin"/>
      </w:r>
      <w:r>
        <w:instrText xml:space="preserve"> REF  _Ref380501381 \* Lower \h </w:instrText>
      </w:r>
      <w:r>
        <w:fldChar w:fldCharType="separate"/>
      </w:r>
      <w:r w:rsidR="004642B5">
        <w:t xml:space="preserve">diagram </w:t>
      </w:r>
      <w:r w:rsidR="004642B5" w:rsidRPr="004642B5">
        <w:rPr>
          <w:bCs/>
          <w:noProof/>
        </w:rPr>
        <w:t>11</w:t>
      </w:r>
      <w:r w:rsidR="004642B5">
        <w:t>.</w:t>
      </w:r>
      <w:r w:rsidR="004642B5">
        <w:rPr>
          <w:noProof/>
        </w:rPr>
        <w:t>7</w:t>
      </w:r>
      <w:r>
        <w:fldChar w:fldCharType="end"/>
      </w:r>
      <w:r>
        <w:t xml:space="preserve">). Därefter sker en gradvis förstärkning av det primära sparandet så att det uppgår till 2,2 procent av BNP 2100. Orsaken till den gradvis växande skillnaden mellan det finansiella sparandet och det primära finansiella sparandet i </w:t>
      </w:r>
      <w:r>
        <w:fldChar w:fldCharType="begin"/>
      </w:r>
      <w:r>
        <w:instrText xml:space="preserve"> REF  _Ref380501381 \* Lower \h </w:instrText>
      </w:r>
      <w:r>
        <w:fldChar w:fldCharType="separate"/>
      </w:r>
      <w:r w:rsidR="004642B5">
        <w:t xml:space="preserve">diagram </w:t>
      </w:r>
      <w:r w:rsidR="004642B5" w:rsidRPr="004642B5">
        <w:rPr>
          <w:bCs/>
          <w:noProof/>
        </w:rPr>
        <w:t>11</w:t>
      </w:r>
      <w:r w:rsidR="004642B5">
        <w:t>.</w:t>
      </w:r>
      <w:r w:rsidR="004642B5">
        <w:rPr>
          <w:noProof/>
        </w:rPr>
        <w:t>7</w:t>
      </w:r>
      <w:r>
        <w:fldChar w:fldCharType="end"/>
      </w:r>
      <w:r>
        <w:t xml:space="preserve"> är den med tiden allt större avkastningen på de finansiella tillgångar som illustreras i </w:t>
      </w:r>
      <w:r>
        <w:rPr>
          <w:highlight w:val="yellow"/>
        </w:rPr>
        <w:fldChar w:fldCharType="begin"/>
      </w:r>
      <w:r>
        <w:rPr>
          <w:highlight w:val="yellow"/>
        </w:rPr>
        <w:instrText xml:space="preserve"> REF  _Ref380502447 \* Lower \h </w:instrText>
      </w:r>
      <w:r>
        <w:rPr>
          <w:highlight w:val="yellow"/>
        </w:rPr>
      </w:r>
      <w:r>
        <w:rPr>
          <w:highlight w:val="yellow"/>
        </w:rPr>
        <w:fldChar w:fldCharType="separate"/>
      </w:r>
      <w:r w:rsidR="004642B5">
        <w:t xml:space="preserve">diagram </w:t>
      </w:r>
      <w:r w:rsidR="004642B5" w:rsidRPr="004642B5">
        <w:rPr>
          <w:bCs/>
          <w:noProof/>
        </w:rPr>
        <w:t>11</w:t>
      </w:r>
      <w:r w:rsidR="004642B5">
        <w:t>.</w:t>
      </w:r>
      <w:r w:rsidR="004642B5">
        <w:rPr>
          <w:noProof/>
        </w:rPr>
        <w:t>8</w:t>
      </w:r>
      <w:r>
        <w:rPr>
          <w:highlight w:val="yellow"/>
        </w:rPr>
        <w:fldChar w:fldCharType="end"/>
      </w:r>
      <w:r>
        <w:t>.</w:t>
      </w:r>
    </w:p>
    <w:p w14:paraId="2442E03A" w14:textId="75EEFBEE" w:rsidR="00F7009D" w:rsidRDefault="009D6872" w:rsidP="00F7009D">
      <w:pPr>
        <w:pStyle w:val="DiagramRubrik"/>
      </w:pPr>
      <w:bookmarkStart w:id="674" w:name="_Ref380501381"/>
      <w:bookmarkStart w:id="675" w:name="_Toc384401845"/>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7</w:t>
        </w:r>
      </w:fldSimple>
      <w:bookmarkEnd w:id="674"/>
      <w:r>
        <w:t xml:space="preserve"> Finansiellt sparande</w:t>
      </w:r>
      <w:r w:rsidRPr="00481200">
        <w:t xml:space="preserve"> </w:t>
      </w:r>
      <w:r>
        <w:t>vid oförändrat beteende</w:t>
      </w:r>
      <w:bookmarkEnd w:id="675"/>
    </w:p>
    <w:p w14:paraId="34A0E990" w14:textId="6C078A53" w:rsidR="00F7009D" w:rsidRDefault="009D6872" w:rsidP="00F7009D">
      <w:pPr>
        <w:pStyle w:val="DiagramUnderrubrik"/>
      </w:pPr>
      <w:r>
        <w:t>Procent av BNP</w:t>
      </w:r>
    </w:p>
    <w:p w14:paraId="057E90CA" w14:textId="062059B2" w:rsidR="00F7009D" w:rsidRDefault="009D6872" w:rsidP="00F7009D">
      <w:pPr>
        <w:pStyle w:val="Brdtext"/>
        <w:spacing w:line="260" w:lineRule="atLeast"/>
      </w:pPr>
      <w:r>
        <w:rPr>
          <w:noProof/>
          <w:lang w:eastAsia="sv-SE"/>
        </w:rPr>
        <w:drawing>
          <wp:inline distT="0" distB="0" distL="0" distR="0" wp14:anchorId="221DB9F0" wp14:editId="2D2C84B5">
            <wp:extent cx="2753995" cy="2044037"/>
            <wp:effectExtent l="0" t="0" r="0" b="0"/>
            <wp:docPr id="386" name="Diagram 16"/>
            <wp:cNvGraphicFramePr/>
            <a:graphic xmlns:a="http://schemas.openxmlformats.org/drawingml/2006/main">
              <a:graphicData uri="http://schemas.openxmlformats.org/drawingml/2006/chart">
                <c:chart xmlns:c="http://schemas.openxmlformats.org/drawingml/2006/chart" xmlns:r="http://schemas.openxmlformats.org/officeDocument/2006/relationships" r:id="rId512"/>
              </a:graphicData>
            </a:graphic>
          </wp:inline>
        </w:drawing>
      </w:r>
    </w:p>
    <w:p w14:paraId="63853680" w14:textId="2D912F21" w:rsidR="00F7009D" w:rsidRDefault="009D6872" w:rsidP="00F7009D">
      <w:pPr>
        <w:pStyle w:val="DiagramFotnot"/>
      </w:pPr>
      <w:r>
        <w:t>Källor: Statistiska centralbyrån och egna beräkningar.</w:t>
      </w:r>
    </w:p>
    <w:p w14:paraId="0888B148" w14:textId="77777777" w:rsidR="00F7009D" w:rsidRDefault="00F7009D" w:rsidP="00F7009D">
      <w:pPr>
        <w:pStyle w:val="Brdtext"/>
      </w:pPr>
    </w:p>
    <w:p w14:paraId="2518AD59" w14:textId="52A08F66" w:rsidR="00F7009D" w:rsidRDefault="009D6872" w:rsidP="00F7009D">
      <w:pPr>
        <w:pStyle w:val="Brdtext"/>
      </w:pPr>
      <w:r w:rsidRPr="00C56E8D">
        <w:t>Den höga nivån på det primära sparandet bidrar till en kraftig minskning av den konsoliderade bruttoskulden, de</w:t>
      </w:r>
      <w:r>
        <w:t xml:space="preserve">n s.k. Maastrichtskulden (se </w:t>
      </w:r>
      <w:r>
        <w:rPr>
          <w:highlight w:val="yellow"/>
        </w:rPr>
        <w:fldChar w:fldCharType="begin"/>
      </w:r>
      <w:r>
        <w:rPr>
          <w:highlight w:val="yellow"/>
        </w:rPr>
        <w:instrText xml:space="preserve"> REF  _Ref380502447 \* Lower \h </w:instrText>
      </w:r>
      <w:r>
        <w:rPr>
          <w:highlight w:val="yellow"/>
        </w:rPr>
      </w:r>
      <w:r>
        <w:rPr>
          <w:highlight w:val="yellow"/>
        </w:rPr>
        <w:fldChar w:fldCharType="separate"/>
      </w:r>
      <w:r w:rsidR="004642B5">
        <w:t xml:space="preserve">diagram </w:t>
      </w:r>
      <w:r w:rsidR="004642B5" w:rsidRPr="004642B5">
        <w:rPr>
          <w:bCs/>
          <w:noProof/>
        </w:rPr>
        <w:t>11</w:t>
      </w:r>
      <w:r w:rsidR="004642B5">
        <w:t>.</w:t>
      </w:r>
      <w:r w:rsidR="004642B5">
        <w:rPr>
          <w:noProof/>
        </w:rPr>
        <w:t>8</w:t>
      </w:r>
      <w:r>
        <w:rPr>
          <w:highlight w:val="yellow"/>
        </w:rPr>
        <w:fldChar w:fldCharType="end"/>
      </w:r>
      <w:r w:rsidRPr="00C56E8D">
        <w:t>). Den</w:t>
      </w:r>
      <w:r>
        <w:t>na skuld</w:t>
      </w:r>
      <w:r w:rsidRPr="00C56E8D">
        <w:t xml:space="preserve"> beräknas uppgå till </w:t>
      </w:r>
      <w:r>
        <w:t xml:space="preserve">knappt </w:t>
      </w:r>
      <w:r w:rsidRPr="00535A7A">
        <w:t>32</w:t>
      </w:r>
      <w:r>
        <w:t> </w:t>
      </w:r>
      <w:r w:rsidRPr="00C56E8D">
        <w:t xml:space="preserve">procent </w:t>
      </w:r>
      <w:r>
        <w:t>av BNP 2018, men minskar därefter succes</w:t>
      </w:r>
      <w:r w:rsidRPr="00C56E8D">
        <w:t xml:space="preserve">sivt och har </w:t>
      </w:r>
      <w:r>
        <w:t>2051</w:t>
      </w:r>
      <w:r w:rsidRPr="00C56E8D">
        <w:t xml:space="preserve"> helt återbetalats. Därefter byggs i stäl</w:t>
      </w:r>
      <w:r>
        <w:t xml:space="preserve">let de finansiella tillgångarna gradvist upp. </w:t>
      </w:r>
      <w:r w:rsidRPr="00AB4488">
        <w:t>Detta medför att nettoskulden minskar kraftigt</w:t>
      </w:r>
      <w:r>
        <w:t>,</w:t>
      </w:r>
      <w:r w:rsidRPr="00AB4488">
        <w:t xml:space="preserve"> samt att kapitalinkomsterna ökar. Därmed ökar även det finansiella sparandet, som inkluderar kapitalinkomster, kraftigt och uppgår 2100 till </w:t>
      </w:r>
      <w:r>
        <w:t>drygt 9 </w:t>
      </w:r>
      <w:r w:rsidRPr="00AB4488">
        <w:t>procent av BNP.</w:t>
      </w:r>
    </w:p>
    <w:p w14:paraId="424121E8" w14:textId="77777777" w:rsidR="00F7009D" w:rsidRPr="00CB00D6" w:rsidRDefault="00F7009D" w:rsidP="00F7009D">
      <w:pPr>
        <w:pStyle w:val="Brdtext"/>
      </w:pPr>
    </w:p>
    <w:p w14:paraId="49663DB1" w14:textId="08D2F722" w:rsidR="00F7009D" w:rsidRDefault="009D6872" w:rsidP="00F7009D">
      <w:pPr>
        <w:pStyle w:val="DiagramRubrik"/>
      </w:pPr>
      <w:bookmarkStart w:id="676" w:name="_Ref380502447"/>
      <w:bookmarkStart w:id="677" w:name="_Toc384401846"/>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8</w:t>
        </w:r>
      </w:fldSimple>
      <w:bookmarkEnd w:id="676"/>
      <w:r>
        <w:t xml:space="preserve"> Nettoskuld och Maastrichtskuld</w:t>
      </w:r>
      <w:r w:rsidRPr="00481200">
        <w:t xml:space="preserve"> </w:t>
      </w:r>
      <w:r>
        <w:t>vid oförändrat beteende</w:t>
      </w:r>
      <w:bookmarkEnd w:id="677"/>
    </w:p>
    <w:p w14:paraId="7259816B" w14:textId="57E5C86F" w:rsidR="00F7009D" w:rsidRDefault="009D6872" w:rsidP="00F7009D">
      <w:pPr>
        <w:pStyle w:val="DiagramUnderrubrik"/>
      </w:pPr>
      <w:r>
        <w:t>Procent av BNP</w:t>
      </w:r>
    </w:p>
    <w:p w14:paraId="5FE83379" w14:textId="31FA1C58" w:rsidR="00F7009D" w:rsidRDefault="009D6872" w:rsidP="00F7009D">
      <w:pPr>
        <w:pStyle w:val="Brdtext"/>
        <w:spacing w:line="260" w:lineRule="atLeast"/>
      </w:pPr>
      <w:r>
        <w:rPr>
          <w:noProof/>
          <w:lang w:eastAsia="sv-SE"/>
        </w:rPr>
        <w:drawing>
          <wp:inline distT="0" distB="0" distL="0" distR="0" wp14:anchorId="631E1FC7" wp14:editId="204D2F37">
            <wp:extent cx="2753995" cy="2044037"/>
            <wp:effectExtent l="0" t="0" r="0" b="0"/>
            <wp:docPr id="192" name="Diagram 6"/>
            <wp:cNvGraphicFramePr/>
            <a:graphic xmlns:a="http://schemas.openxmlformats.org/drawingml/2006/main">
              <a:graphicData uri="http://schemas.openxmlformats.org/drawingml/2006/chart">
                <c:chart xmlns:c="http://schemas.openxmlformats.org/drawingml/2006/chart" xmlns:r="http://schemas.openxmlformats.org/officeDocument/2006/relationships" r:id="rId513"/>
              </a:graphicData>
            </a:graphic>
          </wp:inline>
        </w:drawing>
      </w:r>
    </w:p>
    <w:p w14:paraId="6A0BA45D" w14:textId="27D5592D" w:rsidR="00F7009D" w:rsidRDefault="009D6872" w:rsidP="00F7009D">
      <w:pPr>
        <w:pStyle w:val="DiagramFotnot"/>
      </w:pPr>
      <w:r>
        <w:t>Källor: Statistiska centralbyrån och egna beräkningar.</w:t>
      </w:r>
    </w:p>
    <w:p w14:paraId="574C1345" w14:textId="77777777" w:rsidR="00F7009D" w:rsidRDefault="00F7009D" w:rsidP="00F7009D">
      <w:pPr>
        <w:pStyle w:val="Brdtextmedindrag"/>
        <w:ind w:firstLine="0"/>
      </w:pPr>
    </w:p>
    <w:p w14:paraId="52797A1C" w14:textId="5794E5F3" w:rsidR="00F7009D" w:rsidRDefault="009D6872" w:rsidP="00F7009D">
      <w:pPr>
        <w:pStyle w:val="Brdtext"/>
      </w:pPr>
      <w:r>
        <w:t xml:space="preserve">Det är viktigt att inte tolka den beskrivna utvecklingen som en prognos över en förväntad faktisk utveckling. Det är i själva verket uteslutet att dagens regler för de offentliga inkomsterna och utgifterna inte skulle ändras om överskott av den storlek som visas i </w:t>
      </w:r>
      <w:r>
        <w:fldChar w:fldCharType="begin"/>
      </w:r>
      <w:r>
        <w:instrText xml:space="preserve"> REF  _Ref380501381 \* Lower \h </w:instrText>
      </w:r>
      <w:r>
        <w:fldChar w:fldCharType="separate"/>
      </w:r>
      <w:r w:rsidR="004642B5">
        <w:t xml:space="preserve">diagram </w:t>
      </w:r>
      <w:r w:rsidR="004642B5" w:rsidRPr="004642B5">
        <w:rPr>
          <w:bCs/>
          <w:noProof/>
        </w:rPr>
        <w:t>11</w:t>
      </w:r>
      <w:r w:rsidR="004642B5">
        <w:t>.</w:t>
      </w:r>
      <w:r w:rsidR="004642B5">
        <w:rPr>
          <w:noProof/>
        </w:rPr>
        <w:t>7</w:t>
      </w:r>
      <w:r>
        <w:fldChar w:fldCharType="end"/>
      </w:r>
      <w:r>
        <w:t xml:space="preserve"> verkligen uppstod.</w:t>
      </w:r>
    </w:p>
    <w:p w14:paraId="6E278871" w14:textId="503D967C" w:rsidR="00F7009D" w:rsidRPr="00450181" w:rsidRDefault="009D6872" w:rsidP="00F7009D">
      <w:pPr>
        <w:pStyle w:val="Brdtextmedindrag"/>
      </w:pPr>
      <w:r>
        <w:lastRenderedPageBreak/>
        <w:t xml:space="preserve">Det är lätt att beräkna hur stor förändring av det primära sparandet som är nödvändig för att stabilisera en utveckling där skuldkvoten antingen sjunker eller stiger obegränsat. </w:t>
      </w:r>
      <w:r w:rsidRPr="00450181">
        <w:t>Håll</w:t>
      </w:r>
      <w:r>
        <w:softHyphen/>
      </w:r>
      <w:r w:rsidRPr="00450181">
        <w:t>barhetsin</w:t>
      </w:r>
      <w:r>
        <w:t>dikatorn S2 är ett sådant mått på hur stor en omedelbar och permanent budget</w:t>
      </w:r>
      <w:r>
        <w:softHyphen/>
        <w:t>försvagning, negativt tecken, eller budget</w:t>
      </w:r>
      <w:r>
        <w:softHyphen/>
        <w:t xml:space="preserve">förstärkning, positivt tecken, som krävs för att den offentliga nettoskulden ska vara stabil på lång sikt. I detta scenario är indikatorn </w:t>
      </w:r>
      <w:r>
        <w:noBreakHyphen/>
      </w:r>
      <w:r w:rsidRPr="001D5B71">
        <w:t>1,6</w:t>
      </w:r>
      <w:r>
        <w:t> procent av BNP, beräknat från 2015, vilket be</w:t>
      </w:r>
      <w:r w:rsidRPr="00450181">
        <w:t>tyder att det f</w:t>
      </w:r>
      <w:r>
        <w:t>inansiella sparandet teoretiskt sett kan försva</w:t>
      </w:r>
      <w:r w:rsidRPr="00450181">
        <w:t>gas permanent</w:t>
      </w:r>
      <w:r>
        <w:t xml:space="preserve"> </w:t>
      </w:r>
      <w:r w:rsidRPr="00450181">
        <w:t xml:space="preserve">med </w:t>
      </w:r>
      <w:r>
        <w:t>1,6 </w:t>
      </w:r>
      <w:r w:rsidRPr="00450181">
        <w:t xml:space="preserve">procent av BNP </w:t>
      </w:r>
      <w:r>
        <w:t>detta år utan a</w:t>
      </w:r>
      <w:r w:rsidRPr="00450181">
        <w:t xml:space="preserve">tt </w:t>
      </w:r>
      <w:r>
        <w:t>finanspolitiken blir ohållbar</w:t>
      </w:r>
      <w:r w:rsidRPr="00450181">
        <w:t>.</w:t>
      </w:r>
      <w:r>
        <w:t xml:space="preserve"> Det faktum att framskrivningen inte är en prognos, utan endast en konsekvensanalys av de redovisade antagandena, gör att S2</w:t>
      </w:r>
      <w:r>
        <w:noBreakHyphen/>
        <w:t>värdet inte kan tolkas som att det finns ett faktiskt engångsvis reformutrymme. Indikatorvärdet är i stället ett underlag i en mer generell bedömning av under vilka förutsättningar som dagens finanspolitik är långsiktigt hållbar, och måste tolkas med försiktighet. Generellt kan sägas att ju större S2</w:t>
      </w:r>
      <w:r>
        <w:noBreakHyphen/>
        <w:t>värdet är i absoluta termer, och desto tidigare i framskrivningen som en obalans uppstår, desto större är sannolikheten att finanspolitiken kommer att behövas läggas om.</w:t>
      </w:r>
    </w:p>
    <w:p w14:paraId="68B22C67" w14:textId="230235DA" w:rsidR="00F7009D" w:rsidRDefault="009D6872" w:rsidP="00F7009D">
      <w:pPr>
        <w:pStyle w:val="Brdtextmedindrag"/>
      </w:pPr>
      <w:r>
        <w:t>Mot denna bakgrund är det viktigt att komplettera S2</w:t>
      </w:r>
      <w:r>
        <w:noBreakHyphen/>
        <w:t>måttet med en indikator för finanspolitikens effekter i ett kortare tids</w:t>
      </w:r>
      <w:r>
        <w:softHyphen/>
        <w:t>perspektiv, den s.k. S1</w:t>
      </w:r>
      <w:r>
        <w:noBreakHyphen/>
        <w:t xml:space="preserve">indikatorn. Denna </w:t>
      </w:r>
      <w:r w:rsidRPr="00450181">
        <w:t>in</w:t>
      </w:r>
      <w:r>
        <w:t>dikator anger, på samma sätt som S2, storleken på den omedelbara och permanenta budget</w:t>
      </w:r>
      <w:r>
        <w:softHyphen/>
        <w:t>försvagning eller budgetförstärkning som krävs för att den offentliga bruttoskulden ska nå ett angivet riktmärke över en viss tidsperiod. I detta avsnitt beräknas S1 utifrån att den offentliga sektorns bruttoskuld, den s.k. Maastricht</w:t>
      </w:r>
      <w:r>
        <w:softHyphen/>
        <w:t>skulden, ska motsvara 60 procent av BNP 2030. Eftersom Maastrichtskulden endast motsvarade 40,6 procent av BNP 2013 innebär det normalt att det finns förhållandevis stora säkerhets</w:t>
      </w:r>
      <w:r>
        <w:softHyphen/>
        <w:t>marginaler till den skuldnivå som stabilitets- och tillväxtpakten stipulerar.</w:t>
      </w:r>
    </w:p>
    <w:p w14:paraId="7DAA445E" w14:textId="640C219D" w:rsidR="00F7009D" w:rsidRPr="00450181" w:rsidRDefault="009D6872" w:rsidP="00F7009D">
      <w:pPr>
        <w:pStyle w:val="Brdtextmedindrag"/>
      </w:pPr>
      <w:r>
        <w:t>S1</w:t>
      </w:r>
      <w:r>
        <w:noBreakHyphen/>
        <w:t>indika</w:t>
      </w:r>
      <w:r w:rsidRPr="00450181">
        <w:t>torn uppgår till</w:t>
      </w:r>
      <w:r>
        <w:t xml:space="preserve"> </w:t>
      </w:r>
      <w:r>
        <w:noBreakHyphen/>
        <w:t>2,4 procent av BNP beräknad från 2015, vilket in</w:t>
      </w:r>
      <w:r w:rsidRPr="00450181">
        <w:t>nebär att om den</w:t>
      </w:r>
      <w:r>
        <w:t xml:space="preserve"> konsoliderade brutto</w:t>
      </w:r>
      <w:r w:rsidRPr="00450181">
        <w:t>skulden ska uppgå till 60</w:t>
      </w:r>
      <w:r>
        <w:t> </w:t>
      </w:r>
      <w:r w:rsidRPr="00450181">
        <w:t>procent av BNP 2030 kan detta uppnås genom en omgående och permanent försvagning av det finansiella sparandet</w:t>
      </w:r>
      <w:r>
        <w:t xml:space="preserve"> om </w:t>
      </w:r>
      <w:r>
        <w:noBreakHyphen/>
        <w:t>2,4 procent av BNP detta år.</w:t>
      </w:r>
    </w:p>
    <w:p w14:paraId="080DCAF4" w14:textId="3226E6F9" w:rsidR="00F7009D" w:rsidRPr="00450181" w:rsidRDefault="009D6872" w:rsidP="00F7009D">
      <w:pPr>
        <w:pStyle w:val="Brdtextmedindrag"/>
      </w:pPr>
      <w:r w:rsidRPr="00450181">
        <w:lastRenderedPageBreak/>
        <w:t>Den starka utve</w:t>
      </w:r>
      <w:r>
        <w:t>cklingen av det finansiella spa</w:t>
      </w:r>
      <w:r w:rsidRPr="00450181">
        <w:t xml:space="preserve">randet i </w:t>
      </w:r>
      <w:r>
        <w:t>scen</w:t>
      </w:r>
      <w:r w:rsidRPr="00450181">
        <w:t xml:space="preserve">ariot skapar en förhållandevis </w:t>
      </w:r>
      <w:r>
        <w:t>go</w:t>
      </w:r>
      <w:r w:rsidRPr="00450181">
        <w:t xml:space="preserve">d marginal för </w:t>
      </w:r>
      <w:r>
        <w:t>stabiliseringspolitiska åt</w:t>
      </w:r>
      <w:r w:rsidRPr="00450181">
        <w:t xml:space="preserve">gärder för att möta eventuella kriser eller försvagningar i konjunkturen. </w:t>
      </w:r>
      <w:r w:rsidRPr="00126619">
        <w:t>Målkonflikten mellan stabiliseringspolitiska krav och fördelnings- och strukturpolitiska mål kan därför bedömas vara förhållandevis begränsad, även under perioden omkring 2030</w:t>
      </w:r>
      <w:r>
        <w:t>,</w:t>
      </w:r>
      <w:r w:rsidRPr="00126619">
        <w:t xml:space="preserve"> då det finansiella sparandet är som svagast.</w:t>
      </w:r>
    </w:p>
    <w:p w14:paraId="45A90F03" w14:textId="247F38E7" w:rsidR="00F7009D" w:rsidRDefault="009D6872" w:rsidP="00F7009D">
      <w:pPr>
        <w:pStyle w:val="Brdtextmedindrag"/>
      </w:pPr>
      <w:r w:rsidRPr="00450181">
        <w:t>Med utgångspu</w:t>
      </w:r>
      <w:r>
        <w:t>nkt i de kriterier och indikato</w:t>
      </w:r>
      <w:r w:rsidRPr="00450181">
        <w:t>rer som använts ovan bedöms finans</w:t>
      </w:r>
      <w:r>
        <w:softHyphen/>
      </w:r>
      <w:r w:rsidRPr="00450181">
        <w:t xml:space="preserve">politiken </w:t>
      </w:r>
      <w:r>
        <w:t xml:space="preserve">därmed </w:t>
      </w:r>
      <w:r w:rsidRPr="00450181">
        <w:t>vara långsiktigt hållbar</w:t>
      </w:r>
      <w:r>
        <w:t xml:space="preserve"> i detta scenario</w:t>
      </w:r>
      <w:r w:rsidRPr="00450181">
        <w:t xml:space="preserve">. Det bör dock understrykas att denna bedömning bygger </w:t>
      </w:r>
      <w:r>
        <w:t xml:space="preserve">på </w:t>
      </w:r>
      <w:r w:rsidRPr="00450181">
        <w:t>relativt strikta antaganden.</w:t>
      </w:r>
      <w:r>
        <w:t xml:space="preserve"> Nedan beskrivs ett antal alternativa scenarier, som bygger på andra antaganden, för att ge en mer utförlig bild av de utmaningar och möjligheter finanspolitiken står inför.</w:t>
      </w:r>
    </w:p>
    <w:p w14:paraId="0C32F665" w14:textId="481C884A" w:rsidR="00F7009D" w:rsidRPr="00980AE5" w:rsidRDefault="009D6872" w:rsidP="00F7009D">
      <w:pPr>
        <w:pStyle w:val="Rubrik3"/>
      </w:pPr>
      <w:bookmarkStart w:id="678" w:name="_Toc384401591"/>
      <w:r w:rsidRPr="00980AE5">
        <w:t xml:space="preserve">Ett stigande välstånd </w:t>
      </w:r>
      <w:r>
        <w:t xml:space="preserve">kan </w:t>
      </w:r>
      <w:r w:rsidRPr="00980AE5">
        <w:t>öka</w:t>
      </w:r>
      <w:r>
        <w:t xml:space="preserve"> </w:t>
      </w:r>
      <w:r w:rsidRPr="00980AE5">
        <w:t>efterfrågan på välfärdstjänster</w:t>
      </w:r>
      <w:bookmarkEnd w:id="678"/>
    </w:p>
    <w:p w14:paraId="36F8B298" w14:textId="38F1C37E" w:rsidR="00F7009D" w:rsidRPr="00450181" w:rsidRDefault="009D6872" w:rsidP="00F7009D">
      <w:pPr>
        <w:pStyle w:val="Brdtext"/>
      </w:pPr>
      <w:r w:rsidRPr="00450181">
        <w:t>Det ekonomiska välståndet, mätt som BNP per invånare, har öka</w:t>
      </w:r>
      <w:r>
        <w:t>t under lång tid och för</w:t>
      </w:r>
      <w:r w:rsidRPr="00450181">
        <w:t>väntas fortsätta öka. E</w:t>
      </w:r>
      <w:r>
        <w:t>n högre BNP</w:t>
      </w:r>
      <w:r w:rsidRPr="00450181">
        <w:t xml:space="preserve"> möjliggör ökad konsumtion, men kan även medföra fö</w:t>
      </w:r>
      <w:r>
        <w:t>rändrade beteenden som en ökad ef</w:t>
      </w:r>
      <w:r w:rsidRPr="00450181">
        <w:t xml:space="preserve">terfrågan på </w:t>
      </w:r>
      <w:r>
        <w:t xml:space="preserve">fritid och </w:t>
      </w:r>
      <w:r w:rsidRPr="00450181">
        <w:t>välfärdstjänster</w:t>
      </w:r>
      <w:r>
        <w:t>, vilket</w:t>
      </w:r>
      <w:r w:rsidRPr="00450181">
        <w:t xml:space="preserve"> kan försvaga den finansiella hållbarheten.</w:t>
      </w:r>
    </w:p>
    <w:p w14:paraId="7DE83015" w14:textId="7F72DD38" w:rsidR="00F7009D" w:rsidRPr="00450181" w:rsidRDefault="009D6872" w:rsidP="00F7009D">
      <w:pPr>
        <w:pStyle w:val="Brdtextmedindrag"/>
      </w:pPr>
      <w:r>
        <w:t>En möjlig</w:t>
      </w:r>
      <w:r w:rsidRPr="00450181">
        <w:t xml:space="preserve"> </w:t>
      </w:r>
      <w:r>
        <w:t xml:space="preserve">effekt av </w:t>
      </w:r>
      <w:r w:rsidRPr="00450181">
        <w:t xml:space="preserve">ett </w:t>
      </w:r>
      <w:r>
        <w:t>större</w:t>
      </w:r>
      <w:r w:rsidRPr="00450181">
        <w:t xml:space="preserve"> ekonomiskt välstånd </w:t>
      </w:r>
      <w:r>
        <w:t xml:space="preserve">kan vara </w:t>
      </w:r>
      <w:r w:rsidRPr="00450181">
        <w:t xml:space="preserve">att efterfrågan på fritid ökar. När inkomsterna stiger kan behovet av materiell välfärd mättas, samtidigt </w:t>
      </w:r>
      <w:r>
        <w:t>som fritid värderas allt högre.</w:t>
      </w:r>
      <w:r>
        <w:rPr>
          <w:rStyle w:val="Fotnotsreferens"/>
        </w:rPr>
        <w:footnoteReference w:id="155"/>
      </w:r>
      <w:r w:rsidRPr="00450181">
        <w:t xml:space="preserve"> Mer fritid och färre arbetade timmar </w:t>
      </w:r>
      <w:r>
        <w:t>leder till</w:t>
      </w:r>
      <w:r w:rsidRPr="00450181">
        <w:t xml:space="preserve"> minskande skatteinkomster utan att utgifterna nödvändigtvis minskar i samma utsträck</w:t>
      </w:r>
      <w:r>
        <w:t>ning. Samtidigt kan framtida ge</w:t>
      </w:r>
      <w:r w:rsidRPr="00450181">
        <w:t xml:space="preserve">nerationer arbeta lika många timmar som i dag och ändå öka sin fritid. En ökad livslängd som inte för med sig en lika stor ökning </w:t>
      </w:r>
      <w:r>
        <w:t>av pensions</w:t>
      </w:r>
      <w:r>
        <w:softHyphen/>
        <w:t>åldern innebär att ti</w:t>
      </w:r>
      <w:r w:rsidRPr="00450181">
        <w:t xml:space="preserve">den som pensionär ökar. </w:t>
      </w:r>
      <w:r>
        <w:t xml:space="preserve">Om </w:t>
      </w:r>
      <w:r>
        <w:lastRenderedPageBreak/>
        <w:t>arbetslivet förlängs i paritet med att medellivs</w:t>
      </w:r>
      <w:r>
        <w:softHyphen/>
        <w:t xml:space="preserve">längden ökar, samtidigt som den genomsnittliga årsarbetstiden minskar, kan det sammanlagda arbetsutbudet över livet hållas konstant. </w:t>
      </w:r>
      <w:r w:rsidRPr="00450181">
        <w:t xml:space="preserve">Antalet arbetade timmar kan </w:t>
      </w:r>
      <w:r>
        <w:t>s</w:t>
      </w:r>
      <w:r w:rsidRPr="00450181">
        <w:t>å</w:t>
      </w:r>
      <w:r>
        <w:t>ledes</w:t>
      </w:r>
      <w:r w:rsidRPr="00450181">
        <w:t xml:space="preserve"> vara oförändrat eller t.o.m. högre än i dag</w:t>
      </w:r>
      <w:r>
        <w:t>,</w:t>
      </w:r>
      <w:r w:rsidRPr="00450181">
        <w:t xml:space="preserve"> trots </w:t>
      </w:r>
      <w:r>
        <w:t xml:space="preserve">att även </w:t>
      </w:r>
      <w:r w:rsidRPr="00450181">
        <w:t>fritid</w:t>
      </w:r>
      <w:r>
        <w:t>en ökar över livscykeln</w:t>
      </w:r>
      <w:r w:rsidRPr="00450181">
        <w:t>.</w:t>
      </w:r>
    </w:p>
    <w:p w14:paraId="193AF68A" w14:textId="4F20B4D8" w:rsidR="00F7009D" w:rsidRDefault="009D6872" w:rsidP="00F7009D">
      <w:pPr>
        <w:pStyle w:val="Brdtextmedindrag"/>
      </w:pPr>
      <w:r>
        <w:t xml:space="preserve">En annan möjlighet är att ett </w:t>
      </w:r>
      <w:r w:rsidRPr="00450181">
        <w:t xml:space="preserve">ökat välstånd </w:t>
      </w:r>
      <w:r>
        <w:t>leder till att kraven på det skattefinansierade välfärdså</w:t>
      </w:r>
      <w:r w:rsidRPr="00450181">
        <w:t xml:space="preserve">tagandet ökar. </w:t>
      </w:r>
      <w:r>
        <w:t>Denna effekt</w:t>
      </w:r>
      <w:r w:rsidRPr="00450181">
        <w:t xml:space="preserve">, som ibland benämns Wagners lag, innebär att </w:t>
      </w:r>
      <w:r>
        <w:t xml:space="preserve">efterfrågan på de tjänster </w:t>
      </w:r>
      <w:r w:rsidRPr="00450181">
        <w:t xml:space="preserve">den offentliga sektorn </w:t>
      </w:r>
      <w:r>
        <w:t>tillhandahåller ökar</w:t>
      </w:r>
      <w:r w:rsidRPr="00450181">
        <w:t xml:space="preserve"> som andel</w:t>
      </w:r>
      <w:r>
        <w:t xml:space="preserve"> av BNP när BNP växer.</w:t>
      </w:r>
      <w:r>
        <w:rPr>
          <w:rStyle w:val="Fotnotsreferens"/>
        </w:rPr>
        <w:footnoteReference w:id="156"/>
      </w:r>
      <w:r>
        <w:t xml:space="preserve"> </w:t>
      </w:r>
      <w:r w:rsidRPr="00450181">
        <w:t xml:space="preserve">Ett skäl till detta kan vara </w:t>
      </w:r>
      <w:r>
        <w:t>att e</w:t>
      </w:r>
      <w:r w:rsidRPr="00450181">
        <w:t xml:space="preserve">tt samhälle med </w:t>
      </w:r>
      <w:r>
        <w:t>högre</w:t>
      </w:r>
      <w:r w:rsidRPr="00450181">
        <w:t xml:space="preserve"> välstånd samtidigt blir mer komplext</w:t>
      </w:r>
      <w:r>
        <w:t>,</w:t>
      </w:r>
      <w:r w:rsidRPr="00450181">
        <w:t xml:space="preserve"> och att behovet av e</w:t>
      </w:r>
      <w:r>
        <w:t>n sammanhållande offentlig verk</w:t>
      </w:r>
      <w:r>
        <w:softHyphen/>
      </w:r>
      <w:r w:rsidRPr="00450181">
        <w:t>samhet och rättsstat därför blir större. En annan förklaring är att högre inkomster medför öka</w:t>
      </w:r>
      <w:r>
        <w:t>de</w:t>
      </w:r>
      <w:r w:rsidRPr="00450181">
        <w:t xml:space="preserve"> krav </w:t>
      </w:r>
      <w:r>
        <w:t>på skattefi</w:t>
      </w:r>
      <w:r w:rsidRPr="00450181">
        <w:t>nansierade välfärdstjänster so</w:t>
      </w:r>
      <w:r>
        <w:t>m utbildning, kul</w:t>
      </w:r>
      <w:r w:rsidRPr="00450181">
        <w:t>tur och vård. Fö</w:t>
      </w:r>
      <w:r>
        <w:t>r finanspolitiken inne</w:t>
      </w:r>
      <w:r w:rsidRPr="00450181">
        <w:t>bär Wagners la</w:t>
      </w:r>
      <w:r>
        <w:t>g ett försvårat hållbarhets</w:t>
      </w:r>
      <w:r>
        <w:softHyphen/>
        <w:t>problem efter</w:t>
      </w:r>
      <w:r w:rsidRPr="00450181">
        <w:t xml:space="preserve">som </w:t>
      </w:r>
      <w:r>
        <w:t xml:space="preserve">kraven på den </w:t>
      </w:r>
      <w:r w:rsidRPr="00450181">
        <w:t>offentlig</w:t>
      </w:r>
      <w:r>
        <w:t xml:space="preserve">a sektorn ökar kontinuerligt </w:t>
      </w:r>
      <w:r w:rsidRPr="00450181">
        <w:t>när ekonomin växer</w:t>
      </w:r>
      <w:r>
        <w:t>.</w:t>
      </w:r>
    </w:p>
    <w:p w14:paraId="3F16D3AE" w14:textId="579760E7" w:rsidR="00F7009D" w:rsidRDefault="00F7009D" w:rsidP="00F7009D">
      <w:pPr>
        <w:pStyle w:val="Brdtext"/>
      </w:pPr>
    </w:p>
    <w:p w14:paraId="76505F3F" w14:textId="463A1803" w:rsidR="00F7009D" w:rsidRDefault="009D6872" w:rsidP="00F7009D">
      <w:pPr>
        <w:pStyle w:val="DiagramRubrik"/>
      </w:pPr>
      <w:bookmarkStart w:id="679" w:name="_Ref380503024"/>
      <w:bookmarkStart w:id="680" w:name="_Toc384401847"/>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9</w:t>
        </w:r>
      </w:fldSimple>
      <w:bookmarkEnd w:id="679"/>
      <w:r>
        <w:t xml:space="preserve"> Offentliga utgifter 1950–2013</w:t>
      </w:r>
      <w:bookmarkEnd w:id="680"/>
    </w:p>
    <w:p w14:paraId="0462F61E" w14:textId="2C682A80" w:rsidR="00F7009D" w:rsidRDefault="009D6872" w:rsidP="00F7009D">
      <w:pPr>
        <w:pStyle w:val="DiagramUnderrubrik"/>
      </w:pPr>
      <w:r>
        <w:t>Procent av BNP</w:t>
      </w:r>
    </w:p>
    <w:p w14:paraId="075158FC" w14:textId="37371213" w:rsidR="00F7009D" w:rsidRDefault="009D6872" w:rsidP="00F7009D">
      <w:pPr>
        <w:pStyle w:val="Brdtext"/>
        <w:spacing w:line="260" w:lineRule="atLeast"/>
      </w:pPr>
      <w:r>
        <w:rPr>
          <w:noProof/>
          <w:lang w:eastAsia="sv-SE"/>
        </w:rPr>
        <w:drawing>
          <wp:inline distT="0" distB="0" distL="0" distR="0" wp14:anchorId="56BD3E64" wp14:editId="52063723">
            <wp:extent cx="2753995" cy="2045825"/>
            <wp:effectExtent l="0" t="0" r="0" b="0"/>
            <wp:docPr id="193" name="Diagram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514"/>
              </a:graphicData>
            </a:graphic>
          </wp:inline>
        </w:drawing>
      </w:r>
    </w:p>
    <w:p w14:paraId="56CF6D86" w14:textId="2937BE82" w:rsidR="00F7009D" w:rsidRDefault="009D6872" w:rsidP="00F7009D">
      <w:pPr>
        <w:pStyle w:val="DiagramFotnot"/>
      </w:pPr>
      <w:r>
        <w:t>Källor: Statistiska centralbyrån och Konjunkturinstitutet.</w:t>
      </w:r>
    </w:p>
    <w:p w14:paraId="6EA98D6F" w14:textId="77777777" w:rsidR="00F7009D" w:rsidRDefault="00F7009D" w:rsidP="00F7009D">
      <w:pPr>
        <w:pStyle w:val="Brdtext"/>
      </w:pPr>
    </w:p>
    <w:p w14:paraId="07DC29C5" w14:textId="0F085558" w:rsidR="00F7009D" w:rsidRDefault="009D6872" w:rsidP="00F7009D">
      <w:pPr>
        <w:pStyle w:val="Brdtextmedindrag"/>
        <w:ind w:firstLine="0"/>
      </w:pPr>
      <w:r>
        <w:t>I</w:t>
      </w:r>
      <w:r w:rsidRPr="00450181">
        <w:t xml:space="preserve"> Sverige ökade de offentliga utgifterna från 24</w:t>
      </w:r>
      <w:r>
        <w:t> </w:t>
      </w:r>
      <w:r w:rsidRPr="00450181">
        <w:t>procent av BNP 1950 till 65 procent av BNP 1982 (se</w:t>
      </w:r>
      <w:r>
        <w:t xml:space="preserve"> </w:t>
      </w:r>
      <w:r>
        <w:rPr>
          <w:highlight w:val="yellow"/>
        </w:rPr>
        <w:fldChar w:fldCharType="begin"/>
      </w:r>
      <w:r>
        <w:rPr>
          <w:highlight w:val="yellow"/>
        </w:rPr>
        <w:instrText xml:space="preserve"> REF  _Ref380503024 \* Lower \h </w:instrText>
      </w:r>
      <w:r>
        <w:rPr>
          <w:highlight w:val="yellow"/>
        </w:rPr>
      </w:r>
      <w:r>
        <w:rPr>
          <w:highlight w:val="yellow"/>
        </w:rPr>
        <w:fldChar w:fldCharType="separate"/>
      </w:r>
      <w:r w:rsidR="004642B5">
        <w:t xml:space="preserve">diagram </w:t>
      </w:r>
      <w:r w:rsidR="004642B5" w:rsidRPr="004642B5">
        <w:rPr>
          <w:bCs/>
          <w:noProof/>
        </w:rPr>
        <w:t>11</w:t>
      </w:r>
      <w:r w:rsidR="004642B5">
        <w:t>.</w:t>
      </w:r>
      <w:r w:rsidR="004642B5">
        <w:rPr>
          <w:noProof/>
        </w:rPr>
        <w:t>9</w:t>
      </w:r>
      <w:r>
        <w:rPr>
          <w:highlight w:val="yellow"/>
        </w:rPr>
        <w:fldChar w:fldCharType="end"/>
      </w:r>
      <w:r w:rsidRPr="00450181">
        <w:t xml:space="preserve">). </w:t>
      </w:r>
      <w:r>
        <w:t>Både</w:t>
      </w:r>
      <w:r w:rsidRPr="00450181">
        <w:t xml:space="preserve"> den offentliga konsumtionen och transfereringarna ökade</w:t>
      </w:r>
      <w:r>
        <w:t xml:space="preserve"> under perioden</w:t>
      </w:r>
      <w:r w:rsidRPr="00450181">
        <w:t xml:space="preserve">. </w:t>
      </w:r>
      <w:r>
        <w:t xml:space="preserve">Den snabba ökningen av de offentliga utgifterna möjliggjordes av att skatterna kunde höjas kraftigt från låga nivåer. </w:t>
      </w:r>
      <w:r w:rsidRPr="00450181">
        <w:lastRenderedPageBreak/>
        <w:t xml:space="preserve">Utgiftskvoten minskade </w:t>
      </w:r>
      <w:r>
        <w:t>se</w:t>
      </w:r>
      <w:r w:rsidRPr="00450181">
        <w:t>dan något under</w:t>
      </w:r>
      <w:r>
        <w:t xml:space="preserve"> 1980-talet, men ökade snabbt</w:t>
      </w:r>
      <w:r w:rsidRPr="00450181">
        <w:t xml:space="preserve"> till f</w:t>
      </w:r>
      <w:r>
        <w:t>öljd av 1990-talskrisen, då BNP föll kraftigt, och upp</w:t>
      </w:r>
      <w:r w:rsidRPr="00450181">
        <w:t xml:space="preserve">gick 1993 till 68 procent av BNP. Sedan mitten av 1990-talet har utgiftskvoten sjunkit till </w:t>
      </w:r>
      <w:r>
        <w:t>drygt</w:t>
      </w:r>
      <w:r w:rsidRPr="00450181">
        <w:t xml:space="preserve"> </w:t>
      </w:r>
      <w:r>
        <w:t>51</w:t>
      </w:r>
      <w:r w:rsidRPr="00450181">
        <w:t xml:space="preserve"> procent av BNP 201</w:t>
      </w:r>
      <w:r>
        <w:t>3</w:t>
      </w:r>
      <w:r w:rsidRPr="00450181">
        <w:t>, framför allt till följd av minskande transfereringar, men också på grund av lägre räntekostnader. Det verkar därför som att sam</w:t>
      </w:r>
      <w:r>
        <w:t xml:space="preserve">bandet mellan </w:t>
      </w:r>
      <w:r w:rsidRPr="00450181">
        <w:t xml:space="preserve">tillväxt och </w:t>
      </w:r>
      <w:r>
        <w:t>utgifts</w:t>
      </w:r>
      <w:r w:rsidRPr="00450181">
        <w:t xml:space="preserve">kvot </w:t>
      </w:r>
      <w:r>
        <w:t xml:space="preserve">har varit </w:t>
      </w:r>
      <w:r w:rsidRPr="00450181">
        <w:t>svagt i Sverige</w:t>
      </w:r>
      <w:r>
        <w:t xml:space="preserve"> de senaste 35 åren</w:t>
      </w:r>
      <w:r w:rsidRPr="00450181">
        <w:t xml:space="preserve">. </w:t>
      </w:r>
      <w:r>
        <w:t>Det empi</w:t>
      </w:r>
      <w:r w:rsidRPr="00450181">
        <w:t>risk</w:t>
      </w:r>
      <w:r>
        <w:t>a</w:t>
      </w:r>
      <w:r w:rsidRPr="00450181">
        <w:t xml:space="preserve"> stöd</w:t>
      </w:r>
      <w:r>
        <w:t>et</w:t>
      </w:r>
      <w:r w:rsidRPr="00450181">
        <w:t xml:space="preserve"> för Wag</w:t>
      </w:r>
      <w:r>
        <w:t>ners lag är tvetydigt och vari</w:t>
      </w:r>
      <w:r w:rsidRPr="00450181">
        <w:t>erar både mell</w:t>
      </w:r>
      <w:r>
        <w:t>an länder och undersökta tidspe</w:t>
      </w:r>
      <w:r w:rsidRPr="00450181">
        <w:t>rioder</w:t>
      </w:r>
      <w:r>
        <w:t>.</w:t>
      </w:r>
      <w:r>
        <w:rPr>
          <w:rStyle w:val="Fotnotsreferens"/>
        </w:rPr>
        <w:footnoteReference w:id="157"/>
      </w:r>
    </w:p>
    <w:p w14:paraId="78D8EC58" w14:textId="3F2ED773" w:rsidR="00F7009D" w:rsidRDefault="009D6872" w:rsidP="00F7009D">
      <w:pPr>
        <w:pStyle w:val="Rubrik4utannumrering"/>
      </w:pPr>
      <w:r>
        <w:t>H</w:t>
      </w:r>
      <w:r w:rsidRPr="00980AE5">
        <w:t xml:space="preserve">ögre efterfrågan på fritid och välfärdstjänster </w:t>
      </w:r>
      <w:r>
        <w:t>försämrar det offentliga sparandet</w:t>
      </w:r>
    </w:p>
    <w:p w14:paraId="7A30A4BE" w14:textId="44BB7307" w:rsidR="00F7009D" w:rsidRDefault="009D6872" w:rsidP="00F7009D">
      <w:pPr>
        <w:pStyle w:val="Brdtext"/>
      </w:pPr>
      <w:r w:rsidRPr="009E0D4F">
        <w:t xml:space="preserve">I </w:t>
      </w:r>
      <w:r>
        <w:t xml:space="preserve">detta </w:t>
      </w:r>
      <w:r w:rsidRPr="009E0D4F">
        <w:t>scenario är avsikten att visa på konsekvenserna av förändringar i efterfrågan som kan ske på grund av ökat välstånd. Den genomsnittliga arbetstiden per sysselsatt anta</w:t>
      </w:r>
      <w:r>
        <w:t>s minska med 0,1 procent per år</w:t>
      </w:r>
      <w:r>
        <w:rPr>
          <w:rStyle w:val="Fotnotsreferens"/>
        </w:rPr>
        <w:footnoteReference w:id="158"/>
      </w:r>
      <w:r w:rsidRPr="009E0D4F">
        <w:t xml:space="preserve"> jämfört med </w:t>
      </w:r>
      <w:r>
        <w:t>scenariot med oförändrat beteende, samtidigt som den offent</w:t>
      </w:r>
      <w:r w:rsidRPr="009E0D4F">
        <w:t xml:space="preserve">liga konsumtionen volymmässigt växer 0,2 procent </w:t>
      </w:r>
      <w:r>
        <w:t>snabbare</w:t>
      </w:r>
      <w:r w:rsidRPr="009E0D4F">
        <w:t xml:space="preserve"> per år än vad</w:t>
      </w:r>
      <w:r>
        <w:t xml:space="preserve"> som är demografiskt motiverat.</w:t>
      </w:r>
      <w:r>
        <w:rPr>
          <w:rStyle w:val="Fotnotsreferens"/>
        </w:rPr>
        <w:footnoteReference w:id="159"/>
      </w:r>
      <w:r w:rsidRPr="009E0D4F">
        <w:t xml:space="preserve"> Detta innebär att det sker en viss standardökning i</w:t>
      </w:r>
      <w:r>
        <w:t xml:space="preserve"> de välfärdstjänster som den offent</w:t>
      </w:r>
      <w:r w:rsidRPr="009E0D4F">
        <w:t>lig</w:t>
      </w:r>
      <w:r>
        <w:t>a</w:t>
      </w:r>
      <w:r w:rsidRPr="009E0D4F">
        <w:t xml:space="preserve"> sektor</w:t>
      </w:r>
      <w:r>
        <w:t>n</w:t>
      </w:r>
      <w:r w:rsidRPr="009E0D4F">
        <w:t xml:space="preserve"> erbj</w:t>
      </w:r>
      <w:r>
        <w:t>uder. Därmed förändras också fi</w:t>
      </w:r>
      <w:r w:rsidRPr="009E0D4F">
        <w:t>nanspolitiken successivt med tiden</w:t>
      </w:r>
      <w:r>
        <w:t>.</w:t>
      </w:r>
    </w:p>
    <w:p w14:paraId="5C93A484" w14:textId="77777777" w:rsidR="00F7009D" w:rsidRDefault="00F7009D" w:rsidP="00F7009D">
      <w:pPr>
        <w:pStyle w:val="Brdtextmedindrag"/>
        <w:ind w:firstLine="0"/>
      </w:pPr>
    </w:p>
    <w:p w14:paraId="57B4CCAB" w14:textId="2067BDD9" w:rsidR="00F7009D" w:rsidRDefault="009D6872" w:rsidP="00F7009D">
      <w:pPr>
        <w:pStyle w:val="DiagramRubrik"/>
      </w:pPr>
      <w:bookmarkStart w:id="681" w:name="_Ref380503748"/>
      <w:bookmarkStart w:id="682" w:name="_Toc384401848"/>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10</w:t>
        </w:r>
      </w:fldSimple>
      <w:bookmarkEnd w:id="681"/>
      <w:r>
        <w:t xml:space="preserve"> Primärt finansiellt sparande vid högre efterfrågan</w:t>
      </w:r>
      <w:bookmarkEnd w:id="682"/>
    </w:p>
    <w:p w14:paraId="4E1C912A" w14:textId="5479B1A1" w:rsidR="00F7009D" w:rsidRDefault="009D6872" w:rsidP="00F7009D">
      <w:pPr>
        <w:pStyle w:val="DiagramUnderrubrik"/>
      </w:pPr>
      <w:r>
        <w:t>Procent av BNP</w:t>
      </w:r>
    </w:p>
    <w:p w14:paraId="63EC7005" w14:textId="6CEC943A" w:rsidR="00F7009D" w:rsidRDefault="009D6872" w:rsidP="00F7009D">
      <w:pPr>
        <w:pStyle w:val="Brdtext"/>
        <w:spacing w:line="260" w:lineRule="atLeast"/>
      </w:pPr>
      <w:r>
        <w:rPr>
          <w:noProof/>
          <w:lang w:eastAsia="sv-SE"/>
        </w:rPr>
        <w:drawing>
          <wp:inline distT="0" distB="0" distL="0" distR="0" wp14:anchorId="4AFF74AC" wp14:editId="68AF0484">
            <wp:extent cx="2753995" cy="2044037"/>
            <wp:effectExtent l="0" t="0" r="0" b="0"/>
            <wp:docPr id="194" name="Diagram 18"/>
            <wp:cNvGraphicFramePr/>
            <a:graphic xmlns:a="http://schemas.openxmlformats.org/drawingml/2006/main">
              <a:graphicData uri="http://schemas.openxmlformats.org/drawingml/2006/chart">
                <c:chart xmlns:c="http://schemas.openxmlformats.org/drawingml/2006/chart" xmlns:r="http://schemas.openxmlformats.org/officeDocument/2006/relationships" r:id="rId515"/>
              </a:graphicData>
            </a:graphic>
          </wp:inline>
        </w:drawing>
      </w:r>
    </w:p>
    <w:p w14:paraId="00924C6F" w14:textId="0EC8DD9B" w:rsidR="00F7009D" w:rsidRDefault="009D6872" w:rsidP="00F7009D">
      <w:pPr>
        <w:pStyle w:val="DiagramFotnot"/>
      </w:pPr>
      <w:r>
        <w:t>Källor: Statistiska centralbyrån och egna beräkningar.</w:t>
      </w:r>
    </w:p>
    <w:p w14:paraId="078ADEEC" w14:textId="77777777" w:rsidR="00F7009D" w:rsidRDefault="00F7009D" w:rsidP="00F7009D">
      <w:pPr>
        <w:pStyle w:val="Brdtext"/>
      </w:pPr>
    </w:p>
    <w:p w14:paraId="59BC1C0D" w14:textId="584B8880" w:rsidR="00F7009D" w:rsidRDefault="009D6872" w:rsidP="00F7009D">
      <w:pPr>
        <w:pStyle w:val="Brdtext"/>
      </w:pPr>
      <w:r w:rsidRPr="009E0D4F">
        <w:t xml:space="preserve">I </w:t>
      </w:r>
      <w:r>
        <w:t>scenariot väljer kommande gene</w:t>
      </w:r>
      <w:r w:rsidRPr="009E0D4F">
        <w:t xml:space="preserve">rationer att arbeta i mindre utsträckning än i dag. </w:t>
      </w:r>
      <w:r>
        <w:t>År 2100</w:t>
      </w:r>
      <w:r w:rsidRPr="009E0D4F">
        <w:t xml:space="preserve"> antas medelarbetstiden vara </w:t>
      </w:r>
      <w:r>
        <w:t>knappt</w:t>
      </w:r>
      <w:r w:rsidRPr="009E0D4F">
        <w:t xml:space="preserve"> </w:t>
      </w:r>
      <w:r>
        <w:t>85</w:t>
      </w:r>
      <w:r w:rsidRPr="009E0D4F">
        <w:t xml:space="preserve"> timmar lägre per person och år jämfört med </w:t>
      </w:r>
      <w:r>
        <w:t>scen</w:t>
      </w:r>
      <w:r w:rsidRPr="009E0D4F">
        <w:t>ariot</w:t>
      </w:r>
      <w:r>
        <w:t xml:space="preserve"> med oförändrat beteende (motsvarande drygt två arbets</w:t>
      </w:r>
      <w:r w:rsidRPr="009E0D4F">
        <w:t>veckor</w:t>
      </w:r>
      <w:r>
        <w:t xml:space="preserve"> per år eller ca en halv timme per arbetsdag</w:t>
      </w:r>
      <w:r w:rsidRPr="009E0D4F">
        <w:t xml:space="preserve">). </w:t>
      </w:r>
      <w:r>
        <w:t>Eftersom fritid inte beskattas på samma sätt som arbetstid</w:t>
      </w:r>
      <w:r w:rsidRPr="009E0D4F">
        <w:t xml:space="preserve"> mi</w:t>
      </w:r>
      <w:r>
        <w:t>nskar även skatte</w:t>
      </w:r>
      <w:r>
        <w:softHyphen/>
        <w:t>inkoms</w:t>
      </w:r>
      <w:r w:rsidRPr="009E0D4F">
        <w:t>terna och möjl</w:t>
      </w:r>
      <w:r>
        <w:t>igheterna att finansiera den skatte</w:t>
      </w:r>
      <w:r w:rsidRPr="009E0D4F">
        <w:t>finansierade välfärden. Finansierings</w:t>
      </w:r>
      <w:r>
        <w:softHyphen/>
      </w:r>
      <w:r w:rsidRPr="009E0D4F">
        <w:t>problemen förstärks ytterli</w:t>
      </w:r>
      <w:r>
        <w:t>gare av kraven på en gradvis ökande stan</w:t>
      </w:r>
      <w:r w:rsidRPr="009E0D4F">
        <w:t xml:space="preserve">dard </w:t>
      </w:r>
      <w:r>
        <w:t xml:space="preserve">i </w:t>
      </w:r>
      <w:r w:rsidRPr="009E0D4F">
        <w:t xml:space="preserve">de offentliga tjänsterna. </w:t>
      </w:r>
      <w:r>
        <w:t>P</w:t>
      </w:r>
      <w:r w:rsidRPr="009E0D4F">
        <w:t>ersonaltätheten ino</w:t>
      </w:r>
      <w:r>
        <w:t>m vård, skola och omsorg antas exem</w:t>
      </w:r>
      <w:r w:rsidRPr="009E0D4F">
        <w:t xml:space="preserve">pelvis öka. Sammantaget är antalet arbetade timmar i </w:t>
      </w:r>
      <w:r>
        <w:t xml:space="preserve">den </w:t>
      </w:r>
      <w:r w:rsidRPr="009E0D4F">
        <w:t>offentlig</w:t>
      </w:r>
      <w:r>
        <w:t>a</w:t>
      </w:r>
      <w:r w:rsidRPr="009E0D4F">
        <w:t xml:space="preserve"> s</w:t>
      </w:r>
      <w:r>
        <w:t xml:space="preserve">ektorn </w:t>
      </w:r>
      <w:r w:rsidRPr="0065753D">
        <w:t>18</w:t>
      </w:r>
      <w:r>
        <w:t> procent högre 2100 jäm</w:t>
      </w:r>
      <w:r w:rsidRPr="009E0D4F">
        <w:t xml:space="preserve">fört med </w:t>
      </w:r>
      <w:r>
        <w:t>i scenariot med oförändrat beteende</w:t>
      </w:r>
      <w:r w:rsidRPr="009E0D4F">
        <w:t xml:space="preserve">. </w:t>
      </w:r>
      <w:r>
        <w:t xml:space="preserve">Allt eftersom </w:t>
      </w:r>
      <w:r w:rsidRPr="009E0D4F">
        <w:t>fritid</w:t>
      </w:r>
      <w:r>
        <w:t>en</w:t>
      </w:r>
      <w:r w:rsidRPr="009E0D4F">
        <w:t xml:space="preserve"> ökar, antalet arbetade timmar minskar och standarden </w:t>
      </w:r>
      <w:r>
        <w:t>höjs</w:t>
      </w:r>
      <w:r w:rsidRPr="009E0D4F">
        <w:t>, utsätts de offentliga finanserna för ett allt större förändringstryck för att finanspolitiken</w:t>
      </w:r>
      <w:r>
        <w:t xml:space="preserve"> </w:t>
      </w:r>
      <w:r w:rsidRPr="009E0D4F">
        <w:t>s</w:t>
      </w:r>
      <w:r>
        <w:t xml:space="preserve">ka vara </w:t>
      </w:r>
      <w:r w:rsidRPr="009E0D4F">
        <w:t>hållbar</w:t>
      </w:r>
      <w:r>
        <w:t>.</w:t>
      </w:r>
    </w:p>
    <w:p w14:paraId="07BFC968" w14:textId="0ADF1519" w:rsidR="00F7009D" w:rsidRPr="00E718FA" w:rsidRDefault="009D6872" w:rsidP="00F7009D">
      <w:pPr>
        <w:pStyle w:val="Brdtextmedindrag"/>
      </w:pPr>
      <w:r w:rsidRPr="009E0D4F">
        <w:t>Det primära fin</w:t>
      </w:r>
      <w:r>
        <w:t>ansiella sparandet urholkas dra</w:t>
      </w:r>
      <w:r w:rsidRPr="009E0D4F">
        <w:t xml:space="preserve">matiskt i </w:t>
      </w:r>
      <w:r>
        <w:t>detta scenario jämfört med scen</w:t>
      </w:r>
      <w:r w:rsidRPr="009E0D4F">
        <w:t>ariot</w:t>
      </w:r>
      <w:r>
        <w:t xml:space="preserve"> med oförändrat beteende</w:t>
      </w:r>
      <w:r w:rsidRPr="009E0D4F">
        <w:t>, vilket försämrar hållbarheten betydligt (se</w:t>
      </w:r>
      <w:r>
        <w:t xml:space="preserve"> </w:t>
      </w:r>
      <w:r>
        <w:fldChar w:fldCharType="begin"/>
      </w:r>
      <w:r>
        <w:instrText xml:space="preserve"> REF  _Ref380503748 \* Lower \h </w:instrText>
      </w:r>
      <w:r>
        <w:fldChar w:fldCharType="separate"/>
      </w:r>
      <w:r w:rsidR="004642B5">
        <w:t xml:space="preserve">diagram </w:t>
      </w:r>
      <w:r w:rsidR="004642B5" w:rsidRPr="004642B5">
        <w:rPr>
          <w:bCs/>
          <w:noProof/>
        </w:rPr>
        <w:t>11</w:t>
      </w:r>
      <w:r w:rsidR="004642B5">
        <w:t>.</w:t>
      </w:r>
      <w:r w:rsidR="004642B5">
        <w:rPr>
          <w:noProof/>
        </w:rPr>
        <w:t>10</w:t>
      </w:r>
      <w:r>
        <w:fldChar w:fldCharType="end"/>
      </w:r>
      <w:r w:rsidRPr="009E0D4F">
        <w:t>). S1</w:t>
      </w:r>
      <w:r>
        <w:noBreakHyphen/>
      </w:r>
      <w:r w:rsidRPr="009E0D4F">
        <w:t xml:space="preserve">indikatorn uppgår till </w:t>
      </w:r>
      <w:r>
        <w:noBreakHyphen/>
        <w:t>2,0</w:t>
      </w:r>
      <w:r w:rsidRPr="009E0D4F">
        <w:t xml:space="preserve">, vilket är en försvagning med </w:t>
      </w:r>
      <w:r w:rsidRPr="00D9167F">
        <w:t>0,</w:t>
      </w:r>
      <w:r>
        <w:t>4</w:t>
      </w:r>
      <w:r w:rsidRPr="009E0D4F">
        <w:t xml:space="preserve"> procent av BNP jämfört med </w:t>
      </w:r>
      <w:r>
        <w:t>scen</w:t>
      </w:r>
      <w:r w:rsidRPr="009E0D4F">
        <w:t>ariot</w:t>
      </w:r>
      <w:r>
        <w:t xml:space="preserve"> med oförändrat beteende, och </w:t>
      </w:r>
      <w:r w:rsidRPr="009E0D4F">
        <w:t>S2</w:t>
      </w:r>
      <w:r>
        <w:noBreakHyphen/>
      </w:r>
      <w:r w:rsidRPr="009E0D4F">
        <w:t xml:space="preserve">indikatorn uppgår till </w:t>
      </w:r>
      <w:r>
        <w:t>3,4</w:t>
      </w:r>
      <w:r w:rsidRPr="009E0D4F">
        <w:t xml:space="preserve">, vilket är en försvagning med </w:t>
      </w:r>
      <w:r>
        <w:t xml:space="preserve">5,0 </w:t>
      </w:r>
      <w:r w:rsidRPr="009E0D4F">
        <w:t>procent av BNP. Enligt S2</w:t>
      </w:r>
      <w:r>
        <w:noBreakHyphen/>
      </w:r>
      <w:r w:rsidRPr="009E0D4F">
        <w:t xml:space="preserve">indikatorn är </w:t>
      </w:r>
      <w:r>
        <w:t xml:space="preserve">utvecklingen </w:t>
      </w:r>
      <w:r w:rsidRPr="009E0D4F">
        <w:t>därför långsiktigt ohå</w:t>
      </w:r>
      <w:r>
        <w:t>llbar. Föränd</w:t>
      </w:r>
      <w:r w:rsidRPr="009E0D4F">
        <w:t>ringen beror till</w:t>
      </w:r>
      <w:r>
        <w:t xml:space="preserve"> ungefär en tredjedel på att arbetsutbudet minskar när </w:t>
      </w:r>
      <w:r w:rsidRPr="009E0D4F">
        <w:t>fritid</w:t>
      </w:r>
      <w:r>
        <w:t>en</w:t>
      </w:r>
      <w:r w:rsidRPr="009E0D4F">
        <w:t xml:space="preserve"> ökar</w:t>
      </w:r>
      <w:r>
        <w:t>,</w:t>
      </w:r>
      <w:r w:rsidRPr="009E0D4F">
        <w:t xml:space="preserve"> och till två tredjedelar på att efterfrågan på </w:t>
      </w:r>
      <w:r>
        <w:t>skatte</w:t>
      </w:r>
      <w:r w:rsidRPr="009E0D4F">
        <w:t>finansierad välfärd ökar.</w:t>
      </w:r>
    </w:p>
    <w:p w14:paraId="1E5B5961" w14:textId="7E03023C" w:rsidR="00F7009D" w:rsidRPr="007A0A1A" w:rsidRDefault="009D6872" w:rsidP="00F7009D">
      <w:pPr>
        <w:pStyle w:val="Rubrik4utannumrering"/>
      </w:pPr>
      <w:r>
        <w:rPr>
          <w:rStyle w:val="Rubrik4utannumreringChar"/>
          <w:b/>
        </w:rPr>
        <w:lastRenderedPageBreak/>
        <w:t xml:space="preserve">Det finns flera sätt att </w:t>
      </w:r>
      <w:r w:rsidRPr="007A0A1A">
        <w:rPr>
          <w:rStyle w:val="Rubrik4utannumreringChar"/>
          <w:b/>
        </w:rPr>
        <w:t>finansiera</w:t>
      </w:r>
      <w:r>
        <w:rPr>
          <w:rStyle w:val="Rubrik4utannumreringChar"/>
          <w:b/>
        </w:rPr>
        <w:t xml:space="preserve"> välfärden i</w:t>
      </w:r>
      <w:r w:rsidRPr="007A0A1A">
        <w:rPr>
          <w:rStyle w:val="Rubrik4utannumreringChar"/>
          <w:b/>
        </w:rPr>
        <w:t xml:space="preserve"> framtiden</w:t>
      </w:r>
    </w:p>
    <w:p w14:paraId="1FAF3641" w14:textId="5743C20E" w:rsidR="00F7009D" w:rsidRPr="009E0D4F" w:rsidRDefault="009D6872" w:rsidP="00F7009D">
      <w:pPr>
        <w:pStyle w:val="Brdtext"/>
      </w:pPr>
      <w:r>
        <w:t xml:space="preserve">Utvecklingen i de två scenarierna </w:t>
      </w:r>
      <w:r w:rsidRPr="009E0D4F">
        <w:t xml:space="preserve">ovan </w:t>
      </w:r>
      <w:r>
        <w:t>an</w:t>
      </w:r>
      <w:r w:rsidRPr="009E0D4F">
        <w:t xml:space="preserve">tyder att </w:t>
      </w:r>
      <w:r>
        <w:t>en finanspolitik med oförändrat arbetskraft</w:t>
      </w:r>
      <w:r>
        <w:softHyphen/>
        <w:t>utbud och oförändrad standard på tjänste</w:t>
      </w:r>
      <w:r>
        <w:softHyphen/>
        <w:t xml:space="preserve">utbudet är långsiktigt hållbar, </w:t>
      </w:r>
      <w:r w:rsidRPr="009E0D4F">
        <w:t>me</w:t>
      </w:r>
      <w:r>
        <w:t xml:space="preserve">n att </w:t>
      </w:r>
      <w:r w:rsidRPr="009E0D4F">
        <w:t>d</w:t>
      </w:r>
      <w:r>
        <w:t xml:space="preserve">et finns flera alternativa utvecklingar som </w:t>
      </w:r>
      <w:r w:rsidRPr="009E0D4F">
        <w:t xml:space="preserve">kan komma att </w:t>
      </w:r>
      <w:r>
        <w:t xml:space="preserve">sätta de offentliga finanserna under </w:t>
      </w:r>
      <w:r w:rsidRPr="009E0D4F">
        <w:t>pr</w:t>
      </w:r>
      <w:r>
        <w:t>ess. Utgifter</w:t>
      </w:r>
      <w:r w:rsidRPr="009E0D4F">
        <w:t xml:space="preserve"> </w:t>
      </w:r>
      <w:r>
        <w:t xml:space="preserve">kan öka </w:t>
      </w:r>
      <w:r w:rsidRPr="009E0D4F">
        <w:t xml:space="preserve">på grund av en åldrande befolkning, kostnadssjukan </w:t>
      </w:r>
      <w:r>
        <w:t>eller</w:t>
      </w:r>
      <w:r w:rsidRPr="009E0D4F">
        <w:t xml:space="preserve"> en </w:t>
      </w:r>
      <w:r>
        <w:t>högre</w:t>
      </w:r>
      <w:r w:rsidRPr="009E0D4F">
        <w:t xml:space="preserve"> eft</w:t>
      </w:r>
      <w:r>
        <w:t>er</w:t>
      </w:r>
      <w:r>
        <w:softHyphen/>
        <w:t>frågan när BNP ökar.</w:t>
      </w:r>
      <w:r>
        <w:rPr>
          <w:rStyle w:val="Fotnotsreferens"/>
        </w:rPr>
        <w:footnoteReference w:id="160"/>
      </w:r>
      <w:r w:rsidRPr="009E0D4F">
        <w:t xml:space="preserve"> Dessa utgifter ka</w:t>
      </w:r>
      <w:r>
        <w:t>n komma att behöva</w:t>
      </w:r>
      <w:r w:rsidRPr="009E0D4F">
        <w:t xml:space="preserve"> finansieras av en minskande andel förvärvsaktiva</w:t>
      </w:r>
      <w:r>
        <w:t xml:space="preserve"> i befolkningen</w:t>
      </w:r>
      <w:r w:rsidRPr="009E0D4F">
        <w:t xml:space="preserve">, som med stigande inkomster möjligtvis </w:t>
      </w:r>
      <w:r>
        <w:t>vill öka sin fritid</w:t>
      </w:r>
      <w:r w:rsidRPr="009E0D4F">
        <w:t>.</w:t>
      </w:r>
    </w:p>
    <w:p w14:paraId="4ED9A698" w14:textId="7222E992" w:rsidR="00F7009D" w:rsidRPr="009E0D4F" w:rsidRDefault="009D6872" w:rsidP="00F7009D">
      <w:pPr>
        <w:pStyle w:val="Brdtextmedindrag"/>
      </w:pPr>
      <w:r w:rsidRPr="009E0D4F">
        <w:t>En ökad efter</w:t>
      </w:r>
      <w:r>
        <w:t>frågan på välfärdstjänster inne</w:t>
      </w:r>
      <w:r w:rsidRPr="009E0D4F">
        <w:t xml:space="preserve">bär inte nödvändigtvis att tjänsterna måste finansieras med </w:t>
      </w:r>
      <w:r>
        <w:t>skatter</w:t>
      </w:r>
      <w:r w:rsidRPr="009E0D4F">
        <w:t xml:space="preserve">. En allt större privat </w:t>
      </w:r>
      <w:r>
        <w:t xml:space="preserve">finansierad </w:t>
      </w:r>
      <w:r w:rsidRPr="009E0D4F">
        <w:t>välfärdssektor har vuxit fram under de senaste år</w:t>
      </w:r>
      <w:r>
        <w:t xml:space="preserve">en och möjligheterna </w:t>
      </w:r>
      <w:r w:rsidRPr="009E0D4F">
        <w:t xml:space="preserve">att själv </w:t>
      </w:r>
      <w:r>
        <w:t xml:space="preserve">betala för </w:t>
      </w:r>
      <w:r w:rsidRPr="009E0D4F">
        <w:t>välfärdstjänster har ökat.</w:t>
      </w:r>
      <w:r>
        <w:t xml:space="preserve"> </w:t>
      </w:r>
      <w:r w:rsidRPr="009E0D4F">
        <w:t xml:space="preserve">Möjligheten att köpa privata tjänster </w:t>
      </w:r>
      <w:r>
        <w:t>beror dock på den egna</w:t>
      </w:r>
      <w:r w:rsidRPr="009E0D4F">
        <w:t xml:space="preserve"> inkomst</w:t>
      </w:r>
      <w:r>
        <w:t>en</w:t>
      </w:r>
      <w:r w:rsidRPr="009E0D4F">
        <w:t xml:space="preserve"> och </w:t>
      </w:r>
      <w:r>
        <w:t xml:space="preserve">dessa </w:t>
      </w:r>
      <w:r w:rsidRPr="009E0D4F">
        <w:t>är inte jämnt fördelade i befolkningen. I S</w:t>
      </w:r>
      <w:r>
        <w:t>verige tillhan</w:t>
      </w:r>
      <w:r w:rsidRPr="009E0D4F">
        <w:t>dahålls välfärds</w:t>
      </w:r>
      <w:r>
        <w:softHyphen/>
      </w:r>
      <w:r w:rsidRPr="009E0D4F">
        <w:t>tjänster som vård, omsorg och utbildning därför</w:t>
      </w:r>
      <w:r>
        <w:t xml:space="preserve"> i stor utsträckning via den of</w:t>
      </w:r>
      <w:r w:rsidRPr="009E0D4F">
        <w:t>fentliga sektorn</w:t>
      </w:r>
      <w:r w:rsidRPr="00456307">
        <w:t xml:space="preserve"> </w:t>
      </w:r>
      <w:r>
        <w:t>till låga eller inga kostnader för brukaren</w:t>
      </w:r>
      <w:r w:rsidRPr="009E0D4F">
        <w:t>. På</w:t>
      </w:r>
      <w:r>
        <w:t xml:space="preserve"> detta sätt säkras att välfärds</w:t>
      </w:r>
      <w:r w:rsidRPr="009E0D4F">
        <w:t>tjänsterna utnyttjas efter behov och inte efter betalningsförmåga.</w:t>
      </w:r>
    </w:p>
    <w:p w14:paraId="0ED8F578" w14:textId="1787378F" w:rsidR="00F7009D" w:rsidRPr="009E0D4F" w:rsidRDefault="009D6872" w:rsidP="00F7009D">
      <w:pPr>
        <w:pStyle w:val="Brdtextmedindrag"/>
      </w:pPr>
      <w:r w:rsidRPr="009E0D4F">
        <w:t>Dessutom är den samhällsekonomiska nyttan av välfärdstjänster ibland större än nyttan för den enskilda individen</w:t>
      </w:r>
      <w:r>
        <w:t xml:space="preserve">, de </w:t>
      </w:r>
      <w:r w:rsidRPr="009E0D4F">
        <w:t>ge</w:t>
      </w:r>
      <w:r>
        <w:t>r</w:t>
      </w:r>
      <w:r w:rsidRPr="009E0D4F">
        <w:t xml:space="preserve"> upphov till s.k. positiva ext</w:t>
      </w:r>
      <w:r>
        <w:t>erna effekter. Utbildning, sjuk</w:t>
      </w:r>
      <w:r w:rsidRPr="009E0D4F">
        <w:t xml:space="preserve">vård och barnomsorg är exempel på tjänster som </w:t>
      </w:r>
      <w:r>
        <w:t xml:space="preserve">i många fall är </w:t>
      </w:r>
      <w:r w:rsidRPr="009E0D4F">
        <w:t>till nytta inte enbart för dem som brukar de</w:t>
      </w:r>
      <w:r>
        <w:t>ssa tjänster,</w:t>
      </w:r>
      <w:r w:rsidRPr="009E0D4F">
        <w:t xml:space="preserve"> utan även för samhället i stort. </w:t>
      </w:r>
      <w:r>
        <w:t>Preferenser för en jämn fördelning av välfärdstjänsterna och förekomsten av positiva externa effekter talar för att</w:t>
      </w:r>
      <w:r w:rsidRPr="009E0D4F">
        <w:t xml:space="preserve"> </w:t>
      </w:r>
      <w:r>
        <w:t>produktionen</w:t>
      </w:r>
      <w:r w:rsidRPr="009E0D4F">
        <w:t xml:space="preserve"> av välfärdstjänster</w:t>
      </w:r>
      <w:r>
        <w:t>na</w:t>
      </w:r>
      <w:r w:rsidRPr="009E0D4F">
        <w:t xml:space="preserve"> </w:t>
      </w:r>
      <w:r>
        <w:t>till stor del bör finan</w:t>
      </w:r>
      <w:r w:rsidRPr="009E0D4F">
        <w:t xml:space="preserve">sieras </w:t>
      </w:r>
      <w:r>
        <w:t>med skatter</w:t>
      </w:r>
      <w:r w:rsidRPr="00456307">
        <w:t xml:space="preserve"> </w:t>
      </w:r>
      <w:r>
        <w:t xml:space="preserve">även </w:t>
      </w:r>
      <w:r w:rsidRPr="009E0D4F">
        <w:t>fra</w:t>
      </w:r>
      <w:r>
        <w:t>möver</w:t>
      </w:r>
      <w:r w:rsidRPr="009E0D4F">
        <w:t>.</w:t>
      </w:r>
    </w:p>
    <w:p w14:paraId="512F3BAC" w14:textId="493FD4A7" w:rsidR="00F7009D" w:rsidRDefault="009D6872" w:rsidP="00F7009D">
      <w:pPr>
        <w:pStyle w:val="Brdtextmedindrag"/>
      </w:pPr>
      <w:r w:rsidRPr="009E0D4F">
        <w:t>En högre efterfrågan på välfärdstjänster utgör en potentiell utman</w:t>
      </w:r>
      <w:r>
        <w:t>ing för framtidens finans</w:t>
      </w:r>
      <w:r>
        <w:softHyphen/>
      </w:r>
      <w:r w:rsidRPr="009E0D4F">
        <w:t>politik. Samti</w:t>
      </w:r>
      <w:r>
        <w:t>digt växer välståndet och resur</w:t>
      </w:r>
      <w:r w:rsidRPr="009E0D4F">
        <w:t xml:space="preserve">serna, vilket innebär att möjligheten att </w:t>
      </w:r>
      <w:r w:rsidRPr="009E0D4F">
        <w:lastRenderedPageBreak/>
        <w:t xml:space="preserve">möta det finansiella dilemmat ökar. </w:t>
      </w:r>
      <w:r>
        <w:fldChar w:fldCharType="begin"/>
      </w:r>
      <w:r>
        <w:instrText xml:space="preserve"> REF _Ref380505251 \h </w:instrText>
      </w:r>
      <w:r>
        <w:fldChar w:fldCharType="separate"/>
      </w:r>
      <w:r w:rsidR="004642B5">
        <w:t xml:space="preserve">Diagram </w:t>
      </w:r>
      <w:r w:rsidR="004642B5" w:rsidRPr="004642B5">
        <w:rPr>
          <w:bCs/>
          <w:noProof/>
        </w:rPr>
        <w:t>11</w:t>
      </w:r>
      <w:r w:rsidR="004642B5">
        <w:t>.</w:t>
      </w:r>
      <w:r w:rsidR="004642B5">
        <w:rPr>
          <w:noProof/>
        </w:rPr>
        <w:t>11</w:t>
      </w:r>
      <w:r>
        <w:fldChar w:fldCharType="end"/>
      </w:r>
      <w:r>
        <w:t xml:space="preserve"> </w:t>
      </w:r>
      <w:r w:rsidRPr="009E0D4F">
        <w:t xml:space="preserve">visar att BNP per </w:t>
      </w:r>
      <w:r>
        <w:t>capita</w:t>
      </w:r>
      <w:r w:rsidRPr="009E0D4F">
        <w:t xml:space="preserve"> i fasta priser </w:t>
      </w:r>
      <w:r>
        <w:t>förväntas</w:t>
      </w:r>
      <w:r w:rsidRPr="009E0D4F">
        <w:t xml:space="preserve"> vara nästan dubbelt så stor 2050</w:t>
      </w:r>
      <w:r>
        <w:t>, och nära fyra gånger så stor 2100,</w:t>
      </w:r>
      <w:r w:rsidRPr="00BC6C60">
        <w:t xml:space="preserve"> </w:t>
      </w:r>
      <w:r>
        <w:t>som 2010</w:t>
      </w:r>
      <w:r w:rsidRPr="009E0D4F">
        <w:t xml:space="preserve">. </w:t>
      </w:r>
      <w:r>
        <w:t>Hushållens konsumtionsutgifter ökar på ett likande sätt i beräkningen, medan den skatte</w:t>
      </w:r>
      <w:r>
        <w:softHyphen/>
        <w:t>finansierade konsumtionen av olika välfärds</w:t>
      </w:r>
      <w:r>
        <w:softHyphen/>
        <w:t xml:space="preserve">tjänster, offentlig konsumtion, endast ökar i mycket begränsad omfattning i fasta priser. </w:t>
      </w:r>
      <w:r w:rsidRPr="009E0D4F">
        <w:t xml:space="preserve">Befolkningen kommer därmed att </w:t>
      </w:r>
      <w:r>
        <w:t xml:space="preserve">i framtiden </w:t>
      </w:r>
      <w:r w:rsidRPr="009E0D4F">
        <w:t>ha mer resurser att använda till konsumtion av varor o</w:t>
      </w:r>
      <w:r>
        <w:t>ch tjänster, inklusive välfärds</w:t>
      </w:r>
      <w:r w:rsidRPr="009E0D4F">
        <w:t xml:space="preserve">tjänster. Den stora utmaningen är därför inte </w:t>
      </w:r>
      <w:r>
        <w:t xml:space="preserve">en framtida </w:t>
      </w:r>
      <w:r w:rsidRPr="009E0D4F">
        <w:t>resurs</w:t>
      </w:r>
      <w:r>
        <w:t xml:space="preserve">brist, </w:t>
      </w:r>
      <w:r w:rsidRPr="009E0D4F">
        <w:t xml:space="preserve">utan </w:t>
      </w:r>
      <w:r>
        <w:t>möjligheten at</w:t>
      </w:r>
      <w:r w:rsidRPr="009E0D4F">
        <w:t xml:space="preserve">t </w:t>
      </w:r>
      <w:r>
        <w:t>upprätthålla dagens höga andel av gemensam finansiering av</w:t>
      </w:r>
      <w:r w:rsidRPr="009E0D4F">
        <w:t xml:space="preserve"> de ökande behoven.</w:t>
      </w:r>
      <w:r>
        <w:t xml:space="preserve"> I vilken utsträckning välfärds</w:t>
      </w:r>
      <w:r w:rsidRPr="009E0D4F">
        <w:t xml:space="preserve">tjänsterna ska finansieras offentligt eller privat är en avvägning </w:t>
      </w:r>
      <w:r>
        <w:t>där såväl</w:t>
      </w:r>
      <w:r w:rsidRPr="009E0D4F">
        <w:t xml:space="preserve"> fördelnings</w:t>
      </w:r>
      <w:r>
        <w:softHyphen/>
      </w:r>
      <w:r w:rsidRPr="009E0D4F">
        <w:t>politiska hänsyn och strukturpolitiska över</w:t>
      </w:r>
      <w:r>
        <w:softHyphen/>
      </w:r>
      <w:r w:rsidRPr="009E0D4F">
        <w:t xml:space="preserve">väganden, </w:t>
      </w:r>
      <w:r>
        <w:t xml:space="preserve">som förekomsten av </w:t>
      </w:r>
      <w:r w:rsidRPr="009E0D4F">
        <w:t>positiva extern</w:t>
      </w:r>
      <w:r>
        <w:t>a effekter av vissa välfärdstjänster och effektivitetsför</w:t>
      </w:r>
      <w:r w:rsidRPr="009E0D4F">
        <w:t>luster av hög</w:t>
      </w:r>
      <w:r>
        <w:t>a</w:t>
      </w:r>
      <w:r w:rsidRPr="009E0D4F">
        <w:t xml:space="preserve"> skatter</w:t>
      </w:r>
      <w:r>
        <w:t>,</w:t>
      </w:r>
      <w:r w:rsidRPr="009E0D4F">
        <w:t xml:space="preserve"> måste beaktas. Det är inte</w:t>
      </w:r>
      <w:r>
        <w:t xml:space="preserve"> självklart att en ökad efter</w:t>
      </w:r>
      <w:r w:rsidRPr="009E0D4F">
        <w:t>frågan på välfärdstjänster utöver dagens nivå ute</w:t>
      </w:r>
      <w:r>
        <w:t>slutande ska finansieras med ska</w:t>
      </w:r>
      <w:r w:rsidRPr="009E0D4F">
        <w:t>t</w:t>
      </w:r>
      <w:r>
        <w:t>ter.</w:t>
      </w:r>
    </w:p>
    <w:p w14:paraId="2FC2E1CD" w14:textId="77777777" w:rsidR="00F7009D" w:rsidRDefault="00F7009D" w:rsidP="00F7009D">
      <w:pPr>
        <w:pStyle w:val="Brdtext"/>
      </w:pPr>
    </w:p>
    <w:p w14:paraId="421A6541" w14:textId="778D0BF6" w:rsidR="00F7009D" w:rsidRPr="006E75BF" w:rsidRDefault="009D6872" w:rsidP="00F7009D">
      <w:pPr>
        <w:pStyle w:val="DiagramRubrik"/>
      </w:pPr>
      <w:bookmarkStart w:id="683" w:name="_Ref380505251"/>
      <w:bookmarkStart w:id="684" w:name="_Toc384401849"/>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11</w:t>
        </w:r>
      </w:fldSimple>
      <w:bookmarkEnd w:id="683"/>
      <w:r>
        <w:t xml:space="preserve"> BNP per person</w:t>
      </w:r>
      <w:bookmarkEnd w:id="684"/>
    </w:p>
    <w:p w14:paraId="66D37FAE" w14:textId="0C3ADDA7" w:rsidR="00F7009D" w:rsidRDefault="009D6872" w:rsidP="00F7009D">
      <w:pPr>
        <w:pStyle w:val="DiagramUnderrubrik"/>
      </w:pPr>
      <w:r>
        <w:t>Tusental kronor, 2012 års priser</w:t>
      </w:r>
    </w:p>
    <w:p w14:paraId="6679A313" w14:textId="5A4CAF59" w:rsidR="00F7009D" w:rsidRDefault="009D6872" w:rsidP="00F7009D">
      <w:pPr>
        <w:pStyle w:val="Brdtext"/>
        <w:spacing w:line="260" w:lineRule="atLeast"/>
      </w:pPr>
      <w:r>
        <w:rPr>
          <w:noProof/>
          <w:lang w:eastAsia="sv-SE"/>
        </w:rPr>
        <w:drawing>
          <wp:inline distT="0" distB="0" distL="0" distR="0" wp14:anchorId="3979B6F4" wp14:editId="49B3E3A6">
            <wp:extent cx="2753995" cy="2044037"/>
            <wp:effectExtent l="0" t="0" r="8255" b="0"/>
            <wp:docPr id="195" name="Diagram 4"/>
            <wp:cNvGraphicFramePr/>
            <a:graphic xmlns:a="http://schemas.openxmlformats.org/drawingml/2006/main">
              <a:graphicData uri="http://schemas.openxmlformats.org/drawingml/2006/chart">
                <c:chart xmlns:c="http://schemas.openxmlformats.org/drawingml/2006/chart" xmlns:r="http://schemas.openxmlformats.org/officeDocument/2006/relationships" r:id="rId516"/>
              </a:graphicData>
            </a:graphic>
          </wp:inline>
        </w:drawing>
      </w:r>
    </w:p>
    <w:p w14:paraId="0F977821" w14:textId="558B183D" w:rsidR="00F7009D" w:rsidRPr="00440968" w:rsidRDefault="009D6872" w:rsidP="00F7009D">
      <w:pPr>
        <w:pStyle w:val="DiagramFotnot"/>
      </w:pPr>
      <w:r>
        <w:t>Källor: Statistiska centralbyrån och egna beräkningar.</w:t>
      </w:r>
    </w:p>
    <w:p w14:paraId="119DCA19" w14:textId="1FA62D74" w:rsidR="00F7009D" w:rsidRDefault="009D6872" w:rsidP="00F7009D">
      <w:pPr>
        <w:pStyle w:val="Rubrik2"/>
      </w:pPr>
      <w:bookmarkStart w:id="685" w:name="_Ref381691859"/>
      <w:bookmarkStart w:id="686" w:name="_Toc384401592"/>
      <w:r>
        <w:t>F</w:t>
      </w:r>
      <w:r w:rsidRPr="009E0D4F">
        <w:t xml:space="preserve">örutsättningarna för långsiktig hållbarhet </w:t>
      </w:r>
      <w:r>
        <w:t xml:space="preserve">kan </w:t>
      </w:r>
      <w:r w:rsidRPr="009E0D4F">
        <w:t>förbättras</w:t>
      </w:r>
      <w:bookmarkEnd w:id="685"/>
      <w:bookmarkEnd w:id="686"/>
    </w:p>
    <w:p w14:paraId="0B141364" w14:textId="17A8DAD7" w:rsidR="00F7009D" w:rsidRDefault="009D6872" w:rsidP="00F7009D">
      <w:pPr>
        <w:pStyle w:val="Brdtext"/>
        <w:rPr>
          <w:b/>
        </w:rPr>
      </w:pPr>
      <w:r>
        <w:t xml:space="preserve">Som redogjorts för ovan </w:t>
      </w:r>
      <w:r w:rsidRPr="009E0D4F">
        <w:t xml:space="preserve">bedöms </w:t>
      </w:r>
      <w:r>
        <w:t>finanspolitiken vara</w:t>
      </w:r>
      <w:r w:rsidRPr="009E0D4F">
        <w:t xml:space="preserve"> långsiktigt hållbar i </w:t>
      </w:r>
      <w:r>
        <w:t>ett scenario som bygger på oförändrad politik och oförändrade beteenden</w:t>
      </w:r>
      <w:r w:rsidRPr="009E0D4F">
        <w:t>. Denna bedömning grunda</w:t>
      </w:r>
      <w:r>
        <w:t>r sig</w:t>
      </w:r>
      <w:r w:rsidRPr="009E0D4F">
        <w:t xml:space="preserve"> emellertid på </w:t>
      </w:r>
      <w:r>
        <w:t xml:space="preserve">en </w:t>
      </w:r>
      <w:r w:rsidRPr="009E0D4F">
        <w:t>viss</w:t>
      </w:r>
      <w:r>
        <w:t xml:space="preserve"> uppsättning</w:t>
      </w:r>
      <w:r w:rsidRPr="009E0D4F">
        <w:t xml:space="preserve"> antaganden. </w:t>
      </w:r>
      <w:r>
        <w:t xml:space="preserve">Som redovisas i avsnitt 11.1 </w:t>
      </w:r>
      <w:r w:rsidRPr="009E0D4F">
        <w:t xml:space="preserve">finns </w:t>
      </w:r>
      <w:r>
        <w:t xml:space="preserve">det </w:t>
      </w:r>
      <w:r w:rsidRPr="009E0D4F">
        <w:t>faktorer, såsom ett ökat kostna</w:t>
      </w:r>
      <w:r>
        <w:t xml:space="preserve">dstryck och demografiska </w:t>
      </w:r>
      <w:r>
        <w:lastRenderedPageBreak/>
        <w:t>föränd</w:t>
      </w:r>
      <w:r w:rsidRPr="009E0D4F">
        <w:t xml:space="preserve">ringar, som kan sätta finanspolitiken under press. Dessa förändringar behöver dock inte enbart mötas av sänkta ambitionsnivåer inom den offentliga verksamheten eller av högre skatter. I detta </w:t>
      </w:r>
      <w:r>
        <w:t>avsnitt behandlas ett antal möj</w:t>
      </w:r>
      <w:r w:rsidRPr="009E0D4F">
        <w:t xml:space="preserve">liga alternativ för att minska risken för att problem ska uppstå. Genom att tidigarelägga inträdet på arbetsmarknaden och senarelägga utträdet, förbättra integrationen, öka </w:t>
      </w:r>
      <w:r>
        <w:t>arbetsutbudet bland utrikes födda och bland kvinnor</w:t>
      </w:r>
      <w:r w:rsidRPr="009E0D4F">
        <w:t>, förbättra befolkningens hälsa oc</w:t>
      </w:r>
      <w:r>
        <w:t>h höja produktiviteten i offent</w:t>
      </w:r>
      <w:r w:rsidRPr="009E0D4F">
        <w:t>lig verksamhet kan tryck</w:t>
      </w:r>
      <w:r>
        <w:t>et</w:t>
      </w:r>
      <w:r w:rsidRPr="009E0D4F">
        <w:t xml:space="preserve"> på de offentliga finanserna dämpas</w:t>
      </w:r>
      <w:r>
        <w:rPr>
          <w:b/>
        </w:rPr>
        <w:t>.</w:t>
      </w:r>
    </w:p>
    <w:p w14:paraId="3CB4966E" w14:textId="0BF689E3" w:rsidR="00F7009D" w:rsidRDefault="009D6872" w:rsidP="00F7009D">
      <w:pPr>
        <w:pStyle w:val="Rubrik3"/>
      </w:pPr>
      <w:bookmarkStart w:id="687" w:name="_Toc384401593"/>
      <w:r w:rsidRPr="009E0D4F">
        <w:t>Vägar till ett längre arbetsli</w:t>
      </w:r>
      <w:r>
        <w:t>v</w:t>
      </w:r>
      <w:bookmarkEnd w:id="687"/>
    </w:p>
    <w:p w14:paraId="56621618" w14:textId="77ADEE99" w:rsidR="00F7009D" w:rsidRDefault="009D6872" w:rsidP="00F7009D">
      <w:pPr>
        <w:pStyle w:val="Brdtext"/>
      </w:pPr>
      <w:r w:rsidRPr="009E0D4F">
        <w:t>Mellan mitten av 1970-talet och mitten av 1990-talet sköts det ge</w:t>
      </w:r>
      <w:r>
        <w:t>nomsnittliga inträdet på arbets</w:t>
      </w:r>
      <w:r>
        <w:softHyphen/>
      </w:r>
      <w:r w:rsidRPr="009E0D4F">
        <w:t>marknaden upp, samtidigt som utträdet skedde allt tidigare. Under senare år har dessa trender brutits. Ett sätt att förbättra finanspolitikens hållbarhet är att förlänga arbetslivet genom att in</w:t>
      </w:r>
      <w:r>
        <w:t>trädesåldern sänks och utträdes</w:t>
      </w:r>
      <w:r w:rsidRPr="009E0D4F">
        <w:t>åldern höjs</w:t>
      </w:r>
      <w:r>
        <w:t>.</w:t>
      </w:r>
    </w:p>
    <w:p w14:paraId="64B4F488" w14:textId="4C71D578" w:rsidR="00F7009D" w:rsidRDefault="009D6872" w:rsidP="00F7009D">
      <w:pPr>
        <w:pStyle w:val="Rubrik4utannumrering"/>
      </w:pPr>
      <w:r w:rsidRPr="009E0D4F">
        <w:t>Tidigarelagt inträde på arbetsmarknade</w:t>
      </w:r>
      <w:r>
        <w:t>n</w:t>
      </w:r>
    </w:p>
    <w:p w14:paraId="2558E616" w14:textId="23EFA959" w:rsidR="00F7009D" w:rsidRPr="009E0D4F" w:rsidRDefault="009D6872" w:rsidP="00F7009D">
      <w:pPr>
        <w:pStyle w:val="Brdtext"/>
      </w:pPr>
      <w:r w:rsidRPr="009E0D4F">
        <w:t xml:space="preserve">Den genomsnittliga inträdesåldern på arbets-marknaden har sedan 1970-talet ökat med </w:t>
      </w:r>
      <w:r>
        <w:t xml:space="preserve">tre år till knappt </w:t>
      </w:r>
      <w:r w:rsidRPr="00CA0B96">
        <w:t>21</w:t>
      </w:r>
      <w:r>
        <w:t xml:space="preserve"> år </w:t>
      </w:r>
      <w:r w:rsidRPr="00CA0B96">
        <w:t>2010</w:t>
      </w:r>
      <w:r>
        <w:t>.</w:t>
      </w:r>
      <w:r>
        <w:rPr>
          <w:rStyle w:val="Fotnotsreferens"/>
        </w:rPr>
        <w:footnoteReference w:id="161"/>
      </w:r>
      <w:r>
        <w:t xml:space="preserve"> </w:t>
      </w:r>
      <w:r w:rsidRPr="00E838CD">
        <w:t xml:space="preserve">Den främsta orsaken till detta är att fler studerar längre. I Sverige </w:t>
      </w:r>
      <w:r>
        <w:t>var</w:t>
      </w:r>
      <w:r w:rsidRPr="00E838CD">
        <w:t xml:space="preserve"> den genomsnittliga examensåldern från universitet och högskola 29,5 år</w:t>
      </w:r>
      <w:r>
        <w:t xml:space="preserve"> 2007</w:t>
      </w:r>
      <w:r w:rsidRPr="00E838CD">
        <w:t xml:space="preserve">, vilket </w:t>
      </w:r>
      <w:r>
        <w:t>var</w:t>
      </w:r>
      <w:r w:rsidRPr="00E838CD">
        <w:t xml:space="preserve"> en av de högsta inom OECD. Genomsnittet </w:t>
      </w:r>
      <w:r>
        <w:t>var</w:t>
      </w:r>
      <w:r w:rsidRPr="00E838CD">
        <w:t xml:space="preserve"> </w:t>
      </w:r>
      <w:r>
        <w:t xml:space="preserve">exempelvis </w:t>
      </w:r>
      <w:r w:rsidRPr="00E838CD">
        <w:t>26,6 år i OECD-länderna, 23,8 år i Storbritannien och 27,1 år i Tyskland.</w:t>
      </w:r>
      <w:r w:rsidRPr="00E838CD">
        <w:rPr>
          <w:rStyle w:val="Fotnotsreferens"/>
        </w:rPr>
        <w:footnoteReference w:id="162"/>
      </w:r>
      <w:r w:rsidRPr="00E838CD">
        <w:t xml:space="preserve"> </w:t>
      </w:r>
      <w:r>
        <w:t>Den v</w:t>
      </w:r>
      <w:r w:rsidRPr="00E838CD">
        <w:t>iktiga</w:t>
      </w:r>
      <w:r>
        <w:t>ste</w:t>
      </w:r>
      <w:r w:rsidRPr="00E838CD">
        <w:t xml:space="preserve"> orsaken till den höga examensåldern är att </w:t>
      </w:r>
      <w:r>
        <w:t>studerande i Sverige</w:t>
      </w:r>
      <w:r w:rsidRPr="00E838CD">
        <w:t xml:space="preserve"> påbörjar sina studier sent</w:t>
      </w:r>
      <w:r>
        <w:t>, och att de i många fall väljer att påbörja en anställning innan en formell examen är avklarad</w:t>
      </w:r>
      <w:r w:rsidRPr="00E838CD">
        <w:t xml:space="preserve">. I genomsnitt </w:t>
      </w:r>
      <w:r>
        <w:t>var</w:t>
      </w:r>
      <w:r w:rsidRPr="00E838CD">
        <w:t xml:space="preserve"> </w:t>
      </w:r>
      <w:r>
        <w:t xml:space="preserve">2007 </w:t>
      </w:r>
      <w:r w:rsidRPr="00E838CD">
        <w:t xml:space="preserve">en studerande </w:t>
      </w:r>
      <w:r>
        <w:t xml:space="preserve">i svensk </w:t>
      </w:r>
      <w:r>
        <w:lastRenderedPageBreak/>
        <w:t xml:space="preserve">högskola </w:t>
      </w:r>
      <w:r w:rsidRPr="00E838CD">
        <w:t xml:space="preserve">22,4 år när de påbörjar en högre utbildning, medan genomsnittet i OECD-länderna </w:t>
      </w:r>
      <w:r>
        <w:t>var</w:t>
      </w:r>
      <w:r w:rsidRPr="00E838CD">
        <w:t xml:space="preserve"> 20,3 år.</w:t>
      </w:r>
      <w:r>
        <w:t xml:space="preserve"> Medianåldern för att påbörja studier i Sverige sjönk från 22,3 år 2002 till 21,1 år 2011.</w:t>
      </w:r>
    </w:p>
    <w:p w14:paraId="5E7FAF8F" w14:textId="391772E8" w:rsidR="00F7009D" w:rsidRPr="009E0D4F" w:rsidRDefault="009D6872" w:rsidP="00F7009D">
      <w:pPr>
        <w:pStyle w:val="Brdtextmedindrag"/>
      </w:pPr>
      <w:r w:rsidRPr="009E0D4F">
        <w:t>Tidigareläggs</w:t>
      </w:r>
      <w:r>
        <w:t xml:space="preserve"> studierna ökar individens livs</w:t>
      </w:r>
      <w:r>
        <w:softHyphen/>
      </w:r>
      <w:r w:rsidRPr="009E0D4F">
        <w:t xml:space="preserve">inkomst, eftersom perioden med </w:t>
      </w:r>
      <w:r>
        <w:t xml:space="preserve">den </w:t>
      </w:r>
      <w:r w:rsidRPr="009E0D4F">
        <w:t>högre inkomst som</w:t>
      </w:r>
      <w:r>
        <w:t xml:space="preserve"> den</w:t>
      </w:r>
      <w:r w:rsidRPr="009E0D4F">
        <w:t xml:space="preserve"> högre utbildning</w:t>
      </w:r>
      <w:r>
        <w:t>en</w:t>
      </w:r>
      <w:r w:rsidRPr="009E0D4F">
        <w:t xml:space="preserve"> resulterar i</w:t>
      </w:r>
      <w:r>
        <w:t xml:space="preserve"> då</w:t>
      </w:r>
      <w:r w:rsidRPr="009E0D4F">
        <w:t xml:space="preserve"> blir längre. Med </w:t>
      </w:r>
      <w:r>
        <w:t xml:space="preserve">en </w:t>
      </w:r>
      <w:r w:rsidRPr="009E0D4F">
        <w:t>lägre examensåld</w:t>
      </w:r>
      <w:r>
        <w:t>e</w:t>
      </w:r>
      <w:r w:rsidRPr="009E0D4F">
        <w:t>r kan antalet arbetade timmar förväntas bli fler</w:t>
      </w:r>
      <w:r>
        <w:t>,</w:t>
      </w:r>
      <w:r w:rsidRPr="009E0D4F">
        <w:t xml:space="preserve"> och skatteinkomsterna därmed högre. E</w:t>
      </w:r>
      <w:r>
        <w:t>n annan effekt är att de utbild</w:t>
      </w:r>
      <w:r w:rsidRPr="009E0D4F">
        <w:t>ningsrelaterade kostnader</w:t>
      </w:r>
      <w:r>
        <w:t>na minskar</w:t>
      </w:r>
      <w:r w:rsidRPr="009E0D4F">
        <w:t>, framför</w:t>
      </w:r>
      <w:r>
        <w:t xml:space="preserve"> </w:t>
      </w:r>
      <w:r w:rsidRPr="009E0D4F">
        <w:t xml:space="preserve">allt på grund av att </w:t>
      </w:r>
      <w:r>
        <w:t xml:space="preserve">olika typer av </w:t>
      </w:r>
      <w:r w:rsidRPr="009E0D4F">
        <w:t>transfereringar blir lägre</w:t>
      </w:r>
      <w:r>
        <w:t>,</w:t>
      </w:r>
      <w:r w:rsidRPr="009E0D4F">
        <w:t xml:space="preserve"> både under studietiden </w:t>
      </w:r>
      <w:r>
        <w:t xml:space="preserve">och </w:t>
      </w:r>
      <w:r w:rsidRPr="009E0D4F">
        <w:t>efter examen. Beräkningar visar att de</w:t>
      </w:r>
      <w:r>
        <w:t>n</w:t>
      </w:r>
      <w:r w:rsidRPr="009E0D4F">
        <w:t xml:space="preserve"> offentliga </w:t>
      </w:r>
      <w:r>
        <w:t xml:space="preserve">sektorns </w:t>
      </w:r>
      <w:r w:rsidRPr="009E0D4F">
        <w:t>netto</w:t>
      </w:r>
      <w:r>
        <w:t>vinst</w:t>
      </w:r>
      <w:r w:rsidRPr="009E0D4F">
        <w:t xml:space="preserve"> av ett års tidigarelagd examen </w:t>
      </w:r>
      <w:r>
        <w:t>i genom</w:t>
      </w:r>
      <w:r w:rsidRPr="009E0D4F">
        <w:t>snitt är ca 70 000 kronor per student.</w:t>
      </w:r>
      <w:r>
        <w:rPr>
          <w:rStyle w:val="Fotnotsreferens"/>
        </w:rPr>
        <w:footnoteReference w:id="163"/>
      </w:r>
      <w:r w:rsidRPr="009E0D4F">
        <w:t xml:space="preserve"> Det innebär att om en årskull </w:t>
      </w:r>
      <w:r>
        <w:t>studerande tar examen ett år ti</w:t>
      </w:r>
      <w:r w:rsidRPr="009E0D4F">
        <w:t>digare blir de</w:t>
      </w:r>
      <w:r>
        <w:t>n direkta</w:t>
      </w:r>
      <w:r w:rsidRPr="009E0D4F">
        <w:t xml:space="preserve"> netto</w:t>
      </w:r>
      <w:r>
        <w:t>vinsten</w:t>
      </w:r>
      <w:r w:rsidRPr="009E0D4F">
        <w:t xml:space="preserve"> drygt 4 miljar</w:t>
      </w:r>
      <w:r>
        <w:t xml:space="preserve">der kronor </w:t>
      </w:r>
      <w:r w:rsidRPr="009E0D4F">
        <w:t xml:space="preserve">för </w:t>
      </w:r>
      <w:r>
        <w:t xml:space="preserve">den </w:t>
      </w:r>
      <w:r w:rsidRPr="009E0D4F">
        <w:t>offentlig</w:t>
      </w:r>
      <w:r>
        <w:t>a sektorn</w:t>
      </w:r>
      <w:r w:rsidRPr="009E0D4F">
        <w:t xml:space="preserve"> </w:t>
      </w:r>
      <w:r>
        <w:t>(i 2009 års priser).</w:t>
      </w:r>
      <w:r>
        <w:rPr>
          <w:rStyle w:val="Fotnotsreferens"/>
        </w:rPr>
        <w:footnoteReference w:id="164"/>
      </w:r>
    </w:p>
    <w:p w14:paraId="6797FA7F" w14:textId="1E5F7700" w:rsidR="00F7009D" w:rsidRDefault="009D6872" w:rsidP="00F7009D">
      <w:pPr>
        <w:pStyle w:val="Brdtextmedindrag"/>
      </w:pPr>
      <w:r w:rsidRPr="009E0D4F">
        <w:t xml:space="preserve">Genom att </w:t>
      </w:r>
      <w:r>
        <w:t>höja genomströmningstakten i ut</w:t>
      </w:r>
      <w:r w:rsidRPr="009E0D4F">
        <w:t xml:space="preserve">bildningssystemet och sänka examensåldern förbättras </w:t>
      </w:r>
      <w:r>
        <w:t>f</w:t>
      </w:r>
      <w:r w:rsidRPr="009E0D4F">
        <w:t>örutsättningarna för att sänka inträdesåldern på arbetsmarknaden</w:t>
      </w:r>
      <w:r>
        <w:t>.</w:t>
      </w:r>
    </w:p>
    <w:p w14:paraId="6F08FDC8" w14:textId="26CE566E" w:rsidR="00F7009D" w:rsidRDefault="009D6872" w:rsidP="00F7009D">
      <w:pPr>
        <w:pStyle w:val="Rubrik4utannumrering"/>
      </w:pPr>
      <w:r w:rsidRPr="009E0D4F">
        <w:t>Senarelagt utträde från arbetsmarknaden</w:t>
      </w:r>
    </w:p>
    <w:p w14:paraId="24E2A935" w14:textId="5FAA2ABE" w:rsidR="00F7009D" w:rsidRPr="009E0D4F" w:rsidRDefault="009D6872" w:rsidP="00F7009D">
      <w:pPr>
        <w:pStyle w:val="Brdtext"/>
      </w:pPr>
      <w:r w:rsidRPr="009E0D4F">
        <w:t xml:space="preserve">Dagens äldre kan se fram emot en betydligt längre </w:t>
      </w:r>
      <w:r>
        <w:t>tid som pensionär än tidi</w:t>
      </w:r>
      <w:r w:rsidRPr="009E0D4F">
        <w:t>gare generatio</w:t>
      </w:r>
      <w:r>
        <w:t xml:space="preserve">ner. Både utträdesåldern och den förväntade medellivslängden har ökat de senaste 30 åren, men utträdesåldern har ökat i betydligt långsammare takt än medellivslängden </w:t>
      </w:r>
      <w:r w:rsidRPr="009E0D4F">
        <w:t>(se</w:t>
      </w:r>
      <w:r>
        <w:t xml:space="preserve"> </w:t>
      </w:r>
      <w:r>
        <w:rPr>
          <w:highlight w:val="yellow"/>
        </w:rPr>
        <w:fldChar w:fldCharType="begin"/>
      </w:r>
      <w:r>
        <w:rPr>
          <w:highlight w:val="yellow"/>
        </w:rPr>
        <w:instrText xml:space="preserve"> REF  _Ref380505589 \* Lower \h </w:instrText>
      </w:r>
      <w:r>
        <w:rPr>
          <w:highlight w:val="yellow"/>
        </w:rPr>
      </w:r>
      <w:r>
        <w:rPr>
          <w:highlight w:val="yellow"/>
        </w:rPr>
        <w:fldChar w:fldCharType="separate"/>
      </w:r>
      <w:r w:rsidR="004642B5">
        <w:t xml:space="preserve">tabell </w:t>
      </w:r>
      <w:r w:rsidR="004642B5" w:rsidRPr="004642B5">
        <w:rPr>
          <w:bCs/>
          <w:noProof/>
        </w:rPr>
        <w:t>11</w:t>
      </w:r>
      <w:r w:rsidR="004642B5">
        <w:t>.</w:t>
      </w:r>
      <w:r w:rsidR="004642B5">
        <w:rPr>
          <w:noProof/>
        </w:rPr>
        <w:t>3</w:t>
      </w:r>
      <w:r>
        <w:rPr>
          <w:highlight w:val="yellow"/>
        </w:rPr>
        <w:fldChar w:fldCharType="end"/>
      </w:r>
      <w:r w:rsidRPr="009E0D4F">
        <w:t>)</w:t>
      </w:r>
      <w:r>
        <w:t xml:space="preserve">. </w:t>
      </w:r>
      <w:r w:rsidRPr="009E0D4F">
        <w:t xml:space="preserve">Utträdesåldern ligger i dag på runt </w:t>
      </w:r>
      <w:r w:rsidRPr="008821C8">
        <w:t>63</w:t>
      </w:r>
      <w:r w:rsidRPr="009E2D31">
        <w:t>,4</w:t>
      </w:r>
      <w:r w:rsidRPr="009E0D4F">
        <w:t xml:space="preserve"> år</w:t>
      </w:r>
      <w:r>
        <w:t xml:space="preserve"> i genomsnitt, medan den förvän</w:t>
      </w:r>
      <w:r w:rsidRPr="009E0D4F">
        <w:t xml:space="preserve">tade återstående medellivslängden vid </w:t>
      </w:r>
      <w:r w:rsidRPr="008821C8">
        <w:t>65</w:t>
      </w:r>
      <w:r w:rsidRPr="009E0D4F">
        <w:t xml:space="preserve"> år är närmare </w:t>
      </w:r>
      <w:r w:rsidRPr="008821C8">
        <w:t>20</w:t>
      </w:r>
      <w:r w:rsidRPr="009E0D4F">
        <w:t xml:space="preserve"> år.</w:t>
      </w:r>
    </w:p>
    <w:p w14:paraId="401A2BFA" w14:textId="4F74E8BC" w:rsidR="00F7009D" w:rsidRDefault="009D6872" w:rsidP="00F7009D">
      <w:pPr>
        <w:pStyle w:val="Brdtextmedindrag"/>
      </w:pPr>
      <w:r w:rsidRPr="009E0D4F">
        <w:t>I ett internationellt perspektiv är ut</w:t>
      </w:r>
      <w:r>
        <w:t>träde</w:t>
      </w:r>
      <w:r w:rsidRPr="009E0D4F">
        <w:t>s</w:t>
      </w:r>
      <w:r>
        <w:softHyphen/>
      </w:r>
      <w:r w:rsidRPr="009E0D4F">
        <w:t xml:space="preserve">åldern </w:t>
      </w:r>
      <w:r>
        <w:t>jämförelsevis hög</w:t>
      </w:r>
      <w:r w:rsidRPr="006A4AD9">
        <w:t xml:space="preserve"> </w:t>
      </w:r>
      <w:r w:rsidRPr="009E0D4F">
        <w:t>i Sverig</w:t>
      </w:r>
      <w:r>
        <w:t>e. Bland euro</w:t>
      </w:r>
      <w:r w:rsidRPr="009E0D4F">
        <w:t xml:space="preserve">peiska länder med jämförbar data är Sverige det land som har den högsta utträdesåldern. I </w:t>
      </w:r>
      <w:r w:rsidRPr="009E0D4F">
        <w:lastRenderedPageBreak/>
        <w:t xml:space="preserve">Frankrike och Italien </w:t>
      </w:r>
      <w:r>
        <w:t xml:space="preserve">är </w:t>
      </w:r>
      <w:r w:rsidRPr="009E0D4F">
        <w:t xml:space="preserve">utträdesåldern </w:t>
      </w:r>
      <w:r w:rsidRPr="008821C8">
        <w:t>58–59</w:t>
      </w:r>
      <w:r w:rsidRPr="009D4880">
        <w:t xml:space="preserve"> år, medan den i USA och Japan är </w:t>
      </w:r>
      <w:r w:rsidRPr="008821C8">
        <w:t>64–65</w:t>
      </w:r>
      <w:r w:rsidRPr="009D4880">
        <w:t xml:space="preserve"> år.</w:t>
      </w:r>
      <w:r w:rsidRPr="009D4880">
        <w:rPr>
          <w:rStyle w:val="Fotnotsreferens"/>
        </w:rPr>
        <w:footnoteReference w:id="165"/>
      </w:r>
    </w:p>
    <w:p w14:paraId="693CBDA5" w14:textId="77777777" w:rsidR="00F7009D" w:rsidRDefault="00F7009D" w:rsidP="00F7009D">
      <w:pPr>
        <w:pStyle w:val="Brdtext"/>
      </w:pPr>
    </w:p>
    <w:p w14:paraId="77A4EFAD" w14:textId="0F1F769C" w:rsidR="00F7009D" w:rsidRDefault="009D6872" w:rsidP="00F7009D">
      <w:pPr>
        <w:pStyle w:val="TabellRubrik"/>
      </w:pPr>
      <w:bookmarkStart w:id="688" w:name="_Ref380505589"/>
      <w:bookmarkStart w:id="689" w:name="_Toc384401720"/>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3</w:t>
      </w:r>
      <w:r w:rsidR="0009067D">
        <w:rPr>
          <w:noProof/>
        </w:rPr>
        <w:fldChar w:fldCharType="end"/>
      </w:r>
      <w:bookmarkEnd w:id="688"/>
      <w:r>
        <w:t xml:space="preserve"> Utträdesålder och återstående medellivslängd</w:t>
      </w:r>
      <w:bookmarkEnd w:id="689"/>
    </w:p>
    <w:tbl>
      <w:tblPr>
        <w:tblStyle w:val="RKEgentabell"/>
        <w:tblW w:w="4383" w:type="dxa"/>
        <w:tblLayout w:type="fixed"/>
        <w:tblLook w:val="0460" w:firstRow="1" w:lastRow="1" w:firstColumn="0" w:lastColumn="0" w:noHBand="0" w:noVBand="1"/>
      </w:tblPr>
      <w:tblGrid>
        <w:gridCol w:w="1583"/>
        <w:gridCol w:w="708"/>
        <w:gridCol w:w="709"/>
        <w:gridCol w:w="709"/>
        <w:gridCol w:w="674"/>
      </w:tblGrid>
      <w:tr w:rsidR="00F7009D" w14:paraId="3E282ACE" w14:textId="77777777" w:rsidTr="00F7009D">
        <w:trPr>
          <w:cnfStyle w:val="100000000000" w:firstRow="1" w:lastRow="0" w:firstColumn="0" w:lastColumn="0" w:oddVBand="0" w:evenVBand="0" w:oddHBand="0" w:evenHBand="0" w:firstRowFirstColumn="0" w:firstRowLastColumn="0" w:lastRowFirstColumn="0" w:lastRowLastColumn="0"/>
        </w:trPr>
        <w:tc>
          <w:tcPr>
            <w:tcW w:w="1583" w:type="dxa"/>
          </w:tcPr>
          <w:p w14:paraId="0D8BAFB8" w14:textId="77777777" w:rsidR="00F7009D" w:rsidRDefault="00F7009D" w:rsidP="00F7009D">
            <w:pPr>
              <w:pStyle w:val="TabellHuvud"/>
              <w:keepNext/>
              <w:keepLines/>
            </w:pPr>
          </w:p>
        </w:tc>
        <w:tc>
          <w:tcPr>
            <w:tcW w:w="1417" w:type="dxa"/>
            <w:gridSpan w:val="2"/>
          </w:tcPr>
          <w:p w14:paraId="4817A3C9" w14:textId="121CAA16" w:rsidR="00F7009D" w:rsidRDefault="009D6872" w:rsidP="00F7009D">
            <w:pPr>
              <w:pStyle w:val="TabellHuvud"/>
              <w:keepNext/>
              <w:keepLines/>
              <w:jc w:val="center"/>
            </w:pPr>
            <w:r>
              <w:t>Kvinnor</w:t>
            </w:r>
          </w:p>
        </w:tc>
        <w:tc>
          <w:tcPr>
            <w:tcW w:w="1383" w:type="dxa"/>
            <w:gridSpan w:val="2"/>
          </w:tcPr>
          <w:p w14:paraId="08263E14" w14:textId="223373B1" w:rsidR="00F7009D" w:rsidRDefault="009D6872" w:rsidP="00F7009D">
            <w:pPr>
              <w:pStyle w:val="TabellHuvud"/>
              <w:keepNext/>
              <w:keepLines/>
              <w:jc w:val="center"/>
            </w:pPr>
            <w:r>
              <w:t>Män</w:t>
            </w:r>
          </w:p>
        </w:tc>
      </w:tr>
      <w:tr w:rsidR="00F7009D" w14:paraId="617D5612" w14:textId="77777777" w:rsidTr="00F7009D">
        <w:tc>
          <w:tcPr>
            <w:tcW w:w="1583" w:type="dxa"/>
            <w:tcBorders>
              <w:bottom w:val="nil"/>
            </w:tcBorders>
          </w:tcPr>
          <w:p w14:paraId="25FEFAC0" w14:textId="77777777" w:rsidR="00F7009D" w:rsidRPr="00914EC9" w:rsidRDefault="00F7009D" w:rsidP="00F7009D">
            <w:pPr>
              <w:pStyle w:val="TabellRader"/>
              <w:keepNext/>
              <w:keepLines/>
            </w:pPr>
          </w:p>
        </w:tc>
        <w:tc>
          <w:tcPr>
            <w:tcW w:w="708" w:type="dxa"/>
            <w:tcBorders>
              <w:top w:val="single" w:sz="18" w:space="0" w:color="auto"/>
              <w:bottom w:val="single" w:sz="4" w:space="0" w:color="auto"/>
            </w:tcBorders>
          </w:tcPr>
          <w:p w14:paraId="41E67064" w14:textId="3BDE05DC" w:rsidR="00F7009D" w:rsidRPr="008821C8" w:rsidRDefault="009D6872" w:rsidP="00F7009D">
            <w:pPr>
              <w:pStyle w:val="TabellRader"/>
              <w:keepNext/>
              <w:keepLines/>
            </w:pPr>
            <w:r>
              <w:t>1980</w:t>
            </w:r>
          </w:p>
        </w:tc>
        <w:tc>
          <w:tcPr>
            <w:tcW w:w="709" w:type="dxa"/>
            <w:tcBorders>
              <w:top w:val="single" w:sz="18" w:space="0" w:color="auto"/>
              <w:bottom w:val="single" w:sz="4" w:space="0" w:color="auto"/>
              <w:right w:val="single" w:sz="4" w:space="0" w:color="000000"/>
            </w:tcBorders>
          </w:tcPr>
          <w:p w14:paraId="40728199" w14:textId="2FD57128" w:rsidR="00F7009D" w:rsidRPr="008821C8" w:rsidRDefault="009D6872" w:rsidP="00F7009D">
            <w:pPr>
              <w:pStyle w:val="TabellRader"/>
              <w:keepNext/>
              <w:keepLines/>
            </w:pPr>
            <w:r w:rsidRPr="008821C8">
              <w:t>2012</w:t>
            </w:r>
          </w:p>
        </w:tc>
        <w:tc>
          <w:tcPr>
            <w:tcW w:w="709" w:type="dxa"/>
            <w:tcBorders>
              <w:top w:val="single" w:sz="18" w:space="0" w:color="auto"/>
              <w:left w:val="single" w:sz="4" w:space="0" w:color="000000"/>
              <w:bottom w:val="single" w:sz="4" w:space="0" w:color="auto"/>
            </w:tcBorders>
            <w:shd w:val="clear" w:color="auto" w:fill="auto"/>
          </w:tcPr>
          <w:p w14:paraId="03E29930" w14:textId="4F939DD1" w:rsidR="00F7009D" w:rsidRPr="008821C8" w:rsidRDefault="009D6872" w:rsidP="00F7009D">
            <w:pPr>
              <w:pStyle w:val="TabellRader"/>
              <w:keepNext/>
              <w:keepLines/>
            </w:pPr>
            <w:r>
              <w:t>1980</w:t>
            </w:r>
          </w:p>
        </w:tc>
        <w:tc>
          <w:tcPr>
            <w:tcW w:w="674" w:type="dxa"/>
            <w:tcBorders>
              <w:top w:val="single" w:sz="18" w:space="0" w:color="auto"/>
              <w:bottom w:val="single" w:sz="4" w:space="0" w:color="auto"/>
            </w:tcBorders>
            <w:shd w:val="clear" w:color="auto" w:fill="auto"/>
          </w:tcPr>
          <w:p w14:paraId="271B684F" w14:textId="44864C64" w:rsidR="00F7009D" w:rsidRPr="008821C8" w:rsidRDefault="009D6872" w:rsidP="00F7009D">
            <w:pPr>
              <w:pStyle w:val="TabellRader"/>
              <w:keepNext/>
              <w:keepLines/>
            </w:pPr>
            <w:r w:rsidRPr="008821C8">
              <w:t>2012</w:t>
            </w:r>
          </w:p>
        </w:tc>
      </w:tr>
      <w:tr w:rsidR="00F7009D" w14:paraId="116CA6AD" w14:textId="77777777" w:rsidTr="00F7009D">
        <w:tc>
          <w:tcPr>
            <w:tcW w:w="1583" w:type="dxa"/>
            <w:tcBorders>
              <w:top w:val="nil"/>
              <w:bottom w:val="nil"/>
            </w:tcBorders>
          </w:tcPr>
          <w:p w14:paraId="205BD34C" w14:textId="51068D8D" w:rsidR="00F7009D" w:rsidRPr="00914EC9" w:rsidRDefault="009D6872" w:rsidP="00F7009D">
            <w:pPr>
              <w:pStyle w:val="TabellRader"/>
              <w:keepNext/>
              <w:keepLines/>
              <w:jc w:val="left"/>
            </w:pPr>
            <w:r w:rsidRPr="00914EC9">
              <w:t>Utträdesålder</w:t>
            </w:r>
          </w:p>
        </w:tc>
        <w:tc>
          <w:tcPr>
            <w:tcW w:w="708" w:type="dxa"/>
            <w:tcBorders>
              <w:top w:val="single" w:sz="4" w:space="0" w:color="auto"/>
              <w:bottom w:val="nil"/>
            </w:tcBorders>
          </w:tcPr>
          <w:p w14:paraId="7DC5CD84" w14:textId="6D1A2D0B" w:rsidR="00F7009D" w:rsidRPr="008821C8" w:rsidRDefault="009D6872" w:rsidP="00F7009D">
            <w:pPr>
              <w:pStyle w:val="TabellRader"/>
              <w:keepNext/>
              <w:keepLines/>
            </w:pPr>
            <w:r>
              <w:t>60,9</w:t>
            </w:r>
          </w:p>
        </w:tc>
        <w:tc>
          <w:tcPr>
            <w:tcW w:w="709" w:type="dxa"/>
            <w:tcBorders>
              <w:top w:val="single" w:sz="4" w:space="0" w:color="auto"/>
              <w:bottom w:val="nil"/>
              <w:right w:val="single" w:sz="4" w:space="0" w:color="000000"/>
            </w:tcBorders>
          </w:tcPr>
          <w:p w14:paraId="286A4906" w14:textId="203F0233" w:rsidR="00F7009D" w:rsidRPr="008821C8" w:rsidRDefault="009D6872" w:rsidP="00F7009D">
            <w:pPr>
              <w:pStyle w:val="TabellRader"/>
              <w:keepNext/>
              <w:keepLines/>
            </w:pPr>
            <w:r>
              <w:t>62,9</w:t>
            </w:r>
          </w:p>
        </w:tc>
        <w:tc>
          <w:tcPr>
            <w:tcW w:w="709" w:type="dxa"/>
            <w:tcBorders>
              <w:top w:val="single" w:sz="4" w:space="0" w:color="auto"/>
              <w:left w:val="single" w:sz="4" w:space="0" w:color="000000"/>
              <w:bottom w:val="nil"/>
            </w:tcBorders>
            <w:shd w:val="clear" w:color="auto" w:fill="auto"/>
          </w:tcPr>
          <w:p w14:paraId="10803FA1" w14:textId="2C44141A" w:rsidR="00F7009D" w:rsidRPr="008821C8" w:rsidRDefault="009D6872" w:rsidP="00F7009D">
            <w:pPr>
              <w:pStyle w:val="TabellRader"/>
              <w:keepNext/>
              <w:keepLines/>
            </w:pPr>
            <w:r>
              <w:t>63,3</w:t>
            </w:r>
          </w:p>
        </w:tc>
        <w:tc>
          <w:tcPr>
            <w:tcW w:w="674" w:type="dxa"/>
            <w:tcBorders>
              <w:top w:val="single" w:sz="4" w:space="0" w:color="auto"/>
              <w:bottom w:val="nil"/>
            </w:tcBorders>
            <w:shd w:val="clear" w:color="auto" w:fill="auto"/>
          </w:tcPr>
          <w:p w14:paraId="2315ABCD" w14:textId="4AC3FE6A" w:rsidR="00F7009D" w:rsidRPr="008821C8" w:rsidRDefault="009D6872" w:rsidP="00F7009D">
            <w:pPr>
              <w:pStyle w:val="TabellRader"/>
              <w:keepNext/>
              <w:keepLines/>
            </w:pPr>
            <w:r w:rsidRPr="008821C8">
              <w:t>6</w:t>
            </w:r>
            <w:r>
              <w:t>3,9</w:t>
            </w:r>
          </w:p>
        </w:tc>
      </w:tr>
      <w:tr w:rsidR="00F7009D" w:rsidRPr="002151D5" w14:paraId="7C39C6B7" w14:textId="77777777" w:rsidTr="00F7009D">
        <w:trPr>
          <w:cnfStyle w:val="010000000000" w:firstRow="0" w:lastRow="1" w:firstColumn="0" w:lastColumn="0" w:oddVBand="0" w:evenVBand="0" w:oddHBand="0" w:evenHBand="0" w:firstRowFirstColumn="0" w:firstRowLastColumn="0" w:lastRowFirstColumn="0" w:lastRowLastColumn="0"/>
        </w:trPr>
        <w:tc>
          <w:tcPr>
            <w:tcW w:w="1583" w:type="dxa"/>
            <w:tcBorders>
              <w:top w:val="nil"/>
            </w:tcBorders>
          </w:tcPr>
          <w:p w14:paraId="7CAA2C43" w14:textId="0371321E" w:rsidR="00F7009D" w:rsidRPr="00914EC9" w:rsidRDefault="009D6872" w:rsidP="00F7009D">
            <w:pPr>
              <w:pStyle w:val="TabellSlutsumma"/>
              <w:keepNext/>
              <w:keepLines/>
              <w:jc w:val="left"/>
            </w:pPr>
            <w:r w:rsidRPr="00914EC9">
              <w:t>Återstående medellivslängd vid 65</w:t>
            </w:r>
          </w:p>
        </w:tc>
        <w:tc>
          <w:tcPr>
            <w:tcW w:w="708" w:type="dxa"/>
            <w:tcBorders>
              <w:top w:val="nil"/>
            </w:tcBorders>
            <w:vAlign w:val="bottom"/>
          </w:tcPr>
          <w:p w14:paraId="27710259" w14:textId="5C040199" w:rsidR="00F7009D" w:rsidRPr="008821C8" w:rsidRDefault="009D6872" w:rsidP="00F7009D">
            <w:pPr>
              <w:pStyle w:val="TabellSlutsumma"/>
              <w:keepNext/>
              <w:keepLines/>
            </w:pPr>
            <w:r>
              <w:t>18,0</w:t>
            </w:r>
          </w:p>
        </w:tc>
        <w:tc>
          <w:tcPr>
            <w:tcW w:w="709" w:type="dxa"/>
            <w:tcBorders>
              <w:top w:val="nil"/>
              <w:right w:val="single" w:sz="4" w:space="0" w:color="000000"/>
            </w:tcBorders>
            <w:vAlign w:val="bottom"/>
          </w:tcPr>
          <w:p w14:paraId="3573DB7C" w14:textId="381E58BF" w:rsidR="00F7009D" w:rsidRPr="008821C8" w:rsidRDefault="009D6872" w:rsidP="00F7009D">
            <w:pPr>
              <w:pStyle w:val="TabellSlutsumma"/>
              <w:keepNext/>
              <w:keepLines/>
            </w:pPr>
            <w:r w:rsidRPr="008821C8">
              <w:t>21,0</w:t>
            </w:r>
          </w:p>
        </w:tc>
        <w:tc>
          <w:tcPr>
            <w:tcW w:w="709" w:type="dxa"/>
            <w:tcBorders>
              <w:top w:val="nil"/>
              <w:left w:val="single" w:sz="4" w:space="0" w:color="000000"/>
            </w:tcBorders>
            <w:shd w:val="clear" w:color="auto" w:fill="auto"/>
            <w:vAlign w:val="bottom"/>
          </w:tcPr>
          <w:p w14:paraId="38B80501" w14:textId="20BE234D" w:rsidR="00F7009D" w:rsidRPr="008821C8" w:rsidRDefault="009D6872" w:rsidP="00F7009D">
            <w:pPr>
              <w:pStyle w:val="TabellSlutsumma"/>
              <w:keepNext/>
              <w:keepLines/>
            </w:pPr>
            <w:r w:rsidRPr="008821C8">
              <w:t>14,</w:t>
            </w:r>
            <w:r>
              <w:t>3</w:t>
            </w:r>
          </w:p>
        </w:tc>
        <w:tc>
          <w:tcPr>
            <w:tcW w:w="674" w:type="dxa"/>
            <w:tcBorders>
              <w:top w:val="nil"/>
            </w:tcBorders>
            <w:shd w:val="clear" w:color="auto" w:fill="auto"/>
            <w:vAlign w:val="bottom"/>
          </w:tcPr>
          <w:p w14:paraId="06A4D2DB" w14:textId="267908B3" w:rsidR="00F7009D" w:rsidRPr="008821C8" w:rsidRDefault="009D6872" w:rsidP="00F7009D">
            <w:pPr>
              <w:pStyle w:val="TabellSlutsumma"/>
              <w:keepNext/>
              <w:keepLines/>
            </w:pPr>
            <w:r w:rsidRPr="008821C8">
              <w:t>18,4</w:t>
            </w:r>
          </w:p>
        </w:tc>
      </w:tr>
    </w:tbl>
    <w:p w14:paraId="4F894C4C" w14:textId="24844191" w:rsidR="00F7009D" w:rsidRPr="007A7CEC" w:rsidRDefault="009D6872" w:rsidP="00F7009D">
      <w:pPr>
        <w:pStyle w:val="TabellFotnot"/>
      </w:pPr>
      <w:r>
        <w:t>Källor: Statistiska centralbyrån och pensionsmyndigheten.</w:t>
      </w:r>
    </w:p>
    <w:p w14:paraId="057AF2AF" w14:textId="77777777" w:rsidR="00F7009D" w:rsidRDefault="00F7009D" w:rsidP="00F7009D">
      <w:pPr>
        <w:pStyle w:val="Brdtextmedindrag"/>
        <w:ind w:firstLine="0"/>
      </w:pPr>
    </w:p>
    <w:p w14:paraId="367B541E" w14:textId="32F556C2" w:rsidR="00F7009D" w:rsidRDefault="009D6872" w:rsidP="00F7009D">
      <w:pPr>
        <w:pStyle w:val="Brdtextmedindrag"/>
        <w:ind w:firstLine="0"/>
      </w:pPr>
      <w:r w:rsidRPr="009E0D4F">
        <w:t>Ett antal faktorer pekar på att utträdesåldern har förutsättningar att stiga framöver. Ett bättre hälsotillstånd har i kombination med att allt färre har fysiskt krävande arbeten förbättrat förut</w:t>
      </w:r>
      <w:r>
        <w:softHyphen/>
      </w:r>
      <w:r w:rsidRPr="009E0D4F">
        <w:t xml:space="preserve">sättningarna för att fortsätta arbeta längre upp i åldrarna. Vidare är utbildningsnivån högre än tidigare och personer med högre utbildning lämnar arbetsmarknaden senare än de utan högre </w:t>
      </w:r>
      <w:r>
        <w:t>utbildning.</w:t>
      </w:r>
      <w:r>
        <w:rPr>
          <w:rStyle w:val="Fotnotsreferens"/>
        </w:rPr>
        <w:footnoteReference w:id="166"/>
      </w:r>
      <w:r>
        <w:t xml:space="preserve"> Det finns även eko</w:t>
      </w:r>
      <w:r w:rsidRPr="009E0D4F">
        <w:t>n</w:t>
      </w:r>
      <w:r>
        <w:t>omiska driv</w:t>
      </w:r>
      <w:r>
        <w:softHyphen/>
        <w:t>krafter i pensionssy</w:t>
      </w:r>
      <w:r w:rsidRPr="009E0D4F">
        <w:t>stemet som verkar för att senarelägga utträdet från arbetsm</w:t>
      </w:r>
      <w:r>
        <w:t xml:space="preserve">arknaden. Ålderspensionens storlek är </w:t>
      </w:r>
      <w:r w:rsidRPr="009E0D4F">
        <w:t>baserad på medel</w:t>
      </w:r>
      <w:r>
        <w:softHyphen/>
      </w:r>
      <w:r w:rsidRPr="009E0D4F">
        <w:t>livslängden vid pension</w:t>
      </w:r>
      <w:r>
        <w:t>eringen och beräk</w:t>
      </w:r>
      <w:r w:rsidRPr="009E0D4F">
        <w:t>ningar visar att utträdesåldern bl.a. på grund av detta kan förväntas öka till 64,3 år för kvinnor och 64,8 år för män fram till 2024</w:t>
      </w:r>
      <w:r>
        <w:t>.</w:t>
      </w:r>
      <w:r>
        <w:rPr>
          <w:rStyle w:val="Fotnotsreferens"/>
        </w:rPr>
        <w:footnoteReference w:id="167"/>
      </w:r>
    </w:p>
    <w:p w14:paraId="7A145A38" w14:textId="46882DCB" w:rsidR="00F7009D" w:rsidRDefault="009D6872" w:rsidP="00F7009D">
      <w:pPr>
        <w:pStyle w:val="Brdtextmedindrag"/>
      </w:pPr>
      <w:r>
        <w:t>Om utträdet från arbetsmarknaden inte senareläggs innebär det att den genomsnittliga ålderspensionen kommer att öka mindre än de förvärvsaktivas inkomster, eftersom pensionen blir lägre när medellivslängden ökar och de intjänade pensionsrättigheterna måste fördelas på fler pensionsår. En sådan utveckling kan skapa finansiella hållbarhetsproblem om fler pensionärer blir berättigade till andra ersättningar, t.ex. bostadstillägg för pensionärer. Pensionerna kan därtill komma att upplevas som otillräckliga, vilket kan medföra krav på kompensation, t.ex. i form av höjd pension eller sänkt skatt, för att utjämna den relativa skillnaden mellan pensionärer och förvärvs</w:t>
      </w:r>
      <w:r>
        <w:softHyphen/>
        <w:t>aktiva. Det är därför angeläget att det skapas goda förutsättningar för en senareläggning av pensionsåldern.</w:t>
      </w:r>
    </w:p>
    <w:p w14:paraId="227FA963" w14:textId="37D595DB" w:rsidR="00F7009D" w:rsidRDefault="009D6872" w:rsidP="00F7009D">
      <w:pPr>
        <w:pStyle w:val="Brdtextmedindrag"/>
      </w:pPr>
      <w:r>
        <w:lastRenderedPageBreak/>
        <w:t>Regeringen tillsatte 2011 en utredning för att ta fram förslag för att hantera de pensions</w:t>
      </w:r>
      <w:r>
        <w:softHyphen/>
        <w:t>relaterade åldersgränserna, samt analysera de hinder och möjligheter som finns för att arbeta längre upp i åldrarna. Utredningen, som lämnade sitt betänkande i april 2013, har bl.a. föreslagit att en riktålder för pensionering införs som följer medellivslängdens utveckling.</w:t>
      </w:r>
      <w:r w:rsidRPr="008A0163">
        <w:rPr>
          <w:rStyle w:val="Fotnotsreferens"/>
        </w:rPr>
        <w:t xml:space="preserve"> </w:t>
      </w:r>
      <w:r>
        <w:rPr>
          <w:rStyle w:val="Fotnotsreferens"/>
        </w:rPr>
        <w:footnoteReference w:id="168"/>
      </w:r>
      <w:r>
        <w:t xml:space="preserve"> Rikt</w:t>
      </w:r>
      <w:r w:rsidR="00277DE4">
        <w:softHyphen/>
      </w:r>
      <w:r>
        <w:t>åldern syftar till att indikera en lämplig pensionsålder för att få en godtagbar pensionsnivå. Existerande åldersgränser i det allmänna pensionssystemet och närliggande system bör knytas till denna riktålder. Utredningen har vidare föreslagit att ålders</w:t>
      </w:r>
      <w:r w:rsidR="00277DE4">
        <w:softHyphen/>
      </w:r>
      <w:r>
        <w:t>gränsen för det tidigaste uttaget av ålderspension ska höjas till 62 år 2015. Utifrån gällande prognos för medellivslängdens utveckling innebär förslaget att det tidigaste uttaget av ålderspension höjs till 63 år och för bl.a. nybeviljande av garantipension och sjuk</w:t>
      </w:r>
      <w:r>
        <w:softHyphen/>
        <w:t>ersättning till 66 år 2019. Därutöver har utredningen föreslagit att rätten att stanna kvar i anställning höjs från 67 till 69 år 2016 och att 55-årsgränsen för flertalet tjänstepensioner höjs till 62 år 2017. Utöver åldersgränserna i de allmänna systemen möts de äldre även av andra hinder som begränsar möjligheterna till ett längre arbetsliv. Utredningen har därför föreslagit ett åtgärdspaket som bl.a. omfattar insatser för att förbättra arbetsmiljön, stärka de äldres möjligheter att bevara och utveckla sin kompetens, öka informationen, förstärka de ekonomiska incitamenten, motverka ålders</w:t>
      </w:r>
      <w:r>
        <w:softHyphen/>
        <w:t>diskriminering, m.m.</w:t>
      </w:r>
    </w:p>
    <w:p w14:paraId="3A829EF3" w14:textId="216E1CF7" w:rsidR="00F7009D" w:rsidRDefault="009D6872" w:rsidP="00F7009D">
      <w:pPr>
        <w:pStyle w:val="Brdtextmedindrag"/>
      </w:pPr>
      <w:r w:rsidRPr="00E770BC">
        <w:t>I mars 2014 kom den s.k. pensionsgruppen överens om ett antal förslag till justeringar av den överenskommelse som ligger till grund för pensionssystemets utformning. Pensions-gruppen föreslår bl.a. justeringar av beräkningen av det index som bestämmer uppräkningen av pensionerna för att få en jämnare utveckling av inkomstpensionerna, samt att en översyn av AP-fondernas struktur och placeringsregler görs. Pensionsgruppen kommer att fortsätta att arbeta med åtgärder som syftar till att förlänga arbetslivet.</w:t>
      </w:r>
    </w:p>
    <w:p w14:paraId="46A643A9" w14:textId="067464BE" w:rsidR="00F7009D" w:rsidRDefault="009D6872" w:rsidP="00F7009D">
      <w:pPr>
        <w:pStyle w:val="Brdtextmedindrag"/>
      </w:pPr>
      <w:r>
        <w:t xml:space="preserve">Regeringen har även vidtagit ett antal åtgärder i syfte att stimulera ett senarelagt utträde från </w:t>
      </w:r>
      <w:r>
        <w:lastRenderedPageBreak/>
        <w:t>arbetsmarknaden, t.ex. avskaffad löneskatt samt ett förenklat och högre jobbskatteavdrag för personer över 65 år. Dessa åtgärder ökar driv</w:t>
      </w:r>
      <w:r>
        <w:softHyphen/>
        <w:t>krafterna att stanna kvar på arbetsmarknaden genom att göra det mer förmånligt för äldre att fortsätta arbeta och för arbetsgivare att anställa äldre arbetskraft.</w:t>
      </w:r>
    </w:p>
    <w:p w14:paraId="31088B79" w14:textId="13558605" w:rsidR="00F7009D" w:rsidRDefault="009D6872" w:rsidP="00277DE4">
      <w:pPr>
        <w:pStyle w:val="Rubrik4utannumrering"/>
        <w:spacing w:before="400" w:after="200"/>
      </w:pPr>
      <w:r w:rsidRPr="00D12DC1">
        <w:t>Ett längre arbetsliv</w:t>
      </w:r>
      <w:r>
        <w:t xml:space="preserve"> stärker de offentliga finanserna</w:t>
      </w:r>
    </w:p>
    <w:p w14:paraId="5F0D8195" w14:textId="33A68BE2" w:rsidR="00F7009D" w:rsidRPr="00D12DC1" w:rsidRDefault="009D6872" w:rsidP="00F7009D">
      <w:pPr>
        <w:pStyle w:val="Brdtext"/>
      </w:pPr>
      <w:r w:rsidRPr="00D12DC1">
        <w:t xml:space="preserve">I ett </w:t>
      </w:r>
      <w:r>
        <w:t>s</w:t>
      </w:r>
      <w:r w:rsidRPr="00D12DC1">
        <w:t xml:space="preserve">cenario </w:t>
      </w:r>
      <w:r>
        <w:t xml:space="preserve">som </w:t>
      </w:r>
      <w:r w:rsidRPr="00D12DC1">
        <w:t>analysera</w:t>
      </w:r>
      <w:r>
        <w:t>r</w:t>
      </w:r>
      <w:r w:rsidRPr="00D12DC1">
        <w:t xml:space="preserve"> effekterna av ett längre arbetsliv </w:t>
      </w:r>
      <w:r>
        <w:t>antas den ge</w:t>
      </w:r>
      <w:r w:rsidRPr="00D12DC1">
        <w:t>nomsnittliga inträdesåldern på arbetsmarknaden gradvis sjunka med ett år</w:t>
      </w:r>
      <w:r w:rsidRPr="00FF778C">
        <w:t xml:space="preserve"> </w:t>
      </w:r>
      <w:r w:rsidRPr="00380F13">
        <w:t>mellan 2019 och 2028</w:t>
      </w:r>
      <w:r w:rsidRPr="00D12DC1">
        <w:t xml:space="preserve">. </w:t>
      </w:r>
      <w:r>
        <w:t xml:space="preserve">Samtidigt </w:t>
      </w:r>
      <w:r w:rsidRPr="00D12DC1">
        <w:t xml:space="preserve">antas </w:t>
      </w:r>
      <w:r>
        <w:t>u</w:t>
      </w:r>
      <w:r w:rsidRPr="00D12DC1">
        <w:t>tträdesåldern stiga med hälften av ökningen</w:t>
      </w:r>
      <w:r>
        <w:t xml:space="preserve"> av</w:t>
      </w:r>
      <w:r w:rsidRPr="00D12DC1">
        <w:t xml:space="preserve"> den återstående medellivslängden vid 65 års ålder. </w:t>
      </w:r>
      <w:r>
        <w:t xml:space="preserve">Det innebär att </w:t>
      </w:r>
      <w:r w:rsidRPr="00D12DC1">
        <w:t>utträdesåldern har ökat med drygt ett år 2050</w:t>
      </w:r>
      <w:r>
        <w:t>,</w:t>
      </w:r>
      <w:r w:rsidRPr="00D12DC1">
        <w:t xml:space="preserve"> och med drygt tre år</w:t>
      </w:r>
      <w:r>
        <w:t xml:space="preserve"> 2100</w:t>
      </w:r>
      <w:r w:rsidRPr="00D12DC1">
        <w:t>.</w:t>
      </w:r>
      <w:r>
        <w:t xml:space="preserve"> I beräkningen har inte ökade offentliga utgifter för åtgärder som förlänger arbetslivet beaktats.</w:t>
      </w:r>
    </w:p>
    <w:p w14:paraId="729E9203" w14:textId="6A6398A6" w:rsidR="00F7009D" w:rsidRDefault="009D6872" w:rsidP="00F7009D">
      <w:pPr>
        <w:pStyle w:val="Brdtextmedindrag"/>
      </w:pPr>
      <w:r w:rsidRPr="00D12DC1">
        <w:t xml:space="preserve">Jämfört med </w:t>
      </w:r>
      <w:r>
        <w:t>s</w:t>
      </w:r>
      <w:r w:rsidRPr="00D12DC1">
        <w:t xml:space="preserve">cenariot </w:t>
      </w:r>
      <w:r>
        <w:t xml:space="preserve">med oförändrat beteende </w:t>
      </w:r>
      <w:r w:rsidRPr="00D12DC1">
        <w:t>förstärk</w:t>
      </w:r>
      <w:r>
        <w:t xml:space="preserve">er detta finanspolitikens </w:t>
      </w:r>
      <w:r w:rsidRPr="00D12DC1">
        <w:t xml:space="preserve">hållbarhet påtagligt (se </w:t>
      </w:r>
      <w:r>
        <w:fldChar w:fldCharType="begin"/>
      </w:r>
      <w:r>
        <w:instrText xml:space="preserve"> REF  _Ref380506014 \* Lower \h </w:instrText>
      </w:r>
      <w:r>
        <w:fldChar w:fldCharType="separate"/>
      </w:r>
      <w:r w:rsidR="004642B5">
        <w:t xml:space="preserve">diagram </w:t>
      </w:r>
      <w:r w:rsidR="004642B5" w:rsidRPr="004642B5">
        <w:rPr>
          <w:bCs/>
          <w:noProof/>
        </w:rPr>
        <w:t>11</w:t>
      </w:r>
      <w:r w:rsidR="004642B5">
        <w:t>.</w:t>
      </w:r>
      <w:r w:rsidR="004642B5">
        <w:rPr>
          <w:noProof/>
        </w:rPr>
        <w:t>12</w:t>
      </w:r>
      <w:r>
        <w:fldChar w:fldCharType="end"/>
      </w:r>
      <w:r>
        <w:t>). S1</w:t>
      </w:r>
      <w:r>
        <w:noBreakHyphen/>
        <w:t>indikatorn förbätt</w:t>
      </w:r>
      <w:r w:rsidRPr="00D12DC1">
        <w:t xml:space="preserve">ras med </w:t>
      </w:r>
      <w:r>
        <w:t>0,5</w:t>
      </w:r>
      <w:r w:rsidRPr="00D12DC1">
        <w:t xml:space="preserve"> procent av BNP </w:t>
      </w:r>
      <w:r>
        <w:t xml:space="preserve">till </w:t>
      </w:r>
      <w:r>
        <w:noBreakHyphen/>
        <w:t>2,8 och S2-indikatorn för</w:t>
      </w:r>
      <w:r w:rsidRPr="00D12DC1">
        <w:t>bättras m</w:t>
      </w:r>
      <w:r>
        <w:t xml:space="preserve">ed 2,0 procent av BNP till </w:t>
      </w:r>
      <w:r>
        <w:noBreakHyphen/>
        <w:t xml:space="preserve">3,5. </w:t>
      </w:r>
      <w:r w:rsidRPr="00D12DC1">
        <w:t>Scenariot visar att ett läng</w:t>
      </w:r>
      <w:r>
        <w:t>re</w:t>
      </w:r>
      <w:r w:rsidRPr="00D12DC1">
        <w:t xml:space="preserve"> arbetsliv </w:t>
      </w:r>
      <w:r>
        <w:t>är mycket viktigt för den långsiktiga finan</w:t>
      </w:r>
      <w:r w:rsidRPr="00D12DC1">
        <w:t>sieringen av välfärden.</w:t>
      </w:r>
    </w:p>
    <w:p w14:paraId="60FA388B" w14:textId="29E7A98C" w:rsidR="00F7009D" w:rsidRDefault="00F7009D" w:rsidP="00F7009D">
      <w:pPr>
        <w:pStyle w:val="Brdtext"/>
      </w:pPr>
    </w:p>
    <w:p w14:paraId="1517F71B" w14:textId="5C9F4B2A" w:rsidR="00F7009D" w:rsidRDefault="009D6872" w:rsidP="00F7009D">
      <w:pPr>
        <w:pStyle w:val="DiagramRubrik"/>
      </w:pPr>
      <w:bookmarkStart w:id="690" w:name="_Ref380506014"/>
      <w:bookmarkStart w:id="691" w:name="_Toc384401850"/>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12</w:t>
        </w:r>
      </w:fldSimple>
      <w:bookmarkEnd w:id="690"/>
      <w:r>
        <w:t xml:space="preserve"> Primärt finansiellt sparande vid ett längre arbetsliv</w:t>
      </w:r>
      <w:bookmarkEnd w:id="691"/>
    </w:p>
    <w:p w14:paraId="536F8D17" w14:textId="680F1F9D" w:rsidR="00F7009D" w:rsidRDefault="009D6872" w:rsidP="00F7009D">
      <w:pPr>
        <w:pStyle w:val="DiagramUnderrubrik"/>
      </w:pPr>
      <w:r>
        <w:t>Procent av BNP</w:t>
      </w:r>
    </w:p>
    <w:p w14:paraId="6E2447BF" w14:textId="571ED7BA" w:rsidR="00F7009D" w:rsidRDefault="009D6872" w:rsidP="00F7009D">
      <w:pPr>
        <w:pStyle w:val="Brdtext"/>
        <w:spacing w:line="260" w:lineRule="atLeast"/>
      </w:pPr>
      <w:r>
        <w:rPr>
          <w:noProof/>
          <w:lang w:eastAsia="sv-SE"/>
        </w:rPr>
        <w:drawing>
          <wp:inline distT="0" distB="0" distL="0" distR="0" wp14:anchorId="5546DAC7" wp14:editId="0BA579CA">
            <wp:extent cx="2753995" cy="2044037"/>
            <wp:effectExtent l="0" t="0" r="0" b="0"/>
            <wp:docPr id="196" name="Diagram 17"/>
            <wp:cNvGraphicFramePr/>
            <a:graphic xmlns:a="http://schemas.openxmlformats.org/drawingml/2006/main">
              <a:graphicData uri="http://schemas.openxmlformats.org/drawingml/2006/chart">
                <c:chart xmlns:c="http://schemas.openxmlformats.org/drawingml/2006/chart" xmlns:r="http://schemas.openxmlformats.org/officeDocument/2006/relationships" r:id="rId517"/>
              </a:graphicData>
            </a:graphic>
          </wp:inline>
        </w:drawing>
      </w:r>
    </w:p>
    <w:p w14:paraId="00E149ED" w14:textId="75AE1E2C" w:rsidR="00F7009D" w:rsidRDefault="009D6872" w:rsidP="00277DE4">
      <w:pPr>
        <w:pStyle w:val="DiagramFotnot"/>
      </w:pPr>
      <w:r>
        <w:t>Källor: Statistiska centralbyrån och egna beräkningar.</w:t>
      </w:r>
    </w:p>
    <w:p w14:paraId="586CFA1B" w14:textId="77777777" w:rsidR="00277DE4" w:rsidRPr="00277DE4" w:rsidRDefault="00277DE4" w:rsidP="00277DE4">
      <w:pPr>
        <w:pStyle w:val="Brdtextmedindrag"/>
      </w:pPr>
    </w:p>
    <w:p w14:paraId="421F3E51" w14:textId="64933566" w:rsidR="00F7009D" w:rsidRDefault="009D6872" w:rsidP="00F7009D">
      <w:pPr>
        <w:pStyle w:val="Rubrik3"/>
      </w:pPr>
      <w:bookmarkStart w:id="692" w:name="_Toc384401594"/>
      <w:r>
        <w:lastRenderedPageBreak/>
        <w:t>Ökat arbetsutbud bland utrikes födda</w:t>
      </w:r>
      <w:bookmarkEnd w:id="692"/>
    </w:p>
    <w:p w14:paraId="27581767" w14:textId="30DE95EE" w:rsidR="00F7009D" w:rsidRPr="00D12DC1" w:rsidRDefault="009D6872" w:rsidP="00F7009D">
      <w:pPr>
        <w:pStyle w:val="Brdtext"/>
      </w:pPr>
      <w:r w:rsidRPr="00D12DC1">
        <w:t xml:space="preserve">Arbetsmarknadsanknytningen bland utrikes födda är väsentligt sämre än hos inrikes födda (se även </w:t>
      </w:r>
      <w:r w:rsidRPr="001D5B71">
        <w:t>avsnitt 10</w:t>
      </w:r>
      <w:r w:rsidRPr="00D12DC1">
        <w:t xml:space="preserve">). Sysselsättningsgraden är </w:t>
      </w:r>
      <w:r>
        <w:t>58 </w:t>
      </w:r>
      <w:r w:rsidRPr="00D12DC1">
        <w:t>procent bland de utrikes födda i åldern 15–74 år</w:t>
      </w:r>
      <w:r>
        <w:t>,</w:t>
      </w:r>
      <w:r w:rsidRPr="00D12DC1">
        <w:t xml:space="preserve"> jämfört med </w:t>
      </w:r>
      <w:r w:rsidRPr="008D5EB5">
        <w:t>67</w:t>
      </w:r>
      <w:r w:rsidRPr="00D12DC1">
        <w:t xml:space="preserve"> procent bland de inrikes födda. Vidare är </w:t>
      </w:r>
      <w:r>
        <w:t xml:space="preserve">arbetslösheten </w:t>
      </w:r>
      <w:r w:rsidRPr="00D12DC1">
        <w:t xml:space="preserve">bland utrikes födda </w:t>
      </w:r>
      <w:r w:rsidRPr="008D5EB5">
        <w:t>16</w:t>
      </w:r>
      <w:r w:rsidRPr="00D12DC1">
        <w:t xml:space="preserve"> procent jämfört med </w:t>
      </w:r>
      <w:r w:rsidRPr="008D5EB5">
        <w:t>6</w:t>
      </w:r>
      <w:r w:rsidRPr="00D12DC1">
        <w:t xml:space="preserve"> procent bland inrikes födda. Anknytningen till arbets</w:t>
      </w:r>
      <w:r>
        <w:softHyphen/>
      </w:r>
      <w:r w:rsidRPr="00D12DC1">
        <w:t>marknaden skiljer sig åt även mellan olika grupper av utrikes födda, t.ex. är flyktingar födda utanför Europa arbetslösa i högre grad än övriga.</w:t>
      </w:r>
    </w:p>
    <w:p w14:paraId="79868C6D" w14:textId="53DDC4B9" w:rsidR="00F7009D" w:rsidRPr="00D12DC1" w:rsidRDefault="009D6872" w:rsidP="00F7009D">
      <w:pPr>
        <w:pStyle w:val="Brdtextmedindrag"/>
      </w:pPr>
      <w:r w:rsidRPr="00D12DC1">
        <w:t xml:space="preserve">Det finns flera skäl till att integrationen bland utrikes födda </w:t>
      </w:r>
      <w:r>
        <w:t xml:space="preserve">i Sverige </w:t>
      </w:r>
      <w:r w:rsidRPr="00D12DC1">
        <w:t>fungerar mindre bra</w:t>
      </w:r>
      <w:r>
        <w:t xml:space="preserve"> än i andra länder</w:t>
      </w:r>
      <w:r w:rsidRPr="00D12DC1">
        <w:t xml:space="preserve">. Som exempel kan nämnas </w:t>
      </w:r>
      <w:r>
        <w:t>historiskt sett få arbetskraftsinvandrare, många relativt nyanlända flyktingar och anhöriga, och en hög andel med kort utbildning. Därtill kan arbetsgivarare ha svårigheter att värdera kompetens som förvärvats utomlands, av</w:t>
      </w:r>
      <w:r>
        <w:softHyphen/>
        <w:t>saknaden av nätverk samt</w:t>
      </w:r>
      <w:r w:rsidRPr="00D12DC1">
        <w:t xml:space="preserve"> </w:t>
      </w:r>
      <w:r>
        <w:t>diskriminering.</w:t>
      </w:r>
      <w:r>
        <w:rPr>
          <w:rStyle w:val="Fotnotsreferens"/>
        </w:rPr>
        <w:footnoteReference w:id="169"/>
      </w:r>
      <w:r>
        <w:t xml:space="preserve"> </w:t>
      </w:r>
      <w:r w:rsidRPr="00D12DC1">
        <w:t>Med en förbättrad integration av utrikes födda förbättras finanspolitikens långsiktiga hållbarhet genom</w:t>
      </w:r>
      <w:r>
        <w:t xml:space="preserve"> ökade skatteinkomster och mins</w:t>
      </w:r>
      <w:r w:rsidRPr="00D12DC1">
        <w:t>kade utgifter f</w:t>
      </w:r>
      <w:r>
        <w:t>ör bl.a. ekonomiskt bistånd, bo</w:t>
      </w:r>
      <w:r w:rsidRPr="00D12DC1">
        <w:t>stads</w:t>
      </w:r>
      <w:r>
        <w:softHyphen/>
      </w:r>
      <w:r w:rsidRPr="00D12DC1">
        <w:t>bidrag och arbetsmarknadsstöd.</w:t>
      </w:r>
    </w:p>
    <w:p w14:paraId="39C632C6" w14:textId="4E6F5EA6" w:rsidR="00F7009D" w:rsidRPr="00D12DC1" w:rsidRDefault="009D6872" w:rsidP="00F7009D">
      <w:pPr>
        <w:pStyle w:val="Brdtextmedindrag"/>
      </w:pPr>
      <w:r w:rsidRPr="00D12DC1">
        <w:t>Regeringen har genomfört en rad reformer för att få fler utrikes födda i arbete. Förutom etablerings</w:t>
      </w:r>
      <w:r>
        <w:t>uppdraget</w:t>
      </w:r>
      <w:r w:rsidRPr="00D12DC1">
        <w:t xml:space="preserve"> för vissa nyanlända invandrare har generellt utformade reformer som syfta</w:t>
      </w:r>
      <w:r>
        <w:t>r</w:t>
      </w:r>
      <w:r w:rsidRPr="00D12DC1">
        <w:t xml:space="preserve"> till att göra det mer lönsamt att arbeta och enklare att anställa stärkt förutsättningarna för de utrikes f</w:t>
      </w:r>
      <w:r>
        <w:t>öddas integration på arbets</w:t>
      </w:r>
      <w:r>
        <w:softHyphen/>
        <w:t>mark</w:t>
      </w:r>
      <w:r w:rsidRPr="00D12DC1">
        <w:t xml:space="preserve">naden. Därtill har </w:t>
      </w:r>
      <w:r>
        <w:t>b</w:t>
      </w:r>
      <w:r w:rsidRPr="00D12DC1">
        <w:t>l</w:t>
      </w:r>
      <w:r>
        <w:t>.</w:t>
      </w:r>
      <w:r w:rsidRPr="00D12DC1">
        <w:t>a</w:t>
      </w:r>
      <w:r>
        <w:t>.</w:t>
      </w:r>
      <w:r w:rsidRPr="00D12DC1">
        <w:t xml:space="preserve"> instegsjobb och nystartsjobb införts för att öka incitamenten att anställa utrikes födda, </w:t>
      </w:r>
      <w:r>
        <w:t>samtidigt som</w:t>
      </w:r>
      <w:r w:rsidRPr="00D12DC1">
        <w:t xml:space="preserve"> reformer </w:t>
      </w:r>
      <w:r>
        <w:t>ha</w:t>
      </w:r>
      <w:r w:rsidRPr="00D12DC1">
        <w:t>r genomförts för att stärka och synliggöra de utrikes föddas kunskaper. Trots dessa åtgärder är integrationsp</w:t>
      </w:r>
      <w:r>
        <w:t>roblemen fortfa</w:t>
      </w:r>
      <w:r w:rsidRPr="00D12DC1">
        <w:t>rande betydande.</w:t>
      </w:r>
    </w:p>
    <w:p w14:paraId="37536B0C" w14:textId="77777777" w:rsidR="00F7009D" w:rsidRDefault="00F7009D" w:rsidP="00F7009D">
      <w:pPr>
        <w:pStyle w:val="Brdtext"/>
      </w:pPr>
    </w:p>
    <w:p w14:paraId="03A8D847" w14:textId="737E0D49" w:rsidR="00F7009D" w:rsidRDefault="009D6872" w:rsidP="00F7009D">
      <w:pPr>
        <w:pStyle w:val="DiagramRubrik"/>
      </w:pPr>
      <w:bookmarkStart w:id="693" w:name="_Ref380506199"/>
      <w:bookmarkStart w:id="694" w:name="_Toc384401851"/>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13</w:t>
        </w:r>
      </w:fldSimple>
      <w:bookmarkEnd w:id="693"/>
      <w:r>
        <w:t xml:space="preserve"> Primärt finansiellt sparande vid en förbättrad integration</w:t>
      </w:r>
      <w:bookmarkEnd w:id="694"/>
    </w:p>
    <w:p w14:paraId="7F7DCD04" w14:textId="0405034A" w:rsidR="00F7009D" w:rsidRDefault="009D6872" w:rsidP="00F7009D">
      <w:pPr>
        <w:pStyle w:val="DiagramUnderrubrik"/>
      </w:pPr>
      <w:r>
        <w:t>Procent av BNP</w:t>
      </w:r>
    </w:p>
    <w:p w14:paraId="62DCD254" w14:textId="667B3049" w:rsidR="00F7009D" w:rsidRDefault="009D6872" w:rsidP="00F7009D">
      <w:pPr>
        <w:pStyle w:val="Brdtext"/>
        <w:spacing w:line="260" w:lineRule="atLeast"/>
      </w:pPr>
      <w:r>
        <w:rPr>
          <w:noProof/>
          <w:lang w:eastAsia="sv-SE"/>
        </w:rPr>
        <w:drawing>
          <wp:inline distT="0" distB="0" distL="0" distR="0" wp14:anchorId="1EF842C1" wp14:editId="48553122">
            <wp:extent cx="2753995" cy="2044037"/>
            <wp:effectExtent l="0" t="0" r="0" b="0"/>
            <wp:docPr id="197" name="Diagram 24"/>
            <wp:cNvGraphicFramePr/>
            <a:graphic xmlns:a="http://schemas.openxmlformats.org/drawingml/2006/main">
              <a:graphicData uri="http://schemas.openxmlformats.org/drawingml/2006/chart">
                <c:chart xmlns:c="http://schemas.openxmlformats.org/drawingml/2006/chart" xmlns:r="http://schemas.openxmlformats.org/officeDocument/2006/relationships" r:id="rId518"/>
              </a:graphicData>
            </a:graphic>
          </wp:inline>
        </w:drawing>
      </w:r>
    </w:p>
    <w:p w14:paraId="4C7DC9DD" w14:textId="43E174DE" w:rsidR="00F7009D" w:rsidRDefault="009D6872" w:rsidP="00F7009D">
      <w:pPr>
        <w:pStyle w:val="DiagramFotnot"/>
      </w:pPr>
      <w:r>
        <w:t>Källor: Statistiska centralbyrån och egna beräkningar.</w:t>
      </w:r>
    </w:p>
    <w:p w14:paraId="6216F603" w14:textId="15F59C5B" w:rsidR="00F7009D" w:rsidRDefault="00F7009D" w:rsidP="00F7009D">
      <w:pPr>
        <w:pStyle w:val="Brdtext"/>
      </w:pPr>
    </w:p>
    <w:p w14:paraId="20591E8C" w14:textId="3B1A71D2" w:rsidR="00F7009D" w:rsidRPr="00CD32E5" w:rsidRDefault="009D6872" w:rsidP="00F7009D">
      <w:pPr>
        <w:pStyle w:val="Brdtext"/>
      </w:pPr>
      <w:r w:rsidRPr="00D12DC1">
        <w:t>För att bedö</w:t>
      </w:r>
      <w:r>
        <w:t>ma effekten av en förbättrad in</w:t>
      </w:r>
      <w:r w:rsidRPr="00D12DC1">
        <w:t>tegration för hållbarheten har en känslighets</w:t>
      </w:r>
      <w:r>
        <w:softHyphen/>
      </w:r>
      <w:r w:rsidRPr="00D12DC1">
        <w:t>kalkyl genomförts där</w:t>
      </w:r>
      <w:r>
        <w:t xml:space="preserve"> det antas att syssel</w:t>
      </w:r>
      <w:r>
        <w:softHyphen/>
        <w:t>sättnings</w:t>
      </w:r>
      <w:r w:rsidRPr="00D12DC1">
        <w:t xml:space="preserve">nivåerna bland utrikes födda närmar sig de inrikes födda med en tredjedel fram till </w:t>
      </w:r>
      <w:r>
        <w:t>2028</w:t>
      </w:r>
      <w:r w:rsidRPr="00D12DC1">
        <w:t xml:space="preserve">. Därmed ökar </w:t>
      </w:r>
      <w:r>
        <w:t>antalet arbetade timmar i ekono</w:t>
      </w:r>
      <w:r w:rsidRPr="00D12DC1">
        <w:t xml:space="preserve">min med </w:t>
      </w:r>
      <w:r w:rsidRPr="00F21E97">
        <w:t>1,8</w:t>
      </w:r>
      <w:r w:rsidRPr="00D12DC1">
        <w:t xml:space="preserve"> pr</w:t>
      </w:r>
      <w:r>
        <w:t>ocent fram till 2028. Detta gör</w:t>
      </w:r>
      <w:r w:rsidRPr="00D12DC1">
        <w:t xml:space="preserve"> att det primära finansiella sparandet blir högre (se</w:t>
      </w:r>
      <w:r>
        <w:t xml:space="preserve"> </w:t>
      </w:r>
      <w:r>
        <w:rPr>
          <w:highlight w:val="yellow"/>
        </w:rPr>
        <w:fldChar w:fldCharType="begin"/>
      </w:r>
      <w:r>
        <w:rPr>
          <w:highlight w:val="yellow"/>
        </w:rPr>
        <w:instrText xml:space="preserve"> REF  _Ref380506199 \* Lower \h </w:instrText>
      </w:r>
      <w:r>
        <w:rPr>
          <w:highlight w:val="yellow"/>
        </w:rPr>
      </w:r>
      <w:r>
        <w:rPr>
          <w:highlight w:val="yellow"/>
        </w:rPr>
        <w:fldChar w:fldCharType="separate"/>
      </w:r>
      <w:r w:rsidR="004642B5">
        <w:t xml:space="preserve">diagram </w:t>
      </w:r>
      <w:r w:rsidR="004642B5" w:rsidRPr="004642B5">
        <w:rPr>
          <w:bCs/>
          <w:noProof/>
        </w:rPr>
        <w:t>11</w:t>
      </w:r>
      <w:r w:rsidR="004642B5">
        <w:t>.</w:t>
      </w:r>
      <w:r w:rsidR="004642B5">
        <w:rPr>
          <w:noProof/>
        </w:rPr>
        <w:t>13</w:t>
      </w:r>
      <w:r>
        <w:rPr>
          <w:highlight w:val="yellow"/>
        </w:rPr>
        <w:fldChar w:fldCharType="end"/>
      </w:r>
      <w:r>
        <w:t>) samt att S1 och S2 för</w:t>
      </w:r>
      <w:r w:rsidRPr="00D12DC1">
        <w:t xml:space="preserve">stärks med </w:t>
      </w:r>
      <w:r>
        <w:t>0,3</w:t>
      </w:r>
      <w:r w:rsidRPr="00D12DC1">
        <w:t xml:space="preserve"> respektive </w:t>
      </w:r>
      <w:r>
        <w:t>0,5</w:t>
      </w:r>
      <w:r w:rsidRPr="00D12DC1">
        <w:t xml:space="preserve"> procent av BNP. Kalkylen beaktar inte eventuella kostnader förknippade med </w:t>
      </w:r>
      <w:r>
        <w:t>att åstadkomma en förbättrad in</w:t>
      </w:r>
      <w:r w:rsidRPr="00D12DC1">
        <w:t>tegration av utrikes födda</w:t>
      </w:r>
      <w:r>
        <w:t>.</w:t>
      </w:r>
    </w:p>
    <w:p w14:paraId="47F2D665" w14:textId="22EABF34" w:rsidR="00F7009D" w:rsidRPr="00416091" w:rsidRDefault="009D6872" w:rsidP="00F7009D">
      <w:pPr>
        <w:pStyle w:val="Rubrik3"/>
      </w:pPr>
      <w:bookmarkStart w:id="695" w:name="_Toc384401595"/>
      <w:r w:rsidRPr="00416091">
        <w:t>Ett högre arbetsutbud bland kvinnor</w:t>
      </w:r>
      <w:bookmarkEnd w:id="695"/>
    </w:p>
    <w:p w14:paraId="21735007" w14:textId="11148A48" w:rsidR="00F7009D" w:rsidRPr="00D12DC1" w:rsidRDefault="009D6872" w:rsidP="00F7009D">
      <w:pPr>
        <w:pStyle w:val="Brdtext"/>
      </w:pPr>
      <w:r w:rsidRPr="00D12DC1">
        <w:t>Kvinnor har ett lägre arbetskraftsdeltagande, högre sjukfrånvaro (både med sjukpenning och med sjuk- och aktivitetsersättning) och jobbar deltid i större utsträckning än män, särskilt om det finns barn i</w:t>
      </w:r>
      <w:r>
        <w:t xml:space="preserve"> hushållet. Om kvinnors arbets</w:t>
      </w:r>
      <w:r>
        <w:softHyphen/>
      </w:r>
      <w:r w:rsidRPr="00D12DC1">
        <w:t>kraftsdeltagande och arbetstid ökade skulle de offentliga finanserna stärkas. Ett högre arbets</w:t>
      </w:r>
      <w:r>
        <w:softHyphen/>
      </w:r>
      <w:r w:rsidRPr="00D12DC1">
        <w:t>utbud bland kvinnor skulle innebära högre skatteinkomster,</w:t>
      </w:r>
      <w:r>
        <w:t xml:space="preserve"> samtidigt som</w:t>
      </w:r>
      <w:r w:rsidRPr="00D12DC1">
        <w:t xml:space="preserve"> olika inkomst</w:t>
      </w:r>
      <w:r>
        <w:softHyphen/>
      </w:r>
      <w:r w:rsidRPr="00D12DC1">
        <w:t xml:space="preserve">beroende transfereringsutgifter skulle sjunka. I den </w:t>
      </w:r>
      <w:r>
        <w:t>utsträckning</w:t>
      </w:r>
      <w:r w:rsidRPr="00D12DC1">
        <w:t xml:space="preserve"> arbe</w:t>
      </w:r>
      <w:r>
        <w:t xml:space="preserve">tsutbudet </w:t>
      </w:r>
      <w:r w:rsidRPr="00D12DC1">
        <w:t>öka</w:t>
      </w:r>
      <w:r>
        <w:t>r som en följd av minskad sjuk</w:t>
      </w:r>
      <w:r w:rsidRPr="00D12DC1">
        <w:t>frånvaro</w:t>
      </w:r>
      <w:r>
        <w:t xml:space="preserve"> (kvinnor är sjukskrivna i större omfattning än män)</w:t>
      </w:r>
      <w:r w:rsidRPr="00D12DC1">
        <w:t xml:space="preserve"> m</w:t>
      </w:r>
      <w:r>
        <w:t>inskar även utgifterna för sjuk</w:t>
      </w:r>
      <w:r w:rsidRPr="00D12DC1">
        <w:t xml:space="preserve">penning </w:t>
      </w:r>
      <w:r>
        <w:t>samt sjuk- och aktivitetsersätt</w:t>
      </w:r>
      <w:r w:rsidRPr="00D12DC1">
        <w:t>ning.</w:t>
      </w:r>
    </w:p>
    <w:p w14:paraId="5FD1E78B" w14:textId="25068055" w:rsidR="00F7009D" w:rsidRPr="00D12DC1" w:rsidRDefault="009D6872" w:rsidP="00F7009D">
      <w:pPr>
        <w:pStyle w:val="Brdtextmedindrag"/>
      </w:pPr>
      <w:r w:rsidRPr="00D12DC1">
        <w:t>Det ska påpekas att storleken på effekten av ett ökat arbetsutbud till stor del beror på hur männens arbetsutbud</w:t>
      </w:r>
      <w:r>
        <w:t xml:space="preserve"> påverkas. Om männens för</w:t>
      </w:r>
      <w:r w:rsidRPr="00D12DC1">
        <w:t xml:space="preserve">värvsarbete sjunker i motsvarande grad som kvinnornas ökar, t.ex. som en följd av att det i </w:t>
      </w:r>
      <w:r w:rsidRPr="00D12DC1">
        <w:lastRenderedPageBreak/>
        <w:t>stället är männ</w:t>
      </w:r>
      <w:r>
        <w:t>en som utför det oavlönade arbe</w:t>
      </w:r>
      <w:r w:rsidRPr="00D12DC1">
        <w:t xml:space="preserve">tet i hemmet, är effekten på de offentliga finanserna </w:t>
      </w:r>
      <w:r>
        <w:t>mer</w:t>
      </w:r>
      <w:r w:rsidRPr="00D12DC1">
        <w:t xml:space="preserve"> begränsad. Ökar däremot kvinnors arbetsutbud genom att deras eller männens fritid minskar, eller på grund av att </w:t>
      </w:r>
      <w:r>
        <w:t>det samlade hemarbetet minskar,</w:t>
      </w:r>
      <w:r>
        <w:rPr>
          <w:rStyle w:val="Fotnotsreferens"/>
        </w:rPr>
        <w:footnoteReference w:id="170"/>
      </w:r>
      <w:r w:rsidRPr="00D12DC1">
        <w:t xml:space="preserve"> skulle detta ha en positiv inverkan på</w:t>
      </w:r>
      <w:r>
        <w:t xml:space="preserve"> finanspolitikens håll</w:t>
      </w:r>
      <w:r w:rsidRPr="00D12DC1">
        <w:t>barhet.</w:t>
      </w:r>
    </w:p>
    <w:p w14:paraId="03516655" w14:textId="4C2AE1CA" w:rsidR="00F7009D" w:rsidRDefault="009D6872" w:rsidP="00F7009D">
      <w:pPr>
        <w:pStyle w:val="Brdtextmedindrag"/>
      </w:pPr>
      <w:r w:rsidRPr="00D12DC1">
        <w:t>Kvinnors öka</w:t>
      </w:r>
      <w:r>
        <w:t>de förvärvsarbete skulle så små</w:t>
      </w:r>
      <w:r w:rsidRPr="00D12DC1">
        <w:t>ningom även innebära högre pensions</w:t>
      </w:r>
      <w:r>
        <w:softHyphen/>
      </w:r>
      <w:r w:rsidRPr="00D12DC1">
        <w:t xml:space="preserve">inkomster för kvinnliga pensionärer. Detta skulle innebära en lättnad för de offentliga finanserna genom lägre </w:t>
      </w:r>
      <w:r>
        <w:t>utbe</w:t>
      </w:r>
      <w:r w:rsidRPr="00D12DC1">
        <w:t xml:space="preserve">talningar </w:t>
      </w:r>
      <w:r>
        <w:t>av</w:t>
      </w:r>
      <w:r w:rsidRPr="00D12DC1">
        <w:t xml:space="preserve"> garanti</w:t>
      </w:r>
      <w:r>
        <w:softHyphen/>
      </w:r>
      <w:r w:rsidRPr="00D12DC1">
        <w:t>pension, änkepension och bostadstillägg för pensionärer</w:t>
      </w:r>
      <w:r>
        <w:t>.</w:t>
      </w:r>
    </w:p>
    <w:p w14:paraId="69B0F7C4" w14:textId="304D0C95" w:rsidR="00F7009D" w:rsidRDefault="009D6872" w:rsidP="00F7009D">
      <w:pPr>
        <w:pStyle w:val="Brdtextmedindrag"/>
      </w:pPr>
      <w:r w:rsidRPr="00D12DC1">
        <w:t xml:space="preserve">Kvinnors arbetsutbud kan öka på flera olika sätt. </w:t>
      </w:r>
      <w:r>
        <w:t xml:space="preserve">I </w:t>
      </w:r>
      <w:r w:rsidRPr="00D12DC1">
        <w:t>känslighetskalkyl</w:t>
      </w:r>
      <w:r>
        <w:t>en</w:t>
      </w:r>
      <w:r w:rsidRPr="00D12DC1">
        <w:t xml:space="preserve"> </w:t>
      </w:r>
      <w:r>
        <w:t xml:space="preserve">antas </w:t>
      </w:r>
      <w:r w:rsidRPr="00D12DC1">
        <w:t xml:space="preserve">att kvinnors arbetstid ökar </w:t>
      </w:r>
      <w:r>
        <w:t>så att skillnaden i antalet arbe</w:t>
      </w:r>
      <w:r w:rsidRPr="00D12DC1">
        <w:t xml:space="preserve">tade timmar mellan män och kvinnor halveras till </w:t>
      </w:r>
      <w:r>
        <w:t>2038</w:t>
      </w:r>
      <w:r w:rsidRPr="00D12DC1">
        <w:t xml:space="preserve">. Även antalet kvinnor med sjuk- och aktivitetsersättning antas minska. Sammantaget innebär </w:t>
      </w:r>
      <w:r>
        <w:t>detta att antalet ar</w:t>
      </w:r>
      <w:r w:rsidRPr="00D12DC1">
        <w:t xml:space="preserve">betade timmar i ekonomin </w:t>
      </w:r>
      <w:r>
        <w:t xml:space="preserve">2100 </w:t>
      </w:r>
      <w:r w:rsidRPr="00D12DC1">
        <w:t xml:space="preserve">är </w:t>
      </w:r>
      <w:r w:rsidRPr="00B84303">
        <w:t>6,</w:t>
      </w:r>
      <w:r>
        <w:t>7</w:t>
      </w:r>
      <w:r w:rsidRPr="00D12DC1">
        <w:t xml:space="preserve"> procent högre </w:t>
      </w:r>
      <w:r>
        <w:t xml:space="preserve">än i </w:t>
      </w:r>
      <w:r w:rsidRPr="00D12DC1">
        <w:t xml:space="preserve">scenariot </w:t>
      </w:r>
      <w:r>
        <w:t>vid oförändrat beteende</w:t>
      </w:r>
      <w:r w:rsidRPr="00D12DC1">
        <w:t>. Det</w:t>
      </w:r>
      <w:r>
        <w:t xml:space="preserve"> gör </w:t>
      </w:r>
      <w:r w:rsidRPr="00D12DC1">
        <w:t>att</w:t>
      </w:r>
      <w:r>
        <w:t xml:space="preserve"> det primära finansiella sparan</w:t>
      </w:r>
      <w:r w:rsidRPr="00D12DC1">
        <w:t xml:space="preserve">det blir högre (se </w:t>
      </w:r>
      <w:r>
        <w:fldChar w:fldCharType="begin"/>
      </w:r>
      <w:r>
        <w:instrText xml:space="preserve"> REF  _Ref380506395 \* Lower \h </w:instrText>
      </w:r>
      <w:r>
        <w:fldChar w:fldCharType="separate"/>
      </w:r>
      <w:r w:rsidR="004642B5">
        <w:t xml:space="preserve">diagram </w:t>
      </w:r>
      <w:r w:rsidR="004642B5" w:rsidRPr="004642B5">
        <w:rPr>
          <w:bCs/>
          <w:noProof/>
        </w:rPr>
        <w:t>11</w:t>
      </w:r>
      <w:r w:rsidR="004642B5">
        <w:t>.</w:t>
      </w:r>
      <w:r w:rsidR="004642B5">
        <w:rPr>
          <w:noProof/>
        </w:rPr>
        <w:t>14</w:t>
      </w:r>
      <w:r>
        <w:fldChar w:fldCharType="end"/>
      </w:r>
      <w:r w:rsidRPr="00A50B00">
        <w:t>)</w:t>
      </w:r>
      <w:r w:rsidRPr="00D12DC1">
        <w:t xml:space="preserve"> och att S1 förstärks med </w:t>
      </w:r>
      <w:r>
        <w:t>0,5 procent av BNP, medan S2 för</w:t>
      </w:r>
      <w:r w:rsidRPr="00D12DC1">
        <w:t xml:space="preserve">stärks med </w:t>
      </w:r>
      <w:r>
        <w:t>1,7 </w:t>
      </w:r>
      <w:r w:rsidRPr="00D12DC1">
        <w:t>procent av BNP. Kalkylen beaktar inte eventuella kostnader förknippade med ett ökat arbetsutbud bland kvinnor, t.ex. ökande kostnader för barnomsorg</w:t>
      </w:r>
      <w:r>
        <w:t>.</w:t>
      </w:r>
    </w:p>
    <w:p w14:paraId="2FA0191C" w14:textId="5830CCD7" w:rsidR="00F7009D" w:rsidRDefault="00F7009D" w:rsidP="00F7009D">
      <w:pPr>
        <w:pStyle w:val="Brdtext"/>
      </w:pPr>
    </w:p>
    <w:p w14:paraId="3618C17F" w14:textId="3780B129" w:rsidR="00F7009D" w:rsidRDefault="009D6872" w:rsidP="00F7009D">
      <w:pPr>
        <w:pStyle w:val="DiagramRubrik"/>
      </w:pPr>
      <w:bookmarkStart w:id="696" w:name="_Ref380506395"/>
      <w:bookmarkStart w:id="697" w:name="_Toc384401852"/>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14</w:t>
        </w:r>
      </w:fldSimple>
      <w:bookmarkEnd w:id="696"/>
      <w:r>
        <w:t xml:space="preserve"> Primärt finansiellt sparande vid ett högre arbetsutbud bland kvinnor</w:t>
      </w:r>
      <w:bookmarkEnd w:id="697"/>
    </w:p>
    <w:p w14:paraId="6EC3E92B" w14:textId="4689C654" w:rsidR="00F7009D" w:rsidRDefault="009D6872" w:rsidP="00F7009D">
      <w:pPr>
        <w:pStyle w:val="DiagramUnderrubrik"/>
      </w:pPr>
      <w:r>
        <w:t>Procent av BNP</w:t>
      </w:r>
    </w:p>
    <w:p w14:paraId="3F863B6D" w14:textId="6A82D4A5" w:rsidR="00F7009D" w:rsidRPr="00E302A5" w:rsidRDefault="009D6872" w:rsidP="00F7009D">
      <w:pPr>
        <w:pStyle w:val="DiagramFotnot"/>
      </w:pPr>
      <w:r>
        <w:rPr>
          <w:noProof/>
          <w:lang w:eastAsia="sv-SE"/>
        </w:rPr>
        <w:drawing>
          <wp:inline distT="0" distB="0" distL="0" distR="0" wp14:anchorId="16A80230" wp14:editId="5FAEAC8E">
            <wp:extent cx="2753995" cy="2044037"/>
            <wp:effectExtent l="0" t="0" r="0" b="0"/>
            <wp:docPr id="198" name="Diagram 22"/>
            <wp:cNvGraphicFramePr/>
            <a:graphic xmlns:a="http://schemas.openxmlformats.org/drawingml/2006/main">
              <a:graphicData uri="http://schemas.openxmlformats.org/drawingml/2006/chart">
                <c:chart xmlns:c="http://schemas.openxmlformats.org/drawingml/2006/chart" xmlns:r="http://schemas.openxmlformats.org/officeDocument/2006/relationships" r:id="rId519"/>
              </a:graphicData>
            </a:graphic>
          </wp:inline>
        </w:drawing>
      </w:r>
      <w:r w:rsidRPr="00E302A5">
        <w:t>Källor: Statistiska centralbyrån och egna beräkningar.</w:t>
      </w:r>
    </w:p>
    <w:p w14:paraId="61A00EF2" w14:textId="7233EA69" w:rsidR="00F7009D" w:rsidRDefault="009D6872" w:rsidP="00F7009D">
      <w:pPr>
        <w:pStyle w:val="Rubrik3"/>
      </w:pPr>
      <w:bookmarkStart w:id="698" w:name="_Ref381272173"/>
      <w:bookmarkStart w:id="699" w:name="_Toc384401596"/>
      <w:r>
        <w:t>Ett f</w:t>
      </w:r>
      <w:r w:rsidRPr="004564FD">
        <w:t>örbättra</w:t>
      </w:r>
      <w:r>
        <w:t>t</w:t>
      </w:r>
      <w:r w:rsidRPr="004564FD">
        <w:t xml:space="preserve"> häls</w:t>
      </w:r>
      <w:r>
        <w:t>oläge</w:t>
      </w:r>
      <w:bookmarkEnd w:id="698"/>
      <w:bookmarkEnd w:id="699"/>
    </w:p>
    <w:p w14:paraId="1A8878CE" w14:textId="4CB4B415" w:rsidR="00F7009D" w:rsidRPr="004564FD" w:rsidRDefault="009D6872" w:rsidP="00F7009D">
      <w:pPr>
        <w:pStyle w:val="Brdtext"/>
      </w:pPr>
      <w:r w:rsidRPr="004564FD">
        <w:t>Befolkningen</w:t>
      </w:r>
      <w:r>
        <w:t>s hälsa och de äldres funktions</w:t>
      </w:r>
      <w:r>
        <w:softHyphen/>
        <w:t>för</w:t>
      </w:r>
      <w:r w:rsidRPr="004564FD">
        <w:t>måga har förbättrats de senaste 20 åren. Flera av de stora folksjukdomarna har förskjutits högre upp i åldrarna, samtidigt som en mindre andel i varje given ål</w:t>
      </w:r>
      <w:r>
        <w:t>dersgrupp anger att de har sjuk</w:t>
      </w:r>
      <w:r w:rsidRPr="004564FD">
        <w:t xml:space="preserve">domar eller besvär som hindrar </w:t>
      </w:r>
      <w:r>
        <w:t>deras dagliga liv.</w:t>
      </w:r>
      <w:r>
        <w:rPr>
          <w:rStyle w:val="Fotnotsreferens"/>
        </w:rPr>
        <w:footnoteReference w:id="171"/>
      </w:r>
      <w:r w:rsidRPr="004564FD">
        <w:t xml:space="preserve"> En fortsatt</w:t>
      </w:r>
      <w:r>
        <w:t xml:space="preserve"> förbättring av hälsan inne</w:t>
      </w:r>
      <w:r w:rsidRPr="004564FD">
        <w:t>bär</w:t>
      </w:r>
      <w:r>
        <w:t xml:space="preserve"> sannolikt</w:t>
      </w:r>
      <w:r w:rsidRPr="004564FD">
        <w:t xml:space="preserve"> en betydande positiv effekt </w:t>
      </w:r>
      <w:r>
        <w:t>på</w:t>
      </w:r>
      <w:r w:rsidRPr="004564FD">
        <w:t xml:space="preserve"> de offentliga finanserna.</w:t>
      </w:r>
    </w:p>
    <w:p w14:paraId="008F346E" w14:textId="25BCCD80" w:rsidR="00F7009D" w:rsidRPr="004564FD" w:rsidRDefault="009D6872" w:rsidP="00F7009D">
      <w:pPr>
        <w:pStyle w:val="Brdtextmedindrag"/>
      </w:pPr>
      <w:r w:rsidRPr="008821C8">
        <w:t xml:space="preserve">Kostnaderna för vård och omsorg ökar med åldern. Den genomsnittliga </w:t>
      </w:r>
      <w:r>
        <w:t xml:space="preserve">årliga </w:t>
      </w:r>
      <w:r w:rsidRPr="008821C8">
        <w:t>kostnaden för vård och omsorg uppg</w:t>
      </w:r>
      <w:r>
        <w:t>ick</w:t>
      </w:r>
      <w:r w:rsidRPr="008821C8">
        <w:t xml:space="preserve"> exempelvis </w:t>
      </w:r>
      <w:r>
        <w:t xml:space="preserve">2012 </w:t>
      </w:r>
      <w:r w:rsidRPr="008821C8">
        <w:t xml:space="preserve">till drygt </w:t>
      </w:r>
      <w:r>
        <w:t>24 000</w:t>
      </w:r>
      <w:r w:rsidRPr="008821C8">
        <w:t xml:space="preserve"> kronor per person</w:t>
      </w:r>
      <w:r>
        <w:t xml:space="preserve"> </w:t>
      </w:r>
      <w:r w:rsidRPr="008821C8">
        <w:t xml:space="preserve">i åldern 35–39 år, till </w:t>
      </w:r>
      <w:r>
        <w:t>ca 65 000</w:t>
      </w:r>
      <w:r w:rsidRPr="008821C8">
        <w:t xml:space="preserve"> kronor per person i åldern 70–74 år</w:t>
      </w:r>
      <w:r>
        <w:t>,</w:t>
      </w:r>
      <w:r w:rsidRPr="008821C8">
        <w:t xml:space="preserve"> och till </w:t>
      </w:r>
      <w:r>
        <w:t>ca 209 000</w:t>
      </w:r>
      <w:r w:rsidRPr="008821C8">
        <w:t xml:space="preserve"> kronor per person i åldern</w:t>
      </w:r>
      <w:r>
        <w:br/>
      </w:r>
      <w:r w:rsidRPr="008821C8">
        <w:t xml:space="preserve">85–89 år. En minskad risk för insjuknande, särskild bland de äldre, </w:t>
      </w:r>
      <w:r>
        <w:t xml:space="preserve">skulle därför </w:t>
      </w:r>
      <w:r w:rsidRPr="008821C8">
        <w:t xml:space="preserve">avsevärt reducera kostnaderna </w:t>
      </w:r>
      <w:r>
        <w:t>för vård och omsorg</w:t>
      </w:r>
      <w:r w:rsidRPr="008821C8">
        <w:t>. Detta kan vara centralt för finanspolitikens hållbarhet, inte minst när antalet äldre i befolkningen ökar.</w:t>
      </w:r>
    </w:p>
    <w:p w14:paraId="414BACED" w14:textId="0F90F7F3" w:rsidR="00F7009D" w:rsidRPr="004564FD" w:rsidRDefault="009D6872" w:rsidP="00F7009D">
      <w:pPr>
        <w:pStyle w:val="Brdtextmedindrag"/>
      </w:pPr>
      <w:r w:rsidRPr="004564FD">
        <w:t>Genom</w:t>
      </w:r>
      <w:r>
        <w:t xml:space="preserve"> att identi</w:t>
      </w:r>
      <w:r w:rsidRPr="004564FD">
        <w:t>fiera riskgrupper, sam</w:t>
      </w:r>
      <w:r>
        <w:t>t påverka livsstil och levnads</w:t>
      </w:r>
      <w:r w:rsidRPr="004564FD">
        <w:t>vanor genom före</w:t>
      </w:r>
      <w:r>
        <w:softHyphen/>
      </w:r>
      <w:r w:rsidRPr="004564FD">
        <w:t xml:space="preserve">byggande och hälsofrämjande </w:t>
      </w:r>
      <w:r>
        <w:t>insatser, kan risken för insjuk</w:t>
      </w:r>
      <w:r w:rsidRPr="004564FD">
        <w:t>nande minskas.</w:t>
      </w:r>
      <w:r>
        <w:t xml:space="preserve"> </w:t>
      </w:r>
      <w:r w:rsidRPr="004564FD">
        <w:t>Det ska dock påpekas att i den utsträckning förbättrad hälsa även innebär ökad livslängd, kan det medföra att fler personer uppnår åldrar där förekomsten av vissa vårdkrävande sj</w:t>
      </w:r>
      <w:r>
        <w:t xml:space="preserve">ukdomar, t.ex. demens, är </w:t>
      </w:r>
      <w:r>
        <w:lastRenderedPageBreak/>
        <w:t>stor.</w:t>
      </w:r>
      <w:r>
        <w:rPr>
          <w:rStyle w:val="Fotnotsreferens"/>
        </w:rPr>
        <w:footnoteReference w:id="172"/>
      </w:r>
      <w:r w:rsidRPr="004564FD">
        <w:t xml:space="preserve"> </w:t>
      </w:r>
      <w:r w:rsidRPr="00547BB4">
        <w:t>Detta skulle i så fall minska den offentliga besparingspotentialen.</w:t>
      </w:r>
    </w:p>
    <w:p w14:paraId="7657C056" w14:textId="77777777" w:rsidR="00F7009D" w:rsidRDefault="00F7009D" w:rsidP="00F7009D">
      <w:pPr>
        <w:pStyle w:val="Brdtext"/>
      </w:pPr>
      <w:bookmarkStart w:id="700" w:name="_Ref380506607"/>
    </w:p>
    <w:p w14:paraId="21F7C0A9" w14:textId="4A5F9862" w:rsidR="00F7009D" w:rsidRDefault="009D6872" w:rsidP="00F7009D">
      <w:pPr>
        <w:pStyle w:val="DiagramRubrik"/>
      </w:pPr>
      <w:bookmarkStart w:id="701" w:name="_Toc384401853"/>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15</w:t>
        </w:r>
      </w:fldSimple>
      <w:bookmarkEnd w:id="700"/>
      <w:r>
        <w:t xml:space="preserve"> Primärt finansiellt sparande vid förbättrad hälsa</w:t>
      </w:r>
      <w:bookmarkEnd w:id="701"/>
    </w:p>
    <w:p w14:paraId="38A6D63B" w14:textId="4C00AFDE" w:rsidR="00F7009D" w:rsidRDefault="009D6872" w:rsidP="00F7009D">
      <w:pPr>
        <w:pStyle w:val="DiagramUnderrubrik"/>
      </w:pPr>
      <w:r>
        <w:t>Procent av BNP</w:t>
      </w:r>
    </w:p>
    <w:p w14:paraId="7B5D208C" w14:textId="657C191D" w:rsidR="00F7009D" w:rsidRDefault="009D6872" w:rsidP="00F7009D">
      <w:pPr>
        <w:pStyle w:val="Brdtext"/>
        <w:spacing w:line="260" w:lineRule="atLeast"/>
      </w:pPr>
      <w:r>
        <w:rPr>
          <w:noProof/>
          <w:lang w:eastAsia="sv-SE"/>
        </w:rPr>
        <w:drawing>
          <wp:inline distT="0" distB="0" distL="0" distR="0" wp14:anchorId="64DC65B8" wp14:editId="54A98915">
            <wp:extent cx="2753995" cy="2044037"/>
            <wp:effectExtent l="0" t="0" r="0" b="0"/>
            <wp:docPr id="199" name="Diagram 23"/>
            <wp:cNvGraphicFramePr/>
            <a:graphic xmlns:a="http://schemas.openxmlformats.org/drawingml/2006/main">
              <a:graphicData uri="http://schemas.openxmlformats.org/drawingml/2006/chart">
                <c:chart xmlns:c="http://schemas.openxmlformats.org/drawingml/2006/chart" xmlns:r="http://schemas.openxmlformats.org/officeDocument/2006/relationships" r:id="rId520"/>
              </a:graphicData>
            </a:graphic>
          </wp:inline>
        </w:drawing>
      </w:r>
    </w:p>
    <w:p w14:paraId="3EB68F86" w14:textId="7F4D0C88" w:rsidR="00F7009D" w:rsidRDefault="009D6872" w:rsidP="00F7009D">
      <w:pPr>
        <w:pStyle w:val="DiagramFotnot"/>
      </w:pPr>
      <w:r>
        <w:t>Källor: Statistiska centralbyrån och egna beräkningar.</w:t>
      </w:r>
    </w:p>
    <w:p w14:paraId="372F2AAC" w14:textId="2E1CF289" w:rsidR="00F7009D" w:rsidRDefault="00F7009D" w:rsidP="00F7009D">
      <w:pPr>
        <w:pStyle w:val="Brdtext"/>
      </w:pPr>
    </w:p>
    <w:p w14:paraId="2791350F" w14:textId="28B6C27A" w:rsidR="00F7009D" w:rsidRDefault="009D6872" w:rsidP="00F7009D">
      <w:pPr>
        <w:pStyle w:val="Brdtext"/>
      </w:pPr>
      <w:r w:rsidRPr="004564FD">
        <w:t>För att bedöma hur ett förbättrat hälsotillstånd påverka</w:t>
      </w:r>
      <w:r>
        <w:t>r</w:t>
      </w:r>
      <w:r w:rsidRPr="004564FD">
        <w:t xml:space="preserve"> hållbarheten antas i en </w:t>
      </w:r>
      <w:r>
        <w:t>beräkning att de åldersspecifika kostna</w:t>
      </w:r>
      <w:r w:rsidRPr="004564FD">
        <w:t>derna för sjukvård och äldreomsorg för personer över 65</w:t>
      </w:r>
      <w:r>
        <w:t> </w:t>
      </w:r>
      <w:r w:rsidRPr="004564FD">
        <w:t>år successivt skjuts upp i åldrarna i takt med att den förväntade återstående medellivslängden vid 65 års ålder ökar. Ett års ö</w:t>
      </w:r>
      <w:r>
        <w:t>kad me</w:t>
      </w:r>
      <w:r w:rsidRPr="004564FD">
        <w:t>dellivslängd inne</w:t>
      </w:r>
      <w:r>
        <w:softHyphen/>
      </w:r>
      <w:r w:rsidRPr="004564FD">
        <w:t xml:space="preserve">bär </w:t>
      </w:r>
      <w:r>
        <w:t>med andra ord</w:t>
      </w:r>
      <w:r w:rsidRPr="004564FD">
        <w:t xml:space="preserve"> ett relativt sett friskare år. År </w:t>
      </w:r>
      <w:r>
        <w:t>2100</w:t>
      </w:r>
      <w:r w:rsidRPr="004564FD">
        <w:t xml:space="preserve"> har de åldersspecifika kostnaderna för</w:t>
      </w:r>
      <w:r>
        <w:softHyphen/>
      </w:r>
      <w:r w:rsidRPr="004564FD">
        <w:t xml:space="preserve">skjutits med fem </w:t>
      </w:r>
      <w:r>
        <w:t>levnadsår. Vård- och omsorgs</w:t>
      </w:r>
      <w:r>
        <w:softHyphen/>
        <w:t>be</w:t>
      </w:r>
      <w:r w:rsidRPr="004564FD">
        <w:t>hovet för en 80-å</w:t>
      </w:r>
      <w:r>
        <w:t>ring 2100 antas därför vara det</w:t>
      </w:r>
      <w:r w:rsidRPr="004564FD">
        <w:t>samma som f</w:t>
      </w:r>
      <w:r>
        <w:t>ör en 75-åring i dag. Denna för</w:t>
      </w:r>
      <w:r w:rsidRPr="004564FD">
        <w:t>skjutning medför att det primära finansiella sparandet blir hö</w:t>
      </w:r>
      <w:r>
        <w:t>gre (se diagram 11.15), och för</w:t>
      </w:r>
      <w:r w:rsidRPr="004564FD">
        <w:t xml:space="preserve">stärker S1 med </w:t>
      </w:r>
      <w:r>
        <w:t>0,3 </w:t>
      </w:r>
      <w:r w:rsidRPr="004564FD">
        <w:t xml:space="preserve">procent av BNP och S2 med </w:t>
      </w:r>
      <w:r>
        <w:t>3,7</w:t>
      </w:r>
      <w:r w:rsidRPr="004564FD">
        <w:t xml:space="preserve"> procent av BNP</w:t>
      </w:r>
      <w:r>
        <w:t>.</w:t>
      </w:r>
    </w:p>
    <w:p w14:paraId="1345B65B" w14:textId="686329A2" w:rsidR="00F7009D" w:rsidRDefault="009D6872" w:rsidP="00F7009D">
      <w:pPr>
        <w:pStyle w:val="Rubrik3"/>
      </w:pPr>
      <w:bookmarkStart w:id="702" w:name="_Ref381261982"/>
      <w:bookmarkStart w:id="703" w:name="_Toc384401597"/>
      <w:r w:rsidRPr="004564FD">
        <w:t>Produktivitetens betydelse</w:t>
      </w:r>
      <w:bookmarkEnd w:id="702"/>
      <w:r>
        <w:t xml:space="preserve"> för hållbarheten</w:t>
      </w:r>
      <w:bookmarkEnd w:id="703"/>
    </w:p>
    <w:p w14:paraId="436A7487" w14:textId="05996943" w:rsidR="00F7009D" w:rsidRPr="004564FD" w:rsidRDefault="009D6872" w:rsidP="00F7009D">
      <w:pPr>
        <w:pStyle w:val="Brdtext"/>
      </w:pPr>
      <w:r>
        <w:t>En h</w:t>
      </w:r>
      <w:r w:rsidRPr="004564FD">
        <w:t xml:space="preserve">ögre produktivitet i näringslivet </w:t>
      </w:r>
      <w:r>
        <w:t>innebär</w:t>
      </w:r>
      <w:r w:rsidRPr="004564FD">
        <w:t xml:space="preserve"> att de</w:t>
      </w:r>
      <w:r>
        <w:t>t samlade välståndet i samhället ökar. Det gör att</w:t>
      </w:r>
      <w:r w:rsidRPr="004564FD">
        <w:t xml:space="preserve"> löneinkomsterna i samhället ökar</w:t>
      </w:r>
      <w:r>
        <w:t>,</w:t>
      </w:r>
      <w:r w:rsidRPr="004564FD">
        <w:t xml:space="preserve"> och därmed även skatteinkoms</w:t>
      </w:r>
      <w:r>
        <w:t>terna, vilket stärker de offent</w:t>
      </w:r>
      <w:r w:rsidRPr="004564FD">
        <w:t>liga finanserna. Det finns dock effekter i motsatt riktning</w:t>
      </w:r>
      <w:r>
        <w:t xml:space="preserve"> som är i det närmaste lika stora. </w:t>
      </w:r>
      <w:r>
        <w:lastRenderedPageBreak/>
        <w:t>Löneutvecklingen i den offent</w:t>
      </w:r>
      <w:r w:rsidRPr="004564FD">
        <w:t xml:space="preserve">liga sektorn följer, som tidigare nämnts, utvecklingen i </w:t>
      </w:r>
      <w:r>
        <w:t>näringslivet, vilket</w:t>
      </w:r>
      <w:r w:rsidRPr="004564FD">
        <w:t xml:space="preserve"> ökar de offentliga utgifterna. Till detta kommer att</w:t>
      </w:r>
      <w:r>
        <w:t xml:space="preserve"> de </w:t>
      </w:r>
      <w:r w:rsidRPr="004564FD">
        <w:t>offentliga transfereringar</w:t>
      </w:r>
      <w:r>
        <w:t>na per individ</w:t>
      </w:r>
      <w:r w:rsidRPr="004564FD">
        <w:t xml:space="preserve"> på lång sikt antas följa lö</w:t>
      </w:r>
      <w:r>
        <w:t>neutvecklingen, vilket också ökar ut</w:t>
      </w:r>
      <w:r w:rsidRPr="004564FD">
        <w:t>gifterna. E</w:t>
      </w:r>
      <w:r>
        <w:t>n</w:t>
      </w:r>
      <w:r w:rsidRPr="004564FD">
        <w:t xml:space="preserve"> produktivitets</w:t>
      </w:r>
      <w:r>
        <w:softHyphen/>
      </w:r>
      <w:r w:rsidRPr="004564FD">
        <w:t xml:space="preserve">ökning i näringslivet </w:t>
      </w:r>
      <w:r>
        <w:t>bidrar visserligen med lägre kostnader på de insatsvaror som används i produktionen av de skattefinansierade tjänsterna, men eftersom dessa utgör en betydligt mindre kostnadsandel än personal</w:t>
      </w:r>
      <w:r>
        <w:softHyphen/>
        <w:t xml:space="preserve">kostnaderna i så gott som alla verksamheter, </w:t>
      </w:r>
      <w:r w:rsidRPr="004564FD">
        <w:t>förbättra</w:t>
      </w:r>
      <w:r>
        <w:t>s</w:t>
      </w:r>
      <w:r w:rsidRPr="004564FD">
        <w:t xml:space="preserve"> de offentliga finanserna</w:t>
      </w:r>
      <w:r>
        <w:t xml:space="preserve"> endast i liten utsträckning</w:t>
      </w:r>
      <w:r w:rsidRPr="004564FD">
        <w:t>.</w:t>
      </w:r>
      <w:r>
        <w:t xml:space="preserve"> En p</w:t>
      </w:r>
      <w:r w:rsidRPr="004564FD">
        <w:t>roduktivitetsökning i den offentliga s</w:t>
      </w:r>
      <w:r>
        <w:t>ek</w:t>
      </w:r>
      <w:r w:rsidRPr="004564FD">
        <w:t xml:space="preserve">torn </w:t>
      </w:r>
      <w:r>
        <w:t>har</w:t>
      </w:r>
      <w:r w:rsidRPr="004564FD">
        <w:t xml:space="preserve"> däremot betydelse för hållbarheten eftersom ökad effektivitet i denna sektor innebär en</w:t>
      </w:r>
      <w:r>
        <w:t xml:space="preserve"> högre produktion till givna re</w:t>
      </w:r>
      <w:r w:rsidRPr="004564FD">
        <w:t>surser</w:t>
      </w:r>
      <w:r>
        <w:t>,</w:t>
      </w:r>
      <w:r w:rsidRPr="004564FD">
        <w:t xml:space="preserve"> eller samma produktion till lägre kostnad</w:t>
      </w:r>
      <w:r>
        <w:t>er</w:t>
      </w:r>
      <w:r w:rsidRPr="004564FD">
        <w:t>.</w:t>
      </w:r>
    </w:p>
    <w:p w14:paraId="660532D0" w14:textId="61FE71EF" w:rsidR="00F7009D" w:rsidRPr="004564FD" w:rsidRDefault="009D6872" w:rsidP="00F7009D">
      <w:pPr>
        <w:pStyle w:val="Brdtextmedindrag"/>
      </w:pPr>
      <w:r w:rsidRPr="004564FD">
        <w:t xml:space="preserve">Det finns </w:t>
      </w:r>
      <w:r>
        <w:t xml:space="preserve">i dag </w:t>
      </w:r>
      <w:r w:rsidRPr="004564FD">
        <w:t>stora skillnader mellan olika sjukhus och land</w:t>
      </w:r>
      <w:r>
        <w:t>sting i hur mycket vård som pro</w:t>
      </w:r>
      <w:r w:rsidRPr="004564FD">
        <w:t>duceras i förhållande till kostnaderna, även när sk</w:t>
      </w:r>
      <w:r>
        <w:t>illnader i vårdbehoven beaktas.</w:t>
      </w:r>
      <w:r>
        <w:rPr>
          <w:rStyle w:val="Fotnotsreferens"/>
        </w:rPr>
        <w:footnoteReference w:id="173"/>
      </w:r>
      <w:r w:rsidRPr="004564FD">
        <w:t xml:space="preserve"> Enligt OECD:s uppskattning skulle kostnaderna </w:t>
      </w:r>
      <w:r>
        <w:t xml:space="preserve">för </w:t>
      </w:r>
      <w:r w:rsidRPr="004564FD">
        <w:t xml:space="preserve">hälso- och sjukvård i Sverige kunna minska med drygt 2,8 procent av BNP </w:t>
      </w:r>
      <w:r>
        <w:t>om effek</w:t>
      </w:r>
      <w:r w:rsidRPr="004564FD">
        <w:t>tiviteten</w:t>
      </w:r>
      <w:r>
        <w:t xml:space="preserve"> var lika hög som i de mest produktiva OECD-länderna.</w:t>
      </w:r>
      <w:r>
        <w:rPr>
          <w:rStyle w:val="Fotnotsreferens"/>
        </w:rPr>
        <w:footnoteReference w:id="174"/>
      </w:r>
      <w:r>
        <w:t xml:space="preserve"> </w:t>
      </w:r>
      <w:r w:rsidRPr="004564FD">
        <w:t>I en liknande beräkning för utbildningssektorn bedömer OECD att kostnaderna skulle kunna minska med ca 0,7</w:t>
      </w:r>
      <w:r>
        <w:t> </w:t>
      </w:r>
      <w:r w:rsidRPr="004564FD">
        <w:t>procent av BNP.</w:t>
      </w:r>
    </w:p>
    <w:p w14:paraId="2DB3AFFF" w14:textId="51237D5F" w:rsidR="00F7009D" w:rsidRDefault="009D6872" w:rsidP="00F7009D">
      <w:pPr>
        <w:pStyle w:val="Brdtextmedindrag"/>
      </w:pPr>
      <w:r w:rsidRPr="008821C8">
        <w:t>I en känslighetskalkyl antas att arbets</w:t>
      </w:r>
      <w:r w:rsidRPr="008821C8">
        <w:softHyphen/>
        <w:t xml:space="preserve">produktiviteten i </w:t>
      </w:r>
      <w:r>
        <w:t xml:space="preserve">produktionen av </w:t>
      </w:r>
      <w:r w:rsidRPr="008821C8">
        <w:t>de skatte</w:t>
      </w:r>
      <w:r w:rsidRPr="008821C8">
        <w:softHyphen/>
        <w:t xml:space="preserve">finansierade välfärdstjänsterna ökar kontinuerligt med </w:t>
      </w:r>
      <w:r w:rsidRPr="003A6850">
        <w:t>0,1</w:t>
      </w:r>
      <w:r w:rsidRPr="008821C8">
        <w:t xml:space="preserve"> procent per år.</w:t>
      </w:r>
      <w:r w:rsidRPr="004564FD">
        <w:t xml:space="preserve"> </w:t>
      </w:r>
      <w:r>
        <w:t>Detta förbättrar S1 med 0,2 pro</w:t>
      </w:r>
      <w:r w:rsidRPr="004564FD">
        <w:t xml:space="preserve">cent av BNP och S2 med </w:t>
      </w:r>
      <w:r>
        <w:t>1,1</w:t>
      </w:r>
      <w:r w:rsidRPr="004564FD">
        <w:t xml:space="preserve"> procent av BNP.</w:t>
      </w:r>
    </w:p>
    <w:p w14:paraId="374FC9AB" w14:textId="1F11469A" w:rsidR="00F7009D" w:rsidRDefault="009D6872" w:rsidP="00F7009D">
      <w:pPr>
        <w:pStyle w:val="Rubrik2"/>
      </w:pPr>
      <w:bookmarkStart w:id="704" w:name="_Toc384401598"/>
      <w:r w:rsidRPr="009A2A28">
        <w:lastRenderedPageBreak/>
        <w:t>Känsligheten i beräkningarna och jämförelse med föregående hållbarhetsbedömning</w:t>
      </w:r>
      <w:bookmarkEnd w:id="704"/>
    </w:p>
    <w:p w14:paraId="507B2397" w14:textId="37C523AF" w:rsidR="00F7009D" w:rsidRDefault="009D6872" w:rsidP="00F7009D">
      <w:pPr>
        <w:pStyle w:val="Brdtext"/>
      </w:pPr>
      <w:r w:rsidRPr="009A2A28">
        <w:t>I detta avsnitt</w:t>
      </w:r>
      <w:r>
        <w:t xml:space="preserve"> behandlas beräk</w:t>
      </w:r>
      <w:r w:rsidRPr="009A2A28">
        <w:t>ningarna</w:t>
      </w:r>
      <w:r>
        <w:t>s</w:t>
      </w:r>
      <w:r w:rsidRPr="009A2A28">
        <w:t xml:space="preserve"> </w:t>
      </w:r>
      <w:r>
        <w:t xml:space="preserve">känslighet </w:t>
      </w:r>
      <w:r w:rsidRPr="009A2A28">
        <w:t>för olika antaganden och en jäm</w:t>
      </w:r>
      <w:r>
        <w:softHyphen/>
      </w:r>
      <w:r w:rsidRPr="009A2A28">
        <w:t xml:space="preserve">förelse görs med hållbarhetsbedömningen som gjordes i </w:t>
      </w:r>
      <w:r>
        <w:t>2013</w:t>
      </w:r>
      <w:r w:rsidRPr="009A2A28">
        <w:t xml:space="preserve"> års ekonomiska vårproposition</w:t>
      </w:r>
      <w:r>
        <w:t xml:space="preserve"> (</w:t>
      </w:r>
      <w:r w:rsidRPr="006B50D4">
        <w:t>prop. 201</w:t>
      </w:r>
      <w:r>
        <w:t>2</w:t>
      </w:r>
      <w:r w:rsidRPr="006B50D4">
        <w:t>/1</w:t>
      </w:r>
      <w:r>
        <w:t>3</w:t>
      </w:r>
      <w:r w:rsidRPr="006B50D4">
        <w:t>:100)</w:t>
      </w:r>
      <w:r w:rsidRPr="009A2A28">
        <w:t>.</w:t>
      </w:r>
    </w:p>
    <w:p w14:paraId="58C6E5D9" w14:textId="2502D725" w:rsidR="00F7009D" w:rsidRDefault="009D6872" w:rsidP="00F7009D">
      <w:pPr>
        <w:pStyle w:val="Rubrik3"/>
      </w:pPr>
      <w:bookmarkStart w:id="705" w:name="_Toc384401599"/>
      <w:r>
        <w:t>Finanspolitiken är hållbar i de flesta scenarier</w:t>
      </w:r>
      <w:bookmarkEnd w:id="705"/>
    </w:p>
    <w:p w14:paraId="3B786500" w14:textId="4121BDA5" w:rsidR="00F7009D" w:rsidRDefault="009D6872" w:rsidP="00F7009D">
      <w:pPr>
        <w:pStyle w:val="Brdtext"/>
      </w:pPr>
      <w:r w:rsidRPr="009A2A28">
        <w:t xml:space="preserve">Hållbarhetsindikatorerna S1 och S2 visar att </w:t>
      </w:r>
      <w:r>
        <w:t>f</w:t>
      </w:r>
      <w:r w:rsidRPr="009A2A28">
        <w:t>inans</w:t>
      </w:r>
      <w:r>
        <w:t xml:space="preserve">politiken </w:t>
      </w:r>
      <w:r w:rsidRPr="009A2A28">
        <w:t xml:space="preserve">är långsiktigt hållbar i </w:t>
      </w:r>
      <w:r>
        <w:t>ett s</w:t>
      </w:r>
      <w:r w:rsidRPr="00ED40D4">
        <w:t>cenario</w:t>
      </w:r>
      <w:r>
        <w:t xml:space="preserve"> som bygger på ett oförändra</w:t>
      </w:r>
      <w:r w:rsidRPr="00ED40D4">
        <w:t>t</w:t>
      </w:r>
      <w:r>
        <w:t xml:space="preserve"> beteende, se avsnitt </w:t>
      </w:r>
      <w:r>
        <w:fldChar w:fldCharType="begin"/>
      </w:r>
      <w:r>
        <w:instrText xml:space="preserve"> REF _Ref383371495 \r \h </w:instrText>
      </w:r>
      <w:r>
        <w:fldChar w:fldCharType="separate"/>
      </w:r>
      <w:r w:rsidR="004642B5">
        <w:t>11.1.4</w:t>
      </w:r>
      <w:r>
        <w:fldChar w:fldCharType="end"/>
      </w:r>
      <w:r w:rsidRPr="009A2A28">
        <w:t xml:space="preserve">. </w:t>
      </w:r>
      <w:r>
        <w:t>Detta re</w:t>
      </w:r>
      <w:r w:rsidRPr="009A2A28">
        <w:t>sultat bör dock tolkas med försiktighet av flera skäl.</w:t>
      </w:r>
      <w:r>
        <w:t xml:space="preserve"> </w:t>
      </w:r>
      <w:r w:rsidRPr="009A2A28">
        <w:t>De finanspolitiska utmaningar som behandlas i detta avsnitt ve</w:t>
      </w:r>
      <w:r>
        <w:t>rkar på mycket lång sikt och be</w:t>
      </w:r>
      <w:r w:rsidRPr="009A2A28">
        <w:t>räkningarna sträck</w:t>
      </w:r>
      <w:r>
        <w:t>er sig därför långt in i framti</w:t>
      </w:r>
      <w:r w:rsidRPr="009A2A28">
        <w:t xml:space="preserve">den. Den långa beräkningshorisonten medför ett betydande inslag av osäkerhet. Till detta ska läggas att kalkylerna är starkt beroende av de antaganden som görs. </w:t>
      </w:r>
      <w:r>
        <w:t xml:space="preserve">Kalkylerna ska, som redan nämnts, inte uppfattas som prognoser för en sannolik utveckling, utan som effektanalyser där effekten av olika förändringar i beräkningsantagandena redovisas. I </w:t>
      </w:r>
      <w:r>
        <w:fldChar w:fldCharType="begin"/>
      </w:r>
      <w:r>
        <w:instrText xml:space="preserve"> REF  _Ref380506878 \* Lower \h </w:instrText>
      </w:r>
      <w:r>
        <w:fldChar w:fldCharType="separate"/>
      </w:r>
      <w:r w:rsidR="004642B5">
        <w:t xml:space="preserve">tabell </w:t>
      </w:r>
      <w:r w:rsidR="004642B5" w:rsidRPr="004642B5">
        <w:rPr>
          <w:bCs/>
          <w:noProof/>
        </w:rPr>
        <w:t>11</w:t>
      </w:r>
      <w:r w:rsidR="004642B5">
        <w:t>.</w:t>
      </w:r>
      <w:r w:rsidR="004642B5">
        <w:rPr>
          <w:noProof/>
        </w:rPr>
        <w:t>4</w:t>
      </w:r>
      <w:r>
        <w:fldChar w:fldCharType="end"/>
      </w:r>
      <w:r>
        <w:t xml:space="preserve"> sammanfattas hur de alternativa </w:t>
      </w:r>
      <w:r w:rsidRPr="009A2A28">
        <w:t xml:space="preserve">antaganden </w:t>
      </w:r>
      <w:r>
        <w:t>som ligger till grund för beräk</w:t>
      </w:r>
      <w:r w:rsidRPr="009A2A28">
        <w:t>ningar</w:t>
      </w:r>
      <w:r>
        <w:t xml:space="preserve">na </w:t>
      </w:r>
      <w:r w:rsidRPr="009A2A28">
        <w:t xml:space="preserve">i avsnitt </w:t>
      </w:r>
      <w:r>
        <w:t xml:space="preserve">11.1 </w:t>
      </w:r>
      <w:r w:rsidRPr="009A2A28">
        <w:t xml:space="preserve">och </w:t>
      </w:r>
      <w:r>
        <w:fldChar w:fldCharType="begin"/>
      </w:r>
      <w:r>
        <w:instrText xml:space="preserve"> REF _Ref381691859 \r \h </w:instrText>
      </w:r>
      <w:r>
        <w:fldChar w:fldCharType="separate"/>
      </w:r>
      <w:r w:rsidR="004642B5">
        <w:t>11.2</w:t>
      </w:r>
      <w:r>
        <w:fldChar w:fldCharType="end"/>
      </w:r>
      <w:r w:rsidRPr="009A2A28">
        <w:t xml:space="preserve"> påverkar S1 och S2. Dessutom redovisas ytterligare ett antal känslighetskalkyler</w:t>
      </w:r>
      <w:r>
        <w:t>.</w:t>
      </w:r>
      <w:r>
        <w:rPr>
          <w:rStyle w:val="Fotnotsreferens"/>
        </w:rPr>
        <w:footnoteReference w:id="175"/>
      </w:r>
      <w:r>
        <w:t xml:space="preserve"> Allmänt kan sägas att finanspolitiken förefaller vara hållbar i majoriteten av de olika beräkningarna. S1-indikatorn är negativ i alla redovisade scenarier, och S2 endast positiv vid kontinuerligt ökande krav på högre standard i den skattefinansierade produktionen.</w:t>
      </w:r>
    </w:p>
    <w:p w14:paraId="51BDB5AE" w14:textId="6CB8E33B" w:rsidR="00F7009D" w:rsidRDefault="009D6872" w:rsidP="00F7009D">
      <w:pPr>
        <w:pStyle w:val="Brdtextmedindrag"/>
      </w:pPr>
      <w:r w:rsidRPr="00ED40D4">
        <w:t>I b</w:t>
      </w:r>
      <w:r>
        <w:t>eräkningen Högre jämviktsarbets</w:t>
      </w:r>
      <w:r w:rsidRPr="00ED40D4">
        <w:t xml:space="preserve">löshet antas att jämviktsarbetslösheten är </w:t>
      </w:r>
      <w:r>
        <w:t>1</w:t>
      </w:r>
      <w:r w:rsidRPr="00ED40D4">
        <w:t xml:space="preserve"> procent</w:t>
      </w:r>
      <w:r>
        <w:softHyphen/>
      </w:r>
      <w:r w:rsidRPr="00ED40D4">
        <w:t xml:space="preserve">enhet högre </w:t>
      </w:r>
      <w:r>
        <w:t xml:space="preserve">alla </w:t>
      </w:r>
      <w:r w:rsidRPr="00ED40D4">
        <w:t xml:space="preserve">år </w:t>
      </w:r>
      <w:r>
        <w:t>efter 2019</w:t>
      </w:r>
      <w:r w:rsidRPr="00ED40D4">
        <w:t xml:space="preserve">, vilket försämrar S2 </w:t>
      </w:r>
      <w:r w:rsidRPr="00ED40D4">
        <w:lastRenderedPageBreak/>
        <w:t xml:space="preserve">med </w:t>
      </w:r>
      <w:r>
        <w:t>0,4</w:t>
      </w:r>
      <w:r w:rsidRPr="00ED40D4">
        <w:t xml:space="preserve"> procent av BNP. I känslighets</w:t>
      </w:r>
      <w:r>
        <w:softHyphen/>
      </w:r>
      <w:r w:rsidRPr="00ED40D4">
        <w:t>beräkningen Högre sysselsätt</w:t>
      </w:r>
      <w:r>
        <w:t>ningsgrad antas att sysselsätt</w:t>
      </w:r>
      <w:r w:rsidRPr="00ED40D4">
        <w:t>ning</w:t>
      </w:r>
      <w:r>
        <w:t>sgraden och arbetskrafts</w:t>
      </w:r>
      <w:r w:rsidRPr="00ED40D4">
        <w:t>del</w:t>
      </w:r>
      <w:r>
        <w:softHyphen/>
      </w:r>
      <w:r w:rsidRPr="00ED40D4">
        <w:t xml:space="preserve">tagandet är </w:t>
      </w:r>
      <w:r>
        <w:t>1</w:t>
      </w:r>
      <w:r w:rsidRPr="00ED40D4">
        <w:t xml:space="preserve"> procentenhet högre </w:t>
      </w:r>
      <w:r>
        <w:t>2029</w:t>
      </w:r>
      <w:r w:rsidRPr="00ED40D4">
        <w:t>–</w:t>
      </w:r>
      <w:r>
        <w:t>2100</w:t>
      </w:r>
      <w:r w:rsidRPr="00ED40D4">
        <w:t xml:space="preserve">. S2 förbättras då med </w:t>
      </w:r>
      <w:r w:rsidRPr="001D2760">
        <w:t>0,3</w:t>
      </w:r>
      <w:r w:rsidRPr="00ED40D4">
        <w:t xml:space="preserve"> procent av BNP</w:t>
      </w:r>
      <w:r>
        <w:t>.</w:t>
      </w:r>
    </w:p>
    <w:p w14:paraId="05CD527A" w14:textId="77777777" w:rsidR="00F7009D" w:rsidRPr="00A03B5A" w:rsidRDefault="00F7009D" w:rsidP="00F7009D">
      <w:pPr>
        <w:pStyle w:val="Brdtext"/>
      </w:pPr>
    </w:p>
    <w:p w14:paraId="702A518E" w14:textId="76C5431D" w:rsidR="00F7009D" w:rsidRDefault="009D6872" w:rsidP="00F7009D">
      <w:pPr>
        <w:pStyle w:val="TabellRubrik"/>
      </w:pPr>
      <w:bookmarkStart w:id="706" w:name="_Ref380506878"/>
      <w:bookmarkStart w:id="707" w:name="_Toc384401721"/>
      <w:r>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4</w:t>
      </w:r>
      <w:r w:rsidR="0009067D">
        <w:rPr>
          <w:noProof/>
        </w:rPr>
        <w:fldChar w:fldCharType="end"/>
      </w:r>
      <w:bookmarkEnd w:id="706"/>
      <w:r>
        <w:t xml:space="preserve"> </w:t>
      </w:r>
      <w:r w:rsidRPr="0018750E">
        <w:t xml:space="preserve">S1 och S2 </w:t>
      </w:r>
      <w:r>
        <w:t>i de olika scenarierna</w:t>
      </w:r>
      <w:bookmarkEnd w:id="707"/>
    </w:p>
    <w:tbl>
      <w:tblPr>
        <w:tblStyle w:val="RKEgentabell"/>
        <w:tblW w:w="4383" w:type="dxa"/>
        <w:tblLayout w:type="fixed"/>
        <w:tblLook w:val="0460" w:firstRow="1" w:lastRow="1" w:firstColumn="0" w:lastColumn="0" w:noHBand="0" w:noVBand="1"/>
      </w:tblPr>
      <w:tblGrid>
        <w:gridCol w:w="2433"/>
        <w:gridCol w:w="992"/>
        <w:gridCol w:w="958"/>
      </w:tblGrid>
      <w:tr w:rsidR="00F7009D" w14:paraId="72F791FA" w14:textId="77777777" w:rsidTr="00F7009D">
        <w:trPr>
          <w:cnfStyle w:val="100000000000" w:firstRow="1" w:lastRow="0" w:firstColumn="0" w:lastColumn="0" w:oddVBand="0" w:evenVBand="0" w:oddHBand="0" w:evenHBand="0" w:firstRowFirstColumn="0" w:firstRowLastColumn="0" w:lastRowFirstColumn="0" w:lastRowLastColumn="0"/>
        </w:trPr>
        <w:tc>
          <w:tcPr>
            <w:tcW w:w="2433" w:type="dxa"/>
            <w:vAlign w:val="bottom"/>
          </w:tcPr>
          <w:p w14:paraId="2D6FA62F" w14:textId="551D58C0" w:rsidR="00F7009D" w:rsidRDefault="009D6872" w:rsidP="00F7009D">
            <w:pPr>
              <w:pStyle w:val="TabellUnderrubrik"/>
            </w:pPr>
            <w:r>
              <w:t>Procent av BNP</w:t>
            </w:r>
          </w:p>
        </w:tc>
        <w:tc>
          <w:tcPr>
            <w:tcW w:w="992" w:type="dxa"/>
            <w:vAlign w:val="bottom"/>
          </w:tcPr>
          <w:p w14:paraId="2F471D69" w14:textId="4620D9E4" w:rsidR="00F7009D" w:rsidRDefault="009D6872" w:rsidP="00F7009D">
            <w:pPr>
              <w:pStyle w:val="TabellHuvud"/>
              <w:keepNext/>
              <w:keepLines/>
              <w:jc w:val="center"/>
            </w:pPr>
            <w:r>
              <w:t>S1</w:t>
            </w:r>
          </w:p>
        </w:tc>
        <w:tc>
          <w:tcPr>
            <w:tcW w:w="958" w:type="dxa"/>
            <w:vAlign w:val="bottom"/>
          </w:tcPr>
          <w:p w14:paraId="564011CC" w14:textId="68E18298" w:rsidR="00F7009D" w:rsidRDefault="009D6872" w:rsidP="00F7009D">
            <w:pPr>
              <w:pStyle w:val="TabellHuvud"/>
              <w:keepNext/>
              <w:keepLines/>
              <w:jc w:val="center"/>
            </w:pPr>
            <w:r>
              <w:t>S2</w:t>
            </w:r>
          </w:p>
        </w:tc>
      </w:tr>
      <w:tr w:rsidR="00F7009D" w14:paraId="38EB38F2" w14:textId="77777777" w:rsidTr="00F7009D">
        <w:tc>
          <w:tcPr>
            <w:tcW w:w="2433" w:type="dxa"/>
            <w:tcBorders>
              <w:top w:val="single" w:sz="18" w:space="0" w:color="auto"/>
              <w:bottom w:val="nil"/>
            </w:tcBorders>
          </w:tcPr>
          <w:p w14:paraId="56318F63" w14:textId="37F12CFF" w:rsidR="00F7009D" w:rsidRPr="00B35FC4" w:rsidRDefault="009D6872" w:rsidP="00F7009D">
            <w:pPr>
              <w:pStyle w:val="TabellRader"/>
              <w:keepNext/>
              <w:keepLines/>
              <w:jc w:val="left"/>
            </w:pPr>
            <w:r w:rsidRPr="00B35FC4">
              <w:t>Oförändrat beteende</w:t>
            </w:r>
          </w:p>
        </w:tc>
        <w:tc>
          <w:tcPr>
            <w:tcW w:w="992" w:type="dxa"/>
            <w:tcBorders>
              <w:top w:val="single" w:sz="18" w:space="0" w:color="auto"/>
              <w:bottom w:val="nil"/>
            </w:tcBorders>
          </w:tcPr>
          <w:p w14:paraId="4656A294" w14:textId="0264FF90" w:rsidR="00F7009D" w:rsidRPr="00105EEF" w:rsidRDefault="009D6872" w:rsidP="00F7009D">
            <w:pPr>
              <w:pStyle w:val="TabellRader"/>
              <w:keepNext/>
              <w:keepLines/>
              <w:jc w:val="center"/>
            </w:pPr>
            <w:r w:rsidRPr="00105EEF">
              <w:t>-2,</w:t>
            </w:r>
            <w:r>
              <w:t>4</w:t>
            </w:r>
          </w:p>
        </w:tc>
        <w:tc>
          <w:tcPr>
            <w:tcW w:w="958" w:type="dxa"/>
            <w:tcBorders>
              <w:top w:val="single" w:sz="18" w:space="0" w:color="auto"/>
              <w:bottom w:val="nil"/>
            </w:tcBorders>
          </w:tcPr>
          <w:p w14:paraId="04A7EAE6" w14:textId="589D683C" w:rsidR="00F7009D" w:rsidRDefault="009D6872" w:rsidP="00F7009D">
            <w:pPr>
              <w:pStyle w:val="TabellRader"/>
              <w:keepNext/>
              <w:keepLines/>
              <w:jc w:val="center"/>
            </w:pPr>
            <w:r w:rsidRPr="00C703F1">
              <w:t>-1,6</w:t>
            </w:r>
          </w:p>
        </w:tc>
      </w:tr>
      <w:tr w:rsidR="00F7009D" w14:paraId="7C9C70FA" w14:textId="77777777" w:rsidTr="00F7009D">
        <w:tc>
          <w:tcPr>
            <w:tcW w:w="4383" w:type="dxa"/>
            <w:gridSpan w:val="3"/>
            <w:tcBorders>
              <w:top w:val="nil"/>
              <w:bottom w:val="nil"/>
            </w:tcBorders>
          </w:tcPr>
          <w:p w14:paraId="7F3703DF" w14:textId="7AC8D0F8" w:rsidR="00F7009D" w:rsidRPr="00105EEF" w:rsidRDefault="009D6872" w:rsidP="00F7009D">
            <w:pPr>
              <w:pStyle w:val="TabellRader"/>
              <w:keepNext/>
              <w:keepLines/>
              <w:jc w:val="center"/>
            </w:pPr>
            <w:r w:rsidRPr="00105EEF">
              <w:rPr>
                <w:b/>
              </w:rPr>
              <w:t>Försämrar hållbarheten</w:t>
            </w:r>
          </w:p>
        </w:tc>
      </w:tr>
      <w:tr w:rsidR="00F7009D" w14:paraId="3295A026" w14:textId="77777777" w:rsidTr="00F7009D">
        <w:tc>
          <w:tcPr>
            <w:tcW w:w="2433" w:type="dxa"/>
            <w:tcBorders>
              <w:top w:val="nil"/>
              <w:bottom w:val="nil"/>
            </w:tcBorders>
          </w:tcPr>
          <w:p w14:paraId="63D3D92E" w14:textId="5EF324EB" w:rsidR="00F7009D" w:rsidRDefault="009D6872" w:rsidP="00F7009D">
            <w:pPr>
              <w:pStyle w:val="TabellRader"/>
              <w:keepNext/>
              <w:keepLines/>
              <w:jc w:val="left"/>
            </w:pPr>
            <w:r>
              <w:t>Högre efterfrågan på fritid och välfärdstjänster</w:t>
            </w:r>
          </w:p>
        </w:tc>
        <w:tc>
          <w:tcPr>
            <w:tcW w:w="992" w:type="dxa"/>
            <w:tcBorders>
              <w:top w:val="nil"/>
              <w:bottom w:val="nil"/>
            </w:tcBorders>
            <w:vAlign w:val="center"/>
          </w:tcPr>
          <w:p w14:paraId="513F98A5" w14:textId="37D9A58E" w:rsidR="00F7009D" w:rsidRPr="00105EEF" w:rsidRDefault="009D6872" w:rsidP="00F7009D">
            <w:pPr>
              <w:pStyle w:val="TabellRader"/>
              <w:keepNext/>
              <w:keepLines/>
              <w:jc w:val="center"/>
            </w:pPr>
            <w:r>
              <w:rPr>
                <w:color w:val="000000"/>
                <w:szCs w:val="16"/>
              </w:rPr>
              <w:t>-2,0</w:t>
            </w:r>
          </w:p>
        </w:tc>
        <w:tc>
          <w:tcPr>
            <w:tcW w:w="958" w:type="dxa"/>
            <w:tcBorders>
              <w:top w:val="nil"/>
              <w:bottom w:val="nil"/>
            </w:tcBorders>
            <w:vAlign w:val="center"/>
          </w:tcPr>
          <w:p w14:paraId="0FCFD11B" w14:textId="2995C2DC" w:rsidR="00F7009D" w:rsidRPr="001639B0" w:rsidRDefault="009D6872" w:rsidP="00F7009D">
            <w:pPr>
              <w:pStyle w:val="TabellRader"/>
              <w:keepNext/>
              <w:keepLines/>
              <w:jc w:val="center"/>
              <w:rPr>
                <w:highlight w:val="yellow"/>
              </w:rPr>
            </w:pPr>
            <w:r>
              <w:rPr>
                <w:color w:val="000000"/>
                <w:szCs w:val="16"/>
              </w:rPr>
              <w:t>3,4</w:t>
            </w:r>
          </w:p>
        </w:tc>
      </w:tr>
      <w:tr w:rsidR="00F7009D" w14:paraId="0337925B" w14:textId="77777777" w:rsidTr="00F7009D">
        <w:tc>
          <w:tcPr>
            <w:tcW w:w="2433" w:type="dxa"/>
            <w:tcBorders>
              <w:top w:val="nil"/>
              <w:bottom w:val="nil"/>
            </w:tcBorders>
          </w:tcPr>
          <w:p w14:paraId="1792E02E" w14:textId="6023AB95" w:rsidR="00F7009D" w:rsidRDefault="009D6872" w:rsidP="00F7009D">
            <w:pPr>
              <w:pStyle w:val="TabellRader"/>
              <w:keepNext/>
              <w:keepLines/>
              <w:jc w:val="left"/>
            </w:pPr>
            <w:r>
              <w:t xml:space="preserve">    Mer fritid</w:t>
            </w:r>
          </w:p>
        </w:tc>
        <w:tc>
          <w:tcPr>
            <w:tcW w:w="992" w:type="dxa"/>
            <w:tcBorders>
              <w:top w:val="nil"/>
              <w:bottom w:val="nil"/>
            </w:tcBorders>
            <w:vAlign w:val="center"/>
          </w:tcPr>
          <w:p w14:paraId="78AF0B84" w14:textId="3A542427" w:rsidR="00F7009D" w:rsidRPr="00105EEF" w:rsidRDefault="009D6872" w:rsidP="00F7009D">
            <w:pPr>
              <w:pStyle w:val="TabellRader"/>
              <w:keepNext/>
              <w:keepLines/>
              <w:jc w:val="center"/>
            </w:pPr>
            <w:r>
              <w:rPr>
                <w:color w:val="000000"/>
                <w:szCs w:val="16"/>
              </w:rPr>
              <w:t>-2,2</w:t>
            </w:r>
          </w:p>
        </w:tc>
        <w:tc>
          <w:tcPr>
            <w:tcW w:w="958" w:type="dxa"/>
            <w:tcBorders>
              <w:top w:val="nil"/>
              <w:bottom w:val="nil"/>
            </w:tcBorders>
            <w:vAlign w:val="center"/>
          </w:tcPr>
          <w:p w14:paraId="6E59B9BE" w14:textId="7E9484A3" w:rsidR="00F7009D" w:rsidRPr="001639B0" w:rsidRDefault="009D6872" w:rsidP="00F7009D">
            <w:pPr>
              <w:pStyle w:val="TabellRader"/>
              <w:keepNext/>
              <w:keepLines/>
              <w:jc w:val="center"/>
              <w:rPr>
                <w:highlight w:val="yellow"/>
              </w:rPr>
            </w:pPr>
            <w:r>
              <w:rPr>
                <w:color w:val="000000"/>
                <w:szCs w:val="16"/>
              </w:rPr>
              <w:t>-0,1</w:t>
            </w:r>
          </w:p>
        </w:tc>
      </w:tr>
      <w:tr w:rsidR="00F7009D" w14:paraId="5BD56ABD" w14:textId="77777777" w:rsidTr="00F7009D">
        <w:tc>
          <w:tcPr>
            <w:tcW w:w="2433" w:type="dxa"/>
            <w:tcBorders>
              <w:top w:val="nil"/>
              <w:bottom w:val="nil"/>
            </w:tcBorders>
          </w:tcPr>
          <w:p w14:paraId="5B90E831" w14:textId="6066ED1E" w:rsidR="00F7009D" w:rsidRDefault="009D6872" w:rsidP="00F7009D">
            <w:pPr>
              <w:pStyle w:val="TabellRader"/>
              <w:keepNext/>
              <w:keepLines/>
              <w:jc w:val="left"/>
            </w:pPr>
            <w:r>
              <w:t xml:space="preserve">    Ökad standard</w:t>
            </w:r>
          </w:p>
        </w:tc>
        <w:tc>
          <w:tcPr>
            <w:tcW w:w="992" w:type="dxa"/>
            <w:tcBorders>
              <w:top w:val="nil"/>
              <w:bottom w:val="nil"/>
            </w:tcBorders>
            <w:vAlign w:val="center"/>
          </w:tcPr>
          <w:p w14:paraId="61288746" w14:textId="075275E2" w:rsidR="00F7009D" w:rsidRPr="00105EEF" w:rsidRDefault="009D6872" w:rsidP="00F7009D">
            <w:pPr>
              <w:pStyle w:val="TabellRader"/>
              <w:keepNext/>
              <w:keepLines/>
              <w:jc w:val="center"/>
            </w:pPr>
            <w:r>
              <w:rPr>
                <w:color w:val="000000"/>
                <w:szCs w:val="16"/>
              </w:rPr>
              <w:t>-2,1</w:t>
            </w:r>
          </w:p>
        </w:tc>
        <w:tc>
          <w:tcPr>
            <w:tcW w:w="958" w:type="dxa"/>
            <w:tcBorders>
              <w:top w:val="nil"/>
              <w:bottom w:val="nil"/>
            </w:tcBorders>
            <w:vAlign w:val="center"/>
          </w:tcPr>
          <w:p w14:paraId="6ADA82B6" w14:textId="5175D522" w:rsidR="00F7009D" w:rsidRPr="001639B0" w:rsidRDefault="009D6872" w:rsidP="00F7009D">
            <w:pPr>
              <w:pStyle w:val="TabellRader"/>
              <w:keepNext/>
              <w:keepLines/>
              <w:jc w:val="center"/>
              <w:rPr>
                <w:highlight w:val="yellow"/>
              </w:rPr>
            </w:pPr>
            <w:r>
              <w:rPr>
                <w:color w:val="000000"/>
                <w:szCs w:val="16"/>
              </w:rPr>
              <w:t>1,6</w:t>
            </w:r>
          </w:p>
        </w:tc>
      </w:tr>
      <w:tr w:rsidR="00F7009D" w14:paraId="6F9746C0" w14:textId="77777777" w:rsidTr="00F7009D">
        <w:tc>
          <w:tcPr>
            <w:tcW w:w="2433" w:type="dxa"/>
            <w:tcBorders>
              <w:top w:val="nil"/>
              <w:bottom w:val="nil"/>
            </w:tcBorders>
          </w:tcPr>
          <w:p w14:paraId="419AFCB2" w14:textId="3D4EF5D0" w:rsidR="00F7009D" w:rsidRDefault="009D6872" w:rsidP="00F7009D">
            <w:pPr>
              <w:pStyle w:val="TabellRader"/>
              <w:keepNext/>
              <w:keepLines/>
              <w:jc w:val="left"/>
            </w:pPr>
            <w:r>
              <w:t>Högre jämviktsarbetslöshet</w:t>
            </w:r>
          </w:p>
        </w:tc>
        <w:tc>
          <w:tcPr>
            <w:tcW w:w="992" w:type="dxa"/>
            <w:tcBorders>
              <w:top w:val="nil"/>
              <w:bottom w:val="nil"/>
            </w:tcBorders>
            <w:vAlign w:val="center"/>
          </w:tcPr>
          <w:p w14:paraId="71DD1593" w14:textId="79FF73C9" w:rsidR="00F7009D" w:rsidRPr="00105EEF" w:rsidRDefault="009D6872" w:rsidP="00F7009D">
            <w:pPr>
              <w:pStyle w:val="TabellRader"/>
              <w:keepNext/>
              <w:keepLines/>
              <w:jc w:val="center"/>
            </w:pPr>
            <w:r>
              <w:rPr>
                <w:color w:val="000000"/>
                <w:szCs w:val="16"/>
              </w:rPr>
              <w:t>-2,2</w:t>
            </w:r>
          </w:p>
        </w:tc>
        <w:tc>
          <w:tcPr>
            <w:tcW w:w="958" w:type="dxa"/>
            <w:tcBorders>
              <w:top w:val="nil"/>
              <w:bottom w:val="nil"/>
            </w:tcBorders>
            <w:vAlign w:val="center"/>
          </w:tcPr>
          <w:p w14:paraId="49918B3C" w14:textId="0EE329AE" w:rsidR="00F7009D" w:rsidRPr="001639B0" w:rsidRDefault="009D6872" w:rsidP="00F7009D">
            <w:pPr>
              <w:pStyle w:val="TabellRader"/>
              <w:keepNext/>
              <w:keepLines/>
              <w:jc w:val="center"/>
              <w:rPr>
                <w:highlight w:val="yellow"/>
              </w:rPr>
            </w:pPr>
            <w:r>
              <w:rPr>
                <w:color w:val="000000"/>
                <w:szCs w:val="16"/>
              </w:rPr>
              <w:t>-1,2</w:t>
            </w:r>
          </w:p>
        </w:tc>
      </w:tr>
      <w:tr w:rsidR="00F7009D" w14:paraId="1F5EF4AC" w14:textId="77777777" w:rsidTr="00F7009D">
        <w:tc>
          <w:tcPr>
            <w:tcW w:w="2433" w:type="dxa"/>
            <w:tcBorders>
              <w:top w:val="nil"/>
              <w:bottom w:val="nil"/>
            </w:tcBorders>
          </w:tcPr>
          <w:p w14:paraId="4D0CB874" w14:textId="2CE5065A" w:rsidR="00F7009D" w:rsidRDefault="009D6872" w:rsidP="00F7009D">
            <w:pPr>
              <w:pStyle w:val="TabellRader"/>
              <w:keepNext/>
              <w:keepLines/>
              <w:jc w:val="left"/>
            </w:pPr>
            <w:r>
              <w:t>Försämrat utgångsläge</w:t>
            </w:r>
          </w:p>
        </w:tc>
        <w:tc>
          <w:tcPr>
            <w:tcW w:w="992" w:type="dxa"/>
            <w:tcBorders>
              <w:top w:val="nil"/>
              <w:bottom w:val="nil"/>
            </w:tcBorders>
            <w:vAlign w:val="center"/>
          </w:tcPr>
          <w:p w14:paraId="7C0D1639" w14:textId="39468DD2" w:rsidR="00F7009D" w:rsidRPr="001639B0" w:rsidRDefault="009D6872" w:rsidP="00F7009D">
            <w:pPr>
              <w:pStyle w:val="TabellRader"/>
              <w:keepNext/>
              <w:keepLines/>
              <w:jc w:val="center"/>
              <w:rPr>
                <w:highlight w:val="yellow"/>
              </w:rPr>
            </w:pPr>
            <w:r>
              <w:rPr>
                <w:color w:val="000000"/>
                <w:szCs w:val="16"/>
              </w:rPr>
              <w:t>-1,4</w:t>
            </w:r>
          </w:p>
        </w:tc>
        <w:tc>
          <w:tcPr>
            <w:tcW w:w="958" w:type="dxa"/>
            <w:tcBorders>
              <w:top w:val="nil"/>
              <w:bottom w:val="nil"/>
            </w:tcBorders>
            <w:vAlign w:val="center"/>
          </w:tcPr>
          <w:p w14:paraId="1D1A91FA" w14:textId="505C5C95" w:rsidR="00F7009D" w:rsidRPr="001639B0" w:rsidRDefault="009D6872" w:rsidP="00F7009D">
            <w:pPr>
              <w:pStyle w:val="TabellRader"/>
              <w:keepNext/>
              <w:keepLines/>
              <w:jc w:val="center"/>
              <w:rPr>
                <w:highlight w:val="yellow"/>
              </w:rPr>
            </w:pPr>
            <w:r>
              <w:rPr>
                <w:color w:val="000000"/>
                <w:szCs w:val="16"/>
              </w:rPr>
              <w:t>-0,6</w:t>
            </w:r>
          </w:p>
        </w:tc>
      </w:tr>
      <w:tr w:rsidR="00F7009D" w14:paraId="3B2B7064" w14:textId="77777777" w:rsidTr="00F7009D">
        <w:tc>
          <w:tcPr>
            <w:tcW w:w="4383" w:type="dxa"/>
            <w:gridSpan w:val="3"/>
            <w:tcBorders>
              <w:top w:val="nil"/>
              <w:bottom w:val="nil"/>
            </w:tcBorders>
          </w:tcPr>
          <w:p w14:paraId="1BB99F92" w14:textId="7F519FE9" w:rsidR="00F7009D" w:rsidRPr="001639B0" w:rsidRDefault="009D6872" w:rsidP="00F7009D">
            <w:pPr>
              <w:pStyle w:val="TabellRader"/>
              <w:keepNext/>
              <w:keepLines/>
              <w:jc w:val="center"/>
              <w:rPr>
                <w:highlight w:val="yellow"/>
              </w:rPr>
            </w:pPr>
            <w:r w:rsidRPr="00EA3425">
              <w:rPr>
                <w:b/>
              </w:rPr>
              <w:t>Förbättrar hållbarheten</w:t>
            </w:r>
          </w:p>
        </w:tc>
      </w:tr>
      <w:tr w:rsidR="00F7009D" w14:paraId="0A042BF9" w14:textId="77777777" w:rsidTr="00F7009D">
        <w:tc>
          <w:tcPr>
            <w:tcW w:w="2433" w:type="dxa"/>
            <w:tcBorders>
              <w:top w:val="nil"/>
              <w:bottom w:val="nil"/>
            </w:tcBorders>
          </w:tcPr>
          <w:p w14:paraId="0C8389B1" w14:textId="770E7F6F" w:rsidR="00F7009D" w:rsidRDefault="009D6872" w:rsidP="00F7009D">
            <w:pPr>
              <w:pStyle w:val="TabellRader"/>
              <w:keepNext/>
              <w:keepLines/>
              <w:jc w:val="left"/>
            </w:pPr>
            <w:r>
              <w:t>Längre arbetsliv</w:t>
            </w:r>
          </w:p>
        </w:tc>
        <w:tc>
          <w:tcPr>
            <w:tcW w:w="992" w:type="dxa"/>
            <w:tcBorders>
              <w:top w:val="nil"/>
              <w:bottom w:val="nil"/>
            </w:tcBorders>
            <w:vAlign w:val="center"/>
          </w:tcPr>
          <w:p w14:paraId="2D460B37" w14:textId="20809B3A" w:rsidR="00F7009D" w:rsidRPr="001639B0" w:rsidRDefault="009D6872" w:rsidP="00F7009D">
            <w:pPr>
              <w:pStyle w:val="TabellRader"/>
              <w:keepNext/>
              <w:keepLines/>
              <w:jc w:val="center"/>
              <w:rPr>
                <w:highlight w:val="yellow"/>
              </w:rPr>
            </w:pPr>
            <w:r>
              <w:rPr>
                <w:color w:val="000000"/>
                <w:szCs w:val="16"/>
              </w:rPr>
              <w:t>-2,8</w:t>
            </w:r>
          </w:p>
        </w:tc>
        <w:tc>
          <w:tcPr>
            <w:tcW w:w="958" w:type="dxa"/>
            <w:tcBorders>
              <w:top w:val="nil"/>
              <w:bottom w:val="nil"/>
            </w:tcBorders>
            <w:vAlign w:val="center"/>
          </w:tcPr>
          <w:p w14:paraId="7329147E" w14:textId="3F9D0030" w:rsidR="00F7009D" w:rsidRPr="001639B0" w:rsidRDefault="009D6872" w:rsidP="00F7009D">
            <w:pPr>
              <w:pStyle w:val="TabellRader"/>
              <w:keepNext/>
              <w:keepLines/>
              <w:jc w:val="center"/>
              <w:rPr>
                <w:highlight w:val="yellow"/>
              </w:rPr>
            </w:pPr>
            <w:r>
              <w:rPr>
                <w:color w:val="000000"/>
                <w:szCs w:val="16"/>
              </w:rPr>
              <w:t>-3,5</w:t>
            </w:r>
          </w:p>
        </w:tc>
      </w:tr>
      <w:tr w:rsidR="00F7009D" w14:paraId="3ACE8399" w14:textId="77777777" w:rsidTr="00F7009D">
        <w:tc>
          <w:tcPr>
            <w:tcW w:w="2433" w:type="dxa"/>
            <w:tcBorders>
              <w:top w:val="nil"/>
              <w:bottom w:val="nil"/>
            </w:tcBorders>
          </w:tcPr>
          <w:p w14:paraId="5D17AF38" w14:textId="5037E44D" w:rsidR="00F7009D" w:rsidRDefault="009D6872" w:rsidP="00F7009D">
            <w:pPr>
              <w:pStyle w:val="TabellRader"/>
              <w:keepNext/>
              <w:keepLines/>
              <w:jc w:val="left"/>
            </w:pPr>
            <w:r>
              <w:t xml:space="preserve">    Lägre inträdesålder</w:t>
            </w:r>
          </w:p>
        </w:tc>
        <w:tc>
          <w:tcPr>
            <w:tcW w:w="992" w:type="dxa"/>
            <w:tcBorders>
              <w:top w:val="nil"/>
              <w:bottom w:val="nil"/>
            </w:tcBorders>
            <w:vAlign w:val="center"/>
          </w:tcPr>
          <w:p w14:paraId="70A9E749" w14:textId="483D894C" w:rsidR="00F7009D" w:rsidRPr="001639B0" w:rsidRDefault="009D6872" w:rsidP="00F7009D">
            <w:pPr>
              <w:pStyle w:val="TabellRader"/>
              <w:keepNext/>
              <w:keepLines/>
              <w:jc w:val="center"/>
              <w:rPr>
                <w:highlight w:val="yellow"/>
              </w:rPr>
            </w:pPr>
            <w:r>
              <w:rPr>
                <w:color w:val="000000"/>
                <w:szCs w:val="16"/>
              </w:rPr>
              <w:t>-2,7</w:t>
            </w:r>
          </w:p>
        </w:tc>
        <w:tc>
          <w:tcPr>
            <w:tcW w:w="958" w:type="dxa"/>
            <w:tcBorders>
              <w:top w:val="nil"/>
              <w:bottom w:val="nil"/>
            </w:tcBorders>
            <w:vAlign w:val="center"/>
          </w:tcPr>
          <w:p w14:paraId="411AC398" w14:textId="695308BE" w:rsidR="00F7009D" w:rsidRPr="001639B0" w:rsidRDefault="009D6872" w:rsidP="00F7009D">
            <w:pPr>
              <w:pStyle w:val="TabellRader"/>
              <w:keepNext/>
              <w:keepLines/>
              <w:jc w:val="center"/>
              <w:rPr>
                <w:highlight w:val="yellow"/>
              </w:rPr>
            </w:pPr>
            <w:r>
              <w:rPr>
                <w:color w:val="000000"/>
                <w:szCs w:val="16"/>
              </w:rPr>
              <w:t>-2,3</w:t>
            </w:r>
          </w:p>
        </w:tc>
      </w:tr>
      <w:tr w:rsidR="00F7009D" w14:paraId="682117AF" w14:textId="77777777" w:rsidTr="00F7009D">
        <w:tc>
          <w:tcPr>
            <w:tcW w:w="2433" w:type="dxa"/>
            <w:tcBorders>
              <w:top w:val="nil"/>
              <w:bottom w:val="nil"/>
            </w:tcBorders>
          </w:tcPr>
          <w:p w14:paraId="2353EAC5" w14:textId="100C6264" w:rsidR="00F7009D" w:rsidRDefault="009D6872" w:rsidP="00F7009D">
            <w:pPr>
              <w:pStyle w:val="TabellRader"/>
              <w:keepNext/>
              <w:keepLines/>
              <w:jc w:val="left"/>
            </w:pPr>
            <w:r>
              <w:t xml:space="preserve">    Högre utträdesålder</w:t>
            </w:r>
          </w:p>
        </w:tc>
        <w:tc>
          <w:tcPr>
            <w:tcW w:w="992" w:type="dxa"/>
            <w:tcBorders>
              <w:top w:val="nil"/>
              <w:bottom w:val="nil"/>
            </w:tcBorders>
            <w:vAlign w:val="center"/>
          </w:tcPr>
          <w:p w14:paraId="65625E8E" w14:textId="12D1FDD2" w:rsidR="00F7009D" w:rsidRPr="001639B0" w:rsidRDefault="009D6872" w:rsidP="00F7009D">
            <w:pPr>
              <w:pStyle w:val="TabellRader"/>
              <w:keepNext/>
              <w:keepLines/>
              <w:jc w:val="center"/>
              <w:rPr>
                <w:highlight w:val="yellow"/>
              </w:rPr>
            </w:pPr>
            <w:r>
              <w:rPr>
                <w:color w:val="000000"/>
                <w:szCs w:val="16"/>
              </w:rPr>
              <w:t>-2,5</w:t>
            </w:r>
          </w:p>
        </w:tc>
        <w:tc>
          <w:tcPr>
            <w:tcW w:w="958" w:type="dxa"/>
            <w:tcBorders>
              <w:top w:val="nil"/>
              <w:bottom w:val="nil"/>
            </w:tcBorders>
            <w:vAlign w:val="center"/>
          </w:tcPr>
          <w:p w14:paraId="09D2695F" w14:textId="1D6B1068" w:rsidR="00F7009D" w:rsidRPr="001639B0" w:rsidRDefault="009D6872" w:rsidP="00F7009D">
            <w:pPr>
              <w:pStyle w:val="TabellRader"/>
              <w:keepNext/>
              <w:keepLines/>
              <w:jc w:val="center"/>
              <w:rPr>
                <w:highlight w:val="yellow"/>
              </w:rPr>
            </w:pPr>
            <w:r>
              <w:rPr>
                <w:color w:val="000000"/>
                <w:szCs w:val="16"/>
              </w:rPr>
              <w:t>-3,1</w:t>
            </w:r>
          </w:p>
        </w:tc>
      </w:tr>
      <w:tr w:rsidR="00F7009D" w14:paraId="37868589" w14:textId="77777777" w:rsidTr="00F7009D">
        <w:tc>
          <w:tcPr>
            <w:tcW w:w="2433" w:type="dxa"/>
            <w:tcBorders>
              <w:top w:val="nil"/>
              <w:bottom w:val="nil"/>
            </w:tcBorders>
          </w:tcPr>
          <w:p w14:paraId="58967AED" w14:textId="19ED8099" w:rsidR="00F7009D" w:rsidRDefault="009D6872" w:rsidP="00F7009D">
            <w:pPr>
              <w:pStyle w:val="TabellRader"/>
              <w:keepNext/>
              <w:keepLines/>
              <w:jc w:val="left"/>
            </w:pPr>
            <w:r>
              <w:t>Förbättrad integration</w:t>
            </w:r>
          </w:p>
        </w:tc>
        <w:tc>
          <w:tcPr>
            <w:tcW w:w="992" w:type="dxa"/>
            <w:tcBorders>
              <w:top w:val="nil"/>
              <w:bottom w:val="nil"/>
            </w:tcBorders>
            <w:vAlign w:val="center"/>
          </w:tcPr>
          <w:p w14:paraId="1FF6B496" w14:textId="3F121C9C" w:rsidR="00F7009D" w:rsidRPr="001639B0" w:rsidRDefault="009D6872" w:rsidP="00F7009D">
            <w:pPr>
              <w:pStyle w:val="TabellRader"/>
              <w:keepNext/>
              <w:keepLines/>
              <w:jc w:val="center"/>
              <w:rPr>
                <w:highlight w:val="yellow"/>
              </w:rPr>
            </w:pPr>
            <w:r>
              <w:rPr>
                <w:color w:val="000000"/>
                <w:szCs w:val="16"/>
              </w:rPr>
              <w:t>-2,7</w:t>
            </w:r>
          </w:p>
        </w:tc>
        <w:tc>
          <w:tcPr>
            <w:tcW w:w="958" w:type="dxa"/>
            <w:tcBorders>
              <w:top w:val="nil"/>
              <w:bottom w:val="nil"/>
            </w:tcBorders>
            <w:vAlign w:val="center"/>
          </w:tcPr>
          <w:p w14:paraId="567A93D7" w14:textId="1E53D214" w:rsidR="00F7009D" w:rsidRPr="001639B0" w:rsidRDefault="009D6872" w:rsidP="00F7009D">
            <w:pPr>
              <w:pStyle w:val="TabellRader"/>
              <w:keepNext/>
              <w:keepLines/>
              <w:jc w:val="center"/>
              <w:rPr>
                <w:highlight w:val="yellow"/>
              </w:rPr>
            </w:pPr>
            <w:r>
              <w:rPr>
                <w:color w:val="000000"/>
                <w:szCs w:val="16"/>
              </w:rPr>
              <w:t>-2,1</w:t>
            </w:r>
          </w:p>
        </w:tc>
      </w:tr>
      <w:tr w:rsidR="00F7009D" w14:paraId="3093C043" w14:textId="77777777" w:rsidTr="00F7009D">
        <w:tc>
          <w:tcPr>
            <w:tcW w:w="2433" w:type="dxa"/>
            <w:tcBorders>
              <w:top w:val="nil"/>
              <w:bottom w:val="nil"/>
            </w:tcBorders>
          </w:tcPr>
          <w:p w14:paraId="3EBD97DC" w14:textId="78DBE859" w:rsidR="00F7009D" w:rsidRDefault="009D6872" w:rsidP="00F7009D">
            <w:pPr>
              <w:pStyle w:val="TabellRader"/>
              <w:keepNext/>
              <w:keepLines/>
              <w:jc w:val="left"/>
            </w:pPr>
            <w:r>
              <w:t>Högre arbetsutbud bland kvinnor</w:t>
            </w:r>
          </w:p>
        </w:tc>
        <w:tc>
          <w:tcPr>
            <w:tcW w:w="992" w:type="dxa"/>
            <w:tcBorders>
              <w:top w:val="nil"/>
              <w:bottom w:val="nil"/>
            </w:tcBorders>
            <w:vAlign w:val="center"/>
          </w:tcPr>
          <w:p w14:paraId="0A77AA84" w14:textId="23DDD9CD" w:rsidR="00F7009D" w:rsidRPr="001639B0" w:rsidRDefault="009D6872" w:rsidP="00F7009D">
            <w:pPr>
              <w:pStyle w:val="TabellRader"/>
              <w:keepNext/>
              <w:keepLines/>
              <w:jc w:val="center"/>
              <w:rPr>
                <w:highlight w:val="yellow"/>
              </w:rPr>
            </w:pPr>
            <w:r>
              <w:rPr>
                <w:color w:val="000000"/>
                <w:szCs w:val="16"/>
              </w:rPr>
              <w:t>-2,9</w:t>
            </w:r>
          </w:p>
        </w:tc>
        <w:tc>
          <w:tcPr>
            <w:tcW w:w="958" w:type="dxa"/>
            <w:tcBorders>
              <w:top w:val="nil"/>
              <w:bottom w:val="nil"/>
            </w:tcBorders>
            <w:vAlign w:val="center"/>
          </w:tcPr>
          <w:p w14:paraId="2BD54A65" w14:textId="487F1672" w:rsidR="00F7009D" w:rsidRPr="001639B0" w:rsidRDefault="009D6872" w:rsidP="00F7009D">
            <w:pPr>
              <w:pStyle w:val="TabellRader"/>
              <w:keepNext/>
              <w:keepLines/>
              <w:jc w:val="center"/>
              <w:rPr>
                <w:highlight w:val="yellow"/>
              </w:rPr>
            </w:pPr>
            <w:r>
              <w:rPr>
                <w:color w:val="000000"/>
                <w:szCs w:val="16"/>
              </w:rPr>
              <w:t>-3,3</w:t>
            </w:r>
          </w:p>
        </w:tc>
      </w:tr>
      <w:tr w:rsidR="00F7009D" w14:paraId="26C1D2A8" w14:textId="77777777" w:rsidTr="00F7009D">
        <w:tc>
          <w:tcPr>
            <w:tcW w:w="2433" w:type="dxa"/>
            <w:tcBorders>
              <w:top w:val="nil"/>
              <w:bottom w:val="nil"/>
            </w:tcBorders>
          </w:tcPr>
          <w:p w14:paraId="2F438D54" w14:textId="41EAA297" w:rsidR="00F7009D" w:rsidRDefault="009D6872" w:rsidP="00F7009D">
            <w:pPr>
              <w:pStyle w:val="TabellRader"/>
              <w:keepNext/>
              <w:keepLines/>
              <w:jc w:val="left"/>
            </w:pPr>
            <w:r>
              <w:t>Förbättrad hälsa</w:t>
            </w:r>
          </w:p>
        </w:tc>
        <w:tc>
          <w:tcPr>
            <w:tcW w:w="992" w:type="dxa"/>
            <w:tcBorders>
              <w:top w:val="nil"/>
              <w:bottom w:val="nil"/>
            </w:tcBorders>
            <w:vAlign w:val="center"/>
          </w:tcPr>
          <w:p w14:paraId="4D9191D4" w14:textId="0E853327" w:rsidR="00F7009D" w:rsidRPr="001639B0" w:rsidRDefault="009D6872" w:rsidP="00F7009D">
            <w:pPr>
              <w:pStyle w:val="TabellRader"/>
              <w:keepNext/>
              <w:keepLines/>
              <w:jc w:val="center"/>
              <w:rPr>
                <w:highlight w:val="yellow"/>
              </w:rPr>
            </w:pPr>
            <w:r>
              <w:rPr>
                <w:color w:val="000000"/>
                <w:szCs w:val="16"/>
              </w:rPr>
              <w:t>-2,7</w:t>
            </w:r>
          </w:p>
        </w:tc>
        <w:tc>
          <w:tcPr>
            <w:tcW w:w="958" w:type="dxa"/>
            <w:tcBorders>
              <w:top w:val="nil"/>
              <w:bottom w:val="nil"/>
            </w:tcBorders>
            <w:vAlign w:val="center"/>
          </w:tcPr>
          <w:p w14:paraId="64944256" w14:textId="7BD154D5" w:rsidR="00F7009D" w:rsidRPr="001639B0" w:rsidRDefault="009D6872" w:rsidP="00F7009D">
            <w:pPr>
              <w:pStyle w:val="TabellRader"/>
              <w:keepNext/>
              <w:keepLines/>
              <w:jc w:val="center"/>
              <w:rPr>
                <w:highlight w:val="yellow"/>
              </w:rPr>
            </w:pPr>
            <w:r>
              <w:rPr>
                <w:color w:val="000000"/>
                <w:szCs w:val="16"/>
              </w:rPr>
              <w:t>-5,3</w:t>
            </w:r>
          </w:p>
        </w:tc>
      </w:tr>
      <w:tr w:rsidR="00F7009D" w14:paraId="217CB181" w14:textId="77777777" w:rsidTr="00F7009D">
        <w:tc>
          <w:tcPr>
            <w:tcW w:w="2433" w:type="dxa"/>
            <w:tcBorders>
              <w:top w:val="nil"/>
              <w:bottom w:val="nil"/>
            </w:tcBorders>
          </w:tcPr>
          <w:p w14:paraId="74BB42B5" w14:textId="73075602" w:rsidR="00F7009D" w:rsidRDefault="009D6872" w:rsidP="00F7009D">
            <w:pPr>
              <w:pStyle w:val="TabellRader"/>
              <w:keepNext/>
              <w:keepLines/>
              <w:jc w:val="left"/>
            </w:pPr>
            <w:r>
              <w:t>Högre produktivitet i offentlig sektor</w:t>
            </w:r>
          </w:p>
        </w:tc>
        <w:tc>
          <w:tcPr>
            <w:tcW w:w="992" w:type="dxa"/>
            <w:tcBorders>
              <w:top w:val="nil"/>
              <w:bottom w:val="nil"/>
            </w:tcBorders>
            <w:vAlign w:val="center"/>
          </w:tcPr>
          <w:p w14:paraId="4EFB0520" w14:textId="15AF621E" w:rsidR="00F7009D" w:rsidRPr="001639B0" w:rsidRDefault="009D6872" w:rsidP="00F7009D">
            <w:pPr>
              <w:pStyle w:val="TabellRader"/>
              <w:keepNext/>
              <w:keepLines/>
              <w:jc w:val="center"/>
              <w:rPr>
                <w:highlight w:val="yellow"/>
              </w:rPr>
            </w:pPr>
            <w:r>
              <w:rPr>
                <w:color w:val="000000"/>
                <w:szCs w:val="16"/>
              </w:rPr>
              <w:t>-2,6</w:t>
            </w:r>
          </w:p>
        </w:tc>
        <w:tc>
          <w:tcPr>
            <w:tcW w:w="958" w:type="dxa"/>
            <w:tcBorders>
              <w:top w:val="nil"/>
              <w:bottom w:val="nil"/>
            </w:tcBorders>
            <w:vAlign w:val="center"/>
          </w:tcPr>
          <w:p w14:paraId="0F0081B5" w14:textId="1F585F17" w:rsidR="00F7009D" w:rsidRPr="001639B0" w:rsidRDefault="009D6872" w:rsidP="00F7009D">
            <w:pPr>
              <w:pStyle w:val="TabellRader"/>
              <w:keepNext/>
              <w:keepLines/>
              <w:jc w:val="center"/>
              <w:rPr>
                <w:highlight w:val="yellow"/>
              </w:rPr>
            </w:pPr>
            <w:r>
              <w:rPr>
                <w:color w:val="000000"/>
                <w:szCs w:val="16"/>
              </w:rPr>
              <w:t>-2,7</w:t>
            </w:r>
          </w:p>
        </w:tc>
      </w:tr>
      <w:tr w:rsidR="00F7009D" w:rsidRPr="009044A4" w14:paraId="017ECD6C" w14:textId="77777777" w:rsidTr="00F7009D">
        <w:trPr>
          <w:cnfStyle w:val="010000000000" w:firstRow="0" w:lastRow="1" w:firstColumn="0" w:lastColumn="0" w:oddVBand="0" w:evenVBand="0" w:oddHBand="0" w:evenHBand="0" w:firstRowFirstColumn="0" w:firstRowLastColumn="0" w:lastRowFirstColumn="0" w:lastRowLastColumn="0"/>
        </w:trPr>
        <w:tc>
          <w:tcPr>
            <w:tcW w:w="2433" w:type="dxa"/>
            <w:tcBorders>
              <w:top w:val="nil"/>
            </w:tcBorders>
          </w:tcPr>
          <w:p w14:paraId="10F7D9CD" w14:textId="5C8CCFA5" w:rsidR="00F7009D" w:rsidRPr="009044A4" w:rsidRDefault="009D6872" w:rsidP="00F7009D">
            <w:pPr>
              <w:pStyle w:val="TabellSlutsumma"/>
              <w:keepNext/>
              <w:keepLines/>
              <w:jc w:val="left"/>
              <w:rPr>
                <w:b/>
              </w:rPr>
            </w:pPr>
            <w:r>
              <w:t>Högre sysselsättningsgrad</w:t>
            </w:r>
          </w:p>
        </w:tc>
        <w:tc>
          <w:tcPr>
            <w:tcW w:w="992" w:type="dxa"/>
            <w:tcBorders>
              <w:top w:val="nil"/>
            </w:tcBorders>
            <w:vAlign w:val="center"/>
          </w:tcPr>
          <w:p w14:paraId="0F6B448C" w14:textId="13D984DA" w:rsidR="00F7009D" w:rsidRPr="001639B0" w:rsidRDefault="009D6872" w:rsidP="00F7009D">
            <w:pPr>
              <w:pStyle w:val="TabellSlutsumma"/>
              <w:keepNext/>
              <w:keepLines/>
              <w:jc w:val="center"/>
              <w:rPr>
                <w:b/>
                <w:highlight w:val="yellow"/>
              </w:rPr>
            </w:pPr>
            <w:r>
              <w:rPr>
                <w:color w:val="000000"/>
                <w:szCs w:val="16"/>
              </w:rPr>
              <w:t>-2,5</w:t>
            </w:r>
          </w:p>
        </w:tc>
        <w:tc>
          <w:tcPr>
            <w:tcW w:w="958" w:type="dxa"/>
            <w:tcBorders>
              <w:top w:val="nil"/>
            </w:tcBorders>
            <w:vAlign w:val="center"/>
          </w:tcPr>
          <w:p w14:paraId="213175BE" w14:textId="6033F23F" w:rsidR="00F7009D" w:rsidRPr="001639B0" w:rsidRDefault="009D6872" w:rsidP="00F7009D">
            <w:pPr>
              <w:pStyle w:val="TabellSlutsumma"/>
              <w:keepNext/>
              <w:keepLines/>
              <w:jc w:val="center"/>
              <w:rPr>
                <w:b/>
                <w:highlight w:val="yellow"/>
              </w:rPr>
            </w:pPr>
            <w:r>
              <w:rPr>
                <w:color w:val="000000"/>
                <w:szCs w:val="16"/>
              </w:rPr>
              <w:t>-1,9</w:t>
            </w:r>
          </w:p>
        </w:tc>
      </w:tr>
    </w:tbl>
    <w:p w14:paraId="00B45078" w14:textId="7103601F" w:rsidR="00F7009D" w:rsidRDefault="009D6872" w:rsidP="00F7009D">
      <w:pPr>
        <w:pStyle w:val="TabellFotnot"/>
      </w:pPr>
      <w:r>
        <w:t>Anm.: Positiva värden anger att det offentliga sparandet måste förstärkas permanent för att finanspolitiken ska vara långsiktigt hållbar, och negativa värden att en permanent försvagning är möjlig.</w:t>
      </w:r>
    </w:p>
    <w:p w14:paraId="789B6213" w14:textId="207FCB83" w:rsidR="00F7009D" w:rsidRPr="007A7CEC" w:rsidRDefault="009D6872" w:rsidP="00F7009D">
      <w:pPr>
        <w:pStyle w:val="TabellFotnot"/>
      </w:pPr>
      <w:r>
        <w:t>Källa: Egna beräkningar.</w:t>
      </w:r>
    </w:p>
    <w:p w14:paraId="616CD631" w14:textId="77777777" w:rsidR="00F7009D" w:rsidRDefault="00F7009D" w:rsidP="00F7009D">
      <w:pPr>
        <w:pStyle w:val="Brdtextmedindrag"/>
        <w:ind w:firstLine="0"/>
      </w:pPr>
    </w:p>
    <w:p w14:paraId="1BDFC5E1" w14:textId="44A623E4" w:rsidR="00F7009D" w:rsidRDefault="009D6872" w:rsidP="00F7009D">
      <w:pPr>
        <w:pStyle w:val="Brdtext"/>
      </w:pPr>
      <w:r w:rsidRPr="00111418">
        <w:t>I bedömningen av utvecklingen fram t</w:t>
      </w:r>
      <w:r>
        <w:t>.</w:t>
      </w:r>
      <w:r w:rsidRPr="00111418">
        <w:t>o</w:t>
      </w:r>
      <w:r>
        <w:t>.</w:t>
      </w:r>
      <w:r w:rsidRPr="00111418">
        <w:t>m</w:t>
      </w:r>
      <w:r>
        <w:t>.</w:t>
      </w:r>
      <w:r w:rsidRPr="00111418">
        <w:t xml:space="preserve"> 2018 antas att finanspolitiken är oförändrad och att inga reformer genomförs utom de som redan är beslutade. Utgångsläget för de långsiktiga framskrivningarna är därmed ett offentligt sparande som är linje med överskottsmålet, se </w:t>
      </w:r>
      <w:r w:rsidRPr="008256E6">
        <w:t>tabell 4.2</w:t>
      </w:r>
      <w:r w:rsidRPr="00111418">
        <w:t xml:space="preserve">, vilket även påverkar beräkningarna av nivån på det primära finansiella sparandet under åren därefter. För att beskriva betydelsen av ett sämre utgångsläge antas i en alternativ bedömning </w:t>
      </w:r>
      <w:r>
        <w:t xml:space="preserve">att </w:t>
      </w:r>
      <w:r w:rsidRPr="00111418">
        <w:t>de takbegränsade utgifterna öka</w:t>
      </w:r>
      <w:r>
        <w:t>r</w:t>
      </w:r>
      <w:r w:rsidRPr="00111418">
        <w:t xml:space="preserve"> varje år 2015–2018, så att budgeterings</w:t>
      </w:r>
      <w:r>
        <w:softHyphen/>
      </w:r>
      <w:r w:rsidRPr="00111418">
        <w:t>marginalen motsvarar 1</w:t>
      </w:r>
      <w:r>
        <w:t>,5</w:t>
      </w:r>
      <w:r w:rsidRPr="00111418">
        <w:t xml:space="preserve"> procent av de takbe</w:t>
      </w:r>
      <w:r>
        <w:softHyphen/>
      </w:r>
      <w:r w:rsidRPr="00111418">
        <w:t>gränsade utgifterna, vilket är</w:t>
      </w:r>
      <w:r>
        <w:t xml:space="preserve"> den</w:t>
      </w:r>
      <w:r w:rsidRPr="00111418">
        <w:t xml:space="preserve"> minsta tillåtna budgeteringsmarginal</w:t>
      </w:r>
      <w:r>
        <w:t>en</w:t>
      </w:r>
      <w:r w:rsidRPr="00111418">
        <w:t xml:space="preserve"> när budgetåret inled</w:t>
      </w:r>
      <w:r>
        <w:t>s</w:t>
      </w:r>
      <w:r w:rsidRPr="00111418">
        <w:t xml:space="preserve"> enligt regeringens </w:t>
      </w:r>
      <w:r>
        <w:t>riktlinje</w:t>
      </w:r>
      <w:r w:rsidRPr="00111418">
        <w:t>.</w:t>
      </w:r>
      <w:r>
        <w:t xml:space="preserve"> Denna försämring i sparandet, som motsvarar knappt 1 procent av BNP 2018, antas ske utan någon motsvarande finansiering på budgetens inkomstsida, dvs. det primära finansiella sparandet försämras i samma utsträckning som utgifterna ökar.</w:t>
      </w:r>
      <w:r w:rsidRPr="00111418">
        <w:t xml:space="preserve"> Det innebär att det primära finansiella sparandet motsvarar</w:t>
      </w:r>
      <w:r>
        <w:t xml:space="preserve"> ca </w:t>
      </w:r>
      <w:r>
        <w:noBreakHyphen/>
        <w:t>0</w:t>
      </w:r>
      <w:r w:rsidRPr="00111418">
        <w:t>,</w:t>
      </w:r>
      <w:r>
        <w:t>7 </w:t>
      </w:r>
      <w:r w:rsidRPr="00111418">
        <w:t xml:space="preserve">procent av BNP 2018, jämfört </w:t>
      </w:r>
      <w:r>
        <w:t xml:space="preserve">med ca </w:t>
      </w:r>
      <w:r w:rsidRPr="00111418">
        <w:lastRenderedPageBreak/>
        <w:t>0,3</w:t>
      </w:r>
      <w:r>
        <w:t> </w:t>
      </w:r>
      <w:r w:rsidRPr="00111418">
        <w:t xml:space="preserve">procent i övriga scenarier. Det primära finansiella sparandet i de långsiktiga beräkningarna förskjuts därmed nedåt med </w:t>
      </w:r>
      <w:r>
        <w:t>1</w:t>
      </w:r>
      <w:r w:rsidRPr="00111418">
        <w:t>,</w:t>
      </w:r>
      <w:r>
        <w:t>0 </w:t>
      </w:r>
      <w:r w:rsidRPr="00111418">
        <w:t>procent av BNP hela framskrivnings</w:t>
      </w:r>
      <w:r>
        <w:softHyphen/>
      </w:r>
      <w:r w:rsidRPr="00111418">
        <w:t xml:space="preserve">perioden, vilket illustreras i </w:t>
      </w:r>
      <w:r w:rsidRPr="00111418">
        <w:fldChar w:fldCharType="begin"/>
      </w:r>
      <w:r w:rsidRPr="00111418">
        <w:instrText xml:space="preserve"> REF  _Ref380507092 \* Lower \h  \* MERGEFORMAT </w:instrText>
      </w:r>
      <w:r w:rsidRPr="00111418">
        <w:fldChar w:fldCharType="separate"/>
      </w:r>
      <w:r w:rsidR="004642B5">
        <w:t xml:space="preserve">diagram </w:t>
      </w:r>
      <w:r w:rsidR="004642B5" w:rsidRPr="004642B5">
        <w:rPr>
          <w:bCs/>
        </w:rPr>
        <w:t>11</w:t>
      </w:r>
      <w:r w:rsidR="004642B5">
        <w:t>.16</w:t>
      </w:r>
      <w:r w:rsidRPr="00111418">
        <w:fldChar w:fldCharType="end"/>
      </w:r>
      <w:r w:rsidRPr="00111418">
        <w:t>.</w:t>
      </w:r>
    </w:p>
    <w:p w14:paraId="64C77B32" w14:textId="478CC645" w:rsidR="00F7009D" w:rsidRDefault="00F7009D" w:rsidP="00F7009D">
      <w:pPr>
        <w:pStyle w:val="Brdtextmedindrag"/>
        <w:ind w:firstLine="0"/>
      </w:pPr>
    </w:p>
    <w:p w14:paraId="7FA735DB" w14:textId="3C69A832" w:rsidR="00F7009D" w:rsidRDefault="009D6872" w:rsidP="00F7009D">
      <w:pPr>
        <w:pStyle w:val="DiagramRubrik"/>
      </w:pPr>
      <w:bookmarkStart w:id="708" w:name="_Ref380507092"/>
      <w:bookmarkStart w:id="709" w:name="_Toc384401854"/>
      <w:r>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16</w:t>
        </w:r>
      </w:fldSimple>
      <w:bookmarkEnd w:id="708"/>
      <w:r>
        <w:t xml:space="preserve"> Primärt finansiellt sparande vid ett försämrat utgångsläge</w:t>
      </w:r>
      <w:bookmarkEnd w:id="709"/>
    </w:p>
    <w:p w14:paraId="4CCA0580" w14:textId="5238B851" w:rsidR="00F7009D" w:rsidRDefault="009D6872" w:rsidP="00F7009D">
      <w:pPr>
        <w:pStyle w:val="DiagramUnderrubrik"/>
      </w:pPr>
      <w:r>
        <w:t>Procent av BNP</w:t>
      </w:r>
    </w:p>
    <w:p w14:paraId="60250855" w14:textId="3F4F4590" w:rsidR="00F7009D" w:rsidRDefault="009D6872" w:rsidP="00F7009D">
      <w:pPr>
        <w:pStyle w:val="Brdtext"/>
        <w:spacing w:line="260" w:lineRule="atLeast"/>
      </w:pPr>
      <w:r>
        <w:rPr>
          <w:noProof/>
          <w:lang w:eastAsia="sv-SE"/>
        </w:rPr>
        <w:drawing>
          <wp:inline distT="0" distB="0" distL="0" distR="0" wp14:anchorId="5F2C6B4B" wp14:editId="7EB1DDC0">
            <wp:extent cx="2753995" cy="2044037"/>
            <wp:effectExtent l="0" t="0" r="0" b="0"/>
            <wp:docPr id="200" name="Diagram 27"/>
            <wp:cNvGraphicFramePr/>
            <a:graphic xmlns:a="http://schemas.openxmlformats.org/drawingml/2006/main">
              <a:graphicData uri="http://schemas.openxmlformats.org/drawingml/2006/chart">
                <c:chart xmlns:c="http://schemas.openxmlformats.org/drawingml/2006/chart" xmlns:r="http://schemas.openxmlformats.org/officeDocument/2006/relationships" r:id="rId521"/>
              </a:graphicData>
            </a:graphic>
          </wp:inline>
        </w:drawing>
      </w:r>
    </w:p>
    <w:p w14:paraId="07BD7D86" w14:textId="6B225544" w:rsidR="00F7009D" w:rsidRDefault="009D6872" w:rsidP="00F7009D">
      <w:pPr>
        <w:pStyle w:val="DiagramFotnot"/>
      </w:pPr>
      <w:r>
        <w:t>Källor: Statistiska centralbyrån och egna beräkningar.</w:t>
      </w:r>
    </w:p>
    <w:p w14:paraId="0B852C97" w14:textId="77777777" w:rsidR="00F7009D" w:rsidRDefault="00F7009D" w:rsidP="00F7009D">
      <w:pPr>
        <w:pStyle w:val="Brdtext"/>
      </w:pPr>
    </w:p>
    <w:p w14:paraId="7F685285" w14:textId="0EF9D3D9" w:rsidR="00F7009D" w:rsidRDefault="009D6872" w:rsidP="00F7009D">
      <w:pPr>
        <w:pStyle w:val="Brdtext"/>
      </w:pPr>
      <w:r w:rsidRPr="00111418">
        <w:t xml:space="preserve">Vid en sådan utveckling försämras S1 och S2 till </w:t>
      </w:r>
      <w:r>
        <w:noBreakHyphen/>
      </w:r>
      <w:r w:rsidRPr="00111418">
        <w:t>1,</w:t>
      </w:r>
      <w:r>
        <w:t>4</w:t>
      </w:r>
      <w:r w:rsidRPr="00111418">
        <w:t xml:space="preserve"> respektive </w:t>
      </w:r>
      <w:r>
        <w:noBreakHyphen/>
      </w:r>
      <w:r w:rsidRPr="00111418">
        <w:t>0,6 procent av BNP. Finans</w:t>
      </w:r>
      <w:r w:rsidRPr="00111418">
        <w:softHyphen/>
        <w:t xml:space="preserve">politiken bedöms således vara hållbar även om budgeteringsmarginalen skulle </w:t>
      </w:r>
      <w:r>
        <w:t>sänkas till minsta nivå när budgetåret inleds</w:t>
      </w:r>
      <w:r w:rsidRPr="00111418">
        <w:t xml:space="preserve">, och det finansiella sparandet är </w:t>
      </w:r>
      <w:r>
        <w:t xml:space="preserve">motsvarande </w:t>
      </w:r>
      <w:r w:rsidRPr="00111418">
        <w:t>lägre i utgångsläget.</w:t>
      </w:r>
      <w:r>
        <w:t xml:space="preserve"> </w:t>
      </w:r>
      <w:r w:rsidRPr="00ED40D4">
        <w:t>E</w:t>
      </w:r>
      <w:r>
        <w:t>tt</w:t>
      </w:r>
      <w:r w:rsidRPr="00ED40D4">
        <w:t xml:space="preserve"> försvag</w:t>
      </w:r>
      <w:r>
        <w:t>at</w:t>
      </w:r>
      <w:r w:rsidRPr="00ED40D4">
        <w:t xml:space="preserve"> utgångsläge fö</w:t>
      </w:r>
      <w:r>
        <w:t xml:space="preserve">rändrar trots detta bilden av </w:t>
      </w:r>
      <w:r w:rsidRPr="00ED40D4">
        <w:t>hållbarheten betydligt</w:t>
      </w:r>
      <w:r>
        <w:t xml:space="preserve">. Till följd av den demografiskt motiverade utgiftsökningen </w:t>
      </w:r>
      <w:r w:rsidRPr="00ED40D4">
        <w:t>upp</w:t>
      </w:r>
      <w:r>
        <w:softHyphen/>
      </w:r>
      <w:r w:rsidRPr="00ED40D4">
        <w:t xml:space="preserve">står ett primärt underskott </w:t>
      </w:r>
      <w:r>
        <w:t>motsvarande närmare 2 </w:t>
      </w:r>
      <w:r w:rsidRPr="00ED40D4">
        <w:t>procent av BNP under en lång period kring 2030</w:t>
      </w:r>
      <w:r w:rsidRPr="009A6F27">
        <w:t xml:space="preserve"> </w:t>
      </w:r>
      <w:r>
        <w:t>i detta scenario</w:t>
      </w:r>
      <w:r w:rsidRPr="00ED40D4">
        <w:t xml:space="preserve">. </w:t>
      </w:r>
      <w:r>
        <w:t>I lågkonjunkturer dessa år kommer det faktiska finansiella sparandet med stor sannolikhet att underskrida stabilitets- och tillväxtpaktens maximala underskottsvärde om 3 procent av BNP. Vid</w:t>
      </w:r>
      <w:r w:rsidRPr="00ED40D4">
        <w:t xml:space="preserve"> en sådan utveckling kan de finansiella marknadernas riskbedömningar på</w:t>
      </w:r>
      <w:r>
        <w:softHyphen/>
      </w:r>
      <w:r w:rsidRPr="00ED40D4">
        <w:t xml:space="preserve">verkas och </w:t>
      </w:r>
      <w:r>
        <w:t>upplåningsvill</w:t>
      </w:r>
      <w:r w:rsidRPr="00ED40D4">
        <w:t>kor</w:t>
      </w:r>
      <w:r>
        <w:t>en försämras</w:t>
      </w:r>
      <w:r w:rsidRPr="00ED40D4">
        <w:t xml:space="preserve">, trots att det demografiska </w:t>
      </w:r>
      <w:r>
        <w:t>kostnads</w:t>
      </w:r>
      <w:r w:rsidRPr="00ED40D4">
        <w:t>trycket är över</w:t>
      </w:r>
      <w:r>
        <w:softHyphen/>
      </w:r>
      <w:r w:rsidRPr="00ED40D4">
        <w:t xml:space="preserve">gående. </w:t>
      </w:r>
      <w:r>
        <w:t xml:space="preserve">Utrymmet </w:t>
      </w:r>
      <w:r w:rsidRPr="00ED40D4">
        <w:t xml:space="preserve">att möta lågkonjunkturer och kriser </w:t>
      </w:r>
      <w:r>
        <w:t xml:space="preserve">med aktiva </w:t>
      </w:r>
      <w:r w:rsidRPr="00ED40D4">
        <w:t xml:space="preserve">stabiliseringspolitiska åtgärder </w:t>
      </w:r>
      <w:r>
        <w:t xml:space="preserve">minskar och </w:t>
      </w:r>
      <w:r w:rsidRPr="00ED40D4">
        <w:t>målkonflikten mellan stabiliseri</w:t>
      </w:r>
      <w:r>
        <w:t>ngs-, fördelnings- och struktur</w:t>
      </w:r>
      <w:r w:rsidRPr="00ED40D4">
        <w:t>politik</w:t>
      </w:r>
      <w:r>
        <w:t xml:space="preserve"> skärps.</w:t>
      </w:r>
    </w:p>
    <w:p w14:paraId="7ADFA912" w14:textId="601C6BC9" w:rsidR="00F7009D" w:rsidRDefault="009D6872" w:rsidP="00F7009D">
      <w:pPr>
        <w:pStyle w:val="Rubrik3"/>
      </w:pPr>
      <w:bookmarkStart w:id="710" w:name="_Toc384401600"/>
      <w:r>
        <w:t>Hållbarheten är något försvagad j</w:t>
      </w:r>
      <w:r w:rsidRPr="00DE560A">
        <w:t>ämför</w:t>
      </w:r>
      <w:r>
        <w:t>t</w:t>
      </w:r>
      <w:r w:rsidRPr="00DE560A">
        <w:t xml:space="preserve"> med </w:t>
      </w:r>
      <w:r>
        <w:t>tidigare</w:t>
      </w:r>
      <w:r w:rsidRPr="00DE560A">
        <w:t xml:space="preserve"> bedömning</w:t>
      </w:r>
      <w:bookmarkEnd w:id="710"/>
    </w:p>
    <w:p w14:paraId="409A7362" w14:textId="0BAAAAA4" w:rsidR="00F7009D" w:rsidRDefault="009D6872" w:rsidP="00F7009D">
      <w:pPr>
        <w:pStyle w:val="Brdtext"/>
      </w:pPr>
      <w:r w:rsidRPr="00DE560A">
        <w:t xml:space="preserve">I </w:t>
      </w:r>
      <w:r>
        <w:t>s</w:t>
      </w:r>
      <w:r w:rsidRPr="00DE560A">
        <w:t xml:space="preserve">cenariot </w:t>
      </w:r>
      <w:r>
        <w:t xml:space="preserve">med ett oförändrat beteende </w:t>
      </w:r>
      <w:r w:rsidRPr="00DE560A">
        <w:t xml:space="preserve">bedöms finanspolitiken vara långsiktigt hållbar. </w:t>
      </w:r>
      <w:r>
        <w:t xml:space="preserve">Med ett </w:t>
      </w:r>
      <w:r>
        <w:lastRenderedPageBreak/>
        <w:t>oförändrat beteende framöver</w:t>
      </w:r>
      <w:r w:rsidRPr="00DE560A">
        <w:t xml:space="preserve"> uppgår S1 till</w:t>
      </w:r>
      <w:r>
        <w:t xml:space="preserve"> </w:t>
      </w:r>
      <w:r>
        <w:noBreakHyphen/>
      </w:r>
      <w:r w:rsidRPr="00DE3546">
        <w:t>2,</w:t>
      </w:r>
      <w:r>
        <w:t>4 </w:t>
      </w:r>
      <w:r w:rsidRPr="00DE560A">
        <w:t xml:space="preserve">procent av BNP och S2 till </w:t>
      </w:r>
      <w:r>
        <w:noBreakHyphen/>
      </w:r>
      <w:r w:rsidRPr="00DE3546">
        <w:t>1,6</w:t>
      </w:r>
      <w:r w:rsidRPr="00DE560A">
        <w:t xml:space="preserve"> procent av BNP. I </w:t>
      </w:r>
      <w:r>
        <w:t>2013</w:t>
      </w:r>
      <w:r w:rsidRPr="00DE560A">
        <w:t xml:space="preserve"> års ekonomiska vårproposition beräknades S1 till </w:t>
      </w:r>
      <w:r>
        <w:noBreakHyphen/>
        <w:t>3,0</w:t>
      </w:r>
      <w:r w:rsidRPr="00DE560A">
        <w:t xml:space="preserve"> procent av BNP och S2 till </w:t>
      </w:r>
      <w:r w:rsidRPr="00DE3546">
        <w:t>-2,</w:t>
      </w:r>
      <w:r>
        <w:t>4</w:t>
      </w:r>
      <w:r w:rsidRPr="00DE560A">
        <w:t xml:space="preserve"> procent av BNP</w:t>
      </w:r>
      <w:r>
        <w:t xml:space="preserve"> i samma scenario</w:t>
      </w:r>
      <w:r w:rsidRPr="00DE560A">
        <w:t xml:space="preserve">. </w:t>
      </w:r>
      <w:r>
        <w:t>Det finns flera anledningar till skillnaden mellan bedömningen i 2013 års ekonomiska vår</w:t>
      </w:r>
      <w:r>
        <w:softHyphen/>
        <w:t xml:space="preserve">proposition och den nuvarande beräkningen. </w:t>
      </w:r>
      <w:r w:rsidRPr="000424DF">
        <w:t>D</w:t>
      </w:r>
      <w:r w:rsidRPr="00C85FE7">
        <w:t xml:space="preserve">et strukturella sparandet i </w:t>
      </w:r>
      <w:r>
        <w:t>slutåret av den medelfristiga beräkningen som ligger till grund för långsiktsframskrivningen</w:t>
      </w:r>
      <w:r w:rsidRPr="00C85FE7">
        <w:t xml:space="preserve"> är </w:t>
      </w:r>
      <w:r>
        <w:t>1,1</w:t>
      </w:r>
      <w:r w:rsidRPr="00C85FE7">
        <w:t xml:space="preserve"> procent</w:t>
      </w:r>
      <w:r>
        <w:t>enhet</w:t>
      </w:r>
      <w:r w:rsidRPr="00C85FE7">
        <w:t xml:space="preserve"> av BNP </w:t>
      </w:r>
      <w:r>
        <w:t xml:space="preserve">lägre </w:t>
      </w:r>
      <w:r w:rsidRPr="00C85FE7">
        <w:t xml:space="preserve">än i </w:t>
      </w:r>
      <w:r>
        <w:t>2013</w:t>
      </w:r>
      <w:r w:rsidRPr="00C85FE7">
        <w:t xml:space="preserve"> års ekonomiska vårproposition.</w:t>
      </w:r>
      <w:r w:rsidRPr="000424DF">
        <w:rPr>
          <w:rStyle w:val="Fotnotsreferens"/>
        </w:rPr>
        <w:footnoteReference w:id="176"/>
      </w:r>
      <w:r>
        <w:t xml:space="preserve"> Allt annat lika betyder detta att hållbarheten försämras med 1,1 procent av BNP. En annan orsak till skillnader är ny data över hur de skattefinansierade välfärdstjänsterna utnyttjas i olika åldrar. Enligt ny data för de offentliga konsumtionsutgifternas fördelning blir det framtida demografiska kostnadstrycket något mindre än vad som antogs i den tidigare bedömningen, vilket gör att hållbarheten för</w:t>
      </w:r>
      <w:r>
        <w:softHyphen/>
        <w:t>bättras. Detta motverkas av att produktiviteten i produktionen av de skattefinansierade tjänsterna antas vara oförändrad i denna beräkning, jämfört med en årlig ökning om ca 0,15 procent</w:t>
      </w:r>
      <w:r w:rsidRPr="009E3EB0">
        <w:t xml:space="preserve"> </w:t>
      </w:r>
      <w:r>
        <w:t>i beräkningen i 2013 års ekonomiska vårproposition.</w:t>
      </w:r>
    </w:p>
    <w:p w14:paraId="05064F41" w14:textId="5C666D55" w:rsidR="00F7009D" w:rsidRDefault="009D6872" w:rsidP="00F7009D">
      <w:pPr>
        <w:pStyle w:val="Rubrik2"/>
      </w:pPr>
      <w:bookmarkStart w:id="711" w:name="_Toc384401601"/>
      <w:r w:rsidRPr="005E0B18">
        <w:t>Andra bedömningar av den finansiella hållbarheten</w:t>
      </w:r>
      <w:bookmarkEnd w:id="711"/>
    </w:p>
    <w:p w14:paraId="5E1B1AB9" w14:textId="4CC6CA89" w:rsidR="00F7009D" w:rsidRDefault="009D6872" w:rsidP="00F7009D">
      <w:pPr>
        <w:pStyle w:val="Brdtext"/>
      </w:pPr>
      <w:r>
        <w:t>Bedömningar av f</w:t>
      </w:r>
      <w:r w:rsidRPr="000B7C83">
        <w:t xml:space="preserve">inanspolitikens långsiktiga hållbarhet i Sverige </w:t>
      </w:r>
      <w:r>
        <w:t xml:space="preserve">görs </w:t>
      </w:r>
      <w:r w:rsidRPr="000B7C83">
        <w:t xml:space="preserve">av </w:t>
      </w:r>
      <w:r>
        <w:t>flera olika bedömare.</w:t>
      </w:r>
    </w:p>
    <w:p w14:paraId="50DD0831" w14:textId="40E9E210" w:rsidR="00F7009D" w:rsidRDefault="009D6872" w:rsidP="00F7009D">
      <w:pPr>
        <w:pStyle w:val="Rubrik3"/>
      </w:pPr>
      <w:bookmarkStart w:id="712" w:name="_Toc384401602"/>
      <w:r>
        <w:t>De flesta bedömningar indikerar att finanspolitiken är hållbar</w:t>
      </w:r>
      <w:bookmarkEnd w:id="712"/>
    </w:p>
    <w:p w14:paraId="4A902999" w14:textId="09FF8D91" w:rsidR="00F7009D" w:rsidRDefault="009D6872" w:rsidP="00F7009D">
      <w:pPr>
        <w:pStyle w:val="Brdtext"/>
      </w:pPr>
      <w:r w:rsidRPr="000B7C83">
        <w:t>Den svenska finans</w:t>
      </w:r>
      <w:r>
        <w:t>politiken är långsiktigt håll</w:t>
      </w:r>
      <w:r w:rsidRPr="000B7C83">
        <w:t xml:space="preserve">bar i finansiell mening enligt </w:t>
      </w:r>
      <w:r>
        <w:t>de flesta</w:t>
      </w:r>
      <w:r w:rsidRPr="000B7C83">
        <w:t xml:space="preserve"> bedöm</w:t>
      </w:r>
      <w:r>
        <w:t>ningar</w:t>
      </w:r>
      <w:r w:rsidRPr="000B7C83">
        <w:t xml:space="preserve"> som inkluderas i denna samman</w:t>
      </w:r>
      <w:r>
        <w:softHyphen/>
      </w:r>
      <w:r w:rsidRPr="000B7C83">
        <w:t>ställning.</w:t>
      </w:r>
    </w:p>
    <w:p w14:paraId="0CF07C6B" w14:textId="567145BE" w:rsidR="00F7009D" w:rsidRPr="004155DD" w:rsidRDefault="00F7009D" w:rsidP="00F7009D">
      <w:pPr>
        <w:pStyle w:val="Brdtext"/>
      </w:pPr>
    </w:p>
    <w:p w14:paraId="27C85203" w14:textId="408A5B01" w:rsidR="00F7009D" w:rsidRDefault="009D6872" w:rsidP="00F7009D">
      <w:pPr>
        <w:pStyle w:val="TabellRubrik"/>
      </w:pPr>
      <w:bookmarkStart w:id="713" w:name="_Ref380507287"/>
      <w:bookmarkStart w:id="714" w:name="_Toc384401722"/>
      <w:r>
        <w:lastRenderedPageBreak/>
        <w:t xml:space="preserve">Tabell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r w:rsidR="0009067D">
        <w:fldChar w:fldCharType="begin"/>
      </w:r>
      <w:r w:rsidR="0009067D">
        <w:instrText xml:space="preserve"> SEQ Tabell \* Arabic \s 1  \* MERGEFORMAT </w:instrText>
      </w:r>
      <w:r w:rsidR="0009067D">
        <w:fldChar w:fldCharType="separate"/>
      </w:r>
      <w:r w:rsidR="004642B5">
        <w:rPr>
          <w:noProof/>
        </w:rPr>
        <w:t>5</w:t>
      </w:r>
      <w:r w:rsidR="0009067D">
        <w:rPr>
          <w:noProof/>
        </w:rPr>
        <w:fldChar w:fldCharType="end"/>
      </w:r>
      <w:bookmarkEnd w:id="713"/>
      <w:r>
        <w:t xml:space="preserve"> Hållbarhetsindikatorer för Sverige</w:t>
      </w:r>
      <w:bookmarkEnd w:id="714"/>
    </w:p>
    <w:p w14:paraId="4AFF0FA9" w14:textId="47BAA4CB" w:rsidR="00F7009D" w:rsidRDefault="009D6872" w:rsidP="00F7009D">
      <w:pPr>
        <w:pStyle w:val="TabellUnderrubrik"/>
      </w:pPr>
      <w:r>
        <w:t>Procent av BNP</w:t>
      </w:r>
    </w:p>
    <w:tbl>
      <w:tblPr>
        <w:tblStyle w:val="RKEgentabell"/>
        <w:tblW w:w="4369" w:type="dxa"/>
        <w:tblLayout w:type="fixed"/>
        <w:tblLook w:val="0460" w:firstRow="1" w:lastRow="1" w:firstColumn="0" w:lastColumn="0" w:noHBand="0" w:noVBand="1"/>
      </w:tblPr>
      <w:tblGrid>
        <w:gridCol w:w="2381"/>
        <w:gridCol w:w="1044"/>
        <w:gridCol w:w="944"/>
      </w:tblGrid>
      <w:tr w:rsidR="00F7009D" w14:paraId="3026D682" w14:textId="77777777" w:rsidTr="00F7009D">
        <w:trPr>
          <w:cnfStyle w:val="100000000000" w:firstRow="1" w:lastRow="0" w:firstColumn="0" w:lastColumn="0" w:oddVBand="0" w:evenVBand="0" w:oddHBand="0" w:evenHBand="0" w:firstRowFirstColumn="0" w:firstRowLastColumn="0" w:lastRowFirstColumn="0" w:lastRowLastColumn="0"/>
        </w:trPr>
        <w:tc>
          <w:tcPr>
            <w:tcW w:w="2381" w:type="dxa"/>
          </w:tcPr>
          <w:p w14:paraId="65523A94" w14:textId="77777777" w:rsidR="00F7009D" w:rsidRDefault="00F7009D" w:rsidP="00F7009D">
            <w:pPr>
              <w:pStyle w:val="TabellHuvud"/>
              <w:keepNext/>
              <w:keepLines/>
            </w:pPr>
          </w:p>
        </w:tc>
        <w:tc>
          <w:tcPr>
            <w:tcW w:w="1044" w:type="dxa"/>
          </w:tcPr>
          <w:p w14:paraId="538D0DA4" w14:textId="77777777" w:rsidR="00F7009D" w:rsidRDefault="009D6872" w:rsidP="00F7009D">
            <w:pPr>
              <w:pStyle w:val="TabellHuvud"/>
            </w:pPr>
            <w:r>
              <w:t>S1</w:t>
            </w:r>
          </w:p>
          <w:p w14:paraId="1E9E2E36" w14:textId="655126DD" w:rsidR="00F7009D" w:rsidRDefault="009D6872" w:rsidP="00F7009D">
            <w:pPr>
              <w:pStyle w:val="TabellHuvud"/>
              <w:keepNext/>
              <w:keepLines/>
            </w:pPr>
            <w:r>
              <w:t>(eller mot-svarande)</w:t>
            </w:r>
          </w:p>
        </w:tc>
        <w:tc>
          <w:tcPr>
            <w:tcW w:w="944" w:type="dxa"/>
          </w:tcPr>
          <w:p w14:paraId="355F9D6B" w14:textId="754CE7C4" w:rsidR="00F7009D" w:rsidRDefault="009D6872" w:rsidP="00F7009D">
            <w:pPr>
              <w:pStyle w:val="TabellHuvud"/>
              <w:keepNext/>
              <w:keepLines/>
            </w:pPr>
            <w:r>
              <w:t>S2</w:t>
            </w:r>
          </w:p>
        </w:tc>
      </w:tr>
      <w:tr w:rsidR="00F7009D" w14:paraId="6CC1814E" w14:textId="77777777" w:rsidTr="00F7009D">
        <w:tc>
          <w:tcPr>
            <w:tcW w:w="2381" w:type="dxa"/>
            <w:tcBorders>
              <w:bottom w:val="nil"/>
            </w:tcBorders>
          </w:tcPr>
          <w:p w14:paraId="58BB5CC5" w14:textId="0F4DAADC" w:rsidR="00F7009D" w:rsidRDefault="009D6872" w:rsidP="00F7009D">
            <w:pPr>
              <w:pStyle w:val="TabellRader"/>
              <w:keepNext/>
              <w:keepLines/>
              <w:jc w:val="left"/>
            </w:pPr>
            <w:r>
              <w:t>Regeringen</w:t>
            </w:r>
          </w:p>
        </w:tc>
        <w:tc>
          <w:tcPr>
            <w:tcW w:w="1044" w:type="dxa"/>
            <w:tcBorders>
              <w:bottom w:val="nil"/>
            </w:tcBorders>
          </w:tcPr>
          <w:p w14:paraId="26E2E2DC" w14:textId="60D1A3BD" w:rsidR="00F7009D" w:rsidRPr="00D52B6A" w:rsidRDefault="009D6872" w:rsidP="00F7009D">
            <w:pPr>
              <w:pStyle w:val="TabellRader"/>
              <w:keepNext/>
              <w:keepLines/>
            </w:pPr>
            <w:r w:rsidRPr="00D52B6A">
              <w:t>-2,</w:t>
            </w:r>
            <w:r>
              <w:t>4</w:t>
            </w:r>
          </w:p>
        </w:tc>
        <w:tc>
          <w:tcPr>
            <w:tcW w:w="944" w:type="dxa"/>
            <w:tcBorders>
              <w:bottom w:val="nil"/>
            </w:tcBorders>
          </w:tcPr>
          <w:p w14:paraId="6925DDF9" w14:textId="0602D92B" w:rsidR="00F7009D" w:rsidRPr="00D52B6A" w:rsidRDefault="009D6872" w:rsidP="00F7009D">
            <w:pPr>
              <w:pStyle w:val="TabellRader"/>
              <w:keepNext/>
              <w:keepLines/>
            </w:pPr>
            <w:r w:rsidRPr="00D52B6A">
              <w:t>-1,6</w:t>
            </w:r>
          </w:p>
        </w:tc>
      </w:tr>
      <w:tr w:rsidR="00F7009D" w14:paraId="5DAA3EEB" w14:textId="77777777" w:rsidTr="00F7009D">
        <w:tc>
          <w:tcPr>
            <w:tcW w:w="2381" w:type="dxa"/>
            <w:tcBorders>
              <w:top w:val="nil"/>
              <w:bottom w:val="nil"/>
            </w:tcBorders>
          </w:tcPr>
          <w:p w14:paraId="186D51E0" w14:textId="79273EBD" w:rsidR="00F7009D" w:rsidRDefault="009D6872" w:rsidP="00F7009D">
            <w:pPr>
              <w:pStyle w:val="TabellRader"/>
              <w:keepNext/>
              <w:keepLines/>
              <w:jc w:val="left"/>
            </w:pPr>
            <w:r>
              <w:t>Konjunkturinstitutet (mar 2014)</w:t>
            </w:r>
          </w:p>
        </w:tc>
        <w:tc>
          <w:tcPr>
            <w:tcW w:w="1044" w:type="dxa"/>
            <w:tcBorders>
              <w:top w:val="nil"/>
              <w:bottom w:val="nil"/>
            </w:tcBorders>
          </w:tcPr>
          <w:p w14:paraId="34EABFA3" w14:textId="5BE650E6" w:rsidR="00F7009D" w:rsidRPr="00D52B6A" w:rsidRDefault="009D6872" w:rsidP="00F7009D">
            <w:pPr>
              <w:pStyle w:val="TabellRader"/>
              <w:keepNext/>
              <w:keepLines/>
            </w:pPr>
            <w:r w:rsidRPr="00D52B6A">
              <w:t>-2,5 − -1,5</w:t>
            </w:r>
          </w:p>
        </w:tc>
        <w:tc>
          <w:tcPr>
            <w:tcW w:w="944" w:type="dxa"/>
            <w:tcBorders>
              <w:top w:val="nil"/>
              <w:bottom w:val="nil"/>
            </w:tcBorders>
          </w:tcPr>
          <w:p w14:paraId="2CC6B213" w14:textId="0FA54555" w:rsidR="00F7009D" w:rsidRPr="00D52B6A" w:rsidRDefault="009D6872" w:rsidP="00F7009D">
            <w:pPr>
              <w:pStyle w:val="TabellRader"/>
              <w:keepNext/>
              <w:keepLines/>
            </w:pPr>
            <w:r w:rsidRPr="00C85FE7">
              <w:t>-3,9</w:t>
            </w:r>
            <w:r w:rsidRPr="00D52B6A">
              <w:t xml:space="preserve"> − </w:t>
            </w:r>
            <w:r w:rsidRPr="00C85FE7">
              <w:t>1,5</w:t>
            </w:r>
          </w:p>
        </w:tc>
      </w:tr>
      <w:tr w:rsidR="00F7009D" w14:paraId="79469932" w14:textId="77777777" w:rsidTr="00F7009D">
        <w:tc>
          <w:tcPr>
            <w:tcW w:w="2381" w:type="dxa"/>
            <w:tcBorders>
              <w:top w:val="nil"/>
              <w:bottom w:val="nil"/>
            </w:tcBorders>
          </w:tcPr>
          <w:p w14:paraId="7AEACA9B" w14:textId="101D8FEB" w:rsidR="00F7009D" w:rsidRDefault="009D6872" w:rsidP="00F7009D">
            <w:pPr>
              <w:pStyle w:val="TabellRader"/>
              <w:keepNext/>
              <w:keepLines/>
              <w:jc w:val="left"/>
            </w:pPr>
            <w:r>
              <w:t>Finanspolitiska rådet (maj 2012)</w:t>
            </w:r>
          </w:p>
        </w:tc>
        <w:tc>
          <w:tcPr>
            <w:tcW w:w="1044" w:type="dxa"/>
            <w:tcBorders>
              <w:top w:val="nil"/>
              <w:bottom w:val="nil"/>
            </w:tcBorders>
          </w:tcPr>
          <w:p w14:paraId="1C6BA2F5" w14:textId="493470BB" w:rsidR="00F7009D" w:rsidRPr="004155DD" w:rsidRDefault="00F7009D" w:rsidP="00F7009D">
            <w:pPr>
              <w:pStyle w:val="TabellRader"/>
              <w:keepNext/>
              <w:keepLines/>
              <w:rPr>
                <w:highlight w:val="yellow"/>
              </w:rPr>
            </w:pPr>
          </w:p>
        </w:tc>
        <w:tc>
          <w:tcPr>
            <w:tcW w:w="944" w:type="dxa"/>
            <w:tcBorders>
              <w:top w:val="nil"/>
              <w:bottom w:val="nil"/>
            </w:tcBorders>
          </w:tcPr>
          <w:p w14:paraId="68575436" w14:textId="43787B3C" w:rsidR="00F7009D" w:rsidRPr="004C5FDC" w:rsidRDefault="009D6872" w:rsidP="00F7009D">
            <w:pPr>
              <w:pStyle w:val="TabellRader"/>
              <w:keepNext/>
              <w:keepLines/>
            </w:pPr>
            <w:r w:rsidRPr="004C5FDC">
              <w:t>1,0</w:t>
            </w:r>
          </w:p>
        </w:tc>
      </w:tr>
      <w:tr w:rsidR="00F7009D" w14:paraId="613771B7" w14:textId="77777777" w:rsidTr="00F7009D">
        <w:tc>
          <w:tcPr>
            <w:tcW w:w="2381" w:type="dxa"/>
            <w:tcBorders>
              <w:top w:val="nil"/>
              <w:bottom w:val="nil"/>
            </w:tcBorders>
          </w:tcPr>
          <w:p w14:paraId="30F43F7A" w14:textId="001C97A6" w:rsidR="00F7009D" w:rsidRDefault="009D6872" w:rsidP="00F7009D">
            <w:pPr>
              <w:pStyle w:val="TabellRader"/>
              <w:keepNext/>
              <w:keepLines/>
              <w:jc w:val="left"/>
            </w:pPr>
            <w:r>
              <w:t>Europeiska kommissionen (dec 2012)</w:t>
            </w:r>
          </w:p>
        </w:tc>
        <w:tc>
          <w:tcPr>
            <w:tcW w:w="1044" w:type="dxa"/>
            <w:tcBorders>
              <w:top w:val="nil"/>
              <w:bottom w:val="nil"/>
            </w:tcBorders>
            <w:shd w:val="clear" w:color="auto" w:fill="auto"/>
          </w:tcPr>
          <w:p w14:paraId="2533FB1F" w14:textId="1190DF38" w:rsidR="00F7009D" w:rsidRPr="00BB32F9" w:rsidRDefault="009D6872" w:rsidP="00F7009D">
            <w:pPr>
              <w:pStyle w:val="TabellRader"/>
              <w:keepNext/>
              <w:keepLines/>
            </w:pPr>
            <w:r w:rsidRPr="00BB32F9">
              <w:t>-</w:t>
            </w:r>
            <w:r>
              <w:t>2</w:t>
            </w:r>
            <w:r w:rsidRPr="00BB32F9">
              <w:t>,</w:t>
            </w:r>
            <w:r>
              <w:t>7</w:t>
            </w:r>
          </w:p>
        </w:tc>
        <w:tc>
          <w:tcPr>
            <w:tcW w:w="944" w:type="dxa"/>
            <w:tcBorders>
              <w:top w:val="nil"/>
              <w:bottom w:val="nil"/>
            </w:tcBorders>
            <w:shd w:val="clear" w:color="auto" w:fill="auto"/>
          </w:tcPr>
          <w:p w14:paraId="563598E5" w14:textId="53BB8EE7" w:rsidR="00F7009D" w:rsidRPr="00BB32F9" w:rsidRDefault="009D6872" w:rsidP="00F7009D">
            <w:pPr>
              <w:pStyle w:val="TabellRader"/>
              <w:keepNext/>
              <w:keepLines/>
            </w:pPr>
            <w:r>
              <w:t>2,4</w:t>
            </w:r>
          </w:p>
        </w:tc>
      </w:tr>
      <w:tr w:rsidR="00F7009D" w14:paraId="39BD524D" w14:textId="77777777" w:rsidTr="00F7009D">
        <w:tc>
          <w:tcPr>
            <w:tcW w:w="2381" w:type="dxa"/>
            <w:tcBorders>
              <w:top w:val="nil"/>
              <w:bottom w:val="nil"/>
            </w:tcBorders>
          </w:tcPr>
          <w:p w14:paraId="07A5D281" w14:textId="0577CE9E" w:rsidR="00F7009D" w:rsidRDefault="009D6872" w:rsidP="00F7009D">
            <w:pPr>
              <w:pStyle w:val="TabellRader"/>
              <w:keepNext/>
              <w:keepLines/>
              <w:jc w:val="left"/>
            </w:pPr>
            <w:r>
              <w:t>OECD (jun 2013)</w:t>
            </w:r>
          </w:p>
        </w:tc>
        <w:tc>
          <w:tcPr>
            <w:tcW w:w="1044" w:type="dxa"/>
            <w:tcBorders>
              <w:top w:val="nil"/>
              <w:bottom w:val="nil"/>
            </w:tcBorders>
          </w:tcPr>
          <w:p w14:paraId="7F89448C" w14:textId="7697A0F1" w:rsidR="00F7009D" w:rsidRPr="00981353" w:rsidRDefault="009D6872" w:rsidP="00F7009D">
            <w:pPr>
              <w:pStyle w:val="TabellRader"/>
              <w:keepNext/>
              <w:keepLines/>
            </w:pPr>
            <w:r w:rsidRPr="00981353">
              <w:t>0,5</w:t>
            </w:r>
          </w:p>
        </w:tc>
        <w:tc>
          <w:tcPr>
            <w:tcW w:w="944" w:type="dxa"/>
            <w:tcBorders>
              <w:top w:val="nil"/>
              <w:bottom w:val="nil"/>
            </w:tcBorders>
          </w:tcPr>
          <w:p w14:paraId="5017BD13" w14:textId="6DDECDCF" w:rsidR="00F7009D" w:rsidRPr="00981353" w:rsidRDefault="00F7009D" w:rsidP="00F7009D">
            <w:pPr>
              <w:pStyle w:val="TabellRader"/>
              <w:keepNext/>
              <w:keepLines/>
            </w:pPr>
          </w:p>
        </w:tc>
      </w:tr>
      <w:tr w:rsidR="00F7009D" w:rsidRPr="009044A4" w14:paraId="275ACA57" w14:textId="77777777" w:rsidTr="00F7009D">
        <w:trPr>
          <w:cnfStyle w:val="010000000000" w:firstRow="0" w:lastRow="1" w:firstColumn="0" w:lastColumn="0" w:oddVBand="0" w:evenVBand="0" w:oddHBand="0" w:evenHBand="0" w:firstRowFirstColumn="0" w:firstRowLastColumn="0" w:lastRowFirstColumn="0" w:lastRowLastColumn="0"/>
        </w:trPr>
        <w:tc>
          <w:tcPr>
            <w:tcW w:w="2381" w:type="dxa"/>
            <w:tcBorders>
              <w:top w:val="nil"/>
            </w:tcBorders>
          </w:tcPr>
          <w:p w14:paraId="4C96FCC3" w14:textId="6EAECCE1" w:rsidR="00F7009D" w:rsidRPr="009044A4" w:rsidRDefault="009D6872" w:rsidP="00F7009D">
            <w:pPr>
              <w:pStyle w:val="TabellSlutsumma"/>
              <w:keepNext/>
              <w:keepLines/>
              <w:jc w:val="left"/>
              <w:rPr>
                <w:b/>
              </w:rPr>
            </w:pPr>
            <w:r>
              <w:t>IMF (okt 2013)</w:t>
            </w:r>
          </w:p>
        </w:tc>
        <w:tc>
          <w:tcPr>
            <w:tcW w:w="1044" w:type="dxa"/>
            <w:tcBorders>
              <w:top w:val="nil"/>
            </w:tcBorders>
          </w:tcPr>
          <w:p w14:paraId="576BA652" w14:textId="1A458184" w:rsidR="00F7009D" w:rsidRPr="00690231" w:rsidRDefault="009D6872" w:rsidP="00F7009D">
            <w:pPr>
              <w:pStyle w:val="TabellSlutsumma"/>
              <w:keepNext/>
              <w:keepLines/>
              <w:rPr>
                <w:b/>
              </w:rPr>
            </w:pPr>
            <w:r w:rsidRPr="00690231">
              <w:t>0,8</w:t>
            </w:r>
          </w:p>
        </w:tc>
        <w:tc>
          <w:tcPr>
            <w:tcW w:w="944" w:type="dxa"/>
            <w:tcBorders>
              <w:top w:val="nil"/>
            </w:tcBorders>
          </w:tcPr>
          <w:p w14:paraId="57D87DB1" w14:textId="597B7C82" w:rsidR="00F7009D" w:rsidRPr="00690231" w:rsidRDefault="00F7009D" w:rsidP="00F7009D">
            <w:pPr>
              <w:pStyle w:val="TabellSlutsumma"/>
              <w:keepNext/>
              <w:keepLines/>
              <w:rPr>
                <w:b/>
              </w:rPr>
            </w:pPr>
          </w:p>
        </w:tc>
      </w:tr>
    </w:tbl>
    <w:p w14:paraId="1DBD78EB" w14:textId="4426A735" w:rsidR="00F7009D" w:rsidRPr="001A7700" w:rsidRDefault="009D6872" w:rsidP="00F7009D">
      <w:pPr>
        <w:pStyle w:val="TabellFotnot"/>
      </w:pPr>
      <w:r w:rsidRPr="001A7700">
        <w:t>Anm.:</w:t>
      </w:r>
      <w:r>
        <w:t xml:space="preserve"> Indikator</w:t>
      </w:r>
      <w:r w:rsidRPr="001A7700">
        <w:t>värdena är inte direkt jämförbara eftersom de bygger på olika beräkningsantaganden (se texten). S1 anger den permanenta budgetförändring som behövs för att bruttoskulden ska uppgå till antingen 60 procent av BNP 2030 (Europeiska kommissionen</w:t>
      </w:r>
      <w:r>
        <w:t xml:space="preserve"> och regeringen</w:t>
      </w:r>
      <w:r w:rsidRPr="001A7700">
        <w:t>)</w:t>
      </w:r>
      <w:r>
        <w:t xml:space="preserve"> eller</w:t>
      </w:r>
      <w:r w:rsidRPr="001A7700">
        <w:t xml:space="preserve"> dagens nivå 2030 (OECD</w:t>
      </w:r>
      <w:r>
        <w:t xml:space="preserve"> och </w:t>
      </w:r>
      <w:r w:rsidRPr="001A7700">
        <w:t>IMF)</w:t>
      </w:r>
      <w:r>
        <w:t>.</w:t>
      </w:r>
    </w:p>
    <w:p w14:paraId="08D4809A" w14:textId="62F37CF5" w:rsidR="00F7009D" w:rsidRPr="00357AB0" w:rsidRDefault="009D6872" w:rsidP="00F7009D">
      <w:pPr>
        <w:pStyle w:val="TabellFotnot"/>
      </w:pPr>
      <w:r w:rsidRPr="001A7700">
        <w:t>Källor: Konjunkturinstitutet, Finanspolitiska rådet, Europeiska kommissionen, OECD</w:t>
      </w:r>
      <w:r>
        <w:t>,</w:t>
      </w:r>
      <w:r w:rsidRPr="001A7700">
        <w:t xml:space="preserve"> IMF och egna beräkningar.</w:t>
      </w:r>
    </w:p>
    <w:p w14:paraId="7BC7B551" w14:textId="1261B938" w:rsidR="00F7009D" w:rsidRDefault="00F7009D" w:rsidP="00F7009D">
      <w:pPr>
        <w:pStyle w:val="Brdtext"/>
      </w:pPr>
    </w:p>
    <w:p w14:paraId="671FF33A" w14:textId="320DBF03" w:rsidR="00F7009D" w:rsidRDefault="009D6872" w:rsidP="00F7009D">
      <w:pPr>
        <w:pStyle w:val="Brdtext"/>
      </w:pPr>
      <w:r>
        <w:t xml:space="preserve">Hållbarhetsmåttet S1 baserar sig i de flesta fall på att Maastrichtskulden ska uppgå till 60 procent av BNP vid någon tidpunkt framöver. Eftersom Sveriges Maastrichtskuld i dag ligger väl under denna nivå är finanspolitiken vanligtvis finansiellt hållbar enligt denna indikator (se </w:t>
      </w:r>
      <w:r>
        <w:fldChar w:fldCharType="begin"/>
      </w:r>
      <w:r>
        <w:instrText xml:space="preserve"> REF  _Ref380507287 \* Lower \h </w:instrText>
      </w:r>
      <w:r>
        <w:fldChar w:fldCharType="separate"/>
      </w:r>
      <w:r w:rsidR="004642B5">
        <w:t xml:space="preserve">tabell </w:t>
      </w:r>
      <w:r w:rsidR="004642B5" w:rsidRPr="004642B5">
        <w:rPr>
          <w:bCs/>
          <w:noProof/>
        </w:rPr>
        <w:t>11</w:t>
      </w:r>
      <w:r w:rsidR="004642B5">
        <w:t>.</w:t>
      </w:r>
      <w:r w:rsidR="004642B5">
        <w:rPr>
          <w:noProof/>
        </w:rPr>
        <w:t>5</w:t>
      </w:r>
      <w:r>
        <w:fldChar w:fldCharType="end"/>
      </w:r>
      <w:r>
        <w:t>).</w:t>
      </w:r>
    </w:p>
    <w:p w14:paraId="47A53087" w14:textId="2BABEE40" w:rsidR="00F7009D" w:rsidRDefault="009D6872" w:rsidP="00F7009D">
      <w:pPr>
        <w:pStyle w:val="Brdtextmedindrag"/>
      </w:pPr>
      <w:r>
        <w:t>Även enligt S2-indikatorn bedöms finans</w:t>
      </w:r>
      <w:r>
        <w:softHyphen/>
        <w:t xml:space="preserve">politiken i allmänhet vara finansiellt hållbar på lång sikt. Enligt Konjunkturinstitutet uppgår S2 för Sverige till ett spann mellan </w:t>
      </w:r>
      <w:r>
        <w:noBreakHyphen/>
        <w:t>3,9 och 1,5 procent av BNP.</w:t>
      </w:r>
    </w:p>
    <w:p w14:paraId="2C0442D1" w14:textId="77777777" w:rsidR="00F7009D" w:rsidRDefault="009D6872" w:rsidP="00F7009D">
      <w:pPr>
        <w:pStyle w:val="Brdtextmedindrag"/>
      </w:pPr>
      <w:r>
        <w:t>Finanspolitiska rådet rapporterar visserligen S2-värden som pekar på ett mindre konsolideringsbehov för att finanspolitiken ska vara strikt hållbar. Rådet</w:t>
      </w:r>
      <w:r w:rsidRPr="0060612A">
        <w:t xml:space="preserve"> bedömer dock att finanspolitiken kan anses vara hållbar på lång sikt.</w:t>
      </w:r>
      <w:r>
        <w:rPr>
          <w:rStyle w:val="Fotnotsreferens"/>
        </w:rPr>
        <w:footnoteReference w:id="177"/>
      </w:r>
      <w:r>
        <w:t xml:space="preserve"> Enligt Europeiska kommissionen ligger Sveriges S2-indikator något över den gräns som anses utgöra gränsen för en låg hållbarhetsrisk på lång sikt.</w:t>
      </w:r>
      <w:r>
        <w:rPr>
          <w:rStyle w:val="Fotnotsreferens"/>
        </w:rPr>
        <w:footnoteReference w:id="178"/>
      </w:r>
    </w:p>
    <w:p w14:paraId="439B0FFC" w14:textId="03E694A8" w:rsidR="00F7009D" w:rsidRPr="00854D72" w:rsidRDefault="009D6872" w:rsidP="00F7009D">
      <w:pPr>
        <w:pStyle w:val="Brdtextmedindrag"/>
      </w:pPr>
      <w:r>
        <w:t>Den huvudsakliga anledningen till att beräkningarna skiljer sig åt är att definitionen av oförändrad politik är olika.</w:t>
      </w:r>
    </w:p>
    <w:p w14:paraId="23997904" w14:textId="16D1FAE6" w:rsidR="00F7009D" w:rsidRDefault="009D6872" w:rsidP="00F7009D">
      <w:pPr>
        <w:pStyle w:val="Brdtext"/>
      </w:pPr>
      <w:r>
        <w:rPr>
          <w:noProof/>
          <w:lang w:eastAsia="sv-SE"/>
        </w:rPr>
        <mc:AlternateContent>
          <mc:Choice Requires="wps">
            <w:drawing>
              <wp:anchor distT="0" distB="0" distL="114300" distR="114300" simplePos="0" relativeHeight="251661824" behindDoc="1" locked="0" layoutInCell="1" allowOverlap="1" wp14:anchorId="61A0272E" wp14:editId="06282D3D">
                <wp:simplePos x="0" y="0"/>
                <wp:positionH relativeFrom="column">
                  <wp:posOffset>2863850</wp:posOffset>
                </wp:positionH>
                <wp:positionV relativeFrom="page">
                  <wp:posOffset>767715</wp:posOffset>
                </wp:positionV>
                <wp:extent cx="3067685" cy="5020310"/>
                <wp:effectExtent l="0" t="0" r="0" b="8890"/>
                <wp:wrapNone/>
                <wp:docPr id="201" name="Rektangel 5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067685" cy="5020310"/>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rect id="Rektangel 53" style="position:absolute;margin-left:225.5pt;margin-top:60.45pt;width:241.55pt;height:395.3pt;z-index:-251658237;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v-text-anchor:top" o:spid="_x0000_s1026" fillcolor="#eaeaea" stroked="f">
                <w10:wrap anchory="page"/>
              </v:rect>
            </w:pict>
          </mc:Fallback>
        </mc:AlternateContent>
      </w:r>
      <w:r>
        <w:br w:type="column"/>
      </w:r>
      <w:r>
        <w:lastRenderedPageBreak/>
        <w:t>Hur ska finansdepartementets nya långsikts</w:t>
      </w:r>
      <w:r>
        <w:softHyphen/>
        <w:t>modell användas?</w:t>
      </w:r>
    </w:p>
    <w:p w14:paraId="3A814357" w14:textId="04151461" w:rsidR="00F7009D" w:rsidRDefault="009D6872" w:rsidP="00F7009D">
      <w:pPr>
        <w:pStyle w:val="Brdtext"/>
      </w:pPr>
      <w:r>
        <w:t>I 2013 års ekonomiska vårproposition (</w:t>
      </w:r>
      <w:r w:rsidRPr="006B50D4">
        <w:t>prop. 201</w:t>
      </w:r>
      <w:r>
        <w:t>2</w:t>
      </w:r>
      <w:r w:rsidRPr="006B50D4">
        <w:t>/1</w:t>
      </w:r>
      <w:r>
        <w:t>3</w:t>
      </w:r>
      <w:r w:rsidRPr="006B50D4">
        <w:t>:100)</w:t>
      </w:r>
      <w:r>
        <w:t xml:space="preserve"> redogjordes det för arbetet med en ny modell som kan användas för att beräkna finanspolitikens långsiktiga hållbarhet. Denna modell seminariebehandlades i februari 2014, för att därigenom kvalitetssäkras, och kommer att introduceras i en bilaga till den kommande långtidsutredningen.</w:t>
      </w:r>
    </w:p>
    <w:p w14:paraId="0C01356E" w14:textId="2E5FC880" w:rsidR="00F7009D" w:rsidRDefault="009D6872" w:rsidP="00F7009D">
      <w:pPr>
        <w:pStyle w:val="Brdtextmedindrag"/>
      </w:pPr>
      <w:r>
        <w:t>Modellen har fler användningsområden än den modell som används i dag. Först och främst är det möjligt att genomföra generationsanalyser med modellen, vilket innebär att det går att analysera hur en förändring av politiken slår på olika generationer. Den har också endogena beteenden, vilket betyder att t.ex. hushållens sparande och arbetsutbud förändras vid en förändring av andra faktorer i ekonomin. Dessutom är det en allmän jämviktsmodell. Det betyder att hushållens förändrade beteende påverkar den makroekonomiska omgivningen, vilket i sin tur återigen påverkar hushållens beteende. Det finns således en växelverkan mellan olika sektorer i ekonomin.</w:t>
      </w:r>
    </w:p>
    <w:p w14:paraId="20C57BD8" w14:textId="4B252D6E" w:rsidR="00F7009D" w:rsidRDefault="009D6872" w:rsidP="00F7009D">
      <w:pPr>
        <w:pStyle w:val="Brdtextmedindrag"/>
      </w:pPr>
      <w:r>
        <w:t>Efter att modellen har använts i den kommande långtidsutredningen kommer den att börja användas i Finansdepartementets arbete.</w:t>
      </w:r>
    </w:p>
    <w:p w14:paraId="21716AB6" w14:textId="77777777" w:rsidR="00F7009D" w:rsidRDefault="00F7009D" w:rsidP="00F7009D">
      <w:pPr>
        <w:pStyle w:val="Brdtext"/>
      </w:pPr>
    </w:p>
    <w:p w14:paraId="3E744585" w14:textId="77777777" w:rsidR="00F7009D" w:rsidRDefault="00F7009D" w:rsidP="00F7009D">
      <w:pPr>
        <w:pStyle w:val="Brdtext"/>
      </w:pPr>
    </w:p>
    <w:p w14:paraId="2FF2C4EA" w14:textId="5224A9BE" w:rsidR="00F7009D" w:rsidRDefault="009D6872" w:rsidP="00F7009D">
      <w:pPr>
        <w:pStyle w:val="Brdtext"/>
      </w:pPr>
      <w:r>
        <w:t>Regeringen utgår i sina beräkningar normalt från att standarden för offentligt tillhandahållna välfärdstjänster hålls konstant, medan övriga bedömare antar att den reala standarden för en viss tjänst ökar räknat per brukare inom åldersgruppen. Framskrivningarna förutsätter därmed att det i viss utsträckning fattas politiska beslut med en sådan inriktning. I känslighetsberäkningen Ökad standard görs ett liknande antagande. I detta scenario uppgår S2 till 1,4 procent av BNP, vilket är nära övriga bedömares beräkningar.</w:t>
      </w:r>
    </w:p>
    <w:p w14:paraId="07C960BE" w14:textId="1BFEEBAB" w:rsidR="00F7009D" w:rsidRDefault="009D6872" w:rsidP="00F7009D">
      <w:pPr>
        <w:pStyle w:val="Brdtextmedindrag"/>
      </w:pPr>
      <w:r>
        <w:t>En annan anledning till att S2 kan skilja sig åt är att olika bedömare gör explicita beräkningar för det primära sparandet på olika lång sikt. I beräkningen av S2-värdet diskonteras värdet av framtida primära över- och underskott ned så att saldon som uppkommer långt in i framtiden gradvis får minskad betydelse. Diskonterings</w:t>
      </w:r>
      <w:r>
        <w:softHyphen/>
        <w:t>faktorn, dvs. skillnaden mellan den nominella tillväxttakten och den nominella statsskulds</w:t>
      </w:r>
      <w:r>
        <w:softHyphen/>
        <w:t xml:space="preserve">räntan, är dock så liten att även primära saldon flera hundra år in i framtiden blir betydelsefulla </w:t>
      </w:r>
      <w:r>
        <w:lastRenderedPageBreak/>
        <w:t>för S2</w:t>
      </w:r>
      <w:r>
        <w:noBreakHyphen/>
        <w:t>värdet. Normalt görs dock endast beräkningar av primärsaldon för den tid som det finns meningsfull demografisk information, och därefter antas att primärsaldot är oförändrat. Regeringens gör beräkningar till 2100, medan Europeiska kommissionen och Konjunktur</w:t>
      </w:r>
      <w:r>
        <w:softHyphen/>
        <w:t xml:space="preserve">institutet i stället använder 2060 som slutår. Det faktum att primära saldon även efter slutåret för de faktiska beräkningarna påverkar S2-värdets storlek i relativt stor utsträckning gör att dess betydelse för policyslutsatser minskar. I scenariot med oförändrat beteende uppgår det primära finansiella sparandet exempelvis till 2,2 procent av BNP 2100, medan det endast uppgår till 0,7 procent av BNP 2060. Genom att använda 2060 i stället för 2100 som slutår skulle S2 försvagas med ca 0,9 procent av BNP, och därmed uppgå till </w:t>
      </w:r>
      <w:r>
        <w:noBreakHyphen/>
        <w:t xml:space="preserve">0,7 procent av BNP. I en kalkyl där både standarden ökar och beräkningens slutår är 2060 uppgår S2 till </w:t>
      </w:r>
      <w:r w:rsidRPr="00E5724E">
        <w:t>1,3</w:t>
      </w:r>
      <w:r>
        <w:t xml:space="preserve"> procent av BNP – nära Finanspolitiska rådets bedömning.</w:t>
      </w:r>
    </w:p>
    <w:p w14:paraId="1A7DA2A7" w14:textId="42BFE293" w:rsidR="00F7009D" w:rsidRDefault="009D6872" w:rsidP="00F7009D">
      <w:pPr>
        <w:pStyle w:val="Brdtextmedindrag"/>
      </w:pPr>
      <w:r>
        <w:t>Resultatet av beräkningarna kan även skilja sig av andra anledningar, t.ex. på grund av olika antaganden kring potentiell tillväxttakt, pris</w:t>
      </w:r>
      <w:r>
        <w:softHyphen/>
        <w:t>ökningar, räntor, arbetslöshet, demografi etc.</w:t>
      </w:r>
    </w:p>
    <w:p w14:paraId="26AFD6BC" w14:textId="21D016F6" w:rsidR="00F7009D" w:rsidRDefault="009D6872" w:rsidP="00F7009D">
      <w:pPr>
        <w:pStyle w:val="Rubrik3"/>
      </w:pPr>
      <w:bookmarkStart w:id="715" w:name="_Toc384401603"/>
      <w:r>
        <w:t>Finanspolitikens hållbarhet är bättre än i många andra länder</w:t>
      </w:r>
      <w:bookmarkEnd w:id="715"/>
    </w:p>
    <w:p w14:paraId="1595D23D" w14:textId="74F27E08" w:rsidR="00F7009D" w:rsidRDefault="009D6872" w:rsidP="00F7009D">
      <w:pPr>
        <w:pStyle w:val="Brdtext"/>
      </w:pPr>
      <w:r>
        <w:t>F</w:t>
      </w:r>
      <w:r w:rsidRPr="000B7C83">
        <w:t>inans</w:t>
      </w:r>
      <w:r>
        <w:t xml:space="preserve">politikens </w:t>
      </w:r>
      <w:r w:rsidRPr="000B7C83">
        <w:t>hållbarhet</w:t>
      </w:r>
      <w:r>
        <w:t xml:space="preserve"> bedöms vara</w:t>
      </w:r>
      <w:r w:rsidRPr="000B7C83">
        <w:t xml:space="preserve"> god</w:t>
      </w:r>
      <w:r>
        <w:t>,</w:t>
      </w:r>
      <w:r w:rsidRPr="000B7C83">
        <w:t xml:space="preserve"> även sett </w:t>
      </w:r>
      <w:r>
        <w:t>i</w:t>
      </w:r>
      <w:r w:rsidRPr="000B7C83">
        <w:t xml:space="preserve"> ett internation</w:t>
      </w:r>
      <w:r>
        <w:t>ellt perspektiv. Europeiska kom</w:t>
      </w:r>
      <w:r w:rsidRPr="000B7C83">
        <w:t>missionen, OECD</w:t>
      </w:r>
      <w:r>
        <w:t xml:space="preserve"> och Internationella valutafon</w:t>
      </w:r>
      <w:r w:rsidRPr="000B7C83">
        <w:t xml:space="preserve">den (IMF) gör </w:t>
      </w:r>
      <w:r>
        <w:t xml:space="preserve">alla </w:t>
      </w:r>
      <w:r w:rsidRPr="000B7C83">
        <w:t>åter</w:t>
      </w:r>
      <w:r>
        <w:softHyphen/>
      </w:r>
      <w:r w:rsidRPr="000B7C83">
        <w:t xml:space="preserve">kommande internationella jämförelser av </w:t>
      </w:r>
      <w:r>
        <w:t>finans</w:t>
      </w:r>
      <w:r>
        <w:softHyphen/>
        <w:t xml:space="preserve">politikens </w:t>
      </w:r>
      <w:r w:rsidRPr="000B7C83">
        <w:t>hå</w:t>
      </w:r>
      <w:r>
        <w:t>llbarhet. K</w:t>
      </w:r>
      <w:r w:rsidRPr="000B7C83">
        <w:t xml:space="preserve">ommissionen </w:t>
      </w:r>
      <w:r>
        <w:t>be</w:t>
      </w:r>
      <w:r w:rsidRPr="000B7C83">
        <w:t>döm</w:t>
      </w:r>
      <w:r>
        <w:t>er exempelvis finanspolitiken i samtliga medlems</w:t>
      </w:r>
      <w:r>
        <w:softHyphen/>
      </w:r>
      <w:r w:rsidRPr="000B7C83">
        <w:t xml:space="preserve">länder utifrån tre indikatorer. I </w:t>
      </w:r>
      <w:r>
        <w:fldChar w:fldCharType="begin"/>
      </w:r>
      <w:r>
        <w:instrText xml:space="preserve"> REF  _Ref380507710 \* Lower \h </w:instrText>
      </w:r>
      <w:r>
        <w:fldChar w:fldCharType="separate"/>
      </w:r>
      <w:r w:rsidR="004642B5">
        <w:t xml:space="preserve">diagram </w:t>
      </w:r>
      <w:r w:rsidR="004642B5" w:rsidRPr="004642B5">
        <w:rPr>
          <w:bCs/>
          <w:noProof/>
        </w:rPr>
        <w:t>11</w:t>
      </w:r>
      <w:r w:rsidR="004642B5">
        <w:t>.</w:t>
      </w:r>
      <w:r w:rsidR="004642B5">
        <w:rPr>
          <w:noProof/>
        </w:rPr>
        <w:t>17</w:t>
      </w:r>
      <w:r>
        <w:fldChar w:fldCharType="end"/>
      </w:r>
      <w:r>
        <w:t xml:space="preserve"> </w:t>
      </w:r>
      <w:r w:rsidRPr="000B7C83">
        <w:t>redovisas ett index för hå</w:t>
      </w:r>
      <w:r>
        <w:t>llbarhet baserat på dessa indikatorer.</w:t>
      </w:r>
      <w:r>
        <w:rPr>
          <w:rStyle w:val="Fotnotsreferens"/>
        </w:rPr>
        <w:footnoteReference w:id="179"/>
      </w:r>
      <w:r>
        <w:t xml:space="preserve"> </w:t>
      </w:r>
      <w:r w:rsidRPr="000B7C83">
        <w:t>Indexet variera</w:t>
      </w:r>
      <w:r>
        <w:t>r mellan 0,33 och 1. Högsta vär</w:t>
      </w:r>
      <w:r w:rsidRPr="000B7C83">
        <w:t>det 1 ges til</w:t>
      </w:r>
      <w:r>
        <w:t xml:space="preserve">l länder som av </w:t>
      </w:r>
      <w:r>
        <w:lastRenderedPageBreak/>
        <w:t>Kom</w:t>
      </w:r>
      <w:r w:rsidRPr="000B7C83">
        <w:t>missionen</w:t>
      </w:r>
      <w:r>
        <w:t xml:space="preserve"> bedöms ha hög </w:t>
      </w:r>
      <w:r w:rsidRPr="000B7C83">
        <w:t xml:space="preserve">risk </w:t>
      </w:r>
      <w:r>
        <w:t>för en ohållbar utveckling enligt samtliga indikatorer, me</w:t>
      </w:r>
      <w:r w:rsidRPr="000B7C83">
        <w:t xml:space="preserve">dan det lägsta värdet </w:t>
      </w:r>
      <w:r>
        <w:t xml:space="preserve">0,33 ges till länder som bedöms ha </w:t>
      </w:r>
      <w:r w:rsidRPr="000B7C83">
        <w:t xml:space="preserve">låg risk enligt samtliga indikatorer. </w:t>
      </w:r>
      <w:r>
        <w:t>Sverige, som klassas som ett medelriskland i en kategori, får indexettalet 0,44</w:t>
      </w:r>
      <w:r w:rsidRPr="000B7C83">
        <w:t>.</w:t>
      </w:r>
    </w:p>
    <w:p w14:paraId="0F96B8FF" w14:textId="75648752" w:rsidR="00F7009D" w:rsidRDefault="00F7009D" w:rsidP="00F7009D">
      <w:pPr>
        <w:pStyle w:val="Brdtext"/>
      </w:pPr>
    </w:p>
    <w:p w14:paraId="2DA28A43" w14:textId="0F855B51" w:rsidR="00F7009D" w:rsidRDefault="009D6872" w:rsidP="00F7009D">
      <w:pPr>
        <w:pStyle w:val="DiagramRubrik"/>
      </w:pPr>
      <w:bookmarkStart w:id="716" w:name="_Ref380507710"/>
      <w:bookmarkStart w:id="717" w:name="_Toc384401855"/>
      <w:r>
        <w:t xml:space="preserve">Diagram </w:t>
      </w:r>
      <w:r w:rsidR="0009067D">
        <w:fldChar w:fldCharType="begin"/>
      </w:r>
      <w:r w:rsidR="0009067D">
        <w:instrText xml:space="preserve"> STYLEREF "Rubrik </w:instrText>
      </w:r>
      <w:r w:rsidR="0009067D">
        <w:instrText xml:space="preserve">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17</w:t>
        </w:r>
      </w:fldSimple>
      <w:bookmarkEnd w:id="716"/>
      <w:r>
        <w:t xml:space="preserve"> Riskindex för finanspolitikens hållbarhet</w:t>
      </w:r>
      <w:bookmarkEnd w:id="717"/>
    </w:p>
    <w:p w14:paraId="4F9F08E1" w14:textId="2701946D" w:rsidR="00F7009D" w:rsidRDefault="009D6872" w:rsidP="00F7009D">
      <w:pPr>
        <w:pStyle w:val="DiagramUnderrubrik"/>
      </w:pPr>
      <w:r>
        <w:t>Index</w:t>
      </w:r>
    </w:p>
    <w:p w14:paraId="47A12839" w14:textId="00B55288" w:rsidR="00F7009D" w:rsidRDefault="009D6872" w:rsidP="00F7009D">
      <w:pPr>
        <w:pStyle w:val="Brdtext"/>
        <w:spacing w:line="260" w:lineRule="atLeast"/>
      </w:pPr>
      <w:r>
        <w:rPr>
          <w:noProof/>
          <w:lang w:eastAsia="sv-SE"/>
        </w:rPr>
        <w:drawing>
          <wp:inline distT="0" distB="0" distL="0" distR="0" wp14:anchorId="472BE57A" wp14:editId="34063306">
            <wp:extent cx="2753995" cy="2044037"/>
            <wp:effectExtent l="0" t="0" r="8255" b="0"/>
            <wp:docPr id="202" name="Diagram 14"/>
            <wp:cNvGraphicFramePr/>
            <a:graphic xmlns:a="http://schemas.openxmlformats.org/drawingml/2006/main">
              <a:graphicData uri="http://schemas.openxmlformats.org/drawingml/2006/chart">
                <c:chart xmlns:c="http://schemas.openxmlformats.org/drawingml/2006/chart" xmlns:r="http://schemas.openxmlformats.org/officeDocument/2006/relationships" r:id="rId522"/>
              </a:graphicData>
            </a:graphic>
          </wp:inline>
        </w:drawing>
      </w:r>
    </w:p>
    <w:p w14:paraId="0C90FCCF" w14:textId="4208E1A2" w:rsidR="00F7009D" w:rsidRDefault="009D6872" w:rsidP="00F7009D">
      <w:pPr>
        <w:pStyle w:val="DiagramFotnot"/>
      </w:pPr>
      <w:r>
        <w:t>Källor: Europeiska kommissionen och egna beräkningar.</w:t>
      </w:r>
    </w:p>
    <w:p w14:paraId="313F4C78" w14:textId="77777777" w:rsidR="00F7009D" w:rsidRDefault="00F7009D" w:rsidP="00F7009D">
      <w:pPr>
        <w:pStyle w:val="Brdtext"/>
      </w:pPr>
    </w:p>
    <w:p w14:paraId="1C2FA4AA" w14:textId="19BDF235" w:rsidR="00F7009D" w:rsidRDefault="009D6872" w:rsidP="00F7009D">
      <w:pPr>
        <w:pStyle w:val="Brdtext"/>
      </w:pPr>
      <w:r w:rsidRPr="003D1E19">
        <w:t>Även i OECD och IMF:s jämförelser ligger Sverige bland de länder som bedöms ha l</w:t>
      </w:r>
      <w:r>
        <w:t>åg</w:t>
      </w:r>
      <w:r w:rsidRPr="003D1E19">
        <w:t xml:space="preserve"> </w:t>
      </w:r>
      <w:r>
        <w:t>risk för en o</w:t>
      </w:r>
      <w:r w:rsidRPr="003D1E19">
        <w:t>hållbar</w:t>
      </w:r>
      <w:r>
        <w:t xml:space="preserve"> utveckling</w:t>
      </w:r>
      <w:r w:rsidRPr="003D1E19">
        <w:t xml:space="preserve">. </w:t>
      </w:r>
      <w:r>
        <w:t>N</w:t>
      </w:r>
      <w:r w:rsidRPr="003D1E19">
        <w:t>edan visas IMF:s hållbarhetsindikator för ett antal länder. Indikatorn motsvarar E</w:t>
      </w:r>
      <w:r>
        <w:t>U-</w:t>
      </w:r>
      <w:r w:rsidRPr="003D1E19">
        <w:t>kommissionens S1</w:t>
      </w:r>
      <w:r>
        <w:noBreakHyphen/>
      </w:r>
      <w:r w:rsidRPr="003D1E19">
        <w:t xml:space="preserve">indikator. I denna jämförelse har Sverige </w:t>
      </w:r>
      <w:r>
        <w:t xml:space="preserve">det näst </w:t>
      </w:r>
      <w:r w:rsidRPr="003D1E19">
        <w:t>lägst</w:t>
      </w:r>
      <w:r>
        <w:t xml:space="preserve">a indextalet, vilket indikerar en låg </w:t>
      </w:r>
      <w:r w:rsidRPr="003D1E19">
        <w:t>hållbarhetsrisk</w:t>
      </w:r>
      <w:r>
        <w:t>.</w:t>
      </w:r>
      <w:r>
        <w:rPr>
          <w:rStyle w:val="Fotnotsreferens"/>
        </w:rPr>
        <w:footnoteReference w:id="180"/>
      </w:r>
    </w:p>
    <w:p w14:paraId="5BFBB2A8" w14:textId="5079297D" w:rsidR="00F7009D" w:rsidRDefault="00F7009D" w:rsidP="00F7009D">
      <w:pPr>
        <w:pStyle w:val="Brdtextmedindrag"/>
      </w:pPr>
    </w:p>
    <w:p w14:paraId="3FE1B212" w14:textId="77777777" w:rsidR="00F7009D" w:rsidRDefault="00F7009D" w:rsidP="00F7009D">
      <w:pPr>
        <w:pStyle w:val="Brdtextmedindrag"/>
      </w:pPr>
    </w:p>
    <w:p w14:paraId="38BA076C" w14:textId="77777777" w:rsidR="00F7009D" w:rsidRPr="00B10073" w:rsidRDefault="00F7009D" w:rsidP="00F7009D">
      <w:pPr>
        <w:pStyle w:val="Brdtextmedindrag"/>
      </w:pPr>
    </w:p>
    <w:p w14:paraId="7FF2A0E0" w14:textId="3C1F82B5" w:rsidR="00F7009D" w:rsidRDefault="009D6872" w:rsidP="00F7009D">
      <w:pPr>
        <w:pStyle w:val="DiagramRubrik"/>
      </w:pPr>
      <w:bookmarkStart w:id="718" w:name="_Toc384401856"/>
      <w:r>
        <w:lastRenderedPageBreak/>
        <w:t xml:space="preserve">Diagram </w:t>
      </w:r>
      <w:r w:rsidR="0009067D">
        <w:fldChar w:fldCharType="begin"/>
      </w:r>
      <w:r w:rsidR="0009067D">
        <w:instrText xml:space="preserve"> STYLEREF "Rubrik 1"\n \* MERGEFORMAT </w:instrText>
      </w:r>
      <w:r w:rsidR="0009067D">
        <w:fldChar w:fldCharType="separate"/>
      </w:r>
      <w:r w:rsidR="004642B5" w:rsidRPr="004642B5">
        <w:rPr>
          <w:bCs/>
          <w:noProof/>
        </w:rPr>
        <w:t>11</w:t>
      </w:r>
      <w:r w:rsidR="0009067D">
        <w:rPr>
          <w:bCs/>
          <w:noProof/>
        </w:rPr>
        <w:fldChar w:fldCharType="end"/>
      </w:r>
      <w:r>
        <w:t>.</w:t>
      </w:r>
      <w:fldSimple w:instr=" SEQ Diagram \* ARABIC \s 1 ">
        <w:r w:rsidR="004642B5">
          <w:rPr>
            <w:noProof/>
          </w:rPr>
          <w:t>18</w:t>
        </w:r>
      </w:fldSimple>
      <w:r>
        <w:t xml:space="preserve"> IMF:s hållbarhetsindikator</w:t>
      </w:r>
      <w:bookmarkEnd w:id="718"/>
    </w:p>
    <w:p w14:paraId="1A12ABF6" w14:textId="4A1948C6" w:rsidR="00F7009D" w:rsidRDefault="009D6872" w:rsidP="00F7009D">
      <w:pPr>
        <w:pStyle w:val="DiagramUnderrubrik"/>
      </w:pPr>
      <w:r>
        <w:t>Procent av BNP</w:t>
      </w:r>
    </w:p>
    <w:p w14:paraId="2E673847" w14:textId="2A62B325" w:rsidR="00F7009D" w:rsidRDefault="009D6872" w:rsidP="00F7009D">
      <w:pPr>
        <w:pStyle w:val="Brdtext"/>
        <w:spacing w:line="260" w:lineRule="atLeast"/>
      </w:pPr>
      <w:r>
        <w:rPr>
          <w:noProof/>
          <w:lang w:eastAsia="sv-SE"/>
        </w:rPr>
        <w:drawing>
          <wp:inline distT="0" distB="0" distL="0" distR="0" wp14:anchorId="6205776D" wp14:editId="59B187FA">
            <wp:extent cx="2753995" cy="1875188"/>
            <wp:effectExtent l="0" t="0" r="8255" b="0"/>
            <wp:docPr id="203" name="Diagram 21"/>
            <wp:cNvGraphicFramePr/>
            <a:graphic xmlns:a="http://schemas.openxmlformats.org/drawingml/2006/main">
              <a:graphicData uri="http://schemas.openxmlformats.org/drawingml/2006/chart">
                <c:chart xmlns:c="http://schemas.openxmlformats.org/drawingml/2006/chart" xmlns:r="http://schemas.openxmlformats.org/officeDocument/2006/relationships" r:id="rId523"/>
              </a:graphicData>
            </a:graphic>
          </wp:inline>
        </w:drawing>
      </w:r>
    </w:p>
    <w:p w14:paraId="48E6D448" w14:textId="2B94331A" w:rsidR="00F7009D" w:rsidRDefault="009D6872" w:rsidP="00F7009D">
      <w:pPr>
        <w:pStyle w:val="DiagramFotnot"/>
      </w:pPr>
      <w:r>
        <w:t>Anm.: Anger den permanenta budgetförstärkning som krävs för att stabilisera bruttoskulden på 60 procent av BNP eller, vid en bruttoskuld som 2012 är lägre än 60 procent av BNP, på 2012 års nivå 2030.</w:t>
      </w:r>
      <w:r>
        <w:br/>
        <w:t>Källa: Internationella valutafonden.</w:t>
      </w:r>
    </w:p>
    <w:p w14:paraId="38A28A92" w14:textId="59DF64C9" w:rsidR="00F7009D" w:rsidRDefault="009D6872" w:rsidP="00F7009D">
      <w:pPr>
        <w:pStyle w:val="Rubrik3"/>
      </w:pPr>
      <w:bookmarkStart w:id="719" w:name="_Toc384401604"/>
      <w:r>
        <w:t>En s</w:t>
      </w:r>
      <w:r w:rsidRPr="003D1E19">
        <w:t>ammantagen bedömning av finanspolitikens långsiktiga hållbarhet</w:t>
      </w:r>
      <w:bookmarkEnd w:id="719"/>
    </w:p>
    <w:p w14:paraId="0B85AD97" w14:textId="5CC05A98" w:rsidR="00F7009D" w:rsidRPr="003D1E19" w:rsidRDefault="009D6872" w:rsidP="00F7009D">
      <w:pPr>
        <w:pStyle w:val="Brdtext"/>
      </w:pPr>
      <w:r>
        <w:t>F</w:t>
      </w:r>
      <w:r w:rsidRPr="003D1E19">
        <w:t xml:space="preserve">inanspolitiken </w:t>
      </w:r>
      <w:r>
        <w:t xml:space="preserve">bedöms </w:t>
      </w:r>
      <w:r w:rsidRPr="003D1E19">
        <w:t>vara långsiktigt hållbar</w:t>
      </w:r>
      <w:r>
        <w:t xml:space="preserve"> i ett scenario med oförändrat beteende hos olika aktörer,</w:t>
      </w:r>
      <w:r w:rsidRPr="003D1E19">
        <w:t xml:space="preserve"> och </w:t>
      </w:r>
      <w:r>
        <w:t>där</w:t>
      </w:r>
      <w:r w:rsidRPr="003D1E19">
        <w:t xml:space="preserve"> inga reformer förutom de som redan är beslutade genomförs</w:t>
      </w:r>
      <w:r>
        <w:t xml:space="preserve">. </w:t>
      </w:r>
      <w:r w:rsidRPr="003D1E19">
        <w:t xml:space="preserve">S1 uppgår </w:t>
      </w:r>
      <w:r>
        <w:t xml:space="preserve">då </w:t>
      </w:r>
      <w:r w:rsidRPr="003D1E19">
        <w:t>till</w:t>
      </w:r>
      <w:r>
        <w:t xml:space="preserve"> </w:t>
      </w:r>
      <w:r>
        <w:noBreakHyphen/>
      </w:r>
      <w:r w:rsidRPr="00D551D0">
        <w:t>2,</w:t>
      </w:r>
      <w:r>
        <w:t>4</w:t>
      </w:r>
      <w:r w:rsidRPr="003D1E19">
        <w:t xml:space="preserve"> procent av BNP och S2 till </w:t>
      </w:r>
      <w:r>
        <w:noBreakHyphen/>
      </w:r>
      <w:r w:rsidRPr="00D551D0">
        <w:t>1,6</w:t>
      </w:r>
      <w:r w:rsidRPr="003D1E19">
        <w:t xml:space="preserve"> procent av BNP.</w:t>
      </w:r>
    </w:p>
    <w:p w14:paraId="067C3764" w14:textId="24C5C228" w:rsidR="00F7009D" w:rsidRPr="003D1E19" w:rsidRDefault="009D6872" w:rsidP="00F7009D">
      <w:pPr>
        <w:pStyle w:val="Brdtextmedindrag"/>
      </w:pPr>
      <w:r>
        <w:t>D</w:t>
      </w:r>
      <w:r w:rsidRPr="003D1E19">
        <w:t>et finansiella sparandet och den konsolider</w:t>
      </w:r>
      <w:r>
        <w:t>ade skulden ligger även de inom ra</w:t>
      </w:r>
      <w:r w:rsidRPr="003D1E19">
        <w:t>marna för de uppsatta gränserna i stabilitets- och tillväxtpakten. Därmed är två viktiga krav som ligger till grund för marknadernas värdering av hållbarheten uppf</w:t>
      </w:r>
      <w:r>
        <w:t>yllda. Risken för högre risk</w:t>
      </w:r>
      <w:r w:rsidRPr="003D1E19">
        <w:t xml:space="preserve">premier och räntor till följd av bristande trovärdighet för </w:t>
      </w:r>
      <w:r>
        <w:t>finanspolitiken</w:t>
      </w:r>
      <w:r w:rsidRPr="003D1E19">
        <w:t xml:space="preserve"> bedöms därför vara begränsad.</w:t>
      </w:r>
      <w:r>
        <w:t xml:space="preserve"> </w:t>
      </w:r>
      <w:r w:rsidRPr="00D551D0">
        <w:t xml:space="preserve">Utvecklingen av det finansiella sparandet i detta scenario visar på en </w:t>
      </w:r>
      <w:r>
        <w:t>liten risk för en mer uttalad</w:t>
      </w:r>
      <w:r w:rsidRPr="00D551D0">
        <w:t xml:space="preserve"> målkonflikt mellan finansiell hållbarhet och stabiliseringspolitiska över</w:t>
      </w:r>
      <w:r>
        <w:softHyphen/>
      </w:r>
      <w:r w:rsidRPr="00D551D0">
        <w:t>väganden, respektive fördelnings- och struktur</w:t>
      </w:r>
      <w:r>
        <w:softHyphen/>
      </w:r>
      <w:r w:rsidRPr="00D551D0">
        <w:t>politiska mål.</w:t>
      </w:r>
    </w:p>
    <w:p w14:paraId="666599F1" w14:textId="08799DFE" w:rsidR="00F7009D" w:rsidRPr="003D1E19" w:rsidRDefault="009D6872" w:rsidP="00F7009D">
      <w:pPr>
        <w:pStyle w:val="Brdtextmedindrag"/>
      </w:pPr>
      <w:r w:rsidRPr="003D1E19">
        <w:t>Det nya pens</w:t>
      </w:r>
      <w:r>
        <w:t>ionssystemet skapar starka inci</w:t>
      </w:r>
      <w:r w:rsidRPr="003D1E19">
        <w:t>tament att arbe</w:t>
      </w:r>
      <w:r>
        <w:t>ta längre upp i åldrarna när me</w:t>
      </w:r>
      <w:r w:rsidRPr="003D1E19">
        <w:t xml:space="preserve">dellivslängden ökar, </w:t>
      </w:r>
      <w:r>
        <w:t xml:space="preserve">eftersom </w:t>
      </w:r>
      <w:r w:rsidRPr="003D1E19">
        <w:t xml:space="preserve">pensionärernas inkomster </w:t>
      </w:r>
      <w:r>
        <w:t xml:space="preserve">minskar </w:t>
      </w:r>
      <w:r w:rsidRPr="003D1E19">
        <w:t>i förhållande till de</w:t>
      </w:r>
      <w:r>
        <w:t xml:space="preserve"> förvärvs</w:t>
      </w:r>
      <w:r>
        <w:softHyphen/>
        <w:t>aktivas</w:t>
      </w:r>
      <w:r w:rsidRPr="003D1E19">
        <w:t xml:space="preserve"> om utträdesåldern inte senareläggs</w:t>
      </w:r>
      <w:r>
        <w:t>. Ur ett fördel</w:t>
      </w:r>
      <w:r w:rsidRPr="003D1E19">
        <w:t xml:space="preserve">ningspolitiskt perspektiv </w:t>
      </w:r>
      <w:r>
        <w:t xml:space="preserve">ökar </w:t>
      </w:r>
      <w:r w:rsidRPr="003D1E19">
        <w:t>då risk</w:t>
      </w:r>
      <w:r>
        <w:t>en</w:t>
      </w:r>
      <w:r w:rsidRPr="003D1E19">
        <w:t xml:space="preserve"> att finanspolitiken måste läggas om på längre sikt för att tillgodose framtida pensionärers krav.</w:t>
      </w:r>
    </w:p>
    <w:p w14:paraId="5490AD37" w14:textId="439A57FD" w:rsidR="00F7009D" w:rsidRPr="003D1E19" w:rsidRDefault="009D6872" w:rsidP="00F7009D">
      <w:pPr>
        <w:pStyle w:val="Brdtextmedindrag"/>
      </w:pPr>
      <w:r>
        <w:t>År</w:t>
      </w:r>
      <w:r w:rsidRPr="003D1E19">
        <w:t xml:space="preserve"> 202</w:t>
      </w:r>
      <w:r>
        <w:t>0–2040 karaktäriseras av ett stigande de</w:t>
      </w:r>
      <w:r w:rsidRPr="003D1E19">
        <w:t>mografiskt utgiftstryck. Det primära finansiella sparandet ber</w:t>
      </w:r>
      <w:r>
        <w:t>äknas minska med knappt 0,7 pro</w:t>
      </w:r>
      <w:r w:rsidRPr="003D1E19">
        <w:t>cent av BNP mellan 2020 o</w:t>
      </w:r>
      <w:r>
        <w:t xml:space="preserve">ch </w:t>
      </w:r>
      <w:r>
        <w:lastRenderedPageBreak/>
        <w:t>2030. Ett försäm</w:t>
      </w:r>
      <w:r w:rsidRPr="003D1E19">
        <w:t>rat offentligfinan</w:t>
      </w:r>
      <w:r>
        <w:t>siellt utgångsläge när det demo</w:t>
      </w:r>
      <w:r w:rsidRPr="003D1E19">
        <w:t>grafiska utgiftstrycket öka</w:t>
      </w:r>
      <w:r>
        <w:t>r kring</w:t>
      </w:r>
      <w:r w:rsidRPr="003D1E19">
        <w:t xml:space="preserve"> 2020 kan medföra en lång period med försvagat offentligt sparande, vilket ger </w:t>
      </w:r>
      <w:r>
        <w:t xml:space="preserve">ett </w:t>
      </w:r>
      <w:r w:rsidRPr="003D1E19">
        <w:t>minskat utrymme för</w:t>
      </w:r>
      <w:r>
        <w:t xml:space="preserve"> stabilise</w:t>
      </w:r>
      <w:r w:rsidRPr="003D1E19">
        <w:t>ringspolitiska åtgärder och ofinansierade strukturpolitiska reformer. Komb</w:t>
      </w:r>
      <w:r>
        <w:t>ineras detta med eventuella för</w:t>
      </w:r>
      <w:r w:rsidRPr="003D1E19">
        <w:t>delnings</w:t>
      </w:r>
      <w:r>
        <w:softHyphen/>
      </w:r>
      <w:r w:rsidRPr="003D1E19">
        <w:t>politiska behov</w:t>
      </w:r>
      <w:r>
        <w:t xml:space="preserve"> </w:t>
      </w:r>
      <w:r w:rsidRPr="003D1E19">
        <w:t>kan finanspolitiken tvingas att hantera allt skarpare målko</w:t>
      </w:r>
      <w:r>
        <w:t>n</w:t>
      </w:r>
      <w:r w:rsidRPr="003D1E19">
        <w:t>flikter.</w:t>
      </w:r>
      <w:r>
        <w:t xml:space="preserve"> </w:t>
      </w:r>
      <w:r w:rsidRPr="003D1E19">
        <w:t>Ett starkt fö</w:t>
      </w:r>
      <w:r>
        <w:t>rsämrat offentligfinansiellt ut</w:t>
      </w:r>
      <w:r w:rsidRPr="003D1E19">
        <w:t>gångsläge kan där</w:t>
      </w:r>
      <w:r>
        <w:t xml:space="preserve">med leda till </w:t>
      </w:r>
      <w:r w:rsidRPr="003D1E19">
        <w:t>hållbarhets</w:t>
      </w:r>
      <w:r>
        <w:softHyphen/>
      </w:r>
      <w:r w:rsidRPr="003D1E19">
        <w:t>problem</w:t>
      </w:r>
      <w:r>
        <w:t xml:space="preserve"> även om indikatorerna visar att politiken är finansi</w:t>
      </w:r>
      <w:r w:rsidRPr="003D1E19">
        <w:t>ellt hållbar</w:t>
      </w:r>
      <w:r>
        <w:t xml:space="preserve"> på lång sikt</w:t>
      </w:r>
      <w:r w:rsidRPr="003D1E19">
        <w:t>. Mo</w:t>
      </w:r>
      <w:r>
        <w:t xml:space="preserve">t denna bakgrund är det </w:t>
      </w:r>
      <w:r w:rsidRPr="003D1E19">
        <w:t>finanspolitiska manöverutrymme</w:t>
      </w:r>
      <w:r>
        <w:t>t</w:t>
      </w:r>
      <w:r w:rsidRPr="003D1E19">
        <w:t xml:space="preserve"> </w:t>
      </w:r>
      <w:r>
        <w:t>i s</w:t>
      </w:r>
      <w:r w:rsidRPr="003D1E19">
        <w:t xml:space="preserve">cenariot </w:t>
      </w:r>
      <w:r>
        <w:t xml:space="preserve">med oförändrat beteende </w:t>
      </w:r>
      <w:r w:rsidRPr="003D1E19">
        <w:t>mycket viktigt.</w:t>
      </w:r>
    </w:p>
    <w:p w14:paraId="3FD3A0FF" w14:textId="558B3422" w:rsidR="00F7009D" w:rsidRDefault="009D6872" w:rsidP="00F7009D">
      <w:pPr>
        <w:pStyle w:val="Brdtextmedindrag"/>
      </w:pPr>
      <w:r w:rsidRPr="003D1E19">
        <w:t>Den ovan nämnda problematiken visar även på vikten av en fortsatt politik inriktad på att stärka inci</w:t>
      </w:r>
      <w:r>
        <w:t>tamenten för arbete och ett för</w:t>
      </w:r>
      <w:r w:rsidRPr="003D1E19">
        <w:t>längt arbetsliv. En förutsättning för</w:t>
      </w:r>
      <w:r>
        <w:t xml:space="preserve"> att</w:t>
      </w:r>
      <w:r w:rsidRPr="003D1E19">
        <w:t xml:space="preserve"> pensionär</w:t>
      </w:r>
      <w:r>
        <w:t>er</w:t>
      </w:r>
      <w:r w:rsidRPr="003D1E19">
        <w:t xml:space="preserve"> </w:t>
      </w:r>
      <w:r>
        <w:t xml:space="preserve">ska ha en god ekonomisk standard, </w:t>
      </w:r>
      <w:r w:rsidRPr="003D1E19">
        <w:t>och för offentligt finansierade tjänster av god kvalitet är ett långt och produkti</w:t>
      </w:r>
      <w:r>
        <w:t>vt arbetsliv. Med en ökad medel</w:t>
      </w:r>
      <w:r w:rsidRPr="003D1E19">
        <w:t>livslängd finns möjligheten att både öka fritiden och tiden</w:t>
      </w:r>
      <w:r>
        <w:t xml:space="preserve"> i arbete. I takt med att medel</w:t>
      </w:r>
      <w:r>
        <w:softHyphen/>
        <w:t>livs</w:t>
      </w:r>
      <w:r w:rsidRPr="003D1E19">
        <w:t>längden ökar är det därför viktigt med ett högt arbetskraftsdeltagande bland både kvinnor och män</w:t>
      </w:r>
      <w:r>
        <w:t>, långt upp i åldrarna</w:t>
      </w:r>
      <w:r w:rsidRPr="003D1E19">
        <w:t>.</w:t>
      </w:r>
    </w:p>
    <w:p w14:paraId="2D1B7FE7" w14:textId="77777777" w:rsidR="002D0241" w:rsidRPr="003D1E19" w:rsidRDefault="002D0241" w:rsidP="00F7009D">
      <w:pPr>
        <w:pStyle w:val="Brdtextmedindrag"/>
        <w:sectPr w:rsidR="002D0241" w:rsidRPr="003D1E19" w:rsidSect="00724AC2">
          <w:headerReference w:type="even" r:id="rId524"/>
          <w:headerReference w:type="default" r:id="rId525"/>
          <w:footerReference w:type="even" r:id="rId526"/>
          <w:footerReference w:type="default" r:id="rId527"/>
          <w:footerReference w:type="first" r:id="rId528"/>
          <w:type w:val="continuous"/>
          <w:pgSz w:w="11906" w:h="16838" w:code="9"/>
          <w:pgMar w:top="1304" w:right="1871" w:bottom="1531" w:left="1021" w:header="567" w:footer="1077" w:gutter="0"/>
          <w:cols w:num="2" w:space="340"/>
          <w:docGrid w:linePitch="360"/>
        </w:sectPr>
      </w:pPr>
    </w:p>
    <w:p w14:paraId="439792CB" w14:textId="7B350E6E" w:rsidR="00F7009D" w:rsidRDefault="0009067D" w:rsidP="00F7009D">
      <w:pPr>
        <w:pStyle w:val="Brdtext"/>
        <w:spacing w:line="240" w:lineRule="auto"/>
        <w:jc w:val="center"/>
        <w:rPr>
          <w:sz w:val="84"/>
          <w:szCs w:val="84"/>
        </w:rPr>
      </w:pPr>
      <w:sdt>
        <w:sdtPr>
          <w:rPr>
            <w:sz w:val="84"/>
            <w:szCs w:val="84"/>
          </w:rPr>
          <w:alias w:val="Avsnittsnummer"/>
          <w:tag w:val="Avsnittsnummer"/>
          <w:id w:val="-791586185"/>
          <w:lock w:val="sdtContentLocked"/>
          <w:dataBinding w:prefixMappings="xmlns:ns0='http://rkdhs/mallar/budget/VÅP/VÅP.xsd'" w:xpath="/ns0:dokumentvärden[1]/ns0:avsnitt[1]/ns0:avsnitt[13]/@avsnittsnummer" w:storeItemID="{05362479-D7DD-42A6-9715-445895EE037E}"/>
          <w:text w:multiLine="1"/>
        </w:sdtPr>
        <w:sdtEndPr/>
        <w:sdtContent>
          <w:r w:rsidR="009D6872">
            <w:rPr>
              <w:sz w:val="84"/>
              <w:szCs w:val="84"/>
            </w:rPr>
            <w:t>12</w:t>
          </w:r>
        </w:sdtContent>
      </w:sdt>
      <w:r w:rsidR="009D6872">
        <w:rPr>
          <w:noProof/>
          <w:sz w:val="84"/>
          <w:szCs w:val="84"/>
          <w:lang w:eastAsia="sv-SE"/>
        </w:rPr>
        <mc:AlternateContent>
          <mc:Choice Requires="wpg">
            <w:drawing>
              <wp:anchor distT="0" distB="0" distL="114300" distR="114300" simplePos="0" relativeHeight="251646464" behindDoc="0" locked="0" layoutInCell="0" allowOverlap="1" wp14:anchorId="561B4CBD" wp14:editId="705BC8DF">
                <wp:simplePos x="0" y="0"/>
                <wp:positionH relativeFrom="page">
                  <wp:posOffset>6444615</wp:posOffset>
                </wp:positionH>
                <wp:positionV relativeFrom="page">
                  <wp:posOffset>0</wp:posOffset>
                </wp:positionV>
                <wp:extent cx="892175" cy="10693400"/>
                <wp:effectExtent l="15240" t="9525" r="6985" b="12700"/>
                <wp:wrapNone/>
                <wp:docPr id="204" name="Grupp 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892175" cy="10693400"/>
                          <a:chOff x="51" y="0"/>
                          <a:chExt cx="19670" cy="20000"/>
                        </a:xfrm>
                      </wpg:grpSpPr>
                      <wps:wsp>
                        <wps:cNvPr id="357" name="Line 3"/>
                        <wps:cNvCnPr/>
                        <wps:spPr bwMode="auto">
                          <a:xfrm>
                            <a:off x="307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58" name="Line 4"/>
                        <wps:cNvCnPr/>
                        <wps:spPr bwMode="auto">
                          <a:xfrm>
                            <a:off x="458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59" name="Line 5"/>
                        <wps:cNvCnPr/>
                        <wps:spPr bwMode="auto">
                          <a:xfrm>
                            <a:off x="156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60" name="Line 6"/>
                        <wps:cNvCnPr/>
                        <wps:spPr bwMode="auto">
                          <a:xfrm>
                            <a:off x="609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61" name="Line 7"/>
                        <wps:cNvCnPr/>
                        <wps:spPr bwMode="auto">
                          <a:xfrm>
                            <a:off x="761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62" name="Line 8"/>
                        <wps:cNvCnPr/>
                        <wps:spPr bwMode="auto">
                          <a:xfrm>
                            <a:off x="912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63" name="Line 9"/>
                        <wps:cNvCnPr/>
                        <wps:spPr bwMode="auto">
                          <a:xfrm>
                            <a:off x="1819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64" name="Line 10"/>
                        <wps:cNvCnPr/>
                        <wps:spPr bwMode="auto">
                          <a:xfrm>
                            <a:off x="10635"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65" name="Line 11"/>
                        <wps:cNvCnPr/>
                        <wps:spPr bwMode="auto">
                          <a:xfrm>
                            <a:off x="1214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66" name="Line 12"/>
                        <wps:cNvCnPr/>
                        <wps:spPr bwMode="auto">
                          <a:xfrm>
                            <a:off x="5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67" name="Line 13"/>
                        <wps:cNvCnPr/>
                        <wps:spPr bwMode="auto">
                          <a:xfrm>
                            <a:off x="13659"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68" name="Line 14"/>
                        <wps:cNvCnPr/>
                        <wps:spPr bwMode="auto">
                          <a:xfrm>
                            <a:off x="19707"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69" name="Line 15"/>
                        <wps:cNvCnPr/>
                        <wps:spPr bwMode="auto">
                          <a:xfrm>
                            <a:off x="15171"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s:wsp>
                        <wps:cNvPr id="370" name="Line 16"/>
                        <wps:cNvCnPr/>
                        <wps:spPr bwMode="auto">
                          <a:xfrm>
                            <a:off x="16683" y="0"/>
                            <a:ext cx="14" cy="20000"/>
                          </a:xfrm>
                          <a:prstGeom prst="line">
                            <a:avLst/>
                          </a:prstGeom>
                          <a:noFill/>
                          <a:ln w="12700">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wpg:wgp>
                  </a:graphicData>
                </a:graphic>
                <wp14:sizeRelH relativeFrom="page">
                  <wp14:pctWidth>0</wp14:pctWidth>
                </wp14:sizeRelH>
                <wp14:sizeRelV relativeFrom="page">
                  <wp14:pctHeight>0</wp14:pctHeight>
                </wp14:sizeRelV>
              </wp:anchor>
            </w:drawing>
          </mc:Choice>
          <mc:Fallback xmlns:c="http://schemas.openxmlformats.org/drawingml/2006/chart" xmlns:a14="http://schemas.microsoft.com/office/drawing/2010/main" xmlns:pic="http://schemas.openxmlformats.org/drawingml/2006/picture" xmlns:a="http://schemas.openxmlformats.org/drawingml/2006/main">
            <w:pict>
              <v:group id="Grupp 86" style="position:absolute;margin-left:507.45pt;margin-top:0;width:70.25pt;height:842pt;z-index:251658240;mso-position-horizontal-relative:page;mso-position-vertical-relative:page" coordsize="19670,20000" coordorigin="51" o:spid="_x0000_s1026" o:allowincell="f">
                <v:line id="Line 3" style="position:absolute;visibility:visible;mso-wrap-style:square" o:spid="_x0000_s1027" strokecolor="gray" strokeweight="1pt" o:connectortype="straight" from="3075,0" to="3089,20000">
                  <v:stroke startarrowwidth="narrow" startarrowlength="short" endarrowwidth="narrow" endarrowlength="short"/>
                </v:line>
                <v:line id="Line 4" style="position:absolute;visibility:visible;mso-wrap-style:square" o:spid="_x0000_s1028" strokecolor="gray" strokeweight="1pt" o:connectortype="straight" from="4587,0" to="4601,20000">
                  <v:stroke startarrowwidth="narrow" startarrowlength="short" endarrowwidth="narrow" endarrowlength="short"/>
                </v:line>
                <v:line id="Line 5" style="position:absolute;visibility:visible;mso-wrap-style:square" o:spid="_x0000_s1029" strokecolor="gray" strokeweight="1pt" o:connectortype="straight" from="1563,0" to="1577,20000">
                  <v:stroke startarrowwidth="narrow" startarrowlength="short" endarrowwidth="narrow" endarrowlength="short"/>
                </v:line>
                <v:line id="Line 6" style="position:absolute;visibility:visible;mso-wrap-style:square" o:spid="_x0000_s1030" strokecolor="gray" strokeweight="1pt" o:connectortype="straight" from="6099,0" to="6113,20000">
                  <v:stroke startarrowwidth="narrow" startarrowlength="short" endarrowwidth="narrow" endarrowlength="short"/>
                </v:line>
                <v:line id="Line 7" style="position:absolute;visibility:visible;mso-wrap-style:square" o:spid="_x0000_s1031" strokecolor="gray" strokeweight="1pt" o:connectortype="straight" from="7611,0" to="7625,20000">
                  <v:stroke startarrowwidth="narrow" startarrowlength="short" endarrowwidth="narrow" endarrowlength="short"/>
                </v:line>
                <v:line id="Line 8" style="position:absolute;visibility:visible;mso-wrap-style:square" o:spid="_x0000_s1032" strokecolor="gray" strokeweight="1pt" o:connectortype="straight" from="9123,0" to="9137,20000">
                  <v:stroke startarrowwidth="narrow" startarrowlength="short" endarrowwidth="narrow" endarrowlength="short"/>
                </v:line>
                <v:line id="Line 9" style="position:absolute;visibility:visible;mso-wrap-style:square" o:spid="_x0000_s1033" strokecolor="gray" strokeweight="1pt" o:connectortype="straight" from="18195,0" to="18209,20000">
                  <v:stroke startarrowwidth="narrow" startarrowlength="short" endarrowwidth="narrow" endarrowlength="short"/>
                </v:line>
                <v:line id="Line 10" style="position:absolute;visibility:visible;mso-wrap-style:square" o:spid="_x0000_s1034" strokecolor="gray" strokeweight="1pt" o:connectortype="straight" from="10635,0" to="10649,20000">
                  <v:stroke startarrowwidth="narrow" startarrowlength="short" endarrowwidth="narrow" endarrowlength="short"/>
                </v:line>
                <v:line id="Line 11" style="position:absolute;visibility:visible;mso-wrap-style:square" o:spid="_x0000_s1035" strokecolor="gray" strokeweight="1pt" o:connectortype="straight" from="12147,0" to="12161,20000">
                  <v:stroke startarrowwidth="narrow" startarrowlength="short" endarrowwidth="narrow" endarrowlength="short"/>
                </v:line>
                <v:line id="Line 12" style="position:absolute;visibility:visible;mso-wrap-style:square" o:spid="_x0000_s1036" strokecolor="gray" strokeweight="1pt" o:connectortype="straight" from="51,0" to="65,20000">
                  <v:stroke startarrowwidth="narrow" startarrowlength="short" endarrowwidth="narrow" endarrowlength="short"/>
                </v:line>
                <v:line id="Line 13" style="position:absolute;visibility:visible;mso-wrap-style:square" o:spid="_x0000_s1037" strokecolor="gray" strokeweight="1pt" o:connectortype="straight" from="13659,0" to="13673,20000">
                  <v:stroke startarrowwidth="narrow" startarrowlength="short" endarrowwidth="narrow" endarrowlength="short"/>
                </v:line>
                <v:line id="Line 14" style="position:absolute;visibility:visible;mso-wrap-style:square" o:spid="_x0000_s1038" strokecolor="gray" strokeweight="1pt" o:connectortype="straight" from="19707,0" to="19721,20000">
                  <v:stroke startarrowwidth="narrow" startarrowlength="short" endarrowwidth="narrow" endarrowlength="short"/>
                </v:line>
                <v:line id="Line 15" style="position:absolute;visibility:visible;mso-wrap-style:square" o:spid="_x0000_s1039" strokecolor="gray" strokeweight="1pt" o:connectortype="straight" from="15171,0" to="15185,20000">
                  <v:stroke startarrowwidth="narrow" startarrowlength="short" endarrowwidth="narrow" endarrowlength="short"/>
                </v:line>
                <v:line id="Line 16" style="position:absolute;visibility:visible;mso-wrap-style:square" o:spid="_x0000_s1040" strokecolor="gray" strokeweight="1pt" o:connectortype="straight" from="16683,0" to="16697,20000">
                  <v:stroke startarrowwidth="narrow" startarrowlength="short" endarrowwidth="narrow" endarrowlength="short"/>
                </v:line>
                <w10:wrap anchorx="page" anchory="page"/>
              </v:group>
            </w:pict>
          </mc:Fallback>
        </mc:AlternateContent>
      </w:r>
    </w:p>
    <w:p w14:paraId="28E73E5A" w14:textId="77777777" w:rsidR="00F7009D" w:rsidRDefault="0009067D" w:rsidP="00F7009D">
      <w:pPr>
        <w:pStyle w:val="Brdtext"/>
        <w:spacing w:before="480" w:line="240" w:lineRule="auto"/>
        <w:jc w:val="center"/>
        <w:rPr>
          <w:sz w:val="84"/>
          <w:szCs w:val="84"/>
        </w:rPr>
      </w:pPr>
      <w:sdt>
        <w:sdtPr>
          <w:rPr>
            <w:sz w:val="84"/>
            <w:szCs w:val="84"/>
          </w:rPr>
          <w:alias w:val="AvsnittsrubrikKopia"/>
          <w:tag w:val="AvsnittsrubrikKopia"/>
          <w:id w:val="-292980663"/>
          <w:lock w:val="sdtContentLocked"/>
          <w:dataBinding w:prefixMappings="xmlns:ns0='http://rkdhs/mallar/budget/VÅP/VÅP.xsd'" w:xpath="/ns0:dokumentvärden[1]/ns0:avsnitt[1]/ns0:avsnitt[13]/@avsnittsrubrik" w:storeItemID="{05362479-D7DD-42A6-9715-445895EE037E}"/>
          <w:text w:multiLine="1"/>
        </w:sdtPr>
        <w:sdtEndPr/>
        <w:sdtContent>
          <w:r w:rsidR="009D6872">
            <w:rPr>
              <w:sz w:val="84"/>
              <w:szCs w:val="84"/>
            </w:rPr>
            <w:t>Ändrad fördelning av ändamål och verksamheter på utgiftsområden</w:t>
          </w:r>
        </w:sdtContent>
      </w:sdt>
    </w:p>
    <w:p w14:paraId="4A4FDCE9" w14:textId="77777777" w:rsidR="00F7009D" w:rsidRDefault="00F7009D" w:rsidP="00F7009D">
      <w:pPr>
        <w:pStyle w:val="Brdtext"/>
        <w:spacing w:before="480" w:line="240" w:lineRule="auto"/>
        <w:jc w:val="center"/>
        <w:rPr>
          <w:sz w:val="84"/>
          <w:szCs w:val="84"/>
        </w:rPr>
      </w:pPr>
    </w:p>
    <w:p w14:paraId="74DAA4CB" w14:textId="77777777" w:rsidR="00F7009D" w:rsidRDefault="00F7009D" w:rsidP="00F7009D">
      <w:pPr>
        <w:pStyle w:val="Brdtext"/>
      </w:pPr>
    </w:p>
    <w:p w14:paraId="02F0EAE6" w14:textId="77777777" w:rsidR="00F7009D" w:rsidRPr="00267A90" w:rsidRDefault="00F7009D" w:rsidP="00F7009D">
      <w:pPr>
        <w:pStyle w:val="Brdtext"/>
      </w:pPr>
    </w:p>
    <w:p w14:paraId="6F70234A" w14:textId="77777777" w:rsidR="00F7009D" w:rsidRPr="00401986" w:rsidRDefault="009D6872" w:rsidP="00F7009D">
      <w:pPr>
        <w:pStyle w:val="Brdtext"/>
        <w:spacing w:line="240" w:lineRule="atLeast"/>
        <w:rPr>
          <w:spacing w:val="0"/>
        </w:rPr>
      </w:pPr>
      <w:r>
        <w:rPr>
          <w:noProof/>
          <w:lang w:eastAsia="sv-SE"/>
        </w:rPr>
        <mc:AlternateContent>
          <mc:Choice Requires="wps">
            <w:drawing>
              <wp:anchor distT="0" distB="0" distL="114300" distR="114300" simplePos="0" relativeHeight="251655680" behindDoc="1" locked="1" layoutInCell="1" allowOverlap="1" wp14:anchorId="0C360787" wp14:editId="0FCB8AE8">
                <wp:simplePos x="0" y="0"/>
                <wp:positionH relativeFrom="column">
                  <wp:posOffset>2160270</wp:posOffset>
                </wp:positionH>
                <wp:positionV relativeFrom="page">
                  <wp:posOffset>7726680</wp:posOffset>
                </wp:positionV>
                <wp:extent cx="1396800" cy="1789200"/>
                <wp:effectExtent l="0" t="0" r="0" b="1905"/>
                <wp:wrapNone/>
                <wp:docPr id="205" name="Textruta 309"/>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1396800" cy="1789200"/>
                        </a:xfrm>
                        <a:prstGeom prst="rect">
                          <a:avLst/>
                        </a:prstGeom>
                        <a:noFill/>
                        <a:ln w="6350">
                          <a:noFill/>
                        </a:ln>
                        <a:effectLst/>
                      </wps:spPr>
                      <wps:txbx>
                        <w:txbxContent>
                          <w:sdt>
                            <w:sdtPr>
                              <w:alias w:val="TreKronorLogo"/>
                              <w:tag w:val="TreKronorLogo"/>
                              <w:id w:val="-1790271603"/>
                              <w:lock w:val="sdtContentLocked"/>
                              <w:dataBinding w:prefixMappings="xmlns:ns0='http://rkdhs/mallar/budget/VÅP/VÅP.xsd'" w:xpath="/ns0:dokumentvärden[1]/ns0:logos/ns0:logo[@id='28']" w:storeItemID="{05362479-D7DD-42A6-9715-445895EE037E}"/>
                              <w:picture/>
                            </w:sdtPr>
                            <w:sdtEndPr/>
                            <w:sdtContent>
                              <w:p w14:paraId="3F585F6F" w14:textId="77777777" w:rsidR="00C53370" w:rsidRPr="0083762F" w:rsidRDefault="00C53370" w:rsidP="0083762F">
                                <w:pPr>
                                  <w:pStyle w:val="Brdtext"/>
                                  <w:spacing w:line="240" w:lineRule="auto"/>
                                  <w:jc w:val="center"/>
                                </w:pPr>
                                <w:r>
                                  <w:rPr>
                                    <w:noProof/>
                                    <w:lang w:eastAsia="sv-SE"/>
                                  </w:rPr>
                                  <w:drawing>
                                    <wp:inline distT="0" distB="0" distL="0" distR="0" wp14:anchorId="0A03BD08" wp14:editId="4C778F75">
                                      <wp:extent cx="752400" cy="564300"/>
                                      <wp:effectExtent l="0" t="0" r="0" b="7620"/>
                                      <wp:docPr id="206"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_x0000_s1038" type="#_x0000_t202" style="position:absolute;left:0;text-align:left;margin-left:170.1pt;margin-top:608.4pt;width:110pt;height:140.9pt;z-index:-25166080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XdKdUwIAAJgEAAAOAAAAZHJzL2Uyb0RvYy54bWysVE1v2zAMvQ/YfxB0X2znq4kRp8hSZBgQ&#10;tAWSomdFlmNjlqhJSuzu14+SnTTodhp2USiTeiTfI7O4b2VNzsLYClRGk0FMiVAc8kodM/qy33yZ&#10;UWIdUzmrQYmMvglL75efPy0anYohlFDnwhAEUTZtdEZL53QaRZaXQjI7AC0UOgswkjm8mmOUG9Yg&#10;uqyjYRxPowZMrg1wYS1+feicdBnwi0Jw91QUVjhSZxRrc+E04Tz4M1ouWHo0TJcV78tg/1CFZJXC&#10;pFeoB+YYOZnqDyhZcQMWCjfgICMoioqL0AN2k8QfutmVTIvQC5Jj9ZUm+/9g+eP52ZAqz+gwnlCi&#10;mESR9qJ15oQdjOK5Z6jRNsXAncZQ136FFpUO3Vq9Bf7DEgXrkqmjWFmNjHsvvopunnUYFgE8SW1h&#10;pP/F9glioS5vVy0wNeE+wWg+ncXo4uhL7mZzVDugvj/XxrpvAiTxRkYNpg5VsfPWOl8ASy8hPpuC&#10;TVXXQfBakSaj09EkDg+uHnxRKx8rwuj0ML6PrnRvufbQBsKS4YWbA+RvSI2Bbrys5psKS9oy656Z&#10;wXnCNnBH3BMeRQ2YGnqLkhLMr7999/EoM3opaXA+M2p/npgRlNTfFQ7APBmP/UCHy3hyN8SLufUc&#10;bj3qJNeAK5DgNmoeTB/v6otZGJCvuEornxVdTHHMnVF3Mdeu2xpcRS5WqxCEI6yZ26qd5h7aE+cJ&#10;37evzOheFYeCPsJlkln6QZwutpNndXJQVEE5T3THaj9HOP5B0H5V/X7d3kPU+x/K8jcAAAD//wMA&#10;UEsDBBQABgAIAAAAIQAv09QH4QAAAA0BAAAPAAAAZHJzL2Rvd25yZXYueG1sTI/BTsMwEETvSPyD&#10;tUjcqNNQQghxqgrBBQkhSiXEbRubOGCvQ+y24e/ZnuC4M0+zM/Vy8k7szRj7QArmswyEoTbonjoF&#10;m9eHixJETEgaXSCj4MdEWDanJzVWOhzoxezXqRMcQrFCBTaloZIyttZ4jLMwGGLvI4weE59jJ/WI&#10;Bw73TuZZVkiPPfEHi4O5s6b9Wu+8guvyXdvP8XHavD2tvu3zIN09SqXOz6bVLYhkpvQHw7E+V4eG&#10;O23DjnQUTsHlIssZZSOfFzyCkaviKG1ZWtyUBcimlv9XNL8AAAD//wMAUEsBAi0AFAAGAAgAAAAh&#10;ALaDOJL+AAAA4QEAABMAAAAAAAAAAAAAAAAAAAAAAFtDb250ZW50X1R5cGVzXS54bWxQSwECLQAU&#10;AAYACAAAACEAOP0h/9YAAACUAQAACwAAAAAAAAAAAAAAAAAvAQAAX3JlbHMvLnJlbHNQSwECLQAU&#10;AAYACAAAACEA5V3SnVMCAACYBAAADgAAAAAAAAAAAAAAAAAuAgAAZHJzL2Uyb0RvYy54bWxQSwEC&#10;LQAUAAYACAAAACEAL9PUB+EAAAANAQAADwAAAAAAAAAAAAAAAACtBAAAZHJzL2Rvd25yZXYueG1s&#10;UEsFBgAAAAAEAAQA8wAAALsFAAAAAA==&#10;" filled="f" stroked="f" strokeweight=".5pt">
                <v:path arrowok="t"/>
                <o:lock v:ext="edit" aspectratio="t"/>
                <v:textbox>
                  <w:txbxContent>
                    <w:sdt>
                      <w:sdtPr>
                        <w:alias w:val="TreKronorLogo"/>
                        <w:tag w:val="TreKronorLogo"/>
                        <w:id w:val="-1790271603"/>
                        <w:lock w:val="sdtContentLocked"/>
                        <w:dataBinding w:prefixMappings="xmlns:ns0='http://rkdhs/mallar/budget/VÅP/VÅP.xsd'" w:xpath="/ns0:dokumentvärden[1]/ns0:logos/ns0:logo[@id='28']" w:storeItemID="{05362479-D7DD-42A6-9715-445895EE037E}"/>
                        <w:picture/>
                      </w:sdtPr>
                      <w:sdtEndPr/>
                      <w:sdtContent>
                        <w:p w14:paraId="3F585F6F" w14:textId="77777777" w:rsidR="00C53370" w:rsidRPr="0083762F" w:rsidRDefault="00C53370" w:rsidP="0083762F">
                          <w:pPr>
                            <w:pStyle w:val="Brdtext"/>
                            <w:spacing w:line="240" w:lineRule="auto"/>
                            <w:jc w:val="center"/>
                          </w:pPr>
                          <w:r>
                            <w:rPr>
                              <w:noProof/>
                              <w:lang w:eastAsia="sv-SE"/>
                            </w:rPr>
                            <w:drawing>
                              <wp:inline distT="0" distB="0" distL="0" distR="0" wp14:anchorId="0A03BD08" wp14:editId="4C778F75">
                                <wp:extent cx="752400" cy="564300"/>
                                <wp:effectExtent l="0" t="0" r="0" b="7620"/>
                                <wp:docPr id="206"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tretch>
                                          <a:fillRect/>
                                        </a:stretch>
                                      </pic:blipFill>
                                      <pic:spPr bwMode="auto">
                                        <a:xfrm>
                                          <a:off x="0" y="0"/>
                                          <a:ext cx="752400" cy="564300"/>
                                        </a:xfrm>
                                        <a:prstGeom prst="rect">
                                          <a:avLst/>
                                        </a:prstGeom>
                                        <a:noFill/>
                                        <a:ln>
                                          <a:noFill/>
                                        </a:ln>
                                      </pic:spPr>
                                    </pic:pic>
                                  </a:graphicData>
                                </a:graphic>
                              </wp:inline>
                            </w:drawing>
                          </w:r>
                        </w:p>
                      </w:sdtContent>
                    </w:sdt>
                  </w:txbxContent>
                </v:textbox>
                <w10:wrap anchory="page"/>
                <w10:anchorlock/>
              </v:shape>
            </w:pict>
          </mc:Fallback>
        </mc:AlternateContent>
      </w:r>
    </w:p>
    <w:p w14:paraId="3C06AE65" w14:textId="77777777" w:rsidR="00F7009D" w:rsidRDefault="00F7009D" w:rsidP="00F7009D">
      <w:pPr>
        <w:pStyle w:val="Brdtextmedindrag"/>
        <w:sectPr w:rsidR="00F7009D" w:rsidSect="00F7009D">
          <w:headerReference w:type="even" r:id="rId529"/>
          <w:headerReference w:type="default" r:id="rId530"/>
          <w:footerReference w:type="even" r:id="rId531"/>
          <w:footerReference w:type="default" r:id="rId532"/>
          <w:headerReference w:type="first" r:id="rId533"/>
          <w:footerReference w:type="first" r:id="rId534"/>
          <w:type w:val="oddPage"/>
          <w:pgSz w:w="11906" w:h="16838" w:code="9"/>
          <w:pgMar w:top="1304" w:right="1871" w:bottom="1531" w:left="1021" w:header="567" w:footer="1077" w:gutter="0"/>
          <w:cols w:space="708"/>
          <w:titlePg/>
          <w:docGrid w:linePitch="360"/>
        </w:sectPr>
      </w:pPr>
    </w:p>
    <w:bookmarkStart w:id="720" w:name="_Toc384401605"/>
    <w:p w14:paraId="675D214B" w14:textId="77777777" w:rsidR="00F7009D" w:rsidRDefault="0009067D" w:rsidP="00F7009D">
      <w:pPr>
        <w:pStyle w:val="Rubrik1"/>
      </w:pPr>
      <w:sdt>
        <w:sdtPr>
          <w:alias w:val="Avsnittsrubrik"/>
          <w:tag w:val="Avsnittsrubrik"/>
          <w:id w:val="1997599493"/>
          <w:lock w:val="sdtLocked"/>
          <w:dataBinding w:prefixMappings="xmlns:ns0='http://rkdhs/mallar/budget/VÅP/VÅP.xsd'" w:xpath="/ns0:dokumentvärden[1]/ns0:avsnitt[1]/ns0:avsnitt[13]/@avsnittsrubrik" w:storeItemID="{05362479-D7DD-42A6-9715-445895EE037E}"/>
          <w:text w:multiLine="1"/>
        </w:sdtPr>
        <w:sdtEndPr/>
        <w:sdtContent>
          <w:r w:rsidR="009D6872">
            <w:t>Ändrad fördelning av ändamål och verksamheter på utgiftsområden</w:t>
          </w:r>
        </w:sdtContent>
      </w:sdt>
      <w:bookmarkEnd w:id="720"/>
    </w:p>
    <w:p w14:paraId="7AD33AD2" w14:textId="77777777" w:rsidR="00F7009D" w:rsidRDefault="00F7009D" w:rsidP="00F7009D">
      <w:pPr>
        <w:pStyle w:val="Brdtext"/>
        <w:sectPr w:rsidR="00F7009D" w:rsidSect="00F7009D">
          <w:headerReference w:type="even" r:id="rId535"/>
          <w:headerReference w:type="default" r:id="rId536"/>
          <w:footerReference w:type="even" r:id="rId537"/>
          <w:footerReference w:type="default" r:id="rId538"/>
          <w:footerReference w:type="first" r:id="rId539"/>
          <w:type w:val="oddPage"/>
          <w:pgSz w:w="11906" w:h="16838" w:code="9"/>
          <w:pgMar w:top="1304" w:right="1871" w:bottom="1531" w:left="1021" w:header="567" w:footer="1077" w:gutter="0"/>
          <w:cols w:space="708"/>
          <w:docGrid w:linePitch="360"/>
        </w:sectPr>
      </w:pPr>
    </w:p>
    <w:p w14:paraId="14847ECE" w14:textId="77777777" w:rsidR="003B10BE" w:rsidRDefault="009D6872" w:rsidP="00F7009D">
      <w:pPr>
        <w:pStyle w:val="Rubrik2"/>
        <w:spacing w:before="0"/>
      </w:pPr>
      <w:bookmarkStart w:id="721" w:name="_Toc384401606"/>
      <w:r w:rsidRPr="00242939">
        <w:lastRenderedPageBreak/>
        <w:t>Ändrad fördelning av ändamål och verksamheter på utgiftsområden</w:t>
      </w:r>
      <w:bookmarkEnd w:id="721"/>
    </w:p>
    <w:p w14:paraId="3A0169B2" w14:textId="360C377C" w:rsidR="00F7009D" w:rsidRDefault="009D6872" w:rsidP="00F7009D">
      <w:pPr>
        <w:pStyle w:val="Brdtext"/>
      </w:pPr>
      <w:r>
        <w:t xml:space="preserve">Enligt </w:t>
      </w:r>
      <w:r w:rsidRPr="001C0697">
        <w:t>tilläggsbestämmelse 5.12.1</w:t>
      </w:r>
      <w:r>
        <w:t xml:space="preserve"> till riksdagsordningen ska beslut om vilka ändamål och verksamheter som ska innefattas i ett utgiftsområde fattas i samband med beslut med anledning av den ekonomiska vårpropositionen. I detta avsnitt lämnar regeringen förslag till sådana beslut. </w:t>
      </w:r>
    </w:p>
    <w:p w14:paraId="6340A8BB" w14:textId="3327B280" w:rsidR="00F7009D" w:rsidRPr="00876B51" w:rsidRDefault="009D6872" w:rsidP="00F7009D">
      <w:pPr>
        <w:pStyle w:val="Brdtextmedindrag"/>
      </w:pPr>
      <w:r>
        <w:t xml:space="preserve">Ändringarna bör tillämpas fr.o.m. 2015. De föreslagna ändringarna beaktas dock inte i de beräkningar för utgiftsområdena som görs i denna </w:t>
      </w:r>
      <w:r w:rsidRPr="00876B51">
        <w:t>proposition.</w:t>
      </w:r>
    </w:p>
    <w:p w14:paraId="726CA234" w14:textId="098E26B3" w:rsidR="00F7009D" w:rsidRPr="00D15D13" w:rsidRDefault="009D6872" w:rsidP="00F7009D">
      <w:pPr>
        <w:pStyle w:val="Rubrik3"/>
      </w:pPr>
      <w:bookmarkStart w:id="722" w:name="_Toc384401607"/>
      <w:r w:rsidRPr="00D15D13">
        <w:t>Ansvaret för vissa säk</w:t>
      </w:r>
      <w:r>
        <w:t>erhetsfrågor vid statsministerns tjänstebostäder</w:t>
      </w:r>
      <w:bookmarkEnd w:id="722"/>
    </w:p>
    <w:p w14:paraId="4C9792F6" w14:textId="77777777" w:rsidR="00F7009D" w:rsidRPr="00254133" w:rsidRDefault="00F7009D" w:rsidP="00F7009D">
      <w:pPr>
        <w:pStyle w:val="Brdtextmedindrag"/>
        <w:pBdr>
          <w:top w:val="single" w:sz="24" w:space="0" w:color="808080"/>
        </w:pBdr>
        <w:spacing w:before="20" w:line="140" w:lineRule="exact"/>
      </w:pPr>
    </w:p>
    <w:p w14:paraId="6DEDBAC3" w14:textId="41F10CE9" w:rsidR="00F7009D" w:rsidRPr="00254133" w:rsidRDefault="009D6872" w:rsidP="00F7009D">
      <w:pPr>
        <w:pStyle w:val="Brdtext"/>
      </w:pPr>
      <w:r w:rsidRPr="00254133">
        <w:rPr>
          <w:rFonts w:ascii="TradeGothic" w:hAnsi="TradeGothic"/>
          <w:b/>
          <w:sz w:val="20"/>
        </w:rPr>
        <w:t xml:space="preserve">Regeringens förslag: </w:t>
      </w:r>
      <w:r w:rsidRPr="00496E9C">
        <w:rPr>
          <w:szCs w:val="22"/>
        </w:rPr>
        <w:t>D</w:t>
      </w:r>
      <w:r>
        <w:t xml:space="preserve">e ändamål och verksamheter som avser vissa säkerhetsfrågor vid statsministerns tjänstebostäder och som finansieras från anslaget 4:1 </w:t>
      </w:r>
      <w:r>
        <w:rPr>
          <w:i/>
        </w:rPr>
        <w:t xml:space="preserve">Regeringskansliet m.m. </w:t>
      </w:r>
      <w:r>
        <w:t>under utgiftsområde 1 Rikets styrelse flyttas till utgiftsområde 4 Rättsväsendet.</w:t>
      </w:r>
    </w:p>
    <w:p w14:paraId="5422AB0C" w14:textId="77777777" w:rsidR="00F7009D" w:rsidRPr="00254133" w:rsidRDefault="00F7009D" w:rsidP="00F7009D">
      <w:pPr>
        <w:pStyle w:val="Brdtextmedindrag"/>
        <w:pBdr>
          <w:bottom w:val="single" w:sz="24" w:space="0" w:color="808080"/>
        </w:pBdr>
        <w:spacing w:after="60" w:line="180" w:lineRule="exact"/>
      </w:pPr>
    </w:p>
    <w:p w14:paraId="5108CDE4" w14:textId="77777777" w:rsidR="00F7009D" w:rsidRDefault="00F7009D" w:rsidP="00F7009D">
      <w:pPr>
        <w:pStyle w:val="Brdtext"/>
        <w:rPr>
          <w:b/>
        </w:rPr>
      </w:pPr>
    </w:p>
    <w:p w14:paraId="59CF7832" w14:textId="475A0CFE" w:rsidR="00F7009D" w:rsidRDefault="009D6872" w:rsidP="00F7009D">
      <w:pPr>
        <w:pStyle w:val="Brdtextmedindrag"/>
        <w:rPr>
          <w:szCs w:val="22"/>
        </w:rPr>
      </w:pPr>
      <w:r w:rsidRPr="00E1355A">
        <w:rPr>
          <w:b/>
        </w:rPr>
        <w:t>Skälen för regeringens förslag:</w:t>
      </w:r>
      <w:r w:rsidRPr="00254133">
        <w:t xml:space="preserve"> </w:t>
      </w:r>
      <w:r>
        <w:t xml:space="preserve">Regeringen har i propositionen Ansvaret för vissa </w:t>
      </w:r>
      <w:r w:rsidRPr="00DC738D">
        <w:t>säkerhetsfrågor vid statsministerns tjänste</w:t>
      </w:r>
      <w:r w:rsidR="002D0241">
        <w:softHyphen/>
      </w:r>
      <w:r w:rsidRPr="00DC738D">
        <w:t>bostäder (prop. 2013/14:203) föreslagit</w:t>
      </w:r>
      <w:r>
        <w:t xml:space="preserve"> ändringar av lagstiftningen avseende vissa säkerhetsfrågor vid statsministerns tjänste</w:t>
      </w:r>
      <w:r w:rsidR="002D0241">
        <w:softHyphen/>
      </w:r>
      <w:r>
        <w:t xml:space="preserve">bostäder Harpsund och Sagerska huset. </w:t>
      </w:r>
      <w:r>
        <w:lastRenderedPageBreak/>
        <w:t>Förändringarna</w:t>
      </w:r>
      <w:r w:rsidRPr="00C5070E">
        <w:t xml:space="preserve"> innebär att Säkerhetspolisen ges ansvaret för vissa säkerhetsfrågor vid egendom som används som tjänstebostad för statsministern.</w:t>
      </w:r>
      <w:r>
        <w:t xml:space="preserve"> Mot denna bakgrund föreslår regeringen att de ändamål och verksamheter som avser vissa säkerhetsfrågor vid Harpsund och Sagerska huset och som finansieras från anslaget 4:1 </w:t>
      </w:r>
      <w:r w:rsidRPr="004370A0">
        <w:rPr>
          <w:i/>
        </w:rPr>
        <w:t>Regeringskansliet m.m.</w:t>
      </w:r>
      <w:r>
        <w:t xml:space="preserve"> under utgiftsområde 1 Rikets styrelse flyttas till utgiftsområde 4 Rättsväsendet.</w:t>
      </w:r>
    </w:p>
    <w:p w14:paraId="0AACA1E1" w14:textId="51573107" w:rsidR="00F7009D" w:rsidRDefault="009D6872" w:rsidP="00F7009D">
      <w:pPr>
        <w:pStyle w:val="Brdtextmedindrag"/>
        <w:rPr>
          <w:szCs w:val="22"/>
        </w:rPr>
      </w:pPr>
      <w:r>
        <w:rPr>
          <w:szCs w:val="22"/>
        </w:rPr>
        <w:t>För de beräknade utgiftsramarna för 2015 innebär förslaget att utgiftsområde 1</w:t>
      </w:r>
      <w:r w:rsidR="002D0241">
        <w:rPr>
          <w:szCs w:val="22"/>
        </w:rPr>
        <w:t xml:space="preserve"> Rikets styrelse minskar med 10 700 </w:t>
      </w:r>
      <w:r>
        <w:rPr>
          <w:szCs w:val="22"/>
        </w:rPr>
        <w:t>000 kronor och att utgiftsområde 4 Rättsväsendet ökar med motsvarande belopp.</w:t>
      </w:r>
    </w:p>
    <w:p w14:paraId="6A5B7835" w14:textId="77777777" w:rsidR="00F7009D" w:rsidRPr="00D15D13" w:rsidRDefault="009D6872" w:rsidP="00F7009D">
      <w:pPr>
        <w:pStyle w:val="Rubrik3"/>
      </w:pPr>
      <w:bookmarkStart w:id="723" w:name="_Toc384401608"/>
      <w:r w:rsidRPr="00D15D13">
        <w:t>Ett samordnat upphandlingsstöd</w:t>
      </w:r>
      <w:bookmarkEnd w:id="723"/>
      <w:r w:rsidRPr="00D15D13">
        <w:t xml:space="preserve"> </w:t>
      </w:r>
    </w:p>
    <w:p w14:paraId="521F8928" w14:textId="77777777" w:rsidR="00F7009D" w:rsidRPr="00D15CD8" w:rsidRDefault="00F7009D" w:rsidP="00F7009D">
      <w:pPr>
        <w:pStyle w:val="Brdtextmedindrag"/>
        <w:pBdr>
          <w:top w:val="single" w:sz="24" w:space="0" w:color="808080"/>
        </w:pBdr>
        <w:spacing w:before="20" w:line="140" w:lineRule="exact"/>
        <w:rPr>
          <w:color w:val="0070C0"/>
        </w:rPr>
      </w:pPr>
    </w:p>
    <w:p w14:paraId="1EDD9FB2" w14:textId="3F342546" w:rsidR="00F7009D" w:rsidRPr="00856BBF" w:rsidRDefault="009D6872" w:rsidP="00F7009D">
      <w:pPr>
        <w:pStyle w:val="Brdtext"/>
        <w:rPr>
          <w:rFonts w:ascii="TradeGothic" w:hAnsi="TradeGothic"/>
          <w:b/>
          <w:sz w:val="20"/>
        </w:rPr>
      </w:pPr>
      <w:r>
        <w:rPr>
          <w:rFonts w:ascii="TradeGothic" w:hAnsi="TradeGothic"/>
          <w:b/>
          <w:sz w:val="20"/>
        </w:rPr>
        <w:t>Regeringens förslag:</w:t>
      </w:r>
      <w:r w:rsidRPr="00C0621B">
        <w:rPr>
          <w:szCs w:val="22"/>
        </w:rPr>
        <w:t xml:space="preserve"> </w:t>
      </w:r>
      <w:r w:rsidRPr="007B7182">
        <w:rPr>
          <w:szCs w:val="22"/>
        </w:rPr>
        <w:t xml:space="preserve">De ändamål och verksamheter som avser upphandlingsstöd och som finansieras från anslaget </w:t>
      </w:r>
      <w:r w:rsidRPr="001C0697">
        <w:rPr>
          <w:szCs w:val="22"/>
        </w:rPr>
        <w:t>1:2</w:t>
      </w:r>
      <w:r w:rsidRPr="00AC06D2">
        <w:rPr>
          <w:i/>
          <w:szCs w:val="22"/>
        </w:rPr>
        <w:t xml:space="preserve"> Kammarkollegiet</w:t>
      </w:r>
      <w:r w:rsidRPr="007B7182">
        <w:rPr>
          <w:szCs w:val="22"/>
        </w:rPr>
        <w:t xml:space="preserve"> under utgiftsområde 2</w:t>
      </w:r>
      <w:r>
        <w:rPr>
          <w:szCs w:val="22"/>
        </w:rPr>
        <w:t> </w:t>
      </w:r>
      <w:r w:rsidRPr="007B7182">
        <w:rPr>
          <w:szCs w:val="22"/>
        </w:rPr>
        <w:t xml:space="preserve">Samhällsekonomi och finansförvaltning och anslaget </w:t>
      </w:r>
      <w:r w:rsidRPr="001C0697">
        <w:rPr>
          <w:szCs w:val="22"/>
        </w:rPr>
        <w:t>1:2</w:t>
      </w:r>
      <w:r w:rsidRPr="00AC06D2">
        <w:rPr>
          <w:i/>
          <w:szCs w:val="22"/>
        </w:rPr>
        <w:t xml:space="preserve"> Miljöövervakning m.m.</w:t>
      </w:r>
      <w:r w:rsidRPr="007B7182">
        <w:rPr>
          <w:szCs w:val="22"/>
        </w:rPr>
        <w:t xml:space="preserve"> under utgiftsområde 20 Allmän miljö- och naturvård flyttas till utgiftsområde 24 Näringsliv.</w:t>
      </w:r>
    </w:p>
    <w:p w14:paraId="3744332D" w14:textId="77777777" w:rsidR="00F7009D" w:rsidRDefault="00F7009D" w:rsidP="00F7009D">
      <w:pPr>
        <w:pStyle w:val="Brdtextmedindrag"/>
        <w:pBdr>
          <w:bottom w:val="single" w:sz="24" w:space="0" w:color="808080"/>
        </w:pBdr>
        <w:spacing w:after="60" w:line="180" w:lineRule="exact"/>
      </w:pPr>
    </w:p>
    <w:p w14:paraId="4E6C1213" w14:textId="77777777" w:rsidR="00F7009D" w:rsidRDefault="00F7009D" w:rsidP="00F7009D">
      <w:pPr>
        <w:pStyle w:val="Brdtextmedindrag"/>
      </w:pPr>
    </w:p>
    <w:p w14:paraId="22FE3CBE" w14:textId="67438AE5" w:rsidR="00F7009D" w:rsidRDefault="009D6872" w:rsidP="00F7009D">
      <w:pPr>
        <w:pStyle w:val="Brdtextmedindrag"/>
      </w:pPr>
      <w:r w:rsidRPr="00183B1C">
        <w:rPr>
          <w:rStyle w:val="BrdtextmedindragChar"/>
          <w:b/>
        </w:rPr>
        <w:t>Skälen för regering</w:t>
      </w:r>
      <w:r>
        <w:rPr>
          <w:rStyle w:val="BrdtextmedindragChar"/>
          <w:b/>
        </w:rPr>
        <w:t>en</w:t>
      </w:r>
      <w:r w:rsidRPr="00183B1C">
        <w:rPr>
          <w:rStyle w:val="BrdtextmedindragChar"/>
          <w:b/>
        </w:rPr>
        <w:t>s förslag:</w:t>
      </w:r>
      <w:r>
        <w:t xml:space="preserve"> </w:t>
      </w:r>
      <w:r w:rsidRPr="008511D3">
        <w:t>Stöd, information och vägledning om offentlig upphandling behöver koncentreras, förbättras och förstärkas. Detta inkluderar innovations</w:t>
      </w:r>
      <w:r w:rsidR="002D0241">
        <w:softHyphen/>
      </w:r>
      <w:r w:rsidRPr="008511D3">
        <w:t>upphandling liksom miljö- och sociala hänsyn.</w:t>
      </w:r>
      <w:r>
        <w:t xml:space="preserve"> Uppgiften att tillhandahålla stöd för </w:t>
      </w:r>
      <w:r>
        <w:lastRenderedPageBreak/>
        <w:t xml:space="preserve">innovationsupphandling överfördes därför från Verket för innovationssystem (Vinnova) till Konkurrensverket den 1 januari 2014. Vidare överfördes den 1 mars 2014 Kammarkollegiets uppgift att tillhandahålla upphandlingsstöd till Konkurrensverket. </w:t>
      </w:r>
      <w:r w:rsidRPr="00D77CD7">
        <w:t>Senast den 1 juli 2014</w:t>
      </w:r>
      <w:r>
        <w:t xml:space="preserve"> avses också </w:t>
      </w:r>
      <w:r w:rsidRPr="00D77CD7">
        <w:t xml:space="preserve">upphandlingsstödet vid AB Svenska Miljöstyrningsrådet </w:t>
      </w:r>
      <w:r>
        <w:t xml:space="preserve">överföras </w:t>
      </w:r>
      <w:r w:rsidRPr="00D77CD7">
        <w:t xml:space="preserve">till </w:t>
      </w:r>
      <w:r w:rsidRPr="00DC738D">
        <w:t>Konkurrensverket (prop. 2013/14:99).</w:t>
      </w:r>
      <w:r>
        <w:t xml:space="preserve"> </w:t>
      </w:r>
    </w:p>
    <w:p w14:paraId="0E6D16B3" w14:textId="0BDEDA27" w:rsidR="00F7009D" w:rsidRDefault="009D6872" w:rsidP="00F7009D">
      <w:pPr>
        <w:pStyle w:val="Brdtextmedindrag"/>
      </w:pPr>
      <w:r>
        <w:t xml:space="preserve">Mot denna bakgrund föreslår regeringen att de ändamål och verksamheter som avser tillhandahållande av upphandlingsstöd och som finansieras från anslaget </w:t>
      </w:r>
      <w:r w:rsidRPr="00FB3B95">
        <w:t>1:2</w:t>
      </w:r>
      <w:r w:rsidRPr="00261E75">
        <w:rPr>
          <w:i/>
        </w:rPr>
        <w:t xml:space="preserve"> Kammarkollegiet</w:t>
      </w:r>
      <w:r>
        <w:t xml:space="preserve"> under utgiftsområde 2 Samhällsekonomi och finansförvaltning och anslaget </w:t>
      </w:r>
      <w:r w:rsidRPr="00FB3B95">
        <w:t>1:2</w:t>
      </w:r>
      <w:r w:rsidRPr="00261E75">
        <w:rPr>
          <w:i/>
        </w:rPr>
        <w:t xml:space="preserve"> Miljöövervakning m.m.</w:t>
      </w:r>
      <w:r>
        <w:t xml:space="preserve"> under utgiftsområde 20 Allmän miljö- och naturvård flyttas till utgiftsområde 24 Näringsliv.</w:t>
      </w:r>
    </w:p>
    <w:p w14:paraId="139CFB3E" w14:textId="390F029D" w:rsidR="00F7009D" w:rsidRPr="00D15D13" w:rsidRDefault="009D6872" w:rsidP="00F7009D">
      <w:pPr>
        <w:pStyle w:val="Brdtextmedindrag"/>
      </w:pPr>
      <w:r>
        <w:t>För de beräknade utgiftsramarna för 2015 innebär förslaget att utgiftsområde 24 Näringsliv ökar med 32 500 000 kronor och att utgiftsområde 2 Samhällsekonomi och finansförvaltning minskar med 21 000 000 kronor och utgiftsområde 20 Allmän milj</w:t>
      </w:r>
      <w:r w:rsidR="00A27C95">
        <w:t>ö- och naturvård minskar med 11 </w:t>
      </w:r>
      <w:r>
        <w:t>500</w:t>
      </w:r>
      <w:r w:rsidR="00A27C95">
        <w:t> </w:t>
      </w:r>
      <w:r>
        <w:t xml:space="preserve">000 kronor. </w:t>
      </w:r>
    </w:p>
    <w:p w14:paraId="4826EF90" w14:textId="0EE29FF3" w:rsidR="00F7009D" w:rsidRPr="005E799C" w:rsidRDefault="009D6872" w:rsidP="00F7009D">
      <w:pPr>
        <w:pStyle w:val="Rubrik3"/>
      </w:pPr>
      <w:bookmarkStart w:id="724" w:name="_Toc384401609"/>
      <w:r w:rsidRPr="00FA1236">
        <w:t>Patent</w:t>
      </w:r>
      <w:r w:rsidRPr="005E799C">
        <w:t>- och marknadsdomstol</w:t>
      </w:r>
      <w:bookmarkEnd w:id="724"/>
    </w:p>
    <w:p w14:paraId="18C13996" w14:textId="77777777" w:rsidR="00F7009D" w:rsidRPr="005E799C" w:rsidRDefault="00F7009D" w:rsidP="00F7009D">
      <w:pPr>
        <w:pStyle w:val="Brdtext"/>
        <w:pBdr>
          <w:top w:val="single" w:sz="24" w:space="0" w:color="808080"/>
        </w:pBdr>
        <w:spacing w:before="20" w:line="140" w:lineRule="exact"/>
        <w:rPr>
          <w:b/>
        </w:rPr>
      </w:pPr>
    </w:p>
    <w:p w14:paraId="47CAF3E7" w14:textId="75430453" w:rsidR="00F7009D" w:rsidRDefault="009D6872" w:rsidP="00F7009D">
      <w:pPr>
        <w:pStyle w:val="Brdtext"/>
      </w:pPr>
      <w:r w:rsidRPr="005E799C">
        <w:rPr>
          <w:rFonts w:ascii="TradeGothic" w:hAnsi="TradeGothic"/>
          <w:b/>
          <w:sz w:val="20"/>
        </w:rPr>
        <w:t xml:space="preserve">Regeringens förslag: </w:t>
      </w:r>
      <w:r w:rsidRPr="005E799C">
        <w:t>De ändamål och verk</w:t>
      </w:r>
      <w:r w:rsidRPr="005E799C">
        <w:softHyphen/>
        <w:t>sam</w:t>
      </w:r>
      <w:r w:rsidRPr="005E799C">
        <w:softHyphen/>
        <w:t xml:space="preserve">heter som avser </w:t>
      </w:r>
      <w:r>
        <w:t xml:space="preserve">handläggning av </w:t>
      </w:r>
      <w:r w:rsidRPr="005E799C">
        <w:t>immaterialrättsliga, mark</w:t>
      </w:r>
      <w:r w:rsidRPr="005E799C">
        <w:softHyphen/>
        <w:t>nadsföringsrättsliga och kon</w:t>
      </w:r>
      <w:r w:rsidRPr="005E799C">
        <w:softHyphen/>
        <w:t>kurrensrätts</w:t>
      </w:r>
      <w:r w:rsidRPr="005E799C">
        <w:softHyphen/>
        <w:t xml:space="preserve">liga mål och ärenden och som finansieras från </w:t>
      </w:r>
      <w:r>
        <w:t xml:space="preserve">anslaget </w:t>
      </w:r>
      <w:r w:rsidRPr="001C0697">
        <w:t>2:1</w:t>
      </w:r>
      <w:r w:rsidRPr="0055311E">
        <w:rPr>
          <w:i/>
        </w:rPr>
        <w:t xml:space="preserve"> Marknadsdomstolen</w:t>
      </w:r>
      <w:r>
        <w:t xml:space="preserve"> under utgifts</w:t>
      </w:r>
      <w:r>
        <w:softHyphen/>
        <w:t>område 18 Sam</w:t>
      </w:r>
      <w:r>
        <w:softHyphen/>
        <w:t>hälls</w:t>
      </w:r>
      <w:r>
        <w:softHyphen/>
        <w:t>planering, bostadsför</w:t>
      </w:r>
      <w:r>
        <w:softHyphen/>
        <w:t>sörj</w:t>
      </w:r>
      <w:r>
        <w:softHyphen/>
        <w:t xml:space="preserve">ning och byggande samt konsumentpolitik respektive </w:t>
      </w:r>
      <w:r w:rsidRPr="001C0697">
        <w:t>anslaget 1:11</w:t>
      </w:r>
      <w:r>
        <w:rPr>
          <w:i/>
        </w:rPr>
        <w:t> </w:t>
      </w:r>
      <w:r w:rsidRPr="00AC06D2">
        <w:rPr>
          <w:i/>
        </w:rPr>
        <w:t>Patentbesvärsrätten</w:t>
      </w:r>
      <w:r>
        <w:t xml:space="preserve"> under ut</w:t>
      </w:r>
      <w:r>
        <w:softHyphen/>
        <w:t>giftsområde 24 Näringsliv flyttas till utgifts</w:t>
      </w:r>
      <w:r>
        <w:softHyphen/>
        <w:t>område 4 Rättsväsendet.</w:t>
      </w:r>
    </w:p>
    <w:p w14:paraId="4FFBB88A" w14:textId="77777777" w:rsidR="00F7009D" w:rsidRDefault="00F7009D" w:rsidP="00F7009D">
      <w:pPr>
        <w:pStyle w:val="Brdtextmedindrag"/>
        <w:pBdr>
          <w:bottom w:val="single" w:sz="24" w:space="0" w:color="808080"/>
        </w:pBdr>
        <w:spacing w:after="60" w:line="180" w:lineRule="exact"/>
      </w:pPr>
    </w:p>
    <w:p w14:paraId="06E354E3" w14:textId="77777777" w:rsidR="00F7009D" w:rsidRDefault="00F7009D" w:rsidP="00F7009D">
      <w:pPr>
        <w:pStyle w:val="Brdtextmedindrag"/>
        <w:rPr>
          <w:b/>
        </w:rPr>
      </w:pPr>
    </w:p>
    <w:p w14:paraId="5A3C3845" w14:textId="2709E508" w:rsidR="00F7009D" w:rsidRDefault="009D6872" w:rsidP="00F7009D">
      <w:pPr>
        <w:pStyle w:val="Brdtextmedindrag"/>
      </w:pPr>
      <w:r w:rsidRPr="002A2968">
        <w:rPr>
          <w:b/>
        </w:rPr>
        <w:t>Skälen för regeringens förslag</w:t>
      </w:r>
      <w:r>
        <w:t>: I syfte att säkerställa en långsiktigt hållbar organisation och en effek</w:t>
      </w:r>
      <w:r>
        <w:softHyphen/>
        <w:t>tiv domstolsprövning av hög kvalitet avser regeringen föreslå att dom</w:t>
      </w:r>
      <w:r>
        <w:softHyphen/>
        <w:t>stolsprövningen av de immate</w:t>
      </w:r>
      <w:r>
        <w:softHyphen/>
        <w:t>rial</w:t>
      </w:r>
      <w:r>
        <w:softHyphen/>
        <w:t>rätts</w:t>
      </w:r>
      <w:r>
        <w:softHyphen/>
        <w:t>li</w:t>
      </w:r>
      <w:r>
        <w:softHyphen/>
        <w:t>ga, marknads</w:t>
      </w:r>
      <w:r>
        <w:softHyphen/>
        <w:t>föringsrättsliga och konkurrens</w:t>
      </w:r>
      <w:r>
        <w:softHyphen/>
        <w:t>rättsliga målen och ärendena som enligt nuvaran</w:t>
      </w:r>
      <w:r>
        <w:softHyphen/>
        <w:t>de ordning handläggs i Patentbesvärsrätten och Marknadsdomstolen ska samlas i en särskild domstol inom ramen för de allmänna domstolar</w:t>
      </w:r>
      <w:r>
        <w:softHyphen/>
      </w:r>
      <w:r>
        <w:lastRenderedPageBreak/>
        <w:t>na samt att Mark</w:t>
      </w:r>
      <w:r>
        <w:softHyphen/>
        <w:t>nadsdomstolen och Patent</w:t>
      </w:r>
      <w:r>
        <w:softHyphen/>
        <w:t>be</w:t>
      </w:r>
      <w:r>
        <w:softHyphen/>
        <w:t>svärsrätten av</w:t>
      </w:r>
      <w:r>
        <w:softHyphen/>
        <w:t>vecklas. Den nya domstols</w:t>
      </w:r>
      <w:r>
        <w:softHyphen/>
        <w:t>ord</w:t>
      </w:r>
      <w:r>
        <w:softHyphen/>
        <w:t xml:space="preserve">ningen avses träda i kraft den 1 juli 2015. </w:t>
      </w:r>
    </w:p>
    <w:p w14:paraId="5347848F" w14:textId="3AB86BE7" w:rsidR="00F7009D" w:rsidRDefault="009D6872" w:rsidP="00F7009D">
      <w:pPr>
        <w:pStyle w:val="Brdtextmedindrag"/>
      </w:pPr>
      <w:r>
        <w:t>Mot denna bakgrund föreslår regeringen att de ändamål och verksamhe</w:t>
      </w:r>
      <w:r>
        <w:softHyphen/>
        <w:t>ter som avser handläggning av</w:t>
      </w:r>
      <w:r w:rsidRPr="005E799C">
        <w:t xml:space="preserve"> immaterialrättsliga, mark</w:t>
      </w:r>
      <w:r w:rsidRPr="005E799C">
        <w:softHyphen/>
        <w:t>nadsföringsrättsliga och kon</w:t>
      </w:r>
      <w:r w:rsidRPr="005E799C">
        <w:softHyphen/>
        <w:t>kurrensrätts</w:t>
      </w:r>
      <w:r w:rsidRPr="005E799C">
        <w:softHyphen/>
        <w:t xml:space="preserve">liga mål och ärenden </w:t>
      </w:r>
      <w:r>
        <w:t xml:space="preserve">och som finansieras från </w:t>
      </w:r>
      <w:r w:rsidRPr="001C0697">
        <w:t>anslaget 2:1</w:t>
      </w:r>
      <w:r w:rsidRPr="0055311E">
        <w:rPr>
          <w:i/>
        </w:rPr>
        <w:t xml:space="preserve"> Mark</w:t>
      </w:r>
      <w:r w:rsidRPr="0055311E">
        <w:rPr>
          <w:i/>
        </w:rPr>
        <w:softHyphen/>
        <w:t>nadsdom</w:t>
      </w:r>
      <w:r w:rsidRPr="0055311E">
        <w:rPr>
          <w:i/>
        </w:rPr>
        <w:softHyphen/>
        <w:t>stolen</w:t>
      </w:r>
      <w:r>
        <w:t xml:space="preserve"> under utgiftsområde 18 Samhälls</w:t>
      </w:r>
      <w:r>
        <w:softHyphen/>
        <w:t>pla</w:t>
      </w:r>
      <w:r>
        <w:softHyphen/>
        <w:t>nering, bostadsförsörjning och byggande samt konsumentpolitik res</w:t>
      </w:r>
      <w:r>
        <w:softHyphen/>
        <w:t>pek</w:t>
      </w:r>
      <w:r>
        <w:softHyphen/>
        <w:t xml:space="preserve">tive anslaget </w:t>
      </w:r>
      <w:r w:rsidRPr="001C0697">
        <w:t>1:11</w:t>
      </w:r>
      <w:r w:rsidRPr="0055311E">
        <w:rPr>
          <w:i/>
        </w:rPr>
        <w:t xml:space="preserve"> Patentbesvärsrätten</w:t>
      </w:r>
      <w:r>
        <w:t xml:space="preserve"> under ut</w:t>
      </w:r>
      <w:r>
        <w:softHyphen/>
        <w:t>gifts</w:t>
      </w:r>
      <w:r>
        <w:softHyphen/>
        <w:t>område 24 Näringsliv flyttas till utgifts</w:t>
      </w:r>
      <w:r>
        <w:softHyphen/>
        <w:t>om</w:t>
      </w:r>
      <w:r>
        <w:softHyphen/>
        <w:t>råde 4 Rättsväsendet fr.o.m. den</w:t>
      </w:r>
      <w:r w:rsidRPr="00D07A64">
        <w:t xml:space="preserve"> 1 juli 2015</w:t>
      </w:r>
      <w:r>
        <w:t xml:space="preserve">. </w:t>
      </w:r>
    </w:p>
    <w:p w14:paraId="79B54573" w14:textId="1D954562" w:rsidR="00F7009D" w:rsidRDefault="009D6872" w:rsidP="00F7009D">
      <w:pPr>
        <w:pStyle w:val="Brdtextmedindrag"/>
      </w:pPr>
      <w:r>
        <w:t>För de beräknade utgiftsramarna för 2015 innebär förslaget att utgiftsområde 4 Rättsväsendet ökar med 15 225 000 kronor samt att utgiftsområde 24 Näringsliv minskar med 9 697 500 kronor och utgiftsområde 18 Samhällsplanering, bostadsförsörjning och byggande samt konsumentpolitik minskar med 5 527 500 kronor.</w:t>
      </w:r>
    </w:p>
    <w:sectPr w:rsidR="00F7009D" w:rsidSect="00724AC2">
      <w:headerReference w:type="even" r:id="rId540"/>
      <w:headerReference w:type="default" r:id="rId541"/>
      <w:footerReference w:type="even" r:id="rId542"/>
      <w:footerReference w:type="default" r:id="rId543"/>
      <w:footerReference w:type="first" r:id="rId544"/>
      <w:type w:val="continuous"/>
      <w:pgSz w:w="11906" w:h="16838" w:code="9"/>
      <w:pgMar w:top="1304" w:right="1871" w:bottom="1531" w:left="1021" w:header="567" w:footer="1077" w:gutter="0"/>
      <w:cols w:num="2" w:space="340"/>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72C9C9BC" w14:textId="77777777" w:rsidR="00C53370" w:rsidRDefault="00C53370" w:rsidP="0078411F">
      <w:pPr>
        <w:spacing w:after="0" w:line="240" w:lineRule="auto"/>
      </w:pPr>
      <w:r>
        <w:separator/>
      </w:r>
    </w:p>
  </w:endnote>
  <w:endnote w:type="continuationSeparator" w:id="0">
    <w:p w14:paraId="24A201FF" w14:textId="77777777" w:rsidR="00C53370" w:rsidRDefault="00C53370" w:rsidP="0078411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radeGothic">
    <w:panose1 w:val="00000400000000000000"/>
    <w:charset w:val="00"/>
    <w:family w:val="auto"/>
    <w:pitch w:val="variable"/>
    <w:sig w:usb0="00000003" w:usb1="00000000" w:usb2="00000000" w:usb3="00000000" w:csb0="00000001" w:csb1="00000000"/>
  </w:font>
  <w:font w:name="Calibri">
    <w:panose1 w:val="020F0502020204030204"/>
    <w:charset w:val="00"/>
    <w:family w:val="swiss"/>
    <w:pitch w:val="variable"/>
    <w:sig w:usb0="E00002FF" w:usb1="4000ACFF" w:usb2="00000001" w:usb3="00000000" w:csb0="0000019F"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notTrueType/>
    <w:pitch w:val="variable"/>
    <w:sig w:usb0="00000003" w:usb1="00000000" w:usb2="00000000" w:usb3="00000000" w:csb0="00000001" w:csb1="00000000"/>
  </w:font>
  <w:font w:name="Cambria">
    <w:panose1 w:val="02040503050406030204"/>
    <w:charset w:val="00"/>
    <w:family w:val="roman"/>
    <w:pitch w:val="variable"/>
    <w:sig w:usb0="E00002FF" w:usb1="400004FF" w:usb2="00000000" w:usb3="00000000" w:csb0="0000019F" w:csb1="00000000"/>
  </w:font>
  <w:font w:name="Consolas">
    <w:panose1 w:val="020B0609020204030204"/>
    <w:charset w:val="00"/>
    <w:family w:val="roman"/>
    <w:notTrueType/>
    <w:pitch w:val="default"/>
  </w:font>
  <w:font w:name="Arial">
    <w:panose1 w:val="020B0604020202020204"/>
    <w:charset w:val="00"/>
    <w:family w:val="swiss"/>
    <w:pitch w:val="variable"/>
    <w:sig w:usb0="E0002AFF" w:usb1="C0007843" w:usb2="00000009" w:usb3="00000000" w:csb0="000001FF" w:csb1="00000000"/>
  </w:font>
  <w:font w:name="Trade Gothic LT Std Cn">
    <w:panose1 w:val="00000000000000000000"/>
    <w:charset w:val="00"/>
    <w:family w:val="modern"/>
    <w:notTrueType/>
    <w:pitch w:val="variable"/>
    <w:sig w:usb0="800000AF" w:usb1="4000204A" w:usb2="00000000" w:usb3="00000000" w:csb0="00000001" w:csb1="00000000"/>
  </w:font>
  <w:font w:name="Arial Unicode MS">
    <w:panose1 w:val="020B0604020202020204"/>
    <w:charset w:val="00"/>
    <w:family w:val="roman"/>
    <w:notTrueType/>
    <w:pitch w:val="variable"/>
    <w:sig w:usb0="00000003" w:usb1="00000000" w:usb2="00000000" w:usb3="00000000" w:csb0="00000001" w:csb1="00000000"/>
  </w:font>
  <w:font w:name="Garamond">
    <w:panose1 w:val="02020404030301010803"/>
    <w:charset w:val="00"/>
    <w:family w:val="roman"/>
    <w:pitch w:val="variable"/>
    <w:sig w:usb0="00000287" w:usb1="00000000" w:usb2="00000000" w:usb3="00000000" w:csb0="0000009F" w:csb1="00000000"/>
  </w:font>
  <w:font w:name="Helv">
    <w:panose1 w:val="020B0604020202030204"/>
    <w:charset w:val="00"/>
    <w:family w:val="swiss"/>
    <w:notTrueType/>
    <w:pitch w:val="variable"/>
    <w:sig w:usb0="00000003" w:usb1="00000000" w:usb2="00000000" w:usb3="00000000" w:csb0="00000001"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F125DC8"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9088A2D"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63EB441" w14:textId="77777777" w:rsidR="00C53370" w:rsidRDefault="00C53370" w:rsidP="004E7393">
    <w:pPr>
      <w:pStyle w:val="Sidfot"/>
      <w:jc w:val="right"/>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9390B12"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BFC563B"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5066013" w14:textId="77777777" w:rsidR="00C53370" w:rsidRDefault="00C53370" w:rsidP="004E7393">
    <w:pPr>
      <w:pStyle w:val="Sidfot"/>
      <w:jc w:val="right"/>
    </w:pP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9D6F360" w14:textId="77777777" w:rsidR="00C53370" w:rsidRDefault="00C53370">
    <w:pPr>
      <w:pStyle w:val="Sidfot"/>
    </w:pPr>
    <w:r>
      <w:fldChar w:fldCharType="begin"/>
    </w:r>
    <w:r>
      <w:instrText xml:space="preserve"> PAGE </w:instrText>
    </w:r>
    <w:r>
      <w:fldChar w:fldCharType="separate"/>
    </w:r>
    <w:r w:rsidR="0009067D">
      <w:rPr>
        <w:noProof/>
      </w:rPr>
      <w:t>8</w:t>
    </w:r>
    <w:r>
      <w:fldChar w:fldCharType="end"/>
    </w: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87F855F" w14:textId="77777777" w:rsidR="00C53370" w:rsidRDefault="00C53370" w:rsidP="004E7393">
    <w:pPr>
      <w:pStyle w:val="Sidfot"/>
      <w:jc w:val="right"/>
    </w:pPr>
    <w:r>
      <w:fldChar w:fldCharType="begin"/>
    </w:r>
    <w:r>
      <w:instrText xml:space="preserve"> PAGE </w:instrText>
    </w:r>
    <w:r>
      <w:fldChar w:fldCharType="separate"/>
    </w:r>
    <w:r w:rsidR="0009067D">
      <w:rPr>
        <w:noProof/>
      </w:rPr>
      <w:t>9</w:t>
    </w:r>
    <w:r>
      <w:fldChar w:fldCharType="end"/>
    </w:r>
  </w:p>
</w:ftr>
</file>

<file path=word/footer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858836F" w14:textId="77777777" w:rsidR="00C53370" w:rsidRDefault="00C53370" w:rsidP="004E7393">
    <w:pPr>
      <w:pStyle w:val="Sidfot"/>
      <w:jc w:val="right"/>
    </w:pPr>
  </w:p>
</w:ftr>
</file>

<file path=word/footer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56C1B65" w14:textId="77777777" w:rsidR="00C53370" w:rsidRDefault="00C53370">
    <w:pPr>
      <w:pStyle w:val="Sidfot"/>
    </w:pPr>
    <w:r>
      <w:fldChar w:fldCharType="begin"/>
    </w:r>
    <w:r>
      <w:instrText xml:space="preserve"> PAGE </w:instrText>
    </w:r>
    <w:r>
      <w:fldChar w:fldCharType="separate"/>
    </w:r>
    <w:r w:rsidR="0009067D">
      <w:rPr>
        <w:noProof/>
      </w:rPr>
      <w:t>10</w:t>
    </w:r>
    <w:r>
      <w:fldChar w:fldCharType="end"/>
    </w:r>
  </w:p>
</w:ftr>
</file>

<file path=word/footer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CE0F300" w14:textId="77777777" w:rsidR="00C53370" w:rsidRDefault="00C53370" w:rsidP="004E7393">
    <w:pPr>
      <w:pStyle w:val="Sidfot"/>
      <w:jc w:val="right"/>
    </w:pPr>
    <w:r>
      <w:fldChar w:fldCharType="begin"/>
    </w:r>
    <w:r>
      <w:instrText xml:space="preserve"> PAGE </w:instrText>
    </w:r>
    <w:r>
      <w:fldChar w:fldCharType="separate"/>
    </w:r>
    <w:r w:rsidR="0009067D">
      <w:rPr>
        <w:noProof/>
      </w:rPr>
      <w:t>11</w:t>
    </w:r>
    <w:r>
      <w:fldChar w:fldCharType="end"/>
    </w:r>
  </w:p>
</w:ftr>
</file>

<file path=word/footer1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396399A" w14:textId="77777777" w:rsidR="00C53370" w:rsidRDefault="00C53370" w:rsidP="004E7393">
    <w:pPr>
      <w:pStyle w:val="Sidfot"/>
      <w:jc w:val="right"/>
    </w:pPr>
  </w:p>
</w:ftr>
</file>

<file path=word/footer1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76D6A70" w14:textId="77777777" w:rsidR="00C53370" w:rsidRDefault="00C53370">
    <w:pPr>
      <w:pStyle w:val="Sidfot"/>
    </w:pPr>
    <w:r>
      <w:fldChar w:fldCharType="begin"/>
    </w:r>
    <w:r>
      <w:instrText xml:space="preserve"> PAGE </w:instrText>
    </w:r>
    <w:r>
      <w:fldChar w:fldCharType="separate"/>
    </w:r>
    <w:r w:rsidR="0009067D">
      <w:rPr>
        <w:noProof/>
      </w:rPr>
      <w:t>16</w:t>
    </w:r>
    <w:r>
      <w:fldChar w:fldCharType="end"/>
    </w:r>
  </w:p>
</w:ftr>
</file>

<file path=word/footer1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11A72AC" w14:textId="77777777" w:rsidR="00C53370" w:rsidRDefault="00C53370" w:rsidP="004E7393">
    <w:pPr>
      <w:pStyle w:val="Sidfot"/>
      <w:jc w:val="right"/>
    </w:pPr>
    <w:r>
      <w:fldChar w:fldCharType="begin"/>
    </w:r>
    <w:r>
      <w:instrText xml:space="preserve"> PAGE </w:instrText>
    </w:r>
    <w:r>
      <w:fldChar w:fldCharType="separate"/>
    </w:r>
    <w:r w:rsidR="0009067D">
      <w:rPr>
        <w:noProof/>
      </w:rPr>
      <w:t>15</w:t>
    </w:r>
    <w:r>
      <w:fldChar w:fldCharType="end"/>
    </w:r>
  </w:p>
</w:ftr>
</file>

<file path=word/footer1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CD8D812" w14:textId="77777777" w:rsidR="00C53370" w:rsidRDefault="00C53370" w:rsidP="004E7393">
    <w:pPr>
      <w:pStyle w:val="Sidfot"/>
      <w:jc w:val="right"/>
    </w:pPr>
  </w:p>
</w:ftr>
</file>

<file path=word/footer1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353EDCF"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1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09224DB"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949182D" w14:textId="77777777" w:rsidR="00C53370" w:rsidRDefault="00C53370" w:rsidP="004E7393">
    <w:pPr>
      <w:pStyle w:val="Sidfot"/>
      <w:jc w:val="right"/>
    </w:pPr>
  </w:p>
</w:ftr>
</file>

<file path=word/footer1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16BA61A"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2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BD16FC0"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2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A022E91" w14:textId="77777777" w:rsidR="00C53370" w:rsidRDefault="00C53370" w:rsidP="004E7393">
    <w:pPr>
      <w:pStyle w:val="Sidfot"/>
      <w:jc w:val="right"/>
    </w:pPr>
  </w:p>
</w:ftr>
</file>

<file path=word/footer2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2CACA98" w14:textId="77777777" w:rsidR="00C53370" w:rsidRDefault="00C53370">
    <w:pPr>
      <w:pStyle w:val="Sidfot"/>
    </w:pPr>
    <w:r>
      <w:fldChar w:fldCharType="begin"/>
    </w:r>
    <w:r>
      <w:instrText xml:space="preserve"> PAGE </w:instrText>
    </w:r>
    <w:r>
      <w:fldChar w:fldCharType="separate"/>
    </w:r>
    <w:r w:rsidR="0009067D">
      <w:rPr>
        <w:noProof/>
      </w:rPr>
      <w:t>18</w:t>
    </w:r>
    <w:r>
      <w:fldChar w:fldCharType="end"/>
    </w:r>
  </w:p>
</w:ftr>
</file>

<file path=word/footer2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C306B6E" w14:textId="77777777" w:rsidR="00C53370" w:rsidRDefault="00C53370" w:rsidP="004E7393">
    <w:pPr>
      <w:pStyle w:val="Sidfot"/>
      <w:jc w:val="right"/>
    </w:pPr>
    <w:r>
      <w:fldChar w:fldCharType="begin"/>
    </w:r>
    <w:r>
      <w:instrText xml:space="preserve"> PAGE </w:instrText>
    </w:r>
    <w:r>
      <w:fldChar w:fldCharType="separate"/>
    </w:r>
    <w:r w:rsidR="0009067D">
      <w:rPr>
        <w:noProof/>
      </w:rPr>
      <w:t>19</w:t>
    </w:r>
    <w:r>
      <w:fldChar w:fldCharType="end"/>
    </w:r>
  </w:p>
</w:ftr>
</file>

<file path=word/footer2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0159779" w14:textId="77777777" w:rsidR="00C53370" w:rsidRDefault="00C53370" w:rsidP="004E7393">
    <w:pPr>
      <w:pStyle w:val="Sidfot"/>
      <w:jc w:val="right"/>
    </w:pPr>
  </w:p>
</w:ftr>
</file>

<file path=word/footer2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8B73575"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2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EB740F8"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2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61DD08A" w14:textId="77777777" w:rsidR="00C53370" w:rsidRDefault="00C53370" w:rsidP="004E7393">
    <w:pPr>
      <w:pStyle w:val="Sidfot"/>
      <w:jc w:val="right"/>
    </w:pPr>
  </w:p>
</w:ftr>
</file>

<file path=word/footer2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0E66F1A"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2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F39D0CA"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3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61EAA4B" w14:textId="77777777" w:rsidR="00C53370" w:rsidRDefault="00C53370" w:rsidP="004E7393">
    <w:pPr>
      <w:pStyle w:val="Sidfot"/>
      <w:jc w:val="right"/>
    </w:pPr>
  </w:p>
</w:ftr>
</file>

<file path=word/footer3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A6E821D"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3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48139A9"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3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F269B2C" w14:textId="77777777" w:rsidR="00C53370" w:rsidRDefault="00C53370" w:rsidP="004E7393">
    <w:pPr>
      <w:pStyle w:val="Sidfot"/>
      <w:jc w:val="right"/>
    </w:pPr>
  </w:p>
</w:ftr>
</file>

<file path=word/footer3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F630C11" w14:textId="77777777" w:rsidR="00C53370" w:rsidRDefault="00C53370">
    <w:pPr>
      <w:pStyle w:val="Sidfot"/>
    </w:pPr>
    <w:r>
      <w:fldChar w:fldCharType="begin"/>
    </w:r>
    <w:r>
      <w:instrText xml:space="preserve"> PAGE </w:instrText>
    </w:r>
    <w:r>
      <w:fldChar w:fldCharType="separate"/>
    </w:r>
    <w:r w:rsidR="0009067D">
      <w:rPr>
        <w:noProof/>
      </w:rPr>
      <w:t>22</w:t>
    </w:r>
    <w:r>
      <w:fldChar w:fldCharType="end"/>
    </w:r>
  </w:p>
</w:ftr>
</file>

<file path=word/footer3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618A633" w14:textId="77777777" w:rsidR="00C53370" w:rsidRDefault="00C53370" w:rsidP="004E7393">
    <w:pPr>
      <w:pStyle w:val="Sidfot"/>
      <w:jc w:val="right"/>
    </w:pPr>
    <w:r>
      <w:fldChar w:fldCharType="begin"/>
    </w:r>
    <w:r>
      <w:instrText xml:space="preserve"> PAGE </w:instrText>
    </w:r>
    <w:r>
      <w:fldChar w:fldCharType="separate"/>
    </w:r>
    <w:r w:rsidR="0009067D">
      <w:rPr>
        <w:noProof/>
      </w:rPr>
      <w:t>23</w:t>
    </w:r>
    <w:r>
      <w:fldChar w:fldCharType="end"/>
    </w:r>
  </w:p>
</w:ftr>
</file>

<file path=word/footer3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2055E58" w14:textId="77777777" w:rsidR="00C53370" w:rsidRDefault="00C53370" w:rsidP="004E7393">
    <w:pPr>
      <w:pStyle w:val="Sidfot"/>
      <w:jc w:val="right"/>
    </w:pPr>
  </w:p>
</w:ftr>
</file>

<file path=word/footer3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2BF2FFD"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3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2E2C65D"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3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E8D17CB" w14:textId="77777777" w:rsidR="00C53370" w:rsidRDefault="00C53370" w:rsidP="004E7393">
    <w:pPr>
      <w:pStyle w:val="Sidfot"/>
      <w:jc w:val="right"/>
    </w:pPr>
  </w:p>
</w:ftr>
</file>

<file path=word/footer4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1645530" w14:textId="77777777" w:rsidR="00C53370" w:rsidRDefault="00C53370">
    <w:pPr>
      <w:pStyle w:val="Sidfot"/>
    </w:pPr>
    <w:r>
      <w:fldChar w:fldCharType="begin"/>
    </w:r>
    <w:r>
      <w:instrText xml:space="preserve"> PAGE </w:instrText>
    </w:r>
    <w:r>
      <w:fldChar w:fldCharType="separate"/>
    </w:r>
    <w:r w:rsidR="0009067D">
      <w:rPr>
        <w:noProof/>
      </w:rPr>
      <w:t>78</w:t>
    </w:r>
    <w:r>
      <w:fldChar w:fldCharType="end"/>
    </w:r>
  </w:p>
</w:ftr>
</file>

<file path=word/footer4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AEED200" w14:textId="77777777" w:rsidR="00C53370" w:rsidRDefault="00C53370" w:rsidP="004E7393">
    <w:pPr>
      <w:pStyle w:val="Sidfot"/>
      <w:jc w:val="right"/>
    </w:pPr>
    <w:r>
      <w:fldChar w:fldCharType="begin"/>
    </w:r>
    <w:r>
      <w:instrText xml:space="preserve"> PAGE </w:instrText>
    </w:r>
    <w:r>
      <w:fldChar w:fldCharType="separate"/>
    </w:r>
    <w:r w:rsidR="0009067D">
      <w:rPr>
        <w:noProof/>
      </w:rPr>
      <w:t>79</w:t>
    </w:r>
    <w:r>
      <w:fldChar w:fldCharType="end"/>
    </w:r>
  </w:p>
</w:ftr>
</file>

<file path=word/footer4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5F956EF" w14:textId="77777777" w:rsidR="00C53370" w:rsidRDefault="00C53370" w:rsidP="004E7393">
    <w:pPr>
      <w:pStyle w:val="Sidfot"/>
      <w:jc w:val="right"/>
    </w:pPr>
  </w:p>
</w:ftr>
</file>

<file path=word/footer4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4E8627E"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4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64D21E8"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4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92DF341" w14:textId="77777777" w:rsidR="00C53370" w:rsidRDefault="00C53370" w:rsidP="004E7393">
    <w:pPr>
      <w:pStyle w:val="Sidfot"/>
      <w:jc w:val="right"/>
    </w:pPr>
  </w:p>
</w:ftr>
</file>

<file path=word/footer4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87C65F3" w14:textId="77777777" w:rsidR="00C53370" w:rsidRDefault="00C53370">
    <w:pPr>
      <w:pStyle w:val="Sidfot"/>
    </w:pPr>
    <w:r>
      <w:fldChar w:fldCharType="begin"/>
    </w:r>
    <w:r>
      <w:instrText xml:space="preserve"> PAGE </w:instrText>
    </w:r>
    <w:r>
      <w:fldChar w:fldCharType="separate"/>
    </w:r>
    <w:r w:rsidR="0009067D">
      <w:rPr>
        <w:noProof/>
      </w:rPr>
      <w:t>82</w:t>
    </w:r>
    <w:r>
      <w:fldChar w:fldCharType="end"/>
    </w:r>
  </w:p>
</w:ftr>
</file>

<file path=word/footer4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6513CD2" w14:textId="77777777" w:rsidR="00C53370" w:rsidRDefault="00C53370" w:rsidP="004E7393">
    <w:pPr>
      <w:pStyle w:val="Sidfot"/>
      <w:jc w:val="right"/>
    </w:pPr>
    <w:r>
      <w:fldChar w:fldCharType="begin"/>
    </w:r>
    <w:r>
      <w:instrText xml:space="preserve"> PAGE </w:instrText>
    </w:r>
    <w:r>
      <w:fldChar w:fldCharType="separate"/>
    </w:r>
    <w:r w:rsidR="0009067D">
      <w:rPr>
        <w:noProof/>
      </w:rPr>
      <w:t>83</w:t>
    </w:r>
    <w:r>
      <w:fldChar w:fldCharType="end"/>
    </w:r>
  </w:p>
</w:ftr>
</file>

<file path=word/footer4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8D2B163" w14:textId="77777777" w:rsidR="00C53370" w:rsidRDefault="00C53370" w:rsidP="004E7393">
    <w:pPr>
      <w:pStyle w:val="Sidfot"/>
      <w:jc w:val="right"/>
    </w:pPr>
  </w:p>
</w:ftr>
</file>

<file path=word/footer4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0BA3E02" w14:textId="77777777" w:rsidR="00C53370" w:rsidRDefault="00C53370">
    <w:pPr>
      <w:pStyle w:val="Sidfot"/>
    </w:pPr>
    <w:r>
      <w:fldChar w:fldCharType="begin"/>
    </w:r>
    <w:r>
      <w:instrText xml:space="preserve"> PAGE </w:instrText>
    </w:r>
    <w:r>
      <w:fldChar w:fldCharType="separate"/>
    </w:r>
    <w:r w:rsidR="0009067D">
      <w:rPr>
        <w:noProof/>
      </w:rPr>
      <w:t>116</w:t>
    </w:r>
    <w:r>
      <w:fldChar w:fldCharType="end"/>
    </w:r>
  </w:p>
</w:ftr>
</file>

<file path=word/footer5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88AE875" w14:textId="77777777" w:rsidR="00C53370" w:rsidRDefault="00C53370" w:rsidP="004E7393">
    <w:pPr>
      <w:pStyle w:val="Sidfot"/>
      <w:jc w:val="right"/>
    </w:pPr>
    <w:r>
      <w:fldChar w:fldCharType="begin"/>
    </w:r>
    <w:r>
      <w:instrText xml:space="preserve"> PAGE </w:instrText>
    </w:r>
    <w:r>
      <w:fldChar w:fldCharType="separate"/>
    </w:r>
    <w:r w:rsidR="0009067D">
      <w:rPr>
        <w:noProof/>
      </w:rPr>
      <w:t>115</w:t>
    </w:r>
    <w:r>
      <w:fldChar w:fldCharType="end"/>
    </w:r>
  </w:p>
</w:ftr>
</file>

<file path=word/footer5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26B8668" w14:textId="77777777" w:rsidR="00C53370" w:rsidRDefault="00C53370" w:rsidP="004E7393">
    <w:pPr>
      <w:pStyle w:val="Sidfot"/>
      <w:jc w:val="right"/>
    </w:pPr>
  </w:p>
</w:ftr>
</file>

<file path=word/footer5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92FD7B6"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5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B903E5E"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5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085DBAD" w14:textId="77777777" w:rsidR="00C53370" w:rsidRDefault="00C53370" w:rsidP="004E7393">
    <w:pPr>
      <w:pStyle w:val="Sidfot"/>
      <w:jc w:val="right"/>
    </w:pPr>
  </w:p>
</w:ftr>
</file>

<file path=word/footer5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A8DA16C" w14:textId="77777777" w:rsidR="00C53370" w:rsidRDefault="00C53370">
    <w:pPr>
      <w:pStyle w:val="Sidfot"/>
    </w:pPr>
    <w:r>
      <w:fldChar w:fldCharType="begin"/>
    </w:r>
    <w:r>
      <w:instrText xml:space="preserve"> PAGE </w:instrText>
    </w:r>
    <w:r>
      <w:fldChar w:fldCharType="separate"/>
    </w:r>
    <w:r>
      <w:rPr>
        <w:noProof/>
      </w:rPr>
      <w:t>118</w:t>
    </w:r>
    <w:r>
      <w:fldChar w:fldCharType="end"/>
    </w:r>
  </w:p>
</w:ftr>
</file>

<file path=word/footer5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D6C8848" w14:textId="77777777" w:rsidR="00C53370" w:rsidRDefault="00C53370" w:rsidP="004E7393">
    <w:pPr>
      <w:pStyle w:val="Sidfot"/>
      <w:jc w:val="right"/>
    </w:pPr>
    <w:r>
      <w:fldChar w:fldCharType="begin"/>
    </w:r>
    <w:r>
      <w:instrText xml:space="preserve"> PAGE </w:instrText>
    </w:r>
    <w:r>
      <w:fldChar w:fldCharType="separate"/>
    </w:r>
    <w:r w:rsidR="0009067D">
      <w:rPr>
        <w:noProof/>
      </w:rPr>
      <w:t>117</w:t>
    </w:r>
    <w:r>
      <w:fldChar w:fldCharType="end"/>
    </w:r>
  </w:p>
</w:ftr>
</file>

<file path=word/footer5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9EA0CF5" w14:textId="77777777" w:rsidR="00C53370" w:rsidRDefault="00C53370" w:rsidP="004E7393">
    <w:pPr>
      <w:pStyle w:val="Sidfot"/>
      <w:jc w:val="right"/>
    </w:pPr>
  </w:p>
</w:ftr>
</file>

<file path=word/footer5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12A2E96" w14:textId="77777777" w:rsidR="00C53370" w:rsidRDefault="00C53370">
    <w:pPr>
      <w:pStyle w:val="Sidfot"/>
    </w:pPr>
    <w:r>
      <w:fldChar w:fldCharType="begin"/>
    </w:r>
    <w:r>
      <w:instrText xml:space="preserve"> PAGE </w:instrText>
    </w:r>
    <w:r>
      <w:fldChar w:fldCharType="separate"/>
    </w:r>
    <w:r w:rsidR="0009067D">
      <w:rPr>
        <w:noProof/>
      </w:rPr>
      <w:t>118</w:t>
    </w:r>
    <w:r>
      <w:fldChar w:fldCharType="end"/>
    </w:r>
  </w:p>
</w:ftr>
</file>

<file path=word/footer5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6CE784A" w14:textId="77777777" w:rsidR="00C53370" w:rsidRDefault="00C53370" w:rsidP="004E7393">
    <w:pPr>
      <w:pStyle w:val="Sidfot"/>
      <w:jc w:val="right"/>
    </w:pPr>
    <w:r>
      <w:fldChar w:fldCharType="begin"/>
    </w:r>
    <w:r>
      <w:instrText xml:space="preserve"> PAGE </w:instrText>
    </w:r>
    <w:r>
      <w:fldChar w:fldCharType="separate"/>
    </w:r>
    <w:r w:rsidR="0009067D">
      <w:rPr>
        <w:noProof/>
      </w:rPr>
      <w:t>119</w:t>
    </w:r>
    <w:r>
      <w:fldChar w:fldCharType="end"/>
    </w:r>
  </w:p>
</w:ftr>
</file>

<file path=word/footer6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533121D" w14:textId="77777777" w:rsidR="00C53370" w:rsidRDefault="00C53370" w:rsidP="004E7393">
    <w:pPr>
      <w:pStyle w:val="Sidfot"/>
      <w:jc w:val="right"/>
    </w:pPr>
  </w:p>
</w:ftr>
</file>

<file path=word/footer6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24FE88E"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6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B8E6D60"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6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8D46022" w14:textId="77777777" w:rsidR="00C53370" w:rsidRDefault="00C53370" w:rsidP="004E7393">
    <w:pPr>
      <w:pStyle w:val="Sidfot"/>
      <w:jc w:val="right"/>
    </w:pPr>
  </w:p>
</w:ftr>
</file>

<file path=word/footer6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1BCB101" w14:textId="77777777" w:rsidR="00C53370" w:rsidRDefault="00C53370">
    <w:pPr>
      <w:pStyle w:val="Sidfot"/>
    </w:pPr>
    <w:r>
      <w:fldChar w:fldCharType="begin"/>
    </w:r>
    <w:r>
      <w:instrText xml:space="preserve"> PAGE </w:instrText>
    </w:r>
    <w:r>
      <w:fldChar w:fldCharType="separate"/>
    </w:r>
    <w:r w:rsidR="0009067D">
      <w:rPr>
        <w:noProof/>
      </w:rPr>
      <w:t>122</w:t>
    </w:r>
    <w:r>
      <w:fldChar w:fldCharType="end"/>
    </w:r>
  </w:p>
</w:ftr>
</file>

<file path=word/footer6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36E85EE" w14:textId="77777777" w:rsidR="00C53370" w:rsidRDefault="00C53370" w:rsidP="004E7393">
    <w:pPr>
      <w:pStyle w:val="Sidfot"/>
      <w:jc w:val="right"/>
    </w:pPr>
    <w:r>
      <w:fldChar w:fldCharType="begin"/>
    </w:r>
    <w:r>
      <w:instrText xml:space="preserve"> PAGE </w:instrText>
    </w:r>
    <w:r>
      <w:fldChar w:fldCharType="separate"/>
    </w:r>
    <w:r w:rsidR="0009067D">
      <w:rPr>
        <w:noProof/>
      </w:rPr>
      <w:t>123</w:t>
    </w:r>
    <w:r>
      <w:fldChar w:fldCharType="end"/>
    </w:r>
  </w:p>
</w:ftr>
</file>

<file path=word/footer6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7377B73" w14:textId="77777777" w:rsidR="00C53370" w:rsidRDefault="00C53370" w:rsidP="004E7393">
    <w:pPr>
      <w:pStyle w:val="Sidfot"/>
      <w:jc w:val="right"/>
    </w:pPr>
  </w:p>
</w:ftr>
</file>

<file path=word/footer6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809E5C1" w14:textId="77777777" w:rsidR="00C53370" w:rsidRDefault="00C53370">
    <w:pPr>
      <w:pStyle w:val="Sidfot"/>
    </w:pPr>
    <w:r>
      <w:fldChar w:fldCharType="begin"/>
    </w:r>
    <w:r>
      <w:instrText xml:space="preserve"> PAGE </w:instrText>
    </w:r>
    <w:r>
      <w:fldChar w:fldCharType="separate"/>
    </w:r>
    <w:r w:rsidR="0009067D">
      <w:rPr>
        <w:noProof/>
      </w:rPr>
      <w:t>130</w:t>
    </w:r>
    <w:r>
      <w:fldChar w:fldCharType="end"/>
    </w:r>
  </w:p>
</w:ftr>
</file>

<file path=word/footer6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1B1AB82" w14:textId="77777777" w:rsidR="00C53370" w:rsidRDefault="00C53370" w:rsidP="004E7393">
    <w:pPr>
      <w:pStyle w:val="Sidfot"/>
      <w:jc w:val="right"/>
    </w:pPr>
    <w:r>
      <w:fldChar w:fldCharType="begin"/>
    </w:r>
    <w:r>
      <w:instrText xml:space="preserve"> PAGE </w:instrText>
    </w:r>
    <w:r>
      <w:fldChar w:fldCharType="separate"/>
    </w:r>
    <w:r w:rsidR="0009067D">
      <w:rPr>
        <w:noProof/>
      </w:rPr>
      <w:t>129</w:t>
    </w:r>
    <w:r>
      <w:fldChar w:fldCharType="end"/>
    </w:r>
  </w:p>
</w:ftr>
</file>

<file path=word/footer6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96484AC" w14:textId="77777777" w:rsidR="00C53370" w:rsidRDefault="00C53370" w:rsidP="004E7393">
    <w:pPr>
      <w:pStyle w:val="Sidfot"/>
      <w:jc w:val="right"/>
    </w:pPr>
  </w:p>
</w:ftr>
</file>

<file path=word/footer7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9B4ABD2"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7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514A949" w14:textId="77777777" w:rsidR="00C53370" w:rsidRDefault="00C53370" w:rsidP="004E7393">
    <w:pPr>
      <w:pStyle w:val="Sidfot"/>
      <w:jc w:val="right"/>
    </w:pPr>
    <w:r>
      <w:fldChar w:fldCharType="begin"/>
    </w:r>
    <w:r>
      <w:instrText xml:space="preserve"> PAGE </w:instrText>
    </w:r>
    <w:r>
      <w:fldChar w:fldCharType="separate"/>
    </w:r>
    <w:r w:rsidR="0009067D">
      <w:rPr>
        <w:noProof/>
      </w:rPr>
      <w:t>131</w:t>
    </w:r>
    <w:r>
      <w:fldChar w:fldCharType="end"/>
    </w:r>
  </w:p>
</w:ftr>
</file>

<file path=word/footer7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67ADE4C" w14:textId="77777777" w:rsidR="00C53370" w:rsidRDefault="00C53370" w:rsidP="004E7393">
    <w:pPr>
      <w:pStyle w:val="Sidfot"/>
      <w:jc w:val="right"/>
    </w:pPr>
  </w:p>
</w:ftr>
</file>

<file path=word/footer7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20793CD"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7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CF5B08B"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7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359B3E1" w14:textId="77777777" w:rsidR="00C53370" w:rsidRDefault="00C53370" w:rsidP="004E7393">
    <w:pPr>
      <w:pStyle w:val="Sidfot"/>
      <w:jc w:val="right"/>
    </w:pPr>
  </w:p>
</w:ftr>
</file>

<file path=word/footer7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382214C"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7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A5E6F2D"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7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F9E7635" w14:textId="77777777" w:rsidR="00C53370" w:rsidRDefault="00C53370" w:rsidP="004E7393">
    <w:pPr>
      <w:pStyle w:val="Sidfot"/>
      <w:jc w:val="right"/>
    </w:pPr>
  </w:p>
</w:ftr>
</file>

<file path=word/footer7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75346EF"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8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ADADB05"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8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C7F56B2" w14:textId="77777777" w:rsidR="00C53370" w:rsidRDefault="00C53370" w:rsidP="004E7393">
    <w:pPr>
      <w:pStyle w:val="Sidfot"/>
      <w:jc w:val="right"/>
    </w:pPr>
  </w:p>
</w:ftr>
</file>

<file path=word/footer8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AA7F4ED" w14:textId="77777777" w:rsidR="00C53370" w:rsidRDefault="00C53370">
    <w:pPr>
      <w:pStyle w:val="Sidfot"/>
    </w:pPr>
    <w:r>
      <w:fldChar w:fldCharType="begin"/>
    </w:r>
    <w:r>
      <w:instrText xml:space="preserve"> PAGE </w:instrText>
    </w:r>
    <w:r>
      <w:fldChar w:fldCharType="separate"/>
    </w:r>
    <w:r w:rsidR="0009067D">
      <w:rPr>
        <w:noProof/>
      </w:rPr>
      <w:t>140</w:t>
    </w:r>
    <w:r>
      <w:fldChar w:fldCharType="end"/>
    </w:r>
  </w:p>
</w:ftr>
</file>

<file path=word/footer8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9E83CF4" w14:textId="77777777" w:rsidR="00C53370" w:rsidRDefault="00C53370" w:rsidP="004E7393">
    <w:pPr>
      <w:pStyle w:val="Sidfot"/>
      <w:jc w:val="right"/>
    </w:pPr>
    <w:r>
      <w:fldChar w:fldCharType="begin"/>
    </w:r>
    <w:r>
      <w:instrText xml:space="preserve"> PAGE </w:instrText>
    </w:r>
    <w:r>
      <w:fldChar w:fldCharType="separate"/>
    </w:r>
    <w:r w:rsidR="0009067D">
      <w:rPr>
        <w:noProof/>
      </w:rPr>
      <w:t>139</w:t>
    </w:r>
    <w:r>
      <w:fldChar w:fldCharType="end"/>
    </w:r>
  </w:p>
</w:ftr>
</file>

<file path=word/footer8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260A753" w14:textId="77777777" w:rsidR="00C53370" w:rsidRDefault="00C53370" w:rsidP="004E7393">
    <w:pPr>
      <w:pStyle w:val="Sidfot"/>
      <w:jc w:val="right"/>
    </w:pPr>
  </w:p>
</w:ftr>
</file>

<file path=word/footer8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69E3C7A"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8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E841ACB"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8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A6752A7" w14:textId="77777777" w:rsidR="00C53370" w:rsidRDefault="00C53370" w:rsidP="004E7393">
    <w:pPr>
      <w:pStyle w:val="Sidfot"/>
      <w:jc w:val="right"/>
    </w:pPr>
  </w:p>
</w:ftr>
</file>

<file path=word/footer8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7737219" w14:textId="77777777" w:rsidR="00C53370" w:rsidRDefault="00C53370">
    <w:pPr>
      <w:pStyle w:val="Sidfot"/>
    </w:pPr>
    <w:r>
      <w:fldChar w:fldCharType="begin"/>
    </w:r>
    <w:r>
      <w:instrText xml:space="preserve"> PAGE </w:instrText>
    </w:r>
    <w:r>
      <w:fldChar w:fldCharType="separate"/>
    </w:r>
    <w:r w:rsidR="0009067D">
      <w:rPr>
        <w:noProof/>
      </w:rPr>
      <w:t>142</w:t>
    </w:r>
    <w:r>
      <w:fldChar w:fldCharType="end"/>
    </w:r>
  </w:p>
</w:ftr>
</file>

<file path=word/footer8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922EE94" w14:textId="77777777" w:rsidR="00C53370" w:rsidRDefault="00C53370" w:rsidP="004E7393">
    <w:pPr>
      <w:pStyle w:val="Sidfot"/>
      <w:jc w:val="right"/>
    </w:pPr>
    <w:r>
      <w:fldChar w:fldCharType="begin"/>
    </w:r>
    <w:r>
      <w:instrText xml:space="preserve"> PAGE </w:instrText>
    </w:r>
    <w:r>
      <w:fldChar w:fldCharType="separate"/>
    </w:r>
    <w:r w:rsidR="0009067D">
      <w:rPr>
        <w:noProof/>
      </w:rPr>
      <w:t>143</w:t>
    </w:r>
    <w:r>
      <w:fldChar w:fldCharType="end"/>
    </w:r>
  </w:p>
</w:ftr>
</file>

<file path=word/footer9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0435762" w14:textId="77777777" w:rsidR="00C53370" w:rsidRDefault="00C53370" w:rsidP="004E7393">
    <w:pPr>
      <w:pStyle w:val="Sidfot"/>
      <w:jc w:val="right"/>
    </w:pPr>
  </w:p>
</w:ftr>
</file>

<file path=word/footer9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60B5AD1" w14:textId="77777777" w:rsidR="00C53370" w:rsidRDefault="00C53370">
    <w:pPr>
      <w:pStyle w:val="Sidfot"/>
    </w:pPr>
    <w:r>
      <w:fldChar w:fldCharType="begin"/>
    </w:r>
    <w:r>
      <w:instrText xml:space="preserve"> PAGE </w:instrText>
    </w:r>
    <w:r>
      <w:fldChar w:fldCharType="separate"/>
    </w:r>
    <w:r w:rsidR="0009067D">
      <w:rPr>
        <w:noProof/>
      </w:rPr>
      <w:t>144</w:t>
    </w:r>
    <w:r>
      <w:fldChar w:fldCharType="end"/>
    </w:r>
  </w:p>
</w:ftr>
</file>

<file path=word/footer9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5C72B52" w14:textId="77777777" w:rsidR="00C53370" w:rsidRDefault="00C53370" w:rsidP="004E7393">
    <w:pPr>
      <w:pStyle w:val="Sidfot"/>
      <w:jc w:val="right"/>
    </w:pPr>
    <w:r>
      <w:fldChar w:fldCharType="begin"/>
    </w:r>
    <w:r>
      <w:instrText xml:space="preserve"> PAGE </w:instrText>
    </w:r>
    <w:r>
      <w:fldChar w:fldCharType="separate"/>
    </w:r>
    <w:r w:rsidR="0009067D">
      <w:rPr>
        <w:noProof/>
      </w:rPr>
      <w:t>145</w:t>
    </w:r>
    <w:r>
      <w:fldChar w:fldCharType="end"/>
    </w:r>
  </w:p>
</w:ftr>
</file>

<file path=word/footer9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1F2224F" w14:textId="77777777" w:rsidR="00C53370" w:rsidRDefault="00C53370" w:rsidP="004E7393">
    <w:pPr>
      <w:pStyle w:val="Sidfot"/>
      <w:jc w:val="right"/>
    </w:pPr>
  </w:p>
</w:ftr>
</file>

<file path=word/footer9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1CCD6E7" w14:textId="77777777" w:rsidR="00C53370" w:rsidRDefault="00C53370">
    <w:pPr>
      <w:pStyle w:val="Sidfot"/>
    </w:pPr>
    <w:r>
      <w:fldChar w:fldCharType="begin"/>
    </w:r>
    <w:r>
      <w:instrText xml:space="preserve"> PAGE </w:instrText>
    </w:r>
    <w:r>
      <w:fldChar w:fldCharType="separate"/>
    </w:r>
    <w:r w:rsidR="0009067D">
      <w:rPr>
        <w:noProof/>
      </w:rPr>
      <w:t>146</w:t>
    </w:r>
    <w:r>
      <w:fldChar w:fldCharType="end"/>
    </w:r>
  </w:p>
</w:ftr>
</file>

<file path=word/footer9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30F9A3A"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9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F33059C" w14:textId="77777777" w:rsidR="00C53370" w:rsidRDefault="00C53370" w:rsidP="004E7393">
    <w:pPr>
      <w:pStyle w:val="Sidfot"/>
      <w:jc w:val="right"/>
    </w:pPr>
  </w:p>
</w:ftr>
</file>

<file path=word/footer9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8406E24"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9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F89BE51"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9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17B8008" w14:textId="77777777" w:rsidR="00C53370" w:rsidRDefault="00C53370" w:rsidP="004E7393">
    <w:pPr>
      <w:pStyle w:val="Sidfot"/>
      <w:jc w:val="right"/>
    </w:pPr>
  </w:p>
</w:ftr>
</file>

<file path=word/footer10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173DCAF"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10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E4955FB"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0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F2027E2" w14:textId="77777777" w:rsidR="00C53370" w:rsidRDefault="00C53370" w:rsidP="004E7393">
    <w:pPr>
      <w:pStyle w:val="Sidfot"/>
      <w:jc w:val="right"/>
    </w:pPr>
  </w:p>
</w:ftr>
</file>

<file path=word/footer10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2298A66"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10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65466F5" w14:textId="77777777" w:rsidR="00C53370" w:rsidRDefault="00C53370" w:rsidP="004E7393">
    <w:pPr>
      <w:pStyle w:val="Sidfot"/>
      <w:jc w:val="right"/>
    </w:pPr>
    <w:r>
      <w:fldChar w:fldCharType="begin"/>
    </w:r>
    <w:r>
      <w:instrText xml:space="preserve"> PAGE </w:instrText>
    </w:r>
    <w:r>
      <w:fldChar w:fldCharType="separate"/>
    </w:r>
    <w:r w:rsidR="0009067D">
      <w:rPr>
        <w:noProof/>
      </w:rPr>
      <w:t>147</w:t>
    </w:r>
    <w:r>
      <w:fldChar w:fldCharType="end"/>
    </w:r>
  </w:p>
</w:ftr>
</file>

<file path=word/footer10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07109CC" w14:textId="77777777" w:rsidR="00C53370" w:rsidRDefault="00C53370" w:rsidP="004E7393">
    <w:pPr>
      <w:pStyle w:val="Sidfot"/>
      <w:jc w:val="right"/>
    </w:pPr>
  </w:p>
</w:ftr>
</file>

<file path=word/footer10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FB676FF" w14:textId="77777777" w:rsidR="00C53370" w:rsidRDefault="00C53370">
    <w:pPr>
      <w:pStyle w:val="Sidfot"/>
    </w:pPr>
    <w:r>
      <w:fldChar w:fldCharType="begin"/>
    </w:r>
    <w:r>
      <w:instrText xml:space="preserve"> PAGE </w:instrText>
    </w:r>
    <w:r>
      <w:fldChar w:fldCharType="separate"/>
    </w:r>
    <w:r w:rsidR="0009067D">
      <w:rPr>
        <w:noProof/>
      </w:rPr>
      <w:t>152</w:t>
    </w:r>
    <w:r>
      <w:fldChar w:fldCharType="end"/>
    </w:r>
  </w:p>
</w:ftr>
</file>

<file path=word/footer10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4A6646D" w14:textId="77777777" w:rsidR="00C53370" w:rsidRDefault="00C53370" w:rsidP="004E7393">
    <w:pPr>
      <w:pStyle w:val="Sidfot"/>
      <w:jc w:val="right"/>
    </w:pPr>
    <w:r>
      <w:fldChar w:fldCharType="begin"/>
    </w:r>
    <w:r>
      <w:instrText xml:space="preserve"> PAGE </w:instrText>
    </w:r>
    <w:r>
      <w:fldChar w:fldCharType="separate"/>
    </w:r>
    <w:r w:rsidR="0009067D">
      <w:rPr>
        <w:noProof/>
      </w:rPr>
      <w:t>153</w:t>
    </w:r>
    <w:r>
      <w:fldChar w:fldCharType="end"/>
    </w:r>
  </w:p>
</w:ftr>
</file>

<file path=word/footer10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6979444" w14:textId="77777777" w:rsidR="00C53370" w:rsidRDefault="00C53370" w:rsidP="004E7393">
    <w:pPr>
      <w:pStyle w:val="Sidfot"/>
      <w:jc w:val="right"/>
    </w:pPr>
  </w:p>
</w:ftr>
</file>

<file path=word/footer10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099F85A" w14:textId="77777777" w:rsidR="00C53370" w:rsidRDefault="00C53370">
    <w:pPr>
      <w:pStyle w:val="Sidfot"/>
    </w:pPr>
    <w:r>
      <w:fldChar w:fldCharType="begin"/>
    </w:r>
    <w:r>
      <w:instrText xml:space="preserve"> PAGE </w:instrText>
    </w:r>
    <w:r>
      <w:fldChar w:fldCharType="separate"/>
    </w:r>
    <w:r w:rsidR="0009067D">
      <w:rPr>
        <w:noProof/>
      </w:rPr>
      <w:t>154</w:t>
    </w:r>
    <w:r>
      <w:fldChar w:fldCharType="end"/>
    </w:r>
  </w:p>
</w:ftr>
</file>

<file path=word/footer1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A0208F9"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E808C58" w14:textId="77777777" w:rsidR="00C53370" w:rsidRDefault="00C53370" w:rsidP="004E7393">
    <w:pPr>
      <w:pStyle w:val="Sidfot"/>
      <w:jc w:val="right"/>
    </w:pPr>
  </w:p>
</w:ftr>
</file>

<file path=word/footer11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9F93B9D"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11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7B877FE"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1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7102FFE" w14:textId="77777777" w:rsidR="00C53370" w:rsidRDefault="00C53370" w:rsidP="004E7393">
    <w:pPr>
      <w:pStyle w:val="Sidfot"/>
      <w:jc w:val="right"/>
    </w:pPr>
  </w:p>
</w:ftr>
</file>

<file path=word/footer11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C1A60ED"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11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719C46A"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1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7F85F4E" w14:textId="77777777" w:rsidR="00C53370" w:rsidRDefault="00C53370" w:rsidP="004E7393">
    <w:pPr>
      <w:pStyle w:val="Sidfot"/>
      <w:jc w:val="right"/>
    </w:pPr>
  </w:p>
</w:ftr>
</file>

<file path=word/footer11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49832FE" w14:textId="77777777" w:rsidR="00C53370" w:rsidRDefault="00C53370">
    <w:pPr>
      <w:pStyle w:val="Sidfot"/>
    </w:pPr>
    <w:r>
      <w:fldChar w:fldCharType="begin"/>
    </w:r>
    <w:r>
      <w:instrText xml:space="preserve"> PAGE </w:instrText>
    </w:r>
    <w:r>
      <w:fldChar w:fldCharType="separate"/>
    </w:r>
    <w:r w:rsidR="0009067D">
      <w:rPr>
        <w:noProof/>
      </w:rPr>
      <w:t>156</w:t>
    </w:r>
    <w:r>
      <w:fldChar w:fldCharType="end"/>
    </w:r>
  </w:p>
</w:ftr>
</file>

<file path=word/footer11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BED10CF" w14:textId="77777777" w:rsidR="00C53370" w:rsidRDefault="00C53370" w:rsidP="004E7393">
    <w:pPr>
      <w:pStyle w:val="Sidfot"/>
      <w:jc w:val="right"/>
    </w:pPr>
    <w:r>
      <w:fldChar w:fldCharType="begin"/>
    </w:r>
    <w:r>
      <w:instrText xml:space="preserve"> PAGE </w:instrText>
    </w:r>
    <w:r>
      <w:fldChar w:fldCharType="separate"/>
    </w:r>
    <w:r w:rsidR="0009067D">
      <w:rPr>
        <w:noProof/>
      </w:rPr>
      <w:t>157</w:t>
    </w:r>
    <w:r>
      <w:fldChar w:fldCharType="end"/>
    </w:r>
  </w:p>
</w:ftr>
</file>

<file path=word/footer12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CAA3DE8" w14:textId="77777777" w:rsidR="00C53370" w:rsidRDefault="00C53370" w:rsidP="004E7393">
    <w:pPr>
      <w:pStyle w:val="Sidfot"/>
      <w:jc w:val="right"/>
    </w:pPr>
  </w:p>
</w:ftr>
</file>

<file path=word/footer12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C73DAE1" w14:textId="77777777" w:rsidR="00C53370" w:rsidRDefault="00C53370">
    <w:pPr>
      <w:pStyle w:val="Sidfot"/>
    </w:pPr>
    <w:r>
      <w:fldChar w:fldCharType="begin"/>
    </w:r>
    <w:r>
      <w:instrText xml:space="preserve"> PAGE </w:instrText>
    </w:r>
    <w:r>
      <w:fldChar w:fldCharType="separate"/>
    </w:r>
    <w:r w:rsidR="0009067D">
      <w:rPr>
        <w:noProof/>
      </w:rPr>
      <w:t>158</w:t>
    </w:r>
    <w:r>
      <w:fldChar w:fldCharType="end"/>
    </w:r>
  </w:p>
</w:ftr>
</file>

<file path=word/footer12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3EFD653"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2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47A76E7" w14:textId="77777777" w:rsidR="00C53370" w:rsidRDefault="00C53370" w:rsidP="004E7393">
    <w:pPr>
      <w:pStyle w:val="Sidfot"/>
      <w:jc w:val="right"/>
    </w:pPr>
  </w:p>
</w:ftr>
</file>

<file path=word/footer12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59B224E"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12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F1A60CD" w14:textId="77777777" w:rsidR="00C53370" w:rsidRDefault="00C53370" w:rsidP="004E7393">
    <w:pPr>
      <w:pStyle w:val="Sidfot"/>
      <w:jc w:val="right"/>
    </w:pPr>
    <w:r>
      <w:fldChar w:fldCharType="begin"/>
    </w:r>
    <w:r>
      <w:instrText xml:space="preserve"> PAGE </w:instrText>
    </w:r>
    <w:r>
      <w:fldChar w:fldCharType="separate"/>
    </w:r>
    <w:r w:rsidR="0009067D">
      <w:rPr>
        <w:noProof/>
      </w:rPr>
      <w:t>159</w:t>
    </w:r>
    <w:r>
      <w:fldChar w:fldCharType="end"/>
    </w:r>
  </w:p>
</w:ftr>
</file>

<file path=word/footer12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AE76B0B" w14:textId="77777777" w:rsidR="00C53370" w:rsidRDefault="00C53370" w:rsidP="004E7393">
    <w:pPr>
      <w:pStyle w:val="Sidfot"/>
      <w:jc w:val="right"/>
    </w:pPr>
  </w:p>
</w:ftr>
</file>

<file path=word/footer12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68624AD"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12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9DB6DE6"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2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ED0B074" w14:textId="77777777" w:rsidR="00C53370" w:rsidRDefault="00C53370" w:rsidP="004E7393">
    <w:pPr>
      <w:pStyle w:val="Sidfot"/>
      <w:jc w:val="right"/>
    </w:pPr>
  </w:p>
</w:ftr>
</file>

<file path=word/footer13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9B47FBD" w14:textId="77777777" w:rsidR="00C53370" w:rsidRDefault="00C53370">
    <w:pPr>
      <w:pStyle w:val="Sidfot"/>
    </w:pPr>
    <w:r>
      <w:fldChar w:fldCharType="begin"/>
    </w:r>
    <w:r>
      <w:instrText xml:space="preserve"> PAGE </w:instrText>
    </w:r>
    <w:r>
      <w:fldChar w:fldCharType="separate"/>
    </w:r>
    <w:r w:rsidR="0009067D">
      <w:rPr>
        <w:noProof/>
      </w:rPr>
      <w:t>162</w:t>
    </w:r>
    <w:r>
      <w:fldChar w:fldCharType="end"/>
    </w:r>
  </w:p>
</w:ftr>
</file>

<file path=word/footer13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B592229" w14:textId="77777777" w:rsidR="00C53370" w:rsidRDefault="00C53370" w:rsidP="004E7393">
    <w:pPr>
      <w:pStyle w:val="Sidfot"/>
      <w:jc w:val="right"/>
    </w:pPr>
    <w:r>
      <w:fldChar w:fldCharType="begin"/>
    </w:r>
    <w:r>
      <w:instrText xml:space="preserve"> PAGE </w:instrText>
    </w:r>
    <w:r>
      <w:fldChar w:fldCharType="separate"/>
    </w:r>
    <w:r w:rsidR="0009067D">
      <w:rPr>
        <w:noProof/>
      </w:rPr>
      <w:t>163</w:t>
    </w:r>
    <w:r>
      <w:fldChar w:fldCharType="end"/>
    </w:r>
  </w:p>
</w:ftr>
</file>

<file path=word/footer13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DD89B18" w14:textId="77777777" w:rsidR="00C53370" w:rsidRDefault="00C53370" w:rsidP="004E7393">
    <w:pPr>
      <w:pStyle w:val="Sidfot"/>
      <w:jc w:val="right"/>
    </w:pPr>
  </w:p>
</w:ftr>
</file>

<file path=word/footer13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E18C452"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13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508E860"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3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A4D76F8" w14:textId="77777777" w:rsidR="00C53370" w:rsidRDefault="00C53370" w:rsidP="004E7393">
    <w:pPr>
      <w:pStyle w:val="Sidfot"/>
      <w:jc w:val="right"/>
    </w:pPr>
  </w:p>
</w:ftr>
</file>

<file path=word/footer13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B21399A"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13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56323C8"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3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A328EE6" w14:textId="77777777" w:rsidR="00C53370" w:rsidRDefault="00C53370" w:rsidP="004E7393">
    <w:pPr>
      <w:pStyle w:val="Sidfot"/>
      <w:jc w:val="right"/>
    </w:pPr>
  </w:p>
</w:ftr>
</file>

<file path=word/footer13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0148339" w14:textId="77777777" w:rsidR="00C53370" w:rsidRDefault="00C53370">
    <w:pPr>
      <w:pStyle w:val="Sidfot"/>
    </w:pPr>
    <w:r>
      <w:fldChar w:fldCharType="begin"/>
    </w:r>
    <w:r>
      <w:instrText xml:space="preserve"> PAGE </w:instrText>
    </w:r>
    <w:r>
      <w:fldChar w:fldCharType="separate"/>
    </w:r>
    <w:r w:rsidR="0009067D">
      <w:rPr>
        <w:noProof/>
      </w:rPr>
      <w:t>164</w:t>
    </w:r>
    <w:r>
      <w:fldChar w:fldCharType="end"/>
    </w:r>
  </w:p>
</w:ftr>
</file>

<file path=word/footer14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4AA2C55" w14:textId="77777777" w:rsidR="00C53370" w:rsidRDefault="00C53370" w:rsidP="004E7393">
    <w:pPr>
      <w:pStyle w:val="Sidfot"/>
      <w:jc w:val="right"/>
    </w:pPr>
    <w:r>
      <w:fldChar w:fldCharType="begin"/>
    </w:r>
    <w:r>
      <w:instrText xml:space="preserve"> PAGE </w:instrText>
    </w:r>
    <w:r>
      <w:fldChar w:fldCharType="separate"/>
    </w:r>
    <w:r w:rsidR="0009067D">
      <w:rPr>
        <w:noProof/>
      </w:rPr>
      <w:t>165</w:t>
    </w:r>
    <w:r>
      <w:fldChar w:fldCharType="end"/>
    </w:r>
  </w:p>
</w:ftr>
</file>

<file path=word/footer14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A6CE34C" w14:textId="77777777" w:rsidR="00C53370" w:rsidRDefault="00C53370" w:rsidP="004E7393">
    <w:pPr>
      <w:pStyle w:val="Sidfot"/>
      <w:jc w:val="right"/>
    </w:pPr>
  </w:p>
</w:ftr>
</file>

<file path=word/footer14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71BBAEC" w14:textId="77777777" w:rsidR="00C53370" w:rsidRDefault="00C53370">
    <w:pPr>
      <w:pStyle w:val="Sidfot"/>
    </w:pPr>
    <w:r>
      <w:fldChar w:fldCharType="begin"/>
    </w:r>
    <w:r>
      <w:instrText xml:space="preserve"> PAGE </w:instrText>
    </w:r>
    <w:r>
      <w:fldChar w:fldCharType="separate"/>
    </w:r>
    <w:r w:rsidR="0009067D">
      <w:rPr>
        <w:noProof/>
      </w:rPr>
      <w:t>166</w:t>
    </w:r>
    <w:r>
      <w:fldChar w:fldCharType="end"/>
    </w:r>
  </w:p>
</w:ftr>
</file>

<file path=word/footer14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A2698B2"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4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6F92CBD" w14:textId="77777777" w:rsidR="00C53370" w:rsidRDefault="00C53370" w:rsidP="004E7393">
    <w:pPr>
      <w:pStyle w:val="Sidfot"/>
      <w:jc w:val="right"/>
    </w:pPr>
  </w:p>
</w:ftr>
</file>

<file path=word/footer14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FE9889F"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14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C975C33"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4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A38F75B" w14:textId="77777777" w:rsidR="00C53370" w:rsidRDefault="00C53370" w:rsidP="004E7393">
    <w:pPr>
      <w:pStyle w:val="Sidfot"/>
      <w:jc w:val="right"/>
    </w:pPr>
  </w:p>
</w:ftr>
</file>

<file path=word/footer14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0AF746D"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14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7C744FB"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5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7A29B4E" w14:textId="77777777" w:rsidR="00C53370" w:rsidRDefault="00C53370" w:rsidP="004E7393">
    <w:pPr>
      <w:pStyle w:val="Sidfot"/>
      <w:jc w:val="right"/>
    </w:pPr>
  </w:p>
</w:ftr>
</file>

<file path=word/footer15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1C89959" w14:textId="77777777" w:rsidR="00C53370" w:rsidRDefault="00C53370">
    <w:pPr>
      <w:pStyle w:val="Sidfot"/>
    </w:pPr>
    <w:r>
      <w:fldChar w:fldCharType="begin"/>
    </w:r>
    <w:r>
      <w:instrText xml:space="preserve"> PAGE </w:instrText>
    </w:r>
    <w:r>
      <w:fldChar w:fldCharType="separate"/>
    </w:r>
    <w:r w:rsidR="0009067D">
      <w:rPr>
        <w:noProof/>
      </w:rPr>
      <w:t>168</w:t>
    </w:r>
    <w:r>
      <w:fldChar w:fldCharType="end"/>
    </w:r>
  </w:p>
</w:ftr>
</file>

<file path=word/footer15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F3CE2EF" w14:textId="77777777" w:rsidR="00C53370" w:rsidRDefault="00C53370" w:rsidP="004E7393">
    <w:pPr>
      <w:pStyle w:val="Sidfot"/>
      <w:jc w:val="right"/>
    </w:pPr>
    <w:r>
      <w:fldChar w:fldCharType="begin"/>
    </w:r>
    <w:r>
      <w:instrText xml:space="preserve"> PAGE </w:instrText>
    </w:r>
    <w:r>
      <w:fldChar w:fldCharType="separate"/>
    </w:r>
    <w:r w:rsidR="0009067D">
      <w:rPr>
        <w:noProof/>
      </w:rPr>
      <w:t>169</w:t>
    </w:r>
    <w:r>
      <w:fldChar w:fldCharType="end"/>
    </w:r>
  </w:p>
</w:ftr>
</file>

<file path=word/footer15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0F7C4C3" w14:textId="77777777" w:rsidR="00C53370" w:rsidRDefault="00C53370" w:rsidP="004E7393">
    <w:pPr>
      <w:pStyle w:val="Sidfot"/>
      <w:jc w:val="right"/>
    </w:pPr>
  </w:p>
</w:ftr>
</file>

<file path=word/footer15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9523748" w14:textId="77777777" w:rsidR="00C53370" w:rsidRDefault="00C53370">
    <w:pPr>
      <w:pStyle w:val="Sidfot"/>
    </w:pPr>
    <w:r>
      <w:fldChar w:fldCharType="begin"/>
    </w:r>
    <w:r>
      <w:instrText xml:space="preserve"> PAGE </w:instrText>
    </w:r>
    <w:r>
      <w:fldChar w:fldCharType="separate"/>
    </w:r>
    <w:r w:rsidR="0009067D">
      <w:rPr>
        <w:noProof/>
      </w:rPr>
      <w:t>186</w:t>
    </w:r>
    <w:r>
      <w:fldChar w:fldCharType="end"/>
    </w:r>
  </w:p>
</w:ftr>
</file>

<file path=word/footer15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6DD97DC" w14:textId="77777777" w:rsidR="00C53370" w:rsidRDefault="00C53370" w:rsidP="004E7393">
    <w:pPr>
      <w:pStyle w:val="Sidfot"/>
      <w:jc w:val="right"/>
    </w:pPr>
    <w:r>
      <w:fldChar w:fldCharType="begin"/>
    </w:r>
    <w:r>
      <w:instrText xml:space="preserve"> PAGE </w:instrText>
    </w:r>
    <w:r>
      <w:fldChar w:fldCharType="separate"/>
    </w:r>
    <w:r w:rsidR="0009067D">
      <w:rPr>
        <w:noProof/>
      </w:rPr>
      <w:t>185</w:t>
    </w:r>
    <w:r>
      <w:fldChar w:fldCharType="end"/>
    </w:r>
  </w:p>
</w:ftr>
</file>

<file path=word/footer15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2E1C440" w14:textId="77777777" w:rsidR="00C53370" w:rsidRDefault="00C53370" w:rsidP="004E7393">
    <w:pPr>
      <w:pStyle w:val="Sidfot"/>
      <w:jc w:val="right"/>
    </w:pPr>
  </w:p>
</w:ftr>
</file>

<file path=word/footer15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05AE8A1"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15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182FFBC"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5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F317FA6" w14:textId="77777777" w:rsidR="00C53370" w:rsidRDefault="00C53370" w:rsidP="004E7393">
    <w:pPr>
      <w:pStyle w:val="Sidfot"/>
      <w:jc w:val="right"/>
    </w:pPr>
  </w:p>
</w:ftr>
</file>

<file path=word/footer16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DB3C6E0" w14:textId="77777777" w:rsidR="00C53370" w:rsidRDefault="00C53370">
    <w:pPr>
      <w:pStyle w:val="Sidfot"/>
    </w:pPr>
    <w:r>
      <w:fldChar w:fldCharType="begin"/>
    </w:r>
    <w:r>
      <w:instrText xml:space="preserve"> PAGE </w:instrText>
    </w:r>
    <w:r>
      <w:fldChar w:fldCharType="separate"/>
    </w:r>
    <w:r w:rsidR="0009067D">
      <w:rPr>
        <w:noProof/>
      </w:rPr>
      <w:t>188</w:t>
    </w:r>
    <w:r>
      <w:fldChar w:fldCharType="end"/>
    </w:r>
  </w:p>
</w:ftr>
</file>

<file path=word/footer16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2315B49" w14:textId="77777777" w:rsidR="00C53370" w:rsidRDefault="00C53370" w:rsidP="004E7393">
    <w:pPr>
      <w:pStyle w:val="Sidfot"/>
      <w:jc w:val="right"/>
    </w:pPr>
    <w:r>
      <w:fldChar w:fldCharType="begin"/>
    </w:r>
    <w:r>
      <w:instrText xml:space="preserve"> PAGE </w:instrText>
    </w:r>
    <w:r>
      <w:fldChar w:fldCharType="separate"/>
    </w:r>
    <w:r w:rsidR="0009067D">
      <w:rPr>
        <w:noProof/>
      </w:rPr>
      <w:t>189</w:t>
    </w:r>
    <w:r>
      <w:fldChar w:fldCharType="end"/>
    </w:r>
  </w:p>
</w:ftr>
</file>

<file path=word/footer16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E335CC3" w14:textId="77777777" w:rsidR="00C53370" w:rsidRDefault="00C53370" w:rsidP="004E7393">
    <w:pPr>
      <w:pStyle w:val="Sidfot"/>
      <w:jc w:val="right"/>
    </w:pPr>
  </w:p>
</w:ftr>
</file>

<file path=word/footer16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6AF69FE" w14:textId="77777777" w:rsidR="00C53370" w:rsidRDefault="00C53370">
    <w:pPr>
      <w:pStyle w:val="Sidfot"/>
    </w:pPr>
    <w:r>
      <w:fldChar w:fldCharType="begin"/>
    </w:r>
    <w:r>
      <w:instrText xml:space="preserve"> PAGE </w:instrText>
    </w:r>
    <w:r>
      <w:fldChar w:fldCharType="separate"/>
    </w:r>
    <w:r w:rsidR="0009067D">
      <w:rPr>
        <w:noProof/>
      </w:rPr>
      <w:t>204</w:t>
    </w:r>
    <w:r>
      <w:fldChar w:fldCharType="end"/>
    </w:r>
  </w:p>
</w:ftr>
</file>

<file path=word/footer16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18508FA" w14:textId="77777777" w:rsidR="00C53370" w:rsidRDefault="00C53370" w:rsidP="004E7393">
    <w:pPr>
      <w:pStyle w:val="Sidfot"/>
      <w:jc w:val="right"/>
    </w:pPr>
    <w:r>
      <w:fldChar w:fldCharType="begin"/>
    </w:r>
    <w:r>
      <w:instrText xml:space="preserve"> PAGE </w:instrText>
    </w:r>
    <w:r>
      <w:fldChar w:fldCharType="separate"/>
    </w:r>
    <w:r w:rsidR="0009067D">
      <w:rPr>
        <w:noProof/>
      </w:rPr>
      <w:t>203</w:t>
    </w:r>
    <w:r>
      <w:fldChar w:fldCharType="end"/>
    </w:r>
  </w:p>
</w:ftr>
</file>

<file path=word/footer16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B3988BC" w14:textId="77777777" w:rsidR="00C53370" w:rsidRDefault="00C53370" w:rsidP="004E7393">
    <w:pPr>
      <w:pStyle w:val="Sidfot"/>
      <w:jc w:val="right"/>
    </w:pPr>
  </w:p>
</w:ftr>
</file>

<file path=word/footer16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C98F8F1"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16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98BFA7B"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6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766D767" w14:textId="77777777" w:rsidR="00C53370" w:rsidRDefault="00C53370" w:rsidP="004E7393">
    <w:pPr>
      <w:pStyle w:val="Sidfot"/>
      <w:jc w:val="right"/>
    </w:pPr>
  </w:p>
</w:ftr>
</file>

<file path=word/footer16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B1BFB5F" w14:textId="77777777" w:rsidR="00C53370" w:rsidRDefault="00C53370">
    <w:pPr>
      <w:pStyle w:val="Sidfot"/>
    </w:pPr>
    <w:r>
      <w:fldChar w:fldCharType="begin"/>
    </w:r>
    <w:r>
      <w:instrText xml:space="preserve"> PAGE </w:instrText>
    </w:r>
    <w:r>
      <w:fldChar w:fldCharType="separate"/>
    </w:r>
    <w:r w:rsidR="0009067D">
      <w:rPr>
        <w:noProof/>
      </w:rPr>
      <w:t>206</w:t>
    </w:r>
    <w:r>
      <w:fldChar w:fldCharType="end"/>
    </w:r>
  </w:p>
</w:ftr>
</file>

<file path=word/footer17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2FA5726" w14:textId="77777777" w:rsidR="00C53370" w:rsidRDefault="00C53370" w:rsidP="004E7393">
    <w:pPr>
      <w:pStyle w:val="Sidfot"/>
      <w:jc w:val="right"/>
    </w:pPr>
    <w:r>
      <w:fldChar w:fldCharType="begin"/>
    </w:r>
    <w:r>
      <w:instrText xml:space="preserve"> PAGE </w:instrText>
    </w:r>
    <w:r>
      <w:fldChar w:fldCharType="separate"/>
    </w:r>
    <w:r w:rsidR="0009067D">
      <w:rPr>
        <w:noProof/>
      </w:rPr>
      <w:t>207</w:t>
    </w:r>
    <w:r>
      <w:fldChar w:fldCharType="end"/>
    </w:r>
  </w:p>
</w:ftr>
</file>

<file path=word/footer17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FBDCF41" w14:textId="77777777" w:rsidR="00C53370" w:rsidRDefault="00C53370" w:rsidP="004E7393">
    <w:pPr>
      <w:pStyle w:val="Sidfot"/>
      <w:jc w:val="right"/>
    </w:pPr>
  </w:p>
</w:ftr>
</file>

<file path=word/footer17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8F532BE"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17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20E1E0C"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7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3725581" w14:textId="77777777" w:rsidR="00C53370" w:rsidRDefault="00C53370" w:rsidP="004E7393">
    <w:pPr>
      <w:pStyle w:val="Sidfot"/>
      <w:jc w:val="right"/>
    </w:pPr>
  </w:p>
</w:ftr>
</file>

<file path=word/footer17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E1E6F83" w14:textId="77777777" w:rsidR="00C53370" w:rsidRDefault="00C53370">
    <w:pPr>
      <w:pStyle w:val="Sidfot"/>
    </w:pPr>
    <w:r>
      <w:fldChar w:fldCharType="begin"/>
    </w:r>
    <w:r>
      <w:instrText xml:space="preserve"> PAGE </w:instrText>
    </w:r>
    <w:r>
      <w:fldChar w:fldCharType="separate"/>
    </w:r>
    <w:r w:rsidR="0009067D">
      <w:rPr>
        <w:noProof/>
      </w:rPr>
      <w:t>210</w:t>
    </w:r>
    <w:r>
      <w:fldChar w:fldCharType="end"/>
    </w:r>
  </w:p>
</w:ftr>
</file>

<file path=word/footer17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4410373" w14:textId="77777777" w:rsidR="00C53370" w:rsidRDefault="00C53370" w:rsidP="004E7393">
    <w:pPr>
      <w:pStyle w:val="Sidfot"/>
      <w:jc w:val="right"/>
    </w:pPr>
    <w:r>
      <w:fldChar w:fldCharType="begin"/>
    </w:r>
    <w:r>
      <w:instrText xml:space="preserve"> PAGE </w:instrText>
    </w:r>
    <w:r>
      <w:fldChar w:fldCharType="separate"/>
    </w:r>
    <w:r w:rsidR="0009067D">
      <w:rPr>
        <w:noProof/>
      </w:rPr>
      <w:t>211</w:t>
    </w:r>
    <w:r>
      <w:fldChar w:fldCharType="end"/>
    </w:r>
  </w:p>
</w:ftr>
</file>

<file path=word/footer17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6051A03" w14:textId="77777777" w:rsidR="00C53370" w:rsidRDefault="00C53370" w:rsidP="004E7393">
    <w:pPr>
      <w:pStyle w:val="Sidfot"/>
      <w:jc w:val="right"/>
    </w:pPr>
  </w:p>
</w:ftr>
</file>

<file path=word/footer17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BACD477" w14:textId="77777777" w:rsidR="00C53370" w:rsidRDefault="00C53370">
    <w:pPr>
      <w:pStyle w:val="Sidfot"/>
    </w:pPr>
    <w:r>
      <w:fldChar w:fldCharType="begin"/>
    </w:r>
    <w:r>
      <w:instrText xml:space="preserve"> PAGE </w:instrText>
    </w:r>
    <w:r>
      <w:fldChar w:fldCharType="separate"/>
    </w:r>
    <w:r w:rsidR="0009067D">
      <w:rPr>
        <w:noProof/>
      </w:rPr>
      <w:t>212</w:t>
    </w:r>
    <w:r>
      <w:fldChar w:fldCharType="end"/>
    </w:r>
  </w:p>
</w:ftr>
</file>

<file path=word/footer17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84D8742"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8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C6259E6" w14:textId="77777777" w:rsidR="00C53370" w:rsidRDefault="00C53370" w:rsidP="004E7393">
    <w:pPr>
      <w:pStyle w:val="Sidfot"/>
      <w:jc w:val="right"/>
    </w:pPr>
  </w:p>
</w:ftr>
</file>

<file path=word/footer18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214FA63"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18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F621104" w14:textId="77777777" w:rsidR="00C53370" w:rsidRDefault="00C53370" w:rsidP="004E7393">
    <w:pPr>
      <w:pStyle w:val="Sidfot"/>
      <w:jc w:val="right"/>
    </w:pPr>
    <w:r>
      <w:fldChar w:fldCharType="begin"/>
    </w:r>
    <w:r>
      <w:instrText xml:space="preserve"> PAGE </w:instrText>
    </w:r>
    <w:r>
      <w:fldChar w:fldCharType="separate"/>
    </w:r>
    <w:r w:rsidR="0009067D">
      <w:rPr>
        <w:noProof/>
      </w:rPr>
      <w:t>213</w:t>
    </w:r>
    <w:r>
      <w:fldChar w:fldCharType="end"/>
    </w:r>
  </w:p>
</w:ftr>
</file>

<file path=word/footer18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CFEBA6A" w14:textId="77777777" w:rsidR="00C53370" w:rsidRDefault="00C53370" w:rsidP="004E7393">
    <w:pPr>
      <w:pStyle w:val="Sidfot"/>
      <w:jc w:val="right"/>
    </w:pPr>
  </w:p>
</w:ftr>
</file>

<file path=word/footer18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9BBF25C" w14:textId="77777777" w:rsidR="00C53370" w:rsidRDefault="00C53370">
    <w:pPr>
      <w:pStyle w:val="Sidfot"/>
    </w:pPr>
    <w:r>
      <w:fldChar w:fldCharType="begin"/>
    </w:r>
    <w:r>
      <w:instrText xml:space="preserve"> PAGE </w:instrText>
    </w:r>
    <w:r>
      <w:fldChar w:fldCharType="separate"/>
    </w:r>
    <w:r w:rsidR="0009067D">
      <w:rPr>
        <w:noProof/>
      </w:rPr>
      <w:t>216</w:t>
    </w:r>
    <w:r>
      <w:fldChar w:fldCharType="end"/>
    </w:r>
  </w:p>
</w:ftr>
</file>

<file path=word/footer18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4800D99" w14:textId="77777777" w:rsidR="00C53370" w:rsidRDefault="00C53370" w:rsidP="004E7393">
    <w:pPr>
      <w:pStyle w:val="Sidfot"/>
      <w:jc w:val="right"/>
    </w:pPr>
    <w:r>
      <w:fldChar w:fldCharType="begin"/>
    </w:r>
    <w:r>
      <w:instrText xml:space="preserve"> PAGE </w:instrText>
    </w:r>
    <w:r>
      <w:fldChar w:fldCharType="separate"/>
    </w:r>
    <w:r w:rsidR="0009067D">
      <w:rPr>
        <w:noProof/>
      </w:rPr>
      <w:t>217</w:t>
    </w:r>
    <w:r>
      <w:fldChar w:fldCharType="end"/>
    </w:r>
  </w:p>
</w:ftr>
</file>

<file path=word/footer18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B4077E3" w14:textId="77777777" w:rsidR="00C53370" w:rsidRDefault="00C53370" w:rsidP="004E7393">
    <w:pPr>
      <w:pStyle w:val="Sidfot"/>
      <w:jc w:val="right"/>
    </w:pPr>
  </w:p>
</w:ftr>
</file>

<file path=word/footer18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211B747" w14:textId="77777777" w:rsidR="00C53370" w:rsidRDefault="00C53370">
    <w:pPr>
      <w:pStyle w:val="Sidfot"/>
    </w:pPr>
    <w:r>
      <w:fldChar w:fldCharType="begin"/>
    </w:r>
    <w:r>
      <w:instrText xml:space="preserve"> PAGE </w:instrText>
    </w:r>
    <w:r>
      <w:fldChar w:fldCharType="separate"/>
    </w:r>
    <w:r w:rsidR="0009067D">
      <w:rPr>
        <w:noProof/>
      </w:rPr>
      <w:t>218</w:t>
    </w:r>
    <w:r>
      <w:fldChar w:fldCharType="end"/>
    </w:r>
  </w:p>
</w:ftr>
</file>

<file path=word/footer18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C1F91F2"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8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3759132" w14:textId="77777777" w:rsidR="00C53370" w:rsidRDefault="00C53370" w:rsidP="004E7393">
    <w:pPr>
      <w:pStyle w:val="Sidfot"/>
      <w:jc w:val="right"/>
    </w:pPr>
  </w:p>
</w:ftr>
</file>

<file path=word/footer19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0F0025E" w14:textId="77777777" w:rsidR="00C53370" w:rsidRDefault="00C53370">
    <w:pPr>
      <w:pStyle w:val="Sidfot"/>
    </w:pPr>
    <w:r>
      <w:fldChar w:fldCharType="begin"/>
    </w:r>
    <w:r>
      <w:instrText xml:space="preserve"> PAGE </w:instrText>
    </w:r>
    <w:r>
      <w:fldChar w:fldCharType="separate"/>
    </w:r>
    <w:r w:rsidR="0009067D">
      <w:rPr>
        <w:noProof/>
      </w:rPr>
      <w:t>220</w:t>
    </w:r>
    <w:r>
      <w:fldChar w:fldCharType="end"/>
    </w:r>
  </w:p>
</w:ftr>
</file>

<file path=word/footer19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5463CAF" w14:textId="77777777" w:rsidR="00C53370" w:rsidRDefault="00C53370" w:rsidP="004E7393">
    <w:pPr>
      <w:pStyle w:val="Sidfot"/>
      <w:jc w:val="right"/>
    </w:pPr>
    <w:r>
      <w:fldChar w:fldCharType="begin"/>
    </w:r>
    <w:r>
      <w:instrText xml:space="preserve"> PAGE </w:instrText>
    </w:r>
    <w:r>
      <w:fldChar w:fldCharType="separate"/>
    </w:r>
    <w:r w:rsidR="0009067D">
      <w:rPr>
        <w:noProof/>
      </w:rPr>
      <w:t>221</w:t>
    </w:r>
    <w:r>
      <w:fldChar w:fldCharType="end"/>
    </w:r>
  </w:p>
</w:ftr>
</file>

<file path=word/footer19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986729E" w14:textId="77777777" w:rsidR="00C53370" w:rsidRDefault="00C53370" w:rsidP="004E7393">
    <w:pPr>
      <w:pStyle w:val="Sidfot"/>
      <w:jc w:val="right"/>
    </w:pPr>
  </w:p>
</w:ftr>
</file>

<file path=word/footer19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A38B5B2" w14:textId="77777777" w:rsidR="00C53370" w:rsidRDefault="00C53370">
    <w:pPr>
      <w:pStyle w:val="Sidfot"/>
    </w:pPr>
    <w:r>
      <w:fldChar w:fldCharType="begin"/>
    </w:r>
    <w:r>
      <w:instrText xml:space="preserve"> PAGE </w:instrText>
    </w:r>
    <w:r>
      <w:fldChar w:fldCharType="separate"/>
    </w:r>
    <w:r w:rsidR="0009067D">
      <w:rPr>
        <w:noProof/>
      </w:rPr>
      <w:t>222</w:t>
    </w:r>
    <w:r>
      <w:fldChar w:fldCharType="end"/>
    </w:r>
  </w:p>
</w:ftr>
</file>

<file path=word/footer19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B4F4EEF"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19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0D91EB4" w14:textId="77777777" w:rsidR="00C53370" w:rsidRDefault="00C53370" w:rsidP="004E7393">
    <w:pPr>
      <w:pStyle w:val="Sidfot"/>
      <w:jc w:val="right"/>
    </w:pPr>
  </w:p>
</w:ftr>
</file>

<file path=word/footer19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3C9CE25" w14:textId="77777777" w:rsidR="00C53370" w:rsidRDefault="00C53370">
    <w:pPr>
      <w:pStyle w:val="Sidfot"/>
    </w:pPr>
    <w:r>
      <w:fldChar w:fldCharType="begin"/>
    </w:r>
    <w:r>
      <w:instrText xml:space="preserve"> PAGE </w:instrText>
    </w:r>
    <w:r>
      <w:fldChar w:fldCharType="separate"/>
    </w:r>
    <w:r w:rsidR="0009067D">
      <w:rPr>
        <w:noProof/>
      </w:rPr>
      <w:t>228</w:t>
    </w:r>
    <w:r>
      <w:fldChar w:fldCharType="end"/>
    </w:r>
  </w:p>
</w:ftr>
</file>

<file path=word/footer19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3B4B1AF" w14:textId="77777777" w:rsidR="00C53370" w:rsidRDefault="00C53370" w:rsidP="004E7393">
    <w:pPr>
      <w:pStyle w:val="Sidfot"/>
      <w:jc w:val="right"/>
    </w:pPr>
    <w:r>
      <w:fldChar w:fldCharType="begin"/>
    </w:r>
    <w:r>
      <w:instrText xml:space="preserve"> PAGE </w:instrText>
    </w:r>
    <w:r>
      <w:fldChar w:fldCharType="separate"/>
    </w:r>
    <w:r w:rsidR="0009067D">
      <w:rPr>
        <w:noProof/>
      </w:rPr>
      <w:t>227</w:t>
    </w:r>
    <w:r>
      <w:fldChar w:fldCharType="end"/>
    </w:r>
  </w:p>
</w:ftr>
</file>

<file path=word/footer19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CC3D2BA" w14:textId="77777777" w:rsidR="00C53370" w:rsidRDefault="00C53370" w:rsidP="004E7393">
    <w:pPr>
      <w:pStyle w:val="Sidfot"/>
      <w:jc w:val="right"/>
    </w:pPr>
  </w:p>
</w:ftr>
</file>

<file path=word/footer19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8C4AEE1"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20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0506998"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20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500005F" w14:textId="77777777" w:rsidR="00C53370" w:rsidRDefault="00C53370" w:rsidP="004E7393">
    <w:pPr>
      <w:pStyle w:val="Sidfot"/>
      <w:jc w:val="right"/>
    </w:pPr>
  </w:p>
</w:ftr>
</file>

<file path=word/footer20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A3AEE7D" w14:textId="77777777" w:rsidR="00C53370" w:rsidRDefault="00C53370">
    <w:pPr>
      <w:pStyle w:val="Sidfot"/>
    </w:pPr>
    <w:r>
      <w:fldChar w:fldCharType="begin"/>
    </w:r>
    <w:r>
      <w:instrText xml:space="preserve"> PAGE </w:instrText>
    </w:r>
    <w:r>
      <w:fldChar w:fldCharType="separate"/>
    </w:r>
    <w:r w:rsidR="0009067D">
      <w:rPr>
        <w:noProof/>
      </w:rPr>
      <w:t>230</w:t>
    </w:r>
    <w:r>
      <w:fldChar w:fldCharType="end"/>
    </w:r>
  </w:p>
</w:ftr>
</file>

<file path=word/footer20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BE8AA23" w14:textId="77777777" w:rsidR="00C53370" w:rsidRDefault="00C53370" w:rsidP="004E7393">
    <w:pPr>
      <w:pStyle w:val="Sidfot"/>
      <w:jc w:val="right"/>
    </w:pPr>
    <w:r>
      <w:fldChar w:fldCharType="begin"/>
    </w:r>
    <w:r>
      <w:instrText xml:space="preserve"> PAGE </w:instrText>
    </w:r>
    <w:r>
      <w:fldChar w:fldCharType="separate"/>
    </w:r>
    <w:r w:rsidR="0009067D">
      <w:rPr>
        <w:noProof/>
      </w:rPr>
      <w:t>231</w:t>
    </w:r>
    <w:r>
      <w:fldChar w:fldCharType="end"/>
    </w:r>
  </w:p>
</w:ftr>
</file>

<file path=word/footer20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87E9953" w14:textId="77777777" w:rsidR="00C53370" w:rsidRDefault="00C53370" w:rsidP="004E7393">
    <w:pPr>
      <w:pStyle w:val="Sidfot"/>
      <w:jc w:val="right"/>
    </w:pPr>
  </w:p>
</w:ftr>
</file>

<file path=word/footer20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CC6CD24" w14:textId="77777777" w:rsidR="00C53370" w:rsidRDefault="00C53370">
    <w:pPr>
      <w:pStyle w:val="Sidfot"/>
    </w:pPr>
    <w:r>
      <w:fldChar w:fldCharType="begin"/>
    </w:r>
    <w:r>
      <w:instrText xml:space="preserve"> PAGE </w:instrText>
    </w:r>
    <w:r>
      <w:fldChar w:fldCharType="separate"/>
    </w:r>
    <w:r w:rsidR="0009067D">
      <w:rPr>
        <w:noProof/>
      </w:rPr>
      <w:t>250</w:t>
    </w:r>
    <w:r>
      <w:fldChar w:fldCharType="end"/>
    </w:r>
  </w:p>
</w:ftr>
</file>

<file path=word/footer20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10542A2" w14:textId="77777777" w:rsidR="00C53370" w:rsidRDefault="00C53370" w:rsidP="004E7393">
    <w:pPr>
      <w:pStyle w:val="Sidfot"/>
      <w:jc w:val="right"/>
    </w:pPr>
    <w:r>
      <w:fldChar w:fldCharType="begin"/>
    </w:r>
    <w:r>
      <w:instrText xml:space="preserve"> PAGE </w:instrText>
    </w:r>
    <w:r>
      <w:fldChar w:fldCharType="separate"/>
    </w:r>
    <w:r w:rsidR="0009067D">
      <w:rPr>
        <w:noProof/>
      </w:rPr>
      <w:t>249</w:t>
    </w:r>
    <w:r>
      <w:fldChar w:fldCharType="end"/>
    </w:r>
  </w:p>
</w:ftr>
</file>

<file path=word/footer20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6B64330" w14:textId="77777777" w:rsidR="00C53370" w:rsidRDefault="00C53370" w:rsidP="004E7393">
    <w:pPr>
      <w:pStyle w:val="Sidfot"/>
      <w:jc w:val="right"/>
    </w:pPr>
  </w:p>
</w:ftr>
</file>

<file path=word/footer20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5D5858E" w14:textId="77777777" w:rsidR="00C53370" w:rsidRDefault="00C53370">
    <w:pPr>
      <w:pStyle w:val="Sidfot"/>
    </w:pPr>
    <w:r>
      <w:fldChar w:fldCharType="begin"/>
    </w:r>
    <w:r>
      <w:instrText xml:space="preserve"> PAGE </w:instrText>
    </w:r>
    <w:r>
      <w:fldChar w:fldCharType="separate"/>
    </w:r>
    <w:r w:rsidR="0009067D">
      <w:rPr>
        <w:noProof/>
      </w:rPr>
      <w:t>260</w:t>
    </w:r>
    <w:r>
      <w:fldChar w:fldCharType="end"/>
    </w:r>
  </w:p>
</w:ftr>
</file>

<file path=word/footer20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55489E9" w14:textId="77777777" w:rsidR="00C53370" w:rsidRDefault="00C53370" w:rsidP="004E7393">
    <w:pPr>
      <w:pStyle w:val="Sidfot"/>
      <w:jc w:val="right"/>
    </w:pPr>
    <w:r>
      <w:fldChar w:fldCharType="begin"/>
    </w:r>
    <w:r>
      <w:instrText xml:space="preserve"> PAGE </w:instrText>
    </w:r>
    <w:r>
      <w:fldChar w:fldCharType="separate"/>
    </w:r>
    <w:r w:rsidR="0009067D">
      <w:rPr>
        <w:noProof/>
      </w:rPr>
      <w:t>259</w:t>
    </w:r>
    <w:r>
      <w:fldChar w:fldCharType="end"/>
    </w:r>
  </w:p>
</w:ftr>
</file>

<file path=word/footer2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3549089" w14:textId="77777777" w:rsidR="00C53370" w:rsidRDefault="00C53370" w:rsidP="004E7393">
    <w:pPr>
      <w:pStyle w:val="Sidfot"/>
      <w:jc w:val="right"/>
    </w:pPr>
  </w:p>
</w:ftr>
</file>

<file path=word/footer2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F2B831C"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21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2D562FE"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21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22FEEB4" w14:textId="77777777" w:rsidR="00C53370" w:rsidRDefault="00C53370" w:rsidP="004E7393">
    <w:pPr>
      <w:pStyle w:val="Sidfot"/>
      <w:jc w:val="right"/>
    </w:pPr>
  </w:p>
</w:ftr>
</file>

<file path=word/footer21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1F4CE55" w14:textId="77777777" w:rsidR="00C53370" w:rsidRDefault="00C53370">
    <w:pPr>
      <w:pStyle w:val="Sidfot"/>
    </w:pPr>
    <w:r>
      <w:fldChar w:fldCharType="begin"/>
    </w:r>
    <w:r>
      <w:instrText xml:space="preserve"> PAGE </w:instrText>
    </w:r>
    <w:r>
      <w:fldChar w:fldCharType="separate"/>
    </w:r>
    <w:r w:rsidR="0009067D">
      <w:rPr>
        <w:noProof/>
      </w:rPr>
      <w:t>262</w:t>
    </w:r>
    <w:r>
      <w:fldChar w:fldCharType="end"/>
    </w:r>
  </w:p>
</w:ftr>
</file>

<file path=word/footer21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2CDB103" w14:textId="77777777" w:rsidR="00C53370" w:rsidRDefault="00C53370" w:rsidP="004E7393">
    <w:pPr>
      <w:pStyle w:val="Sidfot"/>
      <w:jc w:val="right"/>
    </w:pPr>
    <w:r>
      <w:fldChar w:fldCharType="begin"/>
    </w:r>
    <w:r>
      <w:instrText xml:space="preserve"> PAGE </w:instrText>
    </w:r>
    <w:r>
      <w:fldChar w:fldCharType="separate"/>
    </w:r>
    <w:r w:rsidR="0009067D">
      <w:rPr>
        <w:noProof/>
      </w:rPr>
      <w:t>263</w:t>
    </w:r>
    <w:r>
      <w:fldChar w:fldCharType="end"/>
    </w:r>
  </w:p>
</w:ftr>
</file>

<file path=word/footer21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AEB3AB1" w14:textId="77777777" w:rsidR="00C53370" w:rsidRDefault="00C53370" w:rsidP="004E7393">
    <w:pPr>
      <w:pStyle w:val="Sidfot"/>
      <w:jc w:val="right"/>
    </w:pPr>
  </w:p>
</w:ftr>
</file>

<file path=word/footer21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3939450" w14:textId="77777777" w:rsidR="00C53370" w:rsidRDefault="00C53370">
    <w:pPr>
      <w:pStyle w:val="Sidfot"/>
    </w:pPr>
    <w:r>
      <w:fldChar w:fldCharType="begin"/>
    </w:r>
    <w:r>
      <w:instrText xml:space="preserve"> PAGE </w:instrText>
    </w:r>
    <w:r>
      <w:fldChar w:fldCharType="separate"/>
    </w:r>
    <w:r w:rsidR="0009067D">
      <w:rPr>
        <w:noProof/>
      </w:rPr>
      <w:t>284</w:t>
    </w:r>
    <w:r>
      <w:fldChar w:fldCharType="end"/>
    </w:r>
  </w:p>
</w:ftr>
</file>

<file path=word/footer21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002D9C6" w14:textId="77777777" w:rsidR="00C53370" w:rsidRDefault="00C53370" w:rsidP="004E7393">
    <w:pPr>
      <w:pStyle w:val="Sidfot"/>
      <w:jc w:val="right"/>
    </w:pPr>
    <w:r>
      <w:fldChar w:fldCharType="begin"/>
    </w:r>
    <w:r>
      <w:instrText xml:space="preserve"> PAGE </w:instrText>
    </w:r>
    <w:r>
      <w:fldChar w:fldCharType="separate"/>
    </w:r>
    <w:r w:rsidR="0009067D">
      <w:rPr>
        <w:noProof/>
      </w:rPr>
      <w:t>283</w:t>
    </w:r>
    <w:r>
      <w:fldChar w:fldCharType="end"/>
    </w:r>
  </w:p>
</w:ftr>
</file>

<file path=word/footer21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BEA2439" w14:textId="77777777" w:rsidR="00C53370" w:rsidRDefault="00C53370" w:rsidP="004E7393">
    <w:pPr>
      <w:pStyle w:val="Sidfot"/>
      <w:jc w:val="right"/>
    </w:pPr>
  </w:p>
</w:ftr>
</file>

<file path=word/footer22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C08775C" w14:textId="77777777" w:rsidR="00C53370" w:rsidRDefault="00C53370">
    <w:pPr>
      <w:pStyle w:val="Sidfot"/>
    </w:pPr>
    <w:r>
      <w:fldChar w:fldCharType="begin"/>
    </w:r>
    <w:r>
      <w:instrText xml:space="preserve"> PAGE </w:instrText>
    </w:r>
    <w:r>
      <w:fldChar w:fldCharType="separate"/>
    </w:r>
    <w:r>
      <w:rPr>
        <w:noProof/>
      </w:rPr>
      <w:t>2</w:t>
    </w:r>
    <w:r>
      <w:fldChar w:fldCharType="end"/>
    </w:r>
  </w:p>
</w:ftr>
</file>

<file path=word/footer22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4FA908E"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22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CE8739D" w14:textId="77777777" w:rsidR="00C53370" w:rsidRDefault="00C53370" w:rsidP="004E7393">
    <w:pPr>
      <w:pStyle w:val="Sidfot"/>
      <w:jc w:val="right"/>
    </w:pPr>
  </w:p>
</w:ftr>
</file>

<file path=word/footer22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CBF6C89" w14:textId="77777777" w:rsidR="00C53370" w:rsidRDefault="00C53370">
    <w:pPr>
      <w:pStyle w:val="Sidfot"/>
    </w:pPr>
    <w:r>
      <w:fldChar w:fldCharType="begin"/>
    </w:r>
    <w:r>
      <w:instrText xml:space="preserve"> PAGE </w:instrText>
    </w:r>
    <w:r>
      <w:fldChar w:fldCharType="separate"/>
    </w:r>
    <w:r w:rsidR="0009067D">
      <w:rPr>
        <w:noProof/>
      </w:rPr>
      <w:t>286</w:t>
    </w:r>
    <w:r>
      <w:fldChar w:fldCharType="end"/>
    </w:r>
  </w:p>
</w:ftr>
</file>

<file path=word/footer22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510EBA4" w14:textId="77777777" w:rsidR="00C53370" w:rsidRDefault="00C53370" w:rsidP="004E7393">
    <w:pPr>
      <w:pStyle w:val="Sidfot"/>
      <w:jc w:val="right"/>
    </w:pPr>
    <w:r>
      <w:fldChar w:fldCharType="begin"/>
    </w:r>
    <w:r>
      <w:instrText xml:space="preserve"> PAGE </w:instrText>
    </w:r>
    <w:r>
      <w:fldChar w:fldCharType="separate"/>
    </w:r>
    <w:r w:rsidR="0009067D">
      <w:rPr>
        <w:noProof/>
      </w:rPr>
      <w:t>287</w:t>
    </w:r>
    <w:r>
      <w:fldChar w:fldCharType="end"/>
    </w:r>
  </w:p>
</w:ftr>
</file>

<file path=word/footer22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51593D0" w14:textId="77777777" w:rsidR="00C53370" w:rsidRDefault="00C53370" w:rsidP="004E7393">
    <w:pPr>
      <w:pStyle w:val="Sidfot"/>
      <w:jc w:val="right"/>
    </w:pPr>
  </w:p>
</w:ftr>
</file>

<file path=word/footer22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ECBB7BE" w14:textId="77777777" w:rsidR="00C53370" w:rsidRDefault="00C53370">
    <w:pPr>
      <w:pStyle w:val="Sidfot"/>
    </w:pPr>
    <w:r>
      <w:fldChar w:fldCharType="begin"/>
    </w:r>
    <w:r>
      <w:instrText xml:space="preserve"> PAGE </w:instrText>
    </w:r>
    <w:r>
      <w:fldChar w:fldCharType="separate"/>
    </w:r>
    <w:r w:rsidR="0009067D">
      <w:rPr>
        <w:noProof/>
      </w:rPr>
      <w:t>288</w:t>
    </w:r>
    <w:r>
      <w:fldChar w:fldCharType="end"/>
    </w:r>
  </w:p>
</w:ftr>
</file>

<file path=word/footer22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47C5639" w14:textId="77777777" w:rsidR="00C53370" w:rsidRDefault="00C53370" w:rsidP="004E7393">
    <w:pPr>
      <w:pStyle w:val="Sidfot"/>
      <w:jc w:val="right"/>
    </w:pPr>
    <w:r>
      <w:fldChar w:fldCharType="begin"/>
    </w:r>
    <w:r>
      <w:instrText xml:space="preserve"> PAGE </w:instrText>
    </w:r>
    <w:r>
      <w:fldChar w:fldCharType="separate"/>
    </w:r>
    <w:r>
      <w:rPr>
        <w:noProof/>
      </w:rPr>
      <w:t>3</w:t>
    </w:r>
    <w:r>
      <w:fldChar w:fldCharType="end"/>
    </w:r>
  </w:p>
</w:ftr>
</file>

<file path=word/footer22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10F29DE" w14:textId="77777777" w:rsidR="00C53370" w:rsidRDefault="00C53370" w:rsidP="004E7393">
    <w:pPr>
      <w:pStyle w:val="Sidfot"/>
      <w:jc w:val="right"/>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43E5759C" w14:textId="77777777" w:rsidR="00C53370" w:rsidRDefault="00C53370" w:rsidP="004728F5">
      <w:pPr>
        <w:pStyle w:val="RKbas"/>
      </w:pPr>
    </w:p>
    <w:p w14:paraId="54DDC1A7" w14:textId="77777777" w:rsidR="00C53370" w:rsidRDefault="00C53370" w:rsidP="004728F5">
      <w:pPr>
        <w:pStyle w:val="RKbas"/>
      </w:pPr>
    </w:p>
    <w:p w14:paraId="5A5B17A8" w14:textId="77777777" w:rsidR="00C53370" w:rsidRDefault="00C53370" w:rsidP="004728F5">
      <w:pPr>
        <w:pStyle w:val="RKbas"/>
      </w:pPr>
      <w:r>
        <w:separator/>
      </w:r>
    </w:p>
  </w:footnote>
  <w:footnote w:type="continuationSeparator" w:id="0">
    <w:p w14:paraId="786AEDC8" w14:textId="77777777" w:rsidR="00C53370" w:rsidRDefault="00C53370" w:rsidP="004728F5">
      <w:pPr>
        <w:pStyle w:val="Sidfot"/>
      </w:pPr>
    </w:p>
  </w:footnote>
  <w:footnote w:type="continuationNotice" w:id="1">
    <w:p w14:paraId="2B222FB0" w14:textId="77777777" w:rsidR="00C53370" w:rsidRDefault="00C53370" w:rsidP="004728F5">
      <w:pPr>
        <w:pStyle w:val="RKbas"/>
      </w:pPr>
    </w:p>
  </w:footnote>
  <w:footnote w:id="2">
    <w:p w14:paraId="1DB772D0" w14:textId="4A431694" w:rsidR="00C53370" w:rsidRPr="0040501C" w:rsidRDefault="00C53370">
      <w:pPr>
        <w:pStyle w:val="Fotnotstext"/>
      </w:pPr>
      <w:r w:rsidRPr="0040501C">
        <w:rPr>
          <w:rStyle w:val="Fotnotsreferens"/>
        </w:rPr>
        <w:footnoteRef/>
      </w:r>
      <w:r w:rsidRPr="0040501C">
        <w:t xml:space="preserve"> Utanförskapet mäts som antalet helårsekvivalenter i åldrarna 20–64</w:t>
      </w:r>
      <w:r>
        <w:t> år</w:t>
      </w:r>
      <w:r w:rsidRPr="0040501C">
        <w:t xml:space="preserve"> som försörjs med ersättningar och bidrag från offentliga transfereringssystem.</w:t>
      </w:r>
    </w:p>
  </w:footnote>
  <w:footnote w:id="3">
    <w:p w14:paraId="23E68302" w14:textId="429EF8AF" w:rsidR="00C53370" w:rsidRPr="0040501C" w:rsidRDefault="00C53370" w:rsidP="00F7009D">
      <w:pPr>
        <w:pStyle w:val="Fotnotstext"/>
      </w:pPr>
      <w:r w:rsidRPr="0040501C">
        <w:rPr>
          <w:rStyle w:val="Fotnotsreferens"/>
        </w:rPr>
        <w:footnoteRef/>
      </w:r>
      <w:r w:rsidRPr="0040501C">
        <w:t xml:space="preserve"> </w:t>
      </w:r>
      <w:r w:rsidRPr="00C13C6B">
        <w:t>För en fördjupad redogörelse av regeringens reformer för tillväxt och full sysselsättning, se bilaga</w:t>
      </w:r>
      <w:r>
        <w:t> </w:t>
      </w:r>
      <w:r w:rsidRPr="00C13C6B">
        <w:t>4.</w:t>
      </w:r>
    </w:p>
  </w:footnote>
  <w:footnote w:id="4">
    <w:p w14:paraId="3E8E00D4" w14:textId="24E8DDFB" w:rsidR="00C53370" w:rsidRPr="0040501C" w:rsidRDefault="00C53370">
      <w:pPr>
        <w:pStyle w:val="Fotnotstext"/>
      </w:pPr>
      <w:r w:rsidRPr="0040501C">
        <w:rPr>
          <w:rStyle w:val="Fotnotsreferens"/>
        </w:rPr>
        <w:footnoteRef/>
      </w:r>
      <w:r w:rsidRPr="0040501C">
        <w:t xml:space="preserve"> Det tar tid – om effekter av skolpolitiska reformer (SOU 2013:30).</w:t>
      </w:r>
    </w:p>
  </w:footnote>
  <w:footnote w:id="5">
    <w:p w14:paraId="19CEA8E4" w14:textId="77777777" w:rsidR="00C53370" w:rsidRDefault="00C53370" w:rsidP="00F7009D">
      <w:pPr>
        <w:pStyle w:val="Fotnotstext"/>
      </w:pPr>
      <w:r>
        <w:rPr>
          <w:rStyle w:val="Fotnotsreferens"/>
        </w:rPr>
        <w:footnoteRef/>
      </w:r>
      <w:r>
        <w:t xml:space="preserve"> Se även fördjupningsrutan Vissa skattefrågor inför budgetpropositionen för 2015.</w:t>
      </w:r>
    </w:p>
  </w:footnote>
  <w:footnote w:id="6">
    <w:p w14:paraId="37668533" w14:textId="6DBA8527" w:rsidR="00C53370" w:rsidRPr="0040501C" w:rsidRDefault="00C53370" w:rsidP="00F7009D">
      <w:pPr>
        <w:pStyle w:val="Fotnotstext"/>
      </w:pPr>
      <w:r w:rsidRPr="0040501C">
        <w:rPr>
          <w:rStyle w:val="Fotnotsreferens"/>
        </w:rPr>
        <w:footnoteRef/>
      </w:r>
      <w:r w:rsidRPr="0040501C">
        <w:t xml:space="preserve"> Summan av FS-SS för åren 2008–2015, där FS är det finansiella sparandet varje enskilt år och SS det strukturella sparandet 2007.</w:t>
      </w:r>
    </w:p>
  </w:footnote>
  <w:footnote w:id="7">
    <w:p w14:paraId="7310C626" w14:textId="6957A3B1" w:rsidR="00C53370" w:rsidRPr="0040501C" w:rsidRDefault="00C53370" w:rsidP="00F7009D">
      <w:pPr>
        <w:pStyle w:val="Fotnotstext"/>
      </w:pPr>
      <w:r w:rsidRPr="0040501C">
        <w:rPr>
          <w:rStyle w:val="Fotnotsreferens"/>
        </w:rPr>
        <w:footnoteRef/>
      </w:r>
      <w:r w:rsidRPr="0040501C">
        <w:t xml:space="preserve"> År 1998–2010 krävdes för behörighet till samtliga nationella program att eleven fått minst godkänt i ämnena svenska eller svenska som andraspråk, engelska och matematik. Kraven skärptes hösten 2011. För att vara behörig till ett yrkesprogram krävs nu minst godkänt (E) i ytterligare fem ämnen och för behörighet till de högskoleförberedande programmen krävs godkänt betyg i ytterligare nio ämnen. För ekonomi- och samhällsvetenskapsprogrammen samt det humanistiska programmet ska fyra av de ytterligare ämnena vara geografi, historia, samhällskunskap och religion. För naturvetenskaps- och teknikprogrammen ska tre av ämnena vara kemi, fysik och biologi. Skärpningen av behörighetskraven har dock bara påverkat andelen behöriga marginellt: såväl 2010/11 som 2011/12 var andelen behöriga 0,2</w:t>
      </w:r>
      <w:r>
        <w:t> </w:t>
      </w:r>
      <w:r w:rsidRPr="0040501C">
        <w:t xml:space="preserve">procentenheter lägre än om de tidigare behörighetskraven </w:t>
      </w:r>
      <w:r>
        <w:t xml:space="preserve">hade </w:t>
      </w:r>
      <w:r w:rsidRPr="0040501C">
        <w:t>gällt.</w:t>
      </w:r>
    </w:p>
  </w:footnote>
  <w:footnote w:id="8">
    <w:p w14:paraId="658E8ABA" w14:textId="77777777" w:rsidR="00C53370" w:rsidRPr="009A205D" w:rsidRDefault="00C53370" w:rsidP="00F7009D">
      <w:pPr>
        <w:pStyle w:val="Fotnotstext"/>
        <w:rPr>
          <w:lang w:val="en-US"/>
        </w:rPr>
      </w:pPr>
      <w:r w:rsidRPr="0040501C">
        <w:rPr>
          <w:rStyle w:val="Fotnotsreferens"/>
        </w:rPr>
        <w:footnoteRef/>
      </w:r>
      <w:r w:rsidRPr="009A205D">
        <w:rPr>
          <w:lang w:val="en-US"/>
        </w:rPr>
        <w:t xml:space="preserve"> Programme for International Student Assessment (OECD 2013).</w:t>
      </w:r>
    </w:p>
  </w:footnote>
  <w:footnote w:id="9">
    <w:p w14:paraId="74550F5D" w14:textId="02D9584C" w:rsidR="00C53370" w:rsidRPr="009A205D" w:rsidRDefault="00C53370" w:rsidP="00F7009D">
      <w:pPr>
        <w:pStyle w:val="Brdtext"/>
      </w:pPr>
      <w:r w:rsidRPr="0040501C">
        <w:rPr>
          <w:vertAlign w:val="superscript"/>
          <w:lang w:val="en-US"/>
        </w:rPr>
        <w:footnoteRef/>
      </w:r>
      <w:r w:rsidRPr="009A205D">
        <w:rPr>
          <w:sz w:val="14"/>
          <w:lang w:val="en-US"/>
        </w:rPr>
        <w:t xml:space="preserve"> Se bl.a. Cunha och Heckman, The technology of skill formation, American Economic Review vol. 97 (2), 2007, samt Welch m.fl., How does your kindergarten classroom affect your earnings? </w:t>
      </w:r>
      <w:r w:rsidRPr="009A205D">
        <w:rPr>
          <w:sz w:val="14"/>
        </w:rPr>
        <w:t xml:space="preserve">Evidence from project Star, Quarterly Journal of Economics vol. 126 (4), </w:t>
      </w:r>
      <w:r w:rsidRPr="0040501C">
        <w:rPr>
          <w:sz w:val="14"/>
        </w:rPr>
        <w:t>2011</w:t>
      </w:r>
      <w:r w:rsidRPr="009A205D">
        <w:rPr>
          <w:sz w:val="14"/>
        </w:rPr>
        <w:t>.</w:t>
      </w:r>
    </w:p>
  </w:footnote>
  <w:footnote w:id="10">
    <w:p w14:paraId="7E3B5BF1" w14:textId="77777777" w:rsidR="00C53370" w:rsidRPr="0040501C" w:rsidRDefault="00C53370" w:rsidP="00F7009D">
      <w:pPr>
        <w:pStyle w:val="Brdtext"/>
        <w:rPr>
          <w:spacing w:val="0"/>
          <w:sz w:val="14"/>
        </w:rPr>
      </w:pPr>
      <w:r w:rsidRPr="0040501C">
        <w:rPr>
          <w:rStyle w:val="Fotnotsreferens"/>
        </w:rPr>
        <w:footnoteRef/>
      </w:r>
      <w:r w:rsidRPr="0040501C">
        <w:rPr>
          <w:sz w:val="14"/>
        </w:rPr>
        <w:t xml:space="preserve"> Med klassrumsklimat avses framför allt graden av oordning i klassrummet och i vilken mån eleverna lyssnar uppmärksamt på sina lärare.</w:t>
      </w:r>
    </w:p>
  </w:footnote>
  <w:footnote w:id="11">
    <w:p w14:paraId="464321D0" w14:textId="0CD86FD6" w:rsidR="00C53370" w:rsidRPr="0040501C" w:rsidRDefault="00C53370" w:rsidP="00F7009D">
      <w:pPr>
        <w:pStyle w:val="Fotnotstext"/>
      </w:pPr>
      <w:r w:rsidRPr="0040501C">
        <w:rPr>
          <w:rStyle w:val="Fotnotsreferens"/>
        </w:rPr>
        <w:footnoteRef/>
      </w:r>
      <w:r w:rsidRPr="0040501C">
        <w:t xml:space="preserve"> </w:t>
      </w:r>
      <w:r w:rsidRPr="002F2807">
        <w:rPr>
          <w:rStyle w:val="BrdtextChar"/>
        </w:rPr>
        <w:t>Attityder till skolan 2012 (Skolverket 2013).</w:t>
      </w:r>
    </w:p>
  </w:footnote>
  <w:footnote w:id="12">
    <w:p w14:paraId="6AE1A22B" w14:textId="77777777" w:rsidR="00C53370" w:rsidRPr="0040501C" w:rsidRDefault="00C53370" w:rsidP="00F7009D">
      <w:pPr>
        <w:pStyle w:val="Fotnotstext"/>
      </w:pPr>
      <w:r w:rsidRPr="0040501C">
        <w:rPr>
          <w:rStyle w:val="Fotnotsreferens"/>
        </w:rPr>
        <w:footnoteRef/>
      </w:r>
      <w:r w:rsidRPr="0040501C">
        <w:t xml:space="preserve"> En helårsekvivalent motsvarar en person som försörjs av ett ersätt</w:t>
      </w:r>
      <w:r w:rsidRPr="0040501C">
        <w:softHyphen/>
        <w:t>ningssystem ett helt år. Exempelvis blir två personer som under ett år är sjukskrivna på halvtid tillsammans en helårsekvivalent. De ersättningar som ingår är sjuk- och rehabiliteringspenning, sjuk- och aktivitets</w:t>
      </w:r>
      <w:r w:rsidRPr="0040501C">
        <w:softHyphen/>
        <w:t>ersättning, ekonomiskt bistånd, arbetslöshetsersättning och ersättning vid deltagande i arbetsmarknadspolitiska program (aktivitetsstöd).</w:t>
      </w:r>
    </w:p>
  </w:footnote>
  <w:footnote w:id="13">
    <w:p w14:paraId="18750CBF" w14:textId="09554467" w:rsidR="00C53370" w:rsidRPr="0040501C" w:rsidRDefault="00C53370" w:rsidP="00F7009D">
      <w:pPr>
        <w:pStyle w:val="Fotnotstext"/>
      </w:pPr>
      <w:r w:rsidRPr="0040501C">
        <w:rPr>
          <w:rStyle w:val="Fotnotsreferens"/>
        </w:rPr>
        <w:footnoteRef/>
      </w:r>
      <w:r w:rsidRPr="0040501C">
        <w:t xml:space="preserve"> Förändring mellan helåren 2006 och 2013 enligt Arbetskraftsundersökningarna från Statistiska centralbyrån.</w:t>
      </w:r>
    </w:p>
  </w:footnote>
  <w:footnote w:id="14">
    <w:p w14:paraId="20F3D771" w14:textId="0AC60A8E" w:rsidR="00C53370" w:rsidRPr="0040501C" w:rsidRDefault="00C53370">
      <w:pPr>
        <w:pStyle w:val="Fotnotstext"/>
      </w:pPr>
      <w:r w:rsidRPr="0040501C">
        <w:rPr>
          <w:rStyle w:val="Fotnotsreferens"/>
        </w:rPr>
        <w:footnoteRef/>
      </w:r>
      <w:r w:rsidRPr="0040501C">
        <w:t xml:space="preserve"> Det gäller även om sysselsättningsgraden alternativt mäts i åldersintervallet </w:t>
      </w:r>
      <w:r>
        <w:t>20</w:t>
      </w:r>
      <w:r w:rsidRPr="00602D16">
        <w:t>–</w:t>
      </w:r>
      <w:r>
        <w:t>64</w:t>
      </w:r>
      <w:r w:rsidRPr="0040501C">
        <w:t> år.</w:t>
      </w:r>
    </w:p>
  </w:footnote>
  <w:footnote w:id="15">
    <w:p w14:paraId="5D76A93E" w14:textId="17919C45" w:rsidR="00C53370" w:rsidRPr="0040501C" w:rsidDel="006E7D44" w:rsidRDefault="00C53370" w:rsidP="00F7009D">
      <w:pPr>
        <w:pStyle w:val="Fotnotstext"/>
      </w:pPr>
      <w:r w:rsidRPr="0040501C">
        <w:rPr>
          <w:rStyle w:val="Fotnotsreferens"/>
        </w:rPr>
        <w:footnoteRef/>
      </w:r>
      <w:r w:rsidRPr="0040501C" w:rsidDel="001E7B62">
        <w:t xml:space="preserve"> </w:t>
      </w:r>
      <w:r w:rsidRPr="0040501C">
        <w:t>Konjunkturinstitutet, Skatteverket och Tillväxtanalys har fått i uppdrag att utvärdera effekterna av den sänkta mervärdesskatten. Kortsiktiga effekter har hittills utvärderats och är i linje med regeringens bedömning. Konjunkturinstitutet bedömer även att det är sannolikt att reformen har en positiv effekt på den varaktiga sysselsättningen, men långsiktiga effekter redovisas först i januari 2016.</w:t>
      </w:r>
      <w:r>
        <w:t xml:space="preserve"> Effektbedömningen av den sänkta socialavgiften inkluderar de föreslagna justeringar som förelagts riksdagen.</w:t>
      </w:r>
    </w:p>
  </w:footnote>
  <w:footnote w:id="16">
    <w:p w14:paraId="2C478FA8" w14:textId="1C210B64" w:rsidR="00C53370" w:rsidRPr="0040501C" w:rsidRDefault="00C53370" w:rsidP="00F7009D">
      <w:pPr>
        <w:pStyle w:val="Fotnotstext"/>
      </w:pPr>
      <w:r w:rsidRPr="0040501C">
        <w:rPr>
          <w:rStyle w:val="Fotnotsreferens"/>
        </w:rPr>
        <w:footnoteRef/>
      </w:r>
      <w:r w:rsidRPr="0040501C">
        <w:t xml:space="preserve"> Förändring mellan helåren 2006 och 2013 enligt Arbetskraftsundersökningarna från Statistiska centralbyrån.</w:t>
      </w:r>
    </w:p>
  </w:footnote>
  <w:footnote w:id="17">
    <w:p w14:paraId="3EF3AD53" w14:textId="744973F2" w:rsidR="00C53370" w:rsidRDefault="00C53370">
      <w:pPr>
        <w:pStyle w:val="Fotnotstext"/>
      </w:pPr>
      <w:r>
        <w:rPr>
          <w:rStyle w:val="Fotnotsreferens"/>
        </w:rPr>
        <w:footnoteRef/>
      </w:r>
      <w:r>
        <w:t xml:space="preserve"> </w:t>
      </w:r>
      <w:r w:rsidRPr="00723F24">
        <w:t>Statistiska centralbyrån</w:t>
      </w:r>
      <w:r>
        <w:t xml:space="preserve"> (SCB)</w:t>
      </w:r>
      <w:r w:rsidRPr="00723F24">
        <w:t xml:space="preserve"> har under 2013 gjort en tilläggsundersökning till arbetskraftsundersökningen som riktas till personer med nedsatt arbetsförmåga (16</w:t>
      </w:r>
      <w:r w:rsidRPr="00602D16">
        <w:t>−</w:t>
      </w:r>
      <w:r w:rsidRPr="00723F24">
        <w:t>64 år). Motsvarande tilläggsundersökning gjorde</w:t>
      </w:r>
      <w:r>
        <w:t>s</w:t>
      </w:r>
      <w:r w:rsidRPr="00723F24">
        <w:t xml:space="preserve"> senast 2008. Se rapporten</w:t>
      </w:r>
      <w:r>
        <w:t xml:space="preserve">: </w:t>
      </w:r>
      <w:r w:rsidRPr="00723F24">
        <w:t>Situationen på arbetsmarknaden för personer med funktionsnedsättning 2013,</w:t>
      </w:r>
      <w:r>
        <w:t xml:space="preserve"> 2014:1</w:t>
      </w:r>
      <w:r w:rsidRPr="00723F24">
        <w:t xml:space="preserve"> </w:t>
      </w:r>
      <w:r>
        <w:t>(S</w:t>
      </w:r>
      <w:r w:rsidRPr="00723F24">
        <w:t>tatistiska centralbyrån</w:t>
      </w:r>
      <w:r>
        <w:t xml:space="preserve"> 2014)</w:t>
      </w:r>
      <w:r w:rsidRPr="00723F24">
        <w:t xml:space="preserve">. I </w:t>
      </w:r>
      <w:r>
        <w:t>S</w:t>
      </w:r>
      <w:r w:rsidR="00B507E2">
        <w:t>t</w:t>
      </w:r>
      <w:r w:rsidR="00B507E2" w:rsidRPr="00723F24">
        <w:t>atistiska centralbyrån</w:t>
      </w:r>
      <w:r w:rsidRPr="00723F24">
        <w:t>s undersökning tillfrågas individerna om de har en funktionsnedsättning och i så fall om den medför nedsatt arbetsförmåga. I Arbetsförmedlingens statistik är det i</w:t>
      </w:r>
      <w:r>
        <w:t xml:space="preserve"> </w:t>
      </w:r>
      <w:r w:rsidRPr="00723F24">
        <w:t>stället bl.a. en medicinsk utredning som ligger t</w:t>
      </w:r>
      <w:r>
        <w:t>ill grund för klassificeringen.</w:t>
      </w:r>
    </w:p>
  </w:footnote>
  <w:footnote w:id="18">
    <w:p w14:paraId="505EFB98" w14:textId="77777777" w:rsidR="00C53370" w:rsidRPr="0040501C" w:rsidRDefault="00C53370" w:rsidP="00F7009D">
      <w:pPr>
        <w:pStyle w:val="Fotnotstext"/>
      </w:pPr>
      <w:r w:rsidRPr="0040501C">
        <w:rPr>
          <w:rStyle w:val="Fotnotsreferens"/>
        </w:rPr>
        <w:footnoteRef/>
      </w:r>
      <w:r w:rsidRPr="0040501C">
        <w:t xml:space="preserve"> Regleras i lagen (2013:948) om stöd vid korttidsarbete.</w:t>
      </w:r>
    </w:p>
  </w:footnote>
  <w:footnote w:id="19">
    <w:p w14:paraId="66E6CEB5" w14:textId="77777777" w:rsidR="00C53370" w:rsidRPr="0040501C" w:rsidRDefault="00C53370" w:rsidP="00F7009D">
      <w:pPr>
        <w:pStyle w:val="Fotnotstext"/>
      </w:pPr>
      <w:r w:rsidRPr="0040501C">
        <w:rPr>
          <w:rStyle w:val="Fotnotsreferens"/>
        </w:rPr>
        <w:footnoteRef/>
      </w:r>
      <w:r w:rsidRPr="0040501C">
        <w:t xml:space="preserve"> Ohälsotalet visar antalet ersatta nettodagar med sjuk- och rehabiliteringspenning samt sjuk- och aktivitetsersättning per år och person i befolkningen mellan 16 och 64 år.</w:t>
      </w:r>
    </w:p>
  </w:footnote>
  <w:footnote w:id="20">
    <w:p w14:paraId="3F94E373" w14:textId="3DA149A7" w:rsidR="00C53370" w:rsidRPr="0040501C" w:rsidRDefault="00C53370" w:rsidP="00F7009D">
      <w:pPr>
        <w:pStyle w:val="Fotnotstext"/>
      </w:pPr>
      <w:r w:rsidRPr="0040501C">
        <w:rPr>
          <w:rStyle w:val="Fotnotsreferens"/>
        </w:rPr>
        <w:footnoteRef/>
      </w:r>
      <w:r w:rsidRPr="0040501C">
        <w:t xml:space="preserve"> Utgifterna för sjuk- och rehabiliteringspenning samt sjuk- och aktivitetsersättning, inklusive statliga ålderspensionsavgifter, var </w:t>
      </w:r>
      <w:r>
        <w:t>ca</w:t>
      </w:r>
      <w:r w:rsidRPr="0040501C">
        <w:t xml:space="preserve"> 75 miljarder </w:t>
      </w:r>
      <w:r>
        <w:t xml:space="preserve">kronor </w:t>
      </w:r>
      <w:r w:rsidRPr="0040501C">
        <w:t xml:space="preserve">2013. År 2003 var motsvarande utgift </w:t>
      </w:r>
      <w:r>
        <w:t>ca</w:t>
      </w:r>
      <w:r w:rsidRPr="0040501C">
        <w:t xml:space="preserve"> 120 miljarder kronor, i 2013</w:t>
      </w:r>
      <w:r>
        <w:t xml:space="preserve"> </w:t>
      </w:r>
      <w:r w:rsidRPr="0040501C">
        <w:t>års priser.</w:t>
      </w:r>
    </w:p>
  </w:footnote>
  <w:footnote w:id="21">
    <w:p w14:paraId="4DE6899E" w14:textId="6F937085" w:rsidR="00C53370" w:rsidRPr="0040501C" w:rsidRDefault="00C53370" w:rsidP="00F7009D">
      <w:pPr>
        <w:pStyle w:val="Fotnotstext"/>
      </w:pPr>
      <w:r w:rsidRPr="0040501C">
        <w:rPr>
          <w:rStyle w:val="Fotnotsreferens"/>
        </w:rPr>
        <w:footnoteRef/>
      </w:r>
      <w:r w:rsidRPr="0040501C">
        <w:t xml:space="preserve"> I sjukpenningtalet ingår sjuk- och rehabiliteringspenning, vilka framför allt ersätter inkomstbortfall vid temporär arbetsoförmåga</w:t>
      </w:r>
      <w:r>
        <w:t>,</w:t>
      </w:r>
      <w:r w:rsidRPr="0040501C">
        <w:t xml:space="preserve"> där den försäkrade bedöms kunna återgå i arbete </w:t>
      </w:r>
      <w:r>
        <w:t>inom</w:t>
      </w:r>
      <w:r w:rsidRPr="0040501C">
        <w:t xml:space="preserve"> en överskådlig tid. Sjuk- och aktivitetsersättning betalas ut till den vars arbetsförmåga helt eller delvis är nedsatt på grund av sjukdom och där medicinsk behandling eller rehabilitering inte bedöms leda till ökad arbetsförmåga.</w:t>
      </w:r>
    </w:p>
  </w:footnote>
  <w:footnote w:id="22">
    <w:p w14:paraId="203A603F" w14:textId="77777777" w:rsidR="00C53370" w:rsidRPr="0040501C" w:rsidRDefault="00C53370" w:rsidP="00F7009D">
      <w:pPr>
        <w:pStyle w:val="Fotnotstext"/>
        <w:rPr>
          <w:lang w:val="en-US"/>
        </w:rPr>
      </w:pPr>
      <w:r w:rsidRPr="0040501C">
        <w:rPr>
          <w:rStyle w:val="Fotnotsreferens"/>
        </w:rPr>
        <w:footnoteRef/>
      </w:r>
      <w:r w:rsidRPr="0040501C">
        <w:rPr>
          <w:lang w:val="en-US"/>
        </w:rPr>
        <w:t xml:space="preserve"> IMD Business School, 2013.</w:t>
      </w:r>
    </w:p>
  </w:footnote>
  <w:footnote w:id="23">
    <w:p w14:paraId="7A8B0F4C" w14:textId="77777777" w:rsidR="00C53370" w:rsidRPr="0040501C" w:rsidRDefault="00C53370" w:rsidP="00F7009D">
      <w:pPr>
        <w:pStyle w:val="Fotnotstext"/>
        <w:rPr>
          <w:lang w:val="en-US"/>
        </w:rPr>
      </w:pPr>
      <w:r w:rsidRPr="0040501C">
        <w:rPr>
          <w:rStyle w:val="Fotnotsreferens"/>
        </w:rPr>
        <w:footnoteRef/>
      </w:r>
      <w:r w:rsidRPr="0040501C">
        <w:rPr>
          <w:lang w:val="en-US"/>
        </w:rPr>
        <w:t xml:space="preserve"> World Economic Forum, 2013.</w:t>
      </w:r>
    </w:p>
  </w:footnote>
  <w:footnote w:id="24">
    <w:p w14:paraId="43D6E293" w14:textId="77777777" w:rsidR="00C53370" w:rsidRPr="0040501C" w:rsidRDefault="00C53370" w:rsidP="00F7009D">
      <w:pPr>
        <w:pStyle w:val="Fotnotstext"/>
        <w:rPr>
          <w:lang w:val="en-US"/>
        </w:rPr>
      </w:pPr>
      <w:r w:rsidRPr="0040501C">
        <w:rPr>
          <w:rStyle w:val="Fotnotsreferens"/>
        </w:rPr>
        <w:footnoteRef/>
      </w:r>
      <w:r w:rsidRPr="0040501C">
        <w:rPr>
          <w:lang w:val="en-US"/>
        </w:rPr>
        <w:t xml:space="preserve"> Doing Business 2014. Understanding regulations for small and medium-sized enterprises (Världsbanken 2013).</w:t>
      </w:r>
    </w:p>
  </w:footnote>
  <w:footnote w:id="25">
    <w:p w14:paraId="25BF06EF" w14:textId="77777777" w:rsidR="00C53370" w:rsidRPr="0040501C" w:rsidRDefault="00C53370" w:rsidP="00F7009D">
      <w:pPr>
        <w:pStyle w:val="Fotnotstext"/>
        <w:rPr>
          <w:lang w:val="en-US"/>
        </w:rPr>
      </w:pPr>
      <w:r w:rsidRPr="0040501C">
        <w:rPr>
          <w:rStyle w:val="Fotnotsreferens"/>
        </w:rPr>
        <w:footnoteRef/>
      </w:r>
      <w:r w:rsidRPr="0040501C">
        <w:rPr>
          <w:lang w:val="en-US"/>
        </w:rPr>
        <w:t xml:space="preserve"> Sweden’s Business Climate – Opportunities for Entrepreneurs through Improved Regulations (Världsbanken 2014).</w:t>
      </w:r>
    </w:p>
  </w:footnote>
  <w:footnote w:id="26">
    <w:p w14:paraId="2C79B706" w14:textId="77777777" w:rsidR="00C53370" w:rsidRPr="0040501C" w:rsidRDefault="00C53370" w:rsidP="00F7009D">
      <w:pPr>
        <w:pStyle w:val="Fotnotstext"/>
      </w:pPr>
      <w:r w:rsidRPr="0040501C">
        <w:rPr>
          <w:rStyle w:val="Fotnotsreferens"/>
        </w:rPr>
        <w:footnoteRef/>
      </w:r>
      <w:r w:rsidRPr="0040501C">
        <w:t xml:space="preserve"> Bland annat kommer Sverige på första plats i 2013 års Innovation Union Scoreboard och på andra plats i INSEAD:s Global Innovation Index för 2013.</w:t>
      </w:r>
    </w:p>
  </w:footnote>
  <w:footnote w:id="27">
    <w:p w14:paraId="1B32918D" w14:textId="118C5712" w:rsidR="00C53370" w:rsidRPr="0040501C" w:rsidRDefault="00C53370">
      <w:pPr>
        <w:pStyle w:val="Fotnotstext"/>
      </w:pPr>
      <w:r w:rsidRPr="0040501C">
        <w:rPr>
          <w:rStyle w:val="Fotnotsreferens"/>
        </w:rPr>
        <w:footnoteRef/>
      </w:r>
      <w:r w:rsidRPr="0040501C">
        <w:t xml:space="preserve"> Svår materiell deprivation definieras som att individen saknar förmåga inom minst fyra av nio områden: att </w:t>
      </w:r>
      <w:r>
        <w:t xml:space="preserve">kunna </w:t>
      </w:r>
      <w:r w:rsidRPr="0040501C">
        <w:t>möta oväntade utgifter, att åka på en veckas semesterresa, att betala skulder (t.ex. hypotekslån eller hyra), att äta en måltid med kött, kyckling eller fisk varannan dag, att hålla hemmet tillräckligt varmt, att ha en tvättmaskin, att ha en färg-TV, att ha en telefon och att äga en bil</w:t>
      </w:r>
      <w:r>
        <w:t>.</w:t>
      </w:r>
    </w:p>
  </w:footnote>
  <w:footnote w:id="28">
    <w:p w14:paraId="546F1D7F" w14:textId="04CCFFC4" w:rsidR="00C53370" w:rsidRPr="0040501C" w:rsidRDefault="00C53370" w:rsidP="00F7009D">
      <w:pPr>
        <w:pStyle w:val="Fotnotstext"/>
      </w:pPr>
      <w:r w:rsidRPr="0040501C">
        <w:rPr>
          <w:rStyle w:val="Fotnotsreferens"/>
        </w:rPr>
        <w:footnoteRef/>
      </w:r>
      <w:r w:rsidRPr="0040501C">
        <w:t xml:space="preserve"> Regeringens skrivelse Utvecklingen inom den kommunala sektorn (skr. 2012/13:102) och budgetpropositionen för 2014 Förslag till statens budget, finansplan och skattefrågor</w:t>
      </w:r>
      <w:r>
        <w:t>,</w:t>
      </w:r>
      <w:r w:rsidRPr="0040501C">
        <w:t xml:space="preserve"> avsnitt 10 (prop. 2013/14:1).</w:t>
      </w:r>
    </w:p>
  </w:footnote>
  <w:footnote w:id="29">
    <w:p w14:paraId="45CB7371" w14:textId="636390F6" w:rsidR="00C53370" w:rsidRPr="0040501C" w:rsidRDefault="00C53370" w:rsidP="00F7009D">
      <w:pPr>
        <w:pStyle w:val="Fotnotstext"/>
      </w:pPr>
      <w:r w:rsidRPr="0040501C">
        <w:rPr>
          <w:rStyle w:val="Fotnotsreferens"/>
        </w:rPr>
        <w:footnoteRef/>
      </w:r>
      <w:r w:rsidRPr="0040501C">
        <w:t xml:space="preserve"> Bland de pågående utredningarna kan nämnas: </w:t>
      </w:r>
      <w:r>
        <w:t>U</w:t>
      </w:r>
      <w:r w:rsidRPr="0040501C">
        <w:t>tredningen om en kommunallag för framtiden (dir. 2012:105)</w:t>
      </w:r>
      <w:r>
        <w:t>,</w:t>
      </w:r>
      <w:r w:rsidRPr="0040501C">
        <w:t xml:space="preserve"> med tilläggsdirektiv att bl.a. överväga om lagen kan göras mer konkurrensneutral mellan olika utförare </w:t>
      </w:r>
      <w:r>
        <w:t>av kommunal verksamhet</w:t>
      </w:r>
      <w:r w:rsidRPr="0040501C">
        <w:t xml:space="preserve"> (dir. 2013:100), </w:t>
      </w:r>
      <w:r>
        <w:t>och S</w:t>
      </w:r>
      <w:r w:rsidRPr="0040501C">
        <w:t xml:space="preserve">tärkt skydd för arbetstagare som slår larm (dir. 2013:16). </w:t>
      </w:r>
      <w:r>
        <w:t xml:space="preserve">Utredningar som har lämnat betänkanden är </w:t>
      </w:r>
      <w:r w:rsidRPr="0040501C">
        <w:t>Meddelarskydd för privatanställda i offentligt finansierad verksamhet (SOU 2013:79) och Framtidens valfrihetssystem – inom socialtjänsten (SOU 2014:2).</w:t>
      </w:r>
    </w:p>
  </w:footnote>
  <w:footnote w:id="30">
    <w:p w14:paraId="29189BE1" w14:textId="77777777" w:rsidR="00C53370" w:rsidRPr="0040501C" w:rsidRDefault="00C53370" w:rsidP="00F7009D">
      <w:pPr>
        <w:pStyle w:val="Fotnotstext"/>
        <w:rPr>
          <w:lang w:val="en-US"/>
        </w:rPr>
      </w:pPr>
      <w:r w:rsidRPr="0040501C">
        <w:rPr>
          <w:rStyle w:val="Fotnotsreferens"/>
        </w:rPr>
        <w:footnoteRef/>
      </w:r>
      <w:r w:rsidRPr="0040501C">
        <w:rPr>
          <w:lang w:val="en-US"/>
        </w:rPr>
        <w:t xml:space="preserve"> Health at a Glance 2013 (OECD 2013) och </w:t>
      </w:r>
      <w:r w:rsidRPr="0040501C">
        <w:rPr>
          <w:lang w:val="en"/>
        </w:rPr>
        <w:t>Reviews of Health Care Quality: Sweden 2013</w:t>
      </w:r>
      <w:r w:rsidRPr="0040501C">
        <w:rPr>
          <w:iCs/>
          <w:lang w:val="en"/>
        </w:rPr>
        <w:t xml:space="preserve"> (OECD 2013).</w:t>
      </w:r>
    </w:p>
  </w:footnote>
  <w:footnote w:id="31">
    <w:p w14:paraId="5CAFC7AC" w14:textId="77777777" w:rsidR="00C53370" w:rsidRPr="0040501C" w:rsidRDefault="00C53370" w:rsidP="00F7009D">
      <w:pPr>
        <w:pStyle w:val="Fotnotstext"/>
      </w:pPr>
      <w:r w:rsidRPr="0040501C">
        <w:rPr>
          <w:rStyle w:val="Fotnotsreferens"/>
        </w:rPr>
        <w:footnoteRef/>
      </w:r>
      <w:r w:rsidRPr="0040501C">
        <w:t xml:space="preserve"> Europaparlamentets och rådets förordning (EG) nr 1907/2006 av den 18 december 2006 om registrering, utvärdering, godkännande och begränsning av kemikalier (Reach).</w:t>
      </w:r>
    </w:p>
  </w:footnote>
  <w:footnote w:id="32">
    <w:p w14:paraId="77770964" w14:textId="77777777" w:rsidR="00C53370" w:rsidRPr="0040501C" w:rsidRDefault="00C53370" w:rsidP="00F7009D">
      <w:pPr>
        <w:pStyle w:val="Fotnotstext"/>
      </w:pPr>
      <w:r w:rsidRPr="0040501C">
        <w:rPr>
          <w:rStyle w:val="Fotnotsreferens"/>
        </w:rPr>
        <w:footnoteRef/>
      </w:r>
      <w:r w:rsidRPr="0040501C">
        <w:t xml:space="preserve"> De riskvägda tillgångarna beräknas genom att samtliga tillgångar multipliceras med riskvikter. Riskvikten bestäms utifrån hur troligt det är att låntagaren inte kan fullgöra sina låneåtaganden. Hög riskvikt innebär större risk än en låg riskvikt.</w:t>
      </w:r>
    </w:p>
  </w:footnote>
  <w:footnote w:id="33">
    <w:p w14:paraId="2CB04B7F" w14:textId="3F357FE5" w:rsidR="00C53370" w:rsidRDefault="00C53370" w:rsidP="00F7009D">
      <w:pPr>
        <w:pStyle w:val="Fotnotstext"/>
      </w:pPr>
      <w:r w:rsidRPr="0040501C">
        <w:rPr>
          <w:rStyle w:val="Fotnotsreferens"/>
        </w:rPr>
        <w:footnoteRef/>
      </w:r>
      <w:r w:rsidRPr="0040501C">
        <w:t xml:space="preserve"> I betänkandet föreslås de lagändringar som behövs för att anpassa gällande svensk rätt till de krav som följer av Europaparlamentets och rådets direktiv 2013/36/EU om tillsynskrav för kreditinstitut och värdepappersföretag och Europaparlamentets och rådets förordning 575/2013/EU om tillsyn för kreditinstitut och värdepappersföretag.</w:t>
      </w:r>
    </w:p>
  </w:footnote>
  <w:footnote w:id="34">
    <w:p w14:paraId="45439B46" w14:textId="0AEB2164" w:rsidR="00C53370" w:rsidRDefault="00C53370">
      <w:pPr>
        <w:pStyle w:val="Fotnotstext"/>
      </w:pPr>
      <w:r>
        <w:rPr>
          <w:rStyle w:val="Fotnotsreferens"/>
        </w:rPr>
        <w:footnoteRef/>
      </w:r>
      <w:r>
        <w:t xml:space="preserve"> </w:t>
      </w:r>
      <w:r w:rsidRPr="00DF26EB">
        <w:t xml:space="preserve">I arbetet med denna prognos har information som fanns tillgänglig fram t.o.m. den </w:t>
      </w:r>
      <w:r w:rsidRPr="002226CF">
        <w:t>9 mars 2014 beaktats.</w:t>
      </w:r>
      <w:r w:rsidRPr="00DF26EB">
        <w:t xml:space="preserve"> Prognosen är baserad på nu gällande regler</w:t>
      </w:r>
      <w:r>
        <w:t>.</w:t>
      </w:r>
      <w:r w:rsidRPr="00DF26EB">
        <w:t xml:space="preserve"> I </w:t>
      </w:r>
      <w:r w:rsidRPr="00721C2A">
        <w:t>bilaga 1</w:t>
      </w:r>
      <w:r w:rsidRPr="00DF26EB">
        <w:t xml:space="preserve"> redovisas prognosens siffermässiga innehåll i detalj.</w:t>
      </w:r>
    </w:p>
  </w:footnote>
  <w:footnote w:id="35">
    <w:p w14:paraId="07D2998F" w14:textId="6425AEE7" w:rsidR="00C53370" w:rsidRDefault="00C53370" w:rsidP="00F7009D">
      <w:pPr>
        <w:pStyle w:val="Fotnotstext"/>
      </w:pPr>
      <w:r>
        <w:rPr>
          <w:rStyle w:val="Fotnotsreferens"/>
        </w:rPr>
        <w:footnoteRef/>
      </w:r>
      <w:r>
        <w:t xml:space="preserve"> Med avancerade ekonomier avses de som ingår i Internationella valutafondens (IMF:s) definition Advanced economies </w:t>
      </w:r>
      <w:r w:rsidRPr="00C26672">
        <w:t>(se</w:t>
      </w:r>
      <w:r>
        <w:t xml:space="preserve"> WEO October 2013, Appendix 3.1, Economy Groups). De länder som inte definieras som Advanced economies betecknas av IMF som Emerging markets and developing economies. I det följande används termen framväxande ekonomier som en översättning av detta begrepp.</w:t>
      </w:r>
    </w:p>
  </w:footnote>
  <w:footnote w:id="36">
    <w:p w14:paraId="458E1E49" w14:textId="1956D44A" w:rsidR="00C53370" w:rsidRDefault="00C53370" w:rsidP="00F7009D">
      <w:pPr>
        <w:pStyle w:val="Fotnotstext"/>
      </w:pPr>
      <w:r>
        <w:rPr>
          <w:rStyle w:val="Fotnotsreferens"/>
        </w:rPr>
        <w:footnoteRef/>
      </w:r>
      <w:r>
        <w:t xml:space="preserve"> Fasta bruttoinvesteringar är materiella eller immateriella tillgångar som används i produktionsprocessen i över ett år. Bruttobegreppet syftar på att kapitalförslitningen inte är borträknad.</w:t>
      </w:r>
    </w:p>
  </w:footnote>
  <w:footnote w:id="37">
    <w:p w14:paraId="64E980AA" w14:textId="6B07F049" w:rsidR="00C53370" w:rsidRDefault="00C53370" w:rsidP="00F7009D">
      <w:pPr>
        <w:pStyle w:val="Fotnotstext"/>
      </w:pPr>
      <w:r>
        <w:rPr>
          <w:rStyle w:val="Fotnotsreferens"/>
        </w:rPr>
        <w:footnoteRef/>
      </w:r>
      <w:r>
        <w:t xml:space="preserve"> Prognosen för den kommunala konsumtionen utgår från beslutad politik, samt statsbidrag och skattesatser i kommuner och landsting enligt tabell 8.5 i avsnitt 8. Även det lagstadgade kravet om budgetbalans (balanskravet) måste följas av kommunerna. Som en följd av detta får inkomstutvecklingen på några års sikt en stor betydelse, vilken i sin tur beror på löner och arbetade timmar i ekonomin som helhet.</w:t>
      </w:r>
    </w:p>
  </w:footnote>
  <w:footnote w:id="38">
    <w:p w14:paraId="6FB49DA7" w14:textId="04FB9175" w:rsidR="00C53370" w:rsidRDefault="00C53370">
      <w:pPr>
        <w:pStyle w:val="Fotnotstext"/>
      </w:pPr>
      <w:r>
        <w:rPr>
          <w:rStyle w:val="Fotnotsreferens"/>
        </w:rPr>
        <w:footnoteRef/>
      </w:r>
      <w:r>
        <w:t xml:space="preserve"> I fördjupningsrutan Sysselsättningsutvecklingen – ett bransch</w:t>
      </w:r>
      <w:r>
        <w:softHyphen/>
        <w:t>perspektiv beskrivs utvecklingen för branschen för hushållstjänster mer ingående.</w:t>
      </w:r>
    </w:p>
  </w:footnote>
  <w:footnote w:id="39">
    <w:p w14:paraId="577D61D1" w14:textId="4A461876" w:rsidR="00C53370" w:rsidRDefault="00C53370">
      <w:pPr>
        <w:pStyle w:val="Fotnotstext"/>
      </w:pPr>
      <w:r>
        <w:rPr>
          <w:rStyle w:val="Fotnotsreferens"/>
        </w:rPr>
        <w:footnoteRef/>
      </w:r>
      <w:r>
        <w:t xml:space="preserve"> De sysselsatta</w:t>
      </w:r>
      <w:r w:rsidRPr="002B5C8F">
        <w:t xml:space="preserve"> i kommunerna </w:t>
      </w:r>
      <w:r>
        <w:t xml:space="preserve">och landstingen </w:t>
      </w:r>
      <w:r w:rsidRPr="002B5C8F">
        <w:t>utgör d</w:t>
      </w:r>
      <w:r>
        <w:t>rygt 80 procent av de offentligt</w:t>
      </w:r>
      <w:r w:rsidRPr="002B5C8F">
        <w:t xml:space="preserve"> sysselsatta. </w:t>
      </w:r>
      <w:r>
        <w:t xml:space="preserve"> </w:t>
      </w:r>
    </w:p>
  </w:footnote>
  <w:footnote w:id="40">
    <w:p w14:paraId="74509751" w14:textId="107CE530" w:rsidR="00C53370" w:rsidRDefault="00C53370" w:rsidP="00F7009D">
      <w:pPr>
        <w:pStyle w:val="Fotnotstext"/>
      </w:pPr>
      <w:r>
        <w:rPr>
          <w:rStyle w:val="Fotnotsreferens"/>
        </w:rPr>
        <w:footnoteRef/>
      </w:r>
      <w:r>
        <w:t xml:space="preserve"> Se Arbetsmarknadsutsikterna hösten 2013 (Arbetsförmedlingen 2013).</w:t>
      </w:r>
    </w:p>
  </w:footnote>
  <w:footnote w:id="41">
    <w:p w14:paraId="6E7D53D9" w14:textId="6DE567B8" w:rsidR="00C53370" w:rsidRDefault="00C53370" w:rsidP="00F7009D">
      <w:pPr>
        <w:pStyle w:val="Fotnotstext"/>
      </w:pPr>
      <w:r>
        <w:rPr>
          <w:rStyle w:val="Fotnotsreferens"/>
        </w:rPr>
        <w:footnoteRef/>
      </w:r>
      <w:r>
        <w:t xml:space="preserve"> </w:t>
      </w:r>
      <w:r w:rsidRPr="004278A4">
        <w:t xml:space="preserve">BNP-gapet </w:t>
      </w:r>
      <w:r>
        <w:t xml:space="preserve">mäter resursutnyttjandet i ekonomin som helhet. Det är </w:t>
      </w:r>
      <w:r w:rsidRPr="004278A4">
        <w:t>lika med summan av produktivitetsgapet, vilket mäter resursutnyttjandet inom företagen, oc</w:t>
      </w:r>
      <w:r>
        <w:t>h timgapet, vilket mäter resurs</w:t>
      </w:r>
      <w:r w:rsidRPr="004278A4">
        <w:t>utnyttjandet på arbetsmarknaden i termer av arbetade timmar.</w:t>
      </w:r>
      <w:r>
        <w:t xml:space="preserve"> </w:t>
      </w:r>
    </w:p>
  </w:footnote>
  <w:footnote w:id="42">
    <w:p w14:paraId="2646B800" w14:textId="42CD3B0A" w:rsidR="00C53370" w:rsidRDefault="00C53370" w:rsidP="00F7009D">
      <w:pPr>
        <w:pStyle w:val="Fotnotstext"/>
      </w:pPr>
      <w:r>
        <w:rPr>
          <w:rStyle w:val="Fotnotsreferens"/>
        </w:rPr>
        <w:footnoteRef/>
      </w:r>
      <w:r>
        <w:t xml:space="preserve"> Kärninflationen definieras som den årliga procentuella förändringen i konsumentprisindex minus livsmedel och energi. </w:t>
      </w:r>
    </w:p>
  </w:footnote>
  <w:footnote w:id="43">
    <w:p w14:paraId="0BC6B462" w14:textId="02DB6F41" w:rsidR="00C53370" w:rsidRDefault="00C53370">
      <w:pPr>
        <w:pStyle w:val="Fotnotstext"/>
      </w:pPr>
      <w:r>
        <w:rPr>
          <w:rStyle w:val="Fotnotsreferens"/>
        </w:rPr>
        <w:footnoteRef/>
      </w:r>
      <w:r>
        <w:t xml:space="preserve"> Se </w:t>
      </w:r>
      <w:r w:rsidRPr="004122F4">
        <w:t>fördjupning</w:t>
      </w:r>
      <w:r>
        <w:t>srutan</w:t>
      </w:r>
      <w:r w:rsidRPr="004122F4">
        <w:t xml:space="preserve"> Jämförelse med andra bedömares prognoser för svensk ekonomi i budgetpropositionen för 2014</w:t>
      </w:r>
      <w:r>
        <w:t xml:space="preserve"> (prop. 2013/14:1 Förslag till statens budget, finansplan och skattefrågor).</w:t>
      </w:r>
    </w:p>
  </w:footnote>
  <w:footnote w:id="44">
    <w:p w14:paraId="57D5DB6B" w14:textId="7F0C6983" w:rsidR="00C53370" w:rsidRDefault="00C53370" w:rsidP="00F7009D">
      <w:pPr>
        <w:pStyle w:val="Fotnotstext"/>
      </w:pPr>
      <w:r>
        <w:rPr>
          <w:rStyle w:val="Fotnotsreferens"/>
        </w:rPr>
        <w:footnoteRef/>
      </w:r>
      <w:r>
        <w:t xml:space="preserve"> </w:t>
      </w:r>
      <w:r w:rsidRPr="000A200B">
        <w:t>Se</w:t>
      </w:r>
      <w:r>
        <w:t xml:space="preserve"> Finansdepartementets promemoria Metod för beräkning av potentiella variabler på </w:t>
      </w:r>
      <w:hyperlink r:id="rId1" w:history="1">
        <w:r w:rsidRPr="008B6EAB">
          <w:rPr>
            <w:rStyle w:val="Hyperlnk"/>
          </w:rPr>
          <w:t>www.regeringen.se</w:t>
        </w:r>
      </w:hyperlink>
      <w:r>
        <w:t xml:space="preserve"> samt Konjunkturinstitutets promemoria Hur Konjunkturinstitutet beräknar potentiell BNP på </w:t>
      </w:r>
      <w:hyperlink r:id="rId2" w:history="1">
        <w:r w:rsidRPr="000A200B">
          <w:rPr>
            <w:rStyle w:val="Hyperlnk"/>
          </w:rPr>
          <w:t>www.konj.se</w:t>
        </w:r>
      </w:hyperlink>
      <w:r w:rsidRPr="000A200B">
        <w:t>. Se även fördjupningsrutan Jämförelse med andra bedömares prognoser för svensk ekonomi i budgetpropositionen för 2014</w:t>
      </w:r>
      <w:r>
        <w:t xml:space="preserve"> (prop. 2013/14:1 Förslag till statens budget, finansplan och skattefrågor).</w:t>
      </w:r>
    </w:p>
  </w:footnote>
  <w:footnote w:id="45">
    <w:p w14:paraId="55B44B1D" w14:textId="60595BA8" w:rsidR="00C53370" w:rsidRDefault="00C53370">
      <w:pPr>
        <w:pStyle w:val="Fotnotstext"/>
      </w:pPr>
      <w:r>
        <w:rPr>
          <w:rStyle w:val="Fotnotsreferens"/>
        </w:rPr>
        <w:footnoteRef/>
      </w:r>
      <w:r>
        <w:t xml:space="preserve"> För regeringens del utvärderas endast prognoser som publicerats i budget- och vårpropositioner. </w:t>
      </w:r>
    </w:p>
  </w:footnote>
  <w:footnote w:id="46">
    <w:p w14:paraId="067CA52E" w14:textId="3E0BE55F" w:rsidR="00C53370" w:rsidRDefault="00C53370">
      <w:pPr>
        <w:pStyle w:val="Fotnotstext"/>
      </w:pPr>
      <w:r>
        <w:rPr>
          <w:rStyle w:val="Fotnotsreferens"/>
        </w:rPr>
        <w:footnoteRef/>
      </w:r>
      <w:r>
        <w:t xml:space="preserve"> Medelkvadratfelet är medelvärdet av de kvadrerade prognosfelen. Medelabsolutfelet är medelvärdet av de absoluta prognosfelen.</w:t>
      </w:r>
    </w:p>
  </w:footnote>
  <w:footnote w:id="47">
    <w:p w14:paraId="26C15CB2" w14:textId="370BFCDE" w:rsidR="00C53370" w:rsidRDefault="00C53370" w:rsidP="00F7009D">
      <w:pPr>
        <w:pStyle w:val="Fotnotstext"/>
      </w:pPr>
      <w:r>
        <w:rPr>
          <w:rStyle w:val="Fotnotsreferens"/>
        </w:rPr>
        <w:footnoteRef/>
      </w:r>
      <w:r>
        <w:t xml:space="preserve"> Se Andersson och Aranki, Prognosmakares förmåga </w:t>
      </w:r>
      <w:r>
        <w:softHyphen/>
        <w:t>– vad brukar vi utvärdera och vad vill vi utvärdera? Penning och Valutapolitik 2009:3, Riksbanken.</w:t>
      </w:r>
    </w:p>
  </w:footnote>
  <w:footnote w:id="48">
    <w:p w14:paraId="0D16073E" w14:textId="21AF3392" w:rsidR="00C53370" w:rsidRDefault="00C53370">
      <w:pPr>
        <w:pStyle w:val="Fotnotstext"/>
      </w:pPr>
      <w:r>
        <w:rPr>
          <w:rStyle w:val="Fotnotsreferens"/>
        </w:rPr>
        <w:footnoteRef/>
      </w:r>
      <w:r>
        <w:t xml:space="preserve"> Här gäller att 80-procents-ytan innesluter 60-procents-ytan som i sin tur innesluter 50-procents-ytan. Percentilerna är symmetriska (men inte osäkerhetsbanden). Till exempel ligger den mörkaste ytan mellan den första och den tredje kvartilen och täcker därför in 50 procent av regeringens historiska prognosfel med lika stor fördelning av resterande prognosfel på vardera sidan av kvartilerna. </w:t>
      </w:r>
    </w:p>
  </w:footnote>
  <w:footnote w:id="49">
    <w:p w14:paraId="1BC1DFBC" w14:textId="049EE3B8" w:rsidR="00C53370" w:rsidRDefault="00C53370" w:rsidP="00F7009D">
      <w:pPr>
        <w:pStyle w:val="Fotnotstext"/>
      </w:pPr>
      <w:r>
        <w:rPr>
          <w:rStyle w:val="Fotnotsreferens"/>
        </w:rPr>
        <w:footnoteRef/>
      </w:r>
      <w:r>
        <w:t xml:space="preserve"> De symmetriska osäkerhetsbanden är skapade under antagandet att prognosfelen är normalfördelade, där MKF används som varians. MKF är ett rimligt spridningsmått eftersom det aldrig är mindre än prognosfelsvariansen och dessutom ökar med storleken på en bias.</w:t>
      </w:r>
    </w:p>
  </w:footnote>
  <w:footnote w:id="50">
    <w:p w14:paraId="3F8FA348" w14:textId="1593523F" w:rsidR="00C53370" w:rsidRDefault="00C53370">
      <w:pPr>
        <w:pStyle w:val="Fotnotstext"/>
      </w:pPr>
      <w:r>
        <w:rPr>
          <w:rStyle w:val="Fotnotsreferens"/>
        </w:rPr>
        <w:footnoteRef/>
      </w:r>
      <w:r>
        <w:t xml:space="preserve"> </w:t>
      </w:r>
      <w:r w:rsidRPr="00BC150D">
        <w:t>Näringslivet kan delas in tolv branscher, varav fyra varuproducerande och åtta tjänsteproducerande</w:t>
      </w:r>
      <w:r>
        <w:t xml:space="preserve">. </w:t>
      </w:r>
      <w:r w:rsidRPr="006906DA">
        <w:t>De fyra varuproducerande branscherna är: industri; bygg; el- gas- värme- och vattenverk</w:t>
      </w:r>
      <w:r w:rsidRPr="006906DA" w:rsidDel="00D113D2">
        <w:t>;</w:t>
      </w:r>
      <w:r w:rsidRPr="006906DA">
        <w:t xml:space="preserve"> jordbruk, skogsbruk och fiske. De åtta tjänsteproducerande branscherna är: handel; företagstjänster; övriga tjänster; hushållstjänster; informations- och kommunikationstjänster; fastighets</w:t>
      </w:r>
      <w:r>
        <w:softHyphen/>
      </w:r>
      <w:r w:rsidRPr="006906DA">
        <w:t>tjänster; finansiell verksamhet; småhus och fritidshus</w:t>
      </w:r>
      <w:r>
        <w:t xml:space="preserve"> </w:t>
      </w:r>
      <w:r w:rsidRPr="00E23DA5">
        <w:t xml:space="preserve">(eftersom denna tjänst </w:t>
      </w:r>
      <w:r>
        <w:t>skapas</w:t>
      </w:r>
      <w:r w:rsidRPr="00E23DA5">
        <w:t xml:space="preserve"> av hushållen saknas sysselsatta för branschen).</w:t>
      </w:r>
    </w:p>
  </w:footnote>
  <w:footnote w:id="51">
    <w:p w14:paraId="5B31980E" w14:textId="51EBABEF" w:rsidR="00C53370" w:rsidRDefault="00C53370">
      <w:pPr>
        <w:pStyle w:val="Fotnotstext"/>
      </w:pPr>
      <w:r>
        <w:rPr>
          <w:rStyle w:val="Fotnotsreferens"/>
        </w:rPr>
        <w:footnoteRef/>
      </w:r>
      <w:r>
        <w:t xml:space="preserve"> Produktivitetstillväxten har historiskt sett varit mycket högre inom varuproducerande branscher jämfört med tjänsteproducerande. Sedan 1980 har dessa branschers tillväxttakter varit 3,5 respektive 1,4 procent i medeltal.</w:t>
      </w:r>
    </w:p>
  </w:footnote>
  <w:footnote w:id="52">
    <w:p w14:paraId="2188F506" w14:textId="18C66DAE" w:rsidR="00C53370" w:rsidRDefault="00C53370">
      <w:pPr>
        <w:pStyle w:val="Fotnotstext"/>
      </w:pPr>
      <w:r>
        <w:rPr>
          <w:rStyle w:val="Fotnotsreferens"/>
        </w:rPr>
        <w:footnoteRef/>
      </w:r>
      <w:r>
        <w:t xml:space="preserve"> </w:t>
      </w:r>
      <w:r w:rsidRPr="00A668F6">
        <w:t>Produktionen uppdelad på olika tjänstebranscher uppvisar ett liknande mönster de senaste åren. Utöver hushållstjänster och företagstjänster har även produktionen av fastighetstjänster och finansiella tjänster utvecklats väl.</w:t>
      </w:r>
    </w:p>
  </w:footnote>
  <w:footnote w:id="53">
    <w:p w14:paraId="352B5792" w14:textId="77777777" w:rsidR="00C53370" w:rsidRDefault="00C53370" w:rsidP="00F7009D">
      <w:pPr>
        <w:pStyle w:val="Fotnotstext"/>
      </w:pPr>
      <w:r>
        <w:rPr>
          <w:rStyle w:val="Fotnotsreferens"/>
        </w:rPr>
        <w:footnoteRef/>
      </w:r>
      <w:r>
        <w:t xml:space="preserve"> </w:t>
      </w:r>
      <w:r w:rsidRPr="00561D6D">
        <w:t>Se Finansdepartementets promemoria Metod för beräkning av potentiella</w:t>
      </w:r>
      <w:r>
        <w:t xml:space="preserve"> variabler på www.regeringen.se</w:t>
      </w:r>
      <w:r w:rsidRPr="00561D6D">
        <w:t xml:space="preserve"> för en mer detaljerad beskrivning av hur de potentiella variablerna definieras.</w:t>
      </w:r>
    </w:p>
  </w:footnote>
  <w:footnote w:id="54">
    <w:p w14:paraId="5ACB42EB" w14:textId="77777777" w:rsidR="00C53370" w:rsidRDefault="00C53370" w:rsidP="00F7009D">
      <w:pPr>
        <w:pStyle w:val="Fotnotstext"/>
      </w:pPr>
      <w:r>
        <w:rPr>
          <w:rStyle w:val="Fotnotsreferens"/>
        </w:rPr>
        <w:footnoteRef/>
      </w:r>
      <w:r>
        <w:t xml:space="preserve"> </w:t>
      </w:r>
      <w:r w:rsidRPr="000922A1">
        <w:t>De potentiella variablerna kan revideras av en rad anledningar, bl.a. till följd av ekonomiska reformer, nya forskningsrön, förändrade befolkningsprognoser, ekonomiska kriser eller nya uppfattningar om ekonomins funktionssätt.</w:t>
      </w:r>
    </w:p>
  </w:footnote>
  <w:footnote w:id="55">
    <w:p w14:paraId="42D32B21" w14:textId="7D43505B" w:rsidR="00C53370" w:rsidRDefault="00C53370" w:rsidP="00F7009D">
      <w:pPr>
        <w:pStyle w:val="Fotnotstext"/>
      </w:pPr>
      <w:r>
        <w:rPr>
          <w:rStyle w:val="Fotnotsreferens"/>
        </w:rPr>
        <w:footnoteRef/>
      </w:r>
      <w:r>
        <w:t xml:space="preserve"> I samband med utfallet för Nationalräkenskaperna för tredje kvartalet 2013 publicerade SCB definitiva årsberäkningar för 2011, som visade på en lägre BNP-nivå sedan 2011 än tidigare publicerade uppgifter. Utfallet för fjärde kvartalet 2013 innebar en viss upprevidering av BNP avseende helåret 2013, men sammantaget är BNP-nivån 2011–2013 lägre än vad som var känt när bugetpropositionen för 2014 publicerades.</w:t>
      </w:r>
    </w:p>
  </w:footnote>
  <w:footnote w:id="56">
    <w:p w14:paraId="4687CB9D" w14:textId="4B74DF71" w:rsidR="00C53370" w:rsidRDefault="00C53370">
      <w:pPr>
        <w:pStyle w:val="Fotnotstext"/>
      </w:pPr>
      <w:r>
        <w:rPr>
          <w:rStyle w:val="Fotnotsreferens"/>
        </w:rPr>
        <w:footnoteRef/>
      </w:r>
      <w:r>
        <w:t xml:space="preserve"> Analysen i denna fördjupningsruta bygger på en jämförelse av Sveriges utveckling relativt våra 10 viktigaste handelspartners (exklusive Kina). Dessa länder är Belgien, Danmark, Finland, Frankrike, Italien, Tyskland, Norge, Nederländerna, Storbritannien och USA. Länderna viktas med dess handelsvikt (KIX-vikter) för att erhålla den genomsnittliga utvecklingen för Sveriges konkurrentländer. Diagrammen visar Sveriges utveckling relativt den genomsnittliga utvecklingen för våra viktigaste handelspartners.</w:t>
      </w:r>
    </w:p>
  </w:footnote>
  <w:footnote w:id="57">
    <w:p w14:paraId="57FEAAAB" w14:textId="77777777" w:rsidR="00C53370" w:rsidRDefault="00C53370" w:rsidP="00F7009D">
      <w:pPr>
        <w:pStyle w:val="Fotnotstext"/>
      </w:pPr>
      <w:r>
        <w:rPr>
          <w:rStyle w:val="Fotnotsreferens"/>
        </w:rPr>
        <w:footnoteRef/>
      </w:r>
      <w:r>
        <w:t xml:space="preserve"> Internationell data över utvecklingen av enhetsarbetskostnader i olika sektorer publiceras med betydande tidsfördröjning. </w:t>
      </w:r>
    </w:p>
  </w:footnote>
  <w:footnote w:id="58">
    <w:p w14:paraId="2B6A847B" w14:textId="3C64874C" w:rsidR="00C53370" w:rsidRDefault="00C53370">
      <w:pPr>
        <w:pStyle w:val="Fotnotstext"/>
      </w:pPr>
      <w:r>
        <w:rPr>
          <w:rStyle w:val="Fotnotsreferens"/>
        </w:rPr>
        <w:footnoteRef/>
      </w:r>
      <w:r>
        <w:t xml:space="preserve"> </w:t>
      </w:r>
      <w:r w:rsidRPr="00052D1D">
        <w:t xml:space="preserve">En redogörelse för utvecklingen av potentiell BNP och en jämförelse med andra aktörers bedömning av potentiell BNP finns i </w:t>
      </w:r>
      <w:r w:rsidRPr="00C939B8">
        <w:t xml:space="preserve">avsnitt </w:t>
      </w:r>
      <w:r w:rsidRPr="006200FF">
        <w:t>3</w:t>
      </w:r>
      <w:r w:rsidRPr="00C939B8">
        <w:t>.</w:t>
      </w:r>
    </w:p>
  </w:footnote>
  <w:footnote w:id="59">
    <w:p w14:paraId="2989BADB" w14:textId="64BB9A28" w:rsidR="00C53370" w:rsidRDefault="00C53370" w:rsidP="00F7009D">
      <w:pPr>
        <w:pStyle w:val="Fotnotstext"/>
      </w:pPr>
      <w:r>
        <w:rPr>
          <w:rStyle w:val="Fotnotsreferens"/>
        </w:rPr>
        <w:footnoteRef/>
      </w:r>
      <w:r>
        <w:t xml:space="preserve"> </w:t>
      </w:r>
      <w:r w:rsidRPr="00923837">
        <w:t>Enligt regeringens riktlinje för budgeteringsmarginalens minsta storlek bör den uppgå till minst 1 procent av de takbegränsade utgifterna inne</w:t>
      </w:r>
      <w:r>
        <w:softHyphen/>
      </w:r>
      <w:r w:rsidRPr="00923837">
        <w:t>varande år t (201</w:t>
      </w:r>
      <w:r>
        <w:t>4</w:t>
      </w:r>
      <w:r w:rsidRPr="00923837">
        <w:t>), minst 1,5</w:t>
      </w:r>
      <w:r>
        <w:t> </w:t>
      </w:r>
      <w:r w:rsidRPr="00923837">
        <w:t>procent år t+1 (201</w:t>
      </w:r>
      <w:r>
        <w:t>5</w:t>
      </w:r>
      <w:r w:rsidRPr="00923837">
        <w:t>) och minst 2</w:t>
      </w:r>
      <w:r>
        <w:t> </w:t>
      </w:r>
      <w:r w:rsidRPr="00923837">
        <w:t>procent år t+2 (201</w:t>
      </w:r>
      <w:r>
        <w:t>6</w:t>
      </w:r>
      <w:r w:rsidRPr="00923837">
        <w:t>). Den nödvändiga bufferten för t+3 (201</w:t>
      </w:r>
      <w:r>
        <w:t>7</w:t>
      </w:r>
      <w:r w:rsidRPr="00923837">
        <w:t>) och för t+4 (201</w:t>
      </w:r>
      <w:r>
        <w:t>8</w:t>
      </w:r>
      <w:r w:rsidRPr="00923837">
        <w:t>) bedöms till minst 3</w:t>
      </w:r>
      <w:r>
        <w:t> </w:t>
      </w:r>
      <w:r w:rsidRPr="00923837">
        <w:t>procen</w:t>
      </w:r>
      <w:r>
        <w:t>t av de takbegränsade utgifterna.</w:t>
      </w:r>
    </w:p>
  </w:footnote>
  <w:footnote w:id="60">
    <w:p w14:paraId="5EAFD85D" w14:textId="77831D90" w:rsidR="00C53370" w:rsidRDefault="00C53370">
      <w:pPr>
        <w:pStyle w:val="Fotnotstext"/>
      </w:pPr>
      <w:r>
        <w:rPr>
          <w:rStyle w:val="Fotnotsreferens"/>
        </w:rPr>
        <w:footnoteRef/>
      </w:r>
      <w:r>
        <w:t xml:space="preserve"> </w:t>
      </w:r>
      <w:r w:rsidRPr="00923837">
        <w:t xml:space="preserve">På grund av regelbundet förekommande tekniska justeringar av utgiftstakets nivå försvåras jämförelser av utgiftstakets utveckling över tiden. För att uppnå jämförbarhet har utgiftstaket och de takbegränsade utgifterna </w:t>
      </w:r>
      <w:r w:rsidRPr="001075DF">
        <w:t xml:space="preserve">i </w:t>
      </w:r>
      <w:r w:rsidRPr="00923837">
        <w:t>korrigerats för skillnader över tiden i dessa tekniska förändringar. Utgångspunkten är den aktuella utgiftsstrukturen och de tekniska justeringar som gäller för 201</w:t>
      </w:r>
      <w:r>
        <w:t>6</w:t>
      </w:r>
      <w:r w:rsidRPr="00923837">
        <w:t>. Utgiftstakets nivå för åren före 201</w:t>
      </w:r>
      <w:r>
        <w:t>6</w:t>
      </w:r>
      <w:r w:rsidRPr="00923837">
        <w:t xml:space="preserve"> är justerat genom att den för samtliga år getts samma årliga ökning som det ursprungligen hade när det först fastställdes, med hänsyn tagen till eventuella reella förändringar som därefter har gjorts av den ursprungligt fastställda nivån. Över tiden jämförbara takbegränsade utgifter beräknas genom att man från den på detta sätt beräknade nivån på utgiftstaket drar bort den faktiska budgeteringsmarginalen.</w:t>
      </w:r>
    </w:p>
  </w:footnote>
  <w:footnote w:id="61">
    <w:p w14:paraId="02EAF314" w14:textId="68F83F01" w:rsidR="00C53370" w:rsidRDefault="00C53370">
      <w:pPr>
        <w:pStyle w:val="Fotnotstext"/>
      </w:pPr>
      <w:r>
        <w:rPr>
          <w:rStyle w:val="Fotnotsreferens"/>
        </w:rPr>
        <w:footnoteRef/>
      </w:r>
      <w:r>
        <w:t xml:space="preserve"> </w:t>
      </w:r>
      <w:r w:rsidRPr="001F6D67">
        <w:t>Det varaktigt mycket låga ränteläget i den svenska ekonomin inneb</w:t>
      </w:r>
      <w:r>
        <w:t>a</w:t>
      </w:r>
      <w:r w:rsidRPr="001F6D67">
        <w:t xml:space="preserve">r att </w:t>
      </w:r>
      <w:r>
        <w:t xml:space="preserve">Sveriges Kommuner och Landsting beslutade att </w:t>
      </w:r>
      <w:r w:rsidRPr="001F6D67">
        <w:t>den rekommenderade diskonteringsräntan i pensionsskuldsberäkningen sänk</w:t>
      </w:r>
      <w:r>
        <w:t>tes</w:t>
      </w:r>
      <w:r w:rsidRPr="001F6D67">
        <w:t xml:space="preserve"> med 0,75 procentenheter från den 1 januari 2014. Effekten av sänkningen beakta</w:t>
      </w:r>
      <w:r>
        <w:t>de</w:t>
      </w:r>
      <w:r w:rsidRPr="001F6D67">
        <w:t>s i redovisningen 2013.</w:t>
      </w:r>
    </w:p>
  </w:footnote>
  <w:footnote w:id="62">
    <w:p w14:paraId="0F01C1DB" w14:textId="21F10AA6" w:rsidR="00C53370" w:rsidRDefault="00C53370">
      <w:pPr>
        <w:pStyle w:val="Fotnotstext"/>
      </w:pPr>
      <w:r>
        <w:rPr>
          <w:rStyle w:val="Fotnotsreferens"/>
        </w:rPr>
        <w:footnoteRef/>
      </w:r>
      <w:r>
        <w:t xml:space="preserve"> De reformer och den finansiering som redovisas i tabell 2.2 ingår inte i beräkningen av statens budget och offentliga sektorns finanser i denna proposition</w:t>
      </w:r>
    </w:p>
  </w:footnote>
  <w:footnote w:id="63">
    <w:p w14:paraId="2E5D35E8" w14:textId="4CEC46A2" w:rsidR="00C53370" w:rsidRDefault="00C53370">
      <w:pPr>
        <w:pStyle w:val="Fotnotstext"/>
      </w:pPr>
      <w:r>
        <w:rPr>
          <w:rStyle w:val="Fotnotsreferens"/>
        </w:rPr>
        <w:footnoteRef/>
      </w:r>
      <w:r>
        <w:t xml:space="preserve"> Skattebasen utgörs i de senare fallet av ingående mervärdesskatt i verksamheter som saknar skatteplikt och som därmed inte kan dra av ingående mervärdesskatt.</w:t>
      </w:r>
    </w:p>
  </w:footnote>
  <w:footnote w:id="64">
    <w:p w14:paraId="75CCBA01" w14:textId="5CC47165" w:rsidR="00C53370" w:rsidRDefault="00C53370">
      <w:pPr>
        <w:pStyle w:val="Fotnotstext"/>
      </w:pPr>
      <w:r>
        <w:rPr>
          <w:rStyle w:val="Fotnotsreferens"/>
        </w:rPr>
        <w:footnoteRef/>
      </w:r>
      <w:r>
        <w:t xml:space="preserve"> De reformer och den finansiering som redovisas i tabell 2.2 ingår inte i beräkningen av statens budget och offentliga sektorns finanser i denna proposition.</w:t>
      </w:r>
    </w:p>
  </w:footnote>
  <w:footnote w:id="65">
    <w:p w14:paraId="6D84B01E" w14:textId="4BE471D2" w:rsidR="00C53370" w:rsidRDefault="00C53370">
      <w:pPr>
        <w:pStyle w:val="Fotnotstext"/>
      </w:pPr>
      <w:r>
        <w:rPr>
          <w:rStyle w:val="Fotnotsreferens"/>
        </w:rPr>
        <w:footnoteRef/>
      </w:r>
      <w:r>
        <w:t xml:space="preserve"> </w:t>
      </w:r>
      <w:r w:rsidRPr="00F91134">
        <w:t>Förändringar av anslagsbehållningar är skillnaden mellan anvisade medel och beräknade faktiska utgifter, dvs. nettot mellan förbrukning av kvarstående medel från föregående budgetår och sparade medel från innevarande budgetår samt utnyttjande av anslagskredit.</w:t>
      </w:r>
    </w:p>
  </w:footnote>
  <w:footnote w:id="66">
    <w:p w14:paraId="738147A7" w14:textId="13CB7D23" w:rsidR="00C53370" w:rsidRDefault="00C53370">
      <w:pPr>
        <w:pStyle w:val="Fotnotstext"/>
      </w:pPr>
      <w:r>
        <w:rPr>
          <w:rStyle w:val="Fotnotsreferens"/>
        </w:rPr>
        <w:footnoteRef/>
      </w:r>
      <w:r>
        <w:t xml:space="preserve"> Balanstalet uttrycker förhållandet mellan tillgångar, det vill säga avgiftstillgång och buffertfond, och pensionsskuld i systemet för inkomstpension och tilläggspension.</w:t>
      </w:r>
    </w:p>
  </w:footnote>
  <w:footnote w:id="67">
    <w:p w14:paraId="12320F40" w14:textId="03CB5BDC" w:rsidR="00C53370" w:rsidRDefault="00C53370">
      <w:pPr>
        <w:pStyle w:val="Fotnotstext"/>
      </w:pPr>
      <w:r>
        <w:rPr>
          <w:rStyle w:val="Fotnotsreferens"/>
        </w:rPr>
        <w:footnoteRef/>
      </w:r>
      <w:r>
        <w:t xml:space="preserve"> </w:t>
      </w:r>
      <w:r w:rsidRPr="003E51F7">
        <w:t>Ohälsotalet anger hur många heldagar per år befolkningen (16</w:t>
      </w:r>
      <w:r>
        <w:t>–</w:t>
      </w:r>
      <w:r w:rsidRPr="003E51F7">
        <w:t>64 år) i genomsnitt uppbär sjuk-</w:t>
      </w:r>
      <w:r>
        <w:t xml:space="preserve"> och rehabiliteringspenning samt sjuk- och aktivitetsersättning. </w:t>
      </w:r>
    </w:p>
  </w:footnote>
  <w:footnote w:id="68">
    <w:p w14:paraId="2FE08016" w14:textId="75800F4F" w:rsidR="00C53370" w:rsidRDefault="00C53370">
      <w:pPr>
        <w:pStyle w:val="Fotnotstext"/>
      </w:pPr>
      <w:r>
        <w:rPr>
          <w:rStyle w:val="Fotnotsreferens"/>
        </w:rPr>
        <w:footnoteRef/>
      </w:r>
      <w:r>
        <w:t xml:space="preserve"> Se även fördjupningsrutan Sjukfrånvarons orsaker i avsnitt 2.</w:t>
      </w:r>
    </w:p>
  </w:footnote>
  <w:footnote w:id="69">
    <w:p w14:paraId="1FD6EEDF" w14:textId="1BA7175A" w:rsidR="00C53370" w:rsidRDefault="00C53370">
      <w:pPr>
        <w:pStyle w:val="Fotnotstext"/>
      </w:pPr>
      <w:r>
        <w:rPr>
          <w:rStyle w:val="Fotnotsreferens"/>
        </w:rPr>
        <w:footnoteRef/>
      </w:r>
      <w:r>
        <w:t xml:space="preserve"> De reformer och den finansiering som redovisas i tabell 2.2 i avsnitt 2 ingår inte i beräkningen av statens budget och offentliga sektorns finanser i denna proposition.</w:t>
      </w:r>
    </w:p>
  </w:footnote>
  <w:footnote w:id="70">
    <w:p w14:paraId="4363C2A5" w14:textId="485752F6" w:rsidR="00C53370" w:rsidRDefault="00C53370">
      <w:pPr>
        <w:pStyle w:val="Fotnotstext"/>
      </w:pPr>
      <w:r>
        <w:rPr>
          <w:rStyle w:val="Fotnotsreferens"/>
        </w:rPr>
        <w:footnoteRef/>
      </w:r>
      <w:r>
        <w:t xml:space="preserve"> </w:t>
      </w:r>
      <w:r w:rsidRPr="0004402C">
        <w:t>Skatter och statsbidrag redovisas enligt den ordning som gällde innan den genomgripande revideringen a</w:t>
      </w:r>
      <w:r>
        <w:t>v NR i maj 2010. Därmed överens</w:t>
      </w:r>
      <w:r w:rsidRPr="0004402C">
        <w:t>stämmer redovisningen bättre med redovisningen i statens budget och den kommunala redovisningen. Det inn</w:t>
      </w:r>
      <w:r>
        <w:t>ebär dock att skatter och stats</w:t>
      </w:r>
      <w:r w:rsidRPr="0004402C">
        <w:t>bidrag för delsektorerna (staten, ålderspensionssystemet och den kommunala sektorn) avviker från den nuvarande redovisningen i NR. Det finansiella sparandet för den offentliga sektorn och dess delsektorer påverkas emellertid inte av denna avvikelse. Redovisningen av inkomster och utgifter för den konsoliderade offentliga sektorn påverkas inte heller.</w:t>
      </w:r>
    </w:p>
  </w:footnote>
  <w:footnote w:id="71">
    <w:p w14:paraId="3CDC6D34" w14:textId="471416B0" w:rsidR="00C53370" w:rsidRDefault="00C53370" w:rsidP="00F7009D">
      <w:pPr>
        <w:pStyle w:val="Fotnotstext"/>
      </w:pPr>
      <w:r>
        <w:rPr>
          <w:rStyle w:val="Fotnotsreferens"/>
        </w:rPr>
        <w:footnoteRef/>
      </w:r>
      <w:r>
        <w:t xml:space="preserve"> Regeringen föreslår och riksdagen beslutar om allokering av medel för det kommande budgetåret. Regeringen kan även avisera åtgärder vars ikraftträdande ligger längre fram i tiden än det närmast följande budgetåret och som normalt ingår i anslagsberäkningarna. Riksdagen godkänner dessa beräkningar i samband med behandlingen av budgetpropositionen. </w:t>
      </w:r>
    </w:p>
  </w:footnote>
  <w:footnote w:id="72">
    <w:p w14:paraId="66944932" w14:textId="4DFC92A5" w:rsidR="00C53370" w:rsidRDefault="00C53370">
      <w:pPr>
        <w:pStyle w:val="Fotnotstext"/>
      </w:pPr>
      <w:r>
        <w:rPr>
          <w:rStyle w:val="Fotnotsreferens"/>
        </w:rPr>
        <w:footnoteRef/>
      </w:r>
      <w:r>
        <w:t xml:space="preserve"> </w:t>
      </w:r>
      <w:r w:rsidRPr="009612C5">
        <w:t>Den kassamässiga redovisningen innebär att transaktionerna (skatter och räntor) redovisas när betalningen sker. I NR periodiseras trans</w:t>
      </w:r>
      <w:r>
        <w:softHyphen/>
      </w:r>
      <w:r w:rsidRPr="009612C5">
        <w:t>aktionerna till den tidpunkt de avser. Det innebär t.ex. att skatter redovisas på</w:t>
      </w:r>
      <w:r>
        <w:t xml:space="preserve"> inkomståret i NR, oberoende av</w:t>
      </w:r>
      <w:r w:rsidRPr="009612C5">
        <w:t xml:space="preserve"> när betalningen sker.</w:t>
      </w:r>
    </w:p>
  </w:footnote>
  <w:footnote w:id="73">
    <w:p w14:paraId="43564079" w14:textId="413C8D53" w:rsidR="00C53370" w:rsidRDefault="00C53370">
      <w:pPr>
        <w:pStyle w:val="Fotnotstext"/>
      </w:pPr>
      <w:r>
        <w:rPr>
          <w:rStyle w:val="Fotnotsreferens"/>
        </w:rPr>
        <w:footnoteRef/>
      </w:r>
      <w:r>
        <w:t xml:space="preserve"> Utlåningen avser Riksbankens lån för att förstärka valutareserven.</w:t>
      </w:r>
    </w:p>
  </w:footnote>
  <w:footnote w:id="74">
    <w:p w14:paraId="4C9F7F86" w14:textId="77A9A0F7" w:rsidR="00C53370" w:rsidRDefault="00C53370">
      <w:pPr>
        <w:pStyle w:val="Fotnotstext"/>
      </w:pPr>
      <w:r>
        <w:rPr>
          <w:rStyle w:val="Fotnotsreferens"/>
        </w:rPr>
        <w:footnoteRef/>
      </w:r>
      <w:r>
        <w:t xml:space="preserve"> </w:t>
      </w:r>
      <w:r w:rsidRPr="00873B11">
        <w:t xml:space="preserve">Den kommunala medelutdebiteringen höjdes med </w:t>
      </w:r>
      <w:r>
        <w:t>13</w:t>
      </w:r>
      <w:r w:rsidRPr="00873B11">
        <w:t xml:space="preserve"> öre 2013, vilket ökade skatteinkomsterna med </w:t>
      </w:r>
      <w:r>
        <w:t>ca</w:t>
      </w:r>
      <w:r w:rsidRPr="00873B11">
        <w:t xml:space="preserve"> 2</w:t>
      </w:r>
      <w:r>
        <w:t>,4</w:t>
      </w:r>
      <w:r w:rsidRPr="00873B11">
        <w:t xml:space="preserve"> miljarder kronor</w:t>
      </w:r>
      <w:r w:rsidRPr="00A37836">
        <w:t>.</w:t>
      </w:r>
    </w:p>
  </w:footnote>
  <w:footnote w:id="75">
    <w:p w14:paraId="1F2213FD" w14:textId="19EA0A0A" w:rsidR="00C53370" w:rsidRDefault="00C53370">
      <w:pPr>
        <w:pStyle w:val="Fotnotstext"/>
      </w:pPr>
      <w:r w:rsidRPr="00873B11">
        <w:rPr>
          <w:rStyle w:val="Fotnotsreferens"/>
        </w:rPr>
        <w:footnoteRef/>
      </w:r>
      <w:r w:rsidRPr="00873B11">
        <w:t xml:space="preserve"> Den kommunala medelutdebiteringen höjs med 13 öre 2014, vilket ökar skatteinkomsterna med ca 2,5 miljarder kronor.</w:t>
      </w:r>
      <w:r>
        <w:t xml:space="preserve"> </w:t>
      </w:r>
    </w:p>
  </w:footnote>
  <w:footnote w:id="76">
    <w:p w14:paraId="5EDE9258" w14:textId="38478E65" w:rsidR="00C53370" w:rsidRDefault="00C53370" w:rsidP="00F7009D">
      <w:pPr>
        <w:pStyle w:val="Fotnotstext"/>
      </w:pPr>
      <w:r>
        <w:rPr>
          <w:rStyle w:val="Fotnotsreferens"/>
        </w:rPr>
        <w:footnoteRef/>
      </w:r>
      <w:r>
        <w:t xml:space="preserve"> För en detaljerad beskrivning av jämförelser se </w:t>
      </w:r>
      <w:r w:rsidRPr="00CC17BF">
        <w:t>avsnitt 4.</w:t>
      </w:r>
    </w:p>
  </w:footnote>
  <w:footnote w:id="77">
    <w:p w14:paraId="253A3087" w14:textId="2508C958" w:rsidR="00C53370" w:rsidRDefault="00C53370">
      <w:pPr>
        <w:pStyle w:val="Fotnotstext"/>
      </w:pPr>
      <w:r>
        <w:rPr>
          <w:rStyle w:val="Fotnotsreferens"/>
        </w:rPr>
        <w:footnoteRef/>
      </w:r>
      <w:r>
        <w:t xml:space="preserve"> </w:t>
      </w:r>
      <w:r w:rsidRPr="007E5473">
        <w:t>European Economic Forecast Winter 201</w:t>
      </w:r>
      <w:r>
        <w:t>4</w:t>
      </w:r>
      <w:r w:rsidRPr="007E5473">
        <w:t xml:space="preserve"> (Europeiska kommissionen 201</w:t>
      </w:r>
      <w:r>
        <w:t>4</w:t>
      </w:r>
      <w:r w:rsidRPr="007E5473">
        <w:t>).</w:t>
      </w:r>
    </w:p>
  </w:footnote>
  <w:footnote w:id="78">
    <w:p w14:paraId="3E960B17" w14:textId="6C1F944F" w:rsidR="00C53370" w:rsidRDefault="00C53370">
      <w:pPr>
        <w:pStyle w:val="Fotnotstext"/>
      </w:pPr>
      <w:r>
        <w:rPr>
          <w:rStyle w:val="Fotnotsreferens"/>
        </w:rPr>
        <w:footnoteRef/>
      </w:r>
      <w:r>
        <w:t xml:space="preserve"> De reformer och den finansiering som redovisas i tabell 2.2 ingår inte i beräkningen av statens budget och offentliga sektorns finanser i denna proposition.</w:t>
      </w:r>
    </w:p>
  </w:footnote>
  <w:footnote w:id="79">
    <w:p w14:paraId="41944032" w14:textId="77777777" w:rsidR="00C53370" w:rsidRDefault="00C53370" w:rsidP="00F7009D">
      <w:pPr>
        <w:pStyle w:val="Fotnotstext"/>
      </w:pPr>
      <w:r>
        <w:rPr>
          <w:rStyle w:val="Fotnotsreferens"/>
        </w:rPr>
        <w:footnoteRef/>
      </w:r>
      <w:r>
        <w:t xml:space="preserve"> </w:t>
      </w:r>
      <w:r w:rsidRPr="006446E0">
        <w:t>I nationalräkenskaperna (NR) används begrep</w:t>
      </w:r>
      <w:r>
        <w:t xml:space="preserve">pet kommunal konsumtion för </w:t>
      </w:r>
      <w:r w:rsidRPr="006446E0">
        <w:t>kommunsektorns utgifte</w:t>
      </w:r>
      <w:r>
        <w:t xml:space="preserve">r för skattefinansierade </w:t>
      </w:r>
      <w:r w:rsidRPr="006446E0">
        <w:t>verksamheter. Den kommunala konsumtionen delas i NR in i olika ändamål, som hälso- och sjukvård, utbildning och socialt skydd (omsorg om barn och äldre). Konsumtionen beräknas i NR utifrån uppgifter om produktion</w:t>
      </w:r>
      <w:r>
        <w:t>en</w:t>
      </w:r>
      <w:r w:rsidRPr="006446E0">
        <w:t xml:space="preserve"> </w:t>
      </w:r>
      <w:r>
        <w:t>i den kommunala sektorn</w:t>
      </w:r>
      <w:r w:rsidRPr="006446E0">
        <w:t>, försäljning</w:t>
      </w:r>
      <w:r>
        <w:t>sinkomster</w:t>
      </w:r>
      <w:r w:rsidRPr="006446E0">
        <w:t xml:space="preserve"> samt </w:t>
      </w:r>
      <w:r>
        <w:t xml:space="preserve">utgifter för </w:t>
      </w:r>
      <w:r w:rsidRPr="006446E0">
        <w:t>inköp av verksamhet</w:t>
      </w:r>
      <w:r>
        <w:t>er från näringslivet</w:t>
      </w:r>
      <w:r w:rsidRPr="006446E0">
        <w:t>.</w:t>
      </w:r>
      <w:r>
        <w:t xml:space="preserve"> I detta avsnitt används begreppet kommunala verksamheter för att beteckna kommunal konsumtion. </w:t>
      </w:r>
    </w:p>
  </w:footnote>
  <w:footnote w:id="80">
    <w:p w14:paraId="0C8C12E9" w14:textId="3ECC0F52" w:rsidR="00C53370" w:rsidRDefault="00C53370">
      <w:pPr>
        <w:pStyle w:val="Fotnotstext"/>
      </w:pPr>
      <w:r>
        <w:rPr>
          <w:rStyle w:val="Fotnotsreferens"/>
        </w:rPr>
        <w:footnoteRef/>
      </w:r>
      <w:r>
        <w:t xml:space="preserve"> I jämförelsen är sysselsatta med plusjobb eller friår 2006 exkluderade.</w:t>
      </w:r>
    </w:p>
  </w:footnote>
  <w:footnote w:id="81">
    <w:p w14:paraId="2AA8DC96" w14:textId="3C85C719" w:rsidR="00C53370" w:rsidRDefault="00C53370">
      <w:pPr>
        <w:pStyle w:val="Fotnotstext"/>
      </w:pPr>
      <w:r>
        <w:rPr>
          <w:rStyle w:val="Fotnotsreferens"/>
        </w:rPr>
        <w:footnoteRef/>
      </w:r>
      <w:r>
        <w:t xml:space="preserve"> </w:t>
      </w:r>
      <w:r w:rsidRPr="00D74E6B">
        <w:t xml:space="preserve">Enligt kommunallagen </w:t>
      </w:r>
      <w:r>
        <w:t xml:space="preserve">(1991:900) </w:t>
      </w:r>
      <w:r w:rsidRPr="00D74E6B">
        <w:t xml:space="preserve">ska kommuner och landsting ha en god ekonomisk hushållning i sin verksamhet och i sådan verksamhet som bedrivs av andra juridiska personer. </w:t>
      </w:r>
      <w:r>
        <w:t>Fullmäktige</w:t>
      </w:r>
      <w:r w:rsidRPr="00D74E6B">
        <w:t xml:space="preserve"> ska </w:t>
      </w:r>
      <w:r>
        <w:t>besluta om riktlinjer</w:t>
      </w:r>
      <w:r w:rsidRPr="00D74E6B">
        <w:t xml:space="preserve"> för god ekonomisk hushållning</w:t>
      </w:r>
      <w:r>
        <w:t xml:space="preserve"> för kommunen eller landstinget.</w:t>
      </w:r>
      <w:r w:rsidRPr="00D74E6B">
        <w:t xml:space="preserve"> Se vidare </w:t>
      </w:r>
      <w:r>
        <w:t xml:space="preserve">avsnitt </w:t>
      </w:r>
      <w:r>
        <w:fldChar w:fldCharType="begin"/>
      </w:r>
      <w:r>
        <w:instrText xml:space="preserve"> REF _Ref383460560 \r \h </w:instrText>
      </w:r>
      <w:r>
        <w:fldChar w:fldCharType="separate"/>
      </w:r>
      <w:r w:rsidR="004642B5">
        <w:t>8.3</w:t>
      </w:r>
      <w:r>
        <w:fldChar w:fldCharType="end"/>
      </w:r>
      <w:r w:rsidRPr="00D74E6B">
        <w:t xml:space="preserve"> om uppföljning av de budgetpolitiska målen.</w:t>
      </w:r>
    </w:p>
  </w:footnote>
  <w:footnote w:id="82">
    <w:p w14:paraId="73DDAC73" w14:textId="19D78181" w:rsidR="00C53370" w:rsidRDefault="00C53370" w:rsidP="00F7009D">
      <w:pPr>
        <w:pStyle w:val="Fotnotstext"/>
      </w:pPr>
      <w:r>
        <w:rPr>
          <w:rStyle w:val="Fotnotsreferens"/>
        </w:rPr>
        <w:footnoteRef/>
      </w:r>
      <w:r>
        <w:t xml:space="preserve"> Beräkningen </w:t>
      </w:r>
      <w:r w:rsidRPr="00353DAF">
        <w:t xml:space="preserve">bygger på </w:t>
      </w:r>
      <w:r>
        <w:t xml:space="preserve">samma </w:t>
      </w:r>
      <w:r w:rsidRPr="00353DAF">
        <w:t xml:space="preserve">åldersprofiler som används i framskrivningarna av </w:t>
      </w:r>
      <w:r>
        <w:t>de offentliga konsumtionsutgifterna i avsnitt 11</w:t>
      </w:r>
      <w:r w:rsidRPr="00353DAF">
        <w:t>.</w:t>
      </w:r>
    </w:p>
  </w:footnote>
  <w:footnote w:id="83">
    <w:p w14:paraId="14C2F34B" w14:textId="5E5A7E5D" w:rsidR="00C53370" w:rsidRDefault="00C53370">
      <w:pPr>
        <w:pStyle w:val="Fotnotstext"/>
      </w:pPr>
      <w:r>
        <w:rPr>
          <w:rStyle w:val="Fotnotsreferens"/>
        </w:rPr>
        <w:footnoteRef/>
      </w:r>
      <w:r>
        <w:t xml:space="preserve"> Om produktiviteten hos de kommunanställda ökat 2006–2012, t.ex. genom att den genomsnittliga utbildningsnivån ökat, riskerar den justerade volymen att underskatta resursinsatsen. Produktiviteten i kommunsektorn enligt nationalräkenskaperna har dock i stort sett legat still dessa år. Produktiviteten är dock svår att mäta, i synnerhet när det gäller att mäta kvaliteten i välfärdstjänsterna.      </w:t>
      </w:r>
    </w:p>
  </w:footnote>
  <w:footnote w:id="84">
    <w:p w14:paraId="4F1C33AB" w14:textId="77777777" w:rsidR="00C53370" w:rsidRDefault="00C53370" w:rsidP="00F7009D">
      <w:pPr>
        <w:pStyle w:val="Fotnotstext"/>
      </w:pPr>
      <w:r>
        <w:rPr>
          <w:rStyle w:val="Fotnotsreferens"/>
        </w:rPr>
        <w:footnoteRef/>
      </w:r>
      <w:r>
        <w:t xml:space="preserve"> </w:t>
      </w:r>
      <w:r w:rsidRPr="00FB6A54">
        <w:t>Dessa siffror är ungefärliga. Det är egentligen inte möjligt att summera ändamålen i fasta priser, om man inte tar hänsyn till hur storleksförhållandet mellan dessa förändras över tid.</w:t>
      </w:r>
    </w:p>
  </w:footnote>
  <w:footnote w:id="85">
    <w:p w14:paraId="7BE70909" w14:textId="26193B18" w:rsidR="00C53370" w:rsidRDefault="00C53370">
      <w:pPr>
        <w:pStyle w:val="Fotnotstext"/>
      </w:pPr>
      <w:r>
        <w:rPr>
          <w:rStyle w:val="Fotnotsreferens"/>
        </w:rPr>
        <w:footnoteRef/>
      </w:r>
      <w:r>
        <w:t xml:space="preserve"> </w:t>
      </w:r>
      <w:r w:rsidRPr="00551A57">
        <w:t xml:space="preserve">Styrelsen för AFA Försäkring </w:t>
      </w:r>
      <w:r>
        <w:t xml:space="preserve">beslutade att </w:t>
      </w:r>
      <w:r w:rsidRPr="00551A57">
        <w:t xml:space="preserve">betala tillbaka premier </w:t>
      </w:r>
      <w:r>
        <w:t xml:space="preserve">2013 för bl.a. kollektivavtalad sjukförsäkring </w:t>
      </w:r>
      <w:r w:rsidRPr="00551A57">
        <w:t>från 200</w:t>
      </w:r>
      <w:r>
        <w:t>5</w:t>
      </w:r>
      <w:r w:rsidRPr="00551A57">
        <w:t xml:space="preserve"> och 200</w:t>
      </w:r>
      <w:r>
        <w:t>6</w:t>
      </w:r>
      <w:r w:rsidRPr="00551A57">
        <w:t xml:space="preserve"> på grund av färre sjukersättningsfall</w:t>
      </w:r>
      <w:r>
        <w:t xml:space="preserve">. Utbetalningarna sker eftersom AFA Försäkring kan minska reserverna för framtida utbetalningar. </w:t>
      </w:r>
    </w:p>
  </w:footnote>
  <w:footnote w:id="86">
    <w:p w14:paraId="7E02B14F" w14:textId="5B3797F9" w:rsidR="00C53370" w:rsidRDefault="00C53370">
      <w:pPr>
        <w:pStyle w:val="Fotnotstext"/>
      </w:pPr>
      <w:r>
        <w:rPr>
          <w:rStyle w:val="Fotnotsreferens"/>
        </w:rPr>
        <w:footnoteRef/>
      </w:r>
      <w:r>
        <w:t xml:space="preserve"> </w:t>
      </w:r>
      <w:r w:rsidRPr="00032C1D">
        <w:t xml:space="preserve">Det finns i dagsläget ingen statistik över </w:t>
      </w:r>
      <w:r>
        <w:t>den</w:t>
      </w:r>
      <w:r w:rsidRPr="00032C1D">
        <w:t xml:space="preserve"> kommunalt </w:t>
      </w:r>
      <w:r>
        <w:t>finansierade</w:t>
      </w:r>
      <w:r w:rsidRPr="00032C1D">
        <w:t xml:space="preserve"> </w:t>
      </w:r>
      <w:r>
        <w:t>sysselsättningen och antalet arbetade timmar</w:t>
      </w:r>
      <w:r w:rsidRPr="00032C1D">
        <w:t xml:space="preserve"> i privat sektor. Uppgifterna</w:t>
      </w:r>
      <w:r>
        <w:t xml:space="preserve"> </w:t>
      </w:r>
      <w:r w:rsidRPr="00032C1D">
        <w:t>baseras på beräkningar.</w:t>
      </w:r>
    </w:p>
  </w:footnote>
  <w:footnote w:id="87">
    <w:p w14:paraId="35EC1855" w14:textId="6025661D" w:rsidR="00C53370" w:rsidRDefault="00C53370" w:rsidP="00F7009D">
      <w:pPr>
        <w:pStyle w:val="Fotnotstext"/>
      </w:pPr>
      <w:r>
        <w:rPr>
          <w:rStyle w:val="Fotnotsreferens"/>
        </w:rPr>
        <w:footnoteRef/>
      </w:r>
      <w:r>
        <w:t xml:space="preserve"> I jämförelsen är sysselsatta med plusjobb eller friår 2006 exkluderade.</w:t>
      </w:r>
    </w:p>
  </w:footnote>
  <w:footnote w:id="88">
    <w:p w14:paraId="03ECDBE1" w14:textId="0DC0C50B" w:rsidR="00C53370" w:rsidRDefault="00C53370">
      <w:pPr>
        <w:pStyle w:val="Fotnotstext"/>
      </w:pPr>
      <w:r>
        <w:rPr>
          <w:rStyle w:val="Fotnotsreferens"/>
        </w:rPr>
        <w:footnoteRef/>
      </w:r>
      <w:r>
        <w:t xml:space="preserve"> Kommunsektorns transfereringar till staten utgörs främst av kommunsektorns del av assistansersättningen. Transfereringarna till näringslivet är främst olika subventioner till företag såsom exempelvis subventioner av kollektivtrafiken.  </w:t>
      </w:r>
    </w:p>
  </w:footnote>
  <w:footnote w:id="89">
    <w:p w14:paraId="2019EEEA" w14:textId="06C98E1F" w:rsidR="00C53370" w:rsidRDefault="00C53370">
      <w:pPr>
        <w:pStyle w:val="Fotnotstext"/>
      </w:pPr>
      <w:r>
        <w:rPr>
          <w:rStyle w:val="Fotnotsreferens"/>
        </w:rPr>
        <w:footnoteRef/>
      </w:r>
      <w:r>
        <w:t xml:space="preserve"> Utöver</w:t>
      </w:r>
      <w:r w:rsidRPr="007A7A14">
        <w:t xml:space="preserve"> </w:t>
      </w:r>
      <w:r>
        <w:t>inkomst</w:t>
      </w:r>
      <w:r w:rsidRPr="007A7A14">
        <w:t>skatter och statsbidrag har kommu</w:t>
      </w:r>
      <w:r>
        <w:t>ner och landsting också inkomster i form av bl.a. avgifter, kommunal fastighetsavgift, aktieutdelningar från kommunala bolag och ränteinkomster</w:t>
      </w:r>
      <w:r w:rsidRPr="007A7A14">
        <w:t>.</w:t>
      </w:r>
    </w:p>
  </w:footnote>
  <w:footnote w:id="90">
    <w:p w14:paraId="696F6BBB" w14:textId="485BD21E" w:rsidR="00C53370" w:rsidRDefault="00C53370" w:rsidP="00F7009D">
      <w:pPr>
        <w:pStyle w:val="Fotnotstext"/>
      </w:pPr>
      <w:r>
        <w:rPr>
          <w:rStyle w:val="Fotnotsreferens"/>
        </w:rPr>
        <w:footnoteRef/>
      </w:r>
      <w:r>
        <w:t xml:space="preserve"> </w:t>
      </w:r>
      <w:r w:rsidRPr="00D52E7D">
        <w:t xml:space="preserve">Avsnitt </w:t>
      </w:r>
      <w:r w:rsidRPr="00D52E7D">
        <w:fldChar w:fldCharType="begin"/>
      </w:r>
      <w:r w:rsidRPr="00D52E7D">
        <w:instrText xml:space="preserve"> REF _Ref383601248 \n \h </w:instrText>
      </w:r>
      <w:r>
        <w:instrText xml:space="preserve"> \* MERGEFORMAT </w:instrText>
      </w:r>
      <w:r w:rsidRPr="00D52E7D">
        <w:fldChar w:fldCharType="separate"/>
      </w:r>
      <w:r w:rsidR="004642B5">
        <w:t>8.3.2</w:t>
      </w:r>
      <w:r w:rsidRPr="00D52E7D">
        <w:fldChar w:fldCharType="end"/>
      </w:r>
      <w:r>
        <w:t xml:space="preserve"> beskriver kommuner och landstings bokslut för 2013.</w:t>
      </w:r>
    </w:p>
  </w:footnote>
  <w:footnote w:id="91">
    <w:p w14:paraId="49EFADAF" w14:textId="4A6AA697" w:rsidR="00C53370" w:rsidRDefault="00C53370">
      <w:pPr>
        <w:pStyle w:val="Fotnotstext"/>
      </w:pPr>
      <w:r>
        <w:rPr>
          <w:rStyle w:val="Fotnotsreferens"/>
        </w:rPr>
        <w:footnoteRef/>
      </w:r>
      <w:r>
        <w:t xml:space="preserve"> Se </w:t>
      </w:r>
      <w:r w:rsidRPr="00FA4A33">
        <w:t>avsnitt 9.5</w:t>
      </w:r>
      <w:r>
        <w:t xml:space="preserve"> Kommunsektorns finanser jämfört med budgetpropo</w:t>
      </w:r>
      <w:r>
        <w:softHyphen/>
        <w:t>sitionen för 2014.</w:t>
      </w:r>
    </w:p>
  </w:footnote>
  <w:footnote w:id="92">
    <w:p w14:paraId="079EFA67" w14:textId="6EA15B3B" w:rsidR="00C53370" w:rsidRDefault="00C53370">
      <w:pPr>
        <w:pStyle w:val="Fotnotstext"/>
      </w:pPr>
      <w:r>
        <w:rPr>
          <w:rStyle w:val="Fotnotsreferens"/>
        </w:rPr>
        <w:footnoteRef/>
      </w:r>
      <w:r>
        <w:t xml:space="preserve"> Återbetalningsbelopp från AFA Försäkring för 2013 är preliminära. Därför skiljer sig summan något åt mellan nationalräkenskaperna och den kommunala redovisningen.  </w:t>
      </w:r>
    </w:p>
  </w:footnote>
  <w:footnote w:id="93">
    <w:p w14:paraId="09833ABE" w14:textId="1158C32F" w:rsidR="00C53370" w:rsidRDefault="00C53370">
      <w:pPr>
        <w:pStyle w:val="Fotnotstext"/>
      </w:pPr>
      <w:r>
        <w:rPr>
          <w:rStyle w:val="Fotnotsreferens"/>
        </w:rPr>
        <w:footnoteRef/>
      </w:r>
      <w:r>
        <w:t xml:space="preserve"> Se avsnitt </w:t>
      </w:r>
      <w:r>
        <w:fldChar w:fldCharType="begin"/>
      </w:r>
      <w:r>
        <w:instrText xml:space="preserve"> REF _Ref383601237 \r \h </w:instrText>
      </w:r>
      <w:r>
        <w:fldChar w:fldCharType="separate"/>
      </w:r>
      <w:r w:rsidR="004642B5">
        <w:t>8.3.1</w:t>
      </w:r>
      <w:r>
        <w:fldChar w:fldCharType="end"/>
      </w:r>
      <w:r>
        <w:t xml:space="preserve"> och </w:t>
      </w:r>
      <w:r>
        <w:fldChar w:fldCharType="begin"/>
      </w:r>
      <w:r>
        <w:instrText xml:space="preserve"> REF _Ref383601248 \r \h </w:instrText>
      </w:r>
      <w:r>
        <w:fldChar w:fldCharType="separate"/>
      </w:r>
      <w:r w:rsidR="004642B5">
        <w:t>8.3.2</w:t>
      </w:r>
      <w:r>
        <w:fldChar w:fldCharType="end"/>
      </w:r>
      <w:r>
        <w:t>.</w:t>
      </w:r>
    </w:p>
  </w:footnote>
  <w:footnote w:id="94">
    <w:p w14:paraId="3714B108" w14:textId="37A1B980" w:rsidR="00C53370" w:rsidRDefault="00C53370" w:rsidP="00F7009D">
      <w:pPr>
        <w:pStyle w:val="Fotnotstext"/>
      </w:pPr>
      <w:r>
        <w:rPr>
          <w:rStyle w:val="Fotnotsreferens"/>
        </w:rPr>
        <w:footnoteRef/>
      </w:r>
      <w:r>
        <w:t xml:space="preserve"> </w:t>
      </w:r>
      <w:r w:rsidRPr="00FC6233">
        <w:t>Diskonteringsränta används för att beräkna nuvärdet av framtida pensionsutbetalningar dvs. kommunens eller landstingets pensionsskuld. En nuvärdesberäknad skuld blir högre ju lägre räntan är och vice versa.</w:t>
      </w:r>
      <w:r>
        <w:t xml:space="preserve"> </w:t>
      </w:r>
      <w:r w:rsidRPr="00681C44">
        <w:t xml:space="preserve">Det varaktigt mycket låga ränteläget i den svenska ekonomin innebar att Sveriges Kommuner och Landsting beslutade att </w:t>
      </w:r>
      <w:r>
        <w:t xml:space="preserve">sänka </w:t>
      </w:r>
      <w:r w:rsidRPr="00681C44">
        <w:t xml:space="preserve">den rekommenderade diskonteringsräntan i pensionsskuldsberäkningen med 0,75 procentenheter från den 1 januari 2014. Effekten av sänkningen </w:t>
      </w:r>
      <w:r>
        <w:t>påverkar</w:t>
      </w:r>
      <w:r w:rsidRPr="00681C44">
        <w:t xml:space="preserve"> </w:t>
      </w:r>
      <w:r>
        <w:t>boksluten för</w:t>
      </w:r>
      <w:r w:rsidRPr="00681C44">
        <w:t xml:space="preserve"> 2013.</w:t>
      </w:r>
    </w:p>
  </w:footnote>
  <w:footnote w:id="95">
    <w:p w14:paraId="14EDE9D2" w14:textId="7F0CCCBD" w:rsidR="00C53370" w:rsidRDefault="00C53370" w:rsidP="00F7009D">
      <w:pPr>
        <w:pStyle w:val="Fotnotstext"/>
      </w:pPr>
      <w:r>
        <w:rPr>
          <w:rStyle w:val="Fotnotsreferens"/>
        </w:rPr>
        <w:footnoteRef/>
      </w:r>
      <w:r>
        <w:t xml:space="preserve"> Realisationsvinster ska normalt sett inte ingå i det justerade resultatet. Realisationsvinster som står i överensstämmelse med god ekonomisk hushållning, t.ex. när realisationsvinsten är en följd av en omstrukturering, ska däremot ingå i resultatet. Realisationsförluster som står i överensstämmelse med god ekonomisk hushållning ska inte ingå i det justerade resultatet. Detta kan exempelvis vara fallet när en försäljning medför lägre framtida kostnader. Orealiserade förluster i värdepapper, samt återföringar av orealiserade förluster vid en efterföljande uppgång på marknaden, ska inte heller ingå i det justerade resultatet. </w:t>
      </w:r>
    </w:p>
  </w:footnote>
  <w:footnote w:id="96">
    <w:p w14:paraId="54DED358" w14:textId="5129E992" w:rsidR="00C53370" w:rsidRDefault="00C53370">
      <w:pPr>
        <w:pStyle w:val="Fotnotstext"/>
      </w:pPr>
      <w:r w:rsidRPr="006354D7">
        <w:rPr>
          <w:rStyle w:val="Fotnotsreferens"/>
        </w:rPr>
        <w:footnoteRef/>
      </w:r>
      <w:r w:rsidRPr="006354D7">
        <w:t xml:space="preserve"> Lag (1997:614) om kommunal redovisning.</w:t>
      </w:r>
    </w:p>
  </w:footnote>
  <w:footnote w:id="97">
    <w:p w14:paraId="550A54F8" w14:textId="6DF20F26" w:rsidR="00C53370" w:rsidRDefault="00C53370">
      <w:pPr>
        <w:pStyle w:val="Fotnotstext"/>
      </w:pPr>
      <w:r>
        <w:rPr>
          <w:rStyle w:val="Fotnotsreferens"/>
        </w:rPr>
        <w:footnoteRef/>
      </w:r>
      <w:r>
        <w:t xml:space="preserve"> Rådet för kommunal redovisning är normerande organ för den kommunala redovisningen.</w:t>
      </w:r>
    </w:p>
  </w:footnote>
  <w:footnote w:id="98">
    <w:p w14:paraId="45F5EF49" w14:textId="660E9BA1" w:rsidR="00C53370" w:rsidRDefault="00C53370">
      <w:pPr>
        <w:pStyle w:val="Fotnotstext"/>
      </w:pPr>
      <w:r>
        <w:rPr>
          <w:rStyle w:val="Fotnotsreferens"/>
        </w:rPr>
        <w:footnoteRef/>
      </w:r>
      <w:r>
        <w:t xml:space="preserve"> Bidrag till statlig infrastruktur som lämnas med stöd av lagen (2009:47) om vissa kommunala befogenheter får tas upp i balansräkningen eller redovisas som en kostnad i resultaträkningen. Varje bidrag som redovisas i balansräkningen ska upplösas med årliga enhetliga belopp under högst 25 år.</w:t>
      </w:r>
    </w:p>
  </w:footnote>
  <w:footnote w:id="99">
    <w:p w14:paraId="33E75CCD" w14:textId="47B37DF7" w:rsidR="00C53370" w:rsidRPr="00171B5D" w:rsidRDefault="00C53370">
      <w:pPr>
        <w:pStyle w:val="Fotnotstext"/>
        <w:rPr>
          <w:highlight w:val="yellow"/>
        </w:rPr>
      </w:pPr>
      <w:r w:rsidRPr="001B0109">
        <w:rPr>
          <w:rStyle w:val="Fotnotsreferens"/>
        </w:rPr>
        <w:footnoteRef/>
      </w:r>
      <w:r w:rsidRPr="001B0109">
        <w:t xml:space="preserve"> Långfristiga skulder har en löptid på längre än ett år. Skulder till banker och kreditinstitut är oftast långfristiga.</w:t>
      </w:r>
    </w:p>
  </w:footnote>
  <w:footnote w:id="100">
    <w:p w14:paraId="6D7D0B41" w14:textId="752C303D" w:rsidR="00C53370" w:rsidRDefault="00C53370">
      <w:pPr>
        <w:pStyle w:val="Fotnotstext"/>
      </w:pPr>
      <w:r w:rsidRPr="001B0109">
        <w:rPr>
          <w:rStyle w:val="Fotnotsreferens"/>
        </w:rPr>
        <w:footnoteRef/>
      </w:r>
      <w:r w:rsidRPr="001B0109">
        <w:t xml:space="preserve"> Kortfristiga skulder har en löptid som är kortare än ett år. </w:t>
      </w:r>
    </w:p>
  </w:footnote>
  <w:footnote w:id="101">
    <w:p w14:paraId="0BDBAEFF" w14:textId="0353BCEF" w:rsidR="00C53370" w:rsidRDefault="00C53370">
      <w:pPr>
        <w:pStyle w:val="Fotnotstext"/>
      </w:pPr>
      <w:r>
        <w:rPr>
          <w:rStyle w:val="Fotnotsreferens"/>
        </w:rPr>
        <w:footnoteRef/>
      </w:r>
      <w:r>
        <w:t xml:space="preserve"> De reformer och den finansiering som redovisas i tabell 2.2 ingår inte i beräkningen av statens budget och offentliga sektorns finanser i denna proposition</w:t>
      </w:r>
    </w:p>
  </w:footnote>
  <w:footnote w:id="102">
    <w:p w14:paraId="559FCAC8" w14:textId="74A320DD" w:rsidR="00C53370" w:rsidRDefault="00C53370">
      <w:pPr>
        <w:pStyle w:val="Fotnotstext"/>
      </w:pPr>
      <w:r>
        <w:rPr>
          <w:rStyle w:val="Fotnotsreferens"/>
        </w:rPr>
        <w:footnoteRef/>
      </w:r>
      <w:r>
        <w:t xml:space="preserve"> </w:t>
      </w:r>
      <w:r w:rsidRPr="00A760F7">
        <w:t xml:space="preserve">Banker och andra kreditinstitut betalar </w:t>
      </w:r>
      <w:r>
        <w:t>en årlig stabilitetsavgift till stabilitets</w:t>
      </w:r>
      <w:r w:rsidRPr="00A760F7">
        <w:t>fonden.</w:t>
      </w:r>
      <w:r>
        <w:t xml:space="preserve"> </w:t>
      </w:r>
      <w:r w:rsidRPr="00A760F7">
        <w:t>Om staten behöver infria garantier eller ge annat stöd till kreditinstitut kommer det att finans</w:t>
      </w:r>
      <w:r>
        <w:t xml:space="preserve">ieras med medel från </w:t>
      </w:r>
      <w:r w:rsidRPr="00A760F7">
        <w:t>fonden. Fonden ska bära samtliga kostnader för eventuella stödåtgärder</w:t>
      </w:r>
      <w:r>
        <w:t>.</w:t>
      </w:r>
      <w:r w:rsidRPr="00A760F7">
        <w:t xml:space="preserve"> Tidigare ingick de aktier i Nordea som förvärvades under finanskrisen 2009 när staten deltog i Nordeas nyemission via kapitaltillskottsprogrammet. Efter beslut av regeringen har samtliga aktier sålts under 2013.</w:t>
      </w:r>
    </w:p>
  </w:footnote>
  <w:footnote w:id="103">
    <w:p w14:paraId="5FBA7FEE" w14:textId="481F8BE1" w:rsidR="00C53370" w:rsidRDefault="00C53370">
      <w:pPr>
        <w:pStyle w:val="Fotnotstext"/>
      </w:pPr>
      <w:r>
        <w:rPr>
          <w:rStyle w:val="Fotnotsreferens"/>
        </w:rPr>
        <w:footnoteRef/>
      </w:r>
      <w:r>
        <w:t xml:space="preserve"> I investeringarna ingår även mark och fastighetsinköp samt försäljningar. Revideringar av investeringsutgifterna påverkar det finansiella sparandet, men inte resultatet.</w:t>
      </w:r>
    </w:p>
  </w:footnote>
  <w:footnote w:id="104">
    <w:p w14:paraId="6E843286" w14:textId="44D0AC01" w:rsidR="00C53370" w:rsidRDefault="00C53370">
      <w:pPr>
        <w:pStyle w:val="Fotnotstext"/>
      </w:pPr>
      <w:r>
        <w:rPr>
          <w:rStyle w:val="Fotnotsreferens"/>
        </w:rPr>
        <w:footnoteRef/>
      </w:r>
      <w:r>
        <w:t xml:space="preserve"> Se vidare avsnitt </w:t>
      </w:r>
      <w:r w:rsidRPr="00091772">
        <w:t>6</w:t>
      </w:r>
      <w:r>
        <w:t xml:space="preserve">. </w:t>
      </w:r>
    </w:p>
  </w:footnote>
  <w:footnote w:id="105">
    <w:p w14:paraId="6B662F9F" w14:textId="77777777" w:rsidR="00C53370" w:rsidRDefault="00C53370" w:rsidP="00F7009D">
      <w:pPr>
        <w:pStyle w:val="Fotnotstext"/>
      </w:pPr>
      <w:r>
        <w:rPr>
          <w:rStyle w:val="Fotnotsreferens"/>
        </w:rPr>
        <w:footnoteRef/>
      </w:r>
      <w:r>
        <w:t xml:space="preserve"> </w:t>
      </w:r>
      <w:r w:rsidRPr="00BF256D">
        <w:t xml:space="preserve">Sambandet mellan utvecklingen på arbetsmarknaden och hållbarheten i de offentliga finanserna behandlas i avsnitt </w:t>
      </w:r>
      <w:r w:rsidRPr="00F90590">
        <w:t>1</w:t>
      </w:r>
      <w:r>
        <w:t>1</w:t>
      </w:r>
      <w:r w:rsidRPr="00BF256D">
        <w:t>.</w:t>
      </w:r>
    </w:p>
  </w:footnote>
  <w:footnote w:id="106">
    <w:p w14:paraId="4A3DC924" w14:textId="77777777" w:rsidR="00C53370" w:rsidRDefault="00C53370" w:rsidP="00F7009D">
      <w:pPr>
        <w:pStyle w:val="Fotnotstext"/>
      </w:pPr>
      <w:r>
        <w:rPr>
          <w:rStyle w:val="Fotnotsreferens"/>
        </w:rPr>
        <w:footnoteRef/>
      </w:r>
      <w:r>
        <w:t xml:space="preserve"> </w:t>
      </w:r>
      <w:r w:rsidRPr="00932F70">
        <w:t xml:space="preserve">Om inget annat anges avser statistiken Statistiska centralbyråns </w:t>
      </w:r>
      <w:r>
        <w:t>arbets</w:t>
      </w:r>
      <w:r w:rsidRPr="00932F70">
        <w:t xml:space="preserve">kraftsundersökningar (AKU) för åldersgruppen 15–74 år enligt </w:t>
      </w:r>
      <w:r>
        <w:t>interna</w:t>
      </w:r>
      <w:r w:rsidRPr="00932F70">
        <w:t>tionell definition. Anledningen till att andra åldersgrupper används i vissa diagram är att det saknas längre tidsserier för åldersgruppen 15–74 år.</w:t>
      </w:r>
    </w:p>
  </w:footnote>
  <w:footnote w:id="107">
    <w:p w14:paraId="3F5A56F3" w14:textId="77777777" w:rsidR="00C53370" w:rsidRDefault="00C53370" w:rsidP="00F7009D">
      <w:pPr>
        <w:pStyle w:val="Fotnotstext"/>
      </w:pPr>
      <w:r>
        <w:rPr>
          <w:rStyle w:val="Fotnotsreferens"/>
        </w:rPr>
        <w:footnoteRef/>
      </w:r>
      <w:r>
        <w:t xml:space="preserve"> </w:t>
      </w:r>
      <w:r w:rsidRPr="000326FC">
        <w:t>Det finns två allmänt förekommande mått på arbetslöshet</w:t>
      </w:r>
      <w:r>
        <w:t xml:space="preserve"> och långtidsarbetslöshet</w:t>
      </w:r>
      <w:r w:rsidRPr="000326FC">
        <w:t>. De</w:t>
      </w:r>
      <w:r>
        <w:t>t är dels den officiella arbets</w:t>
      </w:r>
      <w:r w:rsidRPr="000326FC">
        <w:t>lö</w:t>
      </w:r>
      <w:r>
        <w:t>sheten som mäts av Statistiska centralbyråns Arbetskraftsunder</w:t>
      </w:r>
      <w:r w:rsidRPr="000326FC">
        <w:t>s</w:t>
      </w:r>
      <w:r>
        <w:t>ökningar, dels Arbetsförmed</w:t>
      </w:r>
      <w:r w:rsidRPr="000326FC">
        <w:t xml:space="preserve">lingens </w:t>
      </w:r>
      <w:r>
        <w:t>verksamhets</w:t>
      </w:r>
      <w:r w:rsidRPr="000326FC">
        <w:t>stati</w:t>
      </w:r>
      <w:r>
        <w:t xml:space="preserve">stik över inskrivna arbetslösa. Antalet långtidsarbetslösa är högre enligt Arbetsförmedlingens statisk jämfört med den officiella statisken från Statistiska centralbyrån. Det beror framför allt på att alla inskrivna arbetslösa på Arbetsförmedlingen inte aktivt söker jobb, och därför är utanför arbetskraften enligt statistiken från Statistiska centralbyrån, samt att de under visa förutsättningar kan ha ett arbete och fortsatt vara inskrivna som arbetslösa på Arbetsförmedlingen. Vidare finns det </w:t>
      </w:r>
      <w:r w:rsidRPr="0089431E">
        <w:t>ingen formell definition av långtidsarbetslöshet. I statistiken från Arbetsförmedlingen används inskrivningstiderna 420 och 730 dagar. I arbetskrafts</w:t>
      </w:r>
      <w:r>
        <w:softHyphen/>
      </w:r>
      <w:r w:rsidRPr="0089431E">
        <w:t>undersökningarna från Statistisk</w:t>
      </w:r>
      <w:r>
        <w:t>a centralbyrån används tidsgrän</w:t>
      </w:r>
      <w:r w:rsidRPr="0089431E">
        <w:t>sen 26 veckor, medan tidsgrä</w:t>
      </w:r>
      <w:r>
        <w:t>nsen ett år används i den inter</w:t>
      </w:r>
      <w:r w:rsidRPr="0089431E">
        <w:t>nationella statistiken.</w:t>
      </w:r>
    </w:p>
  </w:footnote>
  <w:footnote w:id="108">
    <w:p w14:paraId="07C67F33" w14:textId="77777777" w:rsidR="00C53370" w:rsidRPr="00B265EE" w:rsidRDefault="00C53370" w:rsidP="00F7009D">
      <w:pPr>
        <w:pStyle w:val="Fotnotstext"/>
        <w:rPr>
          <w:lang w:val="en-US"/>
        </w:rPr>
      </w:pPr>
      <w:r>
        <w:rPr>
          <w:rStyle w:val="Fotnotsreferens"/>
        </w:rPr>
        <w:footnoteRef/>
      </w:r>
      <w:r w:rsidRPr="00B265EE">
        <w:rPr>
          <w:lang w:val="en-US"/>
        </w:rPr>
        <w:t xml:space="preserve"> Se Eriksson och Rooth, Do Employers Use Unemployment as a Sorting Criterion When Hiring? Evidence from a Field Experiment, 2011 och Kroft m.fl., Duration Dependence and Labor Market Conditions: Theory and Evidence from a Field Experiment, 2012.</w:t>
      </w:r>
    </w:p>
  </w:footnote>
  <w:footnote w:id="109">
    <w:p w14:paraId="650A6F9D" w14:textId="77777777" w:rsidR="00C53370" w:rsidRDefault="00C53370" w:rsidP="00F7009D">
      <w:pPr>
        <w:pStyle w:val="Fotnotstext"/>
      </w:pPr>
      <w:r>
        <w:rPr>
          <w:rStyle w:val="Fotnotsreferens"/>
        </w:rPr>
        <w:footnoteRef/>
      </w:r>
      <w:r>
        <w:t xml:space="preserve"> </w:t>
      </w:r>
      <w:r w:rsidRPr="007930B1">
        <w:t xml:space="preserve">Se prop. 2013/14:1 Förslag till statens budget för 2014, finansplan </w:t>
      </w:r>
      <w:r>
        <w:t xml:space="preserve">m.m. </w:t>
      </w:r>
      <w:r w:rsidRPr="007930B1">
        <w:t>bilaga 4 för en utförlig</w:t>
      </w:r>
      <w:r>
        <w:t>are</w:t>
      </w:r>
      <w:r w:rsidRPr="007930B1">
        <w:t xml:space="preserve"> analys av skillnader i mäns och kvinnors ställning på arbetsmarknaden.</w:t>
      </w:r>
    </w:p>
    <w:p w14:paraId="5C68BAB1" w14:textId="77777777" w:rsidR="00C53370" w:rsidRDefault="00C53370" w:rsidP="00F7009D">
      <w:pPr>
        <w:pStyle w:val="Fotnotstext"/>
      </w:pPr>
    </w:p>
  </w:footnote>
  <w:footnote w:id="110">
    <w:p w14:paraId="38CEFE47" w14:textId="77777777" w:rsidR="00C53370" w:rsidRDefault="00C53370" w:rsidP="00F7009D">
      <w:pPr>
        <w:pStyle w:val="Fotnotstext"/>
      </w:pPr>
      <w:r>
        <w:rPr>
          <w:rStyle w:val="Fotnotsreferens"/>
        </w:rPr>
        <w:footnoteRef/>
      </w:r>
      <w:r>
        <w:t xml:space="preserve"> Statistiska centralbyrån har under 2013 gjort en tilläggsundersökning till arbetskraftsundersökningen som riktas till personer med nedsatt arbetsförmåga (16–64 år). Se rapporten, Situationen på arbetsmarknaden för personer med funktionsnedsättning 2013, Statistiska centralbyrån. Motsvarande undersökning gjordes senast 2008. I Statistiska centralbyråns undersökning tillfrågas individer om de har en funktionsnedsättning och i så fall om den medför nedsatt arbetsförmåga. I Arbetsförmedlingens statistik är det i stället bl.a. en medicinsk utredning som ligger till grund för klassificeringen.</w:t>
      </w:r>
    </w:p>
  </w:footnote>
  <w:footnote w:id="111">
    <w:p w14:paraId="77FDCBCC" w14:textId="77777777" w:rsidR="00C53370" w:rsidRDefault="00C53370" w:rsidP="00F7009D">
      <w:pPr>
        <w:pStyle w:val="Fotnotstext"/>
      </w:pPr>
      <w:r>
        <w:rPr>
          <w:rStyle w:val="Fotnotsreferens"/>
        </w:rPr>
        <w:footnoteRef/>
      </w:r>
      <w:r>
        <w:t xml:space="preserve"> Se </w:t>
      </w:r>
      <w:r w:rsidRPr="00144190">
        <w:t xml:space="preserve">avsnitt </w:t>
      </w:r>
      <w:r>
        <w:t xml:space="preserve">3 för en utförligare beskrivning av utvecklingen i olika branscher. </w:t>
      </w:r>
    </w:p>
  </w:footnote>
  <w:footnote w:id="112">
    <w:p w14:paraId="5E80416D" w14:textId="77777777" w:rsidR="00C53370" w:rsidRDefault="00C53370" w:rsidP="00F7009D">
      <w:pPr>
        <w:pStyle w:val="Fotnotstext"/>
      </w:pPr>
      <w:r>
        <w:rPr>
          <w:rStyle w:val="Fotnotsreferens"/>
        </w:rPr>
        <w:footnoteRef/>
      </w:r>
      <w:r>
        <w:t xml:space="preserve"> Se </w:t>
      </w:r>
      <w:r w:rsidRPr="00144190">
        <w:t xml:space="preserve">avsnitt </w:t>
      </w:r>
      <w:r>
        <w:t>8 för en utförligare beskrivning av sysselsättnings</w:t>
      </w:r>
      <w:r>
        <w:softHyphen/>
        <w:t xml:space="preserve">utvecklingen i den kommunfinansierade verksamheten. </w:t>
      </w:r>
    </w:p>
  </w:footnote>
  <w:footnote w:id="113">
    <w:p w14:paraId="795AD739" w14:textId="77777777" w:rsidR="00C53370" w:rsidRDefault="00C53370" w:rsidP="00F7009D">
      <w:pPr>
        <w:pStyle w:val="Fotnotstext"/>
      </w:pPr>
      <w:r>
        <w:rPr>
          <w:rStyle w:val="Fotnotsreferens"/>
        </w:rPr>
        <w:footnoteRef/>
      </w:r>
      <w:r>
        <w:t xml:space="preserve"> </w:t>
      </w:r>
      <w:r w:rsidRPr="007E44FB">
        <w:t>Se t.ex. Långtidsutredningen 2011 (SOU 2011:11) eller Economic Surveys Sweden (OECD 2011).</w:t>
      </w:r>
    </w:p>
  </w:footnote>
  <w:footnote w:id="114">
    <w:p w14:paraId="2CFFA3BD" w14:textId="77777777" w:rsidR="00C53370" w:rsidRDefault="00C53370" w:rsidP="00F7009D">
      <w:pPr>
        <w:pStyle w:val="Fotnotstext"/>
      </w:pPr>
      <w:r>
        <w:rPr>
          <w:rStyle w:val="Fotnotsreferens"/>
        </w:rPr>
        <w:footnoteRef/>
      </w:r>
      <w:r>
        <w:t xml:space="preserve"> </w:t>
      </w:r>
      <w:r w:rsidRPr="007E44FB">
        <w:t>Se Forslund m.fl. Kollektivavtalen och ungdomarnas faktiska begynnelselöner (IFAU 2012:19)</w:t>
      </w:r>
      <w:r>
        <w:t>.</w:t>
      </w:r>
    </w:p>
  </w:footnote>
  <w:footnote w:id="115">
    <w:p w14:paraId="66395111" w14:textId="77777777" w:rsidR="00C53370" w:rsidRPr="00142D38" w:rsidRDefault="00C53370" w:rsidP="00F7009D">
      <w:pPr>
        <w:pStyle w:val="Fotnotstext"/>
      </w:pPr>
      <w:r>
        <w:rPr>
          <w:rStyle w:val="Fotnotsreferens"/>
        </w:rPr>
        <w:footnoteRef/>
      </w:r>
      <w:r>
        <w:t xml:space="preserve"> </w:t>
      </w:r>
      <w:r w:rsidRPr="009E02A0">
        <w:t>Se Konjunkturbarometern januari 2</w:t>
      </w:r>
      <w:r>
        <w:t>013 (Konjunkturinstitutet) och V</w:t>
      </w:r>
      <w:r w:rsidRPr="009E02A0">
        <w:t xml:space="preserve">ar finns jobben? </w:t>
      </w:r>
      <w:r w:rsidRPr="00142D38">
        <w:t>(Arbetsförmedlingen 2014:1).</w:t>
      </w:r>
    </w:p>
  </w:footnote>
  <w:footnote w:id="116">
    <w:p w14:paraId="3FE7D6FD" w14:textId="77777777" w:rsidR="00C53370" w:rsidRDefault="00C53370" w:rsidP="00F7009D">
      <w:pPr>
        <w:pStyle w:val="Fotnotstext"/>
      </w:pPr>
      <w:r>
        <w:rPr>
          <w:rStyle w:val="Fotnotsreferens"/>
        </w:rPr>
        <w:footnoteRef/>
      </w:r>
      <w:r>
        <w:t xml:space="preserve"> </w:t>
      </w:r>
      <w:r w:rsidRPr="00EB7CAF">
        <w:t xml:space="preserve">Se rapporterna Var finns </w:t>
      </w:r>
      <w:r>
        <w:t>jobben? (Arbetsförmedlingen 2014</w:t>
      </w:r>
      <w:r w:rsidRPr="00EB7CAF">
        <w:t>:1) och Arbetskraftsbarometer</w:t>
      </w:r>
      <w:r>
        <w:t>n (Statistiska centralbyrån 2013</w:t>
      </w:r>
      <w:r w:rsidRPr="00EB7CAF">
        <w:t>).</w:t>
      </w:r>
    </w:p>
  </w:footnote>
  <w:footnote w:id="117">
    <w:p w14:paraId="3C2F6B45" w14:textId="77777777" w:rsidR="00C53370" w:rsidRDefault="00C53370" w:rsidP="00F7009D">
      <w:pPr>
        <w:pStyle w:val="Fotnotstext"/>
      </w:pPr>
      <w:r>
        <w:rPr>
          <w:rStyle w:val="Fotnotsreferens"/>
        </w:rPr>
        <w:footnoteRef/>
      </w:r>
      <w:r>
        <w:t xml:space="preserve"> </w:t>
      </w:r>
      <w:r w:rsidRPr="003F37B1">
        <w:t>Se bl.a. Marthin, G. Measuring mismatch in the Swedish labour market (Studier i finanspolitik 2012/3, Finanspolitiska rådet 2012).</w:t>
      </w:r>
    </w:p>
  </w:footnote>
  <w:footnote w:id="118">
    <w:p w14:paraId="02331B39" w14:textId="77777777" w:rsidR="00C53370" w:rsidRPr="00E137CC" w:rsidRDefault="00C53370" w:rsidP="00F7009D">
      <w:pPr>
        <w:pStyle w:val="Fotnotstext"/>
        <w:rPr>
          <w:lang w:val="en-US"/>
        </w:rPr>
      </w:pPr>
      <w:r>
        <w:rPr>
          <w:rStyle w:val="Fotnotsreferens"/>
        </w:rPr>
        <w:footnoteRef/>
      </w:r>
      <w:r w:rsidRPr="008D752F">
        <w:rPr>
          <w:lang w:val="en-US"/>
        </w:rPr>
        <w:t xml:space="preserve"> Se bl.a. Davis m.fl. </w:t>
      </w:r>
      <w:r w:rsidRPr="00E137CC">
        <w:rPr>
          <w:lang w:val="en-US"/>
        </w:rPr>
        <w:t xml:space="preserve">The establishment level behavior of vacancies </w:t>
      </w:r>
      <w:r>
        <w:rPr>
          <w:lang w:val="en-US"/>
        </w:rPr>
        <w:t>and</w:t>
      </w:r>
      <w:r w:rsidRPr="00E137CC">
        <w:rPr>
          <w:lang w:val="en-US"/>
        </w:rPr>
        <w:t xml:space="preserve"> hiring</w:t>
      </w:r>
      <w:r>
        <w:rPr>
          <w:lang w:val="en-US"/>
        </w:rPr>
        <w:t>,</w:t>
      </w:r>
      <w:r w:rsidRPr="00E137CC">
        <w:rPr>
          <w:lang w:val="en-US"/>
        </w:rPr>
        <w:t xml:space="preserve"> Quartertly journal of Economics vol. 128</w:t>
      </w:r>
      <w:r>
        <w:rPr>
          <w:lang w:val="en-US"/>
        </w:rPr>
        <w:t>,</w:t>
      </w:r>
      <w:r w:rsidRPr="00E137CC">
        <w:rPr>
          <w:lang w:val="en-US"/>
        </w:rPr>
        <w:t xml:space="preserve"> 2013.</w:t>
      </w:r>
    </w:p>
  </w:footnote>
  <w:footnote w:id="119">
    <w:p w14:paraId="7DA8156C" w14:textId="77777777" w:rsidR="00C53370" w:rsidRDefault="00C53370" w:rsidP="00F7009D">
      <w:pPr>
        <w:pStyle w:val="Fotnotstext"/>
      </w:pPr>
      <w:r>
        <w:rPr>
          <w:rStyle w:val="Fotnotsreferens"/>
        </w:rPr>
        <w:footnoteRef/>
      </w:r>
      <w:r>
        <w:t xml:space="preserve"> Mätt vid varje ikraftträdande.</w:t>
      </w:r>
    </w:p>
  </w:footnote>
  <w:footnote w:id="120">
    <w:p w14:paraId="344AC786" w14:textId="77777777" w:rsidR="00C53370" w:rsidRDefault="00C53370" w:rsidP="00F7009D">
      <w:pPr>
        <w:pStyle w:val="Fotnotstext"/>
      </w:pPr>
      <w:r>
        <w:rPr>
          <w:rStyle w:val="Fotnotsreferens"/>
        </w:rPr>
        <w:footnoteRef/>
      </w:r>
      <w:r>
        <w:t xml:space="preserve"> I</w:t>
      </w:r>
      <w:r w:rsidRPr="00D852D4">
        <w:t xml:space="preserve"> ett läge med en sammanpressad lönestruktur och förhållandevis höga ingång</w:t>
      </w:r>
      <w:r>
        <w:t>s</w:t>
      </w:r>
      <w:r w:rsidRPr="00D852D4">
        <w:t xml:space="preserve">löner </w:t>
      </w:r>
      <w:r>
        <w:t xml:space="preserve">kan </w:t>
      </w:r>
      <w:r w:rsidRPr="00D852D4">
        <w:t xml:space="preserve">åtgärder </w:t>
      </w:r>
      <w:r>
        <w:t xml:space="preserve">behövas </w:t>
      </w:r>
      <w:r w:rsidRPr="00D852D4">
        <w:t>i syfte att göra fler personer attraktiva att anställa för arbetsgivarna</w:t>
      </w:r>
      <w:r>
        <w:t>.</w:t>
      </w:r>
      <w:r w:rsidRPr="00EA5576">
        <w:t xml:space="preserve"> </w:t>
      </w:r>
      <w:r>
        <w:t>Om utbudsreformer får effekt under en period med låg efterfrågan tar det längre tid innan de får genomslag på sysselsättningen.</w:t>
      </w:r>
    </w:p>
  </w:footnote>
  <w:footnote w:id="121">
    <w:p w14:paraId="33D530AE" w14:textId="77777777" w:rsidR="00C53370" w:rsidRPr="00D852D4" w:rsidRDefault="00C53370" w:rsidP="00F7009D">
      <w:pPr>
        <w:pStyle w:val="Fotnotstext"/>
        <w:rPr>
          <w:lang w:val="en-US"/>
        </w:rPr>
      </w:pPr>
      <w:r>
        <w:rPr>
          <w:rStyle w:val="Fotnotsreferens"/>
        </w:rPr>
        <w:footnoteRef/>
      </w:r>
      <w:r w:rsidRPr="007876CF">
        <w:rPr>
          <w:lang w:val="en-US"/>
        </w:rPr>
        <w:t xml:space="preserve"> Se t.ex. Layard m.fl.</w:t>
      </w:r>
      <w:r>
        <w:rPr>
          <w:lang w:val="en-US"/>
        </w:rPr>
        <w:t>,</w:t>
      </w:r>
      <w:r w:rsidRPr="007876CF">
        <w:rPr>
          <w:lang w:val="en-US"/>
        </w:rPr>
        <w:t xml:space="preserve"> Unemployment. </w:t>
      </w:r>
      <w:r w:rsidRPr="00D852D4">
        <w:rPr>
          <w:lang w:val="en-US"/>
        </w:rPr>
        <w:t>Macroeconomic performance and the labour market</w:t>
      </w:r>
      <w:r>
        <w:rPr>
          <w:lang w:val="en-US"/>
        </w:rPr>
        <w:t>, 1991.</w:t>
      </w:r>
    </w:p>
  </w:footnote>
  <w:footnote w:id="122">
    <w:p w14:paraId="14B94440" w14:textId="77777777" w:rsidR="00C53370" w:rsidRDefault="00C53370" w:rsidP="00F7009D">
      <w:pPr>
        <w:pStyle w:val="Fotnotstext"/>
      </w:pPr>
      <w:r>
        <w:rPr>
          <w:rStyle w:val="Fotnotsreferens"/>
        </w:rPr>
        <w:footnoteRef/>
      </w:r>
      <w:r>
        <w:t xml:space="preserve"> </w:t>
      </w:r>
      <w:r w:rsidRPr="0022723C">
        <w:t>Se Långtidsutredningen 2011, SOU 2011:11</w:t>
      </w:r>
      <w:r>
        <w:t>.</w:t>
      </w:r>
    </w:p>
  </w:footnote>
  <w:footnote w:id="123">
    <w:p w14:paraId="227C1834" w14:textId="77777777" w:rsidR="00C53370" w:rsidRDefault="00C53370" w:rsidP="00F7009D">
      <w:pPr>
        <w:pStyle w:val="Fotnotstext"/>
      </w:pPr>
      <w:r>
        <w:rPr>
          <w:rStyle w:val="Fotnotsreferens"/>
        </w:rPr>
        <w:footnoteRef/>
      </w:r>
      <w:r>
        <w:t xml:space="preserve"> Se Pensionsåldersutredningen 2011:05 för en översikt.</w:t>
      </w:r>
    </w:p>
  </w:footnote>
  <w:footnote w:id="124">
    <w:p w14:paraId="0DB94B46" w14:textId="77777777" w:rsidR="00C53370" w:rsidRDefault="00C53370" w:rsidP="00F7009D">
      <w:pPr>
        <w:pStyle w:val="Fotnotstext"/>
      </w:pPr>
      <w:r>
        <w:rPr>
          <w:rStyle w:val="Fotnotsreferens"/>
        </w:rPr>
        <w:footnoteRef/>
      </w:r>
      <w:r>
        <w:t xml:space="preserve"> PTK är en samverkansorganisation för 25 fackförbund som tillsam</w:t>
      </w:r>
      <w:r>
        <w:softHyphen/>
        <w:t>mans representerar ca 780 000 privatanställda tjänstemän.</w:t>
      </w:r>
    </w:p>
  </w:footnote>
  <w:footnote w:id="125">
    <w:p w14:paraId="188981BE" w14:textId="77777777" w:rsidR="00C53370" w:rsidRDefault="00C53370" w:rsidP="00F7009D">
      <w:pPr>
        <w:pStyle w:val="Fotnotstext"/>
      </w:pPr>
      <w:r>
        <w:rPr>
          <w:rStyle w:val="Fotnotsreferens"/>
        </w:rPr>
        <w:footnoteRef/>
      </w:r>
      <w:r>
        <w:t xml:space="preserve"> Se rapporten Hur ska utveck</w:t>
      </w:r>
      <w:r w:rsidRPr="00F72D0D">
        <w:t>lingen</w:t>
      </w:r>
      <w:r>
        <w:t xml:space="preserve"> av arbetsmarknadens funktions</w:t>
      </w:r>
      <w:r w:rsidRPr="00F72D0D">
        <w:t>sätt bedömas? (Finansdepartementets ekonomi</w:t>
      </w:r>
      <w:r>
        <w:t>ska avdelning 2011:1) för en be</w:t>
      </w:r>
      <w:r w:rsidRPr="00F72D0D">
        <w:t>skrivning av beräkningarna.</w:t>
      </w:r>
    </w:p>
  </w:footnote>
  <w:footnote w:id="126">
    <w:p w14:paraId="6E430A2C" w14:textId="77777777" w:rsidR="00C53370" w:rsidRDefault="00C53370" w:rsidP="00F7009D">
      <w:pPr>
        <w:pStyle w:val="Fotnotstext"/>
      </w:pPr>
      <w:r>
        <w:rPr>
          <w:rStyle w:val="Fotnotsreferens"/>
        </w:rPr>
        <w:footnoteRef/>
      </w:r>
      <w:r>
        <w:t xml:space="preserve"> </w:t>
      </w:r>
      <w:r w:rsidRPr="001D2280">
        <w:t>Se bl.a.</w:t>
      </w:r>
      <w:r>
        <w:t xml:space="preserve"> </w:t>
      </w:r>
      <w:r w:rsidRPr="001D2280">
        <w:t>Konjunkturinstitut</w:t>
      </w:r>
      <w:r>
        <w:t>ets konjunkturläge december 2013 och Riksbankens penningspolitiska rapport oktober 2013</w:t>
      </w:r>
      <w:r w:rsidRPr="001D2280">
        <w:t xml:space="preserve">.  </w:t>
      </w:r>
    </w:p>
  </w:footnote>
  <w:footnote w:id="127">
    <w:p w14:paraId="1CEA2403" w14:textId="77777777" w:rsidR="00C53370" w:rsidRDefault="00C53370" w:rsidP="00F7009D">
      <w:pPr>
        <w:pStyle w:val="Fotnotstext"/>
      </w:pPr>
      <w:r>
        <w:rPr>
          <w:rStyle w:val="Fotnotsreferens"/>
        </w:rPr>
        <w:footnoteRef/>
      </w:r>
      <w:r>
        <w:t xml:space="preserve"> </w:t>
      </w:r>
      <w:r w:rsidRPr="00B0492A">
        <w:t>För att beräkna den demografiska framskrivningen för syssel</w:t>
      </w:r>
      <w:r>
        <w:softHyphen/>
      </w:r>
      <w:r w:rsidRPr="00B0492A">
        <w:t>sättningen</w:t>
      </w:r>
      <w:r>
        <w:t xml:space="preserve"> (arbetskraften)</w:t>
      </w:r>
      <w:r w:rsidRPr="00B0492A">
        <w:t xml:space="preserve"> hålls sysselsättningsgrad</w:t>
      </w:r>
      <w:r>
        <w:t>en (arbetskrafts</w:t>
      </w:r>
      <w:r>
        <w:softHyphen/>
        <w:t xml:space="preserve">deltagtandet) </w:t>
      </w:r>
      <w:r w:rsidRPr="003B0387">
        <w:t xml:space="preserve">konstant </w:t>
      </w:r>
      <w:r>
        <w:t xml:space="preserve">på </w:t>
      </w:r>
      <w:r w:rsidRPr="00B0492A">
        <w:t>2006</w:t>
      </w:r>
      <w:r>
        <w:t xml:space="preserve"> års nivå </w:t>
      </w:r>
      <w:r w:rsidRPr="003B0387">
        <w:t>för de olika undergrupperna</w:t>
      </w:r>
      <w:r>
        <w:t xml:space="preserve"> (ålder, kön, födelseland)</w:t>
      </w:r>
      <w:r w:rsidRPr="00B0492A">
        <w:t xml:space="preserve">. </w:t>
      </w:r>
      <w:r>
        <w:t>Genom att hålla sysselsättnings</w:t>
      </w:r>
      <w:r w:rsidRPr="00691336">
        <w:t>graden konstant i de olika grupperna erhålls sysselsättningsutvecklingen utifrån en framskrivning av den demografiska utveckl</w:t>
      </w:r>
      <w:r>
        <w:t xml:space="preserve">ingen. </w:t>
      </w:r>
    </w:p>
  </w:footnote>
  <w:footnote w:id="128">
    <w:p w14:paraId="5D743B77" w14:textId="77777777" w:rsidR="00C53370" w:rsidRDefault="00C53370" w:rsidP="00F7009D">
      <w:pPr>
        <w:pStyle w:val="Fotnotstext"/>
      </w:pPr>
      <w:r>
        <w:rPr>
          <w:rStyle w:val="Fotnotsreferens"/>
        </w:rPr>
        <w:footnoteRef/>
      </w:r>
      <w:r>
        <w:t xml:space="preserve"> </w:t>
      </w:r>
      <w:r w:rsidRPr="009B79A2">
        <w:t>Se Laun, Om förhöjt jobbskatteavdrag och sänkta arbetsgivaravgifter för äldre (IFAU 2012:16) samt 2012 års ekonomiska vårproposition (prop. 2011/12:100)</w:t>
      </w:r>
      <w:r>
        <w:t>.</w:t>
      </w:r>
    </w:p>
  </w:footnote>
  <w:footnote w:id="129">
    <w:p w14:paraId="4F1A1CCC" w14:textId="77777777" w:rsidR="00C53370" w:rsidRDefault="00C53370" w:rsidP="00F7009D">
      <w:pPr>
        <w:pStyle w:val="Fotnotstext"/>
      </w:pPr>
      <w:r>
        <w:rPr>
          <w:rStyle w:val="Fotnotsreferens"/>
        </w:rPr>
        <w:footnoteRef/>
      </w:r>
      <w:r>
        <w:t xml:space="preserve"> </w:t>
      </w:r>
      <w:r w:rsidRPr="00EB7CAF">
        <w:t>En helårsekvivalent motsvarar en person som försörjs av ett ersätt</w:t>
      </w:r>
      <w:r>
        <w:softHyphen/>
      </w:r>
      <w:r w:rsidRPr="00EB7CAF">
        <w:t>ningssystem ett helt år. Exempelvis blir två personer som under ett år är sjukskrivna p</w:t>
      </w:r>
      <w:r>
        <w:t>å halvtid tillsammans en helårs</w:t>
      </w:r>
      <w:r w:rsidRPr="00EB7CAF">
        <w:t>ekvivalent</w:t>
      </w:r>
      <w:r>
        <w:t xml:space="preserve">. </w:t>
      </w:r>
      <w:r w:rsidRPr="009B79A2">
        <w:t>De ersättningar som ingår är sjuk- och rehabiliteringspenning, sjuk- och aktivitets</w:t>
      </w:r>
      <w:r>
        <w:softHyphen/>
      </w:r>
      <w:r w:rsidRPr="009B79A2">
        <w:t>ersättning, ek</w:t>
      </w:r>
      <w:r>
        <w:t>onomiskt bistånd, arbetslöshets</w:t>
      </w:r>
      <w:r w:rsidRPr="009B79A2">
        <w:t xml:space="preserve">ersättning och ersättning </w:t>
      </w:r>
      <w:r>
        <w:t>vid deltagande i arbetsmarknads</w:t>
      </w:r>
      <w:r w:rsidRPr="009B79A2">
        <w:t>politiska program (aktivitetsstöd).</w:t>
      </w:r>
    </w:p>
  </w:footnote>
  <w:footnote w:id="130">
    <w:p w14:paraId="37CF8C69" w14:textId="77777777" w:rsidR="00C53370" w:rsidRDefault="00C53370" w:rsidP="00F7009D">
      <w:pPr>
        <w:pStyle w:val="Fotnotstext"/>
      </w:pPr>
      <w:r>
        <w:rPr>
          <w:rStyle w:val="Fotnotsreferens"/>
        </w:rPr>
        <w:footnoteRef/>
      </w:r>
      <w:r>
        <w:t xml:space="preserve"> </w:t>
      </w:r>
      <w:r w:rsidRPr="006C67E9">
        <w:t xml:space="preserve">Andelen låglönejobb är definierat som arbetstillfällen med en inkomst per timme som är mindre än två tredjedelar av medianinkomsten. Det är således ett </w:t>
      </w:r>
      <w:r>
        <w:t xml:space="preserve">relativt </w:t>
      </w:r>
      <w:r w:rsidRPr="006C67E9">
        <w:t>mått och reflekterar att Sverige har en sammanpressad lönestruktur.</w:t>
      </w:r>
    </w:p>
  </w:footnote>
  <w:footnote w:id="131">
    <w:p w14:paraId="304A6ADE" w14:textId="77777777" w:rsidR="00C53370" w:rsidRDefault="00C53370" w:rsidP="00F7009D">
      <w:pPr>
        <w:pStyle w:val="Fotnotstext"/>
      </w:pPr>
      <w:r>
        <w:rPr>
          <w:rStyle w:val="Fotnotsreferens"/>
        </w:rPr>
        <w:footnoteRef/>
      </w:r>
      <w:r>
        <w:t xml:space="preserve"> De länder som avses är bl.a. Norge, Danmark, Tyskland och Nederländerna.</w:t>
      </w:r>
    </w:p>
  </w:footnote>
  <w:footnote w:id="132">
    <w:p w14:paraId="31F28E81" w14:textId="77777777" w:rsidR="00C53370" w:rsidRDefault="00C53370" w:rsidP="00F7009D">
      <w:pPr>
        <w:pStyle w:val="Fotnotstext"/>
      </w:pPr>
      <w:r>
        <w:rPr>
          <w:rStyle w:val="Fotnotsreferens"/>
        </w:rPr>
        <w:footnoteRef/>
      </w:r>
      <w:r>
        <w:t xml:space="preserve"> </w:t>
      </w:r>
      <w:r w:rsidRPr="009B79A2">
        <w:t>Finanspolitiska rådet (2010).</w:t>
      </w:r>
    </w:p>
  </w:footnote>
  <w:footnote w:id="133">
    <w:p w14:paraId="4151CC1F" w14:textId="77777777" w:rsidR="00C53370" w:rsidRDefault="00C53370" w:rsidP="00F7009D">
      <w:pPr>
        <w:pStyle w:val="Fotnotstext"/>
      </w:pPr>
      <w:r>
        <w:rPr>
          <w:rStyle w:val="Fotnotsreferens"/>
        </w:rPr>
        <w:footnoteRef/>
      </w:r>
      <w:r>
        <w:t xml:space="preserve"> </w:t>
      </w:r>
      <w:r w:rsidRPr="009C10A7">
        <w:t xml:space="preserve">Inspektionen för socialförsäkringen, Stabilitet i sjukfrånvaron, Rapport </w:t>
      </w:r>
      <w:r>
        <w:t>(</w:t>
      </w:r>
      <w:r w:rsidRPr="009C10A7">
        <w:t>Inspektionen för socialförsäkringen 2012:15</w:t>
      </w:r>
      <w:r>
        <w:t>)</w:t>
      </w:r>
      <w:r w:rsidRPr="009C10A7">
        <w:t>.</w:t>
      </w:r>
    </w:p>
  </w:footnote>
  <w:footnote w:id="134">
    <w:p w14:paraId="7A109242" w14:textId="77777777" w:rsidR="00C53370" w:rsidDel="005B2C8D" w:rsidRDefault="00C53370" w:rsidP="00F7009D">
      <w:pPr>
        <w:pStyle w:val="Fotnotstext"/>
      </w:pPr>
      <w:r>
        <w:rPr>
          <w:rStyle w:val="Fotnotsreferens"/>
        </w:rPr>
        <w:footnoteRef/>
      </w:r>
      <w:r>
        <w:t xml:space="preserve"> </w:t>
      </w:r>
      <w:r w:rsidRPr="00D75F78">
        <w:t>Delr</w:t>
      </w:r>
      <w:r>
        <w:t xml:space="preserve">edovisning ska ske till regeringen senast den 15 maj 2014. </w:t>
      </w:r>
      <w:r w:rsidRPr="00D75F78">
        <w:t>Analysen i sin helhet ska</w:t>
      </w:r>
      <w:r>
        <w:t xml:space="preserve"> redovisas den 14 november 2014.</w:t>
      </w:r>
    </w:p>
  </w:footnote>
  <w:footnote w:id="135">
    <w:p w14:paraId="68C7D560" w14:textId="77777777" w:rsidR="00C53370" w:rsidRDefault="00C53370" w:rsidP="00F7009D">
      <w:pPr>
        <w:pStyle w:val="Fotnotstext"/>
      </w:pPr>
      <w:r>
        <w:rPr>
          <w:rStyle w:val="Fotnotsreferens"/>
        </w:rPr>
        <w:footnoteRef/>
      </w:r>
      <w:r>
        <w:t xml:space="preserve"> </w:t>
      </w:r>
      <w:r w:rsidRPr="00F43FEA">
        <w:t>Se Leder nystartsjobben till högre sysselsättning? (IFAU 2012:6).</w:t>
      </w:r>
    </w:p>
  </w:footnote>
  <w:footnote w:id="136">
    <w:p w14:paraId="5551B730" w14:textId="77777777" w:rsidR="00C53370" w:rsidRDefault="00C53370" w:rsidP="00F7009D">
      <w:pPr>
        <w:pStyle w:val="Fotnotstext"/>
      </w:pPr>
      <w:r>
        <w:rPr>
          <w:rStyle w:val="Fotnotsreferens"/>
        </w:rPr>
        <w:footnoteRef/>
      </w:r>
      <w:r>
        <w:t xml:space="preserve"> </w:t>
      </w:r>
      <w:r w:rsidRPr="00333CBA">
        <w:t>OFR/S,P,O är ett förhandlande samverkansorgan för åtta självständiga fackförbund inom statlig sektor</w:t>
      </w:r>
      <w:r>
        <w:t>.</w:t>
      </w:r>
    </w:p>
  </w:footnote>
  <w:footnote w:id="137">
    <w:p w14:paraId="3AED9B2F" w14:textId="77777777" w:rsidR="00C53370" w:rsidRDefault="00C53370" w:rsidP="00F7009D">
      <w:pPr>
        <w:pStyle w:val="Fotnotstext"/>
      </w:pPr>
      <w:r>
        <w:rPr>
          <w:rStyle w:val="Fotnotsreferens"/>
        </w:rPr>
        <w:footnoteRef/>
      </w:r>
      <w:r>
        <w:t xml:space="preserve"> Se lagrådsremiss den 18 april 2013, Nystartszoner.</w:t>
      </w:r>
    </w:p>
  </w:footnote>
  <w:footnote w:id="138">
    <w:p w14:paraId="48671F62" w14:textId="77777777" w:rsidR="00C53370" w:rsidRDefault="00C53370" w:rsidP="00F7009D">
      <w:pPr>
        <w:pStyle w:val="Fotnotstext"/>
      </w:pPr>
      <w:r>
        <w:rPr>
          <w:rStyle w:val="Fotnotsreferens"/>
        </w:rPr>
        <w:footnoteRef/>
      </w:r>
      <w:r>
        <w:t xml:space="preserve"> Företagsskattekommitténs (dir. 2011:1) huvuduppdrag handlar om att göra villkoren mer lika för finansiering med eget kapital och lån. </w:t>
      </w:r>
    </w:p>
  </w:footnote>
  <w:footnote w:id="139">
    <w:p w14:paraId="372BCD1E" w14:textId="77777777" w:rsidR="00C53370" w:rsidRDefault="00C53370" w:rsidP="00F7009D">
      <w:pPr>
        <w:pStyle w:val="Fotnotstext"/>
      </w:pPr>
      <w:r>
        <w:rPr>
          <w:rStyle w:val="Fotnotsreferens"/>
        </w:rPr>
        <w:footnoteRef/>
      </w:r>
      <w:r>
        <w:t xml:space="preserve"> Utredningen om ett minskat och förenklat uppgiftslämnande för företagen (dir. 2012:35).</w:t>
      </w:r>
    </w:p>
  </w:footnote>
  <w:footnote w:id="140">
    <w:p w14:paraId="2668BB90" w14:textId="77777777" w:rsidR="00C53370" w:rsidRDefault="00C53370" w:rsidP="00F7009D">
      <w:pPr>
        <w:pStyle w:val="Fotnotstext"/>
      </w:pPr>
      <w:r>
        <w:rPr>
          <w:rStyle w:val="Fotnotsreferens"/>
        </w:rPr>
        <w:footnoteRef/>
      </w:r>
      <w:r>
        <w:t xml:space="preserve"> Skatteförenklingsutredningen (dir. 2012:116).</w:t>
      </w:r>
    </w:p>
  </w:footnote>
  <w:footnote w:id="141">
    <w:p w14:paraId="5DCB63ED" w14:textId="77777777" w:rsidR="00C53370" w:rsidRPr="00C31067" w:rsidRDefault="00C53370" w:rsidP="00F7009D">
      <w:pPr>
        <w:pStyle w:val="Fotnotstext"/>
      </w:pPr>
      <w:r>
        <w:rPr>
          <w:rStyle w:val="Fotnotsreferens"/>
        </w:rPr>
        <w:footnoteRef/>
      </w:r>
      <w:r>
        <w:t xml:space="preserve"> De reformer och den finansiering som redovisas i tabell 2.2 ingår inte i beräkningen av statens budget och offentliga sektorns finanser i denna proposition.</w:t>
      </w:r>
    </w:p>
    <w:p w14:paraId="36A23522" w14:textId="4CE7A620" w:rsidR="00C53370" w:rsidRDefault="00C53370">
      <w:pPr>
        <w:pStyle w:val="Fotnotstext"/>
      </w:pPr>
    </w:p>
  </w:footnote>
  <w:footnote w:id="142">
    <w:p w14:paraId="167689FF" w14:textId="4DC5CBAC" w:rsidR="00C53370" w:rsidRDefault="00C53370">
      <w:pPr>
        <w:pStyle w:val="Fotnotstext"/>
      </w:pPr>
      <w:r>
        <w:rPr>
          <w:rStyle w:val="Fotnotsreferens"/>
        </w:rPr>
        <w:footnoteRef/>
      </w:r>
      <w:r>
        <w:t xml:space="preserve"> B</w:t>
      </w:r>
      <w:r w:rsidRPr="00985A2C">
        <w:t>efolkningens framtida utveckling beskrivs närmare i Sveriges framtida befolkning 201</w:t>
      </w:r>
      <w:r>
        <w:t>3</w:t>
      </w:r>
      <w:r w:rsidRPr="00985A2C">
        <w:t>–2060 (Statistiska centralbyrån 201</w:t>
      </w:r>
      <w:r>
        <w:t>3</w:t>
      </w:r>
      <w:r w:rsidRPr="00985A2C">
        <w:t>).</w:t>
      </w:r>
    </w:p>
  </w:footnote>
  <w:footnote w:id="143">
    <w:p w14:paraId="2830E9B5" w14:textId="12E36731" w:rsidR="00C53370" w:rsidRDefault="00C53370">
      <w:pPr>
        <w:pStyle w:val="Fotnotstext"/>
      </w:pPr>
      <w:r>
        <w:rPr>
          <w:rStyle w:val="Fotnotsreferens"/>
        </w:rPr>
        <w:footnoteRef/>
      </w:r>
      <w:r>
        <w:t xml:space="preserve"> </w:t>
      </w:r>
      <w:r w:rsidRPr="00E10C61">
        <w:t>Nettobidraget för en viss ålder utgörs av skillnaden mellan of</w:t>
      </w:r>
      <w:r>
        <w:t>fentliga in</w:t>
      </w:r>
      <w:r w:rsidRPr="00E10C61">
        <w:t>komster (skatter och avgifter) och offentliga utgifter (offentliga transfereringar och offentlig konsumtion). Nettobidraget beräknas som ett genomsnitt för alla individer i en viss ålder och per år</w:t>
      </w:r>
      <w:r>
        <w:t>.</w:t>
      </w:r>
    </w:p>
  </w:footnote>
  <w:footnote w:id="144">
    <w:p w14:paraId="76F48005" w14:textId="5A0123BB" w:rsidR="00C53370" w:rsidRPr="00E10C61" w:rsidRDefault="00C53370">
      <w:pPr>
        <w:pStyle w:val="Fotnotstext"/>
        <w:rPr>
          <w:lang w:val="en-US"/>
        </w:rPr>
      </w:pPr>
      <w:r>
        <w:rPr>
          <w:rStyle w:val="Fotnotsreferens"/>
        </w:rPr>
        <w:footnoteRef/>
      </w:r>
      <w:r w:rsidRPr="00E10C61">
        <w:rPr>
          <w:lang w:val="en-US"/>
        </w:rPr>
        <w:t xml:space="preserve"> Se Baumol, Macroeconomic</w:t>
      </w:r>
      <w:r>
        <w:rPr>
          <w:lang w:val="en-US"/>
        </w:rPr>
        <w:t>s of Unbalanced Growth: The Ana</w:t>
      </w:r>
      <w:r w:rsidRPr="00E10C61">
        <w:rPr>
          <w:lang w:val="en-US"/>
        </w:rPr>
        <w:t>tomy of Urban Crisis, American Econom</w:t>
      </w:r>
      <w:r>
        <w:rPr>
          <w:lang w:val="en-US"/>
        </w:rPr>
        <w:t xml:space="preserve">ic Review 57, 1967 och </w:t>
      </w:r>
      <w:r w:rsidRPr="00E10C61">
        <w:rPr>
          <w:lang w:val="en-US"/>
        </w:rPr>
        <w:t>Baumol, Productivity Growth, Convergence, and Welfare: What the Lon</w:t>
      </w:r>
      <w:r>
        <w:rPr>
          <w:lang w:val="en-US"/>
        </w:rPr>
        <w:t>g</w:t>
      </w:r>
      <w:r w:rsidRPr="00E10C61">
        <w:rPr>
          <w:lang w:val="en-US"/>
        </w:rPr>
        <w:t>-Run Data Show, Amercian Economic Review 76, 1986</w:t>
      </w:r>
      <w:r>
        <w:rPr>
          <w:lang w:val="en-US"/>
        </w:rPr>
        <w:t>.</w:t>
      </w:r>
    </w:p>
  </w:footnote>
  <w:footnote w:id="145">
    <w:p w14:paraId="565D0C74" w14:textId="507A3424" w:rsidR="00C53370" w:rsidRDefault="00C53370">
      <w:pPr>
        <w:pStyle w:val="Fotnotstext"/>
      </w:pPr>
      <w:r>
        <w:rPr>
          <w:rStyle w:val="Fotnotsreferens"/>
        </w:rPr>
        <w:footnoteRef/>
      </w:r>
      <w:r>
        <w:t xml:space="preserve"> </w:t>
      </w:r>
      <w:r w:rsidRPr="00E10C61">
        <w:t>Tidigare mättes offentlig produktion</w:t>
      </w:r>
      <w:r>
        <w:t xml:space="preserve"> (fasta priser) i nationalräken</w:t>
      </w:r>
      <w:r>
        <w:softHyphen/>
        <w:t>ska</w:t>
      </w:r>
      <w:r w:rsidRPr="00E10C61">
        <w:t>perna som produktionskostnaden, t.ex. lönekostnaden. Det innebar att produktivitetsutvecklingen i princip blev noll. Seda</w:t>
      </w:r>
      <w:r>
        <w:t>n ett antal år till</w:t>
      </w:r>
      <w:r w:rsidRPr="00E10C61">
        <w:t xml:space="preserve">baka har dock Statistiska </w:t>
      </w:r>
      <w:r w:rsidRPr="00365CB1">
        <w:t>Centralbyrån</w:t>
      </w:r>
      <w:r w:rsidRPr="00E10C61">
        <w:t xml:space="preserve"> </w:t>
      </w:r>
      <w:r>
        <w:t>börjat uppskatta produktivitets</w:t>
      </w:r>
      <w:r w:rsidRPr="00E10C61">
        <w:t>utvecklingen inom vissa delar av den offentliga sektorn</w:t>
      </w:r>
      <w:r>
        <w:t>.</w:t>
      </w:r>
    </w:p>
  </w:footnote>
  <w:footnote w:id="146">
    <w:p w14:paraId="491D03A1" w14:textId="7EA8F4A6" w:rsidR="00C53370" w:rsidRDefault="00C53370">
      <w:pPr>
        <w:pStyle w:val="Fotnotstext"/>
      </w:pPr>
      <w:r>
        <w:rPr>
          <w:rStyle w:val="Fotnotsreferens"/>
        </w:rPr>
        <w:footnoteRef/>
      </w:r>
      <w:r>
        <w:t xml:space="preserve"> </w:t>
      </w:r>
      <w:r w:rsidRPr="00F07D4D">
        <w:t>Se rapporterna Hälso- och sjukvården till 2030 (Sveriges kom</w:t>
      </w:r>
      <w:r>
        <w:t>muner och lands</w:t>
      </w:r>
      <w:r w:rsidRPr="00F07D4D">
        <w:t>ting 2005) samt Produktivitet och</w:t>
      </w:r>
      <w:r>
        <w:t xml:space="preserve"> effektivitet i hälso- och sjuk</w:t>
      </w:r>
      <w:r w:rsidRPr="00F07D4D">
        <w:t>vården (Sveriges kommuner och landsting 2006).</w:t>
      </w:r>
    </w:p>
  </w:footnote>
  <w:footnote w:id="147">
    <w:p w14:paraId="1F015DAE" w14:textId="78C4AC59" w:rsidR="00C53370" w:rsidRDefault="00C53370">
      <w:pPr>
        <w:pStyle w:val="Fotnotstext"/>
      </w:pPr>
      <w:r>
        <w:rPr>
          <w:rStyle w:val="Fotnotsreferens"/>
        </w:rPr>
        <w:footnoteRef/>
      </w:r>
      <w:r w:rsidRPr="0010557B">
        <w:rPr>
          <w:lang w:val="en-US"/>
        </w:rPr>
        <w:t xml:space="preserve"> Se Lindbeck, Sustainable Social Spending, International Tax and Public Finance 13, 2006. </w:t>
      </w:r>
      <w:r w:rsidRPr="0010557B">
        <w:t>En sammanfattning av kritiken mot hypotesen om Baumols kostnadssjuka finns i Hindriks och Myles, Intermediate Public Economics, MIT, 2006.</w:t>
      </w:r>
    </w:p>
  </w:footnote>
  <w:footnote w:id="148">
    <w:p w14:paraId="57AF5DC8" w14:textId="0AE7C722" w:rsidR="00C53370" w:rsidRDefault="00C53370" w:rsidP="00F7009D">
      <w:pPr>
        <w:pStyle w:val="Fotnotstext"/>
      </w:pPr>
      <w:r>
        <w:rPr>
          <w:rStyle w:val="Fotnotsreferens"/>
        </w:rPr>
        <w:footnoteRef/>
      </w:r>
      <w:r>
        <w:t xml:space="preserve"> </w:t>
      </w:r>
      <w:r w:rsidRPr="00F07D4D">
        <w:t xml:space="preserve">För en </w:t>
      </w:r>
      <w:r>
        <w:t>mer omfattande redogörelse för hållbarhets</w:t>
      </w:r>
      <w:r w:rsidRPr="00F07D4D">
        <w:t>begreppet se 2012 års ekonomiska vårproposition (prop. 2011/12:100</w:t>
      </w:r>
      <w:r>
        <w:t xml:space="preserve"> s. 264</w:t>
      </w:r>
      <w:r w:rsidRPr="00F07D4D">
        <w:t>)</w:t>
      </w:r>
      <w:r>
        <w:t>.</w:t>
      </w:r>
    </w:p>
  </w:footnote>
  <w:footnote w:id="149">
    <w:p w14:paraId="44DDE610" w14:textId="12275560" w:rsidR="00C53370" w:rsidRDefault="00C53370" w:rsidP="00F7009D">
      <w:pPr>
        <w:pStyle w:val="Fotnotstext"/>
      </w:pPr>
      <w:r>
        <w:rPr>
          <w:rStyle w:val="Fotnotsreferens"/>
        </w:rPr>
        <w:footnoteRef/>
      </w:r>
      <w:r>
        <w:t xml:space="preserve"> </w:t>
      </w:r>
      <w:r w:rsidRPr="00F07D4D">
        <w:t>En mer ingående beskrivning av hur S2 tolkas och beräknas finns i promemorian Utvecklad bedömning av finanspolitikens långsiktiga hållbarhet (Finansdepartementet 201</w:t>
      </w:r>
      <w:r>
        <w:t>4</w:t>
      </w:r>
      <w:r w:rsidRPr="00F07D4D">
        <w:t>) på regeringens hemsida.</w:t>
      </w:r>
      <w:r>
        <w:t xml:space="preserve"> Hållbarhetskriteriet innebär också att den offentliga sektorns tillgångar inte får växa obegränsat som andel av BNP.</w:t>
      </w:r>
    </w:p>
  </w:footnote>
  <w:footnote w:id="150">
    <w:p w14:paraId="0210B3DE" w14:textId="77777777" w:rsidR="00C53370" w:rsidRDefault="00C53370" w:rsidP="00F7009D">
      <w:pPr>
        <w:pStyle w:val="Fotnotstext"/>
      </w:pPr>
      <w:r>
        <w:rPr>
          <w:rStyle w:val="Fotnotsreferens"/>
        </w:rPr>
        <w:footnoteRef/>
      </w:r>
      <w:r>
        <w:t xml:space="preserve"> </w:t>
      </w:r>
      <w:r w:rsidRPr="00F07D4D">
        <w:t>Stabilitets- och tillväxtpakten föreskriver bl.a. att underskotten</w:t>
      </w:r>
      <w:r>
        <w:t xml:space="preserve"> i de offent</w:t>
      </w:r>
      <w:r w:rsidRPr="00F07D4D">
        <w:t>liga finanserna inte får vara större än tre procent av BNP och att den offentliga skulden inte f</w:t>
      </w:r>
      <w:r>
        <w:t>år överstiga 60 procent av BNP.</w:t>
      </w:r>
    </w:p>
  </w:footnote>
  <w:footnote w:id="151">
    <w:p w14:paraId="7EBA8FF0" w14:textId="77777777" w:rsidR="00C53370" w:rsidRDefault="00C53370" w:rsidP="00F7009D">
      <w:pPr>
        <w:pStyle w:val="Fotnotstext"/>
      </w:pPr>
      <w:r>
        <w:rPr>
          <w:rStyle w:val="Fotnotsreferens"/>
        </w:rPr>
        <w:footnoteRef/>
      </w:r>
      <w:r>
        <w:t xml:space="preserve"> </w:t>
      </w:r>
      <w:r w:rsidRPr="00F07D4D">
        <w:t>Överskottsmålet anger att det finansiella sparandet i den offentliga sektorn ska motsvara 1 procent av BNP i genomsnitt över en konjunkturcykel</w:t>
      </w:r>
      <w:r>
        <w:t>.</w:t>
      </w:r>
    </w:p>
  </w:footnote>
  <w:footnote w:id="152">
    <w:p w14:paraId="1761C842" w14:textId="3F5650DA" w:rsidR="00C53370" w:rsidRDefault="00C53370">
      <w:pPr>
        <w:pStyle w:val="Fotnotstext"/>
      </w:pPr>
      <w:r>
        <w:rPr>
          <w:rStyle w:val="Fotnotsreferens"/>
        </w:rPr>
        <w:footnoteRef/>
      </w:r>
      <w:r>
        <w:t xml:space="preserve"> </w:t>
      </w:r>
      <w:r w:rsidRPr="0010557B">
        <w:t xml:space="preserve">Det primära finansiella sparandet är </w:t>
      </w:r>
      <w:r>
        <w:t xml:space="preserve">nettot av </w:t>
      </w:r>
      <w:r w:rsidRPr="0010557B">
        <w:t xml:space="preserve">den offentliga sektorns inkomster </w:t>
      </w:r>
      <w:r>
        <w:t xml:space="preserve">och </w:t>
      </w:r>
      <w:r w:rsidRPr="0010557B">
        <w:t>utgifter</w:t>
      </w:r>
      <w:r>
        <w:t>,</w:t>
      </w:r>
      <w:r w:rsidRPr="0010557B">
        <w:t xml:space="preserve"> exklusive räntebetalningar och kapitalinkomster. Det finansiella sparandet </w:t>
      </w:r>
      <w:r>
        <w:t>är nettot av samtliga inkomster och utgifter.</w:t>
      </w:r>
    </w:p>
  </w:footnote>
  <w:footnote w:id="153">
    <w:p w14:paraId="3A89736C" w14:textId="2B0F9944" w:rsidR="00C53370" w:rsidRDefault="00C53370" w:rsidP="00F7009D">
      <w:pPr>
        <w:pStyle w:val="Fotnotstext"/>
      </w:pPr>
      <w:r>
        <w:rPr>
          <w:rStyle w:val="Fotnotsreferens"/>
        </w:rPr>
        <w:footnoteRef/>
      </w:r>
      <w:r>
        <w:t xml:space="preserve"> </w:t>
      </w:r>
      <w:r w:rsidRPr="00C56E8D">
        <w:t xml:space="preserve">En mer utförlig beskrivning av de bakomliggande antagandena finns i promemorian Utvecklad bedömning av finanspolitikens långsiktiga hållbarhet </w:t>
      </w:r>
      <w:r w:rsidRPr="00380F13">
        <w:t xml:space="preserve">(Finansdepartementet 2014). I </w:t>
      </w:r>
      <w:r>
        <w:t>promemorian</w:t>
      </w:r>
      <w:r w:rsidRPr="00380F13">
        <w:t xml:space="preserve"> redovisas även hur utgifterna för olika typer av välfärdstjänster utvecklas.</w:t>
      </w:r>
    </w:p>
  </w:footnote>
  <w:footnote w:id="154">
    <w:p w14:paraId="5CFA6ABD" w14:textId="7523C838" w:rsidR="00C53370" w:rsidRDefault="00C53370" w:rsidP="00F7009D">
      <w:pPr>
        <w:pStyle w:val="Fotnotstext"/>
      </w:pPr>
      <w:r>
        <w:rPr>
          <w:rStyle w:val="Fotnotsreferens"/>
        </w:rPr>
        <w:footnoteRef/>
      </w:r>
      <w:r>
        <w:t xml:space="preserve"> Kostnaden för att producera dessa tjänster ökar dock snabbare än konsumentprisindex. Detta behandlas närmare i avsnitt </w:t>
      </w:r>
      <w:r>
        <w:fldChar w:fldCharType="begin"/>
      </w:r>
      <w:r>
        <w:instrText xml:space="preserve"> REF _Ref381261495 \r \h </w:instrText>
      </w:r>
      <w:r>
        <w:fldChar w:fldCharType="separate"/>
      </w:r>
      <w:r w:rsidR="004642B5">
        <w:t>11.1.2</w:t>
      </w:r>
      <w:r>
        <w:fldChar w:fldCharType="end"/>
      </w:r>
      <w:r>
        <w:t xml:space="preserve">. </w:t>
      </w:r>
    </w:p>
  </w:footnote>
  <w:footnote w:id="155">
    <w:p w14:paraId="6A2632C5" w14:textId="71244290" w:rsidR="00C53370" w:rsidRDefault="00C53370">
      <w:pPr>
        <w:pStyle w:val="Fotnotstext"/>
      </w:pPr>
      <w:r>
        <w:rPr>
          <w:rStyle w:val="Fotnotsreferens"/>
        </w:rPr>
        <w:footnoteRef/>
      </w:r>
      <w:r>
        <w:t xml:space="preserve"> </w:t>
      </w:r>
      <w:r w:rsidRPr="00450181">
        <w:t>Fritid kan tas ut i flera olika former</w:t>
      </w:r>
      <w:r>
        <w:t>,</w:t>
      </w:r>
      <w:r w:rsidRPr="00450181">
        <w:t xml:space="preserve"> t.ex. genom minskad vecko</w:t>
      </w:r>
      <w:r>
        <w:softHyphen/>
      </w:r>
      <w:r w:rsidRPr="00450181">
        <w:t xml:space="preserve">arbetstid, fler semesterdagar, tidigare utträde </w:t>
      </w:r>
      <w:r>
        <w:t xml:space="preserve">på eller </w:t>
      </w:r>
      <w:r w:rsidRPr="00450181">
        <w:t xml:space="preserve">senare inträde från arbetsmarknaden. </w:t>
      </w:r>
      <w:r>
        <w:t>H</w:t>
      </w:r>
      <w:r w:rsidRPr="00450181">
        <w:t xml:space="preserve">ögre realinkomster behöver </w:t>
      </w:r>
      <w:r>
        <w:t xml:space="preserve">dock </w:t>
      </w:r>
      <w:r w:rsidRPr="00450181">
        <w:t xml:space="preserve">inte nödvändigtvis leda till ett lägre utbud av arbetade timmar, utan kan teoretiskt sett även öka utbudet. Högre inkomster innebär nämligen </w:t>
      </w:r>
      <w:r>
        <w:t xml:space="preserve">också </w:t>
      </w:r>
      <w:r w:rsidRPr="00450181">
        <w:t>att alternativ</w:t>
      </w:r>
      <w:r>
        <w:softHyphen/>
      </w:r>
      <w:r w:rsidRPr="00450181">
        <w:t xml:space="preserve">kostnaden för fritid ökar, dvs. att den konsumtion som uppoffras </w:t>
      </w:r>
      <w:r>
        <w:t>vid</w:t>
      </w:r>
      <w:r w:rsidRPr="00450181">
        <w:t xml:space="preserve"> ökad fritid blir större (den s.k. substitutionseffekten).</w:t>
      </w:r>
    </w:p>
  </w:footnote>
  <w:footnote w:id="156">
    <w:p w14:paraId="47E423D6" w14:textId="5B6E8B5B" w:rsidR="00C53370" w:rsidRDefault="00C53370">
      <w:pPr>
        <w:pStyle w:val="Fotnotstext"/>
      </w:pPr>
      <w:r>
        <w:rPr>
          <w:rStyle w:val="Fotnotsreferens"/>
        </w:rPr>
        <w:footnoteRef/>
      </w:r>
      <w:r w:rsidRPr="00450181">
        <w:rPr>
          <w:lang w:val="de-DE"/>
        </w:rPr>
        <w:t xml:space="preserve"> Wagner, Grundlegung der Politischen Ökonomie, 1893. </w:t>
      </w:r>
      <w:r w:rsidRPr="00450181">
        <w:t xml:space="preserve">Wagners lag kan även uttryckas som att inkomstelasticiteten för </w:t>
      </w:r>
      <w:r>
        <w:t>de skattefinansierade tjänsterna</w:t>
      </w:r>
      <w:r w:rsidRPr="00450181">
        <w:t xml:space="preserve"> är större än ett</w:t>
      </w:r>
      <w:r>
        <w:t>.</w:t>
      </w:r>
    </w:p>
  </w:footnote>
  <w:footnote w:id="157">
    <w:p w14:paraId="58CB868C" w14:textId="7558D9BE" w:rsidR="00C53370" w:rsidRPr="009E0D4F" w:rsidRDefault="00C53370">
      <w:pPr>
        <w:pStyle w:val="Fotnotstext"/>
        <w:rPr>
          <w:lang w:val="en-US"/>
        </w:rPr>
      </w:pPr>
      <w:r>
        <w:rPr>
          <w:rStyle w:val="Fotnotsreferens"/>
        </w:rPr>
        <w:footnoteRef/>
      </w:r>
      <w:r w:rsidRPr="009E0D4F">
        <w:rPr>
          <w:lang w:val="en-US"/>
        </w:rPr>
        <w:t xml:space="preserve"> Se t.ex. Durevall och Henrekson, The Futile Quest for a Grand Explanation of Long-Run Government Expenditures, 2011 och Agell, Lindh och Ohlsson, Growth and the Public Sector: A Critical Review Essay, European Journal of Political Economy 13:1, 1997</w:t>
      </w:r>
    </w:p>
  </w:footnote>
  <w:footnote w:id="158">
    <w:p w14:paraId="075F4AC6" w14:textId="20E22864" w:rsidR="00C53370" w:rsidRDefault="00C53370">
      <w:pPr>
        <w:pStyle w:val="Fotnotstext"/>
      </w:pPr>
      <w:r>
        <w:rPr>
          <w:rStyle w:val="Fotnotsreferens"/>
        </w:rPr>
        <w:footnoteRef/>
      </w:r>
      <w:r>
        <w:t xml:space="preserve"> </w:t>
      </w:r>
      <w:r w:rsidRPr="009E0D4F">
        <w:t>Detta överensstämmer ungefär med minskningen i medelarbetstiden 1980–2009</w:t>
      </w:r>
      <w:r>
        <w:t>. Pensionsåldern antas vara oförändrad jämfört med scenariot med oförändrat beteende.</w:t>
      </w:r>
    </w:p>
  </w:footnote>
  <w:footnote w:id="159">
    <w:p w14:paraId="6ABD52F8" w14:textId="02132553" w:rsidR="00C53370" w:rsidRDefault="00C53370">
      <w:pPr>
        <w:pStyle w:val="Fotnotstext"/>
      </w:pPr>
      <w:r>
        <w:rPr>
          <w:rStyle w:val="Fotnotsreferens"/>
        </w:rPr>
        <w:footnoteRef/>
      </w:r>
      <w:r>
        <w:t xml:space="preserve"> </w:t>
      </w:r>
      <w:r w:rsidRPr="009E0D4F">
        <w:t xml:space="preserve">Utvecklingen 1980–2007 visar att utgifterna i reala termer årligen har ökat 0,7 procentenheter </w:t>
      </w:r>
      <w:r>
        <w:t>snabbare</w:t>
      </w:r>
      <w:r w:rsidRPr="009E0D4F">
        <w:t xml:space="preserve"> än vad som varit demografiskt betingat</w:t>
      </w:r>
      <w:r>
        <w:t>.</w:t>
      </w:r>
    </w:p>
  </w:footnote>
  <w:footnote w:id="160">
    <w:p w14:paraId="0B50923A" w14:textId="3168ACF2" w:rsidR="00C53370" w:rsidRDefault="00C53370">
      <w:pPr>
        <w:pStyle w:val="Fotnotstext"/>
      </w:pPr>
      <w:r>
        <w:rPr>
          <w:rStyle w:val="Fotnotsreferens"/>
        </w:rPr>
        <w:footnoteRef/>
      </w:r>
      <w:r>
        <w:t xml:space="preserve"> </w:t>
      </w:r>
      <w:r w:rsidRPr="009E0D4F">
        <w:t xml:space="preserve">Utöver dessa kostnadsdrivande faktorer kan utgifterna även komma att öka till följd av </w:t>
      </w:r>
      <w:r>
        <w:t xml:space="preserve">exempelvis </w:t>
      </w:r>
      <w:r w:rsidRPr="009E0D4F">
        <w:t xml:space="preserve">den medicintekniska utvecklingen. Se exempelvis Den ljusnande framtid är vård (Socialdepartementet 2010). En ökad effektivisering av offentlig verksamhet kan till viss del motverka kostnadsökningen (se avsnitt </w:t>
      </w:r>
      <w:r>
        <w:fldChar w:fldCharType="begin"/>
      </w:r>
      <w:r>
        <w:instrText xml:space="preserve"> REF _Ref381261982 \r \h </w:instrText>
      </w:r>
      <w:r>
        <w:fldChar w:fldCharType="separate"/>
      </w:r>
      <w:r w:rsidR="004642B5">
        <w:t>11.2.5</w:t>
      </w:r>
      <w:r>
        <w:fldChar w:fldCharType="end"/>
      </w:r>
      <w:r w:rsidRPr="009E0D4F">
        <w:t>).</w:t>
      </w:r>
    </w:p>
  </w:footnote>
  <w:footnote w:id="161">
    <w:p w14:paraId="22D7B3A6" w14:textId="6CA6429C" w:rsidR="00C53370" w:rsidRDefault="00C53370">
      <w:pPr>
        <w:pStyle w:val="Fotnotstext"/>
      </w:pPr>
      <w:r>
        <w:rPr>
          <w:rStyle w:val="Fotnotsreferens"/>
        </w:rPr>
        <w:footnoteRef/>
      </w:r>
      <w:r>
        <w:t xml:space="preserve"> </w:t>
      </w:r>
      <w:r w:rsidRPr="009E0D4F">
        <w:t xml:space="preserve">Se Arbetslivets längd (Pensionsmyndigheten </w:t>
      </w:r>
      <w:r w:rsidRPr="00CA0B96">
        <w:t>2011</w:t>
      </w:r>
      <w:r w:rsidRPr="009E0D4F">
        <w:t xml:space="preserve">). Inträdesåldern beräknas som den åldern då en 40-åring (som </w:t>
      </w:r>
      <w:r>
        <w:t>är en del av</w:t>
      </w:r>
      <w:r w:rsidRPr="009E0D4F">
        <w:t xml:space="preserve"> arbetskraften) i genomsnitt skulle haft sitt första inträde på arbetsmarknaden, om det givna årets förvärvsmönster i olika åldrar varit konstant. Med inträde på arbetsmarknaden avses här deltagande i arbetskraften oavsett arbetstid enligt S</w:t>
      </w:r>
      <w:r>
        <w:t>tatistiska centralbyrån</w:t>
      </w:r>
      <w:r w:rsidRPr="009E0D4F">
        <w:t>s arbetskraftsundersökningar</w:t>
      </w:r>
      <w:r>
        <w:t>.</w:t>
      </w:r>
    </w:p>
  </w:footnote>
  <w:footnote w:id="162">
    <w:p w14:paraId="5B011FB7" w14:textId="65B0F0B2" w:rsidR="00C53370" w:rsidRDefault="00C53370">
      <w:pPr>
        <w:pStyle w:val="Fotnotstext"/>
      </w:pPr>
      <w:r>
        <w:rPr>
          <w:rStyle w:val="Fotnotsreferens"/>
        </w:rPr>
        <w:footnoteRef/>
      </w:r>
      <w:r>
        <w:t xml:space="preserve"> </w:t>
      </w:r>
      <w:r w:rsidRPr="009E0D4F">
        <w:t>Se Långtidsutredningen 2011 (SOU 2010:88 bilaga 3).</w:t>
      </w:r>
      <w:r>
        <w:t xml:space="preserve"> </w:t>
      </w:r>
      <w:r w:rsidRPr="00647125">
        <w:t xml:space="preserve">På senare år har en </w:t>
      </w:r>
      <w:r>
        <w:t xml:space="preserve">den genomsnittliga åldern för </w:t>
      </w:r>
      <w:r w:rsidRPr="00647125">
        <w:t>inträde</w:t>
      </w:r>
      <w:r>
        <w:t xml:space="preserve"> på arbetsmarknaden ökat.</w:t>
      </w:r>
    </w:p>
  </w:footnote>
  <w:footnote w:id="163">
    <w:p w14:paraId="2C32AB12" w14:textId="0E3E7A3C" w:rsidR="00C53370" w:rsidRDefault="00C53370">
      <w:pPr>
        <w:pStyle w:val="Fotnotstext"/>
      </w:pPr>
      <w:r>
        <w:rPr>
          <w:rStyle w:val="Fotnotsreferens"/>
        </w:rPr>
        <w:footnoteRef/>
      </w:r>
      <w:r>
        <w:t xml:space="preserve"> </w:t>
      </w:r>
      <w:r w:rsidRPr="009E0D4F">
        <w:t>Nuvärdesberäkningen är baserad på Långtidsutredningen 2011 (SOU 2010:88 bilaga 3). Nettobidraget är beroende av vilken åldersgrupp man utgå</w:t>
      </w:r>
      <w:r>
        <w:t xml:space="preserve">r ifrån </w:t>
      </w:r>
      <w:r w:rsidRPr="009E0D4F">
        <w:t>och varierar mellan 30 000–110 000 kronor</w:t>
      </w:r>
      <w:r>
        <w:t>.</w:t>
      </w:r>
    </w:p>
  </w:footnote>
  <w:footnote w:id="164">
    <w:p w14:paraId="6B5F22B5" w14:textId="3227270B" w:rsidR="00C53370" w:rsidRDefault="00C53370">
      <w:pPr>
        <w:pStyle w:val="Fotnotstext"/>
      </w:pPr>
      <w:r>
        <w:rPr>
          <w:rStyle w:val="Fotnotsreferens"/>
        </w:rPr>
        <w:footnoteRef/>
      </w:r>
      <w:r>
        <w:t xml:space="preserve"> </w:t>
      </w:r>
      <w:r w:rsidRPr="009E0D4F">
        <w:t xml:space="preserve">Detta är en grov uppskattning som utgår ifrån att </w:t>
      </w:r>
      <w:r>
        <w:t xml:space="preserve">ca </w:t>
      </w:r>
      <w:r w:rsidRPr="009E0D4F">
        <w:t>60 000 personer årligen utexamineras från svenska universitet och högskolor</w:t>
      </w:r>
      <w:r>
        <w:t>.</w:t>
      </w:r>
    </w:p>
  </w:footnote>
  <w:footnote w:id="165">
    <w:p w14:paraId="257D379C" w14:textId="4BB38C6C" w:rsidR="00C53370" w:rsidRDefault="00C53370">
      <w:pPr>
        <w:pStyle w:val="Fotnotstext"/>
      </w:pPr>
      <w:r>
        <w:rPr>
          <w:rStyle w:val="Fotnotsreferens"/>
        </w:rPr>
        <w:footnoteRef/>
      </w:r>
      <w:r>
        <w:t xml:space="preserve"> </w:t>
      </w:r>
      <w:r w:rsidRPr="009E0D4F">
        <w:t xml:space="preserve">Utträdesåldern från arbetslivet – ett internationellt perspektiv (Pensionsmyndigheten </w:t>
      </w:r>
      <w:r w:rsidRPr="006D7542">
        <w:t>2012</w:t>
      </w:r>
      <w:r w:rsidRPr="009E0D4F">
        <w:t>).</w:t>
      </w:r>
    </w:p>
  </w:footnote>
  <w:footnote w:id="166">
    <w:p w14:paraId="7CA4DA96" w14:textId="624B0DE6" w:rsidR="00C53370" w:rsidRDefault="00C53370">
      <w:pPr>
        <w:pStyle w:val="Fotnotstext"/>
      </w:pPr>
      <w:r>
        <w:rPr>
          <w:rStyle w:val="Fotnotsreferens"/>
        </w:rPr>
        <w:footnoteRef/>
      </w:r>
      <w:r>
        <w:t xml:space="preserve"> </w:t>
      </w:r>
      <w:r w:rsidRPr="009E0D4F">
        <w:t xml:space="preserve">Arbetslivets längd (Pensionsmyndigheten </w:t>
      </w:r>
      <w:r w:rsidRPr="006D7542">
        <w:t>2011</w:t>
      </w:r>
      <w:r w:rsidRPr="009E0D4F">
        <w:t>).</w:t>
      </w:r>
    </w:p>
  </w:footnote>
  <w:footnote w:id="167">
    <w:p w14:paraId="4E2864B4" w14:textId="177034CC" w:rsidR="00C53370" w:rsidRDefault="00C53370">
      <w:pPr>
        <w:pStyle w:val="Fotnotstext"/>
      </w:pPr>
      <w:r>
        <w:rPr>
          <w:rStyle w:val="Fotnotsreferens"/>
        </w:rPr>
        <w:footnoteRef/>
      </w:r>
      <w:r>
        <w:t xml:space="preserve"> </w:t>
      </w:r>
      <w:r w:rsidRPr="009E0D4F">
        <w:t>Svensk finanspolitik (Finanspolitiska rådet 2009).</w:t>
      </w:r>
    </w:p>
  </w:footnote>
  <w:footnote w:id="168">
    <w:p w14:paraId="33B9C15C" w14:textId="77777777" w:rsidR="00C53370" w:rsidRDefault="00C53370" w:rsidP="00F7009D">
      <w:pPr>
        <w:pStyle w:val="Fotnotstext"/>
      </w:pPr>
      <w:r>
        <w:rPr>
          <w:rStyle w:val="Fotnotsreferens"/>
        </w:rPr>
        <w:footnoteRef/>
      </w:r>
      <w:r>
        <w:t xml:space="preserve"> </w:t>
      </w:r>
      <w:r w:rsidRPr="00D12DC1">
        <w:t>Se betänkandet Åtgärder för ett längre arbetsliv (SOU 2013:25)</w:t>
      </w:r>
      <w:r>
        <w:t>.</w:t>
      </w:r>
    </w:p>
  </w:footnote>
  <w:footnote w:id="169">
    <w:p w14:paraId="5065826C" w14:textId="08BCA42C" w:rsidR="00C53370" w:rsidRDefault="00C53370">
      <w:pPr>
        <w:pStyle w:val="Fotnotstext"/>
      </w:pPr>
      <w:r>
        <w:rPr>
          <w:rStyle w:val="Fotnotsreferens"/>
        </w:rPr>
        <w:footnoteRef/>
      </w:r>
      <w:r>
        <w:t xml:space="preserve"> </w:t>
      </w:r>
      <w:r w:rsidRPr="00D12DC1">
        <w:t>Se Sysselsättning för invand</w:t>
      </w:r>
      <w:r>
        <w:t>rare – en ESO-rapport om arbets</w:t>
      </w:r>
      <w:r w:rsidRPr="00D12DC1">
        <w:t>marknadsintegration (Expertgruppen för studier i offentlig ekonomi 2011:5).</w:t>
      </w:r>
    </w:p>
  </w:footnote>
  <w:footnote w:id="170">
    <w:p w14:paraId="53DE4252" w14:textId="5B5FE276" w:rsidR="00C53370" w:rsidRDefault="00C53370">
      <w:pPr>
        <w:pStyle w:val="Fotnotstext"/>
      </w:pPr>
      <w:r>
        <w:rPr>
          <w:rStyle w:val="Fotnotsreferens"/>
        </w:rPr>
        <w:footnoteRef/>
      </w:r>
      <w:r>
        <w:t xml:space="preserve"> </w:t>
      </w:r>
      <w:r w:rsidRPr="00D12DC1">
        <w:t>Exempelvis på grund av att det omvandlats till en privat producerad tjänst</w:t>
      </w:r>
      <w:r>
        <w:t>.</w:t>
      </w:r>
    </w:p>
  </w:footnote>
  <w:footnote w:id="171">
    <w:p w14:paraId="368B61F1" w14:textId="62B65C18" w:rsidR="00C53370" w:rsidRDefault="00C53370">
      <w:pPr>
        <w:pStyle w:val="Fotnotstext"/>
      </w:pPr>
      <w:r>
        <w:rPr>
          <w:rStyle w:val="Fotnotsreferens"/>
        </w:rPr>
        <w:footnoteRef/>
      </w:r>
      <w:r>
        <w:t xml:space="preserve"> </w:t>
      </w:r>
      <w:r w:rsidRPr="004564FD">
        <w:t>Den ljusnande framtid är vård (Socialdepartementet 2010).</w:t>
      </w:r>
    </w:p>
  </w:footnote>
  <w:footnote w:id="172">
    <w:p w14:paraId="2B9AF1B4" w14:textId="2EFF4D50" w:rsidR="00C53370" w:rsidRPr="004564FD" w:rsidRDefault="00C53370">
      <w:pPr>
        <w:pStyle w:val="Fotnotstext"/>
        <w:rPr>
          <w:lang w:val="en-US"/>
        </w:rPr>
      </w:pPr>
      <w:r>
        <w:rPr>
          <w:rStyle w:val="Fotnotsreferens"/>
        </w:rPr>
        <w:footnoteRef/>
      </w:r>
      <w:r w:rsidRPr="004564FD">
        <w:rPr>
          <w:lang w:val="en-US"/>
        </w:rPr>
        <w:t xml:space="preserve"> Se exempelvis Klevmarken och Lindgre</w:t>
      </w:r>
      <w:r>
        <w:rPr>
          <w:lang w:val="en-US"/>
        </w:rPr>
        <w:t>n, Simulating an Ageing Popula</w:t>
      </w:r>
      <w:r w:rsidRPr="004564FD">
        <w:rPr>
          <w:lang w:val="en-US"/>
        </w:rPr>
        <w:t xml:space="preserve">tion – A Microsimulation </w:t>
      </w:r>
      <w:r>
        <w:rPr>
          <w:lang w:val="en-US"/>
        </w:rPr>
        <w:t>Approach Applied to Sweden, Con</w:t>
      </w:r>
      <w:r w:rsidRPr="004564FD">
        <w:rPr>
          <w:lang w:val="en-US"/>
        </w:rPr>
        <w:t>tribution to Economic Analysis 285, 2008</w:t>
      </w:r>
      <w:r>
        <w:rPr>
          <w:lang w:val="en-US"/>
        </w:rPr>
        <w:t>.</w:t>
      </w:r>
    </w:p>
  </w:footnote>
  <w:footnote w:id="173">
    <w:p w14:paraId="5A9D8C01" w14:textId="2A1D95E7" w:rsidR="00C53370" w:rsidRDefault="00C53370">
      <w:pPr>
        <w:pStyle w:val="Fotnotstext"/>
      </w:pPr>
      <w:r>
        <w:rPr>
          <w:rStyle w:val="Fotnotsreferens"/>
        </w:rPr>
        <w:footnoteRef/>
      </w:r>
      <w:r>
        <w:t xml:space="preserve"> </w:t>
      </w:r>
      <w:r w:rsidRPr="004564FD">
        <w:t>Hälso- och sjukvård ur olika perspektiv: Jämförelser mellan landsting 2009 (Sveriges kommuner och Landsting 2009).</w:t>
      </w:r>
    </w:p>
  </w:footnote>
  <w:footnote w:id="174">
    <w:p w14:paraId="7B08654D" w14:textId="376B966B" w:rsidR="00C53370" w:rsidRDefault="00C53370">
      <w:pPr>
        <w:pStyle w:val="Fotnotstext"/>
      </w:pPr>
      <w:r>
        <w:rPr>
          <w:rStyle w:val="Fotnotsreferens"/>
        </w:rPr>
        <w:footnoteRef/>
      </w:r>
      <w:r w:rsidRPr="004564FD">
        <w:rPr>
          <w:lang w:val="en-US"/>
        </w:rPr>
        <w:t xml:space="preserve"> Economic Policy Reforms – Going for Growth 2011 (OECD 2011). </w:t>
      </w:r>
      <w:r w:rsidRPr="004564FD">
        <w:t xml:space="preserve">De mest effektiva länderna inom hälso- och sjukvårdsområdet enligt OECD är Schweiz och Australien </w:t>
      </w:r>
    </w:p>
  </w:footnote>
  <w:footnote w:id="175">
    <w:p w14:paraId="260E784F" w14:textId="21086152" w:rsidR="00C53370" w:rsidRDefault="00C53370">
      <w:pPr>
        <w:pStyle w:val="Fotnotstext"/>
      </w:pPr>
      <w:r>
        <w:rPr>
          <w:rStyle w:val="Fotnotsreferens"/>
        </w:rPr>
        <w:footnoteRef/>
      </w:r>
      <w:r>
        <w:t xml:space="preserve"> </w:t>
      </w:r>
      <w:r w:rsidRPr="00AE27FD">
        <w:t xml:space="preserve">I </w:t>
      </w:r>
      <w:r>
        <w:t>scenarierna</w:t>
      </w:r>
      <w:r w:rsidRPr="00AE27FD">
        <w:t xml:space="preserve"> Mer fritid och Ökad standard är antagandena desamma som i scenariot Ökad efterfrågan på fritid och välfärdstjänster</w:t>
      </w:r>
      <w:r>
        <w:t xml:space="preserve">, och i scenarierna </w:t>
      </w:r>
      <w:r w:rsidRPr="00AE27FD">
        <w:t>Lägre inträdesålder och Högre utträdesålder desamma som i scenariot Ett längre arbetsliv.</w:t>
      </w:r>
      <w:r w:rsidRPr="00A03B5A">
        <w:t xml:space="preserve"> </w:t>
      </w:r>
      <w:r w:rsidRPr="00ED40D4">
        <w:t>I promemoria</w:t>
      </w:r>
      <w:r>
        <w:t>n Utvecklad bedömning av finans</w:t>
      </w:r>
      <w:r w:rsidRPr="00ED40D4">
        <w:t>politikens långsiktiga hållbarhet (Finansdepartementet 201</w:t>
      </w:r>
      <w:r>
        <w:t>4</w:t>
      </w:r>
      <w:r w:rsidRPr="00ED40D4">
        <w:t>)</w:t>
      </w:r>
      <w:r>
        <w:t>, som är tillgänglig på regeringens hemsida, regeringen.se,</w:t>
      </w:r>
      <w:r w:rsidRPr="00ED40D4">
        <w:t xml:space="preserve"> finns en närmare beskrivning av var och en av känslighetsanalyserna</w:t>
      </w:r>
      <w:r>
        <w:t>.</w:t>
      </w:r>
    </w:p>
  </w:footnote>
  <w:footnote w:id="176">
    <w:p w14:paraId="10C5406C" w14:textId="75BDDB52" w:rsidR="00C53370" w:rsidRPr="000424DF" w:rsidRDefault="00C53370">
      <w:pPr>
        <w:pStyle w:val="Fotnotstext"/>
      </w:pPr>
      <w:r w:rsidRPr="00B83E79">
        <w:rPr>
          <w:rStyle w:val="Fotnotsreferens"/>
        </w:rPr>
        <w:footnoteRef/>
      </w:r>
      <w:r w:rsidRPr="00B83E79">
        <w:t xml:space="preserve"> </w:t>
      </w:r>
      <w:r w:rsidRPr="006D7542">
        <w:t xml:space="preserve">Det strukturella sparandet 2017 bedömdes i 2013 års ekonomiska vårproposition uppgå till </w:t>
      </w:r>
      <w:r>
        <w:t>2,3</w:t>
      </w:r>
      <w:r w:rsidRPr="006D7542">
        <w:t xml:space="preserve"> procent av BNP, medan det strukturella sparandet 2018 i denna proposition bedöms uppgå till </w:t>
      </w:r>
      <w:r>
        <w:t>1,2</w:t>
      </w:r>
      <w:r w:rsidRPr="006D7542">
        <w:t xml:space="preserve"> procent av BNP.</w:t>
      </w:r>
    </w:p>
  </w:footnote>
  <w:footnote w:id="177">
    <w:p w14:paraId="3A841E33" w14:textId="77777777" w:rsidR="00C53370" w:rsidRDefault="00C53370" w:rsidP="00F7009D">
      <w:pPr>
        <w:pStyle w:val="Fotnotstext"/>
      </w:pPr>
      <w:r>
        <w:rPr>
          <w:rStyle w:val="Fotnotsreferens"/>
        </w:rPr>
        <w:footnoteRef/>
      </w:r>
      <w:r>
        <w:t xml:space="preserve"> </w:t>
      </w:r>
      <w:r w:rsidRPr="000B7C83">
        <w:t>Finanspolitiska rådet baserar sin bedömning på underlagsrapporten Hagist, Moog och Raffelhüschen, A Generational Accounting Analysis of Sweden, 2012</w:t>
      </w:r>
      <w:r>
        <w:t>.</w:t>
      </w:r>
    </w:p>
  </w:footnote>
  <w:footnote w:id="178">
    <w:p w14:paraId="79874EEF" w14:textId="77777777" w:rsidR="00C53370" w:rsidRDefault="00C53370" w:rsidP="00F7009D">
      <w:pPr>
        <w:pStyle w:val="Fotnotstext"/>
      </w:pPr>
      <w:r>
        <w:rPr>
          <w:rStyle w:val="Fotnotsreferens"/>
        </w:rPr>
        <w:footnoteRef/>
      </w:r>
      <w:r>
        <w:t xml:space="preserve"> Den övre gränsen för låg hållbarhetsrisk är enligt Europeiska kommissionen S2-värdet 2,0</w:t>
      </w:r>
    </w:p>
  </w:footnote>
  <w:footnote w:id="179">
    <w:p w14:paraId="3E03BB41" w14:textId="1CADC4FA" w:rsidR="00C53370" w:rsidRDefault="00C53370">
      <w:pPr>
        <w:pStyle w:val="Fotnotstext"/>
      </w:pPr>
      <w:r>
        <w:rPr>
          <w:rStyle w:val="Fotnotsreferens"/>
        </w:rPr>
        <w:footnoteRef/>
      </w:r>
      <w:r>
        <w:t xml:space="preserve"> </w:t>
      </w:r>
      <w:r w:rsidRPr="000B7C83">
        <w:t xml:space="preserve">Europeiska kommissionen delar in medlemsländerna i </w:t>
      </w:r>
      <w:r>
        <w:t>tre</w:t>
      </w:r>
      <w:r w:rsidRPr="000B7C83">
        <w:t xml:space="preserve"> riskgrupper (hög, medel, låg)</w:t>
      </w:r>
      <w:r>
        <w:t xml:space="preserve"> f</w:t>
      </w:r>
      <w:r w:rsidRPr="000B7C83">
        <w:t xml:space="preserve">ör varje indikator (S0, S1 och S2). </w:t>
      </w:r>
      <w:r>
        <w:t>U</w:t>
      </w:r>
      <w:r w:rsidRPr="000B7C83">
        <w:t xml:space="preserve">tifrån detta </w:t>
      </w:r>
      <w:r>
        <w:t xml:space="preserve">har </w:t>
      </w:r>
      <w:r w:rsidRPr="000B7C83">
        <w:t>ett riskindex beräkna</w:t>
      </w:r>
      <w:r>
        <w:t>ts</w:t>
      </w:r>
      <w:r w:rsidRPr="000B7C83">
        <w:t xml:space="preserve"> på följande sätt: Låg risk för en indikator motsvarar 1</w:t>
      </w:r>
      <w:r>
        <w:t> </w:t>
      </w:r>
      <w:r w:rsidRPr="000B7C83">
        <w:t xml:space="preserve">poäng, medel risk 2 poäng, hög risk 3 poäng. För S0 finns det endast två riskkategorier: hög </w:t>
      </w:r>
      <w:r>
        <w:t>(3 poäng) och låg (1 poäng). In</w:t>
      </w:r>
      <w:r w:rsidRPr="000B7C83">
        <w:t xml:space="preserve">dexet beräknas genom att </w:t>
      </w:r>
      <w:r>
        <w:t xml:space="preserve">dela </w:t>
      </w:r>
      <w:r w:rsidRPr="000B7C83">
        <w:t>summan av poängen för de tre indi</w:t>
      </w:r>
      <w:r>
        <w:t>ka</w:t>
      </w:r>
      <w:r w:rsidRPr="000B7C83">
        <w:t>torerna med 9 (dvs. högsta möjliga risknivå). Resultatet blir en 7-gradig skala som varierar mellan 0,33 och 1</w:t>
      </w:r>
      <w:r>
        <w:t>.</w:t>
      </w:r>
    </w:p>
  </w:footnote>
  <w:footnote w:id="180">
    <w:p w14:paraId="3D6C6F82" w14:textId="3C665AAF" w:rsidR="00C53370" w:rsidRDefault="00C53370">
      <w:pPr>
        <w:pStyle w:val="Fotnotstext"/>
      </w:pPr>
      <w:r>
        <w:rPr>
          <w:rStyle w:val="Fotnotsreferens"/>
        </w:rPr>
        <w:footnoteRef/>
      </w:r>
      <w:r>
        <w:t xml:space="preserve"> </w:t>
      </w:r>
      <w:r w:rsidRPr="003D1E19">
        <w:t>Det bör noteras att IMF:s hållbarhetsindikator bygger på prognoser för det strukturella primära sparandet som även tar hänsyn till de förväntade ekonomiska effekterna av de omfattande reformer som flera krisdrabbade länder under senare år har genomfört</w:t>
      </w:r>
      <w:r>
        <w:t>.</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3C4FEFC" w14:textId="1032C1E7" w:rsidR="00C53370" w:rsidRDefault="0009067D">
    <w:pPr>
      <w:pStyle w:val="Sidhuvud"/>
    </w:pPr>
    <w:sdt>
      <w:sdtPr>
        <w:alias w:val="NummerEtikett"/>
        <w:tag w:val="NummerEtikett"/>
        <w:id w:val="30003493"/>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020822007"/>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7F0FC0B" w14:textId="59B16999" w:rsidR="00C53370" w:rsidRDefault="0009067D" w:rsidP="001B1C45">
    <w:pPr>
      <w:pStyle w:val="Sidhuvud"/>
      <w:jc w:val="right"/>
    </w:pPr>
    <w:sdt>
      <w:sdtPr>
        <w:alias w:val="NummerEtikett"/>
        <w:tag w:val="NummerEtikett"/>
        <w:id w:val="1359167226"/>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75794895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36EE7A1" w14:textId="77777777" w:rsidR="00C53370" w:rsidRDefault="00C53370" w:rsidP="001B1C45">
    <w:pPr>
      <w:pStyle w:val="Sidhuvud"/>
      <w:jc w:val="right"/>
    </w:pP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28FF907" w14:textId="3919BC3C" w:rsidR="00C53370" w:rsidRDefault="0009067D">
    <w:pPr>
      <w:pStyle w:val="Sidhuvud"/>
    </w:pPr>
    <w:sdt>
      <w:sdtPr>
        <w:alias w:val="NummerEtikett"/>
        <w:tag w:val="NummerEtikett"/>
        <w:id w:val="-1868370060"/>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493787429"/>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A4EBFCC" w14:textId="1080D1F9" w:rsidR="00C53370" w:rsidRDefault="0009067D" w:rsidP="001B1C45">
    <w:pPr>
      <w:pStyle w:val="Sidhuvud"/>
      <w:jc w:val="right"/>
    </w:pPr>
    <w:sdt>
      <w:sdtPr>
        <w:alias w:val="NummerEtikett"/>
        <w:tag w:val="NummerEtikett"/>
        <w:id w:val="-1508059236"/>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269558971"/>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6155F21" w14:textId="7A184B16" w:rsidR="00C53370" w:rsidRDefault="0009067D">
    <w:pPr>
      <w:pStyle w:val="Sidhuvud"/>
    </w:pPr>
    <w:sdt>
      <w:sdtPr>
        <w:alias w:val="NummerEtikett"/>
        <w:tag w:val="NummerEtikett"/>
        <w:id w:val="-83554064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74008823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BD02016" w14:textId="5FB4841A" w:rsidR="00C53370" w:rsidRDefault="0009067D" w:rsidP="001B1C45">
    <w:pPr>
      <w:pStyle w:val="Sidhuvud"/>
      <w:jc w:val="right"/>
    </w:pPr>
    <w:sdt>
      <w:sdtPr>
        <w:alias w:val="NummerEtikett"/>
        <w:tag w:val="NummerEtikett"/>
        <w:id w:val="-1390961595"/>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626813648"/>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B26BF09" w14:textId="3AEFFA59" w:rsidR="00C53370" w:rsidRDefault="0009067D">
    <w:pPr>
      <w:pStyle w:val="Sidhuvud"/>
    </w:pPr>
    <w:sdt>
      <w:sdtPr>
        <w:alias w:val="NummerEtikett"/>
        <w:tag w:val="NummerEtikett"/>
        <w:id w:val="-212044436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52753657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A98FEE9" w14:textId="615113DC" w:rsidR="00C53370" w:rsidRDefault="0009067D" w:rsidP="001B1C45">
    <w:pPr>
      <w:pStyle w:val="Sidhuvud"/>
      <w:jc w:val="right"/>
    </w:pPr>
    <w:sdt>
      <w:sdtPr>
        <w:alias w:val="NummerEtikett"/>
        <w:tag w:val="NummerEtikett"/>
        <w:id w:val="1768885983"/>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756438225"/>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E867F6D" w14:textId="43B3C0BC" w:rsidR="00C53370" w:rsidRDefault="0009067D">
    <w:pPr>
      <w:pStyle w:val="Sidhuvud"/>
    </w:pPr>
    <w:sdt>
      <w:sdtPr>
        <w:alias w:val="NummerEtikett"/>
        <w:tag w:val="NummerEtikett"/>
        <w:id w:val="631989136"/>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43560063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3952F78" w14:textId="3573399F" w:rsidR="00C53370" w:rsidRDefault="0009067D" w:rsidP="001B1C45">
    <w:pPr>
      <w:pStyle w:val="Sidhuvud"/>
      <w:jc w:val="right"/>
    </w:pPr>
    <w:sdt>
      <w:sdtPr>
        <w:alias w:val="NummerEtikett"/>
        <w:tag w:val="NummerEtikett"/>
        <w:id w:val="90541716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880277859"/>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94AC2D7" w14:textId="499F466F" w:rsidR="00C53370" w:rsidRDefault="0009067D">
    <w:pPr>
      <w:pStyle w:val="Sidhuvud"/>
    </w:pPr>
    <w:sdt>
      <w:sdtPr>
        <w:alias w:val="NummerEtikett"/>
        <w:tag w:val="NummerEtikett"/>
        <w:id w:val="-107057199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784915715"/>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A18F26D" w14:textId="2634B647" w:rsidR="00C53370" w:rsidRDefault="0009067D" w:rsidP="001B1C45">
    <w:pPr>
      <w:pStyle w:val="Sidhuvud"/>
      <w:jc w:val="right"/>
    </w:pPr>
    <w:sdt>
      <w:sdtPr>
        <w:alias w:val="NummerEtikett"/>
        <w:tag w:val="NummerEtikett"/>
        <w:id w:val="-1972352467"/>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85963839"/>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B0EE237" w14:textId="4051CB21" w:rsidR="00C53370" w:rsidRDefault="0009067D">
    <w:pPr>
      <w:pStyle w:val="Sidhuvud"/>
    </w:pPr>
    <w:sdt>
      <w:sdtPr>
        <w:alias w:val="NummerEtikett"/>
        <w:tag w:val="NummerEtikett"/>
        <w:id w:val="782231724"/>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99224796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73D4330" w14:textId="4BF9FF11" w:rsidR="00C53370" w:rsidRDefault="0009067D" w:rsidP="001B1C45">
    <w:pPr>
      <w:pStyle w:val="Sidhuvud"/>
      <w:jc w:val="right"/>
    </w:pPr>
    <w:sdt>
      <w:sdtPr>
        <w:alias w:val="NummerEtikett"/>
        <w:tag w:val="NummerEtikett"/>
        <w:id w:val="-46558970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941965385"/>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A617CD7" w14:textId="77777777" w:rsidR="00C53370" w:rsidRDefault="00C53370" w:rsidP="001B1C45">
    <w:pPr>
      <w:pStyle w:val="Sidhuvud"/>
      <w:jc w:val="right"/>
    </w:pPr>
  </w:p>
</w:hdr>
</file>

<file path=word/header1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4FA099A" w14:textId="548C7AF2" w:rsidR="00C53370" w:rsidRDefault="0009067D">
    <w:pPr>
      <w:pStyle w:val="Sidhuvud"/>
    </w:pPr>
    <w:sdt>
      <w:sdtPr>
        <w:alias w:val="NummerEtikett"/>
        <w:tag w:val="NummerEtikett"/>
        <w:id w:val="-1964259845"/>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75989486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463B5C9" w14:textId="64694EBD" w:rsidR="00C53370" w:rsidRDefault="0009067D" w:rsidP="001B1C45">
    <w:pPr>
      <w:pStyle w:val="Sidhuvud"/>
      <w:jc w:val="right"/>
    </w:pPr>
    <w:sdt>
      <w:sdtPr>
        <w:alias w:val="NummerEtikett"/>
        <w:tag w:val="NummerEtikett"/>
        <w:id w:val="225655406"/>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357354648"/>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7BE3C52" w14:textId="06AB1B8D" w:rsidR="00C53370" w:rsidRDefault="0009067D">
    <w:pPr>
      <w:pStyle w:val="Sidhuvud"/>
    </w:pPr>
    <w:sdt>
      <w:sdtPr>
        <w:alias w:val="NummerEtikett"/>
        <w:tag w:val="NummerEtikett"/>
        <w:id w:val="1772810293"/>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87013459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2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1865B6A" w14:textId="2323BD79" w:rsidR="00C53370" w:rsidRDefault="0009067D" w:rsidP="001B1C45">
    <w:pPr>
      <w:pStyle w:val="Sidhuvud"/>
      <w:jc w:val="right"/>
    </w:pPr>
    <w:sdt>
      <w:sdtPr>
        <w:alias w:val="NummerEtikett"/>
        <w:tag w:val="NummerEtikett"/>
        <w:id w:val="-1496726970"/>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560666147"/>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2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1FFD1DA" w14:textId="1DE81927" w:rsidR="00C53370" w:rsidRDefault="0009067D">
    <w:pPr>
      <w:pStyle w:val="Sidhuvud"/>
    </w:pPr>
    <w:sdt>
      <w:sdtPr>
        <w:alias w:val="NummerEtikett"/>
        <w:tag w:val="NummerEtikett"/>
        <w:id w:val="11603712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7860686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2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894816C" w14:textId="65D1626F" w:rsidR="00C53370" w:rsidRDefault="0009067D" w:rsidP="001B1C45">
    <w:pPr>
      <w:pStyle w:val="Sidhuvud"/>
      <w:jc w:val="right"/>
    </w:pPr>
    <w:sdt>
      <w:sdtPr>
        <w:alias w:val="NummerEtikett"/>
        <w:tag w:val="NummerEtikett"/>
        <w:id w:val="-154173101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29792747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2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5101B32" w14:textId="141DDD69" w:rsidR="00C53370" w:rsidRDefault="0009067D">
    <w:pPr>
      <w:pStyle w:val="Sidhuvud"/>
    </w:pPr>
    <w:sdt>
      <w:sdtPr>
        <w:alias w:val="NummerEtikett"/>
        <w:tag w:val="NummerEtikett"/>
        <w:id w:val="-285743338"/>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50974564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2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79C6802" w14:textId="09E0B4D9" w:rsidR="00C53370" w:rsidRDefault="0009067D" w:rsidP="001B1C45">
    <w:pPr>
      <w:pStyle w:val="Sidhuvud"/>
      <w:jc w:val="right"/>
    </w:pPr>
    <w:sdt>
      <w:sdtPr>
        <w:alias w:val="NummerEtikett"/>
        <w:tag w:val="NummerEtikett"/>
        <w:id w:val="-1638871234"/>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275094545"/>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2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B3DB9B1" w14:textId="77777777" w:rsidR="00C53370" w:rsidRDefault="00C53370" w:rsidP="001B1C45">
    <w:pPr>
      <w:pStyle w:val="Sidhuvud"/>
      <w:jc w:val="right"/>
    </w:pPr>
  </w:p>
</w:hdr>
</file>

<file path=word/header2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88AEFE6" w14:textId="17D0BDEC" w:rsidR="00C53370" w:rsidRDefault="0009067D">
    <w:pPr>
      <w:pStyle w:val="Sidhuvud"/>
    </w:pPr>
    <w:sdt>
      <w:sdtPr>
        <w:alias w:val="NummerEtikett"/>
        <w:tag w:val="NummerEtikett"/>
        <w:id w:val="83680904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5397941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2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447CD5E" w14:textId="3292EF0B" w:rsidR="00C53370" w:rsidRDefault="0009067D" w:rsidP="001B1C45">
    <w:pPr>
      <w:pStyle w:val="Sidhuvud"/>
      <w:jc w:val="right"/>
    </w:pPr>
    <w:sdt>
      <w:sdtPr>
        <w:alias w:val="NummerEtikett"/>
        <w:tag w:val="NummerEtikett"/>
        <w:id w:val="-12254075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13802308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2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81B9907" w14:textId="66391AC1" w:rsidR="00C53370" w:rsidRDefault="0009067D">
    <w:pPr>
      <w:pStyle w:val="Sidhuvud"/>
    </w:pPr>
    <w:sdt>
      <w:sdtPr>
        <w:alias w:val="NummerEtikett"/>
        <w:tag w:val="NummerEtikett"/>
        <w:id w:val="20476597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490102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2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1E9C6AB" w14:textId="3F45A9BA" w:rsidR="00C53370" w:rsidRDefault="0009067D" w:rsidP="001B1C45">
    <w:pPr>
      <w:pStyle w:val="Sidhuvud"/>
      <w:jc w:val="right"/>
    </w:pPr>
    <w:sdt>
      <w:sdtPr>
        <w:alias w:val="NummerEtikett"/>
        <w:tag w:val="NummerEtikett"/>
        <w:id w:val="162788838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043795461"/>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3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CDA993D" w14:textId="3F2863C3" w:rsidR="00C53370" w:rsidRDefault="0009067D">
    <w:pPr>
      <w:pStyle w:val="Sidhuvud"/>
    </w:pPr>
    <w:sdt>
      <w:sdtPr>
        <w:alias w:val="NummerEtikett"/>
        <w:tag w:val="NummerEtikett"/>
        <w:id w:val="-114111629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234614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3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C56C3AD" w14:textId="37D91805" w:rsidR="00C53370" w:rsidRDefault="0009067D" w:rsidP="001B1C45">
    <w:pPr>
      <w:pStyle w:val="Sidhuvud"/>
      <w:jc w:val="right"/>
    </w:pPr>
    <w:sdt>
      <w:sdtPr>
        <w:alias w:val="NummerEtikett"/>
        <w:tag w:val="NummerEtikett"/>
        <w:id w:val="-325212025"/>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446846961"/>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3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5CEDB38" w14:textId="257CFF97" w:rsidR="00C53370" w:rsidRDefault="0009067D">
    <w:pPr>
      <w:pStyle w:val="Sidhuvud"/>
    </w:pPr>
    <w:sdt>
      <w:sdtPr>
        <w:alias w:val="NummerEtikett"/>
        <w:tag w:val="NummerEtikett"/>
        <w:id w:val="112689478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219495588"/>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3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2999A52" w14:textId="284ACEF4" w:rsidR="00C53370" w:rsidRDefault="0009067D" w:rsidP="001B1C45">
    <w:pPr>
      <w:pStyle w:val="Sidhuvud"/>
      <w:jc w:val="right"/>
    </w:pPr>
    <w:sdt>
      <w:sdtPr>
        <w:alias w:val="NummerEtikett"/>
        <w:tag w:val="NummerEtikett"/>
        <w:id w:val="-149001248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89623494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3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636E8DF" w14:textId="77777777" w:rsidR="00C53370" w:rsidRDefault="00C53370" w:rsidP="001B1C45">
    <w:pPr>
      <w:pStyle w:val="Sidhuvud"/>
      <w:jc w:val="right"/>
    </w:pPr>
  </w:p>
</w:hdr>
</file>

<file path=word/header3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FA26238" w14:textId="2125FCD8" w:rsidR="00C53370" w:rsidRDefault="0009067D">
    <w:pPr>
      <w:pStyle w:val="Sidhuvud"/>
    </w:pPr>
    <w:sdt>
      <w:sdtPr>
        <w:alias w:val="NummerEtikett"/>
        <w:tag w:val="NummerEtikett"/>
        <w:id w:val="1418130786"/>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77005203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3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5520408" w14:textId="52C74D1B" w:rsidR="00C53370" w:rsidRDefault="0009067D" w:rsidP="001B1C45">
    <w:pPr>
      <w:pStyle w:val="Sidhuvud"/>
      <w:jc w:val="right"/>
    </w:pPr>
    <w:sdt>
      <w:sdtPr>
        <w:alias w:val="NummerEtikett"/>
        <w:tag w:val="NummerEtikett"/>
        <w:id w:val="94342227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214500184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3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1D282C4" w14:textId="65135AB8" w:rsidR="00C53370" w:rsidRDefault="0009067D">
    <w:pPr>
      <w:pStyle w:val="Sidhuvud"/>
    </w:pPr>
    <w:sdt>
      <w:sdtPr>
        <w:alias w:val="NummerEtikett"/>
        <w:tag w:val="NummerEtikett"/>
        <w:id w:val="-76777060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99193892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3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A65E8CD" w14:textId="339391FF" w:rsidR="00C53370" w:rsidRDefault="0009067D" w:rsidP="001B1C45">
    <w:pPr>
      <w:pStyle w:val="Sidhuvud"/>
      <w:jc w:val="right"/>
    </w:pPr>
    <w:sdt>
      <w:sdtPr>
        <w:alias w:val="NummerEtikett"/>
        <w:tag w:val="NummerEtikett"/>
        <w:id w:val="-1016451137"/>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5162254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3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31D63B7" w14:textId="1FE51678" w:rsidR="00C53370" w:rsidRDefault="0009067D">
    <w:pPr>
      <w:pStyle w:val="Sidhuvud"/>
    </w:pPr>
    <w:sdt>
      <w:sdtPr>
        <w:alias w:val="NummerEtikett"/>
        <w:tag w:val="NummerEtikett"/>
        <w:id w:val="-1380782954"/>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58544383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4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64652D5" w14:textId="28C9FFA5" w:rsidR="00C53370" w:rsidRDefault="0009067D" w:rsidP="001B1C45">
    <w:pPr>
      <w:pStyle w:val="Sidhuvud"/>
      <w:jc w:val="right"/>
    </w:pPr>
    <w:sdt>
      <w:sdtPr>
        <w:alias w:val="NummerEtikett"/>
        <w:tag w:val="NummerEtikett"/>
        <w:id w:val="-1995639798"/>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825346785"/>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4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3231F87" w14:textId="436CCCBC" w:rsidR="00C53370" w:rsidRDefault="0009067D">
    <w:pPr>
      <w:pStyle w:val="Sidhuvud"/>
    </w:pPr>
    <w:sdt>
      <w:sdtPr>
        <w:alias w:val="NummerEtikett"/>
        <w:tag w:val="NummerEtikett"/>
        <w:id w:val="-530034195"/>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49152073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4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B25526D" w14:textId="5C86CDA3" w:rsidR="00C53370" w:rsidRDefault="0009067D" w:rsidP="001B1C45">
    <w:pPr>
      <w:pStyle w:val="Sidhuvud"/>
      <w:jc w:val="right"/>
    </w:pPr>
    <w:sdt>
      <w:sdtPr>
        <w:alias w:val="NummerEtikett"/>
        <w:tag w:val="NummerEtikett"/>
        <w:id w:val="677929778"/>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13040069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4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AA58489" w14:textId="546306A8" w:rsidR="00C53370" w:rsidRDefault="0009067D">
    <w:pPr>
      <w:pStyle w:val="Sidhuvud"/>
    </w:pPr>
    <w:sdt>
      <w:sdtPr>
        <w:alias w:val="NummerEtikett"/>
        <w:tag w:val="NummerEtikett"/>
        <w:id w:val="550506320"/>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015613785"/>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4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9CAF6CE" w14:textId="6DE3179B" w:rsidR="00C53370" w:rsidRDefault="0009067D" w:rsidP="001B1C45">
    <w:pPr>
      <w:pStyle w:val="Sidhuvud"/>
      <w:jc w:val="right"/>
    </w:pPr>
    <w:sdt>
      <w:sdtPr>
        <w:alias w:val="NummerEtikett"/>
        <w:tag w:val="NummerEtikett"/>
        <w:id w:val="-977222887"/>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98446071"/>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4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BB9E2D6" w14:textId="12F9099D" w:rsidR="00C53370" w:rsidRDefault="0009067D">
    <w:pPr>
      <w:pStyle w:val="Sidhuvud"/>
    </w:pPr>
    <w:sdt>
      <w:sdtPr>
        <w:alias w:val="NummerEtikett"/>
        <w:tag w:val="NummerEtikett"/>
        <w:id w:val="161701909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443571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4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81C08F5" w14:textId="22B30D66" w:rsidR="00C53370" w:rsidRDefault="0009067D" w:rsidP="001B1C45">
    <w:pPr>
      <w:pStyle w:val="Sidhuvud"/>
      <w:jc w:val="right"/>
    </w:pPr>
    <w:sdt>
      <w:sdtPr>
        <w:alias w:val="NummerEtikett"/>
        <w:tag w:val="NummerEtikett"/>
        <w:id w:val="683398325"/>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91978148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4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1434681" w14:textId="77777777" w:rsidR="00C53370" w:rsidRDefault="00C53370" w:rsidP="001B1C45">
    <w:pPr>
      <w:pStyle w:val="Sidhuvud"/>
      <w:jc w:val="right"/>
    </w:pPr>
  </w:p>
</w:hdr>
</file>

<file path=word/header4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E78EBAF" w14:textId="58D0875E" w:rsidR="00C53370" w:rsidRDefault="0009067D">
    <w:pPr>
      <w:pStyle w:val="Sidhuvud"/>
    </w:pPr>
    <w:sdt>
      <w:sdtPr>
        <w:alias w:val="NummerEtikett"/>
        <w:tag w:val="NummerEtikett"/>
        <w:id w:val="-156226306"/>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70737289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4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7E81CC2" w14:textId="27C3371D" w:rsidR="00C53370" w:rsidRDefault="0009067D" w:rsidP="001B1C45">
    <w:pPr>
      <w:pStyle w:val="Sidhuvud"/>
      <w:jc w:val="right"/>
    </w:pPr>
    <w:sdt>
      <w:sdtPr>
        <w:alias w:val="NummerEtikett"/>
        <w:tag w:val="NummerEtikett"/>
        <w:id w:val="-258986806"/>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882474202"/>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5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B382152" w14:textId="508DB864" w:rsidR="00C53370" w:rsidRDefault="0009067D">
    <w:pPr>
      <w:pStyle w:val="Sidhuvud"/>
    </w:pPr>
    <w:sdt>
      <w:sdtPr>
        <w:alias w:val="NummerEtikett"/>
        <w:tag w:val="NummerEtikett"/>
        <w:id w:val="168193528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376201041"/>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5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A0F188F" w14:textId="7C3C4296" w:rsidR="00C53370" w:rsidRDefault="0009067D" w:rsidP="001B1C45">
    <w:pPr>
      <w:pStyle w:val="Sidhuvud"/>
      <w:jc w:val="right"/>
    </w:pPr>
    <w:sdt>
      <w:sdtPr>
        <w:alias w:val="NummerEtikett"/>
        <w:tag w:val="NummerEtikett"/>
        <w:id w:val="148959474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15831739"/>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5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B320308" w14:textId="5396E499" w:rsidR="00C53370" w:rsidRDefault="0009067D">
    <w:pPr>
      <w:pStyle w:val="Sidhuvud"/>
    </w:pPr>
    <w:sdt>
      <w:sdtPr>
        <w:alias w:val="NummerEtikett"/>
        <w:tag w:val="NummerEtikett"/>
        <w:id w:val="-1555000473"/>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130362545"/>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5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6670AA5" w14:textId="2D6FEEE3" w:rsidR="00C53370" w:rsidRDefault="0009067D" w:rsidP="001B1C45">
    <w:pPr>
      <w:pStyle w:val="Sidhuvud"/>
      <w:jc w:val="right"/>
    </w:pPr>
    <w:sdt>
      <w:sdtPr>
        <w:alias w:val="NummerEtikett"/>
        <w:tag w:val="NummerEtikett"/>
        <w:id w:val="1582940937"/>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923095347"/>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5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1E1BB8D" w14:textId="32CC00E3" w:rsidR="00C53370" w:rsidRDefault="0009067D">
    <w:pPr>
      <w:pStyle w:val="Sidhuvud"/>
    </w:pPr>
    <w:sdt>
      <w:sdtPr>
        <w:alias w:val="NummerEtikett"/>
        <w:tag w:val="NummerEtikett"/>
        <w:id w:val="-34486430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86536985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5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4B214CE" w14:textId="53DAC308" w:rsidR="00C53370" w:rsidRDefault="0009067D" w:rsidP="001B1C45">
    <w:pPr>
      <w:pStyle w:val="Sidhuvud"/>
      <w:jc w:val="right"/>
    </w:pPr>
    <w:sdt>
      <w:sdtPr>
        <w:alias w:val="NummerEtikett"/>
        <w:tag w:val="NummerEtikett"/>
        <w:id w:val="1216167995"/>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497610059"/>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5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6587DAC" w14:textId="717EAB2D" w:rsidR="00C53370" w:rsidRDefault="0009067D">
    <w:pPr>
      <w:pStyle w:val="Sidhuvud"/>
    </w:pPr>
    <w:sdt>
      <w:sdtPr>
        <w:alias w:val="NummerEtikett"/>
        <w:tag w:val="NummerEtikett"/>
        <w:id w:val="19604828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088312672"/>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5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E169617" w14:textId="5A44A64D" w:rsidR="00C53370" w:rsidRDefault="0009067D" w:rsidP="001B1C45">
    <w:pPr>
      <w:pStyle w:val="Sidhuvud"/>
      <w:jc w:val="right"/>
    </w:pPr>
    <w:sdt>
      <w:sdtPr>
        <w:alias w:val="NummerEtikett"/>
        <w:tag w:val="NummerEtikett"/>
        <w:id w:val="617497938"/>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37414701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5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67CC114" w14:textId="721F12C8" w:rsidR="00C53370" w:rsidRDefault="0009067D">
    <w:pPr>
      <w:pStyle w:val="Sidhuvud"/>
    </w:pPr>
    <w:sdt>
      <w:sdtPr>
        <w:alias w:val="NummerEtikett"/>
        <w:tag w:val="NummerEtikett"/>
        <w:id w:val="112311980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625146252"/>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5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EF5B404" w14:textId="78577D4E" w:rsidR="00C53370" w:rsidRDefault="0009067D" w:rsidP="001B1C45">
    <w:pPr>
      <w:pStyle w:val="Sidhuvud"/>
      <w:jc w:val="right"/>
    </w:pPr>
    <w:sdt>
      <w:sdtPr>
        <w:alias w:val="NummerEtikett"/>
        <w:tag w:val="NummerEtikett"/>
        <w:id w:val="-2101022784"/>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24315105"/>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6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00E3756" w14:textId="59ED4963" w:rsidR="00C53370" w:rsidRDefault="0009067D">
    <w:pPr>
      <w:pStyle w:val="Sidhuvud"/>
    </w:pPr>
    <w:sdt>
      <w:sdtPr>
        <w:alias w:val="NummerEtikett"/>
        <w:tag w:val="NummerEtikett"/>
        <w:id w:val="1628205806"/>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971479888"/>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6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4508678" w14:textId="2F1604B2" w:rsidR="00C53370" w:rsidRDefault="0009067D" w:rsidP="001B1C45">
    <w:pPr>
      <w:pStyle w:val="Sidhuvud"/>
      <w:jc w:val="right"/>
    </w:pPr>
    <w:sdt>
      <w:sdtPr>
        <w:alias w:val="NummerEtikett"/>
        <w:tag w:val="NummerEtikett"/>
        <w:id w:val="394940773"/>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578742439"/>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6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90FB805" w14:textId="1D1A8BB3" w:rsidR="00C53370" w:rsidRDefault="0009067D">
    <w:pPr>
      <w:pStyle w:val="Sidhuvud"/>
    </w:pPr>
    <w:sdt>
      <w:sdtPr>
        <w:alias w:val="NummerEtikett"/>
        <w:tag w:val="NummerEtikett"/>
        <w:id w:val="-153144485"/>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76889229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6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A0F0208" w14:textId="64293DFA" w:rsidR="00C53370" w:rsidRDefault="0009067D" w:rsidP="001B1C45">
    <w:pPr>
      <w:pStyle w:val="Sidhuvud"/>
      <w:jc w:val="right"/>
    </w:pPr>
    <w:sdt>
      <w:sdtPr>
        <w:alias w:val="NummerEtikett"/>
        <w:tag w:val="NummerEtikett"/>
        <w:id w:val="-7112268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43547945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6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25A9026" w14:textId="77777777" w:rsidR="00C53370" w:rsidRDefault="00C53370" w:rsidP="001B1C45">
    <w:pPr>
      <w:pStyle w:val="Sidhuvud"/>
      <w:jc w:val="right"/>
    </w:pPr>
  </w:p>
</w:hdr>
</file>

<file path=word/header6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B5A48F1" w14:textId="7DB88A04" w:rsidR="00C53370" w:rsidRDefault="0009067D">
    <w:pPr>
      <w:pStyle w:val="Sidhuvud"/>
    </w:pPr>
    <w:sdt>
      <w:sdtPr>
        <w:alias w:val="NummerEtikett"/>
        <w:tag w:val="NummerEtikett"/>
        <w:id w:val="1070845868"/>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597744671"/>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6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717756B" w14:textId="0DA5B6B5" w:rsidR="00C53370" w:rsidRDefault="0009067D" w:rsidP="001B1C45">
    <w:pPr>
      <w:pStyle w:val="Sidhuvud"/>
      <w:jc w:val="right"/>
    </w:pPr>
    <w:sdt>
      <w:sdtPr>
        <w:alias w:val="NummerEtikett"/>
        <w:tag w:val="NummerEtikett"/>
        <w:id w:val="1523966674"/>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26955722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6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D85F8C7" w14:textId="06CDDB95" w:rsidR="00C53370" w:rsidRDefault="0009067D">
    <w:pPr>
      <w:pStyle w:val="Sidhuvud"/>
    </w:pPr>
    <w:sdt>
      <w:sdtPr>
        <w:alias w:val="NummerEtikett"/>
        <w:tag w:val="NummerEtikett"/>
        <w:id w:val="646090360"/>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54112922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6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DD176E8" w14:textId="428490C2" w:rsidR="00C53370" w:rsidRDefault="0009067D" w:rsidP="001B1C45">
    <w:pPr>
      <w:pStyle w:val="Sidhuvud"/>
      <w:jc w:val="right"/>
    </w:pPr>
    <w:sdt>
      <w:sdtPr>
        <w:alias w:val="NummerEtikett"/>
        <w:tag w:val="NummerEtikett"/>
        <w:id w:val="1775438253"/>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90833088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6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8936418" w14:textId="62E72AA8" w:rsidR="00C53370" w:rsidRDefault="0009067D">
    <w:pPr>
      <w:pStyle w:val="Sidhuvud"/>
    </w:pPr>
    <w:sdt>
      <w:sdtPr>
        <w:alias w:val="NummerEtikett"/>
        <w:tag w:val="NummerEtikett"/>
        <w:id w:val="186425121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334142745"/>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7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6C6959B" w14:textId="2F09C7A9" w:rsidR="00C53370" w:rsidRDefault="0009067D" w:rsidP="001B1C45">
    <w:pPr>
      <w:pStyle w:val="Sidhuvud"/>
      <w:jc w:val="right"/>
    </w:pPr>
    <w:sdt>
      <w:sdtPr>
        <w:alias w:val="NummerEtikett"/>
        <w:tag w:val="NummerEtikett"/>
        <w:id w:val="1077328620"/>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22594863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7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E7F3FD6" w14:textId="73D2A3C6" w:rsidR="00C53370" w:rsidRDefault="0009067D">
    <w:pPr>
      <w:pStyle w:val="Sidhuvud"/>
    </w:pPr>
    <w:sdt>
      <w:sdtPr>
        <w:alias w:val="NummerEtikett"/>
        <w:tag w:val="NummerEtikett"/>
        <w:id w:val="2062899267"/>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66782850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7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950A735" w14:textId="3AE6D466" w:rsidR="00C53370" w:rsidRDefault="0009067D" w:rsidP="001B1C45">
    <w:pPr>
      <w:pStyle w:val="Sidhuvud"/>
      <w:jc w:val="right"/>
    </w:pPr>
    <w:sdt>
      <w:sdtPr>
        <w:alias w:val="NummerEtikett"/>
        <w:tag w:val="NummerEtikett"/>
        <w:id w:val="109151460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565340168"/>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7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F764229" w14:textId="3704ECA3" w:rsidR="00C53370" w:rsidRDefault="0009067D">
    <w:pPr>
      <w:pStyle w:val="Sidhuvud"/>
    </w:pPr>
    <w:sdt>
      <w:sdtPr>
        <w:alias w:val="NummerEtikett"/>
        <w:tag w:val="NummerEtikett"/>
        <w:id w:val="1842510248"/>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84219490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7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EA97EEF" w14:textId="4C257E19" w:rsidR="00C53370" w:rsidRDefault="0009067D" w:rsidP="001B1C45">
    <w:pPr>
      <w:pStyle w:val="Sidhuvud"/>
      <w:jc w:val="right"/>
    </w:pPr>
    <w:sdt>
      <w:sdtPr>
        <w:alias w:val="NummerEtikett"/>
        <w:tag w:val="NummerEtikett"/>
        <w:id w:val="-166014047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7709967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7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526DC32" w14:textId="2E493166" w:rsidR="00C53370" w:rsidRDefault="0009067D">
    <w:pPr>
      <w:pStyle w:val="Sidhuvud"/>
    </w:pPr>
    <w:sdt>
      <w:sdtPr>
        <w:alias w:val="NummerEtikett"/>
        <w:tag w:val="NummerEtikett"/>
        <w:id w:val="-40654245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9524268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7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ACA3042" w14:textId="3EB8FB97" w:rsidR="00C53370" w:rsidRDefault="0009067D" w:rsidP="001B1C45">
    <w:pPr>
      <w:pStyle w:val="Sidhuvud"/>
      <w:jc w:val="right"/>
    </w:pPr>
    <w:sdt>
      <w:sdtPr>
        <w:alias w:val="NummerEtikett"/>
        <w:tag w:val="NummerEtikett"/>
        <w:id w:val="-185919936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34054640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7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9EF7530" w14:textId="48AB4FE9" w:rsidR="00C53370" w:rsidRDefault="0009067D">
    <w:pPr>
      <w:pStyle w:val="Sidhuvud"/>
    </w:pPr>
    <w:sdt>
      <w:sdtPr>
        <w:alias w:val="NummerEtikett"/>
        <w:tag w:val="NummerEtikett"/>
        <w:id w:val="-1052931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24109095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7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6D194EF" w14:textId="6860CEF5" w:rsidR="00C53370" w:rsidRDefault="0009067D" w:rsidP="001B1C45">
    <w:pPr>
      <w:pStyle w:val="Sidhuvud"/>
      <w:jc w:val="right"/>
    </w:pPr>
    <w:sdt>
      <w:sdtPr>
        <w:alias w:val="NummerEtikett"/>
        <w:tag w:val="NummerEtikett"/>
        <w:id w:val="-69761423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14416483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7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4C40322" w14:textId="5F98C392" w:rsidR="00C53370" w:rsidRDefault="0009067D">
    <w:pPr>
      <w:pStyle w:val="Sidhuvud"/>
    </w:pPr>
    <w:sdt>
      <w:sdtPr>
        <w:alias w:val="NummerEtikett"/>
        <w:tag w:val="NummerEtikett"/>
        <w:id w:val="-471289584"/>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65411519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8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3F0B3F3" w14:textId="11BD1D46" w:rsidR="00C53370" w:rsidRDefault="0009067D" w:rsidP="001B1C45">
    <w:pPr>
      <w:pStyle w:val="Sidhuvud"/>
      <w:jc w:val="right"/>
    </w:pPr>
    <w:sdt>
      <w:sdtPr>
        <w:alias w:val="NummerEtikett"/>
        <w:tag w:val="NummerEtikett"/>
        <w:id w:val="-121959053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903595558"/>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8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1C1FF3C" w14:textId="2678722A" w:rsidR="00C53370" w:rsidRDefault="0009067D">
    <w:pPr>
      <w:pStyle w:val="Sidhuvud"/>
    </w:pPr>
    <w:sdt>
      <w:sdtPr>
        <w:alias w:val="NummerEtikett"/>
        <w:tag w:val="NummerEtikett"/>
        <w:id w:val="-115614821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33515803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8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59A166B" w14:textId="287D7EF2" w:rsidR="00C53370" w:rsidRDefault="0009067D" w:rsidP="001B1C45">
    <w:pPr>
      <w:pStyle w:val="Sidhuvud"/>
      <w:jc w:val="right"/>
    </w:pPr>
    <w:sdt>
      <w:sdtPr>
        <w:alias w:val="NummerEtikett"/>
        <w:tag w:val="NummerEtikett"/>
        <w:id w:val="-1435738776"/>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168094691"/>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8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B09123C" w14:textId="0E224EDA" w:rsidR="00C53370" w:rsidRDefault="0009067D">
    <w:pPr>
      <w:pStyle w:val="Sidhuvud"/>
    </w:pPr>
    <w:sdt>
      <w:sdtPr>
        <w:alias w:val="NummerEtikett"/>
        <w:tag w:val="NummerEtikett"/>
        <w:id w:val="-210162900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734596241"/>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8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199C812" w14:textId="16E48C4A" w:rsidR="00C53370" w:rsidRDefault="0009067D" w:rsidP="001B1C45">
    <w:pPr>
      <w:pStyle w:val="Sidhuvud"/>
      <w:jc w:val="right"/>
    </w:pPr>
    <w:sdt>
      <w:sdtPr>
        <w:alias w:val="NummerEtikett"/>
        <w:tag w:val="NummerEtikett"/>
        <w:id w:val="1610629020"/>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617900862"/>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8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B5E535C" w14:textId="77777777" w:rsidR="00C53370" w:rsidRDefault="00C53370" w:rsidP="001B1C45">
    <w:pPr>
      <w:pStyle w:val="Sidhuvud"/>
      <w:jc w:val="right"/>
    </w:pPr>
  </w:p>
</w:hdr>
</file>

<file path=word/header8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FB49F97" w14:textId="671425FA" w:rsidR="00C53370" w:rsidRDefault="0009067D">
    <w:pPr>
      <w:pStyle w:val="Sidhuvud"/>
    </w:pPr>
    <w:sdt>
      <w:sdtPr>
        <w:alias w:val="NummerEtikett"/>
        <w:tag w:val="NummerEtikett"/>
        <w:id w:val="-830130444"/>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2045427109"/>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8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70F62A1" w14:textId="4F0E10CE" w:rsidR="00C53370" w:rsidRDefault="0009067D" w:rsidP="001B1C45">
    <w:pPr>
      <w:pStyle w:val="Sidhuvud"/>
      <w:jc w:val="right"/>
    </w:pPr>
    <w:sdt>
      <w:sdtPr>
        <w:alias w:val="NummerEtikett"/>
        <w:tag w:val="NummerEtikett"/>
        <w:id w:val="-7142944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436566169"/>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8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9220C5B" w14:textId="0E7D2747" w:rsidR="00C53370" w:rsidRDefault="0009067D">
    <w:pPr>
      <w:pStyle w:val="Sidhuvud"/>
    </w:pPr>
    <w:sdt>
      <w:sdtPr>
        <w:alias w:val="NummerEtikett"/>
        <w:tag w:val="NummerEtikett"/>
        <w:id w:val="911587275"/>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416513712"/>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8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BE64708" w14:textId="1F081B86" w:rsidR="00C53370" w:rsidRDefault="0009067D" w:rsidP="001B1C45">
    <w:pPr>
      <w:pStyle w:val="Sidhuvud"/>
      <w:jc w:val="right"/>
    </w:pPr>
    <w:sdt>
      <w:sdtPr>
        <w:alias w:val="NummerEtikett"/>
        <w:tag w:val="NummerEtikett"/>
        <w:id w:val="-655918370"/>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72169592"/>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9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FF5212A" w14:textId="68B2094C" w:rsidR="00C53370" w:rsidRDefault="0009067D">
    <w:pPr>
      <w:pStyle w:val="Sidhuvud"/>
    </w:pPr>
    <w:sdt>
      <w:sdtPr>
        <w:alias w:val="NummerEtikett"/>
        <w:tag w:val="NummerEtikett"/>
        <w:id w:val="-124564767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382521778"/>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9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6D5E953" w14:textId="1F6FA7FF" w:rsidR="00C53370" w:rsidRDefault="0009067D" w:rsidP="001B1C45">
    <w:pPr>
      <w:pStyle w:val="Sidhuvud"/>
      <w:jc w:val="right"/>
    </w:pPr>
    <w:sdt>
      <w:sdtPr>
        <w:alias w:val="NummerEtikett"/>
        <w:tag w:val="NummerEtikett"/>
        <w:id w:val="102615610"/>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930002621"/>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9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545CF5D" w14:textId="71131C9C" w:rsidR="00C53370" w:rsidRDefault="0009067D">
    <w:pPr>
      <w:pStyle w:val="Sidhuvud"/>
    </w:pPr>
    <w:sdt>
      <w:sdtPr>
        <w:alias w:val="NummerEtikett"/>
        <w:tag w:val="NummerEtikett"/>
        <w:id w:val="63446227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602100708"/>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9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8EB9941" w14:textId="1296D5AF" w:rsidR="00C53370" w:rsidRDefault="0009067D" w:rsidP="001B1C45">
    <w:pPr>
      <w:pStyle w:val="Sidhuvud"/>
      <w:jc w:val="right"/>
    </w:pPr>
    <w:sdt>
      <w:sdtPr>
        <w:alias w:val="NummerEtikett"/>
        <w:tag w:val="NummerEtikett"/>
        <w:id w:val="-1461266760"/>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00320027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9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6F50B9D" w14:textId="739D9C23" w:rsidR="00C53370" w:rsidRDefault="0009067D">
    <w:pPr>
      <w:pStyle w:val="Sidhuvud"/>
    </w:pPr>
    <w:sdt>
      <w:sdtPr>
        <w:alias w:val="NummerEtikett"/>
        <w:tag w:val="NummerEtikett"/>
        <w:id w:val="-1746177768"/>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201948832"/>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9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38C0705" w14:textId="59D291CB" w:rsidR="00C53370" w:rsidRDefault="0009067D" w:rsidP="001B1C45">
    <w:pPr>
      <w:pStyle w:val="Sidhuvud"/>
      <w:jc w:val="right"/>
    </w:pPr>
    <w:sdt>
      <w:sdtPr>
        <w:alias w:val="NummerEtikett"/>
        <w:tag w:val="NummerEtikett"/>
        <w:id w:val="-1946139440"/>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86710692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9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6318B48" w14:textId="001DF42F" w:rsidR="00C53370" w:rsidRDefault="0009067D">
    <w:pPr>
      <w:pStyle w:val="Sidhuvud"/>
    </w:pPr>
    <w:sdt>
      <w:sdtPr>
        <w:alias w:val="NummerEtikett"/>
        <w:tag w:val="NummerEtikett"/>
        <w:id w:val="1065214154"/>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57277800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9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3B165D2" w14:textId="46AC5A4D" w:rsidR="00C53370" w:rsidRDefault="0009067D" w:rsidP="001B1C45">
    <w:pPr>
      <w:pStyle w:val="Sidhuvud"/>
      <w:jc w:val="right"/>
    </w:pPr>
    <w:sdt>
      <w:sdtPr>
        <w:alias w:val="NummerEtikett"/>
        <w:tag w:val="NummerEtikett"/>
        <w:id w:val="173488855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349757438"/>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9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93043E1" w14:textId="4F3C0920" w:rsidR="00C53370" w:rsidRDefault="0009067D">
    <w:pPr>
      <w:pStyle w:val="Sidhuvud"/>
    </w:pPr>
    <w:sdt>
      <w:sdtPr>
        <w:alias w:val="NummerEtikett"/>
        <w:tag w:val="NummerEtikett"/>
        <w:id w:val="-82975052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691181389"/>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9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E4F513E" w14:textId="0DB49818" w:rsidR="00C53370" w:rsidRDefault="0009067D" w:rsidP="001B1C45">
    <w:pPr>
      <w:pStyle w:val="Sidhuvud"/>
      <w:jc w:val="right"/>
    </w:pPr>
    <w:sdt>
      <w:sdtPr>
        <w:alias w:val="NummerEtikett"/>
        <w:tag w:val="NummerEtikett"/>
        <w:id w:val="36965936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205523083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0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273C07C" w14:textId="63AF153D" w:rsidR="00C53370" w:rsidRDefault="0009067D">
    <w:pPr>
      <w:pStyle w:val="Sidhuvud"/>
    </w:pPr>
    <w:sdt>
      <w:sdtPr>
        <w:alias w:val="NummerEtikett"/>
        <w:tag w:val="NummerEtikett"/>
        <w:id w:val="347372887"/>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10665806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0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BEC914F" w14:textId="4D524CF1" w:rsidR="00C53370" w:rsidRDefault="0009067D" w:rsidP="001B1C45">
    <w:pPr>
      <w:pStyle w:val="Sidhuvud"/>
      <w:jc w:val="right"/>
    </w:pPr>
    <w:sdt>
      <w:sdtPr>
        <w:alias w:val="NummerEtikett"/>
        <w:tag w:val="NummerEtikett"/>
        <w:id w:val="803821153"/>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21956900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0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B6CE890" w14:textId="285D3FE0" w:rsidR="00C53370" w:rsidRDefault="0009067D">
    <w:pPr>
      <w:pStyle w:val="Sidhuvud"/>
    </w:pPr>
    <w:sdt>
      <w:sdtPr>
        <w:alias w:val="NummerEtikett"/>
        <w:tag w:val="NummerEtikett"/>
        <w:id w:val="-1999483224"/>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97991916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0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8CBDF58" w14:textId="1BC9C6C0" w:rsidR="00C53370" w:rsidRDefault="0009067D" w:rsidP="001B1C45">
    <w:pPr>
      <w:pStyle w:val="Sidhuvud"/>
      <w:jc w:val="right"/>
    </w:pPr>
    <w:sdt>
      <w:sdtPr>
        <w:alias w:val="NummerEtikett"/>
        <w:tag w:val="NummerEtikett"/>
        <w:id w:val="-844086694"/>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855110595"/>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0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4588BC5" w14:textId="0F9E47AE" w:rsidR="00C53370" w:rsidRDefault="0009067D">
    <w:pPr>
      <w:pStyle w:val="Sidhuvud"/>
    </w:pPr>
    <w:sdt>
      <w:sdtPr>
        <w:alias w:val="NummerEtikett"/>
        <w:tag w:val="NummerEtikett"/>
        <w:id w:val="-810866247"/>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32119913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0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A546DF2" w14:textId="19C59D05" w:rsidR="00C53370" w:rsidRDefault="0009067D" w:rsidP="001B1C45">
    <w:pPr>
      <w:pStyle w:val="Sidhuvud"/>
      <w:jc w:val="right"/>
    </w:pPr>
    <w:sdt>
      <w:sdtPr>
        <w:alias w:val="NummerEtikett"/>
        <w:tag w:val="NummerEtikett"/>
        <w:id w:val="-11168244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3358070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0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8DDB9FD" w14:textId="08629071" w:rsidR="00C53370" w:rsidRDefault="0009067D">
    <w:pPr>
      <w:pStyle w:val="Sidhuvud"/>
    </w:pPr>
    <w:sdt>
      <w:sdtPr>
        <w:alias w:val="NummerEtikett"/>
        <w:tag w:val="NummerEtikett"/>
        <w:id w:val="-329055348"/>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469859462"/>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0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4EBF0AD" w14:textId="5CD920DD" w:rsidR="00C53370" w:rsidRDefault="0009067D" w:rsidP="001B1C45">
    <w:pPr>
      <w:pStyle w:val="Sidhuvud"/>
      <w:jc w:val="right"/>
    </w:pPr>
    <w:sdt>
      <w:sdtPr>
        <w:alias w:val="NummerEtikett"/>
        <w:tag w:val="NummerEtikett"/>
        <w:id w:val="-58036653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361591442"/>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0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E5F96FF" w14:textId="77777777" w:rsidR="00C53370" w:rsidRDefault="00C53370" w:rsidP="001B1C45">
    <w:pPr>
      <w:pStyle w:val="Sidhuvud"/>
      <w:jc w:val="right"/>
    </w:pPr>
  </w:p>
</w:hdr>
</file>

<file path=word/header10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2BF4DA8" w14:textId="25881F2D" w:rsidR="00C53370" w:rsidRDefault="0009067D">
    <w:pPr>
      <w:pStyle w:val="Sidhuvud"/>
    </w:pPr>
    <w:sdt>
      <w:sdtPr>
        <w:alias w:val="NummerEtikett"/>
        <w:tag w:val="NummerEtikett"/>
        <w:id w:val="276461303"/>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24838008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C8A224F" w14:textId="012301F5" w:rsidR="00C53370" w:rsidRDefault="0009067D" w:rsidP="001B1C45">
    <w:pPr>
      <w:pStyle w:val="Sidhuvud"/>
      <w:jc w:val="right"/>
    </w:pPr>
    <w:sdt>
      <w:sdtPr>
        <w:alias w:val="NummerEtikett"/>
        <w:tag w:val="NummerEtikett"/>
        <w:id w:val="214391913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6159451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E5897D5" w14:textId="7E747AB0" w:rsidR="00C53370" w:rsidRDefault="0009067D">
    <w:pPr>
      <w:pStyle w:val="Sidhuvud"/>
    </w:pPr>
    <w:sdt>
      <w:sdtPr>
        <w:alias w:val="NummerEtikett"/>
        <w:tag w:val="NummerEtikett"/>
        <w:id w:val="988680876"/>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376080609"/>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1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C950AFE" w14:textId="7C4122FE" w:rsidR="00C53370" w:rsidRDefault="0009067D" w:rsidP="001B1C45">
    <w:pPr>
      <w:pStyle w:val="Sidhuvud"/>
      <w:jc w:val="right"/>
    </w:pPr>
    <w:sdt>
      <w:sdtPr>
        <w:alias w:val="NummerEtikett"/>
        <w:tag w:val="NummerEtikett"/>
        <w:id w:val="-60919507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333994259"/>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1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0273A58" w14:textId="0B4A6197" w:rsidR="00C53370" w:rsidRDefault="0009067D">
    <w:pPr>
      <w:pStyle w:val="Sidhuvud"/>
    </w:pPr>
    <w:sdt>
      <w:sdtPr>
        <w:alias w:val="NummerEtikett"/>
        <w:tag w:val="NummerEtikett"/>
        <w:id w:val="728271793"/>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867864407"/>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1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C97C5C6" w14:textId="388399E0" w:rsidR="00C53370" w:rsidRDefault="0009067D" w:rsidP="001B1C45">
    <w:pPr>
      <w:pStyle w:val="Sidhuvud"/>
      <w:jc w:val="right"/>
    </w:pPr>
    <w:sdt>
      <w:sdtPr>
        <w:alias w:val="NummerEtikett"/>
        <w:tag w:val="NummerEtikett"/>
        <w:id w:val="-1495714777"/>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258110877"/>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1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C3AF605" w14:textId="77777777" w:rsidR="00C53370" w:rsidRDefault="00C53370" w:rsidP="001B1C45">
    <w:pPr>
      <w:pStyle w:val="Sidhuvud"/>
      <w:jc w:val="right"/>
    </w:pPr>
  </w:p>
</w:hdr>
</file>

<file path=word/header11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4B6C110" w14:textId="6AB25775" w:rsidR="00C53370" w:rsidRDefault="0009067D">
    <w:pPr>
      <w:pStyle w:val="Sidhuvud"/>
    </w:pPr>
    <w:sdt>
      <w:sdtPr>
        <w:alias w:val="NummerEtikett"/>
        <w:tag w:val="NummerEtikett"/>
        <w:id w:val="141697954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36860364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1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C7D03FF" w14:textId="37D4D945" w:rsidR="00C53370" w:rsidRDefault="0009067D" w:rsidP="001B1C45">
    <w:pPr>
      <w:pStyle w:val="Sidhuvud"/>
      <w:jc w:val="right"/>
    </w:pPr>
    <w:sdt>
      <w:sdtPr>
        <w:alias w:val="NummerEtikett"/>
        <w:tag w:val="NummerEtikett"/>
        <w:id w:val="693197757"/>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288885409"/>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1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B3F974B" w14:textId="5FA69778" w:rsidR="00C53370" w:rsidRDefault="0009067D">
    <w:pPr>
      <w:pStyle w:val="Sidhuvud"/>
    </w:pPr>
    <w:sdt>
      <w:sdtPr>
        <w:alias w:val="NummerEtikett"/>
        <w:tag w:val="NummerEtikett"/>
        <w:id w:val="-817874260"/>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480200815"/>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1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270CE2E" w14:textId="4FB92034" w:rsidR="00C53370" w:rsidRDefault="0009067D" w:rsidP="001B1C45">
    <w:pPr>
      <w:pStyle w:val="Sidhuvud"/>
      <w:jc w:val="right"/>
    </w:pPr>
    <w:sdt>
      <w:sdtPr>
        <w:alias w:val="NummerEtikett"/>
        <w:tag w:val="NummerEtikett"/>
        <w:id w:val="740212610"/>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026678481"/>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2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C58ADFD" w14:textId="11512B38" w:rsidR="00C53370" w:rsidRDefault="0009067D">
    <w:pPr>
      <w:pStyle w:val="Sidhuvud"/>
    </w:pPr>
    <w:sdt>
      <w:sdtPr>
        <w:alias w:val="NummerEtikett"/>
        <w:tag w:val="NummerEtikett"/>
        <w:id w:val="1443414548"/>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81240499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2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34CC3B8" w14:textId="64B7CBE5" w:rsidR="00C53370" w:rsidRDefault="0009067D" w:rsidP="001B1C45">
    <w:pPr>
      <w:pStyle w:val="Sidhuvud"/>
      <w:jc w:val="right"/>
    </w:pPr>
    <w:sdt>
      <w:sdtPr>
        <w:alias w:val="NummerEtikett"/>
        <w:tag w:val="NummerEtikett"/>
        <w:id w:val="-1672321277"/>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063517242"/>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2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69E21D4" w14:textId="79A2433F" w:rsidR="00C53370" w:rsidRDefault="0009067D">
    <w:pPr>
      <w:pStyle w:val="Sidhuvud"/>
    </w:pPr>
    <w:sdt>
      <w:sdtPr>
        <w:alias w:val="NummerEtikett"/>
        <w:tag w:val="NummerEtikett"/>
        <w:id w:val="-489950996"/>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1802829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2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1C4F09D" w14:textId="6FB8DBCD" w:rsidR="00C53370" w:rsidRDefault="0009067D" w:rsidP="001B1C45">
    <w:pPr>
      <w:pStyle w:val="Sidhuvud"/>
      <w:jc w:val="right"/>
    </w:pPr>
    <w:sdt>
      <w:sdtPr>
        <w:alias w:val="NummerEtikett"/>
        <w:tag w:val="NummerEtikett"/>
        <w:id w:val="1825785054"/>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008874045"/>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2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C34DC67" w14:textId="3EC6AA4B" w:rsidR="00C53370" w:rsidRDefault="0009067D">
    <w:pPr>
      <w:pStyle w:val="Sidhuvud"/>
    </w:pPr>
    <w:sdt>
      <w:sdtPr>
        <w:alias w:val="NummerEtikett"/>
        <w:tag w:val="NummerEtikett"/>
        <w:id w:val="-1660526638"/>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31622688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2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9733D80" w14:textId="45494B05" w:rsidR="00C53370" w:rsidRDefault="0009067D" w:rsidP="001B1C45">
    <w:pPr>
      <w:pStyle w:val="Sidhuvud"/>
      <w:jc w:val="right"/>
    </w:pPr>
    <w:sdt>
      <w:sdtPr>
        <w:alias w:val="NummerEtikett"/>
        <w:tag w:val="NummerEtikett"/>
        <w:id w:val="4804876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201549528"/>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2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A6F046A" w14:textId="77777777" w:rsidR="00C53370" w:rsidRDefault="00C53370" w:rsidP="001B1C45">
    <w:pPr>
      <w:pStyle w:val="Sidhuvud"/>
      <w:jc w:val="right"/>
    </w:pPr>
  </w:p>
</w:hdr>
</file>

<file path=word/header12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09AC13F" w14:textId="625ACDAA" w:rsidR="00C53370" w:rsidRDefault="0009067D">
    <w:pPr>
      <w:pStyle w:val="Sidhuvud"/>
    </w:pPr>
    <w:sdt>
      <w:sdtPr>
        <w:alias w:val="NummerEtikett"/>
        <w:tag w:val="NummerEtikett"/>
        <w:id w:val="-166902019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926566519"/>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2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C92C4B5" w14:textId="5B5549F1" w:rsidR="00C53370" w:rsidRDefault="0009067D" w:rsidP="001B1C45">
    <w:pPr>
      <w:pStyle w:val="Sidhuvud"/>
      <w:jc w:val="right"/>
    </w:pPr>
    <w:sdt>
      <w:sdtPr>
        <w:alias w:val="NummerEtikett"/>
        <w:tag w:val="NummerEtikett"/>
        <w:id w:val="13207376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56409994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2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5CDB851" w14:textId="7E2E74D5" w:rsidR="00C53370" w:rsidRDefault="0009067D">
    <w:pPr>
      <w:pStyle w:val="Sidhuvud"/>
    </w:pPr>
    <w:sdt>
      <w:sdtPr>
        <w:alias w:val="NummerEtikett"/>
        <w:tag w:val="NummerEtikett"/>
        <w:id w:val="101543195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623923805"/>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3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B6423BB" w14:textId="4E24D4E0" w:rsidR="00C53370" w:rsidRDefault="0009067D" w:rsidP="001B1C45">
    <w:pPr>
      <w:pStyle w:val="Sidhuvud"/>
      <w:jc w:val="right"/>
    </w:pPr>
    <w:sdt>
      <w:sdtPr>
        <w:alias w:val="NummerEtikett"/>
        <w:tag w:val="NummerEtikett"/>
        <w:id w:val="-1599020050"/>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912992357"/>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3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66C7C54" w14:textId="3F5EB844" w:rsidR="00C53370" w:rsidRDefault="0009067D">
    <w:pPr>
      <w:pStyle w:val="Sidhuvud"/>
    </w:pPr>
    <w:sdt>
      <w:sdtPr>
        <w:alias w:val="NummerEtikett"/>
        <w:tag w:val="NummerEtikett"/>
        <w:id w:val="1226415418"/>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45853342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3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0DAFF80" w14:textId="22669485" w:rsidR="00C53370" w:rsidRDefault="0009067D" w:rsidP="001B1C45">
    <w:pPr>
      <w:pStyle w:val="Sidhuvud"/>
      <w:jc w:val="right"/>
    </w:pPr>
    <w:sdt>
      <w:sdtPr>
        <w:alias w:val="NummerEtikett"/>
        <w:tag w:val="NummerEtikett"/>
        <w:id w:val="-165212594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784040908"/>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3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719162C" w14:textId="202CC07F" w:rsidR="00C53370" w:rsidRDefault="0009067D">
    <w:pPr>
      <w:pStyle w:val="Sidhuvud"/>
    </w:pPr>
    <w:sdt>
      <w:sdtPr>
        <w:alias w:val="NummerEtikett"/>
        <w:tag w:val="NummerEtikett"/>
        <w:id w:val="688261570"/>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371447979"/>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3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7F52AC8" w14:textId="6A854D26" w:rsidR="00C53370" w:rsidRDefault="0009067D" w:rsidP="001B1C45">
    <w:pPr>
      <w:pStyle w:val="Sidhuvud"/>
      <w:jc w:val="right"/>
    </w:pPr>
    <w:sdt>
      <w:sdtPr>
        <w:alias w:val="NummerEtikett"/>
        <w:tag w:val="NummerEtikett"/>
        <w:id w:val="-367298655"/>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146972078"/>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3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DDAF4BC" w14:textId="6C320A45" w:rsidR="00C53370" w:rsidRDefault="0009067D">
    <w:pPr>
      <w:pStyle w:val="Sidhuvud"/>
    </w:pPr>
    <w:sdt>
      <w:sdtPr>
        <w:alias w:val="NummerEtikett"/>
        <w:tag w:val="NummerEtikett"/>
        <w:id w:val="-346179854"/>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07966899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3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F13BB03" w14:textId="517573D6" w:rsidR="00C53370" w:rsidRDefault="0009067D" w:rsidP="001B1C45">
    <w:pPr>
      <w:pStyle w:val="Sidhuvud"/>
      <w:jc w:val="right"/>
    </w:pPr>
    <w:sdt>
      <w:sdtPr>
        <w:alias w:val="NummerEtikett"/>
        <w:tag w:val="NummerEtikett"/>
        <w:id w:val="-1044216538"/>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751009251"/>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3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D82395D" w14:textId="6EB28297" w:rsidR="00C53370" w:rsidRDefault="0009067D">
    <w:pPr>
      <w:pStyle w:val="Sidhuvud"/>
    </w:pPr>
    <w:sdt>
      <w:sdtPr>
        <w:alias w:val="NummerEtikett"/>
        <w:tag w:val="NummerEtikett"/>
        <w:id w:val="775213678"/>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55304779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3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9221468" w14:textId="53D7A6A2" w:rsidR="00C53370" w:rsidRDefault="0009067D" w:rsidP="001B1C45">
    <w:pPr>
      <w:pStyle w:val="Sidhuvud"/>
      <w:jc w:val="right"/>
    </w:pPr>
    <w:sdt>
      <w:sdtPr>
        <w:alias w:val="NummerEtikett"/>
        <w:tag w:val="NummerEtikett"/>
        <w:id w:val="-106941266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26267173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3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C5E2915" w14:textId="46BA9740" w:rsidR="00C53370" w:rsidRDefault="0009067D">
    <w:pPr>
      <w:pStyle w:val="Sidhuvud"/>
    </w:pPr>
    <w:sdt>
      <w:sdtPr>
        <w:alias w:val="NummerEtikett"/>
        <w:tag w:val="NummerEtikett"/>
        <w:id w:val="209926105"/>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61528831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4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AF8AFFE" w14:textId="49210E0F" w:rsidR="00C53370" w:rsidRDefault="0009067D" w:rsidP="001B1C45">
    <w:pPr>
      <w:pStyle w:val="Sidhuvud"/>
      <w:jc w:val="right"/>
    </w:pPr>
    <w:sdt>
      <w:sdtPr>
        <w:alias w:val="NummerEtikett"/>
        <w:tag w:val="NummerEtikett"/>
        <w:id w:val="-74579578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783481836"/>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4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43D51E2" w14:textId="08FE7CFE" w:rsidR="00C53370" w:rsidRDefault="0009067D">
    <w:pPr>
      <w:pStyle w:val="Sidhuvud"/>
    </w:pPr>
    <w:sdt>
      <w:sdtPr>
        <w:alias w:val="NummerEtikett"/>
        <w:tag w:val="NummerEtikett"/>
        <w:id w:val="-314575447"/>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000423087"/>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4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E3D6363" w14:textId="09ADF201" w:rsidR="00C53370" w:rsidRDefault="0009067D" w:rsidP="001B1C45">
    <w:pPr>
      <w:pStyle w:val="Sidhuvud"/>
      <w:jc w:val="right"/>
    </w:pPr>
    <w:sdt>
      <w:sdtPr>
        <w:alias w:val="NummerEtikett"/>
        <w:tag w:val="NummerEtikett"/>
        <w:id w:val="-1548139380"/>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93059951"/>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4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7935EDD" w14:textId="064B5CAA" w:rsidR="00C53370" w:rsidRDefault="0009067D">
    <w:pPr>
      <w:pStyle w:val="Sidhuvud"/>
    </w:pPr>
    <w:sdt>
      <w:sdtPr>
        <w:alias w:val="NummerEtikett"/>
        <w:tag w:val="NummerEtikett"/>
        <w:id w:val="105219503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3123268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4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2CFF36B" w14:textId="373CD0E3" w:rsidR="00C53370" w:rsidRDefault="0009067D" w:rsidP="001B1C45">
    <w:pPr>
      <w:pStyle w:val="Sidhuvud"/>
      <w:jc w:val="right"/>
    </w:pPr>
    <w:sdt>
      <w:sdtPr>
        <w:alias w:val="NummerEtikett"/>
        <w:tag w:val="NummerEtikett"/>
        <w:id w:val="56560923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57170207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4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AD94EEC" w14:textId="77777777" w:rsidR="00C53370" w:rsidRDefault="00C53370" w:rsidP="001B1C45">
    <w:pPr>
      <w:pStyle w:val="Sidhuvud"/>
      <w:jc w:val="right"/>
    </w:pPr>
  </w:p>
</w:hdr>
</file>

<file path=word/header14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E959666" w14:textId="0A074491" w:rsidR="00C53370" w:rsidRDefault="0009067D">
    <w:pPr>
      <w:pStyle w:val="Sidhuvud"/>
    </w:pPr>
    <w:sdt>
      <w:sdtPr>
        <w:alias w:val="NummerEtikett"/>
        <w:tag w:val="NummerEtikett"/>
        <w:id w:val="-860660012"/>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335034394"/>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4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504CB41" w14:textId="44656331" w:rsidR="00C53370" w:rsidRDefault="0009067D" w:rsidP="001B1C45">
    <w:pPr>
      <w:pStyle w:val="Sidhuvud"/>
      <w:jc w:val="right"/>
    </w:pPr>
    <w:sdt>
      <w:sdtPr>
        <w:alias w:val="NummerEtikett"/>
        <w:tag w:val="NummerEtikett"/>
        <w:id w:val="-440914117"/>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16226927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4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19FC6C1" w14:textId="4FFE8B5F" w:rsidR="00C53370" w:rsidRDefault="0009067D">
    <w:pPr>
      <w:pStyle w:val="Sidhuvud"/>
    </w:pPr>
    <w:sdt>
      <w:sdtPr>
        <w:alias w:val="NummerEtikett"/>
        <w:tag w:val="NummerEtikett"/>
        <w:id w:val="343984317"/>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423218107"/>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4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8080253" w14:textId="5C43BEE0" w:rsidR="00C53370" w:rsidRDefault="0009067D" w:rsidP="001B1C45">
    <w:pPr>
      <w:pStyle w:val="Sidhuvud"/>
      <w:jc w:val="right"/>
    </w:pPr>
    <w:sdt>
      <w:sdtPr>
        <w:alias w:val="NummerEtikett"/>
        <w:tag w:val="NummerEtikett"/>
        <w:id w:val="-2030329848"/>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96366068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5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9B85026" w14:textId="0A88C39D" w:rsidR="00C53370" w:rsidRDefault="0009067D">
    <w:pPr>
      <w:pStyle w:val="Sidhuvud"/>
    </w:pPr>
    <w:sdt>
      <w:sdtPr>
        <w:alias w:val="NummerEtikett"/>
        <w:tag w:val="NummerEtikett"/>
        <w:id w:val="-1615205653"/>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224665571"/>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5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5DAF96C" w14:textId="708BD95A" w:rsidR="00C53370" w:rsidRDefault="0009067D" w:rsidP="001B1C45">
    <w:pPr>
      <w:pStyle w:val="Sidhuvud"/>
      <w:jc w:val="right"/>
    </w:pPr>
    <w:sdt>
      <w:sdtPr>
        <w:alias w:val="NummerEtikett"/>
        <w:tag w:val="NummerEtikett"/>
        <w:id w:val="-1303850663"/>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421011308"/>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5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39F24E8" w14:textId="4291BCA9" w:rsidR="00C53370" w:rsidRDefault="0009067D">
    <w:pPr>
      <w:pStyle w:val="Sidhuvud"/>
    </w:pPr>
    <w:sdt>
      <w:sdtPr>
        <w:alias w:val="NummerEtikett"/>
        <w:tag w:val="NummerEtikett"/>
        <w:id w:val="1913736216"/>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201202685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5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2E7D3D3" w14:textId="30EE4085" w:rsidR="00C53370" w:rsidRDefault="0009067D" w:rsidP="001B1C45">
    <w:pPr>
      <w:pStyle w:val="Sidhuvud"/>
      <w:jc w:val="right"/>
    </w:pPr>
    <w:sdt>
      <w:sdtPr>
        <w:alias w:val="NummerEtikett"/>
        <w:tag w:val="NummerEtikett"/>
        <w:id w:val="-197814345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265774188"/>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5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B135B1D" w14:textId="77777777" w:rsidR="00C53370" w:rsidRDefault="00C53370" w:rsidP="001B1C45">
    <w:pPr>
      <w:pStyle w:val="Sidhuvud"/>
      <w:jc w:val="right"/>
    </w:pPr>
  </w:p>
</w:hdr>
</file>

<file path=word/header15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93A9E10" w14:textId="5CF380B1" w:rsidR="00C53370" w:rsidRDefault="0009067D">
    <w:pPr>
      <w:pStyle w:val="Sidhuvud"/>
    </w:pPr>
    <w:sdt>
      <w:sdtPr>
        <w:alias w:val="NummerEtikett"/>
        <w:tag w:val="NummerEtikett"/>
        <w:id w:val="-392739905"/>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36224374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5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A0CCEB6" w14:textId="1E744E39" w:rsidR="00C53370" w:rsidRDefault="0009067D" w:rsidP="001B1C45">
    <w:pPr>
      <w:pStyle w:val="Sidhuvud"/>
      <w:jc w:val="right"/>
    </w:pPr>
    <w:sdt>
      <w:sdtPr>
        <w:alias w:val="NummerEtikett"/>
        <w:tag w:val="NummerEtikett"/>
        <w:id w:val="-169900303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472418035"/>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5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81C62F7" w14:textId="6EB6914A" w:rsidR="00C53370" w:rsidRDefault="0009067D">
    <w:pPr>
      <w:pStyle w:val="Sidhuvud"/>
    </w:pPr>
    <w:sdt>
      <w:sdtPr>
        <w:alias w:val="NummerEtikett"/>
        <w:tag w:val="NummerEtikett"/>
        <w:id w:val="120969160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772508693"/>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5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101C8ED" w14:textId="2DC24291" w:rsidR="00C53370" w:rsidRDefault="0009067D" w:rsidP="001B1C45">
    <w:pPr>
      <w:pStyle w:val="Sidhuvud"/>
      <w:jc w:val="right"/>
    </w:pPr>
    <w:sdt>
      <w:sdtPr>
        <w:alias w:val="NummerEtikett"/>
        <w:tag w:val="NummerEtikett"/>
        <w:id w:val="2030824588"/>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338899219"/>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5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B33087A" w14:textId="631A9668" w:rsidR="00C53370" w:rsidRDefault="0009067D">
    <w:pPr>
      <w:pStyle w:val="Sidhuvud"/>
    </w:pPr>
    <w:sdt>
      <w:sdtPr>
        <w:alias w:val="NummerEtikett"/>
        <w:tag w:val="NummerEtikett"/>
        <w:id w:val="-5142460"/>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42679301"/>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6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D8E0850" w14:textId="00230864" w:rsidR="00C53370" w:rsidRDefault="0009067D" w:rsidP="001B1C45">
    <w:pPr>
      <w:pStyle w:val="Sidhuvud"/>
      <w:jc w:val="right"/>
    </w:pPr>
    <w:sdt>
      <w:sdtPr>
        <w:alias w:val="NummerEtikett"/>
        <w:tag w:val="NummerEtikett"/>
        <w:id w:val="-1178419937"/>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34462557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6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4083336" w14:textId="77777777" w:rsidR="00C53370" w:rsidRDefault="00C53370" w:rsidP="001B1C45">
    <w:pPr>
      <w:pStyle w:val="Sidhuvud"/>
      <w:jc w:val="right"/>
    </w:pPr>
  </w:p>
</w:hdr>
</file>

<file path=word/header16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4F33AB3" w14:textId="13301E18" w:rsidR="00C53370" w:rsidRDefault="0009067D">
    <w:pPr>
      <w:pStyle w:val="Sidhuvud"/>
    </w:pPr>
    <w:sdt>
      <w:sdtPr>
        <w:alias w:val="NummerEtikett"/>
        <w:tag w:val="NummerEtikett"/>
        <w:id w:val="-2076267869"/>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2038651619"/>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6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13185AE" w14:textId="2D6A78D4" w:rsidR="00C53370" w:rsidRDefault="0009067D" w:rsidP="001B1C45">
    <w:pPr>
      <w:pStyle w:val="Sidhuvud"/>
      <w:jc w:val="right"/>
    </w:pPr>
    <w:sdt>
      <w:sdtPr>
        <w:alias w:val="NummerEtikett"/>
        <w:tag w:val="NummerEtikett"/>
        <w:id w:val="-406613671"/>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1543401077"/>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6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3BB6FE4" w14:textId="30DF8497" w:rsidR="00C53370" w:rsidRDefault="0009067D">
    <w:pPr>
      <w:pStyle w:val="Sidhuvud"/>
    </w:pPr>
    <w:sdt>
      <w:sdtPr>
        <w:alias w:val="NummerEtikett"/>
        <w:tag w:val="NummerEtikett"/>
        <w:id w:val="-243263396"/>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869226295"/>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header16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309D247" w14:textId="0D9CC123" w:rsidR="00C53370" w:rsidRDefault="0009067D" w:rsidP="001B1C45">
    <w:pPr>
      <w:pStyle w:val="Sidhuvud"/>
      <w:jc w:val="right"/>
    </w:pPr>
    <w:sdt>
      <w:sdtPr>
        <w:alias w:val="NummerEtikett"/>
        <w:tag w:val="NummerEtikett"/>
        <w:id w:val="1437170063"/>
        <w:lock w:val="sdtContentLocked"/>
        <w:dataBinding w:prefixMappings="xmlns:ns0='http://rkdhs/mallar/budget/VÅP/VÅP.xsd'" w:xpath="/ns0:dokumentvärden[1]/ns0:dokumentnummer[1]/@etikett" w:storeItemID="{05362479-D7DD-42A6-9715-445895EE037E}"/>
        <w:text/>
      </w:sdtPr>
      <w:sdtEndPr/>
      <w:sdtContent>
        <w:r w:rsidR="00C53370">
          <w:t>PROP.</w:t>
        </w:r>
      </w:sdtContent>
    </w:sdt>
    <w:r w:rsidR="00C53370">
      <w:t xml:space="preserve"> </w:t>
    </w:r>
    <w:sdt>
      <w:sdtPr>
        <w:alias w:val="Nummer"/>
        <w:tag w:val="Nummer"/>
        <w:id w:val="-880556900"/>
        <w:lock w:val="sdtContentLocked"/>
        <w:dataBinding w:prefixMappings="xmlns:ns0='http://rkdhs/mallar/budget/VÅP/VÅP.xsd'" w:xpath="/ns0:dokumentvärden[1]/ns0:dokumentnummer[1]" w:storeItemID="{05362479-D7DD-42A6-9715-445895EE037E}"/>
        <w:text/>
      </w:sdtPr>
      <w:sdtEndPr/>
      <w:sdtContent>
        <w:r w:rsidR="00C53370">
          <w:t>2013/14:100</w:t>
        </w:r>
      </w:sdtContent>
    </w:sdt>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7C"/>
    <w:multiLevelType w:val="singleLevel"/>
    <w:tmpl w:val="5F745D94"/>
    <w:lvl w:ilvl="0">
      <w:start w:val="1"/>
      <w:numFmt w:val="decimal"/>
      <w:pStyle w:val="Numreradlista5"/>
      <w:lvlText w:val="%1."/>
      <w:lvlJc w:val="left"/>
      <w:pPr>
        <w:tabs>
          <w:tab w:val="num" w:pos="1492"/>
        </w:tabs>
        <w:ind w:left="1492" w:hanging="360"/>
      </w:pPr>
    </w:lvl>
  </w:abstractNum>
  <w:abstractNum w:abstractNumId="1">
    <w:nsid w:val="FFFFFF7D"/>
    <w:multiLevelType w:val="singleLevel"/>
    <w:tmpl w:val="39E436A8"/>
    <w:lvl w:ilvl="0">
      <w:start w:val="1"/>
      <w:numFmt w:val="decimal"/>
      <w:pStyle w:val="Numreradlista4"/>
      <w:lvlText w:val="%1."/>
      <w:lvlJc w:val="left"/>
      <w:pPr>
        <w:tabs>
          <w:tab w:val="num" w:pos="1209"/>
        </w:tabs>
        <w:ind w:left="1209" w:hanging="360"/>
      </w:pPr>
    </w:lvl>
  </w:abstractNum>
  <w:abstractNum w:abstractNumId="2">
    <w:nsid w:val="FFFFFF7E"/>
    <w:multiLevelType w:val="singleLevel"/>
    <w:tmpl w:val="6E4E2C2C"/>
    <w:lvl w:ilvl="0">
      <w:start w:val="1"/>
      <w:numFmt w:val="decimal"/>
      <w:pStyle w:val="Numreradlista3"/>
      <w:lvlText w:val="%1."/>
      <w:lvlJc w:val="left"/>
      <w:pPr>
        <w:tabs>
          <w:tab w:val="num" w:pos="926"/>
        </w:tabs>
        <w:ind w:left="926" w:hanging="360"/>
      </w:pPr>
    </w:lvl>
  </w:abstractNum>
  <w:abstractNum w:abstractNumId="3">
    <w:nsid w:val="FFFFFF7F"/>
    <w:multiLevelType w:val="singleLevel"/>
    <w:tmpl w:val="E61A0D06"/>
    <w:lvl w:ilvl="0">
      <w:start w:val="1"/>
      <w:numFmt w:val="decimal"/>
      <w:pStyle w:val="Numreradlista2"/>
      <w:lvlText w:val="%1."/>
      <w:lvlJc w:val="left"/>
      <w:pPr>
        <w:tabs>
          <w:tab w:val="num" w:pos="643"/>
        </w:tabs>
        <w:ind w:left="643" w:hanging="360"/>
      </w:pPr>
    </w:lvl>
  </w:abstractNum>
  <w:abstractNum w:abstractNumId="4">
    <w:nsid w:val="FFFFFF80"/>
    <w:multiLevelType w:val="singleLevel"/>
    <w:tmpl w:val="00BEE2FE"/>
    <w:lvl w:ilvl="0">
      <w:start w:val="1"/>
      <w:numFmt w:val="bullet"/>
      <w:pStyle w:val="Punktlista5"/>
      <w:lvlText w:val=""/>
      <w:lvlJc w:val="left"/>
      <w:pPr>
        <w:tabs>
          <w:tab w:val="num" w:pos="1492"/>
        </w:tabs>
        <w:ind w:left="1492" w:hanging="360"/>
      </w:pPr>
      <w:rPr>
        <w:rFonts w:ascii="Symbol" w:hAnsi="Symbol" w:hint="default"/>
      </w:rPr>
    </w:lvl>
  </w:abstractNum>
  <w:abstractNum w:abstractNumId="5">
    <w:nsid w:val="FFFFFF81"/>
    <w:multiLevelType w:val="singleLevel"/>
    <w:tmpl w:val="8D2EC782"/>
    <w:lvl w:ilvl="0">
      <w:start w:val="1"/>
      <w:numFmt w:val="bullet"/>
      <w:pStyle w:val="Punktlista4"/>
      <w:lvlText w:val=""/>
      <w:lvlJc w:val="left"/>
      <w:pPr>
        <w:tabs>
          <w:tab w:val="num" w:pos="1209"/>
        </w:tabs>
        <w:ind w:left="1209" w:hanging="360"/>
      </w:pPr>
      <w:rPr>
        <w:rFonts w:ascii="Symbol" w:hAnsi="Symbol" w:hint="default"/>
      </w:rPr>
    </w:lvl>
  </w:abstractNum>
  <w:abstractNum w:abstractNumId="6">
    <w:nsid w:val="FFFFFF82"/>
    <w:multiLevelType w:val="singleLevel"/>
    <w:tmpl w:val="7F9278E8"/>
    <w:lvl w:ilvl="0">
      <w:start w:val="1"/>
      <w:numFmt w:val="bullet"/>
      <w:pStyle w:val="Punktlista3"/>
      <w:lvlText w:val=""/>
      <w:lvlJc w:val="left"/>
      <w:pPr>
        <w:tabs>
          <w:tab w:val="num" w:pos="926"/>
        </w:tabs>
        <w:ind w:left="926" w:hanging="360"/>
      </w:pPr>
      <w:rPr>
        <w:rFonts w:ascii="Symbol" w:hAnsi="Symbol" w:hint="default"/>
      </w:rPr>
    </w:lvl>
  </w:abstractNum>
  <w:abstractNum w:abstractNumId="7">
    <w:nsid w:val="FFFFFF83"/>
    <w:multiLevelType w:val="singleLevel"/>
    <w:tmpl w:val="1F346F0C"/>
    <w:lvl w:ilvl="0">
      <w:start w:val="1"/>
      <w:numFmt w:val="bullet"/>
      <w:pStyle w:val="Punktlista2"/>
      <w:lvlText w:val=""/>
      <w:lvlJc w:val="left"/>
      <w:pPr>
        <w:tabs>
          <w:tab w:val="num" w:pos="643"/>
        </w:tabs>
        <w:ind w:left="643" w:hanging="360"/>
      </w:pPr>
      <w:rPr>
        <w:rFonts w:ascii="Symbol" w:hAnsi="Symbol" w:hint="default"/>
      </w:rPr>
    </w:lvl>
  </w:abstractNum>
  <w:abstractNum w:abstractNumId="8">
    <w:nsid w:val="0441621D"/>
    <w:multiLevelType w:val="multilevel"/>
    <w:tmpl w:val="63FC3050"/>
    <w:styleLink w:val="RKnummerlista"/>
    <w:lvl w:ilvl="0">
      <w:start w:val="1"/>
      <w:numFmt w:val="decimal"/>
      <w:pStyle w:val="Numreradlista"/>
      <w:lvlText w:val="%1."/>
      <w:lvlJc w:val="left"/>
      <w:pPr>
        <w:ind w:left="454" w:hanging="454"/>
      </w:pPr>
      <w:rPr>
        <w:rFonts w:ascii="OrigGarmnd BT" w:hAnsi="OrigGarmnd BT" w:hint="default"/>
        <w:b w:val="0"/>
        <w:i w:val="0"/>
        <w:sz w:val="22"/>
      </w:rPr>
    </w:lvl>
    <w:lvl w:ilvl="1">
      <w:start w:val="1"/>
      <w:numFmt w:val="none"/>
      <w:lvlText w:val="%2"/>
      <w:lvlJc w:val="left"/>
      <w:pPr>
        <w:ind w:left="720" w:hanging="360"/>
      </w:pPr>
      <w:rPr>
        <w:rFonts w:hint="default"/>
      </w:rPr>
    </w:lvl>
    <w:lvl w:ilvl="2">
      <w:start w:val="1"/>
      <w:numFmt w:val="none"/>
      <w:lvlText w:val=""/>
      <w:lvlJc w:val="left"/>
      <w:pPr>
        <w:ind w:left="1080" w:hanging="360"/>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9">
    <w:nsid w:val="16F15BA4"/>
    <w:multiLevelType w:val="hybridMultilevel"/>
    <w:tmpl w:val="61128A0E"/>
    <w:lvl w:ilvl="0" w:tplc="C764F6BE">
      <w:start w:val="14"/>
      <w:numFmt w:val="bullet"/>
      <w:lvlText w:val="-"/>
      <w:lvlJc w:val="left"/>
      <w:pPr>
        <w:ind w:left="587" w:hanging="360"/>
      </w:pPr>
      <w:rPr>
        <w:rFonts w:ascii="OrigGarmnd BT" w:eastAsia="Times New Roman" w:hAnsi="OrigGarmnd BT" w:cs="Times New Roman" w:hint="default"/>
      </w:rPr>
    </w:lvl>
    <w:lvl w:ilvl="1" w:tplc="041D0003" w:tentative="1">
      <w:start w:val="1"/>
      <w:numFmt w:val="bullet"/>
      <w:lvlText w:val="o"/>
      <w:lvlJc w:val="left"/>
      <w:pPr>
        <w:ind w:left="1307" w:hanging="360"/>
      </w:pPr>
      <w:rPr>
        <w:rFonts w:ascii="Courier New" w:hAnsi="Courier New" w:cs="Courier New" w:hint="default"/>
      </w:rPr>
    </w:lvl>
    <w:lvl w:ilvl="2" w:tplc="041D0005" w:tentative="1">
      <w:start w:val="1"/>
      <w:numFmt w:val="bullet"/>
      <w:lvlText w:val=""/>
      <w:lvlJc w:val="left"/>
      <w:pPr>
        <w:ind w:left="2027" w:hanging="360"/>
      </w:pPr>
      <w:rPr>
        <w:rFonts w:ascii="Wingdings" w:hAnsi="Wingdings" w:hint="default"/>
      </w:rPr>
    </w:lvl>
    <w:lvl w:ilvl="3" w:tplc="041D0001" w:tentative="1">
      <w:start w:val="1"/>
      <w:numFmt w:val="bullet"/>
      <w:lvlText w:val=""/>
      <w:lvlJc w:val="left"/>
      <w:pPr>
        <w:ind w:left="2747" w:hanging="360"/>
      </w:pPr>
      <w:rPr>
        <w:rFonts w:ascii="Symbol" w:hAnsi="Symbol" w:hint="default"/>
      </w:rPr>
    </w:lvl>
    <w:lvl w:ilvl="4" w:tplc="041D0003" w:tentative="1">
      <w:start w:val="1"/>
      <w:numFmt w:val="bullet"/>
      <w:lvlText w:val="o"/>
      <w:lvlJc w:val="left"/>
      <w:pPr>
        <w:ind w:left="3467" w:hanging="360"/>
      </w:pPr>
      <w:rPr>
        <w:rFonts w:ascii="Courier New" w:hAnsi="Courier New" w:cs="Courier New" w:hint="default"/>
      </w:rPr>
    </w:lvl>
    <w:lvl w:ilvl="5" w:tplc="041D0005" w:tentative="1">
      <w:start w:val="1"/>
      <w:numFmt w:val="bullet"/>
      <w:lvlText w:val=""/>
      <w:lvlJc w:val="left"/>
      <w:pPr>
        <w:ind w:left="4187" w:hanging="360"/>
      </w:pPr>
      <w:rPr>
        <w:rFonts w:ascii="Wingdings" w:hAnsi="Wingdings" w:hint="default"/>
      </w:rPr>
    </w:lvl>
    <w:lvl w:ilvl="6" w:tplc="041D0001" w:tentative="1">
      <w:start w:val="1"/>
      <w:numFmt w:val="bullet"/>
      <w:lvlText w:val=""/>
      <w:lvlJc w:val="left"/>
      <w:pPr>
        <w:ind w:left="4907" w:hanging="360"/>
      </w:pPr>
      <w:rPr>
        <w:rFonts w:ascii="Symbol" w:hAnsi="Symbol" w:hint="default"/>
      </w:rPr>
    </w:lvl>
    <w:lvl w:ilvl="7" w:tplc="041D0003" w:tentative="1">
      <w:start w:val="1"/>
      <w:numFmt w:val="bullet"/>
      <w:lvlText w:val="o"/>
      <w:lvlJc w:val="left"/>
      <w:pPr>
        <w:ind w:left="5627" w:hanging="360"/>
      </w:pPr>
      <w:rPr>
        <w:rFonts w:ascii="Courier New" w:hAnsi="Courier New" w:cs="Courier New" w:hint="default"/>
      </w:rPr>
    </w:lvl>
    <w:lvl w:ilvl="8" w:tplc="041D0005" w:tentative="1">
      <w:start w:val="1"/>
      <w:numFmt w:val="bullet"/>
      <w:lvlText w:val=""/>
      <w:lvlJc w:val="left"/>
      <w:pPr>
        <w:ind w:left="6347" w:hanging="360"/>
      </w:pPr>
      <w:rPr>
        <w:rFonts w:ascii="Wingdings" w:hAnsi="Wingdings" w:hint="default"/>
      </w:rPr>
    </w:lvl>
  </w:abstractNum>
  <w:abstractNum w:abstractNumId="10">
    <w:nsid w:val="1BCA3ADD"/>
    <w:multiLevelType w:val="multilevel"/>
    <w:tmpl w:val="31B43876"/>
    <w:lvl w:ilvl="0">
      <w:start w:val="1"/>
      <w:numFmt w:val="decimal"/>
      <w:pStyle w:val="Rubrik1"/>
      <w:lvlText w:val="%1"/>
      <w:lvlJc w:val="left"/>
      <w:pPr>
        <w:tabs>
          <w:tab w:val="num" w:pos="567"/>
        </w:tabs>
        <w:ind w:left="0" w:firstLine="0"/>
      </w:pPr>
      <w:rPr>
        <w:rFonts w:ascii="TradeGothic" w:hAnsi="TradeGothic" w:hint="default"/>
      </w:rPr>
    </w:lvl>
    <w:lvl w:ilvl="1">
      <w:start w:val="1"/>
      <w:numFmt w:val="decimal"/>
      <w:pStyle w:val="Rubrik2"/>
      <w:lvlText w:val="%1.%2"/>
      <w:lvlJc w:val="left"/>
      <w:pPr>
        <w:tabs>
          <w:tab w:val="num" w:pos="851"/>
        </w:tabs>
        <w:ind w:left="851" w:hanging="851"/>
      </w:pPr>
      <w:rPr>
        <w:rFonts w:ascii="TradeGothic" w:hAnsi="TradeGothic" w:hint="default"/>
      </w:rPr>
    </w:lvl>
    <w:lvl w:ilvl="2">
      <w:start w:val="1"/>
      <w:numFmt w:val="decimal"/>
      <w:pStyle w:val="Rubrik3"/>
      <w:lvlText w:val="%1.%2.%3"/>
      <w:lvlJc w:val="left"/>
      <w:pPr>
        <w:tabs>
          <w:tab w:val="num" w:pos="851"/>
        </w:tabs>
        <w:ind w:left="851" w:hanging="851"/>
      </w:pPr>
      <w:rPr>
        <w:rFonts w:ascii="TradeGothic" w:hAnsi="TradeGothic" w:hint="default"/>
      </w:rPr>
    </w:lvl>
    <w:lvl w:ilvl="3">
      <w:start w:val="1"/>
      <w:numFmt w:val="decimal"/>
      <w:pStyle w:val="Rubrik4"/>
      <w:lvlText w:val="%1.%2.%3.%4"/>
      <w:lvlJc w:val="left"/>
      <w:pPr>
        <w:tabs>
          <w:tab w:val="num" w:pos="851"/>
        </w:tabs>
        <w:ind w:left="851" w:hanging="851"/>
      </w:pPr>
      <w:rPr>
        <w:rFonts w:ascii="TradeGothic" w:hAnsi="TradeGothic" w:hint="default"/>
      </w:rPr>
    </w:lvl>
    <w:lvl w:ilvl="4">
      <w:start w:val="1"/>
      <w:numFmt w:val="decimal"/>
      <w:pStyle w:val="Rubrik5"/>
      <w:lvlText w:val="%1.%2.%3.%4.%5"/>
      <w:lvlJc w:val="left"/>
      <w:pPr>
        <w:tabs>
          <w:tab w:val="num" w:pos="1315"/>
        </w:tabs>
        <w:ind w:left="1315" w:hanging="1315"/>
      </w:pPr>
      <w:rPr>
        <w:rFonts w:ascii="TradeGothic" w:hAnsi="TradeGothic"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1">
    <w:nsid w:val="291A0A43"/>
    <w:multiLevelType w:val="multilevel"/>
    <w:tmpl w:val="B1D4A70E"/>
    <w:styleLink w:val="RKbilagarubrik1-5"/>
    <w:lvl w:ilvl="0">
      <w:start w:val="1"/>
      <w:numFmt w:val="decimal"/>
      <w:pStyle w:val="Bilagarubrik1"/>
      <w:lvlText w:val="%1"/>
      <w:lvlJc w:val="left"/>
      <w:pPr>
        <w:ind w:left="851" w:hanging="851"/>
      </w:pPr>
      <w:rPr>
        <w:rFonts w:ascii="TradeGothic" w:hAnsi="TradeGothic" w:hint="default"/>
        <w:b/>
        <w:i w:val="0"/>
        <w:sz w:val="24"/>
      </w:rPr>
    </w:lvl>
    <w:lvl w:ilvl="1">
      <w:start w:val="1"/>
      <w:numFmt w:val="decimal"/>
      <w:pStyle w:val="Bilagarubrik2"/>
      <w:lvlText w:val="%1.%2"/>
      <w:lvlJc w:val="left"/>
      <w:pPr>
        <w:tabs>
          <w:tab w:val="num" w:pos="851"/>
        </w:tabs>
        <w:ind w:left="851" w:hanging="851"/>
      </w:pPr>
      <w:rPr>
        <w:rFonts w:ascii="TradeGothic" w:hAnsi="TradeGothic" w:hint="default"/>
        <w:b/>
        <w:i w:val="0"/>
        <w:sz w:val="24"/>
      </w:rPr>
    </w:lvl>
    <w:lvl w:ilvl="2">
      <w:start w:val="1"/>
      <w:numFmt w:val="decimal"/>
      <w:pStyle w:val="Bilagarubrik3"/>
      <w:lvlText w:val="%1.%2.%3"/>
      <w:lvlJc w:val="left"/>
      <w:pPr>
        <w:tabs>
          <w:tab w:val="num" w:pos="851"/>
        </w:tabs>
        <w:ind w:left="851" w:hanging="851"/>
      </w:pPr>
      <w:rPr>
        <w:rFonts w:ascii="TradeGothic" w:hAnsi="TradeGothic" w:hint="default"/>
        <w:b/>
        <w:i w:val="0"/>
        <w:sz w:val="20"/>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7"/>
      <w:lvlJc w:val="left"/>
      <w:pPr>
        <w:ind w:left="2520" w:hanging="360"/>
      </w:pPr>
      <w:rPr>
        <w:rFonts w:hint="default"/>
      </w:rPr>
    </w:lvl>
    <w:lvl w:ilvl="7">
      <w:start w:val="1"/>
      <w:numFmt w:val="none"/>
      <w:lvlText w:val="%8"/>
      <w:lvlJc w:val="left"/>
      <w:pPr>
        <w:ind w:left="2880" w:hanging="360"/>
      </w:pPr>
      <w:rPr>
        <w:rFonts w:hint="default"/>
      </w:rPr>
    </w:lvl>
    <w:lvl w:ilvl="8">
      <w:start w:val="1"/>
      <w:numFmt w:val="none"/>
      <w:lvlText w:val="%9"/>
      <w:lvlJc w:val="left"/>
      <w:pPr>
        <w:ind w:left="3240" w:hanging="360"/>
      </w:pPr>
      <w:rPr>
        <w:rFonts w:hint="default"/>
      </w:rPr>
    </w:lvl>
  </w:abstractNum>
  <w:abstractNum w:abstractNumId="12">
    <w:nsid w:val="31263A7D"/>
    <w:multiLevelType w:val="multilevel"/>
    <w:tmpl w:val="B1D4A70E"/>
    <w:numStyleLink w:val="RKbilagarubrik1-5"/>
  </w:abstractNum>
  <w:abstractNum w:abstractNumId="13">
    <w:nsid w:val="34B42273"/>
    <w:multiLevelType w:val="multilevel"/>
    <w:tmpl w:val="EB4EA0B6"/>
    <w:styleLink w:val="RKrubrik1-5"/>
    <w:lvl w:ilvl="0">
      <w:start w:val="1"/>
      <w:numFmt w:val="decimal"/>
      <w:lvlText w:val="%1"/>
      <w:lvlJc w:val="left"/>
      <w:pPr>
        <w:tabs>
          <w:tab w:val="num" w:pos="567"/>
        </w:tabs>
        <w:ind w:left="0" w:firstLine="0"/>
      </w:pPr>
      <w:rPr>
        <w:rFonts w:ascii="TradeGothic" w:hAnsi="TradeGothic" w:hint="default"/>
      </w:rPr>
    </w:lvl>
    <w:lvl w:ilvl="1">
      <w:start w:val="1"/>
      <w:numFmt w:val="decimal"/>
      <w:lvlText w:val="%1.%2"/>
      <w:lvlJc w:val="left"/>
      <w:pPr>
        <w:tabs>
          <w:tab w:val="num" w:pos="851"/>
        </w:tabs>
        <w:ind w:left="851" w:hanging="851"/>
      </w:pPr>
      <w:rPr>
        <w:rFonts w:ascii="TradeGothic" w:hAnsi="TradeGothic" w:hint="default"/>
      </w:rPr>
    </w:lvl>
    <w:lvl w:ilvl="2">
      <w:start w:val="1"/>
      <w:numFmt w:val="decimal"/>
      <w:lvlText w:val="%1.%2.%3"/>
      <w:lvlJc w:val="left"/>
      <w:pPr>
        <w:tabs>
          <w:tab w:val="num" w:pos="851"/>
        </w:tabs>
        <w:ind w:left="851" w:hanging="851"/>
      </w:pPr>
      <w:rPr>
        <w:rFonts w:ascii="TradeGothic" w:hAnsi="TradeGothic" w:hint="default"/>
      </w:rPr>
    </w:lvl>
    <w:lvl w:ilvl="3">
      <w:start w:val="1"/>
      <w:numFmt w:val="decimal"/>
      <w:lvlText w:val="%1.%2.%3.%4"/>
      <w:lvlJc w:val="left"/>
      <w:pPr>
        <w:tabs>
          <w:tab w:val="num" w:pos="851"/>
        </w:tabs>
        <w:ind w:left="851" w:hanging="851"/>
      </w:pPr>
      <w:rPr>
        <w:rFonts w:ascii="TradeGothic" w:hAnsi="TradeGothic" w:hint="default"/>
      </w:rPr>
    </w:lvl>
    <w:lvl w:ilvl="4">
      <w:start w:val="1"/>
      <w:numFmt w:val="decimal"/>
      <w:lvlText w:val="%1.%2.%3.%4.%5"/>
      <w:lvlJc w:val="left"/>
      <w:pPr>
        <w:tabs>
          <w:tab w:val="num" w:pos="1315"/>
        </w:tabs>
        <w:ind w:left="1315" w:hanging="1315"/>
      </w:pPr>
      <w:rPr>
        <w:rFonts w:ascii="TradeGothic" w:hAnsi="TradeGothic"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4">
    <w:nsid w:val="433F0460"/>
    <w:multiLevelType w:val="hybridMultilevel"/>
    <w:tmpl w:val="139C88CA"/>
    <w:lvl w:ilvl="0" w:tplc="DF58CC76">
      <w:numFmt w:val="bullet"/>
      <w:lvlText w:val=""/>
      <w:lvlJc w:val="left"/>
      <w:pPr>
        <w:ind w:left="720" w:hanging="360"/>
      </w:pPr>
      <w:rPr>
        <w:rFonts w:ascii="Symbol" w:eastAsia="Times New Roman" w:hAnsi="Symbol"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5">
    <w:nsid w:val="4CEA7146"/>
    <w:multiLevelType w:val="hybridMultilevel"/>
    <w:tmpl w:val="D6FAE68A"/>
    <w:lvl w:ilvl="0" w:tplc="542A4CAA">
      <w:start w:val="1"/>
      <w:numFmt w:val="decimal"/>
      <w:lvlRestart w:val="0"/>
      <w:pStyle w:val="Brdtextnumrerad"/>
      <w:lvlText w:val="%1."/>
      <w:lvlJc w:val="left"/>
      <w:pPr>
        <w:ind w:left="454" w:hanging="454"/>
      </w:p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6">
    <w:nsid w:val="4FC9210B"/>
    <w:multiLevelType w:val="hybridMultilevel"/>
    <w:tmpl w:val="9AD45122"/>
    <w:lvl w:ilvl="0" w:tplc="75BE8AE2">
      <w:start w:val="1"/>
      <w:numFmt w:val="bullet"/>
      <w:lvlRestart w:val="0"/>
      <w:lvlText w:val="-"/>
      <w:lvlJc w:val="left"/>
      <w:pPr>
        <w:tabs>
          <w:tab w:val="num" w:pos="357"/>
        </w:tabs>
        <w:ind w:left="357" w:hanging="357"/>
      </w:pPr>
      <w:rPr>
        <w:rFonts w:ascii="Courier New" w:hAnsi="Courier New" w:cs="Courier New"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7">
    <w:nsid w:val="50E94F22"/>
    <w:multiLevelType w:val="multilevel"/>
    <w:tmpl w:val="2B1C2068"/>
    <w:numStyleLink w:val="RKstrecklista"/>
  </w:abstractNum>
  <w:abstractNum w:abstractNumId="18">
    <w:nsid w:val="53E130AB"/>
    <w:multiLevelType w:val="multilevel"/>
    <w:tmpl w:val="2B1C2068"/>
    <w:styleLink w:val="RKstrecklista"/>
    <w:lvl w:ilvl="0">
      <w:start w:val="1"/>
      <w:numFmt w:val="bullet"/>
      <w:pStyle w:val="Strecklista"/>
      <w:lvlText w:val="–"/>
      <w:lvlJc w:val="left"/>
      <w:pPr>
        <w:ind w:left="454" w:hanging="454"/>
      </w:pPr>
      <w:rPr>
        <w:rFonts w:ascii="OrigGarmnd BT" w:hAnsi="OrigGarmnd BT" w:hint="default"/>
      </w:rPr>
    </w:lvl>
    <w:lvl w:ilvl="1">
      <w:start w:val="1"/>
      <w:numFmt w:val="none"/>
      <w:lvlText w:val=""/>
      <w:lvlJc w:val="left"/>
      <w:pPr>
        <w:ind w:left="720" w:hanging="360"/>
      </w:pPr>
      <w:rPr>
        <w:rFonts w:hint="default"/>
      </w:rPr>
    </w:lvl>
    <w:lvl w:ilvl="2">
      <w:start w:val="1"/>
      <w:numFmt w:val="none"/>
      <w:lvlText w:val=""/>
      <w:lvlJc w:val="left"/>
      <w:pPr>
        <w:ind w:left="1080" w:hanging="360"/>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9">
    <w:nsid w:val="5F396B6E"/>
    <w:multiLevelType w:val="multilevel"/>
    <w:tmpl w:val="63FC3050"/>
    <w:numStyleLink w:val="RKnummerlista"/>
  </w:abstractNum>
  <w:abstractNum w:abstractNumId="20">
    <w:nsid w:val="6B5C07A0"/>
    <w:multiLevelType w:val="hybridMultilevel"/>
    <w:tmpl w:val="22DE01C6"/>
    <w:lvl w:ilvl="0" w:tplc="8BB4F0EC">
      <w:start w:val="1"/>
      <w:numFmt w:val="bullet"/>
      <w:lvlRestart w:val="0"/>
      <w:pStyle w:val="Punktlista"/>
      <w:lvlText w:val=""/>
      <w:lvlJc w:val="left"/>
      <w:pPr>
        <w:tabs>
          <w:tab w:val="num" w:pos="357"/>
        </w:tabs>
        <w:ind w:left="357" w:hanging="357"/>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1">
    <w:nsid w:val="7DEC23D4"/>
    <w:multiLevelType w:val="multilevel"/>
    <w:tmpl w:val="C2BC52AC"/>
    <w:styleLink w:val="Formatmall1"/>
    <w:lvl w:ilvl="0">
      <w:start w:val="3"/>
      <w:numFmt w:val="decimal"/>
      <w:lvlRestart w:val="0"/>
      <w:lvlText w:val="%1"/>
      <w:lvlJc w:val="left"/>
      <w:pPr>
        <w:tabs>
          <w:tab w:val="num" w:pos="567"/>
        </w:tabs>
        <w:ind w:left="0" w:firstLine="0"/>
      </w:pPr>
      <w:rPr>
        <w:rFonts w:hint="default"/>
      </w:rPr>
    </w:lvl>
    <w:lvl w:ilvl="1">
      <w:start w:val="1"/>
      <w:numFmt w:val="decimal"/>
      <w:lvlText w:val="%1.%2"/>
      <w:lvlJc w:val="left"/>
      <w:pPr>
        <w:tabs>
          <w:tab w:val="num" w:pos="850"/>
        </w:tabs>
        <w:ind w:left="850" w:hanging="850"/>
      </w:pPr>
      <w:rPr>
        <w:rFonts w:hint="default"/>
      </w:rPr>
    </w:lvl>
    <w:lvl w:ilvl="2">
      <w:start w:val="1"/>
      <w:numFmt w:val="decimal"/>
      <w:lvlText w:val="%1.%2.%3"/>
      <w:lvlJc w:val="left"/>
      <w:pPr>
        <w:tabs>
          <w:tab w:val="num" w:pos="850"/>
        </w:tabs>
        <w:ind w:left="850" w:hanging="850"/>
      </w:pPr>
      <w:rPr>
        <w:rFonts w:hint="default"/>
      </w:rPr>
    </w:lvl>
    <w:lvl w:ilvl="3">
      <w:start w:val="1"/>
      <w:numFmt w:val="decimal"/>
      <w:lvlText w:val="%1.%2.%3.%4"/>
      <w:lvlJc w:val="left"/>
      <w:pPr>
        <w:tabs>
          <w:tab w:val="num" w:pos="850"/>
        </w:tabs>
        <w:ind w:left="850" w:hanging="850"/>
      </w:pPr>
      <w:rPr>
        <w:rFonts w:hint="default"/>
      </w:rPr>
    </w:lvl>
    <w:lvl w:ilvl="4">
      <w:start w:val="1"/>
      <w:numFmt w:val="decimal"/>
      <w:lvlText w:val="%1.%2.%3.%4.%5"/>
      <w:lvlJc w:val="left"/>
      <w:pPr>
        <w:tabs>
          <w:tab w:val="num" w:pos="1315"/>
        </w:tabs>
        <w:ind w:left="1315" w:hanging="1315"/>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num w:numId="1">
    <w:abstractNumId w:val="20"/>
  </w:num>
  <w:num w:numId="2">
    <w:abstractNumId w:val="16"/>
  </w:num>
  <w:num w:numId="3">
    <w:abstractNumId w:val="10"/>
  </w:num>
  <w:num w:numId="4">
    <w:abstractNumId w:val="9"/>
  </w:num>
  <w:num w:numId="5">
    <w:abstractNumId w:val="21"/>
  </w:num>
  <w:num w:numId="6">
    <w:abstractNumId w:val="14"/>
  </w:num>
  <w:num w:numId="7">
    <w:abstractNumId w:val="15"/>
  </w:num>
  <w:num w:numId="8">
    <w:abstractNumId w:val="13"/>
  </w:num>
  <w:num w:numId="9">
    <w:abstractNumId w:val="8"/>
  </w:num>
  <w:num w:numId="10">
    <w:abstractNumId w:val="18"/>
  </w:num>
  <w:num w:numId="11">
    <w:abstractNumId w:val="11"/>
  </w:num>
  <w:num w:numId="12">
    <w:abstractNumId w:val="19"/>
  </w:num>
  <w:num w:numId="13">
    <w:abstractNumId w:val="17"/>
  </w:num>
  <w:num w:numId="14">
    <w:abstractNumId w:val="12"/>
  </w:num>
  <w:num w:numId="15">
    <w:abstractNumId w:val="3"/>
  </w:num>
  <w:num w:numId="16">
    <w:abstractNumId w:val="2"/>
  </w:num>
  <w:num w:numId="17">
    <w:abstractNumId w:val="1"/>
  </w:num>
  <w:num w:numId="18">
    <w:abstractNumId w:val="0"/>
  </w:num>
  <w:num w:numId="19">
    <w:abstractNumId w:val="7"/>
  </w:num>
  <w:num w:numId="20">
    <w:abstractNumId w:val="6"/>
  </w:num>
  <w:num w:numId="21">
    <w:abstractNumId w:val="5"/>
  </w:num>
  <w:num w:numId="22">
    <w:abstractNumId w:val="4"/>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30"/>
  <w:mirrorMargins/>
  <w:attachedTemplate r:id="rId1"/>
  <w:linkStyles/>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ocumentProtection w:edit="trackedChanges" w:enforcement="0"/>
  <w:defaultTabStop w:val="1304"/>
  <w:hyphenationZone w:val="425"/>
  <w:evenAndOddHeaders/>
  <w:characterSpacingControl w:val="doNotCompress"/>
  <w:hdrShapeDefaults>
    <o:shapedefaults v:ext="edit" spidmax="18433"/>
  </w:hdrShapeDefaults>
  <w:footnotePr>
    <w:footnote w:id="-1"/>
    <w:footnote w:id="0"/>
    <w:footnote w:id="1"/>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457A9B"/>
    <w:rsid w:val="00001EE7"/>
    <w:rsid w:val="00002DB2"/>
    <w:rsid w:val="00003450"/>
    <w:rsid w:val="0000669F"/>
    <w:rsid w:val="00006890"/>
    <w:rsid w:val="00007C24"/>
    <w:rsid w:val="00013235"/>
    <w:rsid w:val="00017244"/>
    <w:rsid w:val="00020E52"/>
    <w:rsid w:val="0002424E"/>
    <w:rsid w:val="0002437B"/>
    <w:rsid w:val="0002686C"/>
    <w:rsid w:val="00027457"/>
    <w:rsid w:val="00027D40"/>
    <w:rsid w:val="000347FA"/>
    <w:rsid w:val="00034C7F"/>
    <w:rsid w:val="00034E53"/>
    <w:rsid w:val="0003653F"/>
    <w:rsid w:val="00042C22"/>
    <w:rsid w:val="00044B38"/>
    <w:rsid w:val="00045F91"/>
    <w:rsid w:val="00050FE4"/>
    <w:rsid w:val="00051EE6"/>
    <w:rsid w:val="000528B5"/>
    <w:rsid w:val="0005387F"/>
    <w:rsid w:val="00055B72"/>
    <w:rsid w:val="00056773"/>
    <w:rsid w:val="00056FD8"/>
    <w:rsid w:val="00057502"/>
    <w:rsid w:val="000579D2"/>
    <w:rsid w:val="00057AE1"/>
    <w:rsid w:val="00063BE4"/>
    <w:rsid w:val="00066462"/>
    <w:rsid w:val="000720C9"/>
    <w:rsid w:val="00073350"/>
    <w:rsid w:val="0007400F"/>
    <w:rsid w:val="00076B38"/>
    <w:rsid w:val="00077D31"/>
    <w:rsid w:val="00080A4F"/>
    <w:rsid w:val="00080B6B"/>
    <w:rsid w:val="00086036"/>
    <w:rsid w:val="0009017C"/>
    <w:rsid w:val="0009067D"/>
    <w:rsid w:val="00091449"/>
    <w:rsid w:val="000923A6"/>
    <w:rsid w:val="000940E2"/>
    <w:rsid w:val="00094D71"/>
    <w:rsid w:val="000954E5"/>
    <w:rsid w:val="00096830"/>
    <w:rsid w:val="00096AF1"/>
    <w:rsid w:val="00097006"/>
    <w:rsid w:val="00097428"/>
    <w:rsid w:val="000A0FA1"/>
    <w:rsid w:val="000A3139"/>
    <w:rsid w:val="000A505E"/>
    <w:rsid w:val="000A592F"/>
    <w:rsid w:val="000A781B"/>
    <w:rsid w:val="000B0BC3"/>
    <w:rsid w:val="000B10C9"/>
    <w:rsid w:val="000B18C0"/>
    <w:rsid w:val="000B227D"/>
    <w:rsid w:val="000B2BEA"/>
    <w:rsid w:val="000B7FE6"/>
    <w:rsid w:val="000C0561"/>
    <w:rsid w:val="000C5065"/>
    <w:rsid w:val="000C6600"/>
    <w:rsid w:val="000D30A1"/>
    <w:rsid w:val="000D4556"/>
    <w:rsid w:val="000D557B"/>
    <w:rsid w:val="000D620E"/>
    <w:rsid w:val="000D688B"/>
    <w:rsid w:val="000D7548"/>
    <w:rsid w:val="000E1AF0"/>
    <w:rsid w:val="000E27C1"/>
    <w:rsid w:val="000E3649"/>
    <w:rsid w:val="000F1D0E"/>
    <w:rsid w:val="000F28E3"/>
    <w:rsid w:val="000F2E96"/>
    <w:rsid w:val="000F3A6E"/>
    <w:rsid w:val="000F3FD5"/>
    <w:rsid w:val="000F4058"/>
    <w:rsid w:val="000F55B4"/>
    <w:rsid w:val="000F6BA4"/>
    <w:rsid w:val="000F737F"/>
    <w:rsid w:val="00105F9A"/>
    <w:rsid w:val="00106326"/>
    <w:rsid w:val="00106D73"/>
    <w:rsid w:val="001108A0"/>
    <w:rsid w:val="00111EC4"/>
    <w:rsid w:val="001122E8"/>
    <w:rsid w:val="00112352"/>
    <w:rsid w:val="0011376E"/>
    <w:rsid w:val="00113D25"/>
    <w:rsid w:val="00113D4D"/>
    <w:rsid w:val="00114122"/>
    <w:rsid w:val="001153D8"/>
    <w:rsid w:val="00117BE0"/>
    <w:rsid w:val="0012058F"/>
    <w:rsid w:val="00120FEB"/>
    <w:rsid w:val="00123B80"/>
    <w:rsid w:val="00124849"/>
    <w:rsid w:val="00125574"/>
    <w:rsid w:val="00131B39"/>
    <w:rsid w:val="001321E4"/>
    <w:rsid w:val="00134008"/>
    <w:rsid w:val="001355E9"/>
    <w:rsid w:val="00136522"/>
    <w:rsid w:val="00136808"/>
    <w:rsid w:val="0014074D"/>
    <w:rsid w:val="001408B8"/>
    <w:rsid w:val="00140D23"/>
    <w:rsid w:val="00141722"/>
    <w:rsid w:val="0014299E"/>
    <w:rsid w:val="00142D39"/>
    <w:rsid w:val="0014347C"/>
    <w:rsid w:val="00143FE3"/>
    <w:rsid w:val="001456C5"/>
    <w:rsid w:val="0015066C"/>
    <w:rsid w:val="001512A3"/>
    <w:rsid w:val="001516C9"/>
    <w:rsid w:val="00152D92"/>
    <w:rsid w:val="0015454B"/>
    <w:rsid w:val="00154804"/>
    <w:rsid w:val="00162E1F"/>
    <w:rsid w:val="0016372E"/>
    <w:rsid w:val="001658A3"/>
    <w:rsid w:val="0016604B"/>
    <w:rsid w:val="0017145B"/>
    <w:rsid w:val="001742DF"/>
    <w:rsid w:val="0017443B"/>
    <w:rsid w:val="001757D5"/>
    <w:rsid w:val="0017694D"/>
    <w:rsid w:val="001801A9"/>
    <w:rsid w:val="00181CBE"/>
    <w:rsid w:val="0018201A"/>
    <w:rsid w:val="00182B63"/>
    <w:rsid w:val="0018351B"/>
    <w:rsid w:val="00184DAC"/>
    <w:rsid w:val="001860F2"/>
    <w:rsid w:val="0018644C"/>
    <w:rsid w:val="001868F9"/>
    <w:rsid w:val="0018795B"/>
    <w:rsid w:val="00190947"/>
    <w:rsid w:val="00190AC0"/>
    <w:rsid w:val="0019444A"/>
    <w:rsid w:val="00194801"/>
    <w:rsid w:val="001963F6"/>
    <w:rsid w:val="001A028B"/>
    <w:rsid w:val="001A2DAC"/>
    <w:rsid w:val="001A3C0A"/>
    <w:rsid w:val="001A42ED"/>
    <w:rsid w:val="001A50E7"/>
    <w:rsid w:val="001A596A"/>
    <w:rsid w:val="001A6820"/>
    <w:rsid w:val="001A6D11"/>
    <w:rsid w:val="001B06E8"/>
    <w:rsid w:val="001B12F5"/>
    <w:rsid w:val="001B1C45"/>
    <w:rsid w:val="001B1E22"/>
    <w:rsid w:val="001B2959"/>
    <w:rsid w:val="001B4458"/>
    <w:rsid w:val="001B4FCE"/>
    <w:rsid w:val="001B54AF"/>
    <w:rsid w:val="001B769D"/>
    <w:rsid w:val="001B7FF6"/>
    <w:rsid w:val="001C160D"/>
    <w:rsid w:val="001C16FD"/>
    <w:rsid w:val="001C2C43"/>
    <w:rsid w:val="001C516F"/>
    <w:rsid w:val="001C52FF"/>
    <w:rsid w:val="001D172F"/>
    <w:rsid w:val="001D2A95"/>
    <w:rsid w:val="001D3526"/>
    <w:rsid w:val="001D411C"/>
    <w:rsid w:val="001D5892"/>
    <w:rsid w:val="001D5C96"/>
    <w:rsid w:val="001D5EB3"/>
    <w:rsid w:val="001D66C9"/>
    <w:rsid w:val="001D7054"/>
    <w:rsid w:val="001D73AF"/>
    <w:rsid w:val="001E09E9"/>
    <w:rsid w:val="001E343E"/>
    <w:rsid w:val="001E4904"/>
    <w:rsid w:val="001E5AD1"/>
    <w:rsid w:val="001F01B5"/>
    <w:rsid w:val="001F0A92"/>
    <w:rsid w:val="001F3235"/>
    <w:rsid w:val="001F3586"/>
    <w:rsid w:val="001F737F"/>
    <w:rsid w:val="001F7DD1"/>
    <w:rsid w:val="00200F77"/>
    <w:rsid w:val="0020296E"/>
    <w:rsid w:val="00203219"/>
    <w:rsid w:val="002040E4"/>
    <w:rsid w:val="00204265"/>
    <w:rsid w:val="002048D6"/>
    <w:rsid w:val="00204FE4"/>
    <w:rsid w:val="00205828"/>
    <w:rsid w:val="00205FFE"/>
    <w:rsid w:val="0020618A"/>
    <w:rsid w:val="0020722F"/>
    <w:rsid w:val="00210346"/>
    <w:rsid w:val="002108BE"/>
    <w:rsid w:val="00210FB7"/>
    <w:rsid w:val="00211BFB"/>
    <w:rsid w:val="002126BE"/>
    <w:rsid w:val="00214EFC"/>
    <w:rsid w:val="00215683"/>
    <w:rsid w:val="00216E6C"/>
    <w:rsid w:val="00217B55"/>
    <w:rsid w:val="00217FD2"/>
    <w:rsid w:val="002204EE"/>
    <w:rsid w:val="002216BB"/>
    <w:rsid w:val="00222E71"/>
    <w:rsid w:val="00222EFD"/>
    <w:rsid w:val="00223393"/>
    <w:rsid w:val="00224A81"/>
    <w:rsid w:val="002273F4"/>
    <w:rsid w:val="00230BDA"/>
    <w:rsid w:val="00231C2A"/>
    <w:rsid w:val="00231D08"/>
    <w:rsid w:val="00233E4E"/>
    <w:rsid w:val="00234712"/>
    <w:rsid w:val="0023545D"/>
    <w:rsid w:val="00235622"/>
    <w:rsid w:val="00237BFA"/>
    <w:rsid w:val="00241377"/>
    <w:rsid w:val="00241BF1"/>
    <w:rsid w:val="0024376E"/>
    <w:rsid w:val="00244AF2"/>
    <w:rsid w:val="00244E00"/>
    <w:rsid w:val="00251732"/>
    <w:rsid w:val="00251751"/>
    <w:rsid w:val="00253042"/>
    <w:rsid w:val="0025512C"/>
    <w:rsid w:val="00256F26"/>
    <w:rsid w:val="002574E8"/>
    <w:rsid w:val="00260938"/>
    <w:rsid w:val="00261479"/>
    <w:rsid w:val="00263507"/>
    <w:rsid w:val="0026433A"/>
    <w:rsid w:val="002653C2"/>
    <w:rsid w:val="0026569F"/>
    <w:rsid w:val="00267A90"/>
    <w:rsid w:val="00271FB2"/>
    <w:rsid w:val="002733D5"/>
    <w:rsid w:val="00273AC6"/>
    <w:rsid w:val="00274D75"/>
    <w:rsid w:val="00277DE4"/>
    <w:rsid w:val="00281E24"/>
    <w:rsid w:val="00283487"/>
    <w:rsid w:val="002861B8"/>
    <w:rsid w:val="002903FA"/>
    <w:rsid w:val="00296704"/>
    <w:rsid w:val="002A0B7E"/>
    <w:rsid w:val="002A0E37"/>
    <w:rsid w:val="002A10A7"/>
    <w:rsid w:val="002A6FB1"/>
    <w:rsid w:val="002B06E2"/>
    <w:rsid w:val="002B2F3A"/>
    <w:rsid w:val="002B5027"/>
    <w:rsid w:val="002B55E8"/>
    <w:rsid w:val="002B6578"/>
    <w:rsid w:val="002C3D9B"/>
    <w:rsid w:val="002C4B18"/>
    <w:rsid w:val="002C6914"/>
    <w:rsid w:val="002D0241"/>
    <w:rsid w:val="002D0830"/>
    <w:rsid w:val="002D08E7"/>
    <w:rsid w:val="002D0BA8"/>
    <w:rsid w:val="002D3B33"/>
    <w:rsid w:val="002E0412"/>
    <w:rsid w:val="002E0F49"/>
    <w:rsid w:val="002E0F95"/>
    <w:rsid w:val="002E1C22"/>
    <w:rsid w:val="002E37BB"/>
    <w:rsid w:val="002E47F5"/>
    <w:rsid w:val="002E5903"/>
    <w:rsid w:val="002E61E0"/>
    <w:rsid w:val="002E6DE6"/>
    <w:rsid w:val="002E6F62"/>
    <w:rsid w:val="002F2EC2"/>
    <w:rsid w:val="002F3B9B"/>
    <w:rsid w:val="002F5355"/>
    <w:rsid w:val="002F7ADA"/>
    <w:rsid w:val="00301803"/>
    <w:rsid w:val="00301B87"/>
    <w:rsid w:val="00303DD7"/>
    <w:rsid w:val="00304716"/>
    <w:rsid w:val="00305943"/>
    <w:rsid w:val="00307831"/>
    <w:rsid w:val="00310626"/>
    <w:rsid w:val="003119F8"/>
    <w:rsid w:val="00314428"/>
    <w:rsid w:val="0031651E"/>
    <w:rsid w:val="003172A8"/>
    <w:rsid w:val="00317BFA"/>
    <w:rsid w:val="00321BE9"/>
    <w:rsid w:val="00323BB3"/>
    <w:rsid w:val="00324AC2"/>
    <w:rsid w:val="0032578B"/>
    <w:rsid w:val="00325972"/>
    <w:rsid w:val="00325D45"/>
    <w:rsid w:val="003262BE"/>
    <w:rsid w:val="00326C02"/>
    <w:rsid w:val="00327C6B"/>
    <w:rsid w:val="0033110A"/>
    <w:rsid w:val="003334F8"/>
    <w:rsid w:val="00336DA5"/>
    <w:rsid w:val="00337162"/>
    <w:rsid w:val="0033796B"/>
    <w:rsid w:val="00341DD5"/>
    <w:rsid w:val="00342C43"/>
    <w:rsid w:val="00347BB9"/>
    <w:rsid w:val="003553E5"/>
    <w:rsid w:val="003557AC"/>
    <w:rsid w:val="00356BD1"/>
    <w:rsid w:val="00361453"/>
    <w:rsid w:val="00363539"/>
    <w:rsid w:val="003679F0"/>
    <w:rsid w:val="003701BD"/>
    <w:rsid w:val="00372892"/>
    <w:rsid w:val="00373806"/>
    <w:rsid w:val="00373ED1"/>
    <w:rsid w:val="003744E0"/>
    <w:rsid w:val="0037646F"/>
    <w:rsid w:val="00376556"/>
    <w:rsid w:val="003813E2"/>
    <w:rsid w:val="00382E9A"/>
    <w:rsid w:val="00385C24"/>
    <w:rsid w:val="00386FAD"/>
    <w:rsid w:val="003908E0"/>
    <w:rsid w:val="003939A5"/>
    <w:rsid w:val="00395487"/>
    <w:rsid w:val="00396531"/>
    <w:rsid w:val="0039764E"/>
    <w:rsid w:val="00397C3B"/>
    <w:rsid w:val="003A2467"/>
    <w:rsid w:val="003A4A93"/>
    <w:rsid w:val="003A4F6A"/>
    <w:rsid w:val="003A59D9"/>
    <w:rsid w:val="003A5D26"/>
    <w:rsid w:val="003B10BE"/>
    <w:rsid w:val="003B27E6"/>
    <w:rsid w:val="003B42B8"/>
    <w:rsid w:val="003B4C30"/>
    <w:rsid w:val="003B6D38"/>
    <w:rsid w:val="003C331B"/>
    <w:rsid w:val="003C36A9"/>
    <w:rsid w:val="003C5D7F"/>
    <w:rsid w:val="003C7041"/>
    <w:rsid w:val="003C70A4"/>
    <w:rsid w:val="003C7455"/>
    <w:rsid w:val="003C7487"/>
    <w:rsid w:val="003D0758"/>
    <w:rsid w:val="003D1238"/>
    <w:rsid w:val="003D14CC"/>
    <w:rsid w:val="003D5B52"/>
    <w:rsid w:val="003D5C02"/>
    <w:rsid w:val="003D5DE2"/>
    <w:rsid w:val="003D6C08"/>
    <w:rsid w:val="003D709C"/>
    <w:rsid w:val="003D7696"/>
    <w:rsid w:val="003D76EA"/>
    <w:rsid w:val="003E110D"/>
    <w:rsid w:val="003E17EC"/>
    <w:rsid w:val="003E3DFB"/>
    <w:rsid w:val="003E3E0E"/>
    <w:rsid w:val="003E5250"/>
    <w:rsid w:val="003E57EB"/>
    <w:rsid w:val="003E60BB"/>
    <w:rsid w:val="003E60D1"/>
    <w:rsid w:val="003E730E"/>
    <w:rsid w:val="003F152B"/>
    <w:rsid w:val="003F1B01"/>
    <w:rsid w:val="003F576B"/>
    <w:rsid w:val="003F6B15"/>
    <w:rsid w:val="003F7397"/>
    <w:rsid w:val="003F765E"/>
    <w:rsid w:val="003F76A2"/>
    <w:rsid w:val="004006AA"/>
    <w:rsid w:val="00401986"/>
    <w:rsid w:val="00406704"/>
    <w:rsid w:val="00406F5B"/>
    <w:rsid w:val="00407CC8"/>
    <w:rsid w:val="00411DDE"/>
    <w:rsid w:val="00414279"/>
    <w:rsid w:val="00423893"/>
    <w:rsid w:val="00425533"/>
    <w:rsid w:val="004266CC"/>
    <w:rsid w:val="004276F3"/>
    <w:rsid w:val="00433C1C"/>
    <w:rsid w:val="00434543"/>
    <w:rsid w:val="00435B09"/>
    <w:rsid w:val="00435BFB"/>
    <w:rsid w:val="004367A7"/>
    <w:rsid w:val="00436AB9"/>
    <w:rsid w:val="00440655"/>
    <w:rsid w:val="00441E6F"/>
    <w:rsid w:val="0044356B"/>
    <w:rsid w:val="004439D7"/>
    <w:rsid w:val="00446F01"/>
    <w:rsid w:val="004476CB"/>
    <w:rsid w:val="00450CB5"/>
    <w:rsid w:val="00451441"/>
    <w:rsid w:val="00452B9E"/>
    <w:rsid w:val="0045328D"/>
    <w:rsid w:val="00453D85"/>
    <w:rsid w:val="00456B82"/>
    <w:rsid w:val="00457A9B"/>
    <w:rsid w:val="00461335"/>
    <w:rsid w:val="00462EEB"/>
    <w:rsid w:val="0046356B"/>
    <w:rsid w:val="0046409C"/>
    <w:rsid w:val="004642B5"/>
    <w:rsid w:val="00466692"/>
    <w:rsid w:val="004714DA"/>
    <w:rsid w:val="004728F5"/>
    <w:rsid w:val="00472B1B"/>
    <w:rsid w:val="0047335A"/>
    <w:rsid w:val="00473B0B"/>
    <w:rsid w:val="0047642A"/>
    <w:rsid w:val="0048310A"/>
    <w:rsid w:val="004872DD"/>
    <w:rsid w:val="00490483"/>
    <w:rsid w:val="004926EA"/>
    <w:rsid w:val="00493EAB"/>
    <w:rsid w:val="004963E4"/>
    <w:rsid w:val="004A0C84"/>
    <w:rsid w:val="004A0DCE"/>
    <w:rsid w:val="004A100A"/>
    <w:rsid w:val="004A306A"/>
    <w:rsid w:val="004A30CE"/>
    <w:rsid w:val="004A6A7A"/>
    <w:rsid w:val="004A75EF"/>
    <w:rsid w:val="004B096A"/>
    <w:rsid w:val="004B15B7"/>
    <w:rsid w:val="004B22FA"/>
    <w:rsid w:val="004B2835"/>
    <w:rsid w:val="004B421B"/>
    <w:rsid w:val="004B4688"/>
    <w:rsid w:val="004B49C1"/>
    <w:rsid w:val="004B4BAC"/>
    <w:rsid w:val="004C283D"/>
    <w:rsid w:val="004C6484"/>
    <w:rsid w:val="004C64E4"/>
    <w:rsid w:val="004D1473"/>
    <w:rsid w:val="004D1CBC"/>
    <w:rsid w:val="004D2352"/>
    <w:rsid w:val="004D2781"/>
    <w:rsid w:val="004D2A64"/>
    <w:rsid w:val="004D3051"/>
    <w:rsid w:val="004D633A"/>
    <w:rsid w:val="004E0B5A"/>
    <w:rsid w:val="004E0D62"/>
    <w:rsid w:val="004E0EBB"/>
    <w:rsid w:val="004E656A"/>
    <w:rsid w:val="004E6BD4"/>
    <w:rsid w:val="004E7393"/>
    <w:rsid w:val="004F035D"/>
    <w:rsid w:val="004F0A0B"/>
    <w:rsid w:val="004F0D49"/>
    <w:rsid w:val="004F1AC2"/>
    <w:rsid w:val="004F21F0"/>
    <w:rsid w:val="004F2E97"/>
    <w:rsid w:val="004F3A5F"/>
    <w:rsid w:val="004F4693"/>
    <w:rsid w:val="004F5ACC"/>
    <w:rsid w:val="004F6184"/>
    <w:rsid w:val="004F7FF6"/>
    <w:rsid w:val="00502646"/>
    <w:rsid w:val="0050323A"/>
    <w:rsid w:val="005075B8"/>
    <w:rsid w:val="005101F3"/>
    <w:rsid w:val="00510B28"/>
    <w:rsid w:val="005123FF"/>
    <w:rsid w:val="00513FF0"/>
    <w:rsid w:val="00515CDB"/>
    <w:rsid w:val="00517543"/>
    <w:rsid w:val="005219EC"/>
    <w:rsid w:val="005241AB"/>
    <w:rsid w:val="005247B4"/>
    <w:rsid w:val="00524FC9"/>
    <w:rsid w:val="005317B0"/>
    <w:rsid w:val="00532833"/>
    <w:rsid w:val="00534698"/>
    <w:rsid w:val="0053483D"/>
    <w:rsid w:val="00536661"/>
    <w:rsid w:val="00540A91"/>
    <w:rsid w:val="00541E7A"/>
    <w:rsid w:val="005421C1"/>
    <w:rsid w:val="0054302A"/>
    <w:rsid w:val="00544137"/>
    <w:rsid w:val="0054657F"/>
    <w:rsid w:val="005465A2"/>
    <w:rsid w:val="00547CE3"/>
    <w:rsid w:val="00551BBB"/>
    <w:rsid w:val="0055264C"/>
    <w:rsid w:val="005530F0"/>
    <w:rsid w:val="00553471"/>
    <w:rsid w:val="00553B62"/>
    <w:rsid w:val="00557859"/>
    <w:rsid w:val="0056035E"/>
    <w:rsid w:val="005609F5"/>
    <w:rsid w:val="005638BF"/>
    <w:rsid w:val="00563B7A"/>
    <w:rsid w:val="0057190E"/>
    <w:rsid w:val="00571D32"/>
    <w:rsid w:val="005721C6"/>
    <w:rsid w:val="00572836"/>
    <w:rsid w:val="005728C3"/>
    <w:rsid w:val="00572E7A"/>
    <w:rsid w:val="00572ED4"/>
    <w:rsid w:val="00574FEA"/>
    <w:rsid w:val="0057557A"/>
    <w:rsid w:val="005756E4"/>
    <w:rsid w:val="00576201"/>
    <w:rsid w:val="00580CBD"/>
    <w:rsid w:val="00582F46"/>
    <w:rsid w:val="0058380F"/>
    <w:rsid w:val="00583E4F"/>
    <w:rsid w:val="00586B47"/>
    <w:rsid w:val="00587FE6"/>
    <w:rsid w:val="0059135D"/>
    <w:rsid w:val="00596A73"/>
    <w:rsid w:val="00596AB0"/>
    <w:rsid w:val="00596FA2"/>
    <w:rsid w:val="00597AB6"/>
    <w:rsid w:val="00597BD3"/>
    <w:rsid w:val="005A4C94"/>
    <w:rsid w:val="005A6833"/>
    <w:rsid w:val="005A6D05"/>
    <w:rsid w:val="005A7E26"/>
    <w:rsid w:val="005B0811"/>
    <w:rsid w:val="005B23C1"/>
    <w:rsid w:val="005B2838"/>
    <w:rsid w:val="005B3F0E"/>
    <w:rsid w:val="005B4364"/>
    <w:rsid w:val="005B5A2A"/>
    <w:rsid w:val="005B5C51"/>
    <w:rsid w:val="005B5EEB"/>
    <w:rsid w:val="005B6F71"/>
    <w:rsid w:val="005B75A6"/>
    <w:rsid w:val="005C01E1"/>
    <w:rsid w:val="005C0E3B"/>
    <w:rsid w:val="005C17B0"/>
    <w:rsid w:val="005C40DD"/>
    <w:rsid w:val="005C4E42"/>
    <w:rsid w:val="005C59E8"/>
    <w:rsid w:val="005C61E7"/>
    <w:rsid w:val="005C6EFA"/>
    <w:rsid w:val="005C7968"/>
    <w:rsid w:val="005D42A6"/>
    <w:rsid w:val="005D49CC"/>
    <w:rsid w:val="005D677C"/>
    <w:rsid w:val="005D7DF5"/>
    <w:rsid w:val="005E0DF0"/>
    <w:rsid w:val="005E0FD8"/>
    <w:rsid w:val="005E1B10"/>
    <w:rsid w:val="005E3372"/>
    <w:rsid w:val="005E3964"/>
    <w:rsid w:val="005E4D66"/>
    <w:rsid w:val="005F46F7"/>
    <w:rsid w:val="005F5C56"/>
    <w:rsid w:val="005F70C9"/>
    <w:rsid w:val="005F7B04"/>
    <w:rsid w:val="00600491"/>
    <w:rsid w:val="00600734"/>
    <w:rsid w:val="00600765"/>
    <w:rsid w:val="00604C40"/>
    <w:rsid w:val="00604CDA"/>
    <w:rsid w:val="00610297"/>
    <w:rsid w:val="00612172"/>
    <w:rsid w:val="006127E5"/>
    <w:rsid w:val="0061372B"/>
    <w:rsid w:val="00615192"/>
    <w:rsid w:val="00617249"/>
    <w:rsid w:val="006210CD"/>
    <w:rsid w:val="00621344"/>
    <w:rsid w:val="00622B11"/>
    <w:rsid w:val="00622EE1"/>
    <w:rsid w:val="00625274"/>
    <w:rsid w:val="006276C3"/>
    <w:rsid w:val="00630332"/>
    <w:rsid w:val="00635F50"/>
    <w:rsid w:val="00636420"/>
    <w:rsid w:val="00640488"/>
    <w:rsid w:val="00642685"/>
    <w:rsid w:val="00642E8F"/>
    <w:rsid w:val="00647428"/>
    <w:rsid w:val="006505D0"/>
    <w:rsid w:val="0065068A"/>
    <w:rsid w:val="00655CD6"/>
    <w:rsid w:val="0065605A"/>
    <w:rsid w:val="00656347"/>
    <w:rsid w:val="00656404"/>
    <w:rsid w:val="0065731D"/>
    <w:rsid w:val="0066088E"/>
    <w:rsid w:val="0066274C"/>
    <w:rsid w:val="006641D2"/>
    <w:rsid w:val="006646E3"/>
    <w:rsid w:val="00665F54"/>
    <w:rsid w:val="00667C32"/>
    <w:rsid w:val="006714F1"/>
    <w:rsid w:val="006721D7"/>
    <w:rsid w:val="00672362"/>
    <w:rsid w:val="006743F5"/>
    <w:rsid w:val="006745EB"/>
    <w:rsid w:val="00676CE6"/>
    <w:rsid w:val="00681EF5"/>
    <w:rsid w:val="006908A9"/>
    <w:rsid w:val="00692119"/>
    <w:rsid w:val="00692F1F"/>
    <w:rsid w:val="00693E03"/>
    <w:rsid w:val="006948CA"/>
    <w:rsid w:val="00697675"/>
    <w:rsid w:val="00697901"/>
    <w:rsid w:val="006A3835"/>
    <w:rsid w:val="006A41FB"/>
    <w:rsid w:val="006A4ACF"/>
    <w:rsid w:val="006A5A8D"/>
    <w:rsid w:val="006B0248"/>
    <w:rsid w:val="006B098B"/>
    <w:rsid w:val="006B0F1F"/>
    <w:rsid w:val="006B150D"/>
    <w:rsid w:val="006B1DA1"/>
    <w:rsid w:val="006B23D9"/>
    <w:rsid w:val="006B5872"/>
    <w:rsid w:val="006C1BA6"/>
    <w:rsid w:val="006C2D84"/>
    <w:rsid w:val="006C380D"/>
    <w:rsid w:val="006C512F"/>
    <w:rsid w:val="006C575A"/>
    <w:rsid w:val="006C613B"/>
    <w:rsid w:val="006C6591"/>
    <w:rsid w:val="006D33BD"/>
    <w:rsid w:val="006D55CE"/>
    <w:rsid w:val="006D5B13"/>
    <w:rsid w:val="006D7FB6"/>
    <w:rsid w:val="006E035F"/>
    <w:rsid w:val="006E1809"/>
    <w:rsid w:val="006E29EC"/>
    <w:rsid w:val="006F3F8C"/>
    <w:rsid w:val="006F4B2E"/>
    <w:rsid w:val="006F4FED"/>
    <w:rsid w:val="006F6EF0"/>
    <w:rsid w:val="006F7847"/>
    <w:rsid w:val="007073A3"/>
    <w:rsid w:val="00711AD6"/>
    <w:rsid w:val="00713D02"/>
    <w:rsid w:val="00714103"/>
    <w:rsid w:val="00715DFE"/>
    <w:rsid w:val="00716C99"/>
    <w:rsid w:val="0071782C"/>
    <w:rsid w:val="00721DB8"/>
    <w:rsid w:val="00722F36"/>
    <w:rsid w:val="00724AC2"/>
    <w:rsid w:val="00724C5B"/>
    <w:rsid w:val="0072698B"/>
    <w:rsid w:val="00727B6D"/>
    <w:rsid w:val="00731553"/>
    <w:rsid w:val="00731D3B"/>
    <w:rsid w:val="00732ED7"/>
    <w:rsid w:val="007332CB"/>
    <w:rsid w:val="00733673"/>
    <w:rsid w:val="00733B8E"/>
    <w:rsid w:val="0073661B"/>
    <w:rsid w:val="00743FE1"/>
    <w:rsid w:val="007444E2"/>
    <w:rsid w:val="00746CD7"/>
    <w:rsid w:val="0075170A"/>
    <w:rsid w:val="00752010"/>
    <w:rsid w:val="00752376"/>
    <w:rsid w:val="00754223"/>
    <w:rsid w:val="00756C65"/>
    <w:rsid w:val="00760BD8"/>
    <w:rsid w:val="007623B6"/>
    <w:rsid w:val="00763971"/>
    <w:rsid w:val="00765825"/>
    <w:rsid w:val="00766C83"/>
    <w:rsid w:val="007671F1"/>
    <w:rsid w:val="00767C48"/>
    <w:rsid w:val="00770AC9"/>
    <w:rsid w:val="00771DCF"/>
    <w:rsid w:val="00772AF8"/>
    <w:rsid w:val="00774ABE"/>
    <w:rsid w:val="00776B17"/>
    <w:rsid w:val="0077757F"/>
    <w:rsid w:val="007811C1"/>
    <w:rsid w:val="0078167D"/>
    <w:rsid w:val="00781F2B"/>
    <w:rsid w:val="00782A72"/>
    <w:rsid w:val="0078411F"/>
    <w:rsid w:val="00785059"/>
    <w:rsid w:val="0078567B"/>
    <w:rsid w:val="007870DF"/>
    <w:rsid w:val="0079067E"/>
    <w:rsid w:val="00790C40"/>
    <w:rsid w:val="00791EA3"/>
    <w:rsid w:val="00793C58"/>
    <w:rsid w:val="007952F0"/>
    <w:rsid w:val="00796582"/>
    <w:rsid w:val="007A013E"/>
    <w:rsid w:val="007A33B4"/>
    <w:rsid w:val="007A76D4"/>
    <w:rsid w:val="007A7CEC"/>
    <w:rsid w:val="007B0282"/>
    <w:rsid w:val="007B30AF"/>
    <w:rsid w:val="007B413A"/>
    <w:rsid w:val="007B44C2"/>
    <w:rsid w:val="007B59BC"/>
    <w:rsid w:val="007B5BF0"/>
    <w:rsid w:val="007C2984"/>
    <w:rsid w:val="007C2DA8"/>
    <w:rsid w:val="007C65EC"/>
    <w:rsid w:val="007C7D69"/>
    <w:rsid w:val="007C7FA1"/>
    <w:rsid w:val="007D1DA3"/>
    <w:rsid w:val="007D3180"/>
    <w:rsid w:val="007D3F52"/>
    <w:rsid w:val="007D481B"/>
    <w:rsid w:val="007E3744"/>
    <w:rsid w:val="007E47D4"/>
    <w:rsid w:val="007E4F21"/>
    <w:rsid w:val="007E6119"/>
    <w:rsid w:val="007E6557"/>
    <w:rsid w:val="007E6AD8"/>
    <w:rsid w:val="007F0504"/>
    <w:rsid w:val="007F47F2"/>
    <w:rsid w:val="007F4817"/>
    <w:rsid w:val="007F6866"/>
    <w:rsid w:val="007F692C"/>
    <w:rsid w:val="007F78AD"/>
    <w:rsid w:val="00806687"/>
    <w:rsid w:val="00810A2B"/>
    <w:rsid w:val="00811AAC"/>
    <w:rsid w:val="00811ABB"/>
    <w:rsid w:val="00813E9E"/>
    <w:rsid w:val="0082280D"/>
    <w:rsid w:val="00826900"/>
    <w:rsid w:val="00826B7C"/>
    <w:rsid w:val="008272D3"/>
    <w:rsid w:val="0083762F"/>
    <w:rsid w:val="008402A1"/>
    <w:rsid w:val="00842494"/>
    <w:rsid w:val="00842A89"/>
    <w:rsid w:val="00843230"/>
    <w:rsid w:val="00846414"/>
    <w:rsid w:val="00846788"/>
    <w:rsid w:val="008472EC"/>
    <w:rsid w:val="00854838"/>
    <w:rsid w:val="00856087"/>
    <w:rsid w:val="00856BBF"/>
    <w:rsid w:val="008575C4"/>
    <w:rsid w:val="00861105"/>
    <w:rsid w:val="00861AFF"/>
    <w:rsid w:val="00866FD5"/>
    <w:rsid w:val="00867E4F"/>
    <w:rsid w:val="00870AB0"/>
    <w:rsid w:val="00872147"/>
    <w:rsid w:val="00873834"/>
    <w:rsid w:val="00873D1B"/>
    <w:rsid w:val="00874288"/>
    <w:rsid w:val="00880CE6"/>
    <w:rsid w:val="008810E8"/>
    <w:rsid w:val="00883C3E"/>
    <w:rsid w:val="00884F5F"/>
    <w:rsid w:val="00885102"/>
    <w:rsid w:val="008874A2"/>
    <w:rsid w:val="00890468"/>
    <w:rsid w:val="00895E3A"/>
    <w:rsid w:val="008960AE"/>
    <w:rsid w:val="00897D68"/>
    <w:rsid w:val="008A04B6"/>
    <w:rsid w:val="008A0CC2"/>
    <w:rsid w:val="008A1762"/>
    <w:rsid w:val="008A5149"/>
    <w:rsid w:val="008A7E93"/>
    <w:rsid w:val="008B1817"/>
    <w:rsid w:val="008B1A27"/>
    <w:rsid w:val="008B1D6C"/>
    <w:rsid w:val="008B37D0"/>
    <w:rsid w:val="008B4C1C"/>
    <w:rsid w:val="008B5877"/>
    <w:rsid w:val="008B7DAB"/>
    <w:rsid w:val="008B7DF5"/>
    <w:rsid w:val="008C2880"/>
    <w:rsid w:val="008C3BC4"/>
    <w:rsid w:val="008C712A"/>
    <w:rsid w:val="008C7706"/>
    <w:rsid w:val="008D0532"/>
    <w:rsid w:val="008D05DB"/>
    <w:rsid w:val="008D4F5D"/>
    <w:rsid w:val="008D7D83"/>
    <w:rsid w:val="008E0987"/>
    <w:rsid w:val="008E393D"/>
    <w:rsid w:val="008E3D27"/>
    <w:rsid w:val="008E6097"/>
    <w:rsid w:val="008E7643"/>
    <w:rsid w:val="008F1E2A"/>
    <w:rsid w:val="008F3DF2"/>
    <w:rsid w:val="008F3FCB"/>
    <w:rsid w:val="008F69BC"/>
    <w:rsid w:val="008F7B32"/>
    <w:rsid w:val="009004A3"/>
    <w:rsid w:val="009044A4"/>
    <w:rsid w:val="00904E91"/>
    <w:rsid w:val="00911B7F"/>
    <w:rsid w:val="00913DA0"/>
    <w:rsid w:val="00914085"/>
    <w:rsid w:val="00914927"/>
    <w:rsid w:val="00914D75"/>
    <w:rsid w:val="009164CE"/>
    <w:rsid w:val="009171CB"/>
    <w:rsid w:val="00920309"/>
    <w:rsid w:val="0092053F"/>
    <w:rsid w:val="00921D2A"/>
    <w:rsid w:val="00925D6B"/>
    <w:rsid w:val="00927794"/>
    <w:rsid w:val="00930F6B"/>
    <w:rsid w:val="00931136"/>
    <w:rsid w:val="009311EB"/>
    <w:rsid w:val="009319AE"/>
    <w:rsid w:val="009340A2"/>
    <w:rsid w:val="00934B65"/>
    <w:rsid w:val="00934FC1"/>
    <w:rsid w:val="00935484"/>
    <w:rsid w:val="00940065"/>
    <w:rsid w:val="00945702"/>
    <w:rsid w:val="00945A52"/>
    <w:rsid w:val="00950A71"/>
    <w:rsid w:val="00951480"/>
    <w:rsid w:val="0095169B"/>
    <w:rsid w:val="0095234D"/>
    <w:rsid w:val="0095527C"/>
    <w:rsid w:val="009554F9"/>
    <w:rsid w:val="0095632D"/>
    <w:rsid w:val="00957811"/>
    <w:rsid w:val="00961F27"/>
    <w:rsid w:val="00962259"/>
    <w:rsid w:val="00962DF5"/>
    <w:rsid w:val="00964615"/>
    <w:rsid w:val="00964AC6"/>
    <w:rsid w:val="00964F83"/>
    <w:rsid w:val="00965807"/>
    <w:rsid w:val="00965FE4"/>
    <w:rsid w:val="00967864"/>
    <w:rsid w:val="00967DEB"/>
    <w:rsid w:val="0097097C"/>
    <w:rsid w:val="00970C44"/>
    <w:rsid w:val="0097145F"/>
    <w:rsid w:val="00975050"/>
    <w:rsid w:val="0097617B"/>
    <w:rsid w:val="0098537F"/>
    <w:rsid w:val="0098605D"/>
    <w:rsid w:val="009900B8"/>
    <w:rsid w:val="0099576A"/>
    <w:rsid w:val="00995DEF"/>
    <w:rsid w:val="00997078"/>
    <w:rsid w:val="0099796F"/>
    <w:rsid w:val="009A0554"/>
    <w:rsid w:val="009A2209"/>
    <w:rsid w:val="009A5A03"/>
    <w:rsid w:val="009B0051"/>
    <w:rsid w:val="009B2E5C"/>
    <w:rsid w:val="009B30C6"/>
    <w:rsid w:val="009B5EB1"/>
    <w:rsid w:val="009B633E"/>
    <w:rsid w:val="009C2DF3"/>
    <w:rsid w:val="009C5672"/>
    <w:rsid w:val="009C5A6D"/>
    <w:rsid w:val="009C7BC3"/>
    <w:rsid w:val="009D0C4B"/>
    <w:rsid w:val="009D0FA5"/>
    <w:rsid w:val="009D4987"/>
    <w:rsid w:val="009D520A"/>
    <w:rsid w:val="009D65E6"/>
    <w:rsid w:val="009D65E7"/>
    <w:rsid w:val="009D6872"/>
    <w:rsid w:val="009E3389"/>
    <w:rsid w:val="009E366B"/>
    <w:rsid w:val="009E4AF6"/>
    <w:rsid w:val="009E5BD5"/>
    <w:rsid w:val="009F1465"/>
    <w:rsid w:val="009F1924"/>
    <w:rsid w:val="009F49C7"/>
    <w:rsid w:val="009F53B5"/>
    <w:rsid w:val="009F5AF2"/>
    <w:rsid w:val="009F7DDD"/>
    <w:rsid w:val="00A007DF"/>
    <w:rsid w:val="00A01FC2"/>
    <w:rsid w:val="00A036EA"/>
    <w:rsid w:val="00A051BF"/>
    <w:rsid w:val="00A07A83"/>
    <w:rsid w:val="00A100DA"/>
    <w:rsid w:val="00A10814"/>
    <w:rsid w:val="00A10B0F"/>
    <w:rsid w:val="00A12E2B"/>
    <w:rsid w:val="00A1346B"/>
    <w:rsid w:val="00A13C3C"/>
    <w:rsid w:val="00A15663"/>
    <w:rsid w:val="00A15BF9"/>
    <w:rsid w:val="00A15D09"/>
    <w:rsid w:val="00A21854"/>
    <w:rsid w:val="00A22135"/>
    <w:rsid w:val="00A22C0A"/>
    <w:rsid w:val="00A24720"/>
    <w:rsid w:val="00A248F6"/>
    <w:rsid w:val="00A27C95"/>
    <w:rsid w:val="00A27D32"/>
    <w:rsid w:val="00A27F34"/>
    <w:rsid w:val="00A3349E"/>
    <w:rsid w:val="00A3537B"/>
    <w:rsid w:val="00A35C6C"/>
    <w:rsid w:val="00A40846"/>
    <w:rsid w:val="00A42607"/>
    <w:rsid w:val="00A43D2D"/>
    <w:rsid w:val="00A44B65"/>
    <w:rsid w:val="00A51874"/>
    <w:rsid w:val="00A52640"/>
    <w:rsid w:val="00A52890"/>
    <w:rsid w:val="00A52B54"/>
    <w:rsid w:val="00A63D81"/>
    <w:rsid w:val="00A723C9"/>
    <w:rsid w:val="00A77B36"/>
    <w:rsid w:val="00A81098"/>
    <w:rsid w:val="00A83117"/>
    <w:rsid w:val="00A83531"/>
    <w:rsid w:val="00A838CC"/>
    <w:rsid w:val="00A84494"/>
    <w:rsid w:val="00A86596"/>
    <w:rsid w:val="00A91298"/>
    <w:rsid w:val="00A94291"/>
    <w:rsid w:val="00A9522A"/>
    <w:rsid w:val="00AA0626"/>
    <w:rsid w:val="00AA1A7A"/>
    <w:rsid w:val="00AA2826"/>
    <w:rsid w:val="00AA5555"/>
    <w:rsid w:val="00AA6BF1"/>
    <w:rsid w:val="00AA7965"/>
    <w:rsid w:val="00AB0D9B"/>
    <w:rsid w:val="00AB121F"/>
    <w:rsid w:val="00AC0813"/>
    <w:rsid w:val="00AC158B"/>
    <w:rsid w:val="00AC3C39"/>
    <w:rsid w:val="00AC5574"/>
    <w:rsid w:val="00AC5659"/>
    <w:rsid w:val="00AC5B51"/>
    <w:rsid w:val="00AD0C8D"/>
    <w:rsid w:val="00AD0D5B"/>
    <w:rsid w:val="00AD25C1"/>
    <w:rsid w:val="00AD45AD"/>
    <w:rsid w:val="00AD56DB"/>
    <w:rsid w:val="00AD627F"/>
    <w:rsid w:val="00AD7920"/>
    <w:rsid w:val="00AE3723"/>
    <w:rsid w:val="00AE3BEA"/>
    <w:rsid w:val="00AE6C61"/>
    <w:rsid w:val="00AF0E9E"/>
    <w:rsid w:val="00AF2302"/>
    <w:rsid w:val="00AF24DB"/>
    <w:rsid w:val="00AF28CE"/>
    <w:rsid w:val="00AF521F"/>
    <w:rsid w:val="00AF541B"/>
    <w:rsid w:val="00B016E6"/>
    <w:rsid w:val="00B021ED"/>
    <w:rsid w:val="00B033F6"/>
    <w:rsid w:val="00B03B40"/>
    <w:rsid w:val="00B065D0"/>
    <w:rsid w:val="00B207B3"/>
    <w:rsid w:val="00B25179"/>
    <w:rsid w:val="00B259F2"/>
    <w:rsid w:val="00B26627"/>
    <w:rsid w:val="00B3082A"/>
    <w:rsid w:val="00B31106"/>
    <w:rsid w:val="00B326B0"/>
    <w:rsid w:val="00B32B2F"/>
    <w:rsid w:val="00B3515F"/>
    <w:rsid w:val="00B35712"/>
    <w:rsid w:val="00B36078"/>
    <w:rsid w:val="00B368D7"/>
    <w:rsid w:val="00B369DB"/>
    <w:rsid w:val="00B40F9D"/>
    <w:rsid w:val="00B41705"/>
    <w:rsid w:val="00B42BAF"/>
    <w:rsid w:val="00B42F6E"/>
    <w:rsid w:val="00B434EE"/>
    <w:rsid w:val="00B460D6"/>
    <w:rsid w:val="00B461D6"/>
    <w:rsid w:val="00B507E2"/>
    <w:rsid w:val="00B538B6"/>
    <w:rsid w:val="00B5489D"/>
    <w:rsid w:val="00B554BB"/>
    <w:rsid w:val="00B61231"/>
    <w:rsid w:val="00B61DD3"/>
    <w:rsid w:val="00B62CFB"/>
    <w:rsid w:val="00B666F3"/>
    <w:rsid w:val="00B722DB"/>
    <w:rsid w:val="00B72814"/>
    <w:rsid w:val="00B7353D"/>
    <w:rsid w:val="00B73945"/>
    <w:rsid w:val="00B7568D"/>
    <w:rsid w:val="00B75DD0"/>
    <w:rsid w:val="00B769C1"/>
    <w:rsid w:val="00B8075A"/>
    <w:rsid w:val="00B81AAD"/>
    <w:rsid w:val="00B81F48"/>
    <w:rsid w:val="00B84523"/>
    <w:rsid w:val="00B87B68"/>
    <w:rsid w:val="00B90EFB"/>
    <w:rsid w:val="00B912F5"/>
    <w:rsid w:val="00B935D4"/>
    <w:rsid w:val="00B94A4F"/>
    <w:rsid w:val="00B95967"/>
    <w:rsid w:val="00B96BF9"/>
    <w:rsid w:val="00B96F32"/>
    <w:rsid w:val="00BA6DCD"/>
    <w:rsid w:val="00BA726E"/>
    <w:rsid w:val="00BA7577"/>
    <w:rsid w:val="00BB0732"/>
    <w:rsid w:val="00BB3708"/>
    <w:rsid w:val="00BB3F3D"/>
    <w:rsid w:val="00BB428F"/>
    <w:rsid w:val="00BB47D7"/>
    <w:rsid w:val="00BB4C29"/>
    <w:rsid w:val="00BB5A65"/>
    <w:rsid w:val="00BB7BB4"/>
    <w:rsid w:val="00BC0818"/>
    <w:rsid w:val="00BC49D6"/>
    <w:rsid w:val="00BC6531"/>
    <w:rsid w:val="00BC6E9B"/>
    <w:rsid w:val="00BC7424"/>
    <w:rsid w:val="00BD14BE"/>
    <w:rsid w:val="00BD3271"/>
    <w:rsid w:val="00BD7C8A"/>
    <w:rsid w:val="00BE1245"/>
    <w:rsid w:val="00BE1BAF"/>
    <w:rsid w:val="00BE3A45"/>
    <w:rsid w:val="00BE45C0"/>
    <w:rsid w:val="00BE6FC2"/>
    <w:rsid w:val="00BE79F6"/>
    <w:rsid w:val="00BF1B7C"/>
    <w:rsid w:val="00BF2326"/>
    <w:rsid w:val="00BF2B19"/>
    <w:rsid w:val="00BF2BBD"/>
    <w:rsid w:val="00BF6E9B"/>
    <w:rsid w:val="00C0078D"/>
    <w:rsid w:val="00C02E03"/>
    <w:rsid w:val="00C0621B"/>
    <w:rsid w:val="00C1055D"/>
    <w:rsid w:val="00C10574"/>
    <w:rsid w:val="00C1070A"/>
    <w:rsid w:val="00C11340"/>
    <w:rsid w:val="00C11651"/>
    <w:rsid w:val="00C12CE3"/>
    <w:rsid w:val="00C14843"/>
    <w:rsid w:val="00C14AB1"/>
    <w:rsid w:val="00C1597A"/>
    <w:rsid w:val="00C20C4B"/>
    <w:rsid w:val="00C21B56"/>
    <w:rsid w:val="00C22725"/>
    <w:rsid w:val="00C23C75"/>
    <w:rsid w:val="00C2402E"/>
    <w:rsid w:val="00C25973"/>
    <w:rsid w:val="00C26E2F"/>
    <w:rsid w:val="00C2703F"/>
    <w:rsid w:val="00C30458"/>
    <w:rsid w:val="00C3238C"/>
    <w:rsid w:val="00C33D83"/>
    <w:rsid w:val="00C3530A"/>
    <w:rsid w:val="00C35CD6"/>
    <w:rsid w:val="00C405CB"/>
    <w:rsid w:val="00C4203B"/>
    <w:rsid w:val="00C4211D"/>
    <w:rsid w:val="00C43A67"/>
    <w:rsid w:val="00C4556A"/>
    <w:rsid w:val="00C46B5E"/>
    <w:rsid w:val="00C47801"/>
    <w:rsid w:val="00C5305B"/>
    <w:rsid w:val="00C53370"/>
    <w:rsid w:val="00C5783C"/>
    <w:rsid w:val="00C601E1"/>
    <w:rsid w:val="00C61269"/>
    <w:rsid w:val="00C6762E"/>
    <w:rsid w:val="00C67687"/>
    <w:rsid w:val="00C67F93"/>
    <w:rsid w:val="00C735FC"/>
    <w:rsid w:val="00C75F1E"/>
    <w:rsid w:val="00C77650"/>
    <w:rsid w:val="00C8121F"/>
    <w:rsid w:val="00C82550"/>
    <w:rsid w:val="00C84115"/>
    <w:rsid w:val="00C84D2F"/>
    <w:rsid w:val="00C857CF"/>
    <w:rsid w:val="00C861AE"/>
    <w:rsid w:val="00C86AF2"/>
    <w:rsid w:val="00C873B0"/>
    <w:rsid w:val="00C91D65"/>
    <w:rsid w:val="00C92192"/>
    <w:rsid w:val="00C93FB2"/>
    <w:rsid w:val="00C94275"/>
    <w:rsid w:val="00C96FA1"/>
    <w:rsid w:val="00CA241A"/>
    <w:rsid w:val="00CA36E5"/>
    <w:rsid w:val="00CA7721"/>
    <w:rsid w:val="00CB3A5C"/>
    <w:rsid w:val="00CB7888"/>
    <w:rsid w:val="00CC0077"/>
    <w:rsid w:val="00CC38B1"/>
    <w:rsid w:val="00CC4268"/>
    <w:rsid w:val="00CC4B10"/>
    <w:rsid w:val="00CC53AA"/>
    <w:rsid w:val="00CC7AEA"/>
    <w:rsid w:val="00CD055B"/>
    <w:rsid w:val="00CD11BC"/>
    <w:rsid w:val="00CD142B"/>
    <w:rsid w:val="00CD1B86"/>
    <w:rsid w:val="00CD4E38"/>
    <w:rsid w:val="00CD52D8"/>
    <w:rsid w:val="00CD7DEF"/>
    <w:rsid w:val="00CE1BAF"/>
    <w:rsid w:val="00CE1C37"/>
    <w:rsid w:val="00CE2AC8"/>
    <w:rsid w:val="00CE49AF"/>
    <w:rsid w:val="00CE4D54"/>
    <w:rsid w:val="00CF08F7"/>
    <w:rsid w:val="00CF22D9"/>
    <w:rsid w:val="00D010A9"/>
    <w:rsid w:val="00D01425"/>
    <w:rsid w:val="00D01D93"/>
    <w:rsid w:val="00D01E0D"/>
    <w:rsid w:val="00D0329C"/>
    <w:rsid w:val="00D05394"/>
    <w:rsid w:val="00D057DA"/>
    <w:rsid w:val="00D06019"/>
    <w:rsid w:val="00D07389"/>
    <w:rsid w:val="00D07F5D"/>
    <w:rsid w:val="00D133A0"/>
    <w:rsid w:val="00D22272"/>
    <w:rsid w:val="00D228D1"/>
    <w:rsid w:val="00D22D19"/>
    <w:rsid w:val="00D23375"/>
    <w:rsid w:val="00D24150"/>
    <w:rsid w:val="00D24FC4"/>
    <w:rsid w:val="00D250C0"/>
    <w:rsid w:val="00D258DB"/>
    <w:rsid w:val="00D315E4"/>
    <w:rsid w:val="00D31C23"/>
    <w:rsid w:val="00D352D7"/>
    <w:rsid w:val="00D36823"/>
    <w:rsid w:val="00D36962"/>
    <w:rsid w:val="00D41D02"/>
    <w:rsid w:val="00D41D3E"/>
    <w:rsid w:val="00D431D0"/>
    <w:rsid w:val="00D451F1"/>
    <w:rsid w:val="00D4637B"/>
    <w:rsid w:val="00D46CF6"/>
    <w:rsid w:val="00D5094F"/>
    <w:rsid w:val="00D519B7"/>
    <w:rsid w:val="00D53B7C"/>
    <w:rsid w:val="00D55572"/>
    <w:rsid w:val="00D61BA9"/>
    <w:rsid w:val="00D61E38"/>
    <w:rsid w:val="00D622DF"/>
    <w:rsid w:val="00D6236D"/>
    <w:rsid w:val="00D62830"/>
    <w:rsid w:val="00D670E7"/>
    <w:rsid w:val="00D70AF9"/>
    <w:rsid w:val="00D717B4"/>
    <w:rsid w:val="00D72BFE"/>
    <w:rsid w:val="00D7312C"/>
    <w:rsid w:val="00D73BB4"/>
    <w:rsid w:val="00D7492F"/>
    <w:rsid w:val="00D74BEF"/>
    <w:rsid w:val="00D77F73"/>
    <w:rsid w:val="00D821C8"/>
    <w:rsid w:val="00D83112"/>
    <w:rsid w:val="00D8389E"/>
    <w:rsid w:val="00D85FA6"/>
    <w:rsid w:val="00D8796B"/>
    <w:rsid w:val="00D908CD"/>
    <w:rsid w:val="00D95482"/>
    <w:rsid w:val="00D96239"/>
    <w:rsid w:val="00D967B3"/>
    <w:rsid w:val="00DA0521"/>
    <w:rsid w:val="00DA0609"/>
    <w:rsid w:val="00DA1BFD"/>
    <w:rsid w:val="00DA1EA8"/>
    <w:rsid w:val="00DA3419"/>
    <w:rsid w:val="00DA7896"/>
    <w:rsid w:val="00DB09B2"/>
    <w:rsid w:val="00DB3727"/>
    <w:rsid w:val="00DB3C28"/>
    <w:rsid w:val="00DB48B2"/>
    <w:rsid w:val="00DB557F"/>
    <w:rsid w:val="00DB573D"/>
    <w:rsid w:val="00DC295D"/>
    <w:rsid w:val="00DC3389"/>
    <w:rsid w:val="00DC60AF"/>
    <w:rsid w:val="00DC7173"/>
    <w:rsid w:val="00DC75DE"/>
    <w:rsid w:val="00DD2174"/>
    <w:rsid w:val="00DD4853"/>
    <w:rsid w:val="00DD573A"/>
    <w:rsid w:val="00DD578B"/>
    <w:rsid w:val="00DE1774"/>
    <w:rsid w:val="00DE4CAE"/>
    <w:rsid w:val="00DE5F56"/>
    <w:rsid w:val="00DF4A29"/>
    <w:rsid w:val="00DF4BA4"/>
    <w:rsid w:val="00DF4BE9"/>
    <w:rsid w:val="00DF5B1F"/>
    <w:rsid w:val="00DF60CE"/>
    <w:rsid w:val="00DF7B91"/>
    <w:rsid w:val="00E0097B"/>
    <w:rsid w:val="00E01215"/>
    <w:rsid w:val="00E016FC"/>
    <w:rsid w:val="00E02361"/>
    <w:rsid w:val="00E0316E"/>
    <w:rsid w:val="00E10811"/>
    <w:rsid w:val="00E11409"/>
    <w:rsid w:val="00E117F7"/>
    <w:rsid w:val="00E148EA"/>
    <w:rsid w:val="00E20661"/>
    <w:rsid w:val="00E20882"/>
    <w:rsid w:val="00E228B9"/>
    <w:rsid w:val="00E235C6"/>
    <w:rsid w:val="00E23E72"/>
    <w:rsid w:val="00E25131"/>
    <w:rsid w:val="00E308CB"/>
    <w:rsid w:val="00E30C21"/>
    <w:rsid w:val="00E31048"/>
    <w:rsid w:val="00E40307"/>
    <w:rsid w:val="00E53039"/>
    <w:rsid w:val="00E53DA9"/>
    <w:rsid w:val="00E542B5"/>
    <w:rsid w:val="00E546D1"/>
    <w:rsid w:val="00E54C5C"/>
    <w:rsid w:val="00E60516"/>
    <w:rsid w:val="00E605A9"/>
    <w:rsid w:val="00E61F25"/>
    <w:rsid w:val="00E62E4F"/>
    <w:rsid w:val="00E65028"/>
    <w:rsid w:val="00E72084"/>
    <w:rsid w:val="00E74398"/>
    <w:rsid w:val="00E76DCC"/>
    <w:rsid w:val="00E77C09"/>
    <w:rsid w:val="00E81D19"/>
    <w:rsid w:val="00E81E5C"/>
    <w:rsid w:val="00E835FF"/>
    <w:rsid w:val="00E86382"/>
    <w:rsid w:val="00E86954"/>
    <w:rsid w:val="00E86E25"/>
    <w:rsid w:val="00E90345"/>
    <w:rsid w:val="00E9419D"/>
    <w:rsid w:val="00E94BB9"/>
    <w:rsid w:val="00E95790"/>
    <w:rsid w:val="00E97F8C"/>
    <w:rsid w:val="00EA68B1"/>
    <w:rsid w:val="00EB0E1F"/>
    <w:rsid w:val="00EB0FEA"/>
    <w:rsid w:val="00EB129C"/>
    <w:rsid w:val="00EB17A8"/>
    <w:rsid w:val="00EB31BC"/>
    <w:rsid w:val="00EB3469"/>
    <w:rsid w:val="00EB368B"/>
    <w:rsid w:val="00EB3FC1"/>
    <w:rsid w:val="00EB518C"/>
    <w:rsid w:val="00EB5668"/>
    <w:rsid w:val="00EB5B7F"/>
    <w:rsid w:val="00EB72CD"/>
    <w:rsid w:val="00EC1D89"/>
    <w:rsid w:val="00EC24C9"/>
    <w:rsid w:val="00EC5B66"/>
    <w:rsid w:val="00EC7C55"/>
    <w:rsid w:val="00ED0A52"/>
    <w:rsid w:val="00ED669C"/>
    <w:rsid w:val="00ED6943"/>
    <w:rsid w:val="00ED7D15"/>
    <w:rsid w:val="00ED7F94"/>
    <w:rsid w:val="00EE342D"/>
    <w:rsid w:val="00EE403A"/>
    <w:rsid w:val="00EE4ABF"/>
    <w:rsid w:val="00EE4B79"/>
    <w:rsid w:val="00EE79D7"/>
    <w:rsid w:val="00EF08E3"/>
    <w:rsid w:val="00EF0EB1"/>
    <w:rsid w:val="00EF2936"/>
    <w:rsid w:val="00EF319B"/>
    <w:rsid w:val="00EF57A6"/>
    <w:rsid w:val="00EF6110"/>
    <w:rsid w:val="00F05A15"/>
    <w:rsid w:val="00F0622B"/>
    <w:rsid w:val="00F06474"/>
    <w:rsid w:val="00F06F20"/>
    <w:rsid w:val="00F07314"/>
    <w:rsid w:val="00F0776A"/>
    <w:rsid w:val="00F10C75"/>
    <w:rsid w:val="00F10DB3"/>
    <w:rsid w:val="00F11DEE"/>
    <w:rsid w:val="00F159A8"/>
    <w:rsid w:val="00F15B1D"/>
    <w:rsid w:val="00F162A8"/>
    <w:rsid w:val="00F16FF6"/>
    <w:rsid w:val="00F215F7"/>
    <w:rsid w:val="00F237B8"/>
    <w:rsid w:val="00F25C1C"/>
    <w:rsid w:val="00F25CF4"/>
    <w:rsid w:val="00F268AB"/>
    <w:rsid w:val="00F26D51"/>
    <w:rsid w:val="00F31829"/>
    <w:rsid w:val="00F3291D"/>
    <w:rsid w:val="00F33448"/>
    <w:rsid w:val="00F33B62"/>
    <w:rsid w:val="00F37B20"/>
    <w:rsid w:val="00F40D7B"/>
    <w:rsid w:val="00F44AA8"/>
    <w:rsid w:val="00F44AB8"/>
    <w:rsid w:val="00F452F7"/>
    <w:rsid w:val="00F473AE"/>
    <w:rsid w:val="00F47DC3"/>
    <w:rsid w:val="00F53A1A"/>
    <w:rsid w:val="00F54DB2"/>
    <w:rsid w:val="00F60803"/>
    <w:rsid w:val="00F611E1"/>
    <w:rsid w:val="00F612D6"/>
    <w:rsid w:val="00F614D5"/>
    <w:rsid w:val="00F62FCE"/>
    <w:rsid w:val="00F65BDF"/>
    <w:rsid w:val="00F66502"/>
    <w:rsid w:val="00F6683F"/>
    <w:rsid w:val="00F7009D"/>
    <w:rsid w:val="00F72930"/>
    <w:rsid w:val="00F7662E"/>
    <w:rsid w:val="00F825CD"/>
    <w:rsid w:val="00F82BFE"/>
    <w:rsid w:val="00F83036"/>
    <w:rsid w:val="00F85F4C"/>
    <w:rsid w:val="00F85F9F"/>
    <w:rsid w:val="00F87333"/>
    <w:rsid w:val="00F91121"/>
    <w:rsid w:val="00F9115D"/>
    <w:rsid w:val="00F91F89"/>
    <w:rsid w:val="00F960C9"/>
    <w:rsid w:val="00F962DC"/>
    <w:rsid w:val="00F9667B"/>
    <w:rsid w:val="00FA0C57"/>
    <w:rsid w:val="00FA178D"/>
    <w:rsid w:val="00FA5071"/>
    <w:rsid w:val="00FA7322"/>
    <w:rsid w:val="00FB1750"/>
    <w:rsid w:val="00FB3DF0"/>
    <w:rsid w:val="00FB51CB"/>
    <w:rsid w:val="00FB6E24"/>
    <w:rsid w:val="00FB7320"/>
    <w:rsid w:val="00FB7AD6"/>
    <w:rsid w:val="00FC294C"/>
    <w:rsid w:val="00FC338C"/>
    <w:rsid w:val="00FD030E"/>
    <w:rsid w:val="00FD097E"/>
    <w:rsid w:val="00FD0CC2"/>
    <w:rsid w:val="00FD596E"/>
    <w:rsid w:val="00FD6CC0"/>
    <w:rsid w:val="00FD750C"/>
    <w:rsid w:val="00FD7FB7"/>
    <w:rsid w:val="00FE3FFF"/>
    <w:rsid w:val="00FE6E38"/>
    <w:rsid w:val="00FF046A"/>
    <w:rsid w:val="00FF05A2"/>
    <w:rsid w:val="00FF13DE"/>
    <w:rsid w:val="00FF16B6"/>
    <w:rsid w:val="00FF35CC"/>
    <w:rsid w:val="00FF36FE"/>
    <w:rsid w:val="00FF3735"/>
    <w:rsid w:val="00FF44C3"/>
    <w:rsid w:val="00FF4A5B"/>
    <w:rsid w:val="00FF4D7A"/>
    <w:rsid w:val="00FF57B6"/>
    <w:rsid w:val="00FF6B93"/>
    <w:rsid w:val="00FF7F25"/>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8433"/>
    <o:shapelayout v:ext="edit">
      <o:idmap v:ext="edit" data="1"/>
    </o:shapelayout>
  </w:shapeDefaults>
  <w:decimalSymbol w:val=","/>
  <w:listSeparator w:val=";"/>
  <w14:docId w14:val="68E93FC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1" w:defUnhideWhenUsed="1" w:defQFormat="0" w:count="267">
    <w:lsdException w:name="Normal" w:semiHidden="0" w:uiPriority="0" w:unhideWhenUsed="0"/>
    <w:lsdException w:name="heading 1" w:uiPriority="29" w:unhideWhenUsed="0" w:qFormat="1"/>
    <w:lsdException w:name="heading 2" w:uiPriority="29" w:qFormat="1"/>
    <w:lsdException w:name="heading 3" w:uiPriority="29" w:qFormat="1"/>
    <w:lsdException w:name="heading 4" w:uiPriority="29" w:qFormat="1"/>
    <w:lsdException w:name="heading 5" w:uiPriority="29" w:qFormat="1"/>
    <w:lsdException w:name="heading 6" w:uiPriority="29" w:qFormat="1"/>
    <w:lsdException w:name="heading 7" w:uiPriority="29" w:qFormat="1"/>
    <w:lsdException w:name="heading 8" w:uiPriority="29" w:qFormat="1"/>
    <w:lsdException w:name="heading 9" w:uiPriority="29" w:qFormat="1"/>
    <w:lsdException w:name="toc 1" w:uiPriority="39"/>
    <w:lsdException w:name="toc 2" w:uiPriority="39"/>
    <w:lsdException w:name="toc 3" w:uiPriority="0"/>
    <w:lsdException w:name="toc 4" w:uiPriority="39"/>
    <w:lsdException w:name="toc 5" w:uiPriority="0"/>
    <w:lsdException w:name="toc 6" w:uiPriority="89"/>
    <w:lsdException w:name="toc 7" w:uiPriority="39"/>
    <w:lsdException w:name="toc 8" w:uiPriority="39"/>
    <w:lsdException w:name="toc 9" w:uiPriority="39"/>
    <w:lsdException w:name="footnote text" w:uiPriority="0"/>
    <w:lsdException w:name="header" w:uiPriority="0"/>
    <w:lsdException w:name="footer" w:uiPriority="0"/>
    <w:lsdException w:name="caption" w:uiPriority="89" w:qFormat="1"/>
    <w:lsdException w:name="footnote reference" w:uiPriority="0"/>
    <w:lsdException w:name="page number" w:uiPriority="0"/>
    <w:lsdException w:name="List Number" w:semiHidden="0" w:uiPriority="41" w:unhideWhenUsed="0" w:qFormat="1"/>
    <w:lsdException w:name="Title" w:uiPriority="89" w:unhideWhenUsed="0" w:qFormat="1"/>
    <w:lsdException w:name="Default Paragraph Font" w:uiPriority="1"/>
    <w:lsdException w:name="Body Text" w:uiPriority="0" w:qFormat="1"/>
    <w:lsdException w:name="Body Text Indent" w:uiPriority="0" w:qFormat="1"/>
    <w:lsdException w:name="Subtitle" w:uiPriority="89" w:unhideWhenUsed="0" w:qFormat="1"/>
    <w:lsdException w:name="Strong" w:uiPriority="89" w:unhideWhenUsed="0" w:qFormat="1"/>
    <w:lsdException w:name="Emphasis" w:uiPriority="89" w:unhideWhenUsed="0" w:qFormat="1"/>
    <w:lsdException w:name="Table Grid" w:semiHidden="0" w:uiPriority="59" w:unhideWhenUsed="0"/>
    <w:lsdException w:name="Placeholder Text" w:unhideWhenUsed="0"/>
    <w:lsdException w:name="No Spacing" w:uiPriority="89"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uiPriority="89" w:unhideWhenUsed="0" w:qFormat="1"/>
    <w:lsdException w:name="Quote" w:uiPriority="89" w:unhideWhenUsed="0" w:qFormat="1"/>
    <w:lsdException w:name="Intense Quote" w:uiPriority="89"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uiPriority="89" w:unhideWhenUsed="0" w:qFormat="1"/>
    <w:lsdException w:name="Intense Emphasis" w:uiPriority="89" w:unhideWhenUsed="0" w:qFormat="1"/>
    <w:lsdException w:name="Subtle Reference" w:uiPriority="89" w:unhideWhenUsed="0" w:qFormat="1"/>
    <w:lsdException w:name="Intense Reference" w:uiPriority="89" w:unhideWhenUsed="0" w:qFormat="1"/>
    <w:lsdException w:name="Book Title" w:uiPriority="89" w:unhideWhenUsed="0" w:qFormat="1"/>
    <w:lsdException w:name="Bibliography" w:uiPriority="89"/>
    <w:lsdException w:name="TOC Heading" w:uiPriority="89" w:qFormat="1"/>
  </w:latentStyles>
  <w:style w:type="paragraph" w:default="1" w:styleId="Normal">
    <w:name w:val="Normal"/>
    <w:semiHidden/>
    <w:rsid w:val="0009067D"/>
  </w:style>
  <w:style w:type="paragraph" w:styleId="Rubrik1">
    <w:name w:val="heading 1"/>
    <w:basedOn w:val="Brdtext"/>
    <w:next w:val="Brdtext"/>
    <w:link w:val="Rubrik1Char"/>
    <w:uiPriority w:val="29"/>
    <w:qFormat/>
    <w:rsid w:val="0009067D"/>
    <w:pPr>
      <w:keepNext/>
      <w:numPr>
        <w:numId w:val="3"/>
      </w:numPr>
      <w:suppressAutoHyphens/>
      <w:spacing w:before="1440" w:after="1920" w:line="480" w:lineRule="atLeast"/>
      <w:jc w:val="center"/>
      <w:outlineLvl w:val="0"/>
    </w:pPr>
    <w:rPr>
      <w:rFonts w:ascii="TradeGothic" w:hAnsi="TradeGothic"/>
      <w:spacing w:val="-6"/>
      <w:sz w:val="48"/>
    </w:rPr>
  </w:style>
  <w:style w:type="paragraph" w:styleId="Rubrik2">
    <w:name w:val="heading 2"/>
    <w:basedOn w:val="Brdtext"/>
    <w:next w:val="Brdtext"/>
    <w:link w:val="Rubrik2Char"/>
    <w:uiPriority w:val="29"/>
    <w:qFormat/>
    <w:rsid w:val="0009067D"/>
    <w:pPr>
      <w:keepNext/>
      <w:keepLines/>
      <w:numPr>
        <w:ilvl w:val="1"/>
        <w:numId w:val="3"/>
      </w:numPr>
      <w:suppressAutoHyphens/>
      <w:spacing w:before="780" w:after="260"/>
      <w:jc w:val="left"/>
      <w:outlineLvl w:val="1"/>
    </w:pPr>
    <w:rPr>
      <w:rFonts w:ascii="TradeGothic" w:hAnsi="TradeGothic"/>
      <w:b/>
      <w:spacing w:val="0"/>
      <w:kern w:val="24"/>
      <w:sz w:val="24"/>
    </w:rPr>
  </w:style>
  <w:style w:type="paragraph" w:styleId="Rubrik3">
    <w:name w:val="heading 3"/>
    <w:basedOn w:val="Brdtext"/>
    <w:next w:val="Brdtext"/>
    <w:link w:val="Rubrik3Char"/>
    <w:uiPriority w:val="29"/>
    <w:qFormat/>
    <w:rsid w:val="0009067D"/>
    <w:pPr>
      <w:keepNext/>
      <w:keepLines/>
      <w:numPr>
        <w:ilvl w:val="2"/>
        <w:numId w:val="3"/>
      </w:numPr>
      <w:suppressAutoHyphens/>
      <w:spacing w:before="520" w:after="260"/>
      <w:jc w:val="left"/>
      <w:outlineLvl w:val="2"/>
    </w:pPr>
    <w:rPr>
      <w:rFonts w:ascii="TradeGothic" w:hAnsi="TradeGothic"/>
      <w:b/>
      <w:spacing w:val="0"/>
    </w:rPr>
  </w:style>
  <w:style w:type="paragraph" w:styleId="Rubrik4">
    <w:name w:val="heading 4"/>
    <w:basedOn w:val="Brdtext"/>
    <w:next w:val="Brdtext"/>
    <w:link w:val="Rubrik4Char"/>
    <w:uiPriority w:val="29"/>
    <w:qFormat/>
    <w:rsid w:val="0009067D"/>
    <w:pPr>
      <w:keepNext/>
      <w:keepLines/>
      <w:numPr>
        <w:ilvl w:val="3"/>
        <w:numId w:val="3"/>
      </w:numPr>
      <w:suppressAutoHyphens/>
      <w:spacing w:before="520" w:after="260"/>
      <w:jc w:val="left"/>
      <w:outlineLvl w:val="3"/>
    </w:pPr>
    <w:rPr>
      <w:rFonts w:ascii="TradeGothic" w:hAnsi="TradeGothic"/>
      <w:b/>
      <w:spacing w:val="0"/>
      <w:sz w:val="20"/>
    </w:rPr>
  </w:style>
  <w:style w:type="paragraph" w:styleId="Rubrik5">
    <w:name w:val="heading 5"/>
    <w:basedOn w:val="Brdtext"/>
    <w:next w:val="Brdtext"/>
    <w:link w:val="Rubrik5Char"/>
    <w:uiPriority w:val="29"/>
    <w:qFormat/>
    <w:rsid w:val="0009067D"/>
    <w:pPr>
      <w:keepNext/>
      <w:keepLines/>
      <w:numPr>
        <w:ilvl w:val="4"/>
        <w:numId w:val="3"/>
      </w:numPr>
      <w:suppressAutoHyphens/>
      <w:spacing w:before="520" w:after="260"/>
      <w:jc w:val="left"/>
      <w:outlineLvl w:val="4"/>
    </w:pPr>
    <w:rPr>
      <w:rFonts w:ascii="TradeGothic" w:hAnsi="TradeGothic"/>
      <w:b/>
      <w:spacing w:val="0"/>
      <w:sz w:val="20"/>
    </w:rPr>
  </w:style>
  <w:style w:type="paragraph" w:styleId="Rubrik6">
    <w:name w:val="heading 6"/>
    <w:basedOn w:val="Brdtext"/>
    <w:next w:val="Brdtext"/>
    <w:link w:val="Rubrik6Char"/>
    <w:uiPriority w:val="29"/>
    <w:semiHidden/>
    <w:qFormat/>
    <w:rsid w:val="0009067D"/>
    <w:pPr>
      <w:keepNext/>
      <w:spacing w:before="240"/>
      <w:jc w:val="left"/>
      <w:outlineLvl w:val="5"/>
    </w:pPr>
    <w:rPr>
      <w:i/>
    </w:rPr>
  </w:style>
  <w:style w:type="paragraph" w:styleId="Rubrik7">
    <w:name w:val="heading 7"/>
    <w:basedOn w:val="Normal"/>
    <w:next w:val="Brdtext"/>
    <w:link w:val="Rubrik7Char"/>
    <w:uiPriority w:val="29"/>
    <w:semiHidden/>
    <w:qFormat/>
    <w:rsid w:val="0009067D"/>
    <w:pPr>
      <w:keepNext/>
      <w:overflowPunct w:val="0"/>
      <w:autoSpaceDE w:val="0"/>
      <w:autoSpaceDN w:val="0"/>
      <w:adjustRightInd w:val="0"/>
      <w:spacing w:before="960" w:after="240" w:line="240" w:lineRule="exact"/>
      <w:textAlignment w:val="baseline"/>
      <w:outlineLvl w:val="6"/>
    </w:pPr>
    <w:rPr>
      <w:rFonts w:ascii="TradeGothic" w:eastAsia="Times New Roman" w:hAnsi="TradeGothic" w:cs="Times New Roman"/>
      <w:b/>
      <w:kern w:val="24"/>
      <w:sz w:val="24"/>
      <w:szCs w:val="20"/>
    </w:rPr>
  </w:style>
  <w:style w:type="paragraph" w:styleId="Rubrik8">
    <w:name w:val="heading 8"/>
    <w:basedOn w:val="Normal"/>
    <w:next w:val="Normal"/>
    <w:link w:val="Rubrik8Char"/>
    <w:uiPriority w:val="29"/>
    <w:semiHidden/>
    <w:qFormat/>
    <w:rsid w:val="0009067D"/>
    <w:pPr>
      <w:keepNext/>
      <w:overflowPunct w:val="0"/>
      <w:autoSpaceDE w:val="0"/>
      <w:autoSpaceDN w:val="0"/>
      <w:adjustRightInd w:val="0"/>
      <w:spacing w:before="720" w:after="240" w:line="240" w:lineRule="exact"/>
      <w:textAlignment w:val="baseline"/>
      <w:outlineLvl w:val="7"/>
    </w:pPr>
    <w:rPr>
      <w:rFonts w:ascii="TradeGothic" w:eastAsia="Times New Roman" w:hAnsi="TradeGothic" w:cs="Times New Roman"/>
      <w:b/>
      <w:szCs w:val="20"/>
    </w:rPr>
  </w:style>
  <w:style w:type="paragraph" w:styleId="Rubrik9">
    <w:name w:val="heading 9"/>
    <w:basedOn w:val="Normal"/>
    <w:next w:val="Normal"/>
    <w:link w:val="Rubrik9Char"/>
    <w:uiPriority w:val="29"/>
    <w:semiHidden/>
    <w:qFormat/>
    <w:rsid w:val="0009067D"/>
    <w:pPr>
      <w:keepNext/>
      <w:overflowPunct w:val="0"/>
      <w:autoSpaceDE w:val="0"/>
      <w:autoSpaceDN w:val="0"/>
      <w:adjustRightInd w:val="0"/>
      <w:spacing w:before="480" w:after="240" w:line="240" w:lineRule="exact"/>
      <w:textAlignment w:val="baseline"/>
      <w:outlineLvl w:val="8"/>
    </w:pPr>
    <w:rPr>
      <w:rFonts w:ascii="TradeGothic" w:eastAsia="Times New Roman" w:hAnsi="TradeGothic" w:cs="Times New Roman"/>
      <w:szCs w:val="20"/>
    </w:rPr>
  </w:style>
  <w:style w:type="character" w:default="1" w:styleId="Standardstycketeckensnitt">
    <w:name w:val="Default Paragraph Font"/>
    <w:uiPriority w:val="1"/>
    <w:semiHidden/>
    <w:unhideWhenUsed/>
    <w:rsid w:val="0009067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rsid w:val="0009067D"/>
  </w:style>
  <w:style w:type="character" w:customStyle="1" w:styleId="Rubrik2Char">
    <w:name w:val="Rubrik 2 Char"/>
    <w:basedOn w:val="Standardstycketeckensnitt"/>
    <w:link w:val="Rubrik2"/>
    <w:uiPriority w:val="29"/>
    <w:rsid w:val="0009067D"/>
    <w:rPr>
      <w:rFonts w:ascii="TradeGothic" w:eastAsia="Times New Roman" w:hAnsi="TradeGothic" w:cs="Times New Roman"/>
      <w:b/>
      <w:kern w:val="24"/>
      <w:sz w:val="24"/>
      <w:szCs w:val="20"/>
    </w:rPr>
  </w:style>
  <w:style w:type="character" w:customStyle="1" w:styleId="Rubrik3Char">
    <w:name w:val="Rubrik 3 Char"/>
    <w:basedOn w:val="Standardstycketeckensnitt"/>
    <w:link w:val="Rubrik3"/>
    <w:uiPriority w:val="29"/>
    <w:rsid w:val="0009067D"/>
    <w:rPr>
      <w:rFonts w:ascii="TradeGothic" w:eastAsia="Times New Roman" w:hAnsi="TradeGothic" w:cs="Times New Roman"/>
      <w:b/>
      <w:szCs w:val="20"/>
    </w:rPr>
  </w:style>
  <w:style w:type="paragraph" w:customStyle="1" w:styleId="RKbas">
    <w:name w:val="RKbas"/>
    <w:link w:val="RKbasChar"/>
    <w:semiHidden/>
    <w:rsid w:val="0009067D"/>
    <w:pPr>
      <w:spacing w:after="0" w:line="240" w:lineRule="atLeast"/>
      <w:jc w:val="both"/>
    </w:pPr>
    <w:rPr>
      <w:rFonts w:ascii="OrigGarmnd BT" w:hAnsi="OrigGarmnd BT"/>
    </w:rPr>
  </w:style>
  <w:style w:type="paragraph" w:styleId="Brdtext">
    <w:name w:val="Body Text"/>
    <w:basedOn w:val="RKbas"/>
    <w:next w:val="Brdtextmedindrag"/>
    <w:link w:val="BrdtextChar"/>
    <w:qFormat/>
    <w:rsid w:val="0009067D"/>
    <w:pPr>
      <w:overflowPunct w:val="0"/>
      <w:autoSpaceDE w:val="0"/>
      <w:autoSpaceDN w:val="0"/>
      <w:adjustRightInd w:val="0"/>
      <w:spacing w:line="260" w:lineRule="exact"/>
      <w:textAlignment w:val="baseline"/>
    </w:pPr>
    <w:rPr>
      <w:rFonts w:eastAsia="Times New Roman" w:cs="Times New Roman"/>
      <w:spacing w:val="-4"/>
      <w:szCs w:val="20"/>
    </w:rPr>
  </w:style>
  <w:style w:type="paragraph" w:styleId="Brdtextmedindrag">
    <w:name w:val="Body Text Indent"/>
    <w:basedOn w:val="Brdtext"/>
    <w:link w:val="BrdtextmedindragChar"/>
    <w:qFormat/>
    <w:rsid w:val="0009067D"/>
    <w:pPr>
      <w:ind w:firstLine="227"/>
    </w:pPr>
  </w:style>
  <w:style w:type="paragraph" w:customStyle="1" w:styleId="DiagramRubrik">
    <w:name w:val="Diagram Rubrik"/>
    <w:basedOn w:val="RKbas"/>
    <w:next w:val="Brdtext"/>
    <w:link w:val="DiagramRubrikChar"/>
    <w:uiPriority w:val="25"/>
    <w:rsid w:val="0009067D"/>
    <w:pPr>
      <w:keepNext/>
      <w:keepLines/>
      <w:shd w:val="solid" w:color="auto" w:fill="auto"/>
      <w:overflowPunct w:val="0"/>
      <w:autoSpaceDE w:val="0"/>
      <w:autoSpaceDN w:val="0"/>
      <w:adjustRightInd w:val="0"/>
      <w:spacing w:after="40" w:line="200" w:lineRule="exact"/>
      <w:jc w:val="left"/>
      <w:textAlignment w:val="baseline"/>
    </w:pPr>
    <w:rPr>
      <w:rFonts w:ascii="TradeGothic" w:eastAsia="Times New Roman" w:hAnsi="TradeGothic" w:cs="Times New Roman"/>
      <w:b/>
      <w:spacing w:val="2"/>
      <w:sz w:val="16"/>
      <w:szCs w:val="20"/>
    </w:rPr>
  </w:style>
  <w:style w:type="paragraph" w:customStyle="1" w:styleId="Tabell">
    <w:name w:val="Tabell"/>
    <w:basedOn w:val="Brdtext"/>
    <w:link w:val="TabellChar"/>
    <w:uiPriority w:val="59"/>
    <w:rsid w:val="0009067D"/>
    <w:pPr>
      <w:spacing w:line="200" w:lineRule="exact"/>
      <w:jc w:val="left"/>
    </w:pPr>
    <w:rPr>
      <w:rFonts w:ascii="TradeGothic CondEighteen" w:hAnsi="TradeGothic CondEighteen"/>
      <w:spacing w:val="8"/>
      <w:sz w:val="16"/>
    </w:rPr>
  </w:style>
  <w:style w:type="paragraph" w:customStyle="1" w:styleId="TabellAnslag">
    <w:name w:val="Tabell Anslag"/>
    <w:basedOn w:val="Tabell"/>
    <w:link w:val="TabellAnslagChar"/>
    <w:uiPriority w:val="59"/>
    <w:rsid w:val="0009067D"/>
    <w:pPr>
      <w:spacing w:before="60" w:after="20"/>
    </w:pPr>
    <w:rPr>
      <w:sz w:val="18"/>
    </w:rPr>
  </w:style>
  <w:style w:type="paragraph" w:customStyle="1" w:styleId="TabellAnslagHuvud">
    <w:name w:val="Tabell Anslag Huvud"/>
    <w:basedOn w:val="TabellAnslag"/>
    <w:link w:val="TabellAnslagHuvudChar"/>
    <w:uiPriority w:val="59"/>
    <w:rsid w:val="0009067D"/>
    <w:rPr>
      <w:caps/>
    </w:rPr>
  </w:style>
  <w:style w:type="paragraph" w:customStyle="1" w:styleId="TabellAnslagSumma">
    <w:name w:val="Tabell Anslag Summa"/>
    <w:basedOn w:val="TabellAnslag"/>
    <w:link w:val="TabellAnslagSummaChar"/>
    <w:uiPriority w:val="59"/>
    <w:rsid w:val="0009067D"/>
    <w:rPr>
      <w:b/>
    </w:rPr>
  </w:style>
  <w:style w:type="paragraph" w:customStyle="1" w:styleId="TabellFotnot">
    <w:name w:val="Tabell Fotnot"/>
    <w:basedOn w:val="Tabell"/>
    <w:link w:val="TabellFotnotChar"/>
    <w:rsid w:val="0009067D"/>
    <w:pPr>
      <w:keepNext/>
      <w:keepLines/>
      <w:spacing w:line="160" w:lineRule="exact"/>
    </w:pPr>
    <w:rPr>
      <w:spacing w:val="4"/>
      <w:sz w:val="14"/>
    </w:rPr>
  </w:style>
  <w:style w:type="paragraph" w:customStyle="1" w:styleId="TabellHuvud">
    <w:name w:val="Tabell Huvud"/>
    <w:basedOn w:val="Tabell"/>
    <w:link w:val="TabellHuvudChar"/>
    <w:rsid w:val="0009067D"/>
    <w:pPr>
      <w:spacing w:line="160" w:lineRule="exact"/>
      <w:jc w:val="right"/>
    </w:pPr>
    <w:rPr>
      <w:spacing w:val="4"/>
      <w:sz w:val="14"/>
    </w:rPr>
  </w:style>
  <w:style w:type="paragraph" w:customStyle="1" w:styleId="TabellRader">
    <w:name w:val="Tabell Rader"/>
    <w:basedOn w:val="Tabell"/>
    <w:link w:val="TabellRaderChar"/>
    <w:rsid w:val="0009067D"/>
    <w:pPr>
      <w:spacing w:before="60" w:after="20"/>
      <w:jc w:val="right"/>
    </w:pPr>
    <w:rPr>
      <w:spacing w:val="4"/>
    </w:rPr>
  </w:style>
  <w:style w:type="paragraph" w:customStyle="1" w:styleId="TabellRubrik">
    <w:name w:val="Tabell Rubrik"/>
    <w:basedOn w:val="Tabell"/>
    <w:next w:val="Brdtext"/>
    <w:link w:val="TabellRubrikChar"/>
    <w:rsid w:val="0009067D"/>
    <w:pPr>
      <w:keepNext/>
      <w:keepLines/>
      <w:shd w:val="solid" w:color="auto" w:fill="auto"/>
      <w:spacing w:after="40"/>
    </w:pPr>
    <w:rPr>
      <w:rFonts w:ascii="TradeGothic" w:hAnsi="TradeGothic"/>
      <w:b/>
      <w:spacing w:val="2"/>
    </w:rPr>
  </w:style>
  <w:style w:type="paragraph" w:customStyle="1" w:styleId="TabellSlutsumma">
    <w:name w:val="Tabell Slutsumma"/>
    <w:basedOn w:val="TabellRader"/>
    <w:link w:val="TabellSlutsummaChar"/>
    <w:rsid w:val="0009067D"/>
    <w:rPr>
      <w:b/>
    </w:rPr>
  </w:style>
  <w:style w:type="paragraph" w:customStyle="1" w:styleId="TabellSumma">
    <w:name w:val="Tabell Summa"/>
    <w:basedOn w:val="RKbas"/>
    <w:link w:val="TabellSummaChar"/>
    <w:uiPriority w:val="59"/>
    <w:rsid w:val="0009067D"/>
    <w:pPr>
      <w:overflowPunct w:val="0"/>
      <w:autoSpaceDE w:val="0"/>
      <w:autoSpaceDN w:val="0"/>
      <w:adjustRightInd w:val="0"/>
      <w:spacing w:before="60" w:after="20" w:line="200" w:lineRule="exact"/>
      <w:jc w:val="right"/>
      <w:textAlignment w:val="baseline"/>
    </w:pPr>
    <w:rPr>
      <w:rFonts w:ascii="TradeGothic CondEighteen" w:eastAsia="Times New Roman" w:hAnsi="TradeGothic CondEighteen" w:cs="Times New Roman"/>
      <w:i/>
      <w:spacing w:val="8"/>
      <w:sz w:val="16"/>
      <w:szCs w:val="20"/>
    </w:rPr>
  </w:style>
  <w:style w:type="paragraph" w:customStyle="1" w:styleId="TabellSummaText">
    <w:name w:val="Tabell SummaText"/>
    <w:basedOn w:val="TabellSlutsumma"/>
    <w:link w:val="TabellSummaTextChar"/>
    <w:uiPriority w:val="59"/>
    <w:rsid w:val="0009067D"/>
    <w:pPr>
      <w:jc w:val="left"/>
    </w:pPr>
  </w:style>
  <w:style w:type="paragraph" w:customStyle="1" w:styleId="TabellUnderrubrik">
    <w:name w:val="Tabell Underrubrik"/>
    <w:basedOn w:val="TabellRubrik"/>
    <w:next w:val="Brdtext"/>
    <w:link w:val="TabellUnderrubrikChar"/>
    <w:rsid w:val="0009067D"/>
    <w:pPr>
      <w:shd w:val="clear" w:color="auto" w:fill="auto"/>
      <w:spacing w:after="120"/>
    </w:pPr>
    <w:rPr>
      <w:b w:val="0"/>
      <w:i/>
      <w:sz w:val="14"/>
    </w:rPr>
  </w:style>
  <w:style w:type="paragraph" w:styleId="Sidhuvud">
    <w:name w:val="header"/>
    <w:basedOn w:val="RKbas"/>
    <w:link w:val="SidhuvudChar"/>
    <w:rsid w:val="0009067D"/>
    <w:pPr>
      <w:tabs>
        <w:tab w:val="center" w:pos="4536"/>
        <w:tab w:val="right" w:pos="9072"/>
      </w:tabs>
      <w:spacing w:line="240" w:lineRule="exact"/>
    </w:pPr>
    <w:rPr>
      <w:spacing w:val="16"/>
      <w:sz w:val="14"/>
    </w:rPr>
  </w:style>
  <w:style w:type="paragraph" w:styleId="Sidfot">
    <w:name w:val="footer"/>
    <w:basedOn w:val="RKbas"/>
    <w:link w:val="SidfotChar"/>
    <w:rsid w:val="0009067D"/>
    <w:pPr>
      <w:tabs>
        <w:tab w:val="center" w:pos="4536"/>
        <w:tab w:val="right" w:pos="9072"/>
      </w:tabs>
      <w:spacing w:line="240" w:lineRule="exact"/>
    </w:pPr>
  </w:style>
  <w:style w:type="character" w:styleId="Platshllartext">
    <w:name w:val="Placeholder Text"/>
    <w:basedOn w:val="Standardstycketeckensnitt"/>
    <w:uiPriority w:val="99"/>
    <w:semiHidden/>
    <w:rsid w:val="0009067D"/>
    <w:rPr>
      <w:color w:val="808080"/>
    </w:rPr>
  </w:style>
  <w:style w:type="character" w:styleId="Sidnummer">
    <w:name w:val="page number"/>
    <w:basedOn w:val="Standardstycketeckensnitt"/>
    <w:rsid w:val="0009067D"/>
  </w:style>
  <w:style w:type="paragraph" w:customStyle="1" w:styleId="RubrikAnslag">
    <w:name w:val="Rubrik Anslag"/>
    <w:basedOn w:val="Rubrik2"/>
    <w:next w:val="Brdtext"/>
    <w:link w:val="RubrikAnslagChar"/>
    <w:uiPriority w:val="29"/>
    <w:rsid w:val="0009067D"/>
    <w:pPr>
      <w:numPr>
        <w:ilvl w:val="0"/>
        <w:numId w:val="0"/>
      </w:numPr>
      <w:outlineLvl w:val="9"/>
    </w:pPr>
    <w:rPr>
      <w:bCs/>
    </w:rPr>
  </w:style>
  <w:style w:type="paragraph" w:customStyle="1" w:styleId="Bilagarubrik1">
    <w:name w:val="Bilaga rubrik1"/>
    <w:basedOn w:val="Brdtext"/>
    <w:next w:val="Brdtext"/>
    <w:link w:val="Bilagarubrik1Char"/>
    <w:uiPriority w:val="19"/>
    <w:qFormat/>
    <w:rsid w:val="0009067D"/>
    <w:pPr>
      <w:keepNext/>
      <w:keepLines/>
      <w:numPr>
        <w:numId w:val="14"/>
      </w:numPr>
      <w:tabs>
        <w:tab w:val="left" w:pos="851"/>
      </w:tabs>
      <w:suppressAutoHyphens/>
      <w:spacing w:before="960" w:after="240"/>
      <w:jc w:val="left"/>
      <w:outlineLvl w:val="0"/>
    </w:pPr>
    <w:rPr>
      <w:rFonts w:ascii="TradeGothic" w:hAnsi="TradeGothic"/>
      <w:b/>
      <w:sz w:val="24"/>
    </w:rPr>
  </w:style>
  <w:style w:type="paragraph" w:customStyle="1" w:styleId="Bilagarubrik2">
    <w:name w:val="Bilaga rubrik2"/>
    <w:basedOn w:val="Brdtext"/>
    <w:next w:val="Brdtext"/>
    <w:link w:val="Bilagarubrik2Char"/>
    <w:uiPriority w:val="19"/>
    <w:qFormat/>
    <w:rsid w:val="0009067D"/>
    <w:pPr>
      <w:keepNext/>
      <w:keepLines/>
      <w:numPr>
        <w:ilvl w:val="1"/>
        <w:numId w:val="14"/>
      </w:numPr>
      <w:spacing w:before="720" w:after="240"/>
      <w:jc w:val="left"/>
      <w:outlineLvl w:val="1"/>
    </w:pPr>
    <w:rPr>
      <w:rFonts w:ascii="TradeGothic" w:hAnsi="TradeGothic"/>
      <w:b/>
      <w:sz w:val="24"/>
    </w:rPr>
  </w:style>
  <w:style w:type="paragraph" w:customStyle="1" w:styleId="Bilagarubrik3">
    <w:name w:val="Bilaga rubrik3"/>
    <w:basedOn w:val="Brdtext"/>
    <w:next w:val="Brdtext"/>
    <w:link w:val="Bilagarubrik3Char"/>
    <w:uiPriority w:val="19"/>
    <w:qFormat/>
    <w:rsid w:val="0009067D"/>
    <w:pPr>
      <w:keepNext/>
      <w:keepLines/>
      <w:numPr>
        <w:ilvl w:val="2"/>
        <w:numId w:val="14"/>
      </w:numPr>
      <w:spacing w:before="480" w:after="240"/>
      <w:jc w:val="left"/>
      <w:outlineLvl w:val="2"/>
    </w:pPr>
    <w:rPr>
      <w:rFonts w:ascii="TradeGothic" w:hAnsi="TradeGothic"/>
      <w:b/>
      <w:sz w:val="20"/>
    </w:rPr>
  </w:style>
  <w:style w:type="character" w:customStyle="1" w:styleId="Rubrik1Char">
    <w:name w:val="Rubrik 1 Char"/>
    <w:basedOn w:val="Standardstycketeckensnitt"/>
    <w:link w:val="Rubrik1"/>
    <w:uiPriority w:val="29"/>
    <w:rsid w:val="0009067D"/>
    <w:rPr>
      <w:rFonts w:ascii="TradeGothic" w:eastAsia="Times New Roman" w:hAnsi="TradeGothic" w:cs="Times New Roman"/>
      <w:spacing w:val="-6"/>
      <w:sz w:val="48"/>
      <w:szCs w:val="20"/>
    </w:rPr>
  </w:style>
  <w:style w:type="character" w:customStyle="1" w:styleId="Rubrik4Char">
    <w:name w:val="Rubrik 4 Char"/>
    <w:basedOn w:val="Standardstycketeckensnitt"/>
    <w:link w:val="Rubrik4"/>
    <w:uiPriority w:val="29"/>
    <w:rsid w:val="0009067D"/>
    <w:rPr>
      <w:rFonts w:ascii="TradeGothic" w:eastAsia="Times New Roman" w:hAnsi="TradeGothic" w:cs="Times New Roman"/>
      <w:b/>
      <w:sz w:val="20"/>
      <w:szCs w:val="20"/>
    </w:rPr>
  </w:style>
  <w:style w:type="character" w:customStyle="1" w:styleId="Rubrik5Char">
    <w:name w:val="Rubrik 5 Char"/>
    <w:basedOn w:val="Standardstycketeckensnitt"/>
    <w:link w:val="Rubrik5"/>
    <w:uiPriority w:val="29"/>
    <w:rsid w:val="0009067D"/>
    <w:rPr>
      <w:rFonts w:ascii="TradeGothic" w:eastAsia="Times New Roman" w:hAnsi="TradeGothic" w:cs="Times New Roman"/>
      <w:b/>
      <w:sz w:val="20"/>
      <w:szCs w:val="20"/>
    </w:rPr>
  </w:style>
  <w:style w:type="paragraph" w:customStyle="1" w:styleId="Rubrik2utannumrering">
    <w:name w:val="Rubrik 2 utan numrering"/>
    <w:basedOn w:val="Rubrik2"/>
    <w:next w:val="Brdtext"/>
    <w:link w:val="Rubrik2utannumreringChar"/>
    <w:uiPriority w:val="29"/>
    <w:rsid w:val="0009067D"/>
    <w:pPr>
      <w:numPr>
        <w:ilvl w:val="0"/>
        <w:numId w:val="0"/>
      </w:numPr>
      <w:outlineLvl w:val="9"/>
    </w:pPr>
  </w:style>
  <w:style w:type="paragraph" w:customStyle="1" w:styleId="Rubrik3utannumrering">
    <w:name w:val="Rubrik 3 utan numrering"/>
    <w:basedOn w:val="Rubrik3"/>
    <w:next w:val="Brdtext"/>
    <w:link w:val="Rubrik3utannumreringChar"/>
    <w:uiPriority w:val="29"/>
    <w:rsid w:val="0009067D"/>
    <w:pPr>
      <w:numPr>
        <w:ilvl w:val="0"/>
        <w:numId w:val="0"/>
      </w:numPr>
      <w:outlineLvl w:val="9"/>
    </w:pPr>
  </w:style>
  <w:style w:type="paragraph" w:customStyle="1" w:styleId="Rubrik4utannumrering">
    <w:name w:val="Rubrik 4 utan numrering"/>
    <w:basedOn w:val="Rubrik4"/>
    <w:next w:val="Brdtext"/>
    <w:link w:val="Rubrik4utannumreringChar"/>
    <w:uiPriority w:val="29"/>
    <w:qFormat/>
    <w:rsid w:val="0009067D"/>
    <w:pPr>
      <w:numPr>
        <w:ilvl w:val="0"/>
        <w:numId w:val="0"/>
      </w:numPr>
      <w:outlineLvl w:val="9"/>
    </w:pPr>
  </w:style>
  <w:style w:type="paragraph" w:customStyle="1" w:styleId="Rubrik5utannumrering">
    <w:name w:val="Rubrik 5 utan numrering"/>
    <w:basedOn w:val="Brdtext"/>
    <w:next w:val="Brdtext"/>
    <w:link w:val="Rubrik5utannumreringChar"/>
    <w:uiPriority w:val="29"/>
    <w:qFormat/>
    <w:rsid w:val="0009067D"/>
    <w:pPr>
      <w:keepNext/>
      <w:spacing w:before="240"/>
      <w:jc w:val="left"/>
    </w:pPr>
    <w:rPr>
      <w:b/>
    </w:rPr>
  </w:style>
  <w:style w:type="paragraph" w:customStyle="1" w:styleId="RubrikOmrde">
    <w:name w:val="Rubrik Område"/>
    <w:basedOn w:val="Rubrik2utannumrering"/>
    <w:next w:val="Brdtext"/>
    <w:link w:val="RubrikOmrdeChar"/>
    <w:uiPriority w:val="29"/>
    <w:rsid w:val="0009067D"/>
    <w:rPr>
      <w:b w:val="0"/>
      <w:i/>
      <w:sz w:val="28"/>
    </w:rPr>
  </w:style>
  <w:style w:type="paragraph" w:customStyle="1" w:styleId="RubrikRuta">
    <w:name w:val="Rubrik Ruta"/>
    <w:basedOn w:val="Rubrik3utannumrering"/>
    <w:next w:val="Brdtext"/>
    <w:link w:val="RubrikRutaChar"/>
    <w:uiPriority w:val="29"/>
    <w:rsid w:val="0009067D"/>
    <w:pPr>
      <w:spacing w:before="0"/>
    </w:pPr>
  </w:style>
  <w:style w:type="paragraph" w:customStyle="1" w:styleId="LagRubrik2">
    <w:name w:val="Lag Rubrik 2"/>
    <w:basedOn w:val="RKbas"/>
    <w:next w:val="Brdtext"/>
    <w:link w:val="LagRubrik2Char"/>
    <w:uiPriority w:val="29"/>
    <w:rsid w:val="0009067D"/>
    <w:pPr>
      <w:overflowPunct w:val="0"/>
      <w:autoSpaceDE w:val="0"/>
      <w:autoSpaceDN w:val="0"/>
      <w:adjustRightInd w:val="0"/>
      <w:jc w:val="left"/>
      <w:textAlignment w:val="baseline"/>
    </w:pPr>
    <w:rPr>
      <w:rFonts w:eastAsia="Times New Roman" w:cs="Times New Roman"/>
      <w:i/>
      <w:spacing w:val="-2"/>
      <w:kern w:val="16"/>
      <w:szCs w:val="20"/>
    </w:rPr>
  </w:style>
  <w:style w:type="paragraph" w:customStyle="1" w:styleId="BilageText">
    <w:name w:val="BilageText"/>
    <w:basedOn w:val="Brdtext"/>
    <w:semiHidden/>
    <w:rsid w:val="0009067D"/>
    <w:pPr>
      <w:spacing w:before="480" w:line="240" w:lineRule="auto"/>
      <w:jc w:val="center"/>
    </w:pPr>
    <w:rPr>
      <w:sz w:val="84"/>
    </w:rPr>
  </w:style>
  <w:style w:type="character" w:styleId="Fotnotsreferens">
    <w:name w:val="footnote reference"/>
    <w:basedOn w:val="Standardstycketeckensnitt"/>
    <w:semiHidden/>
    <w:rsid w:val="0009067D"/>
    <w:rPr>
      <w:rFonts w:ascii="OrigGarmnd BT" w:hAnsi="OrigGarmnd BT"/>
      <w:position w:val="6"/>
      <w:sz w:val="13"/>
      <w:vertAlign w:val="baseline"/>
    </w:rPr>
  </w:style>
  <w:style w:type="paragraph" w:styleId="Fotnotstext">
    <w:name w:val="footnote text"/>
    <w:basedOn w:val="RKbas"/>
    <w:link w:val="FotnotstextChar"/>
    <w:rsid w:val="0009067D"/>
    <w:pPr>
      <w:overflowPunct w:val="0"/>
      <w:autoSpaceDE w:val="0"/>
      <w:autoSpaceDN w:val="0"/>
      <w:adjustRightInd w:val="0"/>
      <w:spacing w:line="240" w:lineRule="exact"/>
      <w:textAlignment w:val="baseline"/>
    </w:pPr>
    <w:rPr>
      <w:rFonts w:eastAsia="Times New Roman" w:cs="Times New Roman"/>
      <w:sz w:val="14"/>
      <w:szCs w:val="20"/>
    </w:rPr>
  </w:style>
  <w:style w:type="character" w:customStyle="1" w:styleId="FotnotstextChar">
    <w:name w:val="Fotnotstext Char"/>
    <w:basedOn w:val="Standardstycketeckensnitt"/>
    <w:link w:val="Fotnotstext"/>
    <w:rsid w:val="0009067D"/>
    <w:rPr>
      <w:rFonts w:ascii="OrigGarmnd BT" w:eastAsia="Times New Roman" w:hAnsi="OrigGarmnd BT" w:cs="Times New Roman"/>
      <w:sz w:val="14"/>
      <w:szCs w:val="20"/>
    </w:rPr>
  </w:style>
  <w:style w:type="paragraph" w:styleId="Innehll1">
    <w:name w:val="toc 1"/>
    <w:basedOn w:val="RKbas"/>
    <w:next w:val="Innehll2"/>
    <w:link w:val="Innehll1Char"/>
    <w:uiPriority w:val="39"/>
    <w:rsid w:val="0009067D"/>
    <w:pPr>
      <w:tabs>
        <w:tab w:val="right" w:leader="dot" w:pos="9015"/>
      </w:tabs>
      <w:overflowPunct w:val="0"/>
      <w:autoSpaceDE w:val="0"/>
      <w:autoSpaceDN w:val="0"/>
      <w:adjustRightInd w:val="0"/>
      <w:spacing w:before="240"/>
      <w:ind w:left="1701" w:hanging="567"/>
      <w:jc w:val="left"/>
      <w:textAlignment w:val="baseline"/>
    </w:pPr>
    <w:rPr>
      <w:rFonts w:eastAsia="Times New Roman" w:cs="Times New Roman"/>
      <w:noProof/>
      <w:kern w:val="1"/>
      <w:szCs w:val="20"/>
    </w:rPr>
  </w:style>
  <w:style w:type="paragraph" w:styleId="Innehll2">
    <w:name w:val="toc 2"/>
    <w:basedOn w:val="RKbas"/>
    <w:link w:val="Innehll2Char"/>
    <w:uiPriority w:val="39"/>
    <w:rsid w:val="0009067D"/>
    <w:pPr>
      <w:tabs>
        <w:tab w:val="left" w:pos="2835"/>
        <w:tab w:val="right" w:leader="dot" w:pos="9015"/>
      </w:tabs>
      <w:overflowPunct w:val="0"/>
      <w:autoSpaceDE w:val="0"/>
      <w:autoSpaceDN w:val="0"/>
      <w:adjustRightInd w:val="0"/>
      <w:ind w:left="2835" w:hanging="1134"/>
      <w:jc w:val="left"/>
      <w:textAlignment w:val="baseline"/>
    </w:pPr>
    <w:rPr>
      <w:rFonts w:eastAsia="Times New Roman" w:cs="Times New Roman"/>
      <w:noProof/>
      <w:szCs w:val="20"/>
    </w:rPr>
  </w:style>
  <w:style w:type="paragraph" w:styleId="Innehll3">
    <w:name w:val="toc 3"/>
    <w:basedOn w:val="RKbas"/>
    <w:next w:val="RKbas"/>
    <w:link w:val="Innehll3Char"/>
    <w:rsid w:val="0009067D"/>
    <w:pPr>
      <w:tabs>
        <w:tab w:val="left" w:pos="2835"/>
        <w:tab w:val="right" w:leader="dot" w:pos="9015"/>
      </w:tabs>
      <w:overflowPunct w:val="0"/>
      <w:autoSpaceDE w:val="0"/>
      <w:autoSpaceDN w:val="0"/>
      <w:adjustRightInd w:val="0"/>
      <w:ind w:left="2835" w:hanging="1134"/>
      <w:jc w:val="left"/>
      <w:textAlignment w:val="baseline"/>
    </w:pPr>
    <w:rPr>
      <w:rFonts w:eastAsia="Times New Roman" w:cs="Times New Roman"/>
      <w:noProof/>
      <w:szCs w:val="20"/>
    </w:rPr>
  </w:style>
  <w:style w:type="paragraph" w:styleId="Innehll4">
    <w:name w:val="toc 4"/>
    <w:basedOn w:val="RKbas"/>
    <w:link w:val="Innehll4Char"/>
    <w:uiPriority w:val="39"/>
    <w:rsid w:val="0009067D"/>
    <w:pPr>
      <w:tabs>
        <w:tab w:val="right" w:leader="dot" w:pos="9015"/>
      </w:tabs>
      <w:overflowPunct w:val="0"/>
      <w:autoSpaceDE w:val="0"/>
      <w:autoSpaceDN w:val="0"/>
      <w:adjustRightInd w:val="0"/>
      <w:ind w:left="1701" w:hanging="567"/>
      <w:jc w:val="left"/>
      <w:textAlignment w:val="baseline"/>
    </w:pPr>
    <w:rPr>
      <w:rFonts w:eastAsia="Times New Roman" w:cs="Times New Roman"/>
      <w:noProof/>
      <w:kern w:val="22"/>
      <w:szCs w:val="20"/>
    </w:rPr>
  </w:style>
  <w:style w:type="paragraph" w:styleId="Innehll5">
    <w:name w:val="toc 5"/>
    <w:basedOn w:val="Innehll2"/>
    <w:next w:val="RKbas"/>
    <w:link w:val="Innehll5Char"/>
    <w:rsid w:val="0009067D"/>
    <w:pPr>
      <w:ind w:firstLine="0"/>
    </w:pPr>
    <w:rPr>
      <w:i/>
      <w:sz w:val="26"/>
    </w:rPr>
  </w:style>
  <w:style w:type="numbering" w:customStyle="1" w:styleId="RKrubrik1-5">
    <w:name w:val="RK rubrik 1-5"/>
    <w:uiPriority w:val="99"/>
    <w:rsid w:val="0009067D"/>
    <w:pPr>
      <w:numPr>
        <w:numId w:val="8"/>
      </w:numPr>
    </w:pPr>
  </w:style>
  <w:style w:type="paragraph" w:customStyle="1" w:styleId="Strecklista">
    <w:name w:val="Strecklista"/>
    <w:basedOn w:val="Brdtext"/>
    <w:link w:val="StrecklistaChar"/>
    <w:uiPriority w:val="40"/>
    <w:qFormat/>
    <w:rsid w:val="0009067D"/>
    <w:pPr>
      <w:numPr>
        <w:numId w:val="13"/>
      </w:numPr>
      <w:spacing w:before="84"/>
    </w:pPr>
  </w:style>
  <w:style w:type="numbering" w:customStyle="1" w:styleId="RKnummerlista">
    <w:name w:val="RK nummerlista"/>
    <w:uiPriority w:val="99"/>
    <w:rsid w:val="0009067D"/>
    <w:pPr>
      <w:numPr>
        <w:numId w:val="9"/>
      </w:numPr>
    </w:pPr>
  </w:style>
  <w:style w:type="paragraph" w:styleId="Numreradlista">
    <w:name w:val="List Number"/>
    <w:basedOn w:val="Brdtext"/>
    <w:link w:val="NumreradlistaChar"/>
    <w:uiPriority w:val="41"/>
    <w:qFormat/>
    <w:rsid w:val="0009067D"/>
    <w:pPr>
      <w:numPr>
        <w:numId w:val="12"/>
      </w:numPr>
      <w:spacing w:before="84"/>
    </w:pPr>
  </w:style>
  <w:style w:type="numbering" w:customStyle="1" w:styleId="RKstrecklista">
    <w:name w:val="RK strecklista"/>
    <w:uiPriority w:val="99"/>
    <w:rsid w:val="0009067D"/>
    <w:pPr>
      <w:numPr>
        <w:numId w:val="10"/>
      </w:numPr>
    </w:pPr>
  </w:style>
  <w:style w:type="character" w:customStyle="1" w:styleId="BrdtextChar">
    <w:name w:val="Brödtext Char"/>
    <w:basedOn w:val="Standardstycketeckensnitt"/>
    <w:link w:val="Brdtext"/>
    <w:rsid w:val="0009067D"/>
    <w:rPr>
      <w:rFonts w:ascii="OrigGarmnd BT" w:eastAsia="Times New Roman" w:hAnsi="OrigGarmnd BT" w:cs="Times New Roman"/>
      <w:spacing w:val="-4"/>
      <w:szCs w:val="20"/>
    </w:rPr>
  </w:style>
  <w:style w:type="character" w:customStyle="1" w:styleId="BrdtextmedindragChar">
    <w:name w:val="Brödtext med indrag Char"/>
    <w:basedOn w:val="Standardstycketeckensnitt"/>
    <w:link w:val="Brdtextmedindrag"/>
    <w:rsid w:val="0009067D"/>
    <w:rPr>
      <w:rFonts w:ascii="OrigGarmnd BT" w:eastAsia="Times New Roman" w:hAnsi="OrigGarmnd BT" w:cs="Times New Roman"/>
      <w:spacing w:val="-4"/>
      <w:szCs w:val="20"/>
    </w:rPr>
  </w:style>
  <w:style w:type="character" w:customStyle="1" w:styleId="SidhuvudChar">
    <w:name w:val="Sidhuvud Char"/>
    <w:basedOn w:val="Standardstycketeckensnitt"/>
    <w:link w:val="Sidhuvud"/>
    <w:rsid w:val="0009067D"/>
    <w:rPr>
      <w:rFonts w:ascii="OrigGarmnd BT" w:hAnsi="OrigGarmnd BT"/>
      <w:spacing w:val="16"/>
      <w:sz w:val="14"/>
    </w:rPr>
  </w:style>
  <w:style w:type="character" w:customStyle="1" w:styleId="SidfotChar">
    <w:name w:val="Sidfot Char"/>
    <w:basedOn w:val="Standardstycketeckensnitt"/>
    <w:link w:val="Sidfot"/>
    <w:rsid w:val="0009067D"/>
    <w:rPr>
      <w:rFonts w:ascii="OrigGarmnd BT" w:hAnsi="OrigGarmnd BT"/>
    </w:rPr>
  </w:style>
  <w:style w:type="paragraph" w:styleId="Ballongtext">
    <w:name w:val="Balloon Text"/>
    <w:basedOn w:val="Normal"/>
    <w:link w:val="BallongtextChar"/>
    <w:uiPriority w:val="99"/>
    <w:semiHidden/>
    <w:unhideWhenUsed/>
    <w:rsid w:val="0009067D"/>
    <w:pPr>
      <w:spacing w:after="0" w:line="240" w:lineRule="auto"/>
    </w:pPr>
    <w:rPr>
      <w:rFonts w:ascii="Tahoma" w:hAnsi="Tahoma" w:cs="Tahoma"/>
      <w:sz w:val="16"/>
      <w:szCs w:val="16"/>
    </w:rPr>
  </w:style>
  <w:style w:type="character" w:customStyle="1" w:styleId="BallongtextChar">
    <w:name w:val="Ballongtext Char"/>
    <w:basedOn w:val="Standardstycketeckensnitt"/>
    <w:link w:val="Ballongtext"/>
    <w:uiPriority w:val="99"/>
    <w:semiHidden/>
    <w:rsid w:val="0009067D"/>
    <w:rPr>
      <w:rFonts w:ascii="Tahoma" w:hAnsi="Tahoma" w:cs="Tahoma"/>
      <w:sz w:val="16"/>
      <w:szCs w:val="16"/>
    </w:rPr>
  </w:style>
  <w:style w:type="paragraph" w:customStyle="1" w:styleId="DiagramUnderrubrik">
    <w:name w:val="Diagram Underrubrik"/>
    <w:basedOn w:val="TabellUnderrubrik"/>
    <w:link w:val="DiagramUnderrubrikChar"/>
    <w:uiPriority w:val="25"/>
    <w:rsid w:val="0009067D"/>
    <w:pPr>
      <w:tabs>
        <w:tab w:val="right" w:pos="4338"/>
        <w:tab w:val="right" w:pos="9015"/>
      </w:tabs>
      <w:spacing w:after="10"/>
    </w:pPr>
  </w:style>
  <w:style w:type="character" w:customStyle="1" w:styleId="Bilagarubrik1Char">
    <w:name w:val="Bilaga rubrik1 Char"/>
    <w:basedOn w:val="BrdtextChar"/>
    <w:link w:val="Bilagarubrik1"/>
    <w:uiPriority w:val="19"/>
    <w:rsid w:val="0009067D"/>
    <w:rPr>
      <w:rFonts w:ascii="TradeGothic" w:eastAsia="Times New Roman" w:hAnsi="TradeGothic" w:cs="Times New Roman"/>
      <w:b/>
      <w:spacing w:val="-4"/>
      <w:sz w:val="24"/>
      <w:szCs w:val="20"/>
    </w:rPr>
  </w:style>
  <w:style w:type="character" w:customStyle="1" w:styleId="Bilagarubrik2Char">
    <w:name w:val="Bilaga rubrik2 Char"/>
    <w:basedOn w:val="Bilagarubrik1Char"/>
    <w:link w:val="Bilagarubrik2"/>
    <w:uiPriority w:val="19"/>
    <w:rsid w:val="0009067D"/>
    <w:rPr>
      <w:rFonts w:ascii="TradeGothic" w:eastAsia="Times New Roman" w:hAnsi="TradeGothic" w:cs="Times New Roman"/>
      <w:b/>
      <w:spacing w:val="-4"/>
      <w:sz w:val="24"/>
      <w:szCs w:val="20"/>
    </w:rPr>
  </w:style>
  <w:style w:type="character" w:customStyle="1" w:styleId="Bilagarubrik3Char">
    <w:name w:val="Bilaga rubrik3 Char"/>
    <w:basedOn w:val="Bilagarubrik2Char"/>
    <w:link w:val="Bilagarubrik3"/>
    <w:uiPriority w:val="19"/>
    <w:rsid w:val="0009067D"/>
    <w:rPr>
      <w:rFonts w:ascii="TradeGothic" w:eastAsia="Times New Roman" w:hAnsi="TradeGothic" w:cs="Times New Roman"/>
      <w:b/>
      <w:spacing w:val="-4"/>
      <w:sz w:val="20"/>
      <w:szCs w:val="20"/>
    </w:rPr>
  </w:style>
  <w:style w:type="character" w:customStyle="1" w:styleId="RKbasChar">
    <w:name w:val="RKbas Char"/>
    <w:basedOn w:val="Standardstycketeckensnitt"/>
    <w:link w:val="RKbas"/>
    <w:semiHidden/>
    <w:rsid w:val="0009067D"/>
    <w:rPr>
      <w:rFonts w:ascii="OrigGarmnd BT" w:hAnsi="OrigGarmnd BT"/>
    </w:rPr>
  </w:style>
  <w:style w:type="character" w:customStyle="1" w:styleId="DiagramRubrikChar">
    <w:name w:val="Diagram Rubrik Char"/>
    <w:basedOn w:val="RKbasChar"/>
    <w:link w:val="DiagramRubrik"/>
    <w:uiPriority w:val="25"/>
    <w:rsid w:val="0009067D"/>
    <w:rPr>
      <w:rFonts w:ascii="TradeGothic" w:eastAsia="Times New Roman" w:hAnsi="TradeGothic" w:cs="Times New Roman"/>
      <w:b/>
      <w:spacing w:val="2"/>
      <w:sz w:val="16"/>
      <w:szCs w:val="20"/>
      <w:shd w:val="solid" w:color="auto" w:fill="auto"/>
    </w:rPr>
  </w:style>
  <w:style w:type="character" w:customStyle="1" w:styleId="TabellChar">
    <w:name w:val="Tabell Char"/>
    <w:basedOn w:val="BrdtextChar"/>
    <w:link w:val="Tabell"/>
    <w:uiPriority w:val="59"/>
    <w:rsid w:val="0009067D"/>
    <w:rPr>
      <w:rFonts w:ascii="TradeGothic CondEighteen" w:eastAsia="Times New Roman" w:hAnsi="TradeGothic CondEighteen" w:cs="Times New Roman"/>
      <w:spacing w:val="8"/>
      <w:sz w:val="16"/>
      <w:szCs w:val="20"/>
    </w:rPr>
  </w:style>
  <w:style w:type="character" w:customStyle="1" w:styleId="TabellRubrikChar">
    <w:name w:val="Tabell Rubrik Char"/>
    <w:basedOn w:val="TabellChar"/>
    <w:link w:val="TabellRubrik"/>
    <w:rsid w:val="0009067D"/>
    <w:rPr>
      <w:rFonts w:ascii="TradeGothic" w:eastAsia="Times New Roman" w:hAnsi="TradeGothic" w:cs="Times New Roman"/>
      <w:b/>
      <w:spacing w:val="2"/>
      <w:sz w:val="16"/>
      <w:szCs w:val="20"/>
      <w:shd w:val="solid" w:color="auto" w:fill="auto"/>
    </w:rPr>
  </w:style>
  <w:style w:type="character" w:customStyle="1" w:styleId="TabellUnderrubrikChar">
    <w:name w:val="Tabell Underrubrik Char"/>
    <w:basedOn w:val="TabellRubrikChar"/>
    <w:link w:val="TabellUnderrubrik"/>
    <w:rsid w:val="0009067D"/>
    <w:rPr>
      <w:rFonts w:ascii="TradeGothic" w:eastAsia="Times New Roman" w:hAnsi="TradeGothic" w:cs="Times New Roman"/>
      <w:b w:val="0"/>
      <w:i/>
      <w:spacing w:val="2"/>
      <w:sz w:val="14"/>
      <w:szCs w:val="20"/>
      <w:shd w:val="solid" w:color="auto" w:fill="auto"/>
    </w:rPr>
  </w:style>
  <w:style w:type="character" w:customStyle="1" w:styleId="DiagramUnderrubrikChar">
    <w:name w:val="Diagram Underrubrik Char"/>
    <w:basedOn w:val="TabellUnderrubrikChar"/>
    <w:link w:val="DiagramUnderrubrik"/>
    <w:uiPriority w:val="25"/>
    <w:rsid w:val="0009067D"/>
    <w:rPr>
      <w:rFonts w:ascii="TradeGothic" w:eastAsia="Times New Roman" w:hAnsi="TradeGothic" w:cs="Times New Roman"/>
      <w:b w:val="0"/>
      <w:i/>
      <w:spacing w:val="2"/>
      <w:sz w:val="14"/>
      <w:szCs w:val="20"/>
      <w:shd w:val="solid" w:color="auto" w:fill="auto"/>
    </w:rPr>
  </w:style>
  <w:style w:type="character" w:customStyle="1" w:styleId="LagRubrik2Char">
    <w:name w:val="Lag Rubrik 2 Char"/>
    <w:basedOn w:val="RKbasChar"/>
    <w:link w:val="LagRubrik2"/>
    <w:uiPriority w:val="29"/>
    <w:rsid w:val="0009067D"/>
    <w:rPr>
      <w:rFonts w:ascii="OrigGarmnd BT" w:eastAsia="Times New Roman" w:hAnsi="OrigGarmnd BT" w:cs="Times New Roman"/>
      <w:i/>
      <w:spacing w:val="-2"/>
      <w:kern w:val="16"/>
      <w:szCs w:val="20"/>
    </w:rPr>
  </w:style>
  <w:style w:type="character" w:customStyle="1" w:styleId="Rubrik2utannumreringChar">
    <w:name w:val="Rubrik 2 utan numrering Char"/>
    <w:basedOn w:val="Rubrik2Char"/>
    <w:link w:val="Rubrik2utannumrering"/>
    <w:uiPriority w:val="29"/>
    <w:rsid w:val="0009067D"/>
    <w:rPr>
      <w:rFonts w:ascii="TradeGothic" w:eastAsia="Times New Roman" w:hAnsi="TradeGothic" w:cs="Times New Roman"/>
      <w:b/>
      <w:kern w:val="24"/>
      <w:sz w:val="24"/>
      <w:szCs w:val="20"/>
    </w:rPr>
  </w:style>
  <w:style w:type="character" w:customStyle="1" w:styleId="Rubrik3utannumreringChar">
    <w:name w:val="Rubrik 3 utan numrering Char"/>
    <w:basedOn w:val="Rubrik3Char"/>
    <w:link w:val="Rubrik3utannumrering"/>
    <w:uiPriority w:val="29"/>
    <w:rsid w:val="0009067D"/>
    <w:rPr>
      <w:rFonts w:ascii="TradeGothic" w:eastAsia="Times New Roman" w:hAnsi="TradeGothic" w:cs="Times New Roman"/>
      <w:b/>
      <w:szCs w:val="20"/>
    </w:rPr>
  </w:style>
  <w:style w:type="character" w:customStyle="1" w:styleId="Rubrik4utannumreringChar">
    <w:name w:val="Rubrik 4 utan numrering Char"/>
    <w:basedOn w:val="Rubrik4Char"/>
    <w:link w:val="Rubrik4utannumrering"/>
    <w:uiPriority w:val="29"/>
    <w:rsid w:val="0009067D"/>
    <w:rPr>
      <w:rFonts w:ascii="TradeGothic" w:eastAsia="Times New Roman" w:hAnsi="TradeGothic" w:cs="Times New Roman"/>
      <w:b/>
      <w:sz w:val="20"/>
      <w:szCs w:val="20"/>
    </w:rPr>
  </w:style>
  <w:style w:type="character" w:customStyle="1" w:styleId="Rubrik5utannumreringChar">
    <w:name w:val="Rubrik 5 utan numrering Char"/>
    <w:basedOn w:val="BrdtextChar"/>
    <w:link w:val="Rubrik5utannumrering"/>
    <w:uiPriority w:val="29"/>
    <w:rsid w:val="0009067D"/>
    <w:rPr>
      <w:rFonts w:ascii="OrigGarmnd BT" w:eastAsia="Times New Roman" w:hAnsi="OrigGarmnd BT" w:cs="Times New Roman"/>
      <w:b/>
      <w:spacing w:val="-4"/>
      <w:szCs w:val="20"/>
    </w:rPr>
  </w:style>
  <w:style w:type="character" w:customStyle="1" w:styleId="RubrikAnslagChar">
    <w:name w:val="Rubrik Anslag Char"/>
    <w:basedOn w:val="Rubrik2Char"/>
    <w:link w:val="RubrikAnslag"/>
    <w:uiPriority w:val="29"/>
    <w:rsid w:val="0009067D"/>
    <w:rPr>
      <w:rFonts w:ascii="TradeGothic" w:eastAsia="Times New Roman" w:hAnsi="TradeGothic" w:cs="Times New Roman"/>
      <w:b/>
      <w:bCs/>
      <w:kern w:val="24"/>
      <w:sz w:val="24"/>
      <w:szCs w:val="20"/>
    </w:rPr>
  </w:style>
  <w:style w:type="character" w:customStyle="1" w:styleId="RubrikOmrdeChar">
    <w:name w:val="Rubrik Område Char"/>
    <w:basedOn w:val="Rubrik2utannumreringChar"/>
    <w:link w:val="RubrikOmrde"/>
    <w:uiPriority w:val="29"/>
    <w:rsid w:val="0009067D"/>
    <w:rPr>
      <w:rFonts w:ascii="TradeGothic" w:eastAsia="Times New Roman" w:hAnsi="TradeGothic" w:cs="Times New Roman"/>
      <w:b w:val="0"/>
      <w:i/>
      <w:kern w:val="24"/>
      <w:sz w:val="28"/>
      <w:szCs w:val="20"/>
    </w:rPr>
  </w:style>
  <w:style w:type="character" w:customStyle="1" w:styleId="RubrikRutaChar">
    <w:name w:val="Rubrik Ruta Char"/>
    <w:basedOn w:val="Rubrik3utannumreringChar"/>
    <w:link w:val="RubrikRuta"/>
    <w:uiPriority w:val="29"/>
    <w:rsid w:val="0009067D"/>
    <w:rPr>
      <w:rFonts w:ascii="TradeGothic" w:eastAsia="Times New Roman" w:hAnsi="TradeGothic" w:cs="Times New Roman"/>
      <w:b/>
      <w:szCs w:val="20"/>
    </w:rPr>
  </w:style>
  <w:style w:type="character" w:customStyle="1" w:styleId="TabellAnslagChar">
    <w:name w:val="Tabell Anslag Char"/>
    <w:basedOn w:val="TabellChar"/>
    <w:link w:val="TabellAnslag"/>
    <w:uiPriority w:val="59"/>
    <w:rsid w:val="0009067D"/>
    <w:rPr>
      <w:rFonts w:ascii="TradeGothic CondEighteen" w:eastAsia="Times New Roman" w:hAnsi="TradeGothic CondEighteen" w:cs="Times New Roman"/>
      <w:spacing w:val="8"/>
      <w:sz w:val="18"/>
      <w:szCs w:val="20"/>
    </w:rPr>
  </w:style>
  <w:style w:type="character" w:customStyle="1" w:styleId="TabellAnslagHuvudChar">
    <w:name w:val="Tabell Anslag Huvud Char"/>
    <w:basedOn w:val="TabellAnslagChar"/>
    <w:link w:val="TabellAnslagHuvud"/>
    <w:uiPriority w:val="59"/>
    <w:rsid w:val="0009067D"/>
    <w:rPr>
      <w:rFonts w:ascii="TradeGothic CondEighteen" w:eastAsia="Times New Roman" w:hAnsi="TradeGothic CondEighteen" w:cs="Times New Roman"/>
      <w:caps/>
      <w:spacing w:val="8"/>
      <w:sz w:val="18"/>
      <w:szCs w:val="20"/>
    </w:rPr>
  </w:style>
  <w:style w:type="character" w:customStyle="1" w:styleId="TabellAnslagSummaChar">
    <w:name w:val="Tabell Anslag Summa Char"/>
    <w:basedOn w:val="TabellAnslagChar"/>
    <w:link w:val="TabellAnslagSumma"/>
    <w:uiPriority w:val="59"/>
    <w:rsid w:val="0009067D"/>
    <w:rPr>
      <w:rFonts w:ascii="TradeGothic CondEighteen" w:eastAsia="Times New Roman" w:hAnsi="TradeGothic CondEighteen" w:cs="Times New Roman"/>
      <w:b/>
      <w:spacing w:val="8"/>
      <w:sz w:val="18"/>
      <w:szCs w:val="20"/>
    </w:rPr>
  </w:style>
  <w:style w:type="character" w:customStyle="1" w:styleId="TabellFotnotChar">
    <w:name w:val="Tabell Fotnot Char"/>
    <w:basedOn w:val="TabellChar"/>
    <w:link w:val="TabellFotnot"/>
    <w:rsid w:val="0009067D"/>
    <w:rPr>
      <w:rFonts w:ascii="TradeGothic CondEighteen" w:eastAsia="Times New Roman" w:hAnsi="TradeGothic CondEighteen" w:cs="Times New Roman"/>
      <w:spacing w:val="4"/>
      <w:sz w:val="14"/>
      <w:szCs w:val="20"/>
    </w:rPr>
  </w:style>
  <w:style w:type="character" w:customStyle="1" w:styleId="TabellHuvudChar">
    <w:name w:val="Tabell Huvud Char"/>
    <w:basedOn w:val="TabellChar"/>
    <w:link w:val="TabellHuvud"/>
    <w:rsid w:val="0009067D"/>
    <w:rPr>
      <w:rFonts w:ascii="TradeGothic CondEighteen" w:eastAsia="Times New Roman" w:hAnsi="TradeGothic CondEighteen" w:cs="Times New Roman"/>
      <w:spacing w:val="4"/>
      <w:sz w:val="14"/>
      <w:szCs w:val="20"/>
    </w:rPr>
  </w:style>
  <w:style w:type="character" w:customStyle="1" w:styleId="TabellRaderChar">
    <w:name w:val="Tabell Rader Char"/>
    <w:basedOn w:val="TabellChar"/>
    <w:link w:val="TabellRader"/>
    <w:rsid w:val="0009067D"/>
    <w:rPr>
      <w:rFonts w:ascii="TradeGothic CondEighteen" w:eastAsia="Times New Roman" w:hAnsi="TradeGothic CondEighteen" w:cs="Times New Roman"/>
      <w:spacing w:val="4"/>
      <w:sz w:val="16"/>
      <w:szCs w:val="20"/>
    </w:rPr>
  </w:style>
  <w:style w:type="character" w:customStyle="1" w:styleId="TabellSlutsummaChar">
    <w:name w:val="Tabell Slutsumma Char"/>
    <w:basedOn w:val="TabellRaderChar"/>
    <w:link w:val="TabellSlutsumma"/>
    <w:rsid w:val="0009067D"/>
    <w:rPr>
      <w:rFonts w:ascii="TradeGothic CondEighteen" w:eastAsia="Times New Roman" w:hAnsi="TradeGothic CondEighteen" w:cs="Times New Roman"/>
      <w:b/>
      <w:spacing w:val="4"/>
      <w:sz w:val="16"/>
      <w:szCs w:val="20"/>
    </w:rPr>
  </w:style>
  <w:style w:type="character" w:customStyle="1" w:styleId="TabellSummaChar">
    <w:name w:val="Tabell Summa Char"/>
    <w:basedOn w:val="RKbasChar"/>
    <w:link w:val="TabellSumma"/>
    <w:uiPriority w:val="59"/>
    <w:rsid w:val="0009067D"/>
    <w:rPr>
      <w:rFonts w:ascii="TradeGothic CondEighteen" w:eastAsia="Times New Roman" w:hAnsi="TradeGothic CondEighteen" w:cs="Times New Roman"/>
      <w:i/>
      <w:spacing w:val="8"/>
      <w:sz w:val="16"/>
      <w:szCs w:val="20"/>
    </w:rPr>
  </w:style>
  <w:style w:type="character" w:customStyle="1" w:styleId="TabellSummaTextChar">
    <w:name w:val="Tabell SummaText Char"/>
    <w:basedOn w:val="TabellSlutsummaChar"/>
    <w:link w:val="TabellSummaText"/>
    <w:uiPriority w:val="59"/>
    <w:rsid w:val="0009067D"/>
    <w:rPr>
      <w:rFonts w:ascii="TradeGothic CondEighteen" w:eastAsia="Times New Roman" w:hAnsi="TradeGothic CondEighteen" w:cs="Times New Roman"/>
      <w:b/>
      <w:spacing w:val="4"/>
      <w:sz w:val="16"/>
      <w:szCs w:val="20"/>
    </w:rPr>
  </w:style>
  <w:style w:type="character" w:customStyle="1" w:styleId="NumreradlistaChar">
    <w:name w:val="Numrerad lista Char"/>
    <w:basedOn w:val="BrdtextChar"/>
    <w:link w:val="Numreradlista"/>
    <w:uiPriority w:val="41"/>
    <w:rsid w:val="0009067D"/>
    <w:rPr>
      <w:rFonts w:ascii="OrigGarmnd BT" w:eastAsia="Times New Roman" w:hAnsi="OrigGarmnd BT" w:cs="Times New Roman"/>
      <w:spacing w:val="-4"/>
      <w:szCs w:val="20"/>
    </w:rPr>
  </w:style>
  <w:style w:type="character" w:customStyle="1" w:styleId="StrecklistaChar">
    <w:name w:val="Strecklista Char"/>
    <w:basedOn w:val="BrdtextChar"/>
    <w:link w:val="Strecklista"/>
    <w:uiPriority w:val="40"/>
    <w:rsid w:val="0009067D"/>
    <w:rPr>
      <w:rFonts w:ascii="OrigGarmnd BT" w:eastAsia="Times New Roman" w:hAnsi="OrigGarmnd BT" w:cs="Times New Roman"/>
      <w:spacing w:val="-4"/>
      <w:szCs w:val="20"/>
    </w:rPr>
  </w:style>
  <w:style w:type="paragraph" w:customStyle="1" w:styleId="Rubrikprotokollsutdrag">
    <w:name w:val="Rubrik protokollsutdrag"/>
    <w:basedOn w:val="Brdtext"/>
    <w:next w:val="Brdtext"/>
    <w:link w:val="RubrikprotokollsutdragChar"/>
    <w:uiPriority w:val="29"/>
    <w:rsid w:val="0009067D"/>
    <w:pPr>
      <w:keepNext/>
      <w:suppressAutoHyphens/>
      <w:spacing w:before="960" w:line="240" w:lineRule="auto"/>
      <w:ind w:left="1701" w:right="1474"/>
      <w:jc w:val="center"/>
    </w:pPr>
    <w:rPr>
      <w:rFonts w:ascii="TradeGothic" w:hAnsi="TradeGothic"/>
      <w:sz w:val="28"/>
    </w:rPr>
  </w:style>
  <w:style w:type="character" w:customStyle="1" w:styleId="RubrikprotokollsutdragChar">
    <w:name w:val="Rubrik protokollsutdrag Char"/>
    <w:basedOn w:val="BrdtextChar"/>
    <w:link w:val="Rubrikprotokollsutdrag"/>
    <w:uiPriority w:val="29"/>
    <w:rsid w:val="0009067D"/>
    <w:rPr>
      <w:rFonts w:ascii="TradeGothic" w:eastAsia="Times New Roman" w:hAnsi="TradeGothic" w:cs="Times New Roman"/>
      <w:spacing w:val="-4"/>
      <w:sz w:val="28"/>
      <w:szCs w:val="20"/>
    </w:rPr>
  </w:style>
  <w:style w:type="character" w:customStyle="1" w:styleId="Innehll1Char">
    <w:name w:val="Innehåll 1 Char"/>
    <w:basedOn w:val="RKbasChar"/>
    <w:link w:val="Innehll1"/>
    <w:uiPriority w:val="39"/>
    <w:rsid w:val="0009067D"/>
    <w:rPr>
      <w:rFonts w:ascii="OrigGarmnd BT" w:eastAsia="Times New Roman" w:hAnsi="OrigGarmnd BT" w:cs="Times New Roman"/>
      <w:noProof/>
      <w:kern w:val="1"/>
      <w:szCs w:val="20"/>
    </w:rPr>
  </w:style>
  <w:style w:type="character" w:customStyle="1" w:styleId="Innehll2Char">
    <w:name w:val="Innehåll 2 Char"/>
    <w:basedOn w:val="RKbasChar"/>
    <w:link w:val="Innehll2"/>
    <w:uiPriority w:val="39"/>
    <w:rsid w:val="0009067D"/>
    <w:rPr>
      <w:rFonts w:ascii="OrigGarmnd BT" w:eastAsia="Times New Roman" w:hAnsi="OrigGarmnd BT" w:cs="Times New Roman"/>
      <w:noProof/>
      <w:szCs w:val="20"/>
    </w:rPr>
  </w:style>
  <w:style w:type="character" w:customStyle="1" w:styleId="Innehll3Char">
    <w:name w:val="Innehåll 3 Char"/>
    <w:basedOn w:val="RKbasChar"/>
    <w:link w:val="Innehll3"/>
    <w:rsid w:val="0009067D"/>
    <w:rPr>
      <w:rFonts w:ascii="OrigGarmnd BT" w:eastAsia="Times New Roman" w:hAnsi="OrigGarmnd BT" w:cs="Times New Roman"/>
      <w:noProof/>
      <w:szCs w:val="20"/>
    </w:rPr>
  </w:style>
  <w:style w:type="character" w:customStyle="1" w:styleId="Innehll5Char">
    <w:name w:val="Innehåll 5 Char"/>
    <w:basedOn w:val="Innehll2Char"/>
    <w:link w:val="Innehll5"/>
    <w:rsid w:val="0009067D"/>
    <w:rPr>
      <w:rFonts w:ascii="OrigGarmnd BT" w:eastAsia="Times New Roman" w:hAnsi="OrigGarmnd BT" w:cs="Times New Roman"/>
      <w:i/>
      <w:noProof/>
      <w:sz w:val="26"/>
      <w:szCs w:val="20"/>
    </w:rPr>
  </w:style>
  <w:style w:type="paragraph" w:customStyle="1" w:styleId="Slutstreck">
    <w:name w:val="Slutstreck"/>
    <w:basedOn w:val="Brdtext"/>
    <w:next w:val="Brdtextmedindrag"/>
    <w:link w:val="SlutstreckChar"/>
    <w:uiPriority w:val="40"/>
    <w:rsid w:val="0009067D"/>
    <w:pPr>
      <w:spacing w:after="120"/>
    </w:pPr>
    <w:rPr>
      <w:u w:val="single"/>
    </w:rPr>
  </w:style>
  <w:style w:type="character" w:customStyle="1" w:styleId="SlutstreckChar">
    <w:name w:val="Slutstreck Char"/>
    <w:basedOn w:val="BrdtextChar"/>
    <w:link w:val="Slutstreck"/>
    <w:uiPriority w:val="40"/>
    <w:rsid w:val="0009067D"/>
    <w:rPr>
      <w:rFonts w:ascii="OrigGarmnd BT" w:eastAsia="Times New Roman" w:hAnsi="OrigGarmnd BT" w:cs="Times New Roman"/>
      <w:spacing w:val="-4"/>
      <w:szCs w:val="20"/>
      <w:u w:val="single"/>
    </w:rPr>
  </w:style>
  <w:style w:type="character" w:customStyle="1" w:styleId="Innehll4Char">
    <w:name w:val="Innehåll 4 Char"/>
    <w:basedOn w:val="RKbasChar"/>
    <w:link w:val="Innehll4"/>
    <w:uiPriority w:val="39"/>
    <w:rsid w:val="0009067D"/>
    <w:rPr>
      <w:rFonts w:ascii="OrigGarmnd BT" w:eastAsia="Times New Roman" w:hAnsi="OrigGarmnd BT" w:cs="Times New Roman"/>
      <w:noProof/>
      <w:kern w:val="22"/>
      <w:szCs w:val="20"/>
    </w:rPr>
  </w:style>
  <w:style w:type="paragraph" w:customStyle="1" w:styleId="Rubrik6utannumrering">
    <w:name w:val="Rubrik 6 utan numrering"/>
    <w:basedOn w:val="Brdtext"/>
    <w:next w:val="Brdtext"/>
    <w:link w:val="Rubrik6utannumreringChar"/>
    <w:uiPriority w:val="29"/>
    <w:qFormat/>
    <w:rsid w:val="0009067D"/>
    <w:pPr>
      <w:keepNext/>
      <w:spacing w:before="240"/>
      <w:jc w:val="left"/>
      <w:outlineLvl w:val="5"/>
    </w:pPr>
    <w:rPr>
      <w:i/>
    </w:rPr>
  </w:style>
  <w:style w:type="character" w:customStyle="1" w:styleId="Rubrik6utannumreringChar">
    <w:name w:val="Rubrik 6 utan numrering Char"/>
    <w:basedOn w:val="BrdtextChar"/>
    <w:link w:val="Rubrik6utannumrering"/>
    <w:uiPriority w:val="29"/>
    <w:rsid w:val="0009067D"/>
    <w:rPr>
      <w:rFonts w:ascii="OrigGarmnd BT" w:eastAsia="Times New Roman" w:hAnsi="OrigGarmnd BT" w:cs="Times New Roman"/>
      <w:i/>
      <w:spacing w:val="-4"/>
      <w:szCs w:val="20"/>
    </w:rPr>
  </w:style>
  <w:style w:type="paragraph" w:customStyle="1" w:styleId="DiagramFotnot">
    <w:name w:val="Diagram Fotnot"/>
    <w:basedOn w:val="Brdtext"/>
    <w:next w:val="Brdtext"/>
    <w:link w:val="DiagramFotnotChar"/>
    <w:uiPriority w:val="23"/>
    <w:rsid w:val="0009067D"/>
    <w:pPr>
      <w:keepNext/>
      <w:keepLines/>
      <w:spacing w:line="240" w:lineRule="auto"/>
      <w:ind w:left="153"/>
      <w:jc w:val="left"/>
    </w:pPr>
    <w:rPr>
      <w:rFonts w:ascii="TradeGothic CondEighteen" w:hAnsi="TradeGothic CondEighteen"/>
      <w:sz w:val="14"/>
    </w:rPr>
  </w:style>
  <w:style w:type="character" w:customStyle="1" w:styleId="DiagramFotnotChar">
    <w:name w:val="Diagram Fotnot Char"/>
    <w:basedOn w:val="BrdtextChar"/>
    <w:link w:val="DiagramFotnot"/>
    <w:uiPriority w:val="23"/>
    <w:rsid w:val="0009067D"/>
    <w:rPr>
      <w:rFonts w:ascii="TradeGothic CondEighteen" w:eastAsia="Times New Roman" w:hAnsi="TradeGothic CondEighteen" w:cs="Times New Roman"/>
      <w:spacing w:val="-4"/>
      <w:sz w:val="14"/>
      <w:szCs w:val="20"/>
    </w:rPr>
  </w:style>
  <w:style w:type="paragraph" w:styleId="Slutkommentar">
    <w:name w:val="endnote text"/>
    <w:basedOn w:val="Normal"/>
    <w:link w:val="SlutkommentarChar"/>
    <w:uiPriority w:val="99"/>
    <w:semiHidden/>
    <w:unhideWhenUsed/>
    <w:rsid w:val="0009067D"/>
    <w:pPr>
      <w:spacing w:after="0" w:line="240" w:lineRule="auto"/>
    </w:pPr>
    <w:rPr>
      <w:sz w:val="20"/>
      <w:szCs w:val="20"/>
    </w:rPr>
  </w:style>
  <w:style w:type="character" w:customStyle="1" w:styleId="SlutkommentarChar">
    <w:name w:val="Slutkommentar Char"/>
    <w:basedOn w:val="Standardstycketeckensnitt"/>
    <w:link w:val="Slutkommentar"/>
    <w:uiPriority w:val="99"/>
    <w:semiHidden/>
    <w:rsid w:val="0009067D"/>
    <w:rPr>
      <w:sz w:val="20"/>
      <w:szCs w:val="20"/>
    </w:rPr>
  </w:style>
  <w:style w:type="character" w:styleId="Slutkommentarsreferens">
    <w:name w:val="endnote reference"/>
    <w:basedOn w:val="Standardstycketeckensnitt"/>
    <w:uiPriority w:val="99"/>
    <w:semiHidden/>
    <w:unhideWhenUsed/>
    <w:rsid w:val="0009067D"/>
    <w:rPr>
      <w:vertAlign w:val="superscript"/>
    </w:rPr>
  </w:style>
  <w:style w:type="character" w:styleId="Hyperlnk">
    <w:name w:val="Hyperlink"/>
    <w:basedOn w:val="Standardstycketeckensnitt"/>
    <w:uiPriority w:val="99"/>
    <w:semiHidden/>
    <w:rsid w:val="0009067D"/>
    <w:rPr>
      <w:color w:val="5F5F5F" w:themeColor="hyperlink"/>
      <w:u w:val="single"/>
    </w:rPr>
  </w:style>
  <w:style w:type="paragraph" w:customStyle="1" w:styleId="Bilagarubrik1utannumrering">
    <w:name w:val="Bilaga rubrik1 utan numrering"/>
    <w:basedOn w:val="Brdtext"/>
    <w:next w:val="Brdtext"/>
    <w:link w:val="Bilagarubrik1utannumreringChar"/>
    <w:uiPriority w:val="19"/>
    <w:rsid w:val="0009067D"/>
    <w:pPr>
      <w:keepNext/>
      <w:keepLines/>
      <w:tabs>
        <w:tab w:val="left" w:pos="851"/>
      </w:tabs>
      <w:suppressAutoHyphens/>
      <w:spacing w:before="960" w:after="240"/>
      <w:jc w:val="left"/>
    </w:pPr>
    <w:rPr>
      <w:rFonts w:ascii="TradeGothic" w:hAnsi="TradeGothic"/>
      <w:b/>
      <w:sz w:val="24"/>
    </w:rPr>
  </w:style>
  <w:style w:type="character" w:customStyle="1" w:styleId="Bilagarubrik1utannumreringChar">
    <w:name w:val="Bilaga rubrik1 utan numrering Char"/>
    <w:basedOn w:val="BrdtextChar"/>
    <w:link w:val="Bilagarubrik1utannumrering"/>
    <w:uiPriority w:val="19"/>
    <w:rsid w:val="0009067D"/>
    <w:rPr>
      <w:rFonts w:ascii="TradeGothic" w:eastAsia="Times New Roman" w:hAnsi="TradeGothic" w:cs="Times New Roman"/>
      <w:b/>
      <w:spacing w:val="-4"/>
      <w:sz w:val="24"/>
      <w:szCs w:val="20"/>
    </w:rPr>
  </w:style>
  <w:style w:type="paragraph" w:customStyle="1" w:styleId="Bilagarubrik2utannumrering">
    <w:name w:val="Bilaga rubrik2 utan numrering"/>
    <w:basedOn w:val="Bilagarubrik1utannumrering"/>
    <w:next w:val="Brdtext"/>
    <w:link w:val="Bilagarubrik2utannumreringChar"/>
    <w:uiPriority w:val="19"/>
    <w:rsid w:val="0009067D"/>
    <w:pPr>
      <w:spacing w:before="720"/>
    </w:pPr>
  </w:style>
  <w:style w:type="character" w:customStyle="1" w:styleId="Bilagarubrik2utannumreringChar">
    <w:name w:val="Bilaga rubrik2 utan numrering Char"/>
    <w:basedOn w:val="Bilagarubrik1utannumreringChar"/>
    <w:link w:val="Bilagarubrik2utannumrering"/>
    <w:uiPriority w:val="19"/>
    <w:rsid w:val="0009067D"/>
    <w:rPr>
      <w:rFonts w:ascii="TradeGothic" w:eastAsia="Times New Roman" w:hAnsi="TradeGothic" w:cs="Times New Roman"/>
      <w:b/>
      <w:spacing w:val="-4"/>
      <w:sz w:val="24"/>
      <w:szCs w:val="20"/>
    </w:rPr>
  </w:style>
  <w:style w:type="paragraph" w:customStyle="1" w:styleId="Bilagarubrik3utannumrering">
    <w:name w:val="Bilaga rubrik3 utan numrering"/>
    <w:basedOn w:val="Bilagarubrik2utannumrering"/>
    <w:next w:val="Brdtext"/>
    <w:link w:val="Bilagarubrik3utannumreringChar"/>
    <w:uiPriority w:val="20"/>
    <w:rsid w:val="0009067D"/>
    <w:pPr>
      <w:spacing w:before="480"/>
    </w:pPr>
    <w:rPr>
      <w:sz w:val="20"/>
    </w:rPr>
  </w:style>
  <w:style w:type="character" w:customStyle="1" w:styleId="Bilagarubrik3utannumreringChar">
    <w:name w:val="Bilaga rubrik3 utan numrering Char"/>
    <w:basedOn w:val="Bilagarubrik2utannumreringChar"/>
    <w:link w:val="Bilagarubrik3utannumrering"/>
    <w:uiPriority w:val="20"/>
    <w:rsid w:val="0009067D"/>
    <w:rPr>
      <w:rFonts w:ascii="TradeGothic" w:eastAsia="Times New Roman" w:hAnsi="TradeGothic" w:cs="Times New Roman"/>
      <w:b/>
      <w:spacing w:val="-4"/>
      <w:sz w:val="20"/>
      <w:szCs w:val="20"/>
    </w:rPr>
  </w:style>
  <w:style w:type="numbering" w:customStyle="1" w:styleId="RKbilagarubrik1-5">
    <w:name w:val="RK bilaga rubrik 1-5"/>
    <w:uiPriority w:val="99"/>
    <w:rsid w:val="0009067D"/>
    <w:pPr>
      <w:numPr>
        <w:numId w:val="11"/>
      </w:numPr>
    </w:pPr>
  </w:style>
  <w:style w:type="character" w:customStyle="1" w:styleId="Rubrik7Char">
    <w:name w:val="Rubrik 7 Char"/>
    <w:basedOn w:val="Standardstycketeckensnitt"/>
    <w:link w:val="Rubrik7"/>
    <w:uiPriority w:val="29"/>
    <w:semiHidden/>
    <w:rsid w:val="0009067D"/>
    <w:rPr>
      <w:rFonts w:ascii="TradeGothic" w:eastAsia="Times New Roman" w:hAnsi="TradeGothic" w:cs="Times New Roman"/>
      <w:b/>
      <w:kern w:val="24"/>
      <w:sz w:val="24"/>
      <w:szCs w:val="20"/>
    </w:rPr>
  </w:style>
  <w:style w:type="character" w:customStyle="1" w:styleId="Rubrik8Char">
    <w:name w:val="Rubrik 8 Char"/>
    <w:basedOn w:val="Standardstycketeckensnitt"/>
    <w:link w:val="Rubrik8"/>
    <w:uiPriority w:val="29"/>
    <w:semiHidden/>
    <w:rsid w:val="0009067D"/>
    <w:rPr>
      <w:rFonts w:ascii="TradeGothic" w:eastAsia="Times New Roman" w:hAnsi="TradeGothic" w:cs="Times New Roman"/>
      <w:b/>
      <w:szCs w:val="20"/>
    </w:rPr>
  </w:style>
  <w:style w:type="character" w:customStyle="1" w:styleId="Rubrik9Char">
    <w:name w:val="Rubrik 9 Char"/>
    <w:basedOn w:val="Standardstycketeckensnitt"/>
    <w:link w:val="Rubrik9"/>
    <w:uiPriority w:val="29"/>
    <w:semiHidden/>
    <w:rsid w:val="0009067D"/>
    <w:rPr>
      <w:rFonts w:ascii="TradeGothic" w:eastAsia="Times New Roman" w:hAnsi="TradeGothic" w:cs="Times New Roman"/>
      <w:szCs w:val="20"/>
    </w:rPr>
  </w:style>
  <w:style w:type="character" w:customStyle="1" w:styleId="Rubrik6Char">
    <w:name w:val="Rubrik 6 Char"/>
    <w:basedOn w:val="Standardstycketeckensnitt"/>
    <w:link w:val="Rubrik6"/>
    <w:uiPriority w:val="29"/>
    <w:semiHidden/>
    <w:rsid w:val="0009067D"/>
    <w:rPr>
      <w:rFonts w:ascii="OrigGarmnd BT" w:eastAsia="Times New Roman" w:hAnsi="OrigGarmnd BT" w:cs="Times New Roman"/>
      <w:i/>
      <w:spacing w:val="-4"/>
      <w:szCs w:val="20"/>
    </w:rPr>
  </w:style>
  <w:style w:type="character" w:customStyle="1" w:styleId="Innehll6Char">
    <w:name w:val="Innehåll 6 Char"/>
    <w:basedOn w:val="Innehll2Char"/>
    <w:link w:val="Innehll6"/>
    <w:uiPriority w:val="89"/>
    <w:rsid w:val="0009067D"/>
    <w:rPr>
      <w:rFonts w:ascii="OrigGarmnd BT" w:eastAsia="Times New Roman" w:hAnsi="OrigGarmnd BT" w:cs="Times New Roman"/>
      <w:i/>
      <w:noProof/>
      <w:sz w:val="26"/>
      <w:szCs w:val="20"/>
    </w:rPr>
  </w:style>
  <w:style w:type="paragraph" w:styleId="Innehll6">
    <w:name w:val="toc 6"/>
    <w:basedOn w:val="Innehll2"/>
    <w:next w:val="RKbas"/>
    <w:link w:val="Innehll6Char"/>
    <w:autoRedefine/>
    <w:uiPriority w:val="89"/>
    <w:unhideWhenUsed/>
    <w:rsid w:val="0009067D"/>
    <w:pPr>
      <w:tabs>
        <w:tab w:val="clear" w:pos="2835"/>
        <w:tab w:val="left" w:pos="851"/>
      </w:tabs>
      <w:ind w:left="2552" w:firstLine="0"/>
    </w:pPr>
    <w:rPr>
      <w:i/>
      <w:sz w:val="26"/>
    </w:rPr>
  </w:style>
  <w:style w:type="table" w:customStyle="1" w:styleId="RKEgentabell">
    <w:name w:val="RK Egen tabell"/>
    <w:basedOn w:val="Normaltabell"/>
    <w:uiPriority w:val="99"/>
    <w:rsid w:val="0009067D"/>
    <w:pPr>
      <w:spacing w:after="0" w:line="240" w:lineRule="auto"/>
      <w:jc w:val="right"/>
    </w:pPr>
    <w:rPr>
      <w:rFonts w:ascii="TradeGothic CondEighteen" w:hAnsi="TradeGothic CondEighteen"/>
      <w:sz w:val="16"/>
    </w:rPr>
    <w:tblPr>
      <w:tblInd w:w="85" w:type="dxa"/>
      <w:tblBorders>
        <w:bottom w:val="single" w:sz="6" w:space="0" w:color="auto"/>
        <w:insideH w:val="single" w:sz="6" w:space="0" w:color="auto"/>
      </w:tblBorders>
      <w:tblCellMar>
        <w:top w:w="0" w:type="dxa"/>
        <w:left w:w="108" w:type="dxa"/>
        <w:bottom w:w="0" w:type="dxa"/>
        <w:right w:w="108" w:type="dxa"/>
      </w:tblCellMar>
    </w:tblPr>
    <w:tblStylePr w:type="firstRow">
      <w:pPr>
        <w:keepNext w:val="0"/>
        <w:keepLines w:val="0"/>
        <w:pageBreakBefore w:val="0"/>
        <w:widowControl/>
        <w:suppressLineNumbers w:val="0"/>
        <w:suppressAutoHyphens w:val="0"/>
        <w:wordWrap/>
        <w:spacing w:beforeLines="0" w:before="0" w:beforeAutospacing="0" w:afterLines="0" w:after="0" w:afterAutospacing="0" w:line="160" w:lineRule="exact"/>
        <w:ind w:leftChars="0" w:left="0" w:rightChars="0" w:right="0" w:firstLineChars="0" w:firstLine="0"/>
        <w:contextualSpacing w:val="0"/>
        <w:mirrorIndents w:val="0"/>
        <w:jc w:val="right"/>
      </w:pPr>
      <w:rPr>
        <w:rFonts w:ascii="TradeGothic CondEighteen" w:hAnsi="TradeGothic CondEighteen"/>
        <w:b w:val="0"/>
        <w:i w:val="0"/>
        <w:caps w:val="0"/>
        <w:smallCaps w:val="0"/>
        <w:strike w:val="0"/>
        <w:dstrike w:val="0"/>
        <w:vanish w:val="0"/>
        <w:spacing w:val="4"/>
        <w:w w:val="100"/>
        <w:kern w:val="0"/>
        <w:position w:val="0"/>
        <w:sz w:val="14"/>
        <w:vertAlign w:val="baseline"/>
        <w14:ligatures w14:val="none"/>
        <w14:numForm w14:val="default"/>
        <w14:numSpacing w14:val="default"/>
        <w14:stylisticSets/>
        <w14:cntxtAlts w14:val="0"/>
      </w:rPr>
      <w:tblPr/>
      <w:tcPr>
        <w:tcBorders>
          <w:top w:val="nil"/>
          <w:left w:val="nil"/>
          <w:bottom w:val="single" w:sz="18" w:space="0" w:color="auto"/>
          <w:right w:val="nil"/>
          <w:insideH w:val="nil"/>
          <w:insideV w:val="nil"/>
          <w:tl2br w:val="nil"/>
          <w:tr2bl w:val="nil"/>
        </w:tcBorders>
      </w:tcPr>
    </w:tblStylePr>
    <w:tblStylePr w:type="lastRow">
      <w:rPr>
        <w:rFonts w:ascii="TradeGothic CondEighteen" w:hAnsi="TradeGothic CondEighteen"/>
        <w:b/>
        <w:sz w:val="16"/>
      </w:rPr>
      <w:tblPr/>
      <w:tcPr>
        <w:tcBorders>
          <w:top w:val="single" w:sz="12" w:space="0" w:color="auto"/>
          <w:left w:val="nil"/>
          <w:bottom w:val="single" w:sz="18" w:space="0" w:color="auto"/>
          <w:right w:val="nil"/>
          <w:insideH w:val="nil"/>
          <w:insideV w:val="nil"/>
          <w:tl2br w:val="nil"/>
          <w:tr2bl w:val="nil"/>
        </w:tcBorders>
      </w:tcPr>
    </w:tblStylePr>
  </w:style>
  <w:style w:type="table" w:styleId="Tabellrutnt">
    <w:name w:val="Table Grid"/>
    <w:basedOn w:val="Normaltabell"/>
    <w:uiPriority w:val="59"/>
    <w:rsid w:val="0009067D"/>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styleId="Kommentarsreferens">
    <w:name w:val="annotation reference"/>
    <w:basedOn w:val="Standardstycketeckensnitt"/>
    <w:uiPriority w:val="99"/>
    <w:semiHidden/>
    <w:unhideWhenUsed/>
    <w:rsid w:val="009906B4"/>
    <w:rPr>
      <w:sz w:val="16"/>
      <w:szCs w:val="16"/>
    </w:rPr>
  </w:style>
  <w:style w:type="paragraph" w:styleId="Kommentarer">
    <w:name w:val="annotation text"/>
    <w:basedOn w:val="Normal"/>
    <w:link w:val="KommentarerChar"/>
    <w:uiPriority w:val="99"/>
    <w:semiHidden/>
    <w:unhideWhenUsed/>
    <w:rsid w:val="009906B4"/>
    <w:pPr>
      <w:spacing w:line="240" w:lineRule="auto"/>
    </w:pPr>
    <w:rPr>
      <w:sz w:val="20"/>
      <w:szCs w:val="20"/>
    </w:rPr>
  </w:style>
  <w:style w:type="character" w:customStyle="1" w:styleId="KommentarerChar">
    <w:name w:val="Kommentarer Char"/>
    <w:basedOn w:val="Standardstycketeckensnitt"/>
    <w:link w:val="Kommentarer"/>
    <w:uiPriority w:val="99"/>
    <w:semiHidden/>
    <w:rsid w:val="009906B4"/>
    <w:rPr>
      <w:sz w:val="20"/>
      <w:szCs w:val="20"/>
    </w:rPr>
  </w:style>
  <w:style w:type="paragraph" w:styleId="Kommentarsmne">
    <w:name w:val="annotation subject"/>
    <w:basedOn w:val="Kommentarer"/>
    <w:next w:val="Kommentarer"/>
    <w:link w:val="KommentarsmneChar"/>
    <w:uiPriority w:val="99"/>
    <w:semiHidden/>
    <w:unhideWhenUsed/>
    <w:rsid w:val="009906B4"/>
    <w:rPr>
      <w:b/>
      <w:bCs/>
    </w:rPr>
  </w:style>
  <w:style w:type="character" w:customStyle="1" w:styleId="KommentarsmneChar">
    <w:name w:val="Kommentarsämne Char"/>
    <w:basedOn w:val="KommentarerChar"/>
    <w:link w:val="Kommentarsmne"/>
    <w:uiPriority w:val="99"/>
    <w:semiHidden/>
    <w:rsid w:val="009906B4"/>
    <w:rPr>
      <w:b/>
      <w:bCs/>
      <w:sz w:val="20"/>
      <w:szCs w:val="20"/>
    </w:rPr>
  </w:style>
  <w:style w:type="paragraph" w:styleId="Revision">
    <w:name w:val="Revision"/>
    <w:hidden/>
    <w:uiPriority w:val="99"/>
    <w:semiHidden/>
    <w:rsid w:val="009F32A1"/>
    <w:pPr>
      <w:spacing w:after="0" w:line="240" w:lineRule="auto"/>
    </w:pPr>
  </w:style>
  <w:style w:type="paragraph" w:customStyle="1" w:styleId="lead">
    <w:name w:val="lead"/>
    <w:basedOn w:val="Normal"/>
    <w:rsid w:val="009F32A1"/>
    <w:pPr>
      <w:spacing w:before="100" w:beforeAutospacing="1" w:after="100" w:afterAutospacing="1" w:line="240" w:lineRule="auto"/>
    </w:pPr>
    <w:rPr>
      <w:rFonts w:ascii="Times New Roman" w:eastAsia="Times New Roman" w:hAnsi="Times New Roman" w:cs="Times New Roman"/>
      <w:sz w:val="24"/>
      <w:szCs w:val="24"/>
      <w:lang w:eastAsia="sv-SE"/>
    </w:rPr>
  </w:style>
  <w:style w:type="paragraph" w:customStyle="1" w:styleId="first">
    <w:name w:val="first"/>
    <w:basedOn w:val="Normal"/>
    <w:rsid w:val="009F32A1"/>
    <w:pPr>
      <w:spacing w:before="100" w:beforeAutospacing="1" w:after="100" w:afterAutospacing="1" w:line="240" w:lineRule="auto"/>
    </w:pPr>
    <w:rPr>
      <w:rFonts w:ascii="Times New Roman" w:eastAsia="Times New Roman" w:hAnsi="Times New Roman" w:cs="Times New Roman"/>
      <w:sz w:val="24"/>
      <w:szCs w:val="24"/>
      <w:lang w:eastAsia="sv-SE"/>
    </w:rPr>
  </w:style>
  <w:style w:type="paragraph" w:styleId="Normalwebb">
    <w:name w:val="Normal (Web)"/>
    <w:basedOn w:val="Normal"/>
    <w:uiPriority w:val="99"/>
    <w:semiHidden/>
    <w:unhideWhenUsed/>
    <w:rsid w:val="009F32A1"/>
    <w:pPr>
      <w:spacing w:before="100" w:beforeAutospacing="1" w:after="100" w:afterAutospacing="1" w:line="240" w:lineRule="auto"/>
    </w:pPr>
    <w:rPr>
      <w:rFonts w:ascii="Times New Roman" w:eastAsia="Times New Roman" w:hAnsi="Times New Roman" w:cs="Times New Roman"/>
      <w:sz w:val="24"/>
      <w:szCs w:val="24"/>
      <w:lang w:eastAsia="sv-SE"/>
    </w:rPr>
  </w:style>
  <w:style w:type="paragraph" w:styleId="Normaltindrag">
    <w:name w:val="Normal Indent"/>
    <w:basedOn w:val="Normal"/>
    <w:rsid w:val="009F32A1"/>
    <w:pPr>
      <w:spacing w:after="0" w:line="245" w:lineRule="exact"/>
      <w:ind w:firstLine="170"/>
      <w:jc w:val="both"/>
    </w:pPr>
    <w:rPr>
      <w:rFonts w:ascii="Times New Roman" w:eastAsia="Times New Roman" w:hAnsi="Times New Roman" w:cs="Times New Roman"/>
      <w:sz w:val="19"/>
      <w:szCs w:val="20"/>
      <w:lang w:eastAsia="sv-SE"/>
    </w:rPr>
  </w:style>
  <w:style w:type="paragraph" w:styleId="Punktlista">
    <w:name w:val="List Bullet"/>
    <w:basedOn w:val="Normal"/>
    <w:rsid w:val="009F32A1"/>
    <w:pPr>
      <w:numPr>
        <w:numId w:val="1"/>
      </w:numPr>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rPr>
  </w:style>
  <w:style w:type="paragraph" w:styleId="Liststycke">
    <w:name w:val="List Paragraph"/>
    <w:basedOn w:val="Normal"/>
    <w:uiPriority w:val="34"/>
    <w:qFormat/>
    <w:rsid w:val="009F32A1"/>
    <w:pPr>
      <w:overflowPunct w:val="0"/>
      <w:autoSpaceDE w:val="0"/>
      <w:autoSpaceDN w:val="0"/>
      <w:adjustRightInd w:val="0"/>
      <w:spacing w:after="0" w:line="320" w:lineRule="atLeast"/>
      <w:ind w:left="720"/>
      <w:contextualSpacing/>
      <w:textAlignment w:val="baseline"/>
    </w:pPr>
    <w:rPr>
      <w:rFonts w:ascii="OrigGarmnd BT" w:eastAsia="Times New Roman" w:hAnsi="OrigGarmnd BT" w:cs="Times New Roman"/>
      <w:sz w:val="24"/>
      <w:szCs w:val="20"/>
    </w:rPr>
  </w:style>
  <w:style w:type="paragraph" w:styleId="Beskrivning">
    <w:name w:val="caption"/>
    <w:basedOn w:val="Normal"/>
    <w:next w:val="Normal"/>
    <w:uiPriority w:val="89"/>
    <w:unhideWhenUsed/>
    <w:qFormat/>
    <w:rsid w:val="009F32A1"/>
    <w:pPr>
      <w:spacing w:line="240" w:lineRule="auto"/>
    </w:pPr>
    <w:rPr>
      <w:b/>
      <w:bCs/>
      <w:color w:val="DDDDDD" w:themeColor="accent1"/>
      <w:sz w:val="18"/>
      <w:szCs w:val="18"/>
    </w:rPr>
  </w:style>
  <w:style w:type="character" w:styleId="Betoning">
    <w:name w:val="Emphasis"/>
    <w:basedOn w:val="Standardstycketeckensnitt"/>
    <w:uiPriority w:val="20"/>
    <w:qFormat/>
    <w:rsid w:val="009F32A1"/>
    <w:rPr>
      <w:i/>
      <w:iCs/>
    </w:rPr>
  </w:style>
  <w:style w:type="paragraph" w:customStyle="1" w:styleId="Default">
    <w:name w:val="Default"/>
    <w:rsid w:val="009F32A1"/>
    <w:pPr>
      <w:autoSpaceDE w:val="0"/>
      <w:autoSpaceDN w:val="0"/>
      <w:adjustRightInd w:val="0"/>
      <w:spacing w:after="0" w:line="240" w:lineRule="auto"/>
    </w:pPr>
    <w:rPr>
      <w:rFonts w:ascii="OrigGarmnd BT" w:hAnsi="OrigGarmnd BT" w:cs="OrigGarmnd BT"/>
      <w:color w:val="000000"/>
      <w:sz w:val="24"/>
      <w:szCs w:val="24"/>
    </w:rPr>
  </w:style>
  <w:style w:type="character" w:customStyle="1" w:styleId="FotnotstextChar1">
    <w:name w:val="Fotnotstext Char1"/>
    <w:aliases w:val="Fotnotstext Char Char,Fotnotstext Char1 Char Char,Fotnotstext Char Char Char Char,Fotnotstext Char1 Char Char Char Char,Fotnotstext Char Char Char Char Char Char,Fotnotstext Char1 Char Char Char Char Char Char,SFS Fotnotste Char"/>
    <w:basedOn w:val="Standardstycketeckensnitt"/>
    <w:rsid w:val="009F32A1"/>
    <w:rPr>
      <w:rFonts w:ascii="OrigGarmnd BT" w:hAnsi="OrigGarmnd BT"/>
      <w:sz w:val="16"/>
      <w:lang w:val="sv-SE" w:eastAsia="en-US" w:bidi="ar-SA"/>
    </w:rPr>
  </w:style>
  <w:style w:type="paragraph" w:customStyle="1" w:styleId="RKnormal">
    <w:name w:val="RKnormal"/>
    <w:basedOn w:val="Normal"/>
    <w:rsid w:val="009F32A1"/>
    <w:pPr>
      <w:tabs>
        <w:tab w:val="left" w:pos="709"/>
        <w:tab w:val="left" w:pos="2835"/>
      </w:tabs>
      <w:overflowPunct w:val="0"/>
      <w:autoSpaceDE w:val="0"/>
      <w:autoSpaceDN w:val="0"/>
      <w:adjustRightInd w:val="0"/>
      <w:spacing w:after="0" w:line="240" w:lineRule="atLeast"/>
      <w:textAlignment w:val="baseline"/>
    </w:pPr>
    <w:rPr>
      <w:rFonts w:ascii="OrigGarmnd BT" w:eastAsia="Times New Roman" w:hAnsi="OrigGarmnd BT" w:cs="Times New Roman"/>
      <w:sz w:val="24"/>
      <w:szCs w:val="20"/>
    </w:rPr>
  </w:style>
  <w:style w:type="numbering" w:customStyle="1" w:styleId="RKnummerlista1">
    <w:name w:val="RK nummerlista1"/>
    <w:uiPriority w:val="99"/>
    <w:rsid w:val="009F32A1"/>
  </w:style>
  <w:style w:type="numbering" w:customStyle="1" w:styleId="Ingenlista1">
    <w:name w:val="Ingen lista1"/>
    <w:next w:val="Ingenlista"/>
    <w:uiPriority w:val="99"/>
    <w:semiHidden/>
    <w:unhideWhenUsed/>
    <w:rsid w:val="00874268"/>
  </w:style>
  <w:style w:type="table" w:customStyle="1" w:styleId="RKEgentabell1">
    <w:name w:val="RK Egen tabell1"/>
    <w:basedOn w:val="Normaltabell"/>
    <w:uiPriority w:val="99"/>
    <w:rsid w:val="00874268"/>
    <w:pPr>
      <w:spacing w:after="0" w:line="240" w:lineRule="auto"/>
      <w:jc w:val="right"/>
    </w:pPr>
    <w:rPr>
      <w:rFonts w:ascii="TradeGothic CondEighteen" w:hAnsi="TradeGothic CondEighteen"/>
      <w:sz w:val="16"/>
    </w:rPr>
    <w:tblPr>
      <w:tblInd w:w="85" w:type="dxa"/>
      <w:tblBorders>
        <w:bottom w:val="single" w:sz="6" w:space="0" w:color="auto"/>
        <w:insideH w:val="single" w:sz="6" w:space="0" w:color="auto"/>
      </w:tblBorders>
      <w:tblCellMar>
        <w:top w:w="0" w:type="dxa"/>
        <w:left w:w="108" w:type="dxa"/>
        <w:bottom w:w="0" w:type="dxa"/>
        <w:right w:w="108" w:type="dxa"/>
      </w:tblCellMar>
    </w:tblPr>
    <w:tblStylePr w:type="firstRow">
      <w:pPr>
        <w:keepNext w:val="0"/>
        <w:keepLines w:val="0"/>
        <w:pageBreakBefore w:val="0"/>
        <w:widowControl/>
        <w:suppressLineNumbers w:val="0"/>
        <w:suppressAutoHyphens w:val="0"/>
        <w:wordWrap/>
        <w:spacing w:beforeLines="0" w:before="0" w:beforeAutospacing="0" w:afterLines="0" w:after="0" w:afterAutospacing="0" w:line="160" w:lineRule="exact"/>
        <w:ind w:leftChars="0" w:left="0" w:rightChars="0" w:right="0" w:firstLineChars="0" w:firstLine="0"/>
        <w:contextualSpacing w:val="0"/>
        <w:mirrorIndents w:val="0"/>
        <w:jc w:val="right"/>
      </w:pPr>
      <w:rPr>
        <w:rFonts w:ascii="TradeGothic CondEighteen" w:hAnsi="TradeGothic CondEighteen"/>
        <w:b w:val="0"/>
        <w:i w:val="0"/>
        <w:caps w:val="0"/>
        <w:smallCaps w:val="0"/>
        <w:strike w:val="0"/>
        <w:dstrike w:val="0"/>
        <w:vanish w:val="0"/>
        <w:spacing w:val="4"/>
        <w:w w:val="100"/>
        <w:kern w:val="0"/>
        <w:position w:val="0"/>
        <w:sz w:val="14"/>
        <w:vertAlign w:val="baseline"/>
        <w14:ligatures w14:val="none"/>
        <w14:numForm w14:val="default"/>
        <w14:numSpacing w14:val="default"/>
        <w14:stylisticSets/>
        <w14:cntxtAlts w14:val="0"/>
      </w:rPr>
      <w:tblPr/>
      <w:tcPr>
        <w:tcBorders>
          <w:top w:val="nil"/>
          <w:left w:val="nil"/>
          <w:bottom w:val="single" w:sz="18" w:space="0" w:color="auto"/>
          <w:right w:val="nil"/>
          <w:insideH w:val="nil"/>
          <w:insideV w:val="nil"/>
          <w:tl2br w:val="nil"/>
          <w:tr2bl w:val="nil"/>
        </w:tcBorders>
      </w:tcPr>
    </w:tblStylePr>
    <w:tblStylePr w:type="lastRow">
      <w:rPr>
        <w:rFonts w:ascii="TradeGothic CondEighteen" w:hAnsi="TradeGothic CondEighteen"/>
        <w:b/>
        <w:sz w:val="16"/>
      </w:rPr>
      <w:tblPr/>
      <w:tcPr>
        <w:tcBorders>
          <w:top w:val="single" w:sz="12" w:space="0" w:color="auto"/>
          <w:left w:val="nil"/>
          <w:bottom w:val="single" w:sz="18" w:space="0" w:color="auto"/>
          <w:right w:val="nil"/>
          <w:insideH w:val="nil"/>
          <w:insideV w:val="nil"/>
          <w:tl2br w:val="nil"/>
          <w:tr2bl w:val="nil"/>
        </w:tcBorders>
      </w:tcPr>
    </w:tblStylePr>
  </w:style>
  <w:style w:type="table" w:customStyle="1" w:styleId="Tabellrutnt1">
    <w:name w:val="Tabellrutnät1"/>
    <w:basedOn w:val="Normaltabell"/>
    <w:next w:val="Tabellrutnt"/>
    <w:uiPriority w:val="59"/>
    <w:rsid w:val="00874268"/>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numbering" w:customStyle="1" w:styleId="RKnummerlista11">
    <w:name w:val="RK nummerlista11"/>
    <w:uiPriority w:val="99"/>
    <w:rsid w:val="00874268"/>
  </w:style>
  <w:style w:type="paragraph" w:styleId="Innehllsfrteckningsrubrik">
    <w:name w:val="TOC Heading"/>
    <w:basedOn w:val="Rubrik1"/>
    <w:next w:val="Normal"/>
    <w:uiPriority w:val="39"/>
    <w:semiHidden/>
    <w:unhideWhenUsed/>
    <w:qFormat/>
    <w:rsid w:val="00874268"/>
    <w:pPr>
      <w:keepLines/>
      <w:numPr>
        <w:numId w:val="0"/>
      </w:numPr>
      <w:suppressAutoHyphens w:val="0"/>
      <w:overflowPunct/>
      <w:autoSpaceDE/>
      <w:autoSpaceDN/>
      <w:adjustRightInd/>
      <w:spacing w:before="480" w:after="0" w:line="276" w:lineRule="auto"/>
      <w:jc w:val="left"/>
      <w:textAlignment w:val="auto"/>
      <w:outlineLvl w:val="9"/>
    </w:pPr>
    <w:rPr>
      <w:rFonts w:asciiTheme="majorHAnsi" w:eastAsiaTheme="majorEastAsia" w:hAnsiTheme="majorHAnsi" w:cstheme="majorBidi"/>
      <w:b/>
      <w:bCs/>
      <w:color w:val="A5A5A5" w:themeColor="accent1" w:themeShade="BF"/>
      <w:spacing w:val="0"/>
      <w:sz w:val="28"/>
      <w:szCs w:val="28"/>
      <w:lang w:eastAsia="sv-SE"/>
    </w:rPr>
  </w:style>
  <w:style w:type="paragraph" w:styleId="Innehll7">
    <w:name w:val="toc 7"/>
    <w:basedOn w:val="Normal"/>
    <w:next w:val="Normal"/>
    <w:autoRedefine/>
    <w:uiPriority w:val="39"/>
    <w:unhideWhenUsed/>
    <w:rsid w:val="00874268"/>
    <w:pPr>
      <w:spacing w:after="0"/>
      <w:ind w:left="1100"/>
    </w:pPr>
    <w:rPr>
      <w:sz w:val="20"/>
      <w:szCs w:val="20"/>
    </w:rPr>
  </w:style>
  <w:style w:type="paragraph" w:styleId="Innehll8">
    <w:name w:val="toc 8"/>
    <w:basedOn w:val="Normal"/>
    <w:next w:val="Normal"/>
    <w:autoRedefine/>
    <w:uiPriority w:val="39"/>
    <w:unhideWhenUsed/>
    <w:rsid w:val="00874268"/>
    <w:pPr>
      <w:spacing w:after="0"/>
      <w:ind w:left="1320"/>
    </w:pPr>
    <w:rPr>
      <w:sz w:val="20"/>
      <w:szCs w:val="20"/>
    </w:rPr>
  </w:style>
  <w:style w:type="paragraph" w:styleId="Innehll9">
    <w:name w:val="toc 9"/>
    <w:basedOn w:val="Normal"/>
    <w:next w:val="Normal"/>
    <w:autoRedefine/>
    <w:uiPriority w:val="39"/>
    <w:unhideWhenUsed/>
    <w:rsid w:val="00874268"/>
    <w:pPr>
      <w:spacing w:after="0"/>
      <w:ind w:left="1540"/>
    </w:pPr>
    <w:rPr>
      <w:sz w:val="20"/>
      <w:szCs w:val="20"/>
    </w:rPr>
  </w:style>
  <w:style w:type="paragraph" w:customStyle="1" w:styleId="rubrik4utannumrering0">
    <w:name w:val="rubrik4utannumrering"/>
    <w:basedOn w:val="Normal"/>
    <w:rsid w:val="00661C1A"/>
    <w:pPr>
      <w:spacing w:before="100" w:beforeAutospacing="1" w:after="100" w:afterAutospacing="1" w:line="240" w:lineRule="auto"/>
    </w:pPr>
    <w:rPr>
      <w:rFonts w:ascii="Times New Roman" w:hAnsi="Times New Roman" w:cs="Times New Roman"/>
      <w:sz w:val="24"/>
      <w:szCs w:val="24"/>
      <w:lang w:eastAsia="sv-SE"/>
    </w:rPr>
  </w:style>
  <w:style w:type="numbering" w:customStyle="1" w:styleId="Formatmall1">
    <w:name w:val="Formatmall1"/>
    <w:uiPriority w:val="99"/>
    <w:rsid w:val="00A05E72"/>
    <w:pPr>
      <w:numPr>
        <w:numId w:val="5"/>
      </w:numPr>
    </w:pPr>
  </w:style>
  <w:style w:type="paragraph" w:customStyle="1" w:styleId="Brdtextnumrerad">
    <w:name w:val="Brödtext numrerad"/>
    <w:basedOn w:val="Brdtext"/>
    <w:rsid w:val="00DB2ACF"/>
    <w:pPr>
      <w:numPr>
        <w:numId w:val="7"/>
      </w:numPr>
      <w:spacing w:before="84"/>
    </w:pPr>
  </w:style>
  <w:style w:type="paragraph" w:customStyle="1" w:styleId="radfetundernobold">
    <w:name w:val="rad_fet_under_nobold"/>
    <w:basedOn w:val="Normal"/>
    <w:rsid w:val="00843F5D"/>
    <w:pPr>
      <w:pBdr>
        <w:bottom w:val="single" w:sz="18" w:space="0" w:color="000000"/>
      </w:pBdr>
      <w:spacing w:before="100" w:beforeAutospacing="1" w:after="100" w:afterAutospacing="1" w:line="240" w:lineRule="auto"/>
      <w:textAlignment w:val="bottom"/>
    </w:pPr>
    <w:rPr>
      <w:rFonts w:ascii="Times New Roman" w:eastAsiaTheme="minorEastAsia" w:hAnsi="Times New Roman" w:cs="Times New Roman"/>
      <w:sz w:val="16"/>
      <w:szCs w:val="16"/>
      <w:lang w:eastAsia="sv-SE"/>
    </w:rPr>
  </w:style>
  <w:style w:type="paragraph" w:customStyle="1" w:styleId="TabellRaderVnster">
    <w:name w:val="Tabell Rader + Vänster"/>
    <w:basedOn w:val="TabellRader"/>
    <w:rsid w:val="00A37836"/>
    <w:pPr>
      <w:keepNext/>
      <w:keepLines/>
      <w:jc w:val="left"/>
    </w:pPr>
  </w:style>
  <w:style w:type="paragraph" w:customStyle="1" w:styleId="tableTextLeft">
    <w:name w:val="tableTextLeft"/>
    <w:rsid w:val="001E0C95"/>
    <w:pPr>
      <w:spacing w:after="0" w:line="240" w:lineRule="auto"/>
    </w:pPr>
    <w:rPr>
      <w:rFonts w:ascii="TradeGothic CondEighteen" w:eastAsiaTheme="minorEastAsia" w:hAnsi="TradeGothic CondEighteen" w:cs="TradeGothic CondEighteen"/>
      <w:sz w:val="16"/>
      <w:szCs w:val="16"/>
      <w:lang w:eastAsia="sv-SE"/>
    </w:rPr>
  </w:style>
  <w:style w:type="paragraph" w:customStyle="1" w:styleId="tableTextRight">
    <w:name w:val="tableTextRight"/>
    <w:rsid w:val="001E0C95"/>
    <w:pPr>
      <w:spacing w:after="0" w:line="240" w:lineRule="auto"/>
      <w:jc w:val="right"/>
    </w:pPr>
    <w:rPr>
      <w:rFonts w:ascii="TradeGothic CondEighteen" w:eastAsiaTheme="minorEastAsia" w:hAnsi="TradeGothic CondEighteen" w:cs="TradeGothic CondEighteen"/>
      <w:sz w:val="16"/>
      <w:szCs w:val="16"/>
      <w:lang w:eastAsia="sv-SE"/>
    </w:rPr>
  </w:style>
  <w:style w:type="character" w:customStyle="1" w:styleId="BrdtextmedindragChar1">
    <w:name w:val="Brödtext med indrag Char1"/>
    <w:locked/>
    <w:rsid w:val="002836D0"/>
    <w:rPr>
      <w:rFonts w:ascii="OrigGarmnd BT" w:hAnsi="OrigGarmnd BT"/>
      <w:spacing w:val="-4"/>
      <w:sz w:val="22"/>
      <w:lang w:eastAsia="en-US"/>
    </w:rPr>
  </w:style>
  <w:style w:type="paragraph" w:styleId="Adress-brev">
    <w:name w:val="envelope address"/>
    <w:basedOn w:val="Normal"/>
    <w:uiPriority w:val="99"/>
    <w:semiHidden/>
    <w:unhideWhenUsed/>
    <w:rsid w:val="0005387F"/>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05387F"/>
    <w:pPr>
      <w:spacing w:after="0" w:line="240" w:lineRule="auto"/>
    </w:pPr>
  </w:style>
  <w:style w:type="character" w:customStyle="1" w:styleId="AnteckningsrubrikChar">
    <w:name w:val="Anteckningsrubrik Char"/>
    <w:basedOn w:val="Standardstycketeckensnitt"/>
    <w:link w:val="Anteckningsrubrik"/>
    <w:uiPriority w:val="99"/>
    <w:semiHidden/>
    <w:rsid w:val="0005387F"/>
  </w:style>
  <w:style w:type="paragraph" w:styleId="Avslutandetext">
    <w:name w:val="Closing"/>
    <w:basedOn w:val="Normal"/>
    <w:link w:val="AvslutandetextChar"/>
    <w:uiPriority w:val="99"/>
    <w:semiHidden/>
    <w:unhideWhenUsed/>
    <w:rsid w:val="0005387F"/>
    <w:pPr>
      <w:spacing w:after="0" w:line="240" w:lineRule="auto"/>
      <w:ind w:left="4252"/>
    </w:pPr>
  </w:style>
  <w:style w:type="character" w:customStyle="1" w:styleId="AvslutandetextChar">
    <w:name w:val="Avslutande text Char"/>
    <w:basedOn w:val="Standardstycketeckensnitt"/>
    <w:link w:val="Avslutandetext"/>
    <w:uiPriority w:val="99"/>
    <w:semiHidden/>
    <w:rsid w:val="0005387F"/>
  </w:style>
  <w:style w:type="paragraph" w:styleId="Avsndaradress-brev">
    <w:name w:val="envelope return"/>
    <w:basedOn w:val="Normal"/>
    <w:uiPriority w:val="99"/>
    <w:semiHidden/>
    <w:unhideWhenUsed/>
    <w:rsid w:val="0005387F"/>
    <w:pPr>
      <w:spacing w:after="0" w:line="240" w:lineRule="auto"/>
    </w:pPr>
    <w:rPr>
      <w:rFonts w:asciiTheme="majorHAnsi" w:eastAsiaTheme="majorEastAsia" w:hAnsiTheme="majorHAnsi" w:cstheme="majorBidi"/>
      <w:sz w:val="20"/>
      <w:szCs w:val="20"/>
    </w:rPr>
  </w:style>
  <w:style w:type="paragraph" w:styleId="Brdtext2">
    <w:name w:val="Body Text 2"/>
    <w:basedOn w:val="Normal"/>
    <w:link w:val="Brdtext2Char"/>
    <w:uiPriority w:val="99"/>
    <w:semiHidden/>
    <w:unhideWhenUsed/>
    <w:rsid w:val="0005387F"/>
    <w:pPr>
      <w:spacing w:after="120" w:line="480" w:lineRule="auto"/>
    </w:pPr>
  </w:style>
  <w:style w:type="character" w:customStyle="1" w:styleId="Brdtext2Char">
    <w:name w:val="Brödtext 2 Char"/>
    <w:basedOn w:val="Standardstycketeckensnitt"/>
    <w:link w:val="Brdtext2"/>
    <w:uiPriority w:val="99"/>
    <w:semiHidden/>
    <w:rsid w:val="0005387F"/>
  </w:style>
  <w:style w:type="paragraph" w:styleId="Brdtext3">
    <w:name w:val="Body Text 3"/>
    <w:basedOn w:val="Normal"/>
    <w:link w:val="Brdtext3Char"/>
    <w:uiPriority w:val="99"/>
    <w:semiHidden/>
    <w:unhideWhenUsed/>
    <w:rsid w:val="0005387F"/>
    <w:pPr>
      <w:spacing w:after="120"/>
    </w:pPr>
    <w:rPr>
      <w:sz w:val="16"/>
      <w:szCs w:val="16"/>
    </w:rPr>
  </w:style>
  <w:style w:type="character" w:customStyle="1" w:styleId="Brdtext3Char">
    <w:name w:val="Brödtext 3 Char"/>
    <w:basedOn w:val="Standardstycketeckensnitt"/>
    <w:link w:val="Brdtext3"/>
    <w:uiPriority w:val="99"/>
    <w:semiHidden/>
    <w:rsid w:val="0005387F"/>
    <w:rPr>
      <w:sz w:val="16"/>
      <w:szCs w:val="16"/>
    </w:rPr>
  </w:style>
  <w:style w:type="paragraph" w:styleId="Brdtextmedfrstaindrag">
    <w:name w:val="Body Text First Indent"/>
    <w:basedOn w:val="Brdtext"/>
    <w:link w:val="BrdtextmedfrstaindragChar"/>
    <w:uiPriority w:val="99"/>
    <w:semiHidden/>
    <w:unhideWhenUsed/>
    <w:rsid w:val="0005387F"/>
    <w:pPr>
      <w:overflowPunct/>
      <w:autoSpaceDE/>
      <w:autoSpaceDN/>
      <w:adjustRightInd/>
      <w:spacing w:after="200" w:line="0" w:lineRule="auto"/>
      <w:ind w:firstLine="360"/>
      <w:jc w:val="left"/>
      <w:textAlignment w:val="auto"/>
    </w:pPr>
    <w:rPr>
      <w:rFonts w:asciiTheme="minorHAnsi" w:eastAsiaTheme="minorHAnsi" w:hAnsiTheme="minorHAnsi" w:cstheme="minorBidi"/>
      <w:spacing w:val="0"/>
      <w:szCs w:val="22"/>
    </w:rPr>
  </w:style>
  <w:style w:type="character" w:customStyle="1" w:styleId="BrdtextmedfrstaindragChar">
    <w:name w:val="Brödtext med första indrag Char"/>
    <w:basedOn w:val="BrdtextChar"/>
    <w:link w:val="Brdtextmedfrstaindrag"/>
    <w:uiPriority w:val="99"/>
    <w:semiHidden/>
    <w:rsid w:val="0005387F"/>
    <w:rPr>
      <w:rFonts w:ascii="OrigGarmnd BT" w:eastAsia="Times New Roman" w:hAnsi="OrigGarmnd BT" w:cs="Times New Roman"/>
      <w:spacing w:val="-4"/>
      <w:szCs w:val="20"/>
    </w:rPr>
  </w:style>
  <w:style w:type="paragraph" w:styleId="Brdtextmedfrstaindrag2">
    <w:name w:val="Body Text First Indent 2"/>
    <w:basedOn w:val="Brdtextmedindrag"/>
    <w:link w:val="Brdtextmedfrstaindrag2Char"/>
    <w:uiPriority w:val="99"/>
    <w:semiHidden/>
    <w:unhideWhenUsed/>
    <w:rsid w:val="0005387F"/>
    <w:pPr>
      <w:overflowPunct/>
      <w:autoSpaceDE/>
      <w:autoSpaceDN/>
      <w:adjustRightInd/>
      <w:spacing w:after="200" w:line="0" w:lineRule="auto"/>
      <w:ind w:left="360" w:firstLine="360"/>
      <w:jc w:val="left"/>
      <w:textAlignment w:val="auto"/>
    </w:pPr>
    <w:rPr>
      <w:rFonts w:asciiTheme="minorHAnsi" w:eastAsiaTheme="minorHAnsi" w:hAnsiTheme="minorHAnsi" w:cstheme="minorBidi"/>
      <w:spacing w:val="0"/>
      <w:szCs w:val="22"/>
    </w:rPr>
  </w:style>
  <w:style w:type="character" w:customStyle="1" w:styleId="Brdtextmedfrstaindrag2Char">
    <w:name w:val="Brödtext med första indrag 2 Char"/>
    <w:basedOn w:val="BrdtextmedindragChar"/>
    <w:link w:val="Brdtextmedfrstaindrag2"/>
    <w:uiPriority w:val="99"/>
    <w:semiHidden/>
    <w:rsid w:val="0005387F"/>
    <w:rPr>
      <w:rFonts w:ascii="OrigGarmnd BT" w:eastAsia="Times New Roman" w:hAnsi="OrigGarmnd BT" w:cs="Times New Roman"/>
      <w:spacing w:val="-4"/>
      <w:szCs w:val="20"/>
    </w:rPr>
  </w:style>
  <w:style w:type="paragraph" w:styleId="Brdtextmedindrag2">
    <w:name w:val="Body Text Indent 2"/>
    <w:basedOn w:val="Normal"/>
    <w:link w:val="Brdtextmedindrag2Char"/>
    <w:uiPriority w:val="99"/>
    <w:semiHidden/>
    <w:unhideWhenUsed/>
    <w:rsid w:val="0005387F"/>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05387F"/>
  </w:style>
  <w:style w:type="paragraph" w:styleId="Brdtextmedindrag3">
    <w:name w:val="Body Text Indent 3"/>
    <w:basedOn w:val="Normal"/>
    <w:link w:val="Brdtextmedindrag3Char"/>
    <w:uiPriority w:val="99"/>
    <w:semiHidden/>
    <w:unhideWhenUsed/>
    <w:rsid w:val="0005387F"/>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05387F"/>
    <w:rPr>
      <w:sz w:val="16"/>
      <w:szCs w:val="16"/>
    </w:rPr>
  </w:style>
  <w:style w:type="paragraph" w:styleId="Citat">
    <w:name w:val="Quote"/>
    <w:basedOn w:val="Normal"/>
    <w:next w:val="Normal"/>
    <w:link w:val="CitatChar"/>
    <w:uiPriority w:val="89"/>
    <w:semiHidden/>
    <w:qFormat/>
    <w:rsid w:val="0005387F"/>
    <w:rPr>
      <w:i/>
      <w:iCs/>
      <w:color w:val="000000" w:themeColor="text1"/>
    </w:rPr>
  </w:style>
  <w:style w:type="character" w:customStyle="1" w:styleId="CitatChar">
    <w:name w:val="Citat Char"/>
    <w:basedOn w:val="Standardstycketeckensnitt"/>
    <w:link w:val="Citat"/>
    <w:uiPriority w:val="89"/>
    <w:semiHidden/>
    <w:rsid w:val="0005387F"/>
    <w:rPr>
      <w:i/>
      <w:iCs/>
      <w:color w:val="000000" w:themeColor="text1"/>
    </w:rPr>
  </w:style>
  <w:style w:type="paragraph" w:styleId="Citatfrteckning">
    <w:name w:val="table of authorities"/>
    <w:basedOn w:val="Normal"/>
    <w:next w:val="Normal"/>
    <w:uiPriority w:val="99"/>
    <w:semiHidden/>
    <w:unhideWhenUsed/>
    <w:rsid w:val="0005387F"/>
    <w:pPr>
      <w:spacing w:after="0"/>
      <w:ind w:left="220" w:hanging="220"/>
    </w:pPr>
  </w:style>
  <w:style w:type="paragraph" w:styleId="Citatfrteckningsrubrik">
    <w:name w:val="toa heading"/>
    <w:basedOn w:val="Normal"/>
    <w:next w:val="Normal"/>
    <w:uiPriority w:val="99"/>
    <w:semiHidden/>
    <w:unhideWhenUsed/>
    <w:rsid w:val="0005387F"/>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05387F"/>
  </w:style>
  <w:style w:type="character" w:customStyle="1" w:styleId="DatumChar">
    <w:name w:val="Datum Char"/>
    <w:basedOn w:val="Standardstycketeckensnitt"/>
    <w:link w:val="Datum"/>
    <w:uiPriority w:val="99"/>
    <w:semiHidden/>
    <w:rsid w:val="0005387F"/>
  </w:style>
  <w:style w:type="paragraph" w:styleId="Dokumentversikt">
    <w:name w:val="Document Map"/>
    <w:basedOn w:val="Normal"/>
    <w:link w:val="DokumentversiktChar"/>
    <w:uiPriority w:val="99"/>
    <w:semiHidden/>
    <w:unhideWhenUsed/>
    <w:rsid w:val="0005387F"/>
    <w:pPr>
      <w:spacing w:after="0" w:line="240" w:lineRule="auto"/>
    </w:pPr>
    <w:rPr>
      <w:rFonts w:ascii="Tahoma" w:hAnsi="Tahoma" w:cs="Tahoma"/>
      <w:sz w:val="16"/>
      <w:szCs w:val="16"/>
    </w:rPr>
  </w:style>
  <w:style w:type="character" w:customStyle="1" w:styleId="DokumentversiktChar">
    <w:name w:val="Dokumentöversikt Char"/>
    <w:basedOn w:val="Standardstycketeckensnitt"/>
    <w:link w:val="Dokumentversikt"/>
    <w:uiPriority w:val="99"/>
    <w:semiHidden/>
    <w:rsid w:val="0005387F"/>
    <w:rPr>
      <w:rFonts w:ascii="Tahoma" w:hAnsi="Tahoma" w:cs="Tahoma"/>
      <w:sz w:val="16"/>
      <w:szCs w:val="16"/>
    </w:rPr>
  </w:style>
  <w:style w:type="paragraph" w:styleId="E-postsignatur">
    <w:name w:val="E-mail Signature"/>
    <w:basedOn w:val="Normal"/>
    <w:link w:val="E-postsignaturChar"/>
    <w:uiPriority w:val="99"/>
    <w:semiHidden/>
    <w:unhideWhenUsed/>
    <w:rsid w:val="0005387F"/>
    <w:pPr>
      <w:spacing w:after="0" w:line="240" w:lineRule="auto"/>
    </w:pPr>
  </w:style>
  <w:style w:type="character" w:customStyle="1" w:styleId="E-postsignaturChar">
    <w:name w:val="E-postsignatur Char"/>
    <w:basedOn w:val="Standardstycketeckensnitt"/>
    <w:link w:val="E-postsignatur"/>
    <w:uiPriority w:val="99"/>
    <w:semiHidden/>
    <w:rsid w:val="0005387F"/>
  </w:style>
  <w:style w:type="paragraph" w:styleId="Figurfrteckning">
    <w:name w:val="table of figures"/>
    <w:basedOn w:val="Normal"/>
    <w:next w:val="Normal"/>
    <w:uiPriority w:val="99"/>
    <w:semiHidden/>
    <w:unhideWhenUsed/>
    <w:rsid w:val="0005387F"/>
    <w:pPr>
      <w:spacing w:after="0"/>
    </w:pPr>
  </w:style>
  <w:style w:type="paragraph" w:styleId="HTML-adress">
    <w:name w:val="HTML Address"/>
    <w:basedOn w:val="Normal"/>
    <w:link w:val="HTML-adressChar"/>
    <w:uiPriority w:val="99"/>
    <w:semiHidden/>
    <w:unhideWhenUsed/>
    <w:rsid w:val="0005387F"/>
    <w:pPr>
      <w:spacing w:after="0" w:line="240" w:lineRule="auto"/>
    </w:pPr>
    <w:rPr>
      <w:i/>
      <w:iCs/>
    </w:rPr>
  </w:style>
  <w:style w:type="character" w:customStyle="1" w:styleId="HTML-adressChar">
    <w:name w:val="HTML - adress Char"/>
    <w:basedOn w:val="Standardstycketeckensnitt"/>
    <w:link w:val="HTML-adress"/>
    <w:uiPriority w:val="99"/>
    <w:semiHidden/>
    <w:rsid w:val="0005387F"/>
    <w:rPr>
      <w:i/>
      <w:iCs/>
    </w:rPr>
  </w:style>
  <w:style w:type="paragraph" w:styleId="HTML-frformaterad">
    <w:name w:val="HTML Preformatted"/>
    <w:basedOn w:val="Normal"/>
    <w:link w:val="HTML-frformateradChar"/>
    <w:uiPriority w:val="99"/>
    <w:semiHidden/>
    <w:unhideWhenUsed/>
    <w:rsid w:val="0005387F"/>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05387F"/>
    <w:rPr>
      <w:rFonts w:ascii="Consolas" w:hAnsi="Consolas"/>
      <w:sz w:val="20"/>
      <w:szCs w:val="20"/>
    </w:rPr>
  </w:style>
  <w:style w:type="paragraph" w:styleId="Index1">
    <w:name w:val="index 1"/>
    <w:basedOn w:val="Normal"/>
    <w:next w:val="Normal"/>
    <w:autoRedefine/>
    <w:uiPriority w:val="99"/>
    <w:semiHidden/>
    <w:unhideWhenUsed/>
    <w:rsid w:val="0005387F"/>
    <w:pPr>
      <w:spacing w:after="0" w:line="240" w:lineRule="auto"/>
      <w:ind w:left="220" w:hanging="220"/>
    </w:pPr>
  </w:style>
  <w:style w:type="paragraph" w:styleId="Index2">
    <w:name w:val="index 2"/>
    <w:basedOn w:val="Normal"/>
    <w:next w:val="Normal"/>
    <w:autoRedefine/>
    <w:uiPriority w:val="99"/>
    <w:semiHidden/>
    <w:unhideWhenUsed/>
    <w:rsid w:val="0005387F"/>
    <w:pPr>
      <w:spacing w:after="0" w:line="240" w:lineRule="auto"/>
      <w:ind w:left="440" w:hanging="220"/>
    </w:pPr>
  </w:style>
  <w:style w:type="paragraph" w:styleId="Index3">
    <w:name w:val="index 3"/>
    <w:basedOn w:val="Normal"/>
    <w:next w:val="Normal"/>
    <w:autoRedefine/>
    <w:uiPriority w:val="99"/>
    <w:semiHidden/>
    <w:unhideWhenUsed/>
    <w:rsid w:val="0005387F"/>
    <w:pPr>
      <w:spacing w:after="0" w:line="240" w:lineRule="auto"/>
      <w:ind w:left="660" w:hanging="220"/>
    </w:pPr>
  </w:style>
  <w:style w:type="paragraph" w:styleId="Index4">
    <w:name w:val="index 4"/>
    <w:basedOn w:val="Normal"/>
    <w:next w:val="Normal"/>
    <w:autoRedefine/>
    <w:uiPriority w:val="99"/>
    <w:semiHidden/>
    <w:unhideWhenUsed/>
    <w:rsid w:val="0005387F"/>
    <w:pPr>
      <w:spacing w:after="0" w:line="240" w:lineRule="auto"/>
      <w:ind w:left="880" w:hanging="220"/>
    </w:pPr>
  </w:style>
  <w:style w:type="paragraph" w:styleId="Index5">
    <w:name w:val="index 5"/>
    <w:basedOn w:val="Normal"/>
    <w:next w:val="Normal"/>
    <w:autoRedefine/>
    <w:uiPriority w:val="99"/>
    <w:semiHidden/>
    <w:unhideWhenUsed/>
    <w:rsid w:val="0005387F"/>
    <w:pPr>
      <w:spacing w:after="0" w:line="240" w:lineRule="auto"/>
      <w:ind w:left="1100" w:hanging="220"/>
    </w:pPr>
  </w:style>
  <w:style w:type="paragraph" w:styleId="Index6">
    <w:name w:val="index 6"/>
    <w:basedOn w:val="Normal"/>
    <w:next w:val="Normal"/>
    <w:autoRedefine/>
    <w:uiPriority w:val="99"/>
    <w:semiHidden/>
    <w:unhideWhenUsed/>
    <w:rsid w:val="0005387F"/>
    <w:pPr>
      <w:spacing w:after="0" w:line="240" w:lineRule="auto"/>
      <w:ind w:left="1320" w:hanging="220"/>
    </w:pPr>
  </w:style>
  <w:style w:type="paragraph" w:styleId="Index7">
    <w:name w:val="index 7"/>
    <w:basedOn w:val="Normal"/>
    <w:next w:val="Normal"/>
    <w:autoRedefine/>
    <w:uiPriority w:val="99"/>
    <w:semiHidden/>
    <w:unhideWhenUsed/>
    <w:rsid w:val="0005387F"/>
    <w:pPr>
      <w:spacing w:after="0" w:line="240" w:lineRule="auto"/>
      <w:ind w:left="1540" w:hanging="220"/>
    </w:pPr>
  </w:style>
  <w:style w:type="paragraph" w:styleId="Index8">
    <w:name w:val="index 8"/>
    <w:basedOn w:val="Normal"/>
    <w:next w:val="Normal"/>
    <w:autoRedefine/>
    <w:uiPriority w:val="99"/>
    <w:semiHidden/>
    <w:unhideWhenUsed/>
    <w:rsid w:val="0005387F"/>
    <w:pPr>
      <w:spacing w:after="0" w:line="240" w:lineRule="auto"/>
      <w:ind w:left="1760" w:hanging="220"/>
    </w:pPr>
  </w:style>
  <w:style w:type="paragraph" w:styleId="Index9">
    <w:name w:val="index 9"/>
    <w:basedOn w:val="Normal"/>
    <w:next w:val="Normal"/>
    <w:autoRedefine/>
    <w:uiPriority w:val="99"/>
    <w:semiHidden/>
    <w:unhideWhenUsed/>
    <w:rsid w:val="0005387F"/>
    <w:pPr>
      <w:spacing w:after="0" w:line="240" w:lineRule="auto"/>
      <w:ind w:left="1980" w:hanging="220"/>
    </w:pPr>
  </w:style>
  <w:style w:type="paragraph" w:styleId="Indexrubrik">
    <w:name w:val="index heading"/>
    <w:basedOn w:val="Normal"/>
    <w:next w:val="Index1"/>
    <w:uiPriority w:val="99"/>
    <w:semiHidden/>
    <w:unhideWhenUsed/>
    <w:rsid w:val="0005387F"/>
    <w:rPr>
      <w:rFonts w:asciiTheme="majorHAnsi" w:eastAsiaTheme="majorEastAsia" w:hAnsiTheme="majorHAnsi" w:cstheme="majorBidi"/>
      <w:b/>
      <w:bCs/>
    </w:rPr>
  </w:style>
  <w:style w:type="paragraph" w:styleId="Indragetstycke">
    <w:name w:val="Block Text"/>
    <w:basedOn w:val="Normal"/>
    <w:uiPriority w:val="99"/>
    <w:semiHidden/>
    <w:unhideWhenUsed/>
    <w:rsid w:val="0005387F"/>
    <w:pPr>
      <w:pBdr>
        <w:top w:val="single" w:sz="2" w:space="10" w:color="DDDDDD" w:themeColor="accent1"/>
        <w:left w:val="single" w:sz="2" w:space="10" w:color="DDDDDD" w:themeColor="accent1"/>
        <w:bottom w:val="single" w:sz="2" w:space="10" w:color="DDDDDD" w:themeColor="accent1"/>
        <w:right w:val="single" w:sz="2" w:space="10" w:color="DDDDDD" w:themeColor="accent1"/>
      </w:pBdr>
      <w:ind w:left="1152" w:right="1152"/>
    </w:pPr>
    <w:rPr>
      <w:rFonts w:eastAsiaTheme="minorEastAsia"/>
      <w:i/>
      <w:iCs/>
      <w:color w:val="DDDDDD" w:themeColor="accent1"/>
    </w:rPr>
  </w:style>
  <w:style w:type="paragraph" w:styleId="Ingetavstnd">
    <w:name w:val="No Spacing"/>
    <w:uiPriority w:val="89"/>
    <w:semiHidden/>
    <w:qFormat/>
    <w:rsid w:val="0005387F"/>
    <w:pPr>
      <w:spacing w:after="0" w:line="240" w:lineRule="auto"/>
    </w:pPr>
  </w:style>
  <w:style w:type="paragraph" w:styleId="Inledning">
    <w:name w:val="Salutation"/>
    <w:basedOn w:val="Normal"/>
    <w:next w:val="Normal"/>
    <w:link w:val="InledningChar"/>
    <w:uiPriority w:val="99"/>
    <w:semiHidden/>
    <w:unhideWhenUsed/>
    <w:rsid w:val="0005387F"/>
  </w:style>
  <w:style w:type="character" w:customStyle="1" w:styleId="InledningChar">
    <w:name w:val="Inledning Char"/>
    <w:basedOn w:val="Standardstycketeckensnitt"/>
    <w:link w:val="Inledning"/>
    <w:uiPriority w:val="99"/>
    <w:semiHidden/>
    <w:rsid w:val="0005387F"/>
  </w:style>
  <w:style w:type="paragraph" w:styleId="Lista">
    <w:name w:val="List"/>
    <w:basedOn w:val="Normal"/>
    <w:uiPriority w:val="99"/>
    <w:semiHidden/>
    <w:unhideWhenUsed/>
    <w:rsid w:val="0005387F"/>
    <w:pPr>
      <w:ind w:left="283" w:hanging="283"/>
      <w:contextualSpacing/>
    </w:pPr>
  </w:style>
  <w:style w:type="paragraph" w:styleId="Lista2">
    <w:name w:val="List 2"/>
    <w:basedOn w:val="Normal"/>
    <w:uiPriority w:val="99"/>
    <w:semiHidden/>
    <w:unhideWhenUsed/>
    <w:rsid w:val="0005387F"/>
    <w:pPr>
      <w:ind w:left="566" w:hanging="283"/>
      <w:contextualSpacing/>
    </w:pPr>
  </w:style>
  <w:style w:type="paragraph" w:styleId="Lista3">
    <w:name w:val="List 3"/>
    <w:basedOn w:val="Normal"/>
    <w:uiPriority w:val="99"/>
    <w:semiHidden/>
    <w:unhideWhenUsed/>
    <w:rsid w:val="0005387F"/>
    <w:pPr>
      <w:ind w:left="849" w:hanging="283"/>
      <w:contextualSpacing/>
    </w:pPr>
  </w:style>
  <w:style w:type="paragraph" w:styleId="Lista4">
    <w:name w:val="List 4"/>
    <w:basedOn w:val="Normal"/>
    <w:uiPriority w:val="99"/>
    <w:semiHidden/>
    <w:unhideWhenUsed/>
    <w:rsid w:val="0005387F"/>
    <w:pPr>
      <w:ind w:left="1132" w:hanging="283"/>
      <w:contextualSpacing/>
    </w:pPr>
  </w:style>
  <w:style w:type="paragraph" w:styleId="Lista5">
    <w:name w:val="List 5"/>
    <w:basedOn w:val="Normal"/>
    <w:uiPriority w:val="99"/>
    <w:semiHidden/>
    <w:unhideWhenUsed/>
    <w:rsid w:val="0005387F"/>
    <w:pPr>
      <w:ind w:left="1415" w:hanging="283"/>
      <w:contextualSpacing/>
    </w:pPr>
  </w:style>
  <w:style w:type="paragraph" w:styleId="Listafortstt">
    <w:name w:val="List Continue"/>
    <w:basedOn w:val="Normal"/>
    <w:uiPriority w:val="99"/>
    <w:semiHidden/>
    <w:unhideWhenUsed/>
    <w:rsid w:val="0005387F"/>
    <w:pPr>
      <w:spacing w:after="120"/>
      <w:ind w:left="283"/>
      <w:contextualSpacing/>
    </w:pPr>
  </w:style>
  <w:style w:type="paragraph" w:styleId="Listafortstt2">
    <w:name w:val="List Continue 2"/>
    <w:basedOn w:val="Normal"/>
    <w:uiPriority w:val="99"/>
    <w:semiHidden/>
    <w:unhideWhenUsed/>
    <w:rsid w:val="0005387F"/>
    <w:pPr>
      <w:spacing w:after="120"/>
      <w:ind w:left="566"/>
      <w:contextualSpacing/>
    </w:pPr>
  </w:style>
  <w:style w:type="paragraph" w:styleId="Listafortstt3">
    <w:name w:val="List Continue 3"/>
    <w:basedOn w:val="Normal"/>
    <w:uiPriority w:val="99"/>
    <w:semiHidden/>
    <w:unhideWhenUsed/>
    <w:rsid w:val="0005387F"/>
    <w:pPr>
      <w:spacing w:after="120"/>
      <w:ind w:left="849"/>
      <w:contextualSpacing/>
    </w:pPr>
  </w:style>
  <w:style w:type="paragraph" w:styleId="Listafortstt4">
    <w:name w:val="List Continue 4"/>
    <w:basedOn w:val="Normal"/>
    <w:uiPriority w:val="99"/>
    <w:semiHidden/>
    <w:unhideWhenUsed/>
    <w:rsid w:val="0005387F"/>
    <w:pPr>
      <w:spacing w:after="120"/>
      <w:ind w:left="1132"/>
      <w:contextualSpacing/>
    </w:pPr>
  </w:style>
  <w:style w:type="paragraph" w:styleId="Listafortstt5">
    <w:name w:val="List Continue 5"/>
    <w:basedOn w:val="Normal"/>
    <w:uiPriority w:val="99"/>
    <w:semiHidden/>
    <w:unhideWhenUsed/>
    <w:rsid w:val="0005387F"/>
    <w:pPr>
      <w:spacing w:after="120"/>
      <w:ind w:left="1415"/>
      <w:contextualSpacing/>
    </w:pPr>
  </w:style>
  <w:style w:type="paragraph" w:styleId="Litteraturfrteckning">
    <w:name w:val="Bibliography"/>
    <w:basedOn w:val="Normal"/>
    <w:next w:val="Normal"/>
    <w:uiPriority w:val="89"/>
    <w:semiHidden/>
    <w:unhideWhenUsed/>
    <w:rsid w:val="0005387F"/>
  </w:style>
  <w:style w:type="paragraph" w:styleId="Makrotext">
    <w:name w:val="macro"/>
    <w:link w:val="MakrotextChar"/>
    <w:uiPriority w:val="99"/>
    <w:semiHidden/>
    <w:unhideWhenUsed/>
    <w:rsid w:val="0005387F"/>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05387F"/>
    <w:rPr>
      <w:rFonts w:ascii="Consolas" w:hAnsi="Consolas"/>
      <w:sz w:val="20"/>
      <w:szCs w:val="20"/>
    </w:rPr>
  </w:style>
  <w:style w:type="paragraph" w:styleId="Meddelanderubrik">
    <w:name w:val="Message Header"/>
    <w:basedOn w:val="Normal"/>
    <w:link w:val="MeddelanderubrikChar"/>
    <w:uiPriority w:val="99"/>
    <w:semiHidden/>
    <w:unhideWhenUsed/>
    <w:rsid w:val="0005387F"/>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05387F"/>
    <w:rPr>
      <w:rFonts w:asciiTheme="majorHAnsi" w:eastAsiaTheme="majorEastAsia" w:hAnsiTheme="majorHAnsi" w:cstheme="majorBidi"/>
      <w:sz w:val="24"/>
      <w:szCs w:val="24"/>
      <w:shd w:val="pct20" w:color="auto" w:fill="auto"/>
    </w:rPr>
  </w:style>
  <w:style w:type="paragraph" w:styleId="Numreradlista2">
    <w:name w:val="List Number 2"/>
    <w:basedOn w:val="Normal"/>
    <w:uiPriority w:val="99"/>
    <w:semiHidden/>
    <w:unhideWhenUsed/>
    <w:rsid w:val="0005387F"/>
    <w:pPr>
      <w:numPr>
        <w:numId w:val="15"/>
      </w:numPr>
      <w:contextualSpacing/>
    </w:pPr>
  </w:style>
  <w:style w:type="paragraph" w:styleId="Numreradlista3">
    <w:name w:val="List Number 3"/>
    <w:basedOn w:val="Normal"/>
    <w:uiPriority w:val="99"/>
    <w:semiHidden/>
    <w:unhideWhenUsed/>
    <w:rsid w:val="0005387F"/>
    <w:pPr>
      <w:numPr>
        <w:numId w:val="16"/>
      </w:numPr>
      <w:contextualSpacing/>
    </w:pPr>
  </w:style>
  <w:style w:type="paragraph" w:styleId="Numreradlista4">
    <w:name w:val="List Number 4"/>
    <w:basedOn w:val="Normal"/>
    <w:uiPriority w:val="99"/>
    <w:semiHidden/>
    <w:unhideWhenUsed/>
    <w:rsid w:val="0005387F"/>
    <w:pPr>
      <w:numPr>
        <w:numId w:val="17"/>
      </w:numPr>
      <w:contextualSpacing/>
    </w:pPr>
  </w:style>
  <w:style w:type="paragraph" w:styleId="Numreradlista5">
    <w:name w:val="List Number 5"/>
    <w:basedOn w:val="Normal"/>
    <w:uiPriority w:val="99"/>
    <w:semiHidden/>
    <w:unhideWhenUsed/>
    <w:rsid w:val="0005387F"/>
    <w:pPr>
      <w:numPr>
        <w:numId w:val="18"/>
      </w:numPr>
      <w:contextualSpacing/>
    </w:pPr>
  </w:style>
  <w:style w:type="paragraph" w:styleId="Oformateradtext">
    <w:name w:val="Plain Text"/>
    <w:basedOn w:val="Normal"/>
    <w:link w:val="OformateradtextChar"/>
    <w:uiPriority w:val="99"/>
    <w:semiHidden/>
    <w:unhideWhenUsed/>
    <w:rsid w:val="0005387F"/>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05387F"/>
    <w:rPr>
      <w:rFonts w:ascii="Consolas" w:hAnsi="Consolas"/>
      <w:sz w:val="21"/>
      <w:szCs w:val="21"/>
    </w:rPr>
  </w:style>
  <w:style w:type="paragraph" w:styleId="Punktlista2">
    <w:name w:val="List Bullet 2"/>
    <w:basedOn w:val="Normal"/>
    <w:uiPriority w:val="99"/>
    <w:semiHidden/>
    <w:unhideWhenUsed/>
    <w:rsid w:val="0005387F"/>
    <w:pPr>
      <w:numPr>
        <w:numId w:val="19"/>
      </w:numPr>
      <w:contextualSpacing/>
    </w:pPr>
  </w:style>
  <w:style w:type="paragraph" w:styleId="Punktlista3">
    <w:name w:val="List Bullet 3"/>
    <w:basedOn w:val="Normal"/>
    <w:uiPriority w:val="99"/>
    <w:semiHidden/>
    <w:unhideWhenUsed/>
    <w:rsid w:val="0005387F"/>
    <w:pPr>
      <w:numPr>
        <w:numId w:val="20"/>
      </w:numPr>
      <w:contextualSpacing/>
    </w:pPr>
  </w:style>
  <w:style w:type="paragraph" w:styleId="Punktlista4">
    <w:name w:val="List Bullet 4"/>
    <w:basedOn w:val="Normal"/>
    <w:uiPriority w:val="99"/>
    <w:semiHidden/>
    <w:unhideWhenUsed/>
    <w:rsid w:val="0005387F"/>
    <w:pPr>
      <w:numPr>
        <w:numId w:val="21"/>
      </w:numPr>
      <w:contextualSpacing/>
    </w:pPr>
  </w:style>
  <w:style w:type="paragraph" w:styleId="Punktlista5">
    <w:name w:val="List Bullet 5"/>
    <w:basedOn w:val="Normal"/>
    <w:uiPriority w:val="99"/>
    <w:semiHidden/>
    <w:unhideWhenUsed/>
    <w:rsid w:val="0005387F"/>
    <w:pPr>
      <w:numPr>
        <w:numId w:val="22"/>
      </w:numPr>
      <w:contextualSpacing/>
    </w:pPr>
  </w:style>
  <w:style w:type="paragraph" w:styleId="Rubrik">
    <w:name w:val="Title"/>
    <w:basedOn w:val="Normal"/>
    <w:next w:val="Normal"/>
    <w:link w:val="RubrikChar"/>
    <w:uiPriority w:val="89"/>
    <w:semiHidden/>
    <w:qFormat/>
    <w:rsid w:val="0005387F"/>
    <w:pPr>
      <w:pBdr>
        <w:bottom w:val="single" w:sz="8" w:space="4" w:color="DDDDDD" w:themeColor="accent1"/>
      </w:pBdr>
      <w:spacing w:after="300" w:line="240" w:lineRule="auto"/>
      <w:contextualSpacing/>
    </w:pPr>
    <w:rPr>
      <w:rFonts w:asciiTheme="majorHAnsi" w:eastAsiaTheme="majorEastAsia" w:hAnsiTheme="majorHAnsi" w:cstheme="majorBidi"/>
      <w:color w:val="000000" w:themeColor="text2" w:themeShade="BF"/>
      <w:spacing w:val="5"/>
      <w:kern w:val="28"/>
      <w:sz w:val="52"/>
      <w:szCs w:val="52"/>
    </w:rPr>
  </w:style>
  <w:style w:type="character" w:customStyle="1" w:styleId="RubrikChar">
    <w:name w:val="Rubrik Char"/>
    <w:basedOn w:val="Standardstycketeckensnitt"/>
    <w:link w:val="Rubrik"/>
    <w:uiPriority w:val="89"/>
    <w:semiHidden/>
    <w:rsid w:val="0005387F"/>
    <w:rPr>
      <w:rFonts w:asciiTheme="majorHAnsi" w:eastAsiaTheme="majorEastAsia" w:hAnsiTheme="majorHAnsi" w:cstheme="majorBidi"/>
      <w:color w:val="000000" w:themeColor="text2" w:themeShade="BF"/>
      <w:spacing w:val="5"/>
      <w:kern w:val="28"/>
      <w:sz w:val="52"/>
      <w:szCs w:val="52"/>
    </w:rPr>
  </w:style>
  <w:style w:type="paragraph" w:styleId="Signatur">
    <w:name w:val="Signature"/>
    <w:basedOn w:val="Normal"/>
    <w:link w:val="SignaturChar"/>
    <w:uiPriority w:val="99"/>
    <w:semiHidden/>
    <w:unhideWhenUsed/>
    <w:rsid w:val="0005387F"/>
    <w:pPr>
      <w:spacing w:after="0" w:line="240" w:lineRule="auto"/>
      <w:ind w:left="4252"/>
    </w:pPr>
  </w:style>
  <w:style w:type="character" w:customStyle="1" w:styleId="SignaturChar">
    <w:name w:val="Signatur Char"/>
    <w:basedOn w:val="Standardstycketeckensnitt"/>
    <w:link w:val="Signatur"/>
    <w:uiPriority w:val="99"/>
    <w:semiHidden/>
    <w:rsid w:val="0005387F"/>
  </w:style>
  <w:style w:type="paragraph" w:styleId="Starktcitat">
    <w:name w:val="Intense Quote"/>
    <w:basedOn w:val="Normal"/>
    <w:next w:val="Normal"/>
    <w:link w:val="StarktcitatChar"/>
    <w:uiPriority w:val="89"/>
    <w:semiHidden/>
    <w:qFormat/>
    <w:rsid w:val="0005387F"/>
    <w:pPr>
      <w:pBdr>
        <w:bottom w:val="single" w:sz="4" w:space="4" w:color="DDDDDD" w:themeColor="accent1"/>
      </w:pBdr>
      <w:spacing w:before="200" w:after="280"/>
      <w:ind w:left="936" w:right="936"/>
    </w:pPr>
    <w:rPr>
      <w:b/>
      <w:bCs/>
      <w:i/>
      <w:iCs/>
      <w:color w:val="DDDDDD" w:themeColor="accent1"/>
    </w:rPr>
  </w:style>
  <w:style w:type="character" w:customStyle="1" w:styleId="StarktcitatChar">
    <w:name w:val="Starkt citat Char"/>
    <w:basedOn w:val="Standardstycketeckensnitt"/>
    <w:link w:val="Starktcitat"/>
    <w:uiPriority w:val="89"/>
    <w:semiHidden/>
    <w:rsid w:val="0005387F"/>
    <w:rPr>
      <w:b/>
      <w:bCs/>
      <w:i/>
      <w:iCs/>
      <w:color w:val="DDDDDD" w:themeColor="accent1"/>
    </w:rPr>
  </w:style>
  <w:style w:type="paragraph" w:styleId="Underrubrik">
    <w:name w:val="Subtitle"/>
    <w:basedOn w:val="Normal"/>
    <w:next w:val="Normal"/>
    <w:link w:val="UnderrubrikChar"/>
    <w:uiPriority w:val="89"/>
    <w:semiHidden/>
    <w:qFormat/>
    <w:rsid w:val="0005387F"/>
    <w:pPr>
      <w:numPr>
        <w:ilvl w:val="1"/>
      </w:numPr>
    </w:pPr>
    <w:rPr>
      <w:rFonts w:asciiTheme="majorHAnsi" w:eastAsiaTheme="majorEastAsia" w:hAnsiTheme="majorHAnsi" w:cstheme="majorBidi"/>
      <w:i/>
      <w:iCs/>
      <w:color w:val="DDDDDD" w:themeColor="accent1"/>
      <w:spacing w:val="15"/>
      <w:sz w:val="24"/>
      <w:szCs w:val="24"/>
    </w:rPr>
  </w:style>
  <w:style w:type="character" w:customStyle="1" w:styleId="UnderrubrikChar">
    <w:name w:val="Underrubrik Char"/>
    <w:basedOn w:val="Standardstycketeckensnitt"/>
    <w:link w:val="Underrubrik"/>
    <w:uiPriority w:val="89"/>
    <w:semiHidden/>
    <w:rsid w:val="0005387F"/>
    <w:rPr>
      <w:rFonts w:asciiTheme="majorHAnsi" w:eastAsiaTheme="majorEastAsia" w:hAnsiTheme="majorHAnsi" w:cstheme="majorBidi"/>
      <w:i/>
      <w:iCs/>
      <w:color w:val="DDDDDD" w:themeColor="accent1"/>
      <w:spacing w:val="15"/>
      <w:sz w:val="24"/>
      <w:szCs w:val="24"/>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1" w:defUnhideWhenUsed="1" w:defQFormat="0" w:count="267">
    <w:lsdException w:name="Normal" w:semiHidden="0" w:uiPriority="0" w:unhideWhenUsed="0"/>
    <w:lsdException w:name="heading 1" w:uiPriority="29" w:unhideWhenUsed="0" w:qFormat="1"/>
    <w:lsdException w:name="heading 2" w:uiPriority="29" w:qFormat="1"/>
    <w:lsdException w:name="heading 3" w:uiPriority="29" w:qFormat="1"/>
    <w:lsdException w:name="heading 4" w:uiPriority="29" w:qFormat="1"/>
    <w:lsdException w:name="heading 5" w:uiPriority="29" w:qFormat="1"/>
    <w:lsdException w:name="heading 6" w:uiPriority="29" w:qFormat="1"/>
    <w:lsdException w:name="heading 7" w:uiPriority="29" w:qFormat="1"/>
    <w:lsdException w:name="heading 8" w:uiPriority="29" w:qFormat="1"/>
    <w:lsdException w:name="heading 9" w:uiPriority="29" w:qFormat="1"/>
    <w:lsdException w:name="toc 1" w:uiPriority="39"/>
    <w:lsdException w:name="toc 2" w:uiPriority="39"/>
    <w:lsdException w:name="toc 3" w:uiPriority="0"/>
    <w:lsdException w:name="toc 4" w:uiPriority="39"/>
    <w:lsdException w:name="toc 5" w:uiPriority="0"/>
    <w:lsdException w:name="toc 6" w:uiPriority="89"/>
    <w:lsdException w:name="toc 7" w:uiPriority="39"/>
    <w:lsdException w:name="toc 8" w:uiPriority="39"/>
    <w:lsdException w:name="toc 9" w:uiPriority="39"/>
    <w:lsdException w:name="footnote text" w:uiPriority="0"/>
    <w:lsdException w:name="header" w:uiPriority="0"/>
    <w:lsdException w:name="footer" w:uiPriority="0"/>
    <w:lsdException w:name="caption" w:uiPriority="89" w:qFormat="1"/>
    <w:lsdException w:name="footnote reference" w:uiPriority="0"/>
    <w:lsdException w:name="page number" w:uiPriority="0"/>
    <w:lsdException w:name="List Number" w:semiHidden="0" w:uiPriority="41" w:unhideWhenUsed="0" w:qFormat="1"/>
    <w:lsdException w:name="Title" w:uiPriority="89" w:unhideWhenUsed="0" w:qFormat="1"/>
    <w:lsdException w:name="Default Paragraph Font" w:uiPriority="1"/>
    <w:lsdException w:name="Body Text" w:uiPriority="0" w:qFormat="1"/>
    <w:lsdException w:name="Body Text Indent" w:uiPriority="0" w:qFormat="1"/>
    <w:lsdException w:name="Subtitle" w:uiPriority="89" w:unhideWhenUsed="0" w:qFormat="1"/>
    <w:lsdException w:name="Strong" w:uiPriority="89" w:unhideWhenUsed="0" w:qFormat="1"/>
    <w:lsdException w:name="Emphasis" w:uiPriority="89" w:unhideWhenUsed="0" w:qFormat="1"/>
    <w:lsdException w:name="Table Grid" w:semiHidden="0" w:uiPriority="59" w:unhideWhenUsed="0"/>
    <w:lsdException w:name="Placeholder Text" w:unhideWhenUsed="0"/>
    <w:lsdException w:name="No Spacing" w:uiPriority="89"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uiPriority="89" w:unhideWhenUsed="0" w:qFormat="1"/>
    <w:lsdException w:name="Quote" w:uiPriority="89" w:unhideWhenUsed="0" w:qFormat="1"/>
    <w:lsdException w:name="Intense Quote" w:uiPriority="89"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uiPriority="89" w:unhideWhenUsed="0" w:qFormat="1"/>
    <w:lsdException w:name="Intense Emphasis" w:uiPriority="89" w:unhideWhenUsed="0" w:qFormat="1"/>
    <w:lsdException w:name="Subtle Reference" w:uiPriority="89" w:unhideWhenUsed="0" w:qFormat="1"/>
    <w:lsdException w:name="Intense Reference" w:uiPriority="89" w:unhideWhenUsed="0" w:qFormat="1"/>
    <w:lsdException w:name="Book Title" w:uiPriority="89" w:unhideWhenUsed="0" w:qFormat="1"/>
    <w:lsdException w:name="Bibliography" w:uiPriority="89"/>
    <w:lsdException w:name="TOC Heading" w:uiPriority="89" w:qFormat="1"/>
  </w:latentStyles>
  <w:style w:type="paragraph" w:default="1" w:styleId="Normal">
    <w:name w:val="Normal"/>
    <w:semiHidden/>
    <w:rsid w:val="0009067D"/>
  </w:style>
  <w:style w:type="paragraph" w:styleId="Rubrik1">
    <w:name w:val="heading 1"/>
    <w:basedOn w:val="Brdtext"/>
    <w:next w:val="Brdtext"/>
    <w:link w:val="Rubrik1Char"/>
    <w:uiPriority w:val="29"/>
    <w:qFormat/>
    <w:rsid w:val="0009067D"/>
    <w:pPr>
      <w:keepNext/>
      <w:numPr>
        <w:numId w:val="3"/>
      </w:numPr>
      <w:suppressAutoHyphens/>
      <w:spacing w:before="1440" w:after="1920" w:line="480" w:lineRule="atLeast"/>
      <w:jc w:val="center"/>
      <w:outlineLvl w:val="0"/>
    </w:pPr>
    <w:rPr>
      <w:rFonts w:ascii="TradeGothic" w:hAnsi="TradeGothic"/>
      <w:spacing w:val="-6"/>
      <w:sz w:val="48"/>
    </w:rPr>
  </w:style>
  <w:style w:type="paragraph" w:styleId="Rubrik2">
    <w:name w:val="heading 2"/>
    <w:basedOn w:val="Brdtext"/>
    <w:next w:val="Brdtext"/>
    <w:link w:val="Rubrik2Char"/>
    <w:uiPriority w:val="29"/>
    <w:qFormat/>
    <w:rsid w:val="0009067D"/>
    <w:pPr>
      <w:keepNext/>
      <w:keepLines/>
      <w:numPr>
        <w:ilvl w:val="1"/>
        <w:numId w:val="3"/>
      </w:numPr>
      <w:suppressAutoHyphens/>
      <w:spacing w:before="780" w:after="260"/>
      <w:jc w:val="left"/>
      <w:outlineLvl w:val="1"/>
    </w:pPr>
    <w:rPr>
      <w:rFonts w:ascii="TradeGothic" w:hAnsi="TradeGothic"/>
      <w:b/>
      <w:spacing w:val="0"/>
      <w:kern w:val="24"/>
      <w:sz w:val="24"/>
    </w:rPr>
  </w:style>
  <w:style w:type="paragraph" w:styleId="Rubrik3">
    <w:name w:val="heading 3"/>
    <w:basedOn w:val="Brdtext"/>
    <w:next w:val="Brdtext"/>
    <w:link w:val="Rubrik3Char"/>
    <w:uiPriority w:val="29"/>
    <w:qFormat/>
    <w:rsid w:val="0009067D"/>
    <w:pPr>
      <w:keepNext/>
      <w:keepLines/>
      <w:numPr>
        <w:ilvl w:val="2"/>
        <w:numId w:val="3"/>
      </w:numPr>
      <w:suppressAutoHyphens/>
      <w:spacing w:before="520" w:after="260"/>
      <w:jc w:val="left"/>
      <w:outlineLvl w:val="2"/>
    </w:pPr>
    <w:rPr>
      <w:rFonts w:ascii="TradeGothic" w:hAnsi="TradeGothic"/>
      <w:b/>
      <w:spacing w:val="0"/>
    </w:rPr>
  </w:style>
  <w:style w:type="paragraph" w:styleId="Rubrik4">
    <w:name w:val="heading 4"/>
    <w:basedOn w:val="Brdtext"/>
    <w:next w:val="Brdtext"/>
    <w:link w:val="Rubrik4Char"/>
    <w:uiPriority w:val="29"/>
    <w:qFormat/>
    <w:rsid w:val="0009067D"/>
    <w:pPr>
      <w:keepNext/>
      <w:keepLines/>
      <w:numPr>
        <w:ilvl w:val="3"/>
        <w:numId w:val="3"/>
      </w:numPr>
      <w:suppressAutoHyphens/>
      <w:spacing w:before="520" w:after="260"/>
      <w:jc w:val="left"/>
      <w:outlineLvl w:val="3"/>
    </w:pPr>
    <w:rPr>
      <w:rFonts w:ascii="TradeGothic" w:hAnsi="TradeGothic"/>
      <w:b/>
      <w:spacing w:val="0"/>
      <w:sz w:val="20"/>
    </w:rPr>
  </w:style>
  <w:style w:type="paragraph" w:styleId="Rubrik5">
    <w:name w:val="heading 5"/>
    <w:basedOn w:val="Brdtext"/>
    <w:next w:val="Brdtext"/>
    <w:link w:val="Rubrik5Char"/>
    <w:uiPriority w:val="29"/>
    <w:qFormat/>
    <w:rsid w:val="0009067D"/>
    <w:pPr>
      <w:keepNext/>
      <w:keepLines/>
      <w:numPr>
        <w:ilvl w:val="4"/>
        <w:numId w:val="3"/>
      </w:numPr>
      <w:suppressAutoHyphens/>
      <w:spacing w:before="520" w:after="260"/>
      <w:jc w:val="left"/>
      <w:outlineLvl w:val="4"/>
    </w:pPr>
    <w:rPr>
      <w:rFonts w:ascii="TradeGothic" w:hAnsi="TradeGothic"/>
      <w:b/>
      <w:spacing w:val="0"/>
      <w:sz w:val="20"/>
    </w:rPr>
  </w:style>
  <w:style w:type="paragraph" w:styleId="Rubrik6">
    <w:name w:val="heading 6"/>
    <w:basedOn w:val="Brdtext"/>
    <w:next w:val="Brdtext"/>
    <w:link w:val="Rubrik6Char"/>
    <w:uiPriority w:val="29"/>
    <w:semiHidden/>
    <w:qFormat/>
    <w:rsid w:val="0009067D"/>
    <w:pPr>
      <w:keepNext/>
      <w:spacing w:before="240"/>
      <w:jc w:val="left"/>
      <w:outlineLvl w:val="5"/>
    </w:pPr>
    <w:rPr>
      <w:i/>
    </w:rPr>
  </w:style>
  <w:style w:type="paragraph" w:styleId="Rubrik7">
    <w:name w:val="heading 7"/>
    <w:basedOn w:val="Normal"/>
    <w:next w:val="Brdtext"/>
    <w:link w:val="Rubrik7Char"/>
    <w:uiPriority w:val="29"/>
    <w:semiHidden/>
    <w:qFormat/>
    <w:rsid w:val="0009067D"/>
    <w:pPr>
      <w:keepNext/>
      <w:overflowPunct w:val="0"/>
      <w:autoSpaceDE w:val="0"/>
      <w:autoSpaceDN w:val="0"/>
      <w:adjustRightInd w:val="0"/>
      <w:spacing w:before="960" w:after="240" w:line="240" w:lineRule="exact"/>
      <w:textAlignment w:val="baseline"/>
      <w:outlineLvl w:val="6"/>
    </w:pPr>
    <w:rPr>
      <w:rFonts w:ascii="TradeGothic" w:eastAsia="Times New Roman" w:hAnsi="TradeGothic" w:cs="Times New Roman"/>
      <w:b/>
      <w:kern w:val="24"/>
      <w:sz w:val="24"/>
      <w:szCs w:val="20"/>
    </w:rPr>
  </w:style>
  <w:style w:type="paragraph" w:styleId="Rubrik8">
    <w:name w:val="heading 8"/>
    <w:basedOn w:val="Normal"/>
    <w:next w:val="Normal"/>
    <w:link w:val="Rubrik8Char"/>
    <w:uiPriority w:val="29"/>
    <w:semiHidden/>
    <w:qFormat/>
    <w:rsid w:val="0009067D"/>
    <w:pPr>
      <w:keepNext/>
      <w:overflowPunct w:val="0"/>
      <w:autoSpaceDE w:val="0"/>
      <w:autoSpaceDN w:val="0"/>
      <w:adjustRightInd w:val="0"/>
      <w:spacing w:before="720" w:after="240" w:line="240" w:lineRule="exact"/>
      <w:textAlignment w:val="baseline"/>
      <w:outlineLvl w:val="7"/>
    </w:pPr>
    <w:rPr>
      <w:rFonts w:ascii="TradeGothic" w:eastAsia="Times New Roman" w:hAnsi="TradeGothic" w:cs="Times New Roman"/>
      <w:b/>
      <w:szCs w:val="20"/>
    </w:rPr>
  </w:style>
  <w:style w:type="paragraph" w:styleId="Rubrik9">
    <w:name w:val="heading 9"/>
    <w:basedOn w:val="Normal"/>
    <w:next w:val="Normal"/>
    <w:link w:val="Rubrik9Char"/>
    <w:uiPriority w:val="29"/>
    <w:semiHidden/>
    <w:qFormat/>
    <w:rsid w:val="0009067D"/>
    <w:pPr>
      <w:keepNext/>
      <w:overflowPunct w:val="0"/>
      <w:autoSpaceDE w:val="0"/>
      <w:autoSpaceDN w:val="0"/>
      <w:adjustRightInd w:val="0"/>
      <w:spacing w:before="480" w:after="240" w:line="240" w:lineRule="exact"/>
      <w:textAlignment w:val="baseline"/>
      <w:outlineLvl w:val="8"/>
    </w:pPr>
    <w:rPr>
      <w:rFonts w:ascii="TradeGothic" w:eastAsia="Times New Roman" w:hAnsi="TradeGothic" w:cs="Times New Roman"/>
      <w:szCs w:val="20"/>
    </w:rPr>
  </w:style>
  <w:style w:type="character" w:default="1" w:styleId="Standardstycketeckensnitt">
    <w:name w:val="Default Paragraph Font"/>
    <w:uiPriority w:val="1"/>
    <w:semiHidden/>
    <w:unhideWhenUsed/>
    <w:rsid w:val="0009067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rsid w:val="0009067D"/>
  </w:style>
  <w:style w:type="character" w:customStyle="1" w:styleId="Rubrik2Char">
    <w:name w:val="Rubrik 2 Char"/>
    <w:basedOn w:val="Standardstycketeckensnitt"/>
    <w:link w:val="Rubrik2"/>
    <w:uiPriority w:val="29"/>
    <w:rsid w:val="0009067D"/>
    <w:rPr>
      <w:rFonts w:ascii="TradeGothic" w:eastAsia="Times New Roman" w:hAnsi="TradeGothic" w:cs="Times New Roman"/>
      <w:b/>
      <w:kern w:val="24"/>
      <w:sz w:val="24"/>
      <w:szCs w:val="20"/>
    </w:rPr>
  </w:style>
  <w:style w:type="character" w:customStyle="1" w:styleId="Rubrik3Char">
    <w:name w:val="Rubrik 3 Char"/>
    <w:basedOn w:val="Standardstycketeckensnitt"/>
    <w:link w:val="Rubrik3"/>
    <w:uiPriority w:val="29"/>
    <w:rsid w:val="0009067D"/>
    <w:rPr>
      <w:rFonts w:ascii="TradeGothic" w:eastAsia="Times New Roman" w:hAnsi="TradeGothic" w:cs="Times New Roman"/>
      <w:b/>
      <w:szCs w:val="20"/>
    </w:rPr>
  </w:style>
  <w:style w:type="paragraph" w:customStyle="1" w:styleId="RKbas">
    <w:name w:val="RKbas"/>
    <w:link w:val="RKbasChar"/>
    <w:semiHidden/>
    <w:rsid w:val="0009067D"/>
    <w:pPr>
      <w:spacing w:after="0" w:line="240" w:lineRule="atLeast"/>
      <w:jc w:val="both"/>
    </w:pPr>
    <w:rPr>
      <w:rFonts w:ascii="OrigGarmnd BT" w:hAnsi="OrigGarmnd BT"/>
    </w:rPr>
  </w:style>
  <w:style w:type="paragraph" w:styleId="Brdtext">
    <w:name w:val="Body Text"/>
    <w:basedOn w:val="RKbas"/>
    <w:next w:val="Brdtextmedindrag"/>
    <w:link w:val="BrdtextChar"/>
    <w:qFormat/>
    <w:rsid w:val="0009067D"/>
    <w:pPr>
      <w:overflowPunct w:val="0"/>
      <w:autoSpaceDE w:val="0"/>
      <w:autoSpaceDN w:val="0"/>
      <w:adjustRightInd w:val="0"/>
      <w:spacing w:line="260" w:lineRule="exact"/>
      <w:textAlignment w:val="baseline"/>
    </w:pPr>
    <w:rPr>
      <w:rFonts w:eastAsia="Times New Roman" w:cs="Times New Roman"/>
      <w:spacing w:val="-4"/>
      <w:szCs w:val="20"/>
    </w:rPr>
  </w:style>
  <w:style w:type="paragraph" w:styleId="Brdtextmedindrag">
    <w:name w:val="Body Text Indent"/>
    <w:basedOn w:val="Brdtext"/>
    <w:link w:val="BrdtextmedindragChar"/>
    <w:qFormat/>
    <w:rsid w:val="0009067D"/>
    <w:pPr>
      <w:ind w:firstLine="227"/>
    </w:pPr>
  </w:style>
  <w:style w:type="paragraph" w:customStyle="1" w:styleId="DiagramRubrik">
    <w:name w:val="Diagram Rubrik"/>
    <w:basedOn w:val="RKbas"/>
    <w:next w:val="Brdtext"/>
    <w:link w:val="DiagramRubrikChar"/>
    <w:uiPriority w:val="25"/>
    <w:rsid w:val="0009067D"/>
    <w:pPr>
      <w:keepNext/>
      <w:keepLines/>
      <w:shd w:val="solid" w:color="auto" w:fill="auto"/>
      <w:overflowPunct w:val="0"/>
      <w:autoSpaceDE w:val="0"/>
      <w:autoSpaceDN w:val="0"/>
      <w:adjustRightInd w:val="0"/>
      <w:spacing w:after="40" w:line="200" w:lineRule="exact"/>
      <w:jc w:val="left"/>
      <w:textAlignment w:val="baseline"/>
    </w:pPr>
    <w:rPr>
      <w:rFonts w:ascii="TradeGothic" w:eastAsia="Times New Roman" w:hAnsi="TradeGothic" w:cs="Times New Roman"/>
      <w:b/>
      <w:spacing w:val="2"/>
      <w:sz w:val="16"/>
      <w:szCs w:val="20"/>
    </w:rPr>
  </w:style>
  <w:style w:type="paragraph" w:customStyle="1" w:styleId="Tabell">
    <w:name w:val="Tabell"/>
    <w:basedOn w:val="Brdtext"/>
    <w:link w:val="TabellChar"/>
    <w:uiPriority w:val="59"/>
    <w:rsid w:val="0009067D"/>
    <w:pPr>
      <w:spacing w:line="200" w:lineRule="exact"/>
      <w:jc w:val="left"/>
    </w:pPr>
    <w:rPr>
      <w:rFonts w:ascii="TradeGothic CondEighteen" w:hAnsi="TradeGothic CondEighteen"/>
      <w:spacing w:val="8"/>
      <w:sz w:val="16"/>
    </w:rPr>
  </w:style>
  <w:style w:type="paragraph" w:customStyle="1" w:styleId="TabellAnslag">
    <w:name w:val="Tabell Anslag"/>
    <w:basedOn w:val="Tabell"/>
    <w:link w:val="TabellAnslagChar"/>
    <w:uiPriority w:val="59"/>
    <w:rsid w:val="0009067D"/>
    <w:pPr>
      <w:spacing w:before="60" w:after="20"/>
    </w:pPr>
    <w:rPr>
      <w:sz w:val="18"/>
    </w:rPr>
  </w:style>
  <w:style w:type="paragraph" w:customStyle="1" w:styleId="TabellAnslagHuvud">
    <w:name w:val="Tabell Anslag Huvud"/>
    <w:basedOn w:val="TabellAnslag"/>
    <w:link w:val="TabellAnslagHuvudChar"/>
    <w:uiPriority w:val="59"/>
    <w:rsid w:val="0009067D"/>
    <w:rPr>
      <w:caps/>
    </w:rPr>
  </w:style>
  <w:style w:type="paragraph" w:customStyle="1" w:styleId="TabellAnslagSumma">
    <w:name w:val="Tabell Anslag Summa"/>
    <w:basedOn w:val="TabellAnslag"/>
    <w:link w:val="TabellAnslagSummaChar"/>
    <w:uiPriority w:val="59"/>
    <w:rsid w:val="0009067D"/>
    <w:rPr>
      <w:b/>
    </w:rPr>
  </w:style>
  <w:style w:type="paragraph" w:customStyle="1" w:styleId="TabellFotnot">
    <w:name w:val="Tabell Fotnot"/>
    <w:basedOn w:val="Tabell"/>
    <w:link w:val="TabellFotnotChar"/>
    <w:rsid w:val="0009067D"/>
    <w:pPr>
      <w:keepNext/>
      <w:keepLines/>
      <w:spacing w:line="160" w:lineRule="exact"/>
    </w:pPr>
    <w:rPr>
      <w:spacing w:val="4"/>
      <w:sz w:val="14"/>
    </w:rPr>
  </w:style>
  <w:style w:type="paragraph" w:customStyle="1" w:styleId="TabellHuvud">
    <w:name w:val="Tabell Huvud"/>
    <w:basedOn w:val="Tabell"/>
    <w:link w:val="TabellHuvudChar"/>
    <w:rsid w:val="0009067D"/>
    <w:pPr>
      <w:spacing w:line="160" w:lineRule="exact"/>
      <w:jc w:val="right"/>
    </w:pPr>
    <w:rPr>
      <w:spacing w:val="4"/>
      <w:sz w:val="14"/>
    </w:rPr>
  </w:style>
  <w:style w:type="paragraph" w:customStyle="1" w:styleId="TabellRader">
    <w:name w:val="Tabell Rader"/>
    <w:basedOn w:val="Tabell"/>
    <w:link w:val="TabellRaderChar"/>
    <w:rsid w:val="0009067D"/>
    <w:pPr>
      <w:spacing w:before="60" w:after="20"/>
      <w:jc w:val="right"/>
    </w:pPr>
    <w:rPr>
      <w:spacing w:val="4"/>
    </w:rPr>
  </w:style>
  <w:style w:type="paragraph" w:customStyle="1" w:styleId="TabellRubrik">
    <w:name w:val="Tabell Rubrik"/>
    <w:basedOn w:val="Tabell"/>
    <w:next w:val="Brdtext"/>
    <w:link w:val="TabellRubrikChar"/>
    <w:rsid w:val="0009067D"/>
    <w:pPr>
      <w:keepNext/>
      <w:keepLines/>
      <w:shd w:val="solid" w:color="auto" w:fill="auto"/>
      <w:spacing w:after="40"/>
    </w:pPr>
    <w:rPr>
      <w:rFonts w:ascii="TradeGothic" w:hAnsi="TradeGothic"/>
      <w:b/>
      <w:spacing w:val="2"/>
    </w:rPr>
  </w:style>
  <w:style w:type="paragraph" w:customStyle="1" w:styleId="TabellSlutsumma">
    <w:name w:val="Tabell Slutsumma"/>
    <w:basedOn w:val="TabellRader"/>
    <w:link w:val="TabellSlutsummaChar"/>
    <w:rsid w:val="0009067D"/>
    <w:rPr>
      <w:b/>
    </w:rPr>
  </w:style>
  <w:style w:type="paragraph" w:customStyle="1" w:styleId="TabellSumma">
    <w:name w:val="Tabell Summa"/>
    <w:basedOn w:val="RKbas"/>
    <w:link w:val="TabellSummaChar"/>
    <w:uiPriority w:val="59"/>
    <w:rsid w:val="0009067D"/>
    <w:pPr>
      <w:overflowPunct w:val="0"/>
      <w:autoSpaceDE w:val="0"/>
      <w:autoSpaceDN w:val="0"/>
      <w:adjustRightInd w:val="0"/>
      <w:spacing w:before="60" w:after="20" w:line="200" w:lineRule="exact"/>
      <w:jc w:val="right"/>
      <w:textAlignment w:val="baseline"/>
    </w:pPr>
    <w:rPr>
      <w:rFonts w:ascii="TradeGothic CondEighteen" w:eastAsia="Times New Roman" w:hAnsi="TradeGothic CondEighteen" w:cs="Times New Roman"/>
      <w:i/>
      <w:spacing w:val="8"/>
      <w:sz w:val="16"/>
      <w:szCs w:val="20"/>
    </w:rPr>
  </w:style>
  <w:style w:type="paragraph" w:customStyle="1" w:styleId="TabellSummaText">
    <w:name w:val="Tabell SummaText"/>
    <w:basedOn w:val="TabellSlutsumma"/>
    <w:link w:val="TabellSummaTextChar"/>
    <w:uiPriority w:val="59"/>
    <w:rsid w:val="0009067D"/>
    <w:pPr>
      <w:jc w:val="left"/>
    </w:pPr>
  </w:style>
  <w:style w:type="paragraph" w:customStyle="1" w:styleId="TabellUnderrubrik">
    <w:name w:val="Tabell Underrubrik"/>
    <w:basedOn w:val="TabellRubrik"/>
    <w:next w:val="Brdtext"/>
    <w:link w:val="TabellUnderrubrikChar"/>
    <w:rsid w:val="0009067D"/>
    <w:pPr>
      <w:shd w:val="clear" w:color="auto" w:fill="auto"/>
      <w:spacing w:after="120"/>
    </w:pPr>
    <w:rPr>
      <w:b w:val="0"/>
      <w:i/>
      <w:sz w:val="14"/>
    </w:rPr>
  </w:style>
  <w:style w:type="paragraph" w:styleId="Sidhuvud">
    <w:name w:val="header"/>
    <w:basedOn w:val="RKbas"/>
    <w:link w:val="SidhuvudChar"/>
    <w:rsid w:val="0009067D"/>
    <w:pPr>
      <w:tabs>
        <w:tab w:val="center" w:pos="4536"/>
        <w:tab w:val="right" w:pos="9072"/>
      </w:tabs>
      <w:spacing w:line="240" w:lineRule="exact"/>
    </w:pPr>
    <w:rPr>
      <w:spacing w:val="16"/>
      <w:sz w:val="14"/>
    </w:rPr>
  </w:style>
  <w:style w:type="paragraph" w:styleId="Sidfot">
    <w:name w:val="footer"/>
    <w:basedOn w:val="RKbas"/>
    <w:link w:val="SidfotChar"/>
    <w:rsid w:val="0009067D"/>
    <w:pPr>
      <w:tabs>
        <w:tab w:val="center" w:pos="4536"/>
        <w:tab w:val="right" w:pos="9072"/>
      </w:tabs>
      <w:spacing w:line="240" w:lineRule="exact"/>
    </w:pPr>
  </w:style>
  <w:style w:type="character" w:styleId="Platshllartext">
    <w:name w:val="Placeholder Text"/>
    <w:basedOn w:val="Standardstycketeckensnitt"/>
    <w:uiPriority w:val="99"/>
    <w:semiHidden/>
    <w:rsid w:val="0009067D"/>
    <w:rPr>
      <w:color w:val="808080"/>
    </w:rPr>
  </w:style>
  <w:style w:type="character" w:styleId="Sidnummer">
    <w:name w:val="page number"/>
    <w:basedOn w:val="Standardstycketeckensnitt"/>
    <w:rsid w:val="0009067D"/>
  </w:style>
  <w:style w:type="paragraph" w:customStyle="1" w:styleId="RubrikAnslag">
    <w:name w:val="Rubrik Anslag"/>
    <w:basedOn w:val="Rubrik2"/>
    <w:next w:val="Brdtext"/>
    <w:link w:val="RubrikAnslagChar"/>
    <w:uiPriority w:val="29"/>
    <w:rsid w:val="0009067D"/>
    <w:pPr>
      <w:numPr>
        <w:ilvl w:val="0"/>
        <w:numId w:val="0"/>
      </w:numPr>
      <w:outlineLvl w:val="9"/>
    </w:pPr>
    <w:rPr>
      <w:bCs/>
    </w:rPr>
  </w:style>
  <w:style w:type="paragraph" w:customStyle="1" w:styleId="Bilagarubrik1">
    <w:name w:val="Bilaga rubrik1"/>
    <w:basedOn w:val="Brdtext"/>
    <w:next w:val="Brdtext"/>
    <w:link w:val="Bilagarubrik1Char"/>
    <w:uiPriority w:val="19"/>
    <w:qFormat/>
    <w:rsid w:val="0009067D"/>
    <w:pPr>
      <w:keepNext/>
      <w:keepLines/>
      <w:numPr>
        <w:numId w:val="14"/>
      </w:numPr>
      <w:tabs>
        <w:tab w:val="left" w:pos="851"/>
      </w:tabs>
      <w:suppressAutoHyphens/>
      <w:spacing w:before="960" w:after="240"/>
      <w:jc w:val="left"/>
      <w:outlineLvl w:val="0"/>
    </w:pPr>
    <w:rPr>
      <w:rFonts w:ascii="TradeGothic" w:hAnsi="TradeGothic"/>
      <w:b/>
      <w:sz w:val="24"/>
    </w:rPr>
  </w:style>
  <w:style w:type="paragraph" w:customStyle="1" w:styleId="Bilagarubrik2">
    <w:name w:val="Bilaga rubrik2"/>
    <w:basedOn w:val="Brdtext"/>
    <w:next w:val="Brdtext"/>
    <w:link w:val="Bilagarubrik2Char"/>
    <w:uiPriority w:val="19"/>
    <w:qFormat/>
    <w:rsid w:val="0009067D"/>
    <w:pPr>
      <w:keepNext/>
      <w:keepLines/>
      <w:numPr>
        <w:ilvl w:val="1"/>
        <w:numId w:val="14"/>
      </w:numPr>
      <w:spacing w:before="720" w:after="240"/>
      <w:jc w:val="left"/>
      <w:outlineLvl w:val="1"/>
    </w:pPr>
    <w:rPr>
      <w:rFonts w:ascii="TradeGothic" w:hAnsi="TradeGothic"/>
      <w:b/>
      <w:sz w:val="24"/>
    </w:rPr>
  </w:style>
  <w:style w:type="paragraph" w:customStyle="1" w:styleId="Bilagarubrik3">
    <w:name w:val="Bilaga rubrik3"/>
    <w:basedOn w:val="Brdtext"/>
    <w:next w:val="Brdtext"/>
    <w:link w:val="Bilagarubrik3Char"/>
    <w:uiPriority w:val="19"/>
    <w:qFormat/>
    <w:rsid w:val="0009067D"/>
    <w:pPr>
      <w:keepNext/>
      <w:keepLines/>
      <w:numPr>
        <w:ilvl w:val="2"/>
        <w:numId w:val="14"/>
      </w:numPr>
      <w:spacing w:before="480" w:after="240"/>
      <w:jc w:val="left"/>
      <w:outlineLvl w:val="2"/>
    </w:pPr>
    <w:rPr>
      <w:rFonts w:ascii="TradeGothic" w:hAnsi="TradeGothic"/>
      <w:b/>
      <w:sz w:val="20"/>
    </w:rPr>
  </w:style>
  <w:style w:type="character" w:customStyle="1" w:styleId="Rubrik1Char">
    <w:name w:val="Rubrik 1 Char"/>
    <w:basedOn w:val="Standardstycketeckensnitt"/>
    <w:link w:val="Rubrik1"/>
    <w:uiPriority w:val="29"/>
    <w:rsid w:val="0009067D"/>
    <w:rPr>
      <w:rFonts w:ascii="TradeGothic" w:eastAsia="Times New Roman" w:hAnsi="TradeGothic" w:cs="Times New Roman"/>
      <w:spacing w:val="-6"/>
      <w:sz w:val="48"/>
      <w:szCs w:val="20"/>
    </w:rPr>
  </w:style>
  <w:style w:type="character" w:customStyle="1" w:styleId="Rubrik4Char">
    <w:name w:val="Rubrik 4 Char"/>
    <w:basedOn w:val="Standardstycketeckensnitt"/>
    <w:link w:val="Rubrik4"/>
    <w:uiPriority w:val="29"/>
    <w:rsid w:val="0009067D"/>
    <w:rPr>
      <w:rFonts w:ascii="TradeGothic" w:eastAsia="Times New Roman" w:hAnsi="TradeGothic" w:cs="Times New Roman"/>
      <w:b/>
      <w:sz w:val="20"/>
      <w:szCs w:val="20"/>
    </w:rPr>
  </w:style>
  <w:style w:type="character" w:customStyle="1" w:styleId="Rubrik5Char">
    <w:name w:val="Rubrik 5 Char"/>
    <w:basedOn w:val="Standardstycketeckensnitt"/>
    <w:link w:val="Rubrik5"/>
    <w:uiPriority w:val="29"/>
    <w:rsid w:val="0009067D"/>
    <w:rPr>
      <w:rFonts w:ascii="TradeGothic" w:eastAsia="Times New Roman" w:hAnsi="TradeGothic" w:cs="Times New Roman"/>
      <w:b/>
      <w:sz w:val="20"/>
      <w:szCs w:val="20"/>
    </w:rPr>
  </w:style>
  <w:style w:type="paragraph" w:customStyle="1" w:styleId="Rubrik2utannumrering">
    <w:name w:val="Rubrik 2 utan numrering"/>
    <w:basedOn w:val="Rubrik2"/>
    <w:next w:val="Brdtext"/>
    <w:link w:val="Rubrik2utannumreringChar"/>
    <w:uiPriority w:val="29"/>
    <w:rsid w:val="0009067D"/>
    <w:pPr>
      <w:numPr>
        <w:ilvl w:val="0"/>
        <w:numId w:val="0"/>
      </w:numPr>
      <w:outlineLvl w:val="9"/>
    </w:pPr>
  </w:style>
  <w:style w:type="paragraph" w:customStyle="1" w:styleId="Rubrik3utannumrering">
    <w:name w:val="Rubrik 3 utan numrering"/>
    <w:basedOn w:val="Rubrik3"/>
    <w:next w:val="Brdtext"/>
    <w:link w:val="Rubrik3utannumreringChar"/>
    <w:uiPriority w:val="29"/>
    <w:rsid w:val="0009067D"/>
    <w:pPr>
      <w:numPr>
        <w:ilvl w:val="0"/>
        <w:numId w:val="0"/>
      </w:numPr>
      <w:outlineLvl w:val="9"/>
    </w:pPr>
  </w:style>
  <w:style w:type="paragraph" w:customStyle="1" w:styleId="Rubrik4utannumrering">
    <w:name w:val="Rubrik 4 utan numrering"/>
    <w:basedOn w:val="Rubrik4"/>
    <w:next w:val="Brdtext"/>
    <w:link w:val="Rubrik4utannumreringChar"/>
    <w:uiPriority w:val="29"/>
    <w:qFormat/>
    <w:rsid w:val="0009067D"/>
    <w:pPr>
      <w:numPr>
        <w:ilvl w:val="0"/>
        <w:numId w:val="0"/>
      </w:numPr>
      <w:outlineLvl w:val="9"/>
    </w:pPr>
  </w:style>
  <w:style w:type="paragraph" w:customStyle="1" w:styleId="Rubrik5utannumrering">
    <w:name w:val="Rubrik 5 utan numrering"/>
    <w:basedOn w:val="Brdtext"/>
    <w:next w:val="Brdtext"/>
    <w:link w:val="Rubrik5utannumreringChar"/>
    <w:uiPriority w:val="29"/>
    <w:qFormat/>
    <w:rsid w:val="0009067D"/>
    <w:pPr>
      <w:keepNext/>
      <w:spacing w:before="240"/>
      <w:jc w:val="left"/>
    </w:pPr>
    <w:rPr>
      <w:b/>
    </w:rPr>
  </w:style>
  <w:style w:type="paragraph" w:customStyle="1" w:styleId="RubrikOmrde">
    <w:name w:val="Rubrik Område"/>
    <w:basedOn w:val="Rubrik2utannumrering"/>
    <w:next w:val="Brdtext"/>
    <w:link w:val="RubrikOmrdeChar"/>
    <w:uiPriority w:val="29"/>
    <w:rsid w:val="0009067D"/>
    <w:rPr>
      <w:b w:val="0"/>
      <w:i/>
      <w:sz w:val="28"/>
    </w:rPr>
  </w:style>
  <w:style w:type="paragraph" w:customStyle="1" w:styleId="RubrikRuta">
    <w:name w:val="Rubrik Ruta"/>
    <w:basedOn w:val="Rubrik3utannumrering"/>
    <w:next w:val="Brdtext"/>
    <w:link w:val="RubrikRutaChar"/>
    <w:uiPriority w:val="29"/>
    <w:rsid w:val="0009067D"/>
    <w:pPr>
      <w:spacing w:before="0"/>
    </w:pPr>
  </w:style>
  <w:style w:type="paragraph" w:customStyle="1" w:styleId="LagRubrik2">
    <w:name w:val="Lag Rubrik 2"/>
    <w:basedOn w:val="RKbas"/>
    <w:next w:val="Brdtext"/>
    <w:link w:val="LagRubrik2Char"/>
    <w:uiPriority w:val="29"/>
    <w:rsid w:val="0009067D"/>
    <w:pPr>
      <w:overflowPunct w:val="0"/>
      <w:autoSpaceDE w:val="0"/>
      <w:autoSpaceDN w:val="0"/>
      <w:adjustRightInd w:val="0"/>
      <w:jc w:val="left"/>
      <w:textAlignment w:val="baseline"/>
    </w:pPr>
    <w:rPr>
      <w:rFonts w:eastAsia="Times New Roman" w:cs="Times New Roman"/>
      <w:i/>
      <w:spacing w:val="-2"/>
      <w:kern w:val="16"/>
      <w:szCs w:val="20"/>
    </w:rPr>
  </w:style>
  <w:style w:type="paragraph" w:customStyle="1" w:styleId="BilageText">
    <w:name w:val="BilageText"/>
    <w:basedOn w:val="Brdtext"/>
    <w:semiHidden/>
    <w:rsid w:val="0009067D"/>
    <w:pPr>
      <w:spacing w:before="480" w:line="240" w:lineRule="auto"/>
      <w:jc w:val="center"/>
    </w:pPr>
    <w:rPr>
      <w:sz w:val="84"/>
    </w:rPr>
  </w:style>
  <w:style w:type="character" w:styleId="Fotnotsreferens">
    <w:name w:val="footnote reference"/>
    <w:basedOn w:val="Standardstycketeckensnitt"/>
    <w:semiHidden/>
    <w:rsid w:val="0009067D"/>
    <w:rPr>
      <w:rFonts w:ascii="OrigGarmnd BT" w:hAnsi="OrigGarmnd BT"/>
      <w:position w:val="6"/>
      <w:sz w:val="13"/>
      <w:vertAlign w:val="baseline"/>
    </w:rPr>
  </w:style>
  <w:style w:type="paragraph" w:styleId="Fotnotstext">
    <w:name w:val="footnote text"/>
    <w:basedOn w:val="RKbas"/>
    <w:link w:val="FotnotstextChar"/>
    <w:rsid w:val="0009067D"/>
    <w:pPr>
      <w:overflowPunct w:val="0"/>
      <w:autoSpaceDE w:val="0"/>
      <w:autoSpaceDN w:val="0"/>
      <w:adjustRightInd w:val="0"/>
      <w:spacing w:line="240" w:lineRule="exact"/>
      <w:textAlignment w:val="baseline"/>
    </w:pPr>
    <w:rPr>
      <w:rFonts w:eastAsia="Times New Roman" w:cs="Times New Roman"/>
      <w:sz w:val="14"/>
      <w:szCs w:val="20"/>
    </w:rPr>
  </w:style>
  <w:style w:type="character" w:customStyle="1" w:styleId="FotnotstextChar">
    <w:name w:val="Fotnotstext Char"/>
    <w:basedOn w:val="Standardstycketeckensnitt"/>
    <w:link w:val="Fotnotstext"/>
    <w:rsid w:val="0009067D"/>
    <w:rPr>
      <w:rFonts w:ascii="OrigGarmnd BT" w:eastAsia="Times New Roman" w:hAnsi="OrigGarmnd BT" w:cs="Times New Roman"/>
      <w:sz w:val="14"/>
      <w:szCs w:val="20"/>
    </w:rPr>
  </w:style>
  <w:style w:type="paragraph" w:styleId="Innehll1">
    <w:name w:val="toc 1"/>
    <w:basedOn w:val="RKbas"/>
    <w:next w:val="Innehll2"/>
    <w:link w:val="Innehll1Char"/>
    <w:uiPriority w:val="39"/>
    <w:rsid w:val="0009067D"/>
    <w:pPr>
      <w:tabs>
        <w:tab w:val="right" w:leader="dot" w:pos="9015"/>
      </w:tabs>
      <w:overflowPunct w:val="0"/>
      <w:autoSpaceDE w:val="0"/>
      <w:autoSpaceDN w:val="0"/>
      <w:adjustRightInd w:val="0"/>
      <w:spacing w:before="240"/>
      <w:ind w:left="1701" w:hanging="567"/>
      <w:jc w:val="left"/>
      <w:textAlignment w:val="baseline"/>
    </w:pPr>
    <w:rPr>
      <w:rFonts w:eastAsia="Times New Roman" w:cs="Times New Roman"/>
      <w:noProof/>
      <w:kern w:val="1"/>
      <w:szCs w:val="20"/>
    </w:rPr>
  </w:style>
  <w:style w:type="paragraph" w:styleId="Innehll2">
    <w:name w:val="toc 2"/>
    <w:basedOn w:val="RKbas"/>
    <w:link w:val="Innehll2Char"/>
    <w:uiPriority w:val="39"/>
    <w:rsid w:val="0009067D"/>
    <w:pPr>
      <w:tabs>
        <w:tab w:val="left" w:pos="2835"/>
        <w:tab w:val="right" w:leader="dot" w:pos="9015"/>
      </w:tabs>
      <w:overflowPunct w:val="0"/>
      <w:autoSpaceDE w:val="0"/>
      <w:autoSpaceDN w:val="0"/>
      <w:adjustRightInd w:val="0"/>
      <w:ind w:left="2835" w:hanging="1134"/>
      <w:jc w:val="left"/>
      <w:textAlignment w:val="baseline"/>
    </w:pPr>
    <w:rPr>
      <w:rFonts w:eastAsia="Times New Roman" w:cs="Times New Roman"/>
      <w:noProof/>
      <w:szCs w:val="20"/>
    </w:rPr>
  </w:style>
  <w:style w:type="paragraph" w:styleId="Innehll3">
    <w:name w:val="toc 3"/>
    <w:basedOn w:val="RKbas"/>
    <w:next w:val="RKbas"/>
    <w:link w:val="Innehll3Char"/>
    <w:rsid w:val="0009067D"/>
    <w:pPr>
      <w:tabs>
        <w:tab w:val="left" w:pos="2835"/>
        <w:tab w:val="right" w:leader="dot" w:pos="9015"/>
      </w:tabs>
      <w:overflowPunct w:val="0"/>
      <w:autoSpaceDE w:val="0"/>
      <w:autoSpaceDN w:val="0"/>
      <w:adjustRightInd w:val="0"/>
      <w:ind w:left="2835" w:hanging="1134"/>
      <w:jc w:val="left"/>
      <w:textAlignment w:val="baseline"/>
    </w:pPr>
    <w:rPr>
      <w:rFonts w:eastAsia="Times New Roman" w:cs="Times New Roman"/>
      <w:noProof/>
      <w:szCs w:val="20"/>
    </w:rPr>
  </w:style>
  <w:style w:type="paragraph" w:styleId="Innehll4">
    <w:name w:val="toc 4"/>
    <w:basedOn w:val="RKbas"/>
    <w:link w:val="Innehll4Char"/>
    <w:uiPriority w:val="39"/>
    <w:rsid w:val="0009067D"/>
    <w:pPr>
      <w:tabs>
        <w:tab w:val="right" w:leader="dot" w:pos="9015"/>
      </w:tabs>
      <w:overflowPunct w:val="0"/>
      <w:autoSpaceDE w:val="0"/>
      <w:autoSpaceDN w:val="0"/>
      <w:adjustRightInd w:val="0"/>
      <w:ind w:left="1701" w:hanging="567"/>
      <w:jc w:val="left"/>
      <w:textAlignment w:val="baseline"/>
    </w:pPr>
    <w:rPr>
      <w:rFonts w:eastAsia="Times New Roman" w:cs="Times New Roman"/>
      <w:noProof/>
      <w:kern w:val="22"/>
      <w:szCs w:val="20"/>
    </w:rPr>
  </w:style>
  <w:style w:type="paragraph" w:styleId="Innehll5">
    <w:name w:val="toc 5"/>
    <w:basedOn w:val="Innehll2"/>
    <w:next w:val="RKbas"/>
    <w:link w:val="Innehll5Char"/>
    <w:rsid w:val="0009067D"/>
    <w:pPr>
      <w:ind w:firstLine="0"/>
    </w:pPr>
    <w:rPr>
      <w:i/>
      <w:sz w:val="26"/>
    </w:rPr>
  </w:style>
  <w:style w:type="numbering" w:customStyle="1" w:styleId="RKrubrik1-5">
    <w:name w:val="RK rubrik 1-5"/>
    <w:uiPriority w:val="99"/>
    <w:rsid w:val="0009067D"/>
    <w:pPr>
      <w:numPr>
        <w:numId w:val="8"/>
      </w:numPr>
    </w:pPr>
  </w:style>
  <w:style w:type="paragraph" w:customStyle="1" w:styleId="Strecklista">
    <w:name w:val="Strecklista"/>
    <w:basedOn w:val="Brdtext"/>
    <w:link w:val="StrecklistaChar"/>
    <w:uiPriority w:val="40"/>
    <w:qFormat/>
    <w:rsid w:val="0009067D"/>
    <w:pPr>
      <w:numPr>
        <w:numId w:val="13"/>
      </w:numPr>
      <w:spacing w:before="84"/>
    </w:pPr>
  </w:style>
  <w:style w:type="numbering" w:customStyle="1" w:styleId="RKnummerlista">
    <w:name w:val="RK nummerlista"/>
    <w:uiPriority w:val="99"/>
    <w:rsid w:val="0009067D"/>
    <w:pPr>
      <w:numPr>
        <w:numId w:val="9"/>
      </w:numPr>
    </w:pPr>
  </w:style>
  <w:style w:type="paragraph" w:styleId="Numreradlista">
    <w:name w:val="List Number"/>
    <w:basedOn w:val="Brdtext"/>
    <w:link w:val="NumreradlistaChar"/>
    <w:uiPriority w:val="41"/>
    <w:qFormat/>
    <w:rsid w:val="0009067D"/>
    <w:pPr>
      <w:numPr>
        <w:numId w:val="12"/>
      </w:numPr>
      <w:spacing w:before="84"/>
    </w:pPr>
  </w:style>
  <w:style w:type="numbering" w:customStyle="1" w:styleId="RKstrecklista">
    <w:name w:val="RK strecklista"/>
    <w:uiPriority w:val="99"/>
    <w:rsid w:val="0009067D"/>
    <w:pPr>
      <w:numPr>
        <w:numId w:val="10"/>
      </w:numPr>
    </w:pPr>
  </w:style>
  <w:style w:type="character" w:customStyle="1" w:styleId="BrdtextChar">
    <w:name w:val="Brödtext Char"/>
    <w:basedOn w:val="Standardstycketeckensnitt"/>
    <w:link w:val="Brdtext"/>
    <w:rsid w:val="0009067D"/>
    <w:rPr>
      <w:rFonts w:ascii="OrigGarmnd BT" w:eastAsia="Times New Roman" w:hAnsi="OrigGarmnd BT" w:cs="Times New Roman"/>
      <w:spacing w:val="-4"/>
      <w:szCs w:val="20"/>
    </w:rPr>
  </w:style>
  <w:style w:type="character" w:customStyle="1" w:styleId="BrdtextmedindragChar">
    <w:name w:val="Brödtext med indrag Char"/>
    <w:basedOn w:val="Standardstycketeckensnitt"/>
    <w:link w:val="Brdtextmedindrag"/>
    <w:rsid w:val="0009067D"/>
    <w:rPr>
      <w:rFonts w:ascii="OrigGarmnd BT" w:eastAsia="Times New Roman" w:hAnsi="OrigGarmnd BT" w:cs="Times New Roman"/>
      <w:spacing w:val="-4"/>
      <w:szCs w:val="20"/>
    </w:rPr>
  </w:style>
  <w:style w:type="character" w:customStyle="1" w:styleId="SidhuvudChar">
    <w:name w:val="Sidhuvud Char"/>
    <w:basedOn w:val="Standardstycketeckensnitt"/>
    <w:link w:val="Sidhuvud"/>
    <w:rsid w:val="0009067D"/>
    <w:rPr>
      <w:rFonts w:ascii="OrigGarmnd BT" w:hAnsi="OrigGarmnd BT"/>
      <w:spacing w:val="16"/>
      <w:sz w:val="14"/>
    </w:rPr>
  </w:style>
  <w:style w:type="character" w:customStyle="1" w:styleId="SidfotChar">
    <w:name w:val="Sidfot Char"/>
    <w:basedOn w:val="Standardstycketeckensnitt"/>
    <w:link w:val="Sidfot"/>
    <w:rsid w:val="0009067D"/>
    <w:rPr>
      <w:rFonts w:ascii="OrigGarmnd BT" w:hAnsi="OrigGarmnd BT"/>
    </w:rPr>
  </w:style>
  <w:style w:type="paragraph" w:styleId="Ballongtext">
    <w:name w:val="Balloon Text"/>
    <w:basedOn w:val="Normal"/>
    <w:link w:val="BallongtextChar"/>
    <w:uiPriority w:val="99"/>
    <w:semiHidden/>
    <w:unhideWhenUsed/>
    <w:rsid w:val="0009067D"/>
    <w:pPr>
      <w:spacing w:after="0" w:line="240" w:lineRule="auto"/>
    </w:pPr>
    <w:rPr>
      <w:rFonts w:ascii="Tahoma" w:hAnsi="Tahoma" w:cs="Tahoma"/>
      <w:sz w:val="16"/>
      <w:szCs w:val="16"/>
    </w:rPr>
  </w:style>
  <w:style w:type="character" w:customStyle="1" w:styleId="BallongtextChar">
    <w:name w:val="Ballongtext Char"/>
    <w:basedOn w:val="Standardstycketeckensnitt"/>
    <w:link w:val="Ballongtext"/>
    <w:uiPriority w:val="99"/>
    <w:semiHidden/>
    <w:rsid w:val="0009067D"/>
    <w:rPr>
      <w:rFonts w:ascii="Tahoma" w:hAnsi="Tahoma" w:cs="Tahoma"/>
      <w:sz w:val="16"/>
      <w:szCs w:val="16"/>
    </w:rPr>
  </w:style>
  <w:style w:type="paragraph" w:customStyle="1" w:styleId="DiagramUnderrubrik">
    <w:name w:val="Diagram Underrubrik"/>
    <w:basedOn w:val="TabellUnderrubrik"/>
    <w:link w:val="DiagramUnderrubrikChar"/>
    <w:uiPriority w:val="25"/>
    <w:rsid w:val="0009067D"/>
    <w:pPr>
      <w:tabs>
        <w:tab w:val="right" w:pos="4338"/>
        <w:tab w:val="right" w:pos="9015"/>
      </w:tabs>
      <w:spacing w:after="10"/>
    </w:pPr>
  </w:style>
  <w:style w:type="character" w:customStyle="1" w:styleId="Bilagarubrik1Char">
    <w:name w:val="Bilaga rubrik1 Char"/>
    <w:basedOn w:val="BrdtextChar"/>
    <w:link w:val="Bilagarubrik1"/>
    <w:uiPriority w:val="19"/>
    <w:rsid w:val="0009067D"/>
    <w:rPr>
      <w:rFonts w:ascii="TradeGothic" w:eastAsia="Times New Roman" w:hAnsi="TradeGothic" w:cs="Times New Roman"/>
      <w:b/>
      <w:spacing w:val="-4"/>
      <w:sz w:val="24"/>
      <w:szCs w:val="20"/>
    </w:rPr>
  </w:style>
  <w:style w:type="character" w:customStyle="1" w:styleId="Bilagarubrik2Char">
    <w:name w:val="Bilaga rubrik2 Char"/>
    <w:basedOn w:val="Bilagarubrik1Char"/>
    <w:link w:val="Bilagarubrik2"/>
    <w:uiPriority w:val="19"/>
    <w:rsid w:val="0009067D"/>
    <w:rPr>
      <w:rFonts w:ascii="TradeGothic" w:eastAsia="Times New Roman" w:hAnsi="TradeGothic" w:cs="Times New Roman"/>
      <w:b/>
      <w:spacing w:val="-4"/>
      <w:sz w:val="24"/>
      <w:szCs w:val="20"/>
    </w:rPr>
  </w:style>
  <w:style w:type="character" w:customStyle="1" w:styleId="Bilagarubrik3Char">
    <w:name w:val="Bilaga rubrik3 Char"/>
    <w:basedOn w:val="Bilagarubrik2Char"/>
    <w:link w:val="Bilagarubrik3"/>
    <w:uiPriority w:val="19"/>
    <w:rsid w:val="0009067D"/>
    <w:rPr>
      <w:rFonts w:ascii="TradeGothic" w:eastAsia="Times New Roman" w:hAnsi="TradeGothic" w:cs="Times New Roman"/>
      <w:b/>
      <w:spacing w:val="-4"/>
      <w:sz w:val="20"/>
      <w:szCs w:val="20"/>
    </w:rPr>
  </w:style>
  <w:style w:type="character" w:customStyle="1" w:styleId="RKbasChar">
    <w:name w:val="RKbas Char"/>
    <w:basedOn w:val="Standardstycketeckensnitt"/>
    <w:link w:val="RKbas"/>
    <w:semiHidden/>
    <w:rsid w:val="0009067D"/>
    <w:rPr>
      <w:rFonts w:ascii="OrigGarmnd BT" w:hAnsi="OrigGarmnd BT"/>
    </w:rPr>
  </w:style>
  <w:style w:type="character" w:customStyle="1" w:styleId="DiagramRubrikChar">
    <w:name w:val="Diagram Rubrik Char"/>
    <w:basedOn w:val="RKbasChar"/>
    <w:link w:val="DiagramRubrik"/>
    <w:uiPriority w:val="25"/>
    <w:rsid w:val="0009067D"/>
    <w:rPr>
      <w:rFonts w:ascii="TradeGothic" w:eastAsia="Times New Roman" w:hAnsi="TradeGothic" w:cs="Times New Roman"/>
      <w:b/>
      <w:spacing w:val="2"/>
      <w:sz w:val="16"/>
      <w:szCs w:val="20"/>
      <w:shd w:val="solid" w:color="auto" w:fill="auto"/>
    </w:rPr>
  </w:style>
  <w:style w:type="character" w:customStyle="1" w:styleId="TabellChar">
    <w:name w:val="Tabell Char"/>
    <w:basedOn w:val="BrdtextChar"/>
    <w:link w:val="Tabell"/>
    <w:uiPriority w:val="59"/>
    <w:rsid w:val="0009067D"/>
    <w:rPr>
      <w:rFonts w:ascii="TradeGothic CondEighteen" w:eastAsia="Times New Roman" w:hAnsi="TradeGothic CondEighteen" w:cs="Times New Roman"/>
      <w:spacing w:val="8"/>
      <w:sz w:val="16"/>
      <w:szCs w:val="20"/>
    </w:rPr>
  </w:style>
  <w:style w:type="character" w:customStyle="1" w:styleId="TabellRubrikChar">
    <w:name w:val="Tabell Rubrik Char"/>
    <w:basedOn w:val="TabellChar"/>
    <w:link w:val="TabellRubrik"/>
    <w:rsid w:val="0009067D"/>
    <w:rPr>
      <w:rFonts w:ascii="TradeGothic" w:eastAsia="Times New Roman" w:hAnsi="TradeGothic" w:cs="Times New Roman"/>
      <w:b/>
      <w:spacing w:val="2"/>
      <w:sz w:val="16"/>
      <w:szCs w:val="20"/>
      <w:shd w:val="solid" w:color="auto" w:fill="auto"/>
    </w:rPr>
  </w:style>
  <w:style w:type="character" w:customStyle="1" w:styleId="TabellUnderrubrikChar">
    <w:name w:val="Tabell Underrubrik Char"/>
    <w:basedOn w:val="TabellRubrikChar"/>
    <w:link w:val="TabellUnderrubrik"/>
    <w:rsid w:val="0009067D"/>
    <w:rPr>
      <w:rFonts w:ascii="TradeGothic" w:eastAsia="Times New Roman" w:hAnsi="TradeGothic" w:cs="Times New Roman"/>
      <w:b w:val="0"/>
      <w:i/>
      <w:spacing w:val="2"/>
      <w:sz w:val="14"/>
      <w:szCs w:val="20"/>
      <w:shd w:val="solid" w:color="auto" w:fill="auto"/>
    </w:rPr>
  </w:style>
  <w:style w:type="character" w:customStyle="1" w:styleId="DiagramUnderrubrikChar">
    <w:name w:val="Diagram Underrubrik Char"/>
    <w:basedOn w:val="TabellUnderrubrikChar"/>
    <w:link w:val="DiagramUnderrubrik"/>
    <w:uiPriority w:val="25"/>
    <w:rsid w:val="0009067D"/>
    <w:rPr>
      <w:rFonts w:ascii="TradeGothic" w:eastAsia="Times New Roman" w:hAnsi="TradeGothic" w:cs="Times New Roman"/>
      <w:b w:val="0"/>
      <w:i/>
      <w:spacing w:val="2"/>
      <w:sz w:val="14"/>
      <w:szCs w:val="20"/>
      <w:shd w:val="solid" w:color="auto" w:fill="auto"/>
    </w:rPr>
  </w:style>
  <w:style w:type="character" w:customStyle="1" w:styleId="LagRubrik2Char">
    <w:name w:val="Lag Rubrik 2 Char"/>
    <w:basedOn w:val="RKbasChar"/>
    <w:link w:val="LagRubrik2"/>
    <w:uiPriority w:val="29"/>
    <w:rsid w:val="0009067D"/>
    <w:rPr>
      <w:rFonts w:ascii="OrigGarmnd BT" w:eastAsia="Times New Roman" w:hAnsi="OrigGarmnd BT" w:cs="Times New Roman"/>
      <w:i/>
      <w:spacing w:val="-2"/>
      <w:kern w:val="16"/>
      <w:szCs w:val="20"/>
    </w:rPr>
  </w:style>
  <w:style w:type="character" w:customStyle="1" w:styleId="Rubrik2utannumreringChar">
    <w:name w:val="Rubrik 2 utan numrering Char"/>
    <w:basedOn w:val="Rubrik2Char"/>
    <w:link w:val="Rubrik2utannumrering"/>
    <w:uiPriority w:val="29"/>
    <w:rsid w:val="0009067D"/>
    <w:rPr>
      <w:rFonts w:ascii="TradeGothic" w:eastAsia="Times New Roman" w:hAnsi="TradeGothic" w:cs="Times New Roman"/>
      <w:b/>
      <w:kern w:val="24"/>
      <w:sz w:val="24"/>
      <w:szCs w:val="20"/>
    </w:rPr>
  </w:style>
  <w:style w:type="character" w:customStyle="1" w:styleId="Rubrik3utannumreringChar">
    <w:name w:val="Rubrik 3 utan numrering Char"/>
    <w:basedOn w:val="Rubrik3Char"/>
    <w:link w:val="Rubrik3utannumrering"/>
    <w:uiPriority w:val="29"/>
    <w:rsid w:val="0009067D"/>
    <w:rPr>
      <w:rFonts w:ascii="TradeGothic" w:eastAsia="Times New Roman" w:hAnsi="TradeGothic" w:cs="Times New Roman"/>
      <w:b/>
      <w:szCs w:val="20"/>
    </w:rPr>
  </w:style>
  <w:style w:type="character" w:customStyle="1" w:styleId="Rubrik4utannumreringChar">
    <w:name w:val="Rubrik 4 utan numrering Char"/>
    <w:basedOn w:val="Rubrik4Char"/>
    <w:link w:val="Rubrik4utannumrering"/>
    <w:uiPriority w:val="29"/>
    <w:rsid w:val="0009067D"/>
    <w:rPr>
      <w:rFonts w:ascii="TradeGothic" w:eastAsia="Times New Roman" w:hAnsi="TradeGothic" w:cs="Times New Roman"/>
      <w:b/>
      <w:sz w:val="20"/>
      <w:szCs w:val="20"/>
    </w:rPr>
  </w:style>
  <w:style w:type="character" w:customStyle="1" w:styleId="Rubrik5utannumreringChar">
    <w:name w:val="Rubrik 5 utan numrering Char"/>
    <w:basedOn w:val="BrdtextChar"/>
    <w:link w:val="Rubrik5utannumrering"/>
    <w:uiPriority w:val="29"/>
    <w:rsid w:val="0009067D"/>
    <w:rPr>
      <w:rFonts w:ascii="OrigGarmnd BT" w:eastAsia="Times New Roman" w:hAnsi="OrigGarmnd BT" w:cs="Times New Roman"/>
      <w:b/>
      <w:spacing w:val="-4"/>
      <w:szCs w:val="20"/>
    </w:rPr>
  </w:style>
  <w:style w:type="character" w:customStyle="1" w:styleId="RubrikAnslagChar">
    <w:name w:val="Rubrik Anslag Char"/>
    <w:basedOn w:val="Rubrik2Char"/>
    <w:link w:val="RubrikAnslag"/>
    <w:uiPriority w:val="29"/>
    <w:rsid w:val="0009067D"/>
    <w:rPr>
      <w:rFonts w:ascii="TradeGothic" w:eastAsia="Times New Roman" w:hAnsi="TradeGothic" w:cs="Times New Roman"/>
      <w:b/>
      <w:bCs/>
      <w:kern w:val="24"/>
      <w:sz w:val="24"/>
      <w:szCs w:val="20"/>
    </w:rPr>
  </w:style>
  <w:style w:type="character" w:customStyle="1" w:styleId="RubrikOmrdeChar">
    <w:name w:val="Rubrik Område Char"/>
    <w:basedOn w:val="Rubrik2utannumreringChar"/>
    <w:link w:val="RubrikOmrde"/>
    <w:uiPriority w:val="29"/>
    <w:rsid w:val="0009067D"/>
    <w:rPr>
      <w:rFonts w:ascii="TradeGothic" w:eastAsia="Times New Roman" w:hAnsi="TradeGothic" w:cs="Times New Roman"/>
      <w:b w:val="0"/>
      <w:i/>
      <w:kern w:val="24"/>
      <w:sz w:val="28"/>
      <w:szCs w:val="20"/>
    </w:rPr>
  </w:style>
  <w:style w:type="character" w:customStyle="1" w:styleId="RubrikRutaChar">
    <w:name w:val="Rubrik Ruta Char"/>
    <w:basedOn w:val="Rubrik3utannumreringChar"/>
    <w:link w:val="RubrikRuta"/>
    <w:uiPriority w:val="29"/>
    <w:rsid w:val="0009067D"/>
    <w:rPr>
      <w:rFonts w:ascii="TradeGothic" w:eastAsia="Times New Roman" w:hAnsi="TradeGothic" w:cs="Times New Roman"/>
      <w:b/>
      <w:szCs w:val="20"/>
    </w:rPr>
  </w:style>
  <w:style w:type="character" w:customStyle="1" w:styleId="TabellAnslagChar">
    <w:name w:val="Tabell Anslag Char"/>
    <w:basedOn w:val="TabellChar"/>
    <w:link w:val="TabellAnslag"/>
    <w:uiPriority w:val="59"/>
    <w:rsid w:val="0009067D"/>
    <w:rPr>
      <w:rFonts w:ascii="TradeGothic CondEighteen" w:eastAsia="Times New Roman" w:hAnsi="TradeGothic CondEighteen" w:cs="Times New Roman"/>
      <w:spacing w:val="8"/>
      <w:sz w:val="18"/>
      <w:szCs w:val="20"/>
    </w:rPr>
  </w:style>
  <w:style w:type="character" w:customStyle="1" w:styleId="TabellAnslagHuvudChar">
    <w:name w:val="Tabell Anslag Huvud Char"/>
    <w:basedOn w:val="TabellAnslagChar"/>
    <w:link w:val="TabellAnslagHuvud"/>
    <w:uiPriority w:val="59"/>
    <w:rsid w:val="0009067D"/>
    <w:rPr>
      <w:rFonts w:ascii="TradeGothic CondEighteen" w:eastAsia="Times New Roman" w:hAnsi="TradeGothic CondEighteen" w:cs="Times New Roman"/>
      <w:caps/>
      <w:spacing w:val="8"/>
      <w:sz w:val="18"/>
      <w:szCs w:val="20"/>
    </w:rPr>
  </w:style>
  <w:style w:type="character" w:customStyle="1" w:styleId="TabellAnslagSummaChar">
    <w:name w:val="Tabell Anslag Summa Char"/>
    <w:basedOn w:val="TabellAnslagChar"/>
    <w:link w:val="TabellAnslagSumma"/>
    <w:uiPriority w:val="59"/>
    <w:rsid w:val="0009067D"/>
    <w:rPr>
      <w:rFonts w:ascii="TradeGothic CondEighteen" w:eastAsia="Times New Roman" w:hAnsi="TradeGothic CondEighteen" w:cs="Times New Roman"/>
      <w:b/>
      <w:spacing w:val="8"/>
      <w:sz w:val="18"/>
      <w:szCs w:val="20"/>
    </w:rPr>
  </w:style>
  <w:style w:type="character" w:customStyle="1" w:styleId="TabellFotnotChar">
    <w:name w:val="Tabell Fotnot Char"/>
    <w:basedOn w:val="TabellChar"/>
    <w:link w:val="TabellFotnot"/>
    <w:rsid w:val="0009067D"/>
    <w:rPr>
      <w:rFonts w:ascii="TradeGothic CondEighteen" w:eastAsia="Times New Roman" w:hAnsi="TradeGothic CondEighteen" w:cs="Times New Roman"/>
      <w:spacing w:val="4"/>
      <w:sz w:val="14"/>
      <w:szCs w:val="20"/>
    </w:rPr>
  </w:style>
  <w:style w:type="character" w:customStyle="1" w:styleId="TabellHuvudChar">
    <w:name w:val="Tabell Huvud Char"/>
    <w:basedOn w:val="TabellChar"/>
    <w:link w:val="TabellHuvud"/>
    <w:rsid w:val="0009067D"/>
    <w:rPr>
      <w:rFonts w:ascii="TradeGothic CondEighteen" w:eastAsia="Times New Roman" w:hAnsi="TradeGothic CondEighteen" w:cs="Times New Roman"/>
      <w:spacing w:val="4"/>
      <w:sz w:val="14"/>
      <w:szCs w:val="20"/>
    </w:rPr>
  </w:style>
  <w:style w:type="character" w:customStyle="1" w:styleId="TabellRaderChar">
    <w:name w:val="Tabell Rader Char"/>
    <w:basedOn w:val="TabellChar"/>
    <w:link w:val="TabellRader"/>
    <w:rsid w:val="0009067D"/>
    <w:rPr>
      <w:rFonts w:ascii="TradeGothic CondEighteen" w:eastAsia="Times New Roman" w:hAnsi="TradeGothic CondEighteen" w:cs="Times New Roman"/>
      <w:spacing w:val="4"/>
      <w:sz w:val="16"/>
      <w:szCs w:val="20"/>
    </w:rPr>
  </w:style>
  <w:style w:type="character" w:customStyle="1" w:styleId="TabellSlutsummaChar">
    <w:name w:val="Tabell Slutsumma Char"/>
    <w:basedOn w:val="TabellRaderChar"/>
    <w:link w:val="TabellSlutsumma"/>
    <w:rsid w:val="0009067D"/>
    <w:rPr>
      <w:rFonts w:ascii="TradeGothic CondEighteen" w:eastAsia="Times New Roman" w:hAnsi="TradeGothic CondEighteen" w:cs="Times New Roman"/>
      <w:b/>
      <w:spacing w:val="4"/>
      <w:sz w:val="16"/>
      <w:szCs w:val="20"/>
    </w:rPr>
  </w:style>
  <w:style w:type="character" w:customStyle="1" w:styleId="TabellSummaChar">
    <w:name w:val="Tabell Summa Char"/>
    <w:basedOn w:val="RKbasChar"/>
    <w:link w:val="TabellSumma"/>
    <w:uiPriority w:val="59"/>
    <w:rsid w:val="0009067D"/>
    <w:rPr>
      <w:rFonts w:ascii="TradeGothic CondEighteen" w:eastAsia="Times New Roman" w:hAnsi="TradeGothic CondEighteen" w:cs="Times New Roman"/>
      <w:i/>
      <w:spacing w:val="8"/>
      <w:sz w:val="16"/>
      <w:szCs w:val="20"/>
    </w:rPr>
  </w:style>
  <w:style w:type="character" w:customStyle="1" w:styleId="TabellSummaTextChar">
    <w:name w:val="Tabell SummaText Char"/>
    <w:basedOn w:val="TabellSlutsummaChar"/>
    <w:link w:val="TabellSummaText"/>
    <w:uiPriority w:val="59"/>
    <w:rsid w:val="0009067D"/>
    <w:rPr>
      <w:rFonts w:ascii="TradeGothic CondEighteen" w:eastAsia="Times New Roman" w:hAnsi="TradeGothic CondEighteen" w:cs="Times New Roman"/>
      <w:b/>
      <w:spacing w:val="4"/>
      <w:sz w:val="16"/>
      <w:szCs w:val="20"/>
    </w:rPr>
  </w:style>
  <w:style w:type="character" w:customStyle="1" w:styleId="NumreradlistaChar">
    <w:name w:val="Numrerad lista Char"/>
    <w:basedOn w:val="BrdtextChar"/>
    <w:link w:val="Numreradlista"/>
    <w:uiPriority w:val="41"/>
    <w:rsid w:val="0009067D"/>
    <w:rPr>
      <w:rFonts w:ascii="OrigGarmnd BT" w:eastAsia="Times New Roman" w:hAnsi="OrigGarmnd BT" w:cs="Times New Roman"/>
      <w:spacing w:val="-4"/>
      <w:szCs w:val="20"/>
    </w:rPr>
  </w:style>
  <w:style w:type="character" w:customStyle="1" w:styleId="StrecklistaChar">
    <w:name w:val="Strecklista Char"/>
    <w:basedOn w:val="BrdtextChar"/>
    <w:link w:val="Strecklista"/>
    <w:uiPriority w:val="40"/>
    <w:rsid w:val="0009067D"/>
    <w:rPr>
      <w:rFonts w:ascii="OrigGarmnd BT" w:eastAsia="Times New Roman" w:hAnsi="OrigGarmnd BT" w:cs="Times New Roman"/>
      <w:spacing w:val="-4"/>
      <w:szCs w:val="20"/>
    </w:rPr>
  </w:style>
  <w:style w:type="paragraph" w:customStyle="1" w:styleId="Rubrikprotokollsutdrag">
    <w:name w:val="Rubrik protokollsutdrag"/>
    <w:basedOn w:val="Brdtext"/>
    <w:next w:val="Brdtext"/>
    <w:link w:val="RubrikprotokollsutdragChar"/>
    <w:uiPriority w:val="29"/>
    <w:rsid w:val="0009067D"/>
    <w:pPr>
      <w:keepNext/>
      <w:suppressAutoHyphens/>
      <w:spacing w:before="960" w:line="240" w:lineRule="auto"/>
      <w:ind w:left="1701" w:right="1474"/>
      <w:jc w:val="center"/>
    </w:pPr>
    <w:rPr>
      <w:rFonts w:ascii="TradeGothic" w:hAnsi="TradeGothic"/>
      <w:sz w:val="28"/>
    </w:rPr>
  </w:style>
  <w:style w:type="character" w:customStyle="1" w:styleId="RubrikprotokollsutdragChar">
    <w:name w:val="Rubrik protokollsutdrag Char"/>
    <w:basedOn w:val="BrdtextChar"/>
    <w:link w:val="Rubrikprotokollsutdrag"/>
    <w:uiPriority w:val="29"/>
    <w:rsid w:val="0009067D"/>
    <w:rPr>
      <w:rFonts w:ascii="TradeGothic" w:eastAsia="Times New Roman" w:hAnsi="TradeGothic" w:cs="Times New Roman"/>
      <w:spacing w:val="-4"/>
      <w:sz w:val="28"/>
      <w:szCs w:val="20"/>
    </w:rPr>
  </w:style>
  <w:style w:type="character" w:customStyle="1" w:styleId="Innehll1Char">
    <w:name w:val="Innehåll 1 Char"/>
    <w:basedOn w:val="RKbasChar"/>
    <w:link w:val="Innehll1"/>
    <w:uiPriority w:val="39"/>
    <w:rsid w:val="0009067D"/>
    <w:rPr>
      <w:rFonts w:ascii="OrigGarmnd BT" w:eastAsia="Times New Roman" w:hAnsi="OrigGarmnd BT" w:cs="Times New Roman"/>
      <w:noProof/>
      <w:kern w:val="1"/>
      <w:szCs w:val="20"/>
    </w:rPr>
  </w:style>
  <w:style w:type="character" w:customStyle="1" w:styleId="Innehll2Char">
    <w:name w:val="Innehåll 2 Char"/>
    <w:basedOn w:val="RKbasChar"/>
    <w:link w:val="Innehll2"/>
    <w:uiPriority w:val="39"/>
    <w:rsid w:val="0009067D"/>
    <w:rPr>
      <w:rFonts w:ascii="OrigGarmnd BT" w:eastAsia="Times New Roman" w:hAnsi="OrigGarmnd BT" w:cs="Times New Roman"/>
      <w:noProof/>
      <w:szCs w:val="20"/>
    </w:rPr>
  </w:style>
  <w:style w:type="character" w:customStyle="1" w:styleId="Innehll3Char">
    <w:name w:val="Innehåll 3 Char"/>
    <w:basedOn w:val="RKbasChar"/>
    <w:link w:val="Innehll3"/>
    <w:rsid w:val="0009067D"/>
    <w:rPr>
      <w:rFonts w:ascii="OrigGarmnd BT" w:eastAsia="Times New Roman" w:hAnsi="OrigGarmnd BT" w:cs="Times New Roman"/>
      <w:noProof/>
      <w:szCs w:val="20"/>
    </w:rPr>
  </w:style>
  <w:style w:type="character" w:customStyle="1" w:styleId="Innehll5Char">
    <w:name w:val="Innehåll 5 Char"/>
    <w:basedOn w:val="Innehll2Char"/>
    <w:link w:val="Innehll5"/>
    <w:rsid w:val="0009067D"/>
    <w:rPr>
      <w:rFonts w:ascii="OrigGarmnd BT" w:eastAsia="Times New Roman" w:hAnsi="OrigGarmnd BT" w:cs="Times New Roman"/>
      <w:i/>
      <w:noProof/>
      <w:sz w:val="26"/>
      <w:szCs w:val="20"/>
    </w:rPr>
  </w:style>
  <w:style w:type="paragraph" w:customStyle="1" w:styleId="Slutstreck">
    <w:name w:val="Slutstreck"/>
    <w:basedOn w:val="Brdtext"/>
    <w:next w:val="Brdtextmedindrag"/>
    <w:link w:val="SlutstreckChar"/>
    <w:uiPriority w:val="40"/>
    <w:rsid w:val="0009067D"/>
    <w:pPr>
      <w:spacing w:after="120"/>
    </w:pPr>
    <w:rPr>
      <w:u w:val="single"/>
    </w:rPr>
  </w:style>
  <w:style w:type="character" w:customStyle="1" w:styleId="SlutstreckChar">
    <w:name w:val="Slutstreck Char"/>
    <w:basedOn w:val="BrdtextChar"/>
    <w:link w:val="Slutstreck"/>
    <w:uiPriority w:val="40"/>
    <w:rsid w:val="0009067D"/>
    <w:rPr>
      <w:rFonts w:ascii="OrigGarmnd BT" w:eastAsia="Times New Roman" w:hAnsi="OrigGarmnd BT" w:cs="Times New Roman"/>
      <w:spacing w:val="-4"/>
      <w:szCs w:val="20"/>
      <w:u w:val="single"/>
    </w:rPr>
  </w:style>
  <w:style w:type="character" w:customStyle="1" w:styleId="Innehll4Char">
    <w:name w:val="Innehåll 4 Char"/>
    <w:basedOn w:val="RKbasChar"/>
    <w:link w:val="Innehll4"/>
    <w:uiPriority w:val="39"/>
    <w:rsid w:val="0009067D"/>
    <w:rPr>
      <w:rFonts w:ascii="OrigGarmnd BT" w:eastAsia="Times New Roman" w:hAnsi="OrigGarmnd BT" w:cs="Times New Roman"/>
      <w:noProof/>
      <w:kern w:val="22"/>
      <w:szCs w:val="20"/>
    </w:rPr>
  </w:style>
  <w:style w:type="paragraph" w:customStyle="1" w:styleId="Rubrik6utannumrering">
    <w:name w:val="Rubrik 6 utan numrering"/>
    <w:basedOn w:val="Brdtext"/>
    <w:next w:val="Brdtext"/>
    <w:link w:val="Rubrik6utannumreringChar"/>
    <w:uiPriority w:val="29"/>
    <w:qFormat/>
    <w:rsid w:val="0009067D"/>
    <w:pPr>
      <w:keepNext/>
      <w:spacing w:before="240"/>
      <w:jc w:val="left"/>
      <w:outlineLvl w:val="5"/>
    </w:pPr>
    <w:rPr>
      <w:i/>
    </w:rPr>
  </w:style>
  <w:style w:type="character" w:customStyle="1" w:styleId="Rubrik6utannumreringChar">
    <w:name w:val="Rubrik 6 utan numrering Char"/>
    <w:basedOn w:val="BrdtextChar"/>
    <w:link w:val="Rubrik6utannumrering"/>
    <w:uiPriority w:val="29"/>
    <w:rsid w:val="0009067D"/>
    <w:rPr>
      <w:rFonts w:ascii="OrigGarmnd BT" w:eastAsia="Times New Roman" w:hAnsi="OrigGarmnd BT" w:cs="Times New Roman"/>
      <w:i/>
      <w:spacing w:val="-4"/>
      <w:szCs w:val="20"/>
    </w:rPr>
  </w:style>
  <w:style w:type="paragraph" w:customStyle="1" w:styleId="DiagramFotnot">
    <w:name w:val="Diagram Fotnot"/>
    <w:basedOn w:val="Brdtext"/>
    <w:next w:val="Brdtext"/>
    <w:link w:val="DiagramFotnotChar"/>
    <w:uiPriority w:val="23"/>
    <w:rsid w:val="0009067D"/>
    <w:pPr>
      <w:keepNext/>
      <w:keepLines/>
      <w:spacing w:line="240" w:lineRule="auto"/>
      <w:ind w:left="153"/>
      <w:jc w:val="left"/>
    </w:pPr>
    <w:rPr>
      <w:rFonts w:ascii="TradeGothic CondEighteen" w:hAnsi="TradeGothic CondEighteen"/>
      <w:sz w:val="14"/>
    </w:rPr>
  </w:style>
  <w:style w:type="character" w:customStyle="1" w:styleId="DiagramFotnotChar">
    <w:name w:val="Diagram Fotnot Char"/>
    <w:basedOn w:val="BrdtextChar"/>
    <w:link w:val="DiagramFotnot"/>
    <w:uiPriority w:val="23"/>
    <w:rsid w:val="0009067D"/>
    <w:rPr>
      <w:rFonts w:ascii="TradeGothic CondEighteen" w:eastAsia="Times New Roman" w:hAnsi="TradeGothic CondEighteen" w:cs="Times New Roman"/>
      <w:spacing w:val="-4"/>
      <w:sz w:val="14"/>
      <w:szCs w:val="20"/>
    </w:rPr>
  </w:style>
  <w:style w:type="paragraph" w:styleId="Slutkommentar">
    <w:name w:val="endnote text"/>
    <w:basedOn w:val="Normal"/>
    <w:link w:val="SlutkommentarChar"/>
    <w:uiPriority w:val="99"/>
    <w:semiHidden/>
    <w:unhideWhenUsed/>
    <w:rsid w:val="0009067D"/>
    <w:pPr>
      <w:spacing w:after="0" w:line="240" w:lineRule="auto"/>
    </w:pPr>
    <w:rPr>
      <w:sz w:val="20"/>
      <w:szCs w:val="20"/>
    </w:rPr>
  </w:style>
  <w:style w:type="character" w:customStyle="1" w:styleId="SlutkommentarChar">
    <w:name w:val="Slutkommentar Char"/>
    <w:basedOn w:val="Standardstycketeckensnitt"/>
    <w:link w:val="Slutkommentar"/>
    <w:uiPriority w:val="99"/>
    <w:semiHidden/>
    <w:rsid w:val="0009067D"/>
    <w:rPr>
      <w:sz w:val="20"/>
      <w:szCs w:val="20"/>
    </w:rPr>
  </w:style>
  <w:style w:type="character" w:styleId="Slutkommentarsreferens">
    <w:name w:val="endnote reference"/>
    <w:basedOn w:val="Standardstycketeckensnitt"/>
    <w:uiPriority w:val="99"/>
    <w:semiHidden/>
    <w:unhideWhenUsed/>
    <w:rsid w:val="0009067D"/>
    <w:rPr>
      <w:vertAlign w:val="superscript"/>
    </w:rPr>
  </w:style>
  <w:style w:type="character" w:styleId="Hyperlnk">
    <w:name w:val="Hyperlink"/>
    <w:basedOn w:val="Standardstycketeckensnitt"/>
    <w:uiPriority w:val="99"/>
    <w:semiHidden/>
    <w:rsid w:val="0009067D"/>
    <w:rPr>
      <w:color w:val="5F5F5F" w:themeColor="hyperlink"/>
      <w:u w:val="single"/>
    </w:rPr>
  </w:style>
  <w:style w:type="paragraph" w:customStyle="1" w:styleId="Bilagarubrik1utannumrering">
    <w:name w:val="Bilaga rubrik1 utan numrering"/>
    <w:basedOn w:val="Brdtext"/>
    <w:next w:val="Brdtext"/>
    <w:link w:val="Bilagarubrik1utannumreringChar"/>
    <w:uiPriority w:val="19"/>
    <w:rsid w:val="0009067D"/>
    <w:pPr>
      <w:keepNext/>
      <w:keepLines/>
      <w:tabs>
        <w:tab w:val="left" w:pos="851"/>
      </w:tabs>
      <w:suppressAutoHyphens/>
      <w:spacing w:before="960" w:after="240"/>
      <w:jc w:val="left"/>
    </w:pPr>
    <w:rPr>
      <w:rFonts w:ascii="TradeGothic" w:hAnsi="TradeGothic"/>
      <w:b/>
      <w:sz w:val="24"/>
    </w:rPr>
  </w:style>
  <w:style w:type="character" w:customStyle="1" w:styleId="Bilagarubrik1utannumreringChar">
    <w:name w:val="Bilaga rubrik1 utan numrering Char"/>
    <w:basedOn w:val="BrdtextChar"/>
    <w:link w:val="Bilagarubrik1utannumrering"/>
    <w:uiPriority w:val="19"/>
    <w:rsid w:val="0009067D"/>
    <w:rPr>
      <w:rFonts w:ascii="TradeGothic" w:eastAsia="Times New Roman" w:hAnsi="TradeGothic" w:cs="Times New Roman"/>
      <w:b/>
      <w:spacing w:val="-4"/>
      <w:sz w:val="24"/>
      <w:szCs w:val="20"/>
    </w:rPr>
  </w:style>
  <w:style w:type="paragraph" w:customStyle="1" w:styleId="Bilagarubrik2utannumrering">
    <w:name w:val="Bilaga rubrik2 utan numrering"/>
    <w:basedOn w:val="Bilagarubrik1utannumrering"/>
    <w:next w:val="Brdtext"/>
    <w:link w:val="Bilagarubrik2utannumreringChar"/>
    <w:uiPriority w:val="19"/>
    <w:rsid w:val="0009067D"/>
    <w:pPr>
      <w:spacing w:before="720"/>
    </w:pPr>
  </w:style>
  <w:style w:type="character" w:customStyle="1" w:styleId="Bilagarubrik2utannumreringChar">
    <w:name w:val="Bilaga rubrik2 utan numrering Char"/>
    <w:basedOn w:val="Bilagarubrik1utannumreringChar"/>
    <w:link w:val="Bilagarubrik2utannumrering"/>
    <w:uiPriority w:val="19"/>
    <w:rsid w:val="0009067D"/>
    <w:rPr>
      <w:rFonts w:ascii="TradeGothic" w:eastAsia="Times New Roman" w:hAnsi="TradeGothic" w:cs="Times New Roman"/>
      <w:b/>
      <w:spacing w:val="-4"/>
      <w:sz w:val="24"/>
      <w:szCs w:val="20"/>
    </w:rPr>
  </w:style>
  <w:style w:type="paragraph" w:customStyle="1" w:styleId="Bilagarubrik3utannumrering">
    <w:name w:val="Bilaga rubrik3 utan numrering"/>
    <w:basedOn w:val="Bilagarubrik2utannumrering"/>
    <w:next w:val="Brdtext"/>
    <w:link w:val="Bilagarubrik3utannumreringChar"/>
    <w:uiPriority w:val="20"/>
    <w:rsid w:val="0009067D"/>
    <w:pPr>
      <w:spacing w:before="480"/>
    </w:pPr>
    <w:rPr>
      <w:sz w:val="20"/>
    </w:rPr>
  </w:style>
  <w:style w:type="character" w:customStyle="1" w:styleId="Bilagarubrik3utannumreringChar">
    <w:name w:val="Bilaga rubrik3 utan numrering Char"/>
    <w:basedOn w:val="Bilagarubrik2utannumreringChar"/>
    <w:link w:val="Bilagarubrik3utannumrering"/>
    <w:uiPriority w:val="20"/>
    <w:rsid w:val="0009067D"/>
    <w:rPr>
      <w:rFonts w:ascii="TradeGothic" w:eastAsia="Times New Roman" w:hAnsi="TradeGothic" w:cs="Times New Roman"/>
      <w:b/>
      <w:spacing w:val="-4"/>
      <w:sz w:val="20"/>
      <w:szCs w:val="20"/>
    </w:rPr>
  </w:style>
  <w:style w:type="numbering" w:customStyle="1" w:styleId="RKbilagarubrik1-5">
    <w:name w:val="RK bilaga rubrik 1-5"/>
    <w:uiPriority w:val="99"/>
    <w:rsid w:val="0009067D"/>
    <w:pPr>
      <w:numPr>
        <w:numId w:val="11"/>
      </w:numPr>
    </w:pPr>
  </w:style>
  <w:style w:type="character" w:customStyle="1" w:styleId="Rubrik7Char">
    <w:name w:val="Rubrik 7 Char"/>
    <w:basedOn w:val="Standardstycketeckensnitt"/>
    <w:link w:val="Rubrik7"/>
    <w:uiPriority w:val="29"/>
    <w:semiHidden/>
    <w:rsid w:val="0009067D"/>
    <w:rPr>
      <w:rFonts w:ascii="TradeGothic" w:eastAsia="Times New Roman" w:hAnsi="TradeGothic" w:cs="Times New Roman"/>
      <w:b/>
      <w:kern w:val="24"/>
      <w:sz w:val="24"/>
      <w:szCs w:val="20"/>
    </w:rPr>
  </w:style>
  <w:style w:type="character" w:customStyle="1" w:styleId="Rubrik8Char">
    <w:name w:val="Rubrik 8 Char"/>
    <w:basedOn w:val="Standardstycketeckensnitt"/>
    <w:link w:val="Rubrik8"/>
    <w:uiPriority w:val="29"/>
    <w:semiHidden/>
    <w:rsid w:val="0009067D"/>
    <w:rPr>
      <w:rFonts w:ascii="TradeGothic" w:eastAsia="Times New Roman" w:hAnsi="TradeGothic" w:cs="Times New Roman"/>
      <w:b/>
      <w:szCs w:val="20"/>
    </w:rPr>
  </w:style>
  <w:style w:type="character" w:customStyle="1" w:styleId="Rubrik9Char">
    <w:name w:val="Rubrik 9 Char"/>
    <w:basedOn w:val="Standardstycketeckensnitt"/>
    <w:link w:val="Rubrik9"/>
    <w:uiPriority w:val="29"/>
    <w:semiHidden/>
    <w:rsid w:val="0009067D"/>
    <w:rPr>
      <w:rFonts w:ascii="TradeGothic" w:eastAsia="Times New Roman" w:hAnsi="TradeGothic" w:cs="Times New Roman"/>
      <w:szCs w:val="20"/>
    </w:rPr>
  </w:style>
  <w:style w:type="character" w:customStyle="1" w:styleId="Rubrik6Char">
    <w:name w:val="Rubrik 6 Char"/>
    <w:basedOn w:val="Standardstycketeckensnitt"/>
    <w:link w:val="Rubrik6"/>
    <w:uiPriority w:val="29"/>
    <w:semiHidden/>
    <w:rsid w:val="0009067D"/>
    <w:rPr>
      <w:rFonts w:ascii="OrigGarmnd BT" w:eastAsia="Times New Roman" w:hAnsi="OrigGarmnd BT" w:cs="Times New Roman"/>
      <w:i/>
      <w:spacing w:val="-4"/>
      <w:szCs w:val="20"/>
    </w:rPr>
  </w:style>
  <w:style w:type="character" w:customStyle="1" w:styleId="Innehll6Char">
    <w:name w:val="Innehåll 6 Char"/>
    <w:basedOn w:val="Innehll2Char"/>
    <w:link w:val="Innehll6"/>
    <w:uiPriority w:val="89"/>
    <w:rsid w:val="0009067D"/>
    <w:rPr>
      <w:rFonts w:ascii="OrigGarmnd BT" w:eastAsia="Times New Roman" w:hAnsi="OrigGarmnd BT" w:cs="Times New Roman"/>
      <w:i/>
      <w:noProof/>
      <w:sz w:val="26"/>
      <w:szCs w:val="20"/>
    </w:rPr>
  </w:style>
  <w:style w:type="paragraph" w:styleId="Innehll6">
    <w:name w:val="toc 6"/>
    <w:basedOn w:val="Innehll2"/>
    <w:next w:val="RKbas"/>
    <w:link w:val="Innehll6Char"/>
    <w:autoRedefine/>
    <w:uiPriority w:val="89"/>
    <w:unhideWhenUsed/>
    <w:rsid w:val="0009067D"/>
    <w:pPr>
      <w:tabs>
        <w:tab w:val="clear" w:pos="2835"/>
        <w:tab w:val="left" w:pos="851"/>
      </w:tabs>
      <w:ind w:left="2552" w:firstLine="0"/>
    </w:pPr>
    <w:rPr>
      <w:i/>
      <w:sz w:val="26"/>
    </w:rPr>
  </w:style>
  <w:style w:type="table" w:customStyle="1" w:styleId="RKEgentabell">
    <w:name w:val="RK Egen tabell"/>
    <w:basedOn w:val="Normaltabell"/>
    <w:uiPriority w:val="99"/>
    <w:rsid w:val="0009067D"/>
    <w:pPr>
      <w:spacing w:after="0" w:line="240" w:lineRule="auto"/>
      <w:jc w:val="right"/>
    </w:pPr>
    <w:rPr>
      <w:rFonts w:ascii="TradeGothic CondEighteen" w:hAnsi="TradeGothic CondEighteen"/>
      <w:sz w:val="16"/>
    </w:rPr>
    <w:tblPr>
      <w:tblInd w:w="85" w:type="dxa"/>
      <w:tblBorders>
        <w:bottom w:val="single" w:sz="6" w:space="0" w:color="auto"/>
        <w:insideH w:val="single" w:sz="6" w:space="0" w:color="auto"/>
      </w:tblBorders>
      <w:tblCellMar>
        <w:top w:w="0" w:type="dxa"/>
        <w:left w:w="108" w:type="dxa"/>
        <w:bottom w:w="0" w:type="dxa"/>
        <w:right w:w="108" w:type="dxa"/>
      </w:tblCellMar>
    </w:tblPr>
    <w:tblStylePr w:type="firstRow">
      <w:pPr>
        <w:keepNext w:val="0"/>
        <w:keepLines w:val="0"/>
        <w:pageBreakBefore w:val="0"/>
        <w:widowControl/>
        <w:suppressLineNumbers w:val="0"/>
        <w:suppressAutoHyphens w:val="0"/>
        <w:wordWrap/>
        <w:spacing w:beforeLines="0" w:before="0" w:beforeAutospacing="0" w:afterLines="0" w:after="0" w:afterAutospacing="0" w:line="160" w:lineRule="exact"/>
        <w:ind w:leftChars="0" w:left="0" w:rightChars="0" w:right="0" w:firstLineChars="0" w:firstLine="0"/>
        <w:contextualSpacing w:val="0"/>
        <w:mirrorIndents w:val="0"/>
        <w:jc w:val="right"/>
      </w:pPr>
      <w:rPr>
        <w:rFonts w:ascii="TradeGothic CondEighteen" w:hAnsi="TradeGothic CondEighteen"/>
        <w:b w:val="0"/>
        <w:i w:val="0"/>
        <w:caps w:val="0"/>
        <w:smallCaps w:val="0"/>
        <w:strike w:val="0"/>
        <w:dstrike w:val="0"/>
        <w:vanish w:val="0"/>
        <w:spacing w:val="4"/>
        <w:w w:val="100"/>
        <w:kern w:val="0"/>
        <w:position w:val="0"/>
        <w:sz w:val="14"/>
        <w:vertAlign w:val="baseline"/>
        <w14:ligatures w14:val="none"/>
        <w14:numForm w14:val="default"/>
        <w14:numSpacing w14:val="default"/>
        <w14:stylisticSets/>
        <w14:cntxtAlts w14:val="0"/>
      </w:rPr>
      <w:tblPr/>
      <w:tcPr>
        <w:tcBorders>
          <w:top w:val="nil"/>
          <w:left w:val="nil"/>
          <w:bottom w:val="single" w:sz="18" w:space="0" w:color="auto"/>
          <w:right w:val="nil"/>
          <w:insideH w:val="nil"/>
          <w:insideV w:val="nil"/>
          <w:tl2br w:val="nil"/>
          <w:tr2bl w:val="nil"/>
        </w:tcBorders>
      </w:tcPr>
    </w:tblStylePr>
    <w:tblStylePr w:type="lastRow">
      <w:rPr>
        <w:rFonts w:ascii="TradeGothic CondEighteen" w:hAnsi="TradeGothic CondEighteen"/>
        <w:b/>
        <w:sz w:val="16"/>
      </w:rPr>
      <w:tblPr/>
      <w:tcPr>
        <w:tcBorders>
          <w:top w:val="single" w:sz="12" w:space="0" w:color="auto"/>
          <w:left w:val="nil"/>
          <w:bottom w:val="single" w:sz="18" w:space="0" w:color="auto"/>
          <w:right w:val="nil"/>
          <w:insideH w:val="nil"/>
          <w:insideV w:val="nil"/>
          <w:tl2br w:val="nil"/>
          <w:tr2bl w:val="nil"/>
        </w:tcBorders>
      </w:tcPr>
    </w:tblStylePr>
  </w:style>
  <w:style w:type="table" w:styleId="Tabellrutnt">
    <w:name w:val="Table Grid"/>
    <w:basedOn w:val="Normaltabell"/>
    <w:uiPriority w:val="59"/>
    <w:rsid w:val="0009067D"/>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styleId="Kommentarsreferens">
    <w:name w:val="annotation reference"/>
    <w:basedOn w:val="Standardstycketeckensnitt"/>
    <w:uiPriority w:val="99"/>
    <w:semiHidden/>
    <w:unhideWhenUsed/>
    <w:rsid w:val="009906B4"/>
    <w:rPr>
      <w:sz w:val="16"/>
      <w:szCs w:val="16"/>
    </w:rPr>
  </w:style>
  <w:style w:type="paragraph" w:styleId="Kommentarer">
    <w:name w:val="annotation text"/>
    <w:basedOn w:val="Normal"/>
    <w:link w:val="KommentarerChar"/>
    <w:uiPriority w:val="99"/>
    <w:semiHidden/>
    <w:unhideWhenUsed/>
    <w:rsid w:val="009906B4"/>
    <w:pPr>
      <w:spacing w:line="240" w:lineRule="auto"/>
    </w:pPr>
    <w:rPr>
      <w:sz w:val="20"/>
      <w:szCs w:val="20"/>
    </w:rPr>
  </w:style>
  <w:style w:type="character" w:customStyle="1" w:styleId="KommentarerChar">
    <w:name w:val="Kommentarer Char"/>
    <w:basedOn w:val="Standardstycketeckensnitt"/>
    <w:link w:val="Kommentarer"/>
    <w:uiPriority w:val="99"/>
    <w:semiHidden/>
    <w:rsid w:val="009906B4"/>
    <w:rPr>
      <w:sz w:val="20"/>
      <w:szCs w:val="20"/>
    </w:rPr>
  </w:style>
  <w:style w:type="paragraph" w:styleId="Kommentarsmne">
    <w:name w:val="annotation subject"/>
    <w:basedOn w:val="Kommentarer"/>
    <w:next w:val="Kommentarer"/>
    <w:link w:val="KommentarsmneChar"/>
    <w:uiPriority w:val="99"/>
    <w:semiHidden/>
    <w:unhideWhenUsed/>
    <w:rsid w:val="009906B4"/>
    <w:rPr>
      <w:b/>
      <w:bCs/>
    </w:rPr>
  </w:style>
  <w:style w:type="character" w:customStyle="1" w:styleId="KommentarsmneChar">
    <w:name w:val="Kommentarsämne Char"/>
    <w:basedOn w:val="KommentarerChar"/>
    <w:link w:val="Kommentarsmne"/>
    <w:uiPriority w:val="99"/>
    <w:semiHidden/>
    <w:rsid w:val="009906B4"/>
    <w:rPr>
      <w:b/>
      <w:bCs/>
      <w:sz w:val="20"/>
      <w:szCs w:val="20"/>
    </w:rPr>
  </w:style>
  <w:style w:type="paragraph" w:styleId="Revision">
    <w:name w:val="Revision"/>
    <w:hidden/>
    <w:uiPriority w:val="99"/>
    <w:semiHidden/>
    <w:rsid w:val="009F32A1"/>
    <w:pPr>
      <w:spacing w:after="0" w:line="240" w:lineRule="auto"/>
    </w:pPr>
  </w:style>
  <w:style w:type="paragraph" w:customStyle="1" w:styleId="lead">
    <w:name w:val="lead"/>
    <w:basedOn w:val="Normal"/>
    <w:rsid w:val="009F32A1"/>
    <w:pPr>
      <w:spacing w:before="100" w:beforeAutospacing="1" w:after="100" w:afterAutospacing="1" w:line="240" w:lineRule="auto"/>
    </w:pPr>
    <w:rPr>
      <w:rFonts w:ascii="Times New Roman" w:eastAsia="Times New Roman" w:hAnsi="Times New Roman" w:cs="Times New Roman"/>
      <w:sz w:val="24"/>
      <w:szCs w:val="24"/>
      <w:lang w:eastAsia="sv-SE"/>
    </w:rPr>
  </w:style>
  <w:style w:type="paragraph" w:customStyle="1" w:styleId="first">
    <w:name w:val="first"/>
    <w:basedOn w:val="Normal"/>
    <w:rsid w:val="009F32A1"/>
    <w:pPr>
      <w:spacing w:before="100" w:beforeAutospacing="1" w:after="100" w:afterAutospacing="1" w:line="240" w:lineRule="auto"/>
    </w:pPr>
    <w:rPr>
      <w:rFonts w:ascii="Times New Roman" w:eastAsia="Times New Roman" w:hAnsi="Times New Roman" w:cs="Times New Roman"/>
      <w:sz w:val="24"/>
      <w:szCs w:val="24"/>
      <w:lang w:eastAsia="sv-SE"/>
    </w:rPr>
  </w:style>
  <w:style w:type="paragraph" w:styleId="Normalwebb">
    <w:name w:val="Normal (Web)"/>
    <w:basedOn w:val="Normal"/>
    <w:uiPriority w:val="99"/>
    <w:semiHidden/>
    <w:unhideWhenUsed/>
    <w:rsid w:val="009F32A1"/>
    <w:pPr>
      <w:spacing w:before="100" w:beforeAutospacing="1" w:after="100" w:afterAutospacing="1" w:line="240" w:lineRule="auto"/>
    </w:pPr>
    <w:rPr>
      <w:rFonts w:ascii="Times New Roman" w:eastAsia="Times New Roman" w:hAnsi="Times New Roman" w:cs="Times New Roman"/>
      <w:sz w:val="24"/>
      <w:szCs w:val="24"/>
      <w:lang w:eastAsia="sv-SE"/>
    </w:rPr>
  </w:style>
  <w:style w:type="paragraph" w:styleId="Normaltindrag">
    <w:name w:val="Normal Indent"/>
    <w:basedOn w:val="Normal"/>
    <w:rsid w:val="009F32A1"/>
    <w:pPr>
      <w:spacing w:after="0" w:line="245" w:lineRule="exact"/>
      <w:ind w:firstLine="170"/>
      <w:jc w:val="both"/>
    </w:pPr>
    <w:rPr>
      <w:rFonts w:ascii="Times New Roman" w:eastAsia="Times New Roman" w:hAnsi="Times New Roman" w:cs="Times New Roman"/>
      <w:sz w:val="19"/>
      <w:szCs w:val="20"/>
      <w:lang w:eastAsia="sv-SE"/>
    </w:rPr>
  </w:style>
  <w:style w:type="paragraph" w:styleId="Punktlista">
    <w:name w:val="List Bullet"/>
    <w:basedOn w:val="Normal"/>
    <w:rsid w:val="009F32A1"/>
    <w:pPr>
      <w:numPr>
        <w:numId w:val="1"/>
      </w:numPr>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rPr>
  </w:style>
  <w:style w:type="paragraph" w:styleId="Liststycke">
    <w:name w:val="List Paragraph"/>
    <w:basedOn w:val="Normal"/>
    <w:uiPriority w:val="34"/>
    <w:qFormat/>
    <w:rsid w:val="009F32A1"/>
    <w:pPr>
      <w:overflowPunct w:val="0"/>
      <w:autoSpaceDE w:val="0"/>
      <w:autoSpaceDN w:val="0"/>
      <w:adjustRightInd w:val="0"/>
      <w:spacing w:after="0" w:line="320" w:lineRule="atLeast"/>
      <w:ind w:left="720"/>
      <w:contextualSpacing/>
      <w:textAlignment w:val="baseline"/>
    </w:pPr>
    <w:rPr>
      <w:rFonts w:ascii="OrigGarmnd BT" w:eastAsia="Times New Roman" w:hAnsi="OrigGarmnd BT" w:cs="Times New Roman"/>
      <w:sz w:val="24"/>
      <w:szCs w:val="20"/>
    </w:rPr>
  </w:style>
  <w:style w:type="paragraph" w:styleId="Beskrivning">
    <w:name w:val="caption"/>
    <w:basedOn w:val="Normal"/>
    <w:next w:val="Normal"/>
    <w:uiPriority w:val="89"/>
    <w:unhideWhenUsed/>
    <w:qFormat/>
    <w:rsid w:val="009F32A1"/>
    <w:pPr>
      <w:spacing w:line="240" w:lineRule="auto"/>
    </w:pPr>
    <w:rPr>
      <w:b/>
      <w:bCs/>
      <w:color w:val="DDDDDD" w:themeColor="accent1"/>
      <w:sz w:val="18"/>
      <w:szCs w:val="18"/>
    </w:rPr>
  </w:style>
  <w:style w:type="character" w:styleId="Betoning">
    <w:name w:val="Emphasis"/>
    <w:basedOn w:val="Standardstycketeckensnitt"/>
    <w:uiPriority w:val="20"/>
    <w:qFormat/>
    <w:rsid w:val="009F32A1"/>
    <w:rPr>
      <w:i/>
      <w:iCs/>
    </w:rPr>
  </w:style>
  <w:style w:type="paragraph" w:customStyle="1" w:styleId="Default">
    <w:name w:val="Default"/>
    <w:rsid w:val="009F32A1"/>
    <w:pPr>
      <w:autoSpaceDE w:val="0"/>
      <w:autoSpaceDN w:val="0"/>
      <w:adjustRightInd w:val="0"/>
      <w:spacing w:after="0" w:line="240" w:lineRule="auto"/>
    </w:pPr>
    <w:rPr>
      <w:rFonts w:ascii="OrigGarmnd BT" w:hAnsi="OrigGarmnd BT" w:cs="OrigGarmnd BT"/>
      <w:color w:val="000000"/>
      <w:sz w:val="24"/>
      <w:szCs w:val="24"/>
    </w:rPr>
  </w:style>
  <w:style w:type="character" w:customStyle="1" w:styleId="FotnotstextChar1">
    <w:name w:val="Fotnotstext Char1"/>
    <w:aliases w:val="Fotnotstext Char Char,Fotnotstext Char1 Char Char,Fotnotstext Char Char Char Char,Fotnotstext Char1 Char Char Char Char,Fotnotstext Char Char Char Char Char Char,Fotnotstext Char1 Char Char Char Char Char Char,SFS Fotnotste Char"/>
    <w:basedOn w:val="Standardstycketeckensnitt"/>
    <w:rsid w:val="009F32A1"/>
    <w:rPr>
      <w:rFonts w:ascii="OrigGarmnd BT" w:hAnsi="OrigGarmnd BT"/>
      <w:sz w:val="16"/>
      <w:lang w:val="sv-SE" w:eastAsia="en-US" w:bidi="ar-SA"/>
    </w:rPr>
  </w:style>
  <w:style w:type="paragraph" w:customStyle="1" w:styleId="RKnormal">
    <w:name w:val="RKnormal"/>
    <w:basedOn w:val="Normal"/>
    <w:rsid w:val="009F32A1"/>
    <w:pPr>
      <w:tabs>
        <w:tab w:val="left" w:pos="709"/>
        <w:tab w:val="left" w:pos="2835"/>
      </w:tabs>
      <w:overflowPunct w:val="0"/>
      <w:autoSpaceDE w:val="0"/>
      <w:autoSpaceDN w:val="0"/>
      <w:adjustRightInd w:val="0"/>
      <w:spacing w:after="0" w:line="240" w:lineRule="atLeast"/>
      <w:textAlignment w:val="baseline"/>
    </w:pPr>
    <w:rPr>
      <w:rFonts w:ascii="OrigGarmnd BT" w:eastAsia="Times New Roman" w:hAnsi="OrigGarmnd BT" w:cs="Times New Roman"/>
      <w:sz w:val="24"/>
      <w:szCs w:val="20"/>
    </w:rPr>
  </w:style>
  <w:style w:type="numbering" w:customStyle="1" w:styleId="RKnummerlista1">
    <w:name w:val="RK nummerlista1"/>
    <w:uiPriority w:val="99"/>
    <w:rsid w:val="009F32A1"/>
  </w:style>
  <w:style w:type="numbering" w:customStyle="1" w:styleId="Ingenlista1">
    <w:name w:val="Ingen lista1"/>
    <w:next w:val="Ingenlista"/>
    <w:uiPriority w:val="99"/>
    <w:semiHidden/>
    <w:unhideWhenUsed/>
    <w:rsid w:val="00874268"/>
  </w:style>
  <w:style w:type="table" w:customStyle="1" w:styleId="RKEgentabell1">
    <w:name w:val="RK Egen tabell1"/>
    <w:basedOn w:val="Normaltabell"/>
    <w:uiPriority w:val="99"/>
    <w:rsid w:val="00874268"/>
    <w:pPr>
      <w:spacing w:after="0" w:line="240" w:lineRule="auto"/>
      <w:jc w:val="right"/>
    </w:pPr>
    <w:rPr>
      <w:rFonts w:ascii="TradeGothic CondEighteen" w:hAnsi="TradeGothic CondEighteen"/>
      <w:sz w:val="16"/>
    </w:rPr>
    <w:tblPr>
      <w:tblInd w:w="85" w:type="dxa"/>
      <w:tblBorders>
        <w:bottom w:val="single" w:sz="6" w:space="0" w:color="auto"/>
        <w:insideH w:val="single" w:sz="6" w:space="0" w:color="auto"/>
      </w:tblBorders>
      <w:tblCellMar>
        <w:top w:w="0" w:type="dxa"/>
        <w:left w:w="108" w:type="dxa"/>
        <w:bottom w:w="0" w:type="dxa"/>
        <w:right w:w="108" w:type="dxa"/>
      </w:tblCellMar>
    </w:tblPr>
    <w:tblStylePr w:type="firstRow">
      <w:pPr>
        <w:keepNext w:val="0"/>
        <w:keepLines w:val="0"/>
        <w:pageBreakBefore w:val="0"/>
        <w:widowControl/>
        <w:suppressLineNumbers w:val="0"/>
        <w:suppressAutoHyphens w:val="0"/>
        <w:wordWrap/>
        <w:spacing w:beforeLines="0" w:before="0" w:beforeAutospacing="0" w:afterLines="0" w:after="0" w:afterAutospacing="0" w:line="160" w:lineRule="exact"/>
        <w:ind w:leftChars="0" w:left="0" w:rightChars="0" w:right="0" w:firstLineChars="0" w:firstLine="0"/>
        <w:contextualSpacing w:val="0"/>
        <w:mirrorIndents w:val="0"/>
        <w:jc w:val="right"/>
      </w:pPr>
      <w:rPr>
        <w:rFonts w:ascii="TradeGothic CondEighteen" w:hAnsi="TradeGothic CondEighteen"/>
        <w:b w:val="0"/>
        <w:i w:val="0"/>
        <w:caps w:val="0"/>
        <w:smallCaps w:val="0"/>
        <w:strike w:val="0"/>
        <w:dstrike w:val="0"/>
        <w:vanish w:val="0"/>
        <w:spacing w:val="4"/>
        <w:w w:val="100"/>
        <w:kern w:val="0"/>
        <w:position w:val="0"/>
        <w:sz w:val="14"/>
        <w:vertAlign w:val="baseline"/>
        <w14:ligatures w14:val="none"/>
        <w14:numForm w14:val="default"/>
        <w14:numSpacing w14:val="default"/>
        <w14:stylisticSets/>
        <w14:cntxtAlts w14:val="0"/>
      </w:rPr>
      <w:tblPr/>
      <w:tcPr>
        <w:tcBorders>
          <w:top w:val="nil"/>
          <w:left w:val="nil"/>
          <w:bottom w:val="single" w:sz="18" w:space="0" w:color="auto"/>
          <w:right w:val="nil"/>
          <w:insideH w:val="nil"/>
          <w:insideV w:val="nil"/>
          <w:tl2br w:val="nil"/>
          <w:tr2bl w:val="nil"/>
        </w:tcBorders>
      </w:tcPr>
    </w:tblStylePr>
    <w:tblStylePr w:type="lastRow">
      <w:rPr>
        <w:rFonts w:ascii="TradeGothic CondEighteen" w:hAnsi="TradeGothic CondEighteen"/>
        <w:b/>
        <w:sz w:val="16"/>
      </w:rPr>
      <w:tblPr/>
      <w:tcPr>
        <w:tcBorders>
          <w:top w:val="single" w:sz="12" w:space="0" w:color="auto"/>
          <w:left w:val="nil"/>
          <w:bottom w:val="single" w:sz="18" w:space="0" w:color="auto"/>
          <w:right w:val="nil"/>
          <w:insideH w:val="nil"/>
          <w:insideV w:val="nil"/>
          <w:tl2br w:val="nil"/>
          <w:tr2bl w:val="nil"/>
        </w:tcBorders>
      </w:tcPr>
    </w:tblStylePr>
  </w:style>
  <w:style w:type="table" w:customStyle="1" w:styleId="Tabellrutnt1">
    <w:name w:val="Tabellrutnät1"/>
    <w:basedOn w:val="Normaltabell"/>
    <w:next w:val="Tabellrutnt"/>
    <w:uiPriority w:val="59"/>
    <w:rsid w:val="00874268"/>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numbering" w:customStyle="1" w:styleId="RKnummerlista11">
    <w:name w:val="RK nummerlista11"/>
    <w:uiPriority w:val="99"/>
    <w:rsid w:val="00874268"/>
  </w:style>
  <w:style w:type="paragraph" w:styleId="Innehllsfrteckningsrubrik">
    <w:name w:val="TOC Heading"/>
    <w:basedOn w:val="Rubrik1"/>
    <w:next w:val="Normal"/>
    <w:uiPriority w:val="39"/>
    <w:semiHidden/>
    <w:unhideWhenUsed/>
    <w:qFormat/>
    <w:rsid w:val="00874268"/>
    <w:pPr>
      <w:keepLines/>
      <w:numPr>
        <w:numId w:val="0"/>
      </w:numPr>
      <w:suppressAutoHyphens w:val="0"/>
      <w:overflowPunct/>
      <w:autoSpaceDE/>
      <w:autoSpaceDN/>
      <w:adjustRightInd/>
      <w:spacing w:before="480" w:after="0" w:line="276" w:lineRule="auto"/>
      <w:jc w:val="left"/>
      <w:textAlignment w:val="auto"/>
      <w:outlineLvl w:val="9"/>
    </w:pPr>
    <w:rPr>
      <w:rFonts w:asciiTheme="majorHAnsi" w:eastAsiaTheme="majorEastAsia" w:hAnsiTheme="majorHAnsi" w:cstheme="majorBidi"/>
      <w:b/>
      <w:bCs/>
      <w:color w:val="A5A5A5" w:themeColor="accent1" w:themeShade="BF"/>
      <w:spacing w:val="0"/>
      <w:sz w:val="28"/>
      <w:szCs w:val="28"/>
      <w:lang w:eastAsia="sv-SE"/>
    </w:rPr>
  </w:style>
  <w:style w:type="paragraph" w:styleId="Innehll7">
    <w:name w:val="toc 7"/>
    <w:basedOn w:val="Normal"/>
    <w:next w:val="Normal"/>
    <w:autoRedefine/>
    <w:uiPriority w:val="39"/>
    <w:unhideWhenUsed/>
    <w:rsid w:val="00874268"/>
    <w:pPr>
      <w:spacing w:after="0"/>
      <w:ind w:left="1100"/>
    </w:pPr>
    <w:rPr>
      <w:sz w:val="20"/>
      <w:szCs w:val="20"/>
    </w:rPr>
  </w:style>
  <w:style w:type="paragraph" w:styleId="Innehll8">
    <w:name w:val="toc 8"/>
    <w:basedOn w:val="Normal"/>
    <w:next w:val="Normal"/>
    <w:autoRedefine/>
    <w:uiPriority w:val="39"/>
    <w:unhideWhenUsed/>
    <w:rsid w:val="00874268"/>
    <w:pPr>
      <w:spacing w:after="0"/>
      <w:ind w:left="1320"/>
    </w:pPr>
    <w:rPr>
      <w:sz w:val="20"/>
      <w:szCs w:val="20"/>
    </w:rPr>
  </w:style>
  <w:style w:type="paragraph" w:styleId="Innehll9">
    <w:name w:val="toc 9"/>
    <w:basedOn w:val="Normal"/>
    <w:next w:val="Normal"/>
    <w:autoRedefine/>
    <w:uiPriority w:val="39"/>
    <w:unhideWhenUsed/>
    <w:rsid w:val="00874268"/>
    <w:pPr>
      <w:spacing w:after="0"/>
      <w:ind w:left="1540"/>
    </w:pPr>
    <w:rPr>
      <w:sz w:val="20"/>
      <w:szCs w:val="20"/>
    </w:rPr>
  </w:style>
  <w:style w:type="paragraph" w:customStyle="1" w:styleId="rubrik4utannumrering0">
    <w:name w:val="rubrik4utannumrering"/>
    <w:basedOn w:val="Normal"/>
    <w:rsid w:val="00661C1A"/>
    <w:pPr>
      <w:spacing w:before="100" w:beforeAutospacing="1" w:after="100" w:afterAutospacing="1" w:line="240" w:lineRule="auto"/>
    </w:pPr>
    <w:rPr>
      <w:rFonts w:ascii="Times New Roman" w:hAnsi="Times New Roman" w:cs="Times New Roman"/>
      <w:sz w:val="24"/>
      <w:szCs w:val="24"/>
      <w:lang w:eastAsia="sv-SE"/>
    </w:rPr>
  </w:style>
  <w:style w:type="numbering" w:customStyle="1" w:styleId="Formatmall1">
    <w:name w:val="Formatmall1"/>
    <w:uiPriority w:val="99"/>
    <w:rsid w:val="00A05E72"/>
    <w:pPr>
      <w:numPr>
        <w:numId w:val="5"/>
      </w:numPr>
    </w:pPr>
  </w:style>
  <w:style w:type="paragraph" w:customStyle="1" w:styleId="Brdtextnumrerad">
    <w:name w:val="Brödtext numrerad"/>
    <w:basedOn w:val="Brdtext"/>
    <w:rsid w:val="00DB2ACF"/>
    <w:pPr>
      <w:numPr>
        <w:numId w:val="7"/>
      </w:numPr>
      <w:spacing w:before="84"/>
    </w:pPr>
  </w:style>
  <w:style w:type="paragraph" w:customStyle="1" w:styleId="radfetundernobold">
    <w:name w:val="rad_fet_under_nobold"/>
    <w:basedOn w:val="Normal"/>
    <w:rsid w:val="00843F5D"/>
    <w:pPr>
      <w:pBdr>
        <w:bottom w:val="single" w:sz="18" w:space="0" w:color="000000"/>
      </w:pBdr>
      <w:spacing w:before="100" w:beforeAutospacing="1" w:after="100" w:afterAutospacing="1" w:line="240" w:lineRule="auto"/>
      <w:textAlignment w:val="bottom"/>
    </w:pPr>
    <w:rPr>
      <w:rFonts w:ascii="Times New Roman" w:eastAsiaTheme="minorEastAsia" w:hAnsi="Times New Roman" w:cs="Times New Roman"/>
      <w:sz w:val="16"/>
      <w:szCs w:val="16"/>
      <w:lang w:eastAsia="sv-SE"/>
    </w:rPr>
  </w:style>
  <w:style w:type="paragraph" w:customStyle="1" w:styleId="TabellRaderVnster">
    <w:name w:val="Tabell Rader + Vänster"/>
    <w:basedOn w:val="TabellRader"/>
    <w:rsid w:val="00A37836"/>
    <w:pPr>
      <w:keepNext/>
      <w:keepLines/>
      <w:jc w:val="left"/>
    </w:pPr>
  </w:style>
  <w:style w:type="paragraph" w:customStyle="1" w:styleId="tableTextLeft">
    <w:name w:val="tableTextLeft"/>
    <w:rsid w:val="001E0C95"/>
    <w:pPr>
      <w:spacing w:after="0" w:line="240" w:lineRule="auto"/>
    </w:pPr>
    <w:rPr>
      <w:rFonts w:ascii="TradeGothic CondEighteen" w:eastAsiaTheme="minorEastAsia" w:hAnsi="TradeGothic CondEighteen" w:cs="TradeGothic CondEighteen"/>
      <w:sz w:val="16"/>
      <w:szCs w:val="16"/>
      <w:lang w:eastAsia="sv-SE"/>
    </w:rPr>
  </w:style>
  <w:style w:type="paragraph" w:customStyle="1" w:styleId="tableTextRight">
    <w:name w:val="tableTextRight"/>
    <w:rsid w:val="001E0C95"/>
    <w:pPr>
      <w:spacing w:after="0" w:line="240" w:lineRule="auto"/>
      <w:jc w:val="right"/>
    </w:pPr>
    <w:rPr>
      <w:rFonts w:ascii="TradeGothic CondEighteen" w:eastAsiaTheme="minorEastAsia" w:hAnsi="TradeGothic CondEighteen" w:cs="TradeGothic CondEighteen"/>
      <w:sz w:val="16"/>
      <w:szCs w:val="16"/>
      <w:lang w:eastAsia="sv-SE"/>
    </w:rPr>
  </w:style>
  <w:style w:type="character" w:customStyle="1" w:styleId="BrdtextmedindragChar1">
    <w:name w:val="Brödtext med indrag Char1"/>
    <w:locked/>
    <w:rsid w:val="002836D0"/>
    <w:rPr>
      <w:rFonts w:ascii="OrigGarmnd BT" w:hAnsi="OrigGarmnd BT"/>
      <w:spacing w:val="-4"/>
      <w:sz w:val="22"/>
      <w:lang w:eastAsia="en-US"/>
    </w:rPr>
  </w:style>
  <w:style w:type="paragraph" w:styleId="Adress-brev">
    <w:name w:val="envelope address"/>
    <w:basedOn w:val="Normal"/>
    <w:uiPriority w:val="99"/>
    <w:semiHidden/>
    <w:unhideWhenUsed/>
    <w:rsid w:val="0005387F"/>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05387F"/>
    <w:pPr>
      <w:spacing w:after="0" w:line="240" w:lineRule="auto"/>
    </w:pPr>
  </w:style>
  <w:style w:type="character" w:customStyle="1" w:styleId="AnteckningsrubrikChar">
    <w:name w:val="Anteckningsrubrik Char"/>
    <w:basedOn w:val="Standardstycketeckensnitt"/>
    <w:link w:val="Anteckningsrubrik"/>
    <w:uiPriority w:val="99"/>
    <w:semiHidden/>
    <w:rsid w:val="0005387F"/>
  </w:style>
  <w:style w:type="paragraph" w:styleId="Avslutandetext">
    <w:name w:val="Closing"/>
    <w:basedOn w:val="Normal"/>
    <w:link w:val="AvslutandetextChar"/>
    <w:uiPriority w:val="99"/>
    <w:semiHidden/>
    <w:unhideWhenUsed/>
    <w:rsid w:val="0005387F"/>
    <w:pPr>
      <w:spacing w:after="0" w:line="240" w:lineRule="auto"/>
      <w:ind w:left="4252"/>
    </w:pPr>
  </w:style>
  <w:style w:type="character" w:customStyle="1" w:styleId="AvslutandetextChar">
    <w:name w:val="Avslutande text Char"/>
    <w:basedOn w:val="Standardstycketeckensnitt"/>
    <w:link w:val="Avslutandetext"/>
    <w:uiPriority w:val="99"/>
    <w:semiHidden/>
    <w:rsid w:val="0005387F"/>
  </w:style>
  <w:style w:type="paragraph" w:styleId="Avsndaradress-brev">
    <w:name w:val="envelope return"/>
    <w:basedOn w:val="Normal"/>
    <w:uiPriority w:val="99"/>
    <w:semiHidden/>
    <w:unhideWhenUsed/>
    <w:rsid w:val="0005387F"/>
    <w:pPr>
      <w:spacing w:after="0" w:line="240" w:lineRule="auto"/>
    </w:pPr>
    <w:rPr>
      <w:rFonts w:asciiTheme="majorHAnsi" w:eastAsiaTheme="majorEastAsia" w:hAnsiTheme="majorHAnsi" w:cstheme="majorBidi"/>
      <w:sz w:val="20"/>
      <w:szCs w:val="20"/>
    </w:rPr>
  </w:style>
  <w:style w:type="paragraph" w:styleId="Brdtext2">
    <w:name w:val="Body Text 2"/>
    <w:basedOn w:val="Normal"/>
    <w:link w:val="Brdtext2Char"/>
    <w:uiPriority w:val="99"/>
    <w:semiHidden/>
    <w:unhideWhenUsed/>
    <w:rsid w:val="0005387F"/>
    <w:pPr>
      <w:spacing w:after="120" w:line="480" w:lineRule="auto"/>
    </w:pPr>
  </w:style>
  <w:style w:type="character" w:customStyle="1" w:styleId="Brdtext2Char">
    <w:name w:val="Brödtext 2 Char"/>
    <w:basedOn w:val="Standardstycketeckensnitt"/>
    <w:link w:val="Brdtext2"/>
    <w:uiPriority w:val="99"/>
    <w:semiHidden/>
    <w:rsid w:val="0005387F"/>
  </w:style>
  <w:style w:type="paragraph" w:styleId="Brdtext3">
    <w:name w:val="Body Text 3"/>
    <w:basedOn w:val="Normal"/>
    <w:link w:val="Brdtext3Char"/>
    <w:uiPriority w:val="99"/>
    <w:semiHidden/>
    <w:unhideWhenUsed/>
    <w:rsid w:val="0005387F"/>
    <w:pPr>
      <w:spacing w:after="120"/>
    </w:pPr>
    <w:rPr>
      <w:sz w:val="16"/>
      <w:szCs w:val="16"/>
    </w:rPr>
  </w:style>
  <w:style w:type="character" w:customStyle="1" w:styleId="Brdtext3Char">
    <w:name w:val="Brödtext 3 Char"/>
    <w:basedOn w:val="Standardstycketeckensnitt"/>
    <w:link w:val="Brdtext3"/>
    <w:uiPriority w:val="99"/>
    <w:semiHidden/>
    <w:rsid w:val="0005387F"/>
    <w:rPr>
      <w:sz w:val="16"/>
      <w:szCs w:val="16"/>
    </w:rPr>
  </w:style>
  <w:style w:type="paragraph" w:styleId="Brdtextmedfrstaindrag">
    <w:name w:val="Body Text First Indent"/>
    <w:basedOn w:val="Brdtext"/>
    <w:link w:val="BrdtextmedfrstaindragChar"/>
    <w:uiPriority w:val="99"/>
    <w:semiHidden/>
    <w:unhideWhenUsed/>
    <w:rsid w:val="0005387F"/>
    <w:pPr>
      <w:overflowPunct/>
      <w:autoSpaceDE/>
      <w:autoSpaceDN/>
      <w:adjustRightInd/>
      <w:spacing w:after="200" w:line="0" w:lineRule="auto"/>
      <w:ind w:firstLine="360"/>
      <w:jc w:val="left"/>
      <w:textAlignment w:val="auto"/>
    </w:pPr>
    <w:rPr>
      <w:rFonts w:asciiTheme="minorHAnsi" w:eastAsiaTheme="minorHAnsi" w:hAnsiTheme="minorHAnsi" w:cstheme="minorBidi"/>
      <w:spacing w:val="0"/>
      <w:szCs w:val="22"/>
    </w:rPr>
  </w:style>
  <w:style w:type="character" w:customStyle="1" w:styleId="BrdtextmedfrstaindragChar">
    <w:name w:val="Brödtext med första indrag Char"/>
    <w:basedOn w:val="BrdtextChar"/>
    <w:link w:val="Brdtextmedfrstaindrag"/>
    <w:uiPriority w:val="99"/>
    <w:semiHidden/>
    <w:rsid w:val="0005387F"/>
    <w:rPr>
      <w:rFonts w:ascii="OrigGarmnd BT" w:eastAsia="Times New Roman" w:hAnsi="OrigGarmnd BT" w:cs="Times New Roman"/>
      <w:spacing w:val="-4"/>
      <w:szCs w:val="20"/>
    </w:rPr>
  </w:style>
  <w:style w:type="paragraph" w:styleId="Brdtextmedfrstaindrag2">
    <w:name w:val="Body Text First Indent 2"/>
    <w:basedOn w:val="Brdtextmedindrag"/>
    <w:link w:val="Brdtextmedfrstaindrag2Char"/>
    <w:uiPriority w:val="99"/>
    <w:semiHidden/>
    <w:unhideWhenUsed/>
    <w:rsid w:val="0005387F"/>
    <w:pPr>
      <w:overflowPunct/>
      <w:autoSpaceDE/>
      <w:autoSpaceDN/>
      <w:adjustRightInd/>
      <w:spacing w:after="200" w:line="0" w:lineRule="auto"/>
      <w:ind w:left="360" w:firstLine="360"/>
      <w:jc w:val="left"/>
      <w:textAlignment w:val="auto"/>
    </w:pPr>
    <w:rPr>
      <w:rFonts w:asciiTheme="minorHAnsi" w:eastAsiaTheme="minorHAnsi" w:hAnsiTheme="minorHAnsi" w:cstheme="minorBidi"/>
      <w:spacing w:val="0"/>
      <w:szCs w:val="22"/>
    </w:rPr>
  </w:style>
  <w:style w:type="character" w:customStyle="1" w:styleId="Brdtextmedfrstaindrag2Char">
    <w:name w:val="Brödtext med första indrag 2 Char"/>
    <w:basedOn w:val="BrdtextmedindragChar"/>
    <w:link w:val="Brdtextmedfrstaindrag2"/>
    <w:uiPriority w:val="99"/>
    <w:semiHidden/>
    <w:rsid w:val="0005387F"/>
    <w:rPr>
      <w:rFonts w:ascii="OrigGarmnd BT" w:eastAsia="Times New Roman" w:hAnsi="OrigGarmnd BT" w:cs="Times New Roman"/>
      <w:spacing w:val="-4"/>
      <w:szCs w:val="20"/>
    </w:rPr>
  </w:style>
  <w:style w:type="paragraph" w:styleId="Brdtextmedindrag2">
    <w:name w:val="Body Text Indent 2"/>
    <w:basedOn w:val="Normal"/>
    <w:link w:val="Brdtextmedindrag2Char"/>
    <w:uiPriority w:val="99"/>
    <w:semiHidden/>
    <w:unhideWhenUsed/>
    <w:rsid w:val="0005387F"/>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05387F"/>
  </w:style>
  <w:style w:type="paragraph" w:styleId="Brdtextmedindrag3">
    <w:name w:val="Body Text Indent 3"/>
    <w:basedOn w:val="Normal"/>
    <w:link w:val="Brdtextmedindrag3Char"/>
    <w:uiPriority w:val="99"/>
    <w:semiHidden/>
    <w:unhideWhenUsed/>
    <w:rsid w:val="0005387F"/>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05387F"/>
    <w:rPr>
      <w:sz w:val="16"/>
      <w:szCs w:val="16"/>
    </w:rPr>
  </w:style>
  <w:style w:type="paragraph" w:styleId="Citat">
    <w:name w:val="Quote"/>
    <w:basedOn w:val="Normal"/>
    <w:next w:val="Normal"/>
    <w:link w:val="CitatChar"/>
    <w:uiPriority w:val="89"/>
    <w:semiHidden/>
    <w:qFormat/>
    <w:rsid w:val="0005387F"/>
    <w:rPr>
      <w:i/>
      <w:iCs/>
      <w:color w:val="000000" w:themeColor="text1"/>
    </w:rPr>
  </w:style>
  <w:style w:type="character" w:customStyle="1" w:styleId="CitatChar">
    <w:name w:val="Citat Char"/>
    <w:basedOn w:val="Standardstycketeckensnitt"/>
    <w:link w:val="Citat"/>
    <w:uiPriority w:val="89"/>
    <w:semiHidden/>
    <w:rsid w:val="0005387F"/>
    <w:rPr>
      <w:i/>
      <w:iCs/>
      <w:color w:val="000000" w:themeColor="text1"/>
    </w:rPr>
  </w:style>
  <w:style w:type="paragraph" w:styleId="Citatfrteckning">
    <w:name w:val="table of authorities"/>
    <w:basedOn w:val="Normal"/>
    <w:next w:val="Normal"/>
    <w:uiPriority w:val="99"/>
    <w:semiHidden/>
    <w:unhideWhenUsed/>
    <w:rsid w:val="0005387F"/>
    <w:pPr>
      <w:spacing w:after="0"/>
      <w:ind w:left="220" w:hanging="220"/>
    </w:pPr>
  </w:style>
  <w:style w:type="paragraph" w:styleId="Citatfrteckningsrubrik">
    <w:name w:val="toa heading"/>
    <w:basedOn w:val="Normal"/>
    <w:next w:val="Normal"/>
    <w:uiPriority w:val="99"/>
    <w:semiHidden/>
    <w:unhideWhenUsed/>
    <w:rsid w:val="0005387F"/>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05387F"/>
  </w:style>
  <w:style w:type="character" w:customStyle="1" w:styleId="DatumChar">
    <w:name w:val="Datum Char"/>
    <w:basedOn w:val="Standardstycketeckensnitt"/>
    <w:link w:val="Datum"/>
    <w:uiPriority w:val="99"/>
    <w:semiHidden/>
    <w:rsid w:val="0005387F"/>
  </w:style>
  <w:style w:type="paragraph" w:styleId="Dokumentversikt">
    <w:name w:val="Document Map"/>
    <w:basedOn w:val="Normal"/>
    <w:link w:val="DokumentversiktChar"/>
    <w:uiPriority w:val="99"/>
    <w:semiHidden/>
    <w:unhideWhenUsed/>
    <w:rsid w:val="0005387F"/>
    <w:pPr>
      <w:spacing w:after="0" w:line="240" w:lineRule="auto"/>
    </w:pPr>
    <w:rPr>
      <w:rFonts w:ascii="Tahoma" w:hAnsi="Tahoma" w:cs="Tahoma"/>
      <w:sz w:val="16"/>
      <w:szCs w:val="16"/>
    </w:rPr>
  </w:style>
  <w:style w:type="character" w:customStyle="1" w:styleId="DokumentversiktChar">
    <w:name w:val="Dokumentöversikt Char"/>
    <w:basedOn w:val="Standardstycketeckensnitt"/>
    <w:link w:val="Dokumentversikt"/>
    <w:uiPriority w:val="99"/>
    <w:semiHidden/>
    <w:rsid w:val="0005387F"/>
    <w:rPr>
      <w:rFonts w:ascii="Tahoma" w:hAnsi="Tahoma" w:cs="Tahoma"/>
      <w:sz w:val="16"/>
      <w:szCs w:val="16"/>
    </w:rPr>
  </w:style>
  <w:style w:type="paragraph" w:styleId="E-postsignatur">
    <w:name w:val="E-mail Signature"/>
    <w:basedOn w:val="Normal"/>
    <w:link w:val="E-postsignaturChar"/>
    <w:uiPriority w:val="99"/>
    <w:semiHidden/>
    <w:unhideWhenUsed/>
    <w:rsid w:val="0005387F"/>
    <w:pPr>
      <w:spacing w:after="0" w:line="240" w:lineRule="auto"/>
    </w:pPr>
  </w:style>
  <w:style w:type="character" w:customStyle="1" w:styleId="E-postsignaturChar">
    <w:name w:val="E-postsignatur Char"/>
    <w:basedOn w:val="Standardstycketeckensnitt"/>
    <w:link w:val="E-postsignatur"/>
    <w:uiPriority w:val="99"/>
    <w:semiHidden/>
    <w:rsid w:val="0005387F"/>
  </w:style>
  <w:style w:type="paragraph" w:styleId="Figurfrteckning">
    <w:name w:val="table of figures"/>
    <w:basedOn w:val="Normal"/>
    <w:next w:val="Normal"/>
    <w:uiPriority w:val="99"/>
    <w:semiHidden/>
    <w:unhideWhenUsed/>
    <w:rsid w:val="0005387F"/>
    <w:pPr>
      <w:spacing w:after="0"/>
    </w:pPr>
  </w:style>
  <w:style w:type="paragraph" w:styleId="HTML-adress">
    <w:name w:val="HTML Address"/>
    <w:basedOn w:val="Normal"/>
    <w:link w:val="HTML-adressChar"/>
    <w:uiPriority w:val="99"/>
    <w:semiHidden/>
    <w:unhideWhenUsed/>
    <w:rsid w:val="0005387F"/>
    <w:pPr>
      <w:spacing w:after="0" w:line="240" w:lineRule="auto"/>
    </w:pPr>
    <w:rPr>
      <w:i/>
      <w:iCs/>
    </w:rPr>
  </w:style>
  <w:style w:type="character" w:customStyle="1" w:styleId="HTML-adressChar">
    <w:name w:val="HTML - adress Char"/>
    <w:basedOn w:val="Standardstycketeckensnitt"/>
    <w:link w:val="HTML-adress"/>
    <w:uiPriority w:val="99"/>
    <w:semiHidden/>
    <w:rsid w:val="0005387F"/>
    <w:rPr>
      <w:i/>
      <w:iCs/>
    </w:rPr>
  </w:style>
  <w:style w:type="paragraph" w:styleId="HTML-frformaterad">
    <w:name w:val="HTML Preformatted"/>
    <w:basedOn w:val="Normal"/>
    <w:link w:val="HTML-frformateradChar"/>
    <w:uiPriority w:val="99"/>
    <w:semiHidden/>
    <w:unhideWhenUsed/>
    <w:rsid w:val="0005387F"/>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05387F"/>
    <w:rPr>
      <w:rFonts w:ascii="Consolas" w:hAnsi="Consolas"/>
      <w:sz w:val="20"/>
      <w:szCs w:val="20"/>
    </w:rPr>
  </w:style>
  <w:style w:type="paragraph" w:styleId="Index1">
    <w:name w:val="index 1"/>
    <w:basedOn w:val="Normal"/>
    <w:next w:val="Normal"/>
    <w:autoRedefine/>
    <w:uiPriority w:val="99"/>
    <w:semiHidden/>
    <w:unhideWhenUsed/>
    <w:rsid w:val="0005387F"/>
    <w:pPr>
      <w:spacing w:after="0" w:line="240" w:lineRule="auto"/>
      <w:ind w:left="220" w:hanging="220"/>
    </w:pPr>
  </w:style>
  <w:style w:type="paragraph" w:styleId="Index2">
    <w:name w:val="index 2"/>
    <w:basedOn w:val="Normal"/>
    <w:next w:val="Normal"/>
    <w:autoRedefine/>
    <w:uiPriority w:val="99"/>
    <w:semiHidden/>
    <w:unhideWhenUsed/>
    <w:rsid w:val="0005387F"/>
    <w:pPr>
      <w:spacing w:after="0" w:line="240" w:lineRule="auto"/>
      <w:ind w:left="440" w:hanging="220"/>
    </w:pPr>
  </w:style>
  <w:style w:type="paragraph" w:styleId="Index3">
    <w:name w:val="index 3"/>
    <w:basedOn w:val="Normal"/>
    <w:next w:val="Normal"/>
    <w:autoRedefine/>
    <w:uiPriority w:val="99"/>
    <w:semiHidden/>
    <w:unhideWhenUsed/>
    <w:rsid w:val="0005387F"/>
    <w:pPr>
      <w:spacing w:after="0" w:line="240" w:lineRule="auto"/>
      <w:ind w:left="660" w:hanging="220"/>
    </w:pPr>
  </w:style>
  <w:style w:type="paragraph" w:styleId="Index4">
    <w:name w:val="index 4"/>
    <w:basedOn w:val="Normal"/>
    <w:next w:val="Normal"/>
    <w:autoRedefine/>
    <w:uiPriority w:val="99"/>
    <w:semiHidden/>
    <w:unhideWhenUsed/>
    <w:rsid w:val="0005387F"/>
    <w:pPr>
      <w:spacing w:after="0" w:line="240" w:lineRule="auto"/>
      <w:ind w:left="880" w:hanging="220"/>
    </w:pPr>
  </w:style>
  <w:style w:type="paragraph" w:styleId="Index5">
    <w:name w:val="index 5"/>
    <w:basedOn w:val="Normal"/>
    <w:next w:val="Normal"/>
    <w:autoRedefine/>
    <w:uiPriority w:val="99"/>
    <w:semiHidden/>
    <w:unhideWhenUsed/>
    <w:rsid w:val="0005387F"/>
    <w:pPr>
      <w:spacing w:after="0" w:line="240" w:lineRule="auto"/>
      <w:ind w:left="1100" w:hanging="220"/>
    </w:pPr>
  </w:style>
  <w:style w:type="paragraph" w:styleId="Index6">
    <w:name w:val="index 6"/>
    <w:basedOn w:val="Normal"/>
    <w:next w:val="Normal"/>
    <w:autoRedefine/>
    <w:uiPriority w:val="99"/>
    <w:semiHidden/>
    <w:unhideWhenUsed/>
    <w:rsid w:val="0005387F"/>
    <w:pPr>
      <w:spacing w:after="0" w:line="240" w:lineRule="auto"/>
      <w:ind w:left="1320" w:hanging="220"/>
    </w:pPr>
  </w:style>
  <w:style w:type="paragraph" w:styleId="Index7">
    <w:name w:val="index 7"/>
    <w:basedOn w:val="Normal"/>
    <w:next w:val="Normal"/>
    <w:autoRedefine/>
    <w:uiPriority w:val="99"/>
    <w:semiHidden/>
    <w:unhideWhenUsed/>
    <w:rsid w:val="0005387F"/>
    <w:pPr>
      <w:spacing w:after="0" w:line="240" w:lineRule="auto"/>
      <w:ind w:left="1540" w:hanging="220"/>
    </w:pPr>
  </w:style>
  <w:style w:type="paragraph" w:styleId="Index8">
    <w:name w:val="index 8"/>
    <w:basedOn w:val="Normal"/>
    <w:next w:val="Normal"/>
    <w:autoRedefine/>
    <w:uiPriority w:val="99"/>
    <w:semiHidden/>
    <w:unhideWhenUsed/>
    <w:rsid w:val="0005387F"/>
    <w:pPr>
      <w:spacing w:after="0" w:line="240" w:lineRule="auto"/>
      <w:ind w:left="1760" w:hanging="220"/>
    </w:pPr>
  </w:style>
  <w:style w:type="paragraph" w:styleId="Index9">
    <w:name w:val="index 9"/>
    <w:basedOn w:val="Normal"/>
    <w:next w:val="Normal"/>
    <w:autoRedefine/>
    <w:uiPriority w:val="99"/>
    <w:semiHidden/>
    <w:unhideWhenUsed/>
    <w:rsid w:val="0005387F"/>
    <w:pPr>
      <w:spacing w:after="0" w:line="240" w:lineRule="auto"/>
      <w:ind w:left="1980" w:hanging="220"/>
    </w:pPr>
  </w:style>
  <w:style w:type="paragraph" w:styleId="Indexrubrik">
    <w:name w:val="index heading"/>
    <w:basedOn w:val="Normal"/>
    <w:next w:val="Index1"/>
    <w:uiPriority w:val="99"/>
    <w:semiHidden/>
    <w:unhideWhenUsed/>
    <w:rsid w:val="0005387F"/>
    <w:rPr>
      <w:rFonts w:asciiTheme="majorHAnsi" w:eastAsiaTheme="majorEastAsia" w:hAnsiTheme="majorHAnsi" w:cstheme="majorBidi"/>
      <w:b/>
      <w:bCs/>
    </w:rPr>
  </w:style>
  <w:style w:type="paragraph" w:styleId="Indragetstycke">
    <w:name w:val="Block Text"/>
    <w:basedOn w:val="Normal"/>
    <w:uiPriority w:val="99"/>
    <w:semiHidden/>
    <w:unhideWhenUsed/>
    <w:rsid w:val="0005387F"/>
    <w:pPr>
      <w:pBdr>
        <w:top w:val="single" w:sz="2" w:space="10" w:color="DDDDDD" w:themeColor="accent1"/>
        <w:left w:val="single" w:sz="2" w:space="10" w:color="DDDDDD" w:themeColor="accent1"/>
        <w:bottom w:val="single" w:sz="2" w:space="10" w:color="DDDDDD" w:themeColor="accent1"/>
        <w:right w:val="single" w:sz="2" w:space="10" w:color="DDDDDD" w:themeColor="accent1"/>
      </w:pBdr>
      <w:ind w:left="1152" w:right="1152"/>
    </w:pPr>
    <w:rPr>
      <w:rFonts w:eastAsiaTheme="minorEastAsia"/>
      <w:i/>
      <w:iCs/>
      <w:color w:val="DDDDDD" w:themeColor="accent1"/>
    </w:rPr>
  </w:style>
  <w:style w:type="paragraph" w:styleId="Ingetavstnd">
    <w:name w:val="No Spacing"/>
    <w:uiPriority w:val="89"/>
    <w:semiHidden/>
    <w:qFormat/>
    <w:rsid w:val="0005387F"/>
    <w:pPr>
      <w:spacing w:after="0" w:line="240" w:lineRule="auto"/>
    </w:pPr>
  </w:style>
  <w:style w:type="paragraph" w:styleId="Inledning">
    <w:name w:val="Salutation"/>
    <w:basedOn w:val="Normal"/>
    <w:next w:val="Normal"/>
    <w:link w:val="InledningChar"/>
    <w:uiPriority w:val="99"/>
    <w:semiHidden/>
    <w:unhideWhenUsed/>
    <w:rsid w:val="0005387F"/>
  </w:style>
  <w:style w:type="character" w:customStyle="1" w:styleId="InledningChar">
    <w:name w:val="Inledning Char"/>
    <w:basedOn w:val="Standardstycketeckensnitt"/>
    <w:link w:val="Inledning"/>
    <w:uiPriority w:val="99"/>
    <w:semiHidden/>
    <w:rsid w:val="0005387F"/>
  </w:style>
  <w:style w:type="paragraph" w:styleId="Lista">
    <w:name w:val="List"/>
    <w:basedOn w:val="Normal"/>
    <w:uiPriority w:val="99"/>
    <w:semiHidden/>
    <w:unhideWhenUsed/>
    <w:rsid w:val="0005387F"/>
    <w:pPr>
      <w:ind w:left="283" w:hanging="283"/>
      <w:contextualSpacing/>
    </w:pPr>
  </w:style>
  <w:style w:type="paragraph" w:styleId="Lista2">
    <w:name w:val="List 2"/>
    <w:basedOn w:val="Normal"/>
    <w:uiPriority w:val="99"/>
    <w:semiHidden/>
    <w:unhideWhenUsed/>
    <w:rsid w:val="0005387F"/>
    <w:pPr>
      <w:ind w:left="566" w:hanging="283"/>
      <w:contextualSpacing/>
    </w:pPr>
  </w:style>
  <w:style w:type="paragraph" w:styleId="Lista3">
    <w:name w:val="List 3"/>
    <w:basedOn w:val="Normal"/>
    <w:uiPriority w:val="99"/>
    <w:semiHidden/>
    <w:unhideWhenUsed/>
    <w:rsid w:val="0005387F"/>
    <w:pPr>
      <w:ind w:left="849" w:hanging="283"/>
      <w:contextualSpacing/>
    </w:pPr>
  </w:style>
  <w:style w:type="paragraph" w:styleId="Lista4">
    <w:name w:val="List 4"/>
    <w:basedOn w:val="Normal"/>
    <w:uiPriority w:val="99"/>
    <w:semiHidden/>
    <w:unhideWhenUsed/>
    <w:rsid w:val="0005387F"/>
    <w:pPr>
      <w:ind w:left="1132" w:hanging="283"/>
      <w:contextualSpacing/>
    </w:pPr>
  </w:style>
  <w:style w:type="paragraph" w:styleId="Lista5">
    <w:name w:val="List 5"/>
    <w:basedOn w:val="Normal"/>
    <w:uiPriority w:val="99"/>
    <w:semiHidden/>
    <w:unhideWhenUsed/>
    <w:rsid w:val="0005387F"/>
    <w:pPr>
      <w:ind w:left="1415" w:hanging="283"/>
      <w:contextualSpacing/>
    </w:pPr>
  </w:style>
  <w:style w:type="paragraph" w:styleId="Listafortstt">
    <w:name w:val="List Continue"/>
    <w:basedOn w:val="Normal"/>
    <w:uiPriority w:val="99"/>
    <w:semiHidden/>
    <w:unhideWhenUsed/>
    <w:rsid w:val="0005387F"/>
    <w:pPr>
      <w:spacing w:after="120"/>
      <w:ind w:left="283"/>
      <w:contextualSpacing/>
    </w:pPr>
  </w:style>
  <w:style w:type="paragraph" w:styleId="Listafortstt2">
    <w:name w:val="List Continue 2"/>
    <w:basedOn w:val="Normal"/>
    <w:uiPriority w:val="99"/>
    <w:semiHidden/>
    <w:unhideWhenUsed/>
    <w:rsid w:val="0005387F"/>
    <w:pPr>
      <w:spacing w:after="120"/>
      <w:ind w:left="566"/>
      <w:contextualSpacing/>
    </w:pPr>
  </w:style>
  <w:style w:type="paragraph" w:styleId="Listafortstt3">
    <w:name w:val="List Continue 3"/>
    <w:basedOn w:val="Normal"/>
    <w:uiPriority w:val="99"/>
    <w:semiHidden/>
    <w:unhideWhenUsed/>
    <w:rsid w:val="0005387F"/>
    <w:pPr>
      <w:spacing w:after="120"/>
      <w:ind w:left="849"/>
      <w:contextualSpacing/>
    </w:pPr>
  </w:style>
  <w:style w:type="paragraph" w:styleId="Listafortstt4">
    <w:name w:val="List Continue 4"/>
    <w:basedOn w:val="Normal"/>
    <w:uiPriority w:val="99"/>
    <w:semiHidden/>
    <w:unhideWhenUsed/>
    <w:rsid w:val="0005387F"/>
    <w:pPr>
      <w:spacing w:after="120"/>
      <w:ind w:left="1132"/>
      <w:contextualSpacing/>
    </w:pPr>
  </w:style>
  <w:style w:type="paragraph" w:styleId="Listafortstt5">
    <w:name w:val="List Continue 5"/>
    <w:basedOn w:val="Normal"/>
    <w:uiPriority w:val="99"/>
    <w:semiHidden/>
    <w:unhideWhenUsed/>
    <w:rsid w:val="0005387F"/>
    <w:pPr>
      <w:spacing w:after="120"/>
      <w:ind w:left="1415"/>
      <w:contextualSpacing/>
    </w:pPr>
  </w:style>
  <w:style w:type="paragraph" w:styleId="Litteraturfrteckning">
    <w:name w:val="Bibliography"/>
    <w:basedOn w:val="Normal"/>
    <w:next w:val="Normal"/>
    <w:uiPriority w:val="89"/>
    <w:semiHidden/>
    <w:unhideWhenUsed/>
    <w:rsid w:val="0005387F"/>
  </w:style>
  <w:style w:type="paragraph" w:styleId="Makrotext">
    <w:name w:val="macro"/>
    <w:link w:val="MakrotextChar"/>
    <w:uiPriority w:val="99"/>
    <w:semiHidden/>
    <w:unhideWhenUsed/>
    <w:rsid w:val="0005387F"/>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05387F"/>
    <w:rPr>
      <w:rFonts w:ascii="Consolas" w:hAnsi="Consolas"/>
      <w:sz w:val="20"/>
      <w:szCs w:val="20"/>
    </w:rPr>
  </w:style>
  <w:style w:type="paragraph" w:styleId="Meddelanderubrik">
    <w:name w:val="Message Header"/>
    <w:basedOn w:val="Normal"/>
    <w:link w:val="MeddelanderubrikChar"/>
    <w:uiPriority w:val="99"/>
    <w:semiHidden/>
    <w:unhideWhenUsed/>
    <w:rsid w:val="0005387F"/>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05387F"/>
    <w:rPr>
      <w:rFonts w:asciiTheme="majorHAnsi" w:eastAsiaTheme="majorEastAsia" w:hAnsiTheme="majorHAnsi" w:cstheme="majorBidi"/>
      <w:sz w:val="24"/>
      <w:szCs w:val="24"/>
      <w:shd w:val="pct20" w:color="auto" w:fill="auto"/>
    </w:rPr>
  </w:style>
  <w:style w:type="paragraph" w:styleId="Numreradlista2">
    <w:name w:val="List Number 2"/>
    <w:basedOn w:val="Normal"/>
    <w:uiPriority w:val="99"/>
    <w:semiHidden/>
    <w:unhideWhenUsed/>
    <w:rsid w:val="0005387F"/>
    <w:pPr>
      <w:numPr>
        <w:numId w:val="15"/>
      </w:numPr>
      <w:contextualSpacing/>
    </w:pPr>
  </w:style>
  <w:style w:type="paragraph" w:styleId="Numreradlista3">
    <w:name w:val="List Number 3"/>
    <w:basedOn w:val="Normal"/>
    <w:uiPriority w:val="99"/>
    <w:semiHidden/>
    <w:unhideWhenUsed/>
    <w:rsid w:val="0005387F"/>
    <w:pPr>
      <w:numPr>
        <w:numId w:val="16"/>
      </w:numPr>
      <w:contextualSpacing/>
    </w:pPr>
  </w:style>
  <w:style w:type="paragraph" w:styleId="Numreradlista4">
    <w:name w:val="List Number 4"/>
    <w:basedOn w:val="Normal"/>
    <w:uiPriority w:val="99"/>
    <w:semiHidden/>
    <w:unhideWhenUsed/>
    <w:rsid w:val="0005387F"/>
    <w:pPr>
      <w:numPr>
        <w:numId w:val="17"/>
      </w:numPr>
      <w:contextualSpacing/>
    </w:pPr>
  </w:style>
  <w:style w:type="paragraph" w:styleId="Numreradlista5">
    <w:name w:val="List Number 5"/>
    <w:basedOn w:val="Normal"/>
    <w:uiPriority w:val="99"/>
    <w:semiHidden/>
    <w:unhideWhenUsed/>
    <w:rsid w:val="0005387F"/>
    <w:pPr>
      <w:numPr>
        <w:numId w:val="18"/>
      </w:numPr>
      <w:contextualSpacing/>
    </w:pPr>
  </w:style>
  <w:style w:type="paragraph" w:styleId="Oformateradtext">
    <w:name w:val="Plain Text"/>
    <w:basedOn w:val="Normal"/>
    <w:link w:val="OformateradtextChar"/>
    <w:uiPriority w:val="99"/>
    <w:semiHidden/>
    <w:unhideWhenUsed/>
    <w:rsid w:val="0005387F"/>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05387F"/>
    <w:rPr>
      <w:rFonts w:ascii="Consolas" w:hAnsi="Consolas"/>
      <w:sz w:val="21"/>
      <w:szCs w:val="21"/>
    </w:rPr>
  </w:style>
  <w:style w:type="paragraph" w:styleId="Punktlista2">
    <w:name w:val="List Bullet 2"/>
    <w:basedOn w:val="Normal"/>
    <w:uiPriority w:val="99"/>
    <w:semiHidden/>
    <w:unhideWhenUsed/>
    <w:rsid w:val="0005387F"/>
    <w:pPr>
      <w:numPr>
        <w:numId w:val="19"/>
      </w:numPr>
      <w:contextualSpacing/>
    </w:pPr>
  </w:style>
  <w:style w:type="paragraph" w:styleId="Punktlista3">
    <w:name w:val="List Bullet 3"/>
    <w:basedOn w:val="Normal"/>
    <w:uiPriority w:val="99"/>
    <w:semiHidden/>
    <w:unhideWhenUsed/>
    <w:rsid w:val="0005387F"/>
    <w:pPr>
      <w:numPr>
        <w:numId w:val="20"/>
      </w:numPr>
      <w:contextualSpacing/>
    </w:pPr>
  </w:style>
  <w:style w:type="paragraph" w:styleId="Punktlista4">
    <w:name w:val="List Bullet 4"/>
    <w:basedOn w:val="Normal"/>
    <w:uiPriority w:val="99"/>
    <w:semiHidden/>
    <w:unhideWhenUsed/>
    <w:rsid w:val="0005387F"/>
    <w:pPr>
      <w:numPr>
        <w:numId w:val="21"/>
      </w:numPr>
      <w:contextualSpacing/>
    </w:pPr>
  </w:style>
  <w:style w:type="paragraph" w:styleId="Punktlista5">
    <w:name w:val="List Bullet 5"/>
    <w:basedOn w:val="Normal"/>
    <w:uiPriority w:val="99"/>
    <w:semiHidden/>
    <w:unhideWhenUsed/>
    <w:rsid w:val="0005387F"/>
    <w:pPr>
      <w:numPr>
        <w:numId w:val="22"/>
      </w:numPr>
      <w:contextualSpacing/>
    </w:pPr>
  </w:style>
  <w:style w:type="paragraph" w:styleId="Rubrik">
    <w:name w:val="Title"/>
    <w:basedOn w:val="Normal"/>
    <w:next w:val="Normal"/>
    <w:link w:val="RubrikChar"/>
    <w:uiPriority w:val="89"/>
    <w:semiHidden/>
    <w:qFormat/>
    <w:rsid w:val="0005387F"/>
    <w:pPr>
      <w:pBdr>
        <w:bottom w:val="single" w:sz="8" w:space="4" w:color="DDDDDD" w:themeColor="accent1"/>
      </w:pBdr>
      <w:spacing w:after="300" w:line="240" w:lineRule="auto"/>
      <w:contextualSpacing/>
    </w:pPr>
    <w:rPr>
      <w:rFonts w:asciiTheme="majorHAnsi" w:eastAsiaTheme="majorEastAsia" w:hAnsiTheme="majorHAnsi" w:cstheme="majorBidi"/>
      <w:color w:val="000000" w:themeColor="text2" w:themeShade="BF"/>
      <w:spacing w:val="5"/>
      <w:kern w:val="28"/>
      <w:sz w:val="52"/>
      <w:szCs w:val="52"/>
    </w:rPr>
  </w:style>
  <w:style w:type="character" w:customStyle="1" w:styleId="RubrikChar">
    <w:name w:val="Rubrik Char"/>
    <w:basedOn w:val="Standardstycketeckensnitt"/>
    <w:link w:val="Rubrik"/>
    <w:uiPriority w:val="89"/>
    <w:semiHidden/>
    <w:rsid w:val="0005387F"/>
    <w:rPr>
      <w:rFonts w:asciiTheme="majorHAnsi" w:eastAsiaTheme="majorEastAsia" w:hAnsiTheme="majorHAnsi" w:cstheme="majorBidi"/>
      <w:color w:val="000000" w:themeColor="text2" w:themeShade="BF"/>
      <w:spacing w:val="5"/>
      <w:kern w:val="28"/>
      <w:sz w:val="52"/>
      <w:szCs w:val="52"/>
    </w:rPr>
  </w:style>
  <w:style w:type="paragraph" w:styleId="Signatur">
    <w:name w:val="Signature"/>
    <w:basedOn w:val="Normal"/>
    <w:link w:val="SignaturChar"/>
    <w:uiPriority w:val="99"/>
    <w:semiHidden/>
    <w:unhideWhenUsed/>
    <w:rsid w:val="0005387F"/>
    <w:pPr>
      <w:spacing w:after="0" w:line="240" w:lineRule="auto"/>
      <w:ind w:left="4252"/>
    </w:pPr>
  </w:style>
  <w:style w:type="character" w:customStyle="1" w:styleId="SignaturChar">
    <w:name w:val="Signatur Char"/>
    <w:basedOn w:val="Standardstycketeckensnitt"/>
    <w:link w:val="Signatur"/>
    <w:uiPriority w:val="99"/>
    <w:semiHidden/>
    <w:rsid w:val="0005387F"/>
  </w:style>
  <w:style w:type="paragraph" w:styleId="Starktcitat">
    <w:name w:val="Intense Quote"/>
    <w:basedOn w:val="Normal"/>
    <w:next w:val="Normal"/>
    <w:link w:val="StarktcitatChar"/>
    <w:uiPriority w:val="89"/>
    <w:semiHidden/>
    <w:qFormat/>
    <w:rsid w:val="0005387F"/>
    <w:pPr>
      <w:pBdr>
        <w:bottom w:val="single" w:sz="4" w:space="4" w:color="DDDDDD" w:themeColor="accent1"/>
      </w:pBdr>
      <w:spacing w:before="200" w:after="280"/>
      <w:ind w:left="936" w:right="936"/>
    </w:pPr>
    <w:rPr>
      <w:b/>
      <w:bCs/>
      <w:i/>
      <w:iCs/>
      <w:color w:val="DDDDDD" w:themeColor="accent1"/>
    </w:rPr>
  </w:style>
  <w:style w:type="character" w:customStyle="1" w:styleId="StarktcitatChar">
    <w:name w:val="Starkt citat Char"/>
    <w:basedOn w:val="Standardstycketeckensnitt"/>
    <w:link w:val="Starktcitat"/>
    <w:uiPriority w:val="89"/>
    <w:semiHidden/>
    <w:rsid w:val="0005387F"/>
    <w:rPr>
      <w:b/>
      <w:bCs/>
      <w:i/>
      <w:iCs/>
      <w:color w:val="DDDDDD" w:themeColor="accent1"/>
    </w:rPr>
  </w:style>
  <w:style w:type="paragraph" w:styleId="Underrubrik">
    <w:name w:val="Subtitle"/>
    <w:basedOn w:val="Normal"/>
    <w:next w:val="Normal"/>
    <w:link w:val="UnderrubrikChar"/>
    <w:uiPriority w:val="89"/>
    <w:semiHidden/>
    <w:qFormat/>
    <w:rsid w:val="0005387F"/>
    <w:pPr>
      <w:numPr>
        <w:ilvl w:val="1"/>
      </w:numPr>
    </w:pPr>
    <w:rPr>
      <w:rFonts w:asciiTheme="majorHAnsi" w:eastAsiaTheme="majorEastAsia" w:hAnsiTheme="majorHAnsi" w:cstheme="majorBidi"/>
      <w:i/>
      <w:iCs/>
      <w:color w:val="DDDDDD" w:themeColor="accent1"/>
      <w:spacing w:val="15"/>
      <w:sz w:val="24"/>
      <w:szCs w:val="24"/>
    </w:rPr>
  </w:style>
  <w:style w:type="character" w:customStyle="1" w:styleId="UnderrubrikChar">
    <w:name w:val="Underrubrik Char"/>
    <w:basedOn w:val="Standardstycketeckensnitt"/>
    <w:link w:val="Underrubrik"/>
    <w:uiPriority w:val="89"/>
    <w:semiHidden/>
    <w:rsid w:val="0005387F"/>
    <w:rPr>
      <w:rFonts w:asciiTheme="majorHAnsi" w:eastAsiaTheme="majorEastAsia" w:hAnsiTheme="majorHAnsi" w:cstheme="majorBidi"/>
      <w:i/>
      <w:iCs/>
      <w:color w:val="DDDDDD" w:themeColor="accent1"/>
      <w:spacing w:val="15"/>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optimizeForBrowser/>
  <w:allowPNG/>
</w:webSettings>
</file>

<file path=word/_rels/document.xml.rels><?xml version="1.0" encoding="UTF-8" standalone="yes"?>
<Relationships xmlns="http://schemas.openxmlformats.org/package/2006/relationships"><Relationship Id="rId117" Type="http://schemas.openxmlformats.org/officeDocument/2006/relationships/chart" Target="charts/chart16.xml"/><Relationship Id="rId299" Type="http://schemas.openxmlformats.org/officeDocument/2006/relationships/header" Target="header93.xml"/><Relationship Id="rId21" Type="http://schemas.openxmlformats.org/officeDocument/2006/relationships/footer" Target="footer3.xml"/><Relationship Id="rId63" Type="http://schemas.openxmlformats.org/officeDocument/2006/relationships/footer" Target="footer26.xml"/><Relationship Id="rId159" Type="http://schemas.openxmlformats.org/officeDocument/2006/relationships/footer" Target="footer53.xml"/><Relationship Id="rId324" Type="http://schemas.openxmlformats.org/officeDocument/2006/relationships/footer" Target="footer141.xml"/><Relationship Id="rId366" Type="http://schemas.openxmlformats.org/officeDocument/2006/relationships/footer" Target="footer159.xml"/><Relationship Id="rId531" Type="http://schemas.openxmlformats.org/officeDocument/2006/relationships/footer" Target="footer220.xml"/><Relationship Id="rId170" Type="http://schemas.openxmlformats.org/officeDocument/2006/relationships/header" Target="header43.xml"/><Relationship Id="rId226" Type="http://schemas.openxmlformats.org/officeDocument/2006/relationships/header" Target="header66.xml"/><Relationship Id="rId433" Type="http://schemas.openxmlformats.org/officeDocument/2006/relationships/footer" Target="footer190.xml"/><Relationship Id="rId268" Type="http://schemas.openxmlformats.org/officeDocument/2006/relationships/header" Target="header80.xml"/><Relationship Id="rId475" Type="http://schemas.openxmlformats.org/officeDocument/2006/relationships/chart" Target="charts/chart107.xml"/><Relationship Id="rId32" Type="http://schemas.openxmlformats.org/officeDocument/2006/relationships/footer" Target="footer9.xml"/><Relationship Id="rId74" Type="http://schemas.openxmlformats.org/officeDocument/2006/relationships/header" Target="header25.xml"/><Relationship Id="rId128" Type="http://schemas.openxmlformats.org/officeDocument/2006/relationships/chart" Target="charts/chart27.xml"/><Relationship Id="rId335" Type="http://schemas.openxmlformats.org/officeDocument/2006/relationships/header" Target="header106.xml"/><Relationship Id="rId377" Type="http://schemas.openxmlformats.org/officeDocument/2006/relationships/chart" Target="charts/chart81.xml"/><Relationship Id="rId500" Type="http://schemas.openxmlformats.org/officeDocument/2006/relationships/footer" Target="footer213.xml"/><Relationship Id="rId542" Type="http://schemas.openxmlformats.org/officeDocument/2006/relationships/footer" Target="footer226.xml"/><Relationship Id="rId5" Type="http://schemas.openxmlformats.org/officeDocument/2006/relationships/customXml" Target="../customXml/item5.xml"/><Relationship Id="rId181" Type="http://schemas.openxmlformats.org/officeDocument/2006/relationships/header" Target="header48.xml"/><Relationship Id="rId237" Type="http://schemas.openxmlformats.org/officeDocument/2006/relationships/header" Target="header69.xml"/><Relationship Id="rId402" Type="http://schemas.openxmlformats.org/officeDocument/2006/relationships/footer" Target="footer172.xml"/><Relationship Id="rId279" Type="http://schemas.openxmlformats.org/officeDocument/2006/relationships/footer" Target="footer115.xml"/><Relationship Id="rId444" Type="http://schemas.openxmlformats.org/officeDocument/2006/relationships/footer" Target="footer197.xml"/><Relationship Id="rId486" Type="http://schemas.openxmlformats.org/officeDocument/2006/relationships/chart" Target="charts/chart113.xml"/><Relationship Id="rId43" Type="http://schemas.openxmlformats.org/officeDocument/2006/relationships/header" Target="header12.xml"/><Relationship Id="rId139" Type="http://schemas.openxmlformats.org/officeDocument/2006/relationships/chart" Target="charts/chart38.xml"/><Relationship Id="rId290" Type="http://schemas.openxmlformats.org/officeDocument/2006/relationships/footer" Target="footer121.xml"/><Relationship Id="rId304" Type="http://schemas.openxmlformats.org/officeDocument/2006/relationships/header" Target="header94.xml"/><Relationship Id="rId346" Type="http://schemas.openxmlformats.org/officeDocument/2006/relationships/chart" Target="charts/chart66.xml"/><Relationship Id="rId388" Type="http://schemas.openxmlformats.org/officeDocument/2006/relationships/header" Target="header121.xml"/><Relationship Id="rId511" Type="http://schemas.openxmlformats.org/officeDocument/2006/relationships/chart" Target="charts/chart122.xml"/><Relationship Id="rId85" Type="http://schemas.openxmlformats.org/officeDocument/2006/relationships/footer" Target="footer39.xml"/><Relationship Id="rId150" Type="http://schemas.openxmlformats.org/officeDocument/2006/relationships/chart" Target="charts/chart49.xml"/><Relationship Id="rId192" Type="http://schemas.openxmlformats.org/officeDocument/2006/relationships/header" Target="header52.xml"/><Relationship Id="rId206" Type="http://schemas.openxmlformats.org/officeDocument/2006/relationships/footer" Target="footer78.xml"/><Relationship Id="rId413" Type="http://schemas.openxmlformats.org/officeDocument/2006/relationships/footer" Target="footer178.xml"/><Relationship Id="rId248" Type="http://schemas.openxmlformats.org/officeDocument/2006/relationships/header" Target="header74.xml"/><Relationship Id="rId455" Type="http://schemas.openxmlformats.org/officeDocument/2006/relationships/footer" Target="footer203.xml"/><Relationship Id="rId497" Type="http://schemas.openxmlformats.org/officeDocument/2006/relationships/footer" Target="footer211.xml"/><Relationship Id="rId12" Type="http://schemas.openxmlformats.org/officeDocument/2006/relationships/settings" Target="settings.xml"/><Relationship Id="rId108" Type="http://schemas.openxmlformats.org/officeDocument/2006/relationships/footer" Target="footer44.xml"/><Relationship Id="rId315" Type="http://schemas.openxmlformats.org/officeDocument/2006/relationships/header" Target="header99.xml"/><Relationship Id="rId357" Type="http://schemas.openxmlformats.org/officeDocument/2006/relationships/header" Target="header112.xml"/><Relationship Id="rId522" Type="http://schemas.openxmlformats.org/officeDocument/2006/relationships/chart" Target="charts/chart133.xml"/><Relationship Id="rId54" Type="http://schemas.openxmlformats.org/officeDocument/2006/relationships/footer" Target="footer21.xml"/><Relationship Id="rId96" Type="http://schemas.openxmlformats.org/officeDocument/2006/relationships/chart" Target="charts/chart11.xml"/><Relationship Id="rId161" Type="http://schemas.openxmlformats.org/officeDocument/2006/relationships/header" Target="header41.xml"/><Relationship Id="rId217" Type="http://schemas.openxmlformats.org/officeDocument/2006/relationships/footer" Target="footer83.xml"/><Relationship Id="rId399" Type="http://schemas.openxmlformats.org/officeDocument/2006/relationships/footer" Target="footer171.xml"/><Relationship Id="rId259" Type="http://schemas.openxmlformats.org/officeDocument/2006/relationships/chart" Target="charts/chart61.xml"/><Relationship Id="rId424" Type="http://schemas.openxmlformats.org/officeDocument/2006/relationships/footer" Target="footer185.xml"/><Relationship Id="rId466" Type="http://schemas.openxmlformats.org/officeDocument/2006/relationships/chart" Target="charts/chart98.xml"/><Relationship Id="rId23" Type="http://schemas.openxmlformats.org/officeDocument/2006/relationships/header" Target="header4.xml"/><Relationship Id="rId119" Type="http://schemas.openxmlformats.org/officeDocument/2006/relationships/chart" Target="charts/chart18.xml"/><Relationship Id="rId270" Type="http://schemas.openxmlformats.org/officeDocument/2006/relationships/footer" Target="footer110.xml"/><Relationship Id="rId326" Type="http://schemas.openxmlformats.org/officeDocument/2006/relationships/header" Target="header103.xml"/><Relationship Id="rId533" Type="http://schemas.openxmlformats.org/officeDocument/2006/relationships/header" Target="header161.xml"/><Relationship Id="rId65" Type="http://schemas.openxmlformats.org/officeDocument/2006/relationships/header" Target="header21.xml"/><Relationship Id="rId130" Type="http://schemas.openxmlformats.org/officeDocument/2006/relationships/chart" Target="charts/chart29.xml"/><Relationship Id="rId368" Type="http://schemas.openxmlformats.org/officeDocument/2006/relationships/header" Target="header117.xml"/><Relationship Id="rId172" Type="http://schemas.openxmlformats.org/officeDocument/2006/relationships/footer" Target="footer58.xml"/><Relationship Id="rId228" Type="http://schemas.openxmlformats.org/officeDocument/2006/relationships/footer" Target="footer89.xml"/><Relationship Id="rId435" Type="http://schemas.openxmlformats.org/officeDocument/2006/relationships/footer" Target="footer192.xml"/><Relationship Id="rId477" Type="http://schemas.openxmlformats.org/officeDocument/2006/relationships/chart" Target="charts/chart109.xml"/><Relationship Id="rId281" Type="http://schemas.openxmlformats.org/officeDocument/2006/relationships/header" Target="header85.xml"/><Relationship Id="rId337" Type="http://schemas.openxmlformats.org/officeDocument/2006/relationships/footer" Target="footer148.xml"/><Relationship Id="rId502" Type="http://schemas.openxmlformats.org/officeDocument/2006/relationships/header" Target="header156.xml"/><Relationship Id="rId34" Type="http://schemas.openxmlformats.org/officeDocument/2006/relationships/header" Target="header9.xml"/><Relationship Id="rId76" Type="http://schemas.openxmlformats.org/officeDocument/2006/relationships/header" Target="header26.xml"/><Relationship Id="rId141" Type="http://schemas.openxmlformats.org/officeDocument/2006/relationships/chart" Target="charts/chart40.xml"/><Relationship Id="rId379" Type="http://schemas.openxmlformats.org/officeDocument/2006/relationships/chart" Target="charts/chart83.xml"/><Relationship Id="rId544" Type="http://schemas.openxmlformats.org/officeDocument/2006/relationships/footer" Target="footer228.xml"/><Relationship Id="rId7" Type="http://schemas.openxmlformats.org/officeDocument/2006/relationships/customXml" Target="../customXml/item7.xml"/><Relationship Id="rId183" Type="http://schemas.openxmlformats.org/officeDocument/2006/relationships/footer" Target="footer64.xml"/><Relationship Id="rId239" Type="http://schemas.openxmlformats.org/officeDocument/2006/relationships/footer" Target="footer94.xml"/><Relationship Id="rId390" Type="http://schemas.openxmlformats.org/officeDocument/2006/relationships/footer" Target="footer167.xml"/><Relationship Id="rId404" Type="http://schemas.openxmlformats.org/officeDocument/2006/relationships/header" Target="header126.xml"/><Relationship Id="rId446" Type="http://schemas.openxmlformats.org/officeDocument/2006/relationships/header" Target="header143.xml"/><Relationship Id="rId250" Type="http://schemas.openxmlformats.org/officeDocument/2006/relationships/footer" Target="footer101.xml"/><Relationship Id="rId292" Type="http://schemas.openxmlformats.org/officeDocument/2006/relationships/footer" Target="footer123.xml"/><Relationship Id="rId306" Type="http://schemas.openxmlformats.org/officeDocument/2006/relationships/footer" Target="footer130.xml"/><Relationship Id="rId488" Type="http://schemas.openxmlformats.org/officeDocument/2006/relationships/chart" Target="charts/chart115.xml"/><Relationship Id="rId45" Type="http://schemas.openxmlformats.org/officeDocument/2006/relationships/footer" Target="footer16.xml"/><Relationship Id="rId87" Type="http://schemas.openxmlformats.org/officeDocument/2006/relationships/chart" Target="charts/chart2.xml"/><Relationship Id="rId110" Type="http://schemas.openxmlformats.org/officeDocument/2006/relationships/footer" Target="footer45.xml"/><Relationship Id="rId348" Type="http://schemas.openxmlformats.org/officeDocument/2006/relationships/chart" Target="charts/chart68.xml"/><Relationship Id="rId513" Type="http://schemas.openxmlformats.org/officeDocument/2006/relationships/chart" Target="charts/chart124.xml"/><Relationship Id="rId152" Type="http://schemas.openxmlformats.org/officeDocument/2006/relationships/header" Target="header38.xml"/><Relationship Id="rId194" Type="http://schemas.openxmlformats.org/officeDocument/2006/relationships/footer" Target="footer70.xml"/><Relationship Id="rId208" Type="http://schemas.openxmlformats.org/officeDocument/2006/relationships/header" Target="header59.xml"/><Relationship Id="rId415" Type="http://schemas.openxmlformats.org/officeDocument/2006/relationships/footer" Target="footer180.xml"/><Relationship Id="rId457" Type="http://schemas.openxmlformats.org/officeDocument/2006/relationships/chart" Target="charts/chart89.xml"/><Relationship Id="rId261" Type="http://schemas.openxmlformats.org/officeDocument/2006/relationships/chart" Target="charts/chart63.xml"/><Relationship Id="rId499" Type="http://schemas.openxmlformats.org/officeDocument/2006/relationships/header" Target="header154.xml"/><Relationship Id="rId14" Type="http://schemas.openxmlformats.org/officeDocument/2006/relationships/footnotes" Target="footnotes.xml"/><Relationship Id="rId56" Type="http://schemas.openxmlformats.org/officeDocument/2006/relationships/header" Target="header18.xml"/><Relationship Id="rId317" Type="http://schemas.openxmlformats.org/officeDocument/2006/relationships/footer" Target="footer137.xml"/><Relationship Id="rId359" Type="http://schemas.openxmlformats.org/officeDocument/2006/relationships/footer" Target="footer155.xml"/><Relationship Id="rId524" Type="http://schemas.openxmlformats.org/officeDocument/2006/relationships/header" Target="header157.xml"/><Relationship Id="rId98" Type="http://schemas.openxmlformats.org/officeDocument/2006/relationships/chart" Target="charts/chart13.xml"/><Relationship Id="rId121" Type="http://schemas.openxmlformats.org/officeDocument/2006/relationships/chart" Target="charts/chart20.xml"/><Relationship Id="rId163" Type="http://schemas.openxmlformats.org/officeDocument/2006/relationships/footer" Target="footer55.xml"/><Relationship Id="rId219" Type="http://schemas.openxmlformats.org/officeDocument/2006/relationships/header" Target="header62.xml"/><Relationship Id="rId370" Type="http://schemas.openxmlformats.org/officeDocument/2006/relationships/footer" Target="footer161.xml"/><Relationship Id="rId426" Type="http://schemas.openxmlformats.org/officeDocument/2006/relationships/header" Target="header135.xml"/><Relationship Id="rId230" Type="http://schemas.openxmlformats.org/officeDocument/2006/relationships/chart" Target="charts/chart57.xml"/><Relationship Id="rId468" Type="http://schemas.openxmlformats.org/officeDocument/2006/relationships/chart" Target="charts/chart100.xml"/><Relationship Id="rId25" Type="http://schemas.openxmlformats.org/officeDocument/2006/relationships/footer" Target="footer4.xml"/><Relationship Id="rId67" Type="http://schemas.openxmlformats.org/officeDocument/2006/relationships/footer" Target="footer28.xml"/><Relationship Id="rId272" Type="http://schemas.openxmlformats.org/officeDocument/2006/relationships/header" Target="header81.xml"/><Relationship Id="rId328" Type="http://schemas.openxmlformats.org/officeDocument/2006/relationships/footer" Target="footer143.xml"/><Relationship Id="rId535" Type="http://schemas.openxmlformats.org/officeDocument/2006/relationships/header" Target="header162.xml"/><Relationship Id="rId88" Type="http://schemas.openxmlformats.org/officeDocument/2006/relationships/chart" Target="charts/chart3.xml"/><Relationship Id="rId111" Type="http://schemas.openxmlformats.org/officeDocument/2006/relationships/header" Target="header35.xml"/><Relationship Id="rId132" Type="http://schemas.openxmlformats.org/officeDocument/2006/relationships/chart" Target="charts/chart31.xml"/><Relationship Id="rId153" Type="http://schemas.openxmlformats.org/officeDocument/2006/relationships/footer" Target="footer49.xml"/><Relationship Id="rId174" Type="http://schemas.openxmlformats.org/officeDocument/2006/relationships/footer" Target="footer60.xml"/><Relationship Id="rId195" Type="http://schemas.openxmlformats.org/officeDocument/2006/relationships/footer" Target="footer71.xml"/><Relationship Id="rId209" Type="http://schemas.openxmlformats.org/officeDocument/2006/relationships/footer" Target="footer79.xml"/><Relationship Id="rId360" Type="http://schemas.openxmlformats.org/officeDocument/2006/relationships/footer" Target="footer156.xml"/><Relationship Id="rId381" Type="http://schemas.openxmlformats.org/officeDocument/2006/relationships/chart" Target="charts/chart85.xml"/><Relationship Id="rId416" Type="http://schemas.openxmlformats.org/officeDocument/2006/relationships/header" Target="header131.xml"/><Relationship Id="rId220" Type="http://schemas.openxmlformats.org/officeDocument/2006/relationships/header" Target="header63.xml"/><Relationship Id="rId241" Type="http://schemas.openxmlformats.org/officeDocument/2006/relationships/footer" Target="footer96.xml"/><Relationship Id="rId437" Type="http://schemas.openxmlformats.org/officeDocument/2006/relationships/header" Target="header140.xml"/><Relationship Id="rId458" Type="http://schemas.openxmlformats.org/officeDocument/2006/relationships/chart" Target="charts/chart90.xml"/><Relationship Id="rId479" Type="http://schemas.openxmlformats.org/officeDocument/2006/relationships/header" Target="header148.xml"/><Relationship Id="rId15" Type="http://schemas.openxmlformats.org/officeDocument/2006/relationships/endnotes" Target="endnotes.xml"/><Relationship Id="rId36" Type="http://schemas.openxmlformats.org/officeDocument/2006/relationships/footer" Target="footer11.xml"/><Relationship Id="rId57" Type="http://schemas.openxmlformats.org/officeDocument/2006/relationships/footer" Target="footer22.xml"/><Relationship Id="rId262" Type="http://schemas.openxmlformats.org/officeDocument/2006/relationships/header" Target="header77.xml"/><Relationship Id="rId283" Type="http://schemas.openxmlformats.org/officeDocument/2006/relationships/header" Target="header86.xml"/><Relationship Id="rId318" Type="http://schemas.openxmlformats.org/officeDocument/2006/relationships/footer" Target="footer138.xml"/><Relationship Id="rId339" Type="http://schemas.openxmlformats.org/officeDocument/2006/relationships/header" Target="header108.xml"/><Relationship Id="rId490" Type="http://schemas.openxmlformats.org/officeDocument/2006/relationships/header" Target="header150.xml"/><Relationship Id="rId504" Type="http://schemas.openxmlformats.org/officeDocument/2006/relationships/footer" Target="footer215.xml"/><Relationship Id="rId525" Type="http://schemas.openxmlformats.org/officeDocument/2006/relationships/header" Target="header158.xml"/><Relationship Id="rId546" Type="http://schemas.openxmlformats.org/officeDocument/2006/relationships/theme" Target="theme/theme1.xml"/><Relationship Id="rId78" Type="http://schemas.openxmlformats.org/officeDocument/2006/relationships/footer" Target="footer34.xml"/><Relationship Id="rId99" Type="http://schemas.openxmlformats.org/officeDocument/2006/relationships/chart" Target="charts/chart14.xml"/><Relationship Id="rId101" Type="http://schemas.openxmlformats.org/officeDocument/2006/relationships/header" Target="header31.xml"/><Relationship Id="rId122" Type="http://schemas.openxmlformats.org/officeDocument/2006/relationships/chart" Target="charts/chart21.xml"/><Relationship Id="rId143" Type="http://schemas.openxmlformats.org/officeDocument/2006/relationships/chart" Target="charts/chart42.xml"/><Relationship Id="rId164" Type="http://schemas.openxmlformats.org/officeDocument/2006/relationships/footer" Target="footer56.xml"/><Relationship Id="rId185" Type="http://schemas.openxmlformats.org/officeDocument/2006/relationships/footer" Target="footer66.xml"/><Relationship Id="rId350" Type="http://schemas.openxmlformats.org/officeDocument/2006/relationships/chart" Target="charts/chart70.xml"/><Relationship Id="rId371" Type="http://schemas.openxmlformats.org/officeDocument/2006/relationships/footer" Target="footer162.xml"/><Relationship Id="rId406" Type="http://schemas.openxmlformats.org/officeDocument/2006/relationships/header" Target="header127.xml"/><Relationship Id="rId9" Type="http://schemas.openxmlformats.org/officeDocument/2006/relationships/numbering" Target="numbering.xml"/><Relationship Id="rId210" Type="http://schemas.openxmlformats.org/officeDocument/2006/relationships/footer" Target="footer80.xml"/><Relationship Id="rId392" Type="http://schemas.openxmlformats.org/officeDocument/2006/relationships/chart" Target="charts/chart86.xml"/><Relationship Id="rId427" Type="http://schemas.openxmlformats.org/officeDocument/2006/relationships/header" Target="header136.xml"/><Relationship Id="rId448" Type="http://schemas.openxmlformats.org/officeDocument/2006/relationships/footer" Target="footer199.xml"/><Relationship Id="rId469" Type="http://schemas.openxmlformats.org/officeDocument/2006/relationships/chart" Target="charts/chart101.xml"/><Relationship Id="rId26" Type="http://schemas.openxmlformats.org/officeDocument/2006/relationships/footer" Target="footer5.xml"/><Relationship Id="rId231" Type="http://schemas.openxmlformats.org/officeDocument/2006/relationships/chart" Target="charts/chart58.xml"/><Relationship Id="rId252" Type="http://schemas.openxmlformats.org/officeDocument/2006/relationships/header" Target="header75.xml"/><Relationship Id="rId273" Type="http://schemas.openxmlformats.org/officeDocument/2006/relationships/header" Target="header82.xml"/><Relationship Id="rId294" Type="http://schemas.openxmlformats.org/officeDocument/2006/relationships/header" Target="header91.xml"/><Relationship Id="rId308" Type="http://schemas.openxmlformats.org/officeDocument/2006/relationships/footer" Target="footer132.xml"/><Relationship Id="rId329" Type="http://schemas.openxmlformats.org/officeDocument/2006/relationships/footer" Target="footer144.xml"/><Relationship Id="rId480" Type="http://schemas.openxmlformats.org/officeDocument/2006/relationships/header" Target="header149.xml"/><Relationship Id="rId515" Type="http://schemas.openxmlformats.org/officeDocument/2006/relationships/chart" Target="charts/chart126.xml"/><Relationship Id="rId536" Type="http://schemas.openxmlformats.org/officeDocument/2006/relationships/header" Target="header163.xml"/><Relationship Id="rId47" Type="http://schemas.openxmlformats.org/officeDocument/2006/relationships/footer" Target="footer18.xml"/><Relationship Id="rId68" Type="http://schemas.openxmlformats.org/officeDocument/2006/relationships/footer" Target="footer29.xml"/><Relationship Id="rId89" Type="http://schemas.openxmlformats.org/officeDocument/2006/relationships/chart" Target="charts/chart4.xml"/><Relationship Id="rId112" Type="http://schemas.openxmlformats.org/officeDocument/2006/relationships/header" Target="header36.xml"/><Relationship Id="rId133" Type="http://schemas.openxmlformats.org/officeDocument/2006/relationships/chart" Target="charts/chart32.xml"/><Relationship Id="rId154" Type="http://schemas.openxmlformats.org/officeDocument/2006/relationships/footer" Target="footer50.xml"/><Relationship Id="rId175" Type="http://schemas.openxmlformats.org/officeDocument/2006/relationships/header" Target="header45.xml"/><Relationship Id="rId340" Type="http://schemas.openxmlformats.org/officeDocument/2006/relationships/footer" Target="footer150.xml"/><Relationship Id="rId361" Type="http://schemas.openxmlformats.org/officeDocument/2006/relationships/header" Target="header113.xml"/><Relationship Id="rId196" Type="http://schemas.openxmlformats.org/officeDocument/2006/relationships/footer" Target="footer72.xml"/><Relationship Id="rId200" Type="http://schemas.openxmlformats.org/officeDocument/2006/relationships/footer" Target="footer74.xml"/><Relationship Id="rId382" Type="http://schemas.openxmlformats.org/officeDocument/2006/relationships/header" Target="header118.xml"/><Relationship Id="rId417" Type="http://schemas.openxmlformats.org/officeDocument/2006/relationships/header" Target="header132.xml"/><Relationship Id="rId438" Type="http://schemas.openxmlformats.org/officeDocument/2006/relationships/footer" Target="footer193.xml"/><Relationship Id="rId459" Type="http://schemas.openxmlformats.org/officeDocument/2006/relationships/chart" Target="charts/chart91.xml"/><Relationship Id="rId16" Type="http://schemas.openxmlformats.org/officeDocument/2006/relationships/header" Target="header1.xml"/><Relationship Id="rId221" Type="http://schemas.openxmlformats.org/officeDocument/2006/relationships/footer" Target="footer85.xml"/><Relationship Id="rId242" Type="http://schemas.openxmlformats.org/officeDocument/2006/relationships/header" Target="header71.xml"/><Relationship Id="rId263" Type="http://schemas.openxmlformats.org/officeDocument/2006/relationships/header" Target="header78.xml"/><Relationship Id="rId284" Type="http://schemas.openxmlformats.org/officeDocument/2006/relationships/header" Target="header87.xml"/><Relationship Id="rId319" Type="http://schemas.openxmlformats.org/officeDocument/2006/relationships/chart" Target="charts/chart65.xml"/><Relationship Id="rId470" Type="http://schemas.openxmlformats.org/officeDocument/2006/relationships/chart" Target="charts/chart102.xml"/><Relationship Id="rId491" Type="http://schemas.openxmlformats.org/officeDocument/2006/relationships/header" Target="header151.xml"/><Relationship Id="rId505" Type="http://schemas.openxmlformats.org/officeDocument/2006/relationships/footer" Target="footer216.xml"/><Relationship Id="rId526" Type="http://schemas.openxmlformats.org/officeDocument/2006/relationships/footer" Target="footer217.xml"/><Relationship Id="rId37" Type="http://schemas.openxmlformats.org/officeDocument/2006/relationships/footer" Target="footer12.xml"/><Relationship Id="rId58" Type="http://schemas.openxmlformats.org/officeDocument/2006/relationships/footer" Target="footer23.xml"/><Relationship Id="rId79" Type="http://schemas.openxmlformats.org/officeDocument/2006/relationships/footer" Target="footer35.xml"/><Relationship Id="rId102" Type="http://schemas.openxmlformats.org/officeDocument/2006/relationships/footer" Target="footer40.xml"/><Relationship Id="rId123" Type="http://schemas.openxmlformats.org/officeDocument/2006/relationships/chart" Target="charts/chart22.xml"/><Relationship Id="rId144" Type="http://schemas.openxmlformats.org/officeDocument/2006/relationships/chart" Target="charts/chart43.xml"/><Relationship Id="rId330" Type="http://schemas.openxmlformats.org/officeDocument/2006/relationships/header" Target="header104.xml"/><Relationship Id="rId90" Type="http://schemas.openxmlformats.org/officeDocument/2006/relationships/chart" Target="charts/chart5.xml"/><Relationship Id="rId165" Type="http://schemas.openxmlformats.org/officeDocument/2006/relationships/footer" Target="footer57.xml"/><Relationship Id="rId186" Type="http://schemas.openxmlformats.org/officeDocument/2006/relationships/chart" Target="charts/chart54.xml"/><Relationship Id="rId351" Type="http://schemas.openxmlformats.org/officeDocument/2006/relationships/chart" Target="charts/chart71.xml"/><Relationship Id="rId372" Type="http://schemas.openxmlformats.org/officeDocument/2006/relationships/chart" Target="charts/chart76.xml"/><Relationship Id="rId393" Type="http://schemas.openxmlformats.org/officeDocument/2006/relationships/chart" Target="charts/chart87.xml"/><Relationship Id="rId407" Type="http://schemas.openxmlformats.org/officeDocument/2006/relationships/header" Target="header128.xml"/><Relationship Id="rId428" Type="http://schemas.openxmlformats.org/officeDocument/2006/relationships/footer" Target="footer187.xml"/><Relationship Id="rId449" Type="http://schemas.openxmlformats.org/officeDocument/2006/relationships/footer" Target="footer200.xml"/><Relationship Id="rId211" Type="http://schemas.openxmlformats.org/officeDocument/2006/relationships/footer" Target="footer81.xml"/><Relationship Id="rId232" Type="http://schemas.openxmlformats.org/officeDocument/2006/relationships/header" Target="header67.xml"/><Relationship Id="rId253" Type="http://schemas.openxmlformats.org/officeDocument/2006/relationships/header" Target="header76.xml"/><Relationship Id="rId274" Type="http://schemas.openxmlformats.org/officeDocument/2006/relationships/footer" Target="footer112.xml"/><Relationship Id="rId295" Type="http://schemas.openxmlformats.org/officeDocument/2006/relationships/footer" Target="footer124.xml"/><Relationship Id="rId309" Type="http://schemas.openxmlformats.org/officeDocument/2006/relationships/header" Target="header96.xml"/><Relationship Id="rId460" Type="http://schemas.openxmlformats.org/officeDocument/2006/relationships/chart" Target="charts/chart92.xml"/><Relationship Id="rId481" Type="http://schemas.openxmlformats.org/officeDocument/2006/relationships/footer" Target="footer205.xml"/><Relationship Id="rId516" Type="http://schemas.openxmlformats.org/officeDocument/2006/relationships/chart" Target="charts/chart127.xml"/><Relationship Id="rId27" Type="http://schemas.openxmlformats.org/officeDocument/2006/relationships/footer" Target="footer6.xml"/><Relationship Id="rId48" Type="http://schemas.openxmlformats.org/officeDocument/2006/relationships/image" Target="media/image2.emf"/><Relationship Id="rId69" Type="http://schemas.openxmlformats.org/officeDocument/2006/relationships/footer" Target="footer30.xml"/><Relationship Id="rId113" Type="http://schemas.openxmlformats.org/officeDocument/2006/relationships/footer" Target="footer46.xml"/><Relationship Id="rId134" Type="http://schemas.openxmlformats.org/officeDocument/2006/relationships/chart" Target="charts/chart33.xml"/><Relationship Id="rId320" Type="http://schemas.openxmlformats.org/officeDocument/2006/relationships/header" Target="header100.xml"/><Relationship Id="rId537" Type="http://schemas.openxmlformats.org/officeDocument/2006/relationships/footer" Target="footer223.xml"/><Relationship Id="rId80" Type="http://schemas.openxmlformats.org/officeDocument/2006/relationships/footer" Target="footer36.xml"/><Relationship Id="rId155" Type="http://schemas.openxmlformats.org/officeDocument/2006/relationships/footer" Target="footer51.xml"/><Relationship Id="rId176" Type="http://schemas.openxmlformats.org/officeDocument/2006/relationships/header" Target="header46.xml"/><Relationship Id="rId197" Type="http://schemas.openxmlformats.org/officeDocument/2006/relationships/header" Target="header54.xml"/><Relationship Id="rId341" Type="http://schemas.openxmlformats.org/officeDocument/2006/relationships/header" Target="header109.xml"/><Relationship Id="rId362" Type="http://schemas.openxmlformats.org/officeDocument/2006/relationships/header" Target="header114.xml"/><Relationship Id="rId383" Type="http://schemas.openxmlformats.org/officeDocument/2006/relationships/header" Target="header119.xml"/><Relationship Id="rId418" Type="http://schemas.openxmlformats.org/officeDocument/2006/relationships/footer" Target="footer181.xml"/><Relationship Id="rId439" Type="http://schemas.openxmlformats.org/officeDocument/2006/relationships/footer" Target="footer194.xml"/><Relationship Id="rId201" Type="http://schemas.openxmlformats.org/officeDocument/2006/relationships/footer" Target="footer75.xml"/><Relationship Id="rId222" Type="http://schemas.openxmlformats.org/officeDocument/2006/relationships/footer" Target="footer86.xml"/><Relationship Id="rId243" Type="http://schemas.openxmlformats.org/officeDocument/2006/relationships/header" Target="header72.xml"/><Relationship Id="rId264" Type="http://schemas.openxmlformats.org/officeDocument/2006/relationships/footer" Target="footer106.xml"/><Relationship Id="rId285" Type="http://schemas.openxmlformats.org/officeDocument/2006/relationships/footer" Target="footer118.xml"/><Relationship Id="rId450" Type="http://schemas.openxmlformats.org/officeDocument/2006/relationships/header" Target="header145.xml"/><Relationship Id="rId471" Type="http://schemas.openxmlformats.org/officeDocument/2006/relationships/chart" Target="charts/chart103.xml"/><Relationship Id="rId506" Type="http://schemas.openxmlformats.org/officeDocument/2006/relationships/chart" Target="charts/chart117.xml"/><Relationship Id="rId17" Type="http://schemas.openxmlformats.org/officeDocument/2006/relationships/header" Target="header2.xml"/><Relationship Id="rId38" Type="http://schemas.openxmlformats.org/officeDocument/2006/relationships/header" Target="header10.xml"/><Relationship Id="rId59" Type="http://schemas.openxmlformats.org/officeDocument/2006/relationships/footer" Target="footer24.xml"/><Relationship Id="rId103" Type="http://schemas.openxmlformats.org/officeDocument/2006/relationships/footer" Target="footer41.xml"/><Relationship Id="rId124" Type="http://schemas.openxmlformats.org/officeDocument/2006/relationships/chart" Target="charts/chart23.xml"/><Relationship Id="rId310" Type="http://schemas.openxmlformats.org/officeDocument/2006/relationships/header" Target="header97.xml"/><Relationship Id="rId492" Type="http://schemas.openxmlformats.org/officeDocument/2006/relationships/footer" Target="footer208.xml"/><Relationship Id="rId527" Type="http://schemas.openxmlformats.org/officeDocument/2006/relationships/footer" Target="footer218.xml"/><Relationship Id="rId70" Type="http://schemas.openxmlformats.org/officeDocument/2006/relationships/header" Target="header23.xml"/><Relationship Id="rId91" Type="http://schemas.openxmlformats.org/officeDocument/2006/relationships/chart" Target="charts/chart6.xml"/><Relationship Id="rId145" Type="http://schemas.openxmlformats.org/officeDocument/2006/relationships/chart" Target="charts/chart44.xml"/><Relationship Id="rId166" Type="http://schemas.openxmlformats.org/officeDocument/2006/relationships/chart" Target="charts/chart50.xml"/><Relationship Id="rId187" Type="http://schemas.openxmlformats.org/officeDocument/2006/relationships/header" Target="header50.xml"/><Relationship Id="rId331" Type="http://schemas.openxmlformats.org/officeDocument/2006/relationships/header" Target="header105.xml"/><Relationship Id="rId352" Type="http://schemas.openxmlformats.org/officeDocument/2006/relationships/chart" Target="charts/chart72.xml"/><Relationship Id="rId373" Type="http://schemas.openxmlformats.org/officeDocument/2006/relationships/chart" Target="charts/chart77.xml"/><Relationship Id="rId394" Type="http://schemas.openxmlformats.org/officeDocument/2006/relationships/chart" Target="charts/chart88.xml"/><Relationship Id="rId408" Type="http://schemas.openxmlformats.org/officeDocument/2006/relationships/footer" Target="footer175.xml"/><Relationship Id="rId429" Type="http://schemas.openxmlformats.org/officeDocument/2006/relationships/footer" Target="footer188.xml"/><Relationship Id="rId1" Type="http://schemas.openxmlformats.org/officeDocument/2006/relationships/customXml" Target="../customXml/item1.xml"/><Relationship Id="rId212" Type="http://schemas.openxmlformats.org/officeDocument/2006/relationships/chart" Target="charts/chart55.xml"/><Relationship Id="rId233" Type="http://schemas.openxmlformats.org/officeDocument/2006/relationships/header" Target="header68.xml"/><Relationship Id="rId254" Type="http://schemas.openxmlformats.org/officeDocument/2006/relationships/footer" Target="footer103.xml"/><Relationship Id="rId440" Type="http://schemas.openxmlformats.org/officeDocument/2006/relationships/footer" Target="footer195.xml"/><Relationship Id="rId28" Type="http://schemas.openxmlformats.org/officeDocument/2006/relationships/header" Target="header6.xml"/><Relationship Id="rId49" Type="http://schemas.openxmlformats.org/officeDocument/2006/relationships/header" Target="header14.xml"/><Relationship Id="rId114" Type="http://schemas.openxmlformats.org/officeDocument/2006/relationships/footer" Target="footer47.xml"/><Relationship Id="rId275" Type="http://schemas.openxmlformats.org/officeDocument/2006/relationships/footer" Target="footer113.xml"/><Relationship Id="rId296" Type="http://schemas.openxmlformats.org/officeDocument/2006/relationships/footer" Target="footer125.xml"/><Relationship Id="rId300" Type="http://schemas.openxmlformats.org/officeDocument/2006/relationships/footer" Target="footer127.xml"/><Relationship Id="rId461" Type="http://schemas.openxmlformats.org/officeDocument/2006/relationships/chart" Target="charts/chart93.xml"/><Relationship Id="rId482" Type="http://schemas.openxmlformats.org/officeDocument/2006/relationships/footer" Target="footer206.xml"/><Relationship Id="rId517" Type="http://schemas.openxmlformats.org/officeDocument/2006/relationships/chart" Target="charts/chart128.xml"/><Relationship Id="rId538" Type="http://schemas.openxmlformats.org/officeDocument/2006/relationships/footer" Target="footer224.xml"/><Relationship Id="rId60" Type="http://schemas.openxmlformats.org/officeDocument/2006/relationships/header" Target="header19.xml"/><Relationship Id="rId81" Type="http://schemas.openxmlformats.org/officeDocument/2006/relationships/header" Target="header28.xml"/><Relationship Id="rId135" Type="http://schemas.openxmlformats.org/officeDocument/2006/relationships/chart" Target="charts/chart34.xml"/><Relationship Id="rId156" Type="http://schemas.openxmlformats.org/officeDocument/2006/relationships/header" Target="header39.xml"/><Relationship Id="rId177" Type="http://schemas.openxmlformats.org/officeDocument/2006/relationships/footer" Target="footer61.xml"/><Relationship Id="rId198" Type="http://schemas.openxmlformats.org/officeDocument/2006/relationships/header" Target="header55.xml"/><Relationship Id="rId321" Type="http://schemas.openxmlformats.org/officeDocument/2006/relationships/header" Target="header101.xml"/><Relationship Id="rId342" Type="http://schemas.openxmlformats.org/officeDocument/2006/relationships/header" Target="header110.xml"/><Relationship Id="rId363" Type="http://schemas.openxmlformats.org/officeDocument/2006/relationships/footer" Target="footer157.xml"/><Relationship Id="rId384" Type="http://schemas.openxmlformats.org/officeDocument/2006/relationships/footer" Target="footer163.xml"/><Relationship Id="rId419" Type="http://schemas.openxmlformats.org/officeDocument/2006/relationships/footer" Target="footer182.xml"/><Relationship Id="rId202" Type="http://schemas.openxmlformats.org/officeDocument/2006/relationships/header" Target="header56.xml"/><Relationship Id="rId223" Type="http://schemas.openxmlformats.org/officeDocument/2006/relationships/header" Target="header64.xml"/><Relationship Id="rId244" Type="http://schemas.openxmlformats.org/officeDocument/2006/relationships/footer" Target="footer97.xml"/><Relationship Id="rId430" Type="http://schemas.openxmlformats.org/officeDocument/2006/relationships/footer" Target="footer189.xml"/><Relationship Id="rId18" Type="http://schemas.openxmlformats.org/officeDocument/2006/relationships/footer" Target="footer1.xml"/><Relationship Id="rId39" Type="http://schemas.openxmlformats.org/officeDocument/2006/relationships/header" Target="header11.xml"/><Relationship Id="rId265" Type="http://schemas.openxmlformats.org/officeDocument/2006/relationships/footer" Target="footer107.xml"/><Relationship Id="rId286" Type="http://schemas.openxmlformats.org/officeDocument/2006/relationships/footer" Target="footer119.xml"/><Relationship Id="rId451" Type="http://schemas.openxmlformats.org/officeDocument/2006/relationships/footer" Target="footer201.xml"/><Relationship Id="rId472" Type="http://schemas.openxmlformats.org/officeDocument/2006/relationships/chart" Target="charts/chart104.xml"/><Relationship Id="rId493" Type="http://schemas.openxmlformats.org/officeDocument/2006/relationships/footer" Target="footer209.xml"/><Relationship Id="rId507" Type="http://schemas.openxmlformats.org/officeDocument/2006/relationships/chart" Target="charts/chart118.xml"/><Relationship Id="rId528" Type="http://schemas.openxmlformats.org/officeDocument/2006/relationships/footer" Target="footer219.xml"/><Relationship Id="rId50" Type="http://schemas.openxmlformats.org/officeDocument/2006/relationships/header" Target="header15.xml"/><Relationship Id="rId104" Type="http://schemas.openxmlformats.org/officeDocument/2006/relationships/footer" Target="footer42.xml"/><Relationship Id="rId125" Type="http://schemas.openxmlformats.org/officeDocument/2006/relationships/chart" Target="charts/chart24.xml"/><Relationship Id="rId146" Type="http://schemas.openxmlformats.org/officeDocument/2006/relationships/chart" Target="charts/chart45.xml"/><Relationship Id="rId167" Type="http://schemas.openxmlformats.org/officeDocument/2006/relationships/chart" Target="charts/chart51.xml"/><Relationship Id="rId188" Type="http://schemas.openxmlformats.org/officeDocument/2006/relationships/header" Target="header51.xml"/><Relationship Id="rId311" Type="http://schemas.openxmlformats.org/officeDocument/2006/relationships/footer" Target="footer133.xml"/><Relationship Id="rId332" Type="http://schemas.openxmlformats.org/officeDocument/2006/relationships/footer" Target="footer145.xml"/><Relationship Id="rId353" Type="http://schemas.openxmlformats.org/officeDocument/2006/relationships/chart" Target="charts/chart73.xml"/><Relationship Id="rId374" Type="http://schemas.openxmlformats.org/officeDocument/2006/relationships/chart" Target="charts/chart78.xml"/><Relationship Id="rId395" Type="http://schemas.openxmlformats.org/officeDocument/2006/relationships/header" Target="header122.xml"/><Relationship Id="rId409" Type="http://schemas.openxmlformats.org/officeDocument/2006/relationships/footer" Target="footer176.xml"/><Relationship Id="rId71" Type="http://schemas.openxmlformats.org/officeDocument/2006/relationships/header" Target="header24.xml"/><Relationship Id="rId92" Type="http://schemas.openxmlformats.org/officeDocument/2006/relationships/chart" Target="charts/chart7.xml"/><Relationship Id="rId213" Type="http://schemas.openxmlformats.org/officeDocument/2006/relationships/chart" Target="charts/chart56.xml"/><Relationship Id="rId234" Type="http://schemas.openxmlformats.org/officeDocument/2006/relationships/footer" Target="footer91.xml"/><Relationship Id="rId420" Type="http://schemas.openxmlformats.org/officeDocument/2006/relationships/footer" Target="footer183.xml"/><Relationship Id="rId2" Type="http://schemas.openxmlformats.org/officeDocument/2006/relationships/customXml" Target="../customXml/item2.xml"/><Relationship Id="rId29" Type="http://schemas.openxmlformats.org/officeDocument/2006/relationships/header" Target="header7.xml"/><Relationship Id="rId255" Type="http://schemas.openxmlformats.org/officeDocument/2006/relationships/footer" Target="footer104.xml"/><Relationship Id="rId276" Type="http://schemas.openxmlformats.org/officeDocument/2006/relationships/footer" Target="footer114.xml"/><Relationship Id="rId297" Type="http://schemas.openxmlformats.org/officeDocument/2006/relationships/footer" Target="footer126.xml"/><Relationship Id="rId441" Type="http://schemas.openxmlformats.org/officeDocument/2006/relationships/header" Target="header141.xml"/><Relationship Id="rId462" Type="http://schemas.openxmlformats.org/officeDocument/2006/relationships/chart" Target="charts/chart94.xml"/><Relationship Id="rId483" Type="http://schemas.openxmlformats.org/officeDocument/2006/relationships/footer" Target="footer207.xml"/><Relationship Id="rId518" Type="http://schemas.openxmlformats.org/officeDocument/2006/relationships/chart" Target="charts/chart129.xml"/><Relationship Id="rId539" Type="http://schemas.openxmlformats.org/officeDocument/2006/relationships/footer" Target="footer225.xml"/><Relationship Id="rId40" Type="http://schemas.openxmlformats.org/officeDocument/2006/relationships/footer" Target="footer13.xml"/><Relationship Id="rId115" Type="http://schemas.openxmlformats.org/officeDocument/2006/relationships/footer" Target="footer48.xml"/><Relationship Id="rId136" Type="http://schemas.openxmlformats.org/officeDocument/2006/relationships/chart" Target="charts/chart35.xml"/><Relationship Id="rId157" Type="http://schemas.openxmlformats.org/officeDocument/2006/relationships/header" Target="header40.xml"/><Relationship Id="rId178" Type="http://schemas.openxmlformats.org/officeDocument/2006/relationships/footer" Target="footer62.xml"/><Relationship Id="rId301" Type="http://schemas.openxmlformats.org/officeDocument/2006/relationships/footer" Target="footer128.xml"/><Relationship Id="rId322" Type="http://schemas.openxmlformats.org/officeDocument/2006/relationships/footer" Target="footer139.xml"/><Relationship Id="rId343" Type="http://schemas.openxmlformats.org/officeDocument/2006/relationships/footer" Target="footer151.xml"/><Relationship Id="rId364" Type="http://schemas.openxmlformats.org/officeDocument/2006/relationships/footer" Target="footer158.xml"/><Relationship Id="rId61" Type="http://schemas.openxmlformats.org/officeDocument/2006/relationships/header" Target="header20.xml"/><Relationship Id="rId82" Type="http://schemas.openxmlformats.org/officeDocument/2006/relationships/header" Target="header29.xml"/><Relationship Id="rId199" Type="http://schemas.openxmlformats.org/officeDocument/2006/relationships/footer" Target="footer73.xml"/><Relationship Id="rId203" Type="http://schemas.openxmlformats.org/officeDocument/2006/relationships/header" Target="header57.xml"/><Relationship Id="rId385" Type="http://schemas.openxmlformats.org/officeDocument/2006/relationships/footer" Target="footer164.xml"/><Relationship Id="rId19" Type="http://schemas.openxmlformats.org/officeDocument/2006/relationships/footer" Target="footer2.xml"/><Relationship Id="rId224" Type="http://schemas.openxmlformats.org/officeDocument/2006/relationships/footer" Target="footer87.xml"/><Relationship Id="rId245" Type="http://schemas.openxmlformats.org/officeDocument/2006/relationships/footer" Target="footer98.xml"/><Relationship Id="rId266" Type="http://schemas.openxmlformats.org/officeDocument/2006/relationships/footer" Target="footer108.xml"/><Relationship Id="rId287" Type="http://schemas.openxmlformats.org/officeDocument/2006/relationships/footer" Target="footer120.xml"/><Relationship Id="rId410" Type="http://schemas.openxmlformats.org/officeDocument/2006/relationships/footer" Target="footer177.xml"/><Relationship Id="rId431" Type="http://schemas.openxmlformats.org/officeDocument/2006/relationships/header" Target="header137.xml"/><Relationship Id="rId452" Type="http://schemas.openxmlformats.org/officeDocument/2006/relationships/header" Target="header146.xml"/><Relationship Id="rId473" Type="http://schemas.openxmlformats.org/officeDocument/2006/relationships/chart" Target="charts/chart105.xml"/><Relationship Id="rId494" Type="http://schemas.openxmlformats.org/officeDocument/2006/relationships/footer" Target="footer210.xml"/><Relationship Id="rId508" Type="http://schemas.openxmlformats.org/officeDocument/2006/relationships/chart" Target="charts/chart119.xml"/><Relationship Id="rId529" Type="http://schemas.openxmlformats.org/officeDocument/2006/relationships/header" Target="header159.xml"/><Relationship Id="rId30" Type="http://schemas.openxmlformats.org/officeDocument/2006/relationships/footer" Target="footer7.xml"/><Relationship Id="rId105" Type="http://schemas.openxmlformats.org/officeDocument/2006/relationships/header" Target="header32.xml"/><Relationship Id="rId126" Type="http://schemas.openxmlformats.org/officeDocument/2006/relationships/chart" Target="charts/chart25.xml"/><Relationship Id="rId147" Type="http://schemas.openxmlformats.org/officeDocument/2006/relationships/chart" Target="charts/chart46.xml"/><Relationship Id="rId168" Type="http://schemas.openxmlformats.org/officeDocument/2006/relationships/chart" Target="charts/chart52.xml"/><Relationship Id="rId312" Type="http://schemas.openxmlformats.org/officeDocument/2006/relationships/footer" Target="footer134.xml"/><Relationship Id="rId333" Type="http://schemas.openxmlformats.org/officeDocument/2006/relationships/footer" Target="footer146.xml"/><Relationship Id="rId354" Type="http://schemas.openxmlformats.org/officeDocument/2006/relationships/chart" Target="charts/chart74.xml"/><Relationship Id="rId540" Type="http://schemas.openxmlformats.org/officeDocument/2006/relationships/header" Target="header164.xml"/><Relationship Id="rId51" Type="http://schemas.openxmlformats.org/officeDocument/2006/relationships/footer" Target="footer19.xml"/><Relationship Id="rId72" Type="http://schemas.openxmlformats.org/officeDocument/2006/relationships/footer" Target="footer31.xml"/><Relationship Id="rId93" Type="http://schemas.openxmlformats.org/officeDocument/2006/relationships/chart" Target="charts/chart8.xml"/><Relationship Id="rId189" Type="http://schemas.openxmlformats.org/officeDocument/2006/relationships/footer" Target="footer67.xml"/><Relationship Id="rId375" Type="http://schemas.openxmlformats.org/officeDocument/2006/relationships/chart" Target="charts/chart79.xml"/><Relationship Id="rId396" Type="http://schemas.openxmlformats.org/officeDocument/2006/relationships/header" Target="header123.xml"/><Relationship Id="rId3" Type="http://schemas.openxmlformats.org/officeDocument/2006/relationships/customXml" Target="../customXml/item3.xml"/><Relationship Id="rId214" Type="http://schemas.openxmlformats.org/officeDocument/2006/relationships/header" Target="header60.xml"/><Relationship Id="rId235" Type="http://schemas.openxmlformats.org/officeDocument/2006/relationships/footer" Target="footer92.xml"/><Relationship Id="rId256" Type="http://schemas.openxmlformats.org/officeDocument/2006/relationships/footer" Target="footer105.xml"/><Relationship Id="rId277" Type="http://schemas.openxmlformats.org/officeDocument/2006/relationships/header" Target="header83.xml"/><Relationship Id="rId298" Type="http://schemas.openxmlformats.org/officeDocument/2006/relationships/header" Target="header92.xml"/><Relationship Id="rId400" Type="http://schemas.openxmlformats.org/officeDocument/2006/relationships/header" Target="header124.xml"/><Relationship Id="rId421" Type="http://schemas.openxmlformats.org/officeDocument/2006/relationships/header" Target="header133.xml"/><Relationship Id="rId442" Type="http://schemas.openxmlformats.org/officeDocument/2006/relationships/header" Target="header142.xml"/><Relationship Id="rId463" Type="http://schemas.openxmlformats.org/officeDocument/2006/relationships/chart" Target="charts/chart95.xml"/><Relationship Id="rId484" Type="http://schemas.openxmlformats.org/officeDocument/2006/relationships/chart" Target="charts/chart111.xml"/><Relationship Id="rId519" Type="http://schemas.openxmlformats.org/officeDocument/2006/relationships/chart" Target="charts/chart130.xml"/><Relationship Id="rId116" Type="http://schemas.openxmlformats.org/officeDocument/2006/relationships/chart" Target="charts/chart15.xml"/><Relationship Id="rId137" Type="http://schemas.openxmlformats.org/officeDocument/2006/relationships/chart" Target="charts/chart36.xml"/><Relationship Id="rId158" Type="http://schemas.openxmlformats.org/officeDocument/2006/relationships/footer" Target="footer52.xml"/><Relationship Id="rId302" Type="http://schemas.openxmlformats.org/officeDocument/2006/relationships/footer" Target="footer129.xml"/><Relationship Id="rId323" Type="http://schemas.openxmlformats.org/officeDocument/2006/relationships/footer" Target="footer140.xml"/><Relationship Id="rId344" Type="http://schemas.openxmlformats.org/officeDocument/2006/relationships/footer" Target="footer152.xml"/><Relationship Id="rId530" Type="http://schemas.openxmlformats.org/officeDocument/2006/relationships/header" Target="header160.xml"/><Relationship Id="rId20" Type="http://schemas.openxmlformats.org/officeDocument/2006/relationships/header" Target="header3.xml"/><Relationship Id="rId41" Type="http://schemas.openxmlformats.org/officeDocument/2006/relationships/footer" Target="footer14.xml"/><Relationship Id="rId62" Type="http://schemas.openxmlformats.org/officeDocument/2006/relationships/footer" Target="footer25.xml"/><Relationship Id="rId83" Type="http://schemas.openxmlformats.org/officeDocument/2006/relationships/footer" Target="footer37.xml"/><Relationship Id="rId179" Type="http://schemas.openxmlformats.org/officeDocument/2006/relationships/header" Target="header47.xml"/><Relationship Id="rId365" Type="http://schemas.openxmlformats.org/officeDocument/2006/relationships/header" Target="header115.xml"/><Relationship Id="rId386" Type="http://schemas.openxmlformats.org/officeDocument/2006/relationships/footer" Target="footer165.xml"/><Relationship Id="rId190" Type="http://schemas.openxmlformats.org/officeDocument/2006/relationships/footer" Target="footer68.xml"/><Relationship Id="rId204" Type="http://schemas.openxmlformats.org/officeDocument/2006/relationships/footer" Target="footer76.xml"/><Relationship Id="rId225" Type="http://schemas.openxmlformats.org/officeDocument/2006/relationships/header" Target="header65.xml"/><Relationship Id="rId246" Type="http://schemas.openxmlformats.org/officeDocument/2006/relationships/footer" Target="footer99.xml"/><Relationship Id="rId267" Type="http://schemas.openxmlformats.org/officeDocument/2006/relationships/header" Target="header79.xml"/><Relationship Id="rId288" Type="http://schemas.openxmlformats.org/officeDocument/2006/relationships/header" Target="header88.xml"/><Relationship Id="rId411" Type="http://schemas.openxmlformats.org/officeDocument/2006/relationships/header" Target="header129.xml"/><Relationship Id="rId432" Type="http://schemas.openxmlformats.org/officeDocument/2006/relationships/header" Target="header138.xml"/><Relationship Id="rId453" Type="http://schemas.openxmlformats.org/officeDocument/2006/relationships/header" Target="header147.xml"/><Relationship Id="rId474" Type="http://schemas.openxmlformats.org/officeDocument/2006/relationships/chart" Target="charts/chart106.xml"/><Relationship Id="rId509" Type="http://schemas.openxmlformats.org/officeDocument/2006/relationships/chart" Target="charts/chart120.xml"/><Relationship Id="rId106" Type="http://schemas.openxmlformats.org/officeDocument/2006/relationships/header" Target="header33.xml"/><Relationship Id="rId127" Type="http://schemas.openxmlformats.org/officeDocument/2006/relationships/chart" Target="charts/chart26.xml"/><Relationship Id="rId313" Type="http://schemas.openxmlformats.org/officeDocument/2006/relationships/footer" Target="footer135.xml"/><Relationship Id="rId495" Type="http://schemas.openxmlformats.org/officeDocument/2006/relationships/header" Target="header152.xml"/><Relationship Id="rId10" Type="http://schemas.openxmlformats.org/officeDocument/2006/relationships/styles" Target="styles.xml"/><Relationship Id="rId31" Type="http://schemas.openxmlformats.org/officeDocument/2006/relationships/footer" Target="footer8.xml"/><Relationship Id="rId52" Type="http://schemas.openxmlformats.org/officeDocument/2006/relationships/footer" Target="footer20.xml"/><Relationship Id="rId73" Type="http://schemas.openxmlformats.org/officeDocument/2006/relationships/footer" Target="footer32.xml"/><Relationship Id="rId94" Type="http://schemas.openxmlformats.org/officeDocument/2006/relationships/chart" Target="charts/chart9.xml"/><Relationship Id="rId148" Type="http://schemas.openxmlformats.org/officeDocument/2006/relationships/chart" Target="charts/chart47.xml"/><Relationship Id="rId169" Type="http://schemas.openxmlformats.org/officeDocument/2006/relationships/chart" Target="charts/chart53.xml"/><Relationship Id="rId334" Type="http://schemas.openxmlformats.org/officeDocument/2006/relationships/footer" Target="footer147.xml"/><Relationship Id="rId355" Type="http://schemas.openxmlformats.org/officeDocument/2006/relationships/chart" Target="charts/chart75.xml"/><Relationship Id="rId376" Type="http://schemas.openxmlformats.org/officeDocument/2006/relationships/chart" Target="charts/chart80.xml"/><Relationship Id="rId397" Type="http://schemas.openxmlformats.org/officeDocument/2006/relationships/footer" Target="footer169.xml"/><Relationship Id="rId520" Type="http://schemas.openxmlformats.org/officeDocument/2006/relationships/chart" Target="charts/chart131.xml"/><Relationship Id="rId541" Type="http://schemas.openxmlformats.org/officeDocument/2006/relationships/header" Target="header165.xml"/><Relationship Id="rId4" Type="http://schemas.openxmlformats.org/officeDocument/2006/relationships/customXml" Target="../customXml/item4.xml"/><Relationship Id="rId180" Type="http://schemas.openxmlformats.org/officeDocument/2006/relationships/footer" Target="footer63.xml"/><Relationship Id="rId215" Type="http://schemas.openxmlformats.org/officeDocument/2006/relationships/header" Target="header61.xml"/><Relationship Id="rId236" Type="http://schemas.openxmlformats.org/officeDocument/2006/relationships/footer" Target="footer93.xml"/><Relationship Id="rId257" Type="http://schemas.openxmlformats.org/officeDocument/2006/relationships/chart" Target="charts/chart59.xml"/><Relationship Id="rId278" Type="http://schemas.openxmlformats.org/officeDocument/2006/relationships/header" Target="header84.xml"/><Relationship Id="rId401" Type="http://schemas.openxmlformats.org/officeDocument/2006/relationships/header" Target="header125.xml"/><Relationship Id="rId422" Type="http://schemas.openxmlformats.org/officeDocument/2006/relationships/header" Target="header134.xml"/><Relationship Id="rId443" Type="http://schemas.openxmlformats.org/officeDocument/2006/relationships/footer" Target="footer196.xml"/><Relationship Id="rId464" Type="http://schemas.openxmlformats.org/officeDocument/2006/relationships/chart" Target="charts/chart96.xml"/><Relationship Id="rId303" Type="http://schemas.openxmlformats.org/officeDocument/2006/relationships/chart" Target="charts/chart64.xml"/><Relationship Id="rId485" Type="http://schemas.openxmlformats.org/officeDocument/2006/relationships/chart" Target="charts/chart112.xml"/><Relationship Id="rId42" Type="http://schemas.openxmlformats.org/officeDocument/2006/relationships/footer" Target="footer15.xml"/><Relationship Id="rId84" Type="http://schemas.openxmlformats.org/officeDocument/2006/relationships/footer" Target="footer38.xml"/><Relationship Id="rId138" Type="http://schemas.openxmlformats.org/officeDocument/2006/relationships/chart" Target="charts/chart37.xml"/><Relationship Id="rId345" Type="http://schemas.openxmlformats.org/officeDocument/2006/relationships/footer" Target="footer153.xml"/><Relationship Id="rId387" Type="http://schemas.openxmlformats.org/officeDocument/2006/relationships/header" Target="header120.xml"/><Relationship Id="rId510" Type="http://schemas.openxmlformats.org/officeDocument/2006/relationships/chart" Target="charts/chart121.xml"/><Relationship Id="rId191" Type="http://schemas.openxmlformats.org/officeDocument/2006/relationships/footer" Target="footer69.xml"/><Relationship Id="rId205" Type="http://schemas.openxmlformats.org/officeDocument/2006/relationships/footer" Target="footer77.xml"/><Relationship Id="rId247" Type="http://schemas.openxmlformats.org/officeDocument/2006/relationships/header" Target="header73.xml"/><Relationship Id="rId412" Type="http://schemas.openxmlformats.org/officeDocument/2006/relationships/header" Target="header130.xml"/><Relationship Id="rId107" Type="http://schemas.openxmlformats.org/officeDocument/2006/relationships/footer" Target="footer43.xml"/><Relationship Id="rId289" Type="http://schemas.openxmlformats.org/officeDocument/2006/relationships/header" Target="header89.xml"/><Relationship Id="rId454" Type="http://schemas.openxmlformats.org/officeDocument/2006/relationships/footer" Target="footer202.xml"/><Relationship Id="rId496" Type="http://schemas.openxmlformats.org/officeDocument/2006/relationships/header" Target="header153.xml"/><Relationship Id="rId11" Type="http://schemas.microsoft.com/office/2007/relationships/stylesWithEffects" Target="stylesWithEffects.xml"/><Relationship Id="rId53" Type="http://schemas.openxmlformats.org/officeDocument/2006/relationships/header" Target="header16.xml"/><Relationship Id="rId149" Type="http://schemas.openxmlformats.org/officeDocument/2006/relationships/chart" Target="charts/chart48.xml"/><Relationship Id="rId314" Type="http://schemas.openxmlformats.org/officeDocument/2006/relationships/header" Target="header98.xml"/><Relationship Id="rId356" Type="http://schemas.openxmlformats.org/officeDocument/2006/relationships/header" Target="header111.xml"/><Relationship Id="rId398" Type="http://schemas.openxmlformats.org/officeDocument/2006/relationships/footer" Target="footer170.xml"/><Relationship Id="rId521" Type="http://schemas.openxmlformats.org/officeDocument/2006/relationships/chart" Target="charts/chart132.xml"/><Relationship Id="rId95" Type="http://schemas.openxmlformats.org/officeDocument/2006/relationships/chart" Target="charts/chart10.xml"/><Relationship Id="rId160" Type="http://schemas.openxmlformats.org/officeDocument/2006/relationships/footer" Target="footer54.xml"/><Relationship Id="rId216" Type="http://schemas.openxmlformats.org/officeDocument/2006/relationships/footer" Target="footer82.xml"/><Relationship Id="rId423" Type="http://schemas.openxmlformats.org/officeDocument/2006/relationships/footer" Target="footer184.xml"/><Relationship Id="rId258" Type="http://schemas.openxmlformats.org/officeDocument/2006/relationships/chart" Target="charts/chart60.xml"/><Relationship Id="rId465" Type="http://schemas.openxmlformats.org/officeDocument/2006/relationships/chart" Target="charts/chart97.xml"/><Relationship Id="rId22" Type="http://schemas.openxmlformats.org/officeDocument/2006/relationships/image" Target="media/image1.emf"/><Relationship Id="rId64" Type="http://schemas.openxmlformats.org/officeDocument/2006/relationships/footer" Target="footer27.xml"/><Relationship Id="rId118" Type="http://schemas.openxmlformats.org/officeDocument/2006/relationships/chart" Target="charts/chart17.xml"/><Relationship Id="rId325" Type="http://schemas.openxmlformats.org/officeDocument/2006/relationships/header" Target="header102.xml"/><Relationship Id="rId367" Type="http://schemas.openxmlformats.org/officeDocument/2006/relationships/header" Target="header116.xml"/><Relationship Id="rId532" Type="http://schemas.openxmlformats.org/officeDocument/2006/relationships/footer" Target="footer221.xml"/><Relationship Id="rId171" Type="http://schemas.openxmlformats.org/officeDocument/2006/relationships/header" Target="header44.xml"/><Relationship Id="rId227" Type="http://schemas.openxmlformats.org/officeDocument/2006/relationships/footer" Target="footer88.xml"/><Relationship Id="rId269" Type="http://schemas.openxmlformats.org/officeDocument/2006/relationships/footer" Target="footer109.xml"/><Relationship Id="rId434" Type="http://schemas.openxmlformats.org/officeDocument/2006/relationships/footer" Target="footer191.xml"/><Relationship Id="rId476" Type="http://schemas.openxmlformats.org/officeDocument/2006/relationships/chart" Target="charts/chart108.xml"/><Relationship Id="rId33" Type="http://schemas.openxmlformats.org/officeDocument/2006/relationships/header" Target="header8.xml"/><Relationship Id="rId129" Type="http://schemas.openxmlformats.org/officeDocument/2006/relationships/chart" Target="charts/chart28.xml"/><Relationship Id="rId280" Type="http://schemas.openxmlformats.org/officeDocument/2006/relationships/footer" Target="footer116.xml"/><Relationship Id="rId336" Type="http://schemas.openxmlformats.org/officeDocument/2006/relationships/header" Target="header107.xml"/><Relationship Id="rId501" Type="http://schemas.openxmlformats.org/officeDocument/2006/relationships/header" Target="header155.xml"/><Relationship Id="rId543" Type="http://schemas.openxmlformats.org/officeDocument/2006/relationships/footer" Target="footer227.xml"/><Relationship Id="rId75" Type="http://schemas.openxmlformats.org/officeDocument/2006/relationships/footer" Target="footer33.xml"/><Relationship Id="rId140" Type="http://schemas.openxmlformats.org/officeDocument/2006/relationships/chart" Target="charts/chart39.xml"/><Relationship Id="rId182" Type="http://schemas.openxmlformats.org/officeDocument/2006/relationships/header" Target="header49.xml"/><Relationship Id="rId378" Type="http://schemas.openxmlformats.org/officeDocument/2006/relationships/chart" Target="charts/chart82.xml"/><Relationship Id="rId403" Type="http://schemas.openxmlformats.org/officeDocument/2006/relationships/footer" Target="footer173.xml"/><Relationship Id="rId6" Type="http://schemas.openxmlformats.org/officeDocument/2006/relationships/customXml" Target="../customXml/item6.xml"/><Relationship Id="rId238" Type="http://schemas.openxmlformats.org/officeDocument/2006/relationships/header" Target="header70.xml"/><Relationship Id="rId445" Type="http://schemas.openxmlformats.org/officeDocument/2006/relationships/footer" Target="footer198.xml"/><Relationship Id="rId487" Type="http://schemas.openxmlformats.org/officeDocument/2006/relationships/chart" Target="charts/chart114.xml"/><Relationship Id="rId291" Type="http://schemas.openxmlformats.org/officeDocument/2006/relationships/footer" Target="footer122.xml"/><Relationship Id="rId305" Type="http://schemas.openxmlformats.org/officeDocument/2006/relationships/header" Target="header95.xml"/><Relationship Id="rId347" Type="http://schemas.openxmlformats.org/officeDocument/2006/relationships/chart" Target="charts/chart67.xml"/><Relationship Id="rId512" Type="http://schemas.openxmlformats.org/officeDocument/2006/relationships/chart" Target="charts/chart123.xml"/><Relationship Id="rId44" Type="http://schemas.openxmlformats.org/officeDocument/2006/relationships/header" Target="header13.xml"/><Relationship Id="rId86" Type="http://schemas.openxmlformats.org/officeDocument/2006/relationships/chart" Target="charts/chart1.xml"/><Relationship Id="rId151" Type="http://schemas.openxmlformats.org/officeDocument/2006/relationships/header" Target="header37.xml"/><Relationship Id="rId389" Type="http://schemas.openxmlformats.org/officeDocument/2006/relationships/footer" Target="footer166.xml"/><Relationship Id="rId193" Type="http://schemas.openxmlformats.org/officeDocument/2006/relationships/header" Target="header53.xml"/><Relationship Id="rId207" Type="http://schemas.openxmlformats.org/officeDocument/2006/relationships/header" Target="header58.xml"/><Relationship Id="rId249" Type="http://schemas.openxmlformats.org/officeDocument/2006/relationships/footer" Target="footer100.xml"/><Relationship Id="rId414" Type="http://schemas.openxmlformats.org/officeDocument/2006/relationships/footer" Target="footer179.xml"/><Relationship Id="rId456" Type="http://schemas.openxmlformats.org/officeDocument/2006/relationships/footer" Target="footer204.xml"/><Relationship Id="rId498" Type="http://schemas.openxmlformats.org/officeDocument/2006/relationships/footer" Target="footer212.xml"/><Relationship Id="rId13" Type="http://schemas.openxmlformats.org/officeDocument/2006/relationships/webSettings" Target="webSettings.xml"/><Relationship Id="rId109" Type="http://schemas.openxmlformats.org/officeDocument/2006/relationships/header" Target="header34.xml"/><Relationship Id="rId260" Type="http://schemas.openxmlformats.org/officeDocument/2006/relationships/chart" Target="charts/chart62.xml"/><Relationship Id="rId316" Type="http://schemas.openxmlformats.org/officeDocument/2006/relationships/footer" Target="footer136.xml"/><Relationship Id="rId523" Type="http://schemas.openxmlformats.org/officeDocument/2006/relationships/chart" Target="charts/chart134.xml"/><Relationship Id="rId55" Type="http://schemas.openxmlformats.org/officeDocument/2006/relationships/header" Target="header17.xml"/><Relationship Id="rId97" Type="http://schemas.openxmlformats.org/officeDocument/2006/relationships/chart" Target="charts/chart12.xml"/><Relationship Id="rId120" Type="http://schemas.openxmlformats.org/officeDocument/2006/relationships/chart" Target="charts/chart19.xml"/><Relationship Id="rId358" Type="http://schemas.openxmlformats.org/officeDocument/2006/relationships/footer" Target="footer154.xml"/><Relationship Id="rId162" Type="http://schemas.openxmlformats.org/officeDocument/2006/relationships/header" Target="header42.xml"/><Relationship Id="rId218" Type="http://schemas.openxmlformats.org/officeDocument/2006/relationships/footer" Target="footer84.xml"/><Relationship Id="rId425" Type="http://schemas.openxmlformats.org/officeDocument/2006/relationships/footer" Target="footer186.xml"/><Relationship Id="rId467" Type="http://schemas.openxmlformats.org/officeDocument/2006/relationships/chart" Target="charts/chart99.xml"/><Relationship Id="rId271" Type="http://schemas.openxmlformats.org/officeDocument/2006/relationships/footer" Target="footer111.xml"/><Relationship Id="rId24" Type="http://schemas.openxmlformats.org/officeDocument/2006/relationships/header" Target="header5.xml"/><Relationship Id="rId66" Type="http://schemas.openxmlformats.org/officeDocument/2006/relationships/header" Target="header22.xml"/><Relationship Id="rId131" Type="http://schemas.openxmlformats.org/officeDocument/2006/relationships/chart" Target="charts/chart30.xml"/><Relationship Id="rId327" Type="http://schemas.openxmlformats.org/officeDocument/2006/relationships/footer" Target="footer142.xml"/><Relationship Id="rId369" Type="http://schemas.openxmlformats.org/officeDocument/2006/relationships/footer" Target="footer160.xml"/><Relationship Id="rId534" Type="http://schemas.openxmlformats.org/officeDocument/2006/relationships/footer" Target="footer222.xml"/><Relationship Id="rId173" Type="http://schemas.openxmlformats.org/officeDocument/2006/relationships/footer" Target="footer59.xml"/><Relationship Id="rId229" Type="http://schemas.openxmlformats.org/officeDocument/2006/relationships/footer" Target="footer90.xml"/><Relationship Id="rId380" Type="http://schemas.openxmlformats.org/officeDocument/2006/relationships/chart" Target="charts/chart84.xml"/><Relationship Id="rId436" Type="http://schemas.openxmlformats.org/officeDocument/2006/relationships/header" Target="header139.xml"/><Relationship Id="rId240" Type="http://schemas.openxmlformats.org/officeDocument/2006/relationships/footer" Target="footer95.xml"/><Relationship Id="rId478" Type="http://schemas.openxmlformats.org/officeDocument/2006/relationships/chart" Target="charts/chart110.xml"/><Relationship Id="rId35" Type="http://schemas.openxmlformats.org/officeDocument/2006/relationships/footer" Target="footer10.xml"/><Relationship Id="rId77" Type="http://schemas.openxmlformats.org/officeDocument/2006/relationships/header" Target="header27.xml"/><Relationship Id="rId100" Type="http://schemas.openxmlformats.org/officeDocument/2006/relationships/header" Target="header30.xml"/><Relationship Id="rId282" Type="http://schemas.openxmlformats.org/officeDocument/2006/relationships/footer" Target="footer117.xml"/><Relationship Id="rId338" Type="http://schemas.openxmlformats.org/officeDocument/2006/relationships/footer" Target="footer149.xml"/><Relationship Id="rId503" Type="http://schemas.openxmlformats.org/officeDocument/2006/relationships/footer" Target="footer214.xml"/><Relationship Id="rId545" Type="http://schemas.openxmlformats.org/officeDocument/2006/relationships/fontTable" Target="fontTable.xml"/><Relationship Id="rId8" Type="http://schemas.openxmlformats.org/officeDocument/2006/relationships/customXml" Target="../customXml/item8.xml"/><Relationship Id="rId142" Type="http://schemas.openxmlformats.org/officeDocument/2006/relationships/chart" Target="charts/chart41.xml"/><Relationship Id="rId184" Type="http://schemas.openxmlformats.org/officeDocument/2006/relationships/footer" Target="footer65.xml"/><Relationship Id="rId391" Type="http://schemas.openxmlformats.org/officeDocument/2006/relationships/footer" Target="footer168.xml"/><Relationship Id="rId405" Type="http://schemas.openxmlformats.org/officeDocument/2006/relationships/footer" Target="footer174.xml"/><Relationship Id="rId447" Type="http://schemas.openxmlformats.org/officeDocument/2006/relationships/header" Target="header144.xml"/><Relationship Id="rId251" Type="http://schemas.openxmlformats.org/officeDocument/2006/relationships/footer" Target="footer102.xml"/><Relationship Id="rId489" Type="http://schemas.openxmlformats.org/officeDocument/2006/relationships/chart" Target="charts/chart116.xml"/><Relationship Id="rId46" Type="http://schemas.openxmlformats.org/officeDocument/2006/relationships/footer" Target="footer17.xml"/><Relationship Id="rId293" Type="http://schemas.openxmlformats.org/officeDocument/2006/relationships/header" Target="header90.xml"/><Relationship Id="rId307" Type="http://schemas.openxmlformats.org/officeDocument/2006/relationships/footer" Target="footer131.xml"/><Relationship Id="rId349" Type="http://schemas.openxmlformats.org/officeDocument/2006/relationships/chart" Target="charts/chart69.xml"/><Relationship Id="rId514" Type="http://schemas.openxmlformats.org/officeDocument/2006/relationships/chart" Target="charts/chart125.xml"/></Relationships>
</file>

<file path=word/_rels/footnotes.xml.rels><?xml version="1.0" encoding="UTF-8" standalone="yes"?>
<Relationships xmlns="http://schemas.openxmlformats.org/package/2006/relationships"><Relationship Id="rId2" Type="http://schemas.openxmlformats.org/officeDocument/2006/relationships/hyperlink" Target="http://www.konj.se" TargetMode="External"/><Relationship Id="rId1" Type="http://schemas.openxmlformats.org/officeDocument/2006/relationships/hyperlink" Target="http://www.regeringen.se"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http://rkdhs-fi/mallyta/Vrproposition/V&#197;P-samling.dotx" TargetMode="External"/></Relationships>
</file>

<file path=word/charts/_rels/chart1.xml.rels><?xml version="1.0" encoding="UTF-8" standalone="yes"?>
<Relationships xmlns="http://schemas.openxmlformats.org/package/2006/relationships"><Relationship Id="rId1" Type="http://schemas.openxmlformats.org/officeDocument/2006/relationships/oleObject" Target="http://rkdhs-fi/vb/Riktlinjekapitlet/Data%20till%20diagram/Dia_2_1_och_2_2_ruta_&#246;verskottsm&#229;l.xlsx" TargetMode="External"/></Relationships>
</file>

<file path=word/charts/_rels/chart2.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http://rkdhs-fi/vb/Riktlinjekapitlet/Data%20till%20diagram/Dia_2_1_och_2_2_ruta_&#246;verskottsm&#229;l.xlsx" TargetMode="External"/></Relationships>
</file>

<file path=word/charts/_rels/chart3.xml.rels><?xml version="1.0" encoding="UTF-8" standalone="yes"?>
<Relationships xmlns="http://schemas.openxmlformats.org/package/2006/relationships"><Relationship Id="rId1" Type="http://schemas.openxmlformats.org/officeDocument/2006/relationships/oleObject" Target="http://rkdhs-fi/vb/Riktlinjekapitlet/Data%20till%20diagram/Dia_2_3_Beh&#246;righetGymnasieskolan.xlsx" TargetMode="External"/></Relationships>
</file>

<file path=word/charts/_rels/chart4.xml.rels><?xml version="1.0" encoding="UTF-8" standalone="yes"?>
<Relationships xmlns="http://schemas.openxmlformats.org/package/2006/relationships"><Relationship Id="rId1" Type="http://schemas.openxmlformats.org/officeDocument/2006/relationships/oleObject" Target="http://rkdhs-fi/vb/Riktlinjekapitlet/Data%20till%20diagram/Gammalt/Kopia%20av%20Diagram_eftergymnasial.xlsx" TargetMode="External"/></Relationships>
</file>

<file path=word/charts/_rels/chart5.xml.rels><?xml version="1.0" encoding="UTF-8" standalone="yes"?>
<Relationships xmlns="http://schemas.openxmlformats.org/package/2006/relationships"><Relationship Id="rId1" Type="http://schemas.openxmlformats.org/officeDocument/2006/relationships/oleObject" Target="http://rkdhs-fi/vb/Riktlinjekapitlet/Data%20till%20diagram/Dia_2_5_utanf&#246;rskap.xlsx" TargetMode="External"/></Relationships>
</file>

<file path=word/charts/_rels/chart6.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http://rkdhs-fi/vb/Riktlinjekapitlet/Data%20till%20diagram/Dia_2_6%20%20Syssels&#228;ttningsgrad%2015-74%20och%2020-64%20&#229;r.xlsx" TargetMode="External"/></Relationships>
</file>

<file path=word/charts/_rels/chart7.xml.rels><?xml version="1.0" encoding="UTF-8" standalone="yes"?>
<Relationships xmlns="http://schemas.openxmlformats.org/package/2006/relationships"><Relationship Id="rId1" Type="http://schemas.openxmlformats.org/officeDocument/2006/relationships/oleObject" Target="http://rkdhs-fi/vb/Riktlinjekapitlet/Data%20till%20diagram/Dia_2_7_Syssels&#228;ttningsgrad%20internationell%20jmf%20med%20staplar.xlsx" TargetMode="External"/></Relationships>
</file>

<file path=word/charts/_rels/chart8.xml.rels><?xml version="1.0" encoding="UTF-8" standalone="yes"?>
<Relationships xmlns="http://schemas.openxmlformats.org/package/2006/relationships"><Relationship Id="rId1" Type="http://schemas.openxmlformats.org/officeDocument/2006/relationships/oleObject" Target="http://rkdhs-fi/vb/Riktlinjekapitlet/Data%20till%20diagram/Dia_2_8%20%20L&#229;ngtidsarbetsl&#246;shet%20internationell%20jmf%20med%20staplar.xlsx" TargetMode="External"/></Relationships>
</file>

<file path=word/charts/_rels/chart9.xml.rels><?xml version="1.0" encoding="UTF-8" standalone="yes"?>
<Relationships xmlns="http://schemas.openxmlformats.org/package/2006/relationships"><Relationship Id="rId1" Type="http://schemas.openxmlformats.org/officeDocument/2006/relationships/oleObject" Target="http://rkdhs-fi/vb/Riktlinjekapitlet/Data%20till%20diagram/Dia_2_9%20%20Arbetsl&#246;shet%20och%20syssels&#228;ttningsgrad%20f&#246;r%20olika%20&#229;ldersgrupper.xlsx" TargetMode="External"/></Relationships>
</file>

<file path=word/charts/_rels/chart10.xml.rels><?xml version="1.0" encoding="UTF-8" standalone="yes"?>
<Relationships xmlns="http://schemas.openxmlformats.org/package/2006/relationships"><Relationship Id="rId1" Type="http://schemas.openxmlformats.org/officeDocument/2006/relationships/oleObject" Target="http://rkdhs-fi/vb/Riktlinjekapitlet/Data%20till%20diagram/Dia_2_10%20%20NEET%20(15-24).xlsx" TargetMode="External"/></Relationships>
</file>

<file path=word/charts/_rels/chart11.xml.rels><?xml version="1.0" encoding="UTF-8" standalone="yes"?>
<Relationships xmlns="http://schemas.openxmlformats.org/package/2006/relationships"><Relationship Id="rId1" Type="http://schemas.openxmlformats.org/officeDocument/2006/relationships/oleObject" Target="http://rkdhs-fi/vb/Riktlinjekapitlet/Data%20till%20diagram/Dia_2_11%20Arbetsl&#246;shet%20f&#246;rdelat%20p&#229;%20f&#246;delseland.xlsx" TargetMode="External"/></Relationships>
</file>

<file path=word/charts/_rels/chart12.xml.rels><?xml version="1.0" encoding="UTF-8" standalone="yes"?>
<Relationships xmlns="http://schemas.openxmlformats.org/package/2006/relationships"><Relationship Id="rId1" Type="http://schemas.openxmlformats.org/officeDocument/2006/relationships/oleObject" Target="http://rkdhs-fi/vb/Riktlinjekapitlet/Data%20till%20diagram/Dia_2_12_oh&#228;lsotal.xlsx" TargetMode="External"/></Relationships>
</file>

<file path=word/charts/_rels/chart13.xml.rels><?xml version="1.0" encoding="UTF-8" standalone="yes"?>
<Relationships xmlns="http://schemas.openxmlformats.org/package/2006/relationships"><Relationship Id="rId2" Type="http://schemas.openxmlformats.org/officeDocument/2006/relationships/chartUserShapes" Target="../drawings/drawing3.xml"/><Relationship Id="rId1" Type="http://schemas.openxmlformats.org/officeDocument/2006/relationships/oleObject" Target="http://rkdhs-fi/vb/Riktlinjekapitlet/Data%20till%20diagram/Dia_2_13%20Sv&#229;r%20materiell%20deprivation%20EU%202005%20och%202012.xlsx" TargetMode="External"/></Relationships>
</file>

<file path=word/charts/_rels/chart14.xml.rels><?xml version="1.0" encoding="UTF-8" standalone="yes"?>
<Relationships xmlns="http://schemas.openxmlformats.org/package/2006/relationships"><Relationship Id="rId1" Type="http://schemas.openxmlformats.org/officeDocument/2006/relationships/oleObject" Target="http://rkdhs-fi/vb/Riktlinjekapitlet/Data%20till%20diagram/Dia_2_14%20Hush&#229;llens%20skuldkvot.xlsx" TargetMode="External"/></Relationships>
</file>

<file path=word/charts/_rels/chart15.xml.rels><?xml version="1.0" encoding="UTF-8" standalone="yes"?>
<Relationships xmlns="http://schemas.openxmlformats.org/package/2006/relationships"><Relationship Id="rId1" Type="http://schemas.openxmlformats.org/officeDocument/2006/relationships/oleObject" Target="file:///\\fsdep3\fi_dep\DAT\Makrokapitel\Diagram\V&#197;P14\4.1%20V&#228;rldshandel_ip.xlsx" TargetMode="External"/></Relationships>
</file>

<file path=word/charts/_rels/chart16.xml.rels><?xml version="1.0" encoding="UTF-8" standalone="yes"?>
<Relationships xmlns="http://schemas.openxmlformats.org/package/2006/relationships"><Relationship Id="rId1" Type="http://schemas.openxmlformats.org/officeDocument/2006/relationships/oleObject" Target="file:///\\fsdep3\fi_dep\DAT\Makrokapitel\Diagram\V&#197;P14\4.2%20PMI_valda%20l&#228;nder.xlsx" TargetMode="External"/></Relationships>
</file>

<file path=word/charts/_rels/chart17.xml.rels><?xml version="1.0" encoding="UTF-8" standalone="yes"?>
<Relationships xmlns="http://schemas.openxmlformats.org/package/2006/relationships"><Relationship Id="rId2" Type="http://schemas.openxmlformats.org/officeDocument/2006/relationships/chartUserShapes" Target="../drawings/drawing4.xml"/><Relationship Id="rId1" Type="http://schemas.openxmlformats.org/officeDocument/2006/relationships/oleObject" Target="file:///\\fsdep3\fi_dep\DAT\Makrokapitel\Diagram\V&#197;P14\BNP\BNP.xlsx" TargetMode="External"/></Relationships>
</file>

<file path=word/charts/_rels/chart18.xml.rels><?xml version="1.0" encoding="UTF-8" standalone="yes"?>
<Relationships xmlns="http://schemas.openxmlformats.org/package/2006/relationships"><Relationship Id="rId2" Type="http://schemas.openxmlformats.org/officeDocument/2006/relationships/chartUserShapes" Target="../drawings/drawing5.xml"/><Relationship Id="rId1" Type="http://schemas.openxmlformats.org/officeDocument/2006/relationships/oleObject" Target="file:///\\fsdep3\fi_dep\DAT\Makrokapitel\Diagram\V&#197;P14\BNP\BNP%20bidrag.xlsx" TargetMode="External"/></Relationships>
</file>

<file path=word/charts/_rels/chart19.xml.rels><?xml version="1.0" encoding="UTF-8" standalone="yes"?>
<Relationships xmlns="http://schemas.openxmlformats.org/package/2006/relationships"><Relationship Id="rId1" Type="http://schemas.openxmlformats.org/officeDocument/2006/relationships/oleObject" Target="file:///\\fsdep3\fi_dep\DAT\Makrokapitel\Diagram\V&#197;P14\BNP\4.3%20PMI%20och%20Barren.xlsx" TargetMode="External"/></Relationships>
</file>

<file path=word/charts/_rels/chart20.xml.rels><?xml version="1.0" encoding="UTF-8" standalone="yes"?>
<Relationships xmlns="http://schemas.openxmlformats.org/package/2006/relationships"><Relationship Id="rId1" Type="http://schemas.openxmlformats.org/officeDocument/2006/relationships/oleObject" Target="file:///\\fsdep3\fi_dep\DAT\Makrokapitel\Diagram\V&#197;P14\BNP\X%20VME%20&#197;R.xlsx" TargetMode="External"/></Relationships>
</file>

<file path=word/charts/_rels/chart21.xml.rels><?xml version="1.0" encoding="UTF-8" standalone="yes"?>
<Relationships xmlns="http://schemas.openxmlformats.org/package/2006/relationships"><Relationship Id="rId1" Type="http://schemas.openxmlformats.org/officeDocument/2006/relationships/oleObject" Target="file:///\\fsdep3\fi_dep\FI_E1\Personer\Torbj&#246;rn\V&#197;P14%20Tabeller%20och%20dia.xlsx" TargetMode="External"/></Relationships>
</file>

<file path=word/charts/_rels/chart22.xml.rels><?xml version="1.0" encoding="UTF-8" standalone="yes"?>
<Relationships xmlns="http://schemas.openxmlformats.org/package/2006/relationships"><Relationship Id="rId2" Type="http://schemas.openxmlformats.org/officeDocument/2006/relationships/chartUserShapes" Target="../drawings/drawing6.xml"/><Relationship Id="rId1" Type="http://schemas.openxmlformats.org/officeDocument/2006/relationships/oleObject" Target="file:///\\fsdep3\FI_DEP\DAT\Makrokapitel\Diagram\V&#197;P14\AM\4.8%20sys_sysgrad%20-%20Kortsikt_UD.xlsx" TargetMode="External"/></Relationships>
</file>

<file path=word/charts/_rels/chart23.xml.rels><?xml version="1.0" encoding="UTF-8" standalone="yes"?>
<Relationships xmlns="http://schemas.openxmlformats.org/package/2006/relationships"><Relationship Id="rId1" Type="http://schemas.openxmlformats.org/officeDocument/2006/relationships/oleObject" Target="file:///\\fsdep3\fi_dep\DAT\Makrokapitel\Diagram\V&#197;P14\AM\4.9%20Syssels&#228;ttningsindikatore_UD.xlsx" TargetMode="External"/></Relationships>
</file>

<file path=word/charts/_rels/chart24.xml.rels><?xml version="1.0" encoding="UTF-8" standalone="yes"?>
<Relationships xmlns="http://schemas.openxmlformats.org/package/2006/relationships"><Relationship Id="rId2" Type="http://schemas.openxmlformats.org/officeDocument/2006/relationships/chartUserShapes" Target="../drawings/drawing7.xml"/><Relationship Id="rId1" Type="http://schemas.openxmlformats.org/officeDocument/2006/relationships/oleObject" Target="file:///\\fsdep3\fi_dep\DAT\Makrokapitel\Diagram\V&#197;P14\AM\4.10%20Andel_sysselsatta_varu_tj&#228;nste_off%20-%20Kortsikt_UD.xlsx" TargetMode="External"/></Relationships>
</file>

<file path=word/charts/_rels/chart25.xml.rels><?xml version="1.0" encoding="UTF-8" standalone="yes"?>
<Relationships xmlns="http://schemas.openxmlformats.org/package/2006/relationships"><Relationship Id="rId2" Type="http://schemas.openxmlformats.org/officeDocument/2006/relationships/chartUserShapes" Target="../drawings/drawing8.xml"/><Relationship Id="rId1" Type="http://schemas.openxmlformats.org/officeDocument/2006/relationships/oleObject" Target="file:///\\fsdep3\FI_DEP\DAT\Makrokapitel\Diagram\V&#197;P14\AM\4.11%20BNP_timmar_sysselsatta_UD.xlsx" TargetMode="External"/></Relationships>
</file>

<file path=word/charts/_rels/chart26.xml.rels><?xml version="1.0" encoding="UTF-8" standalone="yes"?>
<Relationships xmlns="http://schemas.openxmlformats.org/package/2006/relationships"><Relationship Id="rId2" Type="http://schemas.openxmlformats.org/officeDocument/2006/relationships/chartUserShapes" Target="../drawings/drawing9.xml"/><Relationship Id="rId1" Type="http://schemas.openxmlformats.org/officeDocument/2006/relationships/oleObject" Target="file:///\\fsdep3\FI_DEP\DAT\Makrokapitel\Diagram\V&#197;P14\AM\4.12%20Ak_AKdelt%20-%20Kortsikt_UD.xlsx" TargetMode="External"/></Relationships>
</file>

<file path=word/charts/_rels/chart27.xml.rels><?xml version="1.0" encoding="UTF-8" standalone="yes"?>
<Relationships xmlns="http://schemas.openxmlformats.org/package/2006/relationships"><Relationship Id="rId2" Type="http://schemas.openxmlformats.org/officeDocument/2006/relationships/chartUserShapes" Target="../drawings/drawing10.xml"/><Relationship Id="rId1" Type="http://schemas.openxmlformats.org/officeDocument/2006/relationships/oleObject" Target="file:///\\fsdep3\FI_DEP\DAT\Makrokapitel\Diagram\V&#197;P14\AM\4.13%20Arbetsl&#246;shet%20-%20Kortsikt_UD.xlsx" TargetMode="External"/></Relationships>
</file>

<file path=word/charts/_rels/chart28.xml.rels><?xml version="1.0" encoding="UTF-8" standalone="yes"?>
<Relationships xmlns="http://schemas.openxmlformats.org/package/2006/relationships"><Relationship Id="rId1" Type="http://schemas.openxmlformats.org/officeDocument/2006/relationships/oleObject" Target="file:///\\fsdep3\fi_dep\DAT\Makrokapitel\Diagram\V&#197;P14\AM\4.14%20L&#229;ngtidsarbetsl&#246;sa_UD.xlsx" TargetMode="External"/></Relationships>
</file>

<file path=word/charts/_rels/chart29.xml.rels><?xml version="1.0" encoding="UTF-8" standalone="yes"?>
<Relationships xmlns="http://schemas.openxmlformats.org/package/2006/relationships"><Relationship Id="rId1" Type="http://schemas.openxmlformats.org/officeDocument/2006/relationships/oleObject" Target="file:///\\fsdep3\fi_dep\DAT\Makrokapitel\Diagram\V&#197;P14\Resursutnyttjande\Kapacitetsutnyttjande.xlsx" TargetMode="External"/></Relationships>
</file>

<file path=word/charts/_rels/chart30.xml.rels><?xml version="1.0" encoding="UTF-8" standalone="yes"?>
<Relationships xmlns="http://schemas.openxmlformats.org/package/2006/relationships"><Relationship Id="rId1" Type="http://schemas.openxmlformats.org/officeDocument/2006/relationships/oleObject" Target="file:///\\fsdep3\fi_dep\DAT\Makrokapitel\Diagram\V&#197;P14\Resursutnyttjande\Otillracklig_efterfragan.xlsx" TargetMode="External"/></Relationships>
</file>

<file path=word/charts/_rels/chart31.xml.rels><?xml version="1.0" encoding="UTF-8" standalone="yes"?>
<Relationships xmlns="http://schemas.openxmlformats.org/package/2006/relationships"><Relationship Id="rId2" Type="http://schemas.openxmlformats.org/officeDocument/2006/relationships/chartUserShapes" Target="../drawings/drawing11.xml"/><Relationship Id="rId1" Type="http://schemas.openxmlformats.org/officeDocument/2006/relationships/oleObject" Target="file:///\\fsdep3\fi_dep\DAT\Makrokapitel\Diagram\V&#197;P14\Resursutnyttjande\Gap.xlsx" TargetMode="External"/></Relationships>
</file>

<file path=word/charts/_rels/chart32.xml.rels><?xml version="1.0" encoding="UTF-8" standalone="yes"?>
<Relationships xmlns="http://schemas.openxmlformats.org/package/2006/relationships"><Relationship Id="rId2" Type="http://schemas.openxmlformats.org/officeDocument/2006/relationships/chartUserShapes" Target="../drawings/drawing12.xml"/><Relationship Id="rId1" Type="http://schemas.openxmlformats.org/officeDocument/2006/relationships/oleObject" Target="file:///\\fsdep3\fi_dep\FI_E1\variabler\Loner\Prognosmaterial\Propositioner\V&#197;P14\Dia%20Avtal%20och%20L&#246;n%20tot.xls" TargetMode="External"/></Relationships>
</file>

<file path=word/charts/_rels/chart33.xml.rels><?xml version="1.0" encoding="UTF-8" standalone="yes"?>
<Relationships xmlns="http://schemas.openxmlformats.org/package/2006/relationships"><Relationship Id="rId1" Type="http://schemas.openxmlformats.org/officeDocument/2006/relationships/oleObject" Target="file:///\\fsdep3\fi_dep\DAT\Makrokapitel\Diagram\V&#197;P14\L&#246;ner%20och%20inflation\Underliggande%20inflation%20-%20TRIM85.xlsx" TargetMode="External"/></Relationships>
</file>

<file path=word/charts/_rels/chart34.xml.rels><?xml version="1.0" encoding="UTF-8" standalone="yes"?>
<Relationships xmlns="http://schemas.openxmlformats.org/package/2006/relationships"><Relationship Id="rId1" Type="http://schemas.openxmlformats.org/officeDocument/2006/relationships/oleObject" Target="file:///\\fsdep3\fi_dep\DAT\Makrokapitel\Diagram\V&#197;P14\L&#246;ner%20och%20inflation\Varu-%20och%20tj&#228;nsteinflation.xlsx" TargetMode="External"/></Relationships>
</file>

<file path=word/charts/_rels/chart35.xml.rels><?xml version="1.0" encoding="UTF-8" standalone="yes"?>
<Relationships xmlns="http://schemas.openxmlformats.org/package/2006/relationships"><Relationship Id="rId2" Type="http://schemas.openxmlformats.org/officeDocument/2006/relationships/chartUserShapes" Target="../drawings/drawing13.xml"/><Relationship Id="rId1" Type="http://schemas.openxmlformats.org/officeDocument/2006/relationships/oleObject" Target="file:///\\fsdep3\fi_dep\DAT\Makrokapitel\Diagram\V&#197;P14\L&#246;ner%20och%20inflation\Enhetsarbetskostnad,%20produktivitet%20och%20l&#246;ner.xlsx" TargetMode="External"/></Relationships>
</file>

<file path=word/charts/_rels/chart36.xml.rels><?xml version="1.0" encoding="UTF-8" standalone="yes"?>
<Relationships xmlns="http://schemas.openxmlformats.org/package/2006/relationships"><Relationship Id="rId1" Type="http://schemas.openxmlformats.org/officeDocument/2006/relationships/oleObject" Target="file:///\\fsdep3\fi_dep\DAT\Makrokapitel\Diagram\V&#197;P14\4.21%20obligationsr&#228;ntor.xlsx" TargetMode="External"/></Relationships>
</file>

<file path=word/charts/_rels/chart37.xml.rels><?xml version="1.0" encoding="UTF-8" standalone="yes"?>
<Relationships xmlns="http://schemas.openxmlformats.org/package/2006/relationships"><Relationship Id="rId1" Type="http://schemas.openxmlformats.org/officeDocument/2006/relationships/oleObject" Target="file:///\\fsdep3\fi_dep\DAT\Makrokapitel\Diagram\V&#197;P14\BNP\Konsumtionsf&#246;rlopp.xlsx" TargetMode="External"/></Relationships>
</file>

<file path=word/charts/_rels/chart38.xml.rels><?xml version="1.0" encoding="UTF-8" standalone="yes"?>
<Relationships xmlns="http://schemas.openxmlformats.org/package/2006/relationships"><Relationship Id="rId2" Type="http://schemas.openxmlformats.org/officeDocument/2006/relationships/chartUserShapes" Target="../drawings/drawing14.xml"/><Relationship Id="rId1" Type="http://schemas.openxmlformats.org/officeDocument/2006/relationships/oleObject" Target="file:///\\fsdep3\fi_dep\DAT\Makrokapitel\Diagram\V&#197;P14\BNP\Kons_dispink_sparkvot.xlsx" TargetMode="External"/></Relationships>
</file>

<file path=word/charts/_rels/chart39.xml.rels><?xml version="1.0" encoding="UTF-8" standalone="yes"?>
<Relationships xmlns="http://schemas.openxmlformats.org/package/2006/relationships"><Relationship Id="rId1" Type="http://schemas.openxmlformats.org/officeDocument/2006/relationships/oleObject" Target="file:///\\fsdep3\fi_dep\DAT\Makrokapitel\Diagram\V&#197;P14\BNP\Exportf&#246;rlopp.xlsx" TargetMode="External"/></Relationships>
</file>

<file path=word/charts/_rels/chart40.xml.rels><?xml version="1.0" encoding="UTF-8" standalone="yes"?>
<Relationships xmlns="http://schemas.openxmlformats.org/package/2006/relationships"><Relationship Id="rId2" Type="http://schemas.openxmlformats.org/officeDocument/2006/relationships/chartUserShapes" Target="../drawings/drawing15.xml"/><Relationship Id="rId1" Type="http://schemas.openxmlformats.org/officeDocument/2006/relationships/oleObject" Target="file:///\\fsdep3\fi_dep\DAT\Makrokapitel\Diagram\V&#197;P14\Resursutnyttjande\Arbetsl&#246;shet%20och%20j&#228;mviktsarbetsl&#246;shet.xlsx" TargetMode="External"/></Relationships>
</file>

<file path=word/charts/_rels/chart41.xml.rels><?xml version="1.0" encoding="UTF-8" standalone="yes"?>
<Relationships xmlns="http://schemas.openxmlformats.org/package/2006/relationships"><Relationship Id="rId2" Type="http://schemas.openxmlformats.org/officeDocument/2006/relationships/chartUserShapes" Target="../drawings/drawing16.xml"/><Relationship Id="rId1" Type="http://schemas.openxmlformats.org/officeDocument/2006/relationships/oleObject" Target="file:///\\fsdep3\fi_dep\FI_E1\variabler\Loner\Prognosmaterial\Propositioner\V&#197;P14\Dia%20Reall&#246;n%20och%20nominell%20l&#246;n.xls" TargetMode="External"/></Relationships>
</file>

<file path=word/charts/_rels/chart42.xml.rels><?xml version="1.0" encoding="UTF-8" standalone="yes"?>
<Relationships xmlns="http://schemas.openxmlformats.org/package/2006/relationships"><Relationship Id="rId1" Type="http://schemas.openxmlformats.org/officeDocument/2006/relationships/oleObject" Target="file:///\\fsdep3\fi_dep\FI_E1\Personer\Mattias\Alternativscenarier\V&#229;p14\Graf%20arbetsl&#246;shet%20alternativscenarier.xlsx" TargetMode="External"/></Relationships>
</file>

<file path=word/charts/_rels/chart43.xml.rels><?xml version="1.0" encoding="UTF-8" standalone="yes"?>
<Relationships xmlns="http://schemas.openxmlformats.org/package/2006/relationships"><Relationship Id="rId1" Type="http://schemas.openxmlformats.org/officeDocument/2006/relationships/oleObject" Target="file:///\\fsdep3\fi_dep\FI_E1\Personer\Mattias\Alternativscenarier\V&#229;p14\Graf%20BNP-tillv&#228;xt%20alternativscenarier.xlsx" TargetMode="External"/></Relationships>
</file>

<file path=word/charts/_rels/chart44.xml.rels><?xml version="1.0" encoding="UTF-8" standalone="yes"?>
<Relationships xmlns="http://schemas.openxmlformats.org/package/2006/relationships"><Relationship Id="rId1" Type="http://schemas.openxmlformats.org/officeDocument/2006/relationships/oleObject" Target="file:///\\regeringskansliet.se\Userdata\MSG0717A\Documents\Budgetpropositioner\VAP14\Prognosjamforelse\EViewsExcel\PrognosintervallBNP3.xlsx" TargetMode="External"/></Relationships>
</file>

<file path=word/charts/_rels/chart45.xml.rels><?xml version="1.0" encoding="UTF-8" standalone="yes"?>
<Relationships xmlns="http://schemas.openxmlformats.org/package/2006/relationships"><Relationship Id="rId1" Type="http://schemas.openxmlformats.org/officeDocument/2006/relationships/oleObject" Target="file:///\\regeringskansliet.se\Userdata\MSG0717A\Documents\Budgetpropositioner\VAP14\Prognosjamforelse\EViewsExcel\PrognosintervallBNP3.xlsx" TargetMode="External"/></Relationships>
</file>

<file path=word/charts/_rels/chart46.xml.rels><?xml version="1.0" encoding="UTF-8" standalone="yes"?>
<Relationships xmlns="http://schemas.openxmlformats.org/package/2006/relationships"><Relationship Id="rId1" Type="http://schemas.openxmlformats.org/officeDocument/2006/relationships/oleObject" Target="file:///\\fsdep3\fi_dep\DAT\Makrokapitel\Diagram\V&#197;P14\Branschruta_diagram.xlsx" TargetMode="External"/></Relationships>
</file>

<file path=word/charts/_rels/chart47.xml.rels><?xml version="1.0" encoding="UTF-8" standalone="yes"?>
<Relationships xmlns="http://schemas.openxmlformats.org/package/2006/relationships"><Relationship Id="rId1" Type="http://schemas.openxmlformats.org/officeDocument/2006/relationships/oleObject" Target="file:///\\fsdep3\fi_dep\DAT\Makrokapitel\Diagram\V&#197;P14\Branschruta_diagram.xlsx" TargetMode="External"/></Relationships>
</file>

<file path=word/charts/_rels/chart48.xml.rels><?xml version="1.0" encoding="UTF-8" standalone="yes"?>
<Relationships xmlns="http://schemas.openxmlformats.org/package/2006/relationships"><Relationship Id="rId1" Type="http://schemas.openxmlformats.org/officeDocument/2006/relationships/oleObject" Target="file:///\\fsdep3\fi_dep\DAT\Makrokapitel\Diagram\V&#197;P14\Branschruta_diagram.xlsx" TargetMode="External"/></Relationships>
</file>

<file path=word/charts/_rels/chart49.xml.rels><?xml version="1.0" encoding="UTF-8" standalone="yes"?>
<Relationships xmlns="http://schemas.openxmlformats.org/package/2006/relationships"><Relationship Id="rId1" Type="http://schemas.openxmlformats.org/officeDocument/2006/relationships/oleObject" Target="file:///\\fsdep3\fi_dep\DAT\Makrokapitel\Diagram\V&#197;P14\Branschruta_diagram.xlsx" TargetMode="External"/></Relationships>
</file>

<file path=word/charts/_rels/chart50.xml.rels><?xml version="1.0" encoding="UTF-8" standalone="yes"?>
<Relationships xmlns="http://schemas.openxmlformats.org/package/2006/relationships"><Relationship Id="rId2" Type="http://schemas.openxmlformats.org/officeDocument/2006/relationships/chartUserShapes" Target="../drawings/drawing17.xml"/><Relationship Id="rId1" Type="http://schemas.openxmlformats.org/officeDocument/2006/relationships/oleObject" Target="file:///\\fsdep3\fi_dep\FI_E5\V&#197;P\V&#197;P,%20text%20och%20diagram\2014\Ruta%20reall&#246;ner\Ruta_konkurrenskraft.xlsx" TargetMode="External"/></Relationships>
</file>

<file path=word/charts/_rels/chart51.xml.rels><?xml version="1.0" encoding="UTF-8" standalone="yes"?>
<Relationships xmlns="http://schemas.openxmlformats.org/package/2006/relationships"><Relationship Id="rId1" Type="http://schemas.openxmlformats.org/officeDocument/2006/relationships/oleObject" Target="file:///\\fsdep3\fi_dep\FI_E5\V&#197;P\V&#197;P,%20text%20och%20diagram\2014\Ruta%20reall&#246;ner\Ruta_konkurrenskraft.xlsx" TargetMode="External"/></Relationships>
</file>

<file path=word/charts/_rels/chart52.xml.rels><?xml version="1.0" encoding="UTF-8" standalone="yes"?>
<Relationships xmlns="http://schemas.openxmlformats.org/package/2006/relationships"><Relationship Id="rId1" Type="http://schemas.openxmlformats.org/officeDocument/2006/relationships/oleObject" Target="file:///\\fsdep3\fi_dep\FI_E5\V&#197;P\V&#197;P,%20text%20och%20diagram\2014\Ruta%20reall&#246;ner\Ruta_konkurrenskraft.xlsx" TargetMode="External"/></Relationships>
</file>

<file path=word/charts/_rels/chart53.xml.rels><?xml version="1.0" encoding="UTF-8" standalone="yes"?>
<Relationships xmlns="http://schemas.openxmlformats.org/package/2006/relationships"><Relationship Id="rId2" Type="http://schemas.openxmlformats.org/officeDocument/2006/relationships/chartUserShapes" Target="../drawings/drawing18.xml"/><Relationship Id="rId1" Type="http://schemas.openxmlformats.org/officeDocument/2006/relationships/oleObject" Target="file:///\\fsdep3\fi_dep\FI_E5\V&#197;P\V&#197;P,%20text%20och%20diagram\2014\Ruta%20reall&#246;ner\Ruta_konkurrenskraft.xlsx" TargetMode="External"/></Relationships>
</file>

<file path=word/charts/_rels/chart54.xml.rels><?xml version="1.0" encoding="UTF-8" standalone="yes"?>
<Relationships xmlns="http://schemas.openxmlformats.org/package/2006/relationships"><Relationship Id="rId1" Type="http://schemas.openxmlformats.org/officeDocument/2006/relationships/oleObject" Target="file:///\\fsdep3\statsbud$\FI_BA_GEMENSAM\Totaleriet\Verksamhet\Propositioner\VP14\Utgiftstak\Diagram\4.1%20utgiftstak%20och%20takbegr&#228;nsade%20utgifter.xlsx" TargetMode="External"/></Relationships>
</file>

<file path=word/charts/_rels/chart55.xml.rels><?xml version="1.0" encoding="UTF-8" standalone="yes"?>
<Relationships xmlns="http://schemas.openxmlformats.org/package/2006/relationships"><Relationship Id="rId1" Type="http://schemas.openxmlformats.org/officeDocument/2006/relationships/oleObject" Target="file:///\\fsdep3\statsbud$\FI_BA_GEMENSAM\Totaleriet\Verksamhet\Propositioner\VP14\Utgiftstak\Diagram\5.2%20Utgiftstak%20proc%20BNP.xlsx" TargetMode="External"/></Relationships>
</file>

<file path=word/charts/_rels/chart56.xml.rels><?xml version="1.0" encoding="UTF-8" standalone="yes"?>
<Relationships xmlns="http://schemas.openxmlformats.org/package/2006/relationships"><Relationship Id="rId2" Type="http://schemas.openxmlformats.org/officeDocument/2006/relationships/chartUserShapes" Target="../drawings/drawing19.xml"/><Relationship Id="rId1" Type="http://schemas.openxmlformats.org/officeDocument/2006/relationships/oleObject" Target="file:///\\fsdep3\fi_dep\FI_E2\Prognos\PROP\2014\Prognos2\V&#197;P14\Kapitel_9_Kommunsektorns%20finanser,%20syssels&#228;ttning%20och%20skulds&#228;ttning\Diagram\Diagram%20fs%20res%20kap%205.xlsx" TargetMode="External"/></Relationships>
</file>

<file path=word/charts/_rels/chart57.xml.rels><?xml version="1.0" encoding="UTF-8" standalone="yes"?>
<Relationships xmlns="http://schemas.openxmlformats.org/package/2006/relationships"><Relationship Id="rId2" Type="http://schemas.openxmlformats.org/officeDocument/2006/relationships/chartUserShapes" Target="../drawings/drawing20.xml"/><Relationship Id="rId1" Type="http://schemas.openxmlformats.org/officeDocument/2006/relationships/oleObject" Target="http://rkdhs-fi/vb/VP%202014/avsnitt%20och%20bilagor/diagram%206.1%20Totala%20skatteint&#228;kter.xlsx" TargetMode="External"/></Relationships>
</file>

<file path=word/charts/_rels/chart58.xml.rels><?xml version="1.0" encoding="UTF-8" standalone="yes"?>
<Relationships xmlns="http://schemas.openxmlformats.org/package/2006/relationships"><Relationship Id="rId2" Type="http://schemas.openxmlformats.org/officeDocument/2006/relationships/chartUserShapes" Target="../drawings/drawing21.xml"/><Relationship Id="rId1" Type="http://schemas.openxmlformats.org/officeDocument/2006/relationships/oleObject" Target="file:///\\fsdep3\fi_dep\FI_E2\Prognos\PROP\2014\Prognos2\V&#197;P14\Kapitel_6_Inkomster\Diagram\Diagram%206.2%20Arbetade%20timmar,%20timl&#246;n%20och%20l&#246;nesumma.xlsx" TargetMode="External"/></Relationships>
</file>

<file path=word/charts/_rels/chart59.xml.rels><?xml version="1.0" encoding="UTF-8" standalone="yes"?>
<Relationships xmlns="http://schemas.openxmlformats.org/package/2006/relationships"><Relationship Id="rId2" Type="http://schemas.openxmlformats.org/officeDocument/2006/relationships/chartUserShapes" Target="../drawings/drawing22.xml"/><Relationship Id="rId1" Type="http://schemas.openxmlformats.org/officeDocument/2006/relationships/oleObject" Target="file:///\\fsdep3\fi_dep\FI_E2\Prognos\PROP\2014\Prognos2\V&#197;P14\Kapitel_6_Inkomster\Diagram\Diagram%206.3%20Transfereringsinkomster%20som%20andel%20av%20underlaget%20f&#246;r%20skatt%20p&#229;%20arbete.xlsx" TargetMode="External"/></Relationships>
</file>

<file path=word/charts/_rels/chart60.xml.rels><?xml version="1.0" encoding="UTF-8" standalone="yes"?>
<Relationships xmlns="http://schemas.openxmlformats.org/package/2006/relationships"><Relationship Id="rId2" Type="http://schemas.openxmlformats.org/officeDocument/2006/relationships/chartUserShapes" Target="../drawings/drawing23.xml"/><Relationship Id="rId1" Type="http://schemas.openxmlformats.org/officeDocument/2006/relationships/oleObject" Target="file:///\\fsdep3\fi_dep\FI_E2\Prognos\PROP\2014\Prognos2\V&#197;P14\Kapitel_6_Inkomster\Diagram\Diagram%206.4%20Antal%20personer%20som%20betalar%20statlig%20inkomstskatt%202000-2018.xlsx" TargetMode="External"/></Relationships>
</file>

<file path=word/charts/_rels/chart61.xml.rels><?xml version="1.0" encoding="UTF-8" standalone="yes"?>
<Relationships xmlns="http://schemas.openxmlformats.org/package/2006/relationships"><Relationship Id="rId2" Type="http://schemas.openxmlformats.org/officeDocument/2006/relationships/chartUserShapes" Target="../drawings/drawing24.xml"/><Relationship Id="rId1" Type="http://schemas.openxmlformats.org/officeDocument/2006/relationships/oleObject" Target="file:///\\fsdep3\fi_dep\FI_E2\Prognos\PROP\2014\Prognos2\V&#197;P14\Kapitel_6_Inkomster\Diagram\Diagram%206.5%20Fastighetprisindex,%20aktieprisindex%20och%20kapitalvinster.xlsx" TargetMode="External"/></Relationships>
</file>

<file path=word/charts/_rels/chart62.xml.rels><?xml version="1.0" encoding="UTF-8" standalone="yes"?>
<Relationships xmlns="http://schemas.openxmlformats.org/package/2006/relationships"><Relationship Id="rId2" Type="http://schemas.openxmlformats.org/officeDocument/2006/relationships/chartUserShapes" Target="../drawings/drawing25.xml"/><Relationship Id="rId1" Type="http://schemas.openxmlformats.org/officeDocument/2006/relationships/oleObject" Target="file:///\\fsdep3\fi_dep\FI_E2\Prognos\PROP\2014\Prognos2\V&#197;P14\Kapitel_6_Inkomster\Diagram\diagram%206.6_2.xlsx" TargetMode="External"/></Relationships>
</file>

<file path=word/charts/_rels/chart63.xml.rels><?xml version="1.0" encoding="UTF-8" standalone="yes"?>
<Relationships xmlns="http://schemas.openxmlformats.org/package/2006/relationships"><Relationship Id="rId1" Type="http://schemas.openxmlformats.org/officeDocument/2006/relationships/oleObject" Target="file:///\\fsdep3\fi_dep\FI_E2\Prognos\PROP\2014\Prognos2\V&#197;P14\Kapitel_6_Inkomster\Diagram\diagram%206.7%20moms.xlsx" TargetMode="External"/></Relationships>
</file>

<file path=word/charts/_rels/chart64.xml.rels><?xml version="1.0" encoding="UTF-8" standalone="yes"?>
<Relationships xmlns="http://schemas.openxmlformats.org/package/2006/relationships"><Relationship Id="rId1" Type="http://schemas.openxmlformats.org/officeDocument/2006/relationships/oleObject" Target="file:///\\regeringskansliet.se\Userdata\LMP0210A\Desktop\Dia%20oh&#228;lsa%20och%20arbetsmarknad%20i%20mall_V&#197;P14.xlsx" TargetMode="External"/></Relationships>
</file>

<file path=word/charts/_rels/chart65.xml.rels><?xml version="1.0" encoding="UTF-8" standalone="yes"?>
<Relationships xmlns="http://schemas.openxmlformats.org/package/2006/relationships"><Relationship Id="rId1" Type="http://schemas.openxmlformats.org/officeDocument/2006/relationships/oleObject" Target="file:///\\regeringskansliet.se\Userdata\LMP0210A\Desktop\Dia%20oh&#228;lsa%20och%20arbetsmarknad%20i%20mall_V&#197;P14.xlsx" TargetMode="External"/></Relationships>
</file>

<file path=word/charts/_rels/chart66.xml.rels><?xml version="1.0" encoding="UTF-8" standalone="yes"?>
<Relationships xmlns="http://schemas.openxmlformats.org/package/2006/relationships"><Relationship Id="rId2" Type="http://schemas.openxmlformats.org/officeDocument/2006/relationships/chartUserShapes" Target="../drawings/drawing26.xml"/><Relationship Id="rId1" Type="http://schemas.openxmlformats.org/officeDocument/2006/relationships/oleObject" Target="file:///\\fsdep3\fi_dep\FI_E2\Prognos\PROP\2014\Prognos2\V&#197;P14\Kapitel_8_Offentliga_sektorns_finanser\Diagramunderlag\Diagram%208.1%20Den%20offentliga%20sektorns%20finansiella%20sparande.xlsx" TargetMode="External"/></Relationships>
</file>

<file path=word/charts/_rels/chart67.xml.rels><?xml version="1.0" encoding="UTF-8" standalone="yes"?>
<Relationships xmlns="http://schemas.openxmlformats.org/package/2006/relationships"><Relationship Id="rId2" Type="http://schemas.openxmlformats.org/officeDocument/2006/relationships/chartUserShapes" Target="../drawings/drawing27.xml"/><Relationship Id="rId1" Type="http://schemas.openxmlformats.org/officeDocument/2006/relationships/oleObject" Target="file:///\\fsdep3\fi_dep\FI_E2\Prognos\PROP\2014\Prognos2\V&#197;P14\Kapitel_8_Offentliga_sektorns_finanser\Diagramunderlag\Diagram8.2%20Inkomster%20och%20utgifter.xlsx" TargetMode="External"/></Relationships>
</file>

<file path=word/charts/_rels/chart68.xml.rels><?xml version="1.0" encoding="UTF-8" standalone="yes"?>
<Relationships xmlns="http://schemas.openxmlformats.org/package/2006/relationships"><Relationship Id="rId2" Type="http://schemas.openxmlformats.org/officeDocument/2006/relationships/chartUserShapes" Target="../drawings/drawing28.xml"/><Relationship Id="rId1" Type="http://schemas.openxmlformats.org/officeDocument/2006/relationships/oleObject" Target="file:///\\fsdep3\statsbud$\FI_BA_GEMENSAM\Totaleriet\Person\Andr&#233;\V&#197;P13\liten%20delning\diagram%20kap%208%20V&#197;P%202014.xlsx" TargetMode="External"/></Relationships>
</file>

<file path=word/charts/_rels/chart69.xml.rels><?xml version="1.0" encoding="UTF-8" standalone="yes"?>
<Relationships xmlns="http://schemas.openxmlformats.org/package/2006/relationships"><Relationship Id="rId2" Type="http://schemas.openxmlformats.org/officeDocument/2006/relationships/chartUserShapes" Target="../drawings/drawing29.xml"/><Relationship Id="rId1" Type="http://schemas.openxmlformats.org/officeDocument/2006/relationships/oleObject" Target="file:///\\regeringskansliet.se\Userdata\DSD0712\Documents\v&#229;p14\Diag9.4Inkind.xlsx" TargetMode="External"/></Relationships>
</file>

<file path=word/charts/_rels/chart70.xml.rels><?xml version="1.0" encoding="UTF-8" standalone="yes"?>
<Relationships xmlns="http://schemas.openxmlformats.org/package/2006/relationships"><Relationship Id="rId2" Type="http://schemas.openxmlformats.org/officeDocument/2006/relationships/chartUserShapes" Target="../drawings/drawing30.xml"/><Relationship Id="rId1" Type="http://schemas.openxmlformats.org/officeDocument/2006/relationships/oleObject" Target="file:///\\fsdep3\fi_dep\FI_E2\Prognos\PROP\2014\Prognos2\V&#197;P14\Kapitel_9_Kommunsektorns%20finanser,%20syssels&#228;ttning%20och%20skulds&#228;ttning\Diagram1.xlsx" TargetMode="External"/></Relationships>
</file>

<file path=word/charts/_rels/chart71.xml.rels><?xml version="1.0" encoding="UTF-8" standalone="yes"?>
<Relationships xmlns="http://schemas.openxmlformats.org/package/2006/relationships"><Relationship Id="rId2" Type="http://schemas.openxmlformats.org/officeDocument/2006/relationships/chartUserShapes" Target="../drawings/drawing31.xml"/><Relationship Id="rId1" Type="http://schemas.openxmlformats.org/officeDocument/2006/relationships/oleObject" Target="file:///\\fsdep3\fi_dep\FI_E2\Prognos\PROP\2014\Prognos2\V&#197;P14\Kapitel_8_Offentliga_sektorns_finanser\Diagramunderlag\Diagram8.3%20Nettost&#228;llnung.xlsx" TargetMode="External"/></Relationships>
</file>

<file path=word/charts/_rels/chart72.xml.rels><?xml version="1.0" encoding="UTF-8" standalone="yes"?>
<Relationships xmlns="http://schemas.openxmlformats.org/package/2006/relationships"><Relationship Id="rId2" Type="http://schemas.openxmlformats.org/officeDocument/2006/relationships/chartUserShapes" Target="../drawings/drawing32.xml"/><Relationship Id="rId1" Type="http://schemas.openxmlformats.org/officeDocument/2006/relationships/oleObject" Target="file:///\\fsdep3\statsbud$\FI_BA_GEMENSAM\Totaleriet\Person\Andr&#233;\V&#197;P13\liten%20delning\statsskuldsdiagram%20kap%208%20V&#197;P14%20uppr&#228;ttat.xlsx" TargetMode="External"/></Relationships>
</file>

<file path=word/charts/_rels/chart73.xml.rels><?xml version="1.0" encoding="UTF-8" standalone="yes"?>
<Relationships xmlns="http://schemas.openxmlformats.org/package/2006/relationships"><Relationship Id="rId2" Type="http://schemas.openxmlformats.org/officeDocument/2006/relationships/chartUserShapes" Target="../drawings/drawing33.xml"/><Relationship Id="rId1" Type="http://schemas.openxmlformats.org/officeDocument/2006/relationships/oleObject" Target="file:///\\fsdep3\fi_dep\FI_E2\Prognos\PROP\2014\Prognos2\V&#197;P14\Kapitel_8_Offentliga_sektorns_finanser\Diagramunderlag\Diagram%207.8%20Bruttoskuld.xlsx" TargetMode="External"/></Relationships>
</file>

<file path=word/charts/_rels/chart74.xml.rels><?xml version="1.0" encoding="UTF-8" standalone="yes"?>
<Relationships xmlns="http://schemas.openxmlformats.org/package/2006/relationships"><Relationship Id="rId1" Type="http://schemas.openxmlformats.org/officeDocument/2006/relationships/oleObject" Target="file:///\\fsdep3\fi_dep\FI_E2\Prognos\PROP\2014\Prognos2\V&#197;P14\Kapitel_8_Offentliga_sektorns_finanser\Diagramunderlag\Diagram%208.10%20Den%20offentliga%20sektorns%20finansiella%20sparande%20i%20EU%20Japan%20USA.xlsx" TargetMode="External"/></Relationships>
</file>

<file path=word/charts/_rels/chart75.xml.rels><?xml version="1.0" encoding="UTF-8" standalone="yes"?>
<Relationships xmlns="http://schemas.openxmlformats.org/package/2006/relationships"><Relationship Id="rId1" Type="http://schemas.openxmlformats.org/officeDocument/2006/relationships/oleObject" Target="file:///\\fsdep3\fi_dep\FI_E2\Prognos\PROP\2014\Prognos2\V&#197;P14\Kapitel_8_Offentliga_sektorns_finanser\Diagramunderlag\Diagram%208.11%20EUskuld.xlsx" TargetMode="External"/></Relationships>
</file>

<file path=word/charts/_rels/chart76.xml.rels><?xml version="1.0" encoding="UTF-8" standalone="yes"?>
<Relationships xmlns="http://schemas.openxmlformats.org/package/2006/relationships"><Relationship Id="rId1" Type="http://schemas.openxmlformats.org/officeDocument/2006/relationships/oleObject" Target="file:///\\fsdep3\fi_dep\FI_E2\Prognos\PROP\2014\Prognos2\V&#197;P14\Kapitel_9_Kommunsektorns%20finanser,%20syssels&#228;ttning%20och%20skulds&#228;ttning\Diagram\Diagram%20utgifter%20cofog%20t&#229;rta.xlsx" TargetMode="External"/></Relationships>
</file>

<file path=word/charts/_rels/chart77.xml.rels><?xml version="1.0" encoding="UTF-8" standalone="yes"?>
<Relationships xmlns="http://schemas.openxmlformats.org/package/2006/relationships"><Relationship Id="rId1" Type="http://schemas.openxmlformats.org/officeDocument/2006/relationships/oleObject" Target="file:///\\fsdep3\fi_dep\FI_E2\OFF_FIN\OFF_KONS\OkonsNY\Analys\Resurser%20till%20v&#228;lf&#228;rden\Tidsserie_kons_bnp_cofog_mars2013_vh.xlsx" TargetMode="External"/></Relationships>
</file>

<file path=word/charts/_rels/chart78.xml.rels><?xml version="1.0" encoding="UTF-8" standalone="yes"?>
<Relationships xmlns="http://schemas.openxmlformats.org/package/2006/relationships"><Relationship Id="rId2" Type="http://schemas.openxmlformats.org/officeDocument/2006/relationships/chartUserShapes" Target="../drawings/drawing34.xml"/><Relationship Id="rId1" Type="http://schemas.openxmlformats.org/officeDocument/2006/relationships/oleObject" Target="file:///\\fsdep3\fi_dep\FI_E2\Prognos\PROP\2014\Prognos2\V&#197;P14\Kapitel_9_Kommunsektorns%20finanser,%20syssels&#228;ttning%20och%20skulds&#228;ttning\Diagram\Diagram%20kommual%20konsumtion.xlsx" TargetMode="External"/></Relationships>
</file>

<file path=word/charts/_rels/chart79.xml.rels><?xml version="1.0" encoding="UTF-8" standalone="yes"?>
<Relationships xmlns="http://schemas.openxmlformats.org/package/2006/relationships"><Relationship Id="rId2" Type="http://schemas.openxmlformats.org/officeDocument/2006/relationships/chartUserShapes" Target="../drawings/drawing35.xml"/><Relationship Id="rId1" Type="http://schemas.openxmlformats.org/officeDocument/2006/relationships/oleObject" Target="file:///\\fsdep3\fi_dep\FI_E2\Prognos\PROP\2014\Prognos2\V&#197;P14\Kapitel_9_Kommunsektorns%20finanser,%20syssels&#228;ttning%20och%20skulds&#228;ttning\Diagram\Diagram%20kommunfinansierad%20syssels&#228;ttning.xlsx" TargetMode="External"/></Relationships>
</file>

<file path=word/charts/_rels/chart80.xml.rels><?xml version="1.0" encoding="UTF-8" standalone="yes"?>
<Relationships xmlns="http://schemas.openxmlformats.org/package/2006/relationships"><Relationship Id="rId2" Type="http://schemas.openxmlformats.org/officeDocument/2006/relationships/chartUserShapes" Target="../drawings/drawing36.xml"/><Relationship Id="rId1" Type="http://schemas.openxmlformats.org/officeDocument/2006/relationships/oleObject" Target="file:///\\fsdep3\fi_dep\FI_E2\Prognos\PROP\2014\Prognos2\V&#197;P14\Kapitel_9_Kommunsektorns%20finanser,%20syssels&#228;ttning%20och%20skulds&#228;ttning\Diagram\Diagram%20kommunfinansierad%20syssels&#228;ttning%20andel.xlsx" TargetMode="External"/></Relationships>
</file>

<file path=word/charts/_rels/chart81.xml.rels><?xml version="1.0" encoding="UTF-8" standalone="yes"?>
<Relationships xmlns="http://schemas.openxmlformats.org/package/2006/relationships"><Relationship Id="rId2" Type="http://schemas.openxmlformats.org/officeDocument/2006/relationships/chartUserShapes" Target="../drawings/drawing37.xml"/><Relationship Id="rId1" Type="http://schemas.openxmlformats.org/officeDocument/2006/relationships/oleObject" Target="file:///\\fsdep3\fi_dep\FI_E2\Prognos\PROP\2014\Prognos2\V&#197;P14\Kapitel_9_Kommunsektorns%20finanser,%20syssels&#228;ttning%20och%20skulds&#228;ttning\Diagram\Diagram%20utgifter%20och%20inkomster%20som%20andel%20av%20BNP.xlsx" TargetMode="External"/></Relationships>
</file>

<file path=word/charts/_rels/chart82.xml.rels><?xml version="1.0" encoding="UTF-8" standalone="yes"?>
<Relationships xmlns="http://schemas.openxmlformats.org/package/2006/relationships"><Relationship Id="rId1" Type="http://schemas.openxmlformats.org/officeDocument/2006/relationships/oleObject" Target="file:///\\fsdep3\fi_dep\FI_E2\Prognos\PROP\2014\Prognos2\V&#197;P14\Kapitel_9_Kommunsektorns%20finanser,%20syssels&#228;ttning%20och%20skulds&#228;ttning\Diagram\Diagram%20res%20fs.xlsx" TargetMode="External"/></Relationships>
</file>

<file path=word/charts/_rels/chart83.xml.rels><?xml version="1.0" encoding="UTF-8" standalone="yes"?>
<Relationships xmlns="http://schemas.openxmlformats.org/package/2006/relationships"><Relationship Id="rId1" Type="http://schemas.openxmlformats.org/officeDocument/2006/relationships/oleObject" Target="http://rkdhs-fi/enhet/fi_k/Propositioner/V&#197;P%2014/Arbetsmaterial/Diagram1%20Resultatets%20andel%20av%20skatteint&#228;kter%20och%20generella%20statsbidrag%202000-2013.xlsx" TargetMode="External"/></Relationships>
</file>

<file path=word/charts/_rels/chart84.xml.rels><?xml version="1.0" encoding="UTF-8" standalone="yes"?>
<Relationships xmlns="http://schemas.openxmlformats.org/package/2006/relationships"><Relationship Id="rId1" Type="http://schemas.openxmlformats.org/officeDocument/2006/relationships/oleObject" Target="http://rkdhs-fi/enhet/fi_k/Propositioner/V&#197;P%2014/Arbetsmaterial/Diagram%20Andelen%20kommuner%20och%20landsting%20med%20positiva%20resultat%202000-2013.xlsx" TargetMode="External"/></Relationships>
</file>

<file path=word/charts/_rels/chart85.xml.rels><?xml version="1.0" encoding="UTF-8" standalone="yes"?>
<Relationships xmlns="http://schemas.openxmlformats.org/package/2006/relationships"><Relationship Id="rId1" Type="http://schemas.openxmlformats.org/officeDocument/2006/relationships/oleObject" Target="http://rkdhs-fi/enhet/fi_k/Propositioner/V&#197;P%2014/Arbetsmaterial/Diagram%20l&#229;ngfristiga%20skulder.xlsx" TargetMode="External"/></Relationships>
</file>

<file path=word/charts/_rels/chart86.xml.rels><?xml version="1.0" encoding="UTF-8" standalone="yes"?>
<Relationships xmlns="http://schemas.openxmlformats.org/package/2006/relationships"><Relationship Id="rId1" Type="http://schemas.openxmlformats.org/officeDocument/2006/relationships/oleObject" Target="http://rkdhs-fi/enhet/fi_k/Propositioner/V&#197;P%2014/Arbetsmaterial/Bidrag%20till%20kommun%20och%20landstings&#228;gda%20f&#246;retag%202008-2012%20kommuner%20landsting%20kommunsektorn.xlsx" TargetMode="External"/></Relationships>
</file>

<file path=word/charts/_rels/chart87.xml.rels><?xml version="1.0" encoding="UTF-8" standalone="yes"?>
<Relationships xmlns="http://schemas.openxmlformats.org/package/2006/relationships"><Relationship Id="rId1" Type="http://schemas.openxmlformats.org/officeDocument/2006/relationships/oleObject" Target="http://rkdhs-fi/enhet/fi_k/Propositioner/V&#197;P%2014/Arbetsmaterial/Diagram%20L&#229;ngfristiga%20fordringar%202008-2012%20kommuner%20landsting%20kommunsektorn.xlsx" TargetMode="External"/></Relationships>
</file>

<file path=word/charts/_rels/chart88.xml.rels><?xml version="1.0" encoding="UTF-8" standalone="yes"?>
<Relationships xmlns="http://schemas.openxmlformats.org/package/2006/relationships"><Relationship Id="rId1" Type="http://schemas.openxmlformats.org/officeDocument/2006/relationships/oleObject" Target="http://rkdhs-fi/enhet/fi_k/Propositioner/V&#197;P%2014/Arbetsmaterial/Borgensf&#246;rbindelser%202008-2012%20kommun%20och%20landstings&#228;gda%20f&#246;retag.xlsx" TargetMode="External"/></Relationships>
</file>

<file path=word/charts/_rels/chart89.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1%20Syssels&#228;ttningsgrad%20internationell%20jmf%20Q.xlsx" TargetMode="External"/></Relationships>
</file>

<file path=word/charts/_rels/chart90.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XX%20Timmar%20per%20capita%202013,%20internationell%20jmf..xlsx" TargetMode="External"/></Relationships>
</file>

<file path=word/charts/_rels/chart91.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2%20Arbetskraftsdeltagande%20och%20syssels&#228;ttningsgrad%20uppdelat%20p&#229;%20k&#246;n.xlsx" TargetMode="External"/></Relationships>
</file>

<file path=word/charts/_rels/chart92.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3%20Arbetsl&#246;shet%20internationell%20j&#228;mf&#246;relse_Q.xlsx" TargetMode="External"/></Relationships>
</file>

<file path=word/charts/_rels/chart93.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8%20Arbetsl&#246;sa%20f&#246;rdelat%20p&#229;%20inskrivningstid%20vid%20AF.xlsx" TargetMode="External"/></Relationships>
</file>

<file path=word/charts/_rels/chart94.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5%20L&#229;ngtidsarbetsl&#246;sa%20internationell%20jmf%20(relaterat%20till%20arbetskraften)%20Q.xlsx" TargetMode="External"/></Relationships>
</file>

<file path=word/charts/_rels/chart95.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0.11%20Arbetsl&#246;shet%20f&#246;r%20olika%20&#229;ldersgrupper.xls" TargetMode="External"/></Relationships>
</file>

<file path=word/charts/_rels/chart96.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7%20Arbetsl&#246;shetsrisker.xlsx" TargetMode="External"/></Relationships>
</file>

<file path=word/charts/_rels/chart97.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13%20Jobbchanser%20f&#246;r%20inskrivna%20vid%20AF,%20f&#246;rdelat%20p&#229;%20olika%20grupper.xlsx" TargetMode="External"/></Relationships>
</file>

<file path=word/charts/_rels/chart98.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9%20NEET%20(15-24).xlsx" TargetMode="External"/></Relationships>
</file>

<file path=word/charts/_rels/chart99.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10%20L&#229;ngtidsarbetsl&#246;sa%20(420+)%20f&#246;rdelat%20grupper.xlsx" TargetMode="External"/></Relationships>
</file>

<file path=word/charts/_rels/chart100.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10%20Arbetsl&#246;shet%20bland%20f&#246;rgymnasialt%20utbildade%20f&#246;rdelat%20p&#229;%20f&#246;delseregion.xlsx" TargetMode="External"/></Relationships>
</file>

<file path=word/charts/_rels/chart101.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15%20Funktionsnedsatta.xlsx" TargetMode="External"/></Relationships>
</file>

<file path=word/charts/_rels/chart102.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17%20Syssels&#228;ttningsgrad%20&#229;ldersgrupper.xlsx" TargetMode="External"/></Relationships>
</file>

<file path=word/charts/_rels/chart103.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14%20Syssels&#228;ttning%20sedan%202006%20i%20olika%20branscher.xlsx" TargetMode="External"/></Relationships>
</file>

<file path=word/charts/_rels/chart104.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18%20Visstidsanst&#228;llningar%20&#229;ldersgrupper.xlsx" TargetMode="External"/></Relationships>
</file>

<file path=word/charts/_rels/chart105.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16%20Visstidsanst&#228;llningar%20k&#246;n.xlsx" TargetMode="External"/></Relationships>
</file>

<file path=word/charts/_rels/chart106.xml.rels><?xml version="1.0" encoding="UTF-8" standalone="yes"?>
<Relationships xmlns="http://schemas.openxmlformats.org/package/2006/relationships"><Relationship Id="rId2" Type="http://schemas.openxmlformats.org/officeDocument/2006/relationships/chartUserShapes" Target="../drawings/drawing38.xml"/><Relationship Id="rId1" Type="http://schemas.openxmlformats.org/officeDocument/2006/relationships/oleObject" Target="file:///\\fsdep3\fi_dep\FI_E5\V&#197;P\V&#197;P,%20text%20och%20diagram\2014\Diagram\11.18%20Beveridgekurvan.xlsx" TargetMode="External"/></Relationships>
</file>

<file path=word/charts/_rels/chart107.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19%20Rekryteringstider.xlsx" TargetMode="External"/></Relationships>
</file>

<file path=word/charts/_rels/chart108.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0.24%20Syss%20och%20ak%20demografi.xlsx" TargetMode="External"/></Relationships>
</file>

<file path=word/charts/_rels/chart109.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21%20F&#246;r&#228;ndring%20av%20AKG,%20SYSG%20och%20I%20ARB%20som%20and%20bef%20olika%20&#229;ldersgrupper%20till%20ruta.xlsx" TargetMode="External"/></Relationships>
</file>

<file path=word/charts/_rels/chart110.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19%20Personer%20som%20f&#229;r%20ers&#228;ttning%20fr&#229;n%20vissa%20trygghetssystem_hel&#229;rsekvivalenter_BA.xlsx" TargetMode="External"/></Relationships>
</file>

<file path=word/charts/_rels/chart111.xml.rels><?xml version="1.0" encoding="UTF-8" standalone="yes"?>
<Relationships xmlns="http://schemas.openxmlformats.org/package/2006/relationships"><Relationship Id="rId1" Type="http://schemas.openxmlformats.org/officeDocument/2006/relationships/oleObject" Target="file:///\\fsdep3\fi_dep\FI_E5\V&#197;P\V&#197;P,%20text%20och%20diagram\2014\Ruta%20reall&#246;ner\Diagram_ruta.xlsx" TargetMode="External"/></Relationships>
</file>

<file path=word/charts/_rels/chart112.xml.rels><?xml version="1.0" encoding="UTF-8" standalone="yes"?>
<Relationships xmlns="http://schemas.openxmlformats.org/package/2006/relationships"><Relationship Id="rId1" Type="http://schemas.openxmlformats.org/officeDocument/2006/relationships/oleObject" Target="file:///\\fsdep3\fi_dep\FI_E5\V&#197;P\V&#197;P,%20text%20och%20diagram\2014\Ruta%20reall&#246;ner\Andel%20l&#229;gl&#246;nejobb.xlsx" TargetMode="External"/></Relationships>
</file>

<file path=word/charts/_rels/chart113.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24%20Person%20som%20f&#229;r%20ers&#228;ttning%20fr&#229;n%20vissa%20trygghetssystem%20f&#246;rdelat%20p&#229;%20ers&#228;ttningsperiodens%20l&#228;ngd.xlsx" TargetMode="External"/></Relationships>
</file>

<file path=word/charts/_rels/chart114.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26%20Sjukfall%20och%20SA.xlsx" TargetMode="External"/></Relationships>
</file>

<file path=word/charts/_rels/chart115.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28%20L&#228;mnat%20JOB.xlsx" TargetMode="External"/></Relationships>
</file>

<file path=word/charts/_rels/chart116.xml.rels><?xml version="1.0" encoding="UTF-8" standalone="yes"?>
<Relationships xmlns="http://schemas.openxmlformats.org/package/2006/relationships"><Relationship Id="rId1" Type="http://schemas.openxmlformats.org/officeDocument/2006/relationships/oleObject" Target="file:///\\fsdep3\fi_dep\FI_E5\V&#197;P\V&#197;P,%20text%20och%20diagram\2014\Diagram\11.29%20Utfl&#246;de%20UGA.xlsx" TargetMode="External"/></Relationships>
</file>

<file path=word/charts/_rels/chart117.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Diagram%201%20F&#246;rs&#246;rjningskvoter%201900-2099.xlsx" TargetMode="External"/></Relationships>
</file>

<file path=word/charts/_rels/chart118.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Diagram%202%20F&#246;r&#228;ndring%20folkm&#228;ngd%202013-2050.xlsx" TargetMode="External"/></Relationships>
</file>

<file path=word/charts/_rels/chart119.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Diagram%203%20Offentligt%20nettobidrag%20per%20person%20efter%20&#229;lder,%202008.xlsx" TargetMode="External"/></Relationships>
</file>

<file path=word/charts/_rels/chart120.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Diagram%204%20Prim&#228;ra%20utgifter%20och%20inkomster,%20grundscenario.xlsx" TargetMode="External"/></Relationships>
</file>

<file path=word/charts/_rels/chart121.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Offentlig%20konsumtionsruta\Diagram1.xlsx" TargetMode="External"/></Relationships>
</file>

<file path=word/charts/_rels/chart122.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Offentlig%20konsumtionsruta\Diagram2.xlsx" TargetMode="External"/></Relationships>
</file>

<file path=word/charts/_rels/chart123.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Diagram%205%20Offentligt%20sparande%20basscenario.xlsx" TargetMode="External"/></Relationships>
</file>

<file path=word/charts/_rels/chart124.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Diagram%206%20Skuldutveckling%20basscenario.xlsx" TargetMode="External"/></Relationships>
</file>

<file path=word/charts/_rels/chart125.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Diagram%207%20Offentliga%20utgifter%201950-2013.xlsx" TargetMode="External"/></Relationships>
</file>

<file path=word/charts/_rels/chart126.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Diagram%208%20Offentligt%20sparande,%20h&#246;gre%20efterfr&#229;gan.xlsx" TargetMode="External"/></Relationships>
</file>

<file path=word/charts/_rels/chart127.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Diagram%209%20v&#228;lf&#228;rdens%20finansiering.xlsx" TargetMode="External"/></Relationships>
</file>

<file path=word/charts/_rels/chart128.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Diagram%2010%20Offentligt%20sparande,%20l&#228;ngre%20arbetsliv.xlsx" TargetMode="External"/></Relationships>
</file>

<file path=word/charts/_rels/chart129.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Diagram%2011%20Offentligt%20sparande,%20integration.xlsx" TargetMode="External"/></Relationships>
</file>

<file path=word/charts/_rels/chart130.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Diagram%2012%20Offentligt%20sparande,%20kvinnor.xlsx" TargetMode="External"/></Relationships>
</file>

<file path=word/charts/_rels/chart131.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Diagram%2013%20Offentligt%20sparande,%20h&#228;lsa.xlsx" TargetMode="External"/></Relationships>
</file>

<file path=word/charts/_rels/chart132.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Diagram%2011.16%20Offentligt%20sparande%20utg&#229;ngsl&#228;ge.xlsx" TargetMode="External"/></Relationships>
</file>

<file path=word/charts/_rels/chart133.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Diagram%2015%20Riskindex.xlsx" TargetMode="External"/></Relationships>
</file>

<file path=word/charts/_rels/chart134.xml.rels><?xml version="1.0" encoding="UTF-8" standalone="yes"?>
<Relationships xmlns="http://schemas.openxmlformats.org/package/2006/relationships"><Relationship Id="rId1" Type="http://schemas.openxmlformats.org/officeDocument/2006/relationships/oleObject" Target="file:///\\fsdep3\fi_dep\FI_E2\Propositioner\V&#197;P14\H&#229;llbarhetskapitlet\Diagram%2016%20IMF%20S1.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9.2400136332651664E-2"/>
          <c:y val="6.3098464317976513E-2"/>
          <c:w val="0.85998568507157469"/>
          <c:h val="0.84413821138211387"/>
        </c:manualLayout>
      </c:layout>
      <c:lineChart>
        <c:grouping val="standard"/>
        <c:varyColors val="0"/>
        <c:ser>
          <c:idx val="0"/>
          <c:order val="0"/>
          <c:tx>
            <c:strRef>
              <c:f>[Dia_2_1_och_2_2_ruta_överskottsmål.xlsx]Blad1!$A$3</c:f>
              <c:strCache>
                <c:ptCount val="1"/>
                <c:pt idx="0">
                  <c:v>Sverige</c:v>
                </c:pt>
              </c:strCache>
            </c:strRef>
          </c:tx>
          <c:spPr>
            <a:ln w="25400">
              <a:solidFill>
                <a:schemeClr val="tx1"/>
              </a:solidFill>
            </a:ln>
          </c:spPr>
          <c:marker>
            <c:symbol val="none"/>
          </c:marker>
          <c:cat>
            <c:numRef>
              <c:f>'C:\Users\TST0430A\AppData\Local\Microsoft\Windows\Temporary Internet Files\Content.Outlook\ATBPPST1\[Tabell till ruta om överskottsmålet, fallhöjd.xml.xlsx]AmecoAll'!$B$33:$J$33</c:f>
              <c:numCache>
                <c:formatCode>General</c:formatCode>
                <c:ptCount val="9"/>
                <c:pt idx="0">
                  <c:v>2007</c:v>
                </c:pt>
                <c:pt idx="1">
                  <c:v>2008</c:v>
                </c:pt>
                <c:pt idx="2">
                  <c:v>2009</c:v>
                </c:pt>
                <c:pt idx="3">
                  <c:v>2010</c:v>
                </c:pt>
                <c:pt idx="4">
                  <c:v>2011</c:v>
                </c:pt>
                <c:pt idx="5">
                  <c:v>2012</c:v>
                </c:pt>
                <c:pt idx="6">
                  <c:v>2013</c:v>
                </c:pt>
                <c:pt idx="7">
                  <c:v>2014</c:v>
                </c:pt>
                <c:pt idx="8">
                  <c:v>2015</c:v>
                </c:pt>
              </c:numCache>
            </c:numRef>
          </c:cat>
          <c:val>
            <c:numRef>
              <c:f>'C:\Users\TST0430A\AppData\Local\Microsoft\Windows\Temporary Internet Files\Content.Outlook\ATBPPST1\[Tabell till ruta om överskottsmålet, fallhöjd.xml.xlsx]AmecoAll'!$B$53:$J$53</c:f>
              <c:numCache>
                <c:formatCode>General</c:formatCode>
                <c:ptCount val="9"/>
                <c:pt idx="0">
                  <c:v>3.5804656000000001</c:v>
                </c:pt>
                <c:pt idx="1">
                  <c:v>2.1685724</c:v>
                </c:pt>
                <c:pt idx="2">
                  <c:v>-0.97875259999999997</c:v>
                </c:pt>
                <c:pt idx="3">
                  <c:v>-8.4493999999999993E-3</c:v>
                </c:pt>
                <c:pt idx="4">
                  <c:v>-1.12339E-2</c:v>
                </c:pt>
                <c:pt idx="5">
                  <c:v>-0.40197660000000002</c:v>
                </c:pt>
                <c:pt idx="6">
                  <c:v>-1.2659762000000001</c:v>
                </c:pt>
                <c:pt idx="7">
                  <c:v>-1.627427</c:v>
                </c:pt>
                <c:pt idx="8">
                  <c:v>-0.87105010000000005</c:v>
                </c:pt>
              </c:numCache>
            </c:numRef>
          </c:val>
          <c:smooth val="0"/>
        </c:ser>
        <c:ser>
          <c:idx val="1"/>
          <c:order val="1"/>
          <c:tx>
            <c:strRef>
              <c:f>'C:\Users\TST0430A\AppData\Local\Microsoft\Windows\Temporary Internet Files\Content.Outlook\ATBPPST1\[Tabell till ruta om överskottsmålet, fallhöjd.xml.xlsx]AmecoAll'!$A$55</c:f>
              <c:strCache>
                <c:ptCount val="1"/>
                <c:pt idx="0">
                  <c:v>EU-14</c:v>
                </c:pt>
              </c:strCache>
            </c:strRef>
          </c:tx>
          <c:spPr>
            <a:ln w="25400">
              <a:solidFill>
                <a:schemeClr val="tx1"/>
              </a:solidFill>
              <a:prstDash val="dash"/>
            </a:ln>
          </c:spPr>
          <c:marker>
            <c:symbol val="none"/>
          </c:marker>
          <c:cat>
            <c:numRef>
              <c:f>'C:\Users\TST0430A\AppData\Local\Microsoft\Windows\Temporary Internet Files\Content.Outlook\ATBPPST1\[Tabell till ruta om överskottsmålet, fallhöjd.xml.xlsx]AmecoAll'!$B$33:$J$33</c:f>
              <c:numCache>
                <c:formatCode>General</c:formatCode>
                <c:ptCount val="9"/>
                <c:pt idx="0">
                  <c:v>2007</c:v>
                </c:pt>
                <c:pt idx="1">
                  <c:v>2008</c:v>
                </c:pt>
                <c:pt idx="2">
                  <c:v>2009</c:v>
                </c:pt>
                <c:pt idx="3">
                  <c:v>2010</c:v>
                </c:pt>
                <c:pt idx="4">
                  <c:v>2011</c:v>
                </c:pt>
                <c:pt idx="5">
                  <c:v>2012</c:v>
                </c:pt>
                <c:pt idx="6">
                  <c:v>2013</c:v>
                </c:pt>
                <c:pt idx="7">
                  <c:v>2014</c:v>
                </c:pt>
                <c:pt idx="8">
                  <c:v>2015</c:v>
                </c:pt>
              </c:numCache>
            </c:numRef>
          </c:cat>
          <c:val>
            <c:numRef>
              <c:f>'C:\Users\TST0430A\AppData\Local\Microsoft\Windows\Temporary Internet Files\Content.Outlook\ATBPPST1\[Tabell till ruta om överskottsmålet, fallhöjd.xml.xlsx]AmecoAll'!$B$55:$J$55</c:f>
              <c:numCache>
                <c:formatCode>General</c:formatCode>
                <c:ptCount val="9"/>
                <c:pt idx="0">
                  <c:v>-0.13630104999999995</c:v>
                </c:pt>
                <c:pt idx="1">
                  <c:v>-1.9526366642857143</c:v>
                </c:pt>
                <c:pt idx="2">
                  <c:v>-7.105374942857142</c:v>
                </c:pt>
                <c:pt idx="3">
                  <c:v>-7.5930651214285705</c:v>
                </c:pt>
                <c:pt idx="4">
                  <c:v>-4.8313066785714289</c:v>
                </c:pt>
                <c:pt idx="5">
                  <c:v>-4.6611744071428571</c:v>
                </c:pt>
                <c:pt idx="6">
                  <c:v>-4.1035780428571424</c:v>
                </c:pt>
                <c:pt idx="7">
                  <c:v>-2.9728616000000003</c:v>
                </c:pt>
                <c:pt idx="8">
                  <c:v>-2.8760452642857146</c:v>
                </c:pt>
              </c:numCache>
            </c:numRef>
          </c:val>
          <c:smooth val="0"/>
        </c:ser>
        <c:ser>
          <c:idx val="2"/>
          <c:order val="2"/>
          <c:tx>
            <c:strRef>
              <c:f>'C:\Users\TST0430A\AppData\Local\Microsoft\Windows\Temporary Internet Files\Content.Outlook\ATBPPST1\[Tabell till ruta om överskottsmålet, fallhöjd.xml.xlsx]AmecoAll'!$A$57</c:f>
              <c:strCache>
                <c:ptCount val="1"/>
                <c:pt idx="0">
                  <c:v>EU-11</c:v>
                </c:pt>
              </c:strCache>
            </c:strRef>
          </c:tx>
          <c:spPr>
            <a:ln w="25400">
              <a:solidFill>
                <a:schemeClr val="tx1"/>
              </a:solidFill>
              <a:prstDash val="sysDot"/>
            </a:ln>
          </c:spPr>
          <c:marker>
            <c:symbol val="none"/>
          </c:marker>
          <c:cat>
            <c:numRef>
              <c:f>'C:\Users\TST0430A\AppData\Local\Microsoft\Windows\Temporary Internet Files\Content.Outlook\ATBPPST1\[Tabell till ruta om överskottsmålet, fallhöjd.xml.xlsx]AmecoAll'!$B$33:$J$33</c:f>
              <c:numCache>
                <c:formatCode>General</c:formatCode>
                <c:ptCount val="9"/>
                <c:pt idx="0">
                  <c:v>2007</c:v>
                </c:pt>
                <c:pt idx="1">
                  <c:v>2008</c:v>
                </c:pt>
                <c:pt idx="2">
                  <c:v>2009</c:v>
                </c:pt>
                <c:pt idx="3">
                  <c:v>2010</c:v>
                </c:pt>
                <c:pt idx="4">
                  <c:v>2011</c:v>
                </c:pt>
                <c:pt idx="5">
                  <c:v>2012</c:v>
                </c:pt>
                <c:pt idx="6">
                  <c:v>2013</c:v>
                </c:pt>
                <c:pt idx="7">
                  <c:v>2014</c:v>
                </c:pt>
                <c:pt idx="8">
                  <c:v>2015</c:v>
                </c:pt>
              </c:numCache>
            </c:numRef>
          </c:cat>
          <c:val>
            <c:numRef>
              <c:f>'C:\Users\TST0430A\AppData\Local\Microsoft\Windows\Temporary Internet Files\Content.Outlook\ATBPPST1\[Tabell till ruta om överskottsmålet, fallhöjd.xml.xlsx]AmecoAll'!$B$57:$J$57</c:f>
              <c:numCache>
                <c:formatCode>General</c:formatCode>
                <c:ptCount val="9"/>
                <c:pt idx="0">
                  <c:v>0.71904647272727273</c:v>
                </c:pt>
                <c:pt idx="1">
                  <c:v>-0.57550147272727259</c:v>
                </c:pt>
                <c:pt idx="2">
                  <c:v>-5.4561365454545463</c:v>
                </c:pt>
                <c:pt idx="3">
                  <c:v>-5.0010930909090909</c:v>
                </c:pt>
                <c:pt idx="4">
                  <c:v>-3.6984684636363636</c:v>
                </c:pt>
                <c:pt idx="5">
                  <c:v>-3.788163081818182</c:v>
                </c:pt>
                <c:pt idx="6">
                  <c:v>-2.8532692272727269</c:v>
                </c:pt>
                <c:pt idx="7">
                  <c:v>-2.7585672727272725</c:v>
                </c:pt>
                <c:pt idx="8">
                  <c:v>-2.928805809090909</c:v>
                </c:pt>
              </c:numCache>
            </c:numRef>
          </c:val>
          <c:smooth val="0"/>
        </c:ser>
        <c:dLbls>
          <c:showLegendKey val="0"/>
          <c:showVal val="0"/>
          <c:showCatName val="0"/>
          <c:showSerName val="0"/>
          <c:showPercent val="0"/>
          <c:showBubbleSize val="0"/>
        </c:dLbls>
        <c:marker val="1"/>
        <c:smooth val="0"/>
        <c:axId val="148000768"/>
        <c:axId val="148002304"/>
      </c:lineChart>
      <c:catAx>
        <c:axId val="148000768"/>
        <c:scaling>
          <c:orientation val="minMax"/>
        </c:scaling>
        <c:delete val="0"/>
        <c:axPos val="b"/>
        <c:numFmt formatCode="General" sourceLinked="1"/>
        <c:majorTickMark val="cross"/>
        <c:minorTickMark val="none"/>
        <c:tickLblPos val="nextTo"/>
        <c:spPr>
          <a:ln w="3175">
            <a:solidFill>
              <a:schemeClr val="tx1"/>
            </a:solidFill>
          </a:ln>
        </c:spPr>
        <c:crossAx val="148002304"/>
        <c:crossesAt val="-10"/>
        <c:auto val="1"/>
        <c:lblAlgn val="ctr"/>
        <c:lblOffset val="100"/>
        <c:noMultiLvlLbl val="0"/>
      </c:catAx>
      <c:valAx>
        <c:axId val="148002304"/>
        <c:scaling>
          <c:orientation val="minMax"/>
        </c:scaling>
        <c:delete val="0"/>
        <c:axPos val="l"/>
        <c:majorGridlines>
          <c:spPr>
            <a:ln>
              <a:noFill/>
            </a:ln>
          </c:spPr>
        </c:majorGridlines>
        <c:numFmt formatCode="General" sourceLinked="1"/>
        <c:majorTickMark val="in"/>
        <c:minorTickMark val="none"/>
        <c:tickLblPos val="nextTo"/>
        <c:spPr>
          <a:ln w="3175">
            <a:solidFill>
              <a:srgbClr val="000000"/>
            </a:solidFill>
          </a:ln>
        </c:spPr>
        <c:crossAx val="148000768"/>
        <c:crosses val="autoZero"/>
        <c:crossBetween val="between"/>
      </c:valAx>
      <c:spPr>
        <a:noFill/>
        <a:ln w="3175">
          <a:solidFill>
            <a:srgbClr val="000000"/>
          </a:solidFill>
        </a:ln>
      </c:spPr>
    </c:plotArea>
    <c:legend>
      <c:legendPos val="b"/>
      <c:layout>
        <c:manualLayout>
          <c:xMode val="edge"/>
          <c:yMode val="edge"/>
          <c:x val="0.10629176886668276"/>
          <c:y val="0.10470009033423668"/>
          <c:w val="0.81962894446424994"/>
          <c:h val="8.0756097560975612E-2"/>
        </c:manualLayout>
      </c:layout>
      <c:overlay val="0"/>
      <c:txPr>
        <a:bodyPr/>
        <a:lstStyle/>
        <a:p>
          <a:pPr>
            <a:defRPr b="0"/>
          </a:pPr>
          <a:endParaRPr lang="sv-SE"/>
        </a:p>
      </c:txPr>
    </c:legend>
    <c:plotVisOnly val="1"/>
    <c:dispBlanksAs val="gap"/>
    <c:showDLblsOverMax val="0"/>
  </c:chart>
  <c:spPr>
    <a:noFill/>
    <a:ln>
      <a:noFill/>
    </a:ln>
  </c:spPr>
  <c:txPr>
    <a:bodyPr/>
    <a:lstStyle/>
    <a:p>
      <a:pPr>
        <a:defRPr sz="700">
          <a:latin typeface="TradeGothic CondEighteen" panose="00000400000000000000" pitchFamily="2" charset="0"/>
        </a:defRPr>
      </a:pPr>
      <a:endParaRPr lang="sv-SE"/>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[Dia_2_1_och_2_2_ruta_överskottsmål.xlsx]Blad1!$A$11</c:f>
              <c:strCache>
                <c:ptCount val="1"/>
                <c:pt idx="0">
                  <c:v>Finansiellt sparande</c:v>
                </c:pt>
              </c:strCache>
            </c:strRef>
          </c:tx>
          <c:spPr>
            <a:ln>
              <a:solidFill>
                <a:schemeClr val="tx1"/>
              </a:solidFill>
            </a:ln>
          </c:spPr>
          <c:marker>
            <c:symbol val="none"/>
          </c:marker>
          <c:cat>
            <c:numRef>
              <c:f>[Dia_2_1_och_2_2_ruta_överskottsmål.xlsx]Blad1!$B$10:$AX$10</c:f>
              <c:numCache>
                <c:formatCode>General</c:formatCode>
                <c:ptCount val="49"/>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formatCode="yyyy;@">
                  <c:v>32874</c:v>
                </c:pt>
                <c:pt idx="21" formatCode="yyyy;@">
                  <c:v>33239</c:v>
                </c:pt>
                <c:pt idx="22" formatCode="yyyy;@">
                  <c:v>33604</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c:v>2012</c:v>
                </c:pt>
                <c:pt idx="43">
                  <c:v>2013</c:v>
                </c:pt>
                <c:pt idx="44">
                  <c:v>2014</c:v>
                </c:pt>
                <c:pt idx="45">
                  <c:v>2015</c:v>
                </c:pt>
                <c:pt idx="46">
                  <c:v>2016</c:v>
                </c:pt>
                <c:pt idx="47">
                  <c:v>2017</c:v>
                </c:pt>
                <c:pt idx="48">
                  <c:v>2018</c:v>
                </c:pt>
              </c:numCache>
            </c:numRef>
          </c:cat>
          <c:val>
            <c:numRef>
              <c:f>[Dia_2_1_och_2_2_ruta_överskottsmål.xlsx]Blad1!$B$11:$AX$11</c:f>
              <c:numCache>
                <c:formatCode>0.0</c:formatCode>
                <c:ptCount val="49"/>
                <c:pt idx="0">
                  <c:v>4.785972425277782</c:v>
                </c:pt>
                <c:pt idx="1">
                  <c:v>4.6251356411116822</c:v>
                </c:pt>
                <c:pt idx="2">
                  <c:v>4.1670571450906939</c:v>
                </c:pt>
                <c:pt idx="3">
                  <c:v>5.1253887726607443</c:v>
                </c:pt>
                <c:pt idx="4">
                  <c:v>3.5093573551925603</c:v>
                </c:pt>
                <c:pt idx="5">
                  <c:v>5.0583811192201376</c:v>
                </c:pt>
                <c:pt idx="6">
                  <c:v>6.5253319520593021</c:v>
                </c:pt>
                <c:pt idx="7">
                  <c:v>1.6202888220863447</c:v>
                </c:pt>
                <c:pt idx="8">
                  <c:v>-0.64663453078414712</c:v>
                </c:pt>
                <c:pt idx="9">
                  <c:v>-2.804392913999763</c:v>
                </c:pt>
                <c:pt idx="10">
                  <c:v>-5.7134199978556808</c:v>
                </c:pt>
                <c:pt idx="11">
                  <c:v>-4.6932271952023719</c:v>
                </c:pt>
                <c:pt idx="12">
                  <c:v>-6.5899286746777026</c:v>
                </c:pt>
                <c:pt idx="13">
                  <c:v>-5.1336145895388947</c:v>
                </c:pt>
                <c:pt idx="14">
                  <c:v>-3.0359041837220309</c:v>
                </c:pt>
                <c:pt idx="15">
                  <c:v>-3.6671618843984759</c:v>
                </c:pt>
                <c:pt idx="16">
                  <c:v>-0.34477235658431982</c:v>
                </c:pt>
                <c:pt idx="17">
                  <c:v>3.2954287279051928</c:v>
                </c:pt>
                <c:pt idx="18">
                  <c:v>3.3086479639840918</c:v>
                </c:pt>
                <c:pt idx="19">
                  <c:v>3.2400571343580582</c:v>
                </c:pt>
                <c:pt idx="20">
                  <c:v>3.3647642224957717</c:v>
                </c:pt>
                <c:pt idx="21">
                  <c:v>-7.6146691445483486E-2</c:v>
                </c:pt>
                <c:pt idx="22">
                  <c:v>-8.8912163810224012</c:v>
                </c:pt>
                <c:pt idx="23">
                  <c:v>-11.20276037317946</c:v>
                </c:pt>
                <c:pt idx="24">
                  <c:v>-9.0896038813574265</c:v>
                </c:pt>
                <c:pt idx="25">
                  <c:v>-7.3291242418799998</c:v>
                </c:pt>
                <c:pt idx="26">
                  <c:v>-3.324046679594264</c:v>
                </c:pt>
                <c:pt idx="27">
                  <c:v>-1.6378787659312939</c:v>
                </c:pt>
                <c:pt idx="28">
                  <c:v>0.881322888025031</c:v>
                </c:pt>
                <c:pt idx="29">
                  <c:v>0.78614080202167869</c:v>
                </c:pt>
                <c:pt idx="30">
                  <c:v>3.5895785688210751</c:v>
                </c:pt>
                <c:pt idx="31">
                  <c:v>1.5825114683538162</c:v>
                </c:pt>
                <c:pt idx="32">
                  <c:v>-1.4779242356657925</c:v>
                </c:pt>
                <c:pt idx="33">
                  <c:v>-1.2611661041618283</c:v>
                </c:pt>
                <c:pt idx="34">
                  <c:v>0.41733105796147785</c:v>
                </c:pt>
                <c:pt idx="35">
                  <c:v>1.9463958474385015</c:v>
                </c:pt>
                <c:pt idx="36">
                  <c:v>2.2158411672009999</c:v>
                </c:pt>
                <c:pt idx="37">
                  <c:v>3.5804656275171798</c:v>
                </c:pt>
                <c:pt idx="38">
                  <c:v>2.1685724272232485</c:v>
                </c:pt>
                <c:pt idx="39">
                  <c:v>-0.97875258790839048</c:v>
                </c:pt>
                <c:pt idx="40">
                  <c:v>-8.4493597213029618E-3</c:v>
                </c:pt>
                <c:pt idx="41">
                  <c:v>-1.1233879311360325E-2</c:v>
                </c:pt>
                <c:pt idx="42">
                  <c:v>-0.74496247438874574</c:v>
                </c:pt>
                <c:pt idx="43">
                  <c:v>-1.3485054179596379</c:v>
                </c:pt>
                <c:pt idx="44">
                  <c:v>-1.5663277814740497</c:v>
                </c:pt>
                <c:pt idx="45">
                  <c:v>-0.33437916694903363</c:v>
                </c:pt>
                <c:pt idx="46">
                  <c:v>0.17647277167993652</c:v>
                </c:pt>
                <c:pt idx="47">
                  <c:v>0.6868707063150995</c:v>
                </c:pt>
                <c:pt idx="48">
                  <c:v>1.232733698698957</c:v>
                </c:pt>
              </c:numCache>
            </c:numRef>
          </c:val>
          <c:smooth val="0"/>
        </c:ser>
        <c:dLbls>
          <c:showLegendKey val="0"/>
          <c:showVal val="0"/>
          <c:showCatName val="0"/>
          <c:showSerName val="0"/>
          <c:showPercent val="0"/>
          <c:showBubbleSize val="0"/>
        </c:dLbls>
        <c:marker val="1"/>
        <c:smooth val="0"/>
        <c:axId val="148015744"/>
        <c:axId val="148042112"/>
      </c:lineChart>
      <c:catAx>
        <c:axId val="148015744"/>
        <c:scaling>
          <c:orientation val="minMax"/>
        </c:scaling>
        <c:delete val="0"/>
        <c:axPos val="b"/>
        <c:numFmt formatCode="General" sourceLinked="1"/>
        <c:majorTickMark val="cross"/>
        <c:minorTickMark val="none"/>
        <c:tickLblPos val="nextTo"/>
        <c:spPr>
          <a:ln w="3175">
            <a:solidFill>
              <a:schemeClr val="tx1"/>
            </a:solidFill>
          </a:ln>
        </c:spPr>
        <c:crossAx val="148042112"/>
        <c:crossesAt val="-14"/>
        <c:auto val="1"/>
        <c:lblAlgn val="ctr"/>
        <c:lblOffset val="100"/>
        <c:tickLblSkip val="5"/>
        <c:noMultiLvlLbl val="0"/>
      </c:catAx>
      <c:valAx>
        <c:axId val="148042112"/>
        <c:scaling>
          <c:orientation val="minMax"/>
        </c:scaling>
        <c:delete val="0"/>
        <c:axPos val="l"/>
        <c:majorGridlines>
          <c:spPr>
            <a:ln>
              <a:noFill/>
            </a:ln>
          </c:spPr>
        </c:majorGridlines>
        <c:numFmt formatCode="0" sourceLinked="0"/>
        <c:majorTickMark val="in"/>
        <c:minorTickMark val="none"/>
        <c:tickLblPos val="nextTo"/>
        <c:spPr>
          <a:ln w="3175">
            <a:solidFill>
              <a:schemeClr val="tx1"/>
            </a:solidFill>
          </a:ln>
        </c:spPr>
        <c:crossAx val="148015744"/>
        <c:crosses val="autoZero"/>
        <c:crossBetween val="between"/>
      </c:valAx>
      <c:spPr>
        <a:noFill/>
        <a:ln w="3175">
          <a:solidFill>
            <a:schemeClr val="tx1"/>
          </a:solidFill>
        </a:ln>
      </c:spPr>
    </c:plotArea>
    <c:plotVisOnly val="1"/>
    <c:dispBlanksAs val="gap"/>
    <c:showDLblsOverMax val="0"/>
  </c:chart>
  <c:spPr>
    <a:noFill/>
    <a:ln>
      <a:noFill/>
    </a:ln>
  </c:spPr>
  <c:txPr>
    <a:bodyPr/>
    <a:lstStyle/>
    <a:p>
      <a:pPr>
        <a:defRPr sz="700">
          <a:latin typeface="TradeGothic CondEighteen" panose="00000400000000000000" pitchFamily="2" charset="0"/>
        </a:defRPr>
      </a:pPr>
      <a:endParaRPr lang="sv-SE"/>
    </a:p>
  </c:txPr>
  <c:externalData r:id="rId1">
    <c:autoUpdate val="0"/>
  </c:externalData>
  <c:userShapes r:id="rId2"/>
</c:chartSpace>
</file>

<file path=word/charts/chart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8.6643149284253596E-2"/>
          <c:y val="3.4986225895316803E-2"/>
          <c:w val="0.88905010224948877"/>
          <c:h val="0.82872359963269049"/>
        </c:manualLayout>
      </c:layout>
      <c:lineChart>
        <c:grouping val="standard"/>
        <c:varyColors val="0"/>
        <c:ser>
          <c:idx val="0"/>
          <c:order val="0"/>
          <c:tx>
            <c:strRef>
              <c:f>Blad1!$C$5</c:f>
              <c:strCache>
                <c:ptCount val="1"/>
                <c:pt idx="0">
                  <c:v>Icke-behöriga</c:v>
                </c:pt>
              </c:strCache>
            </c:strRef>
          </c:tx>
          <c:spPr>
            <a:ln w="25400">
              <a:solidFill>
                <a:schemeClr val="tx1"/>
              </a:solidFill>
            </a:ln>
          </c:spPr>
          <c:marker>
            <c:symbol val="none"/>
          </c:marker>
          <c:cat>
            <c:numRef>
              <c:f>Blad1!$D$4:$S$4</c:f>
              <c:numCache>
                <c:formatCode>General</c:formatCode>
                <c:ptCount val="16"/>
                <c:pt idx="0">
                  <c:v>1998</c:v>
                </c:pt>
                <c:pt idx="1">
                  <c:v>1999</c:v>
                </c:pt>
                <c:pt idx="2">
                  <c:v>2000</c:v>
                </c:pt>
                <c:pt idx="3">
                  <c:v>2001</c:v>
                </c:pt>
                <c:pt idx="4">
                  <c:v>2002</c:v>
                </c:pt>
                <c:pt idx="5">
                  <c:v>2003</c:v>
                </c:pt>
                <c:pt idx="6">
                  <c:v>2004</c:v>
                </c:pt>
                <c:pt idx="7">
                  <c:v>2005</c:v>
                </c:pt>
                <c:pt idx="8">
                  <c:v>2006</c:v>
                </c:pt>
                <c:pt idx="9">
                  <c:v>2007</c:v>
                </c:pt>
                <c:pt idx="10">
                  <c:v>2008</c:v>
                </c:pt>
                <c:pt idx="11">
                  <c:v>2009</c:v>
                </c:pt>
                <c:pt idx="12">
                  <c:v>2010</c:v>
                </c:pt>
                <c:pt idx="13">
                  <c:v>2011</c:v>
                </c:pt>
                <c:pt idx="14">
                  <c:v>2012</c:v>
                </c:pt>
                <c:pt idx="15">
                  <c:v>2013</c:v>
                </c:pt>
              </c:numCache>
            </c:numRef>
          </c:cat>
          <c:val>
            <c:numRef>
              <c:f>Blad1!$D$5:$S$5</c:f>
              <c:numCache>
                <c:formatCode>General</c:formatCode>
                <c:ptCount val="16"/>
                <c:pt idx="0">
                  <c:v>8.5999999999999943</c:v>
                </c:pt>
                <c:pt idx="1">
                  <c:v>9.7000000000000028</c:v>
                </c:pt>
                <c:pt idx="2">
                  <c:v>10.599999999999994</c:v>
                </c:pt>
                <c:pt idx="3">
                  <c:v>10.799999999999997</c:v>
                </c:pt>
                <c:pt idx="4">
                  <c:v>10.5</c:v>
                </c:pt>
                <c:pt idx="5">
                  <c:v>10.099999999999994</c:v>
                </c:pt>
                <c:pt idx="6">
                  <c:v>10.400000000000006</c:v>
                </c:pt>
                <c:pt idx="7">
                  <c:v>10.799999999999997</c:v>
                </c:pt>
                <c:pt idx="8">
                  <c:v>10.5</c:v>
                </c:pt>
                <c:pt idx="9">
                  <c:v>10.900000000000006</c:v>
                </c:pt>
                <c:pt idx="10">
                  <c:v>11.099999999999994</c:v>
                </c:pt>
                <c:pt idx="11">
                  <c:v>11.200000000000003</c:v>
                </c:pt>
                <c:pt idx="12">
                  <c:v>11.799999999999997</c:v>
                </c:pt>
                <c:pt idx="13">
                  <c:v>12.299999999999997</c:v>
                </c:pt>
                <c:pt idx="14">
                  <c:v>12.5</c:v>
                </c:pt>
                <c:pt idx="15">
                  <c:v>12.400000000000006</c:v>
                </c:pt>
              </c:numCache>
            </c:numRef>
          </c:val>
          <c:smooth val="0"/>
        </c:ser>
        <c:ser>
          <c:idx val="1"/>
          <c:order val="1"/>
          <c:tx>
            <c:strRef>
              <c:f>Blad1!$C$6</c:f>
              <c:strCache>
                <c:ptCount val="1"/>
                <c:pt idx="0">
                  <c:v>Underkända matematik</c:v>
                </c:pt>
              </c:strCache>
            </c:strRef>
          </c:tx>
          <c:spPr>
            <a:ln w="25400">
              <a:solidFill>
                <a:schemeClr val="tx1"/>
              </a:solidFill>
              <a:prstDash val="dash"/>
            </a:ln>
          </c:spPr>
          <c:marker>
            <c:symbol val="none"/>
          </c:marker>
          <c:cat>
            <c:numRef>
              <c:f>Blad1!$D$4:$S$4</c:f>
              <c:numCache>
                <c:formatCode>General</c:formatCode>
                <c:ptCount val="16"/>
                <c:pt idx="0">
                  <c:v>1998</c:v>
                </c:pt>
                <c:pt idx="1">
                  <c:v>1999</c:v>
                </c:pt>
                <c:pt idx="2">
                  <c:v>2000</c:v>
                </c:pt>
                <c:pt idx="3">
                  <c:v>2001</c:v>
                </c:pt>
                <c:pt idx="4">
                  <c:v>2002</c:v>
                </c:pt>
                <c:pt idx="5">
                  <c:v>2003</c:v>
                </c:pt>
                <c:pt idx="6">
                  <c:v>2004</c:v>
                </c:pt>
                <c:pt idx="7">
                  <c:v>2005</c:v>
                </c:pt>
                <c:pt idx="8">
                  <c:v>2006</c:v>
                </c:pt>
                <c:pt idx="9">
                  <c:v>2007</c:v>
                </c:pt>
                <c:pt idx="10">
                  <c:v>2008</c:v>
                </c:pt>
                <c:pt idx="11">
                  <c:v>2009</c:v>
                </c:pt>
                <c:pt idx="12">
                  <c:v>2010</c:v>
                </c:pt>
                <c:pt idx="13">
                  <c:v>2011</c:v>
                </c:pt>
                <c:pt idx="14">
                  <c:v>2012</c:v>
                </c:pt>
                <c:pt idx="15">
                  <c:v>2013</c:v>
                </c:pt>
              </c:numCache>
            </c:numRef>
          </c:cat>
          <c:val>
            <c:numRef>
              <c:f>Blad1!$D$6:$S$6</c:f>
              <c:numCache>
                <c:formatCode>General</c:formatCode>
                <c:ptCount val="16"/>
                <c:pt idx="0">
                  <c:v>5.3</c:v>
                </c:pt>
                <c:pt idx="1">
                  <c:v>6</c:v>
                </c:pt>
                <c:pt idx="2">
                  <c:v>6.8</c:v>
                </c:pt>
                <c:pt idx="3">
                  <c:v>6.8</c:v>
                </c:pt>
                <c:pt idx="4">
                  <c:v>6.6</c:v>
                </c:pt>
                <c:pt idx="5">
                  <c:v>6.3</c:v>
                </c:pt>
                <c:pt idx="6">
                  <c:v>6.4</c:v>
                </c:pt>
                <c:pt idx="7">
                  <c:v>6.8</c:v>
                </c:pt>
                <c:pt idx="8">
                  <c:v>6.6</c:v>
                </c:pt>
                <c:pt idx="9">
                  <c:v>7</c:v>
                </c:pt>
                <c:pt idx="10">
                  <c:v>7.4</c:v>
                </c:pt>
                <c:pt idx="11">
                  <c:v>7.4</c:v>
                </c:pt>
                <c:pt idx="12">
                  <c:v>7.9</c:v>
                </c:pt>
                <c:pt idx="13">
                  <c:v>8.6</c:v>
                </c:pt>
                <c:pt idx="14">
                  <c:v>8.8000000000000007</c:v>
                </c:pt>
                <c:pt idx="15">
                  <c:v>7.7999999999999972</c:v>
                </c:pt>
              </c:numCache>
            </c:numRef>
          </c:val>
          <c:smooth val="0"/>
        </c:ser>
        <c:dLbls>
          <c:showLegendKey val="0"/>
          <c:showVal val="0"/>
          <c:showCatName val="0"/>
          <c:showSerName val="0"/>
          <c:showPercent val="0"/>
          <c:showBubbleSize val="0"/>
        </c:dLbls>
        <c:marker val="1"/>
        <c:smooth val="0"/>
        <c:axId val="148460672"/>
        <c:axId val="148462208"/>
      </c:lineChart>
      <c:catAx>
        <c:axId val="148460672"/>
        <c:scaling>
          <c:orientation val="minMax"/>
        </c:scaling>
        <c:delete val="0"/>
        <c:axPos val="b"/>
        <c:numFmt formatCode="General" sourceLinked="1"/>
        <c:majorTickMark val="out"/>
        <c:minorTickMark val="none"/>
        <c:tickLblPos val="nextTo"/>
        <c:spPr>
          <a:ln w="3175">
            <a:solidFill>
              <a:schemeClr val="tx1"/>
            </a:solidFill>
          </a:ln>
        </c:spPr>
        <c:txPr>
          <a:bodyPr/>
          <a:lstStyle/>
          <a:p>
            <a:pPr>
              <a:defRPr sz="700">
                <a:latin typeface="TradeGothic CondEighteen" panose="00000400000000000000" pitchFamily="2" charset="0"/>
              </a:defRPr>
            </a:pPr>
            <a:endParaRPr lang="sv-SE"/>
          </a:p>
        </c:txPr>
        <c:crossAx val="148462208"/>
        <c:crosses val="autoZero"/>
        <c:auto val="1"/>
        <c:lblAlgn val="ctr"/>
        <c:lblOffset val="100"/>
        <c:tickLblSkip val="2"/>
        <c:noMultiLvlLbl val="0"/>
      </c:catAx>
      <c:valAx>
        <c:axId val="148462208"/>
        <c:scaling>
          <c:orientation val="minMax"/>
        </c:scaling>
        <c:delete val="0"/>
        <c:axPos val="l"/>
        <c:numFmt formatCode="General" sourceLinked="1"/>
        <c:majorTickMark val="in"/>
        <c:minorTickMark val="none"/>
        <c:tickLblPos val="nextTo"/>
        <c:spPr>
          <a:ln w="3175">
            <a:solidFill>
              <a:schemeClr val="tx1"/>
            </a:solidFill>
          </a:ln>
        </c:spPr>
        <c:txPr>
          <a:bodyPr/>
          <a:lstStyle/>
          <a:p>
            <a:pPr>
              <a:defRPr sz="700">
                <a:latin typeface="TradeGothic CondEighteen" panose="00000400000000000000" pitchFamily="2" charset="0"/>
              </a:defRPr>
            </a:pPr>
            <a:endParaRPr lang="sv-SE"/>
          </a:p>
        </c:txPr>
        <c:crossAx val="148460672"/>
        <c:crosses val="autoZero"/>
        <c:crossBetween val="between"/>
      </c:valAx>
      <c:spPr>
        <a:noFill/>
        <a:ln w="3175">
          <a:solidFill>
            <a:schemeClr val="tx1"/>
          </a:solidFill>
        </a:ln>
      </c:spPr>
    </c:plotArea>
    <c:legend>
      <c:legendPos val="r"/>
      <c:layout>
        <c:manualLayout>
          <c:xMode val="edge"/>
          <c:yMode val="edge"/>
          <c:x val="0.49145364689843218"/>
          <c:y val="0.61963544536271808"/>
          <c:w val="0.47014860259032037"/>
          <c:h val="0.17044719926538107"/>
        </c:manualLayout>
      </c:layout>
      <c:overlay val="0"/>
      <c:txPr>
        <a:bodyPr/>
        <a:lstStyle/>
        <a:p>
          <a:pPr>
            <a:defRPr sz="700" b="0">
              <a:latin typeface="TradeGothic CondEighteen" panose="00000400000000000000" pitchFamily="2" charset="0"/>
            </a:defRPr>
          </a:pPr>
          <a:endParaRPr lang="sv-SE"/>
        </a:p>
      </c:txPr>
    </c:legend>
    <c:plotVisOnly val="1"/>
    <c:dispBlanksAs val="gap"/>
    <c:showDLblsOverMax val="0"/>
  </c:chart>
  <c:spPr>
    <a:noFill/>
    <a:ln>
      <a:noFill/>
    </a:ln>
  </c:spPr>
  <c:externalData r:id="rId1">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818897637795275E-2"/>
          <c:y val="4.2526315789473683E-2"/>
          <c:w val="0.84891059072161434"/>
          <c:h val="0.8385619560712807"/>
        </c:manualLayout>
      </c:layout>
      <c:lineChart>
        <c:grouping val="standard"/>
        <c:varyColors val="0"/>
        <c:ser>
          <c:idx val="0"/>
          <c:order val="0"/>
          <c:tx>
            <c:strRef>
              <c:f>Datablad!$B$3</c:f>
              <c:strCache>
                <c:ptCount val="1"/>
                <c:pt idx="0">
                  <c:v>Andel av 19-34-åringar medeftergymnasial utbildning</c:v>
                </c:pt>
              </c:strCache>
            </c:strRef>
          </c:tx>
          <c:spPr>
            <a:ln w="25400">
              <a:solidFill>
                <a:srgbClr val="000000"/>
              </a:solidFill>
              <a:prstDash val="solid"/>
            </a:ln>
          </c:spPr>
          <c:marker>
            <c:symbol val="none"/>
          </c:marker>
          <c:cat>
            <c:strRef>
              <c:f>Datablad!$A$4:$A$10</c:f>
              <c:strCache>
                <c:ptCount val="7"/>
                <c:pt idx="0">
                  <c:v>2006</c:v>
                </c:pt>
                <c:pt idx="1">
                  <c:v>2007</c:v>
                </c:pt>
                <c:pt idx="2">
                  <c:v>2008</c:v>
                </c:pt>
                <c:pt idx="3">
                  <c:v>2009</c:v>
                </c:pt>
                <c:pt idx="4">
                  <c:v>2010</c:v>
                </c:pt>
                <c:pt idx="5">
                  <c:v>2011</c:v>
                </c:pt>
                <c:pt idx="6">
                  <c:v>2012</c:v>
                </c:pt>
              </c:strCache>
            </c:strRef>
          </c:cat>
          <c:val>
            <c:numRef>
              <c:f>Datablad!$B$4:$B$10</c:f>
              <c:numCache>
                <c:formatCode>General</c:formatCode>
                <c:ptCount val="7"/>
                <c:pt idx="0">
                  <c:v>34.6885982741071</c:v>
                </c:pt>
                <c:pt idx="1">
                  <c:v>34.8245822383291</c:v>
                </c:pt>
                <c:pt idx="2">
                  <c:v>34.835287621118397</c:v>
                </c:pt>
                <c:pt idx="3">
                  <c:v>34.8232205207159</c:v>
                </c:pt>
                <c:pt idx="4">
                  <c:v>35.363988467137901</c:v>
                </c:pt>
                <c:pt idx="5">
                  <c:v>35.8658220508716</c:v>
                </c:pt>
                <c:pt idx="6">
                  <c:v>36.155770025311199</c:v>
                </c:pt>
              </c:numCache>
            </c:numRef>
          </c:val>
          <c:smooth val="0"/>
        </c:ser>
        <c:dLbls>
          <c:showLegendKey val="0"/>
          <c:showVal val="0"/>
          <c:showCatName val="0"/>
          <c:showSerName val="0"/>
          <c:showPercent val="0"/>
          <c:showBubbleSize val="0"/>
        </c:dLbls>
        <c:marker val="1"/>
        <c:smooth val="0"/>
        <c:axId val="169449728"/>
        <c:axId val="169455616"/>
      </c:lineChart>
      <c:catAx>
        <c:axId val="169449728"/>
        <c:scaling>
          <c:orientation val="minMax"/>
        </c:scaling>
        <c:delete val="0"/>
        <c:axPos val="b"/>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69455616"/>
        <c:crosses val="autoZero"/>
        <c:auto val="1"/>
        <c:lblAlgn val="ctr"/>
        <c:lblOffset val="100"/>
        <c:noMultiLvlLbl val="0"/>
      </c:catAx>
      <c:valAx>
        <c:axId val="169455616"/>
        <c:scaling>
          <c:orientation val="minMax"/>
          <c:max val="37"/>
          <c:min val="34"/>
        </c:scaling>
        <c:delete val="0"/>
        <c:axPos val="l"/>
        <c:numFmt formatCode="#,##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69449728"/>
        <c:crossesAt val="1"/>
        <c:crossBetween val="midCat"/>
        <c:majorUnit val="0.5"/>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2.2264826175869119E-2"/>
          <c:y val="2.0123785738440342E-2"/>
          <c:w val="0.96959781867757333"/>
          <c:h val="0.9782808290863908"/>
        </c:manualLayout>
      </c:layout>
      <c:areaChart>
        <c:grouping val="stacked"/>
        <c:varyColors val="0"/>
        <c:ser>
          <c:idx val="0"/>
          <c:order val="0"/>
          <c:tx>
            <c:strRef>
              <c:f>'Fr 1970'!$A$3</c:f>
              <c:strCache>
                <c:ptCount val="1"/>
                <c:pt idx="0">
                  <c:v>Aktivitets- och sjukersättning</c:v>
                </c:pt>
              </c:strCache>
            </c:strRef>
          </c:tx>
          <c:spPr>
            <a:solidFill>
              <a:srgbClr val="000000"/>
            </a:solidFill>
            <a:ln w="3175">
              <a:solidFill>
                <a:srgbClr val="000000"/>
              </a:solidFill>
            </a:ln>
          </c:spPr>
          <c:cat>
            <c:numRef>
              <c:f>'Fr 1970'!$B$2:$AX$2</c:f>
              <c:numCache>
                <c:formatCode>yy;@</c:formatCode>
                <c:ptCount val="49"/>
                <c:pt idx="0">
                  <c:v>25569</c:v>
                </c:pt>
                <c:pt idx="1">
                  <c:v>25934</c:v>
                </c:pt>
                <c:pt idx="2">
                  <c:v>26299</c:v>
                </c:pt>
                <c:pt idx="3">
                  <c:v>26665</c:v>
                </c:pt>
                <c:pt idx="4">
                  <c:v>27030</c:v>
                </c:pt>
                <c:pt idx="5">
                  <c:v>27395</c:v>
                </c:pt>
                <c:pt idx="6">
                  <c:v>27760</c:v>
                </c:pt>
                <c:pt idx="7">
                  <c:v>28126</c:v>
                </c:pt>
                <c:pt idx="8">
                  <c:v>28491</c:v>
                </c:pt>
                <c:pt idx="9">
                  <c:v>28856</c:v>
                </c:pt>
                <c:pt idx="10">
                  <c:v>29221</c:v>
                </c:pt>
                <c:pt idx="11">
                  <c:v>29587</c:v>
                </c:pt>
                <c:pt idx="12">
                  <c:v>29952</c:v>
                </c:pt>
                <c:pt idx="13">
                  <c:v>30317</c:v>
                </c:pt>
                <c:pt idx="14">
                  <c:v>30682</c:v>
                </c:pt>
                <c:pt idx="15">
                  <c:v>31048</c:v>
                </c:pt>
                <c:pt idx="16">
                  <c:v>31413</c:v>
                </c:pt>
                <c:pt idx="17">
                  <c:v>31778</c:v>
                </c:pt>
                <c:pt idx="18">
                  <c:v>32143</c:v>
                </c:pt>
                <c:pt idx="19">
                  <c:v>32509</c:v>
                </c:pt>
                <c:pt idx="20">
                  <c:v>32874</c:v>
                </c:pt>
                <c:pt idx="21">
                  <c:v>33239</c:v>
                </c:pt>
                <c:pt idx="22">
                  <c:v>33604</c:v>
                </c:pt>
                <c:pt idx="23">
                  <c:v>33970</c:v>
                </c:pt>
                <c:pt idx="24">
                  <c:v>34335</c:v>
                </c:pt>
                <c:pt idx="25">
                  <c:v>34700</c:v>
                </c:pt>
                <c:pt idx="26">
                  <c:v>35065</c:v>
                </c:pt>
                <c:pt idx="27">
                  <c:v>35431</c:v>
                </c:pt>
                <c:pt idx="28">
                  <c:v>35796</c:v>
                </c:pt>
                <c:pt idx="29">
                  <c:v>36161</c:v>
                </c:pt>
                <c:pt idx="30">
                  <c:v>36526</c:v>
                </c:pt>
                <c:pt idx="31">
                  <c:v>36892</c:v>
                </c:pt>
                <c:pt idx="32">
                  <c:v>37257</c:v>
                </c:pt>
                <c:pt idx="33">
                  <c:v>37622</c:v>
                </c:pt>
                <c:pt idx="34">
                  <c:v>37987</c:v>
                </c:pt>
                <c:pt idx="35">
                  <c:v>38353</c:v>
                </c:pt>
                <c:pt idx="36">
                  <c:v>38718</c:v>
                </c:pt>
                <c:pt idx="37">
                  <c:v>39083</c:v>
                </c:pt>
                <c:pt idx="38">
                  <c:v>39448</c:v>
                </c:pt>
                <c:pt idx="39">
                  <c:v>39814</c:v>
                </c:pt>
                <c:pt idx="40">
                  <c:v>40179</c:v>
                </c:pt>
                <c:pt idx="41">
                  <c:v>40544</c:v>
                </c:pt>
                <c:pt idx="42">
                  <c:v>40909</c:v>
                </c:pt>
                <c:pt idx="43">
                  <c:v>41275</c:v>
                </c:pt>
                <c:pt idx="44">
                  <c:v>41640</c:v>
                </c:pt>
                <c:pt idx="45">
                  <c:v>42005</c:v>
                </c:pt>
                <c:pt idx="46">
                  <c:v>42370</c:v>
                </c:pt>
                <c:pt idx="47">
                  <c:v>42736</c:v>
                </c:pt>
                <c:pt idx="48">
                  <c:v>43101</c:v>
                </c:pt>
              </c:numCache>
            </c:numRef>
          </c:cat>
          <c:val>
            <c:numRef>
              <c:f>'Fr 1970'!$B$3:$AX$3</c:f>
              <c:numCache>
                <c:formatCode>#,##0</c:formatCode>
                <c:ptCount val="49"/>
                <c:pt idx="0">
                  <c:v>161.40840338196068</c:v>
                </c:pt>
                <c:pt idx="1">
                  <c:v>173.14761355394177</c:v>
                </c:pt>
                <c:pt idx="2">
                  <c:v>189.64280904768634</c:v>
                </c:pt>
                <c:pt idx="3">
                  <c:v>207.22163426551154</c:v>
                </c:pt>
                <c:pt idx="4">
                  <c:v>221.33434401726399</c:v>
                </c:pt>
                <c:pt idx="5">
                  <c:v>228.74323036258386</c:v>
                </c:pt>
                <c:pt idx="6">
                  <c:v>235.89474891448472</c:v>
                </c:pt>
                <c:pt idx="7">
                  <c:v>244.14418950211643</c:v>
                </c:pt>
                <c:pt idx="8">
                  <c:v>256.85357339491492</c:v>
                </c:pt>
                <c:pt idx="9">
                  <c:v>266.0663860832048</c:v>
                </c:pt>
                <c:pt idx="10">
                  <c:v>272.92499678719082</c:v>
                </c:pt>
                <c:pt idx="11">
                  <c:v>279.60437465407949</c:v>
                </c:pt>
                <c:pt idx="12">
                  <c:v>283.14807573030066</c:v>
                </c:pt>
                <c:pt idx="13">
                  <c:v>286.64768882190327</c:v>
                </c:pt>
                <c:pt idx="14">
                  <c:v>292.43290790289751</c:v>
                </c:pt>
                <c:pt idx="15">
                  <c:v>293.9389411348958</c:v>
                </c:pt>
                <c:pt idx="16">
                  <c:v>299.5413419071707</c:v>
                </c:pt>
                <c:pt idx="17">
                  <c:v>306.98510396485943</c:v>
                </c:pt>
                <c:pt idx="18">
                  <c:v>316.53214859370496</c:v>
                </c:pt>
                <c:pt idx="19">
                  <c:v>323.13875967178001</c:v>
                </c:pt>
                <c:pt idx="20">
                  <c:v>327.06352193499998</c:v>
                </c:pt>
                <c:pt idx="21">
                  <c:v>330.63177075000004</c:v>
                </c:pt>
                <c:pt idx="22">
                  <c:v>339.10817690499999</c:v>
                </c:pt>
                <c:pt idx="23">
                  <c:v>358.91800000000001</c:v>
                </c:pt>
                <c:pt idx="24">
                  <c:v>373.77550000000002</c:v>
                </c:pt>
                <c:pt idx="25">
                  <c:v>373.00850000000003</c:v>
                </c:pt>
                <c:pt idx="26">
                  <c:v>368.53449999999998</c:v>
                </c:pt>
                <c:pt idx="27">
                  <c:v>368.33199999999999</c:v>
                </c:pt>
                <c:pt idx="28">
                  <c:v>369.21300000000002</c:v>
                </c:pt>
                <c:pt idx="29">
                  <c:v>369.846</c:v>
                </c:pt>
                <c:pt idx="30">
                  <c:v>377.22300000000001</c:v>
                </c:pt>
                <c:pt idx="31">
                  <c:v>391.60700000000003</c:v>
                </c:pt>
                <c:pt idx="32">
                  <c:v>413.74</c:v>
                </c:pt>
                <c:pt idx="33">
                  <c:v>434.52350000000001</c:v>
                </c:pt>
                <c:pt idx="34">
                  <c:v>453.53050000000002</c:v>
                </c:pt>
                <c:pt idx="35">
                  <c:v>471.02300000000002</c:v>
                </c:pt>
                <c:pt idx="36">
                  <c:v>473.435</c:v>
                </c:pt>
                <c:pt idx="37">
                  <c:v>470.51900000000001</c:v>
                </c:pt>
                <c:pt idx="38">
                  <c:v>458.42379858578329</c:v>
                </c:pt>
                <c:pt idx="39">
                  <c:v>434.91878470079996</c:v>
                </c:pt>
                <c:pt idx="40">
                  <c:v>396.77</c:v>
                </c:pt>
                <c:pt idx="41">
                  <c:v>353.87170833333334</c:v>
                </c:pt>
                <c:pt idx="42">
                  <c:v>327.92399999999998</c:v>
                </c:pt>
                <c:pt idx="43">
                  <c:v>312.78899999999999</c:v>
                </c:pt>
                <c:pt idx="44">
                  <c:v>303.17</c:v>
                </c:pt>
                <c:pt idx="45">
                  <c:v>293.505</c:v>
                </c:pt>
                <c:pt idx="46">
                  <c:v>284.61700000000002</c:v>
                </c:pt>
                <c:pt idx="47">
                  <c:v>276.81299999999999</c:v>
                </c:pt>
                <c:pt idx="48">
                  <c:v>269.97899999999998</c:v>
                </c:pt>
              </c:numCache>
            </c:numRef>
          </c:val>
        </c:ser>
        <c:ser>
          <c:idx val="1"/>
          <c:order val="1"/>
          <c:tx>
            <c:strRef>
              <c:f>'Fr 1970'!$A$4</c:f>
              <c:strCache>
                <c:ptCount val="1"/>
                <c:pt idx="0">
                  <c:v>Sjukpenning och sjuklön</c:v>
                </c:pt>
              </c:strCache>
            </c:strRef>
          </c:tx>
          <c:spPr>
            <a:pattFill prst="ltUpDiag">
              <a:fgClr>
                <a:sysClr val="windowText" lastClr="000000"/>
              </a:fgClr>
              <a:bgClr>
                <a:sysClr val="window" lastClr="FFFFFF"/>
              </a:bgClr>
            </a:pattFill>
            <a:ln w="3175">
              <a:solidFill>
                <a:srgbClr val="000000"/>
              </a:solidFill>
            </a:ln>
          </c:spPr>
          <c:cat>
            <c:numRef>
              <c:f>'Fr 1970'!$B$2:$AX$2</c:f>
              <c:numCache>
                <c:formatCode>yy;@</c:formatCode>
                <c:ptCount val="49"/>
                <c:pt idx="0">
                  <c:v>25569</c:v>
                </c:pt>
                <c:pt idx="1">
                  <c:v>25934</c:v>
                </c:pt>
                <c:pt idx="2">
                  <c:v>26299</c:v>
                </c:pt>
                <c:pt idx="3">
                  <c:v>26665</c:v>
                </c:pt>
                <c:pt idx="4">
                  <c:v>27030</c:v>
                </c:pt>
                <c:pt idx="5">
                  <c:v>27395</c:v>
                </c:pt>
                <c:pt idx="6">
                  <c:v>27760</c:v>
                </c:pt>
                <c:pt idx="7">
                  <c:v>28126</c:v>
                </c:pt>
                <c:pt idx="8">
                  <c:v>28491</c:v>
                </c:pt>
                <c:pt idx="9">
                  <c:v>28856</c:v>
                </c:pt>
                <c:pt idx="10">
                  <c:v>29221</c:v>
                </c:pt>
                <c:pt idx="11">
                  <c:v>29587</c:v>
                </c:pt>
                <c:pt idx="12">
                  <c:v>29952</c:v>
                </c:pt>
                <c:pt idx="13">
                  <c:v>30317</c:v>
                </c:pt>
                <c:pt idx="14">
                  <c:v>30682</c:v>
                </c:pt>
                <c:pt idx="15">
                  <c:v>31048</c:v>
                </c:pt>
                <c:pt idx="16">
                  <c:v>31413</c:v>
                </c:pt>
                <c:pt idx="17">
                  <c:v>31778</c:v>
                </c:pt>
                <c:pt idx="18">
                  <c:v>32143</c:v>
                </c:pt>
                <c:pt idx="19">
                  <c:v>32509</c:v>
                </c:pt>
                <c:pt idx="20">
                  <c:v>32874</c:v>
                </c:pt>
                <c:pt idx="21">
                  <c:v>33239</c:v>
                </c:pt>
                <c:pt idx="22">
                  <c:v>33604</c:v>
                </c:pt>
                <c:pt idx="23">
                  <c:v>33970</c:v>
                </c:pt>
                <c:pt idx="24">
                  <c:v>34335</c:v>
                </c:pt>
                <c:pt idx="25">
                  <c:v>34700</c:v>
                </c:pt>
                <c:pt idx="26">
                  <c:v>35065</c:v>
                </c:pt>
                <c:pt idx="27">
                  <c:v>35431</c:v>
                </c:pt>
                <c:pt idx="28">
                  <c:v>35796</c:v>
                </c:pt>
                <c:pt idx="29">
                  <c:v>36161</c:v>
                </c:pt>
                <c:pt idx="30">
                  <c:v>36526</c:v>
                </c:pt>
                <c:pt idx="31">
                  <c:v>36892</c:v>
                </c:pt>
                <c:pt idx="32">
                  <c:v>37257</c:v>
                </c:pt>
                <c:pt idx="33">
                  <c:v>37622</c:v>
                </c:pt>
                <c:pt idx="34">
                  <c:v>37987</c:v>
                </c:pt>
                <c:pt idx="35">
                  <c:v>38353</c:v>
                </c:pt>
                <c:pt idx="36">
                  <c:v>38718</c:v>
                </c:pt>
                <c:pt idx="37">
                  <c:v>39083</c:v>
                </c:pt>
                <c:pt idx="38">
                  <c:v>39448</c:v>
                </c:pt>
                <c:pt idx="39">
                  <c:v>39814</c:v>
                </c:pt>
                <c:pt idx="40">
                  <c:v>40179</c:v>
                </c:pt>
                <c:pt idx="41">
                  <c:v>40544</c:v>
                </c:pt>
                <c:pt idx="42">
                  <c:v>40909</c:v>
                </c:pt>
                <c:pt idx="43">
                  <c:v>41275</c:v>
                </c:pt>
                <c:pt idx="44">
                  <c:v>41640</c:v>
                </c:pt>
                <c:pt idx="45">
                  <c:v>42005</c:v>
                </c:pt>
                <c:pt idx="46">
                  <c:v>42370</c:v>
                </c:pt>
                <c:pt idx="47">
                  <c:v>42736</c:v>
                </c:pt>
                <c:pt idx="48">
                  <c:v>43101</c:v>
                </c:pt>
              </c:numCache>
            </c:numRef>
          </c:cat>
          <c:val>
            <c:numRef>
              <c:f>'Fr 1970'!$B$4:$AX$4</c:f>
              <c:numCache>
                <c:formatCode>#,##0</c:formatCode>
                <c:ptCount val="49"/>
                <c:pt idx="0">
                  <c:v>180.34992197650385</c:v>
                </c:pt>
                <c:pt idx="1">
                  <c:v>186.03292014293757</c:v>
                </c:pt>
                <c:pt idx="2">
                  <c:v>178.29091293346852</c:v>
                </c:pt>
                <c:pt idx="3">
                  <c:v>184.00328215653434</c:v>
                </c:pt>
                <c:pt idx="4">
                  <c:v>189.32379338822943</c:v>
                </c:pt>
                <c:pt idx="5">
                  <c:v>200.49236172377638</c:v>
                </c:pt>
                <c:pt idx="6">
                  <c:v>226.16156093379544</c:v>
                </c:pt>
                <c:pt idx="7">
                  <c:v>229.60790702543966</c:v>
                </c:pt>
                <c:pt idx="8">
                  <c:v>230.84246414599636</c:v>
                </c:pt>
                <c:pt idx="9">
                  <c:v>225.11237017339585</c:v>
                </c:pt>
                <c:pt idx="10">
                  <c:v>214.01736081016634</c:v>
                </c:pt>
                <c:pt idx="11">
                  <c:v>197.24132069114438</c:v>
                </c:pt>
                <c:pt idx="12">
                  <c:v>185.6632996960933</c:v>
                </c:pt>
                <c:pt idx="13">
                  <c:v>185.9240662458129</c:v>
                </c:pt>
                <c:pt idx="14">
                  <c:v>190.87545163910656</c:v>
                </c:pt>
                <c:pt idx="15">
                  <c:v>212.7314776304151</c:v>
                </c:pt>
                <c:pt idx="16">
                  <c:v>218.33955661358664</c:v>
                </c:pt>
                <c:pt idx="17">
                  <c:v>235.86630713450955</c:v>
                </c:pt>
                <c:pt idx="18">
                  <c:v>250.62787890004429</c:v>
                </c:pt>
                <c:pt idx="19">
                  <c:v>245.84183093304861</c:v>
                </c:pt>
                <c:pt idx="20">
                  <c:v>211.49299999999999</c:v>
                </c:pt>
                <c:pt idx="21">
                  <c:v>202.61600000000001</c:v>
                </c:pt>
                <c:pt idx="22">
                  <c:v>218.59011129999999</c:v>
                </c:pt>
                <c:pt idx="23">
                  <c:v>190.5538052</c:v>
                </c:pt>
                <c:pt idx="24">
                  <c:v>174.74136129999999</c:v>
                </c:pt>
                <c:pt idx="25">
                  <c:v>165.57171069999998</c:v>
                </c:pt>
                <c:pt idx="26">
                  <c:v>145.4129787</c:v>
                </c:pt>
                <c:pt idx="27">
                  <c:v>148.5493825675</c:v>
                </c:pt>
                <c:pt idx="28">
                  <c:v>172.257104680775</c:v>
                </c:pt>
                <c:pt idx="29">
                  <c:v>210.01095720000001</c:v>
                </c:pt>
                <c:pt idx="30">
                  <c:v>256.15270449999997</c:v>
                </c:pt>
                <c:pt idx="31">
                  <c:v>294.979311</c:v>
                </c:pt>
                <c:pt idx="32">
                  <c:v>313.60059999999999</c:v>
                </c:pt>
                <c:pt idx="33">
                  <c:v>302.9932</c:v>
                </c:pt>
                <c:pt idx="34">
                  <c:v>271.17482240437158</c:v>
                </c:pt>
                <c:pt idx="35">
                  <c:v>235.3833205479452</c:v>
                </c:pt>
                <c:pt idx="36" formatCode="0">
                  <c:v>216.54706301369862</c:v>
                </c:pt>
                <c:pt idx="37" formatCode="0">
                  <c:v>195.97908767123289</c:v>
                </c:pt>
                <c:pt idx="38" formatCode="0">
                  <c:v>170.34409084098635</c:v>
                </c:pt>
                <c:pt idx="39" formatCode="0">
                  <c:v>146.89752965863585</c:v>
                </c:pt>
                <c:pt idx="40" formatCode="0">
                  <c:v>131.03527474800106</c:v>
                </c:pt>
                <c:pt idx="41" formatCode="0">
                  <c:v>150.15433418447913</c:v>
                </c:pt>
                <c:pt idx="42" formatCode="0">
                  <c:v>169.03988767123286</c:v>
                </c:pt>
                <c:pt idx="43" formatCode="0">
                  <c:v>182.74</c:v>
                </c:pt>
                <c:pt idx="44" formatCode="0">
                  <c:v>194.96</c:v>
                </c:pt>
                <c:pt idx="45" formatCode="0">
                  <c:v>202.01300000000001</c:v>
                </c:pt>
                <c:pt idx="46" formatCode="0">
                  <c:v>205.44200000000001</c:v>
                </c:pt>
                <c:pt idx="47" formatCode="0">
                  <c:v>207.77799999999999</c:v>
                </c:pt>
                <c:pt idx="48" formatCode="0">
                  <c:v>209.53899999999999</c:v>
                </c:pt>
              </c:numCache>
            </c:numRef>
          </c:val>
        </c:ser>
        <c:ser>
          <c:idx val="2"/>
          <c:order val="2"/>
          <c:tx>
            <c:strRef>
              <c:f>'Fr 1970'!$A$5</c:f>
              <c:strCache>
                <c:ptCount val="1"/>
                <c:pt idx="0">
                  <c:v>Arbetslöshetsersättning</c:v>
                </c:pt>
              </c:strCache>
            </c:strRef>
          </c:tx>
          <c:spPr>
            <a:pattFill prst="smGrid">
              <a:fgClr>
                <a:sysClr val="windowText" lastClr="000000"/>
              </a:fgClr>
              <a:bgClr>
                <a:sysClr val="window" lastClr="FFFFFF"/>
              </a:bgClr>
            </a:pattFill>
            <a:ln w="3175">
              <a:solidFill>
                <a:srgbClr val="000000"/>
              </a:solidFill>
            </a:ln>
          </c:spPr>
          <c:cat>
            <c:numRef>
              <c:f>'Fr 1970'!$B$2:$AX$2</c:f>
              <c:numCache>
                <c:formatCode>yy;@</c:formatCode>
                <c:ptCount val="49"/>
                <c:pt idx="0">
                  <c:v>25569</c:v>
                </c:pt>
                <c:pt idx="1">
                  <c:v>25934</c:v>
                </c:pt>
                <c:pt idx="2">
                  <c:v>26299</c:v>
                </c:pt>
                <c:pt idx="3">
                  <c:v>26665</c:v>
                </c:pt>
                <c:pt idx="4">
                  <c:v>27030</c:v>
                </c:pt>
                <c:pt idx="5">
                  <c:v>27395</c:v>
                </c:pt>
                <c:pt idx="6">
                  <c:v>27760</c:v>
                </c:pt>
                <c:pt idx="7">
                  <c:v>28126</c:v>
                </c:pt>
                <c:pt idx="8">
                  <c:v>28491</c:v>
                </c:pt>
                <c:pt idx="9">
                  <c:v>28856</c:v>
                </c:pt>
                <c:pt idx="10">
                  <c:v>29221</c:v>
                </c:pt>
                <c:pt idx="11">
                  <c:v>29587</c:v>
                </c:pt>
                <c:pt idx="12">
                  <c:v>29952</c:v>
                </c:pt>
                <c:pt idx="13">
                  <c:v>30317</c:v>
                </c:pt>
                <c:pt idx="14">
                  <c:v>30682</c:v>
                </c:pt>
                <c:pt idx="15">
                  <c:v>31048</c:v>
                </c:pt>
                <c:pt idx="16">
                  <c:v>31413</c:v>
                </c:pt>
                <c:pt idx="17">
                  <c:v>31778</c:v>
                </c:pt>
                <c:pt idx="18">
                  <c:v>32143</c:v>
                </c:pt>
                <c:pt idx="19">
                  <c:v>32509</c:v>
                </c:pt>
                <c:pt idx="20">
                  <c:v>32874</c:v>
                </c:pt>
                <c:pt idx="21">
                  <c:v>33239</c:v>
                </c:pt>
                <c:pt idx="22">
                  <c:v>33604</c:v>
                </c:pt>
                <c:pt idx="23">
                  <c:v>33970</c:v>
                </c:pt>
                <c:pt idx="24">
                  <c:v>34335</c:v>
                </c:pt>
                <c:pt idx="25">
                  <c:v>34700</c:v>
                </c:pt>
                <c:pt idx="26">
                  <c:v>35065</c:v>
                </c:pt>
                <c:pt idx="27">
                  <c:v>35431</c:v>
                </c:pt>
                <c:pt idx="28">
                  <c:v>35796</c:v>
                </c:pt>
                <c:pt idx="29">
                  <c:v>36161</c:v>
                </c:pt>
                <c:pt idx="30">
                  <c:v>36526</c:v>
                </c:pt>
                <c:pt idx="31">
                  <c:v>36892</c:v>
                </c:pt>
                <c:pt idx="32">
                  <c:v>37257</c:v>
                </c:pt>
                <c:pt idx="33">
                  <c:v>37622</c:v>
                </c:pt>
                <c:pt idx="34">
                  <c:v>37987</c:v>
                </c:pt>
                <c:pt idx="35">
                  <c:v>38353</c:v>
                </c:pt>
                <c:pt idx="36">
                  <c:v>38718</c:v>
                </c:pt>
                <c:pt idx="37">
                  <c:v>39083</c:v>
                </c:pt>
                <c:pt idx="38">
                  <c:v>39448</c:v>
                </c:pt>
                <c:pt idx="39">
                  <c:v>39814</c:v>
                </c:pt>
                <c:pt idx="40">
                  <c:v>40179</c:v>
                </c:pt>
                <c:pt idx="41">
                  <c:v>40544</c:v>
                </c:pt>
                <c:pt idx="42">
                  <c:v>40909</c:v>
                </c:pt>
                <c:pt idx="43">
                  <c:v>41275</c:v>
                </c:pt>
                <c:pt idx="44">
                  <c:v>41640</c:v>
                </c:pt>
                <c:pt idx="45">
                  <c:v>42005</c:v>
                </c:pt>
                <c:pt idx="46">
                  <c:v>42370</c:v>
                </c:pt>
                <c:pt idx="47">
                  <c:v>42736</c:v>
                </c:pt>
                <c:pt idx="48">
                  <c:v>43101</c:v>
                </c:pt>
              </c:numCache>
            </c:numRef>
          </c:cat>
          <c:val>
            <c:numRef>
              <c:f>'Fr 1970'!$B$5:$AX$5</c:f>
              <c:numCache>
                <c:formatCode>#,##0</c:formatCode>
                <c:ptCount val="49"/>
                <c:pt idx="0">
                  <c:v>47.476440071556354</c:v>
                </c:pt>
                <c:pt idx="1">
                  <c:v>46.397430069930074</c:v>
                </c:pt>
                <c:pt idx="2">
                  <c:v>40.029155354449472</c:v>
                </c:pt>
                <c:pt idx="3">
                  <c:v>39.259363905325444</c:v>
                </c:pt>
                <c:pt idx="4">
                  <c:v>41.44284230769231</c:v>
                </c:pt>
                <c:pt idx="5">
                  <c:v>42.273876923076926</c:v>
                </c:pt>
                <c:pt idx="6">
                  <c:v>41.55588461538462</c:v>
                </c:pt>
                <c:pt idx="7">
                  <c:v>45.606142307692309</c:v>
                </c:pt>
                <c:pt idx="8">
                  <c:v>60.421223076923084</c:v>
                </c:pt>
                <c:pt idx="9">
                  <c:v>59.908857692307691</c:v>
                </c:pt>
                <c:pt idx="10">
                  <c:v>59.44278653846154</c:v>
                </c:pt>
                <c:pt idx="11">
                  <c:v>79.157638461538454</c:v>
                </c:pt>
                <c:pt idx="12">
                  <c:v>106.2488326923077</c:v>
                </c:pt>
                <c:pt idx="13">
                  <c:v>125.25183846153845</c:v>
                </c:pt>
                <c:pt idx="14">
                  <c:v>118.26777884615385</c:v>
                </c:pt>
                <c:pt idx="15">
                  <c:v>108.74420961538462</c:v>
                </c:pt>
                <c:pt idx="16">
                  <c:v>108.01468461538461</c:v>
                </c:pt>
                <c:pt idx="17">
                  <c:v>105.21247115384614</c:v>
                </c:pt>
                <c:pt idx="18">
                  <c:v>86.037942307692319</c:v>
                </c:pt>
                <c:pt idx="19">
                  <c:v>69.884521153846165</c:v>
                </c:pt>
                <c:pt idx="20">
                  <c:v>69.129000000000005</c:v>
                </c:pt>
                <c:pt idx="21">
                  <c:v>119.2</c:v>
                </c:pt>
                <c:pt idx="22">
                  <c:v>223.86600000000001</c:v>
                </c:pt>
                <c:pt idx="23">
                  <c:v>335.60700000000003</c:v>
                </c:pt>
                <c:pt idx="24">
                  <c:v>339.59699999999998</c:v>
                </c:pt>
                <c:pt idx="25">
                  <c:v>339.94299999999998</c:v>
                </c:pt>
                <c:pt idx="26">
                  <c:v>331.61399999999998</c:v>
                </c:pt>
                <c:pt idx="27">
                  <c:v>320.13099999999997</c:v>
                </c:pt>
                <c:pt idx="28">
                  <c:v>263.303</c:v>
                </c:pt>
                <c:pt idx="29">
                  <c:v>224.22399999999999</c:v>
                </c:pt>
                <c:pt idx="30">
                  <c:v>215.583</c:v>
                </c:pt>
                <c:pt idx="31">
                  <c:v>168.16499999999999</c:v>
                </c:pt>
                <c:pt idx="32">
                  <c:v>160.38</c:v>
                </c:pt>
                <c:pt idx="33">
                  <c:v>191.22499999999999</c:v>
                </c:pt>
                <c:pt idx="34">
                  <c:v>217.09200000000001</c:v>
                </c:pt>
                <c:pt idx="35">
                  <c:v>205.62799999999999</c:v>
                </c:pt>
                <c:pt idx="36" formatCode="0">
                  <c:v>178.27804230769235</c:v>
                </c:pt>
                <c:pt idx="37" formatCode="0">
                  <c:v>134.80052115384618</c:v>
                </c:pt>
                <c:pt idx="38" formatCode="0">
                  <c:v>94.290788461538469</c:v>
                </c:pt>
                <c:pt idx="39" formatCode="0">
                  <c:v>131.34448653846152</c:v>
                </c:pt>
                <c:pt idx="40" formatCode="0">
                  <c:v>117.17047307692309</c:v>
                </c:pt>
                <c:pt idx="41" formatCode="0">
                  <c:v>88.09066778085564</c:v>
                </c:pt>
                <c:pt idx="42" formatCode="0">
                  <c:v>91.251999999999995</c:v>
                </c:pt>
                <c:pt idx="43" formatCode="0">
                  <c:v>95.93</c:v>
                </c:pt>
                <c:pt idx="44" formatCode="0">
                  <c:v>95.007000000000005</c:v>
                </c:pt>
                <c:pt idx="45" formatCode="0">
                  <c:v>86.629000000000005</c:v>
                </c:pt>
                <c:pt idx="46" formatCode="0">
                  <c:v>77.356999999999999</c:v>
                </c:pt>
                <c:pt idx="47" formatCode="0">
                  <c:v>73.28</c:v>
                </c:pt>
                <c:pt idx="48" formatCode="0">
                  <c:v>69.236999999999995</c:v>
                </c:pt>
              </c:numCache>
            </c:numRef>
          </c:val>
        </c:ser>
        <c:ser>
          <c:idx val="4"/>
          <c:order val="3"/>
          <c:tx>
            <c:strRef>
              <c:f>'Fr 1970'!$A$7</c:f>
              <c:strCache>
                <c:ptCount val="1"/>
                <c:pt idx="0">
                  <c:v>Ekonomiskt bistånd</c:v>
                </c:pt>
              </c:strCache>
            </c:strRef>
          </c:tx>
          <c:spPr>
            <a:solidFill>
              <a:sysClr val="window" lastClr="FFFFFF"/>
            </a:solidFill>
            <a:ln w="3175">
              <a:solidFill>
                <a:srgbClr val="000000"/>
              </a:solidFill>
            </a:ln>
          </c:spPr>
          <c:cat>
            <c:numRef>
              <c:f>'Fr 1970'!$B$2:$AX$2</c:f>
              <c:numCache>
                <c:formatCode>yy;@</c:formatCode>
                <c:ptCount val="49"/>
                <c:pt idx="0">
                  <c:v>25569</c:v>
                </c:pt>
                <c:pt idx="1">
                  <c:v>25934</c:v>
                </c:pt>
                <c:pt idx="2">
                  <c:v>26299</c:v>
                </c:pt>
                <c:pt idx="3">
                  <c:v>26665</c:v>
                </c:pt>
                <c:pt idx="4">
                  <c:v>27030</c:v>
                </c:pt>
                <c:pt idx="5">
                  <c:v>27395</c:v>
                </c:pt>
                <c:pt idx="6">
                  <c:v>27760</c:v>
                </c:pt>
                <c:pt idx="7">
                  <c:v>28126</c:v>
                </c:pt>
                <c:pt idx="8">
                  <c:v>28491</c:v>
                </c:pt>
                <c:pt idx="9">
                  <c:v>28856</c:v>
                </c:pt>
                <c:pt idx="10">
                  <c:v>29221</c:v>
                </c:pt>
                <c:pt idx="11">
                  <c:v>29587</c:v>
                </c:pt>
                <c:pt idx="12">
                  <c:v>29952</c:v>
                </c:pt>
                <c:pt idx="13">
                  <c:v>30317</c:v>
                </c:pt>
                <c:pt idx="14">
                  <c:v>30682</c:v>
                </c:pt>
                <c:pt idx="15">
                  <c:v>31048</c:v>
                </c:pt>
                <c:pt idx="16">
                  <c:v>31413</c:v>
                </c:pt>
                <c:pt idx="17">
                  <c:v>31778</c:v>
                </c:pt>
                <c:pt idx="18">
                  <c:v>32143</c:v>
                </c:pt>
                <c:pt idx="19">
                  <c:v>32509</c:v>
                </c:pt>
                <c:pt idx="20">
                  <c:v>32874</c:v>
                </c:pt>
                <c:pt idx="21">
                  <c:v>33239</c:v>
                </c:pt>
                <c:pt idx="22">
                  <c:v>33604</c:v>
                </c:pt>
                <c:pt idx="23">
                  <c:v>33970</c:v>
                </c:pt>
                <c:pt idx="24">
                  <c:v>34335</c:v>
                </c:pt>
                <c:pt idx="25">
                  <c:v>34700</c:v>
                </c:pt>
                <c:pt idx="26">
                  <c:v>35065</c:v>
                </c:pt>
                <c:pt idx="27">
                  <c:v>35431</c:v>
                </c:pt>
                <c:pt idx="28">
                  <c:v>35796</c:v>
                </c:pt>
                <c:pt idx="29">
                  <c:v>36161</c:v>
                </c:pt>
                <c:pt idx="30">
                  <c:v>36526</c:v>
                </c:pt>
                <c:pt idx="31">
                  <c:v>36892</c:v>
                </c:pt>
                <c:pt idx="32">
                  <c:v>37257</c:v>
                </c:pt>
                <c:pt idx="33">
                  <c:v>37622</c:v>
                </c:pt>
                <c:pt idx="34">
                  <c:v>37987</c:v>
                </c:pt>
                <c:pt idx="35">
                  <c:v>38353</c:v>
                </c:pt>
                <c:pt idx="36">
                  <c:v>38718</c:v>
                </c:pt>
                <c:pt idx="37">
                  <c:v>39083</c:v>
                </c:pt>
                <c:pt idx="38">
                  <c:v>39448</c:v>
                </c:pt>
                <c:pt idx="39">
                  <c:v>39814</c:v>
                </c:pt>
                <c:pt idx="40">
                  <c:v>40179</c:v>
                </c:pt>
                <c:pt idx="41">
                  <c:v>40544</c:v>
                </c:pt>
                <c:pt idx="42">
                  <c:v>40909</c:v>
                </c:pt>
                <c:pt idx="43">
                  <c:v>41275</c:v>
                </c:pt>
                <c:pt idx="44">
                  <c:v>41640</c:v>
                </c:pt>
                <c:pt idx="45">
                  <c:v>42005</c:v>
                </c:pt>
                <c:pt idx="46">
                  <c:v>42370</c:v>
                </c:pt>
                <c:pt idx="47">
                  <c:v>42736</c:v>
                </c:pt>
                <c:pt idx="48">
                  <c:v>43101</c:v>
                </c:pt>
              </c:numCache>
            </c:numRef>
          </c:cat>
          <c:val>
            <c:numRef>
              <c:f>'Fr 1970'!$B$7:$AX$7</c:f>
              <c:numCache>
                <c:formatCode>#,##0</c:formatCode>
                <c:ptCount val="49"/>
                <c:pt idx="0">
                  <c:v>65.014200000000002</c:v>
                </c:pt>
                <c:pt idx="1">
                  <c:v>75.196439999999996</c:v>
                </c:pt>
                <c:pt idx="2">
                  <c:v>76.034890000000004</c:v>
                </c:pt>
                <c:pt idx="3">
                  <c:v>71.565300000000008</c:v>
                </c:pt>
                <c:pt idx="4">
                  <c:v>63.764120000000005</c:v>
                </c:pt>
                <c:pt idx="5">
                  <c:v>61.040109999999999</c:v>
                </c:pt>
                <c:pt idx="6">
                  <c:v>57.249550000000006</c:v>
                </c:pt>
                <c:pt idx="7">
                  <c:v>55.029960000000003</c:v>
                </c:pt>
                <c:pt idx="8">
                  <c:v>54.515169999999998</c:v>
                </c:pt>
                <c:pt idx="9">
                  <c:v>51.683900000000001</c:v>
                </c:pt>
                <c:pt idx="10">
                  <c:v>50.168030000000002</c:v>
                </c:pt>
                <c:pt idx="11">
                  <c:v>51.402910000000006</c:v>
                </c:pt>
                <c:pt idx="12">
                  <c:v>63.355419999999995</c:v>
                </c:pt>
                <c:pt idx="13">
                  <c:v>69.357979999999998</c:v>
                </c:pt>
                <c:pt idx="14">
                  <c:v>76.596000000000004</c:v>
                </c:pt>
                <c:pt idx="15">
                  <c:v>75.156990000000008</c:v>
                </c:pt>
                <c:pt idx="16">
                  <c:v>79.221229999999991</c:v>
                </c:pt>
                <c:pt idx="17">
                  <c:v>75.695449999999994</c:v>
                </c:pt>
                <c:pt idx="18">
                  <c:v>73.551100000000005</c:v>
                </c:pt>
                <c:pt idx="19">
                  <c:v>70.889630000000011</c:v>
                </c:pt>
                <c:pt idx="20">
                  <c:v>71.718000000000004</c:v>
                </c:pt>
                <c:pt idx="21">
                  <c:v>74.191000000000003</c:v>
                </c:pt>
                <c:pt idx="22">
                  <c:v>88.128</c:v>
                </c:pt>
                <c:pt idx="23">
                  <c:v>106.13800000000001</c:v>
                </c:pt>
                <c:pt idx="24">
                  <c:v>121.23</c:v>
                </c:pt>
                <c:pt idx="25">
                  <c:v>116.88500000000001</c:v>
                </c:pt>
                <c:pt idx="26">
                  <c:v>131.38900000000001</c:v>
                </c:pt>
                <c:pt idx="27">
                  <c:v>137.90199999999999</c:v>
                </c:pt>
                <c:pt idx="28">
                  <c:v>127.083</c:v>
                </c:pt>
                <c:pt idx="29">
                  <c:v>113.002</c:v>
                </c:pt>
                <c:pt idx="30">
                  <c:v>99.659000000000006</c:v>
                </c:pt>
                <c:pt idx="31">
                  <c:v>88.759</c:v>
                </c:pt>
                <c:pt idx="32">
                  <c:v>82.623000000000005</c:v>
                </c:pt>
                <c:pt idx="33">
                  <c:v>81.536000000000001</c:v>
                </c:pt>
                <c:pt idx="34">
                  <c:v>84.454999999999998</c:v>
                </c:pt>
                <c:pt idx="35">
                  <c:v>85.388999999999996</c:v>
                </c:pt>
                <c:pt idx="36" formatCode="0">
                  <c:v>79.915000000000006</c:v>
                </c:pt>
                <c:pt idx="37" formatCode="0">
                  <c:v>76.734999999999999</c:v>
                </c:pt>
                <c:pt idx="38" formatCode="0">
                  <c:v>78.86</c:v>
                </c:pt>
                <c:pt idx="39" formatCode="0">
                  <c:v>88.765000000000001</c:v>
                </c:pt>
                <c:pt idx="40" formatCode="0">
                  <c:v>95.831999999999994</c:v>
                </c:pt>
                <c:pt idx="41" formatCode="0">
                  <c:v>98.36</c:v>
                </c:pt>
                <c:pt idx="42" formatCode="0">
                  <c:v>99.444999999999993</c:v>
                </c:pt>
                <c:pt idx="43" formatCode="0">
                  <c:v>99.474999999999994</c:v>
                </c:pt>
                <c:pt idx="44" formatCode="0">
                  <c:v>98.816999999999993</c:v>
                </c:pt>
                <c:pt idx="45" formatCode="0">
                  <c:v>96.162999999999997</c:v>
                </c:pt>
                <c:pt idx="46" formatCode="0">
                  <c:v>91.628</c:v>
                </c:pt>
                <c:pt idx="47" formatCode="0">
                  <c:v>87.822000000000003</c:v>
                </c:pt>
                <c:pt idx="48" formatCode="0">
                  <c:v>84.521000000000001</c:v>
                </c:pt>
              </c:numCache>
            </c:numRef>
          </c:val>
        </c:ser>
        <c:ser>
          <c:idx val="3"/>
          <c:order val="4"/>
          <c:tx>
            <c:strRef>
              <c:f>'Fr 1970'!$A$6</c:f>
              <c:strCache>
                <c:ptCount val="1"/>
                <c:pt idx="0">
                  <c:v>Arbetsmarknadspolitiska program</c:v>
                </c:pt>
              </c:strCache>
            </c:strRef>
          </c:tx>
          <c:spPr>
            <a:solidFill>
              <a:sysClr val="window" lastClr="FFFFFF">
                <a:lumMod val="50000"/>
              </a:sysClr>
            </a:solidFill>
            <a:ln w="3175">
              <a:solidFill>
                <a:sysClr val="windowText" lastClr="000000"/>
              </a:solidFill>
            </a:ln>
          </c:spPr>
          <c:cat>
            <c:numRef>
              <c:f>'Fr 1970'!$B$2:$AX$2</c:f>
              <c:numCache>
                <c:formatCode>yy;@</c:formatCode>
                <c:ptCount val="49"/>
                <c:pt idx="0">
                  <c:v>25569</c:v>
                </c:pt>
                <c:pt idx="1">
                  <c:v>25934</c:v>
                </c:pt>
                <c:pt idx="2">
                  <c:v>26299</c:v>
                </c:pt>
                <c:pt idx="3">
                  <c:v>26665</c:v>
                </c:pt>
                <c:pt idx="4">
                  <c:v>27030</c:v>
                </c:pt>
                <c:pt idx="5">
                  <c:v>27395</c:v>
                </c:pt>
                <c:pt idx="6">
                  <c:v>27760</c:v>
                </c:pt>
                <c:pt idx="7">
                  <c:v>28126</c:v>
                </c:pt>
                <c:pt idx="8">
                  <c:v>28491</c:v>
                </c:pt>
                <c:pt idx="9">
                  <c:v>28856</c:v>
                </c:pt>
                <c:pt idx="10">
                  <c:v>29221</c:v>
                </c:pt>
                <c:pt idx="11">
                  <c:v>29587</c:v>
                </c:pt>
                <c:pt idx="12">
                  <c:v>29952</c:v>
                </c:pt>
                <c:pt idx="13">
                  <c:v>30317</c:v>
                </c:pt>
                <c:pt idx="14">
                  <c:v>30682</c:v>
                </c:pt>
                <c:pt idx="15">
                  <c:v>31048</c:v>
                </c:pt>
                <c:pt idx="16">
                  <c:v>31413</c:v>
                </c:pt>
                <c:pt idx="17">
                  <c:v>31778</c:v>
                </c:pt>
                <c:pt idx="18">
                  <c:v>32143</c:v>
                </c:pt>
                <c:pt idx="19">
                  <c:v>32509</c:v>
                </c:pt>
                <c:pt idx="20">
                  <c:v>32874</c:v>
                </c:pt>
                <c:pt idx="21">
                  <c:v>33239</c:v>
                </c:pt>
                <c:pt idx="22">
                  <c:v>33604</c:v>
                </c:pt>
                <c:pt idx="23">
                  <c:v>33970</c:v>
                </c:pt>
                <c:pt idx="24">
                  <c:v>34335</c:v>
                </c:pt>
                <c:pt idx="25">
                  <c:v>34700</c:v>
                </c:pt>
                <c:pt idx="26">
                  <c:v>35065</c:v>
                </c:pt>
                <c:pt idx="27">
                  <c:v>35431</c:v>
                </c:pt>
                <c:pt idx="28">
                  <c:v>35796</c:v>
                </c:pt>
                <c:pt idx="29">
                  <c:v>36161</c:v>
                </c:pt>
                <c:pt idx="30">
                  <c:v>36526</c:v>
                </c:pt>
                <c:pt idx="31">
                  <c:v>36892</c:v>
                </c:pt>
                <c:pt idx="32">
                  <c:v>37257</c:v>
                </c:pt>
                <c:pt idx="33">
                  <c:v>37622</c:v>
                </c:pt>
                <c:pt idx="34">
                  <c:v>37987</c:v>
                </c:pt>
                <c:pt idx="35">
                  <c:v>38353</c:v>
                </c:pt>
                <c:pt idx="36">
                  <c:v>38718</c:v>
                </c:pt>
                <c:pt idx="37">
                  <c:v>39083</c:v>
                </c:pt>
                <c:pt idx="38">
                  <c:v>39448</c:v>
                </c:pt>
                <c:pt idx="39">
                  <c:v>39814</c:v>
                </c:pt>
                <c:pt idx="40">
                  <c:v>40179</c:v>
                </c:pt>
                <c:pt idx="41">
                  <c:v>40544</c:v>
                </c:pt>
                <c:pt idx="42">
                  <c:v>40909</c:v>
                </c:pt>
                <c:pt idx="43">
                  <c:v>41275</c:v>
                </c:pt>
                <c:pt idx="44">
                  <c:v>41640</c:v>
                </c:pt>
                <c:pt idx="45">
                  <c:v>42005</c:v>
                </c:pt>
                <c:pt idx="46">
                  <c:v>42370</c:v>
                </c:pt>
                <c:pt idx="47">
                  <c:v>42736</c:v>
                </c:pt>
                <c:pt idx="48">
                  <c:v>43101</c:v>
                </c:pt>
              </c:numCache>
            </c:numRef>
          </c:cat>
          <c:val>
            <c:numRef>
              <c:f>'Fr 1970'!$B$6:$AX$6</c:f>
              <c:numCache>
                <c:formatCode>#,##0</c:formatCode>
                <c:ptCount val="49"/>
                <c:pt idx="0">
                  <c:v>41.23</c:v>
                </c:pt>
                <c:pt idx="1">
                  <c:v>49.59</c:v>
                </c:pt>
                <c:pt idx="2">
                  <c:v>59.232500000000002</c:v>
                </c:pt>
                <c:pt idx="3">
                  <c:v>64.790000000000006</c:v>
                </c:pt>
                <c:pt idx="4">
                  <c:v>51.585000000000001</c:v>
                </c:pt>
                <c:pt idx="5">
                  <c:v>41.325000000000003</c:v>
                </c:pt>
                <c:pt idx="6">
                  <c:v>46.482550000000003</c:v>
                </c:pt>
                <c:pt idx="7">
                  <c:v>67.279949999999999</c:v>
                </c:pt>
                <c:pt idx="8">
                  <c:v>92.761800000000008</c:v>
                </c:pt>
                <c:pt idx="9">
                  <c:v>93.079100000000011</c:v>
                </c:pt>
                <c:pt idx="10">
                  <c:v>65.474000000000004</c:v>
                </c:pt>
                <c:pt idx="11">
                  <c:v>56.373949999999994</c:v>
                </c:pt>
                <c:pt idx="12">
                  <c:v>79.727800000000002</c:v>
                </c:pt>
                <c:pt idx="13">
                  <c:v>96.380350000000007</c:v>
                </c:pt>
                <c:pt idx="14">
                  <c:v>127.76075</c:v>
                </c:pt>
                <c:pt idx="15">
                  <c:v>100.07680000000001</c:v>
                </c:pt>
                <c:pt idx="16">
                  <c:v>87.306899999999999</c:v>
                </c:pt>
                <c:pt idx="17">
                  <c:v>78.437699999999992</c:v>
                </c:pt>
                <c:pt idx="18">
                  <c:v>79.129300000000001</c:v>
                </c:pt>
                <c:pt idx="19">
                  <c:v>62.732300000000002</c:v>
                </c:pt>
                <c:pt idx="20">
                  <c:v>60.585000000000001</c:v>
                </c:pt>
                <c:pt idx="21">
                  <c:v>98.191999999999993</c:v>
                </c:pt>
                <c:pt idx="22">
                  <c:v>166.345</c:v>
                </c:pt>
                <c:pt idx="23">
                  <c:v>191.96299999999999</c:v>
                </c:pt>
                <c:pt idx="24">
                  <c:v>233.58600000000001</c:v>
                </c:pt>
                <c:pt idx="25">
                  <c:v>197.89</c:v>
                </c:pt>
                <c:pt idx="26">
                  <c:v>201.94499999999999</c:v>
                </c:pt>
                <c:pt idx="27">
                  <c:v>191.15899999999999</c:v>
                </c:pt>
                <c:pt idx="28">
                  <c:v>172.566</c:v>
                </c:pt>
                <c:pt idx="29">
                  <c:v>141.55099999999999</c:v>
                </c:pt>
                <c:pt idx="30">
                  <c:v>112.59699999999999</c:v>
                </c:pt>
                <c:pt idx="31">
                  <c:v>111.59699999999999</c:v>
                </c:pt>
                <c:pt idx="32">
                  <c:v>116.613</c:v>
                </c:pt>
                <c:pt idx="33">
                  <c:v>90.373000000000005</c:v>
                </c:pt>
                <c:pt idx="34">
                  <c:v>103.53</c:v>
                </c:pt>
                <c:pt idx="35">
                  <c:v>118.748</c:v>
                </c:pt>
                <c:pt idx="36" formatCode="0">
                  <c:v>134.59100000000001</c:v>
                </c:pt>
                <c:pt idx="37" formatCode="0">
                  <c:v>82.997</c:v>
                </c:pt>
                <c:pt idx="38" formatCode="0">
                  <c:v>75.945999999999998</c:v>
                </c:pt>
                <c:pt idx="39" formatCode="0">
                  <c:v>117.24</c:v>
                </c:pt>
                <c:pt idx="40" formatCode="0">
                  <c:v>177.5565</c:v>
                </c:pt>
                <c:pt idx="41" formatCode="0">
                  <c:v>171.88954999999999</c:v>
                </c:pt>
                <c:pt idx="42" formatCode="0">
                  <c:v>183.36199999999999</c:v>
                </c:pt>
                <c:pt idx="43" formatCode="0">
                  <c:v>199.41</c:v>
                </c:pt>
                <c:pt idx="44" formatCode="0">
                  <c:v>205.315</c:v>
                </c:pt>
                <c:pt idx="45" formatCode="0">
                  <c:v>200.40600000000001</c:v>
                </c:pt>
                <c:pt idx="46" formatCode="0">
                  <c:v>189.55699999999999</c:v>
                </c:pt>
                <c:pt idx="47" formatCode="0">
                  <c:v>184.45099999999999</c:v>
                </c:pt>
                <c:pt idx="48" formatCode="0">
                  <c:v>174.82</c:v>
                </c:pt>
              </c:numCache>
            </c:numRef>
          </c:val>
        </c:ser>
        <c:dLbls>
          <c:showLegendKey val="0"/>
          <c:showVal val="0"/>
          <c:showCatName val="0"/>
          <c:showSerName val="0"/>
          <c:showPercent val="0"/>
          <c:showBubbleSize val="0"/>
        </c:dLbls>
        <c:axId val="148526976"/>
        <c:axId val="148528512"/>
      </c:areaChart>
      <c:dateAx>
        <c:axId val="148526976"/>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48528512"/>
        <c:crosses val="autoZero"/>
        <c:auto val="1"/>
        <c:lblOffset val="100"/>
        <c:baseTimeUnit val="years"/>
        <c:majorUnit val="5"/>
        <c:majorTimeUnit val="years"/>
      </c:dateAx>
      <c:valAx>
        <c:axId val="148528512"/>
        <c:scaling>
          <c:orientation val="minMax"/>
          <c:max val="160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48526976"/>
        <c:crosses val="autoZero"/>
        <c:crossBetween val="midCat"/>
      </c:valAx>
      <c:spPr>
        <a:noFill/>
        <a:ln w="3175">
          <a:solidFill>
            <a:sysClr val="windowText" lastClr="000000"/>
          </a:solidFill>
          <a:prstDash val="solid"/>
        </a:ln>
      </c:spPr>
    </c:plotArea>
    <c:legend>
      <c:legendPos val="r"/>
      <c:layout>
        <c:manualLayout>
          <c:xMode val="edge"/>
          <c:yMode val="edge"/>
          <c:x val="5.6286298568507157E-2"/>
          <c:y val="6.8407932234902005E-2"/>
          <c:w val="0.56176073619631905"/>
          <c:h val="0.29229456949607024"/>
        </c:manualLayout>
      </c:layout>
      <c:overlay val="0"/>
      <c:spPr>
        <a:noFill/>
        <a:ln w="25400">
          <a:noFill/>
        </a:ln>
      </c:spPr>
      <c:txPr>
        <a:bodyPr/>
        <a:lstStyle/>
        <a:p>
          <a:pPr>
            <a:defRPr b="1"/>
          </a:pPr>
          <a:endParaRPr lang="sv-SE"/>
        </a:p>
      </c:txPr>
    </c:legend>
    <c:plotVisOnly val="1"/>
    <c:dispBlanksAs val="gap"/>
    <c:showDLblsOverMax val="0"/>
  </c:chart>
  <c:spPr>
    <a:noFill/>
    <a:ln w="25400">
      <a:noFill/>
    </a:ln>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1874216646550924E-2"/>
          <c:y val="4.5916445495424382E-2"/>
          <c:w val="0.84481006580168971"/>
          <c:h val="0.86816480133892526"/>
        </c:manualLayout>
      </c:layout>
      <c:lineChart>
        <c:grouping val="standard"/>
        <c:varyColors val="0"/>
        <c:ser>
          <c:idx val="1"/>
          <c:order val="1"/>
          <c:tx>
            <c:strRef>
              <c:f>Sheet1!$C$2</c:f>
              <c:strCache>
                <c:ptCount val="1"/>
                <c:pt idx="0">
                  <c:v>20−64 år (vänster axel)</c:v>
                </c:pt>
              </c:strCache>
            </c:strRef>
          </c:tx>
          <c:spPr>
            <a:ln w="25400">
              <a:solidFill>
                <a:srgbClr val="000000"/>
              </a:solidFill>
              <a:prstDash val="solid"/>
            </a:ln>
          </c:spPr>
          <c:marker>
            <c:symbol val="none"/>
          </c:marker>
          <c:cat>
            <c:numRef>
              <c:f>Sheet1!$A$4:$A$21</c:f>
              <c:numCache>
                <c:formatCode>yyyy;@</c:formatCode>
                <c:ptCount val="18"/>
                <c:pt idx="0">
                  <c:v>36892</c:v>
                </c:pt>
                <c:pt idx="1">
                  <c:v>37257</c:v>
                </c:pt>
                <c:pt idx="2">
                  <c:v>37622</c:v>
                </c:pt>
                <c:pt idx="3">
                  <c:v>37987</c:v>
                </c:pt>
                <c:pt idx="4">
                  <c:v>38353</c:v>
                </c:pt>
                <c:pt idx="5">
                  <c:v>38718</c:v>
                </c:pt>
                <c:pt idx="6">
                  <c:v>39083</c:v>
                </c:pt>
                <c:pt idx="7">
                  <c:v>39448</c:v>
                </c:pt>
                <c:pt idx="8">
                  <c:v>39814</c:v>
                </c:pt>
                <c:pt idx="9">
                  <c:v>40179</c:v>
                </c:pt>
                <c:pt idx="10">
                  <c:v>40544</c:v>
                </c:pt>
                <c:pt idx="11">
                  <c:v>40909</c:v>
                </c:pt>
                <c:pt idx="12">
                  <c:v>41275</c:v>
                </c:pt>
                <c:pt idx="13">
                  <c:v>41640</c:v>
                </c:pt>
                <c:pt idx="14">
                  <c:v>42005</c:v>
                </c:pt>
                <c:pt idx="15">
                  <c:v>42370</c:v>
                </c:pt>
                <c:pt idx="16">
                  <c:v>42736</c:v>
                </c:pt>
                <c:pt idx="17">
                  <c:v>43101</c:v>
                </c:pt>
              </c:numCache>
            </c:numRef>
          </c:cat>
          <c:val>
            <c:numRef>
              <c:f>Sheet1!$C$4:$C$21</c:f>
              <c:numCache>
                <c:formatCode>General</c:formatCode>
                <c:ptCount val="18"/>
                <c:pt idx="0">
                  <c:v>79.200336523758125</c:v>
                </c:pt>
                <c:pt idx="1">
                  <c:v>79.036562725131461</c:v>
                </c:pt>
                <c:pt idx="2">
                  <c:v>78.554974853112256</c:v>
                </c:pt>
                <c:pt idx="3">
                  <c:v>77.989852233717414</c:v>
                </c:pt>
                <c:pt idx="4">
                  <c:v>78.101944517283513</c:v>
                </c:pt>
                <c:pt idx="5">
                  <c:v>78.771991578444087</c:v>
                </c:pt>
                <c:pt idx="6">
                  <c:v>80.086676973394134</c:v>
                </c:pt>
                <c:pt idx="7">
                  <c:v>80.341014435847569</c:v>
                </c:pt>
                <c:pt idx="8">
                  <c:v>78.301232919940489</c:v>
                </c:pt>
                <c:pt idx="9">
                  <c:v>78.088184892457846</c:v>
                </c:pt>
                <c:pt idx="10">
                  <c:v>79.364935714428029</c:v>
                </c:pt>
                <c:pt idx="11">
                  <c:v>79.407246865977342</c:v>
                </c:pt>
                <c:pt idx="12">
                  <c:v>79.751837246890886</c:v>
                </c:pt>
                <c:pt idx="13">
                  <c:v>79.852771029333425</c:v>
                </c:pt>
                <c:pt idx="14">
                  <c:v>80.200039790992221</c:v>
                </c:pt>
                <c:pt idx="15">
                  <c:v>80.697445624999972</c:v>
                </c:pt>
                <c:pt idx="16">
                  <c:v>81.107131354861224</c:v>
                </c:pt>
                <c:pt idx="17">
                  <c:v>81.637295378752015</c:v>
                </c:pt>
              </c:numCache>
            </c:numRef>
          </c:val>
          <c:smooth val="0"/>
        </c:ser>
        <c:dLbls>
          <c:showLegendKey val="0"/>
          <c:showVal val="0"/>
          <c:showCatName val="0"/>
          <c:showSerName val="0"/>
          <c:showPercent val="0"/>
          <c:showBubbleSize val="0"/>
        </c:dLbls>
        <c:marker val="1"/>
        <c:smooth val="0"/>
        <c:axId val="148562688"/>
        <c:axId val="148564224"/>
      </c:lineChart>
      <c:lineChart>
        <c:grouping val="standard"/>
        <c:varyColors val="0"/>
        <c:ser>
          <c:idx val="0"/>
          <c:order val="0"/>
          <c:tx>
            <c:strRef>
              <c:f>Sheet1!$B$2</c:f>
              <c:strCache>
                <c:ptCount val="1"/>
                <c:pt idx="0">
                  <c:v>15−74 år (höger axel)</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Sheet1!$A$4:$A$21</c:f>
              <c:numCache>
                <c:formatCode>yyyy;@</c:formatCode>
                <c:ptCount val="18"/>
                <c:pt idx="0">
                  <c:v>36892</c:v>
                </c:pt>
                <c:pt idx="1">
                  <c:v>37257</c:v>
                </c:pt>
                <c:pt idx="2">
                  <c:v>37622</c:v>
                </c:pt>
                <c:pt idx="3">
                  <c:v>37987</c:v>
                </c:pt>
                <c:pt idx="4">
                  <c:v>38353</c:v>
                </c:pt>
                <c:pt idx="5">
                  <c:v>38718</c:v>
                </c:pt>
                <c:pt idx="6">
                  <c:v>39083</c:v>
                </c:pt>
                <c:pt idx="7">
                  <c:v>39448</c:v>
                </c:pt>
                <c:pt idx="8">
                  <c:v>39814</c:v>
                </c:pt>
                <c:pt idx="9">
                  <c:v>40179</c:v>
                </c:pt>
                <c:pt idx="10">
                  <c:v>40544</c:v>
                </c:pt>
                <c:pt idx="11">
                  <c:v>40909</c:v>
                </c:pt>
                <c:pt idx="12">
                  <c:v>41275</c:v>
                </c:pt>
                <c:pt idx="13">
                  <c:v>41640</c:v>
                </c:pt>
                <c:pt idx="14">
                  <c:v>42005</c:v>
                </c:pt>
                <c:pt idx="15">
                  <c:v>42370</c:v>
                </c:pt>
                <c:pt idx="16">
                  <c:v>42736</c:v>
                </c:pt>
                <c:pt idx="17">
                  <c:v>43101</c:v>
                </c:pt>
              </c:numCache>
            </c:numRef>
          </c:cat>
          <c:val>
            <c:numRef>
              <c:f>Sheet1!$B$4:$B$21</c:f>
              <c:numCache>
                <c:formatCode>General</c:formatCode>
                <c:ptCount val="18"/>
                <c:pt idx="0">
                  <c:v>67.071310466600295</c:v>
                </c:pt>
                <c:pt idx="1">
                  <c:v>66.903587054436841</c:v>
                </c:pt>
                <c:pt idx="2">
                  <c:v>66.292977208346215</c:v>
                </c:pt>
                <c:pt idx="3">
                  <c:v>65.551879439880508</c:v>
                </c:pt>
                <c:pt idx="4">
                  <c:v>65.251670344189236</c:v>
                </c:pt>
                <c:pt idx="5">
                  <c:v>65.797805871797621</c:v>
                </c:pt>
                <c:pt idx="6">
                  <c:v>66.743807663740512</c:v>
                </c:pt>
                <c:pt idx="7">
                  <c:v>66.763357827127152</c:v>
                </c:pt>
                <c:pt idx="8">
                  <c:v>64.677698476173745</c:v>
                </c:pt>
                <c:pt idx="9">
                  <c:v>64.425793705259821</c:v>
                </c:pt>
                <c:pt idx="10">
                  <c:v>65.396330758287363</c:v>
                </c:pt>
                <c:pt idx="11">
                  <c:v>65.455990058579005</c:v>
                </c:pt>
                <c:pt idx="12">
                  <c:v>65.74253753816069</c:v>
                </c:pt>
                <c:pt idx="13">
                  <c:v>66.000237939460987</c:v>
                </c:pt>
                <c:pt idx="14">
                  <c:v>66.293395467783185</c:v>
                </c:pt>
                <c:pt idx="15">
                  <c:v>66.616543877927853</c:v>
                </c:pt>
                <c:pt idx="16">
                  <c:v>66.859691107242142</c:v>
                </c:pt>
                <c:pt idx="17">
                  <c:v>67.200283235679635</c:v>
                </c:pt>
              </c:numCache>
            </c:numRef>
          </c:val>
          <c:smooth val="0"/>
        </c:ser>
        <c:dLbls>
          <c:showLegendKey val="0"/>
          <c:showVal val="0"/>
          <c:showCatName val="0"/>
          <c:showSerName val="0"/>
          <c:showPercent val="0"/>
          <c:showBubbleSize val="0"/>
        </c:dLbls>
        <c:marker val="1"/>
        <c:smooth val="0"/>
        <c:axId val="148649472"/>
        <c:axId val="148647936"/>
      </c:lineChart>
      <c:dateAx>
        <c:axId val="148562688"/>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48564224"/>
        <c:crosses val="autoZero"/>
        <c:auto val="1"/>
        <c:lblOffset val="100"/>
        <c:baseTimeUnit val="years"/>
      </c:dateAx>
      <c:valAx>
        <c:axId val="148564224"/>
        <c:scaling>
          <c:orientation val="minMax"/>
          <c:max val="82"/>
          <c:min val="77"/>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48562688"/>
        <c:crossesAt val="1"/>
        <c:crossBetween val="between"/>
        <c:majorUnit val="1"/>
      </c:valAx>
      <c:valAx>
        <c:axId val="148647936"/>
        <c:scaling>
          <c:orientation val="minMax"/>
          <c:max val="69"/>
          <c:min val="64"/>
        </c:scaling>
        <c:delete val="0"/>
        <c:axPos val="r"/>
        <c:numFmt formatCode="General" sourceLinked="1"/>
        <c:majorTickMark val="out"/>
        <c:minorTickMark val="none"/>
        <c:tickLblPos val="nextTo"/>
        <c:crossAx val="148649472"/>
        <c:crosses val="max"/>
        <c:crossBetween val="between"/>
        <c:majorUnit val="1"/>
      </c:valAx>
      <c:dateAx>
        <c:axId val="148649472"/>
        <c:scaling>
          <c:orientation val="minMax"/>
        </c:scaling>
        <c:delete val="1"/>
        <c:axPos val="b"/>
        <c:numFmt formatCode="yyyy;@" sourceLinked="1"/>
        <c:majorTickMark val="out"/>
        <c:minorTickMark val="none"/>
        <c:tickLblPos val="nextTo"/>
        <c:crossAx val="148647936"/>
        <c:crosses val="autoZero"/>
        <c:auto val="1"/>
        <c:lblOffset val="100"/>
        <c:baseTimeUnit val="years"/>
      </c:dateAx>
      <c:spPr>
        <a:noFill/>
        <a:ln w="3175">
          <a:solidFill>
            <a:srgbClr val="000000"/>
          </a:solidFill>
          <a:prstDash val="solid"/>
        </a:ln>
      </c:spPr>
    </c:plotArea>
    <c:legend>
      <c:legendPos val="b"/>
      <c:layout>
        <c:manualLayout>
          <c:xMode val="edge"/>
          <c:yMode val="edge"/>
          <c:x val="0.11688616223585549"/>
          <c:y val="9.0600550964187301E-2"/>
          <c:w val="0.50652897068847991"/>
          <c:h val="0.16126629935720846"/>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8182224138514667E-2"/>
          <c:y val="3.6037839805405383E-2"/>
          <c:w val="0.8825944103612815"/>
          <c:h val="0.71649737047728168"/>
        </c:manualLayout>
      </c:layout>
      <c:barChart>
        <c:barDir val="col"/>
        <c:grouping val="clustered"/>
        <c:varyColors val="0"/>
        <c:ser>
          <c:idx val="2"/>
          <c:order val="1"/>
          <c:tx>
            <c:strRef>
              <c:f>Sheet1!$A$6</c:f>
              <c:strCache>
                <c:ptCount val="1"/>
                <c:pt idx="0">
                  <c:v>2013 Kv4</c:v>
                </c:pt>
              </c:strCache>
            </c:strRef>
          </c:tx>
          <c:spPr>
            <a:solidFill>
              <a:schemeClr val="tx1">
                <a:lumMod val="85000"/>
                <a:lumOff val="15000"/>
              </a:schemeClr>
            </a:solidFill>
            <a:ln w="28575">
              <a:noFill/>
            </a:ln>
          </c:spPr>
          <c:invertIfNegative val="0"/>
          <c:cat>
            <c:strRef>
              <c:f>Sheet1!$B$2:$P$2</c:f>
              <c:strCache>
                <c:ptCount val="15"/>
                <c:pt idx="0">
                  <c:v>Sverige</c:v>
                </c:pt>
                <c:pt idx="1">
                  <c:v>Nederländerna</c:v>
                </c:pt>
                <c:pt idx="2">
                  <c:v>Tyskland</c:v>
                </c:pt>
                <c:pt idx="3">
                  <c:v>Storbritannien</c:v>
                </c:pt>
                <c:pt idx="4">
                  <c:v>Österrike</c:v>
                </c:pt>
                <c:pt idx="5">
                  <c:v>Danmark</c:v>
                </c:pt>
                <c:pt idx="6">
                  <c:v>Finland</c:v>
                </c:pt>
                <c:pt idx="7">
                  <c:v>EU28*</c:v>
                </c:pt>
                <c:pt idx="8">
                  <c:v>Frankrike*</c:v>
                </c:pt>
                <c:pt idx="9">
                  <c:v>Irland</c:v>
                </c:pt>
                <c:pt idx="10">
                  <c:v>Portugal</c:v>
                </c:pt>
                <c:pt idx="11">
                  <c:v>Belgien</c:v>
                </c:pt>
                <c:pt idx="12">
                  <c:v>Italien</c:v>
                </c:pt>
                <c:pt idx="13">
                  <c:v>Spanien</c:v>
                </c:pt>
                <c:pt idx="14">
                  <c:v>Grekland</c:v>
                </c:pt>
              </c:strCache>
            </c:strRef>
          </c:cat>
          <c:val>
            <c:numRef>
              <c:f>Sheet1!$B$6:$P$6</c:f>
              <c:numCache>
                <c:formatCode>0.0</c:formatCode>
                <c:ptCount val="15"/>
                <c:pt idx="0">
                  <c:v>65.909090000000006</c:v>
                </c:pt>
                <c:pt idx="1">
                  <c:v>65.702870000000004</c:v>
                </c:pt>
                <c:pt idx="2">
                  <c:v>64.288030000000006</c:v>
                </c:pt>
                <c:pt idx="3">
                  <c:v>64.079340000000002</c:v>
                </c:pt>
                <c:pt idx="4">
                  <c:v>63.941310000000001</c:v>
                </c:pt>
                <c:pt idx="5">
                  <c:v>63.509010000000004</c:v>
                </c:pt>
                <c:pt idx="6">
                  <c:v>60.115459999999999</c:v>
                </c:pt>
                <c:pt idx="7">
                  <c:v>56.967269999999999</c:v>
                </c:pt>
                <c:pt idx="8">
                  <c:v>56.7667</c:v>
                </c:pt>
                <c:pt idx="9">
                  <c:v>56.667310000000001</c:v>
                </c:pt>
                <c:pt idx="10">
                  <c:v>56.386009999999999</c:v>
                </c:pt>
                <c:pt idx="11">
                  <c:v>54.555610000000001</c:v>
                </c:pt>
                <c:pt idx="12">
                  <c:v>48.52317</c:v>
                </c:pt>
                <c:pt idx="13">
                  <c:v>48.409649999999999</c:v>
                </c:pt>
                <c:pt idx="14">
                  <c:v>43.222720000000002</c:v>
                </c:pt>
              </c:numCache>
            </c:numRef>
          </c:val>
        </c:ser>
        <c:dLbls>
          <c:showLegendKey val="0"/>
          <c:showVal val="0"/>
          <c:showCatName val="0"/>
          <c:showSerName val="0"/>
          <c:showPercent val="0"/>
          <c:showBubbleSize val="0"/>
        </c:dLbls>
        <c:gapWidth val="286"/>
        <c:overlap val="100"/>
        <c:axId val="148674816"/>
        <c:axId val="148685184"/>
      </c:barChart>
      <c:lineChart>
        <c:grouping val="standard"/>
        <c:varyColors val="0"/>
        <c:ser>
          <c:idx val="1"/>
          <c:order val="0"/>
          <c:tx>
            <c:strRef>
              <c:f>Sheet1!$A$4</c:f>
              <c:strCache>
                <c:ptCount val="1"/>
                <c:pt idx="0">
                  <c:v>2008 Kv3</c:v>
                </c:pt>
              </c:strCache>
            </c:strRef>
          </c:tx>
          <c:spPr>
            <a:ln>
              <a:noFill/>
            </a:ln>
          </c:spPr>
          <c:marker>
            <c:symbol val="dash"/>
            <c:size val="7"/>
            <c:spPr>
              <a:ln>
                <a:noFill/>
              </a:ln>
            </c:spPr>
          </c:marker>
          <c:cat>
            <c:strRef>
              <c:f>Sheet1!$B$2:$P$2</c:f>
              <c:strCache>
                <c:ptCount val="15"/>
                <c:pt idx="0">
                  <c:v>Sverige</c:v>
                </c:pt>
                <c:pt idx="1">
                  <c:v>Nederländerna</c:v>
                </c:pt>
                <c:pt idx="2">
                  <c:v>Tyskland</c:v>
                </c:pt>
                <c:pt idx="3">
                  <c:v>Storbritannien</c:v>
                </c:pt>
                <c:pt idx="4">
                  <c:v>Österrike</c:v>
                </c:pt>
                <c:pt idx="5">
                  <c:v>Danmark</c:v>
                </c:pt>
                <c:pt idx="6">
                  <c:v>Finland</c:v>
                </c:pt>
                <c:pt idx="7">
                  <c:v>EU28*</c:v>
                </c:pt>
                <c:pt idx="8">
                  <c:v>Frankrike*</c:v>
                </c:pt>
                <c:pt idx="9">
                  <c:v>Irland</c:v>
                </c:pt>
                <c:pt idx="10">
                  <c:v>Portugal</c:v>
                </c:pt>
                <c:pt idx="11">
                  <c:v>Belgien</c:v>
                </c:pt>
                <c:pt idx="12">
                  <c:v>Italien</c:v>
                </c:pt>
                <c:pt idx="13">
                  <c:v>Spanien</c:v>
                </c:pt>
                <c:pt idx="14">
                  <c:v>Grekland</c:v>
                </c:pt>
              </c:strCache>
            </c:strRef>
          </c:cat>
          <c:val>
            <c:numRef>
              <c:f>Sheet1!$B$4:$P$4</c:f>
              <c:numCache>
                <c:formatCode>0.0</c:formatCode>
                <c:ptCount val="15"/>
                <c:pt idx="0">
                  <c:v>66.821920000000006</c:v>
                </c:pt>
                <c:pt idx="1">
                  <c:v>69.95044</c:v>
                </c:pt>
                <c:pt idx="2">
                  <c:v>60.565170000000002</c:v>
                </c:pt>
                <c:pt idx="3">
                  <c:v>64.603160000000003</c:v>
                </c:pt>
                <c:pt idx="4">
                  <c:v>64.177959999999999</c:v>
                </c:pt>
                <c:pt idx="5">
                  <c:v>69.961889999999997</c:v>
                </c:pt>
                <c:pt idx="6">
                  <c:v>63.574420000000003</c:v>
                </c:pt>
                <c:pt idx="7">
                  <c:v>58.701749999999997</c:v>
                </c:pt>
                <c:pt idx="8">
                  <c:v>57.975929999999998</c:v>
                </c:pt>
                <c:pt idx="9">
                  <c:v>63.070259999999998</c:v>
                </c:pt>
                <c:pt idx="10">
                  <c:v>62.533279999999998</c:v>
                </c:pt>
                <c:pt idx="11">
                  <c:v>55.712389999999999</c:v>
                </c:pt>
                <c:pt idx="12">
                  <c:v>51.520229999999998</c:v>
                </c:pt>
                <c:pt idx="13">
                  <c:v>57.586979999999997</c:v>
                </c:pt>
                <c:pt idx="14">
                  <c:v>54.714530000000003</c:v>
                </c:pt>
              </c:numCache>
            </c:numRef>
          </c:val>
          <c:smooth val="0"/>
        </c:ser>
        <c:dLbls>
          <c:showLegendKey val="0"/>
          <c:showVal val="0"/>
          <c:showCatName val="0"/>
          <c:showSerName val="0"/>
          <c:showPercent val="0"/>
          <c:showBubbleSize val="0"/>
        </c:dLbls>
        <c:marker val="1"/>
        <c:smooth val="0"/>
        <c:axId val="148674816"/>
        <c:axId val="148685184"/>
      </c:lineChart>
      <c:catAx>
        <c:axId val="148674816"/>
        <c:scaling>
          <c:orientation val="minMax"/>
        </c:scaling>
        <c:delete val="0"/>
        <c:axPos val="b"/>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148685184"/>
        <c:crosses val="autoZero"/>
        <c:auto val="1"/>
        <c:lblAlgn val="ctr"/>
        <c:lblOffset val="100"/>
        <c:noMultiLvlLbl val="0"/>
      </c:catAx>
      <c:valAx>
        <c:axId val="148685184"/>
        <c:scaling>
          <c:orientation val="minMax"/>
          <c:min val="4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48674816"/>
        <c:crosses val="autoZero"/>
        <c:crossBetween val="between"/>
      </c:valAx>
      <c:spPr>
        <a:noFill/>
        <a:ln w="3175">
          <a:solidFill>
            <a:srgbClr val="000000"/>
          </a:solidFill>
          <a:prstDash val="solid"/>
        </a:ln>
      </c:spPr>
    </c:plotArea>
    <c:legend>
      <c:legendPos val="r"/>
      <c:layout>
        <c:manualLayout>
          <c:xMode val="edge"/>
          <c:yMode val="edge"/>
          <c:x val="0.69563955064221283"/>
          <c:y val="2.78116296125956E-2"/>
          <c:w val="0.22461670262322703"/>
          <c:h val="0.1875597904321851"/>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8182224138514667E-2"/>
          <c:y val="2.6689285122817312E-2"/>
          <c:w val="0.8825944103612815"/>
          <c:h val="0.72584565489546349"/>
        </c:manualLayout>
      </c:layout>
      <c:barChart>
        <c:barDir val="col"/>
        <c:grouping val="clustered"/>
        <c:varyColors val="0"/>
        <c:ser>
          <c:idx val="0"/>
          <c:order val="1"/>
          <c:tx>
            <c:strRef>
              <c:f>Sheet1!$A$5</c:f>
              <c:strCache>
                <c:ptCount val="1"/>
                <c:pt idx="0">
                  <c:v>2013 Kv3</c:v>
                </c:pt>
              </c:strCache>
            </c:strRef>
          </c:tx>
          <c:spPr>
            <a:solidFill>
              <a:schemeClr val="tx1"/>
            </a:solidFill>
            <a:ln>
              <a:noFill/>
            </a:ln>
          </c:spPr>
          <c:invertIfNegative val="0"/>
          <c:cat>
            <c:strRef>
              <c:f>Sheet1!$B$2:$P$2</c:f>
              <c:strCache>
                <c:ptCount val="15"/>
                <c:pt idx="0">
                  <c:v>Sverige</c:v>
                </c:pt>
                <c:pt idx="1">
                  <c:v>Österrike</c:v>
                </c:pt>
                <c:pt idx="2">
                  <c:v>Finland</c:v>
                </c:pt>
                <c:pt idx="3">
                  <c:v>Danmark</c:v>
                </c:pt>
                <c:pt idx="4">
                  <c:v>Tyskland</c:v>
                </c:pt>
                <c:pt idx="5">
                  <c:v>Nederländerna</c:v>
                </c:pt>
                <c:pt idx="6">
                  <c:v>Storbritannien</c:v>
                </c:pt>
                <c:pt idx="7">
                  <c:v>Belgien</c:v>
                </c:pt>
                <c:pt idx="8">
                  <c:v>Frankrike</c:v>
                </c:pt>
                <c:pt idx="9">
                  <c:v>EU28</c:v>
                </c:pt>
                <c:pt idx="10">
                  <c:v>Italien</c:v>
                </c:pt>
                <c:pt idx="11">
                  <c:v>Irland</c:v>
                </c:pt>
                <c:pt idx="12">
                  <c:v>Portugal</c:v>
                </c:pt>
                <c:pt idx="13">
                  <c:v>Spanien</c:v>
                </c:pt>
                <c:pt idx="14">
                  <c:v>Grekland</c:v>
                </c:pt>
              </c:strCache>
            </c:strRef>
          </c:cat>
          <c:val>
            <c:numRef>
              <c:f>Sheet1!$B$5:$P$5</c:f>
              <c:numCache>
                <c:formatCode>0.0</c:formatCode>
                <c:ptCount val="15"/>
                <c:pt idx="0">
                  <c:v>1.3</c:v>
                </c:pt>
                <c:pt idx="1">
                  <c:v>1.3</c:v>
                </c:pt>
                <c:pt idx="2">
                  <c:v>1.7</c:v>
                </c:pt>
                <c:pt idx="3">
                  <c:v>1.7</c:v>
                </c:pt>
                <c:pt idx="4">
                  <c:v>2.2999999999999998</c:v>
                </c:pt>
                <c:pt idx="5">
                  <c:v>2.5</c:v>
                </c:pt>
                <c:pt idx="6">
                  <c:v>2.7</c:v>
                </c:pt>
                <c:pt idx="7">
                  <c:v>3.9</c:v>
                </c:pt>
                <c:pt idx="8">
                  <c:v>4.4000000000000004</c:v>
                </c:pt>
                <c:pt idx="9">
                  <c:v>5.0999999999999996</c:v>
                </c:pt>
                <c:pt idx="10">
                  <c:v>6.5</c:v>
                </c:pt>
                <c:pt idx="11">
                  <c:v>7.7</c:v>
                </c:pt>
                <c:pt idx="12">
                  <c:v>9.3000000000000007</c:v>
                </c:pt>
                <c:pt idx="13">
                  <c:v>13.1</c:v>
                </c:pt>
                <c:pt idx="14">
                  <c:v>18.5</c:v>
                </c:pt>
              </c:numCache>
            </c:numRef>
          </c:val>
        </c:ser>
        <c:dLbls>
          <c:showLegendKey val="0"/>
          <c:showVal val="0"/>
          <c:showCatName val="0"/>
          <c:showSerName val="0"/>
          <c:showPercent val="0"/>
          <c:showBubbleSize val="0"/>
        </c:dLbls>
        <c:gapWidth val="150"/>
        <c:axId val="150151936"/>
        <c:axId val="150153856"/>
      </c:barChart>
      <c:lineChart>
        <c:grouping val="standard"/>
        <c:varyColors val="0"/>
        <c:ser>
          <c:idx val="1"/>
          <c:order val="0"/>
          <c:tx>
            <c:strRef>
              <c:f>Sheet1!$A$4</c:f>
              <c:strCache>
                <c:ptCount val="1"/>
                <c:pt idx="0">
                  <c:v>2008 Kv3</c:v>
                </c:pt>
              </c:strCache>
            </c:strRef>
          </c:tx>
          <c:spPr>
            <a:ln>
              <a:noFill/>
            </a:ln>
          </c:spPr>
          <c:marker>
            <c:symbol val="dash"/>
            <c:size val="7"/>
            <c:spPr>
              <a:ln>
                <a:noFill/>
              </a:ln>
            </c:spPr>
          </c:marker>
          <c:cat>
            <c:strRef>
              <c:f>Sheet1!$B$2:$P$2</c:f>
              <c:strCache>
                <c:ptCount val="15"/>
                <c:pt idx="0">
                  <c:v>Sverige</c:v>
                </c:pt>
                <c:pt idx="1">
                  <c:v>Österrike</c:v>
                </c:pt>
                <c:pt idx="2">
                  <c:v>Finland</c:v>
                </c:pt>
                <c:pt idx="3">
                  <c:v>Danmark</c:v>
                </c:pt>
                <c:pt idx="4">
                  <c:v>Tyskland</c:v>
                </c:pt>
                <c:pt idx="5">
                  <c:v>Nederländerna</c:v>
                </c:pt>
                <c:pt idx="6">
                  <c:v>Storbritannien</c:v>
                </c:pt>
                <c:pt idx="7">
                  <c:v>Belgien</c:v>
                </c:pt>
                <c:pt idx="8">
                  <c:v>Frankrike</c:v>
                </c:pt>
                <c:pt idx="9">
                  <c:v>EU28</c:v>
                </c:pt>
                <c:pt idx="10">
                  <c:v>Italien</c:v>
                </c:pt>
                <c:pt idx="11">
                  <c:v>Irland</c:v>
                </c:pt>
                <c:pt idx="12">
                  <c:v>Portugal</c:v>
                </c:pt>
                <c:pt idx="13">
                  <c:v>Spanien</c:v>
                </c:pt>
                <c:pt idx="14">
                  <c:v>Grekland</c:v>
                </c:pt>
              </c:strCache>
            </c:strRef>
          </c:cat>
          <c:val>
            <c:numRef>
              <c:f>Sheet1!$B$4:$P$4</c:f>
              <c:numCache>
                <c:formatCode>0.0</c:formatCode>
                <c:ptCount val="15"/>
                <c:pt idx="0">
                  <c:v>0.8</c:v>
                </c:pt>
                <c:pt idx="1">
                  <c:v>0.9</c:v>
                </c:pt>
                <c:pt idx="2">
                  <c:v>1.1000000000000001</c:v>
                </c:pt>
                <c:pt idx="3">
                  <c:v>0.4</c:v>
                </c:pt>
                <c:pt idx="4">
                  <c:v>3.7</c:v>
                </c:pt>
                <c:pt idx="5">
                  <c:v>1</c:v>
                </c:pt>
                <c:pt idx="6">
                  <c:v>1.4</c:v>
                </c:pt>
                <c:pt idx="7">
                  <c:v>3.4</c:v>
                </c:pt>
                <c:pt idx="8">
                  <c:v>2.8</c:v>
                </c:pt>
                <c:pt idx="9">
                  <c:v>2.5</c:v>
                </c:pt>
                <c:pt idx="10">
                  <c:v>2.8</c:v>
                </c:pt>
                <c:pt idx="11">
                  <c:v>1.8</c:v>
                </c:pt>
                <c:pt idx="12">
                  <c:v>4</c:v>
                </c:pt>
                <c:pt idx="13">
                  <c:v>2</c:v>
                </c:pt>
                <c:pt idx="14">
                  <c:v>3.6</c:v>
                </c:pt>
              </c:numCache>
            </c:numRef>
          </c:val>
          <c:smooth val="0"/>
        </c:ser>
        <c:dLbls>
          <c:showLegendKey val="0"/>
          <c:showVal val="0"/>
          <c:showCatName val="0"/>
          <c:showSerName val="0"/>
          <c:showPercent val="0"/>
          <c:showBubbleSize val="0"/>
        </c:dLbls>
        <c:marker val="1"/>
        <c:smooth val="0"/>
        <c:axId val="150151936"/>
        <c:axId val="150153856"/>
      </c:lineChart>
      <c:catAx>
        <c:axId val="150151936"/>
        <c:scaling>
          <c:orientation val="minMax"/>
        </c:scaling>
        <c:delete val="0"/>
        <c:axPos val="b"/>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150153856"/>
        <c:crosses val="autoZero"/>
        <c:auto val="1"/>
        <c:lblAlgn val="ctr"/>
        <c:lblOffset val="100"/>
        <c:noMultiLvlLbl val="0"/>
      </c:catAx>
      <c:valAx>
        <c:axId val="150153856"/>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50151936"/>
        <c:crosses val="autoZero"/>
        <c:crossBetween val="between"/>
      </c:valAx>
      <c:spPr>
        <a:noFill/>
        <a:ln w="3175">
          <a:solidFill>
            <a:srgbClr val="000000"/>
          </a:solidFill>
          <a:prstDash val="solid"/>
        </a:ln>
      </c:spPr>
    </c:plotArea>
    <c:legend>
      <c:legendPos val="r"/>
      <c:layout>
        <c:manualLayout>
          <c:xMode val="edge"/>
          <c:yMode val="edge"/>
          <c:x val="0.12941345832363318"/>
          <c:y val="9.8184745657388994E-2"/>
          <c:w val="0.15391328948251784"/>
          <c:h val="0.14192650561065301"/>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1"/>
          <c:order val="0"/>
          <c:tx>
            <c:strRef>
              <c:f>Ettårsklasser!$B$1</c:f>
              <c:strCache>
                <c:ptCount val="1"/>
                <c:pt idx="0">
                  <c:v>Arbetslöshet</c:v>
                </c:pt>
              </c:strCache>
            </c:strRef>
          </c:tx>
          <c:spPr>
            <a:solidFill>
              <a:sysClr val="windowText" lastClr="000000"/>
            </a:solidFill>
            <a:ln w="25400">
              <a:noFill/>
            </a:ln>
          </c:spPr>
          <c:invertIfNegative val="0"/>
          <c:cat>
            <c:numRef>
              <c:f>Ettårsklasser!$A$2:$A$22</c:f>
              <c:numCache>
                <c:formatCode>General</c:formatCode>
                <c:ptCount val="21"/>
                <c:pt idx="0">
                  <c:v>15</c:v>
                </c:pt>
                <c:pt idx="1">
                  <c:v>16</c:v>
                </c:pt>
                <c:pt idx="2">
                  <c:v>17</c:v>
                </c:pt>
                <c:pt idx="3">
                  <c:v>18</c:v>
                </c:pt>
                <c:pt idx="4">
                  <c:v>19</c:v>
                </c:pt>
                <c:pt idx="5">
                  <c:v>20</c:v>
                </c:pt>
                <c:pt idx="6">
                  <c:v>21</c:v>
                </c:pt>
                <c:pt idx="7">
                  <c:v>22</c:v>
                </c:pt>
                <c:pt idx="8">
                  <c:v>23</c:v>
                </c:pt>
                <c:pt idx="9">
                  <c:v>24</c:v>
                </c:pt>
                <c:pt idx="10">
                  <c:v>25</c:v>
                </c:pt>
                <c:pt idx="11">
                  <c:v>26</c:v>
                </c:pt>
                <c:pt idx="12">
                  <c:v>27</c:v>
                </c:pt>
                <c:pt idx="13">
                  <c:v>28</c:v>
                </c:pt>
                <c:pt idx="14">
                  <c:v>29</c:v>
                </c:pt>
                <c:pt idx="15">
                  <c:v>30</c:v>
                </c:pt>
                <c:pt idx="16">
                  <c:v>31</c:v>
                </c:pt>
                <c:pt idx="17">
                  <c:v>32</c:v>
                </c:pt>
                <c:pt idx="18">
                  <c:v>33</c:v>
                </c:pt>
                <c:pt idx="19">
                  <c:v>34</c:v>
                </c:pt>
                <c:pt idx="20">
                  <c:v>35</c:v>
                </c:pt>
              </c:numCache>
            </c:numRef>
          </c:cat>
          <c:val>
            <c:numRef>
              <c:f>Ettårsklasser!$B$2:$B$22</c:f>
              <c:numCache>
                <c:formatCode>0.0</c:formatCode>
                <c:ptCount val="21"/>
                <c:pt idx="0">
                  <c:v>38.839929498477808</c:v>
                </c:pt>
                <c:pt idx="1">
                  <c:v>48.427495671082831</c:v>
                </c:pt>
                <c:pt idx="2">
                  <c:v>42.041839980425735</c:v>
                </c:pt>
                <c:pt idx="3">
                  <c:v>35.657641593543239</c:v>
                </c:pt>
                <c:pt idx="4">
                  <c:v>30.024674576321271</c:v>
                </c:pt>
                <c:pt idx="5">
                  <c:v>23.716796384634698</c:v>
                </c:pt>
                <c:pt idx="6">
                  <c:v>22.873934452268756</c:v>
                </c:pt>
                <c:pt idx="7">
                  <c:v>17.926573039920378</c:v>
                </c:pt>
                <c:pt idx="8">
                  <c:v>15.164948761020606</c:v>
                </c:pt>
                <c:pt idx="9">
                  <c:v>13.65533325150362</c:v>
                </c:pt>
                <c:pt idx="10">
                  <c:v>12.236430417630254</c:v>
                </c:pt>
                <c:pt idx="11">
                  <c:v>10.082200319451479</c:v>
                </c:pt>
                <c:pt idx="12">
                  <c:v>9.0616205006665673</c:v>
                </c:pt>
                <c:pt idx="13">
                  <c:v>7.8092038067601495</c:v>
                </c:pt>
                <c:pt idx="14">
                  <c:v>7.7518755259529826</c:v>
                </c:pt>
                <c:pt idx="15">
                  <c:v>6.4869883083350262</c:v>
                </c:pt>
                <c:pt idx="16">
                  <c:v>7.2697546647909288</c:v>
                </c:pt>
                <c:pt idx="17">
                  <c:v>6.8995309800049363</c:v>
                </c:pt>
                <c:pt idx="18">
                  <c:v>7.0464620516800007</c:v>
                </c:pt>
                <c:pt idx="19">
                  <c:v>6.2687102267634671</c:v>
                </c:pt>
                <c:pt idx="20">
                  <c:v>6.3622655734615021</c:v>
                </c:pt>
              </c:numCache>
            </c:numRef>
          </c:val>
        </c:ser>
        <c:ser>
          <c:idx val="2"/>
          <c:order val="1"/>
          <c:tx>
            <c:strRef>
              <c:f>Ettårsklasser!$C$1</c:f>
              <c:strCache>
                <c:ptCount val="1"/>
                <c:pt idx="0">
                  <c:v>Sysselsättningsgrad</c:v>
                </c:pt>
              </c:strCache>
            </c:strRef>
          </c:tx>
          <c:spPr>
            <a:solidFill>
              <a:sysClr val="window" lastClr="FFFFFF">
                <a:lumMod val="50000"/>
              </a:sysClr>
            </a:solidFill>
            <a:ln w="25400">
              <a:noFill/>
            </a:ln>
          </c:spPr>
          <c:invertIfNegative val="0"/>
          <c:cat>
            <c:numRef>
              <c:f>Ettårsklasser!$A$2:$A$22</c:f>
              <c:numCache>
                <c:formatCode>General</c:formatCode>
                <c:ptCount val="21"/>
                <c:pt idx="0">
                  <c:v>15</c:v>
                </c:pt>
                <c:pt idx="1">
                  <c:v>16</c:v>
                </c:pt>
                <c:pt idx="2">
                  <c:v>17</c:v>
                </c:pt>
                <c:pt idx="3">
                  <c:v>18</c:v>
                </c:pt>
                <c:pt idx="4">
                  <c:v>19</c:v>
                </c:pt>
                <c:pt idx="5">
                  <c:v>20</c:v>
                </c:pt>
                <c:pt idx="6">
                  <c:v>21</c:v>
                </c:pt>
                <c:pt idx="7">
                  <c:v>22</c:v>
                </c:pt>
                <c:pt idx="8">
                  <c:v>23</c:v>
                </c:pt>
                <c:pt idx="9">
                  <c:v>24</c:v>
                </c:pt>
                <c:pt idx="10">
                  <c:v>25</c:v>
                </c:pt>
                <c:pt idx="11">
                  <c:v>26</c:v>
                </c:pt>
                <c:pt idx="12">
                  <c:v>27</c:v>
                </c:pt>
                <c:pt idx="13">
                  <c:v>28</c:v>
                </c:pt>
                <c:pt idx="14">
                  <c:v>29</c:v>
                </c:pt>
                <c:pt idx="15">
                  <c:v>30</c:v>
                </c:pt>
                <c:pt idx="16">
                  <c:v>31</c:v>
                </c:pt>
                <c:pt idx="17">
                  <c:v>32</c:v>
                </c:pt>
                <c:pt idx="18">
                  <c:v>33</c:v>
                </c:pt>
                <c:pt idx="19">
                  <c:v>34</c:v>
                </c:pt>
                <c:pt idx="20">
                  <c:v>35</c:v>
                </c:pt>
              </c:numCache>
            </c:numRef>
          </c:cat>
          <c:val>
            <c:numRef>
              <c:f>Ettårsklasser!$C$2:$C$22</c:f>
              <c:numCache>
                <c:formatCode>0.0</c:formatCode>
                <c:ptCount val="21"/>
                <c:pt idx="0">
                  <c:v>7.7459286692709659</c:v>
                </c:pt>
                <c:pt idx="1">
                  <c:v>10.470848901570587</c:v>
                </c:pt>
                <c:pt idx="2">
                  <c:v>16.305423381718995</c:v>
                </c:pt>
                <c:pt idx="3">
                  <c:v>25.777343309395796</c:v>
                </c:pt>
                <c:pt idx="4">
                  <c:v>43.976043456056459</c:v>
                </c:pt>
                <c:pt idx="5">
                  <c:v>52.556234388946166</c:v>
                </c:pt>
                <c:pt idx="6">
                  <c:v>54.065248858701707</c:v>
                </c:pt>
                <c:pt idx="7">
                  <c:v>57.568917640123487</c:v>
                </c:pt>
                <c:pt idx="8">
                  <c:v>63.423768865505934</c:v>
                </c:pt>
                <c:pt idx="9">
                  <c:v>66.781642840755367</c:v>
                </c:pt>
                <c:pt idx="10">
                  <c:v>70.978617063913049</c:v>
                </c:pt>
                <c:pt idx="11">
                  <c:v>75.352382817919903</c:v>
                </c:pt>
                <c:pt idx="12">
                  <c:v>78.100675036375634</c:v>
                </c:pt>
                <c:pt idx="13">
                  <c:v>81.531695045459529</c:v>
                </c:pt>
                <c:pt idx="14">
                  <c:v>81.819120215975857</c:v>
                </c:pt>
                <c:pt idx="15">
                  <c:v>82.74135998425588</c:v>
                </c:pt>
                <c:pt idx="16">
                  <c:v>82.415307932753237</c:v>
                </c:pt>
                <c:pt idx="17">
                  <c:v>84.438990786187901</c:v>
                </c:pt>
                <c:pt idx="18">
                  <c:v>84.952556410590844</c:v>
                </c:pt>
                <c:pt idx="19">
                  <c:v>86.016269524663386</c:v>
                </c:pt>
                <c:pt idx="20">
                  <c:v>87.278748429827573</c:v>
                </c:pt>
              </c:numCache>
            </c:numRef>
          </c:val>
        </c:ser>
        <c:dLbls>
          <c:showLegendKey val="0"/>
          <c:showVal val="0"/>
          <c:showCatName val="0"/>
          <c:showSerName val="0"/>
          <c:showPercent val="0"/>
          <c:showBubbleSize val="0"/>
        </c:dLbls>
        <c:gapWidth val="50"/>
        <c:axId val="150188800"/>
        <c:axId val="150190336"/>
      </c:barChart>
      <c:catAx>
        <c:axId val="150188800"/>
        <c:scaling>
          <c:orientation val="minMax"/>
        </c:scaling>
        <c:delete val="0"/>
        <c:axPos val="b"/>
        <c:numFmt formatCode="#,##0"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50190336"/>
        <c:crosses val="autoZero"/>
        <c:auto val="1"/>
        <c:lblAlgn val="ctr"/>
        <c:lblOffset val="100"/>
        <c:tickLblSkip val="5"/>
        <c:tickMarkSkip val="1"/>
        <c:noMultiLvlLbl val="0"/>
      </c:catAx>
      <c:valAx>
        <c:axId val="150190336"/>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50188800"/>
        <c:crossesAt val="1"/>
        <c:crossBetween val="between"/>
      </c:valAx>
      <c:spPr>
        <a:noFill/>
        <a:ln w="3175">
          <a:solidFill>
            <a:srgbClr val="000000"/>
          </a:solidFill>
          <a:prstDash val="solid"/>
        </a:ln>
      </c:spPr>
    </c:plotArea>
    <c:legend>
      <c:legendPos val="b"/>
      <c:layout>
        <c:manualLayout>
          <c:xMode val="edge"/>
          <c:yMode val="edge"/>
          <c:x val="0.11688616223585549"/>
          <c:y val="7.3673094582185489E-2"/>
          <c:w val="0.49781561008861624"/>
          <c:h val="0.14005325987144168"/>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8182224138514667E-2"/>
          <c:y val="2.6689285122817312E-2"/>
          <c:w val="0.87826584867075663"/>
          <c:h val="0.73475383586786636"/>
        </c:manualLayout>
      </c:layout>
      <c:barChart>
        <c:barDir val="col"/>
        <c:grouping val="clustered"/>
        <c:varyColors val="0"/>
        <c:ser>
          <c:idx val="0"/>
          <c:order val="1"/>
          <c:tx>
            <c:strRef>
              <c:f>Sheet1!$C$2</c:f>
              <c:strCache>
                <c:ptCount val="1"/>
                <c:pt idx="0">
                  <c:v>2012</c:v>
                </c:pt>
              </c:strCache>
            </c:strRef>
          </c:tx>
          <c:spPr>
            <a:solidFill>
              <a:srgbClr val="000000"/>
            </a:solidFill>
            <a:ln w="25400">
              <a:noFill/>
            </a:ln>
          </c:spPr>
          <c:invertIfNegative val="0"/>
          <c:cat>
            <c:strRef>
              <c:f>Sheet1!$A$3:$A$17</c:f>
              <c:strCache>
                <c:ptCount val="15"/>
                <c:pt idx="0">
                  <c:v>Nederländerna</c:v>
                </c:pt>
                <c:pt idx="1">
                  <c:v>Österrike</c:v>
                </c:pt>
                <c:pt idx="2">
                  <c:v>Danmark</c:v>
                </c:pt>
                <c:pt idx="3">
                  <c:v>Tyskland</c:v>
                </c:pt>
                <c:pt idx="4">
                  <c:v>Sverige</c:v>
                </c:pt>
                <c:pt idx="5">
                  <c:v>Finland</c:v>
                </c:pt>
                <c:pt idx="6">
                  <c:v>Frankrike</c:v>
                </c:pt>
                <c:pt idx="7">
                  <c:v>Belgien</c:v>
                </c:pt>
                <c:pt idx="8">
                  <c:v>EU27</c:v>
                </c:pt>
                <c:pt idx="9">
                  <c:v>Storbritannien</c:v>
                </c:pt>
                <c:pt idx="10">
                  <c:v>Portugal</c:v>
                </c:pt>
                <c:pt idx="11">
                  <c:v>Irland</c:v>
                </c:pt>
                <c:pt idx="12">
                  <c:v>Spanien</c:v>
                </c:pt>
                <c:pt idx="13">
                  <c:v>Grekland</c:v>
                </c:pt>
                <c:pt idx="14">
                  <c:v>Italien</c:v>
                </c:pt>
              </c:strCache>
            </c:strRef>
          </c:cat>
          <c:val>
            <c:numRef>
              <c:f>Sheet1!$C$3:$C$17</c:f>
              <c:numCache>
                <c:formatCode>#,##0.0</c:formatCode>
                <c:ptCount val="15"/>
                <c:pt idx="0">
                  <c:v>4.3</c:v>
                </c:pt>
                <c:pt idx="1">
                  <c:v>6.5</c:v>
                </c:pt>
                <c:pt idx="2">
                  <c:v>6.6</c:v>
                </c:pt>
                <c:pt idx="3">
                  <c:v>7.7</c:v>
                </c:pt>
                <c:pt idx="4">
                  <c:v>7.8</c:v>
                </c:pt>
                <c:pt idx="5">
                  <c:v>8.6</c:v>
                </c:pt>
                <c:pt idx="6">
                  <c:v>12.2</c:v>
                </c:pt>
                <c:pt idx="7">
                  <c:v>12.3</c:v>
                </c:pt>
                <c:pt idx="8" formatCode="General">
                  <c:v>13.2</c:v>
                </c:pt>
                <c:pt idx="9">
                  <c:v>14</c:v>
                </c:pt>
                <c:pt idx="10">
                  <c:v>14.1</c:v>
                </c:pt>
                <c:pt idx="11">
                  <c:v>18.7</c:v>
                </c:pt>
                <c:pt idx="12">
                  <c:v>18.8</c:v>
                </c:pt>
                <c:pt idx="13">
                  <c:v>20.3</c:v>
                </c:pt>
                <c:pt idx="14">
                  <c:v>21.1</c:v>
                </c:pt>
              </c:numCache>
            </c:numRef>
          </c:val>
        </c:ser>
        <c:dLbls>
          <c:showLegendKey val="0"/>
          <c:showVal val="0"/>
          <c:showCatName val="0"/>
          <c:showSerName val="0"/>
          <c:showPercent val="0"/>
          <c:showBubbleSize val="0"/>
        </c:dLbls>
        <c:gapWidth val="308"/>
        <c:axId val="190133760"/>
        <c:axId val="190135680"/>
      </c:barChart>
      <c:lineChart>
        <c:grouping val="standard"/>
        <c:varyColors val="0"/>
        <c:ser>
          <c:idx val="1"/>
          <c:order val="0"/>
          <c:tx>
            <c:strRef>
              <c:f>Sheet1!$B$2</c:f>
              <c:strCache>
                <c:ptCount val="1"/>
                <c:pt idx="0">
                  <c:v>2006</c:v>
                </c:pt>
              </c:strCache>
            </c:strRef>
          </c:tx>
          <c:spPr>
            <a:ln>
              <a:noFill/>
            </a:ln>
          </c:spPr>
          <c:marker>
            <c:symbol val="dash"/>
            <c:size val="7"/>
            <c:spPr>
              <a:ln>
                <a:noFill/>
              </a:ln>
            </c:spPr>
          </c:marker>
          <c:cat>
            <c:strRef>
              <c:f>Sheet1!$A$3:$A$17</c:f>
              <c:strCache>
                <c:ptCount val="15"/>
                <c:pt idx="0">
                  <c:v>Nederländerna</c:v>
                </c:pt>
                <c:pt idx="1">
                  <c:v>Österrike</c:v>
                </c:pt>
                <c:pt idx="2">
                  <c:v>Danmark</c:v>
                </c:pt>
                <c:pt idx="3">
                  <c:v>Tyskland</c:v>
                </c:pt>
                <c:pt idx="4">
                  <c:v>Sverige</c:v>
                </c:pt>
                <c:pt idx="5">
                  <c:v>Finland</c:v>
                </c:pt>
                <c:pt idx="6">
                  <c:v>Frankrike</c:v>
                </c:pt>
                <c:pt idx="7">
                  <c:v>Belgien</c:v>
                </c:pt>
                <c:pt idx="8">
                  <c:v>EU27</c:v>
                </c:pt>
                <c:pt idx="9">
                  <c:v>Storbritannien</c:v>
                </c:pt>
                <c:pt idx="10">
                  <c:v>Portugal</c:v>
                </c:pt>
                <c:pt idx="11">
                  <c:v>Irland</c:v>
                </c:pt>
                <c:pt idx="12">
                  <c:v>Spanien</c:v>
                </c:pt>
                <c:pt idx="13">
                  <c:v>Grekland</c:v>
                </c:pt>
                <c:pt idx="14">
                  <c:v>Italien</c:v>
                </c:pt>
              </c:strCache>
            </c:strRef>
          </c:cat>
          <c:val>
            <c:numRef>
              <c:f>Sheet1!$B$3:$B$17</c:f>
              <c:numCache>
                <c:formatCode>#,##0.0</c:formatCode>
                <c:ptCount val="15"/>
                <c:pt idx="0">
                  <c:v>4</c:v>
                </c:pt>
                <c:pt idx="1">
                  <c:v>7.5</c:v>
                </c:pt>
                <c:pt idx="2">
                  <c:v>3.6</c:v>
                </c:pt>
                <c:pt idx="3">
                  <c:v>9.6</c:v>
                </c:pt>
                <c:pt idx="4">
                  <c:v>9.3000000000000007</c:v>
                </c:pt>
                <c:pt idx="5">
                  <c:v>7.7</c:v>
                </c:pt>
                <c:pt idx="6">
                  <c:v>11</c:v>
                </c:pt>
                <c:pt idx="7">
                  <c:v>11.2</c:v>
                </c:pt>
                <c:pt idx="8" formatCode="General">
                  <c:v>11.7</c:v>
                </c:pt>
                <c:pt idx="9">
                  <c:v>8.5</c:v>
                </c:pt>
                <c:pt idx="10">
                  <c:v>10.6</c:v>
                </c:pt>
                <c:pt idx="11">
                  <c:v>10.1</c:v>
                </c:pt>
                <c:pt idx="12">
                  <c:v>12</c:v>
                </c:pt>
                <c:pt idx="13">
                  <c:v>12.2</c:v>
                </c:pt>
                <c:pt idx="14">
                  <c:v>16.8</c:v>
                </c:pt>
              </c:numCache>
            </c:numRef>
          </c:val>
          <c:smooth val="0"/>
        </c:ser>
        <c:dLbls>
          <c:showLegendKey val="0"/>
          <c:showVal val="0"/>
          <c:showCatName val="0"/>
          <c:showSerName val="0"/>
          <c:showPercent val="0"/>
          <c:showBubbleSize val="0"/>
        </c:dLbls>
        <c:marker val="1"/>
        <c:smooth val="0"/>
        <c:axId val="190133760"/>
        <c:axId val="190135680"/>
      </c:lineChart>
      <c:catAx>
        <c:axId val="190133760"/>
        <c:scaling>
          <c:orientation val="minMax"/>
        </c:scaling>
        <c:delete val="0"/>
        <c:axPos val="b"/>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190135680"/>
        <c:crosses val="autoZero"/>
        <c:auto val="1"/>
        <c:lblAlgn val="ctr"/>
        <c:lblOffset val="100"/>
        <c:noMultiLvlLbl val="0"/>
      </c:catAx>
      <c:valAx>
        <c:axId val="190135680"/>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0133760"/>
        <c:crosses val="autoZero"/>
        <c:crossBetween val="between"/>
      </c:valAx>
      <c:spPr>
        <a:noFill/>
        <a:ln w="3175">
          <a:solidFill>
            <a:srgbClr val="000000"/>
          </a:solidFill>
          <a:prstDash val="solid"/>
        </a:ln>
      </c:spPr>
    </c:plotArea>
    <c:legend>
      <c:legendPos val="r"/>
      <c:layout>
        <c:manualLayout>
          <c:xMode val="edge"/>
          <c:yMode val="edge"/>
          <c:x val="0.13183128834355831"/>
          <c:y val="8.8427258193445241E-2"/>
          <c:w val="0.13073479190685056"/>
          <c:h val="0.16488773303449344"/>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7994000749906256E-2"/>
          <c:y val="4.2526315789473683E-2"/>
          <c:w val="0.87901037834144546"/>
          <c:h val="0.8533058346953093"/>
        </c:manualLayout>
      </c:layout>
      <c:lineChart>
        <c:grouping val="standard"/>
        <c:varyColors val="0"/>
        <c:ser>
          <c:idx val="0"/>
          <c:order val="0"/>
          <c:tx>
            <c:strRef>
              <c:f>Datablad!$B$1</c:f>
              <c:strCache>
                <c:ptCount val="1"/>
                <c:pt idx="0">
                  <c:v>Födda i Sverige </c:v>
                </c:pt>
              </c:strCache>
            </c:strRef>
          </c:tx>
          <c:spPr>
            <a:ln w="12700">
              <a:solidFill>
                <a:srgbClr val="000000"/>
              </a:solidFill>
              <a:prstDash val="solid"/>
            </a:ln>
          </c:spPr>
          <c:marker>
            <c:symbol val="none"/>
          </c:marker>
          <c:cat>
            <c:numRef>
              <c:f>Datablad!$A$2:$A$37</c:f>
              <c:numCache>
                <c:formatCode>m/d/yyyy</c:formatCode>
                <c:ptCount val="36"/>
                <c:pt idx="0">
                  <c:v>38353</c:v>
                </c:pt>
                <c:pt idx="1">
                  <c:v>38443</c:v>
                </c:pt>
                <c:pt idx="2">
                  <c:v>38534</c:v>
                </c:pt>
                <c:pt idx="3">
                  <c:v>38626</c:v>
                </c:pt>
                <c:pt idx="4">
                  <c:v>38718</c:v>
                </c:pt>
                <c:pt idx="5">
                  <c:v>38808</c:v>
                </c:pt>
                <c:pt idx="6">
                  <c:v>38899</c:v>
                </c:pt>
                <c:pt idx="7">
                  <c:v>38991</c:v>
                </c:pt>
                <c:pt idx="8">
                  <c:v>39083</c:v>
                </c:pt>
                <c:pt idx="9">
                  <c:v>39173</c:v>
                </c:pt>
                <c:pt idx="10">
                  <c:v>39264</c:v>
                </c:pt>
                <c:pt idx="11">
                  <c:v>39356</c:v>
                </c:pt>
                <c:pt idx="12">
                  <c:v>39448</c:v>
                </c:pt>
                <c:pt idx="13">
                  <c:v>39539</c:v>
                </c:pt>
                <c:pt idx="14">
                  <c:v>39630</c:v>
                </c:pt>
                <c:pt idx="15">
                  <c:v>39722</c:v>
                </c:pt>
                <c:pt idx="16">
                  <c:v>39814</c:v>
                </c:pt>
                <c:pt idx="17">
                  <c:v>39904</c:v>
                </c:pt>
                <c:pt idx="18">
                  <c:v>39995</c:v>
                </c:pt>
                <c:pt idx="19">
                  <c:v>40087</c:v>
                </c:pt>
                <c:pt idx="20">
                  <c:v>40179</c:v>
                </c:pt>
                <c:pt idx="21">
                  <c:v>40269</c:v>
                </c:pt>
                <c:pt idx="22">
                  <c:v>40360</c:v>
                </c:pt>
                <c:pt idx="23">
                  <c:v>40452</c:v>
                </c:pt>
                <c:pt idx="24">
                  <c:v>40544</c:v>
                </c:pt>
                <c:pt idx="25">
                  <c:v>40634</c:v>
                </c:pt>
                <c:pt idx="26">
                  <c:v>40725</c:v>
                </c:pt>
                <c:pt idx="27">
                  <c:v>40817</c:v>
                </c:pt>
                <c:pt idx="28">
                  <c:v>40909</c:v>
                </c:pt>
                <c:pt idx="29">
                  <c:v>41000</c:v>
                </c:pt>
                <c:pt idx="30">
                  <c:v>41091</c:v>
                </c:pt>
                <c:pt idx="31">
                  <c:v>41183</c:v>
                </c:pt>
                <c:pt idx="32">
                  <c:v>41275</c:v>
                </c:pt>
                <c:pt idx="33">
                  <c:v>41365</c:v>
                </c:pt>
                <c:pt idx="34">
                  <c:v>41456</c:v>
                </c:pt>
                <c:pt idx="35">
                  <c:v>41548</c:v>
                </c:pt>
              </c:numCache>
            </c:numRef>
          </c:cat>
          <c:val>
            <c:numRef>
              <c:f>Datablad!$B$2:$B$37</c:f>
              <c:numCache>
                <c:formatCode>General</c:formatCode>
                <c:ptCount val="36"/>
                <c:pt idx="1">
                  <c:v>6.9</c:v>
                </c:pt>
                <c:pt idx="2">
                  <c:v>6.8</c:v>
                </c:pt>
                <c:pt idx="3">
                  <c:v>6.7</c:v>
                </c:pt>
                <c:pt idx="4">
                  <c:v>6.5</c:v>
                </c:pt>
                <c:pt idx="5">
                  <c:v>6.3</c:v>
                </c:pt>
                <c:pt idx="6">
                  <c:v>6</c:v>
                </c:pt>
                <c:pt idx="7">
                  <c:v>5.6</c:v>
                </c:pt>
                <c:pt idx="8">
                  <c:v>5.5</c:v>
                </c:pt>
                <c:pt idx="9">
                  <c:v>5.2</c:v>
                </c:pt>
                <c:pt idx="10">
                  <c:v>5.0999999999999996</c:v>
                </c:pt>
                <c:pt idx="11">
                  <c:v>5.0999999999999996</c:v>
                </c:pt>
                <c:pt idx="12">
                  <c:v>4.9000000000000004</c:v>
                </c:pt>
                <c:pt idx="13">
                  <c:v>5</c:v>
                </c:pt>
                <c:pt idx="14">
                  <c:v>5.2</c:v>
                </c:pt>
                <c:pt idx="15">
                  <c:v>5.7</c:v>
                </c:pt>
                <c:pt idx="16">
                  <c:v>6.3</c:v>
                </c:pt>
                <c:pt idx="17">
                  <c:v>7.1</c:v>
                </c:pt>
                <c:pt idx="18">
                  <c:v>7.5</c:v>
                </c:pt>
                <c:pt idx="19">
                  <c:v>7.5</c:v>
                </c:pt>
                <c:pt idx="20">
                  <c:v>7.7</c:v>
                </c:pt>
                <c:pt idx="21">
                  <c:v>7.3</c:v>
                </c:pt>
                <c:pt idx="22">
                  <c:v>7.1</c:v>
                </c:pt>
                <c:pt idx="23">
                  <c:v>6.5</c:v>
                </c:pt>
                <c:pt idx="24">
                  <c:v>6.3</c:v>
                </c:pt>
                <c:pt idx="25">
                  <c:v>6.1</c:v>
                </c:pt>
                <c:pt idx="26">
                  <c:v>6</c:v>
                </c:pt>
                <c:pt idx="27">
                  <c:v>6.2</c:v>
                </c:pt>
                <c:pt idx="28">
                  <c:v>6.2</c:v>
                </c:pt>
                <c:pt idx="29">
                  <c:v>6.3</c:v>
                </c:pt>
                <c:pt idx="30">
                  <c:v>6.5</c:v>
                </c:pt>
                <c:pt idx="31">
                  <c:v>6.5</c:v>
                </c:pt>
                <c:pt idx="32">
                  <c:v>6.5</c:v>
                </c:pt>
                <c:pt idx="33">
                  <c:v>6.4</c:v>
                </c:pt>
                <c:pt idx="34">
                  <c:v>6.2</c:v>
                </c:pt>
                <c:pt idx="35">
                  <c:v>6.2</c:v>
                </c:pt>
              </c:numCache>
            </c:numRef>
          </c:val>
          <c:smooth val="0"/>
        </c:ser>
        <c:ser>
          <c:idx val="1"/>
          <c:order val="1"/>
          <c:tx>
            <c:strRef>
              <c:f>Datablad!$C$1</c:f>
              <c:strCache>
                <c:ptCount val="1"/>
                <c:pt idx="0">
                  <c:v>Födda i Europa (ej Sverige)</c:v>
                </c:pt>
              </c:strCache>
            </c:strRef>
          </c:tx>
          <c:spPr>
            <a:ln w="25400">
              <a:solidFill>
                <a:srgbClr val="000000"/>
              </a:solidFill>
              <a:prstDash val="solid"/>
            </a:ln>
          </c:spPr>
          <c:marker>
            <c:symbol val="none"/>
          </c:marker>
          <c:cat>
            <c:numRef>
              <c:f>Datablad!$A$2:$A$37</c:f>
              <c:numCache>
                <c:formatCode>m/d/yyyy</c:formatCode>
                <c:ptCount val="36"/>
                <c:pt idx="0">
                  <c:v>38353</c:v>
                </c:pt>
                <c:pt idx="1">
                  <c:v>38443</c:v>
                </c:pt>
                <c:pt idx="2">
                  <c:v>38534</c:v>
                </c:pt>
                <c:pt idx="3">
                  <c:v>38626</c:v>
                </c:pt>
                <c:pt idx="4">
                  <c:v>38718</c:v>
                </c:pt>
                <c:pt idx="5">
                  <c:v>38808</c:v>
                </c:pt>
                <c:pt idx="6">
                  <c:v>38899</c:v>
                </c:pt>
                <c:pt idx="7">
                  <c:v>38991</c:v>
                </c:pt>
                <c:pt idx="8">
                  <c:v>39083</c:v>
                </c:pt>
                <c:pt idx="9">
                  <c:v>39173</c:v>
                </c:pt>
                <c:pt idx="10">
                  <c:v>39264</c:v>
                </c:pt>
                <c:pt idx="11">
                  <c:v>39356</c:v>
                </c:pt>
                <c:pt idx="12">
                  <c:v>39448</c:v>
                </c:pt>
                <c:pt idx="13">
                  <c:v>39539</c:v>
                </c:pt>
                <c:pt idx="14">
                  <c:v>39630</c:v>
                </c:pt>
                <c:pt idx="15">
                  <c:v>39722</c:v>
                </c:pt>
                <c:pt idx="16">
                  <c:v>39814</c:v>
                </c:pt>
                <c:pt idx="17">
                  <c:v>39904</c:v>
                </c:pt>
                <c:pt idx="18">
                  <c:v>39995</c:v>
                </c:pt>
                <c:pt idx="19">
                  <c:v>40087</c:v>
                </c:pt>
                <c:pt idx="20">
                  <c:v>40179</c:v>
                </c:pt>
                <c:pt idx="21">
                  <c:v>40269</c:v>
                </c:pt>
                <c:pt idx="22">
                  <c:v>40360</c:v>
                </c:pt>
                <c:pt idx="23">
                  <c:v>40452</c:v>
                </c:pt>
                <c:pt idx="24">
                  <c:v>40544</c:v>
                </c:pt>
                <c:pt idx="25">
                  <c:v>40634</c:v>
                </c:pt>
                <c:pt idx="26">
                  <c:v>40725</c:v>
                </c:pt>
                <c:pt idx="27">
                  <c:v>40817</c:v>
                </c:pt>
                <c:pt idx="28">
                  <c:v>40909</c:v>
                </c:pt>
                <c:pt idx="29">
                  <c:v>41000</c:v>
                </c:pt>
                <c:pt idx="30">
                  <c:v>41091</c:v>
                </c:pt>
                <c:pt idx="31">
                  <c:v>41183</c:v>
                </c:pt>
                <c:pt idx="32">
                  <c:v>41275</c:v>
                </c:pt>
                <c:pt idx="33">
                  <c:v>41365</c:v>
                </c:pt>
                <c:pt idx="34">
                  <c:v>41456</c:v>
                </c:pt>
                <c:pt idx="35">
                  <c:v>41548</c:v>
                </c:pt>
              </c:numCache>
            </c:numRef>
          </c:cat>
          <c:val>
            <c:numRef>
              <c:f>Datablad!$C$2:$C$37</c:f>
              <c:numCache>
                <c:formatCode>General</c:formatCode>
                <c:ptCount val="36"/>
                <c:pt idx="1">
                  <c:v>8.8000000000000007</c:v>
                </c:pt>
                <c:pt idx="2">
                  <c:v>9.6999999999999993</c:v>
                </c:pt>
                <c:pt idx="3">
                  <c:v>9.4</c:v>
                </c:pt>
                <c:pt idx="4">
                  <c:v>9.6</c:v>
                </c:pt>
                <c:pt idx="5">
                  <c:v>9.6</c:v>
                </c:pt>
                <c:pt idx="6">
                  <c:v>8.9</c:v>
                </c:pt>
                <c:pt idx="7">
                  <c:v>9.5</c:v>
                </c:pt>
                <c:pt idx="8">
                  <c:v>8.4</c:v>
                </c:pt>
                <c:pt idx="9">
                  <c:v>7.8</c:v>
                </c:pt>
                <c:pt idx="10">
                  <c:v>8.8000000000000007</c:v>
                </c:pt>
                <c:pt idx="11">
                  <c:v>8.6</c:v>
                </c:pt>
                <c:pt idx="12">
                  <c:v>8.6</c:v>
                </c:pt>
                <c:pt idx="13">
                  <c:v>9.1</c:v>
                </c:pt>
                <c:pt idx="14">
                  <c:v>8.4</c:v>
                </c:pt>
                <c:pt idx="15">
                  <c:v>8.8000000000000007</c:v>
                </c:pt>
                <c:pt idx="16">
                  <c:v>9.4</c:v>
                </c:pt>
                <c:pt idx="17">
                  <c:v>10.8</c:v>
                </c:pt>
                <c:pt idx="18">
                  <c:v>11</c:v>
                </c:pt>
                <c:pt idx="19">
                  <c:v>10.4</c:v>
                </c:pt>
                <c:pt idx="20">
                  <c:v>11.2</c:v>
                </c:pt>
                <c:pt idx="21">
                  <c:v>11.3</c:v>
                </c:pt>
                <c:pt idx="22">
                  <c:v>10.9</c:v>
                </c:pt>
                <c:pt idx="23">
                  <c:v>11.3</c:v>
                </c:pt>
                <c:pt idx="24">
                  <c:v>11.2</c:v>
                </c:pt>
                <c:pt idx="25">
                  <c:v>11</c:v>
                </c:pt>
                <c:pt idx="26">
                  <c:v>10.9</c:v>
                </c:pt>
                <c:pt idx="27">
                  <c:v>10.4</c:v>
                </c:pt>
                <c:pt idx="28">
                  <c:v>10.4</c:v>
                </c:pt>
                <c:pt idx="29">
                  <c:v>9.8000000000000007</c:v>
                </c:pt>
                <c:pt idx="30">
                  <c:v>10.6</c:v>
                </c:pt>
                <c:pt idx="31">
                  <c:v>11</c:v>
                </c:pt>
                <c:pt idx="32">
                  <c:v>10.9</c:v>
                </c:pt>
                <c:pt idx="33">
                  <c:v>9.6</c:v>
                </c:pt>
                <c:pt idx="34">
                  <c:v>10.5</c:v>
                </c:pt>
                <c:pt idx="35">
                  <c:v>10.4</c:v>
                </c:pt>
              </c:numCache>
            </c:numRef>
          </c:val>
          <c:smooth val="0"/>
        </c:ser>
        <c:ser>
          <c:idx val="2"/>
          <c:order val="2"/>
          <c:tx>
            <c:strRef>
              <c:f>Datablad!$D$1</c:f>
              <c:strCache>
                <c:ptCount val="1"/>
                <c:pt idx="0">
                  <c:v>Födda utanför Europa</c:v>
                </c:pt>
              </c:strCache>
            </c:strRef>
          </c:tx>
          <c:spPr>
            <a:ln w="12700">
              <a:solidFill>
                <a:srgbClr val="000000"/>
              </a:solidFill>
              <a:prstDash val="sysDash"/>
            </a:ln>
          </c:spPr>
          <c:marker>
            <c:symbol val="none"/>
          </c:marker>
          <c:cat>
            <c:numRef>
              <c:f>Datablad!$A$2:$A$37</c:f>
              <c:numCache>
                <c:formatCode>m/d/yyyy</c:formatCode>
                <c:ptCount val="36"/>
                <c:pt idx="0">
                  <c:v>38353</c:v>
                </c:pt>
                <c:pt idx="1">
                  <c:v>38443</c:v>
                </c:pt>
                <c:pt idx="2">
                  <c:v>38534</c:v>
                </c:pt>
                <c:pt idx="3">
                  <c:v>38626</c:v>
                </c:pt>
                <c:pt idx="4">
                  <c:v>38718</c:v>
                </c:pt>
                <c:pt idx="5">
                  <c:v>38808</c:v>
                </c:pt>
                <c:pt idx="6">
                  <c:v>38899</c:v>
                </c:pt>
                <c:pt idx="7">
                  <c:v>38991</c:v>
                </c:pt>
                <c:pt idx="8">
                  <c:v>39083</c:v>
                </c:pt>
                <c:pt idx="9">
                  <c:v>39173</c:v>
                </c:pt>
                <c:pt idx="10">
                  <c:v>39264</c:v>
                </c:pt>
                <c:pt idx="11">
                  <c:v>39356</c:v>
                </c:pt>
                <c:pt idx="12">
                  <c:v>39448</c:v>
                </c:pt>
                <c:pt idx="13">
                  <c:v>39539</c:v>
                </c:pt>
                <c:pt idx="14">
                  <c:v>39630</c:v>
                </c:pt>
                <c:pt idx="15">
                  <c:v>39722</c:v>
                </c:pt>
                <c:pt idx="16">
                  <c:v>39814</c:v>
                </c:pt>
                <c:pt idx="17">
                  <c:v>39904</c:v>
                </c:pt>
                <c:pt idx="18">
                  <c:v>39995</c:v>
                </c:pt>
                <c:pt idx="19">
                  <c:v>40087</c:v>
                </c:pt>
                <c:pt idx="20">
                  <c:v>40179</c:v>
                </c:pt>
                <c:pt idx="21">
                  <c:v>40269</c:v>
                </c:pt>
                <c:pt idx="22">
                  <c:v>40360</c:v>
                </c:pt>
                <c:pt idx="23">
                  <c:v>40452</c:v>
                </c:pt>
                <c:pt idx="24">
                  <c:v>40544</c:v>
                </c:pt>
                <c:pt idx="25">
                  <c:v>40634</c:v>
                </c:pt>
                <c:pt idx="26">
                  <c:v>40725</c:v>
                </c:pt>
                <c:pt idx="27">
                  <c:v>40817</c:v>
                </c:pt>
                <c:pt idx="28">
                  <c:v>40909</c:v>
                </c:pt>
                <c:pt idx="29">
                  <c:v>41000</c:v>
                </c:pt>
                <c:pt idx="30">
                  <c:v>41091</c:v>
                </c:pt>
                <c:pt idx="31">
                  <c:v>41183</c:v>
                </c:pt>
                <c:pt idx="32">
                  <c:v>41275</c:v>
                </c:pt>
                <c:pt idx="33">
                  <c:v>41365</c:v>
                </c:pt>
                <c:pt idx="34">
                  <c:v>41456</c:v>
                </c:pt>
                <c:pt idx="35">
                  <c:v>41548</c:v>
                </c:pt>
              </c:numCache>
            </c:numRef>
          </c:cat>
          <c:val>
            <c:numRef>
              <c:f>Datablad!$D$2:$D$37</c:f>
              <c:numCache>
                <c:formatCode>General</c:formatCode>
                <c:ptCount val="36"/>
                <c:pt idx="1">
                  <c:v>20.9</c:v>
                </c:pt>
                <c:pt idx="2">
                  <c:v>21.8</c:v>
                </c:pt>
                <c:pt idx="3">
                  <c:v>21.2</c:v>
                </c:pt>
                <c:pt idx="4">
                  <c:v>19.899999999999999</c:v>
                </c:pt>
                <c:pt idx="5">
                  <c:v>19.2</c:v>
                </c:pt>
                <c:pt idx="6">
                  <c:v>17.600000000000001</c:v>
                </c:pt>
                <c:pt idx="7">
                  <c:v>16.899999999999999</c:v>
                </c:pt>
                <c:pt idx="8">
                  <c:v>17</c:v>
                </c:pt>
                <c:pt idx="9">
                  <c:v>16.5</c:v>
                </c:pt>
                <c:pt idx="10">
                  <c:v>15.9</c:v>
                </c:pt>
                <c:pt idx="11">
                  <c:v>16.5</c:v>
                </c:pt>
                <c:pt idx="12">
                  <c:v>15.6</c:v>
                </c:pt>
                <c:pt idx="13">
                  <c:v>15.1</c:v>
                </c:pt>
                <c:pt idx="14">
                  <c:v>16.3</c:v>
                </c:pt>
                <c:pt idx="15">
                  <c:v>17.2</c:v>
                </c:pt>
                <c:pt idx="16">
                  <c:v>19</c:v>
                </c:pt>
                <c:pt idx="17">
                  <c:v>21.2</c:v>
                </c:pt>
                <c:pt idx="18">
                  <c:v>20.2</c:v>
                </c:pt>
                <c:pt idx="19">
                  <c:v>22.1</c:v>
                </c:pt>
                <c:pt idx="20">
                  <c:v>21</c:v>
                </c:pt>
                <c:pt idx="21">
                  <c:v>21.9</c:v>
                </c:pt>
                <c:pt idx="22">
                  <c:v>22.1</c:v>
                </c:pt>
                <c:pt idx="23">
                  <c:v>22.1</c:v>
                </c:pt>
                <c:pt idx="24">
                  <c:v>22.1</c:v>
                </c:pt>
                <c:pt idx="25">
                  <c:v>22</c:v>
                </c:pt>
                <c:pt idx="26">
                  <c:v>21.3</c:v>
                </c:pt>
                <c:pt idx="27">
                  <c:v>21.2</c:v>
                </c:pt>
                <c:pt idx="28">
                  <c:v>21.5</c:v>
                </c:pt>
                <c:pt idx="29">
                  <c:v>21.1</c:v>
                </c:pt>
                <c:pt idx="30">
                  <c:v>21.7</c:v>
                </c:pt>
                <c:pt idx="31">
                  <c:v>22</c:v>
                </c:pt>
                <c:pt idx="32">
                  <c:v>22</c:v>
                </c:pt>
                <c:pt idx="33">
                  <c:v>21.7</c:v>
                </c:pt>
                <c:pt idx="34">
                  <c:v>22</c:v>
                </c:pt>
                <c:pt idx="35">
                  <c:v>22.6</c:v>
                </c:pt>
              </c:numCache>
            </c:numRef>
          </c:val>
          <c:smooth val="0"/>
        </c:ser>
        <c:dLbls>
          <c:showLegendKey val="0"/>
          <c:showVal val="0"/>
          <c:showCatName val="0"/>
          <c:showSerName val="0"/>
          <c:showPercent val="0"/>
          <c:showBubbleSize val="0"/>
        </c:dLbls>
        <c:marker val="1"/>
        <c:smooth val="0"/>
        <c:axId val="190178048"/>
        <c:axId val="190179584"/>
      </c:lineChart>
      <c:dateAx>
        <c:axId val="190178048"/>
        <c:scaling>
          <c:orientation val="minMax"/>
          <c:max val="41609"/>
        </c:scaling>
        <c:delete val="0"/>
        <c:axPos val="b"/>
        <c:numFmt formatCode="yy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0179584"/>
        <c:crosses val="autoZero"/>
        <c:auto val="1"/>
        <c:lblOffset val="100"/>
        <c:baseTimeUnit val="months"/>
        <c:majorUnit val="1"/>
        <c:majorTimeUnit val="years"/>
      </c:dateAx>
      <c:valAx>
        <c:axId val="190179584"/>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0178048"/>
        <c:crossesAt val="1"/>
        <c:crossBetween val="midCat"/>
      </c:valAx>
      <c:spPr>
        <a:noFill/>
        <a:ln w="3175">
          <a:solidFill>
            <a:srgbClr val="000000"/>
          </a:solidFill>
          <a:prstDash val="solid"/>
        </a:ln>
      </c:spPr>
    </c:plotArea>
    <c:legend>
      <c:legendPos val="b"/>
      <c:layout>
        <c:manualLayout>
          <c:xMode val="edge"/>
          <c:yMode val="edge"/>
          <c:x val="0.45233096526155109"/>
          <c:y val="0.26563718845274858"/>
          <c:w val="0.49088687524850261"/>
          <c:h val="0.1611272476503265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7994000749906256E-2"/>
          <c:y val="4.3317184260562247E-2"/>
          <c:w val="0.89603197327606776"/>
          <c:h val="0.80314058287052459"/>
        </c:manualLayout>
      </c:layout>
      <c:areaChart>
        <c:grouping val="stacked"/>
        <c:varyColors val="0"/>
        <c:ser>
          <c:idx val="1"/>
          <c:order val="0"/>
          <c:tx>
            <c:strRef>
              <c:f>Datablad!$J$2</c:f>
              <c:strCache>
                <c:ptCount val="1"/>
                <c:pt idx="0">
                  <c:v>Sjukpenning</c:v>
                </c:pt>
              </c:strCache>
            </c:strRef>
          </c:tx>
          <c:spPr>
            <a:solidFill>
              <a:schemeClr val="tx1"/>
            </a:solidFill>
            <a:ln w="3175">
              <a:solidFill>
                <a:sysClr val="windowText" lastClr="000000">
                  <a:lumMod val="100000"/>
                </a:sysClr>
              </a:solidFill>
            </a:ln>
          </c:spPr>
          <c:cat>
            <c:numRef>
              <c:f>Datablad!$H$3:$H$172</c:f>
              <c:numCache>
                <c:formatCode>[$-41D]mmm/yy;@</c:formatCode>
                <c:ptCount val="170"/>
                <c:pt idx="0">
                  <c:v>41671</c:v>
                </c:pt>
                <c:pt idx="1">
                  <c:v>41640</c:v>
                </c:pt>
                <c:pt idx="2">
                  <c:v>41609</c:v>
                </c:pt>
                <c:pt idx="3">
                  <c:v>41579</c:v>
                </c:pt>
                <c:pt idx="4">
                  <c:v>41548</c:v>
                </c:pt>
                <c:pt idx="5">
                  <c:v>41518</c:v>
                </c:pt>
                <c:pt idx="6">
                  <c:v>41487</c:v>
                </c:pt>
                <c:pt idx="7">
                  <c:v>41456</c:v>
                </c:pt>
                <c:pt idx="8">
                  <c:v>41426</c:v>
                </c:pt>
                <c:pt idx="9">
                  <c:v>41395</c:v>
                </c:pt>
                <c:pt idx="10">
                  <c:v>41365</c:v>
                </c:pt>
                <c:pt idx="11">
                  <c:v>41334</c:v>
                </c:pt>
                <c:pt idx="12">
                  <c:v>41306</c:v>
                </c:pt>
                <c:pt idx="13">
                  <c:v>41275</c:v>
                </c:pt>
                <c:pt idx="14">
                  <c:v>41244</c:v>
                </c:pt>
                <c:pt idx="15">
                  <c:v>41214</c:v>
                </c:pt>
                <c:pt idx="16">
                  <c:v>41183</c:v>
                </c:pt>
                <c:pt idx="17">
                  <c:v>41153</c:v>
                </c:pt>
                <c:pt idx="18">
                  <c:v>41122</c:v>
                </c:pt>
                <c:pt idx="19">
                  <c:v>41091</c:v>
                </c:pt>
                <c:pt idx="20">
                  <c:v>41061</c:v>
                </c:pt>
                <c:pt idx="21">
                  <c:v>41030</c:v>
                </c:pt>
                <c:pt idx="22">
                  <c:v>41000</c:v>
                </c:pt>
                <c:pt idx="23">
                  <c:v>40969</c:v>
                </c:pt>
                <c:pt idx="24">
                  <c:v>40940</c:v>
                </c:pt>
                <c:pt idx="25">
                  <c:v>40909</c:v>
                </c:pt>
                <c:pt idx="26">
                  <c:v>40878</c:v>
                </c:pt>
                <c:pt idx="27">
                  <c:v>40848</c:v>
                </c:pt>
                <c:pt idx="28">
                  <c:v>40817</c:v>
                </c:pt>
                <c:pt idx="29">
                  <c:v>40787</c:v>
                </c:pt>
                <c:pt idx="30">
                  <c:v>40756</c:v>
                </c:pt>
                <c:pt idx="31">
                  <c:v>40725</c:v>
                </c:pt>
                <c:pt idx="32">
                  <c:v>40695</c:v>
                </c:pt>
                <c:pt idx="33">
                  <c:v>40664</c:v>
                </c:pt>
                <c:pt idx="34">
                  <c:v>40634</c:v>
                </c:pt>
                <c:pt idx="35">
                  <c:v>40603</c:v>
                </c:pt>
                <c:pt idx="36">
                  <c:v>40575</c:v>
                </c:pt>
                <c:pt idx="37">
                  <c:v>40544</c:v>
                </c:pt>
                <c:pt idx="38">
                  <c:v>40513</c:v>
                </c:pt>
                <c:pt idx="39">
                  <c:v>40483</c:v>
                </c:pt>
                <c:pt idx="40">
                  <c:v>40452</c:v>
                </c:pt>
                <c:pt idx="41">
                  <c:v>40422</c:v>
                </c:pt>
                <c:pt idx="42">
                  <c:v>40391</c:v>
                </c:pt>
                <c:pt idx="43">
                  <c:v>40360</c:v>
                </c:pt>
                <c:pt idx="44">
                  <c:v>40330</c:v>
                </c:pt>
                <c:pt idx="45">
                  <c:v>40299</c:v>
                </c:pt>
                <c:pt idx="46">
                  <c:v>40269</c:v>
                </c:pt>
                <c:pt idx="47">
                  <c:v>40238</c:v>
                </c:pt>
                <c:pt idx="48">
                  <c:v>40210</c:v>
                </c:pt>
                <c:pt idx="49">
                  <c:v>40179</c:v>
                </c:pt>
                <c:pt idx="50">
                  <c:v>40148</c:v>
                </c:pt>
                <c:pt idx="51">
                  <c:v>40118</c:v>
                </c:pt>
                <c:pt idx="52">
                  <c:v>40087</c:v>
                </c:pt>
                <c:pt idx="53">
                  <c:v>40057</c:v>
                </c:pt>
                <c:pt idx="54">
                  <c:v>40026</c:v>
                </c:pt>
                <c:pt idx="55">
                  <c:v>39995</c:v>
                </c:pt>
                <c:pt idx="56">
                  <c:v>39965</c:v>
                </c:pt>
                <c:pt idx="57">
                  <c:v>39934</c:v>
                </c:pt>
                <c:pt idx="58">
                  <c:v>39904</c:v>
                </c:pt>
                <c:pt idx="59">
                  <c:v>39873</c:v>
                </c:pt>
                <c:pt idx="60">
                  <c:v>39845</c:v>
                </c:pt>
                <c:pt idx="61">
                  <c:v>39814</c:v>
                </c:pt>
                <c:pt idx="62">
                  <c:v>39783</c:v>
                </c:pt>
                <c:pt idx="63">
                  <c:v>39753</c:v>
                </c:pt>
                <c:pt idx="64">
                  <c:v>39722</c:v>
                </c:pt>
                <c:pt idx="65">
                  <c:v>39692</c:v>
                </c:pt>
                <c:pt idx="66">
                  <c:v>39661</c:v>
                </c:pt>
                <c:pt idx="67">
                  <c:v>39630</c:v>
                </c:pt>
                <c:pt idx="68">
                  <c:v>39600</c:v>
                </c:pt>
                <c:pt idx="69">
                  <c:v>39569</c:v>
                </c:pt>
                <c:pt idx="70">
                  <c:v>39539</c:v>
                </c:pt>
                <c:pt idx="71">
                  <c:v>39508</c:v>
                </c:pt>
                <c:pt idx="72">
                  <c:v>39479</c:v>
                </c:pt>
                <c:pt idx="73">
                  <c:v>39448</c:v>
                </c:pt>
                <c:pt idx="74">
                  <c:v>39417</c:v>
                </c:pt>
                <c:pt idx="75">
                  <c:v>39387</c:v>
                </c:pt>
                <c:pt idx="76">
                  <c:v>39356</c:v>
                </c:pt>
                <c:pt idx="77">
                  <c:v>39326</c:v>
                </c:pt>
                <c:pt idx="78">
                  <c:v>39295</c:v>
                </c:pt>
                <c:pt idx="79">
                  <c:v>39264</c:v>
                </c:pt>
                <c:pt idx="80">
                  <c:v>39234</c:v>
                </c:pt>
                <c:pt idx="81">
                  <c:v>39203</c:v>
                </c:pt>
                <c:pt idx="82">
                  <c:v>39173</c:v>
                </c:pt>
                <c:pt idx="83">
                  <c:v>39142</c:v>
                </c:pt>
                <c:pt idx="84">
                  <c:v>39114</c:v>
                </c:pt>
                <c:pt idx="85">
                  <c:v>39083</c:v>
                </c:pt>
                <c:pt idx="86">
                  <c:v>39052</c:v>
                </c:pt>
                <c:pt idx="87">
                  <c:v>39022</c:v>
                </c:pt>
                <c:pt idx="88">
                  <c:v>38991</c:v>
                </c:pt>
                <c:pt idx="89">
                  <c:v>38961</c:v>
                </c:pt>
                <c:pt idx="90">
                  <c:v>38930</c:v>
                </c:pt>
                <c:pt idx="91">
                  <c:v>38899</c:v>
                </c:pt>
                <c:pt idx="92">
                  <c:v>38869</c:v>
                </c:pt>
                <c:pt idx="93">
                  <c:v>38838</c:v>
                </c:pt>
                <c:pt idx="94">
                  <c:v>38808</c:v>
                </c:pt>
                <c:pt idx="95">
                  <c:v>38777</c:v>
                </c:pt>
                <c:pt idx="96">
                  <c:v>38749</c:v>
                </c:pt>
                <c:pt idx="97">
                  <c:v>38718</c:v>
                </c:pt>
                <c:pt idx="98">
                  <c:v>38687</c:v>
                </c:pt>
                <c:pt idx="99">
                  <c:v>38657</c:v>
                </c:pt>
                <c:pt idx="100">
                  <c:v>38626</c:v>
                </c:pt>
                <c:pt idx="101">
                  <c:v>38596</c:v>
                </c:pt>
                <c:pt idx="102">
                  <c:v>38565</c:v>
                </c:pt>
                <c:pt idx="103">
                  <c:v>38534</c:v>
                </c:pt>
                <c:pt idx="104">
                  <c:v>38504</c:v>
                </c:pt>
                <c:pt idx="105">
                  <c:v>38473</c:v>
                </c:pt>
                <c:pt idx="106">
                  <c:v>38443</c:v>
                </c:pt>
                <c:pt idx="107">
                  <c:v>38412</c:v>
                </c:pt>
                <c:pt idx="108">
                  <c:v>38384</c:v>
                </c:pt>
                <c:pt idx="109">
                  <c:v>38353</c:v>
                </c:pt>
                <c:pt idx="110">
                  <c:v>38322</c:v>
                </c:pt>
                <c:pt idx="111">
                  <c:v>38292</c:v>
                </c:pt>
                <c:pt idx="112">
                  <c:v>38261</c:v>
                </c:pt>
                <c:pt idx="113">
                  <c:v>38231</c:v>
                </c:pt>
                <c:pt idx="114">
                  <c:v>38200</c:v>
                </c:pt>
                <c:pt idx="115">
                  <c:v>38169</c:v>
                </c:pt>
                <c:pt idx="116">
                  <c:v>38139</c:v>
                </c:pt>
                <c:pt idx="117">
                  <c:v>38108</c:v>
                </c:pt>
                <c:pt idx="118">
                  <c:v>38078</c:v>
                </c:pt>
                <c:pt idx="119">
                  <c:v>38047</c:v>
                </c:pt>
                <c:pt idx="120">
                  <c:v>38018</c:v>
                </c:pt>
                <c:pt idx="121">
                  <c:v>37987</c:v>
                </c:pt>
                <c:pt idx="122">
                  <c:v>37956</c:v>
                </c:pt>
                <c:pt idx="123">
                  <c:v>37926</c:v>
                </c:pt>
                <c:pt idx="124">
                  <c:v>37895</c:v>
                </c:pt>
                <c:pt idx="125">
                  <c:v>37865</c:v>
                </c:pt>
                <c:pt idx="126">
                  <c:v>37834</c:v>
                </c:pt>
                <c:pt idx="127">
                  <c:v>37803</c:v>
                </c:pt>
                <c:pt idx="128">
                  <c:v>37773</c:v>
                </c:pt>
                <c:pt idx="129">
                  <c:v>37742</c:v>
                </c:pt>
                <c:pt idx="130">
                  <c:v>37712</c:v>
                </c:pt>
                <c:pt idx="131">
                  <c:v>37681</c:v>
                </c:pt>
                <c:pt idx="132">
                  <c:v>37653</c:v>
                </c:pt>
                <c:pt idx="133">
                  <c:v>37622</c:v>
                </c:pt>
                <c:pt idx="134">
                  <c:v>37591</c:v>
                </c:pt>
                <c:pt idx="135">
                  <c:v>37561</c:v>
                </c:pt>
                <c:pt idx="136">
                  <c:v>37530</c:v>
                </c:pt>
                <c:pt idx="137">
                  <c:v>37500</c:v>
                </c:pt>
                <c:pt idx="138">
                  <c:v>37469</c:v>
                </c:pt>
                <c:pt idx="139">
                  <c:v>37438</c:v>
                </c:pt>
                <c:pt idx="140">
                  <c:v>37408</c:v>
                </c:pt>
                <c:pt idx="141">
                  <c:v>37377</c:v>
                </c:pt>
                <c:pt idx="142">
                  <c:v>37347</c:v>
                </c:pt>
                <c:pt idx="143">
                  <c:v>37316</c:v>
                </c:pt>
                <c:pt idx="144">
                  <c:v>37288</c:v>
                </c:pt>
                <c:pt idx="145">
                  <c:v>37257</c:v>
                </c:pt>
                <c:pt idx="146">
                  <c:v>37226</c:v>
                </c:pt>
                <c:pt idx="147">
                  <c:v>37196</c:v>
                </c:pt>
                <c:pt idx="148">
                  <c:v>37165</c:v>
                </c:pt>
                <c:pt idx="149">
                  <c:v>37135</c:v>
                </c:pt>
                <c:pt idx="150">
                  <c:v>37104</c:v>
                </c:pt>
                <c:pt idx="151">
                  <c:v>37073</c:v>
                </c:pt>
                <c:pt idx="152">
                  <c:v>37043</c:v>
                </c:pt>
                <c:pt idx="153">
                  <c:v>37012</c:v>
                </c:pt>
                <c:pt idx="154">
                  <c:v>36982</c:v>
                </c:pt>
                <c:pt idx="155">
                  <c:v>36951</c:v>
                </c:pt>
                <c:pt idx="156">
                  <c:v>36923</c:v>
                </c:pt>
                <c:pt idx="157">
                  <c:v>36892</c:v>
                </c:pt>
                <c:pt idx="158">
                  <c:v>36861</c:v>
                </c:pt>
                <c:pt idx="159">
                  <c:v>36831</c:v>
                </c:pt>
                <c:pt idx="160">
                  <c:v>36800</c:v>
                </c:pt>
                <c:pt idx="161">
                  <c:v>36770</c:v>
                </c:pt>
                <c:pt idx="162">
                  <c:v>36739</c:v>
                </c:pt>
                <c:pt idx="163">
                  <c:v>36708</c:v>
                </c:pt>
                <c:pt idx="164">
                  <c:v>36678</c:v>
                </c:pt>
                <c:pt idx="165">
                  <c:v>36647</c:v>
                </c:pt>
                <c:pt idx="166">
                  <c:v>36617</c:v>
                </c:pt>
                <c:pt idx="167">
                  <c:v>36586</c:v>
                </c:pt>
                <c:pt idx="168">
                  <c:v>36557</c:v>
                </c:pt>
                <c:pt idx="169">
                  <c:v>36526</c:v>
                </c:pt>
              </c:numCache>
            </c:numRef>
          </c:cat>
          <c:val>
            <c:numRef>
              <c:f>Datablad!$J$3:$J$172</c:f>
              <c:numCache>
                <c:formatCode>General</c:formatCode>
                <c:ptCount val="170"/>
                <c:pt idx="0">
                  <c:v>8.1388893949999996</c:v>
                </c:pt>
                <c:pt idx="1">
                  <c:v>8.0680982249569411</c:v>
                </c:pt>
                <c:pt idx="2">
                  <c:v>8.0079543769141281</c:v>
                </c:pt>
                <c:pt idx="3">
                  <c:v>7.9222400574135747</c:v>
                </c:pt>
                <c:pt idx="4">
                  <c:v>7.8815696314094801</c:v>
                </c:pt>
                <c:pt idx="5">
                  <c:v>7.8201095738585877</c:v>
                </c:pt>
                <c:pt idx="6">
                  <c:v>7.7555286292906089</c:v>
                </c:pt>
                <c:pt idx="7">
                  <c:v>7.714729042341105</c:v>
                </c:pt>
                <c:pt idx="8">
                  <c:v>7.6526948621791995</c:v>
                </c:pt>
                <c:pt idx="9">
                  <c:v>7.6018765618188731</c:v>
                </c:pt>
                <c:pt idx="10">
                  <c:v>7.544327810143777</c:v>
                </c:pt>
                <c:pt idx="11">
                  <c:v>7.4672492336235301</c:v>
                </c:pt>
                <c:pt idx="12">
                  <c:v>7.4445372775359218</c:v>
                </c:pt>
                <c:pt idx="13">
                  <c:v>7.4088674205191722</c:v>
                </c:pt>
                <c:pt idx="14">
                  <c:v>7.3217513366298519</c:v>
                </c:pt>
                <c:pt idx="15">
                  <c:v>7.2823436504922228</c:v>
                </c:pt>
                <c:pt idx="16">
                  <c:v>7.1998401286490399</c:v>
                </c:pt>
                <c:pt idx="17">
                  <c:v>7.1096847874961817</c:v>
                </c:pt>
                <c:pt idx="18">
                  <c:v>7.0542481304810956</c:v>
                </c:pt>
                <c:pt idx="19">
                  <c:v>6.9693666921433071</c:v>
                </c:pt>
                <c:pt idx="20">
                  <c:v>6.8871773375208143</c:v>
                </c:pt>
                <c:pt idx="21">
                  <c:v>6.8225119648850381</c:v>
                </c:pt>
                <c:pt idx="22">
                  <c:v>6.7570661327597321</c:v>
                </c:pt>
                <c:pt idx="23">
                  <c:v>6.6764970189285542</c:v>
                </c:pt>
                <c:pt idx="24">
                  <c:v>6.6058861561884044</c:v>
                </c:pt>
                <c:pt idx="25">
                  <c:v>6.5246045072702046</c:v>
                </c:pt>
                <c:pt idx="26">
                  <c:v>6.4458777027095877</c:v>
                </c:pt>
                <c:pt idx="27">
                  <c:v>6.3848446335353728</c:v>
                </c:pt>
                <c:pt idx="28">
                  <c:v>6.3245897675395213</c:v>
                </c:pt>
                <c:pt idx="29">
                  <c:v>6.2722352086775359</c:v>
                </c:pt>
                <c:pt idx="30">
                  <c:v>6.2277894631513924</c:v>
                </c:pt>
                <c:pt idx="31">
                  <c:v>6.1551474619456421</c:v>
                </c:pt>
                <c:pt idx="32">
                  <c:v>6.0943471536801503</c:v>
                </c:pt>
                <c:pt idx="33">
                  <c:v>6.0407425074588659</c:v>
                </c:pt>
                <c:pt idx="34">
                  <c:v>5.9560032341528668</c:v>
                </c:pt>
                <c:pt idx="35">
                  <c:v>5.8994954156234343</c:v>
                </c:pt>
                <c:pt idx="36">
                  <c:v>5.7956959728951212</c:v>
                </c:pt>
                <c:pt idx="37">
                  <c:v>5.7170309377923161</c:v>
                </c:pt>
                <c:pt idx="38">
                  <c:v>5.6768314192943485</c:v>
                </c:pt>
                <c:pt idx="39">
                  <c:v>5.6883377922624874</c:v>
                </c:pt>
                <c:pt idx="40">
                  <c:v>5.7010767475079298</c:v>
                </c:pt>
                <c:pt idx="41">
                  <c:v>5.74756652436621</c:v>
                </c:pt>
                <c:pt idx="42">
                  <c:v>5.7799346410850738</c:v>
                </c:pt>
                <c:pt idx="43">
                  <c:v>5.8359463956269764</c:v>
                </c:pt>
                <c:pt idx="44">
                  <c:v>5.9081400832947253</c:v>
                </c:pt>
                <c:pt idx="45">
                  <c:v>5.9929662974091258</c:v>
                </c:pt>
                <c:pt idx="46">
                  <c:v>6.0654958750634904</c:v>
                </c:pt>
                <c:pt idx="47">
                  <c:v>6.1755158359782527</c:v>
                </c:pt>
                <c:pt idx="48">
                  <c:v>6.3163477203435043</c:v>
                </c:pt>
                <c:pt idx="49">
                  <c:v>6.4614119545439586</c:v>
                </c:pt>
                <c:pt idx="50">
                  <c:v>6.6125665166979566</c:v>
                </c:pt>
                <c:pt idx="51">
                  <c:v>6.7069968081946207</c:v>
                </c:pt>
                <c:pt idx="52">
                  <c:v>6.8044665912425728</c:v>
                </c:pt>
                <c:pt idx="53">
                  <c:v>6.9290349536922484</c:v>
                </c:pt>
                <c:pt idx="54">
                  <c:v>7.0504717275824724</c:v>
                </c:pt>
                <c:pt idx="55">
                  <c:v>7.143584932554802</c:v>
                </c:pt>
                <c:pt idx="56">
                  <c:v>7.2523064292171142</c:v>
                </c:pt>
                <c:pt idx="57">
                  <c:v>7.3596392647151134</c:v>
                </c:pt>
                <c:pt idx="58">
                  <c:v>7.5110952210316348</c:v>
                </c:pt>
                <c:pt idx="59">
                  <c:v>7.6782132848092317</c:v>
                </c:pt>
                <c:pt idx="60">
                  <c:v>7.7889172448182649</c:v>
                </c:pt>
                <c:pt idx="61">
                  <c:v>7.9268866263177031</c:v>
                </c:pt>
                <c:pt idx="62">
                  <c:v>8.0705876504701806</c:v>
                </c:pt>
                <c:pt idx="63">
                  <c:v>8.1732873534163595</c:v>
                </c:pt>
                <c:pt idx="64">
                  <c:v>8.3215219345021296</c:v>
                </c:pt>
                <c:pt idx="65">
                  <c:v>8.4477051594370849</c:v>
                </c:pt>
                <c:pt idx="66">
                  <c:v>8.578752425436349</c:v>
                </c:pt>
                <c:pt idx="67">
                  <c:v>8.7881556685286988</c:v>
                </c:pt>
                <c:pt idx="68">
                  <c:v>8.9463086513314352</c:v>
                </c:pt>
                <c:pt idx="69">
                  <c:v>9.0884785156772487</c:v>
                </c:pt>
                <c:pt idx="70">
                  <c:v>9.2302829760412557</c:v>
                </c:pt>
                <c:pt idx="71">
                  <c:v>9.3253789054044773</c:v>
                </c:pt>
                <c:pt idx="72">
                  <c:v>9.4691773338004701</c:v>
                </c:pt>
                <c:pt idx="73">
                  <c:v>9.5993138551032686</c:v>
                </c:pt>
                <c:pt idx="74">
                  <c:v>9.7326516360074251</c:v>
                </c:pt>
                <c:pt idx="75">
                  <c:v>9.8962006015157087</c:v>
                </c:pt>
                <c:pt idx="76">
                  <c:v>10.050114037251078</c:v>
                </c:pt>
                <c:pt idx="77">
                  <c:v>10.172324123616193</c:v>
                </c:pt>
                <c:pt idx="78">
                  <c:v>10.286303520446879</c:v>
                </c:pt>
                <c:pt idx="79">
                  <c:v>10.387458264462715</c:v>
                </c:pt>
                <c:pt idx="80">
                  <c:v>10.482421887243689</c:v>
                </c:pt>
                <c:pt idx="81">
                  <c:v>10.616769133606478</c:v>
                </c:pt>
                <c:pt idx="82">
                  <c:v>10.745000146627742</c:v>
                </c:pt>
                <c:pt idx="83">
                  <c:v>10.836083703647077</c:v>
                </c:pt>
                <c:pt idx="84">
                  <c:v>10.956960451695778</c:v>
                </c:pt>
                <c:pt idx="85">
                  <c:v>11.062896443695674</c:v>
                </c:pt>
                <c:pt idx="86">
                  <c:v>11.137210804276531</c:v>
                </c:pt>
                <c:pt idx="87">
                  <c:v>11.237978323798561</c:v>
                </c:pt>
                <c:pt idx="88">
                  <c:v>11.310902930743005</c:v>
                </c:pt>
                <c:pt idx="89">
                  <c:v>11.328276908963765</c:v>
                </c:pt>
                <c:pt idx="90">
                  <c:v>11.415054509255388</c:v>
                </c:pt>
                <c:pt idx="91">
                  <c:v>11.503262348297351</c:v>
                </c:pt>
                <c:pt idx="92">
                  <c:v>11.601806410870452</c:v>
                </c:pt>
                <c:pt idx="93">
                  <c:v>11.704805720776946</c:v>
                </c:pt>
                <c:pt idx="94">
                  <c:v>11.802681553488814</c:v>
                </c:pt>
                <c:pt idx="95">
                  <c:v>11.999482465693792</c:v>
                </c:pt>
                <c:pt idx="96">
                  <c:v>12.116905912853493</c:v>
                </c:pt>
                <c:pt idx="97">
                  <c:v>12.262033832993598</c:v>
                </c:pt>
                <c:pt idx="98">
                  <c:v>12.400466069034163</c:v>
                </c:pt>
                <c:pt idx="99">
                  <c:v>12.577248679042388</c:v>
                </c:pt>
                <c:pt idx="100">
                  <c:v>12.735898690028534</c:v>
                </c:pt>
                <c:pt idx="101">
                  <c:v>12.930941151810366</c:v>
                </c:pt>
                <c:pt idx="102">
                  <c:v>13.12226126723025</c:v>
                </c:pt>
                <c:pt idx="103">
                  <c:v>13.310495585653271</c:v>
                </c:pt>
                <c:pt idx="104">
                  <c:v>13.508240780092791</c:v>
                </c:pt>
                <c:pt idx="105">
                  <c:v>13.712035924303933</c:v>
                </c:pt>
                <c:pt idx="106">
                  <c:v>13.872830994076342</c:v>
                </c:pt>
                <c:pt idx="107">
                  <c:v>14.01409981204322</c:v>
                </c:pt>
                <c:pt idx="108">
                  <c:v>14.202145993495041</c:v>
                </c:pt>
                <c:pt idx="109">
                  <c:v>14.370651158392569</c:v>
                </c:pt>
                <c:pt idx="110">
                  <c:v>14.5667601996449</c:v>
                </c:pt>
                <c:pt idx="111">
                  <c:v>14.738580185860787</c:v>
                </c:pt>
                <c:pt idx="112">
                  <c:v>14.881752224322543</c:v>
                </c:pt>
                <c:pt idx="113">
                  <c:v>15.105429692710526</c:v>
                </c:pt>
                <c:pt idx="114">
                  <c:v>15.268261865487055</c:v>
                </c:pt>
                <c:pt idx="115">
                  <c:v>15.456291674420783</c:v>
                </c:pt>
                <c:pt idx="116">
                  <c:v>15.699140542041878</c:v>
                </c:pt>
                <c:pt idx="117">
                  <c:v>15.851221866916102</c:v>
                </c:pt>
                <c:pt idx="118">
                  <c:v>16.077509318833325</c:v>
                </c:pt>
                <c:pt idx="119">
                  <c:v>16.265612153602675</c:v>
                </c:pt>
                <c:pt idx="120">
                  <c:v>16.40803916535554</c:v>
                </c:pt>
                <c:pt idx="121">
                  <c:v>16.558029135571722</c:v>
                </c:pt>
                <c:pt idx="122">
                  <c:v>16.720890078692658</c:v>
                </c:pt>
                <c:pt idx="123">
                  <c:v>16.812187989127167</c:v>
                </c:pt>
                <c:pt idx="124">
                  <c:v>16.935475659516204</c:v>
                </c:pt>
                <c:pt idx="125">
                  <c:v>17.034642098450135</c:v>
                </c:pt>
                <c:pt idx="126">
                  <c:v>17.097968753363922</c:v>
                </c:pt>
                <c:pt idx="127">
                  <c:v>17.168528451314657</c:v>
                </c:pt>
                <c:pt idx="128">
                  <c:v>17.197637046670636</c:v>
                </c:pt>
                <c:pt idx="129">
                  <c:v>17.244640470560036</c:v>
                </c:pt>
                <c:pt idx="130">
                  <c:v>17.275737573985303</c:v>
                </c:pt>
                <c:pt idx="131">
                  <c:v>17.34685799216458</c:v>
                </c:pt>
                <c:pt idx="132">
                  <c:v>17.353699065256581</c:v>
                </c:pt>
                <c:pt idx="133">
                  <c:v>17.392642847804147</c:v>
                </c:pt>
                <c:pt idx="134">
                  <c:v>17.42826004652856</c:v>
                </c:pt>
                <c:pt idx="135">
                  <c:v>17.424101626243505</c:v>
                </c:pt>
                <c:pt idx="136">
                  <c:v>17.464653122391255</c:v>
                </c:pt>
                <c:pt idx="137">
                  <c:v>17.439868932567432</c:v>
                </c:pt>
                <c:pt idx="138">
                  <c:v>17.387597210922827</c:v>
                </c:pt>
                <c:pt idx="139">
                  <c:v>17.338823706083328</c:v>
                </c:pt>
                <c:pt idx="140">
                  <c:v>17.253528680404997</c:v>
                </c:pt>
                <c:pt idx="141">
                  <c:v>17.166999282160347</c:v>
                </c:pt>
                <c:pt idx="142">
                  <c:v>17.045276794150251</c:v>
                </c:pt>
                <c:pt idx="143">
                  <c:v>16.853657294291338</c:v>
                </c:pt>
                <c:pt idx="144">
                  <c:v>16.744398506355417</c:v>
                </c:pt>
                <c:pt idx="145">
                  <c:v>16.578507640890169</c:v>
                </c:pt>
                <c:pt idx="146">
                  <c:v>16.39504920109788</c:v>
                </c:pt>
                <c:pt idx="147">
                  <c:v>16.260385001814971</c:v>
                </c:pt>
                <c:pt idx="148">
                  <c:v>16.088092830096357</c:v>
                </c:pt>
                <c:pt idx="149">
                  <c:v>15.892704487451091</c:v>
                </c:pt>
                <c:pt idx="150">
                  <c:v>15.735348742566959</c:v>
                </c:pt>
                <c:pt idx="151">
                  <c:v>15.542375198912193</c:v>
                </c:pt>
                <c:pt idx="152">
                  <c:v>15.353045467245618</c:v>
                </c:pt>
                <c:pt idx="153">
                  <c:v>15.186468940864678</c:v>
                </c:pt>
                <c:pt idx="154">
                  <c:v>15.023063748325004</c:v>
                </c:pt>
                <c:pt idx="155">
                  <c:v>14.776991228437758</c:v>
                </c:pt>
                <c:pt idx="156">
                  <c:v>14.61559079268174</c:v>
                </c:pt>
                <c:pt idx="157">
                  <c:v>14.426350980895759</c:v>
                </c:pt>
                <c:pt idx="158">
                  <c:v>14.181268299617493</c:v>
                </c:pt>
                <c:pt idx="159">
                  <c:v>14.058356045144205</c:v>
                </c:pt>
                <c:pt idx="160">
                  <c:v>13.915691019697839</c:v>
                </c:pt>
                <c:pt idx="161">
                  <c:v>13.857197014336876</c:v>
                </c:pt>
                <c:pt idx="162">
                  <c:v>13.844725738620486</c:v>
                </c:pt>
                <c:pt idx="163">
                  <c:v>13.75988541599456</c:v>
                </c:pt>
                <c:pt idx="164">
                  <c:v>13.684793188265598</c:v>
                </c:pt>
                <c:pt idx="165">
                  <c:v>13.524982829281633</c:v>
                </c:pt>
                <c:pt idx="166">
                  <c:v>13.310845016012184</c:v>
                </c:pt>
                <c:pt idx="167">
                  <c:v>13.343845775166095</c:v>
                </c:pt>
                <c:pt idx="168">
                  <c:v>13.196463238530399</c:v>
                </c:pt>
                <c:pt idx="169">
                  <c:v>13.010015233697615</c:v>
                </c:pt>
              </c:numCache>
            </c:numRef>
          </c:val>
        </c:ser>
        <c:ser>
          <c:idx val="0"/>
          <c:order val="1"/>
          <c:tx>
            <c:strRef>
              <c:f>Datablad!$I$2</c:f>
              <c:strCache>
                <c:ptCount val="1"/>
                <c:pt idx="0">
                  <c:v>Sjuk- och aktivitetsersättning</c:v>
                </c:pt>
              </c:strCache>
            </c:strRef>
          </c:tx>
          <c:spPr>
            <a:solidFill>
              <a:schemeClr val="bg1">
                <a:lumMod val="50000"/>
              </a:schemeClr>
            </a:solidFill>
            <a:ln w="3175">
              <a:solidFill>
                <a:sysClr val="windowText" lastClr="000000">
                  <a:lumMod val="100000"/>
                </a:sysClr>
              </a:solidFill>
            </a:ln>
          </c:spPr>
          <c:cat>
            <c:numRef>
              <c:f>Datablad!$H$3:$H$172</c:f>
              <c:numCache>
                <c:formatCode>[$-41D]mmm/yy;@</c:formatCode>
                <c:ptCount val="170"/>
                <c:pt idx="0">
                  <c:v>41671</c:v>
                </c:pt>
                <c:pt idx="1">
                  <c:v>41640</c:v>
                </c:pt>
                <c:pt idx="2">
                  <c:v>41609</c:v>
                </c:pt>
                <c:pt idx="3">
                  <c:v>41579</c:v>
                </c:pt>
                <c:pt idx="4">
                  <c:v>41548</c:v>
                </c:pt>
                <c:pt idx="5">
                  <c:v>41518</c:v>
                </c:pt>
                <c:pt idx="6">
                  <c:v>41487</c:v>
                </c:pt>
                <c:pt idx="7">
                  <c:v>41456</c:v>
                </c:pt>
                <c:pt idx="8">
                  <c:v>41426</c:v>
                </c:pt>
                <c:pt idx="9">
                  <c:v>41395</c:v>
                </c:pt>
                <c:pt idx="10">
                  <c:v>41365</c:v>
                </c:pt>
                <c:pt idx="11">
                  <c:v>41334</c:v>
                </c:pt>
                <c:pt idx="12">
                  <c:v>41306</c:v>
                </c:pt>
                <c:pt idx="13">
                  <c:v>41275</c:v>
                </c:pt>
                <c:pt idx="14">
                  <c:v>41244</c:v>
                </c:pt>
                <c:pt idx="15">
                  <c:v>41214</c:v>
                </c:pt>
                <c:pt idx="16">
                  <c:v>41183</c:v>
                </c:pt>
                <c:pt idx="17">
                  <c:v>41153</c:v>
                </c:pt>
                <c:pt idx="18">
                  <c:v>41122</c:v>
                </c:pt>
                <c:pt idx="19">
                  <c:v>41091</c:v>
                </c:pt>
                <c:pt idx="20">
                  <c:v>41061</c:v>
                </c:pt>
                <c:pt idx="21">
                  <c:v>41030</c:v>
                </c:pt>
                <c:pt idx="22">
                  <c:v>41000</c:v>
                </c:pt>
                <c:pt idx="23">
                  <c:v>40969</c:v>
                </c:pt>
                <c:pt idx="24">
                  <c:v>40940</c:v>
                </c:pt>
                <c:pt idx="25">
                  <c:v>40909</c:v>
                </c:pt>
                <c:pt idx="26">
                  <c:v>40878</c:v>
                </c:pt>
                <c:pt idx="27">
                  <c:v>40848</c:v>
                </c:pt>
                <c:pt idx="28">
                  <c:v>40817</c:v>
                </c:pt>
                <c:pt idx="29">
                  <c:v>40787</c:v>
                </c:pt>
                <c:pt idx="30">
                  <c:v>40756</c:v>
                </c:pt>
                <c:pt idx="31">
                  <c:v>40725</c:v>
                </c:pt>
                <c:pt idx="32">
                  <c:v>40695</c:v>
                </c:pt>
                <c:pt idx="33">
                  <c:v>40664</c:v>
                </c:pt>
                <c:pt idx="34">
                  <c:v>40634</c:v>
                </c:pt>
                <c:pt idx="35">
                  <c:v>40603</c:v>
                </c:pt>
                <c:pt idx="36">
                  <c:v>40575</c:v>
                </c:pt>
                <c:pt idx="37">
                  <c:v>40544</c:v>
                </c:pt>
                <c:pt idx="38">
                  <c:v>40513</c:v>
                </c:pt>
                <c:pt idx="39">
                  <c:v>40483</c:v>
                </c:pt>
                <c:pt idx="40">
                  <c:v>40452</c:v>
                </c:pt>
                <c:pt idx="41">
                  <c:v>40422</c:v>
                </c:pt>
                <c:pt idx="42">
                  <c:v>40391</c:v>
                </c:pt>
                <c:pt idx="43">
                  <c:v>40360</c:v>
                </c:pt>
                <c:pt idx="44">
                  <c:v>40330</c:v>
                </c:pt>
                <c:pt idx="45">
                  <c:v>40299</c:v>
                </c:pt>
                <c:pt idx="46">
                  <c:v>40269</c:v>
                </c:pt>
                <c:pt idx="47">
                  <c:v>40238</c:v>
                </c:pt>
                <c:pt idx="48">
                  <c:v>40210</c:v>
                </c:pt>
                <c:pt idx="49">
                  <c:v>40179</c:v>
                </c:pt>
                <c:pt idx="50">
                  <c:v>40148</c:v>
                </c:pt>
                <c:pt idx="51">
                  <c:v>40118</c:v>
                </c:pt>
                <c:pt idx="52">
                  <c:v>40087</c:v>
                </c:pt>
                <c:pt idx="53">
                  <c:v>40057</c:v>
                </c:pt>
                <c:pt idx="54">
                  <c:v>40026</c:v>
                </c:pt>
                <c:pt idx="55">
                  <c:v>39995</c:v>
                </c:pt>
                <c:pt idx="56">
                  <c:v>39965</c:v>
                </c:pt>
                <c:pt idx="57">
                  <c:v>39934</c:v>
                </c:pt>
                <c:pt idx="58">
                  <c:v>39904</c:v>
                </c:pt>
                <c:pt idx="59">
                  <c:v>39873</c:v>
                </c:pt>
                <c:pt idx="60">
                  <c:v>39845</c:v>
                </c:pt>
                <c:pt idx="61">
                  <c:v>39814</c:v>
                </c:pt>
                <c:pt idx="62">
                  <c:v>39783</c:v>
                </c:pt>
                <c:pt idx="63">
                  <c:v>39753</c:v>
                </c:pt>
                <c:pt idx="64">
                  <c:v>39722</c:v>
                </c:pt>
                <c:pt idx="65">
                  <c:v>39692</c:v>
                </c:pt>
                <c:pt idx="66">
                  <c:v>39661</c:v>
                </c:pt>
                <c:pt idx="67">
                  <c:v>39630</c:v>
                </c:pt>
                <c:pt idx="68">
                  <c:v>39600</c:v>
                </c:pt>
                <c:pt idx="69">
                  <c:v>39569</c:v>
                </c:pt>
                <c:pt idx="70">
                  <c:v>39539</c:v>
                </c:pt>
                <c:pt idx="71">
                  <c:v>39508</c:v>
                </c:pt>
                <c:pt idx="72">
                  <c:v>39479</c:v>
                </c:pt>
                <c:pt idx="73">
                  <c:v>39448</c:v>
                </c:pt>
                <c:pt idx="74">
                  <c:v>39417</c:v>
                </c:pt>
                <c:pt idx="75">
                  <c:v>39387</c:v>
                </c:pt>
                <c:pt idx="76">
                  <c:v>39356</c:v>
                </c:pt>
                <c:pt idx="77">
                  <c:v>39326</c:v>
                </c:pt>
                <c:pt idx="78">
                  <c:v>39295</c:v>
                </c:pt>
                <c:pt idx="79">
                  <c:v>39264</c:v>
                </c:pt>
                <c:pt idx="80">
                  <c:v>39234</c:v>
                </c:pt>
                <c:pt idx="81">
                  <c:v>39203</c:v>
                </c:pt>
                <c:pt idx="82">
                  <c:v>39173</c:v>
                </c:pt>
                <c:pt idx="83">
                  <c:v>39142</c:v>
                </c:pt>
                <c:pt idx="84">
                  <c:v>39114</c:v>
                </c:pt>
                <c:pt idx="85">
                  <c:v>39083</c:v>
                </c:pt>
                <c:pt idx="86">
                  <c:v>39052</c:v>
                </c:pt>
                <c:pt idx="87">
                  <c:v>39022</c:v>
                </c:pt>
                <c:pt idx="88">
                  <c:v>38991</c:v>
                </c:pt>
                <c:pt idx="89">
                  <c:v>38961</c:v>
                </c:pt>
                <c:pt idx="90">
                  <c:v>38930</c:v>
                </c:pt>
                <c:pt idx="91">
                  <c:v>38899</c:v>
                </c:pt>
                <c:pt idx="92">
                  <c:v>38869</c:v>
                </c:pt>
                <c:pt idx="93">
                  <c:v>38838</c:v>
                </c:pt>
                <c:pt idx="94">
                  <c:v>38808</c:v>
                </c:pt>
                <c:pt idx="95">
                  <c:v>38777</c:v>
                </c:pt>
                <c:pt idx="96">
                  <c:v>38749</c:v>
                </c:pt>
                <c:pt idx="97">
                  <c:v>38718</c:v>
                </c:pt>
                <c:pt idx="98">
                  <c:v>38687</c:v>
                </c:pt>
                <c:pt idx="99">
                  <c:v>38657</c:v>
                </c:pt>
                <c:pt idx="100">
                  <c:v>38626</c:v>
                </c:pt>
                <c:pt idx="101">
                  <c:v>38596</c:v>
                </c:pt>
                <c:pt idx="102">
                  <c:v>38565</c:v>
                </c:pt>
                <c:pt idx="103">
                  <c:v>38534</c:v>
                </c:pt>
                <c:pt idx="104">
                  <c:v>38504</c:v>
                </c:pt>
                <c:pt idx="105">
                  <c:v>38473</c:v>
                </c:pt>
                <c:pt idx="106">
                  <c:v>38443</c:v>
                </c:pt>
                <c:pt idx="107">
                  <c:v>38412</c:v>
                </c:pt>
                <c:pt idx="108">
                  <c:v>38384</c:v>
                </c:pt>
                <c:pt idx="109">
                  <c:v>38353</c:v>
                </c:pt>
                <c:pt idx="110">
                  <c:v>38322</c:v>
                </c:pt>
                <c:pt idx="111">
                  <c:v>38292</c:v>
                </c:pt>
                <c:pt idx="112">
                  <c:v>38261</c:v>
                </c:pt>
                <c:pt idx="113">
                  <c:v>38231</c:v>
                </c:pt>
                <c:pt idx="114">
                  <c:v>38200</c:v>
                </c:pt>
                <c:pt idx="115">
                  <c:v>38169</c:v>
                </c:pt>
                <c:pt idx="116">
                  <c:v>38139</c:v>
                </c:pt>
                <c:pt idx="117">
                  <c:v>38108</c:v>
                </c:pt>
                <c:pt idx="118">
                  <c:v>38078</c:v>
                </c:pt>
                <c:pt idx="119">
                  <c:v>38047</c:v>
                </c:pt>
                <c:pt idx="120">
                  <c:v>38018</c:v>
                </c:pt>
                <c:pt idx="121">
                  <c:v>37987</c:v>
                </c:pt>
                <c:pt idx="122">
                  <c:v>37956</c:v>
                </c:pt>
                <c:pt idx="123">
                  <c:v>37926</c:v>
                </c:pt>
                <c:pt idx="124">
                  <c:v>37895</c:v>
                </c:pt>
                <c:pt idx="125">
                  <c:v>37865</c:v>
                </c:pt>
                <c:pt idx="126">
                  <c:v>37834</c:v>
                </c:pt>
                <c:pt idx="127">
                  <c:v>37803</c:v>
                </c:pt>
                <c:pt idx="128">
                  <c:v>37773</c:v>
                </c:pt>
                <c:pt idx="129">
                  <c:v>37742</c:v>
                </c:pt>
                <c:pt idx="130">
                  <c:v>37712</c:v>
                </c:pt>
                <c:pt idx="131">
                  <c:v>37681</c:v>
                </c:pt>
                <c:pt idx="132">
                  <c:v>37653</c:v>
                </c:pt>
                <c:pt idx="133">
                  <c:v>37622</c:v>
                </c:pt>
                <c:pt idx="134">
                  <c:v>37591</c:v>
                </c:pt>
                <c:pt idx="135">
                  <c:v>37561</c:v>
                </c:pt>
                <c:pt idx="136">
                  <c:v>37530</c:v>
                </c:pt>
                <c:pt idx="137">
                  <c:v>37500</c:v>
                </c:pt>
                <c:pt idx="138">
                  <c:v>37469</c:v>
                </c:pt>
                <c:pt idx="139">
                  <c:v>37438</c:v>
                </c:pt>
                <c:pt idx="140">
                  <c:v>37408</c:v>
                </c:pt>
                <c:pt idx="141">
                  <c:v>37377</c:v>
                </c:pt>
                <c:pt idx="142">
                  <c:v>37347</c:v>
                </c:pt>
                <c:pt idx="143">
                  <c:v>37316</c:v>
                </c:pt>
                <c:pt idx="144">
                  <c:v>37288</c:v>
                </c:pt>
                <c:pt idx="145">
                  <c:v>37257</c:v>
                </c:pt>
                <c:pt idx="146">
                  <c:v>37226</c:v>
                </c:pt>
                <c:pt idx="147">
                  <c:v>37196</c:v>
                </c:pt>
                <c:pt idx="148">
                  <c:v>37165</c:v>
                </c:pt>
                <c:pt idx="149">
                  <c:v>37135</c:v>
                </c:pt>
                <c:pt idx="150">
                  <c:v>37104</c:v>
                </c:pt>
                <c:pt idx="151">
                  <c:v>37073</c:v>
                </c:pt>
                <c:pt idx="152">
                  <c:v>37043</c:v>
                </c:pt>
                <c:pt idx="153">
                  <c:v>37012</c:v>
                </c:pt>
                <c:pt idx="154">
                  <c:v>36982</c:v>
                </c:pt>
                <c:pt idx="155">
                  <c:v>36951</c:v>
                </c:pt>
                <c:pt idx="156">
                  <c:v>36923</c:v>
                </c:pt>
                <c:pt idx="157">
                  <c:v>36892</c:v>
                </c:pt>
                <c:pt idx="158">
                  <c:v>36861</c:v>
                </c:pt>
                <c:pt idx="159">
                  <c:v>36831</c:v>
                </c:pt>
                <c:pt idx="160">
                  <c:v>36800</c:v>
                </c:pt>
                <c:pt idx="161">
                  <c:v>36770</c:v>
                </c:pt>
                <c:pt idx="162">
                  <c:v>36739</c:v>
                </c:pt>
                <c:pt idx="163">
                  <c:v>36708</c:v>
                </c:pt>
                <c:pt idx="164">
                  <c:v>36678</c:v>
                </c:pt>
                <c:pt idx="165">
                  <c:v>36647</c:v>
                </c:pt>
                <c:pt idx="166">
                  <c:v>36617</c:v>
                </c:pt>
                <c:pt idx="167">
                  <c:v>36586</c:v>
                </c:pt>
                <c:pt idx="168">
                  <c:v>36557</c:v>
                </c:pt>
                <c:pt idx="169">
                  <c:v>36526</c:v>
                </c:pt>
              </c:numCache>
            </c:numRef>
          </c:cat>
          <c:val>
            <c:numRef>
              <c:f>Datablad!$I$3:$I$172</c:f>
              <c:numCache>
                <c:formatCode>General</c:formatCode>
                <c:ptCount val="170"/>
                <c:pt idx="0">
                  <c:v>18.72621955</c:v>
                </c:pt>
                <c:pt idx="1">
                  <c:v>18.772849376478639</c:v>
                </c:pt>
                <c:pt idx="2">
                  <c:v>18.820604201332113</c:v>
                </c:pt>
                <c:pt idx="3">
                  <c:v>18.876019287576874</c:v>
                </c:pt>
                <c:pt idx="4">
                  <c:v>18.932992915764896</c:v>
                </c:pt>
                <c:pt idx="5">
                  <c:v>18.992231799766866</c:v>
                </c:pt>
                <c:pt idx="6">
                  <c:v>19.055037516848767</c:v>
                </c:pt>
                <c:pt idx="7">
                  <c:v>19.12129753706196</c:v>
                </c:pt>
                <c:pt idx="8">
                  <c:v>19.189775908115354</c:v>
                </c:pt>
                <c:pt idx="9">
                  <c:v>19.261980619416544</c:v>
                </c:pt>
                <c:pt idx="10">
                  <c:v>19.336590876061685</c:v>
                </c:pt>
                <c:pt idx="11">
                  <c:v>19.416858972166906</c:v>
                </c:pt>
                <c:pt idx="12">
                  <c:v>19.501599655234102</c:v>
                </c:pt>
                <c:pt idx="13">
                  <c:v>19.590193811785593</c:v>
                </c:pt>
                <c:pt idx="14">
                  <c:v>19.681889144019813</c:v>
                </c:pt>
                <c:pt idx="15">
                  <c:v>19.775601973416123</c:v>
                </c:pt>
                <c:pt idx="16">
                  <c:v>19.877646413447376</c:v>
                </c:pt>
                <c:pt idx="17">
                  <c:v>19.984256810889232</c:v>
                </c:pt>
                <c:pt idx="18">
                  <c:v>20.093889080971966</c:v>
                </c:pt>
                <c:pt idx="19">
                  <c:v>20.207090778519508</c:v>
                </c:pt>
                <c:pt idx="20">
                  <c:v>20.324609517434624</c:v>
                </c:pt>
                <c:pt idx="21">
                  <c:v>20.454765697529403</c:v>
                </c:pt>
                <c:pt idx="22">
                  <c:v>20.590443436275677</c:v>
                </c:pt>
                <c:pt idx="23">
                  <c:v>20.73479712240324</c:v>
                </c:pt>
                <c:pt idx="24">
                  <c:v>20.887617622739324</c:v>
                </c:pt>
                <c:pt idx="25">
                  <c:v>21.049430017505919</c:v>
                </c:pt>
                <c:pt idx="26">
                  <c:v>21.217367467161083</c:v>
                </c:pt>
                <c:pt idx="27">
                  <c:v>21.392573901971392</c:v>
                </c:pt>
                <c:pt idx="28">
                  <c:v>21.575040402717818</c:v>
                </c:pt>
                <c:pt idx="29">
                  <c:v>21.765592757646509</c:v>
                </c:pt>
                <c:pt idx="30">
                  <c:v>21.967630991697359</c:v>
                </c:pt>
                <c:pt idx="31">
                  <c:v>22.179258332866258</c:v>
                </c:pt>
                <c:pt idx="32">
                  <c:v>22.395115258955226</c:v>
                </c:pt>
                <c:pt idx="33">
                  <c:v>22.611479376393085</c:v>
                </c:pt>
                <c:pt idx="34">
                  <c:v>22.841817563808281</c:v>
                </c:pt>
                <c:pt idx="35">
                  <c:v>23.076767464603297</c:v>
                </c:pt>
                <c:pt idx="36">
                  <c:v>23.317736493566784</c:v>
                </c:pt>
                <c:pt idx="37">
                  <c:v>23.562475741786685</c:v>
                </c:pt>
                <c:pt idx="38">
                  <c:v>23.805506353014412</c:v>
                </c:pt>
                <c:pt idx="39">
                  <c:v>24.043454793063006</c:v>
                </c:pt>
                <c:pt idx="40">
                  <c:v>24.274512979896766</c:v>
                </c:pt>
                <c:pt idx="41">
                  <c:v>24.494648700456079</c:v>
                </c:pt>
                <c:pt idx="42">
                  <c:v>24.714021501505748</c:v>
                </c:pt>
                <c:pt idx="43">
                  <c:v>24.929356562971702</c:v>
                </c:pt>
                <c:pt idx="44">
                  <c:v>25.137852502191564</c:v>
                </c:pt>
                <c:pt idx="45">
                  <c:v>25.336157060475937</c:v>
                </c:pt>
                <c:pt idx="46">
                  <c:v>25.522409044428876</c:v>
                </c:pt>
                <c:pt idx="47">
                  <c:v>25.702752268683806</c:v>
                </c:pt>
                <c:pt idx="48">
                  <c:v>25.874209930748986</c:v>
                </c:pt>
                <c:pt idx="49">
                  <c:v>26.035864374916319</c:v>
                </c:pt>
                <c:pt idx="50">
                  <c:v>26.191396682226436</c:v>
                </c:pt>
                <c:pt idx="51">
                  <c:v>26.340330609587756</c:v>
                </c:pt>
                <c:pt idx="52">
                  <c:v>26.486654998561058</c:v>
                </c:pt>
                <c:pt idx="53">
                  <c:v>26.636922874013646</c:v>
                </c:pt>
                <c:pt idx="54">
                  <c:v>26.783621060143528</c:v>
                </c:pt>
                <c:pt idx="55">
                  <c:v>26.931590319307553</c:v>
                </c:pt>
                <c:pt idx="56">
                  <c:v>27.084975631803133</c:v>
                </c:pt>
                <c:pt idx="57">
                  <c:v>27.204999271855222</c:v>
                </c:pt>
                <c:pt idx="58">
                  <c:v>27.311693251255544</c:v>
                </c:pt>
                <c:pt idx="59">
                  <c:v>27.410868437439888</c:v>
                </c:pt>
                <c:pt idx="60">
                  <c:v>27.503017476806896</c:v>
                </c:pt>
                <c:pt idx="61">
                  <c:v>27.595489027688338</c:v>
                </c:pt>
                <c:pt idx="62">
                  <c:v>27.698513545189606</c:v>
                </c:pt>
                <c:pt idx="63">
                  <c:v>27.795864428164787</c:v>
                </c:pt>
                <c:pt idx="64">
                  <c:v>27.885574099094725</c:v>
                </c:pt>
                <c:pt idx="65">
                  <c:v>27.967982932736874</c:v>
                </c:pt>
                <c:pt idx="66">
                  <c:v>28.03998459220233</c:v>
                </c:pt>
                <c:pt idx="67">
                  <c:v>28.100485403026287</c:v>
                </c:pt>
                <c:pt idx="68">
                  <c:v>28.162334848872213</c:v>
                </c:pt>
                <c:pt idx="69">
                  <c:v>28.237152895804019</c:v>
                </c:pt>
                <c:pt idx="70">
                  <c:v>28.315833278571983</c:v>
                </c:pt>
                <c:pt idx="71">
                  <c:v>28.389103768861986</c:v>
                </c:pt>
                <c:pt idx="72">
                  <c:v>28.455868361539263</c:v>
                </c:pt>
                <c:pt idx="73">
                  <c:v>28.512745308227913</c:v>
                </c:pt>
                <c:pt idx="74">
                  <c:v>28.553150052078188</c:v>
                </c:pt>
                <c:pt idx="75">
                  <c:v>28.591769771822598</c:v>
                </c:pt>
                <c:pt idx="76">
                  <c:v>28.618826418141708</c:v>
                </c:pt>
                <c:pt idx="77">
                  <c:v>28.640852882931206</c:v>
                </c:pt>
                <c:pt idx="78">
                  <c:v>28.655501742557043</c:v>
                </c:pt>
                <c:pt idx="79">
                  <c:v>28.672736424584436</c:v>
                </c:pt>
                <c:pt idx="80">
                  <c:v>28.685156655678625</c:v>
                </c:pt>
                <c:pt idx="81">
                  <c:v>28.702627511070691</c:v>
                </c:pt>
                <c:pt idx="82">
                  <c:v>28.719298706068937</c:v>
                </c:pt>
                <c:pt idx="83">
                  <c:v>28.73419803704607</c:v>
                </c:pt>
                <c:pt idx="84">
                  <c:v>28.754546913356535</c:v>
                </c:pt>
                <c:pt idx="85">
                  <c:v>28.77769881930698</c:v>
                </c:pt>
                <c:pt idx="86">
                  <c:v>28.805030692468069</c:v>
                </c:pt>
                <c:pt idx="87">
                  <c:v>28.833013226630474</c:v>
                </c:pt>
                <c:pt idx="88">
                  <c:v>28.867821351356959</c:v>
                </c:pt>
                <c:pt idx="89">
                  <c:v>28.900298904091642</c:v>
                </c:pt>
                <c:pt idx="90">
                  <c:v>28.935167324301045</c:v>
                </c:pt>
                <c:pt idx="91">
                  <c:v>28.964069612616438</c:v>
                </c:pt>
                <c:pt idx="92">
                  <c:v>28.992877740403763</c:v>
                </c:pt>
                <c:pt idx="93">
                  <c:v>29.012564575717775</c:v>
                </c:pt>
                <c:pt idx="94">
                  <c:v>29.020788126780882</c:v>
                </c:pt>
                <c:pt idx="95">
                  <c:v>29.01768433892401</c:v>
                </c:pt>
                <c:pt idx="96">
                  <c:v>29.00344368343794</c:v>
                </c:pt>
                <c:pt idx="97">
                  <c:v>28.978252979566651</c:v>
                </c:pt>
                <c:pt idx="98">
                  <c:v>28.946846588578882</c:v>
                </c:pt>
                <c:pt idx="99">
                  <c:v>28.90254302835984</c:v>
                </c:pt>
                <c:pt idx="100">
                  <c:v>28.846637960445562</c:v>
                </c:pt>
                <c:pt idx="101">
                  <c:v>28.781870523396549</c:v>
                </c:pt>
                <c:pt idx="102">
                  <c:v>28.705212166968543</c:v>
                </c:pt>
                <c:pt idx="103">
                  <c:v>28.622435162355465</c:v>
                </c:pt>
                <c:pt idx="104">
                  <c:v>28.537990361195767</c:v>
                </c:pt>
                <c:pt idx="105">
                  <c:v>28.44986775159127</c:v>
                </c:pt>
                <c:pt idx="106">
                  <c:v>28.352032335312597</c:v>
                </c:pt>
                <c:pt idx="107">
                  <c:v>28.251350379192559</c:v>
                </c:pt>
                <c:pt idx="108">
                  <c:v>28.14378101239959</c:v>
                </c:pt>
                <c:pt idx="109">
                  <c:v>28.033798864637404</c:v>
                </c:pt>
                <c:pt idx="110">
                  <c:v>27.918675752632833</c:v>
                </c:pt>
                <c:pt idx="111">
                  <c:v>27.803492611652683</c:v>
                </c:pt>
                <c:pt idx="112">
                  <c:v>27.6838345816527</c:v>
                </c:pt>
                <c:pt idx="113">
                  <c:v>27.56319636763369</c:v>
                </c:pt>
                <c:pt idx="114">
                  <c:v>27.438730089436824</c:v>
                </c:pt>
                <c:pt idx="115">
                  <c:v>27.310530448003341</c:v>
                </c:pt>
                <c:pt idx="116">
                  <c:v>27.182218504227595</c:v>
                </c:pt>
                <c:pt idx="117">
                  <c:v>27.055275888269495</c:v>
                </c:pt>
                <c:pt idx="118">
                  <c:v>26.933124361829105</c:v>
                </c:pt>
                <c:pt idx="119">
                  <c:v>26.818008556627859</c:v>
                </c:pt>
                <c:pt idx="120">
                  <c:v>26.707483172281492</c:v>
                </c:pt>
                <c:pt idx="121">
                  <c:v>26.605401438191969</c:v>
                </c:pt>
                <c:pt idx="122">
                  <c:v>26.515000201202657</c:v>
                </c:pt>
                <c:pt idx="123">
                  <c:v>26.448084151403776</c:v>
                </c:pt>
                <c:pt idx="124">
                  <c:v>26.377397947517661</c:v>
                </c:pt>
                <c:pt idx="125">
                  <c:v>26.304221312427231</c:v>
                </c:pt>
                <c:pt idx="126">
                  <c:v>26.23270521416277</c:v>
                </c:pt>
                <c:pt idx="127">
                  <c:v>26.163686434163125</c:v>
                </c:pt>
                <c:pt idx="128">
                  <c:v>26.087945651805789</c:v>
                </c:pt>
                <c:pt idx="129">
                  <c:v>26.005497831073136</c:v>
                </c:pt>
                <c:pt idx="130">
                  <c:v>25.922451049327186</c:v>
                </c:pt>
                <c:pt idx="131">
                  <c:v>25.832241505637462</c:v>
                </c:pt>
                <c:pt idx="132">
                  <c:v>25.738261007158624</c:v>
                </c:pt>
                <c:pt idx="133">
                  <c:v>25.635997755089257</c:v>
                </c:pt>
                <c:pt idx="134">
                  <c:v>25.523057134516936</c:v>
                </c:pt>
                <c:pt idx="135">
                  <c:v>25.388603140928176</c:v>
                </c:pt>
                <c:pt idx="136">
                  <c:v>25.261963293984692</c:v>
                </c:pt>
                <c:pt idx="137">
                  <c:v>25.139045653999293</c:v>
                </c:pt>
                <c:pt idx="138">
                  <c:v>25.02512117920908</c:v>
                </c:pt>
                <c:pt idx="139">
                  <c:v>24.912130918175368</c:v>
                </c:pt>
                <c:pt idx="140">
                  <c:v>24.804849416687183</c:v>
                </c:pt>
                <c:pt idx="141">
                  <c:v>24.705078919818448</c:v>
                </c:pt>
                <c:pt idx="142">
                  <c:v>24.610019711254129</c:v>
                </c:pt>
                <c:pt idx="143">
                  <c:v>24.520383968400957</c:v>
                </c:pt>
                <c:pt idx="144">
                  <c:v>24.433787843810101</c:v>
                </c:pt>
                <c:pt idx="145">
                  <c:v>24.349395137807246</c:v>
                </c:pt>
                <c:pt idx="146">
                  <c:v>24.267803624493315</c:v>
                </c:pt>
                <c:pt idx="147">
                  <c:v>24.192529946034025</c:v>
                </c:pt>
                <c:pt idx="148">
                  <c:v>24.120902015483708</c:v>
                </c:pt>
                <c:pt idx="149">
                  <c:v>24.054373432787337</c:v>
                </c:pt>
                <c:pt idx="150">
                  <c:v>23.98564737873436</c:v>
                </c:pt>
                <c:pt idx="151">
                  <c:v>23.917764600548413</c:v>
                </c:pt>
                <c:pt idx="152">
                  <c:v>23.849633245859781</c:v>
                </c:pt>
                <c:pt idx="153">
                  <c:v>23.783702729742757</c:v>
                </c:pt>
                <c:pt idx="154">
                  <c:v>23.674427343048418</c:v>
                </c:pt>
                <c:pt idx="155">
                  <c:v>23.570374264800485</c:v>
                </c:pt>
                <c:pt idx="156">
                  <c:v>23.467765927685111</c:v>
                </c:pt>
                <c:pt idx="157">
                  <c:v>23.366400396676998</c:v>
                </c:pt>
                <c:pt idx="158">
                  <c:v>23.266957160765067</c:v>
                </c:pt>
                <c:pt idx="159">
                  <c:v>23.212583171679714</c:v>
                </c:pt>
                <c:pt idx="160">
                  <c:v>23.159610324376025</c:v>
                </c:pt>
                <c:pt idx="161">
                  <c:v>23.106757221923843</c:v>
                </c:pt>
                <c:pt idx="162">
                  <c:v>23.05302952466106</c:v>
                </c:pt>
                <c:pt idx="163">
                  <c:v>22.991358526856672</c:v>
                </c:pt>
                <c:pt idx="164">
                  <c:v>22.904034831857881</c:v>
                </c:pt>
                <c:pt idx="165">
                  <c:v>22.792035805375114</c:v>
                </c:pt>
                <c:pt idx="166">
                  <c:v>22.76966749362931</c:v>
                </c:pt>
                <c:pt idx="167">
                  <c:v>22.739088566071793</c:v>
                </c:pt>
                <c:pt idx="168">
                  <c:v>22.713533475662736</c:v>
                </c:pt>
                <c:pt idx="169">
                  <c:v>22.688522858453183</c:v>
                </c:pt>
              </c:numCache>
            </c:numRef>
          </c:val>
        </c:ser>
        <c:dLbls>
          <c:showLegendKey val="0"/>
          <c:showVal val="0"/>
          <c:showCatName val="0"/>
          <c:showSerName val="0"/>
          <c:showPercent val="0"/>
          <c:showBubbleSize val="0"/>
        </c:dLbls>
        <c:axId val="191127936"/>
        <c:axId val="191129472"/>
      </c:areaChart>
      <c:dateAx>
        <c:axId val="191127936"/>
        <c:scaling>
          <c:orientation val="minMax"/>
        </c:scaling>
        <c:delete val="0"/>
        <c:axPos val="b"/>
        <c:numFmt formatCode="[$-41D]mmm/yy;@" sourceLinked="1"/>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191129472"/>
        <c:crosses val="autoZero"/>
        <c:auto val="1"/>
        <c:lblOffset val="100"/>
        <c:baseTimeUnit val="months"/>
        <c:majorUnit val="12"/>
        <c:majorTimeUnit val="months"/>
      </c:dateAx>
      <c:valAx>
        <c:axId val="191129472"/>
        <c:scaling>
          <c:orientation val="minMax"/>
        </c:scaling>
        <c:delete val="0"/>
        <c:axPos val="l"/>
        <c:majorGridlines>
          <c:spPr>
            <a:ln w="9525" cap="flat" cmpd="sng" algn="ctr">
              <a:noFill/>
              <a:prstDash val="solid"/>
              <a:round/>
            </a:ln>
            <a:effectLst/>
            <a:extLs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majorGridlines>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1127936"/>
        <c:crosses val="autoZero"/>
        <c:crossBetween val="midCat"/>
      </c:valAx>
      <c:spPr>
        <a:noFill/>
        <a:ln w="3175">
          <a:solidFill>
            <a:srgbClr val="000000"/>
          </a:solidFill>
          <a:prstDash val="solid"/>
        </a:ln>
      </c:spPr>
    </c:plotArea>
    <c:legend>
      <c:legendPos val="b"/>
      <c:layout>
        <c:manualLayout>
          <c:xMode val="edge"/>
          <c:yMode val="edge"/>
          <c:x val="0.14652691140880117"/>
          <c:y val="6.0964432651921238E-2"/>
          <c:w val="0.70694617718239772"/>
          <c:h val="7.6825471850125143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8181230603503551"/>
          <c:y val="1.3297889609335534E-2"/>
          <c:w val="0.77524532560465775"/>
          <c:h val="0.90544977332378906"/>
        </c:manualLayout>
      </c:layout>
      <c:barChart>
        <c:barDir val="bar"/>
        <c:grouping val="clustered"/>
        <c:varyColors val="0"/>
        <c:ser>
          <c:idx val="1"/>
          <c:order val="0"/>
          <c:tx>
            <c:strRef>
              <c:f>Datablad!$B$3</c:f>
              <c:strCache>
                <c:ptCount val="1"/>
                <c:pt idx="0">
                  <c:v>2005</c:v>
                </c:pt>
              </c:strCache>
            </c:strRef>
          </c:tx>
          <c:spPr>
            <a:solidFill>
              <a:schemeClr val="bg1">
                <a:lumMod val="65000"/>
              </a:schemeClr>
            </a:solidFill>
          </c:spPr>
          <c:invertIfNegative val="0"/>
          <c:cat>
            <c:strRef>
              <c:f>Datablad!$A$4:$A$31</c:f>
              <c:strCache>
                <c:ptCount val="28"/>
                <c:pt idx="0">
                  <c:v>Sverige</c:v>
                </c:pt>
                <c:pt idx="1">
                  <c:v>Luxemburg</c:v>
                </c:pt>
                <c:pt idx="2">
                  <c:v>Nederländerna</c:v>
                </c:pt>
                <c:pt idx="3">
                  <c:v>Danmark</c:v>
                </c:pt>
                <c:pt idx="4">
                  <c:v>Finland</c:v>
                </c:pt>
                <c:pt idx="5">
                  <c:v>Österrike</c:v>
                </c:pt>
                <c:pt idx="6">
                  <c:v>Tyskland</c:v>
                </c:pt>
                <c:pt idx="7">
                  <c:v>Frankrike</c:v>
                </c:pt>
                <c:pt idx="8">
                  <c:v>Spanien</c:v>
                </c:pt>
                <c:pt idx="9">
                  <c:v>Belgien</c:v>
                </c:pt>
                <c:pt idx="10">
                  <c:v>Tjeckien</c:v>
                </c:pt>
                <c:pt idx="11">
                  <c:v>Slovenien</c:v>
                </c:pt>
                <c:pt idx="12">
                  <c:v>Irland</c:v>
                </c:pt>
                <c:pt idx="13">
                  <c:v>Storbritannien</c:v>
                </c:pt>
                <c:pt idx="14">
                  <c:v>Malta</c:v>
                </c:pt>
                <c:pt idx="15">
                  <c:v>Portugal</c:v>
                </c:pt>
                <c:pt idx="16">
                  <c:v>Estland</c:v>
                </c:pt>
                <c:pt idx="17">
                  <c:v>Slovakien</c:v>
                </c:pt>
                <c:pt idx="18">
                  <c:v>Polen</c:v>
                </c:pt>
                <c:pt idx="19">
                  <c:v>Italien</c:v>
                </c:pt>
                <c:pt idx="20">
                  <c:v>Cypern</c:v>
                </c:pt>
                <c:pt idx="21">
                  <c:v>Kroatien</c:v>
                </c:pt>
                <c:pt idx="22">
                  <c:v>Grekland</c:v>
                </c:pt>
                <c:pt idx="23">
                  <c:v>Litauen</c:v>
                </c:pt>
                <c:pt idx="24">
                  <c:v>Ungern</c:v>
                </c:pt>
                <c:pt idx="25">
                  <c:v>Lettland</c:v>
                </c:pt>
                <c:pt idx="26">
                  <c:v>Rumänien</c:v>
                </c:pt>
                <c:pt idx="27">
                  <c:v>Bulgarien</c:v>
                </c:pt>
              </c:strCache>
            </c:strRef>
          </c:cat>
          <c:val>
            <c:numRef>
              <c:f>Datablad!$B$4:$B$31</c:f>
              <c:numCache>
                <c:formatCode>0.0</c:formatCode>
                <c:ptCount val="28"/>
                <c:pt idx="0">
                  <c:v>2.2999999999999998</c:v>
                </c:pt>
                <c:pt idx="1">
                  <c:v>1.8</c:v>
                </c:pt>
                <c:pt idx="2">
                  <c:v>2.5</c:v>
                </c:pt>
                <c:pt idx="3">
                  <c:v>3.2</c:v>
                </c:pt>
                <c:pt idx="4">
                  <c:v>3.8</c:v>
                </c:pt>
                <c:pt idx="5">
                  <c:v>3</c:v>
                </c:pt>
                <c:pt idx="6">
                  <c:v>4.5999999999999996</c:v>
                </c:pt>
                <c:pt idx="7">
                  <c:v>5.3</c:v>
                </c:pt>
                <c:pt idx="8">
                  <c:v>4.0999999999999996</c:v>
                </c:pt>
                <c:pt idx="9">
                  <c:v>6.5</c:v>
                </c:pt>
                <c:pt idx="10">
                  <c:v>11.8</c:v>
                </c:pt>
                <c:pt idx="11">
                  <c:v>5.0999999999999996</c:v>
                </c:pt>
                <c:pt idx="12">
                  <c:v>5.0999999999999996</c:v>
                </c:pt>
                <c:pt idx="13">
                  <c:v>5.3</c:v>
                </c:pt>
                <c:pt idx="14">
                  <c:v>5.5</c:v>
                </c:pt>
                <c:pt idx="15">
                  <c:v>9.3000000000000007</c:v>
                </c:pt>
                <c:pt idx="16">
                  <c:v>12.4</c:v>
                </c:pt>
                <c:pt idx="17">
                  <c:v>22.1</c:v>
                </c:pt>
                <c:pt idx="18">
                  <c:v>33.799999999999997</c:v>
                </c:pt>
                <c:pt idx="19">
                  <c:v>6.4</c:v>
                </c:pt>
                <c:pt idx="20">
                  <c:v>12.2</c:v>
                </c:pt>
                <c:pt idx="22">
                  <c:v>12.8</c:v>
                </c:pt>
                <c:pt idx="23">
                  <c:v>32.6</c:v>
                </c:pt>
                <c:pt idx="24">
                  <c:v>22.9</c:v>
                </c:pt>
                <c:pt idx="25">
                  <c:v>38.9</c:v>
                </c:pt>
                <c:pt idx="26">
                  <c:v>36.5</c:v>
                </c:pt>
                <c:pt idx="27">
                  <c:v>57.7</c:v>
                </c:pt>
              </c:numCache>
            </c:numRef>
          </c:val>
        </c:ser>
        <c:ser>
          <c:idx val="2"/>
          <c:order val="1"/>
          <c:tx>
            <c:strRef>
              <c:f>Datablad!$C$3</c:f>
              <c:strCache>
                <c:ptCount val="1"/>
                <c:pt idx="0">
                  <c:v>2012</c:v>
                </c:pt>
              </c:strCache>
            </c:strRef>
          </c:tx>
          <c:spPr>
            <a:solidFill>
              <a:schemeClr val="tx1"/>
            </a:solidFill>
          </c:spPr>
          <c:invertIfNegative val="0"/>
          <c:cat>
            <c:strRef>
              <c:f>Datablad!$A$4:$A$31</c:f>
              <c:strCache>
                <c:ptCount val="28"/>
                <c:pt idx="0">
                  <c:v>Sverige</c:v>
                </c:pt>
                <c:pt idx="1">
                  <c:v>Luxemburg</c:v>
                </c:pt>
                <c:pt idx="2">
                  <c:v>Nederländerna</c:v>
                </c:pt>
                <c:pt idx="3">
                  <c:v>Danmark</c:v>
                </c:pt>
                <c:pt idx="4">
                  <c:v>Finland</c:v>
                </c:pt>
                <c:pt idx="5">
                  <c:v>Österrike</c:v>
                </c:pt>
                <c:pt idx="6">
                  <c:v>Tyskland</c:v>
                </c:pt>
                <c:pt idx="7">
                  <c:v>Frankrike</c:v>
                </c:pt>
                <c:pt idx="8">
                  <c:v>Spanien</c:v>
                </c:pt>
                <c:pt idx="9">
                  <c:v>Belgien</c:v>
                </c:pt>
                <c:pt idx="10">
                  <c:v>Tjeckien</c:v>
                </c:pt>
                <c:pt idx="11">
                  <c:v>Slovenien</c:v>
                </c:pt>
                <c:pt idx="12">
                  <c:v>Irland</c:v>
                </c:pt>
                <c:pt idx="13">
                  <c:v>Storbritannien</c:v>
                </c:pt>
                <c:pt idx="14">
                  <c:v>Malta</c:v>
                </c:pt>
                <c:pt idx="15">
                  <c:v>Portugal</c:v>
                </c:pt>
                <c:pt idx="16">
                  <c:v>Estland</c:v>
                </c:pt>
                <c:pt idx="17">
                  <c:v>Slovakien</c:v>
                </c:pt>
                <c:pt idx="18">
                  <c:v>Polen</c:v>
                </c:pt>
                <c:pt idx="19">
                  <c:v>Italien</c:v>
                </c:pt>
                <c:pt idx="20">
                  <c:v>Cypern</c:v>
                </c:pt>
                <c:pt idx="21">
                  <c:v>Kroatien</c:v>
                </c:pt>
                <c:pt idx="22">
                  <c:v>Grekland</c:v>
                </c:pt>
                <c:pt idx="23">
                  <c:v>Litauen</c:v>
                </c:pt>
                <c:pt idx="24">
                  <c:v>Ungern</c:v>
                </c:pt>
                <c:pt idx="25">
                  <c:v>Lettland</c:v>
                </c:pt>
                <c:pt idx="26">
                  <c:v>Rumänien</c:v>
                </c:pt>
                <c:pt idx="27">
                  <c:v>Bulgarien</c:v>
                </c:pt>
              </c:strCache>
            </c:strRef>
          </c:cat>
          <c:val>
            <c:numRef>
              <c:f>Datablad!$C$4:$C$31</c:f>
              <c:numCache>
                <c:formatCode>0.0</c:formatCode>
                <c:ptCount val="28"/>
                <c:pt idx="0">
                  <c:v>1.3</c:v>
                </c:pt>
                <c:pt idx="1">
                  <c:v>1.3</c:v>
                </c:pt>
                <c:pt idx="2">
                  <c:v>2.2999999999999998</c:v>
                </c:pt>
                <c:pt idx="3">
                  <c:v>2.8</c:v>
                </c:pt>
                <c:pt idx="4">
                  <c:v>2.9</c:v>
                </c:pt>
                <c:pt idx="5">
                  <c:v>4</c:v>
                </c:pt>
                <c:pt idx="6">
                  <c:v>4.9000000000000004</c:v>
                </c:pt>
                <c:pt idx="7">
                  <c:v>5.3</c:v>
                </c:pt>
                <c:pt idx="8">
                  <c:v>5.8</c:v>
                </c:pt>
                <c:pt idx="9">
                  <c:v>6.5</c:v>
                </c:pt>
                <c:pt idx="10">
                  <c:v>6.6</c:v>
                </c:pt>
                <c:pt idx="11">
                  <c:v>6.6</c:v>
                </c:pt>
                <c:pt idx="12">
                  <c:v>7.8</c:v>
                </c:pt>
                <c:pt idx="13">
                  <c:v>7.8</c:v>
                </c:pt>
                <c:pt idx="14">
                  <c:v>8</c:v>
                </c:pt>
                <c:pt idx="15">
                  <c:v>8.6</c:v>
                </c:pt>
                <c:pt idx="16">
                  <c:v>9.4</c:v>
                </c:pt>
                <c:pt idx="17">
                  <c:v>10.5</c:v>
                </c:pt>
                <c:pt idx="18">
                  <c:v>13.5</c:v>
                </c:pt>
                <c:pt idx="19">
                  <c:v>14.5</c:v>
                </c:pt>
                <c:pt idx="20">
                  <c:v>15</c:v>
                </c:pt>
                <c:pt idx="21">
                  <c:v>15.4</c:v>
                </c:pt>
                <c:pt idx="22">
                  <c:v>19.5</c:v>
                </c:pt>
                <c:pt idx="23">
                  <c:v>19.8</c:v>
                </c:pt>
                <c:pt idx="24">
                  <c:v>25.7</c:v>
                </c:pt>
                <c:pt idx="25">
                  <c:v>26</c:v>
                </c:pt>
                <c:pt idx="26">
                  <c:v>29.9</c:v>
                </c:pt>
                <c:pt idx="27">
                  <c:v>44.1</c:v>
                </c:pt>
              </c:numCache>
            </c:numRef>
          </c:val>
        </c:ser>
        <c:dLbls>
          <c:showLegendKey val="0"/>
          <c:showVal val="0"/>
          <c:showCatName val="0"/>
          <c:showSerName val="0"/>
          <c:showPercent val="0"/>
          <c:showBubbleSize val="0"/>
        </c:dLbls>
        <c:gapWidth val="150"/>
        <c:axId val="147598336"/>
        <c:axId val="147600128"/>
      </c:barChart>
      <c:catAx>
        <c:axId val="147598336"/>
        <c:scaling>
          <c:orientation val="minMax"/>
        </c:scaling>
        <c:delete val="0"/>
        <c:axPos val="l"/>
        <c:numFmt formatCode="#,##0.0" sourceLinked="0"/>
        <c:majorTickMark val="cross"/>
        <c:minorTickMark val="none"/>
        <c:tickLblPos val="low"/>
        <c:spPr>
          <a:ln w="3175">
            <a:solidFill>
              <a:srgbClr val="000000"/>
            </a:solidFill>
            <a:prstDash val="solid"/>
          </a:ln>
        </c:spPr>
        <c:txPr>
          <a:bodyPr rot="0" vert="horz"/>
          <a:lstStyle/>
          <a:p>
            <a:pPr>
              <a:defRPr sz="700" b="0" i="0" u="none" strike="noStrike" baseline="0">
                <a:solidFill>
                  <a:srgbClr val="000000"/>
                </a:solidFill>
                <a:latin typeface="TradeGothic CondEighteen"/>
                <a:ea typeface="TradeGothic CondEighteen"/>
                <a:cs typeface="TradeGothic CondEighteen"/>
              </a:defRPr>
            </a:pPr>
            <a:endParaRPr lang="sv-SE"/>
          </a:p>
        </c:txPr>
        <c:crossAx val="147600128"/>
        <c:crosses val="autoZero"/>
        <c:auto val="1"/>
        <c:lblAlgn val="ctr"/>
        <c:lblOffset val="100"/>
        <c:tickLblSkip val="1"/>
        <c:tickMarkSkip val="1"/>
        <c:noMultiLvlLbl val="0"/>
      </c:catAx>
      <c:valAx>
        <c:axId val="147600128"/>
        <c:scaling>
          <c:orientation val="minMax"/>
          <c:max val="60"/>
          <c:min val="0"/>
        </c:scaling>
        <c:delete val="0"/>
        <c:axPos val="b"/>
        <c:numFmt formatCode="0" sourceLinked="0"/>
        <c:majorTickMark val="in"/>
        <c:minorTickMark val="none"/>
        <c:tickLblPos val="nextTo"/>
        <c:spPr>
          <a:ln w="3175">
            <a:solidFill>
              <a:srgbClr val="000000"/>
            </a:solidFill>
            <a:prstDash val="solid"/>
          </a:ln>
        </c:spPr>
        <c:txPr>
          <a:bodyPr rot="0" vert="horz"/>
          <a:lstStyle/>
          <a:p>
            <a:pPr>
              <a:defRPr sz="700" b="0" i="0" u="none" strike="noStrike" baseline="0">
                <a:solidFill>
                  <a:srgbClr val="000000"/>
                </a:solidFill>
                <a:latin typeface="TradeGothic CondEighteen"/>
                <a:ea typeface="TradeGothic CondEighteen"/>
                <a:cs typeface="TradeGothic CondEighteen"/>
              </a:defRPr>
            </a:pPr>
            <a:endParaRPr lang="sv-SE"/>
          </a:p>
        </c:txPr>
        <c:crossAx val="147598336"/>
        <c:crosses val="autoZero"/>
        <c:crossBetween val="between"/>
        <c:majorUnit val="10"/>
      </c:valAx>
      <c:spPr>
        <a:noFill/>
        <a:ln w="3175">
          <a:solidFill>
            <a:srgbClr val="000000"/>
          </a:solidFill>
          <a:prstDash val="solid"/>
        </a:ln>
      </c:spPr>
    </c:plotArea>
    <c:legend>
      <c:legendPos val="r"/>
      <c:layout>
        <c:manualLayout>
          <c:xMode val="edge"/>
          <c:yMode val="edge"/>
          <c:x val="0.77318182213814868"/>
          <c:y val="0.79196569266924943"/>
          <c:w val="0.12977337874849132"/>
          <c:h val="8.7445470036571146E-2"/>
        </c:manualLayout>
      </c:layout>
      <c:overlay val="0"/>
      <c:txPr>
        <a:bodyPr/>
        <a:lstStyle/>
        <a:p>
          <a:pPr>
            <a:defRPr sz="700" b="0" baseline="0">
              <a:latin typeface="TradeGothic CondEighteen" pitchFamily="2" charset="0"/>
            </a:defRPr>
          </a:pPr>
          <a:endParaRPr lang="sv-SE"/>
        </a:p>
      </c:txPr>
    </c:legend>
    <c:plotVisOnly val="1"/>
    <c:dispBlanksAs val="gap"/>
    <c:showDLblsOverMax val="0"/>
  </c:chart>
  <c:spPr>
    <a:noFill/>
    <a:ln w="9525">
      <a:noFill/>
    </a:ln>
  </c:spPr>
  <c:txPr>
    <a:bodyPr/>
    <a:lstStyle/>
    <a:p>
      <a:pPr>
        <a:defRPr sz="1000" b="0" i="0" u="none" strike="noStrike" baseline="0">
          <a:solidFill>
            <a:srgbClr val="000000"/>
          </a:solidFill>
          <a:latin typeface="Arial"/>
          <a:ea typeface="Arial"/>
          <a:cs typeface="Arial"/>
        </a:defRPr>
      </a:pPr>
      <a:endParaRPr lang="sv-SE"/>
    </a:p>
  </c:txPr>
  <c:externalData r:id="rId1">
    <c:autoUpdate val="0"/>
  </c:externalData>
  <c:userShapes r:id="rId2"/>
</c:chartSpace>
</file>

<file path=word/charts/chart1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Blad3!$E$1</c:f>
              <c:strCache>
                <c:ptCount val="1"/>
                <c:pt idx="0">
                  <c:v>Skuldsättning (HH:s skulder/disp ink)</c:v>
                </c:pt>
              </c:strCache>
            </c:strRef>
          </c:tx>
          <c:spPr>
            <a:ln w="25400">
              <a:solidFill>
                <a:schemeClr val="tx1"/>
              </a:solidFill>
            </a:ln>
          </c:spPr>
          <c:marker>
            <c:symbol val="none"/>
          </c:marker>
          <c:cat>
            <c:numRef>
              <c:f>Blad3!$B$5:$B$23</c:f>
              <c:numCache>
                <c:formatCode>General</c:formatCode>
                <c:ptCount val="19"/>
                <c:pt idx="0">
                  <c:v>1995</c:v>
                </c:pt>
                <c:pt idx="1">
                  <c:v>1996</c:v>
                </c:pt>
                <c:pt idx="2">
                  <c:v>1997</c:v>
                </c:pt>
                <c:pt idx="3">
                  <c:v>1998</c:v>
                </c:pt>
                <c:pt idx="4">
                  <c:v>1999</c:v>
                </c:pt>
                <c:pt idx="5">
                  <c:v>2000</c:v>
                </c:pt>
                <c:pt idx="6">
                  <c:v>2001</c:v>
                </c:pt>
                <c:pt idx="7">
                  <c:v>2002</c:v>
                </c:pt>
                <c:pt idx="8">
                  <c:v>2003</c:v>
                </c:pt>
                <c:pt idx="9">
                  <c:v>2004</c:v>
                </c:pt>
                <c:pt idx="10">
                  <c:v>2005</c:v>
                </c:pt>
                <c:pt idx="11">
                  <c:v>2006</c:v>
                </c:pt>
                <c:pt idx="12">
                  <c:v>2007</c:v>
                </c:pt>
                <c:pt idx="13">
                  <c:v>2008</c:v>
                </c:pt>
                <c:pt idx="14">
                  <c:v>2009</c:v>
                </c:pt>
                <c:pt idx="15">
                  <c:v>2010</c:v>
                </c:pt>
                <c:pt idx="16">
                  <c:v>2011</c:v>
                </c:pt>
                <c:pt idx="17">
                  <c:v>2012</c:v>
                </c:pt>
                <c:pt idx="18">
                  <c:v>2013</c:v>
                </c:pt>
              </c:numCache>
            </c:numRef>
          </c:cat>
          <c:val>
            <c:numRef>
              <c:f>Blad3!$E$5:$E$23</c:f>
              <c:numCache>
                <c:formatCode>0.0</c:formatCode>
                <c:ptCount val="19"/>
                <c:pt idx="0">
                  <c:v>85.598443248998592</c:v>
                </c:pt>
                <c:pt idx="1">
                  <c:v>92.291822734643176</c:v>
                </c:pt>
                <c:pt idx="2">
                  <c:v>96.933195451605215</c:v>
                </c:pt>
                <c:pt idx="3">
                  <c:v>100.96652446225156</c:v>
                </c:pt>
                <c:pt idx="4">
                  <c:v>105.02762673653059</c:v>
                </c:pt>
                <c:pt idx="5">
                  <c:v>108.67250420677661</c:v>
                </c:pt>
                <c:pt idx="6">
                  <c:v>119.19055894428558</c:v>
                </c:pt>
                <c:pt idx="7">
                  <c:v>121.55060566143452</c:v>
                </c:pt>
                <c:pt idx="8">
                  <c:v>127.964702772064</c:v>
                </c:pt>
                <c:pt idx="9">
                  <c:v>137.27264973330026</c:v>
                </c:pt>
                <c:pt idx="10">
                  <c:v>147.47221932627266</c:v>
                </c:pt>
                <c:pt idx="11">
                  <c:v>156.08860000584914</c:v>
                </c:pt>
                <c:pt idx="12">
                  <c:v>160.10747027817845</c:v>
                </c:pt>
                <c:pt idx="13">
                  <c:v>161.15779172900295</c:v>
                </c:pt>
                <c:pt idx="14">
                  <c:v>166.48529758026439</c:v>
                </c:pt>
                <c:pt idx="15">
                  <c:v>174.08340866353745</c:v>
                </c:pt>
                <c:pt idx="16">
                  <c:v>173.19660826391882</c:v>
                </c:pt>
                <c:pt idx="17">
                  <c:v>171.86242948423146</c:v>
                </c:pt>
                <c:pt idx="18">
                  <c:v>174.45105750886813</c:v>
                </c:pt>
              </c:numCache>
            </c:numRef>
          </c:val>
          <c:smooth val="0"/>
        </c:ser>
        <c:dLbls>
          <c:showLegendKey val="0"/>
          <c:showVal val="0"/>
          <c:showCatName val="0"/>
          <c:showSerName val="0"/>
          <c:showPercent val="0"/>
          <c:showBubbleSize val="0"/>
        </c:dLbls>
        <c:marker val="1"/>
        <c:smooth val="0"/>
        <c:axId val="147636224"/>
        <c:axId val="147637760"/>
      </c:lineChart>
      <c:catAx>
        <c:axId val="147636224"/>
        <c:scaling>
          <c:orientation val="minMax"/>
        </c:scaling>
        <c:delete val="0"/>
        <c:axPos val="b"/>
        <c:numFmt formatCode="General" sourceLinked="1"/>
        <c:majorTickMark val="cross"/>
        <c:minorTickMark val="none"/>
        <c:tickLblPos val="nextTo"/>
        <c:spPr>
          <a:ln w="3175">
            <a:solidFill>
              <a:srgbClr val="000000"/>
            </a:solidFill>
          </a:ln>
        </c:spPr>
        <c:crossAx val="147637760"/>
        <c:crosses val="autoZero"/>
        <c:auto val="1"/>
        <c:lblAlgn val="ctr"/>
        <c:lblOffset val="100"/>
        <c:tickLblSkip val="2"/>
        <c:noMultiLvlLbl val="0"/>
      </c:catAx>
      <c:valAx>
        <c:axId val="147637760"/>
        <c:scaling>
          <c:orientation val="minMax"/>
        </c:scaling>
        <c:delete val="0"/>
        <c:axPos val="l"/>
        <c:numFmt formatCode="0" sourceLinked="0"/>
        <c:majorTickMark val="in"/>
        <c:minorTickMark val="none"/>
        <c:tickLblPos val="nextTo"/>
        <c:spPr>
          <a:ln w="3175">
            <a:solidFill>
              <a:srgbClr val="000000"/>
            </a:solidFill>
          </a:ln>
        </c:spPr>
        <c:crossAx val="147636224"/>
        <c:crosses val="autoZero"/>
        <c:crossBetween val="between"/>
      </c:valAx>
      <c:spPr>
        <a:noFill/>
        <a:ln w="3175">
          <a:solidFill>
            <a:srgbClr val="000000"/>
          </a:solidFill>
        </a:ln>
      </c:spPr>
    </c:plotArea>
    <c:plotVisOnly val="1"/>
    <c:dispBlanksAs val="gap"/>
    <c:showDLblsOverMax val="0"/>
  </c:chart>
  <c:spPr>
    <a:noFill/>
    <a:ln>
      <a:noFill/>
    </a:ln>
  </c:spPr>
  <c:txPr>
    <a:bodyPr/>
    <a:lstStyle/>
    <a:p>
      <a:pPr>
        <a:defRPr sz="700">
          <a:latin typeface="TradeGothic CondEighteen" panose="00000400000000000000" pitchFamily="2" charset="0"/>
        </a:defRPr>
      </a:pPr>
      <a:endParaRPr lang="sv-SE"/>
    </a:p>
  </c:txPr>
  <c:externalData r:id="rId1">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9.261563655707436E-2"/>
          <c:y val="4.4055905290070224E-2"/>
          <c:w val="0.86120081010634919"/>
          <c:h val="0.87144379104510672"/>
        </c:manualLayout>
      </c:layout>
      <c:lineChart>
        <c:grouping val="standard"/>
        <c:varyColors val="0"/>
        <c:ser>
          <c:idx val="0"/>
          <c:order val="0"/>
          <c:tx>
            <c:strRef>
              <c:f>Datablad!$E$6</c:f>
              <c:strCache>
                <c:ptCount val="1"/>
                <c:pt idx="0">
                  <c:v>Industriproduktion, världen</c:v>
                </c:pt>
              </c:strCache>
            </c:strRef>
          </c:tx>
          <c:spPr>
            <a:ln w="25400">
              <a:solidFill>
                <a:srgbClr val="000000"/>
              </a:solidFill>
              <a:prstDash val="solid"/>
            </a:ln>
          </c:spPr>
          <c:marker>
            <c:symbol val="none"/>
          </c:marker>
          <c:cat>
            <c:strRef>
              <c:f>Datablad!$D$7:$D$114</c:f>
              <c:strCache>
                <c:ptCount val="103"/>
                <c:pt idx="6">
                  <c:v>06</c:v>
                </c:pt>
                <c:pt idx="18">
                  <c:v>07</c:v>
                </c:pt>
                <c:pt idx="30">
                  <c:v>08</c:v>
                </c:pt>
                <c:pt idx="42">
                  <c:v>09</c:v>
                </c:pt>
                <c:pt idx="54">
                  <c:v>10</c:v>
                </c:pt>
                <c:pt idx="66">
                  <c:v>11</c:v>
                </c:pt>
                <c:pt idx="78">
                  <c:v>12</c:v>
                </c:pt>
                <c:pt idx="90">
                  <c:v>13</c:v>
                </c:pt>
                <c:pt idx="102">
                  <c:v>14</c:v>
                </c:pt>
              </c:strCache>
            </c:strRef>
          </c:cat>
          <c:val>
            <c:numRef>
              <c:f>Datablad!$E$7:$E$114</c:f>
              <c:numCache>
                <c:formatCode>General</c:formatCode>
                <c:ptCount val="108"/>
                <c:pt idx="0">
                  <c:v>4.1588687718647801</c:v>
                </c:pt>
                <c:pt idx="1">
                  <c:v>4.0581763591971001</c:v>
                </c:pt>
                <c:pt idx="2">
                  <c:v>4.5392425913579597</c:v>
                </c:pt>
                <c:pt idx="3">
                  <c:v>4.0053528187243401</c:v>
                </c:pt>
                <c:pt idx="4">
                  <c:v>4.9696808526004599</c:v>
                </c:pt>
                <c:pt idx="5">
                  <c:v>4.9200954785158499</c:v>
                </c:pt>
                <c:pt idx="6">
                  <c:v>4.79412354565331</c:v>
                </c:pt>
                <c:pt idx="7">
                  <c:v>5.0677103216232497</c:v>
                </c:pt>
                <c:pt idx="8">
                  <c:v>4.9829660978343702</c:v>
                </c:pt>
                <c:pt idx="9">
                  <c:v>4.6885279009303602</c:v>
                </c:pt>
                <c:pt idx="10">
                  <c:v>4.5230899980273298</c:v>
                </c:pt>
                <c:pt idx="11">
                  <c:v>4.8065976803589896</c:v>
                </c:pt>
                <c:pt idx="12">
                  <c:v>4.5311755185621401</c:v>
                </c:pt>
                <c:pt idx="13">
                  <c:v>5.0010431388475398</c:v>
                </c:pt>
                <c:pt idx="14">
                  <c:v>4.7843519105218197</c:v>
                </c:pt>
                <c:pt idx="15">
                  <c:v>4.7535408394479903</c:v>
                </c:pt>
                <c:pt idx="16">
                  <c:v>5.0571833919701996</c:v>
                </c:pt>
                <c:pt idx="17">
                  <c:v>4.7192720612142498</c:v>
                </c:pt>
                <c:pt idx="18">
                  <c:v>5.0872099789985397</c:v>
                </c:pt>
                <c:pt idx="19">
                  <c:v>5.2809733061331601</c:v>
                </c:pt>
                <c:pt idx="20">
                  <c:v>5.0650287578069104</c:v>
                </c:pt>
                <c:pt idx="21">
                  <c:v>5.8198024525885703</c:v>
                </c:pt>
                <c:pt idx="22">
                  <c:v>5.1427125266874203</c:v>
                </c:pt>
                <c:pt idx="23">
                  <c:v>4.9114086885293498</c:v>
                </c:pt>
                <c:pt idx="24">
                  <c:v>5.6075790014374798</c:v>
                </c:pt>
                <c:pt idx="25">
                  <c:v>5.3134814720022403</c:v>
                </c:pt>
                <c:pt idx="26">
                  <c:v>4.3917948884274498</c:v>
                </c:pt>
                <c:pt idx="27">
                  <c:v>4.5192865263145299</c:v>
                </c:pt>
                <c:pt idx="28">
                  <c:v>2.9567333747048399</c:v>
                </c:pt>
                <c:pt idx="29">
                  <c:v>2.7493212055427398</c:v>
                </c:pt>
                <c:pt idx="30">
                  <c:v>2.0845614623121498</c:v>
                </c:pt>
                <c:pt idx="31">
                  <c:v>0.25702550384913098</c:v>
                </c:pt>
                <c:pt idx="32">
                  <c:v>-0.76198508184927605</c:v>
                </c:pt>
                <c:pt idx="33">
                  <c:v>-2.6645778438103802</c:v>
                </c:pt>
                <c:pt idx="34">
                  <c:v>-6.0563199415560502</c:v>
                </c:pt>
                <c:pt idx="35">
                  <c:v>-9.2703453613805795</c:v>
                </c:pt>
                <c:pt idx="36">
                  <c:v>-12.3430810800229</c:v>
                </c:pt>
                <c:pt idx="37">
                  <c:v>-13.2018878624288</c:v>
                </c:pt>
                <c:pt idx="38">
                  <c:v>-12.6682436464258</c:v>
                </c:pt>
                <c:pt idx="39">
                  <c:v>-12.5531857883815</c:v>
                </c:pt>
                <c:pt idx="40">
                  <c:v>-11.315360559223199</c:v>
                </c:pt>
                <c:pt idx="41">
                  <c:v>-10.2210967385064</c:v>
                </c:pt>
                <c:pt idx="42">
                  <c:v>-9.2060677553052592</c:v>
                </c:pt>
                <c:pt idx="43">
                  <c:v>-7.7322797039353803</c:v>
                </c:pt>
                <c:pt idx="44">
                  <c:v>-5.4690083468992903</c:v>
                </c:pt>
                <c:pt idx="45">
                  <c:v>-3.6651565770141699</c:v>
                </c:pt>
                <c:pt idx="46">
                  <c:v>0.28246567913411103</c:v>
                </c:pt>
                <c:pt idx="47">
                  <c:v>3.98739892712099</c:v>
                </c:pt>
                <c:pt idx="48">
                  <c:v>8.1540488170006604</c:v>
                </c:pt>
                <c:pt idx="49">
                  <c:v>9.4470090783647205</c:v>
                </c:pt>
                <c:pt idx="50">
                  <c:v>10.508466886332901</c:v>
                </c:pt>
                <c:pt idx="51">
                  <c:v>10.8542020462525</c:v>
                </c:pt>
                <c:pt idx="52">
                  <c:v>10.92700725533</c:v>
                </c:pt>
                <c:pt idx="53">
                  <c:v>9.83208494896407</c:v>
                </c:pt>
                <c:pt idx="54">
                  <c:v>9.2600087592337097</c:v>
                </c:pt>
                <c:pt idx="55">
                  <c:v>8.9409255060955495</c:v>
                </c:pt>
                <c:pt idx="56">
                  <c:v>8.0022603773948404</c:v>
                </c:pt>
                <c:pt idx="57">
                  <c:v>7.6018857042288799</c:v>
                </c:pt>
                <c:pt idx="58">
                  <c:v>7.7055234636079399</c:v>
                </c:pt>
                <c:pt idx="59">
                  <c:v>7.7756998265139803</c:v>
                </c:pt>
                <c:pt idx="60">
                  <c:v>7.2492927930282098</c:v>
                </c:pt>
                <c:pt idx="61">
                  <c:v>6.5427897755383997</c:v>
                </c:pt>
                <c:pt idx="62">
                  <c:v>4.6312968729448301</c:v>
                </c:pt>
                <c:pt idx="63">
                  <c:v>3.64646788462563</c:v>
                </c:pt>
                <c:pt idx="64">
                  <c:v>3.6478413738298898</c:v>
                </c:pt>
                <c:pt idx="65">
                  <c:v>4.3579395042789102</c:v>
                </c:pt>
                <c:pt idx="66">
                  <c:v>4.4225804595034903</c:v>
                </c:pt>
                <c:pt idx="67">
                  <c:v>4.7002955831390896</c:v>
                </c:pt>
                <c:pt idx="68">
                  <c:v>4.1215439851578903</c:v>
                </c:pt>
                <c:pt idx="69">
                  <c:v>3.6238978782629299</c:v>
                </c:pt>
                <c:pt idx="70">
                  <c:v>2.9977677262026798</c:v>
                </c:pt>
                <c:pt idx="71">
                  <c:v>2.9257851265371899</c:v>
                </c:pt>
                <c:pt idx="72">
                  <c:v>2.6879260389864701</c:v>
                </c:pt>
                <c:pt idx="73">
                  <c:v>3.4848208998638999</c:v>
                </c:pt>
                <c:pt idx="74">
                  <c:v>4.2387217900625904</c:v>
                </c:pt>
                <c:pt idx="75">
                  <c:v>4.1721122271730096</c:v>
                </c:pt>
                <c:pt idx="76">
                  <c:v>3.7778315579745998</c:v>
                </c:pt>
                <c:pt idx="77">
                  <c:v>2.7309509690526399</c:v>
                </c:pt>
                <c:pt idx="78">
                  <c:v>2.56434215732917</c:v>
                </c:pt>
                <c:pt idx="79">
                  <c:v>1.89662242557685</c:v>
                </c:pt>
                <c:pt idx="80">
                  <c:v>1.5307421093404501</c:v>
                </c:pt>
                <c:pt idx="81">
                  <c:v>1.94213087683708</c:v>
                </c:pt>
                <c:pt idx="82">
                  <c:v>2.2390926286695101</c:v>
                </c:pt>
                <c:pt idx="83">
                  <c:v>1.87897777031908</c:v>
                </c:pt>
                <c:pt idx="84">
                  <c:v>1.5709945349216801</c:v>
                </c:pt>
                <c:pt idx="85">
                  <c:v>1.2152160696090399</c:v>
                </c:pt>
                <c:pt idx="86">
                  <c:v>1.5613738300011899</c:v>
                </c:pt>
                <c:pt idx="87">
                  <c:v>1.9986846587993901</c:v>
                </c:pt>
                <c:pt idx="88">
                  <c:v>1.57258453772726</c:v>
                </c:pt>
                <c:pt idx="89">
                  <c:v>1.91783928547541</c:v>
                </c:pt>
                <c:pt idx="90">
                  <c:v>2.1739792977933501</c:v>
                </c:pt>
                <c:pt idx="91">
                  <c:v>2.5586324242854799</c:v>
                </c:pt>
                <c:pt idx="92">
                  <c:v>3.27361403082966</c:v>
                </c:pt>
                <c:pt idx="93">
                  <c:v>3.4341233187208</c:v>
                </c:pt>
                <c:pt idx="94">
                  <c:v>3.6341195169873202</c:v>
                </c:pt>
                <c:pt idx="95">
                  <c:v>3.5508224086458799</c:v>
                </c:pt>
                <c:pt idx="96">
                  <c:v>3.6082836500484601</c:v>
                </c:pt>
              </c:numCache>
            </c:numRef>
          </c:val>
          <c:smooth val="0"/>
        </c:ser>
        <c:ser>
          <c:idx val="1"/>
          <c:order val="1"/>
          <c:tx>
            <c:strRef>
              <c:f>Datablad!$F$6</c:f>
              <c:strCache>
                <c:ptCount val="1"/>
                <c:pt idx="0">
                  <c:v>Världshandel</c:v>
                </c:pt>
              </c:strCache>
            </c:strRef>
          </c:tx>
          <c:spPr>
            <a:ln w="12700">
              <a:solidFill>
                <a:srgbClr val="000000"/>
              </a:solidFill>
              <a:prstDash val="dash"/>
            </a:ln>
          </c:spPr>
          <c:marker>
            <c:symbol val="none"/>
          </c:marker>
          <c:cat>
            <c:strRef>
              <c:f>Datablad!$D$7:$D$114</c:f>
              <c:strCache>
                <c:ptCount val="103"/>
                <c:pt idx="6">
                  <c:v>06</c:v>
                </c:pt>
                <c:pt idx="18">
                  <c:v>07</c:v>
                </c:pt>
                <c:pt idx="30">
                  <c:v>08</c:v>
                </c:pt>
                <c:pt idx="42">
                  <c:v>09</c:v>
                </c:pt>
                <c:pt idx="54">
                  <c:v>10</c:v>
                </c:pt>
                <c:pt idx="66">
                  <c:v>11</c:v>
                </c:pt>
                <c:pt idx="78">
                  <c:v>12</c:v>
                </c:pt>
                <c:pt idx="90">
                  <c:v>13</c:v>
                </c:pt>
                <c:pt idx="102">
                  <c:v>14</c:v>
                </c:pt>
              </c:strCache>
            </c:strRef>
          </c:cat>
          <c:val>
            <c:numRef>
              <c:f>Datablad!$F$7:$F$114</c:f>
              <c:numCache>
                <c:formatCode>General</c:formatCode>
                <c:ptCount val="108"/>
                <c:pt idx="0">
                  <c:v>9.0315929000754398</c:v>
                </c:pt>
                <c:pt idx="1">
                  <c:v>9.7985929471819198</c:v>
                </c:pt>
                <c:pt idx="2">
                  <c:v>11.624628934442701</c:v>
                </c:pt>
                <c:pt idx="3">
                  <c:v>7.25019534215751</c:v>
                </c:pt>
                <c:pt idx="4">
                  <c:v>9.1119315638121492</c:v>
                </c:pt>
                <c:pt idx="5">
                  <c:v>9.01695639530646</c:v>
                </c:pt>
                <c:pt idx="6">
                  <c:v>8.0823655852253307</c:v>
                </c:pt>
                <c:pt idx="7">
                  <c:v>8.7652151570742003</c:v>
                </c:pt>
                <c:pt idx="8">
                  <c:v>8.5687316321953393</c:v>
                </c:pt>
                <c:pt idx="9">
                  <c:v>8.2258160028249403</c:v>
                </c:pt>
                <c:pt idx="10">
                  <c:v>9.2237814953479305</c:v>
                </c:pt>
                <c:pt idx="11">
                  <c:v>6.3622731973546296</c:v>
                </c:pt>
                <c:pt idx="12">
                  <c:v>7.8862421820795499</c:v>
                </c:pt>
                <c:pt idx="13">
                  <c:v>7.4222456964502097</c:v>
                </c:pt>
                <c:pt idx="14">
                  <c:v>5.7403224904139103</c:v>
                </c:pt>
                <c:pt idx="15">
                  <c:v>7.0324105214449899</c:v>
                </c:pt>
                <c:pt idx="16">
                  <c:v>5.6714974039859198</c:v>
                </c:pt>
                <c:pt idx="17">
                  <c:v>5.9842442030434002</c:v>
                </c:pt>
                <c:pt idx="18">
                  <c:v>8.2400650307552699</c:v>
                </c:pt>
                <c:pt idx="19">
                  <c:v>7.4605454452551401</c:v>
                </c:pt>
                <c:pt idx="20">
                  <c:v>4.7943760853299704</c:v>
                </c:pt>
                <c:pt idx="21">
                  <c:v>7.6714265473221701</c:v>
                </c:pt>
                <c:pt idx="22">
                  <c:v>6.3656538056171996</c:v>
                </c:pt>
                <c:pt idx="23">
                  <c:v>4.46705978365401</c:v>
                </c:pt>
                <c:pt idx="24">
                  <c:v>7.9774348898508203</c:v>
                </c:pt>
                <c:pt idx="25">
                  <c:v>7.39089604188087</c:v>
                </c:pt>
                <c:pt idx="26">
                  <c:v>3.49194163709062</c:v>
                </c:pt>
                <c:pt idx="27">
                  <c:v>7.7522262186598496</c:v>
                </c:pt>
                <c:pt idx="28">
                  <c:v>5.0539851575552399</c:v>
                </c:pt>
                <c:pt idx="29">
                  <c:v>3.53741819008096</c:v>
                </c:pt>
                <c:pt idx="30">
                  <c:v>5.4934174835645999</c:v>
                </c:pt>
                <c:pt idx="31">
                  <c:v>1.62454373343267</c:v>
                </c:pt>
                <c:pt idx="32">
                  <c:v>3.4030997986609299</c:v>
                </c:pt>
                <c:pt idx="33">
                  <c:v>0.72029297584320895</c:v>
                </c:pt>
                <c:pt idx="34">
                  <c:v>-7.5613012815647904</c:v>
                </c:pt>
                <c:pt idx="35">
                  <c:v>-11.295717877793299</c:v>
                </c:pt>
                <c:pt idx="36">
                  <c:v>-18.761185232597899</c:v>
                </c:pt>
                <c:pt idx="37">
                  <c:v>-18.3739082031591</c:v>
                </c:pt>
                <c:pt idx="38">
                  <c:v>-16.354462399862499</c:v>
                </c:pt>
                <c:pt idx="39">
                  <c:v>-18.6096580608361</c:v>
                </c:pt>
                <c:pt idx="40">
                  <c:v>-18.548830924481098</c:v>
                </c:pt>
                <c:pt idx="41">
                  <c:v>-15.8842203439379</c:v>
                </c:pt>
                <c:pt idx="42">
                  <c:v>-14.5754499157716</c:v>
                </c:pt>
                <c:pt idx="43">
                  <c:v>-13.8805822434686</c:v>
                </c:pt>
                <c:pt idx="44">
                  <c:v>-10.2693219187277</c:v>
                </c:pt>
                <c:pt idx="45">
                  <c:v>-8.1184505644864497</c:v>
                </c:pt>
                <c:pt idx="46">
                  <c:v>-0.81056527372300102</c:v>
                </c:pt>
                <c:pt idx="47">
                  <c:v>8.3729014525843297</c:v>
                </c:pt>
                <c:pt idx="48">
                  <c:v>11.123552148126199</c:v>
                </c:pt>
                <c:pt idx="49">
                  <c:v>12.886100122277201</c:v>
                </c:pt>
                <c:pt idx="50">
                  <c:v>18.0351757904393</c:v>
                </c:pt>
                <c:pt idx="51">
                  <c:v>15.8938751370732</c:v>
                </c:pt>
                <c:pt idx="52">
                  <c:v>20.2228691655828</c:v>
                </c:pt>
                <c:pt idx="53">
                  <c:v>19.3416839200342</c:v>
                </c:pt>
                <c:pt idx="54">
                  <c:v>14.598049552807799</c:v>
                </c:pt>
                <c:pt idx="55">
                  <c:v>16.405565138930498</c:v>
                </c:pt>
                <c:pt idx="56">
                  <c:v>12.556752103212199</c:v>
                </c:pt>
                <c:pt idx="57">
                  <c:v>11.087154553903201</c:v>
                </c:pt>
                <c:pt idx="58">
                  <c:v>12.591698356932699</c:v>
                </c:pt>
                <c:pt idx="59">
                  <c:v>10.773454651976699</c:v>
                </c:pt>
                <c:pt idx="60">
                  <c:v>12.926575104301</c:v>
                </c:pt>
                <c:pt idx="61">
                  <c:v>10.142618600923599</c:v>
                </c:pt>
                <c:pt idx="62">
                  <c:v>7.7193955277194899</c:v>
                </c:pt>
                <c:pt idx="63">
                  <c:v>7.0551576623236798</c:v>
                </c:pt>
                <c:pt idx="64">
                  <c:v>7.6140884913679301</c:v>
                </c:pt>
                <c:pt idx="65">
                  <c:v>3.6035674866373202</c:v>
                </c:pt>
                <c:pt idx="66">
                  <c:v>4.9199440086813402</c:v>
                </c:pt>
                <c:pt idx="67">
                  <c:v>6.6758212255371898</c:v>
                </c:pt>
                <c:pt idx="68">
                  <c:v>5.5061690597845203</c:v>
                </c:pt>
                <c:pt idx="69">
                  <c:v>3.6224580143475</c:v>
                </c:pt>
                <c:pt idx="70">
                  <c:v>2.7686684477207302</c:v>
                </c:pt>
                <c:pt idx="71">
                  <c:v>2.4930826586550601</c:v>
                </c:pt>
                <c:pt idx="72">
                  <c:v>1.89727599007893</c:v>
                </c:pt>
                <c:pt idx="73">
                  <c:v>3.1333876034370798</c:v>
                </c:pt>
                <c:pt idx="74">
                  <c:v>1.7717350393182401</c:v>
                </c:pt>
                <c:pt idx="75">
                  <c:v>1.92371055341428</c:v>
                </c:pt>
                <c:pt idx="76">
                  <c:v>2.7351046185993901</c:v>
                </c:pt>
                <c:pt idx="77">
                  <c:v>3.68712808798659</c:v>
                </c:pt>
                <c:pt idx="78">
                  <c:v>2.3640145212443899</c:v>
                </c:pt>
                <c:pt idx="79">
                  <c:v>0.11488889755606201</c:v>
                </c:pt>
                <c:pt idx="80">
                  <c:v>1.00337128728092</c:v>
                </c:pt>
                <c:pt idx="81">
                  <c:v>2.2995241605969099</c:v>
                </c:pt>
                <c:pt idx="82">
                  <c:v>2.2140467336963598</c:v>
                </c:pt>
                <c:pt idx="83">
                  <c:v>-0.155018738781624</c:v>
                </c:pt>
                <c:pt idx="84">
                  <c:v>2.6903041265257301</c:v>
                </c:pt>
                <c:pt idx="85">
                  <c:v>1.14684443667521</c:v>
                </c:pt>
                <c:pt idx="86">
                  <c:v>1.48891330727396</c:v>
                </c:pt>
                <c:pt idx="87">
                  <c:v>4.0684748199604597</c:v>
                </c:pt>
                <c:pt idx="88">
                  <c:v>0.25606283077147601</c:v>
                </c:pt>
                <c:pt idx="89">
                  <c:v>0.91761735081372797</c:v>
                </c:pt>
                <c:pt idx="90">
                  <c:v>3.2688074320326699</c:v>
                </c:pt>
                <c:pt idx="91">
                  <c:v>3.0596370026579902</c:v>
                </c:pt>
                <c:pt idx="92">
                  <c:v>3.1199120323823699</c:v>
                </c:pt>
                <c:pt idx="93">
                  <c:v>4.1968819343820902</c:v>
                </c:pt>
                <c:pt idx="94">
                  <c:v>3.5090571937489599</c:v>
                </c:pt>
                <c:pt idx="95">
                  <c:v>4.4640376231221204</c:v>
                </c:pt>
                <c:pt idx="96">
                  <c:v>2.8782437584674798</c:v>
                </c:pt>
              </c:numCache>
            </c:numRef>
          </c:val>
          <c:smooth val="0"/>
        </c:ser>
        <c:dLbls>
          <c:showLegendKey val="0"/>
          <c:showVal val="0"/>
          <c:showCatName val="0"/>
          <c:showSerName val="0"/>
          <c:showPercent val="0"/>
          <c:showBubbleSize val="0"/>
        </c:dLbls>
        <c:marker val="1"/>
        <c:smooth val="0"/>
        <c:axId val="192021248"/>
        <c:axId val="192022784"/>
      </c:lineChart>
      <c:catAx>
        <c:axId val="192021248"/>
        <c:scaling>
          <c:orientation val="minMax"/>
        </c:scaling>
        <c:delete val="0"/>
        <c:axPos val="b"/>
        <c:majorTickMark val="cross"/>
        <c:minorTickMark val="none"/>
        <c:tickLblPos val="low"/>
        <c:spPr>
          <a:ln w="3175">
            <a:solidFill>
              <a:srgbClr val="000000"/>
            </a:solidFill>
          </a:ln>
        </c:spPr>
        <c:crossAx val="192022784"/>
        <c:crosses val="autoZero"/>
        <c:auto val="1"/>
        <c:lblAlgn val="ctr"/>
        <c:lblOffset val="100"/>
        <c:tickMarkSkip val="12"/>
        <c:noMultiLvlLbl val="0"/>
      </c:catAx>
      <c:valAx>
        <c:axId val="192022784"/>
        <c:scaling>
          <c:orientation val="minMax"/>
        </c:scaling>
        <c:delete val="0"/>
        <c:axPos val="l"/>
        <c:numFmt formatCode="General" sourceLinked="1"/>
        <c:majorTickMark val="in"/>
        <c:minorTickMark val="none"/>
        <c:tickLblPos val="nextTo"/>
        <c:spPr>
          <a:ln w="3175">
            <a:solidFill>
              <a:srgbClr val="000000"/>
            </a:solidFill>
          </a:ln>
        </c:spPr>
        <c:crossAx val="192021248"/>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46433043620412501"/>
          <c:y val="0.73743272938531224"/>
          <c:w val="0.47982694231471007"/>
          <c:h val="0.13328770612534194"/>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162121576063841E-2"/>
          <c:y val="2.0876046011134165E-2"/>
          <c:w val="0.97425681763590422"/>
          <c:h val="0.97390494248608228"/>
        </c:manualLayout>
      </c:layout>
      <c:lineChart>
        <c:grouping val="standard"/>
        <c:varyColors val="0"/>
        <c:ser>
          <c:idx val="1"/>
          <c:order val="0"/>
          <c:tx>
            <c:strRef>
              <c:f>Datablad!$H$3</c:f>
              <c:strCache>
                <c:ptCount val="1"/>
                <c:pt idx="0">
                  <c:v>Euroområdet, inköpschefsindex</c:v>
                </c:pt>
              </c:strCache>
            </c:strRef>
          </c:tx>
          <c:spPr>
            <a:ln w="25400">
              <a:solidFill>
                <a:srgbClr val="000000"/>
              </a:solidFill>
              <a:prstDash val="solid"/>
            </a:ln>
          </c:spPr>
          <c:marker>
            <c:symbol val="none"/>
          </c:marker>
          <c:cat>
            <c:strRef>
              <c:f>Datablad!$A$16:$A$123</c:f>
              <c:strCache>
                <c:ptCount val="103"/>
                <c:pt idx="6">
                  <c:v>06</c:v>
                </c:pt>
                <c:pt idx="18">
                  <c:v>07</c:v>
                </c:pt>
                <c:pt idx="30">
                  <c:v>08</c:v>
                </c:pt>
                <c:pt idx="42">
                  <c:v>09</c:v>
                </c:pt>
                <c:pt idx="54">
                  <c:v>10</c:v>
                </c:pt>
                <c:pt idx="66">
                  <c:v>11</c:v>
                </c:pt>
                <c:pt idx="78">
                  <c:v>12</c:v>
                </c:pt>
                <c:pt idx="90">
                  <c:v>13</c:v>
                </c:pt>
                <c:pt idx="102">
                  <c:v>14</c:v>
                </c:pt>
              </c:strCache>
            </c:strRef>
          </c:cat>
          <c:val>
            <c:numRef>
              <c:f>Datablad!$H$16:$H$123</c:f>
              <c:numCache>
                <c:formatCode>General</c:formatCode>
                <c:ptCount val="108"/>
                <c:pt idx="0">
                  <c:v>0.51230408277660577</c:v>
                </c:pt>
                <c:pt idx="1">
                  <c:v>0.6868844424567484</c:v>
                </c:pt>
                <c:pt idx="2">
                  <c:v>0.97610924794793108</c:v>
                </c:pt>
                <c:pt idx="3">
                  <c:v>1.0933424771691806</c:v>
                </c:pt>
                <c:pt idx="4">
                  <c:v>1.1442795268593564</c:v>
                </c:pt>
                <c:pt idx="5">
                  <c:v>1.2624287540484564</c:v>
                </c:pt>
                <c:pt idx="6">
                  <c:v>1.2099942457979083</c:v>
                </c:pt>
                <c:pt idx="7">
                  <c:v>1.061023017627615</c:v>
                </c:pt>
                <c:pt idx="8">
                  <c:v>1.0769293484144606</c:v>
                </c:pt>
                <c:pt idx="9">
                  <c:v>1.1417567448365797</c:v>
                </c:pt>
                <c:pt idx="10">
                  <c:v>1.0616670996999757</c:v>
                </c:pt>
                <c:pt idx="11">
                  <c:v>1.0545172421051405</c:v>
                </c:pt>
                <c:pt idx="12">
                  <c:v>0.87285159970304349</c:v>
                </c:pt>
                <c:pt idx="13">
                  <c:v>0.89306483239783119</c:v>
                </c:pt>
                <c:pt idx="14">
                  <c:v>0.85568141465826253</c:v>
                </c:pt>
                <c:pt idx="15">
                  <c:v>0.85120217151311295</c:v>
                </c:pt>
                <c:pt idx="16">
                  <c:v>0.78410105605723446</c:v>
                </c:pt>
                <c:pt idx="17">
                  <c:v>0.88260040552031327</c:v>
                </c:pt>
                <c:pt idx="18">
                  <c:v>0.76501115518449225</c:v>
                </c:pt>
                <c:pt idx="19">
                  <c:v>0.66527505882415472</c:v>
                </c:pt>
                <c:pt idx="20">
                  <c:v>0.46213306602395948</c:v>
                </c:pt>
                <c:pt idx="21">
                  <c:v>0.15931553025558942</c:v>
                </c:pt>
                <c:pt idx="22">
                  <c:v>0.38786077052333845</c:v>
                </c:pt>
                <c:pt idx="23">
                  <c:v>0.34511333907786601</c:v>
                </c:pt>
                <c:pt idx="24">
                  <c:v>0.38353454794533004</c:v>
                </c:pt>
                <c:pt idx="25">
                  <c:v>0.30692616282562757</c:v>
                </c:pt>
                <c:pt idx="26">
                  <c:v>0.2513822327800686</c:v>
                </c:pt>
                <c:pt idx="27">
                  <c:v>1.8528009971973302E-2</c:v>
                </c:pt>
                <c:pt idx="28">
                  <c:v>-5.0397935523454254E-3</c:v>
                </c:pt>
                <c:pt idx="29">
                  <c:v>-0.26314994215064119</c:v>
                </c:pt>
                <c:pt idx="30">
                  <c:v>-0.58288328280307644</c:v>
                </c:pt>
                <c:pt idx="31">
                  <c:v>-0.55206375492499882</c:v>
                </c:pt>
                <c:pt idx="32">
                  <c:v>-1.0150006655633368</c:v>
                </c:pt>
                <c:pt idx="33">
                  <c:v>-1.7078561216691701</c:v>
                </c:pt>
                <c:pt idx="34">
                  <c:v>-2.6974576238885724</c:v>
                </c:pt>
                <c:pt idx="35">
                  <c:v>-3.0046898655633907</c:v>
                </c:pt>
                <c:pt idx="36">
                  <c:v>-2.8850739018477709</c:v>
                </c:pt>
                <c:pt idx="37">
                  <c:v>-3.0702202827645917</c:v>
                </c:pt>
                <c:pt idx="38">
                  <c:v>-2.9985361344773622</c:v>
                </c:pt>
                <c:pt idx="39">
                  <c:v>-2.4788260593949474</c:v>
                </c:pt>
                <c:pt idx="40">
                  <c:v>-1.7799056135944569</c:v>
                </c:pt>
                <c:pt idx="41">
                  <c:v>-1.4364298844666528</c:v>
                </c:pt>
                <c:pt idx="42">
                  <c:v>-0.78460316245906114</c:v>
                </c:pt>
                <c:pt idx="43">
                  <c:v>-0.42895134311355915</c:v>
                </c:pt>
                <c:pt idx="44">
                  <c:v>-0.23964263825537332</c:v>
                </c:pt>
                <c:pt idx="45">
                  <c:v>1.8148709430244707E-2</c:v>
                </c:pt>
                <c:pt idx="46">
                  <c:v>6.1847968372986749E-2</c:v>
                </c:pt>
                <c:pt idx="47">
                  <c:v>0.17189351406645256</c:v>
                </c:pt>
                <c:pt idx="48">
                  <c:v>0.31506195523548647</c:v>
                </c:pt>
                <c:pt idx="49">
                  <c:v>0.64502491416930963</c:v>
                </c:pt>
                <c:pt idx="50">
                  <c:v>1.0781884894396445</c:v>
                </c:pt>
                <c:pt idx="51">
                  <c:v>1.2441748641788031</c:v>
                </c:pt>
                <c:pt idx="52">
                  <c:v>0.93353891756711416</c:v>
                </c:pt>
                <c:pt idx="53">
                  <c:v>0.89786554848228672</c:v>
                </c:pt>
                <c:pt idx="54">
                  <c:v>1.0485014599940754</c:v>
                </c:pt>
                <c:pt idx="55">
                  <c:v>0.80034401022812718</c:v>
                </c:pt>
                <c:pt idx="56">
                  <c:v>0.54316686128555158</c:v>
                </c:pt>
                <c:pt idx="57">
                  <c:v>0.71135546624948631</c:v>
                </c:pt>
                <c:pt idx="58">
                  <c:v>0.87404480923284</c:v>
                </c:pt>
                <c:pt idx="59">
                  <c:v>1.1605930899163122</c:v>
                </c:pt>
                <c:pt idx="60">
                  <c:v>1.1935747156487464</c:v>
                </c:pt>
                <c:pt idx="61">
                  <c:v>1.5041123205695037</c:v>
                </c:pt>
                <c:pt idx="62">
                  <c:v>1.2304004593883004</c:v>
                </c:pt>
                <c:pt idx="63">
                  <c:v>1.3119453500824545</c:v>
                </c:pt>
                <c:pt idx="64">
                  <c:v>0.71921930333757311</c:v>
                </c:pt>
                <c:pt idx="65">
                  <c:v>0.25301561165400821</c:v>
                </c:pt>
                <c:pt idx="66">
                  <c:v>-4.8214910547535253E-2</c:v>
                </c:pt>
                <c:pt idx="67">
                  <c:v>-0.29356773593278407</c:v>
                </c:pt>
                <c:pt idx="68">
                  <c:v>-0.37946834723196621</c:v>
                </c:pt>
                <c:pt idx="69">
                  <c:v>-0.63486077055832302</c:v>
                </c:pt>
                <c:pt idx="70">
                  <c:v>-0.76452409740041505</c:v>
                </c:pt>
                <c:pt idx="71">
                  <c:v>-0.66149459291796919</c:v>
                </c:pt>
                <c:pt idx="72">
                  <c:v>-0.33252866729742725</c:v>
                </c:pt>
                <c:pt idx="73">
                  <c:v>-0.30002274115723426</c:v>
                </c:pt>
                <c:pt idx="74">
                  <c:v>-0.52239906226003652</c:v>
                </c:pt>
                <c:pt idx="75">
                  <c:v>-0.84933585516077326</c:v>
                </c:pt>
                <c:pt idx="76">
                  <c:v>-0.98659752788725175</c:v>
                </c:pt>
                <c:pt idx="77">
                  <c:v>-0.99605569211739442</c:v>
                </c:pt>
                <c:pt idx="78">
                  <c:v>-1.1890206451668672</c:v>
                </c:pt>
                <c:pt idx="79">
                  <c:v>-0.99444757832151942</c:v>
                </c:pt>
                <c:pt idx="80">
                  <c:v>-0.80469282422692723</c:v>
                </c:pt>
                <c:pt idx="81">
                  <c:v>-0.92895870925266544</c:v>
                </c:pt>
                <c:pt idx="82">
                  <c:v>-0.80134734653160755</c:v>
                </c:pt>
                <c:pt idx="83">
                  <c:v>-0.81251362752869438</c:v>
                </c:pt>
                <c:pt idx="84">
                  <c:v>-0.48552667185308945</c:v>
                </c:pt>
                <c:pt idx="85">
                  <c:v>-0.48357471787153877</c:v>
                </c:pt>
                <c:pt idx="86">
                  <c:v>-0.6951580728926009</c:v>
                </c:pt>
                <c:pt idx="87">
                  <c:v>-0.70715251189433137</c:v>
                </c:pt>
                <c:pt idx="88">
                  <c:v>-0.41450394961789877</c:v>
                </c:pt>
                <c:pt idx="89">
                  <c:v>-0.32392631860844123</c:v>
                </c:pt>
                <c:pt idx="90">
                  <c:v>-6.1664209804518602E-2</c:v>
                </c:pt>
                <c:pt idx="91">
                  <c:v>0.1376453530889368</c:v>
                </c:pt>
                <c:pt idx="92">
                  <c:v>8.3882241873515048E-2</c:v>
                </c:pt>
                <c:pt idx="93">
                  <c:v>0.11972431601712913</c:v>
                </c:pt>
                <c:pt idx="94">
                  <c:v>0.17348742723255217</c:v>
                </c:pt>
                <c:pt idx="95">
                  <c:v>0.37061883502243409</c:v>
                </c:pt>
                <c:pt idx="96">
                  <c:v>0.60359231695593007</c:v>
                </c:pt>
                <c:pt idx="97">
                  <c:v>0.4602240203814712</c:v>
                </c:pt>
                <c:pt idx="98">
                  <c:v>0.42438194623785586</c:v>
                </c:pt>
              </c:numCache>
            </c:numRef>
          </c:val>
          <c:smooth val="0"/>
        </c:ser>
        <c:ser>
          <c:idx val="2"/>
          <c:order val="1"/>
          <c:tx>
            <c:strRef>
              <c:f>Datablad!$J$3</c:f>
              <c:strCache>
                <c:ptCount val="1"/>
                <c:pt idx="0">
                  <c:v>Japan, ekonomiskt sentiment</c:v>
                </c:pt>
              </c:strCache>
            </c:strRef>
          </c:tx>
          <c:spPr>
            <a:ln w="12700">
              <a:solidFill>
                <a:srgbClr val="000000"/>
              </a:solidFill>
              <a:prstDash val="dash"/>
            </a:ln>
          </c:spPr>
          <c:marker>
            <c:symbol val="none"/>
          </c:marker>
          <c:cat>
            <c:strRef>
              <c:f>Datablad!$A$16:$A$123</c:f>
              <c:strCache>
                <c:ptCount val="103"/>
                <c:pt idx="6">
                  <c:v>06</c:v>
                </c:pt>
                <c:pt idx="18">
                  <c:v>07</c:v>
                </c:pt>
                <c:pt idx="30">
                  <c:v>08</c:v>
                </c:pt>
                <c:pt idx="42">
                  <c:v>09</c:v>
                </c:pt>
                <c:pt idx="54">
                  <c:v>10</c:v>
                </c:pt>
                <c:pt idx="66">
                  <c:v>11</c:v>
                </c:pt>
                <c:pt idx="78">
                  <c:v>12</c:v>
                </c:pt>
                <c:pt idx="90">
                  <c:v>13</c:v>
                </c:pt>
                <c:pt idx="102">
                  <c:v>14</c:v>
                </c:pt>
              </c:strCache>
            </c:strRef>
          </c:cat>
          <c:val>
            <c:numRef>
              <c:f>Datablad!$J$16:$J$123</c:f>
              <c:numCache>
                <c:formatCode>General</c:formatCode>
                <c:ptCount val="108"/>
                <c:pt idx="0">
                  <c:v>1.953688939231899</c:v>
                </c:pt>
                <c:pt idx="1">
                  <c:v>1.8183104157798564</c:v>
                </c:pt>
                <c:pt idx="2">
                  <c:v>1.2937186374031913</c:v>
                </c:pt>
                <c:pt idx="3">
                  <c:v>1.6660095768963086</c:v>
                </c:pt>
                <c:pt idx="4">
                  <c:v>1.3444855836977072</c:v>
                </c:pt>
                <c:pt idx="5">
                  <c:v>0.88758306704706325</c:v>
                </c:pt>
                <c:pt idx="6">
                  <c:v>0.63374833557448329</c:v>
                </c:pt>
                <c:pt idx="7">
                  <c:v>0.4645251812594301</c:v>
                </c:pt>
                <c:pt idx="8">
                  <c:v>0.44760286582792475</c:v>
                </c:pt>
                <c:pt idx="9">
                  <c:v>0.22761276521835547</c:v>
                </c:pt>
                <c:pt idx="10">
                  <c:v>-0.19544512056927779</c:v>
                </c:pt>
                <c:pt idx="11">
                  <c:v>0.32914665780738744</c:v>
                </c:pt>
                <c:pt idx="12">
                  <c:v>0.5322144429854514</c:v>
                </c:pt>
                <c:pt idx="13">
                  <c:v>0.8368161207525473</c:v>
                </c:pt>
                <c:pt idx="14">
                  <c:v>0.58298138927996734</c:v>
                </c:pt>
                <c:pt idx="15">
                  <c:v>0.61682602014297805</c:v>
                </c:pt>
                <c:pt idx="16">
                  <c:v>0.65067065100598864</c:v>
                </c:pt>
                <c:pt idx="17">
                  <c:v>0.88758306704706325</c:v>
                </c:pt>
                <c:pt idx="18">
                  <c:v>0.85373843618405265</c:v>
                </c:pt>
                <c:pt idx="19">
                  <c:v>0.12607887262932349</c:v>
                </c:pt>
                <c:pt idx="20">
                  <c:v>-0.77080384524045908</c:v>
                </c:pt>
                <c:pt idx="21">
                  <c:v>-0.58465837549390043</c:v>
                </c:pt>
                <c:pt idx="22">
                  <c:v>-0.83849310696648038</c:v>
                </c:pt>
                <c:pt idx="23">
                  <c:v>-0.83849310696648038</c:v>
                </c:pt>
                <c:pt idx="24">
                  <c:v>-1.1938617310280923</c:v>
                </c:pt>
                <c:pt idx="25">
                  <c:v>-1.3461625699116402</c:v>
                </c:pt>
                <c:pt idx="26">
                  <c:v>-1.3800072007746509</c:v>
                </c:pt>
                <c:pt idx="27">
                  <c:v>-1.1430947847335764</c:v>
                </c:pt>
                <c:pt idx="28">
                  <c:v>-0.65234763721992173</c:v>
                </c:pt>
                <c:pt idx="29">
                  <c:v>-0.53389142919938437</c:v>
                </c:pt>
                <c:pt idx="30">
                  <c:v>-1.3630848853431456</c:v>
                </c:pt>
                <c:pt idx="31">
                  <c:v>-1.3630848853431456</c:v>
                </c:pt>
                <c:pt idx="32">
                  <c:v>-1.4307741470691668</c:v>
                </c:pt>
                <c:pt idx="33">
                  <c:v>-2.5138023346855078</c:v>
                </c:pt>
                <c:pt idx="34">
                  <c:v>-2.7337924352950771</c:v>
                </c:pt>
                <c:pt idx="35">
                  <c:v>-2.8014816970210985</c:v>
                </c:pt>
                <c:pt idx="36">
                  <c:v>-2.0738221334663693</c:v>
                </c:pt>
                <c:pt idx="37">
                  <c:v>-1.4476964625006723</c:v>
                </c:pt>
                <c:pt idx="38">
                  <c:v>-1.735375824836263</c:v>
                </c:pt>
                <c:pt idx="39">
                  <c:v>-1.0077162612815336</c:v>
                </c:pt>
                <c:pt idx="40">
                  <c:v>-0.46620216747336307</c:v>
                </c:pt>
                <c:pt idx="41">
                  <c:v>5.8389610903302171E-2</c:v>
                </c:pt>
                <c:pt idx="42">
                  <c:v>-0.55081374463088972</c:v>
                </c:pt>
                <c:pt idx="43">
                  <c:v>0.36299128867039809</c:v>
                </c:pt>
                <c:pt idx="44">
                  <c:v>0.10915655719781817</c:v>
                </c:pt>
                <c:pt idx="45">
                  <c:v>-0.14467817427476179</c:v>
                </c:pt>
                <c:pt idx="46">
                  <c:v>0.21069044978685014</c:v>
                </c:pt>
                <c:pt idx="47">
                  <c:v>-0.26313438229529912</c:v>
                </c:pt>
                <c:pt idx="48">
                  <c:v>0.10915655719781817</c:v>
                </c:pt>
                <c:pt idx="49">
                  <c:v>-0.17852280513777244</c:v>
                </c:pt>
                <c:pt idx="50">
                  <c:v>-9.2996508227191476E-3</c:v>
                </c:pt>
                <c:pt idx="51">
                  <c:v>0.54913675841695664</c:v>
                </c:pt>
                <c:pt idx="52">
                  <c:v>-0.50004679833637378</c:v>
                </c:pt>
                <c:pt idx="53">
                  <c:v>-0.51696911376787902</c:v>
                </c:pt>
                <c:pt idx="54">
                  <c:v>-0.78772616067196444</c:v>
                </c:pt>
                <c:pt idx="55">
                  <c:v>-0.72003689894594303</c:v>
                </c:pt>
                <c:pt idx="56">
                  <c:v>-0.72003689894594303</c:v>
                </c:pt>
                <c:pt idx="57">
                  <c:v>-0.55081374463088972</c:v>
                </c:pt>
                <c:pt idx="58">
                  <c:v>-6.0066597117235138E-2</c:v>
                </c:pt>
                <c:pt idx="59">
                  <c:v>0.4137582349649141</c:v>
                </c:pt>
                <c:pt idx="60">
                  <c:v>0.49836981212244075</c:v>
                </c:pt>
                <c:pt idx="61">
                  <c:v>0.3968359195334088</c:v>
                </c:pt>
                <c:pt idx="62">
                  <c:v>0.27837971151287144</c:v>
                </c:pt>
                <c:pt idx="63">
                  <c:v>-0.80464847610346968</c:v>
                </c:pt>
                <c:pt idx="64">
                  <c:v>-6.0066597117235138E-2</c:v>
                </c:pt>
                <c:pt idx="65">
                  <c:v>-0.24621206686379377</c:v>
                </c:pt>
                <c:pt idx="66">
                  <c:v>0.21069044978685014</c:v>
                </c:pt>
                <c:pt idx="67">
                  <c:v>-0.83849310696648038</c:v>
                </c:pt>
                <c:pt idx="68">
                  <c:v>-0.90618236869250168</c:v>
                </c:pt>
                <c:pt idx="69">
                  <c:v>-0.99079394585002833</c:v>
                </c:pt>
                <c:pt idx="70">
                  <c:v>-0.99079394585002833</c:v>
                </c:pt>
                <c:pt idx="71">
                  <c:v>-0.95694931498701774</c:v>
                </c:pt>
                <c:pt idx="72">
                  <c:v>-0.48312448290486837</c:v>
                </c:pt>
                <c:pt idx="73">
                  <c:v>-6.0066597117235138E-2</c:v>
                </c:pt>
                <c:pt idx="74">
                  <c:v>0.31222434237588215</c:v>
                </c:pt>
                <c:pt idx="75">
                  <c:v>-9.3911227980245801E-2</c:v>
                </c:pt>
                <c:pt idx="76">
                  <c:v>-0.28005669772680442</c:v>
                </c:pt>
                <c:pt idx="77">
                  <c:v>-0.66926995265142708</c:v>
                </c:pt>
                <c:pt idx="78">
                  <c:v>-1.0923278384390602</c:v>
                </c:pt>
                <c:pt idx="79">
                  <c:v>-1.2446286773226083</c:v>
                </c:pt>
                <c:pt idx="80">
                  <c:v>-0.88926005326099633</c:v>
                </c:pt>
                <c:pt idx="81">
                  <c:v>-0.66926995265142708</c:v>
                </c:pt>
                <c:pt idx="82">
                  <c:v>-0.41543522117884707</c:v>
                </c:pt>
                <c:pt idx="83">
                  <c:v>0.24453508064986079</c:v>
                </c:pt>
                <c:pt idx="84">
                  <c:v>0.769126859026526</c:v>
                </c:pt>
                <c:pt idx="85">
                  <c:v>1.1752624293826539</c:v>
                </c:pt>
                <c:pt idx="86">
                  <c:v>0.92142769791007395</c:v>
                </c:pt>
                <c:pt idx="87">
                  <c:v>0.870660751615558</c:v>
                </c:pt>
                <c:pt idx="88">
                  <c:v>0.75220454359502065</c:v>
                </c:pt>
                <c:pt idx="89">
                  <c:v>0.68451528186899935</c:v>
                </c:pt>
                <c:pt idx="90">
                  <c:v>0.8368161207525473</c:v>
                </c:pt>
                <c:pt idx="91">
                  <c:v>0.9383500133415793</c:v>
                </c:pt>
                <c:pt idx="92">
                  <c:v>0.667592966437494</c:v>
                </c:pt>
                <c:pt idx="93">
                  <c:v>1.0060392750676006</c:v>
                </c:pt>
                <c:pt idx="94">
                  <c:v>0.71835991273200994</c:v>
                </c:pt>
                <c:pt idx="95">
                  <c:v>1.0906508522251273</c:v>
                </c:pt>
                <c:pt idx="96">
                  <c:v>0.870660751615558</c:v>
                </c:pt>
                <c:pt idx="97">
                  <c:v>0.3460689732388928</c:v>
                </c:pt>
                <c:pt idx="98">
                  <c:v>0.3968359195334088</c:v>
                </c:pt>
              </c:numCache>
            </c:numRef>
          </c:val>
          <c:smooth val="0"/>
        </c:ser>
        <c:ser>
          <c:idx val="0"/>
          <c:order val="2"/>
          <c:tx>
            <c:strRef>
              <c:f>Datablad!$I$3</c:f>
              <c:strCache>
                <c:ptCount val="1"/>
                <c:pt idx="0">
                  <c:v>USA, inköpschefsindex</c:v>
                </c:pt>
              </c:strCache>
            </c:strRef>
          </c:tx>
          <c:spPr>
            <a:ln w="12700">
              <a:solidFill>
                <a:srgbClr val="000000"/>
              </a:solidFill>
              <a:prstDash val="solid"/>
            </a:ln>
          </c:spPr>
          <c:marker>
            <c:symbol val="none"/>
          </c:marker>
          <c:cat>
            <c:strRef>
              <c:f>Datablad!$A$16:$A$123</c:f>
              <c:strCache>
                <c:ptCount val="103"/>
                <c:pt idx="6">
                  <c:v>06</c:v>
                </c:pt>
                <c:pt idx="18">
                  <c:v>07</c:v>
                </c:pt>
                <c:pt idx="30">
                  <c:v>08</c:v>
                </c:pt>
                <c:pt idx="42">
                  <c:v>09</c:v>
                </c:pt>
                <c:pt idx="54">
                  <c:v>10</c:v>
                </c:pt>
                <c:pt idx="66">
                  <c:v>11</c:v>
                </c:pt>
                <c:pt idx="78">
                  <c:v>12</c:v>
                </c:pt>
                <c:pt idx="90">
                  <c:v>13</c:v>
                </c:pt>
                <c:pt idx="102">
                  <c:v>14</c:v>
                </c:pt>
              </c:strCache>
            </c:strRef>
          </c:cat>
          <c:val>
            <c:numRef>
              <c:f>Datablad!$I$16:$I$123</c:f>
              <c:numCache>
                <c:formatCode>General</c:formatCode>
                <c:ptCount val="108"/>
                <c:pt idx="0">
                  <c:v>0.55217726865632388</c:v>
                </c:pt>
                <c:pt idx="1">
                  <c:v>0.70512533174022929</c:v>
                </c:pt>
                <c:pt idx="2">
                  <c:v>0.41834771345790556</c:v>
                </c:pt>
                <c:pt idx="3">
                  <c:v>0.59041428442730093</c:v>
                </c:pt>
                <c:pt idx="4">
                  <c:v>0.30363666614497714</c:v>
                </c:pt>
                <c:pt idx="5">
                  <c:v>-2.1377967908323692E-2</c:v>
                </c:pt>
                <c:pt idx="6">
                  <c:v>0.16980711094655884</c:v>
                </c:pt>
                <c:pt idx="7">
                  <c:v>0.30363666614497714</c:v>
                </c:pt>
                <c:pt idx="8">
                  <c:v>1.6859047862653357E-2</c:v>
                </c:pt>
                <c:pt idx="9">
                  <c:v>-0.13608901522125347</c:v>
                </c:pt>
                <c:pt idx="10">
                  <c:v>-0.34639260196162452</c:v>
                </c:pt>
                <c:pt idx="11">
                  <c:v>-0.13608901522125347</c:v>
                </c:pt>
                <c:pt idx="12">
                  <c:v>-0.49934066504552999</c:v>
                </c:pt>
                <c:pt idx="13">
                  <c:v>-4.0496475793812214E-2</c:v>
                </c:pt>
                <c:pt idx="14">
                  <c:v>-0.26991857041967043</c:v>
                </c:pt>
                <c:pt idx="15">
                  <c:v>9.3333079404606098E-2</c:v>
                </c:pt>
                <c:pt idx="16">
                  <c:v>7.4214571519117575E-2</c:v>
                </c:pt>
                <c:pt idx="17">
                  <c:v>9.3333079404606098E-2</c:v>
                </c:pt>
                <c:pt idx="18">
                  <c:v>5.5096063633629046E-2</c:v>
                </c:pt>
                <c:pt idx="19">
                  <c:v>-0.23168155464869472</c:v>
                </c:pt>
                <c:pt idx="20">
                  <c:v>-0.2125630467632062</c:v>
                </c:pt>
                <c:pt idx="21">
                  <c:v>-0.19344453887771768</c:v>
                </c:pt>
                <c:pt idx="22">
                  <c:v>-0.30815558619064748</c:v>
                </c:pt>
                <c:pt idx="23">
                  <c:v>-0.59493320447297127</c:v>
                </c:pt>
                <c:pt idx="24">
                  <c:v>-0.34639260196162452</c:v>
                </c:pt>
                <c:pt idx="25">
                  <c:v>-0.86259231486980648</c:v>
                </c:pt>
                <c:pt idx="26">
                  <c:v>-0.72876275967138959</c:v>
                </c:pt>
                <c:pt idx="27">
                  <c:v>-0.63317022024394831</c:v>
                </c:pt>
                <c:pt idx="28">
                  <c:v>-0.63317022024394831</c:v>
                </c:pt>
                <c:pt idx="29">
                  <c:v>-0.44198514138906581</c:v>
                </c:pt>
                <c:pt idx="30">
                  <c:v>-0.4037481256180887</c:v>
                </c:pt>
                <c:pt idx="31">
                  <c:v>-0.55669618870199422</c:v>
                </c:pt>
                <c:pt idx="32">
                  <c:v>-1.3979105356634784</c:v>
                </c:pt>
                <c:pt idx="33">
                  <c:v>-2.5259025009072849</c:v>
                </c:pt>
                <c:pt idx="34">
                  <c:v>-2.9847466901590027</c:v>
                </c:pt>
                <c:pt idx="35">
                  <c:v>-3.6347759582656032</c:v>
                </c:pt>
                <c:pt idx="36">
                  <c:v>-3.2906428163268151</c:v>
                </c:pt>
                <c:pt idx="37">
                  <c:v>-3.1759317690138853</c:v>
                </c:pt>
                <c:pt idx="38">
                  <c:v>-3.080339229586444</c:v>
                </c:pt>
                <c:pt idx="39">
                  <c:v>-2.411191453594355</c:v>
                </c:pt>
                <c:pt idx="40">
                  <c:v>-1.9905842801136131</c:v>
                </c:pt>
                <c:pt idx="41">
                  <c:v>-1.2067254568085959</c:v>
                </c:pt>
                <c:pt idx="42">
                  <c:v>-0.42286663350357723</c:v>
                </c:pt>
                <c:pt idx="43">
                  <c:v>0.2653996503740001</c:v>
                </c:pt>
                <c:pt idx="44">
                  <c:v>0.43746622134339408</c:v>
                </c:pt>
                <c:pt idx="45">
                  <c:v>0.74336234751120644</c:v>
                </c:pt>
                <c:pt idx="46">
                  <c:v>0.43746622134339408</c:v>
                </c:pt>
                <c:pt idx="47">
                  <c:v>0.60953279231278812</c:v>
                </c:pt>
                <c:pt idx="48">
                  <c:v>0.97278444213706594</c:v>
                </c:pt>
                <c:pt idx="49">
                  <c:v>0.70512533174022929</c:v>
                </c:pt>
                <c:pt idx="50">
                  <c:v>1.278680568304877</c:v>
                </c:pt>
                <c:pt idx="51">
                  <c:v>1.14485101310646</c:v>
                </c:pt>
                <c:pt idx="52">
                  <c:v>1.1830880288774357</c:v>
                </c:pt>
                <c:pt idx="53">
                  <c:v>0.81983637905315909</c:v>
                </c:pt>
                <c:pt idx="54">
                  <c:v>0.81983637905315909</c:v>
                </c:pt>
                <c:pt idx="55">
                  <c:v>1.1257325052209715</c:v>
                </c:pt>
                <c:pt idx="56">
                  <c:v>0.80071787116767057</c:v>
                </c:pt>
                <c:pt idx="57">
                  <c:v>1.0683769815645072</c:v>
                </c:pt>
                <c:pt idx="58">
                  <c:v>1.0492584736790187</c:v>
                </c:pt>
                <c:pt idx="59">
                  <c:v>1.0301399657935302</c:v>
                </c:pt>
                <c:pt idx="60">
                  <c:v>1.316917584075854</c:v>
                </c:pt>
                <c:pt idx="61">
                  <c:v>1.3742731077323183</c:v>
                </c:pt>
                <c:pt idx="62">
                  <c:v>1.3360360919613425</c:v>
                </c:pt>
                <c:pt idx="63">
                  <c:v>1.2977990761903655</c:v>
                </c:pt>
                <c:pt idx="64">
                  <c:v>0.30363666614497714</c:v>
                </c:pt>
                <c:pt idx="65">
                  <c:v>0.85807339482413614</c:v>
                </c:pt>
                <c:pt idx="66">
                  <c:v>0.15068860306107029</c:v>
                </c:pt>
                <c:pt idx="67">
                  <c:v>0.16980711094655884</c:v>
                </c:pt>
                <c:pt idx="68">
                  <c:v>0.13157009517558177</c:v>
                </c:pt>
                <c:pt idx="69">
                  <c:v>-5.9614983679300737E-2</c:v>
                </c:pt>
                <c:pt idx="70">
                  <c:v>-2.2594600228351669E-3</c:v>
                </c:pt>
                <c:pt idx="71">
                  <c:v>0.18892561883204737</c:v>
                </c:pt>
                <c:pt idx="72">
                  <c:v>0.13157009517558177</c:v>
                </c:pt>
                <c:pt idx="73">
                  <c:v>5.5096063633629046E-2</c:v>
                </c:pt>
                <c:pt idx="74">
                  <c:v>0.16980711094655884</c:v>
                </c:pt>
                <c:pt idx="75">
                  <c:v>0.30363666614497714</c:v>
                </c:pt>
                <c:pt idx="76">
                  <c:v>0.20804412671753589</c:v>
                </c:pt>
                <c:pt idx="77">
                  <c:v>-0.2125630467632062</c:v>
                </c:pt>
                <c:pt idx="78">
                  <c:v>-0.28903707830515896</c:v>
                </c:pt>
                <c:pt idx="79">
                  <c:v>-0.19344453887771768</c:v>
                </c:pt>
                <c:pt idx="80">
                  <c:v>1.6859047862653357E-2</c:v>
                </c:pt>
                <c:pt idx="81">
                  <c:v>-0.17432603099222915</c:v>
                </c:pt>
                <c:pt idx="82">
                  <c:v>-0.49934066504552999</c:v>
                </c:pt>
                <c:pt idx="83">
                  <c:v>-0.327274094076136</c:v>
                </c:pt>
                <c:pt idx="84">
                  <c:v>3.5977555748140523E-2</c:v>
                </c:pt>
                <c:pt idx="85">
                  <c:v>0.18892561883204737</c:v>
                </c:pt>
                <c:pt idx="86">
                  <c:v>-0.11697050733576494</c:v>
                </c:pt>
                <c:pt idx="87">
                  <c:v>-0.4037481256180887</c:v>
                </c:pt>
                <c:pt idx="88">
                  <c:v>-0.4037481256180887</c:v>
                </c:pt>
                <c:pt idx="89">
                  <c:v>7.4214571519117575E-2</c:v>
                </c:pt>
                <c:pt idx="90">
                  <c:v>0.53305876077083536</c:v>
                </c:pt>
                <c:pt idx="91">
                  <c:v>0.80071787116767057</c:v>
                </c:pt>
                <c:pt idx="92">
                  <c:v>0.74336234751120644</c:v>
                </c:pt>
                <c:pt idx="93">
                  <c:v>0.85807339482413614</c:v>
                </c:pt>
                <c:pt idx="94">
                  <c:v>0.9345474263660889</c:v>
                </c:pt>
                <c:pt idx="95">
                  <c:v>0.83895488693864761</c:v>
                </c:pt>
                <c:pt idx="96">
                  <c:v>-0.15520752310674199</c:v>
                </c:pt>
                <c:pt idx="97">
                  <c:v>0.20804412671753589</c:v>
                </c:pt>
              </c:numCache>
            </c:numRef>
          </c:val>
          <c:smooth val="0"/>
        </c:ser>
        <c:dLbls>
          <c:showLegendKey val="0"/>
          <c:showVal val="0"/>
          <c:showCatName val="0"/>
          <c:showSerName val="0"/>
          <c:showPercent val="0"/>
          <c:showBubbleSize val="0"/>
        </c:dLbls>
        <c:marker val="1"/>
        <c:smooth val="0"/>
        <c:axId val="192052608"/>
        <c:axId val="192054400"/>
      </c:lineChart>
      <c:catAx>
        <c:axId val="192052608"/>
        <c:scaling>
          <c:orientation val="minMax"/>
        </c:scaling>
        <c:delete val="0"/>
        <c:axPos val="b"/>
        <c:majorTickMark val="cross"/>
        <c:minorTickMark val="none"/>
        <c:tickLblPos val="low"/>
        <c:spPr>
          <a:noFill/>
          <a:ln w="3175">
            <a:solidFill>
              <a:srgbClr val="000000"/>
            </a:solidFill>
          </a:ln>
        </c:spPr>
        <c:crossAx val="192054400"/>
        <c:crosses val="autoZero"/>
        <c:auto val="1"/>
        <c:lblAlgn val="ctr"/>
        <c:lblOffset val="100"/>
        <c:tickMarkSkip val="12"/>
        <c:noMultiLvlLbl val="0"/>
      </c:catAx>
      <c:valAx>
        <c:axId val="192054400"/>
        <c:scaling>
          <c:orientation val="minMax"/>
        </c:scaling>
        <c:delete val="0"/>
        <c:axPos val="l"/>
        <c:numFmt formatCode="General" sourceLinked="1"/>
        <c:majorTickMark val="in"/>
        <c:minorTickMark val="none"/>
        <c:tickLblPos val="nextTo"/>
        <c:spPr>
          <a:ln w="3175">
            <a:solidFill>
              <a:srgbClr val="000000"/>
            </a:solidFill>
          </a:ln>
        </c:spPr>
        <c:crossAx val="192052608"/>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40890317776021939"/>
          <c:y val="0.64548838419990895"/>
          <c:w val="0.53376131764945112"/>
          <c:h val="0.21677881173944163"/>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882584156763367E-2"/>
          <c:y val="4.7370329713811818E-2"/>
          <c:w val="0.89445994230029058"/>
          <c:h val="0.87953516092042638"/>
        </c:manualLayout>
      </c:layout>
      <c:lineChart>
        <c:grouping val="standard"/>
        <c:varyColors val="0"/>
        <c:ser>
          <c:idx val="0"/>
          <c:order val="0"/>
          <c:spPr>
            <a:ln w="25400">
              <a:solidFill>
                <a:srgbClr val="000000"/>
              </a:solidFill>
              <a:prstDash val="solid"/>
            </a:ln>
          </c:spPr>
          <c:marker>
            <c:symbol val="none"/>
          </c:marker>
          <c:cat>
            <c:strRef>
              <c:f>Blad1!$D$7:$D$22</c:f>
              <c:strCache>
                <c:ptCount val="16"/>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strCache>
            </c:strRef>
          </c:cat>
          <c:val>
            <c:numRef>
              <c:f>Blad1!$E$7:$E$22</c:f>
              <c:numCache>
                <c:formatCode>General</c:formatCode>
                <c:ptCount val="16"/>
                <c:pt idx="0">
                  <c:v>4.4522189588094898</c:v>
                </c:pt>
                <c:pt idx="1">
                  <c:v>1.2623216721614701</c:v>
                </c:pt>
                <c:pt idx="2">
                  <c:v>2.48340628035981</c:v>
                </c:pt>
                <c:pt idx="3">
                  <c:v>2.3356903495664798</c:v>
                </c:pt>
                <c:pt idx="4">
                  <c:v>4.2348827516676302</c:v>
                </c:pt>
                <c:pt idx="5">
                  <c:v>3.1607762451294898</c:v>
                </c:pt>
                <c:pt idx="6">
                  <c:v>4.2971745900240501</c:v>
                </c:pt>
                <c:pt idx="7">
                  <c:v>3.3142500893339002</c:v>
                </c:pt>
                <c:pt idx="8">
                  <c:v>-0.61344546472762396</c:v>
                </c:pt>
                <c:pt idx="9">
                  <c:v>-5.0277443345135904</c:v>
                </c:pt>
                <c:pt idx="10">
                  <c:v>6.5568622314531497</c:v>
                </c:pt>
                <c:pt idx="11">
                  <c:v>2.93257294775939</c:v>
                </c:pt>
                <c:pt idx="12">
                  <c:v>0.92816026999784595</c:v>
                </c:pt>
                <c:pt idx="13">
                  <c:v>1.5286605183692601</c:v>
                </c:pt>
                <c:pt idx="14">
                  <c:v>2.7180520909224999</c:v>
                </c:pt>
                <c:pt idx="15">
                  <c:v>3.2577020848000702</c:v>
                </c:pt>
              </c:numCache>
            </c:numRef>
          </c:val>
          <c:smooth val="0"/>
        </c:ser>
        <c:dLbls>
          <c:showLegendKey val="0"/>
          <c:showVal val="0"/>
          <c:showCatName val="0"/>
          <c:showSerName val="0"/>
          <c:showPercent val="0"/>
          <c:showBubbleSize val="0"/>
        </c:dLbls>
        <c:marker val="1"/>
        <c:smooth val="0"/>
        <c:axId val="192156416"/>
        <c:axId val="192157952"/>
      </c:lineChart>
      <c:catAx>
        <c:axId val="192156416"/>
        <c:scaling>
          <c:orientation val="minMax"/>
        </c:scaling>
        <c:delete val="0"/>
        <c:axPos val="b"/>
        <c:numFmt formatCode="0" sourceLinked="0"/>
        <c:majorTickMark val="cross"/>
        <c:minorTickMark val="none"/>
        <c:tickLblPos val="low"/>
        <c:spPr>
          <a:ln w="3175">
            <a:solidFill>
              <a:srgbClr val="000000"/>
            </a:solidFill>
          </a:ln>
        </c:spPr>
        <c:txPr>
          <a:bodyPr rot="0" vert="horz"/>
          <a:lstStyle/>
          <a:p>
            <a:pPr>
              <a:defRPr/>
            </a:pPr>
            <a:endParaRPr lang="sv-SE"/>
          </a:p>
        </c:txPr>
        <c:crossAx val="192157952"/>
        <c:crosses val="autoZero"/>
        <c:auto val="1"/>
        <c:lblAlgn val="ctr"/>
        <c:lblOffset val="100"/>
        <c:tickLblSkip val="2"/>
        <c:tickMarkSkip val="1"/>
        <c:noMultiLvlLbl val="0"/>
      </c:catAx>
      <c:valAx>
        <c:axId val="192157952"/>
        <c:scaling>
          <c:orientation val="minMax"/>
        </c:scaling>
        <c:delete val="0"/>
        <c:axPos val="l"/>
        <c:numFmt formatCode="General" sourceLinked="1"/>
        <c:majorTickMark val="in"/>
        <c:minorTickMark val="none"/>
        <c:tickLblPos val="nextTo"/>
        <c:spPr>
          <a:ln w="3175">
            <a:solidFill>
              <a:srgbClr val="000000"/>
            </a:solidFill>
          </a:ln>
        </c:spPr>
        <c:crossAx val="192156416"/>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9.0093334238392608E-2"/>
          <c:y val="4.7789473684210527E-2"/>
          <c:w val="0.89697563127884872"/>
          <c:h val="0.87803564028180692"/>
        </c:manualLayout>
      </c:layout>
      <c:barChart>
        <c:barDir val="col"/>
        <c:grouping val="stacked"/>
        <c:varyColors val="0"/>
        <c:ser>
          <c:idx val="0"/>
          <c:order val="0"/>
          <c:tx>
            <c:strRef>
              <c:f>Blad1!$B$1</c:f>
              <c:strCache>
                <c:ptCount val="1"/>
                <c:pt idx="0">
                  <c:v>Nettoexport</c:v>
                </c:pt>
              </c:strCache>
            </c:strRef>
          </c:tx>
          <c:spPr>
            <a:solidFill>
              <a:schemeClr val="tx1"/>
            </a:solidFill>
            <a:ln>
              <a:noFill/>
              <a:round/>
            </a:ln>
            <a:effectLst/>
            <a:extLst>
              <a:ext uri="{91240B29-F687-4F45-9708-019B960494DF}">
                <a14:hiddenLine xmlns:a14="http://schemas.microsoft.com/office/drawing/2010/main">
                  <a:noFill/>
                  <a:round/>
                </a14:hiddenLine>
              </a:ext>
            </a:extLst>
          </c:spPr>
          <c:invertIfNegative val="0"/>
          <c:cat>
            <c:strRef>
              <c:f>Blad1!$A$2:$A$5</c:f>
              <c:strCache>
                <c:ptCount val="4"/>
                <c:pt idx="0">
                  <c:v>12</c:v>
                </c:pt>
                <c:pt idx="1">
                  <c:v>13</c:v>
                </c:pt>
                <c:pt idx="2">
                  <c:v>14</c:v>
                </c:pt>
                <c:pt idx="3">
                  <c:v>15</c:v>
                </c:pt>
              </c:strCache>
            </c:strRef>
          </c:cat>
          <c:val>
            <c:numRef>
              <c:f>Blad1!$B$2:$B$5</c:f>
              <c:numCache>
                <c:formatCode>General</c:formatCode>
                <c:ptCount val="4"/>
                <c:pt idx="0">
                  <c:v>0.62188572300356504</c:v>
                </c:pt>
                <c:pt idx="1">
                  <c:v>8.5190081778534502E-2</c:v>
                </c:pt>
                <c:pt idx="2">
                  <c:v>0.242556408205233</c:v>
                </c:pt>
                <c:pt idx="3">
                  <c:v>5.9772757417893303E-3</c:v>
                </c:pt>
              </c:numCache>
            </c:numRef>
          </c:val>
        </c:ser>
        <c:ser>
          <c:idx val="1"/>
          <c:order val="1"/>
          <c:tx>
            <c:strRef>
              <c:f>Blad1!$C$1</c:f>
              <c:strCache>
                <c:ptCount val="1"/>
                <c:pt idx="0">
                  <c:v>Investeringar</c:v>
                </c:pt>
              </c:strCache>
            </c:strRef>
          </c:tx>
          <c:spPr>
            <a:solidFill>
              <a:schemeClr val="accent4">
                <a:lumMod val="60000"/>
                <a:lumOff val="40000"/>
              </a:schemeClr>
            </a:solidFill>
            <a:ln>
              <a:noFill/>
              <a:round/>
            </a:ln>
            <a:effectLst/>
            <a:extLst/>
          </c:spPr>
          <c:invertIfNegative val="0"/>
          <c:cat>
            <c:strRef>
              <c:f>Blad1!$A$2:$A$5</c:f>
              <c:strCache>
                <c:ptCount val="4"/>
                <c:pt idx="0">
                  <c:v>12</c:v>
                </c:pt>
                <c:pt idx="1">
                  <c:v>13</c:v>
                </c:pt>
                <c:pt idx="2">
                  <c:v>14</c:v>
                </c:pt>
                <c:pt idx="3">
                  <c:v>15</c:v>
                </c:pt>
              </c:strCache>
            </c:strRef>
          </c:cat>
          <c:val>
            <c:numRef>
              <c:f>Blad1!$C$2:$C$5</c:f>
              <c:numCache>
                <c:formatCode>General</c:formatCode>
                <c:ptCount val="4"/>
                <c:pt idx="0">
                  <c:v>0.61958723107285196</c:v>
                </c:pt>
                <c:pt idx="1">
                  <c:v>-0.243879146149726</c:v>
                </c:pt>
                <c:pt idx="2">
                  <c:v>0.86737078015812297</c:v>
                </c:pt>
                <c:pt idx="3">
                  <c:v>1.40066386873436</c:v>
                </c:pt>
              </c:numCache>
            </c:numRef>
          </c:val>
        </c:ser>
        <c:ser>
          <c:idx val="4"/>
          <c:order val="2"/>
          <c:tx>
            <c:strRef>
              <c:f>Blad1!$F$1</c:f>
              <c:strCache>
                <c:ptCount val="1"/>
                <c:pt idx="0">
                  <c:v>Lager</c:v>
                </c:pt>
              </c:strCache>
            </c:strRef>
          </c:tx>
          <c:spPr>
            <a:pattFill prst="ltVert">
              <a:fgClr>
                <a:srgbClr val="958E8A">
                  <a:shade val="76000"/>
                </a:srgbClr>
              </a:fgClr>
              <a:bgClr>
                <a:schemeClr val="bg1"/>
              </a:bgClr>
            </a:pattFill>
            <a:ln>
              <a:noFill/>
              <a:round/>
            </a:ln>
            <a:effectLst/>
            <a:extLst>
              <a:ext uri="{91240B29-F687-4F45-9708-019B960494DF}">
                <a14:hiddenLine xmlns:a14="http://schemas.microsoft.com/office/drawing/2010/main">
                  <a:noFill/>
                  <a:round/>
                </a14:hiddenLine>
              </a:ext>
            </a:extLst>
          </c:spPr>
          <c:invertIfNegative val="0"/>
          <c:cat>
            <c:strRef>
              <c:f>Blad1!$A$2:$A$5</c:f>
              <c:strCache>
                <c:ptCount val="4"/>
                <c:pt idx="0">
                  <c:v>12</c:v>
                </c:pt>
                <c:pt idx="1">
                  <c:v>13</c:v>
                </c:pt>
                <c:pt idx="2">
                  <c:v>14</c:v>
                </c:pt>
                <c:pt idx="3">
                  <c:v>15</c:v>
                </c:pt>
              </c:strCache>
            </c:strRef>
          </c:cat>
          <c:val>
            <c:numRef>
              <c:f>Blad1!$F$2:$F$5</c:f>
              <c:numCache>
                <c:formatCode>General</c:formatCode>
                <c:ptCount val="4"/>
                <c:pt idx="0">
                  <c:v>-1.16895553366242</c:v>
                </c:pt>
                <c:pt idx="1">
                  <c:v>0.19641046632273201</c:v>
                </c:pt>
                <c:pt idx="2">
                  <c:v>9.2390457963993797E-2</c:v>
                </c:pt>
                <c:pt idx="3">
                  <c:v>-9.8318049494461698E-2</c:v>
                </c:pt>
              </c:numCache>
            </c:numRef>
          </c:val>
        </c:ser>
        <c:ser>
          <c:idx val="2"/>
          <c:order val="3"/>
          <c:tx>
            <c:strRef>
              <c:f>Blad1!$D$1</c:f>
              <c:strCache>
                <c:ptCount val="1"/>
                <c:pt idx="0">
                  <c:v>Hushållens konsumtion</c:v>
                </c:pt>
              </c:strCache>
            </c:strRef>
          </c:tx>
          <c:spPr>
            <a:pattFill prst="wdUpDiag">
              <a:fgClr>
                <a:srgbClr val="969696"/>
              </a:fgClr>
              <a:bgClr>
                <a:srgbClr val="FFFFFF"/>
              </a:bgClr>
            </a:pattFill>
            <a:ln>
              <a:noFill/>
              <a:round/>
            </a:ln>
            <a:effectLst/>
            <a:extLst>
              <a:ext uri="{91240B29-F687-4F45-9708-019B960494DF}">
                <a14:hiddenLine xmlns:a14="http://schemas.microsoft.com/office/drawing/2010/main">
                  <a:noFill/>
                  <a:round/>
                </a14:hiddenLine>
              </a:ext>
            </a:extLst>
          </c:spPr>
          <c:invertIfNegative val="0"/>
          <c:cat>
            <c:strRef>
              <c:f>Blad1!$A$2:$A$5</c:f>
              <c:strCache>
                <c:ptCount val="4"/>
                <c:pt idx="0">
                  <c:v>12</c:v>
                </c:pt>
                <c:pt idx="1">
                  <c:v>13</c:v>
                </c:pt>
                <c:pt idx="2">
                  <c:v>14</c:v>
                </c:pt>
                <c:pt idx="3">
                  <c:v>15</c:v>
                </c:pt>
              </c:strCache>
            </c:strRef>
          </c:cat>
          <c:val>
            <c:numRef>
              <c:f>Blad1!$D$2:$D$5</c:f>
              <c:numCache>
                <c:formatCode>General</c:formatCode>
                <c:ptCount val="4"/>
                <c:pt idx="0">
                  <c:v>0.77002352793802498</c:v>
                </c:pt>
                <c:pt idx="1">
                  <c:v>0.95537408841118998</c:v>
                </c:pt>
                <c:pt idx="2">
                  <c:v>1.25821651686903</c:v>
                </c:pt>
                <c:pt idx="3">
                  <c:v>1.8002658794308399</c:v>
                </c:pt>
              </c:numCache>
            </c:numRef>
          </c:val>
        </c:ser>
        <c:ser>
          <c:idx val="3"/>
          <c:order val="4"/>
          <c:tx>
            <c:strRef>
              <c:f>Blad1!$E$1</c:f>
              <c:strCache>
                <c:ptCount val="1"/>
                <c:pt idx="0">
                  <c:v>Offentlig konsumtion</c:v>
                </c:pt>
              </c:strCache>
            </c:strRef>
          </c:tx>
          <c:spPr>
            <a:pattFill prst="wdDnDiag">
              <a:fgClr>
                <a:srgbClr val="000000"/>
              </a:fgClr>
              <a:bgClr>
                <a:srgbClr val="FFFFFF"/>
              </a:bgClr>
            </a:pattFill>
            <a:ln>
              <a:noFill/>
              <a:round/>
            </a:ln>
            <a:effectLst/>
            <a:extLst>
              <a:ext uri="{91240B29-F687-4F45-9708-019B960494DF}">
                <a14:hiddenLine xmlns:a14="http://schemas.microsoft.com/office/drawing/2010/main">
                  <a:noFill/>
                  <a:round/>
                </a14:hiddenLine>
              </a:ext>
            </a:extLst>
          </c:spPr>
          <c:invertIfNegative val="0"/>
          <c:cat>
            <c:strRef>
              <c:f>Blad1!$A$2:$A$5</c:f>
              <c:strCache>
                <c:ptCount val="4"/>
                <c:pt idx="0">
                  <c:v>12</c:v>
                </c:pt>
                <c:pt idx="1">
                  <c:v>13</c:v>
                </c:pt>
                <c:pt idx="2">
                  <c:v>14</c:v>
                </c:pt>
                <c:pt idx="3">
                  <c:v>15</c:v>
                </c:pt>
              </c:strCache>
            </c:strRef>
          </c:cat>
          <c:val>
            <c:numRef>
              <c:f>Blad1!$E$2:$E$5</c:f>
              <c:numCache>
                <c:formatCode>General</c:formatCode>
                <c:ptCount val="4"/>
                <c:pt idx="0">
                  <c:v>8.5618824419063294E-2</c:v>
                </c:pt>
                <c:pt idx="1">
                  <c:v>0.53556502800652095</c:v>
                </c:pt>
                <c:pt idx="2">
                  <c:v>0.257517927726097</c:v>
                </c:pt>
                <c:pt idx="3">
                  <c:v>0.14911311038755301</c:v>
                </c:pt>
              </c:numCache>
            </c:numRef>
          </c:val>
        </c:ser>
        <c:dLbls>
          <c:showLegendKey val="0"/>
          <c:showVal val="0"/>
          <c:showCatName val="0"/>
          <c:showSerName val="0"/>
          <c:showPercent val="0"/>
          <c:showBubbleSize val="0"/>
        </c:dLbls>
        <c:gapWidth val="50"/>
        <c:overlap val="100"/>
        <c:axId val="191957248"/>
        <c:axId val="191963136"/>
      </c:barChart>
      <c:lineChart>
        <c:grouping val="standard"/>
        <c:varyColors val="0"/>
        <c:ser>
          <c:idx val="5"/>
          <c:order val="5"/>
          <c:tx>
            <c:strRef>
              <c:f>Blad1!$G$1</c:f>
              <c:strCache>
                <c:ptCount val="1"/>
                <c:pt idx="0">
                  <c:v>BNP</c:v>
                </c:pt>
              </c:strCache>
            </c:strRef>
          </c:tx>
          <c:spPr>
            <a:ln w="25400">
              <a:solidFill>
                <a:srgbClr val="000000"/>
              </a:solidFill>
              <a:prstDash val="solid"/>
            </a:ln>
          </c:spPr>
          <c:marker>
            <c:symbol val="none"/>
          </c:marker>
          <c:cat>
            <c:strRef>
              <c:f>Blad1!$A$2:$A$5</c:f>
              <c:strCache>
                <c:ptCount val="4"/>
                <c:pt idx="0">
                  <c:v>12</c:v>
                </c:pt>
                <c:pt idx="1">
                  <c:v>13</c:v>
                </c:pt>
                <c:pt idx="2">
                  <c:v>14</c:v>
                </c:pt>
                <c:pt idx="3">
                  <c:v>15</c:v>
                </c:pt>
              </c:strCache>
            </c:strRef>
          </c:cat>
          <c:val>
            <c:numRef>
              <c:f>Blad1!$G$2:$G$5</c:f>
              <c:numCache>
                <c:formatCode>General</c:formatCode>
                <c:ptCount val="4"/>
                <c:pt idx="0">
                  <c:v>0.92816026999784595</c:v>
                </c:pt>
                <c:pt idx="1">
                  <c:v>1.5286605183692601</c:v>
                </c:pt>
                <c:pt idx="2">
                  <c:v>2.7180520909224999</c:v>
                </c:pt>
                <c:pt idx="3">
                  <c:v>3.2577020848000702</c:v>
                </c:pt>
              </c:numCache>
            </c:numRef>
          </c:val>
          <c:smooth val="0"/>
        </c:ser>
        <c:dLbls>
          <c:showLegendKey val="0"/>
          <c:showVal val="0"/>
          <c:showCatName val="0"/>
          <c:showSerName val="0"/>
          <c:showPercent val="0"/>
          <c:showBubbleSize val="0"/>
        </c:dLbls>
        <c:marker val="1"/>
        <c:smooth val="0"/>
        <c:axId val="191957248"/>
        <c:axId val="191963136"/>
      </c:lineChart>
      <c:catAx>
        <c:axId val="191957248"/>
        <c:scaling>
          <c:orientation val="minMax"/>
        </c:scaling>
        <c:delete val="0"/>
        <c:axPos val="b"/>
        <c:numFmt formatCode="General" sourceLinked="1"/>
        <c:majorTickMark val="cross"/>
        <c:minorTickMark val="none"/>
        <c:tickLblPos val="low"/>
        <c:spPr>
          <a:ln w="3175">
            <a:solidFill>
              <a:srgbClr val="000000"/>
            </a:solidFill>
          </a:ln>
        </c:spPr>
        <c:crossAx val="191963136"/>
        <c:crosses val="autoZero"/>
        <c:auto val="1"/>
        <c:lblAlgn val="ctr"/>
        <c:lblOffset val="100"/>
        <c:noMultiLvlLbl val="0"/>
      </c:catAx>
      <c:valAx>
        <c:axId val="191963136"/>
        <c:scaling>
          <c:orientation val="minMax"/>
          <c:min val="-3"/>
        </c:scaling>
        <c:delete val="0"/>
        <c:axPos val="l"/>
        <c:numFmt formatCode="0" sourceLinked="0"/>
        <c:majorTickMark val="in"/>
        <c:minorTickMark val="none"/>
        <c:tickLblPos val="nextTo"/>
        <c:spPr>
          <a:ln w="3175">
            <a:solidFill>
              <a:srgbClr val="000000"/>
            </a:solidFill>
          </a:ln>
        </c:spPr>
        <c:crossAx val="191957248"/>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5685268128663995"/>
          <c:y val="0.58471631096420384"/>
          <c:w val="0.39547393945998965"/>
          <c:h val="0.323683226013741"/>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8787011774964319E-2"/>
          <c:y val="4.204975954841033E-2"/>
          <c:w val="0.88260323104748473"/>
          <c:h val="0.879710160889832"/>
        </c:manualLayout>
      </c:layout>
      <c:lineChart>
        <c:grouping val="standard"/>
        <c:varyColors val="0"/>
        <c:ser>
          <c:idx val="0"/>
          <c:order val="0"/>
          <c:tx>
            <c:strRef>
              <c:f>Data!$B$9</c:f>
              <c:strCache>
                <c:ptCount val="1"/>
                <c:pt idx="0">
                  <c:v>Barometerindikatorn</c:v>
                </c:pt>
              </c:strCache>
            </c:strRef>
          </c:tx>
          <c:spPr>
            <a:ln w="25400">
              <a:solidFill>
                <a:srgbClr val="000000"/>
              </a:solidFill>
              <a:prstDash val="solid"/>
            </a:ln>
          </c:spPr>
          <c:marker>
            <c:symbol val="none"/>
          </c:marker>
          <c:cat>
            <c:strRef>
              <c:f>Data!$A$10:$A$105</c:f>
              <c:strCache>
                <c:ptCount val="90"/>
                <c:pt idx="5">
                  <c:v>07</c:v>
                </c:pt>
                <c:pt idx="17">
                  <c:v>08</c:v>
                </c:pt>
                <c:pt idx="29">
                  <c:v>09</c:v>
                </c:pt>
                <c:pt idx="41">
                  <c:v>10</c:v>
                </c:pt>
                <c:pt idx="53">
                  <c:v>11</c:v>
                </c:pt>
                <c:pt idx="65">
                  <c:v>12</c:v>
                </c:pt>
                <c:pt idx="77">
                  <c:v>13</c:v>
                </c:pt>
                <c:pt idx="89">
                  <c:v>14</c:v>
                </c:pt>
              </c:strCache>
            </c:strRef>
          </c:cat>
          <c:val>
            <c:numRef>
              <c:f>Data!$B$10:$B$105</c:f>
              <c:numCache>
                <c:formatCode>General</c:formatCode>
                <c:ptCount val="96"/>
                <c:pt idx="0">
                  <c:v>1.3767795532183222</c:v>
                </c:pt>
                <c:pt idx="1">
                  <c:v>0.94940986872226152</c:v>
                </c:pt>
                <c:pt idx="2">
                  <c:v>0.77846199492383716</c:v>
                </c:pt>
                <c:pt idx="3">
                  <c:v>0.35109231042777644</c:v>
                </c:pt>
                <c:pt idx="4">
                  <c:v>0.47930321577659468</c:v>
                </c:pt>
                <c:pt idx="5">
                  <c:v>0.35109231042777644</c:v>
                </c:pt>
                <c:pt idx="6">
                  <c:v>-0.54638402701395106</c:v>
                </c:pt>
                <c:pt idx="7">
                  <c:v>9.4670499730140051E-2</c:v>
                </c:pt>
                <c:pt idx="8">
                  <c:v>-0.41817312166513287</c:v>
                </c:pt>
                <c:pt idx="9">
                  <c:v>5.1933531280533976E-2</c:v>
                </c:pt>
                <c:pt idx="10">
                  <c:v>-0.11901434251789032</c:v>
                </c:pt>
                <c:pt idx="11">
                  <c:v>-3.3540405618678173E-2</c:v>
                </c:pt>
                <c:pt idx="12">
                  <c:v>-0.1617513109674964</c:v>
                </c:pt>
                <c:pt idx="13">
                  <c:v>-0.11901434251789032</c:v>
                </c:pt>
                <c:pt idx="14">
                  <c:v>9.1965628309278995E-3</c:v>
                </c:pt>
                <c:pt idx="15">
                  <c:v>5.1933531280533976E-2</c:v>
                </c:pt>
                <c:pt idx="16">
                  <c:v>5.1933531280533976E-2</c:v>
                </c:pt>
                <c:pt idx="17">
                  <c:v>-0.71733190081237541</c:v>
                </c:pt>
                <c:pt idx="18">
                  <c:v>-1.4438603644556787</c:v>
                </c:pt>
                <c:pt idx="19">
                  <c:v>-0.97375371151001178</c:v>
                </c:pt>
                <c:pt idx="20">
                  <c:v>-1.2729124906572544</c:v>
                </c:pt>
                <c:pt idx="21">
                  <c:v>-1.4865973329052846</c:v>
                </c:pt>
                <c:pt idx="22">
                  <c:v>-1.3583864275564665</c:v>
                </c:pt>
                <c:pt idx="23">
                  <c:v>-2.1276518596493759</c:v>
                </c:pt>
                <c:pt idx="24">
                  <c:v>-2.2131257965485878</c:v>
                </c:pt>
                <c:pt idx="25">
                  <c:v>-1.9567039858509514</c:v>
                </c:pt>
                <c:pt idx="26">
                  <c:v>-2.0849148911997699</c:v>
                </c:pt>
                <c:pt idx="27">
                  <c:v>-2.2558627649981942</c:v>
                </c:pt>
                <c:pt idx="28">
                  <c:v>-1.4011233960060725</c:v>
                </c:pt>
                <c:pt idx="29">
                  <c:v>-0.67459493236276935</c:v>
                </c:pt>
                <c:pt idx="30">
                  <c:v>9.1965628309278995E-3</c:v>
                </c:pt>
                <c:pt idx="31">
                  <c:v>0.22288140507895826</c:v>
                </c:pt>
                <c:pt idx="32">
                  <c:v>0.26561837352856432</c:v>
                </c:pt>
                <c:pt idx="33">
                  <c:v>0.90667290027265535</c:v>
                </c:pt>
                <c:pt idx="34">
                  <c:v>0.94940986872226152</c:v>
                </c:pt>
                <c:pt idx="35">
                  <c:v>1.1630947109702918</c:v>
                </c:pt>
                <c:pt idx="36">
                  <c:v>1.1203577425206857</c:v>
                </c:pt>
                <c:pt idx="37">
                  <c:v>1.1630947109702918</c:v>
                </c:pt>
                <c:pt idx="38">
                  <c:v>2.1887819537608375</c:v>
                </c:pt>
                <c:pt idx="39">
                  <c:v>1.0776207740710797</c:v>
                </c:pt>
                <c:pt idx="40">
                  <c:v>1.1630947109702918</c:v>
                </c:pt>
                <c:pt idx="41">
                  <c:v>1.3767795532183222</c:v>
                </c:pt>
                <c:pt idx="42">
                  <c:v>1.0776207740710797</c:v>
                </c:pt>
                <c:pt idx="43">
                  <c:v>1.0348838056214735</c:v>
                </c:pt>
                <c:pt idx="44">
                  <c:v>1.7614122692647769</c:v>
                </c:pt>
                <c:pt idx="45">
                  <c:v>1.5049904585671403</c:v>
                </c:pt>
                <c:pt idx="46">
                  <c:v>1.3340425847687161</c:v>
                </c:pt>
                <c:pt idx="47">
                  <c:v>1.4622534901175344</c:v>
                </c:pt>
                <c:pt idx="48">
                  <c:v>1.7614122692647769</c:v>
                </c:pt>
                <c:pt idx="49">
                  <c:v>1.3767795532183222</c:v>
                </c:pt>
                <c:pt idx="50">
                  <c:v>0.86393593182304929</c:v>
                </c:pt>
                <c:pt idx="51">
                  <c:v>0.99214683717186758</c:v>
                </c:pt>
                <c:pt idx="52">
                  <c:v>0.69298805802462504</c:v>
                </c:pt>
                <c:pt idx="53">
                  <c:v>0.60751412112541292</c:v>
                </c:pt>
                <c:pt idx="54">
                  <c:v>0.26561837352856432</c:v>
                </c:pt>
                <c:pt idx="55">
                  <c:v>-3.3540405618678173E-2</c:v>
                </c:pt>
                <c:pt idx="56">
                  <c:v>-0.28996221631631464</c:v>
                </c:pt>
                <c:pt idx="57">
                  <c:v>-0.63185796391316318</c:v>
                </c:pt>
                <c:pt idx="58">
                  <c:v>-0.54638402701395106</c:v>
                </c:pt>
                <c:pt idx="59">
                  <c:v>-0.24722524786670855</c:v>
                </c:pt>
                <c:pt idx="60">
                  <c:v>-0.71733190081237541</c:v>
                </c:pt>
                <c:pt idx="61">
                  <c:v>-1.1874385537580421</c:v>
                </c:pt>
                <c:pt idx="62">
                  <c:v>-0.41817312166513287</c:v>
                </c:pt>
                <c:pt idx="63">
                  <c:v>-0.37543615321552681</c:v>
                </c:pt>
                <c:pt idx="64">
                  <c:v>-0.20448827941710246</c:v>
                </c:pt>
                <c:pt idx="65">
                  <c:v>-0.58912099546355712</c:v>
                </c:pt>
                <c:pt idx="66">
                  <c:v>-0.46091009011473894</c:v>
                </c:pt>
                <c:pt idx="67">
                  <c:v>-0.11901434251789032</c:v>
                </c:pt>
                <c:pt idx="68">
                  <c:v>-0.28996221631631464</c:v>
                </c:pt>
                <c:pt idx="69">
                  <c:v>-0.41817312166513287</c:v>
                </c:pt>
                <c:pt idx="70">
                  <c:v>-1.1874385537580421</c:v>
                </c:pt>
                <c:pt idx="71">
                  <c:v>-0.63185796391316318</c:v>
                </c:pt>
                <c:pt idx="72">
                  <c:v>-0.37543615321552681</c:v>
                </c:pt>
                <c:pt idx="73">
                  <c:v>-0.1617513109674964</c:v>
                </c:pt>
                <c:pt idx="74">
                  <c:v>-7.6277374068284248E-2</c:v>
                </c:pt>
                <c:pt idx="75">
                  <c:v>-3.3540405618678173E-2</c:v>
                </c:pt>
                <c:pt idx="76">
                  <c:v>-0.3326991847659207</c:v>
                </c:pt>
                <c:pt idx="77">
                  <c:v>-0.11901434251789032</c:v>
                </c:pt>
                <c:pt idx="78">
                  <c:v>-7.6277374068284248E-2</c:v>
                </c:pt>
                <c:pt idx="79">
                  <c:v>-0.37543615321552681</c:v>
                </c:pt>
                <c:pt idx="80">
                  <c:v>-0.28996221631631464</c:v>
                </c:pt>
                <c:pt idx="81">
                  <c:v>-0.41817312166513287</c:v>
                </c:pt>
                <c:pt idx="82">
                  <c:v>-0.11901434251789032</c:v>
                </c:pt>
                <c:pt idx="83">
                  <c:v>-0.1617513109674964</c:v>
                </c:pt>
                <c:pt idx="84">
                  <c:v>0.1801444366293522</c:v>
                </c:pt>
                <c:pt idx="85">
                  <c:v>0.30835534197817044</c:v>
                </c:pt>
              </c:numCache>
            </c:numRef>
          </c:val>
          <c:smooth val="0"/>
        </c:ser>
        <c:ser>
          <c:idx val="1"/>
          <c:order val="1"/>
          <c:tx>
            <c:strRef>
              <c:f>Data!$C$9</c:f>
              <c:strCache>
                <c:ptCount val="1"/>
                <c:pt idx="0">
                  <c:v>Inköpschefsindex, totalt</c:v>
                </c:pt>
              </c:strCache>
            </c:strRef>
          </c:tx>
          <c:spPr>
            <a:ln w="12700">
              <a:solidFill>
                <a:srgbClr val="000000"/>
              </a:solidFill>
              <a:prstDash val="dash"/>
            </a:ln>
          </c:spPr>
          <c:marker>
            <c:symbol val="none"/>
          </c:marker>
          <c:cat>
            <c:strRef>
              <c:f>Data!$A$10:$A$105</c:f>
              <c:strCache>
                <c:ptCount val="90"/>
                <c:pt idx="5">
                  <c:v>07</c:v>
                </c:pt>
                <c:pt idx="17">
                  <c:v>08</c:v>
                </c:pt>
                <c:pt idx="29">
                  <c:v>09</c:v>
                </c:pt>
                <c:pt idx="41">
                  <c:v>10</c:v>
                </c:pt>
                <c:pt idx="53">
                  <c:v>11</c:v>
                </c:pt>
                <c:pt idx="65">
                  <c:v>12</c:v>
                </c:pt>
                <c:pt idx="77">
                  <c:v>13</c:v>
                </c:pt>
                <c:pt idx="89">
                  <c:v>14</c:v>
                </c:pt>
              </c:strCache>
            </c:strRef>
          </c:cat>
          <c:val>
            <c:numRef>
              <c:f>Data!$C$10:$C$105</c:f>
              <c:numCache>
                <c:formatCode>General</c:formatCode>
                <c:ptCount val="96"/>
                <c:pt idx="0">
                  <c:v>1.5016326086886642</c:v>
                </c:pt>
                <c:pt idx="1">
                  <c:v>1.242978226357192</c:v>
                </c:pt>
                <c:pt idx="2">
                  <c:v>0.82822984675878497</c:v>
                </c:pt>
                <c:pt idx="3">
                  <c:v>1.4126184908075341</c:v>
                </c:pt>
                <c:pt idx="4">
                  <c:v>0.94844794915593511</c:v>
                </c:pt>
                <c:pt idx="5">
                  <c:v>1.1942163259278484</c:v>
                </c:pt>
                <c:pt idx="6">
                  <c:v>0.87194936499043585</c:v>
                </c:pt>
                <c:pt idx="7">
                  <c:v>0.48506256914604795</c:v>
                </c:pt>
                <c:pt idx="8">
                  <c:v>0.74076734124730237</c:v>
                </c:pt>
                <c:pt idx="9">
                  <c:v>0.6466383099073959</c:v>
                </c:pt>
                <c:pt idx="10">
                  <c:v>0.85102868753370076</c:v>
                </c:pt>
                <c:pt idx="11">
                  <c:v>0.91441405855166658</c:v>
                </c:pt>
                <c:pt idx="12">
                  <c:v>0.38500322258469483</c:v>
                </c:pt>
                <c:pt idx="13">
                  <c:v>0.26972743841326691</c:v>
                </c:pt>
                <c:pt idx="14">
                  <c:v>0.15335602763551878</c:v>
                </c:pt>
                <c:pt idx="15">
                  <c:v>-0.18691436854995114</c:v>
                </c:pt>
                <c:pt idx="16">
                  <c:v>0.63048182141630016</c:v>
                </c:pt>
                <c:pt idx="17">
                  <c:v>-7.2600411591087766E-2</c:v>
                </c:pt>
                <c:pt idx="18">
                  <c:v>-0.35275938120126493</c:v>
                </c:pt>
                <c:pt idx="19">
                  <c:v>-0.55798371778797118</c:v>
                </c:pt>
                <c:pt idx="20">
                  <c:v>-0.51702684216441208</c:v>
                </c:pt>
                <c:pt idx="21">
                  <c:v>-1.5698199919248408</c:v>
                </c:pt>
                <c:pt idx="22">
                  <c:v>-1.6753381762727322</c:v>
                </c:pt>
                <c:pt idx="23">
                  <c:v>-2.2780176126202529</c:v>
                </c:pt>
                <c:pt idx="24">
                  <c:v>-2.600184936675185</c:v>
                </c:pt>
                <c:pt idx="25">
                  <c:v>-2.3623264868702112</c:v>
                </c:pt>
                <c:pt idx="26">
                  <c:v>-1.8815000593450806</c:v>
                </c:pt>
                <c:pt idx="27">
                  <c:v>-1.8104528517213532</c:v>
                </c:pt>
                <c:pt idx="28">
                  <c:v>-1.5271646937021832</c:v>
                </c:pt>
                <c:pt idx="29">
                  <c:v>-1.0751317137636318</c:v>
                </c:pt>
                <c:pt idx="30">
                  <c:v>-1.1443364377704344</c:v>
                </c:pt>
                <c:pt idx="31">
                  <c:v>-0.78763009787874028</c:v>
                </c:pt>
                <c:pt idx="32">
                  <c:v>-0.2636944305613948</c:v>
                </c:pt>
                <c:pt idx="33">
                  <c:v>0.34797255413761013</c:v>
                </c:pt>
                <c:pt idx="34">
                  <c:v>-2.564345848433449E-2</c:v>
                </c:pt>
                <c:pt idx="35">
                  <c:v>-0.4095434932794102</c:v>
                </c:pt>
                <c:pt idx="36">
                  <c:v>0.4046599226487736</c:v>
                </c:pt>
                <c:pt idx="37">
                  <c:v>0.91181358602571871</c:v>
                </c:pt>
                <c:pt idx="38">
                  <c:v>1.0861066073416705</c:v>
                </c:pt>
                <c:pt idx="39">
                  <c:v>1.3267152808480489</c:v>
                </c:pt>
                <c:pt idx="40">
                  <c:v>1.1443852824105534</c:v>
                </c:pt>
                <c:pt idx="41">
                  <c:v>1.1196403190966788</c:v>
                </c:pt>
                <c:pt idx="42">
                  <c:v>1.2294545269146675</c:v>
                </c:pt>
                <c:pt idx="43">
                  <c:v>1.2909018224929352</c:v>
                </c:pt>
                <c:pt idx="44">
                  <c:v>1.2224112662124609</c:v>
                </c:pt>
                <c:pt idx="45">
                  <c:v>1.3785869749964748</c:v>
                </c:pt>
                <c:pt idx="46">
                  <c:v>1.4043467771083746</c:v>
                </c:pt>
                <c:pt idx="47">
                  <c:v>1.4409465945610311</c:v>
                </c:pt>
                <c:pt idx="48">
                  <c:v>1.3940975574310852</c:v>
                </c:pt>
                <c:pt idx="49">
                  <c:v>0.99268169844406673</c:v>
                </c:pt>
                <c:pt idx="50">
                  <c:v>0.93595381170600378</c:v>
                </c:pt>
                <c:pt idx="51">
                  <c:v>1.0327299189283232</c:v>
                </c:pt>
                <c:pt idx="52">
                  <c:v>0.49417976077341236</c:v>
                </c:pt>
                <c:pt idx="53">
                  <c:v>0.12672137730923946</c:v>
                </c:pt>
                <c:pt idx="54">
                  <c:v>-0.18691436854995114</c:v>
                </c:pt>
                <c:pt idx="55">
                  <c:v>-0.19097452734892981</c:v>
                </c:pt>
                <c:pt idx="56">
                  <c:v>-0.37401175429141603</c:v>
                </c:pt>
                <c:pt idx="57">
                  <c:v>-0.55755100089925314</c:v>
                </c:pt>
                <c:pt idx="58">
                  <c:v>-0.63776684260111915</c:v>
                </c:pt>
                <c:pt idx="59">
                  <c:v>-0.42422439253997479</c:v>
                </c:pt>
                <c:pt idx="60">
                  <c:v>-2.9565485136256613E-2</c:v>
                </c:pt>
                <c:pt idx="61">
                  <c:v>-0.14117473176977749</c:v>
                </c:pt>
                <c:pt idx="62">
                  <c:v>-0.145395863171628</c:v>
                </c:pt>
                <c:pt idx="63">
                  <c:v>-0.54155702505275793</c:v>
                </c:pt>
                <c:pt idx="64">
                  <c:v>-0.65632828448726166</c:v>
                </c:pt>
                <c:pt idx="65">
                  <c:v>-0.67103542800810301</c:v>
                </c:pt>
                <c:pt idx="66">
                  <c:v>-4.4697753991873083E-2</c:v>
                </c:pt>
                <c:pt idx="67">
                  <c:v>-0.60532060445215397</c:v>
                </c:pt>
                <c:pt idx="68">
                  <c:v>-0.92747718736006624</c:v>
                </c:pt>
                <c:pt idx="69">
                  <c:v>-0.72176967860127261</c:v>
                </c:pt>
                <c:pt idx="70">
                  <c:v>-1.093382859203738</c:v>
                </c:pt>
                <c:pt idx="71">
                  <c:v>-0.78338254751811698</c:v>
                </c:pt>
                <c:pt idx="72">
                  <c:v>-0.25289607381042278</c:v>
                </c:pt>
                <c:pt idx="73">
                  <c:v>5.2242538560773833E-3</c:v>
                </c:pt>
                <c:pt idx="74">
                  <c:v>-0.60258237310327023</c:v>
                </c:pt>
                <c:pt idx="75">
                  <c:v>-0.56558172936125484</c:v>
                </c:pt>
                <c:pt idx="76">
                  <c:v>-0.57132943138785608</c:v>
                </c:pt>
                <c:pt idx="77">
                  <c:v>-0.78729938463203875</c:v>
                </c:pt>
                <c:pt idx="78">
                  <c:v>0.24420630707756433</c:v>
                </c:pt>
                <c:pt idx="79">
                  <c:v>1.3186024698765396E-2</c:v>
                </c:pt>
                <c:pt idx="80">
                  <c:v>0.12876616540677835</c:v>
                </c:pt>
                <c:pt idx="81">
                  <c:v>4.868120572685302E-3</c:v>
                </c:pt>
                <c:pt idx="82">
                  <c:v>0.47122308202358743</c:v>
                </c:pt>
                <c:pt idx="83">
                  <c:v>0.36617560311432951</c:v>
                </c:pt>
                <c:pt idx="84">
                  <c:v>0.37399479425514937</c:v>
                </c:pt>
                <c:pt idx="85">
                  <c:v>0.38500322258469483</c:v>
                </c:pt>
              </c:numCache>
            </c:numRef>
          </c:val>
          <c:smooth val="0"/>
        </c:ser>
        <c:ser>
          <c:idx val="2"/>
          <c:order val="2"/>
          <c:tx>
            <c:strRef>
              <c:f>Data!$D$9</c:f>
              <c:strCache>
                <c:ptCount val="1"/>
                <c:pt idx="0">
                  <c:v>Konsumentförtroende (CCI)</c:v>
                </c:pt>
              </c:strCache>
            </c:strRef>
          </c:tx>
          <c:spPr>
            <a:ln w="12700">
              <a:solidFill>
                <a:srgbClr val="000000"/>
              </a:solidFill>
              <a:prstDash val="solid"/>
            </a:ln>
          </c:spPr>
          <c:marker>
            <c:symbol val="none"/>
          </c:marker>
          <c:cat>
            <c:strRef>
              <c:f>Data!$A$10:$A$105</c:f>
              <c:strCache>
                <c:ptCount val="90"/>
                <c:pt idx="5">
                  <c:v>07</c:v>
                </c:pt>
                <c:pt idx="17">
                  <c:v>08</c:v>
                </c:pt>
                <c:pt idx="29">
                  <c:v>09</c:v>
                </c:pt>
                <c:pt idx="41">
                  <c:v>10</c:v>
                </c:pt>
                <c:pt idx="53">
                  <c:v>11</c:v>
                </c:pt>
                <c:pt idx="65">
                  <c:v>12</c:v>
                </c:pt>
                <c:pt idx="77">
                  <c:v>13</c:v>
                </c:pt>
                <c:pt idx="89">
                  <c:v>14</c:v>
                </c:pt>
              </c:strCache>
            </c:strRef>
          </c:cat>
          <c:val>
            <c:numRef>
              <c:f>Data!$D$10:$D$105</c:f>
              <c:numCache>
                <c:formatCode>General</c:formatCode>
                <c:ptCount val="96"/>
                <c:pt idx="0">
                  <c:v>0.759041340394777</c:v>
                </c:pt>
                <c:pt idx="1">
                  <c:v>1.1083844104583791</c:v>
                </c:pt>
                <c:pt idx="2">
                  <c:v>0.92899202312842089</c:v>
                </c:pt>
                <c:pt idx="3">
                  <c:v>1.6748866862371927</c:v>
                </c:pt>
                <c:pt idx="4">
                  <c:v>1.117826115054692</c:v>
                </c:pt>
                <c:pt idx="5">
                  <c:v>1.4766108897146084</c:v>
                </c:pt>
                <c:pt idx="6">
                  <c:v>1.4482857759256667</c:v>
                </c:pt>
                <c:pt idx="7">
                  <c:v>1.1461512288436337</c:v>
                </c:pt>
                <c:pt idx="8">
                  <c:v>0.80624986337634486</c:v>
                </c:pt>
                <c:pt idx="9">
                  <c:v>1.1083844104583791</c:v>
                </c:pt>
                <c:pt idx="10">
                  <c:v>0.81569156797265918</c:v>
                </c:pt>
                <c:pt idx="11">
                  <c:v>0.62685747604638797</c:v>
                </c:pt>
                <c:pt idx="12">
                  <c:v>0.30583951977172635</c:v>
                </c:pt>
                <c:pt idx="13">
                  <c:v>-6.2386959484503103E-2</c:v>
                </c:pt>
                <c:pt idx="14">
                  <c:v>0.10756372324914208</c:v>
                </c:pt>
                <c:pt idx="15">
                  <c:v>-0.25122105141077433</c:v>
                </c:pt>
                <c:pt idx="16">
                  <c:v>-0.55335559849280724</c:v>
                </c:pt>
                <c:pt idx="17">
                  <c:v>-1.2803668524089518</c:v>
                </c:pt>
                <c:pt idx="18">
                  <c:v>-2.1206785614808594</c:v>
                </c:pt>
                <c:pt idx="19">
                  <c:v>-1.7996606052061976</c:v>
                </c:pt>
                <c:pt idx="20">
                  <c:v>-1.6202682178762406</c:v>
                </c:pt>
                <c:pt idx="21">
                  <c:v>-2.5455552683149696</c:v>
                </c:pt>
                <c:pt idx="22">
                  <c:v>-2.3472794717923837</c:v>
                </c:pt>
                <c:pt idx="23">
                  <c:v>-2.0073781063250964</c:v>
                </c:pt>
                <c:pt idx="24">
                  <c:v>-1.4408758305462825</c:v>
                </c:pt>
                <c:pt idx="25">
                  <c:v>-1.3936673075647148</c:v>
                </c:pt>
                <c:pt idx="26">
                  <c:v>-1.469200944335223</c:v>
                </c:pt>
                <c:pt idx="27">
                  <c:v>-1.9790529925361557</c:v>
                </c:pt>
                <c:pt idx="28">
                  <c:v>-1.2426000340236982</c:v>
                </c:pt>
                <c:pt idx="29">
                  <c:v>-1.0065574191158593</c:v>
                </c:pt>
                <c:pt idx="30">
                  <c:v>-0.53447218930018114</c:v>
                </c:pt>
                <c:pt idx="31">
                  <c:v>-7.1828664080816132E-2</c:v>
                </c:pt>
                <c:pt idx="32">
                  <c:v>0.13588883703808249</c:v>
                </c:pt>
                <c:pt idx="33">
                  <c:v>0.51355702089062494</c:v>
                </c:pt>
                <c:pt idx="34">
                  <c:v>0.63629918064270097</c:v>
                </c:pt>
                <c:pt idx="35">
                  <c:v>0.37193145194592153</c:v>
                </c:pt>
                <c:pt idx="36">
                  <c:v>0.17365565542333594</c:v>
                </c:pt>
                <c:pt idx="37">
                  <c:v>0.51355702089062494</c:v>
                </c:pt>
                <c:pt idx="38">
                  <c:v>0.55132383927587836</c:v>
                </c:pt>
                <c:pt idx="39">
                  <c:v>0.73071622660583657</c:v>
                </c:pt>
                <c:pt idx="40">
                  <c:v>0.8534583863579126</c:v>
                </c:pt>
                <c:pt idx="41">
                  <c:v>1.0045256598989305</c:v>
                </c:pt>
                <c:pt idx="42">
                  <c:v>0.86290009095422704</c:v>
                </c:pt>
                <c:pt idx="43">
                  <c:v>1.1083844104583791</c:v>
                </c:pt>
                <c:pt idx="44">
                  <c:v>1.5710279356777441</c:v>
                </c:pt>
                <c:pt idx="45">
                  <c:v>1.2594516839993954</c:v>
                </c:pt>
                <c:pt idx="46">
                  <c:v>1.2972185023846503</c:v>
                </c:pt>
                <c:pt idx="47">
                  <c:v>1.3821938437514729</c:v>
                </c:pt>
                <c:pt idx="48">
                  <c:v>1.2877767977883372</c:v>
                </c:pt>
                <c:pt idx="49">
                  <c:v>1.1083844104583791</c:v>
                </c:pt>
                <c:pt idx="50">
                  <c:v>0.73071622660583657</c:v>
                </c:pt>
                <c:pt idx="51">
                  <c:v>0.57020724846850579</c:v>
                </c:pt>
                <c:pt idx="52">
                  <c:v>0.53244043008325237</c:v>
                </c:pt>
                <c:pt idx="53">
                  <c:v>0.70239111281689615</c:v>
                </c:pt>
                <c:pt idx="54">
                  <c:v>0.25863099679015855</c:v>
                </c:pt>
                <c:pt idx="55">
                  <c:v>-0.34563809737390994</c:v>
                </c:pt>
                <c:pt idx="56">
                  <c:v>-0.96879060073060441</c:v>
                </c:pt>
                <c:pt idx="57">
                  <c:v>-0.85549014557484149</c:v>
                </c:pt>
                <c:pt idx="58">
                  <c:v>-0.65721434905225717</c:v>
                </c:pt>
                <c:pt idx="59">
                  <c:v>-0.56279730308912157</c:v>
                </c:pt>
                <c:pt idx="60">
                  <c:v>-0.35507980197022299</c:v>
                </c:pt>
                <c:pt idx="61">
                  <c:v>-0.54391389389649425</c:v>
                </c:pt>
                <c:pt idx="62">
                  <c:v>-0.26066275600708738</c:v>
                </c:pt>
                <c:pt idx="63">
                  <c:v>-9.0712073273443522E-2</c:v>
                </c:pt>
                <c:pt idx="64">
                  <c:v>-0.13792059625501132</c:v>
                </c:pt>
                <c:pt idx="65">
                  <c:v>-8.1270368677129154E-2</c:v>
                </c:pt>
                <c:pt idx="66">
                  <c:v>-9.0712073273443522E-2</c:v>
                </c:pt>
                <c:pt idx="67">
                  <c:v>-5.7367319066209286E-3</c:v>
                </c:pt>
                <c:pt idx="68">
                  <c:v>-0.18512911923657913</c:v>
                </c:pt>
                <c:pt idx="69">
                  <c:v>-0.20401252842920653</c:v>
                </c:pt>
                <c:pt idx="70">
                  <c:v>-0.48726366631861334</c:v>
                </c:pt>
                <c:pt idx="71">
                  <c:v>-0.86493185017115581</c:v>
                </c:pt>
                <c:pt idx="72">
                  <c:v>-0.20401252842920653</c:v>
                </c:pt>
                <c:pt idx="73">
                  <c:v>-0.19457082383289215</c:v>
                </c:pt>
                <c:pt idx="74">
                  <c:v>-0.10015377786975654</c:v>
                </c:pt>
                <c:pt idx="75">
                  <c:v>-0.15680400544763873</c:v>
                </c:pt>
                <c:pt idx="76">
                  <c:v>-0.32675468818128256</c:v>
                </c:pt>
                <c:pt idx="77">
                  <c:v>-0.22289593762183257</c:v>
                </c:pt>
                <c:pt idx="78">
                  <c:v>4.1471791074946876E-2</c:v>
                </c:pt>
                <c:pt idx="79">
                  <c:v>0.12644713244176814</c:v>
                </c:pt>
                <c:pt idx="80">
                  <c:v>-7.1828664080816132E-2</c:v>
                </c:pt>
                <c:pt idx="81">
                  <c:v>0.33416463356066672</c:v>
                </c:pt>
                <c:pt idx="82">
                  <c:v>0.62685747604638797</c:v>
                </c:pt>
                <c:pt idx="83">
                  <c:v>0.64574088523901396</c:v>
                </c:pt>
                <c:pt idx="84">
                  <c:v>0.46634849790905714</c:v>
                </c:pt>
                <c:pt idx="85">
                  <c:v>0.23974758759753112</c:v>
                </c:pt>
              </c:numCache>
            </c:numRef>
          </c:val>
          <c:smooth val="0"/>
        </c:ser>
        <c:dLbls>
          <c:showLegendKey val="0"/>
          <c:showVal val="0"/>
          <c:showCatName val="0"/>
          <c:showSerName val="0"/>
          <c:showPercent val="0"/>
          <c:showBubbleSize val="0"/>
        </c:dLbls>
        <c:marker val="1"/>
        <c:smooth val="0"/>
        <c:axId val="192004096"/>
        <c:axId val="192005632"/>
      </c:lineChart>
      <c:catAx>
        <c:axId val="192004096"/>
        <c:scaling>
          <c:orientation val="minMax"/>
        </c:scaling>
        <c:delete val="0"/>
        <c:axPos val="b"/>
        <c:numFmt formatCode="@" sourceLinked="0"/>
        <c:majorTickMark val="cross"/>
        <c:minorTickMark val="none"/>
        <c:tickLblPos val="low"/>
        <c:spPr>
          <a:ln w="3175">
            <a:solidFill>
              <a:srgbClr val="000000"/>
            </a:solidFill>
          </a:ln>
        </c:spPr>
        <c:crossAx val="192005632"/>
        <c:crosses val="autoZero"/>
        <c:auto val="1"/>
        <c:lblAlgn val="ctr"/>
        <c:lblOffset val="100"/>
        <c:tickMarkSkip val="12"/>
        <c:noMultiLvlLbl val="0"/>
      </c:catAx>
      <c:valAx>
        <c:axId val="192005632"/>
        <c:scaling>
          <c:orientation val="minMax"/>
          <c:max val="3"/>
          <c:min val="-3"/>
        </c:scaling>
        <c:delete val="0"/>
        <c:axPos val="l"/>
        <c:numFmt formatCode="#,##0" sourceLinked="0"/>
        <c:majorTickMark val="in"/>
        <c:minorTickMark val="none"/>
        <c:tickLblPos val="nextTo"/>
        <c:spPr>
          <a:ln w="3175">
            <a:solidFill>
              <a:srgbClr val="000000"/>
            </a:solidFill>
          </a:ln>
        </c:spPr>
        <c:crossAx val="192004096"/>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40118335925581694"/>
          <c:y val="0.68299834517371327"/>
          <c:w val="0.49247759978278577"/>
          <c:h val="0.19582677165354331"/>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413793103448276"/>
          <c:h val="0.97368421052631582"/>
        </c:manualLayout>
      </c:layout>
      <c:lineChart>
        <c:grouping val="standard"/>
        <c:varyColors val="0"/>
        <c:ser>
          <c:idx val="0"/>
          <c:order val="0"/>
          <c:tx>
            <c:strRef>
              <c:f>Blad1!$B$1</c:f>
              <c:strCache>
                <c:ptCount val="1"/>
                <c:pt idx="0">
                  <c:v>Svensk export</c:v>
                </c:pt>
              </c:strCache>
            </c:strRef>
          </c:tx>
          <c:spPr>
            <a:ln w="25400">
              <a:solidFill>
                <a:srgbClr val="000000"/>
              </a:solidFill>
              <a:prstDash val="solid"/>
            </a:ln>
          </c:spPr>
          <c:marker>
            <c:symbol val="none"/>
          </c:marker>
          <c:cat>
            <c:strRef>
              <c:f>Blad1!$A$2:$A$10</c:f>
              <c:strCache>
                <c:ptCount val="9"/>
                <c:pt idx="0">
                  <c:v>07</c:v>
                </c:pt>
                <c:pt idx="1">
                  <c:v>08</c:v>
                </c:pt>
                <c:pt idx="2">
                  <c:v>09</c:v>
                </c:pt>
                <c:pt idx="3">
                  <c:v>10</c:v>
                </c:pt>
                <c:pt idx="4">
                  <c:v>11</c:v>
                </c:pt>
                <c:pt idx="5">
                  <c:v>12</c:v>
                </c:pt>
                <c:pt idx="6">
                  <c:v>13</c:v>
                </c:pt>
                <c:pt idx="7">
                  <c:v>14</c:v>
                </c:pt>
                <c:pt idx="8">
                  <c:v>15</c:v>
                </c:pt>
              </c:strCache>
            </c:strRef>
          </c:cat>
          <c:val>
            <c:numRef>
              <c:f>Blad1!$B$2:$B$10</c:f>
              <c:numCache>
                <c:formatCode>General</c:formatCode>
                <c:ptCount val="9"/>
                <c:pt idx="0">
                  <c:v>5.7177469131849996</c:v>
                </c:pt>
                <c:pt idx="1">
                  <c:v>1.7444085896466801</c:v>
                </c:pt>
                <c:pt idx="2">
                  <c:v>-13.8286904148208</c:v>
                </c:pt>
                <c:pt idx="3">
                  <c:v>11.388183313449799</c:v>
                </c:pt>
                <c:pt idx="4">
                  <c:v>6.0563663290441996</c:v>
                </c:pt>
                <c:pt idx="5">
                  <c:v>0.71931129495914603</c:v>
                </c:pt>
                <c:pt idx="6">
                  <c:v>-0.91610064740720298</c:v>
                </c:pt>
                <c:pt idx="7">
                  <c:v>3.4916920526017301</c:v>
                </c:pt>
                <c:pt idx="8">
                  <c:v>5.5131858541938001</c:v>
                </c:pt>
              </c:numCache>
            </c:numRef>
          </c:val>
          <c:smooth val="0"/>
        </c:ser>
        <c:ser>
          <c:idx val="1"/>
          <c:order val="1"/>
          <c:tx>
            <c:strRef>
              <c:f>Blad1!$C$1</c:f>
              <c:strCache>
                <c:ptCount val="1"/>
                <c:pt idx="0">
                  <c:v>Världsmarknadsefterfrågan</c:v>
                </c:pt>
              </c:strCache>
            </c:strRef>
          </c:tx>
          <c:spPr>
            <a:ln w="12700">
              <a:solidFill>
                <a:srgbClr val="000000"/>
              </a:solidFill>
              <a:prstDash val="dash"/>
            </a:ln>
          </c:spPr>
          <c:marker>
            <c:symbol val="none"/>
          </c:marker>
          <c:cat>
            <c:strRef>
              <c:f>Blad1!$A$2:$A$10</c:f>
              <c:strCache>
                <c:ptCount val="9"/>
                <c:pt idx="0">
                  <c:v>07</c:v>
                </c:pt>
                <c:pt idx="1">
                  <c:v>08</c:v>
                </c:pt>
                <c:pt idx="2">
                  <c:v>09</c:v>
                </c:pt>
                <c:pt idx="3">
                  <c:v>10</c:v>
                </c:pt>
                <c:pt idx="4">
                  <c:v>11</c:v>
                </c:pt>
                <c:pt idx="5">
                  <c:v>12</c:v>
                </c:pt>
                <c:pt idx="6">
                  <c:v>13</c:v>
                </c:pt>
                <c:pt idx="7">
                  <c:v>14</c:v>
                </c:pt>
                <c:pt idx="8">
                  <c:v>15</c:v>
                </c:pt>
              </c:strCache>
            </c:strRef>
          </c:cat>
          <c:val>
            <c:numRef>
              <c:f>Blad1!$C$2:$C$10</c:f>
              <c:numCache>
                <c:formatCode>General</c:formatCode>
                <c:ptCount val="9"/>
                <c:pt idx="0">
                  <c:v>5.6466785803407102</c:v>
                </c:pt>
                <c:pt idx="1">
                  <c:v>2.9778186104947002</c:v>
                </c:pt>
                <c:pt idx="2">
                  <c:v>-10.968185033200401</c:v>
                </c:pt>
                <c:pt idx="3">
                  <c:v>10.624492096411799</c:v>
                </c:pt>
                <c:pt idx="4">
                  <c:v>5.9302876912899301</c:v>
                </c:pt>
                <c:pt idx="5">
                  <c:v>1.1505398261128099</c:v>
                </c:pt>
                <c:pt idx="6">
                  <c:v>1.3749961765618699</c:v>
                </c:pt>
                <c:pt idx="7">
                  <c:v>5.3090154115608996</c:v>
                </c:pt>
                <c:pt idx="8">
                  <c:v>6.0079678594098</c:v>
                </c:pt>
              </c:numCache>
            </c:numRef>
          </c:val>
          <c:smooth val="0"/>
        </c:ser>
        <c:dLbls>
          <c:showLegendKey val="0"/>
          <c:showVal val="0"/>
          <c:showCatName val="0"/>
          <c:showSerName val="0"/>
          <c:showPercent val="0"/>
          <c:showBubbleSize val="0"/>
        </c:dLbls>
        <c:marker val="1"/>
        <c:smooth val="0"/>
        <c:axId val="192690048"/>
        <c:axId val="192691584"/>
      </c:lineChart>
      <c:catAx>
        <c:axId val="192690048"/>
        <c:scaling>
          <c:orientation val="minMax"/>
        </c:scaling>
        <c:delete val="0"/>
        <c:axPos val="b"/>
        <c:numFmt formatCode="@" sourceLinked="1"/>
        <c:majorTickMark val="cross"/>
        <c:minorTickMark val="none"/>
        <c:tickLblPos val="low"/>
        <c:spPr>
          <a:ln w="3175">
            <a:solidFill>
              <a:srgbClr val="000000"/>
            </a:solidFill>
          </a:ln>
        </c:spPr>
        <c:crossAx val="192691584"/>
        <c:crosses val="autoZero"/>
        <c:auto val="1"/>
        <c:lblAlgn val="ctr"/>
        <c:lblOffset val="100"/>
        <c:noMultiLvlLbl val="0"/>
      </c:catAx>
      <c:valAx>
        <c:axId val="192691584"/>
        <c:scaling>
          <c:orientation val="minMax"/>
          <c:max val="15"/>
          <c:min val="-15"/>
        </c:scaling>
        <c:delete val="0"/>
        <c:axPos val="l"/>
        <c:numFmt formatCode="General" sourceLinked="1"/>
        <c:majorTickMark val="in"/>
        <c:minorTickMark val="none"/>
        <c:tickLblPos val="nextTo"/>
        <c:spPr>
          <a:ln w="3175">
            <a:solidFill>
              <a:srgbClr val="000000"/>
            </a:solidFill>
          </a:ln>
        </c:spPr>
        <c:crossAx val="192690048"/>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47721863969590006"/>
          <c:y val="0.64654455035225855"/>
          <c:w val="0.46674687754547922"/>
          <c:h val="0.18585826771653541"/>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0082407557021708"/>
          <c:y val="4.4055905290070224E-2"/>
          <c:w val="0.87338691660082279"/>
          <c:h val="0.87144379104510672"/>
        </c:manualLayout>
      </c:layout>
      <c:lineChart>
        <c:grouping val="standard"/>
        <c:varyColors val="0"/>
        <c:ser>
          <c:idx val="0"/>
          <c:order val="0"/>
          <c:tx>
            <c:strRef>
              <c:f>Blad1!$G$1</c:f>
              <c:strCache>
                <c:ptCount val="1"/>
                <c:pt idx="0">
                  <c:v>Näringslivet</c:v>
                </c:pt>
              </c:strCache>
            </c:strRef>
          </c:tx>
          <c:spPr>
            <a:ln w="25400">
              <a:solidFill>
                <a:srgbClr val="000000"/>
              </a:solidFill>
              <a:prstDash val="solid"/>
            </a:ln>
          </c:spPr>
          <c:marker>
            <c:symbol val="none"/>
          </c:marker>
          <c:cat>
            <c:strRef>
              <c:f>Blad1!$F$2:$F$24</c:f>
              <c:strCache>
                <c:ptCount val="23"/>
                <c:pt idx="2">
                  <c:v>08</c:v>
                </c:pt>
                <c:pt idx="6">
                  <c:v>09</c:v>
                </c:pt>
                <c:pt idx="10">
                  <c:v>10</c:v>
                </c:pt>
                <c:pt idx="14">
                  <c:v>11</c:v>
                </c:pt>
                <c:pt idx="18">
                  <c:v>12</c:v>
                </c:pt>
                <c:pt idx="22">
                  <c:v>13</c:v>
                </c:pt>
              </c:strCache>
            </c:strRef>
          </c:cat>
          <c:val>
            <c:numRef>
              <c:f>Blad1!$G$2:$G$25</c:f>
              <c:numCache>
                <c:formatCode>General</c:formatCode>
                <c:ptCount val="24"/>
                <c:pt idx="0">
                  <c:v>100</c:v>
                </c:pt>
                <c:pt idx="1">
                  <c:v>100.31561524411347</c:v>
                </c:pt>
                <c:pt idx="2">
                  <c:v>100.61563820418012</c:v>
                </c:pt>
                <c:pt idx="3">
                  <c:v>94.639167132150604</c:v>
                </c:pt>
                <c:pt idx="4">
                  <c:v>90.553303336748783</c:v>
                </c:pt>
                <c:pt idx="5">
                  <c:v>91.117195719146977</c:v>
                </c:pt>
                <c:pt idx="6">
                  <c:v>92.053589480862613</c:v>
                </c:pt>
                <c:pt idx="7">
                  <c:v>93.212730157533471</c:v>
                </c:pt>
                <c:pt idx="8">
                  <c:v>95.687277038905322</c:v>
                </c:pt>
                <c:pt idx="9">
                  <c:v>98.175360078955208</c:v>
                </c:pt>
                <c:pt idx="10">
                  <c:v>99.974983808012723</c:v>
                </c:pt>
                <c:pt idx="11">
                  <c:v>102.53383182950608</c:v>
                </c:pt>
                <c:pt idx="12">
                  <c:v>102.91455771029878</c:v>
                </c:pt>
                <c:pt idx="13">
                  <c:v>103.21320992011952</c:v>
                </c:pt>
                <c:pt idx="14">
                  <c:v>104.45425292398163</c:v>
                </c:pt>
                <c:pt idx="15">
                  <c:v>103.71661794791835</c:v>
                </c:pt>
                <c:pt idx="16">
                  <c:v>104.08415035759447</c:v>
                </c:pt>
                <c:pt idx="17">
                  <c:v>105.56216181021279</c:v>
                </c:pt>
                <c:pt idx="18">
                  <c:v>105.89251261946946</c:v>
                </c:pt>
                <c:pt idx="19">
                  <c:v>104.96160185873732</c:v>
                </c:pt>
                <c:pt idx="20">
                  <c:v>106.15895219851205</c:v>
                </c:pt>
                <c:pt idx="21">
                  <c:v>106.18242629647273</c:v>
                </c:pt>
                <c:pt idx="22">
                  <c:v>106.77578980915729</c:v>
                </c:pt>
                <c:pt idx="23">
                  <c:v>108.98269770502141</c:v>
                </c:pt>
              </c:numCache>
            </c:numRef>
          </c:val>
          <c:smooth val="0"/>
        </c:ser>
        <c:ser>
          <c:idx val="1"/>
          <c:order val="1"/>
          <c:tx>
            <c:strRef>
              <c:f>Blad1!$H$1</c:f>
              <c:strCache>
                <c:ptCount val="1"/>
                <c:pt idx="0">
                  <c:v>Varor</c:v>
                </c:pt>
              </c:strCache>
            </c:strRef>
          </c:tx>
          <c:spPr>
            <a:ln w="12700">
              <a:solidFill>
                <a:srgbClr val="000000"/>
              </a:solidFill>
              <a:prstDash val="dash"/>
            </a:ln>
          </c:spPr>
          <c:marker>
            <c:symbol val="none"/>
          </c:marker>
          <c:cat>
            <c:strRef>
              <c:f>Blad1!$F$2:$F$24</c:f>
              <c:strCache>
                <c:ptCount val="23"/>
                <c:pt idx="2">
                  <c:v>08</c:v>
                </c:pt>
                <c:pt idx="6">
                  <c:v>09</c:v>
                </c:pt>
                <c:pt idx="10">
                  <c:v>10</c:v>
                </c:pt>
                <c:pt idx="14">
                  <c:v>11</c:v>
                </c:pt>
                <c:pt idx="18">
                  <c:v>12</c:v>
                </c:pt>
                <c:pt idx="22">
                  <c:v>13</c:v>
                </c:pt>
              </c:strCache>
            </c:strRef>
          </c:cat>
          <c:val>
            <c:numRef>
              <c:f>Blad1!$H$2:$H$25</c:f>
              <c:numCache>
                <c:formatCode>General</c:formatCode>
                <c:ptCount val="24"/>
                <c:pt idx="0">
                  <c:v>100</c:v>
                </c:pt>
                <c:pt idx="1">
                  <c:v>99.322395574981044</c:v>
                </c:pt>
                <c:pt idx="2">
                  <c:v>98.210993289469997</c:v>
                </c:pt>
                <c:pt idx="3">
                  <c:v>88.178891311875859</c:v>
                </c:pt>
                <c:pt idx="4">
                  <c:v>84.123091897760347</c:v>
                </c:pt>
                <c:pt idx="5">
                  <c:v>81.854895317603678</c:v>
                </c:pt>
                <c:pt idx="6">
                  <c:v>81.802951884470318</c:v>
                </c:pt>
                <c:pt idx="7">
                  <c:v>81.147809484590113</c:v>
                </c:pt>
                <c:pt idx="8">
                  <c:v>92.059206154594889</c:v>
                </c:pt>
                <c:pt idx="9">
                  <c:v>95.736426853351048</c:v>
                </c:pt>
                <c:pt idx="10">
                  <c:v>97.671904686139996</c:v>
                </c:pt>
                <c:pt idx="11">
                  <c:v>98.770204123653443</c:v>
                </c:pt>
                <c:pt idx="12">
                  <c:v>100.07253362284388</c:v>
                </c:pt>
                <c:pt idx="13">
                  <c:v>98.138927625483163</c:v>
                </c:pt>
                <c:pt idx="14">
                  <c:v>99.028985371606126</c:v>
                </c:pt>
                <c:pt idx="15">
                  <c:v>95.722856046496389</c:v>
                </c:pt>
                <c:pt idx="16">
                  <c:v>97.593755557011434</c:v>
                </c:pt>
                <c:pt idx="17">
                  <c:v>98.840865911069102</c:v>
                </c:pt>
                <c:pt idx="18">
                  <c:v>98.670996845957305</c:v>
                </c:pt>
                <c:pt idx="19">
                  <c:v>96.552079141201901</c:v>
                </c:pt>
                <c:pt idx="20">
                  <c:v>97.302685147921792</c:v>
                </c:pt>
                <c:pt idx="21">
                  <c:v>96.854848521717969</c:v>
                </c:pt>
                <c:pt idx="22">
                  <c:v>96.806648759441075</c:v>
                </c:pt>
                <c:pt idx="23">
                  <c:v>99.189963218433832</c:v>
                </c:pt>
              </c:numCache>
            </c:numRef>
          </c:val>
          <c:smooth val="0"/>
        </c:ser>
        <c:ser>
          <c:idx val="2"/>
          <c:order val="2"/>
          <c:tx>
            <c:strRef>
              <c:f>Blad1!$I$1</c:f>
              <c:strCache>
                <c:ptCount val="1"/>
                <c:pt idx="0">
                  <c:v>Tjänster</c:v>
                </c:pt>
              </c:strCache>
            </c:strRef>
          </c:tx>
          <c:spPr>
            <a:ln w="12700">
              <a:solidFill>
                <a:srgbClr val="000000"/>
              </a:solidFill>
              <a:prstDash val="solid"/>
            </a:ln>
          </c:spPr>
          <c:marker>
            <c:symbol val="none"/>
          </c:marker>
          <c:cat>
            <c:strRef>
              <c:f>Blad1!$F$2:$F$24</c:f>
              <c:strCache>
                <c:ptCount val="23"/>
                <c:pt idx="2">
                  <c:v>08</c:v>
                </c:pt>
                <c:pt idx="6">
                  <c:v>09</c:v>
                </c:pt>
                <c:pt idx="10">
                  <c:v>10</c:v>
                </c:pt>
                <c:pt idx="14">
                  <c:v>11</c:v>
                </c:pt>
                <c:pt idx="18">
                  <c:v>12</c:v>
                </c:pt>
                <c:pt idx="22">
                  <c:v>13</c:v>
                </c:pt>
              </c:strCache>
            </c:strRef>
          </c:cat>
          <c:val>
            <c:numRef>
              <c:f>Blad1!$I$2:$I$25</c:f>
              <c:numCache>
                <c:formatCode>General</c:formatCode>
                <c:ptCount val="24"/>
                <c:pt idx="0">
                  <c:v>100</c:v>
                </c:pt>
                <c:pt idx="1">
                  <c:v>100.02624383738461</c:v>
                </c:pt>
                <c:pt idx="2">
                  <c:v>100.25976043125588</c:v>
                </c:pt>
                <c:pt idx="3">
                  <c:v>96.244721105668944</c:v>
                </c:pt>
                <c:pt idx="4">
                  <c:v>95.417504639535537</c:v>
                </c:pt>
                <c:pt idx="5">
                  <c:v>96.304171431172861</c:v>
                </c:pt>
                <c:pt idx="6">
                  <c:v>96.370852201670502</c:v>
                </c:pt>
                <c:pt idx="7">
                  <c:v>97.383917883568415</c:v>
                </c:pt>
                <c:pt idx="8">
                  <c:v>98.040013818183766</c:v>
                </c:pt>
                <c:pt idx="9">
                  <c:v>99.400408654039268</c:v>
                </c:pt>
                <c:pt idx="10">
                  <c:v>100.48551099161536</c:v>
                </c:pt>
                <c:pt idx="11">
                  <c:v>102.91092359561995</c:v>
                </c:pt>
                <c:pt idx="12">
                  <c:v>103.72957064546451</c:v>
                </c:pt>
                <c:pt idx="13">
                  <c:v>105.44693522860258</c:v>
                </c:pt>
                <c:pt idx="14">
                  <c:v>107.06119902201536</c:v>
                </c:pt>
                <c:pt idx="15">
                  <c:v>106.46696356123518</c:v>
                </c:pt>
                <c:pt idx="16">
                  <c:v>106.82473669129482</c:v>
                </c:pt>
                <c:pt idx="17">
                  <c:v>108.42105826935283</c:v>
                </c:pt>
                <c:pt idx="18">
                  <c:v>109.03457491678294</c:v>
                </c:pt>
                <c:pt idx="19">
                  <c:v>108.79222111236379</c:v>
                </c:pt>
                <c:pt idx="20">
                  <c:v>110.23402540296341</c:v>
                </c:pt>
                <c:pt idx="21">
                  <c:v>110.5269923223386</c:v>
                </c:pt>
                <c:pt idx="22">
                  <c:v>111.48194665002771</c:v>
                </c:pt>
                <c:pt idx="23">
                  <c:v>113.56726054506842</c:v>
                </c:pt>
              </c:numCache>
            </c:numRef>
          </c:val>
          <c:smooth val="0"/>
        </c:ser>
        <c:dLbls>
          <c:showLegendKey val="0"/>
          <c:showVal val="0"/>
          <c:showCatName val="0"/>
          <c:showSerName val="0"/>
          <c:showPercent val="0"/>
          <c:showBubbleSize val="0"/>
        </c:dLbls>
        <c:marker val="1"/>
        <c:smooth val="0"/>
        <c:axId val="192722816"/>
        <c:axId val="192724352"/>
      </c:lineChart>
      <c:catAx>
        <c:axId val="192722816"/>
        <c:scaling>
          <c:orientation val="minMax"/>
        </c:scaling>
        <c:delete val="0"/>
        <c:axPos val="b"/>
        <c:majorTickMark val="none"/>
        <c:minorTickMark val="none"/>
        <c:tickLblPos val="low"/>
        <c:spPr>
          <a:ln w="3175">
            <a:solidFill>
              <a:srgbClr val="000000"/>
            </a:solidFill>
          </a:ln>
        </c:spPr>
        <c:crossAx val="192724352"/>
        <c:crosses val="autoZero"/>
        <c:auto val="1"/>
        <c:lblAlgn val="ctr"/>
        <c:lblOffset val="100"/>
        <c:tickMarkSkip val="4"/>
        <c:noMultiLvlLbl val="0"/>
      </c:catAx>
      <c:valAx>
        <c:axId val="192724352"/>
        <c:scaling>
          <c:orientation val="minMax"/>
          <c:max val="115"/>
          <c:min val="80"/>
        </c:scaling>
        <c:delete val="0"/>
        <c:axPos val="l"/>
        <c:numFmt formatCode="General" sourceLinked="1"/>
        <c:majorTickMark val="in"/>
        <c:minorTickMark val="none"/>
        <c:tickLblPos val="nextTo"/>
        <c:spPr>
          <a:ln w="3175">
            <a:solidFill>
              <a:srgbClr val="000000"/>
            </a:solidFill>
          </a:ln>
        </c:spPr>
        <c:crossAx val="192722816"/>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15491243551452624"/>
          <c:y val="7.3066307501036029E-2"/>
          <c:w val="0.32679543717399634"/>
          <c:h val="0.18266711997166549"/>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31133203884554E-2"/>
          <c:y val="2.1209607284080563E-2"/>
          <c:w val="0.9783608349514431"/>
          <c:h val="0.97879039271591939"/>
        </c:manualLayout>
      </c:layout>
      <c:lineChart>
        <c:grouping val="standard"/>
        <c:varyColors val="0"/>
        <c:ser>
          <c:idx val="0"/>
          <c:order val="0"/>
          <c:tx>
            <c:strRef>
              <c:f>Datablad!$B$3</c:f>
              <c:strCache>
                <c:ptCount val="1"/>
                <c:pt idx="0">
                  <c:v>Sysselsatta (vänster skala)</c:v>
                </c:pt>
              </c:strCache>
            </c:strRef>
          </c:tx>
          <c:spPr>
            <a:ln w="25400">
              <a:solidFill>
                <a:srgbClr val="000000"/>
              </a:solidFill>
              <a:prstDash val="solid"/>
            </a:ln>
          </c:spPr>
          <c:marker>
            <c:symbol val="none"/>
          </c:marker>
          <c:cat>
            <c:strRef>
              <c:f>Datablad!$A$5:$A$29</c:f>
              <c:strCache>
                <c:ptCount val="25"/>
                <c:pt idx="0">
                  <c:v>91</c:v>
                </c:pt>
                <c:pt idx="2">
                  <c:v>93</c:v>
                </c:pt>
                <c:pt idx="4">
                  <c:v>95</c:v>
                </c:pt>
                <c:pt idx="6">
                  <c:v>97</c:v>
                </c:pt>
                <c:pt idx="8">
                  <c:v>99</c:v>
                </c:pt>
                <c:pt idx="10">
                  <c:v>01</c:v>
                </c:pt>
                <c:pt idx="12">
                  <c:v>03</c:v>
                </c:pt>
                <c:pt idx="14">
                  <c:v>05</c:v>
                </c:pt>
                <c:pt idx="16">
                  <c:v>07</c:v>
                </c:pt>
                <c:pt idx="18">
                  <c:v>09</c:v>
                </c:pt>
                <c:pt idx="20">
                  <c:v>11</c:v>
                </c:pt>
                <c:pt idx="22">
                  <c:v>13</c:v>
                </c:pt>
                <c:pt idx="24">
                  <c:v>15</c:v>
                </c:pt>
              </c:strCache>
            </c:strRef>
          </c:cat>
          <c:val>
            <c:numRef>
              <c:f>Datablad!$B$5:$B$29</c:f>
              <c:numCache>
                <c:formatCode>0.0</c:formatCode>
                <c:ptCount val="25"/>
                <c:pt idx="0">
                  <c:v>4499.18</c:v>
                </c:pt>
                <c:pt idx="1">
                  <c:v>4306.9399999999996</c:v>
                </c:pt>
                <c:pt idx="2">
                  <c:v>4057.96</c:v>
                </c:pt>
                <c:pt idx="3">
                  <c:v>4027.66</c:v>
                </c:pt>
                <c:pt idx="4">
                  <c:v>4086.13</c:v>
                </c:pt>
                <c:pt idx="5">
                  <c:v>4063.19</c:v>
                </c:pt>
                <c:pt idx="6">
                  <c:v>4022.61</c:v>
                </c:pt>
                <c:pt idx="7">
                  <c:v>4086.82</c:v>
                </c:pt>
                <c:pt idx="8">
                  <c:v>4176.76</c:v>
                </c:pt>
                <c:pt idx="9">
                  <c:v>4268.5200000000004</c:v>
                </c:pt>
                <c:pt idx="10">
                  <c:v>4347.45</c:v>
                </c:pt>
                <c:pt idx="11">
                  <c:v>4361.49</c:v>
                </c:pt>
                <c:pt idx="12">
                  <c:v>4350.4699999999993</c:v>
                </c:pt>
                <c:pt idx="13">
                  <c:v>4332.6400000000003</c:v>
                </c:pt>
                <c:pt idx="14">
                  <c:v>4347.5709999999999</c:v>
                </c:pt>
                <c:pt idx="15">
                  <c:v>4429.442</c:v>
                </c:pt>
                <c:pt idx="16">
                  <c:v>4540.6660000000002</c:v>
                </c:pt>
                <c:pt idx="17">
                  <c:v>4592.9610000000002</c:v>
                </c:pt>
                <c:pt idx="18">
                  <c:v>4498.7110000000002</c:v>
                </c:pt>
                <c:pt idx="19">
                  <c:v>4523.732</c:v>
                </c:pt>
                <c:pt idx="20">
                  <c:v>4625.893</c:v>
                </c:pt>
                <c:pt idx="21">
                  <c:v>4657.1139999999996</c:v>
                </c:pt>
                <c:pt idx="22">
                  <c:v>4704.701</c:v>
                </c:pt>
                <c:pt idx="23">
                  <c:v>4763.1311130137401</c:v>
                </c:pt>
                <c:pt idx="24">
                  <c:v>4818.1486207016269</c:v>
                </c:pt>
              </c:numCache>
            </c:numRef>
          </c:val>
          <c:smooth val="0"/>
        </c:ser>
        <c:dLbls>
          <c:showLegendKey val="0"/>
          <c:showVal val="0"/>
          <c:showCatName val="0"/>
          <c:showSerName val="0"/>
          <c:showPercent val="0"/>
          <c:showBubbleSize val="0"/>
        </c:dLbls>
        <c:marker val="1"/>
        <c:smooth val="0"/>
        <c:axId val="191393792"/>
        <c:axId val="191395328"/>
      </c:lineChart>
      <c:lineChart>
        <c:grouping val="standard"/>
        <c:varyColors val="0"/>
        <c:ser>
          <c:idx val="1"/>
          <c:order val="1"/>
          <c:tx>
            <c:strRef>
              <c:f>Datablad!$C$3</c:f>
              <c:strCache>
                <c:ptCount val="1"/>
                <c:pt idx="0">
                  <c:v>Sysselsättningsgrad (höger skala)</c:v>
                </c:pt>
              </c:strCache>
            </c:strRef>
          </c:tx>
          <c:spPr>
            <a:ln w="12700">
              <a:solidFill>
                <a:srgbClr val="000000"/>
              </a:solidFill>
              <a:prstDash val="dash"/>
            </a:ln>
          </c:spPr>
          <c:marker>
            <c:symbol val="none"/>
          </c:marker>
          <c:cat>
            <c:strRef>
              <c:f>Datablad!$A$5:$A$29</c:f>
              <c:strCache>
                <c:ptCount val="25"/>
                <c:pt idx="0">
                  <c:v>91</c:v>
                </c:pt>
                <c:pt idx="2">
                  <c:v>93</c:v>
                </c:pt>
                <c:pt idx="4">
                  <c:v>95</c:v>
                </c:pt>
                <c:pt idx="6">
                  <c:v>97</c:v>
                </c:pt>
                <c:pt idx="8">
                  <c:v>99</c:v>
                </c:pt>
                <c:pt idx="10">
                  <c:v>01</c:v>
                </c:pt>
                <c:pt idx="12">
                  <c:v>03</c:v>
                </c:pt>
                <c:pt idx="14">
                  <c:v>05</c:v>
                </c:pt>
                <c:pt idx="16">
                  <c:v>07</c:v>
                </c:pt>
                <c:pt idx="18">
                  <c:v>09</c:v>
                </c:pt>
                <c:pt idx="20">
                  <c:v>11</c:v>
                </c:pt>
                <c:pt idx="22">
                  <c:v>13</c:v>
                </c:pt>
                <c:pt idx="24">
                  <c:v>15</c:v>
                </c:pt>
              </c:strCache>
            </c:strRef>
          </c:cat>
          <c:val>
            <c:numRef>
              <c:f>Datablad!$C$5:$C$29</c:f>
              <c:numCache>
                <c:formatCode>0.0</c:formatCode>
                <c:ptCount val="25"/>
                <c:pt idx="0">
                  <c:v>70.723253485326964</c:v>
                </c:pt>
                <c:pt idx="1">
                  <c:v>67.549379605904178</c:v>
                </c:pt>
                <c:pt idx="2">
                  <c:v>63.551595069926236</c:v>
                </c:pt>
                <c:pt idx="3">
                  <c:v>62.769330510449059</c:v>
                </c:pt>
                <c:pt idx="4">
                  <c:v>63.503877366506813</c:v>
                </c:pt>
                <c:pt idx="5">
                  <c:v>63.186516693181062</c:v>
                </c:pt>
                <c:pt idx="6">
                  <c:v>62.586676676112106</c:v>
                </c:pt>
                <c:pt idx="7">
                  <c:v>63.569926693817678</c:v>
                </c:pt>
                <c:pt idx="8">
                  <c:v>64.908806589158587</c:v>
                </c:pt>
                <c:pt idx="9">
                  <c:v>66.166012592177239</c:v>
                </c:pt>
                <c:pt idx="10">
                  <c:v>67.071310466600295</c:v>
                </c:pt>
                <c:pt idx="11">
                  <c:v>66.903587054436841</c:v>
                </c:pt>
                <c:pt idx="12">
                  <c:v>66.292977208346215</c:v>
                </c:pt>
                <c:pt idx="13">
                  <c:v>65.551879439880508</c:v>
                </c:pt>
                <c:pt idx="14">
                  <c:v>65.251670344189236</c:v>
                </c:pt>
                <c:pt idx="15">
                  <c:v>65.797805871797621</c:v>
                </c:pt>
                <c:pt idx="16">
                  <c:v>66.743807663740512</c:v>
                </c:pt>
                <c:pt idx="17">
                  <c:v>66.763357827127152</c:v>
                </c:pt>
                <c:pt idx="18">
                  <c:v>64.677698476173745</c:v>
                </c:pt>
                <c:pt idx="19">
                  <c:v>64.425793705259821</c:v>
                </c:pt>
                <c:pt idx="20">
                  <c:v>65.396330758287363</c:v>
                </c:pt>
                <c:pt idx="21">
                  <c:v>65.455990058579005</c:v>
                </c:pt>
                <c:pt idx="22">
                  <c:v>65.74253753816069</c:v>
                </c:pt>
                <c:pt idx="23">
                  <c:v>66.045982038700558</c:v>
                </c:pt>
                <c:pt idx="24">
                  <c:v>66.314660487327572</c:v>
                </c:pt>
              </c:numCache>
            </c:numRef>
          </c:val>
          <c:smooth val="0"/>
        </c:ser>
        <c:dLbls>
          <c:showLegendKey val="0"/>
          <c:showVal val="0"/>
          <c:showCatName val="0"/>
          <c:showSerName val="0"/>
          <c:showPercent val="0"/>
          <c:showBubbleSize val="0"/>
        </c:dLbls>
        <c:marker val="1"/>
        <c:smooth val="0"/>
        <c:axId val="191398656"/>
        <c:axId val="191396864"/>
      </c:lineChart>
      <c:catAx>
        <c:axId val="191393792"/>
        <c:scaling>
          <c:orientation val="minMax"/>
        </c:scaling>
        <c:delete val="0"/>
        <c:axPos val="b"/>
        <c:majorTickMark val="cross"/>
        <c:minorTickMark val="none"/>
        <c:tickLblPos val="low"/>
        <c:spPr>
          <a:ln w="3175" cmpd="sng">
            <a:solidFill>
              <a:srgbClr val="000000"/>
            </a:solidFill>
          </a:ln>
        </c:spPr>
        <c:txPr>
          <a:bodyPr rot="0" vert="horz"/>
          <a:lstStyle/>
          <a:p>
            <a:pPr>
              <a:defRPr/>
            </a:pPr>
            <a:endParaRPr lang="sv-SE"/>
          </a:p>
        </c:txPr>
        <c:crossAx val="191395328"/>
        <c:crosses val="autoZero"/>
        <c:auto val="1"/>
        <c:lblAlgn val="ctr"/>
        <c:lblOffset val="100"/>
        <c:noMultiLvlLbl val="0"/>
      </c:catAx>
      <c:valAx>
        <c:axId val="191395328"/>
        <c:scaling>
          <c:orientation val="minMax"/>
          <c:max val="5000"/>
          <c:min val="3800"/>
        </c:scaling>
        <c:delete val="0"/>
        <c:axPos val="l"/>
        <c:numFmt formatCode="#,##0" sourceLinked="0"/>
        <c:majorTickMark val="in"/>
        <c:minorTickMark val="none"/>
        <c:tickLblPos val="nextTo"/>
        <c:spPr>
          <a:ln w="3175" cmpd="sng">
            <a:solidFill>
              <a:srgbClr val="000000"/>
            </a:solidFill>
          </a:ln>
        </c:spPr>
        <c:txPr>
          <a:bodyPr rot="0" vert="horz"/>
          <a:lstStyle/>
          <a:p>
            <a:pPr>
              <a:defRPr/>
            </a:pPr>
            <a:endParaRPr lang="sv-SE"/>
          </a:p>
        </c:txPr>
        <c:crossAx val="191393792"/>
        <c:crossesAt val="1"/>
        <c:crossBetween val="between"/>
        <c:majorUnit val="200"/>
      </c:valAx>
      <c:valAx>
        <c:axId val="191396864"/>
        <c:scaling>
          <c:orientation val="minMax"/>
          <c:min val="60"/>
        </c:scaling>
        <c:delete val="0"/>
        <c:axPos val="r"/>
        <c:numFmt formatCode="0" sourceLinked="0"/>
        <c:majorTickMark val="in"/>
        <c:minorTickMark val="none"/>
        <c:tickLblPos val="nextTo"/>
        <c:spPr>
          <a:ln w="3175">
            <a:solidFill>
              <a:srgbClr val="000000"/>
            </a:solidFill>
          </a:ln>
        </c:spPr>
        <c:crossAx val="191398656"/>
        <c:crosses val="max"/>
        <c:crossBetween val="between"/>
      </c:valAx>
      <c:catAx>
        <c:axId val="191398656"/>
        <c:scaling>
          <c:orientation val="minMax"/>
        </c:scaling>
        <c:delete val="1"/>
        <c:axPos val="b"/>
        <c:majorTickMark val="out"/>
        <c:minorTickMark val="none"/>
        <c:tickLblPos val="nextTo"/>
        <c:crossAx val="191396864"/>
        <c:crossesAt val="0"/>
        <c:auto val="1"/>
        <c:lblAlgn val="ctr"/>
        <c:lblOffset val="100"/>
        <c:noMultiLvlLbl val="0"/>
      </c:catAx>
      <c:spPr>
        <a:noFill/>
        <a:ln w="3175">
          <a:solidFill>
            <a:srgbClr val="000000"/>
          </a:solidFill>
          <a:prstDash val="solid"/>
        </a:ln>
      </c:spPr>
    </c:plotArea>
    <c:legend>
      <c:legendPos val="b"/>
      <c:layout>
        <c:manualLayout>
          <c:xMode val="edge"/>
          <c:yMode val="edge"/>
          <c:x val="0.1467890157759098"/>
          <c:y val="0.10201342281879194"/>
          <c:w val="0.64114722683885972"/>
          <c:h val="0.17447564038954019"/>
        </c:manualLayout>
      </c:layout>
      <c:overlay val="0"/>
      <c:spPr>
        <a:noFill/>
        <a:ln w="25400">
          <a:noFill/>
        </a:ln>
        <a:effectLst/>
      </c:spPr>
    </c:legend>
    <c:plotVisOnly val="1"/>
    <c:dispBlanksAs val="gap"/>
    <c:showDLblsOverMax val="0"/>
  </c:chart>
  <c:spPr>
    <a:noFill/>
    <a:ln w="25400">
      <a:noFill/>
    </a:ln>
    <a:extLst>
      <a:ext uri="{909E8E84-426E-40DD-AFC4-6F175D3DCCD1}">
        <a14:hiddenFill xmlns:a14="http://schemas.microsoft.com/office/drawing/2010/main">
          <a:solidFill>
            <a:schemeClr val="bg1"/>
          </a:solidFill>
        </a14:hiddenFill>
      </a:ext>
    </a:extLst>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844827586206895"/>
          <c:h val="0.97894736842105268"/>
        </c:manualLayout>
      </c:layout>
      <c:lineChart>
        <c:grouping val="standard"/>
        <c:varyColors val="0"/>
        <c:ser>
          <c:idx val="0"/>
          <c:order val="0"/>
          <c:tx>
            <c:strRef>
              <c:f>Datablad!$B$3</c:f>
              <c:strCache>
                <c:ptCount val="1"/>
                <c:pt idx="0">
                  <c:v>Nyanmälda lediga platser (vänster skala)</c:v>
                </c:pt>
              </c:strCache>
            </c:strRef>
          </c:tx>
          <c:spPr>
            <a:ln w="25400">
              <a:solidFill>
                <a:srgbClr val="000000"/>
              </a:solidFill>
              <a:prstDash val="solid"/>
            </a:ln>
          </c:spPr>
          <c:marker>
            <c:symbol val="none"/>
          </c:marker>
          <c:cat>
            <c:strRef>
              <c:f>Datablad!$A$4:$A$58</c:f>
              <c:strCache>
                <c:ptCount val="55"/>
                <c:pt idx="2">
                  <c:v>01</c:v>
                </c:pt>
                <c:pt idx="6">
                  <c:v>02</c:v>
                </c:pt>
                <c:pt idx="10">
                  <c:v>03</c:v>
                </c:pt>
                <c:pt idx="14">
                  <c:v>04</c:v>
                </c:pt>
                <c:pt idx="18">
                  <c:v>05</c:v>
                </c:pt>
                <c:pt idx="22">
                  <c:v>06</c:v>
                </c:pt>
                <c:pt idx="26">
                  <c:v>07</c:v>
                </c:pt>
                <c:pt idx="30">
                  <c:v>08</c:v>
                </c:pt>
                <c:pt idx="34">
                  <c:v>09</c:v>
                </c:pt>
                <c:pt idx="38">
                  <c:v>10</c:v>
                </c:pt>
                <c:pt idx="42">
                  <c:v>11</c:v>
                </c:pt>
                <c:pt idx="46">
                  <c:v>12</c:v>
                </c:pt>
                <c:pt idx="50">
                  <c:v>13</c:v>
                </c:pt>
                <c:pt idx="54">
                  <c:v>14</c:v>
                </c:pt>
              </c:strCache>
            </c:strRef>
          </c:cat>
          <c:val>
            <c:numRef>
              <c:f>Datablad!$B$4:$B$58</c:f>
              <c:numCache>
                <c:formatCode>0.0</c:formatCode>
                <c:ptCount val="55"/>
                <c:pt idx="0">
                  <c:v>40.405796699426332</c:v>
                </c:pt>
                <c:pt idx="1">
                  <c:v>41.209776443857734</c:v>
                </c:pt>
                <c:pt idx="2">
                  <c:v>40.165243521284502</c:v>
                </c:pt>
                <c:pt idx="3">
                  <c:v>37.112689756797273</c:v>
                </c:pt>
                <c:pt idx="4">
                  <c:v>39.241385385068106</c:v>
                </c:pt>
                <c:pt idx="5">
                  <c:v>41.225623086172298</c:v>
                </c:pt>
                <c:pt idx="6">
                  <c:v>38.745594928231235</c:v>
                </c:pt>
                <c:pt idx="7">
                  <c:v>39.5990595216077</c:v>
                </c:pt>
                <c:pt idx="8">
                  <c:v>38.068333696940066</c:v>
                </c:pt>
                <c:pt idx="9">
                  <c:v>33.032317985855862</c:v>
                </c:pt>
                <c:pt idx="10">
                  <c:v>32.615060017649732</c:v>
                </c:pt>
                <c:pt idx="11">
                  <c:v>29.889064575539702</c:v>
                </c:pt>
                <c:pt idx="12">
                  <c:v>30.499165323097767</c:v>
                </c:pt>
                <c:pt idx="13">
                  <c:v>28.321544430159967</c:v>
                </c:pt>
                <c:pt idx="14">
                  <c:v>30.048693095014933</c:v>
                </c:pt>
                <c:pt idx="15">
                  <c:v>31.210270548760601</c:v>
                </c:pt>
                <c:pt idx="16">
                  <c:v>29.691252442592234</c:v>
                </c:pt>
                <c:pt idx="17">
                  <c:v>34.2455154890757</c:v>
                </c:pt>
                <c:pt idx="18">
                  <c:v>36.920483775798466</c:v>
                </c:pt>
                <c:pt idx="19">
                  <c:v>39.748751179041733</c:v>
                </c:pt>
                <c:pt idx="20">
                  <c:v>45.792493737147531</c:v>
                </c:pt>
                <c:pt idx="21">
                  <c:v>48.093691227610769</c:v>
                </c:pt>
                <c:pt idx="22">
                  <c:v>55.354126391564634</c:v>
                </c:pt>
                <c:pt idx="23">
                  <c:v>57.896347375962065</c:v>
                </c:pt>
                <c:pt idx="24">
                  <c:v>68.93390390465369</c:v>
                </c:pt>
                <c:pt idx="25">
                  <c:v>73.473909459516875</c:v>
                </c:pt>
                <c:pt idx="26">
                  <c:v>69.025976551569741</c:v>
                </c:pt>
                <c:pt idx="27">
                  <c:v>68.473665962685772</c:v>
                </c:pt>
                <c:pt idx="28">
                  <c:v>60.478951630696002</c:v>
                </c:pt>
                <c:pt idx="29">
                  <c:v>56.160050022518696</c:v>
                </c:pt>
                <c:pt idx="30">
                  <c:v>48.703895995158966</c:v>
                </c:pt>
                <c:pt idx="31">
                  <c:v>40.380902656109434</c:v>
                </c:pt>
                <c:pt idx="32">
                  <c:v>35.044425261962907</c:v>
                </c:pt>
                <c:pt idx="33">
                  <c:v>31.148319839480301</c:v>
                </c:pt>
                <c:pt idx="34">
                  <c:v>35.645514085412238</c:v>
                </c:pt>
                <c:pt idx="35">
                  <c:v>36.840412462084636</c:v>
                </c:pt>
                <c:pt idx="36">
                  <c:v>39.817597841284233</c:v>
                </c:pt>
                <c:pt idx="37">
                  <c:v>45.388854781199768</c:v>
                </c:pt>
                <c:pt idx="38">
                  <c:v>48.557572579335101</c:v>
                </c:pt>
                <c:pt idx="39">
                  <c:v>52.795433484612268</c:v>
                </c:pt>
                <c:pt idx="40">
                  <c:v>56.688152129993</c:v>
                </c:pt>
                <c:pt idx="41">
                  <c:v>60.774969089302104</c:v>
                </c:pt>
                <c:pt idx="42">
                  <c:v>57.869247199860567</c:v>
                </c:pt>
                <c:pt idx="43">
                  <c:v>57.350907655797734</c:v>
                </c:pt>
                <c:pt idx="44">
                  <c:v>57.66953762916193</c:v>
                </c:pt>
                <c:pt idx="45">
                  <c:v>56.556641340890231</c:v>
                </c:pt>
                <c:pt idx="46">
                  <c:v>54.619568757753235</c:v>
                </c:pt>
                <c:pt idx="47">
                  <c:v>54.899393105392598</c:v>
                </c:pt>
                <c:pt idx="48">
                  <c:v>55.424146046779768</c:v>
                </c:pt>
                <c:pt idx="49">
                  <c:v>58.134408179144465</c:v>
                </c:pt>
                <c:pt idx="50">
                  <c:v>55.545676692994931</c:v>
                </c:pt>
                <c:pt idx="51">
                  <c:v>56.616978884469766</c:v>
                </c:pt>
              </c:numCache>
            </c:numRef>
          </c:val>
          <c:smooth val="0"/>
        </c:ser>
        <c:ser>
          <c:idx val="1"/>
          <c:order val="1"/>
          <c:tx>
            <c:strRef>
              <c:f>Datablad!$C$3</c:f>
              <c:strCache>
                <c:ptCount val="1"/>
                <c:pt idx="0">
                  <c:v>Varsel (vänster skala)</c:v>
                </c:pt>
              </c:strCache>
            </c:strRef>
          </c:tx>
          <c:spPr>
            <a:ln w="12700">
              <a:solidFill>
                <a:srgbClr val="000000"/>
              </a:solidFill>
              <a:prstDash val="dash"/>
            </a:ln>
          </c:spPr>
          <c:marker>
            <c:symbol val="none"/>
          </c:marker>
          <c:cat>
            <c:strRef>
              <c:f>Datablad!$A$4:$A$58</c:f>
              <c:strCache>
                <c:ptCount val="55"/>
                <c:pt idx="2">
                  <c:v>01</c:v>
                </c:pt>
                <c:pt idx="6">
                  <c:v>02</c:v>
                </c:pt>
                <c:pt idx="10">
                  <c:v>03</c:v>
                </c:pt>
                <c:pt idx="14">
                  <c:v>04</c:v>
                </c:pt>
                <c:pt idx="18">
                  <c:v>05</c:v>
                </c:pt>
                <c:pt idx="22">
                  <c:v>06</c:v>
                </c:pt>
                <c:pt idx="26">
                  <c:v>07</c:v>
                </c:pt>
                <c:pt idx="30">
                  <c:v>08</c:v>
                </c:pt>
                <c:pt idx="34">
                  <c:v>09</c:v>
                </c:pt>
                <c:pt idx="38">
                  <c:v>10</c:v>
                </c:pt>
                <c:pt idx="42">
                  <c:v>11</c:v>
                </c:pt>
                <c:pt idx="46">
                  <c:v>12</c:v>
                </c:pt>
                <c:pt idx="50">
                  <c:v>13</c:v>
                </c:pt>
                <c:pt idx="54">
                  <c:v>14</c:v>
                </c:pt>
              </c:strCache>
            </c:strRef>
          </c:cat>
          <c:val>
            <c:numRef>
              <c:f>Datablad!$C$4:$C$58</c:f>
              <c:numCache>
                <c:formatCode>0.0</c:formatCode>
                <c:ptCount val="55"/>
                <c:pt idx="0">
                  <c:v>11.066917087621059</c:v>
                </c:pt>
                <c:pt idx="1">
                  <c:v>16.644610666424292</c:v>
                </c:pt>
                <c:pt idx="2">
                  <c:v>18.395444158621409</c:v>
                </c:pt>
                <c:pt idx="3">
                  <c:v>22.414316233118107</c:v>
                </c:pt>
                <c:pt idx="4">
                  <c:v>15.56530890187763</c:v>
                </c:pt>
                <c:pt idx="5">
                  <c:v>16.476886026656047</c:v>
                </c:pt>
                <c:pt idx="6">
                  <c:v>15.137691413910881</c:v>
                </c:pt>
                <c:pt idx="7">
                  <c:v>19.944113513776411</c:v>
                </c:pt>
                <c:pt idx="8">
                  <c:v>17.171400263097627</c:v>
                </c:pt>
                <c:pt idx="9">
                  <c:v>19.293712169707703</c:v>
                </c:pt>
                <c:pt idx="10">
                  <c:v>18.666531239773139</c:v>
                </c:pt>
                <c:pt idx="11">
                  <c:v>19.055322472874451</c:v>
                </c:pt>
                <c:pt idx="12">
                  <c:v>17.190922514782176</c:v>
                </c:pt>
                <c:pt idx="13">
                  <c:v>17.278722260278471</c:v>
                </c:pt>
                <c:pt idx="14">
                  <c:v>14.715514294316701</c:v>
                </c:pt>
                <c:pt idx="15">
                  <c:v>12.501845958087509</c:v>
                </c:pt>
                <c:pt idx="16">
                  <c:v>18.097885701047417</c:v>
                </c:pt>
                <c:pt idx="17">
                  <c:v>13.52110073385642</c:v>
                </c:pt>
                <c:pt idx="18">
                  <c:v>11.80875696227683</c:v>
                </c:pt>
                <c:pt idx="19">
                  <c:v>9.2673120198460097</c:v>
                </c:pt>
                <c:pt idx="20">
                  <c:v>8.8092983715758315</c:v>
                </c:pt>
                <c:pt idx="21">
                  <c:v>9.3904872093458192</c:v>
                </c:pt>
                <c:pt idx="22">
                  <c:v>10.017532436292509</c:v>
                </c:pt>
                <c:pt idx="23">
                  <c:v>8.7169625893631597</c:v>
                </c:pt>
                <c:pt idx="24">
                  <c:v>7.964988430036299</c:v>
                </c:pt>
                <c:pt idx="25">
                  <c:v>6.9460731747133906</c:v>
                </c:pt>
                <c:pt idx="26">
                  <c:v>9.0728242481666204</c:v>
                </c:pt>
                <c:pt idx="27">
                  <c:v>6.0352155929004203</c:v>
                </c:pt>
                <c:pt idx="28">
                  <c:v>7.53501548506605</c:v>
                </c:pt>
                <c:pt idx="29">
                  <c:v>16.449777895101338</c:v>
                </c:pt>
                <c:pt idx="30">
                  <c:v>16.968761118519829</c:v>
                </c:pt>
                <c:pt idx="31">
                  <c:v>54.938977044540501</c:v>
                </c:pt>
                <c:pt idx="32">
                  <c:v>47.188824599495796</c:v>
                </c:pt>
                <c:pt idx="33">
                  <c:v>33.244131572972456</c:v>
                </c:pt>
                <c:pt idx="34">
                  <c:v>20.18283825333269</c:v>
                </c:pt>
                <c:pt idx="35">
                  <c:v>14.543551709045161</c:v>
                </c:pt>
                <c:pt idx="36">
                  <c:v>12.336695045962101</c:v>
                </c:pt>
                <c:pt idx="37">
                  <c:v>11.619259984996269</c:v>
                </c:pt>
                <c:pt idx="38">
                  <c:v>12.241456863813967</c:v>
                </c:pt>
                <c:pt idx="39">
                  <c:v>8.2498731941314496</c:v>
                </c:pt>
                <c:pt idx="40">
                  <c:v>6.8944553866992502</c:v>
                </c:pt>
                <c:pt idx="41">
                  <c:v>12.40812345638548</c:v>
                </c:pt>
                <c:pt idx="42">
                  <c:v>12.81189179660227</c:v>
                </c:pt>
                <c:pt idx="43">
                  <c:v>14.282284313177358</c:v>
                </c:pt>
                <c:pt idx="44">
                  <c:v>15.288632966487659</c:v>
                </c:pt>
                <c:pt idx="45">
                  <c:v>15.181679732754459</c:v>
                </c:pt>
                <c:pt idx="46">
                  <c:v>17.79703362364053</c:v>
                </c:pt>
                <c:pt idx="47">
                  <c:v>23.19389922810516</c:v>
                </c:pt>
                <c:pt idx="48">
                  <c:v>16.13807904544241</c:v>
                </c:pt>
                <c:pt idx="49">
                  <c:v>16.74835718467002</c:v>
                </c:pt>
                <c:pt idx="50">
                  <c:v>14.01552317322858</c:v>
                </c:pt>
                <c:pt idx="51">
                  <c:v>11.873959090798111</c:v>
                </c:pt>
              </c:numCache>
            </c:numRef>
          </c:val>
          <c:smooth val="0"/>
        </c:ser>
        <c:dLbls>
          <c:showLegendKey val="0"/>
          <c:showVal val="0"/>
          <c:showCatName val="0"/>
          <c:showSerName val="0"/>
          <c:showPercent val="0"/>
          <c:showBubbleSize val="0"/>
        </c:dLbls>
        <c:marker val="1"/>
        <c:smooth val="0"/>
        <c:axId val="191434112"/>
        <c:axId val="191435904"/>
      </c:lineChart>
      <c:lineChart>
        <c:grouping val="standard"/>
        <c:varyColors val="0"/>
        <c:ser>
          <c:idx val="2"/>
          <c:order val="2"/>
          <c:tx>
            <c:strRef>
              <c:f>Datablad!$D$3</c:f>
              <c:strCache>
                <c:ptCount val="1"/>
                <c:pt idx="0">
                  <c:v>Anställningsplaner, näringslivet (höger skala)</c:v>
                </c:pt>
              </c:strCache>
            </c:strRef>
          </c:tx>
          <c:spPr>
            <a:ln w="12700">
              <a:solidFill>
                <a:srgbClr val="000000"/>
              </a:solidFill>
              <a:prstDash val="solid"/>
            </a:ln>
          </c:spPr>
          <c:marker>
            <c:symbol val="none"/>
          </c:marker>
          <c:cat>
            <c:strRef>
              <c:f>Datablad!$A$4:$A$58</c:f>
              <c:strCache>
                <c:ptCount val="55"/>
                <c:pt idx="2">
                  <c:v>01</c:v>
                </c:pt>
                <c:pt idx="6">
                  <c:v>02</c:v>
                </c:pt>
                <c:pt idx="10">
                  <c:v>03</c:v>
                </c:pt>
                <c:pt idx="14">
                  <c:v>04</c:v>
                </c:pt>
                <c:pt idx="18">
                  <c:v>05</c:v>
                </c:pt>
                <c:pt idx="22">
                  <c:v>06</c:v>
                </c:pt>
                <c:pt idx="26">
                  <c:v>07</c:v>
                </c:pt>
                <c:pt idx="30">
                  <c:v>08</c:v>
                </c:pt>
                <c:pt idx="34">
                  <c:v>09</c:v>
                </c:pt>
                <c:pt idx="38">
                  <c:v>10</c:v>
                </c:pt>
                <c:pt idx="42">
                  <c:v>11</c:v>
                </c:pt>
                <c:pt idx="46">
                  <c:v>12</c:v>
                </c:pt>
                <c:pt idx="50">
                  <c:v>13</c:v>
                </c:pt>
                <c:pt idx="54">
                  <c:v>14</c:v>
                </c:pt>
              </c:strCache>
            </c:strRef>
          </c:cat>
          <c:val>
            <c:numRef>
              <c:f>Datablad!$D$4:$D$58</c:f>
              <c:numCache>
                <c:formatCode>0</c:formatCode>
                <c:ptCount val="55"/>
                <c:pt idx="0">
                  <c:v>-3</c:v>
                </c:pt>
                <c:pt idx="1">
                  <c:v>-7</c:v>
                </c:pt>
                <c:pt idx="2">
                  <c:v>-17</c:v>
                </c:pt>
                <c:pt idx="3">
                  <c:v>-11</c:v>
                </c:pt>
                <c:pt idx="4">
                  <c:v>-7</c:v>
                </c:pt>
                <c:pt idx="5">
                  <c:v>-5</c:v>
                </c:pt>
                <c:pt idx="6">
                  <c:v>-11</c:v>
                </c:pt>
                <c:pt idx="7">
                  <c:v>-10</c:v>
                </c:pt>
                <c:pt idx="8">
                  <c:v>-14</c:v>
                </c:pt>
                <c:pt idx="9">
                  <c:v>-23</c:v>
                </c:pt>
                <c:pt idx="10">
                  <c:v>-19</c:v>
                </c:pt>
                <c:pt idx="11">
                  <c:v>-17</c:v>
                </c:pt>
                <c:pt idx="12">
                  <c:v>-12</c:v>
                </c:pt>
                <c:pt idx="13">
                  <c:v>-10</c:v>
                </c:pt>
                <c:pt idx="14">
                  <c:v>-6</c:v>
                </c:pt>
                <c:pt idx="15">
                  <c:v>-5</c:v>
                </c:pt>
                <c:pt idx="16">
                  <c:v>-8</c:v>
                </c:pt>
                <c:pt idx="17">
                  <c:v>-8</c:v>
                </c:pt>
                <c:pt idx="18">
                  <c:v>-3</c:v>
                </c:pt>
                <c:pt idx="19">
                  <c:v>1</c:v>
                </c:pt>
                <c:pt idx="20">
                  <c:v>3</c:v>
                </c:pt>
                <c:pt idx="21">
                  <c:v>8</c:v>
                </c:pt>
                <c:pt idx="22">
                  <c:v>9</c:v>
                </c:pt>
                <c:pt idx="23">
                  <c:v>13</c:v>
                </c:pt>
                <c:pt idx="24">
                  <c:v>16</c:v>
                </c:pt>
                <c:pt idx="25">
                  <c:v>18</c:v>
                </c:pt>
                <c:pt idx="26">
                  <c:v>16</c:v>
                </c:pt>
                <c:pt idx="27">
                  <c:v>11</c:v>
                </c:pt>
                <c:pt idx="28">
                  <c:v>9</c:v>
                </c:pt>
                <c:pt idx="29">
                  <c:v>-8</c:v>
                </c:pt>
                <c:pt idx="30">
                  <c:v>-14</c:v>
                </c:pt>
                <c:pt idx="31">
                  <c:v>-31</c:v>
                </c:pt>
                <c:pt idx="32">
                  <c:v>-35</c:v>
                </c:pt>
                <c:pt idx="33">
                  <c:v>-29</c:v>
                </c:pt>
                <c:pt idx="34">
                  <c:v>-14</c:v>
                </c:pt>
                <c:pt idx="35">
                  <c:v>-2</c:v>
                </c:pt>
                <c:pt idx="36">
                  <c:v>7</c:v>
                </c:pt>
                <c:pt idx="37">
                  <c:v>20</c:v>
                </c:pt>
                <c:pt idx="38">
                  <c:v>18</c:v>
                </c:pt>
                <c:pt idx="39">
                  <c:v>26</c:v>
                </c:pt>
                <c:pt idx="40">
                  <c:v>19</c:v>
                </c:pt>
                <c:pt idx="41">
                  <c:v>18</c:v>
                </c:pt>
                <c:pt idx="42">
                  <c:v>5</c:v>
                </c:pt>
                <c:pt idx="43">
                  <c:v>1</c:v>
                </c:pt>
                <c:pt idx="44">
                  <c:v>4</c:v>
                </c:pt>
                <c:pt idx="45">
                  <c:v>-7</c:v>
                </c:pt>
                <c:pt idx="46">
                  <c:v>-3</c:v>
                </c:pt>
                <c:pt idx="47">
                  <c:v>-11</c:v>
                </c:pt>
                <c:pt idx="48">
                  <c:v>-8</c:v>
                </c:pt>
                <c:pt idx="49">
                  <c:v>-8</c:v>
                </c:pt>
                <c:pt idx="50">
                  <c:v>1</c:v>
                </c:pt>
                <c:pt idx="51">
                  <c:v>11</c:v>
                </c:pt>
              </c:numCache>
            </c:numRef>
          </c:val>
          <c:smooth val="0"/>
        </c:ser>
        <c:dLbls>
          <c:showLegendKey val="0"/>
          <c:showVal val="0"/>
          <c:showCatName val="0"/>
          <c:showSerName val="0"/>
          <c:showPercent val="0"/>
          <c:showBubbleSize val="0"/>
        </c:dLbls>
        <c:marker val="1"/>
        <c:smooth val="0"/>
        <c:axId val="191443328"/>
        <c:axId val="191437440"/>
      </c:lineChart>
      <c:catAx>
        <c:axId val="191434112"/>
        <c:scaling>
          <c:orientation val="minMax"/>
        </c:scaling>
        <c:delete val="0"/>
        <c:axPos val="b"/>
        <c:numFmt formatCode="@" sourceLinked="0"/>
        <c:majorTickMark val="cross"/>
        <c:minorTickMark val="none"/>
        <c:tickLblPos val="low"/>
        <c:spPr>
          <a:ln w="3175" cmpd="sng">
            <a:solidFill>
              <a:srgbClr val="000000"/>
            </a:solidFill>
          </a:ln>
        </c:spPr>
        <c:txPr>
          <a:bodyPr rot="0" vert="horz"/>
          <a:lstStyle/>
          <a:p>
            <a:pPr>
              <a:defRPr/>
            </a:pPr>
            <a:endParaRPr lang="sv-SE"/>
          </a:p>
        </c:txPr>
        <c:crossAx val="191435904"/>
        <c:crosses val="autoZero"/>
        <c:auto val="0"/>
        <c:lblAlgn val="ctr"/>
        <c:lblOffset val="100"/>
        <c:tickLblSkip val="1"/>
        <c:tickMarkSkip val="4"/>
        <c:noMultiLvlLbl val="0"/>
      </c:catAx>
      <c:valAx>
        <c:axId val="191435904"/>
        <c:scaling>
          <c:orientation val="minMax"/>
          <c:max val="100"/>
        </c:scaling>
        <c:delete val="0"/>
        <c:axPos val="l"/>
        <c:numFmt formatCode="0" sourceLinked="0"/>
        <c:majorTickMark val="in"/>
        <c:minorTickMark val="none"/>
        <c:tickLblPos val="nextTo"/>
        <c:spPr>
          <a:ln w="3175" cmpd="sng">
            <a:solidFill>
              <a:srgbClr val="000000"/>
            </a:solidFill>
          </a:ln>
        </c:spPr>
        <c:txPr>
          <a:bodyPr rot="0" vert="horz"/>
          <a:lstStyle/>
          <a:p>
            <a:pPr>
              <a:defRPr/>
            </a:pPr>
            <a:endParaRPr lang="sv-SE"/>
          </a:p>
        </c:txPr>
        <c:crossAx val="191434112"/>
        <c:crossesAt val="1"/>
        <c:crossBetween val="between"/>
        <c:majorUnit val="20"/>
      </c:valAx>
      <c:valAx>
        <c:axId val="191437440"/>
        <c:scaling>
          <c:orientation val="minMax"/>
          <c:max val="100"/>
          <c:min val="-60"/>
        </c:scaling>
        <c:delete val="0"/>
        <c:axPos val="r"/>
        <c:numFmt formatCode="0" sourceLinked="1"/>
        <c:majorTickMark val="in"/>
        <c:minorTickMark val="none"/>
        <c:tickLblPos val="nextTo"/>
        <c:spPr>
          <a:ln w="3175">
            <a:solidFill>
              <a:srgbClr val="000000"/>
            </a:solidFill>
          </a:ln>
        </c:spPr>
        <c:crossAx val="191443328"/>
        <c:crosses val="max"/>
        <c:crossBetween val="between"/>
      </c:valAx>
      <c:catAx>
        <c:axId val="191443328"/>
        <c:scaling>
          <c:orientation val="minMax"/>
        </c:scaling>
        <c:delete val="1"/>
        <c:axPos val="b"/>
        <c:numFmt formatCode="General" sourceLinked="1"/>
        <c:majorTickMark val="out"/>
        <c:minorTickMark val="none"/>
        <c:tickLblPos val="nextTo"/>
        <c:crossAx val="191437440"/>
        <c:crossesAt val="0"/>
        <c:auto val="1"/>
        <c:lblAlgn val="ctr"/>
        <c:lblOffset val="100"/>
        <c:noMultiLvlLbl val="1"/>
      </c:catAx>
      <c:spPr>
        <a:noFill/>
        <a:ln w="3175">
          <a:solidFill>
            <a:srgbClr val="000000"/>
          </a:solidFill>
          <a:prstDash val="solid"/>
        </a:ln>
      </c:spPr>
    </c:plotArea>
    <c:legend>
      <c:legendPos val="b"/>
      <c:layout>
        <c:manualLayout>
          <c:xMode val="edge"/>
          <c:yMode val="edge"/>
          <c:x val="0"/>
          <c:y val="4.8169291338582686E-2"/>
          <c:w val="0.85679058967064214"/>
          <c:h val="0.19196281714785654"/>
        </c:manualLayout>
      </c:layout>
      <c:overlay val="0"/>
      <c:spPr>
        <a:noFill/>
        <a:ln w="25400">
          <a:noFill/>
        </a:ln>
        <a:effectLst/>
      </c:spPr>
    </c:legend>
    <c:plotVisOnly val="1"/>
    <c:dispBlanksAs val="gap"/>
    <c:showDLblsOverMax val="0"/>
  </c:chart>
  <c:spPr>
    <a:noFill/>
    <a:ln w="25400">
      <a:noFill/>
    </a:ln>
    <a:extLst>
      <a:ext uri="{909E8E84-426E-40DD-AFC4-6F175D3DCCD1}">
        <a14:hiddenFill xmlns:a14="http://schemas.microsoft.com/office/drawing/2010/main">
          <a:solidFill>
            <a:schemeClr val="bg1"/>
          </a:solidFill>
        </a14:hiddenFill>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xMode val="edge"/>
          <c:yMode val="edge"/>
          <c:x val="1.7265645206625251E-2"/>
          <c:y val="2.1106969122332338E-2"/>
          <c:w val="0.9784179434917184"/>
          <c:h val="0.97889303087766766"/>
        </c:manualLayout>
      </c:layout>
      <c:lineChart>
        <c:grouping val="standard"/>
        <c:varyColors val="0"/>
        <c:ser>
          <c:idx val="0"/>
          <c:order val="0"/>
          <c:tx>
            <c:strRef>
              <c:f>Datablad!$B$3</c:f>
              <c:strCache>
                <c:ptCount val="1"/>
                <c:pt idx="0">
                  <c:v>Varuproducenter</c:v>
                </c:pt>
              </c:strCache>
            </c:strRef>
          </c:tx>
          <c:spPr>
            <a:ln w="25400">
              <a:solidFill>
                <a:srgbClr val="000000"/>
              </a:solidFill>
              <a:prstDash val="solid"/>
            </a:ln>
          </c:spPr>
          <c:marker>
            <c:symbol val="none"/>
          </c:marker>
          <c:cat>
            <c:strRef>
              <c:f>Datablad!$A$4:$A$26</c:f>
              <c:strCache>
                <c:ptCount val="23"/>
                <c:pt idx="0">
                  <c:v>93</c:v>
                </c:pt>
                <c:pt idx="2">
                  <c:v>95</c:v>
                </c:pt>
                <c:pt idx="4">
                  <c:v>97</c:v>
                </c:pt>
                <c:pt idx="6">
                  <c:v>99</c:v>
                </c:pt>
                <c:pt idx="8">
                  <c:v>01</c:v>
                </c:pt>
                <c:pt idx="10">
                  <c:v>03</c:v>
                </c:pt>
                <c:pt idx="12">
                  <c:v>05</c:v>
                </c:pt>
                <c:pt idx="14">
                  <c:v>07</c:v>
                </c:pt>
                <c:pt idx="16">
                  <c:v>09</c:v>
                </c:pt>
                <c:pt idx="18">
                  <c:v>11</c:v>
                </c:pt>
                <c:pt idx="20">
                  <c:v>13</c:v>
                </c:pt>
                <c:pt idx="22">
                  <c:v>15</c:v>
                </c:pt>
              </c:strCache>
            </c:strRef>
          </c:cat>
          <c:val>
            <c:numRef>
              <c:f>Datablad!$B$4:$B$26</c:f>
              <c:numCache>
                <c:formatCode>0</c:formatCode>
                <c:ptCount val="23"/>
                <c:pt idx="0">
                  <c:v>27.133219163472145</c:v>
                </c:pt>
                <c:pt idx="1">
                  <c:v>26.739435406463048</c:v>
                </c:pt>
                <c:pt idx="2">
                  <c:v>27.361952046500367</c:v>
                </c:pt>
                <c:pt idx="3">
                  <c:v>27.199204062698374</c:v>
                </c:pt>
                <c:pt idx="4">
                  <c:v>27.089258773773899</c:v>
                </c:pt>
                <c:pt idx="5">
                  <c:v>27.0456466353316</c:v>
                </c:pt>
                <c:pt idx="6">
                  <c:v>26.625055091660609</c:v>
                </c:pt>
                <c:pt idx="7">
                  <c:v>26.280393171236415</c:v>
                </c:pt>
                <c:pt idx="8">
                  <c:v>26.163664518479717</c:v>
                </c:pt>
                <c:pt idx="9">
                  <c:v>25.731942571316385</c:v>
                </c:pt>
                <c:pt idx="10">
                  <c:v>25.23037650102453</c:v>
                </c:pt>
                <c:pt idx="11">
                  <c:v>24.633838456616843</c:v>
                </c:pt>
                <c:pt idx="12">
                  <c:v>24.474720473685725</c:v>
                </c:pt>
                <c:pt idx="13">
                  <c:v>24.247083295649816</c:v>
                </c:pt>
                <c:pt idx="14">
                  <c:v>24.463071117176753</c:v>
                </c:pt>
                <c:pt idx="15">
                  <c:v>24.795325480403271</c:v>
                </c:pt>
                <c:pt idx="16">
                  <c:v>23.840602482659545</c:v>
                </c:pt>
                <c:pt idx="17">
                  <c:v>23.667389250180644</c:v>
                </c:pt>
                <c:pt idx="18">
                  <c:v>23.901626675519321</c:v>
                </c:pt>
                <c:pt idx="19">
                  <c:v>23.646541988403946</c:v>
                </c:pt>
                <c:pt idx="20">
                  <c:v>23.014437535451698</c:v>
                </c:pt>
                <c:pt idx="21">
                  <c:v>22.735825780921743</c:v>
                </c:pt>
                <c:pt idx="22">
                  <c:v>22.402087325613429</c:v>
                </c:pt>
              </c:numCache>
            </c:numRef>
          </c:val>
          <c:smooth val="0"/>
        </c:ser>
        <c:ser>
          <c:idx val="1"/>
          <c:order val="1"/>
          <c:tx>
            <c:strRef>
              <c:f>Datablad!$C$3</c:f>
              <c:strCache>
                <c:ptCount val="1"/>
                <c:pt idx="0">
                  <c:v>Tjänsteproducenter</c:v>
                </c:pt>
              </c:strCache>
            </c:strRef>
          </c:tx>
          <c:spPr>
            <a:ln w="12700">
              <a:solidFill>
                <a:srgbClr val="000000"/>
              </a:solidFill>
              <a:prstDash val="dash"/>
            </a:ln>
          </c:spPr>
          <c:marker>
            <c:symbol val="none"/>
          </c:marker>
          <c:cat>
            <c:strRef>
              <c:f>Datablad!$A$4:$A$26</c:f>
              <c:strCache>
                <c:ptCount val="23"/>
                <c:pt idx="0">
                  <c:v>93</c:v>
                </c:pt>
                <c:pt idx="2">
                  <c:v>95</c:v>
                </c:pt>
                <c:pt idx="4">
                  <c:v>97</c:v>
                </c:pt>
                <c:pt idx="6">
                  <c:v>99</c:v>
                </c:pt>
                <c:pt idx="8">
                  <c:v>01</c:v>
                </c:pt>
                <c:pt idx="10">
                  <c:v>03</c:v>
                </c:pt>
                <c:pt idx="12">
                  <c:v>05</c:v>
                </c:pt>
                <c:pt idx="14">
                  <c:v>07</c:v>
                </c:pt>
                <c:pt idx="16">
                  <c:v>09</c:v>
                </c:pt>
                <c:pt idx="18">
                  <c:v>11</c:v>
                </c:pt>
                <c:pt idx="20">
                  <c:v>13</c:v>
                </c:pt>
                <c:pt idx="22">
                  <c:v>15</c:v>
                </c:pt>
              </c:strCache>
            </c:strRef>
          </c:cat>
          <c:val>
            <c:numRef>
              <c:f>Datablad!$C$4:$C$26</c:f>
              <c:numCache>
                <c:formatCode>0</c:formatCode>
                <c:ptCount val="23"/>
                <c:pt idx="0">
                  <c:v>36.664980528147346</c:v>
                </c:pt>
                <c:pt idx="1">
                  <c:v>37.463390022396688</c:v>
                </c:pt>
                <c:pt idx="2">
                  <c:v>37.791232744005811</c:v>
                </c:pt>
                <c:pt idx="3">
                  <c:v>38.285560818399333</c:v>
                </c:pt>
                <c:pt idx="4">
                  <c:v>38.416021566542177</c:v>
                </c:pt>
                <c:pt idx="5">
                  <c:v>39.064447673888317</c:v>
                </c:pt>
                <c:pt idx="6">
                  <c:v>39.883384355159556</c:v>
                </c:pt>
                <c:pt idx="7">
                  <c:v>41.16207560001628</c:v>
                </c:pt>
                <c:pt idx="8">
                  <c:v>41.621501605447136</c:v>
                </c:pt>
                <c:pt idx="9">
                  <c:v>41.680750692820283</c:v>
                </c:pt>
                <c:pt idx="10">
                  <c:v>41.717893242670876</c:v>
                </c:pt>
                <c:pt idx="11">
                  <c:v>41.921389828749952</c:v>
                </c:pt>
                <c:pt idx="12">
                  <c:v>42.288522893851862</c:v>
                </c:pt>
                <c:pt idx="13">
                  <c:v>42.634756263000817</c:v>
                </c:pt>
                <c:pt idx="14">
                  <c:v>43.311802766005655</c:v>
                </c:pt>
                <c:pt idx="15">
                  <c:v>43.938622287206954</c:v>
                </c:pt>
                <c:pt idx="16">
                  <c:v>44.634559698309729</c:v>
                </c:pt>
                <c:pt idx="17">
                  <c:v>45.343783002612412</c:v>
                </c:pt>
                <c:pt idx="18">
                  <c:v>45.665554642474241</c:v>
                </c:pt>
                <c:pt idx="19">
                  <c:v>45.85249347519494</c:v>
                </c:pt>
                <c:pt idx="20">
                  <c:v>46.368141100420615</c:v>
                </c:pt>
                <c:pt idx="21">
                  <c:v>46.897121546885401</c:v>
                </c:pt>
                <c:pt idx="22">
                  <c:v>47.56893010595806</c:v>
                </c:pt>
              </c:numCache>
            </c:numRef>
          </c:val>
          <c:smooth val="0"/>
        </c:ser>
        <c:ser>
          <c:idx val="2"/>
          <c:order val="2"/>
          <c:tx>
            <c:strRef>
              <c:f>Datablad!$D$3</c:f>
              <c:strCache>
                <c:ptCount val="1"/>
                <c:pt idx="0">
                  <c:v>Offentliga myndigheter</c:v>
                </c:pt>
              </c:strCache>
            </c:strRef>
          </c:tx>
          <c:spPr>
            <a:ln w="12700">
              <a:solidFill>
                <a:srgbClr val="000000"/>
              </a:solidFill>
              <a:prstDash val="solid"/>
            </a:ln>
          </c:spPr>
          <c:marker>
            <c:symbol val="none"/>
          </c:marker>
          <c:cat>
            <c:strRef>
              <c:f>Datablad!$A$4:$A$26</c:f>
              <c:strCache>
                <c:ptCount val="23"/>
                <c:pt idx="0">
                  <c:v>93</c:v>
                </c:pt>
                <c:pt idx="2">
                  <c:v>95</c:v>
                </c:pt>
                <c:pt idx="4">
                  <c:v>97</c:v>
                </c:pt>
                <c:pt idx="6">
                  <c:v>99</c:v>
                </c:pt>
                <c:pt idx="8">
                  <c:v>01</c:v>
                </c:pt>
                <c:pt idx="10">
                  <c:v>03</c:v>
                </c:pt>
                <c:pt idx="12">
                  <c:v>05</c:v>
                </c:pt>
                <c:pt idx="14">
                  <c:v>07</c:v>
                </c:pt>
                <c:pt idx="16">
                  <c:v>09</c:v>
                </c:pt>
                <c:pt idx="18">
                  <c:v>11</c:v>
                </c:pt>
                <c:pt idx="20">
                  <c:v>13</c:v>
                </c:pt>
                <c:pt idx="22">
                  <c:v>15</c:v>
                </c:pt>
              </c:strCache>
            </c:strRef>
          </c:cat>
          <c:val>
            <c:numRef>
              <c:f>Datablad!$D$4:$D$26</c:f>
              <c:numCache>
                <c:formatCode>0</c:formatCode>
                <c:ptCount val="23"/>
                <c:pt idx="0">
                  <c:v>34.081531907632119</c:v>
                </c:pt>
                <c:pt idx="1">
                  <c:v>33.628879427038463</c:v>
                </c:pt>
                <c:pt idx="2">
                  <c:v>32.659844998789055</c:v>
                </c:pt>
                <c:pt idx="3">
                  <c:v>32.370965379168901</c:v>
                </c:pt>
                <c:pt idx="4">
                  <c:v>32.258922167536419</c:v>
                </c:pt>
                <c:pt idx="5">
                  <c:v>31.649833697152481</c:v>
                </c:pt>
                <c:pt idx="6">
                  <c:v>31.41177591690391</c:v>
                </c:pt>
                <c:pt idx="7">
                  <c:v>30.011567279131818</c:v>
                </c:pt>
                <c:pt idx="8">
                  <c:v>29.708172978389086</c:v>
                </c:pt>
                <c:pt idx="9">
                  <c:v>30.046491512595964</c:v>
                </c:pt>
                <c:pt idx="10">
                  <c:v>30.526460386689099</c:v>
                </c:pt>
                <c:pt idx="11">
                  <c:v>30.882073215016508</c:v>
                </c:pt>
                <c:pt idx="12">
                  <c:v>30.706791986433274</c:v>
                </c:pt>
                <c:pt idx="13">
                  <c:v>30.527041693045131</c:v>
                </c:pt>
                <c:pt idx="14">
                  <c:v>29.807772000685144</c:v>
                </c:pt>
                <c:pt idx="15">
                  <c:v>28.935911547750081</c:v>
                </c:pt>
                <c:pt idx="16">
                  <c:v>29.114009293137894</c:v>
                </c:pt>
                <c:pt idx="17">
                  <c:v>28.607637151909287</c:v>
                </c:pt>
                <c:pt idx="18">
                  <c:v>28.125867351659057</c:v>
                </c:pt>
                <c:pt idx="19">
                  <c:v>28.142308295013052</c:v>
                </c:pt>
                <c:pt idx="20">
                  <c:v>28.247910356710943</c:v>
                </c:pt>
                <c:pt idx="21">
                  <c:v>28.124550698327553</c:v>
                </c:pt>
                <c:pt idx="22">
                  <c:v>27.822835192778626</c:v>
                </c:pt>
              </c:numCache>
            </c:numRef>
          </c:val>
          <c:smooth val="0"/>
        </c:ser>
        <c:dLbls>
          <c:showLegendKey val="0"/>
          <c:showVal val="0"/>
          <c:showCatName val="0"/>
          <c:showSerName val="0"/>
          <c:showPercent val="0"/>
          <c:showBubbleSize val="0"/>
        </c:dLbls>
        <c:marker val="1"/>
        <c:smooth val="0"/>
        <c:axId val="191474304"/>
        <c:axId val="191488384"/>
      </c:lineChart>
      <c:catAx>
        <c:axId val="191474304"/>
        <c:scaling>
          <c:orientation val="minMax"/>
        </c:scaling>
        <c:delete val="0"/>
        <c:axPos val="b"/>
        <c:numFmt formatCode="@" sourceLinked="1"/>
        <c:majorTickMark val="cross"/>
        <c:minorTickMark val="none"/>
        <c:tickLblPos val="low"/>
        <c:spPr>
          <a:ln w="3175" cmpd="sng">
            <a:solidFill>
              <a:srgbClr val="000000"/>
            </a:solidFill>
          </a:ln>
        </c:spPr>
        <c:txPr>
          <a:bodyPr rot="0" vert="horz"/>
          <a:lstStyle/>
          <a:p>
            <a:pPr>
              <a:defRPr/>
            </a:pPr>
            <a:endParaRPr lang="sv-SE"/>
          </a:p>
        </c:txPr>
        <c:crossAx val="191488384"/>
        <c:crosses val="autoZero"/>
        <c:auto val="1"/>
        <c:lblAlgn val="ctr"/>
        <c:lblOffset val="100"/>
        <c:tickLblSkip val="1"/>
        <c:tickMarkSkip val="1"/>
        <c:noMultiLvlLbl val="0"/>
      </c:catAx>
      <c:valAx>
        <c:axId val="191488384"/>
        <c:scaling>
          <c:orientation val="minMax"/>
        </c:scaling>
        <c:delete val="0"/>
        <c:axPos val="l"/>
        <c:numFmt formatCode="0" sourceLinked="1"/>
        <c:majorTickMark val="in"/>
        <c:minorTickMark val="none"/>
        <c:tickLblPos val="nextTo"/>
        <c:spPr>
          <a:ln w="3175" cmpd="sng">
            <a:solidFill>
              <a:srgbClr val="000000"/>
            </a:solidFill>
          </a:ln>
        </c:spPr>
        <c:txPr>
          <a:bodyPr rot="0" vert="horz"/>
          <a:lstStyle/>
          <a:p>
            <a:pPr>
              <a:defRPr/>
            </a:pPr>
            <a:endParaRPr lang="sv-SE"/>
          </a:p>
        </c:txPr>
        <c:crossAx val="191474304"/>
        <c:crossesAt val="1"/>
        <c:crossBetween val="between"/>
        <c:majorUnit val="10"/>
      </c:valAx>
      <c:spPr>
        <a:noFill/>
        <a:ln w="3175">
          <a:solidFill>
            <a:srgbClr val="000000"/>
          </a:solidFill>
          <a:prstDash val="solid"/>
        </a:ln>
      </c:spPr>
    </c:plotArea>
    <c:legend>
      <c:legendPos val="b"/>
      <c:layout>
        <c:manualLayout>
          <c:xMode val="edge"/>
          <c:yMode val="edge"/>
          <c:x val="9.8378640808451989E-2"/>
          <c:y val="0.70318796745732048"/>
          <c:w val="0.49783549783549785"/>
          <c:h val="0.15789486788459745"/>
        </c:manualLayout>
      </c:layout>
      <c:overlay val="0"/>
      <c:spPr>
        <a:noFill/>
        <a:ln w="25400">
          <a:noFill/>
        </a:ln>
      </c:spPr>
    </c:legend>
    <c:plotVisOnly val="1"/>
    <c:dispBlanksAs val="gap"/>
    <c:showDLblsOverMax val="0"/>
  </c:chart>
  <c:spPr>
    <a:noFill/>
    <a:ln w="25400">
      <a:noFill/>
    </a:ln>
    <a:extLst>
      <a:ext uri="{909E8E84-426E-40DD-AFC4-6F175D3DCCD1}">
        <a14:hiddenFill xmlns:a14="http://schemas.microsoft.com/office/drawing/2010/main">
          <a:solidFill>
            <a:schemeClr val="bg1"/>
          </a:solidFill>
        </a14:hiddenFill>
      </a:ext>
    </a:extLst>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194570442059545E-2"/>
          <c:y val="2.1251308858909298E-2"/>
          <c:w val="0.97850678694742554"/>
          <c:h val="0.97874869114109075"/>
        </c:manualLayout>
      </c:layout>
      <c:barChart>
        <c:barDir val="col"/>
        <c:grouping val="clustered"/>
        <c:varyColors val="0"/>
        <c:ser>
          <c:idx val="0"/>
          <c:order val="0"/>
          <c:tx>
            <c:strRef>
              <c:f>Datablad!$B$3</c:f>
              <c:strCache>
                <c:ptCount val="1"/>
                <c:pt idx="0">
                  <c:v>BNP</c:v>
                </c:pt>
              </c:strCache>
            </c:strRef>
          </c:tx>
          <c:spPr>
            <a:solidFill>
              <a:srgbClr val="969696"/>
            </a:solidFill>
            <a:ln>
              <a:noFill/>
            </a:ln>
          </c:spPr>
          <c:invertIfNegative val="0"/>
          <c:cat>
            <c:strRef>
              <c:f>Datablad!$A$5:$A$25</c:f>
              <c:strCache>
                <c:ptCount val="21"/>
                <c:pt idx="0">
                  <c:v>95</c:v>
                </c:pt>
                <c:pt idx="1">
                  <c:v>96</c:v>
                </c:pt>
                <c:pt idx="2">
                  <c:v>97</c:v>
                </c:pt>
                <c:pt idx="3">
                  <c:v>98</c:v>
                </c:pt>
                <c:pt idx="4">
                  <c:v>99</c:v>
                </c:pt>
                <c:pt idx="5">
                  <c:v>00</c:v>
                </c:pt>
                <c:pt idx="6">
                  <c:v>01</c:v>
                </c:pt>
                <c:pt idx="7">
                  <c:v>02</c:v>
                </c:pt>
                <c:pt idx="8">
                  <c:v>03</c:v>
                </c:pt>
                <c:pt idx="9">
                  <c:v>04</c:v>
                </c:pt>
                <c:pt idx="10">
                  <c:v>05</c:v>
                </c:pt>
                <c:pt idx="11">
                  <c:v>06</c:v>
                </c:pt>
                <c:pt idx="12">
                  <c:v>07</c:v>
                </c:pt>
                <c:pt idx="13">
                  <c:v>08</c:v>
                </c:pt>
                <c:pt idx="14">
                  <c:v>09</c:v>
                </c:pt>
                <c:pt idx="15">
                  <c:v>10</c:v>
                </c:pt>
                <c:pt idx="16">
                  <c:v>11</c:v>
                </c:pt>
                <c:pt idx="17">
                  <c:v>12</c:v>
                </c:pt>
                <c:pt idx="18">
                  <c:v>13</c:v>
                </c:pt>
                <c:pt idx="19">
                  <c:v>14</c:v>
                </c:pt>
                <c:pt idx="20">
                  <c:v>15</c:v>
                </c:pt>
              </c:strCache>
            </c:strRef>
          </c:cat>
          <c:val>
            <c:numRef>
              <c:f>Datablad!$B$5:$B$25</c:f>
              <c:numCache>
                <c:formatCode>0.0</c:formatCode>
                <c:ptCount val="21"/>
                <c:pt idx="0">
                  <c:v>4.1707405460583082</c:v>
                </c:pt>
                <c:pt idx="1">
                  <c:v>1.6306409287687098</c:v>
                </c:pt>
                <c:pt idx="2">
                  <c:v>2.9204170777697618</c:v>
                </c:pt>
                <c:pt idx="3">
                  <c:v>4.0954847504955838</c:v>
                </c:pt>
                <c:pt idx="4">
                  <c:v>4.4128521119798938</c:v>
                </c:pt>
                <c:pt idx="5">
                  <c:v>4.5775638663567824</c:v>
                </c:pt>
                <c:pt idx="6">
                  <c:v>1.37794748075813</c:v>
                </c:pt>
                <c:pt idx="7">
                  <c:v>2.4857857378360313</c:v>
                </c:pt>
                <c:pt idx="8">
                  <c:v>2.4517735039904971</c:v>
                </c:pt>
                <c:pt idx="9">
                  <c:v>3.7601776411516736</c:v>
                </c:pt>
                <c:pt idx="10">
                  <c:v>3.1442299117096226</c:v>
                </c:pt>
                <c:pt idx="11">
                  <c:v>4.5456640578187084</c:v>
                </c:pt>
                <c:pt idx="12">
                  <c:v>3.4362047073246673</c:v>
                </c:pt>
                <c:pt idx="13">
                  <c:v>-0.84521831254411217</c:v>
                </c:pt>
                <c:pt idx="14">
                  <c:v>-4.9137141315529673</c:v>
                </c:pt>
                <c:pt idx="15">
                  <c:v>6.3026252858282206</c:v>
                </c:pt>
                <c:pt idx="16">
                  <c:v>2.945951201542282</c:v>
                </c:pt>
                <c:pt idx="17">
                  <c:v>1.2712771034221431</c:v>
                </c:pt>
                <c:pt idx="18">
                  <c:v>1.5280389449483986</c:v>
                </c:pt>
                <c:pt idx="19">
                  <c:v>2.8646429244722227</c:v>
                </c:pt>
                <c:pt idx="20">
                  <c:v>3.037726358689989</c:v>
                </c:pt>
              </c:numCache>
            </c:numRef>
          </c:val>
        </c:ser>
        <c:dLbls>
          <c:showLegendKey val="0"/>
          <c:showVal val="0"/>
          <c:showCatName val="0"/>
          <c:showSerName val="0"/>
          <c:showPercent val="0"/>
          <c:showBubbleSize val="0"/>
        </c:dLbls>
        <c:gapWidth val="50"/>
        <c:axId val="191724160"/>
        <c:axId val="191730048"/>
      </c:barChart>
      <c:lineChart>
        <c:grouping val="standard"/>
        <c:varyColors val="0"/>
        <c:ser>
          <c:idx val="1"/>
          <c:order val="1"/>
          <c:tx>
            <c:strRef>
              <c:f>Datablad!$C$3</c:f>
              <c:strCache>
                <c:ptCount val="1"/>
                <c:pt idx="0">
                  <c:v>Arbetade timmar</c:v>
                </c:pt>
              </c:strCache>
            </c:strRef>
          </c:tx>
          <c:spPr>
            <a:ln w="25400">
              <a:solidFill>
                <a:srgbClr val="000000"/>
              </a:solidFill>
              <a:prstDash val="solid"/>
            </a:ln>
          </c:spPr>
          <c:marker>
            <c:symbol val="none"/>
          </c:marker>
          <c:cat>
            <c:strRef>
              <c:f>Datablad!$A$5:$A$25</c:f>
              <c:strCache>
                <c:ptCount val="21"/>
                <c:pt idx="0">
                  <c:v>95</c:v>
                </c:pt>
                <c:pt idx="1">
                  <c:v>96</c:v>
                </c:pt>
                <c:pt idx="2">
                  <c:v>97</c:v>
                </c:pt>
                <c:pt idx="3">
                  <c:v>98</c:v>
                </c:pt>
                <c:pt idx="4">
                  <c:v>99</c:v>
                </c:pt>
                <c:pt idx="5">
                  <c:v>00</c:v>
                </c:pt>
                <c:pt idx="6">
                  <c:v>01</c:v>
                </c:pt>
                <c:pt idx="7">
                  <c:v>02</c:v>
                </c:pt>
                <c:pt idx="8">
                  <c:v>03</c:v>
                </c:pt>
                <c:pt idx="9">
                  <c:v>04</c:v>
                </c:pt>
                <c:pt idx="10">
                  <c:v>05</c:v>
                </c:pt>
                <c:pt idx="11">
                  <c:v>06</c:v>
                </c:pt>
                <c:pt idx="12">
                  <c:v>07</c:v>
                </c:pt>
                <c:pt idx="13">
                  <c:v>08</c:v>
                </c:pt>
                <c:pt idx="14">
                  <c:v>09</c:v>
                </c:pt>
                <c:pt idx="15">
                  <c:v>10</c:v>
                </c:pt>
                <c:pt idx="16">
                  <c:v>11</c:v>
                </c:pt>
                <c:pt idx="17">
                  <c:v>12</c:v>
                </c:pt>
                <c:pt idx="18">
                  <c:v>13</c:v>
                </c:pt>
                <c:pt idx="19">
                  <c:v>14</c:v>
                </c:pt>
                <c:pt idx="20">
                  <c:v>15</c:v>
                </c:pt>
              </c:strCache>
            </c:strRef>
          </c:cat>
          <c:val>
            <c:numRef>
              <c:f>Datablad!$C$5:$C$25</c:f>
              <c:numCache>
                <c:formatCode>0.0</c:formatCode>
                <c:ptCount val="21"/>
                <c:pt idx="0">
                  <c:v>2.486788886788887</c:v>
                </c:pt>
                <c:pt idx="1">
                  <c:v>3.6882839447524574E-2</c:v>
                </c:pt>
                <c:pt idx="2">
                  <c:v>-0.44095612265364148</c:v>
                </c:pt>
                <c:pt idx="3">
                  <c:v>1.2925837157560118</c:v>
                </c:pt>
                <c:pt idx="4">
                  <c:v>2.0216201038888109</c:v>
                </c:pt>
                <c:pt idx="5">
                  <c:v>1.3236204761249484</c:v>
                </c:pt>
                <c:pt idx="6">
                  <c:v>0.91587372995730454</c:v>
                </c:pt>
                <c:pt idx="7">
                  <c:v>-1.3483051560265793</c:v>
                </c:pt>
                <c:pt idx="8">
                  <c:v>-1.1068291171797955</c:v>
                </c:pt>
                <c:pt idx="9">
                  <c:v>-0.37101272679984998</c:v>
                </c:pt>
                <c:pt idx="10">
                  <c:v>0.20278329446413143</c:v>
                </c:pt>
                <c:pt idx="11">
                  <c:v>1.8921723710592337</c:v>
                </c:pt>
                <c:pt idx="12">
                  <c:v>3.412190653239215</c:v>
                </c:pt>
                <c:pt idx="13">
                  <c:v>0.66524783555401346</c:v>
                </c:pt>
                <c:pt idx="14">
                  <c:v>-2.5888553562898955</c:v>
                </c:pt>
                <c:pt idx="15">
                  <c:v>1.9692136240161593</c:v>
                </c:pt>
                <c:pt idx="16">
                  <c:v>2.0134264862989184</c:v>
                </c:pt>
                <c:pt idx="17">
                  <c:v>0.65753879612815447</c:v>
                </c:pt>
                <c:pt idx="18">
                  <c:v>0.3793069499250965</c:v>
                </c:pt>
                <c:pt idx="19">
                  <c:v>1.3580932208415044</c:v>
                </c:pt>
                <c:pt idx="20">
                  <c:v>1.1648062891215807</c:v>
                </c:pt>
              </c:numCache>
            </c:numRef>
          </c:val>
          <c:smooth val="0"/>
        </c:ser>
        <c:ser>
          <c:idx val="2"/>
          <c:order val="2"/>
          <c:tx>
            <c:strRef>
              <c:f>Datablad!$D$3</c:f>
              <c:strCache>
                <c:ptCount val="1"/>
                <c:pt idx="0">
                  <c:v>Sysselsatta</c:v>
                </c:pt>
              </c:strCache>
            </c:strRef>
          </c:tx>
          <c:spPr>
            <a:ln w="12700">
              <a:solidFill>
                <a:srgbClr val="000000"/>
              </a:solidFill>
              <a:prstDash val="dash"/>
            </a:ln>
          </c:spPr>
          <c:marker>
            <c:symbol val="none"/>
          </c:marker>
          <c:cat>
            <c:strRef>
              <c:f>Datablad!$A$5:$A$25</c:f>
              <c:strCache>
                <c:ptCount val="21"/>
                <c:pt idx="0">
                  <c:v>95</c:v>
                </c:pt>
                <c:pt idx="1">
                  <c:v>96</c:v>
                </c:pt>
                <c:pt idx="2">
                  <c:v>97</c:v>
                </c:pt>
                <c:pt idx="3">
                  <c:v>98</c:v>
                </c:pt>
                <c:pt idx="4">
                  <c:v>99</c:v>
                </c:pt>
                <c:pt idx="5">
                  <c:v>00</c:v>
                </c:pt>
                <c:pt idx="6">
                  <c:v>01</c:v>
                </c:pt>
                <c:pt idx="7">
                  <c:v>02</c:v>
                </c:pt>
                <c:pt idx="8">
                  <c:v>03</c:v>
                </c:pt>
                <c:pt idx="9">
                  <c:v>04</c:v>
                </c:pt>
                <c:pt idx="10">
                  <c:v>05</c:v>
                </c:pt>
                <c:pt idx="11">
                  <c:v>06</c:v>
                </c:pt>
                <c:pt idx="12">
                  <c:v>07</c:v>
                </c:pt>
                <c:pt idx="13">
                  <c:v>08</c:v>
                </c:pt>
                <c:pt idx="14">
                  <c:v>09</c:v>
                </c:pt>
                <c:pt idx="15">
                  <c:v>10</c:v>
                </c:pt>
                <c:pt idx="16">
                  <c:v>11</c:v>
                </c:pt>
                <c:pt idx="17">
                  <c:v>12</c:v>
                </c:pt>
                <c:pt idx="18">
                  <c:v>13</c:v>
                </c:pt>
                <c:pt idx="19">
                  <c:v>14</c:v>
                </c:pt>
                <c:pt idx="20">
                  <c:v>15</c:v>
                </c:pt>
              </c:strCache>
            </c:strRef>
          </c:cat>
          <c:val>
            <c:numRef>
              <c:f>Datablad!$D$5:$D$25</c:f>
              <c:numCache>
                <c:formatCode>0.0</c:formatCode>
                <c:ptCount val="21"/>
                <c:pt idx="0">
                  <c:v>1.4517114155613993</c:v>
                </c:pt>
                <c:pt idx="1">
                  <c:v>-0.56141140883917184</c:v>
                </c:pt>
                <c:pt idx="2">
                  <c:v>-0.99872267848660601</c:v>
                </c:pt>
                <c:pt idx="3">
                  <c:v>1.5962273250451831</c:v>
                </c:pt>
                <c:pt idx="4">
                  <c:v>2.2007330883180578</c:v>
                </c:pt>
                <c:pt idx="5">
                  <c:v>2.1969181853877218</c:v>
                </c:pt>
                <c:pt idx="6">
                  <c:v>1.8491186640802755</c:v>
                </c:pt>
                <c:pt idx="7">
                  <c:v>0.32294793499637636</c:v>
                </c:pt>
                <c:pt idx="8">
                  <c:v>-0.2526659467292241</c:v>
                </c:pt>
                <c:pt idx="9">
                  <c:v>-0.40984077582419876</c:v>
                </c:pt>
                <c:pt idx="10">
                  <c:v>0.34461667712986965</c:v>
                </c:pt>
                <c:pt idx="11">
                  <c:v>1.8831434840282102</c:v>
                </c:pt>
                <c:pt idx="12">
                  <c:v>2.5110160602622216</c:v>
                </c:pt>
                <c:pt idx="13">
                  <c:v>1.1517032963886811</c:v>
                </c:pt>
                <c:pt idx="14">
                  <c:v>-2.052053130866994</c:v>
                </c:pt>
                <c:pt idx="15">
                  <c:v>0.55618153733368803</c:v>
                </c:pt>
                <c:pt idx="16">
                  <c:v>2.2583344901952649</c:v>
                </c:pt>
                <c:pt idx="17">
                  <c:v>0.67491833468693607</c:v>
                </c:pt>
                <c:pt idx="18">
                  <c:v>1.0218130799460878</c:v>
                </c:pt>
                <c:pt idx="19">
                  <c:v>1.1718305026807316</c:v>
                </c:pt>
                <c:pt idx="20">
                  <c:v>1.1927200290844264</c:v>
                </c:pt>
              </c:numCache>
            </c:numRef>
          </c:val>
          <c:smooth val="0"/>
        </c:ser>
        <c:dLbls>
          <c:showLegendKey val="0"/>
          <c:showVal val="0"/>
          <c:showCatName val="0"/>
          <c:showSerName val="0"/>
          <c:showPercent val="0"/>
          <c:showBubbleSize val="0"/>
        </c:dLbls>
        <c:marker val="1"/>
        <c:smooth val="0"/>
        <c:axId val="191724160"/>
        <c:axId val="191730048"/>
      </c:lineChart>
      <c:catAx>
        <c:axId val="191724160"/>
        <c:scaling>
          <c:orientation val="minMax"/>
        </c:scaling>
        <c:delete val="0"/>
        <c:axPos val="b"/>
        <c:majorTickMark val="cross"/>
        <c:minorTickMark val="none"/>
        <c:tickLblPos val="low"/>
        <c:spPr>
          <a:ln w="3175" cmpd="sng">
            <a:solidFill>
              <a:srgbClr val="000000"/>
            </a:solidFill>
          </a:ln>
        </c:spPr>
        <c:txPr>
          <a:bodyPr rot="0" vert="horz"/>
          <a:lstStyle/>
          <a:p>
            <a:pPr>
              <a:defRPr/>
            </a:pPr>
            <a:endParaRPr lang="sv-SE"/>
          </a:p>
        </c:txPr>
        <c:crossAx val="191730048"/>
        <c:crosses val="autoZero"/>
        <c:auto val="1"/>
        <c:lblAlgn val="ctr"/>
        <c:lblOffset val="100"/>
        <c:tickLblSkip val="2"/>
        <c:tickMarkSkip val="1"/>
        <c:noMultiLvlLbl val="0"/>
      </c:catAx>
      <c:valAx>
        <c:axId val="191730048"/>
        <c:scaling>
          <c:orientation val="minMax"/>
          <c:max val="8"/>
          <c:min val="-6"/>
        </c:scaling>
        <c:delete val="0"/>
        <c:axPos val="l"/>
        <c:numFmt formatCode="0" sourceLinked="0"/>
        <c:majorTickMark val="in"/>
        <c:minorTickMark val="none"/>
        <c:tickLblPos val="nextTo"/>
        <c:spPr>
          <a:ln w="3175">
            <a:solidFill>
              <a:srgbClr val="000000"/>
            </a:solidFill>
          </a:ln>
        </c:spPr>
        <c:txPr>
          <a:bodyPr rot="0" vert="horz"/>
          <a:lstStyle/>
          <a:p>
            <a:pPr>
              <a:defRPr/>
            </a:pPr>
            <a:endParaRPr lang="sv-SE"/>
          </a:p>
        </c:txPr>
        <c:crossAx val="191724160"/>
        <c:crosses val="autoZero"/>
        <c:crossBetween val="between"/>
      </c:valAx>
      <c:spPr>
        <a:noFill/>
        <a:ln w="3175">
          <a:solidFill>
            <a:srgbClr val="000000"/>
          </a:solidFill>
          <a:prstDash val="solid"/>
        </a:ln>
      </c:spPr>
    </c:plotArea>
    <c:legend>
      <c:legendPos val="r"/>
      <c:layout>
        <c:manualLayout>
          <c:xMode val="edge"/>
          <c:yMode val="edge"/>
          <c:x val="0.13379251468998901"/>
          <c:y val="0.72074597828306519"/>
          <c:w val="0.36451330437143631"/>
          <c:h val="0.15870967741935485"/>
        </c:manualLayout>
      </c:layout>
      <c:overlay val="0"/>
      <c:spPr>
        <a:noFill/>
        <a:ln w="25400">
          <a:noFill/>
        </a:ln>
        <a:effectLst/>
      </c:spPr>
    </c:legend>
    <c:plotVisOnly val="1"/>
    <c:dispBlanksAs val="gap"/>
    <c:showDLblsOverMax val="0"/>
  </c:chart>
  <c:spPr>
    <a:noFill/>
    <a:ln w="25400">
      <a:noFill/>
    </a:ln>
    <a:extLst>
      <a:ext uri="{909E8E84-426E-40DD-AFC4-6F175D3DCCD1}">
        <a14:hiddenFill xmlns:a14="http://schemas.microsoft.com/office/drawing/2010/main">
          <a:solidFill>
            <a:schemeClr val="bg1"/>
          </a:solidFill>
        </a14:hiddenFill>
      </a:ext>
    </a:extLst>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0645161290322581E-2"/>
          <c:w val="0.97844827586206895"/>
          <c:h val="0.97935483870967743"/>
        </c:manualLayout>
      </c:layout>
      <c:lineChart>
        <c:grouping val="standard"/>
        <c:varyColors val="0"/>
        <c:ser>
          <c:idx val="0"/>
          <c:order val="0"/>
          <c:tx>
            <c:strRef>
              <c:f>Datablad!$B$3</c:f>
              <c:strCache>
                <c:ptCount val="1"/>
                <c:pt idx="0">
                  <c:v>Antal i arbetskraften (vänster skala)</c:v>
                </c:pt>
              </c:strCache>
            </c:strRef>
          </c:tx>
          <c:spPr>
            <a:ln w="25400">
              <a:solidFill>
                <a:srgbClr val="000000"/>
              </a:solidFill>
              <a:prstDash val="solid"/>
            </a:ln>
          </c:spPr>
          <c:marker>
            <c:symbol val="none"/>
          </c:marker>
          <c:cat>
            <c:strRef>
              <c:f>Datablad!$A$5:$A$29</c:f>
              <c:strCache>
                <c:ptCount val="25"/>
                <c:pt idx="0">
                  <c:v>91</c:v>
                </c:pt>
                <c:pt idx="2">
                  <c:v>93</c:v>
                </c:pt>
                <c:pt idx="4">
                  <c:v>95</c:v>
                </c:pt>
                <c:pt idx="6">
                  <c:v>97</c:v>
                </c:pt>
                <c:pt idx="8">
                  <c:v>99</c:v>
                </c:pt>
                <c:pt idx="10">
                  <c:v>01</c:v>
                </c:pt>
                <c:pt idx="12">
                  <c:v>03</c:v>
                </c:pt>
                <c:pt idx="14">
                  <c:v>05</c:v>
                </c:pt>
                <c:pt idx="16">
                  <c:v>07</c:v>
                </c:pt>
                <c:pt idx="18">
                  <c:v>09</c:v>
                </c:pt>
                <c:pt idx="20">
                  <c:v>11</c:v>
                </c:pt>
                <c:pt idx="22">
                  <c:v>13</c:v>
                </c:pt>
                <c:pt idx="24">
                  <c:v>15</c:v>
                </c:pt>
              </c:strCache>
            </c:strRef>
          </c:cat>
          <c:val>
            <c:numRef>
              <c:f>Datablad!$B$5:$B$29</c:f>
              <c:numCache>
                <c:formatCode>0.0</c:formatCode>
                <c:ptCount val="25"/>
                <c:pt idx="0">
                  <c:v>4677.07</c:v>
                </c:pt>
                <c:pt idx="1">
                  <c:v>4604.05</c:v>
                </c:pt>
                <c:pt idx="2">
                  <c:v>4514.03</c:v>
                </c:pt>
                <c:pt idx="3">
                  <c:v>4498.1600000000008</c:v>
                </c:pt>
                <c:pt idx="4">
                  <c:v>4536</c:v>
                </c:pt>
                <c:pt idx="5">
                  <c:v>4549.04</c:v>
                </c:pt>
                <c:pt idx="6">
                  <c:v>4515.71</c:v>
                </c:pt>
                <c:pt idx="7">
                  <c:v>4501.0600000000004</c:v>
                </c:pt>
                <c:pt idx="8">
                  <c:v>4535.0200000000004</c:v>
                </c:pt>
                <c:pt idx="9">
                  <c:v>4571.75</c:v>
                </c:pt>
                <c:pt idx="10">
                  <c:v>4617.3900000000003</c:v>
                </c:pt>
                <c:pt idx="11">
                  <c:v>4638.2699999999995</c:v>
                </c:pt>
                <c:pt idx="12">
                  <c:v>4656.8100000000004</c:v>
                </c:pt>
                <c:pt idx="13">
                  <c:v>4677.95</c:v>
                </c:pt>
                <c:pt idx="14">
                  <c:v>4714.42</c:v>
                </c:pt>
                <c:pt idx="15">
                  <c:v>4765.768</c:v>
                </c:pt>
                <c:pt idx="16">
                  <c:v>4838.21</c:v>
                </c:pt>
                <c:pt idx="17">
                  <c:v>4897.6710000000003</c:v>
                </c:pt>
                <c:pt idx="18">
                  <c:v>4906.9679999999998</c:v>
                </c:pt>
                <c:pt idx="19">
                  <c:v>4948.2709999999997</c:v>
                </c:pt>
                <c:pt idx="20">
                  <c:v>5016.3019999999997</c:v>
                </c:pt>
                <c:pt idx="21">
                  <c:v>5060.1350000000002</c:v>
                </c:pt>
                <c:pt idx="22">
                  <c:v>5115.5519999999997</c:v>
                </c:pt>
                <c:pt idx="23">
                  <c:v>5159.3371072436476</c:v>
                </c:pt>
                <c:pt idx="24">
                  <c:v>5193.3299315496879</c:v>
                </c:pt>
              </c:numCache>
            </c:numRef>
          </c:val>
          <c:smooth val="0"/>
        </c:ser>
        <c:dLbls>
          <c:showLegendKey val="0"/>
          <c:showVal val="0"/>
          <c:showCatName val="0"/>
          <c:showSerName val="0"/>
          <c:showPercent val="0"/>
          <c:showBubbleSize val="0"/>
        </c:dLbls>
        <c:marker val="1"/>
        <c:smooth val="0"/>
        <c:axId val="191755776"/>
        <c:axId val="191757312"/>
      </c:lineChart>
      <c:lineChart>
        <c:grouping val="standard"/>
        <c:varyColors val="0"/>
        <c:ser>
          <c:idx val="1"/>
          <c:order val="1"/>
          <c:tx>
            <c:strRef>
              <c:f>Datablad!$C$3</c:f>
              <c:strCache>
                <c:ptCount val="1"/>
                <c:pt idx="0">
                  <c:v>Arbetskraftsdeltagande (höger skala)</c:v>
                </c:pt>
              </c:strCache>
            </c:strRef>
          </c:tx>
          <c:spPr>
            <a:ln w="12700">
              <a:solidFill>
                <a:srgbClr val="000000"/>
              </a:solidFill>
              <a:prstDash val="dash"/>
            </a:ln>
          </c:spPr>
          <c:marker>
            <c:symbol val="none"/>
          </c:marker>
          <c:cat>
            <c:strRef>
              <c:f>Datablad!$A$5:$A$29</c:f>
              <c:strCache>
                <c:ptCount val="25"/>
                <c:pt idx="0">
                  <c:v>91</c:v>
                </c:pt>
                <c:pt idx="2">
                  <c:v>93</c:v>
                </c:pt>
                <c:pt idx="4">
                  <c:v>95</c:v>
                </c:pt>
                <c:pt idx="6">
                  <c:v>97</c:v>
                </c:pt>
                <c:pt idx="8">
                  <c:v>99</c:v>
                </c:pt>
                <c:pt idx="10">
                  <c:v>01</c:v>
                </c:pt>
                <c:pt idx="12">
                  <c:v>03</c:v>
                </c:pt>
                <c:pt idx="14">
                  <c:v>05</c:v>
                </c:pt>
                <c:pt idx="16">
                  <c:v>07</c:v>
                </c:pt>
                <c:pt idx="18">
                  <c:v>09</c:v>
                </c:pt>
                <c:pt idx="20">
                  <c:v>11</c:v>
                </c:pt>
                <c:pt idx="22">
                  <c:v>13</c:v>
                </c:pt>
                <c:pt idx="24">
                  <c:v>15</c:v>
                </c:pt>
              </c:strCache>
            </c:strRef>
          </c:cat>
          <c:val>
            <c:numRef>
              <c:f>Datablad!$C$5:$C$29</c:f>
              <c:numCache>
                <c:formatCode>0.0</c:formatCode>
                <c:ptCount val="25"/>
                <c:pt idx="0">
                  <c:v>73.519531821046982</c:v>
                </c:pt>
                <c:pt idx="1">
                  <c:v>72.209206809141335</c:v>
                </c:pt>
                <c:pt idx="2">
                  <c:v>70.694094247725232</c:v>
                </c:pt>
                <c:pt idx="3">
                  <c:v>70.101868511463636</c:v>
                </c:pt>
                <c:pt idx="4">
                  <c:v>70.495453579419859</c:v>
                </c:pt>
                <c:pt idx="5">
                  <c:v>70.741951987957336</c:v>
                </c:pt>
                <c:pt idx="6">
                  <c:v>70.258683226334682</c:v>
                </c:pt>
                <c:pt idx="7">
                  <c:v>70.01337329377732</c:v>
                </c:pt>
                <c:pt idx="8">
                  <c:v>70.476334780539446</c:v>
                </c:pt>
                <c:pt idx="9">
                  <c:v>70.866358379083678</c:v>
                </c:pt>
                <c:pt idx="10">
                  <c:v>71.235873497193893</c:v>
                </c:pt>
                <c:pt idx="11">
                  <c:v>71.149286305134893</c:v>
                </c:pt>
                <c:pt idx="12">
                  <c:v>70.961022416796069</c:v>
                </c:pt>
                <c:pt idx="13">
                  <c:v>70.776342928512165</c:v>
                </c:pt>
                <c:pt idx="14">
                  <c:v>70.757620681537503</c:v>
                </c:pt>
                <c:pt idx="15">
                  <c:v>70.793810528284411</c:v>
                </c:pt>
                <c:pt idx="16">
                  <c:v>71.117443493264204</c:v>
                </c:pt>
                <c:pt idx="17">
                  <c:v>71.19262747768677</c:v>
                </c:pt>
                <c:pt idx="18">
                  <c:v>70.54718490168257</c:v>
                </c:pt>
                <c:pt idx="19">
                  <c:v>70.471965767140858</c:v>
                </c:pt>
                <c:pt idx="20">
                  <c:v>70.915549662618304</c:v>
                </c:pt>
                <c:pt idx="21">
                  <c:v>71.120472089596205</c:v>
                </c:pt>
                <c:pt idx="22">
                  <c:v>71.483686080882293</c:v>
                </c:pt>
                <c:pt idx="23">
                  <c:v>71.539808128651927</c:v>
                </c:pt>
                <c:pt idx="24">
                  <c:v>71.478474061524992</c:v>
                </c:pt>
              </c:numCache>
            </c:numRef>
          </c:val>
          <c:smooth val="0"/>
        </c:ser>
        <c:dLbls>
          <c:showLegendKey val="0"/>
          <c:showVal val="0"/>
          <c:showCatName val="0"/>
          <c:showSerName val="0"/>
          <c:showPercent val="0"/>
          <c:showBubbleSize val="0"/>
        </c:dLbls>
        <c:marker val="1"/>
        <c:smooth val="0"/>
        <c:axId val="192563456"/>
        <c:axId val="192561920"/>
      </c:lineChart>
      <c:catAx>
        <c:axId val="191755776"/>
        <c:scaling>
          <c:orientation val="minMax"/>
        </c:scaling>
        <c:delete val="0"/>
        <c:axPos val="b"/>
        <c:majorTickMark val="cross"/>
        <c:minorTickMark val="none"/>
        <c:tickLblPos val="low"/>
        <c:spPr>
          <a:ln w="3175" cmpd="sng">
            <a:solidFill>
              <a:srgbClr val="000000"/>
            </a:solidFill>
          </a:ln>
        </c:spPr>
        <c:txPr>
          <a:bodyPr rot="0" vert="horz"/>
          <a:lstStyle/>
          <a:p>
            <a:pPr>
              <a:defRPr/>
            </a:pPr>
            <a:endParaRPr lang="sv-SE"/>
          </a:p>
        </c:txPr>
        <c:crossAx val="191757312"/>
        <c:crosses val="autoZero"/>
        <c:auto val="1"/>
        <c:lblAlgn val="ctr"/>
        <c:lblOffset val="100"/>
        <c:noMultiLvlLbl val="0"/>
      </c:catAx>
      <c:valAx>
        <c:axId val="191757312"/>
        <c:scaling>
          <c:orientation val="minMax"/>
          <c:max val="5400"/>
          <c:min val="4400"/>
        </c:scaling>
        <c:delete val="0"/>
        <c:axPos val="l"/>
        <c:numFmt formatCode="#,##0" sourceLinked="0"/>
        <c:majorTickMark val="in"/>
        <c:minorTickMark val="none"/>
        <c:tickLblPos val="nextTo"/>
        <c:spPr>
          <a:ln w="3175" cmpd="sng">
            <a:solidFill>
              <a:srgbClr val="000000"/>
            </a:solidFill>
          </a:ln>
        </c:spPr>
        <c:txPr>
          <a:bodyPr rot="0" vert="horz"/>
          <a:lstStyle/>
          <a:p>
            <a:pPr>
              <a:defRPr/>
            </a:pPr>
            <a:endParaRPr lang="sv-SE"/>
          </a:p>
        </c:txPr>
        <c:crossAx val="191755776"/>
        <c:crossesAt val="1"/>
        <c:crossBetween val="between"/>
        <c:majorUnit val="200"/>
      </c:valAx>
      <c:valAx>
        <c:axId val="192561920"/>
        <c:scaling>
          <c:orientation val="minMax"/>
          <c:max val="75"/>
          <c:min val="68"/>
        </c:scaling>
        <c:delete val="0"/>
        <c:axPos val="r"/>
        <c:numFmt formatCode="0" sourceLinked="0"/>
        <c:majorTickMark val="in"/>
        <c:minorTickMark val="none"/>
        <c:tickLblPos val="nextTo"/>
        <c:spPr>
          <a:ln w="3175">
            <a:solidFill>
              <a:srgbClr val="000000"/>
            </a:solidFill>
          </a:ln>
        </c:spPr>
        <c:crossAx val="192563456"/>
        <c:crosses val="max"/>
        <c:crossBetween val="between"/>
      </c:valAx>
      <c:catAx>
        <c:axId val="192563456"/>
        <c:scaling>
          <c:orientation val="minMax"/>
        </c:scaling>
        <c:delete val="1"/>
        <c:axPos val="b"/>
        <c:majorTickMark val="out"/>
        <c:minorTickMark val="none"/>
        <c:tickLblPos val="nextTo"/>
        <c:crossAx val="192561920"/>
        <c:crossesAt val="0"/>
        <c:auto val="1"/>
        <c:lblAlgn val="ctr"/>
        <c:lblOffset val="100"/>
        <c:noMultiLvlLbl val="0"/>
      </c:catAx>
      <c:spPr>
        <a:noFill/>
        <a:ln w="3175">
          <a:solidFill>
            <a:srgbClr val="000000"/>
          </a:solidFill>
          <a:prstDash val="solid"/>
        </a:ln>
      </c:spPr>
    </c:plotArea>
    <c:legend>
      <c:legendPos val="b"/>
      <c:layout>
        <c:manualLayout>
          <c:xMode val="edge"/>
          <c:yMode val="edge"/>
          <c:x val="0.18867921786593284"/>
          <c:y val="8.5484479729290033E-2"/>
          <c:w val="0.59962632364919899"/>
          <c:h val="0.12930428478418815"/>
        </c:manualLayout>
      </c:layout>
      <c:overlay val="0"/>
      <c:spPr>
        <a:noFill/>
        <a:ln w="25400">
          <a:noFill/>
        </a:ln>
        <a:effectLst/>
      </c:spPr>
    </c:legend>
    <c:plotVisOnly val="1"/>
    <c:dispBlanksAs val="gap"/>
    <c:showDLblsOverMax val="0"/>
  </c:chart>
  <c:spPr>
    <a:noFill/>
    <a:ln w="25400">
      <a:noFill/>
    </a:ln>
    <a:extLst>
      <a:ext uri="{909E8E84-426E-40DD-AFC4-6F175D3DCCD1}">
        <a14:hiddenFill xmlns:a14="http://schemas.microsoft.com/office/drawing/2010/main">
          <a:solidFill>
            <a:schemeClr val="bg1"/>
          </a:solidFill>
        </a14:hiddenFill>
      </a:ext>
    </a:extLst>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119400768209282E-2"/>
          <c:y val="4.1974025974025976E-2"/>
          <c:w val="0.84398608236718042"/>
          <c:h val="0.87437447591778306"/>
        </c:manualLayout>
      </c:layout>
      <c:lineChart>
        <c:grouping val="standard"/>
        <c:varyColors val="0"/>
        <c:ser>
          <c:idx val="1"/>
          <c:order val="1"/>
          <c:tx>
            <c:strRef>
              <c:f>Datablad!$C$3</c:f>
              <c:strCache>
                <c:ptCount val="1"/>
                <c:pt idx="0">
                  <c:v>Antal arbetslösa (vänster skala)</c:v>
                </c:pt>
              </c:strCache>
            </c:strRef>
          </c:tx>
          <c:spPr>
            <a:ln w="12700">
              <a:solidFill>
                <a:srgbClr val="000000"/>
              </a:solidFill>
              <a:prstDash val="dash"/>
            </a:ln>
          </c:spPr>
          <c:marker>
            <c:symbol val="none"/>
          </c:marker>
          <c:dPt>
            <c:idx val="24"/>
            <c:bubble3D val="0"/>
            <c:spPr>
              <a:ln w="12700" cmpd="sng">
                <a:solidFill>
                  <a:srgbClr val="000000"/>
                </a:solidFill>
                <a:prstDash val="dash"/>
              </a:ln>
            </c:spPr>
          </c:dPt>
          <c:cat>
            <c:strRef>
              <c:f>Datablad!$A$5:$A$29</c:f>
              <c:strCache>
                <c:ptCount val="25"/>
                <c:pt idx="0">
                  <c:v>91</c:v>
                </c:pt>
                <c:pt idx="2">
                  <c:v>93</c:v>
                </c:pt>
                <c:pt idx="4">
                  <c:v>95</c:v>
                </c:pt>
                <c:pt idx="6">
                  <c:v>97</c:v>
                </c:pt>
                <c:pt idx="8">
                  <c:v>99</c:v>
                </c:pt>
                <c:pt idx="10">
                  <c:v>01</c:v>
                </c:pt>
                <c:pt idx="12">
                  <c:v>03</c:v>
                </c:pt>
                <c:pt idx="14">
                  <c:v>05</c:v>
                </c:pt>
                <c:pt idx="16">
                  <c:v>07</c:v>
                </c:pt>
                <c:pt idx="18">
                  <c:v>09</c:v>
                </c:pt>
                <c:pt idx="20">
                  <c:v>11</c:v>
                </c:pt>
                <c:pt idx="22">
                  <c:v>13</c:v>
                </c:pt>
                <c:pt idx="24">
                  <c:v>15</c:v>
                </c:pt>
              </c:strCache>
            </c:strRef>
          </c:cat>
          <c:val>
            <c:numRef>
              <c:f>Datablad!$C$5:$C$29</c:f>
              <c:numCache>
                <c:formatCode>0.0</c:formatCode>
                <c:ptCount val="25"/>
                <c:pt idx="0">
                  <c:v>177.89000000000001</c:v>
                </c:pt>
                <c:pt idx="1">
                  <c:v>297.10000000000002</c:v>
                </c:pt>
                <c:pt idx="2">
                  <c:v>456.1</c:v>
                </c:pt>
                <c:pt idx="3">
                  <c:v>470.51</c:v>
                </c:pt>
                <c:pt idx="4">
                  <c:v>449.82</c:v>
                </c:pt>
                <c:pt idx="5">
                  <c:v>485.87</c:v>
                </c:pt>
                <c:pt idx="6">
                  <c:v>493.05</c:v>
                </c:pt>
                <c:pt idx="7">
                  <c:v>414.24</c:v>
                </c:pt>
                <c:pt idx="8">
                  <c:v>358.22999999999996</c:v>
                </c:pt>
                <c:pt idx="9">
                  <c:v>303.25</c:v>
                </c:pt>
                <c:pt idx="10">
                  <c:v>269.95</c:v>
                </c:pt>
                <c:pt idx="11">
                  <c:v>276.8</c:v>
                </c:pt>
                <c:pt idx="12">
                  <c:v>306.33</c:v>
                </c:pt>
                <c:pt idx="13">
                  <c:v>345.28999999999996</c:v>
                </c:pt>
                <c:pt idx="14">
                  <c:v>366.84899999999999</c:v>
                </c:pt>
                <c:pt idx="15">
                  <c:v>336.32600000000002</c:v>
                </c:pt>
                <c:pt idx="16">
                  <c:v>297.54399999999998</c:v>
                </c:pt>
                <c:pt idx="17">
                  <c:v>304.70999999999998</c:v>
                </c:pt>
                <c:pt idx="18">
                  <c:v>408.25700000000001</c:v>
                </c:pt>
                <c:pt idx="19">
                  <c:v>424.53899999999999</c:v>
                </c:pt>
                <c:pt idx="20">
                  <c:v>390.40899999999999</c:v>
                </c:pt>
                <c:pt idx="21">
                  <c:v>403.02100000000002</c:v>
                </c:pt>
                <c:pt idx="22">
                  <c:v>410.851</c:v>
                </c:pt>
                <c:pt idx="23">
                  <c:v>399.50498586572212</c:v>
                </c:pt>
                <c:pt idx="24">
                  <c:v>376.7263391092938</c:v>
                </c:pt>
              </c:numCache>
            </c:numRef>
          </c:val>
          <c:smooth val="0"/>
        </c:ser>
        <c:dLbls>
          <c:showLegendKey val="0"/>
          <c:showVal val="0"/>
          <c:showCatName val="0"/>
          <c:showSerName val="0"/>
          <c:showPercent val="0"/>
          <c:showBubbleSize val="0"/>
        </c:dLbls>
        <c:marker val="1"/>
        <c:smooth val="0"/>
        <c:axId val="192594688"/>
        <c:axId val="192596224"/>
      </c:lineChart>
      <c:lineChart>
        <c:grouping val="standard"/>
        <c:varyColors val="0"/>
        <c:ser>
          <c:idx val="0"/>
          <c:order val="0"/>
          <c:tx>
            <c:strRef>
              <c:f>Datablad!$B$3</c:f>
              <c:strCache>
                <c:ptCount val="1"/>
                <c:pt idx="0">
                  <c:v>Arbetslöshet (höger skala)</c:v>
                </c:pt>
              </c:strCache>
            </c:strRef>
          </c:tx>
          <c:spPr>
            <a:ln w="25400">
              <a:solidFill>
                <a:srgbClr val="000000"/>
              </a:solidFill>
              <a:prstDash val="solid"/>
            </a:ln>
          </c:spPr>
          <c:marker>
            <c:symbol val="none"/>
          </c:marker>
          <c:cat>
            <c:strRef>
              <c:f>Datablad!$A$5:$A$29</c:f>
              <c:strCache>
                <c:ptCount val="25"/>
                <c:pt idx="0">
                  <c:v>91</c:v>
                </c:pt>
                <c:pt idx="2">
                  <c:v>93</c:v>
                </c:pt>
                <c:pt idx="4">
                  <c:v>95</c:v>
                </c:pt>
                <c:pt idx="6">
                  <c:v>97</c:v>
                </c:pt>
                <c:pt idx="8">
                  <c:v>99</c:v>
                </c:pt>
                <c:pt idx="10">
                  <c:v>01</c:v>
                </c:pt>
                <c:pt idx="12">
                  <c:v>03</c:v>
                </c:pt>
                <c:pt idx="14">
                  <c:v>05</c:v>
                </c:pt>
                <c:pt idx="16">
                  <c:v>07</c:v>
                </c:pt>
                <c:pt idx="18">
                  <c:v>09</c:v>
                </c:pt>
                <c:pt idx="20">
                  <c:v>11</c:v>
                </c:pt>
                <c:pt idx="22">
                  <c:v>13</c:v>
                </c:pt>
                <c:pt idx="24">
                  <c:v>15</c:v>
                </c:pt>
              </c:strCache>
            </c:strRef>
          </c:cat>
          <c:val>
            <c:numRef>
              <c:f>Datablad!$B$5:$B$29</c:f>
              <c:numCache>
                <c:formatCode>0.0</c:formatCode>
                <c:ptCount val="25"/>
                <c:pt idx="0">
                  <c:v>3.8034495955801391</c:v>
                </c:pt>
                <c:pt idx="1">
                  <c:v>6.4530141940248269</c:v>
                </c:pt>
                <c:pt idx="2">
                  <c:v>10.104053362516423</c:v>
                </c:pt>
                <c:pt idx="3">
                  <c:v>10.460054777953651</c:v>
                </c:pt>
                <c:pt idx="4">
                  <c:v>9.9166666666666661</c:v>
                </c:pt>
                <c:pt idx="5">
                  <c:v>10.68071505196701</c:v>
                </c:pt>
                <c:pt idx="6">
                  <c:v>10.918548799635051</c:v>
                </c:pt>
                <c:pt idx="7">
                  <c:v>9.2031654765766273</c:v>
                </c:pt>
                <c:pt idx="8">
                  <c:v>7.8991933883422769</c:v>
                </c:pt>
                <c:pt idx="9">
                  <c:v>6.633127358232624</c:v>
                </c:pt>
                <c:pt idx="10">
                  <c:v>5.8463764161138645</c:v>
                </c:pt>
                <c:pt idx="11">
                  <c:v>5.9677422832219778</c:v>
                </c:pt>
                <c:pt idx="12">
                  <c:v>6.5781081899411813</c:v>
                </c:pt>
                <c:pt idx="13">
                  <c:v>7.3812246817516218</c:v>
                </c:pt>
                <c:pt idx="14">
                  <c:v>7.7814238018674615</c:v>
                </c:pt>
                <c:pt idx="15">
                  <c:v>7.0571206991192197</c:v>
                </c:pt>
                <c:pt idx="16">
                  <c:v>6.1498777440417012</c:v>
                </c:pt>
                <c:pt idx="17">
                  <c:v>6.2215285591866003</c:v>
                </c:pt>
                <c:pt idx="18">
                  <c:v>8.3199442099479768</c:v>
                </c:pt>
                <c:pt idx="19">
                  <c:v>8.5795422279822589</c:v>
                </c:pt>
                <c:pt idx="20">
                  <c:v>7.7828049427646109</c:v>
                </c:pt>
                <c:pt idx="21">
                  <c:v>7.9646294021799822</c:v>
                </c:pt>
                <c:pt idx="22">
                  <c:v>8.0314108819536969</c:v>
                </c:pt>
                <c:pt idx="23">
                  <c:v>7.7433394554665149</c:v>
                </c:pt>
                <c:pt idx="24">
                  <c:v>7.2540420900406533</c:v>
                </c:pt>
              </c:numCache>
            </c:numRef>
          </c:val>
          <c:smooth val="0"/>
        </c:ser>
        <c:dLbls>
          <c:showLegendKey val="0"/>
          <c:showVal val="0"/>
          <c:showCatName val="0"/>
          <c:showSerName val="0"/>
          <c:showPercent val="0"/>
          <c:showBubbleSize val="0"/>
        </c:dLbls>
        <c:marker val="1"/>
        <c:smooth val="0"/>
        <c:axId val="192599552"/>
        <c:axId val="192598016"/>
      </c:lineChart>
      <c:catAx>
        <c:axId val="192594688"/>
        <c:scaling>
          <c:orientation val="minMax"/>
        </c:scaling>
        <c:delete val="0"/>
        <c:axPos val="b"/>
        <c:numFmt formatCode="General" sourceLinked="0"/>
        <c:majorTickMark val="cross"/>
        <c:minorTickMark val="none"/>
        <c:tickLblPos val="low"/>
        <c:spPr>
          <a:ln w="3175" cmpd="sng">
            <a:solidFill>
              <a:srgbClr val="000000"/>
            </a:solidFill>
          </a:ln>
        </c:spPr>
        <c:txPr>
          <a:bodyPr rot="0" vert="horz"/>
          <a:lstStyle/>
          <a:p>
            <a:pPr>
              <a:defRPr/>
            </a:pPr>
            <a:endParaRPr lang="sv-SE"/>
          </a:p>
        </c:txPr>
        <c:crossAx val="192596224"/>
        <c:crosses val="autoZero"/>
        <c:auto val="1"/>
        <c:lblAlgn val="ctr"/>
        <c:lblOffset val="100"/>
        <c:noMultiLvlLbl val="0"/>
      </c:catAx>
      <c:valAx>
        <c:axId val="192596224"/>
        <c:scaling>
          <c:orientation val="minMax"/>
          <c:max val="500"/>
          <c:min val="0"/>
        </c:scaling>
        <c:delete val="0"/>
        <c:axPos val="l"/>
        <c:numFmt formatCode="0" sourceLinked="0"/>
        <c:majorTickMark val="in"/>
        <c:minorTickMark val="none"/>
        <c:tickLblPos val="nextTo"/>
        <c:spPr>
          <a:ln w="3175" cmpd="sng">
            <a:solidFill>
              <a:srgbClr val="000000"/>
            </a:solidFill>
          </a:ln>
        </c:spPr>
        <c:txPr>
          <a:bodyPr rot="0" vert="horz"/>
          <a:lstStyle/>
          <a:p>
            <a:pPr>
              <a:defRPr/>
            </a:pPr>
            <a:endParaRPr lang="sv-SE"/>
          </a:p>
        </c:txPr>
        <c:crossAx val="192594688"/>
        <c:crossesAt val="1"/>
        <c:crossBetween val="between"/>
        <c:majorUnit val="50"/>
      </c:valAx>
      <c:valAx>
        <c:axId val="192598016"/>
        <c:scaling>
          <c:orientation val="minMax"/>
        </c:scaling>
        <c:delete val="0"/>
        <c:axPos val="r"/>
        <c:numFmt formatCode="0" sourceLinked="0"/>
        <c:majorTickMark val="in"/>
        <c:minorTickMark val="none"/>
        <c:tickLblPos val="nextTo"/>
        <c:spPr>
          <a:ln w="3175">
            <a:solidFill>
              <a:srgbClr val="000000"/>
            </a:solidFill>
          </a:ln>
        </c:spPr>
        <c:crossAx val="192599552"/>
        <c:crosses val="max"/>
        <c:crossBetween val="between"/>
      </c:valAx>
      <c:catAx>
        <c:axId val="192599552"/>
        <c:scaling>
          <c:orientation val="minMax"/>
        </c:scaling>
        <c:delete val="1"/>
        <c:axPos val="b"/>
        <c:majorTickMark val="out"/>
        <c:minorTickMark val="none"/>
        <c:tickLblPos val="nextTo"/>
        <c:crossAx val="192598016"/>
        <c:crossesAt val="0"/>
        <c:auto val="1"/>
        <c:lblAlgn val="ctr"/>
        <c:lblOffset val="100"/>
        <c:noMultiLvlLbl val="0"/>
      </c:catAx>
      <c:spPr>
        <a:noFill/>
        <a:ln w="3175">
          <a:solidFill>
            <a:srgbClr val="000000"/>
          </a:solidFill>
          <a:prstDash val="solid"/>
        </a:ln>
      </c:spPr>
    </c:plotArea>
    <c:legend>
      <c:legendPos val="b"/>
      <c:layout>
        <c:manualLayout>
          <c:xMode val="edge"/>
          <c:yMode val="edge"/>
          <c:x val="0.20775231893850973"/>
          <c:y val="0.68982751523681796"/>
          <c:w val="0.53291782203434379"/>
          <c:h val="0.12402397140822291"/>
        </c:manualLayout>
      </c:layout>
      <c:overlay val="0"/>
      <c:spPr>
        <a:noFill/>
        <a:ln w="25400">
          <a:noFill/>
        </a:ln>
        <a:effectLst/>
      </c:spPr>
    </c:legend>
    <c:plotVisOnly val="1"/>
    <c:dispBlanksAs val="gap"/>
    <c:showDLblsOverMax val="0"/>
  </c:chart>
  <c:spPr>
    <a:noFill/>
    <a:ln w="25400">
      <a:noFill/>
    </a:ln>
    <a:extLst>
      <a:ext uri="{909E8E84-426E-40DD-AFC4-6F175D3DCCD1}">
        <a14:hiddenFill xmlns:a14="http://schemas.microsoft.com/office/drawing/2010/main">
          <a:solidFill>
            <a:schemeClr val="bg1"/>
          </a:solidFill>
        </a14:hiddenFill>
      </a:ext>
    </a:extLst>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xMode val="edge"/>
          <c:yMode val="edge"/>
          <c:x val="1.7297297297297298E-2"/>
          <c:y val="2.1209607284080563E-2"/>
          <c:w val="0.97837837837837838"/>
          <c:h val="0.97879039271591939"/>
        </c:manualLayout>
      </c:layout>
      <c:lineChart>
        <c:grouping val="standard"/>
        <c:varyColors val="0"/>
        <c:ser>
          <c:idx val="0"/>
          <c:order val="0"/>
          <c:tx>
            <c:strRef>
              <c:f>Datablad!$B$3</c:f>
              <c:strCache>
                <c:ptCount val="1"/>
                <c:pt idx="0">
                  <c:v>Antal långtidsarbetslösa (vänster skala)</c:v>
                </c:pt>
              </c:strCache>
            </c:strRef>
          </c:tx>
          <c:spPr>
            <a:ln w="25400">
              <a:solidFill>
                <a:srgbClr val="000000"/>
              </a:solidFill>
              <a:prstDash val="solid"/>
            </a:ln>
          </c:spPr>
          <c:marker>
            <c:symbol val="none"/>
          </c:marker>
          <c:cat>
            <c:strRef>
              <c:f>Datablad!$A$4:$A$55</c:f>
              <c:strCache>
                <c:ptCount val="51"/>
                <c:pt idx="2">
                  <c:v>01</c:v>
                </c:pt>
                <c:pt idx="6">
                  <c:v>02</c:v>
                </c:pt>
                <c:pt idx="10">
                  <c:v>03</c:v>
                </c:pt>
                <c:pt idx="14">
                  <c:v>04</c:v>
                </c:pt>
                <c:pt idx="18">
                  <c:v>05</c:v>
                </c:pt>
                <c:pt idx="22">
                  <c:v>06</c:v>
                </c:pt>
                <c:pt idx="26">
                  <c:v>07</c:v>
                </c:pt>
                <c:pt idx="30">
                  <c:v>08</c:v>
                </c:pt>
                <c:pt idx="34">
                  <c:v>09</c:v>
                </c:pt>
                <c:pt idx="38">
                  <c:v>10</c:v>
                </c:pt>
                <c:pt idx="42">
                  <c:v>11</c:v>
                </c:pt>
                <c:pt idx="46">
                  <c:v>12</c:v>
                </c:pt>
                <c:pt idx="50">
                  <c:v>13</c:v>
                </c:pt>
              </c:strCache>
            </c:strRef>
          </c:cat>
          <c:val>
            <c:numRef>
              <c:f>Datablad!$B$4:$B$55</c:f>
              <c:numCache>
                <c:formatCode>0</c:formatCode>
                <c:ptCount val="52"/>
                <c:pt idx="0">
                  <c:v>92.30944501527118</c:v>
                </c:pt>
                <c:pt idx="1">
                  <c:v>85.287042116659535</c:v>
                </c:pt>
                <c:pt idx="2">
                  <c:v>80.295385338805858</c:v>
                </c:pt>
                <c:pt idx="3">
                  <c:v>87.640374764273389</c:v>
                </c:pt>
                <c:pt idx="4">
                  <c:v>86.074077839143754</c:v>
                </c:pt>
                <c:pt idx="5">
                  <c:v>91.26014937253774</c:v>
                </c:pt>
                <c:pt idx="6">
                  <c:v>88.729968101759198</c:v>
                </c:pt>
                <c:pt idx="7">
                  <c:v>87.36386237905657</c:v>
                </c:pt>
                <c:pt idx="8">
                  <c:v>89.05521577097096</c:v>
                </c:pt>
                <c:pt idx="9">
                  <c:v>96.137950917120705</c:v>
                </c:pt>
                <c:pt idx="10">
                  <c:v>104.54144887422208</c:v>
                </c:pt>
                <c:pt idx="11">
                  <c:v>111.17324920967678</c:v>
                </c:pt>
                <c:pt idx="12">
                  <c:v>118.0123853522874</c:v>
                </c:pt>
                <c:pt idx="13">
                  <c:v>128.46118262046241</c:v>
                </c:pt>
                <c:pt idx="14">
                  <c:v>122.22647512895509</c:v>
                </c:pt>
                <c:pt idx="15">
                  <c:v>114.93099254521235</c:v>
                </c:pt>
                <c:pt idx="16">
                  <c:v>117.26310792515648</c:v>
                </c:pt>
                <c:pt idx="17">
                  <c:v>104.78972170773078</c:v>
                </c:pt>
                <c:pt idx="18">
                  <c:v>100.2677789414924</c:v>
                </c:pt>
                <c:pt idx="19">
                  <c:v>96.964044738142235</c:v>
                </c:pt>
                <c:pt idx="20">
                  <c:v>82.988379328868263</c:v>
                </c:pt>
                <c:pt idx="21">
                  <c:v>81.23916158839242</c:v>
                </c:pt>
                <c:pt idx="22">
                  <c:v>78.415828295347382</c:v>
                </c:pt>
                <c:pt idx="23">
                  <c:v>78.534497896502089</c:v>
                </c:pt>
                <c:pt idx="24">
                  <c:v>76.501039100326722</c:v>
                </c:pt>
                <c:pt idx="25">
                  <c:v>81.047611032647382</c:v>
                </c:pt>
                <c:pt idx="26">
                  <c:v>74.405835955901182</c:v>
                </c:pt>
                <c:pt idx="27">
                  <c:v>69.77169498982947</c:v>
                </c:pt>
                <c:pt idx="28">
                  <c:v>69.855767163301977</c:v>
                </c:pt>
                <c:pt idx="29">
                  <c:v>72.228582649466418</c:v>
                </c:pt>
                <c:pt idx="30">
                  <c:v>70.158484635682584</c:v>
                </c:pt>
                <c:pt idx="31">
                  <c:v>77.091904983735503</c:v>
                </c:pt>
                <c:pt idx="32">
                  <c:v>87.168728452157893</c:v>
                </c:pt>
                <c:pt idx="33">
                  <c:v>108.6120504409044</c:v>
                </c:pt>
                <c:pt idx="34">
                  <c:v>128.70225704979686</c:v>
                </c:pt>
                <c:pt idx="35">
                  <c:v>137.55584447420318</c:v>
                </c:pt>
                <c:pt idx="36">
                  <c:v>138.99941785563954</c:v>
                </c:pt>
                <c:pt idx="37">
                  <c:v>134.80558315510569</c:v>
                </c:pt>
                <c:pt idx="38">
                  <c:v>129.95023982702742</c:v>
                </c:pt>
                <c:pt idx="39">
                  <c:v>122.89051429389977</c:v>
                </c:pt>
                <c:pt idx="40">
                  <c:v>119.61885454376402</c:v>
                </c:pt>
                <c:pt idx="41">
                  <c:v>112.3574871135673</c:v>
                </c:pt>
                <c:pt idx="42">
                  <c:v>110.82769393702024</c:v>
                </c:pt>
                <c:pt idx="43">
                  <c:v>109.4081669077934</c:v>
                </c:pt>
                <c:pt idx="44">
                  <c:v>113.95179508716986</c:v>
                </c:pt>
                <c:pt idx="45">
                  <c:v>111.25478388155545</c:v>
                </c:pt>
                <c:pt idx="46">
                  <c:v>116.64000696393056</c:v>
                </c:pt>
                <c:pt idx="47">
                  <c:v>120.0502526841121</c:v>
                </c:pt>
                <c:pt idx="48">
                  <c:v>122.09389132483508</c:v>
                </c:pt>
                <c:pt idx="49">
                  <c:v>122.75705251139678</c:v>
                </c:pt>
                <c:pt idx="50">
                  <c:v>121.50305565688063</c:v>
                </c:pt>
                <c:pt idx="51">
                  <c:v>118.10987640106354</c:v>
                </c:pt>
              </c:numCache>
            </c:numRef>
          </c:val>
          <c:smooth val="0"/>
        </c:ser>
        <c:dLbls>
          <c:showLegendKey val="0"/>
          <c:showVal val="0"/>
          <c:showCatName val="0"/>
          <c:showSerName val="0"/>
          <c:showPercent val="0"/>
          <c:showBubbleSize val="0"/>
        </c:dLbls>
        <c:marker val="1"/>
        <c:smooth val="0"/>
        <c:axId val="192778240"/>
        <c:axId val="192779776"/>
      </c:lineChart>
      <c:lineChart>
        <c:grouping val="standard"/>
        <c:varyColors val="0"/>
        <c:ser>
          <c:idx val="1"/>
          <c:order val="1"/>
          <c:tx>
            <c:strRef>
              <c:f>Datablad!$C$3</c:f>
              <c:strCache>
                <c:ptCount val="1"/>
                <c:pt idx="0">
                  <c:v>Långtidsarbetslöshet (höger skala)</c:v>
                </c:pt>
              </c:strCache>
            </c:strRef>
          </c:tx>
          <c:spPr>
            <a:ln w="12700">
              <a:solidFill>
                <a:srgbClr val="000000"/>
              </a:solidFill>
              <a:prstDash val="dash"/>
            </a:ln>
          </c:spPr>
          <c:marker>
            <c:symbol val="none"/>
          </c:marker>
          <c:cat>
            <c:strRef>
              <c:f>Datablad!$A$4:$A$55</c:f>
              <c:strCache>
                <c:ptCount val="51"/>
                <c:pt idx="2">
                  <c:v>01</c:v>
                </c:pt>
                <c:pt idx="6">
                  <c:v>02</c:v>
                </c:pt>
                <c:pt idx="10">
                  <c:v>03</c:v>
                </c:pt>
                <c:pt idx="14">
                  <c:v>04</c:v>
                </c:pt>
                <c:pt idx="18">
                  <c:v>05</c:v>
                </c:pt>
                <c:pt idx="22">
                  <c:v>06</c:v>
                </c:pt>
                <c:pt idx="26">
                  <c:v>07</c:v>
                </c:pt>
                <c:pt idx="30">
                  <c:v>08</c:v>
                </c:pt>
                <c:pt idx="34">
                  <c:v>09</c:v>
                </c:pt>
                <c:pt idx="38">
                  <c:v>10</c:v>
                </c:pt>
                <c:pt idx="42">
                  <c:v>11</c:v>
                </c:pt>
                <c:pt idx="46">
                  <c:v>12</c:v>
                </c:pt>
                <c:pt idx="50">
                  <c:v>13</c:v>
                </c:pt>
              </c:strCache>
            </c:strRef>
          </c:cat>
          <c:val>
            <c:numRef>
              <c:f>Datablad!$C$4:$C$55</c:f>
              <c:numCache>
                <c:formatCode>0</c:formatCode>
                <c:ptCount val="52"/>
                <c:pt idx="0">
                  <c:v>35.098351093798506</c:v>
                </c:pt>
                <c:pt idx="1">
                  <c:v>33.232133622391608</c:v>
                </c:pt>
                <c:pt idx="2">
                  <c:v>30.621862565623946</c:v>
                </c:pt>
                <c:pt idx="3">
                  <c:v>32.746816623297782</c:v>
                </c:pt>
                <c:pt idx="4">
                  <c:v>32.653324656676361</c:v>
                </c:pt>
                <c:pt idx="5">
                  <c:v>34.876658007751992</c:v>
                </c:pt>
                <c:pt idx="6">
                  <c:v>32.26958554400845</c:v>
                </c:pt>
                <c:pt idx="7">
                  <c:v>31.282780941784083</c:v>
                </c:pt>
                <c:pt idx="8">
                  <c:v>31.314265658772662</c:v>
                </c:pt>
                <c:pt idx="9">
                  <c:v>33.516537672745159</c:v>
                </c:pt>
                <c:pt idx="10">
                  <c:v>34.926609114372809</c:v>
                </c:pt>
                <c:pt idx="11">
                  <c:v>34.645606732435503</c:v>
                </c:pt>
                <c:pt idx="12">
                  <c:v>34.959188210695459</c:v>
                </c:pt>
                <c:pt idx="13">
                  <c:v>37.755366137736402</c:v>
                </c:pt>
                <c:pt idx="14">
                  <c:v>35.568239781989512</c:v>
                </c:pt>
                <c:pt idx="15">
                  <c:v>33.895404365791748</c:v>
                </c:pt>
                <c:pt idx="16">
                  <c:v>34.95939325475603</c:v>
                </c:pt>
                <c:pt idx="17">
                  <c:v>29.268120446089746</c:v>
                </c:pt>
                <c:pt idx="18">
                  <c:v>28.680768890536179</c:v>
                </c:pt>
                <c:pt idx="19">
                  <c:v>27.95931283320353</c:v>
                </c:pt>
                <c:pt idx="20">
                  <c:v>24.965585483585194</c:v>
                </c:pt>
                <c:pt idx="21">
                  <c:v>25.162516689218805</c:v>
                </c:pt>
                <c:pt idx="22">
                  <c:v>25.791026854499776</c:v>
                </c:pt>
                <c:pt idx="23">
                  <c:v>27.194435079014433</c:v>
                </c:pt>
                <c:pt idx="24">
                  <c:v>25.99399085733457</c:v>
                </c:pt>
                <c:pt idx="25">
                  <c:v>29.347710766235707</c:v>
                </c:pt>
                <c:pt idx="26">
                  <c:v>26.864999051667262</c:v>
                </c:pt>
                <c:pt idx="27">
                  <c:v>25.198106595499763</c:v>
                </c:pt>
                <c:pt idx="28">
                  <c:v>25.807983765001204</c:v>
                </c:pt>
                <c:pt idx="29">
                  <c:v>25.884704687132071</c:v>
                </c:pt>
                <c:pt idx="30">
                  <c:v>24.591653925470059</c:v>
                </c:pt>
                <c:pt idx="31">
                  <c:v>24.78059366810227</c:v>
                </c:pt>
                <c:pt idx="32">
                  <c:v>25.084349014152096</c:v>
                </c:pt>
                <c:pt idx="33">
                  <c:v>27.571510323887999</c:v>
                </c:pt>
                <c:pt idx="34">
                  <c:v>32.00620765532981</c:v>
                </c:pt>
                <c:pt idx="35">
                  <c:v>33.397243518804281</c:v>
                </c:pt>
                <c:pt idx="36">
                  <c:v>33.599435521911069</c:v>
                </c:pt>
                <c:pt idx="37">
                  <c:v>33.582787056447081</c:v>
                </c:pt>
                <c:pt idx="38">
                  <c:v>33.171977983671667</c:v>
                </c:pt>
                <c:pt idx="39">
                  <c:v>32.782325067915934</c:v>
                </c:pt>
                <c:pt idx="40">
                  <c:v>33.098962101374354</c:v>
                </c:pt>
                <c:pt idx="41">
                  <c:v>31.266126443478615</c:v>
                </c:pt>
                <c:pt idx="42">
                  <c:v>31.176585537315265</c:v>
                </c:pt>
                <c:pt idx="43">
                  <c:v>30.333827883652642</c:v>
                </c:pt>
                <c:pt idx="44">
                  <c:v>32.067035022892149</c:v>
                </c:pt>
                <c:pt idx="45">
                  <c:v>30.984696357791066</c:v>
                </c:pt>
                <c:pt idx="46">
                  <c:v>31.739821607979806</c:v>
                </c:pt>
                <c:pt idx="47">
                  <c:v>31.951323496763557</c:v>
                </c:pt>
                <c:pt idx="48">
                  <c:v>32.444531036182305</c:v>
                </c:pt>
                <c:pt idx="49">
                  <c:v>33.244941991335878</c:v>
                </c:pt>
                <c:pt idx="50">
                  <c:v>33.648458713529891</c:v>
                </c:pt>
                <c:pt idx="51">
                  <c:v>32.888094343977983</c:v>
                </c:pt>
              </c:numCache>
            </c:numRef>
          </c:val>
          <c:smooth val="0"/>
        </c:ser>
        <c:dLbls>
          <c:showLegendKey val="0"/>
          <c:showVal val="0"/>
          <c:showCatName val="0"/>
          <c:showSerName val="0"/>
          <c:showPercent val="0"/>
          <c:showBubbleSize val="0"/>
        </c:dLbls>
        <c:marker val="1"/>
        <c:smooth val="0"/>
        <c:axId val="192783104"/>
        <c:axId val="192781312"/>
      </c:lineChart>
      <c:catAx>
        <c:axId val="192778240"/>
        <c:scaling>
          <c:orientation val="minMax"/>
        </c:scaling>
        <c:delete val="0"/>
        <c:axPos val="b"/>
        <c:majorTickMark val="cross"/>
        <c:minorTickMark val="none"/>
        <c:tickLblPos val="low"/>
        <c:spPr>
          <a:ln w="3175" cmpd="sng">
            <a:solidFill>
              <a:srgbClr val="000000"/>
            </a:solidFill>
          </a:ln>
        </c:spPr>
        <c:txPr>
          <a:bodyPr rot="0" vert="horz"/>
          <a:lstStyle/>
          <a:p>
            <a:pPr>
              <a:defRPr/>
            </a:pPr>
            <a:endParaRPr lang="sv-SE"/>
          </a:p>
        </c:txPr>
        <c:crossAx val="192779776"/>
        <c:crosses val="autoZero"/>
        <c:auto val="1"/>
        <c:lblAlgn val="ctr"/>
        <c:lblOffset val="100"/>
        <c:tickLblSkip val="1"/>
        <c:tickMarkSkip val="4"/>
        <c:noMultiLvlLbl val="0"/>
      </c:catAx>
      <c:valAx>
        <c:axId val="192779776"/>
        <c:scaling>
          <c:orientation val="minMax"/>
        </c:scaling>
        <c:delete val="0"/>
        <c:axPos val="l"/>
        <c:numFmt formatCode="0" sourceLinked="1"/>
        <c:majorTickMark val="in"/>
        <c:minorTickMark val="none"/>
        <c:tickLblPos val="nextTo"/>
        <c:spPr>
          <a:ln w="3175" cmpd="sng">
            <a:solidFill>
              <a:srgbClr val="000000"/>
            </a:solidFill>
          </a:ln>
        </c:spPr>
        <c:txPr>
          <a:bodyPr rot="0" vert="horz"/>
          <a:lstStyle/>
          <a:p>
            <a:pPr>
              <a:defRPr/>
            </a:pPr>
            <a:endParaRPr lang="sv-SE"/>
          </a:p>
        </c:txPr>
        <c:crossAx val="192778240"/>
        <c:crossesAt val="1"/>
        <c:crossBetween val="between"/>
      </c:valAx>
      <c:valAx>
        <c:axId val="192781312"/>
        <c:scaling>
          <c:orientation val="minMax"/>
        </c:scaling>
        <c:delete val="0"/>
        <c:axPos val="r"/>
        <c:numFmt formatCode="0" sourceLinked="1"/>
        <c:majorTickMark val="in"/>
        <c:minorTickMark val="none"/>
        <c:tickLblPos val="nextTo"/>
        <c:spPr>
          <a:ln w="3175">
            <a:solidFill>
              <a:srgbClr val="000000"/>
            </a:solidFill>
          </a:ln>
        </c:spPr>
        <c:crossAx val="192783104"/>
        <c:crosses val="max"/>
        <c:crossBetween val="between"/>
      </c:valAx>
      <c:catAx>
        <c:axId val="192783104"/>
        <c:scaling>
          <c:orientation val="minMax"/>
        </c:scaling>
        <c:delete val="1"/>
        <c:axPos val="b"/>
        <c:majorTickMark val="out"/>
        <c:minorTickMark val="none"/>
        <c:tickLblPos val="nextTo"/>
        <c:crossAx val="192781312"/>
        <c:crossesAt val="0"/>
        <c:auto val="1"/>
        <c:lblAlgn val="ctr"/>
        <c:lblOffset val="100"/>
        <c:noMultiLvlLbl val="0"/>
      </c:catAx>
      <c:spPr>
        <a:noFill/>
        <a:ln w="3175">
          <a:solidFill>
            <a:srgbClr val="000000"/>
          </a:solidFill>
          <a:prstDash val="solid"/>
        </a:ln>
      </c:spPr>
    </c:plotArea>
    <c:legend>
      <c:legendPos val="b"/>
      <c:layout>
        <c:manualLayout>
          <c:xMode val="edge"/>
          <c:yMode val="edge"/>
          <c:x val="0.15090283264764914"/>
          <c:y val="0.71738652153774896"/>
          <c:w val="0.67532121728027228"/>
          <c:h val="0.12345538999428088"/>
        </c:manualLayout>
      </c:layout>
      <c:overlay val="0"/>
      <c:spPr>
        <a:noFill/>
        <a:ln w="25400">
          <a:noFill/>
        </a:ln>
        <a:effectLst/>
      </c:spPr>
    </c:legend>
    <c:plotVisOnly val="1"/>
    <c:dispBlanksAs val="gap"/>
    <c:showDLblsOverMax val="0"/>
  </c:chart>
  <c:spPr>
    <a:noFill/>
    <a:ln w="25400">
      <a:noFill/>
    </a:ln>
    <a:extLst>
      <a:ext uri="{909E8E84-426E-40DD-AFC4-6F175D3DCCD1}">
        <a14:hiddenFill xmlns:a14="http://schemas.microsoft.com/office/drawing/2010/main">
          <a:solidFill>
            <a:sysClr val="window" lastClr="FFFFFF"/>
          </a:solidFill>
        </a14:hiddenFill>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6.0416440401846329E-2"/>
          <c:y val="4.7789473684210527E-2"/>
          <c:w val="0.88121877545479232"/>
          <c:h val="0.87803564028180692"/>
        </c:manualLayout>
      </c:layout>
      <c:lineChart>
        <c:grouping val="standard"/>
        <c:varyColors val="0"/>
        <c:ser>
          <c:idx val="0"/>
          <c:order val="0"/>
          <c:tx>
            <c:strRef>
              <c:f>Data!$D$5</c:f>
              <c:strCache>
                <c:ptCount val="1"/>
                <c:pt idx="0">
                  <c:v>SCB</c:v>
                </c:pt>
              </c:strCache>
            </c:strRef>
          </c:tx>
          <c:spPr>
            <a:ln w="25400">
              <a:solidFill>
                <a:srgbClr val="000000"/>
              </a:solidFill>
              <a:prstDash val="solid"/>
            </a:ln>
          </c:spPr>
          <c:marker>
            <c:symbol val="none"/>
          </c:marker>
          <c:cat>
            <c:strRef>
              <c:f>Data!$C$6:$C$79</c:f>
              <c:strCache>
                <c:ptCount val="70"/>
                <c:pt idx="5">
                  <c:v>97</c:v>
                </c:pt>
                <c:pt idx="13">
                  <c:v>99</c:v>
                </c:pt>
                <c:pt idx="21">
                  <c:v>01</c:v>
                </c:pt>
                <c:pt idx="29">
                  <c:v>03</c:v>
                </c:pt>
                <c:pt idx="37">
                  <c:v>05</c:v>
                </c:pt>
                <c:pt idx="45">
                  <c:v>07</c:v>
                </c:pt>
                <c:pt idx="53">
                  <c:v>09</c:v>
                </c:pt>
                <c:pt idx="61">
                  <c:v>11</c:v>
                </c:pt>
                <c:pt idx="69">
                  <c:v>13</c:v>
                </c:pt>
              </c:strCache>
            </c:strRef>
          </c:cat>
          <c:val>
            <c:numRef>
              <c:f>Data!$D$6:$D$77</c:f>
              <c:numCache>
                <c:formatCode>General</c:formatCode>
                <c:ptCount val="72"/>
                <c:pt idx="0">
                  <c:v>87.8</c:v>
                </c:pt>
                <c:pt idx="1">
                  <c:v>87.3</c:v>
                </c:pt>
                <c:pt idx="2">
                  <c:v>87.7</c:v>
                </c:pt>
                <c:pt idx="3">
                  <c:v>88.2</c:v>
                </c:pt>
                <c:pt idx="4">
                  <c:v>87.1</c:v>
                </c:pt>
                <c:pt idx="5">
                  <c:v>87.6</c:v>
                </c:pt>
                <c:pt idx="6">
                  <c:v>86.5</c:v>
                </c:pt>
                <c:pt idx="7">
                  <c:v>88.5</c:v>
                </c:pt>
                <c:pt idx="8">
                  <c:v>89.2</c:v>
                </c:pt>
                <c:pt idx="9">
                  <c:v>90</c:v>
                </c:pt>
                <c:pt idx="10">
                  <c:v>89.9</c:v>
                </c:pt>
                <c:pt idx="11">
                  <c:v>88.5</c:v>
                </c:pt>
                <c:pt idx="12">
                  <c:v>88.2</c:v>
                </c:pt>
                <c:pt idx="13">
                  <c:v>88.6</c:v>
                </c:pt>
                <c:pt idx="14">
                  <c:v>89</c:v>
                </c:pt>
                <c:pt idx="15">
                  <c:v>89.3</c:v>
                </c:pt>
                <c:pt idx="16">
                  <c:v>90.4</c:v>
                </c:pt>
                <c:pt idx="17">
                  <c:v>89.9</c:v>
                </c:pt>
                <c:pt idx="18">
                  <c:v>90.2</c:v>
                </c:pt>
                <c:pt idx="19">
                  <c:v>89.9</c:v>
                </c:pt>
                <c:pt idx="20">
                  <c:v>88.9</c:v>
                </c:pt>
                <c:pt idx="21">
                  <c:v>87.7</c:v>
                </c:pt>
                <c:pt idx="22">
                  <c:v>87</c:v>
                </c:pt>
                <c:pt idx="23">
                  <c:v>87.5</c:v>
                </c:pt>
                <c:pt idx="24">
                  <c:v>86.6</c:v>
                </c:pt>
                <c:pt idx="25">
                  <c:v>87.1</c:v>
                </c:pt>
                <c:pt idx="26">
                  <c:v>87.3</c:v>
                </c:pt>
                <c:pt idx="27">
                  <c:v>87.7</c:v>
                </c:pt>
                <c:pt idx="28">
                  <c:v>88.3</c:v>
                </c:pt>
                <c:pt idx="29">
                  <c:v>88.6</c:v>
                </c:pt>
                <c:pt idx="30">
                  <c:v>89</c:v>
                </c:pt>
                <c:pt idx="31">
                  <c:v>89.5</c:v>
                </c:pt>
                <c:pt idx="32">
                  <c:v>90.4</c:v>
                </c:pt>
                <c:pt idx="33">
                  <c:v>90.6</c:v>
                </c:pt>
                <c:pt idx="34">
                  <c:v>90.8</c:v>
                </c:pt>
                <c:pt idx="35">
                  <c:v>90.5</c:v>
                </c:pt>
                <c:pt idx="36">
                  <c:v>90</c:v>
                </c:pt>
                <c:pt idx="37">
                  <c:v>89.3</c:v>
                </c:pt>
                <c:pt idx="38">
                  <c:v>90.3</c:v>
                </c:pt>
                <c:pt idx="39">
                  <c:v>90.2</c:v>
                </c:pt>
                <c:pt idx="40">
                  <c:v>90.2</c:v>
                </c:pt>
                <c:pt idx="41">
                  <c:v>90.9</c:v>
                </c:pt>
                <c:pt idx="42">
                  <c:v>91</c:v>
                </c:pt>
                <c:pt idx="43">
                  <c:v>91.1</c:v>
                </c:pt>
                <c:pt idx="44">
                  <c:v>91.2</c:v>
                </c:pt>
                <c:pt idx="45">
                  <c:v>91.4</c:v>
                </c:pt>
                <c:pt idx="46">
                  <c:v>91.2</c:v>
                </c:pt>
                <c:pt idx="47">
                  <c:v>91.2</c:v>
                </c:pt>
                <c:pt idx="48">
                  <c:v>91.2</c:v>
                </c:pt>
                <c:pt idx="49">
                  <c:v>90</c:v>
                </c:pt>
                <c:pt idx="50">
                  <c:v>88.5</c:v>
                </c:pt>
                <c:pt idx="51">
                  <c:v>82.9</c:v>
                </c:pt>
                <c:pt idx="52">
                  <c:v>77.5</c:v>
                </c:pt>
                <c:pt idx="53">
                  <c:v>76.099999999999994</c:v>
                </c:pt>
                <c:pt idx="54">
                  <c:v>78.900000000000006</c:v>
                </c:pt>
                <c:pt idx="55">
                  <c:v>79.900000000000006</c:v>
                </c:pt>
                <c:pt idx="56">
                  <c:v>84.5</c:v>
                </c:pt>
                <c:pt idx="57">
                  <c:v>86.9</c:v>
                </c:pt>
                <c:pt idx="58">
                  <c:v>88.6</c:v>
                </c:pt>
                <c:pt idx="59">
                  <c:v>89.1</c:v>
                </c:pt>
                <c:pt idx="60">
                  <c:v>89</c:v>
                </c:pt>
                <c:pt idx="61">
                  <c:v>88.3</c:v>
                </c:pt>
                <c:pt idx="62">
                  <c:v>88.4</c:v>
                </c:pt>
                <c:pt idx="63">
                  <c:v>87.9</c:v>
                </c:pt>
                <c:pt idx="64">
                  <c:v>88.3</c:v>
                </c:pt>
                <c:pt idx="65">
                  <c:v>88.1</c:v>
                </c:pt>
                <c:pt idx="66">
                  <c:v>86.5</c:v>
                </c:pt>
                <c:pt idx="67">
                  <c:v>84.5</c:v>
                </c:pt>
                <c:pt idx="68">
                  <c:v>85.1</c:v>
                </c:pt>
                <c:pt idx="69">
                  <c:v>86.1</c:v>
                </c:pt>
                <c:pt idx="70">
                  <c:v>87</c:v>
                </c:pt>
                <c:pt idx="71">
                  <c:v>87.8</c:v>
                </c:pt>
              </c:numCache>
            </c:numRef>
          </c:val>
          <c:smooth val="0"/>
        </c:ser>
        <c:ser>
          <c:idx val="1"/>
          <c:order val="1"/>
          <c:tx>
            <c:strRef>
              <c:f>Data!$E$5</c:f>
              <c:strCache>
                <c:ptCount val="1"/>
                <c:pt idx="0">
                  <c:v>Genomsnitt SCB</c:v>
                </c:pt>
              </c:strCache>
            </c:strRef>
          </c:tx>
          <c:spPr>
            <a:ln w="12700">
              <a:solidFill>
                <a:srgbClr val="000000"/>
              </a:solidFill>
              <a:prstDash val="dash"/>
            </a:ln>
          </c:spPr>
          <c:marker>
            <c:symbol val="none"/>
          </c:marker>
          <c:cat>
            <c:strRef>
              <c:f>Data!$C$6:$C$79</c:f>
              <c:strCache>
                <c:ptCount val="70"/>
                <c:pt idx="5">
                  <c:v>97</c:v>
                </c:pt>
                <c:pt idx="13">
                  <c:v>99</c:v>
                </c:pt>
                <c:pt idx="21">
                  <c:v>01</c:v>
                </c:pt>
                <c:pt idx="29">
                  <c:v>03</c:v>
                </c:pt>
                <c:pt idx="37">
                  <c:v>05</c:v>
                </c:pt>
                <c:pt idx="45">
                  <c:v>07</c:v>
                </c:pt>
                <c:pt idx="53">
                  <c:v>09</c:v>
                </c:pt>
                <c:pt idx="61">
                  <c:v>11</c:v>
                </c:pt>
                <c:pt idx="69">
                  <c:v>13</c:v>
                </c:pt>
              </c:strCache>
            </c:strRef>
          </c:cat>
          <c:val>
            <c:numRef>
              <c:f>Data!$E$6:$E$77</c:f>
              <c:numCache>
                <c:formatCode>0.0</c:formatCode>
                <c:ptCount val="72"/>
                <c:pt idx="0">
                  <c:v>88.061111111111117</c:v>
                </c:pt>
                <c:pt idx="1">
                  <c:v>88.061111111111117</c:v>
                </c:pt>
                <c:pt idx="2">
                  <c:v>88.061111111111117</c:v>
                </c:pt>
                <c:pt idx="3">
                  <c:v>88.061111111111117</c:v>
                </c:pt>
                <c:pt idx="4">
                  <c:v>88.061111111111117</c:v>
                </c:pt>
                <c:pt idx="5">
                  <c:v>88.061111111111117</c:v>
                </c:pt>
                <c:pt idx="6">
                  <c:v>88.061111111111117</c:v>
                </c:pt>
                <c:pt idx="7">
                  <c:v>88.061111111111117</c:v>
                </c:pt>
                <c:pt idx="8">
                  <c:v>88.061111111111117</c:v>
                </c:pt>
                <c:pt idx="9">
                  <c:v>88.061111111111117</c:v>
                </c:pt>
                <c:pt idx="10">
                  <c:v>88.061111111111117</c:v>
                </c:pt>
                <c:pt idx="11">
                  <c:v>88.061111111111117</c:v>
                </c:pt>
                <c:pt idx="12">
                  <c:v>88.061111111111117</c:v>
                </c:pt>
                <c:pt idx="13">
                  <c:v>88.061111111111117</c:v>
                </c:pt>
                <c:pt idx="14">
                  <c:v>88.061111111111117</c:v>
                </c:pt>
                <c:pt idx="15">
                  <c:v>88.061111111111117</c:v>
                </c:pt>
                <c:pt idx="16">
                  <c:v>88.061111111111117</c:v>
                </c:pt>
                <c:pt idx="17">
                  <c:v>88.061111111111117</c:v>
                </c:pt>
                <c:pt idx="18">
                  <c:v>88.061111111111117</c:v>
                </c:pt>
                <c:pt idx="19">
                  <c:v>88.061111111111117</c:v>
                </c:pt>
                <c:pt idx="20">
                  <c:v>88.061111111111117</c:v>
                </c:pt>
                <c:pt idx="21">
                  <c:v>88.061111111111117</c:v>
                </c:pt>
                <c:pt idx="22">
                  <c:v>88.061111111111117</c:v>
                </c:pt>
                <c:pt idx="23">
                  <c:v>88.061111111111117</c:v>
                </c:pt>
                <c:pt idx="24">
                  <c:v>88.061111111111117</c:v>
                </c:pt>
                <c:pt idx="25">
                  <c:v>88.061111111111117</c:v>
                </c:pt>
                <c:pt idx="26">
                  <c:v>88.061111111111117</c:v>
                </c:pt>
                <c:pt idx="27">
                  <c:v>88.061111111111117</c:v>
                </c:pt>
                <c:pt idx="28">
                  <c:v>88.061111111111117</c:v>
                </c:pt>
                <c:pt idx="29">
                  <c:v>88.061111111111117</c:v>
                </c:pt>
                <c:pt idx="30">
                  <c:v>88.061111111111117</c:v>
                </c:pt>
                <c:pt idx="31">
                  <c:v>88.061111111111117</c:v>
                </c:pt>
                <c:pt idx="32">
                  <c:v>88.061111111111117</c:v>
                </c:pt>
                <c:pt idx="33">
                  <c:v>88.061111111111117</c:v>
                </c:pt>
                <c:pt idx="34">
                  <c:v>88.061111111111117</c:v>
                </c:pt>
                <c:pt idx="35">
                  <c:v>88.061111111111117</c:v>
                </c:pt>
                <c:pt idx="36">
                  <c:v>88.061111111111117</c:v>
                </c:pt>
                <c:pt idx="37">
                  <c:v>88.061111111111117</c:v>
                </c:pt>
                <c:pt idx="38">
                  <c:v>88.061111111111117</c:v>
                </c:pt>
                <c:pt idx="39">
                  <c:v>88.061111111111117</c:v>
                </c:pt>
                <c:pt idx="40">
                  <c:v>88.061111111111117</c:v>
                </c:pt>
                <c:pt idx="41">
                  <c:v>88.061111111111117</c:v>
                </c:pt>
                <c:pt idx="42">
                  <c:v>88.061111111111117</c:v>
                </c:pt>
                <c:pt idx="43">
                  <c:v>88.061111111111117</c:v>
                </c:pt>
                <c:pt idx="44">
                  <c:v>88.061111111111117</c:v>
                </c:pt>
                <c:pt idx="45">
                  <c:v>88.061111111111117</c:v>
                </c:pt>
                <c:pt idx="46">
                  <c:v>88.061111111111117</c:v>
                </c:pt>
                <c:pt idx="47">
                  <c:v>88.061111111111117</c:v>
                </c:pt>
                <c:pt idx="48">
                  <c:v>88.061111111111117</c:v>
                </c:pt>
                <c:pt idx="49">
                  <c:v>88.061111111111117</c:v>
                </c:pt>
                <c:pt idx="50">
                  <c:v>88.061111111111117</c:v>
                </c:pt>
                <c:pt idx="51">
                  <c:v>88.061111111111117</c:v>
                </c:pt>
                <c:pt idx="52">
                  <c:v>88.061111111111117</c:v>
                </c:pt>
                <c:pt idx="53">
                  <c:v>88.061111111111117</c:v>
                </c:pt>
                <c:pt idx="54">
                  <c:v>88.061111111111117</c:v>
                </c:pt>
                <c:pt idx="55">
                  <c:v>88.061111111111117</c:v>
                </c:pt>
                <c:pt idx="56">
                  <c:v>88.061111111111117</c:v>
                </c:pt>
                <c:pt idx="57">
                  <c:v>88.061111111111117</c:v>
                </c:pt>
                <c:pt idx="58">
                  <c:v>88.061111111111117</c:v>
                </c:pt>
                <c:pt idx="59">
                  <c:v>88.061111111111117</c:v>
                </c:pt>
                <c:pt idx="60">
                  <c:v>88.061111111111117</c:v>
                </c:pt>
                <c:pt idx="61">
                  <c:v>88.061111111111117</c:v>
                </c:pt>
                <c:pt idx="62">
                  <c:v>88.061111111111117</c:v>
                </c:pt>
                <c:pt idx="63">
                  <c:v>88.061111111111117</c:v>
                </c:pt>
                <c:pt idx="64">
                  <c:v>88.061111111111117</c:v>
                </c:pt>
                <c:pt idx="65">
                  <c:v>88.061111111111117</c:v>
                </c:pt>
                <c:pt idx="66">
                  <c:v>88.061111111111117</c:v>
                </c:pt>
                <c:pt idx="67">
                  <c:v>88.061111111111117</c:v>
                </c:pt>
                <c:pt idx="68">
                  <c:v>88.061111111111117</c:v>
                </c:pt>
                <c:pt idx="69">
                  <c:v>88.061111111111117</c:v>
                </c:pt>
                <c:pt idx="70">
                  <c:v>88.061111111111117</c:v>
                </c:pt>
                <c:pt idx="71">
                  <c:v>88.061111111111117</c:v>
                </c:pt>
              </c:numCache>
            </c:numRef>
          </c:val>
          <c:smooth val="0"/>
        </c:ser>
        <c:ser>
          <c:idx val="2"/>
          <c:order val="2"/>
          <c:tx>
            <c:strRef>
              <c:f>Data!$F$5</c:f>
              <c:strCache>
                <c:ptCount val="1"/>
                <c:pt idx="0">
                  <c:v>KI </c:v>
                </c:pt>
              </c:strCache>
            </c:strRef>
          </c:tx>
          <c:spPr>
            <a:ln w="12700">
              <a:solidFill>
                <a:srgbClr val="000000"/>
              </a:solidFill>
              <a:prstDash val="solid"/>
            </a:ln>
          </c:spPr>
          <c:marker>
            <c:symbol val="none"/>
          </c:marker>
          <c:cat>
            <c:strRef>
              <c:f>Data!$C$6:$C$79</c:f>
              <c:strCache>
                <c:ptCount val="70"/>
                <c:pt idx="5">
                  <c:v>97</c:v>
                </c:pt>
                <c:pt idx="13">
                  <c:v>99</c:v>
                </c:pt>
                <c:pt idx="21">
                  <c:v>01</c:v>
                </c:pt>
                <c:pt idx="29">
                  <c:v>03</c:v>
                </c:pt>
                <c:pt idx="37">
                  <c:v>05</c:v>
                </c:pt>
                <c:pt idx="45">
                  <c:v>07</c:v>
                </c:pt>
                <c:pt idx="53">
                  <c:v>09</c:v>
                </c:pt>
                <c:pt idx="61">
                  <c:v>11</c:v>
                </c:pt>
                <c:pt idx="69">
                  <c:v>13</c:v>
                </c:pt>
              </c:strCache>
            </c:strRef>
          </c:cat>
          <c:val>
            <c:numRef>
              <c:f>Data!$F$6:$F$77</c:f>
              <c:numCache>
                <c:formatCode>General</c:formatCode>
                <c:ptCount val="72"/>
                <c:pt idx="0">
                  <c:v>85</c:v>
                </c:pt>
                <c:pt idx="1">
                  <c:v>83</c:v>
                </c:pt>
                <c:pt idx="2">
                  <c:v>84</c:v>
                </c:pt>
                <c:pt idx="3">
                  <c:v>85</c:v>
                </c:pt>
                <c:pt idx="4">
                  <c:v>84</c:v>
                </c:pt>
                <c:pt idx="5">
                  <c:v>85</c:v>
                </c:pt>
                <c:pt idx="6">
                  <c:v>84</c:v>
                </c:pt>
                <c:pt idx="7">
                  <c:v>86</c:v>
                </c:pt>
                <c:pt idx="8">
                  <c:v>86</c:v>
                </c:pt>
                <c:pt idx="9">
                  <c:v>85</c:v>
                </c:pt>
                <c:pt idx="10">
                  <c:v>85</c:v>
                </c:pt>
                <c:pt idx="11">
                  <c:v>84</c:v>
                </c:pt>
                <c:pt idx="12">
                  <c:v>84</c:v>
                </c:pt>
                <c:pt idx="13">
                  <c:v>86</c:v>
                </c:pt>
                <c:pt idx="14">
                  <c:v>86</c:v>
                </c:pt>
                <c:pt idx="15">
                  <c:v>85</c:v>
                </c:pt>
                <c:pt idx="16">
                  <c:v>87</c:v>
                </c:pt>
                <c:pt idx="17">
                  <c:v>87</c:v>
                </c:pt>
                <c:pt idx="18">
                  <c:v>87</c:v>
                </c:pt>
                <c:pt idx="19">
                  <c:v>85</c:v>
                </c:pt>
                <c:pt idx="20">
                  <c:v>84</c:v>
                </c:pt>
                <c:pt idx="21">
                  <c:v>83</c:v>
                </c:pt>
                <c:pt idx="22">
                  <c:v>83</c:v>
                </c:pt>
                <c:pt idx="23">
                  <c:v>83</c:v>
                </c:pt>
                <c:pt idx="24">
                  <c:v>83</c:v>
                </c:pt>
                <c:pt idx="25">
                  <c:v>83</c:v>
                </c:pt>
                <c:pt idx="26">
                  <c:v>83</c:v>
                </c:pt>
                <c:pt idx="27">
                  <c:v>84</c:v>
                </c:pt>
                <c:pt idx="28">
                  <c:v>83</c:v>
                </c:pt>
                <c:pt idx="29">
                  <c:v>82</c:v>
                </c:pt>
                <c:pt idx="30">
                  <c:v>83</c:v>
                </c:pt>
                <c:pt idx="31">
                  <c:v>85</c:v>
                </c:pt>
                <c:pt idx="32">
                  <c:v>85</c:v>
                </c:pt>
                <c:pt idx="33">
                  <c:v>86</c:v>
                </c:pt>
                <c:pt idx="34">
                  <c:v>86</c:v>
                </c:pt>
                <c:pt idx="35">
                  <c:v>87</c:v>
                </c:pt>
                <c:pt idx="36">
                  <c:v>86</c:v>
                </c:pt>
                <c:pt idx="37">
                  <c:v>86</c:v>
                </c:pt>
                <c:pt idx="38">
                  <c:v>85</c:v>
                </c:pt>
                <c:pt idx="39">
                  <c:v>86</c:v>
                </c:pt>
                <c:pt idx="40">
                  <c:v>87</c:v>
                </c:pt>
                <c:pt idx="41">
                  <c:v>88</c:v>
                </c:pt>
                <c:pt idx="42">
                  <c:v>88</c:v>
                </c:pt>
                <c:pt idx="43">
                  <c:v>88</c:v>
                </c:pt>
                <c:pt idx="44">
                  <c:v>88</c:v>
                </c:pt>
                <c:pt idx="45">
                  <c:v>87</c:v>
                </c:pt>
                <c:pt idx="46">
                  <c:v>87</c:v>
                </c:pt>
                <c:pt idx="47">
                  <c:v>88</c:v>
                </c:pt>
                <c:pt idx="48">
                  <c:v>88</c:v>
                </c:pt>
                <c:pt idx="49">
                  <c:v>86</c:v>
                </c:pt>
                <c:pt idx="50">
                  <c:v>83</c:v>
                </c:pt>
                <c:pt idx="51">
                  <c:v>76</c:v>
                </c:pt>
                <c:pt idx="52">
                  <c:v>72</c:v>
                </c:pt>
                <c:pt idx="53">
                  <c:v>73</c:v>
                </c:pt>
                <c:pt idx="54">
                  <c:v>75</c:v>
                </c:pt>
                <c:pt idx="55">
                  <c:v>77</c:v>
                </c:pt>
                <c:pt idx="56">
                  <c:v>80</c:v>
                </c:pt>
                <c:pt idx="57">
                  <c:v>81</c:v>
                </c:pt>
                <c:pt idx="58">
                  <c:v>83</c:v>
                </c:pt>
                <c:pt idx="59">
                  <c:v>86</c:v>
                </c:pt>
                <c:pt idx="60">
                  <c:v>85</c:v>
                </c:pt>
                <c:pt idx="61">
                  <c:v>85</c:v>
                </c:pt>
                <c:pt idx="62">
                  <c:v>84</c:v>
                </c:pt>
                <c:pt idx="63">
                  <c:v>83</c:v>
                </c:pt>
                <c:pt idx="64">
                  <c:v>84</c:v>
                </c:pt>
                <c:pt idx="65">
                  <c:v>82</c:v>
                </c:pt>
                <c:pt idx="66">
                  <c:v>80</c:v>
                </c:pt>
                <c:pt idx="67">
                  <c:v>80</c:v>
                </c:pt>
                <c:pt idx="68">
                  <c:v>80</c:v>
                </c:pt>
                <c:pt idx="69">
                  <c:v>80</c:v>
                </c:pt>
                <c:pt idx="70">
                  <c:v>81</c:v>
                </c:pt>
                <c:pt idx="71">
                  <c:v>82</c:v>
                </c:pt>
              </c:numCache>
            </c:numRef>
          </c:val>
          <c:smooth val="0"/>
        </c:ser>
        <c:ser>
          <c:idx val="3"/>
          <c:order val="3"/>
          <c:tx>
            <c:strRef>
              <c:f>Data!$G$5</c:f>
              <c:strCache>
                <c:ptCount val="1"/>
                <c:pt idx="0">
                  <c:v>Genomsnitt KI</c:v>
                </c:pt>
              </c:strCache>
            </c:strRef>
          </c:tx>
          <c:spPr>
            <a:ln w="12700">
              <a:solidFill>
                <a:srgbClr val="969696"/>
              </a:solidFill>
              <a:prstDash val="dash"/>
            </a:ln>
          </c:spPr>
          <c:marker>
            <c:symbol val="none"/>
          </c:marker>
          <c:cat>
            <c:strRef>
              <c:f>Data!$C$6:$C$79</c:f>
              <c:strCache>
                <c:ptCount val="70"/>
                <c:pt idx="5">
                  <c:v>97</c:v>
                </c:pt>
                <c:pt idx="13">
                  <c:v>99</c:v>
                </c:pt>
                <c:pt idx="21">
                  <c:v>01</c:v>
                </c:pt>
                <c:pt idx="29">
                  <c:v>03</c:v>
                </c:pt>
                <c:pt idx="37">
                  <c:v>05</c:v>
                </c:pt>
                <c:pt idx="45">
                  <c:v>07</c:v>
                </c:pt>
                <c:pt idx="53">
                  <c:v>09</c:v>
                </c:pt>
                <c:pt idx="61">
                  <c:v>11</c:v>
                </c:pt>
                <c:pt idx="69">
                  <c:v>13</c:v>
                </c:pt>
              </c:strCache>
            </c:strRef>
          </c:cat>
          <c:val>
            <c:numRef>
              <c:f>Data!$G$6:$G$77</c:f>
              <c:numCache>
                <c:formatCode>0.0</c:formatCode>
                <c:ptCount val="72"/>
                <c:pt idx="0">
                  <c:v>83.8333333333333</c:v>
                </c:pt>
                <c:pt idx="1">
                  <c:v>83.833333333333329</c:v>
                </c:pt>
                <c:pt idx="2">
                  <c:v>83.833333333333329</c:v>
                </c:pt>
                <c:pt idx="3">
                  <c:v>83.833333333333329</c:v>
                </c:pt>
                <c:pt idx="4">
                  <c:v>83.833333333333329</c:v>
                </c:pt>
                <c:pt idx="5">
                  <c:v>83.833333333333329</c:v>
                </c:pt>
                <c:pt idx="6">
                  <c:v>83.833333333333329</c:v>
                </c:pt>
                <c:pt idx="7">
                  <c:v>83.833333333333329</c:v>
                </c:pt>
                <c:pt idx="8">
                  <c:v>83.833333333333329</c:v>
                </c:pt>
                <c:pt idx="9">
                  <c:v>83.833333333333329</c:v>
                </c:pt>
                <c:pt idx="10">
                  <c:v>83.833333333333329</c:v>
                </c:pt>
                <c:pt idx="11">
                  <c:v>83.833333333333329</c:v>
                </c:pt>
                <c:pt idx="12">
                  <c:v>83.833333333333329</c:v>
                </c:pt>
                <c:pt idx="13">
                  <c:v>83.833333333333329</c:v>
                </c:pt>
                <c:pt idx="14">
                  <c:v>83.833333333333329</c:v>
                </c:pt>
                <c:pt idx="15">
                  <c:v>83.833333333333329</c:v>
                </c:pt>
                <c:pt idx="16">
                  <c:v>83.833333333333329</c:v>
                </c:pt>
                <c:pt idx="17">
                  <c:v>83.833333333333329</c:v>
                </c:pt>
                <c:pt idx="18">
                  <c:v>83.833333333333329</c:v>
                </c:pt>
                <c:pt idx="19">
                  <c:v>83.833333333333329</c:v>
                </c:pt>
                <c:pt idx="20">
                  <c:v>83.833333333333329</c:v>
                </c:pt>
                <c:pt idx="21">
                  <c:v>83.833333333333329</c:v>
                </c:pt>
                <c:pt idx="22">
                  <c:v>83.833333333333329</c:v>
                </c:pt>
                <c:pt idx="23">
                  <c:v>83.833333333333329</c:v>
                </c:pt>
                <c:pt idx="24">
                  <c:v>83.833333333333329</c:v>
                </c:pt>
                <c:pt idx="25">
                  <c:v>83.833333333333329</c:v>
                </c:pt>
                <c:pt idx="26">
                  <c:v>83.833333333333329</c:v>
                </c:pt>
                <c:pt idx="27">
                  <c:v>83.833333333333329</c:v>
                </c:pt>
                <c:pt idx="28">
                  <c:v>83.833333333333329</c:v>
                </c:pt>
                <c:pt idx="29">
                  <c:v>83.833333333333329</c:v>
                </c:pt>
                <c:pt idx="30">
                  <c:v>83.833333333333329</c:v>
                </c:pt>
                <c:pt idx="31">
                  <c:v>83.833333333333329</c:v>
                </c:pt>
                <c:pt idx="32">
                  <c:v>83.833333333333329</c:v>
                </c:pt>
                <c:pt idx="33">
                  <c:v>83.833333333333329</c:v>
                </c:pt>
                <c:pt idx="34">
                  <c:v>83.833333333333329</c:v>
                </c:pt>
                <c:pt idx="35">
                  <c:v>83.833333333333329</c:v>
                </c:pt>
                <c:pt idx="36">
                  <c:v>83.833333333333329</c:v>
                </c:pt>
                <c:pt idx="37">
                  <c:v>83.833333333333329</c:v>
                </c:pt>
                <c:pt idx="38">
                  <c:v>83.833333333333329</c:v>
                </c:pt>
                <c:pt idx="39">
                  <c:v>83.833333333333329</c:v>
                </c:pt>
                <c:pt idx="40">
                  <c:v>83.833333333333329</c:v>
                </c:pt>
                <c:pt idx="41">
                  <c:v>83.833333333333329</c:v>
                </c:pt>
                <c:pt idx="42">
                  <c:v>83.833333333333329</c:v>
                </c:pt>
                <c:pt idx="43">
                  <c:v>83.833333333333329</c:v>
                </c:pt>
                <c:pt idx="44">
                  <c:v>83.833333333333329</c:v>
                </c:pt>
                <c:pt idx="45">
                  <c:v>83.833333333333329</c:v>
                </c:pt>
                <c:pt idx="46">
                  <c:v>83.833333333333329</c:v>
                </c:pt>
                <c:pt idx="47">
                  <c:v>83.833333333333329</c:v>
                </c:pt>
                <c:pt idx="48">
                  <c:v>83.833333333333329</c:v>
                </c:pt>
                <c:pt idx="49">
                  <c:v>83.833333333333329</c:v>
                </c:pt>
                <c:pt idx="50">
                  <c:v>83.833333333333329</c:v>
                </c:pt>
                <c:pt idx="51">
                  <c:v>83.833333333333329</c:v>
                </c:pt>
                <c:pt idx="52">
                  <c:v>83.833333333333329</c:v>
                </c:pt>
                <c:pt idx="53">
                  <c:v>83.833333333333329</c:v>
                </c:pt>
                <c:pt idx="54">
                  <c:v>83.833333333333329</c:v>
                </c:pt>
                <c:pt idx="55">
                  <c:v>83.833333333333329</c:v>
                </c:pt>
                <c:pt idx="56">
                  <c:v>83.833333333333329</c:v>
                </c:pt>
                <c:pt idx="57">
                  <c:v>83.833333333333329</c:v>
                </c:pt>
                <c:pt idx="58">
                  <c:v>83.833333333333329</c:v>
                </c:pt>
                <c:pt idx="59">
                  <c:v>83.833333333333329</c:v>
                </c:pt>
                <c:pt idx="60">
                  <c:v>83.833333333333329</c:v>
                </c:pt>
                <c:pt idx="61">
                  <c:v>83.833333333333329</c:v>
                </c:pt>
                <c:pt idx="62">
                  <c:v>83.833333333333329</c:v>
                </c:pt>
                <c:pt idx="63">
                  <c:v>83.833333333333329</c:v>
                </c:pt>
                <c:pt idx="64">
                  <c:v>83.833333333333329</c:v>
                </c:pt>
                <c:pt idx="65">
                  <c:v>83.833333333333329</c:v>
                </c:pt>
                <c:pt idx="66">
                  <c:v>83.833333333333329</c:v>
                </c:pt>
                <c:pt idx="67">
                  <c:v>83.833333333333329</c:v>
                </c:pt>
                <c:pt idx="68">
                  <c:v>83.833333333333329</c:v>
                </c:pt>
                <c:pt idx="69">
                  <c:v>83.833333333333329</c:v>
                </c:pt>
                <c:pt idx="70">
                  <c:v>83.833333333333329</c:v>
                </c:pt>
                <c:pt idx="71">
                  <c:v>83.833333333333329</c:v>
                </c:pt>
              </c:numCache>
            </c:numRef>
          </c:val>
          <c:smooth val="0"/>
        </c:ser>
        <c:dLbls>
          <c:showLegendKey val="0"/>
          <c:showVal val="0"/>
          <c:showCatName val="0"/>
          <c:showSerName val="0"/>
          <c:showPercent val="0"/>
          <c:showBubbleSize val="0"/>
        </c:dLbls>
        <c:marker val="1"/>
        <c:smooth val="0"/>
        <c:axId val="193075456"/>
        <c:axId val="193081344"/>
      </c:lineChart>
      <c:catAx>
        <c:axId val="193075456"/>
        <c:scaling>
          <c:orientation val="minMax"/>
        </c:scaling>
        <c:delete val="0"/>
        <c:axPos val="b"/>
        <c:numFmt formatCode="General" sourceLinked="1"/>
        <c:majorTickMark val="cross"/>
        <c:minorTickMark val="none"/>
        <c:tickLblPos val="low"/>
        <c:spPr>
          <a:ln w="3175">
            <a:solidFill>
              <a:srgbClr val="000000"/>
            </a:solidFill>
          </a:ln>
        </c:spPr>
        <c:crossAx val="193081344"/>
        <c:crosses val="autoZero"/>
        <c:auto val="1"/>
        <c:lblAlgn val="ctr"/>
        <c:lblOffset val="100"/>
        <c:tickMarkSkip val="4"/>
        <c:noMultiLvlLbl val="0"/>
      </c:catAx>
      <c:valAx>
        <c:axId val="193081344"/>
        <c:scaling>
          <c:orientation val="minMax"/>
          <c:max val="95"/>
          <c:min val="70"/>
        </c:scaling>
        <c:delete val="0"/>
        <c:axPos val="l"/>
        <c:numFmt formatCode="General" sourceLinked="1"/>
        <c:majorTickMark val="in"/>
        <c:minorTickMark val="none"/>
        <c:tickLblPos val="nextTo"/>
        <c:spPr>
          <a:ln w="3175">
            <a:solidFill>
              <a:srgbClr val="000000"/>
            </a:solidFill>
          </a:ln>
        </c:spPr>
        <c:crossAx val="193075456"/>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8.6104644697738889E-2"/>
          <c:y val="0.62262613287971136"/>
          <c:w val="0.42747963616616891"/>
          <c:h val="0.24901616245337754"/>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413793103448276"/>
          <c:h val="0.97368421052631582"/>
        </c:manualLayout>
      </c:layout>
      <c:lineChart>
        <c:grouping val="standard"/>
        <c:varyColors val="0"/>
        <c:ser>
          <c:idx val="0"/>
          <c:order val="0"/>
          <c:tx>
            <c:strRef>
              <c:f>Blad1!$C$6</c:f>
              <c:strCache>
                <c:ptCount val="1"/>
                <c:pt idx="0">
                  <c:v>Industri</c:v>
                </c:pt>
              </c:strCache>
            </c:strRef>
          </c:tx>
          <c:spPr>
            <a:ln w="25400">
              <a:solidFill>
                <a:srgbClr val="000000"/>
              </a:solidFill>
              <a:prstDash val="solid"/>
            </a:ln>
          </c:spPr>
          <c:marker>
            <c:symbol val="none"/>
          </c:marker>
          <c:cat>
            <c:strRef>
              <c:f>Blad1!$B$59:$B$101</c:f>
              <c:strCache>
                <c:ptCount val="42"/>
                <c:pt idx="1">
                  <c:v>03</c:v>
                </c:pt>
                <c:pt idx="5">
                  <c:v>04</c:v>
                </c:pt>
                <c:pt idx="9">
                  <c:v>05</c:v>
                </c:pt>
                <c:pt idx="13">
                  <c:v>06</c:v>
                </c:pt>
                <c:pt idx="17">
                  <c:v>07</c:v>
                </c:pt>
                <c:pt idx="21">
                  <c:v>08</c:v>
                </c:pt>
                <c:pt idx="25">
                  <c:v>09</c:v>
                </c:pt>
                <c:pt idx="29">
                  <c:v>10</c:v>
                </c:pt>
                <c:pt idx="33">
                  <c:v>11</c:v>
                </c:pt>
                <c:pt idx="37">
                  <c:v>12</c:v>
                </c:pt>
                <c:pt idx="41">
                  <c:v>13</c:v>
                </c:pt>
              </c:strCache>
            </c:strRef>
          </c:cat>
          <c:val>
            <c:numRef>
              <c:f>Blad1!$C$59:$C$102</c:f>
              <c:numCache>
                <c:formatCode>General</c:formatCode>
                <c:ptCount val="44"/>
                <c:pt idx="0">
                  <c:v>35</c:v>
                </c:pt>
                <c:pt idx="1">
                  <c:v>41</c:v>
                </c:pt>
                <c:pt idx="2">
                  <c:v>41</c:v>
                </c:pt>
                <c:pt idx="3">
                  <c:v>59</c:v>
                </c:pt>
                <c:pt idx="4">
                  <c:v>57</c:v>
                </c:pt>
                <c:pt idx="5">
                  <c:v>55</c:v>
                </c:pt>
                <c:pt idx="6">
                  <c:v>58</c:v>
                </c:pt>
                <c:pt idx="7">
                  <c:v>53</c:v>
                </c:pt>
                <c:pt idx="8">
                  <c:v>63</c:v>
                </c:pt>
                <c:pt idx="9">
                  <c:v>69</c:v>
                </c:pt>
                <c:pt idx="10">
                  <c:v>51</c:v>
                </c:pt>
                <c:pt idx="11">
                  <c:v>61</c:v>
                </c:pt>
                <c:pt idx="12">
                  <c:v>55</c:v>
                </c:pt>
                <c:pt idx="13">
                  <c:v>40</c:v>
                </c:pt>
                <c:pt idx="14">
                  <c:v>52</c:v>
                </c:pt>
                <c:pt idx="15">
                  <c:v>49</c:v>
                </c:pt>
                <c:pt idx="16">
                  <c:v>48</c:v>
                </c:pt>
                <c:pt idx="17">
                  <c:v>48</c:v>
                </c:pt>
                <c:pt idx="18">
                  <c:v>53</c:v>
                </c:pt>
                <c:pt idx="19">
                  <c:v>52</c:v>
                </c:pt>
                <c:pt idx="20">
                  <c:v>55</c:v>
                </c:pt>
                <c:pt idx="21">
                  <c:v>67</c:v>
                </c:pt>
                <c:pt idx="22">
                  <c:v>71</c:v>
                </c:pt>
                <c:pt idx="23">
                  <c:v>81</c:v>
                </c:pt>
                <c:pt idx="24">
                  <c:v>85</c:v>
                </c:pt>
                <c:pt idx="25">
                  <c:v>86</c:v>
                </c:pt>
                <c:pt idx="26">
                  <c:v>82</c:v>
                </c:pt>
                <c:pt idx="27">
                  <c:v>76</c:v>
                </c:pt>
                <c:pt idx="28">
                  <c:v>69</c:v>
                </c:pt>
                <c:pt idx="29">
                  <c:v>58</c:v>
                </c:pt>
                <c:pt idx="30">
                  <c:v>50</c:v>
                </c:pt>
                <c:pt idx="31">
                  <c:v>47</c:v>
                </c:pt>
                <c:pt idx="32">
                  <c:v>46</c:v>
                </c:pt>
                <c:pt idx="33">
                  <c:v>51</c:v>
                </c:pt>
                <c:pt idx="34">
                  <c:v>64</c:v>
                </c:pt>
                <c:pt idx="35">
                  <c:v>72</c:v>
                </c:pt>
                <c:pt idx="36">
                  <c:v>55</c:v>
                </c:pt>
                <c:pt idx="37">
                  <c:v>72</c:v>
                </c:pt>
                <c:pt idx="38">
                  <c:v>72</c:v>
                </c:pt>
                <c:pt idx="39">
                  <c:v>78</c:v>
                </c:pt>
                <c:pt idx="40">
                  <c:v>81</c:v>
                </c:pt>
                <c:pt idx="41">
                  <c:v>75</c:v>
                </c:pt>
                <c:pt idx="42">
                  <c:v>73</c:v>
                </c:pt>
                <c:pt idx="43">
                  <c:v>65</c:v>
                </c:pt>
              </c:numCache>
            </c:numRef>
          </c:val>
          <c:smooth val="0"/>
        </c:ser>
        <c:ser>
          <c:idx val="1"/>
          <c:order val="1"/>
          <c:tx>
            <c:strRef>
              <c:f>Blad1!$D$6</c:f>
              <c:strCache>
                <c:ptCount val="1"/>
                <c:pt idx="0">
                  <c:v>Tjänster</c:v>
                </c:pt>
              </c:strCache>
            </c:strRef>
          </c:tx>
          <c:spPr>
            <a:ln w="12700">
              <a:solidFill>
                <a:srgbClr val="000000"/>
              </a:solidFill>
              <a:prstDash val="dash"/>
            </a:ln>
          </c:spPr>
          <c:marker>
            <c:symbol val="none"/>
          </c:marker>
          <c:cat>
            <c:strRef>
              <c:f>Blad1!$B$59:$B$101</c:f>
              <c:strCache>
                <c:ptCount val="42"/>
                <c:pt idx="1">
                  <c:v>03</c:v>
                </c:pt>
                <c:pt idx="5">
                  <c:v>04</c:v>
                </c:pt>
                <c:pt idx="9">
                  <c:v>05</c:v>
                </c:pt>
                <c:pt idx="13">
                  <c:v>06</c:v>
                </c:pt>
                <c:pt idx="17">
                  <c:v>07</c:v>
                </c:pt>
                <c:pt idx="21">
                  <c:v>08</c:v>
                </c:pt>
                <c:pt idx="25">
                  <c:v>09</c:v>
                </c:pt>
                <c:pt idx="29">
                  <c:v>10</c:v>
                </c:pt>
                <c:pt idx="33">
                  <c:v>11</c:v>
                </c:pt>
                <c:pt idx="37">
                  <c:v>12</c:v>
                </c:pt>
                <c:pt idx="41">
                  <c:v>13</c:v>
                </c:pt>
              </c:strCache>
            </c:strRef>
          </c:cat>
          <c:val>
            <c:numRef>
              <c:f>Blad1!$D$59:$D$102</c:f>
              <c:numCache>
                <c:formatCode>General</c:formatCode>
                <c:ptCount val="44"/>
                <c:pt idx="0">
                  <c:v>51</c:v>
                </c:pt>
                <c:pt idx="1">
                  <c:v>54</c:v>
                </c:pt>
                <c:pt idx="2">
                  <c:v>55</c:v>
                </c:pt>
                <c:pt idx="3">
                  <c:v>54</c:v>
                </c:pt>
                <c:pt idx="4">
                  <c:v>55</c:v>
                </c:pt>
                <c:pt idx="5">
                  <c:v>46</c:v>
                </c:pt>
                <c:pt idx="6">
                  <c:v>48</c:v>
                </c:pt>
                <c:pt idx="7">
                  <c:v>39</c:v>
                </c:pt>
                <c:pt idx="8">
                  <c:v>36</c:v>
                </c:pt>
                <c:pt idx="9">
                  <c:v>40</c:v>
                </c:pt>
                <c:pt idx="10">
                  <c:v>35</c:v>
                </c:pt>
                <c:pt idx="11">
                  <c:v>33</c:v>
                </c:pt>
                <c:pt idx="12">
                  <c:v>25</c:v>
                </c:pt>
                <c:pt idx="13">
                  <c:v>38</c:v>
                </c:pt>
                <c:pt idx="14">
                  <c:v>18</c:v>
                </c:pt>
                <c:pt idx="15">
                  <c:v>21</c:v>
                </c:pt>
                <c:pt idx="16">
                  <c:v>17</c:v>
                </c:pt>
                <c:pt idx="17">
                  <c:v>13</c:v>
                </c:pt>
                <c:pt idx="18">
                  <c:v>14</c:v>
                </c:pt>
                <c:pt idx="19">
                  <c:v>17</c:v>
                </c:pt>
                <c:pt idx="20">
                  <c:v>21</c:v>
                </c:pt>
                <c:pt idx="21">
                  <c:v>22</c:v>
                </c:pt>
                <c:pt idx="22">
                  <c:v>30</c:v>
                </c:pt>
                <c:pt idx="23">
                  <c:v>36</c:v>
                </c:pt>
                <c:pt idx="24">
                  <c:v>41</c:v>
                </c:pt>
                <c:pt idx="25">
                  <c:v>42</c:v>
                </c:pt>
                <c:pt idx="26">
                  <c:v>39</c:v>
                </c:pt>
                <c:pt idx="27">
                  <c:v>37</c:v>
                </c:pt>
                <c:pt idx="28">
                  <c:v>35</c:v>
                </c:pt>
                <c:pt idx="29">
                  <c:v>33</c:v>
                </c:pt>
                <c:pt idx="30">
                  <c:v>27</c:v>
                </c:pt>
                <c:pt idx="31">
                  <c:v>24</c:v>
                </c:pt>
                <c:pt idx="32">
                  <c:v>24</c:v>
                </c:pt>
                <c:pt idx="33">
                  <c:v>29</c:v>
                </c:pt>
                <c:pt idx="34">
                  <c:v>37</c:v>
                </c:pt>
                <c:pt idx="35">
                  <c:v>40</c:v>
                </c:pt>
                <c:pt idx="36">
                  <c:v>37</c:v>
                </c:pt>
                <c:pt idx="37">
                  <c:v>39</c:v>
                </c:pt>
                <c:pt idx="38">
                  <c:v>41</c:v>
                </c:pt>
                <c:pt idx="39">
                  <c:v>37</c:v>
                </c:pt>
                <c:pt idx="40">
                  <c:v>45</c:v>
                </c:pt>
                <c:pt idx="41">
                  <c:v>45</c:v>
                </c:pt>
                <c:pt idx="42">
                  <c:v>40</c:v>
                </c:pt>
                <c:pt idx="43">
                  <c:v>39</c:v>
                </c:pt>
              </c:numCache>
            </c:numRef>
          </c:val>
          <c:smooth val="0"/>
        </c:ser>
        <c:dLbls>
          <c:showLegendKey val="0"/>
          <c:showVal val="0"/>
          <c:showCatName val="0"/>
          <c:showSerName val="0"/>
          <c:showPercent val="0"/>
          <c:showBubbleSize val="0"/>
        </c:dLbls>
        <c:marker val="1"/>
        <c:smooth val="0"/>
        <c:axId val="193115264"/>
        <c:axId val="193116800"/>
      </c:lineChart>
      <c:catAx>
        <c:axId val="193115264"/>
        <c:scaling>
          <c:orientation val="minMax"/>
        </c:scaling>
        <c:delete val="0"/>
        <c:axPos val="b"/>
        <c:numFmt formatCode="@" sourceLinked="0"/>
        <c:majorTickMark val="cross"/>
        <c:minorTickMark val="none"/>
        <c:tickLblPos val="low"/>
        <c:spPr>
          <a:ln w="3175">
            <a:solidFill>
              <a:srgbClr val="000000"/>
            </a:solidFill>
          </a:ln>
        </c:spPr>
        <c:crossAx val="193116800"/>
        <c:crosses val="autoZero"/>
        <c:auto val="1"/>
        <c:lblAlgn val="ctr"/>
        <c:lblOffset val="100"/>
        <c:tickMarkSkip val="4"/>
        <c:noMultiLvlLbl val="0"/>
      </c:catAx>
      <c:valAx>
        <c:axId val="193116800"/>
        <c:scaling>
          <c:orientation val="minMax"/>
        </c:scaling>
        <c:delete val="0"/>
        <c:axPos val="l"/>
        <c:numFmt formatCode="General" sourceLinked="1"/>
        <c:majorTickMark val="in"/>
        <c:minorTickMark val="none"/>
        <c:tickLblPos val="nextTo"/>
        <c:spPr>
          <a:ln w="3175">
            <a:solidFill>
              <a:srgbClr val="000000"/>
            </a:solidFill>
          </a:ln>
        </c:spPr>
        <c:crossAx val="193115264"/>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16663691284279125"/>
          <c:y val="9.4324906755076654E-2"/>
          <c:w val="0.33336308715720875"/>
          <c:h val="0.14819229175300455"/>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8.56566558587296E-2"/>
          <c:y val="4.7373832156990738E-2"/>
          <c:w val="0.88355817026854067"/>
          <c:h val="0.87952225531394068"/>
        </c:manualLayout>
      </c:layout>
      <c:lineChart>
        <c:grouping val="standard"/>
        <c:varyColors val="0"/>
        <c:ser>
          <c:idx val="1"/>
          <c:order val="0"/>
          <c:tx>
            <c:strRef>
              <c:f>Blad1!$H$6</c:f>
              <c:strCache>
                <c:ptCount val="1"/>
                <c:pt idx="0">
                  <c:v>BNP-gap</c:v>
                </c:pt>
              </c:strCache>
            </c:strRef>
          </c:tx>
          <c:spPr>
            <a:ln w="25400">
              <a:solidFill>
                <a:srgbClr val="000000"/>
              </a:solidFill>
              <a:prstDash val="solid"/>
            </a:ln>
          </c:spPr>
          <c:marker>
            <c:symbol val="none"/>
          </c:marker>
          <c:cat>
            <c:strRef>
              <c:f>Blad1!$G$7:$G$21</c:f>
              <c:strCache>
                <c:ptCount val="15"/>
                <c:pt idx="0">
                  <c:v>01</c:v>
                </c:pt>
                <c:pt idx="1">
                  <c:v>02</c:v>
                </c:pt>
                <c:pt idx="2">
                  <c:v>03</c:v>
                </c:pt>
                <c:pt idx="3">
                  <c:v>04</c:v>
                </c:pt>
                <c:pt idx="4">
                  <c:v>05</c:v>
                </c:pt>
                <c:pt idx="5">
                  <c:v>06</c:v>
                </c:pt>
                <c:pt idx="6">
                  <c:v>07</c:v>
                </c:pt>
                <c:pt idx="7">
                  <c:v>08</c:v>
                </c:pt>
                <c:pt idx="8">
                  <c:v>09</c:v>
                </c:pt>
                <c:pt idx="9">
                  <c:v>10</c:v>
                </c:pt>
                <c:pt idx="10">
                  <c:v>11</c:v>
                </c:pt>
                <c:pt idx="11">
                  <c:v>12</c:v>
                </c:pt>
                <c:pt idx="12">
                  <c:v>13</c:v>
                </c:pt>
                <c:pt idx="13">
                  <c:v>14</c:v>
                </c:pt>
                <c:pt idx="14">
                  <c:v>15</c:v>
                </c:pt>
              </c:strCache>
            </c:strRef>
          </c:cat>
          <c:val>
            <c:numRef>
              <c:f>Blad1!$H$7:$H$21</c:f>
              <c:numCache>
                <c:formatCode>0.0</c:formatCode>
                <c:ptCount val="15"/>
                <c:pt idx="0">
                  <c:v>-0.42731114991754193</c:v>
                </c:pt>
                <c:pt idx="1">
                  <c:v>-0.74924324226367522</c:v>
                </c:pt>
                <c:pt idx="2">
                  <c:v>-1.3761128183044868</c:v>
                </c:pt>
                <c:pt idx="3">
                  <c:v>-0.77104029140410146</c:v>
                </c:pt>
                <c:pt idx="4">
                  <c:v>-0.84204787812360848</c:v>
                </c:pt>
                <c:pt idx="5">
                  <c:v>1.5127833290187853</c:v>
                </c:pt>
                <c:pt idx="6">
                  <c:v>2.8629619265351236</c:v>
                </c:pt>
                <c:pt idx="7">
                  <c:v>0.17345587162500564</c:v>
                </c:pt>
                <c:pt idx="8">
                  <c:v>-6.470373577622679</c:v>
                </c:pt>
                <c:pt idx="9">
                  <c:v>-3.0295392483844608</c:v>
                </c:pt>
                <c:pt idx="10">
                  <c:v>-1.4134065394724615</c:v>
                </c:pt>
                <c:pt idx="11">
                  <c:v>-2.3113321357347671</c:v>
                </c:pt>
                <c:pt idx="12">
                  <c:v>-2.9295221765317181</c:v>
                </c:pt>
                <c:pt idx="13">
                  <c:v>-2.4297258029398194</c:v>
                </c:pt>
                <c:pt idx="14">
                  <c:v>-1.4899120240924213</c:v>
                </c:pt>
              </c:numCache>
            </c:numRef>
          </c:val>
          <c:smooth val="0"/>
        </c:ser>
        <c:ser>
          <c:idx val="2"/>
          <c:order val="1"/>
          <c:tx>
            <c:strRef>
              <c:f>Blad1!$I$6</c:f>
              <c:strCache>
                <c:ptCount val="1"/>
                <c:pt idx="0">
                  <c:v>Produktivitetsgap</c:v>
                </c:pt>
              </c:strCache>
            </c:strRef>
          </c:tx>
          <c:spPr>
            <a:ln w="12700">
              <a:solidFill>
                <a:srgbClr val="000000"/>
              </a:solidFill>
              <a:prstDash val="dash"/>
            </a:ln>
          </c:spPr>
          <c:marker>
            <c:symbol val="none"/>
          </c:marker>
          <c:cat>
            <c:strRef>
              <c:f>Blad1!$G$7:$G$21</c:f>
              <c:strCache>
                <c:ptCount val="15"/>
                <c:pt idx="0">
                  <c:v>01</c:v>
                </c:pt>
                <c:pt idx="1">
                  <c:v>02</c:v>
                </c:pt>
                <c:pt idx="2">
                  <c:v>03</c:v>
                </c:pt>
                <c:pt idx="3">
                  <c:v>04</c:v>
                </c:pt>
                <c:pt idx="4">
                  <c:v>05</c:v>
                </c:pt>
                <c:pt idx="5">
                  <c:v>06</c:v>
                </c:pt>
                <c:pt idx="6">
                  <c:v>07</c:v>
                </c:pt>
                <c:pt idx="7">
                  <c:v>08</c:v>
                </c:pt>
                <c:pt idx="8">
                  <c:v>09</c:v>
                </c:pt>
                <c:pt idx="9">
                  <c:v>10</c:v>
                </c:pt>
                <c:pt idx="10">
                  <c:v>11</c:v>
                </c:pt>
                <c:pt idx="11">
                  <c:v>12</c:v>
                </c:pt>
                <c:pt idx="12">
                  <c:v>13</c:v>
                </c:pt>
                <c:pt idx="13">
                  <c:v>14</c:v>
                </c:pt>
                <c:pt idx="14">
                  <c:v>15</c:v>
                </c:pt>
              </c:strCache>
            </c:strRef>
          </c:cat>
          <c:val>
            <c:numRef>
              <c:f>Blad1!$I$7:$I$21</c:f>
              <c:numCache>
                <c:formatCode>0.0</c:formatCode>
                <c:ptCount val="15"/>
                <c:pt idx="0">
                  <c:v>-1.769817427135334</c:v>
                </c:pt>
                <c:pt idx="1">
                  <c:v>-0.96446652545735256</c:v>
                </c:pt>
                <c:pt idx="2">
                  <c:v>-0.52419414750402016</c:v>
                </c:pt>
                <c:pt idx="3">
                  <c:v>0.71799273410144693</c:v>
                </c:pt>
                <c:pt idx="4">
                  <c:v>1.0008992110527304</c:v>
                </c:pt>
                <c:pt idx="5">
                  <c:v>2.2605730653275424</c:v>
                </c:pt>
                <c:pt idx="6">
                  <c:v>1.4753672905156279</c:v>
                </c:pt>
                <c:pt idx="7">
                  <c:v>-0.31477961497278217</c:v>
                </c:pt>
                <c:pt idx="8">
                  <c:v>-3.1999512406700403</c:v>
                </c:pt>
                <c:pt idx="9">
                  <c:v>-0.60144935224027973</c:v>
                </c:pt>
                <c:pt idx="10">
                  <c:v>0.15350719746960451</c:v>
                </c:pt>
                <c:pt idx="11">
                  <c:v>-0.19522934422641081</c:v>
                </c:pt>
                <c:pt idx="12">
                  <c:v>-0.23683176905369141</c:v>
                </c:pt>
                <c:pt idx="13">
                  <c:v>-0.24098905935407977</c:v>
                </c:pt>
                <c:pt idx="14">
                  <c:v>4.3752065451974076E-2</c:v>
                </c:pt>
              </c:numCache>
            </c:numRef>
          </c:val>
          <c:smooth val="0"/>
        </c:ser>
        <c:ser>
          <c:idx val="3"/>
          <c:order val="2"/>
          <c:tx>
            <c:strRef>
              <c:f>Blad1!$J$6</c:f>
              <c:strCache>
                <c:ptCount val="1"/>
                <c:pt idx="0">
                  <c:v>Timgap</c:v>
                </c:pt>
              </c:strCache>
            </c:strRef>
          </c:tx>
          <c:spPr>
            <a:ln w="12700">
              <a:solidFill>
                <a:srgbClr val="000000"/>
              </a:solidFill>
              <a:prstDash val="solid"/>
            </a:ln>
          </c:spPr>
          <c:marker>
            <c:symbol val="none"/>
          </c:marker>
          <c:cat>
            <c:strRef>
              <c:f>Blad1!$G$7:$G$21</c:f>
              <c:strCache>
                <c:ptCount val="15"/>
                <c:pt idx="0">
                  <c:v>01</c:v>
                </c:pt>
                <c:pt idx="1">
                  <c:v>02</c:v>
                </c:pt>
                <c:pt idx="2">
                  <c:v>03</c:v>
                </c:pt>
                <c:pt idx="3">
                  <c:v>04</c:v>
                </c:pt>
                <c:pt idx="4">
                  <c:v>05</c:v>
                </c:pt>
                <c:pt idx="5">
                  <c:v>06</c:v>
                </c:pt>
                <c:pt idx="6">
                  <c:v>07</c:v>
                </c:pt>
                <c:pt idx="7">
                  <c:v>08</c:v>
                </c:pt>
                <c:pt idx="8">
                  <c:v>09</c:v>
                </c:pt>
                <c:pt idx="9">
                  <c:v>10</c:v>
                </c:pt>
                <c:pt idx="10">
                  <c:v>11</c:v>
                </c:pt>
                <c:pt idx="11">
                  <c:v>12</c:v>
                </c:pt>
                <c:pt idx="12">
                  <c:v>13</c:v>
                </c:pt>
                <c:pt idx="13">
                  <c:v>14</c:v>
                </c:pt>
                <c:pt idx="14">
                  <c:v>15</c:v>
                </c:pt>
              </c:strCache>
            </c:strRef>
          </c:cat>
          <c:val>
            <c:numRef>
              <c:f>Blad1!$J$7:$J$21</c:f>
              <c:numCache>
                <c:formatCode>0.0</c:formatCode>
                <c:ptCount val="15"/>
                <c:pt idx="0">
                  <c:v>1.3666942705944152</c:v>
                </c:pt>
                <c:pt idx="1">
                  <c:v>0.21731925465824364</c:v>
                </c:pt>
                <c:pt idx="2">
                  <c:v>-0.85640791094843127</c:v>
                </c:pt>
                <c:pt idx="3">
                  <c:v>-1.4784180910322964</c:v>
                </c:pt>
                <c:pt idx="4">
                  <c:v>-1.8246838429876733</c:v>
                </c:pt>
                <c:pt idx="5">
                  <c:v>-0.73125909027622615</c:v>
                </c:pt>
                <c:pt idx="6">
                  <c:v>1.3674201661640017</c:v>
                </c:pt>
                <c:pt idx="7">
                  <c:v>0.4897772053991778</c:v>
                </c:pt>
                <c:pt idx="8">
                  <c:v>-3.3785337702502249</c:v>
                </c:pt>
                <c:pt idx="9">
                  <c:v>-2.4427819926154171</c:v>
                </c:pt>
                <c:pt idx="10">
                  <c:v>-1.5645120982659688</c:v>
                </c:pt>
                <c:pt idx="11">
                  <c:v>-2.1202421263075477</c:v>
                </c:pt>
                <c:pt idx="12">
                  <c:v>-2.6990826927675293</c:v>
                </c:pt>
                <c:pt idx="13">
                  <c:v>-2.1940241016302653</c:v>
                </c:pt>
                <c:pt idx="14">
                  <c:v>-1.5329933732803558</c:v>
                </c:pt>
              </c:numCache>
            </c:numRef>
          </c:val>
          <c:smooth val="0"/>
        </c:ser>
        <c:dLbls>
          <c:showLegendKey val="0"/>
          <c:showVal val="0"/>
          <c:showCatName val="0"/>
          <c:showSerName val="0"/>
          <c:showPercent val="0"/>
          <c:showBubbleSize val="0"/>
        </c:dLbls>
        <c:marker val="1"/>
        <c:smooth val="0"/>
        <c:axId val="193150976"/>
        <c:axId val="193152512"/>
      </c:lineChart>
      <c:catAx>
        <c:axId val="193150976"/>
        <c:scaling>
          <c:orientation val="minMax"/>
        </c:scaling>
        <c:delete val="0"/>
        <c:axPos val="b"/>
        <c:numFmt formatCode="@" sourceLinked="0"/>
        <c:majorTickMark val="cross"/>
        <c:minorTickMark val="none"/>
        <c:tickLblPos val="low"/>
        <c:spPr>
          <a:ln w="3175">
            <a:solidFill>
              <a:srgbClr val="000000"/>
            </a:solidFill>
          </a:ln>
        </c:spPr>
        <c:crossAx val="193152512"/>
        <c:crossesAt val="-8"/>
        <c:auto val="1"/>
        <c:lblAlgn val="ctr"/>
        <c:lblOffset val="100"/>
        <c:tickLblSkip val="2"/>
        <c:noMultiLvlLbl val="0"/>
      </c:catAx>
      <c:valAx>
        <c:axId val="193152512"/>
        <c:scaling>
          <c:orientation val="minMax"/>
          <c:max val="6"/>
        </c:scaling>
        <c:delete val="0"/>
        <c:axPos val="l"/>
        <c:numFmt formatCode="General" sourceLinked="0"/>
        <c:majorTickMark val="in"/>
        <c:minorTickMark val="none"/>
        <c:tickLblPos val="nextTo"/>
        <c:spPr>
          <a:ln w="3175">
            <a:solidFill>
              <a:srgbClr val="000000"/>
            </a:solidFill>
          </a:ln>
        </c:spPr>
        <c:crossAx val="193150976"/>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8.7921224699081729E-2"/>
          <c:y val="0.68247382904227927"/>
          <c:w val="0.41046733926532181"/>
          <c:h val="0.19779998848625213"/>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3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413793103448276"/>
          <c:h val="0.97368421052631582"/>
        </c:manualLayout>
      </c:layout>
      <c:barChart>
        <c:barDir val="col"/>
        <c:grouping val="stacked"/>
        <c:varyColors val="0"/>
        <c:ser>
          <c:idx val="0"/>
          <c:order val="0"/>
          <c:tx>
            <c:strRef>
              <c:f>Datablad!$C$1</c:f>
              <c:strCache>
                <c:ptCount val="1"/>
                <c:pt idx="0">
                  <c:v>Centrala avtal</c:v>
                </c:pt>
              </c:strCache>
            </c:strRef>
          </c:tx>
          <c:spPr>
            <a:solidFill>
              <a:srgbClr val="969696"/>
            </a:solidFill>
            <a:ln w="25400">
              <a:noFill/>
            </a:ln>
          </c:spPr>
          <c:invertIfNegative val="0"/>
          <c:cat>
            <c:strRef>
              <c:f>Datablad!$A$3:$A$25</c:f>
              <c:strCache>
                <c:ptCount val="23"/>
                <c:pt idx="0">
                  <c:v>93</c:v>
                </c:pt>
                <c:pt idx="1">
                  <c:v>94</c:v>
                </c:pt>
                <c:pt idx="2">
                  <c:v>95</c:v>
                </c:pt>
                <c:pt idx="3">
                  <c:v>96</c:v>
                </c:pt>
                <c:pt idx="4">
                  <c:v>97</c:v>
                </c:pt>
                <c:pt idx="5">
                  <c:v>98</c:v>
                </c:pt>
                <c:pt idx="6">
                  <c:v>99</c:v>
                </c:pt>
                <c:pt idx="7">
                  <c:v>00</c:v>
                </c:pt>
                <c:pt idx="8">
                  <c:v>01</c:v>
                </c:pt>
                <c:pt idx="9">
                  <c:v>02</c:v>
                </c:pt>
                <c:pt idx="10">
                  <c:v>03</c:v>
                </c:pt>
                <c:pt idx="11">
                  <c:v>04</c:v>
                </c:pt>
                <c:pt idx="12">
                  <c:v>05</c:v>
                </c:pt>
                <c:pt idx="13">
                  <c:v>06</c:v>
                </c:pt>
                <c:pt idx="14">
                  <c:v>07</c:v>
                </c:pt>
                <c:pt idx="15">
                  <c:v>08</c:v>
                </c:pt>
                <c:pt idx="16">
                  <c:v>09</c:v>
                </c:pt>
                <c:pt idx="17">
                  <c:v>10</c:v>
                </c:pt>
                <c:pt idx="18">
                  <c:v>11</c:v>
                </c:pt>
                <c:pt idx="19">
                  <c:v>12</c:v>
                </c:pt>
                <c:pt idx="20">
                  <c:v>13</c:v>
                </c:pt>
                <c:pt idx="21">
                  <c:v>14</c:v>
                </c:pt>
                <c:pt idx="22">
                  <c:v>15</c:v>
                </c:pt>
              </c:strCache>
            </c:strRef>
          </c:cat>
          <c:val>
            <c:numRef>
              <c:f>Datablad!$C$3:$C$25</c:f>
              <c:numCache>
                <c:formatCode>0.0</c:formatCode>
                <c:ptCount val="23"/>
                <c:pt idx="0">
                  <c:v>1.054807738482773</c:v>
                </c:pt>
                <c:pt idx="1">
                  <c:v>1.4674825137997547</c:v>
                </c:pt>
                <c:pt idx="2">
                  <c:v>2.8462603322875726</c:v>
                </c:pt>
                <c:pt idx="3">
                  <c:v>3.942823974615008</c:v>
                </c:pt>
                <c:pt idx="4">
                  <c:v>3.3894551929990411</c:v>
                </c:pt>
                <c:pt idx="5">
                  <c:v>2.9869383315051827</c:v>
                </c:pt>
                <c:pt idx="6">
                  <c:v>2.3435364276649815</c:v>
                </c:pt>
                <c:pt idx="7">
                  <c:v>2.4801390526145619</c:v>
                </c:pt>
                <c:pt idx="8">
                  <c:v>2.674942994055169</c:v>
                </c:pt>
                <c:pt idx="9">
                  <c:v>2.6193062352005914</c:v>
                </c:pt>
                <c:pt idx="10">
                  <c:v>2.5155907583088775</c:v>
                </c:pt>
                <c:pt idx="11">
                  <c:v>1.9400564178565494</c:v>
                </c:pt>
                <c:pt idx="12">
                  <c:v>2.0409936564196767</c:v>
                </c:pt>
                <c:pt idx="13">
                  <c:v>2.3067612459606659</c:v>
                </c:pt>
                <c:pt idx="14">
                  <c:v>2.9065844555543969</c:v>
                </c:pt>
                <c:pt idx="15">
                  <c:v>3.1524068174769488</c:v>
                </c:pt>
                <c:pt idx="16">
                  <c:v>3.1746134791910077</c:v>
                </c:pt>
                <c:pt idx="17">
                  <c:v>1.737081859402938</c:v>
                </c:pt>
                <c:pt idx="18">
                  <c:v>1.8290611149962381</c:v>
                </c:pt>
                <c:pt idx="19">
                  <c:v>2.8741958143604776</c:v>
                </c:pt>
                <c:pt idx="20">
                  <c:v>2.0624101665513308</c:v>
                </c:pt>
                <c:pt idx="21">
                  <c:v>2.0937098101983471</c:v>
                </c:pt>
                <c:pt idx="22">
                  <c:v>2.2656119954831953</c:v>
                </c:pt>
              </c:numCache>
            </c:numRef>
          </c:val>
        </c:ser>
        <c:ser>
          <c:idx val="1"/>
          <c:order val="1"/>
          <c:tx>
            <c:strRef>
              <c:f>Datablad!$D$1</c:f>
              <c:strCache>
                <c:ptCount val="1"/>
                <c:pt idx="0">
                  <c:v>Utöver centrala avtal</c:v>
                </c:pt>
              </c:strCache>
            </c:strRef>
          </c:tx>
          <c:spPr>
            <a:solidFill>
              <a:srgbClr val="000000"/>
            </a:solidFill>
            <a:ln w="25400">
              <a:noFill/>
            </a:ln>
          </c:spPr>
          <c:invertIfNegative val="0"/>
          <c:cat>
            <c:strRef>
              <c:f>Datablad!$A$3:$A$25</c:f>
              <c:strCache>
                <c:ptCount val="23"/>
                <c:pt idx="0">
                  <c:v>93</c:v>
                </c:pt>
                <c:pt idx="1">
                  <c:v>94</c:v>
                </c:pt>
                <c:pt idx="2">
                  <c:v>95</c:v>
                </c:pt>
                <c:pt idx="3">
                  <c:v>96</c:v>
                </c:pt>
                <c:pt idx="4">
                  <c:v>97</c:v>
                </c:pt>
                <c:pt idx="5">
                  <c:v>98</c:v>
                </c:pt>
                <c:pt idx="6">
                  <c:v>99</c:v>
                </c:pt>
                <c:pt idx="7">
                  <c:v>00</c:v>
                </c:pt>
                <c:pt idx="8">
                  <c:v>01</c:v>
                </c:pt>
                <c:pt idx="9">
                  <c:v>02</c:v>
                </c:pt>
                <c:pt idx="10">
                  <c:v>03</c:v>
                </c:pt>
                <c:pt idx="11">
                  <c:v>04</c:v>
                </c:pt>
                <c:pt idx="12">
                  <c:v>05</c:v>
                </c:pt>
                <c:pt idx="13">
                  <c:v>06</c:v>
                </c:pt>
                <c:pt idx="14">
                  <c:v>07</c:v>
                </c:pt>
                <c:pt idx="15">
                  <c:v>08</c:v>
                </c:pt>
                <c:pt idx="16">
                  <c:v>09</c:v>
                </c:pt>
                <c:pt idx="17">
                  <c:v>10</c:v>
                </c:pt>
                <c:pt idx="18">
                  <c:v>11</c:v>
                </c:pt>
                <c:pt idx="19">
                  <c:v>12</c:v>
                </c:pt>
                <c:pt idx="20">
                  <c:v>13</c:v>
                </c:pt>
                <c:pt idx="21">
                  <c:v>14</c:v>
                </c:pt>
                <c:pt idx="22">
                  <c:v>15</c:v>
                </c:pt>
              </c:strCache>
            </c:strRef>
          </c:cat>
          <c:val>
            <c:numRef>
              <c:f>Datablad!$D$3:$D$25</c:f>
              <c:numCache>
                <c:formatCode>0.0</c:formatCode>
                <c:ptCount val="23"/>
                <c:pt idx="0">
                  <c:v>1.9782517532346164</c:v>
                </c:pt>
                <c:pt idx="1">
                  <c:v>0.92478871345986635</c:v>
                </c:pt>
                <c:pt idx="2">
                  <c:v>1.2515300852873568</c:v>
                </c:pt>
                <c:pt idx="3">
                  <c:v>1.9753894561117054</c:v>
                </c:pt>
                <c:pt idx="4">
                  <c:v>1.0824654079366431</c:v>
                </c:pt>
                <c:pt idx="5">
                  <c:v>1.0471582847220191</c:v>
                </c:pt>
                <c:pt idx="6">
                  <c:v>0.80195364557653182</c:v>
                </c:pt>
                <c:pt idx="7">
                  <c:v>1.2270298673732076</c:v>
                </c:pt>
                <c:pt idx="8">
                  <c:v>1.5365306119476556</c:v>
                </c:pt>
                <c:pt idx="9">
                  <c:v>1.3222533688725049</c:v>
                </c:pt>
                <c:pt idx="10">
                  <c:v>0.73476522518354059</c:v>
                </c:pt>
                <c:pt idx="11">
                  <c:v>1.0459690142515903</c:v>
                </c:pt>
                <c:pt idx="12">
                  <c:v>1.1702273663345744</c:v>
                </c:pt>
                <c:pt idx="13">
                  <c:v>0.82255063657491023</c:v>
                </c:pt>
                <c:pt idx="14">
                  <c:v>0.49170037393649924</c:v>
                </c:pt>
                <c:pt idx="15">
                  <c:v>0.87517406778483209</c:v>
                </c:pt>
                <c:pt idx="16">
                  <c:v>1.8264713101947629E-2</c:v>
                </c:pt>
                <c:pt idx="17">
                  <c:v>0.73231380980960181</c:v>
                </c:pt>
                <c:pt idx="18">
                  <c:v>0.68781765895389491</c:v>
                </c:pt>
                <c:pt idx="19">
                  <c:v>0.32172962315564219</c:v>
                </c:pt>
                <c:pt idx="20">
                  <c:v>0.37194004450174883</c:v>
                </c:pt>
                <c:pt idx="21">
                  <c:v>0.52188327759412356</c:v>
                </c:pt>
                <c:pt idx="22">
                  <c:v>0.63438800451680477</c:v>
                </c:pt>
              </c:numCache>
            </c:numRef>
          </c:val>
        </c:ser>
        <c:dLbls>
          <c:showLegendKey val="0"/>
          <c:showVal val="0"/>
          <c:showCatName val="0"/>
          <c:showSerName val="0"/>
          <c:showPercent val="0"/>
          <c:showBubbleSize val="0"/>
        </c:dLbls>
        <c:gapWidth val="50"/>
        <c:overlap val="100"/>
        <c:axId val="193183104"/>
        <c:axId val="193197184"/>
      </c:barChart>
      <c:catAx>
        <c:axId val="193183104"/>
        <c:scaling>
          <c:orientation val="minMax"/>
        </c:scaling>
        <c:delete val="0"/>
        <c:axPos val="b"/>
        <c:numFmt formatCode="@" sourceLinked="1"/>
        <c:majorTickMark val="cross"/>
        <c:minorTickMark val="none"/>
        <c:tickLblPos val="low"/>
        <c:spPr>
          <a:ln w="3175">
            <a:solidFill>
              <a:srgbClr val="000000"/>
            </a:solidFill>
          </a:ln>
        </c:spPr>
        <c:crossAx val="193197184"/>
        <c:crosses val="autoZero"/>
        <c:auto val="1"/>
        <c:lblAlgn val="ctr"/>
        <c:lblOffset val="100"/>
        <c:tickLblSkip val="2"/>
        <c:noMultiLvlLbl val="0"/>
      </c:catAx>
      <c:valAx>
        <c:axId val="193197184"/>
        <c:scaling>
          <c:orientation val="minMax"/>
        </c:scaling>
        <c:delete val="0"/>
        <c:axPos val="l"/>
        <c:numFmt formatCode="0" sourceLinked="0"/>
        <c:majorTickMark val="in"/>
        <c:minorTickMark val="none"/>
        <c:tickLblPos val="nextTo"/>
        <c:spPr>
          <a:ln w="3175">
            <a:solidFill>
              <a:srgbClr val="000000"/>
            </a:solidFill>
          </a:ln>
        </c:spPr>
        <c:crossAx val="193183104"/>
        <c:crosses val="autoZero"/>
        <c:crossBetween val="between"/>
      </c:valAx>
      <c:spPr>
        <a:ln w="3175">
          <a:solidFill>
            <a:srgbClr val="000000"/>
          </a:solidFill>
        </a:ln>
        <a:extLst/>
      </c:spPr>
    </c:plotArea>
    <c:legend>
      <c:legendPos val="r"/>
      <c:layout>
        <c:manualLayout>
          <c:xMode val="edge"/>
          <c:yMode val="edge"/>
          <c:x val="0.51556493760870059"/>
          <c:y val="7.1139326395802893E-2"/>
          <c:w val="0.27883427192960097"/>
          <c:h val="0.14819208863714173"/>
        </c:manualLayout>
      </c:layout>
      <c:overlay val="0"/>
    </c:legend>
    <c:plotVisOnly val="1"/>
    <c:dispBlanksAs val="gap"/>
    <c:showDLblsOverMax val="0"/>
  </c:chart>
  <c:spPr>
    <a:solidFill>
      <a:sysClr val="window" lastClr="FFFFFF"/>
    </a:solidFill>
    <a:ln w="9525" cap="flat" cmpd="sng" algn="ctr">
      <a:noFill/>
      <a:prstDash val="solid"/>
      <a:round/>
    </a:ln>
    <a:effectLst/>
    <a:extLs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3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241379310344827E-2"/>
          <c:y val="2.1052631578947368E-2"/>
          <c:w val="0.97413793103448276"/>
          <c:h val="0.97368421052631582"/>
        </c:manualLayout>
      </c:layout>
      <c:lineChart>
        <c:grouping val="standard"/>
        <c:varyColors val="0"/>
        <c:ser>
          <c:idx val="0"/>
          <c:order val="0"/>
          <c:tx>
            <c:strRef>
              <c:f>Blad1!$B$27</c:f>
              <c:strCache>
                <c:ptCount val="1"/>
                <c:pt idx="0">
                  <c:v>Trim85</c:v>
                </c:pt>
              </c:strCache>
            </c:strRef>
          </c:tx>
          <c:spPr>
            <a:ln w="25400">
              <a:solidFill>
                <a:srgbClr val="000000"/>
              </a:solidFill>
              <a:prstDash val="solid"/>
            </a:ln>
          </c:spPr>
          <c:marker>
            <c:symbol val="none"/>
          </c:marker>
          <c:cat>
            <c:strRef>
              <c:f>Blad1!$A$28:$A$123</c:f>
              <c:strCache>
                <c:ptCount val="91"/>
                <c:pt idx="6">
                  <c:v>07</c:v>
                </c:pt>
                <c:pt idx="18">
                  <c:v>08</c:v>
                </c:pt>
                <c:pt idx="30">
                  <c:v>09</c:v>
                </c:pt>
                <c:pt idx="42">
                  <c:v>10</c:v>
                </c:pt>
                <c:pt idx="54">
                  <c:v>11</c:v>
                </c:pt>
                <c:pt idx="66">
                  <c:v>12</c:v>
                </c:pt>
                <c:pt idx="78">
                  <c:v>13</c:v>
                </c:pt>
                <c:pt idx="90">
                  <c:v>14</c:v>
                </c:pt>
              </c:strCache>
            </c:strRef>
          </c:cat>
          <c:val>
            <c:numRef>
              <c:f>Blad1!$B$28:$B$123</c:f>
              <c:numCache>
                <c:formatCode>General</c:formatCode>
                <c:ptCount val="96"/>
                <c:pt idx="0">
                  <c:v>1.7889672208781799</c:v>
                </c:pt>
                <c:pt idx="1">
                  <c:v>1.80138603869953</c:v>
                </c:pt>
                <c:pt idx="2">
                  <c:v>1.70949895751571</c:v>
                </c:pt>
                <c:pt idx="3">
                  <c:v>1.69051724971557</c:v>
                </c:pt>
                <c:pt idx="4">
                  <c:v>1.37487944342832</c:v>
                </c:pt>
                <c:pt idx="5">
                  <c:v>1.5500845551356099</c:v>
                </c:pt>
                <c:pt idx="6">
                  <c:v>1.6356503947630501</c:v>
                </c:pt>
                <c:pt idx="7">
                  <c:v>1.51383577674798</c:v>
                </c:pt>
                <c:pt idx="8">
                  <c:v>1.9066035433509101</c:v>
                </c:pt>
                <c:pt idx="9">
                  <c:v>2.43361675123086</c:v>
                </c:pt>
                <c:pt idx="10">
                  <c:v>2.9851701564928899</c:v>
                </c:pt>
                <c:pt idx="11">
                  <c:v>2.9303600772565801</c:v>
                </c:pt>
                <c:pt idx="12">
                  <c:v>3.15944586467982</c:v>
                </c:pt>
                <c:pt idx="13">
                  <c:v>3.1594861245116501</c:v>
                </c:pt>
                <c:pt idx="14">
                  <c:v>3.4782281893432399</c:v>
                </c:pt>
                <c:pt idx="15">
                  <c:v>3.4110967588027101</c:v>
                </c:pt>
                <c:pt idx="16">
                  <c:v>4.0073484982169196</c:v>
                </c:pt>
                <c:pt idx="17">
                  <c:v>4.3343030287416102</c:v>
                </c:pt>
                <c:pt idx="18">
                  <c:v>4.1638363161977399</c:v>
                </c:pt>
                <c:pt idx="19">
                  <c:v>4.3287157725822301</c:v>
                </c:pt>
                <c:pt idx="20">
                  <c:v>4.44735273680379</c:v>
                </c:pt>
                <c:pt idx="21">
                  <c:v>3.7453805613040099</c:v>
                </c:pt>
                <c:pt idx="22">
                  <c:v>2.7936372076919</c:v>
                </c:pt>
                <c:pt idx="23">
                  <c:v>1.7110809403564</c:v>
                </c:pt>
                <c:pt idx="24">
                  <c:v>1.87049307696705</c:v>
                </c:pt>
                <c:pt idx="25">
                  <c:v>1.8339482490002199</c:v>
                </c:pt>
                <c:pt idx="26">
                  <c:v>1.5162331825242501</c:v>
                </c:pt>
                <c:pt idx="27">
                  <c:v>1.4695781886542101</c:v>
                </c:pt>
                <c:pt idx="28">
                  <c:v>1.0034244474723399</c:v>
                </c:pt>
                <c:pt idx="29">
                  <c:v>1.0124339356707599</c:v>
                </c:pt>
                <c:pt idx="30">
                  <c:v>1.30462261303834</c:v>
                </c:pt>
                <c:pt idx="31">
                  <c:v>1.37564242654006</c:v>
                </c:pt>
                <c:pt idx="32">
                  <c:v>0.87841245574670401</c:v>
                </c:pt>
                <c:pt idx="33">
                  <c:v>1.40984488300178</c:v>
                </c:pt>
                <c:pt idx="34">
                  <c:v>1.75173587345437</c:v>
                </c:pt>
                <c:pt idx="35">
                  <c:v>2.0129814730390101</c:v>
                </c:pt>
                <c:pt idx="36">
                  <c:v>1.67314655419467</c:v>
                </c:pt>
                <c:pt idx="37">
                  <c:v>1.8662293938121599</c:v>
                </c:pt>
                <c:pt idx="38">
                  <c:v>1.5059526513949999</c:v>
                </c:pt>
                <c:pt idx="39">
                  <c:v>1.2662410548243399</c:v>
                </c:pt>
                <c:pt idx="40">
                  <c:v>1.7180441685800001</c:v>
                </c:pt>
                <c:pt idx="41">
                  <c:v>1.5325783580483301</c:v>
                </c:pt>
                <c:pt idx="42">
                  <c:v>1.4136569453016801</c:v>
                </c:pt>
                <c:pt idx="43">
                  <c:v>1.1428798675386</c:v>
                </c:pt>
                <c:pt idx="44">
                  <c:v>1.6927906287488399</c:v>
                </c:pt>
                <c:pt idx="45">
                  <c:v>1.87263043726025</c:v>
                </c:pt>
                <c:pt idx="46">
                  <c:v>2.17295190472535</c:v>
                </c:pt>
                <c:pt idx="47">
                  <c:v>2.5337904960347601</c:v>
                </c:pt>
                <c:pt idx="48">
                  <c:v>1.6821699352275401</c:v>
                </c:pt>
                <c:pt idx="49">
                  <c:v>1.4620911851918399</c:v>
                </c:pt>
                <c:pt idx="50">
                  <c:v>1.82757421829097</c:v>
                </c:pt>
                <c:pt idx="51">
                  <c:v>2.0827711238173698</c:v>
                </c:pt>
                <c:pt idx="52">
                  <c:v>2.0460836574732499</c:v>
                </c:pt>
                <c:pt idx="53">
                  <c:v>1.8407256227867199</c:v>
                </c:pt>
                <c:pt idx="54">
                  <c:v>1.8212703950828999</c:v>
                </c:pt>
                <c:pt idx="55">
                  <c:v>1.8956832846237199</c:v>
                </c:pt>
                <c:pt idx="56">
                  <c:v>1.65848069485159</c:v>
                </c:pt>
                <c:pt idx="57">
                  <c:v>1.2891626628339401</c:v>
                </c:pt>
                <c:pt idx="58">
                  <c:v>1.4051527309053899</c:v>
                </c:pt>
                <c:pt idx="59">
                  <c:v>1.1008114133189399</c:v>
                </c:pt>
                <c:pt idx="60">
                  <c:v>1.2048993706478499</c:v>
                </c:pt>
                <c:pt idx="61">
                  <c:v>1.45700665841876</c:v>
                </c:pt>
                <c:pt idx="62">
                  <c:v>1.5332403819079401</c:v>
                </c:pt>
                <c:pt idx="63">
                  <c:v>1.33207412558683</c:v>
                </c:pt>
                <c:pt idx="64">
                  <c:v>1.3036074492293299</c:v>
                </c:pt>
                <c:pt idx="65">
                  <c:v>1.26513163878202</c:v>
                </c:pt>
                <c:pt idx="66">
                  <c:v>1.18759055445929</c:v>
                </c:pt>
                <c:pt idx="67">
                  <c:v>1.1260847721507801</c:v>
                </c:pt>
                <c:pt idx="68">
                  <c:v>0.91831947760112498</c:v>
                </c:pt>
                <c:pt idx="69">
                  <c:v>1.0686960309188001</c:v>
                </c:pt>
                <c:pt idx="70">
                  <c:v>0.76611876465495099</c:v>
                </c:pt>
                <c:pt idx="71">
                  <c:v>0.88804533567049004</c:v>
                </c:pt>
                <c:pt idx="72">
                  <c:v>0.62693330885063903</c:v>
                </c:pt>
                <c:pt idx="73">
                  <c:v>0.53163054923887398</c:v>
                </c:pt>
                <c:pt idx="74">
                  <c:v>0.53461196345911099</c:v>
                </c:pt>
                <c:pt idx="75">
                  <c:v>9.3206559560973998E-2</c:v>
                </c:pt>
                <c:pt idx="76">
                  <c:v>0.273028741657522</c:v>
                </c:pt>
                <c:pt idx="77">
                  <c:v>0.42043580554868798</c:v>
                </c:pt>
                <c:pt idx="78">
                  <c:v>0.69414624987860096</c:v>
                </c:pt>
                <c:pt idx="79">
                  <c:v>0.76673557667681003</c:v>
                </c:pt>
                <c:pt idx="80">
                  <c:v>0.46486960074572398</c:v>
                </c:pt>
                <c:pt idx="81">
                  <c:v>0.13259863918151199</c:v>
                </c:pt>
                <c:pt idx="82">
                  <c:v>0.25620199426428297</c:v>
                </c:pt>
                <c:pt idx="83">
                  <c:v>0.344661393865282</c:v>
                </c:pt>
                <c:pt idx="84">
                  <c:v>5.5926157455730999E-2</c:v>
                </c:pt>
                <c:pt idx="85">
                  <c:v>-4.8204974604215002E-2</c:v>
                </c:pt>
              </c:numCache>
            </c:numRef>
          </c:val>
          <c:smooth val="0"/>
        </c:ser>
        <c:dLbls>
          <c:showLegendKey val="0"/>
          <c:showVal val="0"/>
          <c:showCatName val="0"/>
          <c:showSerName val="0"/>
          <c:showPercent val="0"/>
          <c:showBubbleSize val="0"/>
        </c:dLbls>
        <c:marker val="1"/>
        <c:smooth val="0"/>
        <c:axId val="192902272"/>
        <c:axId val="192903808"/>
      </c:lineChart>
      <c:catAx>
        <c:axId val="192902272"/>
        <c:scaling>
          <c:orientation val="minMax"/>
        </c:scaling>
        <c:delete val="0"/>
        <c:axPos val="b"/>
        <c:numFmt formatCode="General" sourceLinked="1"/>
        <c:majorTickMark val="cross"/>
        <c:minorTickMark val="none"/>
        <c:tickLblPos val="low"/>
        <c:spPr>
          <a:ln w="3175">
            <a:solidFill>
              <a:srgbClr val="000000"/>
            </a:solidFill>
          </a:ln>
        </c:spPr>
        <c:crossAx val="192903808"/>
        <c:crosses val="autoZero"/>
        <c:auto val="1"/>
        <c:lblAlgn val="ctr"/>
        <c:lblOffset val="100"/>
        <c:tickMarkSkip val="12"/>
        <c:noMultiLvlLbl val="0"/>
      </c:catAx>
      <c:valAx>
        <c:axId val="192903808"/>
        <c:scaling>
          <c:orientation val="minMax"/>
        </c:scaling>
        <c:delete val="0"/>
        <c:axPos val="l"/>
        <c:numFmt formatCode="#,##0.0" sourceLinked="0"/>
        <c:majorTickMark val="in"/>
        <c:minorTickMark val="none"/>
        <c:tickLblPos val="nextTo"/>
        <c:spPr>
          <a:ln w="3175">
            <a:solidFill>
              <a:srgbClr val="000000"/>
            </a:solidFill>
          </a:ln>
        </c:spPr>
        <c:crossAx val="192902272"/>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413793103448276"/>
          <c:h val="0.97368421052631582"/>
        </c:manualLayout>
      </c:layout>
      <c:lineChart>
        <c:grouping val="standard"/>
        <c:varyColors val="0"/>
        <c:ser>
          <c:idx val="0"/>
          <c:order val="0"/>
          <c:tx>
            <c:strRef>
              <c:f>Blad1!$B$1</c:f>
              <c:strCache>
                <c:ptCount val="1"/>
                <c:pt idx="0">
                  <c:v>Tjänster</c:v>
                </c:pt>
              </c:strCache>
            </c:strRef>
          </c:tx>
          <c:spPr>
            <a:ln w="25400">
              <a:solidFill>
                <a:srgbClr val="000000"/>
              </a:solidFill>
              <a:prstDash val="solid"/>
            </a:ln>
          </c:spPr>
          <c:marker>
            <c:symbol val="none"/>
          </c:marker>
          <c:cat>
            <c:strRef>
              <c:f>Blad1!$A$27:$A$122</c:f>
              <c:strCache>
                <c:ptCount val="91"/>
                <c:pt idx="6">
                  <c:v>07</c:v>
                </c:pt>
                <c:pt idx="18">
                  <c:v>08</c:v>
                </c:pt>
                <c:pt idx="30">
                  <c:v>09</c:v>
                </c:pt>
                <c:pt idx="42">
                  <c:v>10</c:v>
                </c:pt>
                <c:pt idx="54">
                  <c:v>11</c:v>
                </c:pt>
                <c:pt idx="66">
                  <c:v>12</c:v>
                </c:pt>
                <c:pt idx="78">
                  <c:v>13</c:v>
                </c:pt>
                <c:pt idx="90">
                  <c:v>14</c:v>
                </c:pt>
              </c:strCache>
            </c:strRef>
          </c:cat>
          <c:val>
            <c:numRef>
              <c:f>Blad1!$B$27:$B$122</c:f>
              <c:numCache>
                <c:formatCode>General</c:formatCode>
                <c:ptCount val="96"/>
                <c:pt idx="0">
                  <c:v>1.40095035228575</c:v>
                </c:pt>
                <c:pt idx="1">
                  <c:v>1.51061513336963</c:v>
                </c:pt>
                <c:pt idx="2">
                  <c:v>1.73690515082216</c:v>
                </c:pt>
                <c:pt idx="3">
                  <c:v>1.38454424285288</c:v>
                </c:pt>
                <c:pt idx="4">
                  <c:v>1.7226833582800301</c:v>
                </c:pt>
                <c:pt idx="5">
                  <c:v>1.6593933516513</c:v>
                </c:pt>
                <c:pt idx="6">
                  <c:v>2.2881630012936398</c:v>
                </c:pt>
                <c:pt idx="7">
                  <c:v>2.77981178640196</c:v>
                </c:pt>
                <c:pt idx="8">
                  <c:v>2.7866630523177101</c:v>
                </c:pt>
                <c:pt idx="9">
                  <c:v>2.2833629175407402</c:v>
                </c:pt>
                <c:pt idx="10">
                  <c:v>2.3508430609597801</c:v>
                </c:pt>
                <c:pt idx="11">
                  <c:v>2.0203922412633499</c:v>
                </c:pt>
                <c:pt idx="12">
                  <c:v>2.0091029059276599</c:v>
                </c:pt>
                <c:pt idx="13">
                  <c:v>1.7723555436385701</c:v>
                </c:pt>
                <c:pt idx="14">
                  <c:v>2.4029970564624001</c:v>
                </c:pt>
                <c:pt idx="15">
                  <c:v>2.43614509551406</c:v>
                </c:pt>
                <c:pt idx="16">
                  <c:v>2.4158595965541201</c:v>
                </c:pt>
                <c:pt idx="17">
                  <c:v>2.10927977105304</c:v>
                </c:pt>
                <c:pt idx="18">
                  <c:v>1.1672331567992</c:v>
                </c:pt>
                <c:pt idx="19">
                  <c:v>1.12406987176103</c:v>
                </c:pt>
                <c:pt idx="20">
                  <c:v>1.4689593332981501</c:v>
                </c:pt>
                <c:pt idx="21">
                  <c:v>1.44881806946963</c:v>
                </c:pt>
                <c:pt idx="22">
                  <c:v>1.6394741010613101</c:v>
                </c:pt>
                <c:pt idx="23">
                  <c:v>1.99883972364325</c:v>
                </c:pt>
                <c:pt idx="24">
                  <c:v>2.1728225572247002</c:v>
                </c:pt>
                <c:pt idx="25">
                  <c:v>2.3184740225524298</c:v>
                </c:pt>
                <c:pt idx="26">
                  <c:v>1.6201526079230699</c:v>
                </c:pt>
                <c:pt idx="27">
                  <c:v>1.84651650078575</c:v>
                </c:pt>
                <c:pt idx="28">
                  <c:v>2.0271152791201801</c:v>
                </c:pt>
                <c:pt idx="29">
                  <c:v>2.0838739814189999</c:v>
                </c:pt>
                <c:pt idx="30">
                  <c:v>2.7607042400250101</c:v>
                </c:pt>
                <c:pt idx="31">
                  <c:v>2.57019100302682</c:v>
                </c:pt>
                <c:pt idx="32">
                  <c:v>2.6562703053931198</c:v>
                </c:pt>
                <c:pt idx="33">
                  <c:v>2.6566792804934898</c:v>
                </c:pt>
                <c:pt idx="34">
                  <c:v>2.7429283877503199</c:v>
                </c:pt>
                <c:pt idx="35">
                  <c:v>2.7688728024819</c:v>
                </c:pt>
                <c:pt idx="36">
                  <c:v>2.20155038759688</c:v>
                </c:pt>
                <c:pt idx="37">
                  <c:v>2.3586363168194202</c:v>
                </c:pt>
                <c:pt idx="38">
                  <c:v>2.3554824110265402</c:v>
                </c:pt>
                <c:pt idx="39">
                  <c:v>2.4791050533624799</c:v>
                </c:pt>
                <c:pt idx="40">
                  <c:v>2.13534065596436</c:v>
                </c:pt>
                <c:pt idx="41">
                  <c:v>1.9472761013803599</c:v>
                </c:pt>
                <c:pt idx="42">
                  <c:v>2.1745742092457299</c:v>
                </c:pt>
                <c:pt idx="43">
                  <c:v>2.03261339642322</c:v>
                </c:pt>
                <c:pt idx="44">
                  <c:v>1.78747752993897</c:v>
                </c:pt>
                <c:pt idx="45">
                  <c:v>1.9920721084656801</c:v>
                </c:pt>
                <c:pt idx="46">
                  <c:v>1.88850967007963</c:v>
                </c:pt>
                <c:pt idx="47">
                  <c:v>1.5345525898719601</c:v>
                </c:pt>
                <c:pt idx="48">
                  <c:v>1.11245954692558</c:v>
                </c:pt>
                <c:pt idx="49">
                  <c:v>1.5169048098208899</c:v>
                </c:pt>
                <c:pt idx="50">
                  <c:v>1.20590895387398</c:v>
                </c:pt>
                <c:pt idx="51">
                  <c:v>1.7114607643855499</c:v>
                </c:pt>
                <c:pt idx="52">
                  <c:v>1.4790303577247801</c:v>
                </c:pt>
                <c:pt idx="53">
                  <c:v>1.54103184300427</c:v>
                </c:pt>
                <c:pt idx="54">
                  <c:v>1.34692662598601</c:v>
                </c:pt>
                <c:pt idx="55">
                  <c:v>1.2192081380273301</c:v>
                </c:pt>
                <c:pt idx="56">
                  <c:v>1.2561251647887</c:v>
                </c:pt>
                <c:pt idx="57">
                  <c:v>0.74017229428655595</c:v>
                </c:pt>
                <c:pt idx="58">
                  <c:v>1.11408863083717</c:v>
                </c:pt>
                <c:pt idx="59">
                  <c:v>1.5014494189935901</c:v>
                </c:pt>
                <c:pt idx="60">
                  <c:v>1.9703940788157599</c:v>
                </c:pt>
                <c:pt idx="61">
                  <c:v>1.5239747243216399</c:v>
                </c:pt>
                <c:pt idx="62">
                  <c:v>1.8841227286267399</c:v>
                </c:pt>
                <c:pt idx="63">
                  <c:v>1.4087982038439599</c:v>
                </c:pt>
                <c:pt idx="64">
                  <c:v>1.7761418937279201</c:v>
                </c:pt>
                <c:pt idx="65">
                  <c:v>1.57903784288204</c:v>
                </c:pt>
                <c:pt idx="66">
                  <c:v>1.6472085566732799</c:v>
                </c:pt>
                <c:pt idx="67">
                  <c:v>1.46069906643346</c:v>
                </c:pt>
                <c:pt idx="68">
                  <c:v>1.55006386950968</c:v>
                </c:pt>
                <c:pt idx="69">
                  <c:v>2.21648851210223</c:v>
                </c:pt>
                <c:pt idx="70">
                  <c:v>1.5018036367205601</c:v>
                </c:pt>
                <c:pt idx="71">
                  <c:v>1.6305807113042099</c:v>
                </c:pt>
                <c:pt idx="72">
                  <c:v>1.0495340853359401</c:v>
                </c:pt>
                <c:pt idx="73">
                  <c:v>1.2277276055650601</c:v>
                </c:pt>
                <c:pt idx="74">
                  <c:v>1.4277708744487401</c:v>
                </c:pt>
                <c:pt idx="75">
                  <c:v>0.63013965257165905</c:v>
                </c:pt>
                <c:pt idx="76">
                  <c:v>0.66262135922330301</c:v>
                </c:pt>
                <c:pt idx="77">
                  <c:v>1.10240789091964</c:v>
                </c:pt>
                <c:pt idx="78">
                  <c:v>1.25210691066699</c:v>
                </c:pt>
                <c:pt idx="79">
                  <c:v>1.26244234037389</c:v>
                </c:pt>
                <c:pt idx="80">
                  <c:v>0.71361184353757601</c:v>
                </c:pt>
                <c:pt idx="81">
                  <c:v>0.15866528836212501</c:v>
                </c:pt>
                <c:pt idx="82">
                  <c:v>7.7363827575371802E-2</c:v>
                </c:pt>
                <c:pt idx="83">
                  <c:v>0.62207277530923399</c:v>
                </c:pt>
                <c:pt idx="84">
                  <c:v>0.184430207726649</c:v>
                </c:pt>
                <c:pt idx="85">
                  <c:v>6.2691389578750603E-2</c:v>
                </c:pt>
              </c:numCache>
            </c:numRef>
          </c:val>
          <c:smooth val="0"/>
        </c:ser>
        <c:ser>
          <c:idx val="1"/>
          <c:order val="1"/>
          <c:tx>
            <c:strRef>
              <c:f>Blad1!$C$1</c:f>
              <c:strCache>
                <c:ptCount val="1"/>
                <c:pt idx="0">
                  <c:v>Varor</c:v>
                </c:pt>
              </c:strCache>
            </c:strRef>
          </c:tx>
          <c:spPr>
            <a:ln w="12700">
              <a:solidFill>
                <a:srgbClr val="000000"/>
              </a:solidFill>
              <a:prstDash val="dash"/>
            </a:ln>
          </c:spPr>
          <c:marker>
            <c:symbol val="none"/>
          </c:marker>
          <c:cat>
            <c:strRef>
              <c:f>Blad1!$A$27:$A$122</c:f>
              <c:strCache>
                <c:ptCount val="91"/>
                <c:pt idx="6">
                  <c:v>07</c:v>
                </c:pt>
                <c:pt idx="18">
                  <c:v>08</c:v>
                </c:pt>
                <c:pt idx="30">
                  <c:v>09</c:v>
                </c:pt>
                <c:pt idx="42">
                  <c:v>10</c:v>
                </c:pt>
                <c:pt idx="54">
                  <c:v>11</c:v>
                </c:pt>
                <c:pt idx="66">
                  <c:v>12</c:v>
                </c:pt>
                <c:pt idx="78">
                  <c:v>13</c:v>
                </c:pt>
                <c:pt idx="90">
                  <c:v>14</c:v>
                </c:pt>
              </c:strCache>
            </c:strRef>
          </c:cat>
          <c:val>
            <c:numRef>
              <c:f>Blad1!$C$27:$C$122</c:f>
              <c:numCache>
                <c:formatCode>General</c:formatCode>
                <c:ptCount val="96"/>
                <c:pt idx="0">
                  <c:v>1.16474816870648</c:v>
                </c:pt>
                <c:pt idx="1">
                  <c:v>0.96236389102244402</c:v>
                </c:pt>
                <c:pt idx="2">
                  <c:v>0.92198898984021604</c:v>
                </c:pt>
                <c:pt idx="3">
                  <c:v>1.3871543264942101</c:v>
                </c:pt>
                <c:pt idx="4">
                  <c:v>0.778192813945222</c:v>
                </c:pt>
                <c:pt idx="5">
                  <c:v>1.2470282151348</c:v>
                </c:pt>
                <c:pt idx="6">
                  <c:v>1.20836350470672</c:v>
                </c:pt>
                <c:pt idx="7">
                  <c:v>1.1151241534988801</c:v>
                </c:pt>
                <c:pt idx="8">
                  <c:v>0.85587583148558599</c:v>
                </c:pt>
                <c:pt idx="9">
                  <c:v>1.7345399698341</c:v>
                </c:pt>
                <c:pt idx="10">
                  <c:v>2.1269053527118</c:v>
                </c:pt>
                <c:pt idx="11">
                  <c:v>2.44194823069749</c:v>
                </c:pt>
                <c:pt idx="12">
                  <c:v>1.64155610523948</c:v>
                </c:pt>
                <c:pt idx="13">
                  <c:v>1.68710283719679</c:v>
                </c:pt>
                <c:pt idx="14">
                  <c:v>1.9823495498691699</c:v>
                </c:pt>
                <c:pt idx="15">
                  <c:v>1.6805243939993699</c:v>
                </c:pt>
                <c:pt idx="16">
                  <c:v>2.2459515509861898</c:v>
                </c:pt>
                <c:pt idx="17">
                  <c:v>2.16649683221832</c:v>
                </c:pt>
                <c:pt idx="18">
                  <c:v>1.9585923176675699</c:v>
                </c:pt>
                <c:pt idx="19">
                  <c:v>2.4601509130686998</c:v>
                </c:pt>
                <c:pt idx="20">
                  <c:v>2.3655630303829698</c:v>
                </c:pt>
                <c:pt idx="21">
                  <c:v>1.7965377403741101</c:v>
                </c:pt>
                <c:pt idx="22">
                  <c:v>1.2278722665741</c:v>
                </c:pt>
                <c:pt idx="23">
                  <c:v>1.10952195206519</c:v>
                </c:pt>
                <c:pt idx="24">
                  <c:v>1.5353982300885001</c:v>
                </c:pt>
                <c:pt idx="25">
                  <c:v>1.6107028121286699</c:v>
                </c:pt>
                <c:pt idx="26">
                  <c:v>1.3915463558879799</c:v>
                </c:pt>
                <c:pt idx="27">
                  <c:v>1.1854800328819199</c:v>
                </c:pt>
                <c:pt idx="28">
                  <c:v>1.0098394614189401</c:v>
                </c:pt>
                <c:pt idx="29">
                  <c:v>0.81092801387685398</c:v>
                </c:pt>
                <c:pt idx="30">
                  <c:v>1.8858821981492</c:v>
                </c:pt>
                <c:pt idx="31">
                  <c:v>1.6994945093254199</c:v>
                </c:pt>
                <c:pt idx="32">
                  <c:v>1.46900906318456</c:v>
                </c:pt>
                <c:pt idx="33">
                  <c:v>1.61062325979868</c:v>
                </c:pt>
                <c:pt idx="34">
                  <c:v>1.58158673010158</c:v>
                </c:pt>
                <c:pt idx="35">
                  <c:v>1.64173346478633</c:v>
                </c:pt>
                <c:pt idx="36">
                  <c:v>1.66470562600775</c:v>
                </c:pt>
                <c:pt idx="37">
                  <c:v>1.4682316254493499</c:v>
                </c:pt>
                <c:pt idx="38">
                  <c:v>1.2266254932235401</c:v>
                </c:pt>
                <c:pt idx="39">
                  <c:v>1.01765938341813</c:v>
                </c:pt>
                <c:pt idx="40">
                  <c:v>1.0211056993933101</c:v>
                </c:pt>
                <c:pt idx="41">
                  <c:v>1.2001548586914399</c:v>
                </c:pt>
                <c:pt idx="42">
                  <c:v>0.16357453402779901</c:v>
                </c:pt>
                <c:pt idx="43">
                  <c:v>-1.28545719427553E-2</c:v>
                </c:pt>
                <c:pt idx="44">
                  <c:v>0.19472547940566601</c:v>
                </c:pt>
                <c:pt idx="45">
                  <c:v>6.32351081320425E-2</c:v>
                </c:pt>
                <c:pt idx="46">
                  <c:v>0.33755274261604201</c:v>
                </c:pt>
                <c:pt idx="47">
                  <c:v>0.417510121457498</c:v>
                </c:pt>
                <c:pt idx="48">
                  <c:v>-6.0011144926907997E-2</c:v>
                </c:pt>
                <c:pt idx="49">
                  <c:v>-4.2683967901657703E-2</c:v>
                </c:pt>
                <c:pt idx="50">
                  <c:v>-0.224557240911782</c:v>
                </c:pt>
                <c:pt idx="51">
                  <c:v>-9.7354497354495903E-2</c:v>
                </c:pt>
                <c:pt idx="52">
                  <c:v>-7.6126030873324702E-2</c:v>
                </c:pt>
                <c:pt idx="53">
                  <c:v>-0.348550539828274</c:v>
                </c:pt>
                <c:pt idx="54">
                  <c:v>8.5951265632377895E-3</c:v>
                </c:pt>
                <c:pt idx="55">
                  <c:v>0.23569745018212601</c:v>
                </c:pt>
                <c:pt idx="56">
                  <c:v>0.19012210063795701</c:v>
                </c:pt>
                <c:pt idx="57">
                  <c:v>-0.16430738119312899</c:v>
                </c:pt>
                <c:pt idx="58">
                  <c:v>-0.35744322960471397</c:v>
                </c:pt>
                <c:pt idx="59">
                  <c:v>-0.60056276510856899</c:v>
                </c:pt>
                <c:pt idx="60">
                  <c:v>-0.94788762599184995</c:v>
                </c:pt>
                <c:pt idx="61">
                  <c:v>-0.52950721667094303</c:v>
                </c:pt>
                <c:pt idx="62">
                  <c:v>-0.27177374835449802</c:v>
                </c:pt>
                <c:pt idx="63">
                  <c:v>-0.20760952461655799</c:v>
                </c:pt>
                <c:pt idx="64">
                  <c:v>-6.7719134888055699E-2</c:v>
                </c:pt>
                <c:pt idx="65">
                  <c:v>0.14929192970483099</c:v>
                </c:pt>
                <c:pt idx="66">
                  <c:v>-0.14610459370031301</c:v>
                </c:pt>
                <c:pt idx="67">
                  <c:v>-0.35485250106883598</c:v>
                </c:pt>
                <c:pt idx="68">
                  <c:v>-0.577717803828947</c:v>
                </c:pt>
                <c:pt idx="69">
                  <c:v>-0.430434232181298</c:v>
                </c:pt>
                <c:pt idx="70">
                  <c:v>-0.33762397130195898</c:v>
                </c:pt>
                <c:pt idx="71">
                  <c:v>-0.211255703904</c:v>
                </c:pt>
                <c:pt idx="72">
                  <c:v>0.42868277474667998</c:v>
                </c:pt>
                <c:pt idx="73">
                  <c:v>0.21894049969948201</c:v>
                </c:pt>
                <c:pt idx="74">
                  <c:v>0.33212688950394698</c:v>
                </c:pt>
                <c:pt idx="75">
                  <c:v>0.16133825839594801</c:v>
                </c:pt>
                <c:pt idx="76">
                  <c:v>0.207530388378285</c:v>
                </c:pt>
                <c:pt idx="77">
                  <c:v>7.6664253162395099E-2</c:v>
                </c:pt>
                <c:pt idx="78">
                  <c:v>0.12049748246332199</c:v>
                </c:pt>
                <c:pt idx="79">
                  <c:v>0.63500235980606901</c:v>
                </c:pt>
                <c:pt idx="80">
                  <c:v>0.33083089451584302</c:v>
                </c:pt>
                <c:pt idx="81">
                  <c:v>7.62873490146143E-2</c:v>
                </c:pt>
                <c:pt idx="82">
                  <c:v>0.18632225280541501</c:v>
                </c:pt>
                <c:pt idx="83">
                  <c:v>8.8915234143449595E-2</c:v>
                </c:pt>
                <c:pt idx="84">
                  <c:v>0.14228430992109201</c:v>
                </c:pt>
                <c:pt idx="85">
                  <c:v>0.25273077746841199</c:v>
                </c:pt>
              </c:numCache>
            </c:numRef>
          </c:val>
          <c:smooth val="0"/>
        </c:ser>
        <c:dLbls>
          <c:showLegendKey val="0"/>
          <c:showVal val="0"/>
          <c:showCatName val="0"/>
          <c:showSerName val="0"/>
          <c:showPercent val="0"/>
          <c:showBubbleSize val="0"/>
        </c:dLbls>
        <c:marker val="1"/>
        <c:smooth val="0"/>
        <c:axId val="192934272"/>
        <c:axId val="192935808"/>
      </c:lineChart>
      <c:catAx>
        <c:axId val="192934272"/>
        <c:scaling>
          <c:orientation val="minMax"/>
        </c:scaling>
        <c:delete val="0"/>
        <c:axPos val="b"/>
        <c:numFmt formatCode="General" sourceLinked="1"/>
        <c:majorTickMark val="cross"/>
        <c:minorTickMark val="none"/>
        <c:tickLblPos val="low"/>
        <c:spPr>
          <a:ln w="3175">
            <a:solidFill>
              <a:srgbClr val="000000"/>
            </a:solidFill>
          </a:ln>
        </c:spPr>
        <c:crossAx val="192935808"/>
        <c:crosses val="autoZero"/>
        <c:auto val="1"/>
        <c:lblAlgn val="ctr"/>
        <c:lblOffset val="100"/>
        <c:tickMarkSkip val="12"/>
        <c:noMultiLvlLbl val="0"/>
      </c:catAx>
      <c:valAx>
        <c:axId val="192935808"/>
        <c:scaling>
          <c:orientation val="minMax"/>
        </c:scaling>
        <c:delete val="0"/>
        <c:axPos val="l"/>
        <c:numFmt formatCode="#,##0.0" sourceLinked="0"/>
        <c:majorTickMark val="in"/>
        <c:minorTickMark val="none"/>
        <c:tickLblPos val="nextTo"/>
        <c:spPr>
          <a:ln w="3175">
            <a:solidFill>
              <a:srgbClr val="000000"/>
            </a:solidFill>
          </a:ln>
        </c:spPr>
        <c:crossAx val="192934272"/>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16388203182830896"/>
          <c:y val="0.74902799921060281"/>
          <c:w val="0.24715619060548466"/>
          <c:h val="0.12187650227932034"/>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413793103448276"/>
          <c:h val="0.97368421052631582"/>
        </c:manualLayout>
      </c:layout>
      <c:barChart>
        <c:barDir val="col"/>
        <c:grouping val="clustered"/>
        <c:varyColors val="0"/>
        <c:ser>
          <c:idx val="2"/>
          <c:order val="2"/>
          <c:tx>
            <c:strRef>
              <c:f>Blad1!$D$17</c:f>
              <c:strCache>
                <c:ptCount val="1"/>
                <c:pt idx="0">
                  <c:v>Enhetsarbetskostnad</c:v>
                </c:pt>
              </c:strCache>
            </c:strRef>
          </c:tx>
          <c:spPr>
            <a:solidFill>
              <a:srgbClr val="969696"/>
            </a:solidFill>
            <a:ln w="12700">
              <a:noFill/>
              <a:prstDash val="solid"/>
              <a:round/>
            </a:ln>
            <a:effectLst/>
            <a:extLst>
              <a:ext uri="{91240B29-F687-4F45-9708-019B960494DF}">
                <a14:hiddenLine xmlns:a14="http://schemas.microsoft.com/office/drawing/2010/main" w="12700">
                  <a:solidFill>
                    <a:srgbClr val="000000"/>
                  </a:solidFill>
                  <a:prstDash val="solid"/>
                  <a:round/>
                </a14:hiddenLine>
              </a:ext>
            </a:extLst>
          </c:spPr>
          <c:invertIfNegative val="0"/>
          <c:cat>
            <c:strRef>
              <c:f>Blad1!$A$20:$A$28</c:f>
              <c:strCache>
                <c:ptCount val="9"/>
                <c:pt idx="0">
                  <c:v>07</c:v>
                </c:pt>
                <c:pt idx="1">
                  <c:v>08</c:v>
                </c:pt>
                <c:pt idx="2">
                  <c:v>09</c:v>
                </c:pt>
                <c:pt idx="3">
                  <c:v>10</c:v>
                </c:pt>
                <c:pt idx="4">
                  <c:v>11</c:v>
                </c:pt>
                <c:pt idx="5">
                  <c:v>12</c:v>
                </c:pt>
                <c:pt idx="6">
                  <c:v>13</c:v>
                </c:pt>
                <c:pt idx="7">
                  <c:v>14</c:v>
                </c:pt>
                <c:pt idx="8">
                  <c:v>15</c:v>
                </c:pt>
              </c:strCache>
            </c:strRef>
          </c:cat>
          <c:val>
            <c:numRef>
              <c:f>Blad1!$D$20:$D$28</c:f>
              <c:numCache>
                <c:formatCode>0.00</c:formatCode>
                <c:ptCount val="9"/>
                <c:pt idx="0">
                  <c:v>4.3845186190733472</c:v>
                </c:pt>
                <c:pt idx="1">
                  <c:v>6.467760085668445</c:v>
                </c:pt>
                <c:pt idx="2">
                  <c:v>5.8629267836341654</c:v>
                </c:pt>
                <c:pt idx="3">
                  <c:v>-4.565207630055383</c:v>
                </c:pt>
                <c:pt idx="4">
                  <c:v>2.2909723311969259</c:v>
                </c:pt>
                <c:pt idx="5">
                  <c:v>2.4767830562801691</c:v>
                </c:pt>
                <c:pt idx="6">
                  <c:v>0.39328545309776075</c:v>
                </c:pt>
                <c:pt idx="7">
                  <c:v>0.8962808275157812</c:v>
                </c:pt>
                <c:pt idx="8">
                  <c:v>0.81206777067470171</c:v>
                </c:pt>
              </c:numCache>
            </c:numRef>
          </c:val>
        </c:ser>
        <c:dLbls>
          <c:showLegendKey val="0"/>
          <c:showVal val="0"/>
          <c:showCatName val="0"/>
          <c:showSerName val="0"/>
          <c:showPercent val="0"/>
          <c:showBubbleSize val="0"/>
        </c:dLbls>
        <c:gapWidth val="50"/>
        <c:axId val="192241024"/>
        <c:axId val="192251008"/>
      </c:barChart>
      <c:lineChart>
        <c:grouping val="standard"/>
        <c:varyColors val="0"/>
        <c:ser>
          <c:idx val="0"/>
          <c:order val="0"/>
          <c:tx>
            <c:strRef>
              <c:f>Blad1!$B$17</c:f>
              <c:strCache>
                <c:ptCount val="1"/>
                <c:pt idx="0">
                  <c:v>Produktivitet</c:v>
                </c:pt>
              </c:strCache>
            </c:strRef>
          </c:tx>
          <c:spPr>
            <a:ln w="25400">
              <a:solidFill>
                <a:srgbClr val="000000"/>
              </a:solidFill>
              <a:prstDash val="solid"/>
            </a:ln>
          </c:spPr>
          <c:marker>
            <c:symbol val="none"/>
          </c:marker>
          <c:cat>
            <c:strRef>
              <c:f>Blad1!$A$20:$A$28</c:f>
              <c:strCache>
                <c:ptCount val="9"/>
                <c:pt idx="0">
                  <c:v>07</c:v>
                </c:pt>
                <c:pt idx="1">
                  <c:v>08</c:v>
                </c:pt>
                <c:pt idx="2">
                  <c:v>09</c:v>
                </c:pt>
                <c:pt idx="3">
                  <c:v>10</c:v>
                </c:pt>
                <c:pt idx="4">
                  <c:v>11</c:v>
                </c:pt>
                <c:pt idx="5">
                  <c:v>12</c:v>
                </c:pt>
                <c:pt idx="6">
                  <c:v>13</c:v>
                </c:pt>
                <c:pt idx="7">
                  <c:v>14</c:v>
                </c:pt>
                <c:pt idx="8">
                  <c:v>15</c:v>
                </c:pt>
              </c:strCache>
            </c:strRef>
          </c:cat>
          <c:val>
            <c:numRef>
              <c:f>Blad1!$B$20:$B$28</c:f>
              <c:numCache>
                <c:formatCode>0.00</c:formatCode>
                <c:ptCount val="9"/>
                <c:pt idx="0">
                  <c:v>-0.19123375902172768</c:v>
                </c:pt>
                <c:pt idx="1">
                  <c:v>-2.6017348544008314</c:v>
                </c:pt>
                <c:pt idx="2">
                  <c:v>-3.6367373562440264</c:v>
                </c:pt>
                <c:pt idx="3">
                  <c:v>5.0466796698235754</c:v>
                </c:pt>
                <c:pt idx="4">
                  <c:v>1.6036839168163795</c:v>
                </c:pt>
                <c:pt idx="5">
                  <c:v>1.3276477052106515</c:v>
                </c:pt>
                <c:pt idx="6">
                  <c:v>1.6975891308547375</c:v>
                </c:pt>
                <c:pt idx="7">
                  <c:v>1.8031328481534388</c:v>
                </c:pt>
                <c:pt idx="8">
                  <c:v>2.2156621709334559</c:v>
                </c:pt>
              </c:numCache>
            </c:numRef>
          </c:val>
          <c:smooth val="0"/>
        </c:ser>
        <c:ser>
          <c:idx val="1"/>
          <c:order val="1"/>
          <c:tx>
            <c:strRef>
              <c:f>Blad1!$C$17</c:f>
              <c:strCache>
                <c:ptCount val="1"/>
                <c:pt idx="0">
                  <c:v>Timlön</c:v>
                </c:pt>
              </c:strCache>
            </c:strRef>
          </c:tx>
          <c:spPr>
            <a:ln w="12700">
              <a:solidFill>
                <a:srgbClr val="000000"/>
              </a:solidFill>
              <a:prstDash val="dash"/>
            </a:ln>
          </c:spPr>
          <c:marker>
            <c:symbol val="none"/>
          </c:marker>
          <c:cat>
            <c:strRef>
              <c:f>Blad1!$A$20:$A$28</c:f>
              <c:strCache>
                <c:ptCount val="9"/>
                <c:pt idx="0">
                  <c:v>07</c:v>
                </c:pt>
                <c:pt idx="1">
                  <c:v>08</c:v>
                </c:pt>
                <c:pt idx="2">
                  <c:v>09</c:v>
                </c:pt>
                <c:pt idx="3">
                  <c:v>10</c:v>
                </c:pt>
                <c:pt idx="4">
                  <c:v>11</c:v>
                </c:pt>
                <c:pt idx="5">
                  <c:v>12</c:v>
                </c:pt>
                <c:pt idx="6">
                  <c:v>13</c:v>
                </c:pt>
                <c:pt idx="7">
                  <c:v>14</c:v>
                </c:pt>
                <c:pt idx="8">
                  <c:v>15</c:v>
                </c:pt>
              </c:strCache>
            </c:strRef>
          </c:cat>
          <c:val>
            <c:numRef>
              <c:f>Blad1!$C$20:$C$28</c:f>
              <c:numCache>
                <c:formatCode>General</c:formatCode>
                <c:ptCount val="9"/>
                <c:pt idx="0">
                  <c:v>3.3035070551042001</c:v>
                </c:pt>
                <c:pt idx="1">
                  <c:v>3.3248092855302001</c:v>
                </c:pt>
                <c:pt idx="2">
                  <c:v>3.26431071700787</c:v>
                </c:pt>
                <c:pt idx="3">
                  <c:v>0.24153731881513199</c:v>
                </c:pt>
                <c:pt idx="4">
                  <c:v>3.3426937233829599</c:v>
                </c:pt>
                <c:pt idx="5">
                  <c:v>3.0772126459827698</c:v>
                </c:pt>
                <c:pt idx="6">
                  <c:v>1.8888846361976299</c:v>
                </c:pt>
                <c:pt idx="7">
                  <c:v>3</c:v>
                </c:pt>
                <c:pt idx="8">
                  <c:v>3</c:v>
                </c:pt>
              </c:numCache>
            </c:numRef>
          </c:val>
          <c:smooth val="0"/>
        </c:ser>
        <c:dLbls>
          <c:showLegendKey val="0"/>
          <c:showVal val="0"/>
          <c:showCatName val="0"/>
          <c:showSerName val="0"/>
          <c:showPercent val="0"/>
          <c:showBubbleSize val="0"/>
        </c:dLbls>
        <c:marker val="1"/>
        <c:smooth val="0"/>
        <c:axId val="192241024"/>
        <c:axId val="192251008"/>
      </c:lineChart>
      <c:catAx>
        <c:axId val="192241024"/>
        <c:scaling>
          <c:orientation val="minMax"/>
        </c:scaling>
        <c:delete val="0"/>
        <c:axPos val="b"/>
        <c:numFmt formatCode="General" sourceLinked="1"/>
        <c:majorTickMark val="cross"/>
        <c:minorTickMark val="none"/>
        <c:tickLblPos val="low"/>
        <c:spPr>
          <a:ln w="3175">
            <a:solidFill>
              <a:srgbClr val="000000"/>
            </a:solidFill>
          </a:ln>
        </c:spPr>
        <c:crossAx val="192251008"/>
        <c:crosses val="autoZero"/>
        <c:auto val="1"/>
        <c:lblAlgn val="ctr"/>
        <c:lblOffset val="100"/>
        <c:noMultiLvlLbl val="0"/>
      </c:catAx>
      <c:valAx>
        <c:axId val="192251008"/>
        <c:scaling>
          <c:orientation val="minMax"/>
        </c:scaling>
        <c:delete val="0"/>
        <c:axPos val="l"/>
        <c:numFmt formatCode="0" sourceLinked="0"/>
        <c:majorTickMark val="in"/>
        <c:minorTickMark val="none"/>
        <c:tickLblPos val="nextTo"/>
        <c:spPr>
          <a:ln w="3175">
            <a:solidFill>
              <a:srgbClr val="000000"/>
            </a:solidFill>
          </a:ln>
        </c:spPr>
        <c:crossAx val="192241024"/>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36247658159109419"/>
          <c:y val="5.6658930791545832E-2"/>
          <c:w val="0.4090751425468368"/>
          <c:h val="0.17089266473269787"/>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3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413793103448276"/>
          <c:h val="0.97368421052631582"/>
        </c:manualLayout>
      </c:layout>
      <c:lineChart>
        <c:grouping val="standard"/>
        <c:varyColors val="0"/>
        <c:ser>
          <c:idx val="0"/>
          <c:order val="0"/>
          <c:tx>
            <c:strRef>
              <c:f>Blad1!$C$16</c:f>
              <c:strCache>
                <c:ptCount val="1"/>
                <c:pt idx="0">
                  <c:v>Sverige</c:v>
                </c:pt>
              </c:strCache>
            </c:strRef>
          </c:tx>
          <c:spPr>
            <a:ln w="25400">
              <a:solidFill>
                <a:srgbClr val="000000"/>
              </a:solidFill>
              <a:prstDash val="solid"/>
            </a:ln>
          </c:spPr>
          <c:marker>
            <c:symbol val="none"/>
          </c:marker>
          <c:cat>
            <c:strRef>
              <c:f>Blad1!$B$17:$B$100</c:f>
              <c:strCache>
                <c:ptCount val="78"/>
                <c:pt idx="5">
                  <c:v>08</c:v>
                </c:pt>
                <c:pt idx="17">
                  <c:v>09</c:v>
                </c:pt>
                <c:pt idx="29">
                  <c:v>10</c:v>
                </c:pt>
                <c:pt idx="41">
                  <c:v>11</c:v>
                </c:pt>
                <c:pt idx="53">
                  <c:v>12</c:v>
                </c:pt>
                <c:pt idx="65">
                  <c:v>13</c:v>
                </c:pt>
                <c:pt idx="77">
                  <c:v>14</c:v>
                </c:pt>
              </c:strCache>
            </c:strRef>
          </c:cat>
          <c:val>
            <c:numRef>
              <c:f>Blad1!$C$17:$C$100</c:f>
              <c:numCache>
                <c:formatCode>General</c:formatCode>
                <c:ptCount val="84"/>
                <c:pt idx="0">
                  <c:v>3.9564940000000002</c:v>
                </c:pt>
                <c:pt idx="1">
                  <c:v>4.0194530000000004</c:v>
                </c:pt>
                <c:pt idx="2">
                  <c:v>4.0179999999999998</c:v>
                </c:pt>
                <c:pt idx="3">
                  <c:v>4.1109999999999998</c:v>
                </c:pt>
                <c:pt idx="4">
                  <c:v>4.3860000000000001</c:v>
                </c:pt>
                <c:pt idx="5">
                  <c:v>4.5149999999999997</c:v>
                </c:pt>
                <c:pt idx="6">
                  <c:v>4.218</c:v>
                </c:pt>
                <c:pt idx="7">
                  <c:v>4.07</c:v>
                </c:pt>
                <c:pt idx="8">
                  <c:v>3.83</c:v>
                </c:pt>
                <c:pt idx="9">
                  <c:v>3.5139999999999998</c:v>
                </c:pt>
                <c:pt idx="10">
                  <c:v>2.9119999999999999</c:v>
                </c:pt>
                <c:pt idx="11">
                  <c:v>2.4300000000000002</c:v>
                </c:pt>
                <c:pt idx="12">
                  <c:v>3.11</c:v>
                </c:pt>
                <c:pt idx="13">
                  <c:v>2.8210000000000002</c:v>
                </c:pt>
                <c:pt idx="14">
                  <c:v>3.0019999999999998</c:v>
                </c:pt>
                <c:pt idx="15">
                  <c:v>3.2559999999999998</c:v>
                </c:pt>
                <c:pt idx="16">
                  <c:v>3.77</c:v>
                </c:pt>
                <c:pt idx="17">
                  <c:v>3.48</c:v>
                </c:pt>
                <c:pt idx="18">
                  <c:v>3.3479999999999999</c:v>
                </c:pt>
                <c:pt idx="19">
                  <c:v>3.32</c:v>
                </c:pt>
                <c:pt idx="20">
                  <c:v>3.3330000000000002</c:v>
                </c:pt>
                <c:pt idx="21">
                  <c:v>3.2589999999999999</c:v>
                </c:pt>
                <c:pt idx="22">
                  <c:v>3.2</c:v>
                </c:pt>
                <c:pt idx="23">
                  <c:v>3.3980000000000001</c:v>
                </c:pt>
                <c:pt idx="24">
                  <c:v>3.2930000000000001</c:v>
                </c:pt>
                <c:pt idx="25">
                  <c:v>3.1760000000000002</c:v>
                </c:pt>
                <c:pt idx="26">
                  <c:v>3.177</c:v>
                </c:pt>
                <c:pt idx="27">
                  <c:v>2.976</c:v>
                </c:pt>
                <c:pt idx="28">
                  <c:v>2.64</c:v>
                </c:pt>
                <c:pt idx="29">
                  <c:v>2.6789999999999998</c:v>
                </c:pt>
                <c:pt idx="30">
                  <c:v>2.758</c:v>
                </c:pt>
                <c:pt idx="31">
                  <c:v>2.2400000000000002</c:v>
                </c:pt>
                <c:pt idx="32">
                  <c:v>2.524</c:v>
                </c:pt>
                <c:pt idx="33">
                  <c:v>2.86</c:v>
                </c:pt>
                <c:pt idx="34">
                  <c:v>2.948</c:v>
                </c:pt>
                <c:pt idx="35">
                  <c:v>3.2749999999999999</c:v>
                </c:pt>
                <c:pt idx="36">
                  <c:v>3.347</c:v>
                </c:pt>
                <c:pt idx="37">
                  <c:v>3.3250000000000002</c:v>
                </c:pt>
                <c:pt idx="38">
                  <c:v>3.3319999999999999</c:v>
                </c:pt>
                <c:pt idx="39">
                  <c:v>3.21</c:v>
                </c:pt>
                <c:pt idx="40">
                  <c:v>2.907</c:v>
                </c:pt>
                <c:pt idx="41">
                  <c:v>2.91</c:v>
                </c:pt>
                <c:pt idx="42">
                  <c:v>2.5059999999999998</c:v>
                </c:pt>
                <c:pt idx="43">
                  <c:v>2.1</c:v>
                </c:pt>
                <c:pt idx="44">
                  <c:v>1.7470000000000001</c:v>
                </c:pt>
                <c:pt idx="45">
                  <c:v>1.9410000000000001</c:v>
                </c:pt>
                <c:pt idx="46">
                  <c:v>1.7749999999999999</c:v>
                </c:pt>
                <c:pt idx="47">
                  <c:v>1.6160000000000001</c:v>
                </c:pt>
                <c:pt idx="48">
                  <c:v>1.7130000000000001</c:v>
                </c:pt>
                <c:pt idx="49">
                  <c:v>1.9119999999999999</c:v>
                </c:pt>
                <c:pt idx="50">
                  <c:v>1.98</c:v>
                </c:pt>
                <c:pt idx="51">
                  <c:v>1.792</c:v>
                </c:pt>
                <c:pt idx="52">
                  <c:v>1.282</c:v>
                </c:pt>
                <c:pt idx="53">
                  <c:v>1.601</c:v>
                </c:pt>
                <c:pt idx="54">
                  <c:v>1.385</c:v>
                </c:pt>
                <c:pt idx="55">
                  <c:v>1.409</c:v>
                </c:pt>
                <c:pt idx="56">
                  <c:v>1.472</c:v>
                </c:pt>
                <c:pt idx="57">
                  <c:v>1.5289999999999999</c:v>
                </c:pt>
                <c:pt idx="58">
                  <c:v>1.4750000000000001</c:v>
                </c:pt>
                <c:pt idx="59">
                  <c:v>1.534</c:v>
                </c:pt>
                <c:pt idx="60">
                  <c:v>1.986</c:v>
                </c:pt>
                <c:pt idx="61">
                  <c:v>1.889</c:v>
                </c:pt>
                <c:pt idx="62">
                  <c:v>1.8089999999999999</c:v>
                </c:pt>
                <c:pt idx="63">
                  <c:v>1.607</c:v>
                </c:pt>
                <c:pt idx="64">
                  <c:v>1.925</c:v>
                </c:pt>
                <c:pt idx="65">
                  <c:v>2.202</c:v>
                </c:pt>
                <c:pt idx="66">
                  <c:v>2.19</c:v>
                </c:pt>
                <c:pt idx="67">
                  <c:v>2.4470000000000001</c:v>
                </c:pt>
                <c:pt idx="68">
                  <c:v>2.4460000000000002</c:v>
                </c:pt>
                <c:pt idx="69">
                  <c:v>2.282</c:v>
                </c:pt>
                <c:pt idx="70">
                  <c:v>2.2400000000000002</c:v>
                </c:pt>
                <c:pt idx="71">
                  <c:v>2.5249999999999999</c:v>
                </c:pt>
                <c:pt idx="72">
                  <c:v>2.2090000000000001</c:v>
                </c:pt>
                <c:pt idx="73">
                  <c:v>2.2280000000000002</c:v>
                </c:pt>
                <c:pt idx="74">
                  <c:v>2.1589999999999998</c:v>
                </c:pt>
              </c:numCache>
            </c:numRef>
          </c:val>
          <c:smooth val="0"/>
        </c:ser>
        <c:ser>
          <c:idx val="1"/>
          <c:order val="1"/>
          <c:tx>
            <c:strRef>
              <c:f>Blad1!$D$16</c:f>
              <c:strCache>
                <c:ptCount val="1"/>
                <c:pt idx="0">
                  <c:v>Tyskland</c:v>
                </c:pt>
              </c:strCache>
            </c:strRef>
          </c:tx>
          <c:spPr>
            <a:ln w="12700">
              <a:solidFill>
                <a:srgbClr val="000000"/>
              </a:solidFill>
              <a:prstDash val="dash"/>
            </a:ln>
          </c:spPr>
          <c:marker>
            <c:symbol val="none"/>
          </c:marker>
          <c:cat>
            <c:strRef>
              <c:f>Blad1!$B$17:$B$100</c:f>
              <c:strCache>
                <c:ptCount val="78"/>
                <c:pt idx="5">
                  <c:v>08</c:v>
                </c:pt>
                <c:pt idx="17">
                  <c:v>09</c:v>
                </c:pt>
                <c:pt idx="29">
                  <c:v>10</c:v>
                </c:pt>
                <c:pt idx="41">
                  <c:v>11</c:v>
                </c:pt>
                <c:pt idx="53">
                  <c:v>12</c:v>
                </c:pt>
                <c:pt idx="65">
                  <c:v>13</c:v>
                </c:pt>
                <c:pt idx="77">
                  <c:v>14</c:v>
                </c:pt>
              </c:strCache>
            </c:strRef>
          </c:cat>
          <c:val>
            <c:numRef>
              <c:f>Blad1!$D$17:$D$100</c:f>
              <c:numCache>
                <c:formatCode>General</c:formatCode>
                <c:ptCount val="84"/>
                <c:pt idx="0">
                  <c:v>3.9430000000000001</c:v>
                </c:pt>
                <c:pt idx="1">
                  <c:v>3.9209999999999998</c:v>
                </c:pt>
                <c:pt idx="2">
                  <c:v>3.9060000000000001</c:v>
                </c:pt>
                <c:pt idx="3">
                  <c:v>4.125</c:v>
                </c:pt>
                <c:pt idx="4">
                  <c:v>4.4400000000000004</c:v>
                </c:pt>
                <c:pt idx="5">
                  <c:v>4.6230000000000002</c:v>
                </c:pt>
                <c:pt idx="6">
                  <c:v>4.38</c:v>
                </c:pt>
                <c:pt idx="7">
                  <c:v>4.1639999999999997</c:v>
                </c:pt>
                <c:pt idx="8">
                  <c:v>4.0110000000000001</c:v>
                </c:pt>
                <c:pt idx="9">
                  <c:v>3.8540000000000001</c:v>
                </c:pt>
                <c:pt idx="10">
                  <c:v>3.2480000000000002</c:v>
                </c:pt>
                <c:pt idx="11">
                  <c:v>2.944</c:v>
                </c:pt>
                <c:pt idx="12">
                  <c:v>3.2890000000000001</c:v>
                </c:pt>
                <c:pt idx="13">
                  <c:v>3.1019999999999999</c:v>
                </c:pt>
                <c:pt idx="14">
                  <c:v>3.0019999999999998</c:v>
                </c:pt>
                <c:pt idx="15">
                  <c:v>3.1890000000000001</c:v>
                </c:pt>
                <c:pt idx="16">
                  <c:v>3.5950000000000002</c:v>
                </c:pt>
                <c:pt idx="17">
                  <c:v>3.3809999999999998</c:v>
                </c:pt>
                <c:pt idx="18">
                  <c:v>3.3359999999999999</c:v>
                </c:pt>
                <c:pt idx="19">
                  <c:v>3.2440000000000002</c:v>
                </c:pt>
                <c:pt idx="20">
                  <c:v>3.2269999999999999</c:v>
                </c:pt>
                <c:pt idx="21">
                  <c:v>3.2480000000000002</c:v>
                </c:pt>
                <c:pt idx="22">
                  <c:v>3.1549999999999998</c:v>
                </c:pt>
                <c:pt idx="23">
                  <c:v>3.3809999999999998</c:v>
                </c:pt>
                <c:pt idx="24">
                  <c:v>3.1989999999999998</c:v>
                </c:pt>
                <c:pt idx="25">
                  <c:v>3.109</c:v>
                </c:pt>
                <c:pt idx="26">
                  <c:v>3.0950000000000002</c:v>
                </c:pt>
                <c:pt idx="27">
                  <c:v>2.98</c:v>
                </c:pt>
                <c:pt idx="28">
                  <c:v>2.6680000000000001</c:v>
                </c:pt>
                <c:pt idx="29">
                  <c:v>2.5750000000000002</c:v>
                </c:pt>
                <c:pt idx="30">
                  <c:v>2.6789999999999998</c:v>
                </c:pt>
                <c:pt idx="31">
                  <c:v>2.109</c:v>
                </c:pt>
                <c:pt idx="32">
                  <c:v>2.2629999999999999</c:v>
                </c:pt>
                <c:pt idx="33">
                  <c:v>2.5259999999999998</c:v>
                </c:pt>
                <c:pt idx="34">
                  <c:v>2.68</c:v>
                </c:pt>
                <c:pt idx="35">
                  <c:v>2.9580000000000002</c:v>
                </c:pt>
                <c:pt idx="36">
                  <c:v>3.157</c:v>
                </c:pt>
                <c:pt idx="37">
                  <c:v>3.157</c:v>
                </c:pt>
                <c:pt idx="38">
                  <c:v>3.3519999999999999</c:v>
                </c:pt>
                <c:pt idx="39">
                  <c:v>3.26</c:v>
                </c:pt>
                <c:pt idx="40">
                  <c:v>3.0339999999999998</c:v>
                </c:pt>
                <c:pt idx="41">
                  <c:v>3.008</c:v>
                </c:pt>
                <c:pt idx="42">
                  <c:v>2.5630000000000002</c:v>
                </c:pt>
                <c:pt idx="43">
                  <c:v>2.2210000000000001</c:v>
                </c:pt>
                <c:pt idx="44">
                  <c:v>1.9</c:v>
                </c:pt>
                <c:pt idx="45">
                  <c:v>2.0640000000000001</c:v>
                </c:pt>
                <c:pt idx="46">
                  <c:v>2.2829999999999999</c:v>
                </c:pt>
                <c:pt idx="47">
                  <c:v>1.827</c:v>
                </c:pt>
                <c:pt idx="48">
                  <c:v>1.8120000000000001</c:v>
                </c:pt>
                <c:pt idx="49">
                  <c:v>1.8149999999999999</c:v>
                </c:pt>
                <c:pt idx="50">
                  <c:v>1.8089999999999999</c:v>
                </c:pt>
                <c:pt idx="51">
                  <c:v>1.667</c:v>
                </c:pt>
                <c:pt idx="52">
                  <c:v>1.236</c:v>
                </c:pt>
                <c:pt idx="53">
                  <c:v>1.6</c:v>
                </c:pt>
                <c:pt idx="54">
                  <c:v>1.3129999999999999</c:v>
                </c:pt>
                <c:pt idx="55">
                  <c:v>1.3520000000000001</c:v>
                </c:pt>
                <c:pt idx="56">
                  <c:v>1.4350000000000001</c:v>
                </c:pt>
                <c:pt idx="57">
                  <c:v>1.4750000000000001</c:v>
                </c:pt>
                <c:pt idx="58">
                  <c:v>1.3779999999999999</c:v>
                </c:pt>
                <c:pt idx="59">
                  <c:v>1.3049999999999999</c:v>
                </c:pt>
                <c:pt idx="60">
                  <c:v>1.679</c:v>
                </c:pt>
                <c:pt idx="61">
                  <c:v>1.4530000000000001</c:v>
                </c:pt>
                <c:pt idx="62">
                  <c:v>1.2749999999999999</c:v>
                </c:pt>
                <c:pt idx="63">
                  <c:v>1.198</c:v>
                </c:pt>
                <c:pt idx="64">
                  <c:v>1.4910000000000001</c:v>
                </c:pt>
                <c:pt idx="65">
                  <c:v>1.726</c:v>
                </c:pt>
                <c:pt idx="66">
                  <c:v>1.667</c:v>
                </c:pt>
                <c:pt idx="67">
                  <c:v>1.851</c:v>
                </c:pt>
                <c:pt idx="68">
                  <c:v>1.776</c:v>
                </c:pt>
                <c:pt idx="69">
                  <c:v>1.6779999999999999</c:v>
                </c:pt>
                <c:pt idx="70">
                  <c:v>1.6930000000000001</c:v>
                </c:pt>
                <c:pt idx="71">
                  <c:v>1.9410000000000001</c:v>
                </c:pt>
                <c:pt idx="72">
                  <c:v>1.6579999999999999</c:v>
                </c:pt>
                <c:pt idx="73">
                  <c:v>1.6279999999999999</c:v>
                </c:pt>
                <c:pt idx="74">
                  <c:v>1.573</c:v>
                </c:pt>
              </c:numCache>
            </c:numRef>
          </c:val>
          <c:smooth val="0"/>
        </c:ser>
        <c:ser>
          <c:idx val="2"/>
          <c:order val="2"/>
          <c:tx>
            <c:strRef>
              <c:f>Blad1!$E$16</c:f>
              <c:strCache>
                <c:ptCount val="1"/>
                <c:pt idx="0">
                  <c:v>USA</c:v>
                </c:pt>
              </c:strCache>
            </c:strRef>
          </c:tx>
          <c:spPr>
            <a:ln w="12700">
              <a:solidFill>
                <a:srgbClr val="000000"/>
              </a:solidFill>
              <a:prstDash val="solid"/>
            </a:ln>
          </c:spPr>
          <c:marker>
            <c:symbol val="none"/>
          </c:marker>
          <c:cat>
            <c:strRef>
              <c:f>Blad1!$B$17:$B$100</c:f>
              <c:strCache>
                <c:ptCount val="78"/>
                <c:pt idx="5">
                  <c:v>08</c:v>
                </c:pt>
                <c:pt idx="17">
                  <c:v>09</c:v>
                </c:pt>
                <c:pt idx="29">
                  <c:v>10</c:v>
                </c:pt>
                <c:pt idx="41">
                  <c:v>11</c:v>
                </c:pt>
                <c:pt idx="53">
                  <c:v>12</c:v>
                </c:pt>
                <c:pt idx="65">
                  <c:v>13</c:v>
                </c:pt>
                <c:pt idx="77">
                  <c:v>14</c:v>
                </c:pt>
              </c:strCache>
            </c:strRef>
          </c:cat>
          <c:val>
            <c:numRef>
              <c:f>Blad1!$E$17:$E$100</c:f>
              <c:numCache>
                <c:formatCode>General</c:formatCode>
                <c:ptCount val="84"/>
                <c:pt idx="0">
                  <c:v>3.6185999999999998</c:v>
                </c:pt>
                <c:pt idx="1">
                  <c:v>3.5238</c:v>
                </c:pt>
                <c:pt idx="2">
                  <c:v>3.4114</c:v>
                </c:pt>
                <c:pt idx="3">
                  <c:v>3.7336999999999998</c:v>
                </c:pt>
                <c:pt idx="4">
                  <c:v>4.0652999999999997</c:v>
                </c:pt>
                <c:pt idx="5">
                  <c:v>3.9729000000000001</c:v>
                </c:pt>
                <c:pt idx="6">
                  <c:v>3.952</c:v>
                </c:pt>
                <c:pt idx="7">
                  <c:v>3.8266</c:v>
                </c:pt>
                <c:pt idx="8">
                  <c:v>3.8290999999999999</c:v>
                </c:pt>
                <c:pt idx="9">
                  <c:v>3.9741</c:v>
                </c:pt>
                <c:pt idx="10">
                  <c:v>2.9235000000000002</c:v>
                </c:pt>
                <c:pt idx="11">
                  <c:v>2.2189000000000001</c:v>
                </c:pt>
                <c:pt idx="12">
                  <c:v>2.8544</c:v>
                </c:pt>
                <c:pt idx="13">
                  <c:v>3.0167999999999999</c:v>
                </c:pt>
                <c:pt idx="14">
                  <c:v>2.6698</c:v>
                </c:pt>
                <c:pt idx="15">
                  <c:v>3.1221999999999999</c:v>
                </c:pt>
                <c:pt idx="16">
                  <c:v>3.4664000000000001</c:v>
                </c:pt>
                <c:pt idx="17">
                  <c:v>3.5369000000000002</c:v>
                </c:pt>
                <c:pt idx="18">
                  <c:v>3.4826999999999999</c:v>
                </c:pt>
                <c:pt idx="19">
                  <c:v>3.3999000000000001</c:v>
                </c:pt>
                <c:pt idx="20">
                  <c:v>3.3079000000000001</c:v>
                </c:pt>
                <c:pt idx="21">
                  <c:v>3.3896000000000002</c:v>
                </c:pt>
                <c:pt idx="22">
                  <c:v>3.2014</c:v>
                </c:pt>
                <c:pt idx="23">
                  <c:v>3.8365</c:v>
                </c:pt>
                <c:pt idx="24">
                  <c:v>3.5888</c:v>
                </c:pt>
                <c:pt idx="25">
                  <c:v>3.6152000000000002</c:v>
                </c:pt>
                <c:pt idx="26">
                  <c:v>3.8304999999999998</c:v>
                </c:pt>
                <c:pt idx="27">
                  <c:v>3.6587999999999998</c:v>
                </c:pt>
                <c:pt idx="28">
                  <c:v>3.2993000000000001</c:v>
                </c:pt>
                <c:pt idx="29">
                  <c:v>2.9394999999999998</c:v>
                </c:pt>
                <c:pt idx="30">
                  <c:v>2.9097</c:v>
                </c:pt>
                <c:pt idx="31">
                  <c:v>2.4756</c:v>
                </c:pt>
                <c:pt idx="32">
                  <c:v>2.5121000000000002</c:v>
                </c:pt>
                <c:pt idx="33">
                  <c:v>2.6084999999999998</c:v>
                </c:pt>
                <c:pt idx="34">
                  <c:v>2.7986</c:v>
                </c:pt>
                <c:pt idx="35">
                  <c:v>3.2968000000000002</c:v>
                </c:pt>
                <c:pt idx="36">
                  <c:v>3.379</c:v>
                </c:pt>
                <c:pt idx="37">
                  <c:v>3.4302999999999999</c:v>
                </c:pt>
                <c:pt idx="38">
                  <c:v>3.4716</c:v>
                </c:pt>
                <c:pt idx="39">
                  <c:v>3.2866</c:v>
                </c:pt>
                <c:pt idx="40">
                  <c:v>3.0592000000000001</c:v>
                </c:pt>
                <c:pt idx="41">
                  <c:v>3.1663000000000001</c:v>
                </c:pt>
                <c:pt idx="42">
                  <c:v>2.8014999999999999</c:v>
                </c:pt>
                <c:pt idx="43">
                  <c:v>2.2250999999999999</c:v>
                </c:pt>
                <c:pt idx="44">
                  <c:v>1.9204000000000001</c:v>
                </c:pt>
                <c:pt idx="45">
                  <c:v>2.1145999999999998</c:v>
                </c:pt>
                <c:pt idx="46">
                  <c:v>2.0748000000000002</c:v>
                </c:pt>
                <c:pt idx="47">
                  <c:v>1.8738999999999999</c:v>
                </c:pt>
                <c:pt idx="48">
                  <c:v>1.7985</c:v>
                </c:pt>
                <c:pt idx="49">
                  <c:v>1.9765999999999999</c:v>
                </c:pt>
                <c:pt idx="50">
                  <c:v>2.2174999999999998</c:v>
                </c:pt>
                <c:pt idx="51">
                  <c:v>1.9177</c:v>
                </c:pt>
                <c:pt idx="52">
                  <c:v>1.5691999999999999</c:v>
                </c:pt>
                <c:pt idx="53">
                  <c:v>1.6551</c:v>
                </c:pt>
                <c:pt idx="54">
                  <c:v>1.4724999999999999</c:v>
                </c:pt>
                <c:pt idx="55">
                  <c:v>1.5618000000000001</c:v>
                </c:pt>
                <c:pt idx="56">
                  <c:v>1.6358999999999999</c:v>
                </c:pt>
                <c:pt idx="57">
                  <c:v>1.6928000000000001</c:v>
                </c:pt>
                <c:pt idx="58">
                  <c:v>1.6151</c:v>
                </c:pt>
                <c:pt idx="59">
                  <c:v>1.7589999999999999</c:v>
                </c:pt>
                <c:pt idx="60">
                  <c:v>1.9866999999999999</c:v>
                </c:pt>
                <c:pt idx="61">
                  <c:v>1.8773</c:v>
                </c:pt>
                <c:pt idx="62">
                  <c:v>1.8521000000000001</c:v>
                </c:pt>
                <c:pt idx="63">
                  <c:v>1.6734</c:v>
                </c:pt>
                <c:pt idx="64">
                  <c:v>2.1316999999999999</c:v>
                </c:pt>
                <c:pt idx="65">
                  <c:v>2.4874999999999998</c:v>
                </c:pt>
                <c:pt idx="66">
                  <c:v>2.5876000000000001</c:v>
                </c:pt>
                <c:pt idx="67">
                  <c:v>2.7894000000000001</c:v>
                </c:pt>
                <c:pt idx="68">
                  <c:v>2.6154000000000002</c:v>
                </c:pt>
                <c:pt idx="69">
                  <c:v>2.5524</c:v>
                </c:pt>
                <c:pt idx="70">
                  <c:v>2.7463000000000002</c:v>
                </c:pt>
                <c:pt idx="71">
                  <c:v>3.0263</c:v>
                </c:pt>
                <c:pt idx="72">
                  <c:v>2.6457999999999999</c:v>
                </c:pt>
                <c:pt idx="73">
                  <c:v>2.6494</c:v>
                </c:pt>
                <c:pt idx="74">
                  <c:v>2.6030000000000002</c:v>
                </c:pt>
              </c:numCache>
            </c:numRef>
          </c:val>
          <c:smooth val="0"/>
        </c:ser>
        <c:dLbls>
          <c:showLegendKey val="0"/>
          <c:showVal val="0"/>
          <c:showCatName val="0"/>
          <c:showSerName val="0"/>
          <c:showPercent val="0"/>
          <c:showBubbleSize val="0"/>
        </c:dLbls>
        <c:marker val="1"/>
        <c:smooth val="0"/>
        <c:axId val="192950656"/>
        <c:axId val="192952192"/>
      </c:lineChart>
      <c:catAx>
        <c:axId val="192950656"/>
        <c:scaling>
          <c:orientation val="minMax"/>
        </c:scaling>
        <c:delete val="0"/>
        <c:axPos val="b"/>
        <c:majorTickMark val="cross"/>
        <c:minorTickMark val="none"/>
        <c:tickLblPos val="low"/>
        <c:spPr>
          <a:ln w="3175">
            <a:solidFill>
              <a:srgbClr val="000000"/>
            </a:solidFill>
          </a:ln>
        </c:spPr>
        <c:crossAx val="192952192"/>
        <c:crosses val="autoZero"/>
        <c:auto val="1"/>
        <c:lblAlgn val="ctr"/>
        <c:lblOffset val="100"/>
        <c:tickMarkSkip val="12"/>
        <c:noMultiLvlLbl val="0"/>
      </c:catAx>
      <c:valAx>
        <c:axId val="192952192"/>
        <c:scaling>
          <c:orientation val="minMax"/>
        </c:scaling>
        <c:delete val="0"/>
        <c:axPos val="l"/>
        <c:numFmt formatCode="#,##0.0" sourceLinked="0"/>
        <c:majorTickMark val="in"/>
        <c:minorTickMark val="none"/>
        <c:tickLblPos val="nextTo"/>
        <c:spPr>
          <a:ln w="3175">
            <a:solidFill>
              <a:srgbClr val="000000"/>
            </a:solidFill>
          </a:ln>
        </c:spPr>
        <c:crossAx val="192950656"/>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63840449361933205"/>
          <c:y val="9.9382096974720266E-2"/>
          <c:w val="0.25383688569101276"/>
          <c:h val="0.22228843762950684"/>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3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9.1290008788485352E-2"/>
          <c:y val="4.2616900988466572E-2"/>
          <c:w val="0.86982017799489841"/>
          <c:h val="0.80920904815914141"/>
        </c:manualLayout>
      </c:layout>
      <c:lineChart>
        <c:grouping val="standard"/>
        <c:varyColors val="0"/>
        <c:ser>
          <c:idx val="0"/>
          <c:order val="0"/>
          <c:tx>
            <c:strRef>
              <c:f>Datablad!$B$3</c:f>
              <c:strCache>
                <c:ptCount val="1"/>
                <c:pt idx="0">
                  <c:v>2013</c:v>
                </c:pt>
              </c:strCache>
            </c:strRef>
          </c:tx>
          <c:spPr>
            <a:ln w="25400">
              <a:solidFill>
                <a:srgbClr val="000000"/>
              </a:solidFill>
              <a:prstDash val="solid"/>
            </a:ln>
          </c:spPr>
          <c:marker>
            <c:symbol val="none"/>
          </c:marker>
          <c:cat>
            <c:strRef>
              <c:f>Datablad!$A$4:$A$8</c:f>
              <c:strCache>
                <c:ptCount val="5"/>
                <c:pt idx="0">
                  <c:v>1</c:v>
                </c:pt>
                <c:pt idx="1">
                  <c:v>2</c:v>
                </c:pt>
                <c:pt idx="2">
                  <c:v>3</c:v>
                </c:pt>
                <c:pt idx="3">
                  <c:v>4</c:v>
                </c:pt>
                <c:pt idx="4">
                  <c:v>5</c:v>
                </c:pt>
              </c:strCache>
            </c:strRef>
          </c:cat>
          <c:val>
            <c:numRef>
              <c:f>Datablad!$B$4:$B$8</c:f>
              <c:numCache>
                <c:formatCode>0.0</c:formatCode>
                <c:ptCount val="5"/>
                <c:pt idx="0">
                  <c:v>100</c:v>
                </c:pt>
                <c:pt idx="1">
                  <c:v>102.58799111310699</c:v>
                </c:pt>
                <c:pt idx="2">
                  <c:v>106.39155595237899</c:v>
                </c:pt>
                <c:pt idx="3" formatCode="General">
                  <c:v>110.054607248636</c:v>
                </c:pt>
                <c:pt idx="4" formatCode="General">
                  <c:v>113.094587329058</c:v>
                </c:pt>
              </c:numCache>
            </c:numRef>
          </c:val>
          <c:smooth val="0"/>
        </c:ser>
        <c:ser>
          <c:idx val="1"/>
          <c:order val="1"/>
          <c:tx>
            <c:strRef>
              <c:f>Datablad!$C$3</c:f>
              <c:strCache>
                <c:ptCount val="1"/>
                <c:pt idx="0">
                  <c:v>2009</c:v>
                </c:pt>
              </c:strCache>
            </c:strRef>
          </c:tx>
          <c:spPr>
            <a:ln w="12700">
              <a:solidFill>
                <a:srgbClr val="000000"/>
              </a:solidFill>
              <a:prstDash val="dash"/>
            </a:ln>
          </c:spPr>
          <c:marker>
            <c:symbol val="none"/>
          </c:marker>
          <c:val>
            <c:numRef>
              <c:f>Datablad!$C$4:$C$8</c:f>
              <c:numCache>
                <c:formatCode>0.0</c:formatCode>
                <c:ptCount val="5"/>
                <c:pt idx="0">
                  <c:v>100</c:v>
                </c:pt>
                <c:pt idx="1">
                  <c:v>103.993588854008</c:v>
                </c:pt>
                <c:pt idx="2">
                  <c:v>105.71439644836499</c:v>
                </c:pt>
                <c:pt idx="3" formatCode="General">
                  <c:v>107.409699483783</c:v>
                </c:pt>
                <c:pt idx="4" formatCode="General">
                  <c:v>109.529640923315</c:v>
                </c:pt>
              </c:numCache>
            </c:numRef>
          </c:val>
          <c:smooth val="0"/>
        </c:ser>
        <c:ser>
          <c:idx val="2"/>
          <c:order val="2"/>
          <c:tx>
            <c:strRef>
              <c:f>Datablad!$D$3</c:f>
              <c:strCache>
                <c:ptCount val="1"/>
                <c:pt idx="0">
                  <c:v>2003</c:v>
                </c:pt>
              </c:strCache>
            </c:strRef>
          </c:tx>
          <c:spPr>
            <a:ln w="12700">
              <a:solidFill>
                <a:srgbClr val="000000"/>
              </a:solidFill>
              <a:prstDash val="solid"/>
            </a:ln>
          </c:spPr>
          <c:marker>
            <c:symbol val="none"/>
          </c:marker>
          <c:val>
            <c:numRef>
              <c:f>Datablad!$D$4:$D$8</c:f>
              <c:numCache>
                <c:formatCode>0.0</c:formatCode>
                <c:ptCount val="5"/>
                <c:pt idx="0">
                  <c:v>100</c:v>
                </c:pt>
                <c:pt idx="1">
                  <c:v>102.823428364522</c:v>
                </c:pt>
                <c:pt idx="2">
                  <c:v>105.670715105721</c:v>
                </c:pt>
                <c:pt idx="3" formatCode="General">
                  <c:v>108.532246701229</c:v>
                </c:pt>
                <c:pt idx="4" formatCode="General">
                  <c:v>112.54431342609099</c:v>
                </c:pt>
              </c:numCache>
            </c:numRef>
          </c:val>
          <c:smooth val="0"/>
        </c:ser>
        <c:ser>
          <c:idx val="3"/>
          <c:order val="3"/>
          <c:tx>
            <c:strRef>
              <c:f>Datablad!$E$3</c:f>
              <c:strCache>
                <c:ptCount val="1"/>
                <c:pt idx="0">
                  <c:v>1993</c:v>
                </c:pt>
              </c:strCache>
            </c:strRef>
          </c:tx>
          <c:spPr>
            <a:ln w="12700">
              <a:solidFill>
                <a:srgbClr val="969696"/>
              </a:solidFill>
              <a:prstDash val="solid"/>
            </a:ln>
          </c:spPr>
          <c:marker>
            <c:symbol val="none"/>
          </c:marker>
          <c:val>
            <c:numRef>
              <c:f>Datablad!$E$4:$E$8</c:f>
              <c:numCache>
                <c:formatCode>0.0</c:formatCode>
                <c:ptCount val="5"/>
                <c:pt idx="0">
                  <c:v>100</c:v>
                </c:pt>
                <c:pt idx="1">
                  <c:v>102.087087291126</c:v>
                </c:pt>
                <c:pt idx="2">
                  <c:v>103.219955881087</c:v>
                </c:pt>
                <c:pt idx="3" formatCode="General">
                  <c:v>105.078385809473</c:v>
                </c:pt>
                <c:pt idx="4" formatCode="General">
                  <c:v>108.014060072384</c:v>
                </c:pt>
              </c:numCache>
            </c:numRef>
          </c:val>
          <c:smooth val="0"/>
        </c:ser>
        <c:dLbls>
          <c:showLegendKey val="0"/>
          <c:showVal val="0"/>
          <c:showCatName val="0"/>
          <c:showSerName val="0"/>
          <c:showPercent val="0"/>
          <c:showBubbleSize val="0"/>
        </c:dLbls>
        <c:marker val="1"/>
        <c:smooth val="0"/>
        <c:axId val="192970752"/>
        <c:axId val="192972672"/>
      </c:lineChart>
      <c:catAx>
        <c:axId val="192970752"/>
        <c:scaling>
          <c:orientation val="minMax"/>
        </c:scaling>
        <c:delete val="0"/>
        <c:axPos val="b"/>
        <c:title>
          <c:tx>
            <c:rich>
              <a:bodyPr/>
              <a:lstStyle/>
              <a:p>
                <a:pPr>
                  <a:defRPr/>
                </a:pPr>
                <a:r>
                  <a:rPr lang="sv-SE" b="0"/>
                  <a:t>År</a:t>
                </a:r>
              </a:p>
            </c:rich>
          </c:tx>
          <c:overlay val="0"/>
        </c:title>
        <c:majorTickMark val="cross"/>
        <c:minorTickMark val="none"/>
        <c:tickLblPos val="low"/>
        <c:spPr>
          <a:ln w="3175" cmpd="sng">
            <a:solidFill>
              <a:srgbClr val="000000"/>
            </a:solidFill>
          </a:ln>
        </c:spPr>
        <c:txPr>
          <a:bodyPr rot="0" vert="horz"/>
          <a:lstStyle/>
          <a:p>
            <a:pPr>
              <a:defRPr/>
            </a:pPr>
            <a:endParaRPr lang="sv-SE"/>
          </a:p>
        </c:txPr>
        <c:crossAx val="192972672"/>
        <c:crosses val="autoZero"/>
        <c:auto val="1"/>
        <c:lblAlgn val="ctr"/>
        <c:lblOffset val="100"/>
        <c:noMultiLvlLbl val="0"/>
      </c:catAx>
      <c:valAx>
        <c:axId val="192972672"/>
        <c:scaling>
          <c:orientation val="minMax"/>
          <c:max val="114"/>
          <c:min val="98"/>
        </c:scaling>
        <c:delete val="0"/>
        <c:axPos val="l"/>
        <c:numFmt formatCode="0" sourceLinked="0"/>
        <c:majorTickMark val="in"/>
        <c:minorTickMark val="none"/>
        <c:tickLblPos val="nextTo"/>
        <c:spPr>
          <a:ln w="3175" cmpd="sng">
            <a:solidFill>
              <a:srgbClr val="000000"/>
            </a:solidFill>
          </a:ln>
        </c:spPr>
        <c:txPr>
          <a:bodyPr rot="0" vert="horz"/>
          <a:lstStyle/>
          <a:p>
            <a:pPr>
              <a:defRPr/>
            </a:pPr>
            <a:endParaRPr lang="sv-SE"/>
          </a:p>
        </c:txPr>
        <c:crossAx val="192970752"/>
        <c:crossesAt val="1"/>
        <c:crossBetween val="between"/>
      </c:valAx>
      <c:spPr>
        <a:noFill/>
        <a:ln w="3175">
          <a:solidFill>
            <a:srgbClr val="000000"/>
          </a:solidFill>
          <a:prstDash val="solid"/>
        </a:ln>
      </c:spPr>
    </c:plotArea>
    <c:legend>
      <c:legendPos val="b"/>
      <c:layout>
        <c:manualLayout>
          <c:xMode val="edge"/>
          <c:yMode val="edge"/>
          <c:x val="0.1331940561670483"/>
          <c:y val="7.8409659136025808E-2"/>
          <c:w val="0.3027279568757385"/>
          <c:h val="0.25894576578230311"/>
        </c:manualLayout>
      </c:layout>
      <c:overlay val="0"/>
      <c:spPr>
        <a:noFill/>
        <a:ln w="25400">
          <a:noFill/>
        </a:ln>
        <a:effectLst/>
      </c:spPr>
    </c:legend>
    <c:plotVisOnly val="1"/>
    <c:dispBlanksAs val="gap"/>
    <c:showDLblsOverMax val="0"/>
  </c:chart>
  <c:spPr>
    <a:noFill/>
    <a:ln w="25400">
      <a:noFill/>
    </a:ln>
    <a:extLst>
      <a:ext uri="{909E8E84-426E-40DD-AFC4-6F175D3DCCD1}">
        <a14:hiddenFill xmlns:a14="http://schemas.microsoft.com/office/drawing/2010/main">
          <a:solidFill>
            <a:sysClr val="window" lastClr="FFFFFF"/>
          </a:solidFill>
        </a14:hiddenFill>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3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97297297297298E-2"/>
          <c:y val="2.1209607284080563E-2"/>
          <c:w val="0.97837837837837838"/>
          <c:h val="0.97879039271591939"/>
        </c:manualLayout>
      </c:layout>
      <c:barChart>
        <c:barDir val="col"/>
        <c:grouping val="clustered"/>
        <c:varyColors val="0"/>
        <c:ser>
          <c:idx val="0"/>
          <c:order val="0"/>
          <c:tx>
            <c:strRef>
              <c:f>Datablad!$B$3</c:f>
              <c:strCache>
                <c:ptCount val="1"/>
                <c:pt idx="0">
                  <c:v>Hushållens konsumtion</c:v>
                </c:pt>
              </c:strCache>
            </c:strRef>
          </c:tx>
          <c:spPr>
            <a:solidFill>
              <a:srgbClr val="969696"/>
            </a:solidFill>
            <a:ln w="25400">
              <a:noFill/>
            </a:ln>
          </c:spPr>
          <c:invertIfNegative val="0"/>
          <c:cat>
            <c:strRef>
              <c:f>Datablad!$A$4:$A$28</c:f>
              <c:strCache>
                <c:ptCount val="25"/>
                <c:pt idx="0">
                  <c:v>94</c:v>
                </c:pt>
                <c:pt idx="1">
                  <c:v>95</c:v>
                </c:pt>
                <c:pt idx="2">
                  <c:v>96</c:v>
                </c:pt>
                <c:pt idx="3">
                  <c:v>97</c:v>
                </c:pt>
                <c:pt idx="4">
                  <c:v>98</c:v>
                </c:pt>
                <c:pt idx="5">
                  <c:v>99</c:v>
                </c:pt>
                <c:pt idx="6">
                  <c:v>00</c:v>
                </c:pt>
                <c:pt idx="7">
                  <c:v>01</c:v>
                </c:pt>
                <c:pt idx="8">
                  <c:v>02</c:v>
                </c:pt>
                <c:pt idx="9">
                  <c:v>03</c:v>
                </c:pt>
                <c:pt idx="10">
                  <c:v>04</c:v>
                </c:pt>
                <c:pt idx="11">
                  <c:v>05</c:v>
                </c:pt>
                <c:pt idx="12">
                  <c:v>06</c:v>
                </c:pt>
                <c:pt idx="13">
                  <c:v>07</c:v>
                </c:pt>
                <c:pt idx="14">
                  <c:v>08</c:v>
                </c:pt>
                <c:pt idx="15">
                  <c:v>09</c:v>
                </c:pt>
                <c:pt idx="16">
                  <c:v>10</c:v>
                </c:pt>
                <c:pt idx="17">
                  <c:v>11</c:v>
                </c:pt>
                <c:pt idx="18">
                  <c:v>12</c:v>
                </c:pt>
                <c:pt idx="19">
                  <c:v>13</c:v>
                </c:pt>
                <c:pt idx="20">
                  <c:v>14</c:v>
                </c:pt>
                <c:pt idx="21">
                  <c:v>15</c:v>
                </c:pt>
                <c:pt idx="22">
                  <c:v>16</c:v>
                </c:pt>
                <c:pt idx="23">
                  <c:v>17</c:v>
                </c:pt>
                <c:pt idx="24">
                  <c:v>18</c:v>
                </c:pt>
              </c:strCache>
            </c:strRef>
          </c:cat>
          <c:val>
            <c:numRef>
              <c:f>Datablad!$B$4:$B$28</c:f>
              <c:numCache>
                <c:formatCode>0.00</c:formatCode>
                <c:ptCount val="25"/>
                <c:pt idx="0">
                  <c:v>2.0870872911259384</c:v>
                </c:pt>
                <c:pt idx="1">
                  <c:v>1.109708015011452</c:v>
                </c:pt>
                <c:pt idx="2">
                  <c:v>1.8004560382945782</c:v>
                </c:pt>
                <c:pt idx="3">
                  <c:v>2.7937945946691589</c:v>
                </c:pt>
                <c:pt idx="4">
                  <c:v>3.2990102298336739</c:v>
                </c:pt>
                <c:pt idx="5">
                  <c:v>3.9916176192382298</c:v>
                </c:pt>
                <c:pt idx="6">
                  <c:v>5.2805566551347489</c:v>
                </c:pt>
                <c:pt idx="7">
                  <c:v>0.71364687420740924</c:v>
                </c:pt>
                <c:pt idx="8">
                  <c:v>2.6010843496810496</c:v>
                </c:pt>
                <c:pt idx="9">
                  <c:v>2.2752701537922726</c:v>
                </c:pt>
                <c:pt idx="10">
                  <c:v>2.823428364522313</c:v>
                </c:pt>
                <c:pt idx="11">
                  <c:v>2.7691030988622218</c:v>
                </c:pt>
                <c:pt idx="12">
                  <c:v>2.7079703138613231</c:v>
                </c:pt>
                <c:pt idx="13">
                  <c:v>3.6966586860649384</c:v>
                </c:pt>
                <c:pt idx="14">
                  <c:v>2.4940112554728004E-3</c:v>
                </c:pt>
                <c:pt idx="15">
                  <c:v>-0.25986949164589412</c:v>
                </c:pt>
                <c:pt idx="16">
                  <c:v>3.9935888540076538</c:v>
                </c:pt>
                <c:pt idx="17">
                  <c:v>1.6547246934359221</c:v>
                </c:pt>
                <c:pt idx="18">
                  <c:v>1.6036633536905545</c:v>
                </c:pt>
                <c:pt idx="19">
                  <c:v>1.9736964629087304</c:v>
                </c:pt>
                <c:pt idx="20">
                  <c:v>2.5879911131074964</c:v>
                </c:pt>
                <c:pt idx="21">
                  <c:v>3.7076121659088148</c:v>
                </c:pt>
                <c:pt idx="22">
                  <c:v>3.4429906240843331</c:v>
                </c:pt>
                <c:pt idx="23">
                  <c:v>2.7622469939433261</c:v>
                </c:pt>
                <c:pt idx="24">
                  <c:v>2.4544776664947481</c:v>
                </c:pt>
              </c:numCache>
            </c:numRef>
          </c:val>
        </c:ser>
        <c:ser>
          <c:idx val="1"/>
          <c:order val="1"/>
          <c:tx>
            <c:strRef>
              <c:f>Datablad!$C$3</c:f>
              <c:strCache>
                <c:ptCount val="1"/>
                <c:pt idx="0">
                  <c:v>Real disponibel inkomst</c:v>
                </c:pt>
              </c:strCache>
            </c:strRef>
          </c:tx>
          <c:spPr>
            <a:solidFill>
              <a:srgbClr val="000000"/>
            </a:solidFill>
            <a:ln w="25400">
              <a:noFill/>
            </a:ln>
          </c:spPr>
          <c:invertIfNegative val="0"/>
          <c:cat>
            <c:strRef>
              <c:f>Datablad!$A$4:$A$28</c:f>
              <c:strCache>
                <c:ptCount val="25"/>
                <c:pt idx="0">
                  <c:v>94</c:v>
                </c:pt>
                <c:pt idx="1">
                  <c:v>95</c:v>
                </c:pt>
                <c:pt idx="2">
                  <c:v>96</c:v>
                </c:pt>
                <c:pt idx="3">
                  <c:v>97</c:v>
                </c:pt>
                <c:pt idx="4">
                  <c:v>98</c:v>
                </c:pt>
                <c:pt idx="5">
                  <c:v>99</c:v>
                </c:pt>
                <c:pt idx="6">
                  <c:v>00</c:v>
                </c:pt>
                <c:pt idx="7">
                  <c:v>01</c:v>
                </c:pt>
                <c:pt idx="8">
                  <c:v>02</c:v>
                </c:pt>
                <c:pt idx="9">
                  <c:v>03</c:v>
                </c:pt>
                <c:pt idx="10">
                  <c:v>04</c:v>
                </c:pt>
                <c:pt idx="11">
                  <c:v>05</c:v>
                </c:pt>
                <c:pt idx="12">
                  <c:v>06</c:v>
                </c:pt>
                <c:pt idx="13">
                  <c:v>07</c:v>
                </c:pt>
                <c:pt idx="14">
                  <c:v>08</c:v>
                </c:pt>
                <c:pt idx="15">
                  <c:v>09</c:v>
                </c:pt>
                <c:pt idx="16">
                  <c:v>10</c:v>
                </c:pt>
                <c:pt idx="17">
                  <c:v>11</c:v>
                </c:pt>
                <c:pt idx="18">
                  <c:v>12</c:v>
                </c:pt>
                <c:pt idx="19">
                  <c:v>13</c:v>
                </c:pt>
                <c:pt idx="20">
                  <c:v>14</c:v>
                </c:pt>
                <c:pt idx="21">
                  <c:v>15</c:v>
                </c:pt>
                <c:pt idx="22">
                  <c:v>16</c:v>
                </c:pt>
                <c:pt idx="23">
                  <c:v>17</c:v>
                </c:pt>
                <c:pt idx="24">
                  <c:v>18</c:v>
                </c:pt>
              </c:strCache>
            </c:strRef>
          </c:cat>
          <c:val>
            <c:numRef>
              <c:f>Datablad!$C$4:$C$28</c:f>
              <c:numCache>
                <c:formatCode>0.00</c:formatCode>
                <c:ptCount val="25"/>
                <c:pt idx="0">
                  <c:v>-0.47686549186781585</c:v>
                </c:pt>
                <c:pt idx="1">
                  <c:v>0.28340033395175063</c:v>
                </c:pt>
                <c:pt idx="2">
                  <c:v>-0.76291083185679998</c:v>
                </c:pt>
                <c:pt idx="3">
                  <c:v>-0.69659558530871379</c:v>
                </c:pt>
                <c:pt idx="4">
                  <c:v>1.6251397224232209</c:v>
                </c:pt>
                <c:pt idx="5">
                  <c:v>2.9263343596605274</c:v>
                </c:pt>
                <c:pt idx="6">
                  <c:v>5.0821986151320644</c:v>
                </c:pt>
                <c:pt idx="7">
                  <c:v>6.5042206697809313</c:v>
                </c:pt>
                <c:pt idx="8">
                  <c:v>3.1424911955094808</c:v>
                </c:pt>
                <c:pt idx="9">
                  <c:v>0.85206622174409929</c:v>
                </c:pt>
                <c:pt idx="10">
                  <c:v>1.2598728790824409</c:v>
                </c:pt>
                <c:pt idx="11">
                  <c:v>1.930912966946662</c:v>
                </c:pt>
                <c:pt idx="12">
                  <c:v>3.5579793452304145</c:v>
                </c:pt>
                <c:pt idx="13">
                  <c:v>5.5179669750540592</c:v>
                </c:pt>
                <c:pt idx="14">
                  <c:v>2.2988891068064636</c:v>
                </c:pt>
                <c:pt idx="15">
                  <c:v>1.9577143039210321</c:v>
                </c:pt>
                <c:pt idx="16">
                  <c:v>1.5993545381937162</c:v>
                </c:pt>
                <c:pt idx="17">
                  <c:v>3.2947563430179176</c:v>
                </c:pt>
                <c:pt idx="18">
                  <c:v>3.4861879736524566</c:v>
                </c:pt>
                <c:pt idx="19">
                  <c:v>2.7566515745279756</c:v>
                </c:pt>
                <c:pt idx="20">
                  <c:v>2.8497693031983347</c:v>
                </c:pt>
                <c:pt idx="21">
                  <c:v>2.0448283333148805</c:v>
                </c:pt>
                <c:pt idx="22">
                  <c:v>2.8932974459398695</c:v>
                </c:pt>
                <c:pt idx="23">
                  <c:v>2.6183747556047781</c:v>
                </c:pt>
                <c:pt idx="24">
                  <c:v>1.8940590274773597</c:v>
                </c:pt>
              </c:numCache>
            </c:numRef>
          </c:val>
        </c:ser>
        <c:dLbls>
          <c:showLegendKey val="0"/>
          <c:showVal val="0"/>
          <c:showCatName val="0"/>
          <c:showSerName val="0"/>
          <c:showPercent val="0"/>
          <c:showBubbleSize val="0"/>
        </c:dLbls>
        <c:gapWidth val="50"/>
        <c:axId val="192373120"/>
        <c:axId val="192374656"/>
      </c:barChart>
      <c:lineChart>
        <c:grouping val="standard"/>
        <c:varyColors val="0"/>
        <c:ser>
          <c:idx val="2"/>
          <c:order val="2"/>
          <c:tx>
            <c:strRef>
              <c:f>Datablad!$D$3</c:f>
              <c:strCache>
                <c:ptCount val="1"/>
                <c:pt idx="0">
                  <c:v>Sparkvot</c:v>
                </c:pt>
              </c:strCache>
            </c:strRef>
          </c:tx>
          <c:spPr>
            <a:ln w="25400">
              <a:solidFill>
                <a:srgbClr val="000000"/>
              </a:solidFill>
              <a:prstDash val="solid"/>
            </a:ln>
          </c:spPr>
          <c:marker>
            <c:symbol val="none"/>
          </c:marker>
          <c:cat>
            <c:strRef>
              <c:f>Datablad!$A$4:$A$28</c:f>
              <c:strCache>
                <c:ptCount val="25"/>
                <c:pt idx="0">
                  <c:v>94</c:v>
                </c:pt>
                <c:pt idx="1">
                  <c:v>95</c:v>
                </c:pt>
                <c:pt idx="2">
                  <c:v>96</c:v>
                </c:pt>
                <c:pt idx="3">
                  <c:v>97</c:v>
                </c:pt>
                <c:pt idx="4">
                  <c:v>98</c:v>
                </c:pt>
                <c:pt idx="5">
                  <c:v>99</c:v>
                </c:pt>
                <c:pt idx="6">
                  <c:v>00</c:v>
                </c:pt>
                <c:pt idx="7">
                  <c:v>01</c:v>
                </c:pt>
                <c:pt idx="8">
                  <c:v>02</c:v>
                </c:pt>
                <c:pt idx="9">
                  <c:v>03</c:v>
                </c:pt>
                <c:pt idx="10">
                  <c:v>04</c:v>
                </c:pt>
                <c:pt idx="11">
                  <c:v>05</c:v>
                </c:pt>
                <c:pt idx="12">
                  <c:v>06</c:v>
                </c:pt>
                <c:pt idx="13">
                  <c:v>07</c:v>
                </c:pt>
                <c:pt idx="14">
                  <c:v>08</c:v>
                </c:pt>
                <c:pt idx="15">
                  <c:v>09</c:v>
                </c:pt>
                <c:pt idx="16">
                  <c:v>10</c:v>
                </c:pt>
                <c:pt idx="17">
                  <c:v>11</c:v>
                </c:pt>
                <c:pt idx="18">
                  <c:v>12</c:v>
                </c:pt>
                <c:pt idx="19">
                  <c:v>13</c:v>
                </c:pt>
                <c:pt idx="20">
                  <c:v>14</c:v>
                </c:pt>
                <c:pt idx="21">
                  <c:v>15</c:v>
                </c:pt>
                <c:pt idx="22">
                  <c:v>16</c:v>
                </c:pt>
                <c:pt idx="23">
                  <c:v>17</c:v>
                </c:pt>
                <c:pt idx="24">
                  <c:v>18</c:v>
                </c:pt>
              </c:strCache>
            </c:strRef>
          </c:cat>
          <c:val>
            <c:numRef>
              <c:f>Datablad!$D$4:$D$28</c:f>
              <c:numCache>
                <c:formatCode>0.00</c:formatCode>
                <c:ptCount val="25"/>
                <c:pt idx="0">
                  <c:v>4.8044179983328306</c:v>
                </c:pt>
                <c:pt idx="1">
                  <c:v>4.0200325432228095</c:v>
                </c:pt>
                <c:pt idx="2">
                  <c:v>1.5407995181585425</c:v>
                </c:pt>
                <c:pt idx="3">
                  <c:v>-1.9199179518605523</c:v>
                </c:pt>
                <c:pt idx="4">
                  <c:v>-3.5986437596999008</c:v>
                </c:pt>
                <c:pt idx="5">
                  <c:v>-4.6708853934738199</c:v>
                </c:pt>
                <c:pt idx="6">
                  <c:v>-4.8684670195305548</c:v>
                </c:pt>
                <c:pt idx="7">
                  <c:v>0.83317178207196418</c:v>
                </c:pt>
                <c:pt idx="8">
                  <c:v>1.3537099138736053</c:v>
                </c:pt>
                <c:pt idx="9">
                  <c:v>-3.8366552104357021E-2</c:v>
                </c:pt>
                <c:pt idx="10">
                  <c:v>-1.5830607367767635</c:v>
                </c:pt>
                <c:pt idx="11">
                  <c:v>-2.4183904380515506</c:v>
                </c:pt>
                <c:pt idx="12">
                  <c:v>-1.5777352089608985</c:v>
                </c:pt>
                <c:pt idx="13">
                  <c:v>0.17556213381827132</c:v>
                </c:pt>
                <c:pt idx="14">
                  <c:v>2.4164109986842099</c:v>
                </c:pt>
                <c:pt idx="15">
                  <c:v>4.5388574183589947</c:v>
                </c:pt>
                <c:pt idx="16">
                  <c:v>2.2892728178008093</c:v>
                </c:pt>
                <c:pt idx="17">
                  <c:v>3.8406457117967951</c:v>
                </c:pt>
                <c:pt idx="18">
                  <c:v>5.5898873780689158</c:v>
                </c:pt>
                <c:pt idx="19">
                  <c:v>6.309245970756006</c:v>
                </c:pt>
                <c:pt idx="20">
                  <c:v>6.5477121937158005</c:v>
                </c:pt>
                <c:pt idx="21">
                  <c:v>5.0249407233612056</c:v>
                </c:pt>
                <c:pt idx="22">
                  <c:v>4.5175496349799271</c:v>
                </c:pt>
                <c:pt idx="23">
                  <c:v>4.3836820514328236</c:v>
                </c:pt>
                <c:pt idx="24">
                  <c:v>3.8577910693281572</c:v>
                </c:pt>
              </c:numCache>
            </c:numRef>
          </c:val>
          <c:smooth val="0"/>
        </c:ser>
        <c:dLbls>
          <c:showLegendKey val="0"/>
          <c:showVal val="0"/>
          <c:showCatName val="0"/>
          <c:showSerName val="0"/>
          <c:showPercent val="0"/>
          <c:showBubbleSize val="0"/>
        </c:dLbls>
        <c:marker val="1"/>
        <c:smooth val="0"/>
        <c:axId val="192390272"/>
        <c:axId val="192376192"/>
      </c:lineChart>
      <c:catAx>
        <c:axId val="192373120"/>
        <c:scaling>
          <c:orientation val="minMax"/>
        </c:scaling>
        <c:delete val="0"/>
        <c:axPos val="b"/>
        <c:majorTickMark val="cross"/>
        <c:minorTickMark val="none"/>
        <c:tickLblPos val="low"/>
        <c:spPr>
          <a:ln w="3175" cmpd="sng">
            <a:solidFill>
              <a:srgbClr val="000000"/>
            </a:solidFill>
          </a:ln>
        </c:spPr>
        <c:txPr>
          <a:bodyPr rot="0" vert="horz"/>
          <a:lstStyle/>
          <a:p>
            <a:pPr>
              <a:defRPr/>
            </a:pPr>
            <a:endParaRPr lang="sv-SE"/>
          </a:p>
        </c:txPr>
        <c:crossAx val="192374656"/>
        <c:crosses val="autoZero"/>
        <c:auto val="1"/>
        <c:lblAlgn val="ctr"/>
        <c:lblOffset val="100"/>
        <c:tickLblSkip val="2"/>
        <c:noMultiLvlLbl val="0"/>
      </c:catAx>
      <c:valAx>
        <c:axId val="192374656"/>
        <c:scaling>
          <c:orientation val="minMax"/>
          <c:max val="8"/>
          <c:min val="-6"/>
        </c:scaling>
        <c:delete val="0"/>
        <c:axPos val="l"/>
        <c:numFmt formatCode="0" sourceLinked="0"/>
        <c:majorTickMark val="in"/>
        <c:minorTickMark val="none"/>
        <c:tickLblPos val="nextTo"/>
        <c:spPr>
          <a:ln w="3175">
            <a:solidFill>
              <a:srgbClr val="000000"/>
            </a:solidFill>
          </a:ln>
        </c:spPr>
        <c:txPr>
          <a:bodyPr rot="0" vert="horz"/>
          <a:lstStyle/>
          <a:p>
            <a:pPr>
              <a:defRPr/>
            </a:pPr>
            <a:endParaRPr lang="sv-SE"/>
          </a:p>
        </c:txPr>
        <c:crossAx val="192373120"/>
        <c:crosses val="autoZero"/>
        <c:crossBetween val="between"/>
        <c:majorUnit val="2"/>
      </c:valAx>
      <c:valAx>
        <c:axId val="192376192"/>
        <c:scaling>
          <c:orientation val="minMax"/>
          <c:max val="7"/>
          <c:min val="-7"/>
        </c:scaling>
        <c:delete val="1"/>
        <c:axPos val="r"/>
        <c:numFmt formatCode="0.00" sourceLinked="1"/>
        <c:majorTickMark val="in"/>
        <c:minorTickMark val="none"/>
        <c:tickLblPos val="nextTo"/>
        <c:crossAx val="192390272"/>
        <c:crosses val="max"/>
        <c:crossBetween val="between"/>
      </c:valAx>
      <c:catAx>
        <c:axId val="192390272"/>
        <c:scaling>
          <c:orientation val="minMax"/>
        </c:scaling>
        <c:delete val="1"/>
        <c:axPos val="b"/>
        <c:majorTickMark val="out"/>
        <c:minorTickMark val="none"/>
        <c:tickLblPos val="nextTo"/>
        <c:crossAx val="192376192"/>
        <c:crosses val="autoZero"/>
        <c:auto val="1"/>
        <c:lblAlgn val="ctr"/>
        <c:lblOffset val="100"/>
        <c:noMultiLvlLbl val="0"/>
      </c:catAx>
      <c:spPr>
        <a:noFill/>
        <a:ln w="3175">
          <a:solidFill>
            <a:srgbClr val="000000"/>
          </a:solidFill>
          <a:prstDash val="solid"/>
        </a:ln>
      </c:spPr>
    </c:plotArea>
    <c:legend>
      <c:legendPos val="r"/>
      <c:layout>
        <c:manualLayout>
          <c:xMode val="edge"/>
          <c:yMode val="edge"/>
          <c:x val="0.3346892809758753"/>
          <c:y val="0.72820683683969556"/>
          <c:w val="0.42667647512919016"/>
          <c:h val="0.18051896222084698"/>
        </c:manualLayout>
      </c:layout>
      <c:overlay val="0"/>
      <c:spPr>
        <a:noFill/>
        <a:ln w="25400">
          <a:noFill/>
        </a:ln>
        <a:effectLst/>
      </c:sp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3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9.1290008788485352E-2"/>
          <c:y val="4.2603949260214324E-2"/>
          <c:w val="0.87846235870970202"/>
          <c:h val="0.82508532954579894"/>
        </c:manualLayout>
      </c:layout>
      <c:lineChart>
        <c:grouping val="standard"/>
        <c:varyColors val="0"/>
        <c:ser>
          <c:idx val="0"/>
          <c:order val="0"/>
          <c:tx>
            <c:strRef>
              <c:f>Datablad!$B$3</c:f>
              <c:strCache>
                <c:ptCount val="1"/>
                <c:pt idx="0">
                  <c:v>2013</c:v>
                </c:pt>
              </c:strCache>
            </c:strRef>
          </c:tx>
          <c:spPr>
            <a:ln w="25400">
              <a:solidFill>
                <a:srgbClr val="000000"/>
              </a:solidFill>
              <a:prstDash val="solid"/>
            </a:ln>
          </c:spPr>
          <c:marker>
            <c:symbol val="none"/>
          </c:marker>
          <c:cat>
            <c:strRef>
              <c:f>Datablad!$A$4:$A$8</c:f>
              <c:strCache>
                <c:ptCount val="5"/>
                <c:pt idx="0">
                  <c:v>1</c:v>
                </c:pt>
                <c:pt idx="1">
                  <c:v>2</c:v>
                </c:pt>
                <c:pt idx="2">
                  <c:v>3</c:v>
                </c:pt>
                <c:pt idx="3">
                  <c:v>4</c:v>
                </c:pt>
                <c:pt idx="4">
                  <c:v>5</c:v>
                </c:pt>
              </c:strCache>
            </c:strRef>
          </c:cat>
          <c:val>
            <c:numRef>
              <c:f>Datablad!$B$4:$B$8</c:f>
              <c:numCache>
                <c:formatCode>0.0</c:formatCode>
                <c:ptCount val="5"/>
                <c:pt idx="0">
                  <c:v>100</c:v>
                </c:pt>
                <c:pt idx="1">
                  <c:v>103.491692052602</c:v>
                </c:pt>
                <c:pt idx="2">
                  <c:v>109.197381379112</c:v>
                </c:pt>
                <c:pt idx="3" formatCode="General">
                  <c:v>116.25260397888999</c:v>
                </c:pt>
                <c:pt idx="4" formatCode="General">
                  <c:v>122.83630051233</c:v>
                </c:pt>
              </c:numCache>
            </c:numRef>
          </c:val>
          <c:smooth val="0"/>
        </c:ser>
        <c:ser>
          <c:idx val="1"/>
          <c:order val="1"/>
          <c:tx>
            <c:strRef>
              <c:f>Datablad!$C$3</c:f>
              <c:strCache>
                <c:ptCount val="1"/>
                <c:pt idx="0">
                  <c:v>2009</c:v>
                </c:pt>
              </c:strCache>
            </c:strRef>
          </c:tx>
          <c:spPr>
            <a:ln w="12700">
              <a:solidFill>
                <a:srgbClr val="000000"/>
              </a:solidFill>
              <a:prstDash val="dash"/>
            </a:ln>
          </c:spPr>
          <c:marker>
            <c:symbol val="none"/>
          </c:marker>
          <c:val>
            <c:numRef>
              <c:f>Datablad!$C$4:$C$8</c:f>
              <c:numCache>
                <c:formatCode>0.0</c:formatCode>
                <c:ptCount val="5"/>
                <c:pt idx="0">
                  <c:v>100</c:v>
                </c:pt>
                <c:pt idx="1">
                  <c:v>111.38818331345</c:v>
                </c:pt>
                <c:pt idx="2">
                  <c:v>118.13425974218001</c:v>
                </c:pt>
                <c:pt idx="3" formatCode="General">
                  <c:v>118.984012815722</c:v>
                </c:pt>
                <c:pt idx="4" formatCode="General">
                  <c:v>117.893999504006</c:v>
                </c:pt>
              </c:numCache>
            </c:numRef>
          </c:val>
          <c:smooth val="0"/>
        </c:ser>
        <c:ser>
          <c:idx val="2"/>
          <c:order val="2"/>
          <c:tx>
            <c:v>2003</c:v>
          </c:tx>
          <c:spPr>
            <a:ln w="12700">
              <a:solidFill>
                <a:srgbClr val="000000"/>
              </a:solidFill>
              <a:prstDash val="solid"/>
            </a:ln>
          </c:spPr>
          <c:marker>
            <c:symbol val="none"/>
          </c:marker>
          <c:val>
            <c:numRef>
              <c:f>Datablad!$D$4:$D$8</c:f>
              <c:numCache>
                <c:formatCode>0.0</c:formatCode>
                <c:ptCount val="5"/>
                <c:pt idx="0">
                  <c:v>100</c:v>
                </c:pt>
                <c:pt idx="1">
                  <c:v>110.83023204813399</c:v>
                </c:pt>
                <c:pt idx="2">
                  <c:v>118.178587858572</c:v>
                </c:pt>
                <c:pt idx="3" formatCode="General">
                  <c:v>128.762063683387</c:v>
                </c:pt>
                <c:pt idx="4" formatCode="General">
                  <c:v>136.124352604997</c:v>
                </c:pt>
              </c:numCache>
            </c:numRef>
          </c:val>
          <c:smooth val="0"/>
        </c:ser>
        <c:ser>
          <c:idx val="3"/>
          <c:order val="3"/>
          <c:tx>
            <c:strRef>
              <c:f>Datablad!$E$3</c:f>
              <c:strCache>
                <c:ptCount val="1"/>
                <c:pt idx="0">
                  <c:v>1993</c:v>
                </c:pt>
              </c:strCache>
            </c:strRef>
          </c:tx>
          <c:spPr>
            <a:ln w="12700">
              <a:solidFill>
                <a:srgbClr val="969696"/>
              </a:solidFill>
              <a:prstDash val="solid"/>
            </a:ln>
          </c:spPr>
          <c:marker>
            <c:symbol val="none"/>
          </c:marker>
          <c:val>
            <c:numRef>
              <c:f>Datablad!$E$4:$E$8</c:f>
              <c:numCache>
                <c:formatCode>0.0</c:formatCode>
                <c:ptCount val="5"/>
                <c:pt idx="0">
                  <c:v>100</c:v>
                </c:pt>
                <c:pt idx="1">
                  <c:v>113.47030320475901</c:v>
                </c:pt>
                <c:pt idx="2">
                  <c:v>126.26415275379</c:v>
                </c:pt>
                <c:pt idx="3" formatCode="General">
                  <c:v>131.84318200509901</c:v>
                </c:pt>
                <c:pt idx="4" formatCode="General">
                  <c:v>150.007538997176</c:v>
                </c:pt>
              </c:numCache>
            </c:numRef>
          </c:val>
          <c:smooth val="0"/>
        </c:ser>
        <c:dLbls>
          <c:showLegendKey val="0"/>
          <c:showVal val="0"/>
          <c:showCatName val="0"/>
          <c:showSerName val="0"/>
          <c:showPercent val="0"/>
          <c:showBubbleSize val="0"/>
        </c:dLbls>
        <c:marker val="1"/>
        <c:smooth val="0"/>
        <c:axId val="192417152"/>
        <c:axId val="192423424"/>
      </c:lineChart>
      <c:catAx>
        <c:axId val="192417152"/>
        <c:scaling>
          <c:orientation val="minMax"/>
        </c:scaling>
        <c:delete val="0"/>
        <c:axPos val="b"/>
        <c:title>
          <c:tx>
            <c:rich>
              <a:bodyPr/>
              <a:lstStyle/>
              <a:p>
                <a:pPr>
                  <a:defRPr/>
                </a:pPr>
                <a:r>
                  <a:rPr lang="sv-SE" b="0"/>
                  <a:t>År</a:t>
                </a:r>
              </a:p>
            </c:rich>
          </c:tx>
          <c:overlay val="0"/>
        </c:title>
        <c:majorTickMark val="cross"/>
        <c:minorTickMark val="none"/>
        <c:tickLblPos val="low"/>
        <c:spPr>
          <a:ln w="3175" cmpd="sng">
            <a:solidFill>
              <a:srgbClr val="000000"/>
            </a:solidFill>
          </a:ln>
        </c:spPr>
        <c:txPr>
          <a:bodyPr rot="0" vert="horz"/>
          <a:lstStyle/>
          <a:p>
            <a:pPr>
              <a:defRPr/>
            </a:pPr>
            <a:endParaRPr lang="sv-SE"/>
          </a:p>
        </c:txPr>
        <c:crossAx val="192423424"/>
        <c:crosses val="autoZero"/>
        <c:auto val="1"/>
        <c:lblAlgn val="ctr"/>
        <c:lblOffset val="100"/>
        <c:noMultiLvlLbl val="0"/>
      </c:catAx>
      <c:valAx>
        <c:axId val="192423424"/>
        <c:scaling>
          <c:orientation val="minMax"/>
          <c:min val="90"/>
        </c:scaling>
        <c:delete val="0"/>
        <c:axPos val="l"/>
        <c:numFmt formatCode="#,##0" sourceLinked="0"/>
        <c:majorTickMark val="in"/>
        <c:minorTickMark val="none"/>
        <c:tickLblPos val="nextTo"/>
        <c:spPr>
          <a:ln w="3175" cmpd="sng">
            <a:solidFill>
              <a:srgbClr val="000000"/>
            </a:solidFill>
          </a:ln>
        </c:spPr>
        <c:txPr>
          <a:bodyPr rot="0" vert="horz"/>
          <a:lstStyle/>
          <a:p>
            <a:pPr>
              <a:defRPr/>
            </a:pPr>
            <a:endParaRPr lang="sv-SE"/>
          </a:p>
        </c:txPr>
        <c:crossAx val="192417152"/>
        <c:crossesAt val="1"/>
        <c:crossBetween val="between"/>
      </c:valAx>
      <c:spPr>
        <a:noFill/>
        <a:ln w="3175">
          <a:solidFill>
            <a:srgbClr val="000000"/>
          </a:solidFill>
          <a:prstDash val="solid"/>
        </a:ln>
      </c:spPr>
    </c:plotArea>
    <c:legend>
      <c:legendPos val="b"/>
      <c:layout>
        <c:manualLayout>
          <c:xMode val="edge"/>
          <c:yMode val="edge"/>
          <c:x val="0.14703929333964441"/>
          <c:y val="0.10024348406967774"/>
          <c:w val="0.3027279568757385"/>
          <c:h val="0.24838589007819056"/>
        </c:manualLayout>
      </c:layout>
      <c:overlay val="0"/>
      <c:spPr>
        <a:noFill/>
        <a:ln w="25400">
          <a:noFill/>
        </a:ln>
        <a:effectLst/>
      </c:spPr>
    </c:legend>
    <c:plotVisOnly val="1"/>
    <c:dispBlanksAs val="gap"/>
    <c:showDLblsOverMax val="0"/>
  </c:chart>
  <c:spPr>
    <a:noFill/>
    <a:ln w="25400">
      <a:noFill/>
    </a:ln>
    <a:extLst>
      <a:ext uri="{909E8E84-426E-40DD-AFC4-6F175D3DCCD1}">
        <a14:hiddenFill xmlns:a14="http://schemas.microsoft.com/office/drawing/2010/main">
          <a:solidFill>
            <a:sysClr val="window" lastClr="FFFFFF"/>
          </a:solidFill>
        </a14:hiddenFill>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4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xMode val="edge"/>
          <c:yMode val="edge"/>
          <c:x val="1.7241379310344827E-2"/>
          <c:y val="2.1052631578947368E-2"/>
          <c:w val="0.97413793103448276"/>
          <c:h val="0.97368421052631582"/>
        </c:manualLayout>
      </c:layout>
      <c:lineChart>
        <c:grouping val="standard"/>
        <c:varyColors val="0"/>
        <c:ser>
          <c:idx val="0"/>
          <c:order val="0"/>
          <c:tx>
            <c:strRef>
              <c:f>Blad1!$H$6</c:f>
              <c:strCache>
                <c:ptCount val="1"/>
                <c:pt idx="0">
                  <c:v>Arbetslöshet</c:v>
                </c:pt>
              </c:strCache>
            </c:strRef>
          </c:tx>
          <c:spPr>
            <a:ln w="25400">
              <a:solidFill>
                <a:srgbClr val="000000"/>
              </a:solidFill>
              <a:prstDash val="solid"/>
            </a:ln>
          </c:spPr>
          <c:marker>
            <c:symbol val="none"/>
          </c:marker>
          <c:cat>
            <c:strRef>
              <c:f>Blad1!$G$7:$G$35</c:f>
              <c:strCache>
                <c:ptCount val="29"/>
                <c:pt idx="0">
                  <c:v>90</c:v>
                </c:pt>
                <c:pt idx="2">
                  <c:v>92</c:v>
                </c:pt>
                <c:pt idx="4">
                  <c:v>94</c:v>
                </c:pt>
                <c:pt idx="6">
                  <c:v>96</c:v>
                </c:pt>
                <c:pt idx="8">
                  <c:v>98</c:v>
                </c:pt>
                <c:pt idx="10">
                  <c:v>00</c:v>
                </c:pt>
                <c:pt idx="12">
                  <c:v>02</c:v>
                </c:pt>
                <c:pt idx="14">
                  <c:v>04</c:v>
                </c:pt>
                <c:pt idx="16">
                  <c:v>06</c:v>
                </c:pt>
                <c:pt idx="18">
                  <c:v>08</c:v>
                </c:pt>
                <c:pt idx="20">
                  <c:v>10</c:v>
                </c:pt>
                <c:pt idx="22">
                  <c:v>12</c:v>
                </c:pt>
                <c:pt idx="24">
                  <c:v>14</c:v>
                </c:pt>
                <c:pt idx="26">
                  <c:v>16</c:v>
                </c:pt>
                <c:pt idx="28">
                  <c:v>18</c:v>
                </c:pt>
              </c:strCache>
            </c:strRef>
          </c:cat>
          <c:val>
            <c:numRef>
              <c:f>Blad1!$H$7:$H$35</c:f>
              <c:numCache>
                <c:formatCode>General</c:formatCode>
                <c:ptCount val="29"/>
                <c:pt idx="0">
                  <c:v>2.3420468877276486</c:v>
                </c:pt>
                <c:pt idx="1">
                  <c:v>3.8034495955801391</c:v>
                </c:pt>
                <c:pt idx="2">
                  <c:v>6.4530141940248269</c:v>
                </c:pt>
                <c:pt idx="3">
                  <c:v>10.104053362516423</c:v>
                </c:pt>
                <c:pt idx="4">
                  <c:v>10.460054777953651</c:v>
                </c:pt>
                <c:pt idx="5">
                  <c:v>9.9166666666666661</c:v>
                </c:pt>
                <c:pt idx="6">
                  <c:v>10.68071505196701</c:v>
                </c:pt>
                <c:pt idx="7">
                  <c:v>10.918548799635051</c:v>
                </c:pt>
                <c:pt idx="8">
                  <c:v>9.2031654765766273</c:v>
                </c:pt>
                <c:pt idx="9">
                  <c:v>7.8991933883422769</c:v>
                </c:pt>
                <c:pt idx="10">
                  <c:v>6.633127358232624</c:v>
                </c:pt>
                <c:pt idx="11">
                  <c:v>5.8463764161138645</c:v>
                </c:pt>
                <c:pt idx="12">
                  <c:v>5.9677422832219778</c:v>
                </c:pt>
                <c:pt idx="13">
                  <c:v>6.5781081899411813</c:v>
                </c:pt>
                <c:pt idx="14">
                  <c:v>7.3812246817516218</c:v>
                </c:pt>
                <c:pt idx="15">
                  <c:v>7.7814238018674615</c:v>
                </c:pt>
                <c:pt idx="16">
                  <c:v>7.0571206991192197</c:v>
                </c:pt>
                <c:pt idx="17">
                  <c:v>6.1498777440417012</c:v>
                </c:pt>
                <c:pt idx="18">
                  <c:v>6.2215285591866003</c:v>
                </c:pt>
                <c:pt idx="19">
                  <c:v>8.3199442099479768</c:v>
                </c:pt>
                <c:pt idx="20">
                  <c:v>8.5795422279822589</c:v>
                </c:pt>
                <c:pt idx="21">
                  <c:v>7.7828049427646109</c:v>
                </c:pt>
                <c:pt idx="22">
                  <c:v>7.9646294021799822</c:v>
                </c:pt>
                <c:pt idx="23">
                  <c:v>8.0314108819536969</c:v>
                </c:pt>
                <c:pt idx="24">
                  <c:v>7.7433394554665149</c:v>
                </c:pt>
                <c:pt idx="25">
                  <c:v>7.2540420900406533</c:v>
                </c:pt>
                <c:pt idx="26">
                  <c:v>6.6552859885153079</c:v>
                </c:pt>
                <c:pt idx="27">
                  <c:v>6.2679986257961184</c:v>
                </c:pt>
                <c:pt idx="28">
                  <c:v>5.8953166503574641</c:v>
                </c:pt>
              </c:numCache>
            </c:numRef>
          </c:val>
          <c:smooth val="0"/>
        </c:ser>
        <c:ser>
          <c:idx val="1"/>
          <c:order val="1"/>
          <c:tx>
            <c:strRef>
              <c:f>Blad1!$I$6</c:f>
              <c:strCache>
                <c:ptCount val="1"/>
                <c:pt idx="0">
                  <c:v>Jämviktsarbetslöshet</c:v>
                </c:pt>
              </c:strCache>
            </c:strRef>
          </c:tx>
          <c:spPr>
            <a:ln w="12700">
              <a:solidFill>
                <a:srgbClr val="000000"/>
              </a:solidFill>
              <a:prstDash val="dash"/>
            </a:ln>
          </c:spPr>
          <c:marker>
            <c:symbol val="none"/>
          </c:marker>
          <c:cat>
            <c:strRef>
              <c:f>Blad1!$G$7:$G$35</c:f>
              <c:strCache>
                <c:ptCount val="29"/>
                <c:pt idx="0">
                  <c:v>90</c:v>
                </c:pt>
                <c:pt idx="2">
                  <c:v>92</c:v>
                </c:pt>
                <c:pt idx="4">
                  <c:v>94</c:v>
                </c:pt>
                <c:pt idx="6">
                  <c:v>96</c:v>
                </c:pt>
                <c:pt idx="8">
                  <c:v>98</c:v>
                </c:pt>
                <c:pt idx="10">
                  <c:v>00</c:v>
                </c:pt>
                <c:pt idx="12">
                  <c:v>02</c:v>
                </c:pt>
                <c:pt idx="14">
                  <c:v>04</c:v>
                </c:pt>
                <c:pt idx="16">
                  <c:v>06</c:v>
                </c:pt>
                <c:pt idx="18">
                  <c:v>08</c:v>
                </c:pt>
                <c:pt idx="20">
                  <c:v>10</c:v>
                </c:pt>
                <c:pt idx="22">
                  <c:v>12</c:v>
                </c:pt>
                <c:pt idx="24">
                  <c:v>14</c:v>
                </c:pt>
                <c:pt idx="26">
                  <c:v>16</c:v>
                </c:pt>
                <c:pt idx="28">
                  <c:v>18</c:v>
                </c:pt>
              </c:strCache>
            </c:strRef>
          </c:cat>
          <c:val>
            <c:numRef>
              <c:f>Blad1!$I$7:$I$35</c:f>
              <c:numCache>
                <c:formatCode>General</c:formatCode>
                <c:ptCount val="29"/>
                <c:pt idx="0">
                  <c:v>4.9909846063563048</c:v>
                </c:pt>
                <c:pt idx="1">
                  <c:v>5.1549231127388051</c:v>
                </c:pt>
                <c:pt idx="2">
                  <c:v>5.4084849608155654</c:v>
                </c:pt>
                <c:pt idx="3">
                  <c:v>5.745080364698099</c:v>
                </c:pt>
                <c:pt idx="4">
                  <c:v>6.1210834828734741</c:v>
                </c:pt>
                <c:pt idx="5">
                  <c:v>6.4860314772839462</c:v>
                </c:pt>
                <c:pt idx="6">
                  <c:v>6.786189990802888</c:v>
                </c:pt>
                <c:pt idx="7">
                  <c:v>6.9748792478224075</c:v>
                </c:pt>
                <c:pt idx="8">
                  <c:v>7.0347592096960616</c:v>
                </c:pt>
                <c:pt idx="9">
                  <c:v>6.9873702180166202</c:v>
                </c:pt>
                <c:pt idx="10">
                  <c:v>6.8686164177432705</c:v>
                </c:pt>
                <c:pt idx="11">
                  <c:v>6.7326396026736761</c:v>
                </c:pt>
                <c:pt idx="12">
                  <c:v>6.644042198964442</c:v>
                </c:pt>
                <c:pt idx="13">
                  <c:v>6.6214412400270399</c:v>
                </c:pt>
                <c:pt idx="14">
                  <c:v>6.6214711374652238</c:v>
                </c:pt>
                <c:pt idx="15">
                  <c:v>6.6066270177293713</c:v>
                </c:pt>
                <c:pt idx="16">
                  <c:v>6.5741859072724367</c:v>
                </c:pt>
                <c:pt idx="17">
                  <c:v>6.6653397708268978</c:v>
                </c:pt>
                <c:pt idx="18">
                  <c:v>6.6271826049557392</c:v>
                </c:pt>
                <c:pt idx="19">
                  <c:v>6.4316926271019259</c:v>
                </c:pt>
                <c:pt idx="20">
                  <c:v>6.5159801656902356</c:v>
                </c:pt>
                <c:pt idx="21">
                  <c:v>6.3448508510341117</c:v>
                </c:pt>
                <c:pt idx="22">
                  <c:v>5.9894677227736803</c:v>
                </c:pt>
                <c:pt idx="23">
                  <c:v>5.7325861922542272</c:v>
                </c:pt>
                <c:pt idx="24">
                  <c:v>5.6715266586035904</c:v>
                </c:pt>
                <c:pt idx="25">
                  <c:v>5.6691737426418136</c:v>
                </c:pt>
                <c:pt idx="26">
                  <c:v>5.7139101889084722</c:v>
                </c:pt>
                <c:pt idx="27">
                  <c:v>5.7186305933798582</c:v>
                </c:pt>
                <c:pt idx="28">
                  <c:v>5.7155571980393471</c:v>
                </c:pt>
              </c:numCache>
            </c:numRef>
          </c:val>
          <c:smooth val="0"/>
        </c:ser>
        <c:dLbls>
          <c:showLegendKey val="0"/>
          <c:showVal val="0"/>
          <c:showCatName val="0"/>
          <c:showSerName val="0"/>
          <c:showPercent val="0"/>
          <c:showBubbleSize val="0"/>
        </c:dLbls>
        <c:marker val="1"/>
        <c:smooth val="0"/>
        <c:axId val="192449152"/>
        <c:axId val="192450944"/>
      </c:lineChart>
      <c:catAx>
        <c:axId val="192449152"/>
        <c:scaling>
          <c:orientation val="minMax"/>
        </c:scaling>
        <c:delete val="0"/>
        <c:axPos val="b"/>
        <c:numFmt formatCode="General" sourceLinked="1"/>
        <c:majorTickMark val="cross"/>
        <c:minorTickMark val="none"/>
        <c:tickLblPos val="low"/>
        <c:spPr>
          <a:ln w="3175">
            <a:solidFill>
              <a:srgbClr val="000000"/>
            </a:solidFill>
          </a:ln>
        </c:spPr>
        <c:crossAx val="192450944"/>
        <c:crosses val="autoZero"/>
        <c:auto val="1"/>
        <c:lblAlgn val="ctr"/>
        <c:lblOffset val="100"/>
        <c:noMultiLvlLbl val="0"/>
      </c:catAx>
      <c:valAx>
        <c:axId val="192450944"/>
        <c:scaling>
          <c:orientation val="minMax"/>
          <c:min val="2"/>
        </c:scaling>
        <c:delete val="0"/>
        <c:axPos val="l"/>
        <c:numFmt formatCode="General" sourceLinked="1"/>
        <c:majorTickMark val="in"/>
        <c:minorTickMark val="none"/>
        <c:tickLblPos val="nextTo"/>
        <c:spPr>
          <a:ln w="3175">
            <a:solidFill>
              <a:srgbClr val="000000"/>
            </a:solidFill>
          </a:ln>
        </c:spPr>
        <c:crossAx val="192449152"/>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27163890449468825"/>
          <c:y val="0.75786303957851509"/>
          <c:w val="0.45833322020092315"/>
          <c:h val="0.11217405719021963"/>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4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413793103448276"/>
          <c:h val="0.97368421052631582"/>
        </c:manualLayout>
      </c:layout>
      <c:lineChart>
        <c:grouping val="standard"/>
        <c:varyColors val="0"/>
        <c:ser>
          <c:idx val="0"/>
          <c:order val="0"/>
          <c:tx>
            <c:strRef>
              <c:f>Datablad!$C$22</c:f>
              <c:strCache>
                <c:ptCount val="1"/>
                <c:pt idx="0">
                  <c:v>Reallön</c:v>
                </c:pt>
              </c:strCache>
            </c:strRef>
          </c:tx>
          <c:spPr>
            <a:ln w="25400">
              <a:solidFill>
                <a:srgbClr val="000000"/>
              </a:solidFill>
              <a:prstDash val="solid"/>
            </a:ln>
          </c:spPr>
          <c:marker>
            <c:symbol val="none"/>
          </c:marker>
          <c:cat>
            <c:strRef>
              <c:f>Datablad!$F$6:$F$27</c:f>
              <c:strCache>
                <c:ptCount val="22"/>
                <c:pt idx="0">
                  <c:v>97</c:v>
                </c:pt>
                <c:pt idx="1">
                  <c:v>98</c:v>
                </c:pt>
                <c:pt idx="2">
                  <c:v>99</c:v>
                </c:pt>
                <c:pt idx="3">
                  <c:v>00</c:v>
                </c:pt>
                <c:pt idx="4">
                  <c:v>01</c:v>
                </c:pt>
                <c:pt idx="5">
                  <c:v>02</c:v>
                </c:pt>
                <c:pt idx="6">
                  <c:v>03</c:v>
                </c:pt>
                <c:pt idx="7">
                  <c:v>04</c:v>
                </c:pt>
                <c:pt idx="8">
                  <c:v>05</c:v>
                </c:pt>
                <c:pt idx="9">
                  <c:v>06</c:v>
                </c:pt>
                <c:pt idx="10">
                  <c:v>07</c:v>
                </c:pt>
                <c:pt idx="11">
                  <c:v>08</c:v>
                </c:pt>
                <c:pt idx="12">
                  <c:v>09</c:v>
                </c:pt>
                <c:pt idx="13">
                  <c:v>10</c:v>
                </c:pt>
                <c:pt idx="14">
                  <c:v>11</c:v>
                </c:pt>
                <c:pt idx="15">
                  <c:v>12</c:v>
                </c:pt>
                <c:pt idx="16">
                  <c:v>13</c:v>
                </c:pt>
                <c:pt idx="17">
                  <c:v>14</c:v>
                </c:pt>
                <c:pt idx="18">
                  <c:v>15</c:v>
                </c:pt>
                <c:pt idx="19">
                  <c:v>16</c:v>
                </c:pt>
                <c:pt idx="20">
                  <c:v>17</c:v>
                </c:pt>
                <c:pt idx="21">
                  <c:v>18</c:v>
                </c:pt>
              </c:strCache>
            </c:strRef>
          </c:cat>
          <c:val>
            <c:numRef>
              <c:f>Datablad!$H$6:$H$27</c:f>
              <c:numCache>
                <c:formatCode>0.0</c:formatCode>
                <c:ptCount val="22"/>
                <c:pt idx="0">
                  <c:v>2.7762343057616627</c:v>
                </c:pt>
                <c:pt idx="1">
                  <c:v>2.7924054478050699</c:v>
                </c:pt>
                <c:pt idx="2">
                  <c:v>2.0542832491136838</c:v>
                </c:pt>
                <c:pt idx="3">
                  <c:v>2.7075163999954466</c:v>
                </c:pt>
                <c:pt idx="4">
                  <c:v>1.9336597951026393</c:v>
                </c:pt>
                <c:pt idx="5">
                  <c:v>1.9093031959237607</c:v>
                </c:pt>
                <c:pt idx="6">
                  <c:v>0.97437310797606713</c:v>
                </c:pt>
                <c:pt idx="7">
                  <c:v>2.1978955370804041</c:v>
                </c:pt>
                <c:pt idx="8">
                  <c:v>2.0029904164457832</c:v>
                </c:pt>
                <c:pt idx="9">
                  <c:v>1.6495612666862993</c:v>
                </c:pt>
                <c:pt idx="10">
                  <c:v>1.8194683252650938</c:v>
                </c:pt>
                <c:pt idx="11">
                  <c:v>1.5823640831977039</c:v>
                </c:pt>
                <c:pt idx="12">
                  <c:v>1.708318393002171</c:v>
                </c:pt>
                <c:pt idx="13">
                  <c:v>0.59220265786371007</c:v>
                </c:pt>
                <c:pt idx="14">
                  <c:v>1.0289397714625061</c:v>
                </c:pt>
                <c:pt idx="15">
                  <c:v>2.0450101453220411</c:v>
                </c:pt>
                <c:pt idx="16">
                  <c:v>1.6938388260549073</c:v>
                </c:pt>
                <c:pt idx="17">
                  <c:v>1.9051244545315549</c:v>
                </c:pt>
                <c:pt idx="18">
                  <c:v>1.4095033082271022</c:v>
                </c:pt>
                <c:pt idx="19">
                  <c:v>1.47924276292888</c:v>
                </c:pt>
                <c:pt idx="20">
                  <c:v>1.5282245656678626</c:v>
                </c:pt>
                <c:pt idx="21">
                  <c:v>1.5400238278596741</c:v>
                </c:pt>
              </c:numCache>
            </c:numRef>
          </c:val>
          <c:smooth val="0"/>
        </c:ser>
        <c:ser>
          <c:idx val="1"/>
          <c:order val="1"/>
          <c:tx>
            <c:strRef>
              <c:f>Datablad!$B$22</c:f>
              <c:strCache>
                <c:ptCount val="1"/>
                <c:pt idx="0">
                  <c:v>Nominallön</c:v>
                </c:pt>
              </c:strCache>
            </c:strRef>
          </c:tx>
          <c:spPr>
            <a:ln w="12700">
              <a:solidFill>
                <a:srgbClr val="000000"/>
              </a:solidFill>
              <a:prstDash val="dash"/>
            </a:ln>
          </c:spPr>
          <c:marker>
            <c:symbol val="none"/>
          </c:marker>
          <c:cat>
            <c:strRef>
              <c:f>Datablad!$F$6:$F$27</c:f>
              <c:strCache>
                <c:ptCount val="22"/>
                <c:pt idx="0">
                  <c:v>97</c:v>
                </c:pt>
                <c:pt idx="1">
                  <c:v>98</c:v>
                </c:pt>
                <c:pt idx="2">
                  <c:v>99</c:v>
                </c:pt>
                <c:pt idx="3">
                  <c:v>00</c:v>
                </c:pt>
                <c:pt idx="4">
                  <c:v>01</c:v>
                </c:pt>
                <c:pt idx="5">
                  <c:v>02</c:v>
                </c:pt>
                <c:pt idx="6">
                  <c:v>03</c:v>
                </c:pt>
                <c:pt idx="7">
                  <c:v>04</c:v>
                </c:pt>
                <c:pt idx="8">
                  <c:v>05</c:v>
                </c:pt>
                <c:pt idx="9">
                  <c:v>06</c:v>
                </c:pt>
                <c:pt idx="10">
                  <c:v>07</c:v>
                </c:pt>
                <c:pt idx="11">
                  <c:v>08</c:v>
                </c:pt>
                <c:pt idx="12">
                  <c:v>09</c:v>
                </c:pt>
                <c:pt idx="13">
                  <c:v>10</c:v>
                </c:pt>
                <c:pt idx="14">
                  <c:v>11</c:v>
                </c:pt>
                <c:pt idx="15">
                  <c:v>12</c:v>
                </c:pt>
                <c:pt idx="16">
                  <c:v>13</c:v>
                </c:pt>
                <c:pt idx="17">
                  <c:v>14</c:v>
                </c:pt>
                <c:pt idx="18">
                  <c:v>15</c:v>
                </c:pt>
                <c:pt idx="19">
                  <c:v>16</c:v>
                </c:pt>
                <c:pt idx="20">
                  <c:v>17</c:v>
                </c:pt>
                <c:pt idx="21">
                  <c:v>18</c:v>
                </c:pt>
              </c:strCache>
            </c:strRef>
          </c:cat>
          <c:val>
            <c:numRef>
              <c:f>Datablad!$I$6:$I$27</c:f>
              <c:numCache>
                <c:formatCode>0.0</c:formatCode>
                <c:ptCount val="22"/>
                <c:pt idx="0">
                  <c:v>4.5443475777194839</c:v>
                </c:pt>
                <c:pt idx="1">
                  <c:v>3.7135491568727423</c:v>
                </c:pt>
                <c:pt idx="2">
                  <c:v>3.4181114647937525</c:v>
                </c:pt>
                <c:pt idx="3">
                  <c:v>3.746423361608993</c:v>
                </c:pt>
                <c:pt idx="4">
                  <c:v>4.3914052219240505</c:v>
                </c:pt>
                <c:pt idx="5">
                  <c:v>4.1110005995397803</c:v>
                </c:pt>
                <c:pt idx="6">
                  <c:v>3.4572654044669657</c:v>
                </c:pt>
                <c:pt idx="7">
                  <c:v>3.2995766208081632</c:v>
                </c:pt>
                <c:pt idx="8">
                  <c:v>3.1126085311870497</c:v>
                </c:pt>
                <c:pt idx="9">
                  <c:v>3.0574034831690424</c:v>
                </c:pt>
                <c:pt idx="10">
                  <c:v>3.3059372900158577</c:v>
                </c:pt>
                <c:pt idx="11">
                  <c:v>4.281786417769113</c:v>
                </c:pt>
                <c:pt idx="12">
                  <c:v>3.4335287682565387</c:v>
                </c:pt>
                <c:pt idx="13">
                  <c:v>2.5650621904396891</c:v>
                </c:pt>
                <c:pt idx="14">
                  <c:v>2.4192444734850076</c:v>
                </c:pt>
                <c:pt idx="15">
                  <c:v>2.9997245758728988</c:v>
                </c:pt>
                <c:pt idx="16">
                  <c:v>2.5495589699999996</c:v>
                </c:pt>
                <c:pt idx="17">
                  <c:v>2.6674041900000001</c:v>
                </c:pt>
                <c:pt idx="18">
                  <c:v>2.9000000000000004</c:v>
                </c:pt>
                <c:pt idx="19">
                  <c:v>3.2</c:v>
                </c:pt>
                <c:pt idx="20">
                  <c:v>3.4000000000000008</c:v>
                </c:pt>
                <c:pt idx="21">
                  <c:v>3.5000000000000004</c:v>
                </c:pt>
              </c:numCache>
            </c:numRef>
          </c:val>
          <c:smooth val="0"/>
        </c:ser>
        <c:ser>
          <c:idx val="2"/>
          <c:order val="2"/>
          <c:tx>
            <c:strRef>
              <c:f>Datablad!$B$23</c:f>
              <c:strCache>
                <c:ptCount val="1"/>
                <c:pt idx="0">
                  <c:v>Genomsnitt reallön 1997–2013</c:v>
                </c:pt>
              </c:strCache>
            </c:strRef>
          </c:tx>
          <c:spPr>
            <a:ln w="19050">
              <a:solidFill>
                <a:schemeClr val="tx1">
                  <a:lumMod val="65000"/>
                  <a:lumOff val="35000"/>
                </a:schemeClr>
              </a:solidFill>
              <a:prstDash val="sysDash"/>
            </a:ln>
          </c:spPr>
          <c:marker>
            <c:symbol val="none"/>
          </c:marker>
          <c:cat>
            <c:strRef>
              <c:f>Datablad!$F$6:$F$27</c:f>
              <c:strCache>
                <c:ptCount val="22"/>
                <c:pt idx="0">
                  <c:v>97</c:v>
                </c:pt>
                <c:pt idx="1">
                  <c:v>98</c:v>
                </c:pt>
                <c:pt idx="2">
                  <c:v>99</c:v>
                </c:pt>
                <c:pt idx="3">
                  <c:v>00</c:v>
                </c:pt>
                <c:pt idx="4">
                  <c:v>01</c:v>
                </c:pt>
                <c:pt idx="5">
                  <c:v>02</c:v>
                </c:pt>
                <c:pt idx="6">
                  <c:v>03</c:v>
                </c:pt>
                <c:pt idx="7">
                  <c:v>04</c:v>
                </c:pt>
                <c:pt idx="8">
                  <c:v>05</c:v>
                </c:pt>
                <c:pt idx="9">
                  <c:v>06</c:v>
                </c:pt>
                <c:pt idx="10">
                  <c:v>07</c:v>
                </c:pt>
                <c:pt idx="11">
                  <c:v>08</c:v>
                </c:pt>
                <c:pt idx="12">
                  <c:v>09</c:v>
                </c:pt>
                <c:pt idx="13">
                  <c:v>10</c:v>
                </c:pt>
                <c:pt idx="14">
                  <c:v>11</c:v>
                </c:pt>
                <c:pt idx="15">
                  <c:v>12</c:v>
                </c:pt>
                <c:pt idx="16">
                  <c:v>13</c:v>
                </c:pt>
                <c:pt idx="17">
                  <c:v>14</c:v>
                </c:pt>
                <c:pt idx="18">
                  <c:v>15</c:v>
                </c:pt>
                <c:pt idx="19">
                  <c:v>16</c:v>
                </c:pt>
                <c:pt idx="20">
                  <c:v>17</c:v>
                </c:pt>
                <c:pt idx="21">
                  <c:v>18</c:v>
                </c:pt>
              </c:strCache>
            </c:strRef>
          </c:cat>
          <c:val>
            <c:numRef>
              <c:f>Datablad!$J$6:$J$27</c:f>
              <c:numCache>
                <c:formatCode>0.00</c:formatCode>
                <c:ptCount val="22"/>
                <c:pt idx="0">
                  <c:v>1.7932581636435805</c:v>
                </c:pt>
                <c:pt idx="1">
                  <c:v>1.7932581636435805</c:v>
                </c:pt>
                <c:pt idx="2">
                  <c:v>1.7932581636435805</c:v>
                </c:pt>
                <c:pt idx="3">
                  <c:v>1.7932581636435805</c:v>
                </c:pt>
                <c:pt idx="4">
                  <c:v>1.7932581636435805</c:v>
                </c:pt>
                <c:pt idx="5">
                  <c:v>1.7932581636435805</c:v>
                </c:pt>
                <c:pt idx="6">
                  <c:v>1.7932581636435805</c:v>
                </c:pt>
                <c:pt idx="7">
                  <c:v>1.7932581636435805</c:v>
                </c:pt>
                <c:pt idx="8">
                  <c:v>1.7932581636435805</c:v>
                </c:pt>
                <c:pt idx="9">
                  <c:v>1.7932581636435805</c:v>
                </c:pt>
                <c:pt idx="10">
                  <c:v>1.7932581636435805</c:v>
                </c:pt>
                <c:pt idx="11">
                  <c:v>1.7932581636435805</c:v>
                </c:pt>
                <c:pt idx="12">
                  <c:v>1.7932581636435805</c:v>
                </c:pt>
                <c:pt idx="13">
                  <c:v>1.7932581636435805</c:v>
                </c:pt>
                <c:pt idx="14">
                  <c:v>1.7932581636435805</c:v>
                </c:pt>
                <c:pt idx="15">
                  <c:v>1.7932581636435805</c:v>
                </c:pt>
                <c:pt idx="16">
                  <c:v>1.7932581636435805</c:v>
                </c:pt>
                <c:pt idx="17">
                  <c:v>1.7932581636435805</c:v>
                </c:pt>
                <c:pt idx="18">
                  <c:v>1.7932581636435805</c:v>
                </c:pt>
                <c:pt idx="19">
                  <c:v>1.7932581636435805</c:v>
                </c:pt>
                <c:pt idx="20">
                  <c:v>1.7932581636435805</c:v>
                </c:pt>
                <c:pt idx="21">
                  <c:v>1.7932581636435805</c:v>
                </c:pt>
              </c:numCache>
            </c:numRef>
          </c:val>
          <c:smooth val="0"/>
        </c:ser>
        <c:dLbls>
          <c:showLegendKey val="0"/>
          <c:showVal val="0"/>
          <c:showCatName val="0"/>
          <c:showSerName val="0"/>
          <c:showPercent val="0"/>
          <c:showBubbleSize val="0"/>
        </c:dLbls>
        <c:marker val="1"/>
        <c:smooth val="0"/>
        <c:axId val="192485632"/>
        <c:axId val="192499712"/>
      </c:lineChart>
      <c:catAx>
        <c:axId val="192485632"/>
        <c:scaling>
          <c:orientation val="minMax"/>
        </c:scaling>
        <c:delete val="0"/>
        <c:axPos val="b"/>
        <c:numFmt formatCode="@" sourceLinked="1"/>
        <c:majorTickMark val="cross"/>
        <c:minorTickMark val="none"/>
        <c:tickLblPos val="low"/>
        <c:spPr>
          <a:ln w="3175">
            <a:solidFill>
              <a:srgbClr val="000000"/>
            </a:solidFill>
          </a:ln>
        </c:spPr>
        <c:crossAx val="192499712"/>
        <c:crosses val="autoZero"/>
        <c:auto val="1"/>
        <c:lblAlgn val="ctr"/>
        <c:lblOffset val="100"/>
        <c:tickLblSkip val="2"/>
        <c:noMultiLvlLbl val="0"/>
      </c:catAx>
      <c:valAx>
        <c:axId val="192499712"/>
        <c:scaling>
          <c:orientation val="minMax"/>
        </c:scaling>
        <c:delete val="0"/>
        <c:axPos val="l"/>
        <c:numFmt formatCode="0.0" sourceLinked="0"/>
        <c:majorTickMark val="in"/>
        <c:minorTickMark val="none"/>
        <c:tickLblPos val="nextTo"/>
        <c:spPr>
          <a:ln w="3175">
            <a:solidFill>
              <a:srgbClr val="000000"/>
            </a:solidFill>
          </a:ln>
        </c:spPr>
        <c:crossAx val="192485632"/>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6.2182314899358521E-2"/>
          <c:y val="0.71690301611561458"/>
          <c:w val="0.56716022960563428"/>
          <c:h val="0.15887616320687187"/>
        </c:manualLayout>
      </c:layout>
      <c:overlay val="0"/>
    </c:legend>
    <c:plotVisOnly val="1"/>
    <c:dispBlanksAs val="gap"/>
    <c:showDLblsOverMax val="0"/>
  </c:chart>
  <c:spPr>
    <a:noFill/>
    <a:ln w="9525">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4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07144894321711E-2"/>
          <c:y val="2.1148963222036219E-2"/>
          <c:w val="0.97418928265851745"/>
          <c:h val="0.97356379597245468"/>
        </c:manualLayout>
      </c:layout>
      <c:lineChart>
        <c:grouping val="standard"/>
        <c:varyColors val="0"/>
        <c:ser>
          <c:idx val="0"/>
          <c:order val="0"/>
          <c:tx>
            <c:strRef>
              <c:f>Datablad!$B$3</c:f>
              <c:strCache>
                <c:ptCount val="1"/>
                <c:pt idx="0">
                  <c:v>Huvudscenario</c:v>
                </c:pt>
              </c:strCache>
            </c:strRef>
          </c:tx>
          <c:spPr>
            <a:ln w="25400">
              <a:solidFill>
                <a:srgbClr val="000000"/>
              </a:solidFill>
              <a:prstDash val="solid"/>
            </a:ln>
          </c:spPr>
          <c:marker>
            <c:symbol val="none"/>
          </c:marker>
          <c:cat>
            <c:numRef>
              <c:f>Datablad!$A$4:$A$10</c:f>
              <c:numCache>
                <c:formatCode>General</c:formatCode>
                <c:ptCount val="7"/>
                <c:pt idx="0">
                  <c:v>12</c:v>
                </c:pt>
                <c:pt idx="1">
                  <c:v>13</c:v>
                </c:pt>
                <c:pt idx="2">
                  <c:v>14</c:v>
                </c:pt>
                <c:pt idx="3">
                  <c:v>15</c:v>
                </c:pt>
                <c:pt idx="4">
                  <c:v>16</c:v>
                </c:pt>
                <c:pt idx="5">
                  <c:v>17</c:v>
                </c:pt>
                <c:pt idx="6">
                  <c:v>18</c:v>
                </c:pt>
              </c:numCache>
            </c:numRef>
          </c:cat>
          <c:val>
            <c:numRef>
              <c:f>Datablad!$B$4:$B$10</c:f>
              <c:numCache>
                <c:formatCode>0.0</c:formatCode>
                <c:ptCount val="7"/>
                <c:pt idx="0">
                  <c:v>8</c:v>
                </c:pt>
                <c:pt idx="1">
                  <c:v>8</c:v>
                </c:pt>
                <c:pt idx="2">
                  <c:v>7.7</c:v>
                </c:pt>
                <c:pt idx="3">
                  <c:v>7.3</c:v>
                </c:pt>
                <c:pt idx="4">
                  <c:v>6.7</c:v>
                </c:pt>
                <c:pt idx="5">
                  <c:v>6.3</c:v>
                </c:pt>
                <c:pt idx="6">
                  <c:v>5.9</c:v>
                </c:pt>
              </c:numCache>
            </c:numRef>
          </c:val>
          <c:smooth val="0"/>
        </c:ser>
        <c:ser>
          <c:idx val="1"/>
          <c:order val="1"/>
          <c:tx>
            <c:strRef>
              <c:f>Datablad!$C$3</c:f>
              <c:strCache>
                <c:ptCount val="1"/>
                <c:pt idx="0">
                  <c:v>Alternativscenario 1</c:v>
                </c:pt>
              </c:strCache>
            </c:strRef>
          </c:tx>
          <c:spPr>
            <a:ln w="12700">
              <a:solidFill>
                <a:srgbClr val="000000"/>
              </a:solidFill>
              <a:prstDash val="dash"/>
            </a:ln>
          </c:spPr>
          <c:marker>
            <c:symbol val="none"/>
          </c:marker>
          <c:cat>
            <c:numRef>
              <c:f>Datablad!$A$4:$A$10</c:f>
              <c:numCache>
                <c:formatCode>General</c:formatCode>
                <c:ptCount val="7"/>
                <c:pt idx="0">
                  <c:v>12</c:v>
                </c:pt>
                <c:pt idx="1">
                  <c:v>13</c:v>
                </c:pt>
                <c:pt idx="2">
                  <c:v>14</c:v>
                </c:pt>
                <c:pt idx="3">
                  <c:v>15</c:v>
                </c:pt>
                <c:pt idx="4">
                  <c:v>16</c:v>
                </c:pt>
                <c:pt idx="5">
                  <c:v>17</c:v>
                </c:pt>
                <c:pt idx="6">
                  <c:v>18</c:v>
                </c:pt>
              </c:numCache>
            </c:numRef>
          </c:cat>
          <c:val>
            <c:numRef>
              <c:f>Datablad!$C$4:$C$10</c:f>
              <c:numCache>
                <c:formatCode>0.0</c:formatCode>
                <c:ptCount val="7"/>
                <c:pt idx="0">
                  <c:v>8</c:v>
                </c:pt>
                <c:pt idx="1">
                  <c:v>8</c:v>
                </c:pt>
                <c:pt idx="2">
                  <c:v>8</c:v>
                </c:pt>
                <c:pt idx="3">
                  <c:v>8</c:v>
                </c:pt>
                <c:pt idx="4">
                  <c:v>7.9</c:v>
                </c:pt>
                <c:pt idx="5">
                  <c:v>7.5</c:v>
                </c:pt>
                <c:pt idx="6">
                  <c:v>6.7</c:v>
                </c:pt>
              </c:numCache>
            </c:numRef>
          </c:val>
          <c:smooth val="0"/>
        </c:ser>
        <c:ser>
          <c:idx val="2"/>
          <c:order val="2"/>
          <c:tx>
            <c:strRef>
              <c:f>Datablad!$D$3</c:f>
              <c:strCache>
                <c:ptCount val="1"/>
                <c:pt idx="0">
                  <c:v>Alternativscenario 2</c:v>
                </c:pt>
              </c:strCache>
            </c:strRef>
          </c:tx>
          <c:spPr>
            <a:ln w="12700">
              <a:solidFill>
                <a:srgbClr val="000000"/>
              </a:solidFill>
              <a:prstDash val="solid"/>
            </a:ln>
          </c:spPr>
          <c:marker>
            <c:symbol val="none"/>
          </c:marker>
          <c:cat>
            <c:numRef>
              <c:f>Datablad!$A$4:$A$10</c:f>
              <c:numCache>
                <c:formatCode>General</c:formatCode>
                <c:ptCount val="7"/>
                <c:pt idx="0">
                  <c:v>12</c:v>
                </c:pt>
                <c:pt idx="1">
                  <c:v>13</c:v>
                </c:pt>
                <c:pt idx="2">
                  <c:v>14</c:v>
                </c:pt>
                <c:pt idx="3">
                  <c:v>15</c:v>
                </c:pt>
                <c:pt idx="4">
                  <c:v>16</c:v>
                </c:pt>
                <c:pt idx="5">
                  <c:v>17</c:v>
                </c:pt>
                <c:pt idx="6">
                  <c:v>18</c:v>
                </c:pt>
              </c:numCache>
            </c:numRef>
          </c:cat>
          <c:val>
            <c:numRef>
              <c:f>Datablad!$D$4:$D$10</c:f>
              <c:numCache>
                <c:formatCode>0.0</c:formatCode>
                <c:ptCount val="7"/>
                <c:pt idx="0">
                  <c:v>8</c:v>
                </c:pt>
                <c:pt idx="1">
                  <c:v>8</c:v>
                </c:pt>
                <c:pt idx="2">
                  <c:v>7.7</c:v>
                </c:pt>
                <c:pt idx="3">
                  <c:v>7.3</c:v>
                </c:pt>
                <c:pt idx="4">
                  <c:v>7</c:v>
                </c:pt>
                <c:pt idx="5">
                  <c:v>6.6</c:v>
                </c:pt>
                <c:pt idx="6">
                  <c:v>6.3</c:v>
                </c:pt>
              </c:numCache>
            </c:numRef>
          </c:val>
          <c:smooth val="0"/>
        </c:ser>
        <c:ser>
          <c:idx val="3"/>
          <c:order val="3"/>
          <c:tx>
            <c:strRef>
              <c:f>Datablad!$E$3</c:f>
              <c:strCache>
                <c:ptCount val="1"/>
                <c:pt idx="0">
                  <c:v>Alternativscenario 3</c:v>
                </c:pt>
              </c:strCache>
            </c:strRef>
          </c:tx>
          <c:spPr>
            <a:ln w="12700">
              <a:solidFill>
                <a:srgbClr val="969696"/>
              </a:solidFill>
              <a:prstDash val="solid"/>
            </a:ln>
          </c:spPr>
          <c:marker>
            <c:symbol val="none"/>
          </c:marker>
          <c:cat>
            <c:numRef>
              <c:f>Datablad!$A$4:$A$10</c:f>
              <c:numCache>
                <c:formatCode>General</c:formatCode>
                <c:ptCount val="7"/>
                <c:pt idx="0">
                  <c:v>12</c:v>
                </c:pt>
                <c:pt idx="1">
                  <c:v>13</c:v>
                </c:pt>
                <c:pt idx="2">
                  <c:v>14</c:v>
                </c:pt>
                <c:pt idx="3">
                  <c:v>15</c:v>
                </c:pt>
                <c:pt idx="4">
                  <c:v>16</c:v>
                </c:pt>
                <c:pt idx="5">
                  <c:v>17</c:v>
                </c:pt>
                <c:pt idx="6">
                  <c:v>18</c:v>
                </c:pt>
              </c:numCache>
            </c:numRef>
          </c:cat>
          <c:val>
            <c:numRef>
              <c:f>Datablad!$E$4:$E$10</c:f>
              <c:numCache>
                <c:formatCode>0.0</c:formatCode>
                <c:ptCount val="7"/>
                <c:pt idx="0">
                  <c:v>8</c:v>
                </c:pt>
                <c:pt idx="1">
                  <c:v>8</c:v>
                </c:pt>
                <c:pt idx="2">
                  <c:v>7.5</c:v>
                </c:pt>
                <c:pt idx="3">
                  <c:v>6.7</c:v>
                </c:pt>
                <c:pt idx="4">
                  <c:v>5.9</c:v>
                </c:pt>
                <c:pt idx="5">
                  <c:v>5.6</c:v>
                </c:pt>
                <c:pt idx="6">
                  <c:v>5.6</c:v>
                </c:pt>
              </c:numCache>
            </c:numRef>
          </c:val>
          <c:smooth val="0"/>
        </c:ser>
        <c:dLbls>
          <c:showLegendKey val="0"/>
          <c:showVal val="0"/>
          <c:showCatName val="0"/>
          <c:showSerName val="0"/>
          <c:showPercent val="0"/>
          <c:showBubbleSize val="0"/>
        </c:dLbls>
        <c:marker val="1"/>
        <c:smooth val="0"/>
        <c:axId val="192538112"/>
        <c:axId val="192539648"/>
      </c:lineChart>
      <c:catAx>
        <c:axId val="192538112"/>
        <c:scaling>
          <c:orientation val="minMax"/>
        </c:scaling>
        <c:delete val="0"/>
        <c:axPos val="b"/>
        <c:numFmt formatCode="General" sourceLinked="1"/>
        <c:majorTickMark val="cross"/>
        <c:minorTickMark val="none"/>
        <c:tickLblPos val="low"/>
        <c:spPr>
          <a:ln w="3175">
            <a:solidFill>
              <a:srgbClr val="000000"/>
            </a:solidFill>
          </a:ln>
        </c:spPr>
        <c:crossAx val="192539648"/>
        <c:crosses val="autoZero"/>
        <c:auto val="1"/>
        <c:lblAlgn val="ctr"/>
        <c:lblOffset val="100"/>
        <c:noMultiLvlLbl val="0"/>
      </c:catAx>
      <c:valAx>
        <c:axId val="192539648"/>
        <c:scaling>
          <c:orientation val="minMax"/>
          <c:min val="5"/>
        </c:scaling>
        <c:delete val="0"/>
        <c:axPos val="l"/>
        <c:numFmt formatCode="0.0" sourceLinked="1"/>
        <c:majorTickMark val="in"/>
        <c:minorTickMark val="none"/>
        <c:tickLblPos val="nextTo"/>
        <c:spPr>
          <a:ln w="3175">
            <a:solidFill>
              <a:srgbClr val="000000"/>
            </a:solidFill>
          </a:ln>
        </c:spPr>
        <c:crossAx val="192538112"/>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11478487375291897"/>
          <c:y val="0.62751307872230255"/>
          <c:w val="0.44633123880036091"/>
          <c:h val="0.24797859168644418"/>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4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9.3631978271565483E-2"/>
          <c:y val="4.3688016346949923E-2"/>
          <c:w val="0.90229687487508292"/>
          <c:h val="0.8721602717270811"/>
        </c:manualLayout>
      </c:layout>
      <c:lineChart>
        <c:grouping val="standard"/>
        <c:varyColors val="0"/>
        <c:ser>
          <c:idx val="0"/>
          <c:order val="0"/>
          <c:tx>
            <c:strRef>
              <c:f>Datablad!$B$4</c:f>
              <c:strCache>
                <c:ptCount val="1"/>
                <c:pt idx="0">
                  <c:v>Huvudscenario</c:v>
                </c:pt>
              </c:strCache>
            </c:strRef>
          </c:tx>
          <c:spPr>
            <a:ln w="25400">
              <a:solidFill>
                <a:srgbClr val="000000"/>
              </a:solidFill>
              <a:prstDash val="solid"/>
            </a:ln>
          </c:spPr>
          <c:marker>
            <c:symbol val="none"/>
          </c:marker>
          <c:cat>
            <c:numRef>
              <c:f>Datablad!$A$5:$A$11</c:f>
              <c:numCache>
                <c:formatCode>General</c:formatCode>
                <c:ptCount val="7"/>
                <c:pt idx="0">
                  <c:v>12</c:v>
                </c:pt>
                <c:pt idx="1">
                  <c:v>13</c:v>
                </c:pt>
                <c:pt idx="2">
                  <c:v>14</c:v>
                </c:pt>
                <c:pt idx="3">
                  <c:v>15</c:v>
                </c:pt>
                <c:pt idx="4">
                  <c:v>16</c:v>
                </c:pt>
                <c:pt idx="5">
                  <c:v>17</c:v>
                </c:pt>
                <c:pt idx="6">
                  <c:v>18</c:v>
                </c:pt>
              </c:numCache>
            </c:numRef>
          </c:cat>
          <c:val>
            <c:numRef>
              <c:f>Datablad!$B$5:$B$11</c:f>
              <c:numCache>
                <c:formatCode>General</c:formatCode>
                <c:ptCount val="7"/>
                <c:pt idx="0">
                  <c:v>0.9</c:v>
                </c:pt>
                <c:pt idx="1">
                  <c:v>1.5</c:v>
                </c:pt>
                <c:pt idx="2">
                  <c:v>2.7</c:v>
                </c:pt>
                <c:pt idx="3">
                  <c:v>3.3</c:v>
                </c:pt>
                <c:pt idx="4">
                  <c:v>3.5</c:v>
                </c:pt>
                <c:pt idx="5">
                  <c:v>2.5</c:v>
                </c:pt>
                <c:pt idx="6">
                  <c:v>2.2999999999999998</c:v>
                </c:pt>
              </c:numCache>
            </c:numRef>
          </c:val>
          <c:smooth val="0"/>
        </c:ser>
        <c:ser>
          <c:idx val="1"/>
          <c:order val="1"/>
          <c:tx>
            <c:strRef>
              <c:f>Datablad!$C$4</c:f>
              <c:strCache>
                <c:ptCount val="1"/>
                <c:pt idx="0">
                  <c:v>Alternativscenario 1</c:v>
                </c:pt>
              </c:strCache>
            </c:strRef>
          </c:tx>
          <c:spPr>
            <a:ln w="12700">
              <a:solidFill>
                <a:srgbClr val="000000"/>
              </a:solidFill>
              <a:prstDash val="dash"/>
            </a:ln>
          </c:spPr>
          <c:marker>
            <c:symbol val="none"/>
          </c:marker>
          <c:cat>
            <c:numRef>
              <c:f>Datablad!$A$5:$A$11</c:f>
              <c:numCache>
                <c:formatCode>General</c:formatCode>
                <c:ptCount val="7"/>
                <c:pt idx="0">
                  <c:v>12</c:v>
                </c:pt>
                <c:pt idx="1">
                  <c:v>13</c:v>
                </c:pt>
                <c:pt idx="2">
                  <c:v>14</c:v>
                </c:pt>
                <c:pt idx="3">
                  <c:v>15</c:v>
                </c:pt>
                <c:pt idx="4">
                  <c:v>16</c:v>
                </c:pt>
                <c:pt idx="5">
                  <c:v>17</c:v>
                </c:pt>
                <c:pt idx="6">
                  <c:v>18</c:v>
                </c:pt>
              </c:numCache>
            </c:numRef>
          </c:cat>
          <c:val>
            <c:numRef>
              <c:f>Datablad!$C$5:$C$11</c:f>
              <c:numCache>
                <c:formatCode>General</c:formatCode>
                <c:ptCount val="7"/>
                <c:pt idx="0">
                  <c:v>0.9</c:v>
                </c:pt>
                <c:pt idx="1">
                  <c:v>1.5</c:v>
                </c:pt>
                <c:pt idx="2">
                  <c:v>2</c:v>
                </c:pt>
                <c:pt idx="3">
                  <c:v>2.5</c:v>
                </c:pt>
                <c:pt idx="4">
                  <c:v>2.9</c:v>
                </c:pt>
                <c:pt idx="5">
                  <c:v>3.2</c:v>
                </c:pt>
                <c:pt idx="6">
                  <c:v>2.9</c:v>
                </c:pt>
              </c:numCache>
            </c:numRef>
          </c:val>
          <c:smooth val="0"/>
        </c:ser>
        <c:ser>
          <c:idx val="2"/>
          <c:order val="2"/>
          <c:tx>
            <c:strRef>
              <c:f>Datablad!$D$4</c:f>
              <c:strCache>
                <c:ptCount val="1"/>
                <c:pt idx="0">
                  <c:v>Alternativscenario 2</c:v>
                </c:pt>
              </c:strCache>
            </c:strRef>
          </c:tx>
          <c:spPr>
            <a:ln w="12700">
              <a:solidFill>
                <a:srgbClr val="000000"/>
              </a:solidFill>
              <a:prstDash val="solid"/>
            </a:ln>
          </c:spPr>
          <c:marker>
            <c:symbol val="none"/>
          </c:marker>
          <c:cat>
            <c:numRef>
              <c:f>Datablad!$A$5:$A$11</c:f>
              <c:numCache>
                <c:formatCode>General</c:formatCode>
                <c:ptCount val="7"/>
                <c:pt idx="0">
                  <c:v>12</c:v>
                </c:pt>
                <c:pt idx="1">
                  <c:v>13</c:v>
                </c:pt>
                <c:pt idx="2">
                  <c:v>14</c:v>
                </c:pt>
                <c:pt idx="3">
                  <c:v>15</c:v>
                </c:pt>
                <c:pt idx="4">
                  <c:v>16</c:v>
                </c:pt>
                <c:pt idx="5">
                  <c:v>17</c:v>
                </c:pt>
                <c:pt idx="6">
                  <c:v>18</c:v>
                </c:pt>
              </c:numCache>
            </c:numRef>
          </c:cat>
          <c:val>
            <c:numRef>
              <c:f>Datablad!$D$5:$D$11</c:f>
              <c:numCache>
                <c:formatCode>General</c:formatCode>
                <c:ptCount val="7"/>
                <c:pt idx="0">
                  <c:v>0.9</c:v>
                </c:pt>
                <c:pt idx="1">
                  <c:v>1.5</c:v>
                </c:pt>
                <c:pt idx="2">
                  <c:v>2.6</c:v>
                </c:pt>
                <c:pt idx="3">
                  <c:v>2.9</c:v>
                </c:pt>
                <c:pt idx="4">
                  <c:v>3</c:v>
                </c:pt>
                <c:pt idx="5">
                  <c:v>2</c:v>
                </c:pt>
                <c:pt idx="6">
                  <c:v>2</c:v>
                </c:pt>
              </c:numCache>
            </c:numRef>
          </c:val>
          <c:smooth val="0"/>
        </c:ser>
        <c:ser>
          <c:idx val="3"/>
          <c:order val="3"/>
          <c:tx>
            <c:strRef>
              <c:f>Datablad!$E$4</c:f>
              <c:strCache>
                <c:ptCount val="1"/>
                <c:pt idx="0">
                  <c:v>Alternativscenario 3</c:v>
                </c:pt>
              </c:strCache>
            </c:strRef>
          </c:tx>
          <c:spPr>
            <a:ln w="12700">
              <a:solidFill>
                <a:srgbClr val="969696"/>
              </a:solidFill>
              <a:prstDash val="solid"/>
            </a:ln>
          </c:spPr>
          <c:marker>
            <c:symbol val="none"/>
          </c:marker>
          <c:cat>
            <c:numRef>
              <c:f>Datablad!$A$5:$A$11</c:f>
              <c:numCache>
                <c:formatCode>General</c:formatCode>
                <c:ptCount val="7"/>
                <c:pt idx="0">
                  <c:v>12</c:v>
                </c:pt>
                <c:pt idx="1">
                  <c:v>13</c:v>
                </c:pt>
                <c:pt idx="2">
                  <c:v>14</c:v>
                </c:pt>
                <c:pt idx="3">
                  <c:v>15</c:v>
                </c:pt>
                <c:pt idx="4">
                  <c:v>16</c:v>
                </c:pt>
                <c:pt idx="5">
                  <c:v>17</c:v>
                </c:pt>
                <c:pt idx="6">
                  <c:v>18</c:v>
                </c:pt>
              </c:numCache>
            </c:numRef>
          </c:cat>
          <c:val>
            <c:numRef>
              <c:f>Datablad!$E$5:$E$11</c:f>
              <c:numCache>
                <c:formatCode>General</c:formatCode>
                <c:ptCount val="7"/>
                <c:pt idx="0">
                  <c:v>0.9</c:v>
                </c:pt>
                <c:pt idx="1">
                  <c:v>1.5</c:v>
                </c:pt>
                <c:pt idx="2">
                  <c:v>3.4</c:v>
                </c:pt>
                <c:pt idx="3">
                  <c:v>3.8</c:v>
                </c:pt>
                <c:pt idx="4">
                  <c:v>3.3</c:v>
                </c:pt>
                <c:pt idx="5">
                  <c:v>1.9</c:v>
                </c:pt>
                <c:pt idx="6">
                  <c:v>1.8</c:v>
                </c:pt>
              </c:numCache>
            </c:numRef>
          </c:val>
          <c:smooth val="0"/>
        </c:ser>
        <c:dLbls>
          <c:showLegendKey val="0"/>
          <c:showVal val="0"/>
          <c:showCatName val="0"/>
          <c:showSerName val="0"/>
          <c:showPercent val="0"/>
          <c:showBubbleSize val="0"/>
        </c:dLbls>
        <c:marker val="1"/>
        <c:smooth val="0"/>
        <c:axId val="193426560"/>
        <c:axId val="193428096"/>
      </c:lineChart>
      <c:catAx>
        <c:axId val="193426560"/>
        <c:scaling>
          <c:orientation val="minMax"/>
        </c:scaling>
        <c:delete val="0"/>
        <c:axPos val="b"/>
        <c:numFmt formatCode="General" sourceLinked="1"/>
        <c:majorTickMark val="cross"/>
        <c:minorTickMark val="none"/>
        <c:tickLblPos val="low"/>
        <c:spPr>
          <a:ln w="3175">
            <a:solidFill>
              <a:srgbClr val="000000"/>
            </a:solidFill>
          </a:ln>
        </c:spPr>
        <c:crossAx val="193428096"/>
        <c:crosses val="autoZero"/>
        <c:auto val="1"/>
        <c:lblAlgn val="ctr"/>
        <c:lblOffset val="100"/>
        <c:noMultiLvlLbl val="0"/>
      </c:catAx>
      <c:valAx>
        <c:axId val="193428096"/>
        <c:scaling>
          <c:orientation val="minMax"/>
        </c:scaling>
        <c:delete val="0"/>
        <c:axPos val="l"/>
        <c:numFmt formatCode="#,##0.0" sourceLinked="0"/>
        <c:majorTickMark val="in"/>
        <c:minorTickMark val="none"/>
        <c:tickLblPos val="nextTo"/>
        <c:spPr>
          <a:ln w="3175">
            <a:solidFill>
              <a:srgbClr val="000000"/>
            </a:solidFill>
          </a:ln>
        </c:spPr>
        <c:crossAx val="193426560"/>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52702678148981807"/>
          <c:y val="0.64250162941041766"/>
          <c:w val="0.42376694615107346"/>
          <c:h val="0.22443004883312243"/>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4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413793103448276"/>
          <c:h val="0.97368421052631582"/>
        </c:manualLayout>
      </c:layout>
      <c:areaChart>
        <c:grouping val="stacked"/>
        <c:varyColors val="0"/>
        <c:ser>
          <c:idx val="0"/>
          <c:order val="0"/>
          <c:tx>
            <c:v>80%</c:v>
          </c:tx>
          <c:spPr>
            <a:noFill/>
            <a:ln>
              <a:noFill/>
            </a:ln>
          </c:spPr>
          <c:cat>
            <c:numRef>
              <c:f>Blad1!$A$10:$A$15</c:f>
              <c:numCache>
                <c:formatCode>General</c:formatCode>
                <c:ptCount val="6"/>
                <c:pt idx="0">
                  <c:v>10</c:v>
                </c:pt>
                <c:pt idx="1">
                  <c:v>11</c:v>
                </c:pt>
                <c:pt idx="2">
                  <c:v>12</c:v>
                </c:pt>
                <c:pt idx="3">
                  <c:v>13</c:v>
                </c:pt>
                <c:pt idx="4">
                  <c:v>14</c:v>
                </c:pt>
                <c:pt idx="5">
                  <c:v>15</c:v>
                </c:pt>
              </c:numCache>
            </c:numRef>
          </c:cat>
          <c:val>
            <c:numRef>
              <c:f>Blad1!$L$10:$L$15</c:f>
              <c:numCache>
                <c:formatCode>General</c:formatCode>
                <c:ptCount val="6"/>
                <c:pt idx="0">
                  <c:v>6.5568622314531497</c:v>
                </c:pt>
                <c:pt idx="1">
                  <c:v>2.93257294775939</c:v>
                </c:pt>
                <c:pt idx="2">
                  <c:v>0.92816026999784595</c:v>
                </c:pt>
                <c:pt idx="3">
                  <c:v>1.5286605183692601</c:v>
                </c:pt>
                <c:pt idx="4">
                  <c:v>0.63655453527237804</c:v>
                </c:pt>
                <c:pt idx="5">
                  <c:v>-0.56344546472762103</c:v>
                </c:pt>
              </c:numCache>
            </c:numRef>
          </c:val>
        </c:ser>
        <c:ser>
          <c:idx val="1"/>
          <c:order val="1"/>
          <c:tx>
            <c:v>65%</c:v>
          </c:tx>
          <c:spPr>
            <a:solidFill>
              <a:schemeClr val="bg1">
                <a:lumMod val="75000"/>
              </a:schemeClr>
            </a:solidFill>
            <a:ln>
              <a:noFill/>
            </a:ln>
          </c:spPr>
          <c:cat>
            <c:numRef>
              <c:f>Blad1!$A$10:$A$15</c:f>
              <c:numCache>
                <c:formatCode>General</c:formatCode>
                <c:ptCount val="6"/>
                <c:pt idx="0">
                  <c:v>10</c:v>
                </c:pt>
                <c:pt idx="1">
                  <c:v>11</c:v>
                </c:pt>
                <c:pt idx="2">
                  <c:v>12</c:v>
                </c:pt>
                <c:pt idx="3">
                  <c:v>13</c:v>
                </c:pt>
                <c:pt idx="4">
                  <c:v>14</c:v>
                </c:pt>
                <c:pt idx="5">
                  <c:v>15</c:v>
                </c:pt>
              </c:numCache>
            </c:numRef>
          </c:cat>
          <c:val>
            <c:numRef>
              <c:f>Blad1!$M$10:$M$15</c:f>
              <c:numCache>
                <c:formatCode>General</c:formatCode>
                <c:ptCount val="6"/>
                <c:pt idx="0">
                  <c:v>0</c:v>
                </c:pt>
                <c:pt idx="1">
                  <c:v>0</c:v>
                </c:pt>
                <c:pt idx="2">
                  <c:v>0</c:v>
                </c:pt>
                <c:pt idx="3">
                  <c:v>0</c:v>
                </c:pt>
                <c:pt idx="4">
                  <c:v>0.89196815736743207</c:v>
                </c:pt>
                <c:pt idx="5">
                  <c:v>1.7970991676948109</c:v>
                </c:pt>
              </c:numCache>
            </c:numRef>
          </c:val>
        </c:ser>
        <c:ser>
          <c:idx val="2"/>
          <c:order val="2"/>
          <c:tx>
            <c:v>50%</c:v>
          </c:tx>
          <c:spPr>
            <a:solidFill>
              <a:schemeClr val="bg1">
                <a:lumMod val="50000"/>
              </a:schemeClr>
            </a:solidFill>
            <a:ln>
              <a:noFill/>
            </a:ln>
          </c:spPr>
          <c:cat>
            <c:numRef>
              <c:f>Blad1!$A$10:$A$15</c:f>
              <c:numCache>
                <c:formatCode>General</c:formatCode>
                <c:ptCount val="6"/>
                <c:pt idx="0">
                  <c:v>10</c:v>
                </c:pt>
                <c:pt idx="1">
                  <c:v>11</c:v>
                </c:pt>
                <c:pt idx="2">
                  <c:v>12</c:v>
                </c:pt>
                <c:pt idx="3">
                  <c:v>13</c:v>
                </c:pt>
                <c:pt idx="4">
                  <c:v>14</c:v>
                </c:pt>
                <c:pt idx="5">
                  <c:v>15</c:v>
                </c:pt>
              </c:numCache>
            </c:numRef>
          </c:cat>
          <c:val>
            <c:numRef>
              <c:f>Blad1!$N$10:$N$15</c:f>
              <c:numCache>
                <c:formatCode>General</c:formatCode>
                <c:ptCount val="6"/>
                <c:pt idx="0">
                  <c:v>0</c:v>
                </c:pt>
                <c:pt idx="1">
                  <c:v>0</c:v>
                </c:pt>
                <c:pt idx="2">
                  <c:v>0</c:v>
                </c:pt>
                <c:pt idx="3">
                  <c:v>0</c:v>
                </c:pt>
                <c:pt idx="4">
                  <c:v>1.1822535524896698</c:v>
                </c:pt>
                <c:pt idx="5">
                  <c:v>0.56750713311354017</c:v>
                </c:pt>
              </c:numCache>
            </c:numRef>
          </c:val>
        </c:ser>
        <c:ser>
          <c:idx val="3"/>
          <c:order val="3"/>
          <c:tx>
            <c:v>50%</c:v>
          </c:tx>
          <c:spPr>
            <a:solidFill>
              <a:schemeClr val="tx1">
                <a:lumMod val="65000"/>
                <a:lumOff val="35000"/>
              </a:schemeClr>
            </a:solidFill>
            <a:ln>
              <a:noFill/>
            </a:ln>
          </c:spPr>
          <c:cat>
            <c:numRef>
              <c:f>Blad1!$A$10:$A$15</c:f>
              <c:numCache>
                <c:formatCode>General</c:formatCode>
                <c:ptCount val="6"/>
                <c:pt idx="0">
                  <c:v>10</c:v>
                </c:pt>
                <c:pt idx="1">
                  <c:v>11</c:v>
                </c:pt>
                <c:pt idx="2">
                  <c:v>12</c:v>
                </c:pt>
                <c:pt idx="3">
                  <c:v>13</c:v>
                </c:pt>
                <c:pt idx="4">
                  <c:v>14</c:v>
                </c:pt>
                <c:pt idx="5">
                  <c:v>15</c:v>
                </c:pt>
              </c:numCache>
            </c:numRef>
          </c:cat>
          <c:val>
            <c:numRef>
              <c:f>Blad1!$O$10:$O$15</c:f>
              <c:numCache>
                <c:formatCode>General</c:formatCode>
                <c:ptCount val="6"/>
                <c:pt idx="0">
                  <c:v>0</c:v>
                </c:pt>
                <c:pt idx="1">
                  <c:v>0</c:v>
                </c:pt>
                <c:pt idx="2">
                  <c:v>0</c:v>
                </c:pt>
                <c:pt idx="3">
                  <c:v>0</c:v>
                </c:pt>
                <c:pt idx="4">
                  <c:v>1.2441818323776102</c:v>
                </c:pt>
                <c:pt idx="5">
                  <c:v>2.7935359383360394</c:v>
                </c:pt>
              </c:numCache>
            </c:numRef>
          </c:val>
        </c:ser>
        <c:ser>
          <c:idx val="4"/>
          <c:order val="4"/>
          <c:tx>
            <c:v>65%</c:v>
          </c:tx>
          <c:spPr>
            <a:solidFill>
              <a:schemeClr val="bg1">
                <a:lumMod val="50000"/>
              </a:schemeClr>
            </a:solidFill>
            <a:ln>
              <a:noFill/>
            </a:ln>
          </c:spPr>
          <c:cat>
            <c:numRef>
              <c:f>Blad1!$A$10:$A$15</c:f>
              <c:numCache>
                <c:formatCode>General</c:formatCode>
                <c:ptCount val="6"/>
                <c:pt idx="0">
                  <c:v>10</c:v>
                </c:pt>
                <c:pt idx="1">
                  <c:v>11</c:v>
                </c:pt>
                <c:pt idx="2">
                  <c:v>12</c:v>
                </c:pt>
                <c:pt idx="3">
                  <c:v>13</c:v>
                </c:pt>
                <c:pt idx="4">
                  <c:v>14</c:v>
                </c:pt>
                <c:pt idx="5">
                  <c:v>15</c:v>
                </c:pt>
              </c:numCache>
            </c:numRef>
          </c:cat>
          <c:val>
            <c:numRef>
              <c:f>Blad1!$P$10:$P$15</c:f>
              <c:numCache>
                <c:formatCode>General</c:formatCode>
                <c:ptCount val="6"/>
                <c:pt idx="0">
                  <c:v>0</c:v>
                </c:pt>
                <c:pt idx="1">
                  <c:v>0</c:v>
                </c:pt>
                <c:pt idx="2">
                  <c:v>0</c:v>
                </c:pt>
                <c:pt idx="3">
                  <c:v>0</c:v>
                </c:pt>
                <c:pt idx="4">
                  <c:v>0.29285881823808957</c:v>
                </c:pt>
                <c:pt idx="5">
                  <c:v>0.28250488868732049</c:v>
                </c:pt>
              </c:numCache>
            </c:numRef>
          </c:val>
        </c:ser>
        <c:ser>
          <c:idx val="5"/>
          <c:order val="5"/>
          <c:tx>
            <c:v>80%</c:v>
          </c:tx>
          <c:spPr>
            <a:solidFill>
              <a:schemeClr val="bg1">
                <a:lumMod val="75000"/>
              </a:schemeClr>
            </a:solidFill>
            <a:ln>
              <a:noFill/>
            </a:ln>
          </c:spPr>
          <c:cat>
            <c:numRef>
              <c:f>Blad1!$A$10:$A$15</c:f>
              <c:numCache>
                <c:formatCode>General</c:formatCode>
                <c:ptCount val="6"/>
                <c:pt idx="0">
                  <c:v>10</c:v>
                </c:pt>
                <c:pt idx="1">
                  <c:v>11</c:v>
                </c:pt>
                <c:pt idx="2">
                  <c:v>12</c:v>
                </c:pt>
                <c:pt idx="3">
                  <c:v>13</c:v>
                </c:pt>
                <c:pt idx="4">
                  <c:v>14</c:v>
                </c:pt>
                <c:pt idx="5">
                  <c:v>15</c:v>
                </c:pt>
              </c:numCache>
            </c:numRef>
          </c:cat>
          <c:val>
            <c:numRef>
              <c:f>Blad1!$Q$10:$Q$15</c:f>
              <c:numCache>
                <c:formatCode>General</c:formatCode>
                <c:ptCount val="6"/>
                <c:pt idx="0">
                  <c:v>0</c:v>
                </c:pt>
                <c:pt idx="1">
                  <c:v>0</c:v>
                </c:pt>
                <c:pt idx="2">
                  <c:v>0</c:v>
                </c:pt>
                <c:pt idx="3">
                  <c:v>0</c:v>
                </c:pt>
                <c:pt idx="4">
                  <c:v>0.25904533570797028</c:v>
                </c:pt>
                <c:pt idx="5">
                  <c:v>0.23114832999192014</c:v>
                </c:pt>
              </c:numCache>
            </c:numRef>
          </c:val>
        </c:ser>
        <c:dLbls>
          <c:showLegendKey val="0"/>
          <c:showVal val="0"/>
          <c:showCatName val="0"/>
          <c:showSerName val="0"/>
          <c:showPercent val="0"/>
          <c:showBubbleSize val="0"/>
        </c:dLbls>
        <c:axId val="193063552"/>
        <c:axId val="193204992"/>
      </c:areaChart>
      <c:lineChart>
        <c:grouping val="standard"/>
        <c:varyColors val="0"/>
        <c:ser>
          <c:idx val="6"/>
          <c:order val="6"/>
          <c:spPr>
            <a:ln w="25400">
              <a:solidFill>
                <a:srgbClr val="000000"/>
              </a:solidFill>
              <a:prstDash val="solid"/>
            </a:ln>
          </c:spPr>
          <c:marker>
            <c:symbol val="none"/>
          </c:marker>
          <c:val>
            <c:numRef>
              <c:f>Blad1!$R$10:$R$15</c:f>
              <c:numCache>
                <c:formatCode>General</c:formatCode>
                <c:ptCount val="6"/>
                <c:pt idx="0">
                  <c:v>6.5568622314531497</c:v>
                </c:pt>
                <c:pt idx="1">
                  <c:v>2.93257294775939</c:v>
                </c:pt>
                <c:pt idx="2">
                  <c:v>0.92816026999784595</c:v>
                </c:pt>
                <c:pt idx="3">
                  <c:v>1.5286605183692601</c:v>
                </c:pt>
                <c:pt idx="4">
                  <c:v>#N/A</c:v>
                </c:pt>
                <c:pt idx="5">
                  <c:v>#N/A</c:v>
                </c:pt>
              </c:numCache>
            </c:numRef>
          </c:val>
          <c:smooth val="0"/>
        </c:ser>
        <c:dLbls>
          <c:showLegendKey val="0"/>
          <c:showVal val="0"/>
          <c:showCatName val="0"/>
          <c:showSerName val="0"/>
          <c:showPercent val="0"/>
          <c:showBubbleSize val="0"/>
        </c:dLbls>
        <c:marker val="1"/>
        <c:smooth val="0"/>
        <c:axId val="193063552"/>
        <c:axId val="193204992"/>
      </c:lineChart>
      <c:scatterChart>
        <c:scatterStyle val="lineMarker"/>
        <c:varyColors val="0"/>
        <c:ser>
          <c:idx val="7"/>
          <c:order val="7"/>
          <c:tx>
            <c:v>KI</c:v>
          </c:tx>
          <c:spPr>
            <a:ln w="28575">
              <a:noFill/>
            </a:ln>
          </c:spPr>
          <c:marker>
            <c:symbol val="circle"/>
            <c:size val="6"/>
            <c:spPr>
              <a:noFill/>
              <a:ln>
                <a:solidFill>
                  <a:schemeClr val="tx1"/>
                </a:solidFill>
              </a:ln>
            </c:spPr>
          </c:marker>
          <c:yVal>
            <c:numRef>
              <c:f>Blad1!$S$10:$S$15</c:f>
              <c:numCache>
                <c:formatCode>General</c:formatCode>
                <c:ptCount val="6"/>
                <c:pt idx="0">
                  <c:v>#N/A</c:v>
                </c:pt>
                <c:pt idx="1">
                  <c:v>#N/A</c:v>
                </c:pt>
                <c:pt idx="2">
                  <c:v>#N/A</c:v>
                </c:pt>
                <c:pt idx="3">
                  <c:v>#N/A</c:v>
                </c:pt>
                <c:pt idx="4">
                  <c:v>2.6</c:v>
                </c:pt>
                <c:pt idx="5">
                  <c:v>3.2</c:v>
                </c:pt>
              </c:numCache>
            </c:numRef>
          </c:yVal>
          <c:smooth val="0"/>
        </c:ser>
        <c:ser>
          <c:idx val="8"/>
          <c:order val="8"/>
          <c:tx>
            <c:v>RB</c:v>
          </c:tx>
          <c:spPr>
            <a:ln w="28575">
              <a:noFill/>
            </a:ln>
          </c:spPr>
          <c:marker>
            <c:symbol val="triangle"/>
            <c:size val="6"/>
            <c:spPr>
              <a:noFill/>
              <a:ln>
                <a:solidFill>
                  <a:schemeClr val="tx1"/>
                </a:solidFill>
              </a:ln>
            </c:spPr>
          </c:marker>
          <c:yVal>
            <c:numRef>
              <c:f>Blad1!$T$10:$T$15</c:f>
              <c:numCache>
                <c:formatCode>General</c:formatCode>
                <c:ptCount val="6"/>
                <c:pt idx="0">
                  <c:v>#N/A</c:v>
                </c:pt>
                <c:pt idx="1">
                  <c:v>#N/A</c:v>
                </c:pt>
                <c:pt idx="2">
                  <c:v>#N/A</c:v>
                </c:pt>
                <c:pt idx="3">
                  <c:v>#N/A</c:v>
                </c:pt>
                <c:pt idx="4">
                  <c:v>2.4</c:v>
                </c:pt>
                <c:pt idx="5">
                  <c:v>3.6</c:v>
                </c:pt>
              </c:numCache>
            </c:numRef>
          </c:yVal>
          <c:smooth val="0"/>
        </c:ser>
        <c:ser>
          <c:idx val="9"/>
          <c:order val="9"/>
          <c:tx>
            <c:v>REG</c:v>
          </c:tx>
          <c:spPr>
            <a:ln w="25400">
              <a:noFill/>
            </a:ln>
          </c:spPr>
          <c:marker>
            <c:symbol val="x"/>
            <c:size val="6"/>
            <c:spPr>
              <a:ln>
                <a:solidFill>
                  <a:schemeClr val="tx1"/>
                </a:solidFill>
              </a:ln>
            </c:spPr>
          </c:marker>
          <c:yVal>
            <c:numRef>
              <c:f>Blad1!$U$10:$U$15</c:f>
              <c:numCache>
                <c:formatCode>General</c:formatCode>
                <c:ptCount val="6"/>
                <c:pt idx="0">
                  <c:v>#N/A</c:v>
                </c:pt>
                <c:pt idx="1">
                  <c:v>#N/A</c:v>
                </c:pt>
                <c:pt idx="2">
                  <c:v>#N/A</c:v>
                </c:pt>
                <c:pt idx="3">
                  <c:v>#N/A</c:v>
                </c:pt>
                <c:pt idx="4">
                  <c:v>2.72</c:v>
                </c:pt>
                <c:pt idx="5">
                  <c:v>3.26</c:v>
                </c:pt>
              </c:numCache>
            </c:numRef>
          </c:yVal>
          <c:smooth val="0"/>
        </c:ser>
        <c:dLbls>
          <c:showLegendKey val="0"/>
          <c:showVal val="0"/>
          <c:showCatName val="0"/>
          <c:showSerName val="0"/>
          <c:showPercent val="0"/>
          <c:showBubbleSize val="0"/>
        </c:dLbls>
        <c:axId val="193063552"/>
        <c:axId val="193204992"/>
      </c:scatterChart>
      <c:catAx>
        <c:axId val="193063552"/>
        <c:scaling>
          <c:orientation val="minMax"/>
        </c:scaling>
        <c:delete val="0"/>
        <c:axPos val="b"/>
        <c:numFmt formatCode="General" sourceLinked="1"/>
        <c:majorTickMark val="cross"/>
        <c:minorTickMark val="none"/>
        <c:tickLblPos val="low"/>
        <c:spPr>
          <a:ln w="3175">
            <a:solidFill>
              <a:srgbClr val="000000"/>
            </a:solidFill>
          </a:ln>
        </c:spPr>
        <c:crossAx val="193204992"/>
        <c:crosses val="autoZero"/>
        <c:auto val="1"/>
        <c:lblAlgn val="ctr"/>
        <c:lblOffset val="100"/>
        <c:noMultiLvlLbl val="0"/>
      </c:catAx>
      <c:valAx>
        <c:axId val="193204992"/>
        <c:scaling>
          <c:orientation val="minMax"/>
        </c:scaling>
        <c:delete val="0"/>
        <c:axPos val="l"/>
        <c:numFmt formatCode="General" sourceLinked="1"/>
        <c:majorTickMark val="in"/>
        <c:minorTickMark val="none"/>
        <c:tickLblPos val="nextTo"/>
        <c:spPr>
          <a:ln w="3175">
            <a:solidFill>
              <a:srgbClr val="000000"/>
            </a:solidFill>
          </a:ln>
        </c:spPr>
        <c:crossAx val="193063552"/>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egendEntry>
        <c:idx val="3"/>
        <c:delete val="1"/>
      </c:legendEntry>
      <c:legendEntry>
        <c:idx val="4"/>
        <c:delete val="1"/>
      </c:legendEntry>
      <c:legendEntry>
        <c:idx val="5"/>
        <c:delete val="1"/>
      </c:legendEntry>
      <c:legendEntry>
        <c:idx val="6"/>
        <c:delete val="1"/>
      </c:legendEntry>
      <c:layout>
        <c:manualLayout>
          <c:xMode val="edge"/>
          <c:yMode val="edge"/>
          <c:x val="0.27515069237035028"/>
          <c:y val="7.2448404475756317E-2"/>
          <c:w val="0.45096592451805595"/>
          <c:h val="0.20247161210111894"/>
        </c:manualLayout>
      </c:layout>
      <c:overlay val="0"/>
      <c:txPr>
        <a:bodyPr/>
        <a:lstStyle/>
        <a:p>
          <a:pPr>
            <a:defRPr sz="800"/>
          </a:pPr>
          <a:endParaRPr lang="sv-SE"/>
        </a:p>
      </c:txPr>
    </c:legend>
    <c:plotVisOnly val="1"/>
    <c:dispBlanksAs val="zero"/>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4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413793103448276"/>
          <c:h val="0.97368421052631582"/>
        </c:manualLayout>
      </c:layout>
      <c:areaChart>
        <c:grouping val="stacked"/>
        <c:varyColors val="0"/>
        <c:ser>
          <c:idx val="0"/>
          <c:order val="0"/>
          <c:tx>
            <c:v>80%</c:v>
          </c:tx>
          <c:spPr>
            <a:noFill/>
            <a:ln>
              <a:noFill/>
            </a:ln>
          </c:spPr>
          <c:cat>
            <c:numRef>
              <c:f>Blad2!$A$10:$A$15</c:f>
              <c:numCache>
                <c:formatCode>General</c:formatCode>
                <c:ptCount val="6"/>
                <c:pt idx="0">
                  <c:v>10</c:v>
                </c:pt>
                <c:pt idx="1">
                  <c:v>11</c:v>
                </c:pt>
                <c:pt idx="2">
                  <c:v>12</c:v>
                </c:pt>
                <c:pt idx="3">
                  <c:v>13</c:v>
                </c:pt>
                <c:pt idx="4">
                  <c:v>14</c:v>
                </c:pt>
                <c:pt idx="5">
                  <c:v>15</c:v>
                </c:pt>
              </c:numCache>
            </c:numRef>
          </c:cat>
          <c:val>
            <c:numRef>
              <c:f>Blad2!$L$10:$L$15</c:f>
              <c:numCache>
                <c:formatCode>General</c:formatCode>
                <c:ptCount val="6"/>
                <c:pt idx="0">
                  <c:v>6.5568622314531497</c:v>
                </c:pt>
                <c:pt idx="1">
                  <c:v>2.93257294775939</c:v>
                </c:pt>
                <c:pt idx="2">
                  <c:v>0.92816026999784595</c:v>
                </c:pt>
                <c:pt idx="3">
                  <c:v>1.5286605183692601</c:v>
                </c:pt>
                <c:pt idx="4">
                  <c:v>0.1661923958</c:v>
                </c:pt>
                <c:pt idx="5">
                  <c:v>0.24194777190000005</c:v>
                </c:pt>
              </c:numCache>
            </c:numRef>
          </c:val>
        </c:ser>
        <c:ser>
          <c:idx val="1"/>
          <c:order val="1"/>
          <c:spPr>
            <a:solidFill>
              <a:schemeClr val="bg1">
                <a:lumMod val="75000"/>
              </a:schemeClr>
            </a:solidFill>
            <a:ln>
              <a:noFill/>
            </a:ln>
          </c:spPr>
          <c:cat>
            <c:numRef>
              <c:f>Blad2!$A$10:$A$15</c:f>
              <c:numCache>
                <c:formatCode>General</c:formatCode>
                <c:ptCount val="6"/>
                <c:pt idx="0">
                  <c:v>10</c:v>
                </c:pt>
                <c:pt idx="1">
                  <c:v>11</c:v>
                </c:pt>
                <c:pt idx="2">
                  <c:v>12</c:v>
                </c:pt>
                <c:pt idx="3">
                  <c:v>13</c:v>
                </c:pt>
                <c:pt idx="4">
                  <c:v>14</c:v>
                </c:pt>
                <c:pt idx="5">
                  <c:v>15</c:v>
                </c:pt>
              </c:numCache>
            </c:numRef>
          </c:cat>
          <c:val>
            <c:numRef>
              <c:f>Blad2!$M$10:$M$15</c:f>
              <c:numCache>
                <c:formatCode>General</c:formatCode>
                <c:ptCount val="6"/>
                <c:pt idx="0">
                  <c:v>0</c:v>
                </c:pt>
                <c:pt idx="1">
                  <c:v>0</c:v>
                </c:pt>
                <c:pt idx="2">
                  <c:v>0</c:v>
                </c:pt>
                <c:pt idx="3">
                  <c:v>0</c:v>
                </c:pt>
                <c:pt idx="4">
                  <c:v>0.70221597180000006</c:v>
                </c:pt>
                <c:pt idx="5">
                  <c:v>0.82295083989999984</c:v>
                </c:pt>
              </c:numCache>
            </c:numRef>
          </c:val>
        </c:ser>
        <c:ser>
          <c:idx val="2"/>
          <c:order val="2"/>
          <c:spPr>
            <a:solidFill>
              <a:schemeClr val="bg1">
                <a:lumMod val="50000"/>
              </a:schemeClr>
            </a:solidFill>
            <a:ln>
              <a:noFill/>
            </a:ln>
          </c:spPr>
          <c:cat>
            <c:numRef>
              <c:f>Blad2!$A$10:$A$15</c:f>
              <c:numCache>
                <c:formatCode>General</c:formatCode>
                <c:ptCount val="6"/>
                <c:pt idx="0">
                  <c:v>10</c:v>
                </c:pt>
                <c:pt idx="1">
                  <c:v>11</c:v>
                </c:pt>
                <c:pt idx="2">
                  <c:v>12</c:v>
                </c:pt>
                <c:pt idx="3">
                  <c:v>13</c:v>
                </c:pt>
                <c:pt idx="4">
                  <c:v>14</c:v>
                </c:pt>
                <c:pt idx="5">
                  <c:v>15</c:v>
                </c:pt>
              </c:numCache>
            </c:numRef>
          </c:cat>
          <c:val>
            <c:numRef>
              <c:f>Blad2!$N$10:$N$15</c:f>
              <c:numCache>
                <c:formatCode>General</c:formatCode>
                <c:ptCount val="6"/>
                <c:pt idx="0">
                  <c:v>0</c:v>
                </c:pt>
                <c:pt idx="1">
                  <c:v>0</c:v>
                </c:pt>
                <c:pt idx="2">
                  <c:v>0</c:v>
                </c:pt>
                <c:pt idx="3">
                  <c:v>0</c:v>
                </c:pt>
                <c:pt idx="4">
                  <c:v>0.52580414100000006</c:v>
                </c:pt>
                <c:pt idx="5">
                  <c:v>0.61620780050000024</c:v>
                </c:pt>
              </c:numCache>
            </c:numRef>
          </c:val>
        </c:ser>
        <c:ser>
          <c:idx val="3"/>
          <c:order val="3"/>
          <c:tx>
            <c:v>50%</c:v>
          </c:tx>
          <c:spPr>
            <a:solidFill>
              <a:schemeClr val="tx1">
                <a:lumMod val="65000"/>
                <a:lumOff val="35000"/>
              </a:schemeClr>
            </a:solidFill>
            <a:ln>
              <a:noFill/>
            </a:ln>
          </c:spPr>
          <c:cat>
            <c:numRef>
              <c:f>Blad2!$A$10:$A$15</c:f>
              <c:numCache>
                <c:formatCode>General</c:formatCode>
                <c:ptCount val="6"/>
                <c:pt idx="0">
                  <c:v>10</c:v>
                </c:pt>
                <c:pt idx="1">
                  <c:v>11</c:v>
                </c:pt>
                <c:pt idx="2">
                  <c:v>12</c:v>
                </c:pt>
                <c:pt idx="3">
                  <c:v>13</c:v>
                </c:pt>
                <c:pt idx="4">
                  <c:v>14</c:v>
                </c:pt>
                <c:pt idx="5">
                  <c:v>15</c:v>
                </c:pt>
              </c:numCache>
            </c:numRef>
          </c:cat>
          <c:val>
            <c:numRef>
              <c:f>Blad2!$O$10:$O$15</c:f>
              <c:numCache>
                <c:formatCode>General</c:formatCode>
                <c:ptCount val="6"/>
                <c:pt idx="0">
                  <c:v>0</c:v>
                </c:pt>
                <c:pt idx="1">
                  <c:v>0</c:v>
                </c:pt>
                <c:pt idx="2">
                  <c:v>0</c:v>
                </c:pt>
                <c:pt idx="3">
                  <c:v>0</c:v>
                </c:pt>
                <c:pt idx="4">
                  <c:v>2.7115749828000002</c:v>
                </c:pt>
                <c:pt idx="5">
                  <c:v>3.1777871753999998</c:v>
                </c:pt>
              </c:numCache>
            </c:numRef>
          </c:val>
        </c:ser>
        <c:ser>
          <c:idx val="4"/>
          <c:order val="4"/>
          <c:tx>
            <c:v>65%</c:v>
          </c:tx>
          <c:spPr>
            <a:solidFill>
              <a:schemeClr val="bg1">
                <a:lumMod val="50000"/>
              </a:schemeClr>
            </a:solidFill>
            <a:ln>
              <a:noFill/>
            </a:ln>
          </c:spPr>
          <c:cat>
            <c:numRef>
              <c:f>Blad2!$A$10:$A$15</c:f>
              <c:numCache>
                <c:formatCode>General</c:formatCode>
                <c:ptCount val="6"/>
                <c:pt idx="0">
                  <c:v>10</c:v>
                </c:pt>
                <c:pt idx="1">
                  <c:v>11</c:v>
                </c:pt>
                <c:pt idx="2">
                  <c:v>12</c:v>
                </c:pt>
                <c:pt idx="3">
                  <c:v>13</c:v>
                </c:pt>
                <c:pt idx="4">
                  <c:v>14</c:v>
                </c:pt>
                <c:pt idx="5">
                  <c:v>15</c:v>
                </c:pt>
              </c:numCache>
            </c:numRef>
          </c:cat>
          <c:val>
            <c:numRef>
              <c:f>Blad2!$P$10:$P$15</c:f>
              <c:numCache>
                <c:formatCode>General</c:formatCode>
                <c:ptCount val="6"/>
                <c:pt idx="0">
                  <c:v>0</c:v>
                </c:pt>
                <c:pt idx="1">
                  <c:v>0</c:v>
                </c:pt>
                <c:pt idx="2">
                  <c:v>0</c:v>
                </c:pt>
                <c:pt idx="3">
                  <c:v>0</c:v>
                </c:pt>
                <c:pt idx="4">
                  <c:v>0.52580414100000006</c:v>
                </c:pt>
                <c:pt idx="5">
                  <c:v>0.61620780050000068</c:v>
                </c:pt>
              </c:numCache>
            </c:numRef>
          </c:val>
        </c:ser>
        <c:ser>
          <c:idx val="5"/>
          <c:order val="5"/>
          <c:tx>
            <c:v>80%</c:v>
          </c:tx>
          <c:spPr>
            <a:solidFill>
              <a:schemeClr val="bg1">
                <a:lumMod val="75000"/>
              </a:schemeClr>
            </a:solidFill>
            <a:ln>
              <a:noFill/>
            </a:ln>
          </c:spPr>
          <c:cat>
            <c:numRef>
              <c:f>Blad2!$A$10:$A$15</c:f>
              <c:numCache>
                <c:formatCode>General</c:formatCode>
                <c:ptCount val="6"/>
                <c:pt idx="0">
                  <c:v>10</c:v>
                </c:pt>
                <c:pt idx="1">
                  <c:v>11</c:v>
                </c:pt>
                <c:pt idx="2">
                  <c:v>12</c:v>
                </c:pt>
                <c:pt idx="3">
                  <c:v>13</c:v>
                </c:pt>
                <c:pt idx="4">
                  <c:v>14</c:v>
                </c:pt>
                <c:pt idx="5">
                  <c:v>15</c:v>
                </c:pt>
              </c:numCache>
            </c:numRef>
          </c:cat>
          <c:val>
            <c:numRef>
              <c:f>Blad2!$Q$10:$Q$15</c:f>
              <c:numCache>
                <c:formatCode>General</c:formatCode>
                <c:ptCount val="6"/>
                <c:pt idx="0">
                  <c:v>0</c:v>
                </c:pt>
                <c:pt idx="1">
                  <c:v>0</c:v>
                </c:pt>
                <c:pt idx="2">
                  <c:v>0</c:v>
                </c:pt>
                <c:pt idx="3">
                  <c:v>0</c:v>
                </c:pt>
                <c:pt idx="4">
                  <c:v>0.70221597180000028</c:v>
                </c:pt>
                <c:pt idx="5">
                  <c:v>0.82295083989999895</c:v>
                </c:pt>
              </c:numCache>
            </c:numRef>
          </c:val>
        </c:ser>
        <c:dLbls>
          <c:showLegendKey val="0"/>
          <c:showVal val="0"/>
          <c:showCatName val="0"/>
          <c:showSerName val="0"/>
          <c:showPercent val="0"/>
          <c:showBubbleSize val="0"/>
        </c:dLbls>
        <c:axId val="193250816"/>
        <c:axId val="193252736"/>
      </c:areaChart>
      <c:lineChart>
        <c:grouping val="standard"/>
        <c:varyColors val="0"/>
        <c:ser>
          <c:idx val="6"/>
          <c:order val="6"/>
          <c:spPr>
            <a:ln w="25400">
              <a:solidFill>
                <a:srgbClr val="000000"/>
              </a:solidFill>
              <a:prstDash val="solid"/>
            </a:ln>
          </c:spPr>
          <c:marker>
            <c:symbol val="none"/>
          </c:marker>
          <c:val>
            <c:numRef>
              <c:f>Blad2!$R$10:$R$15</c:f>
              <c:numCache>
                <c:formatCode>General</c:formatCode>
                <c:ptCount val="6"/>
                <c:pt idx="0">
                  <c:v>6.5568622314531497</c:v>
                </c:pt>
                <c:pt idx="1">
                  <c:v>2.93257294775939</c:v>
                </c:pt>
                <c:pt idx="2">
                  <c:v>0.92816026999784595</c:v>
                </c:pt>
                <c:pt idx="3">
                  <c:v>1.5286605183692601</c:v>
                </c:pt>
                <c:pt idx="4">
                  <c:v>#N/A</c:v>
                </c:pt>
                <c:pt idx="5">
                  <c:v>#N/A</c:v>
                </c:pt>
              </c:numCache>
            </c:numRef>
          </c:val>
          <c:smooth val="0"/>
        </c:ser>
        <c:dLbls>
          <c:showLegendKey val="0"/>
          <c:showVal val="0"/>
          <c:showCatName val="0"/>
          <c:showSerName val="0"/>
          <c:showPercent val="0"/>
          <c:showBubbleSize val="0"/>
        </c:dLbls>
        <c:marker val="1"/>
        <c:smooth val="0"/>
        <c:axId val="193250816"/>
        <c:axId val="193252736"/>
      </c:lineChart>
      <c:scatterChart>
        <c:scatterStyle val="lineMarker"/>
        <c:varyColors val="0"/>
        <c:ser>
          <c:idx val="7"/>
          <c:order val="7"/>
          <c:tx>
            <c:v>KI</c:v>
          </c:tx>
          <c:spPr>
            <a:ln w="28575">
              <a:noFill/>
            </a:ln>
          </c:spPr>
          <c:marker>
            <c:symbol val="circle"/>
            <c:size val="6"/>
            <c:spPr>
              <a:noFill/>
              <a:ln>
                <a:solidFill>
                  <a:schemeClr val="tx1"/>
                </a:solidFill>
              </a:ln>
            </c:spPr>
          </c:marker>
          <c:yVal>
            <c:numRef>
              <c:f>Blad2!$S$10:$S$15</c:f>
              <c:numCache>
                <c:formatCode>General</c:formatCode>
                <c:ptCount val="6"/>
                <c:pt idx="0">
                  <c:v>#N/A</c:v>
                </c:pt>
                <c:pt idx="1">
                  <c:v>#N/A</c:v>
                </c:pt>
                <c:pt idx="2">
                  <c:v>#N/A</c:v>
                </c:pt>
                <c:pt idx="3">
                  <c:v>#N/A</c:v>
                </c:pt>
                <c:pt idx="4">
                  <c:v>2.6</c:v>
                </c:pt>
                <c:pt idx="5">
                  <c:v>3.2</c:v>
                </c:pt>
              </c:numCache>
            </c:numRef>
          </c:yVal>
          <c:smooth val="0"/>
        </c:ser>
        <c:ser>
          <c:idx val="8"/>
          <c:order val="8"/>
          <c:tx>
            <c:v>RB</c:v>
          </c:tx>
          <c:spPr>
            <a:ln w="28575">
              <a:noFill/>
            </a:ln>
          </c:spPr>
          <c:marker>
            <c:symbol val="triangle"/>
            <c:size val="6"/>
            <c:spPr>
              <a:noFill/>
              <a:ln>
                <a:solidFill>
                  <a:schemeClr val="tx1"/>
                </a:solidFill>
              </a:ln>
            </c:spPr>
          </c:marker>
          <c:yVal>
            <c:numRef>
              <c:f>Blad2!$T$10:$T$15</c:f>
              <c:numCache>
                <c:formatCode>General</c:formatCode>
                <c:ptCount val="6"/>
                <c:pt idx="0">
                  <c:v>#N/A</c:v>
                </c:pt>
                <c:pt idx="1">
                  <c:v>#N/A</c:v>
                </c:pt>
                <c:pt idx="2">
                  <c:v>#N/A</c:v>
                </c:pt>
                <c:pt idx="3">
                  <c:v>#N/A</c:v>
                </c:pt>
                <c:pt idx="4">
                  <c:v>2.4</c:v>
                </c:pt>
                <c:pt idx="5">
                  <c:v>3.6</c:v>
                </c:pt>
              </c:numCache>
            </c:numRef>
          </c:yVal>
          <c:smooth val="0"/>
        </c:ser>
        <c:ser>
          <c:idx val="9"/>
          <c:order val="9"/>
          <c:tx>
            <c:v>REG</c:v>
          </c:tx>
          <c:spPr>
            <a:ln w="25400">
              <a:noFill/>
            </a:ln>
          </c:spPr>
          <c:marker>
            <c:symbol val="x"/>
            <c:size val="6"/>
            <c:spPr>
              <a:ln>
                <a:solidFill>
                  <a:schemeClr val="tx1"/>
                </a:solidFill>
              </a:ln>
            </c:spPr>
          </c:marker>
          <c:yVal>
            <c:numRef>
              <c:f>Blad2!$U$10:$U$15</c:f>
              <c:numCache>
                <c:formatCode>General</c:formatCode>
                <c:ptCount val="6"/>
                <c:pt idx="0">
                  <c:v>#N/A</c:v>
                </c:pt>
                <c:pt idx="1">
                  <c:v>#N/A</c:v>
                </c:pt>
                <c:pt idx="2">
                  <c:v>#N/A</c:v>
                </c:pt>
                <c:pt idx="3">
                  <c:v>#N/A</c:v>
                </c:pt>
                <c:pt idx="4">
                  <c:v>2.75</c:v>
                </c:pt>
                <c:pt idx="5">
                  <c:v>3.27</c:v>
                </c:pt>
              </c:numCache>
            </c:numRef>
          </c:yVal>
          <c:smooth val="0"/>
        </c:ser>
        <c:dLbls>
          <c:showLegendKey val="0"/>
          <c:showVal val="0"/>
          <c:showCatName val="0"/>
          <c:showSerName val="0"/>
          <c:showPercent val="0"/>
          <c:showBubbleSize val="0"/>
        </c:dLbls>
        <c:axId val="193250816"/>
        <c:axId val="193252736"/>
      </c:scatterChart>
      <c:catAx>
        <c:axId val="193250816"/>
        <c:scaling>
          <c:orientation val="minMax"/>
        </c:scaling>
        <c:delete val="0"/>
        <c:axPos val="b"/>
        <c:numFmt formatCode="General" sourceLinked="1"/>
        <c:majorTickMark val="cross"/>
        <c:minorTickMark val="none"/>
        <c:tickLblPos val="low"/>
        <c:spPr>
          <a:ln w="3175">
            <a:solidFill>
              <a:srgbClr val="000000"/>
            </a:solidFill>
          </a:ln>
        </c:spPr>
        <c:crossAx val="193252736"/>
        <c:crosses val="autoZero"/>
        <c:auto val="1"/>
        <c:lblAlgn val="ctr"/>
        <c:lblOffset val="100"/>
        <c:noMultiLvlLbl val="0"/>
      </c:catAx>
      <c:valAx>
        <c:axId val="193252736"/>
        <c:scaling>
          <c:orientation val="minMax"/>
          <c:min val="-1"/>
        </c:scaling>
        <c:delete val="0"/>
        <c:axPos val="l"/>
        <c:numFmt formatCode="General" sourceLinked="1"/>
        <c:majorTickMark val="in"/>
        <c:minorTickMark val="none"/>
        <c:tickLblPos val="nextTo"/>
        <c:spPr>
          <a:ln w="3175">
            <a:solidFill>
              <a:srgbClr val="000000"/>
            </a:solidFill>
          </a:ln>
        </c:spPr>
        <c:crossAx val="193250816"/>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egendEntry>
        <c:idx val="3"/>
        <c:delete val="1"/>
      </c:legendEntry>
      <c:legendEntry>
        <c:idx val="4"/>
        <c:delete val="1"/>
      </c:legendEntry>
      <c:legendEntry>
        <c:idx val="5"/>
        <c:delete val="1"/>
      </c:legendEntry>
      <c:legendEntry>
        <c:idx val="6"/>
        <c:delete val="1"/>
      </c:legendEntry>
      <c:layout>
        <c:manualLayout>
          <c:xMode val="edge"/>
          <c:yMode val="edge"/>
          <c:x val="0.27515069237035028"/>
          <c:y val="7.2448404475756317E-2"/>
          <c:w val="0.45096592451805595"/>
          <c:h val="0.20247161210111894"/>
        </c:manualLayout>
      </c:layout>
      <c:overlay val="0"/>
      <c:txPr>
        <a:bodyPr/>
        <a:lstStyle/>
        <a:p>
          <a:pPr>
            <a:defRPr sz="800"/>
          </a:pPr>
          <a:endParaRPr lang="sv-SE"/>
        </a:p>
      </c:txPr>
    </c:legend>
    <c:plotVisOnly val="1"/>
    <c:dispBlanksAs val="zero"/>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4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413793103448276"/>
          <c:h val="0.97368421052631582"/>
        </c:manualLayout>
      </c:layout>
      <c:lineChart>
        <c:grouping val="standard"/>
        <c:varyColors val="0"/>
        <c:ser>
          <c:idx val="0"/>
          <c:order val="0"/>
          <c:tx>
            <c:strRef>
              <c:f>Blad4!$H$9</c:f>
              <c:strCache>
                <c:ptCount val="1"/>
                <c:pt idx="0">
                  <c:v>Varuproduktion</c:v>
                </c:pt>
              </c:strCache>
            </c:strRef>
          </c:tx>
          <c:spPr>
            <a:ln w="25400">
              <a:solidFill>
                <a:srgbClr val="000000"/>
              </a:solidFill>
              <a:prstDash val="solid"/>
            </a:ln>
          </c:spPr>
          <c:marker>
            <c:symbol val="none"/>
          </c:marker>
          <c:cat>
            <c:strRef>
              <c:f>Blad4!$A$2:$A$8</c:f>
              <c:strCache>
                <c:ptCount val="7"/>
                <c:pt idx="0">
                  <c:v>07</c:v>
                </c:pt>
                <c:pt idx="1">
                  <c:v>08</c:v>
                </c:pt>
                <c:pt idx="2">
                  <c:v>09</c:v>
                </c:pt>
                <c:pt idx="3">
                  <c:v>10</c:v>
                </c:pt>
                <c:pt idx="4">
                  <c:v>11</c:v>
                </c:pt>
                <c:pt idx="5">
                  <c:v>12</c:v>
                </c:pt>
                <c:pt idx="6">
                  <c:v>13</c:v>
                </c:pt>
              </c:strCache>
            </c:strRef>
          </c:cat>
          <c:val>
            <c:numRef>
              <c:f>Blad4!$H$2:$H$8</c:f>
              <c:numCache>
                <c:formatCode>0</c:formatCode>
                <c:ptCount val="7"/>
                <c:pt idx="0" formatCode="General">
                  <c:v>100</c:v>
                </c:pt>
                <c:pt idx="1">
                  <c:v>94.772955213556983</c:v>
                </c:pt>
                <c:pt idx="2">
                  <c:v>80.763617499567715</c:v>
                </c:pt>
                <c:pt idx="3">
                  <c:v>94.257305896593479</c:v>
                </c:pt>
                <c:pt idx="4">
                  <c:v>96.385267162372472</c:v>
                </c:pt>
                <c:pt idx="5">
                  <c:v>96.299383249755039</c:v>
                </c:pt>
                <c:pt idx="6">
                  <c:v>96.009107153150055</c:v>
                </c:pt>
              </c:numCache>
            </c:numRef>
          </c:val>
          <c:smooth val="0"/>
        </c:ser>
        <c:ser>
          <c:idx val="1"/>
          <c:order val="1"/>
          <c:tx>
            <c:strRef>
              <c:f>Blad4!$I$9</c:f>
              <c:strCache>
                <c:ptCount val="1"/>
                <c:pt idx="0">
                  <c:v>Tjänsteproduktion</c:v>
                </c:pt>
              </c:strCache>
            </c:strRef>
          </c:tx>
          <c:spPr>
            <a:ln w="12700">
              <a:solidFill>
                <a:srgbClr val="000000"/>
              </a:solidFill>
              <a:prstDash val="solid"/>
            </a:ln>
          </c:spPr>
          <c:marker>
            <c:symbol val="none"/>
          </c:marker>
          <c:cat>
            <c:strRef>
              <c:f>Blad4!$A$2:$A$8</c:f>
              <c:strCache>
                <c:ptCount val="7"/>
                <c:pt idx="0">
                  <c:v>07</c:v>
                </c:pt>
                <c:pt idx="1">
                  <c:v>08</c:v>
                </c:pt>
                <c:pt idx="2">
                  <c:v>09</c:v>
                </c:pt>
                <c:pt idx="3">
                  <c:v>10</c:v>
                </c:pt>
                <c:pt idx="4">
                  <c:v>11</c:v>
                </c:pt>
                <c:pt idx="5">
                  <c:v>12</c:v>
                </c:pt>
                <c:pt idx="6">
                  <c:v>13</c:v>
                </c:pt>
              </c:strCache>
            </c:strRef>
          </c:cat>
          <c:val>
            <c:numRef>
              <c:f>Blad4!$I$2:$I$8</c:f>
              <c:numCache>
                <c:formatCode>0</c:formatCode>
                <c:ptCount val="7"/>
                <c:pt idx="0" formatCode="General">
                  <c:v>100</c:v>
                </c:pt>
                <c:pt idx="1">
                  <c:v>101.95061784478068</c:v>
                </c:pt>
                <c:pt idx="2">
                  <c:v>99.141425300077842</c:v>
                </c:pt>
                <c:pt idx="3">
                  <c:v>103.08044818783198</c:v>
                </c:pt>
                <c:pt idx="4">
                  <c:v>108.63826363350411</c:v>
                </c:pt>
                <c:pt idx="5">
                  <c:v>111.25803838325854</c:v>
                </c:pt>
                <c:pt idx="6">
                  <c:v>114.54827779165832</c:v>
                </c:pt>
              </c:numCache>
            </c:numRef>
          </c:val>
          <c:smooth val="0"/>
        </c:ser>
        <c:ser>
          <c:idx val="2"/>
          <c:order val="2"/>
          <c:tx>
            <c:strRef>
              <c:f>Blad4!$J$9</c:f>
              <c:strCache>
                <c:ptCount val="1"/>
                <c:pt idx="0">
                  <c:v>Sysselsättning varor</c:v>
                </c:pt>
              </c:strCache>
            </c:strRef>
          </c:tx>
          <c:spPr>
            <a:ln w="25400">
              <a:solidFill>
                <a:srgbClr val="000000"/>
              </a:solidFill>
              <a:prstDash val="dash"/>
            </a:ln>
          </c:spPr>
          <c:marker>
            <c:symbol val="none"/>
          </c:marker>
          <c:cat>
            <c:strRef>
              <c:f>Blad4!$A$2:$A$8</c:f>
              <c:strCache>
                <c:ptCount val="7"/>
                <c:pt idx="0">
                  <c:v>07</c:v>
                </c:pt>
                <c:pt idx="1">
                  <c:v>08</c:v>
                </c:pt>
                <c:pt idx="2">
                  <c:v>09</c:v>
                </c:pt>
                <c:pt idx="3">
                  <c:v>10</c:v>
                </c:pt>
                <c:pt idx="4">
                  <c:v>11</c:v>
                </c:pt>
                <c:pt idx="5">
                  <c:v>12</c:v>
                </c:pt>
                <c:pt idx="6">
                  <c:v>13</c:v>
                </c:pt>
              </c:strCache>
            </c:strRef>
          </c:cat>
          <c:val>
            <c:numRef>
              <c:f>Blad4!$J$2:$J$8</c:f>
              <c:numCache>
                <c:formatCode>0</c:formatCode>
                <c:ptCount val="7"/>
                <c:pt idx="0" formatCode="General">
                  <c:v>100</c:v>
                </c:pt>
                <c:pt idx="1">
                  <c:v>102.26769661652438</c:v>
                </c:pt>
                <c:pt idx="2">
                  <c:v>95.954736414148272</c:v>
                </c:pt>
                <c:pt idx="3">
                  <c:v>96.173826625107296</c:v>
                </c:pt>
                <c:pt idx="4">
                  <c:v>99.198175001129329</c:v>
                </c:pt>
                <c:pt idx="5">
                  <c:v>98.841306410082666</c:v>
                </c:pt>
                <c:pt idx="6">
                  <c:v>97.140533947689406</c:v>
                </c:pt>
              </c:numCache>
            </c:numRef>
          </c:val>
          <c:smooth val="0"/>
        </c:ser>
        <c:ser>
          <c:idx val="3"/>
          <c:order val="3"/>
          <c:tx>
            <c:strRef>
              <c:f>Blad4!$K$9</c:f>
              <c:strCache>
                <c:ptCount val="1"/>
                <c:pt idx="0">
                  <c:v>Sysselsättning tjänster</c:v>
                </c:pt>
              </c:strCache>
            </c:strRef>
          </c:tx>
          <c:spPr>
            <a:ln w="12700">
              <a:solidFill>
                <a:schemeClr val="tx1"/>
              </a:solidFill>
              <a:prstDash val="dash"/>
            </a:ln>
          </c:spPr>
          <c:marker>
            <c:symbol val="none"/>
          </c:marker>
          <c:cat>
            <c:strRef>
              <c:f>Blad4!$A$2:$A$8</c:f>
              <c:strCache>
                <c:ptCount val="7"/>
                <c:pt idx="0">
                  <c:v>07</c:v>
                </c:pt>
                <c:pt idx="1">
                  <c:v>08</c:v>
                </c:pt>
                <c:pt idx="2">
                  <c:v>09</c:v>
                </c:pt>
                <c:pt idx="3">
                  <c:v>10</c:v>
                </c:pt>
                <c:pt idx="4">
                  <c:v>11</c:v>
                </c:pt>
                <c:pt idx="5">
                  <c:v>12</c:v>
                </c:pt>
                <c:pt idx="6">
                  <c:v>13</c:v>
                </c:pt>
              </c:strCache>
            </c:strRef>
          </c:cat>
          <c:val>
            <c:numRef>
              <c:f>Blad4!$K$2:$K$8</c:f>
              <c:numCache>
                <c:formatCode>0</c:formatCode>
                <c:ptCount val="7"/>
                <c:pt idx="0" formatCode="General">
                  <c:v>100</c:v>
                </c:pt>
                <c:pt idx="1">
                  <c:v>102.35753377473304</c:v>
                </c:pt>
                <c:pt idx="2">
                  <c:v>101.46708000051028</c:v>
                </c:pt>
                <c:pt idx="3">
                  <c:v>104.07082807098114</c:v>
                </c:pt>
                <c:pt idx="4">
                  <c:v>107.04581116766809</c:v>
                </c:pt>
                <c:pt idx="5">
                  <c:v>108.25264393330527</c:v>
                </c:pt>
                <c:pt idx="6">
                  <c:v>110.54128873410131</c:v>
                </c:pt>
              </c:numCache>
            </c:numRef>
          </c:val>
          <c:smooth val="0"/>
        </c:ser>
        <c:dLbls>
          <c:showLegendKey val="0"/>
          <c:showVal val="0"/>
          <c:showCatName val="0"/>
          <c:showSerName val="0"/>
          <c:showPercent val="0"/>
          <c:showBubbleSize val="0"/>
        </c:dLbls>
        <c:marker val="1"/>
        <c:smooth val="0"/>
        <c:axId val="193301888"/>
        <c:axId val="193303680"/>
      </c:lineChart>
      <c:catAx>
        <c:axId val="193301888"/>
        <c:scaling>
          <c:orientation val="minMax"/>
        </c:scaling>
        <c:delete val="0"/>
        <c:axPos val="b"/>
        <c:numFmt formatCode="General" sourceLinked="1"/>
        <c:majorTickMark val="cross"/>
        <c:minorTickMark val="none"/>
        <c:tickLblPos val="low"/>
        <c:spPr>
          <a:ln w="3175">
            <a:solidFill>
              <a:srgbClr val="000000"/>
            </a:solidFill>
          </a:ln>
        </c:spPr>
        <c:crossAx val="193303680"/>
        <c:crosses val="autoZero"/>
        <c:auto val="1"/>
        <c:lblAlgn val="ctr"/>
        <c:lblOffset val="100"/>
        <c:noMultiLvlLbl val="0"/>
      </c:catAx>
      <c:valAx>
        <c:axId val="193303680"/>
        <c:scaling>
          <c:orientation val="minMax"/>
          <c:max val="115"/>
          <c:min val="80"/>
        </c:scaling>
        <c:delete val="0"/>
        <c:axPos val="l"/>
        <c:numFmt formatCode="General" sourceLinked="1"/>
        <c:majorTickMark val="in"/>
        <c:minorTickMark val="none"/>
        <c:tickLblPos val="nextTo"/>
        <c:spPr>
          <a:ln w="3175">
            <a:solidFill>
              <a:srgbClr val="000000"/>
            </a:solidFill>
          </a:ln>
        </c:spPr>
        <c:crossAx val="193301888"/>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11063229704045612"/>
          <c:y val="5.0983837546622481E-2"/>
          <c:w val="0.44109184089057835"/>
          <c:h val="0.23487443016991297"/>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4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413793103448276"/>
          <c:h val="0.97368421052631582"/>
        </c:manualLayout>
      </c:layout>
      <c:barChart>
        <c:barDir val="col"/>
        <c:grouping val="stacked"/>
        <c:varyColors val="0"/>
        <c:ser>
          <c:idx val="2"/>
          <c:order val="0"/>
          <c:tx>
            <c:strRef>
              <c:f>Bidrag!$A$24</c:f>
              <c:strCache>
                <c:ptCount val="1"/>
                <c:pt idx="0">
                  <c:v>Offentlig sektor</c:v>
                </c:pt>
              </c:strCache>
            </c:strRef>
          </c:tx>
          <c:spPr>
            <a:solidFill>
              <a:srgbClr val="969696"/>
            </a:solidFill>
            <a:ln>
              <a:noFill/>
              <a:round/>
            </a:ln>
            <a:effectLst/>
            <a:extLst>
              <a:ext uri="{91240B29-F687-4F45-9708-019B960494DF}">
                <a14:hiddenLine xmlns:a14="http://schemas.microsoft.com/office/drawing/2010/main">
                  <a:noFill/>
                  <a:round/>
                </a14:hiddenLine>
              </a:ext>
            </a:extLst>
          </c:spPr>
          <c:invertIfNegative val="0"/>
          <c:cat>
            <c:strRef>
              <c:f>Bidrag!$B$21:$H$21</c:f>
              <c:strCache>
                <c:ptCount val="7"/>
                <c:pt idx="0">
                  <c:v>07</c:v>
                </c:pt>
                <c:pt idx="1">
                  <c:v>08</c:v>
                </c:pt>
                <c:pt idx="2">
                  <c:v>09</c:v>
                </c:pt>
                <c:pt idx="3">
                  <c:v>10</c:v>
                </c:pt>
                <c:pt idx="4">
                  <c:v>11</c:v>
                </c:pt>
                <c:pt idx="5">
                  <c:v>12</c:v>
                </c:pt>
                <c:pt idx="6">
                  <c:v>13</c:v>
                </c:pt>
              </c:strCache>
            </c:strRef>
          </c:cat>
          <c:val>
            <c:numRef>
              <c:f>Bidrag!$B$24:$H$24</c:f>
              <c:numCache>
                <c:formatCode>General</c:formatCode>
                <c:ptCount val="7"/>
                <c:pt idx="0">
                  <c:v>-3.3349914081580369E-2</c:v>
                </c:pt>
                <c:pt idx="1">
                  <c:v>-0.6122121967256603</c:v>
                </c:pt>
                <c:pt idx="2">
                  <c:v>-0.52517154325956639</c:v>
                </c:pt>
                <c:pt idx="3">
                  <c:v>-0.23120608767873474</c:v>
                </c:pt>
                <c:pt idx="4">
                  <c:v>0.11839252959813341</c:v>
                </c:pt>
                <c:pt idx="5">
                  <c:v>0.21768825952794299</c:v>
                </c:pt>
                <c:pt idx="6">
                  <c:v>0.38203206475632528</c:v>
                </c:pt>
              </c:numCache>
            </c:numRef>
          </c:val>
        </c:ser>
        <c:ser>
          <c:idx val="1"/>
          <c:order val="1"/>
          <c:tx>
            <c:strRef>
              <c:f>Bidrag!$A$23</c:f>
              <c:strCache>
                <c:ptCount val="1"/>
                <c:pt idx="0">
                  <c:v>Varubranscher</c:v>
                </c:pt>
              </c:strCache>
            </c:strRef>
          </c:tx>
          <c:spPr>
            <a:solidFill>
              <a:srgbClr val="000000"/>
            </a:solidFill>
            <a:ln>
              <a:noFill/>
              <a:round/>
            </a:ln>
            <a:effectLst/>
            <a:extLst>
              <a:ext uri="{91240B29-F687-4F45-9708-019B960494DF}">
                <a14:hiddenLine xmlns:a14="http://schemas.microsoft.com/office/drawing/2010/main">
                  <a:noFill/>
                  <a:round/>
                </a14:hiddenLine>
              </a:ext>
            </a:extLst>
          </c:spPr>
          <c:invertIfNegative val="0"/>
          <c:cat>
            <c:strRef>
              <c:f>Bidrag!$B$21:$H$21</c:f>
              <c:strCache>
                <c:ptCount val="7"/>
                <c:pt idx="0">
                  <c:v>07</c:v>
                </c:pt>
                <c:pt idx="1">
                  <c:v>08</c:v>
                </c:pt>
                <c:pt idx="2">
                  <c:v>09</c:v>
                </c:pt>
                <c:pt idx="3">
                  <c:v>10</c:v>
                </c:pt>
                <c:pt idx="4">
                  <c:v>11</c:v>
                </c:pt>
                <c:pt idx="5">
                  <c:v>12</c:v>
                </c:pt>
                <c:pt idx="6">
                  <c:v>13</c:v>
                </c:pt>
              </c:strCache>
            </c:strRef>
          </c:cat>
          <c:val>
            <c:numRef>
              <c:f>Bidrag!$B$23:$H$23</c:f>
              <c:numCache>
                <c:formatCode>General</c:formatCode>
                <c:ptCount val="7"/>
                <c:pt idx="0">
                  <c:v>0.77891833227819074</c:v>
                </c:pt>
                <c:pt idx="1">
                  <c:v>0.55474823602217094</c:v>
                </c:pt>
                <c:pt idx="2">
                  <c:v>-1.5306094508972821</c:v>
                </c:pt>
                <c:pt idx="3">
                  <c:v>5.4434442972905214E-2</c:v>
                </c:pt>
                <c:pt idx="4">
                  <c:v>0.74426101939858613</c:v>
                </c:pt>
                <c:pt idx="5">
                  <c:v>-8.5986862513538473E-2</c:v>
                </c:pt>
                <c:pt idx="6">
                  <c:v>-0.40688846500920917</c:v>
                </c:pt>
              </c:numCache>
            </c:numRef>
          </c:val>
        </c:ser>
        <c:ser>
          <c:idx val="0"/>
          <c:order val="2"/>
          <c:tx>
            <c:strRef>
              <c:f>Bidrag!$A$22</c:f>
              <c:strCache>
                <c:ptCount val="1"/>
                <c:pt idx="0">
                  <c:v>Tjänstebranscher</c:v>
                </c:pt>
              </c:strCache>
            </c:strRef>
          </c:tx>
          <c:spPr>
            <a:pattFill prst="wdUpDiag">
              <a:fgClr>
                <a:srgbClr val="969696"/>
              </a:fgClr>
              <a:bgClr>
                <a:srgbClr val="FFFFFF"/>
              </a:bgClr>
            </a:pattFill>
            <a:ln>
              <a:noFill/>
              <a:round/>
            </a:ln>
            <a:effectLst/>
            <a:extLst>
              <a:ext uri="{91240B29-F687-4F45-9708-019B960494DF}">
                <a14:hiddenLine xmlns:a14="http://schemas.microsoft.com/office/drawing/2010/main">
                  <a:noFill/>
                  <a:round/>
                </a14:hiddenLine>
              </a:ext>
            </a:extLst>
          </c:spPr>
          <c:invertIfNegative val="0"/>
          <c:cat>
            <c:strRef>
              <c:f>Bidrag!$B$21:$H$21</c:f>
              <c:strCache>
                <c:ptCount val="7"/>
                <c:pt idx="0">
                  <c:v>07</c:v>
                </c:pt>
                <c:pt idx="1">
                  <c:v>08</c:v>
                </c:pt>
                <c:pt idx="2">
                  <c:v>09</c:v>
                </c:pt>
                <c:pt idx="3">
                  <c:v>10</c:v>
                </c:pt>
                <c:pt idx="4">
                  <c:v>11</c:v>
                </c:pt>
                <c:pt idx="5">
                  <c:v>12</c:v>
                </c:pt>
                <c:pt idx="6">
                  <c:v>13</c:v>
                </c:pt>
              </c:strCache>
            </c:strRef>
          </c:cat>
          <c:val>
            <c:numRef>
              <c:f>Bidrag!$B$22:$H$22</c:f>
              <c:numCache>
                <c:formatCode>General</c:formatCode>
                <c:ptCount val="7"/>
                <c:pt idx="0">
                  <c:v>1.6737134846703465</c:v>
                </c:pt>
                <c:pt idx="1">
                  <c:v>1.0210903786543448</c:v>
                </c:pt>
                <c:pt idx="2">
                  <c:v>-0.38224164462479632</c:v>
                </c:pt>
                <c:pt idx="3">
                  <c:v>1.14536802172888</c:v>
                </c:pt>
                <c:pt idx="4">
                  <c:v>1.2962036573842517</c:v>
                </c:pt>
                <c:pt idx="5">
                  <c:v>0.51483273378358718</c:v>
                </c:pt>
                <c:pt idx="6">
                  <c:v>0.96939960986258555</c:v>
                </c:pt>
              </c:numCache>
            </c:numRef>
          </c:val>
        </c:ser>
        <c:dLbls>
          <c:showLegendKey val="0"/>
          <c:showVal val="0"/>
          <c:showCatName val="0"/>
          <c:showSerName val="0"/>
          <c:showPercent val="0"/>
          <c:showBubbleSize val="0"/>
        </c:dLbls>
        <c:gapWidth val="50"/>
        <c:overlap val="100"/>
        <c:axId val="193346944"/>
        <c:axId val="193356928"/>
      </c:barChart>
      <c:lineChart>
        <c:grouping val="standard"/>
        <c:varyColors val="0"/>
        <c:ser>
          <c:idx val="3"/>
          <c:order val="3"/>
          <c:tx>
            <c:v>Hela ekonomin</c:v>
          </c:tx>
          <c:spPr>
            <a:ln w="25400">
              <a:solidFill>
                <a:srgbClr val="000000"/>
              </a:solidFill>
              <a:prstDash val="solid"/>
            </a:ln>
          </c:spPr>
          <c:marker>
            <c:symbol val="none"/>
          </c:marker>
          <c:val>
            <c:numRef>
              <c:f>Bidrag!$B$15:$H$15</c:f>
              <c:numCache>
                <c:formatCode>0.0</c:formatCode>
                <c:ptCount val="7"/>
                <c:pt idx="0">
                  <c:v>2.3011440716288241</c:v>
                </c:pt>
                <c:pt idx="1">
                  <c:v>0.89732184790837521</c:v>
                </c:pt>
                <c:pt idx="2">
                  <c:v>-2.4155700493409462</c:v>
                </c:pt>
                <c:pt idx="3">
                  <c:v>0.96186221912950609</c:v>
                </c:pt>
                <c:pt idx="4">
                  <c:v>2.1338447001278498</c:v>
                </c:pt>
                <c:pt idx="5">
                  <c:v>0.7151059325492809</c:v>
                </c:pt>
                <c:pt idx="6">
                  <c:v>0.97858567082560288</c:v>
                </c:pt>
              </c:numCache>
            </c:numRef>
          </c:val>
          <c:smooth val="0"/>
        </c:ser>
        <c:dLbls>
          <c:showLegendKey val="0"/>
          <c:showVal val="0"/>
          <c:showCatName val="0"/>
          <c:showSerName val="0"/>
          <c:showPercent val="0"/>
          <c:showBubbleSize val="0"/>
        </c:dLbls>
        <c:marker val="1"/>
        <c:smooth val="0"/>
        <c:axId val="193346944"/>
        <c:axId val="193356928"/>
      </c:lineChart>
      <c:catAx>
        <c:axId val="193346944"/>
        <c:scaling>
          <c:orientation val="minMax"/>
        </c:scaling>
        <c:delete val="0"/>
        <c:axPos val="b"/>
        <c:numFmt formatCode="yyyy;@" sourceLinked="0"/>
        <c:majorTickMark val="cross"/>
        <c:minorTickMark val="none"/>
        <c:tickLblPos val="low"/>
        <c:spPr>
          <a:ln w="3175">
            <a:solidFill>
              <a:srgbClr val="000000"/>
            </a:solidFill>
          </a:ln>
        </c:spPr>
        <c:crossAx val="193356928"/>
        <c:crosses val="autoZero"/>
        <c:auto val="1"/>
        <c:lblAlgn val="ctr"/>
        <c:lblOffset val="100"/>
        <c:noMultiLvlLbl val="0"/>
      </c:catAx>
      <c:valAx>
        <c:axId val="193356928"/>
        <c:scaling>
          <c:orientation val="minMax"/>
        </c:scaling>
        <c:delete val="0"/>
        <c:axPos val="l"/>
        <c:numFmt formatCode="General" sourceLinked="1"/>
        <c:majorTickMark val="in"/>
        <c:minorTickMark val="none"/>
        <c:tickLblPos val="nextTo"/>
        <c:spPr>
          <a:ln w="3175">
            <a:solidFill>
              <a:srgbClr val="000000"/>
            </a:solidFill>
          </a:ln>
        </c:spPr>
        <c:crossAx val="193346944"/>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54855857996198754"/>
          <c:y val="0.62043472855366766"/>
          <c:w val="0.35948445560684222"/>
          <c:h val="0.2542793203481144"/>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4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413793103448276"/>
          <c:h val="0.97368421052631582"/>
        </c:manualLayout>
      </c:layout>
      <c:barChart>
        <c:barDir val="col"/>
        <c:grouping val="stacked"/>
        <c:varyColors val="0"/>
        <c:ser>
          <c:idx val="1"/>
          <c:order val="1"/>
          <c:tx>
            <c:strRef>
              <c:f>Blad3!$C$16</c:f>
              <c:strCache>
                <c:ptCount val="1"/>
                <c:pt idx="0">
                  <c:v>Produktivitet</c:v>
                </c:pt>
              </c:strCache>
            </c:strRef>
          </c:tx>
          <c:spPr>
            <a:solidFill>
              <a:srgbClr val="969696"/>
            </a:solidFill>
            <a:ln>
              <a:noFill/>
              <a:round/>
            </a:ln>
            <a:effectLst/>
            <a:extLst>
              <a:ext uri="{91240B29-F687-4F45-9708-019B960494DF}">
                <a14:hiddenLine xmlns:a14="http://schemas.microsoft.com/office/drawing/2010/main">
                  <a:noFill/>
                  <a:round/>
                </a14:hiddenLine>
              </a:ext>
            </a:extLst>
          </c:spPr>
          <c:invertIfNegative val="0"/>
          <c:cat>
            <c:strRef>
              <c:f>Blad3!$A$2:$A$15</c:f>
              <c:strCache>
                <c:ptCount val="1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strCache>
            </c:strRef>
          </c:cat>
          <c:val>
            <c:numRef>
              <c:f>Blad3!$C$2:$C$15</c:f>
              <c:numCache>
                <c:formatCode>0.0</c:formatCode>
                <c:ptCount val="14"/>
                <c:pt idx="0">
                  <c:v>7.145639925742798</c:v>
                </c:pt>
                <c:pt idx="1">
                  <c:v>-2.5584389849508429</c:v>
                </c:pt>
                <c:pt idx="2">
                  <c:v>11.563522349990956</c:v>
                </c:pt>
                <c:pt idx="3">
                  <c:v>7.8625146708002394</c:v>
                </c:pt>
                <c:pt idx="4">
                  <c:v>11.605526740805972</c:v>
                </c:pt>
                <c:pt idx="5">
                  <c:v>6.5033147230638431</c:v>
                </c:pt>
                <c:pt idx="6">
                  <c:v>8.2184583640472439</c:v>
                </c:pt>
                <c:pt idx="7">
                  <c:v>2.9348408172707439</c:v>
                </c:pt>
                <c:pt idx="8">
                  <c:v>-5.8500215588561897</c:v>
                </c:pt>
                <c:pt idx="9">
                  <c:v>-10.479213531504431</c:v>
                </c:pt>
                <c:pt idx="10">
                  <c:v>25.470597975755069</c:v>
                </c:pt>
                <c:pt idx="11">
                  <c:v>2.3187541725382124</c:v>
                </c:pt>
                <c:pt idx="12">
                  <c:v>-0.33061971872127816</c:v>
                </c:pt>
                <c:pt idx="13">
                  <c:v>1.6338138701524054</c:v>
                </c:pt>
              </c:numCache>
            </c:numRef>
          </c:val>
        </c:ser>
        <c:ser>
          <c:idx val="2"/>
          <c:order val="2"/>
          <c:tx>
            <c:strRef>
              <c:f>Blad3!$D$16</c:f>
              <c:strCache>
                <c:ptCount val="1"/>
                <c:pt idx="0">
                  <c:v>Arbetade timmar</c:v>
                </c:pt>
              </c:strCache>
            </c:strRef>
          </c:tx>
          <c:spPr>
            <a:solidFill>
              <a:srgbClr val="000000"/>
            </a:solidFill>
            <a:ln>
              <a:noFill/>
              <a:round/>
            </a:ln>
            <a:effectLst/>
            <a:extLst>
              <a:ext uri="{91240B29-F687-4F45-9708-019B960494DF}">
                <a14:hiddenLine xmlns:a14="http://schemas.microsoft.com/office/drawing/2010/main">
                  <a:noFill/>
                  <a:round/>
                </a14:hiddenLine>
              </a:ext>
            </a:extLst>
          </c:spPr>
          <c:invertIfNegative val="0"/>
          <c:cat>
            <c:strRef>
              <c:f>Blad3!$A$2:$A$15</c:f>
              <c:strCache>
                <c:ptCount val="1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strCache>
            </c:strRef>
          </c:cat>
          <c:val>
            <c:numRef>
              <c:f>Blad3!$D$2:$D$15</c:f>
              <c:numCache>
                <c:formatCode>0.0</c:formatCode>
                <c:ptCount val="14"/>
                <c:pt idx="0">
                  <c:v>1.5934964366149384</c:v>
                </c:pt>
                <c:pt idx="1">
                  <c:v>1.0461744028910247</c:v>
                </c:pt>
                <c:pt idx="2">
                  <c:v>-3.764200276492156</c:v>
                </c:pt>
                <c:pt idx="3">
                  <c:v>-2.3468607029651953</c:v>
                </c:pt>
                <c:pt idx="4">
                  <c:v>-2.3752798209146144</c:v>
                </c:pt>
                <c:pt idx="5">
                  <c:v>-1.4962042109918188</c:v>
                </c:pt>
                <c:pt idx="6">
                  <c:v>-0.92948238306646047</c:v>
                </c:pt>
                <c:pt idx="7">
                  <c:v>1.1857608002416837</c:v>
                </c:pt>
                <c:pt idx="8">
                  <c:v>-0.12440183451238628</c:v>
                </c:pt>
                <c:pt idx="9">
                  <c:v>-11.596236724322619</c:v>
                </c:pt>
                <c:pt idx="10">
                  <c:v>1.3187804099115177</c:v>
                </c:pt>
                <c:pt idx="11">
                  <c:v>1.4749782137096026</c:v>
                </c:pt>
                <c:pt idx="12">
                  <c:v>-2.2794339329599751</c:v>
                </c:pt>
                <c:pt idx="13">
                  <c:v>-2.9421663768441126</c:v>
                </c:pt>
              </c:numCache>
            </c:numRef>
          </c:val>
        </c:ser>
        <c:dLbls>
          <c:showLegendKey val="0"/>
          <c:showVal val="0"/>
          <c:showCatName val="0"/>
          <c:showSerName val="0"/>
          <c:showPercent val="0"/>
          <c:showBubbleSize val="0"/>
        </c:dLbls>
        <c:gapWidth val="50"/>
        <c:overlap val="100"/>
        <c:axId val="193387520"/>
        <c:axId val="194904832"/>
      </c:barChart>
      <c:lineChart>
        <c:grouping val="standard"/>
        <c:varyColors val="0"/>
        <c:ser>
          <c:idx val="0"/>
          <c:order val="0"/>
          <c:tx>
            <c:strRef>
              <c:f>Blad3!$B$16</c:f>
              <c:strCache>
                <c:ptCount val="1"/>
                <c:pt idx="0">
                  <c:v>Produktion</c:v>
                </c:pt>
              </c:strCache>
            </c:strRef>
          </c:tx>
          <c:spPr>
            <a:ln w="25400">
              <a:solidFill>
                <a:srgbClr val="000000"/>
              </a:solidFill>
              <a:prstDash val="solid"/>
            </a:ln>
          </c:spPr>
          <c:marker>
            <c:symbol val="none"/>
          </c:marker>
          <c:cat>
            <c:strRef>
              <c:f>Blad3!$A$2:$A$15</c:f>
              <c:strCache>
                <c:ptCount val="1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strCache>
            </c:strRef>
          </c:cat>
          <c:val>
            <c:numRef>
              <c:f>Blad3!$B$2:$B$15</c:f>
              <c:numCache>
                <c:formatCode>0.0</c:formatCode>
                <c:ptCount val="14"/>
                <c:pt idx="0">
                  <c:v>8.8530018799477794</c:v>
                </c:pt>
                <c:pt idx="1">
                  <c:v>-1.5390303158339649</c:v>
                </c:pt>
                <c:pt idx="2">
                  <c:v>7.3640479332282149</c:v>
                </c:pt>
                <c:pt idx="3">
                  <c:v>5.3311317007611621</c:v>
                </c:pt>
                <c:pt idx="4">
                  <c:v>8.954583185106145</c:v>
                </c:pt>
                <c:pt idx="5">
                  <c:v>4.909807643331499</c:v>
                </c:pt>
                <c:pt idx="6">
                  <c:v>7.212586858327299</c:v>
                </c:pt>
                <c:pt idx="7">
                  <c:v>4.1554018094731244</c:v>
                </c:pt>
                <c:pt idx="8">
                  <c:v>-5.9671458592299951</c:v>
                </c:pt>
                <c:pt idx="9">
                  <c:v>-20.860255847866544</c:v>
                </c:pt>
                <c:pt idx="10">
                  <c:v>27.125279642058164</c:v>
                </c:pt>
                <c:pt idx="11">
                  <c:v>3.8279335051222425</c:v>
                </c:pt>
                <c:pt idx="12">
                  <c:v>-2.6025173936236623</c:v>
                </c:pt>
                <c:pt idx="13">
                  <c:v>-1.3564220290395506</c:v>
                </c:pt>
              </c:numCache>
            </c:numRef>
          </c:val>
          <c:smooth val="0"/>
        </c:ser>
        <c:dLbls>
          <c:showLegendKey val="0"/>
          <c:showVal val="0"/>
          <c:showCatName val="0"/>
          <c:showSerName val="0"/>
          <c:showPercent val="0"/>
          <c:showBubbleSize val="0"/>
        </c:dLbls>
        <c:marker val="1"/>
        <c:smooth val="0"/>
        <c:axId val="193387520"/>
        <c:axId val="194904832"/>
      </c:lineChart>
      <c:catAx>
        <c:axId val="193387520"/>
        <c:scaling>
          <c:orientation val="minMax"/>
        </c:scaling>
        <c:delete val="0"/>
        <c:axPos val="b"/>
        <c:numFmt formatCode="General" sourceLinked="1"/>
        <c:majorTickMark val="cross"/>
        <c:minorTickMark val="none"/>
        <c:tickLblPos val="low"/>
        <c:spPr>
          <a:ln w="3175">
            <a:solidFill>
              <a:srgbClr val="000000"/>
            </a:solidFill>
          </a:ln>
        </c:spPr>
        <c:crossAx val="194904832"/>
        <c:crosses val="autoZero"/>
        <c:auto val="1"/>
        <c:lblAlgn val="ctr"/>
        <c:lblOffset val="100"/>
        <c:noMultiLvlLbl val="0"/>
      </c:catAx>
      <c:valAx>
        <c:axId val="194904832"/>
        <c:scaling>
          <c:orientation val="minMax"/>
        </c:scaling>
        <c:delete val="0"/>
        <c:axPos val="l"/>
        <c:numFmt formatCode="0" sourceLinked="0"/>
        <c:majorTickMark val="in"/>
        <c:minorTickMark val="none"/>
        <c:tickLblPos val="nextTo"/>
        <c:spPr>
          <a:ln w="3175">
            <a:solidFill>
              <a:srgbClr val="000000"/>
            </a:solidFill>
          </a:ln>
        </c:spPr>
        <c:crossAx val="193387520"/>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10101434428835825"/>
          <c:y val="0.70898294148038588"/>
          <c:w val="0.37165462746319633"/>
          <c:h val="0.17162968606023735"/>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4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413793103448276"/>
          <c:h val="0.97368421052631582"/>
        </c:manualLayout>
      </c:layout>
      <c:barChart>
        <c:barDir val="col"/>
        <c:grouping val="stacked"/>
        <c:varyColors val="0"/>
        <c:ser>
          <c:idx val="0"/>
          <c:order val="0"/>
          <c:tx>
            <c:strRef>
              <c:f>[2]Bidrag_tjänstebranscher!$A$31</c:f>
              <c:strCache>
                <c:ptCount val="1"/>
                <c:pt idx="0">
                  <c:v>Handel</c:v>
                </c:pt>
              </c:strCache>
            </c:strRef>
          </c:tx>
          <c:spPr>
            <a:solidFill>
              <a:srgbClr val="969696"/>
            </a:solidFill>
            <a:ln>
              <a:noFill/>
              <a:round/>
            </a:ln>
            <a:effectLst/>
            <a:extLst>
              <a:ext uri="{91240B29-F687-4F45-9708-019B960494DF}">
                <a14:hiddenLine xmlns:a14="http://schemas.microsoft.com/office/drawing/2010/main">
                  <a:noFill/>
                  <a:round/>
                </a14:hiddenLine>
              </a:ext>
            </a:extLst>
          </c:spPr>
          <c:invertIfNegative val="0"/>
          <c:cat>
            <c:strRef>
              <c:f>Bidrag_tjänster!$B$30:$H$30</c:f>
              <c:strCache>
                <c:ptCount val="7"/>
                <c:pt idx="0">
                  <c:v>07</c:v>
                </c:pt>
                <c:pt idx="1">
                  <c:v>08</c:v>
                </c:pt>
                <c:pt idx="2">
                  <c:v>09</c:v>
                </c:pt>
                <c:pt idx="3">
                  <c:v>10</c:v>
                </c:pt>
                <c:pt idx="4">
                  <c:v>11</c:v>
                </c:pt>
                <c:pt idx="5">
                  <c:v>12</c:v>
                </c:pt>
                <c:pt idx="6">
                  <c:v>13</c:v>
                </c:pt>
              </c:strCache>
            </c:strRef>
          </c:cat>
          <c:val>
            <c:numRef>
              <c:f>[2]Bidrag_tjänstebranscher!$B$31:$H$31</c:f>
              <c:numCache>
                <c:formatCode>General</c:formatCode>
                <c:ptCount val="7"/>
                <c:pt idx="0">
                  <c:v>0.25057672420650823</c:v>
                </c:pt>
                <c:pt idx="1">
                  <c:v>2.8065878270629289E-2</c:v>
                </c:pt>
                <c:pt idx="2">
                  <c:v>-5.4838910699814739E-2</c:v>
                </c:pt>
                <c:pt idx="3">
                  <c:v>0.44004677068534143</c:v>
                </c:pt>
                <c:pt idx="4">
                  <c:v>0.33955233028512372</c:v>
                </c:pt>
                <c:pt idx="5">
                  <c:v>0.47193421523060858</c:v>
                </c:pt>
                <c:pt idx="6">
                  <c:v>7.1886490053731655E-2</c:v>
                </c:pt>
              </c:numCache>
            </c:numRef>
          </c:val>
        </c:ser>
        <c:ser>
          <c:idx val="1"/>
          <c:order val="1"/>
          <c:tx>
            <c:strRef>
              <c:f>[2]Bidrag_tjänstebranscher!$A$32</c:f>
              <c:strCache>
                <c:ptCount val="1"/>
                <c:pt idx="0">
                  <c:v>Information och kommunikation</c:v>
                </c:pt>
              </c:strCache>
            </c:strRef>
          </c:tx>
          <c:spPr>
            <a:solidFill>
              <a:srgbClr val="000000"/>
            </a:solidFill>
            <a:ln>
              <a:noFill/>
              <a:round/>
            </a:ln>
            <a:effectLst/>
            <a:extLst>
              <a:ext uri="{91240B29-F687-4F45-9708-019B960494DF}">
                <a14:hiddenLine xmlns:a14="http://schemas.microsoft.com/office/drawing/2010/main">
                  <a:noFill/>
                  <a:round/>
                </a14:hiddenLine>
              </a:ext>
            </a:extLst>
          </c:spPr>
          <c:invertIfNegative val="0"/>
          <c:cat>
            <c:strRef>
              <c:f>Bidrag_tjänster!$B$30:$H$30</c:f>
              <c:strCache>
                <c:ptCount val="7"/>
                <c:pt idx="0">
                  <c:v>07</c:v>
                </c:pt>
                <c:pt idx="1">
                  <c:v>08</c:v>
                </c:pt>
                <c:pt idx="2">
                  <c:v>09</c:v>
                </c:pt>
                <c:pt idx="3">
                  <c:v>10</c:v>
                </c:pt>
                <c:pt idx="4">
                  <c:v>11</c:v>
                </c:pt>
                <c:pt idx="5">
                  <c:v>12</c:v>
                </c:pt>
                <c:pt idx="6">
                  <c:v>13</c:v>
                </c:pt>
              </c:strCache>
            </c:strRef>
          </c:cat>
          <c:val>
            <c:numRef>
              <c:f>[2]Bidrag_tjänstebranscher!$B$32:$H$32</c:f>
              <c:numCache>
                <c:formatCode>General</c:formatCode>
                <c:ptCount val="7"/>
                <c:pt idx="0">
                  <c:v>0.2452735131121894</c:v>
                </c:pt>
                <c:pt idx="1">
                  <c:v>0.29341600010205771</c:v>
                </c:pt>
                <c:pt idx="2">
                  <c:v>-0.22683367607652435</c:v>
                </c:pt>
                <c:pt idx="3">
                  <c:v>-0.10561122496448308</c:v>
                </c:pt>
                <c:pt idx="4">
                  <c:v>5.6387751599696279E-2</c:v>
                </c:pt>
                <c:pt idx="5">
                  <c:v>0.18352997258967915</c:v>
                </c:pt>
                <c:pt idx="6">
                  <c:v>9.5455831054963955E-2</c:v>
                </c:pt>
              </c:numCache>
            </c:numRef>
          </c:val>
        </c:ser>
        <c:ser>
          <c:idx val="2"/>
          <c:order val="2"/>
          <c:tx>
            <c:strRef>
              <c:f>[2]Bidrag_tjänstebranscher!$A$33</c:f>
              <c:strCache>
                <c:ptCount val="1"/>
                <c:pt idx="0">
                  <c:v>Fastighetsverksamhet</c:v>
                </c:pt>
              </c:strCache>
            </c:strRef>
          </c:tx>
          <c:spPr>
            <a:pattFill prst="wdUpDiag">
              <a:fgClr>
                <a:srgbClr val="969696"/>
              </a:fgClr>
              <a:bgClr>
                <a:srgbClr val="FFFFFF"/>
              </a:bgClr>
            </a:pattFill>
            <a:ln>
              <a:noFill/>
              <a:round/>
            </a:ln>
            <a:effectLst/>
            <a:extLst>
              <a:ext uri="{91240B29-F687-4F45-9708-019B960494DF}">
                <a14:hiddenLine xmlns:a14="http://schemas.microsoft.com/office/drawing/2010/main">
                  <a:noFill/>
                  <a:round/>
                </a14:hiddenLine>
              </a:ext>
            </a:extLst>
          </c:spPr>
          <c:invertIfNegative val="0"/>
          <c:cat>
            <c:strRef>
              <c:f>Bidrag_tjänster!$B$30:$H$30</c:f>
              <c:strCache>
                <c:ptCount val="7"/>
                <c:pt idx="0">
                  <c:v>07</c:v>
                </c:pt>
                <c:pt idx="1">
                  <c:v>08</c:v>
                </c:pt>
                <c:pt idx="2">
                  <c:v>09</c:v>
                </c:pt>
                <c:pt idx="3">
                  <c:v>10</c:v>
                </c:pt>
                <c:pt idx="4">
                  <c:v>11</c:v>
                </c:pt>
                <c:pt idx="5">
                  <c:v>12</c:v>
                </c:pt>
                <c:pt idx="6">
                  <c:v>13</c:v>
                </c:pt>
              </c:strCache>
            </c:strRef>
          </c:cat>
          <c:val>
            <c:numRef>
              <c:f>[2]Bidrag_tjänstebranscher!$B$33:$H$33</c:f>
              <c:numCache>
                <c:formatCode>General</c:formatCode>
                <c:ptCount val="7"/>
                <c:pt idx="0">
                  <c:v>0.17633176888606139</c:v>
                </c:pt>
                <c:pt idx="1">
                  <c:v>-6.3786086978715453E-3</c:v>
                </c:pt>
                <c:pt idx="2">
                  <c:v>-1.7448744313579286E-2</c:v>
                </c:pt>
                <c:pt idx="3">
                  <c:v>-2.0116423802758035E-2</c:v>
                </c:pt>
                <c:pt idx="4">
                  <c:v>0.13484027556449044</c:v>
                </c:pt>
                <c:pt idx="5">
                  <c:v>8.9381480157311413E-2</c:v>
                </c:pt>
                <c:pt idx="6">
                  <c:v>0.10606203450551523</c:v>
                </c:pt>
              </c:numCache>
            </c:numRef>
          </c:val>
        </c:ser>
        <c:ser>
          <c:idx val="3"/>
          <c:order val="3"/>
          <c:tx>
            <c:strRef>
              <c:f>[2]Bidrag_tjänstebranscher!$A$34</c:f>
              <c:strCache>
                <c:ptCount val="1"/>
                <c:pt idx="0">
                  <c:v>Företagstjänster</c:v>
                </c:pt>
              </c:strCache>
            </c:strRef>
          </c:tx>
          <c:spPr>
            <a:pattFill prst="wdDnDiag">
              <a:fgClr>
                <a:srgbClr val="000000"/>
              </a:fgClr>
              <a:bgClr>
                <a:srgbClr val="FFFFFF"/>
              </a:bgClr>
            </a:pattFill>
            <a:ln>
              <a:noFill/>
              <a:round/>
            </a:ln>
            <a:effectLst/>
            <a:extLst>
              <a:ext uri="{91240B29-F687-4F45-9708-019B960494DF}">
                <a14:hiddenLine xmlns:a14="http://schemas.microsoft.com/office/drawing/2010/main">
                  <a:noFill/>
                  <a:round/>
                </a14:hiddenLine>
              </a:ext>
            </a:extLst>
          </c:spPr>
          <c:invertIfNegative val="0"/>
          <c:cat>
            <c:strRef>
              <c:f>Bidrag_tjänster!$B$30:$H$30</c:f>
              <c:strCache>
                <c:ptCount val="7"/>
                <c:pt idx="0">
                  <c:v>07</c:v>
                </c:pt>
                <c:pt idx="1">
                  <c:v>08</c:v>
                </c:pt>
                <c:pt idx="2">
                  <c:v>09</c:v>
                </c:pt>
                <c:pt idx="3">
                  <c:v>10</c:v>
                </c:pt>
                <c:pt idx="4">
                  <c:v>11</c:v>
                </c:pt>
                <c:pt idx="5">
                  <c:v>12</c:v>
                </c:pt>
                <c:pt idx="6">
                  <c:v>13</c:v>
                </c:pt>
              </c:strCache>
            </c:strRef>
          </c:cat>
          <c:val>
            <c:numRef>
              <c:f>[2]Bidrag_tjänstebranscher!$B$34:$H$34</c:f>
              <c:numCache>
                <c:formatCode>General</c:formatCode>
                <c:ptCount val="7"/>
                <c:pt idx="0">
                  <c:v>1.8282820247659968</c:v>
                </c:pt>
                <c:pt idx="1">
                  <c:v>0.93255259162871562</c:v>
                </c:pt>
                <c:pt idx="2">
                  <c:v>-0.75777403876114147</c:v>
                </c:pt>
                <c:pt idx="3">
                  <c:v>0.97313200145843914</c:v>
                </c:pt>
                <c:pt idx="4">
                  <c:v>1.1424648802373223</c:v>
                </c:pt>
                <c:pt idx="5">
                  <c:v>0.20498152782743198</c:v>
                </c:pt>
                <c:pt idx="6">
                  <c:v>0.56919958517960045</c:v>
                </c:pt>
              </c:numCache>
            </c:numRef>
          </c:val>
        </c:ser>
        <c:ser>
          <c:idx val="4"/>
          <c:order val="4"/>
          <c:tx>
            <c:strRef>
              <c:f>[2]Bidrag_tjänstebranscher!$A$35</c:f>
              <c:strCache>
                <c:ptCount val="1"/>
                <c:pt idx="0">
                  <c:v>Finansiella tjänster</c:v>
                </c:pt>
              </c:strCache>
            </c:strRef>
          </c:tx>
          <c:spPr>
            <a:pattFill prst="narHorz">
              <a:fgClr>
                <a:schemeClr val="tx1">
                  <a:lumMod val="50000"/>
                  <a:lumOff val="50000"/>
                </a:schemeClr>
              </a:fgClr>
              <a:bgClr>
                <a:schemeClr val="bg1"/>
              </a:bgClr>
            </a:pattFill>
            <a:ln>
              <a:noFill/>
              <a:round/>
            </a:ln>
            <a:effectLst/>
            <a:extLst>
              <a:ext uri="{91240B29-F687-4F45-9708-019B960494DF}">
                <a14:hiddenLine xmlns:a14="http://schemas.microsoft.com/office/drawing/2010/main">
                  <a:noFill/>
                  <a:round/>
                </a14:hiddenLine>
              </a:ext>
            </a:extLst>
          </c:spPr>
          <c:invertIfNegative val="0"/>
          <c:cat>
            <c:strRef>
              <c:f>Bidrag_tjänster!$B$30:$H$30</c:f>
              <c:strCache>
                <c:ptCount val="7"/>
                <c:pt idx="0">
                  <c:v>07</c:v>
                </c:pt>
                <c:pt idx="1">
                  <c:v>08</c:v>
                </c:pt>
                <c:pt idx="2">
                  <c:v>09</c:v>
                </c:pt>
                <c:pt idx="3">
                  <c:v>10</c:v>
                </c:pt>
                <c:pt idx="4">
                  <c:v>11</c:v>
                </c:pt>
                <c:pt idx="5">
                  <c:v>12</c:v>
                </c:pt>
                <c:pt idx="6">
                  <c:v>13</c:v>
                </c:pt>
              </c:strCache>
            </c:strRef>
          </c:cat>
          <c:val>
            <c:numRef>
              <c:f>[2]Bidrag_tjänstebranscher!$B$35:$H$35</c:f>
              <c:numCache>
                <c:formatCode>General</c:formatCode>
                <c:ptCount val="7"/>
                <c:pt idx="0">
                  <c:v>-6.3638533131810712E-2</c:v>
                </c:pt>
                <c:pt idx="1">
                  <c:v>0.20794264355058886</c:v>
                </c:pt>
                <c:pt idx="2">
                  <c:v>-0.14582164890633822</c:v>
                </c:pt>
                <c:pt idx="3">
                  <c:v>2.0116423802758753E-2</c:v>
                </c:pt>
                <c:pt idx="4">
                  <c:v>7.3549241216994091E-2</c:v>
                </c:pt>
                <c:pt idx="5">
                  <c:v>-0.10129901084495226</c:v>
                </c:pt>
                <c:pt idx="6">
                  <c:v>7.0708023003676818E-2</c:v>
                </c:pt>
              </c:numCache>
            </c:numRef>
          </c:val>
        </c:ser>
        <c:ser>
          <c:idx val="5"/>
          <c:order val="5"/>
          <c:tx>
            <c:strRef>
              <c:f>[2]Bidrag_tjänstebranscher!$A$36</c:f>
              <c:strCache>
                <c:ptCount val="1"/>
                <c:pt idx="0">
                  <c:v>Hushållstjänster</c:v>
                </c:pt>
              </c:strCache>
            </c:strRef>
          </c:tx>
          <c:spPr>
            <a:pattFill prst="dkVert">
              <a:fgClr>
                <a:schemeClr val="bg1">
                  <a:lumMod val="75000"/>
                </a:schemeClr>
              </a:fgClr>
              <a:bgClr>
                <a:schemeClr val="bg1"/>
              </a:bgClr>
            </a:pattFill>
            <a:ln>
              <a:noFill/>
              <a:round/>
            </a:ln>
            <a:effectLst/>
            <a:extLst>
              <a:ext uri="{91240B29-F687-4F45-9708-019B960494DF}">
                <a14:hiddenLine xmlns:a14="http://schemas.microsoft.com/office/drawing/2010/main">
                  <a:noFill/>
                  <a:round/>
                </a14:hiddenLine>
              </a:ext>
            </a:extLst>
          </c:spPr>
          <c:invertIfNegative val="0"/>
          <c:cat>
            <c:strRef>
              <c:f>Bidrag_tjänster!$B$30:$H$30</c:f>
              <c:strCache>
                <c:ptCount val="7"/>
                <c:pt idx="0">
                  <c:v>07</c:v>
                </c:pt>
                <c:pt idx="1">
                  <c:v>08</c:v>
                </c:pt>
                <c:pt idx="2">
                  <c:v>09</c:v>
                </c:pt>
                <c:pt idx="3">
                  <c:v>10</c:v>
                </c:pt>
                <c:pt idx="4">
                  <c:v>11</c:v>
                </c:pt>
                <c:pt idx="5">
                  <c:v>12</c:v>
                </c:pt>
                <c:pt idx="6">
                  <c:v>13</c:v>
                </c:pt>
              </c:strCache>
            </c:strRef>
          </c:cat>
          <c:val>
            <c:numRef>
              <c:f>[2]Bidrag_tjänstebranscher!$B$36:$H$36</c:f>
              <c:numCache>
                <c:formatCode>General</c:formatCode>
                <c:ptCount val="7"/>
                <c:pt idx="0">
                  <c:v>0.75040436984594361</c:v>
                </c:pt>
                <c:pt idx="1">
                  <c:v>0.40057662622628287</c:v>
                </c:pt>
                <c:pt idx="2">
                  <c:v>0.61195238985480327</c:v>
                </c:pt>
                <c:pt idx="3">
                  <c:v>0.77071048694318312</c:v>
                </c:pt>
                <c:pt idx="4">
                  <c:v>0.70484689499620279</c:v>
                </c:pt>
                <c:pt idx="5">
                  <c:v>0.38016922893576288</c:v>
                </c:pt>
                <c:pt idx="6">
                  <c:v>0.83789007259356907</c:v>
                </c:pt>
              </c:numCache>
            </c:numRef>
          </c:val>
        </c:ser>
        <c:ser>
          <c:idx val="6"/>
          <c:order val="6"/>
          <c:tx>
            <c:strRef>
              <c:f>[2]Bidrag_tjänstebranscher!$A$37</c:f>
              <c:strCache>
                <c:ptCount val="1"/>
                <c:pt idx="0">
                  <c:v>Övriga tjänster</c:v>
                </c:pt>
              </c:strCache>
            </c:strRef>
          </c:tx>
          <c:spPr>
            <a:pattFill prst="ltDnDiag">
              <a:fgClr>
                <a:schemeClr val="bg1">
                  <a:lumMod val="65000"/>
                </a:schemeClr>
              </a:fgClr>
              <a:bgClr>
                <a:schemeClr val="bg1"/>
              </a:bgClr>
            </a:pattFill>
            <a:ln>
              <a:noFill/>
              <a:round/>
            </a:ln>
            <a:effectLst/>
          </c:spPr>
          <c:invertIfNegative val="0"/>
          <c:cat>
            <c:strRef>
              <c:f>Bidrag_tjänster!$B$30:$H$30</c:f>
              <c:strCache>
                <c:ptCount val="7"/>
                <c:pt idx="0">
                  <c:v>07</c:v>
                </c:pt>
                <c:pt idx="1">
                  <c:v>08</c:v>
                </c:pt>
                <c:pt idx="2">
                  <c:v>09</c:v>
                </c:pt>
                <c:pt idx="3">
                  <c:v>10</c:v>
                </c:pt>
                <c:pt idx="4">
                  <c:v>11</c:v>
                </c:pt>
                <c:pt idx="5">
                  <c:v>12</c:v>
                </c:pt>
                <c:pt idx="6">
                  <c:v>13</c:v>
                </c:pt>
              </c:strCache>
            </c:strRef>
          </c:cat>
          <c:val>
            <c:numRef>
              <c:f>[2]Bidrag_tjänstebranscher!$B$37:$H$37</c:f>
              <c:numCache>
                <c:formatCode>General</c:formatCode>
                <c:ptCount val="7"/>
                <c:pt idx="0">
                  <c:v>0.73847214488372459</c:v>
                </c:pt>
                <c:pt idx="1">
                  <c:v>0.50135864365264871</c:v>
                </c:pt>
                <c:pt idx="2">
                  <c:v>-0.27917990901726292</c:v>
                </c:pt>
                <c:pt idx="3">
                  <c:v>0.48782327721689223</c:v>
                </c:pt>
                <c:pt idx="4">
                  <c:v>0.4069724680673717</c:v>
                </c:pt>
                <c:pt idx="5">
                  <c:v>-0.10129901084495294</c:v>
                </c:pt>
                <c:pt idx="6">
                  <c:v>0.36296785141887378</c:v>
                </c:pt>
              </c:numCache>
            </c:numRef>
          </c:val>
        </c:ser>
        <c:dLbls>
          <c:showLegendKey val="0"/>
          <c:showVal val="0"/>
          <c:showCatName val="0"/>
          <c:showSerName val="0"/>
          <c:showPercent val="0"/>
          <c:showBubbleSize val="0"/>
        </c:dLbls>
        <c:gapWidth val="50"/>
        <c:overlap val="100"/>
        <c:axId val="194943232"/>
        <c:axId val="194953216"/>
      </c:barChart>
      <c:lineChart>
        <c:grouping val="standard"/>
        <c:varyColors val="0"/>
        <c:ser>
          <c:idx val="7"/>
          <c:order val="7"/>
          <c:tx>
            <c:v>Totala tjänster</c:v>
          </c:tx>
          <c:spPr>
            <a:ln w="25400">
              <a:solidFill>
                <a:srgbClr val="000000"/>
              </a:solidFill>
              <a:prstDash val="solid"/>
            </a:ln>
          </c:spPr>
          <c:marker>
            <c:symbol val="none"/>
          </c:marker>
          <c:val>
            <c:numRef>
              <c:f>Bidrag_tjänster!$B$20:$H$20</c:f>
              <c:numCache>
                <c:formatCode>0.0</c:formatCode>
                <c:ptCount val="7"/>
                <c:pt idx="0">
                  <c:v>3.9257020125686148</c:v>
                </c:pt>
                <c:pt idx="1">
                  <c:v>2.3575337747330458</c:v>
                </c:pt>
                <c:pt idx="2">
                  <c:v>-0.8699445379198627</c:v>
                </c:pt>
                <c:pt idx="3">
                  <c:v>2.56610131133937</c:v>
                </c:pt>
                <c:pt idx="4">
                  <c:v>2.8586138419672062</c:v>
                </c:pt>
                <c:pt idx="5">
                  <c:v>1.1273984030508921</c:v>
                </c:pt>
                <c:pt idx="6">
                  <c:v>2.1141698878099326</c:v>
                </c:pt>
              </c:numCache>
            </c:numRef>
          </c:val>
          <c:smooth val="0"/>
        </c:ser>
        <c:dLbls>
          <c:showLegendKey val="0"/>
          <c:showVal val="0"/>
          <c:showCatName val="0"/>
          <c:showSerName val="0"/>
          <c:showPercent val="0"/>
          <c:showBubbleSize val="0"/>
        </c:dLbls>
        <c:marker val="1"/>
        <c:smooth val="0"/>
        <c:axId val="194943232"/>
        <c:axId val="194953216"/>
      </c:lineChart>
      <c:catAx>
        <c:axId val="194943232"/>
        <c:scaling>
          <c:orientation val="minMax"/>
        </c:scaling>
        <c:delete val="0"/>
        <c:axPos val="b"/>
        <c:numFmt formatCode="yyyy;@" sourceLinked="0"/>
        <c:majorTickMark val="cross"/>
        <c:minorTickMark val="none"/>
        <c:tickLblPos val="low"/>
        <c:spPr>
          <a:ln w="3175">
            <a:solidFill>
              <a:srgbClr val="000000"/>
            </a:solidFill>
          </a:ln>
        </c:spPr>
        <c:crossAx val="194953216"/>
        <c:crosses val="autoZero"/>
        <c:auto val="1"/>
        <c:lblAlgn val="ctr"/>
        <c:lblOffset val="100"/>
        <c:noMultiLvlLbl val="0"/>
      </c:catAx>
      <c:valAx>
        <c:axId val="194953216"/>
        <c:scaling>
          <c:orientation val="minMax"/>
          <c:max val="6"/>
          <c:min val="-2"/>
        </c:scaling>
        <c:delete val="0"/>
        <c:axPos val="l"/>
        <c:numFmt formatCode="General" sourceLinked="1"/>
        <c:majorTickMark val="in"/>
        <c:minorTickMark val="none"/>
        <c:tickLblPos val="nextTo"/>
        <c:spPr>
          <a:ln w="3175">
            <a:solidFill>
              <a:srgbClr val="000000"/>
            </a:solidFill>
          </a:ln>
        </c:spPr>
        <c:crossAx val="194943232"/>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t"/>
      <c:layout>
        <c:manualLayout>
          <c:xMode val="edge"/>
          <c:yMode val="edge"/>
          <c:x val="0.26745715609078274"/>
          <c:y val="4.5127356827510047E-2"/>
          <c:w val="0.49667874560662623"/>
          <c:h val="0.34388827978781134"/>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5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369730440931291E-2"/>
          <c:y val="2.152603484929445E-2"/>
          <c:w val="0.9739454043386031"/>
          <c:h val="0.97309245643838194"/>
        </c:manualLayout>
      </c:layout>
      <c:lineChart>
        <c:grouping val="standard"/>
        <c:varyColors val="0"/>
        <c:ser>
          <c:idx val="0"/>
          <c:order val="0"/>
          <c:tx>
            <c:strRef>
              <c:f>'ULC hela ekonomin'!$P$51</c:f>
              <c:strCache>
                <c:ptCount val="1"/>
                <c:pt idx="0">
                  <c:v>ULC</c:v>
                </c:pt>
              </c:strCache>
            </c:strRef>
          </c:tx>
          <c:spPr>
            <a:ln w="28575">
              <a:solidFill>
                <a:srgbClr val="000000"/>
              </a:solidFill>
              <a:prstDash val="solid"/>
            </a:ln>
          </c:spPr>
          <c:marker>
            <c:symbol val="none"/>
          </c:marker>
          <c:cat>
            <c:numRef>
              <c:f>'ULC hela ekonomin'!$O$52:$O$70</c:f>
              <c:numCache>
                <c:formatCode>yyyy;@</c:formatCode>
                <c:ptCount val="19"/>
                <c:pt idx="0">
                  <c:v>35431</c:v>
                </c:pt>
                <c:pt idx="1">
                  <c:v>35796</c:v>
                </c:pt>
                <c:pt idx="2">
                  <c:v>36161</c:v>
                </c:pt>
                <c:pt idx="3">
                  <c:v>36526</c:v>
                </c:pt>
                <c:pt idx="4">
                  <c:v>36892</c:v>
                </c:pt>
                <c:pt idx="5">
                  <c:v>37257</c:v>
                </c:pt>
                <c:pt idx="6">
                  <c:v>37622</c:v>
                </c:pt>
                <c:pt idx="7">
                  <c:v>37987</c:v>
                </c:pt>
                <c:pt idx="8">
                  <c:v>38353</c:v>
                </c:pt>
                <c:pt idx="9">
                  <c:v>38718</c:v>
                </c:pt>
                <c:pt idx="10">
                  <c:v>39083</c:v>
                </c:pt>
                <c:pt idx="11">
                  <c:v>39448</c:v>
                </c:pt>
                <c:pt idx="12">
                  <c:v>39814</c:v>
                </c:pt>
                <c:pt idx="13">
                  <c:v>40179</c:v>
                </c:pt>
                <c:pt idx="14">
                  <c:v>40544</c:v>
                </c:pt>
                <c:pt idx="15">
                  <c:v>40909</c:v>
                </c:pt>
                <c:pt idx="16">
                  <c:v>41275</c:v>
                </c:pt>
                <c:pt idx="17">
                  <c:v>41640</c:v>
                </c:pt>
                <c:pt idx="18">
                  <c:v>42005</c:v>
                </c:pt>
              </c:numCache>
            </c:numRef>
          </c:cat>
          <c:val>
            <c:numRef>
              <c:f>'ULC hela ekonomin'!$P$52:$P$70</c:f>
              <c:numCache>
                <c:formatCode>0.00</c:formatCode>
                <c:ptCount val="19"/>
                <c:pt idx="0">
                  <c:v>1</c:v>
                </c:pt>
                <c:pt idx="1">
                  <c:v>0.98279463970702297</c:v>
                </c:pt>
                <c:pt idx="2">
                  <c:v>0.95575460711298144</c:v>
                </c:pt>
                <c:pt idx="3">
                  <c:v>0.98450350852216029</c:v>
                </c:pt>
                <c:pt idx="4">
                  <c:v>1.0104330998562776</c:v>
                </c:pt>
                <c:pt idx="5">
                  <c:v>0.99711062395448369</c:v>
                </c:pt>
                <c:pt idx="6">
                  <c:v>0.98410519841012212</c:v>
                </c:pt>
                <c:pt idx="7">
                  <c:v>0.96633181300305659</c:v>
                </c:pt>
                <c:pt idx="8">
                  <c:v>0.9607323521379042</c:v>
                </c:pt>
                <c:pt idx="9">
                  <c:v>0.94097358818915056</c:v>
                </c:pt>
                <c:pt idx="10">
                  <c:v>0.96518229554563961</c:v>
                </c:pt>
                <c:pt idx="11">
                  <c:v>0.95481994814703441</c:v>
                </c:pt>
                <c:pt idx="12">
                  <c:v>0.95317015810480721</c:v>
                </c:pt>
                <c:pt idx="13">
                  <c:v>0.93173618027173588</c:v>
                </c:pt>
                <c:pt idx="14">
                  <c:v>0.91446240311346172</c:v>
                </c:pt>
                <c:pt idx="15">
                  <c:v>0.91548150562585984</c:v>
                </c:pt>
                <c:pt idx="16">
                  <c:v>0.91023926128022703</c:v>
                </c:pt>
                <c:pt idx="17">
                  <c:v>0.90654229476778947</c:v>
                </c:pt>
                <c:pt idx="18">
                  <c:v>0.90198027435825345</c:v>
                </c:pt>
              </c:numCache>
            </c:numRef>
          </c:val>
          <c:smooth val="0"/>
        </c:ser>
        <c:ser>
          <c:idx val="1"/>
          <c:order val="1"/>
          <c:tx>
            <c:strRef>
              <c:f>'ULC hela ekonomin'!$Q$51</c:f>
              <c:strCache>
                <c:ptCount val="1"/>
                <c:pt idx="0">
                  <c:v>ULC, gemensam valuta</c:v>
                </c:pt>
              </c:strCache>
            </c:strRef>
          </c:tx>
          <c:spPr>
            <a:ln w="12700">
              <a:solidFill>
                <a:srgbClr val="000000"/>
              </a:solidFill>
              <a:prstDash val="dash"/>
            </a:ln>
          </c:spPr>
          <c:marker>
            <c:symbol val="none"/>
          </c:marker>
          <c:cat>
            <c:numRef>
              <c:f>'ULC hela ekonomin'!$O$52:$O$70</c:f>
              <c:numCache>
                <c:formatCode>yyyy;@</c:formatCode>
                <c:ptCount val="19"/>
                <c:pt idx="0">
                  <c:v>35431</c:v>
                </c:pt>
                <c:pt idx="1">
                  <c:v>35796</c:v>
                </c:pt>
                <c:pt idx="2">
                  <c:v>36161</c:v>
                </c:pt>
                <c:pt idx="3">
                  <c:v>36526</c:v>
                </c:pt>
                <c:pt idx="4">
                  <c:v>36892</c:v>
                </c:pt>
                <c:pt idx="5">
                  <c:v>37257</c:v>
                </c:pt>
                <c:pt idx="6">
                  <c:v>37622</c:v>
                </c:pt>
                <c:pt idx="7">
                  <c:v>37987</c:v>
                </c:pt>
                <c:pt idx="8">
                  <c:v>38353</c:v>
                </c:pt>
                <c:pt idx="9">
                  <c:v>38718</c:v>
                </c:pt>
                <c:pt idx="10">
                  <c:v>39083</c:v>
                </c:pt>
                <c:pt idx="11">
                  <c:v>39448</c:v>
                </c:pt>
                <c:pt idx="12">
                  <c:v>39814</c:v>
                </c:pt>
                <c:pt idx="13">
                  <c:v>40179</c:v>
                </c:pt>
                <c:pt idx="14">
                  <c:v>40544</c:v>
                </c:pt>
                <c:pt idx="15">
                  <c:v>40909</c:v>
                </c:pt>
                <c:pt idx="16">
                  <c:v>41275</c:v>
                </c:pt>
                <c:pt idx="17">
                  <c:v>41640</c:v>
                </c:pt>
                <c:pt idx="18">
                  <c:v>42005</c:v>
                </c:pt>
              </c:numCache>
            </c:numRef>
          </c:cat>
          <c:val>
            <c:numRef>
              <c:f>'ULC hela ekonomin'!$Q$52:$Q$70</c:f>
              <c:numCache>
                <c:formatCode>0.00</c:formatCode>
                <c:ptCount val="19"/>
                <c:pt idx="0">
                  <c:v>1</c:v>
                </c:pt>
                <c:pt idx="1">
                  <c:v>0.95691755248683941</c:v>
                </c:pt>
                <c:pt idx="2">
                  <c:v>0.925262778975245</c:v>
                </c:pt>
                <c:pt idx="3">
                  <c:v>0.95825028986266647</c:v>
                </c:pt>
                <c:pt idx="4">
                  <c:v>0.89448414120679109</c:v>
                </c:pt>
                <c:pt idx="5">
                  <c:v>0.89476787407741154</c:v>
                </c:pt>
                <c:pt idx="6">
                  <c:v>0.92242386156072342</c:v>
                </c:pt>
                <c:pt idx="7">
                  <c:v>0.9182176960590771</c:v>
                </c:pt>
                <c:pt idx="8">
                  <c:v>0.89509235543319909</c:v>
                </c:pt>
                <c:pt idx="9">
                  <c:v>0.88122611601497181</c:v>
                </c:pt>
                <c:pt idx="10">
                  <c:v>0.91339332970500842</c:v>
                </c:pt>
                <c:pt idx="11">
                  <c:v>0.88710529607356825</c:v>
                </c:pt>
                <c:pt idx="12">
                  <c:v>0.80990234654043813</c:v>
                </c:pt>
                <c:pt idx="13">
                  <c:v>0.86713188287487408</c:v>
                </c:pt>
                <c:pt idx="14">
                  <c:v>0.9043765731051745</c:v>
                </c:pt>
                <c:pt idx="15">
                  <c:v>0.92208140855854681</c:v>
                </c:pt>
              </c:numCache>
            </c:numRef>
          </c:val>
          <c:smooth val="0"/>
        </c:ser>
        <c:dLbls>
          <c:showLegendKey val="0"/>
          <c:showVal val="0"/>
          <c:showCatName val="0"/>
          <c:showSerName val="0"/>
          <c:showPercent val="0"/>
          <c:showBubbleSize val="0"/>
        </c:dLbls>
        <c:marker val="1"/>
        <c:smooth val="0"/>
        <c:axId val="195120128"/>
        <c:axId val="195138304"/>
      </c:lineChart>
      <c:dateAx>
        <c:axId val="195120128"/>
        <c:scaling>
          <c:orientation val="minMax"/>
        </c:scaling>
        <c:delete val="0"/>
        <c:axPos val="b"/>
        <c:numFmt formatCode="yy;@" sourceLinked="0"/>
        <c:majorTickMark val="none"/>
        <c:minorTickMark val="cross"/>
        <c:tickLblPos val="low"/>
        <c:spPr>
          <a:ln w="3175">
            <a:solidFill>
              <a:srgbClr val="000000"/>
            </a:solidFill>
          </a:ln>
        </c:spPr>
        <c:crossAx val="195138304"/>
        <c:crosses val="autoZero"/>
        <c:auto val="1"/>
        <c:lblOffset val="100"/>
        <c:baseTimeUnit val="years"/>
        <c:majorUnit val="2"/>
        <c:majorTimeUnit val="years"/>
        <c:minorUnit val="1"/>
        <c:minorTimeUnit val="years"/>
      </c:dateAx>
      <c:valAx>
        <c:axId val="195138304"/>
        <c:scaling>
          <c:orientation val="minMax"/>
          <c:min val="0.75000000000000011"/>
        </c:scaling>
        <c:delete val="0"/>
        <c:axPos val="l"/>
        <c:numFmt formatCode="0.00" sourceLinked="1"/>
        <c:majorTickMark val="in"/>
        <c:minorTickMark val="none"/>
        <c:tickLblPos val="nextTo"/>
        <c:spPr>
          <a:ln w="3175">
            <a:solidFill>
              <a:srgbClr val="000000"/>
            </a:solidFill>
          </a:ln>
        </c:spPr>
        <c:crossAx val="195120128"/>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12520013983442266"/>
          <c:y val="0.72874956726602746"/>
          <c:w val="0.44268162670823957"/>
          <c:h val="0.12995244830254313"/>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5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70939909708342E-2"/>
          <c:y val="2.1687130694419365E-2"/>
          <c:w val="0.9740935901354375"/>
          <c:h val="0.97289108663197577"/>
        </c:manualLayout>
      </c:layout>
      <c:lineChart>
        <c:grouping val="standard"/>
        <c:varyColors val="0"/>
        <c:ser>
          <c:idx val="0"/>
          <c:order val="0"/>
          <c:tx>
            <c:strRef>
              <c:f>Produktivitet_Arbetskostnader!$AA$1</c:f>
              <c:strCache>
                <c:ptCount val="1"/>
                <c:pt idx="0">
                  <c:v>Produktivitet</c:v>
                </c:pt>
              </c:strCache>
            </c:strRef>
          </c:tx>
          <c:spPr>
            <a:ln w="25400">
              <a:solidFill>
                <a:srgbClr val="000000"/>
              </a:solidFill>
              <a:prstDash val="solid"/>
            </a:ln>
          </c:spPr>
          <c:marker>
            <c:symbol val="none"/>
          </c:marker>
          <c:cat>
            <c:numRef>
              <c:f>Produktivitet_Arbetskostnader!$Z$2:$Z$17</c:f>
              <c:numCache>
                <c:formatCode>yyyy</c:formatCode>
                <c:ptCount val="16"/>
                <c:pt idx="0">
                  <c:v>35431</c:v>
                </c:pt>
                <c:pt idx="1">
                  <c:v>35796</c:v>
                </c:pt>
                <c:pt idx="2">
                  <c:v>36161</c:v>
                </c:pt>
                <c:pt idx="3">
                  <c:v>36526</c:v>
                </c:pt>
                <c:pt idx="4">
                  <c:v>36892</c:v>
                </c:pt>
                <c:pt idx="5">
                  <c:v>37257</c:v>
                </c:pt>
                <c:pt idx="6">
                  <c:v>37622</c:v>
                </c:pt>
                <c:pt idx="7">
                  <c:v>37987</c:v>
                </c:pt>
                <c:pt idx="8">
                  <c:v>38353</c:v>
                </c:pt>
                <c:pt idx="9">
                  <c:v>38718</c:v>
                </c:pt>
                <c:pt idx="10">
                  <c:v>39083</c:v>
                </c:pt>
                <c:pt idx="11">
                  <c:v>39448</c:v>
                </c:pt>
                <c:pt idx="12">
                  <c:v>39814</c:v>
                </c:pt>
                <c:pt idx="13">
                  <c:v>40179</c:v>
                </c:pt>
                <c:pt idx="14">
                  <c:v>40544</c:v>
                </c:pt>
                <c:pt idx="15">
                  <c:v>40909</c:v>
                </c:pt>
              </c:numCache>
            </c:numRef>
          </c:cat>
          <c:val>
            <c:numRef>
              <c:f>Produktivitet_Arbetskostnader!$AA$2:$AA$17</c:f>
              <c:numCache>
                <c:formatCode>0.00</c:formatCode>
                <c:ptCount val="16"/>
                <c:pt idx="0">
                  <c:v>1</c:v>
                </c:pt>
                <c:pt idx="1">
                  <c:v>1.0099960858216503</c:v>
                </c:pt>
                <c:pt idx="2">
                  <c:v>1.0134829259558034</c:v>
                </c:pt>
                <c:pt idx="3">
                  <c:v>1.0215516008948728</c:v>
                </c:pt>
                <c:pt idx="4">
                  <c:v>1.0093564487710871</c:v>
                </c:pt>
                <c:pt idx="5">
                  <c:v>1.0300530648088917</c:v>
                </c:pt>
                <c:pt idx="6">
                  <c:v>1.0526196657681672</c:v>
                </c:pt>
                <c:pt idx="7">
                  <c:v>1.0711958004394082</c:v>
                </c:pt>
                <c:pt idx="8">
                  <c:v>1.084976778304805</c:v>
                </c:pt>
                <c:pt idx="9">
                  <c:v>1.097634777974086</c:v>
                </c:pt>
                <c:pt idx="10">
                  <c:v>1.0862884864273445</c:v>
                </c:pt>
                <c:pt idx="11">
                  <c:v>1.0735298448398503</c:v>
                </c:pt>
                <c:pt idx="12">
                  <c:v>1.0634159084492185</c:v>
                </c:pt>
                <c:pt idx="13">
                  <c:v>1.0842927730861784</c:v>
                </c:pt>
                <c:pt idx="14">
                  <c:v>1.0847762258625588</c:v>
                </c:pt>
                <c:pt idx="15">
                  <c:v>1.0987178472182941</c:v>
                </c:pt>
              </c:numCache>
            </c:numRef>
          </c:val>
          <c:smooth val="0"/>
        </c:ser>
        <c:ser>
          <c:idx val="1"/>
          <c:order val="1"/>
          <c:tx>
            <c:strRef>
              <c:f>Produktivitet_Arbetskostnader!$AB$1</c:f>
              <c:strCache>
                <c:ptCount val="1"/>
                <c:pt idx="0">
                  <c:v>Nominell arbetskostnad</c:v>
                </c:pt>
              </c:strCache>
            </c:strRef>
          </c:tx>
          <c:spPr>
            <a:ln w="12700">
              <a:solidFill>
                <a:srgbClr val="000000"/>
              </a:solidFill>
              <a:prstDash val="dash"/>
            </a:ln>
          </c:spPr>
          <c:marker>
            <c:symbol val="none"/>
          </c:marker>
          <c:cat>
            <c:numRef>
              <c:f>Produktivitet_Arbetskostnader!$Z$2:$Z$17</c:f>
              <c:numCache>
                <c:formatCode>yyyy</c:formatCode>
                <c:ptCount val="16"/>
                <c:pt idx="0">
                  <c:v>35431</c:v>
                </c:pt>
                <c:pt idx="1">
                  <c:v>35796</c:v>
                </c:pt>
                <c:pt idx="2">
                  <c:v>36161</c:v>
                </c:pt>
                <c:pt idx="3">
                  <c:v>36526</c:v>
                </c:pt>
                <c:pt idx="4">
                  <c:v>36892</c:v>
                </c:pt>
                <c:pt idx="5">
                  <c:v>37257</c:v>
                </c:pt>
                <c:pt idx="6">
                  <c:v>37622</c:v>
                </c:pt>
                <c:pt idx="7">
                  <c:v>37987</c:v>
                </c:pt>
                <c:pt idx="8">
                  <c:v>38353</c:v>
                </c:pt>
                <c:pt idx="9">
                  <c:v>38718</c:v>
                </c:pt>
                <c:pt idx="10">
                  <c:v>39083</c:v>
                </c:pt>
                <c:pt idx="11">
                  <c:v>39448</c:v>
                </c:pt>
                <c:pt idx="12">
                  <c:v>39814</c:v>
                </c:pt>
                <c:pt idx="13">
                  <c:v>40179</c:v>
                </c:pt>
                <c:pt idx="14">
                  <c:v>40544</c:v>
                </c:pt>
                <c:pt idx="15">
                  <c:v>40909</c:v>
                </c:pt>
              </c:numCache>
            </c:numRef>
          </c:cat>
          <c:val>
            <c:numRef>
              <c:f>Produktivitet_Arbetskostnader!$AB$2:$AB$17</c:f>
              <c:numCache>
                <c:formatCode>0.00</c:formatCode>
                <c:ptCount val="16"/>
                <c:pt idx="0">
                  <c:v>1</c:v>
                </c:pt>
                <c:pt idx="1">
                  <c:v>0.99303805888724017</c:v>
                </c:pt>
                <c:pt idx="2">
                  <c:v>0.96895713462509081</c:v>
                </c:pt>
                <c:pt idx="3">
                  <c:v>1.0065648963588705</c:v>
                </c:pt>
                <c:pt idx="4">
                  <c:v>1.0212950445227387</c:v>
                </c:pt>
                <c:pt idx="5">
                  <c:v>1.028760169279221</c:v>
                </c:pt>
                <c:pt idx="6">
                  <c:v>1.0379754628771687</c:v>
                </c:pt>
                <c:pt idx="7">
                  <c:v>1.0373154665843016</c:v>
                </c:pt>
                <c:pt idx="8">
                  <c:v>1.0447795469966619</c:v>
                </c:pt>
                <c:pt idx="9">
                  <c:v>1.0358540397905858</c:v>
                </c:pt>
                <c:pt idx="10">
                  <c:v>1.052020332913101</c:v>
                </c:pt>
                <c:pt idx="11">
                  <c:v>1.02882135390961</c:v>
                </c:pt>
                <c:pt idx="12">
                  <c:v>1.0177931672942282</c:v>
                </c:pt>
                <c:pt idx="13">
                  <c:v>1.014575821985066</c:v>
                </c:pt>
                <c:pt idx="14">
                  <c:v>0.99631210988061603</c:v>
                </c:pt>
                <c:pt idx="15">
                  <c:v>1.0102811426539788</c:v>
                </c:pt>
              </c:numCache>
            </c:numRef>
          </c:val>
          <c:smooth val="0"/>
        </c:ser>
        <c:dLbls>
          <c:showLegendKey val="0"/>
          <c:showVal val="0"/>
          <c:showCatName val="0"/>
          <c:showSerName val="0"/>
          <c:showPercent val="0"/>
          <c:showBubbleSize val="0"/>
        </c:dLbls>
        <c:marker val="1"/>
        <c:smooth val="0"/>
        <c:axId val="195164032"/>
        <c:axId val="195165568"/>
      </c:lineChart>
      <c:dateAx>
        <c:axId val="195164032"/>
        <c:scaling>
          <c:orientation val="minMax"/>
        </c:scaling>
        <c:delete val="0"/>
        <c:axPos val="b"/>
        <c:numFmt formatCode="yy;@" sourceLinked="0"/>
        <c:majorTickMark val="cross"/>
        <c:minorTickMark val="none"/>
        <c:tickLblPos val="low"/>
        <c:spPr>
          <a:ln w="3175">
            <a:solidFill>
              <a:srgbClr val="000000"/>
            </a:solidFill>
          </a:ln>
        </c:spPr>
        <c:crossAx val="195165568"/>
        <c:crosses val="autoZero"/>
        <c:auto val="1"/>
        <c:lblOffset val="100"/>
        <c:baseTimeUnit val="years"/>
      </c:dateAx>
      <c:valAx>
        <c:axId val="195165568"/>
        <c:scaling>
          <c:orientation val="minMax"/>
        </c:scaling>
        <c:delete val="0"/>
        <c:axPos val="l"/>
        <c:numFmt formatCode="0.00" sourceLinked="1"/>
        <c:majorTickMark val="in"/>
        <c:minorTickMark val="none"/>
        <c:tickLblPos val="nextTo"/>
        <c:spPr>
          <a:ln w="3175">
            <a:solidFill>
              <a:srgbClr val="000000"/>
            </a:solidFill>
          </a:ln>
        </c:spPr>
        <c:crossAx val="195164032"/>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12400343480894693"/>
          <c:y val="6.8532823340156479E-2"/>
          <c:w val="0.42173968382173865"/>
          <c:h val="0.14028928025218487"/>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5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67646480969217E-2"/>
          <c:y val="2.1008724824165659E-2"/>
          <c:w val="0.9740985302785462"/>
          <c:h val="0.97373909396979297"/>
        </c:manualLayout>
      </c:layout>
      <c:lineChart>
        <c:grouping val="standard"/>
        <c:varyColors val="0"/>
        <c:ser>
          <c:idx val="0"/>
          <c:order val="0"/>
          <c:tx>
            <c:strRef>
              <c:f>'ULC tillverkningsindustrin'!$AN$41</c:f>
              <c:strCache>
                <c:ptCount val="1"/>
                <c:pt idx="0">
                  <c:v>ULC tillverkningsindustri</c:v>
                </c:pt>
              </c:strCache>
            </c:strRef>
          </c:tx>
          <c:spPr>
            <a:ln w="28575">
              <a:solidFill>
                <a:srgbClr val="000000"/>
              </a:solidFill>
              <a:prstDash val="solid"/>
            </a:ln>
          </c:spPr>
          <c:marker>
            <c:symbol val="none"/>
          </c:marker>
          <c:cat>
            <c:numRef>
              <c:f>'ULC tillverkningsindustrin'!$AM$42:$AM$56</c:f>
              <c:numCache>
                <c:formatCode>yyyy</c:formatCode>
                <c:ptCount val="15"/>
                <c:pt idx="0">
                  <c:v>35431</c:v>
                </c:pt>
                <c:pt idx="1">
                  <c:v>35796</c:v>
                </c:pt>
                <c:pt idx="2">
                  <c:v>36161</c:v>
                </c:pt>
                <c:pt idx="3">
                  <c:v>36526</c:v>
                </c:pt>
                <c:pt idx="4">
                  <c:v>36892</c:v>
                </c:pt>
                <c:pt idx="5">
                  <c:v>37257</c:v>
                </c:pt>
                <c:pt idx="6">
                  <c:v>37622</c:v>
                </c:pt>
                <c:pt idx="7">
                  <c:v>37987</c:v>
                </c:pt>
                <c:pt idx="8">
                  <c:v>38353</c:v>
                </c:pt>
                <c:pt idx="9">
                  <c:v>38718</c:v>
                </c:pt>
                <c:pt idx="10">
                  <c:v>39083</c:v>
                </c:pt>
                <c:pt idx="11">
                  <c:v>39448</c:v>
                </c:pt>
                <c:pt idx="12">
                  <c:v>39814</c:v>
                </c:pt>
                <c:pt idx="13">
                  <c:v>40179</c:v>
                </c:pt>
                <c:pt idx="14">
                  <c:v>40544</c:v>
                </c:pt>
              </c:numCache>
            </c:numRef>
          </c:cat>
          <c:val>
            <c:numRef>
              <c:f>'ULC tillverkningsindustrin'!$AN$42:$AN$56</c:f>
              <c:numCache>
                <c:formatCode>0.00</c:formatCode>
                <c:ptCount val="15"/>
                <c:pt idx="0">
                  <c:v>1</c:v>
                </c:pt>
                <c:pt idx="1">
                  <c:v>0.9618734369082107</c:v>
                </c:pt>
                <c:pt idx="2">
                  <c:v>0.90855028681855943</c:v>
                </c:pt>
                <c:pt idx="3">
                  <c:v>0.89353033096859447</c:v>
                </c:pt>
                <c:pt idx="4">
                  <c:v>0.93879742943325672</c:v>
                </c:pt>
                <c:pt idx="5">
                  <c:v>0.87489316779852366</c:v>
                </c:pt>
                <c:pt idx="6">
                  <c:v>0.84857396567728471</c:v>
                </c:pt>
                <c:pt idx="7">
                  <c:v>0.80492070327740806</c:v>
                </c:pt>
                <c:pt idx="8">
                  <c:v>0.78522137358429211</c:v>
                </c:pt>
                <c:pt idx="9">
                  <c:v>0.75238129430614287</c:v>
                </c:pt>
                <c:pt idx="10">
                  <c:v>0.78497177353086289</c:v>
                </c:pt>
                <c:pt idx="11">
                  <c:v>0.81097161294947362</c:v>
                </c:pt>
                <c:pt idx="12">
                  <c:v>0.85302534823750109</c:v>
                </c:pt>
                <c:pt idx="13">
                  <c:v>0.74907365524387437</c:v>
                </c:pt>
                <c:pt idx="14">
                  <c:v>0.74790651656275497</c:v>
                </c:pt>
              </c:numCache>
            </c:numRef>
          </c:val>
          <c:smooth val="0"/>
        </c:ser>
        <c:ser>
          <c:idx val="1"/>
          <c:order val="1"/>
          <c:tx>
            <c:strRef>
              <c:f>'ULC tillverkningsindustrin'!$AO$41</c:f>
              <c:strCache>
                <c:ptCount val="1"/>
                <c:pt idx="0">
                  <c:v>ULC tillverkningsindustri, gemensam valuta</c:v>
                </c:pt>
              </c:strCache>
            </c:strRef>
          </c:tx>
          <c:spPr>
            <a:ln w="12700">
              <a:solidFill>
                <a:srgbClr val="000000"/>
              </a:solidFill>
              <a:prstDash val="dash"/>
            </a:ln>
          </c:spPr>
          <c:marker>
            <c:symbol val="none"/>
          </c:marker>
          <c:cat>
            <c:numRef>
              <c:f>'ULC tillverkningsindustrin'!$AM$42:$AM$56</c:f>
              <c:numCache>
                <c:formatCode>yyyy</c:formatCode>
                <c:ptCount val="15"/>
                <c:pt idx="0">
                  <c:v>35431</c:v>
                </c:pt>
                <c:pt idx="1">
                  <c:v>35796</c:v>
                </c:pt>
                <c:pt idx="2">
                  <c:v>36161</c:v>
                </c:pt>
                <c:pt idx="3">
                  <c:v>36526</c:v>
                </c:pt>
                <c:pt idx="4">
                  <c:v>36892</c:v>
                </c:pt>
                <c:pt idx="5">
                  <c:v>37257</c:v>
                </c:pt>
                <c:pt idx="6">
                  <c:v>37622</c:v>
                </c:pt>
                <c:pt idx="7">
                  <c:v>37987</c:v>
                </c:pt>
                <c:pt idx="8">
                  <c:v>38353</c:v>
                </c:pt>
                <c:pt idx="9">
                  <c:v>38718</c:v>
                </c:pt>
                <c:pt idx="10">
                  <c:v>39083</c:v>
                </c:pt>
                <c:pt idx="11">
                  <c:v>39448</c:v>
                </c:pt>
                <c:pt idx="12">
                  <c:v>39814</c:v>
                </c:pt>
                <c:pt idx="13">
                  <c:v>40179</c:v>
                </c:pt>
                <c:pt idx="14">
                  <c:v>40544</c:v>
                </c:pt>
              </c:numCache>
            </c:numRef>
          </c:cat>
          <c:val>
            <c:numRef>
              <c:f>'ULC tillverkningsindustrin'!$AO$42:$AO$56</c:f>
              <c:numCache>
                <c:formatCode>0.00</c:formatCode>
                <c:ptCount val="15"/>
                <c:pt idx="0">
                  <c:v>1</c:v>
                </c:pt>
                <c:pt idx="1">
                  <c:v>0.93670486355134108</c:v>
                </c:pt>
                <c:pt idx="2">
                  <c:v>0.87932413429901035</c:v>
                </c:pt>
                <c:pt idx="3">
                  <c:v>0.8684943686274198</c:v>
                </c:pt>
                <c:pt idx="4">
                  <c:v>0.83182175083264642</c:v>
                </c:pt>
                <c:pt idx="5">
                  <c:v>0.78374361650692104</c:v>
                </c:pt>
                <c:pt idx="6">
                  <c:v>0.79455062098102469</c:v>
                </c:pt>
                <c:pt idx="7">
                  <c:v>0.76385574395622968</c:v>
                </c:pt>
                <c:pt idx="8">
                  <c:v>0.73071836812589286</c:v>
                </c:pt>
                <c:pt idx="9">
                  <c:v>0.70393148648119763</c:v>
                </c:pt>
                <c:pt idx="10">
                  <c:v>0.74188499540218411</c:v>
                </c:pt>
                <c:pt idx="11">
                  <c:v>0.74959703074271811</c:v>
                </c:pt>
                <c:pt idx="12">
                  <c:v>0.72176255044851056</c:v>
                </c:pt>
                <c:pt idx="13">
                  <c:v>0.69505768337161644</c:v>
                </c:pt>
                <c:pt idx="14">
                  <c:v>0.73755293903785213</c:v>
                </c:pt>
              </c:numCache>
            </c:numRef>
          </c:val>
          <c:smooth val="0"/>
        </c:ser>
        <c:dLbls>
          <c:showLegendKey val="0"/>
          <c:showVal val="0"/>
          <c:showCatName val="0"/>
          <c:showSerName val="0"/>
          <c:showPercent val="0"/>
          <c:showBubbleSize val="0"/>
        </c:dLbls>
        <c:marker val="1"/>
        <c:smooth val="0"/>
        <c:axId val="195543040"/>
        <c:axId val="195544576"/>
      </c:lineChart>
      <c:dateAx>
        <c:axId val="195543040"/>
        <c:scaling>
          <c:orientation val="minMax"/>
        </c:scaling>
        <c:delete val="0"/>
        <c:axPos val="b"/>
        <c:numFmt formatCode="yy;@" sourceLinked="0"/>
        <c:majorTickMark val="cross"/>
        <c:minorTickMark val="none"/>
        <c:tickLblPos val="low"/>
        <c:spPr>
          <a:ln w="3175">
            <a:solidFill>
              <a:srgbClr val="000000"/>
            </a:solidFill>
          </a:ln>
        </c:spPr>
        <c:crossAx val="195544576"/>
        <c:crosses val="autoZero"/>
        <c:auto val="1"/>
        <c:lblOffset val="100"/>
        <c:baseTimeUnit val="years"/>
      </c:dateAx>
      <c:valAx>
        <c:axId val="195544576"/>
        <c:scaling>
          <c:orientation val="minMax"/>
          <c:min val="0.60000000000000009"/>
        </c:scaling>
        <c:delete val="0"/>
        <c:axPos val="l"/>
        <c:numFmt formatCode="0.00" sourceLinked="1"/>
        <c:majorTickMark val="in"/>
        <c:minorTickMark val="none"/>
        <c:tickLblPos val="nextTo"/>
        <c:spPr>
          <a:ln w="3175">
            <a:solidFill>
              <a:srgbClr val="000000"/>
            </a:solidFill>
          </a:ln>
        </c:spPr>
        <c:crossAx val="195543040"/>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30139830737906126"/>
          <c:y val="6.3283162849811628E-2"/>
          <c:w val="0.65554076895564439"/>
          <c:h val="0.13543761205001034"/>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5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191975137967292E-2"/>
          <c:y val="2.1476510067114093E-2"/>
          <c:w val="0.97421203729304906"/>
          <c:h val="0.97315436241610742"/>
        </c:manualLayout>
      </c:layout>
      <c:lineChart>
        <c:grouping val="standard"/>
        <c:varyColors val="0"/>
        <c:ser>
          <c:idx val="0"/>
          <c:order val="0"/>
          <c:tx>
            <c:v>Bytesförhållande</c:v>
          </c:tx>
          <c:spPr>
            <a:ln w="19050">
              <a:solidFill>
                <a:sysClr val="windowText" lastClr="000000"/>
              </a:solidFill>
            </a:ln>
          </c:spPr>
          <c:marker>
            <c:symbol val="none"/>
          </c:marker>
          <c:cat>
            <c:numRef>
              <c:f>ToT!$Y$33:$AQ$33</c:f>
              <c:numCache>
                <c:formatCode>yyyy;@</c:formatCode>
                <c:ptCount val="19"/>
                <c:pt idx="0">
                  <c:v>35431</c:v>
                </c:pt>
                <c:pt idx="1">
                  <c:v>35797</c:v>
                </c:pt>
                <c:pt idx="2">
                  <c:v>36163</c:v>
                </c:pt>
                <c:pt idx="3">
                  <c:v>36529</c:v>
                </c:pt>
                <c:pt idx="4">
                  <c:v>36895</c:v>
                </c:pt>
                <c:pt idx="5">
                  <c:v>37261</c:v>
                </c:pt>
                <c:pt idx="6">
                  <c:v>37627</c:v>
                </c:pt>
                <c:pt idx="7">
                  <c:v>37993</c:v>
                </c:pt>
                <c:pt idx="8">
                  <c:v>38359</c:v>
                </c:pt>
                <c:pt idx="9">
                  <c:v>38725</c:v>
                </c:pt>
                <c:pt idx="10">
                  <c:v>39091</c:v>
                </c:pt>
                <c:pt idx="11">
                  <c:v>39457</c:v>
                </c:pt>
                <c:pt idx="12">
                  <c:v>39823</c:v>
                </c:pt>
                <c:pt idx="13">
                  <c:v>40189</c:v>
                </c:pt>
                <c:pt idx="14">
                  <c:v>40555</c:v>
                </c:pt>
                <c:pt idx="15">
                  <c:v>40921</c:v>
                </c:pt>
                <c:pt idx="16">
                  <c:v>41287</c:v>
                </c:pt>
                <c:pt idx="17">
                  <c:v>41653</c:v>
                </c:pt>
                <c:pt idx="18">
                  <c:v>42019</c:v>
                </c:pt>
              </c:numCache>
            </c:numRef>
          </c:cat>
          <c:val>
            <c:numRef>
              <c:f>ToT!$Y$41:$AQ$41</c:f>
              <c:numCache>
                <c:formatCode>0.00</c:formatCode>
                <c:ptCount val="19"/>
                <c:pt idx="0">
                  <c:v>1</c:v>
                </c:pt>
                <c:pt idx="1">
                  <c:v>0.97626109510086378</c:v>
                </c:pt>
                <c:pt idx="2">
                  <c:v>0.95286405135151808</c:v>
                </c:pt>
                <c:pt idx="3">
                  <c:v>0.96855224790445216</c:v>
                </c:pt>
                <c:pt idx="4">
                  <c:v>0.93802458530727473</c:v>
                </c:pt>
                <c:pt idx="5">
                  <c:v>0.91359292182298601</c:v>
                </c:pt>
                <c:pt idx="6">
                  <c:v>0.9125557311473117</c:v>
                </c:pt>
                <c:pt idx="7">
                  <c:v>0.90929261641645454</c:v>
                </c:pt>
                <c:pt idx="8">
                  <c:v>0.90348948523663497</c:v>
                </c:pt>
                <c:pt idx="9">
                  <c:v>0.91126759727622642</c:v>
                </c:pt>
                <c:pt idx="10">
                  <c:v>0.91873671895114506</c:v>
                </c:pt>
                <c:pt idx="11">
                  <c:v>0.94164301035431719</c:v>
                </c:pt>
                <c:pt idx="12">
                  <c:v>0.91007920692824895</c:v>
                </c:pt>
                <c:pt idx="13">
                  <c:v>0.92527436388682194</c:v>
                </c:pt>
                <c:pt idx="14">
                  <c:v>0.93589978839523302</c:v>
                </c:pt>
                <c:pt idx="15">
                  <c:v>0.9367125539921386</c:v>
                </c:pt>
                <c:pt idx="16">
                  <c:v>0.92969542490274371</c:v>
                </c:pt>
                <c:pt idx="17">
                  <c:v>0.93015675701727096</c:v>
                </c:pt>
                <c:pt idx="18">
                  <c:v>0.93064925596667014</c:v>
                </c:pt>
              </c:numCache>
            </c:numRef>
          </c:val>
          <c:smooth val="0"/>
        </c:ser>
        <c:dLbls>
          <c:showLegendKey val="0"/>
          <c:showVal val="0"/>
          <c:showCatName val="0"/>
          <c:showSerName val="0"/>
          <c:showPercent val="0"/>
          <c:showBubbleSize val="0"/>
        </c:dLbls>
        <c:marker val="1"/>
        <c:smooth val="0"/>
        <c:axId val="195929216"/>
        <c:axId val="195930752"/>
      </c:lineChart>
      <c:dateAx>
        <c:axId val="195929216"/>
        <c:scaling>
          <c:orientation val="minMax"/>
        </c:scaling>
        <c:delete val="0"/>
        <c:axPos val="b"/>
        <c:numFmt formatCode="yy;@" sourceLinked="0"/>
        <c:majorTickMark val="none"/>
        <c:minorTickMark val="cross"/>
        <c:tickLblPos val="low"/>
        <c:spPr>
          <a:ln w="3175">
            <a:solidFill>
              <a:srgbClr val="000000"/>
            </a:solidFill>
          </a:ln>
        </c:spPr>
        <c:crossAx val="195930752"/>
        <c:crosses val="autoZero"/>
        <c:auto val="1"/>
        <c:lblOffset val="100"/>
        <c:baseTimeUnit val="years"/>
        <c:majorUnit val="2"/>
        <c:majorTimeUnit val="years"/>
      </c:dateAx>
      <c:valAx>
        <c:axId val="195930752"/>
        <c:scaling>
          <c:orientation val="minMax"/>
        </c:scaling>
        <c:delete val="0"/>
        <c:axPos val="l"/>
        <c:numFmt formatCode="0.00" sourceLinked="1"/>
        <c:majorTickMark val="in"/>
        <c:minorTickMark val="none"/>
        <c:tickLblPos val="nextTo"/>
        <c:spPr>
          <a:ln w="3175">
            <a:solidFill>
              <a:srgbClr val="000000"/>
            </a:solidFill>
          </a:ln>
        </c:spPr>
        <c:crossAx val="195929216"/>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5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643849206349209"/>
          <c:h val="0.97891460055096424"/>
        </c:manualLayout>
      </c:layout>
      <c:lineChart>
        <c:grouping val="standard"/>
        <c:varyColors val="0"/>
        <c:ser>
          <c:idx val="0"/>
          <c:order val="0"/>
          <c:tx>
            <c:strRef>
              <c:f>Statsformat!$B$20</c:f>
              <c:strCache>
                <c:ptCount val="1"/>
                <c:pt idx="0">
                  <c:v>Utgiftstak</c:v>
                </c:pt>
              </c:strCache>
            </c:strRef>
          </c:tx>
          <c:spPr>
            <a:ln w="254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Statsformat!$A$21:$A$40</c:f>
              <c:numCache>
                <c:formatCode>yyyy;@</c:formatCode>
                <c:ptCount val="20"/>
                <c:pt idx="0">
                  <c:v>35431</c:v>
                </c:pt>
                <c:pt idx="1">
                  <c:v>35796</c:v>
                </c:pt>
                <c:pt idx="2">
                  <c:v>36161</c:v>
                </c:pt>
                <c:pt idx="3">
                  <c:v>36526</c:v>
                </c:pt>
                <c:pt idx="4">
                  <c:v>36892</c:v>
                </c:pt>
                <c:pt idx="5">
                  <c:v>37257</c:v>
                </c:pt>
                <c:pt idx="6">
                  <c:v>37622</c:v>
                </c:pt>
                <c:pt idx="7">
                  <c:v>37987</c:v>
                </c:pt>
                <c:pt idx="8">
                  <c:v>38353</c:v>
                </c:pt>
                <c:pt idx="9">
                  <c:v>38718</c:v>
                </c:pt>
                <c:pt idx="10">
                  <c:v>39083</c:v>
                </c:pt>
                <c:pt idx="11">
                  <c:v>39448</c:v>
                </c:pt>
                <c:pt idx="12">
                  <c:v>39814</c:v>
                </c:pt>
                <c:pt idx="13">
                  <c:v>40179</c:v>
                </c:pt>
                <c:pt idx="14">
                  <c:v>40544</c:v>
                </c:pt>
                <c:pt idx="15">
                  <c:v>40909</c:v>
                </c:pt>
                <c:pt idx="16">
                  <c:v>41275</c:v>
                </c:pt>
                <c:pt idx="17">
                  <c:v>41640</c:v>
                </c:pt>
                <c:pt idx="18">
                  <c:v>42005</c:v>
                </c:pt>
                <c:pt idx="19">
                  <c:v>42370</c:v>
                </c:pt>
              </c:numCache>
            </c:numRef>
          </c:cat>
          <c:val>
            <c:numRef>
              <c:f>Statsformat!$B$21:$B$40</c:f>
              <c:numCache>
                <c:formatCode>0</c:formatCode>
                <c:ptCount val="20"/>
                <c:pt idx="0">
                  <c:v>35.747764600711434</c:v>
                </c:pt>
                <c:pt idx="1">
                  <c:v>33.974905976422995</c:v>
                </c:pt>
                <c:pt idx="2">
                  <c:v>32.874723920126115</c:v>
                </c:pt>
                <c:pt idx="3">
                  <c:v>31.428676106746263</c:v>
                </c:pt>
                <c:pt idx="4">
                  <c:v>31.425397256622432</c:v>
                </c:pt>
                <c:pt idx="5">
                  <c:v>31.18311692031936</c:v>
                </c:pt>
                <c:pt idx="6">
                  <c:v>31.121469216269453</c:v>
                </c:pt>
                <c:pt idx="7">
                  <c:v>31.003883189393893</c:v>
                </c:pt>
                <c:pt idx="8">
                  <c:v>31.162265854208982</c:v>
                </c:pt>
                <c:pt idx="9">
                  <c:v>30.565668640982445</c:v>
                </c:pt>
                <c:pt idx="10">
                  <c:v>30.134183488386824</c:v>
                </c:pt>
                <c:pt idx="11">
                  <c:v>30.427672641933391</c:v>
                </c:pt>
                <c:pt idx="12">
                  <c:v>32.423312587135641</c:v>
                </c:pt>
                <c:pt idx="13">
                  <c:v>31.070872450323307</c:v>
                </c:pt>
                <c:pt idx="14">
                  <c:v>30.656136125886103</c:v>
                </c:pt>
                <c:pt idx="15">
                  <c:v>30.622228469995711</c:v>
                </c:pt>
                <c:pt idx="16">
                  <c:v>30.18384908185519</c:v>
                </c:pt>
                <c:pt idx="17">
                  <c:v>29.258795086551114</c:v>
                </c:pt>
                <c:pt idx="18">
                  <c:v>28.366931348637259</c:v>
                </c:pt>
                <c:pt idx="19">
                  <c:v>27.954194442658597</c:v>
                </c:pt>
              </c:numCache>
            </c:numRef>
          </c:val>
          <c:smooth val="0"/>
        </c:ser>
        <c:ser>
          <c:idx val="1"/>
          <c:order val="1"/>
          <c:tx>
            <c:strRef>
              <c:f>Statsformat!$C$20</c:f>
              <c:strCache>
                <c:ptCount val="1"/>
                <c:pt idx="0">
                  <c:v>Takbegränsade utgifter</c:v>
                </c:pt>
              </c:strCache>
            </c:strRef>
          </c:tx>
          <c:spPr>
            <a:ln w="25400">
              <a:solidFill>
                <a:srgbClr val="000000"/>
              </a:solidFill>
              <a:prstDash val="sysDash"/>
            </a:ln>
          </c:spPr>
          <c:marker>
            <c:symbol val="none"/>
          </c:marker>
          <c:cat>
            <c:numRef>
              <c:f>Statsformat!$A$21:$A$40</c:f>
              <c:numCache>
                <c:formatCode>yyyy;@</c:formatCode>
                <c:ptCount val="20"/>
                <c:pt idx="0">
                  <c:v>35431</c:v>
                </c:pt>
                <c:pt idx="1">
                  <c:v>35796</c:v>
                </c:pt>
                <c:pt idx="2">
                  <c:v>36161</c:v>
                </c:pt>
                <c:pt idx="3">
                  <c:v>36526</c:v>
                </c:pt>
                <c:pt idx="4">
                  <c:v>36892</c:v>
                </c:pt>
                <c:pt idx="5">
                  <c:v>37257</c:v>
                </c:pt>
                <c:pt idx="6">
                  <c:v>37622</c:v>
                </c:pt>
                <c:pt idx="7">
                  <c:v>37987</c:v>
                </c:pt>
                <c:pt idx="8">
                  <c:v>38353</c:v>
                </c:pt>
                <c:pt idx="9">
                  <c:v>38718</c:v>
                </c:pt>
                <c:pt idx="10">
                  <c:v>39083</c:v>
                </c:pt>
                <c:pt idx="11">
                  <c:v>39448</c:v>
                </c:pt>
                <c:pt idx="12">
                  <c:v>39814</c:v>
                </c:pt>
                <c:pt idx="13">
                  <c:v>40179</c:v>
                </c:pt>
                <c:pt idx="14">
                  <c:v>40544</c:v>
                </c:pt>
                <c:pt idx="15">
                  <c:v>40909</c:v>
                </c:pt>
                <c:pt idx="16">
                  <c:v>41275</c:v>
                </c:pt>
                <c:pt idx="17">
                  <c:v>41640</c:v>
                </c:pt>
                <c:pt idx="18">
                  <c:v>42005</c:v>
                </c:pt>
                <c:pt idx="19">
                  <c:v>42370</c:v>
                </c:pt>
              </c:numCache>
            </c:numRef>
          </c:cat>
          <c:val>
            <c:numRef>
              <c:f>Statsformat!$C$21:$C$40</c:f>
              <c:numCache>
                <c:formatCode>0</c:formatCode>
                <c:ptCount val="20"/>
                <c:pt idx="0">
                  <c:v>34.500369376323079</c:v>
                </c:pt>
                <c:pt idx="1">
                  <c:v>33.877623178787019</c:v>
                </c:pt>
                <c:pt idx="2">
                  <c:v>32.80602837327168</c:v>
                </c:pt>
                <c:pt idx="3">
                  <c:v>31.208454667003906</c:v>
                </c:pt>
                <c:pt idx="4">
                  <c:v>31.224605396353901</c:v>
                </c:pt>
                <c:pt idx="5">
                  <c:v>31.168266201916815</c:v>
                </c:pt>
                <c:pt idx="6">
                  <c:v>31.006601022010965</c:v>
                </c:pt>
                <c:pt idx="7">
                  <c:v>30.912335100843798</c:v>
                </c:pt>
                <c:pt idx="8">
                  <c:v>30.957591743010603</c:v>
                </c:pt>
                <c:pt idx="9">
                  <c:v>30.165020648807257</c:v>
                </c:pt>
                <c:pt idx="10">
                  <c:v>29.243081773681407</c:v>
                </c:pt>
                <c:pt idx="11">
                  <c:v>30.004596896019741</c:v>
                </c:pt>
                <c:pt idx="12">
                  <c:v>31.637968924968529</c:v>
                </c:pt>
                <c:pt idx="13">
                  <c:v>29.930049084581984</c:v>
                </c:pt>
                <c:pt idx="14">
                  <c:v>28.529752397829878</c:v>
                </c:pt>
                <c:pt idx="15">
                  <c:v>28.880808553466498</c:v>
                </c:pt>
                <c:pt idx="16">
                  <c:v>29.391335171695754</c:v>
                </c:pt>
                <c:pt idx="17">
                  <c:v>28.846328671797</c:v>
                </c:pt>
                <c:pt idx="18">
                  <c:v>27.878671520745772</c:v>
                </c:pt>
                <c:pt idx="19">
                  <c:v>27.104337370994831</c:v>
                </c:pt>
              </c:numCache>
            </c:numRef>
          </c:val>
          <c:smooth val="0"/>
        </c:ser>
        <c:dLbls>
          <c:showLegendKey val="0"/>
          <c:showVal val="0"/>
          <c:showCatName val="0"/>
          <c:showSerName val="0"/>
          <c:showPercent val="0"/>
          <c:showBubbleSize val="0"/>
        </c:dLbls>
        <c:marker val="1"/>
        <c:smooth val="0"/>
        <c:axId val="193464576"/>
        <c:axId val="193470464"/>
      </c:lineChart>
      <c:dateAx>
        <c:axId val="193464576"/>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3470464"/>
        <c:crosses val="autoZero"/>
        <c:auto val="1"/>
        <c:lblOffset val="100"/>
        <c:baseTimeUnit val="years"/>
      </c:dateAx>
      <c:valAx>
        <c:axId val="193470464"/>
        <c:scaling>
          <c:orientation val="minMax"/>
          <c:max val="36"/>
          <c:min val="26"/>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3464576"/>
        <c:crossesAt val="1"/>
        <c:crossBetween val="between"/>
      </c:valAx>
      <c:spPr>
        <a:noFill/>
        <a:ln w="3175">
          <a:solidFill>
            <a:srgbClr val="000000"/>
          </a:solidFill>
          <a:prstDash val="solid"/>
        </a:ln>
      </c:spPr>
    </c:plotArea>
    <c:legend>
      <c:legendPos val="b"/>
      <c:layout>
        <c:manualLayout>
          <c:xMode val="edge"/>
          <c:yMode val="edge"/>
          <c:x val="0.12554328561690525"/>
          <c:y val="7.8938640132669977E-2"/>
          <c:w val="0.79314723926380371"/>
          <c:h val="2.9397493927520248E-2"/>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5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Procent av potentiell BNP</c:v>
                </c:pt>
              </c:strCache>
            </c:strRef>
          </c:tx>
          <c:spPr>
            <a:ln w="254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spalter'!$A$20:$A$41</c:f>
              <c:numCache>
                <c:formatCode>yyyy;@</c:formatCode>
                <c:ptCount val="22"/>
                <c:pt idx="0">
                  <c:v>35431</c:v>
                </c:pt>
                <c:pt idx="1">
                  <c:v>35796</c:v>
                </c:pt>
                <c:pt idx="2">
                  <c:v>36161</c:v>
                </c:pt>
                <c:pt idx="3">
                  <c:v>36526</c:v>
                </c:pt>
                <c:pt idx="4">
                  <c:v>36892</c:v>
                </c:pt>
                <c:pt idx="5">
                  <c:v>37257</c:v>
                </c:pt>
                <c:pt idx="6">
                  <c:v>37622</c:v>
                </c:pt>
                <c:pt idx="7">
                  <c:v>37987</c:v>
                </c:pt>
                <c:pt idx="8">
                  <c:v>38353</c:v>
                </c:pt>
                <c:pt idx="9">
                  <c:v>38718</c:v>
                </c:pt>
                <c:pt idx="10">
                  <c:v>39083</c:v>
                </c:pt>
                <c:pt idx="11">
                  <c:v>39448</c:v>
                </c:pt>
                <c:pt idx="12">
                  <c:v>39814</c:v>
                </c:pt>
                <c:pt idx="13">
                  <c:v>40179</c:v>
                </c:pt>
                <c:pt idx="14">
                  <c:v>40544</c:v>
                </c:pt>
                <c:pt idx="15">
                  <c:v>40909</c:v>
                </c:pt>
                <c:pt idx="16">
                  <c:v>41275</c:v>
                </c:pt>
                <c:pt idx="17">
                  <c:v>41640</c:v>
                </c:pt>
                <c:pt idx="18">
                  <c:v>42005</c:v>
                </c:pt>
                <c:pt idx="19">
                  <c:v>42370</c:v>
                </c:pt>
                <c:pt idx="20">
                  <c:v>42736</c:v>
                </c:pt>
                <c:pt idx="21">
                  <c:v>43101</c:v>
                </c:pt>
              </c:numCache>
            </c:numRef>
          </c:cat>
          <c:val>
            <c:numRef>
              <c:f>'Budgetmallar dubbla spalter'!$B$20:$B$41</c:f>
              <c:numCache>
                <c:formatCode>General</c:formatCode>
                <c:ptCount val="22"/>
                <c:pt idx="0">
                  <c:v>34.200000000000003</c:v>
                </c:pt>
                <c:pt idx="1">
                  <c:v>32.9</c:v>
                </c:pt>
                <c:pt idx="2">
                  <c:v>32.5</c:v>
                </c:pt>
                <c:pt idx="3">
                  <c:v>31.6</c:v>
                </c:pt>
                <c:pt idx="4">
                  <c:v>31.2</c:v>
                </c:pt>
                <c:pt idx="5">
                  <c:v>30.9</c:v>
                </c:pt>
                <c:pt idx="6">
                  <c:v>30.6</c:v>
                </c:pt>
                <c:pt idx="7">
                  <c:v>30.8</c:v>
                </c:pt>
                <c:pt idx="8">
                  <c:v>31</c:v>
                </c:pt>
                <c:pt idx="9">
                  <c:v>31</c:v>
                </c:pt>
                <c:pt idx="10">
                  <c:v>31</c:v>
                </c:pt>
                <c:pt idx="11">
                  <c:v>30.5</c:v>
                </c:pt>
                <c:pt idx="12">
                  <c:v>30.3</c:v>
                </c:pt>
                <c:pt idx="13">
                  <c:v>30.2</c:v>
                </c:pt>
                <c:pt idx="14">
                  <c:v>30.3</c:v>
                </c:pt>
                <c:pt idx="15">
                  <c:v>29.9</c:v>
                </c:pt>
                <c:pt idx="16">
                  <c:v>29.3</c:v>
                </c:pt>
                <c:pt idx="17">
                  <c:v>28.5</c:v>
                </c:pt>
                <c:pt idx="18">
                  <c:v>27.9</c:v>
                </c:pt>
                <c:pt idx="19">
                  <c:v>27.9</c:v>
                </c:pt>
                <c:pt idx="20">
                  <c:v>27.8</c:v>
                </c:pt>
                <c:pt idx="21">
                  <c:v>27.5</c:v>
                </c:pt>
              </c:numCache>
            </c:numRef>
          </c:val>
          <c:smooth val="0"/>
        </c:ser>
        <c:ser>
          <c:idx val="1"/>
          <c:order val="1"/>
          <c:tx>
            <c:strRef>
              <c:f>'Budgetmallar dubbla spalter'!$C$19</c:f>
              <c:strCache>
                <c:ptCount val="1"/>
                <c:pt idx="0">
                  <c:v>Procent av BNP</c:v>
                </c:pt>
              </c:strCache>
            </c:strRef>
          </c:tx>
          <c:spPr>
            <a:ln w="25400">
              <a:solidFill>
                <a:srgbClr val="000000"/>
              </a:solidFill>
              <a:prstDash val="sysDash"/>
            </a:ln>
          </c:spPr>
          <c:marker>
            <c:symbol val="none"/>
          </c:marker>
          <c:cat>
            <c:numRef>
              <c:f>'Budgetmallar dubbla spalter'!$A$20:$A$41</c:f>
              <c:numCache>
                <c:formatCode>yyyy;@</c:formatCode>
                <c:ptCount val="22"/>
                <c:pt idx="0">
                  <c:v>35431</c:v>
                </c:pt>
                <c:pt idx="1">
                  <c:v>35796</c:v>
                </c:pt>
                <c:pt idx="2">
                  <c:v>36161</c:v>
                </c:pt>
                <c:pt idx="3">
                  <c:v>36526</c:v>
                </c:pt>
                <c:pt idx="4">
                  <c:v>36892</c:v>
                </c:pt>
                <c:pt idx="5">
                  <c:v>37257</c:v>
                </c:pt>
                <c:pt idx="6">
                  <c:v>37622</c:v>
                </c:pt>
                <c:pt idx="7">
                  <c:v>37987</c:v>
                </c:pt>
                <c:pt idx="8">
                  <c:v>38353</c:v>
                </c:pt>
                <c:pt idx="9">
                  <c:v>38718</c:v>
                </c:pt>
                <c:pt idx="10">
                  <c:v>39083</c:v>
                </c:pt>
                <c:pt idx="11">
                  <c:v>39448</c:v>
                </c:pt>
                <c:pt idx="12">
                  <c:v>39814</c:v>
                </c:pt>
                <c:pt idx="13">
                  <c:v>40179</c:v>
                </c:pt>
                <c:pt idx="14">
                  <c:v>40544</c:v>
                </c:pt>
                <c:pt idx="15">
                  <c:v>40909</c:v>
                </c:pt>
                <c:pt idx="16">
                  <c:v>41275</c:v>
                </c:pt>
                <c:pt idx="17">
                  <c:v>41640</c:v>
                </c:pt>
                <c:pt idx="18">
                  <c:v>42005</c:v>
                </c:pt>
                <c:pt idx="19">
                  <c:v>42370</c:v>
                </c:pt>
                <c:pt idx="20">
                  <c:v>42736</c:v>
                </c:pt>
                <c:pt idx="21">
                  <c:v>43101</c:v>
                </c:pt>
              </c:numCache>
            </c:numRef>
          </c:cat>
          <c:val>
            <c:numRef>
              <c:f>'Budgetmallar dubbla spalter'!$C$20:$C$41</c:f>
              <c:numCache>
                <c:formatCode>General</c:formatCode>
                <c:ptCount val="22"/>
                <c:pt idx="0">
                  <c:v>35.700000000000003</c:v>
                </c:pt>
                <c:pt idx="1">
                  <c:v>34</c:v>
                </c:pt>
                <c:pt idx="2">
                  <c:v>32.9</c:v>
                </c:pt>
                <c:pt idx="3">
                  <c:v>31.4</c:v>
                </c:pt>
                <c:pt idx="4">
                  <c:v>31.4</c:v>
                </c:pt>
                <c:pt idx="5">
                  <c:v>31.2</c:v>
                </c:pt>
                <c:pt idx="6">
                  <c:v>31.1</c:v>
                </c:pt>
                <c:pt idx="7">
                  <c:v>31</c:v>
                </c:pt>
                <c:pt idx="8">
                  <c:v>31.2</c:v>
                </c:pt>
                <c:pt idx="9">
                  <c:v>30.6</c:v>
                </c:pt>
                <c:pt idx="10">
                  <c:v>30.1</c:v>
                </c:pt>
                <c:pt idx="11">
                  <c:v>30.4</c:v>
                </c:pt>
                <c:pt idx="12">
                  <c:v>32.4</c:v>
                </c:pt>
                <c:pt idx="13">
                  <c:v>31.1</c:v>
                </c:pt>
                <c:pt idx="14">
                  <c:v>30.7</c:v>
                </c:pt>
                <c:pt idx="15">
                  <c:v>30.6</c:v>
                </c:pt>
                <c:pt idx="16">
                  <c:v>30.2</c:v>
                </c:pt>
                <c:pt idx="17">
                  <c:v>29.3</c:v>
                </c:pt>
                <c:pt idx="18">
                  <c:v>28.4</c:v>
                </c:pt>
                <c:pt idx="19">
                  <c:v>28</c:v>
                </c:pt>
                <c:pt idx="20">
                  <c:v>27.8</c:v>
                </c:pt>
                <c:pt idx="21">
                  <c:v>27.5</c:v>
                </c:pt>
              </c:numCache>
            </c:numRef>
          </c:val>
          <c:smooth val="0"/>
        </c:ser>
        <c:dLbls>
          <c:showLegendKey val="0"/>
          <c:showVal val="0"/>
          <c:showCatName val="0"/>
          <c:showSerName val="0"/>
          <c:showPercent val="0"/>
          <c:showBubbleSize val="0"/>
        </c:dLbls>
        <c:marker val="1"/>
        <c:smooth val="0"/>
        <c:axId val="193525248"/>
        <c:axId val="193526784"/>
      </c:lineChart>
      <c:dateAx>
        <c:axId val="193525248"/>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3526784"/>
        <c:crosses val="autoZero"/>
        <c:auto val="1"/>
        <c:lblOffset val="100"/>
        <c:baseTimeUnit val="years"/>
      </c:dateAx>
      <c:valAx>
        <c:axId val="193526784"/>
        <c:scaling>
          <c:orientation val="minMax"/>
          <c:max val="36"/>
          <c:min val="26"/>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3525248"/>
        <c:crossesAt val="1"/>
        <c:crossBetween val="between"/>
        <c:majorUnit val="1"/>
      </c:valAx>
      <c:spPr>
        <a:noFill/>
        <a:ln w="3175">
          <a:solidFill>
            <a:srgbClr val="000000"/>
          </a:solidFill>
          <a:prstDash val="solid"/>
        </a:ln>
      </c:spPr>
    </c:plotArea>
    <c:legend>
      <c:legendPos val="b"/>
      <c:layout>
        <c:manualLayout>
          <c:xMode val="edge"/>
          <c:yMode val="edge"/>
          <c:x val="0.15151465576005455"/>
          <c:y val="9.643158861340681E-2"/>
          <c:w val="0.79314723926380371"/>
          <c:h val="0.11686317722681361"/>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5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'Budgetmallar dubbla spalter'!$B$19</c:f>
              <c:strCache>
                <c:ptCount val="1"/>
                <c:pt idx="0">
                  <c:v>Finansiellt sparande</c:v>
                </c:pt>
              </c:strCache>
            </c:strRef>
          </c:tx>
          <c:spPr>
            <a:solidFill>
              <a:srgbClr val="000000"/>
            </a:solidFill>
            <a:ln w="25400">
              <a:noFill/>
            </a:ln>
          </c:spPr>
          <c:invertIfNegative val="0"/>
          <c:dPt>
            <c:idx val="0"/>
            <c:invertIfNegative val="0"/>
            <c:bubble3D val="0"/>
          </c:dPt>
          <c:dPt>
            <c:idx val="1"/>
            <c:invertIfNegative val="0"/>
            <c:bubble3D val="0"/>
          </c:dPt>
          <c:dPt>
            <c:idx val="2"/>
            <c:invertIfNegative val="0"/>
            <c:bubble3D val="0"/>
          </c:dPt>
          <c:dPt>
            <c:idx val="3"/>
            <c:invertIfNegative val="0"/>
            <c:bubble3D val="0"/>
          </c:dPt>
          <c:dPt>
            <c:idx val="4"/>
            <c:invertIfNegative val="0"/>
            <c:bubble3D val="0"/>
          </c:dPt>
          <c:dPt>
            <c:idx val="5"/>
            <c:invertIfNegative val="0"/>
            <c:bubble3D val="0"/>
          </c:dPt>
          <c:dPt>
            <c:idx val="6"/>
            <c:invertIfNegative val="0"/>
            <c:bubble3D val="0"/>
          </c:dPt>
          <c:dPt>
            <c:idx val="7"/>
            <c:invertIfNegative val="0"/>
            <c:bubble3D val="0"/>
          </c:dPt>
          <c:dPt>
            <c:idx val="8"/>
            <c:invertIfNegative val="0"/>
            <c:bubble3D val="0"/>
          </c:dPt>
          <c:dPt>
            <c:idx val="9"/>
            <c:invertIfNegative val="0"/>
            <c:bubble3D val="0"/>
          </c:dPt>
          <c:dPt>
            <c:idx val="10"/>
            <c:invertIfNegative val="0"/>
            <c:bubble3D val="0"/>
          </c:dPt>
          <c:cat>
            <c:numRef>
              <c:f>'Budgetmallar dubbla spalter'!$A$30:$A$48</c:f>
              <c:numCache>
                <c:formatCode>yyyy;@</c:formatCode>
                <c:ptCount val="19"/>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numCache>
            </c:numRef>
          </c:cat>
          <c:val>
            <c:numRef>
              <c:f>'Budgetmallar dubbla spalter'!$B$30:$B$48</c:f>
              <c:numCache>
                <c:formatCode>0.00</c:formatCode>
                <c:ptCount val="19"/>
                <c:pt idx="0">
                  <c:v>1.4549999600000001</c:v>
                </c:pt>
                <c:pt idx="1">
                  <c:v>-5.7970000399999995</c:v>
                </c:pt>
                <c:pt idx="2">
                  <c:v>-14.476000040000001</c:v>
                </c:pt>
                <c:pt idx="3">
                  <c:v>-8.8910000400000015</c:v>
                </c:pt>
                <c:pt idx="4">
                  <c:v>0.89799996000000004</c:v>
                </c:pt>
                <c:pt idx="5">
                  <c:v>11.812999959999999</c:v>
                </c:pt>
                <c:pt idx="6">
                  <c:v>3.8459999599999999</c:v>
                </c:pt>
                <c:pt idx="7">
                  <c:v>3.4649999600000001</c:v>
                </c:pt>
                <c:pt idx="8">
                  <c:v>-3.62300004</c:v>
                </c:pt>
                <c:pt idx="9">
                  <c:v>-8.844000040000001</c:v>
                </c:pt>
                <c:pt idx="10">
                  <c:v>6.266</c:v>
                </c:pt>
                <c:pt idx="11">
                  <c:v>-12.628</c:v>
                </c:pt>
                <c:pt idx="12">
                  <c:v>-3.8460000000000001</c:v>
                </c:pt>
                <c:pt idx="13">
                  <c:v>-7.5679999999999996</c:v>
                </c:pt>
                <c:pt idx="14">
                  <c:v>-9.2554366925702194</c:v>
                </c:pt>
                <c:pt idx="15">
                  <c:v>-7.2195817886095615</c:v>
                </c:pt>
                <c:pt idx="16">
                  <c:v>-6.1327488752850909</c:v>
                </c:pt>
                <c:pt idx="17">
                  <c:v>-5.9000480927149761</c:v>
                </c:pt>
                <c:pt idx="18">
                  <c:v>-7.4701427286178221</c:v>
                </c:pt>
              </c:numCache>
            </c:numRef>
          </c:val>
        </c:ser>
        <c:ser>
          <c:idx val="1"/>
          <c:order val="1"/>
          <c:tx>
            <c:strRef>
              <c:f>'Budgetmallar dubbla spalter'!$C$19</c:f>
              <c:strCache>
                <c:ptCount val="1"/>
                <c:pt idx="0">
                  <c:v>Resultat</c:v>
                </c:pt>
              </c:strCache>
            </c:strRef>
          </c:tx>
          <c:spPr>
            <a:solidFill>
              <a:srgbClr val="808080"/>
            </a:solidFill>
            <a:ln w="25400">
              <a:noFill/>
            </a:ln>
          </c:spPr>
          <c:invertIfNegative val="0"/>
          <c:cat>
            <c:numRef>
              <c:f>'Budgetmallar dubbla spalter'!$A$30:$A$48</c:f>
              <c:numCache>
                <c:formatCode>yyyy;@</c:formatCode>
                <c:ptCount val="19"/>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numCache>
            </c:numRef>
          </c:cat>
          <c:val>
            <c:numRef>
              <c:f>'Budgetmallar dubbla spalter'!$C$30:$C$48</c:f>
              <c:numCache>
                <c:formatCode>0.00</c:formatCode>
                <c:ptCount val="19"/>
                <c:pt idx="0">
                  <c:v>1.3860279999999998</c:v>
                </c:pt>
                <c:pt idx="1">
                  <c:v>1.3411</c:v>
                </c:pt>
                <c:pt idx="2">
                  <c:v>-7.0564960000000001</c:v>
                </c:pt>
                <c:pt idx="3">
                  <c:v>-0.80669399999999991</c:v>
                </c:pt>
                <c:pt idx="4">
                  <c:v>2.1958419999999998</c:v>
                </c:pt>
                <c:pt idx="5">
                  <c:v>13.279724</c:v>
                </c:pt>
                <c:pt idx="6">
                  <c:v>15.171707</c:v>
                </c:pt>
                <c:pt idx="7">
                  <c:v>14.068900000000001</c:v>
                </c:pt>
                <c:pt idx="8">
                  <c:v>7.931</c:v>
                </c:pt>
                <c:pt idx="9">
                  <c:v>13.347</c:v>
                </c:pt>
                <c:pt idx="10">
                  <c:v>18.305</c:v>
                </c:pt>
                <c:pt idx="11">
                  <c:v>6.8979999999999997</c:v>
                </c:pt>
                <c:pt idx="12">
                  <c:v>19.314</c:v>
                </c:pt>
                <c:pt idx="13">
                  <c:v>13.91</c:v>
                </c:pt>
                <c:pt idx="14" formatCode="0.0">
                  <c:v>10.47211589690288</c:v>
                </c:pt>
                <c:pt idx="15" formatCode="0.0">
                  <c:v>11.837124478176571</c:v>
                </c:pt>
                <c:pt idx="16" formatCode="0.0">
                  <c:v>13.36037772694368</c:v>
                </c:pt>
                <c:pt idx="17" formatCode="0.0">
                  <c:v>14.33171184429176</c:v>
                </c:pt>
                <c:pt idx="18" formatCode="0.0">
                  <c:v>13.705936369072132</c:v>
                </c:pt>
              </c:numCache>
            </c:numRef>
          </c:val>
        </c:ser>
        <c:dLbls>
          <c:showLegendKey val="0"/>
          <c:showVal val="0"/>
          <c:showCatName val="0"/>
          <c:showSerName val="0"/>
          <c:showPercent val="0"/>
          <c:showBubbleSize val="0"/>
        </c:dLbls>
        <c:gapWidth val="50"/>
        <c:axId val="195700992"/>
        <c:axId val="195747840"/>
      </c:barChart>
      <c:dateAx>
        <c:axId val="195700992"/>
        <c:scaling>
          <c:orientation val="minMax"/>
        </c:scaling>
        <c:delete val="0"/>
        <c:axPos val="b"/>
        <c:numFmt formatCode="yy"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195747840"/>
        <c:crosses val="autoZero"/>
        <c:auto val="1"/>
        <c:lblOffset val="100"/>
        <c:baseTimeUnit val="years"/>
      </c:dateAx>
      <c:valAx>
        <c:axId val="195747840"/>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5700992"/>
        <c:crossesAt val="1"/>
        <c:crossBetween val="between"/>
      </c:valAx>
      <c:spPr>
        <a:noFill/>
        <a:ln w="3175">
          <a:solidFill>
            <a:srgbClr val="000000"/>
          </a:solidFill>
          <a:prstDash val="solid"/>
        </a:ln>
      </c:spPr>
    </c:plotArea>
    <c:legend>
      <c:legendPos val="b"/>
      <c:layout>
        <c:manualLayout>
          <c:xMode val="edge"/>
          <c:yMode val="edge"/>
          <c:x val="0.14285753237900478"/>
          <c:y val="7.367330016583748E-2"/>
          <c:w val="0.81380061349693256"/>
          <c:h val="5.2587893864013267E-2"/>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5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8268398268398272"/>
          <c:h val="0.97891460055096424"/>
        </c:manualLayout>
      </c:layout>
      <c:barChart>
        <c:barDir val="col"/>
        <c:grouping val="clustered"/>
        <c:varyColors val="0"/>
        <c:ser>
          <c:idx val="0"/>
          <c:order val="0"/>
          <c:tx>
            <c:strRef>
              <c:f>'[diagram 6.1 Totala skatteintäkter.xlsx]Budgetmallar dubbla spalter'!$B$19</c:f>
              <c:strCache>
                <c:ptCount val="1"/>
                <c:pt idx="0">
                  <c:v>Årlig förändring, procent</c:v>
                </c:pt>
              </c:strCache>
            </c:strRef>
          </c:tx>
          <c:spPr>
            <a:solidFill>
              <a:srgbClr val="000000"/>
            </a:solidFill>
            <a:ln w="25400">
              <a:noFill/>
            </a:ln>
          </c:spPr>
          <c:invertIfNegative val="0"/>
          <c:dPt>
            <c:idx val="0"/>
            <c:invertIfNegative val="0"/>
            <c:bubble3D val="0"/>
          </c:dPt>
          <c:dPt>
            <c:idx val="1"/>
            <c:invertIfNegative val="0"/>
            <c:bubble3D val="0"/>
          </c:dPt>
          <c:dPt>
            <c:idx val="2"/>
            <c:invertIfNegative val="0"/>
            <c:bubble3D val="0"/>
          </c:dPt>
          <c:dPt>
            <c:idx val="3"/>
            <c:invertIfNegative val="0"/>
            <c:bubble3D val="0"/>
          </c:dPt>
          <c:dPt>
            <c:idx val="4"/>
            <c:invertIfNegative val="0"/>
            <c:bubble3D val="0"/>
          </c:dPt>
          <c:dPt>
            <c:idx val="5"/>
            <c:invertIfNegative val="0"/>
            <c:bubble3D val="0"/>
          </c:dPt>
          <c:dPt>
            <c:idx val="6"/>
            <c:invertIfNegative val="0"/>
            <c:bubble3D val="0"/>
          </c:dPt>
          <c:dPt>
            <c:idx val="7"/>
            <c:invertIfNegative val="0"/>
            <c:bubble3D val="0"/>
          </c:dPt>
          <c:dPt>
            <c:idx val="8"/>
            <c:invertIfNegative val="0"/>
            <c:bubble3D val="0"/>
          </c:dPt>
          <c:dPt>
            <c:idx val="9"/>
            <c:invertIfNegative val="0"/>
            <c:bubble3D val="0"/>
          </c:dPt>
          <c:dPt>
            <c:idx val="10"/>
            <c:invertIfNegative val="0"/>
            <c:bubble3D val="0"/>
          </c:dPt>
          <c:cat>
            <c:numRef>
              <c:f>'[diagram 6.1 Totala skatteintäkter.xlsx]Budgetmallar dubbla spalter'!$A$21:$A$39</c:f>
              <c:numCache>
                <c:formatCode>yyyy;@</c:formatCode>
                <c:ptCount val="19"/>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numCache>
            </c:numRef>
          </c:cat>
          <c:val>
            <c:numRef>
              <c:f>'[diagram 6.1 Totala skatteintäkter.xlsx]Budgetmallar dubbla spalter'!$B$21:$B$39</c:f>
              <c:numCache>
                <c:formatCode>0</c:formatCode>
                <c:ptCount val="19"/>
                <c:pt idx="0">
                  <c:v>6.5511850872132626</c:v>
                </c:pt>
                <c:pt idx="1">
                  <c:v>-0.48935284549370683</c:v>
                </c:pt>
                <c:pt idx="2">
                  <c:v>1.1207717336891854E-2</c:v>
                </c:pt>
                <c:pt idx="3">
                  <c:v>4.844250339720535</c:v>
                </c:pt>
                <c:pt idx="4">
                  <c:v>5.1956186437561724</c:v>
                </c:pt>
                <c:pt idx="5">
                  <c:v>5.8387541594539627</c:v>
                </c:pt>
                <c:pt idx="6">
                  <c:v>5.1254750747665279</c:v>
                </c:pt>
                <c:pt idx="7">
                  <c:v>4.0531466882298917</c:v>
                </c:pt>
                <c:pt idx="8">
                  <c:v>0.49405042320613823</c:v>
                </c:pt>
                <c:pt idx="9">
                  <c:v>-2.8094421134510439</c:v>
                </c:pt>
                <c:pt idx="10">
                  <c:v>4.8326661952673655</c:v>
                </c:pt>
                <c:pt idx="11">
                  <c:v>2.0249425859672598</c:v>
                </c:pt>
                <c:pt idx="12">
                  <c:v>1.0473031337884686</c:v>
                </c:pt>
                <c:pt idx="13">
                  <c:v>3.2951055579915955</c:v>
                </c:pt>
                <c:pt idx="14">
                  <c:v>3.2016896423133767</c:v>
                </c:pt>
                <c:pt idx="15">
                  <c:v>4.7075164004180881</c:v>
                </c:pt>
                <c:pt idx="16">
                  <c:v>5.1389048704521212</c:v>
                </c:pt>
                <c:pt idx="17">
                  <c:v>4.7915042236820415</c:v>
                </c:pt>
                <c:pt idx="18">
                  <c:v>4.4952941311330319</c:v>
                </c:pt>
              </c:numCache>
            </c:numRef>
          </c:val>
        </c:ser>
        <c:dLbls>
          <c:showLegendKey val="0"/>
          <c:showVal val="0"/>
          <c:showCatName val="0"/>
          <c:showSerName val="0"/>
          <c:showPercent val="0"/>
          <c:showBubbleSize val="0"/>
        </c:dLbls>
        <c:gapWidth val="50"/>
        <c:axId val="195825024"/>
        <c:axId val="195839488"/>
      </c:barChart>
      <c:lineChart>
        <c:grouping val="standard"/>
        <c:varyColors val="0"/>
        <c:ser>
          <c:idx val="1"/>
          <c:order val="1"/>
          <c:tx>
            <c:strRef>
              <c:f>'[diagram 6.1 Totala skatteintäkter.xlsx]Budgetmallar dubbla spalter'!$C$19</c:f>
              <c:strCache>
                <c:ptCount val="1"/>
                <c:pt idx="0">
                  <c:v>Miljarder kronor</c:v>
                </c:pt>
              </c:strCache>
            </c:strRef>
          </c:tx>
          <c:marker>
            <c:symbol val="none"/>
          </c:marker>
          <c:cat>
            <c:numRef>
              <c:f>'[diagram 6.1 Totala skatteintäkter.xlsx]Budgetmallar dubbla spalter'!$A$21:$A$39</c:f>
              <c:numCache>
                <c:formatCode>yyyy;@</c:formatCode>
                <c:ptCount val="19"/>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numCache>
            </c:numRef>
          </c:cat>
          <c:val>
            <c:numRef>
              <c:f>'[diagram 6.1 Totala skatteintäkter.xlsx]Budgetmallar dubbla spalter'!$C$21:$C$39</c:f>
              <c:numCache>
                <c:formatCode>0</c:formatCode>
                <c:ptCount val="19"/>
                <c:pt idx="0">
                  <c:v>1165.1103698965196</c:v>
                </c:pt>
                <c:pt idx="1">
                  <c:v>1159.41379160414</c:v>
                </c:pt>
                <c:pt idx="2">
                  <c:v>1159.4778486402599</c:v>
                </c:pt>
                <c:pt idx="3">
                  <c:v>1215.645858262</c:v>
                </c:pt>
                <c:pt idx="4">
                  <c:v>1278.8061811159102</c:v>
                </c:pt>
                <c:pt idx="5">
                  <c:v>1353.4725302071699</c:v>
                </c:pt>
                <c:pt idx="6">
                  <c:v>1422.8444273867503</c:v>
                </c:pt>
                <c:pt idx="7">
                  <c:v>1480.5143991740399</c:v>
                </c:pt>
                <c:pt idx="8">
                  <c:v>1487.8288868287871</c:v>
                </c:pt>
                <c:pt idx="9">
                  <c:v>1446.0291955061293</c:v>
                </c:pt>
                <c:pt idx="10">
                  <c:v>1515.9109596110507</c:v>
                </c:pt>
                <c:pt idx="11">
                  <c:v>1546.6072861975599</c:v>
                </c:pt>
                <c:pt idx="12">
                  <c:v>1562.8049527733076</c:v>
                </c:pt>
                <c:pt idx="13">
                  <c:v>1614.3010256327088</c:v>
                </c:pt>
                <c:pt idx="14">
                  <c:v>1665.9859343661499</c:v>
                </c:pt>
                <c:pt idx="15">
                  <c:v>1744.412495455095</c:v>
                </c:pt>
                <c:pt idx="16">
                  <c:v>1834.0561941448123</c:v>
                </c:pt>
                <c:pt idx="17">
                  <c:v>1921.9350741519631</c:v>
                </c:pt>
                <c:pt idx="18">
                  <c:v>2008.3317087445037</c:v>
                </c:pt>
              </c:numCache>
            </c:numRef>
          </c:val>
          <c:smooth val="0"/>
        </c:ser>
        <c:ser>
          <c:idx val="2"/>
          <c:order val="2"/>
          <c:tx>
            <c:strRef>
              <c:f>'[diagram 6.1 Totala skatteintäkter.xlsx]Budgetmallar dubbla spalter'!$D$19</c:f>
              <c:strCache>
                <c:ptCount val="1"/>
              </c:strCache>
            </c:strRef>
          </c:tx>
          <c:spPr>
            <a:ln w="12700">
              <a:solidFill>
                <a:srgbClr val="000000"/>
              </a:solidFill>
              <a:prstDash val="solid"/>
            </a:ln>
          </c:spPr>
          <c:marker>
            <c:symbol val="diamond"/>
            <c:size val="5"/>
            <c:spPr>
              <a:solidFill>
                <a:srgbClr val="000000"/>
              </a:solidFill>
              <a:ln>
                <a:solidFill>
                  <a:srgbClr val="000000"/>
                </a:solidFill>
                <a:prstDash val="solid"/>
              </a:ln>
            </c:spPr>
          </c:marker>
          <c:cat>
            <c:numRef>
              <c:f>'[diagram 6.1 Totala skatteintäkter.xlsx]Budgetmallar dubbla spalter'!$A$20:$A$30</c:f>
              <c:numCache>
                <c:formatCode>yyyy;@</c:formatCode>
                <c:ptCount val="11"/>
                <c:pt idx="0">
                  <c:v>36161</c:v>
                </c:pt>
                <c:pt idx="1">
                  <c:v>36526</c:v>
                </c:pt>
                <c:pt idx="2">
                  <c:v>36892</c:v>
                </c:pt>
                <c:pt idx="3">
                  <c:v>37257</c:v>
                </c:pt>
                <c:pt idx="4">
                  <c:v>37622</c:v>
                </c:pt>
                <c:pt idx="5">
                  <c:v>37987</c:v>
                </c:pt>
                <c:pt idx="6">
                  <c:v>38353</c:v>
                </c:pt>
                <c:pt idx="7">
                  <c:v>38718</c:v>
                </c:pt>
                <c:pt idx="8">
                  <c:v>39083</c:v>
                </c:pt>
                <c:pt idx="9">
                  <c:v>39448</c:v>
                </c:pt>
                <c:pt idx="10">
                  <c:v>39814</c:v>
                </c:pt>
              </c:numCache>
            </c:numRef>
          </c:cat>
          <c:val>
            <c:numRef>
              <c:f>'[diagram 6.1 Totala skatteintäkter.xlsx]Budgetmallar dubbla spalter'!$D$20:$D$30</c:f>
              <c:numCache>
                <c:formatCode>General</c:formatCode>
                <c:ptCount val="11"/>
              </c:numCache>
            </c:numRef>
          </c:val>
          <c:smooth val="0"/>
        </c:ser>
        <c:dLbls>
          <c:showLegendKey val="0"/>
          <c:showVal val="0"/>
          <c:showCatName val="0"/>
          <c:showSerName val="0"/>
          <c:showPercent val="0"/>
          <c:showBubbleSize val="0"/>
        </c:dLbls>
        <c:marker val="1"/>
        <c:smooth val="0"/>
        <c:axId val="195846912"/>
        <c:axId val="195841024"/>
      </c:lineChart>
      <c:dateAx>
        <c:axId val="195825024"/>
        <c:scaling>
          <c:orientation val="minMax"/>
        </c:scaling>
        <c:delete val="0"/>
        <c:axPos val="b"/>
        <c:numFmt formatCode="yy" sourceLinked="0"/>
        <c:majorTickMark val="cross"/>
        <c:minorTickMark val="none"/>
        <c:tickLblPos val="low"/>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95839488"/>
        <c:crosses val="autoZero"/>
        <c:auto val="1"/>
        <c:lblOffset val="100"/>
        <c:baseTimeUnit val="years"/>
      </c:dateAx>
      <c:valAx>
        <c:axId val="195839488"/>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95825024"/>
        <c:crossesAt val="1"/>
        <c:crossBetween val="between"/>
      </c:valAx>
      <c:valAx>
        <c:axId val="195841024"/>
        <c:scaling>
          <c:orientation val="minMax"/>
          <c:min val="900"/>
        </c:scaling>
        <c:delete val="0"/>
        <c:axPos val="r"/>
        <c:numFmt formatCode="0"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95846912"/>
        <c:crosses val="max"/>
        <c:crossBetween val="between"/>
      </c:valAx>
      <c:dateAx>
        <c:axId val="195846912"/>
        <c:scaling>
          <c:orientation val="minMax"/>
        </c:scaling>
        <c:delete val="1"/>
        <c:axPos val="b"/>
        <c:numFmt formatCode="yyyy;@" sourceLinked="1"/>
        <c:majorTickMark val="out"/>
        <c:minorTickMark val="none"/>
        <c:tickLblPos val="nextTo"/>
        <c:crossAx val="195841024"/>
        <c:crosses val="autoZero"/>
        <c:auto val="1"/>
        <c:lblOffset val="100"/>
        <c:baseTimeUnit val="years"/>
      </c:dateAx>
      <c:spPr>
        <a:noFill/>
        <a:ln w="3175">
          <a:solidFill>
            <a:srgbClr val="000000"/>
          </a:solidFill>
          <a:prstDash val="solid"/>
        </a:ln>
      </c:spPr>
    </c:plotArea>
    <c:legend>
      <c:legendPos val="b"/>
      <c:layout>
        <c:manualLayout>
          <c:xMode val="edge"/>
          <c:yMode val="edge"/>
          <c:x val="6.0614860259032032E-2"/>
          <c:y val="0.76756657483930213"/>
          <c:w val="0.42439706884798911"/>
          <c:h val="0.1173595041322314"/>
        </c:manualLayout>
      </c:layout>
      <c:overlay val="0"/>
      <c:spPr>
        <a:noFill/>
        <a:ln w="25400">
          <a:noFill/>
        </a:ln>
        <a:effectLst/>
      </c:spPr>
      <c:txPr>
        <a:bodyPr/>
        <a:lstStyle/>
        <a:p>
          <a:pPr>
            <a:defRPr sz="700" b="1">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5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2407975460122693E-2"/>
          <c:y val="4.4843434343434345E-2"/>
          <c:w val="0.89162235855487393"/>
          <c:h val="0.87294582185491276"/>
        </c:manualLayout>
      </c:layout>
      <c:barChart>
        <c:barDir val="col"/>
        <c:grouping val="clustered"/>
        <c:varyColors val="0"/>
        <c:ser>
          <c:idx val="0"/>
          <c:order val="0"/>
          <c:tx>
            <c:strRef>
              <c:f>'Budgetmallar dubbla spalter'!$B$19</c:f>
              <c:strCache>
                <c:ptCount val="1"/>
                <c:pt idx="0">
                  <c:v>Arbetade timmar</c:v>
                </c:pt>
              </c:strCache>
            </c:strRef>
          </c:tx>
          <c:spPr>
            <a:solidFill>
              <a:srgbClr val="000000"/>
            </a:solidFill>
            <a:ln w="25400">
              <a:noFill/>
            </a:ln>
          </c:spPr>
          <c:invertIfNegative val="0"/>
          <c:dPt>
            <c:idx val="0"/>
            <c:invertIfNegative val="0"/>
            <c:bubble3D val="0"/>
          </c:dPt>
          <c:dPt>
            <c:idx val="1"/>
            <c:invertIfNegative val="0"/>
            <c:bubble3D val="0"/>
          </c:dPt>
          <c:dPt>
            <c:idx val="2"/>
            <c:invertIfNegative val="0"/>
            <c:bubble3D val="0"/>
          </c:dPt>
          <c:dPt>
            <c:idx val="3"/>
            <c:invertIfNegative val="0"/>
            <c:bubble3D val="0"/>
          </c:dPt>
          <c:dPt>
            <c:idx val="4"/>
            <c:invertIfNegative val="0"/>
            <c:bubble3D val="0"/>
          </c:dPt>
          <c:dPt>
            <c:idx val="5"/>
            <c:invertIfNegative val="0"/>
            <c:bubble3D val="0"/>
          </c:dPt>
          <c:dPt>
            <c:idx val="6"/>
            <c:invertIfNegative val="0"/>
            <c:bubble3D val="0"/>
          </c:dPt>
          <c:dPt>
            <c:idx val="7"/>
            <c:invertIfNegative val="0"/>
            <c:bubble3D val="0"/>
          </c:dPt>
          <c:dPt>
            <c:idx val="8"/>
            <c:invertIfNegative val="0"/>
            <c:bubble3D val="0"/>
          </c:dPt>
          <c:dPt>
            <c:idx val="9"/>
            <c:invertIfNegative val="0"/>
            <c:bubble3D val="0"/>
          </c:dPt>
          <c:dPt>
            <c:idx val="10"/>
            <c:invertIfNegative val="0"/>
            <c:bubble3D val="0"/>
          </c:dPt>
          <c:cat>
            <c:numRef>
              <c:f>'Budgetmallar dubbla spalter'!$A$20:$A$38</c:f>
              <c:numCache>
                <c:formatCode>yyyy;@</c:formatCode>
                <c:ptCount val="19"/>
                <c:pt idx="0">
                  <c:v>36526</c:v>
                </c:pt>
                <c:pt idx="1">
                  <c:v>36892</c:v>
                </c:pt>
                <c:pt idx="2">
                  <c:v>37257</c:v>
                </c:pt>
                <c:pt idx="3">
                  <c:v>37622</c:v>
                </c:pt>
                <c:pt idx="4">
                  <c:v>37987</c:v>
                </c:pt>
                <c:pt idx="5">
                  <c:v>38353</c:v>
                </c:pt>
                <c:pt idx="6">
                  <c:v>38718</c:v>
                </c:pt>
                <c:pt idx="7">
                  <c:v>39083</c:v>
                </c:pt>
                <c:pt idx="8">
                  <c:v>39448</c:v>
                </c:pt>
                <c:pt idx="9">
                  <c:v>39814</c:v>
                </c:pt>
                <c:pt idx="10">
                  <c:v>40179</c:v>
                </c:pt>
                <c:pt idx="11">
                  <c:v>40545</c:v>
                </c:pt>
                <c:pt idx="12">
                  <c:v>40911</c:v>
                </c:pt>
                <c:pt idx="13">
                  <c:v>41278</c:v>
                </c:pt>
                <c:pt idx="14">
                  <c:v>41644</c:v>
                </c:pt>
                <c:pt idx="15">
                  <c:v>42010</c:v>
                </c:pt>
                <c:pt idx="16">
                  <c:v>42376</c:v>
                </c:pt>
                <c:pt idx="17">
                  <c:v>42743</c:v>
                </c:pt>
                <c:pt idx="18">
                  <c:v>43109</c:v>
                </c:pt>
              </c:numCache>
            </c:numRef>
          </c:cat>
          <c:val>
            <c:numRef>
              <c:f>'Budgetmallar dubbla spalter'!$B$20:$B$38</c:f>
              <c:numCache>
                <c:formatCode>0.0</c:formatCode>
                <c:ptCount val="19"/>
                <c:pt idx="0">
                  <c:v>1.7562896501648502</c:v>
                </c:pt>
                <c:pt idx="1">
                  <c:v>1.4008903254596821</c:v>
                </c:pt>
                <c:pt idx="2">
                  <c:v>-1.1948314126767221</c:v>
                </c:pt>
                <c:pt idx="3">
                  <c:v>-0.92787402881005232</c:v>
                </c:pt>
                <c:pt idx="4">
                  <c:v>-0.56787043399273385</c:v>
                </c:pt>
                <c:pt idx="5">
                  <c:v>-9.2126224847575659E-3</c:v>
                </c:pt>
                <c:pt idx="6">
                  <c:v>2.0959807141562319</c:v>
                </c:pt>
                <c:pt idx="7">
                  <c:v>3.4715799433131527</c:v>
                </c:pt>
                <c:pt idx="8">
                  <c:v>1.2495520183149909</c:v>
                </c:pt>
                <c:pt idx="9">
                  <c:v>-2.7614408168898796</c:v>
                </c:pt>
                <c:pt idx="10">
                  <c:v>1.9971088672117936</c:v>
                </c:pt>
                <c:pt idx="11">
                  <c:v>2.3837568830782745</c:v>
                </c:pt>
                <c:pt idx="12">
                  <c:v>0.91793477943596169</c:v>
                </c:pt>
                <c:pt idx="13">
                  <c:v>0.61766009139785027</c:v>
                </c:pt>
                <c:pt idx="14">
                  <c:v>1.3577238638482252</c:v>
                </c:pt>
                <c:pt idx="15">
                  <c:v>1.1641865467700769</c:v>
                </c:pt>
                <c:pt idx="16">
                  <c:v>1.3950571080306542</c:v>
                </c:pt>
                <c:pt idx="17">
                  <c:v>1.0726763748641805</c:v>
                </c:pt>
                <c:pt idx="18">
                  <c:v>0.78931704148456006</c:v>
                </c:pt>
              </c:numCache>
            </c:numRef>
          </c:val>
        </c:ser>
        <c:ser>
          <c:idx val="1"/>
          <c:order val="1"/>
          <c:tx>
            <c:strRef>
              <c:f>'Budgetmallar dubbla spalter'!$C$19</c:f>
              <c:strCache>
                <c:ptCount val="1"/>
                <c:pt idx="0">
                  <c:v>Timlön</c:v>
                </c:pt>
              </c:strCache>
            </c:strRef>
          </c:tx>
          <c:spPr>
            <a:solidFill>
              <a:srgbClr val="808080"/>
            </a:solidFill>
            <a:ln w="25400">
              <a:noFill/>
            </a:ln>
          </c:spPr>
          <c:invertIfNegative val="0"/>
          <c:cat>
            <c:numRef>
              <c:f>'Budgetmallar dubbla spalter'!$A$20:$A$38</c:f>
              <c:numCache>
                <c:formatCode>yyyy;@</c:formatCode>
                <c:ptCount val="19"/>
                <c:pt idx="0">
                  <c:v>36526</c:v>
                </c:pt>
                <c:pt idx="1">
                  <c:v>36892</c:v>
                </c:pt>
                <c:pt idx="2">
                  <c:v>37257</c:v>
                </c:pt>
                <c:pt idx="3">
                  <c:v>37622</c:v>
                </c:pt>
                <c:pt idx="4">
                  <c:v>37987</c:v>
                </c:pt>
                <c:pt idx="5">
                  <c:v>38353</c:v>
                </c:pt>
                <c:pt idx="6">
                  <c:v>38718</c:v>
                </c:pt>
                <c:pt idx="7">
                  <c:v>39083</c:v>
                </c:pt>
                <c:pt idx="8">
                  <c:v>39448</c:v>
                </c:pt>
                <c:pt idx="9">
                  <c:v>39814</c:v>
                </c:pt>
                <c:pt idx="10">
                  <c:v>40179</c:v>
                </c:pt>
                <c:pt idx="11">
                  <c:v>40545</c:v>
                </c:pt>
                <c:pt idx="12">
                  <c:v>40911</c:v>
                </c:pt>
                <c:pt idx="13">
                  <c:v>41278</c:v>
                </c:pt>
                <c:pt idx="14">
                  <c:v>41644</c:v>
                </c:pt>
                <c:pt idx="15">
                  <c:v>42010</c:v>
                </c:pt>
                <c:pt idx="16">
                  <c:v>42376</c:v>
                </c:pt>
                <c:pt idx="17">
                  <c:v>42743</c:v>
                </c:pt>
                <c:pt idx="18">
                  <c:v>43109</c:v>
                </c:pt>
              </c:numCache>
            </c:numRef>
          </c:cat>
          <c:val>
            <c:numRef>
              <c:f>'Budgetmallar dubbla spalter'!$C$20:$C$38</c:f>
              <c:numCache>
                <c:formatCode>0.0</c:formatCode>
                <c:ptCount val="19"/>
                <c:pt idx="0">
                  <c:v>4.9273857463232096</c:v>
                </c:pt>
                <c:pt idx="1">
                  <c:v>4.3138456842011896</c:v>
                </c:pt>
                <c:pt idx="2">
                  <c:v>4.3554508633108613</c:v>
                </c:pt>
                <c:pt idx="3">
                  <c:v>3.3647821649247955</c:v>
                </c:pt>
                <c:pt idx="4">
                  <c:v>3.1568591471470508</c:v>
                </c:pt>
                <c:pt idx="5">
                  <c:v>3.5612940497884882</c:v>
                </c:pt>
                <c:pt idx="6">
                  <c:v>3.2488293092158838</c:v>
                </c:pt>
                <c:pt idx="7">
                  <c:v>3.3642350769928608</c:v>
                </c:pt>
                <c:pt idx="8">
                  <c:v>4.2182649573842212</c:v>
                </c:pt>
                <c:pt idx="9">
                  <c:v>2.945743539583523</c:v>
                </c:pt>
                <c:pt idx="10">
                  <c:v>1.0830293796815438</c:v>
                </c:pt>
                <c:pt idx="11">
                  <c:v>3.1599053844621361</c:v>
                </c:pt>
                <c:pt idx="12">
                  <c:v>2.7847330593438357</c:v>
                </c:pt>
                <c:pt idx="13">
                  <c:v>2.1600412943602043</c:v>
                </c:pt>
                <c:pt idx="14">
                  <c:v>3</c:v>
                </c:pt>
                <c:pt idx="15">
                  <c:v>3</c:v>
                </c:pt>
                <c:pt idx="16">
                  <c:v>3.2</c:v>
                </c:pt>
                <c:pt idx="17">
                  <c:v>3.4</c:v>
                </c:pt>
                <c:pt idx="18">
                  <c:v>3.5</c:v>
                </c:pt>
              </c:numCache>
            </c:numRef>
          </c:val>
        </c:ser>
        <c:dLbls>
          <c:showLegendKey val="0"/>
          <c:showVal val="0"/>
          <c:showCatName val="0"/>
          <c:showSerName val="0"/>
          <c:showPercent val="0"/>
          <c:showBubbleSize val="0"/>
        </c:dLbls>
        <c:gapWidth val="50"/>
        <c:axId val="194973056"/>
        <c:axId val="194978944"/>
      </c:barChart>
      <c:lineChart>
        <c:grouping val="standard"/>
        <c:varyColors val="0"/>
        <c:ser>
          <c:idx val="2"/>
          <c:order val="2"/>
          <c:tx>
            <c:strRef>
              <c:f>'Budgetmallar dubbla spalter'!$D$19</c:f>
              <c:strCache>
                <c:ptCount val="1"/>
                <c:pt idx="0">
                  <c:v>Lönesumma</c:v>
                </c:pt>
              </c:strCache>
            </c:strRef>
          </c:tx>
          <c:spPr>
            <a:ln w="12700">
              <a:solidFill>
                <a:srgbClr val="000000"/>
              </a:solidFill>
              <a:prstDash val="solid"/>
            </a:ln>
          </c:spPr>
          <c:marker>
            <c:symbol val="none"/>
          </c:marker>
          <c:cat>
            <c:numRef>
              <c:f>'Budgetmallar dubbla spalter'!$A$20:$A$38</c:f>
              <c:numCache>
                <c:formatCode>yyyy;@</c:formatCode>
                <c:ptCount val="19"/>
                <c:pt idx="0">
                  <c:v>36526</c:v>
                </c:pt>
                <c:pt idx="1">
                  <c:v>36892</c:v>
                </c:pt>
                <c:pt idx="2">
                  <c:v>37257</c:v>
                </c:pt>
                <c:pt idx="3">
                  <c:v>37622</c:v>
                </c:pt>
                <c:pt idx="4">
                  <c:v>37987</c:v>
                </c:pt>
                <c:pt idx="5">
                  <c:v>38353</c:v>
                </c:pt>
                <c:pt idx="6">
                  <c:v>38718</c:v>
                </c:pt>
                <c:pt idx="7">
                  <c:v>39083</c:v>
                </c:pt>
                <c:pt idx="8">
                  <c:v>39448</c:v>
                </c:pt>
                <c:pt idx="9">
                  <c:v>39814</c:v>
                </c:pt>
                <c:pt idx="10">
                  <c:v>40179</c:v>
                </c:pt>
                <c:pt idx="11">
                  <c:v>40545</c:v>
                </c:pt>
                <c:pt idx="12">
                  <c:v>40911</c:v>
                </c:pt>
                <c:pt idx="13">
                  <c:v>41278</c:v>
                </c:pt>
                <c:pt idx="14">
                  <c:v>41644</c:v>
                </c:pt>
                <c:pt idx="15">
                  <c:v>42010</c:v>
                </c:pt>
                <c:pt idx="16">
                  <c:v>42376</c:v>
                </c:pt>
                <c:pt idx="17">
                  <c:v>42743</c:v>
                </c:pt>
                <c:pt idx="18">
                  <c:v>43109</c:v>
                </c:pt>
              </c:numCache>
            </c:numRef>
          </c:cat>
          <c:val>
            <c:numRef>
              <c:f>'Budgetmallar dubbla spalter'!$D$20:$D$38</c:f>
              <c:numCache>
                <c:formatCode>0.0</c:formatCode>
                <c:ptCount val="19"/>
                <c:pt idx="0">
                  <c:v>6.7598504311550887</c:v>
                </c:pt>
                <c:pt idx="1">
                  <c:v>5.7499260844467601</c:v>
                </c:pt>
                <c:pt idx="2">
                  <c:v>3.1751981426463192</c:v>
                </c:pt>
                <c:pt idx="3">
                  <c:v>2.4436024922402866</c:v>
                </c:pt>
                <c:pt idx="4">
                  <c:v>2.5756129701133164</c:v>
                </c:pt>
                <c:pt idx="5">
                  <c:v>3.5937380448818161</c:v>
                </c:pt>
                <c:pt idx="6">
                  <c:v>5.4089935916373966</c:v>
                </c:pt>
                <c:pt idx="7">
                  <c:v>6.903821067601374</c:v>
                </c:pt>
                <c:pt idx="8">
                  <c:v>5.5341347978388455</c:v>
                </c:pt>
                <c:pt idx="9">
                  <c:v>9.4923145222444494E-2</c:v>
                </c:pt>
                <c:pt idx="10">
                  <c:v>3.1379193857142091</c:v>
                </c:pt>
                <c:pt idx="11">
                  <c:v>5.5838653015600688</c:v>
                </c:pt>
                <c:pt idx="12">
                  <c:v>3.7559871046435802</c:v>
                </c:pt>
                <c:pt idx="13">
                  <c:v>2.7385911245620314</c:v>
                </c:pt>
                <c:pt idx="14">
                  <c:v>4.3984555797636897</c:v>
                </c:pt>
                <c:pt idx="15">
                  <c:v>4.1991121431731946</c:v>
                </c:pt>
                <c:pt idx="16">
                  <c:v>4.639698935487635</c:v>
                </c:pt>
                <c:pt idx="17">
                  <c:v>4.5091473716095631</c:v>
                </c:pt>
                <c:pt idx="18">
                  <c:v>4.3169431379364918</c:v>
                </c:pt>
              </c:numCache>
            </c:numRef>
          </c:val>
          <c:smooth val="0"/>
        </c:ser>
        <c:dLbls>
          <c:showLegendKey val="0"/>
          <c:showVal val="0"/>
          <c:showCatName val="0"/>
          <c:showSerName val="0"/>
          <c:showPercent val="0"/>
          <c:showBubbleSize val="0"/>
        </c:dLbls>
        <c:marker val="1"/>
        <c:smooth val="0"/>
        <c:axId val="194982272"/>
        <c:axId val="194980480"/>
      </c:lineChart>
      <c:dateAx>
        <c:axId val="194973056"/>
        <c:scaling>
          <c:orientation val="minMax"/>
        </c:scaling>
        <c:delete val="0"/>
        <c:axPos val="b"/>
        <c:numFmt formatCode="yy" sourceLinked="0"/>
        <c:majorTickMark val="cross"/>
        <c:minorTickMark val="none"/>
        <c:tickLblPos val="low"/>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94978944"/>
        <c:crossesAt val="0"/>
        <c:auto val="1"/>
        <c:lblOffset val="100"/>
        <c:baseTimeUnit val="years"/>
      </c:dateAx>
      <c:valAx>
        <c:axId val="194978944"/>
        <c:scaling>
          <c:orientation val="minMax"/>
          <c:max val="7.5"/>
          <c:min val="-5"/>
        </c:scaling>
        <c:delete val="0"/>
        <c:axPos val="l"/>
        <c:numFmt formatCode="0.0"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94973056"/>
        <c:crossesAt val="1"/>
        <c:crossBetween val="between"/>
        <c:majorUnit val="2"/>
        <c:minorUnit val="0.2"/>
      </c:valAx>
      <c:valAx>
        <c:axId val="194980480"/>
        <c:scaling>
          <c:orientation val="minMax"/>
        </c:scaling>
        <c:delete val="1"/>
        <c:axPos val="r"/>
        <c:numFmt formatCode="0.0" sourceLinked="1"/>
        <c:majorTickMark val="in"/>
        <c:minorTickMark val="none"/>
        <c:tickLblPos val="nextTo"/>
        <c:crossAx val="194982272"/>
        <c:crosses val="max"/>
        <c:crossBetween val="between"/>
      </c:valAx>
      <c:dateAx>
        <c:axId val="194982272"/>
        <c:scaling>
          <c:orientation val="minMax"/>
        </c:scaling>
        <c:delete val="1"/>
        <c:axPos val="b"/>
        <c:numFmt formatCode="yyyy;@" sourceLinked="1"/>
        <c:majorTickMark val="out"/>
        <c:minorTickMark val="none"/>
        <c:tickLblPos val="nextTo"/>
        <c:crossAx val="194980480"/>
        <c:crosses val="autoZero"/>
        <c:auto val="1"/>
        <c:lblOffset val="100"/>
        <c:baseTimeUnit val="years"/>
      </c:dateAx>
      <c:spPr>
        <a:noFill/>
        <a:ln w="3175">
          <a:solidFill>
            <a:srgbClr val="000000"/>
          </a:solidFill>
          <a:prstDash val="solid"/>
        </a:ln>
      </c:spPr>
    </c:plotArea>
    <c:legend>
      <c:legendPos val="b"/>
      <c:layout>
        <c:manualLayout>
          <c:xMode val="edge"/>
          <c:yMode val="edge"/>
          <c:x val="0.10999147920927062"/>
          <c:y val="0.78824012855831038"/>
          <c:w val="0.84061690524880706"/>
          <c:h val="8.3477043158861342E-2"/>
        </c:manualLayout>
      </c:layout>
      <c:overlay val="0"/>
      <c:spPr>
        <a:noFill/>
        <a:ln w="25400">
          <a:noFill/>
        </a:ln>
        <a:effectLst/>
      </c:spPr>
      <c:txPr>
        <a:bodyPr/>
        <a:lstStyle/>
        <a:p>
          <a:pPr>
            <a:defRPr sz="700" b="1">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5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6.8119981639536198E-2"/>
          <c:y val="5.7522248172722307E-2"/>
          <c:w val="0.92098215176652942"/>
          <c:h val="0.82400459136822768"/>
        </c:manualLayout>
      </c:layout>
      <c:barChart>
        <c:barDir val="col"/>
        <c:grouping val="stacked"/>
        <c:varyColors val="0"/>
        <c:ser>
          <c:idx val="0"/>
          <c:order val="0"/>
          <c:tx>
            <c:strRef>
              <c:f>'[1]Diagram 6.3 VÅP'!$B$4</c:f>
              <c:strCache>
                <c:ptCount val="1"/>
                <c:pt idx="0">
                  <c:v>Pensioner</c:v>
                </c:pt>
              </c:strCache>
            </c:strRef>
          </c:tx>
          <c:spPr>
            <a:solidFill>
              <a:srgbClr val="000000"/>
            </a:solidFill>
            <a:ln w="25400">
              <a:noFill/>
            </a:ln>
          </c:spPr>
          <c:invertIfNegative val="0"/>
          <c:cat>
            <c:strRef>
              <c:f>'[1]Diagram 6.3 VÅP'!$A$5:$A$23</c:f>
              <c:strCache>
                <c:ptCount val="19"/>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strCache>
            </c:strRef>
          </c:cat>
          <c:val>
            <c:numRef>
              <c:f>'[1]Diagram 6.3 VÅP'!$B$5:$B$23</c:f>
              <c:numCache>
                <c:formatCode>0.0</c:formatCode>
                <c:ptCount val="19"/>
                <c:pt idx="0">
                  <c:v>20.944125043355282</c:v>
                </c:pt>
                <c:pt idx="1">
                  <c:v>20.783439189751697</c:v>
                </c:pt>
                <c:pt idx="2">
                  <c:v>21.209297445210236</c:v>
                </c:pt>
                <c:pt idx="3">
                  <c:v>22.852225089074039</c:v>
                </c:pt>
                <c:pt idx="4">
                  <c:v>23.19447196568553</c:v>
                </c:pt>
                <c:pt idx="5">
                  <c:v>23.241759086157863</c:v>
                </c:pt>
                <c:pt idx="6">
                  <c:v>22.969508590376282</c:v>
                </c:pt>
                <c:pt idx="7">
                  <c:v>22.80013779021786</c:v>
                </c:pt>
                <c:pt idx="8">
                  <c:v>22.848299420984947</c:v>
                </c:pt>
                <c:pt idx="9">
                  <c:v>23.759481625054608</c:v>
                </c:pt>
                <c:pt idx="10">
                  <c:v>23.180546993851632</c:v>
                </c:pt>
                <c:pt idx="11">
                  <c:v>22.332066271300885</c:v>
                </c:pt>
                <c:pt idx="12">
                  <c:v>22.500791866304361</c:v>
                </c:pt>
                <c:pt idx="13">
                  <c:v>23.142669957903856</c:v>
                </c:pt>
                <c:pt idx="14">
                  <c:v>22.561970200260038</c:v>
                </c:pt>
                <c:pt idx="15">
                  <c:v>22.522562203014264</c:v>
                </c:pt>
                <c:pt idx="16">
                  <c:v>22.929344715443893</c:v>
                </c:pt>
                <c:pt idx="17">
                  <c:v>23.377648617427376</c:v>
                </c:pt>
                <c:pt idx="18">
                  <c:v>23.465551476918392</c:v>
                </c:pt>
              </c:numCache>
            </c:numRef>
          </c:val>
        </c:ser>
        <c:ser>
          <c:idx val="1"/>
          <c:order val="1"/>
          <c:tx>
            <c:strRef>
              <c:f>'[1]Diagram 6.3 VÅP'!$C$4</c:f>
              <c:strCache>
                <c:ptCount val="1"/>
                <c:pt idx="0">
                  <c:v>Sjukpenning m.m.</c:v>
                </c:pt>
              </c:strCache>
            </c:strRef>
          </c:tx>
          <c:spPr>
            <a:solidFill>
              <a:srgbClr val="808080"/>
            </a:solidFill>
            <a:ln w="25400">
              <a:noFill/>
            </a:ln>
          </c:spPr>
          <c:invertIfNegative val="0"/>
          <c:cat>
            <c:strRef>
              <c:f>'[1]Diagram 6.3 VÅP'!$A$5:$A$23</c:f>
              <c:strCache>
                <c:ptCount val="19"/>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strCache>
            </c:strRef>
          </c:cat>
          <c:val>
            <c:numRef>
              <c:f>'[1]Diagram 6.3 VÅP'!$C$5:$C$23</c:f>
              <c:numCache>
                <c:formatCode>0.0</c:formatCode>
                <c:ptCount val="19"/>
                <c:pt idx="0">
                  <c:v>4.1288696663105053</c:v>
                </c:pt>
                <c:pt idx="1">
                  <c:v>4.5920378429224131</c:v>
                </c:pt>
                <c:pt idx="2">
                  <c:v>4.8554133072040031</c:v>
                </c:pt>
                <c:pt idx="3">
                  <c:v>4.8192724526726769</c:v>
                </c:pt>
                <c:pt idx="4">
                  <c:v>4.4505874764111217</c:v>
                </c:pt>
                <c:pt idx="5">
                  <c:v>4.0740895887849904</c:v>
                </c:pt>
                <c:pt idx="6">
                  <c:v>3.8909757744833802</c:v>
                </c:pt>
                <c:pt idx="7">
                  <c:v>3.5653759171797592</c:v>
                </c:pt>
                <c:pt idx="8">
                  <c:v>3.2316312798968037</c:v>
                </c:pt>
                <c:pt idx="9">
                  <c:v>2.9716204854907247</c:v>
                </c:pt>
                <c:pt idx="10">
                  <c:v>2.7425904441457303</c:v>
                </c:pt>
                <c:pt idx="11">
                  <c:v>2.8968429682483943</c:v>
                </c:pt>
                <c:pt idx="12">
                  <c:v>2.9784212113261956</c:v>
                </c:pt>
                <c:pt idx="13">
                  <c:v>3.0691903123696185</c:v>
                </c:pt>
                <c:pt idx="14">
                  <c:v>3.2006175105399111</c:v>
                </c:pt>
                <c:pt idx="15">
                  <c:v>3.2006175105399111</c:v>
                </c:pt>
                <c:pt idx="16">
                  <c:v>3.1959405213893177</c:v>
                </c:pt>
                <c:pt idx="17">
                  <c:v>3.1803389502635357</c:v>
                </c:pt>
                <c:pt idx="18">
                  <c:v>3.1675691345591992</c:v>
                </c:pt>
              </c:numCache>
            </c:numRef>
          </c:val>
        </c:ser>
        <c:ser>
          <c:idx val="2"/>
          <c:order val="2"/>
          <c:tx>
            <c:strRef>
              <c:f>'[1]Diagram 6.3 VÅP'!$D$4</c:f>
              <c:strCache>
                <c:ptCount val="1"/>
                <c:pt idx="0">
                  <c:v>Arbetsmarknadsersättningar</c:v>
                </c:pt>
              </c:strCache>
            </c:strRef>
          </c:tx>
          <c:spPr>
            <a:solidFill>
              <a:srgbClr val="C0C0C0"/>
            </a:solidFill>
            <a:ln w="25400">
              <a:noFill/>
            </a:ln>
          </c:spPr>
          <c:invertIfNegative val="0"/>
          <c:cat>
            <c:strRef>
              <c:f>'[1]Diagram 6.3 VÅP'!$A$5:$A$23</c:f>
              <c:strCache>
                <c:ptCount val="19"/>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strCache>
            </c:strRef>
          </c:cat>
          <c:val>
            <c:numRef>
              <c:f>'[1]Diagram 6.3 VÅP'!$D$5:$D$23</c:f>
              <c:numCache>
                <c:formatCode>0.0</c:formatCode>
                <c:ptCount val="19"/>
                <c:pt idx="0">
                  <c:v>3.2964047846029998</c:v>
                </c:pt>
                <c:pt idx="1">
                  <c:v>2.6036594546743608</c:v>
                </c:pt>
                <c:pt idx="2">
                  <c:v>2.6399821399450882</c:v>
                </c:pt>
                <c:pt idx="3">
                  <c:v>2.7868417686800036</c:v>
                </c:pt>
                <c:pt idx="4">
                  <c:v>3.0181325059593984</c:v>
                </c:pt>
                <c:pt idx="5">
                  <c:v>2.9140175676318125</c:v>
                </c:pt>
                <c:pt idx="6">
                  <c:v>2.5247609929790116</c:v>
                </c:pt>
                <c:pt idx="7">
                  <c:v>1.611270795287401</c:v>
                </c:pt>
                <c:pt idx="8">
                  <c:v>1.2002066669949276</c:v>
                </c:pt>
                <c:pt idx="9">
                  <c:v>1.8739268040584895</c:v>
                </c:pt>
                <c:pt idx="10">
                  <c:v>2.012425506367173</c:v>
                </c:pt>
                <c:pt idx="11">
                  <c:v>1.627309463858603</c:v>
                </c:pt>
                <c:pt idx="12">
                  <c:v>1.6411481676844319</c:v>
                </c:pt>
                <c:pt idx="13">
                  <c:v>1.5906876155270335</c:v>
                </c:pt>
                <c:pt idx="14">
                  <c:v>1.4848779137353743</c:v>
                </c:pt>
                <c:pt idx="15">
                  <c:v>1.3164405624373199</c:v>
                </c:pt>
                <c:pt idx="16">
                  <c:v>1.138927757283307</c:v>
                </c:pt>
                <c:pt idx="17">
                  <c:v>1.050343186806264</c:v>
                </c:pt>
                <c:pt idx="18">
                  <c:v>0.97737213521205435</c:v>
                </c:pt>
              </c:numCache>
            </c:numRef>
          </c:val>
        </c:ser>
        <c:dLbls>
          <c:showLegendKey val="0"/>
          <c:showVal val="0"/>
          <c:showCatName val="0"/>
          <c:showSerName val="0"/>
          <c:showPercent val="0"/>
          <c:showBubbleSize val="0"/>
        </c:dLbls>
        <c:gapWidth val="150"/>
        <c:overlap val="100"/>
        <c:axId val="195032960"/>
        <c:axId val="195034496"/>
      </c:barChart>
      <c:catAx>
        <c:axId val="195032960"/>
        <c:scaling>
          <c:orientation val="minMax"/>
        </c:scaling>
        <c:delete val="0"/>
        <c:axPos val="b"/>
        <c:numFmt formatCode="@" sourceLinked="1"/>
        <c:majorTickMark val="out"/>
        <c:minorTickMark val="none"/>
        <c:tickLblPos val="nextTo"/>
        <c:spPr>
          <a:ln w="3175">
            <a:solidFill>
              <a:srgbClr val="000000"/>
            </a:solidFill>
            <a:prstDash val="solid"/>
          </a:ln>
        </c:spPr>
        <c:txPr>
          <a:bodyPr rot="0" vert="horz"/>
          <a:lstStyle/>
          <a:p>
            <a:pPr>
              <a:defRPr sz="700" b="0" i="0" u="none" strike="noStrike" baseline="0">
                <a:solidFill>
                  <a:srgbClr val="000000"/>
                </a:solidFill>
                <a:latin typeface="TradeGothic CondEighteen"/>
                <a:ea typeface="TradeGothic CondEighteen"/>
                <a:cs typeface="TradeGothic CondEighteen"/>
              </a:defRPr>
            </a:pPr>
            <a:endParaRPr lang="sv-SE"/>
          </a:p>
        </c:txPr>
        <c:crossAx val="195034496"/>
        <c:crosses val="autoZero"/>
        <c:auto val="1"/>
        <c:lblAlgn val="ctr"/>
        <c:lblOffset val="100"/>
        <c:tickLblSkip val="1"/>
        <c:tickMarkSkip val="1"/>
        <c:noMultiLvlLbl val="0"/>
      </c:catAx>
      <c:valAx>
        <c:axId val="195034496"/>
        <c:scaling>
          <c:orientation val="minMax"/>
          <c:max val="35"/>
          <c:min val="15"/>
        </c:scaling>
        <c:delete val="0"/>
        <c:axPos val="l"/>
        <c:numFmt formatCode="0" sourceLinked="0"/>
        <c:majorTickMark val="out"/>
        <c:minorTickMark val="none"/>
        <c:tickLblPos val="nextTo"/>
        <c:txPr>
          <a:bodyPr rot="0" vert="horz"/>
          <a:lstStyle/>
          <a:p>
            <a:pPr>
              <a:defRPr sz="700">
                <a:latin typeface="TradeGothic CondEighteen" panose="00000400000000000000" pitchFamily="2" charset="0"/>
              </a:defRPr>
            </a:pPr>
            <a:endParaRPr lang="sv-SE"/>
          </a:p>
        </c:txPr>
        <c:crossAx val="195032960"/>
        <c:crosses val="autoZero"/>
        <c:crossBetween val="between"/>
      </c:valAx>
      <c:spPr>
        <a:noFill/>
        <a:ln w="3175">
          <a:solidFill>
            <a:srgbClr val="000000"/>
          </a:solidFill>
          <a:prstDash val="solid"/>
        </a:ln>
      </c:spPr>
    </c:plotArea>
    <c:legend>
      <c:legendPos val="r"/>
      <c:layout>
        <c:manualLayout>
          <c:xMode val="edge"/>
          <c:yMode val="edge"/>
          <c:x val="6.0853769300635789E-2"/>
          <c:y val="8.1120943952802366E-2"/>
          <c:w val="0.38147196178134407"/>
          <c:h val="0.17699161498617982"/>
        </c:manualLayout>
      </c:layout>
      <c:overlay val="0"/>
      <c:spPr>
        <a:noFill/>
        <a:ln w="25400">
          <a:noFill/>
        </a:ln>
      </c:spPr>
      <c:txPr>
        <a:bodyPr/>
        <a:lstStyle/>
        <a:p>
          <a:pPr>
            <a:defRPr sz="700" b="0" i="0" u="none" strike="noStrike" baseline="0">
              <a:solidFill>
                <a:srgbClr val="000000"/>
              </a:solidFill>
              <a:latin typeface="TradeGothic CondEighteen" panose="00000400000000000000" pitchFamily="2" charset="0"/>
              <a:ea typeface="TradeGothic CondEighteen"/>
              <a:cs typeface="TradeGothic CondEighteen"/>
            </a:defRPr>
          </a:pPr>
          <a:endParaRPr lang="sv-SE"/>
        </a:p>
      </c:txPr>
    </c:legend>
    <c:plotVisOnly val="1"/>
    <c:dispBlanksAs val="gap"/>
    <c:showDLblsOverMax val="0"/>
  </c:chart>
  <c:spPr>
    <a:solidFill>
      <a:srgbClr val="FFFFFF"/>
    </a:solidFill>
    <a:ln w="9525">
      <a:noFill/>
    </a:ln>
  </c:spPr>
  <c:txPr>
    <a:bodyPr/>
    <a:lstStyle/>
    <a:p>
      <a:pPr>
        <a:defRPr sz="850" b="0" i="0" u="none" strike="noStrike" baseline="0">
          <a:solidFill>
            <a:srgbClr val="000000"/>
          </a:solidFill>
          <a:latin typeface="Arial"/>
          <a:ea typeface="Arial"/>
          <a:cs typeface="Arial"/>
        </a:defRPr>
      </a:pPr>
      <a:endParaRPr lang="sv-SE"/>
    </a:p>
  </c:txPr>
  <c:externalData r:id="rId1">
    <c:autoUpdate val="0"/>
  </c:externalData>
  <c:userShapes r:id="rId2"/>
</c:chartSpace>
</file>

<file path=word/charts/chart6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0465576005453306"/>
          <c:y val="8.0846189164370988E-2"/>
          <c:w val="0.87459807073954987"/>
          <c:h val="0.81817355371900813"/>
        </c:manualLayout>
      </c:layout>
      <c:barChart>
        <c:barDir val="col"/>
        <c:grouping val="stacked"/>
        <c:varyColors val="0"/>
        <c:ser>
          <c:idx val="0"/>
          <c:order val="0"/>
          <c:tx>
            <c:strRef>
              <c:f>'[1]Diagram 6.4 VÅP'!$D$13</c:f>
              <c:strCache>
                <c:ptCount val="1"/>
                <c:pt idx="0">
                  <c:v>Antal som betalar 20%</c:v>
                </c:pt>
              </c:strCache>
            </c:strRef>
          </c:tx>
          <c:spPr>
            <a:solidFill>
              <a:srgbClr val="000000"/>
            </a:solidFill>
            <a:ln w="25400">
              <a:noFill/>
            </a:ln>
          </c:spPr>
          <c:invertIfNegative val="0"/>
          <c:cat>
            <c:strRef>
              <c:f>'[1]Diagram 6.4 VÅP'!$A$16:$A$34</c:f>
              <c:strCache>
                <c:ptCount val="19"/>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strCache>
            </c:strRef>
          </c:cat>
          <c:val>
            <c:numRef>
              <c:f>'[1]Diagram 6.4 VÅP'!$D$16:$D$34</c:f>
              <c:numCache>
                <c:formatCode>0</c:formatCode>
                <c:ptCount val="19"/>
                <c:pt idx="0">
                  <c:v>979.78589824042149</c:v>
                </c:pt>
                <c:pt idx="1">
                  <c:v>900.87639624665667</c:v>
                </c:pt>
                <c:pt idx="2">
                  <c:v>802.70021320015144</c:v>
                </c:pt>
                <c:pt idx="3">
                  <c:v>795.66843668982347</c:v>
                </c:pt>
                <c:pt idx="4">
                  <c:v>796.30082460212293</c:v>
                </c:pt>
                <c:pt idx="5">
                  <c:v>838.0348108555786</c:v>
                </c:pt>
                <c:pt idx="6">
                  <c:v>898.26935633715152</c:v>
                </c:pt>
                <c:pt idx="7">
                  <c:v>931.98604250943868</c:v>
                </c:pt>
                <c:pt idx="8">
                  <c:v>957.85506989104806</c:v>
                </c:pt>
                <c:pt idx="9">
                  <c:v>680.88694216384579</c:v>
                </c:pt>
                <c:pt idx="10">
                  <c:v>710.30631485625815</c:v>
                </c:pt>
                <c:pt idx="11">
                  <c:v>719.75485707374207</c:v>
                </c:pt>
                <c:pt idx="12">
                  <c:v>701.53345375323306</c:v>
                </c:pt>
                <c:pt idx="13">
                  <c:v>698.09492262568915</c:v>
                </c:pt>
                <c:pt idx="14">
                  <c:v>735.20676132356789</c:v>
                </c:pt>
                <c:pt idx="15">
                  <c:v>763.42956584794388</c:v>
                </c:pt>
                <c:pt idx="16">
                  <c:v>778.36141600100279</c:v>
                </c:pt>
                <c:pt idx="17">
                  <c:v>766.44242054948302</c:v>
                </c:pt>
                <c:pt idx="18">
                  <c:v>745.34651109690003</c:v>
                </c:pt>
              </c:numCache>
            </c:numRef>
          </c:val>
        </c:ser>
        <c:ser>
          <c:idx val="1"/>
          <c:order val="1"/>
          <c:tx>
            <c:strRef>
              <c:f>'[1]Diagram 6.4 VÅP'!$E$13</c:f>
              <c:strCache>
                <c:ptCount val="1"/>
                <c:pt idx="0">
                  <c:v>Antal som betalar 25%</c:v>
                </c:pt>
              </c:strCache>
            </c:strRef>
          </c:tx>
          <c:spPr>
            <a:solidFill>
              <a:srgbClr val="808080"/>
            </a:solidFill>
            <a:ln w="25400">
              <a:noFill/>
            </a:ln>
          </c:spPr>
          <c:invertIfNegative val="0"/>
          <c:cat>
            <c:strRef>
              <c:f>'[1]Diagram 6.4 VÅP'!$A$16:$A$34</c:f>
              <c:strCache>
                <c:ptCount val="19"/>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strCache>
            </c:strRef>
          </c:cat>
          <c:val>
            <c:numRef>
              <c:f>'[1]Diagram 6.4 VÅP'!$E$16:$E$34</c:f>
              <c:numCache>
                <c:formatCode>0</c:formatCode>
                <c:ptCount val="19"/>
                <c:pt idx="0">
                  <c:v>311.84460250545169</c:v>
                </c:pt>
                <c:pt idx="1">
                  <c:v>329.85381113670945</c:v>
                </c:pt>
                <c:pt idx="2">
                  <c:v>310.6741059572667</c:v>
                </c:pt>
                <c:pt idx="3">
                  <c:v>298.16325750517535</c:v>
                </c:pt>
                <c:pt idx="4">
                  <c:v>302.95333732544913</c:v>
                </c:pt>
                <c:pt idx="5">
                  <c:v>328.10003412247346</c:v>
                </c:pt>
                <c:pt idx="6">
                  <c:v>347.50815677748398</c:v>
                </c:pt>
                <c:pt idx="7">
                  <c:v>365.7821012570783</c:v>
                </c:pt>
                <c:pt idx="8">
                  <c:v>378.48465546780136</c:v>
                </c:pt>
                <c:pt idx="9">
                  <c:v>332.92370239105031</c:v>
                </c:pt>
                <c:pt idx="10">
                  <c:v>347.38759301974198</c:v>
                </c:pt>
                <c:pt idx="11">
                  <c:v>352.86678224641798</c:v>
                </c:pt>
                <c:pt idx="12">
                  <c:v>336.06844049521698</c:v>
                </c:pt>
                <c:pt idx="13">
                  <c:v>333.73001777903102</c:v>
                </c:pt>
                <c:pt idx="14">
                  <c:v>348.85196688479203</c:v>
                </c:pt>
                <c:pt idx="15">
                  <c:v>362.42248267509603</c:v>
                </c:pt>
                <c:pt idx="16">
                  <c:v>369.30240592743701</c:v>
                </c:pt>
                <c:pt idx="17">
                  <c:v>362.97802133155699</c:v>
                </c:pt>
                <c:pt idx="18">
                  <c:v>353.08772888628999</c:v>
                </c:pt>
              </c:numCache>
            </c:numRef>
          </c:val>
        </c:ser>
        <c:dLbls>
          <c:showLegendKey val="0"/>
          <c:showVal val="0"/>
          <c:showCatName val="0"/>
          <c:showSerName val="0"/>
          <c:showPercent val="0"/>
          <c:showBubbleSize val="0"/>
        </c:dLbls>
        <c:gapWidth val="150"/>
        <c:overlap val="100"/>
        <c:axId val="195069440"/>
        <c:axId val="195070976"/>
      </c:barChart>
      <c:catAx>
        <c:axId val="195069440"/>
        <c:scaling>
          <c:orientation val="minMax"/>
        </c:scaling>
        <c:delete val="0"/>
        <c:axPos val="b"/>
        <c:numFmt formatCode="General" sourceLinked="1"/>
        <c:majorTickMark val="out"/>
        <c:minorTickMark val="none"/>
        <c:tickLblPos val="nextTo"/>
        <c:spPr>
          <a:ln w="3175">
            <a:solidFill>
              <a:srgbClr val="000000"/>
            </a:solidFill>
            <a:prstDash val="solid"/>
          </a:ln>
        </c:spPr>
        <c:txPr>
          <a:bodyPr rot="0" vert="horz"/>
          <a:lstStyle/>
          <a:p>
            <a:pPr>
              <a:defRPr sz="700" b="0" i="0" u="none" strike="noStrike" baseline="0">
                <a:solidFill>
                  <a:srgbClr val="000000"/>
                </a:solidFill>
                <a:latin typeface="TradeGothic CondEighteen"/>
                <a:ea typeface="TradeGothic CondEighteen"/>
                <a:cs typeface="TradeGothic CondEighteen"/>
              </a:defRPr>
            </a:pPr>
            <a:endParaRPr lang="sv-SE"/>
          </a:p>
        </c:txPr>
        <c:crossAx val="195070976"/>
        <c:crosses val="autoZero"/>
        <c:auto val="1"/>
        <c:lblAlgn val="ctr"/>
        <c:lblOffset val="100"/>
        <c:tickLblSkip val="1"/>
        <c:tickMarkSkip val="1"/>
        <c:noMultiLvlLbl val="0"/>
      </c:catAx>
      <c:valAx>
        <c:axId val="195070976"/>
        <c:scaling>
          <c:orientation val="minMax"/>
        </c:scaling>
        <c:delete val="0"/>
        <c:axPos val="l"/>
        <c:numFmt formatCode="0" sourceLinked="1"/>
        <c:majorTickMark val="out"/>
        <c:minorTickMark val="none"/>
        <c:tickLblPos val="nextTo"/>
        <c:spPr>
          <a:ln w="3175">
            <a:solidFill>
              <a:srgbClr val="000000"/>
            </a:solidFill>
            <a:prstDash val="solid"/>
          </a:ln>
        </c:spPr>
        <c:txPr>
          <a:bodyPr rot="0" vert="horz"/>
          <a:lstStyle/>
          <a:p>
            <a:pPr>
              <a:defRPr sz="700" b="0" i="0" u="none" strike="noStrike" baseline="0">
                <a:solidFill>
                  <a:srgbClr val="000000"/>
                </a:solidFill>
                <a:latin typeface="TradeGothic CondEighteen"/>
                <a:ea typeface="TradeGothic CondEighteen"/>
                <a:cs typeface="TradeGothic CondEighteen"/>
              </a:defRPr>
            </a:pPr>
            <a:endParaRPr lang="sv-SE"/>
          </a:p>
        </c:txPr>
        <c:crossAx val="195069440"/>
        <c:crosses val="autoZero"/>
        <c:crossBetween val="between"/>
      </c:valAx>
      <c:spPr>
        <a:noFill/>
        <a:ln w="3175">
          <a:solidFill>
            <a:srgbClr val="000000"/>
          </a:solidFill>
          <a:prstDash val="solid"/>
        </a:ln>
      </c:spPr>
    </c:plotArea>
    <c:legend>
      <c:legendPos val="r"/>
      <c:legendEntry>
        <c:idx val="0"/>
        <c:txPr>
          <a:bodyPr/>
          <a:lstStyle/>
          <a:p>
            <a:pPr>
              <a:defRPr sz="700" b="0" i="0" u="none" strike="noStrike" baseline="0">
                <a:solidFill>
                  <a:srgbClr val="000000"/>
                </a:solidFill>
                <a:latin typeface="TradeGothic CondEighteen"/>
                <a:ea typeface="TradeGothic CondEighteen"/>
                <a:cs typeface="TradeGothic CondEighteen"/>
              </a:defRPr>
            </a:pPr>
            <a:endParaRPr lang="sv-SE"/>
          </a:p>
        </c:txPr>
      </c:legendEntry>
      <c:layout>
        <c:manualLayout>
          <c:xMode val="edge"/>
          <c:yMode val="edge"/>
          <c:x val="0.11627172027225413"/>
          <c:y val="8.9970501474926259E-2"/>
          <c:w val="0.40836012861736337"/>
          <c:h val="0.13569367988293499"/>
        </c:manualLayout>
      </c:layout>
      <c:overlay val="0"/>
      <c:spPr>
        <a:noFill/>
        <a:ln w="25400">
          <a:noFill/>
        </a:ln>
      </c:spPr>
      <c:txPr>
        <a:bodyPr/>
        <a:lstStyle/>
        <a:p>
          <a:pPr>
            <a:defRPr sz="700" b="0" i="0" u="none" strike="noStrike" baseline="0">
              <a:solidFill>
                <a:srgbClr val="000000"/>
              </a:solidFill>
              <a:latin typeface="TradeGothic CondEighteen"/>
              <a:ea typeface="TradeGothic CondEighteen"/>
              <a:cs typeface="TradeGothic CondEighteen"/>
            </a:defRPr>
          </a:pPr>
          <a:endParaRPr lang="sv-SE"/>
        </a:p>
      </c:txPr>
    </c:legend>
    <c:plotVisOnly val="1"/>
    <c:dispBlanksAs val="gap"/>
    <c:showDLblsOverMax val="0"/>
  </c:chart>
  <c:spPr>
    <a:solidFill>
      <a:srgbClr val="FFFFFF"/>
    </a:solidFill>
    <a:ln w="9525">
      <a:noFill/>
    </a:ln>
  </c:spPr>
  <c:txPr>
    <a:bodyPr/>
    <a:lstStyle/>
    <a:p>
      <a:pPr>
        <a:defRPr sz="850" b="0" i="0" u="none" strike="noStrike" baseline="0">
          <a:solidFill>
            <a:srgbClr val="000000"/>
          </a:solidFill>
          <a:latin typeface="Arial"/>
          <a:ea typeface="Arial"/>
          <a:cs typeface="Arial"/>
        </a:defRPr>
      </a:pPr>
      <a:endParaRPr lang="sv-SE"/>
    </a:p>
  </c:txPr>
  <c:externalData r:id="rId1">
    <c:autoUpdate val="0"/>
  </c:externalData>
  <c:userShapes r:id="rId2"/>
</c:chartSpace>
</file>

<file path=word/charts/chart6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0662815269256987"/>
          <c:y val="0.11055096418732782"/>
          <c:w val="0.80781887440654643"/>
          <c:h val="0.7477892262453899"/>
        </c:manualLayout>
      </c:layout>
      <c:lineChart>
        <c:grouping val="standard"/>
        <c:varyColors val="0"/>
        <c:ser>
          <c:idx val="2"/>
          <c:order val="2"/>
          <c:tx>
            <c:strRef>
              <c:f>Datablad!$P$17</c:f>
              <c:strCache>
                <c:ptCount val="1"/>
                <c:pt idx="0">
                  <c:v>Taxerade kapitalvinster (vänster axel)</c:v>
                </c:pt>
              </c:strCache>
            </c:strRef>
          </c:tx>
          <c:spPr>
            <a:ln w="25400">
              <a:solidFill>
                <a:srgbClr val="777777"/>
              </a:solidFill>
              <a:prstDash val="solid"/>
            </a:ln>
          </c:spPr>
          <c:marker>
            <c:symbol val="none"/>
          </c:marker>
          <c:cat>
            <c:strRef>
              <c:f>Datablad!$M$31:$M$61</c:f>
              <c:strCache>
                <c:ptCount val="31"/>
                <c:pt idx="0">
                  <c:v>88</c:v>
                </c:pt>
                <c:pt idx="1">
                  <c:v>89</c:v>
                </c:pt>
                <c:pt idx="2">
                  <c:v>90</c:v>
                </c:pt>
                <c:pt idx="3">
                  <c:v>91</c:v>
                </c:pt>
                <c:pt idx="4">
                  <c:v>92</c:v>
                </c:pt>
                <c:pt idx="5">
                  <c:v>93</c:v>
                </c:pt>
                <c:pt idx="6">
                  <c:v>94</c:v>
                </c:pt>
                <c:pt idx="7">
                  <c:v>95</c:v>
                </c:pt>
                <c:pt idx="8">
                  <c:v>96</c:v>
                </c:pt>
                <c:pt idx="9">
                  <c:v>97</c:v>
                </c:pt>
                <c:pt idx="10">
                  <c:v>98</c:v>
                </c:pt>
                <c:pt idx="11">
                  <c:v>99</c:v>
                </c:pt>
                <c:pt idx="12">
                  <c:v>00</c:v>
                </c:pt>
                <c:pt idx="13">
                  <c:v>01</c:v>
                </c:pt>
                <c:pt idx="14">
                  <c:v>02</c:v>
                </c:pt>
                <c:pt idx="15">
                  <c:v>03</c:v>
                </c:pt>
                <c:pt idx="16">
                  <c:v>04</c:v>
                </c:pt>
                <c:pt idx="17">
                  <c:v>05</c:v>
                </c:pt>
                <c:pt idx="18">
                  <c:v>06</c:v>
                </c:pt>
                <c:pt idx="19">
                  <c:v>07</c:v>
                </c:pt>
                <c:pt idx="20">
                  <c:v>08</c:v>
                </c:pt>
                <c:pt idx="21">
                  <c:v>09</c:v>
                </c:pt>
                <c:pt idx="22">
                  <c:v>10</c:v>
                </c:pt>
                <c:pt idx="23">
                  <c:v>11</c:v>
                </c:pt>
                <c:pt idx="24">
                  <c:v>12</c:v>
                </c:pt>
                <c:pt idx="25">
                  <c:v>13</c:v>
                </c:pt>
                <c:pt idx="26">
                  <c:v>14</c:v>
                </c:pt>
                <c:pt idx="27">
                  <c:v>15</c:v>
                </c:pt>
                <c:pt idx="28">
                  <c:v>16</c:v>
                </c:pt>
                <c:pt idx="29">
                  <c:v>17</c:v>
                </c:pt>
                <c:pt idx="30">
                  <c:v>18</c:v>
                </c:pt>
              </c:strCache>
            </c:strRef>
          </c:cat>
          <c:val>
            <c:numRef>
              <c:f>Datablad!$P$31:$P$61</c:f>
              <c:numCache>
                <c:formatCode>0</c:formatCode>
                <c:ptCount val="31"/>
                <c:pt idx="0">
                  <c:v>17.744</c:v>
                </c:pt>
                <c:pt idx="1">
                  <c:v>23.14</c:v>
                </c:pt>
                <c:pt idx="2">
                  <c:v>21.902000000000001</c:v>
                </c:pt>
                <c:pt idx="3">
                  <c:v>41.744</c:v>
                </c:pt>
                <c:pt idx="4">
                  <c:v>19.027999999999999</c:v>
                </c:pt>
                <c:pt idx="5">
                  <c:v>19.603999999999999</c:v>
                </c:pt>
                <c:pt idx="6">
                  <c:v>38.765000000000001</c:v>
                </c:pt>
                <c:pt idx="7">
                  <c:v>21.501000000000001</c:v>
                </c:pt>
                <c:pt idx="8">
                  <c:v>42.356999999999999</c:v>
                </c:pt>
                <c:pt idx="9">
                  <c:v>59.345580999999996</c:v>
                </c:pt>
                <c:pt idx="10">
                  <c:v>64.11630000000001</c:v>
                </c:pt>
                <c:pt idx="11">
                  <c:v>102.64355286300001</c:v>
                </c:pt>
                <c:pt idx="12">
                  <c:v>132.856739748</c:v>
                </c:pt>
                <c:pt idx="13">
                  <c:v>74.717229537999998</c:v>
                </c:pt>
                <c:pt idx="14">
                  <c:v>52.825699997000001</c:v>
                </c:pt>
                <c:pt idx="15">
                  <c:v>56.069049131</c:v>
                </c:pt>
                <c:pt idx="16">
                  <c:v>68.193708228999995</c:v>
                </c:pt>
                <c:pt idx="17">
                  <c:v>99.692860019999998</c:v>
                </c:pt>
                <c:pt idx="18">
                  <c:v>134.38291750299999</c:v>
                </c:pt>
                <c:pt idx="19">
                  <c:v>172.39860274099999</c:v>
                </c:pt>
                <c:pt idx="20">
                  <c:v>101.79825938499999</c:v>
                </c:pt>
                <c:pt idx="21">
                  <c:v>93.447229682</c:v>
                </c:pt>
                <c:pt idx="22">
                  <c:v>119.524372658</c:v>
                </c:pt>
                <c:pt idx="23">
                  <c:v>114.62776862600001</c:v>
                </c:pt>
                <c:pt idx="24">
                  <c:v>103.394915965</c:v>
                </c:pt>
                <c:pt idx="25">
                  <c:v>116</c:v>
                </c:pt>
                <c:pt idx="26">
                  <c:v>120</c:v>
                </c:pt>
                <c:pt idx="27">
                  <c:v>126</c:v>
                </c:pt>
                <c:pt idx="28">
                  <c:v>133</c:v>
                </c:pt>
                <c:pt idx="29">
                  <c:v>139</c:v>
                </c:pt>
                <c:pt idx="30">
                  <c:v>145</c:v>
                </c:pt>
              </c:numCache>
            </c:numRef>
          </c:val>
          <c:smooth val="0"/>
        </c:ser>
        <c:dLbls>
          <c:showLegendKey val="0"/>
          <c:showVal val="0"/>
          <c:showCatName val="0"/>
          <c:showSerName val="0"/>
          <c:showPercent val="0"/>
          <c:showBubbleSize val="0"/>
        </c:dLbls>
        <c:marker val="1"/>
        <c:smooth val="0"/>
        <c:axId val="195247488"/>
        <c:axId val="195257472"/>
      </c:lineChart>
      <c:lineChart>
        <c:grouping val="standard"/>
        <c:varyColors val="0"/>
        <c:ser>
          <c:idx val="1"/>
          <c:order val="0"/>
          <c:tx>
            <c:strRef>
              <c:f>Datablad!$O$17</c:f>
              <c:strCache>
                <c:ptCount val="1"/>
                <c:pt idx="0">
                  <c:v>Aktieprisindex (höger axel)</c:v>
                </c:pt>
              </c:strCache>
            </c:strRef>
          </c:tx>
          <c:spPr>
            <a:ln w="12700">
              <a:solidFill>
                <a:srgbClr val="000000"/>
              </a:solidFill>
              <a:prstDash val="sysDash"/>
            </a:ln>
          </c:spPr>
          <c:marker>
            <c:symbol val="none"/>
          </c:marker>
          <c:cat>
            <c:strRef>
              <c:f>Datablad!$M$31:$M$61</c:f>
              <c:strCache>
                <c:ptCount val="31"/>
                <c:pt idx="0">
                  <c:v>88</c:v>
                </c:pt>
                <c:pt idx="1">
                  <c:v>89</c:v>
                </c:pt>
                <c:pt idx="2">
                  <c:v>90</c:v>
                </c:pt>
                <c:pt idx="3">
                  <c:v>91</c:v>
                </c:pt>
                <c:pt idx="4">
                  <c:v>92</c:v>
                </c:pt>
                <c:pt idx="5">
                  <c:v>93</c:v>
                </c:pt>
                <c:pt idx="6">
                  <c:v>94</c:v>
                </c:pt>
                <c:pt idx="7">
                  <c:v>95</c:v>
                </c:pt>
                <c:pt idx="8">
                  <c:v>96</c:v>
                </c:pt>
                <c:pt idx="9">
                  <c:v>97</c:v>
                </c:pt>
                <c:pt idx="10">
                  <c:v>98</c:v>
                </c:pt>
                <c:pt idx="11">
                  <c:v>99</c:v>
                </c:pt>
                <c:pt idx="12">
                  <c:v>00</c:v>
                </c:pt>
                <c:pt idx="13">
                  <c:v>01</c:v>
                </c:pt>
                <c:pt idx="14">
                  <c:v>02</c:v>
                </c:pt>
                <c:pt idx="15">
                  <c:v>03</c:v>
                </c:pt>
                <c:pt idx="16">
                  <c:v>04</c:v>
                </c:pt>
                <c:pt idx="17">
                  <c:v>05</c:v>
                </c:pt>
                <c:pt idx="18">
                  <c:v>06</c:v>
                </c:pt>
                <c:pt idx="19">
                  <c:v>07</c:v>
                </c:pt>
                <c:pt idx="20">
                  <c:v>08</c:v>
                </c:pt>
                <c:pt idx="21">
                  <c:v>09</c:v>
                </c:pt>
                <c:pt idx="22">
                  <c:v>10</c:v>
                </c:pt>
                <c:pt idx="23">
                  <c:v>11</c:v>
                </c:pt>
                <c:pt idx="24">
                  <c:v>12</c:v>
                </c:pt>
                <c:pt idx="25">
                  <c:v>13</c:v>
                </c:pt>
                <c:pt idx="26">
                  <c:v>14</c:v>
                </c:pt>
                <c:pt idx="27">
                  <c:v>15</c:v>
                </c:pt>
                <c:pt idx="28">
                  <c:v>16</c:v>
                </c:pt>
                <c:pt idx="29">
                  <c:v>17</c:v>
                </c:pt>
                <c:pt idx="30">
                  <c:v>18</c:v>
                </c:pt>
              </c:strCache>
            </c:strRef>
          </c:cat>
          <c:val>
            <c:numRef>
              <c:f>Datablad!$O$31:$O$61</c:f>
              <c:numCache>
                <c:formatCode>0</c:formatCode>
                <c:ptCount val="31"/>
                <c:pt idx="0">
                  <c:v>21.032201845763854</c:v>
                </c:pt>
                <c:pt idx="1">
                  <c:v>26.17952808074407</c:v>
                </c:pt>
                <c:pt idx="2">
                  <c:v>18.047148716139091</c:v>
                </c:pt>
                <c:pt idx="3">
                  <c:v>19.035204902832739</c:v>
                </c:pt>
                <c:pt idx="4">
                  <c:v>18.931142133898899</c:v>
                </c:pt>
                <c:pt idx="5">
                  <c:v>29.101207344166909</c:v>
                </c:pt>
                <c:pt idx="6">
                  <c:v>30.511635945944978</c:v>
                </c:pt>
                <c:pt idx="7">
                  <c:v>36.007878523821013</c:v>
                </c:pt>
                <c:pt idx="8">
                  <c:v>49.685471181094428</c:v>
                </c:pt>
                <c:pt idx="9">
                  <c:v>62.082263599275535</c:v>
                </c:pt>
                <c:pt idx="10">
                  <c:v>68.647580090523803</c:v>
                </c:pt>
                <c:pt idx="11">
                  <c:v>113.89904111019491</c:v>
                </c:pt>
                <c:pt idx="12">
                  <c:v>100</c:v>
                </c:pt>
                <c:pt idx="13">
                  <c:v>83.332673188893736</c:v>
                </c:pt>
                <c:pt idx="14">
                  <c:v>52.135807314640445</c:v>
                </c:pt>
                <c:pt idx="15">
                  <c:v>67.824984066513764</c:v>
                </c:pt>
                <c:pt idx="16">
                  <c:v>79.66022821793409</c:v>
                </c:pt>
                <c:pt idx="17">
                  <c:v>105.65791795244802</c:v>
                </c:pt>
                <c:pt idx="18">
                  <c:v>131.54408984685847</c:v>
                </c:pt>
                <c:pt idx="19">
                  <c:v>122.57369912536863</c:v>
                </c:pt>
                <c:pt idx="20">
                  <c:v>71.025540388236948</c:v>
                </c:pt>
                <c:pt idx="21">
                  <c:v>103.9907531767951</c:v>
                </c:pt>
                <c:pt idx="22">
                  <c:v>128.06201996996941</c:v>
                </c:pt>
                <c:pt idx="23">
                  <c:v>106.96500394286271</c:v>
                </c:pt>
                <c:pt idx="24">
                  <c:v>119.68658742532867</c:v>
                </c:pt>
                <c:pt idx="25">
                  <c:v>147.65750746263282</c:v>
                </c:pt>
              </c:numCache>
            </c:numRef>
          </c:val>
          <c:smooth val="0"/>
        </c:ser>
        <c:ser>
          <c:idx val="0"/>
          <c:order val="1"/>
          <c:tx>
            <c:strRef>
              <c:f>Datablad!$N$17</c:f>
              <c:strCache>
                <c:ptCount val="1"/>
                <c:pt idx="0">
                  <c:v>Fastighetsprisindex (höger axel)</c:v>
                </c:pt>
              </c:strCache>
            </c:strRef>
          </c:tx>
          <c:spPr>
            <a:ln w="12700">
              <a:solidFill>
                <a:srgbClr val="000000"/>
              </a:solidFill>
              <a:prstDash val="solid"/>
            </a:ln>
          </c:spPr>
          <c:marker>
            <c:symbol val="none"/>
          </c:marker>
          <c:cat>
            <c:strRef>
              <c:f>Datablad!$M$31:$M$61</c:f>
              <c:strCache>
                <c:ptCount val="31"/>
                <c:pt idx="0">
                  <c:v>88</c:v>
                </c:pt>
                <c:pt idx="1">
                  <c:v>89</c:v>
                </c:pt>
                <c:pt idx="2">
                  <c:v>90</c:v>
                </c:pt>
                <c:pt idx="3">
                  <c:v>91</c:v>
                </c:pt>
                <c:pt idx="4">
                  <c:v>92</c:v>
                </c:pt>
                <c:pt idx="5">
                  <c:v>93</c:v>
                </c:pt>
                <c:pt idx="6">
                  <c:v>94</c:v>
                </c:pt>
                <c:pt idx="7">
                  <c:v>95</c:v>
                </c:pt>
                <c:pt idx="8">
                  <c:v>96</c:v>
                </c:pt>
                <c:pt idx="9">
                  <c:v>97</c:v>
                </c:pt>
                <c:pt idx="10">
                  <c:v>98</c:v>
                </c:pt>
                <c:pt idx="11">
                  <c:v>99</c:v>
                </c:pt>
                <c:pt idx="12">
                  <c:v>00</c:v>
                </c:pt>
                <c:pt idx="13">
                  <c:v>01</c:v>
                </c:pt>
                <c:pt idx="14">
                  <c:v>02</c:v>
                </c:pt>
                <c:pt idx="15">
                  <c:v>03</c:v>
                </c:pt>
                <c:pt idx="16">
                  <c:v>04</c:v>
                </c:pt>
                <c:pt idx="17">
                  <c:v>05</c:v>
                </c:pt>
                <c:pt idx="18">
                  <c:v>06</c:v>
                </c:pt>
                <c:pt idx="19">
                  <c:v>07</c:v>
                </c:pt>
                <c:pt idx="20">
                  <c:v>08</c:v>
                </c:pt>
                <c:pt idx="21">
                  <c:v>09</c:v>
                </c:pt>
                <c:pt idx="22">
                  <c:v>10</c:v>
                </c:pt>
                <c:pt idx="23">
                  <c:v>11</c:v>
                </c:pt>
                <c:pt idx="24">
                  <c:v>12</c:v>
                </c:pt>
                <c:pt idx="25">
                  <c:v>13</c:v>
                </c:pt>
                <c:pt idx="26">
                  <c:v>14</c:v>
                </c:pt>
                <c:pt idx="27">
                  <c:v>15</c:v>
                </c:pt>
                <c:pt idx="28">
                  <c:v>16</c:v>
                </c:pt>
                <c:pt idx="29">
                  <c:v>17</c:v>
                </c:pt>
                <c:pt idx="30">
                  <c:v>18</c:v>
                </c:pt>
              </c:strCache>
            </c:strRef>
          </c:cat>
          <c:val>
            <c:numRef>
              <c:f>Datablad!$N$31:$N$61</c:f>
              <c:numCache>
                <c:formatCode>0</c:formatCode>
                <c:ptCount val="31"/>
                <c:pt idx="0">
                  <c:v>58.555133079847913</c:v>
                </c:pt>
                <c:pt idx="1">
                  <c:v>68.821292775665398</c:v>
                </c:pt>
                <c:pt idx="2">
                  <c:v>77.186311787072242</c:v>
                </c:pt>
                <c:pt idx="3">
                  <c:v>82.50950570342205</c:v>
                </c:pt>
                <c:pt idx="4">
                  <c:v>74.904942965779469</c:v>
                </c:pt>
                <c:pt idx="5">
                  <c:v>66.539923954372625</c:v>
                </c:pt>
                <c:pt idx="6">
                  <c:v>69.581749049429646</c:v>
                </c:pt>
                <c:pt idx="7">
                  <c:v>69.961977186311785</c:v>
                </c:pt>
                <c:pt idx="8">
                  <c:v>70.342205323193923</c:v>
                </c:pt>
                <c:pt idx="9">
                  <c:v>75.285171102661593</c:v>
                </c:pt>
                <c:pt idx="10">
                  <c:v>82.50950570342205</c:v>
                </c:pt>
                <c:pt idx="11">
                  <c:v>90.114068441064646</c:v>
                </c:pt>
                <c:pt idx="12">
                  <c:v>100</c:v>
                </c:pt>
                <c:pt idx="13">
                  <c:v>107.98479087452471</c:v>
                </c:pt>
                <c:pt idx="14">
                  <c:v>114.82889733840305</c:v>
                </c:pt>
                <c:pt idx="15">
                  <c:v>122.43346007604563</c:v>
                </c:pt>
                <c:pt idx="16">
                  <c:v>134.22053231939165</c:v>
                </c:pt>
                <c:pt idx="17">
                  <c:v>147.14828897338404</c:v>
                </c:pt>
                <c:pt idx="18">
                  <c:v>163.8783269961977</c:v>
                </c:pt>
                <c:pt idx="19">
                  <c:v>181.36882129277566</c:v>
                </c:pt>
                <c:pt idx="20">
                  <c:v>186.69201520912549</c:v>
                </c:pt>
                <c:pt idx="21">
                  <c:v>190.49429657794676</c:v>
                </c:pt>
                <c:pt idx="22">
                  <c:v>204.56273764258555</c:v>
                </c:pt>
                <c:pt idx="23">
                  <c:v>206.08365019011407</c:v>
                </c:pt>
                <c:pt idx="24">
                  <c:v>203.42205323193917</c:v>
                </c:pt>
                <c:pt idx="25">
                  <c:v>210.64638783269962</c:v>
                </c:pt>
              </c:numCache>
            </c:numRef>
          </c:val>
          <c:smooth val="0"/>
        </c:ser>
        <c:dLbls>
          <c:showLegendKey val="0"/>
          <c:showVal val="0"/>
          <c:showCatName val="0"/>
          <c:showSerName val="0"/>
          <c:showPercent val="0"/>
          <c:showBubbleSize val="0"/>
        </c:dLbls>
        <c:marker val="1"/>
        <c:smooth val="0"/>
        <c:axId val="195259008"/>
        <c:axId val="195260800"/>
      </c:lineChart>
      <c:catAx>
        <c:axId val="195247488"/>
        <c:scaling>
          <c:orientation val="minMax"/>
        </c:scaling>
        <c:delete val="0"/>
        <c:axPos val="b"/>
        <c:numFmt formatCode="@" sourceLinked="1"/>
        <c:majorTickMark val="cross"/>
        <c:minorTickMark val="none"/>
        <c:tickLblPos val="nextTo"/>
        <c:spPr>
          <a:ln w="3175">
            <a:solidFill>
              <a:srgbClr val="000000"/>
            </a:solidFill>
            <a:prstDash val="solid"/>
          </a:ln>
        </c:spPr>
        <c:txPr>
          <a:bodyPr rot="0" vert="horz"/>
          <a:lstStyle/>
          <a:p>
            <a:pPr>
              <a:defRPr sz="700" b="0" i="0" u="none" strike="noStrike" baseline="0">
                <a:solidFill>
                  <a:srgbClr val="000000"/>
                </a:solidFill>
                <a:latin typeface="TradeGothic CondEighteen"/>
                <a:ea typeface="TradeGothic CondEighteen"/>
                <a:cs typeface="TradeGothic CondEighteen"/>
              </a:defRPr>
            </a:pPr>
            <a:endParaRPr lang="sv-SE"/>
          </a:p>
        </c:txPr>
        <c:crossAx val="195257472"/>
        <c:crosses val="autoZero"/>
        <c:auto val="1"/>
        <c:lblAlgn val="ctr"/>
        <c:lblOffset val="100"/>
        <c:tickLblSkip val="2"/>
        <c:tickMarkSkip val="1"/>
        <c:noMultiLvlLbl val="0"/>
      </c:catAx>
      <c:valAx>
        <c:axId val="195257472"/>
        <c:scaling>
          <c:orientation val="minMax"/>
          <c:max val="240"/>
          <c:min val="0"/>
        </c:scaling>
        <c:delete val="0"/>
        <c:axPos val="l"/>
        <c:numFmt formatCode="0" sourceLinked="1"/>
        <c:majorTickMark val="in"/>
        <c:minorTickMark val="none"/>
        <c:tickLblPos val="nextTo"/>
        <c:spPr>
          <a:ln w="3175">
            <a:solidFill>
              <a:srgbClr val="000000"/>
            </a:solidFill>
            <a:prstDash val="solid"/>
          </a:ln>
        </c:spPr>
        <c:txPr>
          <a:bodyPr rot="0" vert="horz"/>
          <a:lstStyle/>
          <a:p>
            <a:pPr>
              <a:defRPr sz="700" b="0" i="0" u="none" strike="noStrike" baseline="0">
                <a:solidFill>
                  <a:srgbClr val="000000"/>
                </a:solidFill>
                <a:latin typeface="TradeGothic CondEighteen"/>
                <a:ea typeface="TradeGothic CondEighteen"/>
                <a:cs typeface="TradeGothic CondEighteen"/>
              </a:defRPr>
            </a:pPr>
            <a:endParaRPr lang="sv-SE"/>
          </a:p>
        </c:txPr>
        <c:crossAx val="195247488"/>
        <c:crosses val="autoZero"/>
        <c:crossBetween val="midCat"/>
        <c:majorUnit val="20"/>
      </c:valAx>
      <c:catAx>
        <c:axId val="195259008"/>
        <c:scaling>
          <c:orientation val="minMax"/>
        </c:scaling>
        <c:delete val="1"/>
        <c:axPos val="b"/>
        <c:majorTickMark val="out"/>
        <c:minorTickMark val="none"/>
        <c:tickLblPos val="nextTo"/>
        <c:crossAx val="195260800"/>
        <c:crosses val="autoZero"/>
        <c:auto val="1"/>
        <c:lblAlgn val="ctr"/>
        <c:lblOffset val="100"/>
        <c:noMultiLvlLbl val="0"/>
      </c:catAx>
      <c:valAx>
        <c:axId val="195260800"/>
        <c:scaling>
          <c:orientation val="minMax"/>
          <c:max val="240"/>
          <c:min val="0"/>
        </c:scaling>
        <c:delete val="0"/>
        <c:axPos val="r"/>
        <c:numFmt formatCode="0" sourceLinked="1"/>
        <c:majorTickMark val="in"/>
        <c:minorTickMark val="none"/>
        <c:tickLblPos val="nextTo"/>
        <c:spPr>
          <a:ln w="3175">
            <a:solidFill>
              <a:srgbClr val="000000"/>
            </a:solidFill>
            <a:prstDash val="solid"/>
          </a:ln>
        </c:spPr>
        <c:txPr>
          <a:bodyPr rot="0" vert="horz"/>
          <a:lstStyle/>
          <a:p>
            <a:pPr>
              <a:defRPr sz="700" b="0" i="0" u="none" strike="noStrike" baseline="0">
                <a:solidFill>
                  <a:srgbClr val="000000"/>
                </a:solidFill>
                <a:latin typeface="TradeGothic CondEighteen"/>
                <a:ea typeface="TradeGothic CondEighteen"/>
                <a:cs typeface="TradeGothic CondEighteen"/>
              </a:defRPr>
            </a:pPr>
            <a:endParaRPr lang="sv-SE"/>
          </a:p>
        </c:txPr>
        <c:crossAx val="195259008"/>
        <c:crosses val="max"/>
        <c:crossBetween val="midCat"/>
        <c:majorUnit val="20"/>
      </c:valAx>
      <c:spPr>
        <a:noFill/>
        <a:ln w="3175">
          <a:solidFill>
            <a:srgbClr val="000000"/>
          </a:solidFill>
          <a:prstDash val="solid"/>
        </a:ln>
      </c:spPr>
    </c:plotArea>
    <c:legend>
      <c:legendPos val="r"/>
      <c:layout>
        <c:manualLayout>
          <c:xMode val="edge"/>
          <c:yMode val="edge"/>
          <c:x val="0.10102113156100886"/>
          <c:y val="0.12186960514233242"/>
          <c:w val="0.64169483700530905"/>
          <c:h val="0.18141639374724178"/>
        </c:manualLayout>
      </c:layout>
      <c:overlay val="0"/>
      <c:spPr>
        <a:noFill/>
        <a:ln w="25400">
          <a:noFill/>
        </a:ln>
      </c:spPr>
      <c:txPr>
        <a:bodyPr/>
        <a:lstStyle/>
        <a:p>
          <a:pPr>
            <a:defRPr sz="640" b="0" i="0" u="none" strike="noStrike" baseline="0">
              <a:solidFill>
                <a:srgbClr val="000000"/>
              </a:solidFill>
              <a:latin typeface="TradeGothic CondEighteen"/>
              <a:ea typeface="TradeGothic CondEighteen"/>
              <a:cs typeface="TradeGothic CondEighteen"/>
            </a:defRPr>
          </a:pPr>
          <a:endParaRPr lang="sv-SE"/>
        </a:p>
      </c:txPr>
    </c:legend>
    <c:plotVisOnly val="1"/>
    <c:dispBlanksAs val="gap"/>
    <c:showDLblsOverMax val="0"/>
  </c:chart>
  <c:spPr>
    <a:solidFill>
      <a:srgbClr val="FFFFFF"/>
    </a:solidFill>
    <a:ln w="9525">
      <a:noFill/>
    </a:ln>
  </c:spPr>
  <c:txPr>
    <a:bodyPr/>
    <a:lstStyle/>
    <a:p>
      <a:pPr>
        <a:defRPr sz="850" b="0" i="0" u="none" strike="noStrike" baseline="0">
          <a:solidFill>
            <a:srgbClr val="000000"/>
          </a:solidFill>
          <a:latin typeface="Arial"/>
          <a:ea typeface="Arial"/>
          <a:cs typeface="Arial"/>
        </a:defRPr>
      </a:pPr>
      <a:endParaRPr lang="sv-SE"/>
    </a:p>
  </c:txPr>
  <c:externalData r:id="rId1">
    <c:autoUpdate val="0"/>
  </c:externalData>
  <c:userShapes r:id="rId2"/>
</c:chartSpace>
</file>

<file path=word/charts/chart6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4135310156782555E-2"/>
          <c:y val="4.4843434343434345E-2"/>
          <c:w val="0.84114758009543289"/>
          <c:h val="0.87294582185491276"/>
        </c:manualLayout>
      </c:layout>
      <c:barChart>
        <c:barDir val="col"/>
        <c:grouping val="clustered"/>
        <c:varyColors val="0"/>
        <c:ser>
          <c:idx val="1"/>
          <c:order val="0"/>
          <c:tx>
            <c:strRef>
              <c:f>'Budgetmallar dubbla spalter'!$C$19</c:f>
              <c:strCache>
                <c:ptCount val="1"/>
                <c:pt idx="0">
                  <c:v>Miljarder kronor</c:v>
                </c:pt>
              </c:strCache>
            </c:strRef>
          </c:tx>
          <c:spPr>
            <a:solidFill>
              <a:srgbClr val="808080"/>
            </a:solidFill>
            <a:ln w="25400">
              <a:noFill/>
            </a:ln>
          </c:spPr>
          <c:invertIfNegative val="0"/>
          <c:cat>
            <c:numRef>
              <c:f>'Budgetmallar dubbla spalter'!$A$20:$A$48</c:f>
              <c:numCache>
                <c:formatCode>yyyy;@</c:formatCode>
                <c:ptCount val="29"/>
                <c:pt idx="0">
                  <c:v>32874</c:v>
                </c:pt>
                <c:pt idx="1">
                  <c:v>33239</c:v>
                </c:pt>
                <c:pt idx="2">
                  <c:v>33604</c:v>
                </c:pt>
                <c:pt idx="3">
                  <c:v>33970</c:v>
                </c:pt>
                <c:pt idx="4">
                  <c:v>34335</c:v>
                </c:pt>
                <c:pt idx="5">
                  <c:v>34700</c:v>
                </c:pt>
                <c:pt idx="6">
                  <c:v>35065</c:v>
                </c:pt>
                <c:pt idx="7">
                  <c:v>35431</c:v>
                </c:pt>
                <c:pt idx="8">
                  <c:v>35796</c:v>
                </c:pt>
                <c:pt idx="9">
                  <c:v>36161</c:v>
                </c:pt>
                <c:pt idx="10">
                  <c:v>36526</c:v>
                </c:pt>
                <c:pt idx="11">
                  <c:v>36892</c:v>
                </c:pt>
                <c:pt idx="12">
                  <c:v>37257</c:v>
                </c:pt>
                <c:pt idx="13">
                  <c:v>37622</c:v>
                </c:pt>
                <c:pt idx="14">
                  <c:v>37987</c:v>
                </c:pt>
                <c:pt idx="15">
                  <c:v>38353</c:v>
                </c:pt>
                <c:pt idx="16">
                  <c:v>38718</c:v>
                </c:pt>
                <c:pt idx="17">
                  <c:v>39083</c:v>
                </c:pt>
                <c:pt idx="18">
                  <c:v>39448</c:v>
                </c:pt>
                <c:pt idx="19">
                  <c:v>39814</c:v>
                </c:pt>
                <c:pt idx="20">
                  <c:v>40179</c:v>
                </c:pt>
                <c:pt idx="21">
                  <c:v>40544</c:v>
                </c:pt>
                <c:pt idx="22">
                  <c:v>40909</c:v>
                </c:pt>
                <c:pt idx="23">
                  <c:v>41275</c:v>
                </c:pt>
                <c:pt idx="24">
                  <c:v>41640</c:v>
                </c:pt>
                <c:pt idx="25">
                  <c:v>42005</c:v>
                </c:pt>
                <c:pt idx="26">
                  <c:v>42370</c:v>
                </c:pt>
                <c:pt idx="27">
                  <c:v>42736</c:v>
                </c:pt>
                <c:pt idx="28">
                  <c:v>43101</c:v>
                </c:pt>
              </c:numCache>
            </c:numRef>
          </c:cat>
          <c:val>
            <c:numRef>
              <c:f>'Budgetmallar dubbla spalter'!$C$20:$C$48</c:f>
              <c:numCache>
                <c:formatCode>General</c:formatCode>
                <c:ptCount val="29"/>
                <c:pt idx="0">
                  <c:v>19.733000000000001</c:v>
                </c:pt>
                <c:pt idx="1">
                  <c:v>23.503</c:v>
                </c:pt>
                <c:pt idx="2">
                  <c:v>17.594999999999999</c:v>
                </c:pt>
                <c:pt idx="3">
                  <c:v>26.916</c:v>
                </c:pt>
                <c:pt idx="4">
                  <c:v>36.829000000000001</c:v>
                </c:pt>
                <c:pt idx="5">
                  <c:v>38.74</c:v>
                </c:pt>
                <c:pt idx="6">
                  <c:v>36.406999999999996</c:v>
                </c:pt>
                <c:pt idx="7">
                  <c:v>46.509</c:v>
                </c:pt>
                <c:pt idx="8">
                  <c:v>45.753</c:v>
                </c:pt>
                <c:pt idx="9">
                  <c:v>53.463999999999999</c:v>
                </c:pt>
                <c:pt idx="10">
                  <c:v>72.489000000000004</c:v>
                </c:pt>
                <c:pt idx="11">
                  <c:v>52.088109594000002</c:v>
                </c:pt>
                <c:pt idx="12">
                  <c:v>43.927904823999995</c:v>
                </c:pt>
                <c:pt idx="13">
                  <c:v>48.924016930000001</c:v>
                </c:pt>
                <c:pt idx="14">
                  <c:v>71.510005797000005</c:v>
                </c:pt>
                <c:pt idx="15">
                  <c:v>91.98645316999999</c:v>
                </c:pt>
                <c:pt idx="16">
                  <c:v>99.217033793000013</c:v>
                </c:pt>
                <c:pt idx="17">
                  <c:v>104.61165084500001</c:v>
                </c:pt>
                <c:pt idx="18">
                  <c:v>83.041530383999998</c:v>
                </c:pt>
                <c:pt idx="19">
                  <c:v>86.518650695999995</c:v>
                </c:pt>
                <c:pt idx="20">
                  <c:v>106.63100809299999</c:v>
                </c:pt>
                <c:pt idx="21">
                  <c:v>102.77301790999999</c:v>
                </c:pt>
                <c:pt idx="22">
                  <c:v>89.47376112900001</c:v>
                </c:pt>
                <c:pt idx="23">
                  <c:v>88.420508044198613</c:v>
                </c:pt>
                <c:pt idx="24">
                  <c:v>94.136165507357589</c:v>
                </c:pt>
                <c:pt idx="25">
                  <c:v>101.66787640671465</c:v>
                </c:pt>
                <c:pt idx="26">
                  <c:v>108.83914939537495</c:v>
                </c:pt>
                <c:pt idx="27">
                  <c:v>114.44900241068417</c:v>
                </c:pt>
                <c:pt idx="28">
                  <c:v>123.48219257021958</c:v>
                </c:pt>
              </c:numCache>
            </c:numRef>
          </c:val>
        </c:ser>
        <c:dLbls>
          <c:showLegendKey val="0"/>
          <c:showVal val="0"/>
          <c:showCatName val="0"/>
          <c:showSerName val="0"/>
          <c:showPercent val="0"/>
          <c:showBubbleSize val="0"/>
        </c:dLbls>
        <c:gapWidth val="50"/>
        <c:axId val="195285760"/>
        <c:axId val="195287296"/>
      </c:barChart>
      <c:lineChart>
        <c:grouping val="standard"/>
        <c:varyColors val="0"/>
        <c:ser>
          <c:idx val="2"/>
          <c:order val="1"/>
          <c:tx>
            <c:strRef>
              <c:f>'Budgetmallar dubbla spalter'!$D$19</c:f>
              <c:strCache>
                <c:ptCount val="1"/>
                <c:pt idx="0">
                  <c:v>Procent av BNP</c:v>
                </c:pt>
              </c:strCache>
            </c:strRef>
          </c:tx>
          <c:spPr>
            <a:ln w="12700">
              <a:solidFill>
                <a:srgbClr val="000000"/>
              </a:solidFill>
              <a:prstDash val="solid"/>
            </a:ln>
          </c:spPr>
          <c:marker>
            <c:symbol val="none"/>
          </c:marker>
          <c:cat>
            <c:numRef>
              <c:f>'Budgetmallar dubbla spalter'!$A$20:$A$30</c:f>
              <c:numCache>
                <c:formatCode>yyyy;@</c:formatCode>
                <c:ptCount val="11"/>
                <c:pt idx="0">
                  <c:v>32874</c:v>
                </c:pt>
                <c:pt idx="1">
                  <c:v>33239</c:v>
                </c:pt>
                <c:pt idx="2">
                  <c:v>33604</c:v>
                </c:pt>
                <c:pt idx="3">
                  <c:v>33970</c:v>
                </c:pt>
                <c:pt idx="4">
                  <c:v>34335</c:v>
                </c:pt>
                <c:pt idx="5">
                  <c:v>34700</c:v>
                </c:pt>
                <c:pt idx="6">
                  <c:v>35065</c:v>
                </c:pt>
                <c:pt idx="7">
                  <c:v>35431</c:v>
                </c:pt>
                <c:pt idx="8">
                  <c:v>35796</c:v>
                </c:pt>
                <c:pt idx="9">
                  <c:v>36161</c:v>
                </c:pt>
                <c:pt idx="10">
                  <c:v>36526</c:v>
                </c:pt>
              </c:numCache>
            </c:numRef>
          </c:cat>
          <c:val>
            <c:numRef>
              <c:f>'Budgetmallar dubbla spalter'!$D$20:$D$48</c:f>
              <c:numCache>
                <c:formatCode>General</c:formatCode>
                <c:ptCount val="29"/>
                <c:pt idx="0">
                  <c:v>1.3420385955963616</c:v>
                </c:pt>
                <c:pt idx="1">
                  <c:v>1.4937771467286642</c:v>
                </c:pt>
                <c:pt idx="2">
                  <c:v>1.1200193512863195</c:v>
                </c:pt>
                <c:pt idx="3">
                  <c:v>1.7116246889588251</c:v>
                </c:pt>
                <c:pt idx="4">
                  <c:v>2.1940464247331688</c:v>
                </c:pt>
                <c:pt idx="5">
                  <c:v>2.1408341737700844</c:v>
                </c:pt>
                <c:pt idx="6">
                  <c:v>1.9637901414034626</c:v>
                </c:pt>
                <c:pt idx="7">
                  <c:v>2.406067704507219</c:v>
                </c:pt>
                <c:pt idx="8">
                  <c:v>2.2593806295629086</c:v>
                </c:pt>
                <c:pt idx="9">
                  <c:v>2.5001625030805439</c:v>
                </c:pt>
                <c:pt idx="10">
                  <c:v>3.1997658740195645</c:v>
                </c:pt>
                <c:pt idx="11">
                  <c:v>2.2180075018129219</c:v>
                </c:pt>
                <c:pt idx="12">
                  <c:v>1.7976495960517753</c:v>
                </c:pt>
                <c:pt idx="13">
                  <c:v>1.9224586954838898</c:v>
                </c:pt>
                <c:pt idx="14">
                  <c:v>2.6873792322461432</c:v>
                </c:pt>
                <c:pt idx="15">
                  <c:v>3.3215600332204915</c:v>
                </c:pt>
                <c:pt idx="16">
                  <c:v>3.3695944205088848</c:v>
                </c:pt>
                <c:pt idx="17">
                  <c:v>3.3464826768431917</c:v>
                </c:pt>
                <c:pt idx="18">
                  <c:v>2.5915492330354022</c:v>
                </c:pt>
                <c:pt idx="19">
                  <c:v>2.7857212076798494</c:v>
                </c:pt>
                <c:pt idx="20">
                  <c:v>3.1949068965351932</c:v>
                </c:pt>
                <c:pt idx="21">
                  <c:v>2.9527869045146113</c:v>
                </c:pt>
                <c:pt idx="22">
                  <c:v>2.5205942551628882</c:v>
                </c:pt>
                <c:pt idx="23">
                  <c:v>2.4328817416108053</c:v>
                </c:pt>
                <c:pt idx="24">
                  <c:v>2.4880856159109683</c:v>
                </c:pt>
                <c:pt idx="25">
                  <c:v>2.5590112425829776</c:v>
                </c:pt>
                <c:pt idx="26">
                  <c:v>2.6071214611584259</c:v>
                </c:pt>
                <c:pt idx="27">
                  <c:v>2.6236333151378974</c:v>
                </c:pt>
                <c:pt idx="28">
                  <c:v>2.7120489504154937</c:v>
                </c:pt>
              </c:numCache>
            </c:numRef>
          </c:val>
          <c:smooth val="0"/>
        </c:ser>
        <c:dLbls>
          <c:showLegendKey val="0"/>
          <c:showVal val="0"/>
          <c:showCatName val="0"/>
          <c:showSerName val="0"/>
          <c:showPercent val="0"/>
          <c:showBubbleSize val="0"/>
        </c:dLbls>
        <c:marker val="1"/>
        <c:smooth val="0"/>
        <c:axId val="195290624"/>
        <c:axId val="195289088"/>
      </c:lineChart>
      <c:dateAx>
        <c:axId val="195285760"/>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95287296"/>
        <c:crosses val="autoZero"/>
        <c:auto val="1"/>
        <c:lblOffset val="100"/>
        <c:baseTimeUnit val="years"/>
        <c:majorUnit val="2"/>
        <c:minorUnit val="2"/>
      </c:dateAx>
      <c:valAx>
        <c:axId val="195287296"/>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95285760"/>
        <c:crossesAt val="1"/>
        <c:crossBetween val="between"/>
      </c:valAx>
      <c:valAx>
        <c:axId val="195289088"/>
        <c:scaling>
          <c:orientation val="minMax"/>
        </c:scaling>
        <c:delete val="0"/>
        <c:axPos val="r"/>
        <c:numFmt formatCode="General"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95290624"/>
        <c:crosses val="max"/>
        <c:crossBetween val="between"/>
      </c:valAx>
      <c:dateAx>
        <c:axId val="195290624"/>
        <c:scaling>
          <c:orientation val="minMax"/>
        </c:scaling>
        <c:delete val="1"/>
        <c:axPos val="b"/>
        <c:numFmt formatCode="yyyy;@" sourceLinked="1"/>
        <c:majorTickMark val="out"/>
        <c:minorTickMark val="none"/>
        <c:tickLblPos val="nextTo"/>
        <c:crossAx val="195289088"/>
        <c:crosses val="autoZero"/>
        <c:auto val="1"/>
        <c:lblOffset val="100"/>
        <c:baseTimeUnit val="years"/>
      </c:dateAx>
      <c:spPr>
        <a:noFill/>
        <a:ln w="3175">
          <a:solidFill>
            <a:srgbClr val="000000"/>
          </a:solidFill>
          <a:prstDash val="solid"/>
        </a:ln>
      </c:spPr>
    </c:plotArea>
    <c:legend>
      <c:legendPos val="tr"/>
      <c:layout>
        <c:manualLayout>
          <c:xMode val="edge"/>
          <c:yMode val="edge"/>
          <c:x val="9.7126107702794826E-2"/>
          <c:y val="5.8310376492194671E-2"/>
          <c:w val="0.3401608725289707"/>
          <c:h val="0.16695408631772268"/>
        </c:manualLayout>
      </c:layout>
      <c:overlay val="0"/>
      <c:spPr>
        <a:noFill/>
        <a:ln w="25400">
          <a:noFill/>
        </a:ln>
        <a:effectLst/>
      </c:spPr>
      <c:txPr>
        <a:bodyPr/>
        <a:lstStyle/>
        <a:p>
          <a:pPr>
            <a:defRPr sz="700" b="1">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6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8268398268398272"/>
          <c:h val="0.97891460055096424"/>
        </c:manualLayout>
      </c:layout>
      <c:barChart>
        <c:barDir val="col"/>
        <c:grouping val="clustered"/>
        <c:varyColors val="0"/>
        <c:ser>
          <c:idx val="0"/>
          <c:order val="0"/>
          <c:tx>
            <c:strRef>
              <c:f>'Budgetmallar dubbla spalter'!$B$19</c:f>
              <c:strCache>
                <c:ptCount val="1"/>
                <c:pt idx="0">
                  <c:v>Hushållens konsumtion, lp</c:v>
                </c:pt>
              </c:strCache>
            </c:strRef>
          </c:tx>
          <c:spPr>
            <a:solidFill>
              <a:srgbClr val="000000"/>
            </a:solidFill>
            <a:ln w="25400">
              <a:noFill/>
            </a:ln>
          </c:spPr>
          <c:invertIfNegative val="0"/>
          <c:dPt>
            <c:idx val="0"/>
            <c:invertIfNegative val="0"/>
            <c:bubble3D val="0"/>
          </c:dPt>
          <c:dPt>
            <c:idx val="1"/>
            <c:invertIfNegative val="0"/>
            <c:bubble3D val="0"/>
          </c:dPt>
          <c:dPt>
            <c:idx val="2"/>
            <c:invertIfNegative val="0"/>
            <c:bubble3D val="0"/>
          </c:dPt>
          <c:dPt>
            <c:idx val="3"/>
            <c:invertIfNegative val="0"/>
            <c:bubble3D val="0"/>
          </c:dPt>
          <c:dPt>
            <c:idx val="4"/>
            <c:invertIfNegative val="0"/>
            <c:bubble3D val="0"/>
          </c:dPt>
          <c:dPt>
            <c:idx val="5"/>
            <c:invertIfNegative val="0"/>
            <c:bubble3D val="0"/>
          </c:dPt>
          <c:dPt>
            <c:idx val="6"/>
            <c:invertIfNegative val="0"/>
            <c:bubble3D val="0"/>
          </c:dPt>
          <c:dPt>
            <c:idx val="7"/>
            <c:invertIfNegative val="0"/>
            <c:bubble3D val="0"/>
          </c:dPt>
          <c:dPt>
            <c:idx val="8"/>
            <c:invertIfNegative val="0"/>
            <c:bubble3D val="0"/>
          </c:dPt>
          <c:dPt>
            <c:idx val="9"/>
            <c:invertIfNegative val="0"/>
            <c:bubble3D val="0"/>
          </c:dPt>
          <c:dPt>
            <c:idx val="10"/>
            <c:invertIfNegative val="0"/>
            <c:bubble3D val="0"/>
          </c:dPt>
          <c:cat>
            <c:numRef>
              <c:f>'Budgetmallar dubbla spalter'!$A$20:$A$38</c:f>
              <c:numCache>
                <c:formatCode>yyyy;@</c:formatCode>
                <c:ptCount val="19"/>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numCache>
            </c:numRef>
          </c:cat>
          <c:val>
            <c:numRef>
              <c:f>'Budgetmallar dubbla spalter'!$B$20:$B$38</c:f>
              <c:numCache>
                <c:formatCode>0</c:formatCode>
                <c:ptCount val="19"/>
                <c:pt idx="0">
                  <c:v>6.2318047060708759</c:v>
                </c:pt>
                <c:pt idx="1">
                  <c:v>2.8875465910733755</c:v>
                </c:pt>
                <c:pt idx="2">
                  <c:v>4.1772084511147778</c:v>
                </c:pt>
                <c:pt idx="3">
                  <c:v>3.9741107697823796</c:v>
                </c:pt>
                <c:pt idx="4">
                  <c:v>3.6356091979953931</c:v>
                </c:pt>
                <c:pt idx="5">
                  <c:v>3.8708257953466774</c:v>
                </c:pt>
                <c:pt idx="6">
                  <c:v>3.9853987719040918</c:v>
                </c:pt>
                <c:pt idx="7">
                  <c:v>5.1006298860072574</c:v>
                </c:pt>
                <c:pt idx="8">
                  <c:v>3.0554828847757953</c:v>
                </c:pt>
                <c:pt idx="9">
                  <c:v>1.8433960646660585</c:v>
                </c:pt>
                <c:pt idx="10">
                  <c:v>5.516027238867327</c:v>
                </c:pt>
                <c:pt idx="11">
                  <c:v>3.3511023159457087</c:v>
                </c:pt>
                <c:pt idx="12">
                  <c:v>2.8128233005572545</c:v>
                </c:pt>
                <c:pt idx="13">
                  <c:v>2.6360571931409282</c:v>
                </c:pt>
                <c:pt idx="14">
                  <c:v>3.5268893249266631</c:v>
                </c:pt>
                <c:pt idx="15">
                  <c:v>5.0297202651611084</c:v>
                </c:pt>
                <c:pt idx="16">
                  <c:v>5.018916550232233</c:v>
                </c:pt>
                <c:pt idx="17">
                  <c:v>4.5875177543523993</c:v>
                </c:pt>
                <c:pt idx="18">
                  <c:v>4.3883623117733528</c:v>
                </c:pt>
              </c:numCache>
            </c:numRef>
          </c:val>
        </c:ser>
        <c:ser>
          <c:idx val="1"/>
          <c:order val="1"/>
          <c:tx>
            <c:strRef>
              <c:f>'Budgetmallar dubbla spalter'!$C$19</c:f>
              <c:strCache>
                <c:ptCount val="1"/>
                <c:pt idx="0">
                  <c:v>Bilar och sällanköpsvaror</c:v>
                </c:pt>
              </c:strCache>
            </c:strRef>
          </c:tx>
          <c:spPr>
            <a:solidFill>
              <a:srgbClr val="808080"/>
            </a:solidFill>
            <a:ln w="25400">
              <a:noFill/>
            </a:ln>
          </c:spPr>
          <c:invertIfNegative val="0"/>
          <c:cat>
            <c:numRef>
              <c:f>'Budgetmallar dubbla spalter'!$A$20:$A$38</c:f>
              <c:numCache>
                <c:formatCode>yyyy;@</c:formatCode>
                <c:ptCount val="19"/>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numCache>
            </c:numRef>
          </c:cat>
          <c:val>
            <c:numRef>
              <c:f>'Budgetmallar dubbla spalter'!$C$20:$C$38</c:f>
              <c:numCache>
                <c:formatCode>0</c:formatCode>
                <c:ptCount val="19"/>
                <c:pt idx="0">
                  <c:v>6.5847283243423593</c:v>
                </c:pt>
                <c:pt idx="1">
                  <c:v>0.58118766180337289</c:v>
                </c:pt>
                <c:pt idx="2">
                  <c:v>5.9933836938781182</c:v>
                </c:pt>
                <c:pt idx="3">
                  <c:v>4.2818095567971337</c:v>
                </c:pt>
                <c:pt idx="4">
                  <c:v>5.729913172193446</c:v>
                </c:pt>
                <c:pt idx="5">
                  <c:v>6.1098287212828062</c:v>
                </c:pt>
                <c:pt idx="6">
                  <c:v>5.0027514167382714</c:v>
                </c:pt>
                <c:pt idx="7">
                  <c:v>5.7221226191023433</c:v>
                </c:pt>
                <c:pt idx="8">
                  <c:v>-1.4923209823576866</c:v>
                </c:pt>
                <c:pt idx="9">
                  <c:v>-0.68742679905126058</c:v>
                </c:pt>
                <c:pt idx="10">
                  <c:v>8.0552444278509725</c:v>
                </c:pt>
                <c:pt idx="11">
                  <c:v>1.8101445976740349</c:v>
                </c:pt>
                <c:pt idx="12">
                  <c:v>-0.18908174149132595</c:v>
                </c:pt>
                <c:pt idx="13">
                  <c:v>1.3069196850223674</c:v>
                </c:pt>
                <c:pt idx="14">
                  <c:v>6.8929955571864099</c:v>
                </c:pt>
                <c:pt idx="15">
                  <c:v>7.5242678877975866</c:v>
                </c:pt>
                <c:pt idx="16">
                  <c:v>7.8475426679254001</c:v>
                </c:pt>
                <c:pt idx="17">
                  <c:v>6.7624086177132225</c:v>
                </c:pt>
                <c:pt idx="18">
                  <c:v>5.9377949489547888</c:v>
                </c:pt>
              </c:numCache>
            </c:numRef>
          </c:val>
        </c:ser>
        <c:dLbls>
          <c:showLegendKey val="0"/>
          <c:showVal val="0"/>
          <c:showCatName val="0"/>
          <c:showSerName val="0"/>
          <c:showPercent val="0"/>
          <c:showBubbleSize val="0"/>
        </c:dLbls>
        <c:gapWidth val="50"/>
        <c:axId val="196070784"/>
        <c:axId val="196080768"/>
      </c:barChart>
      <c:lineChart>
        <c:grouping val="standard"/>
        <c:varyColors val="0"/>
        <c:ser>
          <c:idx val="2"/>
          <c:order val="2"/>
          <c:tx>
            <c:strRef>
              <c:f>'Budgetmallar dubbla spalter'!$D$19</c:f>
              <c:strCache>
                <c:ptCount val="1"/>
                <c:pt idx="0">
                  <c:v>Mervärdesskatteintäkter</c:v>
                </c:pt>
              </c:strCache>
            </c:strRef>
          </c:tx>
          <c:spPr>
            <a:ln w="19050">
              <a:solidFill>
                <a:srgbClr val="000000"/>
              </a:solidFill>
              <a:prstDash val="solid"/>
            </a:ln>
          </c:spPr>
          <c:marker>
            <c:symbol val="none"/>
          </c:marker>
          <c:cat>
            <c:numRef>
              <c:f>'Budgetmallar dubbla spalter'!$A$20:$A$38</c:f>
              <c:numCache>
                <c:formatCode>yyyy;@</c:formatCode>
                <c:ptCount val="19"/>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numCache>
            </c:numRef>
          </c:cat>
          <c:val>
            <c:numRef>
              <c:f>'Budgetmallar dubbla spalter'!$D$20:$D$38</c:f>
              <c:numCache>
                <c:formatCode>0</c:formatCode>
                <c:ptCount val="19"/>
                <c:pt idx="0">
                  <c:v>4.657</c:v>
                </c:pt>
                <c:pt idx="1">
                  <c:v>4.3343999999999996</c:v>
                </c:pt>
                <c:pt idx="2">
                  <c:v>4.8647999999999998</c:v>
                </c:pt>
                <c:pt idx="3">
                  <c:v>4.4011270810781156</c:v>
                </c:pt>
                <c:pt idx="4">
                  <c:v>3.8815728831972374</c:v>
                </c:pt>
                <c:pt idx="5">
                  <c:v>6.2196845978113924</c:v>
                </c:pt>
                <c:pt idx="6">
                  <c:v>6.0277571565408028</c:v>
                </c:pt>
                <c:pt idx="7">
                  <c:v>7.401676266274837</c:v>
                </c:pt>
                <c:pt idx="8">
                  <c:v>5.4407158439732317</c:v>
                </c:pt>
                <c:pt idx="9">
                  <c:v>0.42619049304859491</c:v>
                </c:pt>
                <c:pt idx="10">
                  <c:v>7.5597639879842804</c:v>
                </c:pt>
                <c:pt idx="11">
                  <c:v>2.5012933413461447</c:v>
                </c:pt>
                <c:pt idx="12">
                  <c:v>-0.54600004879973296</c:v>
                </c:pt>
                <c:pt idx="13">
                  <c:v>3.3854721467668103</c:v>
                </c:pt>
                <c:pt idx="14">
                  <c:v>3.1381958631214735</c:v>
                </c:pt>
                <c:pt idx="15">
                  <c:v>5.2233797695518946</c:v>
                </c:pt>
                <c:pt idx="16">
                  <c:v>5.3137957103313926</c:v>
                </c:pt>
                <c:pt idx="17">
                  <c:v>4.8047557268287466</c:v>
                </c:pt>
                <c:pt idx="18">
                  <c:v>4.3484815174571478</c:v>
                </c:pt>
              </c:numCache>
            </c:numRef>
          </c:val>
          <c:smooth val="0"/>
        </c:ser>
        <c:dLbls>
          <c:showLegendKey val="0"/>
          <c:showVal val="0"/>
          <c:showCatName val="0"/>
          <c:showSerName val="0"/>
          <c:showPercent val="0"/>
          <c:showBubbleSize val="0"/>
        </c:dLbls>
        <c:marker val="1"/>
        <c:smooth val="0"/>
        <c:axId val="196070784"/>
        <c:axId val="196080768"/>
      </c:lineChart>
      <c:dateAx>
        <c:axId val="196070784"/>
        <c:scaling>
          <c:orientation val="minMax"/>
        </c:scaling>
        <c:delete val="0"/>
        <c:axPos val="b"/>
        <c:numFmt formatCode="yy" sourceLinked="0"/>
        <c:majorTickMark val="cross"/>
        <c:minorTickMark val="none"/>
        <c:tickLblPos val="low"/>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96080768"/>
        <c:crosses val="autoZero"/>
        <c:auto val="1"/>
        <c:lblOffset val="100"/>
        <c:baseTimeUnit val="years"/>
      </c:dateAx>
      <c:valAx>
        <c:axId val="196080768"/>
        <c:scaling>
          <c:orientation val="minMax"/>
          <c:max val="12"/>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96070784"/>
        <c:crossesAt val="1"/>
        <c:crossBetween val="between"/>
      </c:valAx>
      <c:spPr>
        <a:noFill/>
        <a:ln w="3175">
          <a:solidFill>
            <a:srgbClr val="000000"/>
          </a:solidFill>
          <a:prstDash val="solid"/>
        </a:ln>
      </c:spPr>
    </c:plotArea>
    <c:legend>
      <c:legendPos val="b"/>
      <c:layout>
        <c:manualLayout>
          <c:xMode val="edge"/>
          <c:yMode val="edge"/>
          <c:x val="9.524335378323108E-2"/>
          <c:y val="7.3673094582185489E-2"/>
          <c:w val="0.45902556237218811"/>
          <c:h val="0.2398112947658402"/>
        </c:manualLayout>
      </c:layout>
      <c:overlay val="0"/>
      <c:spPr>
        <a:noFill/>
        <a:ln w="25400">
          <a:noFill/>
        </a:ln>
        <a:effectLst/>
      </c:spPr>
      <c:txPr>
        <a:bodyPr/>
        <a:lstStyle/>
        <a:p>
          <a:pPr>
            <a:defRPr sz="700" b="1">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6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spalter'!$H$19</c:f>
              <c:strCache>
                <c:ptCount val="1"/>
                <c:pt idx="0">
                  <c:v>Utgifter (vänster axel)</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spalter'!$G$20:$G$25</c:f>
              <c:numCache>
                <c:formatCode>yyyy;@</c:formatCode>
                <c:ptCount val="6"/>
                <c:pt idx="0">
                  <c:v>41275</c:v>
                </c:pt>
                <c:pt idx="1">
                  <c:v>41640</c:v>
                </c:pt>
                <c:pt idx="2">
                  <c:v>42005</c:v>
                </c:pt>
                <c:pt idx="3">
                  <c:v>42370</c:v>
                </c:pt>
                <c:pt idx="4">
                  <c:v>42736</c:v>
                </c:pt>
                <c:pt idx="5">
                  <c:v>43101</c:v>
                </c:pt>
              </c:numCache>
            </c:numRef>
          </c:cat>
          <c:val>
            <c:numRef>
              <c:f>'Budgetmallar dubbla spalter'!$H$20:$H$25</c:f>
              <c:numCache>
                <c:formatCode>0.0</c:formatCode>
                <c:ptCount val="6"/>
                <c:pt idx="0">
                  <c:v>40.642403593339992</c:v>
                </c:pt>
                <c:pt idx="1">
                  <c:v>40.861289999999997</c:v>
                </c:pt>
                <c:pt idx="2">
                  <c:v>38.680407000000002</c:v>
                </c:pt>
                <c:pt idx="3">
                  <c:v>35.620227</c:v>
                </c:pt>
                <c:pt idx="4">
                  <c:v>34.837054999999999</c:v>
                </c:pt>
                <c:pt idx="5">
                  <c:v>34.525002999999998</c:v>
                </c:pt>
              </c:numCache>
            </c:numRef>
          </c:val>
          <c:smooth val="0"/>
        </c:ser>
        <c:dLbls>
          <c:showLegendKey val="0"/>
          <c:showVal val="0"/>
          <c:showCatName val="0"/>
          <c:showSerName val="0"/>
          <c:showPercent val="0"/>
          <c:showBubbleSize val="0"/>
        </c:dLbls>
        <c:marker val="1"/>
        <c:smooth val="0"/>
        <c:axId val="196867200"/>
        <c:axId val="196868736"/>
      </c:lineChart>
      <c:lineChart>
        <c:grouping val="standard"/>
        <c:varyColors val="0"/>
        <c:ser>
          <c:idx val="1"/>
          <c:order val="1"/>
          <c:tx>
            <c:strRef>
              <c:f>'Budgetmallar dubbla spalter'!$I$19</c:f>
              <c:strCache>
                <c:ptCount val="1"/>
                <c:pt idx="0">
                  <c:v>Antal helårsekvivalenter (höger axel)</c:v>
                </c:pt>
              </c:strCache>
            </c:strRef>
          </c:tx>
          <c:spPr>
            <a:ln w="25400">
              <a:solidFill>
                <a:srgbClr val="000000"/>
              </a:solidFill>
              <a:prstDash val="solid"/>
            </a:ln>
          </c:spPr>
          <c:marker>
            <c:symbol val="none"/>
          </c:marker>
          <c:cat>
            <c:numRef>
              <c:f>'Budgetmallar dubbla spalter'!$G$20:$G$25</c:f>
              <c:numCache>
                <c:formatCode>yyyy;@</c:formatCode>
                <c:ptCount val="6"/>
                <c:pt idx="0">
                  <c:v>41275</c:v>
                </c:pt>
                <c:pt idx="1">
                  <c:v>41640</c:v>
                </c:pt>
                <c:pt idx="2">
                  <c:v>42005</c:v>
                </c:pt>
                <c:pt idx="3">
                  <c:v>42370</c:v>
                </c:pt>
                <c:pt idx="4">
                  <c:v>42736</c:v>
                </c:pt>
                <c:pt idx="5">
                  <c:v>43101</c:v>
                </c:pt>
              </c:numCache>
            </c:numRef>
          </c:cat>
          <c:val>
            <c:numRef>
              <c:f>'Budgetmallar dubbla spalter'!$I$20:$I$25</c:f>
              <c:numCache>
                <c:formatCode>0</c:formatCode>
                <c:ptCount val="6"/>
                <c:pt idx="0">
                  <c:v>277.02199999999999</c:v>
                </c:pt>
                <c:pt idx="1">
                  <c:v>271.44900000000001</c:v>
                </c:pt>
                <c:pt idx="2">
                  <c:v>248.94499999999999</c:v>
                </c:pt>
                <c:pt idx="3">
                  <c:v>224.654</c:v>
                </c:pt>
                <c:pt idx="4">
                  <c:v>219.24600000000001</c:v>
                </c:pt>
                <c:pt idx="5">
                  <c:v>213.64699999999999</c:v>
                </c:pt>
              </c:numCache>
            </c:numRef>
          </c:val>
          <c:smooth val="0"/>
        </c:ser>
        <c:dLbls>
          <c:showLegendKey val="0"/>
          <c:showVal val="0"/>
          <c:showCatName val="0"/>
          <c:showSerName val="0"/>
          <c:showPercent val="0"/>
          <c:showBubbleSize val="0"/>
        </c:dLbls>
        <c:marker val="1"/>
        <c:smooth val="0"/>
        <c:axId val="196155264"/>
        <c:axId val="196153728"/>
      </c:lineChart>
      <c:dateAx>
        <c:axId val="196867200"/>
        <c:scaling>
          <c:orientation val="minMax"/>
        </c:scaling>
        <c:delete val="0"/>
        <c:axPos val="b"/>
        <c:numFmt formatCode="yy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6868736"/>
        <c:crosses val="autoZero"/>
        <c:auto val="1"/>
        <c:lblOffset val="100"/>
        <c:baseTimeUnit val="years"/>
      </c:dateAx>
      <c:valAx>
        <c:axId val="196868736"/>
        <c:scaling>
          <c:orientation val="minMax"/>
          <c:min val="34"/>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6867200"/>
        <c:crossesAt val="1"/>
        <c:crossBetween val="between"/>
        <c:majorUnit val="2"/>
      </c:valAx>
      <c:valAx>
        <c:axId val="196153728"/>
        <c:scaling>
          <c:orientation val="minMax"/>
          <c:min val="200"/>
        </c:scaling>
        <c:delete val="0"/>
        <c:axPos val="r"/>
        <c:numFmt formatCode="0" sourceLinked="1"/>
        <c:majorTickMark val="in"/>
        <c:minorTickMark val="none"/>
        <c:tickLblPos val="nextTo"/>
        <c:spPr>
          <a:ln w="3175">
            <a:solidFill>
              <a:sysClr val="windowText" lastClr="000000">
                <a:lumMod val="100000"/>
              </a:sysClr>
            </a:solidFill>
          </a:ln>
        </c:spPr>
        <c:crossAx val="196155264"/>
        <c:crosses val="max"/>
        <c:crossBetween val="between"/>
        <c:majorUnit val="25"/>
      </c:valAx>
      <c:dateAx>
        <c:axId val="196155264"/>
        <c:scaling>
          <c:orientation val="minMax"/>
        </c:scaling>
        <c:delete val="1"/>
        <c:axPos val="b"/>
        <c:numFmt formatCode="yyyy;@" sourceLinked="1"/>
        <c:majorTickMark val="out"/>
        <c:minorTickMark val="none"/>
        <c:tickLblPos val="nextTo"/>
        <c:crossAx val="196153728"/>
        <c:crosses val="autoZero"/>
        <c:auto val="1"/>
        <c:lblOffset val="100"/>
        <c:baseTimeUnit val="years"/>
      </c:dateAx>
      <c:spPr>
        <a:noFill/>
        <a:ln w="3175">
          <a:solidFill>
            <a:srgbClr val="000000"/>
          </a:solidFill>
          <a:prstDash val="solid"/>
        </a:ln>
      </c:spPr>
    </c:plotArea>
    <c:legend>
      <c:legendPos val="b"/>
      <c:layout>
        <c:manualLayout>
          <c:xMode val="edge"/>
          <c:yMode val="edge"/>
          <c:x val="0.30281609080626515"/>
          <c:y val="6.1445362718089994E-2"/>
          <c:w val="0.62020301416669243"/>
          <c:h val="0.19266666666666668"/>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6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spalter'!$H$19</c:f>
              <c:strCache>
                <c:ptCount val="1"/>
                <c:pt idx="0">
                  <c:v>Utgifter (vänster axel)</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spalter'!$G$30:$G$35</c:f>
              <c:numCache>
                <c:formatCode>yyyy;@</c:formatCode>
                <c:ptCount val="6"/>
                <c:pt idx="0">
                  <c:v>41275</c:v>
                </c:pt>
                <c:pt idx="1">
                  <c:v>41640</c:v>
                </c:pt>
                <c:pt idx="2">
                  <c:v>42005</c:v>
                </c:pt>
                <c:pt idx="3">
                  <c:v>42370</c:v>
                </c:pt>
                <c:pt idx="4">
                  <c:v>42736</c:v>
                </c:pt>
                <c:pt idx="5">
                  <c:v>43101</c:v>
                </c:pt>
              </c:numCache>
            </c:numRef>
          </c:cat>
          <c:val>
            <c:numRef>
              <c:f>'Budgetmallar dubbla spalter'!$H$30:$H$35</c:f>
              <c:numCache>
                <c:formatCode>0.0</c:formatCode>
                <c:ptCount val="6"/>
                <c:pt idx="0">
                  <c:v>80.181174056029903</c:v>
                </c:pt>
                <c:pt idx="1">
                  <c:v>81.402186999999998</c:v>
                </c:pt>
                <c:pt idx="2">
                  <c:v>81.690910000000002</c:v>
                </c:pt>
                <c:pt idx="3">
                  <c:v>82.971300999999997</c:v>
                </c:pt>
                <c:pt idx="4">
                  <c:v>83.344650999999999</c:v>
                </c:pt>
                <c:pt idx="5">
                  <c:v>83.851174999999998</c:v>
                </c:pt>
              </c:numCache>
            </c:numRef>
          </c:val>
          <c:smooth val="0"/>
        </c:ser>
        <c:dLbls>
          <c:showLegendKey val="0"/>
          <c:showVal val="0"/>
          <c:showCatName val="0"/>
          <c:showSerName val="0"/>
          <c:showPercent val="0"/>
          <c:showBubbleSize val="0"/>
        </c:dLbls>
        <c:marker val="1"/>
        <c:smooth val="0"/>
        <c:axId val="196193664"/>
        <c:axId val="196195456"/>
      </c:lineChart>
      <c:lineChart>
        <c:grouping val="standard"/>
        <c:varyColors val="0"/>
        <c:ser>
          <c:idx val="1"/>
          <c:order val="1"/>
          <c:tx>
            <c:strRef>
              <c:f>'Budgetmallar dubbla spalter'!$I$29</c:f>
              <c:strCache>
                <c:ptCount val="1"/>
                <c:pt idx="0">
                  <c:v>Antal helårsekvivalenter (höger axel)</c:v>
                </c:pt>
              </c:strCache>
            </c:strRef>
          </c:tx>
          <c:spPr>
            <a:ln w="25400">
              <a:solidFill>
                <a:srgbClr val="000000"/>
              </a:solidFill>
              <a:prstDash val="solid"/>
            </a:ln>
          </c:spPr>
          <c:marker>
            <c:symbol val="none"/>
          </c:marker>
          <c:cat>
            <c:numRef>
              <c:f>'Budgetmallar dubbla spalter'!$G$30:$G$35</c:f>
              <c:numCache>
                <c:formatCode>yyyy;@</c:formatCode>
                <c:ptCount val="6"/>
                <c:pt idx="0">
                  <c:v>41275</c:v>
                </c:pt>
                <c:pt idx="1">
                  <c:v>41640</c:v>
                </c:pt>
                <c:pt idx="2">
                  <c:v>42005</c:v>
                </c:pt>
                <c:pt idx="3">
                  <c:v>42370</c:v>
                </c:pt>
                <c:pt idx="4">
                  <c:v>42736</c:v>
                </c:pt>
                <c:pt idx="5">
                  <c:v>43101</c:v>
                </c:pt>
              </c:numCache>
            </c:numRef>
          </c:cat>
          <c:val>
            <c:numRef>
              <c:f>'Budgetmallar dubbla spalter'!$I$30:$I$35</c:f>
              <c:numCache>
                <c:formatCode>0</c:formatCode>
                <c:ptCount val="6"/>
                <c:pt idx="0">
                  <c:v>442.56099999999998</c:v>
                </c:pt>
                <c:pt idx="1">
                  <c:v>445.16199999999998</c:v>
                </c:pt>
                <c:pt idx="2">
                  <c:v>442.55</c:v>
                </c:pt>
                <c:pt idx="3">
                  <c:v>437.09100000000001</c:v>
                </c:pt>
                <c:pt idx="4">
                  <c:v>431.62299999999999</c:v>
                </c:pt>
                <c:pt idx="5">
                  <c:v>426.55</c:v>
                </c:pt>
              </c:numCache>
            </c:numRef>
          </c:val>
          <c:smooth val="0"/>
        </c:ser>
        <c:dLbls>
          <c:showLegendKey val="0"/>
          <c:showVal val="0"/>
          <c:showCatName val="0"/>
          <c:showSerName val="0"/>
          <c:showPercent val="0"/>
          <c:showBubbleSize val="0"/>
        </c:dLbls>
        <c:marker val="1"/>
        <c:smooth val="0"/>
        <c:axId val="196202880"/>
        <c:axId val="196196992"/>
      </c:lineChart>
      <c:dateAx>
        <c:axId val="196193664"/>
        <c:scaling>
          <c:orientation val="minMax"/>
        </c:scaling>
        <c:delete val="0"/>
        <c:axPos val="b"/>
        <c:numFmt formatCode="yy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6195456"/>
        <c:crosses val="autoZero"/>
        <c:auto val="1"/>
        <c:lblOffset val="100"/>
        <c:baseTimeUnit val="years"/>
      </c:dateAx>
      <c:valAx>
        <c:axId val="196195456"/>
        <c:scaling>
          <c:orientation val="minMax"/>
          <c:max val="100"/>
          <c:min val="7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6193664"/>
        <c:crossesAt val="1"/>
        <c:crossBetween val="between"/>
        <c:majorUnit val="5"/>
      </c:valAx>
      <c:valAx>
        <c:axId val="196196992"/>
        <c:scaling>
          <c:orientation val="minMax"/>
          <c:max val="475"/>
          <c:min val="350"/>
        </c:scaling>
        <c:delete val="0"/>
        <c:axPos val="r"/>
        <c:numFmt formatCode="0" sourceLinked="1"/>
        <c:majorTickMark val="in"/>
        <c:minorTickMark val="none"/>
        <c:tickLblPos val="nextTo"/>
        <c:spPr>
          <a:ln w="3175">
            <a:solidFill>
              <a:sysClr val="windowText" lastClr="000000">
                <a:lumMod val="100000"/>
              </a:sysClr>
            </a:solidFill>
          </a:ln>
        </c:spPr>
        <c:crossAx val="196202880"/>
        <c:crosses val="max"/>
        <c:crossBetween val="between"/>
        <c:majorUnit val="25"/>
      </c:valAx>
      <c:dateAx>
        <c:axId val="196202880"/>
        <c:scaling>
          <c:orientation val="minMax"/>
        </c:scaling>
        <c:delete val="1"/>
        <c:axPos val="b"/>
        <c:numFmt formatCode="yyyy;@" sourceLinked="1"/>
        <c:majorTickMark val="out"/>
        <c:minorTickMark val="none"/>
        <c:tickLblPos val="nextTo"/>
        <c:crossAx val="196196992"/>
        <c:crosses val="autoZero"/>
        <c:auto val="1"/>
        <c:lblOffset val="100"/>
        <c:baseTimeUnit val="years"/>
      </c:dateAx>
      <c:spPr>
        <a:noFill/>
        <a:ln w="3175">
          <a:solidFill>
            <a:srgbClr val="000000"/>
          </a:solidFill>
          <a:prstDash val="solid"/>
        </a:ln>
      </c:spPr>
    </c:plotArea>
    <c:legend>
      <c:legendPos val="b"/>
      <c:layout>
        <c:manualLayout>
          <c:xMode val="edge"/>
          <c:yMode val="edge"/>
          <c:x val="0.2025571241349266"/>
          <c:y val="0.65202918622120654"/>
          <c:w val="0.64326042712495846"/>
          <c:h val="0.19266666666666668"/>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6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3153339668748303E-2"/>
          <c:y val="2.1052631578947368E-2"/>
          <c:w val="0.97844827586206895"/>
          <c:h val="0.97894736842105268"/>
        </c:manualLayout>
      </c:layout>
      <c:lineChart>
        <c:grouping val="standard"/>
        <c:varyColors val="0"/>
        <c:ser>
          <c:idx val="0"/>
          <c:order val="0"/>
          <c:tx>
            <c:v/>
          </c:tx>
          <c:spPr>
            <a:ln w="25400">
              <a:solidFill>
                <a:srgbClr val="000000"/>
              </a:solidFill>
              <a:prstDash val="solid"/>
            </a:ln>
          </c:spPr>
          <c:marker>
            <c:symbol val="none"/>
          </c:marker>
          <c:cat>
            <c:strRef>
              <c:f>'Budgetmallar dubbla spalter'!$A$20:$A$38</c:f>
              <c:strCache>
                <c:ptCount val="19"/>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strCache>
            </c:strRef>
          </c:cat>
          <c:val>
            <c:numRef>
              <c:f>'Budgetmallar dubbla spalter'!$B$20:$B$38</c:f>
              <c:numCache>
                <c:formatCode>General</c:formatCode>
                <c:ptCount val="19"/>
                <c:pt idx="0">
                  <c:v>3.589578568821076</c:v>
                </c:pt>
                <c:pt idx="1">
                  <c:v>1.5825114683538157</c:v>
                </c:pt>
                <c:pt idx="2">
                  <c:v>-1.4779242356657925</c:v>
                </c:pt>
                <c:pt idx="3">
                  <c:v>-1.2611661041618285</c:v>
                </c:pt>
                <c:pt idx="4">
                  <c:v>0.41733105796147774</c:v>
                </c:pt>
                <c:pt idx="5">
                  <c:v>1.9463958474385015</c:v>
                </c:pt>
                <c:pt idx="6">
                  <c:v>2.2158411672009999</c:v>
                </c:pt>
                <c:pt idx="7">
                  <c:v>3.5804656275171798</c:v>
                </c:pt>
                <c:pt idx="8">
                  <c:v>2.1685724272232485</c:v>
                </c:pt>
                <c:pt idx="9">
                  <c:v>-0.97875258790839048</c:v>
                </c:pt>
                <c:pt idx="10">
                  <c:v>-8.4493597213029636E-3</c:v>
                </c:pt>
                <c:pt idx="11">
                  <c:v>-1.1233879311360325E-2</c:v>
                </c:pt>
                <c:pt idx="12">
                  <c:v>-0.74496247438874574</c:v>
                </c:pt>
                <c:pt idx="13">
                  <c:v>-1.3485054179596379</c:v>
                </c:pt>
                <c:pt idx="14">
                  <c:v>-1.5663277814740497</c:v>
                </c:pt>
                <c:pt idx="15">
                  <c:v>-0.33437916694903363</c:v>
                </c:pt>
                <c:pt idx="16">
                  <c:v>0.17647277167993652</c:v>
                </c:pt>
                <c:pt idx="17">
                  <c:v>0.6868707063150995</c:v>
                </c:pt>
                <c:pt idx="18">
                  <c:v>1.232733698698957</c:v>
                </c:pt>
              </c:numCache>
            </c:numRef>
          </c:val>
          <c:smooth val="0"/>
        </c:ser>
        <c:dLbls>
          <c:showLegendKey val="0"/>
          <c:showVal val="0"/>
          <c:showCatName val="0"/>
          <c:showSerName val="0"/>
          <c:showPercent val="0"/>
          <c:showBubbleSize val="0"/>
        </c:dLbls>
        <c:marker val="1"/>
        <c:smooth val="0"/>
        <c:axId val="194861696"/>
        <c:axId val="194867584"/>
      </c:lineChart>
      <c:catAx>
        <c:axId val="194861696"/>
        <c:scaling>
          <c:orientation val="minMax"/>
        </c:scaling>
        <c:delete val="0"/>
        <c:axPos val="b"/>
        <c:numFmt formatCode="0" sourceLinked="0"/>
        <c:majorTickMark val="cross"/>
        <c:minorTickMark val="none"/>
        <c:tickLblPos val="low"/>
        <c:spPr>
          <a:ln w="3175" cmpd="sng">
            <a:solidFill>
              <a:srgbClr val="000000"/>
            </a:solidFill>
          </a:ln>
        </c:spPr>
        <c:txPr>
          <a:bodyPr rot="0" vert="horz" anchor="b" anchorCtr="0"/>
          <a:lstStyle/>
          <a:p>
            <a:pPr>
              <a:defRPr/>
            </a:pPr>
            <a:endParaRPr lang="sv-SE"/>
          </a:p>
        </c:txPr>
        <c:crossAx val="194867584"/>
        <c:crosses val="autoZero"/>
        <c:auto val="1"/>
        <c:lblAlgn val="ctr"/>
        <c:lblOffset val="100"/>
        <c:tickLblSkip val="1"/>
        <c:tickMarkSkip val="1"/>
        <c:noMultiLvlLbl val="1"/>
      </c:catAx>
      <c:valAx>
        <c:axId val="194867584"/>
        <c:scaling>
          <c:orientation val="minMax"/>
          <c:max val="5"/>
          <c:min val="-3"/>
        </c:scaling>
        <c:delete val="0"/>
        <c:axPos val="l"/>
        <c:numFmt formatCode="General" sourceLinked="1"/>
        <c:majorTickMark val="in"/>
        <c:minorTickMark val="none"/>
        <c:tickLblPos val="nextTo"/>
        <c:spPr>
          <a:ln w="3175" cmpd="sng">
            <a:solidFill>
              <a:srgbClr val="000000"/>
            </a:solidFill>
          </a:ln>
        </c:spPr>
        <c:txPr>
          <a:bodyPr rot="0" vert="horz"/>
          <a:lstStyle/>
          <a:p>
            <a:pPr>
              <a:defRPr/>
            </a:pPr>
            <a:endParaRPr lang="sv-SE"/>
          </a:p>
        </c:txPr>
        <c:crossAx val="194861696"/>
        <c:crossesAt val="1"/>
        <c:crossBetween val="between"/>
        <c:majorUnit val="1"/>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6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4133605998636679E-2"/>
          <c:y val="5.6505509641873279E-2"/>
          <c:w val="0.91417484662576687"/>
          <c:h val="0.79352571166207542"/>
        </c:manualLayout>
      </c:layout>
      <c:lineChart>
        <c:grouping val="standard"/>
        <c:varyColors val="0"/>
        <c:ser>
          <c:idx val="0"/>
          <c:order val="0"/>
          <c:tx>
            <c:strRef>
              <c:f>'Budgetmallar dubbla spalter'!$B$19</c:f>
              <c:strCache>
                <c:ptCount val="1"/>
                <c:pt idx="0">
                  <c:v>Inkomster</c:v>
                </c:pt>
              </c:strCache>
            </c:strRef>
          </c:tx>
          <c:spPr>
            <a:ln w="12700">
              <a:solidFill>
                <a:sysClr val="window" lastClr="FFFFFF">
                  <a:lumMod val="50000"/>
                </a:sysClr>
              </a:solidFill>
            </a:ln>
          </c:spPr>
          <c:marker>
            <c:symbol val="none"/>
          </c:marker>
          <c:cat>
            <c:strRef>
              <c:f>'Budgetmallar dubbla spalter'!$A$20:$A$38</c:f>
              <c:strCache>
                <c:ptCount val="19"/>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strCache>
            </c:strRef>
          </c:cat>
          <c:val>
            <c:numRef>
              <c:f>'Budgetmallar dubbla spalter'!$B$20:$B$38</c:f>
              <c:numCache>
                <c:formatCode>General</c:formatCode>
                <c:ptCount val="19"/>
                <c:pt idx="0">
                  <c:v>56.393771295466188</c:v>
                </c:pt>
                <c:pt idx="1">
                  <c:v>53.95834389008094</c:v>
                </c:pt>
                <c:pt idx="2">
                  <c:v>52.169436453145522</c:v>
                </c:pt>
                <c:pt idx="3">
                  <c:v>52.464549227916436</c:v>
                </c:pt>
                <c:pt idx="4">
                  <c:v>52.566426289489087</c:v>
                </c:pt>
                <c:pt idx="5">
                  <c:v>53.796145339652448</c:v>
                </c:pt>
                <c:pt idx="6">
                  <c:v>52.985926207683534</c:v>
                </c:pt>
                <c:pt idx="7">
                  <c:v>52.548065942038725</c:v>
                </c:pt>
                <c:pt idx="8">
                  <c:v>51.856119239027308</c:v>
                </c:pt>
                <c:pt idx="9">
                  <c:v>51.896329114331621</c:v>
                </c:pt>
                <c:pt idx="10">
                  <c:v>50.484654674368571</c:v>
                </c:pt>
                <c:pt idx="11">
                  <c:v>49.634669073187723</c:v>
                </c:pt>
                <c:pt idx="12">
                  <c:v>49.518087257293487</c:v>
                </c:pt>
                <c:pt idx="13">
                  <c:v>49.842999960928836</c:v>
                </c:pt>
                <c:pt idx="14">
                  <c:v>48.527406552062011</c:v>
                </c:pt>
                <c:pt idx="15">
                  <c:v>48.595568804615191</c:v>
                </c:pt>
                <c:pt idx="16">
                  <c:v>48.491632169692004</c:v>
                </c:pt>
                <c:pt idx="17">
                  <c:v>48.638641193680343</c:v>
                </c:pt>
                <c:pt idx="18">
                  <c:v>48.666283031457148</c:v>
                </c:pt>
              </c:numCache>
            </c:numRef>
          </c:val>
          <c:smooth val="0"/>
        </c:ser>
        <c:ser>
          <c:idx val="1"/>
          <c:order val="1"/>
          <c:tx>
            <c:strRef>
              <c:f>'Budgetmallar dubbla spalter'!$C$19</c:f>
              <c:strCache>
                <c:ptCount val="1"/>
                <c:pt idx="0">
                  <c:v>Utgifter</c:v>
                </c:pt>
              </c:strCache>
            </c:strRef>
          </c:tx>
          <c:spPr>
            <a:ln w="25400">
              <a:solidFill>
                <a:srgbClr val="000000"/>
              </a:solidFill>
            </a:ln>
          </c:spPr>
          <c:marker>
            <c:symbol val="none"/>
          </c:marker>
          <c:val>
            <c:numRef>
              <c:f>'Budgetmallar dubbla spalter'!$C$20:$C$38</c:f>
              <c:numCache>
                <c:formatCode>General</c:formatCode>
                <c:ptCount val="19"/>
                <c:pt idx="0">
                  <c:v>52.804192726645113</c:v>
                </c:pt>
                <c:pt idx="1">
                  <c:v>52.375832421727132</c:v>
                </c:pt>
                <c:pt idx="2">
                  <c:v>53.647360688811318</c:v>
                </c:pt>
                <c:pt idx="3">
                  <c:v>53.725715332078259</c:v>
                </c:pt>
                <c:pt idx="4">
                  <c:v>52.14909523152761</c:v>
                </c:pt>
                <c:pt idx="5">
                  <c:v>51.849749492213945</c:v>
                </c:pt>
                <c:pt idx="6">
                  <c:v>50.770085040482527</c:v>
                </c:pt>
                <c:pt idx="7">
                  <c:v>48.96760031452154</c:v>
                </c:pt>
                <c:pt idx="8">
                  <c:v>49.687546811804062</c:v>
                </c:pt>
                <c:pt idx="9">
                  <c:v>52.87508170224001</c:v>
                </c:pt>
                <c:pt idx="10">
                  <c:v>50.493104034089875</c:v>
                </c:pt>
                <c:pt idx="11">
                  <c:v>49.645902952499078</c:v>
                </c:pt>
                <c:pt idx="12">
                  <c:v>50.26304973168223</c:v>
                </c:pt>
                <c:pt idx="13">
                  <c:v>51.191505378888479</c:v>
                </c:pt>
                <c:pt idx="14">
                  <c:v>50.093734333536055</c:v>
                </c:pt>
                <c:pt idx="15">
                  <c:v>48.929947971564225</c:v>
                </c:pt>
                <c:pt idx="16">
                  <c:v>48.315159398012071</c:v>
                </c:pt>
                <c:pt idx="17">
                  <c:v>47.951770487365245</c:v>
                </c:pt>
                <c:pt idx="18">
                  <c:v>47.43354933275819</c:v>
                </c:pt>
              </c:numCache>
            </c:numRef>
          </c:val>
          <c:smooth val="0"/>
        </c:ser>
        <c:dLbls>
          <c:showLegendKey val="0"/>
          <c:showVal val="0"/>
          <c:showCatName val="0"/>
          <c:showSerName val="0"/>
          <c:showPercent val="0"/>
          <c:showBubbleSize val="0"/>
        </c:dLbls>
        <c:marker val="1"/>
        <c:smooth val="0"/>
        <c:axId val="194901504"/>
        <c:axId val="194903040"/>
      </c:lineChart>
      <c:catAx>
        <c:axId val="194901504"/>
        <c:scaling>
          <c:orientation val="minMax"/>
        </c:scaling>
        <c:delete val="0"/>
        <c:axPos val="b"/>
        <c:numFmt formatCode="0" sourceLinked="0"/>
        <c:majorTickMark val="cross"/>
        <c:minorTickMark val="none"/>
        <c:tickLblPos val="low"/>
        <c:spPr>
          <a:ln w="3175" cmpd="sng">
            <a:solidFill>
              <a:sysClr val="windowText" lastClr="000000">
                <a:lumMod val="100000"/>
              </a:sysClr>
            </a:solidFill>
          </a:ln>
        </c:spPr>
        <c:txPr>
          <a:bodyPr rot="0" vert="horz" anchor="b" anchorCtr="0"/>
          <a:lstStyle/>
          <a:p>
            <a:pPr>
              <a:defRPr/>
            </a:pPr>
            <a:endParaRPr lang="sv-SE"/>
          </a:p>
        </c:txPr>
        <c:crossAx val="194903040"/>
        <c:crosses val="autoZero"/>
        <c:auto val="1"/>
        <c:lblAlgn val="ctr"/>
        <c:lblOffset val="100"/>
        <c:tickLblSkip val="1"/>
        <c:tickMarkSkip val="1"/>
        <c:noMultiLvlLbl val="1"/>
      </c:catAx>
      <c:valAx>
        <c:axId val="194903040"/>
        <c:scaling>
          <c:orientation val="minMax"/>
          <c:max val="58"/>
          <c:min val="42"/>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4901504"/>
        <c:crossesAt val="1"/>
        <c:crossBetween val="between"/>
        <c:majorUnit val="2"/>
      </c:valAx>
      <c:spPr>
        <a:solidFill>
          <a:sysClr val="window" lastClr="FFFFFF"/>
        </a:solidFill>
        <a:ln w="3175">
          <a:solidFill>
            <a:srgbClr val="000000"/>
          </a:solidFill>
        </a:ln>
      </c:spPr>
    </c:plotArea>
    <c:legend>
      <c:legendPos val="r"/>
      <c:layout>
        <c:manualLayout>
          <c:xMode val="edge"/>
          <c:yMode val="edge"/>
          <c:x val="0.13807396046353101"/>
          <c:y val="4.4722681359044995E-2"/>
          <c:w val="0.61952658486707568"/>
          <c:h val="0.19333700642791551"/>
        </c:manualLayout>
      </c:layout>
      <c:overlay val="0"/>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6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1308075126972765"/>
          <c:y val="4.3877760035240347E-2"/>
          <c:w val="0.87154071650134646"/>
          <c:h val="0.86908958757777655"/>
        </c:manualLayout>
      </c:layout>
      <c:barChart>
        <c:barDir val="col"/>
        <c:grouping val="clustered"/>
        <c:varyColors val="0"/>
        <c:ser>
          <c:idx val="0"/>
          <c:order val="0"/>
          <c:spPr>
            <a:solidFill>
              <a:schemeClr val="tx1"/>
            </a:solidFill>
          </c:spPr>
          <c:invertIfNegative val="0"/>
          <c:cat>
            <c:strRef>
              <c:f>Datablad!$A$5:$A$22</c:f>
              <c:strCache>
                <c:ptCount val="18"/>
                <c:pt idx="0">
                  <c:v>01</c:v>
                </c:pt>
                <c:pt idx="1">
                  <c:v>02</c:v>
                </c:pt>
                <c:pt idx="2">
                  <c:v>03</c:v>
                </c:pt>
                <c:pt idx="3">
                  <c:v>04</c:v>
                </c:pt>
                <c:pt idx="4">
                  <c:v>05</c:v>
                </c:pt>
                <c:pt idx="5">
                  <c:v>06</c:v>
                </c:pt>
                <c:pt idx="6">
                  <c:v>07</c:v>
                </c:pt>
                <c:pt idx="7">
                  <c:v>08</c:v>
                </c:pt>
                <c:pt idx="8">
                  <c:v>09</c:v>
                </c:pt>
                <c:pt idx="9">
                  <c:v>10</c:v>
                </c:pt>
                <c:pt idx="10">
                  <c:v>11</c:v>
                </c:pt>
                <c:pt idx="11">
                  <c:v>12</c:v>
                </c:pt>
                <c:pt idx="12">
                  <c:v>13</c:v>
                </c:pt>
                <c:pt idx="13">
                  <c:v>14</c:v>
                </c:pt>
                <c:pt idx="14">
                  <c:v>15</c:v>
                </c:pt>
                <c:pt idx="15">
                  <c:v>16</c:v>
                </c:pt>
                <c:pt idx="16">
                  <c:v>17</c:v>
                </c:pt>
                <c:pt idx="17">
                  <c:v>18</c:v>
                </c:pt>
              </c:strCache>
            </c:strRef>
          </c:cat>
          <c:val>
            <c:numRef>
              <c:f>Datablad!$B$5:$B$22</c:f>
              <c:numCache>
                <c:formatCode>0.0</c:formatCode>
                <c:ptCount val="18"/>
                <c:pt idx="0">
                  <c:v>38.747</c:v>
                </c:pt>
                <c:pt idx="1">
                  <c:v>3.4900000000000091</c:v>
                </c:pt>
                <c:pt idx="2">
                  <c:v>-46.552000000000021</c:v>
                </c:pt>
                <c:pt idx="3">
                  <c:v>-50.513000000000034</c:v>
                </c:pt>
                <c:pt idx="4">
                  <c:v>14.054000000000087</c:v>
                </c:pt>
                <c:pt idx="5">
                  <c:v>18.373192</c:v>
                </c:pt>
                <c:pt idx="6">
                  <c:v>103.21</c:v>
                </c:pt>
                <c:pt idx="7">
                  <c:v>135.19999999999999</c:v>
                </c:pt>
                <c:pt idx="8">
                  <c:v>-176.1</c:v>
                </c:pt>
                <c:pt idx="9">
                  <c:v>-1.052</c:v>
                </c:pt>
                <c:pt idx="10">
                  <c:v>67.801566227899997</c:v>
                </c:pt>
                <c:pt idx="11" formatCode="0">
                  <c:v>-24.907372108639901</c:v>
                </c:pt>
                <c:pt idx="12" formatCode="0">
                  <c:v>-130.87300160695014</c:v>
                </c:pt>
                <c:pt idx="13" formatCode="0">
                  <c:v>-51.167974124854553</c:v>
                </c:pt>
                <c:pt idx="14" formatCode="0">
                  <c:v>1.4800232387792152</c:v>
                </c:pt>
                <c:pt idx="15" formatCode="0">
                  <c:v>41.907448141372498</c:v>
                </c:pt>
                <c:pt idx="16" formatCode="0">
                  <c:v>61.783554681074456</c:v>
                </c:pt>
                <c:pt idx="17" formatCode="0">
                  <c:v>97.655058976776175</c:v>
                </c:pt>
              </c:numCache>
            </c:numRef>
          </c:val>
        </c:ser>
        <c:dLbls>
          <c:showLegendKey val="0"/>
          <c:showVal val="0"/>
          <c:showCatName val="0"/>
          <c:showSerName val="0"/>
          <c:showPercent val="0"/>
          <c:showBubbleSize val="0"/>
        </c:dLbls>
        <c:gapWidth val="150"/>
        <c:axId val="196496000"/>
        <c:axId val="196518272"/>
      </c:barChart>
      <c:catAx>
        <c:axId val="196496000"/>
        <c:scaling>
          <c:orientation val="minMax"/>
        </c:scaling>
        <c:delete val="0"/>
        <c:axPos val="b"/>
        <c:numFmt formatCode="@" sourceLinked="1"/>
        <c:majorTickMark val="cross"/>
        <c:minorTickMark val="none"/>
        <c:tickLblPos val="low"/>
        <c:spPr>
          <a:ln w="3175" cmpd="sng">
            <a:solidFill>
              <a:sysClr val="windowText" lastClr="000000">
                <a:lumMod val="100000"/>
              </a:sysClr>
            </a:solidFill>
          </a:ln>
        </c:spPr>
        <c:txPr>
          <a:bodyPr rot="0" vert="horz" anchor="b" anchorCtr="0"/>
          <a:lstStyle/>
          <a:p>
            <a:pPr>
              <a:defRPr sz="700" b="0" i="0">
                <a:latin typeface="TradeGothic CondEighteen"/>
                <a:ea typeface="TradeGothic CondEighteen"/>
                <a:cs typeface="TradeGothic CondEighteen"/>
              </a:defRPr>
            </a:pPr>
            <a:endParaRPr lang="sv-SE"/>
          </a:p>
        </c:txPr>
        <c:crossAx val="196518272"/>
        <c:crosses val="autoZero"/>
        <c:auto val="1"/>
        <c:lblAlgn val="ctr"/>
        <c:lblOffset val="100"/>
        <c:noMultiLvlLbl val="0"/>
      </c:catAx>
      <c:valAx>
        <c:axId val="196518272"/>
        <c:scaling>
          <c:orientation val="minMax"/>
        </c:scaling>
        <c:delete val="0"/>
        <c:axPos val="l"/>
        <c:majorGridlines/>
        <c:numFmt formatCode="0" sourceLinked="0"/>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96496000"/>
        <c:crossesAt val="1"/>
        <c:crossBetween val="between"/>
      </c:valAx>
      <c:spPr>
        <a:noFill/>
        <a:ln w="3175">
          <a:solidFill>
            <a:srgbClr val="000000"/>
          </a:solidFill>
          <a:prstDash val="solid"/>
        </a:ln>
      </c:spPr>
    </c:plotArea>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6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9.1457204213109725E-2"/>
          <c:y val="4.2526315789473683E-2"/>
          <c:w val="0.86910556634966085"/>
          <c:h val="0.88066721922917535"/>
        </c:manualLayout>
      </c:layout>
      <c:lineChart>
        <c:grouping val="standard"/>
        <c:varyColors val="0"/>
        <c:ser>
          <c:idx val="0"/>
          <c:order val="0"/>
          <c:tx>
            <c:strRef>
              <c:f>Datablad!$B$3</c:f>
              <c:strCache>
                <c:ptCount val="1"/>
                <c:pt idx="0">
                  <c:v>Inkomstindex</c:v>
                </c:pt>
              </c:strCache>
            </c:strRef>
          </c:tx>
          <c:spPr>
            <a:ln w="12700">
              <a:solidFill>
                <a:srgbClr val="000000"/>
              </a:solidFill>
              <a:prstDash val="solid"/>
            </a:ln>
          </c:spPr>
          <c:marker>
            <c:symbol val="none"/>
          </c:marker>
          <c:cat>
            <c:strRef>
              <c:f>Datablad!$A$4:$A$13</c:f>
              <c:strCache>
                <c:ptCount val="10"/>
                <c:pt idx="0">
                  <c:v>09</c:v>
                </c:pt>
                <c:pt idx="1">
                  <c:v>10</c:v>
                </c:pt>
                <c:pt idx="2">
                  <c:v>11</c:v>
                </c:pt>
                <c:pt idx="3">
                  <c:v>12</c:v>
                </c:pt>
                <c:pt idx="4">
                  <c:v>13</c:v>
                </c:pt>
                <c:pt idx="5">
                  <c:v>14</c:v>
                </c:pt>
                <c:pt idx="6">
                  <c:v>15</c:v>
                </c:pt>
                <c:pt idx="7">
                  <c:v>16</c:v>
                </c:pt>
                <c:pt idx="8">
                  <c:v>17</c:v>
                </c:pt>
                <c:pt idx="9">
                  <c:v>18</c:v>
                </c:pt>
              </c:strCache>
            </c:strRef>
          </c:cat>
          <c:val>
            <c:numRef>
              <c:f>Datablad!$B$4:$B$13</c:f>
              <c:numCache>
                <c:formatCode>General</c:formatCode>
                <c:ptCount val="10"/>
                <c:pt idx="0">
                  <c:v>139.26</c:v>
                </c:pt>
                <c:pt idx="1">
                  <c:v>139.74</c:v>
                </c:pt>
                <c:pt idx="2">
                  <c:v>142.34</c:v>
                </c:pt>
                <c:pt idx="3">
                  <c:v>149.32</c:v>
                </c:pt>
                <c:pt idx="4">
                  <c:v>154.84</c:v>
                </c:pt>
                <c:pt idx="5">
                  <c:v>155.61000000000001</c:v>
                </c:pt>
                <c:pt idx="6">
                  <c:v>159.81</c:v>
                </c:pt>
                <c:pt idx="7">
                  <c:v>166.6</c:v>
                </c:pt>
                <c:pt idx="8">
                  <c:v>175.05</c:v>
                </c:pt>
                <c:pt idx="9">
                  <c:v>183.11</c:v>
                </c:pt>
              </c:numCache>
            </c:numRef>
          </c:val>
          <c:smooth val="0"/>
        </c:ser>
        <c:ser>
          <c:idx val="1"/>
          <c:order val="1"/>
          <c:tx>
            <c:strRef>
              <c:f>Datablad!$C$3</c:f>
              <c:strCache>
                <c:ptCount val="1"/>
                <c:pt idx="0">
                  <c:v>Balansindex</c:v>
                </c:pt>
              </c:strCache>
            </c:strRef>
          </c:tx>
          <c:spPr>
            <a:ln w="25400">
              <a:solidFill>
                <a:srgbClr val="000000"/>
              </a:solidFill>
              <a:prstDash val="solid"/>
            </a:ln>
          </c:spPr>
          <c:marker>
            <c:symbol val="none"/>
          </c:marker>
          <c:cat>
            <c:strRef>
              <c:f>Datablad!$A$4:$A$13</c:f>
              <c:strCache>
                <c:ptCount val="10"/>
                <c:pt idx="0">
                  <c:v>09</c:v>
                </c:pt>
                <c:pt idx="1">
                  <c:v>10</c:v>
                </c:pt>
                <c:pt idx="2">
                  <c:v>11</c:v>
                </c:pt>
                <c:pt idx="3">
                  <c:v>12</c:v>
                </c:pt>
                <c:pt idx="4">
                  <c:v>13</c:v>
                </c:pt>
                <c:pt idx="5">
                  <c:v>14</c:v>
                </c:pt>
                <c:pt idx="6">
                  <c:v>15</c:v>
                </c:pt>
                <c:pt idx="7">
                  <c:v>16</c:v>
                </c:pt>
                <c:pt idx="8">
                  <c:v>17</c:v>
                </c:pt>
                <c:pt idx="9">
                  <c:v>18</c:v>
                </c:pt>
              </c:strCache>
            </c:strRef>
          </c:cat>
          <c:val>
            <c:numRef>
              <c:f>Datablad!$C$4:$C$13</c:f>
              <c:numCache>
                <c:formatCode>General</c:formatCode>
                <c:ptCount val="10"/>
                <c:pt idx="0">
                  <c:v>139.26</c:v>
                </c:pt>
                <c:pt idx="1">
                  <c:v>137.31</c:v>
                </c:pt>
                <c:pt idx="2">
                  <c:v>133.56</c:v>
                </c:pt>
                <c:pt idx="3">
                  <c:v>140.44999999999999</c:v>
                </c:pt>
                <c:pt idx="4">
                  <c:v>148.53</c:v>
                </c:pt>
                <c:pt idx="5">
                  <c:v>146.84</c:v>
                </c:pt>
                <c:pt idx="6">
                  <c:v>151.41</c:v>
                </c:pt>
                <c:pt idx="7">
                  <c:v>163.1</c:v>
                </c:pt>
                <c:pt idx="8">
                  <c:v>175.4</c:v>
                </c:pt>
                <c:pt idx="9">
                  <c:v>182.27</c:v>
                </c:pt>
              </c:numCache>
            </c:numRef>
          </c:val>
          <c:smooth val="0"/>
        </c:ser>
        <c:dLbls>
          <c:showLegendKey val="0"/>
          <c:showVal val="0"/>
          <c:showCatName val="0"/>
          <c:showSerName val="0"/>
          <c:showPercent val="0"/>
          <c:showBubbleSize val="0"/>
        </c:dLbls>
        <c:marker val="1"/>
        <c:smooth val="0"/>
        <c:axId val="196625536"/>
        <c:axId val="196627072"/>
      </c:lineChart>
      <c:catAx>
        <c:axId val="196625536"/>
        <c:scaling>
          <c:orientation val="minMax"/>
        </c:scaling>
        <c:delete val="0"/>
        <c:axPos val="b"/>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6627072"/>
        <c:crosses val="autoZero"/>
        <c:auto val="1"/>
        <c:lblAlgn val="ctr"/>
        <c:lblOffset val="100"/>
        <c:noMultiLvlLbl val="0"/>
      </c:catAx>
      <c:valAx>
        <c:axId val="196627072"/>
        <c:scaling>
          <c:orientation val="minMax"/>
          <c:min val="12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6625536"/>
        <c:crossesAt val="1"/>
        <c:crossBetween val="midCat"/>
      </c:valAx>
      <c:spPr>
        <a:noFill/>
        <a:ln w="3175">
          <a:solidFill>
            <a:srgbClr val="000000"/>
          </a:solidFill>
          <a:prstDash val="solid"/>
        </a:ln>
      </c:spPr>
    </c:plotArea>
    <c:legend>
      <c:legendPos val="b"/>
      <c:layout>
        <c:manualLayout>
          <c:xMode val="edge"/>
          <c:yMode val="edge"/>
          <c:x val="0.1471861471861472"/>
          <c:y val="0.1"/>
          <c:w val="0.30303030303030304"/>
          <c:h val="0.12675217571487774"/>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7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'Budgetmallar dubbla spalter'!$B$19</c:f>
              <c:strCache>
                <c:ptCount val="1"/>
                <c:pt idx="0">
                  <c:v>Inkomster</c:v>
                </c:pt>
              </c:strCache>
            </c:strRef>
          </c:tx>
          <c:spPr>
            <a:solidFill>
              <a:srgbClr val="000000"/>
            </a:solidFill>
            <a:ln w="25400">
              <a:noFill/>
            </a:ln>
          </c:spPr>
          <c:invertIfNegative val="0"/>
          <c:dPt>
            <c:idx val="0"/>
            <c:invertIfNegative val="0"/>
            <c:bubble3D val="0"/>
          </c:dPt>
          <c:dPt>
            <c:idx val="1"/>
            <c:invertIfNegative val="0"/>
            <c:bubble3D val="0"/>
          </c:dPt>
          <c:dPt>
            <c:idx val="2"/>
            <c:invertIfNegative val="0"/>
            <c:bubble3D val="0"/>
          </c:dPt>
          <c:dPt>
            <c:idx val="3"/>
            <c:invertIfNegative val="0"/>
            <c:bubble3D val="0"/>
          </c:dPt>
          <c:dPt>
            <c:idx val="4"/>
            <c:invertIfNegative val="0"/>
            <c:bubble3D val="0"/>
          </c:dPt>
          <c:dPt>
            <c:idx val="5"/>
            <c:invertIfNegative val="0"/>
            <c:bubble3D val="0"/>
          </c:dPt>
          <c:dPt>
            <c:idx val="6"/>
            <c:invertIfNegative val="0"/>
            <c:bubble3D val="0"/>
          </c:dPt>
          <c:dPt>
            <c:idx val="7"/>
            <c:invertIfNegative val="0"/>
            <c:bubble3D val="0"/>
          </c:dPt>
          <c:dPt>
            <c:idx val="8"/>
            <c:invertIfNegative val="0"/>
            <c:bubble3D val="0"/>
          </c:dPt>
          <c:dPt>
            <c:idx val="9"/>
            <c:invertIfNegative val="0"/>
            <c:bubble3D val="0"/>
          </c:dPt>
          <c:dPt>
            <c:idx val="10"/>
            <c:invertIfNegative val="0"/>
            <c:bubble3D val="0"/>
          </c:dPt>
          <c:cat>
            <c:numRef>
              <c:f>'Budgetmallar dubbla spalter'!$A$30:$A$48</c:f>
              <c:numCache>
                <c:formatCode>yyyy;@</c:formatCode>
                <c:ptCount val="19"/>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numCache>
            </c:numRef>
          </c:cat>
          <c:val>
            <c:numRef>
              <c:f>'Budgetmallar dubbla spalter'!$B$30:$B$48</c:f>
              <c:numCache>
                <c:formatCode>General</c:formatCode>
                <c:ptCount val="19"/>
                <c:pt idx="0">
                  <c:v>5.5992092801908644</c:v>
                </c:pt>
                <c:pt idx="1">
                  <c:v>5.5300995740116488</c:v>
                </c:pt>
                <c:pt idx="2">
                  <c:v>5.3831051887120562</c:v>
                </c:pt>
                <c:pt idx="3">
                  <c:v>5.3149627956271539</c:v>
                </c:pt>
                <c:pt idx="4">
                  <c:v>3.0533540407276405</c:v>
                </c:pt>
                <c:pt idx="5">
                  <c:v>6.1263176034695777</c:v>
                </c:pt>
                <c:pt idx="6">
                  <c:v>4.493512696012103</c:v>
                </c:pt>
                <c:pt idx="7">
                  <c:v>5.827147854278647</c:v>
                </c:pt>
                <c:pt idx="8">
                  <c:v>5.0006910213295175</c:v>
                </c:pt>
                <c:pt idx="9">
                  <c:v>1.9724141713282961</c:v>
                </c:pt>
                <c:pt idx="10">
                  <c:v>5.2302802300785434</c:v>
                </c:pt>
                <c:pt idx="11">
                  <c:v>2.6516458271044652</c:v>
                </c:pt>
                <c:pt idx="12">
                  <c:v>4.4723730051941857</c:v>
                </c:pt>
                <c:pt idx="13">
                  <c:v>3.943383412960344</c:v>
                </c:pt>
                <c:pt idx="14">
                  <c:v>2.5685045099057779</c:v>
                </c:pt>
                <c:pt idx="15">
                  <c:v>3.3221170402012223</c:v>
                </c:pt>
                <c:pt idx="16">
                  <c:v>4.20969708875778</c:v>
                </c:pt>
                <c:pt idx="17">
                  <c:v>4.1686227697063094</c:v>
                </c:pt>
                <c:pt idx="18">
                  <c:v>3.6705486485313799</c:v>
                </c:pt>
              </c:numCache>
            </c:numRef>
          </c:val>
        </c:ser>
        <c:ser>
          <c:idx val="1"/>
          <c:order val="1"/>
          <c:tx>
            <c:strRef>
              <c:f>'Budgetmallar dubbla spalter'!$C$19</c:f>
              <c:strCache>
                <c:ptCount val="1"/>
                <c:pt idx="0">
                  <c:v>Utgifter</c:v>
                </c:pt>
              </c:strCache>
            </c:strRef>
          </c:tx>
          <c:spPr>
            <a:solidFill>
              <a:srgbClr val="808080"/>
            </a:solidFill>
            <a:ln w="25400">
              <a:noFill/>
            </a:ln>
          </c:spPr>
          <c:invertIfNegative val="0"/>
          <c:cat>
            <c:numRef>
              <c:f>'Budgetmallar dubbla spalter'!$A$30:$A$48</c:f>
              <c:numCache>
                <c:formatCode>yyyy;@</c:formatCode>
                <c:ptCount val="19"/>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numCache>
            </c:numRef>
          </c:cat>
          <c:val>
            <c:numRef>
              <c:f>'Budgetmallar dubbla spalter'!$C$30:$C$48</c:f>
              <c:numCache>
                <c:formatCode>General</c:formatCode>
                <c:ptCount val="19"/>
                <c:pt idx="0">
                  <c:v>1.5329600956905942</c:v>
                </c:pt>
                <c:pt idx="1">
                  <c:v>7.0297831609174244</c:v>
                </c:pt>
                <c:pt idx="2">
                  <c:v>6.981970361452694</c:v>
                </c:pt>
                <c:pt idx="3">
                  <c:v>4.1799293372058566</c:v>
                </c:pt>
                <c:pt idx="4">
                  <c:v>1.3284342889670286</c:v>
                </c:pt>
                <c:pt idx="5">
                  <c:v>4.2887285931596297</c:v>
                </c:pt>
                <c:pt idx="6">
                  <c:v>5.8722744212987399</c:v>
                </c:pt>
                <c:pt idx="7">
                  <c:v>5.9198810782645994</c:v>
                </c:pt>
                <c:pt idx="8">
                  <c:v>6.0512848707750422</c:v>
                </c:pt>
                <c:pt idx="9">
                  <c:v>2.6749597193932217</c:v>
                </c:pt>
                <c:pt idx="10">
                  <c:v>3.1610837242057377</c:v>
                </c:pt>
                <c:pt idx="11">
                  <c:v>5.1066488059970716</c:v>
                </c:pt>
                <c:pt idx="12">
                  <c:v>3.326973249659626</c:v>
                </c:pt>
                <c:pt idx="13">
                  <c:v>4.3668225850830744</c:v>
                </c:pt>
                <c:pt idx="14">
                  <c:v>2.7381703119390366</c:v>
                </c:pt>
                <c:pt idx="15">
                  <c:v>3.0629252887203418</c:v>
                </c:pt>
                <c:pt idx="16">
                  <c:v>4.0604397216335242</c:v>
                </c:pt>
                <c:pt idx="17">
                  <c:v>4.1182573707989167</c:v>
                </c:pt>
                <c:pt idx="18">
                  <c:v>3.8046213959249453</c:v>
                </c:pt>
              </c:numCache>
            </c:numRef>
          </c:val>
        </c:ser>
        <c:dLbls>
          <c:showLegendKey val="0"/>
          <c:showVal val="0"/>
          <c:showCatName val="0"/>
          <c:showSerName val="0"/>
          <c:showPercent val="0"/>
          <c:showBubbleSize val="0"/>
        </c:dLbls>
        <c:gapWidth val="50"/>
        <c:axId val="196666880"/>
        <c:axId val="196668416"/>
      </c:barChart>
      <c:lineChart>
        <c:grouping val="standard"/>
        <c:varyColors val="0"/>
        <c:ser>
          <c:idx val="2"/>
          <c:order val="2"/>
          <c:tx>
            <c:strRef>
              <c:f>'Budgetmallar dubbla spalter'!$D$19</c:f>
              <c:strCache>
                <c:ptCount val="1"/>
                <c:pt idx="0">
                  <c:v>Finansiellt sparande (höger axel)</c:v>
                </c:pt>
              </c:strCache>
            </c:strRef>
          </c:tx>
          <c:spPr>
            <a:ln>
              <a:solidFill>
                <a:sysClr val="windowText" lastClr="000000">
                  <a:lumMod val="100000"/>
                </a:sysClr>
              </a:solidFill>
            </a:ln>
          </c:spPr>
          <c:marker>
            <c:symbol val="none"/>
          </c:marker>
          <c:cat>
            <c:numRef>
              <c:f>'Budgetmallar dubbla spalter'!$A$30:$A$48</c:f>
              <c:numCache>
                <c:formatCode>yyyy;@</c:formatCode>
                <c:ptCount val="19"/>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numCache>
            </c:numRef>
          </c:cat>
          <c:val>
            <c:numRef>
              <c:f>'Budgetmallar dubbla spalter'!$D$30:$D$48</c:f>
              <c:numCache>
                <c:formatCode>General</c:formatCode>
                <c:ptCount val="19"/>
                <c:pt idx="0">
                  <c:v>1.4549999600000001</c:v>
                </c:pt>
                <c:pt idx="1">
                  <c:v>-5.7970000399999995</c:v>
                </c:pt>
                <c:pt idx="2">
                  <c:v>-14.476000040000001</c:v>
                </c:pt>
                <c:pt idx="3">
                  <c:v>-8.8910000400000015</c:v>
                </c:pt>
                <c:pt idx="4">
                  <c:v>0.89799996000000004</c:v>
                </c:pt>
                <c:pt idx="5">
                  <c:v>11.812999959999999</c:v>
                </c:pt>
                <c:pt idx="6">
                  <c:v>3.8459999599999999</c:v>
                </c:pt>
                <c:pt idx="7">
                  <c:v>3.4649999600000001</c:v>
                </c:pt>
                <c:pt idx="8">
                  <c:v>-3.62300004</c:v>
                </c:pt>
                <c:pt idx="9">
                  <c:v>-8.844000040000001</c:v>
                </c:pt>
                <c:pt idx="10">
                  <c:v>6.266</c:v>
                </c:pt>
                <c:pt idx="11">
                  <c:v>-12.628</c:v>
                </c:pt>
                <c:pt idx="12">
                  <c:v>-3.8460000000000001</c:v>
                </c:pt>
                <c:pt idx="13">
                  <c:v>-7.5679999999999996</c:v>
                </c:pt>
                <c:pt idx="14">
                  <c:v>-9.2559946326865994</c:v>
                </c:pt>
                <c:pt idx="15">
                  <c:v>-7.2195817886095615</c:v>
                </c:pt>
                <c:pt idx="16">
                  <c:v>-6.1327488752850909</c:v>
                </c:pt>
                <c:pt idx="17">
                  <c:v>-5.9000480927149761</c:v>
                </c:pt>
                <c:pt idx="18">
                  <c:v>-7.4701427286178221</c:v>
                </c:pt>
              </c:numCache>
            </c:numRef>
          </c:val>
          <c:smooth val="0"/>
        </c:ser>
        <c:dLbls>
          <c:showLegendKey val="0"/>
          <c:showVal val="0"/>
          <c:showCatName val="0"/>
          <c:showSerName val="0"/>
          <c:showPercent val="0"/>
          <c:showBubbleSize val="0"/>
        </c:dLbls>
        <c:marker val="1"/>
        <c:smooth val="0"/>
        <c:axId val="196225280"/>
        <c:axId val="196223744"/>
      </c:lineChart>
      <c:dateAx>
        <c:axId val="196666880"/>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6668416"/>
        <c:crosses val="autoZero"/>
        <c:auto val="1"/>
        <c:lblOffset val="100"/>
        <c:baseTimeUnit val="years"/>
      </c:dateAx>
      <c:valAx>
        <c:axId val="196668416"/>
        <c:scaling>
          <c:orientation val="minMax"/>
          <c:min val="-8"/>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6666880"/>
        <c:crossesAt val="1"/>
        <c:crossBetween val="between"/>
      </c:valAx>
      <c:valAx>
        <c:axId val="196223744"/>
        <c:scaling>
          <c:orientation val="minMax"/>
        </c:scaling>
        <c:delete val="0"/>
        <c:axPos val="r"/>
        <c:numFmt formatCode="General" sourceLinked="1"/>
        <c:majorTickMark val="out"/>
        <c:minorTickMark val="none"/>
        <c:tickLblPos val="nextTo"/>
        <c:crossAx val="196225280"/>
        <c:crosses val="max"/>
        <c:crossBetween val="between"/>
      </c:valAx>
      <c:dateAx>
        <c:axId val="196225280"/>
        <c:scaling>
          <c:orientation val="minMax"/>
        </c:scaling>
        <c:delete val="1"/>
        <c:axPos val="b"/>
        <c:numFmt formatCode="yyyy;@" sourceLinked="1"/>
        <c:majorTickMark val="out"/>
        <c:minorTickMark val="none"/>
        <c:tickLblPos val="nextTo"/>
        <c:crossAx val="196223744"/>
        <c:crossesAt val="0"/>
        <c:auto val="1"/>
        <c:lblOffset val="100"/>
        <c:baseTimeUnit val="years"/>
      </c:dateAx>
      <c:spPr>
        <a:noFill/>
        <a:ln w="3175">
          <a:solidFill>
            <a:srgbClr val="000000"/>
          </a:solidFill>
          <a:prstDash val="solid"/>
        </a:ln>
      </c:spPr>
    </c:plotArea>
    <c:legend>
      <c:legendPos val="b"/>
      <c:layout>
        <c:manualLayout>
          <c:xMode val="edge"/>
          <c:yMode val="edge"/>
          <c:x val="0.10822903885480573"/>
          <c:y val="0.59846648301193761"/>
          <c:w val="0.72290081799590999"/>
          <c:h val="0.3499706152433425"/>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7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4133605998636679E-2"/>
          <c:y val="5.6505509641873279E-2"/>
          <c:w val="0.91417484662576687"/>
          <c:h val="0.79352571166207542"/>
        </c:manualLayout>
      </c:layout>
      <c:lineChart>
        <c:grouping val="standard"/>
        <c:varyColors val="0"/>
        <c:ser>
          <c:idx val="0"/>
          <c:order val="0"/>
          <c:tx>
            <c:strRef>
              <c:f>'Budgetmallar dubbla spalter'!$B$19</c:f>
              <c:strCache>
                <c:ptCount val="1"/>
              </c:strCache>
            </c:strRef>
          </c:tx>
          <c:spPr>
            <a:ln w="12700">
              <a:solidFill>
                <a:srgbClr val="000000"/>
              </a:solidFill>
            </a:ln>
          </c:spPr>
          <c:marker>
            <c:symbol val="none"/>
          </c:marker>
          <c:cat>
            <c:strRef>
              <c:f>'Budgetmallar dubbla spalter'!$A$20:$A$48</c:f>
              <c:strCache>
                <c:ptCount val="29"/>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strCache>
            </c:strRef>
          </c:cat>
          <c:val>
            <c:numRef>
              <c:f>'Budgetmallar dubbla spalter'!$B$20:$B$48</c:f>
              <c:numCache>
                <c:formatCode>General</c:formatCode>
                <c:ptCount val="29"/>
                <c:pt idx="0">
                  <c:v>7.6729564610286518</c:v>
                </c:pt>
                <c:pt idx="1">
                  <c:v>4.8754410698034913</c:v>
                </c:pt>
                <c:pt idx="2">
                  <c:v>-4.4369272458996578</c:v>
                </c:pt>
                <c:pt idx="3">
                  <c:v>-17.886974012124327</c:v>
                </c:pt>
                <c:pt idx="4">
                  <c:v>-29.086887312431642</c:v>
                </c:pt>
                <c:pt idx="5">
                  <c:v>-24.785156735697619</c:v>
                </c:pt>
                <c:pt idx="6">
                  <c:v>-25.588066335295849</c:v>
                </c:pt>
                <c:pt idx="7">
                  <c:v>-23.881317421525637</c:v>
                </c:pt>
                <c:pt idx="8">
                  <c:v>-21.196489523087141</c:v>
                </c:pt>
                <c:pt idx="9">
                  <c:v>-10.752747003513347</c:v>
                </c:pt>
                <c:pt idx="10">
                  <c:v>-2.2016405592362136</c:v>
                </c:pt>
                <c:pt idx="11">
                  <c:v>-1.7158352065794142</c:v>
                </c:pt>
                <c:pt idx="12">
                  <c:v>-7.3910125509999478</c:v>
                </c:pt>
                <c:pt idx="13">
                  <c:v>-4.5983149610569063</c:v>
                </c:pt>
                <c:pt idx="14">
                  <c:v>-2.3636233129659798</c:v>
                </c:pt>
                <c:pt idx="15">
                  <c:v>1.6814263146016739</c:v>
                </c:pt>
                <c:pt idx="16">
                  <c:v>13.469814704124328</c:v>
                </c:pt>
                <c:pt idx="17">
                  <c:v>17.409880557309656</c:v>
                </c:pt>
                <c:pt idx="18">
                  <c:v>12.52896090278124</c:v>
                </c:pt>
                <c:pt idx="19">
                  <c:v>19.565166994548896</c:v>
                </c:pt>
                <c:pt idx="20">
                  <c:v>21.021198005351863</c:v>
                </c:pt>
                <c:pt idx="21">
                  <c:v>18.716073899963316</c:v>
                </c:pt>
                <c:pt idx="22">
                  <c:v>22.21776489284051</c:v>
                </c:pt>
                <c:pt idx="23">
                  <c:v>25.061179387815407</c:v>
                </c:pt>
                <c:pt idx="24">
                  <c:v>22.429164555503888</c:v>
                </c:pt>
                <c:pt idx="25">
                  <c:v>21.234425716469946</c:v>
                </c:pt>
                <c:pt idx="26">
                  <c:v>20.246450193545595</c:v>
                </c:pt>
                <c:pt idx="27">
                  <c:v>19.983430703749246</c:v>
                </c:pt>
                <c:pt idx="28">
                  <c:v>20.378471854926893</c:v>
                </c:pt>
              </c:numCache>
            </c:numRef>
          </c:val>
          <c:smooth val="0"/>
        </c:ser>
        <c:dLbls>
          <c:showLegendKey val="0"/>
          <c:showVal val="0"/>
          <c:showCatName val="0"/>
          <c:showSerName val="0"/>
          <c:showPercent val="0"/>
          <c:showBubbleSize val="0"/>
        </c:dLbls>
        <c:marker val="1"/>
        <c:smooth val="0"/>
        <c:axId val="196237952"/>
        <c:axId val="196256128"/>
      </c:lineChart>
      <c:catAx>
        <c:axId val="196237952"/>
        <c:scaling>
          <c:orientation val="minMax"/>
        </c:scaling>
        <c:delete val="0"/>
        <c:axPos val="b"/>
        <c:numFmt formatCode="0" sourceLinked="0"/>
        <c:majorTickMark val="cross"/>
        <c:minorTickMark val="none"/>
        <c:tickLblPos val="low"/>
        <c:spPr>
          <a:ln w="3175" cmpd="sng">
            <a:solidFill>
              <a:sysClr val="windowText" lastClr="000000">
                <a:lumMod val="100000"/>
              </a:sysClr>
            </a:solidFill>
          </a:ln>
        </c:spPr>
        <c:txPr>
          <a:bodyPr rot="0" vert="horz" anchor="b" anchorCtr="0"/>
          <a:lstStyle/>
          <a:p>
            <a:pPr>
              <a:defRPr/>
            </a:pPr>
            <a:endParaRPr lang="sv-SE"/>
          </a:p>
        </c:txPr>
        <c:crossAx val="196256128"/>
        <c:crosses val="autoZero"/>
        <c:auto val="1"/>
        <c:lblAlgn val="ctr"/>
        <c:lblOffset val="100"/>
        <c:tickLblSkip val="2"/>
        <c:tickMarkSkip val="1"/>
        <c:noMultiLvlLbl val="1"/>
      </c:catAx>
      <c:valAx>
        <c:axId val="196256128"/>
        <c:scaling>
          <c:orientation val="minMax"/>
          <c:max val="30"/>
          <c:min val="-4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6237952"/>
        <c:crossesAt val="1"/>
        <c:crossBetween val="between"/>
        <c:majorUnit val="10"/>
      </c:valAx>
      <c:spPr>
        <a:solidFill>
          <a:sysClr val="window" lastClr="FFFFFF"/>
        </a:solidFill>
        <a:ln w="3175">
          <a:solidFill>
            <a:srgbClr val="000000"/>
          </a:solidFill>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7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8.7604390360295867E-2"/>
          <c:y val="5.6402935375414485E-2"/>
          <c:w val="0.87539126520696264"/>
          <c:h val="0.79754411377644907"/>
        </c:manualLayout>
      </c:layout>
      <c:barChart>
        <c:barDir val="col"/>
        <c:grouping val="clustered"/>
        <c:varyColors val="0"/>
        <c:ser>
          <c:idx val="0"/>
          <c:order val="0"/>
          <c:tx>
            <c:strRef>
              <c:f>Datablad!$B$3</c:f>
              <c:strCache>
                <c:ptCount val="1"/>
                <c:pt idx="0">
                  <c:v>Statsskuld</c:v>
                </c:pt>
              </c:strCache>
            </c:strRef>
          </c:tx>
          <c:spPr>
            <a:solidFill>
              <a:srgbClr val="000000"/>
            </a:solidFill>
            <a:ln w="25400">
              <a:noFill/>
            </a:ln>
          </c:spPr>
          <c:invertIfNegative val="0"/>
          <c:cat>
            <c:strRef>
              <c:f>Datablad!$A$5:$A$22</c:f>
              <c:strCache>
                <c:ptCount val="18"/>
                <c:pt idx="0">
                  <c:v>01</c:v>
                </c:pt>
                <c:pt idx="1">
                  <c:v>02</c:v>
                </c:pt>
                <c:pt idx="2">
                  <c:v>03</c:v>
                </c:pt>
                <c:pt idx="3">
                  <c:v>04</c:v>
                </c:pt>
                <c:pt idx="4">
                  <c:v>05</c:v>
                </c:pt>
                <c:pt idx="5">
                  <c:v>06</c:v>
                </c:pt>
                <c:pt idx="6">
                  <c:v>07</c:v>
                </c:pt>
                <c:pt idx="7">
                  <c:v>08</c:v>
                </c:pt>
                <c:pt idx="8">
                  <c:v>09</c:v>
                </c:pt>
                <c:pt idx="9">
                  <c:v>10</c:v>
                </c:pt>
                <c:pt idx="10">
                  <c:v>11</c:v>
                </c:pt>
                <c:pt idx="11">
                  <c:v>12</c:v>
                </c:pt>
                <c:pt idx="12">
                  <c:v>13</c:v>
                </c:pt>
                <c:pt idx="13">
                  <c:v>14</c:v>
                </c:pt>
                <c:pt idx="14">
                  <c:v>15</c:v>
                </c:pt>
                <c:pt idx="15">
                  <c:v>16</c:v>
                </c:pt>
                <c:pt idx="16">
                  <c:v>17</c:v>
                </c:pt>
                <c:pt idx="17">
                  <c:v>18</c:v>
                </c:pt>
              </c:strCache>
            </c:strRef>
          </c:cat>
          <c:val>
            <c:numRef>
              <c:f>Datablad!$B$5:$B$22</c:f>
              <c:numCache>
                <c:formatCode>0.0</c:formatCode>
                <c:ptCount val="18"/>
                <c:pt idx="0">
                  <c:v>1154.421</c:v>
                </c:pt>
                <c:pt idx="1">
                  <c:v>1162.8483227892598</c:v>
                </c:pt>
                <c:pt idx="2">
                  <c:v>1185.7006894380797</c:v>
                </c:pt>
                <c:pt idx="3">
                  <c:v>1213.0637227295801</c:v>
                </c:pt>
                <c:pt idx="4">
                  <c:v>1261.5660445487802</c:v>
                </c:pt>
                <c:pt idx="5">
                  <c:v>1219.99305256298</c:v>
                </c:pt>
                <c:pt idx="6">
                  <c:v>1114.7153389682901</c:v>
                </c:pt>
                <c:pt idx="7">
                  <c:v>1057.0225979173201</c:v>
                </c:pt>
                <c:pt idx="8">
                  <c:v>1144.6500373321533</c:v>
                </c:pt>
                <c:pt idx="9">
                  <c:v>1113.306</c:v>
                </c:pt>
                <c:pt idx="10">
                  <c:v>1075.4749999999999</c:v>
                </c:pt>
                <c:pt idx="11">
                  <c:v>1113</c:v>
                </c:pt>
                <c:pt idx="12">
                  <c:v>1236</c:v>
                </c:pt>
                <c:pt idx="13" formatCode="General">
                  <c:v>1306.9029483670947</c:v>
                </c:pt>
                <c:pt idx="14" formatCode="General">
                  <c:v>1305.9229251283155</c:v>
                </c:pt>
                <c:pt idx="15" formatCode="General">
                  <c:v>1264.215476986943</c:v>
                </c:pt>
                <c:pt idx="16" formatCode="General">
                  <c:v>1201.0319223058686</c:v>
                </c:pt>
                <c:pt idx="17" formatCode="General">
                  <c:v>1102.3768633290924</c:v>
                </c:pt>
              </c:numCache>
            </c:numRef>
          </c:val>
        </c:ser>
        <c:dLbls>
          <c:showLegendKey val="0"/>
          <c:showVal val="0"/>
          <c:showCatName val="0"/>
          <c:showSerName val="0"/>
          <c:showPercent val="0"/>
          <c:showBubbleSize val="0"/>
        </c:dLbls>
        <c:gapWidth val="150"/>
        <c:axId val="196289664"/>
        <c:axId val="196291584"/>
      </c:barChart>
      <c:lineChart>
        <c:grouping val="standard"/>
        <c:varyColors val="0"/>
        <c:ser>
          <c:idx val="1"/>
          <c:order val="1"/>
          <c:tx>
            <c:strRef>
              <c:f>Datablad!$C$3</c:f>
              <c:strCache>
                <c:ptCount val="1"/>
                <c:pt idx="0">
                  <c:v>Procent av BNP</c:v>
                </c:pt>
              </c:strCache>
            </c:strRef>
          </c:tx>
          <c:spPr>
            <a:ln w="12700">
              <a:solidFill>
                <a:srgbClr val="000000"/>
              </a:solidFill>
              <a:prstDash val="solid"/>
            </a:ln>
          </c:spPr>
          <c:marker>
            <c:symbol val="diamond"/>
            <c:size val="5"/>
            <c:spPr>
              <a:solidFill>
                <a:srgbClr val="000000"/>
              </a:solidFill>
              <a:ln>
                <a:solidFill>
                  <a:srgbClr val="000000"/>
                </a:solidFill>
                <a:prstDash val="solid"/>
              </a:ln>
            </c:spPr>
          </c:marker>
          <c:val>
            <c:numRef>
              <c:f>Datablad!$C$5:$C$22</c:f>
              <c:numCache>
                <c:formatCode>General</c:formatCode>
                <c:ptCount val="18"/>
                <c:pt idx="0">
                  <c:v>49.157369276947605</c:v>
                </c:pt>
                <c:pt idx="1">
                  <c:v>47.586922847945871</c:v>
                </c:pt>
                <c:pt idx="2">
                  <c:v>46.59185291168771</c:v>
                </c:pt>
                <c:pt idx="3">
                  <c:v>45.587498134302059</c:v>
                </c:pt>
                <c:pt idx="4">
                  <c:v>45.554178995216617</c:v>
                </c:pt>
                <c:pt idx="5">
                  <c:v>41.433225987711921</c:v>
                </c:pt>
                <c:pt idx="6">
                  <c:v>35.659274481730115</c:v>
                </c:pt>
                <c:pt idx="7">
                  <c:v>32.987423163645332</c:v>
                </c:pt>
                <c:pt idx="8">
                  <c:v>36.855358454118061</c:v>
                </c:pt>
                <c:pt idx="9">
                  <c:v>33.357173311648644</c:v>
                </c:pt>
                <c:pt idx="10">
                  <c:v>30.715040426707624</c:v>
                </c:pt>
                <c:pt idx="11">
                  <c:v>31.101140976166882</c:v>
                </c:pt>
                <c:pt idx="12">
                  <c:v>34.012107870115578</c:v>
                </c:pt>
                <c:pt idx="13">
                  <c:v>34.546734030322355</c:v>
                </c:pt>
                <c:pt idx="14">
                  <c:v>32.869945258704142</c:v>
                </c:pt>
                <c:pt idx="15">
                  <c:v>30.28061022723217</c:v>
                </c:pt>
                <c:pt idx="16">
                  <c:v>27.533973459556826</c:v>
                </c:pt>
                <c:pt idx="17">
                  <c:v>24.212098909051008</c:v>
                </c:pt>
              </c:numCache>
            </c:numRef>
          </c:val>
          <c:smooth val="0"/>
        </c:ser>
        <c:dLbls>
          <c:showLegendKey val="0"/>
          <c:showVal val="0"/>
          <c:showCatName val="0"/>
          <c:showSerName val="0"/>
          <c:showPercent val="0"/>
          <c:showBubbleSize val="0"/>
        </c:dLbls>
        <c:marker val="1"/>
        <c:smooth val="0"/>
        <c:axId val="196299008"/>
        <c:axId val="196297472"/>
      </c:lineChart>
      <c:catAx>
        <c:axId val="196289664"/>
        <c:scaling>
          <c:orientation val="minMax"/>
        </c:scaling>
        <c:delete val="0"/>
        <c:axPos val="b"/>
        <c:numFmt formatCode="@"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6291584"/>
        <c:crosses val="autoZero"/>
        <c:auto val="1"/>
        <c:lblAlgn val="ctr"/>
        <c:lblOffset val="100"/>
        <c:noMultiLvlLbl val="0"/>
      </c:catAx>
      <c:valAx>
        <c:axId val="196291584"/>
        <c:scaling>
          <c:orientation val="minMax"/>
        </c:scaling>
        <c:delete val="0"/>
        <c:axPos val="l"/>
        <c:numFmt formatCode="#,##0" sourceLinked="0"/>
        <c:majorTickMark val="in"/>
        <c:minorTickMark val="none"/>
        <c:tickLblPos val="nextTo"/>
        <c:txPr>
          <a:bodyPr rot="0" vert="horz"/>
          <a:lstStyle/>
          <a:p>
            <a:pPr>
              <a:defRPr/>
            </a:pPr>
            <a:endParaRPr lang="sv-SE"/>
          </a:p>
        </c:txPr>
        <c:crossAx val="196289664"/>
        <c:crosses val="autoZero"/>
        <c:crossBetween val="between"/>
      </c:valAx>
      <c:valAx>
        <c:axId val="196297472"/>
        <c:scaling>
          <c:orientation val="minMax"/>
        </c:scaling>
        <c:delete val="0"/>
        <c:axPos val="r"/>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6299008"/>
        <c:crosses val="max"/>
        <c:crossBetween val="between"/>
      </c:valAx>
      <c:catAx>
        <c:axId val="196299008"/>
        <c:scaling>
          <c:orientation val="minMax"/>
        </c:scaling>
        <c:delete val="1"/>
        <c:axPos val="b"/>
        <c:majorTickMark val="out"/>
        <c:minorTickMark val="none"/>
        <c:tickLblPos val="nextTo"/>
        <c:crossAx val="196297472"/>
        <c:crosses val="autoZero"/>
        <c:auto val="1"/>
        <c:lblAlgn val="ctr"/>
        <c:lblOffset val="100"/>
        <c:noMultiLvlLbl val="0"/>
      </c:catAx>
      <c:spPr>
        <a:noFill/>
        <a:ln w="3175">
          <a:solidFill>
            <a:srgbClr val="000000"/>
          </a:solidFill>
          <a:prstDash val="solid"/>
        </a:ln>
      </c:spPr>
    </c:plotArea>
    <c:legend>
      <c:legendPos val="r"/>
      <c:layout>
        <c:manualLayout>
          <c:xMode val="edge"/>
          <c:yMode val="edge"/>
          <c:x val="0.2082837372601152"/>
          <c:y val="0.9040360861318526"/>
          <c:w val="0.65479053754644301"/>
          <c:h val="9.5343403089570164E-2"/>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7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4133605998636679E-2"/>
          <c:y val="5.6505509641873279E-2"/>
          <c:w val="0.91417484662576687"/>
          <c:h val="0.79352571166207542"/>
        </c:manualLayout>
      </c:layout>
      <c:lineChart>
        <c:grouping val="standard"/>
        <c:varyColors val="0"/>
        <c:ser>
          <c:idx val="1"/>
          <c:order val="1"/>
          <c:tx>
            <c:strRef>
              <c:f>'Budgetmallar dubbla spalter'!$C$19</c:f>
              <c:strCache>
                <c:ptCount val="1"/>
                <c:pt idx="0">
                  <c:v>Miljarder kronor</c:v>
                </c:pt>
              </c:strCache>
            </c:strRef>
          </c:tx>
          <c:spPr>
            <a:ln w="12700">
              <a:solidFill>
                <a:srgbClr val="000000"/>
              </a:solidFill>
            </a:ln>
          </c:spPr>
          <c:marker>
            <c:symbol val="none"/>
          </c:marker>
          <c:cat>
            <c:strRef>
              <c:f>'Budgetmallar dubbla spalter'!$A$20:$A$44</c:f>
              <c:strCache>
                <c:ptCount val="25"/>
                <c:pt idx="0">
                  <c:v>94</c:v>
                </c:pt>
                <c:pt idx="1">
                  <c:v>95</c:v>
                </c:pt>
                <c:pt idx="2">
                  <c:v>96</c:v>
                </c:pt>
                <c:pt idx="3">
                  <c:v>97</c:v>
                </c:pt>
                <c:pt idx="4">
                  <c:v>98</c:v>
                </c:pt>
                <c:pt idx="5">
                  <c:v>99</c:v>
                </c:pt>
                <c:pt idx="6">
                  <c:v>00</c:v>
                </c:pt>
                <c:pt idx="7">
                  <c:v>01</c:v>
                </c:pt>
                <c:pt idx="8">
                  <c:v>02</c:v>
                </c:pt>
                <c:pt idx="9">
                  <c:v>03</c:v>
                </c:pt>
                <c:pt idx="10">
                  <c:v>04</c:v>
                </c:pt>
                <c:pt idx="11">
                  <c:v>05</c:v>
                </c:pt>
                <c:pt idx="12">
                  <c:v>06</c:v>
                </c:pt>
                <c:pt idx="13">
                  <c:v>07</c:v>
                </c:pt>
                <c:pt idx="14">
                  <c:v>08</c:v>
                </c:pt>
                <c:pt idx="15">
                  <c:v>09</c:v>
                </c:pt>
                <c:pt idx="16">
                  <c:v>10</c:v>
                </c:pt>
                <c:pt idx="17">
                  <c:v>11</c:v>
                </c:pt>
                <c:pt idx="18">
                  <c:v>12</c:v>
                </c:pt>
                <c:pt idx="19">
                  <c:v>13</c:v>
                </c:pt>
                <c:pt idx="20">
                  <c:v>14</c:v>
                </c:pt>
                <c:pt idx="21">
                  <c:v>15</c:v>
                </c:pt>
                <c:pt idx="22">
                  <c:v>16</c:v>
                </c:pt>
                <c:pt idx="23">
                  <c:v>17</c:v>
                </c:pt>
                <c:pt idx="24">
                  <c:v>18</c:v>
                </c:pt>
              </c:strCache>
            </c:strRef>
          </c:cat>
          <c:val>
            <c:numRef>
              <c:f>'Budgetmallar dubbla spalter'!$C$20:$C$44</c:f>
              <c:numCache>
                <c:formatCode>0</c:formatCode>
                <c:ptCount val="25"/>
                <c:pt idx="0">
                  <c:v>1215.693</c:v>
                </c:pt>
                <c:pt idx="1">
                  <c:v>1317.3979999999999</c:v>
                </c:pt>
                <c:pt idx="2">
                  <c:v>1358.8229999999999</c:v>
                </c:pt>
                <c:pt idx="3">
                  <c:v>1377.165</c:v>
                </c:pt>
                <c:pt idx="4">
                  <c:v>1414.518</c:v>
                </c:pt>
                <c:pt idx="5">
                  <c:v>1375.2249999999999</c:v>
                </c:pt>
                <c:pt idx="6">
                  <c:v>1220.9760000000001</c:v>
                </c:pt>
                <c:pt idx="7">
                  <c:v>1285.4229999999998</c:v>
                </c:pt>
                <c:pt idx="8">
                  <c:v>1283.481</c:v>
                </c:pt>
                <c:pt idx="9">
                  <c:v>1315.5640000000001</c:v>
                </c:pt>
                <c:pt idx="10">
                  <c:v>1337.547</c:v>
                </c:pt>
                <c:pt idx="11">
                  <c:v>1394.663</c:v>
                </c:pt>
                <c:pt idx="12">
                  <c:v>1331.992</c:v>
                </c:pt>
                <c:pt idx="13">
                  <c:v>1256.473</c:v>
                </c:pt>
                <c:pt idx="14">
                  <c:v>1242.703</c:v>
                </c:pt>
                <c:pt idx="15">
                  <c:v>1321.826</c:v>
                </c:pt>
                <c:pt idx="16">
                  <c:v>1316.4480000000001</c:v>
                </c:pt>
                <c:pt idx="17">
                  <c:v>1345.229</c:v>
                </c:pt>
                <c:pt idx="18">
                  <c:v>1360.326</c:v>
                </c:pt>
                <c:pt idx="19">
                  <c:v>1474.68</c:v>
                </c:pt>
                <c:pt idx="20">
                  <c:v>1560.9442009130435</c:v>
                </c:pt>
                <c:pt idx="21">
                  <c:v>1578.6028596769588</c:v>
                </c:pt>
                <c:pt idx="22">
                  <c:v>1558.6058102747336</c:v>
                </c:pt>
                <c:pt idx="23">
                  <c:v>1518.2820222038833</c:v>
                </c:pt>
                <c:pt idx="24">
                  <c:v>1443.1407296174548</c:v>
                </c:pt>
              </c:numCache>
            </c:numRef>
          </c:val>
          <c:smooth val="0"/>
        </c:ser>
        <c:dLbls>
          <c:showLegendKey val="0"/>
          <c:showVal val="0"/>
          <c:showCatName val="0"/>
          <c:showSerName val="0"/>
          <c:showPercent val="0"/>
          <c:showBubbleSize val="0"/>
        </c:dLbls>
        <c:marker val="1"/>
        <c:smooth val="0"/>
        <c:axId val="196333952"/>
        <c:axId val="196335488"/>
      </c:lineChart>
      <c:lineChart>
        <c:grouping val="standard"/>
        <c:varyColors val="0"/>
        <c:ser>
          <c:idx val="0"/>
          <c:order val="0"/>
          <c:tx>
            <c:strRef>
              <c:f>'Budgetmallar dubbla spalter'!$B$19</c:f>
              <c:strCache>
                <c:ptCount val="1"/>
                <c:pt idx="0">
                  <c:v>Procent av BNP</c:v>
                </c:pt>
              </c:strCache>
            </c:strRef>
          </c:tx>
          <c:spPr>
            <a:ln w="25400">
              <a:solidFill>
                <a:srgbClr val="000000"/>
              </a:solidFill>
            </a:ln>
          </c:spPr>
          <c:marker>
            <c:symbol val="none"/>
          </c:marker>
          <c:cat>
            <c:strRef>
              <c:f>'Budgetmallar dubbla spalter'!$A$20:$A$44</c:f>
              <c:strCache>
                <c:ptCount val="25"/>
                <c:pt idx="0">
                  <c:v>94</c:v>
                </c:pt>
                <c:pt idx="1">
                  <c:v>95</c:v>
                </c:pt>
                <c:pt idx="2">
                  <c:v>96</c:v>
                </c:pt>
                <c:pt idx="3">
                  <c:v>97</c:v>
                </c:pt>
                <c:pt idx="4">
                  <c:v>98</c:v>
                </c:pt>
                <c:pt idx="5">
                  <c:v>99</c:v>
                </c:pt>
                <c:pt idx="6">
                  <c:v>00</c:v>
                </c:pt>
                <c:pt idx="7">
                  <c:v>01</c:v>
                </c:pt>
                <c:pt idx="8">
                  <c:v>02</c:v>
                </c:pt>
                <c:pt idx="9">
                  <c:v>03</c:v>
                </c:pt>
                <c:pt idx="10">
                  <c:v>04</c:v>
                </c:pt>
                <c:pt idx="11">
                  <c:v>05</c:v>
                </c:pt>
                <c:pt idx="12">
                  <c:v>06</c:v>
                </c:pt>
                <c:pt idx="13">
                  <c:v>07</c:v>
                </c:pt>
                <c:pt idx="14">
                  <c:v>08</c:v>
                </c:pt>
                <c:pt idx="15">
                  <c:v>09</c:v>
                </c:pt>
                <c:pt idx="16">
                  <c:v>10</c:v>
                </c:pt>
                <c:pt idx="17">
                  <c:v>11</c:v>
                </c:pt>
                <c:pt idx="18">
                  <c:v>12</c:v>
                </c:pt>
                <c:pt idx="19">
                  <c:v>13</c:v>
                </c:pt>
                <c:pt idx="20">
                  <c:v>14</c:v>
                </c:pt>
                <c:pt idx="21">
                  <c:v>15</c:v>
                </c:pt>
                <c:pt idx="22">
                  <c:v>16</c:v>
                </c:pt>
                <c:pt idx="23">
                  <c:v>17</c:v>
                </c:pt>
                <c:pt idx="24">
                  <c:v>18</c:v>
                </c:pt>
              </c:strCache>
            </c:strRef>
          </c:cat>
          <c:val>
            <c:numRef>
              <c:f>'Budgetmallar dubbla spalter'!$B$20:$B$44</c:f>
              <c:numCache>
                <c:formatCode>0.0</c:formatCode>
                <c:ptCount val="25"/>
                <c:pt idx="0">
                  <c:v>72.42354883985827</c:v>
                </c:pt>
                <c:pt idx="1">
                  <c:v>72.801514167691309</c:v>
                </c:pt>
                <c:pt idx="2">
                  <c:v>73.294784280832715</c:v>
                </c:pt>
                <c:pt idx="3">
                  <c:v>71.245398315975066</c:v>
                </c:pt>
                <c:pt idx="4">
                  <c:v>69.851912866217873</c:v>
                </c:pt>
                <c:pt idx="5">
                  <c:v>64.310301853563914</c:v>
                </c:pt>
                <c:pt idx="6">
                  <c:v>53.895588817571102</c:v>
                </c:pt>
                <c:pt idx="7">
                  <c:v>54.735675362871781</c:v>
                </c:pt>
                <c:pt idx="8">
                  <c:v>52.523540797911309</c:v>
                </c:pt>
                <c:pt idx="9">
                  <c:v>51.694803697010492</c:v>
                </c:pt>
                <c:pt idx="10">
                  <c:v>50.265637513120275</c:v>
                </c:pt>
                <c:pt idx="11">
                  <c:v>50.360207628074924</c:v>
                </c:pt>
                <c:pt idx="12">
                  <c:v>45.236917893821662</c:v>
                </c:pt>
                <c:pt idx="13">
                  <c:v>40.194042388751441</c:v>
                </c:pt>
                <c:pt idx="14">
                  <c:v>38.782112897588256</c:v>
                </c:pt>
                <c:pt idx="15">
                  <c:v>42.560057183518524</c:v>
                </c:pt>
                <c:pt idx="16">
                  <c:v>39.443768462375331</c:v>
                </c:pt>
                <c:pt idx="17">
                  <c:v>38.649975018265827</c:v>
                </c:pt>
                <c:pt idx="18">
                  <c:v>38.322183593077632</c:v>
                </c:pt>
                <c:pt idx="19">
                  <c:v>40.57567781588898</c:v>
                </c:pt>
                <c:pt idx="20">
                  <c:v>41.256862254792246</c:v>
                </c:pt>
                <c:pt idx="21">
                  <c:v>39.733912109333396</c:v>
                </c:pt>
                <c:pt idx="22">
                  <c:v>37.334678560306223</c:v>
                </c:pt>
                <c:pt idx="23">
                  <c:v>34.805155233552114</c:v>
                </c:pt>
                <c:pt idx="24">
                  <c:v>31.695811514159779</c:v>
                </c:pt>
              </c:numCache>
            </c:numRef>
          </c:val>
          <c:smooth val="0"/>
        </c:ser>
        <c:dLbls>
          <c:showLegendKey val="0"/>
          <c:showVal val="0"/>
          <c:showCatName val="0"/>
          <c:showSerName val="0"/>
          <c:showPercent val="0"/>
          <c:showBubbleSize val="0"/>
        </c:dLbls>
        <c:marker val="1"/>
        <c:smooth val="0"/>
        <c:axId val="196338816"/>
        <c:axId val="196337024"/>
      </c:lineChart>
      <c:catAx>
        <c:axId val="196333952"/>
        <c:scaling>
          <c:orientation val="minMax"/>
        </c:scaling>
        <c:delete val="0"/>
        <c:axPos val="b"/>
        <c:numFmt formatCode="0" sourceLinked="0"/>
        <c:majorTickMark val="cross"/>
        <c:minorTickMark val="none"/>
        <c:tickLblPos val="low"/>
        <c:spPr>
          <a:ln w="3175" cmpd="sng">
            <a:solidFill>
              <a:sysClr val="windowText" lastClr="000000">
                <a:lumMod val="100000"/>
              </a:sysClr>
            </a:solidFill>
          </a:ln>
        </c:spPr>
        <c:txPr>
          <a:bodyPr rot="0" vert="horz" anchor="b" anchorCtr="0"/>
          <a:lstStyle/>
          <a:p>
            <a:pPr>
              <a:defRPr/>
            </a:pPr>
            <a:endParaRPr lang="sv-SE"/>
          </a:p>
        </c:txPr>
        <c:crossAx val="196335488"/>
        <c:crosses val="autoZero"/>
        <c:auto val="1"/>
        <c:lblAlgn val="ctr"/>
        <c:lblOffset val="100"/>
        <c:tickLblSkip val="1"/>
        <c:tickMarkSkip val="1"/>
        <c:noMultiLvlLbl val="1"/>
      </c:catAx>
      <c:valAx>
        <c:axId val="196335488"/>
        <c:scaling>
          <c:orientation val="minMax"/>
          <c:max val="1800"/>
          <c:min val="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6333952"/>
        <c:crossesAt val="1"/>
        <c:crossBetween val="between"/>
        <c:majorUnit val="200"/>
      </c:valAx>
      <c:valAx>
        <c:axId val="196337024"/>
        <c:scaling>
          <c:orientation val="minMax"/>
        </c:scaling>
        <c:delete val="0"/>
        <c:axPos val="r"/>
        <c:numFmt formatCode="0.0" sourceLinked="1"/>
        <c:majorTickMark val="out"/>
        <c:minorTickMark val="none"/>
        <c:tickLblPos val="nextTo"/>
        <c:crossAx val="196338816"/>
        <c:crosses val="max"/>
        <c:crossBetween val="between"/>
      </c:valAx>
      <c:catAx>
        <c:axId val="196338816"/>
        <c:scaling>
          <c:orientation val="minMax"/>
        </c:scaling>
        <c:delete val="1"/>
        <c:axPos val="b"/>
        <c:majorTickMark val="out"/>
        <c:minorTickMark val="none"/>
        <c:tickLblPos val="nextTo"/>
        <c:crossAx val="196337024"/>
        <c:crosses val="autoZero"/>
        <c:auto val="1"/>
        <c:lblAlgn val="ctr"/>
        <c:lblOffset val="100"/>
        <c:noMultiLvlLbl val="0"/>
      </c:catAx>
      <c:spPr>
        <a:solidFill>
          <a:sysClr val="window" lastClr="FFFFFF"/>
        </a:solidFill>
        <a:ln w="3175">
          <a:solidFill>
            <a:srgbClr val="000000"/>
          </a:solidFill>
        </a:ln>
      </c:spPr>
    </c:plotArea>
    <c:legend>
      <c:legendPos val="r"/>
      <c:layout>
        <c:manualLayout>
          <c:xMode val="edge"/>
          <c:yMode val="edge"/>
          <c:x val="0.12508827539195638"/>
          <c:y val="0.51703673094582181"/>
          <c:w val="0.61952658486707568"/>
          <c:h val="0.19333700642791551"/>
        </c:manualLayout>
      </c:layout>
      <c:overlay val="0"/>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7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528050443081118E-2"/>
          <c:y val="2.735032139577594E-2"/>
          <c:w val="0.83883878663940015"/>
          <c:h val="0.82315469578111322"/>
        </c:manualLayout>
      </c:layout>
      <c:lineChart>
        <c:grouping val="standard"/>
        <c:varyColors val="0"/>
        <c:ser>
          <c:idx val="0"/>
          <c:order val="0"/>
          <c:tx>
            <c:strRef>
              <c:f>'Budgetmallar dubbla spalter'!$A$20</c:f>
              <c:strCache>
                <c:ptCount val="1"/>
                <c:pt idx="0">
                  <c:v>Euroområdet</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spalter'!$B$19:$H$19</c:f>
              <c:numCache>
                <c:formatCode>0</c:formatCode>
                <c:ptCount val="7"/>
                <c:pt idx="0">
                  <c:v>2007</c:v>
                </c:pt>
                <c:pt idx="1">
                  <c:v>2008</c:v>
                </c:pt>
                <c:pt idx="2">
                  <c:v>2009</c:v>
                </c:pt>
                <c:pt idx="3">
                  <c:v>2010</c:v>
                </c:pt>
                <c:pt idx="4">
                  <c:v>2011</c:v>
                </c:pt>
                <c:pt idx="5">
                  <c:v>2012</c:v>
                </c:pt>
                <c:pt idx="6">
                  <c:v>2013</c:v>
                </c:pt>
              </c:numCache>
            </c:numRef>
          </c:cat>
          <c:val>
            <c:numRef>
              <c:f>'Budgetmallar dubbla spalter'!$B$20:$H$20</c:f>
              <c:numCache>
                <c:formatCode>0.0</c:formatCode>
                <c:ptCount val="7"/>
                <c:pt idx="0">
                  <c:v>-0.6853629</c:v>
                </c:pt>
                <c:pt idx="1">
                  <c:v>-2.1361694</c:v>
                </c:pt>
                <c:pt idx="2">
                  <c:v>-6.3509415999999996</c:v>
                </c:pt>
                <c:pt idx="3">
                  <c:v>-6.2032768000000003</c:v>
                </c:pt>
                <c:pt idx="4">
                  <c:v>-4.1463602000000002</c:v>
                </c:pt>
                <c:pt idx="5">
                  <c:v>-3.6849422000000001</c:v>
                </c:pt>
                <c:pt idx="6">
                  <c:v>-3.11212</c:v>
                </c:pt>
              </c:numCache>
            </c:numRef>
          </c:val>
          <c:smooth val="0"/>
        </c:ser>
        <c:ser>
          <c:idx val="1"/>
          <c:order val="1"/>
          <c:tx>
            <c:strRef>
              <c:f>'Budgetmallar dubbla spalter'!$A$21</c:f>
              <c:strCache>
                <c:ptCount val="1"/>
                <c:pt idx="0">
                  <c:v>EU-27</c:v>
                </c:pt>
              </c:strCache>
            </c:strRef>
          </c:tx>
          <c:spPr>
            <a:ln w="25400">
              <a:solidFill>
                <a:srgbClr val="000000"/>
              </a:solidFill>
              <a:prstDash val="solid"/>
            </a:ln>
          </c:spPr>
          <c:marker>
            <c:symbol val="none"/>
          </c:marker>
          <c:cat>
            <c:numRef>
              <c:f>'Budgetmallar dubbla spalter'!$B$19:$H$19</c:f>
              <c:numCache>
                <c:formatCode>0</c:formatCode>
                <c:ptCount val="7"/>
                <c:pt idx="0">
                  <c:v>2007</c:v>
                </c:pt>
                <c:pt idx="1">
                  <c:v>2008</c:v>
                </c:pt>
                <c:pt idx="2">
                  <c:v>2009</c:v>
                </c:pt>
                <c:pt idx="3">
                  <c:v>2010</c:v>
                </c:pt>
                <c:pt idx="4">
                  <c:v>2011</c:v>
                </c:pt>
                <c:pt idx="5">
                  <c:v>2012</c:v>
                </c:pt>
                <c:pt idx="6">
                  <c:v>2013</c:v>
                </c:pt>
              </c:numCache>
            </c:numRef>
          </c:cat>
          <c:val>
            <c:numRef>
              <c:f>'Budgetmallar dubbla spalter'!$B$21:$H$21</c:f>
              <c:numCache>
                <c:formatCode>0.0</c:formatCode>
                <c:ptCount val="7"/>
                <c:pt idx="0">
                  <c:v>-0.91434260000000001</c:v>
                </c:pt>
                <c:pt idx="1">
                  <c:v>-2.4306356</c:v>
                </c:pt>
                <c:pt idx="2">
                  <c:v>-6.8640239000000003</c:v>
                </c:pt>
                <c:pt idx="3">
                  <c:v>-6.5198288</c:v>
                </c:pt>
                <c:pt idx="4">
                  <c:v>-4.4327192999999996</c:v>
                </c:pt>
                <c:pt idx="5">
                  <c:v>-3.9268219000000002</c:v>
                </c:pt>
                <c:pt idx="6">
                  <c:v>-3.469741</c:v>
                </c:pt>
              </c:numCache>
            </c:numRef>
          </c:val>
          <c:smooth val="0"/>
        </c:ser>
        <c:ser>
          <c:idx val="2"/>
          <c:order val="2"/>
          <c:tx>
            <c:strRef>
              <c:f>'Budgetmallar dubbla spalter'!$A$22</c:f>
              <c:strCache>
                <c:ptCount val="1"/>
                <c:pt idx="0">
                  <c:v>USA</c:v>
                </c:pt>
              </c:strCache>
            </c:strRef>
          </c:tx>
          <c:spPr>
            <a:ln w="12700">
              <a:solidFill>
                <a:srgbClr val="000000"/>
              </a:solidFill>
              <a:prstDash val="sysDash"/>
            </a:ln>
          </c:spPr>
          <c:marker>
            <c:symbol val="none"/>
          </c:marker>
          <c:cat>
            <c:numRef>
              <c:f>'Budgetmallar dubbla spalter'!$B$19:$H$19</c:f>
              <c:numCache>
                <c:formatCode>0</c:formatCode>
                <c:ptCount val="7"/>
                <c:pt idx="0">
                  <c:v>2007</c:v>
                </c:pt>
                <c:pt idx="1">
                  <c:v>2008</c:v>
                </c:pt>
                <c:pt idx="2">
                  <c:v>2009</c:v>
                </c:pt>
                <c:pt idx="3">
                  <c:v>2010</c:v>
                </c:pt>
                <c:pt idx="4">
                  <c:v>2011</c:v>
                </c:pt>
                <c:pt idx="5">
                  <c:v>2012</c:v>
                </c:pt>
                <c:pt idx="6">
                  <c:v>2013</c:v>
                </c:pt>
              </c:numCache>
            </c:numRef>
          </c:cat>
          <c:val>
            <c:numRef>
              <c:f>'Budgetmallar dubbla spalter'!$B$22:$H$22</c:f>
              <c:numCache>
                <c:formatCode>0.0</c:formatCode>
                <c:ptCount val="7"/>
                <c:pt idx="0">
                  <c:v>-3.5594014</c:v>
                </c:pt>
                <c:pt idx="1">
                  <c:v>-7.0320169999999997</c:v>
                </c:pt>
                <c:pt idx="2">
                  <c:v>-12.6858211</c:v>
                </c:pt>
                <c:pt idx="3">
                  <c:v>-12.0243544</c:v>
                </c:pt>
                <c:pt idx="4">
                  <c:v>-10.5939049</c:v>
                </c:pt>
                <c:pt idx="5">
                  <c:v>-9.1501853000000004</c:v>
                </c:pt>
                <c:pt idx="6">
                  <c:v>-6.2477869999999998</c:v>
                </c:pt>
              </c:numCache>
            </c:numRef>
          </c:val>
          <c:smooth val="0"/>
        </c:ser>
        <c:ser>
          <c:idx val="3"/>
          <c:order val="3"/>
          <c:tx>
            <c:strRef>
              <c:f>'Budgetmallar dubbla spalter'!$A$23</c:f>
              <c:strCache>
                <c:ptCount val="1"/>
                <c:pt idx="0">
                  <c:v>Japan</c:v>
                </c:pt>
              </c:strCache>
            </c:strRef>
          </c:tx>
          <c:marker>
            <c:symbol val="none"/>
          </c:marker>
          <c:cat>
            <c:numRef>
              <c:f>'Budgetmallar dubbla spalter'!$B$19:$H$19</c:f>
              <c:numCache>
                <c:formatCode>0</c:formatCode>
                <c:ptCount val="7"/>
                <c:pt idx="0">
                  <c:v>2007</c:v>
                </c:pt>
                <c:pt idx="1">
                  <c:v>2008</c:v>
                </c:pt>
                <c:pt idx="2">
                  <c:v>2009</c:v>
                </c:pt>
                <c:pt idx="3">
                  <c:v>2010</c:v>
                </c:pt>
                <c:pt idx="4">
                  <c:v>2011</c:v>
                </c:pt>
                <c:pt idx="5">
                  <c:v>2012</c:v>
                </c:pt>
                <c:pt idx="6">
                  <c:v>2013</c:v>
                </c:pt>
              </c:numCache>
            </c:numRef>
          </c:cat>
          <c:val>
            <c:numRef>
              <c:f>'Budgetmallar dubbla spalter'!$B$23:$H$23</c:f>
              <c:numCache>
                <c:formatCode>0.0</c:formatCode>
                <c:ptCount val="7"/>
                <c:pt idx="0">
                  <c:v>-2.0878592</c:v>
                </c:pt>
                <c:pt idx="1">
                  <c:v>-1.8554923000000001</c:v>
                </c:pt>
                <c:pt idx="2">
                  <c:v>-8.8433618000000003</c:v>
                </c:pt>
                <c:pt idx="3">
                  <c:v>-8.3077728000000004</c:v>
                </c:pt>
                <c:pt idx="4">
                  <c:v>-8.8103434000000007</c:v>
                </c:pt>
                <c:pt idx="5">
                  <c:v>-8.7057395</c:v>
                </c:pt>
                <c:pt idx="6">
                  <c:v>-8.9726779000000008</c:v>
                </c:pt>
              </c:numCache>
            </c:numRef>
          </c:val>
          <c:smooth val="0"/>
        </c:ser>
        <c:dLbls>
          <c:showLegendKey val="0"/>
          <c:showVal val="0"/>
          <c:showCatName val="0"/>
          <c:showSerName val="0"/>
          <c:showPercent val="0"/>
          <c:showBubbleSize val="0"/>
        </c:dLbls>
        <c:marker val="1"/>
        <c:smooth val="0"/>
        <c:axId val="197296128"/>
        <c:axId val="197297664"/>
      </c:lineChart>
      <c:catAx>
        <c:axId val="197296128"/>
        <c:scaling>
          <c:orientation val="minMax"/>
        </c:scaling>
        <c:delete val="0"/>
        <c:axPos val="b"/>
        <c:numFmt formatCode="0"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197297664"/>
        <c:crosses val="autoZero"/>
        <c:auto val="1"/>
        <c:lblAlgn val="ctr"/>
        <c:lblOffset val="100"/>
        <c:noMultiLvlLbl val="1"/>
      </c:catAx>
      <c:valAx>
        <c:axId val="197297664"/>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7296128"/>
        <c:crossesAt val="1"/>
        <c:crossBetween val="midCat"/>
      </c:valAx>
      <c:spPr>
        <a:noFill/>
        <a:ln w="3175">
          <a:solidFill>
            <a:srgbClr val="000000"/>
          </a:solidFill>
          <a:prstDash val="solid"/>
        </a:ln>
      </c:spPr>
    </c:plotArea>
    <c:legend>
      <c:legendPos val="b"/>
      <c:layout>
        <c:manualLayout>
          <c:xMode val="edge"/>
          <c:yMode val="edge"/>
          <c:x val="0.32465712338104979"/>
          <c:y val="6.7276400367309461E-2"/>
          <c:w val="0.34204362644853442"/>
          <c:h val="0.23984205693296604"/>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7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4133605998636679E-2"/>
          <c:y val="2.735032139577594E-2"/>
          <c:w val="0.91417484662576687"/>
          <c:h val="0.60693250688705247"/>
        </c:manualLayout>
      </c:layout>
      <c:barChart>
        <c:barDir val="col"/>
        <c:grouping val="stacked"/>
        <c:varyColors val="0"/>
        <c:ser>
          <c:idx val="0"/>
          <c:order val="0"/>
          <c:tx>
            <c:strRef>
              <c:f>x!$B$19</c:f>
              <c:strCache>
                <c:ptCount val="1"/>
                <c:pt idx="0">
                  <c:v>2007</c:v>
                </c:pt>
              </c:strCache>
            </c:strRef>
          </c:tx>
          <c:spPr>
            <a:solidFill>
              <a:srgbClr val="000000">
                <a:lumMod val="65000"/>
                <a:lumOff val="35000"/>
              </a:srgbClr>
            </a:solidFill>
            <a:ln w="19050">
              <a:noFill/>
            </a:ln>
          </c:spPr>
          <c:invertIfNegative val="0"/>
          <c:cat>
            <c:strRef>
              <c:f>x!$A$20:$A$52</c:f>
              <c:strCache>
                <c:ptCount val="33"/>
                <c:pt idx="0">
                  <c:v>Estland</c:v>
                </c:pt>
                <c:pt idx="1">
                  <c:v>Bulgarien</c:v>
                </c:pt>
                <c:pt idx="2">
                  <c:v>Luxemburg</c:v>
                </c:pt>
                <c:pt idx="3">
                  <c:v>Rumänien</c:v>
                </c:pt>
                <c:pt idx="4">
                  <c:v>Lettland</c:v>
                </c:pt>
                <c:pt idx="5">
                  <c:v>Litauen</c:v>
                </c:pt>
                <c:pt idx="6">
                  <c:v>Sverige</c:v>
                </c:pt>
                <c:pt idx="7">
                  <c:v>Danmark</c:v>
                </c:pt>
                <c:pt idx="8">
                  <c:v>Tjeckien</c:v>
                </c:pt>
                <c:pt idx="9">
                  <c:v>Slovakien</c:v>
                </c:pt>
                <c:pt idx="10">
                  <c:v>Finland</c:v>
                </c:pt>
                <c:pt idx="11">
                  <c:v>Polen</c:v>
                </c:pt>
                <c:pt idx="12">
                  <c:v>Kroatien</c:v>
                </c:pt>
                <c:pt idx="13">
                  <c:v>Slovenien</c:v>
                </c:pt>
                <c:pt idx="14">
                  <c:v>Malta</c:v>
                </c:pt>
                <c:pt idx="15">
                  <c:v>Nederländerna</c:v>
                </c:pt>
                <c:pt idx="16">
                  <c:v>Österrike</c:v>
                </c:pt>
                <c:pt idx="17">
                  <c:v>Ungern</c:v>
                </c:pt>
                <c:pt idx="18">
                  <c:v>Tyskland</c:v>
                </c:pt>
                <c:pt idx="19">
                  <c:v>EU27</c:v>
                </c:pt>
                <c:pt idx="20">
                  <c:v>Storbritannien</c:v>
                </c:pt>
                <c:pt idx="21">
                  <c:v>Frankrike</c:v>
                </c:pt>
                <c:pt idx="22">
                  <c:v>Spanien</c:v>
                </c:pt>
                <c:pt idx="23">
                  <c:v>Euroområdet</c:v>
                </c:pt>
                <c:pt idx="24">
                  <c:v>Belgien</c:v>
                </c:pt>
                <c:pt idx="25">
                  <c:v>Cypern</c:v>
                </c:pt>
                <c:pt idx="26">
                  <c:v>Irland</c:v>
                </c:pt>
                <c:pt idx="27">
                  <c:v>Portugal</c:v>
                </c:pt>
                <c:pt idx="28">
                  <c:v>Italien</c:v>
                </c:pt>
                <c:pt idx="29">
                  <c:v>Grekland</c:v>
                </c:pt>
                <c:pt idx="31">
                  <c:v>USA</c:v>
                </c:pt>
                <c:pt idx="32">
                  <c:v>Japan</c:v>
                </c:pt>
              </c:strCache>
            </c:strRef>
          </c:cat>
          <c:val>
            <c:numRef>
              <c:f>x!$B$20:$B$52</c:f>
              <c:numCache>
                <c:formatCode>General</c:formatCode>
                <c:ptCount val="33"/>
                <c:pt idx="0">
                  <c:v>3.6852999999999998</c:v>
                </c:pt>
                <c:pt idx="1">
                  <c:v>17.213200000000001</c:v>
                </c:pt>
                <c:pt idx="2">
                  <c:v>6.6726000000000001</c:v>
                </c:pt>
                <c:pt idx="3">
                  <c:v>12.8028</c:v>
                </c:pt>
                <c:pt idx="4">
                  <c:v>9.0405999999999995</c:v>
                </c:pt>
                <c:pt idx="5">
                  <c:v>16.8277</c:v>
                </c:pt>
                <c:pt idx="6">
                  <c:v>40.208199999999998</c:v>
                </c:pt>
                <c:pt idx="7">
                  <c:v>27.130500000000001</c:v>
                </c:pt>
                <c:pt idx="8">
                  <c:v>27.942900000000002</c:v>
                </c:pt>
                <c:pt idx="9">
                  <c:v>29.614799999999999</c:v>
                </c:pt>
                <c:pt idx="10">
                  <c:v>35.158200000000001</c:v>
                </c:pt>
                <c:pt idx="11">
                  <c:v>44.9863</c:v>
                </c:pt>
                <c:pt idx="12">
                  <c:v>36.633800000000001</c:v>
                </c:pt>
                <c:pt idx="13">
                  <c:v>23.070399999999999</c:v>
                </c:pt>
                <c:pt idx="14">
                  <c:v>60.714500000000001</c:v>
                </c:pt>
                <c:pt idx="15">
                  <c:v>45.294499999999999</c:v>
                </c:pt>
                <c:pt idx="16">
                  <c:v>60.223300000000002</c:v>
                </c:pt>
                <c:pt idx="17">
                  <c:v>67.048900000000003</c:v>
                </c:pt>
                <c:pt idx="18">
                  <c:v>65.2149</c:v>
                </c:pt>
                <c:pt idx="19">
                  <c:v>58.883000000000003</c:v>
                </c:pt>
                <c:pt idx="20">
                  <c:v>43.723799999999997</c:v>
                </c:pt>
                <c:pt idx="21">
                  <c:v>64.212900000000005</c:v>
                </c:pt>
                <c:pt idx="22">
                  <c:v>36.300899999999999</c:v>
                </c:pt>
                <c:pt idx="23">
                  <c:v>66.380399999999995</c:v>
                </c:pt>
                <c:pt idx="24">
                  <c:v>84.006399999999999</c:v>
                </c:pt>
                <c:pt idx="25">
                  <c:v>58.795200000000001</c:v>
                </c:pt>
                <c:pt idx="26">
                  <c:v>24.8612</c:v>
                </c:pt>
                <c:pt idx="27">
                  <c:v>68.383499999999998</c:v>
                </c:pt>
                <c:pt idx="28">
                  <c:v>103.27670000000001</c:v>
                </c:pt>
                <c:pt idx="29">
                  <c:v>107.31780000000001</c:v>
                </c:pt>
                <c:pt idx="31">
                  <c:v>64.421199999999999</c:v>
                </c:pt>
                <c:pt idx="32">
                  <c:v>183.01240000000001</c:v>
                </c:pt>
              </c:numCache>
            </c:numRef>
          </c:val>
        </c:ser>
        <c:ser>
          <c:idx val="1"/>
          <c:order val="1"/>
          <c:tx>
            <c:strRef>
              <c:f>x!$C$19</c:f>
              <c:strCache>
                <c:ptCount val="1"/>
                <c:pt idx="0">
                  <c:v>2013 ökning</c:v>
                </c:pt>
              </c:strCache>
            </c:strRef>
          </c:tx>
          <c:spPr>
            <a:ln w="28575">
              <a:noFill/>
            </a:ln>
          </c:spPr>
          <c:invertIfNegative val="0"/>
          <c:cat>
            <c:strRef>
              <c:f>x!$A$20:$A$52</c:f>
              <c:strCache>
                <c:ptCount val="33"/>
                <c:pt idx="0">
                  <c:v>Estland</c:v>
                </c:pt>
                <c:pt idx="1">
                  <c:v>Bulgarien</c:v>
                </c:pt>
                <c:pt idx="2">
                  <c:v>Luxemburg</c:v>
                </c:pt>
                <c:pt idx="3">
                  <c:v>Rumänien</c:v>
                </c:pt>
                <c:pt idx="4">
                  <c:v>Lettland</c:v>
                </c:pt>
                <c:pt idx="5">
                  <c:v>Litauen</c:v>
                </c:pt>
                <c:pt idx="6">
                  <c:v>Sverige</c:v>
                </c:pt>
                <c:pt idx="7">
                  <c:v>Danmark</c:v>
                </c:pt>
                <c:pt idx="8">
                  <c:v>Tjeckien</c:v>
                </c:pt>
                <c:pt idx="9">
                  <c:v>Slovakien</c:v>
                </c:pt>
                <c:pt idx="10">
                  <c:v>Finland</c:v>
                </c:pt>
                <c:pt idx="11">
                  <c:v>Polen</c:v>
                </c:pt>
                <c:pt idx="12">
                  <c:v>Kroatien</c:v>
                </c:pt>
                <c:pt idx="13">
                  <c:v>Slovenien</c:v>
                </c:pt>
                <c:pt idx="14">
                  <c:v>Malta</c:v>
                </c:pt>
                <c:pt idx="15">
                  <c:v>Nederländerna</c:v>
                </c:pt>
                <c:pt idx="16">
                  <c:v>Österrike</c:v>
                </c:pt>
                <c:pt idx="17">
                  <c:v>Ungern</c:v>
                </c:pt>
                <c:pt idx="18">
                  <c:v>Tyskland</c:v>
                </c:pt>
                <c:pt idx="19">
                  <c:v>EU27</c:v>
                </c:pt>
                <c:pt idx="20">
                  <c:v>Storbritannien</c:v>
                </c:pt>
                <c:pt idx="21">
                  <c:v>Frankrike</c:v>
                </c:pt>
                <c:pt idx="22">
                  <c:v>Spanien</c:v>
                </c:pt>
                <c:pt idx="23">
                  <c:v>Euroområdet</c:v>
                </c:pt>
                <c:pt idx="24">
                  <c:v>Belgien</c:v>
                </c:pt>
                <c:pt idx="25">
                  <c:v>Cypern</c:v>
                </c:pt>
                <c:pt idx="26">
                  <c:v>Irland</c:v>
                </c:pt>
                <c:pt idx="27">
                  <c:v>Portugal</c:v>
                </c:pt>
                <c:pt idx="28">
                  <c:v>Italien</c:v>
                </c:pt>
                <c:pt idx="29">
                  <c:v>Grekland</c:v>
                </c:pt>
                <c:pt idx="31">
                  <c:v>USA</c:v>
                </c:pt>
                <c:pt idx="32">
                  <c:v>Japan</c:v>
                </c:pt>
              </c:strCache>
            </c:strRef>
          </c:cat>
          <c:val>
            <c:numRef>
              <c:f>x!$C$20:$C$52</c:f>
              <c:numCache>
                <c:formatCode>General</c:formatCode>
                <c:ptCount val="33"/>
                <c:pt idx="0">
                  <c:v>6.3381000000000007</c:v>
                </c:pt>
                <c:pt idx="1">
                  <c:v>2.2109999999999985</c:v>
                </c:pt>
                <c:pt idx="2">
                  <c:v>17.651900000000001</c:v>
                </c:pt>
                <c:pt idx="3">
                  <c:v>25.5137</c:v>
                </c:pt>
                <c:pt idx="4">
                  <c:v>29.407499999999999</c:v>
                </c:pt>
                <c:pt idx="5">
                  <c:v>22.675199999999997</c:v>
                </c:pt>
                <c:pt idx="6">
                  <c:v>1.2861000000000047</c:v>
                </c:pt>
                <c:pt idx="7">
                  <c:v>15.279700000000002</c:v>
                </c:pt>
                <c:pt idx="8">
                  <c:v>18.122099999999996</c:v>
                </c:pt>
                <c:pt idx="9">
                  <c:v>24.700500000000002</c:v>
                </c:pt>
                <c:pt idx="10">
                  <c:v>22.007399999999997</c:v>
                </c:pt>
                <c:pt idx="11">
                  <c:v>12.851900000000001</c:v>
                </c:pt>
                <c:pt idx="12">
                  <c:v>28.222799999999999</c:v>
                </c:pt>
                <c:pt idx="13">
                  <c:v>48.805900000000001</c:v>
                </c:pt>
                <c:pt idx="14">
                  <c:v>11.324799999999996</c:v>
                </c:pt>
                <c:pt idx="15">
                  <c:v>28.999800000000008</c:v>
                </c:pt>
                <c:pt idx="16">
                  <c:v>14.386699999999998</c:v>
                </c:pt>
                <c:pt idx="17">
                  <c:v>10.734999999999999</c:v>
                </c:pt>
                <c:pt idx="18">
                  <c:v>14.358400000000003</c:v>
                </c:pt>
                <c:pt idx="19">
                  <c:v>30.623100000000001</c:v>
                </c:pt>
                <c:pt idx="20">
                  <c:v>47.647100000000009</c:v>
                </c:pt>
                <c:pt idx="21">
                  <c:v>29.713200000000001</c:v>
                </c:pt>
                <c:pt idx="22">
                  <c:v>58.044600000000003</c:v>
                </c:pt>
                <c:pt idx="23">
                  <c:v>29.244</c:v>
                </c:pt>
                <c:pt idx="24">
                  <c:v>15.8245</c:v>
                </c:pt>
                <c:pt idx="25">
                  <c:v>53.231900000000003</c:v>
                </c:pt>
                <c:pt idx="26">
                  <c:v>97.470300000000009</c:v>
                </c:pt>
                <c:pt idx="27">
                  <c:v>60.998799999999989</c:v>
                </c:pt>
                <c:pt idx="28">
                  <c:v>29.466800000000006</c:v>
                </c:pt>
                <c:pt idx="29">
                  <c:v>69.973700000000008</c:v>
                </c:pt>
                <c:pt idx="31">
                  <c:v>39.409999999999997</c:v>
                </c:pt>
                <c:pt idx="32">
                  <c:v>61.661599999999993</c:v>
                </c:pt>
              </c:numCache>
            </c:numRef>
          </c:val>
        </c:ser>
        <c:dLbls>
          <c:showLegendKey val="0"/>
          <c:showVal val="0"/>
          <c:showCatName val="0"/>
          <c:showSerName val="0"/>
          <c:showPercent val="0"/>
          <c:showBubbleSize val="0"/>
        </c:dLbls>
        <c:gapWidth val="150"/>
        <c:overlap val="100"/>
        <c:axId val="197337856"/>
        <c:axId val="197339392"/>
      </c:barChart>
      <c:lineChart>
        <c:grouping val="standard"/>
        <c:varyColors val="0"/>
        <c:ser>
          <c:idx val="2"/>
          <c:order val="2"/>
          <c:spPr>
            <a:ln w="19050">
              <a:solidFill>
                <a:srgbClr val="000000"/>
              </a:solidFill>
            </a:ln>
          </c:spPr>
          <c:marker>
            <c:symbol val="none"/>
          </c:marker>
          <c:val>
            <c:numRef>
              <c:f>x!$D$20:$D$49</c:f>
              <c:numCache>
                <c:formatCode>General</c:formatCode>
                <c:ptCount val="30"/>
                <c:pt idx="0">
                  <c:v>60</c:v>
                </c:pt>
                <c:pt idx="1">
                  <c:v>60</c:v>
                </c:pt>
                <c:pt idx="2">
                  <c:v>60</c:v>
                </c:pt>
                <c:pt idx="3">
                  <c:v>60</c:v>
                </c:pt>
                <c:pt idx="4">
                  <c:v>60</c:v>
                </c:pt>
                <c:pt idx="5">
                  <c:v>60</c:v>
                </c:pt>
                <c:pt idx="6">
                  <c:v>60</c:v>
                </c:pt>
                <c:pt idx="7">
                  <c:v>60</c:v>
                </c:pt>
                <c:pt idx="8">
                  <c:v>60</c:v>
                </c:pt>
                <c:pt idx="9">
                  <c:v>60</c:v>
                </c:pt>
                <c:pt idx="10">
                  <c:v>60</c:v>
                </c:pt>
                <c:pt idx="11">
                  <c:v>60</c:v>
                </c:pt>
                <c:pt idx="12">
                  <c:v>60</c:v>
                </c:pt>
                <c:pt idx="13">
                  <c:v>60</c:v>
                </c:pt>
                <c:pt idx="14">
                  <c:v>60</c:v>
                </c:pt>
                <c:pt idx="15">
                  <c:v>60</c:v>
                </c:pt>
                <c:pt idx="16">
                  <c:v>60</c:v>
                </c:pt>
                <c:pt idx="17">
                  <c:v>60</c:v>
                </c:pt>
                <c:pt idx="18">
                  <c:v>60</c:v>
                </c:pt>
                <c:pt idx="19">
                  <c:v>60</c:v>
                </c:pt>
                <c:pt idx="20">
                  <c:v>60</c:v>
                </c:pt>
                <c:pt idx="21">
                  <c:v>60</c:v>
                </c:pt>
                <c:pt idx="22">
                  <c:v>60</c:v>
                </c:pt>
                <c:pt idx="23">
                  <c:v>60</c:v>
                </c:pt>
                <c:pt idx="24">
                  <c:v>60</c:v>
                </c:pt>
                <c:pt idx="25">
                  <c:v>60</c:v>
                </c:pt>
                <c:pt idx="26">
                  <c:v>60</c:v>
                </c:pt>
                <c:pt idx="27">
                  <c:v>60</c:v>
                </c:pt>
                <c:pt idx="28">
                  <c:v>60</c:v>
                </c:pt>
                <c:pt idx="29">
                  <c:v>60</c:v>
                </c:pt>
              </c:numCache>
            </c:numRef>
          </c:val>
          <c:smooth val="0"/>
        </c:ser>
        <c:dLbls>
          <c:showLegendKey val="0"/>
          <c:showVal val="0"/>
          <c:showCatName val="0"/>
          <c:showSerName val="0"/>
          <c:showPercent val="0"/>
          <c:showBubbleSize val="0"/>
        </c:dLbls>
        <c:marker val="1"/>
        <c:smooth val="0"/>
        <c:axId val="197337856"/>
        <c:axId val="197339392"/>
      </c:lineChart>
      <c:catAx>
        <c:axId val="197337856"/>
        <c:scaling>
          <c:orientation val="minMax"/>
        </c:scaling>
        <c:delete val="0"/>
        <c:axPos val="b"/>
        <c:numFmt formatCode="0" sourceLinked="0"/>
        <c:majorTickMark val="cross"/>
        <c:minorTickMark val="none"/>
        <c:tickLblPos val="low"/>
        <c:spPr>
          <a:ln w="3175" cmpd="sng">
            <a:solidFill>
              <a:sysClr val="windowText" lastClr="000000">
                <a:lumMod val="100000"/>
              </a:sysClr>
            </a:solidFill>
          </a:ln>
        </c:spPr>
        <c:txPr>
          <a:bodyPr rot="-5400000" vert="horz" anchor="b" anchorCtr="0"/>
          <a:lstStyle/>
          <a:p>
            <a:pPr>
              <a:defRPr/>
            </a:pPr>
            <a:endParaRPr lang="sv-SE"/>
          </a:p>
        </c:txPr>
        <c:crossAx val="197339392"/>
        <c:crosses val="autoZero"/>
        <c:auto val="1"/>
        <c:lblAlgn val="ctr"/>
        <c:lblOffset val="100"/>
        <c:tickLblSkip val="1"/>
        <c:tickMarkSkip val="1"/>
        <c:noMultiLvlLbl val="1"/>
      </c:catAx>
      <c:valAx>
        <c:axId val="197339392"/>
        <c:scaling>
          <c:orientation val="minMax"/>
          <c:max val="280"/>
          <c:min val="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7337856"/>
        <c:crossesAt val="1"/>
        <c:crossBetween val="between"/>
        <c:majorUnit val="40"/>
      </c:valAx>
      <c:spPr>
        <a:solidFill>
          <a:sysClr val="window" lastClr="FFFFFF"/>
        </a:solidFill>
        <a:ln w="3175">
          <a:solidFill>
            <a:srgbClr val="000000"/>
          </a:solidFill>
        </a:ln>
      </c:spPr>
    </c:plotArea>
    <c:legend>
      <c:legendPos val="b"/>
      <c:legendEntry>
        <c:idx val="2"/>
        <c:delete val="1"/>
      </c:legendEntry>
      <c:layout>
        <c:manualLayout>
          <c:xMode val="edge"/>
          <c:yMode val="edge"/>
          <c:x val="0.1992740286298568"/>
          <c:y val="0.11905693296602386"/>
          <c:w val="0.2984526244035447"/>
          <c:h val="8.2090909090909089E-2"/>
        </c:manualLayout>
      </c:layout>
      <c:overlay val="0"/>
    </c:legend>
    <c:plotVisOnly val="1"/>
    <c:dispBlanksAs val="gap"/>
    <c:showDLblsOverMax val="0"/>
  </c:chart>
  <c:spPr>
    <a:solidFill>
      <a:sysClr val="window" lastClr="FFFFFF"/>
    </a:solid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7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2813861622358555"/>
          <c:y val="0.21310743801652896"/>
          <c:w val="0.43267859577368778"/>
          <c:h val="0.58286455463728193"/>
        </c:manualLayout>
      </c:layout>
      <c:pieChart>
        <c:varyColors val="1"/>
        <c:ser>
          <c:idx val="0"/>
          <c:order val="0"/>
          <c:tx>
            <c:strRef>
              <c:f>'Budgetmallar dubbla spalter'!$B$19</c:f>
              <c:strCache>
                <c:ptCount val="1"/>
                <c:pt idx="0">
                  <c:v>Exempel1</c:v>
                </c:pt>
              </c:strCache>
            </c:strRef>
          </c:tx>
          <c:spPr>
            <a:ln w="3175" cap="flat" cmpd="sng" algn="ctr">
              <a:solidFill>
                <a:sysClr val="windowText" lastClr="000000">
                  <a:lumMod val="100000"/>
                </a:sysClr>
              </a:solidFill>
              <a:prstDash val="solid"/>
              <a:round/>
              <a:headEnd type="none" w="med" len="med"/>
              <a:tailEnd type="none" w="med" len="med"/>
            </a:ln>
          </c:spPr>
          <c:dPt>
            <c:idx val="0"/>
            <c:bubble3D val="0"/>
            <c:spPr>
              <a:solidFill>
                <a:srgbClr val="000000"/>
              </a:solidFill>
              <a:ln w="3175" cap="flat" cmpd="sng" algn="ctr">
                <a:solidFill>
                  <a:sysClr val="windowText" lastClr="000000">
                    <a:lumMod val="100000"/>
                  </a:sysClr>
                </a:solidFill>
                <a:prstDash val="solid"/>
                <a:round/>
                <a:headEnd type="none" w="med" len="med"/>
                <a:tailEnd type="none" w="med" len="med"/>
              </a:ln>
            </c:spPr>
          </c:dPt>
          <c:dPt>
            <c:idx val="1"/>
            <c:bubble3D val="0"/>
            <c:spPr>
              <a:solidFill>
                <a:srgbClr val="C0C0C0"/>
              </a:solidFill>
              <a:ln w="3175" cap="flat" cmpd="sng" algn="ctr">
                <a:solidFill>
                  <a:sysClr val="windowText" lastClr="000000">
                    <a:lumMod val="100000"/>
                  </a:sysClr>
                </a:solidFill>
                <a:prstDash val="solid"/>
                <a:round/>
                <a:headEnd type="none" w="med" len="med"/>
                <a:tailEnd type="none" w="med" len="med"/>
              </a:ln>
            </c:spPr>
          </c:dPt>
          <c:dPt>
            <c:idx val="2"/>
            <c:bubble3D val="0"/>
            <c:spPr>
              <a:solidFill>
                <a:srgbClr val="808080"/>
              </a:solidFill>
              <a:ln w="3175" cap="flat" cmpd="sng" algn="ctr">
                <a:solidFill>
                  <a:sysClr val="windowText" lastClr="000000">
                    <a:lumMod val="100000"/>
                  </a:sysClr>
                </a:solidFill>
                <a:prstDash val="solid"/>
                <a:round/>
                <a:headEnd type="none" w="med" len="med"/>
                <a:tailEnd type="none" w="med" len="med"/>
              </a:ln>
            </c:spPr>
          </c:dPt>
          <c:dPt>
            <c:idx val="3"/>
            <c:bubble3D val="0"/>
            <c:spPr>
              <a:solidFill>
                <a:srgbClr val="FFFFFF"/>
              </a:solidFill>
              <a:ln w="3175" cap="flat" cmpd="sng" algn="ctr">
                <a:solidFill>
                  <a:sysClr val="windowText" lastClr="000000">
                    <a:lumMod val="100000"/>
                  </a:sysClr>
                </a:solidFill>
                <a:prstDash val="solid"/>
                <a:round/>
                <a:headEnd type="none" w="med" len="med"/>
                <a:tailEnd type="none" w="med" len="med"/>
              </a:ln>
            </c:spPr>
          </c:dPt>
          <c:dPt>
            <c:idx val="4"/>
            <c:bubble3D val="0"/>
            <c:spPr>
              <a:solidFill>
                <a:srgbClr val="000000"/>
              </a:solidFill>
              <a:ln w="3175" cap="flat" cmpd="sng" algn="ctr">
                <a:solidFill>
                  <a:sysClr val="windowText" lastClr="000000">
                    <a:lumMod val="100000"/>
                  </a:sysClr>
                </a:solidFill>
                <a:prstDash val="solid"/>
                <a:round/>
                <a:headEnd type="none" w="med" len="med"/>
                <a:tailEnd type="none" w="med" len="med"/>
              </a:ln>
            </c:spPr>
          </c:dPt>
          <c:dPt>
            <c:idx val="5"/>
            <c:bubble3D val="0"/>
            <c:spPr>
              <a:solidFill>
                <a:srgbClr val="C0C0C0"/>
              </a:solidFill>
              <a:ln w="3175" cap="flat" cmpd="sng" algn="ctr">
                <a:solidFill>
                  <a:sysClr val="windowText" lastClr="000000">
                    <a:lumMod val="100000"/>
                  </a:sysClr>
                </a:solidFill>
                <a:prstDash val="solid"/>
                <a:round/>
                <a:headEnd type="none" w="med" len="med"/>
                <a:tailEnd type="none" w="med" len="med"/>
              </a:ln>
            </c:spPr>
          </c:dPt>
          <c:dPt>
            <c:idx val="6"/>
            <c:bubble3D val="0"/>
            <c:spPr>
              <a:solidFill>
                <a:srgbClr val="808080"/>
              </a:solidFill>
              <a:ln w="3175" cap="flat" cmpd="sng" algn="ctr">
                <a:solidFill>
                  <a:sysClr val="windowText" lastClr="000000">
                    <a:lumMod val="100000"/>
                  </a:sysClr>
                </a:solidFill>
                <a:prstDash val="solid"/>
                <a:round/>
                <a:headEnd type="none" w="med" len="med"/>
                <a:tailEnd type="none" w="med" len="med"/>
              </a:ln>
            </c:spPr>
          </c:dPt>
          <c:dPt>
            <c:idx val="7"/>
            <c:bubble3D val="0"/>
            <c:spPr>
              <a:solidFill>
                <a:srgbClr val="FFFFFF"/>
              </a:solidFill>
              <a:ln w="3175" cap="flat" cmpd="sng" algn="ctr">
                <a:solidFill>
                  <a:sysClr val="windowText" lastClr="000000">
                    <a:lumMod val="100000"/>
                  </a:sysClr>
                </a:solidFill>
                <a:prstDash val="solid"/>
                <a:round/>
                <a:headEnd type="none" w="med" len="med"/>
                <a:tailEnd type="none" w="med" len="med"/>
              </a:ln>
            </c:spPr>
          </c:dPt>
          <c:dPt>
            <c:idx val="8"/>
            <c:bubble3D val="0"/>
            <c:spPr>
              <a:solidFill>
                <a:srgbClr val="C0C0C0"/>
              </a:solidFill>
              <a:ln w="3175" cap="flat" cmpd="sng" algn="ctr">
                <a:solidFill>
                  <a:sysClr val="windowText" lastClr="000000">
                    <a:lumMod val="100000"/>
                  </a:sysClr>
                </a:solidFill>
                <a:prstDash val="solid"/>
                <a:round/>
                <a:headEnd type="none" w="med" len="med"/>
                <a:tailEnd type="none" w="med" len="med"/>
              </a:ln>
            </c:spPr>
          </c:dPt>
          <c:dPt>
            <c:idx val="9"/>
            <c:bubble3D val="0"/>
            <c:spPr>
              <a:solidFill>
                <a:srgbClr val="808080"/>
              </a:solidFill>
              <a:ln w="3175" cap="flat" cmpd="sng" algn="ctr">
                <a:solidFill>
                  <a:sysClr val="windowText" lastClr="000000">
                    <a:lumMod val="100000"/>
                  </a:sysClr>
                </a:solidFill>
                <a:prstDash val="solid"/>
                <a:round/>
                <a:headEnd type="none" w="med" len="med"/>
                <a:tailEnd type="none" w="med" len="med"/>
              </a:ln>
            </c:spPr>
          </c:dPt>
          <c:dPt>
            <c:idx val="10"/>
            <c:bubble3D val="0"/>
            <c:spPr>
              <a:solidFill>
                <a:srgbClr val="000000"/>
              </a:solidFill>
              <a:ln w="3175" cap="flat" cmpd="sng" algn="ctr">
                <a:solidFill>
                  <a:sysClr val="windowText" lastClr="000000">
                    <a:lumMod val="100000"/>
                  </a:sysClr>
                </a:solidFill>
                <a:prstDash val="solid"/>
                <a:round/>
                <a:headEnd type="none" w="med" len="med"/>
                <a:tailEnd type="none" w="med" len="med"/>
              </a:ln>
            </c:spPr>
          </c:dPt>
          <c:dLbls>
            <c:dLbl>
              <c:idx val="1"/>
              <c:layout>
                <c:manualLayout>
                  <c:x val="2.3041474654377881E-2"/>
                  <c:y val="0"/>
                </c:manualLayout>
              </c:layout>
              <c:dLblPos val="bestFit"/>
              <c:showLegendKey val="0"/>
              <c:showVal val="0"/>
              <c:showCatName val="1"/>
              <c:showSerName val="0"/>
              <c:showPercent val="1"/>
              <c:showBubbleSize val="0"/>
            </c:dLbl>
            <c:numFmt formatCode="0.0%" sourceLinked="0"/>
            <c:dLblPos val="outEnd"/>
            <c:showLegendKey val="0"/>
            <c:showVal val="0"/>
            <c:showCatName val="1"/>
            <c:showSerName val="0"/>
            <c:showPercent val="1"/>
            <c:showBubbleSize val="0"/>
            <c:showLeaderLines val="0"/>
          </c:dLbls>
          <c:cat>
            <c:strRef>
              <c:f>'Budgetmallar dubbla spalter'!$A$20:$A$26</c:f>
              <c:strCache>
                <c:ptCount val="7"/>
                <c:pt idx="0">
                  <c:v>Allmän offentlig förvaltning</c:v>
                </c:pt>
                <c:pt idx="1">
                  <c:v>Näringslivs-frågor</c:v>
                </c:pt>
                <c:pt idx="2">
                  <c:v>Utbildning</c:v>
                </c:pt>
                <c:pt idx="3">
                  <c:v>Fritid och kultur</c:v>
                </c:pt>
                <c:pt idx="4">
                  <c:v>Hälso- och sjukvård</c:v>
                </c:pt>
                <c:pt idx="5">
                  <c:v>Omsorg</c:v>
                </c:pt>
                <c:pt idx="6">
                  <c:v>Övrigt</c:v>
                </c:pt>
              </c:strCache>
            </c:strRef>
          </c:cat>
          <c:val>
            <c:numRef>
              <c:f>'Budgetmallar dubbla spalter'!$B$20:$B$26</c:f>
              <c:numCache>
                <c:formatCode>0.0%</c:formatCode>
                <c:ptCount val="7"/>
                <c:pt idx="0">
                  <c:v>0.11980890392150592</c:v>
                </c:pt>
                <c:pt idx="1">
                  <c:v>6.2542940925417609E-2</c:v>
                </c:pt>
                <c:pt idx="2">
                  <c:v>0.20570619419058217</c:v>
                </c:pt>
                <c:pt idx="3">
                  <c:v>3.3116482808741805E-2</c:v>
                </c:pt>
                <c:pt idx="4">
                  <c:v>0.27010738126248252</c:v>
                </c:pt>
                <c:pt idx="5">
                  <c:v>0.26604901579123241</c:v>
                </c:pt>
                <c:pt idx="6">
                  <c:v>4.2669081100037608E-2</c:v>
                </c:pt>
              </c:numCache>
            </c:numRef>
          </c:val>
        </c:ser>
        <c:ser>
          <c:idx val="1"/>
          <c:order val="1"/>
          <c:tx>
            <c:strRef>
              <c:f>'Budgetmallar dubbla spalter'!$C$19</c:f>
              <c:strCache>
                <c:ptCount val="1"/>
              </c:strCache>
            </c:strRef>
          </c:tx>
          <c:cat>
            <c:strRef>
              <c:f>'Budgetmallar dubbla spalter'!$A$20:$A$26</c:f>
              <c:strCache>
                <c:ptCount val="7"/>
                <c:pt idx="0">
                  <c:v>Allmän offentlig förvaltning</c:v>
                </c:pt>
                <c:pt idx="1">
                  <c:v>Näringslivs-frågor</c:v>
                </c:pt>
                <c:pt idx="2">
                  <c:v>Utbildning</c:v>
                </c:pt>
                <c:pt idx="3">
                  <c:v>Fritid och kultur</c:v>
                </c:pt>
                <c:pt idx="4">
                  <c:v>Hälso- och sjukvård</c:v>
                </c:pt>
                <c:pt idx="5">
                  <c:v>Omsorg</c:v>
                </c:pt>
                <c:pt idx="6">
                  <c:v>Övrigt</c:v>
                </c:pt>
              </c:strCache>
            </c:strRef>
          </c:cat>
          <c:val>
            <c:numRef>
              <c:f>'Budgetmallar dubbla spalter'!$C$20:$C$30</c:f>
              <c:numCache>
                <c:formatCode>General</c:formatCode>
                <c:ptCount val="11"/>
              </c:numCache>
            </c:numRef>
          </c:val>
        </c:ser>
        <c:ser>
          <c:idx val="2"/>
          <c:order val="2"/>
          <c:tx>
            <c:strRef>
              <c:f>'Budgetmallar dubbla spalter'!$D$19</c:f>
              <c:strCache>
                <c:ptCount val="1"/>
              </c:strCache>
            </c:strRef>
          </c:tx>
          <c:cat>
            <c:strRef>
              <c:f>'Budgetmallar dubbla spalter'!$A$20:$A$26</c:f>
              <c:strCache>
                <c:ptCount val="7"/>
                <c:pt idx="0">
                  <c:v>Allmän offentlig förvaltning</c:v>
                </c:pt>
                <c:pt idx="1">
                  <c:v>Näringslivs-frågor</c:v>
                </c:pt>
                <c:pt idx="2">
                  <c:v>Utbildning</c:v>
                </c:pt>
                <c:pt idx="3">
                  <c:v>Fritid och kultur</c:v>
                </c:pt>
                <c:pt idx="4">
                  <c:v>Hälso- och sjukvård</c:v>
                </c:pt>
                <c:pt idx="5">
                  <c:v>Omsorg</c:v>
                </c:pt>
                <c:pt idx="6">
                  <c:v>Övrigt</c:v>
                </c:pt>
              </c:strCache>
            </c:strRef>
          </c:cat>
          <c:val>
            <c:numRef>
              <c:f>'Budgetmallar dubbla spalter'!$D$20:$D$30</c:f>
              <c:numCache>
                <c:formatCode>General</c:formatCode>
                <c:ptCount val="11"/>
              </c:numCache>
            </c:numRef>
          </c:val>
        </c:ser>
        <c:dLbls>
          <c:showLegendKey val="0"/>
          <c:showVal val="0"/>
          <c:showCatName val="0"/>
          <c:showSerName val="0"/>
          <c:showPercent val="0"/>
          <c:showBubbleSize val="0"/>
          <c:showLeaderLines val="0"/>
        </c:dLbls>
        <c:firstSliceAng val="0"/>
      </c:pieChart>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7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8180640763462848E-2"/>
          <c:y val="4.4843434343434345E-2"/>
          <c:w val="0.89108691206543966"/>
          <c:h val="0.87294582185491276"/>
        </c:manualLayout>
      </c:layout>
      <c:lineChart>
        <c:grouping val="standard"/>
        <c:varyColors val="0"/>
        <c:ser>
          <c:idx val="0"/>
          <c:order val="0"/>
          <c:tx>
            <c:strRef>
              <c:f>Diagram!$A$20</c:f>
              <c:strCache>
                <c:ptCount val="1"/>
                <c:pt idx="0">
                  <c:v>Hälso och sjukvård</c:v>
                </c:pt>
              </c:strCache>
            </c:strRef>
          </c:tx>
          <c:spPr>
            <a:ln w="15875">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Diagram!$B$19:$N$19</c:f>
              <c:numCache>
                <c:formatCode>yyyy</c:formatCode>
                <c:ptCount val="13"/>
                <c:pt idx="0">
                  <c:v>38718</c:v>
                </c:pt>
                <c:pt idx="1">
                  <c:v>39083</c:v>
                </c:pt>
                <c:pt idx="2">
                  <c:v>39448</c:v>
                </c:pt>
                <c:pt idx="3">
                  <c:v>39814</c:v>
                </c:pt>
                <c:pt idx="4">
                  <c:v>40179</c:v>
                </c:pt>
                <c:pt idx="5">
                  <c:v>40544</c:v>
                </c:pt>
                <c:pt idx="6">
                  <c:v>40909</c:v>
                </c:pt>
                <c:pt idx="7">
                  <c:v>41275</c:v>
                </c:pt>
                <c:pt idx="8">
                  <c:v>41640</c:v>
                </c:pt>
                <c:pt idx="9">
                  <c:v>42005</c:v>
                </c:pt>
                <c:pt idx="10">
                  <c:v>42370</c:v>
                </c:pt>
                <c:pt idx="11">
                  <c:v>42736</c:v>
                </c:pt>
                <c:pt idx="12">
                  <c:v>43101</c:v>
                </c:pt>
              </c:numCache>
            </c:numRef>
          </c:cat>
          <c:val>
            <c:numRef>
              <c:f>Diagram!$B$20:$N$20</c:f>
              <c:numCache>
                <c:formatCode>0.00</c:formatCode>
                <c:ptCount val="13"/>
                <c:pt idx="0">
                  <c:v>93.226867159124396</c:v>
                </c:pt>
                <c:pt idx="1">
                  <c:v>94.076451721843952</c:v>
                </c:pt>
                <c:pt idx="2">
                  <c:v>94.977945984090852</c:v>
                </c:pt>
                <c:pt idx="3">
                  <c:v>95.992416939513916</c:v>
                </c:pt>
                <c:pt idx="4">
                  <c:v>96.975627706096901</c:v>
                </c:pt>
                <c:pt idx="5">
                  <c:v>97.953828414553143</c:v>
                </c:pt>
                <c:pt idx="6">
                  <c:v>98.847220479092314</c:v>
                </c:pt>
                <c:pt idx="7">
                  <c:v>100</c:v>
                </c:pt>
                <c:pt idx="8">
                  <c:v>101.27625960563509</c:v>
                </c:pt>
                <c:pt idx="9">
                  <c:v>102.56844070677431</c:v>
                </c:pt>
                <c:pt idx="10">
                  <c:v>103.9047322450525</c:v>
                </c:pt>
                <c:pt idx="11">
                  <c:v>105.27337889676156</c:v>
                </c:pt>
                <c:pt idx="12">
                  <c:v>106.50637445727187</c:v>
                </c:pt>
              </c:numCache>
            </c:numRef>
          </c:val>
          <c:smooth val="0"/>
        </c:ser>
        <c:ser>
          <c:idx val="1"/>
          <c:order val="1"/>
          <c:tx>
            <c:strRef>
              <c:f>Diagram!$A$21</c:f>
              <c:strCache>
                <c:ptCount val="1"/>
                <c:pt idx="0">
                  <c:v>Förskola</c:v>
                </c:pt>
              </c:strCache>
            </c:strRef>
          </c:tx>
          <c:spPr>
            <a:ln w="22225">
              <a:solidFill>
                <a:srgbClr val="000000"/>
              </a:solidFill>
              <a:prstDash val="sysDot"/>
            </a:ln>
          </c:spPr>
          <c:marker>
            <c:symbol val="none"/>
          </c:marker>
          <c:cat>
            <c:numRef>
              <c:f>Diagram!$B$19:$N$19</c:f>
              <c:numCache>
                <c:formatCode>yyyy</c:formatCode>
                <c:ptCount val="13"/>
                <c:pt idx="0">
                  <c:v>38718</c:v>
                </c:pt>
                <c:pt idx="1">
                  <c:v>39083</c:v>
                </c:pt>
                <c:pt idx="2">
                  <c:v>39448</c:v>
                </c:pt>
                <c:pt idx="3">
                  <c:v>39814</c:v>
                </c:pt>
                <c:pt idx="4">
                  <c:v>40179</c:v>
                </c:pt>
                <c:pt idx="5">
                  <c:v>40544</c:v>
                </c:pt>
                <c:pt idx="6">
                  <c:v>40909</c:v>
                </c:pt>
                <c:pt idx="7">
                  <c:v>41275</c:v>
                </c:pt>
                <c:pt idx="8">
                  <c:v>41640</c:v>
                </c:pt>
                <c:pt idx="9">
                  <c:v>42005</c:v>
                </c:pt>
                <c:pt idx="10">
                  <c:v>42370</c:v>
                </c:pt>
                <c:pt idx="11">
                  <c:v>42736</c:v>
                </c:pt>
                <c:pt idx="12">
                  <c:v>43101</c:v>
                </c:pt>
              </c:numCache>
            </c:numRef>
          </c:cat>
          <c:val>
            <c:numRef>
              <c:f>Diagram!$B$21:$N$21</c:f>
              <c:numCache>
                <c:formatCode>0.00</c:formatCode>
                <c:ptCount val="13"/>
                <c:pt idx="0">
                  <c:v>85.798559720627154</c:v>
                </c:pt>
                <c:pt idx="1">
                  <c:v>88.29374265359381</c:v>
                </c:pt>
                <c:pt idx="2">
                  <c:v>90.90779921999038</c:v>
                </c:pt>
                <c:pt idx="3">
                  <c:v>93.01928656618098</c:v>
                </c:pt>
                <c:pt idx="4">
                  <c:v>94.862468195766937</c:v>
                </c:pt>
                <c:pt idx="5">
                  <c:v>96.860176405353556</c:v>
                </c:pt>
                <c:pt idx="6">
                  <c:v>98.701492934591613</c:v>
                </c:pt>
                <c:pt idx="7">
                  <c:v>100</c:v>
                </c:pt>
                <c:pt idx="8">
                  <c:v>101.14213635746658</c:v>
                </c:pt>
                <c:pt idx="9">
                  <c:v>102.19941207631776</c:v>
                </c:pt>
                <c:pt idx="10">
                  <c:v>103.08376436803775</c:v>
                </c:pt>
                <c:pt idx="11">
                  <c:v>104.35867973771174</c:v>
                </c:pt>
                <c:pt idx="12">
                  <c:v>105.91592240048024</c:v>
                </c:pt>
              </c:numCache>
            </c:numRef>
          </c:val>
          <c:smooth val="0"/>
        </c:ser>
        <c:ser>
          <c:idx val="2"/>
          <c:order val="2"/>
          <c:tx>
            <c:strRef>
              <c:f>Diagram!$A$22</c:f>
              <c:strCache>
                <c:ptCount val="1"/>
                <c:pt idx="0">
                  <c:v>Grundskola</c:v>
                </c:pt>
              </c:strCache>
            </c:strRef>
          </c:tx>
          <c:spPr>
            <a:ln w="28575">
              <a:solidFill>
                <a:sysClr val="windowText" lastClr="000000">
                  <a:lumMod val="50000"/>
                  <a:lumOff val="50000"/>
                </a:sysClr>
              </a:solidFill>
              <a:prstDash val="solid"/>
            </a:ln>
          </c:spPr>
          <c:marker>
            <c:symbol val="none"/>
          </c:marker>
          <c:cat>
            <c:numRef>
              <c:f>Diagram!$B$19:$N$19</c:f>
              <c:numCache>
                <c:formatCode>yyyy</c:formatCode>
                <c:ptCount val="13"/>
                <c:pt idx="0">
                  <c:v>38718</c:v>
                </c:pt>
                <c:pt idx="1">
                  <c:v>39083</c:v>
                </c:pt>
                <c:pt idx="2">
                  <c:v>39448</c:v>
                </c:pt>
                <c:pt idx="3">
                  <c:v>39814</c:v>
                </c:pt>
                <c:pt idx="4">
                  <c:v>40179</c:v>
                </c:pt>
                <c:pt idx="5">
                  <c:v>40544</c:v>
                </c:pt>
                <c:pt idx="6">
                  <c:v>40909</c:v>
                </c:pt>
                <c:pt idx="7">
                  <c:v>41275</c:v>
                </c:pt>
                <c:pt idx="8">
                  <c:v>41640</c:v>
                </c:pt>
                <c:pt idx="9">
                  <c:v>42005</c:v>
                </c:pt>
                <c:pt idx="10">
                  <c:v>42370</c:v>
                </c:pt>
                <c:pt idx="11">
                  <c:v>42736</c:v>
                </c:pt>
                <c:pt idx="12">
                  <c:v>43101</c:v>
                </c:pt>
              </c:numCache>
            </c:numRef>
          </c:cat>
          <c:val>
            <c:numRef>
              <c:f>Diagram!$B$22:$N$22</c:f>
              <c:numCache>
                <c:formatCode>0.00</c:formatCode>
                <c:ptCount val="13"/>
                <c:pt idx="0">
                  <c:v>105.497800706845</c:v>
                </c:pt>
                <c:pt idx="1">
                  <c:v>102.54468204091923</c:v>
                </c:pt>
                <c:pt idx="2">
                  <c:v>100.04205648975744</c:v>
                </c:pt>
                <c:pt idx="3">
                  <c:v>98.302834609640882</c:v>
                </c:pt>
                <c:pt idx="4">
                  <c:v>97.333594272641761</c:v>
                </c:pt>
                <c:pt idx="5">
                  <c:v>97.216164511463063</c:v>
                </c:pt>
                <c:pt idx="6">
                  <c:v>97.752834780792796</c:v>
                </c:pt>
                <c:pt idx="7">
                  <c:v>100</c:v>
                </c:pt>
                <c:pt idx="8">
                  <c:v>102.45712996871481</c:v>
                </c:pt>
                <c:pt idx="9">
                  <c:v>105.01999334450718</c:v>
                </c:pt>
                <c:pt idx="10">
                  <c:v>107.70658065988827</c:v>
                </c:pt>
                <c:pt idx="11">
                  <c:v>110.32502294906872</c:v>
                </c:pt>
                <c:pt idx="12">
                  <c:v>112.15030603054956</c:v>
                </c:pt>
              </c:numCache>
            </c:numRef>
          </c:val>
          <c:smooth val="0"/>
        </c:ser>
        <c:ser>
          <c:idx val="3"/>
          <c:order val="3"/>
          <c:tx>
            <c:strRef>
              <c:f>Diagram!$A$23</c:f>
              <c:strCache>
                <c:ptCount val="1"/>
                <c:pt idx="0">
                  <c:v>Gymnasieskola</c:v>
                </c:pt>
              </c:strCache>
            </c:strRef>
          </c:tx>
          <c:spPr>
            <a:ln>
              <a:prstDash val="sysDash"/>
            </a:ln>
          </c:spPr>
          <c:marker>
            <c:symbol val="none"/>
          </c:marker>
          <c:cat>
            <c:numRef>
              <c:f>Diagram!$B$19:$N$19</c:f>
              <c:numCache>
                <c:formatCode>yyyy</c:formatCode>
                <c:ptCount val="13"/>
                <c:pt idx="0">
                  <c:v>38718</c:v>
                </c:pt>
                <c:pt idx="1">
                  <c:v>39083</c:v>
                </c:pt>
                <c:pt idx="2">
                  <c:v>39448</c:v>
                </c:pt>
                <c:pt idx="3">
                  <c:v>39814</c:v>
                </c:pt>
                <c:pt idx="4">
                  <c:v>40179</c:v>
                </c:pt>
                <c:pt idx="5">
                  <c:v>40544</c:v>
                </c:pt>
                <c:pt idx="6">
                  <c:v>40909</c:v>
                </c:pt>
                <c:pt idx="7">
                  <c:v>41275</c:v>
                </c:pt>
                <c:pt idx="8">
                  <c:v>41640</c:v>
                </c:pt>
                <c:pt idx="9">
                  <c:v>42005</c:v>
                </c:pt>
                <c:pt idx="10">
                  <c:v>42370</c:v>
                </c:pt>
                <c:pt idx="11">
                  <c:v>42736</c:v>
                </c:pt>
                <c:pt idx="12">
                  <c:v>43101</c:v>
                </c:pt>
              </c:numCache>
            </c:numRef>
          </c:cat>
          <c:val>
            <c:numRef>
              <c:f>Diagram!$B$23:$N$23</c:f>
              <c:numCache>
                <c:formatCode>0.00</c:formatCode>
                <c:ptCount val="13"/>
                <c:pt idx="0">
                  <c:v>108.74417952242368</c:v>
                </c:pt>
                <c:pt idx="1">
                  <c:v>113.33821705720104</c:v>
                </c:pt>
                <c:pt idx="2">
                  <c:v>116.04543819939728</c:v>
                </c:pt>
                <c:pt idx="3">
                  <c:v>116.3189163677302</c:v>
                </c:pt>
                <c:pt idx="4">
                  <c:v>114.04453169524027</c:v>
                </c:pt>
                <c:pt idx="5">
                  <c:v>110.0877589267981</c:v>
                </c:pt>
                <c:pt idx="6">
                  <c:v>105.04162517372639</c:v>
                </c:pt>
                <c:pt idx="7">
                  <c:v>100</c:v>
                </c:pt>
                <c:pt idx="8">
                  <c:v>96.030162631798845</c:v>
                </c:pt>
                <c:pt idx="9">
                  <c:v>93.716832621875881</c:v>
                </c:pt>
                <c:pt idx="10">
                  <c:v>93.280168106215015</c:v>
                </c:pt>
                <c:pt idx="11">
                  <c:v>94.14040302957234</c:v>
                </c:pt>
                <c:pt idx="12">
                  <c:v>95.347652321338316</c:v>
                </c:pt>
              </c:numCache>
            </c:numRef>
          </c:val>
          <c:smooth val="0"/>
        </c:ser>
        <c:ser>
          <c:idx val="4"/>
          <c:order val="4"/>
          <c:tx>
            <c:strRef>
              <c:f>Diagram!$A$24</c:f>
              <c:strCache>
                <c:ptCount val="1"/>
                <c:pt idx="0">
                  <c:v>Omsorg för funktionshinder</c:v>
                </c:pt>
              </c:strCache>
            </c:strRef>
          </c:tx>
          <c:spPr>
            <a:ln>
              <a:prstDash val="dash"/>
            </a:ln>
          </c:spPr>
          <c:marker>
            <c:symbol val="none"/>
          </c:marker>
          <c:cat>
            <c:numRef>
              <c:f>Diagram!$B$19:$N$19</c:f>
              <c:numCache>
                <c:formatCode>yyyy</c:formatCode>
                <c:ptCount val="13"/>
                <c:pt idx="0">
                  <c:v>38718</c:v>
                </c:pt>
                <c:pt idx="1">
                  <c:v>39083</c:v>
                </c:pt>
                <c:pt idx="2">
                  <c:v>39448</c:v>
                </c:pt>
                <c:pt idx="3">
                  <c:v>39814</c:v>
                </c:pt>
                <c:pt idx="4">
                  <c:v>40179</c:v>
                </c:pt>
                <c:pt idx="5">
                  <c:v>40544</c:v>
                </c:pt>
                <c:pt idx="6">
                  <c:v>40909</c:v>
                </c:pt>
                <c:pt idx="7">
                  <c:v>41275</c:v>
                </c:pt>
                <c:pt idx="8">
                  <c:v>41640</c:v>
                </c:pt>
                <c:pt idx="9">
                  <c:v>42005</c:v>
                </c:pt>
                <c:pt idx="10">
                  <c:v>42370</c:v>
                </c:pt>
                <c:pt idx="11">
                  <c:v>42736</c:v>
                </c:pt>
                <c:pt idx="12">
                  <c:v>43101</c:v>
                </c:pt>
              </c:numCache>
            </c:numRef>
          </c:cat>
          <c:val>
            <c:numRef>
              <c:f>Diagram!$B$24:$N$24</c:f>
              <c:numCache>
                <c:formatCode>0.00</c:formatCode>
                <c:ptCount val="13"/>
                <c:pt idx="0">
                  <c:v>95.684450739495304</c:v>
                </c:pt>
                <c:pt idx="1">
                  <c:v>96.440005982095968</c:v>
                </c:pt>
                <c:pt idx="2">
                  <c:v>97.141014414643607</c:v>
                </c:pt>
                <c:pt idx="3">
                  <c:v>97.899432595553151</c:v>
                </c:pt>
                <c:pt idx="4">
                  <c:v>98.561208401920624</c:v>
                </c:pt>
                <c:pt idx="5">
                  <c:v>99.124230969988531</c:v>
                </c:pt>
                <c:pt idx="6">
                  <c:v>99.397723284627205</c:v>
                </c:pt>
                <c:pt idx="7">
                  <c:v>100</c:v>
                </c:pt>
                <c:pt idx="8">
                  <c:v>100.77458833718718</c:v>
                </c:pt>
                <c:pt idx="9">
                  <c:v>101.47530521327739</c:v>
                </c:pt>
                <c:pt idx="10">
                  <c:v>102.124511288937</c:v>
                </c:pt>
                <c:pt idx="11">
                  <c:v>102.79243391380493</c:v>
                </c:pt>
                <c:pt idx="12">
                  <c:v>103.14659902896861</c:v>
                </c:pt>
              </c:numCache>
            </c:numRef>
          </c:val>
          <c:smooth val="0"/>
        </c:ser>
        <c:ser>
          <c:idx val="5"/>
          <c:order val="5"/>
          <c:tx>
            <c:strRef>
              <c:f>Diagram!$A$25</c:f>
              <c:strCache>
                <c:ptCount val="1"/>
                <c:pt idx="0">
                  <c:v>Omsorg för äldre</c:v>
                </c:pt>
              </c:strCache>
            </c:strRef>
          </c:tx>
          <c:spPr>
            <a:ln w="19050">
              <a:solidFill>
                <a:sysClr val="windowText" lastClr="000000"/>
              </a:solidFill>
              <a:prstDash val="sysDash"/>
            </a:ln>
          </c:spPr>
          <c:marker>
            <c:symbol val="none"/>
          </c:marker>
          <c:cat>
            <c:numRef>
              <c:f>Diagram!$B$19:$N$19</c:f>
              <c:numCache>
                <c:formatCode>yyyy</c:formatCode>
                <c:ptCount val="13"/>
                <c:pt idx="0">
                  <c:v>38718</c:v>
                </c:pt>
                <c:pt idx="1">
                  <c:v>39083</c:v>
                </c:pt>
                <c:pt idx="2">
                  <c:v>39448</c:v>
                </c:pt>
                <c:pt idx="3">
                  <c:v>39814</c:v>
                </c:pt>
                <c:pt idx="4">
                  <c:v>40179</c:v>
                </c:pt>
                <c:pt idx="5">
                  <c:v>40544</c:v>
                </c:pt>
                <c:pt idx="6">
                  <c:v>40909</c:v>
                </c:pt>
                <c:pt idx="7">
                  <c:v>41275</c:v>
                </c:pt>
                <c:pt idx="8">
                  <c:v>41640</c:v>
                </c:pt>
                <c:pt idx="9">
                  <c:v>42005</c:v>
                </c:pt>
                <c:pt idx="10">
                  <c:v>42370</c:v>
                </c:pt>
                <c:pt idx="11">
                  <c:v>42736</c:v>
                </c:pt>
                <c:pt idx="12">
                  <c:v>43101</c:v>
                </c:pt>
              </c:numCache>
            </c:numRef>
          </c:cat>
          <c:val>
            <c:numRef>
              <c:f>Diagram!$B$25:$N$25</c:f>
              <c:numCache>
                <c:formatCode>0.00</c:formatCode>
                <c:ptCount val="13"/>
                <c:pt idx="0">
                  <c:v>92.485298761206209</c:v>
                </c:pt>
                <c:pt idx="1">
                  <c:v>93.318420516456484</c:v>
                </c:pt>
                <c:pt idx="2">
                  <c:v>94.248360585086601</c:v>
                </c:pt>
                <c:pt idx="3">
                  <c:v>95.453511365299732</c:v>
                </c:pt>
                <c:pt idx="4">
                  <c:v>96.606054707221645</c:v>
                </c:pt>
                <c:pt idx="5">
                  <c:v>97.717620482128126</c:v>
                </c:pt>
                <c:pt idx="6">
                  <c:v>98.694382753363612</c:v>
                </c:pt>
                <c:pt idx="7">
                  <c:v>100</c:v>
                </c:pt>
                <c:pt idx="8">
                  <c:v>101.32699871888858</c:v>
                </c:pt>
                <c:pt idx="9">
                  <c:v>102.71973222682441</c:v>
                </c:pt>
                <c:pt idx="10">
                  <c:v>104.21244188274703</c:v>
                </c:pt>
                <c:pt idx="11">
                  <c:v>105.83312078882921</c:v>
                </c:pt>
                <c:pt idx="12">
                  <c:v>107.59595161999722</c:v>
                </c:pt>
              </c:numCache>
            </c:numRef>
          </c:val>
          <c:smooth val="0"/>
        </c:ser>
        <c:dLbls>
          <c:showLegendKey val="0"/>
          <c:showVal val="0"/>
          <c:showCatName val="0"/>
          <c:showSerName val="0"/>
          <c:showPercent val="0"/>
          <c:showBubbleSize val="0"/>
        </c:dLbls>
        <c:marker val="1"/>
        <c:smooth val="0"/>
        <c:axId val="197960832"/>
        <c:axId val="197962368"/>
      </c:lineChart>
      <c:dateAx>
        <c:axId val="197960832"/>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7962368"/>
        <c:crosses val="autoZero"/>
        <c:auto val="1"/>
        <c:lblOffset val="100"/>
        <c:baseTimeUnit val="years"/>
      </c:dateAx>
      <c:valAx>
        <c:axId val="197962368"/>
        <c:scaling>
          <c:orientation val="minMax"/>
          <c:min val="7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7960832"/>
        <c:crossesAt val="1"/>
        <c:crossBetween val="between"/>
        <c:majorUnit val="5"/>
      </c:valAx>
      <c:spPr>
        <a:noFill/>
        <a:ln w="3175">
          <a:solidFill>
            <a:srgbClr val="000000"/>
          </a:solidFill>
          <a:prstDash val="solid"/>
        </a:ln>
      </c:spPr>
    </c:plotArea>
    <c:legend>
      <c:legendPos val="b"/>
      <c:layout>
        <c:manualLayout>
          <c:xMode val="edge"/>
          <c:yMode val="edge"/>
          <c:x val="0.10390047716428084"/>
          <c:y val="0.58040771349862263"/>
          <c:w val="0.8744567143830948"/>
          <c:h val="0.32516161616161615"/>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7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Fasta priser</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spalter'!$A$21:$A$39</c:f>
              <c:numCache>
                <c:formatCode>m/d/yyyy</c:formatCode>
                <c:ptCount val="19"/>
                <c:pt idx="0">
                  <c:v>36527</c:v>
                </c:pt>
                <c:pt idx="1">
                  <c:v>36893</c:v>
                </c:pt>
                <c:pt idx="2">
                  <c:v>37258</c:v>
                </c:pt>
                <c:pt idx="3">
                  <c:v>37623</c:v>
                </c:pt>
                <c:pt idx="4">
                  <c:v>37988</c:v>
                </c:pt>
                <c:pt idx="5">
                  <c:v>38354</c:v>
                </c:pt>
                <c:pt idx="6">
                  <c:v>38719</c:v>
                </c:pt>
                <c:pt idx="7">
                  <c:v>39084</c:v>
                </c:pt>
                <c:pt idx="8">
                  <c:v>39449</c:v>
                </c:pt>
                <c:pt idx="9">
                  <c:v>39815</c:v>
                </c:pt>
                <c:pt idx="10">
                  <c:v>40180</c:v>
                </c:pt>
                <c:pt idx="11">
                  <c:v>40545</c:v>
                </c:pt>
                <c:pt idx="12">
                  <c:v>40910</c:v>
                </c:pt>
                <c:pt idx="13">
                  <c:v>41276</c:v>
                </c:pt>
                <c:pt idx="14">
                  <c:v>41641</c:v>
                </c:pt>
                <c:pt idx="15">
                  <c:v>42006</c:v>
                </c:pt>
                <c:pt idx="16">
                  <c:v>42371</c:v>
                </c:pt>
                <c:pt idx="17">
                  <c:v>42737</c:v>
                </c:pt>
                <c:pt idx="18">
                  <c:v>43102</c:v>
                </c:pt>
              </c:numCache>
            </c:numRef>
          </c:cat>
          <c:val>
            <c:numRef>
              <c:f>'Budgetmallar dubbla spalter'!$B$21:$B$39</c:f>
              <c:numCache>
                <c:formatCode>General</c:formatCode>
                <c:ptCount val="19"/>
                <c:pt idx="0">
                  <c:v>-0.37452384780190756</c:v>
                </c:pt>
                <c:pt idx="1">
                  <c:v>1.763569688995885</c:v>
                </c:pt>
                <c:pt idx="2">
                  <c:v>2.0509675550686812</c:v>
                </c:pt>
                <c:pt idx="3">
                  <c:v>0.51151462874756615</c:v>
                </c:pt>
                <c:pt idx="4">
                  <c:v>-0.12383617656987989</c:v>
                </c:pt>
                <c:pt idx="5">
                  <c:v>1.2117823403889012</c:v>
                </c:pt>
                <c:pt idx="6">
                  <c:v>1.8745640140514273</c:v>
                </c:pt>
                <c:pt idx="7">
                  <c:v>1.0851699062960993</c:v>
                </c:pt>
                <c:pt idx="8">
                  <c:v>1.3919091962993553</c:v>
                </c:pt>
                <c:pt idx="9">
                  <c:v>2.1392380468411378</c:v>
                </c:pt>
                <c:pt idx="10">
                  <c:v>0.91881126688840664</c:v>
                </c:pt>
                <c:pt idx="11">
                  <c:v>0.90508103969770703</c:v>
                </c:pt>
                <c:pt idx="12">
                  <c:v>0.10288775463282292</c:v>
                </c:pt>
                <c:pt idx="13">
                  <c:v>1.3584163532485429</c:v>
                </c:pt>
                <c:pt idx="14">
                  <c:v>0.74966690020402249</c:v>
                </c:pt>
                <c:pt idx="15">
                  <c:v>1.1956519890856228</c:v>
                </c:pt>
                <c:pt idx="16">
                  <c:v>1.6168010367405414</c:v>
                </c:pt>
                <c:pt idx="17">
                  <c:v>0.90063002575764062</c:v>
                </c:pt>
                <c:pt idx="18">
                  <c:v>0.66660571901168897</c:v>
                </c:pt>
              </c:numCache>
            </c:numRef>
          </c:val>
          <c:smooth val="0"/>
        </c:ser>
        <c:ser>
          <c:idx val="1"/>
          <c:order val="1"/>
          <c:tx>
            <c:strRef>
              <c:f>'Budgetmallar dubbla spalter'!$C$19</c:f>
              <c:strCache>
                <c:ptCount val="1"/>
                <c:pt idx="0">
                  <c:v>Löpande priser</c:v>
                </c:pt>
              </c:strCache>
            </c:strRef>
          </c:tx>
          <c:spPr>
            <a:ln w="25400">
              <a:solidFill>
                <a:srgbClr val="000000"/>
              </a:solidFill>
              <a:prstDash val="solid"/>
            </a:ln>
          </c:spPr>
          <c:marker>
            <c:symbol val="none"/>
          </c:marker>
          <c:cat>
            <c:numRef>
              <c:f>'Budgetmallar dubbla spalter'!$A$21:$A$39</c:f>
              <c:numCache>
                <c:formatCode>m/d/yyyy</c:formatCode>
                <c:ptCount val="19"/>
                <c:pt idx="0">
                  <c:v>36527</c:v>
                </c:pt>
                <c:pt idx="1">
                  <c:v>36893</c:v>
                </c:pt>
                <c:pt idx="2">
                  <c:v>37258</c:v>
                </c:pt>
                <c:pt idx="3">
                  <c:v>37623</c:v>
                </c:pt>
                <c:pt idx="4">
                  <c:v>37988</c:v>
                </c:pt>
                <c:pt idx="5">
                  <c:v>38354</c:v>
                </c:pt>
                <c:pt idx="6">
                  <c:v>38719</c:v>
                </c:pt>
                <c:pt idx="7">
                  <c:v>39084</c:v>
                </c:pt>
                <c:pt idx="8">
                  <c:v>39449</c:v>
                </c:pt>
                <c:pt idx="9">
                  <c:v>39815</c:v>
                </c:pt>
                <c:pt idx="10">
                  <c:v>40180</c:v>
                </c:pt>
                <c:pt idx="11">
                  <c:v>40545</c:v>
                </c:pt>
                <c:pt idx="12">
                  <c:v>40910</c:v>
                </c:pt>
                <c:pt idx="13">
                  <c:v>41276</c:v>
                </c:pt>
                <c:pt idx="14">
                  <c:v>41641</c:v>
                </c:pt>
                <c:pt idx="15">
                  <c:v>42006</c:v>
                </c:pt>
                <c:pt idx="16">
                  <c:v>42371</c:v>
                </c:pt>
                <c:pt idx="17">
                  <c:v>42737</c:v>
                </c:pt>
                <c:pt idx="18">
                  <c:v>43102</c:v>
                </c:pt>
              </c:numCache>
            </c:numRef>
          </c:cat>
          <c:val>
            <c:numRef>
              <c:f>'Budgetmallar dubbla spalter'!$C$21:$C$39</c:f>
              <c:numCache>
                <c:formatCode>General</c:formatCode>
                <c:ptCount val="19"/>
                <c:pt idx="0">
                  <c:v>2.6149279916665211</c:v>
                </c:pt>
                <c:pt idx="1">
                  <c:v>6.8517070374921678</c:v>
                </c:pt>
                <c:pt idx="2">
                  <c:v>7.1687512358544385</c:v>
                </c:pt>
                <c:pt idx="3">
                  <c:v>5.2945792331184256</c:v>
                </c:pt>
                <c:pt idx="4">
                  <c:v>2.3837578174567207</c:v>
                </c:pt>
                <c:pt idx="5">
                  <c:v>3.8450188857412653</c:v>
                </c:pt>
                <c:pt idx="6">
                  <c:v>5.5256552338192533</c:v>
                </c:pt>
                <c:pt idx="7">
                  <c:v>5.0628957350821224</c:v>
                </c:pt>
                <c:pt idx="8">
                  <c:v>5.2425094192931043</c:v>
                </c:pt>
                <c:pt idx="9">
                  <c:v>2.7916144409302568</c:v>
                </c:pt>
                <c:pt idx="10">
                  <c:v>2.7071125080949598</c:v>
                </c:pt>
                <c:pt idx="11">
                  <c:v>3.6076948984158377</c:v>
                </c:pt>
                <c:pt idx="12">
                  <c:v>3.4008799064283042</c:v>
                </c:pt>
                <c:pt idx="13">
                  <c:v>4.1240561568717524</c:v>
                </c:pt>
                <c:pt idx="14">
                  <c:v>3.2099012397386311</c:v>
                </c:pt>
                <c:pt idx="15">
                  <c:v>3.3145839595883912</c:v>
                </c:pt>
                <c:pt idx="16">
                  <c:v>4.0941149037706746</c:v>
                </c:pt>
                <c:pt idx="17">
                  <c:v>4.1565652570486291</c:v>
                </c:pt>
                <c:pt idx="18">
                  <c:v>3.8216301287428092</c:v>
                </c:pt>
              </c:numCache>
            </c:numRef>
          </c:val>
          <c:smooth val="0"/>
        </c:ser>
        <c:ser>
          <c:idx val="2"/>
          <c:order val="2"/>
          <c:tx>
            <c:strRef>
              <c:f>'Budgetmallar dubbla spalter'!$D$19</c:f>
              <c:strCache>
                <c:ptCount val="1"/>
                <c:pt idx="0">
                  <c:v>Medelvärde 2000-2013</c:v>
                </c:pt>
              </c:strCache>
            </c:strRef>
          </c:tx>
          <c:spPr>
            <a:ln w="12700">
              <a:solidFill>
                <a:srgbClr val="000000"/>
              </a:solidFill>
              <a:prstDash val="sysDash"/>
            </a:ln>
          </c:spPr>
          <c:marker>
            <c:symbol val="none"/>
          </c:marker>
          <c:cat>
            <c:numRef>
              <c:f>'Budgetmallar dubbla spalter'!$A$21:$A$39</c:f>
              <c:numCache>
                <c:formatCode>m/d/yyyy</c:formatCode>
                <c:ptCount val="19"/>
                <c:pt idx="0">
                  <c:v>36527</c:v>
                </c:pt>
                <c:pt idx="1">
                  <c:v>36893</c:v>
                </c:pt>
                <c:pt idx="2">
                  <c:v>37258</c:v>
                </c:pt>
                <c:pt idx="3">
                  <c:v>37623</c:v>
                </c:pt>
                <c:pt idx="4">
                  <c:v>37988</c:v>
                </c:pt>
                <c:pt idx="5">
                  <c:v>38354</c:v>
                </c:pt>
                <c:pt idx="6">
                  <c:v>38719</c:v>
                </c:pt>
                <c:pt idx="7">
                  <c:v>39084</c:v>
                </c:pt>
                <c:pt idx="8">
                  <c:v>39449</c:v>
                </c:pt>
                <c:pt idx="9">
                  <c:v>39815</c:v>
                </c:pt>
                <c:pt idx="10">
                  <c:v>40180</c:v>
                </c:pt>
                <c:pt idx="11">
                  <c:v>40545</c:v>
                </c:pt>
                <c:pt idx="12">
                  <c:v>40910</c:v>
                </c:pt>
                <c:pt idx="13">
                  <c:v>41276</c:v>
                </c:pt>
                <c:pt idx="14">
                  <c:v>41641</c:v>
                </c:pt>
                <c:pt idx="15">
                  <c:v>42006</c:v>
                </c:pt>
                <c:pt idx="16">
                  <c:v>42371</c:v>
                </c:pt>
                <c:pt idx="17">
                  <c:v>42737</c:v>
                </c:pt>
                <c:pt idx="18">
                  <c:v>43102</c:v>
                </c:pt>
              </c:numCache>
            </c:numRef>
          </c:cat>
          <c:val>
            <c:numRef>
              <c:f>'Budgetmallar dubbla spalter'!$D$21:$D$39</c:f>
              <c:numCache>
                <c:formatCode>General</c:formatCode>
                <c:ptCount val="19"/>
                <c:pt idx="0">
                  <c:v>1.0582536976274819</c:v>
                </c:pt>
                <c:pt idx="1">
                  <c:v>1.0582536976274819</c:v>
                </c:pt>
                <c:pt idx="2">
                  <c:v>1.0582536976274819</c:v>
                </c:pt>
                <c:pt idx="3">
                  <c:v>1.0582536976274819</c:v>
                </c:pt>
                <c:pt idx="4">
                  <c:v>1.0582536976274819</c:v>
                </c:pt>
                <c:pt idx="5">
                  <c:v>1.0582536976274819</c:v>
                </c:pt>
                <c:pt idx="6">
                  <c:v>1.0582536976274819</c:v>
                </c:pt>
                <c:pt idx="7">
                  <c:v>1.0582536976274819</c:v>
                </c:pt>
                <c:pt idx="8">
                  <c:v>1.0582536976274819</c:v>
                </c:pt>
                <c:pt idx="9">
                  <c:v>1.0582536976274819</c:v>
                </c:pt>
                <c:pt idx="10">
                  <c:v>1.0582536976274819</c:v>
                </c:pt>
                <c:pt idx="11">
                  <c:v>1.0582536976274819</c:v>
                </c:pt>
                <c:pt idx="12">
                  <c:v>1.0582536976274819</c:v>
                </c:pt>
                <c:pt idx="13">
                  <c:v>1.0582536976274819</c:v>
                </c:pt>
                <c:pt idx="14">
                  <c:v>1.0582536976274819</c:v>
                </c:pt>
                <c:pt idx="15">
                  <c:v>1.0582536976274819</c:v>
                </c:pt>
                <c:pt idx="16">
                  <c:v>1.0582536976274819</c:v>
                </c:pt>
                <c:pt idx="17">
                  <c:v>1.0582536976274819</c:v>
                </c:pt>
                <c:pt idx="18">
                  <c:v>1.0582536976274819</c:v>
                </c:pt>
              </c:numCache>
            </c:numRef>
          </c:val>
          <c:smooth val="0"/>
        </c:ser>
        <c:ser>
          <c:idx val="3"/>
          <c:order val="3"/>
          <c:tx>
            <c:strRef>
              <c:f>'Budgetmallar dubbla spalter'!$E$19</c:f>
              <c:strCache>
                <c:ptCount val="1"/>
                <c:pt idx="0">
                  <c:v>Medelvärde 2000-2013</c:v>
                </c:pt>
              </c:strCache>
            </c:strRef>
          </c:tx>
          <c:spPr>
            <a:ln w="25400">
              <a:solidFill>
                <a:srgbClr val="000000"/>
              </a:solidFill>
              <a:prstDash val="dash"/>
            </a:ln>
          </c:spPr>
          <c:marker>
            <c:symbol val="none"/>
          </c:marker>
          <c:cat>
            <c:numRef>
              <c:f>'Budgetmallar dubbla spalter'!$A$21:$A$39</c:f>
              <c:numCache>
                <c:formatCode>m/d/yyyy</c:formatCode>
                <c:ptCount val="19"/>
                <c:pt idx="0">
                  <c:v>36527</c:v>
                </c:pt>
                <c:pt idx="1">
                  <c:v>36893</c:v>
                </c:pt>
                <c:pt idx="2">
                  <c:v>37258</c:v>
                </c:pt>
                <c:pt idx="3">
                  <c:v>37623</c:v>
                </c:pt>
                <c:pt idx="4">
                  <c:v>37988</c:v>
                </c:pt>
                <c:pt idx="5">
                  <c:v>38354</c:v>
                </c:pt>
                <c:pt idx="6">
                  <c:v>38719</c:v>
                </c:pt>
                <c:pt idx="7">
                  <c:v>39084</c:v>
                </c:pt>
                <c:pt idx="8">
                  <c:v>39449</c:v>
                </c:pt>
                <c:pt idx="9">
                  <c:v>39815</c:v>
                </c:pt>
                <c:pt idx="10">
                  <c:v>40180</c:v>
                </c:pt>
                <c:pt idx="11">
                  <c:v>40545</c:v>
                </c:pt>
                <c:pt idx="12">
                  <c:v>40910</c:v>
                </c:pt>
                <c:pt idx="13">
                  <c:v>41276</c:v>
                </c:pt>
                <c:pt idx="14">
                  <c:v>41641</c:v>
                </c:pt>
                <c:pt idx="15">
                  <c:v>42006</c:v>
                </c:pt>
                <c:pt idx="16">
                  <c:v>42371</c:v>
                </c:pt>
                <c:pt idx="17">
                  <c:v>42737</c:v>
                </c:pt>
                <c:pt idx="18">
                  <c:v>43102</c:v>
                </c:pt>
              </c:numCache>
            </c:numRef>
          </c:cat>
          <c:val>
            <c:numRef>
              <c:f>'Budgetmallar dubbla spalter'!$E$21:$E$39</c:f>
              <c:numCache>
                <c:formatCode>General</c:formatCode>
                <c:ptCount val="19"/>
                <c:pt idx="0" formatCode="0.000">
                  <c:v>4.3300828928760806</c:v>
                </c:pt>
                <c:pt idx="1">
                  <c:v>4.3300828928760806</c:v>
                </c:pt>
                <c:pt idx="2">
                  <c:v>4.3300828928760806</c:v>
                </c:pt>
                <c:pt idx="3">
                  <c:v>4.3300828928760806</c:v>
                </c:pt>
                <c:pt idx="4">
                  <c:v>4.3300828928760806</c:v>
                </c:pt>
                <c:pt idx="5">
                  <c:v>4.3300828928760806</c:v>
                </c:pt>
                <c:pt idx="6">
                  <c:v>4.3300828928760806</c:v>
                </c:pt>
                <c:pt idx="7">
                  <c:v>4.3300828928760806</c:v>
                </c:pt>
                <c:pt idx="8">
                  <c:v>4.3300828928760806</c:v>
                </c:pt>
                <c:pt idx="9">
                  <c:v>4.3300828928760806</c:v>
                </c:pt>
                <c:pt idx="10">
                  <c:v>4.3300828928760806</c:v>
                </c:pt>
                <c:pt idx="11">
                  <c:v>4.3300828928760806</c:v>
                </c:pt>
                <c:pt idx="12">
                  <c:v>4.3300828928760806</c:v>
                </c:pt>
                <c:pt idx="13">
                  <c:v>4.3300828928760806</c:v>
                </c:pt>
                <c:pt idx="14">
                  <c:v>4.3300828928760806</c:v>
                </c:pt>
                <c:pt idx="15">
                  <c:v>4.3300828928760806</c:v>
                </c:pt>
                <c:pt idx="16">
                  <c:v>4.3300828928760806</c:v>
                </c:pt>
                <c:pt idx="17">
                  <c:v>4.3300828928760806</c:v>
                </c:pt>
                <c:pt idx="18">
                  <c:v>4.3300828928760806</c:v>
                </c:pt>
              </c:numCache>
            </c:numRef>
          </c:val>
          <c:smooth val="0"/>
        </c:ser>
        <c:dLbls>
          <c:showLegendKey val="0"/>
          <c:showVal val="0"/>
          <c:showCatName val="0"/>
          <c:showSerName val="0"/>
          <c:showPercent val="0"/>
          <c:showBubbleSize val="0"/>
        </c:dLbls>
        <c:marker val="1"/>
        <c:smooth val="0"/>
        <c:axId val="196568576"/>
        <c:axId val="196570112"/>
      </c:lineChart>
      <c:dateAx>
        <c:axId val="196568576"/>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6570112"/>
        <c:crosses val="autoZero"/>
        <c:auto val="1"/>
        <c:lblOffset val="100"/>
        <c:baseTimeUnit val="years"/>
      </c:dateAx>
      <c:valAx>
        <c:axId val="196570112"/>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6568576"/>
        <c:crossesAt val="1"/>
        <c:crossBetween val="between"/>
      </c:valAx>
      <c:spPr>
        <a:noFill/>
        <a:ln w="3175">
          <a:solidFill>
            <a:srgbClr val="000000"/>
          </a:solidFill>
          <a:prstDash val="solid"/>
        </a:ln>
      </c:spPr>
    </c:plotArea>
    <c:legend>
      <c:legendPos val="b"/>
      <c:layout>
        <c:manualLayout>
          <c:xMode val="edge"/>
          <c:yMode val="edge"/>
          <c:x val="0.12554328561690525"/>
          <c:y val="7.8938640132669977E-2"/>
          <c:w val="0.77749761417859575"/>
          <c:h val="0.21068686868686867"/>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7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Sysselsättning kommunfinansierad verksamhet</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spalter'!$A$21:$A$46</c:f>
              <c:numCache>
                <c:formatCode>m/d/yyyy</c:formatCode>
                <c:ptCount val="26"/>
                <c:pt idx="0">
                  <c:v>33971</c:v>
                </c:pt>
                <c:pt idx="1">
                  <c:v>34336</c:v>
                </c:pt>
                <c:pt idx="2">
                  <c:v>34701</c:v>
                </c:pt>
                <c:pt idx="3">
                  <c:v>35066</c:v>
                </c:pt>
                <c:pt idx="4">
                  <c:v>35432</c:v>
                </c:pt>
                <c:pt idx="5">
                  <c:v>35797</c:v>
                </c:pt>
                <c:pt idx="6">
                  <c:v>36162</c:v>
                </c:pt>
                <c:pt idx="7">
                  <c:v>36527</c:v>
                </c:pt>
                <c:pt idx="8">
                  <c:v>36893</c:v>
                </c:pt>
                <c:pt idx="9">
                  <c:v>37258</c:v>
                </c:pt>
                <c:pt idx="10">
                  <c:v>37623</c:v>
                </c:pt>
                <c:pt idx="11">
                  <c:v>37988</c:v>
                </c:pt>
                <c:pt idx="12">
                  <c:v>38354</c:v>
                </c:pt>
                <c:pt idx="13">
                  <c:v>38719</c:v>
                </c:pt>
                <c:pt idx="14">
                  <c:v>39084</c:v>
                </c:pt>
                <c:pt idx="15">
                  <c:v>39449</c:v>
                </c:pt>
                <c:pt idx="16">
                  <c:v>39815</c:v>
                </c:pt>
                <c:pt idx="17">
                  <c:v>40180</c:v>
                </c:pt>
                <c:pt idx="18">
                  <c:v>40545</c:v>
                </c:pt>
                <c:pt idx="19">
                  <c:v>40910</c:v>
                </c:pt>
                <c:pt idx="20">
                  <c:v>41276</c:v>
                </c:pt>
                <c:pt idx="21">
                  <c:v>41641</c:v>
                </c:pt>
                <c:pt idx="22">
                  <c:v>42006</c:v>
                </c:pt>
                <c:pt idx="23">
                  <c:v>42371</c:v>
                </c:pt>
                <c:pt idx="24">
                  <c:v>42737</c:v>
                </c:pt>
                <c:pt idx="25">
                  <c:v>43102</c:v>
                </c:pt>
              </c:numCache>
            </c:numRef>
          </c:cat>
          <c:val>
            <c:numRef>
              <c:f>'Budgetmallar dubbla spalter'!$B$21:$B$46</c:f>
              <c:numCache>
                <c:formatCode>General</c:formatCode>
                <c:ptCount val="26"/>
                <c:pt idx="0">
                  <c:v>1161.7245969955804</c:v>
                </c:pt>
                <c:pt idx="1">
                  <c:v>1144.5808019599465</c:v>
                </c:pt>
                <c:pt idx="2">
                  <c:v>1133.6255823207698</c:v>
                </c:pt>
                <c:pt idx="3">
                  <c:v>1118.0722921411268</c:v>
                </c:pt>
                <c:pt idx="4">
                  <c:v>1107.155935595229</c:v>
                </c:pt>
                <c:pt idx="5">
                  <c:v>1122.9685489117603</c:v>
                </c:pt>
                <c:pt idx="6">
                  <c:v>1149.553148875545</c:v>
                </c:pt>
                <c:pt idx="7">
                  <c:v>1130.5293585590161</c:v>
                </c:pt>
                <c:pt idx="8">
                  <c:v>1149.5846667454161</c:v>
                </c:pt>
                <c:pt idx="9">
                  <c:v>1174.9120244674</c:v>
                </c:pt>
                <c:pt idx="10">
                  <c:v>1185.9265377894621</c:v>
                </c:pt>
                <c:pt idx="11">
                  <c:v>1191.6764317983493</c:v>
                </c:pt>
                <c:pt idx="12">
                  <c:v>1190.360452824372</c:v>
                </c:pt>
                <c:pt idx="13">
                  <c:v>1199.5929675099433</c:v>
                </c:pt>
                <c:pt idx="14">
                  <c:v>1203.9074304311494</c:v>
                </c:pt>
                <c:pt idx="15">
                  <c:v>1199.9652272537999</c:v>
                </c:pt>
                <c:pt idx="16">
                  <c:v>1187.5734144727628</c:v>
                </c:pt>
                <c:pt idx="17">
                  <c:v>1183.8329617807219</c:v>
                </c:pt>
                <c:pt idx="18">
                  <c:v>1197.2010913370987</c:v>
                </c:pt>
                <c:pt idx="19">
                  <c:v>1203.8741348111846</c:v>
                </c:pt>
                <c:pt idx="20">
                  <c:v>1219.3096976359745</c:v>
                </c:pt>
                <c:pt idx="21">
                  <c:v>1229.5700856281342</c:v>
                </c:pt>
                <c:pt idx="22">
                  <c:v>1238.7412071255044</c:v>
                </c:pt>
                <c:pt idx="23">
                  <c:v>1247.450422256346</c:v>
                </c:pt>
                <c:pt idx="24">
                  <c:v>1256.6863963393298</c:v>
                </c:pt>
                <c:pt idx="25">
                  <c:v>1261.9010241027809</c:v>
                </c:pt>
              </c:numCache>
            </c:numRef>
          </c:val>
          <c:smooth val="0"/>
        </c:ser>
        <c:ser>
          <c:idx val="1"/>
          <c:order val="1"/>
          <c:tx>
            <c:strRef>
              <c:f>'Budgetmallar dubbla spalter'!$C$19</c:f>
              <c:strCache>
                <c:ptCount val="1"/>
                <c:pt idx="0">
                  <c:v>Sysselsättning kommunsektorn</c:v>
                </c:pt>
              </c:strCache>
            </c:strRef>
          </c:tx>
          <c:spPr>
            <a:ln w="25400">
              <a:solidFill>
                <a:srgbClr val="000000"/>
              </a:solidFill>
              <a:prstDash val="solid"/>
            </a:ln>
          </c:spPr>
          <c:marker>
            <c:symbol val="none"/>
          </c:marker>
          <c:cat>
            <c:numRef>
              <c:f>'Budgetmallar dubbla spalter'!$A$21:$A$46</c:f>
              <c:numCache>
                <c:formatCode>m/d/yyyy</c:formatCode>
                <c:ptCount val="26"/>
                <c:pt idx="0">
                  <c:v>33971</c:v>
                </c:pt>
                <c:pt idx="1">
                  <c:v>34336</c:v>
                </c:pt>
                <c:pt idx="2">
                  <c:v>34701</c:v>
                </c:pt>
                <c:pt idx="3">
                  <c:v>35066</c:v>
                </c:pt>
                <c:pt idx="4">
                  <c:v>35432</c:v>
                </c:pt>
                <c:pt idx="5">
                  <c:v>35797</c:v>
                </c:pt>
                <c:pt idx="6">
                  <c:v>36162</c:v>
                </c:pt>
                <c:pt idx="7">
                  <c:v>36527</c:v>
                </c:pt>
                <c:pt idx="8">
                  <c:v>36893</c:v>
                </c:pt>
                <c:pt idx="9">
                  <c:v>37258</c:v>
                </c:pt>
                <c:pt idx="10">
                  <c:v>37623</c:v>
                </c:pt>
                <c:pt idx="11">
                  <c:v>37988</c:v>
                </c:pt>
                <c:pt idx="12">
                  <c:v>38354</c:v>
                </c:pt>
                <c:pt idx="13">
                  <c:v>38719</c:v>
                </c:pt>
                <c:pt idx="14">
                  <c:v>39084</c:v>
                </c:pt>
                <c:pt idx="15">
                  <c:v>39449</c:v>
                </c:pt>
                <c:pt idx="16">
                  <c:v>39815</c:v>
                </c:pt>
                <c:pt idx="17">
                  <c:v>40180</c:v>
                </c:pt>
                <c:pt idx="18">
                  <c:v>40545</c:v>
                </c:pt>
                <c:pt idx="19">
                  <c:v>40910</c:v>
                </c:pt>
                <c:pt idx="20">
                  <c:v>41276</c:v>
                </c:pt>
                <c:pt idx="21">
                  <c:v>41641</c:v>
                </c:pt>
                <c:pt idx="22">
                  <c:v>42006</c:v>
                </c:pt>
                <c:pt idx="23">
                  <c:v>42371</c:v>
                </c:pt>
                <c:pt idx="24">
                  <c:v>42737</c:v>
                </c:pt>
                <c:pt idx="25">
                  <c:v>43102</c:v>
                </c:pt>
              </c:numCache>
            </c:numRef>
          </c:cat>
          <c:val>
            <c:numRef>
              <c:f>'Budgetmallar dubbla spalter'!$C$21:$C$46</c:f>
              <c:numCache>
                <c:formatCode>General</c:formatCode>
                <c:ptCount val="26"/>
                <c:pt idx="0">
                  <c:v>1134.8500000000001</c:v>
                </c:pt>
                <c:pt idx="1">
                  <c:v>1110.9749999999999</c:v>
                </c:pt>
                <c:pt idx="2">
                  <c:v>1096.4000000000001</c:v>
                </c:pt>
                <c:pt idx="3">
                  <c:v>1077.825</c:v>
                </c:pt>
                <c:pt idx="4">
                  <c:v>1060.125</c:v>
                </c:pt>
                <c:pt idx="5">
                  <c:v>1060.8499999999999</c:v>
                </c:pt>
                <c:pt idx="6">
                  <c:v>1081.55</c:v>
                </c:pt>
                <c:pt idx="7">
                  <c:v>1054.375</c:v>
                </c:pt>
                <c:pt idx="8">
                  <c:v>1068.875</c:v>
                </c:pt>
                <c:pt idx="9">
                  <c:v>1080.424</c:v>
                </c:pt>
                <c:pt idx="10">
                  <c:v>1088.2249999999999</c:v>
                </c:pt>
                <c:pt idx="11">
                  <c:v>1096.2729999999999</c:v>
                </c:pt>
                <c:pt idx="12">
                  <c:v>1092.1379999999999</c:v>
                </c:pt>
                <c:pt idx="13">
                  <c:v>1096.337</c:v>
                </c:pt>
                <c:pt idx="14">
                  <c:v>1096.9099999999999</c:v>
                </c:pt>
                <c:pt idx="15">
                  <c:v>1086.492</c:v>
                </c:pt>
                <c:pt idx="16">
                  <c:v>1064.8</c:v>
                </c:pt>
                <c:pt idx="17">
                  <c:v>1053.5250000000001</c:v>
                </c:pt>
                <c:pt idx="18">
                  <c:v>1058.3</c:v>
                </c:pt>
                <c:pt idx="19">
                  <c:v>1063.7249999999999</c:v>
                </c:pt>
                <c:pt idx="20">
                  <c:v>1076.2750000000001</c:v>
                </c:pt>
                <c:pt idx="21">
                  <c:v>1083.5761685177422</c:v>
                </c:pt>
                <c:pt idx="22">
                  <c:v>1086.7119774702771</c:v>
                </c:pt>
                <c:pt idx="23">
                  <c:v>1088.4874757664466</c:v>
                </c:pt>
                <c:pt idx="24">
                  <c:v>1091.6476916899824</c:v>
                </c:pt>
                <c:pt idx="25">
                  <c:v>1093.1350541227143</c:v>
                </c:pt>
              </c:numCache>
            </c:numRef>
          </c:val>
          <c:smooth val="0"/>
        </c:ser>
        <c:dLbls>
          <c:showLegendKey val="0"/>
          <c:showVal val="0"/>
          <c:showCatName val="0"/>
          <c:showSerName val="0"/>
          <c:showPercent val="0"/>
          <c:showBubbleSize val="0"/>
        </c:dLbls>
        <c:marker val="1"/>
        <c:smooth val="0"/>
        <c:axId val="196595712"/>
        <c:axId val="196597248"/>
      </c:lineChart>
      <c:dateAx>
        <c:axId val="196595712"/>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6597248"/>
        <c:crosses val="autoZero"/>
        <c:auto val="1"/>
        <c:lblOffset val="100"/>
        <c:baseTimeUnit val="years"/>
      </c:dateAx>
      <c:valAx>
        <c:axId val="196597248"/>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6595712"/>
        <c:crossesAt val="1"/>
        <c:crossBetween val="between"/>
      </c:valAx>
      <c:spPr>
        <a:noFill/>
        <a:ln w="3175">
          <a:solidFill>
            <a:srgbClr val="000000"/>
          </a:solidFill>
          <a:prstDash val="solid"/>
        </a:ln>
      </c:spPr>
    </c:plotArea>
    <c:legend>
      <c:legendPos val="b"/>
      <c:layout>
        <c:manualLayout>
          <c:xMode val="edge"/>
          <c:yMode val="edge"/>
          <c:x val="6.8495228419028262E-2"/>
          <c:y val="0.70329641827711253"/>
          <c:w val="0.77749761417859575"/>
          <c:h val="0.15820752984389347"/>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8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Sysselsättning i kommunfinansierad verksamhet</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spalter'!$A$22:$A$46</c:f>
              <c:numCache>
                <c:formatCode>m/d/yyyy</c:formatCode>
                <c:ptCount val="25"/>
                <c:pt idx="0">
                  <c:v>34336</c:v>
                </c:pt>
                <c:pt idx="1">
                  <c:v>34701</c:v>
                </c:pt>
                <c:pt idx="2">
                  <c:v>35066</c:v>
                </c:pt>
                <c:pt idx="3">
                  <c:v>35432</c:v>
                </c:pt>
                <c:pt idx="4">
                  <c:v>35797</c:v>
                </c:pt>
                <c:pt idx="5">
                  <c:v>36162</c:v>
                </c:pt>
                <c:pt idx="6">
                  <c:v>36527</c:v>
                </c:pt>
                <c:pt idx="7">
                  <c:v>36893</c:v>
                </c:pt>
                <c:pt idx="8">
                  <c:v>37258</c:v>
                </c:pt>
                <c:pt idx="9">
                  <c:v>37623</c:v>
                </c:pt>
                <c:pt idx="10">
                  <c:v>37988</c:v>
                </c:pt>
                <c:pt idx="11">
                  <c:v>38354</c:v>
                </c:pt>
                <c:pt idx="12">
                  <c:v>38719</c:v>
                </c:pt>
                <c:pt idx="13">
                  <c:v>39084</c:v>
                </c:pt>
                <c:pt idx="14">
                  <c:v>39449</c:v>
                </c:pt>
                <c:pt idx="15">
                  <c:v>39815</c:v>
                </c:pt>
                <c:pt idx="16">
                  <c:v>40180</c:v>
                </c:pt>
                <c:pt idx="17">
                  <c:v>40545</c:v>
                </c:pt>
                <c:pt idx="18">
                  <c:v>40910</c:v>
                </c:pt>
                <c:pt idx="19">
                  <c:v>41276</c:v>
                </c:pt>
                <c:pt idx="20">
                  <c:v>41641</c:v>
                </c:pt>
                <c:pt idx="21">
                  <c:v>42006</c:v>
                </c:pt>
                <c:pt idx="22">
                  <c:v>42371</c:v>
                </c:pt>
                <c:pt idx="23">
                  <c:v>42737</c:v>
                </c:pt>
                <c:pt idx="24">
                  <c:v>43102</c:v>
                </c:pt>
              </c:numCache>
            </c:numRef>
          </c:cat>
          <c:val>
            <c:numRef>
              <c:f>'Budgetmallar dubbla spalter'!$B$22:$B$46</c:f>
              <c:numCache>
                <c:formatCode>General</c:formatCode>
                <c:ptCount val="25"/>
                <c:pt idx="0">
                  <c:v>28.170136151213271</c:v>
                </c:pt>
                <c:pt idx="1">
                  <c:v>27.455209065651971</c:v>
                </c:pt>
                <c:pt idx="2">
                  <c:v>27.298019730971401</c:v>
                </c:pt>
                <c:pt idx="3">
                  <c:v>27.382483011283583</c:v>
                </c:pt>
                <c:pt idx="4">
                  <c:v>27.313033617175346</c:v>
                </c:pt>
                <c:pt idx="5">
                  <c:v>27.38628840336732</c:v>
                </c:pt>
                <c:pt idx="6">
                  <c:v>26.285725944047293</c:v>
                </c:pt>
                <c:pt idx="7">
                  <c:v>26.17868664735764</c:v>
                </c:pt>
                <c:pt idx="8">
                  <c:v>26.743420898245617</c:v>
                </c:pt>
                <c:pt idx="9">
                  <c:v>27.151265217199814</c:v>
                </c:pt>
                <c:pt idx="10">
                  <c:v>27.475550191616744</c:v>
                </c:pt>
                <c:pt idx="11">
                  <c:v>27.371686995472899</c:v>
                </c:pt>
                <c:pt idx="12">
                  <c:v>27.12293044021758</c:v>
                </c:pt>
                <c:pt idx="13">
                  <c:v>26.608188181898839</c:v>
                </c:pt>
                <c:pt idx="14">
                  <c:v>26.285196673814255</c:v>
                </c:pt>
                <c:pt idx="15">
                  <c:v>26.657689610827696</c:v>
                </c:pt>
                <c:pt idx="16">
                  <c:v>26.32055943039791</c:v>
                </c:pt>
                <c:pt idx="17">
                  <c:v>26.06166218781269</c:v>
                </c:pt>
                <c:pt idx="18">
                  <c:v>26.020849868664936</c:v>
                </c:pt>
                <c:pt idx="19">
                  <c:v>26.099076332415954</c:v>
                </c:pt>
                <c:pt idx="20">
                  <c:v>26.01606058200473</c:v>
                </c:pt>
                <c:pt idx="21">
                  <c:v>25.900421736835945</c:v>
                </c:pt>
                <c:pt idx="22">
                  <c:v>25.77143288967741</c:v>
                </c:pt>
                <c:pt idx="23">
                  <c:v>25.704389069224227</c:v>
                </c:pt>
                <c:pt idx="24">
                  <c:v>25.592260487136002</c:v>
                </c:pt>
              </c:numCache>
            </c:numRef>
          </c:val>
          <c:smooth val="0"/>
        </c:ser>
        <c:ser>
          <c:idx val="1"/>
          <c:order val="1"/>
          <c:tx>
            <c:strRef>
              <c:f>'Budgetmallar dubbla spalter'!$C$19</c:f>
              <c:strCache>
                <c:ptCount val="1"/>
                <c:pt idx="0">
                  <c:v>Arbetade timmar i kommunfinansierad verksamhet</c:v>
                </c:pt>
              </c:strCache>
            </c:strRef>
          </c:tx>
          <c:spPr>
            <a:ln w="25400">
              <a:solidFill>
                <a:srgbClr val="000000"/>
              </a:solidFill>
              <a:prstDash val="solid"/>
            </a:ln>
          </c:spPr>
          <c:marker>
            <c:symbol val="none"/>
          </c:marker>
          <c:cat>
            <c:numRef>
              <c:f>'Budgetmallar dubbla spalter'!$A$22:$A$46</c:f>
              <c:numCache>
                <c:formatCode>m/d/yyyy</c:formatCode>
                <c:ptCount val="25"/>
                <c:pt idx="0">
                  <c:v>34336</c:v>
                </c:pt>
                <c:pt idx="1">
                  <c:v>34701</c:v>
                </c:pt>
                <c:pt idx="2">
                  <c:v>35066</c:v>
                </c:pt>
                <c:pt idx="3">
                  <c:v>35432</c:v>
                </c:pt>
                <c:pt idx="4">
                  <c:v>35797</c:v>
                </c:pt>
                <c:pt idx="5">
                  <c:v>36162</c:v>
                </c:pt>
                <c:pt idx="6">
                  <c:v>36527</c:v>
                </c:pt>
                <c:pt idx="7">
                  <c:v>36893</c:v>
                </c:pt>
                <c:pt idx="8">
                  <c:v>37258</c:v>
                </c:pt>
                <c:pt idx="9">
                  <c:v>37623</c:v>
                </c:pt>
                <c:pt idx="10">
                  <c:v>37988</c:v>
                </c:pt>
                <c:pt idx="11">
                  <c:v>38354</c:v>
                </c:pt>
                <c:pt idx="12">
                  <c:v>38719</c:v>
                </c:pt>
                <c:pt idx="13">
                  <c:v>39084</c:v>
                </c:pt>
                <c:pt idx="14">
                  <c:v>39449</c:v>
                </c:pt>
                <c:pt idx="15">
                  <c:v>39815</c:v>
                </c:pt>
                <c:pt idx="16">
                  <c:v>40180</c:v>
                </c:pt>
                <c:pt idx="17">
                  <c:v>40545</c:v>
                </c:pt>
                <c:pt idx="18">
                  <c:v>40910</c:v>
                </c:pt>
                <c:pt idx="19">
                  <c:v>41276</c:v>
                </c:pt>
                <c:pt idx="20">
                  <c:v>41641</c:v>
                </c:pt>
                <c:pt idx="21">
                  <c:v>42006</c:v>
                </c:pt>
                <c:pt idx="22">
                  <c:v>42371</c:v>
                </c:pt>
                <c:pt idx="23">
                  <c:v>42737</c:v>
                </c:pt>
                <c:pt idx="24">
                  <c:v>43102</c:v>
                </c:pt>
              </c:numCache>
            </c:numRef>
          </c:cat>
          <c:val>
            <c:numRef>
              <c:f>'Budgetmallar dubbla spalter'!$C$22:$C$46</c:f>
              <c:numCache>
                <c:formatCode>General</c:formatCode>
                <c:ptCount val="25"/>
                <c:pt idx="0">
                  <c:v>24.43834206841186</c:v>
                </c:pt>
                <c:pt idx="1">
                  <c:v>24.09086497445178</c:v>
                </c:pt>
                <c:pt idx="2">
                  <c:v>24.089244622404426</c:v>
                </c:pt>
                <c:pt idx="3">
                  <c:v>24.1496956974262</c:v>
                </c:pt>
                <c:pt idx="4">
                  <c:v>24.364975203403034</c:v>
                </c:pt>
                <c:pt idx="5">
                  <c:v>24.278717541516528</c:v>
                </c:pt>
                <c:pt idx="6">
                  <c:v>23.400830941091908</c:v>
                </c:pt>
                <c:pt idx="7">
                  <c:v>23.362219625704622</c:v>
                </c:pt>
                <c:pt idx="8">
                  <c:v>24.075565198007876</c:v>
                </c:pt>
                <c:pt idx="9">
                  <c:v>24.469672165608458</c:v>
                </c:pt>
                <c:pt idx="10">
                  <c:v>24.719628015554111</c:v>
                </c:pt>
                <c:pt idx="11">
                  <c:v>24.638586467390063</c:v>
                </c:pt>
                <c:pt idx="12">
                  <c:v>24.533571040948893</c:v>
                </c:pt>
                <c:pt idx="13">
                  <c:v>24.295290525935748</c:v>
                </c:pt>
                <c:pt idx="14">
                  <c:v>24.146411911222778</c:v>
                </c:pt>
                <c:pt idx="15">
                  <c:v>24.906545544583324</c:v>
                </c:pt>
                <c:pt idx="16">
                  <c:v>24.423407486116815</c:v>
                </c:pt>
                <c:pt idx="17">
                  <c:v>24.295047263747492</c:v>
                </c:pt>
                <c:pt idx="18">
                  <c:v>24.388374120475561</c:v>
                </c:pt>
                <c:pt idx="19">
                  <c:v>24.534262580639808</c:v>
                </c:pt>
                <c:pt idx="20">
                  <c:v>24.43954745781334</c:v>
                </c:pt>
                <c:pt idx="21">
                  <c:v>24.336622893767228</c:v>
                </c:pt>
                <c:pt idx="22">
                  <c:v>24.193442081153417</c:v>
                </c:pt>
                <c:pt idx="23">
                  <c:v>24.127231414752671</c:v>
                </c:pt>
                <c:pt idx="24">
                  <c:v>24.047395993613669</c:v>
                </c:pt>
              </c:numCache>
            </c:numRef>
          </c:val>
          <c:smooth val="0"/>
        </c:ser>
        <c:dLbls>
          <c:showLegendKey val="0"/>
          <c:showVal val="0"/>
          <c:showCatName val="0"/>
          <c:showSerName val="0"/>
          <c:showPercent val="0"/>
          <c:showBubbleSize val="0"/>
        </c:dLbls>
        <c:marker val="1"/>
        <c:smooth val="0"/>
        <c:axId val="198019712"/>
        <c:axId val="198025600"/>
      </c:lineChart>
      <c:dateAx>
        <c:axId val="198019712"/>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8025600"/>
        <c:crosses val="autoZero"/>
        <c:auto val="1"/>
        <c:lblOffset val="100"/>
        <c:baseTimeUnit val="years"/>
      </c:dateAx>
      <c:valAx>
        <c:axId val="198025600"/>
        <c:scaling>
          <c:orientation val="minMax"/>
          <c:min val="2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8019712"/>
        <c:crossesAt val="1"/>
        <c:crossBetween val="between"/>
      </c:valAx>
      <c:spPr>
        <a:noFill/>
        <a:ln w="3175">
          <a:solidFill>
            <a:srgbClr val="000000"/>
          </a:solidFill>
          <a:prstDash val="solid"/>
        </a:ln>
      </c:spPr>
    </c:plotArea>
    <c:legend>
      <c:legendPos val="b"/>
      <c:layout>
        <c:manualLayout>
          <c:xMode val="edge"/>
          <c:yMode val="edge"/>
          <c:x val="0.15151465576005455"/>
          <c:y val="0.70285950413223142"/>
          <c:w val="0.77749761417859575"/>
          <c:h val="0.15820752984389347"/>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8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Inkomster </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spalter'!$A$23:$A$48</c:f>
              <c:numCache>
                <c:formatCode>yyyy;@</c:formatCode>
                <c:ptCount val="26"/>
                <c:pt idx="0">
                  <c:v>33970</c:v>
                </c:pt>
                <c:pt idx="1">
                  <c:v>34335</c:v>
                </c:pt>
                <c:pt idx="2">
                  <c:v>34700</c:v>
                </c:pt>
                <c:pt idx="3">
                  <c:v>35065</c:v>
                </c:pt>
                <c:pt idx="4">
                  <c:v>35431</c:v>
                </c:pt>
                <c:pt idx="5">
                  <c:v>35796</c:v>
                </c:pt>
                <c:pt idx="6">
                  <c:v>36161</c:v>
                </c:pt>
                <c:pt idx="7">
                  <c:v>36526</c:v>
                </c:pt>
                <c:pt idx="8">
                  <c:v>36892</c:v>
                </c:pt>
                <c:pt idx="9">
                  <c:v>37257</c:v>
                </c:pt>
                <c:pt idx="10">
                  <c:v>37622</c:v>
                </c:pt>
                <c:pt idx="11">
                  <c:v>37987</c:v>
                </c:pt>
                <c:pt idx="12">
                  <c:v>38353</c:v>
                </c:pt>
                <c:pt idx="13">
                  <c:v>38718</c:v>
                </c:pt>
                <c:pt idx="14">
                  <c:v>39083</c:v>
                </c:pt>
                <c:pt idx="15">
                  <c:v>39448</c:v>
                </c:pt>
                <c:pt idx="16">
                  <c:v>39814</c:v>
                </c:pt>
                <c:pt idx="17">
                  <c:v>40179</c:v>
                </c:pt>
                <c:pt idx="18">
                  <c:v>40544</c:v>
                </c:pt>
                <c:pt idx="19">
                  <c:v>40909</c:v>
                </c:pt>
                <c:pt idx="20">
                  <c:v>41275</c:v>
                </c:pt>
                <c:pt idx="21">
                  <c:v>41640</c:v>
                </c:pt>
                <c:pt idx="22">
                  <c:v>42005</c:v>
                </c:pt>
                <c:pt idx="23">
                  <c:v>42370</c:v>
                </c:pt>
                <c:pt idx="24">
                  <c:v>42736</c:v>
                </c:pt>
                <c:pt idx="25">
                  <c:v>43101</c:v>
                </c:pt>
              </c:numCache>
            </c:numRef>
          </c:cat>
          <c:val>
            <c:numRef>
              <c:f>'Budgetmallar dubbla spalter'!$B$23:$B$48</c:f>
              <c:numCache>
                <c:formatCode>0.00</c:formatCode>
                <c:ptCount val="26"/>
                <c:pt idx="0">
                  <c:v>23.543869444421482</c:v>
                </c:pt>
                <c:pt idx="1">
                  <c:v>22.296775623321505</c:v>
                </c:pt>
                <c:pt idx="2">
                  <c:v>21.361148335935233</c:v>
                </c:pt>
                <c:pt idx="3">
                  <c:v>21.521698675505618</c:v>
                </c:pt>
                <c:pt idx="4">
                  <c:v>21.322791450334922</c:v>
                </c:pt>
                <c:pt idx="5">
                  <c:v>22.163638554407257</c:v>
                </c:pt>
                <c:pt idx="6">
                  <c:v>21.71635052218436</c:v>
                </c:pt>
                <c:pt idx="7">
                  <c:v>21.646456527122464</c:v>
                </c:pt>
                <c:pt idx="8">
                  <c:v>22.036442389539516</c:v>
                </c:pt>
                <c:pt idx="9">
                  <c:v>22.317863178959172</c:v>
                </c:pt>
                <c:pt idx="10">
                  <c:v>22.569037989018678</c:v>
                </c:pt>
                <c:pt idx="11">
                  <c:v>22.243463535863224</c:v>
                </c:pt>
                <c:pt idx="12">
                  <c:v>22.68201308959603</c:v>
                </c:pt>
                <c:pt idx="13">
                  <c:v>22.291745910992773</c:v>
                </c:pt>
                <c:pt idx="14">
                  <c:v>22.220729375198736</c:v>
                </c:pt>
                <c:pt idx="15">
                  <c:v>22.761771608328758</c:v>
                </c:pt>
                <c:pt idx="16">
                  <c:v>23.947079487022627</c:v>
                </c:pt>
                <c:pt idx="17">
                  <c:v>23.44984960439319</c:v>
                </c:pt>
                <c:pt idx="18">
                  <c:v>23.082576483037272</c:v>
                </c:pt>
                <c:pt idx="19">
                  <c:v>23.645036818511038</c:v>
                </c:pt>
                <c:pt idx="20">
                  <c:v>24.004772184853927</c:v>
                </c:pt>
                <c:pt idx="21">
                  <c:v>23.651159416933794</c:v>
                </c:pt>
                <c:pt idx="22">
                  <c:v>23.271552477925418</c:v>
                </c:pt>
                <c:pt idx="23">
                  <c:v>23.079222507192345</c:v>
                </c:pt>
                <c:pt idx="24">
                  <c:v>23.00769419511121</c:v>
                </c:pt>
                <c:pt idx="25">
                  <c:v>22.852333820657947</c:v>
                </c:pt>
              </c:numCache>
            </c:numRef>
          </c:val>
          <c:smooth val="0"/>
        </c:ser>
        <c:ser>
          <c:idx val="1"/>
          <c:order val="1"/>
          <c:tx>
            <c:strRef>
              <c:f>'Budgetmallar dubbla spalter'!$C$19</c:f>
              <c:strCache>
                <c:ptCount val="1"/>
                <c:pt idx="0">
                  <c:v>Utgifter</c:v>
                </c:pt>
              </c:strCache>
            </c:strRef>
          </c:tx>
          <c:spPr>
            <a:ln w="25400">
              <a:solidFill>
                <a:srgbClr val="000000"/>
              </a:solidFill>
              <a:prstDash val="solid"/>
            </a:ln>
          </c:spPr>
          <c:marker>
            <c:symbol val="none"/>
          </c:marker>
          <c:cat>
            <c:numRef>
              <c:f>'Budgetmallar dubbla spalter'!$A$23:$A$48</c:f>
              <c:numCache>
                <c:formatCode>yyyy;@</c:formatCode>
                <c:ptCount val="26"/>
                <c:pt idx="0">
                  <c:v>33970</c:v>
                </c:pt>
                <c:pt idx="1">
                  <c:v>34335</c:v>
                </c:pt>
                <c:pt idx="2">
                  <c:v>34700</c:v>
                </c:pt>
                <c:pt idx="3">
                  <c:v>35065</c:v>
                </c:pt>
                <c:pt idx="4">
                  <c:v>35431</c:v>
                </c:pt>
                <c:pt idx="5">
                  <c:v>35796</c:v>
                </c:pt>
                <c:pt idx="6">
                  <c:v>36161</c:v>
                </c:pt>
                <c:pt idx="7">
                  <c:v>36526</c:v>
                </c:pt>
                <c:pt idx="8">
                  <c:v>36892</c:v>
                </c:pt>
                <c:pt idx="9">
                  <c:v>37257</c:v>
                </c:pt>
                <c:pt idx="10">
                  <c:v>37622</c:v>
                </c:pt>
                <c:pt idx="11">
                  <c:v>37987</c:v>
                </c:pt>
                <c:pt idx="12">
                  <c:v>38353</c:v>
                </c:pt>
                <c:pt idx="13">
                  <c:v>38718</c:v>
                </c:pt>
                <c:pt idx="14">
                  <c:v>39083</c:v>
                </c:pt>
                <c:pt idx="15">
                  <c:v>39448</c:v>
                </c:pt>
                <c:pt idx="16">
                  <c:v>39814</c:v>
                </c:pt>
                <c:pt idx="17">
                  <c:v>40179</c:v>
                </c:pt>
                <c:pt idx="18">
                  <c:v>40544</c:v>
                </c:pt>
                <c:pt idx="19">
                  <c:v>40909</c:v>
                </c:pt>
                <c:pt idx="20">
                  <c:v>41275</c:v>
                </c:pt>
                <c:pt idx="21">
                  <c:v>41640</c:v>
                </c:pt>
                <c:pt idx="22">
                  <c:v>42005</c:v>
                </c:pt>
                <c:pt idx="23">
                  <c:v>42370</c:v>
                </c:pt>
                <c:pt idx="24">
                  <c:v>42736</c:v>
                </c:pt>
                <c:pt idx="25">
                  <c:v>43101</c:v>
                </c:pt>
              </c:numCache>
            </c:numRef>
          </c:cat>
          <c:val>
            <c:numRef>
              <c:f>'Budgetmallar dubbla spalter'!$C$23:$C$48</c:f>
              <c:numCache>
                <c:formatCode>0.00</c:formatCode>
                <c:ptCount val="26"/>
                <c:pt idx="0">
                  <c:v>24.4992022465551</c:v>
                </c:pt>
                <c:pt idx="1">
                  <c:v>23.139388581355284</c:v>
                </c:pt>
                <c:pt idx="2">
                  <c:v>22.147244518740589</c:v>
                </c:pt>
                <c:pt idx="3">
                  <c:v>22.318768659836078</c:v>
                </c:pt>
                <c:pt idx="4">
                  <c:v>22.28792936117555</c:v>
                </c:pt>
                <c:pt idx="5">
                  <c:v>22.820173983123162</c:v>
                </c:pt>
                <c:pt idx="6">
                  <c:v>22.51904559485714</c:v>
                </c:pt>
                <c:pt idx="7">
                  <c:v>21.582230791539153</c:v>
                </c:pt>
                <c:pt idx="8">
                  <c:v>22.283289310808676</c:v>
                </c:pt>
                <c:pt idx="9">
                  <c:v>22.910260554994004</c:v>
                </c:pt>
                <c:pt idx="10">
                  <c:v>22.918407916798795</c:v>
                </c:pt>
                <c:pt idx="11">
                  <c:v>22.209716278767374</c:v>
                </c:pt>
                <c:pt idx="12">
                  <c:v>22.255454750620626</c:v>
                </c:pt>
                <c:pt idx="13">
                  <c:v>22.161128620333642</c:v>
                </c:pt>
                <c:pt idx="14">
                  <c:v>22.109885483704829</c:v>
                </c:pt>
                <c:pt idx="15">
                  <c:v>22.874837719079245</c:v>
                </c:pt>
                <c:pt idx="16">
                  <c:v>24.231837954272503</c:v>
                </c:pt>
                <c:pt idx="17">
                  <c:v>23.262106029876577</c:v>
                </c:pt>
                <c:pt idx="18">
                  <c:v>23.445393434300339</c:v>
                </c:pt>
                <c:pt idx="19">
                  <c:v>23.753383728074613</c:v>
                </c:pt>
                <c:pt idx="20">
                  <c:v>24.213004974144244</c:v>
                </c:pt>
                <c:pt idx="21">
                  <c:v>23.895787172692113</c:v>
                </c:pt>
                <c:pt idx="22">
                  <c:v>23.45327153823008</c:v>
                </c:pt>
                <c:pt idx="23">
                  <c:v>23.226125724439743</c:v>
                </c:pt>
                <c:pt idx="24">
                  <c:v>23.14294712358512</c:v>
                </c:pt>
                <c:pt idx="25">
                  <c:v>23.01640114344282</c:v>
                </c:pt>
              </c:numCache>
            </c:numRef>
          </c:val>
          <c:smooth val="0"/>
        </c:ser>
        <c:dLbls>
          <c:showLegendKey val="0"/>
          <c:showVal val="0"/>
          <c:showCatName val="0"/>
          <c:showSerName val="0"/>
          <c:showPercent val="0"/>
          <c:showBubbleSize val="0"/>
        </c:dLbls>
        <c:marker val="1"/>
        <c:smooth val="0"/>
        <c:axId val="198252416"/>
        <c:axId val="198253952"/>
      </c:lineChart>
      <c:dateAx>
        <c:axId val="198252416"/>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8253952"/>
        <c:crosses val="autoZero"/>
        <c:auto val="1"/>
        <c:lblOffset val="100"/>
        <c:baseTimeUnit val="years"/>
      </c:dateAx>
      <c:valAx>
        <c:axId val="198253952"/>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8252416"/>
        <c:crossesAt val="1"/>
        <c:crossBetween val="between"/>
      </c:valAx>
      <c:spPr>
        <a:noFill/>
        <a:ln w="3175">
          <a:solidFill>
            <a:srgbClr val="000000"/>
          </a:solidFill>
          <a:prstDash val="solid"/>
        </a:ln>
      </c:spPr>
    </c:plotArea>
    <c:legend>
      <c:legendPos val="b"/>
      <c:layout>
        <c:manualLayout>
          <c:xMode val="edge"/>
          <c:yMode val="edge"/>
          <c:x val="0.12554328561690525"/>
          <c:y val="7.8938640132669977E-2"/>
          <c:w val="0.79314723926380371"/>
          <c:h val="2.9397493927520248E-2"/>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8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'Budgetmallar dubbla spalter'!$B$19</c:f>
              <c:strCache>
                <c:ptCount val="1"/>
                <c:pt idx="0">
                  <c:v>Finansiellt sparande</c:v>
                </c:pt>
              </c:strCache>
            </c:strRef>
          </c:tx>
          <c:spPr>
            <a:solidFill>
              <a:srgbClr val="000000"/>
            </a:solidFill>
            <a:ln w="25400">
              <a:noFill/>
            </a:ln>
          </c:spPr>
          <c:invertIfNegative val="0"/>
          <c:dPt>
            <c:idx val="0"/>
            <c:invertIfNegative val="0"/>
            <c:bubble3D val="0"/>
          </c:dPt>
          <c:dPt>
            <c:idx val="1"/>
            <c:invertIfNegative val="0"/>
            <c:bubble3D val="0"/>
          </c:dPt>
          <c:dPt>
            <c:idx val="2"/>
            <c:invertIfNegative val="0"/>
            <c:bubble3D val="0"/>
          </c:dPt>
          <c:dPt>
            <c:idx val="3"/>
            <c:invertIfNegative val="0"/>
            <c:bubble3D val="0"/>
          </c:dPt>
          <c:dPt>
            <c:idx val="4"/>
            <c:invertIfNegative val="0"/>
            <c:bubble3D val="0"/>
          </c:dPt>
          <c:dPt>
            <c:idx val="5"/>
            <c:invertIfNegative val="0"/>
            <c:bubble3D val="0"/>
          </c:dPt>
          <c:dPt>
            <c:idx val="6"/>
            <c:invertIfNegative val="0"/>
            <c:bubble3D val="0"/>
          </c:dPt>
          <c:dPt>
            <c:idx val="7"/>
            <c:invertIfNegative val="0"/>
            <c:bubble3D val="0"/>
          </c:dPt>
          <c:dPt>
            <c:idx val="8"/>
            <c:invertIfNegative val="0"/>
            <c:bubble3D val="0"/>
          </c:dPt>
          <c:dPt>
            <c:idx val="9"/>
            <c:invertIfNegative val="0"/>
            <c:bubble3D val="0"/>
          </c:dPt>
          <c:dPt>
            <c:idx val="10"/>
            <c:invertIfNegative val="0"/>
            <c:bubble3D val="0"/>
          </c:dPt>
          <c:cat>
            <c:numRef>
              <c:f>'Budgetmallar dubbla spalter'!$A$20:$A$40</c:f>
              <c:numCache>
                <c:formatCode>yyyy;@</c:formatCode>
                <c:ptCount val="21"/>
                <c:pt idx="0">
                  <c:v>33970</c:v>
                </c:pt>
                <c:pt idx="1">
                  <c:v>34335</c:v>
                </c:pt>
                <c:pt idx="2">
                  <c:v>34700</c:v>
                </c:pt>
                <c:pt idx="3">
                  <c:v>35065</c:v>
                </c:pt>
                <c:pt idx="4">
                  <c:v>35431</c:v>
                </c:pt>
                <c:pt idx="5">
                  <c:v>35796</c:v>
                </c:pt>
                <c:pt idx="6">
                  <c:v>36161</c:v>
                </c:pt>
                <c:pt idx="7">
                  <c:v>36526</c:v>
                </c:pt>
                <c:pt idx="8">
                  <c:v>36892</c:v>
                </c:pt>
                <c:pt idx="9">
                  <c:v>37257</c:v>
                </c:pt>
                <c:pt idx="10">
                  <c:v>37622</c:v>
                </c:pt>
                <c:pt idx="11">
                  <c:v>37987</c:v>
                </c:pt>
                <c:pt idx="12">
                  <c:v>38353</c:v>
                </c:pt>
                <c:pt idx="13">
                  <c:v>38718</c:v>
                </c:pt>
                <c:pt idx="14">
                  <c:v>39083</c:v>
                </c:pt>
                <c:pt idx="15">
                  <c:v>39448</c:v>
                </c:pt>
                <c:pt idx="16">
                  <c:v>39814</c:v>
                </c:pt>
                <c:pt idx="17">
                  <c:v>40179</c:v>
                </c:pt>
                <c:pt idx="18">
                  <c:v>40544</c:v>
                </c:pt>
                <c:pt idx="19">
                  <c:v>40909</c:v>
                </c:pt>
                <c:pt idx="20">
                  <c:v>41275</c:v>
                </c:pt>
              </c:numCache>
            </c:numRef>
          </c:cat>
          <c:val>
            <c:numRef>
              <c:f>'Budgetmallar dubbla spalter'!$B$20:$B$40</c:f>
              <c:numCache>
                <c:formatCode>General</c:formatCode>
                <c:ptCount val="21"/>
                <c:pt idx="0">
                  <c:v>-5.3890000000000002</c:v>
                </c:pt>
                <c:pt idx="1">
                  <c:v>-4.952</c:v>
                </c:pt>
                <c:pt idx="2">
                  <c:v>-6.415</c:v>
                </c:pt>
                <c:pt idx="3">
                  <c:v>-6.476</c:v>
                </c:pt>
                <c:pt idx="4">
                  <c:v>-9.2669999999999995</c:v>
                </c:pt>
                <c:pt idx="5">
                  <c:v>-3.5710000000000002</c:v>
                </c:pt>
                <c:pt idx="6">
                  <c:v>-7.0979999999999999</c:v>
                </c:pt>
                <c:pt idx="7">
                  <c:v>1.4549999600000001</c:v>
                </c:pt>
                <c:pt idx="8">
                  <c:v>-5.7970000399999995</c:v>
                </c:pt>
                <c:pt idx="9">
                  <c:v>-14.476000040000001</c:v>
                </c:pt>
                <c:pt idx="10">
                  <c:v>-8.8910000400000015</c:v>
                </c:pt>
                <c:pt idx="11">
                  <c:v>0.89799996000000004</c:v>
                </c:pt>
                <c:pt idx="12">
                  <c:v>11.812999959999999</c:v>
                </c:pt>
                <c:pt idx="13">
                  <c:v>3.8459999599999999</c:v>
                </c:pt>
                <c:pt idx="14">
                  <c:v>3.4649999600000001</c:v>
                </c:pt>
                <c:pt idx="15">
                  <c:v>-3.62300004</c:v>
                </c:pt>
                <c:pt idx="16">
                  <c:v>-8.844000040000001</c:v>
                </c:pt>
                <c:pt idx="17">
                  <c:v>6.266</c:v>
                </c:pt>
                <c:pt idx="18">
                  <c:v>-12.628</c:v>
                </c:pt>
                <c:pt idx="19">
                  <c:v>-3.8460000000000001</c:v>
                </c:pt>
                <c:pt idx="20">
                  <c:v>-7.5679999999999996</c:v>
                </c:pt>
              </c:numCache>
            </c:numRef>
          </c:val>
        </c:ser>
        <c:ser>
          <c:idx val="1"/>
          <c:order val="1"/>
          <c:tx>
            <c:strRef>
              <c:f>'Budgetmallar dubbla spalter'!$C$19</c:f>
              <c:strCache>
                <c:ptCount val="1"/>
                <c:pt idx="0">
                  <c:v>Resultat före extraordinära poster</c:v>
                </c:pt>
              </c:strCache>
            </c:strRef>
          </c:tx>
          <c:spPr>
            <a:solidFill>
              <a:srgbClr val="808080"/>
            </a:solidFill>
            <a:ln w="25400">
              <a:noFill/>
            </a:ln>
          </c:spPr>
          <c:invertIfNegative val="0"/>
          <c:cat>
            <c:numRef>
              <c:f>'Budgetmallar dubbla spalter'!$A$20:$A$40</c:f>
              <c:numCache>
                <c:formatCode>yyyy;@</c:formatCode>
                <c:ptCount val="21"/>
                <c:pt idx="0">
                  <c:v>33970</c:v>
                </c:pt>
                <c:pt idx="1">
                  <c:v>34335</c:v>
                </c:pt>
                <c:pt idx="2">
                  <c:v>34700</c:v>
                </c:pt>
                <c:pt idx="3">
                  <c:v>35065</c:v>
                </c:pt>
                <c:pt idx="4">
                  <c:v>35431</c:v>
                </c:pt>
                <c:pt idx="5">
                  <c:v>35796</c:v>
                </c:pt>
                <c:pt idx="6">
                  <c:v>36161</c:v>
                </c:pt>
                <c:pt idx="7">
                  <c:v>36526</c:v>
                </c:pt>
                <c:pt idx="8">
                  <c:v>36892</c:v>
                </c:pt>
                <c:pt idx="9">
                  <c:v>37257</c:v>
                </c:pt>
                <c:pt idx="10">
                  <c:v>37622</c:v>
                </c:pt>
                <c:pt idx="11">
                  <c:v>37987</c:v>
                </c:pt>
                <c:pt idx="12">
                  <c:v>38353</c:v>
                </c:pt>
                <c:pt idx="13">
                  <c:v>38718</c:v>
                </c:pt>
                <c:pt idx="14">
                  <c:v>39083</c:v>
                </c:pt>
                <c:pt idx="15">
                  <c:v>39448</c:v>
                </c:pt>
                <c:pt idx="16">
                  <c:v>39814</c:v>
                </c:pt>
                <c:pt idx="17">
                  <c:v>40179</c:v>
                </c:pt>
                <c:pt idx="18">
                  <c:v>40544</c:v>
                </c:pt>
                <c:pt idx="19">
                  <c:v>40909</c:v>
                </c:pt>
                <c:pt idx="20">
                  <c:v>41275</c:v>
                </c:pt>
              </c:numCache>
            </c:numRef>
          </c:cat>
          <c:val>
            <c:numRef>
              <c:f>'Budgetmallar dubbla spalter'!$C$20:$C$40</c:f>
              <c:numCache>
                <c:formatCode>General</c:formatCode>
                <c:ptCount val="21"/>
                <c:pt idx="0">
                  <c:v>-2.7605</c:v>
                </c:pt>
                <c:pt idx="1">
                  <c:v>-8.9749999999999996</c:v>
                </c:pt>
                <c:pt idx="2">
                  <c:v>-3.3540000000000001</c:v>
                </c:pt>
                <c:pt idx="3">
                  <c:v>-9.9690000000000083</c:v>
                </c:pt>
                <c:pt idx="4">
                  <c:v>-8.8834000000000088</c:v>
                </c:pt>
                <c:pt idx="5">
                  <c:v>-7.882981</c:v>
                </c:pt>
                <c:pt idx="6">
                  <c:v>-7.616778</c:v>
                </c:pt>
                <c:pt idx="7">
                  <c:v>1.3860279999999998</c:v>
                </c:pt>
                <c:pt idx="8">
                  <c:v>1.3411</c:v>
                </c:pt>
                <c:pt idx="9">
                  <c:v>-7.0564960000000001</c:v>
                </c:pt>
                <c:pt idx="10">
                  <c:v>-0.80669399999999991</c:v>
                </c:pt>
                <c:pt idx="11">
                  <c:v>2.1958419999999998</c:v>
                </c:pt>
                <c:pt idx="12">
                  <c:v>13.279724</c:v>
                </c:pt>
                <c:pt idx="13">
                  <c:v>15.171707</c:v>
                </c:pt>
                <c:pt idx="14">
                  <c:v>14.068900000000001</c:v>
                </c:pt>
                <c:pt idx="15">
                  <c:v>7.931</c:v>
                </c:pt>
                <c:pt idx="16">
                  <c:v>13.347</c:v>
                </c:pt>
                <c:pt idx="17">
                  <c:v>18.305</c:v>
                </c:pt>
                <c:pt idx="18">
                  <c:v>6.8979999999999997</c:v>
                </c:pt>
                <c:pt idx="19">
                  <c:v>19.314</c:v>
                </c:pt>
                <c:pt idx="20">
                  <c:v>13.91</c:v>
                </c:pt>
              </c:numCache>
            </c:numRef>
          </c:val>
        </c:ser>
        <c:dLbls>
          <c:showLegendKey val="0"/>
          <c:showVal val="0"/>
          <c:showCatName val="0"/>
          <c:showSerName val="0"/>
          <c:showPercent val="0"/>
          <c:showBubbleSize val="0"/>
        </c:dLbls>
        <c:gapWidth val="50"/>
        <c:axId val="198301184"/>
        <c:axId val="198302720"/>
      </c:barChart>
      <c:lineChart>
        <c:grouping val="standard"/>
        <c:varyColors val="0"/>
        <c:ser>
          <c:idx val="2"/>
          <c:order val="2"/>
          <c:tx>
            <c:strRef>
              <c:f>'Budgetmallar dubbla spalter'!$D$19</c:f>
              <c:strCache>
                <c:ptCount val="1"/>
                <c:pt idx="0">
                  <c:v>Finansiellt sparande som andel av BNP (höger axel)</c:v>
                </c:pt>
              </c:strCache>
            </c:strRef>
          </c:tx>
          <c:spPr>
            <a:ln w="22225">
              <a:solidFill>
                <a:srgbClr val="000000"/>
              </a:solidFill>
              <a:prstDash val="solid"/>
            </a:ln>
          </c:spPr>
          <c:marker>
            <c:symbol val="none"/>
          </c:marker>
          <c:cat>
            <c:numRef>
              <c:f>'Budgetmallar dubbla spalter'!$A$20:$A$40</c:f>
              <c:numCache>
                <c:formatCode>yyyy;@</c:formatCode>
                <c:ptCount val="21"/>
                <c:pt idx="0">
                  <c:v>33970</c:v>
                </c:pt>
                <c:pt idx="1">
                  <c:v>34335</c:v>
                </c:pt>
                <c:pt idx="2">
                  <c:v>34700</c:v>
                </c:pt>
                <c:pt idx="3">
                  <c:v>35065</c:v>
                </c:pt>
                <c:pt idx="4">
                  <c:v>35431</c:v>
                </c:pt>
                <c:pt idx="5">
                  <c:v>35796</c:v>
                </c:pt>
                <c:pt idx="6">
                  <c:v>36161</c:v>
                </c:pt>
                <c:pt idx="7">
                  <c:v>36526</c:v>
                </c:pt>
                <c:pt idx="8">
                  <c:v>36892</c:v>
                </c:pt>
                <c:pt idx="9">
                  <c:v>37257</c:v>
                </c:pt>
                <c:pt idx="10">
                  <c:v>37622</c:v>
                </c:pt>
                <c:pt idx="11">
                  <c:v>37987</c:v>
                </c:pt>
                <c:pt idx="12">
                  <c:v>38353</c:v>
                </c:pt>
                <c:pt idx="13">
                  <c:v>38718</c:v>
                </c:pt>
                <c:pt idx="14">
                  <c:v>39083</c:v>
                </c:pt>
                <c:pt idx="15">
                  <c:v>39448</c:v>
                </c:pt>
                <c:pt idx="16">
                  <c:v>39814</c:v>
                </c:pt>
                <c:pt idx="17">
                  <c:v>40179</c:v>
                </c:pt>
                <c:pt idx="18">
                  <c:v>40544</c:v>
                </c:pt>
                <c:pt idx="19">
                  <c:v>40909</c:v>
                </c:pt>
                <c:pt idx="20">
                  <c:v>41275</c:v>
                </c:pt>
              </c:numCache>
            </c:numRef>
          </c:cat>
          <c:val>
            <c:numRef>
              <c:f>'Budgetmallar dubbla spalter'!$D$20:$D$40</c:f>
              <c:numCache>
                <c:formatCode>General</c:formatCode>
                <c:ptCount val="21"/>
                <c:pt idx="0">
                  <c:v>-0.34269376760287967</c:v>
                </c:pt>
                <c:pt idx="1">
                  <c:v>-0.29500985351974396</c:v>
                </c:pt>
                <c:pt idx="2">
                  <c:v>-0.35450312918779275</c:v>
                </c:pt>
                <c:pt idx="3">
                  <c:v>-0.34931482834973554</c:v>
                </c:pt>
                <c:pt idx="4">
                  <c:v>-0.47941321932676256</c:v>
                </c:pt>
                <c:pt idx="5">
                  <c:v>-0.17634358901425365</c:v>
                </c:pt>
                <c:pt idx="6">
                  <c:v>-0.33192715559751801</c:v>
                </c:pt>
                <c:pt idx="7">
                  <c:v>6.4225735583308713E-2</c:v>
                </c:pt>
                <c:pt idx="8">
                  <c:v>-0.24684692126916022</c:v>
                </c:pt>
                <c:pt idx="9">
                  <c:v>-0.59239737603483344</c:v>
                </c:pt>
                <c:pt idx="10">
                  <c:v>-0.34936992778011583</c:v>
                </c:pt>
                <c:pt idx="11">
                  <c:v>3.3747257095849352E-2</c:v>
                </c:pt>
                <c:pt idx="12">
                  <c:v>0.42655833897540057</c:v>
                </c:pt>
                <c:pt idx="13">
                  <c:v>0.13061729065913166</c:v>
                </c:pt>
                <c:pt idx="14">
                  <c:v>0.11084389149390694</c:v>
                </c:pt>
                <c:pt idx="15">
                  <c:v>-0.11306611075048684</c:v>
                </c:pt>
                <c:pt idx="16">
                  <c:v>-0.28475846724987841</c:v>
                </c:pt>
                <c:pt idx="17">
                  <c:v>0.18774357451661125</c:v>
                </c:pt>
                <c:pt idx="18">
                  <c:v>-0.3628169512630644</c:v>
                </c:pt>
                <c:pt idx="19">
                  <c:v>-0.10834690956357268</c:v>
                </c:pt>
                <c:pt idx="20">
                  <c:v>-0.20823278929031913</c:v>
                </c:pt>
              </c:numCache>
            </c:numRef>
          </c:val>
          <c:smooth val="0"/>
        </c:ser>
        <c:dLbls>
          <c:showLegendKey val="0"/>
          <c:showVal val="0"/>
          <c:showCatName val="0"/>
          <c:showSerName val="0"/>
          <c:showPercent val="0"/>
          <c:showBubbleSize val="0"/>
        </c:dLbls>
        <c:marker val="1"/>
        <c:smooth val="0"/>
        <c:axId val="198314240"/>
        <c:axId val="198312704"/>
      </c:lineChart>
      <c:dateAx>
        <c:axId val="198301184"/>
        <c:scaling>
          <c:orientation val="minMax"/>
        </c:scaling>
        <c:delete val="0"/>
        <c:axPos val="b"/>
        <c:numFmt formatCode="yy"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198302720"/>
        <c:crosses val="autoZero"/>
        <c:auto val="1"/>
        <c:lblOffset val="100"/>
        <c:baseTimeUnit val="years"/>
      </c:dateAx>
      <c:valAx>
        <c:axId val="19830272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8301184"/>
        <c:crossesAt val="1"/>
        <c:crossBetween val="between"/>
      </c:valAx>
      <c:valAx>
        <c:axId val="198312704"/>
        <c:scaling>
          <c:orientation val="minMax"/>
        </c:scaling>
        <c:delete val="0"/>
        <c:axPos val="r"/>
        <c:numFmt formatCode="General" sourceLinked="1"/>
        <c:majorTickMark val="out"/>
        <c:minorTickMark val="none"/>
        <c:tickLblPos val="nextTo"/>
        <c:crossAx val="198314240"/>
        <c:crosses val="max"/>
        <c:crossBetween val="between"/>
      </c:valAx>
      <c:dateAx>
        <c:axId val="198314240"/>
        <c:scaling>
          <c:orientation val="minMax"/>
        </c:scaling>
        <c:delete val="1"/>
        <c:axPos val="b"/>
        <c:numFmt formatCode="yyyy;@" sourceLinked="1"/>
        <c:majorTickMark val="out"/>
        <c:minorTickMark val="none"/>
        <c:tickLblPos val="nextTo"/>
        <c:crossAx val="198312704"/>
        <c:crossesAt val="0"/>
        <c:auto val="1"/>
        <c:lblOffset val="100"/>
        <c:baseTimeUnit val="years"/>
      </c:dateAx>
      <c:spPr>
        <a:noFill/>
        <a:ln w="3175">
          <a:solidFill>
            <a:srgbClr val="000000"/>
          </a:solidFill>
          <a:prstDash val="solid"/>
        </a:ln>
      </c:spPr>
    </c:plotArea>
    <c:legend>
      <c:legendPos val="b"/>
      <c:layout>
        <c:manualLayout>
          <c:xMode val="edge"/>
          <c:yMode val="edge"/>
          <c:x val="7.360054533060667E-2"/>
          <c:y val="3.2855831037649219E-2"/>
          <c:w val="0.45348432174505793"/>
          <c:h val="0.35830532598714415"/>
        </c:manualLayout>
      </c:layout>
      <c:overlay val="0"/>
      <c:spPr>
        <a:noFill/>
        <a:ln w="25400">
          <a:noFill/>
        </a:ln>
        <a:effectLst/>
      </c:spPr>
      <c:txPr>
        <a:bodyPr/>
        <a:lstStyle/>
        <a:p>
          <a:pPr>
            <a:defRPr sz="650" b="1" baseline="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8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2410361281526919E-2"/>
          <c:y val="4.4843434343434345E-2"/>
          <c:w val="0.92105112474437623"/>
          <c:h val="0.93133333333333335"/>
        </c:manualLayout>
      </c:layout>
      <c:barChart>
        <c:barDir val="col"/>
        <c:grouping val="clustered"/>
        <c:varyColors val="0"/>
        <c:ser>
          <c:idx val="0"/>
          <c:order val="0"/>
          <c:tx>
            <c:strRef>
              <c:f>'[Diagram1 Resultatets andel av skatteintäkter och generella statsbidrag 2000-2013.xlsx]Budgetmallar dubbla spalter'!$B$19</c:f>
              <c:strCache>
                <c:ptCount val="1"/>
                <c:pt idx="0">
                  <c:v>Kommuner</c:v>
                </c:pt>
              </c:strCache>
            </c:strRef>
          </c:tx>
          <c:spPr>
            <a:solidFill>
              <a:sysClr val="window" lastClr="FFFFFF">
                <a:lumMod val="50000"/>
              </a:sysClr>
            </a:solidFill>
            <a:ln w="25400">
              <a:noFill/>
            </a:ln>
          </c:spPr>
          <c:invertIfNegative val="0"/>
          <c:dPt>
            <c:idx val="0"/>
            <c:invertIfNegative val="0"/>
            <c:bubble3D val="0"/>
          </c:dPt>
          <c:dPt>
            <c:idx val="1"/>
            <c:invertIfNegative val="0"/>
            <c:bubble3D val="0"/>
          </c:dPt>
          <c:dPt>
            <c:idx val="2"/>
            <c:invertIfNegative val="0"/>
            <c:bubble3D val="0"/>
          </c:dPt>
          <c:dPt>
            <c:idx val="3"/>
            <c:invertIfNegative val="0"/>
            <c:bubble3D val="0"/>
          </c:dPt>
          <c:dPt>
            <c:idx val="4"/>
            <c:invertIfNegative val="0"/>
            <c:bubble3D val="0"/>
          </c:dPt>
          <c:dPt>
            <c:idx val="5"/>
            <c:invertIfNegative val="0"/>
            <c:bubble3D val="0"/>
          </c:dPt>
          <c:dPt>
            <c:idx val="6"/>
            <c:invertIfNegative val="0"/>
            <c:bubble3D val="0"/>
          </c:dPt>
          <c:dPt>
            <c:idx val="7"/>
            <c:invertIfNegative val="0"/>
            <c:bubble3D val="0"/>
          </c:dPt>
          <c:dPt>
            <c:idx val="8"/>
            <c:invertIfNegative val="0"/>
            <c:bubble3D val="0"/>
          </c:dPt>
          <c:dPt>
            <c:idx val="9"/>
            <c:invertIfNegative val="0"/>
            <c:bubble3D val="0"/>
          </c:dPt>
          <c:dPt>
            <c:idx val="10"/>
            <c:invertIfNegative val="0"/>
            <c:bubble3D val="0"/>
          </c:dPt>
          <c:cat>
            <c:numRef>
              <c:f>'[Diagram1 Resultatets andel av skatteintäkter och generella statsbidrag 2000-2013.xlsx]Budgetmallar dubbla spalter'!$A$20:$A$33</c:f>
              <c:numCache>
                <c:formatCode>yyyy;@</c:formatCode>
                <c:ptCount val="14"/>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numCache>
            </c:numRef>
          </c:cat>
          <c:val>
            <c:numRef>
              <c:f>'[Diagram1 Resultatets andel av skatteintäkter och generella statsbidrag 2000-2013.xlsx]Budgetmallar dubbla spalter'!$B$20:$B$33</c:f>
              <c:numCache>
                <c:formatCode>General</c:formatCode>
                <c:ptCount val="14"/>
                <c:pt idx="0">
                  <c:v>3.2</c:v>
                </c:pt>
                <c:pt idx="1">
                  <c:v>3.9</c:v>
                </c:pt>
                <c:pt idx="2">
                  <c:v>1</c:v>
                </c:pt>
                <c:pt idx="3">
                  <c:v>0.7</c:v>
                </c:pt>
                <c:pt idx="4">
                  <c:v>1.7</c:v>
                </c:pt>
                <c:pt idx="5">
                  <c:v>3.4</c:v>
                </c:pt>
                <c:pt idx="6">
                  <c:v>5.5</c:v>
                </c:pt>
                <c:pt idx="7">
                  <c:v>5.2</c:v>
                </c:pt>
                <c:pt idx="8">
                  <c:v>1.6</c:v>
                </c:pt>
                <c:pt idx="9">
                  <c:v>2.7</c:v>
                </c:pt>
                <c:pt idx="10">
                  <c:v>3.4</c:v>
                </c:pt>
                <c:pt idx="11">
                  <c:v>2.2000000000000002</c:v>
                </c:pt>
                <c:pt idx="12">
                  <c:v>3.3</c:v>
                </c:pt>
                <c:pt idx="13">
                  <c:v>3.4</c:v>
                </c:pt>
              </c:numCache>
            </c:numRef>
          </c:val>
        </c:ser>
        <c:ser>
          <c:idx val="1"/>
          <c:order val="1"/>
          <c:tx>
            <c:strRef>
              <c:f>'[Diagram1 Resultatets andel av skatteintäkter och generella statsbidrag 2000-2013.xlsx]Budgetmallar dubbla spalter'!$C$19</c:f>
              <c:strCache>
                <c:ptCount val="1"/>
                <c:pt idx="0">
                  <c:v>Landsting</c:v>
                </c:pt>
              </c:strCache>
            </c:strRef>
          </c:tx>
          <c:spPr>
            <a:solidFill>
              <a:sysClr val="windowText" lastClr="000000"/>
            </a:solidFill>
            <a:ln w="25400">
              <a:noFill/>
            </a:ln>
          </c:spPr>
          <c:invertIfNegative val="0"/>
          <c:cat>
            <c:numRef>
              <c:f>'[Diagram1 Resultatets andel av skatteintäkter och generella statsbidrag 2000-2013.xlsx]Budgetmallar dubbla spalter'!$A$20:$A$33</c:f>
              <c:numCache>
                <c:formatCode>yyyy;@</c:formatCode>
                <c:ptCount val="14"/>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numCache>
            </c:numRef>
          </c:cat>
          <c:val>
            <c:numRef>
              <c:f>'[Diagram1 Resultatets andel av skatteintäkter och generella statsbidrag 2000-2013.xlsx]Budgetmallar dubbla spalter'!$C$20:$C$33</c:f>
              <c:numCache>
                <c:formatCode>General</c:formatCode>
                <c:ptCount val="14"/>
                <c:pt idx="0">
                  <c:v>-3.3</c:v>
                </c:pt>
                <c:pt idx="1">
                  <c:v>-2.7</c:v>
                </c:pt>
                <c:pt idx="2">
                  <c:v>-5.7</c:v>
                </c:pt>
                <c:pt idx="3">
                  <c:v>-1.6</c:v>
                </c:pt>
                <c:pt idx="4">
                  <c:v>-0.1</c:v>
                </c:pt>
                <c:pt idx="5">
                  <c:v>2.4</c:v>
                </c:pt>
                <c:pt idx="6">
                  <c:v>1</c:v>
                </c:pt>
                <c:pt idx="7">
                  <c:v>2</c:v>
                </c:pt>
                <c:pt idx="8">
                  <c:v>0.4</c:v>
                </c:pt>
                <c:pt idx="9">
                  <c:v>1.3</c:v>
                </c:pt>
                <c:pt idx="10">
                  <c:v>2.1</c:v>
                </c:pt>
                <c:pt idx="11">
                  <c:v>-1.1000000000000001</c:v>
                </c:pt>
                <c:pt idx="12">
                  <c:v>2</c:v>
                </c:pt>
                <c:pt idx="13">
                  <c:v>-0.7</c:v>
                </c:pt>
              </c:numCache>
            </c:numRef>
          </c:val>
        </c:ser>
        <c:dLbls>
          <c:showLegendKey val="0"/>
          <c:showVal val="0"/>
          <c:showCatName val="0"/>
          <c:showSerName val="0"/>
          <c:showPercent val="0"/>
          <c:showBubbleSize val="0"/>
        </c:dLbls>
        <c:gapWidth val="50"/>
        <c:axId val="198326528"/>
        <c:axId val="198365184"/>
      </c:barChart>
      <c:lineChart>
        <c:grouping val="standard"/>
        <c:varyColors val="0"/>
        <c:ser>
          <c:idx val="2"/>
          <c:order val="2"/>
          <c:tx>
            <c:strRef>
              <c:f>'[Diagram1 Resultatets andel av skatteintäkter och generella statsbidrag 2000-2013.xlsx]Budgetmallar dubbla spalter'!$D$19</c:f>
              <c:strCache>
                <c:ptCount val="1"/>
                <c:pt idx="0">
                  <c:v>Kommunsektorn</c:v>
                </c:pt>
              </c:strCache>
            </c:strRef>
          </c:tx>
          <c:spPr>
            <a:ln w="12700">
              <a:solidFill>
                <a:srgbClr val="000000"/>
              </a:solidFill>
              <a:prstDash val="solid"/>
            </a:ln>
          </c:spPr>
          <c:marker>
            <c:symbol val="none"/>
          </c:marker>
          <c:cat>
            <c:numRef>
              <c:f>'[Diagram1 Resultatets andel av skatteintäkter och generella statsbidrag 2000-2013.xlsx]Budgetmallar dubbla spalter'!$A$20:$A$33</c:f>
              <c:numCache>
                <c:formatCode>yyyy;@</c:formatCode>
                <c:ptCount val="14"/>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numCache>
            </c:numRef>
          </c:cat>
          <c:val>
            <c:numRef>
              <c:f>'[Diagram1 Resultatets andel av skatteintäkter och generella statsbidrag 2000-2013.xlsx]Budgetmallar dubbla spalter'!$D$20:$D$33</c:f>
              <c:numCache>
                <c:formatCode>0.0</c:formatCode>
                <c:ptCount val="14"/>
                <c:pt idx="0">
                  <c:v>1.2</c:v>
                </c:pt>
                <c:pt idx="1">
                  <c:v>1.8</c:v>
                </c:pt>
                <c:pt idx="2">
                  <c:v>-1.1000000000000001</c:v>
                </c:pt>
                <c:pt idx="3">
                  <c:v>-0.1</c:v>
                </c:pt>
                <c:pt idx="4">
                  <c:v>1.1000000000000001</c:v>
                </c:pt>
                <c:pt idx="5">
                  <c:v>3.1</c:v>
                </c:pt>
                <c:pt idx="6">
                  <c:v>3.9</c:v>
                </c:pt>
                <c:pt idx="7">
                  <c:v>4.0999999999999996</c:v>
                </c:pt>
                <c:pt idx="8">
                  <c:v>1.2</c:v>
                </c:pt>
                <c:pt idx="9">
                  <c:v>2.2000000000000002</c:v>
                </c:pt>
                <c:pt idx="10">
                  <c:v>2.9</c:v>
                </c:pt>
                <c:pt idx="11">
                  <c:v>1</c:v>
                </c:pt>
                <c:pt idx="12">
                  <c:v>2.8</c:v>
                </c:pt>
                <c:pt idx="13" formatCode="General">
                  <c:v>2</c:v>
                </c:pt>
              </c:numCache>
            </c:numRef>
          </c:val>
          <c:smooth val="0"/>
        </c:ser>
        <c:dLbls>
          <c:showLegendKey val="0"/>
          <c:showVal val="0"/>
          <c:showCatName val="0"/>
          <c:showSerName val="0"/>
          <c:showPercent val="0"/>
          <c:showBubbleSize val="0"/>
        </c:dLbls>
        <c:marker val="1"/>
        <c:smooth val="0"/>
        <c:axId val="198368256"/>
        <c:axId val="198366720"/>
      </c:lineChart>
      <c:dateAx>
        <c:axId val="198326528"/>
        <c:scaling>
          <c:orientation val="minMax"/>
        </c:scaling>
        <c:delete val="0"/>
        <c:axPos val="b"/>
        <c:numFmt formatCode="yy" sourceLinked="0"/>
        <c:majorTickMark val="cross"/>
        <c:minorTickMark val="none"/>
        <c:tickLblPos val="low"/>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98365184"/>
        <c:crosses val="autoZero"/>
        <c:auto val="1"/>
        <c:lblOffset val="100"/>
        <c:baseTimeUnit val="years"/>
      </c:dateAx>
      <c:valAx>
        <c:axId val="198365184"/>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98326528"/>
        <c:crossesAt val="1"/>
        <c:crossBetween val="between"/>
      </c:valAx>
      <c:valAx>
        <c:axId val="198366720"/>
        <c:scaling>
          <c:orientation val="minMax"/>
        </c:scaling>
        <c:delete val="1"/>
        <c:axPos val="r"/>
        <c:numFmt formatCode="0.0" sourceLinked="1"/>
        <c:majorTickMark val="in"/>
        <c:minorTickMark val="none"/>
        <c:tickLblPos val="nextTo"/>
        <c:crossAx val="198368256"/>
        <c:crosses val="max"/>
        <c:crossBetween val="between"/>
      </c:valAx>
      <c:dateAx>
        <c:axId val="198368256"/>
        <c:scaling>
          <c:orientation val="minMax"/>
        </c:scaling>
        <c:delete val="1"/>
        <c:axPos val="b"/>
        <c:numFmt formatCode="yyyy;@" sourceLinked="1"/>
        <c:majorTickMark val="out"/>
        <c:minorTickMark val="none"/>
        <c:tickLblPos val="nextTo"/>
        <c:crossAx val="198366720"/>
        <c:crosses val="autoZero"/>
        <c:auto val="1"/>
        <c:lblOffset val="100"/>
        <c:baseTimeUnit val="years"/>
      </c:dateAx>
      <c:spPr>
        <a:noFill/>
        <a:ln w="3175">
          <a:solidFill>
            <a:srgbClr val="000000"/>
          </a:solidFill>
          <a:prstDash val="solid"/>
        </a:ln>
      </c:spPr>
    </c:plotArea>
    <c:legend>
      <c:legendPos val="b"/>
      <c:layout>
        <c:manualLayout>
          <c:xMode val="edge"/>
          <c:yMode val="edge"/>
          <c:x val="9.9571915473755962E-2"/>
          <c:y val="7.3673094582185489E-2"/>
          <c:w val="0.7490391956373551"/>
          <c:h val="0.14068365472910924"/>
        </c:manualLayout>
      </c:layout>
      <c:overlay val="0"/>
      <c:spPr>
        <a:noFill/>
        <a:ln w="25400">
          <a:noFill/>
        </a:ln>
        <a:effectLst/>
      </c:spPr>
      <c:txPr>
        <a:bodyPr/>
        <a:lstStyle/>
        <a:p>
          <a:pPr>
            <a:defRPr sz="700" b="1">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8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Kommuner</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spalter'!$A$20:$A$33</c:f>
              <c:numCache>
                <c:formatCode>yyyy;@</c:formatCode>
                <c:ptCount val="14"/>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numCache>
            </c:numRef>
          </c:cat>
          <c:val>
            <c:numRef>
              <c:f>'Budgetmallar dubbla spalter'!$B$20:$B$33</c:f>
              <c:numCache>
                <c:formatCode>General</c:formatCode>
                <c:ptCount val="14"/>
                <c:pt idx="0">
                  <c:v>62</c:v>
                </c:pt>
                <c:pt idx="1">
                  <c:v>69</c:v>
                </c:pt>
                <c:pt idx="2">
                  <c:v>62</c:v>
                </c:pt>
                <c:pt idx="3">
                  <c:v>61</c:v>
                </c:pt>
                <c:pt idx="4">
                  <c:v>67</c:v>
                </c:pt>
                <c:pt idx="5">
                  <c:v>95</c:v>
                </c:pt>
                <c:pt idx="6">
                  <c:v>97</c:v>
                </c:pt>
                <c:pt idx="7">
                  <c:v>90</c:v>
                </c:pt>
                <c:pt idx="8">
                  <c:v>75</c:v>
                </c:pt>
                <c:pt idx="9">
                  <c:v>91</c:v>
                </c:pt>
                <c:pt idx="10">
                  <c:v>95</c:v>
                </c:pt>
                <c:pt idx="11">
                  <c:v>85</c:v>
                </c:pt>
                <c:pt idx="12">
                  <c:v>93</c:v>
                </c:pt>
                <c:pt idx="13">
                  <c:v>91</c:v>
                </c:pt>
              </c:numCache>
            </c:numRef>
          </c:val>
          <c:smooth val="0"/>
        </c:ser>
        <c:ser>
          <c:idx val="1"/>
          <c:order val="1"/>
          <c:tx>
            <c:strRef>
              <c:f>'Budgetmallar dubbla spalter'!$C$19</c:f>
              <c:strCache>
                <c:ptCount val="1"/>
                <c:pt idx="0">
                  <c:v>Landsting</c:v>
                </c:pt>
              </c:strCache>
            </c:strRef>
          </c:tx>
          <c:spPr>
            <a:ln w="12700">
              <a:solidFill>
                <a:srgbClr val="000000"/>
              </a:solidFill>
              <a:prstDash val="sysDash"/>
            </a:ln>
          </c:spPr>
          <c:marker>
            <c:symbol val="none"/>
          </c:marker>
          <c:cat>
            <c:numRef>
              <c:f>'Budgetmallar dubbla spalter'!$A$20:$A$33</c:f>
              <c:numCache>
                <c:formatCode>yyyy;@</c:formatCode>
                <c:ptCount val="14"/>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numCache>
            </c:numRef>
          </c:cat>
          <c:val>
            <c:numRef>
              <c:f>'Budgetmallar dubbla spalter'!$C$20:$C$33</c:f>
              <c:numCache>
                <c:formatCode>General</c:formatCode>
                <c:ptCount val="14"/>
                <c:pt idx="0">
                  <c:v>30</c:v>
                </c:pt>
                <c:pt idx="1">
                  <c:v>45</c:v>
                </c:pt>
                <c:pt idx="2">
                  <c:v>25</c:v>
                </c:pt>
                <c:pt idx="3">
                  <c:v>40</c:v>
                </c:pt>
                <c:pt idx="4">
                  <c:v>45</c:v>
                </c:pt>
                <c:pt idx="5">
                  <c:v>85</c:v>
                </c:pt>
                <c:pt idx="6">
                  <c:v>90</c:v>
                </c:pt>
                <c:pt idx="7">
                  <c:v>90</c:v>
                </c:pt>
                <c:pt idx="8">
                  <c:v>50</c:v>
                </c:pt>
                <c:pt idx="9">
                  <c:v>75</c:v>
                </c:pt>
                <c:pt idx="10">
                  <c:v>90</c:v>
                </c:pt>
                <c:pt idx="11">
                  <c:v>15</c:v>
                </c:pt>
                <c:pt idx="12">
                  <c:v>85</c:v>
                </c:pt>
                <c:pt idx="13">
                  <c:v>20</c:v>
                </c:pt>
              </c:numCache>
            </c:numRef>
          </c:val>
          <c:smooth val="0"/>
        </c:ser>
        <c:dLbls>
          <c:showLegendKey val="0"/>
          <c:showVal val="0"/>
          <c:showCatName val="0"/>
          <c:showSerName val="0"/>
          <c:showPercent val="0"/>
          <c:showBubbleSize val="0"/>
        </c:dLbls>
        <c:marker val="1"/>
        <c:smooth val="0"/>
        <c:axId val="198183936"/>
        <c:axId val="198193920"/>
      </c:lineChart>
      <c:dateAx>
        <c:axId val="198183936"/>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8193920"/>
        <c:crosses val="autoZero"/>
        <c:auto val="1"/>
        <c:lblOffset val="100"/>
        <c:baseTimeUnit val="years"/>
      </c:dateAx>
      <c:valAx>
        <c:axId val="198193920"/>
        <c:scaling>
          <c:orientation val="minMax"/>
          <c:max val="10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8183936"/>
        <c:crossesAt val="1"/>
        <c:crossBetween val="between"/>
      </c:valAx>
      <c:spPr>
        <a:noFill/>
        <a:ln w="3175">
          <a:solidFill>
            <a:srgbClr val="000000"/>
          </a:solidFill>
          <a:prstDash val="solid"/>
        </a:ln>
      </c:spPr>
    </c:plotArea>
    <c:legend>
      <c:legendPos val="b"/>
      <c:layout>
        <c:manualLayout>
          <c:xMode val="edge"/>
          <c:yMode val="edge"/>
          <c:x val="0.11688616223585549"/>
          <c:y val="8.4769513314967918E-2"/>
          <c:w val="0.27804839809134285"/>
          <c:h val="0.12852525252525251"/>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8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'[Diagram långfristiga skulder.xlsx]Budgetmallar dubbla spalter'!$B$19</c:f>
              <c:strCache>
                <c:ptCount val="1"/>
                <c:pt idx="0">
                  <c:v>Kommuner</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'[Diagram långfristiga skulder.xlsx]Budgetmallar dubbla spalter'!$A$20:$A$33</c:f>
              <c:numCache>
                <c:formatCode>yyyy;@</c:formatCode>
                <c:ptCount val="14"/>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numCache>
            </c:numRef>
          </c:cat>
          <c:val>
            <c:numRef>
              <c:f>'[Diagram långfristiga skulder.xlsx]Budgetmallar dubbla spalter'!$B$20:$B$33</c:f>
              <c:numCache>
                <c:formatCode>General</c:formatCode>
                <c:ptCount val="14"/>
                <c:pt idx="0">
                  <c:v>88</c:v>
                </c:pt>
                <c:pt idx="1">
                  <c:v>89</c:v>
                </c:pt>
                <c:pt idx="2">
                  <c:v>98</c:v>
                </c:pt>
                <c:pt idx="3">
                  <c:v>110</c:v>
                </c:pt>
                <c:pt idx="4">
                  <c:v>104</c:v>
                </c:pt>
                <c:pt idx="5">
                  <c:v>113</c:v>
                </c:pt>
                <c:pt idx="6">
                  <c:v>117</c:v>
                </c:pt>
                <c:pt idx="7">
                  <c:v>119</c:v>
                </c:pt>
                <c:pt idx="8">
                  <c:v>121</c:v>
                </c:pt>
                <c:pt idx="9">
                  <c:v>121</c:v>
                </c:pt>
                <c:pt idx="10">
                  <c:v>129</c:v>
                </c:pt>
                <c:pt idx="11">
                  <c:v>160</c:v>
                </c:pt>
                <c:pt idx="12">
                  <c:v>179</c:v>
                </c:pt>
                <c:pt idx="13">
                  <c:v>184</c:v>
                </c:pt>
              </c:numCache>
            </c:numRef>
          </c:val>
          <c:smooth val="0"/>
        </c:ser>
        <c:ser>
          <c:idx val="1"/>
          <c:order val="1"/>
          <c:tx>
            <c:strRef>
              <c:f>'[Diagram långfristiga skulder.xlsx]Budgetmallar dubbla spalter'!$C$19</c:f>
              <c:strCache>
                <c:ptCount val="1"/>
                <c:pt idx="0">
                  <c:v>Landsting</c:v>
                </c:pt>
              </c:strCache>
            </c:strRef>
          </c:tx>
          <c:spPr>
            <a:ln w="25400">
              <a:solidFill>
                <a:srgbClr val="000000"/>
              </a:solidFill>
              <a:prstDash val="solid"/>
            </a:ln>
          </c:spPr>
          <c:marker>
            <c:symbol val="none"/>
          </c:marker>
          <c:cat>
            <c:numRef>
              <c:f>'[Diagram långfristiga skulder.xlsx]Budgetmallar dubbla spalter'!$A$20:$A$33</c:f>
              <c:numCache>
                <c:formatCode>yyyy;@</c:formatCode>
                <c:ptCount val="14"/>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numCache>
            </c:numRef>
          </c:cat>
          <c:val>
            <c:numRef>
              <c:f>'[Diagram långfristiga skulder.xlsx]Budgetmallar dubbla spalter'!$C$20:$C$33</c:f>
              <c:numCache>
                <c:formatCode>General</c:formatCode>
                <c:ptCount val="14"/>
                <c:pt idx="0">
                  <c:v>8</c:v>
                </c:pt>
                <c:pt idx="1">
                  <c:v>8</c:v>
                </c:pt>
                <c:pt idx="2">
                  <c:v>13</c:v>
                </c:pt>
                <c:pt idx="3">
                  <c:v>15</c:v>
                </c:pt>
                <c:pt idx="4">
                  <c:v>13</c:v>
                </c:pt>
                <c:pt idx="5">
                  <c:v>11</c:v>
                </c:pt>
                <c:pt idx="6">
                  <c:v>9</c:v>
                </c:pt>
                <c:pt idx="7">
                  <c:v>8</c:v>
                </c:pt>
                <c:pt idx="8">
                  <c:v>8</c:v>
                </c:pt>
                <c:pt idx="9">
                  <c:v>10</c:v>
                </c:pt>
                <c:pt idx="10">
                  <c:v>13</c:v>
                </c:pt>
                <c:pt idx="11">
                  <c:v>28</c:v>
                </c:pt>
                <c:pt idx="12">
                  <c:v>31</c:v>
                </c:pt>
                <c:pt idx="13">
                  <c:v>34</c:v>
                </c:pt>
              </c:numCache>
            </c:numRef>
          </c:val>
          <c:smooth val="0"/>
        </c:ser>
        <c:ser>
          <c:idx val="2"/>
          <c:order val="2"/>
          <c:tx>
            <c:strRef>
              <c:f>'[Diagram långfristiga skulder.xlsx]Budgetmallar dubbla spalter'!$D$19</c:f>
              <c:strCache>
                <c:ptCount val="1"/>
                <c:pt idx="0">
                  <c:v>Kommunsektorn</c:v>
                </c:pt>
              </c:strCache>
            </c:strRef>
          </c:tx>
          <c:spPr>
            <a:ln w="12700">
              <a:solidFill>
                <a:srgbClr val="000000"/>
              </a:solidFill>
              <a:prstDash val="sysDash"/>
            </a:ln>
          </c:spPr>
          <c:marker>
            <c:symbol val="none"/>
          </c:marker>
          <c:cat>
            <c:numRef>
              <c:f>'[Diagram långfristiga skulder.xlsx]Budgetmallar dubbla spalter'!$A$20:$A$33</c:f>
              <c:numCache>
                <c:formatCode>yyyy;@</c:formatCode>
                <c:ptCount val="14"/>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numCache>
            </c:numRef>
          </c:cat>
          <c:val>
            <c:numRef>
              <c:f>'[Diagram långfristiga skulder.xlsx]Budgetmallar dubbla spalter'!$D$20:$D$33</c:f>
              <c:numCache>
                <c:formatCode>General</c:formatCode>
                <c:ptCount val="14"/>
                <c:pt idx="0">
                  <c:v>96</c:v>
                </c:pt>
                <c:pt idx="1">
                  <c:v>97</c:v>
                </c:pt>
                <c:pt idx="2">
                  <c:v>111</c:v>
                </c:pt>
                <c:pt idx="3">
                  <c:v>125</c:v>
                </c:pt>
                <c:pt idx="4">
                  <c:v>116</c:v>
                </c:pt>
                <c:pt idx="5">
                  <c:v>123</c:v>
                </c:pt>
                <c:pt idx="6">
                  <c:v>126</c:v>
                </c:pt>
                <c:pt idx="7">
                  <c:v>127</c:v>
                </c:pt>
                <c:pt idx="8">
                  <c:v>130</c:v>
                </c:pt>
                <c:pt idx="9">
                  <c:v>131</c:v>
                </c:pt>
                <c:pt idx="10">
                  <c:v>142</c:v>
                </c:pt>
                <c:pt idx="11">
                  <c:v>187</c:v>
                </c:pt>
                <c:pt idx="12">
                  <c:v>211</c:v>
                </c:pt>
                <c:pt idx="13">
                  <c:v>218</c:v>
                </c:pt>
              </c:numCache>
            </c:numRef>
          </c:val>
          <c:smooth val="0"/>
        </c:ser>
        <c:dLbls>
          <c:showLegendKey val="0"/>
          <c:showVal val="0"/>
          <c:showCatName val="0"/>
          <c:showSerName val="0"/>
          <c:showPercent val="0"/>
          <c:showBubbleSize val="0"/>
        </c:dLbls>
        <c:marker val="1"/>
        <c:smooth val="0"/>
        <c:axId val="198239744"/>
        <c:axId val="198241280"/>
      </c:lineChart>
      <c:dateAx>
        <c:axId val="198239744"/>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8241280"/>
        <c:crosses val="autoZero"/>
        <c:auto val="1"/>
        <c:lblOffset val="100"/>
        <c:baseTimeUnit val="years"/>
      </c:dateAx>
      <c:valAx>
        <c:axId val="19824128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8239744"/>
        <c:crossesAt val="1"/>
        <c:crossBetween val="between"/>
      </c:valAx>
      <c:spPr>
        <a:noFill/>
        <a:ln w="3175">
          <a:solidFill>
            <a:srgbClr val="000000"/>
          </a:solidFill>
          <a:prstDash val="solid"/>
        </a:ln>
      </c:spPr>
    </c:plotArea>
    <c:legend>
      <c:legendPos val="b"/>
      <c:layout>
        <c:manualLayout>
          <c:xMode val="edge"/>
          <c:yMode val="edge"/>
          <c:x val="7.360054533060667E-2"/>
          <c:y val="6.7276400367309461E-2"/>
          <c:w val="0.89270415814587589"/>
          <c:h val="8.7707988980716273E-2"/>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8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Kommuner</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spalter'!$A$20:$A$30</c:f>
              <c:numCache>
                <c:formatCode>yyyy;@</c:formatCode>
                <c:ptCount val="11"/>
                <c:pt idx="0">
                  <c:v>39448</c:v>
                </c:pt>
                <c:pt idx="1">
                  <c:v>39814</c:v>
                </c:pt>
                <c:pt idx="2">
                  <c:v>40179</c:v>
                </c:pt>
                <c:pt idx="3">
                  <c:v>40544</c:v>
                </c:pt>
                <c:pt idx="4">
                  <c:v>40909</c:v>
                </c:pt>
              </c:numCache>
            </c:numRef>
          </c:cat>
          <c:val>
            <c:numRef>
              <c:f>'Budgetmallar dubbla spalter'!$B$20:$B$30</c:f>
              <c:numCache>
                <c:formatCode>General</c:formatCode>
                <c:ptCount val="11"/>
                <c:pt idx="0">
                  <c:v>3.4</c:v>
                </c:pt>
                <c:pt idx="1">
                  <c:v>3.4</c:v>
                </c:pt>
                <c:pt idx="2">
                  <c:v>2.5</c:v>
                </c:pt>
                <c:pt idx="3">
                  <c:v>2.5</c:v>
                </c:pt>
                <c:pt idx="4">
                  <c:v>1.8</c:v>
                </c:pt>
              </c:numCache>
            </c:numRef>
          </c:val>
          <c:smooth val="0"/>
        </c:ser>
        <c:ser>
          <c:idx val="1"/>
          <c:order val="1"/>
          <c:tx>
            <c:strRef>
              <c:f>'Budgetmallar dubbla spalter'!$C$19</c:f>
              <c:strCache>
                <c:ptCount val="1"/>
                <c:pt idx="0">
                  <c:v>Landsting</c:v>
                </c:pt>
              </c:strCache>
            </c:strRef>
          </c:tx>
          <c:spPr>
            <a:ln w="25400">
              <a:solidFill>
                <a:srgbClr val="000000"/>
              </a:solidFill>
              <a:prstDash val="solid"/>
            </a:ln>
          </c:spPr>
          <c:marker>
            <c:symbol val="none"/>
          </c:marker>
          <c:cat>
            <c:numRef>
              <c:f>'Budgetmallar dubbla spalter'!$A$20:$A$30</c:f>
              <c:numCache>
                <c:formatCode>yyyy;@</c:formatCode>
                <c:ptCount val="11"/>
                <c:pt idx="0">
                  <c:v>39448</c:v>
                </c:pt>
                <c:pt idx="1">
                  <c:v>39814</c:v>
                </c:pt>
                <c:pt idx="2">
                  <c:v>40179</c:v>
                </c:pt>
                <c:pt idx="3">
                  <c:v>40544</c:v>
                </c:pt>
                <c:pt idx="4">
                  <c:v>40909</c:v>
                </c:pt>
              </c:numCache>
            </c:numRef>
          </c:cat>
          <c:val>
            <c:numRef>
              <c:f>'Budgetmallar dubbla spalter'!$C$20:$C$30</c:f>
              <c:numCache>
                <c:formatCode>General</c:formatCode>
                <c:ptCount val="11"/>
                <c:pt idx="0">
                  <c:v>9.6999999999999993</c:v>
                </c:pt>
                <c:pt idx="1">
                  <c:v>10.199999999999999</c:v>
                </c:pt>
                <c:pt idx="2">
                  <c:v>11.4</c:v>
                </c:pt>
                <c:pt idx="3">
                  <c:v>11.3</c:v>
                </c:pt>
                <c:pt idx="4">
                  <c:v>11.9</c:v>
                </c:pt>
              </c:numCache>
            </c:numRef>
          </c:val>
          <c:smooth val="0"/>
        </c:ser>
        <c:ser>
          <c:idx val="2"/>
          <c:order val="2"/>
          <c:tx>
            <c:strRef>
              <c:f>'Budgetmallar dubbla spalter'!$D$19</c:f>
              <c:strCache>
                <c:ptCount val="1"/>
                <c:pt idx="0">
                  <c:v>Kommunsektorn</c:v>
                </c:pt>
              </c:strCache>
            </c:strRef>
          </c:tx>
          <c:spPr>
            <a:ln w="12700">
              <a:solidFill>
                <a:srgbClr val="000000"/>
              </a:solidFill>
              <a:prstDash val="sysDash"/>
            </a:ln>
          </c:spPr>
          <c:marker>
            <c:symbol val="none"/>
          </c:marker>
          <c:cat>
            <c:numRef>
              <c:f>'Budgetmallar dubbla spalter'!$A$20:$A$30</c:f>
              <c:numCache>
                <c:formatCode>yyyy;@</c:formatCode>
                <c:ptCount val="11"/>
                <c:pt idx="0">
                  <c:v>39448</c:v>
                </c:pt>
                <c:pt idx="1">
                  <c:v>39814</c:v>
                </c:pt>
                <c:pt idx="2">
                  <c:v>40179</c:v>
                </c:pt>
                <c:pt idx="3">
                  <c:v>40544</c:v>
                </c:pt>
                <c:pt idx="4">
                  <c:v>40909</c:v>
                </c:pt>
              </c:numCache>
            </c:numRef>
          </c:cat>
          <c:val>
            <c:numRef>
              <c:f>'Budgetmallar dubbla spalter'!$D$20:$D$30</c:f>
              <c:numCache>
                <c:formatCode>General</c:formatCode>
                <c:ptCount val="11"/>
                <c:pt idx="0">
                  <c:v>13.1</c:v>
                </c:pt>
                <c:pt idx="1">
                  <c:v>13.6</c:v>
                </c:pt>
                <c:pt idx="2">
                  <c:v>13.9</c:v>
                </c:pt>
                <c:pt idx="3">
                  <c:v>13.8</c:v>
                </c:pt>
                <c:pt idx="4">
                  <c:v>13.700000000000001</c:v>
                </c:pt>
              </c:numCache>
            </c:numRef>
          </c:val>
          <c:smooth val="0"/>
        </c:ser>
        <c:dLbls>
          <c:showLegendKey val="0"/>
          <c:showVal val="0"/>
          <c:showCatName val="0"/>
          <c:showSerName val="0"/>
          <c:showPercent val="0"/>
          <c:showBubbleSize val="0"/>
        </c:dLbls>
        <c:marker val="1"/>
        <c:smooth val="0"/>
        <c:axId val="198411776"/>
        <c:axId val="198413312"/>
      </c:lineChart>
      <c:dateAx>
        <c:axId val="198411776"/>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8413312"/>
        <c:crosses val="autoZero"/>
        <c:auto val="1"/>
        <c:lblOffset val="100"/>
        <c:baseTimeUnit val="years"/>
      </c:dateAx>
      <c:valAx>
        <c:axId val="198413312"/>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8411776"/>
        <c:crossesAt val="1"/>
        <c:crossBetween val="between"/>
      </c:valAx>
      <c:spPr>
        <a:noFill/>
        <a:ln w="3175">
          <a:solidFill>
            <a:srgbClr val="000000"/>
          </a:solidFill>
          <a:prstDash val="solid"/>
        </a:ln>
      </c:spPr>
    </c:plotArea>
    <c:legend>
      <c:legendPos val="b"/>
      <c:layout>
        <c:manualLayout>
          <c:xMode val="edge"/>
          <c:yMode val="edge"/>
          <c:x val="0.47586200894833658"/>
          <c:y val="0.44492642273040922"/>
          <c:w val="0.47842090396402109"/>
          <c:h val="0.18491029383014992"/>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8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Kommuner</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spalter'!$A$20:$A$30</c:f>
              <c:numCache>
                <c:formatCode>yyyy;@</c:formatCode>
                <c:ptCount val="11"/>
                <c:pt idx="0">
                  <c:v>39448</c:v>
                </c:pt>
                <c:pt idx="1">
                  <c:v>39814</c:v>
                </c:pt>
                <c:pt idx="2">
                  <c:v>40179</c:v>
                </c:pt>
                <c:pt idx="3">
                  <c:v>40544</c:v>
                </c:pt>
                <c:pt idx="4">
                  <c:v>40909</c:v>
                </c:pt>
              </c:numCache>
            </c:numRef>
          </c:cat>
          <c:val>
            <c:numRef>
              <c:f>'Budgetmallar dubbla spalter'!$B$20:$B$30</c:f>
              <c:numCache>
                <c:formatCode>General</c:formatCode>
                <c:ptCount val="11"/>
                <c:pt idx="0">
                  <c:v>124</c:v>
                </c:pt>
                <c:pt idx="1">
                  <c:v>120</c:v>
                </c:pt>
                <c:pt idx="2">
                  <c:v>122</c:v>
                </c:pt>
                <c:pt idx="3">
                  <c:v>132</c:v>
                </c:pt>
                <c:pt idx="4">
                  <c:v>142</c:v>
                </c:pt>
              </c:numCache>
            </c:numRef>
          </c:val>
          <c:smooth val="0"/>
        </c:ser>
        <c:ser>
          <c:idx val="1"/>
          <c:order val="1"/>
          <c:tx>
            <c:strRef>
              <c:f>'Budgetmallar dubbla spalter'!$C$19</c:f>
              <c:strCache>
                <c:ptCount val="1"/>
                <c:pt idx="0">
                  <c:v>Landsting</c:v>
                </c:pt>
              </c:strCache>
            </c:strRef>
          </c:tx>
          <c:spPr>
            <a:ln w="25400">
              <a:solidFill>
                <a:srgbClr val="000000"/>
              </a:solidFill>
              <a:prstDash val="solid"/>
            </a:ln>
          </c:spPr>
          <c:marker>
            <c:symbol val="none"/>
          </c:marker>
          <c:cat>
            <c:numRef>
              <c:f>'Budgetmallar dubbla spalter'!$A$20:$A$30</c:f>
              <c:numCache>
                <c:formatCode>yyyy;@</c:formatCode>
                <c:ptCount val="11"/>
                <c:pt idx="0">
                  <c:v>39448</c:v>
                </c:pt>
                <c:pt idx="1">
                  <c:v>39814</c:v>
                </c:pt>
                <c:pt idx="2">
                  <c:v>40179</c:v>
                </c:pt>
                <c:pt idx="3">
                  <c:v>40544</c:v>
                </c:pt>
                <c:pt idx="4">
                  <c:v>40909</c:v>
                </c:pt>
              </c:numCache>
            </c:numRef>
          </c:cat>
          <c:val>
            <c:numRef>
              <c:f>'Budgetmallar dubbla spalter'!$C$20:$C$30</c:f>
              <c:numCache>
                <c:formatCode>General</c:formatCode>
                <c:ptCount val="11"/>
                <c:pt idx="0">
                  <c:v>1</c:v>
                </c:pt>
                <c:pt idx="1">
                  <c:v>7</c:v>
                </c:pt>
                <c:pt idx="2">
                  <c:v>9</c:v>
                </c:pt>
                <c:pt idx="3">
                  <c:v>13</c:v>
                </c:pt>
                <c:pt idx="4">
                  <c:v>16</c:v>
                </c:pt>
              </c:numCache>
            </c:numRef>
          </c:val>
          <c:smooth val="0"/>
        </c:ser>
        <c:ser>
          <c:idx val="2"/>
          <c:order val="2"/>
          <c:tx>
            <c:strRef>
              <c:f>'Budgetmallar dubbla spalter'!$D$19</c:f>
              <c:strCache>
                <c:ptCount val="1"/>
                <c:pt idx="0">
                  <c:v>Kommunsektorn</c:v>
                </c:pt>
              </c:strCache>
            </c:strRef>
          </c:tx>
          <c:spPr>
            <a:ln w="12700">
              <a:solidFill>
                <a:srgbClr val="000000"/>
              </a:solidFill>
              <a:prstDash val="sysDash"/>
            </a:ln>
          </c:spPr>
          <c:marker>
            <c:symbol val="none"/>
          </c:marker>
          <c:cat>
            <c:numRef>
              <c:f>'Budgetmallar dubbla spalter'!$A$20:$A$30</c:f>
              <c:numCache>
                <c:formatCode>yyyy;@</c:formatCode>
                <c:ptCount val="11"/>
                <c:pt idx="0">
                  <c:v>39448</c:v>
                </c:pt>
                <c:pt idx="1">
                  <c:v>39814</c:v>
                </c:pt>
                <c:pt idx="2">
                  <c:v>40179</c:v>
                </c:pt>
                <c:pt idx="3">
                  <c:v>40544</c:v>
                </c:pt>
                <c:pt idx="4">
                  <c:v>40909</c:v>
                </c:pt>
              </c:numCache>
            </c:numRef>
          </c:cat>
          <c:val>
            <c:numRef>
              <c:f>'Budgetmallar dubbla spalter'!$D$20:$D$30</c:f>
              <c:numCache>
                <c:formatCode>General</c:formatCode>
                <c:ptCount val="11"/>
                <c:pt idx="0">
                  <c:v>125</c:v>
                </c:pt>
                <c:pt idx="1">
                  <c:v>127</c:v>
                </c:pt>
                <c:pt idx="2">
                  <c:v>131</c:v>
                </c:pt>
                <c:pt idx="3">
                  <c:v>145</c:v>
                </c:pt>
                <c:pt idx="4">
                  <c:v>158</c:v>
                </c:pt>
              </c:numCache>
            </c:numRef>
          </c:val>
          <c:smooth val="0"/>
        </c:ser>
        <c:dLbls>
          <c:showLegendKey val="0"/>
          <c:showVal val="0"/>
          <c:showCatName val="0"/>
          <c:showSerName val="0"/>
          <c:showPercent val="0"/>
          <c:showBubbleSize val="0"/>
        </c:dLbls>
        <c:marker val="1"/>
        <c:smooth val="0"/>
        <c:axId val="198520832"/>
        <c:axId val="198522368"/>
      </c:lineChart>
      <c:dateAx>
        <c:axId val="198520832"/>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8522368"/>
        <c:crosses val="autoZero"/>
        <c:auto val="1"/>
        <c:lblOffset val="100"/>
        <c:baseTimeUnit val="years"/>
      </c:dateAx>
      <c:valAx>
        <c:axId val="198522368"/>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8520832"/>
        <c:crossesAt val="1"/>
        <c:crossBetween val="between"/>
      </c:valAx>
      <c:spPr>
        <a:noFill/>
        <a:ln w="3175">
          <a:solidFill>
            <a:srgbClr val="000000"/>
          </a:solidFill>
          <a:prstDash val="solid"/>
        </a:ln>
      </c:spPr>
    </c:plotArea>
    <c:legend>
      <c:legendPos val="b"/>
      <c:layout>
        <c:manualLayout>
          <c:xMode val="edge"/>
          <c:yMode val="edge"/>
          <c:x val="0.1399422734541288"/>
          <c:y val="7.8237081769377992E-2"/>
          <c:w val="0.36027057505357468"/>
          <c:h val="0.19694836842417299"/>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8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Kommuner</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spalter'!$A$20:$A$30</c:f>
              <c:numCache>
                <c:formatCode>yyyy;@</c:formatCode>
                <c:ptCount val="11"/>
                <c:pt idx="0">
                  <c:v>39448</c:v>
                </c:pt>
                <c:pt idx="1">
                  <c:v>39814</c:v>
                </c:pt>
                <c:pt idx="2">
                  <c:v>40179</c:v>
                </c:pt>
                <c:pt idx="3">
                  <c:v>40544</c:v>
                </c:pt>
                <c:pt idx="4">
                  <c:v>40909</c:v>
                </c:pt>
              </c:numCache>
            </c:numRef>
          </c:cat>
          <c:val>
            <c:numRef>
              <c:f>'Budgetmallar dubbla spalter'!$B$20:$B$30</c:f>
              <c:numCache>
                <c:formatCode>General</c:formatCode>
                <c:ptCount val="11"/>
                <c:pt idx="0">
                  <c:v>161.80000000000001</c:v>
                </c:pt>
                <c:pt idx="1">
                  <c:v>176.8</c:v>
                </c:pt>
                <c:pt idx="2">
                  <c:v>179.1</c:v>
                </c:pt>
                <c:pt idx="3">
                  <c:v>176.7</c:v>
                </c:pt>
                <c:pt idx="4">
                  <c:v>176.7</c:v>
                </c:pt>
              </c:numCache>
            </c:numRef>
          </c:val>
          <c:smooth val="0"/>
        </c:ser>
        <c:ser>
          <c:idx val="1"/>
          <c:order val="1"/>
          <c:tx>
            <c:strRef>
              <c:f>'Budgetmallar dubbla spalter'!$C$19</c:f>
              <c:strCache>
                <c:ptCount val="1"/>
                <c:pt idx="0">
                  <c:v>Landsting</c:v>
                </c:pt>
              </c:strCache>
            </c:strRef>
          </c:tx>
          <c:spPr>
            <a:ln w="25400">
              <a:solidFill>
                <a:srgbClr val="000000"/>
              </a:solidFill>
              <a:prstDash val="solid"/>
            </a:ln>
          </c:spPr>
          <c:marker>
            <c:symbol val="none"/>
          </c:marker>
          <c:cat>
            <c:numRef>
              <c:f>'Budgetmallar dubbla spalter'!$A$20:$A$30</c:f>
              <c:numCache>
                <c:formatCode>yyyy;@</c:formatCode>
                <c:ptCount val="11"/>
                <c:pt idx="0">
                  <c:v>39448</c:v>
                </c:pt>
                <c:pt idx="1">
                  <c:v>39814</c:v>
                </c:pt>
                <c:pt idx="2">
                  <c:v>40179</c:v>
                </c:pt>
                <c:pt idx="3">
                  <c:v>40544</c:v>
                </c:pt>
                <c:pt idx="4">
                  <c:v>40909</c:v>
                </c:pt>
              </c:numCache>
            </c:numRef>
          </c:cat>
          <c:val>
            <c:numRef>
              <c:f>'Budgetmallar dubbla spalter'!$C$20:$C$30</c:f>
              <c:numCache>
                <c:formatCode>General</c:formatCode>
                <c:ptCount val="11"/>
                <c:pt idx="0">
                  <c:v>17.899999999999999</c:v>
                </c:pt>
                <c:pt idx="1">
                  <c:v>18</c:v>
                </c:pt>
                <c:pt idx="2">
                  <c:v>18.2</c:v>
                </c:pt>
                <c:pt idx="3">
                  <c:v>18.899999999999999</c:v>
                </c:pt>
                <c:pt idx="4">
                  <c:v>18.2</c:v>
                </c:pt>
              </c:numCache>
            </c:numRef>
          </c:val>
          <c:smooth val="0"/>
        </c:ser>
        <c:ser>
          <c:idx val="2"/>
          <c:order val="2"/>
          <c:tx>
            <c:strRef>
              <c:f>'Budgetmallar dubbla spalter'!$D$19</c:f>
              <c:strCache>
                <c:ptCount val="1"/>
                <c:pt idx="0">
                  <c:v>Kommunsektorn</c:v>
                </c:pt>
              </c:strCache>
            </c:strRef>
          </c:tx>
          <c:spPr>
            <a:ln w="12700">
              <a:solidFill>
                <a:srgbClr val="000000"/>
              </a:solidFill>
              <a:prstDash val="sysDash"/>
            </a:ln>
          </c:spPr>
          <c:marker>
            <c:symbol val="none"/>
          </c:marker>
          <c:cat>
            <c:numRef>
              <c:f>'Budgetmallar dubbla spalter'!$A$20:$A$30</c:f>
              <c:numCache>
                <c:formatCode>yyyy;@</c:formatCode>
                <c:ptCount val="11"/>
                <c:pt idx="0">
                  <c:v>39448</c:v>
                </c:pt>
                <c:pt idx="1">
                  <c:v>39814</c:v>
                </c:pt>
                <c:pt idx="2">
                  <c:v>40179</c:v>
                </c:pt>
                <c:pt idx="3">
                  <c:v>40544</c:v>
                </c:pt>
                <c:pt idx="4">
                  <c:v>40909</c:v>
                </c:pt>
              </c:numCache>
            </c:numRef>
          </c:cat>
          <c:val>
            <c:numRef>
              <c:f>'Budgetmallar dubbla spalter'!$D$20:$D$30</c:f>
              <c:numCache>
                <c:formatCode>General</c:formatCode>
                <c:ptCount val="11"/>
                <c:pt idx="0">
                  <c:v>179.70000000000002</c:v>
                </c:pt>
                <c:pt idx="1">
                  <c:v>194.8</c:v>
                </c:pt>
                <c:pt idx="2">
                  <c:v>197.29999999999998</c:v>
                </c:pt>
                <c:pt idx="3">
                  <c:v>195.6</c:v>
                </c:pt>
                <c:pt idx="4">
                  <c:v>194.89999999999998</c:v>
                </c:pt>
              </c:numCache>
            </c:numRef>
          </c:val>
          <c:smooth val="0"/>
        </c:ser>
        <c:dLbls>
          <c:showLegendKey val="0"/>
          <c:showVal val="0"/>
          <c:showCatName val="0"/>
          <c:showSerName val="0"/>
          <c:showPercent val="0"/>
          <c:showBubbleSize val="0"/>
        </c:dLbls>
        <c:marker val="1"/>
        <c:smooth val="0"/>
        <c:axId val="198548096"/>
        <c:axId val="198549888"/>
      </c:lineChart>
      <c:dateAx>
        <c:axId val="198548096"/>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8549888"/>
        <c:crosses val="autoZero"/>
        <c:auto val="1"/>
        <c:lblOffset val="100"/>
        <c:baseTimeUnit val="years"/>
      </c:dateAx>
      <c:valAx>
        <c:axId val="198549888"/>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8548096"/>
        <c:crossesAt val="1"/>
        <c:crossBetween val="between"/>
      </c:valAx>
      <c:spPr>
        <a:noFill/>
        <a:ln w="3175">
          <a:solidFill>
            <a:srgbClr val="000000"/>
          </a:solidFill>
          <a:prstDash val="solid"/>
        </a:ln>
      </c:spPr>
    </c:plotArea>
    <c:legend>
      <c:legendPos val="b"/>
      <c:layout>
        <c:manualLayout>
          <c:xMode val="edge"/>
          <c:yMode val="edge"/>
          <c:x val="0.12554328561690525"/>
          <c:y val="7.8938640132669977E-2"/>
          <c:w val="0.79314723926380371"/>
          <c:h val="0.11640819602335289"/>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8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8241313384858749E-2"/>
          <c:y val="4.2686422218984187E-2"/>
          <c:w val="0.88216071432849619"/>
          <c:h val="0.87032238061412659"/>
        </c:manualLayout>
      </c:layout>
      <c:lineChart>
        <c:grouping val="standard"/>
        <c:varyColors val="0"/>
        <c:ser>
          <c:idx val="1"/>
          <c:order val="0"/>
          <c:tx>
            <c:strRef>
              <c:f>Datablad!$C$5</c:f>
              <c:strCache>
                <c:ptCount val="1"/>
                <c:pt idx="0">
                  <c:v>Österrike</c:v>
                </c:pt>
              </c:strCache>
            </c:strRef>
          </c:tx>
          <c:spPr>
            <a:ln w="12700">
              <a:solidFill>
                <a:schemeClr val="tx1"/>
              </a:solidFill>
              <a:prstDash val="solid"/>
            </a:ln>
          </c:spPr>
          <c:marker>
            <c:symbol val="none"/>
          </c:marker>
          <c:cat>
            <c:numRef>
              <c:f>Datablad!$B$6:$B$57</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Datablad!$C$6:$C$57</c:f>
              <c:numCache>
                <c:formatCode>0.0</c:formatCode>
                <c:ptCount val="52"/>
                <c:pt idx="0">
                  <c:v>61.313780000000001</c:v>
                </c:pt>
                <c:pt idx="1">
                  <c:v>61.528449999999999</c:v>
                </c:pt>
                <c:pt idx="2">
                  <c:v>61.378579999999999</c:v>
                </c:pt>
                <c:pt idx="3">
                  <c:v>61.672960000000003</c:v>
                </c:pt>
                <c:pt idx="4">
                  <c:v>61.535179999999997</c:v>
                </c:pt>
                <c:pt idx="5">
                  <c:v>61.74391</c:v>
                </c:pt>
                <c:pt idx="6">
                  <c:v>61.742750000000001</c:v>
                </c:pt>
                <c:pt idx="7">
                  <c:v>61.93609</c:v>
                </c:pt>
                <c:pt idx="8">
                  <c:v>61.965110000000003</c:v>
                </c:pt>
                <c:pt idx="9">
                  <c:v>62.174030000000002</c:v>
                </c:pt>
                <c:pt idx="10">
                  <c:v>62.09064</c:v>
                </c:pt>
                <c:pt idx="11">
                  <c:v>62.037430000000001</c:v>
                </c:pt>
                <c:pt idx="12">
                  <c:v>60.570489999999999</c:v>
                </c:pt>
                <c:pt idx="13">
                  <c:v>60.800649999999997</c:v>
                </c:pt>
                <c:pt idx="14">
                  <c:v>61.031039999999997</c:v>
                </c:pt>
                <c:pt idx="15">
                  <c:v>61.163789999999999</c:v>
                </c:pt>
                <c:pt idx="16">
                  <c:v>61.428170000000001</c:v>
                </c:pt>
                <c:pt idx="17">
                  <c:v>61.218069999999997</c:v>
                </c:pt>
                <c:pt idx="18">
                  <c:v>61.62218</c:v>
                </c:pt>
                <c:pt idx="19">
                  <c:v>61.750979999999998</c:v>
                </c:pt>
                <c:pt idx="20">
                  <c:v>61.994109999999999</c:v>
                </c:pt>
                <c:pt idx="21">
                  <c:v>62.497199999999999</c:v>
                </c:pt>
                <c:pt idx="22">
                  <c:v>63.151319999999998</c:v>
                </c:pt>
                <c:pt idx="23">
                  <c:v>63.100059999999999</c:v>
                </c:pt>
                <c:pt idx="24">
                  <c:v>63.631439999999998</c:v>
                </c:pt>
                <c:pt idx="25">
                  <c:v>63.714199999999998</c:v>
                </c:pt>
                <c:pt idx="26">
                  <c:v>63.798479999999998</c:v>
                </c:pt>
                <c:pt idx="27">
                  <c:v>63.814079999999997</c:v>
                </c:pt>
                <c:pt idx="28">
                  <c:v>64.135040000000004</c:v>
                </c:pt>
                <c:pt idx="29">
                  <c:v>64.436499999999995</c:v>
                </c:pt>
                <c:pt idx="30">
                  <c:v>64.178510000000003</c:v>
                </c:pt>
                <c:pt idx="31">
                  <c:v>64.324359999999999</c:v>
                </c:pt>
                <c:pt idx="32">
                  <c:v>63.952710000000003</c:v>
                </c:pt>
                <c:pt idx="33">
                  <c:v>63.824469999999998</c:v>
                </c:pt>
                <c:pt idx="34">
                  <c:v>63.570099999999996</c:v>
                </c:pt>
                <c:pt idx="35">
                  <c:v>63.633249999999997</c:v>
                </c:pt>
                <c:pt idx="36">
                  <c:v>63.655740000000002</c:v>
                </c:pt>
                <c:pt idx="37">
                  <c:v>63.533029999999997</c:v>
                </c:pt>
                <c:pt idx="38">
                  <c:v>63.756779999999999</c:v>
                </c:pt>
                <c:pt idx="39">
                  <c:v>64.165480000000002</c:v>
                </c:pt>
                <c:pt idx="40">
                  <c:v>64.061819999999997</c:v>
                </c:pt>
                <c:pt idx="41">
                  <c:v>64.073329999999999</c:v>
                </c:pt>
                <c:pt idx="42">
                  <c:v>64.207890000000006</c:v>
                </c:pt>
                <c:pt idx="43">
                  <c:v>64.136750000000006</c:v>
                </c:pt>
                <c:pt idx="44">
                  <c:v>64.425240000000002</c:v>
                </c:pt>
                <c:pt idx="45">
                  <c:v>64.331990000000005</c:v>
                </c:pt>
                <c:pt idx="46">
                  <c:v>64.301580000000001</c:v>
                </c:pt>
                <c:pt idx="47">
                  <c:v>64.121080000000006</c:v>
                </c:pt>
                <c:pt idx="48">
                  <c:v>63.832189999999997</c:v>
                </c:pt>
                <c:pt idx="49">
                  <c:v>63.995240000000003</c:v>
                </c:pt>
                <c:pt idx="50">
                  <c:v>63.950090000000003</c:v>
                </c:pt>
              </c:numCache>
            </c:numRef>
          </c:val>
          <c:smooth val="0"/>
        </c:ser>
        <c:ser>
          <c:idx val="3"/>
          <c:order val="1"/>
          <c:tx>
            <c:strRef>
              <c:f>Datablad!$D$5</c:f>
              <c:strCache>
                <c:ptCount val="1"/>
                <c:pt idx="0">
                  <c:v>Finland</c:v>
                </c:pt>
              </c:strCache>
            </c:strRef>
          </c:tx>
          <c:spPr>
            <a:ln w="19050">
              <a:solidFill>
                <a:schemeClr val="tx1"/>
              </a:solidFill>
              <a:prstDash val="sysDash"/>
            </a:ln>
          </c:spPr>
          <c:marker>
            <c:symbol val="none"/>
          </c:marker>
          <c:cat>
            <c:numRef>
              <c:f>Datablad!$B$6:$B$57</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Datablad!$D$6:$D$57</c:f>
              <c:numCache>
                <c:formatCode>0.0</c:formatCode>
                <c:ptCount val="52"/>
                <c:pt idx="0">
                  <c:v>60.733879999999999</c:v>
                </c:pt>
                <c:pt idx="1">
                  <c:v>60.896380000000001</c:v>
                </c:pt>
                <c:pt idx="2">
                  <c:v>60.821539999999999</c:v>
                </c:pt>
                <c:pt idx="3">
                  <c:v>61.13843</c:v>
                </c:pt>
                <c:pt idx="4">
                  <c:v>60.97833</c:v>
                </c:pt>
                <c:pt idx="5">
                  <c:v>60.907119999999999</c:v>
                </c:pt>
                <c:pt idx="6">
                  <c:v>60.858420000000002</c:v>
                </c:pt>
                <c:pt idx="7">
                  <c:v>60.809080000000002</c:v>
                </c:pt>
                <c:pt idx="8">
                  <c:v>60.857900000000001</c:v>
                </c:pt>
                <c:pt idx="9">
                  <c:v>60.671930000000003</c:v>
                </c:pt>
                <c:pt idx="10">
                  <c:v>60.440660000000001</c:v>
                </c:pt>
                <c:pt idx="11">
                  <c:v>60.240900000000003</c:v>
                </c:pt>
                <c:pt idx="12">
                  <c:v>60.247979999999998</c:v>
                </c:pt>
                <c:pt idx="13">
                  <c:v>60.20411</c:v>
                </c:pt>
                <c:pt idx="14">
                  <c:v>60.620530000000002</c:v>
                </c:pt>
                <c:pt idx="15">
                  <c:v>60.659379999999999</c:v>
                </c:pt>
                <c:pt idx="16">
                  <c:v>60.898989999999998</c:v>
                </c:pt>
                <c:pt idx="17">
                  <c:v>60.989249999999998</c:v>
                </c:pt>
                <c:pt idx="18">
                  <c:v>61.068550000000002</c:v>
                </c:pt>
                <c:pt idx="19">
                  <c:v>61.547600000000003</c:v>
                </c:pt>
                <c:pt idx="20">
                  <c:v>61.772869999999998</c:v>
                </c:pt>
                <c:pt idx="21">
                  <c:v>61.718040000000002</c:v>
                </c:pt>
                <c:pt idx="22">
                  <c:v>62.19849</c:v>
                </c:pt>
                <c:pt idx="23">
                  <c:v>62.358899999999998</c:v>
                </c:pt>
                <c:pt idx="24">
                  <c:v>62.364870000000003</c:v>
                </c:pt>
                <c:pt idx="25">
                  <c:v>62.817979999999999</c:v>
                </c:pt>
                <c:pt idx="26">
                  <c:v>63.170020000000001</c:v>
                </c:pt>
                <c:pt idx="27">
                  <c:v>63.296019999999999</c:v>
                </c:pt>
                <c:pt idx="28">
                  <c:v>63.534239999999997</c:v>
                </c:pt>
                <c:pt idx="29">
                  <c:v>63.684379999999997</c:v>
                </c:pt>
                <c:pt idx="30">
                  <c:v>63.576979999999999</c:v>
                </c:pt>
                <c:pt idx="31">
                  <c:v>63.529409999999999</c:v>
                </c:pt>
                <c:pt idx="32">
                  <c:v>62.459690000000002</c:v>
                </c:pt>
                <c:pt idx="33">
                  <c:v>61.375410000000002</c:v>
                </c:pt>
                <c:pt idx="34">
                  <c:v>60.881050000000002</c:v>
                </c:pt>
                <c:pt idx="35">
                  <c:v>60.658639999999998</c:v>
                </c:pt>
                <c:pt idx="36">
                  <c:v>60.726689999999998</c:v>
                </c:pt>
                <c:pt idx="37">
                  <c:v>60.74812</c:v>
                </c:pt>
                <c:pt idx="38">
                  <c:v>60.867289999999997</c:v>
                </c:pt>
                <c:pt idx="39">
                  <c:v>60.86562</c:v>
                </c:pt>
                <c:pt idx="40">
                  <c:v>61.025239999999997</c:v>
                </c:pt>
                <c:pt idx="41">
                  <c:v>61.261510000000001</c:v>
                </c:pt>
                <c:pt idx="42">
                  <c:v>61.277000000000001</c:v>
                </c:pt>
                <c:pt idx="43">
                  <c:v>61.456090000000003</c:v>
                </c:pt>
                <c:pt idx="44">
                  <c:v>61.398600000000002</c:v>
                </c:pt>
                <c:pt idx="45">
                  <c:v>61.211379999999998</c:v>
                </c:pt>
                <c:pt idx="46">
                  <c:v>61.345440000000004</c:v>
                </c:pt>
                <c:pt idx="47">
                  <c:v>60.986420000000003</c:v>
                </c:pt>
                <c:pt idx="48">
                  <c:v>60.578069999999997</c:v>
                </c:pt>
                <c:pt idx="49">
                  <c:v>60.543979999999998</c:v>
                </c:pt>
                <c:pt idx="50">
                  <c:v>60.320399999999999</c:v>
                </c:pt>
              </c:numCache>
            </c:numRef>
          </c:val>
          <c:smooth val="0"/>
        </c:ser>
        <c:ser>
          <c:idx val="4"/>
          <c:order val="2"/>
          <c:tx>
            <c:strRef>
              <c:f>Datablad!$E$5</c:f>
              <c:strCache>
                <c:ptCount val="1"/>
                <c:pt idx="0">
                  <c:v>Tyskland</c:v>
                </c:pt>
              </c:strCache>
            </c:strRef>
          </c:tx>
          <c:spPr>
            <a:ln w="19050">
              <a:solidFill>
                <a:srgbClr val="969696"/>
              </a:solidFill>
              <a:prstDash val="solid"/>
            </a:ln>
          </c:spPr>
          <c:marker>
            <c:symbol val="none"/>
          </c:marker>
          <c:cat>
            <c:numRef>
              <c:f>Datablad!$B$6:$B$57</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Datablad!$E$6:$E$57</c:f>
              <c:numCache>
                <c:formatCode>General</c:formatCode>
                <c:ptCount val="52"/>
                <c:pt idx="16" formatCode="0.0">
                  <c:v>56.657240000000002</c:v>
                </c:pt>
                <c:pt idx="17" formatCode="0.0">
                  <c:v>56.706980000000001</c:v>
                </c:pt>
                <c:pt idx="18" formatCode="0.0">
                  <c:v>56.821370000000002</c:v>
                </c:pt>
                <c:pt idx="19" formatCode="0.0">
                  <c:v>57.013530000000003</c:v>
                </c:pt>
                <c:pt idx="20" formatCode="0.0">
                  <c:v>57.442070000000001</c:v>
                </c:pt>
                <c:pt idx="21" formatCode="0.0">
                  <c:v>57.883780000000002</c:v>
                </c:pt>
                <c:pt idx="22" formatCode="0.0">
                  <c:v>58.148359999999997</c:v>
                </c:pt>
                <c:pt idx="23" formatCode="0.0">
                  <c:v>58.541519999999998</c:v>
                </c:pt>
                <c:pt idx="24" formatCode="0.0">
                  <c:v>58.845970000000001</c:v>
                </c:pt>
                <c:pt idx="25" formatCode="0.0">
                  <c:v>59.214309999999998</c:v>
                </c:pt>
                <c:pt idx="26" formatCode="0.0">
                  <c:v>59.513469999999998</c:v>
                </c:pt>
                <c:pt idx="27" formatCode="0.0">
                  <c:v>59.646940000000001</c:v>
                </c:pt>
                <c:pt idx="28" formatCode="0.0">
                  <c:v>60.01097</c:v>
                </c:pt>
                <c:pt idx="29" formatCode="0.0">
                  <c:v>59.850360000000002</c:v>
                </c:pt>
                <c:pt idx="30" formatCode="0.0">
                  <c:v>60.567019999999999</c:v>
                </c:pt>
                <c:pt idx="31" formatCode="0.0">
                  <c:v>60.503050000000002</c:v>
                </c:pt>
                <c:pt idx="32" formatCode="0.0">
                  <c:v>60.33135</c:v>
                </c:pt>
                <c:pt idx="33" formatCode="0.0">
                  <c:v>60.174019999999999</c:v>
                </c:pt>
                <c:pt idx="34" formatCode="0.0">
                  <c:v>60.084449999999997</c:v>
                </c:pt>
                <c:pt idx="35" formatCode="0.0">
                  <c:v>60.911079999999998</c:v>
                </c:pt>
                <c:pt idx="36" formatCode="0.0">
                  <c:v>60.85604</c:v>
                </c:pt>
                <c:pt idx="37" formatCode="0.0">
                  <c:v>61.054760000000002</c:v>
                </c:pt>
                <c:pt idx="38" formatCode="0.0">
                  <c:v>61.321170000000002</c:v>
                </c:pt>
                <c:pt idx="39" formatCode="0.0">
                  <c:v>61.530270000000002</c:v>
                </c:pt>
                <c:pt idx="40" formatCode="0.0">
                  <c:v>62.321579999999997</c:v>
                </c:pt>
                <c:pt idx="41" formatCode="0.0">
                  <c:v>62.859459999999999</c:v>
                </c:pt>
                <c:pt idx="42" formatCode="0.0">
                  <c:v>62.995829999999998</c:v>
                </c:pt>
                <c:pt idx="43" formatCode="0.0">
                  <c:v>63.373869999999997</c:v>
                </c:pt>
                <c:pt idx="44" formatCode="0.0">
                  <c:v>63.08314</c:v>
                </c:pt>
                <c:pt idx="45" formatCode="0.0">
                  <c:v>63.289569999999998</c:v>
                </c:pt>
                <c:pt idx="46" formatCode="0.0">
                  <c:v>63.677390000000003</c:v>
                </c:pt>
                <c:pt idx="47" formatCode="0.0">
                  <c:v>63.655769999999997</c:v>
                </c:pt>
                <c:pt idx="48" formatCode="0.0">
                  <c:v>63.695590000000003</c:v>
                </c:pt>
                <c:pt idx="49" formatCode="0.0">
                  <c:v>64.110519999999994</c:v>
                </c:pt>
                <c:pt idx="50" formatCode="0.0">
                  <c:v>64.219110000000001</c:v>
                </c:pt>
              </c:numCache>
            </c:numRef>
          </c:val>
          <c:smooth val="0"/>
        </c:ser>
        <c:ser>
          <c:idx val="0"/>
          <c:order val="3"/>
          <c:tx>
            <c:strRef>
              <c:f>Datablad!$F$5</c:f>
              <c:strCache>
                <c:ptCount val="1"/>
                <c:pt idx="0">
                  <c:v>Sverige</c:v>
                </c:pt>
              </c:strCache>
            </c:strRef>
          </c:tx>
          <c:spPr>
            <a:ln w="28575">
              <a:solidFill>
                <a:sysClr val="windowText" lastClr="000000"/>
              </a:solidFill>
              <a:prstDash val="solid"/>
            </a:ln>
          </c:spPr>
          <c:marker>
            <c:symbol val="none"/>
          </c:marker>
          <c:cat>
            <c:numRef>
              <c:f>Datablad!$B$6:$B$57</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Datablad!$F$6:$F$57</c:f>
              <c:numCache>
                <c:formatCode>0.0</c:formatCode>
                <c:ptCount val="52"/>
                <c:pt idx="0">
                  <c:v>66.637829999999994</c:v>
                </c:pt>
                <c:pt idx="1">
                  <c:v>66.614329999999995</c:v>
                </c:pt>
                <c:pt idx="2">
                  <c:v>66.656459999999996</c:v>
                </c:pt>
                <c:pt idx="3">
                  <c:v>66.678269999999998</c:v>
                </c:pt>
                <c:pt idx="4">
                  <c:v>66.632239999999996</c:v>
                </c:pt>
                <c:pt idx="5">
                  <c:v>66.391940000000005</c:v>
                </c:pt>
                <c:pt idx="6">
                  <c:v>66.239009999999993</c:v>
                </c:pt>
                <c:pt idx="7">
                  <c:v>66.240430000000003</c:v>
                </c:pt>
                <c:pt idx="8">
                  <c:v>66.078779999999995</c:v>
                </c:pt>
                <c:pt idx="9">
                  <c:v>66.014799999999994</c:v>
                </c:pt>
                <c:pt idx="10">
                  <c:v>65.627960000000002</c:v>
                </c:pt>
                <c:pt idx="11">
                  <c:v>65.41507</c:v>
                </c:pt>
                <c:pt idx="12">
                  <c:v>65.282870000000003</c:v>
                </c:pt>
                <c:pt idx="13">
                  <c:v>64.973429999999993</c:v>
                </c:pt>
                <c:pt idx="14">
                  <c:v>64.940780000000004</c:v>
                </c:pt>
                <c:pt idx="15">
                  <c:v>64.768690000000007</c:v>
                </c:pt>
                <c:pt idx="16">
                  <c:v>64.658000000000001</c:v>
                </c:pt>
                <c:pt idx="17">
                  <c:v>65.250349999999997</c:v>
                </c:pt>
                <c:pt idx="18">
                  <c:v>65.067520000000002</c:v>
                </c:pt>
                <c:pt idx="19">
                  <c:v>65.435469999999995</c:v>
                </c:pt>
                <c:pt idx="20">
                  <c:v>65.522540000000006</c:v>
                </c:pt>
                <c:pt idx="21">
                  <c:v>65.650279999999995</c:v>
                </c:pt>
                <c:pt idx="22">
                  <c:v>66.112089999999995</c:v>
                </c:pt>
                <c:pt idx="23">
                  <c:v>66.258719999999997</c:v>
                </c:pt>
                <c:pt idx="24">
                  <c:v>66.576160000000002</c:v>
                </c:pt>
                <c:pt idx="25">
                  <c:v>66.645920000000004</c:v>
                </c:pt>
                <c:pt idx="26">
                  <c:v>67.003619999999998</c:v>
                </c:pt>
                <c:pt idx="27">
                  <c:v>67.026610000000005</c:v>
                </c:pt>
                <c:pt idx="28">
                  <c:v>67.073009999999996</c:v>
                </c:pt>
                <c:pt idx="29">
                  <c:v>67.051169999999999</c:v>
                </c:pt>
                <c:pt idx="30">
                  <c:v>66.819419999999994</c:v>
                </c:pt>
                <c:pt idx="31">
                  <c:v>66.284959999999998</c:v>
                </c:pt>
                <c:pt idx="32">
                  <c:v>65.571669999999997</c:v>
                </c:pt>
                <c:pt idx="33">
                  <c:v>64.987279999999998</c:v>
                </c:pt>
                <c:pt idx="34">
                  <c:v>64.276030000000006</c:v>
                </c:pt>
                <c:pt idx="35">
                  <c:v>64.191550000000007</c:v>
                </c:pt>
                <c:pt idx="36">
                  <c:v>64.141639999999995</c:v>
                </c:pt>
                <c:pt idx="37">
                  <c:v>64.400440000000003</c:v>
                </c:pt>
                <c:pt idx="38">
                  <c:v>64.579989999999995</c:v>
                </c:pt>
                <c:pt idx="39">
                  <c:v>64.768169999999998</c:v>
                </c:pt>
                <c:pt idx="40">
                  <c:v>65.256439999999998</c:v>
                </c:pt>
                <c:pt idx="41">
                  <c:v>65.388310000000004</c:v>
                </c:pt>
                <c:pt idx="42">
                  <c:v>65.443439999999995</c:v>
                </c:pt>
                <c:pt idx="43">
                  <c:v>65.478719999999996</c:v>
                </c:pt>
                <c:pt idx="44">
                  <c:v>65.424850000000006</c:v>
                </c:pt>
                <c:pt idx="45">
                  <c:v>65.480090000000004</c:v>
                </c:pt>
                <c:pt idx="46">
                  <c:v>65.421520000000001</c:v>
                </c:pt>
                <c:pt idx="47">
                  <c:v>65.486750000000001</c:v>
                </c:pt>
                <c:pt idx="48">
                  <c:v>65.574010000000001</c:v>
                </c:pt>
                <c:pt idx="49">
                  <c:v>65.676019999999994</c:v>
                </c:pt>
                <c:pt idx="50">
                  <c:v>65.797290000000004</c:v>
                </c:pt>
              </c:numCache>
            </c:numRef>
          </c:val>
          <c:smooth val="0"/>
        </c:ser>
        <c:ser>
          <c:idx val="2"/>
          <c:order val="4"/>
          <c:tx>
            <c:strRef>
              <c:f>Datablad!$G$5</c:f>
              <c:strCache>
                <c:ptCount val="1"/>
                <c:pt idx="0">
                  <c:v>EU28</c:v>
                </c:pt>
              </c:strCache>
            </c:strRef>
          </c:tx>
          <c:spPr>
            <a:ln w="12700">
              <a:solidFill>
                <a:schemeClr val="tx1"/>
              </a:solidFill>
              <a:prstDash val="sysDash"/>
            </a:ln>
          </c:spPr>
          <c:marker>
            <c:symbol val="none"/>
          </c:marker>
          <c:cat>
            <c:numRef>
              <c:f>Datablad!$B$6:$B$57</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Datablad!$G$6:$G$57</c:f>
              <c:numCache>
                <c:formatCode>General</c:formatCode>
                <c:ptCount val="52"/>
                <c:pt idx="16" formatCode="0.0">
                  <c:v>56.398029999999999</c:v>
                </c:pt>
                <c:pt idx="17" formatCode="0.0">
                  <c:v>56.470280000000002</c:v>
                </c:pt>
                <c:pt idx="18" formatCode="0.0">
                  <c:v>56.606650000000002</c:v>
                </c:pt>
                <c:pt idx="19" formatCode="0.0">
                  <c:v>56.7742</c:v>
                </c:pt>
                <c:pt idx="20" formatCode="0.0">
                  <c:v>57.088290000000001</c:v>
                </c:pt>
                <c:pt idx="21" formatCode="0.0">
                  <c:v>57.330269999999999</c:v>
                </c:pt>
                <c:pt idx="22" formatCode="0.0">
                  <c:v>57.535020000000003</c:v>
                </c:pt>
                <c:pt idx="23" formatCode="0.0">
                  <c:v>57.72354</c:v>
                </c:pt>
                <c:pt idx="24" formatCode="0.0">
                  <c:v>57.933480000000003</c:v>
                </c:pt>
                <c:pt idx="25" formatCode="0.0">
                  <c:v>58.164729999999999</c:v>
                </c:pt>
                <c:pt idx="26" formatCode="0.0">
                  <c:v>58.309370000000001</c:v>
                </c:pt>
                <c:pt idx="27" formatCode="0.0">
                  <c:v>58.494689999999999</c:v>
                </c:pt>
                <c:pt idx="28" formatCode="0.0">
                  <c:v>58.72025</c:v>
                </c:pt>
                <c:pt idx="29" formatCode="0.0">
                  <c:v>58.715119999999999</c:v>
                </c:pt>
                <c:pt idx="30" formatCode="0.0">
                  <c:v>58.701749999999997</c:v>
                </c:pt>
                <c:pt idx="31" formatCode="0.0">
                  <c:v>58.50367</c:v>
                </c:pt>
                <c:pt idx="32" formatCode="0.0">
                  <c:v>57.98471</c:v>
                </c:pt>
                <c:pt idx="33" formatCode="0.0">
                  <c:v>57.591740000000001</c:v>
                </c:pt>
                <c:pt idx="34" formatCode="0.0">
                  <c:v>57.295650000000002</c:v>
                </c:pt>
                <c:pt idx="35" formatCode="0.0">
                  <c:v>57.273539999999997</c:v>
                </c:pt>
                <c:pt idx="36" formatCode="0.0">
                  <c:v>57.105060000000002</c:v>
                </c:pt>
                <c:pt idx="37" formatCode="0.0">
                  <c:v>57.130969999999998</c:v>
                </c:pt>
                <c:pt idx="38" formatCode="0.0">
                  <c:v>57.170699999999997</c:v>
                </c:pt>
                <c:pt idx="39" formatCode="0.0">
                  <c:v>57.187249999999999</c:v>
                </c:pt>
                <c:pt idx="40" formatCode="0.0">
                  <c:v>57.296050000000001</c:v>
                </c:pt>
                <c:pt idx="41" formatCode="0.0">
                  <c:v>57.296810000000001</c:v>
                </c:pt>
                <c:pt idx="42" formatCode="0.0">
                  <c:v>57.214309999999998</c:v>
                </c:pt>
                <c:pt idx="43" formatCode="0.0">
                  <c:v>57.156750000000002</c:v>
                </c:pt>
                <c:pt idx="44" formatCode="0.0">
                  <c:v>57.13993</c:v>
                </c:pt>
                <c:pt idx="45" formatCode="0.0">
                  <c:v>57.070529999999998</c:v>
                </c:pt>
                <c:pt idx="46" formatCode="0.0">
                  <c:v>57.04815</c:v>
                </c:pt>
                <c:pt idx="47" formatCode="0.0">
                  <c:v>57.05395</c:v>
                </c:pt>
                <c:pt idx="48" formatCode="0.0">
                  <c:v>56.919089999999997</c:v>
                </c:pt>
                <c:pt idx="49" formatCode="0.0">
                  <c:v>56.913229999999999</c:v>
                </c:pt>
                <c:pt idx="50" formatCode="0.0">
                  <c:v>56.967269999999999</c:v>
                </c:pt>
              </c:numCache>
            </c:numRef>
          </c:val>
          <c:smooth val="0"/>
        </c:ser>
        <c:dLbls>
          <c:showLegendKey val="0"/>
          <c:showVal val="0"/>
          <c:showCatName val="0"/>
          <c:showSerName val="0"/>
          <c:showPercent val="0"/>
          <c:showBubbleSize val="0"/>
        </c:dLbls>
        <c:marker val="1"/>
        <c:smooth val="0"/>
        <c:axId val="198070656"/>
        <c:axId val="198072192"/>
      </c:lineChart>
      <c:dateAx>
        <c:axId val="198070656"/>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8072192"/>
        <c:crosses val="autoZero"/>
        <c:auto val="1"/>
        <c:lblOffset val="100"/>
        <c:baseTimeUnit val="months"/>
        <c:majorUnit val="1"/>
        <c:majorTimeUnit val="years"/>
      </c:dateAx>
      <c:valAx>
        <c:axId val="198072192"/>
        <c:scaling>
          <c:orientation val="minMax"/>
          <c:min val="55"/>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8070656"/>
        <c:crossesAt val="1"/>
        <c:crossBetween val="midCat"/>
      </c:valAx>
      <c:spPr>
        <a:noFill/>
        <a:ln w="3175">
          <a:solidFill>
            <a:srgbClr val="000000"/>
          </a:solidFill>
          <a:prstDash val="solid"/>
        </a:ln>
      </c:spPr>
    </c:plotArea>
    <c:legend>
      <c:legendPos val="b"/>
      <c:layout>
        <c:manualLayout>
          <c:xMode val="edge"/>
          <c:yMode val="edge"/>
          <c:x val="2.9601408687016256E-2"/>
          <c:y val="0.66231133919956686"/>
          <c:w val="0.37455279440999367"/>
          <c:h val="0.21380901808074054"/>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9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643849206349209"/>
          <c:h val="0.97891460055096424"/>
        </c:manualLayout>
      </c:layout>
      <c:lineChart>
        <c:grouping val="standard"/>
        <c:varyColors val="0"/>
        <c:ser>
          <c:idx val="0"/>
          <c:order val="0"/>
          <c:tx>
            <c:strRef>
              <c:f>Tidsserie!$B$1</c:f>
              <c:strCache>
                <c:ptCount val="1"/>
                <c:pt idx="0">
                  <c:v>EU27</c:v>
                </c:pt>
              </c:strCache>
            </c:strRef>
          </c:tx>
          <c:spPr>
            <a:ln w="12700">
              <a:solidFill>
                <a:srgbClr val="000000"/>
              </a:solidFill>
              <a:prstDash val="sysDash"/>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strRef>
              <c:f>Tidsserie!$A$2:$A$25</c:f>
              <c:strCache>
                <c:ptCount val="24"/>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strCache>
            </c:strRef>
          </c:cat>
          <c:val>
            <c:numRef>
              <c:f>Tidsserie!$B$2:$B$25</c:f>
              <c:numCache>
                <c:formatCode>General</c:formatCode>
                <c:ptCount val="24"/>
                <c:pt idx="10">
                  <c:v>750.59890065807872</c:v>
                </c:pt>
                <c:pt idx="11">
                  <c:v>749.9917167989779</c:v>
                </c:pt>
                <c:pt idx="12">
                  <c:v>741.49480505748488</c:v>
                </c:pt>
                <c:pt idx="13">
                  <c:v>738.19290500093052</c:v>
                </c:pt>
                <c:pt idx="14">
                  <c:v>741.70007514486633</c:v>
                </c:pt>
                <c:pt idx="15">
                  <c:v>744.87868845657101</c:v>
                </c:pt>
                <c:pt idx="16">
                  <c:v>751.17126753672801</c:v>
                </c:pt>
                <c:pt idx="17">
                  <c:v>760.72185183091312</c:v>
                </c:pt>
                <c:pt idx="18">
                  <c:v>763.64665269151351</c:v>
                </c:pt>
                <c:pt idx="19">
                  <c:v>738.24424172944487</c:v>
                </c:pt>
                <c:pt idx="20">
                  <c:v>733.17213527684135</c:v>
                </c:pt>
                <c:pt idx="21">
                  <c:v>734.32897257088246</c:v>
                </c:pt>
                <c:pt idx="22">
                  <c:v>727.77421528970581</c:v>
                </c:pt>
                <c:pt idx="23">
                  <c:v>722.807627862103</c:v>
                </c:pt>
              </c:numCache>
            </c:numRef>
          </c:val>
          <c:smooth val="0"/>
        </c:ser>
        <c:ser>
          <c:idx val="1"/>
          <c:order val="1"/>
          <c:tx>
            <c:strRef>
              <c:f>Tidsserie!$C$1</c:f>
              <c:strCache>
                <c:ptCount val="1"/>
                <c:pt idx="0">
                  <c:v>Tyskland</c:v>
                </c:pt>
              </c:strCache>
            </c:strRef>
          </c:tx>
          <c:spPr>
            <a:ln w="19050">
              <a:solidFill>
                <a:srgbClr val="B2B2B2"/>
              </a:solidFill>
              <a:prstDash val="solid"/>
            </a:ln>
          </c:spPr>
          <c:marker>
            <c:symbol val="none"/>
          </c:marker>
          <c:cat>
            <c:strRef>
              <c:f>Tidsserie!$A$2:$A$25</c:f>
              <c:strCache>
                <c:ptCount val="24"/>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strCache>
            </c:strRef>
          </c:cat>
          <c:val>
            <c:numRef>
              <c:f>Tidsserie!$C$2:$C$25</c:f>
              <c:numCache>
                <c:formatCode>General</c:formatCode>
                <c:ptCount val="24"/>
                <c:pt idx="1">
                  <c:v>751.17523504700944</c:v>
                </c:pt>
                <c:pt idx="2">
                  <c:v>741.1842072610865</c:v>
                </c:pt>
                <c:pt idx="3">
                  <c:v>718.38776038137939</c:v>
                </c:pt>
                <c:pt idx="4">
                  <c:v>714.64714696273734</c:v>
                </c:pt>
                <c:pt idx="5">
                  <c:v>707.57154578072766</c:v>
                </c:pt>
                <c:pt idx="6">
                  <c:v>696.9082739083716</c:v>
                </c:pt>
                <c:pt idx="7">
                  <c:v>691.87832106469068</c:v>
                </c:pt>
                <c:pt idx="8">
                  <c:v>697.1802655158541</c:v>
                </c:pt>
                <c:pt idx="9">
                  <c:v>703.46096214991417</c:v>
                </c:pt>
                <c:pt idx="10">
                  <c:v>704.7500851705845</c:v>
                </c:pt>
                <c:pt idx="11">
                  <c:v>696.81807141122181</c:v>
                </c:pt>
                <c:pt idx="12">
                  <c:v>686.02846681700248</c:v>
                </c:pt>
                <c:pt idx="13">
                  <c:v>677.2176442074649</c:v>
                </c:pt>
                <c:pt idx="14">
                  <c:v>679.53115719809455</c:v>
                </c:pt>
                <c:pt idx="15">
                  <c:v>676.35574311214589</c:v>
                </c:pt>
                <c:pt idx="16">
                  <c:v>677.56112959230757</c:v>
                </c:pt>
                <c:pt idx="17">
                  <c:v>688.99748368039093</c:v>
                </c:pt>
                <c:pt idx="18">
                  <c:v>698.51436921578181</c:v>
                </c:pt>
                <c:pt idx="19">
                  <c:v>681.36793893129766</c:v>
                </c:pt>
                <c:pt idx="20">
                  <c:v>697.2369338405274</c:v>
                </c:pt>
                <c:pt idx="21">
                  <c:v>707.21089766321427</c:v>
                </c:pt>
                <c:pt idx="22">
                  <c:v>707.70413955589197</c:v>
                </c:pt>
                <c:pt idx="23">
                  <c:v>707.3010304757729</c:v>
                </c:pt>
              </c:numCache>
            </c:numRef>
          </c:val>
          <c:smooth val="0"/>
        </c:ser>
        <c:ser>
          <c:idx val="2"/>
          <c:order val="2"/>
          <c:tx>
            <c:strRef>
              <c:f>Tidsserie!$D$1</c:f>
              <c:strCache>
                <c:ptCount val="1"/>
                <c:pt idx="0">
                  <c:v>Österrike</c:v>
                </c:pt>
              </c:strCache>
            </c:strRef>
          </c:tx>
          <c:spPr>
            <a:ln w="12700">
              <a:solidFill>
                <a:srgbClr val="000000"/>
              </a:solidFill>
              <a:prstDash val="solid"/>
            </a:ln>
          </c:spPr>
          <c:marker>
            <c:symbol val="none"/>
          </c:marker>
          <c:cat>
            <c:strRef>
              <c:f>Tidsserie!$A$2:$A$25</c:f>
              <c:strCache>
                <c:ptCount val="24"/>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strCache>
            </c:strRef>
          </c:cat>
          <c:val>
            <c:numRef>
              <c:f>Tidsserie!$D$2:$D$25</c:f>
              <c:numCache>
                <c:formatCode>General</c:formatCode>
                <c:ptCount val="24"/>
                <c:pt idx="5">
                  <c:v>797.12919021473829</c:v>
                </c:pt>
                <c:pt idx="6">
                  <c:v>814.30402235451095</c:v>
                </c:pt>
                <c:pt idx="7">
                  <c:v>823.12940196083355</c:v>
                </c:pt>
                <c:pt idx="8">
                  <c:v>820.78317217828226</c:v>
                </c:pt>
                <c:pt idx="9">
                  <c:v>833.68083360025628</c:v>
                </c:pt>
                <c:pt idx="10">
                  <c:v>839.67387166310721</c:v>
                </c:pt>
                <c:pt idx="11">
                  <c:v>836.28033806291501</c:v>
                </c:pt>
                <c:pt idx="12">
                  <c:v>830.20358519794308</c:v>
                </c:pt>
                <c:pt idx="13">
                  <c:v>827.79121116004069</c:v>
                </c:pt>
                <c:pt idx="14">
                  <c:v>830.3329236765311</c:v>
                </c:pt>
                <c:pt idx="15">
                  <c:v>826.16494514472447</c:v>
                </c:pt>
                <c:pt idx="16">
                  <c:v>824.67225854050878</c:v>
                </c:pt>
                <c:pt idx="17">
                  <c:v>834.26877503709977</c:v>
                </c:pt>
                <c:pt idx="18">
                  <c:v>839.67558889340194</c:v>
                </c:pt>
                <c:pt idx="19">
                  <c:v>807.54278617223804</c:v>
                </c:pt>
                <c:pt idx="20">
                  <c:v>804.83837594948977</c:v>
                </c:pt>
                <c:pt idx="21">
                  <c:v>820.47545875141407</c:v>
                </c:pt>
                <c:pt idx="22">
                  <c:v>816.66625130098464</c:v>
                </c:pt>
                <c:pt idx="23">
                  <c:v>813.15880362852477</c:v>
                </c:pt>
              </c:numCache>
            </c:numRef>
          </c:val>
          <c:smooth val="0"/>
        </c:ser>
        <c:ser>
          <c:idx val="3"/>
          <c:order val="3"/>
          <c:tx>
            <c:strRef>
              <c:f>Tidsserie!$E$1</c:f>
              <c:strCache>
                <c:ptCount val="1"/>
                <c:pt idx="0">
                  <c:v>Finland</c:v>
                </c:pt>
              </c:strCache>
            </c:strRef>
          </c:tx>
          <c:spPr>
            <a:ln w="19050">
              <a:solidFill>
                <a:sysClr val="windowText" lastClr="000000"/>
              </a:solidFill>
              <a:prstDash val="sysDash"/>
            </a:ln>
          </c:spPr>
          <c:marker>
            <c:symbol val="none"/>
          </c:marker>
          <c:cat>
            <c:strRef>
              <c:f>Tidsserie!$A$2:$A$25</c:f>
              <c:strCache>
                <c:ptCount val="24"/>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strCache>
            </c:strRef>
          </c:cat>
          <c:val>
            <c:numRef>
              <c:f>Tidsserie!$E$2:$E$25</c:f>
              <c:numCache>
                <c:formatCode>General</c:formatCode>
                <c:ptCount val="24"/>
                <c:pt idx="0">
                  <c:v>880.05374618963594</c:v>
                </c:pt>
                <c:pt idx="1">
                  <c:v>815.80469513532921</c:v>
                </c:pt>
                <c:pt idx="2">
                  <c:v>756.34668782229278</c:v>
                </c:pt>
                <c:pt idx="3">
                  <c:v>708.76756671403757</c:v>
                </c:pt>
                <c:pt idx="4">
                  <c:v>703.63382662185802</c:v>
                </c:pt>
                <c:pt idx="5">
                  <c:v>713.77109518775205</c:v>
                </c:pt>
                <c:pt idx="6">
                  <c:v>721.07091285173465</c:v>
                </c:pt>
                <c:pt idx="7">
                  <c:v>741.62418771158411</c:v>
                </c:pt>
                <c:pt idx="8">
                  <c:v>749.12195595226535</c:v>
                </c:pt>
                <c:pt idx="9">
                  <c:v>767.53460458813277</c:v>
                </c:pt>
                <c:pt idx="10">
                  <c:v>775.64622696186393</c:v>
                </c:pt>
                <c:pt idx="11">
                  <c:v>776.36854279105626</c:v>
                </c:pt>
                <c:pt idx="12">
                  <c:v>778.71784024920203</c:v>
                </c:pt>
                <c:pt idx="13">
                  <c:v>774.00728946863615</c:v>
                </c:pt>
                <c:pt idx="14">
                  <c:v>776.84480318273972</c:v>
                </c:pt>
                <c:pt idx="15">
                  <c:v>781.41857761003394</c:v>
                </c:pt>
                <c:pt idx="16">
                  <c:v>789.51066213470551</c:v>
                </c:pt>
                <c:pt idx="17">
                  <c:v>802.12528598710458</c:v>
                </c:pt>
                <c:pt idx="18">
                  <c:v>810.38506417736289</c:v>
                </c:pt>
                <c:pt idx="19">
                  <c:v>778.13781865178225</c:v>
                </c:pt>
                <c:pt idx="20">
                  <c:v>776.11216765484596</c:v>
                </c:pt>
                <c:pt idx="21">
                  <c:v>782.77007590520202</c:v>
                </c:pt>
                <c:pt idx="22">
                  <c:v>780.43960103435541</c:v>
                </c:pt>
                <c:pt idx="23">
                  <c:v>770.81487541768729</c:v>
                </c:pt>
              </c:numCache>
            </c:numRef>
          </c:val>
          <c:smooth val="0"/>
        </c:ser>
        <c:ser>
          <c:idx val="4"/>
          <c:order val="4"/>
          <c:tx>
            <c:strRef>
              <c:f>Tidsserie!$F$1</c:f>
              <c:strCache>
                <c:ptCount val="1"/>
                <c:pt idx="0">
                  <c:v>Sverige</c:v>
                </c:pt>
              </c:strCache>
            </c:strRef>
          </c:tx>
          <c:spPr>
            <a:ln>
              <a:solidFill>
                <a:sysClr val="windowText" lastClr="000000"/>
              </a:solidFill>
            </a:ln>
          </c:spPr>
          <c:marker>
            <c:symbol val="none"/>
          </c:marker>
          <c:cat>
            <c:strRef>
              <c:f>Tidsserie!$A$2:$A$25</c:f>
              <c:strCache>
                <c:ptCount val="24"/>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strCache>
            </c:strRef>
          </c:cat>
          <c:val>
            <c:numRef>
              <c:f>Tidsserie!$F$2:$F$25</c:f>
              <c:numCache>
                <c:formatCode>General</c:formatCode>
                <c:ptCount val="24"/>
                <c:pt idx="0">
                  <c:v>833.73992288818772</c:v>
                </c:pt>
                <c:pt idx="1">
                  <c:v>808.78728095624922</c:v>
                </c:pt>
                <c:pt idx="2">
                  <c:v>776.98777111213667</c:v>
                </c:pt>
                <c:pt idx="3">
                  <c:v>751.35336621172155</c:v>
                </c:pt>
                <c:pt idx="4">
                  <c:v>756.64161257259991</c:v>
                </c:pt>
                <c:pt idx="5">
                  <c:v>767.28446810921037</c:v>
                </c:pt>
                <c:pt idx="6">
                  <c:v>765.8285261848207</c:v>
                </c:pt>
                <c:pt idx="7">
                  <c:v>757.80013565453305</c:v>
                </c:pt>
                <c:pt idx="8">
                  <c:v>769.38086091967011</c:v>
                </c:pt>
                <c:pt idx="9">
                  <c:v>788.93429668096633</c:v>
                </c:pt>
                <c:pt idx="10">
                  <c:v>795.98174030658254</c:v>
                </c:pt>
                <c:pt idx="11">
                  <c:v>798.75224820143887</c:v>
                </c:pt>
                <c:pt idx="12">
                  <c:v>785.05322128851537</c:v>
                </c:pt>
                <c:pt idx="13">
                  <c:v>771.1654387139987</c:v>
                </c:pt>
                <c:pt idx="14">
                  <c:v>774.23059817656213</c:v>
                </c:pt>
                <c:pt idx="15">
                  <c:v>772.97452934662238</c:v>
                </c:pt>
                <c:pt idx="16">
                  <c:v>778.76885805528025</c:v>
                </c:pt>
                <c:pt idx="17">
                  <c:v>797.01136860515965</c:v>
                </c:pt>
                <c:pt idx="18">
                  <c:v>800.57483731019533</c:v>
                </c:pt>
                <c:pt idx="19">
                  <c:v>770.88289063340142</c:v>
                </c:pt>
                <c:pt idx="20">
                  <c:v>784.10939915764789</c:v>
                </c:pt>
                <c:pt idx="21">
                  <c:v>793.60071961479434</c:v>
                </c:pt>
                <c:pt idx="22">
                  <c:v>786.5679012345679</c:v>
                </c:pt>
                <c:pt idx="23">
                  <c:v>789.85723714714186</c:v>
                </c:pt>
              </c:numCache>
            </c:numRef>
          </c:val>
          <c:smooth val="0"/>
        </c:ser>
        <c:dLbls>
          <c:showLegendKey val="0"/>
          <c:showVal val="0"/>
          <c:showCatName val="0"/>
          <c:showSerName val="0"/>
          <c:showPercent val="0"/>
          <c:showBubbleSize val="0"/>
        </c:dLbls>
        <c:marker val="1"/>
        <c:smooth val="0"/>
        <c:axId val="198105728"/>
        <c:axId val="197599616"/>
      </c:lineChart>
      <c:catAx>
        <c:axId val="19810572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7599616"/>
        <c:crosses val="autoZero"/>
        <c:auto val="1"/>
        <c:lblAlgn val="ctr"/>
        <c:lblOffset val="100"/>
        <c:tickLblSkip val="2"/>
        <c:noMultiLvlLbl val="0"/>
      </c:catAx>
      <c:valAx>
        <c:axId val="197599616"/>
        <c:scaling>
          <c:orientation val="minMax"/>
          <c:min val="65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8105728"/>
        <c:crossesAt val="1"/>
        <c:crossBetween val="between"/>
      </c:valAx>
      <c:spPr>
        <a:noFill/>
        <a:ln w="3175">
          <a:solidFill>
            <a:srgbClr val="000000"/>
          </a:solidFill>
          <a:prstDash val="solid"/>
        </a:ln>
      </c:spPr>
    </c:plotArea>
    <c:legend>
      <c:legendPos val="b"/>
      <c:layout>
        <c:manualLayout>
          <c:xMode val="edge"/>
          <c:yMode val="edge"/>
          <c:x val="0.14282124695215495"/>
          <c:y val="6.9679206765820928E-2"/>
          <c:w val="0.81171171334733727"/>
          <c:h val="0.147684858002879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9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140198387674173E-2"/>
          <c:y val="2.060701449792713E-2"/>
          <c:w val="0.97428970241848878"/>
          <c:h val="0.97424123187759104"/>
        </c:manualLayout>
      </c:layout>
      <c:lineChart>
        <c:grouping val="standard"/>
        <c:varyColors val="0"/>
        <c:ser>
          <c:idx val="0"/>
          <c:order val="0"/>
          <c:tx>
            <c:strRef>
              <c:f>Datablad!$B$3</c:f>
              <c:strCache>
                <c:ptCount val="1"/>
                <c:pt idx="0">
                  <c:v>Sysselsättningsgrad </c:v>
                </c:pt>
              </c:strCache>
            </c:strRef>
          </c:tx>
          <c:spPr>
            <a:ln w="25400">
              <a:solidFill>
                <a:srgbClr val="000000"/>
              </a:solidFill>
              <a:prstDash val="solid"/>
            </a:ln>
          </c:spPr>
          <c:marker>
            <c:symbol val="none"/>
          </c:marker>
          <c:cat>
            <c:numRef>
              <c:f>Datablad!$A$4:$A$99</c:f>
              <c:numCache>
                <c:formatCode>m/d/yyyy</c:formatCode>
                <c:ptCount val="96"/>
                <c:pt idx="0">
                  <c:v>32874</c:v>
                </c:pt>
                <c:pt idx="1">
                  <c:v>32964</c:v>
                </c:pt>
                <c:pt idx="2">
                  <c:v>33055</c:v>
                </c:pt>
                <c:pt idx="3">
                  <c:v>33147</c:v>
                </c:pt>
                <c:pt idx="4">
                  <c:v>33239</c:v>
                </c:pt>
                <c:pt idx="5">
                  <c:v>33329</c:v>
                </c:pt>
                <c:pt idx="6">
                  <c:v>33420</c:v>
                </c:pt>
                <c:pt idx="7">
                  <c:v>33512</c:v>
                </c:pt>
                <c:pt idx="8">
                  <c:v>33604</c:v>
                </c:pt>
                <c:pt idx="9">
                  <c:v>33695</c:v>
                </c:pt>
                <c:pt idx="10">
                  <c:v>33786</c:v>
                </c:pt>
                <c:pt idx="11">
                  <c:v>33878</c:v>
                </c:pt>
                <c:pt idx="12">
                  <c:v>33970</c:v>
                </c:pt>
                <c:pt idx="13">
                  <c:v>34060</c:v>
                </c:pt>
                <c:pt idx="14">
                  <c:v>34151</c:v>
                </c:pt>
                <c:pt idx="15">
                  <c:v>34243</c:v>
                </c:pt>
                <c:pt idx="16">
                  <c:v>34335</c:v>
                </c:pt>
                <c:pt idx="17">
                  <c:v>34425</c:v>
                </c:pt>
                <c:pt idx="18">
                  <c:v>34516</c:v>
                </c:pt>
                <c:pt idx="19">
                  <c:v>34608</c:v>
                </c:pt>
                <c:pt idx="20">
                  <c:v>34700</c:v>
                </c:pt>
                <c:pt idx="21">
                  <c:v>34790</c:v>
                </c:pt>
                <c:pt idx="22">
                  <c:v>34881</c:v>
                </c:pt>
                <c:pt idx="23">
                  <c:v>34973</c:v>
                </c:pt>
                <c:pt idx="24">
                  <c:v>35065</c:v>
                </c:pt>
                <c:pt idx="25">
                  <c:v>35156</c:v>
                </c:pt>
                <c:pt idx="26">
                  <c:v>35247</c:v>
                </c:pt>
                <c:pt idx="27">
                  <c:v>35339</c:v>
                </c:pt>
                <c:pt idx="28">
                  <c:v>35431</c:v>
                </c:pt>
                <c:pt idx="29">
                  <c:v>35521</c:v>
                </c:pt>
                <c:pt idx="30">
                  <c:v>35612</c:v>
                </c:pt>
                <c:pt idx="31">
                  <c:v>35704</c:v>
                </c:pt>
                <c:pt idx="32">
                  <c:v>35796</c:v>
                </c:pt>
                <c:pt idx="33">
                  <c:v>35886</c:v>
                </c:pt>
                <c:pt idx="34">
                  <c:v>35977</c:v>
                </c:pt>
                <c:pt idx="35">
                  <c:v>36069</c:v>
                </c:pt>
                <c:pt idx="36">
                  <c:v>36161</c:v>
                </c:pt>
                <c:pt idx="37">
                  <c:v>36251</c:v>
                </c:pt>
                <c:pt idx="38">
                  <c:v>36342</c:v>
                </c:pt>
                <c:pt idx="39">
                  <c:v>36434</c:v>
                </c:pt>
                <c:pt idx="40">
                  <c:v>36526</c:v>
                </c:pt>
                <c:pt idx="41">
                  <c:v>36617</c:v>
                </c:pt>
                <c:pt idx="42">
                  <c:v>36708</c:v>
                </c:pt>
                <c:pt idx="43">
                  <c:v>36800</c:v>
                </c:pt>
                <c:pt idx="44">
                  <c:v>36892</c:v>
                </c:pt>
                <c:pt idx="45">
                  <c:v>36982</c:v>
                </c:pt>
                <c:pt idx="46">
                  <c:v>37073</c:v>
                </c:pt>
                <c:pt idx="47">
                  <c:v>37165</c:v>
                </c:pt>
                <c:pt idx="48">
                  <c:v>37257</c:v>
                </c:pt>
                <c:pt idx="49">
                  <c:v>37347</c:v>
                </c:pt>
                <c:pt idx="50">
                  <c:v>37438</c:v>
                </c:pt>
                <c:pt idx="51">
                  <c:v>37530</c:v>
                </c:pt>
                <c:pt idx="52">
                  <c:v>37622</c:v>
                </c:pt>
                <c:pt idx="53">
                  <c:v>37712</c:v>
                </c:pt>
                <c:pt idx="54">
                  <c:v>37803</c:v>
                </c:pt>
                <c:pt idx="55">
                  <c:v>37895</c:v>
                </c:pt>
                <c:pt idx="56">
                  <c:v>37987</c:v>
                </c:pt>
                <c:pt idx="57">
                  <c:v>38078</c:v>
                </c:pt>
                <c:pt idx="58">
                  <c:v>38169</c:v>
                </c:pt>
                <c:pt idx="59">
                  <c:v>38261</c:v>
                </c:pt>
                <c:pt idx="60">
                  <c:v>38353</c:v>
                </c:pt>
                <c:pt idx="61">
                  <c:v>38443</c:v>
                </c:pt>
                <c:pt idx="62">
                  <c:v>38534</c:v>
                </c:pt>
                <c:pt idx="63">
                  <c:v>38626</c:v>
                </c:pt>
                <c:pt idx="64">
                  <c:v>38718</c:v>
                </c:pt>
                <c:pt idx="65">
                  <c:v>38808</c:v>
                </c:pt>
                <c:pt idx="66">
                  <c:v>38899</c:v>
                </c:pt>
                <c:pt idx="67">
                  <c:v>38991</c:v>
                </c:pt>
                <c:pt idx="68">
                  <c:v>39083</c:v>
                </c:pt>
                <c:pt idx="69">
                  <c:v>39173</c:v>
                </c:pt>
                <c:pt idx="70">
                  <c:v>39264</c:v>
                </c:pt>
                <c:pt idx="71">
                  <c:v>39356</c:v>
                </c:pt>
                <c:pt idx="72">
                  <c:v>39448</c:v>
                </c:pt>
                <c:pt idx="73">
                  <c:v>39539</c:v>
                </c:pt>
                <c:pt idx="74">
                  <c:v>39630</c:v>
                </c:pt>
                <c:pt idx="75">
                  <c:v>39722</c:v>
                </c:pt>
                <c:pt idx="76">
                  <c:v>39814</c:v>
                </c:pt>
                <c:pt idx="77">
                  <c:v>39904</c:v>
                </c:pt>
                <c:pt idx="78">
                  <c:v>39995</c:v>
                </c:pt>
                <c:pt idx="79">
                  <c:v>40087</c:v>
                </c:pt>
                <c:pt idx="80">
                  <c:v>40179</c:v>
                </c:pt>
                <c:pt idx="81">
                  <c:v>40269</c:v>
                </c:pt>
                <c:pt idx="82">
                  <c:v>40360</c:v>
                </c:pt>
                <c:pt idx="83">
                  <c:v>40452</c:v>
                </c:pt>
                <c:pt idx="84">
                  <c:v>40544</c:v>
                </c:pt>
                <c:pt idx="85">
                  <c:v>40634</c:v>
                </c:pt>
                <c:pt idx="86">
                  <c:v>40725</c:v>
                </c:pt>
                <c:pt idx="87">
                  <c:v>40817</c:v>
                </c:pt>
                <c:pt idx="88">
                  <c:v>40909</c:v>
                </c:pt>
                <c:pt idx="89">
                  <c:v>41000</c:v>
                </c:pt>
                <c:pt idx="90">
                  <c:v>41091</c:v>
                </c:pt>
                <c:pt idx="91">
                  <c:v>41183</c:v>
                </c:pt>
                <c:pt idx="92">
                  <c:v>41275</c:v>
                </c:pt>
                <c:pt idx="93">
                  <c:v>41365</c:v>
                </c:pt>
                <c:pt idx="94">
                  <c:v>41456</c:v>
                </c:pt>
                <c:pt idx="95">
                  <c:v>41548</c:v>
                </c:pt>
              </c:numCache>
            </c:numRef>
          </c:cat>
          <c:val>
            <c:numRef>
              <c:f>Datablad!$B$4:$B$99</c:f>
              <c:numCache>
                <c:formatCode>0.0</c:formatCode>
                <c:ptCount val="96"/>
                <c:pt idx="0">
                  <c:v>72.723051116242772</c:v>
                </c:pt>
                <c:pt idx="1">
                  <c:v>72.473779670372991</c:v>
                </c:pt>
                <c:pt idx="2">
                  <c:v>72.301929843636501</c:v>
                </c:pt>
                <c:pt idx="3">
                  <c:v>72.122843520678416</c:v>
                </c:pt>
                <c:pt idx="4">
                  <c:v>71.841817509577638</c:v>
                </c:pt>
                <c:pt idx="5">
                  <c:v>71.209212750068772</c:v>
                </c:pt>
                <c:pt idx="6">
                  <c:v>70.293309783906778</c:v>
                </c:pt>
                <c:pt idx="7">
                  <c:v>69.546469873045496</c:v>
                </c:pt>
                <c:pt idx="8">
                  <c:v>68.737683578471007</c:v>
                </c:pt>
                <c:pt idx="9">
                  <c:v>68.248314284235448</c:v>
                </c:pt>
                <c:pt idx="10">
                  <c:v>67.055537092657957</c:v>
                </c:pt>
                <c:pt idx="11">
                  <c:v>66.155222916859316</c:v>
                </c:pt>
                <c:pt idx="12">
                  <c:v>64.891804943328651</c:v>
                </c:pt>
                <c:pt idx="13">
                  <c:v>63.602515021835707</c:v>
                </c:pt>
                <c:pt idx="14">
                  <c:v>63.049442375689402</c:v>
                </c:pt>
                <c:pt idx="15">
                  <c:v>62.668144065130726</c:v>
                </c:pt>
                <c:pt idx="16">
                  <c:v>62.509663544658466</c:v>
                </c:pt>
                <c:pt idx="17">
                  <c:v>62.74243560383438</c:v>
                </c:pt>
                <c:pt idx="18">
                  <c:v>62.84244068514613</c:v>
                </c:pt>
                <c:pt idx="19">
                  <c:v>62.96623564112457</c:v>
                </c:pt>
                <c:pt idx="20">
                  <c:v>63.212789497892871</c:v>
                </c:pt>
                <c:pt idx="21">
                  <c:v>63.769829555165394</c:v>
                </c:pt>
                <c:pt idx="22">
                  <c:v>63.68208301797651</c:v>
                </c:pt>
                <c:pt idx="23">
                  <c:v>63.33703361660713</c:v>
                </c:pt>
                <c:pt idx="24">
                  <c:v>63.631429233523228</c:v>
                </c:pt>
                <c:pt idx="25">
                  <c:v>63.130871784027185</c:v>
                </c:pt>
                <c:pt idx="26">
                  <c:v>63.061830293625086</c:v>
                </c:pt>
                <c:pt idx="27">
                  <c:v>62.935348916779418</c:v>
                </c:pt>
                <c:pt idx="28">
                  <c:v>62.526274845384876</c:v>
                </c:pt>
                <c:pt idx="29">
                  <c:v>62.419948094624608</c:v>
                </c:pt>
                <c:pt idx="30">
                  <c:v>62.664588311429704</c:v>
                </c:pt>
                <c:pt idx="31">
                  <c:v>62.73838569934771</c:v>
                </c:pt>
                <c:pt idx="32">
                  <c:v>63.017162633419289</c:v>
                </c:pt>
                <c:pt idx="33">
                  <c:v>63.218254906597302</c:v>
                </c:pt>
                <c:pt idx="34">
                  <c:v>63.812601471768296</c:v>
                </c:pt>
                <c:pt idx="35">
                  <c:v>64.201454868896974</c:v>
                </c:pt>
                <c:pt idx="36">
                  <c:v>64.655856214558355</c:v>
                </c:pt>
                <c:pt idx="37">
                  <c:v>64.976489332763393</c:v>
                </c:pt>
                <c:pt idx="38">
                  <c:v>64.847125277886974</c:v>
                </c:pt>
                <c:pt idx="39">
                  <c:v>65.156185699089207</c:v>
                </c:pt>
                <c:pt idx="40">
                  <c:v>65.554608528521811</c:v>
                </c:pt>
                <c:pt idx="41">
                  <c:v>66.202364575110082</c:v>
                </c:pt>
                <c:pt idx="42">
                  <c:v>66.074300393223794</c:v>
                </c:pt>
                <c:pt idx="43">
                  <c:v>66.829111269652358</c:v>
                </c:pt>
                <c:pt idx="44">
                  <c:v>67.062156627914433</c:v>
                </c:pt>
                <c:pt idx="45">
                  <c:v>67.055229309077873</c:v>
                </c:pt>
                <c:pt idx="46">
                  <c:v>67.060239006308706</c:v>
                </c:pt>
                <c:pt idx="47">
                  <c:v>67.042382632187028</c:v>
                </c:pt>
                <c:pt idx="48">
                  <c:v>67.140000626895841</c:v>
                </c:pt>
                <c:pt idx="49">
                  <c:v>66.911593539968081</c:v>
                </c:pt>
                <c:pt idx="50">
                  <c:v>66.752188240376825</c:v>
                </c:pt>
                <c:pt idx="51">
                  <c:v>66.740101481979622</c:v>
                </c:pt>
                <c:pt idx="52">
                  <c:v>66.61174416819685</c:v>
                </c:pt>
                <c:pt idx="53">
                  <c:v>66.469297741300082</c:v>
                </c:pt>
                <c:pt idx="54">
                  <c:v>66.149637600717199</c:v>
                </c:pt>
                <c:pt idx="55">
                  <c:v>65.887064740474415</c:v>
                </c:pt>
                <c:pt idx="56">
                  <c:v>65.757464272733401</c:v>
                </c:pt>
                <c:pt idx="57">
                  <c:v>65.549821872919637</c:v>
                </c:pt>
                <c:pt idx="58">
                  <c:v>65.553307464656498</c:v>
                </c:pt>
                <c:pt idx="59">
                  <c:v>65.336606977188737</c:v>
                </c:pt>
                <c:pt idx="60">
                  <c:v>65.31233796068679</c:v>
                </c:pt>
                <c:pt idx="61">
                  <c:v>65.206521828698158</c:v>
                </c:pt>
                <c:pt idx="62">
                  <c:v>65.139374110267298</c:v>
                </c:pt>
                <c:pt idx="63">
                  <c:v>65.454609609296327</c:v>
                </c:pt>
                <c:pt idx="64">
                  <c:v>65.407685770269936</c:v>
                </c:pt>
                <c:pt idx="65">
                  <c:v>65.54407751549067</c:v>
                </c:pt>
                <c:pt idx="66">
                  <c:v>66.054357084579379</c:v>
                </c:pt>
                <c:pt idx="67">
                  <c:v>66.211622381448166</c:v>
                </c:pt>
                <c:pt idx="68">
                  <c:v>66.523637821399788</c:v>
                </c:pt>
                <c:pt idx="69">
                  <c:v>66.609470051712123</c:v>
                </c:pt>
                <c:pt idx="70">
                  <c:v>66.942678693638982</c:v>
                </c:pt>
                <c:pt idx="71">
                  <c:v>66.951524825212502</c:v>
                </c:pt>
                <c:pt idx="72">
                  <c:v>67.069137440027831</c:v>
                </c:pt>
                <c:pt idx="73">
                  <c:v>67.049429608918302</c:v>
                </c:pt>
                <c:pt idx="74">
                  <c:v>66.7162241404979</c:v>
                </c:pt>
                <c:pt idx="75">
                  <c:v>66.268494423683194</c:v>
                </c:pt>
                <c:pt idx="76">
                  <c:v>65.57919434016749</c:v>
                </c:pt>
                <c:pt idx="77">
                  <c:v>64.864483961912981</c:v>
                </c:pt>
                <c:pt idx="78">
                  <c:v>64.167230175307282</c:v>
                </c:pt>
                <c:pt idx="79">
                  <c:v>64.184767084346618</c:v>
                </c:pt>
                <c:pt idx="80">
                  <c:v>64.090525013432725</c:v>
                </c:pt>
                <c:pt idx="81">
                  <c:v>64.334427912149195</c:v>
                </c:pt>
                <c:pt idx="82">
                  <c:v>64.532229159932811</c:v>
                </c:pt>
                <c:pt idx="83">
                  <c:v>64.731631566652652</c:v>
                </c:pt>
                <c:pt idx="84">
                  <c:v>65.290018481815991</c:v>
                </c:pt>
                <c:pt idx="85">
                  <c:v>65.414839637304624</c:v>
                </c:pt>
                <c:pt idx="86">
                  <c:v>65.415763921924992</c:v>
                </c:pt>
                <c:pt idx="87">
                  <c:v>65.438017201458436</c:v>
                </c:pt>
                <c:pt idx="88">
                  <c:v>65.413871485223709</c:v>
                </c:pt>
                <c:pt idx="89">
                  <c:v>65.497634340257946</c:v>
                </c:pt>
                <c:pt idx="90">
                  <c:v>65.437780610452435</c:v>
                </c:pt>
                <c:pt idx="91">
                  <c:v>65.436235330604362</c:v>
                </c:pt>
                <c:pt idx="92">
                  <c:v>65.58259253800891</c:v>
                </c:pt>
                <c:pt idx="93">
                  <c:v>65.659554730953374</c:v>
                </c:pt>
                <c:pt idx="94">
                  <c:v>65.782896803017934</c:v>
                </c:pt>
                <c:pt idx="95">
                  <c:v>65.908004303472893</c:v>
                </c:pt>
              </c:numCache>
            </c:numRef>
          </c:val>
          <c:smooth val="0"/>
        </c:ser>
        <c:ser>
          <c:idx val="1"/>
          <c:order val="1"/>
          <c:tx>
            <c:strRef>
              <c:f>Datablad!$C$3</c:f>
              <c:strCache>
                <c:ptCount val="1"/>
                <c:pt idx="0">
                  <c:v>Arbetskraftsdeltagande</c:v>
                </c:pt>
              </c:strCache>
            </c:strRef>
          </c:tx>
          <c:spPr>
            <a:ln w="12700">
              <a:solidFill>
                <a:srgbClr val="000000"/>
              </a:solidFill>
              <a:prstDash val="dash"/>
            </a:ln>
          </c:spPr>
          <c:marker>
            <c:symbol val="none"/>
          </c:marker>
          <c:cat>
            <c:numRef>
              <c:f>Datablad!$A$4:$A$99</c:f>
              <c:numCache>
                <c:formatCode>m/d/yyyy</c:formatCode>
                <c:ptCount val="96"/>
                <c:pt idx="0">
                  <c:v>32874</c:v>
                </c:pt>
                <c:pt idx="1">
                  <c:v>32964</c:v>
                </c:pt>
                <c:pt idx="2">
                  <c:v>33055</c:v>
                </c:pt>
                <c:pt idx="3">
                  <c:v>33147</c:v>
                </c:pt>
                <c:pt idx="4">
                  <c:v>33239</c:v>
                </c:pt>
                <c:pt idx="5">
                  <c:v>33329</c:v>
                </c:pt>
                <c:pt idx="6">
                  <c:v>33420</c:v>
                </c:pt>
                <c:pt idx="7">
                  <c:v>33512</c:v>
                </c:pt>
                <c:pt idx="8">
                  <c:v>33604</c:v>
                </c:pt>
                <c:pt idx="9">
                  <c:v>33695</c:v>
                </c:pt>
                <c:pt idx="10">
                  <c:v>33786</c:v>
                </c:pt>
                <c:pt idx="11">
                  <c:v>33878</c:v>
                </c:pt>
                <c:pt idx="12">
                  <c:v>33970</c:v>
                </c:pt>
                <c:pt idx="13">
                  <c:v>34060</c:v>
                </c:pt>
                <c:pt idx="14">
                  <c:v>34151</c:v>
                </c:pt>
                <c:pt idx="15">
                  <c:v>34243</c:v>
                </c:pt>
                <c:pt idx="16">
                  <c:v>34335</c:v>
                </c:pt>
                <c:pt idx="17">
                  <c:v>34425</c:v>
                </c:pt>
                <c:pt idx="18">
                  <c:v>34516</c:v>
                </c:pt>
                <c:pt idx="19">
                  <c:v>34608</c:v>
                </c:pt>
                <c:pt idx="20">
                  <c:v>34700</c:v>
                </c:pt>
                <c:pt idx="21">
                  <c:v>34790</c:v>
                </c:pt>
                <c:pt idx="22">
                  <c:v>34881</c:v>
                </c:pt>
                <c:pt idx="23">
                  <c:v>34973</c:v>
                </c:pt>
                <c:pt idx="24">
                  <c:v>35065</c:v>
                </c:pt>
                <c:pt idx="25">
                  <c:v>35156</c:v>
                </c:pt>
                <c:pt idx="26">
                  <c:v>35247</c:v>
                </c:pt>
                <c:pt idx="27">
                  <c:v>35339</c:v>
                </c:pt>
                <c:pt idx="28">
                  <c:v>35431</c:v>
                </c:pt>
                <c:pt idx="29">
                  <c:v>35521</c:v>
                </c:pt>
                <c:pt idx="30">
                  <c:v>35612</c:v>
                </c:pt>
                <c:pt idx="31">
                  <c:v>35704</c:v>
                </c:pt>
                <c:pt idx="32">
                  <c:v>35796</c:v>
                </c:pt>
                <c:pt idx="33">
                  <c:v>35886</c:v>
                </c:pt>
                <c:pt idx="34">
                  <c:v>35977</c:v>
                </c:pt>
                <c:pt idx="35">
                  <c:v>36069</c:v>
                </c:pt>
                <c:pt idx="36">
                  <c:v>36161</c:v>
                </c:pt>
                <c:pt idx="37">
                  <c:v>36251</c:v>
                </c:pt>
                <c:pt idx="38">
                  <c:v>36342</c:v>
                </c:pt>
                <c:pt idx="39">
                  <c:v>36434</c:v>
                </c:pt>
                <c:pt idx="40">
                  <c:v>36526</c:v>
                </c:pt>
                <c:pt idx="41">
                  <c:v>36617</c:v>
                </c:pt>
                <c:pt idx="42">
                  <c:v>36708</c:v>
                </c:pt>
                <c:pt idx="43">
                  <c:v>36800</c:v>
                </c:pt>
                <c:pt idx="44">
                  <c:v>36892</c:v>
                </c:pt>
                <c:pt idx="45">
                  <c:v>36982</c:v>
                </c:pt>
                <c:pt idx="46">
                  <c:v>37073</c:v>
                </c:pt>
                <c:pt idx="47">
                  <c:v>37165</c:v>
                </c:pt>
                <c:pt idx="48">
                  <c:v>37257</c:v>
                </c:pt>
                <c:pt idx="49">
                  <c:v>37347</c:v>
                </c:pt>
                <c:pt idx="50">
                  <c:v>37438</c:v>
                </c:pt>
                <c:pt idx="51">
                  <c:v>37530</c:v>
                </c:pt>
                <c:pt idx="52">
                  <c:v>37622</c:v>
                </c:pt>
                <c:pt idx="53">
                  <c:v>37712</c:v>
                </c:pt>
                <c:pt idx="54">
                  <c:v>37803</c:v>
                </c:pt>
                <c:pt idx="55">
                  <c:v>37895</c:v>
                </c:pt>
                <c:pt idx="56">
                  <c:v>37987</c:v>
                </c:pt>
                <c:pt idx="57">
                  <c:v>38078</c:v>
                </c:pt>
                <c:pt idx="58">
                  <c:v>38169</c:v>
                </c:pt>
                <c:pt idx="59">
                  <c:v>38261</c:v>
                </c:pt>
                <c:pt idx="60">
                  <c:v>38353</c:v>
                </c:pt>
                <c:pt idx="61">
                  <c:v>38443</c:v>
                </c:pt>
                <c:pt idx="62">
                  <c:v>38534</c:v>
                </c:pt>
                <c:pt idx="63">
                  <c:v>38626</c:v>
                </c:pt>
                <c:pt idx="64">
                  <c:v>38718</c:v>
                </c:pt>
                <c:pt idx="65">
                  <c:v>38808</c:v>
                </c:pt>
                <c:pt idx="66">
                  <c:v>38899</c:v>
                </c:pt>
                <c:pt idx="67">
                  <c:v>38991</c:v>
                </c:pt>
                <c:pt idx="68">
                  <c:v>39083</c:v>
                </c:pt>
                <c:pt idx="69">
                  <c:v>39173</c:v>
                </c:pt>
                <c:pt idx="70">
                  <c:v>39264</c:v>
                </c:pt>
                <c:pt idx="71">
                  <c:v>39356</c:v>
                </c:pt>
                <c:pt idx="72">
                  <c:v>39448</c:v>
                </c:pt>
                <c:pt idx="73">
                  <c:v>39539</c:v>
                </c:pt>
                <c:pt idx="74">
                  <c:v>39630</c:v>
                </c:pt>
                <c:pt idx="75">
                  <c:v>39722</c:v>
                </c:pt>
                <c:pt idx="76">
                  <c:v>39814</c:v>
                </c:pt>
                <c:pt idx="77">
                  <c:v>39904</c:v>
                </c:pt>
                <c:pt idx="78">
                  <c:v>39995</c:v>
                </c:pt>
                <c:pt idx="79">
                  <c:v>40087</c:v>
                </c:pt>
                <c:pt idx="80">
                  <c:v>40179</c:v>
                </c:pt>
                <c:pt idx="81">
                  <c:v>40269</c:v>
                </c:pt>
                <c:pt idx="82">
                  <c:v>40360</c:v>
                </c:pt>
                <c:pt idx="83">
                  <c:v>40452</c:v>
                </c:pt>
                <c:pt idx="84">
                  <c:v>40544</c:v>
                </c:pt>
                <c:pt idx="85">
                  <c:v>40634</c:v>
                </c:pt>
                <c:pt idx="86">
                  <c:v>40725</c:v>
                </c:pt>
                <c:pt idx="87">
                  <c:v>40817</c:v>
                </c:pt>
                <c:pt idx="88">
                  <c:v>40909</c:v>
                </c:pt>
                <c:pt idx="89">
                  <c:v>41000</c:v>
                </c:pt>
                <c:pt idx="90">
                  <c:v>41091</c:v>
                </c:pt>
                <c:pt idx="91">
                  <c:v>41183</c:v>
                </c:pt>
                <c:pt idx="92">
                  <c:v>41275</c:v>
                </c:pt>
                <c:pt idx="93">
                  <c:v>41365</c:v>
                </c:pt>
                <c:pt idx="94">
                  <c:v>41456</c:v>
                </c:pt>
                <c:pt idx="95">
                  <c:v>41548</c:v>
                </c:pt>
              </c:numCache>
            </c:numRef>
          </c:cat>
          <c:val>
            <c:numRef>
              <c:f>Datablad!$C$4:$C$99</c:f>
              <c:numCache>
                <c:formatCode>0.0</c:formatCode>
                <c:ptCount val="96"/>
                <c:pt idx="0">
                  <c:v>74.187102949585054</c:v>
                </c:pt>
                <c:pt idx="1">
                  <c:v>74.048418894408968</c:v>
                </c:pt>
                <c:pt idx="2">
                  <c:v>74.108548386334306</c:v>
                </c:pt>
                <c:pt idx="3">
                  <c:v>74.24116656612415</c:v>
                </c:pt>
                <c:pt idx="4">
                  <c:v>74.089317883243268</c:v>
                </c:pt>
                <c:pt idx="5">
                  <c:v>73.729827457453908</c:v>
                </c:pt>
                <c:pt idx="6">
                  <c:v>73.291147594564364</c:v>
                </c:pt>
                <c:pt idx="7">
                  <c:v>72.979519514424922</c:v>
                </c:pt>
                <c:pt idx="8">
                  <c:v>72.60827851953276</c:v>
                </c:pt>
                <c:pt idx="9">
                  <c:v>72.736655044285811</c:v>
                </c:pt>
                <c:pt idx="10">
                  <c:v>72.009951153443396</c:v>
                </c:pt>
                <c:pt idx="11">
                  <c:v>71.478364989037118</c:v>
                </c:pt>
                <c:pt idx="12">
                  <c:v>71.077938989552663</c:v>
                </c:pt>
                <c:pt idx="13">
                  <c:v>70.741254754042899</c:v>
                </c:pt>
                <c:pt idx="14">
                  <c:v>70.560380330785051</c:v>
                </c:pt>
                <c:pt idx="15">
                  <c:v>70.405079496244682</c:v>
                </c:pt>
                <c:pt idx="16">
                  <c:v>70.147104528707942</c:v>
                </c:pt>
                <c:pt idx="17">
                  <c:v>70.029573207328923</c:v>
                </c:pt>
                <c:pt idx="18">
                  <c:v>70.071112412433294</c:v>
                </c:pt>
                <c:pt idx="19">
                  <c:v>70.169319610210195</c:v>
                </c:pt>
                <c:pt idx="20">
                  <c:v>70.221342350294009</c:v>
                </c:pt>
                <c:pt idx="21">
                  <c:v>70.636410248442374</c:v>
                </c:pt>
                <c:pt idx="22">
                  <c:v>70.566834148987255</c:v>
                </c:pt>
                <c:pt idx="23">
                  <c:v>70.569377201901759</c:v>
                </c:pt>
                <c:pt idx="24">
                  <c:v>70.845639295717916</c:v>
                </c:pt>
                <c:pt idx="25">
                  <c:v>70.663704016992213</c:v>
                </c:pt>
                <c:pt idx="26">
                  <c:v>70.679319980282969</c:v>
                </c:pt>
                <c:pt idx="27">
                  <c:v>70.797057497006193</c:v>
                </c:pt>
                <c:pt idx="28">
                  <c:v>70.595666887082359</c:v>
                </c:pt>
                <c:pt idx="29">
                  <c:v>70.462791812144872</c:v>
                </c:pt>
                <c:pt idx="30">
                  <c:v>70.171868777379515</c:v>
                </c:pt>
                <c:pt idx="31">
                  <c:v>69.823980481003815</c:v>
                </c:pt>
                <c:pt idx="32">
                  <c:v>69.747765776504522</c:v>
                </c:pt>
                <c:pt idx="33">
                  <c:v>69.892409553085827</c:v>
                </c:pt>
                <c:pt idx="34">
                  <c:v>70.1671446077669</c:v>
                </c:pt>
                <c:pt idx="35">
                  <c:v>70.291968986847706</c:v>
                </c:pt>
                <c:pt idx="36">
                  <c:v>70.548931656500116</c:v>
                </c:pt>
                <c:pt idx="37">
                  <c:v>70.49298566043602</c:v>
                </c:pt>
                <c:pt idx="38">
                  <c:v>70.36245314177323</c:v>
                </c:pt>
                <c:pt idx="39">
                  <c:v>70.51161201655421</c:v>
                </c:pt>
                <c:pt idx="40">
                  <c:v>70.626015919369195</c:v>
                </c:pt>
                <c:pt idx="41">
                  <c:v>70.889329013426561</c:v>
                </c:pt>
                <c:pt idx="42">
                  <c:v>70.649516449396842</c:v>
                </c:pt>
                <c:pt idx="43">
                  <c:v>71.298530260659362</c:v>
                </c:pt>
                <c:pt idx="44">
                  <c:v>71.227733696370208</c:v>
                </c:pt>
                <c:pt idx="45">
                  <c:v>71.11198669617373</c:v>
                </c:pt>
                <c:pt idx="46">
                  <c:v>71.219420789504724</c:v>
                </c:pt>
                <c:pt idx="47">
                  <c:v>71.265249273548022</c:v>
                </c:pt>
                <c:pt idx="48">
                  <c:v>71.297278148362594</c:v>
                </c:pt>
                <c:pt idx="49">
                  <c:v>71.018187397049061</c:v>
                </c:pt>
                <c:pt idx="50">
                  <c:v>71.050823491513484</c:v>
                </c:pt>
                <c:pt idx="51">
                  <c:v>71.11444933068357</c:v>
                </c:pt>
                <c:pt idx="52">
                  <c:v>71.064733244269391</c:v>
                </c:pt>
                <c:pt idx="53">
                  <c:v>70.967936476499474</c:v>
                </c:pt>
                <c:pt idx="54">
                  <c:v>70.830054549593484</c:v>
                </c:pt>
                <c:pt idx="55">
                  <c:v>70.883736665196096</c:v>
                </c:pt>
                <c:pt idx="56">
                  <c:v>70.969505153517716</c:v>
                </c:pt>
                <c:pt idx="57">
                  <c:v>70.779515979941294</c:v>
                </c:pt>
                <c:pt idx="58">
                  <c:v>70.822118393029172</c:v>
                </c:pt>
                <c:pt idx="59">
                  <c:v>70.52105330417713</c:v>
                </c:pt>
                <c:pt idx="60">
                  <c:v>70.4862108851503</c:v>
                </c:pt>
                <c:pt idx="61">
                  <c:v>70.798864161175288</c:v>
                </c:pt>
                <c:pt idx="62">
                  <c:v>70.598173726111526</c:v>
                </c:pt>
                <c:pt idx="63">
                  <c:v>70.860792990447749</c:v>
                </c:pt>
                <c:pt idx="64">
                  <c:v>70.703147128909322</c:v>
                </c:pt>
                <c:pt idx="65">
                  <c:v>70.689383600308417</c:v>
                </c:pt>
                <c:pt idx="66">
                  <c:v>70.919421470513441</c:v>
                </c:pt>
                <c:pt idx="67">
                  <c:v>70.847021683343314</c:v>
                </c:pt>
                <c:pt idx="68">
                  <c:v>71.080147640554813</c:v>
                </c:pt>
                <c:pt idx="69">
                  <c:v>70.918021067164489</c:v>
                </c:pt>
                <c:pt idx="70">
                  <c:v>71.207977263183778</c:v>
                </c:pt>
                <c:pt idx="71">
                  <c:v>71.266335031988064</c:v>
                </c:pt>
                <c:pt idx="72">
                  <c:v>71.246171647951584</c:v>
                </c:pt>
                <c:pt idx="73">
                  <c:v>71.363364808990681</c:v>
                </c:pt>
                <c:pt idx="74">
                  <c:v>71.119081900211739</c:v>
                </c:pt>
                <c:pt idx="75">
                  <c:v>71.033626103439929</c:v>
                </c:pt>
                <c:pt idx="76">
                  <c:v>70.829276845014647</c:v>
                </c:pt>
                <c:pt idx="77">
                  <c:v>70.794360102067998</c:v>
                </c:pt>
                <c:pt idx="78">
                  <c:v>70.234766340721549</c:v>
                </c:pt>
                <c:pt idx="79">
                  <c:v>70.38405357861177</c:v>
                </c:pt>
                <c:pt idx="80">
                  <c:v>70.366095258606009</c:v>
                </c:pt>
                <c:pt idx="81">
                  <c:v>70.480477817462827</c:v>
                </c:pt>
                <c:pt idx="82">
                  <c:v>70.535851251802967</c:v>
                </c:pt>
                <c:pt idx="83">
                  <c:v>70.441371301715932</c:v>
                </c:pt>
                <c:pt idx="84">
                  <c:v>70.870656360912847</c:v>
                </c:pt>
                <c:pt idx="85">
                  <c:v>70.946724169393619</c:v>
                </c:pt>
                <c:pt idx="86">
                  <c:v>70.820475746940673</c:v>
                </c:pt>
                <c:pt idx="87">
                  <c:v>70.952146242563003</c:v>
                </c:pt>
                <c:pt idx="88">
                  <c:v>70.886054937324815</c:v>
                </c:pt>
                <c:pt idx="89">
                  <c:v>71.084660580943478</c:v>
                </c:pt>
                <c:pt idx="90">
                  <c:v>71.180601619648812</c:v>
                </c:pt>
                <c:pt idx="91">
                  <c:v>71.244219486687911</c:v>
                </c:pt>
                <c:pt idx="92">
                  <c:v>71.396957000010659</c:v>
                </c:pt>
                <c:pt idx="93">
                  <c:v>71.386589414617021</c:v>
                </c:pt>
                <c:pt idx="94">
                  <c:v>71.450411880103246</c:v>
                </c:pt>
                <c:pt idx="95">
                  <c:v>71.61664404081111</c:v>
                </c:pt>
              </c:numCache>
            </c:numRef>
          </c:val>
          <c:smooth val="0"/>
        </c:ser>
        <c:dLbls>
          <c:showLegendKey val="0"/>
          <c:showVal val="0"/>
          <c:showCatName val="0"/>
          <c:showSerName val="0"/>
          <c:showPercent val="0"/>
          <c:showBubbleSize val="0"/>
        </c:dLbls>
        <c:marker val="1"/>
        <c:smooth val="0"/>
        <c:axId val="197632768"/>
        <c:axId val="197634304"/>
      </c:lineChart>
      <c:dateAx>
        <c:axId val="197632768"/>
        <c:scaling>
          <c:orientation val="minMax"/>
        </c:scaling>
        <c:delete val="0"/>
        <c:axPos val="b"/>
        <c:numFmt formatCode="yy;@" sourceLinked="0"/>
        <c:majorTickMark val="cross"/>
        <c:minorTickMark val="none"/>
        <c:tickLblPos val="low"/>
        <c:spPr>
          <a:ln w="3175">
            <a:solidFill>
              <a:srgbClr val="000000"/>
            </a:solidFill>
          </a:ln>
        </c:spPr>
        <c:crossAx val="197634304"/>
        <c:crosses val="autoZero"/>
        <c:auto val="1"/>
        <c:lblOffset val="100"/>
        <c:baseTimeUnit val="months"/>
        <c:majorUnit val="2"/>
        <c:majorTimeUnit val="years"/>
      </c:dateAx>
      <c:valAx>
        <c:axId val="197634304"/>
        <c:scaling>
          <c:orientation val="minMax"/>
          <c:max val="75"/>
          <c:min val="62"/>
        </c:scaling>
        <c:delete val="0"/>
        <c:axPos val="l"/>
        <c:numFmt formatCode="0" sourceLinked="0"/>
        <c:majorTickMark val="in"/>
        <c:minorTickMark val="none"/>
        <c:tickLblPos val="nextTo"/>
        <c:spPr>
          <a:ln w="3175">
            <a:solidFill>
              <a:srgbClr val="000000"/>
            </a:solidFill>
          </a:ln>
        </c:spPr>
        <c:crossAx val="197632768"/>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22588045999106501"/>
          <c:y val="6.8044762329805095E-2"/>
          <c:w val="0.72514329482275686"/>
          <c:h val="0.21231133835412461"/>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9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413793103448276"/>
          <c:h val="0.97368421052631582"/>
        </c:manualLayout>
      </c:layout>
      <c:lineChart>
        <c:grouping val="standard"/>
        <c:varyColors val="0"/>
        <c:ser>
          <c:idx val="0"/>
          <c:order val="0"/>
          <c:tx>
            <c:strRef>
              <c:f>Datablad!$B$3</c:f>
              <c:strCache>
                <c:ptCount val="1"/>
                <c:pt idx="0">
                  <c:v>EU28</c:v>
                </c:pt>
              </c:strCache>
            </c:strRef>
          </c:tx>
          <c:spPr>
            <a:ln w="12700">
              <a:solidFill>
                <a:srgbClr val="000000"/>
              </a:solidFill>
              <a:prstDash val="sysDash"/>
            </a:ln>
          </c:spPr>
          <c:marker>
            <c:symbol val="none"/>
          </c:marker>
          <c:cat>
            <c:numRef>
              <c:f>Datablad!$A$4:$A$55</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Datablad!$B$4:$B$55</c:f>
              <c:numCache>
                <c:formatCode>0.0</c:formatCode>
                <c:ptCount val="52"/>
                <c:pt idx="0">
                  <c:v>8.6</c:v>
                </c:pt>
                <c:pt idx="1">
                  <c:v>8.6</c:v>
                </c:pt>
                <c:pt idx="2">
                  <c:v>8.6</c:v>
                </c:pt>
                <c:pt idx="3">
                  <c:v>8.6999999999999993</c:v>
                </c:pt>
                <c:pt idx="4">
                  <c:v>8.8000000000000007</c:v>
                </c:pt>
                <c:pt idx="5">
                  <c:v>8.9</c:v>
                </c:pt>
                <c:pt idx="6">
                  <c:v>9</c:v>
                </c:pt>
                <c:pt idx="7">
                  <c:v>9.1</c:v>
                </c:pt>
                <c:pt idx="8">
                  <c:v>9.1</c:v>
                </c:pt>
                <c:pt idx="9">
                  <c:v>9.1999999999999993</c:v>
                </c:pt>
                <c:pt idx="10">
                  <c:v>9.1999999999999993</c:v>
                </c:pt>
                <c:pt idx="11">
                  <c:v>9.1999999999999993</c:v>
                </c:pt>
                <c:pt idx="12">
                  <c:v>9.3000000000000007</c:v>
                </c:pt>
                <c:pt idx="13">
                  <c:v>9.3000000000000007</c:v>
                </c:pt>
                <c:pt idx="14">
                  <c:v>9.3000000000000007</c:v>
                </c:pt>
                <c:pt idx="15">
                  <c:v>9.3000000000000007</c:v>
                </c:pt>
                <c:pt idx="16">
                  <c:v>9.1999999999999993</c:v>
                </c:pt>
                <c:pt idx="17">
                  <c:v>9.1999999999999993</c:v>
                </c:pt>
                <c:pt idx="18">
                  <c:v>9</c:v>
                </c:pt>
                <c:pt idx="19">
                  <c:v>8.9</c:v>
                </c:pt>
                <c:pt idx="20">
                  <c:v>8.6</c:v>
                </c:pt>
                <c:pt idx="21">
                  <c:v>8.4</c:v>
                </c:pt>
                <c:pt idx="22">
                  <c:v>8.1999999999999993</c:v>
                </c:pt>
                <c:pt idx="23">
                  <c:v>7.9</c:v>
                </c:pt>
                <c:pt idx="24">
                  <c:v>7.5</c:v>
                </c:pt>
                <c:pt idx="25">
                  <c:v>7.3</c:v>
                </c:pt>
                <c:pt idx="26">
                  <c:v>7.2</c:v>
                </c:pt>
                <c:pt idx="27">
                  <c:v>7</c:v>
                </c:pt>
                <c:pt idx="28">
                  <c:v>6.8</c:v>
                </c:pt>
                <c:pt idx="29">
                  <c:v>6.9</c:v>
                </c:pt>
                <c:pt idx="30">
                  <c:v>7.1</c:v>
                </c:pt>
                <c:pt idx="31">
                  <c:v>7.5</c:v>
                </c:pt>
                <c:pt idx="32">
                  <c:v>8.3000000000000007</c:v>
                </c:pt>
                <c:pt idx="33">
                  <c:v>8.9</c:v>
                </c:pt>
                <c:pt idx="34">
                  <c:v>9.3000000000000007</c:v>
                </c:pt>
                <c:pt idx="35">
                  <c:v>9.5</c:v>
                </c:pt>
                <c:pt idx="36">
                  <c:v>9.6999999999999993</c:v>
                </c:pt>
                <c:pt idx="37">
                  <c:v>9.6999999999999993</c:v>
                </c:pt>
                <c:pt idx="38">
                  <c:v>9.6999999999999993</c:v>
                </c:pt>
                <c:pt idx="39">
                  <c:v>9.6</c:v>
                </c:pt>
                <c:pt idx="40">
                  <c:v>9.5</c:v>
                </c:pt>
                <c:pt idx="41">
                  <c:v>9.5</c:v>
                </c:pt>
                <c:pt idx="42">
                  <c:v>9.6999999999999993</c:v>
                </c:pt>
                <c:pt idx="43">
                  <c:v>10</c:v>
                </c:pt>
                <c:pt idx="44">
                  <c:v>10.199999999999999</c:v>
                </c:pt>
                <c:pt idx="45">
                  <c:v>10.4</c:v>
                </c:pt>
                <c:pt idx="46">
                  <c:v>10.6</c:v>
                </c:pt>
                <c:pt idx="47">
                  <c:v>10.8</c:v>
                </c:pt>
                <c:pt idx="48">
                  <c:v>11</c:v>
                </c:pt>
                <c:pt idx="49">
                  <c:v>10.9</c:v>
                </c:pt>
                <c:pt idx="50">
                  <c:v>10.9</c:v>
                </c:pt>
                <c:pt idx="51">
                  <c:v>10.8</c:v>
                </c:pt>
              </c:numCache>
            </c:numRef>
          </c:val>
          <c:smooth val="0"/>
        </c:ser>
        <c:ser>
          <c:idx val="1"/>
          <c:order val="1"/>
          <c:tx>
            <c:strRef>
              <c:f>Datablad!$C$3</c:f>
              <c:strCache>
                <c:ptCount val="1"/>
                <c:pt idx="0">
                  <c:v>Tyskland</c:v>
                </c:pt>
              </c:strCache>
            </c:strRef>
          </c:tx>
          <c:spPr>
            <a:ln w="19050">
              <a:solidFill>
                <a:srgbClr val="969696"/>
              </a:solidFill>
              <a:prstDash val="solid"/>
            </a:ln>
          </c:spPr>
          <c:marker>
            <c:symbol val="none"/>
          </c:marker>
          <c:cat>
            <c:numRef>
              <c:f>Datablad!$A$4:$A$55</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Datablad!$C$4:$C$55</c:f>
              <c:numCache>
                <c:formatCode>0.0</c:formatCode>
                <c:ptCount val="52"/>
                <c:pt idx="0">
                  <c:v>7.7</c:v>
                </c:pt>
                <c:pt idx="1">
                  <c:v>7.7</c:v>
                </c:pt>
                <c:pt idx="2">
                  <c:v>7.9</c:v>
                </c:pt>
                <c:pt idx="3">
                  <c:v>8.1</c:v>
                </c:pt>
                <c:pt idx="4">
                  <c:v>8.3000000000000007</c:v>
                </c:pt>
                <c:pt idx="5">
                  <c:v>8.5</c:v>
                </c:pt>
                <c:pt idx="6">
                  <c:v>8.8000000000000007</c:v>
                </c:pt>
                <c:pt idx="7">
                  <c:v>9.1999999999999993</c:v>
                </c:pt>
                <c:pt idx="8">
                  <c:v>9.6</c:v>
                </c:pt>
                <c:pt idx="9">
                  <c:v>9.9</c:v>
                </c:pt>
                <c:pt idx="10">
                  <c:v>9.9</c:v>
                </c:pt>
                <c:pt idx="11">
                  <c:v>9.8000000000000007</c:v>
                </c:pt>
                <c:pt idx="12">
                  <c:v>10</c:v>
                </c:pt>
                <c:pt idx="13">
                  <c:v>10.3</c:v>
                </c:pt>
                <c:pt idx="14">
                  <c:v>10.6</c:v>
                </c:pt>
                <c:pt idx="15">
                  <c:v>11</c:v>
                </c:pt>
                <c:pt idx="16">
                  <c:v>11.4</c:v>
                </c:pt>
                <c:pt idx="17">
                  <c:v>11.4</c:v>
                </c:pt>
                <c:pt idx="18">
                  <c:v>11.3</c:v>
                </c:pt>
                <c:pt idx="19">
                  <c:v>11</c:v>
                </c:pt>
                <c:pt idx="20">
                  <c:v>10.6</c:v>
                </c:pt>
                <c:pt idx="21">
                  <c:v>10.3</c:v>
                </c:pt>
                <c:pt idx="22">
                  <c:v>10.1</c:v>
                </c:pt>
                <c:pt idx="23">
                  <c:v>9.6999999999999993</c:v>
                </c:pt>
                <c:pt idx="24">
                  <c:v>9.1999999999999993</c:v>
                </c:pt>
                <c:pt idx="25">
                  <c:v>8.8000000000000007</c:v>
                </c:pt>
                <c:pt idx="26">
                  <c:v>8.5</c:v>
                </c:pt>
                <c:pt idx="27">
                  <c:v>8.3000000000000007</c:v>
                </c:pt>
                <c:pt idx="28">
                  <c:v>8</c:v>
                </c:pt>
                <c:pt idx="29">
                  <c:v>7.7</c:v>
                </c:pt>
                <c:pt idx="30">
                  <c:v>7.2</c:v>
                </c:pt>
                <c:pt idx="31">
                  <c:v>7.2</c:v>
                </c:pt>
                <c:pt idx="32">
                  <c:v>7.6</c:v>
                </c:pt>
                <c:pt idx="33">
                  <c:v>7.9</c:v>
                </c:pt>
                <c:pt idx="34">
                  <c:v>7.9</c:v>
                </c:pt>
                <c:pt idx="35">
                  <c:v>7.7</c:v>
                </c:pt>
                <c:pt idx="36">
                  <c:v>7.5</c:v>
                </c:pt>
                <c:pt idx="37">
                  <c:v>7.2</c:v>
                </c:pt>
                <c:pt idx="38">
                  <c:v>7</c:v>
                </c:pt>
                <c:pt idx="39">
                  <c:v>6.7</c:v>
                </c:pt>
                <c:pt idx="40">
                  <c:v>6.3</c:v>
                </c:pt>
                <c:pt idx="41">
                  <c:v>6</c:v>
                </c:pt>
                <c:pt idx="42">
                  <c:v>5.8</c:v>
                </c:pt>
                <c:pt idx="43">
                  <c:v>5.6</c:v>
                </c:pt>
                <c:pt idx="44">
                  <c:v>5.5</c:v>
                </c:pt>
                <c:pt idx="45">
                  <c:v>5.5</c:v>
                </c:pt>
                <c:pt idx="46">
                  <c:v>5.4</c:v>
                </c:pt>
                <c:pt idx="47">
                  <c:v>5.4</c:v>
                </c:pt>
                <c:pt idx="48">
                  <c:v>5.4</c:v>
                </c:pt>
                <c:pt idx="49">
                  <c:v>5.3</c:v>
                </c:pt>
                <c:pt idx="50">
                  <c:v>5.3</c:v>
                </c:pt>
                <c:pt idx="51">
                  <c:v>5.0999999999999996</c:v>
                </c:pt>
              </c:numCache>
            </c:numRef>
          </c:val>
          <c:smooth val="0"/>
        </c:ser>
        <c:ser>
          <c:idx val="2"/>
          <c:order val="2"/>
          <c:tx>
            <c:strRef>
              <c:f>Datablad!$D$3</c:f>
              <c:strCache>
                <c:ptCount val="1"/>
                <c:pt idx="0">
                  <c:v>Österrike</c:v>
                </c:pt>
              </c:strCache>
            </c:strRef>
          </c:tx>
          <c:spPr>
            <a:ln w="12700">
              <a:solidFill>
                <a:srgbClr val="000000"/>
              </a:solidFill>
              <a:prstDash val="solid"/>
            </a:ln>
          </c:spPr>
          <c:marker>
            <c:symbol val="none"/>
          </c:marker>
          <c:cat>
            <c:numRef>
              <c:f>Datablad!$A$4:$A$55</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Datablad!$D$4:$D$55</c:f>
              <c:numCache>
                <c:formatCode>0.0</c:formatCode>
                <c:ptCount val="52"/>
                <c:pt idx="0">
                  <c:v>3.4</c:v>
                </c:pt>
                <c:pt idx="1">
                  <c:v>3.5</c:v>
                </c:pt>
                <c:pt idx="2">
                  <c:v>3.7</c:v>
                </c:pt>
                <c:pt idx="3">
                  <c:v>3.9</c:v>
                </c:pt>
                <c:pt idx="4">
                  <c:v>4.2</c:v>
                </c:pt>
                <c:pt idx="5">
                  <c:v>4.2</c:v>
                </c:pt>
                <c:pt idx="6">
                  <c:v>4.2</c:v>
                </c:pt>
                <c:pt idx="7">
                  <c:v>4.0999999999999996</c:v>
                </c:pt>
                <c:pt idx="8">
                  <c:v>4.0999999999999996</c:v>
                </c:pt>
                <c:pt idx="9">
                  <c:v>4.2</c:v>
                </c:pt>
                <c:pt idx="10">
                  <c:v>4.4000000000000004</c:v>
                </c:pt>
                <c:pt idx="11">
                  <c:v>4.5</c:v>
                </c:pt>
                <c:pt idx="12">
                  <c:v>5</c:v>
                </c:pt>
                <c:pt idx="13">
                  <c:v>4.8</c:v>
                </c:pt>
                <c:pt idx="14">
                  <c:v>4.9000000000000004</c:v>
                </c:pt>
                <c:pt idx="15">
                  <c:v>5</c:v>
                </c:pt>
                <c:pt idx="16">
                  <c:v>5</c:v>
                </c:pt>
                <c:pt idx="17">
                  <c:v>5.3</c:v>
                </c:pt>
                <c:pt idx="18">
                  <c:v>5.2</c:v>
                </c:pt>
                <c:pt idx="19">
                  <c:v>5.2</c:v>
                </c:pt>
                <c:pt idx="20">
                  <c:v>5.2</c:v>
                </c:pt>
                <c:pt idx="21">
                  <c:v>4.8</c:v>
                </c:pt>
                <c:pt idx="22">
                  <c:v>4.5</c:v>
                </c:pt>
                <c:pt idx="23">
                  <c:v>4.4000000000000004</c:v>
                </c:pt>
                <c:pt idx="24">
                  <c:v>4.4000000000000004</c:v>
                </c:pt>
                <c:pt idx="25">
                  <c:v>4.5999999999999996</c:v>
                </c:pt>
                <c:pt idx="26">
                  <c:v>4.5999999999999996</c:v>
                </c:pt>
                <c:pt idx="27">
                  <c:v>4.0999999999999996</c:v>
                </c:pt>
                <c:pt idx="28">
                  <c:v>3.9</c:v>
                </c:pt>
                <c:pt idx="29">
                  <c:v>3.5</c:v>
                </c:pt>
                <c:pt idx="30">
                  <c:v>3.7</c:v>
                </c:pt>
                <c:pt idx="31">
                  <c:v>4.0999999999999996</c:v>
                </c:pt>
                <c:pt idx="32">
                  <c:v>4.4000000000000004</c:v>
                </c:pt>
                <c:pt idx="33">
                  <c:v>4.8</c:v>
                </c:pt>
                <c:pt idx="34">
                  <c:v>5.0999999999999996</c:v>
                </c:pt>
                <c:pt idx="35">
                  <c:v>4.8</c:v>
                </c:pt>
                <c:pt idx="36">
                  <c:v>4.5</c:v>
                </c:pt>
                <c:pt idx="37">
                  <c:v>4.5</c:v>
                </c:pt>
                <c:pt idx="38">
                  <c:v>4.5</c:v>
                </c:pt>
                <c:pt idx="39">
                  <c:v>4.2</c:v>
                </c:pt>
                <c:pt idx="40">
                  <c:v>4.3</c:v>
                </c:pt>
                <c:pt idx="41">
                  <c:v>4.0999999999999996</c:v>
                </c:pt>
                <c:pt idx="42">
                  <c:v>3.9</c:v>
                </c:pt>
                <c:pt idx="43">
                  <c:v>4.2</c:v>
                </c:pt>
                <c:pt idx="44">
                  <c:v>4.0999999999999996</c:v>
                </c:pt>
                <c:pt idx="45">
                  <c:v>4.4000000000000004</c:v>
                </c:pt>
                <c:pt idx="46">
                  <c:v>4.5</c:v>
                </c:pt>
                <c:pt idx="47">
                  <c:v>4.5999999999999996</c:v>
                </c:pt>
                <c:pt idx="48">
                  <c:v>4.9000000000000004</c:v>
                </c:pt>
                <c:pt idx="49">
                  <c:v>4.7</c:v>
                </c:pt>
                <c:pt idx="50">
                  <c:v>5</c:v>
                </c:pt>
              </c:numCache>
            </c:numRef>
          </c:val>
          <c:smooth val="0"/>
        </c:ser>
        <c:ser>
          <c:idx val="3"/>
          <c:order val="3"/>
          <c:tx>
            <c:strRef>
              <c:f>Datablad!$E$3</c:f>
              <c:strCache>
                <c:ptCount val="1"/>
                <c:pt idx="0">
                  <c:v>Finland</c:v>
                </c:pt>
              </c:strCache>
            </c:strRef>
          </c:tx>
          <c:spPr>
            <a:ln w="19050">
              <a:solidFill>
                <a:sysClr val="windowText" lastClr="000000"/>
              </a:solidFill>
              <a:prstDash val="dash"/>
            </a:ln>
          </c:spPr>
          <c:marker>
            <c:symbol val="none"/>
          </c:marker>
          <c:cat>
            <c:numRef>
              <c:f>Datablad!$A$4:$A$55</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Datablad!$E$4:$E$55</c:f>
              <c:numCache>
                <c:formatCode>0.0</c:formatCode>
                <c:ptCount val="52"/>
                <c:pt idx="0">
                  <c:v>9.1999999999999993</c:v>
                </c:pt>
                <c:pt idx="1">
                  <c:v>9.1</c:v>
                </c:pt>
                <c:pt idx="2">
                  <c:v>9.1</c:v>
                </c:pt>
                <c:pt idx="3">
                  <c:v>9.1</c:v>
                </c:pt>
                <c:pt idx="4">
                  <c:v>9.1</c:v>
                </c:pt>
                <c:pt idx="5">
                  <c:v>9.1999999999999993</c:v>
                </c:pt>
                <c:pt idx="6">
                  <c:v>9.1</c:v>
                </c:pt>
                <c:pt idx="7">
                  <c:v>9</c:v>
                </c:pt>
                <c:pt idx="8">
                  <c:v>9.1</c:v>
                </c:pt>
                <c:pt idx="9">
                  <c:v>9.1</c:v>
                </c:pt>
                <c:pt idx="10">
                  <c:v>9</c:v>
                </c:pt>
                <c:pt idx="11">
                  <c:v>9</c:v>
                </c:pt>
                <c:pt idx="12">
                  <c:v>9</c:v>
                </c:pt>
                <c:pt idx="13">
                  <c:v>9</c:v>
                </c:pt>
                <c:pt idx="14">
                  <c:v>8.8000000000000007</c:v>
                </c:pt>
                <c:pt idx="15">
                  <c:v>8.6999999999999993</c:v>
                </c:pt>
                <c:pt idx="16">
                  <c:v>8.6</c:v>
                </c:pt>
                <c:pt idx="17">
                  <c:v>8.4</c:v>
                </c:pt>
                <c:pt idx="18">
                  <c:v>8.1999999999999993</c:v>
                </c:pt>
                <c:pt idx="19">
                  <c:v>8.1</c:v>
                </c:pt>
                <c:pt idx="20">
                  <c:v>8</c:v>
                </c:pt>
                <c:pt idx="21">
                  <c:v>7.8</c:v>
                </c:pt>
                <c:pt idx="22">
                  <c:v>7.6</c:v>
                </c:pt>
                <c:pt idx="23">
                  <c:v>7.4</c:v>
                </c:pt>
                <c:pt idx="24">
                  <c:v>7.1</c:v>
                </c:pt>
                <c:pt idx="25">
                  <c:v>7</c:v>
                </c:pt>
                <c:pt idx="26">
                  <c:v>6.8</c:v>
                </c:pt>
                <c:pt idx="27">
                  <c:v>6.6</c:v>
                </c:pt>
                <c:pt idx="28">
                  <c:v>6.3</c:v>
                </c:pt>
                <c:pt idx="29">
                  <c:v>6.3</c:v>
                </c:pt>
                <c:pt idx="30">
                  <c:v>6.4</c:v>
                </c:pt>
                <c:pt idx="31">
                  <c:v>6.7</c:v>
                </c:pt>
                <c:pt idx="32">
                  <c:v>7.3</c:v>
                </c:pt>
                <c:pt idx="33">
                  <c:v>8.1</c:v>
                </c:pt>
                <c:pt idx="34">
                  <c:v>8.5</c:v>
                </c:pt>
                <c:pt idx="35">
                  <c:v>8.6999999999999993</c:v>
                </c:pt>
                <c:pt idx="36">
                  <c:v>8.6999999999999993</c:v>
                </c:pt>
                <c:pt idx="37">
                  <c:v>8.5</c:v>
                </c:pt>
                <c:pt idx="38">
                  <c:v>8.3000000000000007</c:v>
                </c:pt>
                <c:pt idx="39">
                  <c:v>8.1</c:v>
                </c:pt>
                <c:pt idx="40">
                  <c:v>8</c:v>
                </c:pt>
                <c:pt idx="41">
                  <c:v>7.8</c:v>
                </c:pt>
                <c:pt idx="42">
                  <c:v>7.7</c:v>
                </c:pt>
                <c:pt idx="43">
                  <c:v>7.6</c:v>
                </c:pt>
                <c:pt idx="44">
                  <c:v>7.6</c:v>
                </c:pt>
                <c:pt idx="45">
                  <c:v>7.7</c:v>
                </c:pt>
                <c:pt idx="46">
                  <c:v>7.8</c:v>
                </c:pt>
                <c:pt idx="47">
                  <c:v>7.9</c:v>
                </c:pt>
                <c:pt idx="48">
                  <c:v>8.1</c:v>
                </c:pt>
                <c:pt idx="49">
                  <c:v>8.1</c:v>
                </c:pt>
                <c:pt idx="50">
                  <c:v>8.1</c:v>
                </c:pt>
                <c:pt idx="51">
                  <c:v>8.3000000000000007</c:v>
                </c:pt>
              </c:numCache>
            </c:numRef>
          </c:val>
          <c:smooth val="0"/>
        </c:ser>
        <c:ser>
          <c:idx val="4"/>
          <c:order val="4"/>
          <c:tx>
            <c:strRef>
              <c:f>Datablad!$F$3</c:f>
              <c:strCache>
                <c:ptCount val="1"/>
                <c:pt idx="0">
                  <c:v>Sverige</c:v>
                </c:pt>
              </c:strCache>
            </c:strRef>
          </c:tx>
          <c:spPr>
            <a:ln>
              <a:solidFill>
                <a:sysClr val="windowText" lastClr="000000"/>
              </a:solidFill>
            </a:ln>
          </c:spPr>
          <c:marker>
            <c:symbol val="none"/>
          </c:marker>
          <c:cat>
            <c:numRef>
              <c:f>Datablad!$A$4:$A$55</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Datablad!$F$4:$F$55</c:f>
              <c:numCache>
                <c:formatCode>0.0</c:formatCode>
                <c:ptCount val="52"/>
                <c:pt idx="0">
                  <c:v>5.8</c:v>
                </c:pt>
                <c:pt idx="1">
                  <c:v>5.7</c:v>
                </c:pt>
                <c:pt idx="2">
                  <c:v>5.8</c:v>
                </c:pt>
                <c:pt idx="3">
                  <c:v>5.9</c:v>
                </c:pt>
                <c:pt idx="4">
                  <c:v>5.8</c:v>
                </c:pt>
                <c:pt idx="5">
                  <c:v>5.8</c:v>
                </c:pt>
                <c:pt idx="6">
                  <c:v>6.1</c:v>
                </c:pt>
                <c:pt idx="7">
                  <c:v>6.2</c:v>
                </c:pt>
                <c:pt idx="8">
                  <c:v>6.3</c:v>
                </c:pt>
                <c:pt idx="9">
                  <c:v>6.3</c:v>
                </c:pt>
                <c:pt idx="10">
                  <c:v>6.6</c:v>
                </c:pt>
                <c:pt idx="11">
                  <c:v>7</c:v>
                </c:pt>
                <c:pt idx="12">
                  <c:v>7.3</c:v>
                </c:pt>
                <c:pt idx="13">
                  <c:v>7.4</c:v>
                </c:pt>
                <c:pt idx="14">
                  <c:v>7.4</c:v>
                </c:pt>
                <c:pt idx="15">
                  <c:v>7.4</c:v>
                </c:pt>
                <c:pt idx="16">
                  <c:v>7.3</c:v>
                </c:pt>
                <c:pt idx="17">
                  <c:v>7.9</c:v>
                </c:pt>
                <c:pt idx="18">
                  <c:v>7.7</c:v>
                </c:pt>
                <c:pt idx="19">
                  <c:v>7.6</c:v>
                </c:pt>
                <c:pt idx="20">
                  <c:v>7.5</c:v>
                </c:pt>
                <c:pt idx="21">
                  <c:v>7.3</c:v>
                </c:pt>
                <c:pt idx="22">
                  <c:v>6.9</c:v>
                </c:pt>
                <c:pt idx="23">
                  <c:v>6.5</c:v>
                </c:pt>
                <c:pt idx="24">
                  <c:v>6.4</c:v>
                </c:pt>
                <c:pt idx="25">
                  <c:v>6.1</c:v>
                </c:pt>
                <c:pt idx="26">
                  <c:v>6</c:v>
                </c:pt>
                <c:pt idx="27">
                  <c:v>6.1</c:v>
                </c:pt>
                <c:pt idx="28">
                  <c:v>5.9</c:v>
                </c:pt>
                <c:pt idx="29">
                  <c:v>6</c:v>
                </c:pt>
                <c:pt idx="30">
                  <c:v>6.2</c:v>
                </c:pt>
                <c:pt idx="31">
                  <c:v>6.7</c:v>
                </c:pt>
                <c:pt idx="32">
                  <c:v>7.4</c:v>
                </c:pt>
                <c:pt idx="33">
                  <c:v>8.4</c:v>
                </c:pt>
                <c:pt idx="34">
                  <c:v>8.6</c:v>
                </c:pt>
                <c:pt idx="35">
                  <c:v>8.8000000000000007</c:v>
                </c:pt>
                <c:pt idx="36">
                  <c:v>8.9</c:v>
                </c:pt>
                <c:pt idx="37">
                  <c:v>8.6999999999999993</c:v>
                </c:pt>
                <c:pt idx="38">
                  <c:v>8.5</c:v>
                </c:pt>
                <c:pt idx="39">
                  <c:v>8.1</c:v>
                </c:pt>
                <c:pt idx="40">
                  <c:v>7.9</c:v>
                </c:pt>
                <c:pt idx="41">
                  <c:v>7.8</c:v>
                </c:pt>
                <c:pt idx="42">
                  <c:v>7.6</c:v>
                </c:pt>
                <c:pt idx="43">
                  <c:v>7.8</c:v>
                </c:pt>
                <c:pt idx="44">
                  <c:v>7.7</c:v>
                </c:pt>
                <c:pt idx="45">
                  <c:v>7.9</c:v>
                </c:pt>
                <c:pt idx="46">
                  <c:v>8.1</c:v>
                </c:pt>
                <c:pt idx="47">
                  <c:v>8.1999999999999993</c:v>
                </c:pt>
                <c:pt idx="48">
                  <c:v>8.1</c:v>
                </c:pt>
                <c:pt idx="49">
                  <c:v>8</c:v>
                </c:pt>
                <c:pt idx="50">
                  <c:v>7.9</c:v>
                </c:pt>
                <c:pt idx="51">
                  <c:v>8</c:v>
                </c:pt>
              </c:numCache>
            </c:numRef>
          </c:val>
          <c:smooth val="0"/>
        </c:ser>
        <c:dLbls>
          <c:showLegendKey val="0"/>
          <c:showVal val="0"/>
          <c:showCatName val="0"/>
          <c:showSerName val="0"/>
          <c:showPercent val="0"/>
          <c:showBubbleSize val="0"/>
        </c:dLbls>
        <c:marker val="1"/>
        <c:smooth val="0"/>
        <c:axId val="197665536"/>
        <c:axId val="197667072"/>
      </c:lineChart>
      <c:dateAx>
        <c:axId val="197665536"/>
        <c:scaling>
          <c:orientation val="minMax"/>
        </c:scaling>
        <c:delete val="0"/>
        <c:axPos val="b"/>
        <c:numFmt formatCode="yy;@" sourceLinked="0"/>
        <c:majorTickMark val="cross"/>
        <c:minorTickMark val="none"/>
        <c:tickLblPos val="low"/>
        <c:spPr>
          <a:ln w="3175">
            <a:solidFill>
              <a:srgbClr val="000000"/>
            </a:solidFill>
          </a:ln>
        </c:spPr>
        <c:crossAx val="197667072"/>
        <c:crosses val="autoZero"/>
        <c:auto val="1"/>
        <c:lblOffset val="100"/>
        <c:baseTimeUnit val="months"/>
        <c:majorUnit val="1"/>
        <c:majorTimeUnit val="years"/>
      </c:dateAx>
      <c:valAx>
        <c:axId val="197667072"/>
        <c:scaling>
          <c:orientation val="minMax"/>
          <c:max val="14"/>
          <c:min val="2"/>
        </c:scaling>
        <c:delete val="0"/>
        <c:axPos val="l"/>
        <c:numFmt formatCode="0" sourceLinked="0"/>
        <c:majorTickMark val="in"/>
        <c:minorTickMark val="none"/>
        <c:tickLblPos val="nextTo"/>
        <c:spPr>
          <a:ln w="3175">
            <a:solidFill>
              <a:srgbClr val="000000"/>
            </a:solidFill>
          </a:ln>
        </c:spPr>
        <c:crossAx val="197665536"/>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47561132196604922"/>
          <c:y val="7.1744867507999882E-2"/>
          <c:w val="0.31335750297399872"/>
          <c:h val="0.2281994750656168"/>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9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9.0959539148515511E-2"/>
          <c:y val="4.2526315789473683E-2"/>
          <c:w val="0.869603231414255"/>
          <c:h val="0.87235000678391605"/>
        </c:manualLayout>
      </c:layout>
      <c:lineChart>
        <c:grouping val="standard"/>
        <c:varyColors val="0"/>
        <c:ser>
          <c:idx val="0"/>
          <c:order val="0"/>
          <c:tx>
            <c:strRef>
              <c:f>Datablad!$B$4</c:f>
              <c:strCache>
                <c:ptCount val="1"/>
                <c:pt idx="0">
                  <c:v>0–419 dagar</c:v>
                </c:pt>
              </c:strCache>
            </c:strRef>
          </c:tx>
          <c:spPr>
            <a:ln w="12700">
              <a:solidFill>
                <a:srgbClr val="000000"/>
              </a:solidFill>
              <a:prstDash val="solid"/>
            </a:ln>
          </c:spPr>
          <c:marker>
            <c:symbol val="none"/>
          </c:marker>
          <c:cat>
            <c:numRef>
              <c:f>Datablad!$A$6:$A$174</c:f>
              <c:numCache>
                <c:formatCode>mmm\-yyyy</c:formatCode>
                <c:ptCount val="169"/>
                <c:pt idx="0">
                  <c:v>36526</c:v>
                </c:pt>
                <c:pt idx="1">
                  <c:v>36557</c:v>
                </c:pt>
                <c:pt idx="2">
                  <c:v>36586</c:v>
                </c:pt>
                <c:pt idx="3">
                  <c:v>36617</c:v>
                </c:pt>
                <c:pt idx="4">
                  <c:v>36647</c:v>
                </c:pt>
                <c:pt idx="5">
                  <c:v>36678</c:v>
                </c:pt>
                <c:pt idx="6">
                  <c:v>36708</c:v>
                </c:pt>
                <c:pt idx="7">
                  <c:v>36739</c:v>
                </c:pt>
                <c:pt idx="8">
                  <c:v>36770</c:v>
                </c:pt>
                <c:pt idx="9">
                  <c:v>36800</c:v>
                </c:pt>
                <c:pt idx="10">
                  <c:v>36831</c:v>
                </c:pt>
                <c:pt idx="11">
                  <c:v>36861</c:v>
                </c:pt>
                <c:pt idx="12">
                  <c:v>36892</c:v>
                </c:pt>
                <c:pt idx="13">
                  <c:v>36923</c:v>
                </c:pt>
                <c:pt idx="14">
                  <c:v>36951</c:v>
                </c:pt>
                <c:pt idx="15">
                  <c:v>36982</c:v>
                </c:pt>
                <c:pt idx="16">
                  <c:v>37012</c:v>
                </c:pt>
                <c:pt idx="17">
                  <c:v>37043</c:v>
                </c:pt>
                <c:pt idx="18">
                  <c:v>37073</c:v>
                </c:pt>
                <c:pt idx="19">
                  <c:v>37104</c:v>
                </c:pt>
                <c:pt idx="20">
                  <c:v>37135</c:v>
                </c:pt>
                <c:pt idx="21">
                  <c:v>37165</c:v>
                </c:pt>
                <c:pt idx="22">
                  <c:v>37196</c:v>
                </c:pt>
                <c:pt idx="23">
                  <c:v>37226</c:v>
                </c:pt>
                <c:pt idx="24">
                  <c:v>37257</c:v>
                </c:pt>
                <c:pt idx="25">
                  <c:v>37288</c:v>
                </c:pt>
                <c:pt idx="26">
                  <c:v>37316</c:v>
                </c:pt>
                <c:pt idx="27">
                  <c:v>37347</c:v>
                </c:pt>
                <c:pt idx="28">
                  <c:v>37377</c:v>
                </c:pt>
                <c:pt idx="29">
                  <c:v>37408</c:v>
                </c:pt>
                <c:pt idx="30">
                  <c:v>37438</c:v>
                </c:pt>
                <c:pt idx="31">
                  <c:v>37469</c:v>
                </c:pt>
                <c:pt idx="32">
                  <c:v>37500</c:v>
                </c:pt>
                <c:pt idx="33">
                  <c:v>37530</c:v>
                </c:pt>
                <c:pt idx="34">
                  <c:v>37561</c:v>
                </c:pt>
                <c:pt idx="35">
                  <c:v>37591</c:v>
                </c:pt>
                <c:pt idx="36">
                  <c:v>37622</c:v>
                </c:pt>
                <c:pt idx="37">
                  <c:v>37653</c:v>
                </c:pt>
                <c:pt idx="38">
                  <c:v>37681</c:v>
                </c:pt>
                <c:pt idx="39">
                  <c:v>37712</c:v>
                </c:pt>
                <c:pt idx="40">
                  <c:v>37742</c:v>
                </c:pt>
                <c:pt idx="41">
                  <c:v>37773</c:v>
                </c:pt>
                <c:pt idx="42">
                  <c:v>37803</c:v>
                </c:pt>
                <c:pt idx="43">
                  <c:v>37834</c:v>
                </c:pt>
                <c:pt idx="44">
                  <c:v>37865</c:v>
                </c:pt>
                <c:pt idx="45">
                  <c:v>37895</c:v>
                </c:pt>
                <c:pt idx="46">
                  <c:v>37926</c:v>
                </c:pt>
                <c:pt idx="47">
                  <c:v>37956</c:v>
                </c:pt>
                <c:pt idx="48">
                  <c:v>37987</c:v>
                </c:pt>
                <c:pt idx="49">
                  <c:v>38018</c:v>
                </c:pt>
                <c:pt idx="50">
                  <c:v>38047</c:v>
                </c:pt>
                <c:pt idx="51">
                  <c:v>38078</c:v>
                </c:pt>
                <c:pt idx="52">
                  <c:v>38108</c:v>
                </c:pt>
                <c:pt idx="53">
                  <c:v>38139</c:v>
                </c:pt>
                <c:pt idx="54">
                  <c:v>38169</c:v>
                </c:pt>
                <c:pt idx="55">
                  <c:v>38200</c:v>
                </c:pt>
                <c:pt idx="56">
                  <c:v>38231</c:v>
                </c:pt>
                <c:pt idx="57">
                  <c:v>38261</c:v>
                </c:pt>
                <c:pt idx="58">
                  <c:v>38292</c:v>
                </c:pt>
                <c:pt idx="59">
                  <c:v>38322</c:v>
                </c:pt>
                <c:pt idx="60">
                  <c:v>38353</c:v>
                </c:pt>
                <c:pt idx="61">
                  <c:v>38384</c:v>
                </c:pt>
                <c:pt idx="62">
                  <c:v>38412</c:v>
                </c:pt>
                <c:pt idx="63">
                  <c:v>38443</c:v>
                </c:pt>
                <c:pt idx="64">
                  <c:v>38473</c:v>
                </c:pt>
                <c:pt idx="65">
                  <c:v>38504</c:v>
                </c:pt>
                <c:pt idx="66">
                  <c:v>38534</c:v>
                </c:pt>
                <c:pt idx="67">
                  <c:v>38565</c:v>
                </c:pt>
                <c:pt idx="68">
                  <c:v>38596</c:v>
                </c:pt>
                <c:pt idx="69">
                  <c:v>38626</c:v>
                </c:pt>
                <c:pt idx="70">
                  <c:v>38657</c:v>
                </c:pt>
                <c:pt idx="71">
                  <c:v>38687</c:v>
                </c:pt>
                <c:pt idx="72">
                  <c:v>38718</c:v>
                </c:pt>
                <c:pt idx="73">
                  <c:v>38749</c:v>
                </c:pt>
                <c:pt idx="74">
                  <c:v>38777</c:v>
                </c:pt>
                <c:pt idx="75">
                  <c:v>38808</c:v>
                </c:pt>
                <c:pt idx="76">
                  <c:v>38838</c:v>
                </c:pt>
                <c:pt idx="77">
                  <c:v>38869</c:v>
                </c:pt>
                <c:pt idx="78">
                  <c:v>38899</c:v>
                </c:pt>
                <c:pt idx="79">
                  <c:v>38930</c:v>
                </c:pt>
                <c:pt idx="80">
                  <c:v>38961</c:v>
                </c:pt>
                <c:pt idx="81">
                  <c:v>38991</c:v>
                </c:pt>
                <c:pt idx="82">
                  <c:v>39022</c:v>
                </c:pt>
                <c:pt idx="83">
                  <c:v>39052</c:v>
                </c:pt>
                <c:pt idx="84">
                  <c:v>39083</c:v>
                </c:pt>
                <c:pt idx="85">
                  <c:v>39114</c:v>
                </c:pt>
                <c:pt idx="86">
                  <c:v>39142</c:v>
                </c:pt>
                <c:pt idx="87">
                  <c:v>39173</c:v>
                </c:pt>
                <c:pt idx="88">
                  <c:v>39203</c:v>
                </c:pt>
                <c:pt idx="89">
                  <c:v>39234</c:v>
                </c:pt>
                <c:pt idx="90">
                  <c:v>39264</c:v>
                </c:pt>
                <c:pt idx="91">
                  <c:v>39295</c:v>
                </c:pt>
                <c:pt idx="92">
                  <c:v>39326</c:v>
                </c:pt>
                <c:pt idx="93">
                  <c:v>39356</c:v>
                </c:pt>
                <c:pt idx="94">
                  <c:v>39387</c:v>
                </c:pt>
                <c:pt idx="95">
                  <c:v>39417</c:v>
                </c:pt>
                <c:pt idx="96">
                  <c:v>39448</c:v>
                </c:pt>
                <c:pt idx="97">
                  <c:v>39479</c:v>
                </c:pt>
                <c:pt idx="98">
                  <c:v>39508</c:v>
                </c:pt>
                <c:pt idx="99">
                  <c:v>39539</c:v>
                </c:pt>
                <c:pt idx="100">
                  <c:v>39569</c:v>
                </c:pt>
                <c:pt idx="101">
                  <c:v>39600</c:v>
                </c:pt>
                <c:pt idx="102">
                  <c:v>39630</c:v>
                </c:pt>
                <c:pt idx="103">
                  <c:v>39661</c:v>
                </c:pt>
                <c:pt idx="104">
                  <c:v>39692</c:v>
                </c:pt>
                <c:pt idx="105">
                  <c:v>39722</c:v>
                </c:pt>
                <c:pt idx="106">
                  <c:v>39753</c:v>
                </c:pt>
                <c:pt idx="107">
                  <c:v>39783</c:v>
                </c:pt>
                <c:pt idx="108">
                  <c:v>39814</c:v>
                </c:pt>
                <c:pt idx="109">
                  <c:v>39845</c:v>
                </c:pt>
                <c:pt idx="110">
                  <c:v>39873</c:v>
                </c:pt>
                <c:pt idx="111">
                  <c:v>39904</c:v>
                </c:pt>
                <c:pt idx="112">
                  <c:v>39934</c:v>
                </c:pt>
                <c:pt idx="113">
                  <c:v>39965</c:v>
                </c:pt>
                <c:pt idx="114">
                  <c:v>39995</c:v>
                </c:pt>
                <c:pt idx="115">
                  <c:v>40026</c:v>
                </c:pt>
                <c:pt idx="116">
                  <c:v>40057</c:v>
                </c:pt>
                <c:pt idx="117">
                  <c:v>40087</c:v>
                </c:pt>
                <c:pt idx="118">
                  <c:v>40118</c:v>
                </c:pt>
                <c:pt idx="119">
                  <c:v>40148</c:v>
                </c:pt>
                <c:pt idx="120">
                  <c:v>40179</c:v>
                </c:pt>
                <c:pt idx="121">
                  <c:v>40210</c:v>
                </c:pt>
                <c:pt idx="122">
                  <c:v>40238</c:v>
                </c:pt>
                <c:pt idx="123">
                  <c:v>40269</c:v>
                </c:pt>
                <c:pt idx="124">
                  <c:v>40299</c:v>
                </c:pt>
                <c:pt idx="125">
                  <c:v>40330</c:v>
                </c:pt>
                <c:pt idx="126">
                  <c:v>40360</c:v>
                </c:pt>
                <c:pt idx="127">
                  <c:v>40391</c:v>
                </c:pt>
                <c:pt idx="128">
                  <c:v>40422</c:v>
                </c:pt>
                <c:pt idx="129">
                  <c:v>40452</c:v>
                </c:pt>
                <c:pt idx="130">
                  <c:v>40483</c:v>
                </c:pt>
                <c:pt idx="131">
                  <c:v>40513</c:v>
                </c:pt>
                <c:pt idx="132">
                  <c:v>40544</c:v>
                </c:pt>
                <c:pt idx="133">
                  <c:v>40575</c:v>
                </c:pt>
                <c:pt idx="134">
                  <c:v>40603</c:v>
                </c:pt>
                <c:pt idx="135">
                  <c:v>40634</c:v>
                </c:pt>
                <c:pt idx="136">
                  <c:v>40664</c:v>
                </c:pt>
                <c:pt idx="137">
                  <c:v>40695</c:v>
                </c:pt>
                <c:pt idx="138">
                  <c:v>40725</c:v>
                </c:pt>
                <c:pt idx="139">
                  <c:v>40756</c:v>
                </c:pt>
                <c:pt idx="140">
                  <c:v>40787</c:v>
                </c:pt>
                <c:pt idx="141">
                  <c:v>40817</c:v>
                </c:pt>
                <c:pt idx="142">
                  <c:v>40848</c:v>
                </c:pt>
                <c:pt idx="143">
                  <c:v>40878</c:v>
                </c:pt>
                <c:pt idx="144">
                  <c:v>40909</c:v>
                </c:pt>
                <c:pt idx="145">
                  <c:v>40940</c:v>
                </c:pt>
                <c:pt idx="146">
                  <c:v>40969</c:v>
                </c:pt>
                <c:pt idx="147">
                  <c:v>41000</c:v>
                </c:pt>
                <c:pt idx="148">
                  <c:v>41030</c:v>
                </c:pt>
                <c:pt idx="149">
                  <c:v>41061</c:v>
                </c:pt>
                <c:pt idx="150">
                  <c:v>41091</c:v>
                </c:pt>
                <c:pt idx="151">
                  <c:v>41122</c:v>
                </c:pt>
                <c:pt idx="152">
                  <c:v>41153</c:v>
                </c:pt>
                <c:pt idx="153">
                  <c:v>41183</c:v>
                </c:pt>
                <c:pt idx="154">
                  <c:v>41214</c:v>
                </c:pt>
                <c:pt idx="155">
                  <c:v>41244</c:v>
                </c:pt>
                <c:pt idx="156">
                  <c:v>41275</c:v>
                </c:pt>
                <c:pt idx="157">
                  <c:v>41306</c:v>
                </c:pt>
                <c:pt idx="158">
                  <c:v>41334</c:v>
                </c:pt>
                <c:pt idx="159">
                  <c:v>41365</c:v>
                </c:pt>
                <c:pt idx="160">
                  <c:v>41395</c:v>
                </c:pt>
                <c:pt idx="161">
                  <c:v>41426</c:v>
                </c:pt>
                <c:pt idx="162">
                  <c:v>41456</c:v>
                </c:pt>
                <c:pt idx="163">
                  <c:v>41487</c:v>
                </c:pt>
                <c:pt idx="164">
                  <c:v>41518</c:v>
                </c:pt>
                <c:pt idx="165">
                  <c:v>41548</c:v>
                </c:pt>
                <c:pt idx="166">
                  <c:v>41579</c:v>
                </c:pt>
                <c:pt idx="167">
                  <c:v>41609</c:v>
                </c:pt>
                <c:pt idx="168">
                  <c:v>41640</c:v>
                </c:pt>
              </c:numCache>
            </c:numRef>
          </c:cat>
          <c:val>
            <c:numRef>
              <c:f>Datablad!$B$6:$B$174</c:f>
              <c:numCache>
                <c:formatCode>General</c:formatCode>
                <c:ptCount val="169"/>
                <c:pt idx="2" formatCode="0">
                  <c:v>230500.41666666666</c:v>
                </c:pt>
                <c:pt idx="3" formatCode="0">
                  <c:v>226065.12333333332</c:v>
                </c:pt>
                <c:pt idx="4" formatCode="0">
                  <c:v>222161.75333333333</c:v>
                </c:pt>
                <c:pt idx="5" formatCode="0">
                  <c:v>219103.01666666669</c:v>
                </c:pt>
                <c:pt idx="6" formatCode="0">
                  <c:v>216480.25</c:v>
                </c:pt>
                <c:pt idx="7" formatCode="0">
                  <c:v>213518.00333333333</c:v>
                </c:pt>
                <c:pt idx="8" formatCode="0">
                  <c:v>210313.65333333332</c:v>
                </c:pt>
                <c:pt idx="9" formatCode="0">
                  <c:v>206760.84666666668</c:v>
                </c:pt>
                <c:pt idx="10" formatCode="0">
                  <c:v>203939</c:v>
                </c:pt>
                <c:pt idx="11" formatCode="0">
                  <c:v>201950.6</c:v>
                </c:pt>
                <c:pt idx="12" formatCode="0">
                  <c:v>200398.96333333335</c:v>
                </c:pt>
                <c:pt idx="13" formatCode="0">
                  <c:v>199004.33666666667</c:v>
                </c:pt>
                <c:pt idx="14" formatCode="0">
                  <c:v>197722.24333333332</c:v>
                </c:pt>
                <c:pt idx="15" formatCode="0">
                  <c:v>196968.88333333333</c:v>
                </c:pt>
                <c:pt idx="16" formatCode="0">
                  <c:v>196597.74666666667</c:v>
                </c:pt>
                <c:pt idx="17" formatCode="0">
                  <c:v>196875.66</c:v>
                </c:pt>
                <c:pt idx="18" formatCode="0">
                  <c:v>196943.67</c:v>
                </c:pt>
                <c:pt idx="19" formatCode="0">
                  <c:v>196896.66666666666</c:v>
                </c:pt>
                <c:pt idx="20" formatCode="0">
                  <c:v>196673.30000000002</c:v>
                </c:pt>
                <c:pt idx="21" formatCode="0">
                  <c:v>197271.34666666668</c:v>
                </c:pt>
                <c:pt idx="22" formatCode="0">
                  <c:v>198313.47666666665</c:v>
                </c:pt>
                <c:pt idx="23" formatCode="0">
                  <c:v>199194.45666666667</c:v>
                </c:pt>
                <c:pt idx="24" formatCode="0">
                  <c:v>200262.30666666664</c:v>
                </c:pt>
                <c:pt idx="25" formatCode="0">
                  <c:v>201665.58</c:v>
                </c:pt>
                <c:pt idx="26" formatCode="0">
                  <c:v>203642.13666666663</c:v>
                </c:pt>
                <c:pt idx="27" formatCode="0">
                  <c:v>204924.04666666666</c:v>
                </c:pt>
                <c:pt idx="28" formatCode="0">
                  <c:v>205534.31999999998</c:v>
                </c:pt>
                <c:pt idx="29" formatCode="0">
                  <c:v>205705.93000000002</c:v>
                </c:pt>
                <c:pt idx="30" formatCode="0">
                  <c:v>206471.32666666666</c:v>
                </c:pt>
                <c:pt idx="31" formatCode="0">
                  <c:v>208394.40333333332</c:v>
                </c:pt>
                <c:pt idx="32" formatCode="0">
                  <c:v>210261.41</c:v>
                </c:pt>
                <c:pt idx="33" formatCode="0">
                  <c:v>212133.72</c:v>
                </c:pt>
                <c:pt idx="34" formatCode="0">
                  <c:v>213444.16</c:v>
                </c:pt>
                <c:pt idx="35" formatCode="0">
                  <c:v>214917.25333333333</c:v>
                </c:pt>
                <c:pt idx="36" formatCode="0">
                  <c:v>215954.85666666666</c:v>
                </c:pt>
                <c:pt idx="37" formatCode="0">
                  <c:v>216697.40333333332</c:v>
                </c:pt>
                <c:pt idx="38" formatCode="0">
                  <c:v>217003.24</c:v>
                </c:pt>
                <c:pt idx="39" formatCode="0">
                  <c:v>217891.22333333336</c:v>
                </c:pt>
                <c:pt idx="40" formatCode="0">
                  <c:v>219858.35666666666</c:v>
                </c:pt>
                <c:pt idx="41" formatCode="0">
                  <c:v>221484.30666666667</c:v>
                </c:pt>
                <c:pt idx="42" formatCode="0">
                  <c:v>223194.45333333334</c:v>
                </c:pt>
                <c:pt idx="43" formatCode="0">
                  <c:v>224578.33</c:v>
                </c:pt>
                <c:pt idx="44" formatCode="0">
                  <c:v>226406.86000000002</c:v>
                </c:pt>
                <c:pt idx="45" formatCode="0">
                  <c:v>227793.94333333336</c:v>
                </c:pt>
                <c:pt idx="46" formatCode="0">
                  <c:v>229042.08333333334</c:v>
                </c:pt>
                <c:pt idx="47" formatCode="0">
                  <c:v>231332.6466666667</c:v>
                </c:pt>
                <c:pt idx="48" formatCode="0">
                  <c:v>234197.53666666665</c:v>
                </c:pt>
                <c:pt idx="49" formatCode="0">
                  <c:v>236904.75</c:v>
                </c:pt>
                <c:pt idx="50" formatCode="0">
                  <c:v>238954.77333333332</c:v>
                </c:pt>
                <c:pt idx="51" formatCode="0">
                  <c:v>240611.15</c:v>
                </c:pt>
                <c:pt idx="52" formatCode="0">
                  <c:v>241937.19999999998</c:v>
                </c:pt>
                <c:pt idx="53" formatCode="0">
                  <c:v>243768.96333333335</c:v>
                </c:pt>
                <c:pt idx="54" formatCode="0">
                  <c:v>245419.76333333334</c:v>
                </c:pt>
                <c:pt idx="55" formatCode="0">
                  <c:v>246590.32666666666</c:v>
                </c:pt>
                <c:pt idx="56" formatCode="0">
                  <c:v>248079.85333333336</c:v>
                </c:pt>
                <c:pt idx="57" formatCode="0">
                  <c:v>250062.33666666667</c:v>
                </c:pt>
                <c:pt idx="58" formatCode="0">
                  <c:v>252245.21333333335</c:v>
                </c:pt>
                <c:pt idx="59" formatCode="0">
                  <c:v>252545.39333333331</c:v>
                </c:pt>
                <c:pt idx="60" formatCode="0">
                  <c:v>251851.84333333335</c:v>
                </c:pt>
                <c:pt idx="61" formatCode="0">
                  <c:v>251465.97</c:v>
                </c:pt>
                <c:pt idx="62" formatCode="0">
                  <c:v>252320.61000000002</c:v>
                </c:pt>
                <c:pt idx="63" formatCode="0">
                  <c:v>253399.78000000003</c:v>
                </c:pt>
                <c:pt idx="64" formatCode="0">
                  <c:v>254031.06999999998</c:v>
                </c:pt>
                <c:pt idx="65" formatCode="0">
                  <c:v>253583.49</c:v>
                </c:pt>
                <c:pt idx="66" formatCode="0">
                  <c:v>252684.0266666667</c:v>
                </c:pt>
                <c:pt idx="67" formatCode="0">
                  <c:v>251709.06000000003</c:v>
                </c:pt>
                <c:pt idx="68" formatCode="0">
                  <c:v>250410.64</c:v>
                </c:pt>
                <c:pt idx="69" formatCode="0">
                  <c:v>248862.53333333333</c:v>
                </c:pt>
                <c:pt idx="70" formatCode="0">
                  <c:v>247980.84333333335</c:v>
                </c:pt>
                <c:pt idx="71" formatCode="0">
                  <c:v>247639.03333333333</c:v>
                </c:pt>
                <c:pt idx="72" formatCode="0">
                  <c:v>247277.35333333336</c:v>
                </c:pt>
                <c:pt idx="73" formatCode="0">
                  <c:v>245357.70333333334</c:v>
                </c:pt>
                <c:pt idx="74" formatCode="0">
                  <c:v>242469.36666666667</c:v>
                </c:pt>
                <c:pt idx="75" formatCode="0">
                  <c:v>239578.93333333335</c:v>
                </c:pt>
                <c:pt idx="76" formatCode="0">
                  <c:v>236641.21</c:v>
                </c:pt>
                <c:pt idx="77" formatCode="0">
                  <c:v>234119.58</c:v>
                </c:pt>
                <c:pt idx="78" formatCode="0">
                  <c:v>230323.32333333333</c:v>
                </c:pt>
                <c:pt idx="79" formatCode="0">
                  <c:v>225647.24</c:v>
                </c:pt>
                <c:pt idx="80" formatCode="0">
                  <c:v>219763.48333333331</c:v>
                </c:pt>
                <c:pt idx="81" formatCode="0">
                  <c:v>213405.27</c:v>
                </c:pt>
                <c:pt idx="82" formatCode="0">
                  <c:v>205258.16</c:v>
                </c:pt>
                <c:pt idx="83" formatCode="0">
                  <c:v>196456.13</c:v>
                </c:pt>
                <c:pt idx="84" formatCode="0">
                  <c:v>187762.46999999997</c:v>
                </c:pt>
                <c:pt idx="85" formatCode="0">
                  <c:v>180957.65</c:v>
                </c:pt>
                <c:pt idx="86" formatCode="0">
                  <c:v>174778.44999999998</c:v>
                </c:pt>
                <c:pt idx="87" formatCode="0">
                  <c:v>168446.43999999997</c:v>
                </c:pt>
                <c:pt idx="88" formatCode="0">
                  <c:v>161948.87666666665</c:v>
                </c:pt>
                <c:pt idx="89" formatCode="0">
                  <c:v>156233.04333333333</c:v>
                </c:pt>
                <c:pt idx="90" formatCode="0">
                  <c:v>151798.12</c:v>
                </c:pt>
                <c:pt idx="91" formatCode="0">
                  <c:v>148262.79</c:v>
                </c:pt>
                <c:pt idx="92" formatCode="0">
                  <c:v>145073.93666666668</c:v>
                </c:pt>
                <c:pt idx="93" formatCode="0">
                  <c:v>142270.68000000002</c:v>
                </c:pt>
                <c:pt idx="94" formatCode="0">
                  <c:v>140520.09</c:v>
                </c:pt>
                <c:pt idx="95" formatCode="0">
                  <c:v>139345.92000000001</c:v>
                </c:pt>
                <c:pt idx="96" formatCode="0">
                  <c:v>138722.31333333332</c:v>
                </c:pt>
                <c:pt idx="97" formatCode="0">
                  <c:v>137890.57999999999</c:v>
                </c:pt>
                <c:pt idx="98" formatCode="0">
                  <c:v>137202.86000000002</c:v>
                </c:pt>
                <c:pt idx="99" formatCode="0">
                  <c:v>137015.56999999998</c:v>
                </c:pt>
                <c:pt idx="100" formatCode="0">
                  <c:v>137801.60000000001</c:v>
                </c:pt>
                <c:pt idx="101" formatCode="0">
                  <c:v>139056.71666666667</c:v>
                </c:pt>
                <c:pt idx="102" formatCode="0">
                  <c:v>141564.71</c:v>
                </c:pt>
                <c:pt idx="103" formatCode="0">
                  <c:v>145486.46333333332</c:v>
                </c:pt>
                <c:pt idx="104" formatCode="0">
                  <c:v>151081.87333333332</c:v>
                </c:pt>
                <c:pt idx="105" formatCode="0">
                  <c:v>157757.97333333336</c:v>
                </c:pt>
                <c:pt idx="106" formatCode="0">
                  <c:v>165668.46333333335</c:v>
                </c:pt>
                <c:pt idx="107" formatCode="0">
                  <c:v>175369.58</c:v>
                </c:pt>
                <c:pt idx="108" formatCode="0">
                  <c:v>186419.60666666666</c:v>
                </c:pt>
                <c:pt idx="109" formatCode="0">
                  <c:v>198572.22666666668</c:v>
                </c:pt>
                <c:pt idx="110" formatCode="0">
                  <c:v>211897.51666666669</c:v>
                </c:pt>
                <c:pt idx="111" formatCode="0">
                  <c:v>226595.31666666665</c:v>
                </c:pt>
                <c:pt idx="112" formatCode="0">
                  <c:v>241573.86333333331</c:v>
                </c:pt>
                <c:pt idx="113" formatCode="0">
                  <c:v>254835.00666666668</c:v>
                </c:pt>
                <c:pt idx="114" formatCode="0">
                  <c:v>265621.31</c:v>
                </c:pt>
                <c:pt idx="115" formatCode="0">
                  <c:v>274666.76</c:v>
                </c:pt>
                <c:pt idx="116" formatCode="0">
                  <c:v>283316.84000000003</c:v>
                </c:pt>
                <c:pt idx="117" formatCode="0">
                  <c:v>290850.01666666666</c:v>
                </c:pt>
                <c:pt idx="118" formatCode="0">
                  <c:v>295762.89999999997</c:v>
                </c:pt>
                <c:pt idx="119" formatCode="0">
                  <c:v>297798.78666666668</c:v>
                </c:pt>
                <c:pt idx="120" formatCode="0">
                  <c:v>298582.85000000003</c:v>
                </c:pt>
                <c:pt idx="121" formatCode="0">
                  <c:v>298458.36000000004</c:v>
                </c:pt>
                <c:pt idx="122" formatCode="0">
                  <c:v>297042.18333333335</c:v>
                </c:pt>
                <c:pt idx="123" formatCode="0">
                  <c:v>293038.71333333338</c:v>
                </c:pt>
                <c:pt idx="124" formatCode="0">
                  <c:v>287679.72666666668</c:v>
                </c:pt>
                <c:pt idx="125" formatCode="0">
                  <c:v>282769.58333333331</c:v>
                </c:pt>
                <c:pt idx="126" formatCode="0">
                  <c:v>278451.41333333333</c:v>
                </c:pt>
                <c:pt idx="127" formatCode="0">
                  <c:v>274082.45</c:v>
                </c:pt>
                <c:pt idx="128" formatCode="0">
                  <c:v>268785.03000000003</c:v>
                </c:pt>
                <c:pt idx="129" formatCode="0">
                  <c:v>263428.11000000004</c:v>
                </c:pt>
                <c:pt idx="130" formatCode="0">
                  <c:v>258389.93000000002</c:v>
                </c:pt>
                <c:pt idx="131" formatCode="0">
                  <c:v>253319.96</c:v>
                </c:pt>
                <c:pt idx="132" formatCode="0">
                  <c:v>247357.80333333334</c:v>
                </c:pt>
                <c:pt idx="133" formatCode="0">
                  <c:v>241580.57666666666</c:v>
                </c:pt>
                <c:pt idx="134" formatCode="0">
                  <c:v>236700.28666666665</c:v>
                </c:pt>
                <c:pt idx="135" formatCode="0">
                  <c:v>233688.80000000002</c:v>
                </c:pt>
                <c:pt idx="136" formatCode="0">
                  <c:v>231776.22333333336</c:v>
                </c:pt>
                <c:pt idx="137" formatCode="0">
                  <c:v>230396.06333333335</c:v>
                </c:pt>
                <c:pt idx="138" formatCode="0">
                  <c:v>229573.54666666666</c:v>
                </c:pt>
                <c:pt idx="139" formatCode="0">
                  <c:v>228557.65333333332</c:v>
                </c:pt>
                <c:pt idx="140" formatCode="0">
                  <c:v>227607.13666666663</c:v>
                </c:pt>
                <c:pt idx="141" formatCode="0">
                  <c:v>226409.10666666666</c:v>
                </c:pt>
                <c:pt idx="142" formatCode="0">
                  <c:v>226397.96333333335</c:v>
                </c:pt>
                <c:pt idx="143" formatCode="0">
                  <c:v>227521.34</c:v>
                </c:pt>
                <c:pt idx="144" formatCode="0">
                  <c:v>229989.20666666667</c:v>
                </c:pt>
                <c:pt idx="145" formatCode="0">
                  <c:v>232511.84666666665</c:v>
                </c:pt>
                <c:pt idx="146" formatCode="0">
                  <c:v>234421.42</c:v>
                </c:pt>
                <c:pt idx="147" formatCode="0">
                  <c:v>235553.54</c:v>
                </c:pt>
                <c:pt idx="148" formatCode="0">
                  <c:v>236413.26333333334</c:v>
                </c:pt>
                <c:pt idx="149" formatCode="0">
                  <c:v>237329.75666666668</c:v>
                </c:pt>
                <c:pt idx="150" formatCode="0">
                  <c:v>237770.68000000002</c:v>
                </c:pt>
                <c:pt idx="151" formatCode="0">
                  <c:v>238793.03333333335</c:v>
                </c:pt>
                <c:pt idx="152" formatCode="0">
                  <c:v>240782.74666666667</c:v>
                </c:pt>
                <c:pt idx="153" formatCode="0">
                  <c:v>243776.61666666667</c:v>
                </c:pt>
                <c:pt idx="154" formatCode="0">
                  <c:v>245858.5</c:v>
                </c:pt>
                <c:pt idx="155" formatCode="0">
                  <c:v>246677.27666666664</c:v>
                </c:pt>
                <c:pt idx="156" formatCode="0">
                  <c:v>246813.05999999997</c:v>
                </c:pt>
                <c:pt idx="157" formatCode="0">
                  <c:v>247104.32666666666</c:v>
                </c:pt>
                <c:pt idx="158" formatCode="0">
                  <c:v>247879.44333333336</c:v>
                </c:pt>
                <c:pt idx="159" formatCode="0">
                  <c:v>248656</c:v>
                </c:pt>
                <c:pt idx="160" formatCode="0">
                  <c:v>249137.57333333333</c:v>
                </c:pt>
                <c:pt idx="161" formatCode="0">
                  <c:v>249127.97</c:v>
                </c:pt>
                <c:pt idx="162" formatCode="0">
                  <c:v>249005.80000000002</c:v>
                </c:pt>
                <c:pt idx="163" formatCode="0">
                  <c:v>248498.55000000002</c:v>
                </c:pt>
                <c:pt idx="164" formatCode="0">
                  <c:v>247079.80000000002</c:v>
                </c:pt>
                <c:pt idx="165" formatCode="0">
                  <c:v>244807.6</c:v>
                </c:pt>
                <c:pt idx="166" formatCode="0">
                  <c:v>242256.8833333333</c:v>
                </c:pt>
                <c:pt idx="167" formatCode="0">
                  <c:v>239760.71999999997</c:v>
                </c:pt>
                <c:pt idx="168" formatCode="0">
                  <c:v>236832</c:v>
                </c:pt>
              </c:numCache>
            </c:numRef>
          </c:val>
          <c:smooth val="0"/>
        </c:ser>
        <c:ser>
          <c:idx val="1"/>
          <c:order val="1"/>
          <c:tx>
            <c:strRef>
              <c:f>Datablad!$C$4</c:f>
              <c:strCache>
                <c:ptCount val="1"/>
                <c:pt idx="0">
                  <c:v>420–730 dagar</c:v>
                </c:pt>
              </c:strCache>
            </c:strRef>
          </c:tx>
          <c:spPr>
            <a:ln w="25400">
              <a:solidFill>
                <a:srgbClr val="000000"/>
              </a:solidFill>
              <a:prstDash val="solid"/>
            </a:ln>
          </c:spPr>
          <c:marker>
            <c:symbol val="none"/>
          </c:marker>
          <c:cat>
            <c:numRef>
              <c:f>Datablad!$A$6:$A$174</c:f>
              <c:numCache>
                <c:formatCode>mmm\-yyyy</c:formatCode>
                <c:ptCount val="169"/>
                <c:pt idx="0">
                  <c:v>36526</c:v>
                </c:pt>
                <c:pt idx="1">
                  <c:v>36557</c:v>
                </c:pt>
                <c:pt idx="2">
                  <c:v>36586</c:v>
                </c:pt>
                <c:pt idx="3">
                  <c:v>36617</c:v>
                </c:pt>
                <c:pt idx="4">
                  <c:v>36647</c:v>
                </c:pt>
                <c:pt idx="5">
                  <c:v>36678</c:v>
                </c:pt>
                <c:pt idx="6">
                  <c:v>36708</c:v>
                </c:pt>
                <c:pt idx="7">
                  <c:v>36739</c:v>
                </c:pt>
                <c:pt idx="8">
                  <c:v>36770</c:v>
                </c:pt>
                <c:pt idx="9">
                  <c:v>36800</c:v>
                </c:pt>
                <c:pt idx="10">
                  <c:v>36831</c:v>
                </c:pt>
                <c:pt idx="11">
                  <c:v>36861</c:v>
                </c:pt>
                <c:pt idx="12">
                  <c:v>36892</c:v>
                </c:pt>
                <c:pt idx="13">
                  <c:v>36923</c:v>
                </c:pt>
                <c:pt idx="14">
                  <c:v>36951</c:v>
                </c:pt>
                <c:pt idx="15">
                  <c:v>36982</c:v>
                </c:pt>
                <c:pt idx="16">
                  <c:v>37012</c:v>
                </c:pt>
                <c:pt idx="17">
                  <c:v>37043</c:v>
                </c:pt>
                <c:pt idx="18">
                  <c:v>37073</c:v>
                </c:pt>
                <c:pt idx="19">
                  <c:v>37104</c:v>
                </c:pt>
                <c:pt idx="20">
                  <c:v>37135</c:v>
                </c:pt>
                <c:pt idx="21">
                  <c:v>37165</c:v>
                </c:pt>
                <c:pt idx="22">
                  <c:v>37196</c:v>
                </c:pt>
                <c:pt idx="23">
                  <c:v>37226</c:v>
                </c:pt>
                <c:pt idx="24">
                  <c:v>37257</c:v>
                </c:pt>
                <c:pt idx="25">
                  <c:v>37288</c:v>
                </c:pt>
                <c:pt idx="26">
                  <c:v>37316</c:v>
                </c:pt>
                <c:pt idx="27">
                  <c:v>37347</c:v>
                </c:pt>
                <c:pt idx="28">
                  <c:v>37377</c:v>
                </c:pt>
                <c:pt idx="29">
                  <c:v>37408</c:v>
                </c:pt>
                <c:pt idx="30">
                  <c:v>37438</c:v>
                </c:pt>
                <c:pt idx="31">
                  <c:v>37469</c:v>
                </c:pt>
                <c:pt idx="32">
                  <c:v>37500</c:v>
                </c:pt>
                <c:pt idx="33">
                  <c:v>37530</c:v>
                </c:pt>
                <c:pt idx="34">
                  <c:v>37561</c:v>
                </c:pt>
                <c:pt idx="35">
                  <c:v>37591</c:v>
                </c:pt>
                <c:pt idx="36">
                  <c:v>37622</c:v>
                </c:pt>
                <c:pt idx="37">
                  <c:v>37653</c:v>
                </c:pt>
                <c:pt idx="38">
                  <c:v>37681</c:v>
                </c:pt>
                <c:pt idx="39">
                  <c:v>37712</c:v>
                </c:pt>
                <c:pt idx="40">
                  <c:v>37742</c:v>
                </c:pt>
                <c:pt idx="41">
                  <c:v>37773</c:v>
                </c:pt>
                <c:pt idx="42">
                  <c:v>37803</c:v>
                </c:pt>
                <c:pt idx="43">
                  <c:v>37834</c:v>
                </c:pt>
                <c:pt idx="44">
                  <c:v>37865</c:v>
                </c:pt>
                <c:pt idx="45">
                  <c:v>37895</c:v>
                </c:pt>
                <c:pt idx="46">
                  <c:v>37926</c:v>
                </c:pt>
                <c:pt idx="47">
                  <c:v>37956</c:v>
                </c:pt>
                <c:pt idx="48">
                  <c:v>37987</c:v>
                </c:pt>
                <c:pt idx="49">
                  <c:v>38018</c:v>
                </c:pt>
                <c:pt idx="50">
                  <c:v>38047</c:v>
                </c:pt>
                <c:pt idx="51">
                  <c:v>38078</c:v>
                </c:pt>
                <c:pt idx="52">
                  <c:v>38108</c:v>
                </c:pt>
                <c:pt idx="53">
                  <c:v>38139</c:v>
                </c:pt>
                <c:pt idx="54">
                  <c:v>38169</c:v>
                </c:pt>
                <c:pt idx="55">
                  <c:v>38200</c:v>
                </c:pt>
                <c:pt idx="56">
                  <c:v>38231</c:v>
                </c:pt>
                <c:pt idx="57">
                  <c:v>38261</c:v>
                </c:pt>
                <c:pt idx="58">
                  <c:v>38292</c:v>
                </c:pt>
                <c:pt idx="59">
                  <c:v>38322</c:v>
                </c:pt>
                <c:pt idx="60">
                  <c:v>38353</c:v>
                </c:pt>
                <c:pt idx="61">
                  <c:v>38384</c:v>
                </c:pt>
                <c:pt idx="62">
                  <c:v>38412</c:v>
                </c:pt>
                <c:pt idx="63">
                  <c:v>38443</c:v>
                </c:pt>
                <c:pt idx="64">
                  <c:v>38473</c:v>
                </c:pt>
                <c:pt idx="65">
                  <c:v>38504</c:v>
                </c:pt>
                <c:pt idx="66">
                  <c:v>38534</c:v>
                </c:pt>
                <c:pt idx="67">
                  <c:v>38565</c:v>
                </c:pt>
                <c:pt idx="68">
                  <c:v>38596</c:v>
                </c:pt>
                <c:pt idx="69">
                  <c:v>38626</c:v>
                </c:pt>
                <c:pt idx="70">
                  <c:v>38657</c:v>
                </c:pt>
                <c:pt idx="71">
                  <c:v>38687</c:v>
                </c:pt>
                <c:pt idx="72">
                  <c:v>38718</c:v>
                </c:pt>
                <c:pt idx="73">
                  <c:v>38749</c:v>
                </c:pt>
                <c:pt idx="74">
                  <c:v>38777</c:v>
                </c:pt>
                <c:pt idx="75">
                  <c:v>38808</c:v>
                </c:pt>
                <c:pt idx="76">
                  <c:v>38838</c:v>
                </c:pt>
                <c:pt idx="77">
                  <c:v>38869</c:v>
                </c:pt>
                <c:pt idx="78">
                  <c:v>38899</c:v>
                </c:pt>
                <c:pt idx="79">
                  <c:v>38930</c:v>
                </c:pt>
                <c:pt idx="80">
                  <c:v>38961</c:v>
                </c:pt>
                <c:pt idx="81">
                  <c:v>38991</c:v>
                </c:pt>
                <c:pt idx="82">
                  <c:v>39022</c:v>
                </c:pt>
                <c:pt idx="83">
                  <c:v>39052</c:v>
                </c:pt>
                <c:pt idx="84">
                  <c:v>39083</c:v>
                </c:pt>
                <c:pt idx="85">
                  <c:v>39114</c:v>
                </c:pt>
                <c:pt idx="86">
                  <c:v>39142</c:v>
                </c:pt>
                <c:pt idx="87">
                  <c:v>39173</c:v>
                </c:pt>
                <c:pt idx="88">
                  <c:v>39203</c:v>
                </c:pt>
                <c:pt idx="89">
                  <c:v>39234</c:v>
                </c:pt>
                <c:pt idx="90">
                  <c:v>39264</c:v>
                </c:pt>
                <c:pt idx="91">
                  <c:v>39295</c:v>
                </c:pt>
                <c:pt idx="92">
                  <c:v>39326</c:v>
                </c:pt>
                <c:pt idx="93">
                  <c:v>39356</c:v>
                </c:pt>
                <c:pt idx="94">
                  <c:v>39387</c:v>
                </c:pt>
                <c:pt idx="95">
                  <c:v>39417</c:v>
                </c:pt>
                <c:pt idx="96">
                  <c:v>39448</c:v>
                </c:pt>
                <c:pt idx="97">
                  <c:v>39479</c:v>
                </c:pt>
                <c:pt idx="98">
                  <c:v>39508</c:v>
                </c:pt>
                <c:pt idx="99">
                  <c:v>39539</c:v>
                </c:pt>
                <c:pt idx="100">
                  <c:v>39569</c:v>
                </c:pt>
                <c:pt idx="101">
                  <c:v>39600</c:v>
                </c:pt>
                <c:pt idx="102">
                  <c:v>39630</c:v>
                </c:pt>
                <c:pt idx="103">
                  <c:v>39661</c:v>
                </c:pt>
                <c:pt idx="104">
                  <c:v>39692</c:v>
                </c:pt>
                <c:pt idx="105">
                  <c:v>39722</c:v>
                </c:pt>
                <c:pt idx="106">
                  <c:v>39753</c:v>
                </c:pt>
                <c:pt idx="107">
                  <c:v>39783</c:v>
                </c:pt>
                <c:pt idx="108">
                  <c:v>39814</c:v>
                </c:pt>
                <c:pt idx="109">
                  <c:v>39845</c:v>
                </c:pt>
                <c:pt idx="110">
                  <c:v>39873</c:v>
                </c:pt>
                <c:pt idx="111">
                  <c:v>39904</c:v>
                </c:pt>
                <c:pt idx="112">
                  <c:v>39934</c:v>
                </c:pt>
                <c:pt idx="113">
                  <c:v>39965</c:v>
                </c:pt>
                <c:pt idx="114">
                  <c:v>39995</c:v>
                </c:pt>
                <c:pt idx="115">
                  <c:v>40026</c:v>
                </c:pt>
                <c:pt idx="116">
                  <c:v>40057</c:v>
                </c:pt>
                <c:pt idx="117">
                  <c:v>40087</c:v>
                </c:pt>
                <c:pt idx="118">
                  <c:v>40118</c:v>
                </c:pt>
                <c:pt idx="119">
                  <c:v>40148</c:v>
                </c:pt>
                <c:pt idx="120">
                  <c:v>40179</c:v>
                </c:pt>
                <c:pt idx="121">
                  <c:v>40210</c:v>
                </c:pt>
                <c:pt idx="122">
                  <c:v>40238</c:v>
                </c:pt>
                <c:pt idx="123">
                  <c:v>40269</c:v>
                </c:pt>
                <c:pt idx="124">
                  <c:v>40299</c:v>
                </c:pt>
                <c:pt idx="125">
                  <c:v>40330</c:v>
                </c:pt>
                <c:pt idx="126">
                  <c:v>40360</c:v>
                </c:pt>
                <c:pt idx="127">
                  <c:v>40391</c:v>
                </c:pt>
                <c:pt idx="128">
                  <c:v>40422</c:v>
                </c:pt>
                <c:pt idx="129">
                  <c:v>40452</c:v>
                </c:pt>
                <c:pt idx="130">
                  <c:v>40483</c:v>
                </c:pt>
                <c:pt idx="131">
                  <c:v>40513</c:v>
                </c:pt>
                <c:pt idx="132">
                  <c:v>40544</c:v>
                </c:pt>
                <c:pt idx="133">
                  <c:v>40575</c:v>
                </c:pt>
                <c:pt idx="134">
                  <c:v>40603</c:v>
                </c:pt>
                <c:pt idx="135">
                  <c:v>40634</c:v>
                </c:pt>
                <c:pt idx="136">
                  <c:v>40664</c:v>
                </c:pt>
                <c:pt idx="137">
                  <c:v>40695</c:v>
                </c:pt>
                <c:pt idx="138">
                  <c:v>40725</c:v>
                </c:pt>
                <c:pt idx="139">
                  <c:v>40756</c:v>
                </c:pt>
                <c:pt idx="140">
                  <c:v>40787</c:v>
                </c:pt>
                <c:pt idx="141">
                  <c:v>40817</c:v>
                </c:pt>
                <c:pt idx="142">
                  <c:v>40848</c:v>
                </c:pt>
                <c:pt idx="143">
                  <c:v>40878</c:v>
                </c:pt>
                <c:pt idx="144">
                  <c:v>40909</c:v>
                </c:pt>
                <c:pt idx="145">
                  <c:v>40940</c:v>
                </c:pt>
                <c:pt idx="146">
                  <c:v>40969</c:v>
                </c:pt>
                <c:pt idx="147">
                  <c:v>41000</c:v>
                </c:pt>
                <c:pt idx="148">
                  <c:v>41030</c:v>
                </c:pt>
                <c:pt idx="149">
                  <c:v>41061</c:v>
                </c:pt>
                <c:pt idx="150">
                  <c:v>41091</c:v>
                </c:pt>
                <c:pt idx="151">
                  <c:v>41122</c:v>
                </c:pt>
                <c:pt idx="152">
                  <c:v>41153</c:v>
                </c:pt>
                <c:pt idx="153">
                  <c:v>41183</c:v>
                </c:pt>
                <c:pt idx="154">
                  <c:v>41214</c:v>
                </c:pt>
                <c:pt idx="155">
                  <c:v>41244</c:v>
                </c:pt>
                <c:pt idx="156">
                  <c:v>41275</c:v>
                </c:pt>
                <c:pt idx="157">
                  <c:v>41306</c:v>
                </c:pt>
                <c:pt idx="158">
                  <c:v>41334</c:v>
                </c:pt>
                <c:pt idx="159">
                  <c:v>41365</c:v>
                </c:pt>
                <c:pt idx="160">
                  <c:v>41395</c:v>
                </c:pt>
                <c:pt idx="161">
                  <c:v>41426</c:v>
                </c:pt>
                <c:pt idx="162">
                  <c:v>41456</c:v>
                </c:pt>
                <c:pt idx="163">
                  <c:v>41487</c:v>
                </c:pt>
                <c:pt idx="164">
                  <c:v>41518</c:v>
                </c:pt>
                <c:pt idx="165">
                  <c:v>41548</c:v>
                </c:pt>
                <c:pt idx="166">
                  <c:v>41579</c:v>
                </c:pt>
                <c:pt idx="167">
                  <c:v>41609</c:v>
                </c:pt>
                <c:pt idx="168">
                  <c:v>41640</c:v>
                </c:pt>
              </c:numCache>
            </c:numRef>
          </c:cat>
          <c:val>
            <c:numRef>
              <c:f>Datablad!$C$6:$C$174</c:f>
              <c:numCache>
                <c:formatCode>General</c:formatCode>
                <c:ptCount val="169"/>
                <c:pt idx="2" formatCode="0">
                  <c:v>42496.660333333333</c:v>
                </c:pt>
                <c:pt idx="3" formatCode="0">
                  <c:v>41908.816999999974</c:v>
                </c:pt>
                <c:pt idx="4" formatCode="0">
                  <c:v>41189.9073333333</c:v>
                </c:pt>
                <c:pt idx="5" formatCode="0">
                  <c:v>40587.992999999966</c:v>
                </c:pt>
                <c:pt idx="6" formatCode="0">
                  <c:v>40758.420666666665</c:v>
                </c:pt>
                <c:pt idx="7" formatCode="0">
                  <c:v>40764.917999999998</c:v>
                </c:pt>
                <c:pt idx="8" formatCode="0">
                  <c:v>40446.917999999998</c:v>
                </c:pt>
                <c:pt idx="9" formatCode="0">
                  <c:v>39190.649333333335</c:v>
                </c:pt>
                <c:pt idx="10" formatCode="0">
                  <c:v>38174.225333333336</c:v>
                </c:pt>
                <c:pt idx="11" formatCode="0">
                  <c:v>37324.042999999969</c:v>
                </c:pt>
                <c:pt idx="12" formatCode="0">
                  <c:v>36674.218666666631</c:v>
                </c:pt>
                <c:pt idx="13" formatCode="0">
                  <c:v>36046.320999999967</c:v>
                </c:pt>
                <c:pt idx="14" formatCode="0">
                  <c:v>35400.489333333338</c:v>
                </c:pt>
                <c:pt idx="15" formatCode="0">
                  <c:v>34781.456666666672</c:v>
                </c:pt>
                <c:pt idx="16" formatCode="0">
                  <c:v>34267.072</c:v>
                </c:pt>
                <c:pt idx="17" formatCode="0">
                  <c:v>33872.345000000001</c:v>
                </c:pt>
                <c:pt idx="18" formatCode="0">
                  <c:v>33562.419999999991</c:v>
                </c:pt>
                <c:pt idx="19" formatCode="0">
                  <c:v>33156.220666666668</c:v>
                </c:pt>
                <c:pt idx="20" formatCode="0">
                  <c:v>32749.596333333331</c:v>
                </c:pt>
                <c:pt idx="21" formatCode="0">
                  <c:v>32175.919333333335</c:v>
                </c:pt>
                <c:pt idx="22" formatCode="0">
                  <c:v>31553.643</c:v>
                </c:pt>
                <c:pt idx="23" formatCode="0">
                  <c:v>30981.356</c:v>
                </c:pt>
                <c:pt idx="24" formatCode="0">
                  <c:v>30475.804</c:v>
                </c:pt>
                <c:pt idx="25" formatCode="0">
                  <c:v>30170.511666666669</c:v>
                </c:pt>
                <c:pt idx="26" formatCode="0">
                  <c:v>29899.408333333329</c:v>
                </c:pt>
                <c:pt idx="27" formatCode="0">
                  <c:v>29626.511666666669</c:v>
                </c:pt>
                <c:pt idx="28" formatCode="0">
                  <c:v>29303.157666666666</c:v>
                </c:pt>
                <c:pt idx="29" formatCode="0">
                  <c:v>28923.857333333333</c:v>
                </c:pt>
                <c:pt idx="30" formatCode="0">
                  <c:v>28655.074333333334</c:v>
                </c:pt>
                <c:pt idx="31" formatCode="0">
                  <c:v>28519.303</c:v>
                </c:pt>
                <c:pt idx="32" formatCode="0">
                  <c:v>28580.180333333334</c:v>
                </c:pt>
                <c:pt idx="33" formatCode="0">
                  <c:v>28698.522666666668</c:v>
                </c:pt>
                <c:pt idx="34" formatCode="0">
                  <c:v>28832.162666666667</c:v>
                </c:pt>
                <c:pt idx="35" formatCode="0">
                  <c:v>29010.806</c:v>
                </c:pt>
                <c:pt idx="36" formatCode="0">
                  <c:v>29212.614333333331</c:v>
                </c:pt>
                <c:pt idx="37" formatCode="0">
                  <c:v>29407.025333333335</c:v>
                </c:pt>
                <c:pt idx="38" formatCode="0">
                  <c:v>29590.669666666665</c:v>
                </c:pt>
                <c:pt idx="39" formatCode="0">
                  <c:v>29821.347999999998</c:v>
                </c:pt>
                <c:pt idx="40" formatCode="0">
                  <c:v>30094.146666666667</c:v>
                </c:pt>
                <c:pt idx="41" formatCode="0">
                  <c:v>30392.194333333333</c:v>
                </c:pt>
                <c:pt idx="42" formatCode="0">
                  <c:v>30752.648666666664</c:v>
                </c:pt>
                <c:pt idx="43" formatCode="0">
                  <c:v>31179.830333333335</c:v>
                </c:pt>
                <c:pt idx="44" formatCode="0">
                  <c:v>31497.326333333334</c:v>
                </c:pt>
                <c:pt idx="45" formatCode="0">
                  <c:v>31810.752666666667</c:v>
                </c:pt>
                <c:pt idx="46" formatCode="0">
                  <c:v>32185.106</c:v>
                </c:pt>
                <c:pt idx="47" formatCode="0">
                  <c:v>32630.75066666667</c:v>
                </c:pt>
                <c:pt idx="48" formatCode="0">
                  <c:v>33057.022333333334</c:v>
                </c:pt>
                <c:pt idx="49" formatCode="0">
                  <c:v>33494.223000000005</c:v>
                </c:pt>
                <c:pt idx="50" formatCode="0">
                  <c:v>34070.282666666666</c:v>
                </c:pt>
                <c:pt idx="51" formatCode="0">
                  <c:v>34698.840666666663</c:v>
                </c:pt>
                <c:pt idx="52" formatCode="0">
                  <c:v>35399.202666666628</c:v>
                </c:pt>
                <c:pt idx="53" formatCode="0">
                  <c:v>35967.730333333297</c:v>
                </c:pt>
                <c:pt idx="54" formatCode="0">
                  <c:v>36451.370333333296</c:v>
                </c:pt>
                <c:pt idx="55" formatCode="0">
                  <c:v>36856.057666666668</c:v>
                </c:pt>
                <c:pt idx="56" formatCode="0">
                  <c:v>37410.972000000002</c:v>
                </c:pt>
                <c:pt idx="57" formatCode="0">
                  <c:v>38154.959999999999</c:v>
                </c:pt>
                <c:pt idx="58" formatCode="0">
                  <c:v>38928.556000000004</c:v>
                </c:pt>
                <c:pt idx="59" formatCode="0">
                  <c:v>39553.912333333334</c:v>
                </c:pt>
                <c:pt idx="60" formatCode="0">
                  <c:v>40047.441333333336</c:v>
                </c:pt>
                <c:pt idx="61" formatCode="0">
                  <c:v>40333.683666666671</c:v>
                </c:pt>
                <c:pt idx="62" formatCode="0">
                  <c:v>40738.528666666673</c:v>
                </c:pt>
                <c:pt idx="63" formatCode="0">
                  <c:v>41098.212</c:v>
                </c:pt>
                <c:pt idx="64" formatCode="0">
                  <c:v>41674.567999999999</c:v>
                </c:pt>
                <c:pt idx="65" formatCode="0">
                  <c:v>42201.337333333337</c:v>
                </c:pt>
                <c:pt idx="66" formatCode="0">
                  <c:v>42756.928</c:v>
                </c:pt>
                <c:pt idx="67" formatCode="0">
                  <c:v>42991.474333333295</c:v>
                </c:pt>
                <c:pt idx="68" formatCode="0">
                  <c:v>43110.070999999967</c:v>
                </c:pt>
                <c:pt idx="69" formatCode="0">
                  <c:v>43289.522333333298</c:v>
                </c:pt>
                <c:pt idx="70" formatCode="0">
                  <c:v>43676.597666666668</c:v>
                </c:pt>
                <c:pt idx="71" formatCode="0">
                  <c:v>43992.991999999998</c:v>
                </c:pt>
                <c:pt idx="72" formatCode="0">
                  <c:v>44085.031333333325</c:v>
                </c:pt>
                <c:pt idx="73" formatCode="0">
                  <c:v>44037.168000000005</c:v>
                </c:pt>
                <c:pt idx="74" formatCode="0">
                  <c:v>43930.848333333335</c:v>
                </c:pt>
                <c:pt idx="75" formatCode="0">
                  <c:v>43913.847000000002</c:v>
                </c:pt>
                <c:pt idx="76" formatCode="0">
                  <c:v>43778.544666666676</c:v>
                </c:pt>
                <c:pt idx="77" formatCode="0">
                  <c:v>43637.620333333332</c:v>
                </c:pt>
                <c:pt idx="78" formatCode="0">
                  <c:v>43382.638666666629</c:v>
                </c:pt>
                <c:pt idx="79" formatCode="0">
                  <c:v>43056.790666666639</c:v>
                </c:pt>
                <c:pt idx="80" formatCode="0">
                  <c:v>42573.772999999965</c:v>
                </c:pt>
                <c:pt idx="81" formatCode="0">
                  <c:v>41697.737333333331</c:v>
                </c:pt>
                <c:pt idx="82" formatCode="0">
                  <c:v>40516.634333333328</c:v>
                </c:pt>
                <c:pt idx="83" formatCode="0">
                  <c:v>39284.664333333334</c:v>
                </c:pt>
                <c:pt idx="84" formatCode="0">
                  <c:v>38290.371000000006</c:v>
                </c:pt>
                <c:pt idx="85" formatCode="0">
                  <c:v>37566.18</c:v>
                </c:pt>
                <c:pt idx="86" formatCode="0">
                  <c:v>36753.092666666671</c:v>
                </c:pt>
                <c:pt idx="87" formatCode="0">
                  <c:v>35810.221333333342</c:v>
                </c:pt>
                <c:pt idx="88" formatCode="0">
                  <c:v>34577.090333333334</c:v>
                </c:pt>
                <c:pt idx="89" formatCode="0">
                  <c:v>33392.863666666664</c:v>
                </c:pt>
                <c:pt idx="90" formatCode="0">
                  <c:v>32331.340666666667</c:v>
                </c:pt>
                <c:pt idx="91" formatCode="0">
                  <c:v>31623.655666666669</c:v>
                </c:pt>
                <c:pt idx="92" formatCode="0">
                  <c:v>31085.453666666668</c:v>
                </c:pt>
                <c:pt idx="93" formatCode="0">
                  <c:v>30518.867999999999</c:v>
                </c:pt>
                <c:pt idx="94" formatCode="0">
                  <c:v>29805.721000000001</c:v>
                </c:pt>
                <c:pt idx="95" formatCode="0">
                  <c:v>29067.849333333335</c:v>
                </c:pt>
                <c:pt idx="96" formatCode="0">
                  <c:v>28291.561666666665</c:v>
                </c:pt>
                <c:pt idx="97" formatCode="0">
                  <c:v>27639.25333333333</c:v>
                </c:pt>
                <c:pt idx="98" formatCode="0">
                  <c:v>26960.329333333331</c:v>
                </c:pt>
                <c:pt idx="99" formatCode="0">
                  <c:v>26326.155666666669</c:v>
                </c:pt>
                <c:pt idx="100" formatCode="0">
                  <c:v>25737.83766666667</c:v>
                </c:pt>
                <c:pt idx="101" formatCode="0">
                  <c:v>25322.840666666667</c:v>
                </c:pt>
                <c:pt idx="102" formatCode="0">
                  <c:v>25127.387666666666</c:v>
                </c:pt>
                <c:pt idx="103" formatCode="0">
                  <c:v>25044.799999999999</c:v>
                </c:pt>
                <c:pt idx="104" formatCode="0">
                  <c:v>25140.48</c:v>
                </c:pt>
                <c:pt idx="105" formatCode="0">
                  <c:v>25482.772333333331</c:v>
                </c:pt>
                <c:pt idx="106" formatCode="0">
                  <c:v>26113.445000000003</c:v>
                </c:pt>
                <c:pt idx="107" formatCode="0">
                  <c:v>26897.407000000003</c:v>
                </c:pt>
                <c:pt idx="108" formatCode="0">
                  <c:v>27783.732666666667</c:v>
                </c:pt>
                <c:pt idx="109" formatCode="0">
                  <c:v>28661.919666666665</c:v>
                </c:pt>
                <c:pt idx="110" formatCode="0">
                  <c:v>29707.813666666669</c:v>
                </c:pt>
                <c:pt idx="111" formatCode="0">
                  <c:v>30948.699333333334</c:v>
                </c:pt>
                <c:pt idx="112" formatCode="0">
                  <c:v>32577.441000000003</c:v>
                </c:pt>
                <c:pt idx="113" formatCode="0">
                  <c:v>34393.66133333333</c:v>
                </c:pt>
                <c:pt idx="114" formatCode="0">
                  <c:v>36143.989333333338</c:v>
                </c:pt>
                <c:pt idx="115" formatCode="0">
                  <c:v>37770.12466666667</c:v>
                </c:pt>
                <c:pt idx="116" formatCode="0">
                  <c:v>39380.780333333336</c:v>
                </c:pt>
                <c:pt idx="117" formatCode="0">
                  <c:v>41281.802666666663</c:v>
                </c:pt>
                <c:pt idx="118" formatCode="0">
                  <c:v>43647.560333333335</c:v>
                </c:pt>
                <c:pt idx="119" formatCode="0">
                  <c:v>46386.536666666674</c:v>
                </c:pt>
                <c:pt idx="120" formatCode="0">
                  <c:v>49592.518999999971</c:v>
                </c:pt>
                <c:pt idx="121" formatCode="0">
                  <c:v>52919.671333333303</c:v>
                </c:pt>
                <c:pt idx="122" formatCode="0">
                  <c:v>56585.644666666631</c:v>
                </c:pt>
                <c:pt idx="123" formatCode="0">
                  <c:v>60087.229666666673</c:v>
                </c:pt>
                <c:pt idx="124" formatCode="0">
                  <c:v>63573.281333333325</c:v>
                </c:pt>
                <c:pt idx="125" formatCode="0">
                  <c:v>66333.173999999999</c:v>
                </c:pt>
                <c:pt idx="126" formatCode="0">
                  <c:v>68524.106666666674</c:v>
                </c:pt>
                <c:pt idx="127" formatCode="0">
                  <c:v>70031.141000000003</c:v>
                </c:pt>
                <c:pt idx="128" formatCode="0">
                  <c:v>70961.325333333341</c:v>
                </c:pt>
                <c:pt idx="129" formatCode="0">
                  <c:v>71383.113666666672</c:v>
                </c:pt>
                <c:pt idx="130" formatCode="0">
                  <c:v>71217.007666666657</c:v>
                </c:pt>
                <c:pt idx="131" formatCode="0">
                  <c:v>70639.252333333323</c:v>
                </c:pt>
                <c:pt idx="132" formatCode="0">
                  <c:v>69517.008666666676</c:v>
                </c:pt>
                <c:pt idx="133" formatCode="0">
                  <c:v>68145.675000000003</c:v>
                </c:pt>
                <c:pt idx="134" formatCode="0">
                  <c:v>66527.90833333334</c:v>
                </c:pt>
                <c:pt idx="135" formatCode="0">
                  <c:v>64967.704333333328</c:v>
                </c:pt>
                <c:pt idx="136" formatCode="0">
                  <c:v>63304.023666666668</c:v>
                </c:pt>
                <c:pt idx="137" formatCode="0">
                  <c:v>62059.468333333331</c:v>
                </c:pt>
                <c:pt idx="138" formatCode="0">
                  <c:v>61143.826000000001</c:v>
                </c:pt>
                <c:pt idx="139" formatCode="0">
                  <c:v>60762.301333333329</c:v>
                </c:pt>
                <c:pt idx="140" formatCode="0">
                  <c:v>60385.645333333327</c:v>
                </c:pt>
                <c:pt idx="141" formatCode="0">
                  <c:v>59926.952333333327</c:v>
                </c:pt>
                <c:pt idx="142" formatCode="0">
                  <c:v>59383.44433333334</c:v>
                </c:pt>
                <c:pt idx="143" formatCode="0">
                  <c:v>58951.364666666668</c:v>
                </c:pt>
                <c:pt idx="144" formatCode="0">
                  <c:v>58671.711000000003</c:v>
                </c:pt>
                <c:pt idx="145" formatCode="0">
                  <c:v>58238.940666666662</c:v>
                </c:pt>
                <c:pt idx="146" formatCode="0">
                  <c:v>57752.342333333334</c:v>
                </c:pt>
                <c:pt idx="147" formatCode="0">
                  <c:v>57447.342333333334</c:v>
                </c:pt>
                <c:pt idx="148" formatCode="0">
                  <c:v>57457.153333333328</c:v>
                </c:pt>
                <c:pt idx="149" formatCode="0">
                  <c:v>57478.905999999995</c:v>
                </c:pt>
                <c:pt idx="150" formatCode="0">
                  <c:v>57323.62266666667</c:v>
                </c:pt>
                <c:pt idx="151" formatCode="0">
                  <c:v>57142.200333333334</c:v>
                </c:pt>
                <c:pt idx="152" formatCode="0">
                  <c:v>57105.212</c:v>
                </c:pt>
                <c:pt idx="153" formatCode="0">
                  <c:v>57254.393000000004</c:v>
                </c:pt>
                <c:pt idx="154" formatCode="0">
                  <c:v>57388.573333333341</c:v>
                </c:pt>
                <c:pt idx="155" formatCode="0">
                  <c:v>57542.310333333335</c:v>
                </c:pt>
                <c:pt idx="156" formatCode="0">
                  <c:v>57733.730333333333</c:v>
                </c:pt>
                <c:pt idx="157" formatCode="0">
                  <c:v>58108.928666666667</c:v>
                </c:pt>
                <c:pt idx="158" formatCode="0">
                  <c:v>58516.75266666666</c:v>
                </c:pt>
                <c:pt idx="159" formatCode="0">
                  <c:v>58877.890333333336</c:v>
                </c:pt>
                <c:pt idx="160" formatCode="0">
                  <c:v>59000.223333333328</c:v>
                </c:pt>
                <c:pt idx="161" formatCode="0">
                  <c:v>59117.584666666669</c:v>
                </c:pt>
                <c:pt idx="162" formatCode="0">
                  <c:v>59214.02</c:v>
                </c:pt>
                <c:pt idx="163" formatCode="0">
                  <c:v>59392.116999999998</c:v>
                </c:pt>
                <c:pt idx="164" formatCode="0">
                  <c:v>59640.109666666664</c:v>
                </c:pt>
                <c:pt idx="165" formatCode="0">
                  <c:v>59920.043666666665</c:v>
                </c:pt>
                <c:pt idx="166" formatCode="0">
                  <c:v>60061.530333333329</c:v>
                </c:pt>
                <c:pt idx="167" formatCode="0">
                  <c:v>60003.562666666665</c:v>
                </c:pt>
                <c:pt idx="168" formatCode="0">
                  <c:v>59758.941666666658</c:v>
                </c:pt>
              </c:numCache>
            </c:numRef>
          </c:val>
          <c:smooth val="0"/>
        </c:ser>
        <c:ser>
          <c:idx val="2"/>
          <c:order val="2"/>
          <c:tx>
            <c:strRef>
              <c:f>Datablad!$D$4</c:f>
              <c:strCache>
                <c:ptCount val="1"/>
                <c:pt idx="0">
                  <c:v>&gt; 730 dagar</c:v>
                </c:pt>
              </c:strCache>
            </c:strRef>
          </c:tx>
          <c:spPr>
            <a:ln w="12700">
              <a:solidFill>
                <a:srgbClr val="000000"/>
              </a:solidFill>
              <a:prstDash val="sysDash"/>
            </a:ln>
          </c:spPr>
          <c:marker>
            <c:symbol val="none"/>
          </c:marker>
          <c:cat>
            <c:numRef>
              <c:f>Datablad!$A$6:$A$174</c:f>
              <c:numCache>
                <c:formatCode>mmm\-yyyy</c:formatCode>
                <c:ptCount val="169"/>
                <c:pt idx="0">
                  <c:v>36526</c:v>
                </c:pt>
                <c:pt idx="1">
                  <c:v>36557</c:v>
                </c:pt>
                <c:pt idx="2">
                  <c:v>36586</c:v>
                </c:pt>
                <c:pt idx="3">
                  <c:v>36617</c:v>
                </c:pt>
                <c:pt idx="4">
                  <c:v>36647</c:v>
                </c:pt>
                <c:pt idx="5">
                  <c:v>36678</c:v>
                </c:pt>
                <c:pt idx="6">
                  <c:v>36708</c:v>
                </c:pt>
                <c:pt idx="7">
                  <c:v>36739</c:v>
                </c:pt>
                <c:pt idx="8">
                  <c:v>36770</c:v>
                </c:pt>
                <c:pt idx="9">
                  <c:v>36800</c:v>
                </c:pt>
                <c:pt idx="10">
                  <c:v>36831</c:v>
                </c:pt>
                <c:pt idx="11">
                  <c:v>36861</c:v>
                </c:pt>
                <c:pt idx="12">
                  <c:v>36892</c:v>
                </c:pt>
                <c:pt idx="13">
                  <c:v>36923</c:v>
                </c:pt>
                <c:pt idx="14">
                  <c:v>36951</c:v>
                </c:pt>
                <c:pt idx="15">
                  <c:v>36982</c:v>
                </c:pt>
                <c:pt idx="16">
                  <c:v>37012</c:v>
                </c:pt>
                <c:pt idx="17">
                  <c:v>37043</c:v>
                </c:pt>
                <c:pt idx="18">
                  <c:v>37073</c:v>
                </c:pt>
                <c:pt idx="19">
                  <c:v>37104</c:v>
                </c:pt>
                <c:pt idx="20">
                  <c:v>37135</c:v>
                </c:pt>
                <c:pt idx="21">
                  <c:v>37165</c:v>
                </c:pt>
                <c:pt idx="22">
                  <c:v>37196</c:v>
                </c:pt>
                <c:pt idx="23">
                  <c:v>37226</c:v>
                </c:pt>
                <c:pt idx="24">
                  <c:v>37257</c:v>
                </c:pt>
                <c:pt idx="25">
                  <c:v>37288</c:v>
                </c:pt>
                <c:pt idx="26">
                  <c:v>37316</c:v>
                </c:pt>
                <c:pt idx="27">
                  <c:v>37347</c:v>
                </c:pt>
                <c:pt idx="28">
                  <c:v>37377</c:v>
                </c:pt>
                <c:pt idx="29">
                  <c:v>37408</c:v>
                </c:pt>
                <c:pt idx="30">
                  <c:v>37438</c:v>
                </c:pt>
                <c:pt idx="31">
                  <c:v>37469</c:v>
                </c:pt>
                <c:pt idx="32">
                  <c:v>37500</c:v>
                </c:pt>
                <c:pt idx="33">
                  <c:v>37530</c:v>
                </c:pt>
                <c:pt idx="34">
                  <c:v>37561</c:v>
                </c:pt>
                <c:pt idx="35">
                  <c:v>37591</c:v>
                </c:pt>
                <c:pt idx="36">
                  <c:v>37622</c:v>
                </c:pt>
                <c:pt idx="37">
                  <c:v>37653</c:v>
                </c:pt>
                <c:pt idx="38">
                  <c:v>37681</c:v>
                </c:pt>
                <c:pt idx="39">
                  <c:v>37712</c:v>
                </c:pt>
                <c:pt idx="40">
                  <c:v>37742</c:v>
                </c:pt>
                <c:pt idx="41">
                  <c:v>37773</c:v>
                </c:pt>
                <c:pt idx="42">
                  <c:v>37803</c:v>
                </c:pt>
                <c:pt idx="43">
                  <c:v>37834</c:v>
                </c:pt>
                <c:pt idx="44">
                  <c:v>37865</c:v>
                </c:pt>
                <c:pt idx="45">
                  <c:v>37895</c:v>
                </c:pt>
                <c:pt idx="46">
                  <c:v>37926</c:v>
                </c:pt>
                <c:pt idx="47">
                  <c:v>37956</c:v>
                </c:pt>
                <c:pt idx="48">
                  <c:v>37987</c:v>
                </c:pt>
                <c:pt idx="49">
                  <c:v>38018</c:v>
                </c:pt>
                <c:pt idx="50">
                  <c:v>38047</c:v>
                </c:pt>
                <c:pt idx="51">
                  <c:v>38078</c:v>
                </c:pt>
                <c:pt idx="52">
                  <c:v>38108</c:v>
                </c:pt>
                <c:pt idx="53">
                  <c:v>38139</c:v>
                </c:pt>
                <c:pt idx="54">
                  <c:v>38169</c:v>
                </c:pt>
                <c:pt idx="55">
                  <c:v>38200</c:v>
                </c:pt>
                <c:pt idx="56">
                  <c:v>38231</c:v>
                </c:pt>
                <c:pt idx="57">
                  <c:v>38261</c:v>
                </c:pt>
                <c:pt idx="58">
                  <c:v>38292</c:v>
                </c:pt>
                <c:pt idx="59">
                  <c:v>38322</c:v>
                </c:pt>
                <c:pt idx="60">
                  <c:v>38353</c:v>
                </c:pt>
                <c:pt idx="61">
                  <c:v>38384</c:v>
                </c:pt>
                <c:pt idx="62">
                  <c:v>38412</c:v>
                </c:pt>
                <c:pt idx="63">
                  <c:v>38443</c:v>
                </c:pt>
                <c:pt idx="64">
                  <c:v>38473</c:v>
                </c:pt>
                <c:pt idx="65">
                  <c:v>38504</c:v>
                </c:pt>
                <c:pt idx="66">
                  <c:v>38534</c:v>
                </c:pt>
                <c:pt idx="67">
                  <c:v>38565</c:v>
                </c:pt>
                <c:pt idx="68">
                  <c:v>38596</c:v>
                </c:pt>
                <c:pt idx="69">
                  <c:v>38626</c:v>
                </c:pt>
                <c:pt idx="70">
                  <c:v>38657</c:v>
                </c:pt>
                <c:pt idx="71">
                  <c:v>38687</c:v>
                </c:pt>
                <c:pt idx="72">
                  <c:v>38718</c:v>
                </c:pt>
                <c:pt idx="73">
                  <c:v>38749</c:v>
                </c:pt>
                <c:pt idx="74">
                  <c:v>38777</c:v>
                </c:pt>
                <c:pt idx="75">
                  <c:v>38808</c:v>
                </c:pt>
                <c:pt idx="76">
                  <c:v>38838</c:v>
                </c:pt>
                <c:pt idx="77">
                  <c:v>38869</c:v>
                </c:pt>
                <c:pt idx="78">
                  <c:v>38899</c:v>
                </c:pt>
                <c:pt idx="79">
                  <c:v>38930</c:v>
                </c:pt>
                <c:pt idx="80">
                  <c:v>38961</c:v>
                </c:pt>
                <c:pt idx="81">
                  <c:v>38991</c:v>
                </c:pt>
                <c:pt idx="82">
                  <c:v>39022</c:v>
                </c:pt>
                <c:pt idx="83">
                  <c:v>39052</c:v>
                </c:pt>
                <c:pt idx="84">
                  <c:v>39083</c:v>
                </c:pt>
                <c:pt idx="85">
                  <c:v>39114</c:v>
                </c:pt>
                <c:pt idx="86">
                  <c:v>39142</c:v>
                </c:pt>
                <c:pt idx="87">
                  <c:v>39173</c:v>
                </c:pt>
                <c:pt idx="88">
                  <c:v>39203</c:v>
                </c:pt>
                <c:pt idx="89">
                  <c:v>39234</c:v>
                </c:pt>
                <c:pt idx="90">
                  <c:v>39264</c:v>
                </c:pt>
                <c:pt idx="91">
                  <c:v>39295</c:v>
                </c:pt>
                <c:pt idx="92">
                  <c:v>39326</c:v>
                </c:pt>
                <c:pt idx="93">
                  <c:v>39356</c:v>
                </c:pt>
                <c:pt idx="94">
                  <c:v>39387</c:v>
                </c:pt>
                <c:pt idx="95">
                  <c:v>39417</c:v>
                </c:pt>
                <c:pt idx="96">
                  <c:v>39448</c:v>
                </c:pt>
                <c:pt idx="97">
                  <c:v>39479</c:v>
                </c:pt>
                <c:pt idx="98">
                  <c:v>39508</c:v>
                </c:pt>
                <c:pt idx="99">
                  <c:v>39539</c:v>
                </c:pt>
                <c:pt idx="100">
                  <c:v>39569</c:v>
                </c:pt>
                <c:pt idx="101">
                  <c:v>39600</c:v>
                </c:pt>
                <c:pt idx="102">
                  <c:v>39630</c:v>
                </c:pt>
                <c:pt idx="103">
                  <c:v>39661</c:v>
                </c:pt>
                <c:pt idx="104">
                  <c:v>39692</c:v>
                </c:pt>
                <c:pt idx="105">
                  <c:v>39722</c:v>
                </c:pt>
                <c:pt idx="106">
                  <c:v>39753</c:v>
                </c:pt>
                <c:pt idx="107">
                  <c:v>39783</c:v>
                </c:pt>
                <c:pt idx="108">
                  <c:v>39814</c:v>
                </c:pt>
                <c:pt idx="109">
                  <c:v>39845</c:v>
                </c:pt>
                <c:pt idx="110">
                  <c:v>39873</c:v>
                </c:pt>
                <c:pt idx="111">
                  <c:v>39904</c:v>
                </c:pt>
                <c:pt idx="112">
                  <c:v>39934</c:v>
                </c:pt>
                <c:pt idx="113">
                  <c:v>39965</c:v>
                </c:pt>
                <c:pt idx="114">
                  <c:v>39995</c:v>
                </c:pt>
                <c:pt idx="115">
                  <c:v>40026</c:v>
                </c:pt>
                <c:pt idx="116">
                  <c:v>40057</c:v>
                </c:pt>
                <c:pt idx="117">
                  <c:v>40087</c:v>
                </c:pt>
                <c:pt idx="118">
                  <c:v>40118</c:v>
                </c:pt>
                <c:pt idx="119">
                  <c:v>40148</c:v>
                </c:pt>
                <c:pt idx="120">
                  <c:v>40179</c:v>
                </c:pt>
                <c:pt idx="121">
                  <c:v>40210</c:v>
                </c:pt>
                <c:pt idx="122">
                  <c:v>40238</c:v>
                </c:pt>
                <c:pt idx="123">
                  <c:v>40269</c:v>
                </c:pt>
                <c:pt idx="124">
                  <c:v>40299</c:v>
                </c:pt>
                <c:pt idx="125">
                  <c:v>40330</c:v>
                </c:pt>
                <c:pt idx="126">
                  <c:v>40360</c:v>
                </c:pt>
                <c:pt idx="127">
                  <c:v>40391</c:v>
                </c:pt>
                <c:pt idx="128">
                  <c:v>40422</c:v>
                </c:pt>
                <c:pt idx="129">
                  <c:v>40452</c:v>
                </c:pt>
                <c:pt idx="130">
                  <c:v>40483</c:v>
                </c:pt>
                <c:pt idx="131">
                  <c:v>40513</c:v>
                </c:pt>
                <c:pt idx="132">
                  <c:v>40544</c:v>
                </c:pt>
                <c:pt idx="133">
                  <c:v>40575</c:v>
                </c:pt>
                <c:pt idx="134">
                  <c:v>40603</c:v>
                </c:pt>
                <c:pt idx="135">
                  <c:v>40634</c:v>
                </c:pt>
                <c:pt idx="136">
                  <c:v>40664</c:v>
                </c:pt>
                <c:pt idx="137">
                  <c:v>40695</c:v>
                </c:pt>
                <c:pt idx="138">
                  <c:v>40725</c:v>
                </c:pt>
                <c:pt idx="139">
                  <c:v>40756</c:v>
                </c:pt>
                <c:pt idx="140">
                  <c:v>40787</c:v>
                </c:pt>
                <c:pt idx="141">
                  <c:v>40817</c:v>
                </c:pt>
                <c:pt idx="142">
                  <c:v>40848</c:v>
                </c:pt>
                <c:pt idx="143">
                  <c:v>40878</c:v>
                </c:pt>
                <c:pt idx="144">
                  <c:v>40909</c:v>
                </c:pt>
                <c:pt idx="145">
                  <c:v>40940</c:v>
                </c:pt>
                <c:pt idx="146">
                  <c:v>40969</c:v>
                </c:pt>
                <c:pt idx="147">
                  <c:v>41000</c:v>
                </c:pt>
                <c:pt idx="148">
                  <c:v>41030</c:v>
                </c:pt>
                <c:pt idx="149">
                  <c:v>41061</c:v>
                </c:pt>
                <c:pt idx="150">
                  <c:v>41091</c:v>
                </c:pt>
                <c:pt idx="151">
                  <c:v>41122</c:v>
                </c:pt>
                <c:pt idx="152">
                  <c:v>41153</c:v>
                </c:pt>
                <c:pt idx="153">
                  <c:v>41183</c:v>
                </c:pt>
                <c:pt idx="154">
                  <c:v>41214</c:v>
                </c:pt>
                <c:pt idx="155">
                  <c:v>41244</c:v>
                </c:pt>
                <c:pt idx="156">
                  <c:v>41275</c:v>
                </c:pt>
                <c:pt idx="157">
                  <c:v>41306</c:v>
                </c:pt>
                <c:pt idx="158">
                  <c:v>41334</c:v>
                </c:pt>
                <c:pt idx="159">
                  <c:v>41365</c:v>
                </c:pt>
                <c:pt idx="160">
                  <c:v>41395</c:v>
                </c:pt>
                <c:pt idx="161">
                  <c:v>41426</c:v>
                </c:pt>
                <c:pt idx="162">
                  <c:v>41456</c:v>
                </c:pt>
                <c:pt idx="163">
                  <c:v>41487</c:v>
                </c:pt>
                <c:pt idx="164">
                  <c:v>41518</c:v>
                </c:pt>
                <c:pt idx="165">
                  <c:v>41548</c:v>
                </c:pt>
                <c:pt idx="166">
                  <c:v>41579</c:v>
                </c:pt>
                <c:pt idx="167">
                  <c:v>41609</c:v>
                </c:pt>
                <c:pt idx="168">
                  <c:v>41640</c:v>
                </c:pt>
              </c:numCache>
            </c:numRef>
          </c:cat>
          <c:val>
            <c:numRef>
              <c:f>Datablad!$D$6:$D$174</c:f>
              <c:numCache>
                <c:formatCode>General</c:formatCode>
                <c:ptCount val="169"/>
                <c:pt idx="2" formatCode="0">
                  <c:v>69277.016666666619</c:v>
                </c:pt>
                <c:pt idx="3" formatCode="0">
                  <c:v>67637.603999999978</c:v>
                </c:pt>
                <c:pt idx="4" formatCode="0">
                  <c:v>65625.746999999988</c:v>
                </c:pt>
                <c:pt idx="5" formatCode="0">
                  <c:v>63793.116000000002</c:v>
                </c:pt>
                <c:pt idx="6" formatCode="0">
                  <c:v>62072.652999999998</c:v>
                </c:pt>
                <c:pt idx="7" formatCode="0">
                  <c:v>60841.684000000001</c:v>
                </c:pt>
                <c:pt idx="8" formatCode="0">
                  <c:v>59608.573666666663</c:v>
                </c:pt>
                <c:pt idx="9" formatCode="0">
                  <c:v>58311.39433333333</c:v>
                </c:pt>
                <c:pt idx="10" formatCode="0">
                  <c:v>57116.633999999998</c:v>
                </c:pt>
                <c:pt idx="11" formatCode="0">
                  <c:v>56012.601666666633</c:v>
                </c:pt>
                <c:pt idx="12" formatCode="0">
                  <c:v>55836.016999999971</c:v>
                </c:pt>
                <c:pt idx="13" formatCode="0">
                  <c:v>55703.680666666602</c:v>
                </c:pt>
                <c:pt idx="14" formatCode="0">
                  <c:v>55595.869666666636</c:v>
                </c:pt>
                <c:pt idx="15" formatCode="0">
                  <c:v>54679.723666666629</c:v>
                </c:pt>
                <c:pt idx="16" formatCode="0">
                  <c:v>53745.182999999997</c:v>
                </c:pt>
                <c:pt idx="17" formatCode="0">
                  <c:v>52853.383333333331</c:v>
                </c:pt>
                <c:pt idx="18" formatCode="0">
                  <c:v>51957.823000000004</c:v>
                </c:pt>
                <c:pt idx="19" formatCode="0">
                  <c:v>51095.144</c:v>
                </c:pt>
                <c:pt idx="20" formatCode="0">
                  <c:v>50252.318666666666</c:v>
                </c:pt>
                <c:pt idx="21" formatCode="0">
                  <c:v>49474.054000000004</c:v>
                </c:pt>
                <c:pt idx="22" formatCode="0">
                  <c:v>48751.112666666631</c:v>
                </c:pt>
                <c:pt idx="23" formatCode="0">
                  <c:v>48065.449999999975</c:v>
                </c:pt>
                <c:pt idx="24" formatCode="0">
                  <c:v>47432.583999999973</c:v>
                </c:pt>
                <c:pt idx="25" formatCode="0">
                  <c:v>46893.584999999999</c:v>
                </c:pt>
                <c:pt idx="26" formatCode="0">
                  <c:v>46459.664333333341</c:v>
                </c:pt>
                <c:pt idx="27" formatCode="0">
                  <c:v>46039.310666666664</c:v>
                </c:pt>
                <c:pt idx="28" formatCode="0">
                  <c:v>45639.121666666666</c:v>
                </c:pt>
                <c:pt idx="29" formatCode="0">
                  <c:v>45182.695</c:v>
                </c:pt>
                <c:pt idx="30" formatCode="0">
                  <c:v>44755.512999999999</c:v>
                </c:pt>
                <c:pt idx="31" formatCode="0">
                  <c:v>44433.520333333327</c:v>
                </c:pt>
                <c:pt idx="32" formatCode="0">
                  <c:v>44160.098333333328</c:v>
                </c:pt>
                <c:pt idx="33" formatCode="0">
                  <c:v>43982.339333333301</c:v>
                </c:pt>
                <c:pt idx="34" formatCode="0">
                  <c:v>43784.020333333297</c:v>
                </c:pt>
                <c:pt idx="35" formatCode="0">
                  <c:v>43549.995333333303</c:v>
                </c:pt>
                <c:pt idx="36" formatCode="0">
                  <c:v>43238.143000000004</c:v>
                </c:pt>
                <c:pt idx="37" formatCode="0">
                  <c:v>42853.968333333338</c:v>
                </c:pt>
                <c:pt idx="38" formatCode="0">
                  <c:v>42437.401000000005</c:v>
                </c:pt>
                <c:pt idx="39" formatCode="0">
                  <c:v>42015.98266666667</c:v>
                </c:pt>
                <c:pt idx="40" formatCode="0">
                  <c:v>41640.743333333339</c:v>
                </c:pt>
                <c:pt idx="41" formatCode="0">
                  <c:v>41302.322666666667</c:v>
                </c:pt>
                <c:pt idx="42" formatCode="0">
                  <c:v>41030.120666666662</c:v>
                </c:pt>
                <c:pt idx="43" formatCode="0">
                  <c:v>40753.941333333329</c:v>
                </c:pt>
                <c:pt idx="44" formatCode="0">
                  <c:v>40536.409666666666</c:v>
                </c:pt>
                <c:pt idx="45" formatCode="0">
                  <c:v>40295.936666666668</c:v>
                </c:pt>
                <c:pt idx="46" formatCode="0">
                  <c:v>40060.291000000005</c:v>
                </c:pt>
                <c:pt idx="47" formatCode="0">
                  <c:v>39724.700333333334</c:v>
                </c:pt>
                <c:pt idx="48" formatCode="0">
                  <c:v>39608.524333333335</c:v>
                </c:pt>
                <c:pt idx="49" formatCode="0">
                  <c:v>39560.870999999999</c:v>
                </c:pt>
                <c:pt idx="50" formatCode="0">
                  <c:v>39705.024666666664</c:v>
                </c:pt>
                <c:pt idx="51" formatCode="0">
                  <c:v>39799.025999999991</c:v>
                </c:pt>
                <c:pt idx="52" formatCode="0">
                  <c:v>39981.911</c:v>
                </c:pt>
                <c:pt idx="53" formatCode="0">
                  <c:v>40209.133000000002</c:v>
                </c:pt>
                <c:pt idx="54" formatCode="0">
                  <c:v>40377.715000000004</c:v>
                </c:pt>
                <c:pt idx="55" formatCode="0">
                  <c:v>40500.534333333337</c:v>
                </c:pt>
                <c:pt idx="56" formatCode="0">
                  <c:v>40530.950000000004</c:v>
                </c:pt>
                <c:pt idx="57" formatCode="0">
                  <c:v>40585.47866666667</c:v>
                </c:pt>
                <c:pt idx="58" formatCode="0">
                  <c:v>40641.845666666668</c:v>
                </c:pt>
                <c:pt idx="59" formatCode="0">
                  <c:v>40780.751666666663</c:v>
                </c:pt>
                <c:pt idx="60" formatCode="0">
                  <c:v>40930.075666666664</c:v>
                </c:pt>
                <c:pt idx="61" formatCode="0">
                  <c:v>41083.657000000007</c:v>
                </c:pt>
                <c:pt idx="62" formatCode="0">
                  <c:v>41287.261666666665</c:v>
                </c:pt>
                <c:pt idx="63" formatCode="0">
                  <c:v>41498.910333333333</c:v>
                </c:pt>
                <c:pt idx="64" formatCode="0">
                  <c:v>41706.422333333328</c:v>
                </c:pt>
                <c:pt idx="65" formatCode="0">
                  <c:v>41692.613333333335</c:v>
                </c:pt>
                <c:pt idx="66" formatCode="0">
                  <c:v>41764.224000000002</c:v>
                </c:pt>
                <c:pt idx="67" formatCode="0">
                  <c:v>41891.222000000002</c:v>
                </c:pt>
                <c:pt idx="68" formatCode="0">
                  <c:v>42316.382666666665</c:v>
                </c:pt>
                <c:pt idx="69" formatCode="0">
                  <c:v>42784.211000000003</c:v>
                </c:pt>
                <c:pt idx="70" formatCode="0">
                  <c:v>43310.027333333332</c:v>
                </c:pt>
                <c:pt idx="71" formatCode="0">
                  <c:v>43768.99966666667</c:v>
                </c:pt>
                <c:pt idx="72" formatCode="0">
                  <c:v>44055.080666666669</c:v>
                </c:pt>
                <c:pt idx="73" formatCode="0">
                  <c:v>44182.331666666665</c:v>
                </c:pt>
                <c:pt idx="74" formatCode="0">
                  <c:v>44082.643000000004</c:v>
                </c:pt>
                <c:pt idx="75" formatCode="0">
                  <c:v>43869.496666666666</c:v>
                </c:pt>
                <c:pt idx="76" formatCode="0">
                  <c:v>43545.153333333328</c:v>
                </c:pt>
                <c:pt idx="77" formatCode="0">
                  <c:v>43293.871333333336</c:v>
                </c:pt>
                <c:pt idx="78" formatCode="0">
                  <c:v>43361.745333333332</c:v>
                </c:pt>
                <c:pt idx="79" formatCode="0">
                  <c:v>43380.326666666668</c:v>
                </c:pt>
                <c:pt idx="80" formatCode="0">
                  <c:v>43300.07433333333</c:v>
                </c:pt>
                <c:pt idx="81" formatCode="0">
                  <c:v>42219.98366666666</c:v>
                </c:pt>
                <c:pt idx="82" formatCode="0">
                  <c:v>41155.822333333337</c:v>
                </c:pt>
                <c:pt idx="83" formatCode="0">
                  <c:v>40164.318666666666</c:v>
                </c:pt>
                <c:pt idx="84" formatCode="0">
                  <c:v>40268.011333333328</c:v>
                </c:pt>
                <c:pt idx="85" formatCode="0">
                  <c:v>40549.917333333338</c:v>
                </c:pt>
                <c:pt idx="86" formatCode="0">
                  <c:v>40949.639666666662</c:v>
                </c:pt>
                <c:pt idx="87" formatCode="0">
                  <c:v>41076.968333333331</c:v>
                </c:pt>
                <c:pt idx="88" formatCode="0">
                  <c:v>40992.426999999996</c:v>
                </c:pt>
                <c:pt idx="89" formatCode="0">
                  <c:v>40873.408000000003</c:v>
                </c:pt>
                <c:pt idx="90" formatCode="0">
                  <c:v>40775.334999999999</c:v>
                </c:pt>
                <c:pt idx="91" formatCode="0">
                  <c:v>40937.329666666636</c:v>
                </c:pt>
                <c:pt idx="92" formatCode="0">
                  <c:v>41139.163666666631</c:v>
                </c:pt>
                <c:pt idx="93" formatCode="0">
                  <c:v>41250.807333333301</c:v>
                </c:pt>
                <c:pt idx="94" formatCode="0">
                  <c:v>41332.372333333333</c:v>
                </c:pt>
                <c:pt idx="95" formatCode="0">
                  <c:v>41386.572333333337</c:v>
                </c:pt>
                <c:pt idx="96" formatCode="0">
                  <c:v>41565.616666666669</c:v>
                </c:pt>
                <c:pt idx="97" formatCode="0">
                  <c:v>41788.409999999996</c:v>
                </c:pt>
                <c:pt idx="98" formatCode="0">
                  <c:v>42086.397333333334</c:v>
                </c:pt>
                <c:pt idx="99" formatCode="0">
                  <c:v>42355.664333333298</c:v>
                </c:pt>
                <c:pt idx="100" formatCode="0">
                  <c:v>42642.628999999964</c:v>
                </c:pt>
                <c:pt idx="101" formatCode="0">
                  <c:v>42911.10466666663</c:v>
                </c:pt>
                <c:pt idx="102" formatCode="0">
                  <c:v>43223.357333333341</c:v>
                </c:pt>
                <c:pt idx="103" formatCode="0">
                  <c:v>43617.817000000003</c:v>
                </c:pt>
                <c:pt idx="104" formatCode="0">
                  <c:v>44103.840666666663</c:v>
                </c:pt>
                <c:pt idx="105" formatCode="0">
                  <c:v>45080.420666666665</c:v>
                </c:pt>
                <c:pt idx="106" formatCode="0">
                  <c:v>46147.246666666666</c:v>
                </c:pt>
                <c:pt idx="107" formatCode="0">
                  <c:v>47310.499333333333</c:v>
                </c:pt>
                <c:pt idx="108" formatCode="0">
                  <c:v>48105.43033333333</c:v>
                </c:pt>
                <c:pt idx="109" formatCode="0">
                  <c:v>48887.895333333341</c:v>
                </c:pt>
                <c:pt idx="110" formatCode="0">
                  <c:v>49696.167666666675</c:v>
                </c:pt>
                <c:pt idx="111" formatCode="0">
                  <c:v>50602.923000000003</c:v>
                </c:pt>
                <c:pt idx="112" formatCode="0">
                  <c:v>51620.728999999992</c:v>
                </c:pt>
                <c:pt idx="113" formatCode="0">
                  <c:v>52685.73</c:v>
                </c:pt>
                <c:pt idx="114" formatCode="0">
                  <c:v>53737.760666666669</c:v>
                </c:pt>
                <c:pt idx="115" formatCode="0">
                  <c:v>54727.541999999965</c:v>
                </c:pt>
                <c:pt idx="116" formatCode="0">
                  <c:v>55748.240333333299</c:v>
                </c:pt>
                <c:pt idx="117" formatCode="0">
                  <c:v>56855.74399999997</c:v>
                </c:pt>
                <c:pt idx="118" formatCode="0">
                  <c:v>58004.830999999998</c:v>
                </c:pt>
                <c:pt idx="119" formatCode="0">
                  <c:v>59086.722000000002</c:v>
                </c:pt>
                <c:pt idx="120" formatCode="0">
                  <c:v>60129.56966666667</c:v>
                </c:pt>
                <c:pt idx="121" formatCode="0">
                  <c:v>61144.797333333328</c:v>
                </c:pt>
                <c:pt idx="122" formatCode="0">
                  <c:v>62194.729666666673</c:v>
                </c:pt>
                <c:pt idx="123" formatCode="0">
                  <c:v>63267.649666666664</c:v>
                </c:pt>
                <c:pt idx="124" formatCode="0">
                  <c:v>64396.691666666673</c:v>
                </c:pt>
                <c:pt idx="125" formatCode="0">
                  <c:v>65559.102666666629</c:v>
                </c:pt>
                <c:pt idx="126" formatCode="0">
                  <c:v>66748.237999999968</c:v>
                </c:pt>
                <c:pt idx="127" formatCode="0">
                  <c:v>68034.687666666636</c:v>
                </c:pt>
                <c:pt idx="128" formatCode="0">
                  <c:v>69384.665666666668</c:v>
                </c:pt>
                <c:pt idx="129" formatCode="0">
                  <c:v>70786.028333333335</c:v>
                </c:pt>
                <c:pt idx="130" formatCode="0">
                  <c:v>72149.714666666667</c:v>
                </c:pt>
                <c:pt idx="131" formatCode="0">
                  <c:v>73545.485000000001</c:v>
                </c:pt>
                <c:pt idx="132" formatCode="0">
                  <c:v>74934.074333333338</c:v>
                </c:pt>
                <c:pt idx="133" formatCode="0">
                  <c:v>76362.432333333301</c:v>
                </c:pt>
                <c:pt idx="134" formatCode="0">
                  <c:v>77760.71266666663</c:v>
                </c:pt>
                <c:pt idx="135" formatCode="0">
                  <c:v>79125.33699999997</c:v>
                </c:pt>
                <c:pt idx="136" formatCode="0">
                  <c:v>80123.909666666659</c:v>
                </c:pt>
                <c:pt idx="137" formatCode="0">
                  <c:v>81181.935000000012</c:v>
                </c:pt>
                <c:pt idx="138" formatCode="0">
                  <c:v>82327.03866666666</c:v>
                </c:pt>
                <c:pt idx="139" formatCode="0">
                  <c:v>83666.636333333343</c:v>
                </c:pt>
                <c:pt idx="140" formatCode="0">
                  <c:v>84805.847333333339</c:v>
                </c:pt>
                <c:pt idx="141" formatCode="0">
                  <c:v>85803.156333333347</c:v>
                </c:pt>
                <c:pt idx="142" formatCode="0">
                  <c:v>86823.171000000017</c:v>
                </c:pt>
                <c:pt idx="143" formatCode="0">
                  <c:v>87873.67733333334</c:v>
                </c:pt>
                <c:pt idx="144" formatCode="0">
                  <c:v>88893.806333333327</c:v>
                </c:pt>
                <c:pt idx="145" formatCode="0">
                  <c:v>89871.870999999999</c:v>
                </c:pt>
                <c:pt idx="146" formatCode="0">
                  <c:v>90726.561000000002</c:v>
                </c:pt>
                <c:pt idx="147" formatCode="0">
                  <c:v>91538.019333333345</c:v>
                </c:pt>
                <c:pt idx="148" formatCode="0">
                  <c:v>92213.157666666666</c:v>
                </c:pt>
                <c:pt idx="149" formatCode="0">
                  <c:v>92896.727333333343</c:v>
                </c:pt>
                <c:pt idx="150" formatCode="0">
                  <c:v>93331.557666666675</c:v>
                </c:pt>
                <c:pt idx="151" formatCode="0">
                  <c:v>93785.816999999995</c:v>
                </c:pt>
                <c:pt idx="152" formatCode="0">
                  <c:v>94200.789333333334</c:v>
                </c:pt>
                <c:pt idx="153" formatCode="0">
                  <c:v>94598.776333333342</c:v>
                </c:pt>
                <c:pt idx="154" formatCode="0">
                  <c:v>94898.463999999993</c:v>
                </c:pt>
                <c:pt idx="155" formatCode="0">
                  <c:v>95075.174666666673</c:v>
                </c:pt>
                <c:pt idx="156" formatCode="0">
                  <c:v>95231.578999999983</c:v>
                </c:pt>
                <c:pt idx="157" formatCode="0">
                  <c:v>95383.392333333337</c:v>
                </c:pt>
                <c:pt idx="158" formatCode="0">
                  <c:v>95629.079000000012</c:v>
                </c:pt>
                <c:pt idx="159" formatCode="0">
                  <c:v>95873.857666666663</c:v>
                </c:pt>
                <c:pt idx="160" formatCode="0">
                  <c:v>96190.583666666658</c:v>
                </c:pt>
                <c:pt idx="161" formatCode="0">
                  <c:v>96459.997666666677</c:v>
                </c:pt>
                <c:pt idx="162" formatCode="0">
                  <c:v>96854.214999999967</c:v>
                </c:pt>
                <c:pt idx="163" formatCode="0">
                  <c:v>97243.440666666647</c:v>
                </c:pt>
                <c:pt idx="164" formatCode="0">
                  <c:v>97658.614333333288</c:v>
                </c:pt>
                <c:pt idx="165" formatCode="0">
                  <c:v>98063.933333333334</c:v>
                </c:pt>
                <c:pt idx="166" formatCode="0">
                  <c:v>98463.753000000012</c:v>
                </c:pt>
                <c:pt idx="167" formatCode="0">
                  <c:v>98870.115666666636</c:v>
                </c:pt>
                <c:pt idx="168" formatCode="0">
                  <c:v>99249.519666666631</c:v>
                </c:pt>
              </c:numCache>
            </c:numRef>
          </c:val>
          <c:smooth val="0"/>
        </c:ser>
        <c:dLbls>
          <c:showLegendKey val="0"/>
          <c:showVal val="0"/>
          <c:showCatName val="0"/>
          <c:showSerName val="0"/>
          <c:showPercent val="0"/>
          <c:showBubbleSize val="0"/>
        </c:dLbls>
        <c:marker val="1"/>
        <c:smooth val="0"/>
        <c:axId val="197722112"/>
        <c:axId val="197723648"/>
      </c:lineChart>
      <c:dateAx>
        <c:axId val="197722112"/>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7723648"/>
        <c:crosses val="autoZero"/>
        <c:auto val="1"/>
        <c:lblOffset val="100"/>
        <c:baseTimeUnit val="months"/>
        <c:majorUnit val="12"/>
        <c:majorTimeUnit val="months"/>
        <c:minorUnit val="12"/>
        <c:minorTimeUnit val="months"/>
      </c:dateAx>
      <c:valAx>
        <c:axId val="197723648"/>
        <c:scaling>
          <c:orientation val="minMax"/>
          <c:max val="35000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7722112"/>
        <c:crossesAt val="1"/>
        <c:crossBetween val="midCat"/>
        <c:dispUnits>
          <c:builtInUnit val="thousands"/>
        </c:dispUnits>
      </c:valAx>
      <c:spPr>
        <a:noFill/>
        <a:ln w="3175">
          <a:solidFill>
            <a:srgbClr val="000000"/>
          </a:solidFill>
          <a:prstDash val="solid"/>
        </a:ln>
      </c:spPr>
    </c:plotArea>
    <c:legend>
      <c:legendPos val="b"/>
      <c:layout>
        <c:manualLayout>
          <c:xMode val="edge"/>
          <c:yMode val="edge"/>
          <c:x val="0.1193653802883709"/>
          <c:y val="0.43840568601491187"/>
          <c:w val="0.39185216886299645"/>
          <c:h val="0.26890056442059784"/>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9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144988212820605E-2"/>
          <c:y val="2.0575898332380146E-2"/>
          <c:w val="0.97428251768076912"/>
          <c:h val="0.97428012708452483"/>
        </c:manualLayout>
      </c:layout>
      <c:lineChart>
        <c:grouping val="standard"/>
        <c:varyColors val="0"/>
        <c:ser>
          <c:idx val="0"/>
          <c:order val="0"/>
          <c:tx>
            <c:strRef>
              <c:f>Datablad!$B$3</c:f>
              <c:strCache>
                <c:ptCount val="1"/>
                <c:pt idx="0">
                  <c:v>EU28</c:v>
                </c:pt>
              </c:strCache>
            </c:strRef>
          </c:tx>
          <c:spPr>
            <a:ln w="12700">
              <a:solidFill>
                <a:srgbClr val="000000"/>
              </a:solidFill>
              <a:prstDash val="solid"/>
            </a:ln>
          </c:spPr>
          <c:marker>
            <c:symbol val="none"/>
          </c:marker>
          <c:cat>
            <c:numRef>
              <c:f>Datablad!$A$4:$A$55</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Datablad!$B$4:$B$55</c:f>
              <c:numCache>
                <c:formatCode>General</c:formatCode>
                <c:ptCount val="52"/>
                <c:pt idx="4" formatCode="#,##0.0">
                  <c:v>4.0999999999999996</c:v>
                </c:pt>
                <c:pt idx="5" formatCode="#,##0.0">
                  <c:v>4.0999999999999996</c:v>
                </c:pt>
                <c:pt idx="6" formatCode="#,##0.0">
                  <c:v>4</c:v>
                </c:pt>
                <c:pt idx="7" formatCode="#,##0.0">
                  <c:v>4.0999999999999996</c:v>
                </c:pt>
                <c:pt idx="8" formatCode="#,##0.0">
                  <c:v>4.3</c:v>
                </c:pt>
                <c:pt idx="9" formatCode="#,##0.0">
                  <c:v>4.2</c:v>
                </c:pt>
                <c:pt idx="10" formatCode="#,##0.0">
                  <c:v>4.0999999999999996</c:v>
                </c:pt>
                <c:pt idx="11" formatCode="#,##0.0">
                  <c:v>4.3</c:v>
                </c:pt>
                <c:pt idx="12" formatCode="#,##0.0">
                  <c:v>4.3</c:v>
                </c:pt>
                <c:pt idx="13" formatCode="#,##0.0">
                  <c:v>4.2</c:v>
                </c:pt>
                <c:pt idx="14" formatCode="#,##0.0">
                  <c:v>4.2</c:v>
                </c:pt>
                <c:pt idx="15" formatCode="#,##0.0">
                  <c:v>4.3</c:v>
                </c:pt>
                <c:pt idx="16" formatCode="#,##0.0">
                  <c:v>4.2</c:v>
                </c:pt>
                <c:pt idx="17" formatCode="#,##0.0">
                  <c:v>4.2</c:v>
                </c:pt>
                <c:pt idx="18" formatCode="#,##0.0">
                  <c:v>4</c:v>
                </c:pt>
                <c:pt idx="19" formatCode="#,##0.0">
                  <c:v>4.0999999999999996</c:v>
                </c:pt>
                <c:pt idx="20" formatCode="#,##0.0">
                  <c:v>4</c:v>
                </c:pt>
                <c:pt idx="21" formatCode="#,##0.0">
                  <c:v>3.8</c:v>
                </c:pt>
                <c:pt idx="22" formatCode="#,##0.0">
                  <c:v>3.6</c:v>
                </c:pt>
                <c:pt idx="23" formatCode="#,##0.0">
                  <c:v>3.6</c:v>
                </c:pt>
                <c:pt idx="24" formatCode="#,##0.0">
                  <c:v>3.4</c:v>
                </c:pt>
                <c:pt idx="25" formatCode="#,##0.0">
                  <c:v>3.1</c:v>
                </c:pt>
                <c:pt idx="26" formatCode="#,##0.0">
                  <c:v>3</c:v>
                </c:pt>
                <c:pt idx="27" formatCode="#,##0.0">
                  <c:v>2.9</c:v>
                </c:pt>
                <c:pt idx="28" formatCode="#,##0.0">
                  <c:v>2.8</c:v>
                </c:pt>
                <c:pt idx="29" formatCode="#,##0.0">
                  <c:v>2.7</c:v>
                </c:pt>
                <c:pt idx="30" formatCode="#,##0.0">
                  <c:v>2.5</c:v>
                </c:pt>
                <c:pt idx="31" formatCode="#,##0.0">
                  <c:v>2.6</c:v>
                </c:pt>
                <c:pt idx="32" formatCode="#,##0.0">
                  <c:v>2.8</c:v>
                </c:pt>
                <c:pt idx="33" formatCode="#,##0.0">
                  <c:v>2.9</c:v>
                </c:pt>
                <c:pt idx="34" formatCode="#,##0.0">
                  <c:v>3.1</c:v>
                </c:pt>
                <c:pt idx="35" formatCode="#,##0.0">
                  <c:v>3.3</c:v>
                </c:pt>
                <c:pt idx="36" formatCode="#,##0.0">
                  <c:v>3.8</c:v>
                </c:pt>
                <c:pt idx="37" formatCode="#,##0.0">
                  <c:v>3.8</c:v>
                </c:pt>
                <c:pt idx="38" formatCode="#,##0.0">
                  <c:v>3.9</c:v>
                </c:pt>
                <c:pt idx="39" formatCode="#,##0.0">
                  <c:v>4.0999999999999996</c:v>
                </c:pt>
                <c:pt idx="40" formatCode="#,##0.0">
                  <c:v>4.2</c:v>
                </c:pt>
                <c:pt idx="41" formatCode="#,##0.0">
                  <c:v>4.0999999999999996</c:v>
                </c:pt>
                <c:pt idx="42" formatCode="#,##0.0">
                  <c:v>4.0999999999999996</c:v>
                </c:pt>
                <c:pt idx="43">
                  <c:v>4.4000000000000004</c:v>
                </c:pt>
                <c:pt idx="44">
                  <c:v>4.5999999999999996</c:v>
                </c:pt>
                <c:pt idx="45">
                  <c:v>4.5999999999999996</c:v>
                </c:pt>
                <c:pt idx="46">
                  <c:v>4.5999999999999996</c:v>
                </c:pt>
                <c:pt idx="47">
                  <c:v>4.9000000000000004</c:v>
                </c:pt>
                <c:pt idx="48">
                  <c:v>5.2</c:v>
                </c:pt>
                <c:pt idx="49">
                  <c:v>5.0999999999999996</c:v>
                </c:pt>
                <c:pt idx="50">
                  <c:v>5.0999999999999996</c:v>
                </c:pt>
              </c:numCache>
            </c:numRef>
          </c:val>
          <c:smooth val="0"/>
        </c:ser>
        <c:ser>
          <c:idx val="1"/>
          <c:order val="1"/>
          <c:tx>
            <c:strRef>
              <c:f>Datablad!$C$3</c:f>
              <c:strCache>
                <c:ptCount val="1"/>
                <c:pt idx="0">
                  <c:v>Österrike</c:v>
                </c:pt>
              </c:strCache>
            </c:strRef>
          </c:tx>
          <c:spPr>
            <a:ln w="12700">
              <a:solidFill>
                <a:srgbClr val="000000"/>
              </a:solidFill>
              <a:prstDash val="dash"/>
            </a:ln>
          </c:spPr>
          <c:marker>
            <c:symbol val="none"/>
          </c:marker>
          <c:cat>
            <c:numRef>
              <c:f>Datablad!$A$4:$A$55</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Datablad!$C$4:$C$55</c:f>
              <c:numCache>
                <c:formatCode>General</c:formatCode>
                <c:ptCount val="52"/>
                <c:pt idx="0" formatCode="#,##0.0">
                  <c:v>1.1000000000000001</c:v>
                </c:pt>
                <c:pt idx="4" formatCode="#,##0.0">
                  <c:v>0.8</c:v>
                </c:pt>
                <c:pt idx="5" formatCode="#,##0.0">
                  <c:v>1.2</c:v>
                </c:pt>
                <c:pt idx="6" formatCode="#,##0.0">
                  <c:v>1</c:v>
                </c:pt>
                <c:pt idx="7" formatCode="#,##0.0">
                  <c:v>1.4</c:v>
                </c:pt>
                <c:pt idx="8" formatCode="#,##0.0">
                  <c:v>1.1000000000000001</c:v>
                </c:pt>
                <c:pt idx="9" formatCode="#,##0.0">
                  <c:v>1</c:v>
                </c:pt>
                <c:pt idx="10" formatCode="#,##0.0">
                  <c:v>1</c:v>
                </c:pt>
                <c:pt idx="11" formatCode="#,##0.0">
                  <c:v>1.3</c:v>
                </c:pt>
                <c:pt idx="12" formatCode="#,##0.0">
                  <c:v>1.5</c:v>
                </c:pt>
                <c:pt idx="13" formatCode="#,##0.0">
                  <c:v>1.4</c:v>
                </c:pt>
                <c:pt idx="14" formatCode="#,##0.0">
                  <c:v>1.4</c:v>
                </c:pt>
                <c:pt idx="15" formatCode="#,##0.0">
                  <c:v>1.2</c:v>
                </c:pt>
                <c:pt idx="16" formatCode="#,##0.0">
                  <c:v>1.4</c:v>
                </c:pt>
                <c:pt idx="17" formatCode="#,##0.0">
                  <c:v>1.2</c:v>
                </c:pt>
                <c:pt idx="18" formatCode="#,##0.0">
                  <c:v>1.3</c:v>
                </c:pt>
                <c:pt idx="19" formatCode="#,##0.0">
                  <c:v>1.3</c:v>
                </c:pt>
                <c:pt idx="20" formatCode="#,##0.0">
                  <c:v>1.4</c:v>
                </c:pt>
                <c:pt idx="21" formatCode="#,##0.0">
                  <c:v>1.3</c:v>
                </c:pt>
                <c:pt idx="22" formatCode="#,##0.0">
                  <c:v>1.3</c:v>
                </c:pt>
                <c:pt idx="23" formatCode="#,##0.0">
                  <c:v>1.2</c:v>
                </c:pt>
                <c:pt idx="24" formatCode="#,##0.0">
                  <c:v>1.4</c:v>
                </c:pt>
                <c:pt idx="25" formatCode="#,##0.0">
                  <c:v>1.2</c:v>
                </c:pt>
                <c:pt idx="26" formatCode="#,##0.0">
                  <c:v>1.1000000000000001</c:v>
                </c:pt>
                <c:pt idx="27" formatCode="#,##0.0">
                  <c:v>1</c:v>
                </c:pt>
                <c:pt idx="28" formatCode="#,##0.0">
                  <c:v>1.1000000000000001</c:v>
                </c:pt>
                <c:pt idx="29" formatCode="#,##0.0">
                  <c:v>0.8</c:v>
                </c:pt>
                <c:pt idx="30" formatCode="#,##0.0">
                  <c:v>0.9</c:v>
                </c:pt>
                <c:pt idx="31" formatCode="#,##0.0">
                  <c:v>0.9</c:v>
                </c:pt>
                <c:pt idx="32" formatCode="#,##0.0">
                  <c:v>1</c:v>
                </c:pt>
                <c:pt idx="33" formatCode="#,##0.0">
                  <c:v>0.9</c:v>
                </c:pt>
                <c:pt idx="34" formatCode="#,##0.0">
                  <c:v>1</c:v>
                </c:pt>
                <c:pt idx="35" formatCode="#,##0.0">
                  <c:v>1.1000000000000001</c:v>
                </c:pt>
                <c:pt idx="36" formatCode="#,##0.0">
                  <c:v>1.1000000000000001</c:v>
                </c:pt>
                <c:pt idx="37" formatCode="#,##0.0">
                  <c:v>1.2</c:v>
                </c:pt>
                <c:pt idx="38" formatCode="#,##0.0">
                  <c:v>1.1000000000000001</c:v>
                </c:pt>
                <c:pt idx="39" formatCode="#,##0.0">
                  <c:v>1.1000000000000001</c:v>
                </c:pt>
                <c:pt idx="40" formatCode="#,##0.0">
                  <c:v>1.2</c:v>
                </c:pt>
                <c:pt idx="41" formatCode="#,##0.0">
                  <c:v>1.1000000000000001</c:v>
                </c:pt>
                <c:pt idx="42" formatCode="#,##0.0">
                  <c:v>0.9</c:v>
                </c:pt>
                <c:pt idx="43" formatCode="#,##0.0">
                  <c:v>1.1000000000000001</c:v>
                </c:pt>
                <c:pt idx="44" formatCode="#,##0.0">
                  <c:v>1</c:v>
                </c:pt>
                <c:pt idx="45" formatCode="#,##0.0">
                  <c:v>1.1000000000000001</c:v>
                </c:pt>
                <c:pt idx="46" formatCode="#,##0.0">
                  <c:v>1.2</c:v>
                </c:pt>
                <c:pt idx="47" formatCode="#,##0.0">
                  <c:v>1.1000000000000001</c:v>
                </c:pt>
                <c:pt idx="48" formatCode="#,##0.0">
                  <c:v>1.1000000000000001</c:v>
                </c:pt>
                <c:pt idx="49" formatCode="#,##0.0">
                  <c:v>1.1000000000000001</c:v>
                </c:pt>
                <c:pt idx="50" formatCode="#,##0.0">
                  <c:v>1.3</c:v>
                </c:pt>
              </c:numCache>
            </c:numRef>
          </c:val>
          <c:smooth val="0"/>
        </c:ser>
        <c:ser>
          <c:idx val="2"/>
          <c:order val="2"/>
          <c:tx>
            <c:strRef>
              <c:f>Datablad!$D$3</c:f>
              <c:strCache>
                <c:ptCount val="1"/>
                <c:pt idx="0">
                  <c:v>Tyskland</c:v>
                </c:pt>
              </c:strCache>
            </c:strRef>
          </c:tx>
          <c:spPr>
            <a:ln w="12700">
              <a:solidFill>
                <a:srgbClr val="000000"/>
              </a:solidFill>
              <a:prstDash val="sysDash"/>
            </a:ln>
          </c:spPr>
          <c:marker>
            <c:symbol val="none"/>
          </c:marker>
          <c:cat>
            <c:numRef>
              <c:f>Datablad!$A$4:$A$55</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Datablad!$D$4:$D$55</c:f>
              <c:numCache>
                <c:formatCode>#,##0.0</c:formatCode>
                <c:ptCount val="52"/>
                <c:pt idx="0">
                  <c:v>3.9</c:v>
                </c:pt>
                <c:pt idx="1">
                  <c:v>3.9</c:v>
                </c:pt>
                <c:pt idx="2">
                  <c:v>3.8</c:v>
                </c:pt>
                <c:pt idx="3">
                  <c:v>3.9</c:v>
                </c:pt>
                <c:pt idx="4">
                  <c:v>4.0999999999999996</c:v>
                </c:pt>
                <c:pt idx="5">
                  <c:v>4.0999999999999996</c:v>
                </c:pt>
                <c:pt idx="6">
                  <c:v>4.2</c:v>
                </c:pt>
                <c:pt idx="7">
                  <c:v>4.3</c:v>
                </c:pt>
                <c:pt idx="8">
                  <c:v>4.5999999999999996</c:v>
                </c:pt>
                <c:pt idx="9">
                  <c:v>4.9000000000000004</c:v>
                </c:pt>
                <c:pt idx="10">
                  <c:v>4.9000000000000004</c:v>
                </c:pt>
                <c:pt idx="11">
                  <c:v>5</c:v>
                </c:pt>
                <c:pt idx="12">
                  <c:v>5.4</c:v>
                </c:pt>
                <c:pt idx="13">
                  <c:v>5.8</c:v>
                </c:pt>
                <c:pt idx="14">
                  <c:v>6.1</c:v>
                </c:pt>
                <c:pt idx="15">
                  <c:v>6.3</c:v>
                </c:pt>
                <c:pt idx="16">
                  <c:v>5.8</c:v>
                </c:pt>
                <c:pt idx="17">
                  <c:v>6.1</c:v>
                </c:pt>
                <c:pt idx="18">
                  <c:v>6</c:v>
                </c:pt>
                <c:pt idx="19">
                  <c:v>6.1</c:v>
                </c:pt>
                <c:pt idx="20">
                  <c:v>5.9</c:v>
                </c:pt>
                <c:pt idx="21">
                  <c:v>5.8</c:v>
                </c:pt>
                <c:pt idx="22">
                  <c:v>5.6</c:v>
                </c:pt>
                <c:pt idx="23">
                  <c:v>5.8</c:v>
                </c:pt>
                <c:pt idx="24">
                  <c:v>5.2</c:v>
                </c:pt>
                <c:pt idx="25">
                  <c:v>4.9000000000000004</c:v>
                </c:pt>
                <c:pt idx="26">
                  <c:v>4.9000000000000004</c:v>
                </c:pt>
                <c:pt idx="27">
                  <c:v>4.7</c:v>
                </c:pt>
                <c:pt idx="28">
                  <c:v>4.3</c:v>
                </c:pt>
                <c:pt idx="29">
                  <c:v>4.2</c:v>
                </c:pt>
                <c:pt idx="30">
                  <c:v>3.7</c:v>
                </c:pt>
                <c:pt idx="31">
                  <c:v>3.6</c:v>
                </c:pt>
                <c:pt idx="32">
                  <c:v>3.6</c:v>
                </c:pt>
                <c:pt idx="33">
                  <c:v>3.6</c:v>
                </c:pt>
                <c:pt idx="34">
                  <c:v>3.6</c:v>
                </c:pt>
                <c:pt idx="35">
                  <c:v>3.4</c:v>
                </c:pt>
                <c:pt idx="36">
                  <c:v>3.6</c:v>
                </c:pt>
                <c:pt idx="37">
                  <c:v>3.4</c:v>
                </c:pt>
                <c:pt idx="38">
                  <c:v>3.2</c:v>
                </c:pt>
                <c:pt idx="39">
                  <c:v>3.2</c:v>
                </c:pt>
                <c:pt idx="40">
                  <c:v>3.2</c:v>
                </c:pt>
                <c:pt idx="41">
                  <c:v>2.9</c:v>
                </c:pt>
                <c:pt idx="42">
                  <c:v>2.8</c:v>
                </c:pt>
                <c:pt idx="43" formatCode="General">
                  <c:v>2.6</c:v>
                </c:pt>
                <c:pt idx="44" formatCode="General">
                  <c:v>2.7</c:v>
                </c:pt>
                <c:pt idx="45" formatCode="General">
                  <c:v>2.5</c:v>
                </c:pt>
                <c:pt idx="46" formatCode="General">
                  <c:v>2.5</c:v>
                </c:pt>
                <c:pt idx="47" formatCode="General">
                  <c:v>2.2999999999999998</c:v>
                </c:pt>
                <c:pt idx="48" formatCode="General">
                  <c:v>2.5</c:v>
                </c:pt>
                <c:pt idx="49" formatCode="General">
                  <c:v>2.4</c:v>
                </c:pt>
                <c:pt idx="50" formatCode="General">
                  <c:v>2.2999999999999998</c:v>
                </c:pt>
              </c:numCache>
            </c:numRef>
          </c:val>
          <c:smooth val="0"/>
        </c:ser>
        <c:ser>
          <c:idx val="3"/>
          <c:order val="3"/>
          <c:tx>
            <c:strRef>
              <c:f>Datablad!$E$3</c:f>
              <c:strCache>
                <c:ptCount val="1"/>
                <c:pt idx="0">
                  <c:v>Finland</c:v>
                </c:pt>
              </c:strCache>
            </c:strRef>
          </c:tx>
          <c:spPr>
            <a:ln w="19050">
              <a:solidFill>
                <a:srgbClr val="969696"/>
              </a:solidFill>
              <a:prstDash val="solid"/>
            </a:ln>
          </c:spPr>
          <c:marker>
            <c:symbol val="none"/>
          </c:marker>
          <c:cat>
            <c:numRef>
              <c:f>Datablad!$A$4:$A$55</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Datablad!$E$4:$E$55</c:f>
              <c:numCache>
                <c:formatCode>#,##0.0</c:formatCode>
                <c:ptCount val="52"/>
                <c:pt idx="0">
                  <c:v>2.7</c:v>
                </c:pt>
                <c:pt idx="1">
                  <c:v>2.4</c:v>
                </c:pt>
                <c:pt idx="2">
                  <c:v>2.5</c:v>
                </c:pt>
                <c:pt idx="3">
                  <c:v>2.4</c:v>
                </c:pt>
                <c:pt idx="4">
                  <c:v>2.5</c:v>
                </c:pt>
                <c:pt idx="5">
                  <c:v>2.2000000000000002</c:v>
                </c:pt>
                <c:pt idx="6">
                  <c:v>2.2000000000000002</c:v>
                </c:pt>
                <c:pt idx="7">
                  <c:v>2.2000000000000002</c:v>
                </c:pt>
                <c:pt idx="8">
                  <c:v>2.4</c:v>
                </c:pt>
                <c:pt idx="9">
                  <c:v>2.2000000000000002</c:v>
                </c:pt>
                <c:pt idx="10">
                  <c:v>2.2000000000000002</c:v>
                </c:pt>
                <c:pt idx="11">
                  <c:v>2.2999999999999998</c:v>
                </c:pt>
                <c:pt idx="12">
                  <c:v>2.2999999999999998</c:v>
                </c:pt>
                <c:pt idx="13">
                  <c:v>2.2000000000000002</c:v>
                </c:pt>
                <c:pt idx="14">
                  <c:v>1.9</c:v>
                </c:pt>
                <c:pt idx="15">
                  <c:v>2.1</c:v>
                </c:pt>
                <c:pt idx="16">
                  <c:v>2.4</c:v>
                </c:pt>
                <c:pt idx="17">
                  <c:v>2.2000000000000002</c:v>
                </c:pt>
                <c:pt idx="18">
                  <c:v>2</c:v>
                </c:pt>
                <c:pt idx="19">
                  <c:v>2.1</c:v>
                </c:pt>
                <c:pt idx="20">
                  <c:v>2.1</c:v>
                </c:pt>
                <c:pt idx="21">
                  <c:v>1.9</c:v>
                </c:pt>
                <c:pt idx="22">
                  <c:v>1.9</c:v>
                </c:pt>
                <c:pt idx="23">
                  <c:v>1.9</c:v>
                </c:pt>
                <c:pt idx="24">
                  <c:v>1.8</c:v>
                </c:pt>
                <c:pt idx="25">
                  <c:v>1.6</c:v>
                </c:pt>
                <c:pt idx="26">
                  <c:v>1.5</c:v>
                </c:pt>
                <c:pt idx="27">
                  <c:v>1.4</c:v>
                </c:pt>
                <c:pt idx="28">
                  <c:v>1.2</c:v>
                </c:pt>
                <c:pt idx="29">
                  <c:v>1.1000000000000001</c:v>
                </c:pt>
                <c:pt idx="30">
                  <c:v>1.1000000000000001</c:v>
                </c:pt>
                <c:pt idx="31">
                  <c:v>1.2</c:v>
                </c:pt>
                <c:pt idx="32">
                  <c:v>1.2</c:v>
                </c:pt>
                <c:pt idx="33">
                  <c:v>1.2</c:v>
                </c:pt>
                <c:pt idx="34">
                  <c:v>1.5</c:v>
                </c:pt>
                <c:pt idx="35">
                  <c:v>1.7</c:v>
                </c:pt>
                <c:pt idx="36">
                  <c:v>2</c:v>
                </c:pt>
                <c:pt idx="37">
                  <c:v>1.9</c:v>
                </c:pt>
                <c:pt idx="38">
                  <c:v>2</c:v>
                </c:pt>
                <c:pt idx="39">
                  <c:v>2.2000000000000002</c:v>
                </c:pt>
                <c:pt idx="40">
                  <c:v>1.8</c:v>
                </c:pt>
                <c:pt idx="41">
                  <c:v>1.7</c:v>
                </c:pt>
                <c:pt idx="42">
                  <c:v>1.7</c:v>
                </c:pt>
                <c:pt idx="43" formatCode="General">
                  <c:v>1.8</c:v>
                </c:pt>
                <c:pt idx="44" formatCode="General">
                  <c:v>1.8</c:v>
                </c:pt>
                <c:pt idx="45" formatCode="General">
                  <c:v>1.7</c:v>
                </c:pt>
                <c:pt idx="46" formatCode="General">
                  <c:v>1.5</c:v>
                </c:pt>
                <c:pt idx="47" formatCode="General">
                  <c:v>1.6</c:v>
                </c:pt>
                <c:pt idx="48" formatCode="General">
                  <c:v>1.8</c:v>
                </c:pt>
                <c:pt idx="49" formatCode="General">
                  <c:v>1.6</c:v>
                </c:pt>
                <c:pt idx="50" formatCode="General">
                  <c:v>1.7</c:v>
                </c:pt>
              </c:numCache>
            </c:numRef>
          </c:val>
          <c:smooth val="0"/>
        </c:ser>
        <c:ser>
          <c:idx val="4"/>
          <c:order val="4"/>
          <c:tx>
            <c:strRef>
              <c:f>Datablad!$F$3</c:f>
              <c:strCache>
                <c:ptCount val="1"/>
                <c:pt idx="0">
                  <c:v>Sverige</c:v>
                </c:pt>
              </c:strCache>
            </c:strRef>
          </c:tx>
          <c:spPr>
            <a:ln>
              <a:solidFill>
                <a:sysClr val="windowText" lastClr="000000"/>
              </a:solidFill>
            </a:ln>
          </c:spPr>
          <c:marker>
            <c:symbol val="none"/>
          </c:marker>
          <c:cat>
            <c:numRef>
              <c:f>Datablad!$A$4:$A$55</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Datablad!$F$4:$F$55</c:f>
              <c:numCache>
                <c:formatCode>#,##0.0</c:formatCode>
                <c:ptCount val="52"/>
                <c:pt idx="0">
                  <c:v>1.3260266260868796</c:v>
                </c:pt>
                <c:pt idx="1">
                  <c:v>1.0762089091194205</c:v>
                </c:pt>
                <c:pt idx="2">
                  <c:v>1.0248318032322938</c:v>
                </c:pt>
                <c:pt idx="3">
                  <c:v>1.0992541243883625</c:v>
                </c:pt>
                <c:pt idx="4">
                  <c:v>1.1649127408233069</c:v>
                </c:pt>
                <c:pt idx="5">
                  <c:v>1.1100417067693296</c:v>
                </c:pt>
                <c:pt idx="6">
                  <c:v>1.0679265351977909</c:v>
                </c:pt>
                <c:pt idx="7">
                  <c:v>1.04446141694247</c:v>
                </c:pt>
                <c:pt idx="8">
                  <c:v>1.0572091857309456</c:v>
                </c:pt>
                <c:pt idx="9">
                  <c:v>1.0486951934449105</c:v>
                </c:pt>
                <c:pt idx="10">
                  <c:v>1.1559118611883965</c:v>
                </c:pt>
                <c:pt idx="11">
                  <c:v>1.3428176609808427</c:v>
                </c:pt>
                <c:pt idx="12">
                  <c:v>1.3786764705882355</c:v>
                </c:pt>
                <c:pt idx="13">
                  <c:v>1.35008739593958</c:v>
                </c:pt>
                <c:pt idx="14">
                  <c:v>1.3898452582619756</c:v>
                </c:pt>
                <c:pt idx="15">
                  <c:v>1.429996170812069</c:v>
                </c:pt>
                <c:pt idx="16">
                  <c:v>1.298357869912778</c:v>
                </c:pt>
                <c:pt idx="17">
                  <c:v>1.205383203521486</c:v>
                </c:pt>
                <c:pt idx="18">
                  <c:v>1.1433080893153122</c:v>
                </c:pt>
                <c:pt idx="19">
                  <c:v>1.1171481817878308</c:v>
                </c:pt>
                <c:pt idx="20">
                  <c:v>1.097585205152851</c:v>
                </c:pt>
                <c:pt idx="21">
                  <c:v>1.05987477171928</c:v>
                </c:pt>
                <c:pt idx="22">
                  <c:v>0.88895221404141544</c:v>
                </c:pt>
                <c:pt idx="23">
                  <c:v>0.8123432050354249</c:v>
                </c:pt>
                <c:pt idx="24">
                  <c:v>0.90059916208422697</c:v>
                </c:pt>
                <c:pt idx="25">
                  <c:v>0.85241118091686097</c:v>
                </c:pt>
                <c:pt idx="26">
                  <c:v>0.75802123358454954</c:v>
                </c:pt>
                <c:pt idx="27">
                  <c:v>0.76706314242840934</c:v>
                </c:pt>
                <c:pt idx="28">
                  <c:v>0.81871040888713209</c:v>
                </c:pt>
                <c:pt idx="29">
                  <c:v>0.72868566599097206</c:v>
                </c:pt>
                <c:pt idx="30">
                  <c:v>0.75992979592002063</c:v>
                </c:pt>
                <c:pt idx="31">
                  <c:v>0.84683786477845491</c:v>
                </c:pt>
                <c:pt idx="32">
                  <c:v>0.96424655183371211</c:v>
                </c:pt>
                <c:pt idx="33">
                  <c:v>0.98436103393520458</c:v>
                </c:pt>
                <c:pt idx="34">
                  <c:v>1.164831489497115</c:v>
                </c:pt>
                <c:pt idx="35">
                  <c:v>1.4090702482368294</c:v>
                </c:pt>
                <c:pt idx="36">
                  <c:v>1.5489587008341914</c:v>
                </c:pt>
                <c:pt idx="37">
                  <c:v>1.5436737064003878</c:v>
                </c:pt>
                <c:pt idx="38">
                  <c:v>1.526429905041055</c:v>
                </c:pt>
                <c:pt idx="39">
                  <c:v>1.5711188662849505</c:v>
                </c:pt>
                <c:pt idx="40">
                  <c:v>1.6143366315673771</c:v>
                </c:pt>
                <c:pt idx="41">
                  <c:v>1.4260526902812649</c:v>
                </c:pt>
                <c:pt idx="42">
                  <c:v>1.3718785046506441</c:v>
                </c:pt>
                <c:pt idx="43">
                  <c:v>1.3563578808571972</c:v>
                </c:pt>
                <c:pt idx="44">
                  <c:v>1.4634083194408989</c:v>
                </c:pt>
                <c:pt idx="45">
                  <c:v>1.3324001424634582</c:v>
                </c:pt>
                <c:pt idx="46">
                  <c:v>1.3033520363694282</c:v>
                </c:pt>
                <c:pt idx="47">
                  <c:v>1.4263006280775088</c:v>
                </c:pt>
                <c:pt idx="48">
                  <c:v>1.4990760571375461</c:v>
                </c:pt>
                <c:pt idx="49">
                  <c:v>1.3547894247376113</c:v>
                </c:pt>
                <c:pt idx="50">
                  <c:v>1.232991786560657</c:v>
                </c:pt>
                <c:pt idx="51">
                  <c:v>1.381212512622163</c:v>
                </c:pt>
              </c:numCache>
            </c:numRef>
          </c:val>
          <c:smooth val="0"/>
        </c:ser>
        <c:dLbls>
          <c:showLegendKey val="0"/>
          <c:showVal val="0"/>
          <c:showCatName val="0"/>
          <c:showSerName val="0"/>
          <c:showPercent val="0"/>
          <c:showBubbleSize val="0"/>
        </c:dLbls>
        <c:marker val="1"/>
        <c:smooth val="0"/>
        <c:axId val="197763456"/>
        <c:axId val="197764992"/>
      </c:lineChart>
      <c:dateAx>
        <c:axId val="197763456"/>
        <c:scaling>
          <c:orientation val="minMax"/>
        </c:scaling>
        <c:delete val="0"/>
        <c:axPos val="b"/>
        <c:numFmt formatCode="yy;@" sourceLinked="0"/>
        <c:majorTickMark val="cross"/>
        <c:minorTickMark val="none"/>
        <c:tickLblPos val="low"/>
        <c:spPr>
          <a:ln w="3175">
            <a:solidFill>
              <a:srgbClr val="000000"/>
            </a:solidFill>
          </a:ln>
        </c:spPr>
        <c:crossAx val="197764992"/>
        <c:crosses val="autoZero"/>
        <c:auto val="1"/>
        <c:lblOffset val="100"/>
        <c:baseTimeUnit val="months"/>
        <c:majorUnit val="1"/>
        <c:majorTimeUnit val="years"/>
      </c:dateAx>
      <c:valAx>
        <c:axId val="197764992"/>
        <c:scaling>
          <c:orientation val="minMax"/>
        </c:scaling>
        <c:delete val="0"/>
        <c:axPos val="l"/>
        <c:numFmt formatCode="#,##0" sourceLinked="0"/>
        <c:majorTickMark val="in"/>
        <c:minorTickMark val="none"/>
        <c:tickLblPos val="nextTo"/>
        <c:spPr>
          <a:ln w="3175">
            <a:solidFill>
              <a:srgbClr val="000000"/>
            </a:solidFill>
          </a:ln>
        </c:spPr>
        <c:crossAx val="197763456"/>
        <c:crosses val="autoZero"/>
        <c:crossBetween val="midCat"/>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49865359477124183"/>
          <c:y val="4.7853994490358119E-2"/>
          <c:w val="0.36949092229484387"/>
          <c:h val="0.30434481175390266"/>
        </c:manualLayout>
      </c:layout>
      <c:overlay val="0"/>
    </c:legend>
    <c:plotVisOnly val="1"/>
    <c:dispBlanksAs val="span"/>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9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6.3468459228167615E-2"/>
          <c:y val="3.6729976476283406E-2"/>
          <c:w val="0.90276914079974835"/>
          <c:h val="0.88711640395622871"/>
        </c:manualLayout>
      </c:layout>
      <c:lineChart>
        <c:grouping val="standard"/>
        <c:varyColors val="0"/>
        <c:ser>
          <c:idx val="1"/>
          <c:order val="0"/>
          <c:tx>
            <c:strRef>
              <c:f>Datablad!$B$3</c:f>
              <c:strCache>
                <c:ptCount val="1"/>
                <c:pt idx="0">
                  <c:v>15–24 år</c:v>
                </c:pt>
              </c:strCache>
            </c:strRef>
          </c:tx>
          <c:spPr>
            <a:ln w="25400">
              <a:solidFill>
                <a:srgbClr val="000000"/>
              </a:solidFill>
              <a:prstDash val="solid"/>
            </a:ln>
          </c:spPr>
          <c:marker>
            <c:symbol val="none"/>
          </c:marker>
          <c:cat>
            <c:numRef>
              <c:f>Datablad!$A$4:$A$155</c:f>
              <c:numCache>
                <c:formatCode>m/d/yyyy</c:formatCode>
                <c:ptCount val="152"/>
                <c:pt idx="0">
                  <c:v>27760</c:v>
                </c:pt>
                <c:pt idx="1">
                  <c:v>27851</c:v>
                </c:pt>
                <c:pt idx="2">
                  <c:v>27942</c:v>
                </c:pt>
                <c:pt idx="3">
                  <c:v>28034</c:v>
                </c:pt>
                <c:pt idx="4">
                  <c:v>28126</c:v>
                </c:pt>
                <c:pt idx="5">
                  <c:v>28216</c:v>
                </c:pt>
                <c:pt idx="6">
                  <c:v>28307</c:v>
                </c:pt>
                <c:pt idx="7">
                  <c:v>28399</c:v>
                </c:pt>
                <c:pt idx="8">
                  <c:v>28491</c:v>
                </c:pt>
                <c:pt idx="9">
                  <c:v>28581</c:v>
                </c:pt>
                <c:pt idx="10">
                  <c:v>28672</c:v>
                </c:pt>
                <c:pt idx="11">
                  <c:v>28764</c:v>
                </c:pt>
                <c:pt idx="12">
                  <c:v>28856</c:v>
                </c:pt>
                <c:pt idx="13">
                  <c:v>28946</c:v>
                </c:pt>
                <c:pt idx="14">
                  <c:v>29037</c:v>
                </c:pt>
                <c:pt idx="15">
                  <c:v>29129</c:v>
                </c:pt>
                <c:pt idx="16">
                  <c:v>29221</c:v>
                </c:pt>
                <c:pt idx="17">
                  <c:v>29312</c:v>
                </c:pt>
                <c:pt idx="18">
                  <c:v>29403</c:v>
                </c:pt>
                <c:pt idx="19">
                  <c:v>29495</c:v>
                </c:pt>
                <c:pt idx="20">
                  <c:v>29587</c:v>
                </c:pt>
                <c:pt idx="21">
                  <c:v>29677</c:v>
                </c:pt>
                <c:pt idx="22">
                  <c:v>29768</c:v>
                </c:pt>
                <c:pt idx="23">
                  <c:v>29860</c:v>
                </c:pt>
                <c:pt idx="24">
                  <c:v>29952</c:v>
                </c:pt>
                <c:pt idx="25">
                  <c:v>30042</c:v>
                </c:pt>
                <c:pt idx="26">
                  <c:v>30133</c:v>
                </c:pt>
                <c:pt idx="27">
                  <c:v>30225</c:v>
                </c:pt>
                <c:pt idx="28">
                  <c:v>30317</c:v>
                </c:pt>
                <c:pt idx="29">
                  <c:v>30407</c:v>
                </c:pt>
                <c:pt idx="30">
                  <c:v>30498</c:v>
                </c:pt>
                <c:pt idx="31">
                  <c:v>30590</c:v>
                </c:pt>
                <c:pt idx="32">
                  <c:v>30682</c:v>
                </c:pt>
                <c:pt idx="33">
                  <c:v>30773</c:v>
                </c:pt>
                <c:pt idx="34">
                  <c:v>30864</c:v>
                </c:pt>
                <c:pt idx="35">
                  <c:v>30956</c:v>
                </c:pt>
                <c:pt idx="36">
                  <c:v>31048</c:v>
                </c:pt>
                <c:pt idx="37">
                  <c:v>31138</c:v>
                </c:pt>
                <c:pt idx="38">
                  <c:v>31229</c:v>
                </c:pt>
                <c:pt idx="39">
                  <c:v>31321</c:v>
                </c:pt>
                <c:pt idx="40">
                  <c:v>31413</c:v>
                </c:pt>
                <c:pt idx="41">
                  <c:v>31503</c:v>
                </c:pt>
                <c:pt idx="42">
                  <c:v>31594</c:v>
                </c:pt>
                <c:pt idx="43">
                  <c:v>31686</c:v>
                </c:pt>
                <c:pt idx="44">
                  <c:v>31778</c:v>
                </c:pt>
                <c:pt idx="45">
                  <c:v>31868</c:v>
                </c:pt>
                <c:pt idx="46">
                  <c:v>31959</c:v>
                </c:pt>
                <c:pt idx="47">
                  <c:v>32051</c:v>
                </c:pt>
                <c:pt idx="48">
                  <c:v>32143</c:v>
                </c:pt>
                <c:pt idx="49">
                  <c:v>32234</c:v>
                </c:pt>
                <c:pt idx="50">
                  <c:v>32325</c:v>
                </c:pt>
                <c:pt idx="51">
                  <c:v>32417</c:v>
                </c:pt>
                <c:pt idx="52">
                  <c:v>32509</c:v>
                </c:pt>
                <c:pt idx="53">
                  <c:v>32599</c:v>
                </c:pt>
                <c:pt idx="54">
                  <c:v>32690</c:v>
                </c:pt>
                <c:pt idx="55">
                  <c:v>32782</c:v>
                </c:pt>
                <c:pt idx="56">
                  <c:v>32874</c:v>
                </c:pt>
                <c:pt idx="57">
                  <c:v>32964</c:v>
                </c:pt>
                <c:pt idx="58">
                  <c:v>33055</c:v>
                </c:pt>
                <c:pt idx="59">
                  <c:v>33147</c:v>
                </c:pt>
                <c:pt idx="60">
                  <c:v>33239</c:v>
                </c:pt>
                <c:pt idx="61">
                  <c:v>33329</c:v>
                </c:pt>
                <c:pt idx="62">
                  <c:v>33420</c:v>
                </c:pt>
                <c:pt idx="63">
                  <c:v>33512</c:v>
                </c:pt>
                <c:pt idx="64">
                  <c:v>33604</c:v>
                </c:pt>
                <c:pt idx="65">
                  <c:v>33695</c:v>
                </c:pt>
                <c:pt idx="66">
                  <c:v>33786</c:v>
                </c:pt>
                <c:pt idx="67">
                  <c:v>33878</c:v>
                </c:pt>
                <c:pt idx="68">
                  <c:v>33970</c:v>
                </c:pt>
                <c:pt idx="69">
                  <c:v>34060</c:v>
                </c:pt>
                <c:pt idx="70">
                  <c:v>34151</c:v>
                </c:pt>
                <c:pt idx="71">
                  <c:v>34243</c:v>
                </c:pt>
                <c:pt idx="72">
                  <c:v>34335</c:v>
                </c:pt>
                <c:pt idx="73">
                  <c:v>34425</c:v>
                </c:pt>
                <c:pt idx="74">
                  <c:v>34516</c:v>
                </c:pt>
                <c:pt idx="75">
                  <c:v>34608</c:v>
                </c:pt>
                <c:pt idx="76">
                  <c:v>34700</c:v>
                </c:pt>
                <c:pt idx="77">
                  <c:v>34790</c:v>
                </c:pt>
                <c:pt idx="78">
                  <c:v>34881</c:v>
                </c:pt>
                <c:pt idx="79">
                  <c:v>34973</c:v>
                </c:pt>
                <c:pt idx="80">
                  <c:v>35065</c:v>
                </c:pt>
                <c:pt idx="81">
                  <c:v>35156</c:v>
                </c:pt>
                <c:pt idx="82">
                  <c:v>35247</c:v>
                </c:pt>
                <c:pt idx="83">
                  <c:v>35339</c:v>
                </c:pt>
                <c:pt idx="84">
                  <c:v>35431</c:v>
                </c:pt>
                <c:pt idx="85">
                  <c:v>35521</c:v>
                </c:pt>
                <c:pt idx="86">
                  <c:v>35612</c:v>
                </c:pt>
                <c:pt idx="87">
                  <c:v>35704</c:v>
                </c:pt>
                <c:pt idx="88">
                  <c:v>35796</c:v>
                </c:pt>
                <c:pt idx="89">
                  <c:v>35886</c:v>
                </c:pt>
                <c:pt idx="90">
                  <c:v>35977</c:v>
                </c:pt>
                <c:pt idx="91">
                  <c:v>36069</c:v>
                </c:pt>
                <c:pt idx="92">
                  <c:v>36161</c:v>
                </c:pt>
                <c:pt idx="93">
                  <c:v>36251</c:v>
                </c:pt>
                <c:pt idx="94">
                  <c:v>36342</c:v>
                </c:pt>
                <c:pt idx="95">
                  <c:v>36434</c:v>
                </c:pt>
                <c:pt idx="96">
                  <c:v>36526</c:v>
                </c:pt>
                <c:pt idx="97">
                  <c:v>36617</c:v>
                </c:pt>
                <c:pt idx="98">
                  <c:v>36708</c:v>
                </c:pt>
                <c:pt idx="99">
                  <c:v>36800</c:v>
                </c:pt>
                <c:pt idx="100">
                  <c:v>36892</c:v>
                </c:pt>
                <c:pt idx="101">
                  <c:v>36982</c:v>
                </c:pt>
                <c:pt idx="102">
                  <c:v>37073</c:v>
                </c:pt>
                <c:pt idx="103">
                  <c:v>37165</c:v>
                </c:pt>
                <c:pt idx="104">
                  <c:v>37257</c:v>
                </c:pt>
                <c:pt idx="105">
                  <c:v>37347</c:v>
                </c:pt>
                <c:pt idx="106">
                  <c:v>37438</c:v>
                </c:pt>
                <c:pt idx="107">
                  <c:v>37530</c:v>
                </c:pt>
                <c:pt idx="108">
                  <c:v>37622</c:v>
                </c:pt>
                <c:pt idx="109">
                  <c:v>37712</c:v>
                </c:pt>
                <c:pt idx="110">
                  <c:v>37803</c:v>
                </c:pt>
                <c:pt idx="111">
                  <c:v>37895</c:v>
                </c:pt>
                <c:pt idx="112">
                  <c:v>37987</c:v>
                </c:pt>
                <c:pt idx="113">
                  <c:v>38078</c:v>
                </c:pt>
                <c:pt idx="114">
                  <c:v>38169</c:v>
                </c:pt>
                <c:pt idx="115">
                  <c:v>38261</c:v>
                </c:pt>
                <c:pt idx="116">
                  <c:v>38353</c:v>
                </c:pt>
                <c:pt idx="117">
                  <c:v>38443</c:v>
                </c:pt>
                <c:pt idx="118">
                  <c:v>38534</c:v>
                </c:pt>
                <c:pt idx="119">
                  <c:v>38626</c:v>
                </c:pt>
                <c:pt idx="120">
                  <c:v>38718</c:v>
                </c:pt>
                <c:pt idx="121">
                  <c:v>38808</c:v>
                </c:pt>
                <c:pt idx="122">
                  <c:v>38899</c:v>
                </c:pt>
                <c:pt idx="123">
                  <c:v>38991</c:v>
                </c:pt>
                <c:pt idx="124">
                  <c:v>39083</c:v>
                </c:pt>
                <c:pt idx="125">
                  <c:v>39173</c:v>
                </c:pt>
                <c:pt idx="126">
                  <c:v>39264</c:v>
                </c:pt>
                <c:pt idx="127">
                  <c:v>39356</c:v>
                </c:pt>
                <c:pt idx="128">
                  <c:v>39448</c:v>
                </c:pt>
                <c:pt idx="129">
                  <c:v>39539</c:v>
                </c:pt>
                <c:pt idx="130">
                  <c:v>39630</c:v>
                </c:pt>
                <c:pt idx="131">
                  <c:v>39722</c:v>
                </c:pt>
                <c:pt idx="132">
                  <c:v>39814</c:v>
                </c:pt>
                <c:pt idx="133">
                  <c:v>39904</c:v>
                </c:pt>
                <c:pt idx="134">
                  <c:v>39995</c:v>
                </c:pt>
                <c:pt idx="135">
                  <c:v>40087</c:v>
                </c:pt>
                <c:pt idx="136">
                  <c:v>40179</c:v>
                </c:pt>
                <c:pt idx="137">
                  <c:v>40269</c:v>
                </c:pt>
                <c:pt idx="138">
                  <c:v>40360</c:v>
                </c:pt>
                <c:pt idx="139">
                  <c:v>40452</c:v>
                </c:pt>
                <c:pt idx="140">
                  <c:v>40544</c:v>
                </c:pt>
                <c:pt idx="141">
                  <c:v>40634</c:v>
                </c:pt>
                <c:pt idx="142">
                  <c:v>40725</c:v>
                </c:pt>
                <c:pt idx="143">
                  <c:v>40817</c:v>
                </c:pt>
                <c:pt idx="144">
                  <c:v>40909</c:v>
                </c:pt>
                <c:pt idx="145">
                  <c:v>41000</c:v>
                </c:pt>
                <c:pt idx="146">
                  <c:v>41091</c:v>
                </c:pt>
                <c:pt idx="147">
                  <c:v>41183</c:v>
                </c:pt>
                <c:pt idx="148">
                  <c:v>41275</c:v>
                </c:pt>
                <c:pt idx="149">
                  <c:v>41365</c:v>
                </c:pt>
                <c:pt idx="150">
                  <c:v>41456</c:v>
                </c:pt>
                <c:pt idx="151">
                  <c:v>41548</c:v>
                </c:pt>
              </c:numCache>
            </c:numRef>
          </c:cat>
          <c:val>
            <c:numRef>
              <c:f>Datablad!$B$4:$B$155</c:f>
              <c:numCache>
                <c:formatCode>0.0</c:formatCode>
                <c:ptCount val="152"/>
                <c:pt idx="0">
                  <c:v>6.8573564634703503</c:v>
                </c:pt>
                <c:pt idx="1">
                  <c:v>7.1346515116703397</c:v>
                </c:pt>
                <c:pt idx="2">
                  <c:v>5.9188384835757804</c:v>
                </c:pt>
                <c:pt idx="3">
                  <c:v>6.9942797711908478</c:v>
                </c:pt>
                <c:pt idx="4">
                  <c:v>7.4051808940867865</c:v>
                </c:pt>
                <c:pt idx="5">
                  <c:v>7.2270347190561051</c:v>
                </c:pt>
                <c:pt idx="6">
                  <c:v>7.6035846655971673</c:v>
                </c:pt>
                <c:pt idx="7">
                  <c:v>8.1720193576770797</c:v>
                </c:pt>
                <c:pt idx="8">
                  <c:v>8.6502384519179234</c:v>
                </c:pt>
                <c:pt idx="9">
                  <c:v>9.1040703825380049</c:v>
                </c:pt>
                <c:pt idx="10">
                  <c:v>9.6956016143375052</c:v>
                </c:pt>
                <c:pt idx="11">
                  <c:v>8.4957852186029825</c:v>
                </c:pt>
                <c:pt idx="12">
                  <c:v>8.5160868499196329</c:v>
                </c:pt>
                <c:pt idx="13">
                  <c:v>8.7813356507787947</c:v>
                </c:pt>
                <c:pt idx="14">
                  <c:v>8.3091981764548137</c:v>
                </c:pt>
                <c:pt idx="15">
                  <c:v>7.8923375748206297</c:v>
                </c:pt>
                <c:pt idx="16">
                  <c:v>8.027937009949266</c:v>
                </c:pt>
                <c:pt idx="17">
                  <c:v>9.0446572633113007</c:v>
                </c:pt>
                <c:pt idx="18">
                  <c:v>7.8509267255696544</c:v>
                </c:pt>
                <c:pt idx="19">
                  <c:v>8.9769321344465869</c:v>
                </c:pt>
                <c:pt idx="20">
                  <c:v>8.7726491204867063</c:v>
                </c:pt>
                <c:pt idx="21">
                  <c:v>9.290635151786713</c:v>
                </c:pt>
                <c:pt idx="22">
                  <c:v>10.182958425786907</c:v>
                </c:pt>
                <c:pt idx="23">
                  <c:v>11.929109798329602</c:v>
                </c:pt>
                <c:pt idx="24">
                  <c:v>11.725338701779206</c:v>
                </c:pt>
                <c:pt idx="25">
                  <c:v>10.832971329278887</c:v>
                </c:pt>
                <c:pt idx="26">
                  <c:v>12.744543249797898</c:v>
                </c:pt>
                <c:pt idx="27">
                  <c:v>11.607763023493362</c:v>
                </c:pt>
                <c:pt idx="28">
                  <c:v>11.944134685995595</c:v>
                </c:pt>
                <c:pt idx="29">
                  <c:v>11.865788222509</c:v>
                </c:pt>
                <c:pt idx="30">
                  <c:v>13.036283149228414</c:v>
                </c:pt>
                <c:pt idx="31">
                  <c:v>12.757508066517746</c:v>
                </c:pt>
                <c:pt idx="32">
                  <c:v>11.603025786049624</c:v>
                </c:pt>
                <c:pt idx="33">
                  <c:v>10.512487286699063</c:v>
                </c:pt>
                <c:pt idx="34">
                  <c:v>9.2739391612036073</c:v>
                </c:pt>
                <c:pt idx="35">
                  <c:v>9.343814080656184</c:v>
                </c:pt>
                <c:pt idx="36">
                  <c:v>9.3724897547958452</c:v>
                </c:pt>
                <c:pt idx="37">
                  <c:v>10.194323204803871</c:v>
                </c:pt>
                <c:pt idx="38">
                  <c:v>9.2896982729655253</c:v>
                </c:pt>
                <c:pt idx="39">
                  <c:v>8.969020765115685</c:v>
                </c:pt>
                <c:pt idx="40">
                  <c:v>9.6637973038817613</c:v>
                </c:pt>
                <c:pt idx="41">
                  <c:v>9.0909090909090899</c:v>
                </c:pt>
                <c:pt idx="42">
                  <c:v>8.7286318913867973</c:v>
                </c:pt>
                <c:pt idx="43">
                  <c:v>8.8991125387923979</c:v>
                </c:pt>
                <c:pt idx="44">
                  <c:v>7.9280696520111746</c:v>
                </c:pt>
                <c:pt idx="45">
                  <c:v>7.8765131891949034</c:v>
                </c:pt>
                <c:pt idx="46">
                  <c:v>8.3281866759754042</c:v>
                </c:pt>
                <c:pt idx="47">
                  <c:v>6.7689180696147533</c:v>
                </c:pt>
                <c:pt idx="48">
                  <c:v>7.1042939926343429</c:v>
                </c:pt>
                <c:pt idx="49">
                  <c:v>6.6479449897643175</c:v>
                </c:pt>
                <c:pt idx="50">
                  <c:v>6.3385269121813028</c:v>
                </c:pt>
                <c:pt idx="51">
                  <c:v>5.9283226134717992</c:v>
                </c:pt>
                <c:pt idx="52">
                  <c:v>6.3971971712191005</c:v>
                </c:pt>
                <c:pt idx="53">
                  <c:v>6.3207168996418091</c:v>
                </c:pt>
                <c:pt idx="54">
                  <c:v>5.4792570060190284</c:v>
                </c:pt>
                <c:pt idx="55">
                  <c:v>6.100513713985575</c:v>
                </c:pt>
                <c:pt idx="56">
                  <c:v>6.0795403305806417</c:v>
                </c:pt>
                <c:pt idx="57">
                  <c:v>6.6698202459791869</c:v>
                </c:pt>
                <c:pt idx="58">
                  <c:v>6.7086701537486135</c:v>
                </c:pt>
                <c:pt idx="59">
                  <c:v>8.2544926004228323</c:v>
                </c:pt>
                <c:pt idx="60">
                  <c:v>8.8615227936644061</c:v>
                </c:pt>
                <c:pt idx="61">
                  <c:v>9.6803564777132429</c:v>
                </c:pt>
                <c:pt idx="62">
                  <c:v>11.36095683177318</c:v>
                </c:pt>
                <c:pt idx="63">
                  <c:v>11.948826052191613</c:v>
                </c:pt>
                <c:pt idx="64">
                  <c:v>13.805231269395597</c:v>
                </c:pt>
                <c:pt idx="65">
                  <c:v>15.491170719328887</c:v>
                </c:pt>
                <c:pt idx="66">
                  <c:v>18.77890696284177</c:v>
                </c:pt>
                <c:pt idx="67">
                  <c:v>18.79858309554265</c:v>
                </c:pt>
                <c:pt idx="68">
                  <c:v>21.556295267885524</c:v>
                </c:pt>
                <c:pt idx="69">
                  <c:v>24.811428376836766</c:v>
                </c:pt>
                <c:pt idx="70">
                  <c:v>28.015073205303274</c:v>
                </c:pt>
                <c:pt idx="71">
                  <c:v>28.394651752162897</c:v>
                </c:pt>
                <c:pt idx="72">
                  <c:v>27.41586475027708</c:v>
                </c:pt>
                <c:pt idx="73">
                  <c:v>24.668692794289147</c:v>
                </c:pt>
                <c:pt idx="74">
                  <c:v>24.570391717365784</c:v>
                </c:pt>
                <c:pt idx="75">
                  <c:v>25.391338261624913</c:v>
                </c:pt>
                <c:pt idx="76">
                  <c:v>23.904979312312737</c:v>
                </c:pt>
                <c:pt idx="77">
                  <c:v>22.300456962002809</c:v>
                </c:pt>
                <c:pt idx="78">
                  <c:v>21.823622728583789</c:v>
                </c:pt>
                <c:pt idx="79">
                  <c:v>22.67428027599334</c:v>
                </c:pt>
                <c:pt idx="80">
                  <c:v>23.279837668326877</c:v>
                </c:pt>
                <c:pt idx="81">
                  <c:v>24.431331670451584</c:v>
                </c:pt>
                <c:pt idx="82">
                  <c:v>24.560118678759881</c:v>
                </c:pt>
                <c:pt idx="83">
                  <c:v>24.926287139941035</c:v>
                </c:pt>
                <c:pt idx="84">
                  <c:v>25.135166006701184</c:v>
                </c:pt>
                <c:pt idx="85">
                  <c:v>24.964273299602176</c:v>
                </c:pt>
                <c:pt idx="86">
                  <c:v>24.255008267005039</c:v>
                </c:pt>
                <c:pt idx="87">
                  <c:v>22.626349722706699</c:v>
                </c:pt>
                <c:pt idx="88">
                  <c:v>21.470883435341349</c:v>
                </c:pt>
                <c:pt idx="89">
                  <c:v>21.193472276838378</c:v>
                </c:pt>
                <c:pt idx="90">
                  <c:v>19.798061701223986</c:v>
                </c:pt>
                <c:pt idx="91">
                  <c:v>18.907653051286548</c:v>
                </c:pt>
                <c:pt idx="92">
                  <c:v>18.842070531607241</c:v>
                </c:pt>
                <c:pt idx="93">
                  <c:v>17.788415140226597</c:v>
                </c:pt>
                <c:pt idx="94">
                  <c:v>16.76427525622255</c:v>
                </c:pt>
                <c:pt idx="95">
                  <c:v>16.712634235080102</c:v>
                </c:pt>
                <c:pt idx="96">
                  <c:v>16.026636638968704</c:v>
                </c:pt>
                <c:pt idx="97">
                  <c:v>16.282254020904851</c:v>
                </c:pt>
                <c:pt idx="98">
                  <c:v>14.106009268995603</c:v>
                </c:pt>
                <c:pt idx="99">
                  <c:v>14.111409824970393</c:v>
                </c:pt>
                <c:pt idx="100">
                  <c:v>14.579857510032914</c:v>
                </c:pt>
                <c:pt idx="101">
                  <c:v>13.577124190420017</c:v>
                </c:pt>
                <c:pt idx="102">
                  <c:v>15.442639292606419</c:v>
                </c:pt>
                <c:pt idx="103">
                  <c:v>16.160494314369959</c:v>
                </c:pt>
                <c:pt idx="104">
                  <c:v>16.374025330497247</c:v>
                </c:pt>
                <c:pt idx="105">
                  <c:v>15.459203030557541</c:v>
                </c:pt>
                <c:pt idx="106">
                  <c:v>16.364730243611746</c:v>
                </c:pt>
                <c:pt idx="107">
                  <c:v>16.944165472415623</c:v>
                </c:pt>
                <c:pt idx="108">
                  <c:v>16.42643138214482</c:v>
                </c:pt>
                <c:pt idx="109">
                  <c:v>16.454623167729739</c:v>
                </c:pt>
                <c:pt idx="110">
                  <c:v>17.442053902202986</c:v>
                </c:pt>
                <c:pt idx="111">
                  <c:v>18.961438183163903</c:v>
                </c:pt>
                <c:pt idx="112">
                  <c:v>20.065708078203194</c:v>
                </c:pt>
                <c:pt idx="113">
                  <c:v>20.457109582559958</c:v>
                </c:pt>
                <c:pt idx="114">
                  <c:v>20.344453188034784</c:v>
                </c:pt>
                <c:pt idx="115">
                  <c:v>21.042232263765591</c:v>
                </c:pt>
                <c:pt idx="116">
                  <c:v>21.082667399170887</c:v>
                </c:pt>
                <c:pt idx="117">
                  <c:v>23.636903857425061</c:v>
                </c:pt>
                <c:pt idx="118">
                  <c:v>23.196063684828371</c:v>
                </c:pt>
                <c:pt idx="119">
                  <c:v>22.039359444337258</c:v>
                </c:pt>
                <c:pt idx="120">
                  <c:v>22.603105335420803</c:v>
                </c:pt>
                <c:pt idx="121">
                  <c:v>22.417092891144449</c:v>
                </c:pt>
                <c:pt idx="122">
                  <c:v>20.793708374219676</c:v>
                </c:pt>
                <c:pt idx="123">
                  <c:v>20.046835489046629</c:v>
                </c:pt>
                <c:pt idx="124">
                  <c:v>19.794462921737313</c:v>
                </c:pt>
                <c:pt idx="125">
                  <c:v>18.644127432161415</c:v>
                </c:pt>
                <c:pt idx="126">
                  <c:v>18.668693425700383</c:v>
                </c:pt>
                <c:pt idx="127">
                  <c:v>19.466950357742792</c:v>
                </c:pt>
                <c:pt idx="128">
                  <c:v>18.913797313797314</c:v>
                </c:pt>
                <c:pt idx="129">
                  <c:v>20.602578509201194</c:v>
                </c:pt>
                <c:pt idx="130">
                  <c:v>20.078623168991097</c:v>
                </c:pt>
                <c:pt idx="131">
                  <c:v>20.92219013137175</c:v>
                </c:pt>
                <c:pt idx="132">
                  <c:v>22.401671122615216</c:v>
                </c:pt>
                <c:pt idx="133">
                  <c:v>24.891684404830208</c:v>
                </c:pt>
                <c:pt idx="134">
                  <c:v>26.612393789759331</c:v>
                </c:pt>
                <c:pt idx="135">
                  <c:v>25.852315951584277</c:v>
                </c:pt>
                <c:pt idx="136">
                  <c:v>26.078043592269655</c:v>
                </c:pt>
                <c:pt idx="137">
                  <c:v>25.102039835197854</c:v>
                </c:pt>
                <c:pt idx="138">
                  <c:v>24.294478822065514</c:v>
                </c:pt>
                <c:pt idx="139">
                  <c:v>23.243267678552098</c:v>
                </c:pt>
                <c:pt idx="140">
                  <c:v>22.834806087096005</c:v>
                </c:pt>
                <c:pt idx="141">
                  <c:v>22.832637516078709</c:v>
                </c:pt>
                <c:pt idx="142">
                  <c:v>22.285707567688309</c:v>
                </c:pt>
                <c:pt idx="143">
                  <c:v>22.691092314143095</c:v>
                </c:pt>
                <c:pt idx="144">
                  <c:v>22.688217941961316</c:v>
                </c:pt>
                <c:pt idx="145">
                  <c:v>23.178870362770457</c:v>
                </c:pt>
                <c:pt idx="146">
                  <c:v>24.076852264291013</c:v>
                </c:pt>
                <c:pt idx="147">
                  <c:v>24.210530064615391</c:v>
                </c:pt>
                <c:pt idx="148">
                  <c:v>24.341026463980391</c:v>
                </c:pt>
                <c:pt idx="149">
                  <c:v>23.759109531924146</c:v>
                </c:pt>
                <c:pt idx="150">
                  <c:v>23.023360810251017</c:v>
                </c:pt>
                <c:pt idx="151">
                  <c:v>22.643981311909471</c:v>
                </c:pt>
              </c:numCache>
            </c:numRef>
          </c:val>
          <c:smooth val="0"/>
        </c:ser>
        <c:ser>
          <c:idx val="2"/>
          <c:order val="1"/>
          <c:tx>
            <c:strRef>
              <c:f>Datablad!$C$3</c:f>
              <c:strCache>
                <c:ptCount val="1"/>
                <c:pt idx="0">
                  <c:v>15–24 år exkl. heltidsstuderande</c:v>
                </c:pt>
              </c:strCache>
            </c:strRef>
          </c:tx>
          <c:spPr>
            <a:ln w="12700">
              <a:solidFill>
                <a:srgbClr val="000000"/>
              </a:solidFill>
              <a:prstDash val="sysDash"/>
            </a:ln>
          </c:spPr>
          <c:marker>
            <c:symbol val="none"/>
          </c:marker>
          <c:cat>
            <c:numRef>
              <c:f>Datablad!$A$4:$A$155</c:f>
              <c:numCache>
                <c:formatCode>m/d/yyyy</c:formatCode>
                <c:ptCount val="152"/>
                <c:pt idx="0">
                  <c:v>27760</c:v>
                </c:pt>
                <c:pt idx="1">
                  <c:v>27851</c:v>
                </c:pt>
                <c:pt idx="2">
                  <c:v>27942</c:v>
                </c:pt>
                <c:pt idx="3">
                  <c:v>28034</c:v>
                </c:pt>
                <c:pt idx="4">
                  <c:v>28126</c:v>
                </c:pt>
                <c:pt idx="5">
                  <c:v>28216</c:v>
                </c:pt>
                <c:pt idx="6">
                  <c:v>28307</c:v>
                </c:pt>
                <c:pt idx="7">
                  <c:v>28399</c:v>
                </c:pt>
                <c:pt idx="8">
                  <c:v>28491</c:v>
                </c:pt>
                <c:pt idx="9">
                  <c:v>28581</c:v>
                </c:pt>
                <c:pt idx="10">
                  <c:v>28672</c:v>
                </c:pt>
                <c:pt idx="11">
                  <c:v>28764</c:v>
                </c:pt>
                <c:pt idx="12">
                  <c:v>28856</c:v>
                </c:pt>
                <c:pt idx="13">
                  <c:v>28946</c:v>
                </c:pt>
                <c:pt idx="14">
                  <c:v>29037</c:v>
                </c:pt>
                <c:pt idx="15">
                  <c:v>29129</c:v>
                </c:pt>
                <c:pt idx="16">
                  <c:v>29221</c:v>
                </c:pt>
                <c:pt idx="17">
                  <c:v>29312</c:v>
                </c:pt>
                <c:pt idx="18">
                  <c:v>29403</c:v>
                </c:pt>
                <c:pt idx="19">
                  <c:v>29495</c:v>
                </c:pt>
                <c:pt idx="20">
                  <c:v>29587</c:v>
                </c:pt>
                <c:pt idx="21">
                  <c:v>29677</c:v>
                </c:pt>
                <c:pt idx="22">
                  <c:v>29768</c:v>
                </c:pt>
                <c:pt idx="23">
                  <c:v>29860</c:v>
                </c:pt>
                <c:pt idx="24">
                  <c:v>29952</c:v>
                </c:pt>
                <c:pt idx="25">
                  <c:v>30042</c:v>
                </c:pt>
                <c:pt idx="26">
                  <c:v>30133</c:v>
                </c:pt>
                <c:pt idx="27">
                  <c:v>30225</c:v>
                </c:pt>
                <c:pt idx="28">
                  <c:v>30317</c:v>
                </c:pt>
                <c:pt idx="29">
                  <c:v>30407</c:v>
                </c:pt>
                <c:pt idx="30">
                  <c:v>30498</c:v>
                </c:pt>
                <c:pt idx="31">
                  <c:v>30590</c:v>
                </c:pt>
                <c:pt idx="32">
                  <c:v>30682</c:v>
                </c:pt>
                <c:pt idx="33">
                  <c:v>30773</c:v>
                </c:pt>
                <c:pt idx="34">
                  <c:v>30864</c:v>
                </c:pt>
                <c:pt idx="35">
                  <c:v>30956</c:v>
                </c:pt>
                <c:pt idx="36">
                  <c:v>31048</c:v>
                </c:pt>
                <c:pt idx="37">
                  <c:v>31138</c:v>
                </c:pt>
                <c:pt idx="38">
                  <c:v>31229</c:v>
                </c:pt>
                <c:pt idx="39">
                  <c:v>31321</c:v>
                </c:pt>
                <c:pt idx="40">
                  <c:v>31413</c:v>
                </c:pt>
                <c:pt idx="41">
                  <c:v>31503</c:v>
                </c:pt>
                <c:pt idx="42">
                  <c:v>31594</c:v>
                </c:pt>
                <c:pt idx="43">
                  <c:v>31686</c:v>
                </c:pt>
                <c:pt idx="44">
                  <c:v>31778</c:v>
                </c:pt>
                <c:pt idx="45">
                  <c:v>31868</c:v>
                </c:pt>
                <c:pt idx="46">
                  <c:v>31959</c:v>
                </c:pt>
                <c:pt idx="47">
                  <c:v>32051</c:v>
                </c:pt>
                <c:pt idx="48">
                  <c:v>32143</c:v>
                </c:pt>
                <c:pt idx="49">
                  <c:v>32234</c:v>
                </c:pt>
                <c:pt idx="50">
                  <c:v>32325</c:v>
                </c:pt>
                <c:pt idx="51">
                  <c:v>32417</c:v>
                </c:pt>
                <c:pt idx="52">
                  <c:v>32509</c:v>
                </c:pt>
                <c:pt idx="53">
                  <c:v>32599</c:v>
                </c:pt>
                <c:pt idx="54">
                  <c:v>32690</c:v>
                </c:pt>
                <c:pt idx="55">
                  <c:v>32782</c:v>
                </c:pt>
                <c:pt idx="56">
                  <c:v>32874</c:v>
                </c:pt>
                <c:pt idx="57">
                  <c:v>32964</c:v>
                </c:pt>
                <c:pt idx="58">
                  <c:v>33055</c:v>
                </c:pt>
                <c:pt idx="59">
                  <c:v>33147</c:v>
                </c:pt>
                <c:pt idx="60">
                  <c:v>33239</c:v>
                </c:pt>
                <c:pt idx="61">
                  <c:v>33329</c:v>
                </c:pt>
                <c:pt idx="62">
                  <c:v>33420</c:v>
                </c:pt>
                <c:pt idx="63">
                  <c:v>33512</c:v>
                </c:pt>
                <c:pt idx="64">
                  <c:v>33604</c:v>
                </c:pt>
                <c:pt idx="65">
                  <c:v>33695</c:v>
                </c:pt>
                <c:pt idx="66">
                  <c:v>33786</c:v>
                </c:pt>
                <c:pt idx="67">
                  <c:v>33878</c:v>
                </c:pt>
                <c:pt idx="68">
                  <c:v>33970</c:v>
                </c:pt>
                <c:pt idx="69">
                  <c:v>34060</c:v>
                </c:pt>
                <c:pt idx="70">
                  <c:v>34151</c:v>
                </c:pt>
                <c:pt idx="71">
                  <c:v>34243</c:v>
                </c:pt>
                <c:pt idx="72">
                  <c:v>34335</c:v>
                </c:pt>
                <c:pt idx="73">
                  <c:v>34425</c:v>
                </c:pt>
                <c:pt idx="74">
                  <c:v>34516</c:v>
                </c:pt>
                <c:pt idx="75">
                  <c:v>34608</c:v>
                </c:pt>
                <c:pt idx="76">
                  <c:v>34700</c:v>
                </c:pt>
                <c:pt idx="77">
                  <c:v>34790</c:v>
                </c:pt>
                <c:pt idx="78">
                  <c:v>34881</c:v>
                </c:pt>
                <c:pt idx="79">
                  <c:v>34973</c:v>
                </c:pt>
                <c:pt idx="80">
                  <c:v>35065</c:v>
                </c:pt>
                <c:pt idx="81">
                  <c:v>35156</c:v>
                </c:pt>
                <c:pt idx="82">
                  <c:v>35247</c:v>
                </c:pt>
                <c:pt idx="83">
                  <c:v>35339</c:v>
                </c:pt>
                <c:pt idx="84">
                  <c:v>35431</c:v>
                </c:pt>
                <c:pt idx="85">
                  <c:v>35521</c:v>
                </c:pt>
                <c:pt idx="86">
                  <c:v>35612</c:v>
                </c:pt>
                <c:pt idx="87">
                  <c:v>35704</c:v>
                </c:pt>
                <c:pt idx="88">
                  <c:v>35796</c:v>
                </c:pt>
                <c:pt idx="89">
                  <c:v>35886</c:v>
                </c:pt>
                <c:pt idx="90">
                  <c:v>35977</c:v>
                </c:pt>
                <c:pt idx="91">
                  <c:v>36069</c:v>
                </c:pt>
                <c:pt idx="92">
                  <c:v>36161</c:v>
                </c:pt>
                <c:pt idx="93">
                  <c:v>36251</c:v>
                </c:pt>
                <c:pt idx="94">
                  <c:v>36342</c:v>
                </c:pt>
                <c:pt idx="95">
                  <c:v>36434</c:v>
                </c:pt>
                <c:pt idx="96">
                  <c:v>36526</c:v>
                </c:pt>
                <c:pt idx="97">
                  <c:v>36617</c:v>
                </c:pt>
                <c:pt idx="98">
                  <c:v>36708</c:v>
                </c:pt>
                <c:pt idx="99">
                  <c:v>36800</c:v>
                </c:pt>
                <c:pt idx="100">
                  <c:v>36892</c:v>
                </c:pt>
                <c:pt idx="101">
                  <c:v>36982</c:v>
                </c:pt>
                <c:pt idx="102">
                  <c:v>37073</c:v>
                </c:pt>
                <c:pt idx="103">
                  <c:v>37165</c:v>
                </c:pt>
                <c:pt idx="104">
                  <c:v>37257</c:v>
                </c:pt>
                <c:pt idx="105">
                  <c:v>37347</c:v>
                </c:pt>
                <c:pt idx="106">
                  <c:v>37438</c:v>
                </c:pt>
                <c:pt idx="107">
                  <c:v>37530</c:v>
                </c:pt>
                <c:pt idx="108">
                  <c:v>37622</c:v>
                </c:pt>
                <c:pt idx="109">
                  <c:v>37712</c:v>
                </c:pt>
                <c:pt idx="110">
                  <c:v>37803</c:v>
                </c:pt>
                <c:pt idx="111">
                  <c:v>37895</c:v>
                </c:pt>
                <c:pt idx="112">
                  <c:v>37987</c:v>
                </c:pt>
                <c:pt idx="113">
                  <c:v>38078</c:v>
                </c:pt>
                <c:pt idx="114">
                  <c:v>38169</c:v>
                </c:pt>
                <c:pt idx="115">
                  <c:v>38261</c:v>
                </c:pt>
                <c:pt idx="116">
                  <c:v>38353</c:v>
                </c:pt>
                <c:pt idx="117">
                  <c:v>38443</c:v>
                </c:pt>
                <c:pt idx="118">
                  <c:v>38534</c:v>
                </c:pt>
                <c:pt idx="119">
                  <c:v>38626</c:v>
                </c:pt>
                <c:pt idx="120">
                  <c:v>38718</c:v>
                </c:pt>
                <c:pt idx="121">
                  <c:v>38808</c:v>
                </c:pt>
                <c:pt idx="122">
                  <c:v>38899</c:v>
                </c:pt>
                <c:pt idx="123">
                  <c:v>38991</c:v>
                </c:pt>
                <c:pt idx="124">
                  <c:v>39083</c:v>
                </c:pt>
                <c:pt idx="125">
                  <c:v>39173</c:v>
                </c:pt>
                <c:pt idx="126">
                  <c:v>39264</c:v>
                </c:pt>
                <c:pt idx="127">
                  <c:v>39356</c:v>
                </c:pt>
                <c:pt idx="128">
                  <c:v>39448</c:v>
                </c:pt>
                <c:pt idx="129">
                  <c:v>39539</c:v>
                </c:pt>
                <c:pt idx="130">
                  <c:v>39630</c:v>
                </c:pt>
                <c:pt idx="131">
                  <c:v>39722</c:v>
                </c:pt>
                <c:pt idx="132">
                  <c:v>39814</c:v>
                </c:pt>
                <c:pt idx="133">
                  <c:v>39904</c:v>
                </c:pt>
                <c:pt idx="134">
                  <c:v>39995</c:v>
                </c:pt>
                <c:pt idx="135">
                  <c:v>40087</c:v>
                </c:pt>
                <c:pt idx="136">
                  <c:v>40179</c:v>
                </c:pt>
                <c:pt idx="137">
                  <c:v>40269</c:v>
                </c:pt>
                <c:pt idx="138">
                  <c:v>40360</c:v>
                </c:pt>
                <c:pt idx="139">
                  <c:v>40452</c:v>
                </c:pt>
                <c:pt idx="140">
                  <c:v>40544</c:v>
                </c:pt>
                <c:pt idx="141">
                  <c:v>40634</c:v>
                </c:pt>
                <c:pt idx="142">
                  <c:v>40725</c:v>
                </c:pt>
                <c:pt idx="143">
                  <c:v>40817</c:v>
                </c:pt>
                <c:pt idx="144">
                  <c:v>40909</c:v>
                </c:pt>
                <c:pt idx="145">
                  <c:v>41000</c:v>
                </c:pt>
                <c:pt idx="146">
                  <c:v>41091</c:v>
                </c:pt>
                <c:pt idx="147">
                  <c:v>41183</c:v>
                </c:pt>
                <c:pt idx="148">
                  <c:v>41275</c:v>
                </c:pt>
                <c:pt idx="149">
                  <c:v>41365</c:v>
                </c:pt>
                <c:pt idx="150">
                  <c:v>41456</c:v>
                </c:pt>
                <c:pt idx="151">
                  <c:v>41548</c:v>
                </c:pt>
              </c:numCache>
            </c:numRef>
          </c:cat>
          <c:val>
            <c:numRef>
              <c:f>Datablad!$C$4:$C$155</c:f>
              <c:numCache>
                <c:formatCode>General</c:formatCode>
                <c:ptCount val="152"/>
                <c:pt idx="100" formatCode="0.0">
                  <c:v>9.4569904100928461</c:v>
                </c:pt>
                <c:pt idx="101" formatCode="0.0">
                  <c:v>8.8678240899150307</c:v>
                </c:pt>
                <c:pt idx="102" formatCode="0.0">
                  <c:v>10.459844945901867</c:v>
                </c:pt>
                <c:pt idx="103" formatCode="0.0">
                  <c:v>10.696716949220269</c:v>
                </c:pt>
                <c:pt idx="104" formatCode="0.0">
                  <c:v>11.00844406763664</c:v>
                </c:pt>
                <c:pt idx="105" formatCode="0.0">
                  <c:v>9.5345108248326635</c:v>
                </c:pt>
                <c:pt idx="106" formatCode="0.0">
                  <c:v>8.9501879851990065</c:v>
                </c:pt>
                <c:pt idx="107" formatCode="0.0">
                  <c:v>10.754309216170597</c:v>
                </c:pt>
                <c:pt idx="108" formatCode="0.0">
                  <c:v>10.721667008398104</c:v>
                </c:pt>
                <c:pt idx="109" formatCode="0.0">
                  <c:v>11.079876618790282</c:v>
                </c:pt>
                <c:pt idx="110" formatCode="0.0">
                  <c:v>11.655780538165725</c:v>
                </c:pt>
                <c:pt idx="111" formatCode="0.0">
                  <c:v>13.888872271865393</c:v>
                </c:pt>
                <c:pt idx="112" formatCode="0.0">
                  <c:v>13.475123102012656</c:v>
                </c:pt>
                <c:pt idx="113" formatCode="0.0">
                  <c:v>14.105827162438485</c:v>
                </c:pt>
                <c:pt idx="114" formatCode="0.0">
                  <c:v>12.18269727411478</c:v>
                </c:pt>
                <c:pt idx="115" formatCode="0.0">
                  <c:v>13.599000396802261</c:v>
                </c:pt>
                <c:pt idx="116" formatCode="0.0">
                  <c:v>14.063578264971563</c:v>
                </c:pt>
                <c:pt idx="117" formatCode="0.0">
                  <c:v>15.22576651365676</c:v>
                </c:pt>
                <c:pt idx="118" formatCode="0.0">
                  <c:v>15.836175671473985</c:v>
                </c:pt>
                <c:pt idx="119" formatCode="0.0">
                  <c:v>12.930746415282924</c:v>
                </c:pt>
                <c:pt idx="120" formatCode="0.0">
                  <c:v>14.006499904919187</c:v>
                </c:pt>
                <c:pt idx="121" formatCode="0.0">
                  <c:v>14.163613569962106</c:v>
                </c:pt>
                <c:pt idx="122" formatCode="0.0">
                  <c:v>14.509746693316346</c:v>
                </c:pt>
                <c:pt idx="123" formatCode="0.0">
                  <c:v>12.653394496917741</c:v>
                </c:pt>
                <c:pt idx="124" formatCode="0.0">
                  <c:v>12.139137796935964</c:v>
                </c:pt>
                <c:pt idx="125" formatCode="0.0">
                  <c:v>11.250664730077572</c:v>
                </c:pt>
                <c:pt idx="126" formatCode="0.0">
                  <c:v>12.353359380490373</c:v>
                </c:pt>
                <c:pt idx="127" formatCode="0.0">
                  <c:v>11.620320537716911</c:v>
                </c:pt>
                <c:pt idx="128" formatCode="0.0">
                  <c:v>10.83508533901745</c:v>
                </c:pt>
                <c:pt idx="129" formatCode="0.0">
                  <c:v>12.80270307726601</c:v>
                </c:pt>
                <c:pt idx="130" formatCode="0.0">
                  <c:v>13.215670071447235</c:v>
                </c:pt>
                <c:pt idx="131" formatCode="0.0">
                  <c:v>14.41209122271427</c:v>
                </c:pt>
                <c:pt idx="132" formatCode="0.0">
                  <c:v>14.93816495236282</c:v>
                </c:pt>
                <c:pt idx="133" formatCode="0.0">
                  <c:v>17.237343983294565</c:v>
                </c:pt>
                <c:pt idx="134" formatCode="0.0">
                  <c:v>15.380538368681004</c:v>
                </c:pt>
                <c:pt idx="135" formatCode="0.0">
                  <c:v>16.23855312845841</c:v>
                </c:pt>
                <c:pt idx="136" formatCode="0.0">
                  <c:v>15.79049358246818</c:v>
                </c:pt>
                <c:pt idx="137" formatCode="0.0">
                  <c:v>16.250717497997321</c:v>
                </c:pt>
                <c:pt idx="138" formatCode="0.0">
                  <c:v>13.971261259334353</c:v>
                </c:pt>
                <c:pt idx="139" formatCode="0.0">
                  <c:v>13.718700877913466</c:v>
                </c:pt>
                <c:pt idx="140" formatCode="0.0">
                  <c:v>13.810210224227648</c:v>
                </c:pt>
                <c:pt idx="141" formatCode="0.0">
                  <c:v>14.266350493180905</c:v>
                </c:pt>
                <c:pt idx="142" formatCode="0.0">
                  <c:v>14.527903672244397</c:v>
                </c:pt>
                <c:pt idx="143" formatCode="0.0">
                  <c:v>14.101730179485608</c:v>
                </c:pt>
                <c:pt idx="144" formatCode="0.0">
                  <c:v>13.92320776719993</c:v>
                </c:pt>
                <c:pt idx="145" formatCode="0.0">
                  <c:v>14.485551388141493</c:v>
                </c:pt>
                <c:pt idx="146" formatCode="0.0">
                  <c:v>14.803403751840506</c:v>
                </c:pt>
                <c:pt idx="147" formatCode="0.0">
                  <c:v>14.420505959599913</c:v>
                </c:pt>
                <c:pt idx="148" formatCode="0.0">
                  <c:v>14.427176946678721</c:v>
                </c:pt>
                <c:pt idx="149" formatCode="0.0">
                  <c:v>13.850276768650494</c:v>
                </c:pt>
                <c:pt idx="150" formatCode="0.0">
                  <c:v>13.351737019939893</c:v>
                </c:pt>
                <c:pt idx="151" formatCode="0.0">
                  <c:v>13.454857519174848</c:v>
                </c:pt>
              </c:numCache>
            </c:numRef>
          </c:val>
          <c:smooth val="0"/>
        </c:ser>
        <c:ser>
          <c:idx val="3"/>
          <c:order val="2"/>
          <c:tx>
            <c:strRef>
              <c:f>Datablad!$D$3</c:f>
              <c:strCache>
                <c:ptCount val="1"/>
                <c:pt idx="0">
                  <c:v>25–34 år</c:v>
                </c:pt>
              </c:strCache>
            </c:strRef>
          </c:tx>
          <c:spPr>
            <a:ln>
              <a:solidFill>
                <a:schemeClr val="bg1">
                  <a:lumMod val="75000"/>
                </a:schemeClr>
              </a:solidFill>
            </a:ln>
          </c:spPr>
          <c:marker>
            <c:symbol val="none"/>
          </c:marker>
          <c:cat>
            <c:numRef>
              <c:f>Datablad!$A$4:$A$155</c:f>
              <c:numCache>
                <c:formatCode>m/d/yyyy</c:formatCode>
                <c:ptCount val="152"/>
                <c:pt idx="0">
                  <c:v>27760</c:v>
                </c:pt>
                <c:pt idx="1">
                  <c:v>27851</c:v>
                </c:pt>
                <c:pt idx="2">
                  <c:v>27942</c:v>
                </c:pt>
                <c:pt idx="3">
                  <c:v>28034</c:v>
                </c:pt>
                <c:pt idx="4">
                  <c:v>28126</c:v>
                </c:pt>
                <c:pt idx="5">
                  <c:v>28216</c:v>
                </c:pt>
                <c:pt idx="6">
                  <c:v>28307</c:v>
                </c:pt>
                <c:pt idx="7">
                  <c:v>28399</c:v>
                </c:pt>
                <c:pt idx="8">
                  <c:v>28491</c:v>
                </c:pt>
                <c:pt idx="9">
                  <c:v>28581</c:v>
                </c:pt>
                <c:pt idx="10">
                  <c:v>28672</c:v>
                </c:pt>
                <c:pt idx="11">
                  <c:v>28764</c:v>
                </c:pt>
                <c:pt idx="12">
                  <c:v>28856</c:v>
                </c:pt>
                <c:pt idx="13">
                  <c:v>28946</c:v>
                </c:pt>
                <c:pt idx="14">
                  <c:v>29037</c:v>
                </c:pt>
                <c:pt idx="15">
                  <c:v>29129</c:v>
                </c:pt>
                <c:pt idx="16">
                  <c:v>29221</c:v>
                </c:pt>
                <c:pt idx="17">
                  <c:v>29312</c:v>
                </c:pt>
                <c:pt idx="18">
                  <c:v>29403</c:v>
                </c:pt>
                <c:pt idx="19">
                  <c:v>29495</c:v>
                </c:pt>
                <c:pt idx="20">
                  <c:v>29587</c:v>
                </c:pt>
                <c:pt idx="21">
                  <c:v>29677</c:v>
                </c:pt>
                <c:pt idx="22">
                  <c:v>29768</c:v>
                </c:pt>
                <c:pt idx="23">
                  <c:v>29860</c:v>
                </c:pt>
                <c:pt idx="24">
                  <c:v>29952</c:v>
                </c:pt>
                <c:pt idx="25">
                  <c:v>30042</c:v>
                </c:pt>
                <c:pt idx="26">
                  <c:v>30133</c:v>
                </c:pt>
                <c:pt idx="27">
                  <c:v>30225</c:v>
                </c:pt>
                <c:pt idx="28">
                  <c:v>30317</c:v>
                </c:pt>
                <c:pt idx="29">
                  <c:v>30407</c:v>
                </c:pt>
                <c:pt idx="30">
                  <c:v>30498</c:v>
                </c:pt>
                <c:pt idx="31">
                  <c:v>30590</c:v>
                </c:pt>
                <c:pt idx="32">
                  <c:v>30682</c:v>
                </c:pt>
                <c:pt idx="33">
                  <c:v>30773</c:v>
                </c:pt>
                <c:pt idx="34">
                  <c:v>30864</c:v>
                </c:pt>
                <c:pt idx="35">
                  <c:v>30956</c:v>
                </c:pt>
                <c:pt idx="36">
                  <c:v>31048</c:v>
                </c:pt>
                <c:pt idx="37">
                  <c:v>31138</c:v>
                </c:pt>
                <c:pt idx="38">
                  <c:v>31229</c:v>
                </c:pt>
                <c:pt idx="39">
                  <c:v>31321</c:v>
                </c:pt>
                <c:pt idx="40">
                  <c:v>31413</c:v>
                </c:pt>
                <c:pt idx="41">
                  <c:v>31503</c:v>
                </c:pt>
                <c:pt idx="42">
                  <c:v>31594</c:v>
                </c:pt>
                <c:pt idx="43">
                  <c:v>31686</c:v>
                </c:pt>
                <c:pt idx="44">
                  <c:v>31778</c:v>
                </c:pt>
                <c:pt idx="45">
                  <c:v>31868</c:v>
                </c:pt>
                <c:pt idx="46">
                  <c:v>31959</c:v>
                </c:pt>
                <c:pt idx="47">
                  <c:v>32051</c:v>
                </c:pt>
                <c:pt idx="48">
                  <c:v>32143</c:v>
                </c:pt>
                <c:pt idx="49">
                  <c:v>32234</c:v>
                </c:pt>
                <c:pt idx="50">
                  <c:v>32325</c:v>
                </c:pt>
                <c:pt idx="51">
                  <c:v>32417</c:v>
                </c:pt>
                <c:pt idx="52">
                  <c:v>32509</c:v>
                </c:pt>
                <c:pt idx="53">
                  <c:v>32599</c:v>
                </c:pt>
                <c:pt idx="54">
                  <c:v>32690</c:v>
                </c:pt>
                <c:pt idx="55">
                  <c:v>32782</c:v>
                </c:pt>
                <c:pt idx="56">
                  <c:v>32874</c:v>
                </c:pt>
                <c:pt idx="57">
                  <c:v>32964</c:v>
                </c:pt>
                <c:pt idx="58">
                  <c:v>33055</c:v>
                </c:pt>
                <c:pt idx="59">
                  <c:v>33147</c:v>
                </c:pt>
                <c:pt idx="60">
                  <c:v>33239</c:v>
                </c:pt>
                <c:pt idx="61">
                  <c:v>33329</c:v>
                </c:pt>
                <c:pt idx="62">
                  <c:v>33420</c:v>
                </c:pt>
                <c:pt idx="63">
                  <c:v>33512</c:v>
                </c:pt>
                <c:pt idx="64">
                  <c:v>33604</c:v>
                </c:pt>
                <c:pt idx="65">
                  <c:v>33695</c:v>
                </c:pt>
                <c:pt idx="66">
                  <c:v>33786</c:v>
                </c:pt>
                <c:pt idx="67">
                  <c:v>33878</c:v>
                </c:pt>
                <c:pt idx="68">
                  <c:v>33970</c:v>
                </c:pt>
                <c:pt idx="69">
                  <c:v>34060</c:v>
                </c:pt>
                <c:pt idx="70">
                  <c:v>34151</c:v>
                </c:pt>
                <c:pt idx="71">
                  <c:v>34243</c:v>
                </c:pt>
                <c:pt idx="72">
                  <c:v>34335</c:v>
                </c:pt>
                <c:pt idx="73">
                  <c:v>34425</c:v>
                </c:pt>
                <c:pt idx="74">
                  <c:v>34516</c:v>
                </c:pt>
                <c:pt idx="75">
                  <c:v>34608</c:v>
                </c:pt>
                <c:pt idx="76">
                  <c:v>34700</c:v>
                </c:pt>
                <c:pt idx="77">
                  <c:v>34790</c:v>
                </c:pt>
                <c:pt idx="78">
                  <c:v>34881</c:v>
                </c:pt>
                <c:pt idx="79">
                  <c:v>34973</c:v>
                </c:pt>
                <c:pt idx="80">
                  <c:v>35065</c:v>
                </c:pt>
                <c:pt idx="81">
                  <c:v>35156</c:v>
                </c:pt>
                <c:pt idx="82">
                  <c:v>35247</c:v>
                </c:pt>
                <c:pt idx="83">
                  <c:v>35339</c:v>
                </c:pt>
                <c:pt idx="84">
                  <c:v>35431</c:v>
                </c:pt>
                <c:pt idx="85">
                  <c:v>35521</c:v>
                </c:pt>
                <c:pt idx="86">
                  <c:v>35612</c:v>
                </c:pt>
                <c:pt idx="87">
                  <c:v>35704</c:v>
                </c:pt>
                <c:pt idx="88">
                  <c:v>35796</c:v>
                </c:pt>
                <c:pt idx="89">
                  <c:v>35886</c:v>
                </c:pt>
                <c:pt idx="90">
                  <c:v>35977</c:v>
                </c:pt>
                <c:pt idx="91">
                  <c:v>36069</c:v>
                </c:pt>
                <c:pt idx="92">
                  <c:v>36161</c:v>
                </c:pt>
                <c:pt idx="93">
                  <c:v>36251</c:v>
                </c:pt>
                <c:pt idx="94">
                  <c:v>36342</c:v>
                </c:pt>
                <c:pt idx="95">
                  <c:v>36434</c:v>
                </c:pt>
                <c:pt idx="96">
                  <c:v>36526</c:v>
                </c:pt>
                <c:pt idx="97">
                  <c:v>36617</c:v>
                </c:pt>
                <c:pt idx="98">
                  <c:v>36708</c:v>
                </c:pt>
                <c:pt idx="99">
                  <c:v>36800</c:v>
                </c:pt>
                <c:pt idx="100">
                  <c:v>36892</c:v>
                </c:pt>
                <c:pt idx="101">
                  <c:v>36982</c:v>
                </c:pt>
                <c:pt idx="102">
                  <c:v>37073</c:v>
                </c:pt>
                <c:pt idx="103">
                  <c:v>37165</c:v>
                </c:pt>
                <c:pt idx="104">
                  <c:v>37257</c:v>
                </c:pt>
                <c:pt idx="105">
                  <c:v>37347</c:v>
                </c:pt>
                <c:pt idx="106">
                  <c:v>37438</c:v>
                </c:pt>
                <c:pt idx="107">
                  <c:v>37530</c:v>
                </c:pt>
                <c:pt idx="108">
                  <c:v>37622</c:v>
                </c:pt>
                <c:pt idx="109">
                  <c:v>37712</c:v>
                </c:pt>
                <c:pt idx="110">
                  <c:v>37803</c:v>
                </c:pt>
                <c:pt idx="111">
                  <c:v>37895</c:v>
                </c:pt>
                <c:pt idx="112">
                  <c:v>37987</c:v>
                </c:pt>
                <c:pt idx="113">
                  <c:v>38078</c:v>
                </c:pt>
                <c:pt idx="114">
                  <c:v>38169</c:v>
                </c:pt>
                <c:pt idx="115">
                  <c:v>38261</c:v>
                </c:pt>
                <c:pt idx="116">
                  <c:v>38353</c:v>
                </c:pt>
                <c:pt idx="117">
                  <c:v>38443</c:v>
                </c:pt>
                <c:pt idx="118">
                  <c:v>38534</c:v>
                </c:pt>
                <c:pt idx="119">
                  <c:v>38626</c:v>
                </c:pt>
                <c:pt idx="120">
                  <c:v>38718</c:v>
                </c:pt>
                <c:pt idx="121">
                  <c:v>38808</c:v>
                </c:pt>
                <c:pt idx="122">
                  <c:v>38899</c:v>
                </c:pt>
                <c:pt idx="123">
                  <c:v>38991</c:v>
                </c:pt>
                <c:pt idx="124">
                  <c:v>39083</c:v>
                </c:pt>
                <c:pt idx="125">
                  <c:v>39173</c:v>
                </c:pt>
                <c:pt idx="126">
                  <c:v>39264</c:v>
                </c:pt>
                <c:pt idx="127">
                  <c:v>39356</c:v>
                </c:pt>
                <c:pt idx="128">
                  <c:v>39448</c:v>
                </c:pt>
                <c:pt idx="129">
                  <c:v>39539</c:v>
                </c:pt>
                <c:pt idx="130">
                  <c:v>39630</c:v>
                </c:pt>
                <c:pt idx="131">
                  <c:v>39722</c:v>
                </c:pt>
                <c:pt idx="132">
                  <c:v>39814</c:v>
                </c:pt>
                <c:pt idx="133">
                  <c:v>39904</c:v>
                </c:pt>
                <c:pt idx="134">
                  <c:v>39995</c:v>
                </c:pt>
                <c:pt idx="135">
                  <c:v>40087</c:v>
                </c:pt>
                <c:pt idx="136">
                  <c:v>40179</c:v>
                </c:pt>
                <c:pt idx="137">
                  <c:v>40269</c:v>
                </c:pt>
                <c:pt idx="138">
                  <c:v>40360</c:v>
                </c:pt>
                <c:pt idx="139">
                  <c:v>40452</c:v>
                </c:pt>
                <c:pt idx="140">
                  <c:v>40544</c:v>
                </c:pt>
                <c:pt idx="141">
                  <c:v>40634</c:v>
                </c:pt>
                <c:pt idx="142">
                  <c:v>40725</c:v>
                </c:pt>
                <c:pt idx="143">
                  <c:v>40817</c:v>
                </c:pt>
                <c:pt idx="144">
                  <c:v>40909</c:v>
                </c:pt>
                <c:pt idx="145">
                  <c:v>41000</c:v>
                </c:pt>
                <c:pt idx="146">
                  <c:v>41091</c:v>
                </c:pt>
                <c:pt idx="147">
                  <c:v>41183</c:v>
                </c:pt>
                <c:pt idx="148">
                  <c:v>41275</c:v>
                </c:pt>
                <c:pt idx="149">
                  <c:v>41365</c:v>
                </c:pt>
                <c:pt idx="150">
                  <c:v>41456</c:v>
                </c:pt>
                <c:pt idx="151">
                  <c:v>41548</c:v>
                </c:pt>
              </c:numCache>
            </c:numRef>
          </c:cat>
          <c:val>
            <c:numRef>
              <c:f>Datablad!$D$4:$D$155</c:f>
              <c:numCache>
                <c:formatCode>General</c:formatCode>
                <c:ptCount val="152"/>
                <c:pt idx="44" formatCode="0.0">
                  <c:v>3.2407427983081862</c:v>
                </c:pt>
                <c:pt idx="45" formatCode="0.0">
                  <c:v>3.1170897090864393</c:v>
                </c:pt>
                <c:pt idx="46" formatCode="0.0">
                  <c:v>2.8555529478794424</c:v>
                </c:pt>
                <c:pt idx="47" formatCode="0.0">
                  <c:v>2.8264421784185161</c:v>
                </c:pt>
                <c:pt idx="48" formatCode="0.0">
                  <c:v>2.6184272193221112</c:v>
                </c:pt>
                <c:pt idx="49" formatCode="0.0">
                  <c:v>2.4461558043869966</c:v>
                </c:pt>
                <c:pt idx="50" formatCode="0.0">
                  <c:v>2.600098391229964</c:v>
                </c:pt>
                <c:pt idx="51" formatCode="0.0">
                  <c:v>2.3421045118016677</c:v>
                </c:pt>
                <c:pt idx="52" formatCode="0.0">
                  <c:v>2.1113559905080082</c:v>
                </c:pt>
                <c:pt idx="53" formatCode="0.0">
                  <c:v>2.3145684215099545</c:v>
                </c:pt>
                <c:pt idx="54" formatCode="0.0">
                  <c:v>2.2661640671089986</c:v>
                </c:pt>
                <c:pt idx="55" formatCode="0.0">
                  <c:v>2.4060601729436146</c:v>
                </c:pt>
                <c:pt idx="56" formatCode="0.0">
                  <c:v>2.1865676683842015</c:v>
                </c:pt>
                <c:pt idx="57" formatCode="0.0">
                  <c:v>2.1419087231108818</c:v>
                </c:pt>
                <c:pt idx="58" formatCode="0.0">
                  <c:v>2.5753150154535884</c:v>
                </c:pt>
                <c:pt idx="59" formatCode="0.0">
                  <c:v>2.8532684112714248</c:v>
                </c:pt>
                <c:pt idx="60" formatCode="0.0">
                  <c:v>3.5590407312984143</c:v>
                </c:pt>
                <c:pt idx="61" formatCode="0.0">
                  <c:v>3.9627723781350017</c:v>
                </c:pt>
                <c:pt idx="62" formatCode="0.0">
                  <c:v>4.6736818024234061</c:v>
                </c:pt>
                <c:pt idx="63" formatCode="0.0">
                  <c:v>5.8444059514748297</c:v>
                </c:pt>
                <c:pt idx="64" formatCode="0.0">
                  <c:v>6.8797225758182838</c:v>
                </c:pt>
                <c:pt idx="65" formatCode="0.0">
                  <c:v>7.7856229071563883</c:v>
                </c:pt>
                <c:pt idx="66" formatCode="0.0">
                  <c:v>8.4345115524985861</c:v>
                </c:pt>
                <c:pt idx="67" formatCode="0.0">
                  <c:v>9.6933159842954968</c:v>
                </c:pt>
                <c:pt idx="68" formatCode="0.0">
                  <c:v>11.169138712985379</c:v>
                </c:pt>
                <c:pt idx="69" formatCode="0.0">
                  <c:v>12.467443333180029</c:v>
                </c:pt>
                <c:pt idx="70" formatCode="0.0">
                  <c:v>13.138623238509039</c:v>
                </c:pt>
                <c:pt idx="71" formatCode="0.0">
                  <c:v>13.356363090874609</c:v>
                </c:pt>
                <c:pt idx="72" formatCode="0.0">
                  <c:v>13.314137775936139</c:v>
                </c:pt>
                <c:pt idx="73" formatCode="0.0">
                  <c:v>12.823542971629248</c:v>
                </c:pt>
                <c:pt idx="74" formatCode="0.0">
                  <c:v>12.892967356530111</c:v>
                </c:pt>
                <c:pt idx="75" formatCode="0.0">
                  <c:v>11.891748687513786</c:v>
                </c:pt>
                <c:pt idx="76" formatCode="0.0">
                  <c:v>11.72119557780764</c:v>
                </c:pt>
                <c:pt idx="77" formatCode="0.0">
                  <c:v>11.392651577444065</c:v>
                </c:pt>
                <c:pt idx="78" formatCode="0.0">
                  <c:v>11.209682387665151</c:v>
                </c:pt>
                <c:pt idx="79" formatCode="0.0">
                  <c:v>12.244071774175566</c:v>
                </c:pt>
                <c:pt idx="80" formatCode="0.0">
                  <c:v>11.619682886368192</c:v>
                </c:pt>
                <c:pt idx="81" formatCode="0.0">
                  <c:v>12.331274820244573</c:v>
                </c:pt>
                <c:pt idx="82" formatCode="0.0">
                  <c:v>12.813623885053701</c:v>
                </c:pt>
                <c:pt idx="83" formatCode="0.0">
                  <c:v>13.003890931287158</c:v>
                </c:pt>
                <c:pt idx="84" formatCode="0.0">
                  <c:v>13.445675676814847</c:v>
                </c:pt>
                <c:pt idx="85" formatCode="0.0">
                  <c:v>13.285311470417522</c:v>
                </c:pt>
                <c:pt idx="86" formatCode="0.0">
                  <c:v>12.481694678502231</c:v>
                </c:pt>
                <c:pt idx="87" formatCode="0.0">
                  <c:v>11.683469762245556</c:v>
                </c:pt>
                <c:pt idx="88" formatCode="0.0">
                  <c:v>10.787491725640715</c:v>
                </c:pt>
                <c:pt idx="89" formatCode="0.0">
                  <c:v>10.987757709094781</c:v>
                </c:pt>
                <c:pt idx="90" formatCode="0.0">
                  <c:v>10.155775658736877</c:v>
                </c:pt>
                <c:pt idx="91" formatCode="0.0">
                  <c:v>9.1912420247011379</c:v>
                </c:pt>
                <c:pt idx="92" formatCode="0.0">
                  <c:v>9.121841702408771</c:v>
                </c:pt>
                <c:pt idx="93" formatCode="0.0">
                  <c:v>8.4188545128795624</c:v>
                </c:pt>
                <c:pt idx="94" formatCode="0.0">
                  <c:v>8.2847742752507116</c:v>
                </c:pt>
                <c:pt idx="95" formatCode="0.0">
                  <c:v>7.5605825358619398</c:v>
                </c:pt>
                <c:pt idx="96" formatCode="0.0">
                  <c:v>7.3653560766605635</c:v>
                </c:pt>
                <c:pt idx="97" formatCode="0.0">
                  <c:v>6.6337945033903916</c:v>
                </c:pt>
                <c:pt idx="98" formatCode="0.0">
                  <c:v>6.2870516399213026</c:v>
                </c:pt>
                <c:pt idx="99" formatCode="0.0">
                  <c:v>6.1897757480940534</c:v>
                </c:pt>
                <c:pt idx="100" formatCode="0.0">
                  <c:v>5.4122661340801121</c:v>
                </c:pt>
                <c:pt idx="101" formatCode="0.0">
                  <c:v>5.6811811148598945</c:v>
                </c:pt>
                <c:pt idx="102" formatCode="0.0">
                  <c:v>5.8032484128466075</c:v>
                </c:pt>
                <c:pt idx="103" formatCode="0.0">
                  <c:v>6.1794502415091905</c:v>
                </c:pt>
                <c:pt idx="104" formatCode="0.0">
                  <c:v>5.7589561105312059</c:v>
                </c:pt>
                <c:pt idx="105" formatCode="0.0">
                  <c:v>6.0087188127207636</c:v>
                </c:pt>
                <c:pt idx="106" formatCode="0.0">
                  <c:v>6.145589540795739</c:v>
                </c:pt>
                <c:pt idx="107" formatCode="0.0">
                  <c:v>6.3043894742773441</c:v>
                </c:pt>
                <c:pt idx="108" formatCode="0.0">
                  <c:v>7.1282045093910451</c:v>
                </c:pt>
                <c:pt idx="109" formatCode="0.0">
                  <c:v>7.1163365403038803</c:v>
                </c:pt>
                <c:pt idx="110" formatCode="0.0">
                  <c:v>7.2075418597120882</c:v>
                </c:pt>
                <c:pt idx="111" formatCode="0.0">
                  <c:v>7.7103625536009153</c:v>
                </c:pt>
                <c:pt idx="112" formatCode="0.0">
                  <c:v>8.1825730146508171</c:v>
                </c:pt>
                <c:pt idx="113" formatCode="0.0">
                  <c:v>8.2094128294198487</c:v>
                </c:pt>
                <c:pt idx="114" formatCode="0.0">
                  <c:v>8.3321128806199969</c:v>
                </c:pt>
                <c:pt idx="115" formatCode="0.0">
                  <c:v>8.1044931307073824</c:v>
                </c:pt>
                <c:pt idx="116" formatCode="0.0">
                  <c:v>7.808016114395036</c:v>
                </c:pt>
                <c:pt idx="117" formatCode="0.0">
                  <c:v>8.9005104156285011</c:v>
                </c:pt>
                <c:pt idx="118" formatCode="0.0">
                  <c:v>8.4217882830335302</c:v>
                </c:pt>
                <c:pt idx="119" formatCode="0.0">
                  <c:v>8.4553794829024174</c:v>
                </c:pt>
                <c:pt idx="120" formatCode="0.0">
                  <c:v>8.0017183838994121</c:v>
                </c:pt>
                <c:pt idx="121" formatCode="0.0">
                  <c:v>7.0128063125326099</c:v>
                </c:pt>
                <c:pt idx="122" formatCode="0.0">
                  <c:v>7.0215035677648014</c:v>
                </c:pt>
                <c:pt idx="123" formatCode="0.0">
                  <c:v>6.3200854229920083</c:v>
                </c:pt>
                <c:pt idx="124" formatCode="0.0">
                  <c:v>6.1148776166285543</c:v>
                </c:pt>
                <c:pt idx="125" formatCode="0.0">
                  <c:v>6.0452309290462765</c:v>
                </c:pt>
                <c:pt idx="126" formatCode="0.0">
                  <c:v>5.6029272436211572</c:v>
                </c:pt>
                <c:pt idx="127" formatCode="0.0">
                  <c:v>5.6428286795243006</c:v>
                </c:pt>
                <c:pt idx="128" formatCode="0.0">
                  <c:v>5.4618769158537779</c:v>
                </c:pt>
                <c:pt idx="129" formatCode="0.0">
                  <c:v>5.1875172026304952</c:v>
                </c:pt>
                <c:pt idx="130" formatCode="0.0">
                  <c:v>5.6511978312567699</c:v>
                </c:pt>
                <c:pt idx="131" formatCode="0.0">
                  <c:v>6.2199406668036215</c:v>
                </c:pt>
                <c:pt idx="132" formatCode="0.0">
                  <c:v>7.038682464328561</c:v>
                </c:pt>
                <c:pt idx="133" formatCode="0.0">
                  <c:v>8.5933661678807773</c:v>
                </c:pt>
                <c:pt idx="134" formatCode="0.0">
                  <c:v>8.3739534470926031</c:v>
                </c:pt>
                <c:pt idx="135" formatCode="0.0">
                  <c:v>8.6061219095873156</c:v>
                </c:pt>
                <c:pt idx="136" formatCode="0.0">
                  <c:v>8.6844846179607185</c:v>
                </c:pt>
                <c:pt idx="137" formatCode="0.0">
                  <c:v>8.4060691476840201</c:v>
                </c:pt>
                <c:pt idx="138" formatCode="0.0">
                  <c:v>8.1303574427279344</c:v>
                </c:pt>
                <c:pt idx="139" formatCode="0.0">
                  <c:v>7.4365188615706996</c:v>
                </c:pt>
                <c:pt idx="140" formatCode="0.0">
                  <c:v>7.3309030475243091</c:v>
                </c:pt>
                <c:pt idx="141" formatCode="0.0">
                  <c:v>7.249908514499519</c:v>
                </c:pt>
                <c:pt idx="142" formatCode="0.0">
                  <c:v>7.1472563700009175</c:v>
                </c:pt>
                <c:pt idx="143" formatCode="0.0">
                  <c:v>7.7052828341270194</c:v>
                </c:pt>
                <c:pt idx="144" formatCode="0.0">
                  <c:v>7.6073047789887234</c:v>
                </c:pt>
                <c:pt idx="145" formatCode="0.0">
                  <c:v>7.835461512553402</c:v>
                </c:pt>
                <c:pt idx="146" formatCode="0.0">
                  <c:v>8.096863249328953</c:v>
                </c:pt>
                <c:pt idx="147" formatCode="0.0">
                  <c:v>8.2143908370297591</c:v>
                </c:pt>
                <c:pt idx="148" formatCode="0.0">
                  <c:v>8.1167007633187929</c:v>
                </c:pt>
                <c:pt idx="149" formatCode="0.0">
                  <c:v>7.9104736944985419</c:v>
                </c:pt>
                <c:pt idx="150" formatCode="0.0">
                  <c:v>8.0155209927237259</c:v>
                </c:pt>
                <c:pt idx="151" formatCode="0.0">
                  <c:v>8.1743112850351594</c:v>
                </c:pt>
              </c:numCache>
            </c:numRef>
          </c:val>
          <c:smooth val="0"/>
        </c:ser>
        <c:dLbls>
          <c:showLegendKey val="0"/>
          <c:showVal val="0"/>
          <c:showCatName val="0"/>
          <c:showSerName val="0"/>
          <c:showPercent val="0"/>
          <c:showBubbleSize val="0"/>
        </c:dLbls>
        <c:marker val="1"/>
        <c:smooth val="0"/>
        <c:axId val="198781568"/>
        <c:axId val="198787456"/>
      </c:lineChart>
      <c:dateAx>
        <c:axId val="198781568"/>
        <c:scaling>
          <c:orientation val="minMax"/>
        </c:scaling>
        <c:delete val="0"/>
        <c:axPos val="b"/>
        <c:numFmt formatCode="[$-41D]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8787456"/>
        <c:crosses val="autoZero"/>
        <c:auto val="1"/>
        <c:lblOffset val="100"/>
        <c:baseTimeUnit val="months"/>
        <c:majorUnit val="4"/>
        <c:majorTimeUnit val="years"/>
        <c:minorUnit val="4"/>
        <c:minorTimeUnit val="months"/>
      </c:dateAx>
      <c:valAx>
        <c:axId val="198787456"/>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sz="700" baseline="0"/>
            </a:pPr>
            <a:endParaRPr lang="sv-SE"/>
          </a:p>
        </c:txPr>
        <c:crossAx val="198781568"/>
        <c:crossesAt val="0"/>
        <c:crossBetween val="midCat"/>
      </c:valAx>
      <c:spPr>
        <a:noFill/>
        <a:ln w="3175">
          <a:solidFill>
            <a:srgbClr val="000000"/>
          </a:solidFill>
          <a:prstDash val="solid"/>
        </a:ln>
      </c:spPr>
    </c:plotArea>
    <c:legend>
      <c:legendPos val="b"/>
      <c:layout>
        <c:manualLayout>
          <c:xMode val="edge"/>
          <c:yMode val="edge"/>
          <c:x val="8.4769451137219842E-2"/>
          <c:y val="6.702195318711926E-2"/>
          <c:w val="0.35912117990018261"/>
          <c:h val="0.46081945648993405"/>
        </c:manualLayout>
      </c:layout>
      <c:overlay val="0"/>
      <c:spPr>
        <a:noFill/>
        <a:ln w="25400">
          <a:noFill/>
        </a:ln>
      </c:spPr>
      <c:txPr>
        <a:bodyPr/>
        <a:lstStyle/>
        <a:p>
          <a:pPr>
            <a:defRPr sz="700" baseline="0"/>
          </a:pPr>
          <a:endParaRPr lang="sv-SE"/>
        </a:p>
      </c:tx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9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Sheet1!$B$2</c:f>
              <c:strCache>
                <c:ptCount val="1"/>
                <c:pt idx="0">
                  <c:v>Unga (15–24 år)</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Sheet1!$A$3:$A$111</c:f>
              <c:numCache>
                <c:formatCode>mmm\-yy</c:formatCode>
                <c:ptCount val="109"/>
                <c:pt idx="0">
                  <c:v>38353</c:v>
                </c:pt>
                <c:pt idx="1">
                  <c:v>38384</c:v>
                </c:pt>
                <c:pt idx="2">
                  <c:v>38412</c:v>
                </c:pt>
                <c:pt idx="3">
                  <c:v>38443</c:v>
                </c:pt>
                <c:pt idx="4">
                  <c:v>38473</c:v>
                </c:pt>
                <c:pt idx="5">
                  <c:v>38504</c:v>
                </c:pt>
                <c:pt idx="6">
                  <c:v>38534</c:v>
                </c:pt>
                <c:pt idx="7">
                  <c:v>38565</c:v>
                </c:pt>
                <c:pt idx="8">
                  <c:v>38596</c:v>
                </c:pt>
                <c:pt idx="9">
                  <c:v>38626</c:v>
                </c:pt>
                <c:pt idx="10">
                  <c:v>38657</c:v>
                </c:pt>
                <c:pt idx="11">
                  <c:v>38687</c:v>
                </c:pt>
                <c:pt idx="12">
                  <c:v>38718</c:v>
                </c:pt>
                <c:pt idx="13">
                  <c:v>38749</c:v>
                </c:pt>
                <c:pt idx="14">
                  <c:v>38777</c:v>
                </c:pt>
                <c:pt idx="15">
                  <c:v>38808</c:v>
                </c:pt>
                <c:pt idx="16">
                  <c:v>38838</c:v>
                </c:pt>
                <c:pt idx="17">
                  <c:v>38869</c:v>
                </c:pt>
                <c:pt idx="18">
                  <c:v>38899</c:v>
                </c:pt>
                <c:pt idx="19">
                  <c:v>38930</c:v>
                </c:pt>
                <c:pt idx="20">
                  <c:v>38961</c:v>
                </c:pt>
                <c:pt idx="21">
                  <c:v>38991</c:v>
                </c:pt>
                <c:pt idx="22">
                  <c:v>39022</c:v>
                </c:pt>
                <c:pt idx="23">
                  <c:v>39052</c:v>
                </c:pt>
                <c:pt idx="24">
                  <c:v>39083</c:v>
                </c:pt>
                <c:pt idx="25">
                  <c:v>39114</c:v>
                </c:pt>
                <c:pt idx="26">
                  <c:v>39142</c:v>
                </c:pt>
                <c:pt idx="27">
                  <c:v>39173</c:v>
                </c:pt>
                <c:pt idx="28">
                  <c:v>39203</c:v>
                </c:pt>
                <c:pt idx="29">
                  <c:v>39234</c:v>
                </c:pt>
                <c:pt idx="30">
                  <c:v>39264</c:v>
                </c:pt>
                <c:pt idx="31">
                  <c:v>39295</c:v>
                </c:pt>
                <c:pt idx="32">
                  <c:v>39326</c:v>
                </c:pt>
                <c:pt idx="33">
                  <c:v>39356</c:v>
                </c:pt>
                <c:pt idx="34">
                  <c:v>39387</c:v>
                </c:pt>
                <c:pt idx="35">
                  <c:v>39417</c:v>
                </c:pt>
                <c:pt idx="36">
                  <c:v>39448</c:v>
                </c:pt>
                <c:pt idx="37">
                  <c:v>39479</c:v>
                </c:pt>
                <c:pt idx="38">
                  <c:v>39508</c:v>
                </c:pt>
                <c:pt idx="39">
                  <c:v>39539</c:v>
                </c:pt>
                <c:pt idx="40">
                  <c:v>39569</c:v>
                </c:pt>
                <c:pt idx="41">
                  <c:v>39600</c:v>
                </c:pt>
                <c:pt idx="42">
                  <c:v>39630</c:v>
                </c:pt>
                <c:pt idx="43">
                  <c:v>39661</c:v>
                </c:pt>
                <c:pt idx="44">
                  <c:v>39692</c:v>
                </c:pt>
                <c:pt idx="45">
                  <c:v>39722</c:v>
                </c:pt>
                <c:pt idx="46">
                  <c:v>39753</c:v>
                </c:pt>
                <c:pt idx="47">
                  <c:v>39783</c:v>
                </c:pt>
                <c:pt idx="48">
                  <c:v>39814</c:v>
                </c:pt>
                <c:pt idx="49">
                  <c:v>39845</c:v>
                </c:pt>
                <c:pt idx="50">
                  <c:v>39873</c:v>
                </c:pt>
                <c:pt idx="51">
                  <c:v>39904</c:v>
                </c:pt>
                <c:pt idx="52">
                  <c:v>39934</c:v>
                </c:pt>
                <c:pt idx="53">
                  <c:v>39965</c:v>
                </c:pt>
                <c:pt idx="54">
                  <c:v>39995</c:v>
                </c:pt>
                <c:pt idx="55">
                  <c:v>40026</c:v>
                </c:pt>
                <c:pt idx="56">
                  <c:v>40057</c:v>
                </c:pt>
                <c:pt idx="57">
                  <c:v>40087</c:v>
                </c:pt>
                <c:pt idx="58">
                  <c:v>40118</c:v>
                </c:pt>
                <c:pt idx="59">
                  <c:v>40148</c:v>
                </c:pt>
                <c:pt idx="60">
                  <c:v>40179</c:v>
                </c:pt>
                <c:pt idx="61">
                  <c:v>40210</c:v>
                </c:pt>
                <c:pt idx="62">
                  <c:v>40238</c:v>
                </c:pt>
                <c:pt idx="63">
                  <c:v>40269</c:v>
                </c:pt>
                <c:pt idx="64">
                  <c:v>40299</c:v>
                </c:pt>
                <c:pt idx="65">
                  <c:v>40330</c:v>
                </c:pt>
                <c:pt idx="66">
                  <c:v>40360</c:v>
                </c:pt>
                <c:pt idx="67">
                  <c:v>40391</c:v>
                </c:pt>
                <c:pt idx="68">
                  <c:v>40422</c:v>
                </c:pt>
                <c:pt idx="69">
                  <c:v>40452</c:v>
                </c:pt>
                <c:pt idx="70">
                  <c:v>40483</c:v>
                </c:pt>
                <c:pt idx="71">
                  <c:v>40513</c:v>
                </c:pt>
                <c:pt idx="72">
                  <c:v>40544</c:v>
                </c:pt>
                <c:pt idx="73">
                  <c:v>40575</c:v>
                </c:pt>
                <c:pt idx="74">
                  <c:v>40603</c:v>
                </c:pt>
                <c:pt idx="75">
                  <c:v>40634</c:v>
                </c:pt>
                <c:pt idx="76">
                  <c:v>40664</c:v>
                </c:pt>
                <c:pt idx="77">
                  <c:v>40695</c:v>
                </c:pt>
                <c:pt idx="78">
                  <c:v>40725</c:v>
                </c:pt>
                <c:pt idx="79">
                  <c:v>40756</c:v>
                </c:pt>
                <c:pt idx="80">
                  <c:v>40787</c:v>
                </c:pt>
                <c:pt idx="81">
                  <c:v>40817</c:v>
                </c:pt>
                <c:pt idx="82">
                  <c:v>40848</c:v>
                </c:pt>
                <c:pt idx="83">
                  <c:v>40878</c:v>
                </c:pt>
                <c:pt idx="84">
                  <c:v>40909</c:v>
                </c:pt>
                <c:pt idx="85">
                  <c:v>40940</c:v>
                </c:pt>
                <c:pt idx="86">
                  <c:v>40969</c:v>
                </c:pt>
                <c:pt idx="87">
                  <c:v>41000</c:v>
                </c:pt>
                <c:pt idx="88">
                  <c:v>41030</c:v>
                </c:pt>
                <c:pt idx="89">
                  <c:v>41061</c:v>
                </c:pt>
                <c:pt idx="90">
                  <c:v>41091</c:v>
                </c:pt>
                <c:pt idx="91">
                  <c:v>41122</c:v>
                </c:pt>
                <c:pt idx="92">
                  <c:v>41153</c:v>
                </c:pt>
                <c:pt idx="93">
                  <c:v>41183</c:v>
                </c:pt>
                <c:pt idx="94">
                  <c:v>41214</c:v>
                </c:pt>
                <c:pt idx="95">
                  <c:v>41244</c:v>
                </c:pt>
                <c:pt idx="96">
                  <c:v>41275</c:v>
                </c:pt>
                <c:pt idx="97">
                  <c:v>41306</c:v>
                </c:pt>
                <c:pt idx="98">
                  <c:v>41334</c:v>
                </c:pt>
                <c:pt idx="99">
                  <c:v>41365</c:v>
                </c:pt>
                <c:pt idx="100">
                  <c:v>41395</c:v>
                </c:pt>
                <c:pt idx="101">
                  <c:v>41426</c:v>
                </c:pt>
                <c:pt idx="102">
                  <c:v>41456</c:v>
                </c:pt>
                <c:pt idx="103">
                  <c:v>41487</c:v>
                </c:pt>
                <c:pt idx="104">
                  <c:v>41518</c:v>
                </c:pt>
                <c:pt idx="105">
                  <c:v>41548</c:v>
                </c:pt>
                <c:pt idx="106">
                  <c:v>41579</c:v>
                </c:pt>
                <c:pt idx="107">
                  <c:v>41609</c:v>
                </c:pt>
                <c:pt idx="108">
                  <c:v>41640</c:v>
                </c:pt>
              </c:numCache>
            </c:numRef>
          </c:cat>
          <c:val>
            <c:numRef>
              <c:f>Sheet1!$B$3:$B$111</c:f>
              <c:numCache>
                <c:formatCode>General</c:formatCode>
                <c:ptCount val="109"/>
                <c:pt idx="2" formatCode="0.0">
                  <c:v>1.2531308315820933</c:v>
                </c:pt>
                <c:pt idx="3" formatCode="0.0">
                  <c:v>1.40968543935948</c:v>
                </c:pt>
                <c:pt idx="4" formatCode="0.0">
                  <c:v>1.4794028444708036</c:v>
                </c:pt>
                <c:pt idx="5" formatCode="0.0">
                  <c:v>1.54694381429644</c:v>
                </c:pt>
                <c:pt idx="6" formatCode="0.0">
                  <c:v>1.4203166423462201</c:v>
                </c:pt>
                <c:pt idx="7" formatCode="0.0">
                  <c:v>1.3792391714611265</c:v>
                </c:pt>
                <c:pt idx="8" formatCode="0.0">
                  <c:v>1.3113357931433767</c:v>
                </c:pt>
                <c:pt idx="9" formatCode="0.0">
                  <c:v>1.2617359875392866</c:v>
                </c:pt>
                <c:pt idx="10" formatCode="0.0">
                  <c:v>1.1954325943798965</c:v>
                </c:pt>
                <c:pt idx="11" formatCode="0.0">
                  <c:v>1.1720526451266167</c:v>
                </c:pt>
                <c:pt idx="12" formatCode="0.0">
                  <c:v>1.1497125629093701</c:v>
                </c:pt>
                <c:pt idx="13" formatCode="0.0">
                  <c:v>1.1071201379493401</c:v>
                </c:pt>
                <c:pt idx="14" formatCode="0.0">
                  <c:v>1.0824736106237467</c:v>
                </c:pt>
                <c:pt idx="15" formatCode="0.0">
                  <c:v>1.0889700538962801</c:v>
                </c:pt>
                <c:pt idx="16" formatCode="0.0">
                  <c:v>1.1330581323759401</c:v>
                </c:pt>
                <c:pt idx="17" formatCode="0.0">
                  <c:v>1.15637143715914</c:v>
                </c:pt>
                <c:pt idx="18" formatCode="0.0">
                  <c:v>1.1260803107344166</c:v>
                </c:pt>
                <c:pt idx="19" formatCode="0.0">
                  <c:v>1.090268391572</c:v>
                </c:pt>
                <c:pt idx="20" formatCode="0.0">
                  <c:v>1.0179934366829393</c:v>
                </c:pt>
                <c:pt idx="21" formatCode="0.0">
                  <c:v>0.97923512063574558</c:v>
                </c:pt>
                <c:pt idx="22" formatCode="0.0">
                  <c:v>0.90322029706550799</c:v>
                </c:pt>
                <c:pt idx="23" formatCode="0.0">
                  <c:v>0.85901612821885787</c:v>
                </c:pt>
                <c:pt idx="24" formatCode="0.0">
                  <c:v>0.83588859688128336</c:v>
                </c:pt>
                <c:pt idx="25" formatCode="0.0">
                  <c:v>0.82388351706129059</c:v>
                </c:pt>
                <c:pt idx="26" formatCode="0.0">
                  <c:v>0.81323615234149627</c:v>
                </c:pt>
                <c:pt idx="27" formatCode="0.0">
                  <c:v>0.78824690780281603</c:v>
                </c:pt>
                <c:pt idx="28" formatCode="0.0">
                  <c:v>0.76796468103586124</c:v>
                </c:pt>
                <c:pt idx="29" formatCode="0.0">
                  <c:v>0.73517187335233425</c:v>
                </c:pt>
                <c:pt idx="30" formatCode="0.0">
                  <c:v>0.74433637340342373</c:v>
                </c:pt>
                <c:pt idx="31" formatCode="0.0">
                  <c:v>0.75071629551085639</c:v>
                </c:pt>
                <c:pt idx="32" formatCode="0.0">
                  <c:v>0.77217826924839794</c:v>
                </c:pt>
                <c:pt idx="33" formatCode="0.0">
                  <c:v>0.79001982558504735</c:v>
                </c:pt>
                <c:pt idx="34" formatCode="0.0">
                  <c:v>0.79796683843566063</c:v>
                </c:pt>
                <c:pt idx="35" formatCode="0.0">
                  <c:v>0.77012395486220908</c:v>
                </c:pt>
                <c:pt idx="36" formatCode="0.0">
                  <c:v>0.75542379933530268</c:v>
                </c:pt>
                <c:pt idx="37" formatCode="0.0">
                  <c:v>0.75796880678147971</c:v>
                </c:pt>
                <c:pt idx="38" formatCode="0.0">
                  <c:v>0.76482738866092603</c:v>
                </c:pt>
                <c:pt idx="39" formatCode="0.0">
                  <c:v>0.77862473513962038</c:v>
                </c:pt>
                <c:pt idx="40" formatCode="0.0">
                  <c:v>0.74472903110248134</c:v>
                </c:pt>
                <c:pt idx="41" formatCode="0.0">
                  <c:v>0.71560845601847001</c:v>
                </c:pt>
                <c:pt idx="42" formatCode="0.0">
                  <c:v>0.68603531974289123</c:v>
                </c:pt>
                <c:pt idx="43" formatCode="0.0">
                  <c:v>0.70810850987235296</c:v>
                </c:pt>
                <c:pt idx="44" formatCode="0.0">
                  <c:v>0.81603170928208835</c:v>
                </c:pt>
                <c:pt idx="45" formatCode="0.0">
                  <c:v>0.88694836438883062</c:v>
                </c:pt>
                <c:pt idx="46" formatCode="0.0">
                  <c:v>0.98697257663257665</c:v>
                </c:pt>
                <c:pt idx="47" formatCode="0.0">
                  <c:v>1.074817887016625</c:v>
                </c:pt>
                <c:pt idx="48" formatCode="0.0">
                  <c:v>1.12222025055727</c:v>
                </c:pt>
                <c:pt idx="49" formatCode="0.0">
                  <c:v>1.1736544503948831</c:v>
                </c:pt>
                <c:pt idx="50" formatCode="0.0">
                  <c:v>1.2013654185646701</c:v>
                </c:pt>
                <c:pt idx="51" formatCode="0.0">
                  <c:v>1.2341519412549566</c:v>
                </c:pt>
                <c:pt idx="52" formatCode="0.0">
                  <c:v>1.1650750875598801</c:v>
                </c:pt>
                <c:pt idx="53" formatCode="0.0">
                  <c:v>1.1177419407394735</c:v>
                </c:pt>
                <c:pt idx="54" formatCode="0.0">
                  <c:v>1.0958570807913368</c:v>
                </c:pt>
                <c:pt idx="55" formatCode="0.0">
                  <c:v>1.1162730071194333</c:v>
                </c:pt>
                <c:pt idx="56" formatCode="0.0">
                  <c:v>1.1013649458471235</c:v>
                </c:pt>
                <c:pt idx="57" formatCode="0.0">
                  <c:v>1.0573139558401934</c:v>
                </c:pt>
                <c:pt idx="58" formatCode="0.0">
                  <c:v>1.04464171579762</c:v>
                </c:pt>
                <c:pt idx="59" formatCode="0.0">
                  <c:v>1.0083294854386631</c:v>
                </c:pt>
                <c:pt idx="60" formatCode="0.0">
                  <c:v>0.98480322502378626</c:v>
                </c:pt>
                <c:pt idx="61" formatCode="0.0">
                  <c:v>0.96697564188096863</c:v>
                </c:pt>
                <c:pt idx="62" formatCode="0.0">
                  <c:v>0.98489830509048237</c:v>
                </c:pt>
                <c:pt idx="63" formatCode="0.0">
                  <c:v>1.0084533567698957</c:v>
                </c:pt>
                <c:pt idx="64" formatCode="0.0">
                  <c:v>1.0317621634325567</c:v>
                </c:pt>
                <c:pt idx="65" formatCode="0.0">
                  <c:v>1.1035685062677367</c:v>
                </c:pt>
                <c:pt idx="66" formatCode="0.0">
                  <c:v>1.0993466070366267</c:v>
                </c:pt>
                <c:pt idx="67" formatCode="0.0">
                  <c:v>1.1011145835560501</c:v>
                </c:pt>
                <c:pt idx="68" formatCode="0.0">
                  <c:v>1.0224947467737666</c:v>
                </c:pt>
                <c:pt idx="69" formatCode="0.0">
                  <c:v>0.99885364577313773</c:v>
                </c:pt>
                <c:pt idx="70" formatCode="0.0">
                  <c:v>0.97227255317454897</c:v>
                </c:pt>
                <c:pt idx="71" formatCode="0.0">
                  <c:v>0.95014938568404306</c:v>
                </c:pt>
                <c:pt idx="72" formatCode="0.0">
                  <c:v>0.93917559879336299</c:v>
                </c:pt>
                <c:pt idx="73" formatCode="0.0">
                  <c:v>0.93497135969660305</c:v>
                </c:pt>
                <c:pt idx="74" formatCode="0.0">
                  <c:v>0.95085996587707333</c:v>
                </c:pt>
                <c:pt idx="75" formatCode="0.0">
                  <c:v>0.96187811723848815</c:v>
                </c:pt>
                <c:pt idx="76" formatCode="0.0">
                  <c:v>0.98469892206777343</c:v>
                </c:pt>
                <c:pt idx="77" formatCode="0.0">
                  <c:v>0.99003304275773907</c:v>
                </c:pt>
                <c:pt idx="78" formatCode="0.0">
                  <c:v>0.97951995943900327</c:v>
                </c:pt>
                <c:pt idx="79" formatCode="0.0">
                  <c:v>0.98275892153056998</c:v>
                </c:pt>
                <c:pt idx="80" formatCode="0.0">
                  <c:v>0.98570081736909332</c:v>
                </c:pt>
                <c:pt idx="81" formatCode="0.0">
                  <c:v>1.0183210936877034</c:v>
                </c:pt>
                <c:pt idx="82" formatCode="0.0">
                  <c:v>1.01632924041988</c:v>
                </c:pt>
                <c:pt idx="83" formatCode="0.0">
                  <c:v>1.0183729552482701</c:v>
                </c:pt>
                <c:pt idx="84" formatCode="0.0">
                  <c:v>1.0365411190033667</c:v>
                </c:pt>
                <c:pt idx="85" formatCode="0.0">
                  <c:v>1.0485166735229801</c:v>
                </c:pt>
                <c:pt idx="86" formatCode="0.0">
                  <c:v>1.0339245951822427</c:v>
                </c:pt>
                <c:pt idx="87" formatCode="0.0">
                  <c:v>1.022312884319976</c:v>
                </c:pt>
                <c:pt idx="88" formatCode="0.0">
                  <c:v>1.005658606222726</c:v>
                </c:pt>
                <c:pt idx="89" formatCode="0.0">
                  <c:v>1.0393642516724599</c:v>
                </c:pt>
                <c:pt idx="90" formatCode="0.0">
                  <c:v>1.0615157360743899</c:v>
                </c:pt>
                <c:pt idx="91" formatCode="0.0">
                  <c:v>1.08461241070129</c:v>
                </c:pt>
                <c:pt idx="92" formatCode="0.0">
                  <c:v>1.06709282776918</c:v>
                </c:pt>
                <c:pt idx="93" formatCode="0.0">
                  <c:v>1.0815261715149367</c:v>
                </c:pt>
                <c:pt idx="94" formatCode="0.0">
                  <c:v>1.0820037128325168</c:v>
                </c:pt>
                <c:pt idx="95" formatCode="0.0">
                  <c:v>1.0578067696015714</c:v>
                </c:pt>
                <c:pt idx="96" formatCode="0.0">
                  <c:v>1.0483839898186247</c:v>
                </c:pt>
                <c:pt idx="97" formatCode="0.0">
                  <c:v>1.0343842253782314</c:v>
                </c:pt>
                <c:pt idx="98" formatCode="0.0">
                  <c:v>1.0298699712337813</c:v>
                </c:pt>
                <c:pt idx="99" formatCode="0.0">
                  <c:v>1.0775327539428914</c:v>
                </c:pt>
                <c:pt idx="100" formatCode="0.0">
                  <c:v>1.0721212829237314</c:v>
                </c:pt>
                <c:pt idx="101" formatCode="0.0">
                  <c:v>1.1001501812725734</c:v>
                </c:pt>
                <c:pt idx="102" formatCode="0.0">
                  <c:v>1.0550440591300498</c:v>
                </c:pt>
                <c:pt idx="103" formatCode="0.0">
                  <c:v>1.0402914232857416</c:v>
                </c:pt>
                <c:pt idx="104" formatCode="0.0">
                  <c:v>1.0392254111009216</c:v>
                </c:pt>
                <c:pt idx="105" formatCode="0.0">
                  <c:v>1.0069402598727315</c:v>
                </c:pt>
                <c:pt idx="106" formatCode="0.0">
                  <c:v>0.9992042150475392</c:v>
                </c:pt>
                <c:pt idx="107" formatCode="0.0">
                  <c:v>0.96913978327772499</c:v>
                </c:pt>
                <c:pt idx="108" formatCode="0.0">
                  <c:v>0.9511634924915966</c:v>
                </c:pt>
              </c:numCache>
            </c:numRef>
          </c:val>
          <c:smooth val="0"/>
        </c:ser>
        <c:ser>
          <c:idx val="1"/>
          <c:order val="1"/>
          <c:tx>
            <c:strRef>
              <c:f>Sheet1!$C$2</c:f>
              <c:strCache>
                <c:ptCount val="1"/>
                <c:pt idx="0">
                  <c:v>Äldre (55–64 år)</c:v>
                </c:pt>
              </c:strCache>
            </c:strRef>
          </c:tx>
          <c:spPr>
            <a:ln w="25400">
              <a:solidFill>
                <a:srgbClr val="000000"/>
              </a:solidFill>
              <a:prstDash val="solid"/>
            </a:ln>
          </c:spPr>
          <c:marker>
            <c:symbol val="none"/>
          </c:marker>
          <c:cat>
            <c:numRef>
              <c:f>Sheet1!$A$3:$A$111</c:f>
              <c:numCache>
                <c:formatCode>mmm\-yy</c:formatCode>
                <c:ptCount val="109"/>
                <c:pt idx="0">
                  <c:v>38353</c:v>
                </c:pt>
                <c:pt idx="1">
                  <c:v>38384</c:v>
                </c:pt>
                <c:pt idx="2">
                  <c:v>38412</c:v>
                </c:pt>
                <c:pt idx="3">
                  <c:v>38443</c:v>
                </c:pt>
                <c:pt idx="4">
                  <c:v>38473</c:v>
                </c:pt>
                <c:pt idx="5">
                  <c:v>38504</c:v>
                </c:pt>
                <c:pt idx="6">
                  <c:v>38534</c:v>
                </c:pt>
                <c:pt idx="7">
                  <c:v>38565</c:v>
                </c:pt>
                <c:pt idx="8">
                  <c:v>38596</c:v>
                </c:pt>
                <c:pt idx="9">
                  <c:v>38626</c:v>
                </c:pt>
                <c:pt idx="10">
                  <c:v>38657</c:v>
                </c:pt>
                <c:pt idx="11">
                  <c:v>38687</c:v>
                </c:pt>
                <c:pt idx="12">
                  <c:v>38718</c:v>
                </c:pt>
                <c:pt idx="13">
                  <c:v>38749</c:v>
                </c:pt>
                <c:pt idx="14">
                  <c:v>38777</c:v>
                </c:pt>
                <c:pt idx="15">
                  <c:v>38808</c:v>
                </c:pt>
                <c:pt idx="16">
                  <c:v>38838</c:v>
                </c:pt>
                <c:pt idx="17">
                  <c:v>38869</c:v>
                </c:pt>
                <c:pt idx="18">
                  <c:v>38899</c:v>
                </c:pt>
                <c:pt idx="19">
                  <c:v>38930</c:v>
                </c:pt>
                <c:pt idx="20">
                  <c:v>38961</c:v>
                </c:pt>
                <c:pt idx="21">
                  <c:v>38991</c:v>
                </c:pt>
                <c:pt idx="22">
                  <c:v>39022</c:v>
                </c:pt>
                <c:pt idx="23">
                  <c:v>39052</c:v>
                </c:pt>
                <c:pt idx="24">
                  <c:v>39083</c:v>
                </c:pt>
                <c:pt idx="25">
                  <c:v>39114</c:v>
                </c:pt>
                <c:pt idx="26">
                  <c:v>39142</c:v>
                </c:pt>
                <c:pt idx="27">
                  <c:v>39173</c:v>
                </c:pt>
                <c:pt idx="28">
                  <c:v>39203</c:v>
                </c:pt>
                <c:pt idx="29">
                  <c:v>39234</c:v>
                </c:pt>
                <c:pt idx="30">
                  <c:v>39264</c:v>
                </c:pt>
                <c:pt idx="31">
                  <c:v>39295</c:v>
                </c:pt>
                <c:pt idx="32">
                  <c:v>39326</c:v>
                </c:pt>
                <c:pt idx="33">
                  <c:v>39356</c:v>
                </c:pt>
                <c:pt idx="34">
                  <c:v>39387</c:v>
                </c:pt>
                <c:pt idx="35">
                  <c:v>39417</c:v>
                </c:pt>
                <c:pt idx="36">
                  <c:v>39448</c:v>
                </c:pt>
                <c:pt idx="37">
                  <c:v>39479</c:v>
                </c:pt>
                <c:pt idx="38">
                  <c:v>39508</c:v>
                </c:pt>
                <c:pt idx="39">
                  <c:v>39539</c:v>
                </c:pt>
                <c:pt idx="40">
                  <c:v>39569</c:v>
                </c:pt>
                <c:pt idx="41">
                  <c:v>39600</c:v>
                </c:pt>
                <c:pt idx="42">
                  <c:v>39630</c:v>
                </c:pt>
                <c:pt idx="43">
                  <c:v>39661</c:v>
                </c:pt>
                <c:pt idx="44">
                  <c:v>39692</c:v>
                </c:pt>
                <c:pt idx="45">
                  <c:v>39722</c:v>
                </c:pt>
                <c:pt idx="46">
                  <c:v>39753</c:v>
                </c:pt>
                <c:pt idx="47">
                  <c:v>39783</c:v>
                </c:pt>
                <c:pt idx="48">
                  <c:v>39814</c:v>
                </c:pt>
                <c:pt idx="49">
                  <c:v>39845</c:v>
                </c:pt>
                <c:pt idx="50">
                  <c:v>39873</c:v>
                </c:pt>
                <c:pt idx="51">
                  <c:v>39904</c:v>
                </c:pt>
                <c:pt idx="52">
                  <c:v>39934</c:v>
                </c:pt>
                <c:pt idx="53">
                  <c:v>39965</c:v>
                </c:pt>
                <c:pt idx="54">
                  <c:v>39995</c:v>
                </c:pt>
                <c:pt idx="55">
                  <c:v>40026</c:v>
                </c:pt>
                <c:pt idx="56">
                  <c:v>40057</c:v>
                </c:pt>
                <c:pt idx="57">
                  <c:v>40087</c:v>
                </c:pt>
                <c:pt idx="58">
                  <c:v>40118</c:v>
                </c:pt>
                <c:pt idx="59">
                  <c:v>40148</c:v>
                </c:pt>
                <c:pt idx="60">
                  <c:v>40179</c:v>
                </c:pt>
                <c:pt idx="61">
                  <c:v>40210</c:v>
                </c:pt>
                <c:pt idx="62">
                  <c:v>40238</c:v>
                </c:pt>
                <c:pt idx="63">
                  <c:v>40269</c:v>
                </c:pt>
                <c:pt idx="64">
                  <c:v>40299</c:v>
                </c:pt>
                <c:pt idx="65">
                  <c:v>40330</c:v>
                </c:pt>
                <c:pt idx="66">
                  <c:v>40360</c:v>
                </c:pt>
                <c:pt idx="67">
                  <c:v>40391</c:v>
                </c:pt>
                <c:pt idx="68">
                  <c:v>40422</c:v>
                </c:pt>
                <c:pt idx="69">
                  <c:v>40452</c:v>
                </c:pt>
                <c:pt idx="70">
                  <c:v>40483</c:v>
                </c:pt>
                <c:pt idx="71">
                  <c:v>40513</c:v>
                </c:pt>
                <c:pt idx="72">
                  <c:v>40544</c:v>
                </c:pt>
                <c:pt idx="73">
                  <c:v>40575</c:v>
                </c:pt>
                <c:pt idx="74">
                  <c:v>40603</c:v>
                </c:pt>
                <c:pt idx="75">
                  <c:v>40634</c:v>
                </c:pt>
                <c:pt idx="76">
                  <c:v>40664</c:v>
                </c:pt>
                <c:pt idx="77">
                  <c:v>40695</c:v>
                </c:pt>
                <c:pt idx="78">
                  <c:v>40725</c:v>
                </c:pt>
                <c:pt idx="79">
                  <c:v>40756</c:v>
                </c:pt>
                <c:pt idx="80">
                  <c:v>40787</c:v>
                </c:pt>
                <c:pt idx="81">
                  <c:v>40817</c:v>
                </c:pt>
                <c:pt idx="82">
                  <c:v>40848</c:v>
                </c:pt>
                <c:pt idx="83">
                  <c:v>40878</c:v>
                </c:pt>
                <c:pt idx="84">
                  <c:v>40909</c:v>
                </c:pt>
                <c:pt idx="85">
                  <c:v>40940</c:v>
                </c:pt>
                <c:pt idx="86">
                  <c:v>40969</c:v>
                </c:pt>
                <c:pt idx="87">
                  <c:v>41000</c:v>
                </c:pt>
                <c:pt idx="88">
                  <c:v>41030</c:v>
                </c:pt>
                <c:pt idx="89">
                  <c:v>41061</c:v>
                </c:pt>
                <c:pt idx="90">
                  <c:v>41091</c:v>
                </c:pt>
                <c:pt idx="91">
                  <c:v>41122</c:v>
                </c:pt>
                <c:pt idx="92">
                  <c:v>41153</c:v>
                </c:pt>
                <c:pt idx="93">
                  <c:v>41183</c:v>
                </c:pt>
                <c:pt idx="94">
                  <c:v>41214</c:v>
                </c:pt>
                <c:pt idx="95">
                  <c:v>41244</c:v>
                </c:pt>
                <c:pt idx="96">
                  <c:v>41275</c:v>
                </c:pt>
                <c:pt idx="97">
                  <c:v>41306</c:v>
                </c:pt>
                <c:pt idx="98">
                  <c:v>41334</c:v>
                </c:pt>
                <c:pt idx="99">
                  <c:v>41365</c:v>
                </c:pt>
                <c:pt idx="100">
                  <c:v>41395</c:v>
                </c:pt>
                <c:pt idx="101">
                  <c:v>41426</c:v>
                </c:pt>
                <c:pt idx="102">
                  <c:v>41456</c:v>
                </c:pt>
                <c:pt idx="103">
                  <c:v>41487</c:v>
                </c:pt>
                <c:pt idx="104">
                  <c:v>41518</c:v>
                </c:pt>
                <c:pt idx="105">
                  <c:v>41548</c:v>
                </c:pt>
                <c:pt idx="106">
                  <c:v>41579</c:v>
                </c:pt>
                <c:pt idx="107">
                  <c:v>41609</c:v>
                </c:pt>
                <c:pt idx="108">
                  <c:v>41640</c:v>
                </c:pt>
              </c:numCache>
            </c:numRef>
          </c:cat>
          <c:val>
            <c:numRef>
              <c:f>Sheet1!$C$3:$C$111</c:f>
              <c:numCache>
                <c:formatCode>General</c:formatCode>
                <c:ptCount val="109"/>
                <c:pt idx="2" formatCode="0.0">
                  <c:v>0.23682969846237434</c:v>
                </c:pt>
                <c:pt idx="3" formatCode="0.0">
                  <c:v>0.23658836911948133</c:v>
                </c:pt>
                <c:pt idx="4" formatCode="0.0">
                  <c:v>0.23686162643202935</c:v>
                </c:pt>
                <c:pt idx="5" formatCode="0.0">
                  <c:v>0.23399945927968735</c:v>
                </c:pt>
                <c:pt idx="6" formatCode="0.0">
                  <c:v>0.23493915067212534</c:v>
                </c:pt>
                <c:pt idx="7" formatCode="0.0">
                  <c:v>0.23025637210002733</c:v>
                </c:pt>
                <c:pt idx="8" formatCode="0.0">
                  <c:v>0.22162545642000131</c:v>
                </c:pt>
                <c:pt idx="9" formatCode="0.0">
                  <c:v>0.21356640120801232</c:v>
                </c:pt>
                <c:pt idx="10" formatCode="0.0">
                  <c:v>0.20732293154326631</c:v>
                </c:pt>
                <c:pt idx="11" formatCode="0.0">
                  <c:v>0.20685283152995329</c:v>
                </c:pt>
                <c:pt idx="12" formatCode="0.0">
                  <c:v>0.20572915583531834</c:v>
                </c:pt>
                <c:pt idx="13" formatCode="0.0">
                  <c:v>0.19831685758868867</c:v>
                </c:pt>
                <c:pt idx="14" formatCode="0.0">
                  <c:v>0.19482237767399768</c:v>
                </c:pt>
                <c:pt idx="15" formatCode="0.0">
                  <c:v>0.18478463507808832</c:v>
                </c:pt>
                <c:pt idx="16" formatCode="0.0">
                  <c:v>0.18908528432130767</c:v>
                </c:pt>
                <c:pt idx="17" formatCode="0.0">
                  <c:v>0.18610441706916533</c:v>
                </c:pt>
                <c:pt idx="18" formatCode="0.0">
                  <c:v>0.19153792467898301</c:v>
                </c:pt>
                <c:pt idx="19" formatCode="0.0">
                  <c:v>0.18578265882090536</c:v>
                </c:pt>
                <c:pt idx="20" formatCode="0.0">
                  <c:v>0.18494113373342799</c:v>
                </c:pt>
                <c:pt idx="21" formatCode="0.0">
                  <c:v>0.18157694710750302</c:v>
                </c:pt>
                <c:pt idx="22" formatCode="0.0">
                  <c:v>0.17516929235077469</c:v>
                </c:pt>
                <c:pt idx="23" formatCode="0.0">
                  <c:v>0.17014641293288235</c:v>
                </c:pt>
                <c:pt idx="24" formatCode="0.0">
                  <c:v>0.16396225080736168</c:v>
                </c:pt>
                <c:pt idx="25" formatCode="0.0">
                  <c:v>0.16030430756648967</c:v>
                </c:pt>
                <c:pt idx="26" formatCode="0.0">
                  <c:v>0.15246523198350234</c:v>
                </c:pt>
                <c:pt idx="27" formatCode="0.0">
                  <c:v>0.14685115680391</c:v>
                </c:pt>
                <c:pt idx="28" formatCode="0.0">
                  <c:v>0.14236616820524833</c:v>
                </c:pt>
                <c:pt idx="29" formatCode="0.0">
                  <c:v>0.13898891909122768</c:v>
                </c:pt>
                <c:pt idx="30" formatCode="0.0">
                  <c:v>0.14133378848683867</c:v>
                </c:pt>
                <c:pt idx="31" formatCode="0.0">
                  <c:v>0.14310114304426266</c:v>
                </c:pt>
                <c:pt idx="32" formatCode="0.0">
                  <c:v>0.14413794660050969</c:v>
                </c:pt>
                <c:pt idx="33" formatCode="0.0">
                  <c:v>0.14335424592796264</c:v>
                </c:pt>
                <c:pt idx="34" formatCode="0.0">
                  <c:v>0.14458839537382298</c:v>
                </c:pt>
                <c:pt idx="35" formatCode="0.0">
                  <c:v>0.14642500574917736</c:v>
                </c:pt>
                <c:pt idx="36" formatCode="0.0">
                  <c:v>0.1471737752064177</c:v>
                </c:pt>
                <c:pt idx="37" formatCode="0.0">
                  <c:v>0.14538341176483402</c:v>
                </c:pt>
                <c:pt idx="38" formatCode="0.0">
                  <c:v>0.14167543816506434</c:v>
                </c:pt>
                <c:pt idx="39" formatCode="0.0">
                  <c:v>0.14139567584234669</c:v>
                </c:pt>
                <c:pt idx="40" formatCode="0.0">
                  <c:v>0.14000892798163</c:v>
                </c:pt>
                <c:pt idx="41" formatCode="0.0">
                  <c:v>0.14481906587237234</c:v>
                </c:pt>
                <c:pt idx="42" formatCode="0.0">
                  <c:v>0.14290692371255634</c:v>
                </c:pt>
                <c:pt idx="43" formatCode="0.0">
                  <c:v>0.14559739498948632</c:v>
                </c:pt>
                <c:pt idx="44" formatCode="0.0">
                  <c:v>0.15163799092751265</c:v>
                </c:pt>
                <c:pt idx="45" formatCode="0.0">
                  <c:v>0.15768906615028766</c:v>
                </c:pt>
                <c:pt idx="46" formatCode="0.0">
                  <c:v>0.16997657835625302</c:v>
                </c:pt>
                <c:pt idx="47" formatCode="0.0">
                  <c:v>0.18225046383026733</c:v>
                </c:pt>
                <c:pt idx="48" formatCode="0.0">
                  <c:v>0.19514225942713967</c:v>
                </c:pt>
                <c:pt idx="49" formatCode="0.0">
                  <c:v>0.21021420267913069</c:v>
                </c:pt>
                <c:pt idx="50" formatCode="0.0">
                  <c:v>0.22194387264587101</c:v>
                </c:pt>
                <c:pt idx="51" formatCode="0.0">
                  <c:v>0.23305828083621569</c:v>
                </c:pt>
                <c:pt idx="52" formatCode="0.0">
                  <c:v>0.23079102872895066</c:v>
                </c:pt>
                <c:pt idx="53" formatCode="0.0">
                  <c:v>0.23008709681899867</c:v>
                </c:pt>
                <c:pt idx="54" formatCode="0.0">
                  <c:v>0.22232666550265401</c:v>
                </c:pt>
                <c:pt idx="55" formatCode="0.0">
                  <c:v>0.22065120986035636</c:v>
                </c:pt>
                <c:pt idx="56" formatCode="0.0">
                  <c:v>0.21475577792422831</c:v>
                </c:pt>
                <c:pt idx="57" formatCode="0.0">
                  <c:v>0.21731197377766601</c:v>
                </c:pt>
                <c:pt idx="58" formatCode="0.0">
                  <c:v>0.21637505827044934</c:v>
                </c:pt>
                <c:pt idx="59" formatCode="0.0">
                  <c:v>0.20924907357159836</c:v>
                </c:pt>
                <c:pt idx="60" formatCode="0.0">
                  <c:v>0.20322050554277069</c:v>
                </c:pt>
                <c:pt idx="61" formatCode="0.0">
                  <c:v>0.20106859661635901</c:v>
                </c:pt>
                <c:pt idx="62" formatCode="0.0">
                  <c:v>0.21077718019718863</c:v>
                </c:pt>
                <c:pt idx="63" formatCode="0.0">
                  <c:v>0.20749673446018835</c:v>
                </c:pt>
                <c:pt idx="64" formatCode="0.0">
                  <c:v>0.21117234801145535</c:v>
                </c:pt>
                <c:pt idx="65" formatCode="0.0">
                  <c:v>0.20644113186469734</c:v>
                </c:pt>
                <c:pt idx="66" formatCode="0.0">
                  <c:v>0.21040396212897602</c:v>
                </c:pt>
                <c:pt idx="67" formatCode="0.0">
                  <c:v>0.20424827048835534</c:v>
                </c:pt>
                <c:pt idx="68" formatCode="0.0">
                  <c:v>0.19794119247183764</c:v>
                </c:pt>
                <c:pt idx="69" formatCode="0.0">
                  <c:v>0.189895982679088</c:v>
                </c:pt>
                <c:pt idx="70" formatCode="0.0">
                  <c:v>0.19405178747966464</c:v>
                </c:pt>
                <c:pt idx="71" formatCode="0.0">
                  <c:v>0.18831898133535899</c:v>
                </c:pt>
                <c:pt idx="72" formatCode="0.0">
                  <c:v>0.18502361166433534</c:v>
                </c:pt>
                <c:pt idx="73" formatCode="0.0">
                  <c:v>0.17131952715039933</c:v>
                </c:pt>
                <c:pt idx="74" formatCode="0.0">
                  <c:v>0.17383202004738832</c:v>
                </c:pt>
                <c:pt idx="75" formatCode="0.0">
                  <c:v>0.17730590335690832</c:v>
                </c:pt>
                <c:pt idx="76" formatCode="0.0">
                  <c:v>0.18864280539148801</c:v>
                </c:pt>
                <c:pt idx="77" formatCode="0.0">
                  <c:v>0.18660375161314532</c:v>
                </c:pt>
                <c:pt idx="78" formatCode="0.0">
                  <c:v>0.18506887513534634</c:v>
                </c:pt>
                <c:pt idx="79" formatCode="0.0">
                  <c:v>0.17953016811640132</c:v>
                </c:pt>
                <c:pt idx="80" formatCode="0.0">
                  <c:v>0.18331504689899367</c:v>
                </c:pt>
                <c:pt idx="81" formatCode="0.0">
                  <c:v>0.18860884437636702</c:v>
                </c:pt>
                <c:pt idx="82" formatCode="0.0">
                  <c:v>0.18733346411432064</c:v>
                </c:pt>
                <c:pt idx="83" formatCode="0.0">
                  <c:v>0.19222092435000601</c:v>
                </c:pt>
                <c:pt idx="84" formatCode="0.0">
                  <c:v>0.20409531227094133</c:v>
                </c:pt>
                <c:pt idx="85" formatCode="0.0">
                  <c:v>0.20638633546874766</c:v>
                </c:pt>
                <c:pt idx="86" formatCode="0.0">
                  <c:v>0.20064313912020568</c:v>
                </c:pt>
                <c:pt idx="87" formatCode="0.0">
                  <c:v>0.18745121989062799</c:v>
                </c:pt>
                <c:pt idx="88" formatCode="0.0">
                  <c:v>0.18777318272456134</c:v>
                </c:pt>
                <c:pt idx="89" formatCode="0.0">
                  <c:v>0.18951899613646331</c:v>
                </c:pt>
                <c:pt idx="90" formatCode="0.0">
                  <c:v>0.19264154577108769</c:v>
                </c:pt>
                <c:pt idx="91" formatCode="0.0">
                  <c:v>0.195354853211645</c:v>
                </c:pt>
                <c:pt idx="92" formatCode="0.0">
                  <c:v>0.19575037770827031</c:v>
                </c:pt>
                <c:pt idx="93" formatCode="0.0">
                  <c:v>0.20822414758960597</c:v>
                </c:pt>
                <c:pt idx="94" formatCode="0.0">
                  <c:v>0.20975838514640532</c:v>
                </c:pt>
                <c:pt idx="95" formatCode="0.0">
                  <c:v>0.20978705769192932</c:v>
                </c:pt>
                <c:pt idx="96" formatCode="0.0">
                  <c:v>0.20143775284810397</c:v>
                </c:pt>
                <c:pt idx="97" formatCode="0.0">
                  <c:v>0.20205563198345766</c:v>
                </c:pt>
                <c:pt idx="98" formatCode="0.0">
                  <c:v>0.20428124652882299</c:v>
                </c:pt>
                <c:pt idx="99" formatCode="0.0">
                  <c:v>0.21579437029280032</c:v>
                </c:pt>
                <c:pt idx="100" formatCode="0.0">
                  <c:v>0.21285317528497436</c:v>
                </c:pt>
                <c:pt idx="101" formatCode="0.0">
                  <c:v>0.21386950125665463</c:v>
                </c:pt>
                <c:pt idx="102" formatCode="0.0">
                  <c:v>0.20887190014376633</c:v>
                </c:pt>
                <c:pt idx="103" formatCode="0.0">
                  <c:v>0.21025103953681068</c:v>
                </c:pt>
                <c:pt idx="104" formatCode="0.0">
                  <c:v>0.21317797735642732</c:v>
                </c:pt>
                <c:pt idx="105" formatCode="0.0">
                  <c:v>0.20530494314347633</c:v>
                </c:pt>
                <c:pt idx="106" formatCode="0.0">
                  <c:v>0.20400854658865933</c:v>
                </c:pt>
                <c:pt idx="107" formatCode="0.0">
                  <c:v>0.19811247470551699</c:v>
                </c:pt>
                <c:pt idx="108" formatCode="0.0">
                  <c:v>0.19364963714704234</c:v>
                </c:pt>
              </c:numCache>
            </c:numRef>
          </c:val>
          <c:smooth val="0"/>
        </c:ser>
        <c:ser>
          <c:idx val="2"/>
          <c:order val="2"/>
          <c:tx>
            <c:strRef>
              <c:f>Sheet1!$D$2</c:f>
              <c:strCache>
                <c:ptCount val="1"/>
                <c:pt idx="0">
                  <c:v>Födda utanför Europa</c:v>
                </c:pt>
              </c:strCache>
            </c:strRef>
          </c:tx>
          <c:spPr>
            <a:ln w="12700">
              <a:solidFill>
                <a:srgbClr val="000000"/>
              </a:solidFill>
              <a:prstDash val="sysDash"/>
            </a:ln>
          </c:spPr>
          <c:marker>
            <c:symbol val="none"/>
          </c:marker>
          <c:cat>
            <c:numRef>
              <c:f>Sheet1!$A$3:$A$111</c:f>
              <c:numCache>
                <c:formatCode>mmm\-yy</c:formatCode>
                <c:ptCount val="109"/>
                <c:pt idx="0">
                  <c:v>38353</c:v>
                </c:pt>
                <c:pt idx="1">
                  <c:v>38384</c:v>
                </c:pt>
                <c:pt idx="2">
                  <c:v>38412</c:v>
                </c:pt>
                <c:pt idx="3">
                  <c:v>38443</c:v>
                </c:pt>
                <c:pt idx="4">
                  <c:v>38473</c:v>
                </c:pt>
                <c:pt idx="5">
                  <c:v>38504</c:v>
                </c:pt>
                <c:pt idx="6">
                  <c:v>38534</c:v>
                </c:pt>
                <c:pt idx="7">
                  <c:v>38565</c:v>
                </c:pt>
                <c:pt idx="8">
                  <c:v>38596</c:v>
                </c:pt>
                <c:pt idx="9">
                  <c:v>38626</c:v>
                </c:pt>
                <c:pt idx="10">
                  <c:v>38657</c:v>
                </c:pt>
                <c:pt idx="11">
                  <c:v>38687</c:v>
                </c:pt>
                <c:pt idx="12">
                  <c:v>38718</c:v>
                </c:pt>
                <c:pt idx="13">
                  <c:v>38749</c:v>
                </c:pt>
                <c:pt idx="14">
                  <c:v>38777</c:v>
                </c:pt>
                <c:pt idx="15">
                  <c:v>38808</c:v>
                </c:pt>
                <c:pt idx="16">
                  <c:v>38838</c:v>
                </c:pt>
                <c:pt idx="17">
                  <c:v>38869</c:v>
                </c:pt>
                <c:pt idx="18">
                  <c:v>38899</c:v>
                </c:pt>
                <c:pt idx="19">
                  <c:v>38930</c:v>
                </c:pt>
                <c:pt idx="20">
                  <c:v>38961</c:v>
                </c:pt>
                <c:pt idx="21">
                  <c:v>38991</c:v>
                </c:pt>
                <c:pt idx="22">
                  <c:v>39022</c:v>
                </c:pt>
                <c:pt idx="23">
                  <c:v>39052</c:v>
                </c:pt>
                <c:pt idx="24">
                  <c:v>39083</c:v>
                </c:pt>
                <c:pt idx="25">
                  <c:v>39114</c:v>
                </c:pt>
                <c:pt idx="26">
                  <c:v>39142</c:v>
                </c:pt>
                <c:pt idx="27">
                  <c:v>39173</c:v>
                </c:pt>
                <c:pt idx="28">
                  <c:v>39203</c:v>
                </c:pt>
                <c:pt idx="29">
                  <c:v>39234</c:v>
                </c:pt>
                <c:pt idx="30">
                  <c:v>39264</c:v>
                </c:pt>
                <c:pt idx="31">
                  <c:v>39295</c:v>
                </c:pt>
                <c:pt idx="32">
                  <c:v>39326</c:v>
                </c:pt>
                <c:pt idx="33">
                  <c:v>39356</c:v>
                </c:pt>
                <c:pt idx="34">
                  <c:v>39387</c:v>
                </c:pt>
                <c:pt idx="35">
                  <c:v>39417</c:v>
                </c:pt>
                <c:pt idx="36">
                  <c:v>39448</c:v>
                </c:pt>
                <c:pt idx="37">
                  <c:v>39479</c:v>
                </c:pt>
                <c:pt idx="38">
                  <c:v>39508</c:v>
                </c:pt>
                <c:pt idx="39">
                  <c:v>39539</c:v>
                </c:pt>
                <c:pt idx="40">
                  <c:v>39569</c:v>
                </c:pt>
                <c:pt idx="41">
                  <c:v>39600</c:v>
                </c:pt>
                <c:pt idx="42">
                  <c:v>39630</c:v>
                </c:pt>
                <c:pt idx="43">
                  <c:v>39661</c:v>
                </c:pt>
                <c:pt idx="44">
                  <c:v>39692</c:v>
                </c:pt>
                <c:pt idx="45">
                  <c:v>39722</c:v>
                </c:pt>
                <c:pt idx="46">
                  <c:v>39753</c:v>
                </c:pt>
                <c:pt idx="47">
                  <c:v>39783</c:v>
                </c:pt>
                <c:pt idx="48">
                  <c:v>39814</c:v>
                </c:pt>
                <c:pt idx="49">
                  <c:v>39845</c:v>
                </c:pt>
                <c:pt idx="50">
                  <c:v>39873</c:v>
                </c:pt>
                <c:pt idx="51">
                  <c:v>39904</c:v>
                </c:pt>
                <c:pt idx="52">
                  <c:v>39934</c:v>
                </c:pt>
                <c:pt idx="53">
                  <c:v>39965</c:v>
                </c:pt>
                <c:pt idx="54">
                  <c:v>39995</c:v>
                </c:pt>
                <c:pt idx="55">
                  <c:v>40026</c:v>
                </c:pt>
                <c:pt idx="56">
                  <c:v>40057</c:v>
                </c:pt>
                <c:pt idx="57">
                  <c:v>40087</c:v>
                </c:pt>
                <c:pt idx="58">
                  <c:v>40118</c:v>
                </c:pt>
                <c:pt idx="59">
                  <c:v>40148</c:v>
                </c:pt>
                <c:pt idx="60">
                  <c:v>40179</c:v>
                </c:pt>
                <c:pt idx="61">
                  <c:v>40210</c:v>
                </c:pt>
                <c:pt idx="62">
                  <c:v>40238</c:v>
                </c:pt>
                <c:pt idx="63">
                  <c:v>40269</c:v>
                </c:pt>
                <c:pt idx="64">
                  <c:v>40299</c:v>
                </c:pt>
                <c:pt idx="65">
                  <c:v>40330</c:v>
                </c:pt>
                <c:pt idx="66">
                  <c:v>40360</c:v>
                </c:pt>
                <c:pt idx="67">
                  <c:v>40391</c:v>
                </c:pt>
                <c:pt idx="68">
                  <c:v>40422</c:v>
                </c:pt>
                <c:pt idx="69">
                  <c:v>40452</c:v>
                </c:pt>
                <c:pt idx="70">
                  <c:v>40483</c:v>
                </c:pt>
                <c:pt idx="71">
                  <c:v>40513</c:v>
                </c:pt>
                <c:pt idx="72">
                  <c:v>40544</c:v>
                </c:pt>
                <c:pt idx="73">
                  <c:v>40575</c:v>
                </c:pt>
                <c:pt idx="74">
                  <c:v>40603</c:v>
                </c:pt>
                <c:pt idx="75">
                  <c:v>40634</c:v>
                </c:pt>
                <c:pt idx="76">
                  <c:v>40664</c:v>
                </c:pt>
                <c:pt idx="77">
                  <c:v>40695</c:v>
                </c:pt>
                <c:pt idx="78">
                  <c:v>40725</c:v>
                </c:pt>
                <c:pt idx="79">
                  <c:v>40756</c:v>
                </c:pt>
                <c:pt idx="80">
                  <c:v>40787</c:v>
                </c:pt>
                <c:pt idx="81">
                  <c:v>40817</c:v>
                </c:pt>
                <c:pt idx="82">
                  <c:v>40848</c:v>
                </c:pt>
                <c:pt idx="83">
                  <c:v>40878</c:v>
                </c:pt>
                <c:pt idx="84">
                  <c:v>40909</c:v>
                </c:pt>
                <c:pt idx="85">
                  <c:v>40940</c:v>
                </c:pt>
                <c:pt idx="86">
                  <c:v>40969</c:v>
                </c:pt>
                <c:pt idx="87">
                  <c:v>41000</c:v>
                </c:pt>
                <c:pt idx="88">
                  <c:v>41030</c:v>
                </c:pt>
                <c:pt idx="89">
                  <c:v>41061</c:v>
                </c:pt>
                <c:pt idx="90">
                  <c:v>41091</c:v>
                </c:pt>
                <c:pt idx="91">
                  <c:v>41122</c:v>
                </c:pt>
                <c:pt idx="92">
                  <c:v>41153</c:v>
                </c:pt>
                <c:pt idx="93">
                  <c:v>41183</c:v>
                </c:pt>
                <c:pt idx="94">
                  <c:v>41214</c:v>
                </c:pt>
                <c:pt idx="95">
                  <c:v>41244</c:v>
                </c:pt>
                <c:pt idx="96">
                  <c:v>41275</c:v>
                </c:pt>
                <c:pt idx="97">
                  <c:v>41306</c:v>
                </c:pt>
                <c:pt idx="98">
                  <c:v>41334</c:v>
                </c:pt>
                <c:pt idx="99">
                  <c:v>41365</c:v>
                </c:pt>
                <c:pt idx="100">
                  <c:v>41395</c:v>
                </c:pt>
                <c:pt idx="101">
                  <c:v>41426</c:v>
                </c:pt>
                <c:pt idx="102">
                  <c:v>41456</c:v>
                </c:pt>
                <c:pt idx="103">
                  <c:v>41487</c:v>
                </c:pt>
                <c:pt idx="104">
                  <c:v>41518</c:v>
                </c:pt>
                <c:pt idx="105">
                  <c:v>41548</c:v>
                </c:pt>
                <c:pt idx="106">
                  <c:v>41579</c:v>
                </c:pt>
                <c:pt idx="107">
                  <c:v>41609</c:v>
                </c:pt>
                <c:pt idx="108">
                  <c:v>41640</c:v>
                </c:pt>
              </c:numCache>
            </c:numRef>
          </c:cat>
          <c:val>
            <c:numRef>
              <c:f>Sheet1!$D$3:$D$111</c:f>
              <c:numCache>
                <c:formatCode>General</c:formatCode>
                <c:ptCount val="109"/>
                <c:pt idx="2" formatCode="0.0">
                  <c:v>1.1874185570417601</c:v>
                </c:pt>
                <c:pt idx="3" formatCode="0.0">
                  <c:v>1.2745388623264036</c:v>
                </c:pt>
                <c:pt idx="4" formatCode="0.0">
                  <c:v>1.3162000833194936</c:v>
                </c:pt>
                <c:pt idx="5" formatCode="0.0">
                  <c:v>1.3950121386349001</c:v>
                </c:pt>
                <c:pt idx="6" formatCode="0.0">
                  <c:v>1.2573209337168219</c:v>
                </c:pt>
                <c:pt idx="7" formatCode="0.0">
                  <c:v>1.2743044331000251</c:v>
                </c:pt>
                <c:pt idx="8" formatCode="0.0">
                  <c:v>1.1965692930360581</c:v>
                </c:pt>
                <c:pt idx="9" formatCode="0.0">
                  <c:v>1.2143416374510767</c:v>
                </c:pt>
                <c:pt idx="10" formatCode="0.0">
                  <c:v>1.1219093240885367</c:v>
                </c:pt>
                <c:pt idx="11" formatCode="0.0">
                  <c:v>1.1062686524703869</c:v>
                </c:pt>
                <c:pt idx="12" formatCode="0.0">
                  <c:v>1.1008333603576268</c:v>
                </c:pt>
                <c:pt idx="13" formatCode="0.0">
                  <c:v>1.0788732572262101</c:v>
                </c:pt>
                <c:pt idx="14" formatCode="0.0">
                  <c:v>1.06139786113463</c:v>
                </c:pt>
                <c:pt idx="15" formatCode="0.0">
                  <c:v>1.0487110625497129</c:v>
                </c:pt>
                <c:pt idx="16" formatCode="0.0">
                  <c:v>1.0541541624365429</c:v>
                </c:pt>
                <c:pt idx="17" formatCode="0.0">
                  <c:v>1.0884777835243629</c:v>
                </c:pt>
                <c:pt idx="18" formatCode="0.0">
                  <c:v>1.0111212590945193</c:v>
                </c:pt>
                <c:pt idx="19" formatCode="0.0">
                  <c:v>0.98356801949207029</c:v>
                </c:pt>
                <c:pt idx="20" formatCode="0.0">
                  <c:v>0.90666352017221596</c:v>
                </c:pt>
                <c:pt idx="21" formatCode="0.0">
                  <c:v>0.96357535181126241</c:v>
                </c:pt>
                <c:pt idx="22" formatCode="0.0">
                  <c:v>0.93320194413152968</c:v>
                </c:pt>
                <c:pt idx="23" formatCode="0.0">
                  <c:v>0.90666930107446486</c:v>
                </c:pt>
                <c:pt idx="24" formatCode="0.0">
                  <c:v>0.89121166368716631</c:v>
                </c:pt>
                <c:pt idx="25" formatCode="0.0">
                  <c:v>0.86573893280736269</c:v>
                </c:pt>
                <c:pt idx="26" formatCode="0.0">
                  <c:v>0.82874634853056062</c:v>
                </c:pt>
                <c:pt idx="27" formatCode="0.0">
                  <c:v>0.79480350415093926</c:v>
                </c:pt>
                <c:pt idx="28" formatCode="0.0">
                  <c:v>0.77873236637443544</c:v>
                </c:pt>
                <c:pt idx="29" formatCode="0.0">
                  <c:v>0.77392632839537567</c:v>
                </c:pt>
                <c:pt idx="30" formatCode="0.0">
                  <c:v>0.75731544506790971</c:v>
                </c:pt>
                <c:pt idx="31" formatCode="0.0">
                  <c:v>0.77749812713817767</c:v>
                </c:pt>
                <c:pt idx="32" formatCode="0.0">
                  <c:v>0.75853914186041871</c:v>
                </c:pt>
                <c:pt idx="33" formatCode="0.0">
                  <c:v>0.80653635293093429</c:v>
                </c:pt>
                <c:pt idx="34" formatCode="0.0">
                  <c:v>0.81495352887145656</c:v>
                </c:pt>
                <c:pt idx="35" formatCode="0.0">
                  <c:v>0.80521034122457158</c:v>
                </c:pt>
                <c:pt idx="36" formatCode="0.0">
                  <c:v>0.79819166433741595</c:v>
                </c:pt>
                <c:pt idx="37" formatCode="0.0">
                  <c:v>0.75081549659312596</c:v>
                </c:pt>
                <c:pt idx="38" formatCode="0.0">
                  <c:v>0.74366704204138756</c:v>
                </c:pt>
                <c:pt idx="39" formatCode="0.0">
                  <c:v>0.74583188726167471</c:v>
                </c:pt>
                <c:pt idx="40" formatCode="0.0">
                  <c:v>0.74785323802433801</c:v>
                </c:pt>
                <c:pt idx="41" formatCode="0.0">
                  <c:v>0.69419620301949436</c:v>
                </c:pt>
                <c:pt idx="42" formatCode="0.0">
                  <c:v>0.6517933705147243</c:v>
                </c:pt>
                <c:pt idx="43" formatCode="0.0">
                  <c:v>0.62408293986404673</c:v>
                </c:pt>
                <c:pt idx="44" formatCode="0.0">
                  <c:v>0.70409356752225094</c:v>
                </c:pt>
                <c:pt idx="45" formatCode="0.0">
                  <c:v>0.70970205245736429</c:v>
                </c:pt>
                <c:pt idx="46" formatCode="0.0">
                  <c:v>0.74252031089465464</c:v>
                </c:pt>
                <c:pt idx="47" formatCode="0.0">
                  <c:v>0.75803083218092981</c:v>
                </c:pt>
                <c:pt idx="48" formatCode="0.0">
                  <c:v>0.8027598321656626</c:v>
                </c:pt>
                <c:pt idx="49" formatCode="0.0">
                  <c:v>0.88767732407777766</c:v>
                </c:pt>
                <c:pt idx="50" formatCode="0.0">
                  <c:v>1.0185642620747246</c:v>
                </c:pt>
                <c:pt idx="51" formatCode="0.0">
                  <c:v>1.0604340904576386</c:v>
                </c:pt>
                <c:pt idx="52" formatCode="0.0">
                  <c:v>0.98907609647017702</c:v>
                </c:pt>
                <c:pt idx="53" formatCode="0.0">
                  <c:v>0.90822730516476569</c:v>
                </c:pt>
                <c:pt idx="54" formatCode="0.0">
                  <c:v>0.89315943980082313</c:v>
                </c:pt>
                <c:pt idx="55" formatCode="0.0">
                  <c:v>0.91807148571423325</c:v>
                </c:pt>
                <c:pt idx="56" formatCode="0.0">
                  <c:v>0.91718006831011978</c:v>
                </c:pt>
                <c:pt idx="57" formatCode="0.0">
                  <c:v>0.89292112628242071</c:v>
                </c:pt>
                <c:pt idx="58" formatCode="0.0">
                  <c:v>0.90217843812087872</c:v>
                </c:pt>
                <c:pt idx="59" formatCode="0.0">
                  <c:v>0.90121106812916507</c:v>
                </c:pt>
                <c:pt idx="60" formatCode="0.0">
                  <c:v>0.88799492542986769</c:v>
                </c:pt>
                <c:pt idx="61" formatCode="0.0">
                  <c:v>0.91247440228910925</c:v>
                </c:pt>
                <c:pt idx="62" formatCode="0.0">
                  <c:v>0.98146359984862475</c:v>
                </c:pt>
                <c:pt idx="63" formatCode="0.0">
                  <c:v>0.99529161649568854</c:v>
                </c:pt>
                <c:pt idx="64" formatCode="0.0">
                  <c:v>0.9929542026960716</c:v>
                </c:pt>
                <c:pt idx="65" formatCode="0.0">
                  <c:v>0.92136095485733371</c:v>
                </c:pt>
                <c:pt idx="66" formatCode="0.0">
                  <c:v>0.91895952254248003</c:v>
                </c:pt>
                <c:pt idx="67" formatCode="0.0">
                  <c:v>0.91969430949976205</c:v>
                </c:pt>
                <c:pt idx="68" formatCode="0.0">
                  <c:v>0.91324029521651739</c:v>
                </c:pt>
                <c:pt idx="69" formatCode="0.0">
                  <c:v>0.89310751757368056</c:v>
                </c:pt>
                <c:pt idx="70" formatCode="0.0">
                  <c:v>0.89603960820153661</c:v>
                </c:pt>
                <c:pt idx="71" formatCode="0.0">
                  <c:v>0.90011858078898166</c:v>
                </c:pt>
                <c:pt idx="72" formatCode="0.0">
                  <c:v>0.91270108104289893</c:v>
                </c:pt>
                <c:pt idx="73" formatCode="0.0">
                  <c:v>0.90015235144929096</c:v>
                </c:pt>
                <c:pt idx="74" formatCode="0.0">
                  <c:v>0.90473186623969204</c:v>
                </c:pt>
                <c:pt idx="75" formatCode="0.0">
                  <c:v>0.93001397310384737</c:v>
                </c:pt>
                <c:pt idx="76" formatCode="0.0">
                  <c:v>0.95595056209076434</c:v>
                </c:pt>
                <c:pt idx="77" formatCode="0.0">
                  <c:v>0.99287002631695775</c:v>
                </c:pt>
                <c:pt idx="78" formatCode="0.0">
                  <c:v>1.0299771708582437</c:v>
                </c:pt>
                <c:pt idx="79" formatCode="0.0">
                  <c:v>1.0875881957051501</c:v>
                </c:pt>
                <c:pt idx="80" formatCode="0.0">
                  <c:v>1.1246846044202965</c:v>
                </c:pt>
                <c:pt idx="81" formatCode="0.0">
                  <c:v>1.1501931302958532</c:v>
                </c:pt>
                <c:pt idx="82" formatCode="0.0">
                  <c:v>1.1450910215129868</c:v>
                </c:pt>
                <c:pt idx="83" formatCode="0.0">
                  <c:v>1.1375438147258468</c:v>
                </c:pt>
                <c:pt idx="84" formatCode="0.0">
                  <c:v>1.1280043257016734</c:v>
                </c:pt>
                <c:pt idx="85" formatCode="0.0">
                  <c:v>1.11217855087635</c:v>
                </c:pt>
                <c:pt idx="86" formatCode="0.0">
                  <c:v>1.1206644557186234</c:v>
                </c:pt>
                <c:pt idx="87" formatCode="0.0">
                  <c:v>1.1350194065629167</c:v>
                </c:pt>
                <c:pt idx="88" formatCode="0.0">
                  <c:v>1.1405088217776467</c:v>
                </c:pt>
                <c:pt idx="89" formatCode="0.0">
                  <c:v>1.1061609983846667</c:v>
                </c:pt>
                <c:pt idx="90" formatCode="0.0">
                  <c:v>1.1205891775360168</c:v>
                </c:pt>
                <c:pt idx="91" formatCode="0.0">
                  <c:v>1.1486539170030567</c:v>
                </c:pt>
                <c:pt idx="92" formatCode="0.0">
                  <c:v>1.1523961424367466</c:v>
                </c:pt>
                <c:pt idx="93" formatCode="0.0">
                  <c:v>1.1711909865550634</c:v>
                </c:pt>
                <c:pt idx="94" formatCode="0.0">
                  <c:v>1.1817534314731999</c:v>
                </c:pt>
                <c:pt idx="95" formatCode="0.0">
                  <c:v>1.13206028343968</c:v>
                </c:pt>
                <c:pt idx="96" formatCode="0.0">
                  <c:v>1.1307483664955433</c:v>
                </c:pt>
                <c:pt idx="97" formatCode="0.0">
                  <c:v>1.1095911549702666</c:v>
                </c:pt>
                <c:pt idx="98" formatCode="0.0">
                  <c:v>1.1574057761709666</c:v>
                </c:pt>
                <c:pt idx="99" formatCode="0.0">
                  <c:v>1.22038425002636</c:v>
                </c:pt>
                <c:pt idx="100" formatCode="0.0">
                  <c:v>1.21498476470456</c:v>
                </c:pt>
                <c:pt idx="101" formatCode="0.0">
                  <c:v>1.2174275970675665</c:v>
                </c:pt>
                <c:pt idx="102" formatCode="0.0">
                  <c:v>1.18022804754725</c:v>
                </c:pt>
                <c:pt idx="103" formatCode="0.0">
                  <c:v>1.1638132357046933</c:v>
                </c:pt>
                <c:pt idx="104" formatCode="0.0">
                  <c:v>1.1848979567308533</c:v>
                </c:pt>
                <c:pt idx="105" formatCode="0.0">
                  <c:v>1.1318453333638432</c:v>
                </c:pt>
                <c:pt idx="106" formatCode="0.0">
                  <c:v>1.1311300489034366</c:v>
                </c:pt>
                <c:pt idx="107" formatCode="0.0">
                  <c:v>1.1075079358426034</c:v>
                </c:pt>
                <c:pt idx="108" formatCode="0.0">
                  <c:v>1.1035811251424066</c:v>
                </c:pt>
              </c:numCache>
            </c:numRef>
          </c:val>
          <c:smooth val="0"/>
        </c:ser>
        <c:ser>
          <c:idx val="3"/>
          <c:order val="3"/>
          <c:tx>
            <c:strRef>
              <c:f>Sheet1!$E$2</c:f>
              <c:strCache>
                <c:ptCount val="1"/>
                <c:pt idx="0">
                  <c:v>Förgymnasial utb.</c:v>
                </c:pt>
              </c:strCache>
            </c:strRef>
          </c:tx>
          <c:marker>
            <c:symbol val="none"/>
          </c:marker>
          <c:cat>
            <c:numRef>
              <c:f>Sheet1!$A$3:$A$111</c:f>
              <c:numCache>
                <c:formatCode>mmm\-yy</c:formatCode>
                <c:ptCount val="109"/>
                <c:pt idx="0">
                  <c:v>38353</c:v>
                </c:pt>
                <c:pt idx="1">
                  <c:v>38384</c:v>
                </c:pt>
                <c:pt idx="2">
                  <c:v>38412</c:v>
                </c:pt>
                <c:pt idx="3">
                  <c:v>38443</c:v>
                </c:pt>
                <c:pt idx="4">
                  <c:v>38473</c:v>
                </c:pt>
                <c:pt idx="5">
                  <c:v>38504</c:v>
                </c:pt>
                <c:pt idx="6">
                  <c:v>38534</c:v>
                </c:pt>
                <c:pt idx="7">
                  <c:v>38565</c:v>
                </c:pt>
                <c:pt idx="8">
                  <c:v>38596</c:v>
                </c:pt>
                <c:pt idx="9">
                  <c:v>38626</c:v>
                </c:pt>
                <c:pt idx="10">
                  <c:v>38657</c:v>
                </c:pt>
                <c:pt idx="11">
                  <c:v>38687</c:v>
                </c:pt>
                <c:pt idx="12">
                  <c:v>38718</c:v>
                </c:pt>
                <c:pt idx="13">
                  <c:v>38749</c:v>
                </c:pt>
                <c:pt idx="14">
                  <c:v>38777</c:v>
                </c:pt>
                <c:pt idx="15">
                  <c:v>38808</c:v>
                </c:pt>
                <c:pt idx="16">
                  <c:v>38838</c:v>
                </c:pt>
                <c:pt idx="17">
                  <c:v>38869</c:v>
                </c:pt>
                <c:pt idx="18">
                  <c:v>38899</c:v>
                </c:pt>
                <c:pt idx="19">
                  <c:v>38930</c:v>
                </c:pt>
                <c:pt idx="20">
                  <c:v>38961</c:v>
                </c:pt>
                <c:pt idx="21">
                  <c:v>38991</c:v>
                </c:pt>
                <c:pt idx="22">
                  <c:v>39022</c:v>
                </c:pt>
                <c:pt idx="23">
                  <c:v>39052</c:v>
                </c:pt>
                <c:pt idx="24">
                  <c:v>39083</c:v>
                </c:pt>
                <c:pt idx="25">
                  <c:v>39114</c:v>
                </c:pt>
                <c:pt idx="26">
                  <c:v>39142</c:v>
                </c:pt>
                <c:pt idx="27">
                  <c:v>39173</c:v>
                </c:pt>
                <c:pt idx="28">
                  <c:v>39203</c:v>
                </c:pt>
                <c:pt idx="29">
                  <c:v>39234</c:v>
                </c:pt>
                <c:pt idx="30">
                  <c:v>39264</c:v>
                </c:pt>
                <c:pt idx="31">
                  <c:v>39295</c:v>
                </c:pt>
                <c:pt idx="32">
                  <c:v>39326</c:v>
                </c:pt>
                <c:pt idx="33">
                  <c:v>39356</c:v>
                </c:pt>
                <c:pt idx="34">
                  <c:v>39387</c:v>
                </c:pt>
                <c:pt idx="35">
                  <c:v>39417</c:v>
                </c:pt>
                <c:pt idx="36">
                  <c:v>39448</c:v>
                </c:pt>
                <c:pt idx="37">
                  <c:v>39479</c:v>
                </c:pt>
                <c:pt idx="38">
                  <c:v>39508</c:v>
                </c:pt>
                <c:pt idx="39">
                  <c:v>39539</c:v>
                </c:pt>
                <c:pt idx="40">
                  <c:v>39569</c:v>
                </c:pt>
                <c:pt idx="41">
                  <c:v>39600</c:v>
                </c:pt>
                <c:pt idx="42">
                  <c:v>39630</c:v>
                </c:pt>
                <c:pt idx="43">
                  <c:v>39661</c:v>
                </c:pt>
                <c:pt idx="44">
                  <c:v>39692</c:v>
                </c:pt>
                <c:pt idx="45">
                  <c:v>39722</c:v>
                </c:pt>
                <c:pt idx="46">
                  <c:v>39753</c:v>
                </c:pt>
                <c:pt idx="47">
                  <c:v>39783</c:v>
                </c:pt>
                <c:pt idx="48">
                  <c:v>39814</c:v>
                </c:pt>
                <c:pt idx="49">
                  <c:v>39845</c:v>
                </c:pt>
                <c:pt idx="50">
                  <c:v>39873</c:v>
                </c:pt>
                <c:pt idx="51">
                  <c:v>39904</c:v>
                </c:pt>
                <c:pt idx="52">
                  <c:v>39934</c:v>
                </c:pt>
                <c:pt idx="53">
                  <c:v>39965</c:v>
                </c:pt>
                <c:pt idx="54">
                  <c:v>39995</c:v>
                </c:pt>
                <c:pt idx="55">
                  <c:v>40026</c:v>
                </c:pt>
                <c:pt idx="56">
                  <c:v>40057</c:v>
                </c:pt>
                <c:pt idx="57">
                  <c:v>40087</c:v>
                </c:pt>
                <c:pt idx="58">
                  <c:v>40118</c:v>
                </c:pt>
                <c:pt idx="59">
                  <c:v>40148</c:v>
                </c:pt>
                <c:pt idx="60">
                  <c:v>40179</c:v>
                </c:pt>
                <c:pt idx="61">
                  <c:v>40210</c:v>
                </c:pt>
                <c:pt idx="62">
                  <c:v>40238</c:v>
                </c:pt>
                <c:pt idx="63">
                  <c:v>40269</c:v>
                </c:pt>
                <c:pt idx="64">
                  <c:v>40299</c:v>
                </c:pt>
                <c:pt idx="65">
                  <c:v>40330</c:v>
                </c:pt>
                <c:pt idx="66">
                  <c:v>40360</c:v>
                </c:pt>
                <c:pt idx="67">
                  <c:v>40391</c:v>
                </c:pt>
                <c:pt idx="68">
                  <c:v>40422</c:v>
                </c:pt>
                <c:pt idx="69">
                  <c:v>40452</c:v>
                </c:pt>
                <c:pt idx="70">
                  <c:v>40483</c:v>
                </c:pt>
                <c:pt idx="71">
                  <c:v>40513</c:v>
                </c:pt>
                <c:pt idx="72">
                  <c:v>40544</c:v>
                </c:pt>
                <c:pt idx="73">
                  <c:v>40575</c:v>
                </c:pt>
                <c:pt idx="74">
                  <c:v>40603</c:v>
                </c:pt>
                <c:pt idx="75">
                  <c:v>40634</c:v>
                </c:pt>
                <c:pt idx="76">
                  <c:v>40664</c:v>
                </c:pt>
                <c:pt idx="77">
                  <c:v>40695</c:v>
                </c:pt>
                <c:pt idx="78">
                  <c:v>40725</c:v>
                </c:pt>
                <c:pt idx="79">
                  <c:v>40756</c:v>
                </c:pt>
                <c:pt idx="80">
                  <c:v>40787</c:v>
                </c:pt>
                <c:pt idx="81">
                  <c:v>40817</c:v>
                </c:pt>
                <c:pt idx="82">
                  <c:v>40848</c:v>
                </c:pt>
                <c:pt idx="83">
                  <c:v>40878</c:v>
                </c:pt>
                <c:pt idx="84">
                  <c:v>40909</c:v>
                </c:pt>
                <c:pt idx="85">
                  <c:v>40940</c:v>
                </c:pt>
                <c:pt idx="86">
                  <c:v>40969</c:v>
                </c:pt>
                <c:pt idx="87">
                  <c:v>41000</c:v>
                </c:pt>
                <c:pt idx="88">
                  <c:v>41030</c:v>
                </c:pt>
                <c:pt idx="89">
                  <c:v>41061</c:v>
                </c:pt>
                <c:pt idx="90">
                  <c:v>41091</c:v>
                </c:pt>
                <c:pt idx="91">
                  <c:v>41122</c:v>
                </c:pt>
                <c:pt idx="92">
                  <c:v>41153</c:v>
                </c:pt>
                <c:pt idx="93">
                  <c:v>41183</c:v>
                </c:pt>
                <c:pt idx="94">
                  <c:v>41214</c:v>
                </c:pt>
                <c:pt idx="95">
                  <c:v>41244</c:v>
                </c:pt>
                <c:pt idx="96">
                  <c:v>41275</c:v>
                </c:pt>
                <c:pt idx="97">
                  <c:v>41306</c:v>
                </c:pt>
                <c:pt idx="98">
                  <c:v>41334</c:v>
                </c:pt>
                <c:pt idx="99">
                  <c:v>41365</c:v>
                </c:pt>
                <c:pt idx="100">
                  <c:v>41395</c:v>
                </c:pt>
                <c:pt idx="101">
                  <c:v>41426</c:v>
                </c:pt>
                <c:pt idx="102">
                  <c:v>41456</c:v>
                </c:pt>
                <c:pt idx="103">
                  <c:v>41487</c:v>
                </c:pt>
                <c:pt idx="104">
                  <c:v>41518</c:v>
                </c:pt>
                <c:pt idx="105">
                  <c:v>41548</c:v>
                </c:pt>
                <c:pt idx="106">
                  <c:v>41579</c:v>
                </c:pt>
                <c:pt idx="107">
                  <c:v>41609</c:v>
                </c:pt>
                <c:pt idx="108">
                  <c:v>41640</c:v>
                </c:pt>
              </c:numCache>
            </c:numRef>
          </c:cat>
          <c:val>
            <c:numRef>
              <c:f>Sheet1!$E$3:$E$111</c:f>
              <c:numCache>
                <c:formatCode>General</c:formatCode>
                <c:ptCount val="109"/>
                <c:pt idx="2" formatCode="0.0">
                  <c:v>0.76492213458738467</c:v>
                </c:pt>
                <c:pt idx="3" formatCode="0.0">
                  <c:v>0.7956578269063147</c:v>
                </c:pt>
                <c:pt idx="4" formatCode="0.0">
                  <c:v>0.81035321111581471</c:v>
                </c:pt>
                <c:pt idx="5" formatCode="0.0">
                  <c:v>0.82720492732166262</c:v>
                </c:pt>
                <c:pt idx="6" formatCode="0.0">
                  <c:v>0.80690436815781108</c:v>
                </c:pt>
                <c:pt idx="7" formatCode="0.0">
                  <c:v>0.79093221250359302</c:v>
                </c:pt>
                <c:pt idx="8" formatCode="0.0">
                  <c:v>0.74509253918892637</c:v>
                </c:pt>
                <c:pt idx="9" formatCode="0.0">
                  <c:v>0.71218378067994237</c:v>
                </c:pt>
                <c:pt idx="10" formatCode="0.0">
                  <c:v>0.68019100494347029</c:v>
                </c:pt>
                <c:pt idx="11" formatCode="0.0">
                  <c:v>0.69121802248387398</c:v>
                </c:pt>
                <c:pt idx="12" formatCode="0.0">
                  <c:v>0.68043422705956835</c:v>
                </c:pt>
                <c:pt idx="13" formatCode="0.0">
                  <c:v>0.655576975273649</c:v>
                </c:pt>
                <c:pt idx="14" formatCode="0.0">
                  <c:v>0.6217770637550214</c:v>
                </c:pt>
                <c:pt idx="15" formatCode="0.0">
                  <c:v>0.60488917299540668</c:v>
                </c:pt>
                <c:pt idx="16" formatCode="0.0">
                  <c:v>0.62170950759820964</c:v>
                </c:pt>
                <c:pt idx="17" formatCode="0.0">
                  <c:v>0.64535590033197066</c:v>
                </c:pt>
                <c:pt idx="18" formatCode="0.0">
                  <c:v>0.6561734369172243</c:v>
                </c:pt>
                <c:pt idx="19" formatCode="0.0">
                  <c:v>0.63981023090022093</c:v>
                </c:pt>
                <c:pt idx="20" formatCode="0.0">
                  <c:v>0.59674744236028632</c:v>
                </c:pt>
                <c:pt idx="21" formatCode="0.0">
                  <c:v>0.57957358612440002</c:v>
                </c:pt>
                <c:pt idx="22" formatCode="0.0">
                  <c:v>0.55417764319013829</c:v>
                </c:pt>
                <c:pt idx="23" formatCode="0.0">
                  <c:v>0.55532635351451598</c:v>
                </c:pt>
                <c:pt idx="24" formatCode="0.0">
                  <c:v>0.55247310102617042</c:v>
                </c:pt>
                <c:pt idx="25" formatCode="0.0">
                  <c:v>0.54843083737595866</c:v>
                </c:pt>
                <c:pt idx="26" formatCode="0.0">
                  <c:v>0.51775301535388862</c:v>
                </c:pt>
                <c:pt idx="27" formatCode="0.0">
                  <c:v>0.49289745699603804</c:v>
                </c:pt>
                <c:pt idx="28" formatCode="0.0">
                  <c:v>0.48193520137210433</c:v>
                </c:pt>
                <c:pt idx="29" formatCode="0.0">
                  <c:v>0.47776814425555431</c:v>
                </c:pt>
                <c:pt idx="30" formatCode="0.0">
                  <c:v>0.48981306001936131</c:v>
                </c:pt>
                <c:pt idx="31" formatCode="0.0">
                  <c:v>0.49133472669923028</c:v>
                </c:pt>
                <c:pt idx="32" formatCode="0.0">
                  <c:v>0.4912127044616153</c:v>
                </c:pt>
                <c:pt idx="33" formatCode="0.0">
                  <c:v>0.49422319159555067</c:v>
                </c:pt>
                <c:pt idx="34" formatCode="0.0">
                  <c:v>0.50369394138095702</c:v>
                </c:pt>
                <c:pt idx="35" formatCode="0.0">
                  <c:v>0.50408441288998196</c:v>
                </c:pt>
                <c:pt idx="36" formatCode="0.0">
                  <c:v>0.50760640031771309</c:v>
                </c:pt>
                <c:pt idx="37" formatCode="0.0">
                  <c:v>0.50337161203481495</c:v>
                </c:pt>
                <c:pt idx="38" formatCode="0.0">
                  <c:v>0.49492298942034235</c:v>
                </c:pt>
                <c:pt idx="39" formatCode="0.0">
                  <c:v>0.49304791736824899</c:v>
                </c:pt>
                <c:pt idx="40" formatCode="0.0">
                  <c:v>0.48366700960238501</c:v>
                </c:pt>
                <c:pt idx="41" formatCode="0.0">
                  <c:v>0.48641656268397071</c:v>
                </c:pt>
                <c:pt idx="42" formatCode="0.0">
                  <c:v>0.47603639307499429</c:v>
                </c:pt>
                <c:pt idx="43" formatCode="0.0">
                  <c:v>0.48985985805324667</c:v>
                </c:pt>
                <c:pt idx="44" formatCode="0.0">
                  <c:v>0.52908856885847799</c:v>
                </c:pt>
                <c:pt idx="45" formatCode="0.0">
                  <c:v>0.5518444602849063</c:v>
                </c:pt>
                <c:pt idx="46" formatCode="0.0">
                  <c:v>0.58069806416540326</c:v>
                </c:pt>
                <c:pt idx="47" formatCode="0.0">
                  <c:v>0.60922172586290302</c:v>
                </c:pt>
                <c:pt idx="48" formatCode="0.0">
                  <c:v>0.63387002284746996</c:v>
                </c:pt>
                <c:pt idx="49" formatCode="0.0">
                  <c:v>0.6676752364094648</c:v>
                </c:pt>
                <c:pt idx="50" formatCode="0.0">
                  <c:v>0.69117353227343636</c:v>
                </c:pt>
                <c:pt idx="51" formatCode="0.0">
                  <c:v>0.71804803300456699</c:v>
                </c:pt>
                <c:pt idx="52" formatCode="0.0">
                  <c:v>0.69043550121095232</c:v>
                </c:pt>
                <c:pt idx="53" formatCode="0.0">
                  <c:v>0.68119209412988202</c:v>
                </c:pt>
                <c:pt idx="54" formatCode="0.0">
                  <c:v>0.66165198685350501</c:v>
                </c:pt>
                <c:pt idx="55" formatCode="0.0">
                  <c:v>0.67373328930494469</c:v>
                </c:pt>
                <c:pt idx="56" formatCode="0.0">
                  <c:v>0.66353536379467604</c:v>
                </c:pt>
                <c:pt idx="57" formatCode="0.0">
                  <c:v>0.65876208229956901</c:v>
                </c:pt>
                <c:pt idx="58" formatCode="0.0">
                  <c:v>0.65521034822801794</c:v>
                </c:pt>
                <c:pt idx="59" formatCode="0.0">
                  <c:v>0.63678281068152265</c:v>
                </c:pt>
                <c:pt idx="60" formatCode="0.0">
                  <c:v>0.62295872164529198</c:v>
                </c:pt>
                <c:pt idx="61" formatCode="0.0">
                  <c:v>0.61917421668106898</c:v>
                </c:pt>
                <c:pt idx="62" formatCode="0.0">
                  <c:v>0.63471345518958766</c:v>
                </c:pt>
                <c:pt idx="63" formatCode="0.0">
                  <c:v>0.64900415498351061</c:v>
                </c:pt>
                <c:pt idx="64" formatCode="0.0">
                  <c:v>0.6592325559346599</c:v>
                </c:pt>
                <c:pt idx="65" formatCode="0.0">
                  <c:v>0.66702093214867464</c:v>
                </c:pt>
                <c:pt idx="66" formatCode="0.0">
                  <c:v>0.66647532678877452</c:v>
                </c:pt>
                <c:pt idx="67" formatCode="0.0">
                  <c:v>0.66068658226194332</c:v>
                </c:pt>
                <c:pt idx="68" formatCode="0.0">
                  <c:v>0.64849058958813899</c:v>
                </c:pt>
                <c:pt idx="69" formatCode="0.0">
                  <c:v>0.63797505000164867</c:v>
                </c:pt>
                <c:pt idx="70" formatCode="0.0">
                  <c:v>0.64202278621038922</c:v>
                </c:pt>
                <c:pt idx="71" formatCode="0.0">
                  <c:v>0.63267884010258735</c:v>
                </c:pt>
                <c:pt idx="72" formatCode="0.0">
                  <c:v>0.62994735012859804</c:v>
                </c:pt>
                <c:pt idx="73" formatCode="0.0">
                  <c:v>0.61893798188604698</c:v>
                </c:pt>
                <c:pt idx="74" formatCode="0.0">
                  <c:v>0.62962364128199555</c:v>
                </c:pt>
                <c:pt idx="75" formatCode="0.0">
                  <c:v>0.63924765604979195</c:v>
                </c:pt>
                <c:pt idx="76" formatCode="0.0">
                  <c:v>0.6707561409632764</c:v>
                </c:pt>
                <c:pt idx="77" formatCode="0.0">
                  <c:v>0.66051867873145997</c:v>
                </c:pt>
                <c:pt idx="78" formatCode="0.0">
                  <c:v>0.65448469515433505</c:v>
                </c:pt>
                <c:pt idx="79" formatCode="0.0">
                  <c:v>0.63953810087295404</c:v>
                </c:pt>
                <c:pt idx="80" formatCode="0.0">
                  <c:v>0.65374939165701595</c:v>
                </c:pt>
                <c:pt idx="81" formatCode="0.0">
                  <c:v>0.66999915236376228</c:v>
                </c:pt>
                <c:pt idx="82" formatCode="0.0">
                  <c:v>0.66521359148409909</c:v>
                </c:pt>
                <c:pt idx="83" formatCode="0.0">
                  <c:v>0.67015286053097567</c:v>
                </c:pt>
                <c:pt idx="84" formatCode="0.0">
                  <c:v>0.67343259938451139</c:v>
                </c:pt>
                <c:pt idx="85" formatCode="0.0">
                  <c:v>0.67822144440050069</c:v>
                </c:pt>
                <c:pt idx="86" formatCode="0.0">
                  <c:v>0.66251148248527703</c:v>
                </c:pt>
                <c:pt idx="87" formatCode="0.0">
                  <c:v>0.65127159386647804</c:v>
                </c:pt>
                <c:pt idx="88" formatCode="0.0">
                  <c:v>0.65169171652922875</c:v>
                </c:pt>
                <c:pt idx="89" formatCode="0.0">
                  <c:v>0.66267265787151031</c:v>
                </c:pt>
                <c:pt idx="90" formatCode="0.0">
                  <c:v>0.6817922047801469</c:v>
                </c:pt>
                <c:pt idx="91" formatCode="0.0">
                  <c:v>0.69200785554051658</c:v>
                </c:pt>
                <c:pt idx="92" formatCode="0.0">
                  <c:v>0.68950866483635609</c:v>
                </c:pt>
                <c:pt idx="93" formatCode="0.0">
                  <c:v>0.71335333215172569</c:v>
                </c:pt>
                <c:pt idx="94" formatCode="0.0">
                  <c:v>0.70886436718998735</c:v>
                </c:pt>
                <c:pt idx="95" formatCode="0.0">
                  <c:v>0.68989088437691881</c:v>
                </c:pt>
                <c:pt idx="96" formatCode="0.0">
                  <c:v>0.6758640200690903</c:v>
                </c:pt>
                <c:pt idx="97" formatCode="0.0">
                  <c:v>0.67909874897310429</c:v>
                </c:pt>
                <c:pt idx="98" formatCode="0.0">
                  <c:v>0.68675651525214132</c:v>
                </c:pt>
                <c:pt idx="99" formatCode="0.0">
                  <c:v>0.71046428892690339</c:v>
                </c:pt>
                <c:pt idx="100" formatCode="0.0">
                  <c:v>0.71089497678759306</c:v>
                </c:pt>
                <c:pt idx="101" formatCode="0.0">
                  <c:v>0.73249835759033</c:v>
                </c:pt>
                <c:pt idx="102" formatCode="0.0">
                  <c:v>0.73017204897538024</c:v>
                </c:pt>
                <c:pt idx="103" formatCode="0.0">
                  <c:v>0.71861776620668361</c:v>
                </c:pt>
                <c:pt idx="104" formatCode="0.0">
                  <c:v>0.71812161749780568</c:v>
                </c:pt>
                <c:pt idx="105" formatCode="0.0">
                  <c:v>0.68090678043976405</c:v>
                </c:pt>
                <c:pt idx="106" formatCode="0.0">
                  <c:v>0.6718383606163526</c:v>
                </c:pt>
                <c:pt idx="107" formatCode="0.0">
                  <c:v>0.64874502016661173</c:v>
                </c:pt>
                <c:pt idx="108" formatCode="0.0">
                  <c:v>0.63067832600860141</c:v>
                </c:pt>
              </c:numCache>
            </c:numRef>
          </c:val>
          <c:smooth val="0"/>
        </c:ser>
        <c:ser>
          <c:idx val="4"/>
          <c:order val="4"/>
          <c:tx>
            <c:strRef>
              <c:f>Sheet1!$F$2</c:f>
              <c:strCache>
                <c:ptCount val="1"/>
                <c:pt idx="0">
                  <c:v>Samtliga</c:v>
                </c:pt>
              </c:strCache>
            </c:strRef>
          </c:tx>
          <c:marker>
            <c:symbol val="none"/>
          </c:marker>
          <c:cat>
            <c:numRef>
              <c:f>Sheet1!$A$3:$A$111</c:f>
              <c:numCache>
                <c:formatCode>mmm\-yy</c:formatCode>
                <c:ptCount val="109"/>
                <c:pt idx="0">
                  <c:v>38353</c:v>
                </c:pt>
                <c:pt idx="1">
                  <c:v>38384</c:v>
                </c:pt>
                <c:pt idx="2">
                  <c:v>38412</c:v>
                </c:pt>
                <c:pt idx="3">
                  <c:v>38443</c:v>
                </c:pt>
                <c:pt idx="4">
                  <c:v>38473</c:v>
                </c:pt>
                <c:pt idx="5">
                  <c:v>38504</c:v>
                </c:pt>
                <c:pt idx="6">
                  <c:v>38534</c:v>
                </c:pt>
                <c:pt idx="7">
                  <c:v>38565</c:v>
                </c:pt>
                <c:pt idx="8">
                  <c:v>38596</c:v>
                </c:pt>
                <c:pt idx="9">
                  <c:v>38626</c:v>
                </c:pt>
                <c:pt idx="10">
                  <c:v>38657</c:v>
                </c:pt>
                <c:pt idx="11">
                  <c:v>38687</c:v>
                </c:pt>
                <c:pt idx="12">
                  <c:v>38718</c:v>
                </c:pt>
                <c:pt idx="13">
                  <c:v>38749</c:v>
                </c:pt>
                <c:pt idx="14">
                  <c:v>38777</c:v>
                </c:pt>
                <c:pt idx="15">
                  <c:v>38808</c:v>
                </c:pt>
                <c:pt idx="16">
                  <c:v>38838</c:v>
                </c:pt>
                <c:pt idx="17">
                  <c:v>38869</c:v>
                </c:pt>
                <c:pt idx="18">
                  <c:v>38899</c:v>
                </c:pt>
                <c:pt idx="19">
                  <c:v>38930</c:v>
                </c:pt>
                <c:pt idx="20">
                  <c:v>38961</c:v>
                </c:pt>
                <c:pt idx="21">
                  <c:v>38991</c:v>
                </c:pt>
                <c:pt idx="22">
                  <c:v>39022</c:v>
                </c:pt>
                <c:pt idx="23">
                  <c:v>39052</c:v>
                </c:pt>
                <c:pt idx="24">
                  <c:v>39083</c:v>
                </c:pt>
                <c:pt idx="25">
                  <c:v>39114</c:v>
                </c:pt>
                <c:pt idx="26">
                  <c:v>39142</c:v>
                </c:pt>
                <c:pt idx="27">
                  <c:v>39173</c:v>
                </c:pt>
                <c:pt idx="28">
                  <c:v>39203</c:v>
                </c:pt>
                <c:pt idx="29">
                  <c:v>39234</c:v>
                </c:pt>
                <c:pt idx="30">
                  <c:v>39264</c:v>
                </c:pt>
                <c:pt idx="31">
                  <c:v>39295</c:v>
                </c:pt>
                <c:pt idx="32">
                  <c:v>39326</c:v>
                </c:pt>
                <c:pt idx="33">
                  <c:v>39356</c:v>
                </c:pt>
                <c:pt idx="34">
                  <c:v>39387</c:v>
                </c:pt>
                <c:pt idx="35">
                  <c:v>39417</c:v>
                </c:pt>
                <c:pt idx="36">
                  <c:v>39448</c:v>
                </c:pt>
                <c:pt idx="37">
                  <c:v>39479</c:v>
                </c:pt>
                <c:pt idx="38">
                  <c:v>39508</c:v>
                </c:pt>
                <c:pt idx="39">
                  <c:v>39539</c:v>
                </c:pt>
                <c:pt idx="40">
                  <c:v>39569</c:v>
                </c:pt>
                <c:pt idx="41">
                  <c:v>39600</c:v>
                </c:pt>
                <c:pt idx="42">
                  <c:v>39630</c:v>
                </c:pt>
                <c:pt idx="43">
                  <c:v>39661</c:v>
                </c:pt>
                <c:pt idx="44">
                  <c:v>39692</c:v>
                </c:pt>
                <c:pt idx="45">
                  <c:v>39722</c:v>
                </c:pt>
                <c:pt idx="46">
                  <c:v>39753</c:v>
                </c:pt>
                <c:pt idx="47">
                  <c:v>39783</c:v>
                </c:pt>
                <c:pt idx="48">
                  <c:v>39814</c:v>
                </c:pt>
                <c:pt idx="49">
                  <c:v>39845</c:v>
                </c:pt>
                <c:pt idx="50">
                  <c:v>39873</c:v>
                </c:pt>
                <c:pt idx="51">
                  <c:v>39904</c:v>
                </c:pt>
                <c:pt idx="52">
                  <c:v>39934</c:v>
                </c:pt>
                <c:pt idx="53">
                  <c:v>39965</c:v>
                </c:pt>
                <c:pt idx="54">
                  <c:v>39995</c:v>
                </c:pt>
                <c:pt idx="55">
                  <c:v>40026</c:v>
                </c:pt>
                <c:pt idx="56">
                  <c:v>40057</c:v>
                </c:pt>
                <c:pt idx="57">
                  <c:v>40087</c:v>
                </c:pt>
                <c:pt idx="58">
                  <c:v>40118</c:v>
                </c:pt>
                <c:pt idx="59">
                  <c:v>40148</c:v>
                </c:pt>
                <c:pt idx="60">
                  <c:v>40179</c:v>
                </c:pt>
                <c:pt idx="61">
                  <c:v>40210</c:v>
                </c:pt>
                <c:pt idx="62">
                  <c:v>40238</c:v>
                </c:pt>
                <c:pt idx="63">
                  <c:v>40269</c:v>
                </c:pt>
                <c:pt idx="64">
                  <c:v>40299</c:v>
                </c:pt>
                <c:pt idx="65">
                  <c:v>40330</c:v>
                </c:pt>
                <c:pt idx="66">
                  <c:v>40360</c:v>
                </c:pt>
                <c:pt idx="67">
                  <c:v>40391</c:v>
                </c:pt>
                <c:pt idx="68">
                  <c:v>40422</c:v>
                </c:pt>
                <c:pt idx="69">
                  <c:v>40452</c:v>
                </c:pt>
                <c:pt idx="70">
                  <c:v>40483</c:v>
                </c:pt>
                <c:pt idx="71">
                  <c:v>40513</c:v>
                </c:pt>
                <c:pt idx="72">
                  <c:v>40544</c:v>
                </c:pt>
                <c:pt idx="73">
                  <c:v>40575</c:v>
                </c:pt>
                <c:pt idx="74">
                  <c:v>40603</c:v>
                </c:pt>
                <c:pt idx="75">
                  <c:v>40634</c:v>
                </c:pt>
                <c:pt idx="76">
                  <c:v>40664</c:v>
                </c:pt>
                <c:pt idx="77">
                  <c:v>40695</c:v>
                </c:pt>
                <c:pt idx="78">
                  <c:v>40725</c:v>
                </c:pt>
                <c:pt idx="79">
                  <c:v>40756</c:v>
                </c:pt>
                <c:pt idx="80">
                  <c:v>40787</c:v>
                </c:pt>
                <c:pt idx="81">
                  <c:v>40817</c:v>
                </c:pt>
                <c:pt idx="82">
                  <c:v>40848</c:v>
                </c:pt>
                <c:pt idx="83">
                  <c:v>40878</c:v>
                </c:pt>
                <c:pt idx="84">
                  <c:v>40909</c:v>
                </c:pt>
                <c:pt idx="85">
                  <c:v>40940</c:v>
                </c:pt>
                <c:pt idx="86">
                  <c:v>40969</c:v>
                </c:pt>
                <c:pt idx="87">
                  <c:v>41000</c:v>
                </c:pt>
                <c:pt idx="88">
                  <c:v>41030</c:v>
                </c:pt>
                <c:pt idx="89">
                  <c:v>41061</c:v>
                </c:pt>
                <c:pt idx="90">
                  <c:v>41091</c:v>
                </c:pt>
                <c:pt idx="91">
                  <c:v>41122</c:v>
                </c:pt>
                <c:pt idx="92">
                  <c:v>41153</c:v>
                </c:pt>
                <c:pt idx="93">
                  <c:v>41183</c:v>
                </c:pt>
                <c:pt idx="94">
                  <c:v>41214</c:v>
                </c:pt>
                <c:pt idx="95">
                  <c:v>41244</c:v>
                </c:pt>
                <c:pt idx="96">
                  <c:v>41275</c:v>
                </c:pt>
                <c:pt idx="97">
                  <c:v>41306</c:v>
                </c:pt>
                <c:pt idx="98">
                  <c:v>41334</c:v>
                </c:pt>
                <c:pt idx="99">
                  <c:v>41365</c:v>
                </c:pt>
                <c:pt idx="100">
                  <c:v>41395</c:v>
                </c:pt>
                <c:pt idx="101">
                  <c:v>41426</c:v>
                </c:pt>
                <c:pt idx="102">
                  <c:v>41456</c:v>
                </c:pt>
                <c:pt idx="103">
                  <c:v>41487</c:v>
                </c:pt>
                <c:pt idx="104">
                  <c:v>41518</c:v>
                </c:pt>
                <c:pt idx="105">
                  <c:v>41548</c:v>
                </c:pt>
                <c:pt idx="106">
                  <c:v>41579</c:v>
                </c:pt>
                <c:pt idx="107">
                  <c:v>41609</c:v>
                </c:pt>
                <c:pt idx="108">
                  <c:v>41640</c:v>
                </c:pt>
              </c:numCache>
            </c:numRef>
          </c:cat>
          <c:val>
            <c:numRef>
              <c:f>Sheet1!$F$3:$F$111</c:f>
              <c:numCache>
                <c:formatCode>General</c:formatCode>
                <c:ptCount val="109"/>
                <c:pt idx="2" formatCode="0.0">
                  <c:v>0.65234568660653069</c:v>
                </c:pt>
                <c:pt idx="3" formatCode="0.0">
                  <c:v>0.68043436753515218</c:v>
                </c:pt>
                <c:pt idx="4" formatCode="0.0">
                  <c:v>0.70778491151957434</c:v>
                </c:pt>
                <c:pt idx="5" formatCode="0.0">
                  <c:v>0.78100249560171375</c:v>
                </c:pt>
                <c:pt idx="6" formatCode="0.0">
                  <c:v>0.76534072895633365</c:v>
                </c:pt>
                <c:pt idx="7" formatCode="0.0">
                  <c:v>0.75240822294490606</c:v>
                </c:pt>
                <c:pt idx="8" formatCode="0.0">
                  <c:v>0.67074228336195763</c:v>
                </c:pt>
                <c:pt idx="9" formatCode="0.0">
                  <c:v>0.64613037030127696</c:v>
                </c:pt>
                <c:pt idx="10" formatCode="0.0">
                  <c:v>0.61420540080541364</c:v>
                </c:pt>
                <c:pt idx="11" formatCode="0.0">
                  <c:v>0.60677881091194596</c:v>
                </c:pt>
                <c:pt idx="12" formatCode="0.0">
                  <c:v>0.60061193435993798</c:v>
                </c:pt>
                <c:pt idx="13" formatCode="0.0">
                  <c:v>0.58222697062772399</c:v>
                </c:pt>
                <c:pt idx="14" formatCode="0.0">
                  <c:v>0.56868822941616604</c:v>
                </c:pt>
                <c:pt idx="15" formatCode="0.0">
                  <c:v>0.5520119569781391</c:v>
                </c:pt>
                <c:pt idx="16" formatCode="0.0">
                  <c:v>0.56780054664798907</c:v>
                </c:pt>
                <c:pt idx="17" formatCode="0.0">
                  <c:v>0.62520494012942729</c:v>
                </c:pt>
                <c:pt idx="18" formatCode="0.0">
                  <c:v>0.63272613687264634</c:v>
                </c:pt>
                <c:pt idx="19" formatCode="0.0">
                  <c:v>0.61442579536823472</c:v>
                </c:pt>
                <c:pt idx="20" formatCode="0.0">
                  <c:v>0.53524167294355773</c:v>
                </c:pt>
                <c:pt idx="21" formatCode="0.0">
                  <c:v>0.5127988734846064</c:v>
                </c:pt>
                <c:pt idx="22" formatCode="0.0">
                  <c:v>0.48203857694663199</c:v>
                </c:pt>
                <c:pt idx="23" formatCode="0.0">
                  <c:v>0.46769962973786733</c:v>
                </c:pt>
                <c:pt idx="24" formatCode="0.0">
                  <c:v>0.45836412479935468</c:v>
                </c:pt>
                <c:pt idx="25" formatCode="0.0">
                  <c:v>0.45039979458847129</c:v>
                </c:pt>
                <c:pt idx="26" formatCode="0.0">
                  <c:v>0.4347945337499623</c:v>
                </c:pt>
                <c:pt idx="27" formatCode="0.0">
                  <c:v>0.41703909714609533</c:v>
                </c:pt>
                <c:pt idx="28" formatCode="0.0">
                  <c:v>0.40862426324633466</c:v>
                </c:pt>
                <c:pt idx="29" formatCode="0.0">
                  <c:v>0.40948889218369433</c:v>
                </c:pt>
                <c:pt idx="30" formatCode="0.0">
                  <c:v>0.42005227751361068</c:v>
                </c:pt>
                <c:pt idx="31" formatCode="0.0">
                  <c:v>0.42445268982440637</c:v>
                </c:pt>
                <c:pt idx="32" formatCode="0.0">
                  <c:v>0.41718008281320368</c:v>
                </c:pt>
                <c:pt idx="33" formatCode="0.0">
                  <c:v>0.41869962364854069</c:v>
                </c:pt>
                <c:pt idx="34" formatCode="0.0">
                  <c:v>0.42008978814712705</c:v>
                </c:pt>
                <c:pt idx="35" formatCode="0.0">
                  <c:v>0.41295116915748703</c:v>
                </c:pt>
                <c:pt idx="36" formatCode="0.0">
                  <c:v>0.4076289689127357</c:v>
                </c:pt>
                <c:pt idx="37" formatCode="0.0">
                  <c:v>0.40546496577546165</c:v>
                </c:pt>
                <c:pt idx="38" formatCode="0.0">
                  <c:v>0.40460160040739002</c:v>
                </c:pt>
                <c:pt idx="39" formatCode="0.0">
                  <c:v>0.40698315479890468</c:v>
                </c:pt>
                <c:pt idx="40" formatCode="0.0">
                  <c:v>0.39571153251553071</c:v>
                </c:pt>
                <c:pt idx="41" formatCode="0.0">
                  <c:v>0.39446708215032894</c:v>
                </c:pt>
                <c:pt idx="42" formatCode="0.0">
                  <c:v>0.38642183632580202</c:v>
                </c:pt>
                <c:pt idx="43" formatCode="0.0">
                  <c:v>0.39695840749939099</c:v>
                </c:pt>
                <c:pt idx="44" formatCode="0.0">
                  <c:v>0.43598892648969595</c:v>
                </c:pt>
                <c:pt idx="45" formatCode="0.0">
                  <c:v>0.46614274329286504</c:v>
                </c:pt>
                <c:pt idx="46" formatCode="0.0">
                  <c:v>0.50892284151848999</c:v>
                </c:pt>
                <c:pt idx="47" formatCode="0.0">
                  <c:v>0.54692846897022473</c:v>
                </c:pt>
                <c:pt idx="48" formatCode="0.0">
                  <c:v>0.57462448529451671</c:v>
                </c:pt>
                <c:pt idx="49" formatCode="0.0">
                  <c:v>0.6124366322153314</c:v>
                </c:pt>
                <c:pt idx="50" formatCode="0.0">
                  <c:v>0.64225176642415971</c:v>
                </c:pt>
                <c:pt idx="51" formatCode="0.0">
                  <c:v>0.67693927299825563</c:v>
                </c:pt>
                <c:pt idx="52" formatCode="0.0">
                  <c:v>0.64690940820553255</c:v>
                </c:pt>
                <c:pt idx="53" formatCode="0.0">
                  <c:v>0.62119748911634343</c:v>
                </c:pt>
                <c:pt idx="54" formatCode="0.0">
                  <c:v>0.59514098102114366</c:v>
                </c:pt>
                <c:pt idx="55" formatCode="0.0">
                  <c:v>0.60542318824986774</c:v>
                </c:pt>
                <c:pt idx="56" formatCode="0.0">
                  <c:v>0.5986484952754334</c:v>
                </c:pt>
                <c:pt idx="57" formatCode="0.0">
                  <c:v>0.5829953714677063</c:v>
                </c:pt>
                <c:pt idx="58" formatCode="0.0">
                  <c:v>0.57437799538694567</c:v>
                </c:pt>
                <c:pt idx="59" formatCode="0.0">
                  <c:v>0.55396170436243641</c:v>
                </c:pt>
                <c:pt idx="60" formatCode="0.0">
                  <c:v>0.54024150430220741</c:v>
                </c:pt>
                <c:pt idx="61" formatCode="0.0">
                  <c:v>0.52985892131025136</c:v>
                </c:pt>
                <c:pt idx="62" formatCode="0.0">
                  <c:v>0.54193985355051832</c:v>
                </c:pt>
                <c:pt idx="63" formatCode="0.0">
                  <c:v>0.54710670246509874</c:v>
                </c:pt>
                <c:pt idx="64" formatCode="0.0">
                  <c:v>0.55343565669943129</c:v>
                </c:pt>
                <c:pt idx="65" formatCode="0.0">
                  <c:v>0.56727039114021294</c:v>
                </c:pt>
                <c:pt idx="66" formatCode="0.0">
                  <c:v>0.5673064823812094</c:v>
                </c:pt>
                <c:pt idx="67" formatCode="0.0">
                  <c:v>0.56502326814562431</c:v>
                </c:pt>
                <c:pt idx="68" formatCode="0.0">
                  <c:v>0.53875865894788089</c:v>
                </c:pt>
                <c:pt idx="69" formatCode="0.0">
                  <c:v>0.52677849439572533</c:v>
                </c:pt>
                <c:pt idx="70" formatCode="0.0">
                  <c:v>0.52016562967168867</c:v>
                </c:pt>
                <c:pt idx="71" formatCode="0.0">
                  <c:v>0.50717005329665132</c:v>
                </c:pt>
                <c:pt idx="72" formatCode="0.0">
                  <c:v>0.49795138244482068</c:v>
                </c:pt>
                <c:pt idx="73" formatCode="0.0">
                  <c:v>0.48534479201906339</c:v>
                </c:pt>
                <c:pt idx="74" formatCode="0.0">
                  <c:v>0.49116080074216301</c:v>
                </c:pt>
                <c:pt idx="75" formatCode="0.0">
                  <c:v>0.49617370269528366</c:v>
                </c:pt>
                <c:pt idx="76" formatCode="0.0">
                  <c:v>0.51426228818932429</c:v>
                </c:pt>
                <c:pt idx="77" formatCode="0.0">
                  <c:v>0.51562338233976868</c:v>
                </c:pt>
                <c:pt idx="78" formatCode="0.0">
                  <c:v>0.51335405355327901</c:v>
                </c:pt>
                <c:pt idx="79" formatCode="0.0">
                  <c:v>0.50943258228887134</c:v>
                </c:pt>
                <c:pt idx="80" formatCode="0.0">
                  <c:v>0.51277133509462269</c:v>
                </c:pt>
                <c:pt idx="81" formatCode="0.0">
                  <c:v>0.52865617663756093</c:v>
                </c:pt>
                <c:pt idx="82" formatCode="0.0">
                  <c:v>0.52337077465821225</c:v>
                </c:pt>
                <c:pt idx="83" formatCode="0.0">
                  <c:v>0.5258790455218687</c:v>
                </c:pt>
                <c:pt idx="84" formatCode="0.0">
                  <c:v>0.53309145781811262</c:v>
                </c:pt>
                <c:pt idx="85" formatCode="0.0">
                  <c:v>0.53953430447596795</c:v>
                </c:pt>
                <c:pt idx="86" formatCode="0.0">
                  <c:v>0.53133753601522093</c:v>
                </c:pt>
                <c:pt idx="87" formatCode="0.0">
                  <c:v>0.52178759273820574</c:v>
                </c:pt>
                <c:pt idx="88" formatCode="0.0">
                  <c:v>0.51732527235371695</c:v>
                </c:pt>
                <c:pt idx="89" formatCode="0.0">
                  <c:v>0.52547457474525705</c:v>
                </c:pt>
                <c:pt idx="90" formatCode="0.0">
                  <c:v>0.53511740531173801</c:v>
                </c:pt>
                <c:pt idx="91" formatCode="0.0">
                  <c:v>0.54528364703016974</c:v>
                </c:pt>
                <c:pt idx="92" formatCode="0.0">
                  <c:v>0.5444826699633406</c:v>
                </c:pt>
                <c:pt idx="93" formatCode="0.0">
                  <c:v>0.56544304244518429</c:v>
                </c:pt>
                <c:pt idx="94" formatCode="0.0">
                  <c:v>0.56740802520429701</c:v>
                </c:pt>
                <c:pt idx="95" formatCode="0.0">
                  <c:v>0.55503496443629696</c:v>
                </c:pt>
                <c:pt idx="96" formatCode="0.0">
                  <c:v>0.53660464746392866</c:v>
                </c:pt>
                <c:pt idx="97" formatCode="0.0">
                  <c:v>0.53127578398091202</c:v>
                </c:pt>
                <c:pt idx="98" formatCode="0.0">
                  <c:v>0.53758495638705239</c:v>
                </c:pt>
                <c:pt idx="99" formatCode="0.0">
                  <c:v>0.56488895798918504</c:v>
                </c:pt>
                <c:pt idx="100" formatCode="0.0">
                  <c:v>0.56193810592557958</c:v>
                </c:pt>
                <c:pt idx="101" formatCode="0.0">
                  <c:v>0.56465902147309399</c:v>
                </c:pt>
                <c:pt idx="102" formatCode="0.0">
                  <c:v>0.54588941721888673</c:v>
                </c:pt>
                <c:pt idx="103" formatCode="0.0">
                  <c:v>0.53899589949702131</c:v>
                </c:pt>
                <c:pt idx="104" formatCode="0.0">
                  <c:v>0.54568895634399339</c:v>
                </c:pt>
                <c:pt idx="105" formatCode="0.0">
                  <c:v>0.53079979648589237</c:v>
                </c:pt>
                <c:pt idx="106" formatCode="0.0">
                  <c:v>0.52734765386014326</c:v>
                </c:pt>
                <c:pt idx="107" formatCode="0.0">
                  <c:v>0.51235856777288569</c:v>
                </c:pt>
                <c:pt idx="108" formatCode="0.0">
                  <c:v>0.4974585067048507</c:v>
                </c:pt>
              </c:numCache>
            </c:numRef>
          </c:val>
          <c:smooth val="0"/>
        </c:ser>
        <c:dLbls>
          <c:showLegendKey val="0"/>
          <c:showVal val="0"/>
          <c:showCatName val="0"/>
          <c:showSerName val="0"/>
          <c:showPercent val="0"/>
          <c:showBubbleSize val="0"/>
        </c:dLbls>
        <c:marker val="1"/>
        <c:smooth val="0"/>
        <c:axId val="198818816"/>
        <c:axId val="198968064"/>
      </c:lineChart>
      <c:dateAx>
        <c:axId val="198818816"/>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8968064"/>
        <c:crosses val="autoZero"/>
        <c:auto val="1"/>
        <c:lblOffset val="100"/>
        <c:baseTimeUnit val="months"/>
        <c:majorUnit val="1"/>
        <c:majorTimeUnit val="years"/>
      </c:dateAx>
      <c:valAx>
        <c:axId val="198968064"/>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8818816"/>
        <c:crossesAt val="1"/>
        <c:crossBetween val="between"/>
      </c:valAx>
      <c:spPr>
        <a:noFill/>
        <a:ln w="3175">
          <a:solidFill>
            <a:srgbClr val="000000"/>
          </a:solidFill>
          <a:prstDash val="solid"/>
        </a:ln>
      </c:spPr>
    </c:plotArea>
    <c:legend>
      <c:legendPos val="b"/>
      <c:layout>
        <c:manualLayout>
          <c:xMode val="edge"/>
          <c:yMode val="edge"/>
          <c:x val="0.19047171097477847"/>
          <c:y val="6.7276400367309461E-2"/>
          <c:w val="0.78684935241990461"/>
          <c:h val="0.1967089072543618"/>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9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8.4725772914749295E-2"/>
          <c:y val="4.2526315789473683E-2"/>
          <c:w val="0.87583699764802125"/>
          <c:h val="0.8588197891749888"/>
        </c:manualLayout>
      </c:layout>
      <c:lineChart>
        <c:grouping val="standard"/>
        <c:varyColors val="0"/>
        <c:ser>
          <c:idx val="0"/>
          <c:order val="0"/>
          <c:tx>
            <c:strRef>
              <c:f>Datablad!$B$3</c:f>
              <c:strCache>
                <c:ptCount val="1"/>
                <c:pt idx="0">
                  <c:v>Samtliga</c:v>
                </c:pt>
              </c:strCache>
            </c:strRef>
          </c:tx>
          <c:spPr>
            <a:ln w="25400">
              <a:solidFill>
                <a:srgbClr val="000000"/>
              </a:solidFill>
              <a:prstDash val="solid"/>
            </a:ln>
          </c:spPr>
          <c:marker>
            <c:symbol val="none"/>
          </c:marker>
          <c:cat>
            <c:numRef>
              <c:f>Datablad!$A$4:$A$172</c:f>
              <c:numCache>
                <c:formatCode>m/d/yyyy</c:formatCode>
                <c:ptCount val="169"/>
                <c:pt idx="0">
                  <c:v>36526</c:v>
                </c:pt>
                <c:pt idx="1">
                  <c:v>36557</c:v>
                </c:pt>
                <c:pt idx="2">
                  <c:v>36586</c:v>
                </c:pt>
                <c:pt idx="3">
                  <c:v>36617</c:v>
                </c:pt>
                <c:pt idx="4">
                  <c:v>36647</c:v>
                </c:pt>
                <c:pt idx="5">
                  <c:v>36678</c:v>
                </c:pt>
                <c:pt idx="6">
                  <c:v>36708</c:v>
                </c:pt>
                <c:pt idx="7">
                  <c:v>36739</c:v>
                </c:pt>
                <c:pt idx="8">
                  <c:v>36770</c:v>
                </c:pt>
                <c:pt idx="9">
                  <c:v>36800</c:v>
                </c:pt>
                <c:pt idx="10">
                  <c:v>36831</c:v>
                </c:pt>
                <c:pt idx="11">
                  <c:v>36861</c:v>
                </c:pt>
                <c:pt idx="12">
                  <c:v>36892</c:v>
                </c:pt>
                <c:pt idx="13">
                  <c:v>36923</c:v>
                </c:pt>
                <c:pt idx="14">
                  <c:v>36951</c:v>
                </c:pt>
                <c:pt idx="15">
                  <c:v>36982</c:v>
                </c:pt>
                <c:pt idx="16">
                  <c:v>37012</c:v>
                </c:pt>
                <c:pt idx="17">
                  <c:v>37043</c:v>
                </c:pt>
                <c:pt idx="18">
                  <c:v>37073</c:v>
                </c:pt>
                <c:pt idx="19">
                  <c:v>37104</c:v>
                </c:pt>
                <c:pt idx="20">
                  <c:v>37135</c:v>
                </c:pt>
                <c:pt idx="21">
                  <c:v>37165</c:v>
                </c:pt>
                <c:pt idx="22">
                  <c:v>37196</c:v>
                </c:pt>
                <c:pt idx="23">
                  <c:v>37226</c:v>
                </c:pt>
                <c:pt idx="24">
                  <c:v>37257</c:v>
                </c:pt>
                <c:pt idx="25">
                  <c:v>37288</c:v>
                </c:pt>
                <c:pt idx="26">
                  <c:v>37316</c:v>
                </c:pt>
                <c:pt idx="27">
                  <c:v>37347</c:v>
                </c:pt>
                <c:pt idx="28">
                  <c:v>37377</c:v>
                </c:pt>
                <c:pt idx="29">
                  <c:v>37408</c:v>
                </c:pt>
                <c:pt idx="30">
                  <c:v>37438</c:v>
                </c:pt>
                <c:pt idx="31">
                  <c:v>37469</c:v>
                </c:pt>
                <c:pt idx="32">
                  <c:v>37500</c:v>
                </c:pt>
                <c:pt idx="33">
                  <c:v>37530</c:v>
                </c:pt>
                <c:pt idx="34">
                  <c:v>37561</c:v>
                </c:pt>
                <c:pt idx="35">
                  <c:v>37591</c:v>
                </c:pt>
                <c:pt idx="36">
                  <c:v>37622</c:v>
                </c:pt>
                <c:pt idx="37">
                  <c:v>37653</c:v>
                </c:pt>
                <c:pt idx="38">
                  <c:v>37681</c:v>
                </c:pt>
                <c:pt idx="39">
                  <c:v>37712</c:v>
                </c:pt>
                <c:pt idx="40">
                  <c:v>37742</c:v>
                </c:pt>
                <c:pt idx="41">
                  <c:v>37773</c:v>
                </c:pt>
                <c:pt idx="42">
                  <c:v>37803</c:v>
                </c:pt>
                <c:pt idx="43">
                  <c:v>37834</c:v>
                </c:pt>
                <c:pt idx="44">
                  <c:v>37865</c:v>
                </c:pt>
                <c:pt idx="45">
                  <c:v>37895</c:v>
                </c:pt>
                <c:pt idx="46">
                  <c:v>37926</c:v>
                </c:pt>
                <c:pt idx="47">
                  <c:v>37956</c:v>
                </c:pt>
                <c:pt idx="48">
                  <c:v>37987</c:v>
                </c:pt>
                <c:pt idx="49">
                  <c:v>38018</c:v>
                </c:pt>
                <c:pt idx="50">
                  <c:v>38047</c:v>
                </c:pt>
                <c:pt idx="51">
                  <c:v>38078</c:v>
                </c:pt>
                <c:pt idx="52">
                  <c:v>38108</c:v>
                </c:pt>
                <c:pt idx="53">
                  <c:v>38139</c:v>
                </c:pt>
                <c:pt idx="54">
                  <c:v>38169</c:v>
                </c:pt>
                <c:pt idx="55">
                  <c:v>38200</c:v>
                </c:pt>
                <c:pt idx="56">
                  <c:v>38231</c:v>
                </c:pt>
                <c:pt idx="57">
                  <c:v>38261</c:v>
                </c:pt>
                <c:pt idx="58">
                  <c:v>38292</c:v>
                </c:pt>
                <c:pt idx="59">
                  <c:v>38322</c:v>
                </c:pt>
                <c:pt idx="60">
                  <c:v>38353</c:v>
                </c:pt>
                <c:pt idx="61">
                  <c:v>38384</c:v>
                </c:pt>
                <c:pt idx="62">
                  <c:v>38412</c:v>
                </c:pt>
                <c:pt idx="63">
                  <c:v>38443</c:v>
                </c:pt>
                <c:pt idx="64">
                  <c:v>38473</c:v>
                </c:pt>
                <c:pt idx="65">
                  <c:v>38504</c:v>
                </c:pt>
                <c:pt idx="66">
                  <c:v>38534</c:v>
                </c:pt>
                <c:pt idx="67">
                  <c:v>38565</c:v>
                </c:pt>
                <c:pt idx="68">
                  <c:v>38596</c:v>
                </c:pt>
                <c:pt idx="69">
                  <c:v>38626</c:v>
                </c:pt>
                <c:pt idx="70">
                  <c:v>38657</c:v>
                </c:pt>
                <c:pt idx="71">
                  <c:v>38687</c:v>
                </c:pt>
                <c:pt idx="72">
                  <c:v>38718</c:v>
                </c:pt>
                <c:pt idx="73">
                  <c:v>38749</c:v>
                </c:pt>
                <c:pt idx="74">
                  <c:v>38777</c:v>
                </c:pt>
                <c:pt idx="75">
                  <c:v>38808</c:v>
                </c:pt>
                <c:pt idx="76">
                  <c:v>38838</c:v>
                </c:pt>
                <c:pt idx="77">
                  <c:v>38869</c:v>
                </c:pt>
                <c:pt idx="78">
                  <c:v>38899</c:v>
                </c:pt>
                <c:pt idx="79">
                  <c:v>38930</c:v>
                </c:pt>
                <c:pt idx="80">
                  <c:v>38961</c:v>
                </c:pt>
                <c:pt idx="81">
                  <c:v>38991</c:v>
                </c:pt>
                <c:pt idx="82">
                  <c:v>39022</c:v>
                </c:pt>
                <c:pt idx="83">
                  <c:v>39052</c:v>
                </c:pt>
                <c:pt idx="84">
                  <c:v>39083</c:v>
                </c:pt>
                <c:pt idx="85">
                  <c:v>39114</c:v>
                </c:pt>
                <c:pt idx="86">
                  <c:v>39142</c:v>
                </c:pt>
                <c:pt idx="87">
                  <c:v>39173</c:v>
                </c:pt>
                <c:pt idx="88">
                  <c:v>39203</c:v>
                </c:pt>
                <c:pt idx="89">
                  <c:v>39234</c:v>
                </c:pt>
                <c:pt idx="90">
                  <c:v>39264</c:v>
                </c:pt>
                <c:pt idx="91">
                  <c:v>39295</c:v>
                </c:pt>
                <c:pt idx="92">
                  <c:v>39326</c:v>
                </c:pt>
                <c:pt idx="93">
                  <c:v>39356</c:v>
                </c:pt>
                <c:pt idx="94">
                  <c:v>39387</c:v>
                </c:pt>
                <c:pt idx="95">
                  <c:v>39417</c:v>
                </c:pt>
                <c:pt idx="96">
                  <c:v>39448</c:v>
                </c:pt>
                <c:pt idx="97">
                  <c:v>39479</c:v>
                </c:pt>
                <c:pt idx="98">
                  <c:v>39508</c:v>
                </c:pt>
                <c:pt idx="99">
                  <c:v>39539</c:v>
                </c:pt>
                <c:pt idx="100">
                  <c:v>39569</c:v>
                </c:pt>
                <c:pt idx="101">
                  <c:v>39600</c:v>
                </c:pt>
                <c:pt idx="102">
                  <c:v>39630</c:v>
                </c:pt>
                <c:pt idx="103">
                  <c:v>39661</c:v>
                </c:pt>
                <c:pt idx="104">
                  <c:v>39692</c:v>
                </c:pt>
                <c:pt idx="105">
                  <c:v>39722</c:v>
                </c:pt>
                <c:pt idx="106">
                  <c:v>39753</c:v>
                </c:pt>
                <c:pt idx="107">
                  <c:v>39783</c:v>
                </c:pt>
                <c:pt idx="108">
                  <c:v>39814</c:v>
                </c:pt>
                <c:pt idx="109">
                  <c:v>39845</c:v>
                </c:pt>
                <c:pt idx="110">
                  <c:v>39873</c:v>
                </c:pt>
                <c:pt idx="111">
                  <c:v>39904</c:v>
                </c:pt>
                <c:pt idx="112">
                  <c:v>39934</c:v>
                </c:pt>
                <c:pt idx="113">
                  <c:v>39965</c:v>
                </c:pt>
                <c:pt idx="114">
                  <c:v>39995</c:v>
                </c:pt>
                <c:pt idx="115">
                  <c:v>40026</c:v>
                </c:pt>
                <c:pt idx="116">
                  <c:v>40057</c:v>
                </c:pt>
                <c:pt idx="117">
                  <c:v>40087</c:v>
                </c:pt>
                <c:pt idx="118">
                  <c:v>40118</c:v>
                </c:pt>
                <c:pt idx="119">
                  <c:v>40148</c:v>
                </c:pt>
                <c:pt idx="120">
                  <c:v>40179</c:v>
                </c:pt>
                <c:pt idx="121">
                  <c:v>40210</c:v>
                </c:pt>
                <c:pt idx="122">
                  <c:v>40238</c:v>
                </c:pt>
                <c:pt idx="123">
                  <c:v>40269</c:v>
                </c:pt>
                <c:pt idx="124">
                  <c:v>40299</c:v>
                </c:pt>
                <c:pt idx="125">
                  <c:v>40330</c:v>
                </c:pt>
                <c:pt idx="126">
                  <c:v>40360</c:v>
                </c:pt>
                <c:pt idx="127">
                  <c:v>40391</c:v>
                </c:pt>
                <c:pt idx="128">
                  <c:v>40422</c:v>
                </c:pt>
                <c:pt idx="129">
                  <c:v>40452</c:v>
                </c:pt>
                <c:pt idx="130">
                  <c:v>40483</c:v>
                </c:pt>
                <c:pt idx="131">
                  <c:v>40513</c:v>
                </c:pt>
                <c:pt idx="132">
                  <c:v>40544</c:v>
                </c:pt>
                <c:pt idx="133">
                  <c:v>40575</c:v>
                </c:pt>
                <c:pt idx="134">
                  <c:v>40603</c:v>
                </c:pt>
                <c:pt idx="135">
                  <c:v>40634</c:v>
                </c:pt>
                <c:pt idx="136">
                  <c:v>40664</c:v>
                </c:pt>
                <c:pt idx="137">
                  <c:v>40695</c:v>
                </c:pt>
                <c:pt idx="138">
                  <c:v>40725</c:v>
                </c:pt>
                <c:pt idx="139">
                  <c:v>40756</c:v>
                </c:pt>
                <c:pt idx="140">
                  <c:v>40787</c:v>
                </c:pt>
                <c:pt idx="141">
                  <c:v>40817</c:v>
                </c:pt>
                <c:pt idx="142">
                  <c:v>40848</c:v>
                </c:pt>
                <c:pt idx="143">
                  <c:v>40878</c:v>
                </c:pt>
                <c:pt idx="144">
                  <c:v>40909</c:v>
                </c:pt>
                <c:pt idx="145">
                  <c:v>40940</c:v>
                </c:pt>
                <c:pt idx="146">
                  <c:v>40969</c:v>
                </c:pt>
                <c:pt idx="147">
                  <c:v>41000</c:v>
                </c:pt>
                <c:pt idx="148">
                  <c:v>41030</c:v>
                </c:pt>
                <c:pt idx="149">
                  <c:v>41061</c:v>
                </c:pt>
                <c:pt idx="150">
                  <c:v>41091</c:v>
                </c:pt>
                <c:pt idx="151">
                  <c:v>41122</c:v>
                </c:pt>
                <c:pt idx="152">
                  <c:v>41153</c:v>
                </c:pt>
                <c:pt idx="153">
                  <c:v>41183</c:v>
                </c:pt>
                <c:pt idx="154">
                  <c:v>41214</c:v>
                </c:pt>
                <c:pt idx="155">
                  <c:v>41244</c:v>
                </c:pt>
                <c:pt idx="156">
                  <c:v>41275</c:v>
                </c:pt>
                <c:pt idx="157">
                  <c:v>41306</c:v>
                </c:pt>
                <c:pt idx="158">
                  <c:v>41334</c:v>
                </c:pt>
                <c:pt idx="159">
                  <c:v>41365</c:v>
                </c:pt>
                <c:pt idx="160">
                  <c:v>41395</c:v>
                </c:pt>
                <c:pt idx="161">
                  <c:v>41426</c:v>
                </c:pt>
                <c:pt idx="162">
                  <c:v>41456</c:v>
                </c:pt>
                <c:pt idx="163">
                  <c:v>41487</c:v>
                </c:pt>
                <c:pt idx="164">
                  <c:v>41518</c:v>
                </c:pt>
                <c:pt idx="165">
                  <c:v>41548</c:v>
                </c:pt>
                <c:pt idx="166">
                  <c:v>41579</c:v>
                </c:pt>
                <c:pt idx="167">
                  <c:v>41609</c:v>
                </c:pt>
                <c:pt idx="168">
                  <c:v>41640</c:v>
                </c:pt>
              </c:numCache>
            </c:numRef>
          </c:cat>
          <c:val>
            <c:numRef>
              <c:f>Datablad!$B$4:$B$172</c:f>
              <c:numCache>
                <c:formatCode>General</c:formatCode>
                <c:ptCount val="169"/>
                <c:pt idx="3">
                  <c:v>9</c:v>
                </c:pt>
                <c:pt idx="4">
                  <c:v>9.4</c:v>
                </c:pt>
                <c:pt idx="5">
                  <c:v>9.3000000000000007</c:v>
                </c:pt>
                <c:pt idx="6">
                  <c:v>9.6</c:v>
                </c:pt>
                <c:pt idx="7">
                  <c:v>9.4</c:v>
                </c:pt>
                <c:pt idx="8">
                  <c:v>9.5</c:v>
                </c:pt>
                <c:pt idx="9">
                  <c:v>9.8000000000000007</c:v>
                </c:pt>
                <c:pt idx="10">
                  <c:v>9.8000000000000007</c:v>
                </c:pt>
                <c:pt idx="11">
                  <c:v>9.9</c:v>
                </c:pt>
                <c:pt idx="12">
                  <c:v>9.6999999999999993</c:v>
                </c:pt>
                <c:pt idx="13">
                  <c:v>9.6</c:v>
                </c:pt>
                <c:pt idx="14">
                  <c:v>9.1999999999999993</c:v>
                </c:pt>
                <c:pt idx="15">
                  <c:v>8.5</c:v>
                </c:pt>
                <c:pt idx="16">
                  <c:v>8.6</c:v>
                </c:pt>
                <c:pt idx="17">
                  <c:v>8.9</c:v>
                </c:pt>
                <c:pt idx="18">
                  <c:v>9.5</c:v>
                </c:pt>
                <c:pt idx="19">
                  <c:v>9.5</c:v>
                </c:pt>
                <c:pt idx="20">
                  <c:v>9.5</c:v>
                </c:pt>
                <c:pt idx="21">
                  <c:v>9.6</c:v>
                </c:pt>
                <c:pt idx="22">
                  <c:v>9.6999999999999993</c:v>
                </c:pt>
                <c:pt idx="23">
                  <c:v>9.6999999999999993</c:v>
                </c:pt>
                <c:pt idx="24">
                  <c:v>9.8000000000000007</c:v>
                </c:pt>
                <c:pt idx="25">
                  <c:v>9.6</c:v>
                </c:pt>
                <c:pt idx="26">
                  <c:v>9.5</c:v>
                </c:pt>
                <c:pt idx="27">
                  <c:v>9.6999999999999993</c:v>
                </c:pt>
                <c:pt idx="28">
                  <c:v>9.6999999999999993</c:v>
                </c:pt>
                <c:pt idx="29">
                  <c:v>9.9</c:v>
                </c:pt>
                <c:pt idx="30">
                  <c:v>9.6999999999999993</c:v>
                </c:pt>
                <c:pt idx="31">
                  <c:v>9.6</c:v>
                </c:pt>
                <c:pt idx="32">
                  <c:v>9.6999999999999993</c:v>
                </c:pt>
                <c:pt idx="33">
                  <c:v>9.6999999999999993</c:v>
                </c:pt>
                <c:pt idx="34">
                  <c:v>9.6999999999999993</c:v>
                </c:pt>
                <c:pt idx="35">
                  <c:v>9.6</c:v>
                </c:pt>
                <c:pt idx="36">
                  <c:v>9.6</c:v>
                </c:pt>
                <c:pt idx="37">
                  <c:v>9.6</c:v>
                </c:pt>
                <c:pt idx="38">
                  <c:v>9.8000000000000007</c:v>
                </c:pt>
                <c:pt idx="39">
                  <c:v>9.6999999999999993</c:v>
                </c:pt>
                <c:pt idx="40">
                  <c:v>9.5</c:v>
                </c:pt>
                <c:pt idx="41">
                  <c:v>9.5</c:v>
                </c:pt>
                <c:pt idx="42">
                  <c:v>9.5</c:v>
                </c:pt>
                <c:pt idx="43">
                  <c:v>9.6</c:v>
                </c:pt>
                <c:pt idx="44">
                  <c:v>9.6999999999999993</c:v>
                </c:pt>
                <c:pt idx="45">
                  <c:v>9.6</c:v>
                </c:pt>
                <c:pt idx="46">
                  <c:v>9.5</c:v>
                </c:pt>
                <c:pt idx="47">
                  <c:v>9.4</c:v>
                </c:pt>
                <c:pt idx="48">
                  <c:v>9.3000000000000007</c:v>
                </c:pt>
                <c:pt idx="49">
                  <c:v>9.4</c:v>
                </c:pt>
                <c:pt idx="50">
                  <c:v>9.5</c:v>
                </c:pt>
                <c:pt idx="51">
                  <c:v>9.6999999999999993</c:v>
                </c:pt>
                <c:pt idx="52">
                  <c:v>9.6999999999999993</c:v>
                </c:pt>
                <c:pt idx="53">
                  <c:v>10</c:v>
                </c:pt>
                <c:pt idx="54">
                  <c:v>10</c:v>
                </c:pt>
                <c:pt idx="55">
                  <c:v>10</c:v>
                </c:pt>
                <c:pt idx="56">
                  <c:v>9.5</c:v>
                </c:pt>
                <c:pt idx="57">
                  <c:v>9.3000000000000007</c:v>
                </c:pt>
                <c:pt idx="58">
                  <c:v>9.3000000000000007</c:v>
                </c:pt>
                <c:pt idx="59">
                  <c:v>9.4</c:v>
                </c:pt>
                <c:pt idx="60">
                  <c:v>9.6</c:v>
                </c:pt>
                <c:pt idx="61">
                  <c:v>9.6999999999999993</c:v>
                </c:pt>
                <c:pt idx="62">
                  <c:v>9.5</c:v>
                </c:pt>
                <c:pt idx="63">
                  <c:v>9.8000000000000007</c:v>
                </c:pt>
                <c:pt idx="64">
                  <c:v>9.6999999999999993</c:v>
                </c:pt>
                <c:pt idx="65">
                  <c:v>9.8000000000000007</c:v>
                </c:pt>
                <c:pt idx="66">
                  <c:v>9.6</c:v>
                </c:pt>
                <c:pt idx="67">
                  <c:v>9.6</c:v>
                </c:pt>
                <c:pt idx="68">
                  <c:v>9.5</c:v>
                </c:pt>
                <c:pt idx="69">
                  <c:v>9.3000000000000007</c:v>
                </c:pt>
                <c:pt idx="70">
                  <c:v>9.3000000000000007</c:v>
                </c:pt>
                <c:pt idx="71">
                  <c:v>9.3000000000000007</c:v>
                </c:pt>
                <c:pt idx="72">
                  <c:v>9.5</c:v>
                </c:pt>
                <c:pt idx="73">
                  <c:v>9.6</c:v>
                </c:pt>
                <c:pt idx="74">
                  <c:v>9.6999999999999993</c:v>
                </c:pt>
                <c:pt idx="75">
                  <c:v>9.5</c:v>
                </c:pt>
                <c:pt idx="76">
                  <c:v>9.9</c:v>
                </c:pt>
                <c:pt idx="77">
                  <c:v>10.199999999999999</c:v>
                </c:pt>
                <c:pt idx="78">
                  <c:v>10.5</c:v>
                </c:pt>
                <c:pt idx="79">
                  <c:v>10.4</c:v>
                </c:pt>
                <c:pt idx="80">
                  <c:v>10.4</c:v>
                </c:pt>
                <c:pt idx="81">
                  <c:v>10.6</c:v>
                </c:pt>
                <c:pt idx="82">
                  <c:v>11.5</c:v>
                </c:pt>
                <c:pt idx="83">
                  <c:v>11.8</c:v>
                </c:pt>
                <c:pt idx="84">
                  <c:v>12.2</c:v>
                </c:pt>
                <c:pt idx="85">
                  <c:v>11.8</c:v>
                </c:pt>
                <c:pt idx="86">
                  <c:v>12.1</c:v>
                </c:pt>
                <c:pt idx="87">
                  <c:v>12</c:v>
                </c:pt>
                <c:pt idx="88">
                  <c:v>12.3</c:v>
                </c:pt>
                <c:pt idx="89">
                  <c:v>12.1</c:v>
                </c:pt>
                <c:pt idx="90">
                  <c:v>11.9</c:v>
                </c:pt>
                <c:pt idx="91">
                  <c:v>12.1</c:v>
                </c:pt>
                <c:pt idx="92">
                  <c:v>12.3</c:v>
                </c:pt>
                <c:pt idx="93">
                  <c:v>12.7</c:v>
                </c:pt>
                <c:pt idx="94">
                  <c:v>12.2</c:v>
                </c:pt>
                <c:pt idx="95">
                  <c:v>11.5</c:v>
                </c:pt>
                <c:pt idx="96">
                  <c:v>11.2</c:v>
                </c:pt>
                <c:pt idx="97">
                  <c:v>11</c:v>
                </c:pt>
                <c:pt idx="98">
                  <c:v>11</c:v>
                </c:pt>
                <c:pt idx="99">
                  <c:v>10.9</c:v>
                </c:pt>
                <c:pt idx="100">
                  <c:v>10.6</c:v>
                </c:pt>
                <c:pt idx="101">
                  <c:v>10.5</c:v>
                </c:pt>
                <c:pt idx="102">
                  <c:v>9.9</c:v>
                </c:pt>
                <c:pt idx="103">
                  <c:v>9.9</c:v>
                </c:pt>
                <c:pt idx="104">
                  <c:v>10</c:v>
                </c:pt>
                <c:pt idx="105">
                  <c:v>10</c:v>
                </c:pt>
                <c:pt idx="106">
                  <c:v>9.5</c:v>
                </c:pt>
                <c:pt idx="107">
                  <c:v>8.6999999999999993</c:v>
                </c:pt>
                <c:pt idx="108">
                  <c:v>8</c:v>
                </c:pt>
                <c:pt idx="109">
                  <c:v>7.7</c:v>
                </c:pt>
                <c:pt idx="110">
                  <c:v>7.4</c:v>
                </c:pt>
                <c:pt idx="111">
                  <c:v>7.1</c:v>
                </c:pt>
                <c:pt idx="112">
                  <c:v>6.6</c:v>
                </c:pt>
                <c:pt idx="113">
                  <c:v>6.7</c:v>
                </c:pt>
                <c:pt idx="114">
                  <c:v>6.9</c:v>
                </c:pt>
                <c:pt idx="115">
                  <c:v>7</c:v>
                </c:pt>
                <c:pt idx="116">
                  <c:v>6.7</c:v>
                </c:pt>
                <c:pt idx="117">
                  <c:v>6.4</c:v>
                </c:pt>
                <c:pt idx="118">
                  <c:v>6.6</c:v>
                </c:pt>
                <c:pt idx="119">
                  <c:v>6.5</c:v>
                </c:pt>
                <c:pt idx="120">
                  <c:v>6.5</c:v>
                </c:pt>
                <c:pt idx="121">
                  <c:v>6.5</c:v>
                </c:pt>
                <c:pt idx="122">
                  <c:v>6.5</c:v>
                </c:pt>
                <c:pt idx="123">
                  <c:v>6.7</c:v>
                </c:pt>
                <c:pt idx="124">
                  <c:v>6.7</c:v>
                </c:pt>
                <c:pt idx="125">
                  <c:v>6.8</c:v>
                </c:pt>
                <c:pt idx="126">
                  <c:v>7</c:v>
                </c:pt>
                <c:pt idx="127">
                  <c:v>7.1</c:v>
                </c:pt>
                <c:pt idx="128">
                  <c:v>7</c:v>
                </c:pt>
                <c:pt idx="129">
                  <c:v>6.9</c:v>
                </c:pt>
                <c:pt idx="130">
                  <c:v>7</c:v>
                </c:pt>
                <c:pt idx="131">
                  <c:v>7.1</c:v>
                </c:pt>
                <c:pt idx="132">
                  <c:v>7.1</c:v>
                </c:pt>
                <c:pt idx="133">
                  <c:v>7.1</c:v>
                </c:pt>
                <c:pt idx="134">
                  <c:v>7</c:v>
                </c:pt>
                <c:pt idx="135">
                  <c:v>6.9</c:v>
                </c:pt>
                <c:pt idx="136">
                  <c:v>6.9</c:v>
                </c:pt>
                <c:pt idx="137">
                  <c:v>6.7</c:v>
                </c:pt>
                <c:pt idx="138">
                  <c:v>6.5</c:v>
                </c:pt>
                <c:pt idx="139">
                  <c:v>6.4</c:v>
                </c:pt>
                <c:pt idx="140">
                  <c:v>6.5</c:v>
                </c:pt>
                <c:pt idx="141">
                  <c:v>6.5</c:v>
                </c:pt>
                <c:pt idx="142">
                  <c:v>6.4</c:v>
                </c:pt>
                <c:pt idx="143">
                  <c:v>6.3</c:v>
                </c:pt>
                <c:pt idx="144">
                  <c:v>6.3</c:v>
                </c:pt>
                <c:pt idx="145">
                  <c:v>6.4</c:v>
                </c:pt>
                <c:pt idx="146">
                  <c:v>6.3</c:v>
                </c:pt>
                <c:pt idx="147">
                  <c:v>6.3</c:v>
                </c:pt>
                <c:pt idx="148">
                  <c:v>6.2</c:v>
                </c:pt>
                <c:pt idx="149">
                  <c:v>6.3</c:v>
                </c:pt>
                <c:pt idx="150">
                  <c:v>6.5</c:v>
                </c:pt>
                <c:pt idx="151">
                  <c:v>6.4</c:v>
                </c:pt>
                <c:pt idx="152">
                  <c:v>6.2</c:v>
                </c:pt>
                <c:pt idx="153">
                  <c:v>6.2</c:v>
                </c:pt>
                <c:pt idx="154">
                  <c:v>6.3</c:v>
                </c:pt>
                <c:pt idx="155">
                  <c:v>6.5</c:v>
                </c:pt>
                <c:pt idx="156">
                  <c:v>6.5</c:v>
                </c:pt>
                <c:pt idx="157">
                  <c:v>6.5</c:v>
                </c:pt>
                <c:pt idx="158">
                  <c:v>6.2</c:v>
                </c:pt>
                <c:pt idx="159">
                  <c:v>6.3</c:v>
                </c:pt>
                <c:pt idx="160">
                  <c:v>6.3</c:v>
                </c:pt>
                <c:pt idx="161">
                  <c:v>6.3</c:v>
                </c:pt>
                <c:pt idx="162">
                  <c:v>6.1</c:v>
                </c:pt>
                <c:pt idx="163">
                  <c:v>6</c:v>
                </c:pt>
                <c:pt idx="164">
                  <c:v>6</c:v>
                </c:pt>
                <c:pt idx="165">
                  <c:v>5.9</c:v>
                </c:pt>
                <c:pt idx="166">
                  <c:v>6</c:v>
                </c:pt>
                <c:pt idx="167">
                  <c:v>6.1</c:v>
                </c:pt>
                <c:pt idx="168">
                  <c:v>6.2</c:v>
                </c:pt>
              </c:numCache>
            </c:numRef>
          </c:val>
          <c:smooth val="0"/>
        </c:ser>
        <c:ser>
          <c:idx val="1"/>
          <c:order val="1"/>
          <c:tx>
            <c:strRef>
              <c:f>Datablad!$C$3</c:f>
              <c:strCache>
                <c:ptCount val="1"/>
                <c:pt idx="0">
                  <c:v>Unga (16–24 år)</c:v>
                </c:pt>
              </c:strCache>
            </c:strRef>
          </c:tx>
          <c:spPr>
            <a:ln w="15875">
              <a:solidFill>
                <a:schemeClr val="tx1"/>
              </a:solidFill>
              <a:prstDash val="solid"/>
            </a:ln>
          </c:spPr>
          <c:marker>
            <c:symbol val="none"/>
          </c:marker>
          <c:cat>
            <c:numRef>
              <c:f>Datablad!$A$4:$A$172</c:f>
              <c:numCache>
                <c:formatCode>m/d/yyyy</c:formatCode>
                <c:ptCount val="169"/>
                <c:pt idx="0">
                  <c:v>36526</c:v>
                </c:pt>
                <c:pt idx="1">
                  <c:v>36557</c:v>
                </c:pt>
                <c:pt idx="2">
                  <c:v>36586</c:v>
                </c:pt>
                <c:pt idx="3">
                  <c:v>36617</c:v>
                </c:pt>
                <c:pt idx="4">
                  <c:v>36647</c:v>
                </c:pt>
                <c:pt idx="5">
                  <c:v>36678</c:v>
                </c:pt>
                <c:pt idx="6">
                  <c:v>36708</c:v>
                </c:pt>
                <c:pt idx="7">
                  <c:v>36739</c:v>
                </c:pt>
                <c:pt idx="8">
                  <c:v>36770</c:v>
                </c:pt>
                <c:pt idx="9">
                  <c:v>36800</c:v>
                </c:pt>
                <c:pt idx="10">
                  <c:v>36831</c:v>
                </c:pt>
                <c:pt idx="11">
                  <c:v>36861</c:v>
                </c:pt>
                <c:pt idx="12">
                  <c:v>36892</c:v>
                </c:pt>
                <c:pt idx="13">
                  <c:v>36923</c:v>
                </c:pt>
                <c:pt idx="14">
                  <c:v>36951</c:v>
                </c:pt>
                <c:pt idx="15">
                  <c:v>36982</c:v>
                </c:pt>
                <c:pt idx="16">
                  <c:v>37012</c:v>
                </c:pt>
                <c:pt idx="17">
                  <c:v>37043</c:v>
                </c:pt>
                <c:pt idx="18">
                  <c:v>37073</c:v>
                </c:pt>
                <c:pt idx="19">
                  <c:v>37104</c:v>
                </c:pt>
                <c:pt idx="20">
                  <c:v>37135</c:v>
                </c:pt>
                <c:pt idx="21">
                  <c:v>37165</c:v>
                </c:pt>
                <c:pt idx="22">
                  <c:v>37196</c:v>
                </c:pt>
                <c:pt idx="23">
                  <c:v>37226</c:v>
                </c:pt>
                <c:pt idx="24">
                  <c:v>37257</c:v>
                </c:pt>
                <c:pt idx="25">
                  <c:v>37288</c:v>
                </c:pt>
                <c:pt idx="26">
                  <c:v>37316</c:v>
                </c:pt>
                <c:pt idx="27">
                  <c:v>37347</c:v>
                </c:pt>
                <c:pt idx="28">
                  <c:v>37377</c:v>
                </c:pt>
                <c:pt idx="29">
                  <c:v>37408</c:v>
                </c:pt>
                <c:pt idx="30">
                  <c:v>37438</c:v>
                </c:pt>
                <c:pt idx="31">
                  <c:v>37469</c:v>
                </c:pt>
                <c:pt idx="32">
                  <c:v>37500</c:v>
                </c:pt>
                <c:pt idx="33">
                  <c:v>37530</c:v>
                </c:pt>
                <c:pt idx="34">
                  <c:v>37561</c:v>
                </c:pt>
                <c:pt idx="35">
                  <c:v>37591</c:v>
                </c:pt>
                <c:pt idx="36">
                  <c:v>37622</c:v>
                </c:pt>
                <c:pt idx="37">
                  <c:v>37653</c:v>
                </c:pt>
                <c:pt idx="38">
                  <c:v>37681</c:v>
                </c:pt>
                <c:pt idx="39">
                  <c:v>37712</c:v>
                </c:pt>
                <c:pt idx="40">
                  <c:v>37742</c:v>
                </c:pt>
                <c:pt idx="41">
                  <c:v>37773</c:v>
                </c:pt>
                <c:pt idx="42">
                  <c:v>37803</c:v>
                </c:pt>
                <c:pt idx="43">
                  <c:v>37834</c:v>
                </c:pt>
                <c:pt idx="44">
                  <c:v>37865</c:v>
                </c:pt>
                <c:pt idx="45">
                  <c:v>37895</c:v>
                </c:pt>
                <c:pt idx="46">
                  <c:v>37926</c:v>
                </c:pt>
                <c:pt idx="47">
                  <c:v>37956</c:v>
                </c:pt>
                <c:pt idx="48">
                  <c:v>37987</c:v>
                </c:pt>
                <c:pt idx="49">
                  <c:v>38018</c:v>
                </c:pt>
                <c:pt idx="50">
                  <c:v>38047</c:v>
                </c:pt>
                <c:pt idx="51">
                  <c:v>38078</c:v>
                </c:pt>
                <c:pt idx="52">
                  <c:v>38108</c:v>
                </c:pt>
                <c:pt idx="53">
                  <c:v>38139</c:v>
                </c:pt>
                <c:pt idx="54">
                  <c:v>38169</c:v>
                </c:pt>
                <c:pt idx="55">
                  <c:v>38200</c:v>
                </c:pt>
                <c:pt idx="56">
                  <c:v>38231</c:v>
                </c:pt>
                <c:pt idx="57">
                  <c:v>38261</c:v>
                </c:pt>
                <c:pt idx="58">
                  <c:v>38292</c:v>
                </c:pt>
                <c:pt idx="59">
                  <c:v>38322</c:v>
                </c:pt>
                <c:pt idx="60">
                  <c:v>38353</c:v>
                </c:pt>
                <c:pt idx="61">
                  <c:v>38384</c:v>
                </c:pt>
                <c:pt idx="62">
                  <c:v>38412</c:v>
                </c:pt>
                <c:pt idx="63">
                  <c:v>38443</c:v>
                </c:pt>
                <c:pt idx="64">
                  <c:v>38473</c:v>
                </c:pt>
                <c:pt idx="65">
                  <c:v>38504</c:v>
                </c:pt>
                <c:pt idx="66">
                  <c:v>38534</c:v>
                </c:pt>
                <c:pt idx="67">
                  <c:v>38565</c:v>
                </c:pt>
                <c:pt idx="68">
                  <c:v>38596</c:v>
                </c:pt>
                <c:pt idx="69">
                  <c:v>38626</c:v>
                </c:pt>
                <c:pt idx="70">
                  <c:v>38657</c:v>
                </c:pt>
                <c:pt idx="71">
                  <c:v>38687</c:v>
                </c:pt>
                <c:pt idx="72">
                  <c:v>38718</c:v>
                </c:pt>
                <c:pt idx="73">
                  <c:v>38749</c:v>
                </c:pt>
                <c:pt idx="74">
                  <c:v>38777</c:v>
                </c:pt>
                <c:pt idx="75">
                  <c:v>38808</c:v>
                </c:pt>
                <c:pt idx="76">
                  <c:v>38838</c:v>
                </c:pt>
                <c:pt idx="77">
                  <c:v>38869</c:v>
                </c:pt>
                <c:pt idx="78">
                  <c:v>38899</c:v>
                </c:pt>
                <c:pt idx="79">
                  <c:v>38930</c:v>
                </c:pt>
                <c:pt idx="80">
                  <c:v>38961</c:v>
                </c:pt>
                <c:pt idx="81">
                  <c:v>38991</c:v>
                </c:pt>
                <c:pt idx="82">
                  <c:v>39022</c:v>
                </c:pt>
                <c:pt idx="83">
                  <c:v>39052</c:v>
                </c:pt>
                <c:pt idx="84">
                  <c:v>39083</c:v>
                </c:pt>
                <c:pt idx="85">
                  <c:v>39114</c:v>
                </c:pt>
                <c:pt idx="86">
                  <c:v>39142</c:v>
                </c:pt>
                <c:pt idx="87">
                  <c:v>39173</c:v>
                </c:pt>
                <c:pt idx="88">
                  <c:v>39203</c:v>
                </c:pt>
                <c:pt idx="89">
                  <c:v>39234</c:v>
                </c:pt>
                <c:pt idx="90">
                  <c:v>39264</c:v>
                </c:pt>
                <c:pt idx="91">
                  <c:v>39295</c:v>
                </c:pt>
                <c:pt idx="92">
                  <c:v>39326</c:v>
                </c:pt>
                <c:pt idx="93">
                  <c:v>39356</c:v>
                </c:pt>
                <c:pt idx="94">
                  <c:v>39387</c:v>
                </c:pt>
                <c:pt idx="95">
                  <c:v>39417</c:v>
                </c:pt>
                <c:pt idx="96">
                  <c:v>39448</c:v>
                </c:pt>
                <c:pt idx="97">
                  <c:v>39479</c:v>
                </c:pt>
                <c:pt idx="98">
                  <c:v>39508</c:v>
                </c:pt>
                <c:pt idx="99">
                  <c:v>39539</c:v>
                </c:pt>
                <c:pt idx="100">
                  <c:v>39569</c:v>
                </c:pt>
                <c:pt idx="101">
                  <c:v>39600</c:v>
                </c:pt>
                <c:pt idx="102">
                  <c:v>39630</c:v>
                </c:pt>
                <c:pt idx="103">
                  <c:v>39661</c:v>
                </c:pt>
                <c:pt idx="104">
                  <c:v>39692</c:v>
                </c:pt>
                <c:pt idx="105">
                  <c:v>39722</c:v>
                </c:pt>
                <c:pt idx="106">
                  <c:v>39753</c:v>
                </c:pt>
                <c:pt idx="107">
                  <c:v>39783</c:v>
                </c:pt>
                <c:pt idx="108">
                  <c:v>39814</c:v>
                </c:pt>
                <c:pt idx="109">
                  <c:v>39845</c:v>
                </c:pt>
                <c:pt idx="110">
                  <c:v>39873</c:v>
                </c:pt>
                <c:pt idx="111">
                  <c:v>39904</c:v>
                </c:pt>
                <c:pt idx="112">
                  <c:v>39934</c:v>
                </c:pt>
                <c:pt idx="113">
                  <c:v>39965</c:v>
                </c:pt>
                <c:pt idx="114">
                  <c:v>39995</c:v>
                </c:pt>
                <c:pt idx="115">
                  <c:v>40026</c:v>
                </c:pt>
                <c:pt idx="116">
                  <c:v>40057</c:v>
                </c:pt>
                <c:pt idx="117">
                  <c:v>40087</c:v>
                </c:pt>
                <c:pt idx="118">
                  <c:v>40118</c:v>
                </c:pt>
                <c:pt idx="119">
                  <c:v>40148</c:v>
                </c:pt>
                <c:pt idx="120">
                  <c:v>40179</c:v>
                </c:pt>
                <c:pt idx="121">
                  <c:v>40210</c:v>
                </c:pt>
                <c:pt idx="122">
                  <c:v>40238</c:v>
                </c:pt>
                <c:pt idx="123">
                  <c:v>40269</c:v>
                </c:pt>
                <c:pt idx="124">
                  <c:v>40299</c:v>
                </c:pt>
                <c:pt idx="125">
                  <c:v>40330</c:v>
                </c:pt>
                <c:pt idx="126">
                  <c:v>40360</c:v>
                </c:pt>
                <c:pt idx="127">
                  <c:v>40391</c:v>
                </c:pt>
                <c:pt idx="128">
                  <c:v>40422</c:v>
                </c:pt>
                <c:pt idx="129">
                  <c:v>40452</c:v>
                </c:pt>
                <c:pt idx="130">
                  <c:v>40483</c:v>
                </c:pt>
                <c:pt idx="131">
                  <c:v>40513</c:v>
                </c:pt>
                <c:pt idx="132">
                  <c:v>40544</c:v>
                </c:pt>
                <c:pt idx="133">
                  <c:v>40575</c:v>
                </c:pt>
                <c:pt idx="134">
                  <c:v>40603</c:v>
                </c:pt>
                <c:pt idx="135">
                  <c:v>40634</c:v>
                </c:pt>
                <c:pt idx="136">
                  <c:v>40664</c:v>
                </c:pt>
                <c:pt idx="137">
                  <c:v>40695</c:v>
                </c:pt>
                <c:pt idx="138">
                  <c:v>40725</c:v>
                </c:pt>
                <c:pt idx="139">
                  <c:v>40756</c:v>
                </c:pt>
                <c:pt idx="140">
                  <c:v>40787</c:v>
                </c:pt>
                <c:pt idx="141">
                  <c:v>40817</c:v>
                </c:pt>
                <c:pt idx="142">
                  <c:v>40848</c:v>
                </c:pt>
                <c:pt idx="143">
                  <c:v>40878</c:v>
                </c:pt>
                <c:pt idx="144">
                  <c:v>40909</c:v>
                </c:pt>
                <c:pt idx="145">
                  <c:v>40940</c:v>
                </c:pt>
                <c:pt idx="146">
                  <c:v>40969</c:v>
                </c:pt>
                <c:pt idx="147">
                  <c:v>41000</c:v>
                </c:pt>
                <c:pt idx="148">
                  <c:v>41030</c:v>
                </c:pt>
                <c:pt idx="149">
                  <c:v>41061</c:v>
                </c:pt>
                <c:pt idx="150">
                  <c:v>41091</c:v>
                </c:pt>
                <c:pt idx="151">
                  <c:v>41122</c:v>
                </c:pt>
                <c:pt idx="152">
                  <c:v>41153</c:v>
                </c:pt>
                <c:pt idx="153">
                  <c:v>41183</c:v>
                </c:pt>
                <c:pt idx="154">
                  <c:v>41214</c:v>
                </c:pt>
                <c:pt idx="155">
                  <c:v>41244</c:v>
                </c:pt>
                <c:pt idx="156">
                  <c:v>41275</c:v>
                </c:pt>
                <c:pt idx="157">
                  <c:v>41306</c:v>
                </c:pt>
                <c:pt idx="158">
                  <c:v>41334</c:v>
                </c:pt>
                <c:pt idx="159">
                  <c:v>41365</c:v>
                </c:pt>
                <c:pt idx="160">
                  <c:v>41395</c:v>
                </c:pt>
                <c:pt idx="161">
                  <c:v>41426</c:v>
                </c:pt>
                <c:pt idx="162">
                  <c:v>41456</c:v>
                </c:pt>
                <c:pt idx="163">
                  <c:v>41487</c:v>
                </c:pt>
                <c:pt idx="164">
                  <c:v>41518</c:v>
                </c:pt>
                <c:pt idx="165">
                  <c:v>41548</c:v>
                </c:pt>
                <c:pt idx="166">
                  <c:v>41579</c:v>
                </c:pt>
                <c:pt idx="167">
                  <c:v>41609</c:v>
                </c:pt>
                <c:pt idx="168">
                  <c:v>41640</c:v>
                </c:pt>
              </c:numCache>
            </c:numRef>
          </c:cat>
          <c:val>
            <c:numRef>
              <c:f>Datablad!$C$4:$C$172</c:f>
              <c:numCache>
                <c:formatCode>General</c:formatCode>
                <c:ptCount val="169"/>
                <c:pt idx="3">
                  <c:v>13.9</c:v>
                </c:pt>
                <c:pt idx="4">
                  <c:v>14</c:v>
                </c:pt>
                <c:pt idx="5">
                  <c:v>13.7</c:v>
                </c:pt>
                <c:pt idx="6">
                  <c:v>14.3</c:v>
                </c:pt>
                <c:pt idx="7">
                  <c:v>14.4</c:v>
                </c:pt>
                <c:pt idx="8">
                  <c:v>14.4</c:v>
                </c:pt>
                <c:pt idx="9">
                  <c:v>14.9</c:v>
                </c:pt>
                <c:pt idx="10">
                  <c:v>14.7</c:v>
                </c:pt>
                <c:pt idx="11">
                  <c:v>14.6</c:v>
                </c:pt>
                <c:pt idx="12">
                  <c:v>14.4</c:v>
                </c:pt>
                <c:pt idx="13">
                  <c:v>14.3</c:v>
                </c:pt>
                <c:pt idx="14">
                  <c:v>13.8</c:v>
                </c:pt>
                <c:pt idx="15">
                  <c:v>12.8</c:v>
                </c:pt>
                <c:pt idx="16">
                  <c:v>12.7</c:v>
                </c:pt>
                <c:pt idx="17">
                  <c:v>12.7</c:v>
                </c:pt>
                <c:pt idx="18">
                  <c:v>13.6</c:v>
                </c:pt>
                <c:pt idx="19">
                  <c:v>13.7</c:v>
                </c:pt>
                <c:pt idx="20">
                  <c:v>13.9</c:v>
                </c:pt>
                <c:pt idx="21">
                  <c:v>14</c:v>
                </c:pt>
                <c:pt idx="22">
                  <c:v>14.4</c:v>
                </c:pt>
                <c:pt idx="23">
                  <c:v>14.4</c:v>
                </c:pt>
                <c:pt idx="24">
                  <c:v>14.4</c:v>
                </c:pt>
                <c:pt idx="25">
                  <c:v>14.2</c:v>
                </c:pt>
                <c:pt idx="26">
                  <c:v>14.1</c:v>
                </c:pt>
                <c:pt idx="27">
                  <c:v>14.2</c:v>
                </c:pt>
                <c:pt idx="28">
                  <c:v>13.9</c:v>
                </c:pt>
                <c:pt idx="29">
                  <c:v>14</c:v>
                </c:pt>
                <c:pt idx="30">
                  <c:v>13.8</c:v>
                </c:pt>
                <c:pt idx="31">
                  <c:v>14</c:v>
                </c:pt>
                <c:pt idx="32">
                  <c:v>14.2</c:v>
                </c:pt>
                <c:pt idx="33">
                  <c:v>14.1</c:v>
                </c:pt>
                <c:pt idx="34">
                  <c:v>14.2</c:v>
                </c:pt>
                <c:pt idx="35">
                  <c:v>14</c:v>
                </c:pt>
                <c:pt idx="36">
                  <c:v>14</c:v>
                </c:pt>
                <c:pt idx="37">
                  <c:v>13.9</c:v>
                </c:pt>
                <c:pt idx="38">
                  <c:v>14.1</c:v>
                </c:pt>
                <c:pt idx="39">
                  <c:v>13.8</c:v>
                </c:pt>
                <c:pt idx="40">
                  <c:v>13</c:v>
                </c:pt>
                <c:pt idx="41">
                  <c:v>12.8</c:v>
                </c:pt>
                <c:pt idx="42">
                  <c:v>12.8</c:v>
                </c:pt>
                <c:pt idx="43">
                  <c:v>13.3</c:v>
                </c:pt>
                <c:pt idx="44">
                  <c:v>13.4</c:v>
                </c:pt>
                <c:pt idx="45">
                  <c:v>13.4</c:v>
                </c:pt>
                <c:pt idx="46">
                  <c:v>13.4</c:v>
                </c:pt>
                <c:pt idx="47">
                  <c:v>13.5</c:v>
                </c:pt>
                <c:pt idx="48">
                  <c:v>13.6</c:v>
                </c:pt>
                <c:pt idx="49">
                  <c:v>13.9</c:v>
                </c:pt>
                <c:pt idx="50">
                  <c:v>14.2</c:v>
                </c:pt>
                <c:pt idx="51">
                  <c:v>14.4</c:v>
                </c:pt>
                <c:pt idx="52">
                  <c:v>14</c:v>
                </c:pt>
                <c:pt idx="53">
                  <c:v>15</c:v>
                </c:pt>
                <c:pt idx="54">
                  <c:v>14.8</c:v>
                </c:pt>
                <c:pt idx="55">
                  <c:v>15.5</c:v>
                </c:pt>
                <c:pt idx="56">
                  <c:v>13.9</c:v>
                </c:pt>
                <c:pt idx="57">
                  <c:v>13.5</c:v>
                </c:pt>
                <c:pt idx="58">
                  <c:v>13</c:v>
                </c:pt>
                <c:pt idx="59">
                  <c:v>13.3</c:v>
                </c:pt>
                <c:pt idx="60">
                  <c:v>13.7</c:v>
                </c:pt>
                <c:pt idx="61">
                  <c:v>13.8</c:v>
                </c:pt>
                <c:pt idx="62">
                  <c:v>13.4</c:v>
                </c:pt>
                <c:pt idx="63">
                  <c:v>13.7</c:v>
                </c:pt>
                <c:pt idx="64">
                  <c:v>13.5</c:v>
                </c:pt>
                <c:pt idx="65">
                  <c:v>14</c:v>
                </c:pt>
                <c:pt idx="66">
                  <c:v>13.9</c:v>
                </c:pt>
                <c:pt idx="67">
                  <c:v>13.8</c:v>
                </c:pt>
                <c:pt idx="68">
                  <c:v>13.3</c:v>
                </c:pt>
                <c:pt idx="69">
                  <c:v>12.9</c:v>
                </c:pt>
                <c:pt idx="70">
                  <c:v>13</c:v>
                </c:pt>
                <c:pt idx="71">
                  <c:v>13.2</c:v>
                </c:pt>
                <c:pt idx="72">
                  <c:v>13.6</c:v>
                </c:pt>
                <c:pt idx="73">
                  <c:v>13.7</c:v>
                </c:pt>
                <c:pt idx="74">
                  <c:v>13.9</c:v>
                </c:pt>
                <c:pt idx="75">
                  <c:v>13.7</c:v>
                </c:pt>
                <c:pt idx="76">
                  <c:v>14.2</c:v>
                </c:pt>
                <c:pt idx="77">
                  <c:v>15.3</c:v>
                </c:pt>
                <c:pt idx="78">
                  <c:v>16</c:v>
                </c:pt>
                <c:pt idx="79">
                  <c:v>15.9</c:v>
                </c:pt>
                <c:pt idx="80">
                  <c:v>15.3</c:v>
                </c:pt>
                <c:pt idx="81">
                  <c:v>15.7</c:v>
                </c:pt>
                <c:pt idx="82">
                  <c:v>16.7</c:v>
                </c:pt>
                <c:pt idx="83">
                  <c:v>17</c:v>
                </c:pt>
                <c:pt idx="84">
                  <c:v>17.2</c:v>
                </c:pt>
                <c:pt idx="85">
                  <c:v>16.8</c:v>
                </c:pt>
                <c:pt idx="86">
                  <c:v>17.2</c:v>
                </c:pt>
                <c:pt idx="87">
                  <c:v>17.5</c:v>
                </c:pt>
                <c:pt idx="88">
                  <c:v>18.100000000000001</c:v>
                </c:pt>
                <c:pt idx="89">
                  <c:v>18.100000000000001</c:v>
                </c:pt>
                <c:pt idx="90">
                  <c:v>17.899999999999999</c:v>
                </c:pt>
                <c:pt idx="91">
                  <c:v>17.8</c:v>
                </c:pt>
                <c:pt idx="92">
                  <c:v>18.100000000000001</c:v>
                </c:pt>
                <c:pt idx="93">
                  <c:v>18.899999999999999</c:v>
                </c:pt>
                <c:pt idx="94">
                  <c:v>18.7</c:v>
                </c:pt>
                <c:pt idx="95">
                  <c:v>17.899999999999999</c:v>
                </c:pt>
                <c:pt idx="96">
                  <c:v>17.100000000000001</c:v>
                </c:pt>
                <c:pt idx="97">
                  <c:v>16.8</c:v>
                </c:pt>
                <c:pt idx="98">
                  <c:v>16.5</c:v>
                </c:pt>
                <c:pt idx="99">
                  <c:v>16.3</c:v>
                </c:pt>
                <c:pt idx="100">
                  <c:v>16</c:v>
                </c:pt>
                <c:pt idx="101">
                  <c:v>16.3</c:v>
                </c:pt>
                <c:pt idx="102">
                  <c:v>14.8</c:v>
                </c:pt>
                <c:pt idx="103">
                  <c:v>14</c:v>
                </c:pt>
                <c:pt idx="104">
                  <c:v>14</c:v>
                </c:pt>
                <c:pt idx="105">
                  <c:v>14.2</c:v>
                </c:pt>
                <c:pt idx="106">
                  <c:v>13.5</c:v>
                </c:pt>
                <c:pt idx="107">
                  <c:v>11.9</c:v>
                </c:pt>
                <c:pt idx="108">
                  <c:v>10.7</c:v>
                </c:pt>
                <c:pt idx="109">
                  <c:v>10.1</c:v>
                </c:pt>
                <c:pt idx="110">
                  <c:v>9.4</c:v>
                </c:pt>
                <c:pt idx="111">
                  <c:v>8.9</c:v>
                </c:pt>
                <c:pt idx="112">
                  <c:v>8</c:v>
                </c:pt>
                <c:pt idx="113">
                  <c:v>7.6</c:v>
                </c:pt>
                <c:pt idx="114">
                  <c:v>7.7</c:v>
                </c:pt>
                <c:pt idx="115">
                  <c:v>8.1</c:v>
                </c:pt>
                <c:pt idx="116">
                  <c:v>8.1999999999999993</c:v>
                </c:pt>
                <c:pt idx="117">
                  <c:v>7.8</c:v>
                </c:pt>
                <c:pt idx="118">
                  <c:v>7.8</c:v>
                </c:pt>
                <c:pt idx="119">
                  <c:v>7.8</c:v>
                </c:pt>
                <c:pt idx="120">
                  <c:v>7.8</c:v>
                </c:pt>
                <c:pt idx="121">
                  <c:v>7.9</c:v>
                </c:pt>
                <c:pt idx="122">
                  <c:v>8</c:v>
                </c:pt>
                <c:pt idx="123">
                  <c:v>8.1999999999999993</c:v>
                </c:pt>
                <c:pt idx="124">
                  <c:v>7.8</c:v>
                </c:pt>
                <c:pt idx="125">
                  <c:v>7.9</c:v>
                </c:pt>
                <c:pt idx="126">
                  <c:v>8.1999999999999993</c:v>
                </c:pt>
                <c:pt idx="127">
                  <c:v>8.6999999999999993</c:v>
                </c:pt>
                <c:pt idx="128">
                  <c:v>9</c:v>
                </c:pt>
                <c:pt idx="129">
                  <c:v>8.9</c:v>
                </c:pt>
                <c:pt idx="130">
                  <c:v>9.1</c:v>
                </c:pt>
                <c:pt idx="131">
                  <c:v>9.3000000000000007</c:v>
                </c:pt>
                <c:pt idx="132">
                  <c:v>9.4</c:v>
                </c:pt>
                <c:pt idx="133">
                  <c:v>9.3000000000000007</c:v>
                </c:pt>
                <c:pt idx="134">
                  <c:v>9.1</c:v>
                </c:pt>
                <c:pt idx="135">
                  <c:v>9</c:v>
                </c:pt>
                <c:pt idx="136">
                  <c:v>8.9</c:v>
                </c:pt>
                <c:pt idx="137">
                  <c:v>8.6999999999999993</c:v>
                </c:pt>
                <c:pt idx="138">
                  <c:v>8.4</c:v>
                </c:pt>
                <c:pt idx="139">
                  <c:v>8.3000000000000007</c:v>
                </c:pt>
                <c:pt idx="140">
                  <c:v>8.4</c:v>
                </c:pt>
                <c:pt idx="141">
                  <c:v>8.5</c:v>
                </c:pt>
                <c:pt idx="142">
                  <c:v>8.3000000000000007</c:v>
                </c:pt>
                <c:pt idx="143">
                  <c:v>8.1999999999999993</c:v>
                </c:pt>
                <c:pt idx="144">
                  <c:v>8.1999999999999993</c:v>
                </c:pt>
                <c:pt idx="145">
                  <c:v>8.3000000000000007</c:v>
                </c:pt>
                <c:pt idx="146">
                  <c:v>8.1999999999999993</c:v>
                </c:pt>
                <c:pt idx="147">
                  <c:v>8.1999999999999993</c:v>
                </c:pt>
                <c:pt idx="148">
                  <c:v>8.1</c:v>
                </c:pt>
                <c:pt idx="149">
                  <c:v>8.1</c:v>
                </c:pt>
                <c:pt idx="150">
                  <c:v>8.3000000000000007</c:v>
                </c:pt>
                <c:pt idx="151">
                  <c:v>8.4</c:v>
                </c:pt>
                <c:pt idx="152">
                  <c:v>8.1999999999999993</c:v>
                </c:pt>
                <c:pt idx="153">
                  <c:v>8.1999999999999993</c:v>
                </c:pt>
                <c:pt idx="154">
                  <c:v>8.4</c:v>
                </c:pt>
                <c:pt idx="155">
                  <c:v>8.6</c:v>
                </c:pt>
                <c:pt idx="156">
                  <c:v>8.6999999999999993</c:v>
                </c:pt>
                <c:pt idx="157">
                  <c:v>8.6</c:v>
                </c:pt>
                <c:pt idx="158">
                  <c:v>8.4</c:v>
                </c:pt>
                <c:pt idx="159">
                  <c:v>8.6</c:v>
                </c:pt>
                <c:pt idx="160">
                  <c:v>8.6</c:v>
                </c:pt>
                <c:pt idx="161">
                  <c:v>8.6</c:v>
                </c:pt>
                <c:pt idx="162">
                  <c:v>8.1999999999999993</c:v>
                </c:pt>
                <c:pt idx="163">
                  <c:v>8</c:v>
                </c:pt>
                <c:pt idx="164">
                  <c:v>7.9</c:v>
                </c:pt>
                <c:pt idx="165">
                  <c:v>7.7</c:v>
                </c:pt>
                <c:pt idx="166">
                  <c:v>7.7</c:v>
                </c:pt>
                <c:pt idx="167">
                  <c:v>7.9</c:v>
                </c:pt>
                <c:pt idx="168">
                  <c:v>8</c:v>
                </c:pt>
              </c:numCache>
            </c:numRef>
          </c:val>
          <c:smooth val="0"/>
        </c:ser>
        <c:ser>
          <c:idx val="2"/>
          <c:order val="2"/>
          <c:tx>
            <c:strRef>
              <c:f>Datablad!$D$3</c:f>
              <c:strCache>
                <c:ptCount val="1"/>
                <c:pt idx="0">
                  <c:v>Äldre (55–64 år)</c:v>
                </c:pt>
              </c:strCache>
            </c:strRef>
          </c:tx>
          <c:spPr>
            <a:ln w="19050">
              <a:solidFill>
                <a:schemeClr val="bg1">
                  <a:lumMod val="65000"/>
                </a:schemeClr>
              </a:solidFill>
              <a:prstDash val="solid"/>
            </a:ln>
          </c:spPr>
          <c:marker>
            <c:symbol val="none"/>
          </c:marker>
          <c:cat>
            <c:numRef>
              <c:f>Datablad!$A$4:$A$172</c:f>
              <c:numCache>
                <c:formatCode>m/d/yyyy</c:formatCode>
                <c:ptCount val="169"/>
                <c:pt idx="0">
                  <c:v>36526</c:v>
                </c:pt>
                <c:pt idx="1">
                  <c:v>36557</c:v>
                </c:pt>
                <c:pt idx="2">
                  <c:v>36586</c:v>
                </c:pt>
                <c:pt idx="3">
                  <c:v>36617</c:v>
                </c:pt>
                <c:pt idx="4">
                  <c:v>36647</c:v>
                </c:pt>
                <c:pt idx="5">
                  <c:v>36678</c:v>
                </c:pt>
                <c:pt idx="6">
                  <c:v>36708</c:v>
                </c:pt>
                <c:pt idx="7">
                  <c:v>36739</c:v>
                </c:pt>
                <c:pt idx="8">
                  <c:v>36770</c:v>
                </c:pt>
                <c:pt idx="9">
                  <c:v>36800</c:v>
                </c:pt>
                <c:pt idx="10">
                  <c:v>36831</c:v>
                </c:pt>
                <c:pt idx="11">
                  <c:v>36861</c:v>
                </c:pt>
                <c:pt idx="12">
                  <c:v>36892</c:v>
                </c:pt>
                <c:pt idx="13">
                  <c:v>36923</c:v>
                </c:pt>
                <c:pt idx="14">
                  <c:v>36951</c:v>
                </c:pt>
                <c:pt idx="15">
                  <c:v>36982</c:v>
                </c:pt>
                <c:pt idx="16">
                  <c:v>37012</c:v>
                </c:pt>
                <c:pt idx="17">
                  <c:v>37043</c:v>
                </c:pt>
                <c:pt idx="18">
                  <c:v>37073</c:v>
                </c:pt>
                <c:pt idx="19">
                  <c:v>37104</c:v>
                </c:pt>
                <c:pt idx="20">
                  <c:v>37135</c:v>
                </c:pt>
                <c:pt idx="21">
                  <c:v>37165</c:v>
                </c:pt>
                <c:pt idx="22">
                  <c:v>37196</c:v>
                </c:pt>
                <c:pt idx="23">
                  <c:v>37226</c:v>
                </c:pt>
                <c:pt idx="24">
                  <c:v>37257</c:v>
                </c:pt>
                <c:pt idx="25">
                  <c:v>37288</c:v>
                </c:pt>
                <c:pt idx="26">
                  <c:v>37316</c:v>
                </c:pt>
                <c:pt idx="27">
                  <c:v>37347</c:v>
                </c:pt>
                <c:pt idx="28">
                  <c:v>37377</c:v>
                </c:pt>
                <c:pt idx="29">
                  <c:v>37408</c:v>
                </c:pt>
                <c:pt idx="30">
                  <c:v>37438</c:v>
                </c:pt>
                <c:pt idx="31">
                  <c:v>37469</c:v>
                </c:pt>
                <c:pt idx="32">
                  <c:v>37500</c:v>
                </c:pt>
                <c:pt idx="33">
                  <c:v>37530</c:v>
                </c:pt>
                <c:pt idx="34">
                  <c:v>37561</c:v>
                </c:pt>
                <c:pt idx="35">
                  <c:v>37591</c:v>
                </c:pt>
                <c:pt idx="36">
                  <c:v>37622</c:v>
                </c:pt>
                <c:pt idx="37">
                  <c:v>37653</c:v>
                </c:pt>
                <c:pt idx="38">
                  <c:v>37681</c:v>
                </c:pt>
                <c:pt idx="39">
                  <c:v>37712</c:v>
                </c:pt>
                <c:pt idx="40">
                  <c:v>37742</c:v>
                </c:pt>
                <c:pt idx="41">
                  <c:v>37773</c:v>
                </c:pt>
                <c:pt idx="42">
                  <c:v>37803</c:v>
                </c:pt>
                <c:pt idx="43">
                  <c:v>37834</c:v>
                </c:pt>
                <c:pt idx="44">
                  <c:v>37865</c:v>
                </c:pt>
                <c:pt idx="45">
                  <c:v>37895</c:v>
                </c:pt>
                <c:pt idx="46">
                  <c:v>37926</c:v>
                </c:pt>
                <c:pt idx="47">
                  <c:v>37956</c:v>
                </c:pt>
                <c:pt idx="48">
                  <c:v>37987</c:v>
                </c:pt>
                <c:pt idx="49">
                  <c:v>38018</c:v>
                </c:pt>
                <c:pt idx="50">
                  <c:v>38047</c:v>
                </c:pt>
                <c:pt idx="51">
                  <c:v>38078</c:v>
                </c:pt>
                <c:pt idx="52">
                  <c:v>38108</c:v>
                </c:pt>
                <c:pt idx="53">
                  <c:v>38139</c:v>
                </c:pt>
                <c:pt idx="54">
                  <c:v>38169</c:v>
                </c:pt>
                <c:pt idx="55">
                  <c:v>38200</c:v>
                </c:pt>
                <c:pt idx="56">
                  <c:v>38231</c:v>
                </c:pt>
                <c:pt idx="57">
                  <c:v>38261</c:v>
                </c:pt>
                <c:pt idx="58">
                  <c:v>38292</c:v>
                </c:pt>
                <c:pt idx="59">
                  <c:v>38322</c:v>
                </c:pt>
                <c:pt idx="60">
                  <c:v>38353</c:v>
                </c:pt>
                <c:pt idx="61">
                  <c:v>38384</c:v>
                </c:pt>
                <c:pt idx="62">
                  <c:v>38412</c:v>
                </c:pt>
                <c:pt idx="63">
                  <c:v>38443</c:v>
                </c:pt>
                <c:pt idx="64">
                  <c:v>38473</c:v>
                </c:pt>
                <c:pt idx="65">
                  <c:v>38504</c:v>
                </c:pt>
                <c:pt idx="66">
                  <c:v>38534</c:v>
                </c:pt>
                <c:pt idx="67">
                  <c:v>38565</c:v>
                </c:pt>
                <c:pt idx="68">
                  <c:v>38596</c:v>
                </c:pt>
                <c:pt idx="69">
                  <c:v>38626</c:v>
                </c:pt>
                <c:pt idx="70">
                  <c:v>38657</c:v>
                </c:pt>
                <c:pt idx="71">
                  <c:v>38687</c:v>
                </c:pt>
                <c:pt idx="72">
                  <c:v>38718</c:v>
                </c:pt>
                <c:pt idx="73">
                  <c:v>38749</c:v>
                </c:pt>
                <c:pt idx="74">
                  <c:v>38777</c:v>
                </c:pt>
                <c:pt idx="75">
                  <c:v>38808</c:v>
                </c:pt>
                <c:pt idx="76">
                  <c:v>38838</c:v>
                </c:pt>
                <c:pt idx="77">
                  <c:v>38869</c:v>
                </c:pt>
                <c:pt idx="78">
                  <c:v>38899</c:v>
                </c:pt>
                <c:pt idx="79">
                  <c:v>38930</c:v>
                </c:pt>
                <c:pt idx="80">
                  <c:v>38961</c:v>
                </c:pt>
                <c:pt idx="81">
                  <c:v>38991</c:v>
                </c:pt>
                <c:pt idx="82">
                  <c:v>39022</c:v>
                </c:pt>
                <c:pt idx="83">
                  <c:v>39052</c:v>
                </c:pt>
                <c:pt idx="84">
                  <c:v>39083</c:v>
                </c:pt>
                <c:pt idx="85">
                  <c:v>39114</c:v>
                </c:pt>
                <c:pt idx="86">
                  <c:v>39142</c:v>
                </c:pt>
                <c:pt idx="87">
                  <c:v>39173</c:v>
                </c:pt>
                <c:pt idx="88">
                  <c:v>39203</c:v>
                </c:pt>
                <c:pt idx="89">
                  <c:v>39234</c:v>
                </c:pt>
                <c:pt idx="90">
                  <c:v>39264</c:v>
                </c:pt>
                <c:pt idx="91">
                  <c:v>39295</c:v>
                </c:pt>
                <c:pt idx="92">
                  <c:v>39326</c:v>
                </c:pt>
                <c:pt idx="93">
                  <c:v>39356</c:v>
                </c:pt>
                <c:pt idx="94">
                  <c:v>39387</c:v>
                </c:pt>
                <c:pt idx="95">
                  <c:v>39417</c:v>
                </c:pt>
                <c:pt idx="96">
                  <c:v>39448</c:v>
                </c:pt>
                <c:pt idx="97">
                  <c:v>39479</c:v>
                </c:pt>
                <c:pt idx="98">
                  <c:v>39508</c:v>
                </c:pt>
                <c:pt idx="99">
                  <c:v>39539</c:v>
                </c:pt>
                <c:pt idx="100">
                  <c:v>39569</c:v>
                </c:pt>
                <c:pt idx="101">
                  <c:v>39600</c:v>
                </c:pt>
                <c:pt idx="102">
                  <c:v>39630</c:v>
                </c:pt>
                <c:pt idx="103">
                  <c:v>39661</c:v>
                </c:pt>
                <c:pt idx="104">
                  <c:v>39692</c:v>
                </c:pt>
                <c:pt idx="105">
                  <c:v>39722</c:v>
                </c:pt>
                <c:pt idx="106">
                  <c:v>39753</c:v>
                </c:pt>
                <c:pt idx="107">
                  <c:v>39783</c:v>
                </c:pt>
                <c:pt idx="108">
                  <c:v>39814</c:v>
                </c:pt>
                <c:pt idx="109">
                  <c:v>39845</c:v>
                </c:pt>
                <c:pt idx="110">
                  <c:v>39873</c:v>
                </c:pt>
                <c:pt idx="111">
                  <c:v>39904</c:v>
                </c:pt>
                <c:pt idx="112">
                  <c:v>39934</c:v>
                </c:pt>
                <c:pt idx="113">
                  <c:v>39965</c:v>
                </c:pt>
                <c:pt idx="114">
                  <c:v>39995</c:v>
                </c:pt>
                <c:pt idx="115">
                  <c:v>40026</c:v>
                </c:pt>
                <c:pt idx="116">
                  <c:v>40057</c:v>
                </c:pt>
                <c:pt idx="117">
                  <c:v>40087</c:v>
                </c:pt>
                <c:pt idx="118">
                  <c:v>40118</c:v>
                </c:pt>
                <c:pt idx="119">
                  <c:v>40148</c:v>
                </c:pt>
                <c:pt idx="120">
                  <c:v>40179</c:v>
                </c:pt>
                <c:pt idx="121">
                  <c:v>40210</c:v>
                </c:pt>
                <c:pt idx="122">
                  <c:v>40238</c:v>
                </c:pt>
                <c:pt idx="123">
                  <c:v>40269</c:v>
                </c:pt>
                <c:pt idx="124">
                  <c:v>40299</c:v>
                </c:pt>
                <c:pt idx="125">
                  <c:v>40330</c:v>
                </c:pt>
                <c:pt idx="126">
                  <c:v>40360</c:v>
                </c:pt>
                <c:pt idx="127">
                  <c:v>40391</c:v>
                </c:pt>
                <c:pt idx="128">
                  <c:v>40422</c:v>
                </c:pt>
                <c:pt idx="129">
                  <c:v>40452</c:v>
                </c:pt>
                <c:pt idx="130">
                  <c:v>40483</c:v>
                </c:pt>
                <c:pt idx="131">
                  <c:v>40513</c:v>
                </c:pt>
                <c:pt idx="132">
                  <c:v>40544</c:v>
                </c:pt>
                <c:pt idx="133">
                  <c:v>40575</c:v>
                </c:pt>
                <c:pt idx="134">
                  <c:v>40603</c:v>
                </c:pt>
                <c:pt idx="135">
                  <c:v>40634</c:v>
                </c:pt>
                <c:pt idx="136">
                  <c:v>40664</c:v>
                </c:pt>
                <c:pt idx="137">
                  <c:v>40695</c:v>
                </c:pt>
                <c:pt idx="138">
                  <c:v>40725</c:v>
                </c:pt>
                <c:pt idx="139">
                  <c:v>40756</c:v>
                </c:pt>
                <c:pt idx="140">
                  <c:v>40787</c:v>
                </c:pt>
                <c:pt idx="141">
                  <c:v>40817</c:v>
                </c:pt>
                <c:pt idx="142">
                  <c:v>40848</c:v>
                </c:pt>
                <c:pt idx="143">
                  <c:v>40878</c:v>
                </c:pt>
                <c:pt idx="144">
                  <c:v>40909</c:v>
                </c:pt>
                <c:pt idx="145">
                  <c:v>40940</c:v>
                </c:pt>
                <c:pt idx="146">
                  <c:v>40969</c:v>
                </c:pt>
                <c:pt idx="147">
                  <c:v>41000</c:v>
                </c:pt>
                <c:pt idx="148">
                  <c:v>41030</c:v>
                </c:pt>
                <c:pt idx="149">
                  <c:v>41061</c:v>
                </c:pt>
                <c:pt idx="150">
                  <c:v>41091</c:v>
                </c:pt>
                <c:pt idx="151">
                  <c:v>41122</c:v>
                </c:pt>
                <c:pt idx="152">
                  <c:v>41153</c:v>
                </c:pt>
                <c:pt idx="153">
                  <c:v>41183</c:v>
                </c:pt>
                <c:pt idx="154">
                  <c:v>41214</c:v>
                </c:pt>
                <c:pt idx="155">
                  <c:v>41244</c:v>
                </c:pt>
                <c:pt idx="156">
                  <c:v>41275</c:v>
                </c:pt>
                <c:pt idx="157">
                  <c:v>41306</c:v>
                </c:pt>
                <c:pt idx="158">
                  <c:v>41334</c:v>
                </c:pt>
                <c:pt idx="159">
                  <c:v>41365</c:v>
                </c:pt>
                <c:pt idx="160">
                  <c:v>41395</c:v>
                </c:pt>
                <c:pt idx="161">
                  <c:v>41426</c:v>
                </c:pt>
                <c:pt idx="162">
                  <c:v>41456</c:v>
                </c:pt>
                <c:pt idx="163">
                  <c:v>41487</c:v>
                </c:pt>
                <c:pt idx="164">
                  <c:v>41518</c:v>
                </c:pt>
                <c:pt idx="165">
                  <c:v>41548</c:v>
                </c:pt>
                <c:pt idx="166">
                  <c:v>41579</c:v>
                </c:pt>
                <c:pt idx="167">
                  <c:v>41609</c:v>
                </c:pt>
                <c:pt idx="168">
                  <c:v>41640</c:v>
                </c:pt>
              </c:numCache>
            </c:numRef>
          </c:cat>
          <c:val>
            <c:numRef>
              <c:f>Datablad!$D$4:$D$172</c:f>
              <c:numCache>
                <c:formatCode>General</c:formatCode>
                <c:ptCount val="169"/>
                <c:pt idx="3">
                  <c:v>3.7</c:v>
                </c:pt>
                <c:pt idx="4">
                  <c:v>3.7</c:v>
                </c:pt>
                <c:pt idx="5">
                  <c:v>3.6</c:v>
                </c:pt>
                <c:pt idx="6">
                  <c:v>4</c:v>
                </c:pt>
                <c:pt idx="7">
                  <c:v>4</c:v>
                </c:pt>
                <c:pt idx="8">
                  <c:v>4.0999999999999996</c:v>
                </c:pt>
                <c:pt idx="9">
                  <c:v>4.3</c:v>
                </c:pt>
                <c:pt idx="10">
                  <c:v>4.4000000000000004</c:v>
                </c:pt>
                <c:pt idx="11">
                  <c:v>4.5</c:v>
                </c:pt>
                <c:pt idx="12">
                  <c:v>4.3</c:v>
                </c:pt>
                <c:pt idx="13">
                  <c:v>4.2</c:v>
                </c:pt>
                <c:pt idx="14">
                  <c:v>3.9</c:v>
                </c:pt>
                <c:pt idx="15">
                  <c:v>3.6</c:v>
                </c:pt>
                <c:pt idx="16">
                  <c:v>3.6</c:v>
                </c:pt>
                <c:pt idx="17">
                  <c:v>3.6</c:v>
                </c:pt>
                <c:pt idx="18">
                  <c:v>3.9</c:v>
                </c:pt>
                <c:pt idx="19">
                  <c:v>4</c:v>
                </c:pt>
                <c:pt idx="20">
                  <c:v>4</c:v>
                </c:pt>
                <c:pt idx="21">
                  <c:v>4</c:v>
                </c:pt>
                <c:pt idx="22">
                  <c:v>4.0999999999999996</c:v>
                </c:pt>
                <c:pt idx="23">
                  <c:v>4.2</c:v>
                </c:pt>
                <c:pt idx="24">
                  <c:v>4.2</c:v>
                </c:pt>
                <c:pt idx="25">
                  <c:v>4.3</c:v>
                </c:pt>
                <c:pt idx="26">
                  <c:v>4.2</c:v>
                </c:pt>
                <c:pt idx="27">
                  <c:v>4.5</c:v>
                </c:pt>
                <c:pt idx="28">
                  <c:v>4.4000000000000004</c:v>
                </c:pt>
                <c:pt idx="29">
                  <c:v>4.5</c:v>
                </c:pt>
                <c:pt idx="30">
                  <c:v>4.3</c:v>
                </c:pt>
                <c:pt idx="31">
                  <c:v>4.3</c:v>
                </c:pt>
                <c:pt idx="32">
                  <c:v>4.4000000000000004</c:v>
                </c:pt>
                <c:pt idx="33">
                  <c:v>4.4000000000000004</c:v>
                </c:pt>
                <c:pt idx="34">
                  <c:v>4.4000000000000004</c:v>
                </c:pt>
                <c:pt idx="35">
                  <c:v>4.4000000000000004</c:v>
                </c:pt>
                <c:pt idx="36">
                  <c:v>4.5</c:v>
                </c:pt>
                <c:pt idx="37">
                  <c:v>4.5</c:v>
                </c:pt>
                <c:pt idx="38">
                  <c:v>4.8</c:v>
                </c:pt>
                <c:pt idx="39">
                  <c:v>4.8</c:v>
                </c:pt>
                <c:pt idx="40">
                  <c:v>4.8</c:v>
                </c:pt>
                <c:pt idx="41">
                  <c:v>4.7</c:v>
                </c:pt>
                <c:pt idx="42">
                  <c:v>4.7</c:v>
                </c:pt>
                <c:pt idx="43">
                  <c:v>4.7</c:v>
                </c:pt>
                <c:pt idx="44">
                  <c:v>4.7</c:v>
                </c:pt>
                <c:pt idx="45">
                  <c:v>4.7</c:v>
                </c:pt>
                <c:pt idx="46">
                  <c:v>4.5999999999999996</c:v>
                </c:pt>
                <c:pt idx="47">
                  <c:v>4.5</c:v>
                </c:pt>
                <c:pt idx="48">
                  <c:v>4.4000000000000004</c:v>
                </c:pt>
                <c:pt idx="49">
                  <c:v>4.5</c:v>
                </c:pt>
                <c:pt idx="50">
                  <c:v>4.7</c:v>
                </c:pt>
                <c:pt idx="51">
                  <c:v>4.9000000000000004</c:v>
                </c:pt>
                <c:pt idx="52">
                  <c:v>5</c:v>
                </c:pt>
                <c:pt idx="53">
                  <c:v>5.0999999999999996</c:v>
                </c:pt>
                <c:pt idx="54">
                  <c:v>5.0999999999999996</c:v>
                </c:pt>
                <c:pt idx="55">
                  <c:v>5.0999999999999996</c:v>
                </c:pt>
                <c:pt idx="56">
                  <c:v>4.9000000000000004</c:v>
                </c:pt>
                <c:pt idx="57">
                  <c:v>4.8</c:v>
                </c:pt>
                <c:pt idx="58">
                  <c:v>4.8</c:v>
                </c:pt>
                <c:pt idx="59">
                  <c:v>4.9000000000000004</c:v>
                </c:pt>
                <c:pt idx="60">
                  <c:v>5.0999999999999996</c:v>
                </c:pt>
                <c:pt idx="61">
                  <c:v>5</c:v>
                </c:pt>
                <c:pt idx="62">
                  <c:v>4.9000000000000004</c:v>
                </c:pt>
                <c:pt idx="63">
                  <c:v>5</c:v>
                </c:pt>
                <c:pt idx="64">
                  <c:v>5.0999999999999996</c:v>
                </c:pt>
                <c:pt idx="65">
                  <c:v>5.0999999999999996</c:v>
                </c:pt>
                <c:pt idx="66">
                  <c:v>5</c:v>
                </c:pt>
                <c:pt idx="67">
                  <c:v>5</c:v>
                </c:pt>
                <c:pt idx="68">
                  <c:v>5.0999999999999996</c:v>
                </c:pt>
                <c:pt idx="69">
                  <c:v>5.0999999999999996</c:v>
                </c:pt>
                <c:pt idx="70">
                  <c:v>5</c:v>
                </c:pt>
                <c:pt idx="71">
                  <c:v>5</c:v>
                </c:pt>
                <c:pt idx="72">
                  <c:v>5.3</c:v>
                </c:pt>
                <c:pt idx="73">
                  <c:v>5.4</c:v>
                </c:pt>
                <c:pt idx="74">
                  <c:v>5.4</c:v>
                </c:pt>
                <c:pt idx="75">
                  <c:v>5.2</c:v>
                </c:pt>
                <c:pt idx="76">
                  <c:v>5.4</c:v>
                </c:pt>
                <c:pt idx="77">
                  <c:v>5.5</c:v>
                </c:pt>
                <c:pt idx="78">
                  <c:v>5.6</c:v>
                </c:pt>
                <c:pt idx="79">
                  <c:v>5.4</c:v>
                </c:pt>
                <c:pt idx="80">
                  <c:v>5.5</c:v>
                </c:pt>
                <c:pt idx="81">
                  <c:v>5.7</c:v>
                </c:pt>
                <c:pt idx="82">
                  <c:v>6.3</c:v>
                </c:pt>
                <c:pt idx="83">
                  <c:v>6.4</c:v>
                </c:pt>
                <c:pt idx="84">
                  <c:v>6.9</c:v>
                </c:pt>
                <c:pt idx="85">
                  <c:v>6.5</c:v>
                </c:pt>
                <c:pt idx="86">
                  <c:v>6.7</c:v>
                </c:pt>
                <c:pt idx="87">
                  <c:v>6.3</c:v>
                </c:pt>
                <c:pt idx="88">
                  <c:v>6.4</c:v>
                </c:pt>
                <c:pt idx="89">
                  <c:v>6.4</c:v>
                </c:pt>
                <c:pt idx="90">
                  <c:v>6.2</c:v>
                </c:pt>
                <c:pt idx="91">
                  <c:v>6.3</c:v>
                </c:pt>
                <c:pt idx="92">
                  <c:v>6.3</c:v>
                </c:pt>
                <c:pt idx="93">
                  <c:v>6.3</c:v>
                </c:pt>
                <c:pt idx="94">
                  <c:v>6.1</c:v>
                </c:pt>
                <c:pt idx="95">
                  <c:v>5.8</c:v>
                </c:pt>
                <c:pt idx="96">
                  <c:v>5.8</c:v>
                </c:pt>
                <c:pt idx="97">
                  <c:v>5.7</c:v>
                </c:pt>
                <c:pt idx="98">
                  <c:v>5.8</c:v>
                </c:pt>
                <c:pt idx="99">
                  <c:v>5.7</c:v>
                </c:pt>
                <c:pt idx="100">
                  <c:v>5.6</c:v>
                </c:pt>
                <c:pt idx="101">
                  <c:v>5.8</c:v>
                </c:pt>
                <c:pt idx="102">
                  <c:v>5.5</c:v>
                </c:pt>
                <c:pt idx="103">
                  <c:v>5.4</c:v>
                </c:pt>
                <c:pt idx="104">
                  <c:v>5.0999999999999996</c:v>
                </c:pt>
                <c:pt idx="105">
                  <c:v>5</c:v>
                </c:pt>
                <c:pt idx="106">
                  <c:v>4.8</c:v>
                </c:pt>
                <c:pt idx="107">
                  <c:v>4.5</c:v>
                </c:pt>
                <c:pt idx="108">
                  <c:v>4.3</c:v>
                </c:pt>
                <c:pt idx="109">
                  <c:v>4.2</c:v>
                </c:pt>
                <c:pt idx="110">
                  <c:v>4.0999999999999996</c:v>
                </c:pt>
                <c:pt idx="111">
                  <c:v>4</c:v>
                </c:pt>
                <c:pt idx="112">
                  <c:v>3.9</c:v>
                </c:pt>
                <c:pt idx="113">
                  <c:v>4</c:v>
                </c:pt>
                <c:pt idx="114">
                  <c:v>4.2</c:v>
                </c:pt>
                <c:pt idx="115">
                  <c:v>4.2</c:v>
                </c:pt>
                <c:pt idx="116">
                  <c:v>3.9</c:v>
                </c:pt>
                <c:pt idx="117">
                  <c:v>3.8</c:v>
                </c:pt>
                <c:pt idx="118">
                  <c:v>3.9</c:v>
                </c:pt>
                <c:pt idx="119">
                  <c:v>3.9</c:v>
                </c:pt>
                <c:pt idx="120">
                  <c:v>3.8</c:v>
                </c:pt>
                <c:pt idx="121">
                  <c:v>3.8</c:v>
                </c:pt>
                <c:pt idx="122">
                  <c:v>3.7</c:v>
                </c:pt>
                <c:pt idx="123">
                  <c:v>3.7</c:v>
                </c:pt>
                <c:pt idx="124">
                  <c:v>3.9</c:v>
                </c:pt>
                <c:pt idx="125">
                  <c:v>4</c:v>
                </c:pt>
                <c:pt idx="126">
                  <c:v>4.0999999999999996</c:v>
                </c:pt>
                <c:pt idx="127">
                  <c:v>4.0999999999999996</c:v>
                </c:pt>
                <c:pt idx="128">
                  <c:v>4</c:v>
                </c:pt>
                <c:pt idx="129">
                  <c:v>3.9</c:v>
                </c:pt>
                <c:pt idx="130">
                  <c:v>3.9</c:v>
                </c:pt>
                <c:pt idx="131">
                  <c:v>4</c:v>
                </c:pt>
                <c:pt idx="132">
                  <c:v>4</c:v>
                </c:pt>
                <c:pt idx="133">
                  <c:v>4</c:v>
                </c:pt>
                <c:pt idx="134">
                  <c:v>3.9</c:v>
                </c:pt>
                <c:pt idx="135">
                  <c:v>3.9</c:v>
                </c:pt>
                <c:pt idx="136">
                  <c:v>3.8</c:v>
                </c:pt>
                <c:pt idx="137">
                  <c:v>3.7</c:v>
                </c:pt>
                <c:pt idx="138">
                  <c:v>3.7</c:v>
                </c:pt>
                <c:pt idx="139">
                  <c:v>3.7</c:v>
                </c:pt>
                <c:pt idx="140">
                  <c:v>3.7</c:v>
                </c:pt>
                <c:pt idx="141">
                  <c:v>3.7</c:v>
                </c:pt>
                <c:pt idx="142">
                  <c:v>3.6</c:v>
                </c:pt>
                <c:pt idx="143">
                  <c:v>3.6</c:v>
                </c:pt>
                <c:pt idx="144">
                  <c:v>3.6</c:v>
                </c:pt>
                <c:pt idx="145">
                  <c:v>3.7</c:v>
                </c:pt>
                <c:pt idx="146">
                  <c:v>3.7</c:v>
                </c:pt>
                <c:pt idx="147">
                  <c:v>3.5</c:v>
                </c:pt>
                <c:pt idx="148">
                  <c:v>3.5</c:v>
                </c:pt>
                <c:pt idx="149">
                  <c:v>3.5</c:v>
                </c:pt>
                <c:pt idx="150">
                  <c:v>3.8</c:v>
                </c:pt>
                <c:pt idx="151">
                  <c:v>3.7</c:v>
                </c:pt>
                <c:pt idx="152">
                  <c:v>3.6</c:v>
                </c:pt>
                <c:pt idx="153">
                  <c:v>3.6</c:v>
                </c:pt>
                <c:pt idx="154">
                  <c:v>3.8</c:v>
                </c:pt>
                <c:pt idx="155">
                  <c:v>3.9</c:v>
                </c:pt>
                <c:pt idx="156">
                  <c:v>3.8</c:v>
                </c:pt>
                <c:pt idx="157">
                  <c:v>3.9</c:v>
                </c:pt>
                <c:pt idx="158">
                  <c:v>3.7</c:v>
                </c:pt>
                <c:pt idx="159">
                  <c:v>3.7</c:v>
                </c:pt>
                <c:pt idx="160">
                  <c:v>3.6</c:v>
                </c:pt>
                <c:pt idx="161">
                  <c:v>3.7</c:v>
                </c:pt>
                <c:pt idx="162">
                  <c:v>3.7</c:v>
                </c:pt>
                <c:pt idx="163">
                  <c:v>3.8</c:v>
                </c:pt>
                <c:pt idx="164">
                  <c:v>3.8</c:v>
                </c:pt>
                <c:pt idx="165">
                  <c:v>3.8</c:v>
                </c:pt>
                <c:pt idx="166">
                  <c:v>3.8</c:v>
                </c:pt>
                <c:pt idx="167">
                  <c:v>3.8</c:v>
                </c:pt>
                <c:pt idx="168">
                  <c:v>3.9</c:v>
                </c:pt>
              </c:numCache>
            </c:numRef>
          </c:val>
          <c:smooth val="0"/>
        </c:ser>
        <c:ser>
          <c:idx val="3"/>
          <c:order val="3"/>
          <c:tx>
            <c:strRef>
              <c:f>Datablad!$E$3</c:f>
              <c:strCache>
                <c:ptCount val="1"/>
                <c:pt idx="0">
                  <c:v>Förgymnasialt utbildade</c:v>
                </c:pt>
              </c:strCache>
            </c:strRef>
          </c:tx>
          <c:spPr>
            <a:ln w="12700">
              <a:solidFill>
                <a:schemeClr val="bg1">
                  <a:lumMod val="50000"/>
                </a:schemeClr>
              </a:solidFill>
              <a:prstDash val="solid"/>
            </a:ln>
          </c:spPr>
          <c:marker>
            <c:symbol val="none"/>
          </c:marker>
          <c:cat>
            <c:numRef>
              <c:f>Datablad!$A$4:$A$172</c:f>
              <c:numCache>
                <c:formatCode>m/d/yyyy</c:formatCode>
                <c:ptCount val="169"/>
                <c:pt idx="0">
                  <c:v>36526</c:v>
                </c:pt>
                <c:pt idx="1">
                  <c:v>36557</c:v>
                </c:pt>
                <c:pt idx="2">
                  <c:v>36586</c:v>
                </c:pt>
                <c:pt idx="3">
                  <c:v>36617</c:v>
                </c:pt>
                <c:pt idx="4">
                  <c:v>36647</c:v>
                </c:pt>
                <c:pt idx="5">
                  <c:v>36678</c:v>
                </c:pt>
                <c:pt idx="6">
                  <c:v>36708</c:v>
                </c:pt>
                <c:pt idx="7">
                  <c:v>36739</c:v>
                </c:pt>
                <c:pt idx="8">
                  <c:v>36770</c:v>
                </c:pt>
                <c:pt idx="9">
                  <c:v>36800</c:v>
                </c:pt>
                <c:pt idx="10">
                  <c:v>36831</c:v>
                </c:pt>
                <c:pt idx="11">
                  <c:v>36861</c:v>
                </c:pt>
                <c:pt idx="12">
                  <c:v>36892</c:v>
                </c:pt>
                <c:pt idx="13">
                  <c:v>36923</c:v>
                </c:pt>
                <c:pt idx="14">
                  <c:v>36951</c:v>
                </c:pt>
                <c:pt idx="15">
                  <c:v>36982</c:v>
                </c:pt>
                <c:pt idx="16">
                  <c:v>37012</c:v>
                </c:pt>
                <c:pt idx="17">
                  <c:v>37043</c:v>
                </c:pt>
                <c:pt idx="18">
                  <c:v>37073</c:v>
                </c:pt>
                <c:pt idx="19">
                  <c:v>37104</c:v>
                </c:pt>
                <c:pt idx="20">
                  <c:v>37135</c:v>
                </c:pt>
                <c:pt idx="21">
                  <c:v>37165</c:v>
                </c:pt>
                <c:pt idx="22">
                  <c:v>37196</c:v>
                </c:pt>
                <c:pt idx="23">
                  <c:v>37226</c:v>
                </c:pt>
                <c:pt idx="24">
                  <c:v>37257</c:v>
                </c:pt>
                <c:pt idx="25">
                  <c:v>37288</c:v>
                </c:pt>
                <c:pt idx="26">
                  <c:v>37316</c:v>
                </c:pt>
                <c:pt idx="27">
                  <c:v>37347</c:v>
                </c:pt>
                <c:pt idx="28">
                  <c:v>37377</c:v>
                </c:pt>
                <c:pt idx="29">
                  <c:v>37408</c:v>
                </c:pt>
                <c:pt idx="30">
                  <c:v>37438</c:v>
                </c:pt>
                <c:pt idx="31">
                  <c:v>37469</c:v>
                </c:pt>
                <c:pt idx="32">
                  <c:v>37500</c:v>
                </c:pt>
                <c:pt idx="33">
                  <c:v>37530</c:v>
                </c:pt>
                <c:pt idx="34">
                  <c:v>37561</c:v>
                </c:pt>
                <c:pt idx="35">
                  <c:v>37591</c:v>
                </c:pt>
                <c:pt idx="36">
                  <c:v>37622</c:v>
                </c:pt>
                <c:pt idx="37">
                  <c:v>37653</c:v>
                </c:pt>
                <c:pt idx="38">
                  <c:v>37681</c:v>
                </c:pt>
                <c:pt idx="39">
                  <c:v>37712</c:v>
                </c:pt>
                <c:pt idx="40">
                  <c:v>37742</c:v>
                </c:pt>
                <c:pt idx="41">
                  <c:v>37773</c:v>
                </c:pt>
                <c:pt idx="42">
                  <c:v>37803</c:v>
                </c:pt>
                <c:pt idx="43">
                  <c:v>37834</c:v>
                </c:pt>
                <c:pt idx="44">
                  <c:v>37865</c:v>
                </c:pt>
                <c:pt idx="45">
                  <c:v>37895</c:v>
                </c:pt>
                <c:pt idx="46">
                  <c:v>37926</c:v>
                </c:pt>
                <c:pt idx="47">
                  <c:v>37956</c:v>
                </c:pt>
                <c:pt idx="48">
                  <c:v>37987</c:v>
                </c:pt>
                <c:pt idx="49">
                  <c:v>38018</c:v>
                </c:pt>
                <c:pt idx="50">
                  <c:v>38047</c:v>
                </c:pt>
                <c:pt idx="51">
                  <c:v>38078</c:v>
                </c:pt>
                <c:pt idx="52">
                  <c:v>38108</c:v>
                </c:pt>
                <c:pt idx="53">
                  <c:v>38139</c:v>
                </c:pt>
                <c:pt idx="54">
                  <c:v>38169</c:v>
                </c:pt>
                <c:pt idx="55">
                  <c:v>38200</c:v>
                </c:pt>
                <c:pt idx="56">
                  <c:v>38231</c:v>
                </c:pt>
                <c:pt idx="57">
                  <c:v>38261</c:v>
                </c:pt>
                <c:pt idx="58">
                  <c:v>38292</c:v>
                </c:pt>
                <c:pt idx="59">
                  <c:v>38322</c:v>
                </c:pt>
                <c:pt idx="60">
                  <c:v>38353</c:v>
                </c:pt>
                <c:pt idx="61">
                  <c:v>38384</c:v>
                </c:pt>
                <c:pt idx="62">
                  <c:v>38412</c:v>
                </c:pt>
                <c:pt idx="63">
                  <c:v>38443</c:v>
                </c:pt>
                <c:pt idx="64">
                  <c:v>38473</c:v>
                </c:pt>
                <c:pt idx="65">
                  <c:v>38504</c:v>
                </c:pt>
                <c:pt idx="66">
                  <c:v>38534</c:v>
                </c:pt>
                <c:pt idx="67">
                  <c:v>38565</c:v>
                </c:pt>
                <c:pt idx="68">
                  <c:v>38596</c:v>
                </c:pt>
                <c:pt idx="69">
                  <c:v>38626</c:v>
                </c:pt>
                <c:pt idx="70">
                  <c:v>38657</c:v>
                </c:pt>
                <c:pt idx="71">
                  <c:v>38687</c:v>
                </c:pt>
                <c:pt idx="72">
                  <c:v>38718</c:v>
                </c:pt>
                <c:pt idx="73">
                  <c:v>38749</c:v>
                </c:pt>
                <c:pt idx="74">
                  <c:v>38777</c:v>
                </c:pt>
                <c:pt idx="75">
                  <c:v>38808</c:v>
                </c:pt>
                <c:pt idx="76">
                  <c:v>38838</c:v>
                </c:pt>
                <c:pt idx="77">
                  <c:v>38869</c:v>
                </c:pt>
                <c:pt idx="78">
                  <c:v>38899</c:v>
                </c:pt>
                <c:pt idx="79">
                  <c:v>38930</c:v>
                </c:pt>
                <c:pt idx="80">
                  <c:v>38961</c:v>
                </c:pt>
                <c:pt idx="81">
                  <c:v>38991</c:v>
                </c:pt>
                <c:pt idx="82">
                  <c:v>39022</c:v>
                </c:pt>
                <c:pt idx="83">
                  <c:v>39052</c:v>
                </c:pt>
                <c:pt idx="84">
                  <c:v>39083</c:v>
                </c:pt>
                <c:pt idx="85">
                  <c:v>39114</c:v>
                </c:pt>
                <c:pt idx="86">
                  <c:v>39142</c:v>
                </c:pt>
                <c:pt idx="87">
                  <c:v>39173</c:v>
                </c:pt>
                <c:pt idx="88">
                  <c:v>39203</c:v>
                </c:pt>
                <c:pt idx="89">
                  <c:v>39234</c:v>
                </c:pt>
                <c:pt idx="90">
                  <c:v>39264</c:v>
                </c:pt>
                <c:pt idx="91">
                  <c:v>39295</c:v>
                </c:pt>
                <c:pt idx="92">
                  <c:v>39326</c:v>
                </c:pt>
                <c:pt idx="93">
                  <c:v>39356</c:v>
                </c:pt>
                <c:pt idx="94">
                  <c:v>39387</c:v>
                </c:pt>
                <c:pt idx="95">
                  <c:v>39417</c:v>
                </c:pt>
                <c:pt idx="96">
                  <c:v>39448</c:v>
                </c:pt>
                <c:pt idx="97">
                  <c:v>39479</c:v>
                </c:pt>
                <c:pt idx="98">
                  <c:v>39508</c:v>
                </c:pt>
                <c:pt idx="99">
                  <c:v>39539</c:v>
                </c:pt>
                <c:pt idx="100">
                  <c:v>39569</c:v>
                </c:pt>
                <c:pt idx="101">
                  <c:v>39600</c:v>
                </c:pt>
                <c:pt idx="102">
                  <c:v>39630</c:v>
                </c:pt>
                <c:pt idx="103">
                  <c:v>39661</c:v>
                </c:pt>
                <c:pt idx="104">
                  <c:v>39692</c:v>
                </c:pt>
                <c:pt idx="105">
                  <c:v>39722</c:v>
                </c:pt>
                <c:pt idx="106">
                  <c:v>39753</c:v>
                </c:pt>
                <c:pt idx="107">
                  <c:v>39783</c:v>
                </c:pt>
                <c:pt idx="108">
                  <c:v>39814</c:v>
                </c:pt>
                <c:pt idx="109">
                  <c:v>39845</c:v>
                </c:pt>
                <c:pt idx="110">
                  <c:v>39873</c:v>
                </c:pt>
                <c:pt idx="111">
                  <c:v>39904</c:v>
                </c:pt>
                <c:pt idx="112">
                  <c:v>39934</c:v>
                </c:pt>
                <c:pt idx="113">
                  <c:v>39965</c:v>
                </c:pt>
                <c:pt idx="114">
                  <c:v>39995</c:v>
                </c:pt>
                <c:pt idx="115">
                  <c:v>40026</c:v>
                </c:pt>
                <c:pt idx="116">
                  <c:v>40057</c:v>
                </c:pt>
                <c:pt idx="117">
                  <c:v>40087</c:v>
                </c:pt>
                <c:pt idx="118">
                  <c:v>40118</c:v>
                </c:pt>
                <c:pt idx="119">
                  <c:v>40148</c:v>
                </c:pt>
                <c:pt idx="120">
                  <c:v>40179</c:v>
                </c:pt>
                <c:pt idx="121">
                  <c:v>40210</c:v>
                </c:pt>
                <c:pt idx="122">
                  <c:v>40238</c:v>
                </c:pt>
                <c:pt idx="123">
                  <c:v>40269</c:v>
                </c:pt>
                <c:pt idx="124">
                  <c:v>40299</c:v>
                </c:pt>
                <c:pt idx="125">
                  <c:v>40330</c:v>
                </c:pt>
                <c:pt idx="126">
                  <c:v>40360</c:v>
                </c:pt>
                <c:pt idx="127">
                  <c:v>40391</c:v>
                </c:pt>
                <c:pt idx="128">
                  <c:v>40422</c:v>
                </c:pt>
                <c:pt idx="129">
                  <c:v>40452</c:v>
                </c:pt>
                <c:pt idx="130">
                  <c:v>40483</c:v>
                </c:pt>
                <c:pt idx="131">
                  <c:v>40513</c:v>
                </c:pt>
                <c:pt idx="132">
                  <c:v>40544</c:v>
                </c:pt>
                <c:pt idx="133">
                  <c:v>40575</c:v>
                </c:pt>
                <c:pt idx="134">
                  <c:v>40603</c:v>
                </c:pt>
                <c:pt idx="135">
                  <c:v>40634</c:v>
                </c:pt>
                <c:pt idx="136">
                  <c:v>40664</c:v>
                </c:pt>
                <c:pt idx="137">
                  <c:v>40695</c:v>
                </c:pt>
                <c:pt idx="138">
                  <c:v>40725</c:v>
                </c:pt>
                <c:pt idx="139">
                  <c:v>40756</c:v>
                </c:pt>
                <c:pt idx="140">
                  <c:v>40787</c:v>
                </c:pt>
                <c:pt idx="141">
                  <c:v>40817</c:v>
                </c:pt>
                <c:pt idx="142">
                  <c:v>40848</c:v>
                </c:pt>
                <c:pt idx="143">
                  <c:v>40878</c:v>
                </c:pt>
                <c:pt idx="144">
                  <c:v>40909</c:v>
                </c:pt>
                <c:pt idx="145">
                  <c:v>40940</c:v>
                </c:pt>
                <c:pt idx="146">
                  <c:v>40969</c:v>
                </c:pt>
                <c:pt idx="147">
                  <c:v>41000</c:v>
                </c:pt>
                <c:pt idx="148">
                  <c:v>41030</c:v>
                </c:pt>
                <c:pt idx="149">
                  <c:v>41061</c:v>
                </c:pt>
                <c:pt idx="150">
                  <c:v>41091</c:v>
                </c:pt>
                <c:pt idx="151">
                  <c:v>41122</c:v>
                </c:pt>
                <c:pt idx="152">
                  <c:v>41153</c:v>
                </c:pt>
                <c:pt idx="153">
                  <c:v>41183</c:v>
                </c:pt>
                <c:pt idx="154">
                  <c:v>41214</c:v>
                </c:pt>
                <c:pt idx="155">
                  <c:v>41244</c:v>
                </c:pt>
                <c:pt idx="156">
                  <c:v>41275</c:v>
                </c:pt>
                <c:pt idx="157">
                  <c:v>41306</c:v>
                </c:pt>
                <c:pt idx="158">
                  <c:v>41334</c:v>
                </c:pt>
                <c:pt idx="159">
                  <c:v>41365</c:v>
                </c:pt>
                <c:pt idx="160">
                  <c:v>41395</c:v>
                </c:pt>
                <c:pt idx="161">
                  <c:v>41426</c:v>
                </c:pt>
                <c:pt idx="162">
                  <c:v>41456</c:v>
                </c:pt>
                <c:pt idx="163">
                  <c:v>41487</c:v>
                </c:pt>
                <c:pt idx="164">
                  <c:v>41518</c:v>
                </c:pt>
                <c:pt idx="165">
                  <c:v>41548</c:v>
                </c:pt>
                <c:pt idx="166">
                  <c:v>41579</c:v>
                </c:pt>
                <c:pt idx="167">
                  <c:v>41609</c:v>
                </c:pt>
                <c:pt idx="168">
                  <c:v>41640</c:v>
                </c:pt>
              </c:numCache>
            </c:numRef>
          </c:cat>
          <c:val>
            <c:numRef>
              <c:f>Datablad!$E$4:$E$172</c:f>
              <c:numCache>
                <c:formatCode>General</c:formatCode>
                <c:ptCount val="169"/>
                <c:pt idx="13">
                  <c:v>6.3</c:v>
                </c:pt>
                <c:pt idx="14">
                  <c:v>5.9</c:v>
                </c:pt>
                <c:pt idx="15">
                  <c:v>5.4</c:v>
                </c:pt>
                <c:pt idx="16">
                  <c:v>5.6</c:v>
                </c:pt>
                <c:pt idx="17">
                  <c:v>5.5</c:v>
                </c:pt>
                <c:pt idx="18">
                  <c:v>6</c:v>
                </c:pt>
                <c:pt idx="19">
                  <c:v>5.9</c:v>
                </c:pt>
                <c:pt idx="20">
                  <c:v>6.1</c:v>
                </c:pt>
                <c:pt idx="21">
                  <c:v>6.3</c:v>
                </c:pt>
                <c:pt idx="22">
                  <c:v>6.5</c:v>
                </c:pt>
                <c:pt idx="23">
                  <c:v>6.6</c:v>
                </c:pt>
                <c:pt idx="24">
                  <c:v>6.5</c:v>
                </c:pt>
                <c:pt idx="25">
                  <c:v>6.4</c:v>
                </c:pt>
                <c:pt idx="26">
                  <c:v>6.4</c:v>
                </c:pt>
                <c:pt idx="27">
                  <c:v>6.6</c:v>
                </c:pt>
                <c:pt idx="28">
                  <c:v>6.6</c:v>
                </c:pt>
                <c:pt idx="29">
                  <c:v>6.7</c:v>
                </c:pt>
                <c:pt idx="30">
                  <c:v>6.5</c:v>
                </c:pt>
                <c:pt idx="31">
                  <c:v>6.5</c:v>
                </c:pt>
                <c:pt idx="32">
                  <c:v>6.7</c:v>
                </c:pt>
                <c:pt idx="33">
                  <c:v>6.8</c:v>
                </c:pt>
                <c:pt idx="34">
                  <c:v>6.7</c:v>
                </c:pt>
                <c:pt idx="35">
                  <c:v>6.6</c:v>
                </c:pt>
                <c:pt idx="36">
                  <c:v>6.6</c:v>
                </c:pt>
                <c:pt idx="37">
                  <c:v>6.6</c:v>
                </c:pt>
                <c:pt idx="38">
                  <c:v>6.8</c:v>
                </c:pt>
                <c:pt idx="39">
                  <c:v>6.8</c:v>
                </c:pt>
                <c:pt idx="40">
                  <c:v>6.7</c:v>
                </c:pt>
                <c:pt idx="41">
                  <c:v>6.7</c:v>
                </c:pt>
                <c:pt idx="42">
                  <c:v>6.6</c:v>
                </c:pt>
                <c:pt idx="43">
                  <c:v>6.6</c:v>
                </c:pt>
                <c:pt idx="44">
                  <c:v>6.6</c:v>
                </c:pt>
                <c:pt idx="45">
                  <c:v>6.6</c:v>
                </c:pt>
                <c:pt idx="46">
                  <c:v>6.6</c:v>
                </c:pt>
                <c:pt idx="47">
                  <c:v>6.5</c:v>
                </c:pt>
                <c:pt idx="48">
                  <c:v>6.4</c:v>
                </c:pt>
                <c:pt idx="49">
                  <c:v>6.5</c:v>
                </c:pt>
                <c:pt idx="50">
                  <c:v>6.7</c:v>
                </c:pt>
                <c:pt idx="51">
                  <c:v>6.8</c:v>
                </c:pt>
                <c:pt idx="52">
                  <c:v>6.9</c:v>
                </c:pt>
                <c:pt idx="53">
                  <c:v>7.1</c:v>
                </c:pt>
                <c:pt idx="54">
                  <c:v>6.9</c:v>
                </c:pt>
                <c:pt idx="55">
                  <c:v>7</c:v>
                </c:pt>
                <c:pt idx="56">
                  <c:v>6.7</c:v>
                </c:pt>
                <c:pt idx="57">
                  <c:v>6.5</c:v>
                </c:pt>
                <c:pt idx="58">
                  <c:v>6.5</c:v>
                </c:pt>
                <c:pt idx="59">
                  <c:v>6.5</c:v>
                </c:pt>
                <c:pt idx="60">
                  <c:v>6.6</c:v>
                </c:pt>
                <c:pt idx="61">
                  <c:v>6.6</c:v>
                </c:pt>
                <c:pt idx="62">
                  <c:v>6.4</c:v>
                </c:pt>
                <c:pt idx="63">
                  <c:v>6.7</c:v>
                </c:pt>
                <c:pt idx="64">
                  <c:v>6.6</c:v>
                </c:pt>
                <c:pt idx="65">
                  <c:v>6.6</c:v>
                </c:pt>
                <c:pt idx="66">
                  <c:v>6.4</c:v>
                </c:pt>
                <c:pt idx="67">
                  <c:v>6.4</c:v>
                </c:pt>
                <c:pt idx="68">
                  <c:v>6.5</c:v>
                </c:pt>
                <c:pt idx="69">
                  <c:v>6.3</c:v>
                </c:pt>
                <c:pt idx="70">
                  <c:v>6.1</c:v>
                </c:pt>
                <c:pt idx="71">
                  <c:v>6.1</c:v>
                </c:pt>
                <c:pt idx="72">
                  <c:v>6.2</c:v>
                </c:pt>
                <c:pt idx="73">
                  <c:v>6.2</c:v>
                </c:pt>
                <c:pt idx="74">
                  <c:v>6.2</c:v>
                </c:pt>
                <c:pt idx="75">
                  <c:v>6.2</c:v>
                </c:pt>
                <c:pt idx="76">
                  <c:v>6.5</c:v>
                </c:pt>
                <c:pt idx="77">
                  <c:v>6.8</c:v>
                </c:pt>
                <c:pt idx="78">
                  <c:v>6.9</c:v>
                </c:pt>
                <c:pt idx="79">
                  <c:v>6.8</c:v>
                </c:pt>
                <c:pt idx="80">
                  <c:v>6.8</c:v>
                </c:pt>
                <c:pt idx="81">
                  <c:v>7</c:v>
                </c:pt>
                <c:pt idx="82">
                  <c:v>7.7</c:v>
                </c:pt>
                <c:pt idx="83">
                  <c:v>7.9</c:v>
                </c:pt>
                <c:pt idx="84">
                  <c:v>8.1999999999999993</c:v>
                </c:pt>
                <c:pt idx="85">
                  <c:v>7.9</c:v>
                </c:pt>
                <c:pt idx="86">
                  <c:v>8.1</c:v>
                </c:pt>
                <c:pt idx="87">
                  <c:v>8.1999999999999993</c:v>
                </c:pt>
                <c:pt idx="88">
                  <c:v>8.5</c:v>
                </c:pt>
                <c:pt idx="89">
                  <c:v>8.4</c:v>
                </c:pt>
                <c:pt idx="90">
                  <c:v>8.1999999999999993</c:v>
                </c:pt>
                <c:pt idx="91">
                  <c:v>7.9</c:v>
                </c:pt>
                <c:pt idx="92">
                  <c:v>7.7</c:v>
                </c:pt>
                <c:pt idx="93">
                  <c:v>7.8</c:v>
                </c:pt>
                <c:pt idx="94">
                  <c:v>7.7</c:v>
                </c:pt>
                <c:pt idx="95">
                  <c:v>7.3</c:v>
                </c:pt>
                <c:pt idx="96">
                  <c:v>7.1</c:v>
                </c:pt>
                <c:pt idx="97">
                  <c:v>7</c:v>
                </c:pt>
                <c:pt idx="98">
                  <c:v>7.1</c:v>
                </c:pt>
                <c:pt idx="99">
                  <c:v>7.1</c:v>
                </c:pt>
                <c:pt idx="100">
                  <c:v>7</c:v>
                </c:pt>
                <c:pt idx="101">
                  <c:v>7.2</c:v>
                </c:pt>
                <c:pt idx="102">
                  <c:v>6.8</c:v>
                </c:pt>
                <c:pt idx="103">
                  <c:v>6.5</c:v>
                </c:pt>
                <c:pt idx="104">
                  <c:v>6.1</c:v>
                </c:pt>
                <c:pt idx="105">
                  <c:v>6</c:v>
                </c:pt>
                <c:pt idx="106">
                  <c:v>5.8</c:v>
                </c:pt>
                <c:pt idx="107">
                  <c:v>5.4</c:v>
                </c:pt>
                <c:pt idx="108">
                  <c:v>5</c:v>
                </c:pt>
                <c:pt idx="109">
                  <c:v>4.7</c:v>
                </c:pt>
                <c:pt idx="110">
                  <c:v>4.5</c:v>
                </c:pt>
                <c:pt idx="111">
                  <c:v>4.3</c:v>
                </c:pt>
                <c:pt idx="112">
                  <c:v>3.9</c:v>
                </c:pt>
                <c:pt idx="113">
                  <c:v>4.0999999999999996</c:v>
                </c:pt>
                <c:pt idx="114">
                  <c:v>4.3</c:v>
                </c:pt>
                <c:pt idx="115">
                  <c:v>4.5</c:v>
                </c:pt>
                <c:pt idx="116">
                  <c:v>4.3</c:v>
                </c:pt>
                <c:pt idx="117">
                  <c:v>4.0999999999999996</c:v>
                </c:pt>
                <c:pt idx="118">
                  <c:v>4.0999999999999996</c:v>
                </c:pt>
                <c:pt idx="119">
                  <c:v>4</c:v>
                </c:pt>
                <c:pt idx="120">
                  <c:v>3.9</c:v>
                </c:pt>
                <c:pt idx="121">
                  <c:v>3.9</c:v>
                </c:pt>
                <c:pt idx="122">
                  <c:v>3.9</c:v>
                </c:pt>
                <c:pt idx="123">
                  <c:v>3.9</c:v>
                </c:pt>
                <c:pt idx="124">
                  <c:v>3.8</c:v>
                </c:pt>
                <c:pt idx="125">
                  <c:v>3.9</c:v>
                </c:pt>
                <c:pt idx="126">
                  <c:v>4</c:v>
                </c:pt>
                <c:pt idx="127">
                  <c:v>4.2</c:v>
                </c:pt>
                <c:pt idx="128">
                  <c:v>4.0999999999999996</c:v>
                </c:pt>
                <c:pt idx="129">
                  <c:v>4.0999999999999996</c:v>
                </c:pt>
                <c:pt idx="130">
                  <c:v>4</c:v>
                </c:pt>
                <c:pt idx="131">
                  <c:v>4.0999999999999996</c:v>
                </c:pt>
                <c:pt idx="132">
                  <c:v>4.0999999999999996</c:v>
                </c:pt>
                <c:pt idx="133">
                  <c:v>4</c:v>
                </c:pt>
                <c:pt idx="134">
                  <c:v>3.9</c:v>
                </c:pt>
                <c:pt idx="135">
                  <c:v>3.9</c:v>
                </c:pt>
                <c:pt idx="136">
                  <c:v>3.8</c:v>
                </c:pt>
                <c:pt idx="137">
                  <c:v>3.7</c:v>
                </c:pt>
                <c:pt idx="138">
                  <c:v>3.6</c:v>
                </c:pt>
                <c:pt idx="139">
                  <c:v>3.6</c:v>
                </c:pt>
                <c:pt idx="140">
                  <c:v>3.6</c:v>
                </c:pt>
                <c:pt idx="141">
                  <c:v>3.6</c:v>
                </c:pt>
                <c:pt idx="142">
                  <c:v>3.5</c:v>
                </c:pt>
                <c:pt idx="143">
                  <c:v>3.5</c:v>
                </c:pt>
                <c:pt idx="144">
                  <c:v>3.4</c:v>
                </c:pt>
                <c:pt idx="145">
                  <c:v>3.5</c:v>
                </c:pt>
                <c:pt idx="146">
                  <c:v>3.4</c:v>
                </c:pt>
                <c:pt idx="147">
                  <c:v>3.3</c:v>
                </c:pt>
                <c:pt idx="148">
                  <c:v>3.3</c:v>
                </c:pt>
                <c:pt idx="149">
                  <c:v>3.3</c:v>
                </c:pt>
                <c:pt idx="150">
                  <c:v>3.5</c:v>
                </c:pt>
                <c:pt idx="151">
                  <c:v>3.5</c:v>
                </c:pt>
                <c:pt idx="152">
                  <c:v>3.5</c:v>
                </c:pt>
                <c:pt idx="153">
                  <c:v>3.4</c:v>
                </c:pt>
                <c:pt idx="154">
                  <c:v>3.5</c:v>
                </c:pt>
                <c:pt idx="155">
                  <c:v>3.5</c:v>
                </c:pt>
                <c:pt idx="156">
                  <c:v>3.5</c:v>
                </c:pt>
                <c:pt idx="157">
                  <c:v>3.5</c:v>
                </c:pt>
                <c:pt idx="158">
                  <c:v>3.3</c:v>
                </c:pt>
                <c:pt idx="159">
                  <c:v>3.2</c:v>
                </c:pt>
                <c:pt idx="160">
                  <c:v>3.1</c:v>
                </c:pt>
                <c:pt idx="161">
                  <c:v>3.1</c:v>
                </c:pt>
                <c:pt idx="162">
                  <c:v>3.2</c:v>
                </c:pt>
                <c:pt idx="163">
                  <c:v>3.1</c:v>
                </c:pt>
                <c:pt idx="164">
                  <c:v>3.2</c:v>
                </c:pt>
                <c:pt idx="165">
                  <c:v>3</c:v>
                </c:pt>
                <c:pt idx="166">
                  <c:v>3.1</c:v>
                </c:pt>
                <c:pt idx="167">
                  <c:v>3.1</c:v>
                </c:pt>
                <c:pt idx="168">
                  <c:v>3.2</c:v>
                </c:pt>
              </c:numCache>
            </c:numRef>
          </c:val>
          <c:smooth val="0"/>
        </c:ser>
        <c:ser>
          <c:idx val="5"/>
          <c:order val="4"/>
          <c:tx>
            <c:strRef>
              <c:f>Datablad!$F$3</c:f>
              <c:strCache>
                <c:ptCount val="1"/>
                <c:pt idx="0">
                  <c:v>Födda utanför Europa</c:v>
                </c:pt>
              </c:strCache>
            </c:strRef>
          </c:tx>
          <c:spPr>
            <a:ln w="15875">
              <a:solidFill>
                <a:schemeClr val="tx1"/>
              </a:solidFill>
              <a:prstDash val="sysDash"/>
            </a:ln>
          </c:spPr>
          <c:marker>
            <c:symbol val="none"/>
          </c:marker>
          <c:cat>
            <c:numRef>
              <c:f>Datablad!$A$4:$A$172</c:f>
              <c:numCache>
                <c:formatCode>m/d/yyyy</c:formatCode>
                <c:ptCount val="169"/>
                <c:pt idx="0">
                  <c:v>36526</c:v>
                </c:pt>
                <c:pt idx="1">
                  <c:v>36557</c:v>
                </c:pt>
                <c:pt idx="2">
                  <c:v>36586</c:v>
                </c:pt>
                <c:pt idx="3">
                  <c:v>36617</c:v>
                </c:pt>
                <c:pt idx="4">
                  <c:v>36647</c:v>
                </c:pt>
                <c:pt idx="5">
                  <c:v>36678</c:v>
                </c:pt>
                <c:pt idx="6">
                  <c:v>36708</c:v>
                </c:pt>
                <c:pt idx="7">
                  <c:v>36739</c:v>
                </c:pt>
                <c:pt idx="8">
                  <c:v>36770</c:v>
                </c:pt>
                <c:pt idx="9">
                  <c:v>36800</c:v>
                </c:pt>
                <c:pt idx="10">
                  <c:v>36831</c:v>
                </c:pt>
                <c:pt idx="11">
                  <c:v>36861</c:v>
                </c:pt>
                <c:pt idx="12">
                  <c:v>36892</c:v>
                </c:pt>
                <c:pt idx="13">
                  <c:v>36923</c:v>
                </c:pt>
                <c:pt idx="14">
                  <c:v>36951</c:v>
                </c:pt>
                <c:pt idx="15">
                  <c:v>36982</c:v>
                </c:pt>
                <c:pt idx="16">
                  <c:v>37012</c:v>
                </c:pt>
                <c:pt idx="17">
                  <c:v>37043</c:v>
                </c:pt>
                <c:pt idx="18">
                  <c:v>37073</c:v>
                </c:pt>
                <c:pt idx="19">
                  <c:v>37104</c:v>
                </c:pt>
                <c:pt idx="20">
                  <c:v>37135</c:v>
                </c:pt>
                <c:pt idx="21">
                  <c:v>37165</c:v>
                </c:pt>
                <c:pt idx="22">
                  <c:v>37196</c:v>
                </c:pt>
                <c:pt idx="23">
                  <c:v>37226</c:v>
                </c:pt>
                <c:pt idx="24">
                  <c:v>37257</c:v>
                </c:pt>
                <c:pt idx="25">
                  <c:v>37288</c:v>
                </c:pt>
                <c:pt idx="26">
                  <c:v>37316</c:v>
                </c:pt>
                <c:pt idx="27">
                  <c:v>37347</c:v>
                </c:pt>
                <c:pt idx="28">
                  <c:v>37377</c:v>
                </c:pt>
                <c:pt idx="29">
                  <c:v>37408</c:v>
                </c:pt>
                <c:pt idx="30">
                  <c:v>37438</c:v>
                </c:pt>
                <c:pt idx="31">
                  <c:v>37469</c:v>
                </c:pt>
                <c:pt idx="32">
                  <c:v>37500</c:v>
                </c:pt>
                <c:pt idx="33">
                  <c:v>37530</c:v>
                </c:pt>
                <c:pt idx="34">
                  <c:v>37561</c:v>
                </c:pt>
                <c:pt idx="35">
                  <c:v>37591</c:v>
                </c:pt>
                <c:pt idx="36">
                  <c:v>37622</c:v>
                </c:pt>
                <c:pt idx="37">
                  <c:v>37653</c:v>
                </c:pt>
                <c:pt idx="38">
                  <c:v>37681</c:v>
                </c:pt>
                <c:pt idx="39">
                  <c:v>37712</c:v>
                </c:pt>
                <c:pt idx="40">
                  <c:v>37742</c:v>
                </c:pt>
                <c:pt idx="41">
                  <c:v>37773</c:v>
                </c:pt>
                <c:pt idx="42">
                  <c:v>37803</c:v>
                </c:pt>
                <c:pt idx="43">
                  <c:v>37834</c:v>
                </c:pt>
                <c:pt idx="44">
                  <c:v>37865</c:v>
                </c:pt>
                <c:pt idx="45">
                  <c:v>37895</c:v>
                </c:pt>
                <c:pt idx="46">
                  <c:v>37926</c:v>
                </c:pt>
                <c:pt idx="47">
                  <c:v>37956</c:v>
                </c:pt>
                <c:pt idx="48">
                  <c:v>37987</c:v>
                </c:pt>
                <c:pt idx="49">
                  <c:v>38018</c:v>
                </c:pt>
                <c:pt idx="50">
                  <c:v>38047</c:v>
                </c:pt>
                <c:pt idx="51">
                  <c:v>38078</c:v>
                </c:pt>
                <c:pt idx="52">
                  <c:v>38108</c:v>
                </c:pt>
                <c:pt idx="53">
                  <c:v>38139</c:v>
                </c:pt>
                <c:pt idx="54">
                  <c:v>38169</c:v>
                </c:pt>
                <c:pt idx="55">
                  <c:v>38200</c:v>
                </c:pt>
                <c:pt idx="56">
                  <c:v>38231</c:v>
                </c:pt>
                <c:pt idx="57">
                  <c:v>38261</c:v>
                </c:pt>
                <c:pt idx="58">
                  <c:v>38292</c:v>
                </c:pt>
                <c:pt idx="59">
                  <c:v>38322</c:v>
                </c:pt>
                <c:pt idx="60">
                  <c:v>38353</c:v>
                </c:pt>
                <c:pt idx="61">
                  <c:v>38384</c:v>
                </c:pt>
                <c:pt idx="62">
                  <c:v>38412</c:v>
                </c:pt>
                <c:pt idx="63">
                  <c:v>38443</c:v>
                </c:pt>
                <c:pt idx="64">
                  <c:v>38473</c:v>
                </c:pt>
                <c:pt idx="65">
                  <c:v>38504</c:v>
                </c:pt>
                <c:pt idx="66">
                  <c:v>38534</c:v>
                </c:pt>
                <c:pt idx="67">
                  <c:v>38565</c:v>
                </c:pt>
                <c:pt idx="68">
                  <c:v>38596</c:v>
                </c:pt>
                <c:pt idx="69">
                  <c:v>38626</c:v>
                </c:pt>
                <c:pt idx="70">
                  <c:v>38657</c:v>
                </c:pt>
                <c:pt idx="71">
                  <c:v>38687</c:v>
                </c:pt>
                <c:pt idx="72">
                  <c:v>38718</c:v>
                </c:pt>
                <c:pt idx="73">
                  <c:v>38749</c:v>
                </c:pt>
                <c:pt idx="74">
                  <c:v>38777</c:v>
                </c:pt>
                <c:pt idx="75">
                  <c:v>38808</c:v>
                </c:pt>
                <c:pt idx="76">
                  <c:v>38838</c:v>
                </c:pt>
                <c:pt idx="77">
                  <c:v>38869</c:v>
                </c:pt>
                <c:pt idx="78">
                  <c:v>38899</c:v>
                </c:pt>
                <c:pt idx="79">
                  <c:v>38930</c:v>
                </c:pt>
                <c:pt idx="80">
                  <c:v>38961</c:v>
                </c:pt>
                <c:pt idx="81">
                  <c:v>38991</c:v>
                </c:pt>
                <c:pt idx="82">
                  <c:v>39022</c:v>
                </c:pt>
                <c:pt idx="83">
                  <c:v>39052</c:v>
                </c:pt>
                <c:pt idx="84">
                  <c:v>39083</c:v>
                </c:pt>
                <c:pt idx="85">
                  <c:v>39114</c:v>
                </c:pt>
                <c:pt idx="86">
                  <c:v>39142</c:v>
                </c:pt>
                <c:pt idx="87">
                  <c:v>39173</c:v>
                </c:pt>
                <c:pt idx="88">
                  <c:v>39203</c:v>
                </c:pt>
                <c:pt idx="89">
                  <c:v>39234</c:v>
                </c:pt>
                <c:pt idx="90">
                  <c:v>39264</c:v>
                </c:pt>
                <c:pt idx="91">
                  <c:v>39295</c:v>
                </c:pt>
                <c:pt idx="92">
                  <c:v>39326</c:v>
                </c:pt>
                <c:pt idx="93">
                  <c:v>39356</c:v>
                </c:pt>
                <c:pt idx="94">
                  <c:v>39387</c:v>
                </c:pt>
                <c:pt idx="95">
                  <c:v>39417</c:v>
                </c:pt>
                <c:pt idx="96">
                  <c:v>39448</c:v>
                </c:pt>
                <c:pt idx="97">
                  <c:v>39479</c:v>
                </c:pt>
                <c:pt idx="98">
                  <c:v>39508</c:v>
                </c:pt>
                <c:pt idx="99">
                  <c:v>39539</c:v>
                </c:pt>
                <c:pt idx="100">
                  <c:v>39569</c:v>
                </c:pt>
                <c:pt idx="101">
                  <c:v>39600</c:v>
                </c:pt>
                <c:pt idx="102">
                  <c:v>39630</c:v>
                </c:pt>
                <c:pt idx="103">
                  <c:v>39661</c:v>
                </c:pt>
                <c:pt idx="104">
                  <c:v>39692</c:v>
                </c:pt>
                <c:pt idx="105">
                  <c:v>39722</c:v>
                </c:pt>
                <c:pt idx="106">
                  <c:v>39753</c:v>
                </c:pt>
                <c:pt idx="107">
                  <c:v>39783</c:v>
                </c:pt>
                <c:pt idx="108">
                  <c:v>39814</c:v>
                </c:pt>
                <c:pt idx="109">
                  <c:v>39845</c:v>
                </c:pt>
                <c:pt idx="110">
                  <c:v>39873</c:v>
                </c:pt>
                <c:pt idx="111">
                  <c:v>39904</c:v>
                </c:pt>
                <c:pt idx="112">
                  <c:v>39934</c:v>
                </c:pt>
                <c:pt idx="113">
                  <c:v>39965</c:v>
                </c:pt>
                <c:pt idx="114">
                  <c:v>39995</c:v>
                </c:pt>
                <c:pt idx="115">
                  <c:v>40026</c:v>
                </c:pt>
                <c:pt idx="116">
                  <c:v>40057</c:v>
                </c:pt>
                <c:pt idx="117">
                  <c:v>40087</c:v>
                </c:pt>
                <c:pt idx="118">
                  <c:v>40118</c:v>
                </c:pt>
                <c:pt idx="119">
                  <c:v>40148</c:v>
                </c:pt>
                <c:pt idx="120">
                  <c:v>40179</c:v>
                </c:pt>
                <c:pt idx="121">
                  <c:v>40210</c:v>
                </c:pt>
                <c:pt idx="122">
                  <c:v>40238</c:v>
                </c:pt>
                <c:pt idx="123">
                  <c:v>40269</c:v>
                </c:pt>
                <c:pt idx="124">
                  <c:v>40299</c:v>
                </c:pt>
                <c:pt idx="125">
                  <c:v>40330</c:v>
                </c:pt>
                <c:pt idx="126">
                  <c:v>40360</c:v>
                </c:pt>
                <c:pt idx="127">
                  <c:v>40391</c:v>
                </c:pt>
                <c:pt idx="128">
                  <c:v>40422</c:v>
                </c:pt>
                <c:pt idx="129">
                  <c:v>40452</c:v>
                </c:pt>
                <c:pt idx="130">
                  <c:v>40483</c:v>
                </c:pt>
                <c:pt idx="131">
                  <c:v>40513</c:v>
                </c:pt>
                <c:pt idx="132">
                  <c:v>40544</c:v>
                </c:pt>
                <c:pt idx="133">
                  <c:v>40575</c:v>
                </c:pt>
                <c:pt idx="134">
                  <c:v>40603</c:v>
                </c:pt>
                <c:pt idx="135">
                  <c:v>40634</c:v>
                </c:pt>
                <c:pt idx="136">
                  <c:v>40664</c:v>
                </c:pt>
                <c:pt idx="137">
                  <c:v>40695</c:v>
                </c:pt>
                <c:pt idx="138">
                  <c:v>40725</c:v>
                </c:pt>
                <c:pt idx="139">
                  <c:v>40756</c:v>
                </c:pt>
                <c:pt idx="140">
                  <c:v>40787</c:v>
                </c:pt>
                <c:pt idx="141">
                  <c:v>40817</c:v>
                </c:pt>
                <c:pt idx="142">
                  <c:v>40848</c:v>
                </c:pt>
                <c:pt idx="143">
                  <c:v>40878</c:v>
                </c:pt>
                <c:pt idx="144">
                  <c:v>40909</c:v>
                </c:pt>
                <c:pt idx="145">
                  <c:v>40940</c:v>
                </c:pt>
                <c:pt idx="146">
                  <c:v>40969</c:v>
                </c:pt>
                <c:pt idx="147">
                  <c:v>41000</c:v>
                </c:pt>
                <c:pt idx="148">
                  <c:v>41030</c:v>
                </c:pt>
                <c:pt idx="149">
                  <c:v>41061</c:v>
                </c:pt>
                <c:pt idx="150">
                  <c:v>41091</c:v>
                </c:pt>
                <c:pt idx="151">
                  <c:v>41122</c:v>
                </c:pt>
                <c:pt idx="152">
                  <c:v>41153</c:v>
                </c:pt>
                <c:pt idx="153">
                  <c:v>41183</c:v>
                </c:pt>
                <c:pt idx="154">
                  <c:v>41214</c:v>
                </c:pt>
                <c:pt idx="155">
                  <c:v>41244</c:v>
                </c:pt>
                <c:pt idx="156">
                  <c:v>41275</c:v>
                </c:pt>
                <c:pt idx="157">
                  <c:v>41306</c:v>
                </c:pt>
                <c:pt idx="158">
                  <c:v>41334</c:v>
                </c:pt>
                <c:pt idx="159">
                  <c:v>41365</c:v>
                </c:pt>
                <c:pt idx="160">
                  <c:v>41395</c:v>
                </c:pt>
                <c:pt idx="161">
                  <c:v>41426</c:v>
                </c:pt>
                <c:pt idx="162">
                  <c:v>41456</c:v>
                </c:pt>
                <c:pt idx="163">
                  <c:v>41487</c:v>
                </c:pt>
                <c:pt idx="164">
                  <c:v>41518</c:v>
                </c:pt>
                <c:pt idx="165">
                  <c:v>41548</c:v>
                </c:pt>
                <c:pt idx="166">
                  <c:v>41579</c:v>
                </c:pt>
                <c:pt idx="167">
                  <c:v>41609</c:v>
                </c:pt>
                <c:pt idx="168">
                  <c:v>41640</c:v>
                </c:pt>
              </c:numCache>
            </c:numRef>
          </c:cat>
          <c:val>
            <c:numRef>
              <c:f>Datablad!$F$4:$F$172</c:f>
              <c:numCache>
                <c:formatCode>General</c:formatCode>
                <c:ptCount val="169"/>
                <c:pt idx="49">
                  <c:v>6.5</c:v>
                </c:pt>
                <c:pt idx="50">
                  <c:v>6.5</c:v>
                </c:pt>
                <c:pt idx="51">
                  <c:v>6.5</c:v>
                </c:pt>
                <c:pt idx="52">
                  <c:v>6.2</c:v>
                </c:pt>
                <c:pt idx="53">
                  <c:v>6.5</c:v>
                </c:pt>
                <c:pt idx="54">
                  <c:v>6.5</c:v>
                </c:pt>
                <c:pt idx="55">
                  <c:v>6.7</c:v>
                </c:pt>
                <c:pt idx="56">
                  <c:v>6.3</c:v>
                </c:pt>
                <c:pt idx="57">
                  <c:v>6.3</c:v>
                </c:pt>
                <c:pt idx="58">
                  <c:v>6.3</c:v>
                </c:pt>
                <c:pt idx="59">
                  <c:v>6.4</c:v>
                </c:pt>
                <c:pt idx="60">
                  <c:v>6.4</c:v>
                </c:pt>
                <c:pt idx="61">
                  <c:v>6.5</c:v>
                </c:pt>
                <c:pt idx="62">
                  <c:v>6.5</c:v>
                </c:pt>
                <c:pt idx="63">
                  <c:v>6.7</c:v>
                </c:pt>
                <c:pt idx="64">
                  <c:v>6.5</c:v>
                </c:pt>
                <c:pt idx="65">
                  <c:v>6.5</c:v>
                </c:pt>
                <c:pt idx="66">
                  <c:v>6.4</c:v>
                </c:pt>
                <c:pt idx="67">
                  <c:v>6.4</c:v>
                </c:pt>
                <c:pt idx="68">
                  <c:v>6.5</c:v>
                </c:pt>
                <c:pt idx="69">
                  <c:v>6.4</c:v>
                </c:pt>
                <c:pt idx="70">
                  <c:v>6.3</c:v>
                </c:pt>
                <c:pt idx="71">
                  <c:v>6.2</c:v>
                </c:pt>
                <c:pt idx="72">
                  <c:v>6.3</c:v>
                </c:pt>
                <c:pt idx="73">
                  <c:v>6.4</c:v>
                </c:pt>
                <c:pt idx="74">
                  <c:v>6.6</c:v>
                </c:pt>
                <c:pt idx="75">
                  <c:v>6.5</c:v>
                </c:pt>
                <c:pt idx="76">
                  <c:v>6.7</c:v>
                </c:pt>
                <c:pt idx="77">
                  <c:v>6.8</c:v>
                </c:pt>
                <c:pt idx="78">
                  <c:v>7</c:v>
                </c:pt>
                <c:pt idx="79">
                  <c:v>7</c:v>
                </c:pt>
                <c:pt idx="80">
                  <c:v>7.2</c:v>
                </c:pt>
                <c:pt idx="81">
                  <c:v>7.5</c:v>
                </c:pt>
                <c:pt idx="82">
                  <c:v>8.1999999999999993</c:v>
                </c:pt>
                <c:pt idx="83">
                  <c:v>8.4</c:v>
                </c:pt>
                <c:pt idx="84">
                  <c:v>8.6999999999999993</c:v>
                </c:pt>
                <c:pt idx="85">
                  <c:v>8.3000000000000007</c:v>
                </c:pt>
                <c:pt idx="86">
                  <c:v>8.5</c:v>
                </c:pt>
                <c:pt idx="87">
                  <c:v>8.6</c:v>
                </c:pt>
                <c:pt idx="88">
                  <c:v>8.9</c:v>
                </c:pt>
                <c:pt idx="89">
                  <c:v>8.9</c:v>
                </c:pt>
                <c:pt idx="90">
                  <c:v>8.6999999999999993</c:v>
                </c:pt>
                <c:pt idx="91">
                  <c:v>8.6</c:v>
                </c:pt>
                <c:pt idx="92">
                  <c:v>8.6</c:v>
                </c:pt>
                <c:pt idx="93">
                  <c:v>9</c:v>
                </c:pt>
                <c:pt idx="94">
                  <c:v>8.6999999999999993</c:v>
                </c:pt>
                <c:pt idx="95">
                  <c:v>8.1</c:v>
                </c:pt>
                <c:pt idx="96">
                  <c:v>7.6</c:v>
                </c:pt>
                <c:pt idx="97">
                  <c:v>7.4</c:v>
                </c:pt>
                <c:pt idx="98">
                  <c:v>7.3</c:v>
                </c:pt>
                <c:pt idx="99">
                  <c:v>7.5</c:v>
                </c:pt>
                <c:pt idx="100">
                  <c:v>7.3</c:v>
                </c:pt>
                <c:pt idx="101">
                  <c:v>7.4</c:v>
                </c:pt>
                <c:pt idx="102">
                  <c:v>6.9</c:v>
                </c:pt>
                <c:pt idx="103">
                  <c:v>6.7</c:v>
                </c:pt>
                <c:pt idx="104">
                  <c:v>6.7</c:v>
                </c:pt>
                <c:pt idx="105">
                  <c:v>6.7</c:v>
                </c:pt>
                <c:pt idx="106">
                  <c:v>6.4</c:v>
                </c:pt>
                <c:pt idx="107">
                  <c:v>5.8</c:v>
                </c:pt>
                <c:pt idx="108">
                  <c:v>5.3</c:v>
                </c:pt>
                <c:pt idx="109">
                  <c:v>5.0999999999999996</c:v>
                </c:pt>
                <c:pt idx="110">
                  <c:v>4.8</c:v>
                </c:pt>
                <c:pt idx="111">
                  <c:v>4.5</c:v>
                </c:pt>
                <c:pt idx="112">
                  <c:v>4.2</c:v>
                </c:pt>
                <c:pt idx="113">
                  <c:v>4.2</c:v>
                </c:pt>
                <c:pt idx="114">
                  <c:v>4.2</c:v>
                </c:pt>
                <c:pt idx="115">
                  <c:v>4.3</c:v>
                </c:pt>
                <c:pt idx="116">
                  <c:v>4.2</c:v>
                </c:pt>
                <c:pt idx="117">
                  <c:v>4</c:v>
                </c:pt>
                <c:pt idx="118">
                  <c:v>4.0999999999999996</c:v>
                </c:pt>
                <c:pt idx="119">
                  <c:v>4.0999999999999996</c:v>
                </c:pt>
                <c:pt idx="120">
                  <c:v>4.0999999999999996</c:v>
                </c:pt>
                <c:pt idx="121">
                  <c:v>4</c:v>
                </c:pt>
                <c:pt idx="122">
                  <c:v>4.0999999999999996</c:v>
                </c:pt>
                <c:pt idx="123">
                  <c:v>4.0999999999999996</c:v>
                </c:pt>
                <c:pt idx="124">
                  <c:v>4.0999999999999996</c:v>
                </c:pt>
                <c:pt idx="125">
                  <c:v>4.2</c:v>
                </c:pt>
                <c:pt idx="126">
                  <c:v>4.3</c:v>
                </c:pt>
                <c:pt idx="127">
                  <c:v>4.3</c:v>
                </c:pt>
                <c:pt idx="128">
                  <c:v>4.3</c:v>
                </c:pt>
                <c:pt idx="129">
                  <c:v>4.2</c:v>
                </c:pt>
                <c:pt idx="130">
                  <c:v>4.3</c:v>
                </c:pt>
                <c:pt idx="131">
                  <c:v>4.4000000000000004</c:v>
                </c:pt>
                <c:pt idx="132">
                  <c:v>4.4000000000000004</c:v>
                </c:pt>
                <c:pt idx="133">
                  <c:v>4.4000000000000004</c:v>
                </c:pt>
                <c:pt idx="134">
                  <c:v>4.3</c:v>
                </c:pt>
                <c:pt idx="135">
                  <c:v>4.3</c:v>
                </c:pt>
                <c:pt idx="136">
                  <c:v>4.3</c:v>
                </c:pt>
                <c:pt idx="137">
                  <c:v>4.0999999999999996</c:v>
                </c:pt>
                <c:pt idx="138">
                  <c:v>3.9</c:v>
                </c:pt>
                <c:pt idx="139">
                  <c:v>3.8</c:v>
                </c:pt>
                <c:pt idx="140">
                  <c:v>4</c:v>
                </c:pt>
                <c:pt idx="141">
                  <c:v>4</c:v>
                </c:pt>
                <c:pt idx="142">
                  <c:v>3.9</c:v>
                </c:pt>
                <c:pt idx="143">
                  <c:v>3.8</c:v>
                </c:pt>
                <c:pt idx="144">
                  <c:v>3.8</c:v>
                </c:pt>
                <c:pt idx="145">
                  <c:v>3.8</c:v>
                </c:pt>
                <c:pt idx="146">
                  <c:v>3.8</c:v>
                </c:pt>
                <c:pt idx="147">
                  <c:v>3.8</c:v>
                </c:pt>
                <c:pt idx="148">
                  <c:v>3.7</c:v>
                </c:pt>
                <c:pt idx="149">
                  <c:v>3.7</c:v>
                </c:pt>
                <c:pt idx="150">
                  <c:v>3.8</c:v>
                </c:pt>
                <c:pt idx="151">
                  <c:v>3.8</c:v>
                </c:pt>
                <c:pt idx="152">
                  <c:v>3.7</c:v>
                </c:pt>
                <c:pt idx="153">
                  <c:v>3.7</c:v>
                </c:pt>
                <c:pt idx="154">
                  <c:v>3.7</c:v>
                </c:pt>
                <c:pt idx="155">
                  <c:v>3.8</c:v>
                </c:pt>
                <c:pt idx="156">
                  <c:v>3.9</c:v>
                </c:pt>
                <c:pt idx="157">
                  <c:v>3.8</c:v>
                </c:pt>
                <c:pt idx="158">
                  <c:v>3.6</c:v>
                </c:pt>
                <c:pt idx="159">
                  <c:v>3.6</c:v>
                </c:pt>
                <c:pt idx="160">
                  <c:v>3.6</c:v>
                </c:pt>
                <c:pt idx="161">
                  <c:v>3.5</c:v>
                </c:pt>
                <c:pt idx="162">
                  <c:v>3.4</c:v>
                </c:pt>
                <c:pt idx="163">
                  <c:v>3.3</c:v>
                </c:pt>
                <c:pt idx="164">
                  <c:v>3.4</c:v>
                </c:pt>
                <c:pt idx="165">
                  <c:v>3.3</c:v>
                </c:pt>
                <c:pt idx="166">
                  <c:v>3.4</c:v>
                </c:pt>
                <c:pt idx="167">
                  <c:v>3.4</c:v>
                </c:pt>
                <c:pt idx="168">
                  <c:v>3.5</c:v>
                </c:pt>
              </c:numCache>
            </c:numRef>
          </c:val>
          <c:smooth val="0"/>
        </c:ser>
        <c:ser>
          <c:idx val="4"/>
          <c:order val="5"/>
          <c:tx>
            <c:strRef>
              <c:f>Datablad!$G$3</c:f>
              <c:strCache>
                <c:ptCount val="1"/>
                <c:pt idx="0">
                  <c:v>Funktionsnedsatta</c:v>
                </c:pt>
              </c:strCache>
            </c:strRef>
          </c:tx>
          <c:spPr>
            <a:ln w="19050">
              <a:prstDash val="dash"/>
            </a:ln>
          </c:spPr>
          <c:marker>
            <c:symbol val="none"/>
          </c:marker>
          <c:cat>
            <c:numRef>
              <c:f>Datablad!$A$4:$A$172</c:f>
              <c:numCache>
                <c:formatCode>m/d/yyyy</c:formatCode>
                <c:ptCount val="169"/>
                <c:pt idx="0">
                  <c:v>36526</c:v>
                </c:pt>
                <c:pt idx="1">
                  <c:v>36557</c:v>
                </c:pt>
                <c:pt idx="2">
                  <c:v>36586</c:v>
                </c:pt>
                <c:pt idx="3">
                  <c:v>36617</c:v>
                </c:pt>
                <c:pt idx="4">
                  <c:v>36647</c:v>
                </c:pt>
                <c:pt idx="5">
                  <c:v>36678</c:v>
                </c:pt>
                <c:pt idx="6">
                  <c:v>36708</c:v>
                </c:pt>
                <c:pt idx="7">
                  <c:v>36739</c:v>
                </c:pt>
                <c:pt idx="8">
                  <c:v>36770</c:v>
                </c:pt>
                <c:pt idx="9">
                  <c:v>36800</c:v>
                </c:pt>
                <c:pt idx="10">
                  <c:v>36831</c:v>
                </c:pt>
                <c:pt idx="11">
                  <c:v>36861</c:v>
                </c:pt>
                <c:pt idx="12">
                  <c:v>36892</c:v>
                </c:pt>
                <c:pt idx="13">
                  <c:v>36923</c:v>
                </c:pt>
                <c:pt idx="14">
                  <c:v>36951</c:v>
                </c:pt>
                <c:pt idx="15">
                  <c:v>36982</c:v>
                </c:pt>
                <c:pt idx="16">
                  <c:v>37012</c:v>
                </c:pt>
                <c:pt idx="17">
                  <c:v>37043</c:v>
                </c:pt>
                <c:pt idx="18">
                  <c:v>37073</c:v>
                </c:pt>
                <c:pt idx="19">
                  <c:v>37104</c:v>
                </c:pt>
                <c:pt idx="20">
                  <c:v>37135</c:v>
                </c:pt>
                <c:pt idx="21">
                  <c:v>37165</c:v>
                </c:pt>
                <c:pt idx="22">
                  <c:v>37196</c:v>
                </c:pt>
                <c:pt idx="23">
                  <c:v>37226</c:v>
                </c:pt>
                <c:pt idx="24">
                  <c:v>37257</c:v>
                </c:pt>
                <c:pt idx="25">
                  <c:v>37288</c:v>
                </c:pt>
                <c:pt idx="26">
                  <c:v>37316</c:v>
                </c:pt>
                <c:pt idx="27">
                  <c:v>37347</c:v>
                </c:pt>
                <c:pt idx="28">
                  <c:v>37377</c:v>
                </c:pt>
                <c:pt idx="29">
                  <c:v>37408</c:v>
                </c:pt>
                <c:pt idx="30">
                  <c:v>37438</c:v>
                </c:pt>
                <c:pt idx="31">
                  <c:v>37469</c:v>
                </c:pt>
                <c:pt idx="32">
                  <c:v>37500</c:v>
                </c:pt>
                <c:pt idx="33">
                  <c:v>37530</c:v>
                </c:pt>
                <c:pt idx="34">
                  <c:v>37561</c:v>
                </c:pt>
                <c:pt idx="35">
                  <c:v>37591</c:v>
                </c:pt>
                <c:pt idx="36">
                  <c:v>37622</c:v>
                </c:pt>
                <c:pt idx="37">
                  <c:v>37653</c:v>
                </c:pt>
                <c:pt idx="38">
                  <c:v>37681</c:v>
                </c:pt>
                <c:pt idx="39">
                  <c:v>37712</c:v>
                </c:pt>
                <c:pt idx="40">
                  <c:v>37742</c:v>
                </c:pt>
                <c:pt idx="41">
                  <c:v>37773</c:v>
                </c:pt>
                <c:pt idx="42">
                  <c:v>37803</c:v>
                </c:pt>
                <c:pt idx="43">
                  <c:v>37834</c:v>
                </c:pt>
                <c:pt idx="44">
                  <c:v>37865</c:v>
                </c:pt>
                <c:pt idx="45">
                  <c:v>37895</c:v>
                </c:pt>
                <c:pt idx="46">
                  <c:v>37926</c:v>
                </c:pt>
                <c:pt idx="47">
                  <c:v>37956</c:v>
                </c:pt>
                <c:pt idx="48">
                  <c:v>37987</c:v>
                </c:pt>
                <c:pt idx="49">
                  <c:v>38018</c:v>
                </c:pt>
                <c:pt idx="50">
                  <c:v>38047</c:v>
                </c:pt>
                <c:pt idx="51">
                  <c:v>38078</c:v>
                </c:pt>
                <c:pt idx="52">
                  <c:v>38108</c:v>
                </c:pt>
                <c:pt idx="53">
                  <c:v>38139</c:v>
                </c:pt>
                <c:pt idx="54">
                  <c:v>38169</c:v>
                </c:pt>
                <c:pt idx="55">
                  <c:v>38200</c:v>
                </c:pt>
                <c:pt idx="56">
                  <c:v>38231</c:v>
                </c:pt>
                <c:pt idx="57">
                  <c:v>38261</c:v>
                </c:pt>
                <c:pt idx="58">
                  <c:v>38292</c:v>
                </c:pt>
                <c:pt idx="59">
                  <c:v>38322</c:v>
                </c:pt>
                <c:pt idx="60">
                  <c:v>38353</c:v>
                </c:pt>
                <c:pt idx="61">
                  <c:v>38384</c:v>
                </c:pt>
                <c:pt idx="62">
                  <c:v>38412</c:v>
                </c:pt>
                <c:pt idx="63">
                  <c:v>38443</c:v>
                </c:pt>
                <c:pt idx="64">
                  <c:v>38473</c:v>
                </c:pt>
                <c:pt idx="65">
                  <c:v>38504</c:v>
                </c:pt>
                <c:pt idx="66">
                  <c:v>38534</c:v>
                </c:pt>
                <c:pt idx="67">
                  <c:v>38565</c:v>
                </c:pt>
                <c:pt idx="68">
                  <c:v>38596</c:v>
                </c:pt>
                <c:pt idx="69">
                  <c:v>38626</c:v>
                </c:pt>
                <c:pt idx="70">
                  <c:v>38657</c:v>
                </c:pt>
                <c:pt idx="71">
                  <c:v>38687</c:v>
                </c:pt>
                <c:pt idx="72">
                  <c:v>38718</c:v>
                </c:pt>
                <c:pt idx="73">
                  <c:v>38749</c:v>
                </c:pt>
                <c:pt idx="74">
                  <c:v>38777</c:v>
                </c:pt>
                <c:pt idx="75">
                  <c:v>38808</c:v>
                </c:pt>
                <c:pt idx="76">
                  <c:v>38838</c:v>
                </c:pt>
                <c:pt idx="77">
                  <c:v>38869</c:v>
                </c:pt>
                <c:pt idx="78">
                  <c:v>38899</c:v>
                </c:pt>
                <c:pt idx="79">
                  <c:v>38930</c:v>
                </c:pt>
                <c:pt idx="80">
                  <c:v>38961</c:v>
                </c:pt>
                <c:pt idx="81">
                  <c:v>38991</c:v>
                </c:pt>
                <c:pt idx="82">
                  <c:v>39022</c:v>
                </c:pt>
                <c:pt idx="83">
                  <c:v>39052</c:v>
                </c:pt>
                <c:pt idx="84">
                  <c:v>39083</c:v>
                </c:pt>
                <c:pt idx="85">
                  <c:v>39114</c:v>
                </c:pt>
                <c:pt idx="86">
                  <c:v>39142</c:v>
                </c:pt>
                <c:pt idx="87">
                  <c:v>39173</c:v>
                </c:pt>
                <c:pt idx="88">
                  <c:v>39203</c:v>
                </c:pt>
                <c:pt idx="89">
                  <c:v>39234</c:v>
                </c:pt>
                <c:pt idx="90">
                  <c:v>39264</c:v>
                </c:pt>
                <c:pt idx="91">
                  <c:v>39295</c:v>
                </c:pt>
                <c:pt idx="92">
                  <c:v>39326</c:v>
                </c:pt>
                <c:pt idx="93">
                  <c:v>39356</c:v>
                </c:pt>
                <c:pt idx="94">
                  <c:v>39387</c:v>
                </c:pt>
                <c:pt idx="95">
                  <c:v>39417</c:v>
                </c:pt>
                <c:pt idx="96">
                  <c:v>39448</c:v>
                </c:pt>
                <c:pt idx="97">
                  <c:v>39479</c:v>
                </c:pt>
                <c:pt idx="98">
                  <c:v>39508</c:v>
                </c:pt>
                <c:pt idx="99">
                  <c:v>39539</c:v>
                </c:pt>
                <c:pt idx="100">
                  <c:v>39569</c:v>
                </c:pt>
                <c:pt idx="101">
                  <c:v>39600</c:v>
                </c:pt>
                <c:pt idx="102">
                  <c:v>39630</c:v>
                </c:pt>
                <c:pt idx="103">
                  <c:v>39661</c:v>
                </c:pt>
                <c:pt idx="104">
                  <c:v>39692</c:v>
                </c:pt>
                <c:pt idx="105">
                  <c:v>39722</c:v>
                </c:pt>
                <c:pt idx="106">
                  <c:v>39753</c:v>
                </c:pt>
                <c:pt idx="107">
                  <c:v>39783</c:v>
                </c:pt>
                <c:pt idx="108">
                  <c:v>39814</c:v>
                </c:pt>
                <c:pt idx="109">
                  <c:v>39845</c:v>
                </c:pt>
                <c:pt idx="110">
                  <c:v>39873</c:v>
                </c:pt>
                <c:pt idx="111">
                  <c:v>39904</c:v>
                </c:pt>
                <c:pt idx="112">
                  <c:v>39934</c:v>
                </c:pt>
                <c:pt idx="113">
                  <c:v>39965</c:v>
                </c:pt>
                <c:pt idx="114">
                  <c:v>39995</c:v>
                </c:pt>
                <c:pt idx="115">
                  <c:v>40026</c:v>
                </c:pt>
                <c:pt idx="116">
                  <c:v>40057</c:v>
                </c:pt>
                <c:pt idx="117">
                  <c:v>40087</c:v>
                </c:pt>
                <c:pt idx="118">
                  <c:v>40118</c:v>
                </c:pt>
                <c:pt idx="119">
                  <c:v>40148</c:v>
                </c:pt>
                <c:pt idx="120">
                  <c:v>40179</c:v>
                </c:pt>
                <c:pt idx="121">
                  <c:v>40210</c:v>
                </c:pt>
                <c:pt idx="122">
                  <c:v>40238</c:v>
                </c:pt>
                <c:pt idx="123">
                  <c:v>40269</c:v>
                </c:pt>
                <c:pt idx="124">
                  <c:v>40299</c:v>
                </c:pt>
                <c:pt idx="125">
                  <c:v>40330</c:v>
                </c:pt>
                <c:pt idx="126">
                  <c:v>40360</c:v>
                </c:pt>
                <c:pt idx="127">
                  <c:v>40391</c:v>
                </c:pt>
                <c:pt idx="128">
                  <c:v>40422</c:v>
                </c:pt>
                <c:pt idx="129">
                  <c:v>40452</c:v>
                </c:pt>
                <c:pt idx="130">
                  <c:v>40483</c:v>
                </c:pt>
                <c:pt idx="131">
                  <c:v>40513</c:v>
                </c:pt>
                <c:pt idx="132">
                  <c:v>40544</c:v>
                </c:pt>
                <c:pt idx="133">
                  <c:v>40575</c:v>
                </c:pt>
                <c:pt idx="134">
                  <c:v>40603</c:v>
                </c:pt>
                <c:pt idx="135">
                  <c:v>40634</c:v>
                </c:pt>
                <c:pt idx="136">
                  <c:v>40664</c:v>
                </c:pt>
                <c:pt idx="137">
                  <c:v>40695</c:v>
                </c:pt>
                <c:pt idx="138">
                  <c:v>40725</c:v>
                </c:pt>
                <c:pt idx="139">
                  <c:v>40756</c:v>
                </c:pt>
                <c:pt idx="140">
                  <c:v>40787</c:v>
                </c:pt>
                <c:pt idx="141">
                  <c:v>40817</c:v>
                </c:pt>
                <c:pt idx="142">
                  <c:v>40848</c:v>
                </c:pt>
                <c:pt idx="143">
                  <c:v>40878</c:v>
                </c:pt>
                <c:pt idx="144">
                  <c:v>40909</c:v>
                </c:pt>
                <c:pt idx="145">
                  <c:v>40940</c:v>
                </c:pt>
                <c:pt idx="146">
                  <c:v>40969</c:v>
                </c:pt>
                <c:pt idx="147">
                  <c:v>41000</c:v>
                </c:pt>
                <c:pt idx="148">
                  <c:v>41030</c:v>
                </c:pt>
                <c:pt idx="149">
                  <c:v>41061</c:v>
                </c:pt>
                <c:pt idx="150">
                  <c:v>41091</c:v>
                </c:pt>
                <c:pt idx="151">
                  <c:v>41122</c:v>
                </c:pt>
                <c:pt idx="152">
                  <c:v>41153</c:v>
                </c:pt>
                <c:pt idx="153">
                  <c:v>41183</c:v>
                </c:pt>
                <c:pt idx="154">
                  <c:v>41214</c:v>
                </c:pt>
                <c:pt idx="155">
                  <c:v>41244</c:v>
                </c:pt>
                <c:pt idx="156">
                  <c:v>41275</c:v>
                </c:pt>
                <c:pt idx="157">
                  <c:v>41306</c:v>
                </c:pt>
                <c:pt idx="158">
                  <c:v>41334</c:v>
                </c:pt>
                <c:pt idx="159">
                  <c:v>41365</c:v>
                </c:pt>
                <c:pt idx="160">
                  <c:v>41395</c:v>
                </c:pt>
                <c:pt idx="161">
                  <c:v>41426</c:v>
                </c:pt>
                <c:pt idx="162">
                  <c:v>41456</c:v>
                </c:pt>
                <c:pt idx="163">
                  <c:v>41487</c:v>
                </c:pt>
                <c:pt idx="164">
                  <c:v>41518</c:v>
                </c:pt>
                <c:pt idx="165">
                  <c:v>41548</c:v>
                </c:pt>
                <c:pt idx="166">
                  <c:v>41579</c:v>
                </c:pt>
                <c:pt idx="167">
                  <c:v>41609</c:v>
                </c:pt>
                <c:pt idx="168">
                  <c:v>41640</c:v>
                </c:pt>
              </c:numCache>
            </c:numRef>
          </c:cat>
          <c:val>
            <c:numRef>
              <c:f>Datablad!$G$4:$G$172</c:f>
              <c:numCache>
                <c:formatCode>General</c:formatCode>
                <c:ptCount val="169"/>
                <c:pt idx="3" formatCode="0.0">
                  <c:v>2.1319847666666667</c:v>
                </c:pt>
                <c:pt idx="4" formatCode="0.0">
                  <c:v>2.1851337666666666</c:v>
                </c:pt>
                <c:pt idx="5" formatCode="0.0">
                  <c:v>2.1846349333333333</c:v>
                </c:pt>
                <c:pt idx="6" formatCode="0.0">
                  <c:v>2.1564485666666666</c:v>
                </c:pt>
                <c:pt idx="7" formatCode="0.0">
                  <c:v>2.1796966666666666</c:v>
                </c:pt>
                <c:pt idx="8" formatCode="0.0">
                  <c:v>2.2664606999999997</c:v>
                </c:pt>
                <c:pt idx="9" formatCode="0.0">
                  <c:v>2.4461942999999997</c:v>
                </c:pt>
                <c:pt idx="10" formatCode="0.0">
                  <c:v>2.5075602000000003</c:v>
                </c:pt>
                <c:pt idx="11" formatCode="0.0">
                  <c:v>2.5831432666666667</c:v>
                </c:pt>
                <c:pt idx="12" formatCode="0.0">
                  <c:v>2.6508430666666669</c:v>
                </c:pt>
                <c:pt idx="13" formatCode="0.0">
                  <c:v>2.6520515666666671</c:v>
                </c:pt>
                <c:pt idx="14" formatCode="0.0">
                  <c:v>2.3543011000000003</c:v>
                </c:pt>
                <c:pt idx="15" formatCode="0.0">
                  <c:v>2.0178978000000001</c:v>
                </c:pt>
                <c:pt idx="16" formatCode="0.0">
                  <c:v>1.8862349666666667</c:v>
                </c:pt>
                <c:pt idx="17" formatCode="0.0">
                  <c:v>2.067186</c:v>
                </c:pt>
                <c:pt idx="18" formatCode="0.0">
                  <c:v>2.2889709666666671</c:v>
                </c:pt>
                <c:pt idx="19" formatCode="0.0">
                  <c:v>2.4161212000000005</c:v>
                </c:pt>
                <c:pt idx="20" formatCode="0.0">
                  <c:v>2.4670342666666669</c:v>
                </c:pt>
                <c:pt idx="21" formatCode="0.0">
                  <c:v>2.4313062666666667</c:v>
                </c:pt>
                <c:pt idx="22" formatCode="0.0">
                  <c:v>2.4400527999999997</c:v>
                </c:pt>
                <c:pt idx="23" formatCode="0.0">
                  <c:v>2.4918083333333332</c:v>
                </c:pt>
                <c:pt idx="24" formatCode="0.0">
                  <c:v>2.5817181666666666</c:v>
                </c:pt>
                <c:pt idx="25" formatCode="0.0">
                  <c:v>2.5611274333333331</c:v>
                </c:pt>
                <c:pt idx="26" formatCode="0.0">
                  <c:v>2.5223939666666664</c:v>
                </c:pt>
                <c:pt idx="27" formatCode="0.0">
                  <c:v>2.4531467666666669</c:v>
                </c:pt>
                <c:pt idx="28" formatCode="0.0">
                  <c:v>2.4201193333333335</c:v>
                </c:pt>
                <c:pt idx="29" formatCode="0.0">
                  <c:v>2.4247575333333331</c:v>
                </c:pt>
                <c:pt idx="30" formatCode="0.0">
                  <c:v>2.4319783999999998</c:v>
                </c:pt>
                <c:pt idx="31" formatCode="0.0">
                  <c:v>2.4273868000000003</c:v>
                </c:pt>
                <c:pt idx="32" formatCode="0.0">
                  <c:v>2.3753174000000001</c:v>
                </c:pt>
                <c:pt idx="33" formatCode="0.0">
                  <c:v>2.3108512999999999</c:v>
                </c:pt>
                <c:pt idx="34" formatCode="0.0">
                  <c:v>2.2395494</c:v>
                </c:pt>
                <c:pt idx="35" formatCode="0.0">
                  <c:v>2.2122600666666661</c:v>
                </c:pt>
                <c:pt idx="36" formatCode="0.0">
                  <c:v>2.2058357333333327</c:v>
                </c:pt>
                <c:pt idx="37" formatCode="0.0">
                  <c:v>2.2137704666666664</c:v>
                </c:pt>
                <c:pt idx="38" formatCode="0.0">
                  <c:v>2.2043290666666668</c:v>
                </c:pt>
                <c:pt idx="39" formatCode="0.0">
                  <c:v>2.2147093666666664</c:v>
                </c:pt>
                <c:pt idx="40" formatCode="0.0">
                  <c:v>2.1682504666666667</c:v>
                </c:pt>
                <c:pt idx="41" formatCode="0.0">
                  <c:v>2.2226360666666665</c:v>
                </c:pt>
                <c:pt idx="42" formatCode="0.0">
                  <c:v>2.1952561999999998</c:v>
                </c:pt>
                <c:pt idx="43" formatCode="0.0">
                  <c:v>2.2214223999999998</c:v>
                </c:pt>
                <c:pt idx="44" formatCode="0.0">
                  <c:v>2.1053953999999999</c:v>
                </c:pt>
                <c:pt idx="45" formatCode="0.0">
                  <c:v>1.9965815333333332</c:v>
                </c:pt>
                <c:pt idx="46" formatCode="0.0">
                  <c:v>1.8960566999999999</c:v>
                </c:pt>
                <c:pt idx="47" formatCode="0.0">
                  <c:v>2.148600633333333</c:v>
                </c:pt>
                <c:pt idx="48" formatCode="0.0">
                  <c:v>2.4716019666666664</c:v>
                </c:pt>
                <c:pt idx="49" formatCode="0.0">
                  <c:v>2.7791805000000003</c:v>
                </c:pt>
                <c:pt idx="50" formatCode="0.0">
                  <c:v>2.8393348</c:v>
                </c:pt>
                <c:pt idx="51" formatCode="0.0">
                  <c:v>2.8987269999999996</c:v>
                </c:pt>
                <c:pt idx="52" formatCode="0.0">
                  <c:v>2.9725111000000002</c:v>
                </c:pt>
                <c:pt idx="53" formatCode="0.0">
                  <c:v>3.0074167000000003</c:v>
                </c:pt>
                <c:pt idx="54" formatCode="0.0">
                  <c:v>3.0580707</c:v>
                </c:pt>
                <c:pt idx="55" formatCode="0.0">
                  <c:v>3.0737871333333331</c:v>
                </c:pt>
                <c:pt idx="56" formatCode="0.0">
                  <c:v>3.104464066666667</c:v>
                </c:pt>
                <c:pt idx="57" formatCode="0.0">
                  <c:v>3.0998981666666663</c:v>
                </c:pt>
                <c:pt idx="58" formatCode="0.0">
                  <c:v>3.062564333333333</c:v>
                </c:pt>
                <c:pt idx="59" formatCode="0.0">
                  <c:v>3.0646276333333335</c:v>
                </c:pt>
                <c:pt idx="60" formatCode="0.0">
                  <c:v>3.0300885666666666</c:v>
                </c:pt>
                <c:pt idx="61" formatCode="0.0">
                  <c:v>3.1964071666666669</c:v>
                </c:pt>
                <c:pt idx="62" formatCode="0.0">
                  <c:v>3.3174974666666661</c:v>
                </c:pt>
                <c:pt idx="63" formatCode="0.0">
                  <c:v>3.5018385666666667</c:v>
                </c:pt>
                <c:pt idx="64" formatCode="0.0">
                  <c:v>3.4321140333333333</c:v>
                </c:pt>
                <c:pt idx="65" formatCode="0.0">
                  <c:v>3.2650785333333334</c:v>
                </c:pt>
                <c:pt idx="66" formatCode="0.0">
                  <c:v>3.1204358666666665</c:v>
                </c:pt>
                <c:pt idx="67" formatCode="0.0">
                  <c:v>3.0604107333333332</c:v>
                </c:pt>
                <c:pt idx="68" formatCode="0.0">
                  <c:v>3.109909833333333</c:v>
                </c:pt>
                <c:pt idx="69" formatCode="0.0">
                  <c:v>3.0015731000000003</c:v>
                </c:pt>
                <c:pt idx="70" formatCode="0.0">
                  <c:v>2.8466870333333336</c:v>
                </c:pt>
                <c:pt idx="71" formatCode="0.0">
                  <c:v>2.6759861666666667</c:v>
                </c:pt>
                <c:pt idx="72" formatCode="0.0">
                  <c:v>2.6516890666666666</c:v>
                </c:pt>
                <c:pt idx="73" formatCode="0.0">
                  <c:v>2.7373541333333336</c:v>
                </c:pt>
                <c:pt idx="74" formatCode="0.0">
                  <c:v>2.7960096333333335</c:v>
                </c:pt>
                <c:pt idx="75" formatCode="0.0">
                  <c:v>2.8176748000000003</c:v>
                </c:pt>
                <c:pt idx="76" formatCode="0.0">
                  <c:v>2.8815435666666667</c:v>
                </c:pt>
                <c:pt idx="77" formatCode="0.0">
                  <c:v>2.9565984666666671</c:v>
                </c:pt>
                <c:pt idx="78" formatCode="0.0">
                  <c:v>3.0812755333333333</c:v>
                </c:pt>
                <c:pt idx="79" formatCode="0.0">
                  <c:v>3.2301292333333333</c:v>
                </c:pt>
                <c:pt idx="80" formatCode="0.0">
                  <c:v>3.4626409999999996</c:v>
                </c:pt>
                <c:pt idx="81" formatCode="0.0">
                  <c:v>3.7937711999999997</c:v>
                </c:pt>
                <c:pt idx="82" formatCode="0.0">
                  <c:v>4.1177716666666662</c:v>
                </c:pt>
                <c:pt idx="83" formatCode="0.0">
                  <c:v>4.233693333333334</c:v>
                </c:pt>
                <c:pt idx="84" formatCode="0.0">
                  <c:v>4.1258658000000006</c:v>
                </c:pt>
                <c:pt idx="85" formatCode="0.0">
                  <c:v>3.8994585666666666</c:v>
                </c:pt>
                <c:pt idx="86" formatCode="0.0">
                  <c:v>3.7949350333333332</c:v>
                </c:pt>
                <c:pt idx="87" formatCode="0.0">
                  <c:v>3.7617112333333331</c:v>
                </c:pt>
                <c:pt idx="88" formatCode="0.0">
                  <c:v>3.8106827666666665</c:v>
                </c:pt>
                <c:pt idx="89" formatCode="0.0">
                  <c:v>3.7560996666666662</c:v>
                </c:pt>
                <c:pt idx="90" formatCode="0.0">
                  <c:v>3.6681806666666663</c:v>
                </c:pt>
                <c:pt idx="91" formatCode="0.0">
                  <c:v>3.5573336333333336</c:v>
                </c:pt>
                <c:pt idx="92" formatCode="0.0">
                  <c:v>3.4950459666666664</c:v>
                </c:pt>
                <c:pt idx="93" formatCode="0.0">
                  <c:v>3.5011418000000005</c:v>
                </c:pt>
                <c:pt idx="94" formatCode="0.0">
                  <c:v>3.4764032666666669</c:v>
                </c:pt>
                <c:pt idx="95" formatCode="0.0">
                  <c:v>3.4773020333333338</c:v>
                </c:pt>
                <c:pt idx="96" formatCode="0.0">
                  <c:v>3.486576233333333</c:v>
                </c:pt>
                <c:pt idx="97" formatCode="0.0">
                  <c:v>3.501076233333333</c:v>
                </c:pt>
                <c:pt idx="98" formatCode="0.0">
                  <c:v>3.4406578000000003</c:v>
                </c:pt>
                <c:pt idx="99" formatCode="0.0">
                  <c:v>3.3665459333333332</c:v>
                </c:pt>
                <c:pt idx="100" formatCode="0.0">
                  <c:v>3.2296771</c:v>
                </c:pt>
                <c:pt idx="101" formatCode="0.0">
                  <c:v>3.1672041666666666</c:v>
                </c:pt>
                <c:pt idx="102" formatCode="0.0">
                  <c:v>3.0274945333333334</c:v>
                </c:pt>
                <c:pt idx="103" formatCode="0.0">
                  <c:v>2.9667840333333331</c:v>
                </c:pt>
                <c:pt idx="104" formatCode="0.0">
                  <c:v>2.9209112333333334</c:v>
                </c:pt>
                <c:pt idx="105" formatCode="0.0">
                  <c:v>2.8730337000000001</c:v>
                </c:pt>
                <c:pt idx="106" formatCode="0.0">
                  <c:v>2.7532745666666667</c:v>
                </c:pt>
                <c:pt idx="107" formatCode="0.0">
                  <c:v>2.5735741999999999</c:v>
                </c:pt>
                <c:pt idx="108" formatCode="0.0">
                  <c:v>2.3981979666666668</c:v>
                </c:pt>
                <c:pt idx="109" formatCode="0.0">
                  <c:v>2.2545450000000002</c:v>
                </c:pt>
                <c:pt idx="110" formatCode="0.0">
                  <c:v>2.1573599333333333</c:v>
                </c:pt>
                <c:pt idx="111" formatCode="0.0">
                  <c:v>2.1033096666666666</c:v>
                </c:pt>
                <c:pt idx="112" formatCode="0.0">
                  <c:v>2.0164733666666668</c:v>
                </c:pt>
                <c:pt idx="113" formatCode="0.0">
                  <c:v>2.0320673666666669</c:v>
                </c:pt>
                <c:pt idx="114" formatCode="0.0">
                  <c:v>1.992112233333333</c:v>
                </c:pt>
                <c:pt idx="115" formatCode="0.0">
                  <c:v>1.9669942333333335</c:v>
                </c:pt>
                <c:pt idx="116" formatCode="0.0">
                  <c:v>1.8452996333333331</c:v>
                </c:pt>
                <c:pt idx="117" formatCode="0.0">
                  <c:v>1.7882789333333333</c:v>
                </c:pt>
                <c:pt idx="118" formatCode="0.0">
                  <c:v>1.7898551999999999</c:v>
                </c:pt>
                <c:pt idx="119" formatCode="0.0">
                  <c:v>1.7855046000000001</c:v>
                </c:pt>
                <c:pt idx="120" formatCode="0.0">
                  <c:v>1.7534981000000001</c:v>
                </c:pt>
                <c:pt idx="121" formatCode="0.0">
                  <c:v>1.7188402</c:v>
                </c:pt>
                <c:pt idx="122" formatCode="0.0">
                  <c:v>1.6870360333333334</c:v>
                </c:pt>
                <c:pt idx="123" formatCode="0.0">
                  <c:v>1.7150028666666666</c:v>
                </c:pt>
                <c:pt idx="124" formatCode="0.0">
                  <c:v>1.7399232666666666</c:v>
                </c:pt>
                <c:pt idx="125" formatCode="0.0">
                  <c:v>1.8186934666666665</c:v>
                </c:pt>
                <c:pt idx="126" formatCode="0.0">
                  <c:v>1.8585311333333332</c:v>
                </c:pt>
                <c:pt idx="127" formatCode="0.0">
                  <c:v>1.8480378</c:v>
                </c:pt>
                <c:pt idx="128" formatCode="0.0">
                  <c:v>1.7959027000000001</c:v>
                </c:pt>
                <c:pt idx="129" formatCode="0.0">
                  <c:v>1.7740977999999998</c:v>
                </c:pt>
                <c:pt idx="130" formatCode="0.0">
                  <c:v>1.8484058333333333</c:v>
                </c:pt>
                <c:pt idx="131" formatCode="0.0">
                  <c:v>1.9810533666666668</c:v>
                </c:pt>
                <c:pt idx="132" formatCode="0.0">
                  <c:v>2.0369380333333331</c:v>
                </c:pt>
                <c:pt idx="133" formatCode="0.0">
                  <c:v>2.0118967666666667</c:v>
                </c:pt>
                <c:pt idx="134" formatCode="0.0">
                  <c:v>1.9790938</c:v>
                </c:pt>
                <c:pt idx="135" formatCode="0.0">
                  <c:v>1.9554197666666664</c:v>
                </c:pt>
                <c:pt idx="136" formatCode="0.0">
                  <c:v>2.3952316666666662</c:v>
                </c:pt>
                <c:pt idx="137" formatCode="0.0">
                  <c:v>2.2384549333333332</c:v>
                </c:pt>
                <c:pt idx="138" formatCode="0.0">
                  <c:v>2.2030714666666666</c:v>
                </c:pt>
                <c:pt idx="139" formatCode="0.0">
                  <c:v>1.7572428666666664</c:v>
                </c:pt>
                <c:pt idx="140" formatCode="0.0">
                  <c:v>1.8716474333333333</c:v>
                </c:pt>
                <c:pt idx="141" formatCode="0.0">
                  <c:v>1.8988987000000002</c:v>
                </c:pt>
                <c:pt idx="142" formatCode="0.0">
                  <c:v>1.8953293333333334</c:v>
                </c:pt>
                <c:pt idx="143" formatCode="0.0">
                  <c:v>1.8681367</c:v>
                </c:pt>
                <c:pt idx="144" formatCode="0.0">
                  <c:v>1.8426195333333333</c:v>
                </c:pt>
                <c:pt idx="145" formatCode="0.0">
                  <c:v>1.8291383000000001</c:v>
                </c:pt>
                <c:pt idx="146" formatCode="0.0">
                  <c:v>1.8317823666666666</c:v>
                </c:pt>
                <c:pt idx="147" formatCode="0.0">
                  <c:v>1.8398836999999999</c:v>
                </c:pt>
                <c:pt idx="148" formatCode="0.0">
                  <c:v>1.8664540666666667</c:v>
                </c:pt>
                <c:pt idx="149" formatCode="0.0">
                  <c:v>1.9019125333333333</c:v>
                </c:pt>
                <c:pt idx="150" formatCode="0.0">
                  <c:v>1.9541902666666668</c:v>
                </c:pt>
                <c:pt idx="151" formatCode="0.0">
                  <c:v>1.9492326666666668</c:v>
                </c:pt>
                <c:pt idx="152" formatCode="0.0">
                  <c:v>1.9582173999999999</c:v>
                </c:pt>
                <c:pt idx="153" formatCode="0.0">
                  <c:v>1.9913018666666666</c:v>
                </c:pt>
                <c:pt idx="154" formatCode="0.0">
                  <c:v>1.9933809666666666</c:v>
                </c:pt>
                <c:pt idx="155" formatCode="0.0">
                  <c:v>1.9305443</c:v>
                </c:pt>
                <c:pt idx="156" formatCode="0.0">
                  <c:v>1.8476487333333333</c:v>
                </c:pt>
                <c:pt idx="157" formatCode="0.0">
                  <c:v>1.8448020333333333</c:v>
                </c:pt>
                <c:pt idx="158" formatCode="0.0">
                  <c:v>1.8460385333333333</c:v>
                </c:pt>
                <c:pt idx="159" formatCode="0.0">
                  <c:v>1.8442331000000001</c:v>
                </c:pt>
                <c:pt idx="160" formatCode="0.0">
                  <c:v>1.8226262666666668</c:v>
                </c:pt>
                <c:pt idx="161" formatCode="0.0">
                  <c:v>1.8124905666666666</c:v>
                </c:pt>
                <c:pt idx="162" formatCode="0.0">
                  <c:v>1.7820720000000001</c:v>
                </c:pt>
                <c:pt idx="163" formatCode="0.0">
                  <c:v>1.6953526333333333</c:v>
                </c:pt>
                <c:pt idx="164" formatCode="0.0">
                  <c:v>1.6429315999999998</c:v>
                </c:pt>
                <c:pt idx="165" formatCode="0.0">
                  <c:v>1.6062802999999999</c:v>
                </c:pt>
                <c:pt idx="166" formatCode="0.0">
                  <c:v>1.6493859666666666</c:v>
                </c:pt>
                <c:pt idx="167" formatCode="0.0">
                  <c:v>1.7210393000000002</c:v>
                </c:pt>
                <c:pt idx="168" formatCode="0.0">
                  <c:v>1.8534455999999999</c:v>
                </c:pt>
              </c:numCache>
            </c:numRef>
          </c:val>
          <c:smooth val="0"/>
        </c:ser>
        <c:dLbls>
          <c:showLegendKey val="0"/>
          <c:showVal val="0"/>
          <c:showCatName val="0"/>
          <c:showSerName val="0"/>
          <c:showPercent val="0"/>
          <c:showBubbleSize val="0"/>
        </c:dLbls>
        <c:marker val="1"/>
        <c:smooth val="0"/>
        <c:axId val="199017216"/>
        <c:axId val="199018752"/>
      </c:lineChart>
      <c:dateAx>
        <c:axId val="199017216"/>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99018752"/>
        <c:crosses val="autoZero"/>
        <c:auto val="1"/>
        <c:lblOffset val="100"/>
        <c:baseTimeUnit val="months"/>
        <c:majorUnit val="1"/>
        <c:majorTimeUnit val="years"/>
        <c:minorUnit val="12"/>
      </c:dateAx>
      <c:valAx>
        <c:axId val="199018752"/>
        <c:scaling>
          <c:orientation val="minMax"/>
          <c:max val="3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9017216"/>
        <c:crossesAt val="1"/>
        <c:crossBetween val="between"/>
      </c:valAx>
      <c:spPr>
        <a:noFill/>
        <a:ln w="3175">
          <a:solidFill>
            <a:srgbClr val="000000"/>
          </a:solidFill>
          <a:prstDash val="solid"/>
        </a:ln>
      </c:spPr>
    </c:plotArea>
    <c:legend>
      <c:legendPos val="b"/>
      <c:layout>
        <c:manualLayout>
          <c:xMode val="edge"/>
          <c:yMode val="edge"/>
          <c:x val="8.6600072540797407E-2"/>
          <c:y val="5.2675874595731913E-2"/>
          <c:w val="0.48482457463414813"/>
          <c:h val="0.3020554659583215"/>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9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8182224138514667E-2"/>
          <c:y val="2.6689285122817312E-2"/>
          <c:w val="0.8609515942022048"/>
          <c:h val="0.72186684088069764"/>
        </c:manualLayout>
      </c:layout>
      <c:barChart>
        <c:barDir val="col"/>
        <c:grouping val="clustered"/>
        <c:varyColors val="0"/>
        <c:ser>
          <c:idx val="0"/>
          <c:order val="1"/>
          <c:tx>
            <c:strRef>
              <c:f>Sheet1!$C$2</c:f>
              <c:strCache>
                <c:ptCount val="1"/>
                <c:pt idx="0">
                  <c:v>2012</c:v>
                </c:pt>
              </c:strCache>
            </c:strRef>
          </c:tx>
          <c:spPr>
            <a:solidFill>
              <a:srgbClr val="000000"/>
            </a:solidFill>
            <a:ln w="25400">
              <a:noFill/>
            </a:ln>
          </c:spPr>
          <c:invertIfNegative val="0"/>
          <c:cat>
            <c:strRef>
              <c:f>Sheet1!$A$3:$A$17</c:f>
              <c:strCache>
                <c:ptCount val="15"/>
                <c:pt idx="0">
                  <c:v>Nederländerna</c:v>
                </c:pt>
                <c:pt idx="1">
                  <c:v>Österrike</c:v>
                </c:pt>
                <c:pt idx="2">
                  <c:v>Danmark</c:v>
                </c:pt>
                <c:pt idx="3">
                  <c:v>Tyskland</c:v>
                </c:pt>
                <c:pt idx="4">
                  <c:v>Sverige</c:v>
                </c:pt>
                <c:pt idx="5">
                  <c:v>Finland</c:v>
                </c:pt>
                <c:pt idx="6">
                  <c:v>Frankrike</c:v>
                </c:pt>
                <c:pt idx="7">
                  <c:v>Belgien</c:v>
                </c:pt>
                <c:pt idx="8">
                  <c:v>EU27</c:v>
                </c:pt>
                <c:pt idx="9">
                  <c:v>Storbritannien</c:v>
                </c:pt>
                <c:pt idx="10">
                  <c:v>Portugal</c:v>
                </c:pt>
                <c:pt idx="11">
                  <c:v>Irland</c:v>
                </c:pt>
                <c:pt idx="12">
                  <c:v>Spanien</c:v>
                </c:pt>
                <c:pt idx="13">
                  <c:v>Grekland</c:v>
                </c:pt>
                <c:pt idx="14">
                  <c:v>Italien</c:v>
                </c:pt>
              </c:strCache>
            </c:strRef>
          </c:cat>
          <c:val>
            <c:numRef>
              <c:f>Sheet1!$C$3:$C$17</c:f>
              <c:numCache>
                <c:formatCode>#,##0.0</c:formatCode>
                <c:ptCount val="15"/>
                <c:pt idx="0">
                  <c:v>4.3</c:v>
                </c:pt>
                <c:pt idx="1">
                  <c:v>6.5</c:v>
                </c:pt>
                <c:pt idx="2">
                  <c:v>6.6</c:v>
                </c:pt>
                <c:pt idx="3">
                  <c:v>7.7</c:v>
                </c:pt>
                <c:pt idx="4">
                  <c:v>7.8</c:v>
                </c:pt>
                <c:pt idx="5">
                  <c:v>8.6</c:v>
                </c:pt>
                <c:pt idx="6">
                  <c:v>12.2</c:v>
                </c:pt>
                <c:pt idx="7">
                  <c:v>12.3</c:v>
                </c:pt>
                <c:pt idx="8" formatCode="General">
                  <c:v>13.2</c:v>
                </c:pt>
                <c:pt idx="9">
                  <c:v>14</c:v>
                </c:pt>
                <c:pt idx="10">
                  <c:v>14.1</c:v>
                </c:pt>
                <c:pt idx="11">
                  <c:v>18.7</c:v>
                </c:pt>
                <c:pt idx="12">
                  <c:v>18.8</c:v>
                </c:pt>
                <c:pt idx="13">
                  <c:v>20.3</c:v>
                </c:pt>
                <c:pt idx="14">
                  <c:v>21.1</c:v>
                </c:pt>
              </c:numCache>
            </c:numRef>
          </c:val>
        </c:ser>
        <c:dLbls>
          <c:showLegendKey val="0"/>
          <c:showVal val="0"/>
          <c:showCatName val="0"/>
          <c:showSerName val="0"/>
          <c:showPercent val="0"/>
          <c:showBubbleSize val="0"/>
        </c:dLbls>
        <c:gapWidth val="308"/>
        <c:axId val="199055616"/>
        <c:axId val="199061888"/>
      </c:barChart>
      <c:lineChart>
        <c:grouping val="standard"/>
        <c:varyColors val="0"/>
        <c:ser>
          <c:idx val="1"/>
          <c:order val="0"/>
          <c:tx>
            <c:strRef>
              <c:f>Sheet1!$B$2</c:f>
              <c:strCache>
                <c:ptCount val="1"/>
                <c:pt idx="0">
                  <c:v>2006</c:v>
                </c:pt>
              </c:strCache>
            </c:strRef>
          </c:tx>
          <c:spPr>
            <a:ln>
              <a:noFill/>
            </a:ln>
          </c:spPr>
          <c:marker>
            <c:symbol val="dash"/>
            <c:size val="7"/>
            <c:spPr>
              <a:ln>
                <a:noFill/>
              </a:ln>
            </c:spPr>
          </c:marker>
          <c:cat>
            <c:strRef>
              <c:f>Sheet1!$A$3:$A$17</c:f>
              <c:strCache>
                <c:ptCount val="15"/>
                <c:pt idx="0">
                  <c:v>Nederländerna</c:v>
                </c:pt>
                <c:pt idx="1">
                  <c:v>Österrike</c:v>
                </c:pt>
                <c:pt idx="2">
                  <c:v>Danmark</c:v>
                </c:pt>
                <c:pt idx="3">
                  <c:v>Tyskland</c:v>
                </c:pt>
                <c:pt idx="4">
                  <c:v>Sverige</c:v>
                </c:pt>
                <c:pt idx="5">
                  <c:v>Finland</c:v>
                </c:pt>
                <c:pt idx="6">
                  <c:v>Frankrike</c:v>
                </c:pt>
                <c:pt idx="7">
                  <c:v>Belgien</c:v>
                </c:pt>
                <c:pt idx="8">
                  <c:v>EU27</c:v>
                </c:pt>
                <c:pt idx="9">
                  <c:v>Storbritannien</c:v>
                </c:pt>
                <c:pt idx="10">
                  <c:v>Portugal</c:v>
                </c:pt>
                <c:pt idx="11">
                  <c:v>Irland</c:v>
                </c:pt>
                <c:pt idx="12">
                  <c:v>Spanien</c:v>
                </c:pt>
                <c:pt idx="13">
                  <c:v>Grekland</c:v>
                </c:pt>
                <c:pt idx="14">
                  <c:v>Italien</c:v>
                </c:pt>
              </c:strCache>
            </c:strRef>
          </c:cat>
          <c:val>
            <c:numRef>
              <c:f>Sheet1!$B$3:$B$17</c:f>
              <c:numCache>
                <c:formatCode>#,##0.0</c:formatCode>
                <c:ptCount val="15"/>
                <c:pt idx="0">
                  <c:v>4</c:v>
                </c:pt>
                <c:pt idx="1">
                  <c:v>7.5</c:v>
                </c:pt>
                <c:pt idx="2">
                  <c:v>3.6</c:v>
                </c:pt>
                <c:pt idx="3">
                  <c:v>9.6</c:v>
                </c:pt>
                <c:pt idx="4">
                  <c:v>9.3000000000000007</c:v>
                </c:pt>
                <c:pt idx="5">
                  <c:v>7.7</c:v>
                </c:pt>
                <c:pt idx="6">
                  <c:v>11</c:v>
                </c:pt>
                <c:pt idx="7">
                  <c:v>11.2</c:v>
                </c:pt>
                <c:pt idx="8" formatCode="General">
                  <c:v>11.7</c:v>
                </c:pt>
                <c:pt idx="9">
                  <c:v>8.5</c:v>
                </c:pt>
                <c:pt idx="10">
                  <c:v>10.6</c:v>
                </c:pt>
                <c:pt idx="11">
                  <c:v>10.1</c:v>
                </c:pt>
                <c:pt idx="12">
                  <c:v>12</c:v>
                </c:pt>
                <c:pt idx="13">
                  <c:v>12.2</c:v>
                </c:pt>
                <c:pt idx="14">
                  <c:v>16.8</c:v>
                </c:pt>
              </c:numCache>
            </c:numRef>
          </c:val>
          <c:smooth val="0"/>
        </c:ser>
        <c:dLbls>
          <c:showLegendKey val="0"/>
          <c:showVal val="0"/>
          <c:showCatName val="0"/>
          <c:showSerName val="0"/>
          <c:showPercent val="0"/>
          <c:showBubbleSize val="0"/>
        </c:dLbls>
        <c:marker val="1"/>
        <c:smooth val="0"/>
        <c:axId val="199055616"/>
        <c:axId val="199061888"/>
      </c:lineChart>
      <c:catAx>
        <c:axId val="199055616"/>
        <c:scaling>
          <c:orientation val="minMax"/>
        </c:scaling>
        <c:delete val="0"/>
        <c:axPos val="b"/>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199061888"/>
        <c:crosses val="autoZero"/>
        <c:auto val="1"/>
        <c:lblAlgn val="ctr"/>
        <c:lblOffset val="100"/>
        <c:noMultiLvlLbl val="0"/>
      </c:catAx>
      <c:valAx>
        <c:axId val="199061888"/>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9055616"/>
        <c:crosses val="autoZero"/>
        <c:crossBetween val="between"/>
      </c:valAx>
      <c:spPr>
        <a:noFill/>
        <a:ln w="3175">
          <a:solidFill>
            <a:srgbClr val="000000"/>
          </a:solidFill>
          <a:prstDash val="solid"/>
        </a:ln>
      </c:spPr>
    </c:plotArea>
    <c:legend>
      <c:legendPos val="r"/>
      <c:layout>
        <c:manualLayout>
          <c:xMode val="edge"/>
          <c:yMode val="edge"/>
          <c:x val="0.43483055374776008"/>
          <c:y val="5.7971463703600991E-2"/>
          <c:w val="0.47238504439366497"/>
          <c:h val="0.10048569682638897"/>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9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8.4725772914749295E-2"/>
          <c:y val="4.2526315789473683E-2"/>
          <c:w val="0.87583699764802125"/>
          <c:h val="0.86832675134893011"/>
        </c:manualLayout>
      </c:layout>
      <c:lineChart>
        <c:grouping val="standard"/>
        <c:varyColors val="0"/>
        <c:ser>
          <c:idx val="0"/>
          <c:order val="0"/>
          <c:tx>
            <c:strRef>
              <c:f>Datablad!$B$3</c:f>
              <c:strCache>
                <c:ptCount val="1"/>
                <c:pt idx="0">
                  <c:v>Unga (16–24 år)</c:v>
                </c:pt>
              </c:strCache>
            </c:strRef>
          </c:tx>
          <c:spPr>
            <a:ln w="12700">
              <a:solidFill>
                <a:srgbClr val="000000"/>
              </a:solidFill>
              <a:prstDash val="solid"/>
            </a:ln>
          </c:spPr>
          <c:marker>
            <c:symbol val="none"/>
          </c:marker>
          <c:cat>
            <c:numRef>
              <c:f>Datablad!$A$4:$A$160</c:f>
              <c:numCache>
                <c:formatCode>mmm\-yy</c:formatCode>
                <c:ptCount val="157"/>
                <c:pt idx="0">
                  <c:v>36892</c:v>
                </c:pt>
                <c:pt idx="1">
                  <c:v>36923</c:v>
                </c:pt>
                <c:pt idx="2">
                  <c:v>36951</c:v>
                </c:pt>
                <c:pt idx="3">
                  <c:v>36982</c:v>
                </c:pt>
                <c:pt idx="4">
                  <c:v>37012</c:v>
                </c:pt>
                <c:pt idx="5">
                  <c:v>37043</c:v>
                </c:pt>
                <c:pt idx="6">
                  <c:v>37073</c:v>
                </c:pt>
                <c:pt idx="7">
                  <c:v>37104</c:v>
                </c:pt>
                <c:pt idx="8">
                  <c:v>37135</c:v>
                </c:pt>
                <c:pt idx="9">
                  <c:v>37165</c:v>
                </c:pt>
                <c:pt idx="10">
                  <c:v>37196</c:v>
                </c:pt>
                <c:pt idx="11">
                  <c:v>37226</c:v>
                </c:pt>
                <c:pt idx="12">
                  <c:v>37257</c:v>
                </c:pt>
                <c:pt idx="13">
                  <c:v>37288</c:v>
                </c:pt>
                <c:pt idx="14">
                  <c:v>37316</c:v>
                </c:pt>
                <c:pt idx="15">
                  <c:v>37347</c:v>
                </c:pt>
                <c:pt idx="16">
                  <c:v>37377</c:v>
                </c:pt>
                <c:pt idx="17">
                  <c:v>37408</c:v>
                </c:pt>
                <c:pt idx="18">
                  <c:v>37438</c:v>
                </c:pt>
                <c:pt idx="19">
                  <c:v>37469</c:v>
                </c:pt>
                <c:pt idx="20">
                  <c:v>37500</c:v>
                </c:pt>
                <c:pt idx="21">
                  <c:v>37530</c:v>
                </c:pt>
                <c:pt idx="22">
                  <c:v>37561</c:v>
                </c:pt>
                <c:pt idx="23">
                  <c:v>37591</c:v>
                </c:pt>
                <c:pt idx="24">
                  <c:v>37622</c:v>
                </c:pt>
                <c:pt idx="25">
                  <c:v>37653</c:v>
                </c:pt>
                <c:pt idx="26">
                  <c:v>37681</c:v>
                </c:pt>
                <c:pt idx="27">
                  <c:v>37712</c:v>
                </c:pt>
                <c:pt idx="28">
                  <c:v>37742</c:v>
                </c:pt>
                <c:pt idx="29">
                  <c:v>37773</c:v>
                </c:pt>
                <c:pt idx="30">
                  <c:v>37803</c:v>
                </c:pt>
                <c:pt idx="31">
                  <c:v>37834</c:v>
                </c:pt>
                <c:pt idx="32">
                  <c:v>37865</c:v>
                </c:pt>
                <c:pt idx="33">
                  <c:v>37895</c:v>
                </c:pt>
                <c:pt idx="34">
                  <c:v>37926</c:v>
                </c:pt>
                <c:pt idx="35">
                  <c:v>37956</c:v>
                </c:pt>
                <c:pt idx="36">
                  <c:v>37987</c:v>
                </c:pt>
                <c:pt idx="37">
                  <c:v>38018</c:v>
                </c:pt>
                <c:pt idx="38">
                  <c:v>38047</c:v>
                </c:pt>
                <c:pt idx="39">
                  <c:v>38078</c:v>
                </c:pt>
                <c:pt idx="40">
                  <c:v>38108</c:v>
                </c:pt>
                <c:pt idx="41">
                  <c:v>38139</c:v>
                </c:pt>
                <c:pt idx="42">
                  <c:v>38169</c:v>
                </c:pt>
                <c:pt idx="43">
                  <c:v>38200</c:v>
                </c:pt>
                <c:pt idx="44">
                  <c:v>38231</c:v>
                </c:pt>
                <c:pt idx="45">
                  <c:v>38261</c:v>
                </c:pt>
                <c:pt idx="46">
                  <c:v>38292</c:v>
                </c:pt>
                <c:pt idx="47">
                  <c:v>38322</c:v>
                </c:pt>
                <c:pt idx="48">
                  <c:v>38353</c:v>
                </c:pt>
                <c:pt idx="49">
                  <c:v>38384</c:v>
                </c:pt>
                <c:pt idx="50">
                  <c:v>38412</c:v>
                </c:pt>
                <c:pt idx="51">
                  <c:v>38443</c:v>
                </c:pt>
                <c:pt idx="52">
                  <c:v>38473</c:v>
                </c:pt>
                <c:pt idx="53">
                  <c:v>38504</c:v>
                </c:pt>
                <c:pt idx="54">
                  <c:v>38534</c:v>
                </c:pt>
                <c:pt idx="55">
                  <c:v>38565</c:v>
                </c:pt>
                <c:pt idx="56">
                  <c:v>38596</c:v>
                </c:pt>
                <c:pt idx="57">
                  <c:v>38626</c:v>
                </c:pt>
                <c:pt idx="58">
                  <c:v>38657</c:v>
                </c:pt>
                <c:pt idx="59">
                  <c:v>38687</c:v>
                </c:pt>
                <c:pt idx="60">
                  <c:v>38718</c:v>
                </c:pt>
                <c:pt idx="61">
                  <c:v>38749</c:v>
                </c:pt>
                <c:pt idx="62">
                  <c:v>38777</c:v>
                </c:pt>
                <c:pt idx="63">
                  <c:v>38808</c:v>
                </c:pt>
                <c:pt idx="64">
                  <c:v>38838</c:v>
                </c:pt>
                <c:pt idx="65">
                  <c:v>38869</c:v>
                </c:pt>
                <c:pt idx="66">
                  <c:v>38899</c:v>
                </c:pt>
                <c:pt idx="67">
                  <c:v>38930</c:v>
                </c:pt>
                <c:pt idx="68">
                  <c:v>38961</c:v>
                </c:pt>
                <c:pt idx="69">
                  <c:v>38991</c:v>
                </c:pt>
                <c:pt idx="70">
                  <c:v>39022</c:v>
                </c:pt>
                <c:pt idx="71">
                  <c:v>39052</c:v>
                </c:pt>
                <c:pt idx="72">
                  <c:v>39083</c:v>
                </c:pt>
                <c:pt idx="73">
                  <c:v>39114</c:v>
                </c:pt>
                <c:pt idx="74">
                  <c:v>39142</c:v>
                </c:pt>
                <c:pt idx="75">
                  <c:v>39173</c:v>
                </c:pt>
                <c:pt idx="76">
                  <c:v>39203</c:v>
                </c:pt>
                <c:pt idx="77">
                  <c:v>39234</c:v>
                </c:pt>
                <c:pt idx="78">
                  <c:v>39264</c:v>
                </c:pt>
                <c:pt idx="79">
                  <c:v>39295</c:v>
                </c:pt>
                <c:pt idx="80">
                  <c:v>39326</c:v>
                </c:pt>
                <c:pt idx="81">
                  <c:v>39356</c:v>
                </c:pt>
                <c:pt idx="82">
                  <c:v>39387</c:v>
                </c:pt>
                <c:pt idx="83">
                  <c:v>39417</c:v>
                </c:pt>
                <c:pt idx="84">
                  <c:v>39448</c:v>
                </c:pt>
                <c:pt idx="85">
                  <c:v>39479</c:v>
                </c:pt>
                <c:pt idx="86">
                  <c:v>39508</c:v>
                </c:pt>
                <c:pt idx="87">
                  <c:v>39539</c:v>
                </c:pt>
                <c:pt idx="88">
                  <c:v>39569</c:v>
                </c:pt>
                <c:pt idx="89">
                  <c:v>39600</c:v>
                </c:pt>
                <c:pt idx="90">
                  <c:v>39630</c:v>
                </c:pt>
                <c:pt idx="91">
                  <c:v>39661</c:v>
                </c:pt>
                <c:pt idx="92">
                  <c:v>39692</c:v>
                </c:pt>
                <c:pt idx="93">
                  <c:v>39722</c:v>
                </c:pt>
                <c:pt idx="94">
                  <c:v>39753</c:v>
                </c:pt>
                <c:pt idx="95">
                  <c:v>39783</c:v>
                </c:pt>
                <c:pt idx="96">
                  <c:v>39814</c:v>
                </c:pt>
                <c:pt idx="97">
                  <c:v>39845</c:v>
                </c:pt>
                <c:pt idx="98">
                  <c:v>39873</c:v>
                </c:pt>
                <c:pt idx="99">
                  <c:v>39904</c:v>
                </c:pt>
                <c:pt idx="100">
                  <c:v>39934</c:v>
                </c:pt>
                <c:pt idx="101">
                  <c:v>39965</c:v>
                </c:pt>
                <c:pt idx="102">
                  <c:v>39995</c:v>
                </c:pt>
                <c:pt idx="103">
                  <c:v>40026</c:v>
                </c:pt>
                <c:pt idx="104">
                  <c:v>40057</c:v>
                </c:pt>
                <c:pt idx="105">
                  <c:v>40087</c:v>
                </c:pt>
                <c:pt idx="106">
                  <c:v>40118</c:v>
                </c:pt>
                <c:pt idx="107">
                  <c:v>40148</c:v>
                </c:pt>
                <c:pt idx="108">
                  <c:v>40179</c:v>
                </c:pt>
                <c:pt idx="109">
                  <c:v>40210</c:v>
                </c:pt>
                <c:pt idx="110">
                  <c:v>40238</c:v>
                </c:pt>
                <c:pt idx="111">
                  <c:v>40269</c:v>
                </c:pt>
                <c:pt idx="112">
                  <c:v>40299</c:v>
                </c:pt>
                <c:pt idx="113">
                  <c:v>40330</c:v>
                </c:pt>
                <c:pt idx="114">
                  <c:v>40360</c:v>
                </c:pt>
                <c:pt idx="115">
                  <c:v>40391</c:v>
                </c:pt>
                <c:pt idx="116">
                  <c:v>40422</c:v>
                </c:pt>
                <c:pt idx="117">
                  <c:v>40452</c:v>
                </c:pt>
                <c:pt idx="118">
                  <c:v>40483</c:v>
                </c:pt>
                <c:pt idx="119">
                  <c:v>40513</c:v>
                </c:pt>
                <c:pt idx="120">
                  <c:v>40544</c:v>
                </c:pt>
                <c:pt idx="121">
                  <c:v>40575</c:v>
                </c:pt>
                <c:pt idx="122">
                  <c:v>40603</c:v>
                </c:pt>
                <c:pt idx="123">
                  <c:v>40634</c:v>
                </c:pt>
                <c:pt idx="124">
                  <c:v>40664</c:v>
                </c:pt>
                <c:pt idx="125">
                  <c:v>40695</c:v>
                </c:pt>
                <c:pt idx="126">
                  <c:v>40725</c:v>
                </c:pt>
                <c:pt idx="127">
                  <c:v>40756</c:v>
                </c:pt>
                <c:pt idx="128">
                  <c:v>40787</c:v>
                </c:pt>
                <c:pt idx="129">
                  <c:v>40817</c:v>
                </c:pt>
                <c:pt idx="130">
                  <c:v>40848</c:v>
                </c:pt>
                <c:pt idx="131">
                  <c:v>40878</c:v>
                </c:pt>
                <c:pt idx="132">
                  <c:v>40909</c:v>
                </c:pt>
                <c:pt idx="133">
                  <c:v>40940</c:v>
                </c:pt>
                <c:pt idx="134">
                  <c:v>40969</c:v>
                </c:pt>
                <c:pt idx="135">
                  <c:v>41000</c:v>
                </c:pt>
                <c:pt idx="136">
                  <c:v>41030</c:v>
                </c:pt>
                <c:pt idx="137">
                  <c:v>41061</c:v>
                </c:pt>
                <c:pt idx="138">
                  <c:v>41091</c:v>
                </c:pt>
                <c:pt idx="139">
                  <c:v>41122</c:v>
                </c:pt>
                <c:pt idx="140">
                  <c:v>41153</c:v>
                </c:pt>
                <c:pt idx="141">
                  <c:v>41183</c:v>
                </c:pt>
                <c:pt idx="142">
                  <c:v>41214</c:v>
                </c:pt>
                <c:pt idx="143">
                  <c:v>41244</c:v>
                </c:pt>
                <c:pt idx="144">
                  <c:v>41275</c:v>
                </c:pt>
                <c:pt idx="145">
                  <c:v>41306</c:v>
                </c:pt>
                <c:pt idx="146">
                  <c:v>41334</c:v>
                </c:pt>
                <c:pt idx="147">
                  <c:v>41365</c:v>
                </c:pt>
                <c:pt idx="148">
                  <c:v>41395</c:v>
                </c:pt>
                <c:pt idx="149">
                  <c:v>41426</c:v>
                </c:pt>
                <c:pt idx="150">
                  <c:v>41456</c:v>
                </c:pt>
                <c:pt idx="151">
                  <c:v>41487</c:v>
                </c:pt>
                <c:pt idx="152">
                  <c:v>41518</c:v>
                </c:pt>
                <c:pt idx="153">
                  <c:v>41548</c:v>
                </c:pt>
                <c:pt idx="154">
                  <c:v>41579</c:v>
                </c:pt>
                <c:pt idx="155">
                  <c:v>41609</c:v>
                </c:pt>
                <c:pt idx="156">
                  <c:v>41640</c:v>
                </c:pt>
              </c:numCache>
            </c:numRef>
          </c:cat>
          <c:val>
            <c:numRef>
              <c:f>Datablad!$B$4:$B$160</c:f>
              <c:numCache>
                <c:formatCode>General</c:formatCode>
                <c:ptCount val="157"/>
                <c:pt idx="50" formatCode="0.0">
                  <c:v>0.78880959645327009</c:v>
                </c:pt>
                <c:pt idx="51" formatCode="0.0">
                  <c:v>0.80212281693627252</c:v>
                </c:pt>
                <c:pt idx="52" formatCode="0.0">
                  <c:v>0.82199771178278702</c:v>
                </c:pt>
                <c:pt idx="53" formatCode="0.0">
                  <c:v>0.83864919942412131</c:v>
                </c:pt>
                <c:pt idx="54" formatCode="0.0">
                  <c:v>0.85138878176194177</c:v>
                </c:pt>
                <c:pt idx="55" formatCode="0.0">
                  <c:v>0.84939308202236263</c:v>
                </c:pt>
                <c:pt idx="56" formatCode="0.0">
                  <c:v>0.84808174079280996</c:v>
                </c:pt>
                <c:pt idx="57" formatCode="0.0">
                  <c:v>0.85197392621215995</c:v>
                </c:pt>
                <c:pt idx="58" formatCode="0.0">
                  <c:v>0.86814167499218453</c:v>
                </c:pt>
                <c:pt idx="59" formatCode="0.0">
                  <c:v>0.88739219151312032</c:v>
                </c:pt>
                <c:pt idx="60" formatCode="0.0">
                  <c:v>0.89038477999907928</c:v>
                </c:pt>
                <c:pt idx="61" formatCode="0.0">
                  <c:v>0.88789454597306838</c:v>
                </c:pt>
                <c:pt idx="62" formatCode="0.0">
                  <c:v>0.88052777094946</c:v>
                </c:pt>
                <c:pt idx="63" formatCode="0.0">
                  <c:v>0.88718032671351066</c:v>
                </c:pt>
                <c:pt idx="64" formatCode="0.0">
                  <c:v>0.89477173509516372</c:v>
                </c:pt>
                <c:pt idx="65" formatCode="0.0">
                  <c:v>0.89682780366266002</c:v>
                </c:pt>
                <c:pt idx="66" formatCode="0.0">
                  <c:v>0.89384358663138774</c:v>
                </c:pt>
                <c:pt idx="67" formatCode="0.0">
                  <c:v>0.88839274187802897</c:v>
                </c:pt>
                <c:pt idx="68" formatCode="0.0">
                  <c:v>0.88583587961906174</c:v>
                </c:pt>
                <c:pt idx="69" formatCode="0.0">
                  <c:v>0.8762565735853004</c:v>
                </c:pt>
                <c:pt idx="70" formatCode="0.0">
                  <c:v>0.8622369818015504</c:v>
                </c:pt>
                <c:pt idx="71" formatCode="0.0">
                  <c:v>0.84563127691092499</c:v>
                </c:pt>
                <c:pt idx="72" formatCode="0.0">
                  <c:v>0.82603437923634893</c:v>
                </c:pt>
                <c:pt idx="73" formatCode="0.0">
                  <c:v>0.80725161780955934</c:v>
                </c:pt>
                <c:pt idx="74" formatCode="0.0">
                  <c:v>0.78465286601686302</c:v>
                </c:pt>
                <c:pt idx="75" formatCode="0.0">
                  <c:v>0.76591911196857865</c:v>
                </c:pt>
                <c:pt idx="76" formatCode="0.0">
                  <c:v>0.73678302993442435</c:v>
                </c:pt>
                <c:pt idx="77" formatCode="0.0">
                  <c:v>0.7061737758153761</c:v>
                </c:pt>
                <c:pt idx="78" formatCode="0.0">
                  <c:v>0.67875880065773808</c:v>
                </c:pt>
                <c:pt idx="79" formatCode="0.0">
                  <c:v>0.66744055705045024</c:v>
                </c:pt>
                <c:pt idx="80" formatCode="0.0">
                  <c:v>0.65965523438850171</c:v>
                </c:pt>
                <c:pt idx="81" formatCode="0.0">
                  <c:v>0.64769198562789798</c:v>
                </c:pt>
                <c:pt idx="82" formatCode="0.0">
                  <c:v>0.62737256769628535</c:v>
                </c:pt>
                <c:pt idx="83" formatCode="0.0">
                  <c:v>0.60758428814991194</c:v>
                </c:pt>
                <c:pt idx="84" formatCode="0.0">
                  <c:v>0.59555008325356928</c:v>
                </c:pt>
                <c:pt idx="85" formatCode="0.0">
                  <c:v>0.59044059827122231</c:v>
                </c:pt>
                <c:pt idx="86" formatCode="0.0">
                  <c:v>0.59000970112823403</c:v>
                </c:pt>
                <c:pt idx="87" formatCode="0.0">
                  <c:v>0.58518003049156364</c:v>
                </c:pt>
                <c:pt idx="88" formatCode="0.0">
                  <c:v>0.58144345590012636</c:v>
                </c:pt>
                <c:pt idx="89" formatCode="0.0">
                  <c:v>0.58115956048224104</c:v>
                </c:pt>
                <c:pt idx="90" formatCode="0.0">
                  <c:v>0.58923468476561502</c:v>
                </c:pt>
                <c:pt idx="91" formatCode="0.0">
                  <c:v>0.59183895289931665</c:v>
                </c:pt>
                <c:pt idx="92" formatCode="0.0">
                  <c:v>0.59667157563839435</c:v>
                </c:pt>
                <c:pt idx="93" formatCode="0.0">
                  <c:v>0.61116515776225799</c:v>
                </c:pt>
                <c:pt idx="94" formatCode="0.0">
                  <c:v>0.64000286071633028</c:v>
                </c:pt>
                <c:pt idx="95" formatCode="0.0">
                  <c:v>0.67806870083346205</c:v>
                </c:pt>
                <c:pt idx="96" formatCode="0.0">
                  <c:v>0.72004926948863857</c:v>
                </c:pt>
                <c:pt idx="97" formatCode="0.0">
                  <c:v>0.76316069508537832</c:v>
                </c:pt>
                <c:pt idx="98" formatCode="0.0">
                  <c:v>0.80740251279835107</c:v>
                </c:pt>
                <c:pt idx="99" formatCode="0.0">
                  <c:v>0.85468551897945033</c:v>
                </c:pt>
                <c:pt idx="100" formatCode="0.0">
                  <c:v>0.91992139532163975</c:v>
                </c:pt>
                <c:pt idx="101" formatCode="0.0">
                  <c:v>1.0002041811557107</c:v>
                </c:pt>
                <c:pt idx="102" formatCode="0.0">
                  <c:v>1.0841122501135096</c:v>
                </c:pt>
                <c:pt idx="103" formatCode="0.0">
                  <c:v>1.1521466047069866</c:v>
                </c:pt>
                <c:pt idx="104" formatCode="0.0">
                  <c:v>1.2183611560332466</c:v>
                </c:pt>
                <c:pt idx="105" formatCode="0.0">
                  <c:v>1.3148729552314466</c:v>
                </c:pt>
                <c:pt idx="106" formatCode="0.0">
                  <c:v>1.4442598167927967</c:v>
                </c:pt>
                <c:pt idx="107" formatCode="0.0">
                  <c:v>1.59606305422179</c:v>
                </c:pt>
                <c:pt idx="108" formatCode="0.0">
                  <c:v>1.7369721106895202</c:v>
                </c:pt>
                <c:pt idx="109" formatCode="0.0">
                  <c:v>1.8800257255938633</c:v>
                </c:pt>
                <c:pt idx="110" formatCode="0.0">
                  <c:v>2.0285065238063402</c:v>
                </c:pt>
                <c:pt idx="111" formatCode="0.0">
                  <c:v>2.176523630188957</c:v>
                </c:pt>
                <c:pt idx="112" formatCode="0.0">
                  <c:v>2.3159920494336834</c:v>
                </c:pt>
                <c:pt idx="113" formatCode="0.0">
                  <c:v>2.4208804964179738</c:v>
                </c:pt>
                <c:pt idx="114" formatCode="0.0">
                  <c:v>2.5075673931724403</c:v>
                </c:pt>
                <c:pt idx="115" formatCode="0.0">
                  <c:v>2.58659770849806</c:v>
                </c:pt>
                <c:pt idx="116" formatCode="0.0">
                  <c:v>2.6564643818608897</c:v>
                </c:pt>
                <c:pt idx="117" formatCode="0.0">
                  <c:v>2.7191877530560635</c:v>
                </c:pt>
                <c:pt idx="118" formatCode="0.0">
                  <c:v>2.7494237457584796</c:v>
                </c:pt>
                <c:pt idx="119" formatCode="0.0">
                  <c:v>2.7618440022050863</c:v>
                </c:pt>
                <c:pt idx="120" formatCode="0.0">
                  <c:v>2.7291779850279769</c:v>
                </c:pt>
                <c:pt idx="121" formatCode="0.0">
                  <c:v>2.6804869117229102</c:v>
                </c:pt>
                <c:pt idx="122" formatCode="0.0">
                  <c:v>2.6268237704478303</c:v>
                </c:pt>
                <c:pt idx="123" formatCode="0.0">
                  <c:v>2.6009236908217139</c:v>
                </c:pt>
                <c:pt idx="124" formatCode="0.0">
                  <c:v>2.5787543786121367</c:v>
                </c:pt>
                <c:pt idx="125" formatCode="0.0">
                  <c:v>2.5733443805525904</c:v>
                </c:pt>
                <c:pt idx="126" formatCode="0.0">
                  <c:v>2.5773229649048299</c:v>
                </c:pt>
                <c:pt idx="127" formatCode="0.0">
                  <c:v>2.5981765224648363</c:v>
                </c:pt>
                <c:pt idx="128" formatCode="0.0">
                  <c:v>2.6062008686983131</c:v>
                </c:pt>
                <c:pt idx="129" formatCode="0.0">
                  <c:v>2.5928774508015167</c:v>
                </c:pt>
                <c:pt idx="130" formatCode="0.0">
                  <c:v>2.5768952223798967</c:v>
                </c:pt>
                <c:pt idx="131" formatCode="0.0">
                  <c:v>2.5692691797862501</c:v>
                </c:pt>
                <c:pt idx="132" formatCode="0.0">
                  <c:v>2.5963546046786998</c:v>
                </c:pt>
                <c:pt idx="133" formatCode="0.0">
                  <c:v>2.6243411935041632</c:v>
                </c:pt>
                <c:pt idx="134" formatCode="0.0">
                  <c:v>2.6516227049033998</c:v>
                </c:pt>
                <c:pt idx="135" formatCode="0.0">
                  <c:v>2.6653965248937168</c:v>
                </c:pt>
                <c:pt idx="136" formatCode="0.0">
                  <c:v>2.6909183618384631</c:v>
                </c:pt>
                <c:pt idx="137" formatCode="0.0">
                  <c:v>2.7253008234885798</c:v>
                </c:pt>
                <c:pt idx="138" formatCode="0.0">
                  <c:v>2.7419559311290467</c:v>
                </c:pt>
                <c:pt idx="139" formatCode="0.0">
                  <c:v>2.7564197872735066</c:v>
                </c:pt>
                <c:pt idx="140" formatCode="0.0">
                  <c:v>2.7662716394543598</c:v>
                </c:pt>
                <c:pt idx="141" formatCode="0.0">
                  <c:v>2.7808775736675031</c:v>
                </c:pt>
                <c:pt idx="142" formatCode="0.0">
                  <c:v>2.7758024173267866</c:v>
                </c:pt>
                <c:pt idx="143" formatCode="0.0">
                  <c:v>2.7596889129577598</c:v>
                </c:pt>
                <c:pt idx="144" formatCode="0.0">
                  <c:v>2.7353655306015932</c:v>
                </c:pt>
                <c:pt idx="145" formatCode="0.0">
                  <c:v>2.7226484365731238</c:v>
                </c:pt>
                <c:pt idx="146" formatCode="0.0">
                  <c:v>2.7155805360047367</c:v>
                </c:pt>
                <c:pt idx="147" formatCode="0.0">
                  <c:v>2.7176459245438029</c:v>
                </c:pt>
                <c:pt idx="148" formatCode="0.0">
                  <c:v>2.7184660948207635</c:v>
                </c:pt>
                <c:pt idx="149" formatCode="0.0">
                  <c:v>2.7212957623483969</c:v>
                </c:pt>
                <c:pt idx="150" formatCode="0.0">
                  <c:v>2.7231569976680237</c:v>
                </c:pt>
                <c:pt idx="151" formatCode="0.0">
                  <c:v>2.7217655068720901</c:v>
                </c:pt>
                <c:pt idx="152" formatCode="0.0">
                  <c:v>2.7216836500819199</c:v>
                </c:pt>
                <c:pt idx="153" formatCode="0.0">
                  <c:v>2.7475834186609536</c:v>
                </c:pt>
                <c:pt idx="154" formatCode="0.0">
                  <c:v>2.7639345036725564</c:v>
                </c:pt>
                <c:pt idx="155" formatCode="0.0">
                  <c:v>2.7651946932784797</c:v>
                </c:pt>
                <c:pt idx="156" formatCode="0.0">
                  <c:v>2.7415039297785366</c:v>
                </c:pt>
              </c:numCache>
            </c:numRef>
          </c:val>
          <c:smooth val="0"/>
        </c:ser>
        <c:ser>
          <c:idx val="1"/>
          <c:order val="1"/>
          <c:tx>
            <c:strRef>
              <c:f>Datablad!$C$3</c:f>
              <c:strCache>
                <c:ptCount val="1"/>
                <c:pt idx="0">
                  <c:v>Äldre (55–64 år)</c:v>
                </c:pt>
              </c:strCache>
            </c:strRef>
          </c:tx>
          <c:spPr>
            <a:ln w="25400">
              <a:solidFill>
                <a:schemeClr val="bg1">
                  <a:lumMod val="50000"/>
                </a:schemeClr>
              </a:solidFill>
              <a:prstDash val="solid"/>
            </a:ln>
          </c:spPr>
          <c:marker>
            <c:symbol val="none"/>
          </c:marker>
          <c:cat>
            <c:numRef>
              <c:f>Datablad!$A$4:$A$160</c:f>
              <c:numCache>
                <c:formatCode>mmm\-yy</c:formatCode>
                <c:ptCount val="157"/>
                <c:pt idx="0">
                  <c:v>36892</c:v>
                </c:pt>
                <c:pt idx="1">
                  <c:v>36923</c:v>
                </c:pt>
                <c:pt idx="2">
                  <c:v>36951</c:v>
                </c:pt>
                <c:pt idx="3">
                  <c:v>36982</c:v>
                </c:pt>
                <c:pt idx="4">
                  <c:v>37012</c:v>
                </c:pt>
                <c:pt idx="5">
                  <c:v>37043</c:v>
                </c:pt>
                <c:pt idx="6">
                  <c:v>37073</c:v>
                </c:pt>
                <c:pt idx="7">
                  <c:v>37104</c:v>
                </c:pt>
                <c:pt idx="8">
                  <c:v>37135</c:v>
                </c:pt>
                <c:pt idx="9">
                  <c:v>37165</c:v>
                </c:pt>
                <c:pt idx="10">
                  <c:v>37196</c:v>
                </c:pt>
                <c:pt idx="11">
                  <c:v>37226</c:v>
                </c:pt>
                <c:pt idx="12">
                  <c:v>37257</c:v>
                </c:pt>
                <c:pt idx="13">
                  <c:v>37288</c:v>
                </c:pt>
                <c:pt idx="14">
                  <c:v>37316</c:v>
                </c:pt>
                <c:pt idx="15">
                  <c:v>37347</c:v>
                </c:pt>
                <c:pt idx="16">
                  <c:v>37377</c:v>
                </c:pt>
                <c:pt idx="17">
                  <c:v>37408</c:v>
                </c:pt>
                <c:pt idx="18">
                  <c:v>37438</c:v>
                </c:pt>
                <c:pt idx="19">
                  <c:v>37469</c:v>
                </c:pt>
                <c:pt idx="20">
                  <c:v>37500</c:v>
                </c:pt>
                <c:pt idx="21">
                  <c:v>37530</c:v>
                </c:pt>
                <c:pt idx="22">
                  <c:v>37561</c:v>
                </c:pt>
                <c:pt idx="23">
                  <c:v>37591</c:v>
                </c:pt>
                <c:pt idx="24">
                  <c:v>37622</c:v>
                </c:pt>
                <c:pt idx="25">
                  <c:v>37653</c:v>
                </c:pt>
                <c:pt idx="26">
                  <c:v>37681</c:v>
                </c:pt>
                <c:pt idx="27">
                  <c:v>37712</c:v>
                </c:pt>
                <c:pt idx="28">
                  <c:v>37742</c:v>
                </c:pt>
                <c:pt idx="29">
                  <c:v>37773</c:v>
                </c:pt>
                <c:pt idx="30">
                  <c:v>37803</c:v>
                </c:pt>
                <c:pt idx="31">
                  <c:v>37834</c:v>
                </c:pt>
                <c:pt idx="32">
                  <c:v>37865</c:v>
                </c:pt>
                <c:pt idx="33">
                  <c:v>37895</c:v>
                </c:pt>
                <c:pt idx="34">
                  <c:v>37926</c:v>
                </c:pt>
                <c:pt idx="35">
                  <c:v>37956</c:v>
                </c:pt>
                <c:pt idx="36">
                  <c:v>37987</c:v>
                </c:pt>
                <c:pt idx="37">
                  <c:v>38018</c:v>
                </c:pt>
                <c:pt idx="38">
                  <c:v>38047</c:v>
                </c:pt>
                <c:pt idx="39">
                  <c:v>38078</c:v>
                </c:pt>
                <c:pt idx="40">
                  <c:v>38108</c:v>
                </c:pt>
                <c:pt idx="41">
                  <c:v>38139</c:v>
                </c:pt>
                <c:pt idx="42">
                  <c:v>38169</c:v>
                </c:pt>
                <c:pt idx="43">
                  <c:v>38200</c:v>
                </c:pt>
                <c:pt idx="44">
                  <c:v>38231</c:v>
                </c:pt>
                <c:pt idx="45">
                  <c:v>38261</c:v>
                </c:pt>
                <c:pt idx="46">
                  <c:v>38292</c:v>
                </c:pt>
                <c:pt idx="47">
                  <c:v>38322</c:v>
                </c:pt>
                <c:pt idx="48">
                  <c:v>38353</c:v>
                </c:pt>
                <c:pt idx="49">
                  <c:v>38384</c:v>
                </c:pt>
                <c:pt idx="50">
                  <c:v>38412</c:v>
                </c:pt>
                <c:pt idx="51">
                  <c:v>38443</c:v>
                </c:pt>
                <c:pt idx="52">
                  <c:v>38473</c:v>
                </c:pt>
                <c:pt idx="53">
                  <c:v>38504</c:v>
                </c:pt>
                <c:pt idx="54">
                  <c:v>38534</c:v>
                </c:pt>
                <c:pt idx="55">
                  <c:v>38565</c:v>
                </c:pt>
                <c:pt idx="56">
                  <c:v>38596</c:v>
                </c:pt>
                <c:pt idx="57">
                  <c:v>38626</c:v>
                </c:pt>
                <c:pt idx="58">
                  <c:v>38657</c:v>
                </c:pt>
                <c:pt idx="59">
                  <c:v>38687</c:v>
                </c:pt>
                <c:pt idx="60">
                  <c:v>38718</c:v>
                </c:pt>
                <c:pt idx="61">
                  <c:v>38749</c:v>
                </c:pt>
                <c:pt idx="62">
                  <c:v>38777</c:v>
                </c:pt>
                <c:pt idx="63">
                  <c:v>38808</c:v>
                </c:pt>
                <c:pt idx="64">
                  <c:v>38838</c:v>
                </c:pt>
                <c:pt idx="65">
                  <c:v>38869</c:v>
                </c:pt>
                <c:pt idx="66">
                  <c:v>38899</c:v>
                </c:pt>
                <c:pt idx="67">
                  <c:v>38930</c:v>
                </c:pt>
                <c:pt idx="68">
                  <c:v>38961</c:v>
                </c:pt>
                <c:pt idx="69">
                  <c:v>38991</c:v>
                </c:pt>
                <c:pt idx="70">
                  <c:v>39022</c:v>
                </c:pt>
                <c:pt idx="71">
                  <c:v>39052</c:v>
                </c:pt>
                <c:pt idx="72">
                  <c:v>39083</c:v>
                </c:pt>
                <c:pt idx="73">
                  <c:v>39114</c:v>
                </c:pt>
                <c:pt idx="74">
                  <c:v>39142</c:v>
                </c:pt>
                <c:pt idx="75">
                  <c:v>39173</c:v>
                </c:pt>
                <c:pt idx="76">
                  <c:v>39203</c:v>
                </c:pt>
                <c:pt idx="77">
                  <c:v>39234</c:v>
                </c:pt>
                <c:pt idx="78">
                  <c:v>39264</c:v>
                </c:pt>
                <c:pt idx="79">
                  <c:v>39295</c:v>
                </c:pt>
                <c:pt idx="80">
                  <c:v>39326</c:v>
                </c:pt>
                <c:pt idx="81">
                  <c:v>39356</c:v>
                </c:pt>
                <c:pt idx="82">
                  <c:v>39387</c:v>
                </c:pt>
                <c:pt idx="83">
                  <c:v>39417</c:v>
                </c:pt>
                <c:pt idx="84">
                  <c:v>39448</c:v>
                </c:pt>
                <c:pt idx="85">
                  <c:v>39479</c:v>
                </c:pt>
                <c:pt idx="86">
                  <c:v>39508</c:v>
                </c:pt>
                <c:pt idx="87">
                  <c:v>39539</c:v>
                </c:pt>
                <c:pt idx="88">
                  <c:v>39569</c:v>
                </c:pt>
                <c:pt idx="89">
                  <c:v>39600</c:v>
                </c:pt>
                <c:pt idx="90">
                  <c:v>39630</c:v>
                </c:pt>
                <c:pt idx="91">
                  <c:v>39661</c:v>
                </c:pt>
                <c:pt idx="92">
                  <c:v>39692</c:v>
                </c:pt>
                <c:pt idx="93">
                  <c:v>39722</c:v>
                </c:pt>
                <c:pt idx="94">
                  <c:v>39753</c:v>
                </c:pt>
                <c:pt idx="95">
                  <c:v>39783</c:v>
                </c:pt>
                <c:pt idx="96">
                  <c:v>39814</c:v>
                </c:pt>
                <c:pt idx="97">
                  <c:v>39845</c:v>
                </c:pt>
                <c:pt idx="98">
                  <c:v>39873</c:v>
                </c:pt>
                <c:pt idx="99">
                  <c:v>39904</c:v>
                </c:pt>
                <c:pt idx="100">
                  <c:v>39934</c:v>
                </c:pt>
                <c:pt idx="101">
                  <c:v>39965</c:v>
                </c:pt>
                <c:pt idx="102">
                  <c:v>39995</c:v>
                </c:pt>
                <c:pt idx="103">
                  <c:v>40026</c:v>
                </c:pt>
                <c:pt idx="104">
                  <c:v>40057</c:v>
                </c:pt>
                <c:pt idx="105">
                  <c:v>40087</c:v>
                </c:pt>
                <c:pt idx="106">
                  <c:v>40118</c:v>
                </c:pt>
                <c:pt idx="107">
                  <c:v>40148</c:v>
                </c:pt>
                <c:pt idx="108">
                  <c:v>40179</c:v>
                </c:pt>
                <c:pt idx="109">
                  <c:v>40210</c:v>
                </c:pt>
                <c:pt idx="110">
                  <c:v>40238</c:v>
                </c:pt>
                <c:pt idx="111">
                  <c:v>40269</c:v>
                </c:pt>
                <c:pt idx="112">
                  <c:v>40299</c:v>
                </c:pt>
                <c:pt idx="113">
                  <c:v>40330</c:v>
                </c:pt>
                <c:pt idx="114">
                  <c:v>40360</c:v>
                </c:pt>
                <c:pt idx="115">
                  <c:v>40391</c:v>
                </c:pt>
                <c:pt idx="116">
                  <c:v>40422</c:v>
                </c:pt>
                <c:pt idx="117">
                  <c:v>40452</c:v>
                </c:pt>
                <c:pt idx="118">
                  <c:v>40483</c:v>
                </c:pt>
                <c:pt idx="119">
                  <c:v>40513</c:v>
                </c:pt>
                <c:pt idx="120">
                  <c:v>40544</c:v>
                </c:pt>
                <c:pt idx="121">
                  <c:v>40575</c:v>
                </c:pt>
                <c:pt idx="122">
                  <c:v>40603</c:v>
                </c:pt>
                <c:pt idx="123">
                  <c:v>40634</c:v>
                </c:pt>
                <c:pt idx="124">
                  <c:v>40664</c:v>
                </c:pt>
                <c:pt idx="125">
                  <c:v>40695</c:v>
                </c:pt>
                <c:pt idx="126">
                  <c:v>40725</c:v>
                </c:pt>
                <c:pt idx="127">
                  <c:v>40756</c:v>
                </c:pt>
                <c:pt idx="128">
                  <c:v>40787</c:v>
                </c:pt>
                <c:pt idx="129">
                  <c:v>40817</c:v>
                </c:pt>
                <c:pt idx="130">
                  <c:v>40848</c:v>
                </c:pt>
                <c:pt idx="131">
                  <c:v>40878</c:v>
                </c:pt>
                <c:pt idx="132">
                  <c:v>40909</c:v>
                </c:pt>
                <c:pt idx="133">
                  <c:v>40940</c:v>
                </c:pt>
                <c:pt idx="134">
                  <c:v>40969</c:v>
                </c:pt>
                <c:pt idx="135">
                  <c:v>41000</c:v>
                </c:pt>
                <c:pt idx="136">
                  <c:v>41030</c:v>
                </c:pt>
                <c:pt idx="137">
                  <c:v>41061</c:v>
                </c:pt>
                <c:pt idx="138">
                  <c:v>41091</c:v>
                </c:pt>
                <c:pt idx="139">
                  <c:v>41122</c:v>
                </c:pt>
                <c:pt idx="140">
                  <c:v>41153</c:v>
                </c:pt>
                <c:pt idx="141">
                  <c:v>41183</c:v>
                </c:pt>
                <c:pt idx="142">
                  <c:v>41214</c:v>
                </c:pt>
                <c:pt idx="143">
                  <c:v>41244</c:v>
                </c:pt>
                <c:pt idx="144">
                  <c:v>41275</c:v>
                </c:pt>
                <c:pt idx="145">
                  <c:v>41306</c:v>
                </c:pt>
                <c:pt idx="146">
                  <c:v>41334</c:v>
                </c:pt>
                <c:pt idx="147">
                  <c:v>41365</c:v>
                </c:pt>
                <c:pt idx="148">
                  <c:v>41395</c:v>
                </c:pt>
                <c:pt idx="149">
                  <c:v>41426</c:v>
                </c:pt>
                <c:pt idx="150">
                  <c:v>41456</c:v>
                </c:pt>
                <c:pt idx="151">
                  <c:v>41487</c:v>
                </c:pt>
                <c:pt idx="152">
                  <c:v>41518</c:v>
                </c:pt>
                <c:pt idx="153">
                  <c:v>41548</c:v>
                </c:pt>
                <c:pt idx="154">
                  <c:v>41579</c:v>
                </c:pt>
                <c:pt idx="155">
                  <c:v>41609</c:v>
                </c:pt>
                <c:pt idx="156">
                  <c:v>41640</c:v>
                </c:pt>
              </c:numCache>
            </c:numRef>
          </c:cat>
          <c:val>
            <c:numRef>
              <c:f>Datablad!$C$4:$C$160</c:f>
              <c:numCache>
                <c:formatCode>General</c:formatCode>
                <c:ptCount val="157"/>
                <c:pt idx="2" formatCode="0.0">
                  <c:v>4.1878554301834363</c:v>
                </c:pt>
                <c:pt idx="3" formatCode="0.0">
                  <c:v>4.1442036529868771</c:v>
                </c:pt>
                <c:pt idx="4" formatCode="0.0">
                  <c:v>4.0848589615483668</c:v>
                </c:pt>
                <c:pt idx="5" formatCode="0.0">
                  <c:v>4.0353161476763297</c:v>
                </c:pt>
                <c:pt idx="6" formatCode="0.0">
                  <c:v>3.9830216002510035</c:v>
                </c:pt>
                <c:pt idx="7" formatCode="0.0">
                  <c:v>3.9286046385949196</c:v>
                </c:pt>
                <c:pt idx="8" formatCode="0.0">
                  <c:v>3.8775083882453534</c:v>
                </c:pt>
                <c:pt idx="9" formatCode="0.0">
                  <c:v>3.8154619455300129</c:v>
                </c:pt>
                <c:pt idx="10" formatCode="0.0">
                  <c:v>3.7443351966036764</c:v>
                </c:pt>
                <c:pt idx="11" formatCode="0.0">
                  <c:v>3.6648067610533666</c:v>
                </c:pt>
                <c:pt idx="12" formatCode="0.0">
                  <c:v>3.5753654657800933</c:v>
                </c:pt>
                <c:pt idx="13" formatCode="0.0">
                  <c:v>3.5071681088666264</c:v>
                </c:pt>
                <c:pt idx="14" formatCode="0.0">
                  <c:v>3.4420604604025002</c:v>
                </c:pt>
                <c:pt idx="15" formatCode="0.0">
                  <c:v>3.3993894617345366</c:v>
                </c:pt>
                <c:pt idx="16" formatCode="0.0">
                  <c:v>3.3520647347858294</c:v>
                </c:pt>
                <c:pt idx="17" formatCode="0.0">
                  <c:v>3.2951795034994631</c:v>
                </c:pt>
                <c:pt idx="18" formatCode="0.0">
                  <c:v>3.2410522162351167</c:v>
                </c:pt>
                <c:pt idx="19" formatCode="0.0">
                  <c:v>3.1861389426161169</c:v>
                </c:pt>
                <c:pt idx="20" formatCode="0.0">
                  <c:v>3.1429823177832503</c:v>
                </c:pt>
                <c:pt idx="21" formatCode="0.0">
                  <c:v>3.098876579587543</c:v>
                </c:pt>
                <c:pt idx="22" formatCode="0.0">
                  <c:v>3.0639112516623701</c:v>
                </c:pt>
                <c:pt idx="23" formatCode="0.0">
                  <c:v>3.0354257042780097</c:v>
                </c:pt>
                <c:pt idx="24" formatCode="0.0">
                  <c:v>2.9993336123512306</c:v>
                </c:pt>
                <c:pt idx="25" formatCode="0.0">
                  <c:v>2.9571529986509404</c:v>
                </c:pt>
                <c:pt idx="26" formatCode="0.0">
                  <c:v>2.9051444112780502</c:v>
                </c:pt>
                <c:pt idx="27" formatCode="0.0">
                  <c:v>2.8668649930954602</c:v>
                </c:pt>
                <c:pt idx="28" formatCode="0.0">
                  <c:v>2.8357108831960898</c:v>
                </c:pt>
                <c:pt idx="29" formatCode="0.0">
                  <c:v>2.8141840054915703</c:v>
                </c:pt>
                <c:pt idx="30" formatCode="0.0">
                  <c:v>2.7959315072974937</c:v>
                </c:pt>
                <c:pt idx="31" formatCode="0.0">
                  <c:v>2.7808649538312467</c:v>
                </c:pt>
                <c:pt idx="32" formatCode="0.0">
                  <c:v>2.7642361569826268</c:v>
                </c:pt>
                <c:pt idx="33" formatCode="0.0">
                  <c:v>2.7474685668063565</c:v>
                </c:pt>
                <c:pt idx="34" formatCode="0.0">
                  <c:v>2.7264761448990265</c:v>
                </c:pt>
                <c:pt idx="35" formatCode="0.0">
                  <c:v>2.6991281300459566</c:v>
                </c:pt>
                <c:pt idx="36" formatCode="0.0">
                  <c:v>2.6730766806424566</c:v>
                </c:pt>
                <c:pt idx="37" formatCode="0.0">
                  <c:v>2.64871954803318</c:v>
                </c:pt>
                <c:pt idx="38" formatCode="0.0">
                  <c:v>2.6326374629817866</c:v>
                </c:pt>
                <c:pt idx="39" formatCode="0.0">
                  <c:v>2.6215764394534902</c:v>
                </c:pt>
                <c:pt idx="40" formatCode="0.0">
                  <c:v>2.6162168137956496</c:v>
                </c:pt>
                <c:pt idx="41" formatCode="0.0">
                  <c:v>2.622386928134953</c:v>
                </c:pt>
                <c:pt idx="42" formatCode="0.0">
                  <c:v>2.6271387743917098</c:v>
                </c:pt>
                <c:pt idx="43" formatCode="0.0">
                  <c:v>2.6266780990098231</c:v>
                </c:pt>
                <c:pt idx="44" formatCode="0.0">
                  <c:v>2.6143210168092796</c:v>
                </c:pt>
                <c:pt idx="45" formatCode="0.0">
                  <c:v>2.6065738018267868</c:v>
                </c:pt>
                <c:pt idx="46" formatCode="0.0">
                  <c:v>2.6036059794498931</c:v>
                </c:pt>
                <c:pt idx="47" formatCode="0.0">
                  <c:v>2.6084333340520831</c:v>
                </c:pt>
                <c:pt idx="48" formatCode="0.0">
                  <c:v>2.6148710933590067</c:v>
                </c:pt>
                <c:pt idx="49" formatCode="0.0">
                  <c:v>2.620590600658367</c:v>
                </c:pt>
                <c:pt idx="50" formatCode="0.0">
                  <c:v>2.6281062535301998</c:v>
                </c:pt>
                <c:pt idx="51" formatCode="0.0">
                  <c:v>2.6349623063769303</c:v>
                </c:pt>
                <c:pt idx="52" formatCode="0.0">
                  <c:v>2.6425821211830303</c:v>
                </c:pt>
                <c:pt idx="53" formatCode="0.0">
                  <c:v>2.6342857727998434</c:v>
                </c:pt>
                <c:pt idx="54" formatCode="0.0">
                  <c:v>2.6242856546652269</c:v>
                </c:pt>
                <c:pt idx="55" formatCode="0.0">
                  <c:v>2.6218869060254666</c:v>
                </c:pt>
                <c:pt idx="56" formatCode="0.0">
                  <c:v>2.6448262708158929</c:v>
                </c:pt>
                <c:pt idx="57" formatCode="0.0">
                  <c:v>2.6800190822220102</c:v>
                </c:pt>
                <c:pt idx="58" formatCode="0.0">
                  <c:v>2.7212273293361799</c:v>
                </c:pt>
                <c:pt idx="59" formatCode="0.0">
                  <c:v>2.757829845586603</c:v>
                </c:pt>
                <c:pt idx="60" formatCode="0.0">
                  <c:v>2.7776979418441496</c:v>
                </c:pt>
                <c:pt idx="61" formatCode="0.0">
                  <c:v>2.7852069956823229</c:v>
                </c:pt>
                <c:pt idx="62" formatCode="0.0">
                  <c:v>2.7765463990799901</c:v>
                </c:pt>
                <c:pt idx="63" formatCode="0.0">
                  <c:v>2.7627555096969068</c:v>
                </c:pt>
                <c:pt idx="64" formatCode="0.0">
                  <c:v>2.7395312450826563</c:v>
                </c:pt>
                <c:pt idx="65" formatCode="0.0">
                  <c:v>2.7193180003180366</c:v>
                </c:pt>
                <c:pt idx="66" formatCode="0.0">
                  <c:v>2.7103950962023866</c:v>
                </c:pt>
                <c:pt idx="67" formatCode="0.0">
                  <c:v>2.7011767426449897</c:v>
                </c:pt>
                <c:pt idx="68" formatCode="0.0">
                  <c:v>2.6935871989434066</c:v>
                </c:pt>
                <c:pt idx="69" formatCode="0.0">
                  <c:v>2.6369454371216565</c:v>
                </c:pt>
                <c:pt idx="70" formatCode="0.0">
                  <c:v>2.5728731959049367</c:v>
                </c:pt>
                <c:pt idx="71" formatCode="0.0">
                  <c:v>2.5010003247137469</c:v>
                </c:pt>
                <c:pt idx="72" formatCode="0.0">
                  <c:v>2.4931132694805238</c:v>
                </c:pt>
                <c:pt idx="73" formatCode="0.0">
                  <c:v>2.4984527258466001</c:v>
                </c:pt>
                <c:pt idx="74" formatCode="0.0">
                  <c:v>2.5109988279821103</c:v>
                </c:pt>
                <c:pt idx="75" formatCode="0.0">
                  <c:v>2.4910751657875001</c:v>
                </c:pt>
                <c:pt idx="76" formatCode="0.0">
                  <c:v>2.466056696307747</c:v>
                </c:pt>
                <c:pt idx="77" formatCode="0.0">
                  <c:v>2.4423909153912735</c:v>
                </c:pt>
                <c:pt idx="78" formatCode="0.0">
                  <c:v>2.4270725996096267</c:v>
                </c:pt>
                <c:pt idx="79" formatCode="0.0">
                  <c:v>2.41713768319417</c:v>
                </c:pt>
                <c:pt idx="80" formatCode="0.0">
                  <c:v>2.4038219440044699</c:v>
                </c:pt>
                <c:pt idx="81" formatCode="0.0">
                  <c:v>2.385467160688393</c:v>
                </c:pt>
                <c:pt idx="82" formatCode="0.0">
                  <c:v>2.3631576284861766</c:v>
                </c:pt>
                <c:pt idx="83" formatCode="0.0">
                  <c:v>2.3401746337295202</c:v>
                </c:pt>
                <c:pt idx="84" formatCode="0.0">
                  <c:v>2.3291306986682101</c:v>
                </c:pt>
                <c:pt idx="85" formatCode="0.0">
                  <c:v>2.3258771280950032</c:v>
                </c:pt>
                <c:pt idx="86" formatCode="0.0">
                  <c:v>2.3195626514350733</c:v>
                </c:pt>
                <c:pt idx="87" formatCode="0.0">
                  <c:v>2.3087409661050571</c:v>
                </c:pt>
                <c:pt idx="88" formatCode="0.0">
                  <c:v>2.2951062281815502</c:v>
                </c:pt>
                <c:pt idx="89" formatCode="0.0">
                  <c:v>2.2869833586566801</c:v>
                </c:pt>
                <c:pt idx="90" formatCode="0.0">
                  <c:v>2.2823450455603367</c:v>
                </c:pt>
                <c:pt idx="91" formatCode="0.0">
                  <c:v>2.28560120572801</c:v>
                </c:pt>
                <c:pt idx="92" formatCode="0.0">
                  <c:v>2.3073875097733598</c:v>
                </c:pt>
                <c:pt idx="93" formatCode="0.0">
                  <c:v>2.3553978239680498</c:v>
                </c:pt>
                <c:pt idx="94" formatCode="0.0">
                  <c:v>2.4136883620090899</c:v>
                </c:pt>
                <c:pt idx="95" formatCode="0.0">
                  <c:v>2.47144365125946</c:v>
                </c:pt>
                <c:pt idx="96" formatCode="0.0">
                  <c:v>2.5139369547400201</c:v>
                </c:pt>
                <c:pt idx="97" formatCode="0.0">
                  <c:v>2.5474466725469065</c:v>
                </c:pt>
                <c:pt idx="98" formatCode="0.0">
                  <c:v>2.5792831204570263</c:v>
                </c:pt>
                <c:pt idx="99" formatCode="0.0">
                  <c:v>2.6159886457514467</c:v>
                </c:pt>
                <c:pt idx="100" formatCode="0.0">
                  <c:v>2.6645860168766435</c:v>
                </c:pt>
                <c:pt idx="101" formatCode="0.0">
                  <c:v>2.7164987539482599</c:v>
                </c:pt>
                <c:pt idx="102" formatCode="0.0">
                  <c:v>2.7681923490209095</c:v>
                </c:pt>
                <c:pt idx="103" formatCode="0.0">
                  <c:v>2.8145838364736835</c:v>
                </c:pt>
                <c:pt idx="104" formatCode="0.0">
                  <c:v>2.8626730747784599</c:v>
                </c:pt>
                <c:pt idx="105" formatCode="0.0">
                  <c:v>2.9133461970237868</c:v>
                </c:pt>
                <c:pt idx="106" formatCode="0.0">
                  <c:v>2.9663814330377565</c:v>
                </c:pt>
                <c:pt idx="107" formatCode="0.0">
                  <c:v>3.0230067929960636</c:v>
                </c:pt>
                <c:pt idx="108" formatCode="0.0">
                  <c:v>3.08742362869121</c:v>
                </c:pt>
                <c:pt idx="109" formatCode="0.0">
                  <c:v>3.1598058533431299</c:v>
                </c:pt>
                <c:pt idx="110" formatCode="0.0">
                  <c:v>3.2373434375404835</c:v>
                </c:pt>
                <c:pt idx="111" formatCode="0.0">
                  <c:v>3.3184957939762163</c:v>
                </c:pt>
                <c:pt idx="112" formatCode="0.0">
                  <c:v>3.4004952868519833</c:v>
                </c:pt>
                <c:pt idx="113" formatCode="0.0">
                  <c:v>3.4783090357077135</c:v>
                </c:pt>
                <c:pt idx="114" formatCode="0.0">
                  <c:v>3.54962538952902</c:v>
                </c:pt>
                <c:pt idx="115" formatCode="0.0">
                  <c:v>3.6161791051522267</c:v>
                </c:pt>
                <c:pt idx="116" formatCode="0.0">
                  <c:v>3.6701519744451265</c:v>
                </c:pt>
                <c:pt idx="117" formatCode="0.0">
                  <c:v>3.7076169634422662</c:v>
                </c:pt>
                <c:pt idx="118" formatCode="0.0">
                  <c:v>3.7421085022616101</c:v>
                </c:pt>
                <c:pt idx="119" formatCode="0.0">
                  <c:v>3.773833094359333</c:v>
                </c:pt>
                <c:pt idx="120" formatCode="0.0">
                  <c:v>3.802981179663607</c:v>
                </c:pt>
                <c:pt idx="121" formatCode="0.0">
                  <c:v>3.8122790926094434</c:v>
                </c:pt>
                <c:pt idx="122" formatCode="0.0">
                  <c:v>3.8295165548767502</c:v>
                </c:pt>
                <c:pt idx="123" formatCode="0.0">
                  <c:v>3.8452241937378298</c:v>
                </c:pt>
                <c:pt idx="124" formatCode="0.0">
                  <c:v>3.8628838193983768</c:v>
                </c:pt>
                <c:pt idx="125" formatCode="0.0">
                  <c:v>3.8694074233857036</c:v>
                </c:pt>
                <c:pt idx="126" formatCode="0.0">
                  <c:v>3.8811314709686564</c:v>
                </c:pt>
                <c:pt idx="127" formatCode="0.0">
                  <c:v>3.8953111563946465</c:v>
                </c:pt>
                <c:pt idx="128" formatCode="0.0">
                  <c:v>3.9080526500921935</c:v>
                </c:pt>
                <c:pt idx="129" formatCode="0.0">
                  <c:v>3.9139959949724266</c:v>
                </c:pt>
                <c:pt idx="130" formatCode="0.0">
                  <c:v>3.922089801009943</c:v>
                </c:pt>
                <c:pt idx="131" formatCode="0.0">
                  <c:v>3.9289951009663571</c:v>
                </c:pt>
                <c:pt idx="132" formatCode="0.0">
                  <c:v>3.9423140032437396</c:v>
                </c:pt>
                <c:pt idx="133" formatCode="0.0">
                  <c:v>3.9480050212938167</c:v>
                </c:pt>
                <c:pt idx="134" formatCode="0.0">
                  <c:v>3.9492672894926701</c:v>
                </c:pt>
                <c:pt idx="135" formatCode="0.0">
                  <c:v>3.9479969029632933</c:v>
                </c:pt>
                <c:pt idx="136" formatCode="0.0">
                  <c:v>3.9522917158417799</c:v>
                </c:pt>
                <c:pt idx="137" formatCode="0.0">
                  <c:v>3.9595434840376833</c:v>
                </c:pt>
                <c:pt idx="138" formatCode="0.0">
                  <c:v>3.9570606368789303</c:v>
                </c:pt>
                <c:pt idx="139" formatCode="0.0">
                  <c:v>3.9526739469296097</c:v>
                </c:pt>
                <c:pt idx="140" formatCode="0.0">
                  <c:v>3.9586796249333136</c:v>
                </c:pt>
                <c:pt idx="141" formatCode="0.0">
                  <c:v>3.9603126098030201</c:v>
                </c:pt>
                <c:pt idx="142" formatCode="0.0">
                  <c:v>3.9555545170709299</c:v>
                </c:pt>
                <c:pt idx="143" formatCode="0.0">
                  <c:v>3.94065107432179</c:v>
                </c:pt>
                <c:pt idx="144" formatCode="0.0">
                  <c:v>3.9330906138989499</c:v>
                </c:pt>
                <c:pt idx="145" formatCode="0.0">
                  <c:v>3.9354609849802169</c:v>
                </c:pt>
                <c:pt idx="146" formatCode="0.0">
                  <c:v>3.9413686748419301</c:v>
                </c:pt>
                <c:pt idx="147" formatCode="0.0">
                  <c:v>3.9465237909311899</c:v>
                </c:pt>
                <c:pt idx="148" formatCode="0.0">
                  <c:v>3.9494158556645598</c:v>
                </c:pt>
                <c:pt idx="149" formatCode="0.0">
                  <c:v>3.9480606645582328</c:v>
                </c:pt>
                <c:pt idx="150" formatCode="0.0">
                  <c:v>3.9501696839995764</c:v>
                </c:pt>
                <c:pt idx="151" formatCode="0.0">
                  <c:v>3.9509309472533332</c:v>
                </c:pt>
                <c:pt idx="152" formatCode="0.0">
                  <c:v>3.9540217605828034</c:v>
                </c:pt>
                <c:pt idx="153" formatCode="0.0">
                  <c:v>4.0048341228411095</c:v>
                </c:pt>
                <c:pt idx="154" formatCode="0.0">
                  <c:v>4.0507991481687666</c:v>
                </c:pt>
                <c:pt idx="155" formatCode="0.0">
                  <c:v>4.0390909704590596</c:v>
                </c:pt>
                <c:pt idx="156" formatCode="0.0">
                  <c:v>3.9772351802726198</c:v>
                </c:pt>
              </c:numCache>
            </c:numRef>
          </c:val>
          <c:smooth val="0"/>
        </c:ser>
        <c:ser>
          <c:idx val="2"/>
          <c:order val="2"/>
          <c:tx>
            <c:strRef>
              <c:f>Datablad!$D$3</c:f>
              <c:strCache>
                <c:ptCount val="1"/>
                <c:pt idx="0">
                  <c:v>Födda utanför Europa</c:v>
                </c:pt>
              </c:strCache>
            </c:strRef>
          </c:tx>
          <c:spPr>
            <a:ln w="12700">
              <a:solidFill>
                <a:srgbClr val="000000"/>
              </a:solidFill>
              <a:prstDash val="dash"/>
            </a:ln>
          </c:spPr>
          <c:marker>
            <c:symbol val="none"/>
          </c:marker>
          <c:cat>
            <c:numRef>
              <c:f>Datablad!$A$4:$A$160</c:f>
              <c:numCache>
                <c:formatCode>mmm\-yy</c:formatCode>
                <c:ptCount val="157"/>
                <c:pt idx="0">
                  <c:v>36892</c:v>
                </c:pt>
                <c:pt idx="1">
                  <c:v>36923</c:v>
                </c:pt>
                <c:pt idx="2">
                  <c:v>36951</c:v>
                </c:pt>
                <c:pt idx="3">
                  <c:v>36982</c:v>
                </c:pt>
                <c:pt idx="4">
                  <c:v>37012</c:v>
                </c:pt>
                <c:pt idx="5">
                  <c:v>37043</c:v>
                </c:pt>
                <c:pt idx="6">
                  <c:v>37073</c:v>
                </c:pt>
                <c:pt idx="7">
                  <c:v>37104</c:v>
                </c:pt>
                <c:pt idx="8">
                  <c:v>37135</c:v>
                </c:pt>
                <c:pt idx="9">
                  <c:v>37165</c:v>
                </c:pt>
                <c:pt idx="10">
                  <c:v>37196</c:v>
                </c:pt>
                <c:pt idx="11">
                  <c:v>37226</c:v>
                </c:pt>
                <c:pt idx="12">
                  <c:v>37257</c:v>
                </c:pt>
                <c:pt idx="13">
                  <c:v>37288</c:v>
                </c:pt>
                <c:pt idx="14">
                  <c:v>37316</c:v>
                </c:pt>
                <c:pt idx="15">
                  <c:v>37347</c:v>
                </c:pt>
                <c:pt idx="16">
                  <c:v>37377</c:v>
                </c:pt>
                <c:pt idx="17">
                  <c:v>37408</c:v>
                </c:pt>
                <c:pt idx="18">
                  <c:v>37438</c:v>
                </c:pt>
                <c:pt idx="19">
                  <c:v>37469</c:v>
                </c:pt>
                <c:pt idx="20">
                  <c:v>37500</c:v>
                </c:pt>
                <c:pt idx="21">
                  <c:v>37530</c:v>
                </c:pt>
                <c:pt idx="22">
                  <c:v>37561</c:v>
                </c:pt>
                <c:pt idx="23">
                  <c:v>37591</c:v>
                </c:pt>
                <c:pt idx="24">
                  <c:v>37622</c:v>
                </c:pt>
                <c:pt idx="25">
                  <c:v>37653</c:v>
                </c:pt>
                <c:pt idx="26">
                  <c:v>37681</c:v>
                </c:pt>
                <c:pt idx="27">
                  <c:v>37712</c:v>
                </c:pt>
                <c:pt idx="28">
                  <c:v>37742</c:v>
                </c:pt>
                <c:pt idx="29">
                  <c:v>37773</c:v>
                </c:pt>
                <c:pt idx="30">
                  <c:v>37803</c:v>
                </c:pt>
                <c:pt idx="31">
                  <c:v>37834</c:v>
                </c:pt>
                <c:pt idx="32">
                  <c:v>37865</c:v>
                </c:pt>
                <c:pt idx="33">
                  <c:v>37895</c:v>
                </c:pt>
                <c:pt idx="34">
                  <c:v>37926</c:v>
                </c:pt>
                <c:pt idx="35">
                  <c:v>37956</c:v>
                </c:pt>
                <c:pt idx="36">
                  <c:v>37987</c:v>
                </c:pt>
                <c:pt idx="37">
                  <c:v>38018</c:v>
                </c:pt>
                <c:pt idx="38">
                  <c:v>38047</c:v>
                </c:pt>
                <c:pt idx="39">
                  <c:v>38078</c:v>
                </c:pt>
                <c:pt idx="40">
                  <c:v>38108</c:v>
                </c:pt>
                <c:pt idx="41">
                  <c:v>38139</c:v>
                </c:pt>
                <c:pt idx="42">
                  <c:v>38169</c:v>
                </c:pt>
                <c:pt idx="43">
                  <c:v>38200</c:v>
                </c:pt>
                <c:pt idx="44">
                  <c:v>38231</c:v>
                </c:pt>
                <c:pt idx="45">
                  <c:v>38261</c:v>
                </c:pt>
                <c:pt idx="46">
                  <c:v>38292</c:v>
                </c:pt>
                <c:pt idx="47">
                  <c:v>38322</c:v>
                </c:pt>
                <c:pt idx="48">
                  <c:v>38353</c:v>
                </c:pt>
                <c:pt idx="49">
                  <c:v>38384</c:v>
                </c:pt>
                <c:pt idx="50">
                  <c:v>38412</c:v>
                </c:pt>
                <c:pt idx="51">
                  <c:v>38443</c:v>
                </c:pt>
                <c:pt idx="52">
                  <c:v>38473</c:v>
                </c:pt>
                <c:pt idx="53">
                  <c:v>38504</c:v>
                </c:pt>
                <c:pt idx="54">
                  <c:v>38534</c:v>
                </c:pt>
                <c:pt idx="55">
                  <c:v>38565</c:v>
                </c:pt>
                <c:pt idx="56">
                  <c:v>38596</c:v>
                </c:pt>
                <c:pt idx="57">
                  <c:v>38626</c:v>
                </c:pt>
                <c:pt idx="58">
                  <c:v>38657</c:v>
                </c:pt>
                <c:pt idx="59">
                  <c:v>38687</c:v>
                </c:pt>
                <c:pt idx="60">
                  <c:v>38718</c:v>
                </c:pt>
                <c:pt idx="61">
                  <c:v>38749</c:v>
                </c:pt>
                <c:pt idx="62">
                  <c:v>38777</c:v>
                </c:pt>
                <c:pt idx="63">
                  <c:v>38808</c:v>
                </c:pt>
                <c:pt idx="64">
                  <c:v>38838</c:v>
                </c:pt>
                <c:pt idx="65">
                  <c:v>38869</c:v>
                </c:pt>
                <c:pt idx="66">
                  <c:v>38899</c:v>
                </c:pt>
                <c:pt idx="67">
                  <c:v>38930</c:v>
                </c:pt>
                <c:pt idx="68">
                  <c:v>38961</c:v>
                </c:pt>
                <c:pt idx="69">
                  <c:v>38991</c:v>
                </c:pt>
                <c:pt idx="70">
                  <c:v>39022</c:v>
                </c:pt>
                <c:pt idx="71">
                  <c:v>39052</c:v>
                </c:pt>
                <c:pt idx="72">
                  <c:v>39083</c:v>
                </c:pt>
                <c:pt idx="73">
                  <c:v>39114</c:v>
                </c:pt>
                <c:pt idx="74">
                  <c:v>39142</c:v>
                </c:pt>
                <c:pt idx="75">
                  <c:v>39173</c:v>
                </c:pt>
                <c:pt idx="76">
                  <c:v>39203</c:v>
                </c:pt>
                <c:pt idx="77">
                  <c:v>39234</c:v>
                </c:pt>
                <c:pt idx="78">
                  <c:v>39264</c:v>
                </c:pt>
                <c:pt idx="79">
                  <c:v>39295</c:v>
                </c:pt>
                <c:pt idx="80">
                  <c:v>39326</c:v>
                </c:pt>
                <c:pt idx="81">
                  <c:v>39356</c:v>
                </c:pt>
                <c:pt idx="82">
                  <c:v>39387</c:v>
                </c:pt>
                <c:pt idx="83">
                  <c:v>39417</c:v>
                </c:pt>
                <c:pt idx="84">
                  <c:v>39448</c:v>
                </c:pt>
                <c:pt idx="85">
                  <c:v>39479</c:v>
                </c:pt>
                <c:pt idx="86">
                  <c:v>39508</c:v>
                </c:pt>
                <c:pt idx="87">
                  <c:v>39539</c:v>
                </c:pt>
                <c:pt idx="88">
                  <c:v>39569</c:v>
                </c:pt>
                <c:pt idx="89">
                  <c:v>39600</c:v>
                </c:pt>
                <c:pt idx="90">
                  <c:v>39630</c:v>
                </c:pt>
                <c:pt idx="91">
                  <c:v>39661</c:v>
                </c:pt>
                <c:pt idx="92">
                  <c:v>39692</c:v>
                </c:pt>
                <c:pt idx="93">
                  <c:v>39722</c:v>
                </c:pt>
                <c:pt idx="94">
                  <c:v>39753</c:v>
                </c:pt>
                <c:pt idx="95">
                  <c:v>39783</c:v>
                </c:pt>
                <c:pt idx="96">
                  <c:v>39814</c:v>
                </c:pt>
                <c:pt idx="97">
                  <c:v>39845</c:v>
                </c:pt>
                <c:pt idx="98">
                  <c:v>39873</c:v>
                </c:pt>
                <c:pt idx="99">
                  <c:v>39904</c:v>
                </c:pt>
                <c:pt idx="100">
                  <c:v>39934</c:v>
                </c:pt>
                <c:pt idx="101">
                  <c:v>39965</c:v>
                </c:pt>
                <c:pt idx="102">
                  <c:v>39995</c:v>
                </c:pt>
                <c:pt idx="103">
                  <c:v>40026</c:v>
                </c:pt>
                <c:pt idx="104">
                  <c:v>40057</c:v>
                </c:pt>
                <c:pt idx="105">
                  <c:v>40087</c:v>
                </c:pt>
                <c:pt idx="106">
                  <c:v>40118</c:v>
                </c:pt>
                <c:pt idx="107">
                  <c:v>40148</c:v>
                </c:pt>
                <c:pt idx="108">
                  <c:v>40179</c:v>
                </c:pt>
                <c:pt idx="109">
                  <c:v>40210</c:v>
                </c:pt>
                <c:pt idx="110">
                  <c:v>40238</c:v>
                </c:pt>
                <c:pt idx="111">
                  <c:v>40269</c:v>
                </c:pt>
                <c:pt idx="112">
                  <c:v>40299</c:v>
                </c:pt>
                <c:pt idx="113">
                  <c:v>40330</c:v>
                </c:pt>
                <c:pt idx="114">
                  <c:v>40360</c:v>
                </c:pt>
                <c:pt idx="115">
                  <c:v>40391</c:v>
                </c:pt>
                <c:pt idx="116">
                  <c:v>40422</c:v>
                </c:pt>
                <c:pt idx="117">
                  <c:v>40452</c:v>
                </c:pt>
                <c:pt idx="118">
                  <c:v>40483</c:v>
                </c:pt>
                <c:pt idx="119">
                  <c:v>40513</c:v>
                </c:pt>
                <c:pt idx="120">
                  <c:v>40544</c:v>
                </c:pt>
                <c:pt idx="121">
                  <c:v>40575</c:v>
                </c:pt>
                <c:pt idx="122">
                  <c:v>40603</c:v>
                </c:pt>
                <c:pt idx="123">
                  <c:v>40634</c:v>
                </c:pt>
                <c:pt idx="124">
                  <c:v>40664</c:v>
                </c:pt>
                <c:pt idx="125">
                  <c:v>40695</c:v>
                </c:pt>
                <c:pt idx="126">
                  <c:v>40725</c:v>
                </c:pt>
                <c:pt idx="127">
                  <c:v>40756</c:v>
                </c:pt>
                <c:pt idx="128">
                  <c:v>40787</c:v>
                </c:pt>
                <c:pt idx="129">
                  <c:v>40817</c:v>
                </c:pt>
                <c:pt idx="130">
                  <c:v>40848</c:v>
                </c:pt>
                <c:pt idx="131">
                  <c:v>40878</c:v>
                </c:pt>
                <c:pt idx="132">
                  <c:v>40909</c:v>
                </c:pt>
                <c:pt idx="133">
                  <c:v>40940</c:v>
                </c:pt>
                <c:pt idx="134">
                  <c:v>40969</c:v>
                </c:pt>
                <c:pt idx="135">
                  <c:v>41000</c:v>
                </c:pt>
                <c:pt idx="136">
                  <c:v>41030</c:v>
                </c:pt>
                <c:pt idx="137">
                  <c:v>41061</c:v>
                </c:pt>
                <c:pt idx="138">
                  <c:v>41091</c:v>
                </c:pt>
                <c:pt idx="139">
                  <c:v>41122</c:v>
                </c:pt>
                <c:pt idx="140">
                  <c:v>41153</c:v>
                </c:pt>
                <c:pt idx="141">
                  <c:v>41183</c:v>
                </c:pt>
                <c:pt idx="142">
                  <c:v>41214</c:v>
                </c:pt>
                <c:pt idx="143">
                  <c:v>41244</c:v>
                </c:pt>
                <c:pt idx="144">
                  <c:v>41275</c:v>
                </c:pt>
                <c:pt idx="145">
                  <c:v>41306</c:v>
                </c:pt>
                <c:pt idx="146">
                  <c:v>41334</c:v>
                </c:pt>
                <c:pt idx="147">
                  <c:v>41365</c:v>
                </c:pt>
                <c:pt idx="148">
                  <c:v>41395</c:v>
                </c:pt>
                <c:pt idx="149">
                  <c:v>41426</c:v>
                </c:pt>
                <c:pt idx="150">
                  <c:v>41456</c:v>
                </c:pt>
                <c:pt idx="151">
                  <c:v>41487</c:v>
                </c:pt>
                <c:pt idx="152">
                  <c:v>41518</c:v>
                </c:pt>
                <c:pt idx="153">
                  <c:v>41548</c:v>
                </c:pt>
                <c:pt idx="154">
                  <c:v>41579</c:v>
                </c:pt>
                <c:pt idx="155">
                  <c:v>41609</c:v>
                </c:pt>
                <c:pt idx="156">
                  <c:v>41640</c:v>
                </c:pt>
              </c:numCache>
            </c:numRef>
          </c:cat>
          <c:val>
            <c:numRef>
              <c:f>Datablad!$D$4:$D$160</c:f>
              <c:numCache>
                <c:formatCode>General</c:formatCode>
                <c:ptCount val="157"/>
                <c:pt idx="50" formatCode="0.0">
                  <c:v>4.438857996349296</c:v>
                </c:pt>
                <c:pt idx="51" formatCode="0.0">
                  <c:v>4.4617255913238871</c:v>
                </c:pt>
                <c:pt idx="52" formatCode="0.0">
                  <c:v>4.4930371414152193</c:v>
                </c:pt>
                <c:pt idx="53" formatCode="0.0">
                  <c:v>4.5228144775237933</c:v>
                </c:pt>
                <c:pt idx="54" formatCode="0.0">
                  <c:v>4.5442850569866975</c:v>
                </c:pt>
                <c:pt idx="55" formatCode="0.0">
                  <c:v>4.5594088435196793</c:v>
                </c:pt>
                <c:pt idx="56" formatCode="0.0">
                  <c:v>4.5703234749300732</c:v>
                </c:pt>
                <c:pt idx="57" formatCode="0.0">
                  <c:v>4.6124451612535733</c:v>
                </c:pt>
                <c:pt idx="58" formatCode="0.0">
                  <c:v>4.6730512429303337</c:v>
                </c:pt>
                <c:pt idx="59" formatCode="0.0">
                  <c:v>4.7469466363799571</c:v>
                </c:pt>
                <c:pt idx="60" formatCode="0.0">
                  <c:v>4.7933458243848932</c:v>
                </c:pt>
                <c:pt idx="61" formatCode="0.0">
                  <c:v>4.8186448908228838</c:v>
                </c:pt>
                <c:pt idx="62" formatCode="0.0">
                  <c:v>4.8348170917286435</c:v>
                </c:pt>
                <c:pt idx="63" formatCode="0.0">
                  <c:v>4.8446980463058269</c:v>
                </c:pt>
                <c:pt idx="64" formatCode="0.0">
                  <c:v>4.840278082815427</c:v>
                </c:pt>
                <c:pt idx="65" formatCode="0.0">
                  <c:v>4.8288616532329129</c:v>
                </c:pt>
                <c:pt idx="66" formatCode="0.0">
                  <c:v>4.8203082527720662</c:v>
                </c:pt>
                <c:pt idx="67" formatCode="0.0">
                  <c:v>4.8086305633591566</c:v>
                </c:pt>
                <c:pt idx="68" formatCode="0.0">
                  <c:v>4.7846464030899432</c:v>
                </c:pt>
                <c:pt idx="69" formatCode="0.0">
                  <c:v>4.7167465346770703</c:v>
                </c:pt>
                <c:pt idx="70" formatCode="0.0">
                  <c:v>4.6387985714766033</c:v>
                </c:pt>
                <c:pt idx="71" formatCode="0.0">
                  <c:v>4.5566330903631433</c:v>
                </c:pt>
                <c:pt idx="72" formatCode="0.0">
                  <c:v>4.4853140990296074</c:v>
                </c:pt>
                <c:pt idx="73" formatCode="0.0">
                  <c:v>4.4296604826146968</c:v>
                </c:pt>
                <c:pt idx="74" formatCode="0.0">
                  <c:v>4.3840761827643311</c:v>
                </c:pt>
                <c:pt idx="75" formatCode="0.0">
                  <c:v>4.3556820244940129</c:v>
                </c:pt>
                <c:pt idx="76" formatCode="0.0">
                  <c:v>4.2940845339934901</c:v>
                </c:pt>
                <c:pt idx="77" formatCode="0.0">
                  <c:v>4.2286411361236267</c:v>
                </c:pt>
                <c:pt idx="78" formatCode="0.0">
                  <c:v>4.1596341407011463</c:v>
                </c:pt>
                <c:pt idx="79" formatCode="0.0">
                  <c:v>4.1334637023852165</c:v>
                </c:pt>
                <c:pt idx="80" formatCode="0.0">
                  <c:v>4.1142131985064099</c:v>
                </c:pt>
                <c:pt idx="81" formatCode="0.0">
                  <c:v>4.0962861043793932</c:v>
                </c:pt>
                <c:pt idx="82" formatCode="0.0">
                  <c:v>4.066865613195513</c:v>
                </c:pt>
                <c:pt idx="83" formatCode="0.0">
                  <c:v>4.04193904589446</c:v>
                </c:pt>
                <c:pt idx="84" formatCode="0.0">
                  <c:v>4.0035189424946571</c:v>
                </c:pt>
                <c:pt idx="85" formatCode="0.0">
                  <c:v>3.9736816221114566</c:v>
                </c:pt>
                <c:pt idx="86" formatCode="0.0">
                  <c:v>3.9385608117195763</c:v>
                </c:pt>
                <c:pt idx="87" formatCode="0.0">
                  <c:v>3.9186391748960596</c:v>
                </c:pt>
                <c:pt idx="88" formatCode="0.0">
                  <c:v>3.9029795387192201</c:v>
                </c:pt>
                <c:pt idx="89" formatCode="0.0">
                  <c:v>3.8958788087355369</c:v>
                </c:pt>
                <c:pt idx="90" formatCode="0.0">
                  <c:v>3.9086902361159601</c:v>
                </c:pt>
                <c:pt idx="91" formatCode="0.0">
                  <c:v>3.936570700124093</c:v>
                </c:pt>
                <c:pt idx="92" formatCode="0.0">
                  <c:v>3.9888866888335301</c:v>
                </c:pt>
                <c:pt idx="93" formatCode="0.0">
                  <c:v>4.0751990193955541</c:v>
                </c:pt>
                <c:pt idx="94" formatCode="0.0">
                  <c:v>4.1792556145876771</c:v>
                </c:pt>
                <c:pt idx="95" formatCode="0.0">
                  <c:v>4.3029259197689305</c:v>
                </c:pt>
                <c:pt idx="96" formatCode="0.0">
                  <c:v>4.4318337448412404</c:v>
                </c:pt>
                <c:pt idx="97" formatCode="0.0">
                  <c:v>4.5623063822079803</c:v>
                </c:pt>
                <c:pt idx="98" formatCode="0.0">
                  <c:v>4.6975099164282037</c:v>
                </c:pt>
                <c:pt idx="99" formatCode="0.0">
                  <c:v>4.8235494561474139</c:v>
                </c:pt>
                <c:pt idx="100" formatCode="0.0">
                  <c:v>4.9698986030818162</c:v>
                </c:pt>
                <c:pt idx="101" formatCode="0.0">
                  <c:v>5.1245772542415899</c:v>
                </c:pt>
                <c:pt idx="102" formatCode="0.0">
                  <c:v>5.2802878663732828</c:v>
                </c:pt>
                <c:pt idx="103" formatCode="0.0">
                  <c:v>5.4070913489241734</c:v>
                </c:pt>
                <c:pt idx="104" formatCode="0.0">
                  <c:v>5.5384670872484101</c:v>
                </c:pt>
                <c:pt idx="105" formatCode="0.0">
                  <c:v>5.6860963740084296</c:v>
                </c:pt>
                <c:pt idx="106" formatCode="0.0">
                  <c:v>5.860326875845506</c:v>
                </c:pt>
                <c:pt idx="107" formatCode="0.0">
                  <c:v>6.0435692798674268</c:v>
                </c:pt>
                <c:pt idx="108" formatCode="0.0">
                  <c:v>6.2472300730831067</c:v>
                </c:pt>
                <c:pt idx="109" formatCode="0.0">
                  <c:v>6.4641593143031999</c:v>
                </c:pt>
                <c:pt idx="110" formatCode="0.0">
                  <c:v>6.6819057422031962</c:v>
                </c:pt>
                <c:pt idx="111" formatCode="0.0">
                  <c:v>6.9198796894872343</c:v>
                </c:pt>
                <c:pt idx="112" formatCode="0.0">
                  <c:v>7.1635350336267232</c:v>
                </c:pt>
                <c:pt idx="113" formatCode="0.0">
                  <c:v>7.3869887535625862</c:v>
                </c:pt>
                <c:pt idx="114" formatCode="0.0">
                  <c:v>7.5655547904856064</c:v>
                </c:pt>
                <c:pt idx="115" formatCode="0.0">
                  <c:v>7.7187195199130612</c:v>
                </c:pt>
                <c:pt idx="116" formatCode="0.0">
                  <c:v>7.8522105462914231</c:v>
                </c:pt>
                <c:pt idx="117" formatCode="0.0">
                  <c:v>7.9671760431527501</c:v>
                </c:pt>
                <c:pt idx="118" formatCode="0.0">
                  <c:v>8.0678938609038902</c:v>
                </c:pt>
                <c:pt idx="119" formatCode="0.0">
                  <c:v>8.1646214884159107</c:v>
                </c:pt>
                <c:pt idx="120" formatCode="0.0">
                  <c:v>8.1759262282836431</c:v>
                </c:pt>
                <c:pt idx="121" formatCode="0.0">
                  <c:v>8.1631624968411334</c:v>
                </c:pt>
                <c:pt idx="122" formatCode="0.0">
                  <c:v>8.1351767266895472</c:v>
                </c:pt>
                <c:pt idx="123" formatCode="0.0">
                  <c:v>8.1832177956376615</c:v>
                </c:pt>
                <c:pt idx="124" formatCode="0.0">
                  <c:v>8.223433824872501</c:v>
                </c:pt>
                <c:pt idx="125" formatCode="0.0">
                  <c:v>8.3010610281222501</c:v>
                </c:pt>
                <c:pt idx="126" formatCode="0.0">
                  <c:v>8.3946740127656607</c:v>
                </c:pt>
                <c:pt idx="127" formatCode="0.0">
                  <c:v>8.5184537160946849</c:v>
                </c:pt>
                <c:pt idx="128" formatCode="0.0">
                  <c:v>8.6003038854478842</c:v>
                </c:pt>
                <c:pt idx="129" formatCode="0.0">
                  <c:v>8.654148512198196</c:v>
                </c:pt>
                <c:pt idx="130" formatCode="0.0">
                  <c:v>8.7325179055368789</c:v>
                </c:pt>
                <c:pt idx="131" formatCode="0.0">
                  <c:v>8.8621788032238271</c:v>
                </c:pt>
                <c:pt idx="132" formatCode="0.0">
                  <c:v>9.0469578344706871</c:v>
                </c:pt>
                <c:pt idx="133" formatCode="0.0">
                  <c:v>9.2303796150456137</c:v>
                </c:pt>
                <c:pt idx="134" formatCode="0.0">
                  <c:v>9.3816244406784417</c:v>
                </c:pt>
                <c:pt idx="135" formatCode="0.0">
                  <c:v>9.499501386976517</c:v>
                </c:pt>
                <c:pt idx="136" formatCode="0.0">
                  <c:v>9.6095998133261116</c:v>
                </c:pt>
                <c:pt idx="137" formatCode="0.0">
                  <c:v>9.7239612373033797</c:v>
                </c:pt>
                <c:pt idx="138" formatCode="0.0">
                  <c:v>9.8180549095460368</c:v>
                </c:pt>
                <c:pt idx="139" formatCode="0.0">
                  <c:v>9.8946523255241612</c:v>
                </c:pt>
                <c:pt idx="140" formatCode="0.0">
                  <c:v>10.00174737593062</c:v>
                </c:pt>
                <c:pt idx="141" formatCode="0.0">
                  <c:v>10.112903747491593</c:v>
                </c:pt>
                <c:pt idx="142" formatCode="0.0">
                  <c:v>10.243387001979899</c:v>
                </c:pt>
                <c:pt idx="143" formatCode="0.0">
                  <c:v>10.144878890626705</c:v>
                </c:pt>
                <c:pt idx="144" formatCode="0.0">
                  <c:v>10.210410507164204</c:v>
                </c:pt>
                <c:pt idx="145" formatCode="0.0">
                  <c:v>10.301392657974469</c:v>
                </c:pt>
                <c:pt idx="146" formatCode="0.0">
                  <c:v>10.567526328337266</c:v>
                </c:pt>
                <c:pt idx="147" formatCode="0.0">
                  <c:v>10.659683730881133</c:v>
                </c:pt>
                <c:pt idx="148" formatCode="0.0">
                  <c:v>10.711244566794667</c:v>
                </c:pt>
                <c:pt idx="149" formatCode="0.0">
                  <c:v>10.780916177262633</c:v>
                </c:pt>
                <c:pt idx="150" formatCode="0.0">
                  <c:v>10.856230210771868</c:v>
                </c:pt>
                <c:pt idx="151" formatCode="0.0">
                  <c:v>10.929835858063464</c:v>
                </c:pt>
                <c:pt idx="152" formatCode="0.0">
                  <c:v>11.036523685360967</c:v>
                </c:pt>
                <c:pt idx="153" formatCode="0.0">
                  <c:v>11.219733931475632</c:v>
                </c:pt>
                <c:pt idx="154" formatCode="0.0">
                  <c:v>11.418415177914966</c:v>
                </c:pt>
                <c:pt idx="155" formatCode="0.0">
                  <c:v>11.556458955382832</c:v>
                </c:pt>
                <c:pt idx="156" formatCode="0.0">
                  <c:v>11.795813737235266</c:v>
                </c:pt>
              </c:numCache>
            </c:numRef>
          </c:val>
          <c:smooth val="0"/>
        </c:ser>
        <c:ser>
          <c:idx val="3"/>
          <c:order val="3"/>
          <c:tx>
            <c:strRef>
              <c:f>Datablad!$E$3</c:f>
              <c:strCache>
                <c:ptCount val="1"/>
                <c:pt idx="0">
                  <c:v>Förgymnasial utb.</c:v>
                </c:pt>
              </c:strCache>
            </c:strRef>
          </c:tx>
          <c:spPr>
            <a:ln w="12700">
              <a:solidFill>
                <a:schemeClr val="bg1">
                  <a:lumMod val="50000"/>
                </a:schemeClr>
              </a:solidFill>
              <a:prstDash val="solid"/>
            </a:ln>
          </c:spPr>
          <c:marker>
            <c:symbol val="none"/>
          </c:marker>
          <c:cat>
            <c:numRef>
              <c:f>Datablad!$A$4:$A$160</c:f>
              <c:numCache>
                <c:formatCode>mmm\-yy</c:formatCode>
                <c:ptCount val="157"/>
                <c:pt idx="0">
                  <c:v>36892</c:v>
                </c:pt>
                <c:pt idx="1">
                  <c:v>36923</c:v>
                </c:pt>
                <c:pt idx="2">
                  <c:v>36951</c:v>
                </c:pt>
                <c:pt idx="3">
                  <c:v>36982</c:v>
                </c:pt>
                <c:pt idx="4">
                  <c:v>37012</c:v>
                </c:pt>
                <c:pt idx="5">
                  <c:v>37043</c:v>
                </c:pt>
                <c:pt idx="6">
                  <c:v>37073</c:v>
                </c:pt>
                <c:pt idx="7">
                  <c:v>37104</c:v>
                </c:pt>
                <c:pt idx="8">
                  <c:v>37135</c:v>
                </c:pt>
                <c:pt idx="9">
                  <c:v>37165</c:v>
                </c:pt>
                <c:pt idx="10">
                  <c:v>37196</c:v>
                </c:pt>
                <c:pt idx="11">
                  <c:v>37226</c:v>
                </c:pt>
                <c:pt idx="12">
                  <c:v>37257</c:v>
                </c:pt>
                <c:pt idx="13">
                  <c:v>37288</c:v>
                </c:pt>
                <c:pt idx="14">
                  <c:v>37316</c:v>
                </c:pt>
                <c:pt idx="15">
                  <c:v>37347</c:v>
                </c:pt>
                <c:pt idx="16">
                  <c:v>37377</c:v>
                </c:pt>
                <c:pt idx="17">
                  <c:v>37408</c:v>
                </c:pt>
                <c:pt idx="18">
                  <c:v>37438</c:v>
                </c:pt>
                <c:pt idx="19">
                  <c:v>37469</c:v>
                </c:pt>
                <c:pt idx="20">
                  <c:v>37500</c:v>
                </c:pt>
                <c:pt idx="21">
                  <c:v>37530</c:v>
                </c:pt>
                <c:pt idx="22">
                  <c:v>37561</c:v>
                </c:pt>
                <c:pt idx="23">
                  <c:v>37591</c:v>
                </c:pt>
                <c:pt idx="24">
                  <c:v>37622</c:v>
                </c:pt>
                <c:pt idx="25">
                  <c:v>37653</c:v>
                </c:pt>
                <c:pt idx="26">
                  <c:v>37681</c:v>
                </c:pt>
                <c:pt idx="27">
                  <c:v>37712</c:v>
                </c:pt>
                <c:pt idx="28">
                  <c:v>37742</c:v>
                </c:pt>
                <c:pt idx="29">
                  <c:v>37773</c:v>
                </c:pt>
                <c:pt idx="30">
                  <c:v>37803</c:v>
                </c:pt>
                <c:pt idx="31">
                  <c:v>37834</c:v>
                </c:pt>
                <c:pt idx="32">
                  <c:v>37865</c:v>
                </c:pt>
                <c:pt idx="33">
                  <c:v>37895</c:v>
                </c:pt>
                <c:pt idx="34">
                  <c:v>37926</c:v>
                </c:pt>
                <c:pt idx="35">
                  <c:v>37956</c:v>
                </c:pt>
                <c:pt idx="36">
                  <c:v>37987</c:v>
                </c:pt>
                <c:pt idx="37">
                  <c:v>38018</c:v>
                </c:pt>
                <c:pt idx="38">
                  <c:v>38047</c:v>
                </c:pt>
                <c:pt idx="39">
                  <c:v>38078</c:v>
                </c:pt>
                <c:pt idx="40">
                  <c:v>38108</c:v>
                </c:pt>
                <c:pt idx="41">
                  <c:v>38139</c:v>
                </c:pt>
                <c:pt idx="42">
                  <c:v>38169</c:v>
                </c:pt>
                <c:pt idx="43">
                  <c:v>38200</c:v>
                </c:pt>
                <c:pt idx="44">
                  <c:v>38231</c:v>
                </c:pt>
                <c:pt idx="45">
                  <c:v>38261</c:v>
                </c:pt>
                <c:pt idx="46">
                  <c:v>38292</c:v>
                </c:pt>
                <c:pt idx="47">
                  <c:v>38322</c:v>
                </c:pt>
                <c:pt idx="48">
                  <c:v>38353</c:v>
                </c:pt>
                <c:pt idx="49">
                  <c:v>38384</c:v>
                </c:pt>
                <c:pt idx="50">
                  <c:v>38412</c:v>
                </c:pt>
                <c:pt idx="51">
                  <c:v>38443</c:v>
                </c:pt>
                <c:pt idx="52">
                  <c:v>38473</c:v>
                </c:pt>
                <c:pt idx="53">
                  <c:v>38504</c:v>
                </c:pt>
                <c:pt idx="54">
                  <c:v>38534</c:v>
                </c:pt>
                <c:pt idx="55">
                  <c:v>38565</c:v>
                </c:pt>
                <c:pt idx="56">
                  <c:v>38596</c:v>
                </c:pt>
                <c:pt idx="57">
                  <c:v>38626</c:v>
                </c:pt>
                <c:pt idx="58">
                  <c:v>38657</c:v>
                </c:pt>
                <c:pt idx="59">
                  <c:v>38687</c:v>
                </c:pt>
                <c:pt idx="60">
                  <c:v>38718</c:v>
                </c:pt>
                <c:pt idx="61">
                  <c:v>38749</c:v>
                </c:pt>
                <c:pt idx="62">
                  <c:v>38777</c:v>
                </c:pt>
                <c:pt idx="63">
                  <c:v>38808</c:v>
                </c:pt>
                <c:pt idx="64">
                  <c:v>38838</c:v>
                </c:pt>
                <c:pt idx="65">
                  <c:v>38869</c:v>
                </c:pt>
                <c:pt idx="66">
                  <c:v>38899</c:v>
                </c:pt>
                <c:pt idx="67">
                  <c:v>38930</c:v>
                </c:pt>
                <c:pt idx="68">
                  <c:v>38961</c:v>
                </c:pt>
                <c:pt idx="69">
                  <c:v>38991</c:v>
                </c:pt>
                <c:pt idx="70">
                  <c:v>39022</c:v>
                </c:pt>
                <c:pt idx="71">
                  <c:v>39052</c:v>
                </c:pt>
                <c:pt idx="72">
                  <c:v>39083</c:v>
                </c:pt>
                <c:pt idx="73">
                  <c:v>39114</c:v>
                </c:pt>
                <c:pt idx="74">
                  <c:v>39142</c:v>
                </c:pt>
                <c:pt idx="75">
                  <c:v>39173</c:v>
                </c:pt>
                <c:pt idx="76">
                  <c:v>39203</c:v>
                </c:pt>
                <c:pt idx="77">
                  <c:v>39234</c:v>
                </c:pt>
                <c:pt idx="78">
                  <c:v>39264</c:v>
                </c:pt>
                <c:pt idx="79">
                  <c:v>39295</c:v>
                </c:pt>
                <c:pt idx="80">
                  <c:v>39326</c:v>
                </c:pt>
                <c:pt idx="81">
                  <c:v>39356</c:v>
                </c:pt>
                <c:pt idx="82">
                  <c:v>39387</c:v>
                </c:pt>
                <c:pt idx="83">
                  <c:v>39417</c:v>
                </c:pt>
                <c:pt idx="84">
                  <c:v>39448</c:v>
                </c:pt>
                <c:pt idx="85">
                  <c:v>39479</c:v>
                </c:pt>
                <c:pt idx="86">
                  <c:v>39508</c:v>
                </c:pt>
                <c:pt idx="87">
                  <c:v>39539</c:v>
                </c:pt>
                <c:pt idx="88">
                  <c:v>39569</c:v>
                </c:pt>
                <c:pt idx="89">
                  <c:v>39600</c:v>
                </c:pt>
                <c:pt idx="90">
                  <c:v>39630</c:v>
                </c:pt>
                <c:pt idx="91">
                  <c:v>39661</c:v>
                </c:pt>
                <c:pt idx="92">
                  <c:v>39692</c:v>
                </c:pt>
                <c:pt idx="93">
                  <c:v>39722</c:v>
                </c:pt>
                <c:pt idx="94">
                  <c:v>39753</c:v>
                </c:pt>
                <c:pt idx="95">
                  <c:v>39783</c:v>
                </c:pt>
                <c:pt idx="96">
                  <c:v>39814</c:v>
                </c:pt>
                <c:pt idx="97">
                  <c:v>39845</c:v>
                </c:pt>
                <c:pt idx="98">
                  <c:v>39873</c:v>
                </c:pt>
                <c:pt idx="99">
                  <c:v>39904</c:v>
                </c:pt>
                <c:pt idx="100">
                  <c:v>39934</c:v>
                </c:pt>
                <c:pt idx="101">
                  <c:v>39965</c:v>
                </c:pt>
                <c:pt idx="102">
                  <c:v>39995</c:v>
                </c:pt>
                <c:pt idx="103">
                  <c:v>40026</c:v>
                </c:pt>
                <c:pt idx="104">
                  <c:v>40057</c:v>
                </c:pt>
                <c:pt idx="105">
                  <c:v>40087</c:v>
                </c:pt>
                <c:pt idx="106">
                  <c:v>40118</c:v>
                </c:pt>
                <c:pt idx="107">
                  <c:v>40148</c:v>
                </c:pt>
                <c:pt idx="108">
                  <c:v>40179</c:v>
                </c:pt>
                <c:pt idx="109">
                  <c:v>40210</c:v>
                </c:pt>
                <c:pt idx="110">
                  <c:v>40238</c:v>
                </c:pt>
                <c:pt idx="111">
                  <c:v>40269</c:v>
                </c:pt>
                <c:pt idx="112">
                  <c:v>40299</c:v>
                </c:pt>
                <c:pt idx="113">
                  <c:v>40330</c:v>
                </c:pt>
                <c:pt idx="114">
                  <c:v>40360</c:v>
                </c:pt>
                <c:pt idx="115">
                  <c:v>40391</c:v>
                </c:pt>
                <c:pt idx="116">
                  <c:v>40422</c:v>
                </c:pt>
                <c:pt idx="117">
                  <c:v>40452</c:v>
                </c:pt>
                <c:pt idx="118">
                  <c:v>40483</c:v>
                </c:pt>
                <c:pt idx="119">
                  <c:v>40513</c:v>
                </c:pt>
                <c:pt idx="120">
                  <c:v>40544</c:v>
                </c:pt>
                <c:pt idx="121">
                  <c:v>40575</c:v>
                </c:pt>
                <c:pt idx="122">
                  <c:v>40603</c:v>
                </c:pt>
                <c:pt idx="123">
                  <c:v>40634</c:v>
                </c:pt>
                <c:pt idx="124">
                  <c:v>40664</c:v>
                </c:pt>
                <c:pt idx="125">
                  <c:v>40695</c:v>
                </c:pt>
                <c:pt idx="126">
                  <c:v>40725</c:v>
                </c:pt>
                <c:pt idx="127">
                  <c:v>40756</c:v>
                </c:pt>
                <c:pt idx="128">
                  <c:v>40787</c:v>
                </c:pt>
                <c:pt idx="129">
                  <c:v>40817</c:v>
                </c:pt>
                <c:pt idx="130">
                  <c:v>40848</c:v>
                </c:pt>
                <c:pt idx="131">
                  <c:v>40878</c:v>
                </c:pt>
                <c:pt idx="132">
                  <c:v>40909</c:v>
                </c:pt>
                <c:pt idx="133">
                  <c:v>40940</c:v>
                </c:pt>
                <c:pt idx="134">
                  <c:v>40969</c:v>
                </c:pt>
                <c:pt idx="135">
                  <c:v>41000</c:v>
                </c:pt>
                <c:pt idx="136">
                  <c:v>41030</c:v>
                </c:pt>
                <c:pt idx="137">
                  <c:v>41061</c:v>
                </c:pt>
                <c:pt idx="138">
                  <c:v>41091</c:v>
                </c:pt>
                <c:pt idx="139">
                  <c:v>41122</c:v>
                </c:pt>
                <c:pt idx="140">
                  <c:v>41153</c:v>
                </c:pt>
                <c:pt idx="141">
                  <c:v>41183</c:v>
                </c:pt>
                <c:pt idx="142">
                  <c:v>41214</c:v>
                </c:pt>
                <c:pt idx="143">
                  <c:v>41244</c:v>
                </c:pt>
                <c:pt idx="144">
                  <c:v>41275</c:v>
                </c:pt>
                <c:pt idx="145">
                  <c:v>41306</c:v>
                </c:pt>
                <c:pt idx="146">
                  <c:v>41334</c:v>
                </c:pt>
                <c:pt idx="147">
                  <c:v>41365</c:v>
                </c:pt>
                <c:pt idx="148">
                  <c:v>41395</c:v>
                </c:pt>
                <c:pt idx="149">
                  <c:v>41426</c:v>
                </c:pt>
                <c:pt idx="150">
                  <c:v>41456</c:v>
                </c:pt>
                <c:pt idx="151">
                  <c:v>41487</c:v>
                </c:pt>
                <c:pt idx="152">
                  <c:v>41518</c:v>
                </c:pt>
                <c:pt idx="153">
                  <c:v>41548</c:v>
                </c:pt>
                <c:pt idx="154">
                  <c:v>41579</c:v>
                </c:pt>
                <c:pt idx="155">
                  <c:v>41609</c:v>
                </c:pt>
                <c:pt idx="156">
                  <c:v>41640</c:v>
                </c:pt>
              </c:numCache>
            </c:numRef>
          </c:cat>
          <c:val>
            <c:numRef>
              <c:f>Datablad!$E$4:$E$160</c:f>
              <c:numCache>
                <c:formatCode>General</c:formatCode>
                <c:ptCount val="157"/>
                <c:pt idx="50" formatCode="0.0">
                  <c:v>3.3757224674323698</c:v>
                </c:pt>
                <c:pt idx="51" formatCode="0.0">
                  <c:v>3.4069801009855403</c:v>
                </c:pt>
                <c:pt idx="52" formatCode="0.0">
                  <c:v>3.447665265526203</c:v>
                </c:pt>
                <c:pt idx="53" formatCode="0.0">
                  <c:v>3.48787332639988</c:v>
                </c:pt>
                <c:pt idx="54" formatCode="0.0">
                  <c:v>3.5198569786044636</c:v>
                </c:pt>
                <c:pt idx="55" formatCode="0.0">
                  <c:v>3.5422234002831039</c:v>
                </c:pt>
                <c:pt idx="56" formatCode="0.0">
                  <c:v>3.57117363337351</c:v>
                </c:pt>
                <c:pt idx="57" formatCode="0.0">
                  <c:v>3.620853817829083</c:v>
                </c:pt>
                <c:pt idx="58" formatCode="0.0">
                  <c:v>3.68513153178713</c:v>
                </c:pt>
                <c:pt idx="59" formatCode="0.0">
                  <c:v>3.7467235511566965</c:v>
                </c:pt>
                <c:pt idx="60" formatCode="0.0">
                  <c:v>3.73583737913928</c:v>
                </c:pt>
                <c:pt idx="61" formatCode="0.0">
                  <c:v>3.712410123846297</c:v>
                </c:pt>
                <c:pt idx="62" formatCode="0.0">
                  <c:v>3.6694702166022601</c:v>
                </c:pt>
                <c:pt idx="63" formatCode="0.0">
                  <c:v>3.674173470785373</c:v>
                </c:pt>
                <c:pt idx="64" formatCode="0.0">
                  <c:v>3.6645472524342098</c:v>
                </c:pt>
                <c:pt idx="65" formatCode="0.0">
                  <c:v>3.6588984448436364</c:v>
                </c:pt>
                <c:pt idx="66" formatCode="0.0">
                  <c:v>3.6603053788737796</c:v>
                </c:pt>
                <c:pt idx="67" formatCode="0.0">
                  <c:v>3.6537449530864534</c:v>
                </c:pt>
                <c:pt idx="68" formatCode="0.0">
                  <c:v>3.64220150210806</c:v>
                </c:pt>
                <c:pt idx="69" formatCode="0.0">
                  <c:v>3.5767808061783604</c:v>
                </c:pt>
                <c:pt idx="70" formatCode="0.0">
                  <c:v>3.5046050325197604</c:v>
                </c:pt>
                <c:pt idx="71" formatCode="0.0">
                  <c:v>3.4271690466739302</c:v>
                </c:pt>
                <c:pt idx="72" formatCode="0.0">
                  <c:v>3.3933473137333769</c:v>
                </c:pt>
                <c:pt idx="73" formatCode="0.0">
                  <c:v>3.3732675198559434</c:v>
                </c:pt>
                <c:pt idx="74" formatCode="0.0">
                  <c:v>3.3581332916636666</c:v>
                </c:pt>
                <c:pt idx="75" formatCode="0.0">
                  <c:v>3.3324336521914835</c:v>
                </c:pt>
                <c:pt idx="76" formatCode="0.0">
                  <c:v>3.2865816127610032</c:v>
                </c:pt>
                <c:pt idx="77" formatCode="0.0">
                  <c:v>3.2371358369021301</c:v>
                </c:pt>
                <c:pt idx="78" formatCode="0.0">
                  <c:v>3.1913476279734101</c:v>
                </c:pt>
                <c:pt idx="79" formatCode="0.0">
                  <c:v>3.1726001225951332</c:v>
                </c:pt>
                <c:pt idx="80" formatCode="0.0">
                  <c:v>3.1634765183285598</c:v>
                </c:pt>
                <c:pt idx="81" formatCode="0.0">
                  <c:v>3.1528413981718431</c:v>
                </c:pt>
                <c:pt idx="82" formatCode="0.0">
                  <c:v>3.1374618789087863</c:v>
                </c:pt>
                <c:pt idx="83" formatCode="0.0">
                  <c:v>3.1155479915704301</c:v>
                </c:pt>
                <c:pt idx="84" formatCode="0.0">
                  <c:v>3.0976035603863301</c:v>
                </c:pt>
                <c:pt idx="85" formatCode="0.0">
                  <c:v>3.0838346338730767</c:v>
                </c:pt>
                <c:pt idx="86" formatCode="0.0">
                  <c:v>3.0692018565821666</c:v>
                </c:pt>
                <c:pt idx="87" formatCode="0.0">
                  <c:v>3.0569870755855901</c:v>
                </c:pt>
                <c:pt idx="88" formatCode="0.0">
                  <c:v>3.0481672317839767</c:v>
                </c:pt>
                <c:pt idx="89" formatCode="0.0">
                  <c:v>3.0429588526388467</c:v>
                </c:pt>
                <c:pt idx="90" formatCode="0.0">
                  <c:v>3.0523552816585702</c:v>
                </c:pt>
                <c:pt idx="91" formatCode="0.0">
                  <c:v>3.0707591688759202</c:v>
                </c:pt>
                <c:pt idx="92" formatCode="0.0">
                  <c:v>3.120611771816153</c:v>
                </c:pt>
                <c:pt idx="93" formatCode="0.0">
                  <c:v>3.1994440333209302</c:v>
                </c:pt>
                <c:pt idx="94" formatCode="0.0">
                  <c:v>3.2913635847335168</c:v>
                </c:pt>
                <c:pt idx="95" formatCode="0.0">
                  <c:v>3.3822277483549334</c:v>
                </c:pt>
                <c:pt idx="96" formatCode="0.0">
                  <c:v>3.5540813295151232</c:v>
                </c:pt>
                <c:pt idx="97" formatCode="0.0">
                  <c:v>3.721291164434037</c:v>
                </c:pt>
                <c:pt idx="98" formatCode="0.0">
                  <c:v>3.8977585711148865</c:v>
                </c:pt>
                <c:pt idx="99" formatCode="0.0">
                  <c:v>3.9970294654408272</c:v>
                </c:pt>
                <c:pt idx="100" formatCode="0.0">
                  <c:v>4.1323469766360743</c:v>
                </c:pt>
                <c:pt idx="101" formatCode="0.0">
                  <c:v>4.2807907940696408</c:v>
                </c:pt>
                <c:pt idx="102" formatCode="0.0">
                  <c:v>4.4277335117018968</c:v>
                </c:pt>
                <c:pt idx="103" formatCode="0.0">
                  <c:v>4.5437006854308573</c:v>
                </c:pt>
                <c:pt idx="104" formatCode="0.0">
                  <c:v>4.6692609420300171</c:v>
                </c:pt>
                <c:pt idx="105" formatCode="0.0">
                  <c:v>4.8120066372360872</c:v>
                </c:pt>
                <c:pt idx="106" formatCode="0.0">
                  <c:v>4.9805577838469199</c:v>
                </c:pt>
                <c:pt idx="107" formatCode="0.0">
                  <c:v>5.1462957940074396</c:v>
                </c:pt>
                <c:pt idx="108" formatCode="0.0">
                  <c:v>5.3045151428685733</c:v>
                </c:pt>
                <c:pt idx="109" formatCode="0.0">
                  <c:v>5.4631673411320669</c:v>
                </c:pt>
                <c:pt idx="110" formatCode="0.0">
                  <c:v>5.6391111363696664</c:v>
                </c:pt>
                <c:pt idx="111" formatCode="0.0">
                  <c:v>5.8400158763028136</c:v>
                </c:pt>
                <c:pt idx="112" formatCode="0.0">
                  <c:v>6.0479458738793106</c:v>
                </c:pt>
                <c:pt idx="113" formatCode="0.0">
                  <c:v>6.2403701146247705</c:v>
                </c:pt>
                <c:pt idx="114" formatCode="0.0">
                  <c:v>6.406308498561434</c:v>
                </c:pt>
                <c:pt idx="115" formatCode="0.0">
                  <c:v>6.5521351847034595</c:v>
                </c:pt>
                <c:pt idx="116" formatCode="0.0">
                  <c:v>6.6745458612685598</c:v>
                </c:pt>
                <c:pt idx="117" formatCode="0.0">
                  <c:v>6.7785109750771637</c:v>
                </c:pt>
                <c:pt idx="118" formatCode="0.0">
                  <c:v>6.8752362867296268</c:v>
                </c:pt>
                <c:pt idx="119" formatCode="0.0">
                  <c:v>6.955673142258747</c:v>
                </c:pt>
                <c:pt idx="120" formatCode="0.0">
                  <c:v>7.0051258080271923</c:v>
                </c:pt>
                <c:pt idx="121" formatCode="0.0">
                  <c:v>7.0195495215497159</c:v>
                </c:pt>
                <c:pt idx="122" formatCode="0.0">
                  <c:v>7.0347297839809499</c:v>
                </c:pt>
                <c:pt idx="123" formatCode="0.0">
                  <c:v>7.0699912859635203</c:v>
                </c:pt>
                <c:pt idx="124" formatCode="0.0">
                  <c:v>7.1064409118826228</c:v>
                </c:pt>
                <c:pt idx="125" formatCode="0.0">
                  <c:v>7.1562538763404966</c:v>
                </c:pt>
                <c:pt idx="126" formatCode="0.0">
                  <c:v>7.2212902939945467</c:v>
                </c:pt>
                <c:pt idx="127" formatCode="0.0">
                  <c:v>7.3079317400370201</c:v>
                </c:pt>
                <c:pt idx="128" formatCode="0.0">
                  <c:v>7.382088440922697</c:v>
                </c:pt>
                <c:pt idx="129" formatCode="0.0">
                  <c:v>7.4355647812558834</c:v>
                </c:pt>
                <c:pt idx="130" formatCode="0.0">
                  <c:v>7.499572975642617</c:v>
                </c:pt>
                <c:pt idx="131" formatCode="0.0">
                  <c:v>7.5715369958983034</c:v>
                </c:pt>
                <c:pt idx="132" formatCode="0.0">
                  <c:v>7.6470243864344596</c:v>
                </c:pt>
                <c:pt idx="133" formatCode="0.0">
                  <c:v>7.7151687140884606</c:v>
                </c:pt>
                <c:pt idx="134" formatCode="0.0">
                  <c:v>7.7753337324350404</c:v>
                </c:pt>
                <c:pt idx="135" formatCode="0.0">
                  <c:v>7.8456464662412531</c:v>
                </c:pt>
                <c:pt idx="136" formatCode="0.0">
                  <c:v>7.9353078479426271</c:v>
                </c:pt>
                <c:pt idx="137" formatCode="0.0">
                  <c:v>8.0388106483703847</c:v>
                </c:pt>
                <c:pt idx="138" formatCode="0.0">
                  <c:v>8.1210084965673612</c:v>
                </c:pt>
                <c:pt idx="139" formatCode="0.0">
                  <c:v>8.1868488821703504</c:v>
                </c:pt>
                <c:pt idx="140" formatCode="0.0">
                  <c:v>8.2545263979613495</c:v>
                </c:pt>
                <c:pt idx="141" formatCode="0.0">
                  <c:v>8.3268787957674739</c:v>
                </c:pt>
                <c:pt idx="142" formatCode="0.0">
                  <c:v>8.3887453880263205</c:v>
                </c:pt>
                <c:pt idx="143" formatCode="0.0">
                  <c:v>8.4293312946816261</c:v>
                </c:pt>
                <c:pt idx="144" formatCode="0.0">
                  <c:v>8.5162457511458101</c:v>
                </c:pt>
                <c:pt idx="145" formatCode="0.0">
                  <c:v>8.6103662848893503</c:v>
                </c:pt>
                <c:pt idx="146" formatCode="0.0">
                  <c:v>8.7158805055214383</c:v>
                </c:pt>
                <c:pt idx="147" formatCode="0.0">
                  <c:v>8.7823615295416602</c:v>
                </c:pt>
                <c:pt idx="148" formatCode="0.0">
                  <c:v>8.8665101158301187</c:v>
                </c:pt>
                <c:pt idx="149" formatCode="0.0">
                  <c:v>8.9433788086754529</c:v>
                </c:pt>
                <c:pt idx="150" formatCode="0.0">
                  <c:v>9.0200716751751226</c:v>
                </c:pt>
                <c:pt idx="151" formatCode="0.0">
                  <c:v>9.0804682372081871</c:v>
                </c:pt>
                <c:pt idx="152" formatCode="0.0">
                  <c:v>9.1695277131135935</c:v>
                </c:pt>
                <c:pt idx="153" formatCode="0.0">
                  <c:v>9.3485207839255029</c:v>
                </c:pt>
                <c:pt idx="154" formatCode="0.0">
                  <c:v>9.5155300354830974</c:v>
                </c:pt>
                <c:pt idx="155" formatCode="0.0">
                  <c:v>9.5832009857448401</c:v>
                </c:pt>
                <c:pt idx="156" formatCode="0.0">
                  <c:v>9.4631586661794902</c:v>
                </c:pt>
              </c:numCache>
            </c:numRef>
          </c:val>
          <c:smooth val="0"/>
        </c:ser>
        <c:ser>
          <c:idx val="5"/>
          <c:order val="4"/>
          <c:tx>
            <c:strRef>
              <c:f>Datablad!$G$3</c:f>
              <c:strCache>
                <c:ptCount val="1"/>
                <c:pt idx="0">
                  <c:v>Samtliga</c:v>
                </c:pt>
              </c:strCache>
            </c:strRef>
          </c:tx>
          <c:spPr>
            <a:ln w="25400">
              <a:solidFill>
                <a:schemeClr val="tx1"/>
              </a:solidFill>
              <a:prstDash val="solid"/>
            </a:ln>
          </c:spPr>
          <c:marker>
            <c:symbol val="none"/>
          </c:marker>
          <c:cat>
            <c:numRef>
              <c:f>Datablad!$A$4:$A$160</c:f>
              <c:numCache>
                <c:formatCode>mmm\-yy</c:formatCode>
                <c:ptCount val="157"/>
                <c:pt idx="0">
                  <c:v>36892</c:v>
                </c:pt>
                <c:pt idx="1">
                  <c:v>36923</c:v>
                </c:pt>
                <c:pt idx="2">
                  <c:v>36951</c:v>
                </c:pt>
                <c:pt idx="3">
                  <c:v>36982</c:v>
                </c:pt>
                <c:pt idx="4">
                  <c:v>37012</c:v>
                </c:pt>
                <c:pt idx="5">
                  <c:v>37043</c:v>
                </c:pt>
                <c:pt idx="6">
                  <c:v>37073</c:v>
                </c:pt>
                <c:pt idx="7">
                  <c:v>37104</c:v>
                </c:pt>
                <c:pt idx="8">
                  <c:v>37135</c:v>
                </c:pt>
                <c:pt idx="9">
                  <c:v>37165</c:v>
                </c:pt>
                <c:pt idx="10">
                  <c:v>37196</c:v>
                </c:pt>
                <c:pt idx="11">
                  <c:v>37226</c:v>
                </c:pt>
                <c:pt idx="12">
                  <c:v>37257</c:v>
                </c:pt>
                <c:pt idx="13">
                  <c:v>37288</c:v>
                </c:pt>
                <c:pt idx="14">
                  <c:v>37316</c:v>
                </c:pt>
                <c:pt idx="15">
                  <c:v>37347</c:v>
                </c:pt>
                <c:pt idx="16">
                  <c:v>37377</c:v>
                </c:pt>
                <c:pt idx="17">
                  <c:v>37408</c:v>
                </c:pt>
                <c:pt idx="18">
                  <c:v>37438</c:v>
                </c:pt>
                <c:pt idx="19">
                  <c:v>37469</c:v>
                </c:pt>
                <c:pt idx="20">
                  <c:v>37500</c:v>
                </c:pt>
                <c:pt idx="21">
                  <c:v>37530</c:v>
                </c:pt>
                <c:pt idx="22">
                  <c:v>37561</c:v>
                </c:pt>
                <c:pt idx="23">
                  <c:v>37591</c:v>
                </c:pt>
                <c:pt idx="24">
                  <c:v>37622</c:v>
                </c:pt>
                <c:pt idx="25">
                  <c:v>37653</c:v>
                </c:pt>
                <c:pt idx="26">
                  <c:v>37681</c:v>
                </c:pt>
                <c:pt idx="27">
                  <c:v>37712</c:v>
                </c:pt>
                <c:pt idx="28">
                  <c:v>37742</c:v>
                </c:pt>
                <c:pt idx="29">
                  <c:v>37773</c:v>
                </c:pt>
                <c:pt idx="30">
                  <c:v>37803</c:v>
                </c:pt>
                <c:pt idx="31">
                  <c:v>37834</c:v>
                </c:pt>
                <c:pt idx="32">
                  <c:v>37865</c:v>
                </c:pt>
                <c:pt idx="33">
                  <c:v>37895</c:v>
                </c:pt>
                <c:pt idx="34">
                  <c:v>37926</c:v>
                </c:pt>
                <c:pt idx="35">
                  <c:v>37956</c:v>
                </c:pt>
                <c:pt idx="36">
                  <c:v>37987</c:v>
                </c:pt>
                <c:pt idx="37">
                  <c:v>38018</c:v>
                </c:pt>
                <c:pt idx="38">
                  <c:v>38047</c:v>
                </c:pt>
                <c:pt idx="39">
                  <c:v>38078</c:v>
                </c:pt>
                <c:pt idx="40">
                  <c:v>38108</c:v>
                </c:pt>
                <c:pt idx="41">
                  <c:v>38139</c:v>
                </c:pt>
                <c:pt idx="42">
                  <c:v>38169</c:v>
                </c:pt>
                <c:pt idx="43">
                  <c:v>38200</c:v>
                </c:pt>
                <c:pt idx="44">
                  <c:v>38231</c:v>
                </c:pt>
                <c:pt idx="45">
                  <c:v>38261</c:v>
                </c:pt>
                <c:pt idx="46">
                  <c:v>38292</c:v>
                </c:pt>
                <c:pt idx="47">
                  <c:v>38322</c:v>
                </c:pt>
                <c:pt idx="48">
                  <c:v>38353</c:v>
                </c:pt>
                <c:pt idx="49">
                  <c:v>38384</c:v>
                </c:pt>
                <c:pt idx="50">
                  <c:v>38412</c:v>
                </c:pt>
                <c:pt idx="51">
                  <c:v>38443</c:v>
                </c:pt>
                <c:pt idx="52">
                  <c:v>38473</c:v>
                </c:pt>
                <c:pt idx="53">
                  <c:v>38504</c:v>
                </c:pt>
                <c:pt idx="54">
                  <c:v>38534</c:v>
                </c:pt>
                <c:pt idx="55">
                  <c:v>38565</c:v>
                </c:pt>
                <c:pt idx="56">
                  <c:v>38596</c:v>
                </c:pt>
                <c:pt idx="57">
                  <c:v>38626</c:v>
                </c:pt>
                <c:pt idx="58">
                  <c:v>38657</c:v>
                </c:pt>
                <c:pt idx="59">
                  <c:v>38687</c:v>
                </c:pt>
                <c:pt idx="60">
                  <c:v>38718</c:v>
                </c:pt>
                <c:pt idx="61">
                  <c:v>38749</c:v>
                </c:pt>
                <c:pt idx="62">
                  <c:v>38777</c:v>
                </c:pt>
                <c:pt idx="63">
                  <c:v>38808</c:v>
                </c:pt>
                <c:pt idx="64">
                  <c:v>38838</c:v>
                </c:pt>
                <c:pt idx="65">
                  <c:v>38869</c:v>
                </c:pt>
                <c:pt idx="66">
                  <c:v>38899</c:v>
                </c:pt>
                <c:pt idx="67">
                  <c:v>38930</c:v>
                </c:pt>
                <c:pt idx="68">
                  <c:v>38961</c:v>
                </c:pt>
                <c:pt idx="69">
                  <c:v>38991</c:v>
                </c:pt>
                <c:pt idx="70">
                  <c:v>39022</c:v>
                </c:pt>
                <c:pt idx="71">
                  <c:v>39052</c:v>
                </c:pt>
                <c:pt idx="72">
                  <c:v>39083</c:v>
                </c:pt>
                <c:pt idx="73">
                  <c:v>39114</c:v>
                </c:pt>
                <c:pt idx="74">
                  <c:v>39142</c:v>
                </c:pt>
                <c:pt idx="75">
                  <c:v>39173</c:v>
                </c:pt>
                <c:pt idx="76">
                  <c:v>39203</c:v>
                </c:pt>
                <c:pt idx="77">
                  <c:v>39234</c:v>
                </c:pt>
                <c:pt idx="78">
                  <c:v>39264</c:v>
                </c:pt>
                <c:pt idx="79">
                  <c:v>39295</c:v>
                </c:pt>
                <c:pt idx="80">
                  <c:v>39326</c:v>
                </c:pt>
                <c:pt idx="81">
                  <c:v>39356</c:v>
                </c:pt>
                <c:pt idx="82">
                  <c:v>39387</c:v>
                </c:pt>
                <c:pt idx="83">
                  <c:v>39417</c:v>
                </c:pt>
                <c:pt idx="84">
                  <c:v>39448</c:v>
                </c:pt>
                <c:pt idx="85">
                  <c:v>39479</c:v>
                </c:pt>
                <c:pt idx="86">
                  <c:v>39508</c:v>
                </c:pt>
                <c:pt idx="87">
                  <c:v>39539</c:v>
                </c:pt>
                <c:pt idx="88">
                  <c:v>39569</c:v>
                </c:pt>
                <c:pt idx="89">
                  <c:v>39600</c:v>
                </c:pt>
                <c:pt idx="90">
                  <c:v>39630</c:v>
                </c:pt>
                <c:pt idx="91">
                  <c:v>39661</c:v>
                </c:pt>
                <c:pt idx="92">
                  <c:v>39692</c:v>
                </c:pt>
                <c:pt idx="93">
                  <c:v>39722</c:v>
                </c:pt>
                <c:pt idx="94">
                  <c:v>39753</c:v>
                </c:pt>
                <c:pt idx="95">
                  <c:v>39783</c:v>
                </c:pt>
                <c:pt idx="96">
                  <c:v>39814</c:v>
                </c:pt>
                <c:pt idx="97">
                  <c:v>39845</c:v>
                </c:pt>
                <c:pt idx="98">
                  <c:v>39873</c:v>
                </c:pt>
                <c:pt idx="99">
                  <c:v>39904</c:v>
                </c:pt>
                <c:pt idx="100">
                  <c:v>39934</c:v>
                </c:pt>
                <c:pt idx="101">
                  <c:v>39965</c:v>
                </c:pt>
                <c:pt idx="102">
                  <c:v>39995</c:v>
                </c:pt>
                <c:pt idx="103">
                  <c:v>40026</c:v>
                </c:pt>
                <c:pt idx="104">
                  <c:v>40057</c:v>
                </c:pt>
                <c:pt idx="105">
                  <c:v>40087</c:v>
                </c:pt>
                <c:pt idx="106">
                  <c:v>40118</c:v>
                </c:pt>
                <c:pt idx="107">
                  <c:v>40148</c:v>
                </c:pt>
                <c:pt idx="108">
                  <c:v>40179</c:v>
                </c:pt>
                <c:pt idx="109">
                  <c:v>40210</c:v>
                </c:pt>
                <c:pt idx="110">
                  <c:v>40238</c:v>
                </c:pt>
                <c:pt idx="111">
                  <c:v>40269</c:v>
                </c:pt>
                <c:pt idx="112">
                  <c:v>40299</c:v>
                </c:pt>
                <c:pt idx="113">
                  <c:v>40330</c:v>
                </c:pt>
                <c:pt idx="114">
                  <c:v>40360</c:v>
                </c:pt>
                <c:pt idx="115">
                  <c:v>40391</c:v>
                </c:pt>
                <c:pt idx="116">
                  <c:v>40422</c:v>
                </c:pt>
                <c:pt idx="117">
                  <c:v>40452</c:v>
                </c:pt>
                <c:pt idx="118">
                  <c:v>40483</c:v>
                </c:pt>
                <c:pt idx="119">
                  <c:v>40513</c:v>
                </c:pt>
                <c:pt idx="120">
                  <c:v>40544</c:v>
                </c:pt>
                <c:pt idx="121">
                  <c:v>40575</c:v>
                </c:pt>
                <c:pt idx="122">
                  <c:v>40603</c:v>
                </c:pt>
                <c:pt idx="123">
                  <c:v>40634</c:v>
                </c:pt>
                <c:pt idx="124">
                  <c:v>40664</c:v>
                </c:pt>
                <c:pt idx="125">
                  <c:v>40695</c:v>
                </c:pt>
                <c:pt idx="126">
                  <c:v>40725</c:v>
                </c:pt>
                <c:pt idx="127">
                  <c:v>40756</c:v>
                </c:pt>
                <c:pt idx="128">
                  <c:v>40787</c:v>
                </c:pt>
                <c:pt idx="129">
                  <c:v>40817</c:v>
                </c:pt>
                <c:pt idx="130">
                  <c:v>40848</c:v>
                </c:pt>
                <c:pt idx="131">
                  <c:v>40878</c:v>
                </c:pt>
                <c:pt idx="132">
                  <c:v>40909</c:v>
                </c:pt>
                <c:pt idx="133">
                  <c:v>40940</c:v>
                </c:pt>
                <c:pt idx="134">
                  <c:v>40969</c:v>
                </c:pt>
                <c:pt idx="135">
                  <c:v>41000</c:v>
                </c:pt>
                <c:pt idx="136">
                  <c:v>41030</c:v>
                </c:pt>
                <c:pt idx="137">
                  <c:v>41061</c:v>
                </c:pt>
                <c:pt idx="138">
                  <c:v>41091</c:v>
                </c:pt>
                <c:pt idx="139">
                  <c:v>41122</c:v>
                </c:pt>
                <c:pt idx="140">
                  <c:v>41153</c:v>
                </c:pt>
                <c:pt idx="141">
                  <c:v>41183</c:v>
                </c:pt>
                <c:pt idx="142">
                  <c:v>41214</c:v>
                </c:pt>
                <c:pt idx="143">
                  <c:v>41244</c:v>
                </c:pt>
                <c:pt idx="144">
                  <c:v>41275</c:v>
                </c:pt>
                <c:pt idx="145">
                  <c:v>41306</c:v>
                </c:pt>
                <c:pt idx="146">
                  <c:v>41334</c:v>
                </c:pt>
                <c:pt idx="147">
                  <c:v>41365</c:v>
                </c:pt>
                <c:pt idx="148">
                  <c:v>41395</c:v>
                </c:pt>
                <c:pt idx="149">
                  <c:v>41426</c:v>
                </c:pt>
                <c:pt idx="150">
                  <c:v>41456</c:v>
                </c:pt>
                <c:pt idx="151">
                  <c:v>41487</c:v>
                </c:pt>
                <c:pt idx="152">
                  <c:v>41518</c:v>
                </c:pt>
                <c:pt idx="153">
                  <c:v>41548</c:v>
                </c:pt>
                <c:pt idx="154">
                  <c:v>41579</c:v>
                </c:pt>
                <c:pt idx="155">
                  <c:v>41609</c:v>
                </c:pt>
                <c:pt idx="156">
                  <c:v>41640</c:v>
                </c:pt>
              </c:numCache>
            </c:numRef>
          </c:cat>
          <c:val>
            <c:numRef>
              <c:f>Datablad!$G$4:$G$160</c:f>
              <c:numCache>
                <c:formatCode>General</c:formatCode>
                <c:ptCount val="157"/>
                <c:pt idx="2" formatCode="0.0">
                  <c:v>1.9981409030315633</c:v>
                </c:pt>
                <c:pt idx="3" formatCode="0.0">
                  <c:v>1.96577905412333</c:v>
                </c:pt>
                <c:pt idx="4" formatCode="0.0">
                  <c:v>1.9334167900055768</c:v>
                </c:pt>
                <c:pt idx="5" formatCode="0.0">
                  <c:v>1.9133574677688001</c:v>
                </c:pt>
                <c:pt idx="6" formatCode="0.0">
                  <c:v>1.89591042825789</c:v>
                </c:pt>
                <c:pt idx="7" formatCode="0.0">
                  <c:v>1.8711237715763602</c:v>
                </c:pt>
                <c:pt idx="8" formatCode="0.0">
                  <c:v>1.8370403225992034</c:v>
                </c:pt>
                <c:pt idx="9" formatCode="0.0">
                  <c:v>1.7960892233175934</c:v>
                </c:pt>
                <c:pt idx="10" formatCode="0.0">
                  <c:v>1.7599809692062633</c:v>
                </c:pt>
                <c:pt idx="11" formatCode="0.0">
                  <c:v>1.7284584168764898</c:v>
                </c:pt>
                <c:pt idx="12" formatCode="0.0">
                  <c:v>1.7029447557431467</c:v>
                </c:pt>
                <c:pt idx="13" formatCode="0.0">
                  <c:v>1.6861835075312335</c:v>
                </c:pt>
                <c:pt idx="14" formatCode="0.0">
                  <c:v>1.6713705715620202</c:v>
                </c:pt>
                <c:pt idx="15" formatCode="0.0">
                  <c:v>1.6564397085495102</c:v>
                </c:pt>
                <c:pt idx="16" formatCode="0.0">
                  <c:v>1.6404649314115165</c:v>
                </c:pt>
                <c:pt idx="17" formatCode="0.0">
                  <c:v>1.6250221217024299</c:v>
                </c:pt>
                <c:pt idx="18" formatCode="0.0">
                  <c:v>1.612895507447303</c:v>
                </c:pt>
                <c:pt idx="19" formatCode="0.0">
                  <c:v>1.6050977430660165</c:v>
                </c:pt>
                <c:pt idx="20" formatCode="0.0">
                  <c:v>1.5981662030720667</c:v>
                </c:pt>
                <c:pt idx="21" formatCode="0.0">
                  <c:v>1.5939190105555066</c:v>
                </c:pt>
                <c:pt idx="22" formatCode="0.0">
                  <c:v>1.5910229410927066</c:v>
                </c:pt>
                <c:pt idx="23" formatCode="0.0">
                  <c:v>1.5904669572069032</c:v>
                </c:pt>
                <c:pt idx="24" formatCode="0.0">
                  <c:v>1.5880717907098667</c:v>
                </c:pt>
                <c:pt idx="25" formatCode="0.0">
                  <c:v>1.5824950670288433</c:v>
                </c:pt>
                <c:pt idx="26" formatCode="0.0">
                  <c:v>1.5728376391678267</c:v>
                </c:pt>
                <c:pt idx="27" formatCode="0.0">
                  <c:v>1.5657888522273635</c:v>
                </c:pt>
                <c:pt idx="28" formatCode="0.0">
                  <c:v>1.5632219834115499</c:v>
                </c:pt>
                <c:pt idx="29" formatCode="0.0">
                  <c:v>1.5637911500366801</c:v>
                </c:pt>
                <c:pt idx="30" formatCode="0.0">
                  <c:v>1.56674874613833</c:v>
                </c:pt>
                <c:pt idx="31" formatCode="0.0">
                  <c:v>1.5692296430390267</c:v>
                </c:pt>
                <c:pt idx="32" formatCode="0.0">
                  <c:v>1.5711198653164933</c:v>
                </c:pt>
                <c:pt idx="33" formatCode="0.0">
                  <c:v>1.5719594284809633</c:v>
                </c:pt>
                <c:pt idx="34" formatCode="0.0">
                  <c:v>1.5728219075090066</c:v>
                </c:pt>
                <c:pt idx="35" formatCode="0.0">
                  <c:v>1.5758711865202366</c:v>
                </c:pt>
                <c:pt idx="36" formatCode="0.0">
                  <c:v>1.5822254300799468</c:v>
                </c:pt>
                <c:pt idx="37" formatCode="0.0">
                  <c:v>1.5920766687780901</c:v>
                </c:pt>
                <c:pt idx="38" formatCode="0.0">
                  <c:v>1.6048722652088567</c:v>
                </c:pt>
                <c:pt idx="39" formatCode="0.0">
                  <c:v>1.6193293500540402</c:v>
                </c:pt>
                <c:pt idx="40" formatCode="0.0">
                  <c:v>1.6366573366152066</c:v>
                </c:pt>
                <c:pt idx="41" formatCode="0.0">
                  <c:v>1.6550425321694267</c:v>
                </c:pt>
                <c:pt idx="42" formatCode="0.0">
                  <c:v>1.6714051547460134</c:v>
                </c:pt>
                <c:pt idx="43" formatCode="0.0">
                  <c:v>1.6835272428175532</c:v>
                </c:pt>
                <c:pt idx="44" formatCode="0.0">
                  <c:v>1.6944966703070732</c:v>
                </c:pt>
                <c:pt idx="45" formatCode="0.0">
                  <c:v>1.7098102295241067</c:v>
                </c:pt>
                <c:pt idx="46" formatCode="0.0">
                  <c:v>1.7269820233816298</c:v>
                </c:pt>
                <c:pt idx="47" formatCode="0.0">
                  <c:v>1.7480975824622664</c:v>
                </c:pt>
                <c:pt idx="48" formatCode="0.0">
                  <c:v>1.7578404030266865</c:v>
                </c:pt>
                <c:pt idx="49" formatCode="0.0">
                  <c:v>1.7644811798452331</c:v>
                </c:pt>
                <c:pt idx="50" formatCode="0.0">
                  <c:v>1.7696021916682068</c:v>
                </c:pt>
                <c:pt idx="51" formatCode="0.0">
                  <c:v>1.78118632991736</c:v>
                </c:pt>
                <c:pt idx="52" formatCode="0.0">
                  <c:v>1.7940893485284934</c:v>
                </c:pt>
                <c:pt idx="53" formatCode="0.0">
                  <c:v>1.8017697558948402</c:v>
                </c:pt>
                <c:pt idx="54" formatCode="0.0">
                  <c:v>1.8083914338876734</c:v>
                </c:pt>
                <c:pt idx="55" formatCode="0.0">
                  <c:v>1.8149729557652501</c:v>
                </c:pt>
                <c:pt idx="56" formatCode="0.0">
                  <c:v>1.8275603375263298</c:v>
                </c:pt>
                <c:pt idx="57" formatCode="0.0">
                  <c:v>1.8470866899494764</c:v>
                </c:pt>
                <c:pt idx="58" formatCode="0.0">
                  <c:v>1.8708507289996266</c:v>
                </c:pt>
                <c:pt idx="59" formatCode="0.0">
                  <c:v>1.8954317017524633</c:v>
                </c:pt>
                <c:pt idx="60" formatCode="0.0">
                  <c:v>1.9037396317725335</c:v>
                </c:pt>
                <c:pt idx="61" formatCode="0.0">
                  <c:v>1.9030279859396533</c:v>
                </c:pt>
                <c:pt idx="62" formatCode="0.0">
                  <c:v>1.8893310794781035</c:v>
                </c:pt>
                <c:pt idx="63" formatCode="0.0">
                  <c:v>1.8795138123008435</c:v>
                </c:pt>
                <c:pt idx="64" formatCode="0.0">
                  <c:v>1.8644576061912732</c:v>
                </c:pt>
                <c:pt idx="65" formatCode="0.0">
                  <c:v>1.850690308026893</c:v>
                </c:pt>
                <c:pt idx="66" formatCode="0.0">
                  <c:v>1.8416468030921367</c:v>
                </c:pt>
                <c:pt idx="67" formatCode="0.0">
                  <c:v>1.8330801546293134</c:v>
                </c:pt>
                <c:pt idx="68" formatCode="0.0">
                  <c:v>1.8238621963101733</c:v>
                </c:pt>
                <c:pt idx="69" formatCode="0.0">
                  <c:v>1.7855912640680802</c:v>
                </c:pt>
                <c:pt idx="70" formatCode="0.0">
                  <c:v>1.7381214977218165</c:v>
                </c:pt>
                <c:pt idx="71" formatCode="0.0">
                  <c:v>1.6897041704472633</c:v>
                </c:pt>
                <c:pt idx="72" formatCode="0.0">
                  <c:v>1.6654763596800499</c:v>
                </c:pt>
                <c:pt idx="73" formatCode="0.0">
                  <c:v>1.6528267791616067</c:v>
                </c:pt>
                <c:pt idx="74" formatCode="0.0">
                  <c:v>1.6392756705144365</c:v>
                </c:pt>
                <c:pt idx="75" formatCode="0.0">
                  <c:v>1.6208900031336435</c:v>
                </c:pt>
                <c:pt idx="76" formatCode="0.0">
                  <c:v>1.5914459646513066</c:v>
                </c:pt>
                <c:pt idx="77" formatCode="0.0">
                  <c:v>1.5622780524877966</c:v>
                </c:pt>
                <c:pt idx="78" formatCode="0.0">
                  <c:v>1.5381556441881601</c:v>
                </c:pt>
                <c:pt idx="79" formatCode="0.0">
                  <c:v>1.5275217536289132</c:v>
                </c:pt>
                <c:pt idx="80" formatCode="0.0">
                  <c:v>1.5220083019195567</c:v>
                </c:pt>
                <c:pt idx="81" formatCode="0.0">
                  <c:v>1.5117814233618667</c:v>
                </c:pt>
                <c:pt idx="82" formatCode="0.0">
                  <c:v>1.4970917771236334</c:v>
                </c:pt>
                <c:pt idx="83" formatCode="0.0">
                  <c:v>1.4797663412448065</c:v>
                </c:pt>
                <c:pt idx="84" formatCode="0.0">
                  <c:v>1.4646653411790531</c:v>
                </c:pt>
                <c:pt idx="85" formatCode="0.0">
                  <c:v>1.45386049127412</c:v>
                </c:pt>
                <c:pt idx="86" formatCode="0.0">
                  <c:v>1.4430192195928269</c:v>
                </c:pt>
                <c:pt idx="87" formatCode="0.0">
                  <c:v>1.43399376530546</c:v>
                </c:pt>
                <c:pt idx="88" formatCode="0.0">
                  <c:v>1.4266606953271632</c:v>
                </c:pt>
                <c:pt idx="89" formatCode="0.0">
                  <c:v>1.4235370639887732</c:v>
                </c:pt>
                <c:pt idx="90" formatCode="0.0">
                  <c:v>1.4252618564110631</c:v>
                </c:pt>
                <c:pt idx="91" formatCode="0.0">
                  <c:v>1.4299066359401031</c:v>
                </c:pt>
                <c:pt idx="92" formatCode="0.0">
                  <c:v>1.4430405135651398</c:v>
                </c:pt>
                <c:pt idx="93" formatCode="0.0">
                  <c:v>1.4701792884728502</c:v>
                </c:pt>
                <c:pt idx="94" formatCode="0.0">
                  <c:v>1.5061504527093199</c:v>
                </c:pt>
                <c:pt idx="95" formatCode="0.0">
                  <c:v>1.5448839082894665</c:v>
                </c:pt>
                <c:pt idx="96" formatCode="0.0">
                  <c:v>1.5832546465372168</c:v>
                </c:pt>
                <c:pt idx="97" formatCode="0.0">
                  <c:v>1.6199796564598332</c:v>
                </c:pt>
                <c:pt idx="98" formatCode="0.0">
                  <c:v>1.6584980864841168</c:v>
                </c:pt>
                <c:pt idx="99" formatCode="0.0">
                  <c:v>1.7000441233356103</c:v>
                </c:pt>
                <c:pt idx="100" formatCode="0.0">
                  <c:v>1.7539394479309267</c:v>
                </c:pt>
                <c:pt idx="101" formatCode="0.0">
                  <c:v>1.8162476945172867</c:v>
                </c:pt>
                <c:pt idx="102" formatCode="0.0">
                  <c:v>1.8754915279443234</c:v>
                </c:pt>
                <c:pt idx="103" formatCode="0.0">
                  <c:v>1.9264889679783934</c:v>
                </c:pt>
                <c:pt idx="104" formatCode="0.0">
                  <c:v>1.9785566898954698</c:v>
                </c:pt>
                <c:pt idx="105" formatCode="0.0">
                  <c:v>2.0405233327778731</c:v>
                </c:pt>
                <c:pt idx="106" formatCode="0.0">
                  <c:v>2.1133371306370603</c:v>
                </c:pt>
                <c:pt idx="107" formatCode="0.0">
                  <c:v>2.19116445188474</c:v>
                </c:pt>
                <c:pt idx="108" formatCode="0.0">
                  <c:v>2.2753275479244865</c:v>
                </c:pt>
                <c:pt idx="109" formatCode="0.0">
                  <c:v>2.3654643976744469</c:v>
                </c:pt>
                <c:pt idx="110" formatCode="0.0">
                  <c:v>2.4607925203000267</c:v>
                </c:pt>
                <c:pt idx="111" formatCode="0.0">
                  <c:v>2.5564046739398232</c:v>
                </c:pt>
                <c:pt idx="112" formatCode="0.0">
                  <c:v>2.6489498815600068</c:v>
                </c:pt>
                <c:pt idx="113" formatCode="0.0">
                  <c:v>2.7269423505620067</c:v>
                </c:pt>
                <c:pt idx="114" formatCode="0.0">
                  <c:v>2.7937580470568961</c:v>
                </c:pt>
                <c:pt idx="115" formatCode="0.0">
                  <c:v>2.8507076229003396</c:v>
                </c:pt>
                <c:pt idx="116" formatCode="0.0">
                  <c:v>2.8987220329061603</c:v>
                </c:pt>
                <c:pt idx="117" formatCode="0.0">
                  <c:v>2.9339073597607297</c:v>
                </c:pt>
                <c:pt idx="118" formatCode="0.0">
                  <c:v>2.9580294367375495</c:v>
                </c:pt>
                <c:pt idx="119" formatCode="0.0">
                  <c:v>2.9743666263048234</c:v>
                </c:pt>
                <c:pt idx="120" formatCode="0.0">
                  <c:v>2.9755582306325601</c:v>
                </c:pt>
                <c:pt idx="121" formatCode="0.0">
                  <c:v>2.9672074014455365</c:v>
                </c:pt>
                <c:pt idx="122" formatCode="0.0">
                  <c:v>2.9564951348947335</c:v>
                </c:pt>
                <c:pt idx="123" formatCode="0.0">
                  <c:v>2.9520026706797897</c:v>
                </c:pt>
                <c:pt idx="124" formatCode="0.0">
                  <c:v>2.9412228175898067</c:v>
                </c:pt>
                <c:pt idx="125" formatCode="0.0">
                  <c:v>2.9367730061982766</c:v>
                </c:pt>
                <c:pt idx="126" formatCode="0.0">
                  <c:v>2.94118903435785</c:v>
                </c:pt>
                <c:pt idx="127" formatCode="0.0">
                  <c:v>2.9580514433284666</c:v>
                </c:pt>
                <c:pt idx="128" formatCode="0.0">
                  <c:v>2.973529669248467</c:v>
                </c:pt>
                <c:pt idx="129" formatCode="0.0">
                  <c:v>2.9795664560126034</c:v>
                </c:pt>
                <c:pt idx="130" formatCode="0.0">
                  <c:v>2.9870967887826403</c:v>
                </c:pt>
                <c:pt idx="131" formatCode="0.0">
                  <c:v>2.9945566250346367</c:v>
                </c:pt>
                <c:pt idx="132" formatCode="0.0">
                  <c:v>3.0124405271926897</c:v>
                </c:pt>
                <c:pt idx="133" formatCode="0.0">
                  <c:v>3.0267127298451069</c:v>
                </c:pt>
                <c:pt idx="134" formatCode="0.0">
                  <c:v>3.0357122317427865</c:v>
                </c:pt>
                <c:pt idx="135" formatCode="0.0">
                  <c:v>3.0425086890525197</c:v>
                </c:pt>
                <c:pt idx="136" formatCode="0.0">
                  <c:v>3.0555771474192661</c:v>
                </c:pt>
                <c:pt idx="137" formatCode="0.0">
                  <c:v>3.0723969458250138</c:v>
                </c:pt>
                <c:pt idx="138" formatCode="0.0">
                  <c:v>3.0780991634279236</c:v>
                </c:pt>
                <c:pt idx="139" formatCode="0.0">
                  <c:v>3.0804855695509166</c:v>
                </c:pt>
                <c:pt idx="140" formatCode="0.0">
                  <c:v>3.0901661275984935</c:v>
                </c:pt>
                <c:pt idx="141" formatCode="0.0">
                  <c:v>3.1000258560005172</c:v>
                </c:pt>
                <c:pt idx="142" formatCode="0.0">
                  <c:v>3.1054191605349604</c:v>
                </c:pt>
                <c:pt idx="143" formatCode="0.0">
                  <c:v>3.0995290965845701</c:v>
                </c:pt>
                <c:pt idx="144" formatCode="0.0">
                  <c:v>3.0995550546568302</c:v>
                </c:pt>
                <c:pt idx="145" formatCode="0.0">
                  <c:v>3.1039520617315701</c:v>
                </c:pt>
                <c:pt idx="146" formatCode="0.0">
                  <c:v>3.1137687097686033</c:v>
                </c:pt>
                <c:pt idx="147" formatCode="0.0">
                  <c:v>3.1219733410323336</c:v>
                </c:pt>
                <c:pt idx="148" formatCode="0.0">
                  <c:v>3.1313398708824529</c:v>
                </c:pt>
                <c:pt idx="149" formatCode="0.0">
                  <c:v>3.1393751791996962</c:v>
                </c:pt>
                <c:pt idx="150" formatCode="0.0">
                  <c:v>3.1525026565245002</c:v>
                </c:pt>
                <c:pt idx="151" formatCode="0.0">
                  <c:v>3.1628465692995102</c:v>
                </c:pt>
                <c:pt idx="152" formatCode="0.0">
                  <c:v>3.1799289316628663</c:v>
                </c:pt>
                <c:pt idx="153" formatCode="0.0">
                  <c:v>3.2214896552620771</c:v>
                </c:pt>
                <c:pt idx="154" formatCode="0.0">
                  <c:v>3.2612036102421964</c:v>
                </c:pt>
                <c:pt idx="155" formatCode="0.0">
                  <c:v>3.262187166527573</c:v>
                </c:pt>
                <c:pt idx="156" formatCode="0.0">
                  <c:v>3.2420396104705933</c:v>
                </c:pt>
              </c:numCache>
            </c:numRef>
          </c:val>
          <c:smooth val="0"/>
        </c:ser>
        <c:dLbls>
          <c:showLegendKey val="0"/>
          <c:showVal val="0"/>
          <c:showCatName val="0"/>
          <c:showSerName val="0"/>
          <c:showPercent val="0"/>
          <c:showBubbleSize val="0"/>
        </c:dLbls>
        <c:marker val="1"/>
        <c:smooth val="0"/>
        <c:axId val="199097344"/>
        <c:axId val="203821824"/>
      </c:lineChart>
      <c:dateAx>
        <c:axId val="199097344"/>
        <c:scaling>
          <c:orientation val="minMax"/>
        </c:scaling>
        <c:delete val="0"/>
        <c:axPos val="b"/>
        <c:numFmt formatCode="yy;\ @"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3821824"/>
        <c:crosses val="autoZero"/>
        <c:auto val="1"/>
        <c:lblOffset val="100"/>
        <c:baseTimeUnit val="months"/>
        <c:majorUnit val="1"/>
        <c:majorTimeUnit val="years"/>
      </c:dateAx>
      <c:valAx>
        <c:axId val="203821824"/>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9097344"/>
        <c:crossesAt val="1"/>
        <c:crossBetween val="between"/>
        <c:majorUnit val="1"/>
      </c:valAx>
      <c:spPr>
        <a:noFill/>
        <a:ln w="3175">
          <a:solidFill>
            <a:srgbClr val="000000"/>
          </a:solidFill>
          <a:prstDash val="solid"/>
        </a:ln>
      </c:spPr>
    </c:plotArea>
    <c:legend>
      <c:legendPos val="b"/>
      <c:layout>
        <c:manualLayout>
          <c:xMode val="edge"/>
          <c:yMode val="edge"/>
          <c:x val="7.355867576740395E-2"/>
          <c:y val="7.7318222275890441E-2"/>
          <c:w val="0.41285960369924135"/>
          <c:h val="0.36515007508136249"/>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0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8241313384858749E-2"/>
          <c:y val="4.2686422218984187E-2"/>
          <c:w val="0.87429987422901223"/>
          <c:h val="0.88418406308184683"/>
        </c:manualLayout>
      </c:layout>
      <c:lineChart>
        <c:grouping val="standard"/>
        <c:varyColors val="0"/>
        <c:ser>
          <c:idx val="1"/>
          <c:order val="0"/>
          <c:tx>
            <c:strRef>
              <c:f>Data!$B$1:$B$2</c:f>
              <c:strCache>
                <c:ptCount val="1"/>
                <c:pt idx="0">
                  <c:v>Förgymnasial utb. inrikes född</c:v>
                </c:pt>
              </c:strCache>
            </c:strRef>
          </c:tx>
          <c:spPr>
            <a:ln w="19050">
              <a:solidFill>
                <a:sysClr val="windowText" lastClr="000000"/>
              </a:solidFill>
              <a:prstDash val="sysDot"/>
            </a:ln>
          </c:spPr>
          <c:marker>
            <c:symbol val="none"/>
          </c:marker>
          <c:cat>
            <c:numRef>
              <c:f>Data!$A$3:$A$11</c:f>
              <c:numCache>
                <c:formatCode>General</c:formatCode>
                <c:ptCount val="9"/>
                <c:pt idx="0">
                  <c:v>2005</c:v>
                </c:pt>
                <c:pt idx="1">
                  <c:v>2006</c:v>
                </c:pt>
                <c:pt idx="2">
                  <c:v>2007</c:v>
                </c:pt>
                <c:pt idx="3">
                  <c:v>2008</c:v>
                </c:pt>
                <c:pt idx="4">
                  <c:v>2009</c:v>
                </c:pt>
                <c:pt idx="5">
                  <c:v>2010</c:v>
                </c:pt>
                <c:pt idx="6">
                  <c:v>2011</c:v>
                </c:pt>
                <c:pt idx="7">
                  <c:v>2012</c:v>
                </c:pt>
                <c:pt idx="8">
                  <c:v>2013</c:v>
                </c:pt>
              </c:numCache>
            </c:numRef>
          </c:cat>
          <c:val>
            <c:numRef>
              <c:f>Data!$B$3:$B$11</c:f>
              <c:numCache>
                <c:formatCode>0.0</c:formatCode>
                <c:ptCount val="9"/>
                <c:pt idx="0">
                  <c:v>6.0315689434320898</c:v>
                </c:pt>
                <c:pt idx="1">
                  <c:v>5.3578044892507863</c:v>
                </c:pt>
                <c:pt idx="2">
                  <c:v>4.708017963977686</c:v>
                </c:pt>
                <c:pt idx="3">
                  <c:v>3.7301132461528987</c:v>
                </c:pt>
                <c:pt idx="4">
                  <c:v>6.479488603677769</c:v>
                </c:pt>
                <c:pt idx="5">
                  <c:v>7.1425248980562195</c:v>
                </c:pt>
                <c:pt idx="6">
                  <c:v>6.4765002822266746</c:v>
                </c:pt>
                <c:pt idx="7">
                  <c:v>7.2358612750035984</c:v>
                </c:pt>
                <c:pt idx="8">
                  <c:v>6.611734872941244</c:v>
                </c:pt>
              </c:numCache>
            </c:numRef>
          </c:val>
          <c:smooth val="0"/>
        </c:ser>
        <c:ser>
          <c:idx val="4"/>
          <c:order val="1"/>
          <c:tx>
            <c:strRef>
              <c:f>Data!$D$1:$D$2</c:f>
              <c:strCache>
                <c:ptCount val="1"/>
                <c:pt idx="0">
                  <c:v>Förgymnasial utb. födda utanför Europa</c:v>
                </c:pt>
              </c:strCache>
            </c:strRef>
          </c:tx>
          <c:spPr>
            <a:ln w="19050">
              <a:solidFill>
                <a:srgbClr val="969696"/>
              </a:solidFill>
              <a:prstDash val="dash"/>
            </a:ln>
          </c:spPr>
          <c:marker>
            <c:symbol val="none"/>
          </c:marker>
          <c:cat>
            <c:numRef>
              <c:f>Data!$A$3:$A$11</c:f>
              <c:numCache>
                <c:formatCode>General</c:formatCode>
                <c:ptCount val="9"/>
                <c:pt idx="0">
                  <c:v>2005</c:v>
                </c:pt>
                <c:pt idx="1">
                  <c:v>2006</c:v>
                </c:pt>
                <c:pt idx="2">
                  <c:v>2007</c:v>
                </c:pt>
                <c:pt idx="3">
                  <c:v>2008</c:v>
                </c:pt>
                <c:pt idx="4">
                  <c:v>2009</c:v>
                </c:pt>
                <c:pt idx="5">
                  <c:v>2010</c:v>
                </c:pt>
                <c:pt idx="6">
                  <c:v>2011</c:v>
                </c:pt>
                <c:pt idx="7">
                  <c:v>2012</c:v>
                </c:pt>
                <c:pt idx="8">
                  <c:v>2013</c:v>
                </c:pt>
              </c:numCache>
            </c:numRef>
          </c:cat>
          <c:val>
            <c:numRef>
              <c:f>Data!$D$3:$D$11</c:f>
              <c:numCache>
                <c:formatCode>0.0</c:formatCode>
                <c:ptCount val="9"/>
                <c:pt idx="0">
                  <c:v>30.430425653750714</c:v>
                </c:pt>
                <c:pt idx="1">
                  <c:v>23.874064661866441</c:v>
                </c:pt>
                <c:pt idx="2">
                  <c:v>21.052297134142467</c:v>
                </c:pt>
                <c:pt idx="3">
                  <c:v>24.226459894635305</c:v>
                </c:pt>
                <c:pt idx="4">
                  <c:v>29.882878486429671</c:v>
                </c:pt>
                <c:pt idx="5">
                  <c:v>29.925094891001308</c:v>
                </c:pt>
                <c:pt idx="6">
                  <c:v>31.465372523883651</c:v>
                </c:pt>
                <c:pt idx="7">
                  <c:v>30.378723342814652</c:v>
                </c:pt>
                <c:pt idx="8">
                  <c:v>33.093417507959401</c:v>
                </c:pt>
              </c:numCache>
            </c:numRef>
          </c:val>
          <c:smooth val="0"/>
        </c:ser>
        <c:ser>
          <c:idx val="3"/>
          <c:order val="2"/>
          <c:tx>
            <c:strRef>
              <c:f>Data!$C$2</c:f>
              <c:strCache>
                <c:ptCount val="1"/>
                <c:pt idx="0">
                  <c:v>Förgymnasial utb. samtliga</c:v>
                </c:pt>
              </c:strCache>
            </c:strRef>
          </c:tx>
          <c:spPr>
            <a:ln w="9525">
              <a:solidFill>
                <a:sysClr val="windowText" lastClr="000000"/>
              </a:solidFill>
              <a:prstDash val="solid"/>
            </a:ln>
          </c:spPr>
          <c:marker>
            <c:symbol val="none"/>
          </c:marker>
          <c:cat>
            <c:numRef>
              <c:f>Data!$A$3:$A$11</c:f>
              <c:numCache>
                <c:formatCode>General</c:formatCode>
                <c:ptCount val="9"/>
                <c:pt idx="0">
                  <c:v>2005</c:v>
                </c:pt>
                <c:pt idx="1">
                  <c:v>2006</c:v>
                </c:pt>
                <c:pt idx="2">
                  <c:v>2007</c:v>
                </c:pt>
                <c:pt idx="3">
                  <c:v>2008</c:v>
                </c:pt>
                <c:pt idx="4">
                  <c:v>2009</c:v>
                </c:pt>
                <c:pt idx="5">
                  <c:v>2010</c:v>
                </c:pt>
                <c:pt idx="6">
                  <c:v>2011</c:v>
                </c:pt>
                <c:pt idx="7">
                  <c:v>2012</c:v>
                </c:pt>
                <c:pt idx="8">
                  <c:v>2013</c:v>
                </c:pt>
              </c:numCache>
            </c:numRef>
          </c:cat>
          <c:val>
            <c:numRef>
              <c:f>Data!$C$3:$C$11</c:f>
              <c:numCache>
                <c:formatCode>0.0</c:formatCode>
                <c:ptCount val="9"/>
                <c:pt idx="0">
                  <c:v>8.2804658006245564</c:v>
                </c:pt>
                <c:pt idx="1">
                  <c:v>7.1435804499568754</c:v>
                </c:pt>
                <c:pt idx="2">
                  <c:v>6.7052112910101078</c:v>
                </c:pt>
                <c:pt idx="3">
                  <c:v>6.8133893421074632</c:v>
                </c:pt>
                <c:pt idx="4">
                  <c:v>9.6370893033596836</c:v>
                </c:pt>
                <c:pt idx="5">
                  <c:v>10.767193923768378</c:v>
                </c:pt>
                <c:pt idx="6">
                  <c:v>10.643089414473552</c:v>
                </c:pt>
                <c:pt idx="7">
                  <c:v>11.657912958303076</c:v>
                </c:pt>
                <c:pt idx="8">
                  <c:v>12.278283783267268</c:v>
                </c:pt>
              </c:numCache>
            </c:numRef>
          </c:val>
          <c:smooth val="0"/>
        </c:ser>
        <c:ser>
          <c:idx val="0"/>
          <c:order val="3"/>
          <c:tx>
            <c:strRef>
              <c:f>Data!$E$1</c:f>
              <c:strCache>
                <c:ptCount val="1"/>
                <c:pt idx="0">
                  <c:v>Gymnasium</c:v>
                </c:pt>
              </c:strCache>
            </c:strRef>
          </c:tx>
          <c:spPr>
            <a:ln>
              <a:solidFill>
                <a:sysClr val="windowText" lastClr="000000"/>
              </a:solidFill>
              <a:prstDash val="solid"/>
            </a:ln>
          </c:spPr>
          <c:marker>
            <c:symbol val="none"/>
          </c:marker>
          <c:cat>
            <c:numRef>
              <c:f>Data!$A$3:$A$11</c:f>
              <c:numCache>
                <c:formatCode>General</c:formatCode>
                <c:ptCount val="9"/>
                <c:pt idx="0">
                  <c:v>2005</c:v>
                </c:pt>
                <c:pt idx="1">
                  <c:v>2006</c:v>
                </c:pt>
                <c:pt idx="2">
                  <c:v>2007</c:v>
                </c:pt>
                <c:pt idx="3">
                  <c:v>2008</c:v>
                </c:pt>
                <c:pt idx="4">
                  <c:v>2009</c:v>
                </c:pt>
                <c:pt idx="5">
                  <c:v>2010</c:v>
                </c:pt>
                <c:pt idx="6">
                  <c:v>2011</c:v>
                </c:pt>
                <c:pt idx="7">
                  <c:v>2012</c:v>
                </c:pt>
                <c:pt idx="8">
                  <c:v>2013</c:v>
                </c:pt>
              </c:numCache>
            </c:numRef>
          </c:cat>
          <c:val>
            <c:numRef>
              <c:f>Data!$E$3:$E$11</c:f>
              <c:numCache>
                <c:formatCode>0.0</c:formatCode>
                <c:ptCount val="9"/>
                <c:pt idx="0">
                  <c:v>5.6893774329822548</c:v>
                </c:pt>
                <c:pt idx="1">
                  <c:v>4.9843422218902003</c:v>
                </c:pt>
                <c:pt idx="2">
                  <c:v>4.1285318974807756</c:v>
                </c:pt>
                <c:pt idx="3">
                  <c:v>4.0302693672324894</c:v>
                </c:pt>
                <c:pt idx="4">
                  <c:v>6.1989013489157143</c:v>
                </c:pt>
                <c:pt idx="5">
                  <c:v>6.3949509504338549</c:v>
                </c:pt>
                <c:pt idx="6">
                  <c:v>5.4409776616977723</c:v>
                </c:pt>
                <c:pt idx="7">
                  <c:v>5.5326475913636521</c:v>
                </c:pt>
                <c:pt idx="8">
                  <c:v>5.7986694798506466</c:v>
                </c:pt>
              </c:numCache>
            </c:numRef>
          </c:val>
          <c:smooth val="0"/>
        </c:ser>
        <c:ser>
          <c:idx val="2"/>
          <c:order val="4"/>
          <c:tx>
            <c:strRef>
              <c:f>Data!$F$1</c:f>
              <c:strCache>
                <c:ptCount val="1"/>
                <c:pt idx="0">
                  <c:v>Eftergymnasial utb.</c:v>
                </c:pt>
              </c:strCache>
            </c:strRef>
          </c:tx>
          <c:spPr>
            <a:ln>
              <a:prstDash val="solid"/>
            </a:ln>
          </c:spPr>
          <c:marker>
            <c:symbol val="none"/>
          </c:marker>
          <c:cat>
            <c:numRef>
              <c:f>Data!$A$3:$A$11</c:f>
              <c:numCache>
                <c:formatCode>General</c:formatCode>
                <c:ptCount val="9"/>
                <c:pt idx="0">
                  <c:v>2005</c:v>
                </c:pt>
                <c:pt idx="1">
                  <c:v>2006</c:v>
                </c:pt>
                <c:pt idx="2">
                  <c:v>2007</c:v>
                </c:pt>
                <c:pt idx="3">
                  <c:v>2008</c:v>
                </c:pt>
                <c:pt idx="4">
                  <c:v>2009</c:v>
                </c:pt>
                <c:pt idx="5">
                  <c:v>2010</c:v>
                </c:pt>
                <c:pt idx="6">
                  <c:v>2011</c:v>
                </c:pt>
                <c:pt idx="7">
                  <c:v>2012</c:v>
                </c:pt>
                <c:pt idx="8">
                  <c:v>2013</c:v>
                </c:pt>
              </c:numCache>
            </c:numRef>
          </c:cat>
          <c:val>
            <c:numRef>
              <c:f>Data!$F$3:$F$11</c:f>
              <c:numCache>
                <c:formatCode>0.0</c:formatCode>
                <c:ptCount val="9"/>
                <c:pt idx="0">
                  <c:v>4.9483863735950191</c:v>
                </c:pt>
                <c:pt idx="1">
                  <c:v>4.3425134173067681</c:v>
                </c:pt>
                <c:pt idx="2">
                  <c:v>3.5660062709825664</c:v>
                </c:pt>
                <c:pt idx="3">
                  <c:v>3.4165433900204363</c:v>
                </c:pt>
                <c:pt idx="4">
                  <c:v>4.434238141209784</c:v>
                </c:pt>
                <c:pt idx="5">
                  <c:v>4.6565732879122201</c:v>
                </c:pt>
                <c:pt idx="6">
                  <c:v>4.2447815990385047</c:v>
                </c:pt>
                <c:pt idx="7">
                  <c:v>4.3353955636799535</c:v>
                </c:pt>
                <c:pt idx="8">
                  <c:v>4.2188424702990552</c:v>
                </c:pt>
              </c:numCache>
            </c:numRef>
          </c:val>
          <c:smooth val="0"/>
        </c:ser>
        <c:dLbls>
          <c:showLegendKey val="0"/>
          <c:showVal val="0"/>
          <c:showCatName val="0"/>
          <c:showSerName val="0"/>
          <c:showPercent val="0"/>
          <c:showBubbleSize val="0"/>
        </c:dLbls>
        <c:marker val="1"/>
        <c:smooth val="0"/>
        <c:axId val="203874304"/>
        <c:axId val="203875840"/>
      </c:lineChart>
      <c:catAx>
        <c:axId val="20387430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3875840"/>
        <c:crosses val="autoZero"/>
        <c:auto val="1"/>
        <c:lblAlgn val="ctr"/>
        <c:lblOffset val="100"/>
        <c:tickLblSkip val="1"/>
        <c:noMultiLvlLbl val="0"/>
      </c:catAx>
      <c:valAx>
        <c:axId val="203875840"/>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3874304"/>
        <c:crossesAt val="1"/>
        <c:crossBetween val="midCat"/>
        <c:majorUnit val="10"/>
      </c:valAx>
      <c:spPr>
        <a:noFill/>
        <a:ln w="3175">
          <a:solidFill>
            <a:srgbClr val="000000"/>
          </a:solidFill>
          <a:prstDash val="solid"/>
        </a:ln>
      </c:spPr>
    </c:plotArea>
    <c:legend>
      <c:legendPos val="b"/>
      <c:layout>
        <c:manualLayout>
          <c:xMode val="edge"/>
          <c:yMode val="edge"/>
          <c:x val="3.7632829982709663E-2"/>
          <c:y val="5.8418813133922567E-2"/>
          <c:w val="0.72090172701885435"/>
          <c:h val="0.2381299675953335"/>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0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4725772914749295E-2"/>
          <c:y val="4.2137988565382818E-2"/>
          <c:w val="0.87583699764802125"/>
          <c:h val="0.85136927316569055"/>
        </c:manualLayout>
      </c:layout>
      <c:lineChart>
        <c:grouping val="standard"/>
        <c:varyColors val="0"/>
        <c:ser>
          <c:idx val="0"/>
          <c:order val="0"/>
          <c:tx>
            <c:strRef>
              <c:f>Datablad!$B$3</c:f>
              <c:strCache>
                <c:ptCount val="1"/>
                <c:pt idx="0">
                  <c:v>Totalt</c:v>
                </c:pt>
              </c:strCache>
            </c:strRef>
          </c:tx>
          <c:spPr>
            <a:ln w="28575">
              <a:solidFill>
                <a:srgbClr val="000000"/>
              </a:solidFill>
              <a:prstDash val="solid"/>
            </a:ln>
          </c:spPr>
          <c:marker>
            <c:symbol val="none"/>
          </c:marker>
          <c:cat>
            <c:numRef>
              <c:f>Datablad!$A$4:$A$220</c:f>
              <c:numCache>
                <c:formatCode>m/d/yyyy</c:formatCode>
                <c:ptCount val="217"/>
                <c:pt idx="0">
                  <c:v>35065</c:v>
                </c:pt>
                <c:pt idx="1">
                  <c:v>35096</c:v>
                </c:pt>
                <c:pt idx="2">
                  <c:v>35125</c:v>
                </c:pt>
                <c:pt idx="3">
                  <c:v>35156</c:v>
                </c:pt>
                <c:pt idx="4">
                  <c:v>35186</c:v>
                </c:pt>
                <c:pt idx="5">
                  <c:v>35217</c:v>
                </c:pt>
                <c:pt idx="6">
                  <c:v>35247</c:v>
                </c:pt>
                <c:pt idx="7">
                  <c:v>35278</c:v>
                </c:pt>
                <c:pt idx="8">
                  <c:v>35309</c:v>
                </c:pt>
                <c:pt idx="9">
                  <c:v>35339</c:v>
                </c:pt>
                <c:pt idx="10">
                  <c:v>35370</c:v>
                </c:pt>
                <c:pt idx="11">
                  <c:v>35400</c:v>
                </c:pt>
                <c:pt idx="12">
                  <c:v>35431</c:v>
                </c:pt>
                <c:pt idx="13">
                  <c:v>35462</c:v>
                </c:pt>
                <c:pt idx="14">
                  <c:v>35490</c:v>
                </c:pt>
                <c:pt idx="15">
                  <c:v>35521</c:v>
                </c:pt>
                <c:pt idx="16">
                  <c:v>35551</c:v>
                </c:pt>
                <c:pt idx="17">
                  <c:v>35582</c:v>
                </c:pt>
                <c:pt idx="18">
                  <c:v>35612</c:v>
                </c:pt>
                <c:pt idx="19">
                  <c:v>35643</c:v>
                </c:pt>
                <c:pt idx="20">
                  <c:v>35674</c:v>
                </c:pt>
                <c:pt idx="21">
                  <c:v>35704</c:v>
                </c:pt>
                <c:pt idx="22">
                  <c:v>35735</c:v>
                </c:pt>
                <c:pt idx="23">
                  <c:v>35765</c:v>
                </c:pt>
                <c:pt idx="24">
                  <c:v>35796</c:v>
                </c:pt>
                <c:pt idx="25">
                  <c:v>35827</c:v>
                </c:pt>
                <c:pt idx="26">
                  <c:v>35855</c:v>
                </c:pt>
                <c:pt idx="27">
                  <c:v>35886</c:v>
                </c:pt>
                <c:pt idx="28">
                  <c:v>35916</c:v>
                </c:pt>
                <c:pt idx="29">
                  <c:v>35947</c:v>
                </c:pt>
                <c:pt idx="30">
                  <c:v>35977</c:v>
                </c:pt>
                <c:pt idx="31">
                  <c:v>36008</c:v>
                </c:pt>
                <c:pt idx="32">
                  <c:v>36039</c:v>
                </c:pt>
                <c:pt idx="33">
                  <c:v>36069</c:v>
                </c:pt>
                <c:pt idx="34">
                  <c:v>36100</c:v>
                </c:pt>
                <c:pt idx="35">
                  <c:v>36130</c:v>
                </c:pt>
                <c:pt idx="36">
                  <c:v>36161</c:v>
                </c:pt>
                <c:pt idx="37">
                  <c:v>36192</c:v>
                </c:pt>
                <c:pt idx="38">
                  <c:v>36220</c:v>
                </c:pt>
                <c:pt idx="39">
                  <c:v>36251</c:v>
                </c:pt>
                <c:pt idx="40">
                  <c:v>36281</c:v>
                </c:pt>
                <c:pt idx="41">
                  <c:v>36312</c:v>
                </c:pt>
                <c:pt idx="42">
                  <c:v>36342</c:v>
                </c:pt>
                <c:pt idx="43">
                  <c:v>36373</c:v>
                </c:pt>
                <c:pt idx="44">
                  <c:v>36404</c:v>
                </c:pt>
                <c:pt idx="45">
                  <c:v>36434</c:v>
                </c:pt>
                <c:pt idx="46">
                  <c:v>36465</c:v>
                </c:pt>
                <c:pt idx="47">
                  <c:v>36495</c:v>
                </c:pt>
                <c:pt idx="48">
                  <c:v>36526</c:v>
                </c:pt>
                <c:pt idx="49">
                  <c:v>36557</c:v>
                </c:pt>
                <c:pt idx="50">
                  <c:v>36586</c:v>
                </c:pt>
                <c:pt idx="51">
                  <c:v>36617</c:v>
                </c:pt>
                <c:pt idx="52">
                  <c:v>36647</c:v>
                </c:pt>
                <c:pt idx="53">
                  <c:v>36678</c:v>
                </c:pt>
                <c:pt idx="54">
                  <c:v>36708</c:v>
                </c:pt>
                <c:pt idx="55">
                  <c:v>36739</c:v>
                </c:pt>
                <c:pt idx="56">
                  <c:v>36770</c:v>
                </c:pt>
                <c:pt idx="57">
                  <c:v>36800</c:v>
                </c:pt>
                <c:pt idx="58">
                  <c:v>36831</c:v>
                </c:pt>
                <c:pt idx="59">
                  <c:v>36861</c:v>
                </c:pt>
                <c:pt idx="60">
                  <c:v>36892</c:v>
                </c:pt>
                <c:pt idx="61">
                  <c:v>36923</c:v>
                </c:pt>
                <c:pt idx="62">
                  <c:v>36951</c:v>
                </c:pt>
                <c:pt idx="63">
                  <c:v>36982</c:v>
                </c:pt>
                <c:pt idx="64">
                  <c:v>37012</c:v>
                </c:pt>
                <c:pt idx="65">
                  <c:v>37043</c:v>
                </c:pt>
                <c:pt idx="66">
                  <c:v>37073</c:v>
                </c:pt>
                <c:pt idx="67">
                  <c:v>37104</c:v>
                </c:pt>
                <c:pt idx="68">
                  <c:v>37135</c:v>
                </c:pt>
                <c:pt idx="69">
                  <c:v>37165</c:v>
                </c:pt>
                <c:pt idx="70">
                  <c:v>37196</c:v>
                </c:pt>
                <c:pt idx="71">
                  <c:v>37226</c:v>
                </c:pt>
                <c:pt idx="72">
                  <c:v>37257</c:v>
                </c:pt>
                <c:pt idx="73">
                  <c:v>37288</c:v>
                </c:pt>
                <c:pt idx="74">
                  <c:v>37316</c:v>
                </c:pt>
                <c:pt idx="75">
                  <c:v>37347</c:v>
                </c:pt>
                <c:pt idx="76">
                  <c:v>37377</c:v>
                </c:pt>
                <c:pt idx="77">
                  <c:v>37408</c:v>
                </c:pt>
                <c:pt idx="78">
                  <c:v>37438</c:v>
                </c:pt>
                <c:pt idx="79">
                  <c:v>37469</c:v>
                </c:pt>
                <c:pt idx="80">
                  <c:v>37500</c:v>
                </c:pt>
                <c:pt idx="81">
                  <c:v>37530</c:v>
                </c:pt>
                <c:pt idx="82">
                  <c:v>37561</c:v>
                </c:pt>
                <c:pt idx="83">
                  <c:v>37591</c:v>
                </c:pt>
                <c:pt idx="84">
                  <c:v>37622</c:v>
                </c:pt>
                <c:pt idx="85">
                  <c:v>37653</c:v>
                </c:pt>
                <c:pt idx="86">
                  <c:v>37681</c:v>
                </c:pt>
                <c:pt idx="87">
                  <c:v>37712</c:v>
                </c:pt>
                <c:pt idx="88">
                  <c:v>37742</c:v>
                </c:pt>
                <c:pt idx="89">
                  <c:v>37773</c:v>
                </c:pt>
                <c:pt idx="90">
                  <c:v>37803</c:v>
                </c:pt>
                <c:pt idx="91">
                  <c:v>37834</c:v>
                </c:pt>
                <c:pt idx="92">
                  <c:v>37865</c:v>
                </c:pt>
                <c:pt idx="93">
                  <c:v>37895</c:v>
                </c:pt>
                <c:pt idx="94">
                  <c:v>37926</c:v>
                </c:pt>
                <c:pt idx="95">
                  <c:v>37956</c:v>
                </c:pt>
                <c:pt idx="96">
                  <c:v>37987</c:v>
                </c:pt>
                <c:pt idx="97">
                  <c:v>38018</c:v>
                </c:pt>
                <c:pt idx="98">
                  <c:v>38047</c:v>
                </c:pt>
                <c:pt idx="99">
                  <c:v>38078</c:v>
                </c:pt>
                <c:pt idx="100">
                  <c:v>38108</c:v>
                </c:pt>
                <c:pt idx="101">
                  <c:v>38139</c:v>
                </c:pt>
                <c:pt idx="102">
                  <c:v>38169</c:v>
                </c:pt>
                <c:pt idx="103">
                  <c:v>38200</c:v>
                </c:pt>
                <c:pt idx="104">
                  <c:v>38231</c:v>
                </c:pt>
                <c:pt idx="105">
                  <c:v>38261</c:v>
                </c:pt>
                <c:pt idx="106">
                  <c:v>38292</c:v>
                </c:pt>
                <c:pt idx="107">
                  <c:v>38322</c:v>
                </c:pt>
                <c:pt idx="108">
                  <c:v>38353</c:v>
                </c:pt>
                <c:pt idx="109">
                  <c:v>38384</c:v>
                </c:pt>
                <c:pt idx="110">
                  <c:v>38412</c:v>
                </c:pt>
                <c:pt idx="111">
                  <c:v>38443</c:v>
                </c:pt>
                <c:pt idx="112">
                  <c:v>38473</c:v>
                </c:pt>
                <c:pt idx="113">
                  <c:v>38504</c:v>
                </c:pt>
                <c:pt idx="114">
                  <c:v>38534</c:v>
                </c:pt>
                <c:pt idx="115">
                  <c:v>38565</c:v>
                </c:pt>
                <c:pt idx="116">
                  <c:v>38596</c:v>
                </c:pt>
                <c:pt idx="117">
                  <c:v>38626</c:v>
                </c:pt>
                <c:pt idx="118">
                  <c:v>38657</c:v>
                </c:pt>
                <c:pt idx="119">
                  <c:v>38687</c:v>
                </c:pt>
                <c:pt idx="120">
                  <c:v>38718</c:v>
                </c:pt>
                <c:pt idx="121">
                  <c:v>38749</c:v>
                </c:pt>
                <c:pt idx="122">
                  <c:v>38777</c:v>
                </c:pt>
                <c:pt idx="123">
                  <c:v>38808</c:v>
                </c:pt>
                <c:pt idx="124">
                  <c:v>38838</c:v>
                </c:pt>
                <c:pt idx="125">
                  <c:v>38869</c:v>
                </c:pt>
                <c:pt idx="126">
                  <c:v>38899</c:v>
                </c:pt>
                <c:pt idx="127">
                  <c:v>38930</c:v>
                </c:pt>
                <c:pt idx="128">
                  <c:v>38961</c:v>
                </c:pt>
                <c:pt idx="129">
                  <c:v>38991</c:v>
                </c:pt>
                <c:pt idx="130">
                  <c:v>39022</c:v>
                </c:pt>
                <c:pt idx="131">
                  <c:v>39052</c:v>
                </c:pt>
                <c:pt idx="132">
                  <c:v>39083</c:v>
                </c:pt>
                <c:pt idx="133">
                  <c:v>39114</c:v>
                </c:pt>
                <c:pt idx="134">
                  <c:v>39142</c:v>
                </c:pt>
                <c:pt idx="135">
                  <c:v>39173</c:v>
                </c:pt>
                <c:pt idx="136">
                  <c:v>39203</c:v>
                </c:pt>
                <c:pt idx="137">
                  <c:v>39234</c:v>
                </c:pt>
                <c:pt idx="138">
                  <c:v>39264</c:v>
                </c:pt>
                <c:pt idx="139">
                  <c:v>39295</c:v>
                </c:pt>
                <c:pt idx="140">
                  <c:v>39326</c:v>
                </c:pt>
                <c:pt idx="141">
                  <c:v>39356</c:v>
                </c:pt>
                <c:pt idx="142">
                  <c:v>39387</c:v>
                </c:pt>
                <c:pt idx="143">
                  <c:v>39417</c:v>
                </c:pt>
                <c:pt idx="144">
                  <c:v>39448</c:v>
                </c:pt>
                <c:pt idx="145">
                  <c:v>39479</c:v>
                </c:pt>
                <c:pt idx="146">
                  <c:v>39508</c:v>
                </c:pt>
                <c:pt idx="147">
                  <c:v>39539</c:v>
                </c:pt>
                <c:pt idx="148">
                  <c:v>39569</c:v>
                </c:pt>
                <c:pt idx="149">
                  <c:v>39600</c:v>
                </c:pt>
                <c:pt idx="150">
                  <c:v>39630</c:v>
                </c:pt>
                <c:pt idx="151">
                  <c:v>39661</c:v>
                </c:pt>
                <c:pt idx="152">
                  <c:v>39692</c:v>
                </c:pt>
                <c:pt idx="153">
                  <c:v>39722</c:v>
                </c:pt>
                <c:pt idx="154">
                  <c:v>39753</c:v>
                </c:pt>
                <c:pt idx="155">
                  <c:v>39783</c:v>
                </c:pt>
                <c:pt idx="156">
                  <c:v>39814</c:v>
                </c:pt>
                <c:pt idx="157">
                  <c:v>39845</c:v>
                </c:pt>
                <c:pt idx="158">
                  <c:v>39873</c:v>
                </c:pt>
                <c:pt idx="159">
                  <c:v>39904</c:v>
                </c:pt>
                <c:pt idx="160">
                  <c:v>39934</c:v>
                </c:pt>
                <c:pt idx="161">
                  <c:v>39965</c:v>
                </c:pt>
                <c:pt idx="162">
                  <c:v>39995</c:v>
                </c:pt>
                <c:pt idx="163">
                  <c:v>40026</c:v>
                </c:pt>
                <c:pt idx="164">
                  <c:v>40057</c:v>
                </c:pt>
                <c:pt idx="165">
                  <c:v>40087</c:v>
                </c:pt>
                <c:pt idx="166">
                  <c:v>40118</c:v>
                </c:pt>
                <c:pt idx="167">
                  <c:v>40148</c:v>
                </c:pt>
                <c:pt idx="168">
                  <c:v>40179</c:v>
                </c:pt>
                <c:pt idx="169">
                  <c:v>40210</c:v>
                </c:pt>
                <c:pt idx="170">
                  <c:v>40238</c:v>
                </c:pt>
                <c:pt idx="171">
                  <c:v>40269</c:v>
                </c:pt>
                <c:pt idx="172">
                  <c:v>40299</c:v>
                </c:pt>
                <c:pt idx="173">
                  <c:v>40330</c:v>
                </c:pt>
                <c:pt idx="174">
                  <c:v>40360</c:v>
                </c:pt>
                <c:pt idx="175">
                  <c:v>40391</c:v>
                </c:pt>
                <c:pt idx="176">
                  <c:v>40422</c:v>
                </c:pt>
                <c:pt idx="177">
                  <c:v>40452</c:v>
                </c:pt>
                <c:pt idx="178">
                  <c:v>40483</c:v>
                </c:pt>
                <c:pt idx="179">
                  <c:v>40513</c:v>
                </c:pt>
                <c:pt idx="180">
                  <c:v>40544</c:v>
                </c:pt>
                <c:pt idx="181">
                  <c:v>40575</c:v>
                </c:pt>
                <c:pt idx="182">
                  <c:v>40603</c:v>
                </c:pt>
                <c:pt idx="183">
                  <c:v>40634</c:v>
                </c:pt>
                <c:pt idx="184">
                  <c:v>40664</c:v>
                </c:pt>
                <c:pt idx="185">
                  <c:v>40695</c:v>
                </c:pt>
                <c:pt idx="186">
                  <c:v>40725</c:v>
                </c:pt>
                <c:pt idx="187">
                  <c:v>40756</c:v>
                </c:pt>
                <c:pt idx="188">
                  <c:v>40787</c:v>
                </c:pt>
                <c:pt idx="189">
                  <c:v>40817</c:v>
                </c:pt>
                <c:pt idx="190">
                  <c:v>40848</c:v>
                </c:pt>
                <c:pt idx="191">
                  <c:v>40878</c:v>
                </c:pt>
                <c:pt idx="192">
                  <c:v>40909</c:v>
                </c:pt>
                <c:pt idx="193">
                  <c:v>40940</c:v>
                </c:pt>
                <c:pt idx="194">
                  <c:v>40969</c:v>
                </c:pt>
                <c:pt idx="195">
                  <c:v>41000</c:v>
                </c:pt>
                <c:pt idx="196">
                  <c:v>41030</c:v>
                </c:pt>
                <c:pt idx="197">
                  <c:v>41061</c:v>
                </c:pt>
                <c:pt idx="198">
                  <c:v>41091</c:v>
                </c:pt>
                <c:pt idx="199">
                  <c:v>41122</c:v>
                </c:pt>
                <c:pt idx="200">
                  <c:v>41153</c:v>
                </c:pt>
                <c:pt idx="201">
                  <c:v>41183</c:v>
                </c:pt>
                <c:pt idx="202">
                  <c:v>41214</c:v>
                </c:pt>
                <c:pt idx="203">
                  <c:v>41244</c:v>
                </c:pt>
                <c:pt idx="204">
                  <c:v>41275</c:v>
                </c:pt>
                <c:pt idx="205">
                  <c:v>41306</c:v>
                </c:pt>
                <c:pt idx="206">
                  <c:v>41334</c:v>
                </c:pt>
                <c:pt idx="207">
                  <c:v>41365</c:v>
                </c:pt>
                <c:pt idx="208">
                  <c:v>41395</c:v>
                </c:pt>
                <c:pt idx="209">
                  <c:v>41426</c:v>
                </c:pt>
                <c:pt idx="210">
                  <c:v>41456</c:v>
                </c:pt>
                <c:pt idx="211">
                  <c:v>41487</c:v>
                </c:pt>
                <c:pt idx="212">
                  <c:v>41518</c:v>
                </c:pt>
                <c:pt idx="213">
                  <c:v>41548</c:v>
                </c:pt>
                <c:pt idx="214">
                  <c:v>41579</c:v>
                </c:pt>
                <c:pt idx="215">
                  <c:v>41609</c:v>
                </c:pt>
                <c:pt idx="216">
                  <c:v>41640</c:v>
                </c:pt>
              </c:numCache>
            </c:numRef>
          </c:cat>
          <c:val>
            <c:numRef>
              <c:f>Datablad!$B$4:$B$220</c:f>
              <c:numCache>
                <c:formatCode>#,##0</c:formatCode>
                <c:ptCount val="217"/>
                <c:pt idx="0">
                  <c:v>63651.665999999997</c:v>
                </c:pt>
                <c:pt idx="1">
                  <c:v>63928.978999999999</c:v>
                </c:pt>
                <c:pt idx="2">
                  <c:v>64032.165999999997</c:v>
                </c:pt>
                <c:pt idx="3">
                  <c:v>64141.732000000004</c:v>
                </c:pt>
                <c:pt idx="4">
                  <c:v>64223.688999999998</c:v>
                </c:pt>
                <c:pt idx="5">
                  <c:v>64136.798000000003</c:v>
                </c:pt>
                <c:pt idx="6">
                  <c:v>64048.182999999997</c:v>
                </c:pt>
                <c:pt idx="7">
                  <c:v>64698.601000000002</c:v>
                </c:pt>
                <c:pt idx="8">
                  <c:v>65314.228000000003</c:v>
                </c:pt>
                <c:pt idx="9">
                  <c:v>65415.383999999998</c:v>
                </c:pt>
                <c:pt idx="10">
                  <c:v>65260.250999999997</c:v>
                </c:pt>
                <c:pt idx="11">
                  <c:v>64887.974000000002</c:v>
                </c:pt>
                <c:pt idx="12">
                  <c:v>64618.58</c:v>
                </c:pt>
                <c:pt idx="13">
                  <c:v>64419.228999999999</c:v>
                </c:pt>
                <c:pt idx="14">
                  <c:v>64417.224999999999</c:v>
                </c:pt>
                <c:pt idx="15">
                  <c:v>64338.042000000001</c:v>
                </c:pt>
                <c:pt idx="16">
                  <c:v>64133.618999999999</c:v>
                </c:pt>
                <c:pt idx="17">
                  <c:v>63295.608</c:v>
                </c:pt>
                <c:pt idx="18">
                  <c:v>62640.800999999999</c:v>
                </c:pt>
                <c:pt idx="19">
                  <c:v>61161.9</c:v>
                </c:pt>
                <c:pt idx="20">
                  <c:v>59563.387999999999</c:v>
                </c:pt>
                <c:pt idx="21">
                  <c:v>58602.934999999998</c:v>
                </c:pt>
                <c:pt idx="22">
                  <c:v>57941.046999999999</c:v>
                </c:pt>
                <c:pt idx="23">
                  <c:v>57224.972999999998</c:v>
                </c:pt>
                <c:pt idx="24">
                  <c:v>55749.517999999902</c:v>
                </c:pt>
                <c:pt idx="25">
                  <c:v>54520.339999999902</c:v>
                </c:pt>
                <c:pt idx="26">
                  <c:v>53713.970999999998</c:v>
                </c:pt>
                <c:pt idx="27">
                  <c:v>53020.485000000001</c:v>
                </c:pt>
                <c:pt idx="28">
                  <c:v>52473.46</c:v>
                </c:pt>
                <c:pt idx="29">
                  <c:v>52587.002999999997</c:v>
                </c:pt>
                <c:pt idx="30">
                  <c:v>52388.652999999998</c:v>
                </c:pt>
                <c:pt idx="31">
                  <c:v>51481.870999999999</c:v>
                </c:pt>
                <c:pt idx="32">
                  <c:v>50797.180999999902</c:v>
                </c:pt>
                <c:pt idx="33">
                  <c:v>50273.851000000002</c:v>
                </c:pt>
                <c:pt idx="34">
                  <c:v>50195.040000000001</c:v>
                </c:pt>
                <c:pt idx="35">
                  <c:v>50721.845999999998</c:v>
                </c:pt>
                <c:pt idx="36">
                  <c:v>51475.307999999997</c:v>
                </c:pt>
                <c:pt idx="37">
                  <c:v>51894.5</c:v>
                </c:pt>
                <c:pt idx="38">
                  <c:v>51919.525999999998</c:v>
                </c:pt>
                <c:pt idx="39">
                  <c:v>51646.260999999999</c:v>
                </c:pt>
                <c:pt idx="40">
                  <c:v>51541.275000000001</c:v>
                </c:pt>
                <c:pt idx="41">
                  <c:v>51644.516000000003</c:v>
                </c:pt>
                <c:pt idx="42">
                  <c:v>51381.078999999998</c:v>
                </c:pt>
                <c:pt idx="43">
                  <c:v>50886.669000000002</c:v>
                </c:pt>
                <c:pt idx="44">
                  <c:v>50171.233999999902</c:v>
                </c:pt>
                <c:pt idx="45">
                  <c:v>49524.156999999999</c:v>
                </c:pt>
                <c:pt idx="46">
                  <c:v>48528.184999999998</c:v>
                </c:pt>
                <c:pt idx="47">
                  <c:v>47617.383999999998</c:v>
                </c:pt>
                <c:pt idx="48">
                  <c:v>46493.023999999998</c:v>
                </c:pt>
                <c:pt idx="49">
                  <c:v>45538.720999999998</c:v>
                </c:pt>
                <c:pt idx="50">
                  <c:v>44491.925000000003</c:v>
                </c:pt>
                <c:pt idx="51">
                  <c:v>43784.427000000003</c:v>
                </c:pt>
                <c:pt idx="52">
                  <c:v>42947.67</c:v>
                </c:pt>
                <c:pt idx="53">
                  <c:v>42699.618999999999</c:v>
                </c:pt>
                <c:pt idx="54">
                  <c:v>42568.521000000001</c:v>
                </c:pt>
                <c:pt idx="55">
                  <c:v>41955.650999999998</c:v>
                </c:pt>
                <c:pt idx="56">
                  <c:v>41448.911999999902</c:v>
                </c:pt>
                <c:pt idx="57">
                  <c:v>40750.447999999902</c:v>
                </c:pt>
                <c:pt idx="58">
                  <c:v>40384.582000000002</c:v>
                </c:pt>
                <c:pt idx="59">
                  <c:v>39851.379000000001</c:v>
                </c:pt>
                <c:pt idx="60">
                  <c:v>39653.266000000003</c:v>
                </c:pt>
                <c:pt idx="61">
                  <c:v>39139.593999999997</c:v>
                </c:pt>
                <c:pt idx="62">
                  <c:v>38654.53</c:v>
                </c:pt>
                <c:pt idx="63">
                  <c:v>38323.120000000003</c:v>
                </c:pt>
                <c:pt idx="64">
                  <c:v>37983.377</c:v>
                </c:pt>
                <c:pt idx="65">
                  <c:v>37316.883000000002</c:v>
                </c:pt>
                <c:pt idx="66">
                  <c:v>36713.838000000003</c:v>
                </c:pt>
                <c:pt idx="67">
                  <c:v>36436.792000000001</c:v>
                </c:pt>
                <c:pt idx="68">
                  <c:v>36151.767999999902</c:v>
                </c:pt>
                <c:pt idx="69">
                  <c:v>35902.925999999999</c:v>
                </c:pt>
                <c:pt idx="70">
                  <c:v>35408.610999999997</c:v>
                </c:pt>
                <c:pt idx="71">
                  <c:v>35149.887000000002</c:v>
                </c:pt>
                <c:pt idx="72">
                  <c:v>35076.370000000003</c:v>
                </c:pt>
                <c:pt idx="73">
                  <c:v>35123.843000000001</c:v>
                </c:pt>
                <c:pt idx="74">
                  <c:v>35092.080999999998</c:v>
                </c:pt>
                <c:pt idx="75">
                  <c:v>35043.966</c:v>
                </c:pt>
                <c:pt idx="76">
                  <c:v>34920.334999999999</c:v>
                </c:pt>
                <c:pt idx="77">
                  <c:v>34907.947999999902</c:v>
                </c:pt>
                <c:pt idx="78">
                  <c:v>34942.474000000002</c:v>
                </c:pt>
                <c:pt idx="79">
                  <c:v>35437.767999999902</c:v>
                </c:pt>
                <c:pt idx="80">
                  <c:v>35915.927000000003</c:v>
                </c:pt>
                <c:pt idx="81">
                  <c:v>36223.610999999997</c:v>
                </c:pt>
                <c:pt idx="82">
                  <c:v>36348.82</c:v>
                </c:pt>
                <c:pt idx="83">
                  <c:v>36539.629999999997</c:v>
                </c:pt>
                <c:pt idx="84">
                  <c:v>36460.862000000001</c:v>
                </c:pt>
                <c:pt idx="85">
                  <c:v>36170.637999999999</c:v>
                </c:pt>
                <c:pt idx="86">
                  <c:v>35929.243000000002</c:v>
                </c:pt>
                <c:pt idx="87">
                  <c:v>35667.724000000002</c:v>
                </c:pt>
                <c:pt idx="88">
                  <c:v>35704.866000000002</c:v>
                </c:pt>
                <c:pt idx="89">
                  <c:v>35398.472999999998</c:v>
                </c:pt>
                <c:pt idx="90">
                  <c:v>35473.817000000003</c:v>
                </c:pt>
                <c:pt idx="91">
                  <c:v>35625.705999999998</c:v>
                </c:pt>
                <c:pt idx="92">
                  <c:v>35707.231</c:v>
                </c:pt>
                <c:pt idx="93">
                  <c:v>36002.572</c:v>
                </c:pt>
                <c:pt idx="94">
                  <c:v>36186.31</c:v>
                </c:pt>
                <c:pt idx="95">
                  <c:v>36069.754999999997</c:v>
                </c:pt>
                <c:pt idx="96">
                  <c:v>36093.410000000003</c:v>
                </c:pt>
                <c:pt idx="97">
                  <c:v>36242.989000000001</c:v>
                </c:pt>
                <c:pt idx="98">
                  <c:v>36635.315999999999</c:v>
                </c:pt>
                <c:pt idx="99">
                  <c:v>36983.504000000001</c:v>
                </c:pt>
                <c:pt idx="100">
                  <c:v>37538.966</c:v>
                </c:pt>
                <c:pt idx="101">
                  <c:v>38071.716999999997</c:v>
                </c:pt>
                <c:pt idx="102">
                  <c:v>38301.082000000002</c:v>
                </c:pt>
                <c:pt idx="103">
                  <c:v>38709.262999999999</c:v>
                </c:pt>
                <c:pt idx="104">
                  <c:v>38938.150999999998</c:v>
                </c:pt>
                <c:pt idx="105">
                  <c:v>39343.105000000003</c:v>
                </c:pt>
                <c:pt idx="106">
                  <c:v>39790.625999999902</c:v>
                </c:pt>
                <c:pt idx="107">
                  <c:v>39955.341999999997</c:v>
                </c:pt>
                <c:pt idx="108">
                  <c:v>40184.792999999998</c:v>
                </c:pt>
                <c:pt idx="109">
                  <c:v>40457.639000000003</c:v>
                </c:pt>
                <c:pt idx="110">
                  <c:v>40704.383000000002</c:v>
                </c:pt>
                <c:pt idx="111">
                  <c:v>40986.610999999997</c:v>
                </c:pt>
                <c:pt idx="112">
                  <c:v>41134.18</c:v>
                </c:pt>
                <c:pt idx="113">
                  <c:v>41392.779000000002</c:v>
                </c:pt>
                <c:pt idx="114">
                  <c:v>41364.411</c:v>
                </c:pt>
                <c:pt idx="115">
                  <c:v>41624.678999999902</c:v>
                </c:pt>
                <c:pt idx="116">
                  <c:v>42158.612000000001</c:v>
                </c:pt>
                <c:pt idx="117">
                  <c:v>42817.56</c:v>
                </c:pt>
                <c:pt idx="118">
                  <c:v>43403.557000000001</c:v>
                </c:pt>
                <c:pt idx="119">
                  <c:v>43797.489000000001</c:v>
                </c:pt>
                <c:pt idx="120">
                  <c:v>43807.148000000001</c:v>
                </c:pt>
                <c:pt idx="121">
                  <c:v>43857.872000000003</c:v>
                </c:pt>
                <c:pt idx="122">
                  <c:v>43870.347999999998</c:v>
                </c:pt>
                <c:pt idx="123">
                  <c:v>43700.389000000003</c:v>
                </c:pt>
                <c:pt idx="124">
                  <c:v>43545.807000000001</c:v>
                </c:pt>
                <c:pt idx="125">
                  <c:v>43412.055999999902</c:v>
                </c:pt>
                <c:pt idx="126">
                  <c:v>43386.362000000001</c:v>
                </c:pt>
                <c:pt idx="127">
                  <c:v>43123.834999999999</c:v>
                </c:pt>
                <c:pt idx="128">
                  <c:v>42535.076000000001</c:v>
                </c:pt>
                <c:pt idx="129">
                  <c:v>41198.01</c:v>
                </c:pt>
                <c:pt idx="130">
                  <c:v>40181.356</c:v>
                </c:pt>
                <c:pt idx="131">
                  <c:v>39660.699999999997</c:v>
                </c:pt>
                <c:pt idx="132">
                  <c:v>39730.6</c:v>
                </c:pt>
                <c:pt idx="133">
                  <c:v>39559.9</c:v>
                </c:pt>
                <c:pt idx="134">
                  <c:v>39302.118999999999</c:v>
                </c:pt>
                <c:pt idx="135">
                  <c:v>38817.163999999997</c:v>
                </c:pt>
                <c:pt idx="136">
                  <c:v>37884.684999999998</c:v>
                </c:pt>
                <c:pt idx="137">
                  <c:v>37348.084999999999</c:v>
                </c:pt>
                <c:pt idx="138">
                  <c:v>37335.341</c:v>
                </c:pt>
                <c:pt idx="139">
                  <c:v>37551.057999999997</c:v>
                </c:pt>
                <c:pt idx="140">
                  <c:v>37822.862999999998</c:v>
                </c:pt>
                <c:pt idx="141">
                  <c:v>38025.031000000003</c:v>
                </c:pt>
                <c:pt idx="142">
                  <c:v>38063.695</c:v>
                </c:pt>
                <c:pt idx="143">
                  <c:v>38012.127</c:v>
                </c:pt>
                <c:pt idx="144">
                  <c:v>38206.47</c:v>
                </c:pt>
                <c:pt idx="145">
                  <c:v>38406.93</c:v>
                </c:pt>
                <c:pt idx="146">
                  <c:v>38333.427000000003</c:v>
                </c:pt>
                <c:pt idx="147">
                  <c:v>38682.311000000002</c:v>
                </c:pt>
                <c:pt idx="148">
                  <c:v>39201.228000000003</c:v>
                </c:pt>
                <c:pt idx="149">
                  <c:v>39271.951999999997</c:v>
                </c:pt>
                <c:pt idx="150">
                  <c:v>39650.224000000002</c:v>
                </c:pt>
                <c:pt idx="151">
                  <c:v>40016.809000000001</c:v>
                </c:pt>
                <c:pt idx="152">
                  <c:v>40838.052000000003</c:v>
                </c:pt>
                <c:pt idx="153">
                  <c:v>41938.152000000002</c:v>
                </c:pt>
                <c:pt idx="154">
                  <c:v>42885.256000000001</c:v>
                </c:pt>
                <c:pt idx="155">
                  <c:v>43950.578999999998</c:v>
                </c:pt>
                <c:pt idx="156">
                  <c:v>44912.127999999997</c:v>
                </c:pt>
                <c:pt idx="157">
                  <c:v>46001.101000000002</c:v>
                </c:pt>
                <c:pt idx="158">
                  <c:v>47601.807000000001</c:v>
                </c:pt>
                <c:pt idx="159">
                  <c:v>49237.18</c:v>
                </c:pt>
                <c:pt idx="160">
                  <c:v>50583.303999999902</c:v>
                </c:pt>
                <c:pt idx="161">
                  <c:v>51953.529000000002</c:v>
                </c:pt>
                <c:pt idx="162">
                  <c:v>52881.760999999999</c:v>
                </c:pt>
                <c:pt idx="163">
                  <c:v>53766.747000000003</c:v>
                </c:pt>
                <c:pt idx="164">
                  <c:v>54688.135000000002</c:v>
                </c:pt>
                <c:pt idx="165">
                  <c:v>55702.796000000002</c:v>
                </c:pt>
                <c:pt idx="166">
                  <c:v>56662.63</c:v>
                </c:pt>
                <c:pt idx="167">
                  <c:v>57331.904999999999</c:v>
                </c:pt>
                <c:pt idx="168">
                  <c:v>60371.012000000002</c:v>
                </c:pt>
                <c:pt idx="169">
                  <c:v>61174.879000000001</c:v>
                </c:pt>
                <c:pt idx="170">
                  <c:v>62458.481</c:v>
                </c:pt>
                <c:pt idx="171">
                  <c:v>61762.785000000003</c:v>
                </c:pt>
                <c:pt idx="172">
                  <c:v>62073.216</c:v>
                </c:pt>
                <c:pt idx="173">
                  <c:v>62535.055</c:v>
                </c:pt>
                <c:pt idx="174">
                  <c:v>63141.057000000001</c:v>
                </c:pt>
                <c:pt idx="175">
                  <c:v>63628.642999999996</c:v>
                </c:pt>
                <c:pt idx="176">
                  <c:v>64007.296999999999</c:v>
                </c:pt>
                <c:pt idx="177">
                  <c:v>64271.953000000001</c:v>
                </c:pt>
                <c:pt idx="178">
                  <c:v>64773.5</c:v>
                </c:pt>
                <c:pt idx="179">
                  <c:v>65217.919999999998</c:v>
                </c:pt>
                <c:pt idx="180">
                  <c:v>65414.858999999997</c:v>
                </c:pt>
                <c:pt idx="181">
                  <c:v>65626.501999999906</c:v>
                </c:pt>
                <c:pt idx="182">
                  <c:v>66290.831000000006</c:v>
                </c:pt>
                <c:pt idx="183">
                  <c:v>66574.494999999995</c:v>
                </c:pt>
                <c:pt idx="184">
                  <c:v>67004.627999999997</c:v>
                </c:pt>
                <c:pt idx="185">
                  <c:v>67448.073000000004</c:v>
                </c:pt>
                <c:pt idx="186">
                  <c:v>67953.095000000001</c:v>
                </c:pt>
                <c:pt idx="187">
                  <c:v>68262.476999999999</c:v>
                </c:pt>
                <c:pt idx="188">
                  <c:v>68488.667000000001</c:v>
                </c:pt>
                <c:pt idx="189">
                  <c:v>68782.652000000002</c:v>
                </c:pt>
                <c:pt idx="190">
                  <c:v>69279.547999999995</c:v>
                </c:pt>
                <c:pt idx="191">
                  <c:v>70044.876000000004</c:v>
                </c:pt>
                <c:pt idx="192">
                  <c:v>70814.077000000005</c:v>
                </c:pt>
                <c:pt idx="193">
                  <c:v>71512.417000000001</c:v>
                </c:pt>
                <c:pt idx="194">
                  <c:v>71524.116999999998</c:v>
                </c:pt>
                <c:pt idx="195">
                  <c:v>71760.178</c:v>
                </c:pt>
                <c:pt idx="196">
                  <c:v>72172.975999999995</c:v>
                </c:pt>
                <c:pt idx="197">
                  <c:v>72417.52</c:v>
                </c:pt>
                <c:pt idx="198">
                  <c:v>72375.332999999999</c:v>
                </c:pt>
                <c:pt idx="199">
                  <c:v>72885.285000000003</c:v>
                </c:pt>
                <c:pt idx="200">
                  <c:v>73557.764999999999</c:v>
                </c:pt>
                <c:pt idx="201">
                  <c:v>74424.914000000004</c:v>
                </c:pt>
                <c:pt idx="202">
                  <c:v>75158.52</c:v>
                </c:pt>
                <c:pt idx="203">
                  <c:v>75917.785000000003</c:v>
                </c:pt>
                <c:pt idx="204">
                  <c:v>76939.589000000007</c:v>
                </c:pt>
                <c:pt idx="205">
                  <c:v>77786.417000000001</c:v>
                </c:pt>
                <c:pt idx="206">
                  <c:v>78780.426000000007</c:v>
                </c:pt>
                <c:pt idx="207">
                  <c:v>79756.055999999997</c:v>
                </c:pt>
                <c:pt idx="208">
                  <c:v>80443.505999999994</c:v>
                </c:pt>
                <c:pt idx="209">
                  <c:v>80898.691000000006</c:v>
                </c:pt>
                <c:pt idx="210">
                  <c:v>81374.975999999995</c:v>
                </c:pt>
                <c:pt idx="211">
                  <c:v>81821.974000000002</c:v>
                </c:pt>
                <c:pt idx="212">
                  <c:v>82100.608999999997</c:v>
                </c:pt>
                <c:pt idx="213">
                  <c:v>82107.914999999906</c:v>
                </c:pt>
                <c:pt idx="214">
                  <c:v>81925.808999999994</c:v>
                </c:pt>
                <c:pt idx="215">
                  <c:v>81448.112999999998</c:v>
                </c:pt>
                <c:pt idx="216">
                  <c:v>80637.262000000002</c:v>
                </c:pt>
              </c:numCache>
            </c:numRef>
          </c:val>
          <c:smooth val="0"/>
        </c:ser>
        <c:ser>
          <c:idx val="1"/>
          <c:order val="1"/>
          <c:tx>
            <c:strRef>
              <c:f>Datablad!$C$3</c:f>
              <c:strCache>
                <c:ptCount val="1"/>
                <c:pt idx="0">
                  <c:v>Män</c:v>
                </c:pt>
              </c:strCache>
            </c:strRef>
          </c:tx>
          <c:spPr>
            <a:ln w="28575">
              <a:solidFill>
                <a:sysClr val="windowText" lastClr="000000"/>
              </a:solidFill>
              <a:prstDash val="sysDot"/>
            </a:ln>
          </c:spPr>
          <c:marker>
            <c:symbol val="none"/>
          </c:marker>
          <c:cat>
            <c:numRef>
              <c:f>Datablad!$A$4:$A$220</c:f>
              <c:numCache>
                <c:formatCode>m/d/yyyy</c:formatCode>
                <c:ptCount val="217"/>
                <c:pt idx="0">
                  <c:v>35065</c:v>
                </c:pt>
                <c:pt idx="1">
                  <c:v>35096</c:v>
                </c:pt>
                <c:pt idx="2">
                  <c:v>35125</c:v>
                </c:pt>
                <c:pt idx="3">
                  <c:v>35156</c:v>
                </c:pt>
                <c:pt idx="4">
                  <c:v>35186</c:v>
                </c:pt>
                <c:pt idx="5">
                  <c:v>35217</c:v>
                </c:pt>
                <c:pt idx="6">
                  <c:v>35247</c:v>
                </c:pt>
                <c:pt idx="7">
                  <c:v>35278</c:v>
                </c:pt>
                <c:pt idx="8">
                  <c:v>35309</c:v>
                </c:pt>
                <c:pt idx="9">
                  <c:v>35339</c:v>
                </c:pt>
                <c:pt idx="10">
                  <c:v>35370</c:v>
                </c:pt>
                <c:pt idx="11">
                  <c:v>35400</c:v>
                </c:pt>
                <c:pt idx="12">
                  <c:v>35431</c:v>
                </c:pt>
                <c:pt idx="13">
                  <c:v>35462</c:v>
                </c:pt>
                <c:pt idx="14">
                  <c:v>35490</c:v>
                </c:pt>
                <c:pt idx="15">
                  <c:v>35521</c:v>
                </c:pt>
                <c:pt idx="16">
                  <c:v>35551</c:v>
                </c:pt>
                <c:pt idx="17">
                  <c:v>35582</c:v>
                </c:pt>
                <c:pt idx="18">
                  <c:v>35612</c:v>
                </c:pt>
                <c:pt idx="19">
                  <c:v>35643</c:v>
                </c:pt>
                <c:pt idx="20">
                  <c:v>35674</c:v>
                </c:pt>
                <c:pt idx="21">
                  <c:v>35704</c:v>
                </c:pt>
                <c:pt idx="22">
                  <c:v>35735</c:v>
                </c:pt>
                <c:pt idx="23">
                  <c:v>35765</c:v>
                </c:pt>
                <c:pt idx="24">
                  <c:v>35796</c:v>
                </c:pt>
                <c:pt idx="25">
                  <c:v>35827</c:v>
                </c:pt>
                <c:pt idx="26">
                  <c:v>35855</c:v>
                </c:pt>
                <c:pt idx="27">
                  <c:v>35886</c:v>
                </c:pt>
                <c:pt idx="28">
                  <c:v>35916</c:v>
                </c:pt>
                <c:pt idx="29">
                  <c:v>35947</c:v>
                </c:pt>
                <c:pt idx="30">
                  <c:v>35977</c:v>
                </c:pt>
                <c:pt idx="31">
                  <c:v>36008</c:v>
                </c:pt>
                <c:pt idx="32">
                  <c:v>36039</c:v>
                </c:pt>
                <c:pt idx="33">
                  <c:v>36069</c:v>
                </c:pt>
                <c:pt idx="34">
                  <c:v>36100</c:v>
                </c:pt>
                <c:pt idx="35">
                  <c:v>36130</c:v>
                </c:pt>
                <c:pt idx="36">
                  <c:v>36161</c:v>
                </c:pt>
                <c:pt idx="37">
                  <c:v>36192</c:v>
                </c:pt>
                <c:pt idx="38">
                  <c:v>36220</c:v>
                </c:pt>
                <c:pt idx="39">
                  <c:v>36251</c:v>
                </c:pt>
                <c:pt idx="40">
                  <c:v>36281</c:v>
                </c:pt>
                <c:pt idx="41">
                  <c:v>36312</c:v>
                </c:pt>
                <c:pt idx="42">
                  <c:v>36342</c:v>
                </c:pt>
                <c:pt idx="43">
                  <c:v>36373</c:v>
                </c:pt>
                <c:pt idx="44">
                  <c:v>36404</c:v>
                </c:pt>
                <c:pt idx="45">
                  <c:v>36434</c:v>
                </c:pt>
                <c:pt idx="46">
                  <c:v>36465</c:v>
                </c:pt>
                <c:pt idx="47">
                  <c:v>36495</c:v>
                </c:pt>
                <c:pt idx="48">
                  <c:v>36526</c:v>
                </c:pt>
                <c:pt idx="49">
                  <c:v>36557</c:v>
                </c:pt>
                <c:pt idx="50">
                  <c:v>36586</c:v>
                </c:pt>
                <c:pt idx="51">
                  <c:v>36617</c:v>
                </c:pt>
                <c:pt idx="52">
                  <c:v>36647</c:v>
                </c:pt>
                <c:pt idx="53">
                  <c:v>36678</c:v>
                </c:pt>
                <c:pt idx="54">
                  <c:v>36708</c:v>
                </c:pt>
                <c:pt idx="55">
                  <c:v>36739</c:v>
                </c:pt>
                <c:pt idx="56">
                  <c:v>36770</c:v>
                </c:pt>
                <c:pt idx="57">
                  <c:v>36800</c:v>
                </c:pt>
                <c:pt idx="58">
                  <c:v>36831</c:v>
                </c:pt>
                <c:pt idx="59">
                  <c:v>36861</c:v>
                </c:pt>
                <c:pt idx="60">
                  <c:v>36892</c:v>
                </c:pt>
                <c:pt idx="61">
                  <c:v>36923</c:v>
                </c:pt>
                <c:pt idx="62">
                  <c:v>36951</c:v>
                </c:pt>
                <c:pt idx="63">
                  <c:v>36982</c:v>
                </c:pt>
                <c:pt idx="64">
                  <c:v>37012</c:v>
                </c:pt>
                <c:pt idx="65">
                  <c:v>37043</c:v>
                </c:pt>
                <c:pt idx="66">
                  <c:v>37073</c:v>
                </c:pt>
                <c:pt idx="67">
                  <c:v>37104</c:v>
                </c:pt>
                <c:pt idx="68">
                  <c:v>37135</c:v>
                </c:pt>
                <c:pt idx="69">
                  <c:v>37165</c:v>
                </c:pt>
                <c:pt idx="70">
                  <c:v>37196</c:v>
                </c:pt>
                <c:pt idx="71">
                  <c:v>37226</c:v>
                </c:pt>
                <c:pt idx="72">
                  <c:v>37257</c:v>
                </c:pt>
                <c:pt idx="73">
                  <c:v>37288</c:v>
                </c:pt>
                <c:pt idx="74">
                  <c:v>37316</c:v>
                </c:pt>
                <c:pt idx="75">
                  <c:v>37347</c:v>
                </c:pt>
                <c:pt idx="76">
                  <c:v>37377</c:v>
                </c:pt>
                <c:pt idx="77">
                  <c:v>37408</c:v>
                </c:pt>
                <c:pt idx="78">
                  <c:v>37438</c:v>
                </c:pt>
                <c:pt idx="79">
                  <c:v>37469</c:v>
                </c:pt>
                <c:pt idx="80">
                  <c:v>37500</c:v>
                </c:pt>
                <c:pt idx="81">
                  <c:v>37530</c:v>
                </c:pt>
                <c:pt idx="82">
                  <c:v>37561</c:v>
                </c:pt>
                <c:pt idx="83">
                  <c:v>37591</c:v>
                </c:pt>
                <c:pt idx="84">
                  <c:v>37622</c:v>
                </c:pt>
                <c:pt idx="85">
                  <c:v>37653</c:v>
                </c:pt>
                <c:pt idx="86">
                  <c:v>37681</c:v>
                </c:pt>
                <c:pt idx="87">
                  <c:v>37712</c:v>
                </c:pt>
                <c:pt idx="88">
                  <c:v>37742</c:v>
                </c:pt>
                <c:pt idx="89">
                  <c:v>37773</c:v>
                </c:pt>
                <c:pt idx="90">
                  <c:v>37803</c:v>
                </c:pt>
                <c:pt idx="91">
                  <c:v>37834</c:v>
                </c:pt>
                <c:pt idx="92">
                  <c:v>37865</c:v>
                </c:pt>
                <c:pt idx="93">
                  <c:v>37895</c:v>
                </c:pt>
                <c:pt idx="94">
                  <c:v>37926</c:v>
                </c:pt>
                <c:pt idx="95">
                  <c:v>37956</c:v>
                </c:pt>
                <c:pt idx="96">
                  <c:v>37987</c:v>
                </c:pt>
                <c:pt idx="97">
                  <c:v>38018</c:v>
                </c:pt>
                <c:pt idx="98">
                  <c:v>38047</c:v>
                </c:pt>
                <c:pt idx="99">
                  <c:v>38078</c:v>
                </c:pt>
                <c:pt idx="100">
                  <c:v>38108</c:v>
                </c:pt>
                <c:pt idx="101">
                  <c:v>38139</c:v>
                </c:pt>
                <c:pt idx="102">
                  <c:v>38169</c:v>
                </c:pt>
                <c:pt idx="103">
                  <c:v>38200</c:v>
                </c:pt>
                <c:pt idx="104">
                  <c:v>38231</c:v>
                </c:pt>
                <c:pt idx="105">
                  <c:v>38261</c:v>
                </c:pt>
                <c:pt idx="106">
                  <c:v>38292</c:v>
                </c:pt>
                <c:pt idx="107">
                  <c:v>38322</c:v>
                </c:pt>
                <c:pt idx="108">
                  <c:v>38353</c:v>
                </c:pt>
                <c:pt idx="109">
                  <c:v>38384</c:v>
                </c:pt>
                <c:pt idx="110">
                  <c:v>38412</c:v>
                </c:pt>
                <c:pt idx="111">
                  <c:v>38443</c:v>
                </c:pt>
                <c:pt idx="112">
                  <c:v>38473</c:v>
                </c:pt>
                <c:pt idx="113">
                  <c:v>38504</c:v>
                </c:pt>
                <c:pt idx="114">
                  <c:v>38534</c:v>
                </c:pt>
                <c:pt idx="115">
                  <c:v>38565</c:v>
                </c:pt>
                <c:pt idx="116">
                  <c:v>38596</c:v>
                </c:pt>
                <c:pt idx="117">
                  <c:v>38626</c:v>
                </c:pt>
                <c:pt idx="118">
                  <c:v>38657</c:v>
                </c:pt>
                <c:pt idx="119">
                  <c:v>38687</c:v>
                </c:pt>
                <c:pt idx="120">
                  <c:v>38718</c:v>
                </c:pt>
                <c:pt idx="121">
                  <c:v>38749</c:v>
                </c:pt>
                <c:pt idx="122">
                  <c:v>38777</c:v>
                </c:pt>
                <c:pt idx="123">
                  <c:v>38808</c:v>
                </c:pt>
                <c:pt idx="124">
                  <c:v>38838</c:v>
                </c:pt>
                <c:pt idx="125">
                  <c:v>38869</c:v>
                </c:pt>
                <c:pt idx="126">
                  <c:v>38899</c:v>
                </c:pt>
                <c:pt idx="127">
                  <c:v>38930</c:v>
                </c:pt>
                <c:pt idx="128">
                  <c:v>38961</c:v>
                </c:pt>
                <c:pt idx="129">
                  <c:v>38991</c:v>
                </c:pt>
                <c:pt idx="130">
                  <c:v>39022</c:v>
                </c:pt>
                <c:pt idx="131">
                  <c:v>39052</c:v>
                </c:pt>
                <c:pt idx="132">
                  <c:v>39083</c:v>
                </c:pt>
                <c:pt idx="133">
                  <c:v>39114</c:v>
                </c:pt>
                <c:pt idx="134">
                  <c:v>39142</c:v>
                </c:pt>
                <c:pt idx="135">
                  <c:v>39173</c:v>
                </c:pt>
                <c:pt idx="136">
                  <c:v>39203</c:v>
                </c:pt>
                <c:pt idx="137">
                  <c:v>39234</c:v>
                </c:pt>
                <c:pt idx="138">
                  <c:v>39264</c:v>
                </c:pt>
                <c:pt idx="139">
                  <c:v>39295</c:v>
                </c:pt>
                <c:pt idx="140">
                  <c:v>39326</c:v>
                </c:pt>
                <c:pt idx="141">
                  <c:v>39356</c:v>
                </c:pt>
                <c:pt idx="142">
                  <c:v>39387</c:v>
                </c:pt>
                <c:pt idx="143">
                  <c:v>39417</c:v>
                </c:pt>
                <c:pt idx="144">
                  <c:v>39448</c:v>
                </c:pt>
                <c:pt idx="145">
                  <c:v>39479</c:v>
                </c:pt>
                <c:pt idx="146">
                  <c:v>39508</c:v>
                </c:pt>
                <c:pt idx="147">
                  <c:v>39539</c:v>
                </c:pt>
                <c:pt idx="148">
                  <c:v>39569</c:v>
                </c:pt>
                <c:pt idx="149">
                  <c:v>39600</c:v>
                </c:pt>
                <c:pt idx="150">
                  <c:v>39630</c:v>
                </c:pt>
                <c:pt idx="151">
                  <c:v>39661</c:v>
                </c:pt>
                <c:pt idx="152">
                  <c:v>39692</c:v>
                </c:pt>
                <c:pt idx="153">
                  <c:v>39722</c:v>
                </c:pt>
                <c:pt idx="154">
                  <c:v>39753</c:v>
                </c:pt>
                <c:pt idx="155">
                  <c:v>39783</c:v>
                </c:pt>
                <c:pt idx="156">
                  <c:v>39814</c:v>
                </c:pt>
                <c:pt idx="157">
                  <c:v>39845</c:v>
                </c:pt>
                <c:pt idx="158">
                  <c:v>39873</c:v>
                </c:pt>
                <c:pt idx="159">
                  <c:v>39904</c:v>
                </c:pt>
                <c:pt idx="160">
                  <c:v>39934</c:v>
                </c:pt>
                <c:pt idx="161">
                  <c:v>39965</c:v>
                </c:pt>
                <c:pt idx="162">
                  <c:v>39995</c:v>
                </c:pt>
                <c:pt idx="163">
                  <c:v>40026</c:v>
                </c:pt>
                <c:pt idx="164">
                  <c:v>40057</c:v>
                </c:pt>
                <c:pt idx="165">
                  <c:v>40087</c:v>
                </c:pt>
                <c:pt idx="166">
                  <c:v>40118</c:v>
                </c:pt>
                <c:pt idx="167">
                  <c:v>40148</c:v>
                </c:pt>
                <c:pt idx="168">
                  <c:v>40179</c:v>
                </c:pt>
                <c:pt idx="169">
                  <c:v>40210</c:v>
                </c:pt>
                <c:pt idx="170">
                  <c:v>40238</c:v>
                </c:pt>
                <c:pt idx="171">
                  <c:v>40269</c:v>
                </c:pt>
                <c:pt idx="172">
                  <c:v>40299</c:v>
                </c:pt>
                <c:pt idx="173">
                  <c:v>40330</c:v>
                </c:pt>
                <c:pt idx="174">
                  <c:v>40360</c:v>
                </c:pt>
                <c:pt idx="175">
                  <c:v>40391</c:v>
                </c:pt>
                <c:pt idx="176">
                  <c:v>40422</c:v>
                </c:pt>
                <c:pt idx="177">
                  <c:v>40452</c:v>
                </c:pt>
                <c:pt idx="178">
                  <c:v>40483</c:v>
                </c:pt>
                <c:pt idx="179">
                  <c:v>40513</c:v>
                </c:pt>
                <c:pt idx="180">
                  <c:v>40544</c:v>
                </c:pt>
                <c:pt idx="181">
                  <c:v>40575</c:v>
                </c:pt>
                <c:pt idx="182">
                  <c:v>40603</c:v>
                </c:pt>
                <c:pt idx="183">
                  <c:v>40634</c:v>
                </c:pt>
                <c:pt idx="184">
                  <c:v>40664</c:v>
                </c:pt>
                <c:pt idx="185">
                  <c:v>40695</c:v>
                </c:pt>
                <c:pt idx="186">
                  <c:v>40725</c:v>
                </c:pt>
                <c:pt idx="187">
                  <c:v>40756</c:v>
                </c:pt>
                <c:pt idx="188">
                  <c:v>40787</c:v>
                </c:pt>
                <c:pt idx="189">
                  <c:v>40817</c:v>
                </c:pt>
                <c:pt idx="190">
                  <c:v>40848</c:v>
                </c:pt>
                <c:pt idx="191">
                  <c:v>40878</c:v>
                </c:pt>
                <c:pt idx="192">
                  <c:v>40909</c:v>
                </c:pt>
                <c:pt idx="193">
                  <c:v>40940</c:v>
                </c:pt>
                <c:pt idx="194">
                  <c:v>40969</c:v>
                </c:pt>
                <c:pt idx="195">
                  <c:v>41000</c:v>
                </c:pt>
                <c:pt idx="196">
                  <c:v>41030</c:v>
                </c:pt>
                <c:pt idx="197">
                  <c:v>41061</c:v>
                </c:pt>
                <c:pt idx="198">
                  <c:v>41091</c:v>
                </c:pt>
                <c:pt idx="199">
                  <c:v>41122</c:v>
                </c:pt>
                <c:pt idx="200">
                  <c:v>41153</c:v>
                </c:pt>
                <c:pt idx="201">
                  <c:v>41183</c:v>
                </c:pt>
                <c:pt idx="202">
                  <c:v>41214</c:v>
                </c:pt>
                <c:pt idx="203">
                  <c:v>41244</c:v>
                </c:pt>
                <c:pt idx="204">
                  <c:v>41275</c:v>
                </c:pt>
                <c:pt idx="205">
                  <c:v>41306</c:v>
                </c:pt>
                <c:pt idx="206">
                  <c:v>41334</c:v>
                </c:pt>
                <c:pt idx="207">
                  <c:v>41365</c:v>
                </c:pt>
                <c:pt idx="208">
                  <c:v>41395</c:v>
                </c:pt>
                <c:pt idx="209">
                  <c:v>41426</c:v>
                </c:pt>
                <c:pt idx="210">
                  <c:v>41456</c:v>
                </c:pt>
                <c:pt idx="211">
                  <c:v>41487</c:v>
                </c:pt>
                <c:pt idx="212">
                  <c:v>41518</c:v>
                </c:pt>
                <c:pt idx="213">
                  <c:v>41548</c:v>
                </c:pt>
                <c:pt idx="214">
                  <c:v>41579</c:v>
                </c:pt>
                <c:pt idx="215">
                  <c:v>41609</c:v>
                </c:pt>
                <c:pt idx="216">
                  <c:v>41640</c:v>
                </c:pt>
              </c:numCache>
            </c:numRef>
          </c:cat>
          <c:val>
            <c:numRef>
              <c:f>Datablad!$C$4:$C$220</c:f>
              <c:numCache>
                <c:formatCode>#,##0</c:formatCode>
                <c:ptCount val="217"/>
                <c:pt idx="0">
                  <c:v>34973.046999999999</c:v>
                </c:pt>
                <c:pt idx="1">
                  <c:v>35147.158000000003</c:v>
                </c:pt>
                <c:pt idx="2">
                  <c:v>35144.608999999902</c:v>
                </c:pt>
                <c:pt idx="3">
                  <c:v>35226.995000000003</c:v>
                </c:pt>
                <c:pt idx="4">
                  <c:v>35295.587</c:v>
                </c:pt>
                <c:pt idx="5">
                  <c:v>35328.332000000002</c:v>
                </c:pt>
                <c:pt idx="6">
                  <c:v>35313.881999999998</c:v>
                </c:pt>
                <c:pt idx="7">
                  <c:v>35527.584999999999</c:v>
                </c:pt>
                <c:pt idx="8">
                  <c:v>35696.701000000001</c:v>
                </c:pt>
                <c:pt idx="9">
                  <c:v>35692.285000000003</c:v>
                </c:pt>
                <c:pt idx="10">
                  <c:v>35542.906999999999</c:v>
                </c:pt>
                <c:pt idx="11">
                  <c:v>35281.192000000003</c:v>
                </c:pt>
                <c:pt idx="12">
                  <c:v>35016.012999999999</c:v>
                </c:pt>
                <c:pt idx="13">
                  <c:v>34840.813999999998</c:v>
                </c:pt>
                <c:pt idx="14">
                  <c:v>34778.745000000003</c:v>
                </c:pt>
                <c:pt idx="15">
                  <c:v>34641.684000000001</c:v>
                </c:pt>
                <c:pt idx="16">
                  <c:v>34531.279000000002</c:v>
                </c:pt>
                <c:pt idx="17">
                  <c:v>34105.294999999998</c:v>
                </c:pt>
                <c:pt idx="18">
                  <c:v>33754.633000000002</c:v>
                </c:pt>
                <c:pt idx="19">
                  <c:v>32988.256000000001</c:v>
                </c:pt>
                <c:pt idx="20">
                  <c:v>32217.280999999999</c:v>
                </c:pt>
                <c:pt idx="21">
                  <c:v>31659.3</c:v>
                </c:pt>
                <c:pt idx="22">
                  <c:v>31323.473999999998</c:v>
                </c:pt>
                <c:pt idx="23">
                  <c:v>30940.626</c:v>
                </c:pt>
                <c:pt idx="24">
                  <c:v>30177.264999999999</c:v>
                </c:pt>
                <c:pt idx="25">
                  <c:v>29521.552</c:v>
                </c:pt>
                <c:pt idx="26">
                  <c:v>29115.05</c:v>
                </c:pt>
                <c:pt idx="27">
                  <c:v>28762.414000000001</c:v>
                </c:pt>
                <c:pt idx="28">
                  <c:v>28439.202000000001</c:v>
                </c:pt>
                <c:pt idx="29">
                  <c:v>28346.384999999998</c:v>
                </c:pt>
                <c:pt idx="30">
                  <c:v>28209.103999999999</c:v>
                </c:pt>
                <c:pt idx="31">
                  <c:v>27808.017</c:v>
                </c:pt>
                <c:pt idx="32">
                  <c:v>27462.734</c:v>
                </c:pt>
                <c:pt idx="33">
                  <c:v>27183.710999999999</c:v>
                </c:pt>
                <c:pt idx="34">
                  <c:v>27150.796999999999</c:v>
                </c:pt>
                <c:pt idx="35">
                  <c:v>27441.933000000001</c:v>
                </c:pt>
                <c:pt idx="36">
                  <c:v>27887.969000000001</c:v>
                </c:pt>
                <c:pt idx="37">
                  <c:v>28097.947</c:v>
                </c:pt>
                <c:pt idx="38">
                  <c:v>28143.234</c:v>
                </c:pt>
                <c:pt idx="39">
                  <c:v>27985.201000000001</c:v>
                </c:pt>
                <c:pt idx="40">
                  <c:v>27892.018</c:v>
                </c:pt>
                <c:pt idx="41">
                  <c:v>27896.297999999999</c:v>
                </c:pt>
                <c:pt idx="42">
                  <c:v>27727.275000000001</c:v>
                </c:pt>
                <c:pt idx="43">
                  <c:v>27487.455999999998</c:v>
                </c:pt>
                <c:pt idx="44">
                  <c:v>27086.981</c:v>
                </c:pt>
                <c:pt idx="45">
                  <c:v>26762.722000000002</c:v>
                </c:pt>
                <c:pt idx="46">
                  <c:v>26212.752</c:v>
                </c:pt>
                <c:pt idx="47">
                  <c:v>25740.434000000001</c:v>
                </c:pt>
                <c:pt idx="48">
                  <c:v>25157.696</c:v>
                </c:pt>
                <c:pt idx="49">
                  <c:v>24643.924999999999</c:v>
                </c:pt>
                <c:pt idx="50">
                  <c:v>24121.633999999998</c:v>
                </c:pt>
                <c:pt idx="51">
                  <c:v>23797.343000000001</c:v>
                </c:pt>
                <c:pt idx="52">
                  <c:v>23318.154999999999</c:v>
                </c:pt>
                <c:pt idx="53">
                  <c:v>23203.377</c:v>
                </c:pt>
                <c:pt idx="54">
                  <c:v>23176.071</c:v>
                </c:pt>
                <c:pt idx="55">
                  <c:v>22827.032999999999</c:v>
                </c:pt>
                <c:pt idx="56">
                  <c:v>22548.284</c:v>
                </c:pt>
                <c:pt idx="57">
                  <c:v>22163.569</c:v>
                </c:pt>
                <c:pt idx="58">
                  <c:v>21950.880000000001</c:v>
                </c:pt>
                <c:pt idx="59">
                  <c:v>21563.721000000001</c:v>
                </c:pt>
                <c:pt idx="60">
                  <c:v>21401.361000000001</c:v>
                </c:pt>
                <c:pt idx="61">
                  <c:v>21122.455999999998</c:v>
                </c:pt>
                <c:pt idx="62">
                  <c:v>20866.166000000001</c:v>
                </c:pt>
                <c:pt idx="63">
                  <c:v>20738.829000000002</c:v>
                </c:pt>
                <c:pt idx="64">
                  <c:v>20627.759999999998</c:v>
                </c:pt>
                <c:pt idx="65">
                  <c:v>20221.748</c:v>
                </c:pt>
                <c:pt idx="66">
                  <c:v>19869.984</c:v>
                </c:pt>
                <c:pt idx="67">
                  <c:v>19734.455999999998</c:v>
                </c:pt>
                <c:pt idx="68">
                  <c:v>19646.460999999999</c:v>
                </c:pt>
                <c:pt idx="69">
                  <c:v>19496.491000000002</c:v>
                </c:pt>
                <c:pt idx="70">
                  <c:v>19181.953000000001</c:v>
                </c:pt>
                <c:pt idx="71">
                  <c:v>19076.455000000002</c:v>
                </c:pt>
                <c:pt idx="72">
                  <c:v>19025.242999999999</c:v>
                </c:pt>
                <c:pt idx="73">
                  <c:v>19098.222000000002</c:v>
                </c:pt>
                <c:pt idx="74">
                  <c:v>19058.733</c:v>
                </c:pt>
                <c:pt idx="75">
                  <c:v>18994.181</c:v>
                </c:pt>
                <c:pt idx="76">
                  <c:v>18860.968000000001</c:v>
                </c:pt>
                <c:pt idx="77">
                  <c:v>18863.236000000001</c:v>
                </c:pt>
                <c:pt idx="78">
                  <c:v>18840.248</c:v>
                </c:pt>
                <c:pt idx="79">
                  <c:v>19059.123</c:v>
                </c:pt>
                <c:pt idx="80">
                  <c:v>19280.759999999998</c:v>
                </c:pt>
                <c:pt idx="81">
                  <c:v>19469.419999999998</c:v>
                </c:pt>
                <c:pt idx="82">
                  <c:v>19520.587</c:v>
                </c:pt>
                <c:pt idx="83">
                  <c:v>19626.978999999999</c:v>
                </c:pt>
                <c:pt idx="84">
                  <c:v>19546.681</c:v>
                </c:pt>
                <c:pt idx="85">
                  <c:v>19358.168000000001</c:v>
                </c:pt>
                <c:pt idx="86">
                  <c:v>19233.191999999999</c:v>
                </c:pt>
                <c:pt idx="87">
                  <c:v>19083.654999999999</c:v>
                </c:pt>
                <c:pt idx="88">
                  <c:v>19105.276000000002</c:v>
                </c:pt>
                <c:pt idx="89">
                  <c:v>18941.291000000001</c:v>
                </c:pt>
                <c:pt idx="90">
                  <c:v>18991.777999999998</c:v>
                </c:pt>
                <c:pt idx="91">
                  <c:v>19090.044000000002</c:v>
                </c:pt>
                <c:pt idx="92">
                  <c:v>19219.462</c:v>
                </c:pt>
                <c:pt idx="93">
                  <c:v>19406.453000000001</c:v>
                </c:pt>
                <c:pt idx="94">
                  <c:v>19547.713</c:v>
                </c:pt>
                <c:pt idx="95">
                  <c:v>19454.772000000001</c:v>
                </c:pt>
                <c:pt idx="96">
                  <c:v>19488.466</c:v>
                </c:pt>
                <c:pt idx="97">
                  <c:v>19551.498</c:v>
                </c:pt>
                <c:pt idx="98">
                  <c:v>19713.451000000001</c:v>
                </c:pt>
                <c:pt idx="99">
                  <c:v>19861.988000000001</c:v>
                </c:pt>
                <c:pt idx="100">
                  <c:v>20192.439999999999</c:v>
                </c:pt>
                <c:pt idx="101">
                  <c:v>20568.547999999999</c:v>
                </c:pt>
                <c:pt idx="102">
                  <c:v>20697.830000000002</c:v>
                </c:pt>
                <c:pt idx="103">
                  <c:v>20854.565999999999</c:v>
                </c:pt>
                <c:pt idx="104">
                  <c:v>20858.740000000002</c:v>
                </c:pt>
                <c:pt idx="105">
                  <c:v>21039.719000000001</c:v>
                </c:pt>
                <c:pt idx="106">
                  <c:v>21248.859</c:v>
                </c:pt>
                <c:pt idx="107">
                  <c:v>21330.666000000001</c:v>
                </c:pt>
                <c:pt idx="108">
                  <c:v>21383.350999999999</c:v>
                </c:pt>
                <c:pt idx="109">
                  <c:v>21440.384999999998</c:v>
                </c:pt>
                <c:pt idx="110">
                  <c:v>21515.377</c:v>
                </c:pt>
                <c:pt idx="111">
                  <c:v>21610.124</c:v>
                </c:pt>
                <c:pt idx="112">
                  <c:v>21620.589</c:v>
                </c:pt>
                <c:pt idx="113">
                  <c:v>21767.464</c:v>
                </c:pt>
                <c:pt idx="114">
                  <c:v>21691.885999999999</c:v>
                </c:pt>
                <c:pt idx="115">
                  <c:v>21774.699000000001</c:v>
                </c:pt>
                <c:pt idx="116">
                  <c:v>21890.702000000001</c:v>
                </c:pt>
                <c:pt idx="117">
                  <c:v>22263.287</c:v>
                </c:pt>
                <c:pt idx="118">
                  <c:v>22633.276999999998</c:v>
                </c:pt>
                <c:pt idx="119">
                  <c:v>22819.958999999999</c:v>
                </c:pt>
                <c:pt idx="120">
                  <c:v>22808.821</c:v>
                </c:pt>
                <c:pt idx="121">
                  <c:v>22876.721000000001</c:v>
                </c:pt>
                <c:pt idx="122">
                  <c:v>22860.334999999999</c:v>
                </c:pt>
                <c:pt idx="123">
                  <c:v>22761.25</c:v>
                </c:pt>
                <c:pt idx="124">
                  <c:v>22648.187000000002</c:v>
                </c:pt>
                <c:pt idx="125">
                  <c:v>22493.724999999999</c:v>
                </c:pt>
                <c:pt idx="126">
                  <c:v>22409.567999999999</c:v>
                </c:pt>
                <c:pt idx="127">
                  <c:v>22261.304</c:v>
                </c:pt>
                <c:pt idx="128">
                  <c:v>22055.219000000001</c:v>
                </c:pt>
                <c:pt idx="129">
                  <c:v>21288.254000000001</c:v>
                </c:pt>
                <c:pt idx="130">
                  <c:v>20631.379000000001</c:v>
                </c:pt>
                <c:pt idx="131">
                  <c:v>20345.883999999998</c:v>
                </c:pt>
                <c:pt idx="132">
                  <c:v>20390.245999999999</c:v>
                </c:pt>
                <c:pt idx="133">
                  <c:v>20226.309000000001</c:v>
                </c:pt>
                <c:pt idx="134">
                  <c:v>20018.137999999999</c:v>
                </c:pt>
                <c:pt idx="135">
                  <c:v>19716.710999999999</c:v>
                </c:pt>
                <c:pt idx="136">
                  <c:v>19191.159</c:v>
                </c:pt>
                <c:pt idx="137">
                  <c:v>18806.675999999999</c:v>
                </c:pt>
                <c:pt idx="138">
                  <c:v>18811.171999999999</c:v>
                </c:pt>
                <c:pt idx="139">
                  <c:v>18924.16</c:v>
                </c:pt>
                <c:pt idx="140">
                  <c:v>19026.803</c:v>
                </c:pt>
                <c:pt idx="141">
                  <c:v>18997.751</c:v>
                </c:pt>
                <c:pt idx="142">
                  <c:v>18901.150000000001</c:v>
                </c:pt>
                <c:pt idx="143">
                  <c:v>18824.3</c:v>
                </c:pt>
                <c:pt idx="144">
                  <c:v>18903.462</c:v>
                </c:pt>
                <c:pt idx="145">
                  <c:v>18948.014999999999</c:v>
                </c:pt>
                <c:pt idx="146">
                  <c:v>18767.053</c:v>
                </c:pt>
                <c:pt idx="147">
                  <c:v>18963.813999999998</c:v>
                </c:pt>
                <c:pt idx="148">
                  <c:v>19188.878000000001</c:v>
                </c:pt>
                <c:pt idx="149">
                  <c:v>19203.915000000001</c:v>
                </c:pt>
                <c:pt idx="150">
                  <c:v>19433.231</c:v>
                </c:pt>
                <c:pt idx="151">
                  <c:v>19604.312000000002</c:v>
                </c:pt>
                <c:pt idx="152">
                  <c:v>20038.509999999998</c:v>
                </c:pt>
                <c:pt idx="153">
                  <c:v>20632.065999999999</c:v>
                </c:pt>
                <c:pt idx="154">
                  <c:v>21209.89</c:v>
                </c:pt>
                <c:pt idx="155">
                  <c:v>21794.236000000001</c:v>
                </c:pt>
                <c:pt idx="156">
                  <c:v>22300.071</c:v>
                </c:pt>
                <c:pt idx="157">
                  <c:v>22921.671999999999</c:v>
                </c:pt>
                <c:pt idx="158">
                  <c:v>23760.61</c:v>
                </c:pt>
                <c:pt idx="159">
                  <c:v>24706.991999999998</c:v>
                </c:pt>
                <c:pt idx="160">
                  <c:v>25482.373</c:v>
                </c:pt>
                <c:pt idx="161">
                  <c:v>26232.172999999999</c:v>
                </c:pt>
                <c:pt idx="162">
                  <c:v>26721.565999999999</c:v>
                </c:pt>
                <c:pt idx="163">
                  <c:v>27150.67</c:v>
                </c:pt>
                <c:pt idx="164">
                  <c:v>27559.66</c:v>
                </c:pt>
                <c:pt idx="165">
                  <c:v>28068.581999999999</c:v>
                </c:pt>
                <c:pt idx="166">
                  <c:v>28501.18</c:v>
                </c:pt>
                <c:pt idx="167">
                  <c:v>28892.404999999999</c:v>
                </c:pt>
                <c:pt idx="168">
                  <c:v>29987.32</c:v>
                </c:pt>
                <c:pt idx="169">
                  <c:v>30379.802</c:v>
                </c:pt>
                <c:pt idx="170">
                  <c:v>30726.133000000002</c:v>
                </c:pt>
                <c:pt idx="171">
                  <c:v>30575.120999999999</c:v>
                </c:pt>
                <c:pt idx="172">
                  <c:v>30671.082999999999</c:v>
                </c:pt>
                <c:pt idx="173">
                  <c:v>30834.998</c:v>
                </c:pt>
                <c:pt idx="174">
                  <c:v>31112.527999999998</c:v>
                </c:pt>
                <c:pt idx="175">
                  <c:v>31317.906999999999</c:v>
                </c:pt>
                <c:pt idx="176">
                  <c:v>31448.715</c:v>
                </c:pt>
                <c:pt idx="177">
                  <c:v>31564.398000000001</c:v>
                </c:pt>
                <c:pt idx="178">
                  <c:v>31843.402999999998</c:v>
                </c:pt>
                <c:pt idx="179">
                  <c:v>31986.791000000001</c:v>
                </c:pt>
                <c:pt idx="180">
                  <c:v>31967.920999999998</c:v>
                </c:pt>
                <c:pt idx="181">
                  <c:v>32082.089</c:v>
                </c:pt>
                <c:pt idx="182">
                  <c:v>32286.699000000001</c:v>
                </c:pt>
                <c:pt idx="183">
                  <c:v>32401.312999999998</c:v>
                </c:pt>
                <c:pt idx="184">
                  <c:v>32569.715</c:v>
                </c:pt>
                <c:pt idx="185">
                  <c:v>32784.120000000003</c:v>
                </c:pt>
                <c:pt idx="186">
                  <c:v>33009.743000000002</c:v>
                </c:pt>
                <c:pt idx="187">
                  <c:v>33184.720999999998</c:v>
                </c:pt>
                <c:pt idx="188">
                  <c:v>33373.71</c:v>
                </c:pt>
                <c:pt idx="189">
                  <c:v>33552.915999999997</c:v>
                </c:pt>
                <c:pt idx="190">
                  <c:v>33778.644</c:v>
                </c:pt>
                <c:pt idx="191">
                  <c:v>34202.743000000002</c:v>
                </c:pt>
                <c:pt idx="192">
                  <c:v>34644.796000000002</c:v>
                </c:pt>
                <c:pt idx="193">
                  <c:v>35316.250999999902</c:v>
                </c:pt>
                <c:pt idx="194">
                  <c:v>35149.428</c:v>
                </c:pt>
                <c:pt idx="195">
                  <c:v>35410.288999999997</c:v>
                </c:pt>
                <c:pt idx="196">
                  <c:v>35751.156999999999</c:v>
                </c:pt>
                <c:pt idx="197">
                  <c:v>35965.491999999998</c:v>
                </c:pt>
                <c:pt idx="198">
                  <c:v>36009.033000000003</c:v>
                </c:pt>
                <c:pt idx="199">
                  <c:v>36332.580999999998</c:v>
                </c:pt>
                <c:pt idx="200">
                  <c:v>36769.307999999997</c:v>
                </c:pt>
                <c:pt idx="201">
                  <c:v>37269.186999999998</c:v>
                </c:pt>
                <c:pt idx="202">
                  <c:v>37726.055999999902</c:v>
                </c:pt>
                <c:pt idx="203">
                  <c:v>38166.531000000003</c:v>
                </c:pt>
                <c:pt idx="204">
                  <c:v>38805.451999999997</c:v>
                </c:pt>
                <c:pt idx="205">
                  <c:v>39361.603000000003</c:v>
                </c:pt>
                <c:pt idx="206">
                  <c:v>39883.902999999998</c:v>
                </c:pt>
                <c:pt idx="207">
                  <c:v>40448.745000000003</c:v>
                </c:pt>
                <c:pt idx="208">
                  <c:v>40814.862999999998</c:v>
                </c:pt>
                <c:pt idx="209">
                  <c:v>41134.428</c:v>
                </c:pt>
                <c:pt idx="210">
                  <c:v>41405.680999999902</c:v>
                </c:pt>
                <c:pt idx="211">
                  <c:v>41741.142</c:v>
                </c:pt>
                <c:pt idx="212">
                  <c:v>41966.644999999902</c:v>
                </c:pt>
                <c:pt idx="213">
                  <c:v>42108.334999999999</c:v>
                </c:pt>
                <c:pt idx="214">
                  <c:v>42172.046999999999</c:v>
                </c:pt>
                <c:pt idx="215">
                  <c:v>42021.807000000001</c:v>
                </c:pt>
                <c:pt idx="216">
                  <c:v>41720.748</c:v>
                </c:pt>
              </c:numCache>
            </c:numRef>
          </c:val>
          <c:smooth val="0"/>
        </c:ser>
        <c:ser>
          <c:idx val="2"/>
          <c:order val="2"/>
          <c:tx>
            <c:strRef>
              <c:f>Datablad!$D$3</c:f>
              <c:strCache>
                <c:ptCount val="1"/>
                <c:pt idx="0">
                  <c:v>Kvinnor</c:v>
                </c:pt>
              </c:strCache>
            </c:strRef>
          </c:tx>
          <c:spPr>
            <a:ln w="19050">
              <a:solidFill>
                <a:sysClr val="windowText" lastClr="000000"/>
              </a:solidFill>
              <a:prstDash val="sysDash"/>
            </a:ln>
          </c:spPr>
          <c:marker>
            <c:symbol val="none"/>
          </c:marker>
          <c:cat>
            <c:numRef>
              <c:f>Datablad!$A$4:$A$220</c:f>
              <c:numCache>
                <c:formatCode>m/d/yyyy</c:formatCode>
                <c:ptCount val="217"/>
                <c:pt idx="0">
                  <c:v>35065</c:v>
                </c:pt>
                <c:pt idx="1">
                  <c:v>35096</c:v>
                </c:pt>
                <c:pt idx="2">
                  <c:v>35125</c:v>
                </c:pt>
                <c:pt idx="3">
                  <c:v>35156</c:v>
                </c:pt>
                <c:pt idx="4">
                  <c:v>35186</c:v>
                </c:pt>
                <c:pt idx="5">
                  <c:v>35217</c:v>
                </c:pt>
                <c:pt idx="6">
                  <c:v>35247</c:v>
                </c:pt>
                <c:pt idx="7">
                  <c:v>35278</c:v>
                </c:pt>
                <c:pt idx="8">
                  <c:v>35309</c:v>
                </c:pt>
                <c:pt idx="9">
                  <c:v>35339</c:v>
                </c:pt>
                <c:pt idx="10">
                  <c:v>35370</c:v>
                </c:pt>
                <c:pt idx="11">
                  <c:v>35400</c:v>
                </c:pt>
                <c:pt idx="12">
                  <c:v>35431</c:v>
                </c:pt>
                <c:pt idx="13">
                  <c:v>35462</c:v>
                </c:pt>
                <c:pt idx="14">
                  <c:v>35490</c:v>
                </c:pt>
                <c:pt idx="15">
                  <c:v>35521</c:v>
                </c:pt>
                <c:pt idx="16">
                  <c:v>35551</c:v>
                </c:pt>
                <c:pt idx="17">
                  <c:v>35582</c:v>
                </c:pt>
                <c:pt idx="18">
                  <c:v>35612</c:v>
                </c:pt>
                <c:pt idx="19">
                  <c:v>35643</c:v>
                </c:pt>
                <c:pt idx="20">
                  <c:v>35674</c:v>
                </c:pt>
                <c:pt idx="21">
                  <c:v>35704</c:v>
                </c:pt>
                <c:pt idx="22">
                  <c:v>35735</c:v>
                </c:pt>
                <c:pt idx="23">
                  <c:v>35765</c:v>
                </c:pt>
                <c:pt idx="24">
                  <c:v>35796</c:v>
                </c:pt>
                <c:pt idx="25">
                  <c:v>35827</c:v>
                </c:pt>
                <c:pt idx="26">
                  <c:v>35855</c:v>
                </c:pt>
                <c:pt idx="27">
                  <c:v>35886</c:v>
                </c:pt>
                <c:pt idx="28">
                  <c:v>35916</c:v>
                </c:pt>
                <c:pt idx="29">
                  <c:v>35947</c:v>
                </c:pt>
                <c:pt idx="30">
                  <c:v>35977</c:v>
                </c:pt>
                <c:pt idx="31">
                  <c:v>36008</c:v>
                </c:pt>
                <c:pt idx="32">
                  <c:v>36039</c:v>
                </c:pt>
                <c:pt idx="33">
                  <c:v>36069</c:v>
                </c:pt>
                <c:pt idx="34">
                  <c:v>36100</c:v>
                </c:pt>
                <c:pt idx="35">
                  <c:v>36130</c:v>
                </c:pt>
                <c:pt idx="36">
                  <c:v>36161</c:v>
                </c:pt>
                <c:pt idx="37">
                  <c:v>36192</c:v>
                </c:pt>
                <c:pt idx="38">
                  <c:v>36220</c:v>
                </c:pt>
                <c:pt idx="39">
                  <c:v>36251</c:v>
                </c:pt>
                <c:pt idx="40">
                  <c:v>36281</c:v>
                </c:pt>
                <c:pt idx="41">
                  <c:v>36312</c:v>
                </c:pt>
                <c:pt idx="42">
                  <c:v>36342</c:v>
                </c:pt>
                <c:pt idx="43">
                  <c:v>36373</c:v>
                </c:pt>
                <c:pt idx="44">
                  <c:v>36404</c:v>
                </c:pt>
                <c:pt idx="45">
                  <c:v>36434</c:v>
                </c:pt>
                <c:pt idx="46">
                  <c:v>36465</c:v>
                </c:pt>
                <c:pt idx="47">
                  <c:v>36495</c:v>
                </c:pt>
                <c:pt idx="48">
                  <c:v>36526</c:v>
                </c:pt>
                <c:pt idx="49">
                  <c:v>36557</c:v>
                </c:pt>
                <c:pt idx="50">
                  <c:v>36586</c:v>
                </c:pt>
                <c:pt idx="51">
                  <c:v>36617</c:v>
                </c:pt>
                <c:pt idx="52">
                  <c:v>36647</c:v>
                </c:pt>
                <c:pt idx="53">
                  <c:v>36678</c:v>
                </c:pt>
                <c:pt idx="54">
                  <c:v>36708</c:v>
                </c:pt>
                <c:pt idx="55">
                  <c:v>36739</c:v>
                </c:pt>
                <c:pt idx="56">
                  <c:v>36770</c:v>
                </c:pt>
                <c:pt idx="57">
                  <c:v>36800</c:v>
                </c:pt>
                <c:pt idx="58">
                  <c:v>36831</c:v>
                </c:pt>
                <c:pt idx="59">
                  <c:v>36861</c:v>
                </c:pt>
                <c:pt idx="60">
                  <c:v>36892</c:v>
                </c:pt>
                <c:pt idx="61">
                  <c:v>36923</c:v>
                </c:pt>
                <c:pt idx="62">
                  <c:v>36951</c:v>
                </c:pt>
                <c:pt idx="63">
                  <c:v>36982</c:v>
                </c:pt>
                <c:pt idx="64">
                  <c:v>37012</c:v>
                </c:pt>
                <c:pt idx="65">
                  <c:v>37043</c:v>
                </c:pt>
                <c:pt idx="66">
                  <c:v>37073</c:v>
                </c:pt>
                <c:pt idx="67">
                  <c:v>37104</c:v>
                </c:pt>
                <c:pt idx="68">
                  <c:v>37135</c:v>
                </c:pt>
                <c:pt idx="69">
                  <c:v>37165</c:v>
                </c:pt>
                <c:pt idx="70">
                  <c:v>37196</c:v>
                </c:pt>
                <c:pt idx="71">
                  <c:v>37226</c:v>
                </c:pt>
                <c:pt idx="72">
                  <c:v>37257</c:v>
                </c:pt>
                <c:pt idx="73">
                  <c:v>37288</c:v>
                </c:pt>
                <c:pt idx="74">
                  <c:v>37316</c:v>
                </c:pt>
                <c:pt idx="75">
                  <c:v>37347</c:v>
                </c:pt>
                <c:pt idx="76">
                  <c:v>37377</c:v>
                </c:pt>
                <c:pt idx="77">
                  <c:v>37408</c:v>
                </c:pt>
                <c:pt idx="78">
                  <c:v>37438</c:v>
                </c:pt>
                <c:pt idx="79">
                  <c:v>37469</c:v>
                </c:pt>
                <c:pt idx="80">
                  <c:v>37500</c:v>
                </c:pt>
                <c:pt idx="81">
                  <c:v>37530</c:v>
                </c:pt>
                <c:pt idx="82">
                  <c:v>37561</c:v>
                </c:pt>
                <c:pt idx="83">
                  <c:v>37591</c:v>
                </c:pt>
                <c:pt idx="84">
                  <c:v>37622</c:v>
                </c:pt>
                <c:pt idx="85">
                  <c:v>37653</c:v>
                </c:pt>
                <c:pt idx="86">
                  <c:v>37681</c:v>
                </c:pt>
                <c:pt idx="87">
                  <c:v>37712</c:v>
                </c:pt>
                <c:pt idx="88">
                  <c:v>37742</c:v>
                </c:pt>
                <c:pt idx="89">
                  <c:v>37773</c:v>
                </c:pt>
                <c:pt idx="90">
                  <c:v>37803</c:v>
                </c:pt>
                <c:pt idx="91">
                  <c:v>37834</c:v>
                </c:pt>
                <c:pt idx="92">
                  <c:v>37865</c:v>
                </c:pt>
                <c:pt idx="93">
                  <c:v>37895</c:v>
                </c:pt>
                <c:pt idx="94">
                  <c:v>37926</c:v>
                </c:pt>
                <c:pt idx="95">
                  <c:v>37956</c:v>
                </c:pt>
                <c:pt idx="96">
                  <c:v>37987</c:v>
                </c:pt>
                <c:pt idx="97">
                  <c:v>38018</c:v>
                </c:pt>
                <c:pt idx="98">
                  <c:v>38047</c:v>
                </c:pt>
                <c:pt idx="99">
                  <c:v>38078</c:v>
                </c:pt>
                <c:pt idx="100">
                  <c:v>38108</c:v>
                </c:pt>
                <c:pt idx="101">
                  <c:v>38139</c:v>
                </c:pt>
                <c:pt idx="102">
                  <c:v>38169</c:v>
                </c:pt>
                <c:pt idx="103">
                  <c:v>38200</c:v>
                </c:pt>
                <c:pt idx="104">
                  <c:v>38231</c:v>
                </c:pt>
                <c:pt idx="105">
                  <c:v>38261</c:v>
                </c:pt>
                <c:pt idx="106">
                  <c:v>38292</c:v>
                </c:pt>
                <c:pt idx="107">
                  <c:v>38322</c:v>
                </c:pt>
                <c:pt idx="108">
                  <c:v>38353</c:v>
                </c:pt>
                <c:pt idx="109">
                  <c:v>38384</c:v>
                </c:pt>
                <c:pt idx="110">
                  <c:v>38412</c:v>
                </c:pt>
                <c:pt idx="111">
                  <c:v>38443</c:v>
                </c:pt>
                <c:pt idx="112">
                  <c:v>38473</c:v>
                </c:pt>
                <c:pt idx="113">
                  <c:v>38504</c:v>
                </c:pt>
                <c:pt idx="114">
                  <c:v>38534</c:v>
                </c:pt>
                <c:pt idx="115">
                  <c:v>38565</c:v>
                </c:pt>
                <c:pt idx="116">
                  <c:v>38596</c:v>
                </c:pt>
                <c:pt idx="117">
                  <c:v>38626</c:v>
                </c:pt>
                <c:pt idx="118">
                  <c:v>38657</c:v>
                </c:pt>
                <c:pt idx="119">
                  <c:v>38687</c:v>
                </c:pt>
                <c:pt idx="120">
                  <c:v>38718</c:v>
                </c:pt>
                <c:pt idx="121">
                  <c:v>38749</c:v>
                </c:pt>
                <c:pt idx="122">
                  <c:v>38777</c:v>
                </c:pt>
                <c:pt idx="123">
                  <c:v>38808</c:v>
                </c:pt>
                <c:pt idx="124">
                  <c:v>38838</c:v>
                </c:pt>
                <c:pt idx="125">
                  <c:v>38869</c:v>
                </c:pt>
                <c:pt idx="126">
                  <c:v>38899</c:v>
                </c:pt>
                <c:pt idx="127">
                  <c:v>38930</c:v>
                </c:pt>
                <c:pt idx="128">
                  <c:v>38961</c:v>
                </c:pt>
                <c:pt idx="129">
                  <c:v>38991</c:v>
                </c:pt>
                <c:pt idx="130">
                  <c:v>39022</c:v>
                </c:pt>
                <c:pt idx="131">
                  <c:v>39052</c:v>
                </c:pt>
                <c:pt idx="132">
                  <c:v>39083</c:v>
                </c:pt>
                <c:pt idx="133">
                  <c:v>39114</c:v>
                </c:pt>
                <c:pt idx="134">
                  <c:v>39142</c:v>
                </c:pt>
                <c:pt idx="135">
                  <c:v>39173</c:v>
                </c:pt>
                <c:pt idx="136">
                  <c:v>39203</c:v>
                </c:pt>
                <c:pt idx="137">
                  <c:v>39234</c:v>
                </c:pt>
                <c:pt idx="138">
                  <c:v>39264</c:v>
                </c:pt>
                <c:pt idx="139">
                  <c:v>39295</c:v>
                </c:pt>
                <c:pt idx="140">
                  <c:v>39326</c:v>
                </c:pt>
                <c:pt idx="141">
                  <c:v>39356</c:v>
                </c:pt>
                <c:pt idx="142">
                  <c:v>39387</c:v>
                </c:pt>
                <c:pt idx="143">
                  <c:v>39417</c:v>
                </c:pt>
                <c:pt idx="144">
                  <c:v>39448</c:v>
                </c:pt>
                <c:pt idx="145">
                  <c:v>39479</c:v>
                </c:pt>
                <c:pt idx="146">
                  <c:v>39508</c:v>
                </c:pt>
                <c:pt idx="147">
                  <c:v>39539</c:v>
                </c:pt>
                <c:pt idx="148">
                  <c:v>39569</c:v>
                </c:pt>
                <c:pt idx="149">
                  <c:v>39600</c:v>
                </c:pt>
                <c:pt idx="150">
                  <c:v>39630</c:v>
                </c:pt>
                <c:pt idx="151">
                  <c:v>39661</c:v>
                </c:pt>
                <c:pt idx="152">
                  <c:v>39692</c:v>
                </c:pt>
                <c:pt idx="153">
                  <c:v>39722</c:v>
                </c:pt>
                <c:pt idx="154">
                  <c:v>39753</c:v>
                </c:pt>
                <c:pt idx="155">
                  <c:v>39783</c:v>
                </c:pt>
                <c:pt idx="156">
                  <c:v>39814</c:v>
                </c:pt>
                <c:pt idx="157">
                  <c:v>39845</c:v>
                </c:pt>
                <c:pt idx="158">
                  <c:v>39873</c:v>
                </c:pt>
                <c:pt idx="159">
                  <c:v>39904</c:v>
                </c:pt>
                <c:pt idx="160">
                  <c:v>39934</c:v>
                </c:pt>
                <c:pt idx="161">
                  <c:v>39965</c:v>
                </c:pt>
                <c:pt idx="162">
                  <c:v>39995</c:v>
                </c:pt>
                <c:pt idx="163">
                  <c:v>40026</c:v>
                </c:pt>
                <c:pt idx="164">
                  <c:v>40057</c:v>
                </c:pt>
                <c:pt idx="165">
                  <c:v>40087</c:v>
                </c:pt>
                <c:pt idx="166">
                  <c:v>40118</c:v>
                </c:pt>
                <c:pt idx="167">
                  <c:v>40148</c:v>
                </c:pt>
                <c:pt idx="168">
                  <c:v>40179</c:v>
                </c:pt>
                <c:pt idx="169">
                  <c:v>40210</c:v>
                </c:pt>
                <c:pt idx="170">
                  <c:v>40238</c:v>
                </c:pt>
                <c:pt idx="171">
                  <c:v>40269</c:v>
                </c:pt>
                <c:pt idx="172">
                  <c:v>40299</c:v>
                </c:pt>
                <c:pt idx="173">
                  <c:v>40330</c:v>
                </c:pt>
                <c:pt idx="174">
                  <c:v>40360</c:v>
                </c:pt>
                <c:pt idx="175">
                  <c:v>40391</c:v>
                </c:pt>
                <c:pt idx="176">
                  <c:v>40422</c:v>
                </c:pt>
                <c:pt idx="177">
                  <c:v>40452</c:v>
                </c:pt>
                <c:pt idx="178">
                  <c:v>40483</c:v>
                </c:pt>
                <c:pt idx="179">
                  <c:v>40513</c:v>
                </c:pt>
                <c:pt idx="180">
                  <c:v>40544</c:v>
                </c:pt>
                <c:pt idx="181">
                  <c:v>40575</c:v>
                </c:pt>
                <c:pt idx="182">
                  <c:v>40603</c:v>
                </c:pt>
                <c:pt idx="183">
                  <c:v>40634</c:v>
                </c:pt>
                <c:pt idx="184">
                  <c:v>40664</c:v>
                </c:pt>
                <c:pt idx="185">
                  <c:v>40695</c:v>
                </c:pt>
                <c:pt idx="186">
                  <c:v>40725</c:v>
                </c:pt>
                <c:pt idx="187">
                  <c:v>40756</c:v>
                </c:pt>
                <c:pt idx="188">
                  <c:v>40787</c:v>
                </c:pt>
                <c:pt idx="189">
                  <c:v>40817</c:v>
                </c:pt>
                <c:pt idx="190">
                  <c:v>40848</c:v>
                </c:pt>
                <c:pt idx="191">
                  <c:v>40878</c:v>
                </c:pt>
                <c:pt idx="192">
                  <c:v>40909</c:v>
                </c:pt>
                <c:pt idx="193">
                  <c:v>40940</c:v>
                </c:pt>
                <c:pt idx="194">
                  <c:v>40969</c:v>
                </c:pt>
                <c:pt idx="195">
                  <c:v>41000</c:v>
                </c:pt>
                <c:pt idx="196">
                  <c:v>41030</c:v>
                </c:pt>
                <c:pt idx="197">
                  <c:v>41061</c:v>
                </c:pt>
                <c:pt idx="198">
                  <c:v>41091</c:v>
                </c:pt>
                <c:pt idx="199">
                  <c:v>41122</c:v>
                </c:pt>
                <c:pt idx="200">
                  <c:v>41153</c:v>
                </c:pt>
                <c:pt idx="201">
                  <c:v>41183</c:v>
                </c:pt>
                <c:pt idx="202">
                  <c:v>41214</c:v>
                </c:pt>
                <c:pt idx="203">
                  <c:v>41244</c:v>
                </c:pt>
                <c:pt idx="204">
                  <c:v>41275</c:v>
                </c:pt>
                <c:pt idx="205">
                  <c:v>41306</c:v>
                </c:pt>
                <c:pt idx="206">
                  <c:v>41334</c:v>
                </c:pt>
                <c:pt idx="207">
                  <c:v>41365</c:v>
                </c:pt>
                <c:pt idx="208">
                  <c:v>41395</c:v>
                </c:pt>
                <c:pt idx="209">
                  <c:v>41426</c:v>
                </c:pt>
                <c:pt idx="210">
                  <c:v>41456</c:v>
                </c:pt>
                <c:pt idx="211">
                  <c:v>41487</c:v>
                </c:pt>
                <c:pt idx="212">
                  <c:v>41518</c:v>
                </c:pt>
                <c:pt idx="213">
                  <c:v>41548</c:v>
                </c:pt>
                <c:pt idx="214">
                  <c:v>41579</c:v>
                </c:pt>
                <c:pt idx="215">
                  <c:v>41609</c:v>
                </c:pt>
                <c:pt idx="216">
                  <c:v>41640</c:v>
                </c:pt>
              </c:numCache>
            </c:numRef>
          </c:cat>
          <c:val>
            <c:numRef>
              <c:f>Datablad!$D$4:$D$220</c:f>
              <c:numCache>
                <c:formatCode>#,##0</c:formatCode>
                <c:ptCount val="217"/>
                <c:pt idx="0">
                  <c:v>28688.399000000001</c:v>
                </c:pt>
                <c:pt idx="1">
                  <c:v>28783.862000000001</c:v>
                </c:pt>
                <c:pt idx="2">
                  <c:v>28864.962</c:v>
                </c:pt>
                <c:pt idx="3">
                  <c:v>28896.347000000002</c:v>
                </c:pt>
                <c:pt idx="4">
                  <c:v>28907.223000000002</c:v>
                </c:pt>
                <c:pt idx="5">
                  <c:v>28788.038</c:v>
                </c:pt>
                <c:pt idx="6">
                  <c:v>28722.817999999999</c:v>
                </c:pt>
                <c:pt idx="7">
                  <c:v>29177.473000000002</c:v>
                </c:pt>
                <c:pt idx="8">
                  <c:v>29671.178</c:v>
                </c:pt>
                <c:pt idx="9">
                  <c:v>29800.03</c:v>
                </c:pt>
                <c:pt idx="10">
                  <c:v>29789.045999999998</c:v>
                </c:pt>
                <c:pt idx="11">
                  <c:v>29645.861000000001</c:v>
                </c:pt>
                <c:pt idx="12">
                  <c:v>29601.044000000002</c:v>
                </c:pt>
                <c:pt idx="13">
                  <c:v>29568.598000000002</c:v>
                </c:pt>
                <c:pt idx="14">
                  <c:v>29613.953000000001</c:v>
                </c:pt>
                <c:pt idx="15">
                  <c:v>29667.413</c:v>
                </c:pt>
                <c:pt idx="16">
                  <c:v>29560.649000000001</c:v>
                </c:pt>
                <c:pt idx="17">
                  <c:v>29114.232</c:v>
                </c:pt>
                <c:pt idx="18">
                  <c:v>28795.685000000001</c:v>
                </c:pt>
                <c:pt idx="19">
                  <c:v>28149.659</c:v>
                </c:pt>
                <c:pt idx="20">
                  <c:v>27395.482</c:v>
                </c:pt>
                <c:pt idx="21">
                  <c:v>26993.134999999998</c:v>
                </c:pt>
                <c:pt idx="22">
                  <c:v>26673.641</c:v>
                </c:pt>
                <c:pt idx="23">
                  <c:v>26296.809000000001</c:v>
                </c:pt>
                <c:pt idx="24">
                  <c:v>25574.080000000002</c:v>
                </c:pt>
                <c:pt idx="25">
                  <c:v>25003.026000000002</c:v>
                </c:pt>
                <c:pt idx="26">
                  <c:v>24625.81</c:v>
                </c:pt>
                <c:pt idx="27">
                  <c:v>24293.141</c:v>
                </c:pt>
                <c:pt idx="28">
                  <c:v>24075.938999999998</c:v>
                </c:pt>
                <c:pt idx="29">
                  <c:v>24222.891</c:v>
                </c:pt>
                <c:pt idx="30">
                  <c:v>24139.066999999999</c:v>
                </c:pt>
                <c:pt idx="31">
                  <c:v>23662.116000000002</c:v>
                </c:pt>
                <c:pt idx="32">
                  <c:v>23335.632000000001</c:v>
                </c:pt>
                <c:pt idx="33">
                  <c:v>23102.811000000002</c:v>
                </c:pt>
                <c:pt idx="34">
                  <c:v>23063.205000000002</c:v>
                </c:pt>
                <c:pt idx="35">
                  <c:v>23284.214</c:v>
                </c:pt>
                <c:pt idx="36">
                  <c:v>23575.499</c:v>
                </c:pt>
                <c:pt idx="37">
                  <c:v>23774.208999999999</c:v>
                </c:pt>
                <c:pt idx="38">
                  <c:v>23784.303</c:v>
                </c:pt>
                <c:pt idx="39">
                  <c:v>23692.393</c:v>
                </c:pt>
                <c:pt idx="40">
                  <c:v>23694.346000000001</c:v>
                </c:pt>
                <c:pt idx="41">
                  <c:v>23741.646000000001</c:v>
                </c:pt>
                <c:pt idx="42">
                  <c:v>23616.576000000001</c:v>
                </c:pt>
                <c:pt idx="43">
                  <c:v>23375.64</c:v>
                </c:pt>
                <c:pt idx="44">
                  <c:v>23078.442999999999</c:v>
                </c:pt>
                <c:pt idx="45">
                  <c:v>22762.165000000001</c:v>
                </c:pt>
                <c:pt idx="46">
                  <c:v>22315.165000000001</c:v>
                </c:pt>
                <c:pt idx="47">
                  <c:v>21862.806</c:v>
                </c:pt>
                <c:pt idx="48">
                  <c:v>21305.091</c:v>
                </c:pt>
                <c:pt idx="49">
                  <c:v>20873.778999999999</c:v>
                </c:pt>
                <c:pt idx="50">
                  <c:v>20389.460999999999</c:v>
                </c:pt>
                <c:pt idx="51">
                  <c:v>20029.579000000002</c:v>
                </c:pt>
                <c:pt idx="52">
                  <c:v>19690.436000000002</c:v>
                </c:pt>
                <c:pt idx="53">
                  <c:v>19551.535</c:v>
                </c:pt>
                <c:pt idx="54">
                  <c:v>19437.393</c:v>
                </c:pt>
                <c:pt idx="55">
                  <c:v>19134.579000000002</c:v>
                </c:pt>
                <c:pt idx="56">
                  <c:v>18874.210999999999</c:v>
                </c:pt>
                <c:pt idx="57">
                  <c:v>18553.509999999998</c:v>
                </c:pt>
                <c:pt idx="58">
                  <c:v>18400.237000000001</c:v>
                </c:pt>
                <c:pt idx="59">
                  <c:v>18267.429</c:v>
                </c:pt>
                <c:pt idx="60">
                  <c:v>18228.11</c:v>
                </c:pt>
                <c:pt idx="61">
                  <c:v>18011.895</c:v>
                </c:pt>
                <c:pt idx="62">
                  <c:v>17794.394</c:v>
                </c:pt>
                <c:pt idx="63">
                  <c:v>17601.745999999999</c:v>
                </c:pt>
                <c:pt idx="64">
                  <c:v>17399.18</c:v>
                </c:pt>
                <c:pt idx="65">
                  <c:v>17133.557000000001</c:v>
                </c:pt>
                <c:pt idx="66">
                  <c:v>16883.686000000002</c:v>
                </c:pt>
                <c:pt idx="67">
                  <c:v>16693.701000000001</c:v>
                </c:pt>
                <c:pt idx="68">
                  <c:v>16468.521000000001</c:v>
                </c:pt>
                <c:pt idx="69">
                  <c:v>16366.072</c:v>
                </c:pt>
                <c:pt idx="70">
                  <c:v>16191.188</c:v>
                </c:pt>
                <c:pt idx="71">
                  <c:v>16066.837</c:v>
                </c:pt>
                <c:pt idx="72">
                  <c:v>16064.945</c:v>
                </c:pt>
                <c:pt idx="73">
                  <c:v>16060.151</c:v>
                </c:pt>
                <c:pt idx="74">
                  <c:v>16060.198</c:v>
                </c:pt>
                <c:pt idx="75">
                  <c:v>16082.437</c:v>
                </c:pt>
                <c:pt idx="76">
                  <c:v>16105.550999999999</c:v>
                </c:pt>
                <c:pt idx="77">
                  <c:v>16073.289000000001</c:v>
                </c:pt>
                <c:pt idx="78">
                  <c:v>16116.572</c:v>
                </c:pt>
                <c:pt idx="79">
                  <c:v>16363.684999999999</c:v>
                </c:pt>
                <c:pt idx="80">
                  <c:v>16598.137999999999</c:v>
                </c:pt>
                <c:pt idx="81">
                  <c:v>16713.473000000002</c:v>
                </c:pt>
                <c:pt idx="82">
                  <c:v>16787.821</c:v>
                </c:pt>
                <c:pt idx="83">
                  <c:v>16888.560000000001</c:v>
                </c:pt>
                <c:pt idx="84">
                  <c:v>16903.487000000001</c:v>
                </c:pt>
                <c:pt idx="85">
                  <c:v>16820.224999999999</c:v>
                </c:pt>
                <c:pt idx="86">
                  <c:v>16718.914000000001</c:v>
                </c:pt>
                <c:pt idx="87">
                  <c:v>16582.777999999998</c:v>
                </c:pt>
                <c:pt idx="88">
                  <c:v>16686.353999999999</c:v>
                </c:pt>
                <c:pt idx="89">
                  <c:v>16446.538</c:v>
                </c:pt>
                <c:pt idx="90">
                  <c:v>16495.627</c:v>
                </c:pt>
                <c:pt idx="91">
                  <c:v>16511.363000000001</c:v>
                </c:pt>
                <c:pt idx="92">
                  <c:v>16459.574000000001</c:v>
                </c:pt>
                <c:pt idx="93">
                  <c:v>16563.780999999999</c:v>
                </c:pt>
                <c:pt idx="94">
                  <c:v>16622.171999999999</c:v>
                </c:pt>
                <c:pt idx="95">
                  <c:v>16608.777999999998</c:v>
                </c:pt>
                <c:pt idx="96">
                  <c:v>16631.740000000002</c:v>
                </c:pt>
                <c:pt idx="97">
                  <c:v>16728.800999999999</c:v>
                </c:pt>
                <c:pt idx="98">
                  <c:v>16942.614000000001</c:v>
                </c:pt>
                <c:pt idx="99">
                  <c:v>17143.659</c:v>
                </c:pt>
                <c:pt idx="100">
                  <c:v>17383.716</c:v>
                </c:pt>
                <c:pt idx="101">
                  <c:v>17511.096000000001</c:v>
                </c:pt>
                <c:pt idx="102">
                  <c:v>17600.133000000002</c:v>
                </c:pt>
                <c:pt idx="103">
                  <c:v>17842.611000000001</c:v>
                </c:pt>
                <c:pt idx="104">
                  <c:v>18057.017</c:v>
                </c:pt>
                <c:pt idx="105">
                  <c:v>18280.107</c:v>
                </c:pt>
                <c:pt idx="106">
                  <c:v>18515.159</c:v>
                </c:pt>
                <c:pt idx="107">
                  <c:v>18617.757000000001</c:v>
                </c:pt>
                <c:pt idx="108">
                  <c:v>18796.463</c:v>
                </c:pt>
                <c:pt idx="109">
                  <c:v>19014.615000000002</c:v>
                </c:pt>
                <c:pt idx="110">
                  <c:v>19176.075000000001</c:v>
                </c:pt>
                <c:pt idx="111">
                  <c:v>19378.616000000002</c:v>
                </c:pt>
                <c:pt idx="112">
                  <c:v>19549.133999999998</c:v>
                </c:pt>
                <c:pt idx="113">
                  <c:v>19664.465</c:v>
                </c:pt>
                <c:pt idx="114">
                  <c:v>19706.705999999998</c:v>
                </c:pt>
                <c:pt idx="115">
                  <c:v>19873.698</c:v>
                </c:pt>
                <c:pt idx="116">
                  <c:v>20260.834999999999</c:v>
                </c:pt>
                <c:pt idx="117">
                  <c:v>20540.361000000001</c:v>
                </c:pt>
                <c:pt idx="118">
                  <c:v>20750.651999999998</c:v>
                </c:pt>
                <c:pt idx="119">
                  <c:v>20965.14</c:v>
                </c:pt>
                <c:pt idx="120">
                  <c:v>20959.149000000001</c:v>
                </c:pt>
                <c:pt idx="121">
                  <c:v>20938.873</c:v>
                </c:pt>
                <c:pt idx="122">
                  <c:v>20950.25</c:v>
                </c:pt>
                <c:pt idx="123">
                  <c:v>20915.186000000002</c:v>
                </c:pt>
                <c:pt idx="124">
                  <c:v>20937.552</c:v>
                </c:pt>
                <c:pt idx="125">
                  <c:v>20963.465</c:v>
                </c:pt>
                <c:pt idx="126">
                  <c:v>21022.057000000001</c:v>
                </c:pt>
                <c:pt idx="127">
                  <c:v>20874.907999999999</c:v>
                </c:pt>
                <c:pt idx="128">
                  <c:v>20469.995999999999</c:v>
                </c:pt>
                <c:pt idx="129">
                  <c:v>19902.330000000002</c:v>
                </c:pt>
                <c:pt idx="130">
                  <c:v>19549.955999999998</c:v>
                </c:pt>
                <c:pt idx="131">
                  <c:v>19334.679</c:v>
                </c:pt>
                <c:pt idx="132">
                  <c:v>19360.246999999999</c:v>
                </c:pt>
                <c:pt idx="133">
                  <c:v>19348.103999999999</c:v>
                </c:pt>
                <c:pt idx="134">
                  <c:v>19274.472000000002</c:v>
                </c:pt>
                <c:pt idx="135">
                  <c:v>19110.865000000002</c:v>
                </c:pt>
                <c:pt idx="136">
                  <c:v>18752.831999999999</c:v>
                </c:pt>
                <c:pt idx="137">
                  <c:v>18510.287</c:v>
                </c:pt>
                <c:pt idx="138">
                  <c:v>18458.113000000001</c:v>
                </c:pt>
                <c:pt idx="139">
                  <c:v>18576.545999999998</c:v>
                </c:pt>
                <c:pt idx="140">
                  <c:v>18766.663</c:v>
                </c:pt>
                <c:pt idx="141">
                  <c:v>19017.34</c:v>
                </c:pt>
                <c:pt idx="142">
                  <c:v>19169.749</c:v>
                </c:pt>
                <c:pt idx="143">
                  <c:v>19204.493999999999</c:v>
                </c:pt>
                <c:pt idx="144">
                  <c:v>19334.003000000001</c:v>
                </c:pt>
                <c:pt idx="145">
                  <c:v>19495.564999999999</c:v>
                </c:pt>
                <c:pt idx="146">
                  <c:v>19565.447</c:v>
                </c:pt>
                <c:pt idx="147">
                  <c:v>19702.830999999998</c:v>
                </c:pt>
                <c:pt idx="148">
                  <c:v>20110.522000000001</c:v>
                </c:pt>
                <c:pt idx="149">
                  <c:v>20004.097000000002</c:v>
                </c:pt>
                <c:pt idx="150">
                  <c:v>20169.513999999999</c:v>
                </c:pt>
                <c:pt idx="151">
                  <c:v>20379.62</c:v>
                </c:pt>
                <c:pt idx="152">
                  <c:v>20789.043000000001</c:v>
                </c:pt>
                <c:pt idx="153">
                  <c:v>21304.188999999998</c:v>
                </c:pt>
                <c:pt idx="154">
                  <c:v>21695.731</c:v>
                </c:pt>
                <c:pt idx="155">
                  <c:v>22179.636999999999</c:v>
                </c:pt>
                <c:pt idx="156">
                  <c:v>22629.702000000001</c:v>
                </c:pt>
                <c:pt idx="157">
                  <c:v>23094.646000000001</c:v>
                </c:pt>
                <c:pt idx="158">
                  <c:v>23765.260999999999</c:v>
                </c:pt>
                <c:pt idx="159">
                  <c:v>24491.39</c:v>
                </c:pt>
                <c:pt idx="160">
                  <c:v>25135.096000000001</c:v>
                </c:pt>
                <c:pt idx="161">
                  <c:v>25736.941999999999</c:v>
                </c:pt>
                <c:pt idx="162">
                  <c:v>26196.403999999999</c:v>
                </c:pt>
                <c:pt idx="163">
                  <c:v>26671.040000000001</c:v>
                </c:pt>
                <c:pt idx="164">
                  <c:v>27161.368999999999</c:v>
                </c:pt>
                <c:pt idx="165">
                  <c:v>27644.725999999999</c:v>
                </c:pt>
                <c:pt idx="166">
                  <c:v>28152.298999999999</c:v>
                </c:pt>
                <c:pt idx="167">
                  <c:v>28458.103999999999</c:v>
                </c:pt>
                <c:pt idx="168">
                  <c:v>30305.036</c:v>
                </c:pt>
                <c:pt idx="169">
                  <c:v>30766.442999999999</c:v>
                </c:pt>
                <c:pt idx="170">
                  <c:v>31524.993999999999</c:v>
                </c:pt>
                <c:pt idx="171">
                  <c:v>31144.307000000001</c:v>
                </c:pt>
                <c:pt idx="172">
                  <c:v>31413.31</c:v>
                </c:pt>
                <c:pt idx="173">
                  <c:v>31766.896000000001</c:v>
                </c:pt>
                <c:pt idx="174">
                  <c:v>32136.174999999999</c:v>
                </c:pt>
                <c:pt idx="175">
                  <c:v>32409.203000000001</c:v>
                </c:pt>
                <c:pt idx="176">
                  <c:v>32619.682000000001</c:v>
                </c:pt>
                <c:pt idx="177">
                  <c:v>32727.429</c:v>
                </c:pt>
                <c:pt idx="178">
                  <c:v>32931.296999999999</c:v>
                </c:pt>
                <c:pt idx="179">
                  <c:v>33229.171999999999</c:v>
                </c:pt>
                <c:pt idx="180">
                  <c:v>33400.078999999998</c:v>
                </c:pt>
                <c:pt idx="181">
                  <c:v>33538.417999999998</c:v>
                </c:pt>
                <c:pt idx="182">
                  <c:v>33879.409</c:v>
                </c:pt>
                <c:pt idx="183">
                  <c:v>34120.120999999999</c:v>
                </c:pt>
                <c:pt idx="184">
                  <c:v>34439.065999999999</c:v>
                </c:pt>
                <c:pt idx="185">
                  <c:v>34718.228000000003</c:v>
                </c:pt>
                <c:pt idx="186">
                  <c:v>35025.582999999999</c:v>
                </c:pt>
                <c:pt idx="187">
                  <c:v>35148.319000000003</c:v>
                </c:pt>
                <c:pt idx="188">
                  <c:v>35164.214</c:v>
                </c:pt>
                <c:pt idx="189">
                  <c:v>35251.760999999999</c:v>
                </c:pt>
                <c:pt idx="190">
                  <c:v>35500.720999999998</c:v>
                </c:pt>
                <c:pt idx="191">
                  <c:v>35840.144</c:v>
                </c:pt>
                <c:pt idx="192">
                  <c:v>36090.411</c:v>
                </c:pt>
                <c:pt idx="193">
                  <c:v>36262.173999999999</c:v>
                </c:pt>
                <c:pt idx="194">
                  <c:v>36254.955999999998</c:v>
                </c:pt>
                <c:pt idx="195">
                  <c:v>36313.739000000001</c:v>
                </c:pt>
                <c:pt idx="196">
                  <c:v>36417.262999999999</c:v>
                </c:pt>
                <c:pt idx="197">
                  <c:v>36482.377</c:v>
                </c:pt>
                <c:pt idx="198">
                  <c:v>36424.463000000003</c:v>
                </c:pt>
                <c:pt idx="199">
                  <c:v>36595.785000000003</c:v>
                </c:pt>
                <c:pt idx="200">
                  <c:v>36827.574999999997</c:v>
                </c:pt>
                <c:pt idx="201">
                  <c:v>37166.957000000002</c:v>
                </c:pt>
                <c:pt idx="202">
                  <c:v>37438.351000000002</c:v>
                </c:pt>
                <c:pt idx="203">
                  <c:v>37741.442999999999</c:v>
                </c:pt>
                <c:pt idx="204">
                  <c:v>38126.726999999999</c:v>
                </c:pt>
                <c:pt idx="205">
                  <c:v>38486.97</c:v>
                </c:pt>
                <c:pt idx="206">
                  <c:v>38854.553999999902</c:v>
                </c:pt>
                <c:pt idx="207">
                  <c:v>39269.125</c:v>
                </c:pt>
                <c:pt idx="208">
                  <c:v>39604.233999999902</c:v>
                </c:pt>
                <c:pt idx="209">
                  <c:v>39812.635999999999</c:v>
                </c:pt>
                <c:pt idx="210">
                  <c:v>40038.974999999999</c:v>
                </c:pt>
                <c:pt idx="211">
                  <c:v>40113.224000000002</c:v>
                </c:pt>
                <c:pt idx="212">
                  <c:v>40113.82</c:v>
                </c:pt>
                <c:pt idx="213">
                  <c:v>39945.815999999999</c:v>
                </c:pt>
                <c:pt idx="214">
                  <c:v>39707.625999999902</c:v>
                </c:pt>
                <c:pt idx="215">
                  <c:v>39401.582999999999</c:v>
                </c:pt>
                <c:pt idx="216">
                  <c:v>38928.49</c:v>
                </c:pt>
              </c:numCache>
            </c:numRef>
          </c:val>
          <c:smooth val="0"/>
        </c:ser>
        <c:dLbls>
          <c:showLegendKey val="0"/>
          <c:showVal val="0"/>
          <c:showCatName val="0"/>
          <c:showSerName val="0"/>
          <c:showPercent val="0"/>
          <c:showBubbleSize val="0"/>
        </c:dLbls>
        <c:marker val="1"/>
        <c:smooth val="0"/>
        <c:axId val="204802304"/>
        <c:axId val="204824576"/>
      </c:lineChart>
      <c:dateAx>
        <c:axId val="204802304"/>
        <c:scaling>
          <c:orientation val="minMax"/>
        </c:scaling>
        <c:delete val="0"/>
        <c:axPos val="b"/>
        <c:numFmt formatCode="yy;\ @" sourceLinked="0"/>
        <c:majorTickMark val="out"/>
        <c:minorTickMark val="none"/>
        <c:tickLblPos val="nextTo"/>
        <c:spPr>
          <a:ln w="3175" cmpd="sng">
            <a:solidFill>
              <a:sysClr val="windowText" lastClr="000000">
                <a:lumMod val="100000"/>
              </a:sysClr>
            </a:solidFill>
          </a:ln>
        </c:spPr>
        <c:txPr>
          <a:bodyPr rot="0" vert="horz"/>
          <a:lstStyle/>
          <a:p>
            <a:pPr>
              <a:defRPr/>
            </a:pPr>
            <a:endParaRPr lang="sv-SE"/>
          </a:p>
        </c:txPr>
        <c:crossAx val="204824576"/>
        <c:crosses val="autoZero"/>
        <c:auto val="1"/>
        <c:lblOffset val="100"/>
        <c:baseTimeUnit val="months"/>
        <c:majorUnit val="1"/>
        <c:majorTimeUnit val="years"/>
        <c:minorUnit val="3"/>
        <c:minorTimeUnit val="months"/>
      </c:dateAx>
      <c:valAx>
        <c:axId val="204824576"/>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4802304"/>
        <c:crossesAt val="1"/>
        <c:crossBetween val="between"/>
      </c:valAx>
      <c:spPr>
        <a:noFill/>
        <a:ln w="3175">
          <a:solidFill>
            <a:srgbClr val="000000"/>
          </a:solidFill>
          <a:prstDash val="solid"/>
        </a:ln>
      </c:spPr>
    </c:plotArea>
    <c:legend>
      <c:legendPos val="b"/>
      <c:layout>
        <c:manualLayout>
          <c:xMode val="edge"/>
          <c:yMode val="edge"/>
          <c:x val="0.13381361717470411"/>
          <c:y val="6.8422640032118051E-2"/>
          <c:w val="0.78992928913073357"/>
          <c:h val="8.5540819841543228E-2"/>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0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8.4725772914749295E-2"/>
          <c:y val="4.2137988565382818E-2"/>
          <c:w val="0.82267804421086455"/>
          <c:h val="0.86773284086018598"/>
        </c:manualLayout>
      </c:layout>
      <c:lineChart>
        <c:grouping val="standard"/>
        <c:varyColors val="0"/>
        <c:ser>
          <c:idx val="0"/>
          <c:order val="0"/>
          <c:tx>
            <c:strRef>
              <c:f>Datablad!$B$3</c:f>
              <c:strCache>
                <c:ptCount val="1"/>
                <c:pt idx="0">
                  <c:v>15–24 år</c:v>
                </c:pt>
              </c:strCache>
            </c:strRef>
          </c:tx>
          <c:spPr>
            <a:ln w="12700">
              <a:solidFill>
                <a:srgbClr val="000000"/>
              </a:solidFill>
              <a:prstDash val="solid"/>
            </a:ln>
          </c:spPr>
          <c:marker>
            <c:symbol val="none"/>
          </c:marker>
          <c:cat>
            <c:numRef>
              <c:f>Datablad!$A$4:$A$55</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Datablad!$B$4:$B$55</c:f>
              <c:numCache>
                <c:formatCode>#,##0.0</c:formatCode>
                <c:ptCount val="52"/>
                <c:pt idx="0">
                  <c:v>45.490026572294134</c:v>
                </c:pt>
                <c:pt idx="1">
                  <c:v>45.641614671040479</c:v>
                </c:pt>
                <c:pt idx="2">
                  <c:v>44.470682421401833</c:v>
                </c:pt>
                <c:pt idx="3">
                  <c:v>44.295218053712574</c:v>
                </c:pt>
                <c:pt idx="4">
                  <c:v>44.140062786766485</c:v>
                </c:pt>
                <c:pt idx="5">
                  <c:v>43.244416395560378</c:v>
                </c:pt>
                <c:pt idx="6">
                  <c:v>43.178603811810234</c:v>
                </c:pt>
                <c:pt idx="7">
                  <c:v>43.258146725918699</c:v>
                </c:pt>
                <c:pt idx="8">
                  <c:v>42.95001568247271</c:v>
                </c:pt>
                <c:pt idx="9">
                  <c:v>42.476856646759423</c:v>
                </c:pt>
                <c:pt idx="10">
                  <c:v>41.242192756091697</c:v>
                </c:pt>
                <c:pt idx="11">
                  <c:v>40.023771392457796</c:v>
                </c:pt>
                <c:pt idx="12">
                  <c:v>39.951532134980859</c:v>
                </c:pt>
                <c:pt idx="13">
                  <c:v>38.878500416961963</c:v>
                </c:pt>
                <c:pt idx="14">
                  <c:v>39.59535241673764</c:v>
                </c:pt>
                <c:pt idx="15">
                  <c:v>39.524370607562368</c:v>
                </c:pt>
                <c:pt idx="16">
                  <c:v>39.411878338578006</c:v>
                </c:pt>
                <c:pt idx="17">
                  <c:v>39.126028764317752</c:v>
                </c:pt>
                <c:pt idx="18">
                  <c:v>38.255231994214299</c:v>
                </c:pt>
                <c:pt idx="19">
                  <c:v>38.812616525739159</c:v>
                </c:pt>
                <c:pt idx="20">
                  <c:v>38.319756730749646</c:v>
                </c:pt>
                <c:pt idx="21">
                  <c:v>39.623275211369489</c:v>
                </c:pt>
                <c:pt idx="22">
                  <c:v>40.713281774270307</c:v>
                </c:pt>
                <c:pt idx="23">
                  <c:v>41.005437454690927</c:v>
                </c:pt>
                <c:pt idx="24">
                  <c:v>41.6225350445537</c:v>
                </c:pt>
                <c:pt idx="25">
                  <c:v>40.940216115404951</c:v>
                </c:pt>
                <c:pt idx="26">
                  <c:v>42.516549096521459</c:v>
                </c:pt>
                <c:pt idx="27">
                  <c:v>42.473865464943465</c:v>
                </c:pt>
                <c:pt idx="28">
                  <c:v>42.702099141355347</c:v>
                </c:pt>
                <c:pt idx="29">
                  <c:v>42.027262610765909</c:v>
                </c:pt>
                <c:pt idx="30">
                  <c:v>41.760825341618443</c:v>
                </c:pt>
                <c:pt idx="31">
                  <c:v>40.886186847602396</c:v>
                </c:pt>
                <c:pt idx="32">
                  <c:v>39.906280077825926</c:v>
                </c:pt>
                <c:pt idx="33">
                  <c:v>39.250480416731115</c:v>
                </c:pt>
                <c:pt idx="34">
                  <c:v>35.983958710369663</c:v>
                </c:pt>
                <c:pt idx="35">
                  <c:v>37.148081594405937</c:v>
                </c:pt>
                <c:pt idx="36">
                  <c:v>37.321548738024937</c:v>
                </c:pt>
                <c:pt idx="37">
                  <c:v>38.535275895798527</c:v>
                </c:pt>
                <c:pt idx="38">
                  <c:v>38.975418282605986</c:v>
                </c:pt>
                <c:pt idx="39">
                  <c:v>39.708148332078778</c:v>
                </c:pt>
                <c:pt idx="40">
                  <c:v>40.643935339092877</c:v>
                </c:pt>
                <c:pt idx="41">
                  <c:v>40.77320546375806</c:v>
                </c:pt>
                <c:pt idx="42">
                  <c:v>40.909355653555586</c:v>
                </c:pt>
                <c:pt idx="43">
                  <c:v>40.845005725744457</c:v>
                </c:pt>
                <c:pt idx="44">
                  <c:v>40.243243649084128</c:v>
                </c:pt>
                <c:pt idx="45">
                  <c:v>40.09616450709683</c:v>
                </c:pt>
                <c:pt idx="46">
                  <c:v>39.866741953557565</c:v>
                </c:pt>
                <c:pt idx="47">
                  <c:v>39.850119793600832</c:v>
                </c:pt>
                <c:pt idx="48">
                  <c:v>40.660518454823688</c:v>
                </c:pt>
                <c:pt idx="49">
                  <c:v>41.072398690239503</c:v>
                </c:pt>
                <c:pt idx="50">
                  <c:v>41.779970186675691</c:v>
                </c:pt>
                <c:pt idx="51">
                  <c:v>42.599550504454704</c:v>
                </c:pt>
              </c:numCache>
            </c:numRef>
          </c:val>
          <c:smooth val="0"/>
        </c:ser>
        <c:ser>
          <c:idx val="1"/>
          <c:order val="1"/>
          <c:tx>
            <c:strRef>
              <c:f>Datablad!$C$3</c:f>
              <c:strCache>
                <c:ptCount val="1"/>
                <c:pt idx="0">
                  <c:v>55–64 år</c:v>
                </c:pt>
              </c:strCache>
            </c:strRef>
          </c:tx>
          <c:spPr>
            <a:ln w="12700">
              <a:solidFill>
                <a:srgbClr val="000000"/>
              </a:solidFill>
              <a:prstDash val="sysDash"/>
            </a:ln>
          </c:spPr>
          <c:marker>
            <c:symbol val="none"/>
          </c:marker>
          <c:cat>
            <c:numRef>
              <c:f>Datablad!$A$4:$A$55</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Datablad!$C$4:$C$55</c:f>
              <c:numCache>
                <c:formatCode>#,##0.0</c:formatCode>
                <c:ptCount val="52"/>
                <c:pt idx="0">
                  <c:v>66.408038685769583</c:v>
                </c:pt>
                <c:pt idx="1">
                  <c:v>66.452534112350378</c:v>
                </c:pt>
                <c:pt idx="2">
                  <c:v>67.445602565906498</c:v>
                </c:pt>
                <c:pt idx="3">
                  <c:v>67.731824292565719</c:v>
                </c:pt>
                <c:pt idx="4">
                  <c:v>67.932295591127129</c:v>
                </c:pt>
                <c:pt idx="5">
                  <c:v>68.527748644304282</c:v>
                </c:pt>
                <c:pt idx="6">
                  <c:v>68.408108490291383</c:v>
                </c:pt>
                <c:pt idx="7">
                  <c:v>68.65451873278559</c:v>
                </c:pt>
                <c:pt idx="8">
                  <c:v>68.800193731688438</c:v>
                </c:pt>
                <c:pt idx="9">
                  <c:v>69.224145447466995</c:v>
                </c:pt>
                <c:pt idx="10">
                  <c:v>69.317421377104651</c:v>
                </c:pt>
                <c:pt idx="11">
                  <c:v>69.223632024311854</c:v>
                </c:pt>
                <c:pt idx="12">
                  <c:v>69.215987294163185</c:v>
                </c:pt>
                <c:pt idx="13">
                  <c:v>69.639492162415394</c:v>
                </c:pt>
                <c:pt idx="14">
                  <c:v>69.894186994131687</c:v>
                </c:pt>
                <c:pt idx="15">
                  <c:v>70.008192862649139</c:v>
                </c:pt>
                <c:pt idx="16">
                  <c:v>69.966746231163924</c:v>
                </c:pt>
                <c:pt idx="17">
                  <c:v>69.334566929138944</c:v>
                </c:pt>
                <c:pt idx="18">
                  <c:v>69.703463019240104</c:v>
                </c:pt>
                <c:pt idx="19">
                  <c:v>70.234502537120363</c:v>
                </c:pt>
                <c:pt idx="20">
                  <c:v>70.6945355286705</c:v>
                </c:pt>
                <c:pt idx="21">
                  <c:v>69.728221485134071</c:v>
                </c:pt>
                <c:pt idx="22">
                  <c:v>69.354068777677185</c:v>
                </c:pt>
                <c:pt idx="23">
                  <c:v>69.519044451003225</c:v>
                </c:pt>
                <c:pt idx="24">
                  <c:v>69.461541612444819</c:v>
                </c:pt>
                <c:pt idx="25">
                  <c:v>70.201719976363052</c:v>
                </c:pt>
                <c:pt idx="26">
                  <c:v>70.676723806762311</c:v>
                </c:pt>
                <c:pt idx="27">
                  <c:v>70.315466891943984</c:v>
                </c:pt>
                <c:pt idx="28">
                  <c:v>70.044524523965393</c:v>
                </c:pt>
                <c:pt idx="29">
                  <c:v>70.701341266490601</c:v>
                </c:pt>
                <c:pt idx="30">
                  <c:v>70.353165599887063</c:v>
                </c:pt>
                <c:pt idx="31">
                  <c:v>70.093103882133164</c:v>
                </c:pt>
                <c:pt idx="32">
                  <c:v>70.201424135488722</c:v>
                </c:pt>
                <c:pt idx="33">
                  <c:v>69.77064658592586</c:v>
                </c:pt>
                <c:pt idx="34">
                  <c:v>69.977463025146207</c:v>
                </c:pt>
                <c:pt idx="35">
                  <c:v>70.493984511019846</c:v>
                </c:pt>
                <c:pt idx="36">
                  <c:v>70.417052842143576</c:v>
                </c:pt>
                <c:pt idx="37">
                  <c:v>70.328926084408991</c:v>
                </c:pt>
                <c:pt idx="38">
                  <c:v>70.717291562930953</c:v>
                </c:pt>
                <c:pt idx="39">
                  <c:v>70.89134964123599</c:v>
                </c:pt>
                <c:pt idx="40">
                  <c:v>71.759944653581428</c:v>
                </c:pt>
                <c:pt idx="41">
                  <c:v>72.331605758363096</c:v>
                </c:pt>
                <c:pt idx="42">
                  <c:v>72.185456657730711</c:v>
                </c:pt>
                <c:pt idx="43">
                  <c:v>72.521454851236896</c:v>
                </c:pt>
                <c:pt idx="44">
                  <c:v>72.65648819001872</c:v>
                </c:pt>
                <c:pt idx="45">
                  <c:v>73.06106817423337</c:v>
                </c:pt>
                <c:pt idx="46">
                  <c:v>73.155735942834042</c:v>
                </c:pt>
                <c:pt idx="47">
                  <c:v>73.358710621398131</c:v>
                </c:pt>
                <c:pt idx="48">
                  <c:v>73.239283713003118</c:v>
                </c:pt>
                <c:pt idx="49">
                  <c:v>73.503437288957386</c:v>
                </c:pt>
                <c:pt idx="50">
                  <c:v>73.969832483764364</c:v>
                </c:pt>
                <c:pt idx="51">
                  <c:v>74.164464175091169</c:v>
                </c:pt>
              </c:numCache>
            </c:numRef>
          </c:val>
          <c:smooth val="0"/>
        </c:ser>
        <c:ser>
          <c:idx val="3"/>
          <c:order val="3"/>
          <c:tx>
            <c:strRef>
              <c:f>Datablad!$E$3</c:f>
              <c:strCache>
                <c:ptCount val="1"/>
                <c:pt idx="0">
                  <c:v>25–54 år</c:v>
                </c:pt>
              </c:strCache>
            </c:strRef>
          </c:tx>
          <c:marker>
            <c:symbol val="none"/>
          </c:marker>
          <c:cat>
            <c:numRef>
              <c:f>Datablad!$A$4:$A$55</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Datablad!$E$4:$E$55</c:f>
              <c:numCache>
                <c:formatCode>#,##0.0</c:formatCode>
                <c:ptCount val="52"/>
                <c:pt idx="0">
                  <c:v>85.15737333865475</c:v>
                </c:pt>
                <c:pt idx="1">
                  <c:v>84.93963137154779</c:v>
                </c:pt>
                <c:pt idx="2">
                  <c:v>85.05337853155001</c:v>
                </c:pt>
                <c:pt idx="3">
                  <c:v>84.90349306424352</c:v>
                </c:pt>
                <c:pt idx="4">
                  <c:v>84.979196552728638</c:v>
                </c:pt>
                <c:pt idx="5">
                  <c:v>84.69402732648885</c:v>
                </c:pt>
                <c:pt idx="6">
                  <c:v>84.616486771477483</c:v>
                </c:pt>
                <c:pt idx="7">
                  <c:v>84.382441203687321</c:v>
                </c:pt>
                <c:pt idx="8">
                  <c:v>84.169474973520479</c:v>
                </c:pt>
                <c:pt idx="9">
                  <c:v>84.156295085161631</c:v>
                </c:pt>
                <c:pt idx="10">
                  <c:v>84.004265188613019</c:v>
                </c:pt>
                <c:pt idx="11">
                  <c:v>83.909176127753128</c:v>
                </c:pt>
                <c:pt idx="12">
                  <c:v>83.728605837906954</c:v>
                </c:pt>
                <c:pt idx="13">
                  <c:v>83.698269389938702</c:v>
                </c:pt>
                <c:pt idx="14">
                  <c:v>83.430671710690731</c:v>
                </c:pt>
                <c:pt idx="15">
                  <c:v>83.205913680949365</c:v>
                </c:pt>
                <c:pt idx="16">
                  <c:v>83.314607908001506</c:v>
                </c:pt>
                <c:pt idx="17">
                  <c:v>83.580888155826798</c:v>
                </c:pt>
                <c:pt idx="18">
                  <c:v>83.774785824372103</c:v>
                </c:pt>
                <c:pt idx="19">
                  <c:v>84.065253056595395</c:v>
                </c:pt>
                <c:pt idx="20">
                  <c:v>84.115626406233986</c:v>
                </c:pt>
                <c:pt idx="21">
                  <c:v>84.314196415854013</c:v>
                </c:pt>
                <c:pt idx="22">
                  <c:v>85.039538904633062</c:v>
                </c:pt>
                <c:pt idx="23">
                  <c:v>85.295311900864647</c:v>
                </c:pt>
                <c:pt idx="24">
                  <c:v>85.749079160663982</c:v>
                </c:pt>
                <c:pt idx="25">
                  <c:v>86.034300237241595</c:v>
                </c:pt>
                <c:pt idx="26">
                  <c:v>86.099064419114399</c:v>
                </c:pt>
                <c:pt idx="27">
                  <c:v>86.324732105854125</c:v>
                </c:pt>
                <c:pt idx="28">
                  <c:v>86.653397200133327</c:v>
                </c:pt>
                <c:pt idx="29">
                  <c:v>86.570805476395705</c:v>
                </c:pt>
                <c:pt idx="30">
                  <c:v>86.573579867278156</c:v>
                </c:pt>
                <c:pt idx="31">
                  <c:v>86.076964548363733</c:v>
                </c:pt>
                <c:pt idx="32">
                  <c:v>85.3440083930942</c:v>
                </c:pt>
                <c:pt idx="33">
                  <c:v>84.499110285299935</c:v>
                </c:pt>
                <c:pt idx="34">
                  <c:v>84.145197178115211</c:v>
                </c:pt>
                <c:pt idx="35">
                  <c:v>83.769007014499167</c:v>
                </c:pt>
                <c:pt idx="36">
                  <c:v>83.609795625744695</c:v>
                </c:pt>
                <c:pt idx="37">
                  <c:v>83.915577647828599</c:v>
                </c:pt>
                <c:pt idx="38">
                  <c:v>84.116243141239039</c:v>
                </c:pt>
                <c:pt idx="39">
                  <c:v>84.370312599276645</c:v>
                </c:pt>
                <c:pt idx="40">
                  <c:v>84.877997617262508</c:v>
                </c:pt>
                <c:pt idx="41">
                  <c:v>85.073004189938928</c:v>
                </c:pt>
                <c:pt idx="42">
                  <c:v>85.148482252844687</c:v>
                </c:pt>
                <c:pt idx="43">
                  <c:v>85.208483703605808</c:v>
                </c:pt>
                <c:pt idx="44">
                  <c:v>85.150571692926945</c:v>
                </c:pt>
                <c:pt idx="45">
                  <c:v>85.271746349088616</c:v>
                </c:pt>
                <c:pt idx="46">
                  <c:v>85.179161063818469</c:v>
                </c:pt>
                <c:pt idx="47">
                  <c:v>85.186281403369563</c:v>
                </c:pt>
                <c:pt idx="48">
                  <c:v>85.44406806543661</c:v>
                </c:pt>
                <c:pt idx="49">
                  <c:v>85.402499963000778</c:v>
                </c:pt>
                <c:pt idx="50">
                  <c:v>85.377353117649037</c:v>
                </c:pt>
                <c:pt idx="51">
                  <c:v>85.209789753968465</c:v>
                </c:pt>
              </c:numCache>
            </c:numRef>
          </c:val>
          <c:smooth val="0"/>
        </c:ser>
        <c:dLbls>
          <c:showLegendKey val="0"/>
          <c:showVal val="0"/>
          <c:showCatName val="0"/>
          <c:showSerName val="0"/>
          <c:showPercent val="0"/>
          <c:showBubbleSize val="0"/>
        </c:dLbls>
        <c:marker val="1"/>
        <c:smooth val="0"/>
        <c:axId val="204852224"/>
        <c:axId val="204866304"/>
      </c:lineChart>
      <c:lineChart>
        <c:grouping val="standard"/>
        <c:varyColors val="0"/>
        <c:ser>
          <c:idx val="2"/>
          <c:order val="2"/>
          <c:tx>
            <c:strRef>
              <c:f>Datablad!$D$3</c:f>
              <c:strCache>
                <c:ptCount val="1"/>
                <c:pt idx="0">
                  <c:v>65–74 år (höger axel)</c:v>
                </c:pt>
              </c:strCache>
            </c:strRef>
          </c:tx>
          <c:marker>
            <c:symbol val="none"/>
          </c:marker>
          <c:cat>
            <c:numRef>
              <c:f>Datablad!$A$4:$A$55</c:f>
              <c:numCache>
                <c:formatCode>m/d/yyyy</c:formatCode>
                <c:ptCount val="52"/>
                <c:pt idx="0">
                  <c:v>36892</c:v>
                </c:pt>
                <c:pt idx="1">
                  <c:v>36982</c:v>
                </c:pt>
                <c:pt idx="2">
                  <c:v>37073</c:v>
                </c:pt>
                <c:pt idx="3">
                  <c:v>37165</c:v>
                </c:pt>
                <c:pt idx="4">
                  <c:v>37257</c:v>
                </c:pt>
                <c:pt idx="5">
                  <c:v>37347</c:v>
                </c:pt>
                <c:pt idx="6">
                  <c:v>37438</c:v>
                </c:pt>
                <c:pt idx="7">
                  <c:v>37530</c:v>
                </c:pt>
                <c:pt idx="8">
                  <c:v>37622</c:v>
                </c:pt>
                <c:pt idx="9">
                  <c:v>37712</c:v>
                </c:pt>
                <c:pt idx="10">
                  <c:v>37803</c:v>
                </c:pt>
                <c:pt idx="11">
                  <c:v>37895</c:v>
                </c:pt>
                <c:pt idx="12">
                  <c:v>37987</c:v>
                </c:pt>
                <c:pt idx="13">
                  <c:v>38078</c:v>
                </c:pt>
                <c:pt idx="14">
                  <c:v>38169</c:v>
                </c:pt>
                <c:pt idx="15">
                  <c:v>38261</c:v>
                </c:pt>
                <c:pt idx="16">
                  <c:v>38353</c:v>
                </c:pt>
                <c:pt idx="17">
                  <c:v>38443</c:v>
                </c:pt>
                <c:pt idx="18">
                  <c:v>38534</c:v>
                </c:pt>
                <c:pt idx="19">
                  <c:v>38626</c:v>
                </c:pt>
                <c:pt idx="20">
                  <c:v>38718</c:v>
                </c:pt>
                <c:pt idx="21">
                  <c:v>38808</c:v>
                </c:pt>
                <c:pt idx="22">
                  <c:v>38899</c:v>
                </c:pt>
                <c:pt idx="23">
                  <c:v>38991</c:v>
                </c:pt>
                <c:pt idx="24">
                  <c:v>39083</c:v>
                </c:pt>
                <c:pt idx="25">
                  <c:v>39173</c:v>
                </c:pt>
                <c:pt idx="26">
                  <c:v>39264</c:v>
                </c:pt>
                <c:pt idx="27">
                  <c:v>39356</c:v>
                </c:pt>
                <c:pt idx="28">
                  <c:v>39448</c:v>
                </c:pt>
                <c:pt idx="29">
                  <c:v>39539</c:v>
                </c:pt>
                <c:pt idx="30">
                  <c:v>39630</c:v>
                </c:pt>
                <c:pt idx="31">
                  <c:v>39722</c:v>
                </c:pt>
                <c:pt idx="32">
                  <c:v>39814</c:v>
                </c:pt>
                <c:pt idx="33">
                  <c:v>39904</c:v>
                </c:pt>
                <c:pt idx="34">
                  <c:v>39995</c:v>
                </c:pt>
                <c:pt idx="35">
                  <c:v>40087</c:v>
                </c:pt>
                <c:pt idx="36">
                  <c:v>40179</c:v>
                </c:pt>
                <c:pt idx="37">
                  <c:v>40269</c:v>
                </c:pt>
                <c:pt idx="38">
                  <c:v>40360</c:v>
                </c:pt>
                <c:pt idx="39">
                  <c:v>40452</c:v>
                </c:pt>
                <c:pt idx="40">
                  <c:v>40544</c:v>
                </c:pt>
                <c:pt idx="41">
                  <c:v>40634</c:v>
                </c:pt>
                <c:pt idx="42">
                  <c:v>40725</c:v>
                </c:pt>
                <c:pt idx="43">
                  <c:v>40817</c:v>
                </c:pt>
                <c:pt idx="44">
                  <c:v>40909</c:v>
                </c:pt>
                <c:pt idx="45">
                  <c:v>41000</c:v>
                </c:pt>
                <c:pt idx="46">
                  <c:v>41091</c:v>
                </c:pt>
                <c:pt idx="47">
                  <c:v>41183</c:v>
                </c:pt>
                <c:pt idx="48">
                  <c:v>41275</c:v>
                </c:pt>
                <c:pt idx="49">
                  <c:v>41365</c:v>
                </c:pt>
                <c:pt idx="50">
                  <c:v>41456</c:v>
                </c:pt>
                <c:pt idx="51">
                  <c:v>41548</c:v>
                </c:pt>
              </c:numCache>
            </c:numRef>
          </c:cat>
          <c:val>
            <c:numRef>
              <c:f>Datablad!$D$4:$D$55</c:f>
              <c:numCache>
                <c:formatCode>#,##0.0</c:formatCode>
                <c:ptCount val="52"/>
                <c:pt idx="0">
                  <c:v>8.1595034814323597</c:v>
                </c:pt>
                <c:pt idx="1">
                  <c:v>9.733627036426018</c:v>
                </c:pt>
                <c:pt idx="2">
                  <c:v>9.9724231380438475</c:v>
                </c:pt>
                <c:pt idx="3">
                  <c:v>9.7519042189045031</c:v>
                </c:pt>
                <c:pt idx="4">
                  <c:v>10.237620678916226</c:v>
                </c:pt>
                <c:pt idx="5">
                  <c:v>10.573108374905802</c:v>
                </c:pt>
                <c:pt idx="6">
                  <c:v>10.382433221132466</c:v>
                </c:pt>
                <c:pt idx="7">
                  <c:v>10.789034939476348</c:v>
                </c:pt>
                <c:pt idx="8">
                  <c:v>11.052469720644012</c:v>
                </c:pt>
                <c:pt idx="9">
                  <c:v>10.404781534241076</c:v>
                </c:pt>
                <c:pt idx="10">
                  <c:v>10.508257416407133</c:v>
                </c:pt>
                <c:pt idx="11">
                  <c:v>10.684275563793635</c:v>
                </c:pt>
                <c:pt idx="12">
                  <c:v>10.866105162352975</c:v>
                </c:pt>
                <c:pt idx="13">
                  <c:v>10.673183068676972</c:v>
                </c:pt>
                <c:pt idx="14">
                  <c:v>11.016984551810983</c:v>
                </c:pt>
                <c:pt idx="15">
                  <c:v>10.560280639846788</c:v>
                </c:pt>
                <c:pt idx="16">
                  <c:v>10.479579092334552</c:v>
                </c:pt>
                <c:pt idx="17">
                  <c:v>10.252810909199127</c:v>
                </c:pt>
                <c:pt idx="18">
                  <c:v>9.8787426286299951</c:v>
                </c:pt>
                <c:pt idx="19">
                  <c:v>9.9443129675633397</c:v>
                </c:pt>
                <c:pt idx="20">
                  <c:v>9.5225081236004794</c:v>
                </c:pt>
                <c:pt idx="21">
                  <c:v>9.8431326876008072</c:v>
                </c:pt>
                <c:pt idx="22">
                  <c:v>10.450996943837405</c:v>
                </c:pt>
                <c:pt idx="23">
                  <c:v>10.512447703130629</c:v>
                </c:pt>
                <c:pt idx="24">
                  <c:v>10.879490039890422</c:v>
                </c:pt>
                <c:pt idx="25">
                  <c:v>10.914249700602396</c:v>
                </c:pt>
                <c:pt idx="26">
                  <c:v>11.115059681193497</c:v>
                </c:pt>
                <c:pt idx="27">
                  <c:v>11.42840258319313</c:v>
                </c:pt>
                <c:pt idx="28">
                  <c:v>11.678666319020662</c:v>
                </c:pt>
                <c:pt idx="29">
                  <c:v>12.726556526602423</c:v>
                </c:pt>
                <c:pt idx="30">
                  <c:v>11.670640083333005</c:v>
                </c:pt>
                <c:pt idx="31">
                  <c:v>12.386185762873613</c:v>
                </c:pt>
                <c:pt idx="32">
                  <c:v>11.827815717122053</c:v>
                </c:pt>
                <c:pt idx="33">
                  <c:v>12.02868958497109</c:v>
                </c:pt>
                <c:pt idx="34">
                  <c:v>13.021811499295929</c:v>
                </c:pt>
                <c:pt idx="35">
                  <c:v>13.049725786342087</c:v>
                </c:pt>
                <c:pt idx="36">
                  <c:v>13.397038423590985</c:v>
                </c:pt>
                <c:pt idx="37">
                  <c:v>13.120709618376193</c:v>
                </c:pt>
                <c:pt idx="38">
                  <c:v>13.341478387189465</c:v>
                </c:pt>
                <c:pt idx="39">
                  <c:v>13.231023134330936</c:v>
                </c:pt>
                <c:pt idx="40">
                  <c:v>13.527162087816269</c:v>
                </c:pt>
                <c:pt idx="41">
                  <c:v>13.257165164147253</c:v>
                </c:pt>
                <c:pt idx="42">
                  <c:v>13.436649086936955</c:v>
                </c:pt>
                <c:pt idx="43">
                  <c:v>13.458184707921477</c:v>
                </c:pt>
                <c:pt idx="44">
                  <c:v>14.519028305687046</c:v>
                </c:pt>
                <c:pt idx="45">
                  <c:v>14.786679946602415</c:v>
                </c:pt>
                <c:pt idx="46">
                  <c:v>15.142530550696144</c:v>
                </c:pt>
                <c:pt idx="47">
                  <c:v>15.125355120106713</c:v>
                </c:pt>
                <c:pt idx="48">
                  <c:v>14.590925396873097</c:v>
                </c:pt>
                <c:pt idx="49">
                  <c:v>14.688275504591401</c:v>
                </c:pt>
                <c:pt idx="50">
                  <c:v>14.429198791902124</c:v>
                </c:pt>
                <c:pt idx="51">
                  <c:v>14.827686366725908</c:v>
                </c:pt>
              </c:numCache>
            </c:numRef>
          </c:val>
          <c:smooth val="0"/>
        </c:ser>
        <c:dLbls>
          <c:showLegendKey val="0"/>
          <c:showVal val="0"/>
          <c:showCatName val="0"/>
          <c:showSerName val="0"/>
          <c:showPercent val="0"/>
          <c:showBubbleSize val="0"/>
        </c:dLbls>
        <c:marker val="1"/>
        <c:smooth val="0"/>
        <c:axId val="204873728"/>
        <c:axId val="204867840"/>
      </c:lineChart>
      <c:dateAx>
        <c:axId val="204852224"/>
        <c:scaling>
          <c:orientation val="minMax"/>
        </c:scaling>
        <c:delete val="0"/>
        <c:axPos val="b"/>
        <c:numFmt formatCode="yy;\ @"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4866304"/>
        <c:crosses val="autoZero"/>
        <c:auto val="1"/>
        <c:lblOffset val="100"/>
        <c:baseTimeUnit val="months"/>
        <c:majorUnit val="1"/>
        <c:majorTimeUnit val="years"/>
        <c:minorUnit val="3"/>
        <c:minorTimeUnit val="months"/>
      </c:dateAx>
      <c:valAx>
        <c:axId val="204866304"/>
        <c:scaling>
          <c:orientation val="minMax"/>
          <c:min val="3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4852224"/>
        <c:crossesAt val="1"/>
        <c:crossBetween val="between"/>
      </c:valAx>
      <c:valAx>
        <c:axId val="204867840"/>
        <c:scaling>
          <c:orientation val="minMax"/>
          <c:max val="18"/>
        </c:scaling>
        <c:delete val="0"/>
        <c:axPos val="r"/>
        <c:numFmt formatCode="0" sourceLinked="0"/>
        <c:majorTickMark val="in"/>
        <c:minorTickMark val="none"/>
        <c:tickLblPos val="nextTo"/>
        <c:crossAx val="204873728"/>
        <c:crosses val="max"/>
        <c:crossBetween val="between"/>
      </c:valAx>
      <c:dateAx>
        <c:axId val="204873728"/>
        <c:scaling>
          <c:orientation val="minMax"/>
        </c:scaling>
        <c:delete val="1"/>
        <c:axPos val="b"/>
        <c:numFmt formatCode="m/d/yyyy" sourceLinked="1"/>
        <c:majorTickMark val="out"/>
        <c:minorTickMark val="none"/>
        <c:tickLblPos val="nextTo"/>
        <c:crossAx val="204867840"/>
        <c:crosses val="autoZero"/>
        <c:auto val="1"/>
        <c:lblOffset val="100"/>
        <c:baseTimeUnit val="months"/>
        <c:majorUnit val="1"/>
        <c:minorUnit val="1"/>
      </c:dateAx>
      <c:spPr>
        <a:noFill/>
        <a:ln w="3175">
          <a:solidFill>
            <a:srgbClr val="000000"/>
          </a:solidFill>
          <a:prstDash val="solid"/>
        </a:ln>
      </c:spPr>
    </c:plotArea>
    <c:legend>
      <c:legendPos val="b"/>
      <c:layout>
        <c:manualLayout>
          <c:xMode val="edge"/>
          <c:yMode val="edge"/>
          <c:x val="0.46335558723420467"/>
          <c:y val="0.40432324608385195"/>
          <c:w val="0.41047063068671097"/>
          <c:h val="0.22393977068655893"/>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0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6.4530797286702801E-2"/>
          <c:y val="4.2110845821691646E-2"/>
          <c:w val="0.89603197327606776"/>
          <c:h val="0.86538416393800921"/>
        </c:manualLayout>
      </c:layout>
      <c:lineChart>
        <c:grouping val="standard"/>
        <c:varyColors val="0"/>
        <c:ser>
          <c:idx val="0"/>
          <c:order val="0"/>
          <c:tx>
            <c:strRef>
              <c:f>Index!$B$2</c:f>
              <c:strCache>
                <c:ptCount val="1"/>
                <c:pt idx="0">
                  <c:v>Varubranscher</c:v>
                </c:pt>
              </c:strCache>
            </c:strRef>
          </c:tx>
          <c:spPr>
            <a:ln w="12700">
              <a:solidFill>
                <a:srgbClr val="000000"/>
              </a:solidFill>
              <a:prstDash val="solid"/>
            </a:ln>
          </c:spPr>
          <c:marker>
            <c:symbol val="none"/>
          </c:marker>
          <c:cat>
            <c:numRef>
              <c:f>Index!$A$3:$A$98</c:f>
              <c:numCache>
                <c:formatCode>m/d/yyyy</c:formatCode>
                <c:ptCount val="96"/>
                <c:pt idx="0">
                  <c:v>32874</c:v>
                </c:pt>
                <c:pt idx="1">
                  <c:v>32964</c:v>
                </c:pt>
                <c:pt idx="2">
                  <c:v>33055</c:v>
                </c:pt>
                <c:pt idx="3">
                  <c:v>33147</c:v>
                </c:pt>
                <c:pt idx="4">
                  <c:v>33239</c:v>
                </c:pt>
                <c:pt idx="5">
                  <c:v>33329</c:v>
                </c:pt>
                <c:pt idx="6">
                  <c:v>33420</c:v>
                </c:pt>
                <c:pt idx="7">
                  <c:v>33512</c:v>
                </c:pt>
                <c:pt idx="8">
                  <c:v>33604</c:v>
                </c:pt>
                <c:pt idx="9">
                  <c:v>33695</c:v>
                </c:pt>
                <c:pt idx="10">
                  <c:v>33786</c:v>
                </c:pt>
                <c:pt idx="11">
                  <c:v>33878</c:v>
                </c:pt>
                <c:pt idx="12">
                  <c:v>33970</c:v>
                </c:pt>
                <c:pt idx="13">
                  <c:v>34060</c:v>
                </c:pt>
                <c:pt idx="14">
                  <c:v>34151</c:v>
                </c:pt>
                <c:pt idx="15">
                  <c:v>34243</c:v>
                </c:pt>
                <c:pt idx="16">
                  <c:v>34335</c:v>
                </c:pt>
                <c:pt idx="17">
                  <c:v>34425</c:v>
                </c:pt>
                <c:pt idx="18">
                  <c:v>34516</c:v>
                </c:pt>
                <c:pt idx="19">
                  <c:v>34608</c:v>
                </c:pt>
                <c:pt idx="20">
                  <c:v>34700</c:v>
                </c:pt>
                <c:pt idx="21">
                  <c:v>34790</c:v>
                </c:pt>
                <c:pt idx="22">
                  <c:v>34881</c:v>
                </c:pt>
                <c:pt idx="23">
                  <c:v>34973</c:v>
                </c:pt>
                <c:pt idx="24">
                  <c:v>35065</c:v>
                </c:pt>
                <c:pt idx="25">
                  <c:v>35156</c:v>
                </c:pt>
                <c:pt idx="26">
                  <c:v>35247</c:v>
                </c:pt>
                <c:pt idx="27">
                  <c:v>35339</c:v>
                </c:pt>
                <c:pt idx="28">
                  <c:v>35431</c:v>
                </c:pt>
                <c:pt idx="29">
                  <c:v>35521</c:v>
                </c:pt>
                <c:pt idx="30">
                  <c:v>35612</c:v>
                </c:pt>
                <c:pt idx="31">
                  <c:v>35704</c:v>
                </c:pt>
                <c:pt idx="32">
                  <c:v>35796</c:v>
                </c:pt>
                <c:pt idx="33">
                  <c:v>35886</c:v>
                </c:pt>
                <c:pt idx="34">
                  <c:v>35977</c:v>
                </c:pt>
                <c:pt idx="35">
                  <c:v>36069</c:v>
                </c:pt>
                <c:pt idx="36">
                  <c:v>36161</c:v>
                </c:pt>
                <c:pt idx="37">
                  <c:v>36251</c:v>
                </c:pt>
                <c:pt idx="38">
                  <c:v>36342</c:v>
                </c:pt>
                <c:pt idx="39">
                  <c:v>36434</c:v>
                </c:pt>
                <c:pt idx="40">
                  <c:v>36526</c:v>
                </c:pt>
                <c:pt idx="41">
                  <c:v>36617</c:v>
                </c:pt>
                <c:pt idx="42">
                  <c:v>36708</c:v>
                </c:pt>
                <c:pt idx="43">
                  <c:v>36800</c:v>
                </c:pt>
                <c:pt idx="44">
                  <c:v>36892</c:v>
                </c:pt>
                <c:pt idx="45">
                  <c:v>36982</c:v>
                </c:pt>
                <c:pt idx="46">
                  <c:v>37073</c:v>
                </c:pt>
                <c:pt idx="47">
                  <c:v>37165</c:v>
                </c:pt>
                <c:pt idx="48">
                  <c:v>37257</c:v>
                </c:pt>
                <c:pt idx="49">
                  <c:v>37347</c:v>
                </c:pt>
                <c:pt idx="50">
                  <c:v>37438</c:v>
                </c:pt>
                <c:pt idx="51">
                  <c:v>37530</c:v>
                </c:pt>
                <c:pt idx="52">
                  <c:v>37622</c:v>
                </c:pt>
                <c:pt idx="53">
                  <c:v>37712</c:v>
                </c:pt>
                <c:pt idx="54">
                  <c:v>37803</c:v>
                </c:pt>
                <c:pt idx="55">
                  <c:v>37895</c:v>
                </c:pt>
                <c:pt idx="56">
                  <c:v>37987</c:v>
                </c:pt>
                <c:pt idx="57">
                  <c:v>38078</c:v>
                </c:pt>
                <c:pt idx="58">
                  <c:v>38169</c:v>
                </c:pt>
                <c:pt idx="59">
                  <c:v>38261</c:v>
                </c:pt>
                <c:pt idx="60">
                  <c:v>38353</c:v>
                </c:pt>
                <c:pt idx="61">
                  <c:v>38443</c:v>
                </c:pt>
                <c:pt idx="62">
                  <c:v>38534</c:v>
                </c:pt>
                <c:pt idx="63">
                  <c:v>38626</c:v>
                </c:pt>
                <c:pt idx="64">
                  <c:v>38718</c:v>
                </c:pt>
                <c:pt idx="65">
                  <c:v>38808</c:v>
                </c:pt>
                <c:pt idx="66">
                  <c:v>38899</c:v>
                </c:pt>
                <c:pt idx="67">
                  <c:v>38991</c:v>
                </c:pt>
                <c:pt idx="68">
                  <c:v>39083</c:v>
                </c:pt>
                <c:pt idx="69">
                  <c:v>39173</c:v>
                </c:pt>
                <c:pt idx="70">
                  <c:v>39264</c:v>
                </c:pt>
                <c:pt idx="71">
                  <c:v>39356</c:v>
                </c:pt>
                <c:pt idx="72">
                  <c:v>39448</c:v>
                </c:pt>
                <c:pt idx="73">
                  <c:v>39539</c:v>
                </c:pt>
                <c:pt idx="74">
                  <c:v>39630</c:v>
                </c:pt>
                <c:pt idx="75">
                  <c:v>39722</c:v>
                </c:pt>
                <c:pt idx="76">
                  <c:v>39814</c:v>
                </c:pt>
                <c:pt idx="77">
                  <c:v>39904</c:v>
                </c:pt>
                <c:pt idx="78">
                  <c:v>39995</c:v>
                </c:pt>
                <c:pt idx="79">
                  <c:v>40087</c:v>
                </c:pt>
                <c:pt idx="80">
                  <c:v>40179</c:v>
                </c:pt>
                <c:pt idx="81">
                  <c:v>40269</c:v>
                </c:pt>
                <c:pt idx="82">
                  <c:v>40360</c:v>
                </c:pt>
                <c:pt idx="83">
                  <c:v>40452</c:v>
                </c:pt>
                <c:pt idx="84">
                  <c:v>40544</c:v>
                </c:pt>
                <c:pt idx="85">
                  <c:v>40634</c:v>
                </c:pt>
                <c:pt idx="86">
                  <c:v>40725</c:v>
                </c:pt>
                <c:pt idx="87">
                  <c:v>40817</c:v>
                </c:pt>
                <c:pt idx="88">
                  <c:v>40909</c:v>
                </c:pt>
                <c:pt idx="89">
                  <c:v>41000</c:v>
                </c:pt>
                <c:pt idx="90">
                  <c:v>41091</c:v>
                </c:pt>
                <c:pt idx="91">
                  <c:v>41183</c:v>
                </c:pt>
                <c:pt idx="92">
                  <c:v>41275</c:v>
                </c:pt>
                <c:pt idx="93">
                  <c:v>41365</c:v>
                </c:pt>
                <c:pt idx="94">
                  <c:v>41456</c:v>
                </c:pt>
                <c:pt idx="95">
                  <c:v>41548</c:v>
                </c:pt>
              </c:numCache>
            </c:numRef>
          </c:cat>
          <c:val>
            <c:numRef>
              <c:f>Index!$B$3:$B$98</c:f>
              <c:numCache>
                <c:formatCode>General</c:formatCode>
                <c:ptCount val="96"/>
                <c:pt idx="0">
                  <c:v>#N/A</c:v>
                </c:pt>
                <c:pt idx="1">
                  <c:v>#N/A</c:v>
                </c:pt>
                <c:pt idx="2">
                  <c:v>#N/A</c:v>
                </c:pt>
                <c:pt idx="3">
                  <c:v>#N/A</c:v>
                </c:pt>
                <c:pt idx="4">
                  <c:v>#N/A</c:v>
                </c:pt>
                <c:pt idx="5">
                  <c:v>#N/A</c:v>
                </c:pt>
                <c:pt idx="6">
                  <c:v>#N/A</c:v>
                </c:pt>
                <c:pt idx="7">
                  <c:v>#N/A</c:v>
                </c:pt>
                <c:pt idx="8">
                  <c:v>#N/A</c:v>
                </c:pt>
                <c:pt idx="9">
                  <c:v>#N/A</c:v>
                </c:pt>
                <c:pt idx="10">
                  <c:v>#N/A</c:v>
                </c:pt>
                <c:pt idx="11">
                  <c:v>#N/A</c:v>
                </c:pt>
                <c:pt idx="12">
                  <c:v>104.99147062738732</c:v>
                </c:pt>
                <c:pt idx="13">
                  <c:v>103.80522019077509</c:v>
                </c:pt>
                <c:pt idx="14">
                  <c:v>102.29040439655842</c:v>
                </c:pt>
                <c:pt idx="15">
                  <c:v>100.74570992746273</c:v>
                </c:pt>
                <c:pt idx="16">
                  <c:v>99.157785090509265</c:v>
                </c:pt>
                <c:pt idx="17">
                  <c:v>100.38527218173652</c:v>
                </c:pt>
                <c:pt idx="18">
                  <c:v>100.56035812589479</c:v>
                </c:pt>
                <c:pt idx="19">
                  <c:v>101.85421230092331</c:v>
                </c:pt>
                <c:pt idx="20">
                  <c:v>104.3066018659633</c:v>
                </c:pt>
                <c:pt idx="21">
                  <c:v>104.5248978698297</c:v>
                </c:pt>
                <c:pt idx="22">
                  <c:v>104.4664943258651</c:v>
                </c:pt>
                <c:pt idx="23">
                  <c:v>104.81948367053586</c:v>
                </c:pt>
                <c:pt idx="24">
                  <c:v>104.31995271114715</c:v>
                </c:pt>
                <c:pt idx="25">
                  <c:v>103.0394126903803</c:v>
                </c:pt>
                <c:pt idx="26">
                  <c:v>102.85400035250744</c:v>
                </c:pt>
                <c:pt idx="27">
                  <c:v>102.08522186045559</c:v>
                </c:pt>
                <c:pt idx="28">
                  <c:v>101.68358876639658</c:v>
                </c:pt>
                <c:pt idx="29">
                  <c:v>101.18511677665832</c:v>
                </c:pt>
                <c:pt idx="30">
                  <c:v>101.05904172509483</c:v>
                </c:pt>
                <c:pt idx="31">
                  <c:v>101.52264402955224</c:v>
                </c:pt>
                <c:pt idx="32">
                  <c:v>102.54068447698378</c:v>
                </c:pt>
                <c:pt idx="33">
                  <c:v>102.39011274851902</c:v>
                </c:pt>
                <c:pt idx="34">
                  <c:v>103.41970678514723</c:v>
                </c:pt>
                <c:pt idx="35">
                  <c:v>103.11545772508236</c:v>
                </c:pt>
                <c:pt idx="36">
                  <c:v>103.80361116054439</c:v>
                </c:pt>
                <c:pt idx="37">
                  <c:v>102.69440996102665</c:v>
                </c:pt>
                <c:pt idx="38">
                  <c:v>103.45900295802628</c:v>
                </c:pt>
                <c:pt idx="39">
                  <c:v>103.42414134947231</c:v>
                </c:pt>
                <c:pt idx="40">
                  <c:v>103.78228893014227</c:v>
                </c:pt>
                <c:pt idx="41">
                  <c:v>104.47754846805692</c:v>
                </c:pt>
                <c:pt idx="42">
                  <c:v>104.59402941185034</c:v>
                </c:pt>
                <c:pt idx="43">
                  <c:v>105.36220130592744</c:v>
                </c:pt>
                <c:pt idx="44">
                  <c:v>107.37755449171252</c:v>
                </c:pt>
                <c:pt idx="45">
                  <c:v>106.43731579757699</c:v>
                </c:pt>
                <c:pt idx="46">
                  <c:v>106.05497506932512</c:v>
                </c:pt>
                <c:pt idx="47">
                  <c:v>105.21586014737548</c:v>
                </c:pt>
                <c:pt idx="48">
                  <c:v>105.12281798794656</c:v>
                </c:pt>
                <c:pt idx="49">
                  <c:v>105.02261172777222</c:v>
                </c:pt>
                <c:pt idx="50">
                  <c:v>104.19745147962377</c:v>
                </c:pt>
                <c:pt idx="51">
                  <c:v>103.81845373192753</c:v>
                </c:pt>
                <c:pt idx="52">
                  <c:v>102.71293781055502</c:v>
                </c:pt>
                <c:pt idx="53">
                  <c:v>102.88193808397305</c:v>
                </c:pt>
                <c:pt idx="54">
                  <c:v>101.65799135188524</c:v>
                </c:pt>
                <c:pt idx="55">
                  <c:v>100.49816338338142</c:v>
                </c:pt>
                <c:pt idx="56">
                  <c:v>98.663265217313395</c:v>
                </c:pt>
                <c:pt idx="57">
                  <c:v>98.883792541161611</c:v>
                </c:pt>
                <c:pt idx="58">
                  <c:v>99.139750842059414</c:v>
                </c:pt>
                <c:pt idx="59">
                  <c:v>98.425714153998186</c:v>
                </c:pt>
                <c:pt idx="60">
                  <c:v>98.72609217230729</c:v>
                </c:pt>
                <c:pt idx="61">
                  <c:v>98.170163533700247</c:v>
                </c:pt>
                <c:pt idx="62">
                  <c:v>98.335428607407124</c:v>
                </c:pt>
                <c:pt idx="63">
                  <c:v>98.397908187774064</c:v>
                </c:pt>
                <c:pt idx="64">
                  <c:v>97.646988564968382</c:v>
                </c:pt>
                <c:pt idx="65">
                  <c:v>98.914744339689648</c:v>
                </c:pt>
                <c:pt idx="66">
                  <c:v>100</c:v>
                </c:pt>
                <c:pt idx="67">
                  <c:v>100.19993284192337</c:v>
                </c:pt>
                <c:pt idx="68">
                  <c:v>101.74139532790446</c:v>
                </c:pt>
                <c:pt idx="69">
                  <c:v>102.14603156606216</c:v>
                </c:pt>
                <c:pt idx="70">
                  <c:v>102.75524881938536</c:v>
                </c:pt>
                <c:pt idx="71">
                  <c:v>102.90368653298816</c:v>
                </c:pt>
                <c:pt idx="72">
                  <c:v>104.97492656634566</c:v>
                </c:pt>
                <c:pt idx="73">
                  <c:v>105.25560938393978</c:v>
                </c:pt>
                <c:pt idx="74">
                  <c:v>104.70927131485641</c:v>
                </c:pt>
                <c:pt idx="75">
                  <c:v>103.61598219423185</c:v>
                </c:pt>
                <c:pt idx="76">
                  <c:v>100.61011853500159</c:v>
                </c:pt>
                <c:pt idx="77">
                  <c:v>98.719752355256773</c:v>
                </c:pt>
                <c:pt idx="78">
                  <c:v>96.614268464615861</c:v>
                </c:pt>
                <c:pt idx="79">
                  <c:v>96.948481120817448</c:v>
                </c:pt>
                <c:pt idx="80">
                  <c:v>97.769417336988909</c:v>
                </c:pt>
                <c:pt idx="81">
                  <c:v>97.955367121247846</c:v>
                </c:pt>
                <c:pt idx="82">
                  <c:v>98.465769997464079</c:v>
                </c:pt>
                <c:pt idx="83">
                  <c:v>99.40324269458921</c:v>
                </c:pt>
                <c:pt idx="84">
                  <c:v>101.78487445681037</c:v>
                </c:pt>
                <c:pt idx="85">
                  <c:v>100.9144527466562</c:v>
                </c:pt>
                <c:pt idx="86">
                  <c:v>101.45852249661074</c:v>
                </c:pt>
                <c:pt idx="87">
                  <c:v>101.6936220151986</c:v>
                </c:pt>
                <c:pt idx="88">
                  <c:v>101.79485370724333</c:v>
                </c:pt>
                <c:pt idx="89">
                  <c:v>101.31825785495847</c:v>
                </c:pt>
                <c:pt idx="90">
                  <c:v>101.22962772191772</c:v>
                </c:pt>
                <c:pt idx="91">
                  <c:v>100.18176936624413</c:v>
                </c:pt>
                <c:pt idx="92">
                  <c:v>98.945229151879232</c:v>
                </c:pt>
                <c:pt idx="93">
                  <c:v>99.45840333247547</c:v>
                </c:pt>
                <c:pt idx="94">
                  <c:v>99.559939630953252</c:v>
                </c:pt>
                <c:pt idx="95">
                  <c:v>99.693014095676816</c:v>
                </c:pt>
              </c:numCache>
            </c:numRef>
          </c:val>
          <c:smooth val="0"/>
        </c:ser>
        <c:ser>
          <c:idx val="1"/>
          <c:order val="1"/>
          <c:tx>
            <c:strRef>
              <c:f>Index!$C$2</c:f>
              <c:strCache>
                <c:ptCount val="1"/>
                <c:pt idx="0">
                  <c:v>Tjänstebranscher</c:v>
                </c:pt>
              </c:strCache>
            </c:strRef>
          </c:tx>
          <c:spPr>
            <a:ln w="19050">
              <a:solidFill>
                <a:schemeClr val="tx1">
                  <a:lumMod val="50000"/>
                  <a:lumOff val="50000"/>
                </a:schemeClr>
              </a:solidFill>
              <a:prstDash val="solid"/>
            </a:ln>
          </c:spPr>
          <c:marker>
            <c:symbol val="none"/>
          </c:marker>
          <c:cat>
            <c:numRef>
              <c:f>Index!$A$3:$A$98</c:f>
              <c:numCache>
                <c:formatCode>m/d/yyyy</c:formatCode>
                <c:ptCount val="96"/>
                <c:pt idx="0">
                  <c:v>32874</c:v>
                </c:pt>
                <c:pt idx="1">
                  <c:v>32964</c:v>
                </c:pt>
                <c:pt idx="2">
                  <c:v>33055</c:v>
                </c:pt>
                <c:pt idx="3">
                  <c:v>33147</c:v>
                </c:pt>
                <c:pt idx="4">
                  <c:v>33239</c:v>
                </c:pt>
                <c:pt idx="5">
                  <c:v>33329</c:v>
                </c:pt>
                <c:pt idx="6">
                  <c:v>33420</c:v>
                </c:pt>
                <c:pt idx="7">
                  <c:v>33512</c:v>
                </c:pt>
                <c:pt idx="8">
                  <c:v>33604</c:v>
                </c:pt>
                <c:pt idx="9">
                  <c:v>33695</c:v>
                </c:pt>
                <c:pt idx="10">
                  <c:v>33786</c:v>
                </c:pt>
                <c:pt idx="11">
                  <c:v>33878</c:v>
                </c:pt>
                <c:pt idx="12">
                  <c:v>33970</c:v>
                </c:pt>
                <c:pt idx="13">
                  <c:v>34060</c:v>
                </c:pt>
                <c:pt idx="14">
                  <c:v>34151</c:v>
                </c:pt>
                <c:pt idx="15">
                  <c:v>34243</c:v>
                </c:pt>
                <c:pt idx="16">
                  <c:v>34335</c:v>
                </c:pt>
                <c:pt idx="17">
                  <c:v>34425</c:v>
                </c:pt>
                <c:pt idx="18">
                  <c:v>34516</c:v>
                </c:pt>
                <c:pt idx="19">
                  <c:v>34608</c:v>
                </c:pt>
                <c:pt idx="20">
                  <c:v>34700</c:v>
                </c:pt>
                <c:pt idx="21">
                  <c:v>34790</c:v>
                </c:pt>
                <c:pt idx="22">
                  <c:v>34881</c:v>
                </c:pt>
                <c:pt idx="23">
                  <c:v>34973</c:v>
                </c:pt>
                <c:pt idx="24">
                  <c:v>35065</c:v>
                </c:pt>
                <c:pt idx="25">
                  <c:v>35156</c:v>
                </c:pt>
                <c:pt idx="26">
                  <c:v>35247</c:v>
                </c:pt>
                <c:pt idx="27">
                  <c:v>35339</c:v>
                </c:pt>
                <c:pt idx="28">
                  <c:v>35431</c:v>
                </c:pt>
                <c:pt idx="29">
                  <c:v>35521</c:v>
                </c:pt>
                <c:pt idx="30">
                  <c:v>35612</c:v>
                </c:pt>
                <c:pt idx="31">
                  <c:v>35704</c:v>
                </c:pt>
                <c:pt idx="32">
                  <c:v>35796</c:v>
                </c:pt>
                <c:pt idx="33">
                  <c:v>35886</c:v>
                </c:pt>
                <c:pt idx="34">
                  <c:v>35977</c:v>
                </c:pt>
                <c:pt idx="35">
                  <c:v>36069</c:v>
                </c:pt>
                <c:pt idx="36">
                  <c:v>36161</c:v>
                </c:pt>
                <c:pt idx="37">
                  <c:v>36251</c:v>
                </c:pt>
                <c:pt idx="38">
                  <c:v>36342</c:v>
                </c:pt>
                <c:pt idx="39">
                  <c:v>36434</c:v>
                </c:pt>
                <c:pt idx="40">
                  <c:v>36526</c:v>
                </c:pt>
                <c:pt idx="41">
                  <c:v>36617</c:v>
                </c:pt>
                <c:pt idx="42">
                  <c:v>36708</c:v>
                </c:pt>
                <c:pt idx="43">
                  <c:v>36800</c:v>
                </c:pt>
                <c:pt idx="44">
                  <c:v>36892</c:v>
                </c:pt>
                <c:pt idx="45">
                  <c:v>36982</c:v>
                </c:pt>
                <c:pt idx="46">
                  <c:v>37073</c:v>
                </c:pt>
                <c:pt idx="47">
                  <c:v>37165</c:v>
                </c:pt>
                <c:pt idx="48">
                  <c:v>37257</c:v>
                </c:pt>
                <c:pt idx="49">
                  <c:v>37347</c:v>
                </c:pt>
                <c:pt idx="50">
                  <c:v>37438</c:v>
                </c:pt>
                <c:pt idx="51">
                  <c:v>37530</c:v>
                </c:pt>
                <c:pt idx="52">
                  <c:v>37622</c:v>
                </c:pt>
                <c:pt idx="53">
                  <c:v>37712</c:v>
                </c:pt>
                <c:pt idx="54">
                  <c:v>37803</c:v>
                </c:pt>
                <c:pt idx="55">
                  <c:v>37895</c:v>
                </c:pt>
                <c:pt idx="56">
                  <c:v>37987</c:v>
                </c:pt>
                <c:pt idx="57">
                  <c:v>38078</c:v>
                </c:pt>
                <c:pt idx="58">
                  <c:v>38169</c:v>
                </c:pt>
                <c:pt idx="59">
                  <c:v>38261</c:v>
                </c:pt>
                <c:pt idx="60">
                  <c:v>38353</c:v>
                </c:pt>
                <c:pt idx="61">
                  <c:v>38443</c:v>
                </c:pt>
                <c:pt idx="62">
                  <c:v>38534</c:v>
                </c:pt>
                <c:pt idx="63">
                  <c:v>38626</c:v>
                </c:pt>
                <c:pt idx="64">
                  <c:v>38718</c:v>
                </c:pt>
                <c:pt idx="65">
                  <c:v>38808</c:v>
                </c:pt>
                <c:pt idx="66">
                  <c:v>38899</c:v>
                </c:pt>
                <c:pt idx="67">
                  <c:v>38991</c:v>
                </c:pt>
                <c:pt idx="68">
                  <c:v>39083</c:v>
                </c:pt>
                <c:pt idx="69">
                  <c:v>39173</c:v>
                </c:pt>
                <c:pt idx="70">
                  <c:v>39264</c:v>
                </c:pt>
                <c:pt idx="71">
                  <c:v>39356</c:v>
                </c:pt>
                <c:pt idx="72">
                  <c:v>39448</c:v>
                </c:pt>
                <c:pt idx="73">
                  <c:v>39539</c:v>
                </c:pt>
                <c:pt idx="74">
                  <c:v>39630</c:v>
                </c:pt>
                <c:pt idx="75">
                  <c:v>39722</c:v>
                </c:pt>
                <c:pt idx="76">
                  <c:v>39814</c:v>
                </c:pt>
                <c:pt idx="77">
                  <c:v>39904</c:v>
                </c:pt>
                <c:pt idx="78">
                  <c:v>39995</c:v>
                </c:pt>
                <c:pt idx="79">
                  <c:v>40087</c:v>
                </c:pt>
                <c:pt idx="80">
                  <c:v>40179</c:v>
                </c:pt>
                <c:pt idx="81">
                  <c:v>40269</c:v>
                </c:pt>
                <c:pt idx="82">
                  <c:v>40360</c:v>
                </c:pt>
                <c:pt idx="83">
                  <c:v>40452</c:v>
                </c:pt>
                <c:pt idx="84">
                  <c:v>40544</c:v>
                </c:pt>
                <c:pt idx="85">
                  <c:v>40634</c:v>
                </c:pt>
                <c:pt idx="86">
                  <c:v>40725</c:v>
                </c:pt>
                <c:pt idx="87">
                  <c:v>40817</c:v>
                </c:pt>
                <c:pt idx="88">
                  <c:v>40909</c:v>
                </c:pt>
                <c:pt idx="89">
                  <c:v>41000</c:v>
                </c:pt>
                <c:pt idx="90">
                  <c:v>41091</c:v>
                </c:pt>
                <c:pt idx="91">
                  <c:v>41183</c:v>
                </c:pt>
                <c:pt idx="92">
                  <c:v>41275</c:v>
                </c:pt>
                <c:pt idx="93">
                  <c:v>41365</c:v>
                </c:pt>
                <c:pt idx="94">
                  <c:v>41456</c:v>
                </c:pt>
                <c:pt idx="95">
                  <c:v>41548</c:v>
                </c:pt>
              </c:numCache>
            </c:numRef>
          </c:cat>
          <c:val>
            <c:numRef>
              <c:f>Index!$C$3:$C$98</c:f>
              <c:numCache>
                <c:formatCode>General</c:formatCode>
                <c:ptCount val="96"/>
                <c:pt idx="0">
                  <c:v>84.727696934950032</c:v>
                </c:pt>
                <c:pt idx="1">
                  <c:v>84.706043538611581</c:v>
                </c:pt>
                <c:pt idx="2">
                  <c:v>85.069418673553145</c:v>
                </c:pt>
                <c:pt idx="3">
                  <c:v>85.140717082351429</c:v>
                </c:pt>
                <c:pt idx="4">
                  <c:v>85.13688664068242</c:v>
                </c:pt>
                <c:pt idx="5">
                  <c:v>84.767459191747889</c:v>
                </c:pt>
                <c:pt idx="6">
                  <c:v>84.505404102460517</c:v>
                </c:pt>
                <c:pt idx="7">
                  <c:v>83.800206742757695</c:v>
                </c:pt>
                <c:pt idx="8">
                  <c:v>82.966071512916884</c:v>
                </c:pt>
                <c:pt idx="9">
                  <c:v>82.765867077443147</c:v>
                </c:pt>
                <c:pt idx="10">
                  <c:v>81.580106897603059</c:v>
                </c:pt>
                <c:pt idx="11">
                  <c:v>80.665419200802546</c:v>
                </c:pt>
                <c:pt idx="12">
                  <c:v>79.504684748028822</c:v>
                </c:pt>
                <c:pt idx="13">
                  <c:v>79.232097552935002</c:v>
                </c:pt>
                <c:pt idx="14">
                  <c:v>79.36237657207748</c:v>
                </c:pt>
                <c:pt idx="15">
                  <c:v>78.977584489106121</c:v>
                </c:pt>
                <c:pt idx="16">
                  <c:v>79.541447166647686</c:v>
                </c:pt>
                <c:pt idx="17">
                  <c:v>79.805652637311653</c:v>
                </c:pt>
                <c:pt idx="18">
                  <c:v>80.356819502119521</c:v>
                </c:pt>
                <c:pt idx="19">
                  <c:v>81.156976573055061</c:v>
                </c:pt>
                <c:pt idx="20">
                  <c:v>81.431548202462636</c:v>
                </c:pt>
                <c:pt idx="21">
                  <c:v>82.356209750544025</c:v>
                </c:pt>
                <c:pt idx="22">
                  <c:v>82.27260714019036</c:v>
                </c:pt>
                <c:pt idx="23">
                  <c:v>82.843586819070978</c:v>
                </c:pt>
                <c:pt idx="24">
                  <c:v>82.813922106750212</c:v>
                </c:pt>
                <c:pt idx="25">
                  <c:v>82.899320054656144</c:v>
                </c:pt>
                <c:pt idx="26">
                  <c:v>82.205939635072127</c:v>
                </c:pt>
                <c:pt idx="27">
                  <c:v>82.627296636139022</c:v>
                </c:pt>
                <c:pt idx="28">
                  <c:v>81.30846395563087</c:v>
                </c:pt>
                <c:pt idx="29">
                  <c:v>81.431242539208526</c:v>
                </c:pt>
                <c:pt idx="30">
                  <c:v>82.402795650386537</c:v>
                </c:pt>
                <c:pt idx="31">
                  <c:v>82.396446611253054</c:v>
                </c:pt>
                <c:pt idx="32">
                  <c:v>83.097394892971508</c:v>
                </c:pt>
                <c:pt idx="33">
                  <c:v>83.983446176460632</c:v>
                </c:pt>
                <c:pt idx="34">
                  <c:v>85.360316732112253</c:v>
                </c:pt>
                <c:pt idx="35">
                  <c:v>86.308996079633971</c:v>
                </c:pt>
                <c:pt idx="36">
                  <c:v>86.836158891996149</c:v>
                </c:pt>
                <c:pt idx="37">
                  <c:v>88.257499419950207</c:v>
                </c:pt>
                <c:pt idx="38">
                  <c:v>88.557395239670356</c:v>
                </c:pt>
                <c:pt idx="39">
                  <c:v>89.431700280706281</c:v>
                </c:pt>
                <c:pt idx="40">
                  <c:v>91.159118815453766</c:v>
                </c:pt>
                <c:pt idx="41">
                  <c:v>93.352938444549423</c:v>
                </c:pt>
                <c:pt idx="42">
                  <c:v>93.676240361043668</c:v>
                </c:pt>
                <c:pt idx="43">
                  <c:v>95.108729090419857</c:v>
                </c:pt>
                <c:pt idx="44">
                  <c:v>96.027971617903248</c:v>
                </c:pt>
                <c:pt idx="45">
                  <c:v>95.838440021430415</c:v>
                </c:pt>
                <c:pt idx="46">
                  <c:v>96.797610258416668</c:v>
                </c:pt>
                <c:pt idx="47">
                  <c:v>96.7370359873224</c:v>
                </c:pt>
                <c:pt idx="48">
                  <c:v>96.919719168220112</c:v>
                </c:pt>
                <c:pt idx="49">
                  <c:v>96.410921189548816</c:v>
                </c:pt>
                <c:pt idx="50">
                  <c:v>96.438630183963909</c:v>
                </c:pt>
                <c:pt idx="51">
                  <c:v>96.305000231033446</c:v>
                </c:pt>
                <c:pt idx="52">
                  <c:v>96.358844969843489</c:v>
                </c:pt>
                <c:pt idx="53">
                  <c:v>96.170948757992505</c:v>
                </c:pt>
                <c:pt idx="54">
                  <c:v>95.68983177554972</c:v>
                </c:pt>
                <c:pt idx="55">
                  <c:v>95.946300933442245</c:v>
                </c:pt>
                <c:pt idx="56">
                  <c:v>95.871625546033897</c:v>
                </c:pt>
                <c:pt idx="57">
                  <c:v>95.951167231501913</c:v>
                </c:pt>
                <c:pt idx="58">
                  <c:v>95.640357070151694</c:v>
                </c:pt>
                <c:pt idx="59">
                  <c:v>95.821979030086069</c:v>
                </c:pt>
                <c:pt idx="60">
                  <c:v>95.892305064301425</c:v>
                </c:pt>
                <c:pt idx="61">
                  <c:v>96.495029648050988</c:v>
                </c:pt>
                <c:pt idx="62">
                  <c:v>97.272481320607724</c:v>
                </c:pt>
                <c:pt idx="63">
                  <c:v>98.059192740491198</c:v>
                </c:pt>
                <c:pt idx="64">
                  <c:v>98.211788551898408</c:v>
                </c:pt>
                <c:pt idx="65">
                  <c:v>98.773607020002459</c:v>
                </c:pt>
                <c:pt idx="66">
                  <c:v>100</c:v>
                </c:pt>
                <c:pt idx="67">
                  <c:v>100.67891915685992</c:v>
                </c:pt>
                <c:pt idx="68">
                  <c:v>101.77349854376176</c:v>
                </c:pt>
                <c:pt idx="69">
                  <c:v>102.75721437365439</c:v>
                </c:pt>
                <c:pt idx="70">
                  <c:v>103.86300460077733</c:v>
                </c:pt>
                <c:pt idx="71">
                  <c:v>104.88945446438586</c:v>
                </c:pt>
                <c:pt idx="72">
                  <c:v>105.33221043027959</c:v>
                </c:pt>
                <c:pt idx="73">
                  <c:v>105.93122393383119</c:v>
                </c:pt>
                <c:pt idx="74">
                  <c:v>105.91242681678992</c:v>
                </c:pt>
                <c:pt idx="75">
                  <c:v>105.827576966411</c:v>
                </c:pt>
                <c:pt idx="76">
                  <c:v>104.97003551085922</c:v>
                </c:pt>
                <c:pt idx="77">
                  <c:v>104.64374620957958</c:v>
                </c:pt>
                <c:pt idx="78">
                  <c:v>104.65644281730904</c:v>
                </c:pt>
                <c:pt idx="79">
                  <c:v>105.14000064290722</c:v>
                </c:pt>
                <c:pt idx="80">
                  <c:v>105.99506169888137</c:v>
                </c:pt>
                <c:pt idx="81">
                  <c:v>106.94228974878814</c:v>
                </c:pt>
                <c:pt idx="82">
                  <c:v>108.26823774669911</c:v>
                </c:pt>
                <c:pt idx="83">
                  <c:v>108.87942162041115</c:v>
                </c:pt>
                <c:pt idx="84">
                  <c:v>109.52297135168097</c:v>
                </c:pt>
                <c:pt idx="85">
                  <c:v>110.53812646586816</c:v>
                </c:pt>
                <c:pt idx="86">
                  <c:v>111.05171099689268</c:v>
                </c:pt>
                <c:pt idx="87">
                  <c:v>111.24290177000044</c:v>
                </c:pt>
                <c:pt idx="88">
                  <c:v>111.0835245507499</c:v>
                </c:pt>
                <c:pt idx="89">
                  <c:v>111.5716134570701</c:v>
                </c:pt>
                <c:pt idx="90">
                  <c:v>112.00287642070312</c:v>
                </c:pt>
                <c:pt idx="91">
                  <c:v>112.79157302721636</c:v>
                </c:pt>
                <c:pt idx="92">
                  <c:v>113.63998122749844</c:v>
                </c:pt>
                <c:pt idx="93">
                  <c:v>113.72143638149363</c:v>
                </c:pt>
                <c:pt idx="94">
                  <c:v>114.33956536063545</c:v>
                </c:pt>
                <c:pt idx="95">
                  <c:v>115.22444726043044</c:v>
                </c:pt>
              </c:numCache>
            </c:numRef>
          </c:val>
          <c:smooth val="0"/>
        </c:ser>
        <c:ser>
          <c:idx val="2"/>
          <c:order val="2"/>
          <c:tx>
            <c:strRef>
              <c:f>Index!$D$2</c:f>
              <c:strCache>
                <c:ptCount val="1"/>
                <c:pt idx="0">
                  <c:v>Offentliga myndigheter</c:v>
                </c:pt>
              </c:strCache>
            </c:strRef>
          </c:tx>
          <c:spPr>
            <a:ln w="12700">
              <a:solidFill>
                <a:srgbClr val="000000"/>
              </a:solidFill>
              <a:prstDash val="sysDot"/>
            </a:ln>
          </c:spPr>
          <c:marker>
            <c:symbol val="none"/>
          </c:marker>
          <c:cat>
            <c:numRef>
              <c:f>Index!$A$3:$A$98</c:f>
              <c:numCache>
                <c:formatCode>m/d/yyyy</c:formatCode>
                <c:ptCount val="96"/>
                <c:pt idx="0">
                  <c:v>32874</c:v>
                </c:pt>
                <c:pt idx="1">
                  <c:v>32964</c:v>
                </c:pt>
                <c:pt idx="2">
                  <c:v>33055</c:v>
                </c:pt>
                <c:pt idx="3">
                  <c:v>33147</c:v>
                </c:pt>
                <c:pt idx="4">
                  <c:v>33239</c:v>
                </c:pt>
                <c:pt idx="5">
                  <c:v>33329</c:v>
                </c:pt>
                <c:pt idx="6">
                  <c:v>33420</c:v>
                </c:pt>
                <c:pt idx="7">
                  <c:v>33512</c:v>
                </c:pt>
                <c:pt idx="8">
                  <c:v>33604</c:v>
                </c:pt>
                <c:pt idx="9">
                  <c:v>33695</c:v>
                </c:pt>
                <c:pt idx="10">
                  <c:v>33786</c:v>
                </c:pt>
                <c:pt idx="11">
                  <c:v>33878</c:v>
                </c:pt>
                <c:pt idx="12">
                  <c:v>33970</c:v>
                </c:pt>
                <c:pt idx="13">
                  <c:v>34060</c:v>
                </c:pt>
                <c:pt idx="14">
                  <c:v>34151</c:v>
                </c:pt>
                <c:pt idx="15">
                  <c:v>34243</c:v>
                </c:pt>
                <c:pt idx="16">
                  <c:v>34335</c:v>
                </c:pt>
                <c:pt idx="17">
                  <c:v>34425</c:v>
                </c:pt>
                <c:pt idx="18">
                  <c:v>34516</c:v>
                </c:pt>
                <c:pt idx="19">
                  <c:v>34608</c:v>
                </c:pt>
                <c:pt idx="20">
                  <c:v>34700</c:v>
                </c:pt>
                <c:pt idx="21">
                  <c:v>34790</c:v>
                </c:pt>
                <c:pt idx="22">
                  <c:v>34881</c:v>
                </c:pt>
                <c:pt idx="23">
                  <c:v>34973</c:v>
                </c:pt>
                <c:pt idx="24">
                  <c:v>35065</c:v>
                </c:pt>
                <c:pt idx="25">
                  <c:v>35156</c:v>
                </c:pt>
                <c:pt idx="26">
                  <c:v>35247</c:v>
                </c:pt>
                <c:pt idx="27">
                  <c:v>35339</c:v>
                </c:pt>
                <c:pt idx="28">
                  <c:v>35431</c:v>
                </c:pt>
                <c:pt idx="29">
                  <c:v>35521</c:v>
                </c:pt>
                <c:pt idx="30">
                  <c:v>35612</c:v>
                </c:pt>
                <c:pt idx="31">
                  <c:v>35704</c:v>
                </c:pt>
                <c:pt idx="32">
                  <c:v>35796</c:v>
                </c:pt>
                <c:pt idx="33">
                  <c:v>35886</c:v>
                </c:pt>
                <c:pt idx="34">
                  <c:v>35977</c:v>
                </c:pt>
                <c:pt idx="35">
                  <c:v>36069</c:v>
                </c:pt>
                <c:pt idx="36">
                  <c:v>36161</c:v>
                </c:pt>
                <c:pt idx="37">
                  <c:v>36251</c:v>
                </c:pt>
                <c:pt idx="38">
                  <c:v>36342</c:v>
                </c:pt>
                <c:pt idx="39">
                  <c:v>36434</c:v>
                </c:pt>
                <c:pt idx="40">
                  <c:v>36526</c:v>
                </c:pt>
                <c:pt idx="41">
                  <c:v>36617</c:v>
                </c:pt>
                <c:pt idx="42">
                  <c:v>36708</c:v>
                </c:pt>
                <c:pt idx="43">
                  <c:v>36800</c:v>
                </c:pt>
                <c:pt idx="44">
                  <c:v>36892</c:v>
                </c:pt>
                <c:pt idx="45">
                  <c:v>36982</c:v>
                </c:pt>
                <c:pt idx="46">
                  <c:v>37073</c:v>
                </c:pt>
                <c:pt idx="47">
                  <c:v>37165</c:v>
                </c:pt>
                <c:pt idx="48">
                  <c:v>37257</c:v>
                </c:pt>
                <c:pt idx="49">
                  <c:v>37347</c:v>
                </c:pt>
                <c:pt idx="50">
                  <c:v>37438</c:v>
                </c:pt>
                <c:pt idx="51">
                  <c:v>37530</c:v>
                </c:pt>
                <c:pt idx="52">
                  <c:v>37622</c:v>
                </c:pt>
                <c:pt idx="53">
                  <c:v>37712</c:v>
                </c:pt>
                <c:pt idx="54">
                  <c:v>37803</c:v>
                </c:pt>
                <c:pt idx="55">
                  <c:v>37895</c:v>
                </c:pt>
                <c:pt idx="56">
                  <c:v>37987</c:v>
                </c:pt>
                <c:pt idx="57">
                  <c:v>38078</c:v>
                </c:pt>
                <c:pt idx="58">
                  <c:v>38169</c:v>
                </c:pt>
                <c:pt idx="59">
                  <c:v>38261</c:v>
                </c:pt>
                <c:pt idx="60">
                  <c:v>38353</c:v>
                </c:pt>
                <c:pt idx="61">
                  <c:v>38443</c:v>
                </c:pt>
                <c:pt idx="62">
                  <c:v>38534</c:v>
                </c:pt>
                <c:pt idx="63">
                  <c:v>38626</c:v>
                </c:pt>
                <c:pt idx="64">
                  <c:v>38718</c:v>
                </c:pt>
                <c:pt idx="65">
                  <c:v>38808</c:v>
                </c:pt>
                <c:pt idx="66">
                  <c:v>38899</c:v>
                </c:pt>
                <c:pt idx="67">
                  <c:v>38991</c:v>
                </c:pt>
                <c:pt idx="68">
                  <c:v>39083</c:v>
                </c:pt>
                <c:pt idx="69">
                  <c:v>39173</c:v>
                </c:pt>
                <c:pt idx="70">
                  <c:v>39264</c:v>
                </c:pt>
                <c:pt idx="71">
                  <c:v>39356</c:v>
                </c:pt>
                <c:pt idx="72">
                  <c:v>39448</c:v>
                </c:pt>
                <c:pt idx="73">
                  <c:v>39539</c:v>
                </c:pt>
                <c:pt idx="74">
                  <c:v>39630</c:v>
                </c:pt>
                <c:pt idx="75">
                  <c:v>39722</c:v>
                </c:pt>
                <c:pt idx="76">
                  <c:v>39814</c:v>
                </c:pt>
                <c:pt idx="77">
                  <c:v>39904</c:v>
                </c:pt>
                <c:pt idx="78">
                  <c:v>39995</c:v>
                </c:pt>
                <c:pt idx="79">
                  <c:v>40087</c:v>
                </c:pt>
                <c:pt idx="80">
                  <c:v>40179</c:v>
                </c:pt>
                <c:pt idx="81">
                  <c:v>40269</c:v>
                </c:pt>
                <c:pt idx="82">
                  <c:v>40360</c:v>
                </c:pt>
                <c:pt idx="83">
                  <c:v>40452</c:v>
                </c:pt>
                <c:pt idx="84">
                  <c:v>40544</c:v>
                </c:pt>
                <c:pt idx="85">
                  <c:v>40634</c:v>
                </c:pt>
                <c:pt idx="86">
                  <c:v>40725</c:v>
                </c:pt>
                <c:pt idx="87">
                  <c:v>40817</c:v>
                </c:pt>
                <c:pt idx="88">
                  <c:v>40909</c:v>
                </c:pt>
                <c:pt idx="89">
                  <c:v>41000</c:v>
                </c:pt>
                <c:pt idx="90">
                  <c:v>41091</c:v>
                </c:pt>
                <c:pt idx="91">
                  <c:v>41183</c:v>
                </c:pt>
                <c:pt idx="92">
                  <c:v>41275</c:v>
                </c:pt>
                <c:pt idx="93">
                  <c:v>41365</c:v>
                </c:pt>
                <c:pt idx="94">
                  <c:v>41456</c:v>
                </c:pt>
                <c:pt idx="95">
                  <c:v>41548</c:v>
                </c:pt>
              </c:numCache>
            </c:numRef>
          </c:cat>
          <c:val>
            <c:numRef>
              <c:f>Index!$D$3:$D$98</c:f>
              <c:numCache>
                <c:formatCode>General</c:formatCode>
                <c:ptCount val="96"/>
                <c:pt idx="0">
                  <c:v>112.1095194325794</c:v>
                </c:pt>
                <c:pt idx="1">
                  <c:v>112.56967412725136</c:v>
                </c:pt>
                <c:pt idx="2">
                  <c:v>111.89853766441063</c:v>
                </c:pt>
                <c:pt idx="3">
                  <c:v>111.78098221681063</c:v>
                </c:pt>
                <c:pt idx="4">
                  <c:v>111.00578066110607</c:v>
                </c:pt>
                <c:pt idx="5">
                  <c:v>111.25618660245451</c:v>
                </c:pt>
                <c:pt idx="6">
                  <c:v>111.62612882779312</c:v>
                </c:pt>
                <c:pt idx="7">
                  <c:v>111.27000855029642</c:v>
                </c:pt>
                <c:pt idx="8">
                  <c:v>109.16096315678688</c:v>
                </c:pt>
                <c:pt idx="9">
                  <c:v>107.49341668684696</c:v>
                </c:pt>
                <c:pt idx="10">
                  <c:v>105.97738853028127</c:v>
                </c:pt>
                <c:pt idx="11">
                  <c:v>105.69542166653112</c:v>
                </c:pt>
                <c:pt idx="12">
                  <c:v>104.85762683444678</c:v>
                </c:pt>
                <c:pt idx="13">
                  <c:v>103.70417586773748</c:v>
                </c:pt>
                <c:pt idx="14">
                  <c:v>102.47356129298811</c:v>
                </c:pt>
                <c:pt idx="15">
                  <c:v>102.20378675634498</c:v>
                </c:pt>
                <c:pt idx="16">
                  <c:v>101.45476104269204</c:v>
                </c:pt>
                <c:pt idx="17">
                  <c:v>100.92551868388975</c:v>
                </c:pt>
                <c:pt idx="18">
                  <c:v>100.85779112181609</c:v>
                </c:pt>
                <c:pt idx="19">
                  <c:v>100.68602089575715</c:v>
                </c:pt>
                <c:pt idx="20">
                  <c:v>100.1876799596852</c:v>
                </c:pt>
                <c:pt idx="21">
                  <c:v>99.881240132434087</c:v>
                </c:pt>
                <c:pt idx="22">
                  <c:v>99.902705509198057</c:v>
                </c:pt>
                <c:pt idx="23">
                  <c:v>98.8454133216391</c:v>
                </c:pt>
                <c:pt idx="24">
                  <c:v>98.679274441890797</c:v>
                </c:pt>
                <c:pt idx="25">
                  <c:v>98.309403904874586</c:v>
                </c:pt>
                <c:pt idx="26">
                  <c:v>97.770507832976506</c:v>
                </c:pt>
                <c:pt idx="27">
                  <c:v>97.335881534582583</c:v>
                </c:pt>
                <c:pt idx="28">
                  <c:v>96.886320365478582</c:v>
                </c:pt>
                <c:pt idx="29">
                  <c:v>96.48976955486765</c:v>
                </c:pt>
                <c:pt idx="30">
                  <c:v>96.378401419483822</c:v>
                </c:pt>
                <c:pt idx="31">
                  <c:v>96.13025310834</c:v>
                </c:pt>
                <c:pt idx="32">
                  <c:v>95.991920771448562</c:v>
                </c:pt>
                <c:pt idx="33">
                  <c:v>96.222256999138239</c:v>
                </c:pt>
                <c:pt idx="34">
                  <c:v>96.180376811699489</c:v>
                </c:pt>
                <c:pt idx="35">
                  <c:v>96.614586660613568</c:v>
                </c:pt>
                <c:pt idx="36">
                  <c:v>97.052667469966835</c:v>
                </c:pt>
                <c:pt idx="37">
                  <c:v>97.43253246638578</c:v>
                </c:pt>
                <c:pt idx="38">
                  <c:v>97.620638317940305</c:v>
                </c:pt>
                <c:pt idx="39">
                  <c:v>97.806273963841221</c:v>
                </c:pt>
                <c:pt idx="40">
                  <c:v>95.477102245924556</c:v>
                </c:pt>
                <c:pt idx="41">
                  <c:v>95.269149439521001</c:v>
                </c:pt>
                <c:pt idx="42">
                  <c:v>95.365033733147925</c:v>
                </c:pt>
                <c:pt idx="43">
                  <c:v>95.614166349597411</c:v>
                </c:pt>
                <c:pt idx="44">
                  <c:v>95.813392929816814</c:v>
                </c:pt>
                <c:pt idx="45">
                  <c:v>96.396563691634356</c:v>
                </c:pt>
                <c:pt idx="46">
                  <c:v>96.450350130693124</c:v>
                </c:pt>
                <c:pt idx="47">
                  <c:v>96.99515203442526</c:v>
                </c:pt>
                <c:pt idx="48">
                  <c:v>97.211556581489518</c:v>
                </c:pt>
                <c:pt idx="49">
                  <c:v>97.295752290625785</c:v>
                </c:pt>
                <c:pt idx="50">
                  <c:v>97.819297042333943</c:v>
                </c:pt>
                <c:pt idx="51">
                  <c:v>98.035909814138137</c:v>
                </c:pt>
                <c:pt idx="52">
                  <c:v>98.230347389396115</c:v>
                </c:pt>
                <c:pt idx="53">
                  <c:v>98.592684230273818</c:v>
                </c:pt>
                <c:pt idx="54">
                  <c:v>98.746500408922174</c:v>
                </c:pt>
                <c:pt idx="55">
                  <c:v>98.67075644044661</c:v>
                </c:pt>
                <c:pt idx="56">
                  <c:v>99.030272886974259</c:v>
                </c:pt>
                <c:pt idx="57">
                  <c:v>98.866812437619558</c:v>
                </c:pt>
                <c:pt idx="58">
                  <c:v>99.033159542107811</c:v>
                </c:pt>
                <c:pt idx="59">
                  <c:v>98.96818611360068</c:v>
                </c:pt>
                <c:pt idx="60">
                  <c:v>98.764520717116255</c:v>
                </c:pt>
                <c:pt idx="61">
                  <c:v>98.759949379284251</c:v>
                </c:pt>
                <c:pt idx="62">
                  <c:v>98.591065808358834</c:v>
                </c:pt>
                <c:pt idx="63">
                  <c:v>98.558754188453477</c:v>
                </c:pt>
                <c:pt idx="64">
                  <c:v>99.178741647224882</c:v>
                </c:pt>
                <c:pt idx="65">
                  <c:v>99.414784924398163</c:v>
                </c:pt>
                <c:pt idx="66">
                  <c:v>100</c:v>
                </c:pt>
                <c:pt idx="67">
                  <c:v>100.44209373374895</c:v>
                </c:pt>
                <c:pt idx="68">
                  <c:v>100.19718226643508</c:v>
                </c:pt>
                <c:pt idx="69">
                  <c:v>100.0908113607526</c:v>
                </c:pt>
                <c:pt idx="70">
                  <c:v>99.426331544932353</c:v>
                </c:pt>
                <c:pt idx="71">
                  <c:v>98.981909569486177</c:v>
                </c:pt>
                <c:pt idx="72">
                  <c:v>98.344744143869946</c:v>
                </c:pt>
                <c:pt idx="73">
                  <c:v>97.754673802523214</c:v>
                </c:pt>
                <c:pt idx="74">
                  <c:v>97.492442404408038</c:v>
                </c:pt>
                <c:pt idx="75">
                  <c:v>96.984031305760425</c:v>
                </c:pt>
                <c:pt idx="76">
                  <c:v>96.60543454256009</c:v>
                </c:pt>
                <c:pt idx="77">
                  <c:v>96.074214130756957</c:v>
                </c:pt>
                <c:pt idx="78">
                  <c:v>95.648588544070606</c:v>
                </c:pt>
                <c:pt idx="79">
                  <c:v>95.096536872112821</c:v>
                </c:pt>
                <c:pt idx="80">
                  <c:v>94.943212846117305</c:v>
                </c:pt>
                <c:pt idx="81">
                  <c:v>95.014943890197188</c:v>
                </c:pt>
                <c:pt idx="82">
                  <c:v>95.071683245173034</c:v>
                </c:pt>
                <c:pt idx="83">
                  <c:v>95.292450905329346</c:v>
                </c:pt>
                <c:pt idx="84">
                  <c:v>95.260915365989689</c:v>
                </c:pt>
                <c:pt idx="85">
                  <c:v>95.490759441026555</c:v>
                </c:pt>
                <c:pt idx="86">
                  <c:v>95.517865606490616</c:v>
                </c:pt>
                <c:pt idx="87">
                  <c:v>95.719060797321362</c:v>
                </c:pt>
                <c:pt idx="88">
                  <c:v>95.904204290569425</c:v>
                </c:pt>
                <c:pt idx="89">
                  <c:v>96.146229102749771</c:v>
                </c:pt>
                <c:pt idx="90">
                  <c:v>96.381572002530262</c:v>
                </c:pt>
                <c:pt idx="91">
                  <c:v>96.58417739053607</c:v>
                </c:pt>
                <c:pt idx="92">
                  <c:v>97.118275015083256</c:v>
                </c:pt>
                <c:pt idx="93">
                  <c:v>97.386913840074797</c:v>
                </c:pt>
                <c:pt idx="94">
                  <c:v>97.655202476369965</c:v>
                </c:pt>
                <c:pt idx="95">
                  <c:v>97.978612045725967</c:v>
                </c:pt>
              </c:numCache>
            </c:numRef>
          </c:val>
          <c:smooth val="0"/>
        </c:ser>
        <c:dLbls>
          <c:showLegendKey val="0"/>
          <c:showVal val="0"/>
          <c:showCatName val="0"/>
          <c:showSerName val="0"/>
          <c:showPercent val="0"/>
          <c:showBubbleSize val="0"/>
        </c:dLbls>
        <c:marker val="1"/>
        <c:smooth val="0"/>
        <c:axId val="204898304"/>
        <c:axId val="204899840"/>
      </c:lineChart>
      <c:dateAx>
        <c:axId val="204898304"/>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4899840"/>
        <c:crosses val="autoZero"/>
        <c:auto val="1"/>
        <c:lblOffset val="100"/>
        <c:baseTimeUnit val="months"/>
        <c:majorUnit val="1"/>
        <c:majorTimeUnit val="years"/>
      </c:dateAx>
      <c:valAx>
        <c:axId val="204899840"/>
        <c:scaling>
          <c:orientation val="minMax"/>
          <c:min val="75"/>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4898304"/>
        <c:crossesAt val="1"/>
        <c:crossBetween val="midCat"/>
      </c:valAx>
      <c:spPr>
        <a:noFill/>
        <a:ln w="3175">
          <a:solidFill>
            <a:srgbClr val="000000"/>
          </a:solidFill>
          <a:prstDash val="solid"/>
        </a:ln>
      </c:spPr>
    </c:plotArea>
    <c:legend>
      <c:legendPos val="b"/>
      <c:layout>
        <c:manualLayout>
          <c:xMode val="edge"/>
          <c:yMode val="edge"/>
          <c:x val="0.42232789509728852"/>
          <c:y val="0.66515824001095125"/>
          <c:w val="0.50768012170335231"/>
          <c:h val="0.20498895224456343"/>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0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6.3468459228167615E-2"/>
          <c:y val="3.6729976476283406E-2"/>
          <c:w val="0.89037918356397838"/>
          <c:h val="0.88181815552804099"/>
        </c:manualLayout>
      </c:layout>
      <c:lineChart>
        <c:grouping val="standard"/>
        <c:varyColors val="0"/>
        <c:ser>
          <c:idx val="1"/>
          <c:order val="0"/>
          <c:tx>
            <c:strRef>
              <c:f>Datablad!$B$3</c:f>
              <c:strCache>
                <c:ptCount val="1"/>
                <c:pt idx="0">
                  <c:v>15–74 år</c:v>
                </c:pt>
              </c:strCache>
            </c:strRef>
          </c:tx>
          <c:spPr>
            <a:ln w="25400">
              <a:solidFill>
                <a:srgbClr val="000000"/>
              </a:solidFill>
              <a:prstDash val="solid"/>
            </a:ln>
          </c:spPr>
          <c:marker>
            <c:symbol val="none"/>
          </c:marker>
          <c:cat>
            <c:numRef>
              <c:f>Datablad!$A$4:$A$39</c:f>
              <c:numCache>
                <c:formatCode>m/d/yyyy</c:formatCode>
                <c:ptCount val="36"/>
                <c:pt idx="0">
                  <c:v>38353</c:v>
                </c:pt>
                <c:pt idx="1">
                  <c:v>38443</c:v>
                </c:pt>
                <c:pt idx="2">
                  <c:v>38534</c:v>
                </c:pt>
                <c:pt idx="3">
                  <c:v>38626</c:v>
                </c:pt>
                <c:pt idx="4">
                  <c:v>38718</c:v>
                </c:pt>
                <c:pt idx="5">
                  <c:v>38808</c:v>
                </c:pt>
                <c:pt idx="6">
                  <c:v>38899</c:v>
                </c:pt>
                <c:pt idx="7">
                  <c:v>38991</c:v>
                </c:pt>
                <c:pt idx="8">
                  <c:v>39083</c:v>
                </c:pt>
                <c:pt idx="9">
                  <c:v>39173</c:v>
                </c:pt>
                <c:pt idx="10">
                  <c:v>39264</c:v>
                </c:pt>
                <c:pt idx="11">
                  <c:v>39356</c:v>
                </c:pt>
                <c:pt idx="12">
                  <c:v>39448</c:v>
                </c:pt>
                <c:pt idx="13">
                  <c:v>39539</c:v>
                </c:pt>
                <c:pt idx="14">
                  <c:v>39630</c:v>
                </c:pt>
                <c:pt idx="15">
                  <c:v>39722</c:v>
                </c:pt>
                <c:pt idx="16">
                  <c:v>39814</c:v>
                </c:pt>
                <c:pt idx="17">
                  <c:v>39904</c:v>
                </c:pt>
                <c:pt idx="18">
                  <c:v>39995</c:v>
                </c:pt>
                <c:pt idx="19">
                  <c:v>40087</c:v>
                </c:pt>
                <c:pt idx="20">
                  <c:v>40179</c:v>
                </c:pt>
                <c:pt idx="21">
                  <c:v>40269</c:v>
                </c:pt>
                <c:pt idx="22">
                  <c:v>40360</c:v>
                </c:pt>
                <c:pt idx="23">
                  <c:v>40452</c:v>
                </c:pt>
                <c:pt idx="24">
                  <c:v>40544</c:v>
                </c:pt>
                <c:pt idx="25">
                  <c:v>40634</c:v>
                </c:pt>
                <c:pt idx="26">
                  <c:v>40725</c:v>
                </c:pt>
                <c:pt idx="27">
                  <c:v>40817</c:v>
                </c:pt>
                <c:pt idx="28">
                  <c:v>40909</c:v>
                </c:pt>
                <c:pt idx="29">
                  <c:v>41000</c:v>
                </c:pt>
                <c:pt idx="30">
                  <c:v>41091</c:v>
                </c:pt>
                <c:pt idx="31">
                  <c:v>41183</c:v>
                </c:pt>
                <c:pt idx="32" formatCode="mmm\-yyyy">
                  <c:v>41275</c:v>
                </c:pt>
                <c:pt idx="33" formatCode="mmm\-yyyy">
                  <c:v>41365</c:v>
                </c:pt>
                <c:pt idx="34" formatCode="mmm\-yyyy">
                  <c:v>41456</c:v>
                </c:pt>
                <c:pt idx="35" formatCode="mmm\-yyyy">
                  <c:v>41548</c:v>
                </c:pt>
              </c:numCache>
            </c:numRef>
          </c:cat>
          <c:val>
            <c:numRef>
              <c:f>Datablad!$B$4:$B$39</c:f>
              <c:numCache>
                <c:formatCode>General</c:formatCode>
                <c:ptCount val="36"/>
                <c:pt idx="0">
                  <c:v>15.891113321084299</c:v>
                </c:pt>
                <c:pt idx="1">
                  <c:v>15.975256782349415</c:v>
                </c:pt>
                <c:pt idx="2">
                  <c:v>15.931053017695854</c:v>
                </c:pt>
                <c:pt idx="3">
                  <c:v>16.340688355238068</c:v>
                </c:pt>
                <c:pt idx="4">
                  <c:v>16.653581138551303</c:v>
                </c:pt>
                <c:pt idx="5">
                  <c:v>17.087820720201176</c:v>
                </c:pt>
                <c:pt idx="6">
                  <c:v>17.733761246752444</c:v>
                </c:pt>
                <c:pt idx="7">
                  <c:v>17.564655814215318</c:v>
                </c:pt>
                <c:pt idx="8">
                  <c:v>17.63019044345031</c:v>
                </c:pt>
                <c:pt idx="9">
                  <c:v>17.5349720162903</c:v>
                </c:pt>
                <c:pt idx="10">
                  <c:v>17.416290627857098</c:v>
                </c:pt>
                <c:pt idx="11">
                  <c:v>17.26442769071415</c:v>
                </c:pt>
                <c:pt idx="12">
                  <c:v>16.688735213497541</c:v>
                </c:pt>
                <c:pt idx="13">
                  <c:v>16.254436738291911</c:v>
                </c:pt>
                <c:pt idx="14">
                  <c:v>15.849547017397079</c:v>
                </c:pt>
                <c:pt idx="15">
                  <c:v>15.429647559587757</c:v>
                </c:pt>
                <c:pt idx="16">
                  <c:v>15.472759432988431</c:v>
                </c:pt>
                <c:pt idx="17">
                  <c:v>15.273045883653069</c:v>
                </c:pt>
                <c:pt idx="18">
                  <c:v>14.907460117442961</c:v>
                </c:pt>
                <c:pt idx="19">
                  <c:v>15.461733927240642</c:v>
                </c:pt>
                <c:pt idx="20">
                  <c:v>15.940382027397391</c:v>
                </c:pt>
                <c:pt idx="21">
                  <c:v>16.365364368197767</c:v>
                </c:pt>
                <c:pt idx="22">
                  <c:v>16.594834523234741</c:v>
                </c:pt>
                <c:pt idx="23">
                  <c:v>16.705270172853442</c:v>
                </c:pt>
                <c:pt idx="24">
                  <c:v>16.805419795927392</c:v>
                </c:pt>
                <c:pt idx="25">
                  <c:v>16.818128079696809</c:v>
                </c:pt>
                <c:pt idx="26">
                  <c:v>17.166129408548731</c:v>
                </c:pt>
                <c:pt idx="27">
                  <c:v>17.03936591595189</c:v>
                </c:pt>
                <c:pt idx="28">
                  <c:v>16.600361804036925</c:v>
                </c:pt>
                <c:pt idx="29">
                  <c:v>16.527705154177017</c:v>
                </c:pt>
                <c:pt idx="30">
                  <c:v>16.136503992037323</c:v>
                </c:pt>
                <c:pt idx="31">
                  <c:v>16.295472266410567</c:v>
                </c:pt>
                <c:pt idx="32">
                  <c:v>16.647793409318865</c:v>
                </c:pt>
                <c:pt idx="33">
                  <c:v>16.791528575723174</c:v>
                </c:pt>
                <c:pt idx="34">
                  <c:v>16.988601708394011</c:v>
                </c:pt>
                <c:pt idx="35">
                  <c:v>17.130149117013595</c:v>
                </c:pt>
              </c:numCache>
            </c:numRef>
          </c:val>
          <c:smooth val="0"/>
        </c:ser>
        <c:ser>
          <c:idx val="2"/>
          <c:order val="1"/>
          <c:tx>
            <c:strRef>
              <c:f>Datablad!$C$3</c:f>
              <c:strCache>
                <c:ptCount val="1"/>
                <c:pt idx="0">
                  <c:v>15–24 år</c:v>
                </c:pt>
              </c:strCache>
            </c:strRef>
          </c:tx>
          <c:spPr>
            <a:ln w="12700">
              <a:solidFill>
                <a:srgbClr val="000000"/>
              </a:solidFill>
              <a:prstDash val="sysDash"/>
            </a:ln>
          </c:spPr>
          <c:marker>
            <c:symbol val="none"/>
          </c:marker>
          <c:cat>
            <c:numRef>
              <c:f>Datablad!$A$4:$A$39</c:f>
              <c:numCache>
                <c:formatCode>m/d/yyyy</c:formatCode>
                <c:ptCount val="36"/>
                <c:pt idx="0">
                  <c:v>38353</c:v>
                </c:pt>
                <c:pt idx="1">
                  <c:v>38443</c:v>
                </c:pt>
                <c:pt idx="2">
                  <c:v>38534</c:v>
                </c:pt>
                <c:pt idx="3">
                  <c:v>38626</c:v>
                </c:pt>
                <c:pt idx="4">
                  <c:v>38718</c:v>
                </c:pt>
                <c:pt idx="5">
                  <c:v>38808</c:v>
                </c:pt>
                <c:pt idx="6">
                  <c:v>38899</c:v>
                </c:pt>
                <c:pt idx="7">
                  <c:v>38991</c:v>
                </c:pt>
                <c:pt idx="8">
                  <c:v>39083</c:v>
                </c:pt>
                <c:pt idx="9">
                  <c:v>39173</c:v>
                </c:pt>
                <c:pt idx="10">
                  <c:v>39264</c:v>
                </c:pt>
                <c:pt idx="11">
                  <c:v>39356</c:v>
                </c:pt>
                <c:pt idx="12">
                  <c:v>39448</c:v>
                </c:pt>
                <c:pt idx="13">
                  <c:v>39539</c:v>
                </c:pt>
                <c:pt idx="14">
                  <c:v>39630</c:v>
                </c:pt>
                <c:pt idx="15">
                  <c:v>39722</c:v>
                </c:pt>
                <c:pt idx="16">
                  <c:v>39814</c:v>
                </c:pt>
                <c:pt idx="17">
                  <c:v>39904</c:v>
                </c:pt>
                <c:pt idx="18">
                  <c:v>39995</c:v>
                </c:pt>
                <c:pt idx="19">
                  <c:v>40087</c:v>
                </c:pt>
                <c:pt idx="20">
                  <c:v>40179</c:v>
                </c:pt>
                <c:pt idx="21">
                  <c:v>40269</c:v>
                </c:pt>
                <c:pt idx="22">
                  <c:v>40360</c:v>
                </c:pt>
                <c:pt idx="23">
                  <c:v>40452</c:v>
                </c:pt>
                <c:pt idx="24">
                  <c:v>40544</c:v>
                </c:pt>
                <c:pt idx="25">
                  <c:v>40634</c:v>
                </c:pt>
                <c:pt idx="26">
                  <c:v>40725</c:v>
                </c:pt>
                <c:pt idx="27">
                  <c:v>40817</c:v>
                </c:pt>
                <c:pt idx="28">
                  <c:v>40909</c:v>
                </c:pt>
                <c:pt idx="29">
                  <c:v>41000</c:v>
                </c:pt>
                <c:pt idx="30">
                  <c:v>41091</c:v>
                </c:pt>
                <c:pt idx="31">
                  <c:v>41183</c:v>
                </c:pt>
                <c:pt idx="32" formatCode="mmm\-yyyy">
                  <c:v>41275</c:v>
                </c:pt>
                <c:pt idx="33" formatCode="mmm\-yyyy">
                  <c:v>41365</c:v>
                </c:pt>
                <c:pt idx="34" formatCode="mmm\-yyyy">
                  <c:v>41456</c:v>
                </c:pt>
                <c:pt idx="35" formatCode="mmm\-yyyy">
                  <c:v>41548</c:v>
                </c:pt>
              </c:numCache>
            </c:numRef>
          </c:cat>
          <c:val>
            <c:numRef>
              <c:f>Datablad!$C$4:$C$39</c:f>
              <c:numCache>
                <c:formatCode>General</c:formatCode>
                <c:ptCount val="36"/>
                <c:pt idx="0">
                  <c:v>53.831037288309915</c:v>
                </c:pt>
                <c:pt idx="1">
                  <c:v>55.10569117598596</c:v>
                </c:pt>
                <c:pt idx="2">
                  <c:v>54.508991242730133</c:v>
                </c:pt>
                <c:pt idx="3">
                  <c:v>55.691569319931169</c:v>
                </c:pt>
                <c:pt idx="4">
                  <c:v>58.258222124990887</c:v>
                </c:pt>
                <c:pt idx="5">
                  <c:v>59.663490380456786</c:v>
                </c:pt>
                <c:pt idx="6">
                  <c:v>60.259422814622745</c:v>
                </c:pt>
                <c:pt idx="7">
                  <c:v>58.875022878916461</c:v>
                </c:pt>
                <c:pt idx="8">
                  <c:v>58.492931963960572</c:v>
                </c:pt>
                <c:pt idx="9">
                  <c:v>57.287251922988204</c:v>
                </c:pt>
                <c:pt idx="10">
                  <c:v>56.80624605569011</c:v>
                </c:pt>
                <c:pt idx="11">
                  <c:v>56.737268617914097</c:v>
                </c:pt>
                <c:pt idx="12">
                  <c:v>54.971801858902872</c:v>
                </c:pt>
                <c:pt idx="13">
                  <c:v>53.5362695307943</c:v>
                </c:pt>
                <c:pt idx="14">
                  <c:v>53.519101291473284</c:v>
                </c:pt>
                <c:pt idx="15">
                  <c:v>53.203437959535513</c:v>
                </c:pt>
                <c:pt idx="16">
                  <c:v>53.064704757919699</c:v>
                </c:pt>
                <c:pt idx="17">
                  <c:v>53.404343611453285</c:v>
                </c:pt>
                <c:pt idx="18">
                  <c:v>52.774156499842171</c:v>
                </c:pt>
                <c:pt idx="19">
                  <c:v>54.93898401286539</c:v>
                </c:pt>
                <c:pt idx="20">
                  <c:v>56.456372953756087</c:v>
                </c:pt>
                <c:pt idx="21">
                  <c:v>58.128584144884655</c:v>
                </c:pt>
                <c:pt idx="22">
                  <c:v>56.573951116794753</c:v>
                </c:pt>
                <c:pt idx="23">
                  <c:v>56.158178217569201</c:v>
                </c:pt>
                <c:pt idx="24">
                  <c:v>56.457392871251869</c:v>
                </c:pt>
                <c:pt idx="25">
                  <c:v>56.423323671467486</c:v>
                </c:pt>
                <c:pt idx="26">
                  <c:v>57.774898845654974</c:v>
                </c:pt>
                <c:pt idx="27">
                  <c:v>57.431450050375886</c:v>
                </c:pt>
                <c:pt idx="28">
                  <c:v>56.911632727870263</c:v>
                </c:pt>
                <c:pt idx="29">
                  <c:v>55.574524467773379</c:v>
                </c:pt>
                <c:pt idx="30">
                  <c:v>55.205479011488045</c:v>
                </c:pt>
                <c:pt idx="31">
                  <c:v>55.611845594608219</c:v>
                </c:pt>
                <c:pt idx="32">
                  <c:v>55.577671220483118</c:v>
                </c:pt>
                <c:pt idx="33">
                  <c:v>55.843119694236655</c:v>
                </c:pt>
                <c:pt idx="34">
                  <c:v>56.059041760866258</c:v>
                </c:pt>
                <c:pt idx="35">
                  <c:v>56.185710822764264</c:v>
                </c:pt>
              </c:numCache>
            </c:numRef>
          </c:val>
          <c:smooth val="0"/>
        </c:ser>
        <c:ser>
          <c:idx val="0"/>
          <c:order val="2"/>
          <c:tx>
            <c:strRef>
              <c:f>Datablad!$D$3</c:f>
              <c:strCache>
                <c:ptCount val="1"/>
                <c:pt idx="0">
                  <c:v>25–64 år</c:v>
                </c:pt>
              </c:strCache>
            </c:strRef>
          </c:tx>
          <c:marker>
            <c:symbol val="none"/>
          </c:marker>
          <c:cat>
            <c:numRef>
              <c:f>Datablad!$A$4:$A$39</c:f>
              <c:numCache>
                <c:formatCode>m/d/yyyy</c:formatCode>
                <c:ptCount val="36"/>
                <c:pt idx="0">
                  <c:v>38353</c:v>
                </c:pt>
                <c:pt idx="1">
                  <c:v>38443</c:v>
                </c:pt>
                <c:pt idx="2">
                  <c:v>38534</c:v>
                </c:pt>
                <c:pt idx="3">
                  <c:v>38626</c:v>
                </c:pt>
                <c:pt idx="4">
                  <c:v>38718</c:v>
                </c:pt>
                <c:pt idx="5">
                  <c:v>38808</c:v>
                </c:pt>
                <c:pt idx="6">
                  <c:v>38899</c:v>
                </c:pt>
                <c:pt idx="7">
                  <c:v>38991</c:v>
                </c:pt>
                <c:pt idx="8">
                  <c:v>39083</c:v>
                </c:pt>
                <c:pt idx="9">
                  <c:v>39173</c:v>
                </c:pt>
                <c:pt idx="10">
                  <c:v>39264</c:v>
                </c:pt>
                <c:pt idx="11">
                  <c:v>39356</c:v>
                </c:pt>
                <c:pt idx="12">
                  <c:v>39448</c:v>
                </c:pt>
                <c:pt idx="13">
                  <c:v>39539</c:v>
                </c:pt>
                <c:pt idx="14">
                  <c:v>39630</c:v>
                </c:pt>
                <c:pt idx="15">
                  <c:v>39722</c:v>
                </c:pt>
                <c:pt idx="16">
                  <c:v>39814</c:v>
                </c:pt>
                <c:pt idx="17">
                  <c:v>39904</c:v>
                </c:pt>
                <c:pt idx="18">
                  <c:v>39995</c:v>
                </c:pt>
                <c:pt idx="19">
                  <c:v>40087</c:v>
                </c:pt>
                <c:pt idx="20">
                  <c:v>40179</c:v>
                </c:pt>
                <c:pt idx="21">
                  <c:v>40269</c:v>
                </c:pt>
                <c:pt idx="22">
                  <c:v>40360</c:v>
                </c:pt>
                <c:pt idx="23">
                  <c:v>40452</c:v>
                </c:pt>
                <c:pt idx="24">
                  <c:v>40544</c:v>
                </c:pt>
                <c:pt idx="25">
                  <c:v>40634</c:v>
                </c:pt>
                <c:pt idx="26">
                  <c:v>40725</c:v>
                </c:pt>
                <c:pt idx="27">
                  <c:v>40817</c:v>
                </c:pt>
                <c:pt idx="28">
                  <c:v>40909</c:v>
                </c:pt>
                <c:pt idx="29">
                  <c:v>41000</c:v>
                </c:pt>
                <c:pt idx="30">
                  <c:v>41091</c:v>
                </c:pt>
                <c:pt idx="31">
                  <c:v>41183</c:v>
                </c:pt>
                <c:pt idx="32" formatCode="mmm\-yyyy">
                  <c:v>41275</c:v>
                </c:pt>
                <c:pt idx="33" formatCode="mmm\-yyyy">
                  <c:v>41365</c:v>
                </c:pt>
                <c:pt idx="34" formatCode="mmm\-yyyy">
                  <c:v>41456</c:v>
                </c:pt>
                <c:pt idx="35" formatCode="mmm\-yyyy">
                  <c:v>41548</c:v>
                </c:pt>
              </c:numCache>
            </c:numRef>
          </c:cat>
          <c:val>
            <c:numRef>
              <c:f>Datablad!$D$4:$D$39</c:f>
              <c:numCache>
                <c:formatCode>0.00</c:formatCode>
                <c:ptCount val="36"/>
                <c:pt idx="0">
                  <c:v>10.999518577190305</c:v>
                </c:pt>
                <c:pt idx="1">
                  <c:v>10.890273420011214</c:v>
                </c:pt>
                <c:pt idx="2">
                  <c:v>10.999263883256104</c:v>
                </c:pt>
                <c:pt idx="3">
                  <c:v>11.168689708543301</c:v>
                </c:pt>
                <c:pt idx="4">
                  <c:v>11.267454824578428</c:v>
                </c:pt>
                <c:pt idx="5">
                  <c:v>11.355047611595372</c:v>
                </c:pt>
                <c:pt idx="6">
                  <c:v>11.831914259499296</c:v>
                </c:pt>
                <c:pt idx="7">
                  <c:v>11.796905815357535</c:v>
                </c:pt>
                <c:pt idx="8">
                  <c:v>11.862792731937548</c:v>
                </c:pt>
                <c:pt idx="9">
                  <c:v>11.965302590168442</c:v>
                </c:pt>
                <c:pt idx="10">
                  <c:v>11.717073881980463</c:v>
                </c:pt>
                <c:pt idx="11">
                  <c:v>11.523562981728119</c:v>
                </c:pt>
                <c:pt idx="12">
                  <c:v>11.086279180839288</c:v>
                </c:pt>
                <c:pt idx="13">
                  <c:v>10.801749173901994</c:v>
                </c:pt>
                <c:pt idx="14">
                  <c:v>10.392569078409098</c:v>
                </c:pt>
                <c:pt idx="15">
                  <c:v>10.00611809411758</c:v>
                </c:pt>
                <c:pt idx="16">
                  <c:v>10.106692081081135</c:v>
                </c:pt>
                <c:pt idx="17">
                  <c:v>9.8602310915567202</c:v>
                </c:pt>
                <c:pt idx="18">
                  <c:v>9.8440535728471392</c:v>
                </c:pt>
                <c:pt idx="19">
                  <c:v>9.955601115483395</c:v>
                </c:pt>
                <c:pt idx="20">
                  <c:v>10.183285333191765</c:v>
                </c:pt>
                <c:pt idx="21">
                  <c:v>10.305321129717722</c:v>
                </c:pt>
                <c:pt idx="22">
                  <c:v>10.738633605477652</c:v>
                </c:pt>
                <c:pt idx="23">
                  <c:v>10.835212274827724</c:v>
                </c:pt>
                <c:pt idx="24">
                  <c:v>10.832280507059284</c:v>
                </c:pt>
                <c:pt idx="25">
                  <c:v>10.831048367906963</c:v>
                </c:pt>
                <c:pt idx="26">
                  <c:v>10.973236501323171</c:v>
                </c:pt>
                <c:pt idx="27">
                  <c:v>10.932335173421661</c:v>
                </c:pt>
                <c:pt idx="28">
                  <c:v>10.590579546556073</c:v>
                </c:pt>
                <c:pt idx="29">
                  <c:v>10.749296595353258</c:v>
                </c:pt>
                <c:pt idx="30">
                  <c:v>10.339714154070585</c:v>
                </c:pt>
                <c:pt idx="31">
                  <c:v>10.431552712533627</c:v>
                </c:pt>
                <c:pt idx="32" formatCode="General">
                  <c:v>10.723157645295</c:v>
                </c:pt>
                <c:pt idx="33" formatCode="General">
                  <c:v>10.824572243073447</c:v>
                </c:pt>
                <c:pt idx="34" formatCode="General">
                  <c:v>11.005778356677911</c:v>
                </c:pt>
                <c:pt idx="35" formatCode="General">
                  <c:v>11.02893167746792</c:v>
                </c:pt>
              </c:numCache>
            </c:numRef>
          </c:val>
          <c:smooth val="0"/>
        </c:ser>
        <c:ser>
          <c:idx val="3"/>
          <c:order val="3"/>
          <c:tx>
            <c:strRef>
              <c:f>Datablad!$E$3</c:f>
              <c:strCache>
                <c:ptCount val="1"/>
                <c:pt idx="0">
                  <c:v>65–74 år</c:v>
                </c:pt>
              </c:strCache>
            </c:strRef>
          </c:tx>
          <c:spPr>
            <a:ln w="12700"/>
          </c:spPr>
          <c:marker>
            <c:symbol val="none"/>
          </c:marker>
          <c:cat>
            <c:numRef>
              <c:f>Datablad!$A$4:$A$39</c:f>
              <c:numCache>
                <c:formatCode>m/d/yyyy</c:formatCode>
                <c:ptCount val="36"/>
                <c:pt idx="0">
                  <c:v>38353</c:v>
                </c:pt>
                <c:pt idx="1">
                  <c:v>38443</c:v>
                </c:pt>
                <c:pt idx="2">
                  <c:v>38534</c:v>
                </c:pt>
                <c:pt idx="3">
                  <c:v>38626</c:v>
                </c:pt>
                <c:pt idx="4">
                  <c:v>38718</c:v>
                </c:pt>
                <c:pt idx="5">
                  <c:v>38808</c:v>
                </c:pt>
                <c:pt idx="6">
                  <c:v>38899</c:v>
                </c:pt>
                <c:pt idx="7">
                  <c:v>38991</c:v>
                </c:pt>
                <c:pt idx="8">
                  <c:v>39083</c:v>
                </c:pt>
                <c:pt idx="9">
                  <c:v>39173</c:v>
                </c:pt>
                <c:pt idx="10">
                  <c:v>39264</c:v>
                </c:pt>
                <c:pt idx="11">
                  <c:v>39356</c:v>
                </c:pt>
                <c:pt idx="12">
                  <c:v>39448</c:v>
                </c:pt>
                <c:pt idx="13">
                  <c:v>39539</c:v>
                </c:pt>
                <c:pt idx="14">
                  <c:v>39630</c:v>
                </c:pt>
                <c:pt idx="15">
                  <c:v>39722</c:v>
                </c:pt>
                <c:pt idx="16">
                  <c:v>39814</c:v>
                </c:pt>
                <c:pt idx="17">
                  <c:v>39904</c:v>
                </c:pt>
                <c:pt idx="18">
                  <c:v>39995</c:v>
                </c:pt>
                <c:pt idx="19">
                  <c:v>40087</c:v>
                </c:pt>
                <c:pt idx="20">
                  <c:v>40179</c:v>
                </c:pt>
                <c:pt idx="21">
                  <c:v>40269</c:v>
                </c:pt>
                <c:pt idx="22">
                  <c:v>40360</c:v>
                </c:pt>
                <c:pt idx="23">
                  <c:v>40452</c:v>
                </c:pt>
                <c:pt idx="24">
                  <c:v>40544</c:v>
                </c:pt>
                <c:pt idx="25">
                  <c:v>40634</c:v>
                </c:pt>
                <c:pt idx="26">
                  <c:v>40725</c:v>
                </c:pt>
                <c:pt idx="27">
                  <c:v>40817</c:v>
                </c:pt>
                <c:pt idx="28">
                  <c:v>40909</c:v>
                </c:pt>
                <c:pt idx="29">
                  <c:v>41000</c:v>
                </c:pt>
                <c:pt idx="30">
                  <c:v>41091</c:v>
                </c:pt>
                <c:pt idx="31">
                  <c:v>41183</c:v>
                </c:pt>
                <c:pt idx="32" formatCode="mmm\-yyyy">
                  <c:v>41275</c:v>
                </c:pt>
                <c:pt idx="33" formatCode="mmm\-yyyy">
                  <c:v>41365</c:v>
                </c:pt>
                <c:pt idx="34" formatCode="mmm\-yyyy">
                  <c:v>41456</c:v>
                </c:pt>
                <c:pt idx="35" formatCode="mmm\-yyyy">
                  <c:v>41548</c:v>
                </c:pt>
              </c:numCache>
            </c:numRef>
          </c:cat>
          <c:val>
            <c:numRef>
              <c:f>Datablad!$E$4:$E$39</c:f>
              <c:numCache>
                <c:formatCode>General</c:formatCode>
                <c:ptCount val="36"/>
                <c:pt idx="0">
                  <c:v>37.057435090479935</c:v>
                </c:pt>
                <c:pt idx="1">
                  <c:v>41.051375920365267</c:v>
                </c:pt>
                <c:pt idx="2">
                  <c:v>41.429246701903658</c:v>
                </c:pt>
                <c:pt idx="3">
                  <c:v>46.990043737224994</c:v>
                </c:pt>
                <c:pt idx="4">
                  <c:v>47.544887809661681</c:v>
                </c:pt>
                <c:pt idx="5" formatCode="0%">
                  <c:v>46.421263534828206</c:v>
                </c:pt>
                <c:pt idx="6">
                  <c:v>47.81689584321164</c:v>
                </c:pt>
                <c:pt idx="7">
                  <c:v>44.299864416993067</c:v>
                </c:pt>
                <c:pt idx="8">
                  <c:v>41.649731947589466</c:v>
                </c:pt>
                <c:pt idx="9">
                  <c:v>44.753852861448642</c:v>
                </c:pt>
                <c:pt idx="10">
                  <c:v>40.386647142777711</c:v>
                </c:pt>
                <c:pt idx="11">
                  <c:v>38.875825581797443</c:v>
                </c:pt>
                <c:pt idx="12">
                  <c:v>35.773565408337909</c:v>
                </c:pt>
                <c:pt idx="13">
                  <c:v>35.952380952380949</c:v>
                </c:pt>
                <c:pt idx="14">
                  <c:v>34.234657152693018</c:v>
                </c:pt>
                <c:pt idx="15">
                  <c:v>34.012038885892935</c:v>
                </c:pt>
                <c:pt idx="16">
                  <c:v>36.966684578183767</c:v>
                </c:pt>
                <c:pt idx="17">
                  <c:v>35.837525404673023</c:v>
                </c:pt>
                <c:pt idx="18">
                  <c:v>37.976457762838564</c:v>
                </c:pt>
                <c:pt idx="19">
                  <c:v>41.847252446540963</c:v>
                </c:pt>
                <c:pt idx="20">
                  <c:v>44.261500006217908</c:v>
                </c:pt>
                <c:pt idx="21">
                  <c:v>43.971962043186302</c:v>
                </c:pt>
                <c:pt idx="22">
                  <c:v>42.375430539609653</c:v>
                </c:pt>
                <c:pt idx="23">
                  <c:v>40.513594138130507</c:v>
                </c:pt>
                <c:pt idx="24">
                  <c:v>41.456122482504846</c:v>
                </c:pt>
                <c:pt idx="25">
                  <c:v>42.132142057509618</c:v>
                </c:pt>
                <c:pt idx="26">
                  <c:v>44.774823427258383</c:v>
                </c:pt>
                <c:pt idx="27">
                  <c:v>43.573491910652123</c:v>
                </c:pt>
                <c:pt idx="28">
                  <c:v>41.354164662420864</c:v>
                </c:pt>
                <c:pt idx="29">
                  <c:v>41.147540983606554</c:v>
                </c:pt>
                <c:pt idx="30">
                  <c:v>42.610724743777446</c:v>
                </c:pt>
                <c:pt idx="31">
                  <c:v>44.233186675047136</c:v>
                </c:pt>
                <c:pt idx="32">
                  <c:v>46.731331264307485</c:v>
                </c:pt>
                <c:pt idx="33">
                  <c:v>47.147067680150379</c:v>
                </c:pt>
                <c:pt idx="34">
                  <c:v>45.484292603776986</c:v>
                </c:pt>
                <c:pt idx="35">
                  <c:v>45.500140538261547</c:v>
                </c:pt>
              </c:numCache>
            </c:numRef>
          </c:val>
          <c:smooth val="0"/>
        </c:ser>
        <c:dLbls>
          <c:showLegendKey val="0"/>
          <c:showVal val="0"/>
          <c:showCatName val="0"/>
          <c:showSerName val="0"/>
          <c:showPercent val="0"/>
          <c:showBubbleSize val="0"/>
        </c:dLbls>
        <c:marker val="1"/>
        <c:smooth val="0"/>
        <c:axId val="204934528"/>
        <c:axId val="204940416"/>
      </c:lineChart>
      <c:dateAx>
        <c:axId val="204934528"/>
        <c:scaling>
          <c:orientation val="minMax"/>
        </c:scaling>
        <c:delete val="0"/>
        <c:axPos val="b"/>
        <c:numFmt formatCode="[$-41D]yy;@" sourceLinked="0"/>
        <c:majorTickMark val="cross"/>
        <c:minorTickMark val="none"/>
        <c:tickLblPos val="nextTo"/>
        <c:spPr>
          <a:ln w="3175" cmpd="sng">
            <a:solidFill>
              <a:sysClr val="windowText" lastClr="000000">
                <a:lumMod val="100000"/>
              </a:sysClr>
            </a:solidFill>
          </a:ln>
        </c:spPr>
        <c:txPr>
          <a:bodyPr rot="0" vert="horz"/>
          <a:lstStyle/>
          <a:p>
            <a:pPr>
              <a:defRPr sz="700" baseline="0"/>
            </a:pPr>
            <a:endParaRPr lang="sv-SE"/>
          </a:p>
        </c:txPr>
        <c:crossAx val="204940416"/>
        <c:crosses val="autoZero"/>
        <c:auto val="1"/>
        <c:lblOffset val="100"/>
        <c:baseTimeUnit val="months"/>
        <c:majorUnit val="1"/>
        <c:majorTimeUnit val="years"/>
        <c:minorUnit val="4"/>
        <c:minorTimeUnit val="months"/>
      </c:dateAx>
      <c:valAx>
        <c:axId val="204940416"/>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sz="700" baseline="0"/>
            </a:pPr>
            <a:endParaRPr lang="sv-SE"/>
          </a:p>
        </c:txPr>
        <c:crossAx val="204934528"/>
        <c:crossesAt val="0"/>
        <c:crossBetween val="midCat"/>
      </c:valAx>
      <c:spPr>
        <a:noFill/>
        <a:ln w="3175">
          <a:solidFill>
            <a:srgbClr val="000000"/>
          </a:solidFill>
          <a:prstDash val="solid"/>
        </a:ln>
      </c:spPr>
    </c:plotArea>
    <c:legend>
      <c:legendPos val="b"/>
      <c:layout>
        <c:manualLayout>
          <c:xMode val="edge"/>
          <c:yMode val="edge"/>
          <c:x val="6.5265913699915939E-2"/>
          <c:y val="0.48552725461836177"/>
          <c:w val="0.52340535942121358"/>
          <c:h val="0.15964985666136761"/>
        </c:manualLayout>
      </c:layout>
      <c:overlay val="0"/>
      <c:spPr>
        <a:noFill/>
        <a:ln w="25400">
          <a:noFill/>
        </a:ln>
      </c:spPr>
      <c:txPr>
        <a:bodyPr/>
        <a:lstStyle/>
        <a:p>
          <a:pPr>
            <a:defRPr sz="700" baseline="0"/>
          </a:pPr>
          <a:endParaRPr lang="sv-SE"/>
        </a:p>
      </c:tx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0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643849206349209"/>
          <c:h val="0.97891460055096424"/>
        </c:manualLayout>
      </c:layout>
      <c:lineChart>
        <c:grouping val="standard"/>
        <c:varyColors val="0"/>
        <c:ser>
          <c:idx val="2"/>
          <c:order val="0"/>
          <c:tx>
            <c:strRef>
              <c:f>Alt.2!$B$2</c:f>
              <c:strCache>
                <c:ptCount val="1"/>
                <c:pt idx="0">
                  <c:v>Män</c:v>
                </c:pt>
              </c:strCache>
            </c:strRef>
          </c:tx>
          <c:spPr>
            <a:ln w="28575">
              <a:solidFill>
                <a:sysClr val="windowText" lastClr="000000"/>
              </a:solidFill>
              <a:prstDash val="sysDot"/>
            </a:ln>
          </c:spPr>
          <c:marker>
            <c:symbol val="none"/>
          </c:marker>
          <c:cat>
            <c:numRef>
              <c:f>Alt.2!$A$3:$A$110</c:f>
              <c:numCache>
                <c:formatCode>yyyy</c:formatCode>
                <c:ptCount val="108"/>
                <c:pt idx="0">
                  <c:v>31778</c:v>
                </c:pt>
                <c:pt idx="1">
                  <c:v>31868</c:v>
                </c:pt>
                <c:pt idx="2">
                  <c:v>31959</c:v>
                </c:pt>
                <c:pt idx="3">
                  <c:v>32051</c:v>
                </c:pt>
                <c:pt idx="4">
                  <c:v>32143</c:v>
                </c:pt>
                <c:pt idx="5">
                  <c:v>32234</c:v>
                </c:pt>
                <c:pt idx="6">
                  <c:v>32325</c:v>
                </c:pt>
                <c:pt idx="7">
                  <c:v>32417</c:v>
                </c:pt>
                <c:pt idx="8">
                  <c:v>32509</c:v>
                </c:pt>
                <c:pt idx="9">
                  <c:v>32599</c:v>
                </c:pt>
                <c:pt idx="10">
                  <c:v>32690</c:v>
                </c:pt>
                <c:pt idx="11">
                  <c:v>32782</c:v>
                </c:pt>
                <c:pt idx="12">
                  <c:v>32874</c:v>
                </c:pt>
                <c:pt idx="13">
                  <c:v>32964</c:v>
                </c:pt>
                <c:pt idx="14">
                  <c:v>33055</c:v>
                </c:pt>
                <c:pt idx="15">
                  <c:v>33147</c:v>
                </c:pt>
                <c:pt idx="16">
                  <c:v>33239</c:v>
                </c:pt>
                <c:pt idx="17">
                  <c:v>33329</c:v>
                </c:pt>
                <c:pt idx="18">
                  <c:v>33420</c:v>
                </c:pt>
                <c:pt idx="19">
                  <c:v>33512</c:v>
                </c:pt>
                <c:pt idx="20">
                  <c:v>33604</c:v>
                </c:pt>
                <c:pt idx="21">
                  <c:v>33695</c:v>
                </c:pt>
                <c:pt idx="22">
                  <c:v>33786</c:v>
                </c:pt>
                <c:pt idx="23">
                  <c:v>33878</c:v>
                </c:pt>
                <c:pt idx="24">
                  <c:v>33970</c:v>
                </c:pt>
                <c:pt idx="25">
                  <c:v>34060</c:v>
                </c:pt>
                <c:pt idx="26">
                  <c:v>34151</c:v>
                </c:pt>
                <c:pt idx="27">
                  <c:v>34243</c:v>
                </c:pt>
                <c:pt idx="28">
                  <c:v>34335</c:v>
                </c:pt>
                <c:pt idx="29">
                  <c:v>34425</c:v>
                </c:pt>
                <c:pt idx="30">
                  <c:v>34516</c:v>
                </c:pt>
                <c:pt idx="31">
                  <c:v>34608</c:v>
                </c:pt>
                <c:pt idx="32">
                  <c:v>34700</c:v>
                </c:pt>
                <c:pt idx="33">
                  <c:v>34790</c:v>
                </c:pt>
                <c:pt idx="34">
                  <c:v>34881</c:v>
                </c:pt>
                <c:pt idx="35">
                  <c:v>34973</c:v>
                </c:pt>
                <c:pt idx="36">
                  <c:v>35065</c:v>
                </c:pt>
                <c:pt idx="37">
                  <c:v>35156</c:v>
                </c:pt>
                <c:pt idx="38">
                  <c:v>35247</c:v>
                </c:pt>
                <c:pt idx="39">
                  <c:v>35339</c:v>
                </c:pt>
                <c:pt idx="40">
                  <c:v>35431</c:v>
                </c:pt>
                <c:pt idx="41">
                  <c:v>35521</c:v>
                </c:pt>
                <c:pt idx="42">
                  <c:v>35612</c:v>
                </c:pt>
                <c:pt idx="43">
                  <c:v>35704</c:v>
                </c:pt>
                <c:pt idx="44">
                  <c:v>35796</c:v>
                </c:pt>
                <c:pt idx="45">
                  <c:v>35886</c:v>
                </c:pt>
                <c:pt idx="46">
                  <c:v>35977</c:v>
                </c:pt>
                <c:pt idx="47">
                  <c:v>36069</c:v>
                </c:pt>
                <c:pt idx="48">
                  <c:v>36161</c:v>
                </c:pt>
                <c:pt idx="49">
                  <c:v>36251</c:v>
                </c:pt>
                <c:pt idx="50">
                  <c:v>36342</c:v>
                </c:pt>
                <c:pt idx="51">
                  <c:v>36434</c:v>
                </c:pt>
                <c:pt idx="52">
                  <c:v>36526</c:v>
                </c:pt>
                <c:pt idx="53">
                  <c:v>36617</c:v>
                </c:pt>
                <c:pt idx="54">
                  <c:v>36708</c:v>
                </c:pt>
                <c:pt idx="55">
                  <c:v>36800</c:v>
                </c:pt>
                <c:pt idx="56">
                  <c:v>36892</c:v>
                </c:pt>
                <c:pt idx="57">
                  <c:v>36982</c:v>
                </c:pt>
                <c:pt idx="58">
                  <c:v>37073</c:v>
                </c:pt>
                <c:pt idx="59">
                  <c:v>37165</c:v>
                </c:pt>
                <c:pt idx="60">
                  <c:v>37257</c:v>
                </c:pt>
                <c:pt idx="61">
                  <c:v>37347</c:v>
                </c:pt>
                <c:pt idx="62">
                  <c:v>37438</c:v>
                </c:pt>
                <c:pt idx="63">
                  <c:v>37530</c:v>
                </c:pt>
                <c:pt idx="64">
                  <c:v>37622</c:v>
                </c:pt>
                <c:pt idx="65">
                  <c:v>37712</c:v>
                </c:pt>
                <c:pt idx="66">
                  <c:v>37803</c:v>
                </c:pt>
                <c:pt idx="67">
                  <c:v>37895</c:v>
                </c:pt>
                <c:pt idx="68">
                  <c:v>37987</c:v>
                </c:pt>
                <c:pt idx="69">
                  <c:v>38078</c:v>
                </c:pt>
                <c:pt idx="70">
                  <c:v>38169</c:v>
                </c:pt>
                <c:pt idx="71">
                  <c:v>38261</c:v>
                </c:pt>
                <c:pt idx="72">
                  <c:v>38353</c:v>
                </c:pt>
                <c:pt idx="73">
                  <c:v>38443</c:v>
                </c:pt>
                <c:pt idx="74">
                  <c:v>38534</c:v>
                </c:pt>
                <c:pt idx="75">
                  <c:v>38626</c:v>
                </c:pt>
                <c:pt idx="76">
                  <c:v>38718</c:v>
                </c:pt>
                <c:pt idx="77">
                  <c:v>38808</c:v>
                </c:pt>
                <c:pt idx="78">
                  <c:v>38899</c:v>
                </c:pt>
                <c:pt idx="79">
                  <c:v>38991</c:v>
                </c:pt>
                <c:pt idx="80">
                  <c:v>39083</c:v>
                </c:pt>
                <c:pt idx="81">
                  <c:v>39173</c:v>
                </c:pt>
                <c:pt idx="82">
                  <c:v>39264</c:v>
                </c:pt>
                <c:pt idx="83">
                  <c:v>39356</c:v>
                </c:pt>
                <c:pt idx="84">
                  <c:v>39448</c:v>
                </c:pt>
                <c:pt idx="85">
                  <c:v>39539</c:v>
                </c:pt>
                <c:pt idx="86">
                  <c:v>39630</c:v>
                </c:pt>
                <c:pt idx="87">
                  <c:v>39722</c:v>
                </c:pt>
                <c:pt idx="88">
                  <c:v>39814</c:v>
                </c:pt>
                <c:pt idx="89">
                  <c:v>39904</c:v>
                </c:pt>
                <c:pt idx="90">
                  <c:v>39995</c:v>
                </c:pt>
                <c:pt idx="91">
                  <c:v>40087</c:v>
                </c:pt>
                <c:pt idx="92">
                  <c:v>40179</c:v>
                </c:pt>
                <c:pt idx="93">
                  <c:v>40269</c:v>
                </c:pt>
                <c:pt idx="94">
                  <c:v>40360</c:v>
                </c:pt>
                <c:pt idx="95">
                  <c:v>40452</c:v>
                </c:pt>
                <c:pt idx="96">
                  <c:v>40544</c:v>
                </c:pt>
                <c:pt idx="97">
                  <c:v>40634</c:v>
                </c:pt>
                <c:pt idx="98">
                  <c:v>40725</c:v>
                </c:pt>
                <c:pt idx="99">
                  <c:v>40817</c:v>
                </c:pt>
                <c:pt idx="100">
                  <c:v>40909</c:v>
                </c:pt>
                <c:pt idx="101">
                  <c:v>41000</c:v>
                </c:pt>
                <c:pt idx="102">
                  <c:v>41091</c:v>
                </c:pt>
                <c:pt idx="103">
                  <c:v>41183</c:v>
                </c:pt>
                <c:pt idx="104">
                  <c:v>41275</c:v>
                </c:pt>
                <c:pt idx="105">
                  <c:v>41365</c:v>
                </c:pt>
                <c:pt idx="106">
                  <c:v>41456</c:v>
                </c:pt>
                <c:pt idx="107">
                  <c:v>41548</c:v>
                </c:pt>
              </c:numCache>
            </c:numRef>
          </c:cat>
          <c:val>
            <c:numRef>
              <c:f>Alt.2!$B$3:$B$110</c:f>
              <c:numCache>
                <c:formatCode>General</c:formatCode>
                <c:ptCount val="108"/>
                <c:pt idx="0">
                  <c:v>9.4724349684963141</c:v>
                </c:pt>
                <c:pt idx="1">
                  <c:v>9.806983697247313</c:v>
                </c:pt>
                <c:pt idx="2">
                  <c:v>9.7417197397397715</c:v>
                </c:pt>
                <c:pt idx="3">
                  <c:v>9.7668197066615896</c:v>
                </c:pt>
                <c:pt idx="4">
                  <c:v>9.5155181102386717</c:v>
                </c:pt>
                <c:pt idx="5">
                  <c:v>9.1142228656184745</c:v>
                </c:pt>
                <c:pt idx="6">
                  <c:v>9.1535371294725039</c:v>
                </c:pt>
                <c:pt idx="7">
                  <c:v>8.550192012288786</c:v>
                </c:pt>
                <c:pt idx="8">
                  <c:v>8.1879998955871756</c:v>
                </c:pt>
                <c:pt idx="9">
                  <c:v>7.9363014312720441</c:v>
                </c:pt>
                <c:pt idx="10">
                  <c:v>7.7772693798353627</c:v>
                </c:pt>
                <c:pt idx="11">
                  <c:v>7.4755704760939388</c:v>
                </c:pt>
                <c:pt idx="12">
                  <c:v>7.6345120332809397</c:v>
                </c:pt>
                <c:pt idx="13">
                  <c:v>7.320331810280492</c:v>
                </c:pt>
                <c:pt idx="14">
                  <c:v>7.3293274314892587</c:v>
                </c:pt>
                <c:pt idx="15">
                  <c:v>7.4592074592074589</c:v>
                </c:pt>
                <c:pt idx="16">
                  <c:v>7.4480011331848175</c:v>
                </c:pt>
                <c:pt idx="17">
                  <c:v>7.4210817795827957</c:v>
                </c:pt>
                <c:pt idx="18">
                  <c:v>7.2673863071740179</c:v>
                </c:pt>
                <c:pt idx="19">
                  <c:v>7.7957667945930593</c:v>
                </c:pt>
                <c:pt idx="20">
                  <c:v>8.209018484550997</c:v>
                </c:pt>
                <c:pt idx="21">
                  <c:v>8.6789077467099744</c:v>
                </c:pt>
                <c:pt idx="22">
                  <c:v>8.0925674701137353</c:v>
                </c:pt>
                <c:pt idx="23">
                  <c:v>8.7848883200304186</c:v>
                </c:pt>
                <c:pt idx="24">
                  <c:v>9.3825298507038823</c:v>
                </c:pt>
                <c:pt idx="25">
                  <c:v>9.3785256648268707</c:v>
                </c:pt>
                <c:pt idx="26">
                  <c:v>10.077745172231689</c:v>
                </c:pt>
                <c:pt idx="27">
                  <c:v>10.608224289502004</c:v>
                </c:pt>
                <c:pt idx="28">
                  <c:v>10.978728347937844</c:v>
                </c:pt>
                <c:pt idx="29">
                  <c:v>12.169798057720453</c:v>
                </c:pt>
                <c:pt idx="30">
                  <c:v>13.117926317491213</c:v>
                </c:pt>
                <c:pt idx="31">
                  <c:v>12.884123012515952</c:v>
                </c:pt>
                <c:pt idx="32">
                  <c:v>12.826319185355164</c:v>
                </c:pt>
                <c:pt idx="33">
                  <c:v>12.572908577006533</c:v>
                </c:pt>
                <c:pt idx="34">
                  <c:v>11.986316693616242</c:v>
                </c:pt>
                <c:pt idx="35">
                  <c:v>11.835864096336019</c:v>
                </c:pt>
                <c:pt idx="36">
                  <c:v>11.912917453986042</c:v>
                </c:pt>
                <c:pt idx="37">
                  <c:v>11.909901064907624</c:v>
                </c:pt>
                <c:pt idx="38">
                  <c:v>11.945233430126018</c:v>
                </c:pt>
                <c:pt idx="39">
                  <c:v>11.714557841770182</c:v>
                </c:pt>
                <c:pt idx="40">
                  <c:v>11.825140183471735</c:v>
                </c:pt>
                <c:pt idx="41">
                  <c:v>12.015102237179615</c:v>
                </c:pt>
                <c:pt idx="42">
                  <c:v>12.649503443056197</c:v>
                </c:pt>
                <c:pt idx="43">
                  <c:v>12.639377947155362</c:v>
                </c:pt>
                <c:pt idx="44">
                  <c:v>12.580911930174354</c:v>
                </c:pt>
                <c:pt idx="45">
                  <c:v>12.657690630451038</c:v>
                </c:pt>
                <c:pt idx="46">
                  <c:v>13.224246135662392</c:v>
                </c:pt>
                <c:pt idx="47">
                  <c:v>13.250452099231284</c:v>
                </c:pt>
                <c:pt idx="48">
                  <c:v>13.142054421826277</c:v>
                </c:pt>
                <c:pt idx="49">
                  <c:v>13.534752798405291</c:v>
                </c:pt>
                <c:pt idx="50">
                  <c:v>13.399524983528064</c:v>
                </c:pt>
                <c:pt idx="51">
                  <c:v>13.270550826070867</c:v>
                </c:pt>
                <c:pt idx="52">
                  <c:v>13.397121988280341</c:v>
                </c:pt>
                <c:pt idx="53">
                  <c:v>13.172470333270352</c:v>
                </c:pt>
                <c:pt idx="54">
                  <c:v>12.484973621384986</c:v>
                </c:pt>
                <c:pt idx="55">
                  <c:v>13.065957714527542</c:v>
                </c:pt>
                <c:pt idx="56">
                  <c:v>13.040670880819082</c:v>
                </c:pt>
                <c:pt idx="57">
                  <c:v>12.357721540165718</c:v>
                </c:pt>
                <c:pt idx="58">
                  <c:v>12.091272432841734</c:v>
                </c:pt>
                <c:pt idx="59">
                  <c:v>11.950225143488055</c:v>
                </c:pt>
                <c:pt idx="60">
                  <c:v>11.912341715892245</c:v>
                </c:pt>
                <c:pt idx="61">
                  <c:v>12.23911367213802</c:v>
                </c:pt>
                <c:pt idx="62">
                  <c:v>12.558765358081835</c:v>
                </c:pt>
                <c:pt idx="63">
                  <c:v>12.630373960927816</c:v>
                </c:pt>
                <c:pt idx="64">
                  <c:v>12.348157101017252</c:v>
                </c:pt>
                <c:pt idx="65">
                  <c:v>12.533032950469172</c:v>
                </c:pt>
                <c:pt idx="66">
                  <c:v>12.469130219193614</c:v>
                </c:pt>
                <c:pt idx="67">
                  <c:v>11.953403435315812</c:v>
                </c:pt>
                <c:pt idx="68">
                  <c:v>12.689569968496661</c:v>
                </c:pt>
                <c:pt idx="69">
                  <c:v>12.862510423947166</c:v>
                </c:pt>
                <c:pt idx="70">
                  <c:v>13.092044813247576</c:v>
                </c:pt>
                <c:pt idx="71">
                  <c:v>13.804096931884208</c:v>
                </c:pt>
                <c:pt idx="72">
                  <c:v>13.470715313373848</c:v>
                </c:pt>
                <c:pt idx="73">
                  <c:v>13.648219779864817</c:v>
                </c:pt>
                <c:pt idx="74">
                  <c:v>13.673039694210424</c:v>
                </c:pt>
                <c:pt idx="75">
                  <c:v>13.893372273716084</c:v>
                </c:pt>
                <c:pt idx="76">
                  <c:v>14.386842512635473</c:v>
                </c:pt>
                <c:pt idx="77">
                  <c:v>14.500786816280375</c:v>
                </c:pt>
                <c:pt idx="78">
                  <c:v>15.153600988672512</c:v>
                </c:pt>
                <c:pt idx="79">
                  <c:v>15.131030791661489</c:v>
                </c:pt>
                <c:pt idx="80">
                  <c:v>14.791142130726698</c:v>
                </c:pt>
                <c:pt idx="81">
                  <c:v>14.687616543362905</c:v>
                </c:pt>
                <c:pt idx="82">
                  <c:v>14.610096192878217</c:v>
                </c:pt>
                <c:pt idx="83">
                  <c:v>14.409479979005621</c:v>
                </c:pt>
                <c:pt idx="84">
                  <c:v>13.880000857765543</c:v>
                </c:pt>
                <c:pt idx="85">
                  <c:v>13.433851909065103</c:v>
                </c:pt>
                <c:pt idx="86">
                  <c:v>12.779049417841048</c:v>
                </c:pt>
                <c:pt idx="87">
                  <c:v>12.19790568897819</c:v>
                </c:pt>
                <c:pt idx="88">
                  <c:v>12.49000018173389</c:v>
                </c:pt>
                <c:pt idx="89">
                  <c:v>12.294846524511284</c:v>
                </c:pt>
                <c:pt idx="90">
                  <c:v>12.295328317403023</c:v>
                </c:pt>
                <c:pt idx="91">
                  <c:v>12.749486285722767</c:v>
                </c:pt>
                <c:pt idx="92">
                  <c:v>13.349952173658419</c:v>
                </c:pt>
                <c:pt idx="93">
                  <c:v>13.896072280501679</c:v>
                </c:pt>
                <c:pt idx="94">
                  <c:v>14.194586615271062</c:v>
                </c:pt>
                <c:pt idx="95">
                  <c:v>14.362477130512485</c:v>
                </c:pt>
                <c:pt idx="96">
                  <c:v>14.424229317380593</c:v>
                </c:pt>
                <c:pt idx="97">
                  <c:v>14.397878482964858</c:v>
                </c:pt>
                <c:pt idx="98">
                  <c:v>14.484281470580838</c:v>
                </c:pt>
                <c:pt idx="99">
                  <c:v>14.341757255350512</c:v>
                </c:pt>
                <c:pt idx="100">
                  <c:v>13.95081140975957</c:v>
                </c:pt>
                <c:pt idx="101">
                  <c:v>13.877523459758754</c:v>
                </c:pt>
                <c:pt idx="102">
                  <c:v>13.364820053807092</c:v>
                </c:pt>
                <c:pt idx="103">
                  <c:v>13.51161752353841</c:v>
                </c:pt>
                <c:pt idx="104">
                  <c:v>13.599406342747253</c:v>
                </c:pt>
                <c:pt idx="105">
                  <c:v>13.70260826836263</c:v>
                </c:pt>
                <c:pt idx="106">
                  <c:v>14.113804098196169</c:v>
                </c:pt>
                <c:pt idx="107">
                  <c:v>14.310591436179157</c:v>
                </c:pt>
              </c:numCache>
            </c:numRef>
          </c:val>
          <c:smooth val="0"/>
        </c:ser>
        <c:ser>
          <c:idx val="3"/>
          <c:order val="1"/>
          <c:tx>
            <c:strRef>
              <c:f>Alt.2!$C$2</c:f>
              <c:strCache>
                <c:ptCount val="1"/>
                <c:pt idx="0">
                  <c:v>Kvinnor</c:v>
                </c:pt>
              </c:strCache>
            </c:strRef>
          </c:tx>
          <c:spPr>
            <a:ln w="19050">
              <a:solidFill>
                <a:sysClr val="windowText" lastClr="000000"/>
              </a:solidFill>
              <a:prstDash val="solid"/>
            </a:ln>
          </c:spPr>
          <c:marker>
            <c:symbol val="none"/>
          </c:marker>
          <c:cat>
            <c:numRef>
              <c:f>Alt.2!$A$3:$A$110</c:f>
              <c:numCache>
                <c:formatCode>yyyy</c:formatCode>
                <c:ptCount val="108"/>
                <c:pt idx="0">
                  <c:v>31778</c:v>
                </c:pt>
                <c:pt idx="1">
                  <c:v>31868</c:v>
                </c:pt>
                <c:pt idx="2">
                  <c:v>31959</c:v>
                </c:pt>
                <c:pt idx="3">
                  <c:v>32051</c:v>
                </c:pt>
                <c:pt idx="4">
                  <c:v>32143</c:v>
                </c:pt>
                <c:pt idx="5">
                  <c:v>32234</c:v>
                </c:pt>
                <c:pt idx="6">
                  <c:v>32325</c:v>
                </c:pt>
                <c:pt idx="7">
                  <c:v>32417</c:v>
                </c:pt>
                <c:pt idx="8">
                  <c:v>32509</c:v>
                </c:pt>
                <c:pt idx="9">
                  <c:v>32599</c:v>
                </c:pt>
                <c:pt idx="10">
                  <c:v>32690</c:v>
                </c:pt>
                <c:pt idx="11">
                  <c:v>32782</c:v>
                </c:pt>
                <c:pt idx="12">
                  <c:v>32874</c:v>
                </c:pt>
                <c:pt idx="13">
                  <c:v>32964</c:v>
                </c:pt>
                <c:pt idx="14">
                  <c:v>33055</c:v>
                </c:pt>
                <c:pt idx="15">
                  <c:v>33147</c:v>
                </c:pt>
                <c:pt idx="16">
                  <c:v>33239</c:v>
                </c:pt>
                <c:pt idx="17">
                  <c:v>33329</c:v>
                </c:pt>
                <c:pt idx="18">
                  <c:v>33420</c:v>
                </c:pt>
                <c:pt idx="19">
                  <c:v>33512</c:v>
                </c:pt>
                <c:pt idx="20">
                  <c:v>33604</c:v>
                </c:pt>
                <c:pt idx="21">
                  <c:v>33695</c:v>
                </c:pt>
                <c:pt idx="22">
                  <c:v>33786</c:v>
                </c:pt>
                <c:pt idx="23">
                  <c:v>33878</c:v>
                </c:pt>
                <c:pt idx="24">
                  <c:v>33970</c:v>
                </c:pt>
                <c:pt idx="25">
                  <c:v>34060</c:v>
                </c:pt>
                <c:pt idx="26">
                  <c:v>34151</c:v>
                </c:pt>
                <c:pt idx="27">
                  <c:v>34243</c:v>
                </c:pt>
                <c:pt idx="28">
                  <c:v>34335</c:v>
                </c:pt>
                <c:pt idx="29">
                  <c:v>34425</c:v>
                </c:pt>
                <c:pt idx="30">
                  <c:v>34516</c:v>
                </c:pt>
                <c:pt idx="31">
                  <c:v>34608</c:v>
                </c:pt>
                <c:pt idx="32">
                  <c:v>34700</c:v>
                </c:pt>
                <c:pt idx="33">
                  <c:v>34790</c:v>
                </c:pt>
                <c:pt idx="34">
                  <c:v>34881</c:v>
                </c:pt>
                <c:pt idx="35">
                  <c:v>34973</c:v>
                </c:pt>
                <c:pt idx="36">
                  <c:v>35065</c:v>
                </c:pt>
                <c:pt idx="37">
                  <c:v>35156</c:v>
                </c:pt>
                <c:pt idx="38">
                  <c:v>35247</c:v>
                </c:pt>
                <c:pt idx="39">
                  <c:v>35339</c:v>
                </c:pt>
                <c:pt idx="40">
                  <c:v>35431</c:v>
                </c:pt>
                <c:pt idx="41">
                  <c:v>35521</c:v>
                </c:pt>
                <c:pt idx="42">
                  <c:v>35612</c:v>
                </c:pt>
                <c:pt idx="43">
                  <c:v>35704</c:v>
                </c:pt>
                <c:pt idx="44">
                  <c:v>35796</c:v>
                </c:pt>
                <c:pt idx="45">
                  <c:v>35886</c:v>
                </c:pt>
                <c:pt idx="46">
                  <c:v>35977</c:v>
                </c:pt>
                <c:pt idx="47">
                  <c:v>36069</c:v>
                </c:pt>
                <c:pt idx="48">
                  <c:v>36161</c:v>
                </c:pt>
                <c:pt idx="49">
                  <c:v>36251</c:v>
                </c:pt>
                <c:pt idx="50">
                  <c:v>36342</c:v>
                </c:pt>
                <c:pt idx="51">
                  <c:v>36434</c:v>
                </c:pt>
                <c:pt idx="52">
                  <c:v>36526</c:v>
                </c:pt>
                <c:pt idx="53">
                  <c:v>36617</c:v>
                </c:pt>
                <c:pt idx="54">
                  <c:v>36708</c:v>
                </c:pt>
                <c:pt idx="55">
                  <c:v>36800</c:v>
                </c:pt>
                <c:pt idx="56">
                  <c:v>36892</c:v>
                </c:pt>
                <c:pt idx="57">
                  <c:v>36982</c:v>
                </c:pt>
                <c:pt idx="58">
                  <c:v>37073</c:v>
                </c:pt>
                <c:pt idx="59">
                  <c:v>37165</c:v>
                </c:pt>
                <c:pt idx="60">
                  <c:v>37257</c:v>
                </c:pt>
                <c:pt idx="61">
                  <c:v>37347</c:v>
                </c:pt>
                <c:pt idx="62">
                  <c:v>37438</c:v>
                </c:pt>
                <c:pt idx="63">
                  <c:v>37530</c:v>
                </c:pt>
                <c:pt idx="64">
                  <c:v>37622</c:v>
                </c:pt>
                <c:pt idx="65">
                  <c:v>37712</c:v>
                </c:pt>
                <c:pt idx="66">
                  <c:v>37803</c:v>
                </c:pt>
                <c:pt idx="67">
                  <c:v>37895</c:v>
                </c:pt>
                <c:pt idx="68">
                  <c:v>37987</c:v>
                </c:pt>
                <c:pt idx="69">
                  <c:v>38078</c:v>
                </c:pt>
                <c:pt idx="70">
                  <c:v>38169</c:v>
                </c:pt>
                <c:pt idx="71">
                  <c:v>38261</c:v>
                </c:pt>
                <c:pt idx="72">
                  <c:v>38353</c:v>
                </c:pt>
                <c:pt idx="73">
                  <c:v>38443</c:v>
                </c:pt>
                <c:pt idx="74">
                  <c:v>38534</c:v>
                </c:pt>
                <c:pt idx="75">
                  <c:v>38626</c:v>
                </c:pt>
                <c:pt idx="76">
                  <c:v>38718</c:v>
                </c:pt>
                <c:pt idx="77">
                  <c:v>38808</c:v>
                </c:pt>
                <c:pt idx="78">
                  <c:v>38899</c:v>
                </c:pt>
                <c:pt idx="79">
                  <c:v>38991</c:v>
                </c:pt>
                <c:pt idx="80">
                  <c:v>39083</c:v>
                </c:pt>
                <c:pt idx="81">
                  <c:v>39173</c:v>
                </c:pt>
                <c:pt idx="82">
                  <c:v>39264</c:v>
                </c:pt>
                <c:pt idx="83">
                  <c:v>39356</c:v>
                </c:pt>
                <c:pt idx="84">
                  <c:v>39448</c:v>
                </c:pt>
                <c:pt idx="85">
                  <c:v>39539</c:v>
                </c:pt>
                <c:pt idx="86">
                  <c:v>39630</c:v>
                </c:pt>
                <c:pt idx="87">
                  <c:v>39722</c:v>
                </c:pt>
                <c:pt idx="88">
                  <c:v>39814</c:v>
                </c:pt>
                <c:pt idx="89">
                  <c:v>39904</c:v>
                </c:pt>
                <c:pt idx="90">
                  <c:v>39995</c:v>
                </c:pt>
                <c:pt idx="91">
                  <c:v>40087</c:v>
                </c:pt>
                <c:pt idx="92">
                  <c:v>40179</c:v>
                </c:pt>
                <c:pt idx="93">
                  <c:v>40269</c:v>
                </c:pt>
                <c:pt idx="94">
                  <c:v>40360</c:v>
                </c:pt>
                <c:pt idx="95">
                  <c:v>40452</c:v>
                </c:pt>
                <c:pt idx="96">
                  <c:v>40544</c:v>
                </c:pt>
                <c:pt idx="97">
                  <c:v>40634</c:v>
                </c:pt>
                <c:pt idx="98">
                  <c:v>40725</c:v>
                </c:pt>
                <c:pt idx="99">
                  <c:v>40817</c:v>
                </c:pt>
                <c:pt idx="100">
                  <c:v>40909</c:v>
                </c:pt>
                <c:pt idx="101">
                  <c:v>41000</c:v>
                </c:pt>
                <c:pt idx="102">
                  <c:v>41091</c:v>
                </c:pt>
                <c:pt idx="103">
                  <c:v>41183</c:v>
                </c:pt>
                <c:pt idx="104">
                  <c:v>41275</c:v>
                </c:pt>
                <c:pt idx="105">
                  <c:v>41365</c:v>
                </c:pt>
                <c:pt idx="106">
                  <c:v>41456</c:v>
                </c:pt>
                <c:pt idx="107">
                  <c:v>41548</c:v>
                </c:pt>
              </c:numCache>
            </c:numRef>
          </c:cat>
          <c:val>
            <c:numRef>
              <c:f>Alt.2!$C$3:$C$110</c:f>
              <c:numCache>
                <c:formatCode>General</c:formatCode>
                <c:ptCount val="108"/>
                <c:pt idx="0">
                  <c:v>14.005312921290972</c:v>
                </c:pt>
                <c:pt idx="1">
                  <c:v>14.424765830958389</c:v>
                </c:pt>
                <c:pt idx="2">
                  <c:v>14.407030663743079</c:v>
                </c:pt>
                <c:pt idx="3">
                  <c:v>14.445281742662791</c:v>
                </c:pt>
                <c:pt idx="4">
                  <c:v>14.382527997206559</c:v>
                </c:pt>
                <c:pt idx="5">
                  <c:v>14.495600869794698</c:v>
                </c:pt>
                <c:pt idx="6">
                  <c:v>14.362898126319926</c:v>
                </c:pt>
                <c:pt idx="7">
                  <c:v>14.358742241462361</c:v>
                </c:pt>
                <c:pt idx="8">
                  <c:v>14.138880150388944</c:v>
                </c:pt>
                <c:pt idx="9">
                  <c:v>13.515546917214156</c:v>
                </c:pt>
                <c:pt idx="10">
                  <c:v>13.620898103121052</c:v>
                </c:pt>
                <c:pt idx="11">
                  <c:v>13.322086921039606</c:v>
                </c:pt>
                <c:pt idx="12">
                  <c:v>13.114785481744077</c:v>
                </c:pt>
                <c:pt idx="13">
                  <c:v>13.007080027673206</c:v>
                </c:pt>
                <c:pt idx="14">
                  <c:v>12.797755777955938</c:v>
                </c:pt>
                <c:pt idx="15">
                  <c:v>12.528619529888074</c:v>
                </c:pt>
                <c:pt idx="16">
                  <c:v>12.374177583214328</c:v>
                </c:pt>
                <c:pt idx="17">
                  <c:v>12.324520149235893</c:v>
                </c:pt>
                <c:pt idx="18">
                  <c:v>12.241158818680878</c:v>
                </c:pt>
                <c:pt idx="19">
                  <c:v>12.303928600625946</c:v>
                </c:pt>
                <c:pt idx="20">
                  <c:v>12.70818041926799</c:v>
                </c:pt>
                <c:pt idx="21">
                  <c:v>12.907733590659618</c:v>
                </c:pt>
                <c:pt idx="22">
                  <c:v>12.708963284226678</c:v>
                </c:pt>
                <c:pt idx="23">
                  <c:v>12.711095013981241</c:v>
                </c:pt>
                <c:pt idx="24">
                  <c:v>12.7791279602923</c:v>
                </c:pt>
                <c:pt idx="25">
                  <c:v>12.615890577543338</c:v>
                </c:pt>
                <c:pt idx="26">
                  <c:v>13.178693301167261</c:v>
                </c:pt>
                <c:pt idx="27">
                  <c:v>13.761880410081462</c:v>
                </c:pt>
                <c:pt idx="28">
                  <c:v>13.860407537426228</c:v>
                </c:pt>
                <c:pt idx="29">
                  <c:v>14.671855091016766</c:v>
                </c:pt>
                <c:pt idx="30">
                  <c:v>14.785683119016454</c:v>
                </c:pt>
                <c:pt idx="31">
                  <c:v>15.389813199438318</c:v>
                </c:pt>
                <c:pt idx="32">
                  <c:v>15.766624514002705</c:v>
                </c:pt>
                <c:pt idx="33">
                  <c:v>16.458452683382845</c:v>
                </c:pt>
                <c:pt idx="34">
                  <c:v>16.09055598299388</c:v>
                </c:pt>
                <c:pt idx="35">
                  <c:v>15.609588525392462</c:v>
                </c:pt>
                <c:pt idx="36">
                  <c:v>15.950436659593439</c:v>
                </c:pt>
                <c:pt idx="37">
                  <c:v>15.534775634522106</c:v>
                </c:pt>
                <c:pt idx="38">
                  <c:v>15.731495148258478</c:v>
                </c:pt>
                <c:pt idx="39">
                  <c:v>16.32514714507165</c:v>
                </c:pt>
                <c:pt idx="40">
                  <c:v>16.432014107596281</c:v>
                </c:pt>
                <c:pt idx="41">
                  <c:v>16.305505676772455</c:v>
                </c:pt>
                <c:pt idx="42">
                  <c:v>17.460644684935371</c:v>
                </c:pt>
                <c:pt idx="43">
                  <c:v>17.459086074506196</c:v>
                </c:pt>
                <c:pt idx="44">
                  <c:v>17.795720848837117</c:v>
                </c:pt>
                <c:pt idx="45">
                  <c:v>17.871453351478717</c:v>
                </c:pt>
                <c:pt idx="46">
                  <c:v>18.6042440155598</c:v>
                </c:pt>
                <c:pt idx="47">
                  <c:v>18.951403392793559</c:v>
                </c:pt>
                <c:pt idx="48">
                  <c:v>18.834776494266304</c:v>
                </c:pt>
                <c:pt idx="49">
                  <c:v>19.279655967570303</c:v>
                </c:pt>
                <c:pt idx="50">
                  <c:v>18.215002035798278</c:v>
                </c:pt>
                <c:pt idx="51">
                  <c:v>18.156416235819385</c:v>
                </c:pt>
                <c:pt idx="52">
                  <c:v>17.618764517996343</c:v>
                </c:pt>
                <c:pt idx="53">
                  <c:v>17.737153969147784</c:v>
                </c:pt>
                <c:pt idx="54">
                  <c:v>17.469465754337708</c:v>
                </c:pt>
                <c:pt idx="55">
                  <c:v>17.514988709332126</c:v>
                </c:pt>
                <c:pt idx="56">
                  <c:v>17.692453407783901</c:v>
                </c:pt>
                <c:pt idx="57">
                  <c:v>17.247257616449286</c:v>
                </c:pt>
                <c:pt idx="58">
                  <c:v>17.107972892332821</c:v>
                </c:pt>
                <c:pt idx="59">
                  <c:v>16.91025084634957</c:v>
                </c:pt>
                <c:pt idx="60">
                  <c:v>16.969662004044853</c:v>
                </c:pt>
                <c:pt idx="61">
                  <c:v>17.021017077489262</c:v>
                </c:pt>
                <c:pt idx="62">
                  <c:v>17.604843958632863</c:v>
                </c:pt>
                <c:pt idx="63">
                  <c:v>17.298883145350434</c:v>
                </c:pt>
                <c:pt idx="64">
                  <c:v>17.408123714789372</c:v>
                </c:pt>
                <c:pt idx="65">
                  <c:v>17.299008545125066</c:v>
                </c:pt>
                <c:pt idx="66">
                  <c:v>16.535896212719937</c:v>
                </c:pt>
                <c:pt idx="67">
                  <c:v>17.097876765860843</c:v>
                </c:pt>
                <c:pt idx="68">
                  <c:v>16.899490460218818</c:v>
                </c:pt>
                <c:pt idx="69">
                  <c:v>17.07430815243147</c:v>
                </c:pt>
                <c:pt idx="70">
                  <c:v>17.558904876591129</c:v>
                </c:pt>
                <c:pt idx="71">
                  <c:v>17.24217007624312</c:v>
                </c:pt>
                <c:pt idx="72">
                  <c:v>17.535705665349351</c:v>
                </c:pt>
                <c:pt idx="73">
                  <c:v>17.488706219356452</c:v>
                </c:pt>
                <c:pt idx="74">
                  <c:v>17.57725709954466</c:v>
                </c:pt>
                <c:pt idx="75">
                  <c:v>17.864985729354714</c:v>
                </c:pt>
                <c:pt idx="76">
                  <c:v>18.181504157038379</c:v>
                </c:pt>
                <c:pt idx="77">
                  <c:v>18.474004013838311</c:v>
                </c:pt>
                <c:pt idx="78">
                  <c:v>19.182008710885167</c:v>
                </c:pt>
                <c:pt idx="79">
                  <c:v>19.209543939877001</c:v>
                </c:pt>
                <c:pt idx="80">
                  <c:v>19.530803381142867</c:v>
                </c:pt>
                <c:pt idx="81">
                  <c:v>19.653607790205879</c:v>
                </c:pt>
                <c:pt idx="82">
                  <c:v>19.580903607523801</c:v>
                </c:pt>
                <c:pt idx="83">
                  <c:v>19.465833467478298</c:v>
                </c:pt>
                <c:pt idx="84">
                  <c:v>18.902011318952734</c:v>
                </c:pt>
                <c:pt idx="85">
                  <c:v>18.480463383052122</c:v>
                </c:pt>
                <c:pt idx="86">
                  <c:v>18.283227887325772</c:v>
                </c:pt>
                <c:pt idx="87">
                  <c:v>17.82510444899366</c:v>
                </c:pt>
                <c:pt idx="88">
                  <c:v>17.611298247119652</c:v>
                </c:pt>
                <c:pt idx="89">
                  <c:v>17.356010658451392</c:v>
                </c:pt>
                <c:pt idx="90">
                  <c:v>16.566544244696452</c:v>
                </c:pt>
                <c:pt idx="91">
                  <c:v>17.160544750044245</c:v>
                </c:pt>
                <c:pt idx="92">
                  <c:v>17.415549686599313</c:v>
                </c:pt>
                <c:pt idx="93">
                  <c:v>17.772028124433266</c:v>
                </c:pt>
                <c:pt idx="94">
                  <c:v>17.886166758016696</c:v>
                </c:pt>
                <c:pt idx="95">
                  <c:v>17.994730182544856</c:v>
                </c:pt>
                <c:pt idx="96">
                  <c:v>18.220280460743783</c:v>
                </c:pt>
                <c:pt idx="97">
                  <c:v>18.174421176521822</c:v>
                </c:pt>
                <c:pt idx="98">
                  <c:v>18.753119597769714</c:v>
                </c:pt>
                <c:pt idx="99">
                  <c:v>18.653311900938281</c:v>
                </c:pt>
                <c:pt idx="100">
                  <c:v>17.980341817371208</c:v>
                </c:pt>
                <c:pt idx="101">
                  <c:v>17.999021402759162</c:v>
                </c:pt>
                <c:pt idx="102">
                  <c:v>17.649768525586584</c:v>
                </c:pt>
                <c:pt idx="103">
                  <c:v>17.704339213584873</c:v>
                </c:pt>
                <c:pt idx="104">
                  <c:v>18.290807985998896</c:v>
                </c:pt>
                <c:pt idx="105">
                  <c:v>18.465376692364931</c:v>
                </c:pt>
                <c:pt idx="106">
                  <c:v>18.491673677623719</c:v>
                </c:pt>
                <c:pt idx="107">
                  <c:v>18.471250273767897</c:v>
                </c:pt>
              </c:numCache>
            </c:numRef>
          </c:val>
          <c:smooth val="0"/>
        </c:ser>
        <c:dLbls>
          <c:showLegendKey val="0"/>
          <c:showVal val="0"/>
          <c:showCatName val="0"/>
          <c:showSerName val="0"/>
          <c:showPercent val="0"/>
          <c:showBubbleSize val="0"/>
        </c:dLbls>
        <c:marker val="1"/>
        <c:smooth val="0"/>
        <c:axId val="204973568"/>
        <c:axId val="204975104"/>
      </c:lineChart>
      <c:dateAx>
        <c:axId val="204973568"/>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4975104"/>
        <c:crosses val="autoZero"/>
        <c:auto val="1"/>
        <c:lblOffset val="100"/>
        <c:baseTimeUnit val="months"/>
        <c:majorUnit val="2"/>
        <c:majorTimeUnit val="years"/>
      </c:dateAx>
      <c:valAx>
        <c:axId val="204975104"/>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4973568"/>
        <c:crossesAt val="1"/>
        <c:crossBetween val="between"/>
      </c:valAx>
      <c:spPr>
        <a:noFill/>
        <a:ln w="3175">
          <a:solidFill>
            <a:srgbClr val="000000"/>
          </a:solidFill>
          <a:prstDash val="solid"/>
        </a:ln>
      </c:spPr>
    </c:plotArea>
    <c:legend>
      <c:legendPos val="b"/>
      <c:layout>
        <c:manualLayout>
          <c:xMode val="edge"/>
          <c:yMode val="edge"/>
          <c:x val="0.6321848817403285"/>
          <c:y val="0.62523476232137654"/>
          <c:w val="0.29169225071214727"/>
          <c:h val="0.17291593759113444"/>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0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9.2079107422414763E-2"/>
          <c:y val="3.2000000000000001E-2"/>
          <c:w val="0.85413967010666747"/>
          <c:h val="0.82288950899376734"/>
        </c:manualLayout>
      </c:layout>
      <c:scatterChart>
        <c:scatterStyle val="lineMarker"/>
        <c:varyColors val="0"/>
        <c:ser>
          <c:idx val="0"/>
          <c:order val="0"/>
          <c:spPr>
            <a:ln w="12700">
              <a:solidFill>
                <a:srgbClr val="000000"/>
              </a:solidFill>
              <a:prstDash val="solid"/>
            </a:ln>
          </c:spPr>
          <c:marker>
            <c:symbol val="none"/>
          </c:marker>
          <c:xVal>
            <c:numRef>
              <c:f>Datablad!$B$4:$B$135</c:f>
              <c:numCache>
                <c:formatCode>0.00</c:formatCode>
                <c:ptCount val="132"/>
                <c:pt idx="0">
                  <c:v>2.9704226328716299</c:v>
                </c:pt>
                <c:pt idx="1">
                  <c:v>3.1486417543624099</c:v>
                </c:pt>
                <c:pt idx="2">
                  <c:v>3.4171428516107101</c:v>
                </c:pt>
                <c:pt idx="3">
                  <c:v>3.7644355945240302</c:v>
                </c:pt>
                <c:pt idx="4">
                  <c:v>3.9678546946324702</c:v>
                </c:pt>
                <c:pt idx="5">
                  <c:v>4.0507082545179802</c:v>
                </c:pt>
                <c:pt idx="6">
                  <c:v>4.12922850384318</c:v>
                </c:pt>
                <c:pt idx="7">
                  <c:v>4.2217244189960601</c:v>
                </c:pt>
                <c:pt idx="8">
                  <c:v>4.3420942085146699</c:v>
                </c:pt>
                <c:pt idx="9">
                  <c:v>4.5200455092957004</c:v>
                </c:pt>
                <c:pt idx="10">
                  <c:v>4.60318869727163</c:v>
                </c:pt>
                <c:pt idx="11">
                  <c:v>4.5037881826173001</c:v>
                </c:pt>
                <c:pt idx="12">
                  <c:v>4.3144601402882596</c:v>
                </c:pt>
                <c:pt idx="13">
                  <c:v>4.1407819915423696</c:v>
                </c:pt>
                <c:pt idx="14">
                  <c:v>4.0100012821253204</c:v>
                </c:pt>
                <c:pt idx="15">
                  <c:v>3.9104558971157202</c:v>
                </c:pt>
                <c:pt idx="16">
                  <c:v>3.8554115563363802</c:v>
                </c:pt>
                <c:pt idx="17">
                  <c:v>3.74524238946216</c:v>
                </c:pt>
                <c:pt idx="18">
                  <c:v>3.6005223052964399</c:v>
                </c:pt>
                <c:pt idx="19">
                  <c:v>3.5339679051648498</c:v>
                </c:pt>
                <c:pt idx="20">
                  <c:v>3.5193366447431602</c:v>
                </c:pt>
                <c:pt idx="21">
                  <c:v>3.43042682850015</c:v>
                </c:pt>
                <c:pt idx="22">
                  <c:v>3.34919898382425</c:v>
                </c:pt>
                <c:pt idx="23">
                  <c:v>3.24980644142039</c:v>
                </c:pt>
                <c:pt idx="24">
                  <c:v>3.07223010593568</c:v>
                </c:pt>
                <c:pt idx="25">
                  <c:v>2.92504086028248</c:v>
                </c:pt>
                <c:pt idx="26">
                  <c:v>2.77566090539985</c:v>
                </c:pt>
                <c:pt idx="27">
                  <c:v>2.6161263783461699</c:v>
                </c:pt>
                <c:pt idx="28">
                  <c:v>2.5225260710455299</c:v>
                </c:pt>
                <c:pt idx="29">
                  <c:v>2.46779468369777</c:v>
                </c:pt>
                <c:pt idx="30">
                  <c:v>2.3522580131187798</c:v>
                </c:pt>
                <c:pt idx="31">
                  <c:v>2.24703641862286</c:v>
                </c:pt>
                <c:pt idx="32">
                  <c:v>2.1940037220879098</c:v>
                </c:pt>
                <c:pt idx="33">
                  <c:v>2.16344284992139</c:v>
                </c:pt>
                <c:pt idx="34">
                  <c:v>2.1290775978158898</c:v>
                </c:pt>
                <c:pt idx="35">
                  <c:v>2.1060669162699699</c:v>
                </c:pt>
                <c:pt idx="36">
                  <c:v>2.1150119772376099</c:v>
                </c:pt>
                <c:pt idx="37">
                  <c:v>2.16891489937511</c:v>
                </c:pt>
                <c:pt idx="38">
                  <c:v>2.3865048423985802</c:v>
                </c:pt>
                <c:pt idx="39">
                  <c:v>2.7414924943323098</c:v>
                </c:pt>
                <c:pt idx="40">
                  <c:v>3.1150708712651198</c:v>
                </c:pt>
                <c:pt idx="41">
                  <c:v>3.5104889552826699</c:v>
                </c:pt>
                <c:pt idx="42">
                  <c:v>4.0181783256669403</c:v>
                </c:pt>
                <c:pt idx="43">
                  <c:v>4.6548113651190803</c:v>
                </c:pt>
                <c:pt idx="44">
                  <c:v>5.3802493446989201</c:v>
                </c:pt>
                <c:pt idx="45">
                  <c:v>6.1574732951371898</c:v>
                </c:pt>
                <c:pt idx="46">
                  <c:v>6.8694170135468804</c:v>
                </c:pt>
                <c:pt idx="47">
                  <c:v>7.6573654060575898</c:v>
                </c:pt>
                <c:pt idx="48">
                  <c:v>8.7335348617589901</c:v>
                </c:pt>
                <c:pt idx="49">
                  <c:v>9.9084485336361396</c:v>
                </c:pt>
                <c:pt idx="50">
                  <c:v>10.7508120440779</c:v>
                </c:pt>
                <c:pt idx="51">
                  <c:v>11.051184141654501</c:v>
                </c:pt>
                <c:pt idx="52">
                  <c:v>10.888242404171001</c:v>
                </c:pt>
                <c:pt idx="53">
                  <c:v>10.561348633736401</c:v>
                </c:pt>
                <c:pt idx="54">
                  <c:v>10.3756253825486</c:v>
                </c:pt>
                <c:pt idx="55">
                  <c:v>10.2503381255167</c:v>
                </c:pt>
                <c:pt idx="56">
                  <c:v>9.9954242649035603</c:v>
                </c:pt>
                <c:pt idx="57">
                  <c:v>9.7613762832841999</c:v>
                </c:pt>
                <c:pt idx="58">
                  <c:v>9.7868476205162107</c:v>
                </c:pt>
                <c:pt idx="59">
                  <c:v>9.9914740997850195</c:v>
                </c:pt>
                <c:pt idx="60">
                  <c:v>10.255335657697</c:v>
                </c:pt>
                <c:pt idx="61">
                  <c:v>10.5487480878746</c:v>
                </c:pt>
                <c:pt idx="62">
                  <c:v>10.860390812835201</c:v>
                </c:pt>
                <c:pt idx="63">
                  <c:v>11.166894370254299</c:v>
                </c:pt>
                <c:pt idx="64">
                  <c:v>11.389945415839099</c:v>
                </c:pt>
                <c:pt idx="65">
                  <c:v>11.263706199781501</c:v>
                </c:pt>
                <c:pt idx="66">
                  <c:v>10.774738806021601</c:v>
                </c:pt>
                <c:pt idx="67">
                  <c:v>10.168415233426201</c:v>
                </c:pt>
                <c:pt idx="68">
                  <c:v>9.7019738929027106</c:v>
                </c:pt>
                <c:pt idx="69">
                  <c:v>9.3765594006477304</c:v>
                </c:pt>
                <c:pt idx="70">
                  <c:v>9.03158801303206</c:v>
                </c:pt>
                <c:pt idx="71">
                  <c:v>8.6578063816133195</c:v>
                </c:pt>
                <c:pt idx="72">
                  <c:v>8.3008369248690208</c:v>
                </c:pt>
                <c:pt idx="73">
                  <c:v>8.0076569661559596</c:v>
                </c:pt>
                <c:pt idx="74">
                  <c:v>7.74278936908249</c:v>
                </c:pt>
                <c:pt idx="75">
                  <c:v>7.4997963225054596</c:v>
                </c:pt>
                <c:pt idx="76">
                  <c:v>7.1998486565644102</c:v>
                </c:pt>
                <c:pt idx="77">
                  <c:v>6.8129616494264598</c:v>
                </c:pt>
                <c:pt idx="78">
                  <c:v>6.3897251029519397</c:v>
                </c:pt>
                <c:pt idx="79">
                  <c:v>6.0529138225253396</c:v>
                </c:pt>
                <c:pt idx="80">
                  <c:v>5.83843833647758</c:v>
                </c:pt>
                <c:pt idx="81">
                  <c:v>5.76227265907412</c:v>
                </c:pt>
                <c:pt idx="82">
                  <c:v>5.8238416059525404</c:v>
                </c:pt>
                <c:pt idx="83">
                  <c:v>5.8582361433679297</c:v>
                </c:pt>
                <c:pt idx="84">
                  <c:v>5.8296684333125102</c:v>
                </c:pt>
                <c:pt idx="85">
                  <c:v>5.8780215515681702</c:v>
                </c:pt>
                <c:pt idx="86">
                  <c:v>6.0174595656126302</c:v>
                </c:pt>
                <c:pt idx="87">
                  <c:v>6.1430123817312401</c:v>
                </c:pt>
                <c:pt idx="88">
                  <c:v>6.2418143180655896</c:v>
                </c:pt>
                <c:pt idx="89">
                  <c:v>6.3729048369846</c:v>
                </c:pt>
                <c:pt idx="90">
                  <c:v>6.6377097663039502</c:v>
                </c:pt>
                <c:pt idx="91">
                  <c:v>7.0192271627602603</c:v>
                </c:pt>
                <c:pt idx="92">
                  <c:v>7.311901723718</c:v>
                </c:pt>
                <c:pt idx="93">
                  <c:v>7.4242508676696204</c:v>
                </c:pt>
                <c:pt idx="94">
                  <c:v>7.41178497031781</c:v>
                </c:pt>
                <c:pt idx="95">
                  <c:v>7.3896167287521601</c:v>
                </c:pt>
                <c:pt idx="96">
                  <c:v>7.4853227510258504</c:v>
                </c:pt>
                <c:pt idx="97">
                  <c:v>7.6638733132731804</c:v>
                </c:pt>
                <c:pt idx="98">
                  <c:v>7.7310594895014004</c:v>
                </c:pt>
                <c:pt idx="99">
                  <c:v>7.6478365547954796</c:v>
                </c:pt>
                <c:pt idx="100">
                  <c:v>7.48672513303974</c:v>
                </c:pt>
                <c:pt idx="101">
                  <c:v>7.2352418707123398</c:v>
                </c:pt>
                <c:pt idx="102">
                  <c:v>6.8857405541281</c:v>
                </c:pt>
                <c:pt idx="103">
                  <c:v>6.5930921756377803</c:v>
                </c:pt>
                <c:pt idx="104">
                  <c:v>6.33886529153291</c:v>
                </c:pt>
                <c:pt idx="105">
                  <c:v>6.0989631982456798</c:v>
                </c:pt>
                <c:pt idx="106">
                  <c:v>6.0182995621876003</c:v>
                </c:pt>
                <c:pt idx="107">
                  <c:v>6.0008870292890704</c:v>
                </c:pt>
                <c:pt idx="108">
                  <c:v>5.9312199714747802</c:v>
                </c:pt>
                <c:pt idx="109">
                  <c:v>5.96563838025968</c:v>
                </c:pt>
                <c:pt idx="110">
                  <c:v>6.2369704822451801</c:v>
                </c:pt>
                <c:pt idx="111">
                  <c:v>6.7187761274789901</c:v>
                </c:pt>
                <c:pt idx="112">
                  <c:v>7.4577941577611098</c:v>
                </c:pt>
                <c:pt idx="113">
                  <c:v>8.1947606237423702</c:v>
                </c:pt>
                <c:pt idx="114">
                  <c:v>8.6543480928240299</c:v>
                </c:pt>
                <c:pt idx="115">
                  <c:v>8.8565870691478707</c:v>
                </c:pt>
                <c:pt idx="116">
                  <c:v>8.8775138611640507</c:v>
                </c:pt>
                <c:pt idx="117">
                  <c:v>8.7382885293751595</c:v>
                </c:pt>
                <c:pt idx="118">
                  <c:v>8.4585788668550901</c:v>
                </c:pt>
                <c:pt idx="119">
                  <c:v>8.1440560792748204</c:v>
                </c:pt>
                <c:pt idx="120">
                  <c:v>7.8927336580378498</c:v>
                </c:pt>
                <c:pt idx="121">
                  <c:v>7.7449489548621804</c:v>
                </c:pt>
                <c:pt idx="122">
                  <c:v>7.6899555245926798</c:v>
                </c:pt>
                <c:pt idx="123">
                  <c:v>7.7099553567779697</c:v>
                </c:pt>
                <c:pt idx="124">
                  <c:v>7.75888516426732</c:v>
                </c:pt>
                <c:pt idx="125">
                  <c:v>7.8694084787913701</c:v>
                </c:pt>
                <c:pt idx="126">
                  <c:v>8.0431238998330894</c:v>
                </c:pt>
                <c:pt idx="127">
                  <c:v>8.1479505628164404</c:v>
                </c:pt>
                <c:pt idx="128">
                  <c:v>8.1333458713250995</c:v>
                </c:pt>
                <c:pt idx="129">
                  <c:v>8.0394547713695204</c:v>
                </c:pt>
                <c:pt idx="130">
                  <c:v>7.9542957240918604</c:v>
                </c:pt>
                <c:pt idx="131">
                  <c:v>7.9163826049888604</c:v>
                </c:pt>
              </c:numCache>
            </c:numRef>
          </c:xVal>
          <c:yVal>
            <c:numRef>
              <c:f>Datablad!$C$4:$C$135</c:f>
              <c:numCache>
                <c:formatCode>0.00</c:formatCode>
                <c:ptCount val="132"/>
                <c:pt idx="0">
                  <c:v>0.35643935999999998</c:v>
                </c:pt>
                <c:pt idx="1">
                  <c:v>0.32851026999999999</c:v>
                </c:pt>
                <c:pt idx="2">
                  <c:v>0.29740726000000001</c:v>
                </c:pt>
                <c:pt idx="3">
                  <c:v>0.26902947999999999</c:v>
                </c:pt>
                <c:pt idx="4">
                  <c:v>0.24447332999999999</c:v>
                </c:pt>
                <c:pt idx="5">
                  <c:v>0.22984117000000001</c:v>
                </c:pt>
                <c:pt idx="6">
                  <c:v>0.22213748</c:v>
                </c:pt>
                <c:pt idx="7">
                  <c:v>0.21867606000000001</c:v>
                </c:pt>
                <c:pt idx="8">
                  <c:v>0.22007930000000001</c:v>
                </c:pt>
                <c:pt idx="9">
                  <c:v>0.22484694999999999</c:v>
                </c:pt>
                <c:pt idx="10">
                  <c:v>0.23668295</c:v>
                </c:pt>
                <c:pt idx="11">
                  <c:v>0.25351833000000001</c:v>
                </c:pt>
                <c:pt idx="12">
                  <c:v>0.27117036999999999</c:v>
                </c:pt>
                <c:pt idx="13">
                  <c:v>0.29270942</c:v>
                </c:pt>
                <c:pt idx="14">
                  <c:v>0.31427427000000002</c:v>
                </c:pt>
                <c:pt idx="15">
                  <c:v>0.33093297999999999</c:v>
                </c:pt>
                <c:pt idx="16">
                  <c:v>0.34522891999999999</c:v>
                </c:pt>
                <c:pt idx="17">
                  <c:v>0.35613065999999999</c:v>
                </c:pt>
                <c:pt idx="18">
                  <c:v>0.36209391000000002</c:v>
                </c:pt>
                <c:pt idx="19">
                  <c:v>0.36823202999999999</c:v>
                </c:pt>
                <c:pt idx="20">
                  <c:v>0.37369702999999999</c:v>
                </c:pt>
                <c:pt idx="21">
                  <c:v>0.37510010999999999</c:v>
                </c:pt>
                <c:pt idx="22">
                  <c:v>0.37763247</c:v>
                </c:pt>
                <c:pt idx="23">
                  <c:v>0.38612640999999998</c:v>
                </c:pt>
                <c:pt idx="24">
                  <c:v>0.40139828999999999</c:v>
                </c:pt>
                <c:pt idx="25">
                  <c:v>0.41909281999999998</c:v>
                </c:pt>
                <c:pt idx="26">
                  <c:v>0.43580422000000002</c:v>
                </c:pt>
                <c:pt idx="27">
                  <c:v>0.44828335000000002</c:v>
                </c:pt>
                <c:pt idx="28">
                  <c:v>0.45483894000000002</c:v>
                </c:pt>
                <c:pt idx="29">
                  <c:v>0.46366105000000002</c:v>
                </c:pt>
                <c:pt idx="30">
                  <c:v>0.47187407999999997</c:v>
                </c:pt>
                <c:pt idx="31">
                  <c:v>0.47127211000000002</c:v>
                </c:pt>
                <c:pt idx="32">
                  <c:v>0.46573462999999998</c:v>
                </c:pt>
                <c:pt idx="33">
                  <c:v>0.45589028999999998</c:v>
                </c:pt>
                <c:pt idx="34">
                  <c:v>0.44870644999999998</c:v>
                </c:pt>
                <c:pt idx="35">
                  <c:v>0.44513237999999999</c:v>
                </c:pt>
                <c:pt idx="36">
                  <c:v>0.43133243999999998</c:v>
                </c:pt>
                <c:pt idx="37">
                  <c:v>0.40645534</c:v>
                </c:pt>
                <c:pt idx="38">
                  <c:v>0.36646827999999998</c:v>
                </c:pt>
                <c:pt idx="39">
                  <c:v>0.31107856</c:v>
                </c:pt>
                <c:pt idx="40">
                  <c:v>0.25634538000000001</c:v>
                </c:pt>
                <c:pt idx="41">
                  <c:v>0.21370083000000001</c:v>
                </c:pt>
                <c:pt idx="42">
                  <c:v>0.18570043999999999</c:v>
                </c:pt>
                <c:pt idx="43">
                  <c:v>0.16700899</c:v>
                </c:pt>
                <c:pt idx="44">
                  <c:v>0.15094701999999999</c:v>
                </c:pt>
                <c:pt idx="45">
                  <c:v>0.13630187999999999</c:v>
                </c:pt>
                <c:pt idx="46">
                  <c:v>0.12609781</c:v>
                </c:pt>
                <c:pt idx="47">
                  <c:v>0.11908929</c:v>
                </c:pt>
                <c:pt idx="48">
                  <c:v>0.11246298</c:v>
                </c:pt>
                <c:pt idx="49">
                  <c:v>0.11082407</c:v>
                </c:pt>
                <c:pt idx="50">
                  <c:v>0.11642839000000001</c:v>
                </c:pt>
                <c:pt idx="51">
                  <c:v>0.12415207</c:v>
                </c:pt>
                <c:pt idx="52">
                  <c:v>0.1334272</c:v>
                </c:pt>
                <c:pt idx="53">
                  <c:v>0.14563793</c:v>
                </c:pt>
                <c:pt idx="54">
                  <c:v>0.15880394</c:v>
                </c:pt>
                <c:pt idx="55">
                  <c:v>0.17188655999999999</c:v>
                </c:pt>
                <c:pt idx="56">
                  <c:v>0.17841378999999999</c:v>
                </c:pt>
                <c:pt idx="57">
                  <c:v>0.17860667999999999</c:v>
                </c:pt>
                <c:pt idx="58">
                  <c:v>0.18063760000000001</c:v>
                </c:pt>
                <c:pt idx="59">
                  <c:v>0.181059</c:v>
                </c:pt>
                <c:pt idx="60">
                  <c:v>0.17681916</c:v>
                </c:pt>
                <c:pt idx="61">
                  <c:v>0.17268369</c:v>
                </c:pt>
                <c:pt idx="62">
                  <c:v>0.17101621</c:v>
                </c:pt>
                <c:pt idx="63">
                  <c:v>0.17092843999999999</c:v>
                </c:pt>
                <c:pt idx="64">
                  <c:v>0.17256315</c:v>
                </c:pt>
                <c:pt idx="65">
                  <c:v>0.18068661</c:v>
                </c:pt>
                <c:pt idx="66">
                  <c:v>0.19853378999999999</c:v>
                </c:pt>
                <c:pt idx="67">
                  <c:v>0.22009076999999999</c:v>
                </c:pt>
                <c:pt idx="68">
                  <c:v>0.23639747999999999</c:v>
                </c:pt>
                <c:pt idx="69">
                  <c:v>0.24820664000000001</c:v>
                </c:pt>
                <c:pt idx="70">
                  <c:v>0.26059359999999998</c:v>
                </c:pt>
                <c:pt idx="71">
                  <c:v>0.26705350999999999</c:v>
                </c:pt>
                <c:pt idx="72">
                  <c:v>0.26447188999999999</c:v>
                </c:pt>
                <c:pt idx="73">
                  <c:v>0.26517236</c:v>
                </c:pt>
                <c:pt idx="74">
                  <c:v>0.27843959000000001</c:v>
                </c:pt>
                <c:pt idx="75">
                  <c:v>0.2975815</c:v>
                </c:pt>
                <c:pt idx="76">
                  <c:v>0.31537332000000001</c:v>
                </c:pt>
                <c:pt idx="77">
                  <c:v>0.33681927</c:v>
                </c:pt>
                <c:pt idx="78">
                  <c:v>0.35882497000000002</c:v>
                </c:pt>
                <c:pt idx="79">
                  <c:v>0.37464802000000003</c:v>
                </c:pt>
                <c:pt idx="80">
                  <c:v>0.39146541000000001</c:v>
                </c:pt>
                <c:pt idx="81">
                  <c:v>0.40923973000000002</c:v>
                </c:pt>
                <c:pt idx="82">
                  <c:v>0.40130132000000002</c:v>
                </c:pt>
                <c:pt idx="83">
                  <c:v>0.36303951000000001</c:v>
                </c:pt>
                <c:pt idx="84">
                  <c:v>0.33366479999999998</c:v>
                </c:pt>
                <c:pt idx="85">
                  <c:v>0.32305151999999998</c:v>
                </c:pt>
                <c:pt idx="86">
                  <c:v>0.30837873999999998</c:v>
                </c:pt>
                <c:pt idx="87">
                  <c:v>0.28361887000000002</c:v>
                </c:pt>
                <c:pt idx="88">
                  <c:v>0.25499666999999998</c:v>
                </c:pt>
                <c:pt idx="89">
                  <c:v>0.2284534</c:v>
                </c:pt>
                <c:pt idx="90">
                  <c:v>0.20945679</c:v>
                </c:pt>
                <c:pt idx="91">
                  <c:v>0.20899102</c:v>
                </c:pt>
                <c:pt idx="92">
                  <c:v>0.22129624000000001</c:v>
                </c:pt>
                <c:pt idx="93">
                  <c:v>0.22141806999999999</c:v>
                </c:pt>
                <c:pt idx="94">
                  <c:v>0.21910742999999999</c:v>
                </c:pt>
                <c:pt idx="95">
                  <c:v>0.23443658000000001</c:v>
                </c:pt>
                <c:pt idx="96">
                  <c:v>0.25075288000000001</c:v>
                </c:pt>
                <c:pt idx="97">
                  <c:v>0.25393479000000002</c:v>
                </c:pt>
                <c:pt idx="98">
                  <c:v>0.25887925000000001</c:v>
                </c:pt>
                <c:pt idx="99">
                  <c:v>0.25937284999999999</c:v>
                </c:pt>
                <c:pt idx="100">
                  <c:v>0.25292194000000001</c:v>
                </c:pt>
                <c:pt idx="101">
                  <c:v>0.26730408999999999</c:v>
                </c:pt>
                <c:pt idx="102">
                  <c:v>0.29151715</c:v>
                </c:pt>
                <c:pt idx="103">
                  <c:v>0.32106916000000002</c:v>
                </c:pt>
                <c:pt idx="104">
                  <c:v>0.36049551000000002</c:v>
                </c:pt>
                <c:pt idx="105">
                  <c:v>0.38115642999999999</c:v>
                </c:pt>
                <c:pt idx="106">
                  <c:v>0.39427044999999999</c:v>
                </c:pt>
                <c:pt idx="107">
                  <c:v>0.41628766</c:v>
                </c:pt>
                <c:pt idx="108">
                  <c:v>0.41943195</c:v>
                </c:pt>
                <c:pt idx="109">
                  <c:v>0.3932968</c:v>
                </c:pt>
                <c:pt idx="110">
                  <c:v>0.36857000000000001</c:v>
                </c:pt>
                <c:pt idx="111">
                  <c:v>0.23666176</c:v>
                </c:pt>
                <c:pt idx="112">
                  <c:v>0.19896783000000001</c:v>
                </c:pt>
                <c:pt idx="113">
                  <c:v>0.1674233</c:v>
                </c:pt>
                <c:pt idx="114">
                  <c:v>0.17693204000000001</c:v>
                </c:pt>
                <c:pt idx="115">
                  <c:v>0.20294234999999999</c:v>
                </c:pt>
                <c:pt idx="116">
                  <c:v>0.23726365999999999</c:v>
                </c:pt>
                <c:pt idx="117">
                  <c:v>0.29700461</c:v>
                </c:pt>
                <c:pt idx="118">
                  <c:v>0.36207633</c:v>
                </c:pt>
                <c:pt idx="119">
                  <c:v>0.39983974999999999</c:v>
                </c:pt>
                <c:pt idx="120">
                  <c:v>0.42722736</c:v>
                </c:pt>
                <c:pt idx="121">
                  <c:v>0.44413970000000003</c:v>
                </c:pt>
                <c:pt idx="122">
                  <c:v>0.42877736</c:v>
                </c:pt>
                <c:pt idx="123">
                  <c:v>0.41941328999999999</c:v>
                </c:pt>
                <c:pt idx="124">
                  <c:v>0.44259482999999999</c:v>
                </c:pt>
                <c:pt idx="125">
                  <c:v>0.45211563999999999</c:v>
                </c:pt>
                <c:pt idx="126">
                  <c:v>0.41001858000000002</c:v>
                </c:pt>
                <c:pt idx="127">
                  <c:v>0.35391204999999998</c:v>
                </c:pt>
                <c:pt idx="128">
                  <c:v>0.32510707</c:v>
                </c:pt>
                <c:pt idx="129">
                  <c:v>0.31450054</c:v>
                </c:pt>
                <c:pt idx="130">
                  <c:v>0.31669476000000002</c:v>
                </c:pt>
                <c:pt idx="131">
                  <c:v>0.32746377999999998</c:v>
                </c:pt>
              </c:numCache>
            </c:numRef>
          </c:yVal>
          <c:smooth val="0"/>
        </c:ser>
        <c:dLbls>
          <c:showLegendKey val="0"/>
          <c:showVal val="0"/>
          <c:showCatName val="0"/>
          <c:showSerName val="0"/>
          <c:showPercent val="0"/>
          <c:showBubbleSize val="0"/>
        </c:dLbls>
        <c:axId val="204995200"/>
        <c:axId val="205009280"/>
      </c:scatterChart>
      <c:valAx>
        <c:axId val="204995200"/>
        <c:scaling>
          <c:orientation val="minMax"/>
        </c:scaling>
        <c:delete val="0"/>
        <c:axPos val="b"/>
        <c:numFmt formatCode="0"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5009280"/>
        <c:crossesAt val="0"/>
        <c:crossBetween val="midCat"/>
        <c:majorUnit val="1"/>
      </c:valAx>
      <c:valAx>
        <c:axId val="205009280"/>
        <c:scaling>
          <c:orientation val="minMax"/>
        </c:scaling>
        <c:delete val="0"/>
        <c:axPos val="l"/>
        <c:numFmt formatCode="#,##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4995200"/>
        <c:crossesAt val="0"/>
        <c:crossBetween val="midCat"/>
      </c:valAx>
      <c:spPr>
        <a:noFill/>
        <a:ln w="3175">
          <a:solidFill>
            <a:srgbClr val="000000"/>
          </a:solidFill>
          <a:prstDash val="solid"/>
        </a:ln>
      </c:spPr>
    </c:plotArea>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0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413793103448276"/>
          <c:h val="0.97368421052631582"/>
        </c:manualLayout>
      </c:layout>
      <c:lineChart>
        <c:grouping val="standard"/>
        <c:varyColors val="0"/>
        <c:ser>
          <c:idx val="0"/>
          <c:order val="0"/>
          <c:spPr>
            <a:ln w="25400">
              <a:solidFill>
                <a:srgbClr val="000000"/>
              </a:solidFill>
              <a:prstDash val="solid"/>
            </a:ln>
          </c:spPr>
          <c:marker>
            <c:symbol val="none"/>
          </c:marker>
          <c:cat>
            <c:numRef>
              <c:f>Blad1!$A$4:$A$45</c:f>
              <c:numCache>
                <c:formatCode>m/d/yyyy</c:formatCode>
                <c:ptCount val="42"/>
                <c:pt idx="0">
                  <c:v>37803</c:v>
                </c:pt>
                <c:pt idx="1">
                  <c:v>37895</c:v>
                </c:pt>
                <c:pt idx="2">
                  <c:v>37987</c:v>
                </c:pt>
                <c:pt idx="3">
                  <c:v>38078</c:v>
                </c:pt>
                <c:pt idx="4">
                  <c:v>38169</c:v>
                </c:pt>
                <c:pt idx="5">
                  <c:v>38261</c:v>
                </c:pt>
                <c:pt idx="6">
                  <c:v>38353</c:v>
                </c:pt>
                <c:pt idx="7">
                  <c:v>38443</c:v>
                </c:pt>
                <c:pt idx="8">
                  <c:v>38534</c:v>
                </c:pt>
                <c:pt idx="9">
                  <c:v>38626</c:v>
                </c:pt>
                <c:pt idx="10">
                  <c:v>38718</c:v>
                </c:pt>
                <c:pt idx="11">
                  <c:v>38808</c:v>
                </c:pt>
                <c:pt idx="12">
                  <c:v>38899</c:v>
                </c:pt>
                <c:pt idx="13">
                  <c:v>38991</c:v>
                </c:pt>
                <c:pt idx="14">
                  <c:v>39083</c:v>
                </c:pt>
                <c:pt idx="15">
                  <c:v>39173</c:v>
                </c:pt>
                <c:pt idx="16">
                  <c:v>39264</c:v>
                </c:pt>
                <c:pt idx="17">
                  <c:v>39356</c:v>
                </c:pt>
                <c:pt idx="18">
                  <c:v>39448</c:v>
                </c:pt>
                <c:pt idx="19">
                  <c:v>39539</c:v>
                </c:pt>
                <c:pt idx="20">
                  <c:v>39630</c:v>
                </c:pt>
                <c:pt idx="21">
                  <c:v>39722</c:v>
                </c:pt>
                <c:pt idx="22">
                  <c:v>39814</c:v>
                </c:pt>
                <c:pt idx="23">
                  <c:v>39904</c:v>
                </c:pt>
                <c:pt idx="24">
                  <c:v>39995</c:v>
                </c:pt>
                <c:pt idx="25">
                  <c:v>40087</c:v>
                </c:pt>
                <c:pt idx="26">
                  <c:v>40179</c:v>
                </c:pt>
                <c:pt idx="27">
                  <c:v>40269</c:v>
                </c:pt>
                <c:pt idx="28">
                  <c:v>40360</c:v>
                </c:pt>
                <c:pt idx="29">
                  <c:v>40452</c:v>
                </c:pt>
                <c:pt idx="30">
                  <c:v>40544</c:v>
                </c:pt>
                <c:pt idx="31">
                  <c:v>40634</c:v>
                </c:pt>
                <c:pt idx="32">
                  <c:v>40725</c:v>
                </c:pt>
                <c:pt idx="33">
                  <c:v>40817</c:v>
                </c:pt>
                <c:pt idx="34">
                  <c:v>40909</c:v>
                </c:pt>
                <c:pt idx="35">
                  <c:v>41000</c:v>
                </c:pt>
                <c:pt idx="36">
                  <c:v>41091</c:v>
                </c:pt>
                <c:pt idx="37">
                  <c:v>41183</c:v>
                </c:pt>
                <c:pt idx="38">
                  <c:v>41275</c:v>
                </c:pt>
                <c:pt idx="39">
                  <c:v>41365</c:v>
                </c:pt>
                <c:pt idx="40">
                  <c:v>41456</c:v>
                </c:pt>
                <c:pt idx="41">
                  <c:v>41548</c:v>
                </c:pt>
              </c:numCache>
            </c:numRef>
          </c:cat>
          <c:val>
            <c:numRef>
              <c:f>Blad1!$C$4:$C$45</c:f>
              <c:numCache>
                <c:formatCode>0.00</c:formatCode>
                <c:ptCount val="42"/>
                <c:pt idx="0">
                  <c:v>0.35988755</c:v>
                </c:pt>
                <c:pt idx="1">
                  <c:v>0.35828558999999999</c:v>
                </c:pt>
                <c:pt idx="2">
                  <c:v>0.27517540000000001</c:v>
                </c:pt>
                <c:pt idx="3">
                  <c:v>0.30589267999999997</c:v>
                </c:pt>
                <c:pt idx="4">
                  <c:v>0.36157603999999999</c:v>
                </c:pt>
                <c:pt idx="5">
                  <c:v>0.35953977999999998</c:v>
                </c:pt>
                <c:pt idx="6">
                  <c:v>0.37171024000000003</c:v>
                </c:pt>
                <c:pt idx="7">
                  <c:v>0.40519048000000002</c:v>
                </c:pt>
                <c:pt idx="8">
                  <c:v>0.36381319000000001</c:v>
                </c:pt>
                <c:pt idx="9">
                  <c:v>0.46200945999999998</c:v>
                </c:pt>
                <c:pt idx="10">
                  <c:v>0.56894314000000001</c:v>
                </c:pt>
                <c:pt idx="11">
                  <c:v>0.50382870000000002</c:v>
                </c:pt>
                <c:pt idx="12">
                  <c:v>0.56386371999999996</c:v>
                </c:pt>
                <c:pt idx="13">
                  <c:v>0.56444057000000003</c:v>
                </c:pt>
                <c:pt idx="14">
                  <c:v>0.56897266000000002</c:v>
                </c:pt>
                <c:pt idx="15">
                  <c:v>0.60186969000000001</c:v>
                </c:pt>
                <c:pt idx="16">
                  <c:v>0.66369186000000002</c:v>
                </c:pt>
                <c:pt idx="17">
                  <c:v>0.66653275999999995</c:v>
                </c:pt>
                <c:pt idx="18">
                  <c:v>0.66921372999999995</c:v>
                </c:pt>
                <c:pt idx="19">
                  <c:v>0.59776194999999999</c:v>
                </c:pt>
                <c:pt idx="20">
                  <c:v>0.66582646999999995</c:v>
                </c:pt>
                <c:pt idx="21">
                  <c:v>0.56921500000000003</c:v>
                </c:pt>
                <c:pt idx="22">
                  <c:v>0.46858706</c:v>
                </c:pt>
                <c:pt idx="23">
                  <c:v>0.49197902999999998</c:v>
                </c:pt>
                <c:pt idx="24">
                  <c:v>0.47086852000000001</c:v>
                </c:pt>
                <c:pt idx="25">
                  <c:v>0.47242535000000002</c:v>
                </c:pt>
                <c:pt idx="26">
                  <c:v>0.46543736000000002</c:v>
                </c:pt>
                <c:pt idx="27">
                  <c:v>0.58641105999999998</c:v>
                </c:pt>
                <c:pt idx="28">
                  <c:v>0.57711698</c:v>
                </c:pt>
                <c:pt idx="29">
                  <c:v>0.57480438</c:v>
                </c:pt>
                <c:pt idx="30">
                  <c:v>0.66049997000000005</c:v>
                </c:pt>
                <c:pt idx="31">
                  <c:v>0.68348629999999999</c:v>
                </c:pt>
                <c:pt idx="32">
                  <c:v>0.68353193000000001</c:v>
                </c:pt>
                <c:pt idx="33">
                  <c:v>0.67506630000000001</c:v>
                </c:pt>
                <c:pt idx="34">
                  <c:v>0.75605869999999997</c:v>
                </c:pt>
                <c:pt idx="35">
                  <c:v>0.78292386999999997</c:v>
                </c:pt>
                <c:pt idx="36">
                  <c:v>0.68832210999999999</c:v>
                </c:pt>
                <c:pt idx="37">
                  <c:v>0.77358764999999996</c:v>
                </c:pt>
                <c:pt idx="38">
                  <c:v>0.7534592</c:v>
                </c:pt>
                <c:pt idx="39">
                  <c:v>0.68366431000000005</c:v>
                </c:pt>
                <c:pt idx="40">
                  <c:v>0.69051326999999996</c:v>
                </c:pt>
              </c:numCache>
            </c:numRef>
          </c:val>
          <c:smooth val="0"/>
        </c:ser>
        <c:dLbls>
          <c:showLegendKey val="0"/>
          <c:showVal val="0"/>
          <c:showCatName val="0"/>
          <c:showSerName val="0"/>
          <c:showPercent val="0"/>
          <c:showBubbleSize val="0"/>
        </c:dLbls>
        <c:marker val="1"/>
        <c:smooth val="0"/>
        <c:axId val="205058048"/>
        <c:axId val="205059584"/>
      </c:lineChart>
      <c:dateAx>
        <c:axId val="205058048"/>
        <c:scaling>
          <c:orientation val="minMax"/>
          <c:min val="37622"/>
        </c:scaling>
        <c:delete val="0"/>
        <c:axPos val="b"/>
        <c:numFmt formatCode="yy;@" sourceLinked="0"/>
        <c:majorTickMark val="cross"/>
        <c:minorTickMark val="none"/>
        <c:tickLblPos val="low"/>
        <c:spPr>
          <a:ln w="3175">
            <a:solidFill>
              <a:srgbClr val="000000"/>
            </a:solidFill>
          </a:ln>
        </c:spPr>
        <c:crossAx val="205059584"/>
        <c:crosses val="autoZero"/>
        <c:auto val="1"/>
        <c:lblOffset val="100"/>
        <c:baseTimeUnit val="months"/>
        <c:majorUnit val="1"/>
        <c:majorTimeUnit val="years"/>
      </c:dateAx>
      <c:valAx>
        <c:axId val="205059584"/>
        <c:scaling>
          <c:orientation val="minMax"/>
        </c:scaling>
        <c:delete val="0"/>
        <c:axPos val="l"/>
        <c:numFmt formatCode="0.0" sourceLinked="0"/>
        <c:majorTickMark val="in"/>
        <c:minorTickMark val="none"/>
        <c:tickLblPos val="nextTo"/>
        <c:spPr>
          <a:ln w="3175">
            <a:solidFill>
              <a:srgbClr val="000000"/>
            </a:solidFill>
          </a:ln>
        </c:spPr>
        <c:crossAx val="205058048"/>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0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1184119072121111"/>
          <c:y val="4.262471846495227E-2"/>
          <c:w val="0.83176195305882239"/>
          <c:h val="0.83834122255943977"/>
        </c:manualLayout>
      </c:layout>
      <c:lineChart>
        <c:grouping val="standard"/>
        <c:varyColors val="0"/>
        <c:ser>
          <c:idx val="0"/>
          <c:order val="0"/>
          <c:tx>
            <c:strRef>
              <c:f>Datablad!$B$3</c:f>
              <c:strCache>
                <c:ptCount val="1"/>
                <c:pt idx="0">
                  <c:v> Sysselsättning </c:v>
                </c:pt>
              </c:strCache>
            </c:strRef>
          </c:tx>
          <c:spPr>
            <a:ln w="25400">
              <a:solidFill>
                <a:srgbClr val="000000"/>
              </a:solidFill>
              <a:prstDash val="solid"/>
            </a:ln>
          </c:spPr>
          <c:marker>
            <c:symbol val="none"/>
          </c:marker>
          <c:cat>
            <c:numRef>
              <c:f>Datablad!$A$4:$A$139</c:f>
              <c:numCache>
                <c:formatCode>m/d/yyyy</c:formatCode>
                <c:ptCount val="136"/>
                <c:pt idx="0">
                  <c:v>29221</c:v>
                </c:pt>
                <c:pt idx="1">
                  <c:v>29312</c:v>
                </c:pt>
                <c:pt idx="2">
                  <c:v>29403</c:v>
                </c:pt>
                <c:pt idx="3">
                  <c:v>29495</c:v>
                </c:pt>
                <c:pt idx="4">
                  <c:v>29587</c:v>
                </c:pt>
                <c:pt idx="5">
                  <c:v>29677</c:v>
                </c:pt>
                <c:pt idx="6">
                  <c:v>29768</c:v>
                </c:pt>
                <c:pt idx="7">
                  <c:v>29860</c:v>
                </c:pt>
                <c:pt idx="8">
                  <c:v>29952</c:v>
                </c:pt>
                <c:pt idx="9">
                  <c:v>30042</c:v>
                </c:pt>
                <c:pt idx="10">
                  <c:v>30133</c:v>
                </c:pt>
                <c:pt idx="11">
                  <c:v>30225</c:v>
                </c:pt>
                <c:pt idx="12">
                  <c:v>30317</c:v>
                </c:pt>
                <c:pt idx="13">
                  <c:v>30407</c:v>
                </c:pt>
                <c:pt idx="14">
                  <c:v>30498</c:v>
                </c:pt>
                <c:pt idx="15">
                  <c:v>30590</c:v>
                </c:pt>
                <c:pt idx="16">
                  <c:v>30682</c:v>
                </c:pt>
                <c:pt idx="17">
                  <c:v>30773</c:v>
                </c:pt>
                <c:pt idx="18">
                  <c:v>30864</c:v>
                </c:pt>
                <c:pt idx="19">
                  <c:v>30956</c:v>
                </c:pt>
                <c:pt idx="20">
                  <c:v>31048</c:v>
                </c:pt>
                <c:pt idx="21">
                  <c:v>31138</c:v>
                </c:pt>
                <c:pt idx="22">
                  <c:v>31229</c:v>
                </c:pt>
                <c:pt idx="23">
                  <c:v>31321</c:v>
                </c:pt>
                <c:pt idx="24">
                  <c:v>31413</c:v>
                </c:pt>
                <c:pt idx="25">
                  <c:v>31503</c:v>
                </c:pt>
                <c:pt idx="26">
                  <c:v>31594</c:v>
                </c:pt>
                <c:pt idx="27">
                  <c:v>31686</c:v>
                </c:pt>
                <c:pt idx="28">
                  <c:v>31778</c:v>
                </c:pt>
                <c:pt idx="29">
                  <c:v>31868</c:v>
                </c:pt>
                <c:pt idx="30">
                  <c:v>31959</c:v>
                </c:pt>
                <c:pt idx="31">
                  <c:v>32051</c:v>
                </c:pt>
                <c:pt idx="32">
                  <c:v>32143</c:v>
                </c:pt>
                <c:pt idx="33">
                  <c:v>32234</c:v>
                </c:pt>
                <c:pt idx="34">
                  <c:v>32325</c:v>
                </c:pt>
                <c:pt idx="35">
                  <c:v>32417</c:v>
                </c:pt>
                <c:pt idx="36">
                  <c:v>32509</c:v>
                </c:pt>
                <c:pt idx="37">
                  <c:v>32599</c:v>
                </c:pt>
                <c:pt idx="38">
                  <c:v>32690</c:v>
                </c:pt>
                <c:pt idx="39">
                  <c:v>32782</c:v>
                </c:pt>
                <c:pt idx="40">
                  <c:v>32874</c:v>
                </c:pt>
                <c:pt idx="41">
                  <c:v>32964</c:v>
                </c:pt>
                <c:pt idx="42">
                  <c:v>33055</c:v>
                </c:pt>
                <c:pt idx="43">
                  <c:v>33147</c:v>
                </c:pt>
                <c:pt idx="44">
                  <c:v>33239</c:v>
                </c:pt>
                <c:pt idx="45">
                  <c:v>33329</c:v>
                </c:pt>
                <c:pt idx="46">
                  <c:v>33420</c:v>
                </c:pt>
                <c:pt idx="47">
                  <c:v>33512</c:v>
                </c:pt>
                <c:pt idx="48">
                  <c:v>33604</c:v>
                </c:pt>
                <c:pt idx="49">
                  <c:v>33695</c:v>
                </c:pt>
                <c:pt idx="50">
                  <c:v>33786</c:v>
                </c:pt>
                <c:pt idx="51">
                  <c:v>33878</c:v>
                </c:pt>
                <c:pt idx="52">
                  <c:v>33970</c:v>
                </c:pt>
                <c:pt idx="53">
                  <c:v>34060</c:v>
                </c:pt>
                <c:pt idx="54">
                  <c:v>34151</c:v>
                </c:pt>
                <c:pt idx="55">
                  <c:v>34243</c:v>
                </c:pt>
                <c:pt idx="56">
                  <c:v>34335</c:v>
                </c:pt>
                <c:pt idx="57">
                  <c:v>34425</c:v>
                </c:pt>
                <c:pt idx="58">
                  <c:v>34516</c:v>
                </c:pt>
                <c:pt idx="59">
                  <c:v>34608</c:v>
                </c:pt>
                <c:pt idx="60">
                  <c:v>34700</c:v>
                </c:pt>
                <c:pt idx="61">
                  <c:v>34790</c:v>
                </c:pt>
                <c:pt idx="62">
                  <c:v>34881</c:v>
                </c:pt>
                <c:pt idx="63">
                  <c:v>34973</c:v>
                </c:pt>
                <c:pt idx="64">
                  <c:v>35065</c:v>
                </c:pt>
                <c:pt idx="65">
                  <c:v>35156</c:v>
                </c:pt>
                <c:pt idx="66">
                  <c:v>35247</c:v>
                </c:pt>
                <c:pt idx="67">
                  <c:v>35339</c:v>
                </c:pt>
                <c:pt idx="68">
                  <c:v>35431</c:v>
                </c:pt>
                <c:pt idx="69">
                  <c:v>35521</c:v>
                </c:pt>
                <c:pt idx="70">
                  <c:v>35612</c:v>
                </c:pt>
                <c:pt idx="71">
                  <c:v>35704</c:v>
                </c:pt>
                <c:pt idx="72">
                  <c:v>35796</c:v>
                </c:pt>
                <c:pt idx="73">
                  <c:v>35886</c:v>
                </c:pt>
                <c:pt idx="74">
                  <c:v>35977</c:v>
                </c:pt>
                <c:pt idx="75">
                  <c:v>36069</c:v>
                </c:pt>
                <c:pt idx="76">
                  <c:v>36161</c:v>
                </c:pt>
                <c:pt idx="77">
                  <c:v>36251</c:v>
                </c:pt>
                <c:pt idx="78">
                  <c:v>36342</c:v>
                </c:pt>
                <c:pt idx="79">
                  <c:v>36434</c:v>
                </c:pt>
                <c:pt idx="80">
                  <c:v>36526</c:v>
                </c:pt>
                <c:pt idx="81">
                  <c:v>36617</c:v>
                </c:pt>
                <c:pt idx="82">
                  <c:v>36708</c:v>
                </c:pt>
                <c:pt idx="83">
                  <c:v>36800</c:v>
                </c:pt>
                <c:pt idx="84">
                  <c:v>36892</c:v>
                </c:pt>
                <c:pt idx="85">
                  <c:v>36982</c:v>
                </c:pt>
                <c:pt idx="86">
                  <c:v>37073</c:v>
                </c:pt>
                <c:pt idx="87">
                  <c:v>37165</c:v>
                </c:pt>
                <c:pt idx="88">
                  <c:v>37257</c:v>
                </c:pt>
                <c:pt idx="89">
                  <c:v>37347</c:v>
                </c:pt>
                <c:pt idx="90">
                  <c:v>37438</c:v>
                </c:pt>
                <c:pt idx="91">
                  <c:v>37530</c:v>
                </c:pt>
                <c:pt idx="92">
                  <c:v>37622</c:v>
                </c:pt>
                <c:pt idx="93">
                  <c:v>37712</c:v>
                </c:pt>
                <c:pt idx="94">
                  <c:v>37803</c:v>
                </c:pt>
                <c:pt idx="95">
                  <c:v>37895</c:v>
                </c:pt>
                <c:pt idx="96">
                  <c:v>37987</c:v>
                </c:pt>
                <c:pt idx="97">
                  <c:v>38078</c:v>
                </c:pt>
                <c:pt idx="98">
                  <c:v>38169</c:v>
                </c:pt>
                <c:pt idx="99">
                  <c:v>38261</c:v>
                </c:pt>
                <c:pt idx="100">
                  <c:v>38353</c:v>
                </c:pt>
                <c:pt idx="101">
                  <c:v>38443</c:v>
                </c:pt>
                <c:pt idx="102">
                  <c:v>38534</c:v>
                </c:pt>
                <c:pt idx="103">
                  <c:v>38626</c:v>
                </c:pt>
                <c:pt idx="104">
                  <c:v>38718</c:v>
                </c:pt>
                <c:pt idx="105">
                  <c:v>38808</c:v>
                </c:pt>
                <c:pt idx="106">
                  <c:v>38899</c:v>
                </c:pt>
                <c:pt idx="107">
                  <c:v>38991</c:v>
                </c:pt>
                <c:pt idx="108">
                  <c:v>39083</c:v>
                </c:pt>
                <c:pt idx="109">
                  <c:v>39173</c:v>
                </c:pt>
                <c:pt idx="110">
                  <c:v>39264</c:v>
                </c:pt>
                <c:pt idx="111">
                  <c:v>39356</c:v>
                </c:pt>
                <c:pt idx="112">
                  <c:v>39448</c:v>
                </c:pt>
                <c:pt idx="113">
                  <c:v>39539</c:v>
                </c:pt>
                <c:pt idx="114">
                  <c:v>39630</c:v>
                </c:pt>
                <c:pt idx="115">
                  <c:v>39722</c:v>
                </c:pt>
                <c:pt idx="116">
                  <c:v>39814</c:v>
                </c:pt>
                <c:pt idx="117">
                  <c:v>39904</c:v>
                </c:pt>
                <c:pt idx="118">
                  <c:v>39995</c:v>
                </c:pt>
                <c:pt idx="119">
                  <c:v>40087</c:v>
                </c:pt>
                <c:pt idx="120">
                  <c:v>40179</c:v>
                </c:pt>
                <c:pt idx="121">
                  <c:v>40269</c:v>
                </c:pt>
                <c:pt idx="122">
                  <c:v>40360</c:v>
                </c:pt>
                <c:pt idx="123">
                  <c:v>40452</c:v>
                </c:pt>
                <c:pt idx="124">
                  <c:v>40544</c:v>
                </c:pt>
                <c:pt idx="125">
                  <c:v>40634</c:v>
                </c:pt>
                <c:pt idx="126">
                  <c:v>40725</c:v>
                </c:pt>
                <c:pt idx="127">
                  <c:v>40817</c:v>
                </c:pt>
                <c:pt idx="128">
                  <c:v>40909</c:v>
                </c:pt>
                <c:pt idx="129">
                  <c:v>41000</c:v>
                </c:pt>
                <c:pt idx="130">
                  <c:v>41091</c:v>
                </c:pt>
                <c:pt idx="131">
                  <c:v>41183</c:v>
                </c:pt>
                <c:pt idx="132">
                  <c:v>41275</c:v>
                </c:pt>
                <c:pt idx="133">
                  <c:v>41365</c:v>
                </c:pt>
                <c:pt idx="134">
                  <c:v>41456</c:v>
                </c:pt>
                <c:pt idx="135">
                  <c:v>41548</c:v>
                </c:pt>
              </c:numCache>
            </c:numRef>
          </c:cat>
          <c:val>
            <c:numRef>
              <c:f>Datablad!$B$4:$B$139</c:f>
              <c:numCache>
                <c:formatCode>General</c:formatCode>
                <c:ptCount val="136"/>
                <c:pt idx="0">
                  <c:v>4263.5200000000004</c:v>
                </c:pt>
                <c:pt idx="1">
                  <c:v>4272.88</c:v>
                </c:pt>
                <c:pt idx="2">
                  <c:v>4273.09</c:v>
                </c:pt>
                <c:pt idx="3">
                  <c:v>4265.3</c:v>
                </c:pt>
                <c:pt idx="4">
                  <c:v>4290.04</c:v>
                </c:pt>
                <c:pt idx="5">
                  <c:v>4249.0600000000004</c:v>
                </c:pt>
                <c:pt idx="6">
                  <c:v>4277.07</c:v>
                </c:pt>
                <c:pt idx="7">
                  <c:v>4248.6200000000008</c:v>
                </c:pt>
                <c:pt idx="8">
                  <c:v>4250.3100000000004</c:v>
                </c:pt>
                <c:pt idx="9">
                  <c:v>4262.33</c:v>
                </c:pt>
                <c:pt idx="10">
                  <c:v>4256.1500000000005</c:v>
                </c:pt>
                <c:pt idx="11">
                  <c:v>4260.1000000000004</c:v>
                </c:pt>
                <c:pt idx="12">
                  <c:v>4262.1000000000004</c:v>
                </c:pt>
                <c:pt idx="13">
                  <c:v>4269.3600000000006</c:v>
                </c:pt>
                <c:pt idx="14">
                  <c:v>4256.2299999999996</c:v>
                </c:pt>
                <c:pt idx="15">
                  <c:v>4263.9299999999994</c:v>
                </c:pt>
                <c:pt idx="16">
                  <c:v>4270.51</c:v>
                </c:pt>
                <c:pt idx="17">
                  <c:v>4265.88</c:v>
                </c:pt>
                <c:pt idx="18">
                  <c:v>4314.3900000000003</c:v>
                </c:pt>
                <c:pt idx="19">
                  <c:v>4322.3</c:v>
                </c:pt>
                <c:pt idx="20">
                  <c:v>4329.7</c:v>
                </c:pt>
                <c:pt idx="21">
                  <c:v>4308.9399999999996</c:v>
                </c:pt>
                <c:pt idx="22">
                  <c:v>4357.53</c:v>
                </c:pt>
                <c:pt idx="23">
                  <c:v>4363.8200000000006</c:v>
                </c:pt>
                <c:pt idx="24">
                  <c:v>4367.51</c:v>
                </c:pt>
                <c:pt idx="25">
                  <c:v>4354.03</c:v>
                </c:pt>
                <c:pt idx="26">
                  <c:v>4376.49</c:v>
                </c:pt>
                <c:pt idx="27">
                  <c:v>4380.6000000000004</c:v>
                </c:pt>
                <c:pt idx="28">
                  <c:v>4389.7699999999995</c:v>
                </c:pt>
                <c:pt idx="29">
                  <c:v>4422.17</c:v>
                </c:pt>
                <c:pt idx="30">
                  <c:v>4420.96</c:v>
                </c:pt>
                <c:pt idx="31">
                  <c:v>4444.54</c:v>
                </c:pt>
                <c:pt idx="32">
                  <c:v>4464.6200000000008</c:v>
                </c:pt>
                <c:pt idx="33">
                  <c:v>4483.1400000000003</c:v>
                </c:pt>
                <c:pt idx="34">
                  <c:v>4487.4399999999996</c:v>
                </c:pt>
                <c:pt idx="35">
                  <c:v>4508.28</c:v>
                </c:pt>
                <c:pt idx="36">
                  <c:v>4522.79</c:v>
                </c:pt>
                <c:pt idx="37">
                  <c:v>4542.4299999999994</c:v>
                </c:pt>
                <c:pt idx="38">
                  <c:v>4556.22</c:v>
                </c:pt>
                <c:pt idx="39">
                  <c:v>4575.54</c:v>
                </c:pt>
                <c:pt idx="40">
                  <c:v>4604.1400000000003</c:v>
                </c:pt>
                <c:pt idx="41">
                  <c:v>4595.2</c:v>
                </c:pt>
                <c:pt idx="42">
                  <c:v>4588.3600000000006</c:v>
                </c:pt>
                <c:pt idx="43">
                  <c:v>4579</c:v>
                </c:pt>
                <c:pt idx="44">
                  <c:v>4566.2299999999996</c:v>
                </c:pt>
                <c:pt idx="45">
                  <c:v>4529.4399999999996</c:v>
                </c:pt>
                <c:pt idx="46">
                  <c:v>4473.41</c:v>
                </c:pt>
                <c:pt idx="47">
                  <c:v>4427.37</c:v>
                </c:pt>
                <c:pt idx="48">
                  <c:v>4377.58</c:v>
                </c:pt>
                <c:pt idx="49">
                  <c:v>4351.26</c:v>
                </c:pt>
                <c:pt idx="50">
                  <c:v>4277.58</c:v>
                </c:pt>
                <c:pt idx="51">
                  <c:v>4221.1200000000008</c:v>
                </c:pt>
                <c:pt idx="52">
                  <c:v>4141.09</c:v>
                </c:pt>
                <c:pt idx="53">
                  <c:v>4060.4100000000003</c:v>
                </c:pt>
                <c:pt idx="54">
                  <c:v>4026.3500000000004</c:v>
                </c:pt>
                <c:pt idx="55">
                  <c:v>4004.25</c:v>
                </c:pt>
                <c:pt idx="56">
                  <c:v>4002.4500000000003</c:v>
                </c:pt>
                <c:pt idx="57">
                  <c:v>4024.67</c:v>
                </c:pt>
                <c:pt idx="58">
                  <c:v>4035</c:v>
                </c:pt>
                <c:pt idx="59">
                  <c:v>4047.52</c:v>
                </c:pt>
                <c:pt idx="60">
                  <c:v>4067.92</c:v>
                </c:pt>
                <c:pt idx="61">
                  <c:v>4104.29</c:v>
                </c:pt>
                <c:pt idx="62">
                  <c:v>4097.63</c:v>
                </c:pt>
                <c:pt idx="63">
                  <c:v>4073.8</c:v>
                </c:pt>
                <c:pt idx="64">
                  <c:v>4091.38</c:v>
                </c:pt>
                <c:pt idx="65">
                  <c:v>4060.06</c:v>
                </c:pt>
                <c:pt idx="66">
                  <c:v>4055.5</c:v>
                </c:pt>
                <c:pt idx="67">
                  <c:v>4046.68</c:v>
                </c:pt>
                <c:pt idx="68">
                  <c:v>4018.72</c:v>
                </c:pt>
                <c:pt idx="69">
                  <c:v>4011.7799999999997</c:v>
                </c:pt>
                <c:pt idx="70">
                  <c:v>4028.18</c:v>
                </c:pt>
                <c:pt idx="71">
                  <c:v>4031.92</c:v>
                </c:pt>
                <c:pt idx="72">
                  <c:v>4049.59</c:v>
                </c:pt>
                <c:pt idx="73">
                  <c:v>4063.72</c:v>
                </c:pt>
                <c:pt idx="74">
                  <c:v>4103.38</c:v>
                </c:pt>
                <c:pt idx="75">
                  <c:v>4128.68</c:v>
                </c:pt>
                <c:pt idx="76">
                  <c:v>4157.1000000000004</c:v>
                </c:pt>
                <c:pt idx="77">
                  <c:v>4180.1000000000004</c:v>
                </c:pt>
                <c:pt idx="78">
                  <c:v>4174.1900000000005</c:v>
                </c:pt>
                <c:pt idx="79">
                  <c:v>4195.7</c:v>
                </c:pt>
                <c:pt idx="80">
                  <c:v>4222.51</c:v>
                </c:pt>
                <c:pt idx="81">
                  <c:v>4268.51</c:v>
                </c:pt>
                <c:pt idx="82">
                  <c:v>4264.6600000000008</c:v>
                </c:pt>
                <c:pt idx="83">
                  <c:v>4318.29</c:v>
                </c:pt>
                <c:pt idx="84">
                  <c:v>4337.9223076923081</c:v>
                </c:pt>
                <c:pt idx="85">
                  <c:v>4343.6499999999996</c:v>
                </c:pt>
                <c:pt idx="86">
                  <c:v>4349.627692307693</c:v>
                </c:pt>
                <c:pt idx="87">
                  <c:v>4354.3692307692309</c:v>
                </c:pt>
                <c:pt idx="88">
                  <c:v>4366.3492307692313</c:v>
                </c:pt>
                <c:pt idx="89">
                  <c:v>4358.0123076923073</c:v>
                </c:pt>
                <c:pt idx="90">
                  <c:v>4354.7592307692312</c:v>
                </c:pt>
                <c:pt idx="91">
                  <c:v>4362.1730769230771</c:v>
                </c:pt>
                <c:pt idx="92">
                  <c:v>4359.3523076923084</c:v>
                </c:pt>
                <c:pt idx="93">
                  <c:v>4357.8069230769233</c:v>
                </c:pt>
                <c:pt idx="94">
                  <c:v>4345.3961538461535</c:v>
                </c:pt>
                <c:pt idx="95">
                  <c:v>4335.6192307692309</c:v>
                </c:pt>
                <c:pt idx="96">
                  <c:v>4333.6930769230767</c:v>
                </c:pt>
                <c:pt idx="97">
                  <c:v>4327.9007692307696</c:v>
                </c:pt>
                <c:pt idx="98">
                  <c:v>4337.0461538461532</c:v>
                </c:pt>
                <c:pt idx="99">
                  <c:v>4331.1571428571433</c:v>
                </c:pt>
                <c:pt idx="100">
                  <c:v>4337.7907692307699</c:v>
                </c:pt>
                <c:pt idx="101">
                  <c:v>4340.0815384615389</c:v>
                </c:pt>
                <c:pt idx="102">
                  <c:v>4344.5161538461543</c:v>
                </c:pt>
                <c:pt idx="103">
                  <c:v>4374.9946153846158</c:v>
                </c:pt>
                <c:pt idx="104">
                  <c:v>4383.0115384615383</c:v>
                </c:pt>
                <c:pt idx="105">
                  <c:v>4407.6884615384624</c:v>
                </c:pt>
                <c:pt idx="106">
                  <c:v>4453.6100000000006</c:v>
                </c:pt>
                <c:pt idx="107">
                  <c:v>4475.5253846153846</c:v>
                </c:pt>
                <c:pt idx="108">
                  <c:v>4507.2353846153846</c:v>
                </c:pt>
                <c:pt idx="109">
                  <c:v>4525.7623076923082</c:v>
                </c:pt>
                <c:pt idx="110">
                  <c:v>4560.16</c:v>
                </c:pt>
                <c:pt idx="111">
                  <c:v>4573.2030769230769</c:v>
                </c:pt>
                <c:pt idx="112">
                  <c:v>4595.2330769230775</c:v>
                </c:pt>
                <c:pt idx="113">
                  <c:v>4606.1523076923077</c:v>
                </c:pt>
                <c:pt idx="114">
                  <c:v>4594.3661538461538</c:v>
                </c:pt>
                <c:pt idx="115">
                  <c:v>4579.2738461538465</c:v>
                </c:pt>
                <c:pt idx="116">
                  <c:v>4541.9621428571427</c:v>
                </c:pt>
                <c:pt idx="117">
                  <c:v>4504.7376923076927</c:v>
                </c:pt>
                <c:pt idx="118">
                  <c:v>4468.9230769230771</c:v>
                </c:pt>
                <c:pt idx="119">
                  <c:v>4484.6892307692315</c:v>
                </c:pt>
                <c:pt idx="120">
                  <c:v>4486.6823076923083</c:v>
                </c:pt>
                <c:pt idx="121">
                  <c:v>4511.7761538461536</c:v>
                </c:pt>
                <c:pt idx="122">
                  <c:v>4534.3876923076932</c:v>
                </c:pt>
                <c:pt idx="123">
                  <c:v>4561.708461538462</c:v>
                </c:pt>
                <c:pt idx="124">
                  <c:v>4606.7984615384621</c:v>
                </c:pt>
                <c:pt idx="125">
                  <c:v>4622.5761538461547</c:v>
                </c:pt>
                <c:pt idx="126">
                  <c:v>4631.4246153846161</c:v>
                </c:pt>
                <c:pt idx="127">
                  <c:v>4641.7061538461539</c:v>
                </c:pt>
                <c:pt idx="128">
                  <c:v>4643.1676923076921</c:v>
                </c:pt>
                <c:pt idx="129">
                  <c:v>4655.3461538461543</c:v>
                </c:pt>
                <c:pt idx="130">
                  <c:v>4659.8992307692306</c:v>
                </c:pt>
                <c:pt idx="131">
                  <c:v>4668.4276923076923</c:v>
                </c:pt>
                <c:pt idx="132">
                  <c:v>4681.1846153846154</c:v>
                </c:pt>
                <c:pt idx="133">
                  <c:v>4693.6146153846157</c:v>
                </c:pt>
                <c:pt idx="134">
                  <c:v>4711.6038461538465</c:v>
                </c:pt>
                <c:pt idx="135">
                  <c:v>4730.8723076923079</c:v>
                </c:pt>
              </c:numCache>
            </c:numRef>
          </c:val>
          <c:smooth val="0"/>
        </c:ser>
        <c:ser>
          <c:idx val="1"/>
          <c:order val="1"/>
          <c:tx>
            <c:strRef>
              <c:f>Datablad!$C$3</c:f>
              <c:strCache>
                <c:ptCount val="1"/>
                <c:pt idx="0">
                  <c:v>Arbetskraft</c:v>
                </c:pt>
              </c:strCache>
            </c:strRef>
          </c:tx>
          <c:spPr>
            <a:ln w="25400">
              <a:solidFill>
                <a:srgbClr val="000000"/>
              </a:solidFill>
              <a:prstDash val="sysDash"/>
            </a:ln>
          </c:spPr>
          <c:marker>
            <c:symbol val="none"/>
          </c:marker>
          <c:cat>
            <c:numRef>
              <c:f>Datablad!$A$4:$A$139</c:f>
              <c:numCache>
                <c:formatCode>m/d/yyyy</c:formatCode>
                <c:ptCount val="136"/>
                <c:pt idx="0">
                  <c:v>29221</c:v>
                </c:pt>
                <c:pt idx="1">
                  <c:v>29312</c:v>
                </c:pt>
                <c:pt idx="2">
                  <c:v>29403</c:v>
                </c:pt>
                <c:pt idx="3">
                  <c:v>29495</c:v>
                </c:pt>
                <c:pt idx="4">
                  <c:v>29587</c:v>
                </c:pt>
                <c:pt idx="5">
                  <c:v>29677</c:v>
                </c:pt>
                <c:pt idx="6">
                  <c:v>29768</c:v>
                </c:pt>
                <c:pt idx="7">
                  <c:v>29860</c:v>
                </c:pt>
                <c:pt idx="8">
                  <c:v>29952</c:v>
                </c:pt>
                <c:pt idx="9">
                  <c:v>30042</c:v>
                </c:pt>
                <c:pt idx="10">
                  <c:v>30133</c:v>
                </c:pt>
                <c:pt idx="11">
                  <c:v>30225</c:v>
                </c:pt>
                <c:pt idx="12">
                  <c:v>30317</c:v>
                </c:pt>
                <c:pt idx="13">
                  <c:v>30407</c:v>
                </c:pt>
                <c:pt idx="14">
                  <c:v>30498</c:v>
                </c:pt>
                <c:pt idx="15">
                  <c:v>30590</c:v>
                </c:pt>
                <c:pt idx="16">
                  <c:v>30682</c:v>
                </c:pt>
                <c:pt idx="17">
                  <c:v>30773</c:v>
                </c:pt>
                <c:pt idx="18">
                  <c:v>30864</c:v>
                </c:pt>
                <c:pt idx="19">
                  <c:v>30956</c:v>
                </c:pt>
                <c:pt idx="20">
                  <c:v>31048</c:v>
                </c:pt>
                <c:pt idx="21">
                  <c:v>31138</c:v>
                </c:pt>
                <c:pt idx="22">
                  <c:v>31229</c:v>
                </c:pt>
                <c:pt idx="23">
                  <c:v>31321</c:v>
                </c:pt>
                <c:pt idx="24">
                  <c:v>31413</c:v>
                </c:pt>
                <c:pt idx="25">
                  <c:v>31503</c:v>
                </c:pt>
                <c:pt idx="26">
                  <c:v>31594</c:v>
                </c:pt>
                <c:pt idx="27">
                  <c:v>31686</c:v>
                </c:pt>
                <c:pt idx="28">
                  <c:v>31778</c:v>
                </c:pt>
                <c:pt idx="29">
                  <c:v>31868</c:v>
                </c:pt>
                <c:pt idx="30">
                  <c:v>31959</c:v>
                </c:pt>
                <c:pt idx="31">
                  <c:v>32051</c:v>
                </c:pt>
                <c:pt idx="32">
                  <c:v>32143</c:v>
                </c:pt>
                <c:pt idx="33">
                  <c:v>32234</c:v>
                </c:pt>
                <c:pt idx="34">
                  <c:v>32325</c:v>
                </c:pt>
                <c:pt idx="35">
                  <c:v>32417</c:v>
                </c:pt>
                <c:pt idx="36">
                  <c:v>32509</c:v>
                </c:pt>
                <c:pt idx="37">
                  <c:v>32599</c:v>
                </c:pt>
                <c:pt idx="38">
                  <c:v>32690</c:v>
                </c:pt>
                <c:pt idx="39">
                  <c:v>32782</c:v>
                </c:pt>
                <c:pt idx="40">
                  <c:v>32874</c:v>
                </c:pt>
                <c:pt idx="41">
                  <c:v>32964</c:v>
                </c:pt>
                <c:pt idx="42">
                  <c:v>33055</c:v>
                </c:pt>
                <c:pt idx="43">
                  <c:v>33147</c:v>
                </c:pt>
                <c:pt idx="44">
                  <c:v>33239</c:v>
                </c:pt>
                <c:pt idx="45">
                  <c:v>33329</c:v>
                </c:pt>
                <c:pt idx="46">
                  <c:v>33420</c:v>
                </c:pt>
                <c:pt idx="47">
                  <c:v>33512</c:v>
                </c:pt>
                <c:pt idx="48">
                  <c:v>33604</c:v>
                </c:pt>
                <c:pt idx="49">
                  <c:v>33695</c:v>
                </c:pt>
                <c:pt idx="50">
                  <c:v>33786</c:v>
                </c:pt>
                <c:pt idx="51">
                  <c:v>33878</c:v>
                </c:pt>
                <c:pt idx="52">
                  <c:v>33970</c:v>
                </c:pt>
                <c:pt idx="53">
                  <c:v>34060</c:v>
                </c:pt>
                <c:pt idx="54">
                  <c:v>34151</c:v>
                </c:pt>
                <c:pt idx="55">
                  <c:v>34243</c:v>
                </c:pt>
                <c:pt idx="56">
                  <c:v>34335</c:v>
                </c:pt>
                <c:pt idx="57">
                  <c:v>34425</c:v>
                </c:pt>
                <c:pt idx="58">
                  <c:v>34516</c:v>
                </c:pt>
                <c:pt idx="59">
                  <c:v>34608</c:v>
                </c:pt>
                <c:pt idx="60">
                  <c:v>34700</c:v>
                </c:pt>
                <c:pt idx="61">
                  <c:v>34790</c:v>
                </c:pt>
                <c:pt idx="62">
                  <c:v>34881</c:v>
                </c:pt>
                <c:pt idx="63">
                  <c:v>34973</c:v>
                </c:pt>
                <c:pt idx="64">
                  <c:v>35065</c:v>
                </c:pt>
                <c:pt idx="65">
                  <c:v>35156</c:v>
                </c:pt>
                <c:pt idx="66">
                  <c:v>35247</c:v>
                </c:pt>
                <c:pt idx="67">
                  <c:v>35339</c:v>
                </c:pt>
                <c:pt idx="68">
                  <c:v>35431</c:v>
                </c:pt>
                <c:pt idx="69">
                  <c:v>35521</c:v>
                </c:pt>
                <c:pt idx="70">
                  <c:v>35612</c:v>
                </c:pt>
                <c:pt idx="71">
                  <c:v>35704</c:v>
                </c:pt>
                <c:pt idx="72">
                  <c:v>35796</c:v>
                </c:pt>
                <c:pt idx="73">
                  <c:v>35886</c:v>
                </c:pt>
                <c:pt idx="74">
                  <c:v>35977</c:v>
                </c:pt>
                <c:pt idx="75">
                  <c:v>36069</c:v>
                </c:pt>
                <c:pt idx="76">
                  <c:v>36161</c:v>
                </c:pt>
                <c:pt idx="77">
                  <c:v>36251</c:v>
                </c:pt>
                <c:pt idx="78">
                  <c:v>36342</c:v>
                </c:pt>
                <c:pt idx="79">
                  <c:v>36434</c:v>
                </c:pt>
                <c:pt idx="80">
                  <c:v>36526</c:v>
                </c:pt>
                <c:pt idx="81">
                  <c:v>36617</c:v>
                </c:pt>
                <c:pt idx="82">
                  <c:v>36708</c:v>
                </c:pt>
                <c:pt idx="83">
                  <c:v>36800</c:v>
                </c:pt>
                <c:pt idx="84">
                  <c:v>36892</c:v>
                </c:pt>
                <c:pt idx="85">
                  <c:v>36982</c:v>
                </c:pt>
                <c:pt idx="86">
                  <c:v>37073</c:v>
                </c:pt>
                <c:pt idx="87">
                  <c:v>37165</c:v>
                </c:pt>
                <c:pt idx="88">
                  <c:v>37257</c:v>
                </c:pt>
                <c:pt idx="89">
                  <c:v>37347</c:v>
                </c:pt>
                <c:pt idx="90">
                  <c:v>37438</c:v>
                </c:pt>
                <c:pt idx="91">
                  <c:v>37530</c:v>
                </c:pt>
                <c:pt idx="92">
                  <c:v>37622</c:v>
                </c:pt>
                <c:pt idx="93">
                  <c:v>37712</c:v>
                </c:pt>
                <c:pt idx="94">
                  <c:v>37803</c:v>
                </c:pt>
                <c:pt idx="95">
                  <c:v>37895</c:v>
                </c:pt>
                <c:pt idx="96">
                  <c:v>37987</c:v>
                </c:pt>
                <c:pt idx="97">
                  <c:v>38078</c:v>
                </c:pt>
                <c:pt idx="98">
                  <c:v>38169</c:v>
                </c:pt>
                <c:pt idx="99">
                  <c:v>38261</c:v>
                </c:pt>
                <c:pt idx="100">
                  <c:v>38353</c:v>
                </c:pt>
                <c:pt idx="101">
                  <c:v>38443</c:v>
                </c:pt>
                <c:pt idx="102">
                  <c:v>38534</c:v>
                </c:pt>
                <c:pt idx="103">
                  <c:v>38626</c:v>
                </c:pt>
                <c:pt idx="104">
                  <c:v>38718</c:v>
                </c:pt>
                <c:pt idx="105">
                  <c:v>38808</c:v>
                </c:pt>
                <c:pt idx="106">
                  <c:v>38899</c:v>
                </c:pt>
                <c:pt idx="107">
                  <c:v>38991</c:v>
                </c:pt>
                <c:pt idx="108">
                  <c:v>39083</c:v>
                </c:pt>
                <c:pt idx="109">
                  <c:v>39173</c:v>
                </c:pt>
                <c:pt idx="110">
                  <c:v>39264</c:v>
                </c:pt>
                <c:pt idx="111">
                  <c:v>39356</c:v>
                </c:pt>
                <c:pt idx="112">
                  <c:v>39448</c:v>
                </c:pt>
                <c:pt idx="113">
                  <c:v>39539</c:v>
                </c:pt>
                <c:pt idx="114">
                  <c:v>39630</c:v>
                </c:pt>
                <c:pt idx="115">
                  <c:v>39722</c:v>
                </c:pt>
                <c:pt idx="116">
                  <c:v>39814</c:v>
                </c:pt>
                <c:pt idx="117">
                  <c:v>39904</c:v>
                </c:pt>
                <c:pt idx="118">
                  <c:v>39995</c:v>
                </c:pt>
                <c:pt idx="119">
                  <c:v>40087</c:v>
                </c:pt>
                <c:pt idx="120">
                  <c:v>40179</c:v>
                </c:pt>
                <c:pt idx="121">
                  <c:v>40269</c:v>
                </c:pt>
                <c:pt idx="122">
                  <c:v>40360</c:v>
                </c:pt>
                <c:pt idx="123">
                  <c:v>40452</c:v>
                </c:pt>
                <c:pt idx="124">
                  <c:v>40544</c:v>
                </c:pt>
                <c:pt idx="125">
                  <c:v>40634</c:v>
                </c:pt>
                <c:pt idx="126">
                  <c:v>40725</c:v>
                </c:pt>
                <c:pt idx="127">
                  <c:v>40817</c:v>
                </c:pt>
                <c:pt idx="128">
                  <c:v>40909</c:v>
                </c:pt>
                <c:pt idx="129">
                  <c:v>41000</c:v>
                </c:pt>
                <c:pt idx="130">
                  <c:v>41091</c:v>
                </c:pt>
                <c:pt idx="131">
                  <c:v>41183</c:v>
                </c:pt>
                <c:pt idx="132">
                  <c:v>41275</c:v>
                </c:pt>
                <c:pt idx="133">
                  <c:v>41365</c:v>
                </c:pt>
                <c:pt idx="134">
                  <c:v>41456</c:v>
                </c:pt>
                <c:pt idx="135">
                  <c:v>41548</c:v>
                </c:pt>
              </c:numCache>
            </c:numRef>
          </c:cat>
          <c:val>
            <c:numRef>
              <c:f>Datablad!$C$4:$C$139</c:f>
              <c:numCache>
                <c:formatCode>General</c:formatCode>
                <c:ptCount val="136"/>
                <c:pt idx="0">
                  <c:v>4380.1000000000004</c:v>
                </c:pt>
                <c:pt idx="1">
                  <c:v>4393.95</c:v>
                </c:pt>
                <c:pt idx="2">
                  <c:v>4390.4699999999993</c:v>
                </c:pt>
                <c:pt idx="3">
                  <c:v>4396.3500000000004</c:v>
                </c:pt>
                <c:pt idx="4">
                  <c:v>4423.45</c:v>
                </c:pt>
                <c:pt idx="5">
                  <c:v>4382.6200000000008</c:v>
                </c:pt>
                <c:pt idx="6">
                  <c:v>4425.9699999999993</c:v>
                </c:pt>
                <c:pt idx="7">
                  <c:v>4422.13</c:v>
                </c:pt>
                <c:pt idx="8">
                  <c:v>4428.41</c:v>
                </c:pt>
                <c:pt idx="9">
                  <c:v>4439.74</c:v>
                </c:pt>
                <c:pt idx="10">
                  <c:v>4447.99</c:v>
                </c:pt>
                <c:pt idx="11">
                  <c:v>4446.8600000000006</c:v>
                </c:pt>
                <c:pt idx="12">
                  <c:v>4458.34</c:v>
                </c:pt>
                <c:pt idx="13">
                  <c:v>4471.4699999999993</c:v>
                </c:pt>
                <c:pt idx="14">
                  <c:v>4460.2</c:v>
                </c:pt>
                <c:pt idx="15">
                  <c:v>4464.1200000000008</c:v>
                </c:pt>
                <c:pt idx="16">
                  <c:v>4461.08</c:v>
                </c:pt>
                <c:pt idx="17">
                  <c:v>4457.67</c:v>
                </c:pt>
                <c:pt idx="18">
                  <c:v>4489.1900000000005</c:v>
                </c:pt>
                <c:pt idx="19">
                  <c:v>4498.05</c:v>
                </c:pt>
                <c:pt idx="20">
                  <c:v>4499.99</c:v>
                </c:pt>
                <c:pt idx="21">
                  <c:v>4486.08</c:v>
                </c:pt>
                <c:pt idx="22">
                  <c:v>4515.78</c:v>
                </c:pt>
                <c:pt idx="23">
                  <c:v>4520.5600000000004</c:v>
                </c:pt>
                <c:pt idx="24">
                  <c:v>4529.63</c:v>
                </c:pt>
                <c:pt idx="25">
                  <c:v>4513.87</c:v>
                </c:pt>
                <c:pt idx="26">
                  <c:v>4524.9699999999993</c:v>
                </c:pt>
                <c:pt idx="27">
                  <c:v>4532.25</c:v>
                </c:pt>
                <c:pt idx="28">
                  <c:v>4527.26</c:v>
                </c:pt>
                <c:pt idx="29">
                  <c:v>4556.58</c:v>
                </c:pt>
                <c:pt idx="30">
                  <c:v>4550.1600000000008</c:v>
                </c:pt>
                <c:pt idx="31">
                  <c:v>4560.74</c:v>
                </c:pt>
                <c:pt idx="32">
                  <c:v>4581.3500000000004</c:v>
                </c:pt>
                <c:pt idx="33">
                  <c:v>4593.67</c:v>
                </c:pt>
                <c:pt idx="34">
                  <c:v>4600.3999999999996</c:v>
                </c:pt>
                <c:pt idx="35">
                  <c:v>4611.42</c:v>
                </c:pt>
                <c:pt idx="36">
                  <c:v>4621.87</c:v>
                </c:pt>
                <c:pt idx="37">
                  <c:v>4640.83</c:v>
                </c:pt>
                <c:pt idx="38">
                  <c:v>4652.9299999999994</c:v>
                </c:pt>
                <c:pt idx="39">
                  <c:v>4678.8</c:v>
                </c:pt>
                <c:pt idx="40">
                  <c:v>4696.83</c:v>
                </c:pt>
                <c:pt idx="41">
                  <c:v>4695.04</c:v>
                </c:pt>
                <c:pt idx="42">
                  <c:v>4703.01</c:v>
                </c:pt>
                <c:pt idx="43">
                  <c:v>4713.49</c:v>
                </c:pt>
                <c:pt idx="44">
                  <c:v>4709.08</c:v>
                </c:pt>
                <c:pt idx="45">
                  <c:v>4689.7699999999995</c:v>
                </c:pt>
                <c:pt idx="46">
                  <c:v>4664.1900000000005</c:v>
                </c:pt>
                <c:pt idx="47">
                  <c:v>4645.92</c:v>
                </c:pt>
                <c:pt idx="48">
                  <c:v>4624.08</c:v>
                </c:pt>
                <c:pt idx="49">
                  <c:v>4637.42</c:v>
                </c:pt>
                <c:pt idx="50">
                  <c:v>4593.63</c:v>
                </c:pt>
                <c:pt idx="51">
                  <c:v>4560.7699999999995</c:v>
                </c:pt>
                <c:pt idx="52">
                  <c:v>4535.8600000000006</c:v>
                </c:pt>
                <c:pt idx="53">
                  <c:v>4516.1500000000005</c:v>
                </c:pt>
                <c:pt idx="54">
                  <c:v>4506</c:v>
                </c:pt>
                <c:pt idx="55">
                  <c:v>4498.6100000000006</c:v>
                </c:pt>
                <c:pt idx="56">
                  <c:v>4491.4699999999993</c:v>
                </c:pt>
                <c:pt idx="57">
                  <c:v>4492.1100000000006</c:v>
                </c:pt>
                <c:pt idx="58">
                  <c:v>4499.1400000000003</c:v>
                </c:pt>
                <c:pt idx="59">
                  <c:v>4510.54</c:v>
                </c:pt>
                <c:pt idx="60">
                  <c:v>4518.9399999999996</c:v>
                </c:pt>
                <c:pt idx="61">
                  <c:v>4546.2299999999996</c:v>
                </c:pt>
                <c:pt idx="62">
                  <c:v>4540.63</c:v>
                </c:pt>
                <c:pt idx="63">
                  <c:v>4538.9799999999996</c:v>
                </c:pt>
                <c:pt idx="64">
                  <c:v>4555.24</c:v>
                </c:pt>
                <c:pt idx="65">
                  <c:v>4544.51</c:v>
                </c:pt>
                <c:pt idx="66">
                  <c:v>4545.38</c:v>
                </c:pt>
                <c:pt idx="67">
                  <c:v>4552.18</c:v>
                </c:pt>
                <c:pt idx="68">
                  <c:v>4537.3600000000006</c:v>
                </c:pt>
                <c:pt idx="69">
                  <c:v>4528.7</c:v>
                </c:pt>
                <c:pt idx="70">
                  <c:v>4510.76</c:v>
                </c:pt>
                <c:pt idx="71">
                  <c:v>4487.28</c:v>
                </c:pt>
                <c:pt idx="72">
                  <c:v>4482.1100000000006</c:v>
                </c:pt>
                <c:pt idx="73">
                  <c:v>4492.74</c:v>
                </c:pt>
                <c:pt idx="74">
                  <c:v>4512</c:v>
                </c:pt>
                <c:pt idx="75">
                  <c:v>4520.3500000000004</c:v>
                </c:pt>
                <c:pt idx="76">
                  <c:v>4536</c:v>
                </c:pt>
                <c:pt idx="77">
                  <c:v>4534.99</c:v>
                </c:pt>
                <c:pt idx="78">
                  <c:v>4529.21</c:v>
                </c:pt>
                <c:pt idx="79">
                  <c:v>4540.5600000000004</c:v>
                </c:pt>
                <c:pt idx="80">
                  <c:v>4549.17</c:v>
                </c:pt>
                <c:pt idx="81">
                  <c:v>4570.71</c:v>
                </c:pt>
                <c:pt idx="82">
                  <c:v>4559.96</c:v>
                </c:pt>
                <c:pt idx="83">
                  <c:v>4607.09</c:v>
                </c:pt>
                <c:pt idx="84">
                  <c:v>4607.373076923077</c:v>
                </c:pt>
                <c:pt idx="85">
                  <c:v>4606.4353846153854</c:v>
                </c:pt>
                <c:pt idx="86">
                  <c:v>4619.3984615384616</c:v>
                </c:pt>
                <c:pt idx="87">
                  <c:v>4628.6423076923074</c:v>
                </c:pt>
                <c:pt idx="88">
                  <c:v>4636.711538461539</c:v>
                </c:pt>
                <c:pt idx="89">
                  <c:v>4625.4784615384624</c:v>
                </c:pt>
                <c:pt idx="90">
                  <c:v>4635.1923076923085</c:v>
                </c:pt>
                <c:pt idx="91">
                  <c:v>4648.083076923077</c:v>
                </c:pt>
                <c:pt idx="92">
                  <c:v>4650.7746153846156</c:v>
                </c:pt>
                <c:pt idx="93">
                  <c:v>4652.7430769230778</c:v>
                </c:pt>
                <c:pt idx="94">
                  <c:v>4652.8546153846155</c:v>
                </c:pt>
                <c:pt idx="95">
                  <c:v>4664.419230769231</c:v>
                </c:pt>
                <c:pt idx="96">
                  <c:v>4677.1884615384615</c:v>
                </c:pt>
                <c:pt idx="97">
                  <c:v>4673.1892307692315</c:v>
                </c:pt>
                <c:pt idx="98">
                  <c:v>4685.6338461538462</c:v>
                </c:pt>
                <c:pt idx="99">
                  <c:v>4674.8335714285713</c:v>
                </c:pt>
                <c:pt idx="100">
                  <c:v>4681.419230769231</c:v>
                </c:pt>
                <c:pt idx="101">
                  <c:v>4712.3023076923073</c:v>
                </c:pt>
                <c:pt idx="102">
                  <c:v>4708.5946153846162</c:v>
                </c:pt>
                <c:pt idx="103">
                  <c:v>4736.3446153846162</c:v>
                </c:pt>
                <c:pt idx="104">
                  <c:v>4737.8638461538467</c:v>
                </c:pt>
                <c:pt idx="105">
                  <c:v>4753.6984615384608</c:v>
                </c:pt>
                <c:pt idx="106">
                  <c:v>4781.6292307692311</c:v>
                </c:pt>
                <c:pt idx="107">
                  <c:v>4788.8484615384614</c:v>
                </c:pt>
                <c:pt idx="108">
                  <c:v>4815.9607692307691</c:v>
                </c:pt>
                <c:pt idx="109">
                  <c:v>4818.501538461539</c:v>
                </c:pt>
                <c:pt idx="110">
                  <c:v>4850.71</c:v>
                </c:pt>
                <c:pt idx="111">
                  <c:v>4867.9384615384615</c:v>
                </c:pt>
                <c:pt idx="112">
                  <c:v>4881.4330769230774</c:v>
                </c:pt>
                <c:pt idx="113">
                  <c:v>4902.5169230769234</c:v>
                </c:pt>
                <c:pt idx="114">
                  <c:v>4897.5530769230772</c:v>
                </c:pt>
                <c:pt idx="115">
                  <c:v>4908.5400000000009</c:v>
                </c:pt>
                <c:pt idx="116">
                  <c:v>4905.6092857142858</c:v>
                </c:pt>
                <c:pt idx="117">
                  <c:v>4916.5692307692316</c:v>
                </c:pt>
                <c:pt idx="118">
                  <c:v>4891.458461538462</c:v>
                </c:pt>
                <c:pt idx="119">
                  <c:v>4917.8092307692314</c:v>
                </c:pt>
                <c:pt idx="120">
                  <c:v>4926.0507692307692</c:v>
                </c:pt>
                <c:pt idx="121">
                  <c:v>4942.8823076923081</c:v>
                </c:pt>
                <c:pt idx="122">
                  <c:v>4956.1646153846159</c:v>
                </c:pt>
                <c:pt idx="123">
                  <c:v>4963.7892307692309</c:v>
                </c:pt>
                <c:pt idx="124">
                  <c:v>5000.7792307692307</c:v>
                </c:pt>
                <c:pt idx="125">
                  <c:v>5013.6723076923081</c:v>
                </c:pt>
                <c:pt idx="126">
                  <c:v>5013.9415384615386</c:v>
                </c:pt>
                <c:pt idx="127">
                  <c:v>5032.2184615384613</c:v>
                </c:pt>
                <c:pt idx="128">
                  <c:v>5032.0076923076922</c:v>
                </c:pt>
                <c:pt idx="129">
                  <c:v>5052.752307692308</c:v>
                </c:pt>
                <c:pt idx="130">
                  <c:v>5068.6338461538471</c:v>
                </c:pt>
                <c:pt idx="131">
                  <c:v>5081.7646153846154</c:v>
                </c:pt>
                <c:pt idx="132">
                  <c:v>5096.8792307692311</c:v>
                </c:pt>
                <c:pt idx="133">
                  <c:v>5103.3984615384616</c:v>
                </c:pt>
                <c:pt idx="134">
                  <c:v>5117.2430769230778</c:v>
                </c:pt>
                <c:pt idx="135">
                  <c:v>5139.4061538461538</c:v>
                </c:pt>
              </c:numCache>
            </c:numRef>
          </c:val>
          <c:smooth val="0"/>
        </c:ser>
        <c:ser>
          <c:idx val="2"/>
          <c:order val="2"/>
          <c:tx>
            <c:strRef>
              <c:f>Datablad!$D$3</c:f>
              <c:strCache>
                <c:ptCount val="1"/>
                <c:pt idx="0">
                  <c:v>Demografi framskrivning sysselsättning</c:v>
                </c:pt>
              </c:strCache>
            </c:strRef>
          </c:tx>
          <c:spPr>
            <a:ln w="25400">
              <a:solidFill>
                <a:schemeClr val="bg1">
                  <a:lumMod val="65000"/>
                </a:schemeClr>
              </a:solidFill>
              <a:prstDash val="solid"/>
            </a:ln>
          </c:spPr>
          <c:marker>
            <c:symbol val="none"/>
          </c:marker>
          <c:cat>
            <c:numRef>
              <c:f>Datablad!$A$4:$A$139</c:f>
              <c:numCache>
                <c:formatCode>m/d/yyyy</c:formatCode>
                <c:ptCount val="136"/>
                <c:pt idx="0">
                  <c:v>29221</c:v>
                </c:pt>
                <c:pt idx="1">
                  <c:v>29312</c:v>
                </c:pt>
                <c:pt idx="2">
                  <c:v>29403</c:v>
                </c:pt>
                <c:pt idx="3">
                  <c:v>29495</c:v>
                </c:pt>
                <c:pt idx="4">
                  <c:v>29587</c:v>
                </c:pt>
                <c:pt idx="5">
                  <c:v>29677</c:v>
                </c:pt>
                <c:pt idx="6">
                  <c:v>29768</c:v>
                </c:pt>
                <c:pt idx="7">
                  <c:v>29860</c:v>
                </c:pt>
                <c:pt idx="8">
                  <c:v>29952</c:v>
                </c:pt>
                <c:pt idx="9">
                  <c:v>30042</c:v>
                </c:pt>
                <c:pt idx="10">
                  <c:v>30133</c:v>
                </c:pt>
                <c:pt idx="11">
                  <c:v>30225</c:v>
                </c:pt>
                <c:pt idx="12">
                  <c:v>30317</c:v>
                </c:pt>
                <c:pt idx="13">
                  <c:v>30407</c:v>
                </c:pt>
                <c:pt idx="14">
                  <c:v>30498</c:v>
                </c:pt>
                <c:pt idx="15">
                  <c:v>30590</c:v>
                </c:pt>
                <c:pt idx="16">
                  <c:v>30682</c:v>
                </c:pt>
                <c:pt idx="17">
                  <c:v>30773</c:v>
                </c:pt>
                <c:pt idx="18">
                  <c:v>30864</c:v>
                </c:pt>
                <c:pt idx="19">
                  <c:v>30956</c:v>
                </c:pt>
                <c:pt idx="20">
                  <c:v>31048</c:v>
                </c:pt>
                <c:pt idx="21">
                  <c:v>31138</c:v>
                </c:pt>
                <c:pt idx="22">
                  <c:v>31229</c:v>
                </c:pt>
                <c:pt idx="23">
                  <c:v>31321</c:v>
                </c:pt>
                <c:pt idx="24">
                  <c:v>31413</c:v>
                </c:pt>
                <c:pt idx="25">
                  <c:v>31503</c:v>
                </c:pt>
                <c:pt idx="26">
                  <c:v>31594</c:v>
                </c:pt>
                <c:pt idx="27">
                  <c:v>31686</c:v>
                </c:pt>
                <c:pt idx="28">
                  <c:v>31778</c:v>
                </c:pt>
                <c:pt idx="29">
                  <c:v>31868</c:v>
                </c:pt>
                <c:pt idx="30">
                  <c:v>31959</c:v>
                </c:pt>
                <c:pt idx="31">
                  <c:v>32051</c:v>
                </c:pt>
                <c:pt idx="32">
                  <c:v>32143</c:v>
                </c:pt>
                <c:pt idx="33">
                  <c:v>32234</c:v>
                </c:pt>
                <c:pt idx="34">
                  <c:v>32325</c:v>
                </c:pt>
                <c:pt idx="35">
                  <c:v>32417</c:v>
                </c:pt>
                <c:pt idx="36">
                  <c:v>32509</c:v>
                </c:pt>
                <c:pt idx="37">
                  <c:v>32599</c:v>
                </c:pt>
                <c:pt idx="38">
                  <c:v>32690</c:v>
                </c:pt>
                <c:pt idx="39">
                  <c:v>32782</c:v>
                </c:pt>
                <c:pt idx="40">
                  <c:v>32874</c:v>
                </c:pt>
                <c:pt idx="41">
                  <c:v>32964</c:v>
                </c:pt>
                <c:pt idx="42">
                  <c:v>33055</c:v>
                </c:pt>
                <c:pt idx="43">
                  <c:v>33147</c:v>
                </c:pt>
                <c:pt idx="44">
                  <c:v>33239</c:v>
                </c:pt>
                <c:pt idx="45">
                  <c:v>33329</c:v>
                </c:pt>
                <c:pt idx="46">
                  <c:v>33420</c:v>
                </c:pt>
                <c:pt idx="47">
                  <c:v>33512</c:v>
                </c:pt>
                <c:pt idx="48">
                  <c:v>33604</c:v>
                </c:pt>
                <c:pt idx="49">
                  <c:v>33695</c:v>
                </c:pt>
                <c:pt idx="50">
                  <c:v>33786</c:v>
                </c:pt>
                <c:pt idx="51">
                  <c:v>33878</c:v>
                </c:pt>
                <c:pt idx="52">
                  <c:v>33970</c:v>
                </c:pt>
                <c:pt idx="53">
                  <c:v>34060</c:v>
                </c:pt>
                <c:pt idx="54">
                  <c:v>34151</c:v>
                </c:pt>
                <c:pt idx="55">
                  <c:v>34243</c:v>
                </c:pt>
                <c:pt idx="56">
                  <c:v>34335</c:v>
                </c:pt>
                <c:pt idx="57">
                  <c:v>34425</c:v>
                </c:pt>
                <c:pt idx="58">
                  <c:v>34516</c:v>
                </c:pt>
                <c:pt idx="59">
                  <c:v>34608</c:v>
                </c:pt>
                <c:pt idx="60">
                  <c:v>34700</c:v>
                </c:pt>
                <c:pt idx="61">
                  <c:v>34790</c:v>
                </c:pt>
                <c:pt idx="62">
                  <c:v>34881</c:v>
                </c:pt>
                <c:pt idx="63">
                  <c:v>34973</c:v>
                </c:pt>
                <c:pt idx="64">
                  <c:v>35065</c:v>
                </c:pt>
                <c:pt idx="65">
                  <c:v>35156</c:v>
                </c:pt>
                <c:pt idx="66">
                  <c:v>35247</c:v>
                </c:pt>
                <c:pt idx="67">
                  <c:v>35339</c:v>
                </c:pt>
                <c:pt idx="68">
                  <c:v>35431</c:v>
                </c:pt>
                <c:pt idx="69">
                  <c:v>35521</c:v>
                </c:pt>
                <c:pt idx="70">
                  <c:v>35612</c:v>
                </c:pt>
                <c:pt idx="71">
                  <c:v>35704</c:v>
                </c:pt>
                <c:pt idx="72">
                  <c:v>35796</c:v>
                </c:pt>
                <c:pt idx="73">
                  <c:v>35886</c:v>
                </c:pt>
                <c:pt idx="74">
                  <c:v>35977</c:v>
                </c:pt>
                <c:pt idx="75">
                  <c:v>36069</c:v>
                </c:pt>
                <c:pt idx="76">
                  <c:v>36161</c:v>
                </c:pt>
                <c:pt idx="77">
                  <c:v>36251</c:v>
                </c:pt>
                <c:pt idx="78">
                  <c:v>36342</c:v>
                </c:pt>
                <c:pt idx="79">
                  <c:v>36434</c:v>
                </c:pt>
                <c:pt idx="80">
                  <c:v>36526</c:v>
                </c:pt>
                <c:pt idx="81">
                  <c:v>36617</c:v>
                </c:pt>
                <c:pt idx="82">
                  <c:v>36708</c:v>
                </c:pt>
                <c:pt idx="83">
                  <c:v>36800</c:v>
                </c:pt>
                <c:pt idx="84">
                  <c:v>36892</c:v>
                </c:pt>
                <c:pt idx="85">
                  <c:v>36982</c:v>
                </c:pt>
                <c:pt idx="86">
                  <c:v>37073</c:v>
                </c:pt>
                <c:pt idx="87">
                  <c:v>37165</c:v>
                </c:pt>
                <c:pt idx="88">
                  <c:v>37257</c:v>
                </c:pt>
                <c:pt idx="89">
                  <c:v>37347</c:v>
                </c:pt>
                <c:pt idx="90">
                  <c:v>37438</c:v>
                </c:pt>
                <c:pt idx="91">
                  <c:v>37530</c:v>
                </c:pt>
                <c:pt idx="92">
                  <c:v>37622</c:v>
                </c:pt>
                <c:pt idx="93">
                  <c:v>37712</c:v>
                </c:pt>
                <c:pt idx="94">
                  <c:v>37803</c:v>
                </c:pt>
                <c:pt idx="95">
                  <c:v>37895</c:v>
                </c:pt>
                <c:pt idx="96">
                  <c:v>37987</c:v>
                </c:pt>
                <c:pt idx="97">
                  <c:v>38078</c:v>
                </c:pt>
                <c:pt idx="98">
                  <c:v>38169</c:v>
                </c:pt>
                <c:pt idx="99">
                  <c:v>38261</c:v>
                </c:pt>
                <c:pt idx="100">
                  <c:v>38353</c:v>
                </c:pt>
                <c:pt idx="101">
                  <c:v>38443</c:v>
                </c:pt>
                <c:pt idx="102">
                  <c:v>38534</c:v>
                </c:pt>
                <c:pt idx="103">
                  <c:v>38626</c:v>
                </c:pt>
                <c:pt idx="104">
                  <c:v>38718</c:v>
                </c:pt>
                <c:pt idx="105">
                  <c:v>38808</c:v>
                </c:pt>
                <c:pt idx="106">
                  <c:v>38899</c:v>
                </c:pt>
                <c:pt idx="107">
                  <c:v>38991</c:v>
                </c:pt>
                <c:pt idx="108">
                  <c:v>39083</c:v>
                </c:pt>
                <c:pt idx="109">
                  <c:v>39173</c:v>
                </c:pt>
                <c:pt idx="110">
                  <c:v>39264</c:v>
                </c:pt>
                <c:pt idx="111">
                  <c:v>39356</c:v>
                </c:pt>
                <c:pt idx="112">
                  <c:v>39448</c:v>
                </c:pt>
                <c:pt idx="113">
                  <c:v>39539</c:v>
                </c:pt>
                <c:pt idx="114">
                  <c:v>39630</c:v>
                </c:pt>
                <c:pt idx="115">
                  <c:v>39722</c:v>
                </c:pt>
                <c:pt idx="116">
                  <c:v>39814</c:v>
                </c:pt>
                <c:pt idx="117">
                  <c:v>39904</c:v>
                </c:pt>
                <c:pt idx="118">
                  <c:v>39995</c:v>
                </c:pt>
                <c:pt idx="119">
                  <c:v>40087</c:v>
                </c:pt>
                <c:pt idx="120">
                  <c:v>40179</c:v>
                </c:pt>
                <c:pt idx="121">
                  <c:v>40269</c:v>
                </c:pt>
                <c:pt idx="122">
                  <c:v>40360</c:v>
                </c:pt>
                <c:pt idx="123">
                  <c:v>40452</c:v>
                </c:pt>
                <c:pt idx="124">
                  <c:v>40544</c:v>
                </c:pt>
                <c:pt idx="125">
                  <c:v>40634</c:v>
                </c:pt>
                <c:pt idx="126">
                  <c:v>40725</c:v>
                </c:pt>
                <c:pt idx="127">
                  <c:v>40817</c:v>
                </c:pt>
                <c:pt idx="128">
                  <c:v>40909</c:v>
                </c:pt>
                <c:pt idx="129">
                  <c:v>41000</c:v>
                </c:pt>
                <c:pt idx="130">
                  <c:v>41091</c:v>
                </c:pt>
                <c:pt idx="131">
                  <c:v>41183</c:v>
                </c:pt>
                <c:pt idx="132">
                  <c:v>41275</c:v>
                </c:pt>
                <c:pt idx="133">
                  <c:v>41365</c:v>
                </c:pt>
                <c:pt idx="134">
                  <c:v>41456</c:v>
                </c:pt>
                <c:pt idx="135">
                  <c:v>41548</c:v>
                </c:pt>
              </c:numCache>
            </c:numRef>
          </c:cat>
          <c:val>
            <c:numRef>
              <c:f>Datablad!$D$3:$D$139</c:f>
              <c:numCache>
                <c:formatCode>General</c:formatCode>
                <c:ptCount val="137"/>
                <c:pt idx="0" formatCode="0%">
                  <c:v>0</c:v>
                </c:pt>
                <c:pt idx="107">
                  <c:v>4453.6100000000006</c:v>
                </c:pt>
                <c:pt idx="108">
                  <c:v>4458.5150607862897</c:v>
                </c:pt>
                <c:pt idx="109">
                  <c:v>4461.3749642214598</c:v>
                </c:pt>
                <c:pt idx="110">
                  <c:v>4463.2350333184204</c:v>
                </c:pt>
                <c:pt idx="111">
                  <c:v>4466.0952681090976</c:v>
                </c:pt>
                <c:pt idx="112">
                  <c:v>4469.9556686254</c:v>
                </c:pt>
                <c:pt idx="113">
                  <c:v>4473.0822436532681</c:v>
                </c:pt>
                <c:pt idx="114">
                  <c:v>4479.2172214781076</c:v>
                </c:pt>
                <c:pt idx="115">
                  <c:v>4485.3606136246299</c:v>
                </c:pt>
                <c:pt idx="116">
                  <c:v>4491.5124316333504</c:v>
                </c:pt>
                <c:pt idx="117">
                  <c:v>4496.2810998522446</c:v>
                </c:pt>
                <c:pt idx="118">
                  <c:v>4501.0548309974756</c:v>
                </c:pt>
                <c:pt idx="119">
                  <c:v>4505.8336304443856</c:v>
                </c:pt>
                <c:pt idx="120">
                  <c:v>4510.6175035740234</c:v>
                </c:pt>
                <c:pt idx="121">
                  <c:v>4514.3052767091403</c:v>
                </c:pt>
                <c:pt idx="122">
                  <c:v>4517.9960648794895</c:v>
                </c:pt>
                <c:pt idx="123">
                  <c:v>4521.6898705500926</c:v>
                </c:pt>
                <c:pt idx="124">
                  <c:v>4525.3866961879858</c:v>
                </c:pt>
                <c:pt idx="125">
                  <c:v>4529.6157745086757</c:v>
                </c:pt>
                <c:pt idx="126">
                  <c:v>4533.8488050006699</c:v>
                </c:pt>
                <c:pt idx="127">
                  <c:v>4538.0857913573645</c:v>
                </c:pt>
                <c:pt idx="128">
                  <c:v>4542.3267372756054</c:v>
                </c:pt>
                <c:pt idx="129">
                  <c:v>4546.6301433762592</c:v>
                </c:pt>
                <c:pt idx="130">
                  <c:v>4550.9376265292995</c:v>
                </c:pt>
                <c:pt idx="131">
                  <c:v>4555.249190597332</c:v>
                </c:pt>
                <c:pt idx="132">
                  <c:v>4559.5648394466198</c:v>
                </c:pt>
                <c:pt idx="133">
                  <c:v>4562.99803822782</c:v>
                </c:pt>
                <c:pt idx="134">
                  <c:v>4566.4338220920899</c:v>
                </c:pt>
                <c:pt idx="135">
                  <c:v>4569.8721929859103</c:v>
                </c:pt>
                <c:pt idx="136">
                  <c:v>4573.3131528572267</c:v>
                </c:pt>
              </c:numCache>
            </c:numRef>
          </c:val>
          <c:smooth val="0"/>
        </c:ser>
        <c:ser>
          <c:idx val="3"/>
          <c:order val="3"/>
          <c:tx>
            <c:strRef>
              <c:f>Datablad!$E$3</c:f>
              <c:strCache>
                <c:ptCount val="1"/>
                <c:pt idx="0">
                  <c:v>Demografi framskrivning arbetskraft</c:v>
                </c:pt>
              </c:strCache>
            </c:strRef>
          </c:tx>
          <c:marker>
            <c:symbol val="none"/>
          </c:marker>
          <c:cat>
            <c:numRef>
              <c:f>Datablad!$A$4:$A$139</c:f>
              <c:numCache>
                <c:formatCode>m/d/yyyy</c:formatCode>
                <c:ptCount val="136"/>
                <c:pt idx="0">
                  <c:v>29221</c:v>
                </c:pt>
                <c:pt idx="1">
                  <c:v>29312</c:v>
                </c:pt>
                <c:pt idx="2">
                  <c:v>29403</c:v>
                </c:pt>
                <c:pt idx="3">
                  <c:v>29495</c:v>
                </c:pt>
                <c:pt idx="4">
                  <c:v>29587</c:v>
                </c:pt>
                <c:pt idx="5">
                  <c:v>29677</c:v>
                </c:pt>
                <c:pt idx="6">
                  <c:v>29768</c:v>
                </c:pt>
                <c:pt idx="7">
                  <c:v>29860</c:v>
                </c:pt>
                <c:pt idx="8">
                  <c:v>29952</c:v>
                </c:pt>
                <c:pt idx="9">
                  <c:v>30042</c:v>
                </c:pt>
                <c:pt idx="10">
                  <c:v>30133</c:v>
                </c:pt>
                <c:pt idx="11">
                  <c:v>30225</c:v>
                </c:pt>
                <c:pt idx="12">
                  <c:v>30317</c:v>
                </c:pt>
                <c:pt idx="13">
                  <c:v>30407</c:v>
                </c:pt>
                <c:pt idx="14">
                  <c:v>30498</c:v>
                </c:pt>
                <c:pt idx="15">
                  <c:v>30590</c:v>
                </c:pt>
                <c:pt idx="16">
                  <c:v>30682</c:v>
                </c:pt>
                <c:pt idx="17">
                  <c:v>30773</c:v>
                </c:pt>
                <c:pt idx="18">
                  <c:v>30864</c:v>
                </c:pt>
                <c:pt idx="19">
                  <c:v>30956</c:v>
                </c:pt>
                <c:pt idx="20">
                  <c:v>31048</c:v>
                </c:pt>
                <c:pt idx="21">
                  <c:v>31138</c:v>
                </c:pt>
                <c:pt idx="22">
                  <c:v>31229</c:v>
                </c:pt>
                <c:pt idx="23">
                  <c:v>31321</c:v>
                </c:pt>
                <c:pt idx="24">
                  <c:v>31413</c:v>
                </c:pt>
                <c:pt idx="25">
                  <c:v>31503</c:v>
                </c:pt>
                <c:pt idx="26">
                  <c:v>31594</c:v>
                </c:pt>
                <c:pt idx="27">
                  <c:v>31686</c:v>
                </c:pt>
                <c:pt idx="28">
                  <c:v>31778</c:v>
                </c:pt>
                <c:pt idx="29">
                  <c:v>31868</c:v>
                </c:pt>
                <c:pt idx="30">
                  <c:v>31959</c:v>
                </c:pt>
                <c:pt idx="31">
                  <c:v>32051</c:v>
                </c:pt>
                <c:pt idx="32">
                  <c:v>32143</c:v>
                </c:pt>
                <c:pt idx="33">
                  <c:v>32234</c:v>
                </c:pt>
                <c:pt idx="34">
                  <c:v>32325</c:v>
                </c:pt>
                <c:pt idx="35">
                  <c:v>32417</c:v>
                </c:pt>
                <c:pt idx="36">
                  <c:v>32509</c:v>
                </c:pt>
                <c:pt idx="37">
                  <c:v>32599</c:v>
                </c:pt>
                <c:pt idx="38">
                  <c:v>32690</c:v>
                </c:pt>
                <c:pt idx="39">
                  <c:v>32782</c:v>
                </c:pt>
                <c:pt idx="40">
                  <c:v>32874</c:v>
                </c:pt>
                <c:pt idx="41">
                  <c:v>32964</c:v>
                </c:pt>
                <c:pt idx="42">
                  <c:v>33055</c:v>
                </c:pt>
                <c:pt idx="43">
                  <c:v>33147</c:v>
                </c:pt>
                <c:pt idx="44">
                  <c:v>33239</c:v>
                </c:pt>
                <c:pt idx="45">
                  <c:v>33329</c:v>
                </c:pt>
                <c:pt idx="46">
                  <c:v>33420</c:v>
                </c:pt>
                <c:pt idx="47">
                  <c:v>33512</c:v>
                </c:pt>
                <c:pt idx="48">
                  <c:v>33604</c:v>
                </c:pt>
                <c:pt idx="49">
                  <c:v>33695</c:v>
                </c:pt>
                <c:pt idx="50">
                  <c:v>33786</c:v>
                </c:pt>
                <c:pt idx="51">
                  <c:v>33878</c:v>
                </c:pt>
                <c:pt idx="52">
                  <c:v>33970</c:v>
                </c:pt>
                <c:pt idx="53">
                  <c:v>34060</c:v>
                </c:pt>
                <c:pt idx="54">
                  <c:v>34151</c:v>
                </c:pt>
                <c:pt idx="55">
                  <c:v>34243</c:v>
                </c:pt>
                <c:pt idx="56">
                  <c:v>34335</c:v>
                </c:pt>
                <c:pt idx="57">
                  <c:v>34425</c:v>
                </c:pt>
                <c:pt idx="58">
                  <c:v>34516</c:v>
                </c:pt>
                <c:pt idx="59">
                  <c:v>34608</c:v>
                </c:pt>
                <c:pt idx="60">
                  <c:v>34700</c:v>
                </c:pt>
                <c:pt idx="61">
                  <c:v>34790</c:v>
                </c:pt>
                <c:pt idx="62">
                  <c:v>34881</c:v>
                </c:pt>
                <c:pt idx="63">
                  <c:v>34973</c:v>
                </c:pt>
                <c:pt idx="64">
                  <c:v>35065</c:v>
                </c:pt>
                <c:pt idx="65">
                  <c:v>35156</c:v>
                </c:pt>
                <c:pt idx="66">
                  <c:v>35247</c:v>
                </c:pt>
                <c:pt idx="67">
                  <c:v>35339</c:v>
                </c:pt>
                <c:pt idx="68">
                  <c:v>35431</c:v>
                </c:pt>
                <c:pt idx="69">
                  <c:v>35521</c:v>
                </c:pt>
                <c:pt idx="70">
                  <c:v>35612</c:v>
                </c:pt>
                <c:pt idx="71">
                  <c:v>35704</c:v>
                </c:pt>
                <c:pt idx="72">
                  <c:v>35796</c:v>
                </c:pt>
                <c:pt idx="73">
                  <c:v>35886</c:v>
                </c:pt>
                <c:pt idx="74">
                  <c:v>35977</c:v>
                </c:pt>
                <c:pt idx="75">
                  <c:v>36069</c:v>
                </c:pt>
                <c:pt idx="76">
                  <c:v>36161</c:v>
                </c:pt>
                <c:pt idx="77">
                  <c:v>36251</c:v>
                </c:pt>
                <c:pt idx="78">
                  <c:v>36342</c:v>
                </c:pt>
                <c:pt idx="79">
                  <c:v>36434</c:v>
                </c:pt>
                <c:pt idx="80">
                  <c:v>36526</c:v>
                </c:pt>
                <c:pt idx="81">
                  <c:v>36617</c:v>
                </c:pt>
                <c:pt idx="82">
                  <c:v>36708</c:v>
                </c:pt>
                <c:pt idx="83">
                  <c:v>36800</c:v>
                </c:pt>
                <c:pt idx="84">
                  <c:v>36892</c:v>
                </c:pt>
                <c:pt idx="85">
                  <c:v>36982</c:v>
                </c:pt>
                <c:pt idx="86">
                  <c:v>37073</c:v>
                </c:pt>
                <c:pt idx="87">
                  <c:v>37165</c:v>
                </c:pt>
                <c:pt idx="88">
                  <c:v>37257</c:v>
                </c:pt>
                <c:pt idx="89">
                  <c:v>37347</c:v>
                </c:pt>
                <c:pt idx="90">
                  <c:v>37438</c:v>
                </c:pt>
                <c:pt idx="91">
                  <c:v>37530</c:v>
                </c:pt>
                <c:pt idx="92">
                  <c:v>37622</c:v>
                </c:pt>
                <c:pt idx="93">
                  <c:v>37712</c:v>
                </c:pt>
                <c:pt idx="94">
                  <c:v>37803</c:v>
                </c:pt>
                <c:pt idx="95">
                  <c:v>37895</c:v>
                </c:pt>
                <c:pt idx="96">
                  <c:v>37987</c:v>
                </c:pt>
                <c:pt idx="97">
                  <c:v>38078</c:v>
                </c:pt>
                <c:pt idx="98">
                  <c:v>38169</c:v>
                </c:pt>
                <c:pt idx="99">
                  <c:v>38261</c:v>
                </c:pt>
                <c:pt idx="100">
                  <c:v>38353</c:v>
                </c:pt>
                <c:pt idx="101">
                  <c:v>38443</c:v>
                </c:pt>
                <c:pt idx="102">
                  <c:v>38534</c:v>
                </c:pt>
                <c:pt idx="103">
                  <c:v>38626</c:v>
                </c:pt>
                <c:pt idx="104">
                  <c:v>38718</c:v>
                </c:pt>
                <c:pt idx="105">
                  <c:v>38808</c:v>
                </c:pt>
                <c:pt idx="106">
                  <c:v>38899</c:v>
                </c:pt>
                <c:pt idx="107">
                  <c:v>38991</c:v>
                </c:pt>
                <c:pt idx="108">
                  <c:v>39083</c:v>
                </c:pt>
                <c:pt idx="109">
                  <c:v>39173</c:v>
                </c:pt>
                <c:pt idx="110">
                  <c:v>39264</c:v>
                </c:pt>
                <c:pt idx="111">
                  <c:v>39356</c:v>
                </c:pt>
                <c:pt idx="112">
                  <c:v>39448</c:v>
                </c:pt>
                <c:pt idx="113">
                  <c:v>39539</c:v>
                </c:pt>
                <c:pt idx="114">
                  <c:v>39630</c:v>
                </c:pt>
                <c:pt idx="115">
                  <c:v>39722</c:v>
                </c:pt>
                <c:pt idx="116">
                  <c:v>39814</c:v>
                </c:pt>
                <c:pt idx="117">
                  <c:v>39904</c:v>
                </c:pt>
                <c:pt idx="118">
                  <c:v>39995</c:v>
                </c:pt>
                <c:pt idx="119">
                  <c:v>40087</c:v>
                </c:pt>
                <c:pt idx="120">
                  <c:v>40179</c:v>
                </c:pt>
                <c:pt idx="121">
                  <c:v>40269</c:v>
                </c:pt>
                <c:pt idx="122">
                  <c:v>40360</c:v>
                </c:pt>
                <c:pt idx="123">
                  <c:v>40452</c:v>
                </c:pt>
                <c:pt idx="124">
                  <c:v>40544</c:v>
                </c:pt>
                <c:pt idx="125">
                  <c:v>40634</c:v>
                </c:pt>
                <c:pt idx="126">
                  <c:v>40725</c:v>
                </c:pt>
                <c:pt idx="127">
                  <c:v>40817</c:v>
                </c:pt>
                <c:pt idx="128">
                  <c:v>40909</c:v>
                </c:pt>
                <c:pt idx="129">
                  <c:v>41000</c:v>
                </c:pt>
                <c:pt idx="130">
                  <c:v>41091</c:v>
                </c:pt>
                <c:pt idx="131">
                  <c:v>41183</c:v>
                </c:pt>
                <c:pt idx="132">
                  <c:v>41275</c:v>
                </c:pt>
                <c:pt idx="133">
                  <c:v>41365</c:v>
                </c:pt>
                <c:pt idx="134">
                  <c:v>41456</c:v>
                </c:pt>
                <c:pt idx="135">
                  <c:v>41548</c:v>
                </c:pt>
              </c:numCache>
            </c:numRef>
          </c:cat>
          <c:val>
            <c:numRef>
              <c:f>Datablad!$E$3:$E$139</c:f>
              <c:numCache>
                <c:formatCode>General</c:formatCode>
                <c:ptCount val="137"/>
                <c:pt idx="0" formatCode="0%">
                  <c:v>0</c:v>
                </c:pt>
                <c:pt idx="107">
                  <c:v>4781.6330769230772</c:v>
                </c:pt>
                <c:pt idx="108">
                  <c:v>4791.7670046879257</c:v>
                </c:pt>
                <c:pt idx="109">
                  <c:v>4794.698503033309</c:v>
                </c:pt>
                <c:pt idx="110">
                  <c:v>4797.6317948053211</c:v>
                </c:pt>
                <c:pt idx="111">
                  <c:v>4800.5668811011428</c:v>
                </c:pt>
                <c:pt idx="112">
                  <c:v>4803.5037630186234</c:v>
                </c:pt>
                <c:pt idx="113">
                  <c:v>4811.1998050891643</c:v>
                </c:pt>
                <c:pt idx="114">
                  <c:v>4818.9081775473705</c:v>
                </c:pt>
                <c:pt idx="115">
                  <c:v>4826.6289001486521</c:v>
                </c:pt>
                <c:pt idx="116">
                  <c:v>4834.3619926800684</c:v>
                </c:pt>
                <c:pt idx="117">
                  <c:v>4841.0501073364367</c:v>
                </c:pt>
                <c:pt idx="118">
                  <c:v>4847.7474746879325</c:v>
                </c:pt>
                <c:pt idx="119">
                  <c:v>4854.454107535229</c:v>
                </c:pt>
                <c:pt idx="120">
                  <c:v>4861.1700186967082</c:v>
                </c:pt>
                <c:pt idx="121">
                  <c:v>4865.1008851442848</c:v>
                </c:pt>
                <c:pt idx="122">
                  <c:v>4869.0349301910401</c:v>
                </c:pt>
                <c:pt idx="123">
                  <c:v>4872.9721564072706</c:v>
                </c:pt>
                <c:pt idx="124">
                  <c:v>4876.9125663653513</c:v>
                </c:pt>
                <c:pt idx="125">
                  <c:v>4882.2427397549054</c:v>
                </c:pt>
                <c:pt idx="126">
                  <c:v>4887.5787387047858</c:v>
                </c:pt>
                <c:pt idx="127">
                  <c:v>4892.9205695819819</c:v>
                </c:pt>
                <c:pt idx="128">
                  <c:v>4898.26823876044</c:v>
                </c:pt>
                <c:pt idx="129">
                  <c:v>4902.8849404262419</c:v>
                </c:pt>
                <c:pt idx="130">
                  <c:v>4907.5059934123947</c:v>
                </c:pt>
                <c:pt idx="131">
                  <c:v>4912.1314018200919</c:v>
                </c:pt>
                <c:pt idx="132">
                  <c:v>4916.7611697543934</c:v>
                </c:pt>
                <c:pt idx="133">
                  <c:v>4920.7180218905341</c:v>
                </c:pt>
                <c:pt idx="134">
                  <c:v>4924.6780583747213</c:v>
                </c:pt>
                <c:pt idx="135">
                  <c:v>4928.6412817696164</c:v>
                </c:pt>
                <c:pt idx="136">
                  <c:v>4932.6076946399435</c:v>
                </c:pt>
              </c:numCache>
            </c:numRef>
          </c:val>
          <c:smooth val="0"/>
        </c:ser>
        <c:dLbls>
          <c:showLegendKey val="0"/>
          <c:showVal val="0"/>
          <c:showCatName val="0"/>
          <c:showSerName val="0"/>
          <c:showPercent val="0"/>
          <c:showBubbleSize val="0"/>
        </c:dLbls>
        <c:marker val="1"/>
        <c:smooth val="0"/>
        <c:axId val="205102464"/>
        <c:axId val="205108352"/>
      </c:lineChart>
      <c:dateAx>
        <c:axId val="205102464"/>
        <c:scaling>
          <c:orientation val="minMax"/>
        </c:scaling>
        <c:delete val="0"/>
        <c:axPos val="b"/>
        <c:numFmt formatCode="yy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5108352"/>
        <c:crosses val="autoZero"/>
        <c:auto val="1"/>
        <c:lblOffset val="100"/>
        <c:baseTimeUnit val="months"/>
        <c:majorUnit val="4"/>
        <c:majorTimeUnit val="years"/>
        <c:minorUnit val="4"/>
        <c:minorTimeUnit val="years"/>
      </c:dateAx>
      <c:valAx>
        <c:axId val="205108352"/>
        <c:scaling>
          <c:orientation val="minMax"/>
          <c:min val="390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5102464"/>
        <c:crossesAt val="1"/>
        <c:crossBetween val="midCat"/>
      </c:valAx>
      <c:spPr>
        <a:noFill/>
        <a:ln w="3175">
          <a:solidFill>
            <a:srgbClr val="000000"/>
          </a:solidFill>
          <a:prstDash val="solid"/>
        </a:ln>
      </c:spPr>
    </c:plotArea>
    <c:legend>
      <c:legendPos val="b"/>
      <c:layout>
        <c:manualLayout>
          <c:xMode val="edge"/>
          <c:yMode val="edge"/>
          <c:x val="0.1471861471861472"/>
          <c:y val="5.5030916245081503E-2"/>
          <c:w val="0.6079702684798135"/>
          <c:h val="0.34601731500216137"/>
        </c:manualLayout>
      </c:layout>
      <c:overlay val="0"/>
      <c:spPr>
        <a:noFill/>
        <a:ln w="25400">
          <a:noFill/>
        </a:ln>
        <a:effectLst/>
      </c:spPr>
      <c:txPr>
        <a:bodyPr/>
        <a:lstStyle/>
        <a:p>
          <a:pPr>
            <a:defRPr b="0"/>
          </a:pPr>
          <a:endParaRPr lang="sv-SE"/>
        </a:p>
      </c:tx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0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9.4698180310677671E-2"/>
          <c:y val="4.2759956648930487E-2"/>
          <c:w val="0.89657760355667016"/>
          <c:h val="0.74226892660858323"/>
        </c:manualLayout>
      </c:layout>
      <c:barChart>
        <c:barDir val="col"/>
        <c:grouping val="clustered"/>
        <c:varyColors val="0"/>
        <c:ser>
          <c:idx val="0"/>
          <c:order val="0"/>
          <c:tx>
            <c:strRef>
              <c:f>Datablad!$B$3</c:f>
              <c:strCache>
                <c:ptCount val="1"/>
                <c:pt idx="0">
                  <c:v>Arbetskraftsdeltagande</c:v>
                </c:pt>
              </c:strCache>
            </c:strRef>
          </c:tx>
          <c:spPr>
            <a:solidFill>
              <a:srgbClr val="000000"/>
            </a:solidFill>
            <a:ln w="25400">
              <a:noFill/>
            </a:ln>
          </c:spPr>
          <c:invertIfNegative val="0"/>
          <c:cat>
            <c:strRef>
              <c:f>Datablad!$A$4:$A$17</c:f>
              <c:strCache>
                <c:ptCount val="14"/>
                <c:pt idx="0">
                  <c:v>15–19</c:v>
                </c:pt>
                <c:pt idx="1">
                  <c:v>20–24</c:v>
                </c:pt>
                <c:pt idx="2">
                  <c:v>25–34</c:v>
                </c:pt>
                <c:pt idx="3">
                  <c:v>35–44</c:v>
                </c:pt>
                <c:pt idx="4">
                  <c:v>45–54</c:v>
                </c:pt>
                <c:pt idx="5">
                  <c:v>55–59</c:v>
                </c:pt>
                <c:pt idx="6">
                  <c:v>60–64</c:v>
                </c:pt>
                <c:pt idx="7">
                  <c:v>65–69</c:v>
                </c:pt>
                <c:pt idx="8">
                  <c:v>70–74</c:v>
                </c:pt>
                <c:pt idx="9">
                  <c:v>Totalt (15–74)</c:v>
                </c:pt>
                <c:pt idx="10">
                  <c:v>Inrikes födda</c:v>
                </c:pt>
                <c:pt idx="11">
                  <c:v>Utrikes födda</c:v>
                </c:pt>
                <c:pt idx="12">
                  <c:v>Kvinnor</c:v>
                </c:pt>
                <c:pt idx="13">
                  <c:v>Män</c:v>
                </c:pt>
              </c:strCache>
            </c:strRef>
          </c:cat>
          <c:val>
            <c:numRef>
              <c:f>Datablad!$B$4:$B$17</c:f>
              <c:numCache>
                <c:formatCode>0.0</c:formatCode>
                <c:ptCount val="14"/>
                <c:pt idx="0">
                  <c:v>-0.44062930390317945</c:v>
                </c:pt>
                <c:pt idx="1">
                  <c:v>0.95922454760068376</c:v>
                </c:pt>
                <c:pt idx="2">
                  <c:v>-0.20683002368687653</c:v>
                </c:pt>
                <c:pt idx="3">
                  <c:v>2.2681670649735963</c:v>
                </c:pt>
                <c:pt idx="4">
                  <c:v>2.3973662955277177</c:v>
                </c:pt>
                <c:pt idx="5">
                  <c:v>3.0146482722011996</c:v>
                </c:pt>
                <c:pt idx="6">
                  <c:v>6.8455918217062646</c:v>
                </c:pt>
                <c:pt idx="7">
                  <c:v>5.8702022345229441</c:v>
                </c:pt>
                <c:pt idx="8">
                  <c:v>2.4162374449825048</c:v>
                </c:pt>
                <c:pt idx="9">
                  <c:v>0.6898755525978828</c:v>
                </c:pt>
                <c:pt idx="10">
                  <c:v>0.18404304256350201</c:v>
                </c:pt>
                <c:pt idx="11">
                  <c:v>4.252783235051794</c:v>
                </c:pt>
                <c:pt idx="12">
                  <c:v>0.78675275455643146</c:v>
                </c:pt>
                <c:pt idx="13">
                  <c:v>0.58393494080195296</c:v>
                </c:pt>
              </c:numCache>
            </c:numRef>
          </c:val>
        </c:ser>
        <c:ser>
          <c:idx val="1"/>
          <c:order val="1"/>
          <c:tx>
            <c:strRef>
              <c:f>Datablad!$C$3</c:f>
              <c:strCache>
                <c:ptCount val="1"/>
                <c:pt idx="0">
                  <c:v>Sysselsättningsgrad</c:v>
                </c:pt>
              </c:strCache>
            </c:strRef>
          </c:tx>
          <c:spPr>
            <a:solidFill>
              <a:srgbClr val="808080"/>
            </a:solidFill>
            <a:ln w="25400">
              <a:noFill/>
            </a:ln>
          </c:spPr>
          <c:invertIfNegative val="0"/>
          <c:cat>
            <c:strRef>
              <c:f>Datablad!$A$4:$A$17</c:f>
              <c:strCache>
                <c:ptCount val="14"/>
                <c:pt idx="0">
                  <c:v>15–19</c:v>
                </c:pt>
                <c:pt idx="1">
                  <c:v>20–24</c:v>
                </c:pt>
                <c:pt idx="2">
                  <c:v>25–34</c:v>
                </c:pt>
                <c:pt idx="3">
                  <c:v>35–44</c:v>
                </c:pt>
                <c:pt idx="4">
                  <c:v>45–54</c:v>
                </c:pt>
                <c:pt idx="5">
                  <c:v>55–59</c:v>
                </c:pt>
                <c:pt idx="6">
                  <c:v>60–64</c:v>
                </c:pt>
                <c:pt idx="7">
                  <c:v>65–69</c:v>
                </c:pt>
                <c:pt idx="8">
                  <c:v>70–74</c:v>
                </c:pt>
                <c:pt idx="9">
                  <c:v>Totalt (15–74)</c:v>
                </c:pt>
                <c:pt idx="10">
                  <c:v>Inrikes födda</c:v>
                </c:pt>
                <c:pt idx="11">
                  <c:v>Utrikes födda</c:v>
                </c:pt>
                <c:pt idx="12">
                  <c:v>Kvinnor</c:v>
                </c:pt>
                <c:pt idx="13">
                  <c:v>Män</c:v>
                </c:pt>
              </c:strCache>
            </c:strRef>
          </c:cat>
          <c:val>
            <c:numRef>
              <c:f>Datablad!$C$4:$C$17</c:f>
              <c:numCache>
                <c:formatCode>0.0</c:formatCode>
                <c:ptCount val="14"/>
                <c:pt idx="0">
                  <c:v>-2.259909889315729</c:v>
                </c:pt>
                <c:pt idx="1">
                  <c:v>-0.65578168818003491</c:v>
                </c:pt>
                <c:pt idx="2">
                  <c:v>-1.0433510806216901</c:v>
                </c:pt>
                <c:pt idx="3">
                  <c:v>1.6592153500797906</c:v>
                </c:pt>
                <c:pt idx="4">
                  <c:v>1.5255950972738361</c:v>
                </c:pt>
                <c:pt idx="5">
                  <c:v>2.1845845294775472</c:v>
                </c:pt>
                <c:pt idx="6">
                  <c:v>6.1834941817543481</c:v>
                </c:pt>
                <c:pt idx="7">
                  <c:v>5.8527864338098841</c:v>
                </c:pt>
                <c:pt idx="8">
                  <c:v>2.3023123473597291</c:v>
                </c:pt>
                <c:pt idx="9">
                  <c:v>-5.5268333636931288E-2</c:v>
                </c:pt>
                <c:pt idx="10">
                  <c:v>2.7382301993696956E-2</c:v>
                </c:pt>
                <c:pt idx="11">
                  <c:v>1.5928882191517246</c:v>
                </c:pt>
                <c:pt idx="12">
                  <c:v>0.30157515520797773</c:v>
                </c:pt>
                <c:pt idx="13">
                  <c:v>-0.41481418653390278</c:v>
                </c:pt>
              </c:numCache>
            </c:numRef>
          </c:val>
        </c:ser>
        <c:ser>
          <c:idx val="2"/>
          <c:order val="2"/>
          <c:tx>
            <c:strRef>
              <c:f>Datablad!$D$3</c:f>
              <c:strCache>
                <c:ptCount val="1"/>
                <c:pt idx="0">
                  <c:v>I arbete som andel av befolkningen</c:v>
                </c:pt>
              </c:strCache>
            </c:strRef>
          </c:tx>
          <c:spPr>
            <a:solidFill>
              <a:srgbClr val="C0C0C0"/>
            </a:solidFill>
            <a:ln w="25400">
              <a:noFill/>
            </a:ln>
          </c:spPr>
          <c:invertIfNegative val="0"/>
          <c:cat>
            <c:strRef>
              <c:f>Datablad!$A$4:$A$17</c:f>
              <c:strCache>
                <c:ptCount val="14"/>
                <c:pt idx="0">
                  <c:v>15–19</c:v>
                </c:pt>
                <c:pt idx="1">
                  <c:v>20–24</c:v>
                </c:pt>
                <c:pt idx="2">
                  <c:v>25–34</c:v>
                </c:pt>
                <c:pt idx="3">
                  <c:v>35–44</c:v>
                </c:pt>
                <c:pt idx="4">
                  <c:v>45–54</c:v>
                </c:pt>
                <c:pt idx="5">
                  <c:v>55–59</c:v>
                </c:pt>
                <c:pt idx="6">
                  <c:v>60–64</c:v>
                </c:pt>
                <c:pt idx="7">
                  <c:v>65–69</c:v>
                </c:pt>
                <c:pt idx="8">
                  <c:v>70–74</c:v>
                </c:pt>
                <c:pt idx="9">
                  <c:v>Totalt (15–74)</c:v>
                </c:pt>
                <c:pt idx="10">
                  <c:v>Inrikes födda</c:v>
                </c:pt>
                <c:pt idx="11">
                  <c:v>Utrikes födda</c:v>
                </c:pt>
                <c:pt idx="12">
                  <c:v>Kvinnor</c:v>
                </c:pt>
                <c:pt idx="13">
                  <c:v>Män</c:v>
                </c:pt>
              </c:strCache>
            </c:strRef>
          </c:cat>
          <c:val>
            <c:numRef>
              <c:f>Datablad!$D$4:$D$17</c:f>
              <c:numCache>
                <c:formatCode>0.0</c:formatCode>
                <c:ptCount val="14"/>
                <c:pt idx="0">
                  <c:v>-2.527602126981332</c:v>
                </c:pt>
                <c:pt idx="1">
                  <c:v>-0.16038000021541876</c:v>
                </c:pt>
                <c:pt idx="2">
                  <c:v>-1.0898488780786835</c:v>
                </c:pt>
                <c:pt idx="3">
                  <c:v>1.5150106920306001</c:v>
                </c:pt>
                <c:pt idx="4">
                  <c:v>2.5172826206170384</c:v>
                </c:pt>
                <c:pt idx="5">
                  <c:v>3.3432249078116314</c:v>
                </c:pt>
                <c:pt idx="6">
                  <c:v>5.9860174930041268</c:v>
                </c:pt>
                <c:pt idx="7">
                  <c:v>4.7382227940637414</c:v>
                </c:pt>
                <c:pt idx="8">
                  <c:v>1.7395024534188721</c:v>
                </c:pt>
                <c:pt idx="9">
                  <c:v>0.33288683698735611</c:v>
                </c:pt>
                <c:pt idx="10">
                  <c:v>0.28874207533991125</c:v>
                </c:pt>
                <c:pt idx="11">
                  <c:v>2.261344939702731</c:v>
                </c:pt>
                <c:pt idx="12">
                  <c:v>1.1385221514675834</c:v>
                </c:pt>
                <c:pt idx="13">
                  <c:v>-0.47034062156805589</c:v>
                </c:pt>
              </c:numCache>
            </c:numRef>
          </c:val>
        </c:ser>
        <c:dLbls>
          <c:showLegendKey val="0"/>
          <c:showVal val="0"/>
          <c:showCatName val="0"/>
          <c:showSerName val="0"/>
          <c:showPercent val="0"/>
          <c:showBubbleSize val="0"/>
        </c:dLbls>
        <c:gapWidth val="150"/>
        <c:axId val="205531776"/>
        <c:axId val="205537664"/>
      </c:barChart>
      <c:catAx>
        <c:axId val="205531776"/>
        <c:scaling>
          <c:orientation val="minMax"/>
        </c:scaling>
        <c:delete val="0"/>
        <c:axPos val="b"/>
        <c:majorTickMark val="cross"/>
        <c:minorTickMark val="none"/>
        <c:tickLblPos val="low"/>
        <c:spPr>
          <a:ln w="3175" cmpd="sng">
            <a:solidFill>
              <a:sysClr val="windowText" lastClr="000000">
                <a:lumMod val="100000"/>
              </a:sysClr>
            </a:solidFill>
          </a:ln>
        </c:spPr>
        <c:txPr>
          <a:bodyPr rot="5400000" vert="horz"/>
          <a:lstStyle/>
          <a:p>
            <a:pPr>
              <a:defRPr/>
            </a:pPr>
            <a:endParaRPr lang="sv-SE"/>
          </a:p>
        </c:txPr>
        <c:crossAx val="205537664"/>
        <c:crosses val="autoZero"/>
        <c:auto val="1"/>
        <c:lblAlgn val="ctr"/>
        <c:lblOffset val="100"/>
        <c:noMultiLvlLbl val="0"/>
      </c:catAx>
      <c:valAx>
        <c:axId val="205537664"/>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5531776"/>
        <c:crosses val="autoZero"/>
        <c:crossBetween val="between"/>
      </c:valAx>
      <c:spPr>
        <a:noFill/>
        <a:ln w="3175">
          <a:solidFill>
            <a:srgbClr val="000000"/>
          </a:solidFill>
          <a:prstDash val="solid"/>
        </a:ln>
      </c:spPr>
    </c:plotArea>
    <c:legend>
      <c:legendPos val="r"/>
      <c:layout>
        <c:manualLayout>
          <c:xMode val="edge"/>
          <c:yMode val="edge"/>
          <c:x val="7.9707045537382976E-2"/>
          <c:y val="3.6589169367397034E-2"/>
          <c:w val="0.40673886839543327"/>
          <c:h val="0.30882720680170045"/>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1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8.7604390360295867E-2"/>
          <c:y val="4.2526315789473683E-2"/>
          <c:w val="0.85564236288645734"/>
          <c:h val="0.86711340046166441"/>
        </c:manualLayout>
      </c:layout>
      <c:areaChart>
        <c:grouping val="stacked"/>
        <c:varyColors val="0"/>
        <c:ser>
          <c:idx val="0"/>
          <c:order val="0"/>
          <c:tx>
            <c:strRef>
              <c:f>Datablad!$B$3</c:f>
              <c:strCache>
                <c:ptCount val="1"/>
                <c:pt idx="0">
                  <c:v>Aktivitets- och sjukersättning</c:v>
                </c:pt>
              </c:strCache>
            </c:strRef>
          </c:tx>
          <c:spPr>
            <a:solidFill>
              <a:srgbClr val="000000"/>
            </a:solidFill>
            <a:ln w="3175">
              <a:solidFill>
                <a:sysClr val="windowText" lastClr="000000">
                  <a:lumMod val="100000"/>
                </a:sysClr>
              </a:solidFill>
            </a:ln>
          </c:spPr>
          <c:cat>
            <c:strRef>
              <c:f>Datablad!$A$4:$A$47</c:f>
              <c:strCache>
                <c:ptCount val="44"/>
                <c:pt idx="0">
                  <c:v>1970</c:v>
                </c:pt>
                <c:pt idx="1">
                  <c:v>71</c:v>
                </c:pt>
                <c:pt idx="2">
                  <c:v>72</c:v>
                </c:pt>
                <c:pt idx="3">
                  <c:v>73</c:v>
                </c:pt>
                <c:pt idx="4">
                  <c:v>74</c:v>
                </c:pt>
                <c:pt idx="5">
                  <c:v>75</c:v>
                </c:pt>
                <c:pt idx="6">
                  <c:v>76</c:v>
                </c:pt>
                <c:pt idx="7">
                  <c:v>77</c:v>
                </c:pt>
                <c:pt idx="8">
                  <c:v>78</c:v>
                </c:pt>
                <c:pt idx="9">
                  <c:v>79</c:v>
                </c:pt>
                <c:pt idx="10">
                  <c:v>80</c:v>
                </c:pt>
                <c:pt idx="11">
                  <c:v>81</c:v>
                </c:pt>
                <c:pt idx="12">
                  <c:v>82</c:v>
                </c:pt>
                <c:pt idx="13">
                  <c:v>83</c:v>
                </c:pt>
                <c:pt idx="14">
                  <c:v>84</c:v>
                </c:pt>
                <c:pt idx="15">
                  <c:v>85</c:v>
                </c:pt>
                <c:pt idx="16">
                  <c:v>86</c:v>
                </c:pt>
                <c:pt idx="17">
                  <c:v>87</c:v>
                </c:pt>
                <c:pt idx="18">
                  <c:v>88</c:v>
                </c:pt>
                <c:pt idx="19">
                  <c:v>89</c:v>
                </c:pt>
                <c:pt idx="20">
                  <c:v>90</c:v>
                </c:pt>
                <c:pt idx="21">
                  <c:v>91</c:v>
                </c:pt>
                <c:pt idx="22">
                  <c:v>92</c:v>
                </c:pt>
                <c:pt idx="23">
                  <c:v>93</c:v>
                </c:pt>
                <c:pt idx="24">
                  <c:v>94</c:v>
                </c:pt>
                <c:pt idx="25">
                  <c:v>95</c:v>
                </c:pt>
                <c:pt idx="26">
                  <c:v>96</c:v>
                </c:pt>
                <c:pt idx="27">
                  <c:v>97</c:v>
                </c:pt>
                <c:pt idx="28">
                  <c:v>98</c:v>
                </c:pt>
                <c:pt idx="29">
                  <c:v>99</c:v>
                </c:pt>
                <c:pt idx="30">
                  <c:v>00</c:v>
                </c:pt>
                <c:pt idx="31">
                  <c:v>01</c:v>
                </c:pt>
                <c:pt idx="32">
                  <c:v>02</c:v>
                </c:pt>
                <c:pt idx="33">
                  <c:v>03</c:v>
                </c:pt>
                <c:pt idx="34">
                  <c:v>04</c:v>
                </c:pt>
                <c:pt idx="35">
                  <c:v>05</c:v>
                </c:pt>
                <c:pt idx="36">
                  <c:v>06</c:v>
                </c:pt>
                <c:pt idx="37">
                  <c:v>07</c:v>
                </c:pt>
                <c:pt idx="38">
                  <c:v>08</c:v>
                </c:pt>
                <c:pt idx="39">
                  <c:v>09</c:v>
                </c:pt>
                <c:pt idx="40">
                  <c:v>10</c:v>
                </c:pt>
                <c:pt idx="41">
                  <c:v>11</c:v>
                </c:pt>
                <c:pt idx="42">
                  <c:v>12</c:v>
                </c:pt>
                <c:pt idx="43">
                  <c:v>13</c:v>
                </c:pt>
              </c:strCache>
            </c:strRef>
          </c:cat>
          <c:val>
            <c:numRef>
              <c:f>Datablad!$B$4:$B$47</c:f>
              <c:numCache>
                <c:formatCode>General</c:formatCode>
                <c:ptCount val="44"/>
                <c:pt idx="0">
                  <c:v>161.40840338196068</c:v>
                </c:pt>
                <c:pt idx="1">
                  <c:v>173.14761355394177</c:v>
                </c:pt>
                <c:pt idx="2">
                  <c:v>189.64280904768634</c:v>
                </c:pt>
                <c:pt idx="3">
                  <c:v>207.22163426551154</c:v>
                </c:pt>
                <c:pt idx="4">
                  <c:v>221.33434401726399</c:v>
                </c:pt>
                <c:pt idx="5">
                  <c:v>228.74323036258386</c:v>
                </c:pt>
                <c:pt idx="6">
                  <c:v>235.89474891448472</c:v>
                </c:pt>
                <c:pt idx="7">
                  <c:v>244.14418950211643</c:v>
                </c:pt>
                <c:pt idx="8">
                  <c:v>256.85357339491492</c:v>
                </c:pt>
                <c:pt idx="9">
                  <c:v>266.0663860832048</c:v>
                </c:pt>
                <c:pt idx="10">
                  <c:v>272.92499678719082</c:v>
                </c:pt>
                <c:pt idx="11">
                  <c:v>279.60437465407949</c:v>
                </c:pt>
                <c:pt idx="12">
                  <c:v>283.14807573030066</c:v>
                </c:pt>
                <c:pt idx="13">
                  <c:v>286.64768882190327</c:v>
                </c:pt>
                <c:pt idx="14">
                  <c:v>292.43290790289751</c:v>
                </c:pt>
                <c:pt idx="15">
                  <c:v>293.9389411348958</c:v>
                </c:pt>
                <c:pt idx="16">
                  <c:v>299.5413419071707</c:v>
                </c:pt>
                <c:pt idx="17">
                  <c:v>306.98510396485943</c:v>
                </c:pt>
                <c:pt idx="18">
                  <c:v>316.53214859370496</c:v>
                </c:pt>
                <c:pt idx="19">
                  <c:v>323.13875967178001</c:v>
                </c:pt>
                <c:pt idx="20">
                  <c:v>327.06352193499998</c:v>
                </c:pt>
                <c:pt idx="21">
                  <c:v>330.63177075000004</c:v>
                </c:pt>
                <c:pt idx="22">
                  <c:v>339.10817690499999</c:v>
                </c:pt>
                <c:pt idx="23">
                  <c:v>358.91800000000001</c:v>
                </c:pt>
                <c:pt idx="24">
                  <c:v>373.77550000000002</c:v>
                </c:pt>
                <c:pt idx="25">
                  <c:v>373.00850000000003</c:v>
                </c:pt>
                <c:pt idx="26">
                  <c:v>368.53449999999998</c:v>
                </c:pt>
                <c:pt idx="27">
                  <c:v>368.33199999999999</c:v>
                </c:pt>
                <c:pt idx="28">
                  <c:v>369.21300000000002</c:v>
                </c:pt>
                <c:pt idx="29">
                  <c:v>369.846</c:v>
                </c:pt>
                <c:pt idx="30">
                  <c:v>377.22300000000001</c:v>
                </c:pt>
                <c:pt idx="31">
                  <c:v>391.60700000000003</c:v>
                </c:pt>
                <c:pt idx="32">
                  <c:v>413.74</c:v>
                </c:pt>
                <c:pt idx="33">
                  <c:v>434.52350000000001</c:v>
                </c:pt>
                <c:pt idx="34">
                  <c:v>453.53050000000002</c:v>
                </c:pt>
                <c:pt idx="35">
                  <c:v>471.02300000000002</c:v>
                </c:pt>
                <c:pt idx="36">
                  <c:v>473.435</c:v>
                </c:pt>
                <c:pt idx="37">
                  <c:v>470.51900000000001</c:v>
                </c:pt>
                <c:pt idx="38">
                  <c:v>458.42379858578329</c:v>
                </c:pt>
                <c:pt idx="39">
                  <c:v>434.91878470079996</c:v>
                </c:pt>
                <c:pt idx="40">
                  <c:v>396.77</c:v>
                </c:pt>
                <c:pt idx="41">
                  <c:v>353.87170833333334</c:v>
                </c:pt>
                <c:pt idx="42">
                  <c:v>327.92399999999998</c:v>
                </c:pt>
                <c:pt idx="43">
                  <c:v>313.63799999999998</c:v>
                </c:pt>
              </c:numCache>
            </c:numRef>
          </c:val>
        </c:ser>
        <c:ser>
          <c:idx val="1"/>
          <c:order val="1"/>
          <c:tx>
            <c:strRef>
              <c:f>Datablad!$C$3</c:f>
              <c:strCache>
                <c:ptCount val="1"/>
                <c:pt idx="0">
                  <c:v>Sjukpenning &amp; sjuklön</c:v>
                </c:pt>
              </c:strCache>
            </c:strRef>
          </c:tx>
          <c:spPr>
            <a:pattFill prst="ltUpDiag">
              <a:fgClr>
                <a:srgbClr val="808080"/>
              </a:fgClr>
              <a:bgClr>
                <a:schemeClr val="bg1"/>
              </a:bgClr>
            </a:pattFill>
            <a:ln w="3175">
              <a:solidFill>
                <a:sysClr val="windowText" lastClr="000000">
                  <a:lumMod val="100000"/>
                </a:sysClr>
              </a:solidFill>
            </a:ln>
          </c:spPr>
          <c:cat>
            <c:strRef>
              <c:f>Datablad!$A$4:$A$47</c:f>
              <c:strCache>
                <c:ptCount val="44"/>
                <c:pt idx="0">
                  <c:v>1970</c:v>
                </c:pt>
                <c:pt idx="1">
                  <c:v>71</c:v>
                </c:pt>
                <c:pt idx="2">
                  <c:v>72</c:v>
                </c:pt>
                <c:pt idx="3">
                  <c:v>73</c:v>
                </c:pt>
                <c:pt idx="4">
                  <c:v>74</c:v>
                </c:pt>
                <c:pt idx="5">
                  <c:v>75</c:v>
                </c:pt>
                <c:pt idx="6">
                  <c:v>76</c:v>
                </c:pt>
                <c:pt idx="7">
                  <c:v>77</c:v>
                </c:pt>
                <c:pt idx="8">
                  <c:v>78</c:v>
                </c:pt>
                <c:pt idx="9">
                  <c:v>79</c:v>
                </c:pt>
                <c:pt idx="10">
                  <c:v>80</c:v>
                </c:pt>
                <c:pt idx="11">
                  <c:v>81</c:v>
                </c:pt>
                <c:pt idx="12">
                  <c:v>82</c:v>
                </c:pt>
                <c:pt idx="13">
                  <c:v>83</c:v>
                </c:pt>
                <c:pt idx="14">
                  <c:v>84</c:v>
                </c:pt>
                <c:pt idx="15">
                  <c:v>85</c:v>
                </c:pt>
                <c:pt idx="16">
                  <c:v>86</c:v>
                </c:pt>
                <c:pt idx="17">
                  <c:v>87</c:v>
                </c:pt>
                <c:pt idx="18">
                  <c:v>88</c:v>
                </c:pt>
                <c:pt idx="19">
                  <c:v>89</c:v>
                </c:pt>
                <c:pt idx="20">
                  <c:v>90</c:v>
                </c:pt>
                <c:pt idx="21">
                  <c:v>91</c:v>
                </c:pt>
                <c:pt idx="22">
                  <c:v>92</c:v>
                </c:pt>
                <c:pt idx="23">
                  <c:v>93</c:v>
                </c:pt>
                <c:pt idx="24">
                  <c:v>94</c:v>
                </c:pt>
                <c:pt idx="25">
                  <c:v>95</c:v>
                </c:pt>
                <c:pt idx="26">
                  <c:v>96</c:v>
                </c:pt>
                <c:pt idx="27">
                  <c:v>97</c:v>
                </c:pt>
                <c:pt idx="28">
                  <c:v>98</c:v>
                </c:pt>
                <c:pt idx="29">
                  <c:v>99</c:v>
                </c:pt>
                <c:pt idx="30">
                  <c:v>00</c:v>
                </c:pt>
                <c:pt idx="31">
                  <c:v>01</c:v>
                </c:pt>
                <c:pt idx="32">
                  <c:v>02</c:v>
                </c:pt>
                <c:pt idx="33">
                  <c:v>03</c:v>
                </c:pt>
                <c:pt idx="34">
                  <c:v>04</c:v>
                </c:pt>
                <c:pt idx="35">
                  <c:v>05</c:v>
                </c:pt>
                <c:pt idx="36">
                  <c:v>06</c:v>
                </c:pt>
                <c:pt idx="37">
                  <c:v>07</c:v>
                </c:pt>
                <c:pt idx="38">
                  <c:v>08</c:v>
                </c:pt>
                <c:pt idx="39">
                  <c:v>09</c:v>
                </c:pt>
                <c:pt idx="40">
                  <c:v>10</c:v>
                </c:pt>
                <c:pt idx="41">
                  <c:v>11</c:v>
                </c:pt>
                <c:pt idx="42">
                  <c:v>12</c:v>
                </c:pt>
                <c:pt idx="43">
                  <c:v>13</c:v>
                </c:pt>
              </c:strCache>
            </c:strRef>
          </c:cat>
          <c:val>
            <c:numRef>
              <c:f>Datablad!$C$4:$C$47</c:f>
              <c:numCache>
                <c:formatCode>General</c:formatCode>
                <c:ptCount val="44"/>
                <c:pt idx="0">
                  <c:v>180.34992197650385</c:v>
                </c:pt>
                <c:pt idx="1">
                  <c:v>186.03292014293757</c:v>
                </c:pt>
                <c:pt idx="2">
                  <c:v>178.29091293346852</c:v>
                </c:pt>
                <c:pt idx="3">
                  <c:v>184.00328215653434</c:v>
                </c:pt>
                <c:pt idx="4">
                  <c:v>189.32379338822943</c:v>
                </c:pt>
                <c:pt idx="5">
                  <c:v>200.49236172377638</c:v>
                </c:pt>
                <c:pt idx="6">
                  <c:v>226.16156093379544</c:v>
                </c:pt>
                <c:pt idx="7">
                  <c:v>229.60790702543966</c:v>
                </c:pt>
                <c:pt idx="8">
                  <c:v>230.84246414599636</c:v>
                </c:pt>
                <c:pt idx="9">
                  <c:v>225.11237017339585</c:v>
                </c:pt>
                <c:pt idx="10">
                  <c:v>214.01736081016634</c:v>
                </c:pt>
                <c:pt idx="11">
                  <c:v>197.24132069114438</c:v>
                </c:pt>
                <c:pt idx="12">
                  <c:v>185.6632996960933</c:v>
                </c:pt>
                <c:pt idx="13">
                  <c:v>185.9240662458129</c:v>
                </c:pt>
                <c:pt idx="14">
                  <c:v>190.87545163910656</c:v>
                </c:pt>
                <c:pt idx="15">
                  <c:v>212.7314776304151</c:v>
                </c:pt>
                <c:pt idx="16">
                  <c:v>218.33955661358664</c:v>
                </c:pt>
                <c:pt idx="17">
                  <c:v>235.86630713450955</c:v>
                </c:pt>
                <c:pt idx="18">
                  <c:v>250.62787890004429</c:v>
                </c:pt>
                <c:pt idx="19">
                  <c:v>245.84183093304861</c:v>
                </c:pt>
                <c:pt idx="20">
                  <c:v>211.49299999999999</c:v>
                </c:pt>
                <c:pt idx="21">
                  <c:v>202.61600000000001</c:v>
                </c:pt>
                <c:pt idx="22">
                  <c:v>218.59011129999999</c:v>
                </c:pt>
                <c:pt idx="23">
                  <c:v>190.5538052</c:v>
                </c:pt>
                <c:pt idx="24">
                  <c:v>174.74136129999999</c:v>
                </c:pt>
                <c:pt idx="25">
                  <c:v>165.57171069999998</c:v>
                </c:pt>
                <c:pt idx="26">
                  <c:v>145.4129787</c:v>
                </c:pt>
                <c:pt idx="27">
                  <c:v>148.5493825675</c:v>
                </c:pt>
                <c:pt idx="28">
                  <c:v>172.257104680775</c:v>
                </c:pt>
                <c:pt idx="29">
                  <c:v>210.01095720000001</c:v>
                </c:pt>
                <c:pt idx="30">
                  <c:v>256.15270449999997</c:v>
                </c:pt>
                <c:pt idx="31">
                  <c:v>294.979311</c:v>
                </c:pt>
                <c:pt idx="32">
                  <c:v>313.60059999999999</c:v>
                </c:pt>
                <c:pt idx="33">
                  <c:v>302.9932</c:v>
                </c:pt>
                <c:pt idx="34">
                  <c:v>271.17482240437158</c:v>
                </c:pt>
                <c:pt idx="35">
                  <c:v>235.3833205479452</c:v>
                </c:pt>
                <c:pt idx="36">
                  <c:v>216.54706301369862</c:v>
                </c:pt>
                <c:pt idx="37">
                  <c:v>195.97908767123289</c:v>
                </c:pt>
                <c:pt idx="38">
                  <c:v>170.34409084098635</c:v>
                </c:pt>
                <c:pt idx="39">
                  <c:v>146.89752965863585</c:v>
                </c:pt>
                <c:pt idx="40">
                  <c:v>131.03527474800106</c:v>
                </c:pt>
                <c:pt idx="41">
                  <c:v>150.15433418447913</c:v>
                </c:pt>
                <c:pt idx="42">
                  <c:v>169.03988767123286</c:v>
                </c:pt>
                <c:pt idx="43">
                  <c:v>179.53688767123288</c:v>
                </c:pt>
              </c:numCache>
            </c:numRef>
          </c:val>
        </c:ser>
        <c:ser>
          <c:idx val="2"/>
          <c:order val="2"/>
          <c:tx>
            <c:strRef>
              <c:f>Datablad!$D$3</c:f>
              <c:strCache>
                <c:ptCount val="1"/>
                <c:pt idx="0">
                  <c:v>Arbetslöshetsersättning</c:v>
                </c:pt>
              </c:strCache>
            </c:strRef>
          </c:tx>
          <c:spPr>
            <a:pattFill prst="smGrid">
              <a:fgClr>
                <a:schemeClr val="bg2">
                  <a:lumMod val="25000"/>
                </a:schemeClr>
              </a:fgClr>
              <a:bgClr>
                <a:schemeClr val="bg1">
                  <a:lumMod val="65000"/>
                </a:schemeClr>
              </a:bgClr>
            </a:pattFill>
            <a:ln w="3175">
              <a:solidFill>
                <a:sysClr val="windowText" lastClr="000000">
                  <a:lumMod val="100000"/>
                </a:sysClr>
              </a:solidFill>
            </a:ln>
          </c:spPr>
          <c:cat>
            <c:strRef>
              <c:f>Datablad!$A$4:$A$47</c:f>
              <c:strCache>
                <c:ptCount val="44"/>
                <c:pt idx="0">
                  <c:v>1970</c:v>
                </c:pt>
                <c:pt idx="1">
                  <c:v>71</c:v>
                </c:pt>
                <c:pt idx="2">
                  <c:v>72</c:v>
                </c:pt>
                <c:pt idx="3">
                  <c:v>73</c:v>
                </c:pt>
                <c:pt idx="4">
                  <c:v>74</c:v>
                </c:pt>
                <c:pt idx="5">
                  <c:v>75</c:v>
                </c:pt>
                <c:pt idx="6">
                  <c:v>76</c:v>
                </c:pt>
                <c:pt idx="7">
                  <c:v>77</c:v>
                </c:pt>
                <c:pt idx="8">
                  <c:v>78</c:v>
                </c:pt>
                <c:pt idx="9">
                  <c:v>79</c:v>
                </c:pt>
                <c:pt idx="10">
                  <c:v>80</c:v>
                </c:pt>
                <c:pt idx="11">
                  <c:v>81</c:v>
                </c:pt>
                <c:pt idx="12">
                  <c:v>82</c:v>
                </c:pt>
                <c:pt idx="13">
                  <c:v>83</c:v>
                </c:pt>
                <c:pt idx="14">
                  <c:v>84</c:v>
                </c:pt>
                <c:pt idx="15">
                  <c:v>85</c:v>
                </c:pt>
                <c:pt idx="16">
                  <c:v>86</c:v>
                </c:pt>
                <c:pt idx="17">
                  <c:v>87</c:v>
                </c:pt>
                <c:pt idx="18">
                  <c:v>88</c:v>
                </c:pt>
                <c:pt idx="19">
                  <c:v>89</c:v>
                </c:pt>
                <c:pt idx="20">
                  <c:v>90</c:v>
                </c:pt>
                <c:pt idx="21">
                  <c:v>91</c:v>
                </c:pt>
                <c:pt idx="22">
                  <c:v>92</c:v>
                </c:pt>
                <c:pt idx="23">
                  <c:v>93</c:v>
                </c:pt>
                <c:pt idx="24">
                  <c:v>94</c:v>
                </c:pt>
                <c:pt idx="25">
                  <c:v>95</c:v>
                </c:pt>
                <c:pt idx="26">
                  <c:v>96</c:v>
                </c:pt>
                <c:pt idx="27">
                  <c:v>97</c:v>
                </c:pt>
                <c:pt idx="28">
                  <c:v>98</c:v>
                </c:pt>
                <c:pt idx="29">
                  <c:v>99</c:v>
                </c:pt>
                <c:pt idx="30">
                  <c:v>00</c:v>
                </c:pt>
                <c:pt idx="31">
                  <c:v>01</c:v>
                </c:pt>
                <c:pt idx="32">
                  <c:v>02</c:v>
                </c:pt>
                <c:pt idx="33">
                  <c:v>03</c:v>
                </c:pt>
                <c:pt idx="34">
                  <c:v>04</c:v>
                </c:pt>
                <c:pt idx="35">
                  <c:v>05</c:v>
                </c:pt>
                <c:pt idx="36">
                  <c:v>06</c:v>
                </c:pt>
                <c:pt idx="37">
                  <c:v>07</c:v>
                </c:pt>
                <c:pt idx="38">
                  <c:v>08</c:v>
                </c:pt>
                <c:pt idx="39">
                  <c:v>09</c:v>
                </c:pt>
                <c:pt idx="40">
                  <c:v>10</c:v>
                </c:pt>
                <c:pt idx="41">
                  <c:v>11</c:v>
                </c:pt>
                <c:pt idx="42">
                  <c:v>12</c:v>
                </c:pt>
                <c:pt idx="43">
                  <c:v>13</c:v>
                </c:pt>
              </c:strCache>
            </c:strRef>
          </c:cat>
          <c:val>
            <c:numRef>
              <c:f>Datablad!$D$4:$D$47</c:f>
              <c:numCache>
                <c:formatCode>General</c:formatCode>
                <c:ptCount val="44"/>
                <c:pt idx="0">
                  <c:v>47.476440071556354</c:v>
                </c:pt>
                <c:pt idx="1">
                  <c:v>46.397430069930074</c:v>
                </c:pt>
                <c:pt idx="2">
                  <c:v>40.029155354449472</c:v>
                </c:pt>
                <c:pt idx="3">
                  <c:v>39.259363905325444</c:v>
                </c:pt>
                <c:pt idx="4">
                  <c:v>41.44284230769231</c:v>
                </c:pt>
                <c:pt idx="5">
                  <c:v>42.273876923076926</c:v>
                </c:pt>
                <c:pt idx="6">
                  <c:v>41.55588461538462</c:v>
                </c:pt>
                <c:pt idx="7">
                  <c:v>45.606142307692309</c:v>
                </c:pt>
                <c:pt idx="8">
                  <c:v>60.421223076923084</c:v>
                </c:pt>
                <c:pt idx="9">
                  <c:v>59.908857692307691</c:v>
                </c:pt>
                <c:pt idx="10">
                  <c:v>59.44278653846154</c:v>
                </c:pt>
                <c:pt idx="11">
                  <c:v>79.157638461538454</c:v>
                </c:pt>
                <c:pt idx="12">
                  <c:v>106.2488326923077</c:v>
                </c:pt>
                <c:pt idx="13">
                  <c:v>125.25183846153845</c:v>
                </c:pt>
                <c:pt idx="14">
                  <c:v>118.26777884615385</c:v>
                </c:pt>
                <c:pt idx="15">
                  <c:v>108.74420961538462</c:v>
                </c:pt>
                <c:pt idx="16">
                  <c:v>108.01468461538461</c:v>
                </c:pt>
                <c:pt idx="17">
                  <c:v>105.21247115384614</c:v>
                </c:pt>
                <c:pt idx="18">
                  <c:v>86.037942307692319</c:v>
                </c:pt>
                <c:pt idx="19">
                  <c:v>69.884521153846165</c:v>
                </c:pt>
                <c:pt idx="20">
                  <c:v>69.129000000000005</c:v>
                </c:pt>
                <c:pt idx="21">
                  <c:v>119.2</c:v>
                </c:pt>
                <c:pt idx="22">
                  <c:v>223.86600000000001</c:v>
                </c:pt>
                <c:pt idx="23">
                  <c:v>335.60700000000003</c:v>
                </c:pt>
                <c:pt idx="24">
                  <c:v>339.59699999999998</c:v>
                </c:pt>
                <c:pt idx="25">
                  <c:v>339.94299999999998</c:v>
                </c:pt>
                <c:pt idx="26">
                  <c:v>331.61399999999998</c:v>
                </c:pt>
                <c:pt idx="27">
                  <c:v>320.13099999999997</c:v>
                </c:pt>
                <c:pt idx="28">
                  <c:v>263.303</c:v>
                </c:pt>
                <c:pt idx="29">
                  <c:v>224.22399999999999</c:v>
                </c:pt>
                <c:pt idx="30">
                  <c:v>215.583</c:v>
                </c:pt>
                <c:pt idx="31">
                  <c:v>168.16499999999999</c:v>
                </c:pt>
                <c:pt idx="32">
                  <c:v>160.38</c:v>
                </c:pt>
                <c:pt idx="33">
                  <c:v>191.22499999999999</c:v>
                </c:pt>
                <c:pt idx="34">
                  <c:v>217.09200000000001</c:v>
                </c:pt>
                <c:pt idx="35">
                  <c:v>205.62799999999999</c:v>
                </c:pt>
                <c:pt idx="36">
                  <c:v>178.27804230769235</c:v>
                </c:pt>
                <c:pt idx="37">
                  <c:v>134.80052115384618</c:v>
                </c:pt>
                <c:pt idx="38">
                  <c:v>94.290788461538469</c:v>
                </c:pt>
                <c:pt idx="39">
                  <c:v>131.34448653846152</c:v>
                </c:pt>
                <c:pt idx="40">
                  <c:v>117.17047307692309</c:v>
                </c:pt>
                <c:pt idx="41">
                  <c:v>88.09066778085564</c:v>
                </c:pt>
                <c:pt idx="42">
                  <c:v>91.251999999999995</c:v>
                </c:pt>
                <c:pt idx="43">
                  <c:v>95.899000000000001</c:v>
                </c:pt>
              </c:numCache>
            </c:numRef>
          </c:val>
        </c:ser>
        <c:ser>
          <c:idx val="3"/>
          <c:order val="3"/>
          <c:tx>
            <c:strRef>
              <c:f>Datablad!$E$3</c:f>
              <c:strCache>
                <c:ptCount val="1"/>
                <c:pt idx="0">
                  <c:v>Arbetsmarknadspolitiska program</c:v>
                </c:pt>
              </c:strCache>
            </c:strRef>
          </c:tx>
          <c:spPr>
            <a:solidFill>
              <a:schemeClr val="bg1">
                <a:lumMod val="95000"/>
              </a:schemeClr>
            </a:solidFill>
            <a:ln w="3175">
              <a:solidFill>
                <a:sysClr val="windowText" lastClr="000000">
                  <a:lumMod val="100000"/>
                </a:sysClr>
              </a:solidFill>
            </a:ln>
          </c:spPr>
          <c:cat>
            <c:strRef>
              <c:f>Datablad!$A$4:$A$47</c:f>
              <c:strCache>
                <c:ptCount val="44"/>
                <c:pt idx="0">
                  <c:v>1970</c:v>
                </c:pt>
                <c:pt idx="1">
                  <c:v>71</c:v>
                </c:pt>
                <c:pt idx="2">
                  <c:v>72</c:v>
                </c:pt>
                <c:pt idx="3">
                  <c:v>73</c:v>
                </c:pt>
                <c:pt idx="4">
                  <c:v>74</c:v>
                </c:pt>
                <c:pt idx="5">
                  <c:v>75</c:v>
                </c:pt>
                <c:pt idx="6">
                  <c:v>76</c:v>
                </c:pt>
                <c:pt idx="7">
                  <c:v>77</c:v>
                </c:pt>
                <c:pt idx="8">
                  <c:v>78</c:v>
                </c:pt>
                <c:pt idx="9">
                  <c:v>79</c:v>
                </c:pt>
                <c:pt idx="10">
                  <c:v>80</c:v>
                </c:pt>
                <c:pt idx="11">
                  <c:v>81</c:v>
                </c:pt>
                <c:pt idx="12">
                  <c:v>82</c:v>
                </c:pt>
                <c:pt idx="13">
                  <c:v>83</c:v>
                </c:pt>
                <c:pt idx="14">
                  <c:v>84</c:v>
                </c:pt>
                <c:pt idx="15">
                  <c:v>85</c:v>
                </c:pt>
                <c:pt idx="16">
                  <c:v>86</c:v>
                </c:pt>
                <c:pt idx="17">
                  <c:v>87</c:v>
                </c:pt>
                <c:pt idx="18">
                  <c:v>88</c:v>
                </c:pt>
                <c:pt idx="19">
                  <c:v>89</c:v>
                </c:pt>
                <c:pt idx="20">
                  <c:v>90</c:v>
                </c:pt>
                <c:pt idx="21">
                  <c:v>91</c:v>
                </c:pt>
                <c:pt idx="22">
                  <c:v>92</c:v>
                </c:pt>
                <c:pt idx="23">
                  <c:v>93</c:v>
                </c:pt>
                <c:pt idx="24">
                  <c:v>94</c:v>
                </c:pt>
                <c:pt idx="25">
                  <c:v>95</c:v>
                </c:pt>
                <c:pt idx="26">
                  <c:v>96</c:v>
                </c:pt>
                <c:pt idx="27">
                  <c:v>97</c:v>
                </c:pt>
                <c:pt idx="28">
                  <c:v>98</c:v>
                </c:pt>
                <c:pt idx="29">
                  <c:v>99</c:v>
                </c:pt>
                <c:pt idx="30">
                  <c:v>00</c:v>
                </c:pt>
                <c:pt idx="31">
                  <c:v>01</c:v>
                </c:pt>
                <c:pt idx="32">
                  <c:v>02</c:v>
                </c:pt>
                <c:pt idx="33">
                  <c:v>03</c:v>
                </c:pt>
                <c:pt idx="34">
                  <c:v>04</c:v>
                </c:pt>
                <c:pt idx="35">
                  <c:v>05</c:v>
                </c:pt>
                <c:pt idx="36">
                  <c:v>06</c:v>
                </c:pt>
                <c:pt idx="37">
                  <c:v>07</c:v>
                </c:pt>
                <c:pt idx="38">
                  <c:v>08</c:v>
                </c:pt>
                <c:pt idx="39">
                  <c:v>09</c:v>
                </c:pt>
                <c:pt idx="40">
                  <c:v>10</c:v>
                </c:pt>
                <c:pt idx="41">
                  <c:v>11</c:v>
                </c:pt>
                <c:pt idx="42">
                  <c:v>12</c:v>
                </c:pt>
                <c:pt idx="43">
                  <c:v>13</c:v>
                </c:pt>
              </c:strCache>
            </c:strRef>
          </c:cat>
          <c:val>
            <c:numRef>
              <c:f>Datablad!$E$4:$E$47</c:f>
              <c:numCache>
                <c:formatCode>General</c:formatCode>
                <c:ptCount val="44"/>
                <c:pt idx="0">
                  <c:v>41.23</c:v>
                </c:pt>
                <c:pt idx="1">
                  <c:v>49.59</c:v>
                </c:pt>
                <c:pt idx="2">
                  <c:v>59.232500000000002</c:v>
                </c:pt>
                <c:pt idx="3">
                  <c:v>64.790000000000006</c:v>
                </c:pt>
                <c:pt idx="4">
                  <c:v>51.585000000000001</c:v>
                </c:pt>
                <c:pt idx="5">
                  <c:v>41.325000000000003</c:v>
                </c:pt>
                <c:pt idx="6">
                  <c:v>46.482550000000003</c:v>
                </c:pt>
                <c:pt idx="7">
                  <c:v>67.279949999999999</c:v>
                </c:pt>
                <c:pt idx="8">
                  <c:v>92.761800000000008</c:v>
                </c:pt>
                <c:pt idx="9">
                  <c:v>93.079100000000011</c:v>
                </c:pt>
                <c:pt idx="10">
                  <c:v>65.474000000000004</c:v>
                </c:pt>
                <c:pt idx="11">
                  <c:v>56.373949999999994</c:v>
                </c:pt>
                <c:pt idx="12">
                  <c:v>79.727800000000002</c:v>
                </c:pt>
                <c:pt idx="13">
                  <c:v>96.380350000000007</c:v>
                </c:pt>
                <c:pt idx="14">
                  <c:v>127.76075</c:v>
                </c:pt>
                <c:pt idx="15">
                  <c:v>100.07680000000001</c:v>
                </c:pt>
                <c:pt idx="16">
                  <c:v>87.306899999999999</c:v>
                </c:pt>
                <c:pt idx="17">
                  <c:v>78.437699999999992</c:v>
                </c:pt>
                <c:pt idx="18">
                  <c:v>79.129300000000001</c:v>
                </c:pt>
                <c:pt idx="19">
                  <c:v>62.732300000000002</c:v>
                </c:pt>
                <c:pt idx="20">
                  <c:v>60.585000000000001</c:v>
                </c:pt>
                <c:pt idx="21">
                  <c:v>98.191999999999993</c:v>
                </c:pt>
                <c:pt idx="22">
                  <c:v>166.345</c:v>
                </c:pt>
                <c:pt idx="23">
                  <c:v>191.96299999999999</c:v>
                </c:pt>
                <c:pt idx="24">
                  <c:v>233.58600000000001</c:v>
                </c:pt>
                <c:pt idx="25">
                  <c:v>197.89</c:v>
                </c:pt>
                <c:pt idx="26">
                  <c:v>201.94499999999999</c:v>
                </c:pt>
                <c:pt idx="27">
                  <c:v>191.15899999999999</c:v>
                </c:pt>
                <c:pt idx="28">
                  <c:v>172.566</c:v>
                </c:pt>
                <c:pt idx="29">
                  <c:v>141.55099999999999</c:v>
                </c:pt>
                <c:pt idx="30">
                  <c:v>112.59699999999999</c:v>
                </c:pt>
                <c:pt idx="31">
                  <c:v>111.59699999999999</c:v>
                </c:pt>
                <c:pt idx="32">
                  <c:v>116.613</c:v>
                </c:pt>
                <c:pt idx="33">
                  <c:v>90.373000000000005</c:v>
                </c:pt>
                <c:pt idx="34">
                  <c:v>103.53</c:v>
                </c:pt>
                <c:pt idx="35">
                  <c:v>118.748</c:v>
                </c:pt>
                <c:pt idx="36">
                  <c:v>134.59100000000001</c:v>
                </c:pt>
                <c:pt idx="37">
                  <c:v>82.997</c:v>
                </c:pt>
                <c:pt idx="38">
                  <c:v>75.945999999999998</c:v>
                </c:pt>
                <c:pt idx="39">
                  <c:v>117.24</c:v>
                </c:pt>
                <c:pt idx="40">
                  <c:v>177.5565</c:v>
                </c:pt>
                <c:pt idx="41">
                  <c:v>171.88954999999999</c:v>
                </c:pt>
                <c:pt idx="42">
                  <c:v>183.36199999999999</c:v>
                </c:pt>
                <c:pt idx="43">
                  <c:v>199.423</c:v>
                </c:pt>
              </c:numCache>
            </c:numRef>
          </c:val>
        </c:ser>
        <c:ser>
          <c:idx val="4"/>
          <c:order val="4"/>
          <c:tx>
            <c:strRef>
              <c:f>Datablad!$F$3</c:f>
              <c:strCache>
                <c:ptCount val="1"/>
                <c:pt idx="0">
                  <c:v>Ekonomiskt bistånd</c:v>
                </c:pt>
              </c:strCache>
            </c:strRef>
          </c:tx>
          <c:spPr>
            <a:solidFill>
              <a:schemeClr val="bg1">
                <a:lumMod val="75000"/>
              </a:schemeClr>
            </a:solidFill>
            <a:ln w="3175">
              <a:solidFill>
                <a:sysClr val="windowText" lastClr="000000">
                  <a:lumMod val="100000"/>
                </a:sysClr>
              </a:solidFill>
            </a:ln>
          </c:spPr>
          <c:cat>
            <c:strRef>
              <c:f>Datablad!$A$4:$A$47</c:f>
              <c:strCache>
                <c:ptCount val="44"/>
                <c:pt idx="0">
                  <c:v>1970</c:v>
                </c:pt>
                <c:pt idx="1">
                  <c:v>71</c:v>
                </c:pt>
                <c:pt idx="2">
                  <c:v>72</c:v>
                </c:pt>
                <c:pt idx="3">
                  <c:v>73</c:v>
                </c:pt>
                <c:pt idx="4">
                  <c:v>74</c:v>
                </c:pt>
                <c:pt idx="5">
                  <c:v>75</c:v>
                </c:pt>
                <c:pt idx="6">
                  <c:v>76</c:v>
                </c:pt>
                <c:pt idx="7">
                  <c:v>77</c:v>
                </c:pt>
                <c:pt idx="8">
                  <c:v>78</c:v>
                </c:pt>
                <c:pt idx="9">
                  <c:v>79</c:v>
                </c:pt>
                <c:pt idx="10">
                  <c:v>80</c:v>
                </c:pt>
                <c:pt idx="11">
                  <c:v>81</c:v>
                </c:pt>
                <c:pt idx="12">
                  <c:v>82</c:v>
                </c:pt>
                <c:pt idx="13">
                  <c:v>83</c:v>
                </c:pt>
                <c:pt idx="14">
                  <c:v>84</c:v>
                </c:pt>
                <c:pt idx="15">
                  <c:v>85</c:v>
                </c:pt>
                <c:pt idx="16">
                  <c:v>86</c:v>
                </c:pt>
                <c:pt idx="17">
                  <c:v>87</c:v>
                </c:pt>
                <c:pt idx="18">
                  <c:v>88</c:v>
                </c:pt>
                <c:pt idx="19">
                  <c:v>89</c:v>
                </c:pt>
                <c:pt idx="20">
                  <c:v>90</c:v>
                </c:pt>
                <c:pt idx="21">
                  <c:v>91</c:v>
                </c:pt>
                <c:pt idx="22">
                  <c:v>92</c:v>
                </c:pt>
                <c:pt idx="23">
                  <c:v>93</c:v>
                </c:pt>
                <c:pt idx="24">
                  <c:v>94</c:v>
                </c:pt>
                <c:pt idx="25">
                  <c:v>95</c:v>
                </c:pt>
                <c:pt idx="26">
                  <c:v>96</c:v>
                </c:pt>
                <c:pt idx="27">
                  <c:v>97</c:v>
                </c:pt>
                <c:pt idx="28">
                  <c:v>98</c:v>
                </c:pt>
                <c:pt idx="29">
                  <c:v>99</c:v>
                </c:pt>
                <c:pt idx="30">
                  <c:v>00</c:v>
                </c:pt>
                <c:pt idx="31">
                  <c:v>01</c:v>
                </c:pt>
                <c:pt idx="32">
                  <c:v>02</c:v>
                </c:pt>
                <c:pt idx="33">
                  <c:v>03</c:v>
                </c:pt>
                <c:pt idx="34">
                  <c:v>04</c:v>
                </c:pt>
                <c:pt idx="35">
                  <c:v>05</c:v>
                </c:pt>
                <c:pt idx="36">
                  <c:v>06</c:v>
                </c:pt>
                <c:pt idx="37">
                  <c:v>07</c:v>
                </c:pt>
                <c:pt idx="38">
                  <c:v>08</c:v>
                </c:pt>
                <c:pt idx="39">
                  <c:v>09</c:v>
                </c:pt>
                <c:pt idx="40">
                  <c:v>10</c:v>
                </c:pt>
                <c:pt idx="41">
                  <c:v>11</c:v>
                </c:pt>
                <c:pt idx="42">
                  <c:v>12</c:v>
                </c:pt>
                <c:pt idx="43">
                  <c:v>13</c:v>
                </c:pt>
              </c:strCache>
            </c:strRef>
          </c:cat>
          <c:val>
            <c:numRef>
              <c:f>Datablad!$F$4:$F$47</c:f>
              <c:numCache>
                <c:formatCode>General</c:formatCode>
                <c:ptCount val="44"/>
                <c:pt idx="0">
                  <c:v>65.014200000000002</c:v>
                </c:pt>
                <c:pt idx="1">
                  <c:v>75.196439999999996</c:v>
                </c:pt>
                <c:pt idx="2">
                  <c:v>76.034890000000004</c:v>
                </c:pt>
                <c:pt idx="3">
                  <c:v>71.565300000000008</c:v>
                </c:pt>
                <c:pt idx="4">
                  <c:v>63.764120000000005</c:v>
                </c:pt>
                <c:pt idx="5">
                  <c:v>61.040109999999999</c:v>
                </c:pt>
                <c:pt idx="6">
                  <c:v>57.249550000000006</c:v>
                </c:pt>
                <c:pt idx="7">
                  <c:v>55.029960000000003</c:v>
                </c:pt>
                <c:pt idx="8">
                  <c:v>54.515169999999998</c:v>
                </c:pt>
                <c:pt idx="9">
                  <c:v>51.683900000000001</c:v>
                </c:pt>
                <c:pt idx="10">
                  <c:v>50.168030000000002</c:v>
                </c:pt>
                <c:pt idx="11">
                  <c:v>51.402910000000006</c:v>
                </c:pt>
                <c:pt idx="12">
                  <c:v>63.355419999999995</c:v>
                </c:pt>
                <c:pt idx="13">
                  <c:v>69.357979999999998</c:v>
                </c:pt>
                <c:pt idx="14">
                  <c:v>76.596000000000004</c:v>
                </c:pt>
                <c:pt idx="15">
                  <c:v>75.156990000000008</c:v>
                </c:pt>
                <c:pt idx="16">
                  <c:v>79.221229999999991</c:v>
                </c:pt>
                <c:pt idx="17">
                  <c:v>75.695449999999994</c:v>
                </c:pt>
                <c:pt idx="18">
                  <c:v>73.551100000000005</c:v>
                </c:pt>
                <c:pt idx="19">
                  <c:v>70.889630000000011</c:v>
                </c:pt>
                <c:pt idx="20">
                  <c:v>71.718000000000004</c:v>
                </c:pt>
                <c:pt idx="21">
                  <c:v>74.191000000000003</c:v>
                </c:pt>
                <c:pt idx="22">
                  <c:v>88.128</c:v>
                </c:pt>
                <c:pt idx="23">
                  <c:v>106.13800000000001</c:v>
                </c:pt>
                <c:pt idx="24">
                  <c:v>121.23</c:v>
                </c:pt>
                <c:pt idx="25">
                  <c:v>116.88500000000001</c:v>
                </c:pt>
                <c:pt idx="26">
                  <c:v>131.38900000000001</c:v>
                </c:pt>
                <c:pt idx="27">
                  <c:v>137.90199999999999</c:v>
                </c:pt>
                <c:pt idx="28">
                  <c:v>127.083</c:v>
                </c:pt>
                <c:pt idx="29">
                  <c:v>113.002</c:v>
                </c:pt>
                <c:pt idx="30">
                  <c:v>99.659000000000006</c:v>
                </c:pt>
                <c:pt idx="31">
                  <c:v>88.759</c:v>
                </c:pt>
                <c:pt idx="32">
                  <c:v>82.623000000000005</c:v>
                </c:pt>
                <c:pt idx="33">
                  <c:v>81.536000000000001</c:v>
                </c:pt>
                <c:pt idx="34">
                  <c:v>84.454999999999998</c:v>
                </c:pt>
                <c:pt idx="35">
                  <c:v>85.388999999999996</c:v>
                </c:pt>
                <c:pt idx="36">
                  <c:v>79.915000000000006</c:v>
                </c:pt>
                <c:pt idx="37">
                  <c:v>76.734999999999999</c:v>
                </c:pt>
                <c:pt idx="38">
                  <c:v>78.86</c:v>
                </c:pt>
                <c:pt idx="39">
                  <c:v>88.765000000000001</c:v>
                </c:pt>
                <c:pt idx="40">
                  <c:v>95.831999999999994</c:v>
                </c:pt>
                <c:pt idx="41">
                  <c:v>98.36</c:v>
                </c:pt>
                <c:pt idx="42">
                  <c:v>99.444999999999993</c:v>
                </c:pt>
                <c:pt idx="43">
                  <c:v>100.004</c:v>
                </c:pt>
              </c:numCache>
            </c:numRef>
          </c:val>
        </c:ser>
        <c:dLbls>
          <c:showLegendKey val="0"/>
          <c:showVal val="0"/>
          <c:showCatName val="0"/>
          <c:showSerName val="0"/>
          <c:showPercent val="0"/>
          <c:showBubbleSize val="0"/>
        </c:dLbls>
        <c:axId val="205579392"/>
        <c:axId val="205580928"/>
      </c:areaChart>
      <c:catAx>
        <c:axId val="205579392"/>
        <c:scaling>
          <c:orientation val="minMax"/>
        </c:scaling>
        <c:delete val="0"/>
        <c:axPos val="b"/>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5580928"/>
        <c:crosses val="autoZero"/>
        <c:auto val="1"/>
        <c:lblAlgn val="ctr"/>
        <c:lblOffset val="100"/>
        <c:tickLblSkip val="5"/>
        <c:tickMarkSkip val="1"/>
        <c:noMultiLvlLbl val="0"/>
      </c:catAx>
      <c:valAx>
        <c:axId val="205580928"/>
        <c:scaling>
          <c:orientation val="minMax"/>
          <c:max val="1600"/>
        </c:scaling>
        <c:delete val="0"/>
        <c:axPos val="l"/>
        <c:majorGridlines>
          <c:spPr>
            <a:ln w="9525" cap="flat" cmpd="sng" algn="ctr">
              <a:noFill/>
              <a:prstDash val="solid"/>
              <a:round/>
            </a:ln>
            <a:effectLst/>
            <a:extLs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majorGridlines>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5579392"/>
        <c:crosses val="autoZero"/>
        <c:crossBetween val="midCat"/>
      </c:valAx>
      <c:spPr>
        <a:noFill/>
        <a:ln w="3175">
          <a:solidFill>
            <a:srgbClr val="000000"/>
          </a:solidFill>
          <a:prstDash val="solid"/>
        </a:ln>
      </c:spPr>
    </c:plotArea>
    <c:legend>
      <c:legendPos val="r"/>
      <c:layout>
        <c:manualLayout>
          <c:xMode val="edge"/>
          <c:yMode val="edge"/>
          <c:x val="7.787865730035097E-2"/>
          <c:y val="4.7272076302763109E-2"/>
          <c:w val="0.51884206656578347"/>
          <c:h val="0.24219001812002638"/>
        </c:manualLayout>
      </c:layout>
      <c:overlay val="0"/>
      <c:spPr>
        <a:noFill/>
        <a:ln w="25400">
          <a:noFill/>
        </a:ln>
        <a:effectLst/>
      </c:spPr>
      <c:txPr>
        <a:bodyPr/>
        <a:lstStyle/>
        <a:p>
          <a:pPr>
            <a:defRPr sz="600"/>
          </a:pPr>
          <a:endParaRPr lang="sv-SE"/>
        </a:p>
      </c:txPr>
    </c:legend>
    <c:plotVisOnly val="1"/>
    <c:dispBlanksAs val="gap"/>
    <c:showDLblsOverMax val="0"/>
  </c:chart>
  <c:spPr>
    <a:ln w="25400">
      <a:noFill/>
    </a:ln>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1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1.7241379310344827E-2"/>
          <c:y val="2.1052631578947368E-2"/>
          <c:w val="0.97413793103448276"/>
          <c:h val="0.97368421052631582"/>
        </c:manualLayout>
      </c:layout>
      <c:lineChart>
        <c:grouping val="standard"/>
        <c:varyColors val="0"/>
        <c:ser>
          <c:idx val="0"/>
          <c:order val="0"/>
          <c:tx>
            <c:strRef>
              <c:f>Reallön!$A$21</c:f>
              <c:strCache>
                <c:ptCount val="1"/>
                <c:pt idx="0">
                  <c:v>Eurozonen</c:v>
                </c:pt>
              </c:strCache>
            </c:strRef>
          </c:tx>
          <c:spPr>
            <a:ln w="25400">
              <a:solidFill>
                <a:srgbClr val="000000"/>
              </a:solidFill>
              <a:prstDash val="sysDot"/>
            </a:ln>
          </c:spPr>
          <c:marker>
            <c:symbol val="none"/>
          </c:marker>
          <c:cat>
            <c:numRef>
              <c:f>Reallön!$B$20:$Q$20</c:f>
              <c:numCache>
                <c:formatCode>yyyy;@</c:formatCode>
                <c:ptCount val="16"/>
                <c:pt idx="0">
                  <c:v>35431</c:v>
                </c:pt>
                <c:pt idx="1">
                  <c:v>35796</c:v>
                </c:pt>
                <c:pt idx="2">
                  <c:v>36161</c:v>
                </c:pt>
                <c:pt idx="3">
                  <c:v>36526</c:v>
                </c:pt>
                <c:pt idx="4">
                  <c:v>36892</c:v>
                </c:pt>
                <c:pt idx="5">
                  <c:v>37257</c:v>
                </c:pt>
                <c:pt idx="6">
                  <c:v>37622</c:v>
                </c:pt>
                <c:pt idx="7">
                  <c:v>37987</c:v>
                </c:pt>
                <c:pt idx="8">
                  <c:v>38353</c:v>
                </c:pt>
                <c:pt idx="9">
                  <c:v>38718</c:v>
                </c:pt>
                <c:pt idx="10">
                  <c:v>39083</c:v>
                </c:pt>
                <c:pt idx="11">
                  <c:v>39448</c:v>
                </c:pt>
                <c:pt idx="12">
                  <c:v>39814</c:v>
                </c:pt>
                <c:pt idx="13">
                  <c:v>40179</c:v>
                </c:pt>
                <c:pt idx="14">
                  <c:v>40544</c:v>
                </c:pt>
                <c:pt idx="15">
                  <c:v>40909</c:v>
                </c:pt>
              </c:numCache>
            </c:numRef>
          </c:cat>
          <c:val>
            <c:numRef>
              <c:f>Reallön!$B$21:$Q$21</c:f>
              <c:numCache>
                <c:formatCode>0</c:formatCode>
                <c:ptCount val="16"/>
                <c:pt idx="0">
                  <c:v>96.756937584789625</c:v>
                </c:pt>
                <c:pt idx="1">
                  <c:v>96.902611125625299</c:v>
                </c:pt>
                <c:pt idx="2">
                  <c:v>98.056731890022107</c:v>
                </c:pt>
                <c:pt idx="3">
                  <c:v>98.200992474758692</c:v>
                </c:pt>
                <c:pt idx="4">
                  <c:v>98.438373684978004</c:v>
                </c:pt>
                <c:pt idx="5">
                  <c:v>99.217883043080263</c:v>
                </c:pt>
                <c:pt idx="6">
                  <c:v>99.634984712864707</c:v>
                </c:pt>
                <c:pt idx="7">
                  <c:v>99.817276485370371</c:v>
                </c:pt>
                <c:pt idx="8">
                  <c:v>99.686475169765288</c:v>
                </c:pt>
                <c:pt idx="9">
                  <c:v>100</c:v>
                </c:pt>
                <c:pt idx="10">
                  <c:v>100.36801913969158</c:v>
                </c:pt>
                <c:pt idx="11">
                  <c:v>101.15913957967571</c:v>
                </c:pt>
                <c:pt idx="12">
                  <c:v>103.40358355871724</c:v>
                </c:pt>
                <c:pt idx="13">
                  <c:v>103.73711277298368</c:v>
                </c:pt>
                <c:pt idx="14">
                  <c:v>103.47059938663369</c:v>
                </c:pt>
                <c:pt idx="15">
                  <c:v>103.45061932610189</c:v>
                </c:pt>
              </c:numCache>
            </c:numRef>
          </c:val>
          <c:smooth val="0"/>
        </c:ser>
        <c:ser>
          <c:idx val="2"/>
          <c:order val="1"/>
          <c:tx>
            <c:strRef>
              <c:f>Reallön!$A$23</c:f>
              <c:strCache>
                <c:ptCount val="1"/>
                <c:pt idx="0">
                  <c:v>Tyskland</c:v>
                </c:pt>
              </c:strCache>
            </c:strRef>
          </c:tx>
          <c:spPr>
            <a:ln w="12700">
              <a:solidFill>
                <a:srgbClr val="000000"/>
              </a:solidFill>
              <a:prstDash val="dash"/>
            </a:ln>
          </c:spPr>
          <c:marker>
            <c:symbol val="none"/>
          </c:marker>
          <c:cat>
            <c:numRef>
              <c:f>Reallön!$B$20:$Q$20</c:f>
              <c:numCache>
                <c:formatCode>yyyy;@</c:formatCode>
                <c:ptCount val="16"/>
                <c:pt idx="0">
                  <c:v>35431</c:v>
                </c:pt>
                <c:pt idx="1">
                  <c:v>35796</c:v>
                </c:pt>
                <c:pt idx="2">
                  <c:v>36161</c:v>
                </c:pt>
                <c:pt idx="3">
                  <c:v>36526</c:v>
                </c:pt>
                <c:pt idx="4">
                  <c:v>36892</c:v>
                </c:pt>
                <c:pt idx="5">
                  <c:v>37257</c:v>
                </c:pt>
                <c:pt idx="6">
                  <c:v>37622</c:v>
                </c:pt>
                <c:pt idx="7">
                  <c:v>37987</c:v>
                </c:pt>
                <c:pt idx="8">
                  <c:v>38353</c:v>
                </c:pt>
                <c:pt idx="9">
                  <c:v>38718</c:v>
                </c:pt>
                <c:pt idx="10">
                  <c:v>39083</c:v>
                </c:pt>
                <c:pt idx="11">
                  <c:v>39448</c:v>
                </c:pt>
                <c:pt idx="12">
                  <c:v>39814</c:v>
                </c:pt>
                <c:pt idx="13">
                  <c:v>40179</c:v>
                </c:pt>
                <c:pt idx="14">
                  <c:v>40544</c:v>
                </c:pt>
                <c:pt idx="15">
                  <c:v>40909</c:v>
                </c:pt>
              </c:numCache>
            </c:numRef>
          </c:cat>
          <c:val>
            <c:numRef>
              <c:f>Reallön!$B$23:$Q$23</c:f>
              <c:numCache>
                <c:formatCode>0</c:formatCode>
                <c:ptCount val="16"/>
                <c:pt idx="0">
                  <c:v>100.85770371641092</c:v>
                </c:pt>
                <c:pt idx="1">
                  <c:v>101.22482006414917</c:v>
                </c:pt>
                <c:pt idx="2">
                  <c:v>101.75824273657143</c:v>
                </c:pt>
                <c:pt idx="3">
                  <c:v>102.81881963447761</c:v>
                </c:pt>
                <c:pt idx="4">
                  <c:v>102.62198138385318</c:v>
                </c:pt>
                <c:pt idx="5">
                  <c:v>102.75835006899305</c:v>
                </c:pt>
                <c:pt idx="6">
                  <c:v>102.52478781803936</c:v>
                </c:pt>
                <c:pt idx="7">
                  <c:v>101.70871113966378</c:v>
                </c:pt>
                <c:pt idx="8">
                  <c:v>99.964070014278832</c:v>
                </c:pt>
                <c:pt idx="9">
                  <c:v>100</c:v>
                </c:pt>
                <c:pt idx="10">
                  <c:v>99.309768389257627</c:v>
                </c:pt>
                <c:pt idx="11">
                  <c:v>99.764148571842966</c:v>
                </c:pt>
                <c:pt idx="12">
                  <c:v>99.894543604086934</c:v>
                </c:pt>
                <c:pt idx="13">
                  <c:v>100.25743926886103</c:v>
                </c:pt>
                <c:pt idx="14">
                  <c:v>101.14487719793364</c:v>
                </c:pt>
                <c:pt idx="15">
                  <c:v>102.1765466860012</c:v>
                </c:pt>
              </c:numCache>
            </c:numRef>
          </c:val>
          <c:smooth val="0"/>
        </c:ser>
        <c:ser>
          <c:idx val="3"/>
          <c:order val="2"/>
          <c:tx>
            <c:strRef>
              <c:f>Reallön!$A$24</c:f>
              <c:strCache>
                <c:ptCount val="1"/>
                <c:pt idx="0">
                  <c:v>Finland</c:v>
                </c:pt>
              </c:strCache>
            </c:strRef>
          </c:tx>
          <c:spPr>
            <a:ln w="12700">
              <a:solidFill>
                <a:srgbClr val="969696"/>
              </a:solidFill>
              <a:prstDash val="solid"/>
            </a:ln>
          </c:spPr>
          <c:marker>
            <c:symbol val="none"/>
          </c:marker>
          <c:cat>
            <c:numRef>
              <c:f>Reallön!$B$20:$Q$20</c:f>
              <c:numCache>
                <c:formatCode>yyyy;@</c:formatCode>
                <c:ptCount val="16"/>
                <c:pt idx="0">
                  <c:v>35431</c:v>
                </c:pt>
                <c:pt idx="1">
                  <c:v>35796</c:v>
                </c:pt>
                <c:pt idx="2">
                  <c:v>36161</c:v>
                </c:pt>
                <c:pt idx="3">
                  <c:v>36526</c:v>
                </c:pt>
                <c:pt idx="4">
                  <c:v>36892</c:v>
                </c:pt>
                <c:pt idx="5">
                  <c:v>37257</c:v>
                </c:pt>
                <c:pt idx="6">
                  <c:v>37622</c:v>
                </c:pt>
                <c:pt idx="7">
                  <c:v>37987</c:v>
                </c:pt>
                <c:pt idx="8">
                  <c:v>38353</c:v>
                </c:pt>
                <c:pt idx="9">
                  <c:v>38718</c:v>
                </c:pt>
                <c:pt idx="10">
                  <c:v>39083</c:v>
                </c:pt>
                <c:pt idx="11">
                  <c:v>39448</c:v>
                </c:pt>
                <c:pt idx="12">
                  <c:v>39814</c:v>
                </c:pt>
                <c:pt idx="13">
                  <c:v>40179</c:v>
                </c:pt>
                <c:pt idx="14">
                  <c:v>40544</c:v>
                </c:pt>
                <c:pt idx="15">
                  <c:v>40909</c:v>
                </c:pt>
              </c:numCache>
            </c:numRef>
          </c:cat>
          <c:val>
            <c:numRef>
              <c:f>Reallön!$B$24:$Q$24</c:f>
              <c:numCache>
                <c:formatCode>0</c:formatCode>
                <c:ptCount val="16"/>
                <c:pt idx="0">
                  <c:v>86.161902088583432</c:v>
                </c:pt>
                <c:pt idx="1">
                  <c:v>88.171384223518032</c:v>
                </c:pt>
                <c:pt idx="2">
                  <c:v>88.794643548236451</c:v>
                </c:pt>
                <c:pt idx="3">
                  <c:v>88.367415464132264</c:v>
                </c:pt>
                <c:pt idx="4">
                  <c:v>90.25619350230663</c:v>
                </c:pt>
                <c:pt idx="5">
                  <c:v>89.853001154354445</c:v>
                </c:pt>
                <c:pt idx="6">
                  <c:v>92.801402076096778</c:v>
                </c:pt>
                <c:pt idx="7">
                  <c:v>95.820375171258959</c:v>
                </c:pt>
                <c:pt idx="8">
                  <c:v>98.595608976917632</c:v>
                </c:pt>
                <c:pt idx="9">
                  <c:v>100</c:v>
                </c:pt>
                <c:pt idx="10">
                  <c:v>101.4118544148951</c:v>
                </c:pt>
                <c:pt idx="11">
                  <c:v>102.29651357319263</c:v>
                </c:pt>
                <c:pt idx="12">
                  <c:v>103.2136565338017</c:v>
                </c:pt>
                <c:pt idx="13">
                  <c:v>103.08761101992512</c:v>
                </c:pt>
                <c:pt idx="14">
                  <c:v>102.838252766666</c:v>
                </c:pt>
                <c:pt idx="15">
                  <c:v>103.41271485680275</c:v>
                </c:pt>
              </c:numCache>
            </c:numRef>
          </c:val>
          <c:smooth val="0"/>
        </c:ser>
        <c:ser>
          <c:idx val="4"/>
          <c:order val="3"/>
          <c:tx>
            <c:strRef>
              <c:f>Reallön!$A$25</c:f>
              <c:strCache>
                <c:ptCount val="1"/>
                <c:pt idx="0">
                  <c:v>Sverige</c:v>
                </c:pt>
              </c:strCache>
            </c:strRef>
          </c:tx>
          <c:spPr>
            <a:ln>
              <a:solidFill>
                <a:schemeClr val="tx2">
                  <a:lumMod val="75000"/>
                  <a:lumOff val="25000"/>
                </a:schemeClr>
              </a:solidFill>
            </a:ln>
          </c:spPr>
          <c:marker>
            <c:symbol val="none"/>
          </c:marker>
          <c:cat>
            <c:numRef>
              <c:f>Reallön!$B$20:$Q$20</c:f>
              <c:numCache>
                <c:formatCode>yyyy;@</c:formatCode>
                <c:ptCount val="16"/>
                <c:pt idx="0">
                  <c:v>35431</c:v>
                </c:pt>
                <c:pt idx="1">
                  <c:v>35796</c:v>
                </c:pt>
                <c:pt idx="2">
                  <c:v>36161</c:v>
                </c:pt>
                <c:pt idx="3">
                  <c:v>36526</c:v>
                </c:pt>
                <c:pt idx="4">
                  <c:v>36892</c:v>
                </c:pt>
                <c:pt idx="5">
                  <c:v>37257</c:v>
                </c:pt>
                <c:pt idx="6">
                  <c:v>37622</c:v>
                </c:pt>
                <c:pt idx="7">
                  <c:v>37987</c:v>
                </c:pt>
                <c:pt idx="8">
                  <c:v>38353</c:v>
                </c:pt>
                <c:pt idx="9">
                  <c:v>38718</c:v>
                </c:pt>
                <c:pt idx="10">
                  <c:v>39083</c:v>
                </c:pt>
                <c:pt idx="11">
                  <c:v>39448</c:v>
                </c:pt>
                <c:pt idx="12">
                  <c:v>39814</c:v>
                </c:pt>
                <c:pt idx="13">
                  <c:v>40179</c:v>
                </c:pt>
                <c:pt idx="14">
                  <c:v>40544</c:v>
                </c:pt>
                <c:pt idx="15">
                  <c:v>40909</c:v>
                </c:pt>
              </c:numCache>
            </c:numRef>
          </c:cat>
          <c:val>
            <c:numRef>
              <c:f>Reallön!$B$27:$Q$27</c:f>
              <c:numCache>
                <c:formatCode>0</c:formatCode>
                <c:ptCount val="16"/>
                <c:pt idx="0">
                  <c:v>79.2900198338195</c:v>
                </c:pt>
                <c:pt idx="1">
                  <c:v>82.249971780683282</c:v>
                </c:pt>
                <c:pt idx="2">
                  <c:v>84.087931904486041</c:v>
                </c:pt>
                <c:pt idx="3">
                  <c:v>87.471281918083548</c:v>
                </c:pt>
                <c:pt idx="4">
                  <c:v>89.356630048053049</c:v>
                </c:pt>
                <c:pt idx="5">
                  <c:v>91.87618018224029</c:v>
                </c:pt>
                <c:pt idx="6">
                  <c:v>93.440532283740637</c:v>
                </c:pt>
                <c:pt idx="7">
                  <c:v>95.654177155848302</c:v>
                </c:pt>
                <c:pt idx="8">
                  <c:v>98.035120717283604</c:v>
                </c:pt>
                <c:pt idx="9">
                  <c:v>100</c:v>
                </c:pt>
                <c:pt idx="10">
                  <c:v>102.01047403223956</c:v>
                </c:pt>
                <c:pt idx="11">
                  <c:v>103.19988686574592</c:v>
                </c:pt>
                <c:pt idx="12">
                  <c:v>104.06328790559209</c:v>
                </c:pt>
                <c:pt idx="13">
                  <c:v>103.66751025959746</c:v>
                </c:pt>
                <c:pt idx="14">
                  <c:v>105.21325113086215</c:v>
                </c:pt>
                <c:pt idx="15">
                  <c:v>106.89056648975399</c:v>
                </c:pt>
              </c:numCache>
            </c:numRef>
          </c:val>
          <c:smooth val="0"/>
        </c:ser>
        <c:ser>
          <c:idx val="5"/>
          <c:order val="4"/>
          <c:tx>
            <c:strRef>
              <c:f>Reallön!$A$26</c:f>
              <c:strCache>
                <c:ptCount val="1"/>
                <c:pt idx="0">
                  <c:v>USA</c:v>
                </c:pt>
              </c:strCache>
            </c:strRef>
          </c:tx>
          <c:spPr>
            <a:ln>
              <a:solidFill>
                <a:sysClr val="windowText" lastClr="000000">
                  <a:lumMod val="50000"/>
                  <a:lumOff val="50000"/>
                </a:sysClr>
              </a:solidFill>
              <a:prstDash val="dash"/>
            </a:ln>
          </c:spPr>
          <c:marker>
            <c:symbol val="none"/>
          </c:marker>
          <c:cat>
            <c:numRef>
              <c:f>Reallön!$B$20:$Q$20</c:f>
              <c:numCache>
                <c:formatCode>yyyy;@</c:formatCode>
                <c:ptCount val="16"/>
                <c:pt idx="0">
                  <c:v>35431</c:v>
                </c:pt>
                <c:pt idx="1">
                  <c:v>35796</c:v>
                </c:pt>
                <c:pt idx="2">
                  <c:v>36161</c:v>
                </c:pt>
                <c:pt idx="3">
                  <c:v>36526</c:v>
                </c:pt>
                <c:pt idx="4">
                  <c:v>36892</c:v>
                </c:pt>
                <c:pt idx="5">
                  <c:v>37257</c:v>
                </c:pt>
                <c:pt idx="6">
                  <c:v>37622</c:v>
                </c:pt>
                <c:pt idx="7">
                  <c:v>37987</c:v>
                </c:pt>
                <c:pt idx="8">
                  <c:v>38353</c:v>
                </c:pt>
                <c:pt idx="9">
                  <c:v>38718</c:v>
                </c:pt>
                <c:pt idx="10">
                  <c:v>39083</c:v>
                </c:pt>
                <c:pt idx="11">
                  <c:v>39448</c:v>
                </c:pt>
                <c:pt idx="12">
                  <c:v>39814</c:v>
                </c:pt>
                <c:pt idx="13">
                  <c:v>40179</c:v>
                </c:pt>
                <c:pt idx="14">
                  <c:v>40544</c:v>
                </c:pt>
                <c:pt idx="15">
                  <c:v>40909</c:v>
                </c:pt>
              </c:numCache>
            </c:numRef>
          </c:cat>
          <c:val>
            <c:numRef>
              <c:f>Reallön!$B$26:$Q$26</c:f>
              <c:numCache>
                <c:formatCode>0</c:formatCode>
                <c:ptCount val="16"/>
                <c:pt idx="0">
                  <c:v>82.837387756434524</c:v>
                </c:pt>
                <c:pt idx="1">
                  <c:v>86.654098384849959</c:v>
                </c:pt>
                <c:pt idx="2">
                  <c:v>89.060439527577941</c:v>
                </c:pt>
                <c:pt idx="3">
                  <c:v>92.031914469333756</c:v>
                </c:pt>
                <c:pt idx="4">
                  <c:v>92.986985100693929</c:v>
                </c:pt>
                <c:pt idx="5">
                  <c:v>94.092566335563433</c:v>
                </c:pt>
                <c:pt idx="6">
                  <c:v>96.03677433901774</c:v>
                </c:pt>
                <c:pt idx="7">
                  <c:v>98.357299391605039</c:v>
                </c:pt>
                <c:pt idx="8">
                  <c:v>98.758488864917183</c:v>
                </c:pt>
                <c:pt idx="9">
                  <c:v>100</c:v>
                </c:pt>
                <c:pt idx="10">
                  <c:v>101.55487300535306</c:v>
                </c:pt>
                <c:pt idx="11">
                  <c:v>101.33676271000816</c:v>
                </c:pt>
                <c:pt idx="12">
                  <c:v>103.02778308176701</c:v>
                </c:pt>
                <c:pt idx="13">
                  <c:v>104.48617358638957</c:v>
                </c:pt>
                <c:pt idx="14">
                  <c:v>105.17878760808188</c:v>
                </c:pt>
                <c:pt idx="15">
                  <c:v>105.39524646397602</c:v>
                </c:pt>
              </c:numCache>
            </c:numRef>
          </c:val>
          <c:smooth val="0"/>
        </c:ser>
        <c:dLbls>
          <c:showLegendKey val="0"/>
          <c:showVal val="0"/>
          <c:showCatName val="0"/>
          <c:showSerName val="0"/>
          <c:showPercent val="0"/>
          <c:showBubbleSize val="0"/>
        </c:dLbls>
        <c:marker val="1"/>
        <c:smooth val="0"/>
        <c:axId val="205293440"/>
        <c:axId val="205294976"/>
      </c:lineChart>
      <c:dateAx>
        <c:axId val="205293440"/>
        <c:scaling>
          <c:orientation val="minMax"/>
        </c:scaling>
        <c:delete val="0"/>
        <c:axPos val="b"/>
        <c:numFmt formatCode="yy;@" sourceLinked="0"/>
        <c:majorTickMark val="cross"/>
        <c:minorTickMark val="none"/>
        <c:tickLblPos val="low"/>
        <c:spPr>
          <a:ln w="3175">
            <a:solidFill>
              <a:srgbClr val="000000"/>
            </a:solidFill>
          </a:ln>
        </c:spPr>
        <c:crossAx val="205294976"/>
        <c:crosses val="autoZero"/>
        <c:auto val="1"/>
        <c:lblOffset val="100"/>
        <c:baseTimeUnit val="years"/>
      </c:dateAx>
      <c:valAx>
        <c:axId val="205294976"/>
        <c:scaling>
          <c:orientation val="minMax"/>
          <c:min val="60"/>
        </c:scaling>
        <c:delete val="0"/>
        <c:axPos val="l"/>
        <c:numFmt formatCode="0" sourceLinked="1"/>
        <c:majorTickMark val="in"/>
        <c:minorTickMark val="none"/>
        <c:tickLblPos val="nextTo"/>
        <c:spPr>
          <a:ln w="3175">
            <a:solidFill>
              <a:srgbClr val="000000"/>
            </a:solidFill>
          </a:ln>
        </c:spPr>
        <c:crossAx val="205293440"/>
        <c:crosses val="autoZero"/>
        <c:crossBetween val="between"/>
      </c:valAx>
      <c:spPr>
        <a:noFill/>
        <a:ln w="3175">
          <a:solidFill>
            <a:srgbClr val="000000"/>
          </a:solidFill>
        </a:ln>
        <a:extLst>
          <a:ext uri="{909E8E84-426E-40DD-AFC4-6F175D3DCCD1}">
            <a14:hiddenFill xmlns:a14="http://schemas.microsoft.com/office/drawing/2010/main">
              <a:solidFill>
                <a:sysClr val="window" lastClr="FFFFFF"/>
              </a:solidFill>
            </a14:hiddenFill>
          </a:ext>
        </a:extLst>
      </c:spPr>
    </c:plotArea>
    <c:legend>
      <c:legendPos val="r"/>
      <c:layout>
        <c:manualLayout>
          <c:xMode val="edge"/>
          <c:yMode val="edge"/>
          <c:x val="0.16216172019534658"/>
          <c:y val="0.51594243187739186"/>
          <c:w val="0.47253462696918475"/>
          <c:h val="0.33817439486730827"/>
        </c:manualLayout>
      </c:layout>
      <c:overlay val="0"/>
    </c:legend>
    <c:plotVisOnly val="1"/>
    <c:dispBlanksAs val="gap"/>
    <c:showDLblsOverMax val="0"/>
  </c:chart>
  <c:spPr>
    <a:noFill/>
    <a:ln w="9525" cap="flat" cmpd="sng" algn="ctr">
      <a:noFill/>
      <a:prstDash val="solid"/>
      <a:round/>
    </a:ln>
    <a:effectLst/>
    <a:extLst>
      <a:ext uri="{909E8E84-426E-40DD-AFC4-6F175D3DCCD1}">
        <a14:hiddenFill xmlns:a14="http://schemas.microsoft.com/office/drawing/2010/main">
          <a:solidFill>
            <a:sysClr val="window" lastClr="FFFFFF"/>
          </a:solidFill>
        </a14:hiddenFill>
      </a:ext>
      <a:ext uri="{91240B29-F687-4F45-9708-019B960494DF}">
        <a14:hiddenLine xmlns:a14="http://schemas.microsoft.com/office/drawing/2010/main" w="9525" cap="flat" cmpd="sng" algn="ctr">
          <a:solidFill>
            <a:srgbClr val="000000">
              <a:tint val="75000"/>
              <a:shade val="95000"/>
              <a:satMod val="105000"/>
            </a:srgbClr>
          </a:solidFill>
          <a:prstDash val="solid"/>
          <a:round/>
        </a14:hiddenLine>
      </a:ext>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1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8182224138514667E-2"/>
          <c:y val="2.6689285122817312E-2"/>
          <c:w val="0.8609515942022048"/>
          <c:h val="0.72584565489546349"/>
        </c:manualLayout>
      </c:layout>
      <c:barChart>
        <c:barDir val="col"/>
        <c:grouping val="clustered"/>
        <c:varyColors val="0"/>
        <c:ser>
          <c:idx val="0"/>
          <c:order val="1"/>
          <c:tx>
            <c:strRef>
              <c:f>Sheet1!$C$11</c:f>
              <c:strCache>
                <c:ptCount val="1"/>
                <c:pt idx="0">
                  <c:v>2010</c:v>
                </c:pt>
              </c:strCache>
            </c:strRef>
          </c:tx>
          <c:spPr>
            <a:solidFill>
              <a:srgbClr val="000000"/>
            </a:solidFill>
            <a:ln w="25400">
              <a:noFill/>
            </a:ln>
          </c:spPr>
          <c:invertIfNegative val="0"/>
          <c:cat>
            <c:strRef>
              <c:f>Sheet1!$A$12:$A$26</c:f>
              <c:strCache>
                <c:ptCount val="15"/>
                <c:pt idx="0">
                  <c:v>Sverige</c:v>
                </c:pt>
                <c:pt idx="1">
                  <c:v>Finland</c:v>
                </c:pt>
                <c:pt idx="2">
                  <c:v>Frankrike</c:v>
                </c:pt>
                <c:pt idx="3">
                  <c:v>Belgien</c:v>
                </c:pt>
                <c:pt idx="4">
                  <c:v>Danmark</c:v>
                </c:pt>
                <c:pt idx="5">
                  <c:v>Italien</c:v>
                </c:pt>
                <c:pt idx="6">
                  <c:v>Grekland</c:v>
                </c:pt>
                <c:pt idx="7">
                  <c:v>Spanien</c:v>
                </c:pt>
                <c:pt idx="8">
                  <c:v>Österrike</c:v>
                </c:pt>
                <c:pt idx="9">
                  <c:v>Portugal</c:v>
                </c:pt>
                <c:pt idx="10">
                  <c:v>EU27</c:v>
                </c:pt>
                <c:pt idx="11">
                  <c:v>Nederländerna</c:v>
                </c:pt>
                <c:pt idx="12">
                  <c:v>Irland</c:v>
                </c:pt>
                <c:pt idx="13">
                  <c:v>UK</c:v>
                </c:pt>
                <c:pt idx="14">
                  <c:v>Tyskland</c:v>
                </c:pt>
              </c:strCache>
            </c:strRef>
          </c:cat>
          <c:val>
            <c:numRef>
              <c:f>Sheet1!$C$12:$C$26</c:f>
              <c:numCache>
                <c:formatCode>#,##0.0</c:formatCode>
                <c:ptCount val="15"/>
                <c:pt idx="0">
                  <c:v>2.5099999999999998</c:v>
                </c:pt>
                <c:pt idx="1">
                  <c:v>5.85</c:v>
                </c:pt>
                <c:pt idx="2">
                  <c:v>6.08</c:v>
                </c:pt>
                <c:pt idx="3">
                  <c:v>6.37</c:v>
                </c:pt>
                <c:pt idx="4">
                  <c:v>7.7</c:v>
                </c:pt>
                <c:pt idx="5">
                  <c:v>12.36</c:v>
                </c:pt>
                <c:pt idx="6">
                  <c:v>12.82</c:v>
                </c:pt>
                <c:pt idx="7">
                  <c:v>14.66</c:v>
                </c:pt>
                <c:pt idx="8">
                  <c:v>15.02</c:v>
                </c:pt>
                <c:pt idx="9">
                  <c:v>16.079999999999998</c:v>
                </c:pt>
                <c:pt idx="10">
                  <c:v>16.89</c:v>
                </c:pt>
                <c:pt idx="11">
                  <c:v>18.13</c:v>
                </c:pt>
                <c:pt idx="12">
                  <c:v>20.66</c:v>
                </c:pt>
                <c:pt idx="13">
                  <c:v>22.05</c:v>
                </c:pt>
                <c:pt idx="14">
                  <c:v>22.24</c:v>
                </c:pt>
              </c:numCache>
            </c:numRef>
          </c:val>
        </c:ser>
        <c:dLbls>
          <c:showLegendKey val="0"/>
          <c:showVal val="0"/>
          <c:showCatName val="0"/>
          <c:showSerName val="0"/>
          <c:showPercent val="0"/>
          <c:showBubbleSize val="0"/>
        </c:dLbls>
        <c:gapWidth val="308"/>
        <c:axId val="205340672"/>
        <c:axId val="205342592"/>
      </c:barChart>
      <c:lineChart>
        <c:grouping val="standard"/>
        <c:varyColors val="0"/>
        <c:ser>
          <c:idx val="1"/>
          <c:order val="0"/>
          <c:tx>
            <c:strRef>
              <c:f>Sheet1!$B$11</c:f>
              <c:strCache>
                <c:ptCount val="1"/>
                <c:pt idx="0">
                  <c:v>2006</c:v>
                </c:pt>
              </c:strCache>
            </c:strRef>
          </c:tx>
          <c:spPr>
            <a:ln>
              <a:noFill/>
            </a:ln>
          </c:spPr>
          <c:marker>
            <c:symbol val="dash"/>
            <c:size val="7"/>
            <c:spPr>
              <a:ln>
                <a:noFill/>
              </a:ln>
            </c:spPr>
          </c:marker>
          <c:cat>
            <c:strRef>
              <c:f>Sheet1!$A$12:$A$26</c:f>
              <c:strCache>
                <c:ptCount val="15"/>
                <c:pt idx="0">
                  <c:v>Sverige</c:v>
                </c:pt>
                <c:pt idx="1">
                  <c:v>Finland</c:v>
                </c:pt>
                <c:pt idx="2">
                  <c:v>Frankrike</c:v>
                </c:pt>
                <c:pt idx="3">
                  <c:v>Belgien</c:v>
                </c:pt>
                <c:pt idx="4">
                  <c:v>Danmark</c:v>
                </c:pt>
                <c:pt idx="5">
                  <c:v>Italien</c:v>
                </c:pt>
                <c:pt idx="6">
                  <c:v>Grekland</c:v>
                </c:pt>
                <c:pt idx="7">
                  <c:v>Spanien</c:v>
                </c:pt>
                <c:pt idx="8">
                  <c:v>Österrike</c:v>
                </c:pt>
                <c:pt idx="9">
                  <c:v>Portugal</c:v>
                </c:pt>
                <c:pt idx="10">
                  <c:v>EU27</c:v>
                </c:pt>
                <c:pt idx="11">
                  <c:v>Nederländerna</c:v>
                </c:pt>
                <c:pt idx="12">
                  <c:v>Irland</c:v>
                </c:pt>
                <c:pt idx="13">
                  <c:v>UK</c:v>
                </c:pt>
                <c:pt idx="14">
                  <c:v>Tyskland</c:v>
                </c:pt>
              </c:strCache>
            </c:strRef>
          </c:cat>
          <c:val>
            <c:numRef>
              <c:f>Sheet1!$B$12:$B$26</c:f>
              <c:numCache>
                <c:formatCode>#,##0.0</c:formatCode>
                <c:ptCount val="15"/>
                <c:pt idx="0">
                  <c:v>1.77</c:v>
                </c:pt>
                <c:pt idx="1">
                  <c:v>4.75</c:v>
                </c:pt>
                <c:pt idx="2">
                  <c:v>7.13</c:v>
                </c:pt>
                <c:pt idx="3">
                  <c:v>7.63</c:v>
                </c:pt>
                <c:pt idx="4">
                  <c:v>9.0399999999999991</c:v>
                </c:pt>
                <c:pt idx="5">
                  <c:v>10.27</c:v>
                </c:pt>
                <c:pt idx="6">
                  <c:v>15.73</c:v>
                </c:pt>
                <c:pt idx="7">
                  <c:v>13.37</c:v>
                </c:pt>
                <c:pt idx="8">
                  <c:v>14.19</c:v>
                </c:pt>
                <c:pt idx="9">
                  <c:v>20.72</c:v>
                </c:pt>
                <c:pt idx="10">
                  <c:v>16.82</c:v>
                </c:pt>
                <c:pt idx="11">
                  <c:v>17.739999999999998</c:v>
                </c:pt>
                <c:pt idx="12">
                  <c:v>21.41</c:v>
                </c:pt>
                <c:pt idx="13">
                  <c:v>21.77</c:v>
                </c:pt>
                <c:pt idx="14">
                  <c:v>20.3</c:v>
                </c:pt>
              </c:numCache>
            </c:numRef>
          </c:val>
          <c:smooth val="0"/>
        </c:ser>
        <c:dLbls>
          <c:showLegendKey val="0"/>
          <c:showVal val="0"/>
          <c:showCatName val="0"/>
          <c:showSerName val="0"/>
          <c:showPercent val="0"/>
          <c:showBubbleSize val="0"/>
        </c:dLbls>
        <c:marker val="1"/>
        <c:smooth val="0"/>
        <c:axId val="205340672"/>
        <c:axId val="205342592"/>
      </c:lineChart>
      <c:catAx>
        <c:axId val="205340672"/>
        <c:scaling>
          <c:orientation val="minMax"/>
        </c:scaling>
        <c:delete val="0"/>
        <c:axPos val="b"/>
        <c:numFmt formatCode="General" sourceLinked="1"/>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205342592"/>
        <c:crosses val="autoZero"/>
        <c:auto val="1"/>
        <c:lblAlgn val="ctr"/>
        <c:lblOffset val="100"/>
        <c:noMultiLvlLbl val="0"/>
      </c:catAx>
      <c:valAx>
        <c:axId val="205342592"/>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5340672"/>
        <c:crosses val="autoZero"/>
        <c:crossBetween val="between"/>
      </c:valAx>
      <c:spPr>
        <a:noFill/>
        <a:ln w="3175">
          <a:solidFill>
            <a:srgbClr val="000000"/>
          </a:solidFill>
          <a:prstDash val="solid"/>
        </a:ln>
      </c:spPr>
    </c:plotArea>
    <c:legend>
      <c:legendPos val="r"/>
      <c:layout>
        <c:manualLayout>
          <c:xMode val="edge"/>
          <c:yMode val="edge"/>
          <c:x val="0.1287713892381962"/>
          <c:y val="7.9880959761919529E-2"/>
          <c:w val="0.17701736955752287"/>
          <c:h val="0.14078570945558977"/>
        </c:manualLayout>
      </c:layout>
      <c:overlay val="0"/>
      <c:spPr>
        <a:noFill/>
        <a:ln w="25400">
          <a:noFill/>
        </a:ln>
        <a:effectLst/>
      </c:sp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1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6840239979302033E-2"/>
          <c:y val="3.6885437809548796E-2"/>
          <c:w val="0.84631952004139599"/>
          <c:h val="0.88447834020470906"/>
        </c:manualLayout>
      </c:layout>
      <c:lineChart>
        <c:grouping val="standard"/>
        <c:varyColors val="0"/>
        <c:ser>
          <c:idx val="0"/>
          <c:order val="0"/>
          <c:tx>
            <c:strRef>
              <c:f>'Tider i försäkringssystem'!$B$2</c:f>
              <c:strCache>
                <c:ptCount val="1"/>
                <c:pt idx="0">
                  <c:v>0–13 veckor</c:v>
                </c:pt>
              </c:strCache>
            </c:strRef>
          </c:tx>
          <c:spPr>
            <a:ln w="12700">
              <a:solidFill>
                <a:sysClr val="windowText" lastClr="000000"/>
              </a:solidFill>
            </a:ln>
          </c:spPr>
          <c:marker>
            <c:symbol val="none"/>
          </c:marker>
          <c:cat>
            <c:numRef>
              <c:f>'Tider i försäkringssystem'!$A$3:$A$58</c:f>
              <c:numCache>
                <c:formatCode>m/d/yyyy</c:formatCode>
                <c:ptCount val="56"/>
                <c:pt idx="0">
                  <c:v>36526</c:v>
                </c:pt>
                <c:pt idx="1">
                  <c:v>36617</c:v>
                </c:pt>
                <c:pt idx="2">
                  <c:v>36708</c:v>
                </c:pt>
                <c:pt idx="3">
                  <c:v>36800</c:v>
                </c:pt>
                <c:pt idx="4">
                  <c:v>36892</c:v>
                </c:pt>
                <c:pt idx="5">
                  <c:v>36982</c:v>
                </c:pt>
                <c:pt idx="6">
                  <c:v>37073</c:v>
                </c:pt>
                <c:pt idx="7">
                  <c:v>37165</c:v>
                </c:pt>
                <c:pt idx="8">
                  <c:v>37257</c:v>
                </c:pt>
                <c:pt idx="9">
                  <c:v>37347</c:v>
                </c:pt>
                <c:pt idx="10">
                  <c:v>37438</c:v>
                </c:pt>
                <c:pt idx="11">
                  <c:v>37530</c:v>
                </c:pt>
                <c:pt idx="12">
                  <c:v>37622</c:v>
                </c:pt>
                <c:pt idx="13">
                  <c:v>37712</c:v>
                </c:pt>
                <c:pt idx="14">
                  <c:v>37803</c:v>
                </c:pt>
                <c:pt idx="15">
                  <c:v>37895</c:v>
                </c:pt>
                <c:pt idx="16">
                  <c:v>37987</c:v>
                </c:pt>
                <c:pt idx="17">
                  <c:v>38078</c:v>
                </c:pt>
                <c:pt idx="18">
                  <c:v>38169</c:v>
                </c:pt>
                <c:pt idx="19">
                  <c:v>38261</c:v>
                </c:pt>
                <c:pt idx="20">
                  <c:v>38353</c:v>
                </c:pt>
                <c:pt idx="21">
                  <c:v>38443</c:v>
                </c:pt>
                <c:pt idx="22">
                  <c:v>38534</c:v>
                </c:pt>
                <c:pt idx="23">
                  <c:v>38626</c:v>
                </c:pt>
                <c:pt idx="24">
                  <c:v>38718</c:v>
                </c:pt>
                <c:pt idx="25">
                  <c:v>38808</c:v>
                </c:pt>
                <c:pt idx="26">
                  <c:v>38899</c:v>
                </c:pt>
                <c:pt idx="27">
                  <c:v>38991</c:v>
                </c:pt>
                <c:pt idx="28">
                  <c:v>39083</c:v>
                </c:pt>
                <c:pt idx="29">
                  <c:v>39173</c:v>
                </c:pt>
                <c:pt idx="30">
                  <c:v>39264</c:v>
                </c:pt>
                <c:pt idx="31">
                  <c:v>39356</c:v>
                </c:pt>
                <c:pt idx="32">
                  <c:v>39448</c:v>
                </c:pt>
                <c:pt idx="33">
                  <c:v>39539</c:v>
                </c:pt>
                <c:pt idx="34">
                  <c:v>39630</c:v>
                </c:pt>
                <c:pt idx="35">
                  <c:v>39722</c:v>
                </c:pt>
                <c:pt idx="36">
                  <c:v>39814</c:v>
                </c:pt>
                <c:pt idx="37">
                  <c:v>39904</c:v>
                </c:pt>
                <c:pt idx="38">
                  <c:v>39995</c:v>
                </c:pt>
                <c:pt idx="39">
                  <c:v>40087</c:v>
                </c:pt>
                <c:pt idx="40">
                  <c:v>40179</c:v>
                </c:pt>
                <c:pt idx="41">
                  <c:v>40269</c:v>
                </c:pt>
                <c:pt idx="42">
                  <c:v>40360</c:v>
                </c:pt>
                <c:pt idx="43">
                  <c:v>40452</c:v>
                </c:pt>
                <c:pt idx="44">
                  <c:v>40544</c:v>
                </c:pt>
                <c:pt idx="45">
                  <c:v>40634</c:v>
                </c:pt>
                <c:pt idx="46">
                  <c:v>40725</c:v>
                </c:pt>
                <c:pt idx="47">
                  <c:v>40817</c:v>
                </c:pt>
                <c:pt idx="48">
                  <c:v>40909</c:v>
                </c:pt>
                <c:pt idx="49">
                  <c:v>41000</c:v>
                </c:pt>
                <c:pt idx="50">
                  <c:v>41091</c:v>
                </c:pt>
                <c:pt idx="51">
                  <c:v>41183</c:v>
                </c:pt>
                <c:pt idx="52">
                  <c:v>41275</c:v>
                </c:pt>
                <c:pt idx="53">
                  <c:v>41365</c:v>
                </c:pt>
                <c:pt idx="54">
                  <c:v>41456</c:v>
                </c:pt>
                <c:pt idx="55">
                  <c:v>41548</c:v>
                </c:pt>
              </c:numCache>
            </c:numRef>
          </c:cat>
          <c:val>
            <c:numRef>
              <c:f>'Tider i försäkringssystem'!$B$3:$B$58</c:f>
              <c:numCache>
                <c:formatCode>0</c:formatCode>
                <c:ptCount val="56"/>
                <c:pt idx="0">
                  <c:v>167679.64000000001</c:v>
                </c:pt>
                <c:pt idx="1">
                  <c:v>166101.99</c:v>
                </c:pt>
                <c:pt idx="2">
                  <c:v>164772.54</c:v>
                </c:pt>
                <c:pt idx="3">
                  <c:v>161871.01</c:v>
                </c:pt>
                <c:pt idx="4">
                  <c:v>159981.89000000001</c:v>
                </c:pt>
                <c:pt idx="5">
                  <c:v>160439.57</c:v>
                </c:pt>
                <c:pt idx="6">
                  <c:v>161443.06</c:v>
                </c:pt>
                <c:pt idx="7">
                  <c:v>163330.35</c:v>
                </c:pt>
                <c:pt idx="8">
                  <c:v>165465.56</c:v>
                </c:pt>
                <c:pt idx="9">
                  <c:v>165410.04</c:v>
                </c:pt>
                <c:pt idx="10">
                  <c:v>165380.78</c:v>
                </c:pt>
                <c:pt idx="11">
                  <c:v>163157.21</c:v>
                </c:pt>
                <c:pt idx="12">
                  <c:v>161473.53</c:v>
                </c:pt>
                <c:pt idx="13">
                  <c:v>156907.95000000001</c:v>
                </c:pt>
                <c:pt idx="14">
                  <c:v>151846.42000000001</c:v>
                </c:pt>
                <c:pt idx="15">
                  <c:v>152552.89000000001</c:v>
                </c:pt>
                <c:pt idx="16">
                  <c:v>150244.53</c:v>
                </c:pt>
                <c:pt idx="17">
                  <c:v>153340.06</c:v>
                </c:pt>
                <c:pt idx="18">
                  <c:v>155144.53</c:v>
                </c:pt>
                <c:pt idx="19">
                  <c:v>152835.65</c:v>
                </c:pt>
                <c:pt idx="20">
                  <c:v>153739.95000000001</c:v>
                </c:pt>
                <c:pt idx="21">
                  <c:v>149678.32</c:v>
                </c:pt>
                <c:pt idx="22">
                  <c:v>148549.39000000001</c:v>
                </c:pt>
                <c:pt idx="23">
                  <c:v>147999.57</c:v>
                </c:pt>
                <c:pt idx="24">
                  <c:v>148267</c:v>
                </c:pt>
                <c:pt idx="25">
                  <c:v>145910.64000000001</c:v>
                </c:pt>
                <c:pt idx="26">
                  <c:v>139809.91</c:v>
                </c:pt>
                <c:pt idx="27">
                  <c:v>129284.66</c:v>
                </c:pt>
                <c:pt idx="28">
                  <c:v>115309.01</c:v>
                </c:pt>
                <c:pt idx="29">
                  <c:v>105801.4</c:v>
                </c:pt>
                <c:pt idx="30">
                  <c:v>100978.04</c:v>
                </c:pt>
                <c:pt idx="31">
                  <c:v>96107.115000000005</c:v>
                </c:pt>
                <c:pt idx="32">
                  <c:v>95325.012000000002</c:v>
                </c:pt>
                <c:pt idx="33">
                  <c:v>94491.45</c:v>
                </c:pt>
                <c:pt idx="34">
                  <c:v>97295.857000000004</c:v>
                </c:pt>
                <c:pt idx="35">
                  <c:v>105565.68</c:v>
                </c:pt>
                <c:pt idx="36">
                  <c:v>118271.72</c:v>
                </c:pt>
                <c:pt idx="37">
                  <c:v>127581.83</c:v>
                </c:pt>
                <c:pt idx="38">
                  <c:v>128325.07</c:v>
                </c:pt>
                <c:pt idx="39">
                  <c:v>127556.4</c:v>
                </c:pt>
                <c:pt idx="40">
                  <c:v>120429.6</c:v>
                </c:pt>
                <c:pt idx="41">
                  <c:v>117135.84</c:v>
                </c:pt>
                <c:pt idx="42">
                  <c:v>113723.63</c:v>
                </c:pt>
                <c:pt idx="43">
                  <c:v>112009.91</c:v>
                </c:pt>
                <c:pt idx="44">
                  <c:v>108902.66</c:v>
                </c:pt>
                <c:pt idx="45">
                  <c:v>107620.7</c:v>
                </c:pt>
                <c:pt idx="46">
                  <c:v>109609.02</c:v>
                </c:pt>
                <c:pt idx="47">
                  <c:v>111356.86</c:v>
                </c:pt>
                <c:pt idx="48">
                  <c:v>117312.34</c:v>
                </c:pt>
                <c:pt idx="49">
                  <c:v>120082.86</c:v>
                </c:pt>
                <c:pt idx="50">
                  <c:v>121989.99</c:v>
                </c:pt>
                <c:pt idx="51">
                  <c:v>123876.79</c:v>
                </c:pt>
                <c:pt idx="52">
                  <c:v>123530.04</c:v>
                </c:pt>
                <c:pt idx="53">
                  <c:v>128809.83</c:v>
                </c:pt>
                <c:pt idx="54">
                  <c:v>129224.42</c:v>
                </c:pt>
              </c:numCache>
            </c:numRef>
          </c:val>
          <c:smooth val="0"/>
        </c:ser>
        <c:ser>
          <c:idx val="1"/>
          <c:order val="1"/>
          <c:tx>
            <c:strRef>
              <c:f>'Tider i försäkringssystem'!$C$2</c:f>
              <c:strCache>
                <c:ptCount val="1"/>
                <c:pt idx="0">
                  <c:v>14–26 veckor</c:v>
                </c:pt>
              </c:strCache>
            </c:strRef>
          </c:tx>
          <c:spPr>
            <a:ln w="19050">
              <a:solidFill>
                <a:sysClr val="windowText" lastClr="000000"/>
              </a:solidFill>
            </a:ln>
          </c:spPr>
          <c:marker>
            <c:symbol val="none"/>
          </c:marker>
          <c:cat>
            <c:numRef>
              <c:f>'Tider i försäkringssystem'!$A$3:$A$58</c:f>
              <c:numCache>
                <c:formatCode>m/d/yyyy</c:formatCode>
                <c:ptCount val="56"/>
                <c:pt idx="0">
                  <c:v>36526</c:v>
                </c:pt>
                <c:pt idx="1">
                  <c:v>36617</c:v>
                </c:pt>
                <c:pt idx="2">
                  <c:v>36708</c:v>
                </c:pt>
                <c:pt idx="3">
                  <c:v>36800</c:v>
                </c:pt>
                <c:pt idx="4">
                  <c:v>36892</c:v>
                </c:pt>
                <c:pt idx="5">
                  <c:v>36982</c:v>
                </c:pt>
                <c:pt idx="6">
                  <c:v>37073</c:v>
                </c:pt>
                <c:pt idx="7">
                  <c:v>37165</c:v>
                </c:pt>
                <c:pt idx="8">
                  <c:v>37257</c:v>
                </c:pt>
                <c:pt idx="9">
                  <c:v>37347</c:v>
                </c:pt>
                <c:pt idx="10">
                  <c:v>37438</c:v>
                </c:pt>
                <c:pt idx="11">
                  <c:v>37530</c:v>
                </c:pt>
                <c:pt idx="12">
                  <c:v>37622</c:v>
                </c:pt>
                <c:pt idx="13">
                  <c:v>37712</c:v>
                </c:pt>
                <c:pt idx="14">
                  <c:v>37803</c:v>
                </c:pt>
                <c:pt idx="15">
                  <c:v>37895</c:v>
                </c:pt>
                <c:pt idx="16">
                  <c:v>37987</c:v>
                </c:pt>
                <c:pt idx="17">
                  <c:v>38078</c:v>
                </c:pt>
                <c:pt idx="18">
                  <c:v>38169</c:v>
                </c:pt>
                <c:pt idx="19">
                  <c:v>38261</c:v>
                </c:pt>
                <c:pt idx="20">
                  <c:v>38353</c:v>
                </c:pt>
                <c:pt idx="21">
                  <c:v>38443</c:v>
                </c:pt>
                <c:pt idx="22">
                  <c:v>38534</c:v>
                </c:pt>
                <c:pt idx="23">
                  <c:v>38626</c:v>
                </c:pt>
                <c:pt idx="24">
                  <c:v>38718</c:v>
                </c:pt>
                <c:pt idx="25">
                  <c:v>38808</c:v>
                </c:pt>
                <c:pt idx="26">
                  <c:v>38899</c:v>
                </c:pt>
                <c:pt idx="27">
                  <c:v>38991</c:v>
                </c:pt>
                <c:pt idx="28">
                  <c:v>39083</c:v>
                </c:pt>
                <c:pt idx="29">
                  <c:v>39173</c:v>
                </c:pt>
                <c:pt idx="30">
                  <c:v>39264</c:v>
                </c:pt>
                <c:pt idx="31">
                  <c:v>39356</c:v>
                </c:pt>
                <c:pt idx="32">
                  <c:v>39448</c:v>
                </c:pt>
                <c:pt idx="33">
                  <c:v>39539</c:v>
                </c:pt>
                <c:pt idx="34">
                  <c:v>39630</c:v>
                </c:pt>
                <c:pt idx="35">
                  <c:v>39722</c:v>
                </c:pt>
                <c:pt idx="36">
                  <c:v>39814</c:v>
                </c:pt>
                <c:pt idx="37">
                  <c:v>39904</c:v>
                </c:pt>
                <c:pt idx="38">
                  <c:v>39995</c:v>
                </c:pt>
                <c:pt idx="39">
                  <c:v>40087</c:v>
                </c:pt>
                <c:pt idx="40">
                  <c:v>40179</c:v>
                </c:pt>
                <c:pt idx="41">
                  <c:v>40269</c:v>
                </c:pt>
                <c:pt idx="42">
                  <c:v>40360</c:v>
                </c:pt>
                <c:pt idx="43">
                  <c:v>40452</c:v>
                </c:pt>
                <c:pt idx="44">
                  <c:v>40544</c:v>
                </c:pt>
                <c:pt idx="45">
                  <c:v>40634</c:v>
                </c:pt>
                <c:pt idx="46">
                  <c:v>40725</c:v>
                </c:pt>
                <c:pt idx="47">
                  <c:v>40817</c:v>
                </c:pt>
                <c:pt idx="48">
                  <c:v>40909</c:v>
                </c:pt>
                <c:pt idx="49">
                  <c:v>41000</c:v>
                </c:pt>
                <c:pt idx="50">
                  <c:v>41091</c:v>
                </c:pt>
                <c:pt idx="51">
                  <c:v>41183</c:v>
                </c:pt>
                <c:pt idx="52">
                  <c:v>41275</c:v>
                </c:pt>
                <c:pt idx="53">
                  <c:v>41365</c:v>
                </c:pt>
                <c:pt idx="54">
                  <c:v>41456</c:v>
                </c:pt>
                <c:pt idx="55">
                  <c:v>41548</c:v>
                </c:pt>
              </c:numCache>
            </c:numRef>
          </c:cat>
          <c:val>
            <c:numRef>
              <c:f>'Tider i försäkringssystem'!$C$3:$C$58</c:f>
              <c:numCache>
                <c:formatCode>0</c:formatCode>
                <c:ptCount val="56"/>
                <c:pt idx="0">
                  <c:v>84725.528999999995</c:v>
                </c:pt>
                <c:pt idx="1">
                  <c:v>85330.815000000002</c:v>
                </c:pt>
                <c:pt idx="2">
                  <c:v>85958.236000000004</c:v>
                </c:pt>
                <c:pt idx="3">
                  <c:v>84569.828999999998</c:v>
                </c:pt>
                <c:pt idx="4">
                  <c:v>81061.428</c:v>
                </c:pt>
                <c:pt idx="5">
                  <c:v>81947.801999999996</c:v>
                </c:pt>
                <c:pt idx="6">
                  <c:v>84849.122000000003</c:v>
                </c:pt>
                <c:pt idx="7">
                  <c:v>85379.687000000005</c:v>
                </c:pt>
                <c:pt idx="8">
                  <c:v>86128.212</c:v>
                </c:pt>
                <c:pt idx="9">
                  <c:v>88002.448000000004</c:v>
                </c:pt>
                <c:pt idx="10">
                  <c:v>89739.472999999998</c:v>
                </c:pt>
                <c:pt idx="11">
                  <c:v>89741.876000000004</c:v>
                </c:pt>
                <c:pt idx="12">
                  <c:v>88652.570999999996</c:v>
                </c:pt>
                <c:pt idx="13">
                  <c:v>91803.178</c:v>
                </c:pt>
                <c:pt idx="14">
                  <c:v>85200.782999999996</c:v>
                </c:pt>
                <c:pt idx="15">
                  <c:v>84393.717999999993</c:v>
                </c:pt>
                <c:pt idx="16">
                  <c:v>86541.006999999998</c:v>
                </c:pt>
                <c:pt idx="17">
                  <c:v>84213.07</c:v>
                </c:pt>
                <c:pt idx="18">
                  <c:v>86003.216</c:v>
                </c:pt>
                <c:pt idx="19">
                  <c:v>87148.232000000004</c:v>
                </c:pt>
                <c:pt idx="20">
                  <c:v>84776.040999999997</c:v>
                </c:pt>
                <c:pt idx="21">
                  <c:v>83588.907000000007</c:v>
                </c:pt>
                <c:pt idx="22">
                  <c:v>81701.165999999997</c:v>
                </c:pt>
                <c:pt idx="23">
                  <c:v>78947.641000000003</c:v>
                </c:pt>
                <c:pt idx="24">
                  <c:v>78398.084000000003</c:v>
                </c:pt>
                <c:pt idx="25">
                  <c:v>77230.615000000005</c:v>
                </c:pt>
                <c:pt idx="26">
                  <c:v>75177.698000000004</c:v>
                </c:pt>
                <c:pt idx="27">
                  <c:v>70257.36</c:v>
                </c:pt>
                <c:pt idx="28">
                  <c:v>64956.58</c:v>
                </c:pt>
                <c:pt idx="29">
                  <c:v>57123.866999999998</c:v>
                </c:pt>
                <c:pt idx="30">
                  <c:v>52603.082999999999</c:v>
                </c:pt>
                <c:pt idx="31">
                  <c:v>52577.351000000002</c:v>
                </c:pt>
                <c:pt idx="32">
                  <c:v>47637.120999999999</c:v>
                </c:pt>
                <c:pt idx="33">
                  <c:v>46316.699000000001</c:v>
                </c:pt>
                <c:pt idx="34">
                  <c:v>47668.856</c:v>
                </c:pt>
                <c:pt idx="35">
                  <c:v>50008.082000000002</c:v>
                </c:pt>
                <c:pt idx="36">
                  <c:v>55425.832000000002</c:v>
                </c:pt>
                <c:pt idx="37">
                  <c:v>67570.894</c:v>
                </c:pt>
                <c:pt idx="38">
                  <c:v>73631.27</c:v>
                </c:pt>
                <c:pt idx="39">
                  <c:v>69733.820000000007</c:v>
                </c:pt>
                <c:pt idx="40">
                  <c:v>67209.418999999994</c:v>
                </c:pt>
                <c:pt idx="41">
                  <c:v>60569.377</c:v>
                </c:pt>
                <c:pt idx="42">
                  <c:v>57698.006000000001</c:v>
                </c:pt>
                <c:pt idx="43">
                  <c:v>56738.031999999999</c:v>
                </c:pt>
                <c:pt idx="44">
                  <c:v>56992.733</c:v>
                </c:pt>
                <c:pt idx="45">
                  <c:v>53128.63</c:v>
                </c:pt>
                <c:pt idx="46">
                  <c:v>52824.063999999998</c:v>
                </c:pt>
                <c:pt idx="47">
                  <c:v>55323.245999999999</c:v>
                </c:pt>
                <c:pt idx="48">
                  <c:v>59344.726999999999</c:v>
                </c:pt>
                <c:pt idx="49">
                  <c:v>62105.055</c:v>
                </c:pt>
                <c:pt idx="50">
                  <c:v>62354.023000000001</c:v>
                </c:pt>
                <c:pt idx="51">
                  <c:v>64191.019</c:v>
                </c:pt>
                <c:pt idx="52">
                  <c:v>66512.786999999997</c:v>
                </c:pt>
                <c:pt idx="53">
                  <c:v>66789.05</c:v>
                </c:pt>
                <c:pt idx="54">
                  <c:v>68470.017999999996</c:v>
                </c:pt>
              </c:numCache>
            </c:numRef>
          </c:val>
          <c:smooth val="0"/>
        </c:ser>
        <c:ser>
          <c:idx val="2"/>
          <c:order val="2"/>
          <c:tx>
            <c:strRef>
              <c:f>'Tider i försäkringssystem'!$D$2</c:f>
              <c:strCache>
                <c:ptCount val="1"/>
                <c:pt idx="0">
                  <c:v>27–51 veckor</c:v>
                </c:pt>
              </c:strCache>
            </c:strRef>
          </c:tx>
          <c:spPr>
            <a:ln w="12700">
              <a:solidFill>
                <a:sysClr val="windowText" lastClr="000000"/>
              </a:solidFill>
              <a:prstDash val="dash"/>
            </a:ln>
          </c:spPr>
          <c:marker>
            <c:symbol val="none"/>
          </c:marker>
          <c:cat>
            <c:numRef>
              <c:f>'Tider i försäkringssystem'!$A$3:$A$58</c:f>
              <c:numCache>
                <c:formatCode>m/d/yyyy</c:formatCode>
                <c:ptCount val="56"/>
                <c:pt idx="0">
                  <c:v>36526</c:v>
                </c:pt>
                <c:pt idx="1">
                  <c:v>36617</c:v>
                </c:pt>
                <c:pt idx="2">
                  <c:v>36708</c:v>
                </c:pt>
                <c:pt idx="3">
                  <c:v>36800</c:v>
                </c:pt>
                <c:pt idx="4">
                  <c:v>36892</c:v>
                </c:pt>
                <c:pt idx="5">
                  <c:v>36982</c:v>
                </c:pt>
                <c:pt idx="6">
                  <c:v>37073</c:v>
                </c:pt>
                <c:pt idx="7">
                  <c:v>37165</c:v>
                </c:pt>
                <c:pt idx="8">
                  <c:v>37257</c:v>
                </c:pt>
                <c:pt idx="9">
                  <c:v>37347</c:v>
                </c:pt>
                <c:pt idx="10">
                  <c:v>37438</c:v>
                </c:pt>
                <c:pt idx="11">
                  <c:v>37530</c:v>
                </c:pt>
                <c:pt idx="12">
                  <c:v>37622</c:v>
                </c:pt>
                <c:pt idx="13">
                  <c:v>37712</c:v>
                </c:pt>
                <c:pt idx="14">
                  <c:v>37803</c:v>
                </c:pt>
                <c:pt idx="15">
                  <c:v>37895</c:v>
                </c:pt>
                <c:pt idx="16">
                  <c:v>37987</c:v>
                </c:pt>
                <c:pt idx="17">
                  <c:v>38078</c:v>
                </c:pt>
                <c:pt idx="18">
                  <c:v>38169</c:v>
                </c:pt>
                <c:pt idx="19">
                  <c:v>38261</c:v>
                </c:pt>
                <c:pt idx="20">
                  <c:v>38353</c:v>
                </c:pt>
                <c:pt idx="21">
                  <c:v>38443</c:v>
                </c:pt>
                <c:pt idx="22">
                  <c:v>38534</c:v>
                </c:pt>
                <c:pt idx="23">
                  <c:v>38626</c:v>
                </c:pt>
                <c:pt idx="24">
                  <c:v>38718</c:v>
                </c:pt>
                <c:pt idx="25">
                  <c:v>38808</c:v>
                </c:pt>
                <c:pt idx="26">
                  <c:v>38899</c:v>
                </c:pt>
                <c:pt idx="27">
                  <c:v>38991</c:v>
                </c:pt>
                <c:pt idx="28">
                  <c:v>39083</c:v>
                </c:pt>
                <c:pt idx="29">
                  <c:v>39173</c:v>
                </c:pt>
                <c:pt idx="30">
                  <c:v>39264</c:v>
                </c:pt>
                <c:pt idx="31">
                  <c:v>39356</c:v>
                </c:pt>
                <c:pt idx="32">
                  <c:v>39448</c:v>
                </c:pt>
                <c:pt idx="33">
                  <c:v>39539</c:v>
                </c:pt>
                <c:pt idx="34">
                  <c:v>39630</c:v>
                </c:pt>
                <c:pt idx="35">
                  <c:v>39722</c:v>
                </c:pt>
                <c:pt idx="36">
                  <c:v>39814</c:v>
                </c:pt>
                <c:pt idx="37">
                  <c:v>39904</c:v>
                </c:pt>
                <c:pt idx="38">
                  <c:v>39995</c:v>
                </c:pt>
                <c:pt idx="39">
                  <c:v>40087</c:v>
                </c:pt>
                <c:pt idx="40">
                  <c:v>40179</c:v>
                </c:pt>
                <c:pt idx="41">
                  <c:v>40269</c:v>
                </c:pt>
                <c:pt idx="42">
                  <c:v>40360</c:v>
                </c:pt>
                <c:pt idx="43">
                  <c:v>40452</c:v>
                </c:pt>
                <c:pt idx="44">
                  <c:v>40544</c:v>
                </c:pt>
                <c:pt idx="45">
                  <c:v>40634</c:v>
                </c:pt>
                <c:pt idx="46">
                  <c:v>40725</c:v>
                </c:pt>
                <c:pt idx="47">
                  <c:v>40817</c:v>
                </c:pt>
                <c:pt idx="48">
                  <c:v>40909</c:v>
                </c:pt>
                <c:pt idx="49">
                  <c:v>41000</c:v>
                </c:pt>
                <c:pt idx="50">
                  <c:v>41091</c:v>
                </c:pt>
                <c:pt idx="51">
                  <c:v>41183</c:v>
                </c:pt>
                <c:pt idx="52">
                  <c:v>41275</c:v>
                </c:pt>
                <c:pt idx="53">
                  <c:v>41365</c:v>
                </c:pt>
                <c:pt idx="54">
                  <c:v>41456</c:v>
                </c:pt>
                <c:pt idx="55">
                  <c:v>41548</c:v>
                </c:pt>
              </c:numCache>
            </c:numRef>
          </c:cat>
          <c:val>
            <c:numRef>
              <c:f>'Tider i försäkringssystem'!$D$3:$D$58</c:f>
              <c:numCache>
                <c:formatCode>0</c:formatCode>
                <c:ptCount val="56"/>
                <c:pt idx="0">
                  <c:v>112556.73</c:v>
                </c:pt>
                <c:pt idx="1">
                  <c:v>110930.19</c:v>
                </c:pt>
                <c:pt idx="2">
                  <c:v>108019.09</c:v>
                </c:pt>
                <c:pt idx="3">
                  <c:v>107420.79</c:v>
                </c:pt>
                <c:pt idx="4">
                  <c:v>107390.92</c:v>
                </c:pt>
                <c:pt idx="5">
                  <c:v>104800.28</c:v>
                </c:pt>
                <c:pt idx="6">
                  <c:v>105755.05</c:v>
                </c:pt>
                <c:pt idx="7">
                  <c:v>106591.03999999999</c:v>
                </c:pt>
                <c:pt idx="8">
                  <c:v>108934.06</c:v>
                </c:pt>
                <c:pt idx="9">
                  <c:v>109323.87</c:v>
                </c:pt>
                <c:pt idx="10">
                  <c:v>113286.24</c:v>
                </c:pt>
                <c:pt idx="11">
                  <c:v>115091.95</c:v>
                </c:pt>
                <c:pt idx="12">
                  <c:v>116538.93</c:v>
                </c:pt>
                <c:pt idx="13">
                  <c:v>115027.15</c:v>
                </c:pt>
                <c:pt idx="14">
                  <c:v>118824.25</c:v>
                </c:pt>
                <c:pt idx="15">
                  <c:v>115358.88</c:v>
                </c:pt>
                <c:pt idx="16">
                  <c:v>108056.03</c:v>
                </c:pt>
                <c:pt idx="17">
                  <c:v>109965.5</c:v>
                </c:pt>
                <c:pt idx="18">
                  <c:v>109802.7</c:v>
                </c:pt>
                <c:pt idx="19">
                  <c:v>108687.01</c:v>
                </c:pt>
                <c:pt idx="20">
                  <c:v>108292.27</c:v>
                </c:pt>
                <c:pt idx="21">
                  <c:v>105716.32</c:v>
                </c:pt>
                <c:pt idx="22">
                  <c:v>103512.93</c:v>
                </c:pt>
                <c:pt idx="23">
                  <c:v>102814.78</c:v>
                </c:pt>
                <c:pt idx="24">
                  <c:v>96096.942999999999</c:v>
                </c:pt>
                <c:pt idx="25">
                  <c:v>93123.995999999999</c:v>
                </c:pt>
                <c:pt idx="26">
                  <c:v>91920.596000000005</c:v>
                </c:pt>
                <c:pt idx="27">
                  <c:v>89731.938999999998</c:v>
                </c:pt>
                <c:pt idx="28">
                  <c:v>84461.03</c:v>
                </c:pt>
                <c:pt idx="29">
                  <c:v>79339.808999999994</c:v>
                </c:pt>
                <c:pt idx="30">
                  <c:v>71427.327000000005</c:v>
                </c:pt>
                <c:pt idx="31">
                  <c:v>63205.491999999998</c:v>
                </c:pt>
                <c:pt idx="32">
                  <c:v>61572.078000000001</c:v>
                </c:pt>
                <c:pt idx="33">
                  <c:v>56987.042000000001</c:v>
                </c:pt>
                <c:pt idx="34">
                  <c:v>53498.141000000003</c:v>
                </c:pt>
                <c:pt idx="35">
                  <c:v>55418.504999999997</c:v>
                </c:pt>
                <c:pt idx="36">
                  <c:v>58438.33</c:v>
                </c:pt>
                <c:pt idx="37">
                  <c:v>66068.021999999997</c:v>
                </c:pt>
                <c:pt idx="38">
                  <c:v>76272.854999999996</c:v>
                </c:pt>
                <c:pt idx="39">
                  <c:v>85021.077000000005</c:v>
                </c:pt>
                <c:pt idx="40">
                  <c:v>82717.611999999994</c:v>
                </c:pt>
                <c:pt idx="41">
                  <c:v>75684.883000000002</c:v>
                </c:pt>
                <c:pt idx="42">
                  <c:v>67416.759000000005</c:v>
                </c:pt>
                <c:pt idx="43">
                  <c:v>61986.552000000003</c:v>
                </c:pt>
                <c:pt idx="44">
                  <c:v>60995.944000000003</c:v>
                </c:pt>
                <c:pt idx="45">
                  <c:v>60991.722000000002</c:v>
                </c:pt>
                <c:pt idx="46">
                  <c:v>58826.677000000003</c:v>
                </c:pt>
                <c:pt idx="47">
                  <c:v>58515.553999999996</c:v>
                </c:pt>
                <c:pt idx="48">
                  <c:v>62355.59</c:v>
                </c:pt>
                <c:pt idx="49">
                  <c:v>67059.569000000003</c:v>
                </c:pt>
                <c:pt idx="50">
                  <c:v>70415.384000000005</c:v>
                </c:pt>
                <c:pt idx="51">
                  <c:v>71419.332999999999</c:v>
                </c:pt>
                <c:pt idx="52">
                  <c:v>72615.578999999998</c:v>
                </c:pt>
                <c:pt idx="53">
                  <c:v>74488.929999999906</c:v>
                </c:pt>
                <c:pt idx="54">
                  <c:v>75755.813999999998</c:v>
                </c:pt>
              </c:numCache>
            </c:numRef>
          </c:val>
          <c:smooth val="0"/>
        </c:ser>
        <c:dLbls>
          <c:showLegendKey val="0"/>
          <c:showVal val="0"/>
          <c:showCatName val="0"/>
          <c:showSerName val="0"/>
          <c:showPercent val="0"/>
          <c:showBubbleSize val="0"/>
        </c:dLbls>
        <c:marker val="1"/>
        <c:smooth val="0"/>
        <c:axId val="205382784"/>
        <c:axId val="205384320"/>
      </c:lineChart>
      <c:lineChart>
        <c:grouping val="standard"/>
        <c:varyColors val="0"/>
        <c:ser>
          <c:idx val="3"/>
          <c:order val="3"/>
          <c:tx>
            <c:strRef>
              <c:f>'Tider i försäkringssystem'!$E$2</c:f>
              <c:strCache>
                <c:ptCount val="1"/>
                <c:pt idx="0">
                  <c:v>52+ veckor (höger axel)</c:v>
                </c:pt>
              </c:strCache>
            </c:strRef>
          </c:tx>
          <c:spPr>
            <a:ln w="12700">
              <a:solidFill>
                <a:schemeClr val="bg1">
                  <a:lumMod val="65000"/>
                </a:schemeClr>
              </a:solidFill>
            </a:ln>
          </c:spPr>
          <c:marker>
            <c:symbol val="none"/>
          </c:marker>
          <c:cat>
            <c:numRef>
              <c:f>'Tider i försäkringssystem'!$A$3:$A$58</c:f>
              <c:numCache>
                <c:formatCode>m/d/yyyy</c:formatCode>
                <c:ptCount val="56"/>
                <c:pt idx="0">
                  <c:v>36526</c:v>
                </c:pt>
                <c:pt idx="1">
                  <c:v>36617</c:v>
                </c:pt>
                <c:pt idx="2">
                  <c:v>36708</c:v>
                </c:pt>
                <c:pt idx="3">
                  <c:v>36800</c:v>
                </c:pt>
                <c:pt idx="4">
                  <c:v>36892</c:v>
                </c:pt>
                <c:pt idx="5">
                  <c:v>36982</c:v>
                </c:pt>
                <c:pt idx="6">
                  <c:v>37073</c:v>
                </c:pt>
                <c:pt idx="7">
                  <c:v>37165</c:v>
                </c:pt>
                <c:pt idx="8">
                  <c:v>37257</c:v>
                </c:pt>
                <c:pt idx="9">
                  <c:v>37347</c:v>
                </c:pt>
                <c:pt idx="10">
                  <c:v>37438</c:v>
                </c:pt>
                <c:pt idx="11">
                  <c:v>37530</c:v>
                </c:pt>
                <c:pt idx="12">
                  <c:v>37622</c:v>
                </c:pt>
                <c:pt idx="13">
                  <c:v>37712</c:v>
                </c:pt>
                <c:pt idx="14">
                  <c:v>37803</c:v>
                </c:pt>
                <c:pt idx="15">
                  <c:v>37895</c:v>
                </c:pt>
                <c:pt idx="16">
                  <c:v>37987</c:v>
                </c:pt>
                <c:pt idx="17">
                  <c:v>38078</c:v>
                </c:pt>
                <c:pt idx="18">
                  <c:v>38169</c:v>
                </c:pt>
                <c:pt idx="19">
                  <c:v>38261</c:v>
                </c:pt>
                <c:pt idx="20">
                  <c:v>38353</c:v>
                </c:pt>
                <c:pt idx="21">
                  <c:v>38443</c:v>
                </c:pt>
                <c:pt idx="22">
                  <c:v>38534</c:v>
                </c:pt>
                <c:pt idx="23">
                  <c:v>38626</c:v>
                </c:pt>
                <c:pt idx="24">
                  <c:v>38718</c:v>
                </c:pt>
                <c:pt idx="25">
                  <c:v>38808</c:v>
                </c:pt>
                <c:pt idx="26">
                  <c:v>38899</c:v>
                </c:pt>
                <c:pt idx="27">
                  <c:v>38991</c:v>
                </c:pt>
                <c:pt idx="28">
                  <c:v>39083</c:v>
                </c:pt>
                <c:pt idx="29">
                  <c:v>39173</c:v>
                </c:pt>
                <c:pt idx="30">
                  <c:v>39264</c:v>
                </c:pt>
                <c:pt idx="31">
                  <c:v>39356</c:v>
                </c:pt>
                <c:pt idx="32">
                  <c:v>39448</c:v>
                </c:pt>
                <c:pt idx="33">
                  <c:v>39539</c:v>
                </c:pt>
                <c:pt idx="34">
                  <c:v>39630</c:v>
                </c:pt>
                <c:pt idx="35">
                  <c:v>39722</c:v>
                </c:pt>
                <c:pt idx="36">
                  <c:v>39814</c:v>
                </c:pt>
                <c:pt idx="37">
                  <c:v>39904</c:v>
                </c:pt>
                <c:pt idx="38">
                  <c:v>39995</c:v>
                </c:pt>
                <c:pt idx="39">
                  <c:v>40087</c:v>
                </c:pt>
                <c:pt idx="40">
                  <c:v>40179</c:v>
                </c:pt>
                <c:pt idx="41">
                  <c:v>40269</c:v>
                </c:pt>
                <c:pt idx="42">
                  <c:v>40360</c:v>
                </c:pt>
                <c:pt idx="43">
                  <c:v>40452</c:v>
                </c:pt>
                <c:pt idx="44">
                  <c:v>40544</c:v>
                </c:pt>
                <c:pt idx="45">
                  <c:v>40634</c:v>
                </c:pt>
                <c:pt idx="46">
                  <c:v>40725</c:v>
                </c:pt>
                <c:pt idx="47">
                  <c:v>40817</c:v>
                </c:pt>
                <c:pt idx="48">
                  <c:v>40909</c:v>
                </c:pt>
                <c:pt idx="49">
                  <c:v>41000</c:v>
                </c:pt>
                <c:pt idx="50">
                  <c:v>41091</c:v>
                </c:pt>
                <c:pt idx="51">
                  <c:v>41183</c:v>
                </c:pt>
                <c:pt idx="52">
                  <c:v>41275</c:v>
                </c:pt>
                <c:pt idx="53">
                  <c:v>41365</c:v>
                </c:pt>
                <c:pt idx="54">
                  <c:v>41456</c:v>
                </c:pt>
                <c:pt idx="55">
                  <c:v>41548</c:v>
                </c:pt>
              </c:numCache>
            </c:numRef>
          </c:cat>
          <c:val>
            <c:numRef>
              <c:f>'Tider i försäkringssystem'!$E$3:$E$58</c:f>
              <c:numCache>
                <c:formatCode>0</c:formatCode>
                <c:ptCount val="56"/>
                <c:pt idx="0">
                  <c:v>648567.39</c:v>
                </c:pt>
                <c:pt idx="1">
                  <c:v>650254</c:v>
                </c:pt>
                <c:pt idx="2">
                  <c:v>653163.06999999995</c:v>
                </c:pt>
                <c:pt idx="3">
                  <c:v>655426.91</c:v>
                </c:pt>
                <c:pt idx="4">
                  <c:v>657541.53</c:v>
                </c:pt>
                <c:pt idx="5">
                  <c:v>661872.77</c:v>
                </c:pt>
                <c:pt idx="6">
                  <c:v>666476.01</c:v>
                </c:pt>
                <c:pt idx="7">
                  <c:v>672030.85</c:v>
                </c:pt>
                <c:pt idx="8">
                  <c:v>678780.79</c:v>
                </c:pt>
                <c:pt idx="9">
                  <c:v>686016.88</c:v>
                </c:pt>
                <c:pt idx="10">
                  <c:v>694163.33</c:v>
                </c:pt>
                <c:pt idx="11">
                  <c:v>703514.65</c:v>
                </c:pt>
                <c:pt idx="12">
                  <c:v>713888.97</c:v>
                </c:pt>
                <c:pt idx="13">
                  <c:v>725472.1</c:v>
                </c:pt>
                <c:pt idx="14">
                  <c:v>736244.18</c:v>
                </c:pt>
                <c:pt idx="15">
                  <c:v>747079.96</c:v>
                </c:pt>
                <c:pt idx="16">
                  <c:v>759298.98</c:v>
                </c:pt>
                <c:pt idx="17">
                  <c:v>766655.53</c:v>
                </c:pt>
                <c:pt idx="18">
                  <c:v>771101.94</c:v>
                </c:pt>
                <c:pt idx="19">
                  <c:v>774633.83</c:v>
                </c:pt>
                <c:pt idx="20">
                  <c:v>774691.57</c:v>
                </c:pt>
                <c:pt idx="21">
                  <c:v>774251.17</c:v>
                </c:pt>
                <c:pt idx="22">
                  <c:v>773501.23</c:v>
                </c:pt>
                <c:pt idx="23">
                  <c:v>771495.18</c:v>
                </c:pt>
                <c:pt idx="24">
                  <c:v>765958.58</c:v>
                </c:pt>
                <c:pt idx="25">
                  <c:v>756603.19</c:v>
                </c:pt>
                <c:pt idx="26">
                  <c:v>745795.95</c:v>
                </c:pt>
                <c:pt idx="27">
                  <c:v>734113.63</c:v>
                </c:pt>
                <c:pt idx="28">
                  <c:v>723950.65</c:v>
                </c:pt>
                <c:pt idx="29">
                  <c:v>714710.83</c:v>
                </c:pt>
                <c:pt idx="30">
                  <c:v>704374.59</c:v>
                </c:pt>
                <c:pt idx="31">
                  <c:v>693996</c:v>
                </c:pt>
                <c:pt idx="32">
                  <c:v>682091.67</c:v>
                </c:pt>
                <c:pt idx="33">
                  <c:v>669624.56000000006</c:v>
                </c:pt>
                <c:pt idx="34">
                  <c:v>658505.14</c:v>
                </c:pt>
                <c:pt idx="35">
                  <c:v>645318.38</c:v>
                </c:pt>
                <c:pt idx="36">
                  <c:v>632605.01</c:v>
                </c:pt>
                <c:pt idx="37">
                  <c:v>624531.41</c:v>
                </c:pt>
                <c:pt idx="38">
                  <c:v>618496.97</c:v>
                </c:pt>
                <c:pt idx="39">
                  <c:v>614476.49</c:v>
                </c:pt>
                <c:pt idx="40">
                  <c:v>611876.04</c:v>
                </c:pt>
                <c:pt idx="41">
                  <c:v>605768.64</c:v>
                </c:pt>
                <c:pt idx="42">
                  <c:v>595313.19999999995</c:v>
                </c:pt>
                <c:pt idx="43">
                  <c:v>582853.1</c:v>
                </c:pt>
                <c:pt idx="44">
                  <c:v>569060.1</c:v>
                </c:pt>
                <c:pt idx="45">
                  <c:v>555581.34</c:v>
                </c:pt>
                <c:pt idx="46">
                  <c:v>544297.27</c:v>
                </c:pt>
                <c:pt idx="47">
                  <c:v>534565.31999999995</c:v>
                </c:pt>
                <c:pt idx="48">
                  <c:v>526590.63</c:v>
                </c:pt>
                <c:pt idx="49">
                  <c:v>520235.49</c:v>
                </c:pt>
                <c:pt idx="50">
                  <c:v>515413.14</c:v>
                </c:pt>
                <c:pt idx="51">
                  <c:v>511677.43</c:v>
                </c:pt>
                <c:pt idx="52">
                  <c:v>508104.99</c:v>
                </c:pt>
                <c:pt idx="53">
                  <c:v>503889.42</c:v>
                </c:pt>
                <c:pt idx="54">
                  <c:v>501393.01</c:v>
                </c:pt>
              </c:numCache>
            </c:numRef>
          </c:val>
          <c:smooth val="0"/>
        </c:ser>
        <c:dLbls>
          <c:showLegendKey val="0"/>
          <c:showVal val="0"/>
          <c:showCatName val="0"/>
          <c:showSerName val="0"/>
          <c:showPercent val="0"/>
          <c:showBubbleSize val="0"/>
        </c:dLbls>
        <c:marker val="1"/>
        <c:smooth val="0"/>
        <c:axId val="205396608"/>
        <c:axId val="205394688"/>
      </c:lineChart>
      <c:dateAx>
        <c:axId val="205382784"/>
        <c:scaling>
          <c:orientation val="minMax"/>
        </c:scaling>
        <c:delete val="0"/>
        <c:axPos val="b"/>
        <c:numFmt formatCode="yy;@" sourceLinked="0"/>
        <c:majorTickMark val="cross"/>
        <c:minorTickMark val="none"/>
        <c:tickLblPos val="nextTo"/>
        <c:txPr>
          <a:bodyPr/>
          <a:lstStyle/>
          <a:p>
            <a:pPr>
              <a:defRPr sz="700">
                <a:latin typeface="TradeGothic CondEighteen" pitchFamily="2" charset="0"/>
              </a:defRPr>
            </a:pPr>
            <a:endParaRPr lang="sv-SE"/>
          </a:p>
        </c:txPr>
        <c:crossAx val="205384320"/>
        <c:crosses val="autoZero"/>
        <c:auto val="1"/>
        <c:lblOffset val="100"/>
        <c:baseTimeUnit val="months"/>
        <c:majorUnit val="1"/>
        <c:majorTimeUnit val="years"/>
      </c:dateAx>
      <c:valAx>
        <c:axId val="205384320"/>
        <c:scaling>
          <c:orientation val="minMax"/>
          <c:max val="200000"/>
        </c:scaling>
        <c:delete val="0"/>
        <c:axPos val="l"/>
        <c:numFmt formatCode="0" sourceLinked="1"/>
        <c:majorTickMark val="in"/>
        <c:minorTickMark val="none"/>
        <c:tickLblPos val="nextTo"/>
        <c:txPr>
          <a:bodyPr/>
          <a:lstStyle/>
          <a:p>
            <a:pPr>
              <a:defRPr sz="700">
                <a:latin typeface="TradeGothic CondEighteen" pitchFamily="2" charset="0"/>
              </a:defRPr>
            </a:pPr>
            <a:endParaRPr lang="sv-SE"/>
          </a:p>
        </c:txPr>
        <c:crossAx val="205382784"/>
        <c:crossesAt val="1"/>
        <c:crossBetween val="midCat"/>
        <c:dispUnits>
          <c:builtInUnit val="thousands"/>
        </c:dispUnits>
      </c:valAx>
      <c:valAx>
        <c:axId val="205394688"/>
        <c:scaling>
          <c:orientation val="minMax"/>
        </c:scaling>
        <c:delete val="0"/>
        <c:axPos val="r"/>
        <c:numFmt formatCode="0" sourceLinked="1"/>
        <c:majorTickMark val="in"/>
        <c:minorTickMark val="none"/>
        <c:tickLblPos val="nextTo"/>
        <c:txPr>
          <a:bodyPr/>
          <a:lstStyle/>
          <a:p>
            <a:pPr>
              <a:defRPr sz="700">
                <a:latin typeface="TradeGothic CondEighteen" pitchFamily="2" charset="0"/>
              </a:defRPr>
            </a:pPr>
            <a:endParaRPr lang="sv-SE"/>
          </a:p>
        </c:txPr>
        <c:crossAx val="205396608"/>
        <c:crosses val="max"/>
        <c:crossBetween val="between"/>
        <c:dispUnits>
          <c:builtInUnit val="thousands"/>
        </c:dispUnits>
      </c:valAx>
      <c:dateAx>
        <c:axId val="205396608"/>
        <c:scaling>
          <c:orientation val="minMax"/>
        </c:scaling>
        <c:delete val="1"/>
        <c:axPos val="b"/>
        <c:numFmt formatCode="m/d/yyyy" sourceLinked="1"/>
        <c:majorTickMark val="out"/>
        <c:minorTickMark val="none"/>
        <c:tickLblPos val="nextTo"/>
        <c:crossAx val="205394688"/>
        <c:crosses val="autoZero"/>
        <c:auto val="1"/>
        <c:lblOffset val="100"/>
        <c:baseTimeUnit val="months"/>
      </c:dateAx>
      <c:spPr>
        <a:noFill/>
        <a:ln>
          <a:solidFill>
            <a:schemeClr val="tx1"/>
          </a:solidFill>
        </a:ln>
      </c:spPr>
    </c:plotArea>
    <c:legend>
      <c:legendPos val="b"/>
      <c:layout>
        <c:manualLayout>
          <c:xMode val="edge"/>
          <c:yMode val="edge"/>
          <c:x val="8.8405530728310602E-2"/>
          <c:y val="0.60517384263137319"/>
          <c:w val="0.46894873061068676"/>
          <c:h val="0.26549072519050887"/>
        </c:manualLayout>
      </c:layout>
      <c:overlay val="0"/>
      <c:txPr>
        <a:bodyPr/>
        <a:lstStyle/>
        <a:p>
          <a:pPr>
            <a:defRPr sz="700">
              <a:latin typeface="TradeGothic CondEighteen" pitchFamily="2" charset="0"/>
            </a:defRPr>
          </a:pPr>
          <a:endParaRPr lang="sv-SE"/>
        </a:p>
      </c:txPr>
    </c:legend>
    <c:plotVisOnly val="1"/>
    <c:dispBlanksAs val="gap"/>
    <c:showDLblsOverMax val="0"/>
  </c:chart>
  <c:spPr>
    <a:ln>
      <a:noFill/>
    </a:ln>
  </c:spPr>
  <c:externalData r:id="rId1">
    <c:autoUpdate val="0"/>
  </c:externalData>
</c:chartSpace>
</file>

<file path=word/charts/chart11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8.4725772914749295E-2"/>
          <c:y val="4.2137988565382818E-2"/>
          <c:w val="0.87583699764802125"/>
          <c:h val="0.85766300326535039"/>
        </c:manualLayout>
      </c:layout>
      <c:lineChart>
        <c:grouping val="standard"/>
        <c:varyColors val="0"/>
        <c:ser>
          <c:idx val="1"/>
          <c:order val="0"/>
          <c:tx>
            <c:strRef>
              <c:f>Datablad!$B$2:$B$3</c:f>
              <c:strCache>
                <c:ptCount val="1"/>
                <c:pt idx="0">
                  <c:v>Sjuk- och aktivitetsersättning, Kvinnor</c:v>
                </c:pt>
              </c:strCache>
            </c:strRef>
          </c:tx>
          <c:spPr>
            <a:ln w="19050">
              <a:solidFill>
                <a:sysClr val="window" lastClr="FFFFFF">
                  <a:lumMod val="65000"/>
                </a:sysClr>
              </a:solidFill>
              <a:prstDash val="sysDash"/>
            </a:ln>
          </c:spPr>
          <c:marker>
            <c:symbol val="none"/>
          </c:marker>
          <c:cat>
            <c:numRef>
              <c:f>Datablad!$A$4:$A$83</c:f>
              <c:numCache>
                <c:formatCode>m/d/yyyy</c:formatCode>
                <c:ptCount val="80"/>
                <c:pt idx="0">
                  <c:v>34335</c:v>
                </c:pt>
                <c:pt idx="1">
                  <c:v>34425</c:v>
                </c:pt>
                <c:pt idx="2">
                  <c:v>34516</c:v>
                </c:pt>
                <c:pt idx="3">
                  <c:v>34608</c:v>
                </c:pt>
                <c:pt idx="4">
                  <c:v>34700</c:v>
                </c:pt>
                <c:pt idx="5">
                  <c:v>34790</c:v>
                </c:pt>
                <c:pt idx="6">
                  <c:v>34881</c:v>
                </c:pt>
                <c:pt idx="7">
                  <c:v>34973</c:v>
                </c:pt>
                <c:pt idx="8">
                  <c:v>35065</c:v>
                </c:pt>
                <c:pt idx="9">
                  <c:v>35156</c:v>
                </c:pt>
                <c:pt idx="10">
                  <c:v>35247</c:v>
                </c:pt>
                <c:pt idx="11">
                  <c:v>35339</c:v>
                </c:pt>
                <c:pt idx="12">
                  <c:v>35431</c:v>
                </c:pt>
                <c:pt idx="13">
                  <c:v>35521</c:v>
                </c:pt>
                <c:pt idx="14">
                  <c:v>35612</c:v>
                </c:pt>
                <c:pt idx="15">
                  <c:v>35704</c:v>
                </c:pt>
                <c:pt idx="16">
                  <c:v>35796</c:v>
                </c:pt>
                <c:pt idx="17">
                  <c:v>35886</c:v>
                </c:pt>
                <c:pt idx="18">
                  <c:v>35977</c:v>
                </c:pt>
                <c:pt idx="19">
                  <c:v>36069</c:v>
                </c:pt>
                <c:pt idx="20">
                  <c:v>36161</c:v>
                </c:pt>
                <c:pt idx="21">
                  <c:v>36251</c:v>
                </c:pt>
                <c:pt idx="22">
                  <c:v>36342</c:v>
                </c:pt>
                <c:pt idx="23">
                  <c:v>36434</c:v>
                </c:pt>
                <c:pt idx="24">
                  <c:v>36526</c:v>
                </c:pt>
                <c:pt idx="25">
                  <c:v>36617</c:v>
                </c:pt>
                <c:pt idx="26">
                  <c:v>36708</c:v>
                </c:pt>
                <c:pt idx="27">
                  <c:v>36800</c:v>
                </c:pt>
                <c:pt idx="28">
                  <c:v>36892</c:v>
                </c:pt>
                <c:pt idx="29">
                  <c:v>36982</c:v>
                </c:pt>
                <c:pt idx="30">
                  <c:v>37073</c:v>
                </c:pt>
                <c:pt idx="31">
                  <c:v>37165</c:v>
                </c:pt>
                <c:pt idx="32">
                  <c:v>37257</c:v>
                </c:pt>
                <c:pt idx="33">
                  <c:v>37347</c:v>
                </c:pt>
                <c:pt idx="34">
                  <c:v>37438</c:v>
                </c:pt>
                <c:pt idx="35">
                  <c:v>37530</c:v>
                </c:pt>
                <c:pt idx="36">
                  <c:v>37622</c:v>
                </c:pt>
                <c:pt idx="37">
                  <c:v>37712</c:v>
                </c:pt>
                <c:pt idx="38">
                  <c:v>37803</c:v>
                </c:pt>
                <c:pt idx="39">
                  <c:v>37895</c:v>
                </c:pt>
                <c:pt idx="40">
                  <c:v>37987</c:v>
                </c:pt>
                <c:pt idx="41">
                  <c:v>38078</c:v>
                </c:pt>
                <c:pt idx="42">
                  <c:v>38169</c:v>
                </c:pt>
                <c:pt idx="43">
                  <c:v>38261</c:v>
                </c:pt>
                <c:pt idx="44">
                  <c:v>38353</c:v>
                </c:pt>
                <c:pt idx="45">
                  <c:v>38443</c:v>
                </c:pt>
                <c:pt idx="46">
                  <c:v>38534</c:v>
                </c:pt>
                <c:pt idx="47">
                  <c:v>38626</c:v>
                </c:pt>
                <c:pt idx="48">
                  <c:v>38718</c:v>
                </c:pt>
                <c:pt idx="49">
                  <c:v>38808</c:v>
                </c:pt>
                <c:pt idx="50">
                  <c:v>38899</c:v>
                </c:pt>
                <c:pt idx="51">
                  <c:v>38991</c:v>
                </c:pt>
                <c:pt idx="52">
                  <c:v>39083</c:v>
                </c:pt>
                <c:pt idx="53">
                  <c:v>39173</c:v>
                </c:pt>
                <c:pt idx="54">
                  <c:v>39264</c:v>
                </c:pt>
                <c:pt idx="55">
                  <c:v>39356</c:v>
                </c:pt>
                <c:pt idx="56">
                  <c:v>39448</c:v>
                </c:pt>
                <c:pt idx="57">
                  <c:v>39539</c:v>
                </c:pt>
                <c:pt idx="58">
                  <c:v>39630</c:v>
                </c:pt>
                <c:pt idx="59">
                  <c:v>39722</c:v>
                </c:pt>
                <c:pt idx="60">
                  <c:v>39814</c:v>
                </c:pt>
                <c:pt idx="61">
                  <c:v>39904</c:v>
                </c:pt>
                <c:pt idx="62">
                  <c:v>39995</c:v>
                </c:pt>
                <c:pt idx="63">
                  <c:v>40087</c:v>
                </c:pt>
                <c:pt idx="64">
                  <c:v>40179</c:v>
                </c:pt>
                <c:pt idx="65">
                  <c:v>40269</c:v>
                </c:pt>
                <c:pt idx="66">
                  <c:v>40360</c:v>
                </c:pt>
                <c:pt idx="67">
                  <c:v>40452</c:v>
                </c:pt>
                <c:pt idx="68">
                  <c:v>40544</c:v>
                </c:pt>
                <c:pt idx="69">
                  <c:v>40634</c:v>
                </c:pt>
                <c:pt idx="70">
                  <c:v>40725</c:v>
                </c:pt>
                <c:pt idx="71">
                  <c:v>40817</c:v>
                </c:pt>
                <c:pt idx="72">
                  <c:v>40909</c:v>
                </c:pt>
                <c:pt idx="73">
                  <c:v>41000</c:v>
                </c:pt>
                <c:pt idx="74">
                  <c:v>41091</c:v>
                </c:pt>
                <c:pt idx="75">
                  <c:v>41183</c:v>
                </c:pt>
                <c:pt idx="76">
                  <c:v>41275</c:v>
                </c:pt>
                <c:pt idx="77">
                  <c:v>41365</c:v>
                </c:pt>
                <c:pt idx="78">
                  <c:v>41456</c:v>
                </c:pt>
                <c:pt idx="79">
                  <c:v>41548</c:v>
                </c:pt>
              </c:numCache>
            </c:numRef>
          </c:cat>
          <c:val>
            <c:numRef>
              <c:f>Datablad!$B$4:$B$83</c:f>
              <c:numCache>
                <c:formatCode>#,##0</c:formatCode>
                <c:ptCount val="80"/>
                <c:pt idx="0">
                  <c:v>210854.00999999492</c:v>
                </c:pt>
                <c:pt idx="1">
                  <c:v>214094.02999999322</c:v>
                </c:pt>
                <c:pt idx="2">
                  <c:v>216683.09999999215</c:v>
                </c:pt>
                <c:pt idx="3">
                  <c:v>216734.02999998856</c:v>
                </c:pt>
                <c:pt idx="4">
                  <c:v>216550.47999998942</c:v>
                </c:pt>
                <c:pt idx="5">
                  <c:v>217133.93999998449</c:v>
                </c:pt>
                <c:pt idx="6">
                  <c:v>217555.01999998945</c:v>
                </c:pt>
                <c:pt idx="7">
                  <c:v>216767.68999998434</c:v>
                </c:pt>
                <c:pt idx="8">
                  <c:v>216400.97999998665</c:v>
                </c:pt>
                <c:pt idx="9">
                  <c:v>216809.4099999865</c:v>
                </c:pt>
                <c:pt idx="10">
                  <c:v>217031.02999998684</c:v>
                </c:pt>
                <c:pt idx="11">
                  <c:v>216620.49999998632</c:v>
                </c:pt>
                <c:pt idx="12">
                  <c:v>216836.51999998369</c:v>
                </c:pt>
                <c:pt idx="13">
                  <c:v>217622.22999998322</c:v>
                </c:pt>
                <c:pt idx="14">
                  <c:v>218820.11999998675</c:v>
                </c:pt>
                <c:pt idx="15">
                  <c:v>219020.53999998671</c:v>
                </c:pt>
                <c:pt idx="16">
                  <c:v>218631.81999998662</c:v>
                </c:pt>
                <c:pt idx="17">
                  <c:v>217911.60999998651</c:v>
                </c:pt>
                <c:pt idx="18">
                  <c:v>217670.59999998842</c:v>
                </c:pt>
                <c:pt idx="19">
                  <c:v>217287.9399999881</c:v>
                </c:pt>
                <c:pt idx="20">
                  <c:v>216995.66999998799</c:v>
                </c:pt>
                <c:pt idx="21">
                  <c:v>217677.33999998739</c:v>
                </c:pt>
                <c:pt idx="22">
                  <c:v>218591.30999998742</c:v>
                </c:pt>
                <c:pt idx="23">
                  <c:v>219386.32999998695</c:v>
                </c:pt>
                <c:pt idx="24">
                  <c:v>220756.04999998564</c:v>
                </c:pt>
                <c:pt idx="25">
                  <c:v>223016.92999998797</c:v>
                </c:pt>
                <c:pt idx="26">
                  <c:v>225585.57999998625</c:v>
                </c:pt>
                <c:pt idx="27">
                  <c:v>227935.95999998623</c:v>
                </c:pt>
                <c:pt idx="28">
                  <c:v>230771.26999998497</c:v>
                </c:pt>
                <c:pt idx="29">
                  <c:v>234196.74999998554</c:v>
                </c:pt>
                <c:pt idx="30">
                  <c:v>237448.89999998565</c:v>
                </c:pt>
                <c:pt idx="31">
                  <c:v>241166.9599999839</c:v>
                </c:pt>
                <c:pt idx="32">
                  <c:v>246055.19999998269</c:v>
                </c:pt>
                <c:pt idx="33">
                  <c:v>251672.59999998254</c:v>
                </c:pt>
                <c:pt idx="34">
                  <c:v>257650.38999998179</c:v>
                </c:pt>
                <c:pt idx="35">
                  <c:v>263736.9399999837</c:v>
                </c:pt>
                <c:pt idx="36">
                  <c:v>268027.55999998772</c:v>
                </c:pt>
                <c:pt idx="37">
                  <c:v>270431.039999987</c:v>
                </c:pt>
                <c:pt idx="38">
                  <c:v>274888.28999998572</c:v>
                </c:pt>
                <c:pt idx="39">
                  <c:v>280569.10999998747</c:v>
                </c:pt>
                <c:pt idx="40">
                  <c:v>286795.18999998982</c:v>
                </c:pt>
                <c:pt idx="41">
                  <c:v>292295.82999998867</c:v>
                </c:pt>
                <c:pt idx="42">
                  <c:v>297634.09999998857</c:v>
                </c:pt>
                <c:pt idx="43">
                  <c:v>302342.26999999507</c:v>
                </c:pt>
                <c:pt idx="44">
                  <c:v>307087.79999999201</c:v>
                </c:pt>
                <c:pt idx="45">
                  <c:v>310942.0999999941</c:v>
                </c:pt>
                <c:pt idx="46">
                  <c:v>314798.98999999132</c:v>
                </c:pt>
                <c:pt idx="47">
                  <c:v>316092.89999999717</c:v>
                </c:pt>
                <c:pt idx="48">
                  <c:v>316794.75999999762</c:v>
                </c:pt>
                <c:pt idx="49">
                  <c:v>316529.20999999315</c:v>
                </c:pt>
                <c:pt idx="50">
                  <c:v>317201.59999999707</c:v>
                </c:pt>
                <c:pt idx="51">
                  <c:v>317134.14999999793</c:v>
                </c:pt>
                <c:pt idx="52">
                  <c:v>318614.37999999325</c:v>
                </c:pt>
                <c:pt idx="53">
                  <c:v>319168.06999999535</c:v>
                </c:pt>
                <c:pt idx="54">
                  <c:v>319539.46999999689</c:v>
                </c:pt>
                <c:pt idx="55">
                  <c:v>318117.61999999464</c:v>
                </c:pt>
                <c:pt idx="56">
                  <c:v>317109.16999999475</c:v>
                </c:pt>
                <c:pt idx="57">
                  <c:v>315085.86999999156</c:v>
                </c:pt>
                <c:pt idx="58">
                  <c:v>317434.63999999705</c:v>
                </c:pt>
                <c:pt idx="59">
                  <c:v>311334.55999999749</c:v>
                </c:pt>
                <c:pt idx="60">
                  <c:v>306976.44999999809</c:v>
                </c:pt>
                <c:pt idx="61">
                  <c:v>301079.88999999454</c:v>
                </c:pt>
                <c:pt idx="62">
                  <c:v>296142.67999999609</c:v>
                </c:pt>
                <c:pt idx="63">
                  <c:v>289248.68999999587</c:v>
                </c:pt>
                <c:pt idx="64">
                  <c:v>283156.19999999233</c:v>
                </c:pt>
                <c:pt idx="65">
                  <c:v>272688.76999999426</c:v>
                </c:pt>
                <c:pt idx="66">
                  <c:v>263297.21999999537</c:v>
                </c:pt>
                <c:pt idx="67">
                  <c:v>253143.76999999088</c:v>
                </c:pt>
                <c:pt idx="68">
                  <c:v>245155.30999999345</c:v>
                </c:pt>
                <c:pt idx="69">
                  <c:v>237845.61999999173</c:v>
                </c:pt>
                <c:pt idx="70">
                  <c:v>232219.77999999255</c:v>
                </c:pt>
                <c:pt idx="71">
                  <c:v>225959.75999999369</c:v>
                </c:pt>
                <c:pt idx="72">
                  <c:v>220970.76999999268</c:v>
                </c:pt>
                <c:pt idx="73">
                  <c:v>216971.60999999224</c:v>
                </c:pt>
                <c:pt idx="74">
                  <c:v>214406.25999999477</c:v>
                </c:pt>
                <c:pt idx="75" formatCode="General">
                  <c:v>211228.78999999314</c:v>
                </c:pt>
                <c:pt idx="76" formatCode="General">
                  <c:v>208443.88999999134</c:v>
                </c:pt>
                <c:pt idx="77" formatCode="General">
                  <c:v>206257.35999999431</c:v>
                </c:pt>
                <c:pt idx="78" formatCode="General">
                  <c:v>205026.90999999442</c:v>
                </c:pt>
              </c:numCache>
            </c:numRef>
          </c:val>
          <c:smooth val="0"/>
        </c:ser>
        <c:dLbls>
          <c:showLegendKey val="0"/>
          <c:showVal val="0"/>
          <c:showCatName val="0"/>
          <c:showSerName val="0"/>
          <c:showPercent val="0"/>
          <c:showBubbleSize val="0"/>
        </c:dLbls>
        <c:marker val="1"/>
        <c:smooth val="0"/>
        <c:axId val="205445376"/>
        <c:axId val="205451264"/>
      </c:lineChart>
      <c:lineChart>
        <c:grouping val="standard"/>
        <c:varyColors val="0"/>
        <c:ser>
          <c:idx val="0"/>
          <c:order val="1"/>
          <c:tx>
            <c:strRef>
              <c:f>Datablad!$C$2:$C$3</c:f>
              <c:strCache>
                <c:ptCount val="1"/>
                <c:pt idx="0">
                  <c:v>Sjuk- och aktivitetsersättning, Män</c:v>
                </c:pt>
              </c:strCache>
            </c:strRef>
          </c:tx>
          <c:spPr>
            <a:ln w="19050">
              <a:solidFill>
                <a:sysClr val="window" lastClr="FFFFFF">
                  <a:lumMod val="65000"/>
                </a:sysClr>
              </a:solidFill>
              <a:prstDash val="solid"/>
            </a:ln>
          </c:spPr>
          <c:marker>
            <c:symbol val="none"/>
          </c:marker>
          <c:cat>
            <c:numRef>
              <c:f>Datablad!$A$4:$A$83</c:f>
              <c:numCache>
                <c:formatCode>m/d/yyyy</c:formatCode>
                <c:ptCount val="80"/>
                <c:pt idx="0">
                  <c:v>34335</c:v>
                </c:pt>
                <c:pt idx="1">
                  <c:v>34425</c:v>
                </c:pt>
                <c:pt idx="2">
                  <c:v>34516</c:v>
                </c:pt>
                <c:pt idx="3">
                  <c:v>34608</c:v>
                </c:pt>
                <c:pt idx="4">
                  <c:v>34700</c:v>
                </c:pt>
                <c:pt idx="5">
                  <c:v>34790</c:v>
                </c:pt>
                <c:pt idx="6">
                  <c:v>34881</c:v>
                </c:pt>
                <c:pt idx="7">
                  <c:v>34973</c:v>
                </c:pt>
                <c:pt idx="8">
                  <c:v>35065</c:v>
                </c:pt>
                <c:pt idx="9">
                  <c:v>35156</c:v>
                </c:pt>
                <c:pt idx="10">
                  <c:v>35247</c:v>
                </c:pt>
                <c:pt idx="11">
                  <c:v>35339</c:v>
                </c:pt>
                <c:pt idx="12">
                  <c:v>35431</c:v>
                </c:pt>
                <c:pt idx="13">
                  <c:v>35521</c:v>
                </c:pt>
                <c:pt idx="14">
                  <c:v>35612</c:v>
                </c:pt>
                <c:pt idx="15">
                  <c:v>35704</c:v>
                </c:pt>
                <c:pt idx="16">
                  <c:v>35796</c:v>
                </c:pt>
                <c:pt idx="17">
                  <c:v>35886</c:v>
                </c:pt>
                <c:pt idx="18">
                  <c:v>35977</c:v>
                </c:pt>
                <c:pt idx="19">
                  <c:v>36069</c:v>
                </c:pt>
                <c:pt idx="20">
                  <c:v>36161</c:v>
                </c:pt>
                <c:pt idx="21">
                  <c:v>36251</c:v>
                </c:pt>
                <c:pt idx="22">
                  <c:v>36342</c:v>
                </c:pt>
                <c:pt idx="23">
                  <c:v>36434</c:v>
                </c:pt>
                <c:pt idx="24">
                  <c:v>36526</c:v>
                </c:pt>
                <c:pt idx="25">
                  <c:v>36617</c:v>
                </c:pt>
                <c:pt idx="26">
                  <c:v>36708</c:v>
                </c:pt>
                <c:pt idx="27">
                  <c:v>36800</c:v>
                </c:pt>
                <c:pt idx="28">
                  <c:v>36892</c:v>
                </c:pt>
                <c:pt idx="29">
                  <c:v>36982</c:v>
                </c:pt>
                <c:pt idx="30">
                  <c:v>37073</c:v>
                </c:pt>
                <c:pt idx="31">
                  <c:v>37165</c:v>
                </c:pt>
                <c:pt idx="32">
                  <c:v>37257</c:v>
                </c:pt>
                <c:pt idx="33">
                  <c:v>37347</c:v>
                </c:pt>
                <c:pt idx="34">
                  <c:v>37438</c:v>
                </c:pt>
                <c:pt idx="35">
                  <c:v>37530</c:v>
                </c:pt>
                <c:pt idx="36">
                  <c:v>37622</c:v>
                </c:pt>
                <c:pt idx="37">
                  <c:v>37712</c:v>
                </c:pt>
                <c:pt idx="38">
                  <c:v>37803</c:v>
                </c:pt>
                <c:pt idx="39">
                  <c:v>37895</c:v>
                </c:pt>
                <c:pt idx="40">
                  <c:v>37987</c:v>
                </c:pt>
                <c:pt idx="41">
                  <c:v>38078</c:v>
                </c:pt>
                <c:pt idx="42">
                  <c:v>38169</c:v>
                </c:pt>
                <c:pt idx="43">
                  <c:v>38261</c:v>
                </c:pt>
                <c:pt idx="44">
                  <c:v>38353</c:v>
                </c:pt>
                <c:pt idx="45">
                  <c:v>38443</c:v>
                </c:pt>
                <c:pt idx="46">
                  <c:v>38534</c:v>
                </c:pt>
                <c:pt idx="47">
                  <c:v>38626</c:v>
                </c:pt>
                <c:pt idx="48">
                  <c:v>38718</c:v>
                </c:pt>
                <c:pt idx="49">
                  <c:v>38808</c:v>
                </c:pt>
                <c:pt idx="50">
                  <c:v>38899</c:v>
                </c:pt>
                <c:pt idx="51">
                  <c:v>38991</c:v>
                </c:pt>
                <c:pt idx="52">
                  <c:v>39083</c:v>
                </c:pt>
                <c:pt idx="53">
                  <c:v>39173</c:v>
                </c:pt>
                <c:pt idx="54">
                  <c:v>39264</c:v>
                </c:pt>
                <c:pt idx="55">
                  <c:v>39356</c:v>
                </c:pt>
                <c:pt idx="56">
                  <c:v>39448</c:v>
                </c:pt>
                <c:pt idx="57">
                  <c:v>39539</c:v>
                </c:pt>
                <c:pt idx="58">
                  <c:v>39630</c:v>
                </c:pt>
                <c:pt idx="59">
                  <c:v>39722</c:v>
                </c:pt>
                <c:pt idx="60">
                  <c:v>39814</c:v>
                </c:pt>
                <c:pt idx="61">
                  <c:v>39904</c:v>
                </c:pt>
                <c:pt idx="62">
                  <c:v>39995</c:v>
                </c:pt>
                <c:pt idx="63">
                  <c:v>40087</c:v>
                </c:pt>
                <c:pt idx="64">
                  <c:v>40179</c:v>
                </c:pt>
                <c:pt idx="65">
                  <c:v>40269</c:v>
                </c:pt>
                <c:pt idx="66">
                  <c:v>40360</c:v>
                </c:pt>
                <c:pt idx="67">
                  <c:v>40452</c:v>
                </c:pt>
                <c:pt idx="68">
                  <c:v>40544</c:v>
                </c:pt>
                <c:pt idx="69">
                  <c:v>40634</c:v>
                </c:pt>
                <c:pt idx="70">
                  <c:v>40725</c:v>
                </c:pt>
                <c:pt idx="71">
                  <c:v>40817</c:v>
                </c:pt>
                <c:pt idx="72">
                  <c:v>40909</c:v>
                </c:pt>
                <c:pt idx="73">
                  <c:v>41000</c:v>
                </c:pt>
                <c:pt idx="74">
                  <c:v>41091</c:v>
                </c:pt>
                <c:pt idx="75">
                  <c:v>41183</c:v>
                </c:pt>
                <c:pt idx="76">
                  <c:v>41275</c:v>
                </c:pt>
                <c:pt idx="77">
                  <c:v>41365</c:v>
                </c:pt>
                <c:pt idx="78">
                  <c:v>41456</c:v>
                </c:pt>
                <c:pt idx="79">
                  <c:v>41548</c:v>
                </c:pt>
              </c:numCache>
            </c:numRef>
          </c:cat>
          <c:val>
            <c:numRef>
              <c:f>Datablad!$C$4:$C$83</c:f>
              <c:numCache>
                <c:formatCode>#,##0.0</c:formatCode>
                <c:ptCount val="80"/>
                <c:pt idx="0">
                  <c:v>180392.80999999636</c:v>
                </c:pt>
                <c:pt idx="1">
                  <c:v>182540.61999999607</c:v>
                </c:pt>
                <c:pt idx="2">
                  <c:v>183704.10999999492</c:v>
                </c:pt>
                <c:pt idx="3">
                  <c:v>183998.96999999188</c:v>
                </c:pt>
                <c:pt idx="4">
                  <c:v>183517.68999999441</c:v>
                </c:pt>
                <c:pt idx="5">
                  <c:v>183677.61999999059</c:v>
                </c:pt>
                <c:pt idx="6">
                  <c:v>182806.62999999552</c:v>
                </c:pt>
                <c:pt idx="7">
                  <c:v>182055.56999999032</c:v>
                </c:pt>
                <c:pt idx="8">
                  <c:v>180883.1999999937</c:v>
                </c:pt>
                <c:pt idx="9">
                  <c:v>180699.66999999405</c:v>
                </c:pt>
                <c:pt idx="10">
                  <c:v>179928.48999999231</c:v>
                </c:pt>
                <c:pt idx="11">
                  <c:v>179567.64999999231</c:v>
                </c:pt>
                <c:pt idx="12">
                  <c:v>179127.10999999396</c:v>
                </c:pt>
                <c:pt idx="13">
                  <c:v>180241.98999999216</c:v>
                </c:pt>
                <c:pt idx="14">
                  <c:v>180971.97999999393</c:v>
                </c:pt>
                <c:pt idx="15">
                  <c:v>181037.03999999311</c:v>
                </c:pt>
                <c:pt idx="16">
                  <c:v>179948.10999999341</c:v>
                </c:pt>
                <c:pt idx="17">
                  <c:v>179525.41999999448</c:v>
                </c:pt>
                <c:pt idx="18">
                  <c:v>178543.38999999408</c:v>
                </c:pt>
                <c:pt idx="19">
                  <c:v>177971.88999999588</c:v>
                </c:pt>
                <c:pt idx="20">
                  <c:v>177013.39999999569</c:v>
                </c:pt>
                <c:pt idx="21">
                  <c:v>177127.55999999333</c:v>
                </c:pt>
                <c:pt idx="22">
                  <c:v>176925.1699999964</c:v>
                </c:pt>
                <c:pt idx="23">
                  <c:v>177139.00999999509</c:v>
                </c:pt>
                <c:pt idx="24">
                  <c:v>177309.13999999416</c:v>
                </c:pt>
                <c:pt idx="25">
                  <c:v>178644.35999999545</c:v>
                </c:pt>
                <c:pt idx="26">
                  <c:v>179262.23999999088</c:v>
                </c:pt>
                <c:pt idx="27">
                  <c:v>180366.66999999355</c:v>
                </c:pt>
                <c:pt idx="28">
                  <c:v>181469.93999999404</c:v>
                </c:pt>
                <c:pt idx="29">
                  <c:v>183683.90999999471</c:v>
                </c:pt>
                <c:pt idx="30">
                  <c:v>184989.27999999502</c:v>
                </c:pt>
                <c:pt idx="31">
                  <c:v>186896.4799999939</c:v>
                </c:pt>
                <c:pt idx="32">
                  <c:v>189312.53999999168</c:v>
                </c:pt>
                <c:pt idx="33">
                  <c:v>192342.45999999452</c:v>
                </c:pt>
                <c:pt idx="34">
                  <c:v>195431.60999999184</c:v>
                </c:pt>
                <c:pt idx="35">
                  <c:v>199457.39999999211</c:v>
                </c:pt>
                <c:pt idx="36">
                  <c:v>202564.67999999243</c:v>
                </c:pt>
                <c:pt idx="37">
                  <c:v>203652.19999998796</c:v>
                </c:pt>
                <c:pt idx="38">
                  <c:v>205342.27999999098</c:v>
                </c:pt>
                <c:pt idx="39">
                  <c:v>208306.44999998959</c:v>
                </c:pt>
                <c:pt idx="40">
                  <c:v>211058.49999998999</c:v>
                </c:pt>
                <c:pt idx="41">
                  <c:v>213621.29999999024</c:v>
                </c:pt>
                <c:pt idx="42">
                  <c:v>215625.33999999004</c:v>
                </c:pt>
                <c:pt idx="43">
                  <c:v>217712.99999998999</c:v>
                </c:pt>
                <c:pt idx="44">
                  <c:v>219615.19999998822</c:v>
                </c:pt>
                <c:pt idx="45">
                  <c:v>221128.07999998872</c:v>
                </c:pt>
                <c:pt idx="46">
                  <c:v>222385.71999998807</c:v>
                </c:pt>
                <c:pt idx="47">
                  <c:v>222543.53999998819</c:v>
                </c:pt>
                <c:pt idx="48" formatCode="General">
                  <c:v>222255.0899999869</c:v>
                </c:pt>
                <c:pt idx="49" formatCode="General">
                  <c:v>221409.08999998972</c:v>
                </c:pt>
                <c:pt idx="50" formatCode="General">
                  <c:v>221360.46999999025</c:v>
                </c:pt>
                <c:pt idx="51" formatCode="General">
                  <c:v>220943.68999998839</c:v>
                </c:pt>
                <c:pt idx="52" formatCode="General">
                  <c:v>220935.53999998735</c:v>
                </c:pt>
                <c:pt idx="53" formatCode="General">
                  <c:v>220893.84999999165</c:v>
                </c:pt>
                <c:pt idx="54" formatCode="General">
                  <c:v>220898.7999999912</c:v>
                </c:pt>
                <c:pt idx="55" formatCode="General">
                  <c:v>219769.97999999096</c:v>
                </c:pt>
                <c:pt idx="56" formatCode="General">
                  <c:v>218184.56999998828</c:v>
                </c:pt>
                <c:pt idx="57" formatCode="General">
                  <c:v>216373.19999998921</c:v>
                </c:pt>
                <c:pt idx="58" formatCode="General">
                  <c:v>217256.83999998978</c:v>
                </c:pt>
                <c:pt idx="59" formatCode="General">
                  <c:v>213567.08999999173</c:v>
                </c:pt>
                <c:pt idx="60" formatCode="General">
                  <c:v>210352.5799999921</c:v>
                </c:pt>
                <c:pt idx="61" formatCode="General">
                  <c:v>206374.98999999271</c:v>
                </c:pt>
                <c:pt idx="62" formatCode="General">
                  <c:v>203357.59999999459</c:v>
                </c:pt>
                <c:pt idx="63" formatCode="General">
                  <c:v>199257.57999999469</c:v>
                </c:pt>
                <c:pt idx="64" formatCode="General">
                  <c:v>195687.42999999592</c:v>
                </c:pt>
                <c:pt idx="65" formatCode="General">
                  <c:v>190064.63999999641</c:v>
                </c:pt>
                <c:pt idx="66" formatCode="General">
                  <c:v>185076.79999999588</c:v>
                </c:pt>
                <c:pt idx="67" formatCode="General">
                  <c:v>179874.51999999743</c:v>
                </c:pt>
                <c:pt idx="68" formatCode="General">
                  <c:v>175020.12999999765</c:v>
                </c:pt>
                <c:pt idx="69" formatCode="General">
                  <c:v>170746.27999999819</c:v>
                </c:pt>
                <c:pt idx="70" formatCode="General">
                  <c:v>167625.34999999945</c:v>
                </c:pt>
                <c:pt idx="71" formatCode="General">
                  <c:v>164100.59999999873</c:v>
                </c:pt>
                <c:pt idx="72" formatCode="General">
                  <c:v>161095.01999999955</c:v>
                </c:pt>
                <c:pt idx="73" formatCode="General">
                  <c:v>158272.05999999878</c:v>
                </c:pt>
                <c:pt idx="74" formatCode="General">
                  <c:v>156665.04999999815</c:v>
                </c:pt>
                <c:pt idx="75" formatCode="General">
                  <c:v>154686.77999999881</c:v>
                </c:pt>
                <c:pt idx="76" formatCode="General">
                  <c:v>152274.92999999903</c:v>
                </c:pt>
                <c:pt idx="77" formatCode="General">
                  <c:v>150571.32999999961</c:v>
                </c:pt>
                <c:pt idx="78" formatCode="General">
                  <c:v>149815.179999999</c:v>
                </c:pt>
              </c:numCache>
            </c:numRef>
          </c:val>
          <c:smooth val="0"/>
        </c:ser>
        <c:ser>
          <c:idx val="2"/>
          <c:order val="2"/>
          <c:tx>
            <c:strRef>
              <c:f>Datablad!$D$2:$D$3</c:f>
              <c:strCache>
                <c:ptCount val="1"/>
                <c:pt idx="0">
                  <c:v>Sjukfall, Kvinnor</c:v>
                </c:pt>
              </c:strCache>
            </c:strRef>
          </c:tx>
          <c:spPr>
            <a:ln w="19050">
              <a:solidFill>
                <a:sysClr val="windowText" lastClr="000000"/>
              </a:solidFill>
              <a:prstDash val="dash"/>
            </a:ln>
          </c:spPr>
          <c:marker>
            <c:symbol val="none"/>
          </c:marker>
          <c:cat>
            <c:numRef>
              <c:f>Datablad!$A$4:$A$83</c:f>
              <c:numCache>
                <c:formatCode>m/d/yyyy</c:formatCode>
                <c:ptCount val="80"/>
                <c:pt idx="0">
                  <c:v>34335</c:v>
                </c:pt>
                <c:pt idx="1">
                  <c:v>34425</c:v>
                </c:pt>
                <c:pt idx="2">
                  <c:v>34516</c:v>
                </c:pt>
                <c:pt idx="3">
                  <c:v>34608</c:v>
                </c:pt>
                <c:pt idx="4">
                  <c:v>34700</c:v>
                </c:pt>
                <c:pt idx="5">
                  <c:v>34790</c:v>
                </c:pt>
                <c:pt idx="6">
                  <c:v>34881</c:v>
                </c:pt>
                <c:pt idx="7">
                  <c:v>34973</c:v>
                </c:pt>
                <c:pt idx="8">
                  <c:v>35065</c:v>
                </c:pt>
                <c:pt idx="9">
                  <c:v>35156</c:v>
                </c:pt>
                <c:pt idx="10">
                  <c:v>35247</c:v>
                </c:pt>
                <c:pt idx="11">
                  <c:v>35339</c:v>
                </c:pt>
                <c:pt idx="12">
                  <c:v>35431</c:v>
                </c:pt>
                <c:pt idx="13">
                  <c:v>35521</c:v>
                </c:pt>
                <c:pt idx="14">
                  <c:v>35612</c:v>
                </c:pt>
                <c:pt idx="15">
                  <c:v>35704</c:v>
                </c:pt>
                <c:pt idx="16">
                  <c:v>35796</c:v>
                </c:pt>
                <c:pt idx="17">
                  <c:v>35886</c:v>
                </c:pt>
                <c:pt idx="18">
                  <c:v>35977</c:v>
                </c:pt>
                <c:pt idx="19">
                  <c:v>36069</c:v>
                </c:pt>
                <c:pt idx="20">
                  <c:v>36161</c:v>
                </c:pt>
                <c:pt idx="21">
                  <c:v>36251</c:v>
                </c:pt>
                <c:pt idx="22">
                  <c:v>36342</c:v>
                </c:pt>
                <c:pt idx="23">
                  <c:v>36434</c:v>
                </c:pt>
                <c:pt idx="24">
                  <c:v>36526</c:v>
                </c:pt>
                <c:pt idx="25">
                  <c:v>36617</c:v>
                </c:pt>
                <c:pt idx="26">
                  <c:v>36708</c:v>
                </c:pt>
                <c:pt idx="27">
                  <c:v>36800</c:v>
                </c:pt>
                <c:pt idx="28">
                  <c:v>36892</c:v>
                </c:pt>
                <c:pt idx="29">
                  <c:v>36982</c:v>
                </c:pt>
                <c:pt idx="30">
                  <c:v>37073</c:v>
                </c:pt>
                <c:pt idx="31">
                  <c:v>37165</c:v>
                </c:pt>
                <c:pt idx="32">
                  <c:v>37257</c:v>
                </c:pt>
                <c:pt idx="33">
                  <c:v>37347</c:v>
                </c:pt>
                <c:pt idx="34">
                  <c:v>37438</c:v>
                </c:pt>
                <c:pt idx="35">
                  <c:v>37530</c:v>
                </c:pt>
                <c:pt idx="36">
                  <c:v>37622</c:v>
                </c:pt>
                <c:pt idx="37">
                  <c:v>37712</c:v>
                </c:pt>
                <c:pt idx="38">
                  <c:v>37803</c:v>
                </c:pt>
                <c:pt idx="39">
                  <c:v>37895</c:v>
                </c:pt>
                <c:pt idx="40">
                  <c:v>37987</c:v>
                </c:pt>
                <c:pt idx="41">
                  <c:v>38078</c:v>
                </c:pt>
                <c:pt idx="42">
                  <c:v>38169</c:v>
                </c:pt>
                <c:pt idx="43">
                  <c:v>38261</c:v>
                </c:pt>
                <c:pt idx="44">
                  <c:v>38353</c:v>
                </c:pt>
                <c:pt idx="45">
                  <c:v>38443</c:v>
                </c:pt>
                <c:pt idx="46">
                  <c:v>38534</c:v>
                </c:pt>
                <c:pt idx="47">
                  <c:v>38626</c:v>
                </c:pt>
                <c:pt idx="48">
                  <c:v>38718</c:v>
                </c:pt>
                <c:pt idx="49">
                  <c:v>38808</c:v>
                </c:pt>
                <c:pt idx="50">
                  <c:v>38899</c:v>
                </c:pt>
                <c:pt idx="51">
                  <c:v>38991</c:v>
                </c:pt>
                <c:pt idx="52">
                  <c:v>39083</c:v>
                </c:pt>
                <c:pt idx="53">
                  <c:v>39173</c:v>
                </c:pt>
                <c:pt idx="54">
                  <c:v>39264</c:v>
                </c:pt>
                <c:pt idx="55">
                  <c:v>39356</c:v>
                </c:pt>
                <c:pt idx="56">
                  <c:v>39448</c:v>
                </c:pt>
                <c:pt idx="57">
                  <c:v>39539</c:v>
                </c:pt>
                <c:pt idx="58">
                  <c:v>39630</c:v>
                </c:pt>
                <c:pt idx="59">
                  <c:v>39722</c:v>
                </c:pt>
                <c:pt idx="60">
                  <c:v>39814</c:v>
                </c:pt>
                <c:pt idx="61">
                  <c:v>39904</c:v>
                </c:pt>
                <c:pt idx="62">
                  <c:v>39995</c:v>
                </c:pt>
                <c:pt idx="63">
                  <c:v>40087</c:v>
                </c:pt>
                <c:pt idx="64">
                  <c:v>40179</c:v>
                </c:pt>
                <c:pt idx="65">
                  <c:v>40269</c:v>
                </c:pt>
                <c:pt idx="66">
                  <c:v>40360</c:v>
                </c:pt>
                <c:pt idx="67">
                  <c:v>40452</c:v>
                </c:pt>
                <c:pt idx="68">
                  <c:v>40544</c:v>
                </c:pt>
                <c:pt idx="69">
                  <c:v>40634</c:v>
                </c:pt>
                <c:pt idx="70">
                  <c:v>40725</c:v>
                </c:pt>
                <c:pt idx="71">
                  <c:v>40817</c:v>
                </c:pt>
                <c:pt idx="72">
                  <c:v>40909</c:v>
                </c:pt>
                <c:pt idx="73">
                  <c:v>41000</c:v>
                </c:pt>
                <c:pt idx="74">
                  <c:v>41091</c:v>
                </c:pt>
                <c:pt idx="75">
                  <c:v>41183</c:v>
                </c:pt>
                <c:pt idx="76">
                  <c:v>41275</c:v>
                </c:pt>
                <c:pt idx="77">
                  <c:v>41365</c:v>
                </c:pt>
                <c:pt idx="78">
                  <c:v>41456</c:v>
                </c:pt>
                <c:pt idx="79">
                  <c:v>41548</c:v>
                </c:pt>
              </c:numCache>
            </c:numRef>
          </c:cat>
          <c:val>
            <c:numRef>
              <c:f>Datablad!$D$4:$D$83</c:f>
              <c:numCache>
                <c:formatCode>#,##0</c:formatCode>
                <c:ptCount val="80"/>
                <c:pt idx="0">
                  <c:v>90377.279999999999</c:v>
                </c:pt>
                <c:pt idx="1">
                  <c:v>90933.645999999906</c:v>
                </c:pt>
                <c:pt idx="2">
                  <c:v>88814.900999999998</c:v>
                </c:pt>
                <c:pt idx="3">
                  <c:v>90003.596000000005</c:v>
                </c:pt>
                <c:pt idx="4">
                  <c:v>90447.686000000002</c:v>
                </c:pt>
                <c:pt idx="5">
                  <c:v>87735.14</c:v>
                </c:pt>
                <c:pt idx="6">
                  <c:v>85656.835999999996</c:v>
                </c:pt>
                <c:pt idx="7">
                  <c:v>81805.633000000002</c:v>
                </c:pt>
                <c:pt idx="8">
                  <c:v>77903.667000000001</c:v>
                </c:pt>
                <c:pt idx="9">
                  <c:v>75875.407999999996</c:v>
                </c:pt>
                <c:pt idx="10">
                  <c:v>75115.152000000002</c:v>
                </c:pt>
                <c:pt idx="11">
                  <c:v>77004.297999999995</c:v>
                </c:pt>
                <c:pt idx="12">
                  <c:v>70969.06</c:v>
                </c:pt>
                <c:pt idx="13">
                  <c:v>69838.622000000003</c:v>
                </c:pt>
                <c:pt idx="14">
                  <c:v>70369.551000000007</c:v>
                </c:pt>
                <c:pt idx="15">
                  <c:v>72303.803</c:v>
                </c:pt>
                <c:pt idx="16">
                  <c:v>76005.755999999994</c:v>
                </c:pt>
                <c:pt idx="17">
                  <c:v>87942.331000000006</c:v>
                </c:pt>
                <c:pt idx="18">
                  <c:v>92499.145999999906</c:v>
                </c:pt>
                <c:pt idx="19">
                  <c:v>98023.267000000007</c:v>
                </c:pt>
                <c:pt idx="20">
                  <c:v>102331.29</c:v>
                </c:pt>
                <c:pt idx="21">
                  <c:v>109140.56</c:v>
                </c:pt>
                <c:pt idx="22">
                  <c:v>114259.43</c:v>
                </c:pt>
                <c:pt idx="23">
                  <c:v>123084.18</c:v>
                </c:pt>
                <c:pt idx="24">
                  <c:v>130237.62</c:v>
                </c:pt>
                <c:pt idx="25">
                  <c:v>138176.72</c:v>
                </c:pt>
                <c:pt idx="26">
                  <c:v>144711.22</c:v>
                </c:pt>
                <c:pt idx="27">
                  <c:v>150631.67999999999</c:v>
                </c:pt>
                <c:pt idx="28">
                  <c:v>157079.15</c:v>
                </c:pt>
                <c:pt idx="29">
                  <c:v>161810.38</c:v>
                </c:pt>
                <c:pt idx="30">
                  <c:v>169832.65</c:v>
                </c:pt>
                <c:pt idx="31">
                  <c:v>173596.14</c:v>
                </c:pt>
                <c:pt idx="32">
                  <c:v>177235.34</c:v>
                </c:pt>
                <c:pt idx="33">
                  <c:v>178586.15</c:v>
                </c:pt>
                <c:pt idx="34">
                  <c:v>180406.63</c:v>
                </c:pt>
                <c:pt idx="35">
                  <c:v>178616.9</c:v>
                </c:pt>
                <c:pt idx="36">
                  <c:v>178922.55</c:v>
                </c:pt>
                <c:pt idx="37">
                  <c:v>179571.92</c:v>
                </c:pt>
                <c:pt idx="38">
                  <c:v>174782.77</c:v>
                </c:pt>
                <c:pt idx="39">
                  <c:v>168940.51</c:v>
                </c:pt>
                <c:pt idx="40">
                  <c:v>161515.24</c:v>
                </c:pt>
                <c:pt idx="41">
                  <c:v>157743.14000000001</c:v>
                </c:pt>
                <c:pt idx="42">
                  <c:v>153422.72</c:v>
                </c:pt>
                <c:pt idx="43">
                  <c:v>147240.35</c:v>
                </c:pt>
                <c:pt idx="44">
                  <c:v>143552.35</c:v>
                </c:pt>
                <c:pt idx="45">
                  <c:v>136110.64000000001</c:v>
                </c:pt>
                <c:pt idx="46">
                  <c:v>129731.33</c:v>
                </c:pt>
                <c:pt idx="47">
                  <c:v>125585.86</c:v>
                </c:pt>
                <c:pt idx="48">
                  <c:v>123236.23</c:v>
                </c:pt>
                <c:pt idx="49">
                  <c:v>120097.95</c:v>
                </c:pt>
                <c:pt idx="50">
                  <c:v>118550.25</c:v>
                </c:pt>
                <c:pt idx="51">
                  <c:v>115606.34</c:v>
                </c:pt>
                <c:pt idx="52">
                  <c:v>111096.54</c:v>
                </c:pt>
                <c:pt idx="53">
                  <c:v>106680.33</c:v>
                </c:pt>
                <c:pt idx="54">
                  <c:v>105520.71</c:v>
                </c:pt>
                <c:pt idx="55">
                  <c:v>97789.107000000004</c:v>
                </c:pt>
                <c:pt idx="56">
                  <c:v>93497.403999999995</c:v>
                </c:pt>
                <c:pt idx="57">
                  <c:v>89035.489000000001</c:v>
                </c:pt>
                <c:pt idx="58">
                  <c:v>82088.035999999905</c:v>
                </c:pt>
                <c:pt idx="59">
                  <c:v>78709.769</c:v>
                </c:pt>
                <c:pt idx="60">
                  <c:v>72356.307000000001</c:v>
                </c:pt>
                <c:pt idx="61">
                  <c:v>68300.13</c:v>
                </c:pt>
                <c:pt idx="62">
                  <c:v>66110.576000000001</c:v>
                </c:pt>
                <c:pt idx="63">
                  <c:v>64686.21</c:v>
                </c:pt>
                <c:pt idx="64">
                  <c:v>53247.283000000003</c:v>
                </c:pt>
                <c:pt idx="65">
                  <c:v>57488.550999999999</c:v>
                </c:pt>
                <c:pt idx="66">
                  <c:v>58568.63</c:v>
                </c:pt>
                <c:pt idx="67">
                  <c:v>62555.677000000003</c:v>
                </c:pt>
                <c:pt idx="68">
                  <c:v>65447.665999999997</c:v>
                </c:pt>
                <c:pt idx="69">
                  <c:v>68108.312000000005</c:v>
                </c:pt>
                <c:pt idx="70">
                  <c:v>70066.350999999995</c:v>
                </c:pt>
                <c:pt idx="71">
                  <c:v>73157.774000000005</c:v>
                </c:pt>
                <c:pt idx="72">
                  <c:v>77208.366999999998</c:v>
                </c:pt>
                <c:pt idx="73">
                  <c:v>78498.540999999997</c:v>
                </c:pt>
                <c:pt idx="74">
                  <c:v>82219.713000000003</c:v>
                </c:pt>
                <c:pt idx="75" formatCode="General">
                  <c:v>83487.606</c:v>
                </c:pt>
                <c:pt idx="76" formatCode="General">
                  <c:v>85041.365999999995</c:v>
                </c:pt>
                <c:pt idx="77" formatCode="General">
                  <c:v>87826.16</c:v>
                </c:pt>
                <c:pt idx="78" formatCode="General">
                  <c:v>91213.262000000002</c:v>
                </c:pt>
              </c:numCache>
            </c:numRef>
          </c:val>
          <c:smooth val="0"/>
        </c:ser>
        <c:ser>
          <c:idx val="3"/>
          <c:order val="3"/>
          <c:tx>
            <c:strRef>
              <c:f>Datablad!$E$2:$E$3</c:f>
              <c:strCache>
                <c:ptCount val="1"/>
                <c:pt idx="0">
                  <c:v>Sjukfall, Män</c:v>
                </c:pt>
              </c:strCache>
            </c:strRef>
          </c:tx>
          <c:spPr>
            <a:ln>
              <a:prstDash val="solid"/>
            </a:ln>
          </c:spPr>
          <c:marker>
            <c:symbol val="none"/>
          </c:marker>
          <c:cat>
            <c:numRef>
              <c:f>Datablad!$A$4:$A$83</c:f>
              <c:numCache>
                <c:formatCode>m/d/yyyy</c:formatCode>
                <c:ptCount val="80"/>
                <c:pt idx="0">
                  <c:v>34335</c:v>
                </c:pt>
                <c:pt idx="1">
                  <c:v>34425</c:v>
                </c:pt>
                <c:pt idx="2">
                  <c:v>34516</c:v>
                </c:pt>
                <c:pt idx="3">
                  <c:v>34608</c:v>
                </c:pt>
                <c:pt idx="4">
                  <c:v>34700</c:v>
                </c:pt>
                <c:pt idx="5">
                  <c:v>34790</c:v>
                </c:pt>
                <c:pt idx="6">
                  <c:v>34881</c:v>
                </c:pt>
                <c:pt idx="7">
                  <c:v>34973</c:v>
                </c:pt>
                <c:pt idx="8">
                  <c:v>35065</c:v>
                </c:pt>
                <c:pt idx="9">
                  <c:v>35156</c:v>
                </c:pt>
                <c:pt idx="10">
                  <c:v>35247</c:v>
                </c:pt>
                <c:pt idx="11">
                  <c:v>35339</c:v>
                </c:pt>
                <c:pt idx="12">
                  <c:v>35431</c:v>
                </c:pt>
                <c:pt idx="13">
                  <c:v>35521</c:v>
                </c:pt>
                <c:pt idx="14">
                  <c:v>35612</c:v>
                </c:pt>
                <c:pt idx="15">
                  <c:v>35704</c:v>
                </c:pt>
                <c:pt idx="16">
                  <c:v>35796</c:v>
                </c:pt>
                <c:pt idx="17">
                  <c:v>35886</c:v>
                </c:pt>
                <c:pt idx="18">
                  <c:v>35977</c:v>
                </c:pt>
                <c:pt idx="19">
                  <c:v>36069</c:v>
                </c:pt>
                <c:pt idx="20">
                  <c:v>36161</c:v>
                </c:pt>
                <c:pt idx="21">
                  <c:v>36251</c:v>
                </c:pt>
                <c:pt idx="22">
                  <c:v>36342</c:v>
                </c:pt>
                <c:pt idx="23">
                  <c:v>36434</c:v>
                </c:pt>
                <c:pt idx="24">
                  <c:v>36526</c:v>
                </c:pt>
                <c:pt idx="25">
                  <c:v>36617</c:v>
                </c:pt>
                <c:pt idx="26">
                  <c:v>36708</c:v>
                </c:pt>
                <c:pt idx="27">
                  <c:v>36800</c:v>
                </c:pt>
                <c:pt idx="28">
                  <c:v>36892</c:v>
                </c:pt>
                <c:pt idx="29">
                  <c:v>36982</c:v>
                </c:pt>
                <c:pt idx="30">
                  <c:v>37073</c:v>
                </c:pt>
                <c:pt idx="31">
                  <c:v>37165</c:v>
                </c:pt>
                <c:pt idx="32">
                  <c:v>37257</c:v>
                </c:pt>
                <c:pt idx="33">
                  <c:v>37347</c:v>
                </c:pt>
                <c:pt idx="34">
                  <c:v>37438</c:v>
                </c:pt>
                <c:pt idx="35">
                  <c:v>37530</c:v>
                </c:pt>
                <c:pt idx="36">
                  <c:v>37622</c:v>
                </c:pt>
                <c:pt idx="37">
                  <c:v>37712</c:v>
                </c:pt>
                <c:pt idx="38">
                  <c:v>37803</c:v>
                </c:pt>
                <c:pt idx="39">
                  <c:v>37895</c:v>
                </c:pt>
                <c:pt idx="40">
                  <c:v>37987</c:v>
                </c:pt>
                <c:pt idx="41">
                  <c:v>38078</c:v>
                </c:pt>
                <c:pt idx="42">
                  <c:v>38169</c:v>
                </c:pt>
                <c:pt idx="43">
                  <c:v>38261</c:v>
                </c:pt>
                <c:pt idx="44">
                  <c:v>38353</c:v>
                </c:pt>
                <c:pt idx="45">
                  <c:v>38443</c:v>
                </c:pt>
                <c:pt idx="46">
                  <c:v>38534</c:v>
                </c:pt>
                <c:pt idx="47">
                  <c:v>38626</c:v>
                </c:pt>
                <c:pt idx="48">
                  <c:v>38718</c:v>
                </c:pt>
                <c:pt idx="49">
                  <c:v>38808</c:v>
                </c:pt>
                <c:pt idx="50">
                  <c:v>38899</c:v>
                </c:pt>
                <c:pt idx="51">
                  <c:v>38991</c:v>
                </c:pt>
                <c:pt idx="52">
                  <c:v>39083</c:v>
                </c:pt>
                <c:pt idx="53">
                  <c:v>39173</c:v>
                </c:pt>
                <c:pt idx="54">
                  <c:v>39264</c:v>
                </c:pt>
                <c:pt idx="55">
                  <c:v>39356</c:v>
                </c:pt>
                <c:pt idx="56">
                  <c:v>39448</c:v>
                </c:pt>
                <c:pt idx="57">
                  <c:v>39539</c:v>
                </c:pt>
                <c:pt idx="58">
                  <c:v>39630</c:v>
                </c:pt>
                <c:pt idx="59">
                  <c:v>39722</c:v>
                </c:pt>
                <c:pt idx="60">
                  <c:v>39814</c:v>
                </c:pt>
                <c:pt idx="61">
                  <c:v>39904</c:v>
                </c:pt>
                <c:pt idx="62">
                  <c:v>39995</c:v>
                </c:pt>
                <c:pt idx="63">
                  <c:v>40087</c:v>
                </c:pt>
                <c:pt idx="64">
                  <c:v>40179</c:v>
                </c:pt>
                <c:pt idx="65">
                  <c:v>40269</c:v>
                </c:pt>
                <c:pt idx="66">
                  <c:v>40360</c:v>
                </c:pt>
                <c:pt idx="67">
                  <c:v>40452</c:v>
                </c:pt>
                <c:pt idx="68">
                  <c:v>40544</c:v>
                </c:pt>
                <c:pt idx="69">
                  <c:v>40634</c:v>
                </c:pt>
                <c:pt idx="70">
                  <c:v>40725</c:v>
                </c:pt>
                <c:pt idx="71">
                  <c:v>40817</c:v>
                </c:pt>
                <c:pt idx="72">
                  <c:v>40909</c:v>
                </c:pt>
                <c:pt idx="73">
                  <c:v>41000</c:v>
                </c:pt>
                <c:pt idx="74">
                  <c:v>41091</c:v>
                </c:pt>
                <c:pt idx="75">
                  <c:v>41183</c:v>
                </c:pt>
                <c:pt idx="76">
                  <c:v>41275</c:v>
                </c:pt>
                <c:pt idx="77">
                  <c:v>41365</c:v>
                </c:pt>
                <c:pt idx="78">
                  <c:v>41456</c:v>
                </c:pt>
                <c:pt idx="79">
                  <c:v>41548</c:v>
                </c:pt>
              </c:numCache>
            </c:numRef>
          </c:cat>
          <c:val>
            <c:numRef>
              <c:f>Datablad!$E$4:$E$83</c:f>
              <c:numCache>
                <c:formatCode>#,##0</c:formatCode>
                <c:ptCount val="80"/>
                <c:pt idx="0">
                  <c:v>76185.553</c:v>
                </c:pt>
                <c:pt idx="1">
                  <c:v>74610.308000000005</c:v>
                </c:pt>
                <c:pt idx="2">
                  <c:v>72051.436000000002</c:v>
                </c:pt>
                <c:pt idx="3">
                  <c:v>71292.315000000002</c:v>
                </c:pt>
                <c:pt idx="4">
                  <c:v>70676.023000000001</c:v>
                </c:pt>
                <c:pt idx="5">
                  <c:v>68249.592999999906</c:v>
                </c:pt>
                <c:pt idx="6">
                  <c:v>66220.951000000001</c:v>
                </c:pt>
                <c:pt idx="7">
                  <c:v>62506.485999999997</c:v>
                </c:pt>
                <c:pt idx="8">
                  <c:v>59386.031000000003</c:v>
                </c:pt>
                <c:pt idx="9">
                  <c:v>57685.978999999999</c:v>
                </c:pt>
                <c:pt idx="10">
                  <c:v>56541.851000000002</c:v>
                </c:pt>
                <c:pt idx="11">
                  <c:v>57115.000999999997</c:v>
                </c:pt>
                <c:pt idx="12">
                  <c:v>52721.124000000003</c:v>
                </c:pt>
                <c:pt idx="13">
                  <c:v>51047.078999999998</c:v>
                </c:pt>
                <c:pt idx="14">
                  <c:v>50583.302000000003</c:v>
                </c:pt>
                <c:pt idx="15">
                  <c:v>51424.3</c:v>
                </c:pt>
                <c:pt idx="16">
                  <c:v>53438.752</c:v>
                </c:pt>
                <c:pt idx="17">
                  <c:v>60158.85</c:v>
                </c:pt>
                <c:pt idx="18">
                  <c:v>62752.33</c:v>
                </c:pt>
                <c:pt idx="19">
                  <c:v>65933.274000000005</c:v>
                </c:pt>
                <c:pt idx="20">
                  <c:v>68361.785999999905</c:v>
                </c:pt>
                <c:pt idx="21">
                  <c:v>71504.962</c:v>
                </c:pt>
                <c:pt idx="22">
                  <c:v>74755.468999999997</c:v>
                </c:pt>
                <c:pt idx="23">
                  <c:v>79119.509999999995</c:v>
                </c:pt>
                <c:pt idx="24">
                  <c:v>82679.479000000007</c:v>
                </c:pt>
                <c:pt idx="25">
                  <c:v>86647.073999999906</c:v>
                </c:pt>
                <c:pt idx="26">
                  <c:v>89468.346999999994</c:v>
                </c:pt>
                <c:pt idx="27">
                  <c:v>92346.989000000001</c:v>
                </c:pt>
                <c:pt idx="28">
                  <c:v>95609.104000000007</c:v>
                </c:pt>
                <c:pt idx="29">
                  <c:v>98299.192999999999</c:v>
                </c:pt>
                <c:pt idx="30">
                  <c:v>102538.69</c:v>
                </c:pt>
                <c:pt idx="31">
                  <c:v>105120.3</c:v>
                </c:pt>
                <c:pt idx="32">
                  <c:v>107041.34</c:v>
                </c:pt>
                <c:pt idx="33">
                  <c:v>107816.45</c:v>
                </c:pt>
                <c:pt idx="34">
                  <c:v>108741.37</c:v>
                </c:pt>
                <c:pt idx="35">
                  <c:v>107767.17</c:v>
                </c:pt>
                <c:pt idx="36">
                  <c:v>107446.09</c:v>
                </c:pt>
                <c:pt idx="37">
                  <c:v>107697.96</c:v>
                </c:pt>
                <c:pt idx="38">
                  <c:v>103977.34</c:v>
                </c:pt>
                <c:pt idx="39">
                  <c:v>100744.31</c:v>
                </c:pt>
                <c:pt idx="40">
                  <c:v>96265.307000000001</c:v>
                </c:pt>
                <c:pt idx="41">
                  <c:v>93744.548999999999</c:v>
                </c:pt>
                <c:pt idx="42">
                  <c:v>91211.145000000004</c:v>
                </c:pt>
                <c:pt idx="43">
                  <c:v>87842.744999999995</c:v>
                </c:pt>
                <c:pt idx="44">
                  <c:v>86139.504000000001</c:v>
                </c:pt>
                <c:pt idx="45">
                  <c:v>81972.288</c:v>
                </c:pt>
                <c:pt idx="46">
                  <c:v>78057.305999999997</c:v>
                </c:pt>
                <c:pt idx="47">
                  <c:v>76008.153999999995</c:v>
                </c:pt>
                <c:pt idx="48">
                  <c:v>74763.267000000007</c:v>
                </c:pt>
                <c:pt idx="49">
                  <c:v>73455.589000000007</c:v>
                </c:pt>
                <c:pt idx="50">
                  <c:v>72373.910999999905</c:v>
                </c:pt>
                <c:pt idx="51">
                  <c:v>70761.038</c:v>
                </c:pt>
                <c:pt idx="52">
                  <c:v>67726.58</c:v>
                </c:pt>
                <c:pt idx="53">
                  <c:v>65201.459000000003</c:v>
                </c:pt>
                <c:pt idx="54">
                  <c:v>63978.275000000001</c:v>
                </c:pt>
                <c:pt idx="55">
                  <c:v>60440.572999999997</c:v>
                </c:pt>
                <c:pt idx="56">
                  <c:v>57932.906999999999</c:v>
                </c:pt>
                <c:pt idx="57">
                  <c:v>55736.133999999998</c:v>
                </c:pt>
                <c:pt idx="58">
                  <c:v>51524.41</c:v>
                </c:pt>
                <c:pt idx="59">
                  <c:v>50658.591</c:v>
                </c:pt>
                <c:pt idx="60">
                  <c:v>47405.728000000003</c:v>
                </c:pt>
                <c:pt idx="61">
                  <c:v>45301.012999999999</c:v>
                </c:pt>
                <c:pt idx="62">
                  <c:v>43621.788999999997</c:v>
                </c:pt>
                <c:pt idx="63">
                  <c:v>42875.963000000003</c:v>
                </c:pt>
                <c:pt idx="64">
                  <c:v>36514.932000000001</c:v>
                </c:pt>
                <c:pt idx="65">
                  <c:v>37948.213000000003</c:v>
                </c:pt>
                <c:pt idx="66">
                  <c:v>38258.784</c:v>
                </c:pt>
                <c:pt idx="67">
                  <c:v>39752.144</c:v>
                </c:pt>
                <c:pt idx="68">
                  <c:v>40754.800999999999</c:v>
                </c:pt>
                <c:pt idx="69">
                  <c:v>41665.572</c:v>
                </c:pt>
                <c:pt idx="70">
                  <c:v>42427.417000000001</c:v>
                </c:pt>
                <c:pt idx="71">
                  <c:v>43482.218999999997</c:v>
                </c:pt>
                <c:pt idx="72">
                  <c:v>45321.591</c:v>
                </c:pt>
                <c:pt idx="73">
                  <c:v>46143.213000000003</c:v>
                </c:pt>
                <c:pt idx="74">
                  <c:v>47604.277999999998</c:v>
                </c:pt>
                <c:pt idx="75" formatCode="General">
                  <c:v>48437.499000000003</c:v>
                </c:pt>
                <c:pt idx="76" formatCode="General">
                  <c:v>49088.593000000001</c:v>
                </c:pt>
                <c:pt idx="77" formatCode="General">
                  <c:v>50019.453000000001</c:v>
                </c:pt>
                <c:pt idx="78" formatCode="General">
                  <c:v>50998.330999999998</c:v>
                </c:pt>
              </c:numCache>
            </c:numRef>
          </c:val>
          <c:smooth val="0"/>
        </c:ser>
        <c:dLbls>
          <c:showLegendKey val="0"/>
          <c:showVal val="0"/>
          <c:showCatName val="0"/>
          <c:showSerName val="0"/>
          <c:showPercent val="0"/>
          <c:showBubbleSize val="0"/>
        </c:dLbls>
        <c:marker val="1"/>
        <c:smooth val="0"/>
        <c:axId val="205454336"/>
        <c:axId val="205452800"/>
      </c:lineChart>
      <c:dateAx>
        <c:axId val="205445376"/>
        <c:scaling>
          <c:orientation val="minMax"/>
        </c:scaling>
        <c:delete val="0"/>
        <c:axPos val="b"/>
        <c:numFmt formatCode="yy;\ @" sourceLinked="0"/>
        <c:majorTickMark val="out"/>
        <c:minorTickMark val="none"/>
        <c:tickLblPos val="nextTo"/>
        <c:spPr>
          <a:ln w="3175" cmpd="sng">
            <a:solidFill>
              <a:sysClr val="windowText" lastClr="000000">
                <a:lumMod val="100000"/>
              </a:sysClr>
            </a:solidFill>
          </a:ln>
        </c:spPr>
        <c:txPr>
          <a:bodyPr rot="0" vert="horz"/>
          <a:lstStyle/>
          <a:p>
            <a:pPr>
              <a:defRPr/>
            </a:pPr>
            <a:endParaRPr lang="sv-SE"/>
          </a:p>
        </c:txPr>
        <c:crossAx val="205451264"/>
        <c:crosses val="autoZero"/>
        <c:auto val="1"/>
        <c:lblOffset val="100"/>
        <c:baseTimeUnit val="months"/>
        <c:majorUnit val="1"/>
        <c:majorTimeUnit val="years"/>
        <c:minorUnit val="3"/>
        <c:minorTimeUnit val="months"/>
      </c:dateAx>
      <c:valAx>
        <c:axId val="205451264"/>
        <c:scaling>
          <c:orientation val="minMax"/>
          <c:max val="375000"/>
          <c:min val="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5445376"/>
        <c:crossesAt val="1"/>
        <c:crossBetween val="between"/>
        <c:majorUnit val="50000"/>
      </c:valAx>
      <c:valAx>
        <c:axId val="205452800"/>
        <c:scaling>
          <c:orientation val="minMax"/>
          <c:max val="50"/>
        </c:scaling>
        <c:delete val="1"/>
        <c:axPos val="r"/>
        <c:numFmt formatCode="#,##0" sourceLinked="0"/>
        <c:majorTickMark val="out"/>
        <c:minorTickMark val="none"/>
        <c:tickLblPos val="nextTo"/>
        <c:crossAx val="205454336"/>
        <c:crosses val="max"/>
        <c:crossBetween val="between"/>
      </c:valAx>
      <c:dateAx>
        <c:axId val="205454336"/>
        <c:scaling>
          <c:orientation val="minMax"/>
        </c:scaling>
        <c:delete val="1"/>
        <c:axPos val="b"/>
        <c:numFmt formatCode="m/d/yyyy" sourceLinked="1"/>
        <c:majorTickMark val="out"/>
        <c:minorTickMark val="none"/>
        <c:tickLblPos val="nextTo"/>
        <c:crossAx val="205452800"/>
        <c:crosses val="autoZero"/>
        <c:auto val="1"/>
        <c:lblOffset val="100"/>
        <c:baseTimeUnit val="months"/>
      </c:dateAx>
      <c:spPr>
        <a:noFill/>
        <a:ln w="3175">
          <a:solidFill>
            <a:srgbClr val="000000"/>
          </a:solidFill>
          <a:prstDash val="solid"/>
        </a:ln>
      </c:spPr>
    </c:plotArea>
    <c:legend>
      <c:legendPos val="b"/>
      <c:layout>
        <c:manualLayout>
          <c:xMode val="edge"/>
          <c:yMode val="edge"/>
          <c:x val="0.12204212033024715"/>
          <c:y val="4.4201187528581404E-2"/>
          <c:w val="0.66560325194861447"/>
          <c:h val="0.22386994303899146"/>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1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5.4929104383844699E-2"/>
          <c:y val="4.2526349552643457E-2"/>
          <c:w val="0.88753516020880718"/>
          <c:h val="0.86158571360917235"/>
        </c:manualLayout>
      </c:layout>
      <c:lineChart>
        <c:grouping val="standard"/>
        <c:varyColors val="0"/>
        <c:ser>
          <c:idx val="0"/>
          <c:order val="0"/>
          <c:tx>
            <c:strRef>
              <c:f>JOB!$C$5</c:f>
              <c:strCache>
                <c:ptCount val="1"/>
                <c:pt idx="0">
                  <c:v>Lämnat fas 1 och 2 till osubv. arb. </c:v>
                </c:pt>
              </c:strCache>
            </c:strRef>
          </c:tx>
          <c:spPr>
            <a:ln w="19050">
              <a:solidFill>
                <a:srgbClr val="000000"/>
              </a:solidFill>
              <a:prstDash val="dash"/>
            </a:ln>
          </c:spPr>
          <c:marker>
            <c:symbol val="none"/>
          </c:marker>
          <c:cat>
            <c:numRef>
              <c:f>JOB!$A$6:$A$89</c:f>
              <c:numCache>
                <c:formatCode>m/d/yyyy</c:formatCode>
                <c:ptCount val="84"/>
                <c:pt idx="0">
                  <c:v>39083</c:v>
                </c:pt>
                <c:pt idx="1">
                  <c:v>39114</c:v>
                </c:pt>
                <c:pt idx="2">
                  <c:v>39142</c:v>
                </c:pt>
                <c:pt idx="3">
                  <c:v>39173</c:v>
                </c:pt>
                <c:pt idx="4">
                  <c:v>39203</c:v>
                </c:pt>
                <c:pt idx="5">
                  <c:v>39234</c:v>
                </c:pt>
                <c:pt idx="6">
                  <c:v>39264</c:v>
                </c:pt>
                <c:pt idx="7">
                  <c:v>39295</c:v>
                </c:pt>
                <c:pt idx="8">
                  <c:v>39326</c:v>
                </c:pt>
                <c:pt idx="9">
                  <c:v>39356</c:v>
                </c:pt>
                <c:pt idx="10">
                  <c:v>39387</c:v>
                </c:pt>
                <c:pt idx="11">
                  <c:v>39417</c:v>
                </c:pt>
                <c:pt idx="12">
                  <c:v>39448</c:v>
                </c:pt>
                <c:pt idx="13">
                  <c:v>39479</c:v>
                </c:pt>
                <c:pt idx="14">
                  <c:v>39508</c:v>
                </c:pt>
                <c:pt idx="15">
                  <c:v>39539</c:v>
                </c:pt>
                <c:pt idx="16">
                  <c:v>39569</c:v>
                </c:pt>
                <c:pt idx="17">
                  <c:v>39600</c:v>
                </c:pt>
                <c:pt idx="18">
                  <c:v>39630</c:v>
                </c:pt>
                <c:pt idx="19">
                  <c:v>39661</c:v>
                </c:pt>
                <c:pt idx="20">
                  <c:v>39692</c:v>
                </c:pt>
                <c:pt idx="21">
                  <c:v>39722</c:v>
                </c:pt>
                <c:pt idx="22">
                  <c:v>39753</c:v>
                </c:pt>
                <c:pt idx="23">
                  <c:v>39783</c:v>
                </c:pt>
                <c:pt idx="24">
                  <c:v>39814</c:v>
                </c:pt>
                <c:pt idx="25">
                  <c:v>39845</c:v>
                </c:pt>
                <c:pt idx="26">
                  <c:v>39873</c:v>
                </c:pt>
                <c:pt idx="27">
                  <c:v>39904</c:v>
                </c:pt>
                <c:pt idx="28">
                  <c:v>39934</c:v>
                </c:pt>
                <c:pt idx="29">
                  <c:v>39965</c:v>
                </c:pt>
                <c:pt idx="30">
                  <c:v>39995</c:v>
                </c:pt>
                <c:pt idx="31">
                  <c:v>40026</c:v>
                </c:pt>
                <c:pt idx="32">
                  <c:v>40057</c:v>
                </c:pt>
                <c:pt idx="33">
                  <c:v>40087</c:v>
                </c:pt>
                <c:pt idx="34">
                  <c:v>40118</c:v>
                </c:pt>
                <c:pt idx="35">
                  <c:v>40148</c:v>
                </c:pt>
                <c:pt idx="36">
                  <c:v>40179</c:v>
                </c:pt>
                <c:pt idx="37">
                  <c:v>40210</c:v>
                </c:pt>
                <c:pt idx="38">
                  <c:v>40238</c:v>
                </c:pt>
                <c:pt idx="39">
                  <c:v>40269</c:v>
                </c:pt>
                <c:pt idx="40">
                  <c:v>40299</c:v>
                </c:pt>
                <c:pt idx="41">
                  <c:v>40330</c:v>
                </c:pt>
                <c:pt idx="42">
                  <c:v>40360</c:v>
                </c:pt>
                <c:pt idx="43">
                  <c:v>40391</c:v>
                </c:pt>
                <c:pt idx="44">
                  <c:v>40422</c:v>
                </c:pt>
                <c:pt idx="45">
                  <c:v>40452</c:v>
                </c:pt>
                <c:pt idx="46">
                  <c:v>40483</c:v>
                </c:pt>
                <c:pt idx="47">
                  <c:v>40513</c:v>
                </c:pt>
                <c:pt idx="48">
                  <c:v>40544</c:v>
                </c:pt>
                <c:pt idx="49">
                  <c:v>40575</c:v>
                </c:pt>
                <c:pt idx="50">
                  <c:v>40603</c:v>
                </c:pt>
                <c:pt idx="51">
                  <c:v>40634</c:v>
                </c:pt>
                <c:pt idx="52">
                  <c:v>40664</c:v>
                </c:pt>
                <c:pt idx="53">
                  <c:v>40695</c:v>
                </c:pt>
                <c:pt idx="54">
                  <c:v>40725</c:v>
                </c:pt>
                <c:pt idx="55">
                  <c:v>40756</c:v>
                </c:pt>
                <c:pt idx="56">
                  <c:v>40787</c:v>
                </c:pt>
                <c:pt idx="57">
                  <c:v>40817</c:v>
                </c:pt>
                <c:pt idx="58">
                  <c:v>40848</c:v>
                </c:pt>
                <c:pt idx="59">
                  <c:v>40878</c:v>
                </c:pt>
                <c:pt idx="60">
                  <c:v>40909</c:v>
                </c:pt>
                <c:pt idx="61">
                  <c:v>40940</c:v>
                </c:pt>
                <c:pt idx="62">
                  <c:v>40969</c:v>
                </c:pt>
                <c:pt idx="63">
                  <c:v>41000</c:v>
                </c:pt>
                <c:pt idx="64">
                  <c:v>41030</c:v>
                </c:pt>
                <c:pt idx="65">
                  <c:v>41061</c:v>
                </c:pt>
                <c:pt idx="66">
                  <c:v>41091</c:v>
                </c:pt>
                <c:pt idx="67">
                  <c:v>41122</c:v>
                </c:pt>
                <c:pt idx="68">
                  <c:v>41153</c:v>
                </c:pt>
                <c:pt idx="69">
                  <c:v>41183</c:v>
                </c:pt>
                <c:pt idx="70">
                  <c:v>41214</c:v>
                </c:pt>
                <c:pt idx="71">
                  <c:v>41244</c:v>
                </c:pt>
                <c:pt idx="72">
                  <c:v>41275</c:v>
                </c:pt>
                <c:pt idx="73">
                  <c:v>41306</c:v>
                </c:pt>
                <c:pt idx="74">
                  <c:v>41334</c:v>
                </c:pt>
                <c:pt idx="75">
                  <c:v>41365</c:v>
                </c:pt>
                <c:pt idx="76">
                  <c:v>41395</c:v>
                </c:pt>
                <c:pt idx="77">
                  <c:v>41426</c:v>
                </c:pt>
                <c:pt idx="78">
                  <c:v>41456</c:v>
                </c:pt>
                <c:pt idx="79">
                  <c:v>41487</c:v>
                </c:pt>
                <c:pt idx="80">
                  <c:v>41518</c:v>
                </c:pt>
                <c:pt idx="81">
                  <c:v>41548</c:v>
                </c:pt>
                <c:pt idx="82">
                  <c:v>41579</c:v>
                </c:pt>
                <c:pt idx="83">
                  <c:v>41609</c:v>
                </c:pt>
              </c:numCache>
            </c:numRef>
          </c:cat>
          <c:val>
            <c:numRef>
              <c:f>JOB!$C$6:$C$89</c:f>
              <c:numCache>
                <c:formatCode>General</c:formatCode>
                <c:ptCount val="84"/>
                <c:pt idx="8" formatCode="0.0">
                  <c:v>1.7858960320324968</c:v>
                </c:pt>
                <c:pt idx="9" formatCode="0.0">
                  <c:v>2.1163628697971668</c:v>
                </c:pt>
                <c:pt idx="10" formatCode="0.0">
                  <c:v>2.0611444059700865</c:v>
                </c:pt>
                <c:pt idx="11" formatCode="0.0">
                  <c:v>2.0320121809814897</c:v>
                </c:pt>
                <c:pt idx="12" formatCode="0.0">
                  <c:v>1.9916902799296532</c:v>
                </c:pt>
                <c:pt idx="13" formatCode="0.0">
                  <c:v>2.0136229534409531</c:v>
                </c:pt>
                <c:pt idx="14" formatCode="0.0">
                  <c:v>2.1288593909033797</c:v>
                </c:pt>
                <c:pt idx="15" formatCode="0.0">
                  <c:v>2.151425057361243</c:v>
                </c:pt>
                <c:pt idx="16" formatCode="0.0">
                  <c:v>2.0718599138777867</c:v>
                </c:pt>
                <c:pt idx="17" formatCode="0.0">
                  <c:v>1.9474583521335767</c:v>
                </c:pt>
                <c:pt idx="18" formatCode="0.0">
                  <c:v>1.7814617271637834</c:v>
                </c:pt>
                <c:pt idx="19" formatCode="0.0">
                  <c:v>1.7334878139939667</c:v>
                </c:pt>
                <c:pt idx="20" formatCode="0.0">
                  <c:v>1.7026231482486534</c:v>
                </c:pt>
                <c:pt idx="21" formatCode="0.0">
                  <c:v>1.6307118177464501</c:v>
                </c:pt>
                <c:pt idx="22" formatCode="0.0">
                  <c:v>1.5124207233686133</c:v>
                </c:pt>
                <c:pt idx="23" formatCode="0.0">
                  <c:v>1.3862966808651367</c:v>
                </c:pt>
                <c:pt idx="24" formatCode="0.0">
                  <c:v>1.3289732697513801</c:v>
                </c:pt>
                <c:pt idx="25" formatCode="0.0">
                  <c:v>1.2727125202859366</c:v>
                </c:pt>
                <c:pt idx="26" formatCode="0.0">
                  <c:v>1.2199712103717901</c:v>
                </c:pt>
                <c:pt idx="27" formatCode="0.0">
                  <c:v>1.1135675265547331</c:v>
                </c:pt>
                <c:pt idx="28" formatCode="0.0">
                  <c:v>0.99762248020931921</c:v>
                </c:pt>
                <c:pt idx="29" formatCode="0.0">
                  <c:v>0.96561453674672604</c:v>
                </c:pt>
                <c:pt idx="30" formatCode="0.0">
                  <c:v>0.95490796676772005</c:v>
                </c:pt>
                <c:pt idx="31" formatCode="0.0">
                  <c:v>0.99454126701957002</c:v>
                </c:pt>
                <c:pt idx="32" formatCode="0.0">
                  <c:v>1.0125005129138935</c:v>
                </c:pt>
                <c:pt idx="33" formatCode="0.0">
                  <c:v>1.112238505122396</c:v>
                </c:pt>
                <c:pt idx="34" formatCode="0.0">
                  <c:v>1.1663034455497967</c:v>
                </c:pt>
                <c:pt idx="35" formatCode="0.0">
                  <c:v>1.2359354253642334</c:v>
                </c:pt>
                <c:pt idx="36" formatCode="0.0">
                  <c:v>1.2206917167792299</c:v>
                </c:pt>
                <c:pt idx="37" formatCode="0.0">
                  <c:v>1.2795170447495698</c:v>
                </c:pt>
                <c:pt idx="38" formatCode="0.0">
                  <c:v>1.3342582534004699</c:v>
                </c:pt>
                <c:pt idx="39" formatCode="0.0">
                  <c:v>1.4453611830015298</c:v>
                </c:pt>
                <c:pt idx="40" formatCode="0.0">
                  <c:v>1.5616829270940566</c:v>
                </c:pt>
                <c:pt idx="41" formatCode="0.0">
                  <c:v>1.6736285679018799</c:v>
                </c:pt>
                <c:pt idx="42" formatCode="0.0">
                  <c:v>1.79625490147978</c:v>
                </c:pt>
                <c:pt idx="43" formatCode="0.0">
                  <c:v>1.9410330442814567</c:v>
                </c:pt>
                <c:pt idx="44" formatCode="0.0">
                  <c:v>2.0914257536511367</c:v>
                </c:pt>
                <c:pt idx="45" formatCode="0.0">
                  <c:v>2.1695205745678403</c:v>
                </c:pt>
                <c:pt idx="46" formatCode="0.0">
                  <c:v>2.2822524293387469</c:v>
                </c:pt>
                <c:pt idx="47" formatCode="0.0">
                  <c:v>2.3944622322783</c:v>
                </c:pt>
                <c:pt idx="48" formatCode="0.0">
                  <c:v>2.4993930554028134</c:v>
                </c:pt>
                <c:pt idx="49" formatCode="0.0">
                  <c:v>2.5326282988765834</c:v>
                </c:pt>
                <c:pt idx="50" formatCode="0.0">
                  <c:v>2.5757241609399602</c:v>
                </c:pt>
                <c:pt idx="51" formatCode="0.0">
                  <c:v>2.6251020059127801</c:v>
                </c:pt>
                <c:pt idx="52" formatCode="0.0">
                  <c:v>2.7385323724968562</c:v>
                </c:pt>
                <c:pt idx="53" formatCode="0.0">
                  <c:v>2.6916899115173165</c:v>
                </c:pt>
                <c:pt idx="54" formatCode="0.0">
                  <c:v>2.6494950908878003</c:v>
                </c:pt>
                <c:pt idx="55" formatCode="0.0">
                  <c:v>2.5001776575823036</c:v>
                </c:pt>
                <c:pt idx="56" formatCode="0.0">
                  <c:v>2.4197364733335567</c:v>
                </c:pt>
                <c:pt idx="57" formatCode="0.0">
                  <c:v>2.3272467956798568</c:v>
                </c:pt>
                <c:pt idx="58" formatCode="0.0">
                  <c:v>2.2528042530025734</c:v>
                </c:pt>
                <c:pt idx="59" formatCode="0.0">
                  <c:v>2.2212014329423297</c:v>
                </c:pt>
                <c:pt idx="60" formatCode="0.0">
                  <c:v>2.2514051706731197</c:v>
                </c:pt>
                <c:pt idx="61" formatCode="0.0">
                  <c:v>2.2966689264692834</c:v>
                </c:pt>
                <c:pt idx="62" formatCode="0.0">
                  <c:v>2.3138334120370931</c:v>
                </c:pt>
                <c:pt idx="63" formatCode="0.0">
                  <c:v>2.3318998562819666</c:v>
                </c:pt>
                <c:pt idx="64" formatCode="0.0">
                  <c:v>2.3403618175794167</c:v>
                </c:pt>
                <c:pt idx="65" formatCode="0.0">
                  <c:v>2.3977690207706068</c:v>
                </c:pt>
                <c:pt idx="66" formatCode="0.0">
                  <c:v>2.4647415027003432</c:v>
                </c:pt>
                <c:pt idx="67" formatCode="0.0">
                  <c:v>2.37731334959811</c:v>
                </c:pt>
                <c:pt idx="68" formatCode="0.0">
                  <c:v>2.3235284086849863</c:v>
                </c:pt>
                <c:pt idx="69" formatCode="0.0">
                  <c:v>2.3028489531092369</c:v>
                </c:pt>
                <c:pt idx="70" formatCode="0.0">
                  <c:v>2.4095387604570764</c:v>
                </c:pt>
                <c:pt idx="71" formatCode="0.0">
                  <c:v>2.4211724400060599</c:v>
                </c:pt>
                <c:pt idx="72" formatCode="0.0">
                  <c:v>2.3970981594318865</c:v>
                </c:pt>
                <c:pt idx="73" formatCode="0.0">
                  <c:v>2.3725633539588835</c:v>
                </c:pt>
                <c:pt idx="74" formatCode="0.0">
                  <c:v>2.3072875297128932</c:v>
                </c:pt>
                <c:pt idx="75" formatCode="0.0">
                  <c:v>2.3817322291349297</c:v>
                </c:pt>
                <c:pt idx="76" formatCode="0.0">
                  <c:v>2.3792555362824199</c:v>
                </c:pt>
                <c:pt idx="77" formatCode="0.0">
                  <c:v>2.4759471750155932</c:v>
                </c:pt>
                <c:pt idx="78" formatCode="0.0">
                  <c:v>2.3623497235572568</c:v>
                </c:pt>
                <c:pt idx="79" formatCode="0.0">
                  <c:v>2.2437134149106996</c:v>
                </c:pt>
                <c:pt idx="80" formatCode="0.0">
                  <c:v>2.1142194205814202</c:v>
                </c:pt>
                <c:pt idx="81" formatCode="0.0">
                  <c:v>2.0204148951216099</c:v>
                </c:pt>
              </c:numCache>
            </c:numRef>
          </c:val>
          <c:smooth val="0"/>
        </c:ser>
        <c:ser>
          <c:idx val="1"/>
          <c:order val="1"/>
          <c:tx>
            <c:strRef>
              <c:f>JOB!$D$5</c:f>
              <c:strCache>
                <c:ptCount val="1"/>
                <c:pt idx="0">
                  <c:v>Lämnat fas 1 och 2 till subv. arb. </c:v>
                </c:pt>
              </c:strCache>
            </c:strRef>
          </c:tx>
          <c:spPr>
            <a:ln w="25400">
              <a:solidFill>
                <a:srgbClr val="000000"/>
              </a:solidFill>
              <a:prstDash val="solid"/>
            </a:ln>
          </c:spPr>
          <c:marker>
            <c:symbol val="none"/>
          </c:marker>
          <c:cat>
            <c:numRef>
              <c:f>JOB!$A$6:$A$89</c:f>
              <c:numCache>
                <c:formatCode>m/d/yyyy</c:formatCode>
                <c:ptCount val="84"/>
                <c:pt idx="0">
                  <c:v>39083</c:v>
                </c:pt>
                <c:pt idx="1">
                  <c:v>39114</c:v>
                </c:pt>
                <c:pt idx="2">
                  <c:v>39142</c:v>
                </c:pt>
                <c:pt idx="3">
                  <c:v>39173</c:v>
                </c:pt>
                <c:pt idx="4">
                  <c:v>39203</c:v>
                </c:pt>
                <c:pt idx="5">
                  <c:v>39234</c:v>
                </c:pt>
                <c:pt idx="6">
                  <c:v>39264</c:v>
                </c:pt>
                <c:pt idx="7">
                  <c:v>39295</c:v>
                </c:pt>
                <c:pt idx="8">
                  <c:v>39326</c:v>
                </c:pt>
                <c:pt idx="9">
                  <c:v>39356</c:v>
                </c:pt>
                <c:pt idx="10">
                  <c:v>39387</c:v>
                </c:pt>
                <c:pt idx="11">
                  <c:v>39417</c:v>
                </c:pt>
                <c:pt idx="12">
                  <c:v>39448</c:v>
                </c:pt>
                <c:pt idx="13">
                  <c:v>39479</c:v>
                </c:pt>
                <c:pt idx="14">
                  <c:v>39508</c:v>
                </c:pt>
                <c:pt idx="15">
                  <c:v>39539</c:v>
                </c:pt>
                <c:pt idx="16">
                  <c:v>39569</c:v>
                </c:pt>
                <c:pt idx="17">
                  <c:v>39600</c:v>
                </c:pt>
                <c:pt idx="18">
                  <c:v>39630</c:v>
                </c:pt>
                <c:pt idx="19">
                  <c:v>39661</c:v>
                </c:pt>
                <c:pt idx="20">
                  <c:v>39692</c:v>
                </c:pt>
                <c:pt idx="21">
                  <c:v>39722</c:v>
                </c:pt>
                <c:pt idx="22">
                  <c:v>39753</c:v>
                </c:pt>
                <c:pt idx="23">
                  <c:v>39783</c:v>
                </c:pt>
                <c:pt idx="24">
                  <c:v>39814</c:v>
                </c:pt>
                <c:pt idx="25">
                  <c:v>39845</c:v>
                </c:pt>
                <c:pt idx="26">
                  <c:v>39873</c:v>
                </c:pt>
                <c:pt idx="27">
                  <c:v>39904</c:v>
                </c:pt>
                <c:pt idx="28">
                  <c:v>39934</c:v>
                </c:pt>
                <c:pt idx="29">
                  <c:v>39965</c:v>
                </c:pt>
                <c:pt idx="30">
                  <c:v>39995</c:v>
                </c:pt>
                <c:pt idx="31">
                  <c:v>40026</c:v>
                </c:pt>
                <c:pt idx="32">
                  <c:v>40057</c:v>
                </c:pt>
                <c:pt idx="33">
                  <c:v>40087</c:v>
                </c:pt>
                <c:pt idx="34">
                  <c:v>40118</c:v>
                </c:pt>
                <c:pt idx="35">
                  <c:v>40148</c:v>
                </c:pt>
                <c:pt idx="36">
                  <c:v>40179</c:v>
                </c:pt>
                <c:pt idx="37">
                  <c:v>40210</c:v>
                </c:pt>
                <c:pt idx="38">
                  <c:v>40238</c:v>
                </c:pt>
                <c:pt idx="39">
                  <c:v>40269</c:v>
                </c:pt>
                <c:pt idx="40">
                  <c:v>40299</c:v>
                </c:pt>
                <c:pt idx="41">
                  <c:v>40330</c:v>
                </c:pt>
                <c:pt idx="42">
                  <c:v>40360</c:v>
                </c:pt>
                <c:pt idx="43">
                  <c:v>40391</c:v>
                </c:pt>
                <c:pt idx="44">
                  <c:v>40422</c:v>
                </c:pt>
                <c:pt idx="45">
                  <c:v>40452</c:v>
                </c:pt>
                <c:pt idx="46">
                  <c:v>40483</c:v>
                </c:pt>
                <c:pt idx="47">
                  <c:v>40513</c:v>
                </c:pt>
                <c:pt idx="48">
                  <c:v>40544</c:v>
                </c:pt>
                <c:pt idx="49">
                  <c:v>40575</c:v>
                </c:pt>
                <c:pt idx="50">
                  <c:v>40603</c:v>
                </c:pt>
                <c:pt idx="51">
                  <c:v>40634</c:v>
                </c:pt>
                <c:pt idx="52">
                  <c:v>40664</c:v>
                </c:pt>
                <c:pt idx="53">
                  <c:v>40695</c:v>
                </c:pt>
                <c:pt idx="54">
                  <c:v>40725</c:v>
                </c:pt>
                <c:pt idx="55">
                  <c:v>40756</c:v>
                </c:pt>
                <c:pt idx="56">
                  <c:v>40787</c:v>
                </c:pt>
                <c:pt idx="57">
                  <c:v>40817</c:v>
                </c:pt>
                <c:pt idx="58">
                  <c:v>40848</c:v>
                </c:pt>
                <c:pt idx="59">
                  <c:v>40878</c:v>
                </c:pt>
                <c:pt idx="60">
                  <c:v>40909</c:v>
                </c:pt>
                <c:pt idx="61">
                  <c:v>40940</c:v>
                </c:pt>
                <c:pt idx="62">
                  <c:v>40969</c:v>
                </c:pt>
                <c:pt idx="63">
                  <c:v>41000</c:v>
                </c:pt>
                <c:pt idx="64">
                  <c:v>41030</c:v>
                </c:pt>
                <c:pt idx="65">
                  <c:v>41061</c:v>
                </c:pt>
                <c:pt idx="66">
                  <c:v>41091</c:v>
                </c:pt>
                <c:pt idx="67">
                  <c:v>41122</c:v>
                </c:pt>
                <c:pt idx="68">
                  <c:v>41153</c:v>
                </c:pt>
                <c:pt idx="69">
                  <c:v>41183</c:v>
                </c:pt>
                <c:pt idx="70">
                  <c:v>41214</c:v>
                </c:pt>
                <c:pt idx="71">
                  <c:v>41244</c:v>
                </c:pt>
                <c:pt idx="72">
                  <c:v>41275</c:v>
                </c:pt>
                <c:pt idx="73">
                  <c:v>41306</c:v>
                </c:pt>
                <c:pt idx="74">
                  <c:v>41334</c:v>
                </c:pt>
                <c:pt idx="75">
                  <c:v>41365</c:v>
                </c:pt>
                <c:pt idx="76">
                  <c:v>41395</c:v>
                </c:pt>
                <c:pt idx="77">
                  <c:v>41426</c:v>
                </c:pt>
                <c:pt idx="78">
                  <c:v>41456</c:v>
                </c:pt>
                <c:pt idx="79">
                  <c:v>41487</c:v>
                </c:pt>
                <c:pt idx="80">
                  <c:v>41518</c:v>
                </c:pt>
                <c:pt idx="81">
                  <c:v>41548</c:v>
                </c:pt>
                <c:pt idx="82">
                  <c:v>41579</c:v>
                </c:pt>
                <c:pt idx="83">
                  <c:v>41609</c:v>
                </c:pt>
              </c:numCache>
            </c:numRef>
          </c:cat>
          <c:val>
            <c:numRef>
              <c:f>JOB!$D$6:$D$89</c:f>
              <c:numCache>
                <c:formatCode>General</c:formatCode>
                <c:ptCount val="84"/>
                <c:pt idx="8" formatCode="0.0">
                  <c:v>2.1392885222149567</c:v>
                </c:pt>
                <c:pt idx="9" formatCode="0.0">
                  <c:v>2.5414678537059969</c:v>
                </c:pt>
                <c:pt idx="10" formatCode="0.0">
                  <c:v>2.5664755902518466</c:v>
                </c:pt>
                <c:pt idx="11" formatCode="0.0">
                  <c:v>2.5112839732159404</c:v>
                </c:pt>
                <c:pt idx="12" formatCode="0.0">
                  <c:v>2.559424568573283</c:v>
                </c:pt>
                <c:pt idx="13" formatCode="0.0">
                  <c:v>2.5585001879209099</c:v>
                </c:pt>
                <c:pt idx="14" formatCode="0.0">
                  <c:v>2.8220072245080599</c:v>
                </c:pt>
                <c:pt idx="15" formatCode="0.0">
                  <c:v>2.7346774508914904</c:v>
                </c:pt>
                <c:pt idx="16" formatCode="0.0">
                  <c:v>2.5976552544947666</c:v>
                </c:pt>
                <c:pt idx="17" formatCode="0.0">
                  <c:v>2.2989689733121801</c:v>
                </c:pt>
                <c:pt idx="18" formatCode="0.0">
                  <c:v>2.1751806042365938</c:v>
                </c:pt>
                <c:pt idx="19" formatCode="0.0">
                  <c:v>2.1614659984172495</c:v>
                </c:pt>
                <c:pt idx="20" formatCode="0.0">
                  <c:v>2.1321188508283502</c:v>
                </c:pt>
                <c:pt idx="21" formatCode="0.0">
                  <c:v>2.0924018731134635</c:v>
                </c:pt>
                <c:pt idx="22" formatCode="0.0">
                  <c:v>1.9982363827870098</c:v>
                </c:pt>
                <c:pt idx="23" formatCode="0.0">
                  <c:v>2.0222702971251665</c:v>
                </c:pt>
                <c:pt idx="24" formatCode="0.0">
                  <c:v>1.8720979110061566</c:v>
                </c:pt>
                <c:pt idx="25" formatCode="0.0">
                  <c:v>1.7823582743003297</c:v>
                </c:pt>
                <c:pt idx="26" formatCode="0.0">
                  <c:v>1.6196272720338134</c:v>
                </c:pt>
                <c:pt idx="27" formatCode="0.0">
                  <c:v>1.6116132201914402</c:v>
                </c:pt>
                <c:pt idx="28" formatCode="0.0">
                  <c:v>1.5830777646062064</c:v>
                </c:pt>
                <c:pt idx="29" formatCode="0.0">
                  <c:v>1.5859868478683634</c:v>
                </c:pt>
                <c:pt idx="30" formatCode="0.0">
                  <c:v>1.6228418754266769</c:v>
                </c:pt>
                <c:pt idx="31" formatCode="0.0">
                  <c:v>1.6386028072381464</c:v>
                </c:pt>
                <c:pt idx="32" formatCode="0.0">
                  <c:v>1.6357236466246967</c:v>
                </c:pt>
                <c:pt idx="33" formatCode="0.0">
                  <c:v>1.6373868468629034</c:v>
                </c:pt>
                <c:pt idx="34" formatCode="0.0">
                  <c:v>1.6300058162239501</c:v>
                </c:pt>
                <c:pt idx="35" formatCode="0.0">
                  <c:v>1.6640674493144767</c:v>
                </c:pt>
                <c:pt idx="36" formatCode="0.0">
                  <c:v>1.6828903120000367</c:v>
                </c:pt>
                <c:pt idx="37" formatCode="0.0">
                  <c:v>1.7771901377765935</c:v>
                </c:pt>
                <c:pt idx="38" formatCode="0.0">
                  <c:v>1.8479000260686567</c:v>
                </c:pt>
                <c:pt idx="39" formatCode="0.0">
                  <c:v>1.9410407127663767</c:v>
                </c:pt>
                <c:pt idx="40" formatCode="0.0">
                  <c:v>2.0622507417891165</c:v>
                </c:pt>
                <c:pt idx="41" formatCode="0.0">
                  <c:v>2.1546634655746</c:v>
                </c:pt>
                <c:pt idx="42" formatCode="0.0">
                  <c:v>2.2347057717746002</c:v>
                </c:pt>
                <c:pt idx="43" formatCode="0.0">
                  <c:v>2.2790335413579599</c:v>
                </c:pt>
                <c:pt idx="44" formatCode="0.0">
                  <c:v>2.4152801397373835</c:v>
                </c:pt>
                <c:pt idx="45" formatCode="0.0">
                  <c:v>2.4293846480424133</c:v>
                </c:pt>
                <c:pt idx="46" formatCode="0.0">
                  <c:v>2.5075632497712599</c:v>
                </c:pt>
                <c:pt idx="47" formatCode="0.0">
                  <c:v>2.3703002499420798</c:v>
                </c:pt>
                <c:pt idx="48" formatCode="0.0">
                  <c:v>2.4874407199338866</c:v>
                </c:pt>
                <c:pt idx="49" formatCode="0.0">
                  <c:v>2.4726006244935164</c:v>
                </c:pt>
                <c:pt idx="50" formatCode="0.0">
                  <c:v>2.62426604555049</c:v>
                </c:pt>
                <c:pt idx="51" formatCode="0.0">
                  <c:v>2.6077717753820697</c:v>
                </c:pt>
                <c:pt idx="52" formatCode="0.0">
                  <c:v>2.6730826342551435</c:v>
                </c:pt>
                <c:pt idx="53" formatCode="0.0">
                  <c:v>2.5924676192352401</c:v>
                </c:pt>
                <c:pt idx="54" formatCode="0.0">
                  <c:v>2.5032413998467269</c:v>
                </c:pt>
                <c:pt idx="55" formatCode="0.0">
                  <c:v>2.34149091456564</c:v>
                </c:pt>
                <c:pt idx="56" formatCode="0.0">
                  <c:v>2.3178562247744297</c:v>
                </c:pt>
                <c:pt idx="57" formatCode="0.0">
                  <c:v>2.2688202699096336</c:v>
                </c:pt>
                <c:pt idx="58" formatCode="0.0">
                  <c:v>2.21309533728112</c:v>
                </c:pt>
                <c:pt idx="59" formatCode="0.0">
                  <c:v>2.1423721102177935</c:v>
                </c:pt>
                <c:pt idx="60" formatCode="0.0">
                  <c:v>2.1643497183208336</c:v>
                </c:pt>
                <c:pt idx="61" formatCode="0.0">
                  <c:v>2.1966843470772068</c:v>
                </c:pt>
                <c:pt idx="62" formatCode="0.0">
                  <c:v>2.2079873578762501</c:v>
                </c:pt>
                <c:pt idx="63" formatCode="0.0">
                  <c:v>2.1624488374372599</c:v>
                </c:pt>
                <c:pt idx="64" formatCode="0.0">
                  <c:v>2.1508834672722137</c:v>
                </c:pt>
                <c:pt idx="65" formatCode="0.0">
                  <c:v>2.2220617938207567</c:v>
                </c:pt>
                <c:pt idx="66" formatCode="0.0">
                  <c:v>2.4432962487201699</c:v>
                </c:pt>
                <c:pt idx="67" formatCode="0.0">
                  <c:v>2.4023074159544833</c:v>
                </c:pt>
                <c:pt idx="68" formatCode="0.0">
                  <c:v>2.39896816295968</c:v>
                </c:pt>
                <c:pt idx="69" formatCode="0.0">
                  <c:v>2.3633371535492831</c:v>
                </c:pt>
                <c:pt idx="70" formatCode="0.0">
                  <c:v>2.6156526103276332</c:v>
                </c:pt>
                <c:pt idx="71" formatCode="0.0">
                  <c:v>2.7807137615769704</c:v>
                </c:pt>
                <c:pt idx="72" formatCode="0.0">
                  <c:v>2.8357839800113669</c:v>
                </c:pt>
                <c:pt idx="73" formatCode="0.0">
                  <c:v>2.8071075944321802</c:v>
                </c:pt>
                <c:pt idx="74" formatCode="0.0">
                  <c:v>2.7275139029401068</c:v>
                </c:pt>
                <c:pt idx="75" formatCode="0.0">
                  <c:v>2.7487942099710168</c:v>
                </c:pt>
                <c:pt idx="76" formatCode="0.0">
                  <c:v>2.6964367939630201</c:v>
                </c:pt>
                <c:pt idx="77" formatCode="0.0">
                  <c:v>2.7458976736225238</c:v>
                </c:pt>
                <c:pt idx="78" formatCode="0.0">
                  <c:v>2.7691112470834702</c:v>
                </c:pt>
                <c:pt idx="79" formatCode="0.0">
                  <c:v>2.681692013261777</c:v>
                </c:pt>
                <c:pt idx="80" formatCode="0.0">
                  <c:v>2.6406327577658999</c:v>
                </c:pt>
                <c:pt idx="81" formatCode="0.0">
                  <c:v>2.6306962540802665</c:v>
                </c:pt>
              </c:numCache>
            </c:numRef>
          </c:val>
          <c:smooth val="0"/>
        </c:ser>
        <c:ser>
          <c:idx val="3"/>
          <c:order val="2"/>
          <c:tx>
            <c:strRef>
              <c:f>JOB!$E$5</c:f>
              <c:strCache>
                <c:ptCount val="1"/>
                <c:pt idx="0">
                  <c:v>Lämnat fas 3 till osubv. arb. </c:v>
                </c:pt>
              </c:strCache>
            </c:strRef>
          </c:tx>
          <c:spPr>
            <a:ln w="19050">
              <a:solidFill>
                <a:schemeClr val="bg1">
                  <a:lumMod val="65000"/>
                </a:schemeClr>
              </a:solidFill>
              <a:prstDash val="dash"/>
            </a:ln>
          </c:spPr>
          <c:marker>
            <c:symbol val="none"/>
          </c:marker>
          <c:cat>
            <c:numRef>
              <c:f>JOB!$A$6:$A$89</c:f>
              <c:numCache>
                <c:formatCode>m/d/yyyy</c:formatCode>
                <c:ptCount val="84"/>
                <c:pt idx="0">
                  <c:v>39083</c:v>
                </c:pt>
                <c:pt idx="1">
                  <c:v>39114</c:v>
                </c:pt>
                <c:pt idx="2">
                  <c:v>39142</c:v>
                </c:pt>
                <c:pt idx="3">
                  <c:v>39173</c:v>
                </c:pt>
                <c:pt idx="4">
                  <c:v>39203</c:v>
                </c:pt>
                <c:pt idx="5">
                  <c:v>39234</c:v>
                </c:pt>
                <c:pt idx="6">
                  <c:v>39264</c:v>
                </c:pt>
                <c:pt idx="7">
                  <c:v>39295</c:v>
                </c:pt>
                <c:pt idx="8">
                  <c:v>39326</c:v>
                </c:pt>
                <c:pt idx="9">
                  <c:v>39356</c:v>
                </c:pt>
                <c:pt idx="10">
                  <c:v>39387</c:v>
                </c:pt>
                <c:pt idx="11">
                  <c:v>39417</c:v>
                </c:pt>
                <c:pt idx="12">
                  <c:v>39448</c:v>
                </c:pt>
                <c:pt idx="13">
                  <c:v>39479</c:v>
                </c:pt>
                <c:pt idx="14">
                  <c:v>39508</c:v>
                </c:pt>
                <c:pt idx="15">
                  <c:v>39539</c:v>
                </c:pt>
                <c:pt idx="16">
                  <c:v>39569</c:v>
                </c:pt>
                <c:pt idx="17">
                  <c:v>39600</c:v>
                </c:pt>
                <c:pt idx="18">
                  <c:v>39630</c:v>
                </c:pt>
                <c:pt idx="19">
                  <c:v>39661</c:v>
                </c:pt>
                <c:pt idx="20">
                  <c:v>39692</c:v>
                </c:pt>
                <c:pt idx="21">
                  <c:v>39722</c:v>
                </c:pt>
                <c:pt idx="22">
                  <c:v>39753</c:v>
                </c:pt>
                <c:pt idx="23">
                  <c:v>39783</c:v>
                </c:pt>
                <c:pt idx="24">
                  <c:v>39814</c:v>
                </c:pt>
                <c:pt idx="25">
                  <c:v>39845</c:v>
                </c:pt>
                <c:pt idx="26">
                  <c:v>39873</c:v>
                </c:pt>
                <c:pt idx="27">
                  <c:v>39904</c:v>
                </c:pt>
                <c:pt idx="28">
                  <c:v>39934</c:v>
                </c:pt>
                <c:pt idx="29">
                  <c:v>39965</c:v>
                </c:pt>
                <c:pt idx="30">
                  <c:v>39995</c:v>
                </c:pt>
                <c:pt idx="31">
                  <c:v>40026</c:v>
                </c:pt>
                <c:pt idx="32">
                  <c:v>40057</c:v>
                </c:pt>
                <c:pt idx="33">
                  <c:v>40087</c:v>
                </c:pt>
                <c:pt idx="34">
                  <c:v>40118</c:v>
                </c:pt>
                <c:pt idx="35">
                  <c:v>40148</c:v>
                </c:pt>
                <c:pt idx="36">
                  <c:v>40179</c:v>
                </c:pt>
                <c:pt idx="37">
                  <c:v>40210</c:v>
                </c:pt>
                <c:pt idx="38">
                  <c:v>40238</c:v>
                </c:pt>
                <c:pt idx="39">
                  <c:v>40269</c:v>
                </c:pt>
                <c:pt idx="40">
                  <c:v>40299</c:v>
                </c:pt>
                <c:pt idx="41">
                  <c:v>40330</c:v>
                </c:pt>
                <c:pt idx="42">
                  <c:v>40360</c:v>
                </c:pt>
                <c:pt idx="43">
                  <c:v>40391</c:v>
                </c:pt>
                <c:pt idx="44">
                  <c:v>40422</c:v>
                </c:pt>
                <c:pt idx="45">
                  <c:v>40452</c:v>
                </c:pt>
                <c:pt idx="46">
                  <c:v>40483</c:v>
                </c:pt>
                <c:pt idx="47">
                  <c:v>40513</c:v>
                </c:pt>
                <c:pt idx="48">
                  <c:v>40544</c:v>
                </c:pt>
                <c:pt idx="49">
                  <c:v>40575</c:v>
                </c:pt>
                <c:pt idx="50">
                  <c:v>40603</c:v>
                </c:pt>
                <c:pt idx="51">
                  <c:v>40634</c:v>
                </c:pt>
                <c:pt idx="52">
                  <c:v>40664</c:v>
                </c:pt>
                <c:pt idx="53">
                  <c:v>40695</c:v>
                </c:pt>
                <c:pt idx="54">
                  <c:v>40725</c:v>
                </c:pt>
                <c:pt idx="55">
                  <c:v>40756</c:v>
                </c:pt>
                <c:pt idx="56">
                  <c:v>40787</c:v>
                </c:pt>
                <c:pt idx="57">
                  <c:v>40817</c:v>
                </c:pt>
                <c:pt idx="58">
                  <c:v>40848</c:v>
                </c:pt>
                <c:pt idx="59">
                  <c:v>40878</c:v>
                </c:pt>
                <c:pt idx="60">
                  <c:v>40909</c:v>
                </c:pt>
                <c:pt idx="61">
                  <c:v>40940</c:v>
                </c:pt>
                <c:pt idx="62">
                  <c:v>40969</c:v>
                </c:pt>
                <c:pt idx="63">
                  <c:v>41000</c:v>
                </c:pt>
                <c:pt idx="64">
                  <c:v>41030</c:v>
                </c:pt>
                <c:pt idx="65">
                  <c:v>41061</c:v>
                </c:pt>
                <c:pt idx="66">
                  <c:v>41091</c:v>
                </c:pt>
                <c:pt idx="67">
                  <c:v>41122</c:v>
                </c:pt>
                <c:pt idx="68">
                  <c:v>41153</c:v>
                </c:pt>
                <c:pt idx="69">
                  <c:v>41183</c:v>
                </c:pt>
                <c:pt idx="70">
                  <c:v>41214</c:v>
                </c:pt>
                <c:pt idx="71">
                  <c:v>41244</c:v>
                </c:pt>
                <c:pt idx="72">
                  <c:v>41275</c:v>
                </c:pt>
                <c:pt idx="73">
                  <c:v>41306</c:v>
                </c:pt>
                <c:pt idx="74">
                  <c:v>41334</c:v>
                </c:pt>
                <c:pt idx="75">
                  <c:v>41365</c:v>
                </c:pt>
                <c:pt idx="76">
                  <c:v>41395</c:v>
                </c:pt>
                <c:pt idx="77">
                  <c:v>41426</c:v>
                </c:pt>
                <c:pt idx="78">
                  <c:v>41456</c:v>
                </c:pt>
                <c:pt idx="79">
                  <c:v>41487</c:v>
                </c:pt>
                <c:pt idx="80">
                  <c:v>41518</c:v>
                </c:pt>
                <c:pt idx="81">
                  <c:v>41548</c:v>
                </c:pt>
                <c:pt idx="82">
                  <c:v>41579</c:v>
                </c:pt>
                <c:pt idx="83">
                  <c:v>41609</c:v>
                </c:pt>
              </c:numCache>
            </c:numRef>
          </c:cat>
          <c:val>
            <c:numRef>
              <c:f>JOB!$E$6:$E$89</c:f>
            </c:numRef>
          </c:val>
          <c:smooth val="0"/>
        </c:ser>
        <c:ser>
          <c:idx val="4"/>
          <c:order val="3"/>
          <c:tx>
            <c:strRef>
              <c:f>JOB!$F$5</c:f>
              <c:strCache>
                <c:ptCount val="1"/>
                <c:pt idx="0">
                  <c:v>Lämnat syss. fas  till osubv. arb.</c:v>
                </c:pt>
              </c:strCache>
            </c:strRef>
          </c:tx>
          <c:marker>
            <c:symbol val="none"/>
          </c:marker>
          <c:cat>
            <c:numRef>
              <c:f>JOB!$A$6:$A$89</c:f>
              <c:numCache>
                <c:formatCode>m/d/yyyy</c:formatCode>
                <c:ptCount val="84"/>
                <c:pt idx="0">
                  <c:v>39083</c:v>
                </c:pt>
                <c:pt idx="1">
                  <c:v>39114</c:v>
                </c:pt>
                <c:pt idx="2">
                  <c:v>39142</c:v>
                </c:pt>
                <c:pt idx="3">
                  <c:v>39173</c:v>
                </c:pt>
                <c:pt idx="4">
                  <c:v>39203</c:v>
                </c:pt>
                <c:pt idx="5">
                  <c:v>39234</c:v>
                </c:pt>
                <c:pt idx="6">
                  <c:v>39264</c:v>
                </c:pt>
                <c:pt idx="7">
                  <c:v>39295</c:v>
                </c:pt>
                <c:pt idx="8">
                  <c:v>39326</c:v>
                </c:pt>
                <c:pt idx="9">
                  <c:v>39356</c:v>
                </c:pt>
                <c:pt idx="10">
                  <c:v>39387</c:v>
                </c:pt>
                <c:pt idx="11">
                  <c:v>39417</c:v>
                </c:pt>
                <c:pt idx="12">
                  <c:v>39448</c:v>
                </c:pt>
                <c:pt idx="13">
                  <c:v>39479</c:v>
                </c:pt>
                <c:pt idx="14">
                  <c:v>39508</c:v>
                </c:pt>
                <c:pt idx="15">
                  <c:v>39539</c:v>
                </c:pt>
                <c:pt idx="16">
                  <c:v>39569</c:v>
                </c:pt>
                <c:pt idx="17">
                  <c:v>39600</c:v>
                </c:pt>
                <c:pt idx="18">
                  <c:v>39630</c:v>
                </c:pt>
                <c:pt idx="19">
                  <c:v>39661</c:v>
                </c:pt>
                <c:pt idx="20">
                  <c:v>39692</c:v>
                </c:pt>
                <c:pt idx="21">
                  <c:v>39722</c:v>
                </c:pt>
                <c:pt idx="22">
                  <c:v>39753</c:v>
                </c:pt>
                <c:pt idx="23">
                  <c:v>39783</c:v>
                </c:pt>
                <c:pt idx="24">
                  <c:v>39814</c:v>
                </c:pt>
                <c:pt idx="25">
                  <c:v>39845</c:v>
                </c:pt>
                <c:pt idx="26">
                  <c:v>39873</c:v>
                </c:pt>
                <c:pt idx="27">
                  <c:v>39904</c:v>
                </c:pt>
                <c:pt idx="28">
                  <c:v>39934</c:v>
                </c:pt>
                <c:pt idx="29">
                  <c:v>39965</c:v>
                </c:pt>
                <c:pt idx="30">
                  <c:v>39995</c:v>
                </c:pt>
                <c:pt idx="31">
                  <c:v>40026</c:v>
                </c:pt>
                <c:pt idx="32">
                  <c:v>40057</c:v>
                </c:pt>
                <c:pt idx="33">
                  <c:v>40087</c:v>
                </c:pt>
                <c:pt idx="34">
                  <c:v>40118</c:v>
                </c:pt>
                <c:pt idx="35">
                  <c:v>40148</c:v>
                </c:pt>
                <c:pt idx="36">
                  <c:v>40179</c:v>
                </c:pt>
                <c:pt idx="37">
                  <c:v>40210</c:v>
                </c:pt>
                <c:pt idx="38">
                  <c:v>40238</c:v>
                </c:pt>
                <c:pt idx="39">
                  <c:v>40269</c:v>
                </c:pt>
                <c:pt idx="40">
                  <c:v>40299</c:v>
                </c:pt>
                <c:pt idx="41">
                  <c:v>40330</c:v>
                </c:pt>
                <c:pt idx="42">
                  <c:v>40360</c:v>
                </c:pt>
                <c:pt idx="43">
                  <c:v>40391</c:v>
                </c:pt>
                <c:pt idx="44">
                  <c:v>40422</c:v>
                </c:pt>
                <c:pt idx="45">
                  <c:v>40452</c:v>
                </c:pt>
                <c:pt idx="46">
                  <c:v>40483</c:v>
                </c:pt>
                <c:pt idx="47">
                  <c:v>40513</c:v>
                </c:pt>
                <c:pt idx="48">
                  <c:v>40544</c:v>
                </c:pt>
                <c:pt idx="49">
                  <c:v>40575</c:v>
                </c:pt>
                <c:pt idx="50">
                  <c:v>40603</c:v>
                </c:pt>
                <c:pt idx="51">
                  <c:v>40634</c:v>
                </c:pt>
                <c:pt idx="52">
                  <c:v>40664</c:v>
                </c:pt>
                <c:pt idx="53">
                  <c:v>40695</c:v>
                </c:pt>
                <c:pt idx="54">
                  <c:v>40725</c:v>
                </c:pt>
                <c:pt idx="55">
                  <c:v>40756</c:v>
                </c:pt>
                <c:pt idx="56">
                  <c:v>40787</c:v>
                </c:pt>
                <c:pt idx="57">
                  <c:v>40817</c:v>
                </c:pt>
                <c:pt idx="58">
                  <c:v>40848</c:v>
                </c:pt>
                <c:pt idx="59">
                  <c:v>40878</c:v>
                </c:pt>
                <c:pt idx="60">
                  <c:v>40909</c:v>
                </c:pt>
                <c:pt idx="61">
                  <c:v>40940</c:v>
                </c:pt>
                <c:pt idx="62">
                  <c:v>40969</c:v>
                </c:pt>
                <c:pt idx="63">
                  <c:v>41000</c:v>
                </c:pt>
                <c:pt idx="64">
                  <c:v>41030</c:v>
                </c:pt>
                <c:pt idx="65">
                  <c:v>41061</c:v>
                </c:pt>
                <c:pt idx="66">
                  <c:v>41091</c:v>
                </c:pt>
                <c:pt idx="67">
                  <c:v>41122</c:v>
                </c:pt>
                <c:pt idx="68">
                  <c:v>41153</c:v>
                </c:pt>
                <c:pt idx="69">
                  <c:v>41183</c:v>
                </c:pt>
                <c:pt idx="70">
                  <c:v>41214</c:v>
                </c:pt>
                <c:pt idx="71">
                  <c:v>41244</c:v>
                </c:pt>
                <c:pt idx="72">
                  <c:v>41275</c:v>
                </c:pt>
                <c:pt idx="73">
                  <c:v>41306</c:v>
                </c:pt>
                <c:pt idx="74">
                  <c:v>41334</c:v>
                </c:pt>
                <c:pt idx="75">
                  <c:v>41365</c:v>
                </c:pt>
                <c:pt idx="76">
                  <c:v>41395</c:v>
                </c:pt>
                <c:pt idx="77">
                  <c:v>41426</c:v>
                </c:pt>
                <c:pt idx="78">
                  <c:v>41456</c:v>
                </c:pt>
                <c:pt idx="79">
                  <c:v>41487</c:v>
                </c:pt>
                <c:pt idx="80">
                  <c:v>41518</c:v>
                </c:pt>
                <c:pt idx="81">
                  <c:v>41548</c:v>
                </c:pt>
                <c:pt idx="82">
                  <c:v>41579</c:v>
                </c:pt>
                <c:pt idx="83">
                  <c:v>41609</c:v>
                </c:pt>
              </c:numCache>
            </c:numRef>
          </c:cat>
          <c:val>
            <c:numRef>
              <c:f>JOB!$F$6:$F$89</c:f>
              <c:numCache>
                <c:formatCode>General</c:formatCode>
                <c:ptCount val="84"/>
                <c:pt idx="31" formatCode="0.0">
                  <c:v>0.23613155030803265</c:v>
                </c:pt>
                <c:pt idx="32" formatCode="0.0">
                  <c:v>0.28357207402669465</c:v>
                </c:pt>
                <c:pt idx="33" formatCode="0.0">
                  <c:v>0.30806148875639733</c:v>
                </c:pt>
                <c:pt idx="34" formatCode="0.0">
                  <c:v>0.24898135254954101</c:v>
                </c:pt>
                <c:pt idx="35" formatCode="0.0">
                  <c:v>0.2702270996791693</c:v>
                </c:pt>
                <c:pt idx="36" formatCode="0.0">
                  <c:v>0.25567988055431334</c:v>
                </c:pt>
                <c:pt idx="37" formatCode="0.0">
                  <c:v>0.29316125849854502</c:v>
                </c:pt>
                <c:pt idx="38" formatCode="0.0">
                  <c:v>0.30400088146898002</c:v>
                </c:pt>
                <c:pt idx="39" formatCode="0.0">
                  <c:v>0.33704999992590068</c:v>
                </c:pt>
                <c:pt idx="40" formatCode="0.0">
                  <c:v>0.36839656417086436</c:v>
                </c:pt>
                <c:pt idx="41" formatCode="0.0">
                  <c:v>0.39122360884290303</c:v>
                </c:pt>
                <c:pt idx="42" formatCode="0.0">
                  <c:v>0.38293285803775134</c:v>
                </c:pt>
                <c:pt idx="43" formatCode="0.0">
                  <c:v>0.38291361175457528</c:v>
                </c:pt>
                <c:pt idx="44" formatCode="0.0">
                  <c:v>0.3951405697645603</c:v>
                </c:pt>
                <c:pt idx="45" formatCode="0.0">
                  <c:v>0.41271928940049035</c:v>
                </c:pt>
                <c:pt idx="46" formatCode="0.0">
                  <c:v>0.44667364067446708</c:v>
                </c:pt>
                <c:pt idx="47" formatCode="0.0">
                  <c:v>0.47036206864933633</c:v>
                </c:pt>
                <c:pt idx="48" formatCode="0.0">
                  <c:v>0.53487398062388003</c:v>
                </c:pt>
                <c:pt idx="49" formatCode="0.0">
                  <c:v>0.58096012452958934</c:v>
                </c:pt>
                <c:pt idx="50" formatCode="0.0">
                  <c:v>0.62697641966733031</c:v>
                </c:pt>
                <c:pt idx="51" formatCode="0.0">
                  <c:v>0.64394155714626</c:v>
                </c:pt>
                <c:pt idx="52" formatCode="0.0">
                  <c:v>0.63090275391653394</c:v>
                </c:pt>
                <c:pt idx="53" formatCode="0.0">
                  <c:v>0.59338042733724172</c:v>
                </c:pt>
                <c:pt idx="54" formatCode="0.0">
                  <c:v>0.580337034473834</c:v>
                </c:pt>
                <c:pt idx="55" formatCode="0.0">
                  <c:v>0.58352962650117068</c:v>
                </c:pt>
                <c:pt idx="56" formatCode="0.0">
                  <c:v>0.62293486132779141</c:v>
                </c:pt>
                <c:pt idx="57" formatCode="0.0">
                  <c:v>0.57485981757733473</c:v>
                </c:pt>
                <c:pt idx="58" formatCode="0.0">
                  <c:v>0.56762720713386561</c:v>
                </c:pt>
                <c:pt idx="59" formatCode="0.0">
                  <c:v>0.55327786946538904</c:v>
                </c:pt>
                <c:pt idx="60" formatCode="0.0">
                  <c:v>0.61287645121433831</c:v>
                </c:pt>
                <c:pt idx="61" formatCode="0.0">
                  <c:v>0.71506814957562792</c:v>
                </c:pt>
                <c:pt idx="62" formatCode="0.0">
                  <c:v>0.723777977838724</c:v>
                </c:pt>
                <c:pt idx="63" formatCode="0.0">
                  <c:v>0.7304789133142866</c:v>
                </c:pt>
                <c:pt idx="64" formatCode="0.0">
                  <c:v>0.65499886952628794</c:v>
                </c:pt>
                <c:pt idx="65" formatCode="0.0">
                  <c:v>0.66926400522697704</c:v>
                </c:pt>
                <c:pt idx="66" formatCode="0.0">
                  <c:v>0.72318146134415995</c:v>
                </c:pt>
                <c:pt idx="67" formatCode="0.0">
                  <c:v>0.76195090576648672</c:v>
                </c:pt>
                <c:pt idx="68" formatCode="0.0">
                  <c:v>0.79030098821718642</c:v>
                </c:pt>
                <c:pt idx="69" formatCode="0.0">
                  <c:v>0.81159779677448063</c:v>
                </c:pt>
                <c:pt idx="70" formatCode="0.0">
                  <c:v>0.8230473546896736</c:v>
                </c:pt>
                <c:pt idx="71" formatCode="0.0">
                  <c:v>0.81075143921295434</c:v>
                </c:pt>
                <c:pt idx="72" formatCode="0.0">
                  <c:v>0.80982093225065099</c:v>
                </c:pt>
                <c:pt idx="73" formatCode="0.0">
                  <c:v>0.7747837810594137</c:v>
                </c:pt>
                <c:pt idx="74" formatCode="0.0">
                  <c:v>0.7518579449448074</c:v>
                </c:pt>
                <c:pt idx="75" formatCode="0.0">
                  <c:v>0.71671210023367438</c:v>
                </c:pt>
                <c:pt idx="76" formatCode="0.0">
                  <c:v>0.72987766657063646</c:v>
                </c:pt>
                <c:pt idx="77" formatCode="0.0">
                  <c:v>0.78644256855383643</c:v>
                </c:pt>
                <c:pt idx="78" formatCode="0.0">
                  <c:v>0.81032212614897203</c:v>
                </c:pt>
                <c:pt idx="79" formatCode="0.0">
                  <c:v>0.79504635160912696</c:v>
                </c:pt>
                <c:pt idx="80" formatCode="0.0">
                  <c:v>0.72303752197046067</c:v>
                </c:pt>
                <c:pt idx="81" formatCode="0.0">
                  <c:v>0.66582673497848266</c:v>
                </c:pt>
              </c:numCache>
            </c:numRef>
          </c:val>
          <c:smooth val="0"/>
        </c:ser>
        <c:ser>
          <c:idx val="2"/>
          <c:order val="4"/>
          <c:tx>
            <c:strRef>
              <c:f>JOB!$G$5</c:f>
              <c:strCache>
                <c:ptCount val="1"/>
                <c:pt idx="0">
                  <c:v>Lämnat syss. fas  till subv. arb.</c:v>
                </c:pt>
              </c:strCache>
            </c:strRef>
          </c:tx>
          <c:spPr>
            <a:ln w="19050"/>
          </c:spPr>
          <c:marker>
            <c:symbol val="none"/>
          </c:marker>
          <c:cat>
            <c:numRef>
              <c:f>JOB!$A$6:$A$89</c:f>
              <c:numCache>
                <c:formatCode>m/d/yyyy</c:formatCode>
                <c:ptCount val="84"/>
                <c:pt idx="0">
                  <c:v>39083</c:v>
                </c:pt>
                <c:pt idx="1">
                  <c:v>39114</c:v>
                </c:pt>
                <c:pt idx="2">
                  <c:v>39142</c:v>
                </c:pt>
                <c:pt idx="3">
                  <c:v>39173</c:v>
                </c:pt>
                <c:pt idx="4">
                  <c:v>39203</c:v>
                </c:pt>
                <c:pt idx="5">
                  <c:v>39234</c:v>
                </c:pt>
                <c:pt idx="6">
                  <c:v>39264</c:v>
                </c:pt>
                <c:pt idx="7">
                  <c:v>39295</c:v>
                </c:pt>
                <c:pt idx="8">
                  <c:v>39326</c:v>
                </c:pt>
                <c:pt idx="9">
                  <c:v>39356</c:v>
                </c:pt>
                <c:pt idx="10">
                  <c:v>39387</c:v>
                </c:pt>
                <c:pt idx="11">
                  <c:v>39417</c:v>
                </c:pt>
                <c:pt idx="12">
                  <c:v>39448</c:v>
                </c:pt>
                <c:pt idx="13">
                  <c:v>39479</c:v>
                </c:pt>
                <c:pt idx="14">
                  <c:v>39508</c:v>
                </c:pt>
                <c:pt idx="15">
                  <c:v>39539</c:v>
                </c:pt>
                <c:pt idx="16">
                  <c:v>39569</c:v>
                </c:pt>
                <c:pt idx="17">
                  <c:v>39600</c:v>
                </c:pt>
                <c:pt idx="18">
                  <c:v>39630</c:v>
                </c:pt>
                <c:pt idx="19">
                  <c:v>39661</c:v>
                </c:pt>
                <c:pt idx="20">
                  <c:v>39692</c:v>
                </c:pt>
                <c:pt idx="21">
                  <c:v>39722</c:v>
                </c:pt>
                <c:pt idx="22">
                  <c:v>39753</c:v>
                </c:pt>
                <c:pt idx="23">
                  <c:v>39783</c:v>
                </c:pt>
                <c:pt idx="24">
                  <c:v>39814</c:v>
                </c:pt>
                <c:pt idx="25">
                  <c:v>39845</c:v>
                </c:pt>
                <c:pt idx="26">
                  <c:v>39873</c:v>
                </c:pt>
                <c:pt idx="27">
                  <c:v>39904</c:v>
                </c:pt>
                <c:pt idx="28">
                  <c:v>39934</c:v>
                </c:pt>
                <c:pt idx="29">
                  <c:v>39965</c:v>
                </c:pt>
                <c:pt idx="30">
                  <c:v>39995</c:v>
                </c:pt>
                <c:pt idx="31">
                  <c:v>40026</c:v>
                </c:pt>
                <c:pt idx="32">
                  <c:v>40057</c:v>
                </c:pt>
                <c:pt idx="33">
                  <c:v>40087</c:v>
                </c:pt>
                <c:pt idx="34">
                  <c:v>40118</c:v>
                </c:pt>
                <c:pt idx="35">
                  <c:v>40148</c:v>
                </c:pt>
                <c:pt idx="36">
                  <c:v>40179</c:v>
                </c:pt>
                <c:pt idx="37">
                  <c:v>40210</c:v>
                </c:pt>
                <c:pt idx="38">
                  <c:v>40238</c:v>
                </c:pt>
                <c:pt idx="39">
                  <c:v>40269</c:v>
                </c:pt>
                <c:pt idx="40">
                  <c:v>40299</c:v>
                </c:pt>
                <c:pt idx="41">
                  <c:v>40330</c:v>
                </c:pt>
                <c:pt idx="42">
                  <c:v>40360</c:v>
                </c:pt>
                <c:pt idx="43">
                  <c:v>40391</c:v>
                </c:pt>
                <c:pt idx="44">
                  <c:v>40422</c:v>
                </c:pt>
                <c:pt idx="45">
                  <c:v>40452</c:v>
                </c:pt>
                <c:pt idx="46">
                  <c:v>40483</c:v>
                </c:pt>
                <c:pt idx="47">
                  <c:v>40513</c:v>
                </c:pt>
                <c:pt idx="48">
                  <c:v>40544</c:v>
                </c:pt>
                <c:pt idx="49">
                  <c:v>40575</c:v>
                </c:pt>
                <c:pt idx="50">
                  <c:v>40603</c:v>
                </c:pt>
                <c:pt idx="51">
                  <c:v>40634</c:v>
                </c:pt>
                <c:pt idx="52">
                  <c:v>40664</c:v>
                </c:pt>
                <c:pt idx="53">
                  <c:v>40695</c:v>
                </c:pt>
                <c:pt idx="54">
                  <c:v>40725</c:v>
                </c:pt>
                <c:pt idx="55">
                  <c:v>40756</c:v>
                </c:pt>
                <c:pt idx="56">
                  <c:v>40787</c:v>
                </c:pt>
                <c:pt idx="57">
                  <c:v>40817</c:v>
                </c:pt>
                <c:pt idx="58">
                  <c:v>40848</c:v>
                </c:pt>
                <c:pt idx="59">
                  <c:v>40878</c:v>
                </c:pt>
                <c:pt idx="60">
                  <c:v>40909</c:v>
                </c:pt>
                <c:pt idx="61">
                  <c:v>40940</c:v>
                </c:pt>
                <c:pt idx="62">
                  <c:v>40969</c:v>
                </c:pt>
                <c:pt idx="63">
                  <c:v>41000</c:v>
                </c:pt>
                <c:pt idx="64">
                  <c:v>41030</c:v>
                </c:pt>
                <c:pt idx="65">
                  <c:v>41061</c:v>
                </c:pt>
                <c:pt idx="66">
                  <c:v>41091</c:v>
                </c:pt>
                <c:pt idx="67">
                  <c:v>41122</c:v>
                </c:pt>
                <c:pt idx="68">
                  <c:v>41153</c:v>
                </c:pt>
                <c:pt idx="69">
                  <c:v>41183</c:v>
                </c:pt>
                <c:pt idx="70">
                  <c:v>41214</c:v>
                </c:pt>
                <c:pt idx="71">
                  <c:v>41244</c:v>
                </c:pt>
                <c:pt idx="72">
                  <c:v>41275</c:v>
                </c:pt>
                <c:pt idx="73">
                  <c:v>41306</c:v>
                </c:pt>
                <c:pt idx="74">
                  <c:v>41334</c:v>
                </c:pt>
                <c:pt idx="75">
                  <c:v>41365</c:v>
                </c:pt>
                <c:pt idx="76">
                  <c:v>41395</c:v>
                </c:pt>
                <c:pt idx="77">
                  <c:v>41426</c:v>
                </c:pt>
                <c:pt idx="78">
                  <c:v>41456</c:v>
                </c:pt>
                <c:pt idx="79">
                  <c:v>41487</c:v>
                </c:pt>
                <c:pt idx="80">
                  <c:v>41518</c:v>
                </c:pt>
                <c:pt idx="81">
                  <c:v>41548</c:v>
                </c:pt>
                <c:pt idx="82">
                  <c:v>41579</c:v>
                </c:pt>
                <c:pt idx="83">
                  <c:v>41609</c:v>
                </c:pt>
              </c:numCache>
            </c:numRef>
          </c:cat>
          <c:val>
            <c:numRef>
              <c:f>JOB!$G$6:$G$89</c:f>
              <c:numCache>
                <c:formatCode>General</c:formatCode>
                <c:ptCount val="84"/>
                <c:pt idx="31" formatCode="0.0">
                  <c:v>0.33326920214262601</c:v>
                </c:pt>
                <c:pt idx="32" formatCode="0.0">
                  <c:v>0.39528340248267235</c:v>
                </c:pt>
                <c:pt idx="33" formatCode="0.0">
                  <c:v>0.47329486270636628</c:v>
                </c:pt>
                <c:pt idx="34" formatCode="0.0">
                  <c:v>0.46556879578868066</c:v>
                </c:pt>
                <c:pt idx="35" formatCode="0.0">
                  <c:v>0.53172978981620167</c:v>
                </c:pt>
                <c:pt idx="36" formatCode="0.0">
                  <c:v>0.57976867789410003</c:v>
                </c:pt>
                <c:pt idx="37" formatCode="0.0">
                  <c:v>0.63257980658675139</c:v>
                </c:pt>
                <c:pt idx="38" formatCode="0.0">
                  <c:v>0.66973166711074006</c:v>
                </c:pt>
                <c:pt idx="39" formatCode="0.0">
                  <c:v>0.67481528490987064</c:v>
                </c:pt>
                <c:pt idx="40" formatCode="0.0">
                  <c:v>0.68716113658144329</c:v>
                </c:pt>
                <c:pt idx="41" formatCode="0.0">
                  <c:v>0.71835688793922803</c:v>
                </c:pt>
                <c:pt idx="42" formatCode="0.0">
                  <c:v>0.73465782279458336</c:v>
                </c:pt>
                <c:pt idx="43" formatCode="0.0">
                  <c:v>0.75371570725958625</c:v>
                </c:pt>
                <c:pt idx="44" formatCode="0.0">
                  <c:v>0.7648025858258386</c:v>
                </c:pt>
                <c:pt idx="45" formatCode="0.0">
                  <c:v>0.80889216342031134</c:v>
                </c:pt>
                <c:pt idx="46" formatCode="0.0">
                  <c:v>0.84764301834993372</c:v>
                </c:pt>
                <c:pt idx="47" formatCode="0.0">
                  <c:v>0.88557454739077368</c:v>
                </c:pt>
                <c:pt idx="48" formatCode="0.0">
                  <c:v>0.92873646067654503</c:v>
                </c:pt>
                <c:pt idx="49" formatCode="0.0">
                  <c:v>0.93522840823333331</c:v>
                </c:pt>
                <c:pt idx="50" formatCode="0.0">
                  <c:v>0.97617864785883146</c:v>
                </c:pt>
                <c:pt idx="51" formatCode="0.0">
                  <c:v>1.0671305195505816</c:v>
                </c:pt>
                <c:pt idx="52" formatCode="0.0">
                  <c:v>1.1727213253471866</c:v>
                </c:pt>
                <c:pt idx="53" formatCode="0.0">
                  <c:v>1.2083555452257999</c:v>
                </c:pt>
                <c:pt idx="54" formatCode="0.0">
                  <c:v>1.2467720765499999</c:v>
                </c:pt>
                <c:pt idx="55" formatCode="0.0">
                  <c:v>1.2892283655628065</c:v>
                </c:pt>
                <c:pt idx="56" formatCode="0.0">
                  <c:v>1.3772418427016231</c:v>
                </c:pt>
                <c:pt idx="57" formatCode="0.0">
                  <c:v>1.3778218825739568</c:v>
                </c:pt>
                <c:pt idx="58" formatCode="0.0">
                  <c:v>1.3468116896245768</c:v>
                </c:pt>
                <c:pt idx="59" formatCode="0.0">
                  <c:v>1.2828124196171033</c:v>
                </c:pt>
                <c:pt idx="60" formatCode="0.0">
                  <c:v>1.2855265381256133</c:v>
                </c:pt>
                <c:pt idx="61" formatCode="0.0">
                  <c:v>1.3348948135998899</c:v>
                </c:pt>
                <c:pt idx="62" formatCode="0.0">
                  <c:v>1.4201646352680966</c:v>
                </c:pt>
                <c:pt idx="63" formatCode="0.0">
                  <c:v>1.4589643075176832</c:v>
                </c:pt>
                <c:pt idx="64" formatCode="0.0">
                  <c:v>1.4621229586875064</c:v>
                </c:pt>
                <c:pt idx="65" formatCode="0.0">
                  <c:v>1.5457167969961301</c:v>
                </c:pt>
                <c:pt idx="66" formatCode="0.0">
                  <c:v>1.68558932037927</c:v>
                </c:pt>
                <c:pt idx="67" formatCode="0.0">
                  <c:v>1.7564031965004467</c:v>
                </c:pt>
                <c:pt idx="68" formatCode="0.0">
                  <c:v>1.8041224166155001</c:v>
                </c:pt>
                <c:pt idx="69" formatCode="0.0">
                  <c:v>1.8509795461901402</c:v>
                </c:pt>
                <c:pt idx="70" formatCode="0.0">
                  <c:v>2.0249618892763199</c:v>
                </c:pt>
                <c:pt idx="71" formatCode="0.0">
                  <c:v>2.1953199567769599</c:v>
                </c:pt>
                <c:pt idx="72" formatCode="0.0">
                  <c:v>2.3001635351799368</c:v>
                </c:pt>
                <c:pt idx="73" formatCode="0.0">
                  <c:v>2.3720334796271465</c:v>
                </c:pt>
                <c:pt idx="74" formatCode="0.0">
                  <c:v>2.3364372422141231</c:v>
                </c:pt>
                <c:pt idx="75" formatCode="0.0">
                  <c:v>2.3589364385068765</c:v>
                </c:pt>
                <c:pt idx="76" formatCode="0.0">
                  <c:v>2.3582981507242766</c:v>
                </c:pt>
                <c:pt idx="77" formatCode="0.0">
                  <c:v>2.326642534464733</c:v>
                </c:pt>
                <c:pt idx="78" formatCode="0.0">
                  <c:v>2.2518531529063801</c:v>
                </c:pt>
                <c:pt idx="79" formatCode="0.0">
                  <c:v>2.0772366654819101</c:v>
                </c:pt>
                <c:pt idx="80" formatCode="0.0">
                  <c:v>2.0942463001115832</c:v>
                </c:pt>
                <c:pt idx="81" formatCode="0.0">
                  <c:v>2.2642440675472</c:v>
                </c:pt>
              </c:numCache>
            </c:numRef>
          </c:val>
          <c:smooth val="0"/>
        </c:ser>
        <c:dLbls>
          <c:showLegendKey val="0"/>
          <c:showVal val="0"/>
          <c:showCatName val="0"/>
          <c:showSerName val="0"/>
          <c:showPercent val="0"/>
          <c:showBubbleSize val="0"/>
        </c:dLbls>
        <c:marker val="1"/>
        <c:smooth val="0"/>
        <c:axId val="205506048"/>
        <c:axId val="205507584"/>
      </c:lineChart>
      <c:dateAx>
        <c:axId val="205506048"/>
        <c:scaling>
          <c:orientation val="minMax"/>
        </c:scaling>
        <c:delete val="0"/>
        <c:axPos val="b"/>
        <c:numFmt formatCode="yyyy;@" sourceLinked="0"/>
        <c:majorTickMark val="cross"/>
        <c:minorTickMark val="none"/>
        <c:tickLblPos val="nextTo"/>
        <c:spPr>
          <a:ln w="3175" cmpd="sng">
            <a:solidFill>
              <a:sysClr val="windowText" lastClr="000000">
                <a:lumMod val="100000"/>
              </a:sysClr>
            </a:solidFill>
          </a:ln>
        </c:spPr>
        <c:txPr>
          <a:bodyPr rot="0" vert="horz"/>
          <a:lstStyle/>
          <a:p>
            <a:pPr>
              <a:defRPr sz="700"/>
            </a:pPr>
            <a:endParaRPr lang="sv-SE"/>
          </a:p>
        </c:txPr>
        <c:crossAx val="205507584"/>
        <c:crosses val="autoZero"/>
        <c:auto val="1"/>
        <c:lblOffset val="100"/>
        <c:baseTimeUnit val="months"/>
        <c:majorUnit val="1"/>
        <c:majorTimeUnit val="years"/>
        <c:minorUnit val="6"/>
        <c:minorTimeUnit val="months"/>
      </c:dateAx>
      <c:valAx>
        <c:axId val="205507584"/>
        <c:scaling>
          <c:orientation val="minMax"/>
          <c:max val="4"/>
          <c:min val="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sz="700"/>
            </a:pPr>
            <a:endParaRPr lang="sv-SE"/>
          </a:p>
        </c:txPr>
        <c:crossAx val="205506048"/>
        <c:crossesAt val="1"/>
        <c:crossBetween val="midCat"/>
        <c:majorUnit val="1"/>
      </c:valAx>
      <c:spPr>
        <a:noFill/>
        <a:ln w="3175">
          <a:solidFill>
            <a:srgbClr val="000000"/>
          </a:solidFill>
          <a:prstDash val="solid"/>
        </a:ln>
      </c:spPr>
    </c:plotArea>
    <c:legend>
      <c:legendPos val="b"/>
      <c:layout>
        <c:manualLayout>
          <c:xMode val="edge"/>
          <c:yMode val="edge"/>
          <c:x val="0.12621794601803454"/>
          <c:y val="5.2631578947368418E-2"/>
          <c:w val="0.66958116581901916"/>
          <c:h val="0.2638247646865664"/>
        </c:manualLayout>
      </c:layout>
      <c:overlay val="0"/>
      <c:spPr>
        <a:noFill/>
        <a:ln w="25400">
          <a:noFill/>
        </a:ln>
        <a:effectLst/>
      </c:spPr>
      <c:txPr>
        <a:bodyPr/>
        <a:lstStyle/>
        <a:p>
          <a:pPr>
            <a:defRPr sz="700" baseline="0"/>
          </a:pPr>
          <a:endParaRPr lang="sv-SE"/>
        </a:p>
      </c:txPr>
    </c:legend>
    <c:plotVisOnly val="1"/>
    <c:dispBlanksAs val="gap"/>
    <c:showDLblsOverMax val="0"/>
  </c:chart>
  <c:spPr>
    <a:ln w="25400">
      <a:noFill/>
    </a:ln>
  </c:spPr>
  <c:txPr>
    <a:bodyPr/>
    <a:lstStyle/>
    <a:p>
      <a:pPr>
        <a:defRPr sz="810" baseline="0">
          <a:latin typeface="TradeGothic CondEighteen"/>
          <a:ea typeface="TradeGothic CondEighteen"/>
          <a:cs typeface="TradeGothic CondEighteen"/>
        </a:defRPr>
      </a:pPr>
      <a:endParaRPr lang="sv-SE"/>
    </a:p>
  </c:txPr>
  <c:externalData r:id="rId1">
    <c:autoUpdate val="0"/>
  </c:externalData>
</c:chartSpace>
</file>

<file path=word/charts/chart11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7994000749906256E-2"/>
          <c:y val="4.2526315789473683E-2"/>
          <c:w val="0.88256876981286425"/>
          <c:h val="0.86364446053938704"/>
        </c:manualLayout>
      </c:layout>
      <c:lineChart>
        <c:grouping val="standard"/>
        <c:varyColors val="0"/>
        <c:ser>
          <c:idx val="3"/>
          <c:order val="0"/>
          <c:tx>
            <c:strRef>
              <c:f>'Unga utflöde från jobbgarantin'!$B$5</c:f>
              <c:strCache>
                <c:ptCount val="1"/>
                <c:pt idx="0">
                  <c:v>Lämnat till jobb- och utvecklingsgarantin</c:v>
                </c:pt>
              </c:strCache>
            </c:strRef>
          </c:tx>
          <c:spPr>
            <a:ln w="12700">
              <a:solidFill>
                <a:srgbClr val="969696"/>
              </a:solidFill>
              <a:prstDash val="solid"/>
            </a:ln>
          </c:spPr>
          <c:marker>
            <c:symbol val="none"/>
          </c:marker>
          <c:cat>
            <c:numRef>
              <c:f>'Unga utflöde från jobbgarantin'!$A$7:$A$78</c:f>
              <c:numCache>
                <c:formatCode>m/d/yyyy</c:formatCode>
                <c:ptCount val="72"/>
                <c:pt idx="0">
                  <c:v>39448</c:v>
                </c:pt>
                <c:pt idx="1">
                  <c:v>39479</c:v>
                </c:pt>
                <c:pt idx="2">
                  <c:v>39508</c:v>
                </c:pt>
                <c:pt idx="3">
                  <c:v>39539</c:v>
                </c:pt>
                <c:pt idx="4">
                  <c:v>39569</c:v>
                </c:pt>
                <c:pt idx="5">
                  <c:v>39600</c:v>
                </c:pt>
                <c:pt idx="6">
                  <c:v>39630</c:v>
                </c:pt>
                <c:pt idx="7">
                  <c:v>39661</c:v>
                </c:pt>
                <c:pt idx="8">
                  <c:v>39692</c:v>
                </c:pt>
                <c:pt idx="9">
                  <c:v>39722</c:v>
                </c:pt>
                <c:pt idx="10">
                  <c:v>39753</c:v>
                </c:pt>
                <c:pt idx="11">
                  <c:v>39783</c:v>
                </c:pt>
                <c:pt idx="12">
                  <c:v>39814</c:v>
                </c:pt>
                <c:pt idx="13">
                  <c:v>39845</c:v>
                </c:pt>
                <c:pt idx="14">
                  <c:v>39873</c:v>
                </c:pt>
                <c:pt idx="15">
                  <c:v>39904</c:v>
                </c:pt>
                <c:pt idx="16">
                  <c:v>39934</c:v>
                </c:pt>
                <c:pt idx="17">
                  <c:v>39965</c:v>
                </c:pt>
                <c:pt idx="18">
                  <c:v>39995</c:v>
                </c:pt>
                <c:pt idx="19">
                  <c:v>40026</c:v>
                </c:pt>
                <c:pt idx="20">
                  <c:v>40057</c:v>
                </c:pt>
                <c:pt idx="21">
                  <c:v>40087</c:v>
                </c:pt>
                <c:pt idx="22">
                  <c:v>40118</c:v>
                </c:pt>
                <c:pt idx="23">
                  <c:v>40148</c:v>
                </c:pt>
                <c:pt idx="24">
                  <c:v>40179</c:v>
                </c:pt>
                <c:pt idx="25">
                  <c:v>40210</c:v>
                </c:pt>
                <c:pt idx="26">
                  <c:v>40238</c:v>
                </c:pt>
                <c:pt idx="27">
                  <c:v>40269</c:v>
                </c:pt>
                <c:pt idx="28">
                  <c:v>40299</c:v>
                </c:pt>
                <c:pt idx="29">
                  <c:v>40330</c:v>
                </c:pt>
                <c:pt idx="30">
                  <c:v>40360</c:v>
                </c:pt>
                <c:pt idx="31">
                  <c:v>40391</c:v>
                </c:pt>
                <c:pt idx="32">
                  <c:v>40422</c:v>
                </c:pt>
                <c:pt idx="33">
                  <c:v>40452</c:v>
                </c:pt>
                <c:pt idx="34">
                  <c:v>40483</c:v>
                </c:pt>
                <c:pt idx="35">
                  <c:v>40513</c:v>
                </c:pt>
                <c:pt idx="36">
                  <c:v>40544</c:v>
                </c:pt>
                <c:pt idx="37">
                  <c:v>40575</c:v>
                </c:pt>
                <c:pt idx="38">
                  <c:v>40603</c:v>
                </c:pt>
                <c:pt idx="39">
                  <c:v>40634</c:v>
                </c:pt>
                <c:pt idx="40">
                  <c:v>40664</c:v>
                </c:pt>
                <c:pt idx="41">
                  <c:v>40695</c:v>
                </c:pt>
                <c:pt idx="42">
                  <c:v>40725</c:v>
                </c:pt>
                <c:pt idx="43">
                  <c:v>40756</c:v>
                </c:pt>
                <c:pt idx="44">
                  <c:v>40787</c:v>
                </c:pt>
                <c:pt idx="45">
                  <c:v>40817</c:v>
                </c:pt>
                <c:pt idx="46">
                  <c:v>40848</c:v>
                </c:pt>
                <c:pt idx="47">
                  <c:v>40878</c:v>
                </c:pt>
                <c:pt idx="48">
                  <c:v>40909</c:v>
                </c:pt>
                <c:pt idx="49">
                  <c:v>40940</c:v>
                </c:pt>
                <c:pt idx="50">
                  <c:v>40969</c:v>
                </c:pt>
                <c:pt idx="51">
                  <c:v>41000</c:v>
                </c:pt>
                <c:pt idx="52">
                  <c:v>41030</c:v>
                </c:pt>
                <c:pt idx="53">
                  <c:v>41061</c:v>
                </c:pt>
                <c:pt idx="54">
                  <c:v>41091</c:v>
                </c:pt>
                <c:pt idx="55">
                  <c:v>41122</c:v>
                </c:pt>
                <c:pt idx="56">
                  <c:v>41153</c:v>
                </c:pt>
                <c:pt idx="57">
                  <c:v>41183</c:v>
                </c:pt>
                <c:pt idx="58">
                  <c:v>41214</c:v>
                </c:pt>
                <c:pt idx="59">
                  <c:v>41244</c:v>
                </c:pt>
                <c:pt idx="60">
                  <c:v>41275</c:v>
                </c:pt>
                <c:pt idx="61">
                  <c:v>41306</c:v>
                </c:pt>
                <c:pt idx="62">
                  <c:v>41334</c:v>
                </c:pt>
                <c:pt idx="63">
                  <c:v>41365</c:v>
                </c:pt>
                <c:pt idx="64">
                  <c:v>41395</c:v>
                </c:pt>
                <c:pt idx="65">
                  <c:v>41426</c:v>
                </c:pt>
                <c:pt idx="66">
                  <c:v>41456</c:v>
                </c:pt>
                <c:pt idx="67">
                  <c:v>41487</c:v>
                </c:pt>
                <c:pt idx="68">
                  <c:v>41518</c:v>
                </c:pt>
                <c:pt idx="69">
                  <c:v>41548</c:v>
                </c:pt>
                <c:pt idx="70">
                  <c:v>41579</c:v>
                </c:pt>
                <c:pt idx="71">
                  <c:v>41609</c:v>
                </c:pt>
              </c:numCache>
            </c:numRef>
          </c:cat>
          <c:val>
            <c:numRef>
              <c:f>'Unga utflöde från jobbgarantin'!$B$7:$B$78</c:f>
              <c:numCache>
                <c:formatCode>General</c:formatCode>
                <c:ptCount val="72"/>
                <c:pt idx="2" formatCode="0.0">
                  <c:v>5.5386439333333336E-2</c:v>
                </c:pt>
                <c:pt idx="3" formatCode="0.0">
                  <c:v>2.8808871999999999E-2</c:v>
                </c:pt>
                <c:pt idx="4" formatCode="0.0">
                  <c:v>-1.3340875E-2</c:v>
                </c:pt>
                <c:pt idx="5" formatCode="0.0">
                  <c:v>-1.6814385666666667E-2</c:v>
                </c:pt>
                <c:pt idx="6" formatCode="0.0">
                  <c:v>-8.4540036666666662E-3</c:v>
                </c:pt>
                <c:pt idx="7" formatCode="0.0">
                  <c:v>0</c:v>
                </c:pt>
                <c:pt idx="8" formatCode="0.0">
                  <c:v>3.8074073333333333E-2</c:v>
                </c:pt>
                <c:pt idx="9" formatCode="0.0">
                  <c:v>0.11140345666666666</c:v>
                </c:pt>
                <c:pt idx="10" formatCode="0.0">
                  <c:v>0.19925801333333334</c:v>
                </c:pt>
                <c:pt idx="11" formatCode="0.0">
                  <c:v>0.16758702466666667</c:v>
                </c:pt>
                <c:pt idx="12" formatCode="0.0">
                  <c:v>0.155619388</c:v>
                </c:pt>
                <c:pt idx="13" formatCode="0.0">
                  <c:v>0.14582583133333335</c:v>
                </c:pt>
                <c:pt idx="14" formatCode="0.0">
                  <c:v>0.25423515999999996</c:v>
                </c:pt>
                <c:pt idx="15" formatCode="0.0">
                  <c:v>0.39854435333333332</c:v>
                </c:pt>
                <c:pt idx="16" formatCode="0.0">
                  <c:v>0.55016783333333341</c:v>
                </c:pt>
                <c:pt idx="17" formatCode="0.0">
                  <c:v>0.70310408666666679</c:v>
                </c:pt>
                <c:pt idx="18" formatCode="0.0">
                  <c:v>0.80325602000000007</c:v>
                </c:pt>
                <c:pt idx="19" formatCode="0.0">
                  <c:v>0.99182404000000002</c:v>
                </c:pt>
                <c:pt idx="20" formatCode="0.0">
                  <c:v>1.0550108899999999</c:v>
                </c:pt>
                <c:pt idx="21" formatCode="0.0">
                  <c:v>1.1173849166666665</c:v>
                </c:pt>
                <c:pt idx="22" formatCode="0.0">
                  <c:v>1.1004263833333334</c:v>
                </c:pt>
                <c:pt idx="23" formatCode="0.0">
                  <c:v>1.1694911666666667</c:v>
                </c:pt>
                <c:pt idx="24" formatCode="0.0">
                  <c:v>1.2254027333333333</c:v>
                </c:pt>
                <c:pt idx="25" formatCode="0.0">
                  <c:v>1.2690349000000001</c:v>
                </c:pt>
                <c:pt idx="26" formatCode="0.0">
                  <c:v>1.3975622333333331</c:v>
                </c:pt>
                <c:pt idx="27" formatCode="0.0">
                  <c:v>1.5084305</c:v>
                </c:pt>
                <c:pt idx="28" formatCode="0.0">
                  <c:v>1.6467163666666667</c:v>
                </c:pt>
                <c:pt idx="29" formatCode="0.0">
                  <c:v>1.7668174999999999</c:v>
                </c:pt>
                <c:pt idx="30" formatCode="0.0">
                  <c:v>1.9009856666666665</c:v>
                </c:pt>
                <c:pt idx="31" formatCode="0.0">
                  <c:v>1.9564446666666668</c:v>
                </c:pt>
                <c:pt idx="32" formatCode="0.0">
                  <c:v>2.0394126666666668</c:v>
                </c:pt>
                <c:pt idx="33" formatCode="0.0">
                  <c:v>2.059187866666667</c:v>
                </c:pt>
                <c:pt idx="34" formatCode="0.0">
                  <c:v>2.1330679666666668</c:v>
                </c:pt>
                <c:pt idx="35" formatCode="0.0">
                  <c:v>2.1812029000000002</c:v>
                </c:pt>
                <c:pt idx="36" formatCode="0.0">
                  <c:v>2.3568485333333329</c:v>
                </c:pt>
                <c:pt idx="37" formatCode="0.0">
                  <c:v>2.4997854333333334</c:v>
                </c:pt>
                <c:pt idx="38" formatCode="0.0">
                  <c:v>2.5299050333333333</c:v>
                </c:pt>
                <c:pt idx="39" formatCode="0.0">
                  <c:v>2.4612273666666664</c:v>
                </c:pt>
                <c:pt idx="40" formatCode="0.0">
                  <c:v>2.3989632333333333</c:v>
                </c:pt>
                <c:pt idx="41" formatCode="0.0">
                  <c:v>2.3379289333333335</c:v>
                </c:pt>
                <c:pt idx="42" formatCode="0.0">
                  <c:v>2.2881338000000002</c:v>
                </c:pt>
                <c:pt idx="43" formatCode="0.0">
                  <c:v>2.2373018333333334</c:v>
                </c:pt>
                <c:pt idx="44" formatCode="0.0">
                  <c:v>2.2211363</c:v>
                </c:pt>
                <c:pt idx="45" formatCode="0.0">
                  <c:v>2.2026925333333334</c:v>
                </c:pt>
                <c:pt idx="46" formatCode="0.0">
                  <c:v>2.1941378</c:v>
                </c:pt>
                <c:pt idx="47" formatCode="0.0">
                  <c:v>2.2894574666666667</c:v>
                </c:pt>
                <c:pt idx="48" formatCode="0.0">
                  <c:v>2.2343929</c:v>
                </c:pt>
                <c:pt idx="49" formatCode="0.0">
                  <c:v>2.216852166666667</c:v>
                </c:pt>
                <c:pt idx="50" formatCode="0.0">
                  <c:v>2.1618914999999999</c:v>
                </c:pt>
                <c:pt idx="51" formatCode="0.0">
                  <c:v>2.1904922666666669</c:v>
                </c:pt>
                <c:pt idx="52" formatCode="0.0">
                  <c:v>2.1834323666666671</c:v>
                </c:pt>
                <c:pt idx="53" formatCode="0.0">
                  <c:v>2.1692278999999997</c:v>
                </c:pt>
                <c:pt idx="54" formatCode="0.0">
                  <c:v>2.2162532333333336</c:v>
                </c:pt>
                <c:pt idx="55" formatCode="0.0">
                  <c:v>2.2594948000000001</c:v>
                </c:pt>
                <c:pt idx="56" formatCode="0.0">
                  <c:v>2.2398625999999999</c:v>
                </c:pt>
                <c:pt idx="57" formatCode="0.0">
                  <c:v>2.3018686666666666</c:v>
                </c:pt>
                <c:pt idx="58" formatCode="0.0">
                  <c:v>2.3096977666666665</c:v>
                </c:pt>
                <c:pt idx="59" formatCode="0.0">
                  <c:v>2.3208663999999999</c:v>
                </c:pt>
                <c:pt idx="60" formatCode="0.0">
                  <c:v>2.3087234999999997</c:v>
                </c:pt>
                <c:pt idx="61" formatCode="0.0">
                  <c:v>2.3260571333333337</c:v>
                </c:pt>
                <c:pt idx="62" formatCode="0.0">
                  <c:v>2.318880266666667</c:v>
                </c:pt>
                <c:pt idx="63" formatCode="0.0">
                  <c:v>2.3305554666666666</c:v>
                </c:pt>
                <c:pt idx="64" formatCode="0.0">
                  <c:v>2.3509266333333332</c:v>
                </c:pt>
                <c:pt idx="65" formatCode="0.0">
                  <c:v>2.3717074666666664</c:v>
                </c:pt>
                <c:pt idx="66" formatCode="0.0">
                  <c:v>2.3514969666666663</c:v>
                </c:pt>
                <c:pt idx="67" formatCode="0.0">
                  <c:v>2.3398094999999999</c:v>
                </c:pt>
                <c:pt idx="68" formatCode="0.0">
                  <c:v>2.3669287000000003</c:v>
                </c:pt>
                <c:pt idx="69" formatCode="0.0">
                  <c:v>2.3360611666666666</c:v>
                </c:pt>
                <c:pt idx="70" formatCode="0.0">
                  <c:v>2.3438982333333338</c:v>
                </c:pt>
                <c:pt idx="71" formatCode="0.0">
                  <c:v>2.3409480000000005</c:v>
                </c:pt>
              </c:numCache>
            </c:numRef>
          </c:val>
          <c:smooth val="0"/>
        </c:ser>
        <c:ser>
          <c:idx val="0"/>
          <c:order val="1"/>
          <c:tx>
            <c:strRef>
              <c:f>'Unga utflöde från jobbgarantin'!$C$5</c:f>
              <c:strCache>
                <c:ptCount val="1"/>
                <c:pt idx="0">
                  <c:v>Lämnat  till osubv. arb. </c:v>
                </c:pt>
              </c:strCache>
            </c:strRef>
          </c:tx>
          <c:spPr>
            <a:ln w="12700">
              <a:solidFill>
                <a:srgbClr val="000000"/>
              </a:solidFill>
              <a:prstDash val="dashDot"/>
            </a:ln>
          </c:spPr>
          <c:marker>
            <c:symbol val="none"/>
          </c:marker>
          <c:cat>
            <c:numRef>
              <c:f>'Unga utflöde från jobbgarantin'!$A$7:$A$78</c:f>
              <c:numCache>
                <c:formatCode>m/d/yyyy</c:formatCode>
                <c:ptCount val="72"/>
                <c:pt idx="0">
                  <c:v>39448</c:v>
                </c:pt>
                <c:pt idx="1">
                  <c:v>39479</c:v>
                </c:pt>
                <c:pt idx="2">
                  <c:v>39508</c:v>
                </c:pt>
                <c:pt idx="3">
                  <c:v>39539</c:v>
                </c:pt>
                <c:pt idx="4">
                  <c:v>39569</c:v>
                </c:pt>
                <c:pt idx="5">
                  <c:v>39600</c:v>
                </c:pt>
                <c:pt idx="6">
                  <c:v>39630</c:v>
                </c:pt>
                <c:pt idx="7">
                  <c:v>39661</c:v>
                </c:pt>
                <c:pt idx="8">
                  <c:v>39692</c:v>
                </c:pt>
                <c:pt idx="9">
                  <c:v>39722</c:v>
                </c:pt>
                <c:pt idx="10">
                  <c:v>39753</c:v>
                </c:pt>
                <c:pt idx="11">
                  <c:v>39783</c:v>
                </c:pt>
                <c:pt idx="12">
                  <c:v>39814</c:v>
                </c:pt>
                <c:pt idx="13">
                  <c:v>39845</c:v>
                </c:pt>
                <c:pt idx="14">
                  <c:v>39873</c:v>
                </c:pt>
                <c:pt idx="15">
                  <c:v>39904</c:v>
                </c:pt>
                <c:pt idx="16">
                  <c:v>39934</c:v>
                </c:pt>
                <c:pt idx="17">
                  <c:v>39965</c:v>
                </c:pt>
                <c:pt idx="18">
                  <c:v>39995</c:v>
                </c:pt>
                <c:pt idx="19">
                  <c:v>40026</c:v>
                </c:pt>
                <c:pt idx="20">
                  <c:v>40057</c:v>
                </c:pt>
                <c:pt idx="21">
                  <c:v>40087</c:v>
                </c:pt>
                <c:pt idx="22">
                  <c:v>40118</c:v>
                </c:pt>
                <c:pt idx="23">
                  <c:v>40148</c:v>
                </c:pt>
                <c:pt idx="24">
                  <c:v>40179</c:v>
                </c:pt>
                <c:pt idx="25">
                  <c:v>40210</c:v>
                </c:pt>
                <c:pt idx="26">
                  <c:v>40238</c:v>
                </c:pt>
                <c:pt idx="27">
                  <c:v>40269</c:v>
                </c:pt>
                <c:pt idx="28">
                  <c:v>40299</c:v>
                </c:pt>
                <c:pt idx="29">
                  <c:v>40330</c:v>
                </c:pt>
                <c:pt idx="30">
                  <c:v>40360</c:v>
                </c:pt>
                <c:pt idx="31">
                  <c:v>40391</c:v>
                </c:pt>
                <c:pt idx="32">
                  <c:v>40422</c:v>
                </c:pt>
                <c:pt idx="33">
                  <c:v>40452</c:v>
                </c:pt>
                <c:pt idx="34">
                  <c:v>40483</c:v>
                </c:pt>
                <c:pt idx="35">
                  <c:v>40513</c:v>
                </c:pt>
                <c:pt idx="36">
                  <c:v>40544</c:v>
                </c:pt>
                <c:pt idx="37">
                  <c:v>40575</c:v>
                </c:pt>
                <c:pt idx="38">
                  <c:v>40603</c:v>
                </c:pt>
                <c:pt idx="39">
                  <c:v>40634</c:v>
                </c:pt>
                <c:pt idx="40">
                  <c:v>40664</c:v>
                </c:pt>
                <c:pt idx="41">
                  <c:v>40695</c:v>
                </c:pt>
                <c:pt idx="42">
                  <c:v>40725</c:v>
                </c:pt>
                <c:pt idx="43">
                  <c:v>40756</c:v>
                </c:pt>
                <c:pt idx="44">
                  <c:v>40787</c:v>
                </c:pt>
                <c:pt idx="45">
                  <c:v>40817</c:v>
                </c:pt>
                <c:pt idx="46">
                  <c:v>40848</c:v>
                </c:pt>
                <c:pt idx="47">
                  <c:v>40878</c:v>
                </c:pt>
                <c:pt idx="48">
                  <c:v>40909</c:v>
                </c:pt>
                <c:pt idx="49">
                  <c:v>40940</c:v>
                </c:pt>
                <c:pt idx="50">
                  <c:v>40969</c:v>
                </c:pt>
                <c:pt idx="51">
                  <c:v>41000</c:v>
                </c:pt>
                <c:pt idx="52">
                  <c:v>41030</c:v>
                </c:pt>
                <c:pt idx="53">
                  <c:v>41061</c:v>
                </c:pt>
                <c:pt idx="54">
                  <c:v>41091</c:v>
                </c:pt>
                <c:pt idx="55">
                  <c:v>41122</c:v>
                </c:pt>
                <c:pt idx="56">
                  <c:v>41153</c:v>
                </c:pt>
                <c:pt idx="57">
                  <c:v>41183</c:v>
                </c:pt>
                <c:pt idx="58">
                  <c:v>41214</c:v>
                </c:pt>
                <c:pt idx="59">
                  <c:v>41244</c:v>
                </c:pt>
                <c:pt idx="60">
                  <c:v>41275</c:v>
                </c:pt>
                <c:pt idx="61">
                  <c:v>41306</c:v>
                </c:pt>
                <c:pt idx="62">
                  <c:v>41334</c:v>
                </c:pt>
                <c:pt idx="63">
                  <c:v>41365</c:v>
                </c:pt>
                <c:pt idx="64">
                  <c:v>41395</c:v>
                </c:pt>
                <c:pt idx="65">
                  <c:v>41426</c:v>
                </c:pt>
                <c:pt idx="66">
                  <c:v>41456</c:v>
                </c:pt>
                <c:pt idx="67">
                  <c:v>41487</c:v>
                </c:pt>
                <c:pt idx="68">
                  <c:v>41518</c:v>
                </c:pt>
                <c:pt idx="69">
                  <c:v>41548</c:v>
                </c:pt>
                <c:pt idx="70">
                  <c:v>41579</c:v>
                </c:pt>
                <c:pt idx="71">
                  <c:v>41609</c:v>
                </c:pt>
              </c:numCache>
            </c:numRef>
          </c:cat>
          <c:val>
            <c:numRef>
              <c:f>'Unga utflöde från jobbgarantin'!$C$7:$C$78</c:f>
              <c:numCache>
                <c:formatCode>General</c:formatCode>
                <c:ptCount val="72"/>
                <c:pt idx="2" formatCode="0.0">
                  <c:v>5.9091695333333334</c:v>
                </c:pt>
                <c:pt idx="3" formatCode="0.0">
                  <c:v>6.0212344666666668</c:v>
                </c:pt>
                <c:pt idx="4" formatCode="0.0">
                  <c:v>5.9379341333333331</c:v>
                </c:pt>
                <c:pt idx="5" formatCode="0.0">
                  <c:v>5.8541553333333338</c:v>
                </c:pt>
                <c:pt idx="6" formatCode="0.0">
                  <c:v>5.5439137999999959</c:v>
                </c:pt>
                <c:pt idx="7" formatCode="0.0">
                  <c:v>5.3524402999999934</c:v>
                </c:pt>
                <c:pt idx="8" formatCode="0.0">
                  <c:v>5.1879929333333266</c:v>
                </c:pt>
                <c:pt idx="9" formatCode="0.0">
                  <c:v>5.0984084333333293</c:v>
                </c:pt>
                <c:pt idx="10" formatCode="0.0">
                  <c:v>4.9553744999999996</c:v>
                </c:pt>
                <c:pt idx="11" formatCode="0.0">
                  <c:v>4.8467071333333331</c:v>
                </c:pt>
                <c:pt idx="12" formatCode="0.0">
                  <c:v>4.7042977333333331</c:v>
                </c:pt>
                <c:pt idx="13" formatCode="0.0">
                  <c:v>4.1024794666666669</c:v>
                </c:pt>
                <c:pt idx="14" formatCode="0.0">
                  <c:v>3.4615976333333336</c:v>
                </c:pt>
                <c:pt idx="15" formatCode="0.0">
                  <c:v>2.9120531333333335</c:v>
                </c:pt>
                <c:pt idx="16" formatCode="0.0">
                  <c:v>2.9524463000000001</c:v>
                </c:pt>
                <c:pt idx="17" formatCode="0.0">
                  <c:v>3.1225889333333332</c:v>
                </c:pt>
                <c:pt idx="18" formatCode="0.0">
                  <c:v>3.372502166666667</c:v>
                </c:pt>
                <c:pt idx="19" formatCode="0.0">
                  <c:v>3.5708070333333333</c:v>
                </c:pt>
                <c:pt idx="20" formatCode="0.0">
                  <c:v>3.7330206333333336</c:v>
                </c:pt>
                <c:pt idx="21" formatCode="0.0">
                  <c:v>3.8674835333333331</c:v>
                </c:pt>
                <c:pt idx="22" formatCode="0.0">
                  <c:v>4.0467881666666665</c:v>
                </c:pt>
                <c:pt idx="23" formatCode="0.0">
                  <c:v>4.1127302333333295</c:v>
                </c:pt>
                <c:pt idx="24" formatCode="0.0">
                  <c:v>4.2800621333333302</c:v>
                </c:pt>
                <c:pt idx="25" formatCode="0.0">
                  <c:v>4.4189526999999957</c:v>
                </c:pt>
                <c:pt idx="26" formatCode="0.0">
                  <c:v>4.7685006999999997</c:v>
                </c:pt>
                <c:pt idx="27" formatCode="0.0">
                  <c:v>5.0214613999999997</c:v>
                </c:pt>
                <c:pt idx="28" formatCode="0.0">
                  <c:v>5.3275328666666661</c:v>
                </c:pt>
                <c:pt idx="29" formatCode="0.0">
                  <c:v>5.4938256999999995</c:v>
                </c:pt>
                <c:pt idx="30" formatCode="0.0">
                  <c:v>5.7757065333333335</c:v>
                </c:pt>
                <c:pt idx="31" formatCode="0.0">
                  <c:v>6.1684702333333332</c:v>
                </c:pt>
                <c:pt idx="32" formatCode="0.0">
                  <c:v>6.5216562333333341</c:v>
                </c:pt>
                <c:pt idx="33" formatCode="0.0">
                  <c:v>6.7621378999999999</c:v>
                </c:pt>
                <c:pt idx="34" formatCode="0.0">
                  <c:v>6.9884291000000003</c:v>
                </c:pt>
                <c:pt idx="35" formatCode="0.0">
                  <c:v>7.3111843999999993</c:v>
                </c:pt>
                <c:pt idx="36" formatCode="0.0">
                  <c:v>7.5331169666666673</c:v>
                </c:pt>
                <c:pt idx="37" formatCode="0.0">
                  <c:v>7.5591375333333337</c:v>
                </c:pt>
                <c:pt idx="38" formatCode="0.0">
                  <c:v>7.4425214333333329</c:v>
                </c:pt>
                <c:pt idx="39" formatCode="0.0">
                  <c:v>7.2390287666666664</c:v>
                </c:pt>
                <c:pt idx="40" formatCode="0.0">
                  <c:v>7.0995991333333324</c:v>
                </c:pt>
                <c:pt idx="41" formatCode="0.0">
                  <c:v>6.8249595666666663</c:v>
                </c:pt>
                <c:pt idx="42" formatCode="0.0">
                  <c:v>6.6324276333333332</c:v>
                </c:pt>
                <c:pt idx="43" formatCode="0.0">
                  <c:v>6.4231718333333339</c:v>
                </c:pt>
                <c:pt idx="44" formatCode="0.0">
                  <c:v>6.3817369666666677</c:v>
                </c:pt>
                <c:pt idx="45" formatCode="0.0">
                  <c:v>6.3170983666666674</c:v>
                </c:pt>
                <c:pt idx="46" formatCode="0.0">
                  <c:v>6.0961281333333339</c:v>
                </c:pt>
                <c:pt idx="47" formatCode="0.0">
                  <c:v>6.0546384000000009</c:v>
                </c:pt>
                <c:pt idx="48" formatCode="0.0">
                  <c:v>6.0776063666666671</c:v>
                </c:pt>
                <c:pt idx="49" formatCode="0.0">
                  <c:v>6.2400784000000007</c:v>
                </c:pt>
                <c:pt idx="50" formatCode="0.0">
                  <c:v>6.2719715333333328</c:v>
                </c:pt>
                <c:pt idx="51" formatCode="0.0">
                  <c:v>6.2272143</c:v>
                </c:pt>
                <c:pt idx="52" formatCode="0.0">
                  <c:v>6.2251887666666663</c:v>
                </c:pt>
                <c:pt idx="53" formatCode="0.0">
                  <c:v>6.2773042999999999</c:v>
                </c:pt>
                <c:pt idx="54" formatCode="0.0">
                  <c:v>6.4143021333333339</c:v>
                </c:pt>
                <c:pt idx="55" formatCode="0.0">
                  <c:v>6.4454405333333327</c:v>
                </c:pt>
                <c:pt idx="56" formatCode="0.0">
                  <c:v>6.4096926666666674</c:v>
                </c:pt>
                <c:pt idx="57" formatCode="0.0">
                  <c:v>6.6046531666666661</c:v>
                </c:pt>
                <c:pt idx="58" formatCode="0.0">
                  <c:v>6.9622759000000007</c:v>
                </c:pt>
                <c:pt idx="59" formatCode="0.0">
                  <c:v>7.1924512333333332</c:v>
                </c:pt>
                <c:pt idx="60" formatCode="0.0">
                  <c:v>7.2828429666666663</c:v>
                </c:pt>
                <c:pt idx="61" formatCode="0.0">
                  <c:v>7.2125658000000001</c:v>
                </c:pt>
                <c:pt idx="62" formatCode="0.0">
                  <c:v>7.2334157999999995</c:v>
                </c:pt>
                <c:pt idx="63" formatCode="0.0">
                  <c:v>7.3590124333333335</c:v>
                </c:pt>
                <c:pt idx="64" formatCode="0.0">
                  <c:v>7.429493533333333</c:v>
                </c:pt>
                <c:pt idx="65" formatCode="0.0">
                  <c:v>7.5058400333333326</c:v>
                </c:pt>
                <c:pt idx="66" formatCode="0.0">
                  <c:v>7.4361091666666654</c:v>
                </c:pt>
                <c:pt idx="67" formatCode="0.0">
                  <c:v>7.4084958999999992</c:v>
                </c:pt>
                <c:pt idx="68" formatCode="0.0">
                  <c:v>7.4257792999999994</c:v>
                </c:pt>
                <c:pt idx="69" formatCode="0.0">
                  <c:v>7.3460480666666674</c:v>
                </c:pt>
              </c:numCache>
            </c:numRef>
          </c:val>
          <c:smooth val="0"/>
        </c:ser>
        <c:ser>
          <c:idx val="1"/>
          <c:order val="2"/>
          <c:tx>
            <c:strRef>
              <c:f>'Unga utflöde från jobbgarantin'!$D$5</c:f>
              <c:strCache>
                <c:ptCount val="1"/>
                <c:pt idx="0">
                  <c:v>Lämnat  till subv. arb. </c:v>
                </c:pt>
              </c:strCache>
            </c:strRef>
          </c:tx>
          <c:spPr>
            <a:ln w="25400">
              <a:solidFill>
                <a:srgbClr val="000000"/>
              </a:solidFill>
              <a:prstDash val="solid"/>
            </a:ln>
          </c:spPr>
          <c:marker>
            <c:symbol val="none"/>
          </c:marker>
          <c:cat>
            <c:numRef>
              <c:f>'Unga utflöde från jobbgarantin'!$A$7:$A$78</c:f>
              <c:numCache>
                <c:formatCode>m/d/yyyy</c:formatCode>
                <c:ptCount val="72"/>
                <c:pt idx="0">
                  <c:v>39448</c:v>
                </c:pt>
                <c:pt idx="1">
                  <c:v>39479</c:v>
                </c:pt>
                <c:pt idx="2">
                  <c:v>39508</c:v>
                </c:pt>
                <c:pt idx="3">
                  <c:v>39539</c:v>
                </c:pt>
                <c:pt idx="4">
                  <c:v>39569</c:v>
                </c:pt>
                <c:pt idx="5">
                  <c:v>39600</c:v>
                </c:pt>
                <c:pt idx="6">
                  <c:v>39630</c:v>
                </c:pt>
                <c:pt idx="7">
                  <c:v>39661</c:v>
                </c:pt>
                <c:pt idx="8">
                  <c:v>39692</c:v>
                </c:pt>
                <c:pt idx="9">
                  <c:v>39722</c:v>
                </c:pt>
                <c:pt idx="10">
                  <c:v>39753</c:v>
                </c:pt>
                <c:pt idx="11">
                  <c:v>39783</c:v>
                </c:pt>
                <c:pt idx="12">
                  <c:v>39814</c:v>
                </c:pt>
                <c:pt idx="13">
                  <c:v>39845</c:v>
                </c:pt>
                <c:pt idx="14">
                  <c:v>39873</c:v>
                </c:pt>
                <c:pt idx="15">
                  <c:v>39904</c:v>
                </c:pt>
                <c:pt idx="16">
                  <c:v>39934</c:v>
                </c:pt>
                <c:pt idx="17">
                  <c:v>39965</c:v>
                </c:pt>
                <c:pt idx="18">
                  <c:v>39995</c:v>
                </c:pt>
                <c:pt idx="19">
                  <c:v>40026</c:v>
                </c:pt>
                <c:pt idx="20">
                  <c:v>40057</c:v>
                </c:pt>
                <c:pt idx="21">
                  <c:v>40087</c:v>
                </c:pt>
                <c:pt idx="22">
                  <c:v>40118</c:v>
                </c:pt>
                <c:pt idx="23">
                  <c:v>40148</c:v>
                </c:pt>
                <c:pt idx="24">
                  <c:v>40179</c:v>
                </c:pt>
                <c:pt idx="25">
                  <c:v>40210</c:v>
                </c:pt>
                <c:pt idx="26">
                  <c:v>40238</c:v>
                </c:pt>
                <c:pt idx="27">
                  <c:v>40269</c:v>
                </c:pt>
                <c:pt idx="28">
                  <c:v>40299</c:v>
                </c:pt>
                <c:pt idx="29">
                  <c:v>40330</c:v>
                </c:pt>
                <c:pt idx="30">
                  <c:v>40360</c:v>
                </c:pt>
                <c:pt idx="31">
                  <c:v>40391</c:v>
                </c:pt>
                <c:pt idx="32">
                  <c:v>40422</c:v>
                </c:pt>
                <c:pt idx="33">
                  <c:v>40452</c:v>
                </c:pt>
                <c:pt idx="34">
                  <c:v>40483</c:v>
                </c:pt>
                <c:pt idx="35">
                  <c:v>40513</c:v>
                </c:pt>
                <c:pt idx="36">
                  <c:v>40544</c:v>
                </c:pt>
                <c:pt idx="37">
                  <c:v>40575</c:v>
                </c:pt>
                <c:pt idx="38">
                  <c:v>40603</c:v>
                </c:pt>
                <c:pt idx="39">
                  <c:v>40634</c:v>
                </c:pt>
                <c:pt idx="40">
                  <c:v>40664</c:v>
                </c:pt>
                <c:pt idx="41">
                  <c:v>40695</c:v>
                </c:pt>
                <c:pt idx="42">
                  <c:v>40725</c:v>
                </c:pt>
                <c:pt idx="43">
                  <c:v>40756</c:v>
                </c:pt>
                <c:pt idx="44">
                  <c:v>40787</c:v>
                </c:pt>
                <c:pt idx="45">
                  <c:v>40817</c:v>
                </c:pt>
                <c:pt idx="46">
                  <c:v>40848</c:v>
                </c:pt>
                <c:pt idx="47">
                  <c:v>40878</c:v>
                </c:pt>
                <c:pt idx="48">
                  <c:v>40909</c:v>
                </c:pt>
                <c:pt idx="49">
                  <c:v>40940</c:v>
                </c:pt>
                <c:pt idx="50">
                  <c:v>40969</c:v>
                </c:pt>
                <c:pt idx="51">
                  <c:v>41000</c:v>
                </c:pt>
                <c:pt idx="52">
                  <c:v>41030</c:v>
                </c:pt>
                <c:pt idx="53">
                  <c:v>41061</c:v>
                </c:pt>
                <c:pt idx="54">
                  <c:v>41091</c:v>
                </c:pt>
                <c:pt idx="55">
                  <c:v>41122</c:v>
                </c:pt>
                <c:pt idx="56">
                  <c:v>41153</c:v>
                </c:pt>
                <c:pt idx="57">
                  <c:v>41183</c:v>
                </c:pt>
                <c:pt idx="58">
                  <c:v>41214</c:v>
                </c:pt>
                <c:pt idx="59">
                  <c:v>41244</c:v>
                </c:pt>
                <c:pt idx="60">
                  <c:v>41275</c:v>
                </c:pt>
                <c:pt idx="61">
                  <c:v>41306</c:v>
                </c:pt>
                <c:pt idx="62">
                  <c:v>41334</c:v>
                </c:pt>
                <c:pt idx="63">
                  <c:v>41365</c:v>
                </c:pt>
                <c:pt idx="64">
                  <c:v>41395</c:v>
                </c:pt>
                <c:pt idx="65">
                  <c:v>41426</c:v>
                </c:pt>
                <c:pt idx="66">
                  <c:v>41456</c:v>
                </c:pt>
                <c:pt idx="67">
                  <c:v>41487</c:v>
                </c:pt>
                <c:pt idx="68">
                  <c:v>41518</c:v>
                </c:pt>
                <c:pt idx="69">
                  <c:v>41548</c:v>
                </c:pt>
                <c:pt idx="70">
                  <c:v>41579</c:v>
                </c:pt>
                <c:pt idx="71">
                  <c:v>41609</c:v>
                </c:pt>
              </c:numCache>
            </c:numRef>
          </c:cat>
          <c:val>
            <c:numRef>
              <c:f>'Unga utflöde från jobbgarantin'!$D$7:$D$78</c:f>
              <c:numCache>
                <c:formatCode>General</c:formatCode>
                <c:ptCount val="72"/>
                <c:pt idx="2" formatCode="0.0">
                  <c:v>0.78654955666666637</c:v>
                </c:pt>
                <c:pt idx="3" formatCode="0.0">
                  <c:v>0.92295845333333337</c:v>
                </c:pt>
                <c:pt idx="4" formatCode="0.0">
                  <c:v>0.8739592633333334</c:v>
                </c:pt>
                <c:pt idx="5" formatCode="0.0">
                  <c:v>0.83687685000000001</c:v>
                </c:pt>
                <c:pt idx="6" formatCode="0.0">
                  <c:v>0.78685362666666669</c:v>
                </c:pt>
                <c:pt idx="7" formatCode="0.0">
                  <c:v>0.7591296466666666</c:v>
                </c:pt>
                <c:pt idx="8" formatCode="0.0">
                  <c:v>0.7219352733333334</c:v>
                </c:pt>
                <c:pt idx="9" formatCode="0.0">
                  <c:v>0.6817383600000001</c:v>
                </c:pt>
                <c:pt idx="10" formatCode="0.0">
                  <c:v>0.65239075000000002</c:v>
                </c:pt>
                <c:pt idx="11" formatCode="0.0">
                  <c:v>0.60814928666666657</c:v>
                </c:pt>
                <c:pt idx="12" formatCode="0.0">
                  <c:v>0.56859871999999967</c:v>
                </c:pt>
                <c:pt idx="13" formatCode="0.0">
                  <c:v>0.535269103333333</c:v>
                </c:pt>
                <c:pt idx="14" formatCode="0.0">
                  <c:v>0.51473595999999977</c:v>
                </c:pt>
                <c:pt idx="15" formatCode="0.0">
                  <c:v>0.49679058999999998</c:v>
                </c:pt>
                <c:pt idx="16" formatCode="0.0">
                  <c:v>0.50804656999999998</c:v>
                </c:pt>
                <c:pt idx="17" formatCode="0.0">
                  <c:v>0.516549073333333</c:v>
                </c:pt>
                <c:pt idx="18" formatCode="0.0">
                  <c:v>0.530339853333333</c:v>
                </c:pt>
                <c:pt idx="19" formatCode="0.0">
                  <c:v>0.54818984333333298</c:v>
                </c:pt>
                <c:pt idx="20" formatCode="0.0">
                  <c:v>0.57876433666666671</c:v>
                </c:pt>
                <c:pt idx="21" formatCode="0.0">
                  <c:v>0.63380809999999999</c:v>
                </c:pt>
                <c:pt idx="22" formatCode="0.0">
                  <c:v>0.68198829000000005</c:v>
                </c:pt>
                <c:pt idx="23" formatCode="0.0">
                  <c:v>0.73228773333333341</c:v>
                </c:pt>
                <c:pt idx="24" formatCode="0.0">
                  <c:v>0.80998051666666671</c:v>
                </c:pt>
                <c:pt idx="25" formatCode="0.0">
                  <c:v>0.89001236000000006</c:v>
                </c:pt>
                <c:pt idx="26" formatCode="0.0">
                  <c:v>0.98083215999999995</c:v>
                </c:pt>
                <c:pt idx="27" formatCode="0.0">
                  <c:v>1.0552296333333333</c:v>
                </c:pt>
                <c:pt idx="28" formatCode="0.0">
                  <c:v>1.1094631666666668</c:v>
                </c:pt>
                <c:pt idx="29" formatCode="0.0">
                  <c:v>1.1664593666666667</c:v>
                </c:pt>
                <c:pt idx="30" formatCode="0.0">
                  <c:v>1.1977794666666668</c:v>
                </c:pt>
                <c:pt idx="31" formatCode="0.0">
                  <c:v>1.2453695333333334</c:v>
                </c:pt>
                <c:pt idx="32" formatCode="0.0">
                  <c:v>1.2671960666666668</c:v>
                </c:pt>
                <c:pt idx="33" formatCode="0.0">
                  <c:v>1.2759087333333332</c:v>
                </c:pt>
                <c:pt idx="34" formatCode="0.0">
                  <c:v>1.2736537333333333</c:v>
                </c:pt>
                <c:pt idx="35" formatCode="0.0">
                  <c:v>1.3034752666666665</c:v>
                </c:pt>
                <c:pt idx="36" formatCode="0.0">
                  <c:v>1.3183685000000001</c:v>
                </c:pt>
                <c:pt idx="37" formatCode="0.0">
                  <c:v>1.3090441666666666</c:v>
                </c:pt>
                <c:pt idx="38" formatCode="0.0">
                  <c:v>1.2532532000000001</c:v>
                </c:pt>
                <c:pt idx="39" formatCode="0.0">
                  <c:v>1.2044124666666667</c:v>
                </c:pt>
                <c:pt idx="40" formatCode="0.0">
                  <c:v>1.1845376999999999</c:v>
                </c:pt>
                <c:pt idx="41" formatCode="0.0">
                  <c:v>1.1477474000000001</c:v>
                </c:pt>
                <c:pt idx="42" formatCode="0.0">
                  <c:v>1.1114005666666666</c:v>
                </c:pt>
                <c:pt idx="43" formatCode="0.0">
                  <c:v>1.0693729000000001</c:v>
                </c:pt>
                <c:pt idx="44" formatCode="0.0">
                  <c:v>1.0428600666666668</c:v>
                </c:pt>
                <c:pt idx="45" formatCode="0.0">
                  <c:v>1.0230445733333333</c:v>
                </c:pt>
                <c:pt idx="46" formatCode="0.0">
                  <c:v>0.97848170000000001</c:v>
                </c:pt>
                <c:pt idx="47" formatCode="0.0">
                  <c:v>0.9540413533333334</c:v>
                </c:pt>
                <c:pt idx="48" formatCode="0.0">
                  <c:v>0.94457366666666653</c:v>
                </c:pt>
                <c:pt idx="49" formatCode="0.0">
                  <c:v>0.94361727333333334</c:v>
                </c:pt>
                <c:pt idx="50" formatCode="0.0">
                  <c:v>0.95361150000000006</c:v>
                </c:pt>
                <c:pt idx="51" formatCode="0.0">
                  <c:v>0.93894401333333333</c:v>
                </c:pt>
                <c:pt idx="52" formatCode="0.0">
                  <c:v>0.93012192000000005</c:v>
                </c:pt>
                <c:pt idx="53" formatCode="0.0">
                  <c:v>0.92936101999999998</c:v>
                </c:pt>
                <c:pt idx="54" formatCode="0.0">
                  <c:v>0.9607207866666666</c:v>
                </c:pt>
                <c:pt idx="55" formatCode="0.0">
                  <c:v>0.96948667000000011</c:v>
                </c:pt>
                <c:pt idx="56" formatCode="0.0">
                  <c:v>0.99116405666666674</c:v>
                </c:pt>
                <c:pt idx="57" formatCode="0.0">
                  <c:v>1.0178756233333333</c:v>
                </c:pt>
                <c:pt idx="58" formatCode="0.0">
                  <c:v>1.0863946</c:v>
                </c:pt>
                <c:pt idx="59" formatCode="0.0">
                  <c:v>1.1206595333333333</c:v>
                </c:pt>
                <c:pt idx="60" formatCode="0.0">
                  <c:v>1.1577212333333335</c:v>
                </c:pt>
                <c:pt idx="61" formatCode="0.0">
                  <c:v>1.1904957666666667</c:v>
                </c:pt>
                <c:pt idx="62" formatCode="0.0">
                  <c:v>1.2304673000000002</c:v>
                </c:pt>
                <c:pt idx="63" formatCode="0.0">
                  <c:v>1.2801153000000001</c:v>
                </c:pt>
                <c:pt idx="64" formatCode="0.0">
                  <c:v>1.3163364333333334</c:v>
                </c:pt>
                <c:pt idx="65" formatCode="0.0">
                  <c:v>1.3478889333333335</c:v>
                </c:pt>
                <c:pt idx="66" formatCode="0.0">
                  <c:v>1.3417447666666666</c:v>
                </c:pt>
                <c:pt idx="67" formatCode="0.0">
                  <c:v>1.3554769</c:v>
                </c:pt>
                <c:pt idx="68" formatCode="0.0">
                  <c:v>1.3511852</c:v>
                </c:pt>
                <c:pt idx="69" formatCode="0.0">
                  <c:v>1.3457101666666667</c:v>
                </c:pt>
              </c:numCache>
            </c:numRef>
          </c:val>
          <c:smooth val="0"/>
        </c:ser>
        <c:ser>
          <c:idx val="2"/>
          <c:order val="3"/>
          <c:tx>
            <c:strRef>
              <c:f>'Unga utflöde från jobbgarantin'!$E$5</c:f>
              <c:strCache>
                <c:ptCount val="1"/>
                <c:pt idx="0">
                  <c:v>Lämnat till reguljär utb. </c:v>
                </c:pt>
              </c:strCache>
            </c:strRef>
          </c:tx>
          <c:spPr>
            <a:ln w="12700">
              <a:solidFill>
                <a:srgbClr val="000000"/>
              </a:solidFill>
              <a:prstDash val="sysDash"/>
            </a:ln>
          </c:spPr>
          <c:marker>
            <c:symbol val="none"/>
          </c:marker>
          <c:cat>
            <c:numRef>
              <c:f>'Unga utflöde från jobbgarantin'!$A$7:$A$78</c:f>
              <c:numCache>
                <c:formatCode>m/d/yyyy</c:formatCode>
                <c:ptCount val="72"/>
                <c:pt idx="0">
                  <c:v>39448</c:v>
                </c:pt>
                <c:pt idx="1">
                  <c:v>39479</c:v>
                </c:pt>
                <c:pt idx="2">
                  <c:v>39508</c:v>
                </c:pt>
                <c:pt idx="3">
                  <c:v>39539</c:v>
                </c:pt>
                <c:pt idx="4">
                  <c:v>39569</c:v>
                </c:pt>
                <c:pt idx="5">
                  <c:v>39600</c:v>
                </c:pt>
                <c:pt idx="6">
                  <c:v>39630</c:v>
                </c:pt>
                <c:pt idx="7">
                  <c:v>39661</c:v>
                </c:pt>
                <c:pt idx="8">
                  <c:v>39692</c:v>
                </c:pt>
                <c:pt idx="9">
                  <c:v>39722</c:v>
                </c:pt>
                <c:pt idx="10">
                  <c:v>39753</c:v>
                </c:pt>
                <c:pt idx="11">
                  <c:v>39783</c:v>
                </c:pt>
                <c:pt idx="12">
                  <c:v>39814</c:v>
                </c:pt>
                <c:pt idx="13">
                  <c:v>39845</c:v>
                </c:pt>
                <c:pt idx="14">
                  <c:v>39873</c:v>
                </c:pt>
                <c:pt idx="15">
                  <c:v>39904</c:v>
                </c:pt>
                <c:pt idx="16">
                  <c:v>39934</c:v>
                </c:pt>
                <c:pt idx="17">
                  <c:v>39965</c:v>
                </c:pt>
                <c:pt idx="18">
                  <c:v>39995</c:v>
                </c:pt>
                <c:pt idx="19">
                  <c:v>40026</c:v>
                </c:pt>
                <c:pt idx="20">
                  <c:v>40057</c:v>
                </c:pt>
                <c:pt idx="21">
                  <c:v>40087</c:v>
                </c:pt>
                <c:pt idx="22">
                  <c:v>40118</c:v>
                </c:pt>
                <c:pt idx="23">
                  <c:v>40148</c:v>
                </c:pt>
                <c:pt idx="24">
                  <c:v>40179</c:v>
                </c:pt>
                <c:pt idx="25">
                  <c:v>40210</c:v>
                </c:pt>
                <c:pt idx="26">
                  <c:v>40238</c:v>
                </c:pt>
                <c:pt idx="27">
                  <c:v>40269</c:v>
                </c:pt>
                <c:pt idx="28">
                  <c:v>40299</c:v>
                </c:pt>
                <c:pt idx="29">
                  <c:v>40330</c:v>
                </c:pt>
                <c:pt idx="30">
                  <c:v>40360</c:v>
                </c:pt>
                <c:pt idx="31">
                  <c:v>40391</c:v>
                </c:pt>
                <c:pt idx="32">
                  <c:v>40422</c:v>
                </c:pt>
                <c:pt idx="33">
                  <c:v>40452</c:v>
                </c:pt>
                <c:pt idx="34">
                  <c:v>40483</c:v>
                </c:pt>
                <c:pt idx="35">
                  <c:v>40513</c:v>
                </c:pt>
                <c:pt idx="36">
                  <c:v>40544</c:v>
                </c:pt>
                <c:pt idx="37">
                  <c:v>40575</c:v>
                </c:pt>
                <c:pt idx="38">
                  <c:v>40603</c:v>
                </c:pt>
                <c:pt idx="39">
                  <c:v>40634</c:v>
                </c:pt>
                <c:pt idx="40">
                  <c:v>40664</c:v>
                </c:pt>
                <c:pt idx="41">
                  <c:v>40695</c:v>
                </c:pt>
                <c:pt idx="42">
                  <c:v>40725</c:v>
                </c:pt>
                <c:pt idx="43">
                  <c:v>40756</c:v>
                </c:pt>
                <c:pt idx="44">
                  <c:v>40787</c:v>
                </c:pt>
                <c:pt idx="45">
                  <c:v>40817</c:v>
                </c:pt>
                <c:pt idx="46">
                  <c:v>40848</c:v>
                </c:pt>
                <c:pt idx="47">
                  <c:v>40878</c:v>
                </c:pt>
                <c:pt idx="48">
                  <c:v>40909</c:v>
                </c:pt>
                <c:pt idx="49">
                  <c:v>40940</c:v>
                </c:pt>
                <c:pt idx="50">
                  <c:v>40969</c:v>
                </c:pt>
                <c:pt idx="51">
                  <c:v>41000</c:v>
                </c:pt>
                <c:pt idx="52">
                  <c:v>41030</c:v>
                </c:pt>
                <c:pt idx="53">
                  <c:v>41061</c:v>
                </c:pt>
                <c:pt idx="54">
                  <c:v>41091</c:v>
                </c:pt>
                <c:pt idx="55">
                  <c:v>41122</c:v>
                </c:pt>
                <c:pt idx="56">
                  <c:v>41153</c:v>
                </c:pt>
                <c:pt idx="57">
                  <c:v>41183</c:v>
                </c:pt>
                <c:pt idx="58">
                  <c:v>41214</c:v>
                </c:pt>
                <c:pt idx="59">
                  <c:v>41244</c:v>
                </c:pt>
                <c:pt idx="60">
                  <c:v>41275</c:v>
                </c:pt>
                <c:pt idx="61">
                  <c:v>41306</c:v>
                </c:pt>
                <c:pt idx="62">
                  <c:v>41334</c:v>
                </c:pt>
                <c:pt idx="63">
                  <c:v>41365</c:v>
                </c:pt>
                <c:pt idx="64">
                  <c:v>41395</c:v>
                </c:pt>
                <c:pt idx="65">
                  <c:v>41426</c:v>
                </c:pt>
                <c:pt idx="66">
                  <c:v>41456</c:v>
                </c:pt>
                <c:pt idx="67">
                  <c:v>41487</c:v>
                </c:pt>
                <c:pt idx="68">
                  <c:v>41518</c:v>
                </c:pt>
                <c:pt idx="69">
                  <c:v>41548</c:v>
                </c:pt>
                <c:pt idx="70">
                  <c:v>41579</c:v>
                </c:pt>
                <c:pt idx="71">
                  <c:v>41609</c:v>
                </c:pt>
              </c:numCache>
            </c:numRef>
          </c:cat>
          <c:val>
            <c:numRef>
              <c:f>'Unga utflöde från jobbgarantin'!$E$7:$E$78</c:f>
              <c:numCache>
                <c:formatCode>General</c:formatCode>
                <c:ptCount val="72"/>
                <c:pt idx="2" formatCode="0.0">
                  <c:v>0.60869376000000008</c:v>
                </c:pt>
                <c:pt idx="3" formatCode="0.0">
                  <c:v>0.88282784999999997</c:v>
                </c:pt>
                <c:pt idx="4" formatCode="0.0">
                  <c:v>1.1465716033333333</c:v>
                </c:pt>
                <c:pt idx="5" formatCode="0.0">
                  <c:v>1.4575458333333333</c:v>
                </c:pt>
                <c:pt idx="6" formatCode="0.0">
                  <c:v>1.5582061333333332</c:v>
                </c:pt>
                <c:pt idx="7" formatCode="0.0">
                  <c:v>1.6532251000000002</c:v>
                </c:pt>
                <c:pt idx="8" formatCode="0.0">
                  <c:v>1.7553845333333333</c:v>
                </c:pt>
                <c:pt idx="9" formatCode="0.0">
                  <c:v>1.8708627666666666</c:v>
                </c:pt>
                <c:pt idx="10" formatCode="0.0">
                  <c:v>2.0307082666666667</c:v>
                </c:pt>
                <c:pt idx="11" formatCode="0.0">
                  <c:v>2.1545013666666666</c:v>
                </c:pt>
                <c:pt idx="12" formatCode="0.0">
                  <c:v>2.4787139666666667</c:v>
                </c:pt>
                <c:pt idx="13" formatCode="0.0">
                  <c:v>2.3593525333333334</c:v>
                </c:pt>
                <c:pt idx="14" formatCode="0.0">
                  <c:v>2.2508872333333332</c:v>
                </c:pt>
                <c:pt idx="15" formatCode="0.0">
                  <c:v>1.9037110666666666</c:v>
                </c:pt>
                <c:pt idx="16" formatCode="0.0">
                  <c:v>1.972226</c:v>
                </c:pt>
                <c:pt idx="17" formatCode="0.0">
                  <c:v>2.0035603333333332</c:v>
                </c:pt>
                <c:pt idx="18" formatCode="0.0">
                  <c:v>2.0666579333333335</c:v>
                </c:pt>
                <c:pt idx="19" formatCode="0.0">
                  <c:v>2.1495025999999999</c:v>
                </c:pt>
                <c:pt idx="20" formatCode="0.0">
                  <c:v>2.2107057000000001</c:v>
                </c:pt>
                <c:pt idx="21" formatCode="0.0">
                  <c:v>2.2448251666666668</c:v>
                </c:pt>
                <c:pt idx="22" formatCode="0.0">
                  <c:v>2.1950788999999999</c:v>
                </c:pt>
                <c:pt idx="23" formatCode="0.0">
                  <c:v>2.1842440000000001</c:v>
                </c:pt>
                <c:pt idx="24" formatCode="0.0">
                  <c:v>2.2177998333333337</c:v>
                </c:pt>
                <c:pt idx="25" formatCode="0.0">
                  <c:v>2.3011268666666669</c:v>
                </c:pt>
                <c:pt idx="26" formatCode="0.0">
                  <c:v>2.3381643000000003</c:v>
                </c:pt>
                <c:pt idx="27" formatCode="0.0">
                  <c:v>2.3471967</c:v>
                </c:pt>
                <c:pt idx="28" formatCode="0.0">
                  <c:v>2.3114992333333331</c:v>
                </c:pt>
                <c:pt idx="29" formatCode="0.0">
                  <c:v>2.3162579999999999</c:v>
                </c:pt>
                <c:pt idx="30" formatCode="0.0">
                  <c:v>2.3175378666666666</c:v>
                </c:pt>
                <c:pt idx="31" formatCode="0.0">
                  <c:v>2.3506634666666666</c:v>
                </c:pt>
                <c:pt idx="32" formatCode="0.0">
                  <c:v>2.3944259333333329</c:v>
                </c:pt>
                <c:pt idx="33" formatCode="0.0">
                  <c:v>2.4417082666666667</c:v>
                </c:pt>
                <c:pt idx="34" formatCode="0.0">
                  <c:v>2.5349096333333332</c:v>
                </c:pt>
                <c:pt idx="35" formatCode="0.0">
                  <c:v>2.6098082666666667</c:v>
                </c:pt>
                <c:pt idx="36" formatCode="0.0">
                  <c:v>2.6301905333333333</c:v>
                </c:pt>
                <c:pt idx="37" formatCode="0.0">
                  <c:v>2.5980104666666666</c:v>
                </c:pt>
                <c:pt idx="38" formatCode="0.0">
                  <c:v>2.6227592333333334</c:v>
                </c:pt>
                <c:pt idx="39" formatCode="0.0">
                  <c:v>2.6627660333333334</c:v>
                </c:pt>
                <c:pt idx="40" formatCode="0.0">
                  <c:v>2.7613992999999994</c:v>
                </c:pt>
                <c:pt idx="41" formatCode="0.0">
                  <c:v>2.7880872000000001</c:v>
                </c:pt>
                <c:pt idx="42" formatCode="0.0">
                  <c:v>2.8387734666666664</c:v>
                </c:pt>
                <c:pt idx="43" formatCode="0.0">
                  <c:v>2.8491323000000004</c:v>
                </c:pt>
                <c:pt idx="44" formatCode="0.0">
                  <c:v>2.7851111666666668</c:v>
                </c:pt>
                <c:pt idx="45" formatCode="0.0">
                  <c:v>2.7371459666666667</c:v>
                </c:pt>
                <c:pt idx="46" formatCode="0.0">
                  <c:v>2.6352453333333332</c:v>
                </c:pt>
                <c:pt idx="47" formatCode="0.0">
                  <c:v>2.6370773000000001</c:v>
                </c:pt>
                <c:pt idx="48" formatCode="0.0">
                  <c:v>2.5429046666666664</c:v>
                </c:pt>
                <c:pt idx="49" formatCode="0.0">
                  <c:v>2.5143018000000001</c:v>
                </c:pt>
                <c:pt idx="50" formatCode="0.0">
                  <c:v>2.4209793333333334</c:v>
                </c:pt>
                <c:pt idx="51" formatCode="0.0">
                  <c:v>2.4356852</c:v>
                </c:pt>
                <c:pt idx="52" formatCode="0.0">
                  <c:v>2.4088497666666666</c:v>
                </c:pt>
                <c:pt idx="53" formatCode="0.0">
                  <c:v>2.4602461666666668</c:v>
                </c:pt>
                <c:pt idx="54" formatCode="0.0">
                  <c:v>2.4880782333333333</c:v>
                </c:pt>
                <c:pt idx="55" formatCode="0.0">
                  <c:v>2.4952356666666664</c:v>
                </c:pt>
                <c:pt idx="56" formatCode="0.0">
                  <c:v>2.5427937666666662</c:v>
                </c:pt>
                <c:pt idx="57" formatCode="0.0">
                  <c:v>2.5771203999999996</c:v>
                </c:pt>
                <c:pt idx="58" formatCode="0.0">
                  <c:v>2.6616381666666666</c:v>
                </c:pt>
                <c:pt idx="59" formatCode="0.0">
                  <c:v>2.6566343333333333</c:v>
                </c:pt>
                <c:pt idx="60" formatCode="0.0">
                  <c:v>2.6596258333333331</c:v>
                </c:pt>
                <c:pt idx="61" formatCode="0.0">
                  <c:v>2.6313224666666666</c:v>
                </c:pt>
                <c:pt idx="62" formatCode="0.0">
                  <c:v>2.6615815666666669</c:v>
                </c:pt>
                <c:pt idx="63" formatCode="0.0">
                  <c:v>2.7065849666666666</c:v>
                </c:pt>
                <c:pt idx="64" formatCode="0.0">
                  <c:v>2.7778410999999998</c:v>
                </c:pt>
                <c:pt idx="65" formatCode="0.0">
                  <c:v>2.7795165666666666</c:v>
                </c:pt>
                <c:pt idx="66" formatCode="0.0">
                  <c:v>2.7757258666666664</c:v>
                </c:pt>
                <c:pt idx="67" formatCode="0.0">
                  <c:v>2.7610985333333335</c:v>
                </c:pt>
                <c:pt idx="68" formatCode="0.0">
                  <c:v>2.7769884999999999</c:v>
                </c:pt>
                <c:pt idx="69" formatCode="0.0">
                  <c:v>2.7929467666666667</c:v>
                </c:pt>
              </c:numCache>
            </c:numRef>
          </c:val>
          <c:smooth val="0"/>
        </c:ser>
        <c:dLbls>
          <c:showLegendKey val="0"/>
          <c:showVal val="0"/>
          <c:showCatName val="0"/>
          <c:showSerName val="0"/>
          <c:showPercent val="0"/>
          <c:showBubbleSize val="0"/>
        </c:dLbls>
        <c:marker val="1"/>
        <c:smooth val="0"/>
        <c:axId val="205603968"/>
        <c:axId val="205605504"/>
      </c:lineChart>
      <c:dateAx>
        <c:axId val="205603968"/>
        <c:scaling>
          <c:orientation val="minMax"/>
        </c:scaling>
        <c:delete val="0"/>
        <c:axPos val="b"/>
        <c:numFmt formatCode="yy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5605504"/>
        <c:crosses val="autoZero"/>
        <c:auto val="1"/>
        <c:lblOffset val="100"/>
        <c:baseTimeUnit val="months"/>
        <c:majorUnit val="1"/>
        <c:majorTimeUnit val="years"/>
        <c:minorUnit val="12"/>
        <c:minorTimeUnit val="months"/>
      </c:dateAx>
      <c:valAx>
        <c:axId val="205605504"/>
        <c:scaling>
          <c:orientation val="minMax"/>
          <c:min val="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5603968"/>
        <c:crossesAt val="39326"/>
        <c:crossBetween val="between"/>
      </c:valAx>
      <c:spPr>
        <a:noFill/>
        <a:ln w="3175">
          <a:solidFill>
            <a:srgbClr val="000000"/>
          </a:solidFill>
          <a:prstDash val="solid"/>
        </a:ln>
      </c:spPr>
    </c:plotArea>
    <c:legend>
      <c:legendPos val="b"/>
      <c:layout>
        <c:manualLayout>
          <c:xMode val="edge"/>
          <c:yMode val="edge"/>
          <c:x val="0.38454907975460123"/>
          <c:y val="0.26956230208756715"/>
          <c:w val="0.58856383160982162"/>
          <c:h val="0.34296769334279409"/>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1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Försörjningskvot</c:v>
                </c:pt>
              </c:strCache>
            </c:strRef>
          </c:tx>
          <c:spPr>
            <a:ln w="1905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spalter'!$A$130:$A$220</c:f>
              <c:numCache>
                <c:formatCode>General</c:formatCode>
                <c:ptCount val="91"/>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pt idx="13">
                  <c:v>2023</c:v>
                </c:pt>
                <c:pt idx="14">
                  <c:v>2024</c:v>
                </c:pt>
                <c:pt idx="15">
                  <c:v>2025</c:v>
                </c:pt>
                <c:pt idx="16">
                  <c:v>2026</c:v>
                </c:pt>
                <c:pt idx="17">
                  <c:v>2027</c:v>
                </c:pt>
                <c:pt idx="18">
                  <c:v>2028</c:v>
                </c:pt>
                <c:pt idx="19">
                  <c:v>2029</c:v>
                </c:pt>
                <c:pt idx="20">
                  <c:v>2030</c:v>
                </c:pt>
                <c:pt idx="21">
                  <c:v>2031</c:v>
                </c:pt>
                <c:pt idx="22">
                  <c:v>2032</c:v>
                </c:pt>
                <c:pt idx="23">
                  <c:v>2033</c:v>
                </c:pt>
                <c:pt idx="24">
                  <c:v>2034</c:v>
                </c:pt>
                <c:pt idx="25">
                  <c:v>2035</c:v>
                </c:pt>
                <c:pt idx="26">
                  <c:v>2036</c:v>
                </c:pt>
                <c:pt idx="27">
                  <c:v>2037</c:v>
                </c:pt>
                <c:pt idx="28">
                  <c:v>2038</c:v>
                </c:pt>
                <c:pt idx="29">
                  <c:v>2039</c:v>
                </c:pt>
                <c:pt idx="30">
                  <c:v>2040</c:v>
                </c:pt>
                <c:pt idx="31">
                  <c:v>2041</c:v>
                </c:pt>
                <c:pt idx="32">
                  <c:v>2042</c:v>
                </c:pt>
                <c:pt idx="33">
                  <c:v>2043</c:v>
                </c:pt>
                <c:pt idx="34">
                  <c:v>2044</c:v>
                </c:pt>
                <c:pt idx="35">
                  <c:v>2045</c:v>
                </c:pt>
                <c:pt idx="36">
                  <c:v>2046</c:v>
                </c:pt>
                <c:pt idx="37">
                  <c:v>2047</c:v>
                </c:pt>
                <c:pt idx="38">
                  <c:v>2048</c:v>
                </c:pt>
                <c:pt idx="39">
                  <c:v>2049</c:v>
                </c:pt>
                <c:pt idx="40">
                  <c:v>2050</c:v>
                </c:pt>
                <c:pt idx="41">
                  <c:v>2051</c:v>
                </c:pt>
                <c:pt idx="42">
                  <c:v>2052</c:v>
                </c:pt>
                <c:pt idx="43">
                  <c:v>2053</c:v>
                </c:pt>
                <c:pt idx="44">
                  <c:v>2054</c:v>
                </c:pt>
                <c:pt idx="45">
                  <c:v>2055</c:v>
                </c:pt>
                <c:pt idx="46">
                  <c:v>2056</c:v>
                </c:pt>
                <c:pt idx="47">
                  <c:v>2057</c:v>
                </c:pt>
                <c:pt idx="48">
                  <c:v>2058</c:v>
                </c:pt>
                <c:pt idx="49">
                  <c:v>2059</c:v>
                </c:pt>
                <c:pt idx="50">
                  <c:v>2060</c:v>
                </c:pt>
                <c:pt idx="51">
                  <c:v>2061</c:v>
                </c:pt>
                <c:pt idx="52">
                  <c:v>2062</c:v>
                </c:pt>
                <c:pt idx="53">
                  <c:v>2063</c:v>
                </c:pt>
                <c:pt idx="54">
                  <c:v>2064</c:v>
                </c:pt>
                <c:pt idx="55">
                  <c:v>2065</c:v>
                </c:pt>
                <c:pt idx="56">
                  <c:v>2066</c:v>
                </c:pt>
                <c:pt idx="57">
                  <c:v>2067</c:v>
                </c:pt>
                <c:pt idx="58">
                  <c:v>2068</c:v>
                </c:pt>
                <c:pt idx="59">
                  <c:v>2069</c:v>
                </c:pt>
                <c:pt idx="60">
                  <c:v>2070</c:v>
                </c:pt>
                <c:pt idx="61">
                  <c:v>2071</c:v>
                </c:pt>
                <c:pt idx="62">
                  <c:v>2072</c:v>
                </c:pt>
                <c:pt idx="63">
                  <c:v>2073</c:v>
                </c:pt>
                <c:pt idx="64">
                  <c:v>2074</c:v>
                </c:pt>
                <c:pt idx="65">
                  <c:v>2075</c:v>
                </c:pt>
                <c:pt idx="66">
                  <c:v>2076</c:v>
                </c:pt>
                <c:pt idx="67">
                  <c:v>2077</c:v>
                </c:pt>
                <c:pt idx="68">
                  <c:v>2078</c:v>
                </c:pt>
                <c:pt idx="69">
                  <c:v>2079</c:v>
                </c:pt>
                <c:pt idx="70">
                  <c:v>2080</c:v>
                </c:pt>
                <c:pt idx="71">
                  <c:v>2081</c:v>
                </c:pt>
                <c:pt idx="72">
                  <c:v>2082</c:v>
                </c:pt>
                <c:pt idx="73">
                  <c:v>2083</c:v>
                </c:pt>
                <c:pt idx="74">
                  <c:v>2084</c:v>
                </c:pt>
                <c:pt idx="75">
                  <c:v>2085</c:v>
                </c:pt>
                <c:pt idx="76">
                  <c:v>2086</c:v>
                </c:pt>
                <c:pt idx="77">
                  <c:v>2087</c:v>
                </c:pt>
                <c:pt idx="78">
                  <c:v>2088</c:v>
                </c:pt>
                <c:pt idx="79">
                  <c:v>2089</c:v>
                </c:pt>
                <c:pt idx="80">
                  <c:v>2090</c:v>
                </c:pt>
                <c:pt idx="81">
                  <c:v>2091</c:v>
                </c:pt>
                <c:pt idx="82">
                  <c:v>2092</c:v>
                </c:pt>
                <c:pt idx="83">
                  <c:v>2093</c:v>
                </c:pt>
                <c:pt idx="84">
                  <c:v>2094</c:v>
                </c:pt>
                <c:pt idx="85">
                  <c:v>2095</c:v>
                </c:pt>
                <c:pt idx="86">
                  <c:v>2096</c:v>
                </c:pt>
                <c:pt idx="87">
                  <c:v>2097</c:v>
                </c:pt>
                <c:pt idx="88">
                  <c:v>2098</c:v>
                </c:pt>
                <c:pt idx="89">
                  <c:v>2099</c:v>
                </c:pt>
                <c:pt idx="90" formatCode="0">
                  <c:v>2100</c:v>
                </c:pt>
              </c:numCache>
            </c:numRef>
          </c:cat>
          <c:val>
            <c:numRef>
              <c:f>'Budgetmallar dubbla spalter'!$B$130:$B$220</c:f>
              <c:numCache>
                <c:formatCode>0.00</c:formatCode>
                <c:ptCount val="91"/>
                <c:pt idx="0">
                  <c:v>0.71355436816166673</c:v>
                </c:pt>
                <c:pt idx="1">
                  <c:v>0.71742906554528885</c:v>
                </c:pt>
                <c:pt idx="2">
                  <c:v>0.72143389338807784</c:v>
                </c:pt>
                <c:pt idx="3">
                  <c:v>0.72756343489232977</c:v>
                </c:pt>
                <c:pt idx="4">
                  <c:v>0.73242219297076938</c:v>
                </c:pt>
                <c:pt idx="5">
                  <c:v>0.73831551179221588</c:v>
                </c:pt>
                <c:pt idx="6">
                  <c:v>0.74511496385038045</c:v>
                </c:pt>
                <c:pt idx="7">
                  <c:v>0.75366805876547072</c:v>
                </c:pt>
                <c:pt idx="8">
                  <c:v>0.76308728465720965</c:v>
                </c:pt>
                <c:pt idx="9">
                  <c:v>0.77208463407691386</c:v>
                </c:pt>
                <c:pt idx="10">
                  <c:v>0.78119915568436571</c:v>
                </c:pt>
                <c:pt idx="11">
                  <c:v>0.7909345194514088</c:v>
                </c:pt>
                <c:pt idx="12">
                  <c:v>0.79929203804595672</c:v>
                </c:pt>
                <c:pt idx="13">
                  <c:v>0.80609550996586798</c:v>
                </c:pt>
                <c:pt idx="14">
                  <c:v>0.81214366003798111</c:v>
                </c:pt>
                <c:pt idx="15">
                  <c:v>0.817523370816162</c:v>
                </c:pt>
                <c:pt idx="16">
                  <c:v>0.82163579323439395</c:v>
                </c:pt>
                <c:pt idx="17">
                  <c:v>0.82608570502807188</c:v>
                </c:pt>
                <c:pt idx="18">
                  <c:v>0.83132710725917336</c:v>
                </c:pt>
                <c:pt idx="19">
                  <c:v>0.83824783916814172</c:v>
                </c:pt>
                <c:pt idx="20">
                  <c:v>0.84394631785907681</c:v>
                </c:pt>
                <c:pt idx="21">
                  <c:v>0.85061979480832228</c:v>
                </c:pt>
                <c:pt idx="22">
                  <c:v>0.85646571162482832</c:v>
                </c:pt>
                <c:pt idx="23">
                  <c:v>0.85968090252619289</c:v>
                </c:pt>
                <c:pt idx="24">
                  <c:v>0.86073323601027019</c:v>
                </c:pt>
                <c:pt idx="25">
                  <c:v>0.86175331947097555</c:v>
                </c:pt>
                <c:pt idx="26">
                  <c:v>0.86318350295262414</c:v>
                </c:pt>
                <c:pt idx="27">
                  <c:v>0.86416411783897373</c:v>
                </c:pt>
                <c:pt idx="28">
                  <c:v>0.86421765673388184</c:v>
                </c:pt>
                <c:pt idx="29">
                  <c:v>0.86464992958857689</c:v>
                </c:pt>
                <c:pt idx="30">
                  <c:v>0.8635196489740915</c:v>
                </c:pt>
                <c:pt idx="31">
                  <c:v>0.86124103970410415</c:v>
                </c:pt>
                <c:pt idx="32">
                  <c:v>0.85880646219245915</c:v>
                </c:pt>
                <c:pt idx="33">
                  <c:v>0.85628236231465571</c:v>
                </c:pt>
                <c:pt idx="34">
                  <c:v>0.85531892471635029</c:v>
                </c:pt>
                <c:pt idx="35">
                  <c:v>0.85566398434902735</c:v>
                </c:pt>
                <c:pt idx="36">
                  <c:v>0.85570730687601837</c:v>
                </c:pt>
                <c:pt idx="37">
                  <c:v>0.85645265518902569</c:v>
                </c:pt>
                <c:pt idx="38">
                  <c:v>0.85754699747087193</c:v>
                </c:pt>
                <c:pt idx="39">
                  <c:v>0.85970573327679811</c:v>
                </c:pt>
                <c:pt idx="40">
                  <c:v>0.86332997655788013</c:v>
                </c:pt>
                <c:pt idx="41">
                  <c:v>0.86773313874358582</c:v>
                </c:pt>
                <c:pt idx="42">
                  <c:v>0.87262290041298918</c:v>
                </c:pt>
                <c:pt idx="43">
                  <c:v>0.87920332278681212</c:v>
                </c:pt>
                <c:pt idx="44">
                  <c:v>0.88640463319934248</c:v>
                </c:pt>
                <c:pt idx="45">
                  <c:v>0.89521822934995177</c:v>
                </c:pt>
                <c:pt idx="46">
                  <c:v>0.90326541237182811</c:v>
                </c:pt>
                <c:pt idx="47">
                  <c:v>0.91014830539756486</c:v>
                </c:pt>
                <c:pt idx="48">
                  <c:v>0.9150164565247465</c:v>
                </c:pt>
                <c:pt idx="49">
                  <c:v>0.91807722272462633</c:v>
                </c:pt>
                <c:pt idx="50">
                  <c:v>0.91840937027287906</c:v>
                </c:pt>
                <c:pt idx="51">
                  <c:v>0.91627105936899034</c:v>
                </c:pt>
                <c:pt idx="52">
                  <c:v>0.91260631842023898</c:v>
                </c:pt>
                <c:pt idx="53">
                  <c:v>0.908411263271797</c:v>
                </c:pt>
                <c:pt idx="54">
                  <c:v>0.90378369735378883</c:v>
                </c:pt>
                <c:pt idx="55">
                  <c:v>0.89957561826025256</c:v>
                </c:pt>
                <c:pt idx="56">
                  <c:v>0.89535275003752535</c:v>
                </c:pt>
                <c:pt idx="57">
                  <c:v>0.89209923301317728</c:v>
                </c:pt>
                <c:pt idx="58">
                  <c:v>0.88960408127576718</c:v>
                </c:pt>
                <c:pt idx="59">
                  <c:v>0.88757327179152201</c:v>
                </c:pt>
                <c:pt idx="60">
                  <c:v>0.88570761827101785</c:v>
                </c:pt>
                <c:pt idx="61">
                  <c:v>0.88492412799476339</c:v>
                </c:pt>
                <c:pt idx="62">
                  <c:v>0.8845257851333701</c:v>
                </c:pt>
                <c:pt idx="63">
                  <c:v>0.88469225608387447</c:v>
                </c:pt>
                <c:pt idx="64">
                  <c:v>0.88553785575739929</c:v>
                </c:pt>
                <c:pt idx="65">
                  <c:v>0.8873306975607792</c:v>
                </c:pt>
                <c:pt idx="66">
                  <c:v>0.88828989959443605</c:v>
                </c:pt>
                <c:pt idx="67">
                  <c:v>0.88957090673803996</c:v>
                </c:pt>
                <c:pt idx="68">
                  <c:v>0.89139452027144106</c:v>
                </c:pt>
                <c:pt idx="69">
                  <c:v>0.89371175666086677</c:v>
                </c:pt>
                <c:pt idx="70">
                  <c:v>0.89658007537130913</c:v>
                </c:pt>
                <c:pt idx="71">
                  <c:v>0.89997614287180505</c:v>
                </c:pt>
                <c:pt idx="72">
                  <c:v>0.90375656649795444</c:v>
                </c:pt>
                <c:pt idx="73">
                  <c:v>0.9078341024001213</c:v>
                </c:pt>
                <c:pt idx="74">
                  <c:v>0.91209142790929154</c:v>
                </c:pt>
                <c:pt idx="75">
                  <c:v>0.9164428464475296</c:v>
                </c:pt>
                <c:pt idx="76">
                  <c:v>0.92076973240271609</c:v>
                </c:pt>
                <c:pt idx="77">
                  <c:v>0.92495317136530597</c:v>
                </c:pt>
                <c:pt idx="78">
                  <c:v>0.92887439505739311</c:v>
                </c:pt>
                <c:pt idx="79">
                  <c:v>0.93245476083218615</c:v>
                </c:pt>
                <c:pt idx="80">
                  <c:v>0.93562288355106293</c:v>
                </c:pt>
                <c:pt idx="81">
                  <c:v>0.93832328136210497</c:v>
                </c:pt>
                <c:pt idx="82">
                  <c:v>0.94053132739181211</c:v>
                </c:pt>
                <c:pt idx="83">
                  <c:v>0.9422517347949092</c:v>
                </c:pt>
                <c:pt idx="84">
                  <c:v>0.94351490401609939</c:v>
                </c:pt>
                <c:pt idx="85">
                  <c:v>0.94437235623399707</c:v>
                </c:pt>
                <c:pt idx="86">
                  <c:v>0.9449125318486038</c:v>
                </c:pt>
                <c:pt idx="87">
                  <c:v>0.9452182699386853</c:v>
                </c:pt>
                <c:pt idx="88">
                  <c:v>0.94535504979898455</c:v>
                </c:pt>
                <c:pt idx="89">
                  <c:v>0.94540144213622246</c:v>
                </c:pt>
                <c:pt idx="90">
                  <c:v>0.94544783675011712</c:v>
                </c:pt>
              </c:numCache>
            </c:numRef>
          </c:val>
          <c:smooth val="0"/>
        </c:ser>
        <c:ser>
          <c:idx val="1"/>
          <c:order val="1"/>
          <c:tx>
            <c:strRef>
              <c:f>'Budgetmallar dubbla spalter'!$C$19</c:f>
              <c:strCache>
                <c:ptCount val="1"/>
                <c:pt idx="0">
                  <c:v>Yngrekvot</c:v>
                </c:pt>
              </c:strCache>
            </c:strRef>
          </c:tx>
          <c:spPr>
            <a:ln w="12700">
              <a:solidFill>
                <a:srgbClr val="000000"/>
              </a:solidFill>
              <a:prstDash val="solid"/>
            </a:ln>
          </c:spPr>
          <c:marker>
            <c:symbol val="none"/>
          </c:marker>
          <c:cat>
            <c:numRef>
              <c:f>'Budgetmallar dubbla spalter'!$A$130:$A$220</c:f>
              <c:numCache>
                <c:formatCode>General</c:formatCode>
                <c:ptCount val="91"/>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pt idx="13">
                  <c:v>2023</c:v>
                </c:pt>
                <c:pt idx="14">
                  <c:v>2024</c:v>
                </c:pt>
                <c:pt idx="15">
                  <c:v>2025</c:v>
                </c:pt>
                <c:pt idx="16">
                  <c:v>2026</c:v>
                </c:pt>
                <c:pt idx="17">
                  <c:v>2027</c:v>
                </c:pt>
                <c:pt idx="18">
                  <c:v>2028</c:v>
                </c:pt>
                <c:pt idx="19">
                  <c:v>2029</c:v>
                </c:pt>
                <c:pt idx="20">
                  <c:v>2030</c:v>
                </c:pt>
                <c:pt idx="21">
                  <c:v>2031</c:v>
                </c:pt>
                <c:pt idx="22">
                  <c:v>2032</c:v>
                </c:pt>
                <c:pt idx="23">
                  <c:v>2033</c:v>
                </c:pt>
                <c:pt idx="24">
                  <c:v>2034</c:v>
                </c:pt>
                <c:pt idx="25">
                  <c:v>2035</c:v>
                </c:pt>
                <c:pt idx="26">
                  <c:v>2036</c:v>
                </c:pt>
                <c:pt idx="27">
                  <c:v>2037</c:v>
                </c:pt>
                <c:pt idx="28">
                  <c:v>2038</c:v>
                </c:pt>
                <c:pt idx="29">
                  <c:v>2039</c:v>
                </c:pt>
                <c:pt idx="30">
                  <c:v>2040</c:v>
                </c:pt>
                <c:pt idx="31">
                  <c:v>2041</c:v>
                </c:pt>
                <c:pt idx="32">
                  <c:v>2042</c:v>
                </c:pt>
                <c:pt idx="33">
                  <c:v>2043</c:v>
                </c:pt>
                <c:pt idx="34">
                  <c:v>2044</c:v>
                </c:pt>
                <c:pt idx="35">
                  <c:v>2045</c:v>
                </c:pt>
                <c:pt idx="36">
                  <c:v>2046</c:v>
                </c:pt>
                <c:pt idx="37">
                  <c:v>2047</c:v>
                </c:pt>
                <c:pt idx="38">
                  <c:v>2048</c:v>
                </c:pt>
                <c:pt idx="39">
                  <c:v>2049</c:v>
                </c:pt>
                <c:pt idx="40">
                  <c:v>2050</c:v>
                </c:pt>
                <c:pt idx="41">
                  <c:v>2051</c:v>
                </c:pt>
                <c:pt idx="42">
                  <c:v>2052</c:v>
                </c:pt>
                <c:pt idx="43">
                  <c:v>2053</c:v>
                </c:pt>
                <c:pt idx="44">
                  <c:v>2054</c:v>
                </c:pt>
                <c:pt idx="45">
                  <c:v>2055</c:v>
                </c:pt>
                <c:pt idx="46">
                  <c:v>2056</c:v>
                </c:pt>
                <c:pt idx="47">
                  <c:v>2057</c:v>
                </c:pt>
                <c:pt idx="48">
                  <c:v>2058</c:v>
                </c:pt>
                <c:pt idx="49">
                  <c:v>2059</c:v>
                </c:pt>
                <c:pt idx="50">
                  <c:v>2060</c:v>
                </c:pt>
                <c:pt idx="51">
                  <c:v>2061</c:v>
                </c:pt>
                <c:pt idx="52">
                  <c:v>2062</c:v>
                </c:pt>
                <c:pt idx="53">
                  <c:v>2063</c:v>
                </c:pt>
                <c:pt idx="54">
                  <c:v>2064</c:v>
                </c:pt>
                <c:pt idx="55">
                  <c:v>2065</c:v>
                </c:pt>
                <c:pt idx="56">
                  <c:v>2066</c:v>
                </c:pt>
                <c:pt idx="57">
                  <c:v>2067</c:v>
                </c:pt>
                <c:pt idx="58">
                  <c:v>2068</c:v>
                </c:pt>
                <c:pt idx="59">
                  <c:v>2069</c:v>
                </c:pt>
                <c:pt idx="60">
                  <c:v>2070</c:v>
                </c:pt>
                <c:pt idx="61">
                  <c:v>2071</c:v>
                </c:pt>
                <c:pt idx="62">
                  <c:v>2072</c:v>
                </c:pt>
                <c:pt idx="63">
                  <c:v>2073</c:v>
                </c:pt>
                <c:pt idx="64">
                  <c:v>2074</c:v>
                </c:pt>
                <c:pt idx="65">
                  <c:v>2075</c:v>
                </c:pt>
                <c:pt idx="66">
                  <c:v>2076</c:v>
                </c:pt>
                <c:pt idx="67">
                  <c:v>2077</c:v>
                </c:pt>
                <c:pt idx="68">
                  <c:v>2078</c:v>
                </c:pt>
                <c:pt idx="69">
                  <c:v>2079</c:v>
                </c:pt>
                <c:pt idx="70">
                  <c:v>2080</c:v>
                </c:pt>
                <c:pt idx="71">
                  <c:v>2081</c:v>
                </c:pt>
                <c:pt idx="72">
                  <c:v>2082</c:v>
                </c:pt>
                <c:pt idx="73">
                  <c:v>2083</c:v>
                </c:pt>
                <c:pt idx="74">
                  <c:v>2084</c:v>
                </c:pt>
                <c:pt idx="75">
                  <c:v>2085</c:v>
                </c:pt>
                <c:pt idx="76">
                  <c:v>2086</c:v>
                </c:pt>
                <c:pt idx="77">
                  <c:v>2087</c:v>
                </c:pt>
                <c:pt idx="78">
                  <c:v>2088</c:v>
                </c:pt>
                <c:pt idx="79">
                  <c:v>2089</c:v>
                </c:pt>
                <c:pt idx="80">
                  <c:v>2090</c:v>
                </c:pt>
                <c:pt idx="81">
                  <c:v>2091</c:v>
                </c:pt>
                <c:pt idx="82">
                  <c:v>2092</c:v>
                </c:pt>
                <c:pt idx="83">
                  <c:v>2093</c:v>
                </c:pt>
                <c:pt idx="84">
                  <c:v>2094</c:v>
                </c:pt>
                <c:pt idx="85">
                  <c:v>2095</c:v>
                </c:pt>
                <c:pt idx="86">
                  <c:v>2096</c:v>
                </c:pt>
                <c:pt idx="87">
                  <c:v>2097</c:v>
                </c:pt>
                <c:pt idx="88">
                  <c:v>2098</c:v>
                </c:pt>
                <c:pt idx="89">
                  <c:v>2099</c:v>
                </c:pt>
                <c:pt idx="90" formatCode="0">
                  <c:v>2100</c:v>
                </c:pt>
              </c:numCache>
            </c:numRef>
          </c:cat>
          <c:val>
            <c:numRef>
              <c:f>'Budgetmallar dubbla spalter'!$C$130:$C$220</c:f>
              <c:numCache>
                <c:formatCode>0.00</c:formatCode>
                <c:ptCount val="91"/>
                <c:pt idx="0">
                  <c:v>0.39739024088404223</c:v>
                </c:pt>
                <c:pt idx="1">
                  <c:v>0.39420987727882489</c:v>
                </c:pt>
                <c:pt idx="2">
                  <c:v>0.39208023456150504</c:v>
                </c:pt>
                <c:pt idx="3">
                  <c:v>0.39221849319595503</c:v>
                </c:pt>
                <c:pt idx="4">
                  <c:v>0.39265166732969164</c:v>
                </c:pt>
                <c:pt idx="5">
                  <c:v>0.39460951608824008</c:v>
                </c:pt>
                <c:pt idx="6">
                  <c:v>0.39827009620092357</c:v>
                </c:pt>
                <c:pt idx="7">
                  <c:v>0.40321856074952162</c:v>
                </c:pt>
                <c:pt idx="8">
                  <c:v>0.40803274240457377</c:v>
                </c:pt>
                <c:pt idx="9">
                  <c:v>0.41298389710982597</c:v>
                </c:pt>
                <c:pt idx="10">
                  <c:v>0.41748576046502084</c:v>
                </c:pt>
                <c:pt idx="11">
                  <c:v>0.4221004962939649</c:v>
                </c:pt>
                <c:pt idx="12">
                  <c:v>0.42566727671485943</c:v>
                </c:pt>
                <c:pt idx="13">
                  <c:v>0.42826681345865625</c:v>
                </c:pt>
                <c:pt idx="14">
                  <c:v>0.43027392633571415</c:v>
                </c:pt>
                <c:pt idx="15">
                  <c:v>0.43192572807459861</c:v>
                </c:pt>
                <c:pt idx="16">
                  <c:v>0.4324466002206156</c:v>
                </c:pt>
                <c:pt idx="17">
                  <c:v>0.43273914187525608</c:v>
                </c:pt>
                <c:pt idx="18">
                  <c:v>0.43284736810809038</c:v>
                </c:pt>
                <c:pt idx="19">
                  <c:v>0.43293249603258505</c:v>
                </c:pt>
                <c:pt idx="20">
                  <c:v>0.43213083368969957</c:v>
                </c:pt>
                <c:pt idx="21">
                  <c:v>0.43229268476267468</c:v>
                </c:pt>
                <c:pt idx="22">
                  <c:v>0.43220216655611682</c:v>
                </c:pt>
                <c:pt idx="23">
                  <c:v>0.43130026584432063</c:v>
                </c:pt>
                <c:pt idx="24">
                  <c:v>0.42976692679345291</c:v>
                </c:pt>
                <c:pt idx="25">
                  <c:v>0.42806878105980772</c:v>
                </c:pt>
                <c:pt idx="26">
                  <c:v>0.42632185778313192</c:v>
                </c:pt>
                <c:pt idx="27">
                  <c:v>0.42441679753672112</c:v>
                </c:pt>
                <c:pt idx="28">
                  <c:v>0.42228810236196096</c:v>
                </c:pt>
                <c:pt idx="29">
                  <c:v>0.42029846409101113</c:v>
                </c:pt>
                <c:pt idx="30">
                  <c:v>0.41805335302867269</c:v>
                </c:pt>
                <c:pt idx="31">
                  <c:v>0.4157112109875325</c:v>
                </c:pt>
                <c:pt idx="32">
                  <c:v>0.41355960422818955</c:v>
                </c:pt>
                <c:pt idx="33">
                  <c:v>0.41167432027397616</c:v>
                </c:pt>
                <c:pt idx="34">
                  <c:v>0.4104572127076897</c:v>
                </c:pt>
                <c:pt idx="35">
                  <c:v>0.40987899222830587</c:v>
                </c:pt>
                <c:pt idx="36">
                  <c:v>0.40959651896046417</c:v>
                </c:pt>
                <c:pt idx="37">
                  <c:v>0.40982101638203455</c:v>
                </c:pt>
                <c:pt idx="38">
                  <c:v>0.41044181941883168</c:v>
                </c:pt>
                <c:pt idx="39">
                  <c:v>0.41156504602171223</c:v>
                </c:pt>
                <c:pt idx="40">
                  <c:v>0.4132162734116952</c:v>
                </c:pt>
                <c:pt idx="41">
                  <c:v>0.41515822680152586</c:v>
                </c:pt>
                <c:pt idx="42">
                  <c:v>0.4172486421583933</c:v>
                </c:pt>
                <c:pt idx="43">
                  <c:v>0.41969571256307647</c:v>
                </c:pt>
                <c:pt idx="44">
                  <c:v>0.42219859949514049</c:v>
                </c:pt>
                <c:pt idx="45">
                  <c:v>0.42492767715623636</c:v>
                </c:pt>
                <c:pt idx="46">
                  <c:v>0.42730905175622502</c:v>
                </c:pt>
                <c:pt idx="47">
                  <c:v>0.42922227086677606</c:v>
                </c:pt>
                <c:pt idx="48">
                  <c:v>0.43045787787462109</c:v>
                </c:pt>
                <c:pt idx="49">
                  <c:v>0.43105824049732272</c:v>
                </c:pt>
                <c:pt idx="50">
                  <c:v>0.43082200574230045</c:v>
                </c:pt>
                <c:pt idx="51">
                  <c:v>0.42983120652736917</c:v>
                </c:pt>
                <c:pt idx="52">
                  <c:v>0.42832026352550934</c:v>
                </c:pt>
                <c:pt idx="53">
                  <c:v>0.42653836180040494</c:v>
                </c:pt>
                <c:pt idx="54">
                  <c:v>0.42453166049559404</c:v>
                </c:pt>
                <c:pt idx="55">
                  <c:v>0.42251664225864288</c:v>
                </c:pt>
                <c:pt idx="56">
                  <c:v>0.42042534444093266</c:v>
                </c:pt>
                <c:pt idx="57">
                  <c:v>0.41850428909094317</c:v>
                </c:pt>
                <c:pt idx="58">
                  <c:v>0.41673434428445877</c:v>
                </c:pt>
                <c:pt idx="59">
                  <c:v>0.41507926804021006</c:v>
                </c:pt>
                <c:pt idx="60">
                  <c:v>0.41350172224205101</c:v>
                </c:pt>
                <c:pt idx="61">
                  <c:v>0.41222917038685042</c:v>
                </c:pt>
                <c:pt idx="62">
                  <c:v>0.41113378474909523</c:v>
                </c:pt>
                <c:pt idx="63">
                  <c:v>0.41027655482446113</c:v>
                </c:pt>
                <c:pt idx="64">
                  <c:v>0.40969991267551947</c:v>
                </c:pt>
                <c:pt idx="65">
                  <c:v>0.40947481879018666</c:v>
                </c:pt>
                <c:pt idx="66">
                  <c:v>0.40922196070481892</c:v>
                </c:pt>
                <c:pt idx="67">
                  <c:v>0.4091924711411879</c:v>
                </c:pt>
                <c:pt idx="68">
                  <c:v>0.40942733164810552</c:v>
                </c:pt>
                <c:pt idx="69">
                  <c:v>0.40990173121031809</c:v>
                </c:pt>
                <c:pt idx="70">
                  <c:v>0.41060816052875021</c:v>
                </c:pt>
                <c:pt idx="71">
                  <c:v>0.41151718922403535</c:v>
                </c:pt>
                <c:pt idx="72">
                  <c:v>0.4125696876310585</c:v>
                </c:pt>
                <c:pt idx="73">
                  <c:v>0.41371561890512359</c:v>
                </c:pt>
                <c:pt idx="74">
                  <c:v>0.41489774909031835</c:v>
                </c:pt>
                <c:pt idx="75">
                  <c:v>0.41606607758531622</c:v>
                </c:pt>
                <c:pt idx="76">
                  <c:v>0.41716615545638702</c:v>
                </c:pt>
                <c:pt idx="77">
                  <c:v>0.41814718139718499</c:v>
                </c:pt>
                <c:pt idx="78">
                  <c:v>0.41896379050831606</c:v>
                </c:pt>
                <c:pt idx="79">
                  <c:v>0.41958565795592567</c:v>
                </c:pt>
                <c:pt idx="80">
                  <c:v>0.41999165901769714</c:v>
                </c:pt>
                <c:pt idx="81">
                  <c:v>0.42017115261722315</c:v>
                </c:pt>
                <c:pt idx="82">
                  <c:v>0.42012703973219889</c:v>
                </c:pt>
                <c:pt idx="83">
                  <c:v>0.41987435422200936</c:v>
                </c:pt>
                <c:pt idx="84">
                  <c:v>0.41943819423044193</c:v>
                </c:pt>
                <c:pt idx="85">
                  <c:v>0.41885064042128234</c:v>
                </c:pt>
                <c:pt idx="86">
                  <c:v>0.41815305246960788</c:v>
                </c:pt>
                <c:pt idx="87">
                  <c:v>0.41738502744304085</c:v>
                </c:pt>
                <c:pt idx="88">
                  <c:v>0.41658139754945495</c:v>
                </c:pt>
                <c:pt idx="89">
                  <c:v>0.41577780015198118</c:v>
                </c:pt>
                <c:pt idx="90">
                  <c:v>0.41497575291680711</c:v>
                </c:pt>
              </c:numCache>
            </c:numRef>
          </c:val>
          <c:smooth val="0"/>
        </c:ser>
        <c:ser>
          <c:idx val="2"/>
          <c:order val="2"/>
          <c:tx>
            <c:strRef>
              <c:f>'Budgetmallar dubbla spalter'!$D$19</c:f>
              <c:strCache>
                <c:ptCount val="1"/>
                <c:pt idx="0">
                  <c:v>Äldrekvot</c:v>
                </c:pt>
              </c:strCache>
            </c:strRef>
          </c:tx>
          <c:spPr>
            <a:ln w="12700">
              <a:solidFill>
                <a:srgbClr val="000000"/>
              </a:solidFill>
              <a:prstDash val="sysDash"/>
            </a:ln>
          </c:spPr>
          <c:marker>
            <c:symbol val="none"/>
          </c:marker>
          <c:cat>
            <c:numRef>
              <c:f>'Budgetmallar dubbla spalter'!$A$130:$A$220</c:f>
              <c:numCache>
                <c:formatCode>General</c:formatCode>
                <c:ptCount val="91"/>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pt idx="13">
                  <c:v>2023</c:v>
                </c:pt>
                <c:pt idx="14">
                  <c:v>2024</c:v>
                </c:pt>
                <c:pt idx="15">
                  <c:v>2025</c:v>
                </c:pt>
                <c:pt idx="16">
                  <c:v>2026</c:v>
                </c:pt>
                <c:pt idx="17">
                  <c:v>2027</c:v>
                </c:pt>
                <c:pt idx="18">
                  <c:v>2028</c:v>
                </c:pt>
                <c:pt idx="19">
                  <c:v>2029</c:v>
                </c:pt>
                <c:pt idx="20">
                  <c:v>2030</c:v>
                </c:pt>
                <c:pt idx="21">
                  <c:v>2031</c:v>
                </c:pt>
                <c:pt idx="22">
                  <c:v>2032</c:v>
                </c:pt>
                <c:pt idx="23">
                  <c:v>2033</c:v>
                </c:pt>
                <c:pt idx="24">
                  <c:v>2034</c:v>
                </c:pt>
                <c:pt idx="25">
                  <c:v>2035</c:v>
                </c:pt>
                <c:pt idx="26">
                  <c:v>2036</c:v>
                </c:pt>
                <c:pt idx="27">
                  <c:v>2037</c:v>
                </c:pt>
                <c:pt idx="28">
                  <c:v>2038</c:v>
                </c:pt>
                <c:pt idx="29">
                  <c:v>2039</c:v>
                </c:pt>
                <c:pt idx="30">
                  <c:v>2040</c:v>
                </c:pt>
                <c:pt idx="31">
                  <c:v>2041</c:v>
                </c:pt>
                <c:pt idx="32">
                  <c:v>2042</c:v>
                </c:pt>
                <c:pt idx="33">
                  <c:v>2043</c:v>
                </c:pt>
                <c:pt idx="34">
                  <c:v>2044</c:v>
                </c:pt>
                <c:pt idx="35">
                  <c:v>2045</c:v>
                </c:pt>
                <c:pt idx="36">
                  <c:v>2046</c:v>
                </c:pt>
                <c:pt idx="37">
                  <c:v>2047</c:v>
                </c:pt>
                <c:pt idx="38">
                  <c:v>2048</c:v>
                </c:pt>
                <c:pt idx="39">
                  <c:v>2049</c:v>
                </c:pt>
                <c:pt idx="40">
                  <c:v>2050</c:v>
                </c:pt>
                <c:pt idx="41">
                  <c:v>2051</c:v>
                </c:pt>
                <c:pt idx="42">
                  <c:v>2052</c:v>
                </c:pt>
                <c:pt idx="43">
                  <c:v>2053</c:v>
                </c:pt>
                <c:pt idx="44">
                  <c:v>2054</c:v>
                </c:pt>
                <c:pt idx="45">
                  <c:v>2055</c:v>
                </c:pt>
                <c:pt idx="46">
                  <c:v>2056</c:v>
                </c:pt>
                <c:pt idx="47">
                  <c:v>2057</c:v>
                </c:pt>
                <c:pt idx="48">
                  <c:v>2058</c:v>
                </c:pt>
                <c:pt idx="49">
                  <c:v>2059</c:v>
                </c:pt>
                <c:pt idx="50">
                  <c:v>2060</c:v>
                </c:pt>
                <c:pt idx="51">
                  <c:v>2061</c:v>
                </c:pt>
                <c:pt idx="52">
                  <c:v>2062</c:v>
                </c:pt>
                <c:pt idx="53">
                  <c:v>2063</c:v>
                </c:pt>
                <c:pt idx="54">
                  <c:v>2064</c:v>
                </c:pt>
                <c:pt idx="55">
                  <c:v>2065</c:v>
                </c:pt>
                <c:pt idx="56">
                  <c:v>2066</c:v>
                </c:pt>
                <c:pt idx="57">
                  <c:v>2067</c:v>
                </c:pt>
                <c:pt idx="58">
                  <c:v>2068</c:v>
                </c:pt>
                <c:pt idx="59">
                  <c:v>2069</c:v>
                </c:pt>
                <c:pt idx="60">
                  <c:v>2070</c:v>
                </c:pt>
                <c:pt idx="61">
                  <c:v>2071</c:v>
                </c:pt>
                <c:pt idx="62">
                  <c:v>2072</c:v>
                </c:pt>
                <c:pt idx="63">
                  <c:v>2073</c:v>
                </c:pt>
                <c:pt idx="64">
                  <c:v>2074</c:v>
                </c:pt>
                <c:pt idx="65">
                  <c:v>2075</c:v>
                </c:pt>
                <c:pt idx="66">
                  <c:v>2076</c:v>
                </c:pt>
                <c:pt idx="67">
                  <c:v>2077</c:v>
                </c:pt>
                <c:pt idx="68">
                  <c:v>2078</c:v>
                </c:pt>
                <c:pt idx="69">
                  <c:v>2079</c:v>
                </c:pt>
                <c:pt idx="70">
                  <c:v>2080</c:v>
                </c:pt>
                <c:pt idx="71">
                  <c:v>2081</c:v>
                </c:pt>
                <c:pt idx="72">
                  <c:v>2082</c:v>
                </c:pt>
                <c:pt idx="73">
                  <c:v>2083</c:v>
                </c:pt>
                <c:pt idx="74">
                  <c:v>2084</c:v>
                </c:pt>
                <c:pt idx="75">
                  <c:v>2085</c:v>
                </c:pt>
                <c:pt idx="76">
                  <c:v>2086</c:v>
                </c:pt>
                <c:pt idx="77">
                  <c:v>2087</c:v>
                </c:pt>
                <c:pt idx="78">
                  <c:v>2088</c:v>
                </c:pt>
                <c:pt idx="79">
                  <c:v>2089</c:v>
                </c:pt>
                <c:pt idx="80">
                  <c:v>2090</c:v>
                </c:pt>
                <c:pt idx="81">
                  <c:v>2091</c:v>
                </c:pt>
                <c:pt idx="82">
                  <c:v>2092</c:v>
                </c:pt>
                <c:pt idx="83">
                  <c:v>2093</c:v>
                </c:pt>
                <c:pt idx="84">
                  <c:v>2094</c:v>
                </c:pt>
                <c:pt idx="85">
                  <c:v>2095</c:v>
                </c:pt>
                <c:pt idx="86">
                  <c:v>2096</c:v>
                </c:pt>
                <c:pt idx="87">
                  <c:v>2097</c:v>
                </c:pt>
                <c:pt idx="88">
                  <c:v>2098</c:v>
                </c:pt>
                <c:pt idx="89">
                  <c:v>2099</c:v>
                </c:pt>
                <c:pt idx="90" formatCode="0">
                  <c:v>2100</c:v>
                </c:pt>
              </c:numCache>
            </c:numRef>
          </c:cat>
          <c:val>
            <c:numRef>
              <c:f>'Budgetmallar dubbla spalter'!$D$130:$D$220</c:f>
              <c:numCache>
                <c:formatCode>0.00</c:formatCode>
                <c:ptCount val="91"/>
                <c:pt idx="0">
                  <c:v>0.3161641272776245</c:v>
                </c:pt>
                <c:pt idx="1">
                  <c:v>0.32321918826646401</c:v>
                </c:pt>
                <c:pt idx="2">
                  <c:v>0.3293536588265728</c:v>
                </c:pt>
                <c:pt idx="3">
                  <c:v>0.3353449416963748</c:v>
                </c:pt>
                <c:pt idx="4">
                  <c:v>0.33977052564107768</c:v>
                </c:pt>
                <c:pt idx="5">
                  <c:v>0.34370599570397586</c:v>
                </c:pt>
                <c:pt idx="6">
                  <c:v>0.34684486764945682</c:v>
                </c:pt>
                <c:pt idx="7">
                  <c:v>0.35044949801594916</c:v>
                </c:pt>
                <c:pt idx="8">
                  <c:v>0.355054542252636</c:v>
                </c:pt>
                <c:pt idx="9">
                  <c:v>0.35910073696708794</c:v>
                </c:pt>
                <c:pt idx="10">
                  <c:v>0.36371339521934498</c:v>
                </c:pt>
                <c:pt idx="11">
                  <c:v>0.36883402315744401</c:v>
                </c:pt>
                <c:pt idx="12">
                  <c:v>0.37362476133109729</c:v>
                </c:pt>
                <c:pt idx="13">
                  <c:v>0.37782869650721179</c:v>
                </c:pt>
                <c:pt idx="14">
                  <c:v>0.38186973370226701</c:v>
                </c:pt>
                <c:pt idx="15">
                  <c:v>0.38559764274156338</c:v>
                </c:pt>
                <c:pt idx="16">
                  <c:v>0.3891891930137783</c:v>
                </c:pt>
                <c:pt idx="17">
                  <c:v>0.39334656315281591</c:v>
                </c:pt>
                <c:pt idx="18">
                  <c:v>0.39847973915108298</c:v>
                </c:pt>
                <c:pt idx="19">
                  <c:v>0.40531534313555667</c:v>
                </c:pt>
                <c:pt idx="20">
                  <c:v>0.41181548416937735</c:v>
                </c:pt>
                <c:pt idx="21">
                  <c:v>0.4183271100456476</c:v>
                </c:pt>
                <c:pt idx="22">
                  <c:v>0.4242635450687115</c:v>
                </c:pt>
                <c:pt idx="23">
                  <c:v>0.42838063668187226</c:v>
                </c:pt>
                <c:pt idx="24">
                  <c:v>0.43096630921681728</c:v>
                </c:pt>
                <c:pt idx="25">
                  <c:v>0.43368453841116789</c:v>
                </c:pt>
                <c:pt idx="26">
                  <c:v>0.43686164516949227</c:v>
                </c:pt>
                <c:pt idx="27">
                  <c:v>0.43974732030225278</c:v>
                </c:pt>
                <c:pt idx="28">
                  <c:v>0.44192955437192077</c:v>
                </c:pt>
                <c:pt idx="29">
                  <c:v>0.44435146549756577</c:v>
                </c:pt>
                <c:pt idx="30">
                  <c:v>0.44546629594541881</c:v>
                </c:pt>
                <c:pt idx="31">
                  <c:v>0.44552982871657176</c:v>
                </c:pt>
                <c:pt idx="32">
                  <c:v>0.44524685796426966</c:v>
                </c:pt>
                <c:pt idx="33">
                  <c:v>0.4446080420406795</c:v>
                </c:pt>
                <c:pt idx="34">
                  <c:v>0.44486171200866065</c:v>
                </c:pt>
                <c:pt idx="35">
                  <c:v>0.44578499212072148</c:v>
                </c:pt>
                <c:pt idx="36">
                  <c:v>0.4461107879155542</c:v>
                </c:pt>
                <c:pt idx="37">
                  <c:v>0.44663163880699108</c:v>
                </c:pt>
                <c:pt idx="38">
                  <c:v>0.4471051780520402</c:v>
                </c:pt>
                <c:pt idx="39">
                  <c:v>0.44814068725508582</c:v>
                </c:pt>
                <c:pt idx="40">
                  <c:v>0.45011370314618493</c:v>
                </c:pt>
                <c:pt idx="41">
                  <c:v>0.45257491194206001</c:v>
                </c:pt>
                <c:pt idx="42">
                  <c:v>0.45537425825459582</c:v>
                </c:pt>
                <c:pt idx="43">
                  <c:v>0.45950761022373582</c:v>
                </c:pt>
                <c:pt idx="44">
                  <c:v>0.46420603370420205</c:v>
                </c:pt>
                <c:pt idx="45">
                  <c:v>0.47029055219371541</c:v>
                </c:pt>
                <c:pt idx="46">
                  <c:v>0.47595636061560309</c:v>
                </c:pt>
                <c:pt idx="47">
                  <c:v>0.48092603453078892</c:v>
                </c:pt>
                <c:pt idx="48">
                  <c:v>0.48455857865012542</c:v>
                </c:pt>
                <c:pt idx="49">
                  <c:v>0.48701898222730367</c:v>
                </c:pt>
                <c:pt idx="50">
                  <c:v>0.48758736453057866</c:v>
                </c:pt>
                <c:pt idx="51">
                  <c:v>0.48643985284162111</c:v>
                </c:pt>
                <c:pt idx="52">
                  <c:v>0.48428605489472965</c:v>
                </c:pt>
                <c:pt idx="53">
                  <c:v>0.48187290147139206</c:v>
                </c:pt>
                <c:pt idx="54">
                  <c:v>0.47925203685819473</c:v>
                </c:pt>
                <c:pt idx="55">
                  <c:v>0.47705897600160962</c:v>
                </c:pt>
                <c:pt idx="56">
                  <c:v>0.47492740559659274</c:v>
                </c:pt>
                <c:pt idx="57">
                  <c:v>0.47359494392223411</c:v>
                </c:pt>
                <c:pt idx="58">
                  <c:v>0.47286973699130846</c:v>
                </c:pt>
                <c:pt idx="59">
                  <c:v>0.47249400375131195</c:v>
                </c:pt>
                <c:pt idx="60">
                  <c:v>0.47220589602896679</c:v>
                </c:pt>
                <c:pt idx="61">
                  <c:v>0.47269495760791297</c:v>
                </c:pt>
                <c:pt idx="62">
                  <c:v>0.47339200038427481</c:v>
                </c:pt>
                <c:pt idx="63">
                  <c:v>0.47441570125941335</c:v>
                </c:pt>
                <c:pt idx="64">
                  <c:v>0.47583794308187988</c:v>
                </c:pt>
                <c:pt idx="65">
                  <c:v>0.4778558787705926</c:v>
                </c:pt>
                <c:pt idx="66">
                  <c:v>0.47906793888961707</c:v>
                </c:pt>
                <c:pt idx="67">
                  <c:v>0.48037843559685206</c:v>
                </c:pt>
                <c:pt idx="68">
                  <c:v>0.48196718862333543</c:v>
                </c:pt>
                <c:pt idx="69">
                  <c:v>0.48381002545054869</c:v>
                </c:pt>
                <c:pt idx="70">
                  <c:v>0.48597191484255892</c:v>
                </c:pt>
                <c:pt idx="71">
                  <c:v>0.48845895364776959</c:v>
                </c:pt>
                <c:pt idx="72">
                  <c:v>0.49118687886689594</c:v>
                </c:pt>
                <c:pt idx="73">
                  <c:v>0.4941184834949976</c:v>
                </c:pt>
                <c:pt idx="74">
                  <c:v>0.49719367881897308</c:v>
                </c:pt>
                <c:pt idx="75">
                  <c:v>0.50037676886221349</c:v>
                </c:pt>
                <c:pt idx="76">
                  <c:v>0.50360357694632907</c:v>
                </c:pt>
                <c:pt idx="77">
                  <c:v>0.50680598996812098</c:v>
                </c:pt>
                <c:pt idx="78">
                  <c:v>0.50991060454907711</c:v>
                </c:pt>
                <c:pt idx="79">
                  <c:v>0.51286910287626053</c:v>
                </c:pt>
                <c:pt idx="80">
                  <c:v>0.51563122453336585</c:v>
                </c:pt>
                <c:pt idx="81">
                  <c:v>0.51815212874488192</c:v>
                </c:pt>
                <c:pt idx="82">
                  <c:v>0.52040428765961322</c:v>
                </c:pt>
                <c:pt idx="83">
                  <c:v>0.52237738057289984</c:v>
                </c:pt>
                <c:pt idx="84">
                  <c:v>0.52407670978565757</c:v>
                </c:pt>
                <c:pt idx="85">
                  <c:v>0.52552171581271467</c:v>
                </c:pt>
                <c:pt idx="86">
                  <c:v>0.52675947937899592</c:v>
                </c:pt>
                <c:pt idx="87">
                  <c:v>0.52783324249564445</c:v>
                </c:pt>
                <c:pt idx="88">
                  <c:v>0.52877365224952955</c:v>
                </c:pt>
                <c:pt idx="89">
                  <c:v>0.52962364198424128</c:v>
                </c:pt>
                <c:pt idx="90">
                  <c:v>0.53047499805508946</c:v>
                </c:pt>
              </c:numCache>
            </c:numRef>
          </c:val>
          <c:smooth val="0"/>
        </c:ser>
        <c:dLbls>
          <c:showLegendKey val="0"/>
          <c:showVal val="0"/>
          <c:showCatName val="0"/>
          <c:showSerName val="0"/>
          <c:showPercent val="0"/>
          <c:showBubbleSize val="0"/>
        </c:dLbls>
        <c:marker val="1"/>
        <c:smooth val="0"/>
        <c:axId val="205763328"/>
        <c:axId val="205764864"/>
      </c:lineChart>
      <c:catAx>
        <c:axId val="205763328"/>
        <c:scaling>
          <c:orientation val="minMax"/>
        </c:scaling>
        <c:delete val="0"/>
        <c:axPos val="b"/>
        <c:numFmt formatCode="0"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5764864"/>
        <c:crosses val="autoZero"/>
        <c:auto val="1"/>
        <c:lblAlgn val="ctr"/>
        <c:lblOffset val="100"/>
        <c:tickLblSkip val="10"/>
        <c:tickMarkSkip val="10"/>
        <c:noMultiLvlLbl val="1"/>
      </c:catAx>
      <c:valAx>
        <c:axId val="205764864"/>
        <c:scaling>
          <c:orientation val="minMax"/>
        </c:scaling>
        <c:delete val="0"/>
        <c:axPos val="l"/>
        <c:majorGridlines>
          <c:spPr>
            <a:ln>
              <a:solidFill>
                <a:srgbClr val="FFFFFF">
                  <a:lumMod val="65000"/>
                </a:srgbClr>
              </a:solidFill>
            </a:ln>
          </c:spPr>
        </c:majorGridlines>
        <c:numFmt formatCode="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5763328"/>
        <c:crossesAt val="1"/>
        <c:crossBetween val="midCat"/>
      </c:valAx>
      <c:spPr>
        <a:noFill/>
        <a:ln w="3175">
          <a:solidFill>
            <a:srgbClr val="000000"/>
          </a:solidFill>
          <a:prstDash val="solid"/>
        </a:ln>
      </c:spPr>
    </c:plotArea>
    <c:legend>
      <c:legendPos val="t"/>
      <c:layout>
        <c:manualLayout>
          <c:xMode val="edge"/>
          <c:yMode val="edge"/>
          <c:x val="0.53162553194583562"/>
          <c:y val="0.6239430761024356"/>
          <c:w val="0.3805725971370143"/>
          <c:h val="0.27007024793388429"/>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1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0-19 år</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spalter'!$A$20:$A$110</c:f>
              <c:numCache>
                <c:formatCode>0</c:formatCode>
                <c:ptCount val="91"/>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pt idx="13">
                  <c:v>2023</c:v>
                </c:pt>
                <c:pt idx="14">
                  <c:v>2024</c:v>
                </c:pt>
                <c:pt idx="15">
                  <c:v>2025</c:v>
                </c:pt>
                <c:pt idx="16">
                  <c:v>2026</c:v>
                </c:pt>
                <c:pt idx="17">
                  <c:v>2027</c:v>
                </c:pt>
                <c:pt idx="18">
                  <c:v>2028</c:v>
                </c:pt>
                <c:pt idx="19">
                  <c:v>2029</c:v>
                </c:pt>
                <c:pt idx="20">
                  <c:v>2030</c:v>
                </c:pt>
                <c:pt idx="21">
                  <c:v>2031</c:v>
                </c:pt>
                <c:pt idx="22">
                  <c:v>2032</c:v>
                </c:pt>
                <c:pt idx="23">
                  <c:v>2033</c:v>
                </c:pt>
                <c:pt idx="24">
                  <c:v>2034</c:v>
                </c:pt>
                <c:pt idx="25">
                  <c:v>2035</c:v>
                </c:pt>
                <c:pt idx="26">
                  <c:v>2036</c:v>
                </c:pt>
                <c:pt idx="27">
                  <c:v>2037</c:v>
                </c:pt>
                <c:pt idx="28">
                  <c:v>2038</c:v>
                </c:pt>
                <c:pt idx="29">
                  <c:v>2039</c:v>
                </c:pt>
                <c:pt idx="30">
                  <c:v>2040</c:v>
                </c:pt>
                <c:pt idx="31">
                  <c:v>2041</c:v>
                </c:pt>
                <c:pt idx="32">
                  <c:v>2042</c:v>
                </c:pt>
                <c:pt idx="33">
                  <c:v>2043</c:v>
                </c:pt>
                <c:pt idx="34">
                  <c:v>2044</c:v>
                </c:pt>
                <c:pt idx="35">
                  <c:v>2045</c:v>
                </c:pt>
                <c:pt idx="36">
                  <c:v>2046</c:v>
                </c:pt>
                <c:pt idx="37">
                  <c:v>2047</c:v>
                </c:pt>
                <c:pt idx="38">
                  <c:v>2048</c:v>
                </c:pt>
                <c:pt idx="39">
                  <c:v>2049</c:v>
                </c:pt>
                <c:pt idx="40">
                  <c:v>2050</c:v>
                </c:pt>
                <c:pt idx="41">
                  <c:v>2051</c:v>
                </c:pt>
                <c:pt idx="42">
                  <c:v>2052</c:v>
                </c:pt>
                <c:pt idx="43">
                  <c:v>2053</c:v>
                </c:pt>
                <c:pt idx="44">
                  <c:v>2054</c:v>
                </c:pt>
                <c:pt idx="45">
                  <c:v>2055</c:v>
                </c:pt>
                <c:pt idx="46">
                  <c:v>2056</c:v>
                </c:pt>
                <c:pt idx="47">
                  <c:v>2057</c:v>
                </c:pt>
                <c:pt idx="48">
                  <c:v>2058</c:v>
                </c:pt>
                <c:pt idx="49">
                  <c:v>2059</c:v>
                </c:pt>
                <c:pt idx="50">
                  <c:v>2060</c:v>
                </c:pt>
                <c:pt idx="51">
                  <c:v>2061</c:v>
                </c:pt>
                <c:pt idx="52">
                  <c:v>2062</c:v>
                </c:pt>
                <c:pt idx="53">
                  <c:v>2063</c:v>
                </c:pt>
                <c:pt idx="54">
                  <c:v>2064</c:v>
                </c:pt>
                <c:pt idx="55">
                  <c:v>2065</c:v>
                </c:pt>
                <c:pt idx="56">
                  <c:v>2066</c:v>
                </c:pt>
                <c:pt idx="57">
                  <c:v>2067</c:v>
                </c:pt>
                <c:pt idx="58">
                  <c:v>2068</c:v>
                </c:pt>
                <c:pt idx="59">
                  <c:v>2069</c:v>
                </c:pt>
                <c:pt idx="60">
                  <c:v>2070</c:v>
                </c:pt>
                <c:pt idx="61">
                  <c:v>2071</c:v>
                </c:pt>
                <c:pt idx="62">
                  <c:v>2072</c:v>
                </c:pt>
                <c:pt idx="63">
                  <c:v>2073</c:v>
                </c:pt>
                <c:pt idx="64">
                  <c:v>2074</c:v>
                </c:pt>
                <c:pt idx="65">
                  <c:v>2075</c:v>
                </c:pt>
                <c:pt idx="66">
                  <c:v>2076</c:v>
                </c:pt>
                <c:pt idx="67">
                  <c:v>2077</c:v>
                </c:pt>
                <c:pt idx="68">
                  <c:v>2078</c:v>
                </c:pt>
                <c:pt idx="69">
                  <c:v>2079</c:v>
                </c:pt>
                <c:pt idx="70">
                  <c:v>2080</c:v>
                </c:pt>
                <c:pt idx="71">
                  <c:v>2081</c:v>
                </c:pt>
                <c:pt idx="72">
                  <c:v>2082</c:v>
                </c:pt>
                <c:pt idx="73">
                  <c:v>2083</c:v>
                </c:pt>
                <c:pt idx="74">
                  <c:v>2084</c:v>
                </c:pt>
                <c:pt idx="75">
                  <c:v>2085</c:v>
                </c:pt>
                <c:pt idx="76">
                  <c:v>2086</c:v>
                </c:pt>
                <c:pt idx="77">
                  <c:v>2087</c:v>
                </c:pt>
                <c:pt idx="78">
                  <c:v>2088</c:v>
                </c:pt>
                <c:pt idx="79">
                  <c:v>2089</c:v>
                </c:pt>
                <c:pt idx="80">
                  <c:v>2090</c:v>
                </c:pt>
                <c:pt idx="81">
                  <c:v>2091</c:v>
                </c:pt>
                <c:pt idx="82">
                  <c:v>2092</c:v>
                </c:pt>
                <c:pt idx="83">
                  <c:v>2093</c:v>
                </c:pt>
                <c:pt idx="84">
                  <c:v>2094</c:v>
                </c:pt>
                <c:pt idx="85">
                  <c:v>2095</c:v>
                </c:pt>
                <c:pt idx="86">
                  <c:v>2096</c:v>
                </c:pt>
                <c:pt idx="87">
                  <c:v>2097</c:v>
                </c:pt>
                <c:pt idx="88">
                  <c:v>2098</c:v>
                </c:pt>
                <c:pt idx="89">
                  <c:v>2099</c:v>
                </c:pt>
                <c:pt idx="90">
                  <c:v>2100</c:v>
                </c:pt>
              </c:numCache>
            </c:numRef>
          </c:cat>
          <c:val>
            <c:numRef>
              <c:f>'Budgetmallar dubbla spalter'!$B$20:$B$110</c:f>
              <c:numCache>
                <c:formatCode>0.000</c:formatCode>
                <c:ptCount val="91"/>
                <c:pt idx="0">
                  <c:v>0</c:v>
                </c:pt>
                <c:pt idx="1">
                  <c:v>-1.9252300000002833</c:v>
                </c:pt>
                <c:pt idx="2">
                  <c:v>-8.5472500000000764</c:v>
                </c:pt>
                <c:pt idx="3">
                  <c:v>6.5967125033398588</c:v>
                </c:pt>
                <c:pt idx="4">
                  <c:v>25.030792548359841</c:v>
                </c:pt>
                <c:pt idx="5">
                  <c:v>51.091575512929921</c:v>
                </c:pt>
                <c:pt idx="6">
                  <c:v>85.942435325409861</c:v>
                </c:pt>
                <c:pt idx="7">
                  <c:v>126.14704096835976</c:v>
                </c:pt>
                <c:pt idx="8">
                  <c:v>158.96923303020958</c:v>
                </c:pt>
                <c:pt idx="9">
                  <c:v>192.62248030402998</c:v>
                </c:pt>
                <c:pt idx="10">
                  <c:v>221.77424629999996</c:v>
                </c:pt>
                <c:pt idx="11">
                  <c:v>249.26638883200985</c:v>
                </c:pt>
                <c:pt idx="12">
                  <c:v>271.70787764934994</c:v>
                </c:pt>
                <c:pt idx="13">
                  <c:v>289.96150344817988</c:v>
                </c:pt>
                <c:pt idx="14">
                  <c:v>305.22289963807998</c:v>
                </c:pt>
                <c:pt idx="15">
                  <c:v>318.62422878667985</c:v>
                </c:pt>
                <c:pt idx="16">
                  <c:v>326.49886363155974</c:v>
                </c:pt>
                <c:pt idx="17">
                  <c:v>331.86613612998963</c:v>
                </c:pt>
                <c:pt idx="18">
                  <c:v>334.36283017054984</c:v>
                </c:pt>
                <c:pt idx="19">
                  <c:v>333.76231340774984</c:v>
                </c:pt>
                <c:pt idx="20">
                  <c:v>329.09799526792995</c:v>
                </c:pt>
                <c:pt idx="21">
                  <c:v>328.24198153959969</c:v>
                </c:pt>
                <c:pt idx="22">
                  <c:v>326.67797120175965</c:v>
                </c:pt>
                <c:pt idx="23">
                  <c:v>323.66199211940966</c:v>
                </c:pt>
                <c:pt idx="24">
                  <c:v>319.67120388444982</c:v>
                </c:pt>
                <c:pt idx="25">
                  <c:v>314.61462512761</c:v>
                </c:pt>
                <c:pt idx="26">
                  <c:v>308.65583468105979</c:v>
                </c:pt>
                <c:pt idx="27">
                  <c:v>302.37660203834957</c:v>
                </c:pt>
                <c:pt idx="28">
                  <c:v>296.07427731765983</c:v>
                </c:pt>
                <c:pt idx="29">
                  <c:v>290.1790151353398</c:v>
                </c:pt>
                <c:pt idx="30">
                  <c:v>284.97653880457983</c:v>
                </c:pt>
                <c:pt idx="31">
                  <c:v>280.8539406517898</c:v>
                </c:pt>
                <c:pt idx="32">
                  <c:v>278.20364687022993</c:v>
                </c:pt>
                <c:pt idx="33">
                  <c:v>277.40002110248997</c:v>
                </c:pt>
                <c:pt idx="34">
                  <c:v>278.67239379768989</c:v>
                </c:pt>
                <c:pt idx="35">
                  <c:v>282.19248577538974</c:v>
                </c:pt>
                <c:pt idx="36">
                  <c:v>288.03130177618959</c:v>
                </c:pt>
                <c:pt idx="37">
                  <c:v>296.10714054474965</c:v>
                </c:pt>
                <c:pt idx="38">
                  <c:v>306.19485611345999</c:v>
                </c:pt>
                <c:pt idx="39">
                  <c:v>317.94155731677984</c:v>
                </c:pt>
                <c:pt idx="40">
                  <c:v>330.91390397913983</c:v>
                </c:pt>
                <c:pt idx="41">
                  <c:v>344.54007305806999</c:v>
                </c:pt>
                <c:pt idx="42">
                  <c:v>358.29854077987966</c:v>
                </c:pt>
                <c:pt idx="43">
                  <c:v>371.77772674586959</c:v>
                </c:pt>
                <c:pt idx="44">
                  <c:v>384.55870752901001</c:v>
                </c:pt>
                <c:pt idx="45">
                  <c:v>396.30256417851979</c:v>
                </c:pt>
                <c:pt idx="46">
                  <c:v>406.75095420140997</c:v>
                </c:pt>
                <c:pt idx="47">
                  <c:v>415.72947067511996</c:v>
                </c:pt>
                <c:pt idx="48">
                  <c:v>423.15368845332978</c:v>
                </c:pt>
                <c:pt idx="49">
                  <c:v>429.02996752959962</c:v>
                </c:pt>
                <c:pt idx="50">
                  <c:v>433.42827004325</c:v>
                </c:pt>
                <c:pt idx="51">
                  <c:v>436.5436351395897</c:v>
                </c:pt>
                <c:pt idx="52">
                  <c:v>438.55718223148961</c:v>
                </c:pt>
                <c:pt idx="53">
                  <c:v>439.65326985834963</c:v>
                </c:pt>
                <c:pt idx="54">
                  <c:v>440.00169582370972</c:v>
                </c:pt>
                <c:pt idx="55">
                  <c:v>439.79181062166981</c:v>
                </c:pt>
                <c:pt idx="56">
                  <c:v>439.22154610267989</c:v>
                </c:pt>
                <c:pt idx="57">
                  <c:v>438.48359035969997</c:v>
                </c:pt>
                <c:pt idx="58">
                  <c:v>437.76745807059979</c:v>
                </c:pt>
                <c:pt idx="59">
                  <c:v>437.26029956809998</c:v>
                </c:pt>
                <c:pt idx="60">
                  <c:v>437.13875721433988</c:v>
                </c:pt>
                <c:pt idx="61">
                  <c:v>437.56511099475983</c:v>
                </c:pt>
                <c:pt idx="62">
                  <c:v>438.6866812625899</c:v>
                </c:pt>
                <c:pt idx="63">
                  <c:v>440.62379933185957</c:v>
                </c:pt>
                <c:pt idx="64">
                  <c:v>443.46912487377995</c:v>
                </c:pt>
                <c:pt idx="65">
                  <c:v>447.28064168002993</c:v>
                </c:pt>
                <c:pt idx="66">
                  <c:v>452.07661838615968</c:v>
                </c:pt>
                <c:pt idx="67">
                  <c:v>457.83649014440971</c:v>
                </c:pt>
                <c:pt idx="68">
                  <c:v>464.49791239966999</c:v>
                </c:pt>
                <c:pt idx="69">
                  <c:v>471.95869512285981</c:v>
                </c:pt>
                <c:pt idx="70">
                  <c:v>480.08573851024994</c:v>
                </c:pt>
                <c:pt idx="71">
                  <c:v>488.72234342852971</c:v>
                </c:pt>
                <c:pt idx="72">
                  <c:v>497.69601257851991</c:v>
                </c:pt>
                <c:pt idx="73">
                  <c:v>506.82688618865996</c:v>
                </c:pt>
                <c:pt idx="74">
                  <c:v>515.93777522337996</c:v>
                </c:pt>
                <c:pt idx="75">
                  <c:v>524.86129871489993</c:v>
                </c:pt>
                <c:pt idx="76">
                  <c:v>533.44778042854978</c:v>
                </c:pt>
                <c:pt idx="77">
                  <c:v>541.57167536609995</c:v>
                </c:pt>
                <c:pt idx="78">
                  <c:v>549.13557080771989</c:v>
                </c:pt>
                <c:pt idx="79">
                  <c:v>556.07257645568961</c:v>
                </c:pt>
                <c:pt idx="80">
                  <c:v>562.34727265041965</c:v>
                </c:pt>
                <c:pt idx="81">
                  <c:v>567.954704322</c:v>
                </c:pt>
                <c:pt idx="82">
                  <c:v>572.91816049921999</c:v>
                </c:pt>
                <c:pt idx="83">
                  <c:v>577.28586964442002</c:v>
                </c:pt>
                <c:pt idx="84">
                  <c:v>581.12719392387999</c:v>
                </c:pt>
                <c:pt idx="85">
                  <c:v>584.52798772037977</c:v>
                </c:pt>
                <c:pt idx="86">
                  <c:v>587.58603924455974</c:v>
                </c:pt>
                <c:pt idx="87">
                  <c:v>590.40677418972973</c:v>
                </c:pt>
                <c:pt idx="88">
                  <c:v>593.09888786798001</c:v>
                </c:pt>
                <c:pt idx="89">
                  <c:v>595.77036148394973</c:v>
                </c:pt>
                <c:pt idx="90">
                  <c:v>598.44440401079009</c:v>
                </c:pt>
              </c:numCache>
            </c:numRef>
          </c:val>
          <c:smooth val="0"/>
        </c:ser>
        <c:ser>
          <c:idx val="1"/>
          <c:order val="1"/>
          <c:tx>
            <c:strRef>
              <c:f>'Budgetmallar dubbla spalter'!$C$19</c:f>
              <c:strCache>
                <c:ptCount val="1"/>
                <c:pt idx="0">
                  <c:v>20-64 år</c:v>
                </c:pt>
              </c:strCache>
            </c:strRef>
          </c:tx>
          <c:spPr>
            <a:ln w="25400">
              <a:solidFill>
                <a:srgbClr val="000000"/>
              </a:solidFill>
              <a:prstDash val="solid"/>
            </a:ln>
          </c:spPr>
          <c:marker>
            <c:symbol val="none"/>
          </c:marker>
          <c:cat>
            <c:numRef>
              <c:f>'Budgetmallar dubbla spalter'!$A$20:$A$110</c:f>
              <c:numCache>
                <c:formatCode>0</c:formatCode>
                <c:ptCount val="91"/>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pt idx="13">
                  <c:v>2023</c:v>
                </c:pt>
                <c:pt idx="14">
                  <c:v>2024</c:v>
                </c:pt>
                <c:pt idx="15">
                  <c:v>2025</c:v>
                </c:pt>
                <c:pt idx="16">
                  <c:v>2026</c:v>
                </c:pt>
                <c:pt idx="17">
                  <c:v>2027</c:v>
                </c:pt>
                <c:pt idx="18">
                  <c:v>2028</c:v>
                </c:pt>
                <c:pt idx="19">
                  <c:v>2029</c:v>
                </c:pt>
                <c:pt idx="20">
                  <c:v>2030</c:v>
                </c:pt>
                <c:pt idx="21">
                  <c:v>2031</c:v>
                </c:pt>
                <c:pt idx="22">
                  <c:v>2032</c:v>
                </c:pt>
                <c:pt idx="23">
                  <c:v>2033</c:v>
                </c:pt>
                <c:pt idx="24">
                  <c:v>2034</c:v>
                </c:pt>
                <c:pt idx="25">
                  <c:v>2035</c:v>
                </c:pt>
                <c:pt idx="26">
                  <c:v>2036</c:v>
                </c:pt>
                <c:pt idx="27">
                  <c:v>2037</c:v>
                </c:pt>
                <c:pt idx="28">
                  <c:v>2038</c:v>
                </c:pt>
                <c:pt idx="29">
                  <c:v>2039</c:v>
                </c:pt>
                <c:pt idx="30">
                  <c:v>2040</c:v>
                </c:pt>
                <c:pt idx="31">
                  <c:v>2041</c:v>
                </c:pt>
                <c:pt idx="32">
                  <c:v>2042</c:v>
                </c:pt>
                <c:pt idx="33">
                  <c:v>2043</c:v>
                </c:pt>
                <c:pt idx="34">
                  <c:v>2044</c:v>
                </c:pt>
                <c:pt idx="35">
                  <c:v>2045</c:v>
                </c:pt>
                <c:pt idx="36">
                  <c:v>2046</c:v>
                </c:pt>
                <c:pt idx="37">
                  <c:v>2047</c:v>
                </c:pt>
                <c:pt idx="38">
                  <c:v>2048</c:v>
                </c:pt>
                <c:pt idx="39">
                  <c:v>2049</c:v>
                </c:pt>
                <c:pt idx="40">
                  <c:v>2050</c:v>
                </c:pt>
                <c:pt idx="41">
                  <c:v>2051</c:v>
                </c:pt>
                <c:pt idx="42">
                  <c:v>2052</c:v>
                </c:pt>
                <c:pt idx="43">
                  <c:v>2053</c:v>
                </c:pt>
                <c:pt idx="44">
                  <c:v>2054</c:v>
                </c:pt>
                <c:pt idx="45">
                  <c:v>2055</c:v>
                </c:pt>
                <c:pt idx="46">
                  <c:v>2056</c:v>
                </c:pt>
                <c:pt idx="47">
                  <c:v>2057</c:v>
                </c:pt>
                <c:pt idx="48">
                  <c:v>2058</c:v>
                </c:pt>
                <c:pt idx="49">
                  <c:v>2059</c:v>
                </c:pt>
                <c:pt idx="50">
                  <c:v>2060</c:v>
                </c:pt>
                <c:pt idx="51">
                  <c:v>2061</c:v>
                </c:pt>
                <c:pt idx="52">
                  <c:v>2062</c:v>
                </c:pt>
                <c:pt idx="53">
                  <c:v>2063</c:v>
                </c:pt>
                <c:pt idx="54">
                  <c:v>2064</c:v>
                </c:pt>
                <c:pt idx="55">
                  <c:v>2065</c:v>
                </c:pt>
                <c:pt idx="56">
                  <c:v>2066</c:v>
                </c:pt>
                <c:pt idx="57">
                  <c:v>2067</c:v>
                </c:pt>
                <c:pt idx="58">
                  <c:v>2068</c:v>
                </c:pt>
                <c:pt idx="59">
                  <c:v>2069</c:v>
                </c:pt>
                <c:pt idx="60">
                  <c:v>2070</c:v>
                </c:pt>
                <c:pt idx="61">
                  <c:v>2071</c:v>
                </c:pt>
                <c:pt idx="62">
                  <c:v>2072</c:v>
                </c:pt>
                <c:pt idx="63">
                  <c:v>2073</c:v>
                </c:pt>
                <c:pt idx="64">
                  <c:v>2074</c:v>
                </c:pt>
                <c:pt idx="65">
                  <c:v>2075</c:v>
                </c:pt>
                <c:pt idx="66">
                  <c:v>2076</c:v>
                </c:pt>
                <c:pt idx="67">
                  <c:v>2077</c:v>
                </c:pt>
                <c:pt idx="68">
                  <c:v>2078</c:v>
                </c:pt>
                <c:pt idx="69">
                  <c:v>2079</c:v>
                </c:pt>
                <c:pt idx="70">
                  <c:v>2080</c:v>
                </c:pt>
                <c:pt idx="71">
                  <c:v>2081</c:v>
                </c:pt>
                <c:pt idx="72">
                  <c:v>2082</c:v>
                </c:pt>
                <c:pt idx="73">
                  <c:v>2083</c:v>
                </c:pt>
                <c:pt idx="74">
                  <c:v>2084</c:v>
                </c:pt>
                <c:pt idx="75">
                  <c:v>2085</c:v>
                </c:pt>
                <c:pt idx="76">
                  <c:v>2086</c:v>
                </c:pt>
                <c:pt idx="77">
                  <c:v>2087</c:v>
                </c:pt>
                <c:pt idx="78">
                  <c:v>2088</c:v>
                </c:pt>
                <c:pt idx="79">
                  <c:v>2089</c:v>
                </c:pt>
                <c:pt idx="80">
                  <c:v>2090</c:v>
                </c:pt>
                <c:pt idx="81">
                  <c:v>2091</c:v>
                </c:pt>
                <c:pt idx="82">
                  <c:v>2092</c:v>
                </c:pt>
                <c:pt idx="83">
                  <c:v>2093</c:v>
                </c:pt>
                <c:pt idx="84">
                  <c:v>2094</c:v>
                </c:pt>
                <c:pt idx="85">
                  <c:v>2095</c:v>
                </c:pt>
                <c:pt idx="86">
                  <c:v>2096</c:v>
                </c:pt>
                <c:pt idx="87">
                  <c:v>2097</c:v>
                </c:pt>
                <c:pt idx="88">
                  <c:v>2098</c:v>
                </c:pt>
                <c:pt idx="89">
                  <c:v>2099</c:v>
                </c:pt>
                <c:pt idx="90">
                  <c:v>2100</c:v>
                </c:pt>
              </c:numCache>
            </c:numRef>
          </c:cat>
          <c:val>
            <c:numRef>
              <c:f>'Budgetmallar dubbla spalter'!$C$20:$C$110</c:f>
              <c:numCache>
                <c:formatCode>0.000</c:formatCode>
                <c:ptCount val="91"/>
                <c:pt idx="0">
                  <c:v>0</c:v>
                </c:pt>
                <c:pt idx="1">
                  <c:v>32.560230000000047</c:v>
                </c:pt>
                <c:pt idx="2">
                  <c:v>50.877359999999499</c:v>
                </c:pt>
                <c:pt idx="3">
                  <c:v>83.096772200419764</c:v>
                </c:pt>
                <c:pt idx="4">
                  <c:v>128.31327477132982</c:v>
                </c:pt>
                <c:pt idx="5">
                  <c:v>166.42922298759004</c:v>
                </c:pt>
                <c:pt idx="6">
                  <c:v>201.85127108650977</c:v>
                </c:pt>
                <c:pt idx="7">
                  <c:v>231.58199876798972</c:v>
                </c:pt>
                <c:pt idx="8">
                  <c:v>244.39502098419962</c:v>
                </c:pt>
                <c:pt idx="9">
                  <c:v>257.01208104797024</c:v>
                </c:pt>
                <c:pt idx="10">
                  <c:v>264.75696420657005</c:v>
                </c:pt>
                <c:pt idx="11">
                  <c:v>266.86115140420952</c:v>
                </c:pt>
                <c:pt idx="12">
                  <c:v>271.25774313424972</c:v>
                </c:pt>
                <c:pt idx="13">
                  <c:v>278.84738254890999</c:v>
                </c:pt>
                <c:pt idx="14">
                  <c:v>287.35848197298947</c:v>
                </c:pt>
                <c:pt idx="15">
                  <c:v>296.25203553153005</c:v>
                </c:pt>
                <c:pt idx="16">
                  <c:v>307.47978170589977</c:v>
                </c:pt>
                <c:pt idx="17">
                  <c:v>315.95664579998993</c:v>
                </c:pt>
                <c:pt idx="18">
                  <c:v>320.2704721400396</c:v>
                </c:pt>
                <c:pt idx="19">
                  <c:v>317.73888758825979</c:v>
                </c:pt>
                <c:pt idx="20">
                  <c:v>317.73828815741035</c:v>
                </c:pt>
                <c:pt idx="21">
                  <c:v>313.57985399227982</c:v>
                </c:pt>
                <c:pt idx="22">
                  <c:v>311.17877097792007</c:v>
                </c:pt>
                <c:pt idx="23">
                  <c:v>316.33839851976973</c:v>
                </c:pt>
                <c:pt idx="24">
                  <c:v>327.80509571473976</c:v>
                </c:pt>
                <c:pt idx="25">
                  <c:v>339.11239246153946</c:v>
                </c:pt>
                <c:pt idx="26">
                  <c:v>349.06290272451952</c:v>
                </c:pt>
                <c:pt idx="27">
                  <c:v>360.52345885533032</c:v>
                </c:pt>
                <c:pt idx="28">
                  <c:v>375.14254508082013</c:v>
                </c:pt>
                <c:pt idx="29">
                  <c:v>388.92949769301958</c:v>
                </c:pt>
                <c:pt idx="30">
                  <c:v>408.11215909452949</c:v>
                </c:pt>
                <c:pt idx="31">
                  <c:v>431.48322724418995</c:v>
                </c:pt>
                <c:pt idx="32">
                  <c:v>455.9354562346598</c:v>
                </c:pt>
                <c:pt idx="33">
                  <c:v>481.26000617123009</c:v>
                </c:pt>
                <c:pt idx="34">
                  <c:v>502.09654700946976</c:v>
                </c:pt>
                <c:pt idx="35">
                  <c:v>519.15223731575952</c:v>
                </c:pt>
                <c:pt idx="36">
                  <c:v>537.55848502698973</c:v>
                </c:pt>
                <c:pt idx="37">
                  <c:v>553.95678341070015</c:v>
                </c:pt>
                <c:pt idx="38">
                  <c:v>569.37735709355002</c:v>
                </c:pt>
                <c:pt idx="39">
                  <c:v>581.35393098185978</c:v>
                </c:pt>
                <c:pt idx="40">
                  <c:v>588.44523658717026</c:v>
                </c:pt>
                <c:pt idx="41">
                  <c:v>592.7862686929102</c:v>
                </c:pt>
                <c:pt idx="42">
                  <c:v>595.23444981751982</c:v>
                </c:pt>
                <c:pt idx="43">
                  <c:v>591.81081950364023</c:v>
                </c:pt>
                <c:pt idx="44">
                  <c:v>585.96819538859017</c:v>
                </c:pt>
                <c:pt idx="45">
                  <c:v>574.51708539767969</c:v>
                </c:pt>
                <c:pt idx="46">
                  <c:v>565.11429925070024</c:v>
                </c:pt>
                <c:pt idx="47">
                  <c:v>558.99661558731987</c:v>
                </c:pt>
                <c:pt idx="48">
                  <c:v>558.85113232813001</c:v>
                </c:pt>
                <c:pt idx="49">
                  <c:v>564.04445340754955</c:v>
                </c:pt>
                <c:pt idx="50">
                  <c:v>577.57880987153021</c:v>
                </c:pt>
                <c:pt idx="51">
                  <c:v>598.83661677574946</c:v>
                </c:pt>
                <c:pt idx="52">
                  <c:v>625.05277720934009</c:v>
                </c:pt>
                <c:pt idx="53">
                  <c:v>653.21148113591971</c:v>
                </c:pt>
                <c:pt idx="54">
                  <c:v>683.11873560222011</c:v>
                </c:pt>
                <c:pt idx="55">
                  <c:v>712.11098242835033</c:v>
                </c:pt>
                <c:pt idx="56">
                  <c:v>741.65635473423026</c:v>
                </c:pt>
                <c:pt idx="57">
                  <c:v>768.54516751688971</c:v>
                </c:pt>
                <c:pt idx="58">
                  <c:v>793.45139755516993</c:v>
                </c:pt>
                <c:pt idx="59">
                  <c:v>817.32488562323033</c:v>
                </c:pt>
                <c:pt idx="60">
                  <c:v>841.13304397896991</c:v>
                </c:pt>
                <c:pt idx="61">
                  <c:v>861.74315020042013</c:v>
                </c:pt>
                <c:pt idx="62">
                  <c:v>881.42141969877957</c:v>
                </c:pt>
                <c:pt idx="63">
                  <c:v>899.47673861669955</c:v>
                </c:pt>
                <c:pt idx="64">
                  <c:v>915.42908569987958</c:v>
                </c:pt>
                <c:pt idx="65">
                  <c:v>928.26417522458996</c:v>
                </c:pt>
                <c:pt idx="66">
                  <c:v>943.95609307454015</c:v>
                </c:pt>
                <c:pt idx="67">
                  <c:v>958.49670385050013</c:v>
                </c:pt>
                <c:pt idx="68">
                  <c:v>971.06186097771024</c:v>
                </c:pt>
                <c:pt idx="69">
                  <c:v>981.77369004176035</c:v>
                </c:pt>
                <c:pt idx="70">
                  <c:v>990.41442159815961</c:v>
                </c:pt>
                <c:pt idx="71">
                  <c:v>997.06398264350992</c:v>
                </c:pt>
                <c:pt idx="72">
                  <c:v>1002.2394988925998</c:v>
                </c:pt>
                <c:pt idx="73">
                  <c:v>1006.2989843304204</c:v>
                </c:pt>
                <c:pt idx="74">
                  <c:v>1009.7198422070596</c:v>
                </c:pt>
                <c:pt idx="75">
                  <c:v>1012.8869961477403</c:v>
                </c:pt>
                <c:pt idx="76">
                  <c:v>1016.2945799382196</c:v>
                </c:pt>
                <c:pt idx="77">
                  <c:v>1020.4342704934797</c:v>
                </c:pt>
                <c:pt idx="78">
                  <c:v>1025.7785242611499</c:v>
                </c:pt>
                <c:pt idx="79">
                  <c:v>1032.6393013237703</c:v>
                </c:pt>
                <c:pt idx="80">
                  <c:v>1041.26408682687</c:v>
                </c:pt>
                <c:pt idx="81">
                  <c:v>1051.8151980032699</c:v>
                </c:pt>
                <c:pt idx="82">
                  <c:v>1064.3173366111196</c:v>
                </c:pt>
                <c:pt idx="83">
                  <c:v>1078.6703901603896</c:v>
                </c:pt>
                <c:pt idx="84">
                  <c:v>1094.6698492750002</c:v>
                </c:pt>
                <c:pt idx="85">
                  <c:v>1112.0403885822698</c:v>
                </c:pt>
                <c:pt idx="86">
                  <c:v>1130.3846348945699</c:v>
                </c:pt>
                <c:pt idx="87">
                  <c:v>1149.3436880898298</c:v>
                </c:pt>
                <c:pt idx="88">
                  <c:v>1168.6338496036296</c:v>
                </c:pt>
                <c:pt idx="89">
                  <c:v>1187.9484157371598</c:v>
                </c:pt>
                <c:pt idx="90">
                  <c:v>1207.3189211728632</c:v>
                </c:pt>
              </c:numCache>
            </c:numRef>
          </c:val>
          <c:smooth val="0"/>
        </c:ser>
        <c:ser>
          <c:idx val="2"/>
          <c:order val="2"/>
          <c:tx>
            <c:strRef>
              <c:f>'Budgetmallar dubbla spalter'!$D$19</c:f>
              <c:strCache>
                <c:ptCount val="1"/>
                <c:pt idx="0">
                  <c:v>65 år och äldre</c:v>
                </c:pt>
              </c:strCache>
            </c:strRef>
          </c:tx>
          <c:spPr>
            <a:ln w="12700">
              <a:solidFill>
                <a:srgbClr val="000000"/>
              </a:solidFill>
              <a:prstDash val="dash"/>
            </a:ln>
          </c:spPr>
          <c:marker>
            <c:symbol val="none"/>
          </c:marker>
          <c:cat>
            <c:numRef>
              <c:f>'Budgetmallar dubbla spalter'!$A$20:$A$110</c:f>
              <c:numCache>
                <c:formatCode>0</c:formatCode>
                <c:ptCount val="91"/>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pt idx="13">
                  <c:v>2023</c:v>
                </c:pt>
                <c:pt idx="14">
                  <c:v>2024</c:v>
                </c:pt>
                <c:pt idx="15">
                  <c:v>2025</c:v>
                </c:pt>
                <c:pt idx="16">
                  <c:v>2026</c:v>
                </c:pt>
                <c:pt idx="17">
                  <c:v>2027</c:v>
                </c:pt>
                <c:pt idx="18">
                  <c:v>2028</c:v>
                </c:pt>
                <c:pt idx="19">
                  <c:v>2029</c:v>
                </c:pt>
                <c:pt idx="20">
                  <c:v>2030</c:v>
                </c:pt>
                <c:pt idx="21">
                  <c:v>2031</c:v>
                </c:pt>
                <c:pt idx="22">
                  <c:v>2032</c:v>
                </c:pt>
                <c:pt idx="23">
                  <c:v>2033</c:v>
                </c:pt>
                <c:pt idx="24">
                  <c:v>2034</c:v>
                </c:pt>
                <c:pt idx="25">
                  <c:v>2035</c:v>
                </c:pt>
                <c:pt idx="26">
                  <c:v>2036</c:v>
                </c:pt>
                <c:pt idx="27">
                  <c:v>2037</c:v>
                </c:pt>
                <c:pt idx="28">
                  <c:v>2038</c:v>
                </c:pt>
                <c:pt idx="29">
                  <c:v>2039</c:v>
                </c:pt>
                <c:pt idx="30">
                  <c:v>2040</c:v>
                </c:pt>
                <c:pt idx="31">
                  <c:v>2041</c:v>
                </c:pt>
                <c:pt idx="32">
                  <c:v>2042</c:v>
                </c:pt>
                <c:pt idx="33">
                  <c:v>2043</c:v>
                </c:pt>
                <c:pt idx="34">
                  <c:v>2044</c:v>
                </c:pt>
                <c:pt idx="35">
                  <c:v>2045</c:v>
                </c:pt>
                <c:pt idx="36">
                  <c:v>2046</c:v>
                </c:pt>
                <c:pt idx="37">
                  <c:v>2047</c:v>
                </c:pt>
                <c:pt idx="38">
                  <c:v>2048</c:v>
                </c:pt>
                <c:pt idx="39">
                  <c:v>2049</c:v>
                </c:pt>
                <c:pt idx="40">
                  <c:v>2050</c:v>
                </c:pt>
                <c:pt idx="41">
                  <c:v>2051</c:v>
                </c:pt>
                <c:pt idx="42">
                  <c:v>2052</c:v>
                </c:pt>
                <c:pt idx="43">
                  <c:v>2053</c:v>
                </c:pt>
                <c:pt idx="44">
                  <c:v>2054</c:v>
                </c:pt>
                <c:pt idx="45">
                  <c:v>2055</c:v>
                </c:pt>
                <c:pt idx="46">
                  <c:v>2056</c:v>
                </c:pt>
                <c:pt idx="47">
                  <c:v>2057</c:v>
                </c:pt>
                <c:pt idx="48">
                  <c:v>2058</c:v>
                </c:pt>
                <c:pt idx="49">
                  <c:v>2059</c:v>
                </c:pt>
                <c:pt idx="50">
                  <c:v>2060</c:v>
                </c:pt>
                <c:pt idx="51">
                  <c:v>2061</c:v>
                </c:pt>
                <c:pt idx="52">
                  <c:v>2062</c:v>
                </c:pt>
                <c:pt idx="53">
                  <c:v>2063</c:v>
                </c:pt>
                <c:pt idx="54">
                  <c:v>2064</c:v>
                </c:pt>
                <c:pt idx="55">
                  <c:v>2065</c:v>
                </c:pt>
                <c:pt idx="56">
                  <c:v>2066</c:v>
                </c:pt>
                <c:pt idx="57">
                  <c:v>2067</c:v>
                </c:pt>
                <c:pt idx="58">
                  <c:v>2068</c:v>
                </c:pt>
                <c:pt idx="59">
                  <c:v>2069</c:v>
                </c:pt>
                <c:pt idx="60">
                  <c:v>2070</c:v>
                </c:pt>
                <c:pt idx="61">
                  <c:v>2071</c:v>
                </c:pt>
                <c:pt idx="62">
                  <c:v>2072</c:v>
                </c:pt>
                <c:pt idx="63">
                  <c:v>2073</c:v>
                </c:pt>
                <c:pt idx="64">
                  <c:v>2074</c:v>
                </c:pt>
                <c:pt idx="65">
                  <c:v>2075</c:v>
                </c:pt>
                <c:pt idx="66">
                  <c:v>2076</c:v>
                </c:pt>
                <c:pt idx="67">
                  <c:v>2077</c:v>
                </c:pt>
                <c:pt idx="68">
                  <c:v>2078</c:v>
                </c:pt>
                <c:pt idx="69">
                  <c:v>2079</c:v>
                </c:pt>
                <c:pt idx="70">
                  <c:v>2080</c:v>
                </c:pt>
                <c:pt idx="71">
                  <c:v>2081</c:v>
                </c:pt>
                <c:pt idx="72">
                  <c:v>2082</c:v>
                </c:pt>
                <c:pt idx="73">
                  <c:v>2083</c:v>
                </c:pt>
                <c:pt idx="74">
                  <c:v>2084</c:v>
                </c:pt>
                <c:pt idx="75">
                  <c:v>2085</c:v>
                </c:pt>
                <c:pt idx="76">
                  <c:v>2086</c:v>
                </c:pt>
                <c:pt idx="77">
                  <c:v>2087</c:v>
                </c:pt>
                <c:pt idx="78">
                  <c:v>2088</c:v>
                </c:pt>
                <c:pt idx="79">
                  <c:v>2089</c:v>
                </c:pt>
                <c:pt idx="80">
                  <c:v>2090</c:v>
                </c:pt>
                <c:pt idx="81">
                  <c:v>2091</c:v>
                </c:pt>
                <c:pt idx="82">
                  <c:v>2092</c:v>
                </c:pt>
                <c:pt idx="83">
                  <c:v>2093</c:v>
                </c:pt>
                <c:pt idx="84">
                  <c:v>2094</c:v>
                </c:pt>
                <c:pt idx="85">
                  <c:v>2095</c:v>
                </c:pt>
                <c:pt idx="86">
                  <c:v>2096</c:v>
                </c:pt>
                <c:pt idx="87">
                  <c:v>2097</c:v>
                </c:pt>
                <c:pt idx="88">
                  <c:v>2098</c:v>
                </c:pt>
                <c:pt idx="89">
                  <c:v>2099</c:v>
                </c:pt>
                <c:pt idx="90">
                  <c:v>2100</c:v>
                </c:pt>
              </c:numCache>
            </c:numRef>
          </c:cat>
          <c:val>
            <c:numRef>
              <c:f>'Budgetmallar dubbla spalter'!$D$20:$D$110</c:f>
              <c:numCache>
                <c:formatCode>0.000</c:formatCode>
                <c:ptCount val="91"/>
                <c:pt idx="0">
                  <c:v>0</c:v>
                </c:pt>
                <c:pt idx="1">
                  <c:v>46.52188000000001</c:v>
                </c:pt>
                <c:pt idx="2">
                  <c:v>91.40598</c:v>
                </c:pt>
                <c:pt idx="3">
                  <c:v>135.74321210405014</c:v>
                </c:pt>
                <c:pt idx="4">
                  <c:v>175.54140107363014</c:v>
                </c:pt>
                <c:pt idx="5">
                  <c:v>210.79310611384017</c:v>
                </c:pt>
                <c:pt idx="6">
                  <c:v>240.86602845018001</c:v>
                </c:pt>
                <c:pt idx="7">
                  <c:v>271.83909872019012</c:v>
                </c:pt>
                <c:pt idx="8">
                  <c:v>302.78374029163001</c:v>
                </c:pt>
                <c:pt idx="9">
                  <c:v>330.55847053778007</c:v>
                </c:pt>
                <c:pt idx="10">
                  <c:v>359.93165062433991</c:v>
                </c:pt>
                <c:pt idx="11">
                  <c:v>390.22817985222991</c:v>
                </c:pt>
                <c:pt idx="12">
                  <c:v>419.49955404515003</c:v>
                </c:pt>
                <c:pt idx="13">
                  <c:v>446.63016370357991</c:v>
                </c:pt>
                <c:pt idx="14">
                  <c:v>473.2338248319702</c:v>
                </c:pt>
                <c:pt idx="15">
                  <c:v>498.2388198419103</c:v>
                </c:pt>
                <c:pt idx="16">
                  <c:v>523.42695011932028</c:v>
                </c:pt>
                <c:pt idx="17">
                  <c:v>550.90615972098021</c:v>
                </c:pt>
                <c:pt idx="18">
                  <c:v>582.48072209024031</c:v>
                </c:pt>
                <c:pt idx="19">
                  <c:v>621.24137515680013</c:v>
                </c:pt>
                <c:pt idx="20">
                  <c:v>659.05884826379997</c:v>
                </c:pt>
                <c:pt idx="21">
                  <c:v>695.20379721149993</c:v>
                </c:pt>
                <c:pt idx="22">
                  <c:v>728.69850250034006</c:v>
                </c:pt>
                <c:pt idx="23">
                  <c:v>754.83495373471033</c:v>
                </c:pt>
                <c:pt idx="24">
                  <c:v>774.81649549933991</c:v>
                </c:pt>
                <c:pt idx="25">
                  <c:v>795.56227292563017</c:v>
                </c:pt>
                <c:pt idx="26">
                  <c:v>818.46153307860004</c:v>
                </c:pt>
                <c:pt idx="27">
                  <c:v>840.38048613187993</c:v>
                </c:pt>
                <c:pt idx="28">
                  <c:v>859.63066239481032</c:v>
                </c:pt>
                <c:pt idx="29">
                  <c:v>879.98658300572015</c:v>
                </c:pt>
                <c:pt idx="30">
                  <c:v>895.09724388287032</c:v>
                </c:pt>
                <c:pt idx="31">
                  <c:v>905.88512621645032</c:v>
                </c:pt>
                <c:pt idx="32">
                  <c:v>915.09389856466032</c:v>
                </c:pt>
                <c:pt idx="33">
                  <c:v>922.54849379946018</c:v>
                </c:pt>
                <c:pt idx="34">
                  <c:v>933.33520137483993</c:v>
                </c:pt>
                <c:pt idx="35">
                  <c:v>946.48021531069026</c:v>
                </c:pt>
                <c:pt idx="36">
                  <c:v>956.65253549557019</c:v>
                </c:pt>
                <c:pt idx="37">
                  <c:v>967.12133003718009</c:v>
                </c:pt>
                <c:pt idx="38">
                  <c:v>976.88285082427001</c:v>
                </c:pt>
                <c:pt idx="39">
                  <c:v>988.5351913500499</c:v>
                </c:pt>
                <c:pt idx="40">
                  <c:v>1003.72617777304</c:v>
                </c:pt>
                <c:pt idx="41">
                  <c:v>1020.6763595368602</c:v>
                </c:pt>
                <c:pt idx="42">
                  <c:v>1038.8477046063099</c:v>
                </c:pt>
                <c:pt idx="43">
                  <c:v>1062.4692850545903</c:v>
                </c:pt>
                <c:pt idx="44">
                  <c:v>1088.38016480138</c:v>
                </c:pt>
                <c:pt idx="45">
                  <c:v>1120.0264965730703</c:v>
                </c:pt>
                <c:pt idx="46">
                  <c:v>1149.9696225094399</c:v>
                </c:pt>
                <c:pt idx="47">
                  <c:v>1177.1703302410001</c:v>
                </c:pt>
                <c:pt idx="48">
                  <c:v>1199.1102999028799</c:v>
                </c:pt>
                <c:pt idx="49">
                  <c:v>1216.54736922247</c:v>
                </c:pt>
                <c:pt idx="50">
                  <c:v>1226.5933855923699</c:v>
                </c:pt>
                <c:pt idx="51">
                  <c:v>1229.9596554549403</c:v>
                </c:pt>
                <c:pt idx="52">
                  <c:v>1229.51958552324</c:v>
                </c:pt>
                <c:pt idx="53">
                  <c:v>1228.3072170415603</c:v>
                </c:pt>
                <c:pt idx="54">
                  <c:v>1226.5129516437601</c:v>
                </c:pt>
                <c:pt idx="55">
                  <c:v>1226.7834688524899</c:v>
                </c:pt>
                <c:pt idx="56">
                  <c:v>1227.5733003473201</c:v>
                </c:pt>
                <c:pt idx="57">
                  <c:v>1231.9906109461799</c:v>
                </c:pt>
                <c:pt idx="58">
                  <c:v>1239.2218428516899</c:v>
                </c:pt>
                <c:pt idx="59">
                  <c:v>1248.137171633</c:v>
                </c:pt>
                <c:pt idx="60">
                  <c:v>1257.5593835272803</c:v>
                </c:pt>
                <c:pt idx="61">
                  <c:v>1270.4030014857999</c:v>
                </c:pt>
                <c:pt idx="62">
                  <c:v>1284.1531151772401</c:v>
                </c:pt>
                <c:pt idx="63">
                  <c:v>1299.2517601170002</c:v>
                </c:pt>
                <c:pt idx="64">
                  <c:v>1315.9444449594303</c:v>
                </c:pt>
                <c:pt idx="65">
                  <c:v>1335.02418693953</c:v>
                </c:pt>
                <c:pt idx="66">
                  <c:v>1350.33342205292</c:v>
                </c:pt>
                <c:pt idx="67">
                  <c:v>1365.7635230620499</c:v>
                </c:pt>
                <c:pt idx="68">
                  <c:v>1382.0808629633302</c:v>
                </c:pt>
                <c:pt idx="69">
                  <c:v>1399.1889170384502</c:v>
                </c:pt>
                <c:pt idx="70">
                  <c:v>1417.4014787269803</c:v>
                </c:pt>
                <c:pt idx="71">
                  <c:v>1436.7920398020301</c:v>
                </c:pt>
                <c:pt idx="72">
                  <c:v>1457.0583602510301</c:v>
                </c:pt>
                <c:pt idx="73">
                  <c:v>1478.1269425666801</c:v>
                </c:pt>
                <c:pt idx="74">
                  <c:v>1499.8366670830601</c:v>
                </c:pt>
                <c:pt idx="75">
                  <c:v>1522.1432436466403</c:v>
                </c:pt>
                <c:pt idx="76">
                  <c:v>1544.8759440755102</c:v>
                </c:pt>
                <c:pt idx="77">
                  <c:v>1567.8426173028902</c:v>
                </c:pt>
                <c:pt idx="78">
                  <c:v>1590.8119069002901</c:v>
                </c:pt>
                <c:pt idx="79">
                  <c:v>1613.6378190505502</c:v>
                </c:pt>
                <c:pt idx="80">
                  <c:v>1636.1296507406601</c:v>
                </c:pt>
                <c:pt idx="81">
                  <c:v>1658.08725087737</c:v>
                </c:pt>
                <c:pt idx="82">
                  <c:v>1679.3496996399799</c:v>
                </c:pt>
                <c:pt idx="83">
                  <c:v>1699.79990284424</c:v>
                </c:pt>
                <c:pt idx="84">
                  <c:v>1719.3645909337101</c:v>
                </c:pt>
                <c:pt idx="85">
                  <c:v>1738.02287918499</c:v>
                </c:pt>
                <c:pt idx="86">
                  <c:v>1755.8703315580701</c:v>
                </c:pt>
                <c:pt idx="87">
                  <c:v>1772.99727631009</c:v>
                </c:pt>
                <c:pt idx="88">
                  <c:v>1789.4507441296901</c:v>
                </c:pt>
                <c:pt idx="89">
                  <c:v>1805.3486740968701</c:v>
                </c:pt>
                <c:pt idx="90">
                  <c:v>1821.3182775425657</c:v>
                </c:pt>
              </c:numCache>
            </c:numRef>
          </c:val>
          <c:smooth val="0"/>
        </c:ser>
        <c:ser>
          <c:idx val="3"/>
          <c:order val="3"/>
          <c:tx>
            <c:strRef>
              <c:f>'Budgetmallar dubbla spalter'!$E$19</c:f>
              <c:strCache>
                <c:ptCount val="1"/>
                <c:pt idx="0">
                  <c:v>80 år och äldre</c:v>
                </c:pt>
              </c:strCache>
            </c:strRef>
          </c:tx>
          <c:spPr>
            <a:ln w="19050">
              <a:solidFill>
                <a:srgbClr val="000000"/>
              </a:solidFill>
              <a:prstDash val="dash"/>
            </a:ln>
          </c:spPr>
          <c:marker>
            <c:symbol val="none"/>
          </c:marker>
          <c:val>
            <c:numRef>
              <c:f>'Budgetmallar dubbla spalter'!$E$20:$E$110</c:f>
              <c:numCache>
                <c:formatCode>0.000</c:formatCode>
                <c:ptCount val="91"/>
                <c:pt idx="0">
                  <c:v>0</c:v>
                </c:pt>
                <c:pt idx="1">
                  <c:v>0.79755999999997584</c:v>
                </c:pt>
                <c:pt idx="2">
                  <c:v>1.6066400000000272</c:v>
                </c:pt>
                <c:pt idx="3">
                  <c:v>1.3740857047940267</c:v>
                </c:pt>
                <c:pt idx="4">
                  <c:v>1.8524406314970179</c:v>
                </c:pt>
                <c:pt idx="5">
                  <c:v>4.0743853075019842</c:v>
                </c:pt>
                <c:pt idx="6">
                  <c:v>9.0410210217360145</c:v>
                </c:pt>
                <c:pt idx="7">
                  <c:v>15.664204451541025</c:v>
                </c:pt>
                <c:pt idx="8">
                  <c:v>25.293024362903964</c:v>
                </c:pt>
                <c:pt idx="9">
                  <c:v>37.234098041150958</c:v>
                </c:pt>
                <c:pt idx="10">
                  <c:v>48.677382013747035</c:v>
                </c:pt>
                <c:pt idx="11">
                  <c:v>62.874705124932973</c:v>
                </c:pt>
                <c:pt idx="12">
                  <c:v>85.666989774380056</c:v>
                </c:pt>
                <c:pt idx="13">
                  <c:v>114.59630919826697</c:v>
                </c:pt>
                <c:pt idx="14">
                  <c:v>148.20430639356704</c:v>
                </c:pt>
                <c:pt idx="15">
                  <c:v>182.00551404829997</c:v>
                </c:pt>
                <c:pt idx="16">
                  <c:v>214.99567453226297</c:v>
                </c:pt>
                <c:pt idx="17">
                  <c:v>245.20418170599697</c:v>
                </c:pt>
                <c:pt idx="18">
                  <c:v>272.84233194028997</c:v>
                </c:pt>
                <c:pt idx="19">
                  <c:v>295.63428269846605</c:v>
                </c:pt>
                <c:pt idx="20">
                  <c:v>313.57311013833697</c:v>
                </c:pt>
                <c:pt idx="21">
                  <c:v>326.28695769910797</c:v>
                </c:pt>
                <c:pt idx="22">
                  <c:v>338.45258753619197</c:v>
                </c:pt>
                <c:pt idx="23">
                  <c:v>349.89264454519099</c:v>
                </c:pt>
                <c:pt idx="24">
                  <c:v>357.91542284383701</c:v>
                </c:pt>
                <c:pt idx="25">
                  <c:v>366.61383809767898</c:v>
                </c:pt>
                <c:pt idx="26">
                  <c:v>375.58349932007906</c:v>
                </c:pt>
                <c:pt idx="27">
                  <c:v>383.58200808068904</c:v>
                </c:pt>
                <c:pt idx="28">
                  <c:v>390.024376076593</c:v>
                </c:pt>
                <c:pt idx="29">
                  <c:v>396.41907907584306</c:v>
                </c:pt>
                <c:pt idx="30">
                  <c:v>402.10587396704005</c:v>
                </c:pt>
                <c:pt idx="31">
                  <c:v>408.93495039971702</c:v>
                </c:pt>
                <c:pt idx="32">
                  <c:v>418.64658893164</c:v>
                </c:pt>
                <c:pt idx="33">
                  <c:v>432.851961405802</c:v>
                </c:pt>
                <c:pt idx="34">
                  <c:v>454.11976136969298</c:v>
                </c:pt>
                <c:pt idx="35">
                  <c:v>475.72186080001296</c:v>
                </c:pt>
                <c:pt idx="36">
                  <c:v>497.05763275071405</c:v>
                </c:pt>
                <c:pt idx="37">
                  <c:v>517.15926589362994</c:v>
                </c:pt>
                <c:pt idx="38">
                  <c:v>532.01785773887013</c:v>
                </c:pt>
                <c:pt idx="39">
                  <c:v>542.54654998921001</c:v>
                </c:pt>
                <c:pt idx="40">
                  <c:v>554.28507130897015</c:v>
                </c:pt>
                <c:pt idx="41">
                  <c:v>568.23761429848014</c:v>
                </c:pt>
                <c:pt idx="42">
                  <c:v>581.42530333141008</c:v>
                </c:pt>
                <c:pt idx="43">
                  <c:v>592.37135778529</c:v>
                </c:pt>
                <c:pt idx="44">
                  <c:v>604.00056317976009</c:v>
                </c:pt>
                <c:pt idx="45">
                  <c:v>610.91747173170006</c:v>
                </c:pt>
                <c:pt idx="46">
                  <c:v>613.86877997645001</c:v>
                </c:pt>
                <c:pt idx="47">
                  <c:v>615.18095195814999</c:v>
                </c:pt>
                <c:pt idx="48">
                  <c:v>614.78004165265997</c:v>
                </c:pt>
                <c:pt idx="49">
                  <c:v>617.08878265075009</c:v>
                </c:pt>
                <c:pt idx="50">
                  <c:v>621.30349301045999</c:v>
                </c:pt>
                <c:pt idx="51">
                  <c:v>623.26092839165017</c:v>
                </c:pt>
                <c:pt idx="52">
                  <c:v>625.76693784483996</c:v>
                </c:pt>
                <c:pt idx="53">
                  <c:v>628.21881128138011</c:v>
                </c:pt>
                <c:pt idx="54">
                  <c:v>632.96859651584009</c:v>
                </c:pt>
                <c:pt idx="55">
                  <c:v>641.57549403982011</c:v>
                </c:pt>
                <c:pt idx="56">
                  <c:v>652.58528077324013</c:v>
                </c:pt>
                <c:pt idx="57">
                  <c:v>665.57766421755014</c:v>
                </c:pt>
                <c:pt idx="58">
                  <c:v>684.10200586328006</c:v>
                </c:pt>
                <c:pt idx="59">
                  <c:v>705.33704110692997</c:v>
                </c:pt>
                <c:pt idx="60">
                  <c:v>732.10086052507995</c:v>
                </c:pt>
                <c:pt idx="61">
                  <c:v>757.78982508603008</c:v>
                </c:pt>
                <c:pt idx="62">
                  <c:v>781.36170120349016</c:v>
                </c:pt>
                <c:pt idx="63">
                  <c:v>800.42453989684009</c:v>
                </c:pt>
                <c:pt idx="64">
                  <c:v>815.39357837384</c:v>
                </c:pt>
                <c:pt idx="65">
                  <c:v>823.52686749424015</c:v>
                </c:pt>
                <c:pt idx="66">
                  <c:v>825.30598985355005</c:v>
                </c:pt>
                <c:pt idx="67">
                  <c:v>823.08923833067001</c:v>
                </c:pt>
                <c:pt idx="68">
                  <c:v>819.45858738761012</c:v>
                </c:pt>
                <c:pt idx="69">
                  <c:v>814.54305098677014</c:v>
                </c:pt>
                <c:pt idx="70">
                  <c:v>810.65630666313996</c:v>
                </c:pt>
                <c:pt idx="71">
                  <c:v>806.5445932073801</c:v>
                </c:pt>
                <c:pt idx="72">
                  <c:v>805.08311375435005</c:v>
                </c:pt>
                <c:pt idx="73">
                  <c:v>805.72989755375011</c:v>
                </c:pt>
                <c:pt idx="74">
                  <c:v>807.68199409649014</c:v>
                </c:pt>
                <c:pt idx="75">
                  <c:v>810.19534717988995</c:v>
                </c:pt>
                <c:pt idx="76">
                  <c:v>816.16511973022011</c:v>
                </c:pt>
                <c:pt idx="77">
                  <c:v>823.63492608504998</c:v>
                </c:pt>
                <c:pt idx="78">
                  <c:v>833.25280574028011</c:v>
                </c:pt>
                <c:pt idx="79">
                  <c:v>845.4338202670001</c:v>
                </c:pt>
                <c:pt idx="80">
                  <c:v>861.00588335947009</c:v>
                </c:pt>
                <c:pt idx="81">
                  <c:v>874.48837382071997</c:v>
                </c:pt>
                <c:pt idx="82">
                  <c:v>889.29684150150001</c:v>
                </c:pt>
                <c:pt idx="83">
                  <c:v>905.95614039812995</c:v>
                </c:pt>
                <c:pt idx="84">
                  <c:v>924.12431249675001</c:v>
                </c:pt>
                <c:pt idx="85">
                  <c:v>943.78697042726003</c:v>
                </c:pt>
                <c:pt idx="86">
                  <c:v>964.68032556241997</c:v>
                </c:pt>
                <c:pt idx="87">
                  <c:v>986.20123366890016</c:v>
                </c:pt>
                <c:pt idx="88">
                  <c:v>1007.94422887472</c:v>
                </c:pt>
                <c:pt idx="89">
                  <c:v>1029.4570107823101</c:v>
                </c:pt>
                <c:pt idx="90">
                  <c:v>1051.2774059956214</c:v>
                </c:pt>
              </c:numCache>
            </c:numRef>
          </c:val>
          <c:smooth val="0"/>
        </c:ser>
        <c:dLbls>
          <c:showLegendKey val="0"/>
          <c:showVal val="0"/>
          <c:showCatName val="0"/>
          <c:showSerName val="0"/>
          <c:showPercent val="0"/>
          <c:showBubbleSize val="0"/>
        </c:dLbls>
        <c:marker val="1"/>
        <c:smooth val="0"/>
        <c:axId val="206077312"/>
        <c:axId val="206083200"/>
      </c:lineChart>
      <c:catAx>
        <c:axId val="206077312"/>
        <c:scaling>
          <c:orientation val="minMax"/>
        </c:scaling>
        <c:delete val="0"/>
        <c:axPos val="b"/>
        <c:numFmt formatCode="0"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6083200"/>
        <c:crosses val="autoZero"/>
        <c:auto val="1"/>
        <c:lblAlgn val="ctr"/>
        <c:lblOffset val="100"/>
        <c:tickLblSkip val="10"/>
        <c:tickMarkSkip val="10"/>
        <c:noMultiLvlLbl val="1"/>
      </c:catAx>
      <c:valAx>
        <c:axId val="206083200"/>
        <c:scaling>
          <c:orientation val="minMax"/>
          <c:min val="0"/>
        </c:scaling>
        <c:delete val="0"/>
        <c:axPos val="l"/>
        <c:majorGridlines/>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6077312"/>
        <c:crossesAt val="1"/>
        <c:crossBetween val="between"/>
      </c:valAx>
      <c:spPr>
        <a:noFill/>
        <a:ln w="3175">
          <a:solidFill>
            <a:srgbClr val="000000"/>
          </a:solidFill>
          <a:prstDash val="solid"/>
        </a:ln>
      </c:spPr>
    </c:plotArea>
    <c:legend>
      <c:legendPos val="b"/>
      <c:layout>
        <c:manualLayout>
          <c:xMode val="edge"/>
          <c:yMode val="edge"/>
          <c:x val="0.12554328561690525"/>
          <c:y val="5.4048108201069998E-2"/>
          <c:w val="0.38757178201173237"/>
          <c:h val="0.35068096289082573"/>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1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1"/>
          <c:order val="0"/>
          <c:tx>
            <c:strRef>
              <c:f>Statsformat!$C$20</c:f>
              <c:strCache>
                <c:ptCount val="1"/>
                <c:pt idx="0">
                  <c:v>Nettobidrag</c:v>
                </c:pt>
              </c:strCache>
            </c:strRef>
          </c:tx>
          <c:spPr>
            <a:solidFill>
              <a:srgbClr val="808080"/>
            </a:solidFill>
            <a:ln w="25400">
              <a:noFill/>
            </a:ln>
          </c:spPr>
          <c:invertIfNegative val="0"/>
          <c:cat>
            <c:numRef>
              <c:f>Statsformat!$A$21:$A$121</c:f>
              <c:numCache>
                <c:formatCode>General</c:formatCode>
                <c:ptCount val="1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numCache>
            </c:numRef>
          </c:cat>
          <c:val>
            <c:numRef>
              <c:f>Statsformat!$C$21:$C$121</c:f>
              <c:numCache>
                <c:formatCode>#,##0</c:formatCode>
                <c:ptCount val="101"/>
                <c:pt idx="0">
                  <c:v>-25.375185709700002</c:v>
                </c:pt>
                <c:pt idx="1">
                  <c:v>-75.392158112299995</c:v>
                </c:pt>
                <c:pt idx="2">
                  <c:v>-124.16505456200001</c:v>
                </c:pt>
                <c:pt idx="3">
                  <c:v>-124.0091838047</c:v>
                </c:pt>
                <c:pt idx="4">
                  <c:v>-124.21175612430001</c:v>
                </c:pt>
                <c:pt idx="5">
                  <c:v>-124.55262400030001</c:v>
                </c:pt>
                <c:pt idx="6">
                  <c:v>-112.507155232</c:v>
                </c:pt>
                <c:pt idx="7">
                  <c:v>-123.6218593672</c:v>
                </c:pt>
                <c:pt idx="8">
                  <c:v>-146.33723462940003</c:v>
                </c:pt>
                <c:pt idx="9">
                  <c:v>-145.12463662920001</c:v>
                </c:pt>
                <c:pt idx="10">
                  <c:v>-137.8943014475</c:v>
                </c:pt>
                <c:pt idx="11">
                  <c:v>-129.0298650025</c:v>
                </c:pt>
                <c:pt idx="12">
                  <c:v>-125.22111361739999</c:v>
                </c:pt>
                <c:pt idx="13">
                  <c:v>-123.55946396349999</c:v>
                </c:pt>
                <c:pt idx="14">
                  <c:v>-122.41005550600001</c:v>
                </c:pt>
                <c:pt idx="15">
                  <c:v>-124.04825989460001</c:v>
                </c:pt>
                <c:pt idx="16">
                  <c:v>-120.1618427611</c:v>
                </c:pt>
                <c:pt idx="17">
                  <c:v>-122.02208329489999</c:v>
                </c:pt>
                <c:pt idx="18">
                  <c:v>-119.3078107365</c:v>
                </c:pt>
                <c:pt idx="19">
                  <c:v>-80.645555905700007</c:v>
                </c:pt>
                <c:pt idx="20">
                  <c:v>-31.404256963199998</c:v>
                </c:pt>
                <c:pt idx="21">
                  <c:v>-27.157954841400006</c:v>
                </c:pt>
                <c:pt idx="22">
                  <c:v>-26.582457577999996</c:v>
                </c:pt>
                <c:pt idx="23">
                  <c:v>-21.982847167699997</c:v>
                </c:pt>
                <c:pt idx="24">
                  <c:v>-13.434113663699998</c:v>
                </c:pt>
                <c:pt idx="25">
                  <c:v>-5.7238709055000037</c:v>
                </c:pt>
                <c:pt idx="26">
                  <c:v>9.0629786414999973</c:v>
                </c:pt>
                <c:pt idx="27">
                  <c:v>41.523703719399983</c:v>
                </c:pt>
                <c:pt idx="28">
                  <c:v>53.386536458800009</c:v>
                </c:pt>
                <c:pt idx="29">
                  <c:v>60.413651452099991</c:v>
                </c:pt>
                <c:pt idx="30">
                  <c:v>67.623341191999998</c:v>
                </c:pt>
                <c:pt idx="31">
                  <c:v>71.9411255192</c:v>
                </c:pt>
                <c:pt idx="32">
                  <c:v>75.802678348699999</c:v>
                </c:pt>
                <c:pt idx="33">
                  <c:v>79.810613407000005</c:v>
                </c:pt>
                <c:pt idx="34">
                  <c:v>88.593313684100011</c:v>
                </c:pt>
                <c:pt idx="35">
                  <c:v>93.874471622300021</c:v>
                </c:pt>
                <c:pt idx="36">
                  <c:v>101.7343777327</c:v>
                </c:pt>
                <c:pt idx="37">
                  <c:v>109.61907093540002</c:v>
                </c:pt>
                <c:pt idx="38">
                  <c:v>117.10773224609999</c:v>
                </c:pt>
                <c:pt idx="39">
                  <c:v>122.5012794984</c:v>
                </c:pt>
                <c:pt idx="40">
                  <c:v>124.45790289440002</c:v>
                </c:pt>
                <c:pt idx="41">
                  <c:v>127.40442727909999</c:v>
                </c:pt>
                <c:pt idx="42">
                  <c:v>132.20715578209999</c:v>
                </c:pt>
                <c:pt idx="43">
                  <c:v>138.40568463840003</c:v>
                </c:pt>
                <c:pt idx="44">
                  <c:v>142.07643428610001</c:v>
                </c:pt>
                <c:pt idx="45">
                  <c:v>143.49756660520001</c:v>
                </c:pt>
                <c:pt idx="46">
                  <c:v>145.82949426169998</c:v>
                </c:pt>
                <c:pt idx="47">
                  <c:v>144.86900256799998</c:v>
                </c:pt>
                <c:pt idx="48">
                  <c:v>146.2063217738</c:v>
                </c:pt>
                <c:pt idx="49">
                  <c:v>141.43656662319998</c:v>
                </c:pt>
                <c:pt idx="50">
                  <c:v>145.21862795500002</c:v>
                </c:pt>
                <c:pt idx="51">
                  <c:v>137.3932325701</c:v>
                </c:pt>
                <c:pt idx="52">
                  <c:v>136.57950406169999</c:v>
                </c:pt>
                <c:pt idx="53">
                  <c:v>135.50009193970001</c:v>
                </c:pt>
                <c:pt idx="54">
                  <c:v>132.59049744229998</c:v>
                </c:pt>
                <c:pt idx="55">
                  <c:v>130.5036744594</c:v>
                </c:pt>
                <c:pt idx="56">
                  <c:v>127.32186992610002</c:v>
                </c:pt>
                <c:pt idx="57">
                  <c:v>121.58315363100002</c:v>
                </c:pt>
                <c:pt idx="58">
                  <c:v>115.67252379039998</c:v>
                </c:pt>
                <c:pt idx="59">
                  <c:v>108.69585647259998</c:v>
                </c:pt>
                <c:pt idx="60">
                  <c:v>104.38945208750002</c:v>
                </c:pt>
                <c:pt idx="61">
                  <c:v>83.322886742700007</c:v>
                </c:pt>
                <c:pt idx="62">
                  <c:v>62.889784019800018</c:v>
                </c:pt>
                <c:pt idx="63">
                  <c:v>27.851641172499988</c:v>
                </c:pt>
                <c:pt idx="64">
                  <c:v>-9.7881558364999943</c:v>
                </c:pt>
                <c:pt idx="65">
                  <c:v>-97.091714232000001</c:v>
                </c:pt>
                <c:pt idx="66">
                  <c:v>-166.02741924469998</c:v>
                </c:pt>
                <c:pt idx="67">
                  <c:v>-181.5406455554</c:v>
                </c:pt>
                <c:pt idx="68">
                  <c:v>-193.01411483020001</c:v>
                </c:pt>
                <c:pt idx="69">
                  <c:v>-194.3791975268</c:v>
                </c:pt>
                <c:pt idx="70">
                  <c:v>-197.4113867826</c:v>
                </c:pt>
                <c:pt idx="71">
                  <c:v>-188.44588825389999</c:v>
                </c:pt>
                <c:pt idx="72">
                  <c:v>-191.54864066859997</c:v>
                </c:pt>
                <c:pt idx="73">
                  <c:v>-188.57984724960002</c:v>
                </c:pt>
                <c:pt idx="74">
                  <c:v>-190.35938436020001</c:v>
                </c:pt>
                <c:pt idx="75">
                  <c:v>-209.85403685599999</c:v>
                </c:pt>
                <c:pt idx="76">
                  <c:v>-210.06900515749999</c:v>
                </c:pt>
                <c:pt idx="77">
                  <c:v>-206.2436420173</c:v>
                </c:pt>
                <c:pt idx="78">
                  <c:v>-205.5079273858</c:v>
                </c:pt>
                <c:pt idx="79">
                  <c:v>-206.25617702449998</c:v>
                </c:pt>
                <c:pt idx="80">
                  <c:v>-269.29991181460002</c:v>
                </c:pt>
                <c:pt idx="81">
                  <c:v>-262.55088767299998</c:v>
                </c:pt>
                <c:pt idx="82">
                  <c:v>-266.23324329120004</c:v>
                </c:pt>
                <c:pt idx="83">
                  <c:v>-264.24126771819999</c:v>
                </c:pt>
                <c:pt idx="84">
                  <c:v>-269.3885845671</c:v>
                </c:pt>
                <c:pt idx="85">
                  <c:v>-369.74350616779998</c:v>
                </c:pt>
                <c:pt idx="86">
                  <c:v>-366.98490618250003</c:v>
                </c:pt>
                <c:pt idx="87">
                  <c:v>-364.89956024809999</c:v>
                </c:pt>
                <c:pt idx="88">
                  <c:v>-372.72501645210002</c:v>
                </c:pt>
                <c:pt idx="89">
                  <c:v>-374.89987742329998</c:v>
                </c:pt>
                <c:pt idx="90">
                  <c:v>-370.01678088769995</c:v>
                </c:pt>
                <c:pt idx="91">
                  <c:v>-371.37682287689995</c:v>
                </c:pt>
                <c:pt idx="92">
                  <c:v>-381.3597320975</c:v>
                </c:pt>
                <c:pt idx="93">
                  <c:v>-392.76583340459996</c:v>
                </c:pt>
                <c:pt idx="94">
                  <c:v>-385.58898556840001</c:v>
                </c:pt>
                <c:pt idx="95">
                  <c:v>-368.65222928189996</c:v>
                </c:pt>
                <c:pt idx="96">
                  <c:v>-380.2012337786</c:v>
                </c:pt>
                <c:pt idx="97">
                  <c:v>-399.48899560840005</c:v>
                </c:pt>
                <c:pt idx="98">
                  <c:v>-359.64780091099999</c:v>
                </c:pt>
                <c:pt idx="99">
                  <c:v>-392.07297975109998</c:v>
                </c:pt>
                <c:pt idx="100">
                  <c:v>-338.49476066199463</c:v>
                </c:pt>
              </c:numCache>
            </c:numRef>
          </c:val>
        </c:ser>
        <c:dLbls>
          <c:showLegendKey val="0"/>
          <c:showVal val="0"/>
          <c:showCatName val="0"/>
          <c:showSerName val="0"/>
          <c:showPercent val="0"/>
          <c:showBubbleSize val="0"/>
        </c:dLbls>
        <c:gapWidth val="50"/>
        <c:axId val="206115584"/>
        <c:axId val="206117120"/>
      </c:barChart>
      <c:catAx>
        <c:axId val="206115584"/>
        <c:scaling>
          <c:orientation val="minMax"/>
        </c:scaling>
        <c:delete val="0"/>
        <c:axPos val="b"/>
        <c:numFmt formatCode="#,##0"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206117120"/>
        <c:crosses val="autoZero"/>
        <c:auto val="1"/>
        <c:lblAlgn val="ctr"/>
        <c:lblOffset val="100"/>
        <c:tickLblSkip val="10"/>
        <c:tickMarkSkip val="10"/>
        <c:noMultiLvlLbl val="1"/>
      </c:catAx>
      <c:valAx>
        <c:axId val="206117120"/>
        <c:scaling>
          <c:orientation val="minMax"/>
          <c:max val="200"/>
          <c:min val="-500"/>
        </c:scaling>
        <c:delete val="0"/>
        <c:axPos val="l"/>
        <c:majorGridlines>
          <c:spPr>
            <a:ln>
              <a:solidFill>
                <a:srgbClr val="FFFFFF">
                  <a:lumMod val="65000"/>
                </a:srgbClr>
              </a:solidFill>
            </a:ln>
          </c:spPr>
        </c:majorGridlines>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6115584"/>
        <c:crossesAt val="1"/>
        <c:crossBetween val="midCat"/>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2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Primära inkomster</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formatCode="0">
                  <c:v>2100</c:v>
                </c:pt>
              </c:numCache>
            </c:numRef>
          </c:cat>
          <c:val>
            <c:numRef>
              <c:f>'Budgetmallar dubbla spalter'!$B$20:$B$120</c:f>
              <c:numCache>
                <c:formatCode>General</c:formatCode>
                <c:ptCount val="101"/>
                <c:pt idx="0">
                  <c:v>53.981310000000001</c:v>
                </c:pt>
                <c:pt idx="1">
                  <c:v>52.053400000000003</c:v>
                </c:pt>
                <c:pt idx="2">
                  <c:v>50.300579999999997</c:v>
                </c:pt>
                <c:pt idx="3">
                  <c:v>50.52543</c:v>
                </c:pt>
                <c:pt idx="4">
                  <c:v>50.732460000000003</c:v>
                </c:pt>
                <c:pt idx="5">
                  <c:v>51.573410000000003</c:v>
                </c:pt>
                <c:pt idx="6">
                  <c:v>50.929879999999997</c:v>
                </c:pt>
                <c:pt idx="7">
                  <c:v>50.234389999999998</c:v>
                </c:pt>
                <c:pt idx="8">
                  <c:v>49.397559999999999</c:v>
                </c:pt>
                <c:pt idx="9">
                  <c:v>49.779829999999997</c:v>
                </c:pt>
                <c:pt idx="10">
                  <c:v>48.560389999999998</c:v>
                </c:pt>
                <c:pt idx="11">
                  <c:v>47.499139999999997</c:v>
                </c:pt>
                <c:pt idx="12">
                  <c:v>47.460509999999999</c:v>
                </c:pt>
                <c:pt idx="13">
                  <c:v>47.810580000000002</c:v>
                </c:pt>
                <c:pt idx="14">
                  <c:v>46.896079999999998</c:v>
                </c:pt>
                <c:pt idx="15">
                  <c:v>46.74541</c:v>
                </c:pt>
                <c:pt idx="16">
                  <c:v>46.738120000000002</c:v>
                </c:pt>
                <c:pt idx="17">
                  <c:v>46.852969999999999</c:v>
                </c:pt>
                <c:pt idx="18">
                  <c:v>46.88899</c:v>
                </c:pt>
                <c:pt idx="19">
                  <c:v>47.117649999999998</c:v>
                </c:pt>
                <c:pt idx="20">
                  <c:v>47.050429999999999</c:v>
                </c:pt>
                <c:pt idx="21">
                  <c:v>47.042050000000003</c:v>
                </c:pt>
                <c:pt idx="22">
                  <c:v>47.044600000000003</c:v>
                </c:pt>
                <c:pt idx="23">
                  <c:v>47.090580000000003</c:v>
                </c:pt>
                <c:pt idx="24">
                  <c:v>47.135840000000002</c:v>
                </c:pt>
                <c:pt idx="25">
                  <c:v>47.177680000000002</c:v>
                </c:pt>
                <c:pt idx="26">
                  <c:v>47.220509999999997</c:v>
                </c:pt>
                <c:pt idx="27">
                  <c:v>47.261200000000002</c:v>
                </c:pt>
                <c:pt idx="28">
                  <c:v>47.298349999999999</c:v>
                </c:pt>
                <c:pt idx="29">
                  <c:v>47.319200000000002</c:v>
                </c:pt>
                <c:pt idx="30">
                  <c:v>47.344209999999997</c:v>
                </c:pt>
                <c:pt idx="31">
                  <c:v>47.363999999999997</c:v>
                </c:pt>
                <c:pt idx="32">
                  <c:v>47.380380000000002</c:v>
                </c:pt>
                <c:pt idx="33">
                  <c:v>47.38852</c:v>
                </c:pt>
                <c:pt idx="34">
                  <c:v>47.387450000000001</c:v>
                </c:pt>
                <c:pt idx="35">
                  <c:v>47.378129999999999</c:v>
                </c:pt>
                <c:pt idx="36">
                  <c:v>47.368319999999997</c:v>
                </c:pt>
                <c:pt idx="37">
                  <c:v>47.35642</c:v>
                </c:pt>
                <c:pt idx="38">
                  <c:v>47.336970000000001</c:v>
                </c:pt>
                <c:pt idx="39">
                  <c:v>47.315019999999997</c:v>
                </c:pt>
                <c:pt idx="40">
                  <c:v>47.290309999999998</c:v>
                </c:pt>
                <c:pt idx="41">
                  <c:v>47.262869999999999</c:v>
                </c:pt>
                <c:pt idx="42">
                  <c:v>47.232259999999997</c:v>
                </c:pt>
                <c:pt idx="43">
                  <c:v>47.198279999999997</c:v>
                </c:pt>
                <c:pt idx="44">
                  <c:v>47.16966</c:v>
                </c:pt>
                <c:pt idx="45">
                  <c:v>47.146619999999999</c:v>
                </c:pt>
                <c:pt idx="46">
                  <c:v>47.128399999999999</c:v>
                </c:pt>
                <c:pt idx="47">
                  <c:v>47.114710000000002</c:v>
                </c:pt>
                <c:pt idx="48">
                  <c:v>47.105170000000001</c:v>
                </c:pt>
                <c:pt idx="49">
                  <c:v>47.102969999999999</c:v>
                </c:pt>
                <c:pt idx="50">
                  <c:v>47.109369999999998</c:v>
                </c:pt>
                <c:pt idx="51">
                  <c:v>47.124169999999999</c:v>
                </c:pt>
                <c:pt idx="52">
                  <c:v>47.141010000000001</c:v>
                </c:pt>
                <c:pt idx="53">
                  <c:v>47.163429999999998</c:v>
                </c:pt>
                <c:pt idx="54">
                  <c:v>47.186309999999999</c:v>
                </c:pt>
                <c:pt idx="55">
                  <c:v>47.208919999999999</c:v>
                </c:pt>
                <c:pt idx="56">
                  <c:v>47.23057</c:v>
                </c:pt>
                <c:pt idx="57">
                  <c:v>47.243040000000001</c:v>
                </c:pt>
                <c:pt idx="58">
                  <c:v>47.252009999999999</c:v>
                </c:pt>
                <c:pt idx="59">
                  <c:v>47.25188</c:v>
                </c:pt>
                <c:pt idx="60">
                  <c:v>47.239899999999999</c:v>
                </c:pt>
                <c:pt idx="61">
                  <c:v>47.220999999999997</c:v>
                </c:pt>
                <c:pt idx="62">
                  <c:v>47.192999999999998</c:v>
                </c:pt>
                <c:pt idx="63">
                  <c:v>47.15672</c:v>
                </c:pt>
                <c:pt idx="64">
                  <c:v>47.12106</c:v>
                </c:pt>
                <c:pt idx="65">
                  <c:v>47.08869</c:v>
                </c:pt>
                <c:pt idx="66">
                  <c:v>47.059440000000002</c:v>
                </c:pt>
                <c:pt idx="67">
                  <c:v>47.035969999999999</c:v>
                </c:pt>
                <c:pt idx="68">
                  <c:v>47.017749999999999</c:v>
                </c:pt>
                <c:pt idx="69">
                  <c:v>47.004289999999997</c:v>
                </c:pt>
                <c:pt idx="70">
                  <c:v>46.992609999999999</c:v>
                </c:pt>
                <c:pt idx="71">
                  <c:v>46.982889999999998</c:v>
                </c:pt>
                <c:pt idx="72">
                  <c:v>46.97681</c:v>
                </c:pt>
                <c:pt idx="73">
                  <c:v>46.975490000000001</c:v>
                </c:pt>
                <c:pt idx="74">
                  <c:v>46.976059999999997</c:v>
                </c:pt>
                <c:pt idx="75">
                  <c:v>46.97878</c:v>
                </c:pt>
                <c:pt idx="76">
                  <c:v>46.981900000000003</c:v>
                </c:pt>
                <c:pt idx="77">
                  <c:v>46.984789999999997</c:v>
                </c:pt>
                <c:pt idx="78">
                  <c:v>46.990160000000003</c:v>
                </c:pt>
                <c:pt idx="79">
                  <c:v>46.997199999999999</c:v>
                </c:pt>
                <c:pt idx="80">
                  <c:v>47.005769999999998</c:v>
                </c:pt>
                <c:pt idx="81">
                  <c:v>47.01576</c:v>
                </c:pt>
                <c:pt idx="82">
                  <c:v>47.026739999999997</c:v>
                </c:pt>
                <c:pt idx="83">
                  <c:v>47.03698</c:v>
                </c:pt>
                <c:pt idx="84">
                  <c:v>47.04665</c:v>
                </c:pt>
                <c:pt idx="85">
                  <c:v>47.055300000000003</c:v>
                </c:pt>
                <c:pt idx="86">
                  <c:v>47.062179999999998</c:v>
                </c:pt>
                <c:pt idx="87">
                  <c:v>47.068069999999999</c:v>
                </c:pt>
                <c:pt idx="88">
                  <c:v>47.074150000000003</c:v>
                </c:pt>
                <c:pt idx="89">
                  <c:v>47.079630000000002</c:v>
                </c:pt>
                <c:pt idx="90">
                  <c:v>47.085479999999997</c:v>
                </c:pt>
                <c:pt idx="91">
                  <c:v>47.090870000000002</c:v>
                </c:pt>
                <c:pt idx="92">
                  <c:v>47.09431</c:v>
                </c:pt>
                <c:pt idx="93">
                  <c:v>47.098579999999998</c:v>
                </c:pt>
                <c:pt idx="94">
                  <c:v>47.103470000000002</c:v>
                </c:pt>
                <c:pt idx="95">
                  <c:v>47.106780000000001</c:v>
                </c:pt>
                <c:pt idx="96">
                  <c:v>47.11103</c:v>
                </c:pt>
                <c:pt idx="97">
                  <c:v>47.11544</c:v>
                </c:pt>
                <c:pt idx="98">
                  <c:v>47.11862</c:v>
                </c:pt>
                <c:pt idx="99">
                  <c:v>47.121580000000002</c:v>
                </c:pt>
                <c:pt idx="100">
                  <c:v>47.121580000000002</c:v>
                </c:pt>
              </c:numCache>
            </c:numRef>
          </c:val>
          <c:smooth val="0"/>
        </c:ser>
        <c:ser>
          <c:idx val="1"/>
          <c:order val="1"/>
          <c:tx>
            <c:strRef>
              <c:f>'Budgetmallar dubbla spalter'!$C$19</c:f>
              <c:strCache>
                <c:ptCount val="1"/>
                <c:pt idx="0">
                  <c:v>Primära utgifter</c:v>
                </c:pt>
              </c:strCache>
            </c:strRef>
          </c:tx>
          <c:spPr>
            <a:ln w="25400">
              <a:solidFill>
                <a:srgbClr val="000000"/>
              </a:solidFill>
              <a:prstDash val="solid"/>
            </a:ln>
          </c:spPr>
          <c:marker>
            <c:symbol val="none"/>
          </c:marker>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formatCode="0">
                  <c:v>2100</c:v>
                </c:pt>
              </c:numCache>
            </c:numRef>
          </c:cat>
          <c:val>
            <c:numRef>
              <c:f>'Budgetmallar dubbla spalter'!$C$20:$C$120</c:f>
              <c:numCache>
                <c:formatCode>General</c:formatCode>
                <c:ptCount val="101"/>
                <c:pt idx="0">
                  <c:v>49.331189999999999</c:v>
                </c:pt>
                <c:pt idx="1">
                  <c:v>49.635089999999998</c:v>
                </c:pt>
                <c:pt idx="2">
                  <c:v>50.597920000000002</c:v>
                </c:pt>
                <c:pt idx="3">
                  <c:v>51.489960000000004</c:v>
                </c:pt>
                <c:pt idx="4">
                  <c:v>50.339559999999999</c:v>
                </c:pt>
                <c:pt idx="5">
                  <c:v>49.987270000000002</c:v>
                </c:pt>
                <c:pt idx="6">
                  <c:v>49.040199999999999</c:v>
                </c:pt>
                <c:pt idx="7">
                  <c:v>47.209290000000003</c:v>
                </c:pt>
                <c:pt idx="8">
                  <c:v>48.034840000000003</c:v>
                </c:pt>
                <c:pt idx="9">
                  <c:v>51.64667</c:v>
                </c:pt>
                <c:pt idx="10">
                  <c:v>49.37189</c:v>
                </c:pt>
                <c:pt idx="11">
                  <c:v>48.449539999999999</c:v>
                </c:pt>
                <c:pt idx="12">
                  <c:v>49.322470000000003</c:v>
                </c:pt>
                <c:pt idx="13">
                  <c:v>50.332569999999997</c:v>
                </c:pt>
                <c:pt idx="14">
                  <c:v>49.170760000000001</c:v>
                </c:pt>
                <c:pt idx="15">
                  <c:v>47.986870000000003</c:v>
                </c:pt>
                <c:pt idx="16">
                  <c:v>47.401899999999998</c:v>
                </c:pt>
                <c:pt idx="17">
                  <c:v>47.07882</c:v>
                </c:pt>
                <c:pt idx="18">
                  <c:v>46.600949999999997</c:v>
                </c:pt>
                <c:pt idx="19">
                  <c:v>46.731900000000003</c:v>
                </c:pt>
                <c:pt idx="20">
                  <c:v>46.736069999999998</c:v>
                </c:pt>
                <c:pt idx="21">
                  <c:v>46.78436</c:v>
                </c:pt>
                <c:pt idx="22">
                  <c:v>46.878399999999999</c:v>
                </c:pt>
                <c:pt idx="23">
                  <c:v>47.013190000000002</c:v>
                </c:pt>
                <c:pt idx="24">
                  <c:v>47.145099999999999</c:v>
                </c:pt>
                <c:pt idx="25">
                  <c:v>47.256799999999998</c:v>
                </c:pt>
                <c:pt idx="26">
                  <c:v>47.361040000000003</c:v>
                </c:pt>
                <c:pt idx="27">
                  <c:v>47.451700000000002</c:v>
                </c:pt>
                <c:pt idx="28">
                  <c:v>47.518270000000001</c:v>
                </c:pt>
                <c:pt idx="29">
                  <c:v>47.606299999999997</c:v>
                </c:pt>
                <c:pt idx="30">
                  <c:v>47.705039999999997</c:v>
                </c:pt>
                <c:pt idx="31">
                  <c:v>47.794449999999998</c:v>
                </c:pt>
                <c:pt idx="32">
                  <c:v>47.86468</c:v>
                </c:pt>
                <c:pt idx="33">
                  <c:v>47.893859999999997</c:v>
                </c:pt>
                <c:pt idx="34">
                  <c:v>47.87706</c:v>
                </c:pt>
                <c:pt idx="35">
                  <c:v>47.81926</c:v>
                </c:pt>
                <c:pt idx="36">
                  <c:v>47.748539999999998</c:v>
                </c:pt>
                <c:pt idx="37">
                  <c:v>47.660229999999999</c:v>
                </c:pt>
                <c:pt idx="38">
                  <c:v>47.534739999999999</c:v>
                </c:pt>
                <c:pt idx="39">
                  <c:v>47.394759999999998</c:v>
                </c:pt>
                <c:pt idx="40">
                  <c:v>47.240389999999998</c:v>
                </c:pt>
                <c:pt idx="41">
                  <c:v>47.072110000000002</c:v>
                </c:pt>
                <c:pt idx="42">
                  <c:v>46.894370000000002</c:v>
                </c:pt>
                <c:pt idx="43">
                  <c:v>46.706400000000002</c:v>
                </c:pt>
                <c:pt idx="44">
                  <c:v>46.541420000000002</c:v>
                </c:pt>
                <c:pt idx="45">
                  <c:v>46.405909999999999</c:v>
                </c:pt>
                <c:pt idx="46">
                  <c:v>46.29551</c:v>
                </c:pt>
                <c:pt idx="47">
                  <c:v>46.208350000000003</c:v>
                </c:pt>
                <c:pt idx="48">
                  <c:v>46.145110000000003</c:v>
                </c:pt>
                <c:pt idx="49">
                  <c:v>46.119680000000002</c:v>
                </c:pt>
                <c:pt idx="50">
                  <c:v>46.136850000000003</c:v>
                </c:pt>
                <c:pt idx="51">
                  <c:v>46.192929999999997</c:v>
                </c:pt>
                <c:pt idx="52">
                  <c:v>46.260010000000001</c:v>
                </c:pt>
                <c:pt idx="53">
                  <c:v>46.348419999999997</c:v>
                </c:pt>
                <c:pt idx="54">
                  <c:v>46.439700000000002</c:v>
                </c:pt>
                <c:pt idx="55">
                  <c:v>46.529409999999999</c:v>
                </c:pt>
                <c:pt idx="56">
                  <c:v>46.60792</c:v>
                </c:pt>
                <c:pt idx="57">
                  <c:v>46.642719999999997</c:v>
                </c:pt>
                <c:pt idx="58">
                  <c:v>46.65175</c:v>
                </c:pt>
                <c:pt idx="59">
                  <c:v>46.615600000000001</c:v>
                </c:pt>
                <c:pt idx="60">
                  <c:v>46.525959999999998</c:v>
                </c:pt>
                <c:pt idx="61">
                  <c:v>46.400260000000003</c:v>
                </c:pt>
                <c:pt idx="62">
                  <c:v>46.234139999999996</c:v>
                </c:pt>
                <c:pt idx="63">
                  <c:v>46.03463</c:v>
                </c:pt>
                <c:pt idx="64">
                  <c:v>45.836239999999997</c:v>
                </c:pt>
                <c:pt idx="65">
                  <c:v>45.651739999999997</c:v>
                </c:pt>
                <c:pt idx="66">
                  <c:v>45.481070000000003</c:v>
                </c:pt>
                <c:pt idx="67">
                  <c:v>45.334299999999999</c:v>
                </c:pt>
                <c:pt idx="68">
                  <c:v>45.211469999999998</c:v>
                </c:pt>
                <c:pt idx="69">
                  <c:v>45.110489999999999</c:v>
                </c:pt>
                <c:pt idx="70">
                  <c:v>45.020490000000002</c:v>
                </c:pt>
                <c:pt idx="71">
                  <c:v>44.94173</c:v>
                </c:pt>
                <c:pt idx="72">
                  <c:v>44.879420000000003</c:v>
                </c:pt>
                <c:pt idx="73">
                  <c:v>44.837470000000003</c:v>
                </c:pt>
                <c:pt idx="74">
                  <c:v>44.807110000000002</c:v>
                </c:pt>
                <c:pt idx="75">
                  <c:v>44.789079999999998</c:v>
                </c:pt>
                <c:pt idx="76">
                  <c:v>44.775199999999998</c:v>
                </c:pt>
                <c:pt idx="77">
                  <c:v>44.763379999999998</c:v>
                </c:pt>
                <c:pt idx="78">
                  <c:v>44.763339999999999</c:v>
                </c:pt>
                <c:pt idx="79">
                  <c:v>44.770740000000004</c:v>
                </c:pt>
                <c:pt idx="80">
                  <c:v>44.784700000000001</c:v>
                </c:pt>
                <c:pt idx="81">
                  <c:v>44.804070000000003</c:v>
                </c:pt>
                <c:pt idx="82">
                  <c:v>44.826300000000003</c:v>
                </c:pt>
                <c:pt idx="83">
                  <c:v>44.844889999999999</c:v>
                </c:pt>
                <c:pt idx="84">
                  <c:v>44.860810000000001</c:v>
                </c:pt>
                <c:pt idx="85">
                  <c:v>44.872390000000003</c:v>
                </c:pt>
                <c:pt idx="86">
                  <c:v>44.876510000000003</c:v>
                </c:pt>
                <c:pt idx="87">
                  <c:v>44.876280000000001</c:v>
                </c:pt>
                <c:pt idx="88">
                  <c:v>44.876820000000002</c:v>
                </c:pt>
                <c:pt idx="89">
                  <c:v>44.875959999999999</c:v>
                </c:pt>
                <c:pt idx="90">
                  <c:v>44.87773</c:v>
                </c:pt>
                <c:pt idx="91">
                  <c:v>44.879469999999998</c:v>
                </c:pt>
                <c:pt idx="92">
                  <c:v>44.876469999999998</c:v>
                </c:pt>
                <c:pt idx="93">
                  <c:v>44.877890000000001</c:v>
                </c:pt>
                <c:pt idx="94">
                  <c:v>44.88241</c:v>
                </c:pt>
                <c:pt idx="95">
                  <c:v>44.882199999999997</c:v>
                </c:pt>
                <c:pt idx="96">
                  <c:v>44.885150000000003</c:v>
                </c:pt>
                <c:pt idx="97">
                  <c:v>44.887999999999998</c:v>
                </c:pt>
                <c:pt idx="98">
                  <c:v>44.885849999999998</c:v>
                </c:pt>
                <c:pt idx="99">
                  <c:v>44.881839999999997</c:v>
                </c:pt>
                <c:pt idx="100">
                  <c:v>44.881839999999997</c:v>
                </c:pt>
              </c:numCache>
            </c:numRef>
          </c:val>
          <c:smooth val="0"/>
        </c:ser>
        <c:dLbls>
          <c:showLegendKey val="0"/>
          <c:showVal val="0"/>
          <c:showCatName val="0"/>
          <c:showSerName val="0"/>
          <c:showPercent val="0"/>
          <c:showBubbleSize val="0"/>
        </c:dLbls>
        <c:marker val="1"/>
        <c:smooth val="0"/>
        <c:axId val="206145792"/>
        <c:axId val="206155776"/>
      </c:lineChart>
      <c:catAx>
        <c:axId val="206145792"/>
        <c:scaling>
          <c:orientation val="minMax"/>
        </c:scaling>
        <c:delete val="0"/>
        <c:axPos val="b"/>
        <c:numFmt formatCode="0"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6155776"/>
        <c:crosses val="autoZero"/>
        <c:auto val="1"/>
        <c:lblAlgn val="ctr"/>
        <c:lblOffset val="100"/>
        <c:tickLblSkip val="10"/>
        <c:tickMarkSkip val="10"/>
        <c:noMultiLvlLbl val="1"/>
      </c:catAx>
      <c:valAx>
        <c:axId val="206155776"/>
        <c:scaling>
          <c:orientation val="minMax"/>
          <c:max val="54"/>
          <c:min val="40"/>
        </c:scaling>
        <c:delete val="0"/>
        <c:axPos val="l"/>
        <c:majorGridlines>
          <c:spPr>
            <a:ln>
              <a:solidFill>
                <a:srgbClr val="FFFFFF">
                  <a:lumMod val="65000"/>
                </a:srgbClr>
              </a:solidFill>
            </a:ln>
          </c:spPr>
        </c:majorGridlines>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6145792"/>
        <c:crossesAt val="1"/>
        <c:crossBetween val="midCat"/>
      </c:valAx>
      <c:spPr>
        <a:noFill/>
        <a:ln w="3175">
          <a:solidFill>
            <a:srgbClr val="000000"/>
          </a:solidFill>
          <a:prstDash val="solid"/>
        </a:ln>
      </c:spPr>
    </c:plotArea>
    <c:legend>
      <c:legendPos val="b"/>
      <c:layout>
        <c:manualLayout>
          <c:xMode val="edge"/>
          <c:yMode val="edge"/>
          <c:x val="0.12554328561690525"/>
          <c:y val="7.8938640132669977E-2"/>
          <c:w val="0.79314723926380371"/>
          <c:h val="2.9397493927520248E-2"/>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2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2.2264826175869119E-2"/>
          <c:y val="2.0123785738440342E-2"/>
          <c:w val="0.96959781867757333"/>
          <c:h val="0.9782808290863908"/>
        </c:manualLayout>
      </c:layout>
      <c:areaChart>
        <c:grouping val="stacked"/>
        <c:varyColors val="0"/>
        <c:ser>
          <c:idx val="0"/>
          <c:order val="0"/>
          <c:tx>
            <c:strRef>
              <c:f>'Budgetmallar dubbla spalter'!$B$19</c:f>
              <c:strCache>
                <c:ptCount val="1"/>
                <c:pt idx="0">
                  <c:v>Övrigt</c:v>
                </c:pt>
              </c:strCache>
            </c:strRef>
          </c:tx>
          <c:spPr>
            <a:solidFill>
              <a:srgbClr val="000000"/>
            </a:solidFill>
            <a:ln w="25400">
              <a:noFill/>
            </a:ln>
          </c:spPr>
          <c:cat>
            <c:numRef>
              <c:f>'Budgetmallar dubbla spalter'!$A$20:$A$125</c:f>
              <c:numCache>
                <c:formatCode>0</c:formatCode>
                <c:ptCount val="106"/>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numCache>
            </c:numRef>
          </c:cat>
          <c:val>
            <c:numRef>
              <c:f>'Budgetmallar dubbla spalter'!$B$20:$B$125</c:f>
              <c:numCache>
                <c:formatCode>General</c:formatCode>
                <c:ptCount val="106"/>
                <c:pt idx="0">
                  <c:v>34.06</c:v>
                </c:pt>
                <c:pt idx="1">
                  <c:v>34.07</c:v>
                </c:pt>
                <c:pt idx="2">
                  <c:v>34.08</c:v>
                </c:pt>
                <c:pt idx="3">
                  <c:v>34.090000000000003</c:v>
                </c:pt>
                <c:pt idx="4">
                  <c:v>34.11</c:v>
                </c:pt>
                <c:pt idx="5">
                  <c:v>34.11</c:v>
                </c:pt>
                <c:pt idx="6">
                  <c:v>34.119999999999997</c:v>
                </c:pt>
                <c:pt idx="7">
                  <c:v>34.130000000000003</c:v>
                </c:pt>
                <c:pt idx="8">
                  <c:v>34.130000000000003</c:v>
                </c:pt>
                <c:pt idx="9">
                  <c:v>34.14</c:v>
                </c:pt>
                <c:pt idx="10">
                  <c:v>34.14</c:v>
                </c:pt>
                <c:pt idx="11">
                  <c:v>34.15</c:v>
                </c:pt>
                <c:pt idx="12">
                  <c:v>34.15</c:v>
                </c:pt>
                <c:pt idx="13">
                  <c:v>34.15</c:v>
                </c:pt>
                <c:pt idx="14">
                  <c:v>34.159999999999997</c:v>
                </c:pt>
                <c:pt idx="15">
                  <c:v>34.18</c:v>
                </c:pt>
                <c:pt idx="16">
                  <c:v>34.06</c:v>
                </c:pt>
                <c:pt idx="17">
                  <c:v>33.950000000000003</c:v>
                </c:pt>
                <c:pt idx="18">
                  <c:v>33.97</c:v>
                </c:pt>
                <c:pt idx="19">
                  <c:v>34.130000000000003</c:v>
                </c:pt>
                <c:pt idx="20">
                  <c:v>34.369999999999997</c:v>
                </c:pt>
                <c:pt idx="21">
                  <c:v>34.950000000000003</c:v>
                </c:pt>
                <c:pt idx="22">
                  <c:v>35.28</c:v>
                </c:pt>
                <c:pt idx="23">
                  <c:v>35.590000000000003</c:v>
                </c:pt>
                <c:pt idx="24">
                  <c:v>36.369999999999997</c:v>
                </c:pt>
                <c:pt idx="25">
                  <c:v>37.33</c:v>
                </c:pt>
                <c:pt idx="26">
                  <c:v>37.97</c:v>
                </c:pt>
                <c:pt idx="27">
                  <c:v>38.840000000000003</c:v>
                </c:pt>
                <c:pt idx="28">
                  <c:v>39.56</c:v>
                </c:pt>
                <c:pt idx="29">
                  <c:v>39.520000000000003</c:v>
                </c:pt>
                <c:pt idx="30">
                  <c:v>39.28</c:v>
                </c:pt>
                <c:pt idx="31">
                  <c:v>39.130000000000003</c:v>
                </c:pt>
                <c:pt idx="32">
                  <c:v>39.25</c:v>
                </c:pt>
                <c:pt idx="33">
                  <c:v>39.19</c:v>
                </c:pt>
                <c:pt idx="34">
                  <c:v>38.94</c:v>
                </c:pt>
                <c:pt idx="35">
                  <c:v>38.81</c:v>
                </c:pt>
                <c:pt idx="36">
                  <c:v>38.81</c:v>
                </c:pt>
                <c:pt idx="37">
                  <c:v>38.68</c:v>
                </c:pt>
                <c:pt idx="38">
                  <c:v>38.42</c:v>
                </c:pt>
                <c:pt idx="39">
                  <c:v>38.53</c:v>
                </c:pt>
                <c:pt idx="40">
                  <c:v>38.520000000000003</c:v>
                </c:pt>
                <c:pt idx="41">
                  <c:v>38.369999999999997</c:v>
                </c:pt>
                <c:pt idx="42">
                  <c:v>38.4</c:v>
                </c:pt>
                <c:pt idx="43">
                  <c:v>38.43</c:v>
                </c:pt>
                <c:pt idx="44">
                  <c:v>38.11</c:v>
                </c:pt>
                <c:pt idx="45">
                  <c:v>37.96</c:v>
                </c:pt>
                <c:pt idx="46">
                  <c:v>37.94</c:v>
                </c:pt>
                <c:pt idx="47">
                  <c:v>37.71</c:v>
                </c:pt>
                <c:pt idx="48">
                  <c:v>37.380000000000003</c:v>
                </c:pt>
                <c:pt idx="49">
                  <c:v>37.4</c:v>
                </c:pt>
                <c:pt idx="50">
                  <c:v>37.24</c:v>
                </c:pt>
                <c:pt idx="51">
                  <c:v>36.97</c:v>
                </c:pt>
                <c:pt idx="52">
                  <c:v>36.81</c:v>
                </c:pt>
                <c:pt idx="53">
                  <c:v>36.78</c:v>
                </c:pt>
                <c:pt idx="54">
                  <c:v>36.57</c:v>
                </c:pt>
                <c:pt idx="55">
                  <c:v>36.4</c:v>
                </c:pt>
                <c:pt idx="56">
                  <c:v>36.200000000000003</c:v>
                </c:pt>
                <c:pt idx="57">
                  <c:v>36.01</c:v>
                </c:pt>
                <c:pt idx="58">
                  <c:v>35.81</c:v>
                </c:pt>
                <c:pt idx="59">
                  <c:v>35.5</c:v>
                </c:pt>
                <c:pt idx="60">
                  <c:v>35.29</c:v>
                </c:pt>
                <c:pt idx="61">
                  <c:v>35.119999999999997</c:v>
                </c:pt>
                <c:pt idx="62">
                  <c:v>34.909999999999997</c:v>
                </c:pt>
                <c:pt idx="63">
                  <c:v>34.729999999999997</c:v>
                </c:pt>
                <c:pt idx="64">
                  <c:v>34.57</c:v>
                </c:pt>
                <c:pt idx="65">
                  <c:v>34.43</c:v>
                </c:pt>
                <c:pt idx="66">
                  <c:v>34.340000000000003</c:v>
                </c:pt>
                <c:pt idx="67">
                  <c:v>34.29</c:v>
                </c:pt>
                <c:pt idx="68">
                  <c:v>34.25</c:v>
                </c:pt>
                <c:pt idx="69">
                  <c:v>34.200000000000003</c:v>
                </c:pt>
                <c:pt idx="70">
                  <c:v>34.159999999999997</c:v>
                </c:pt>
                <c:pt idx="71">
                  <c:v>34.119999999999997</c:v>
                </c:pt>
                <c:pt idx="72">
                  <c:v>34.1</c:v>
                </c:pt>
                <c:pt idx="73">
                  <c:v>34.07</c:v>
                </c:pt>
                <c:pt idx="74">
                  <c:v>34.07</c:v>
                </c:pt>
                <c:pt idx="75">
                  <c:v>34.04</c:v>
                </c:pt>
                <c:pt idx="76">
                  <c:v>34.020000000000003</c:v>
                </c:pt>
                <c:pt idx="77">
                  <c:v>33.99</c:v>
                </c:pt>
                <c:pt idx="78">
                  <c:v>33.96</c:v>
                </c:pt>
                <c:pt idx="79">
                  <c:v>33.94</c:v>
                </c:pt>
                <c:pt idx="80">
                  <c:v>33.93</c:v>
                </c:pt>
                <c:pt idx="81">
                  <c:v>33.92</c:v>
                </c:pt>
                <c:pt idx="82">
                  <c:v>33.92</c:v>
                </c:pt>
                <c:pt idx="83">
                  <c:v>33.92</c:v>
                </c:pt>
                <c:pt idx="84">
                  <c:v>33.909999999999997</c:v>
                </c:pt>
                <c:pt idx="85">
                  <c:v>33.9</c:v>
                </c:pt>
                <c:pt idx="86">
                  <c:v>33.89</c:v>
                </c:pt>
                <c:pt idx="87">
                  <c:v>33.869999999999997</c:v>
                </c:pt>
                <c:pt idx="88">
                  <c:v>33.86</c:v>
                </c:pt>
                <c:pt idx="89">
                  <c:v>33.85</c:v>
                </c:pt>
                <c:pt idx="90">
                  <c:v>33.85</c:v>
                </c:pt>
                <c:pt idx="91">
                  <c:v>33.85</c:v>
                </c:pt>
                <c:pt idx="92">
                  <c:v>33.85</c:v>
                </c:pt>
                <c:pt idx="93">
                  <c:v>33.82</c:v>
                </c:pt>
                <c:pt idx="94">
                  <c:v>33.81</c:v>
                </c:pt>
                <c:pt idx="95">
                  <c:v>33.81</c:v>
                </c:pt>
                <c:pt idx="96">
                  <c:v>33.81</c:v>
                </c:pt>
                <c:pt idx="97">
                  <c:v>33.74</c:v>
                </c:pt>
                <c:pt idx="98">
                  <c:v>33.64</c:v>
                </c:pt>
                <c:pt idx="99">
                  <c:v>33.729999999999997</c:v>
                </c:pt>
                <c:pt idx="100">
                  <c:v>33.68</c:v>
                </c:pt>
                <c:pt idx="101">
                  <c:v>33.68</c:v>
                </c:pt>
                <c:pt idx="102">
                  <c:v>33.68</c:v>
                </c:pt>
                <c:pt idx="103">
                  <c:v>33.68</c:v>
                </c:pt>
                <c:pt idx="104">
                  <c:v>33.68</c:v>
                </c:pt>
                <c:pt idx="105">
                  <c:v>33.68</c:v>
                </c:pt>
              </c:numCache>
            </c:numRef>
          </c:val>
        </c:ser>
        <c:ser>
          <c:idx val="1"/>
          <c:order val="1"/>
          <c:tx>
            <c:strRef>
              <c:f>'Budgetmallar dubbla spalter'!$C$19</c:f>
              <c:strCache>
                <c:ptCount val="1"/>
                <c:pt idx="0">
                  <c:v>Sjukvård</c:v>
                </c:pt>
              </c:strCache>
            </c:strRef>
          </c:tx>
          <c:spPr>
            <a:solidFill>
              <a:srgbClr val="808080"/>
            </a:solidFill>
            <a:ln w="25400">
              <a:noFill/>
            </a:ln>
          </c:spPr>
          <c:cat>
            <c:numRef>
              <c:f>'Budgetmallar dubbla spalter'!$A$20:$A$125</c:f>
              <c:numCache>
                <c:formatCode>0</c:formatCode>
                <c:ptCount val="106"/>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numCache>
            </c:numRef>
          </c:cat>
          <c:val>
            <c:numRef>
              <c:f>'Budgetmallar dubbla spalter'!$C$20:$C$125</c:f>
              <c:numCache>
                <c:formatCode>General</c:formatCode>
                <c:ptCount val="106"/>
                <c:pt idx="0">
                  <c:v>21.26</c:v>
                </c:pt>
                <c:pt idx="1">
                  <c:v>18.48</c:v>
                </c:pt>
                <c:pt idx="2">
                  <c:v>17.010000000000002</c:v>
                </c:pt>
                <c:pt idx="3">
                  <c:v>13.96</c:v>
                </c:pt>
                <c:pt idx="4">
                  <c:v>11.52</c:v>
                </c:pt>
                <c:pt idx="5">
                  <c:v>10.37</c:v>
                </c:pt>
                <c:pt idx="6">
                  <c:v>9.93</c:v>
                </c:pt>
                <c:pt idx="7">
                  <c:v>9.68</c:v>
                </c:pt>
                <c:pt idx="8">
                  <c:v>9.4600000000000009</c:v>
                </c:pt>
                <c:pt idx="9">
                  <c:v>9.4600000000000009</c:v>
                </c:pt>
                <c:pt idx="10">
                  <c:v>9.65</c:v>
                </c:pt>
                <c:pt idx="11">
                  <c:v>9.99</c:v>
                </c:pt>
                <c:pt idx="12">
                  <c:v>10.48</c:v>
                </c:pt>
                <c:pt idx="13">
                  <c:v>11.06</c:v>
                </c:pt>
                <c:pt idx="14">
                  <c:v>11.85</c:v>
                </c:pt>
                <c:pt idx="15">
                  <c:v>12.36</c:v>
                </c:pt>
                <c:pt idx="16">
                  <c:v>12.66</c:v>
                </c:pt>
                <c:pt idx="17">
                  <c:v>12.65</c:v>
                </c:pt>
                <c:pt idx="18">
                  <c:v>12.47</c:v>
                </c:pt>
                <c:pt idx="19">
                  <c:v>12.15</c:v>
                </c:pt>
                <c:pt idx="20">
                  <c:v>11.16</c:v>
                </c:pt>
                <c:pt idx="21">
                  <c:v>11.12</c:v>
                </c:pt>
                <c:pt idx="22">
                  <c:v>11.31</c:v>
                </c:pt>
                <c:pt idx="23">
                  <c:v>11.62</c:v>
                </c:pt>
                <c:pt idx="24">
                  <c:v>12.01</c:v>
                </c:pt>
                <c:pt idx="25">
                  <c:v>12.59</c:v>
                </c:pt>
                <c:pt idx="26">
                  <c:v>13.11</c:v>
                </c:pt>
                <c:pt idx="27">
                  <c:v>13.67</c:v>
                </c:pt>
                <c:pt idx="28">
                  <c:v>14.33</c:v>
                </c:pt>
                <c:pt idx="29">
                  <c:v>14.91</c:v>
                </c:pt>
                <c:pt idx="30">
                  <c:v>15.32</c:v>
                </c:pt>
                <c:pt idx="31">
                  <c:v>15.69</c:v>
                </c:pt>
                <c:pt idx="32">
                  <c:v>15.86</c:v>
                </c:pt>
                <c:pt idx="33">
                  <c:v>15.86</c:v>
                </c:pt>
                <c:pt idx="34">
                  <c:v>15.75</c:v>
                </c:pt>
                <c:pt idx="35">
                  <c:v>15.74</c:v>
                </c:pt>
                <c:pt idx="36">
                  <c:v>15.63</c:v>
                </c:pt>
                <c:pt idx="37">
                  <c:v>15.56</c:v>
                </c:pt>
                <c:pt idx="38">
                  <c:v>15.54</c:v>
                </c:pt>
                <c:pt idx="39">
                  <c:v>15.63</c:v>
                </c:pt>
                <c:pt idx="40">
                  <c:v>15.64</c:v>
                </c:pt>
                <c:pt idx="41">
                  <c:v>15.68</c:v>
                </c:pt>
                <c:pt idx="42">
                  <c:v>15.9</c:v>
                </c:pt>
                <c:pt idx="43">
                  <c:v>16.14</c:v>
                </c:pt>
                <c:pt idx="44">
                  <c:v>16.579999999999998</c:v>
                </c:pt>
                <c:pt idx="45">
                  <c:v>17.03</c:v>
                </c:pt>
                <c:pt idx="46">
                  <c:v>17.579999999999998</c:v>
                </c:pt>
                <c:pt idx="47">
                  <c:v>18.21</c:v>
                </c:pt>
                <c:pt idx="48">
                  <c:v>18.77</c:v>
                </c:pt>
                <c:pt idx="49">
                  <c:v>19.39</c:v>
                </c:pt>
                <c:pt idx="50">
                  <c:v>19.920000000000002</c:v>
                </c:pt>
                <c:pt idx="51">
                  <c:v>20.71</c:v>
                </c:pt>
                <c:pt idx="52">
                  <c:v>21.27</c:v>
                </c:pt>
                <c:pt idx="53">
                  <c:v>22.07</c:v>
                </c:pt>
                <c:pt idx="54">
                  <c:v>22.91</c:v>
                </c:pt>
                <c:pt idx="55">
                  <c:v>23.88</c:v>
                </c:pt>
                <c:pt idx="56">
                  <c:v>24.72</c:v>
                </c:pt>
                <c:pt idx="57">
                  <c:v>25.82</c:v>
                </c:pt>
                <c:pt idx="58">
                  <c:v>26.78</c:v>
                </c:pt>
                <c:pt idx="59">
                  <c:v>27.76</c:v>
                </c:pt>
                <c:pt idx="60">
                  <c:v>28.81</c:v>
                </c:pt>
                <c:pt idx="61">
                  <c:v>30.1</c:v>
                </c:pt>
                <c:pt idx="62">
                  <c:v>31.37</c:v>
                </c:pt>
                <c:pt idx="63">
                  <c:v>32.93</c:v>
                </c:pt>
                <c:pt idx="64">
                  <c:v>34.409999999999997</c:v>
                </c:pt>
                <c:pt idx="65">
                  <c:v>35.97</c:v>
                </c:pt>
                <c:pt idx="66">
                  <c:v>37.619999999999997</c:v>
                </c:pt>
                <c:pt idx="67">
                  <c:v>39.26</c:v>
                </c:pt>
                <c:pt idx="68">
                  <c:v>40.76</c:v>
                </c:pt>
                <c:pt idx="69">
                  <c:v>42.46</c:v>
                </c:pt>
                <c:pt idx="70">
                  <c:v>44.08</c:v>
                </c:pt>
                <c:pt idx="71">
                  <c:v>45.69</c:v>
                </c:pt>
                <c:pt idx="72">
                  <c:v>47.54</c:v>
                </c:pt>
                <c:pt idx="73">
                  <c:v>49.19</c:v>
                </c:pt>
                <c:pt idx="74">
                  <c:v>51.16</c:v>
                </c:pt>
                <c:pt idx="75">
                  <c:v>53.26</c:v>
                </c:pt>
                <c:pt idx="76">
                  <c:v>55.22</c:v>
                </c:pt>
                <c:pt idx="77">
                  <c:v>56.76</c:v>
                </c:pt>
                <c:pt idx="78">
                  <c:v>58.03</c:v>
                </c:pt>
                <c:pt idx="79">
                  <c:v>58.99</c:v>
                </c:pt>
                <c:pt idx="80">
                  <c:v>60.01</c:v>
                </c:pt>
                <c:pt idx="81">
                  <c:v>60.34</c:v>
                </c:pt>
                <c:pt idx="82">
                  <c:v>61.31</c:v>
                </c:pt>
                <c:pt idx="83">
                  <c:v>62.32</c:v>
                </c:pt>
                <c:pt idx="84">
                  <c:v>63.27</c:v>
                </c:pt>
                <c:pt idx="85">
                  <c:v>63.56</c:v>
                </c:pt>
                <c:pt idx="86">
                  <c:v>63.77</c:v>
                </c:pt>
                <c:pt idx="87">
                  <c:v>64</c:v>
                </c:pt>
                <c:pt idx="88">
                  <c:v>63.57</c:v>
                </c:pt>
                <c:pt idx="89">
                  <c:v>62.2</c:v>
                </c:pt>
                <c:pt idx="90">
                  <c:v>61.16</c:v>
                </c:pt>
                <c:pt idx="91">
                  <c:v>59.84</c:v>
                </c:pt>
                <c:pt idx="92">
                  <c:v>57.68</c:v>
                </c:pt>
                <c:pt idx="93">
                  <c:v>56.03</c:v>
                </c:pt>
                <c:pt idx="94">
                  <c:v>54.02</c:v>
                </c:pt>
                <c:pt idx="95">
                  <c:v>51</c:v>
                </c:pt>
                <c:pt idx="96">
                  <c:v>49.42</c:v>
                </c:pt>
                <c:pt idx="97">
                  <c:v>45.95</c:v>
                </c:pt>
                <c:pt idx="98">
                  <c:v>43.87</c:v>
                </c:pt>
                <c:pt idx="99">
                  <c:v>33.43</c:v>
                </c:pt>
                <c:pt idx="100">
                  <c:v>25.89</c:v>
                </c:pt>
                <c:pt idx="101">
                  <c:v>25.39</c:v>
                </c:pt>
                <c:pt idx="102">
                  <c:v>25.42</c:v>
                </c:pt>
                <c:pt idx="103">
                  <c:v>25.37</c:v>
                </c:pt>
                <c:pt idx="104">
                  <c:v>25.37</c:v>
                </c:pt>
                <c:pt idx="105">
                  <c:v>25.37</c:v>
                </c:pt>
              </c:numCache>
            </c:numRef>
          </c:val>
        </c:ser>
        <c:ser>
          <c:idx val="2"/>
          <c:order val="2"/>
          <c:tx>
            <c:strRef>
              <c:f>'Budgetmallar dubbla spalter'!$D$19</c:f>
              <c:strCache>
                <c:ptCount val="1"/>
                <c:pt idx="0">
                  <c:v>Omsorg</c:v>
                </c:pt>
              </c:strCache>
            </c:strRef>
          </c:tx>
          <c:spPr>
            <a:solidFill>
              <a:srgbClr val="C0C0C0"/>
            </a:solidFill>
            <a:ln w="25400">
              <a:noFill/>
            </a:ln>
          </c:spPr>
          <c:cat>
            <c:numRef>
              <c:f>'Budgetmallar dubbla spalter'!$A$20:$A$125</c:f>
              <c:numCache>
                <c:formatCode>0</c:formatCode>
                <c:ptCount val="106"/>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numCache>
            </c:numRef>
          </c:cat>
          <c:val>
            <c:numRef>
              <c:f>'Budgetmallar dubbla spalter'!$D$20:$D$125</c:f>
              <c:numCache>
                <c:formatCode>General</c:formatCode>
                <c:ptCount val="106"/>
                <c:pt idx="0">
                  <c:v>1.1399999999999999</c:v>
                </c:pt>
                <c:pt idx="1">
                  <c:v>1.26</c:v>
                </c:pt>
                <c:pt idx="2">
                  <c:v>1.45</c:v>
                </c:pt>
                <c:pt idx="3">
                  <c:v>1.69</c:v>
                </c:pt>
                <c:pt idx="4">
                  <c:v>2.0099999999999998</c:v>
                </c:pt>
                <c:pt idx="5">
                  <c:v>2.44</c:v>
                </c:pt>
                <c:pt idx="6">
                  <c:v>2.86</c:v>
                </c:pt>
                <c:pt idx="7">
                  <c:v>3.36</c:v>
                </c:pt>
                <c:pt idx="8">
                  <c:v>4.13</c:v>
                </c:pt>
                <c:pt idx="9">
                  <c:v>4.9400000000000004</c:v>
                </c:pt>
                <c:pt idx="10">
                  <c:v>5.71</c:v>
                </c:pt>
                <c:pt idx="11">
                  <c:v>7.06</c:v>
                </c:pt>
                <c:pt idx="12">
                  <c:v>8.4700000000000006</c:v>
                </c:pt>
                <c:pt idx="13">
                  <c:v>10.46</c:v>
                </c:pt>
                <c:pt idx="14">
                  <c:v>12.79</c:v>
                </c:pt>
                <c:pt idx="15">
                  <c:v>15.02</c:v>
                </c:pt>
                <c:pt idx="16">
                  <c:v>16.87</c:v>
                </c:pt>
                <c:pt idx="17">
                  <c:v>17.5</c:v>
                </c:pt>
                <c:pt idx="18">
                  <c:v>16.64</c:v>
                </c:pt>
                <c:pt idx="19">
                  <c:v>14.86</c:v>
                </c:pt>
                <c:pt idx="20">
                  <c:v>14.37</c:v>
                </c:pt>
                <c:pt idx="21">
                  <c:v>13.19</c:v>
                </c:pt>
                <c:pt idx="22">
                  <c:v>9.5500000000000007</c:v>
                </c:pt>
                <c:pt idx="23">
                  <c:v>10.34</c:v>
                </c:pt>
                <c:pt idx="24">
                  <c:v>10.81</c:v>
                </c:pt>
                <c:pt idx="25">
                  <c:v>10.38</c:v>
                </c:pt>
                <c:pt idx="26">
                  <c:v>9.6</c:v>
                </c:pt>
                <c:pt idx="27">
                  <c:v>10.17</c:v>
                </c:pt>
                <c:pt idx="28">
                  <c:v>8.9700000000000006</c:v>
                </c:pt>
                <c:pt idx="29">
                  <c:v>8.27</c:v>
                </c:pt>
                <c:pt idx="30">
                  <c:v>8.2799999999999994</c:v>
                </c:pt>
                <c:pt idx="31">
                  <c:v>8.4499999999999993</c:v>
                </c:pt>
                <c:pt idx="32">
                  <c:v>8.25</c:v>
                </c:pt>
                <c:pt idx="33">
                  <c:v>8.65</c:v>
                </c:pt>
                <c:pt idx="34">
                  <c:v>9</c:v>
                </c:pt>
                <c:pt idx="35">
                  <c:v>8.76</c:v>
                </c:pt>
                <c:pt idx="36">
                  <c:v>8.65</c:v>
                </c:pt>
                <c:pt idx="37">
                  <c:v>8.77</c:v>
                </c:pt>
                <c:pt idx="38">
                  <c:v>8.49</c:v>
                </c:pt>
                <c:pt idx="39">
                  <c:v>8.1199999999999992</c:v>
                </c:pt>
                <c:pt idx="40">
                  <c:v>8.4</c:v>
                </c:pt>
                <c:pt idx="41">
                  <c:v>8.59</c:v>
                </c:pt>
                <c:pt idx="42">
                  <c:v>7.79</c:v>
                </c:pt>
                <c:pt idx="43">
                  <c:v>7.93</c:v>
                </c:pt>
                <c:pt idx="44">
                  <c:v>8.5</c:v>
                </c:pt>
                <c:pt idx="45">
                  <c:v>8.59</c:v>
                </c:pt>
                <c:pt idx="46">
                  <c:v>8.2100000000000009</c:v>
                </c:pt>
                <c:pt idx="47">
                  <c:v>8.9</c:v>
                </c:pt>
                <c:pt idx="48">
                  <c:v>8.66</c:v>
                </c:pt>
                <c:pt idx="49">
                  <c:v>8.17</c:v>
                </c:pt>
                <c:pt idx="50">
                  <c:v>7.75</c:v>
                </c:pt>
                <c:pt idx="51">
                  <c:v>7.53</c:v>
                </c:pt>
                <c:pt idx="52">
                  <c:v>6.87</c:v>
                </c:pt>
                <c:pt idx="53">
                  <c:v>6.9</c:v>
                </c:pt>
                <c:pt idx="54">
                  <c:v>6.49</c:v>
                </c:pt>
                <c:pt idx="55">
                  <c:v>6.49</c:v>
                </c:pt>
                <c:pt idx="56">
                  <c:v>6.48</c:v>
                </c:pt>
                <c:pt idx="57">
                  <c:v>6.49</c:v>
                </c:pt>
                <c:pt idx="58">
                  <c:v>6.65</c:v>
                </c:pt>
                <c:pt idx="59">
                  <c:v>6.68</c:v>
                </c:pt>
                <c:pt idx="60">
                  <c:v>6.76</c:v>
                </c:pt>
                <c:pt idx="61">
                  <c:v>6.69</c:v>
                </c:pt>
                <c:pt idx="62">
                  <c:v>6.69</c:v>
                </c:pt>
                <c:pt idx="63">
                  <c:v>6.75</c:v>
                </c:pt>
                <c:pt idx="64">
                  <c:v>7.17</c:v>
                </c:pt>
                <c:pt idx="65">
                  <c:v>8.18</c:v>
                </c:pt>
                <c:pt idx="66">
                  <c:v>9.3000000000000007</c:v>
                </c:pt>
                <c:pt idx="67">
                  <c:v>11.37</c:v>
                </c:pt>
                <c:pt idx="68">
                  <c:v>12.14</c:v>
                </c:pt>
                <c:pt idx="69">
                  <c:v>13.11</c:v>
                </c:pt>
                <c:pt idx="70">
                  <c:v>14.34</c:v>
                </c:pt>
                <c:pt idx="71">
                  <c:v>16.16</c:v>
                </c:pt>
                <c:pt idx="72">
                  <c:v>17.82</c:v>
                </c:pt>
                <c:pt idx="73">
                  <c:v>20.29</c:v>
                </c:pt>
                <c:pt idx="74">
                  <c:v>22.98</c:v>
                </c:pt>
                <c:pt idx="75">
                  <c:v>26.1</c:v>
                </c:pt>
                <c:pt idx="76">
                  <c:v>30.47</c:v>
                </c:pt>
                <c:pt idx="77">
                  <c:v>35.21</c:v>
                </c:pt>
                <c:pt idx="78">
                  <c:v>44.8</c:v>
                </c:pt>
                <c:pt idx="79">
                  <c:v>54.1</c:v>
                </c:pt>
                <c:pt idx="80">
                  <c:v>61.91</c:v>
                </c:pt>
                <c:pt idx="81">
                  <c:v>69.55</c:v>
                </c:pt>
                <c:pt idx="82">
                  <c:v>77.180000000000007</c:v>
                </c:pt>
                <c:pt idx="83">
                  <c:v>89.37</c:v>
                </c:pt>
                <c:pt idx="84">
                  <c:v>101.44</c:v>
                </c:pt>
                <c:pt idx="85">
                  <c:v>115.64</c:v>
                </c:pt>
                <c:pt idx="86">
                  <c:v>131.83000000000001</c:v>
                </c:pt>
                <c:pt idx="87">
                  <c:v>147.97</c:v>
                </c:pt>
                <c:pt idx="88">
                  <c:v>165.95</c:v>
                </c:pt>
                <c:pt idx="89">
                  <c:v>186.18</c:v>
                </c:pt>
                <c:pt idx="90">
                  <c:v>209.77</c:v>
                </c:pt>
                <c:pt idx="91">
                  <c:v>229.09</c:v>
                </c:pt>
                <c:pt idx="92">
                  <c:v>254.2</c:v>
                </c:pt>
                <c:pt idx="93">
                  <c:v>273.27</c:v>
                </c:pt>
                <c:pt idx="94">
                  <c:v>287.67</c:v>
                </c:pt>
                <c:pt idx="95">
                  <c:v>306.26</c:v>
                </c:pt>
                <c:pt idx="96">
                  <c:v>329.83</c:v>
                </c:pt>
                <c:pt idx="97">
                  <c:v>348.03</c:v>
                </c:pt>
                <c:pt idx="98">
                  <c:v>368.56</c:v>
                </c:pt>
                <c:pt idx="99">
                  <c:v>366.4</c:v>
                </c:pt>
                <c:pt idx="100">
                  <c:v>374.2</c:v>
                </c:pt>
                <c:pt idx="101">
                  <c:v>374.02</c:v>
                </c:pt>
                <c:pt idx="102">
                  <c:v>375.71</c:v>
                </c:pt>
                <c:pt idx="103">
                  <c:v>373.95</c:v>
                </c:pt>
                <c:pt idx="104">
                  <c:v>373.94</c:v>
                </c:pt>
                <c:pt idx="105">
                  <c:v>375.36</c:v>
                </c:pt>
              </c:numCache>
            </c:numRef>
          </c:val>
        </c:ser>
        <c:ser>
          <c:idx val="3"/>
          <c:order val="3"/>
          <c:tx>
            <c:strRef>
              <c:f>'Budgetmallar dubbla spalter'!$E$19</c:f>
              <c:strCache>
                <c:ptCount val="1"/>
                <c:pt idx="0">
                  <c:v>Utbildning</c:v>
                </c:pt>
              </c:strCache>
            </c:strRef>
          </c:tx>
          <c:spPr>
            <a:ln w="25400">
              <a:noFill/>
            </a:ln>
          </c:spPr>
          <c:cat>
            <c:numRef>
              <c:f>'Budgetmallar dubbla spalter'!$A$20:$A$125</c:f>
              <c:numCache>
                <c:formatCode>0</c:formatCode>
                <c:ptCount val="106"/>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numCache>
            </c:numRef>
          </c:cat>
          <c:val>
            <c:numRef>
              <c:f>'Budgetmallar dubbla spalter'!$E$20:$E$125</c:f>
              <c:numCache>
                <c:formatCode>General</c:formatCode>
                <c:ptCount val="106"/>
                <c:pt idx="0">
                  <c:v>0</c:v>
                </c:pt>
                <c:pt idx="1">
                  <c:v>57.93</c:v>
                </c:pt>
                <c:pt idx="2">
                  <c:v>111.85</c:v>
                </c:pt>
                <c:pt idx="3">
                  <c:v>111.79</c:v>
                </c:pt>
                <c:pt idx="4">
                  <c:v>111.79</c:v>
                </c:pt>
                <c:pt idx="5">
                  <c:v>111.81</c:v>
                </c:pt>
                <c:pt idx="6">
                  <c:v>85.5</c:v>
                </c:pt>
                <c:pt idx="7">
                  <c:v>80.28</c:v>
                </c:pt>
                <c:pt idx="8">
                  <c:v>103.22</c:v>
                </c:pt>
                <c:pt idx="9">
                  <c:v>102.21</c:v>
                </c:pt>
                <c:pt idx="10">
                  <c:v>98.37</c:v>
                </c:pt>
                <c:pt idx="11">
                  <c:v>94.06</c:v>
                </c:pt>
                <c:pt idx="12">
                  <c:v>92.36</c:v>
                </c:pt>
                <c:pt idx="13">
                  <c:v>91.64</c:v>
                </c:pt>
                <c:pt idx="14">
                  <c:v>91.64</c:v>
                </c:pt>
                <c:pt idx="15">
                  <c:v>92.6</c:v>
                </c:pt>
                <c:pt idx="16">
                  <c:v>99.29</c:v>
                </c:pt>
                <c:pt idx="17">
                  <c:v>106.77</c:v>
                </c:pt>
                <c:pt idx="18">
                  <c:v>107.34</c:v>
                </c:pt>
                <c:pt idx="19">
                  <c:v>70.52</c:v>
                </c:pt>
                <c:pt idx="20">
                  <c:v>30.64</c:v>
                </c:pt>
                <c:pt idx="21">
                  <c:v>26.82</c:v>
                </c:pt>
                <c:pt idx="22">
                  <c:v>27.87</c:v>
                </c:pt>
                <c:pt idx="23">
                  <c:v>27.39</c:v>
                </c:pt>
                <c:pt idx="24">
                  <c:v>25.75</c:v>
                </c:pt>
                <c:pt idx="25">
                  <c:v>21.85</c:v>
                </c:pt>
                <c:pt idx="26">
                  <c:v>18.21</c:v>
                </c:pt>
                <c:pt idx="27">
                  <c:v>14.81</c:v>
                </c:pt>
                <c:pt idx="28">
                  <c:v>11.95</c:v>
                </c:pt>
                <c:pt idx="29">
                  <c:v>9.66</c:v>
                </c:pt>
                <c:pt idx="30">
                  <c:v>8.17</c:v>
                </c:pt>
                <c:pt idx="31">
                  <c:v>7.22</c:v>
                </c:pt>
                <c:pt idx="32">
                  <c:v>6.12</c:v>
                </c:pt>
                <c:pt idx="33">
                  <c:v>5.32</c:v>
                </c:pt>
                <c:pt idx="34">
                  <c:v>4.87</c:v>
                </c:pt>
                <c:pt idx="35">
                  <c:v>4.5599999999999996</c:v>
                </c:pt>
                <c:pt idx="36">
                  <c:v>4.16</c:v>
                </c:pt>
                <c:pt idx="37">
                  <c:v>3.66</c:v>
                </c:pt>
                <c:pt idx="38">
                  <c:v>3.4</c:v>
                </c:pt>
                <c:pt idx="39">
                  <c:v>3.38</c:v>
                </c:pt>
                <c:pt idx="40">
                  <c:v>2.94</c:v>
                </c:pt>
                <c:pt idx="41">
                  <c:v>2.75</c:v>
                </c:pt>
                <c:pt idx="42">
                  <c:v>2.63</c:v>
                </c:pt>
                <c:pt idx="43">
                  <c:v>2.2799999999999998</c:v>
                </c:pt>
                <c:pt idx="44">
                  <c:v>2.12</c:v>
                </c:pt>
                <c:pt idx="45">
                  <c:v>2.13</c:v>
                </c:pt>
                <c:pt idx="46">
                  <c:v>1.86</c:v>
                </c:pt>
                <c:pt idx="47">
                  <c:v>1.82</c:v>
                </c:pt>
                <c:pt idx="48">
                  <c:v>1.75</c:v>
                </c:pt>
                <c:pt idx="49">
                  <c:v>1.54</c:v>
                </c:pt>
                <c:pt idx="50">
                  <c:v>1.43</c:v>
                </c:pt>
                <c:pt idx="51">
                  <c:v>1.21</c:v>
                </c:pt>
                <c:pt idx="52">
                  <c:v>1.1200000000000001</c:v>
                </c:pt>
                <c:pt idx="53">
                  <c:v>0.95</c:v>
                </c:pt>
                <c:pt idx="54">
                  <c:v>0.9</c:v>
                </c:pt>
                <c:pt idx="55">
                  <c:v>0.72</c:v>
                </c:pt>
                <c:pt idx="56">
                  <c:v>0.6</c:v>
                </c:pt>
                <c:pt idx="57">
                  <c:v>0.53</c:v>
                </c:pt>
                <c:pt idx="58">
                  <c:v>0.44</c:v>
                </c:pt>
                <c:pt idx="59">
                  <c:v>0.36</c:v>
                </c:pt>
                <c:pt idx="60">
                  <c:v>0.33</c:v>
                </c:pt>
                <c:pt idx="61">
                  <c:v>0.28000000000000003</c:v>
                </c:pt>
                <c:pt idx="62">
                  <c:v>0.24</c:v>
                </c:pt>
                <c:pt idx="63">
                  <c:v>0.23</c:v>
                </c:pt>
                <c:pt idx="64">
                  <c:v>0.27</c:v>
                </c:pt>
                <c:pt idx="65">
                  <c:v>0.25</c:v>
                </c:pt>
                <c:pt idx="66">
                  <c:v>0.21</c:v>
                </c:pt>
                <c:pt idx="67">
                  <c:v>0.22</c:v>
                </c:pt>
                <c:pt idx="68">
                  <c:v>0.22</c:v>
                </c:pt>
                <c:pt idx="69">
                  <c:v>0.19</c:v>
                </c:pt>
                <c:pt idx="70">
                  <c:v>0.16</c:v>
                </c:pt>
                <c:pt idx="71">
                  <c:v>0.14000000000000001</c:v>
                </c:pt>
                <c:pt idx="72">
                  <c:v>0.14000000000000001</c:v>
                </c:pt>
                <c:pt idx="73">
                  <c:v>0.12</c:v>
                </c:pt>
                <c:pt idx="74">
                  <c:v>0.09</c:v>
                </c:pt>
                <c:pt idx="75">
                  <c:v>0.09</c:v>
                </c:pt>
                <c:pt idx="76">
                  <c:v>0.09</c:v>
                </c:pt>
                <c:pt idx="77">
                  <c:v>7.0000000000000007E-2</c:v>
                </c:pt>
                <c:pt idx="78">
                  <c:v>7.0000000000000007E-2</c:v>
                </c:pt>
                <c:pt idx="79">
                  <c:v>7.0000000000000007E-2</c:v>
                </c:pt>
                <c:pt idx="80">
                  <c:v>0.05</c:v>
                </c:pt>
                <c:pt idx="81">
                  <c:v>0.04</c:v>
                </c:pt>
                <c:pt idx="82">
                  <c:v>0.03</c:v>
                </c:pt>
                <c:pt idx="83">
                  <c:v>0.03</c:v>
                </c:pt>
                <c:pt idx="84">
                  <c:v>0.03</c:v>
                </c:pt>
                <c:pt idx="85">
                  <c:v>0.02</c:v>
                </c:pt>
                <c:pt idx="86">
                  <c:v>0.02</c:v>
                </c:pt>
                <c:pt idx="87">
                  <c:v>0.01</c:v>
                </c:pt>
                <c:pt idx="88">
                  <c:v>0.01</c:v>
                </c:pt>
                <c:pt idx="89">
                  <c:v>0.01</c:v>
                </c:pt>
                <c:pt idx="90">
                  <c:v>0.01</c:v>
                </c:pt>
                <c:pt idx="91">
                  <c:v>0.01</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numCache>
            </c:numRef>
          </c:val>
        </c:ser>
        <c:dLbls>
          <c:showLegendKey val="0"/>
          <c:showVal val="0"/>
          <c:showCatName val="0"/>
          <c:showSerName val="0"/>
          <c:showPercent val="0"/>
          <c:showBubbleSize val="0"/>
        </c:dLbls>
        <c:axId val="206190848"/>
        <c:axId val="206204928"/>
      </c:areaChart>
      <c:catAx>
        <c:axId val="206190848"/>
        <c:scaling>
          <c:orientation val="minMax"/>
        </c:scaling>
        <c:delete val="0"/>
        <c:axPos val="b"/>
        <c:numFmt formatCode="#,##0"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6204928"/>
        <c:crosses val="autoZero"/>
        <c:auto val="1"/>
        <c:lblAlgn val="ctr"/>
        <c:lblOffset val="100"/>
        <c:tickLblSkip val="10"/>
        <c:tickMarkSkip val="10"/>
        <c:noMultiLvlLbl val="1"/>
      </c:catAx>
      <c:valAx>
        <c:axId val="206204928"/>
        <c:scaling>
          <c:orientation val="minMax"/>
        </c:scaling>
        <c:delete val="0"/>
        <c:axPos val="l"/>
        <c:majorGridlines/>
        <c:numFmt formatCode="#,##0" sourceLinked="0"/>
        <c:majorTickMark val="in"/>
        <c:minorTickMark val="none"/>
        <c:tickLblPos val="low"/>
        <c:spPr>
          <a:ln w="3175" cmpd="sng">
            <a:solidFill>
              <a:sysClr val="windowText" lastClr="000000">
                <a:lumMod val="100000"/>
              </a:sysClr>
            </a:solidFill>
          </a:ln>
        </c:spPr>
        <c:txPr>
          <a:bodyPr rot="0" vert="horz"/>
          <a:lstStyle/>
          <a:p>
            <a:pPr>
              <a:defRPr/>
            </a:pPr>
            <a:endParaRPr lang="sv-SE"/>
          </a:p>
        </c:txPr>
        <c:crossAx val="206190848"/>
        <c:crossesAt val="32874"/>
        <c:crossBetween val="midCat"/>
      </c:valAx>
      <c:spPr>
        <a:noFill/>
        <a:ln w="3175">
          <a:solidFill>
            <a:sysClr val="windowText" lastClr="000000"/>
          </a:solidFill>
          <a:prstDash val="solid"/>
        </a:ln>
      </c:spPr>
    </c:plotArea>
    <c:legend>
      <c:legendPos val="r"/>
      <c:layout>
        <c:manualLayout>
          <c:xMode val="edge"/>
          <c:yMode val="edge"/>
          <c:x val="6.421756448580572E-2"/>
          <c:y val="5.6809764659578987E-2"/>
          <c:w val="0.27408554873892299"/>
          <c:h val="0.3336919929283646"/>
        </c:manualLayout>
      </c:layout>
      <c:overlay val="0"/>
      <c:spPr>
        <a:noFill/>
        <a:ln w="25400">
          <a:noFill/>
        </a:ln>
      </c:spPr>
      <c:txPr>
        <a:bodyPr/>
        <a:lstStyle/>
        <a:p>
          <a:pPr>
            <a:defRPr b="1"/>
          </a:pPr>
          <a:endParaRPr lang="sv-SE"/>
        </a:p>
      </c:txPr>
    </c:legend>
    <c:plotVisOnly val="1"/>
    <c:dispBlanksAs val="gap"/>
    <c:showDLblsOverMax val="0"/>
  </c:chart>
  <c:spPr>
    <a:noFill/>
    <a:ln w="25400">
      <a:noFill/>
    </a:ln>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2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2.2264826175869119E-2"/>
          <c:y val="2.0123785738440342E-2"/>
          <c:w val="0.96959781867757333"/>
          <c:h val="0.9782808290863908"/>
        </c:manualLayout>
      </c:layout>
      <c:areaChart>
        <c:grouping val="stacked"/>
        <c:varyColors val="0"/>
        <c:ser>
          <c:idx val="0"/>
          <c:order val="0"/>
          <c:tx>
            <c:strRef>
              <c:f>'Budgetmallar dubbla spalter'!$B$19</c:f>
              <c:strCache>
                <c:ptCount val="1"/>
                <c:pt idx="0">
                  <c:v>Övrigt</c:v>
                </c:pt>
              </c:strCache>
            </c:strRef>
          </c:tx>
          <c:spPr>
            <a:solidFill>
              <a:srgbClr val="000000"/>
            </a:solidFill>
            <a:ln w="25400">
              <a:noFill/>
            </a:ln>
          </c:spPr>
          <c:cat>
            <c:numRef>
              <c:f>'Budgetmallar dubbla spalter'!$A$20:$A$108</c:f>
              <c:numCache>
                <c:formatCode>0</c:formatCode>
                <c:ptCount val="89"/>
                <c:pt idx="0">
                  <c:v>2012</c:v>
                </c:pt>
                <c:pt idx="1">
                  <c:v>2013</c:v>
                </c:pt>
                <c:pt idx="2">
                  <c:v>2014</c:v>
                </c:pt>
                <c:pt idx="3">
                  <c:v>2015</c:v>
                </c:pt>
                <c:pt idx="4">
                  <c:v>2016</c:v>
                </c:pt>
                <c:pt idx="5">
                  <c:v>2017</c:v>
                </c:pt>
                <c:pt idx="6">
                  <c:v>2018</c:v>
                </c:pt>
                <c:pt idx="7">
                  <c:v>2019</c:v>
                </c:pt>
                <c:pt idx="8">
                  <c:v>2020</c:v>
                </c:pt>
                <c:pt idx="9">
                  <c:v>2021</c:v>
                </c:pt>
                <c:pt idx="10">
                  <c:v>2022</c:v>
                </c:pt>
                <c:pt idx="11">
                  <c:v>2023</c:v>
                </c:pt>
                <c:pt idx="12">
                  <c:v>2024</c:v>
                </c:pt>
                <c:pt idx="13">
                  <c:v>2025</c:v>
                </c:pt>
                <c:pt idx="14">
                  <c:v>2026</c:v>
                </c:pt>
                <c:pt idx="15">
                  <c:v>2027</c:v>
                </c:pt>
                <c:pt idx="16">
                  <c:v>2028</c:v>
                </c:pt>
                <c:pt idx="17">
                  <c:v>2029</c:v>
                </c:pt>
                <c:pt idx="18">
                  <c:v>2030</c:v>
                </c:pt>
                <c:pt idx="19">
                  <c:v>2031</c:v>
                </c:pt>
                <c:pt idx="20">
                  <c:v>2032</c:v>
                </c:pt>
                <c:pt idx="21">
                  <c:v>2033</c:v>
                </c:pt>
                <c:pt idx="22">
                  <c:v>2034</c:v>
                </c:pt>
                <c:pt idx="23">
                  <c:v>2035</c:v>
                </c:pt>
                <c:pt idx="24">
                  <c:v>2036</c:v>
                </c:pt>
                <c:pt idx="25">
                  <c:v>2037</c:v>
                </c:pt>
                <c:pt idx="26">
                  <c:v>2038</c:v>
                </c:pt>
                <c:pt idx="27">
                  <c:v>2039</c:v>
                </c:pt>
                <c:pt idx="28">
                  <c:v>2040</c:v>
                </c:pt>
                <c:pt idx="29">
                  <c:v>2041</c:v>
                </c:pt>
                <c:pt idx="30">
                  <c:v>2042</c:v>
                </c:pt>
                <c:pt idx="31">
                  <c:v>2043</c:v>
                </c:pt>
                <c:pt idx="32">
                  <c:v>2044</c:v>
                </c:pt>
                <c:pt idx="33">
                  <c:v>2045</c:v>
                </c:pt>
                <c:pt idx="34">
                  <c:v>2046</c:v>
                </c:pt>
                <c:pt idx="35">
                  <c:v>2047</c:v>
                </c:pt>
                <c:pt idx="36">
                  <c:v>2048</c:v>
                </c:pt>
                <c:pt idx="37">
                  <c:v>2049</c:v>
                </c:pt>
                <c:pt idx="38">
                  <c:v>2050</c:v>
                </c:pt>
                <c:pt idx="39">
                  <c:v>2051</c:v>
                </c:pt>
                <c:pt idx="40">
                  <c:v>2052</c:v>
                </c:pt>
                <c:pt idx="41">
                  <c:v>2053</c:v>
                </c:pt>
                <c:pt idx="42">
                  <c:v>2054</c:v>
                </c:pt>
                <c:pt idx="43">
                  <c:v>2055</c:v>
                </c:pt>
                <c:pt idx="44">
                  <c:v>2056</c:v>
                </c:pt>
                <c:pt idx="45">
                  <c:v>2057</c:v>
                </c:pt>
                <c:pt idx="46">
                  <c:v>2058</c:v>
                </c:pt>
                <c:pt idx="47">
                  <c:v>2059</c:v>
                </c:pt>
                <c:pt idx="48">
                  <c:v>2060</c:v>
                </c:pt>
                <c:pt idx="49">
                  <c:v>2061</c:v>
                </c:pt>
                <c:pt idx="50">
                  <c:v>2062</c:v>
                </c:pt>
                <c:pt idx="51">
                  <c:v>2063</c:v>
                </c:pt>
                <c:pt idx="52">
                  <c:v>2064</c:v>
                </c:pt>
                <c:pt idx="53">
                  <c:v>2065</c:v>
                </c:pt>
                <c:pt idx="54">
                  <c:v>2066</c:v>
                </c:pt>
                <c:pt idx="55">
                  <c:v>2067</c:v>
                </c:pt>
                <c:pt idx="56">
                  <c:v>2068</c:v>
                </c:pt>
                <c:pt idx="57">
                  <c:v>2069</c:v>
                </c:pt>
                <c:pt idx="58">
                  <c:v>2070</c:v>
                </c:pt>
                <c:pt idx="59">
                  <c:v>2071</c:v>
                </c:pt>
                <c:pt idx="60">
                  <c:v>2072</c:v>
                </c:pt>
                <c:pt idx="61">
                  <c:v>2073</c:v>
                </c:pt>
                <c:pt idx="62">
                  <c:v>2074</c:v>
                </c:pt>
                <c:pt idx="63">
                  <c:v>2075</c:v>
                </c:pt>
                <c:pt idx="64">
                  <c:v>2076</c:v>
                </c:pt>
                <c:pt idx="65">
                  <c:v>2077</c:v>
                </c:pt>
                <c:pt idx="66">
                  <c:v>2078</c:v>
                </c:pt>
                <c:pt idx="67">
                  <c:v>2079</c:v>
                </c:pt>
                <c:pt idx="68">
                  <c:v>2080</c:v>
                </c:pt>
                <c:pt idx="69">
                  <c:v>2081</c:v>
                </c:pt>
                <c:pt idx="70">
                  <c:v>2082</c:v>
                </c:pt>
                <c:pt idx="71">
                  <c:v>2083</c:v>
                </c:pt>
                <c:pt idx="72">
                  <c:v>2084</c:v>
                </c:pt>
                <c:pt idx="73">
                  <c:v>2085</c:v>
                </c:pt>
                <c:pt idx="74">
                  <c:v>2086</c:v>
                </c:pt>
                <c:pt idx="75">
                  <c:v>2087</c:v>
                </c:pt>
                <c:pt idx="76">
                  <c:v>2088</c:v>
                </c:pt>
                <c:pt idx="77">
                  <c:v>2089</c:v>
                </c:pt>
                <c:pt idx="78">
                  <c:v>2090</c:v>
                </c:pt>
                <c:pt idx="79">
                  <c:v>2091</c:v>
                </c:pt>
                <c:pt idx="80">
                  <c:v>2092</c:v>
                </c:pt>
                <c:pt idx="81">
                  <c:v>2093</c:v>
                </c:pt>
                <c:pt idx="82">
                  <c:v>2094</c:v>
                </c:pt>
                <c:pt idx="83">
                  <c:v>2095</c:v>
                </c:pt>
                <c:pt idx="84">
                  <c:v>2096</c:v>
                </c:pt>
                <c:pt idx="85">
                  <c:v>2097</c:v>
                </c:pt>
                <c:pt idx="86">
                  <c:v>2098</c:v>
                </c:pt>
                <c:pt idx="87">
                  <c:v>2099</c:v>
                </c:pt>
                <c:pt idx="88">
                  <c:v>2100</c:v>
                </c:pt>
              </c:numCache>
            </c:numRef>
          </c:cat>
          <c:val>
            <c:numRef>
              <c:f>'Budgetmallar dubbla spalter'!$B$20:$B$108</c:f>
              <c:numCache>
                <c:formatCode>General</c:formatCode>
                <c:ptCount val="89"/>
                <c:pt idx="0">
                  <c:v>35.92</c:v>
                </c:pt>
                <c:pt idx="1">
                  <c:v>36.270000000000003</c:v>
                </c:pt>
                <c:pt idx="2">
                  <c:v>36.659999999999997</c:v>
                </c:pt>
                <c:pt idx="3">
                  <c:v>37.04</c:v>
                </c:pt>
                <c:pt idx="4">
                  <c:v>37.42</c:v>
                </c:pt>
                <c:pt idx="5">
                  <c:v>37.799999999999997</c:v>
                </c:pt>
                <c:pt idx="6">
                  <c:v>38.08</c:v>
                </c:pt>
                <c:pt idx="7">
                  <c:v>38.36</c:v>
                </c:pt>
                <c:pt idx="8">
                  <c:v>38.6</c:v>
                </c:pt>
                <c:pt idx="9">
                  <c:v>38.81</c:v>
                </c:pt>
                <c:pt idx="10">
                  <c:v>39</c:v>
                </c:pt>
                <c:pt idx="11">
                  <c:v>39.19</c:v>
                </c:pt>
                <c:pt idx="12">
                  <c:v>39.36</c:v>
                </c:pt>
                <c:pt idx="13">
                  <c:v>39.520000000000003</c:v>
                </c:pt>
                <c:pt idx="14">
                  <c:v>39.67</c:v>
                </c:pt>
                <c:pt idx="15">
                  <c:v>39.81</c:v>
                </c:pt>
                <c:pt idx="16">
                  <c:v>39.950000000000003</c:v>
                </c:pt>
                <c:pt idx="17">
                  <c:v>40.07</c:v>
                </c:pt>
                <c:pt idx="18">
                  <c:v>40.19</c:v>
                </c:pt>
                <c:pt idx="19">
                  <c:v>40.299999999999997</c:v>
                </c:pt>
                <c:pt idx="20">
                  <c:v>40.4</c:v>
                </c:pt>
                <c:pt idx="21">
                  <c:v>40.5</c:v>
                </c:pt>
                <c:pt idx="22">
                  <c:v>40.6</c:v>
                </c:pt>
                <c:pt idx="23">
                  <c:v>40.700000000000003</c:v>
                </c:pt>
                <c:pt idx="24">
                  <c:v>40.799999999999997</c:v>
                </c:pt>
                <c:pt idx="25">
                  <c:v>40.9</c:v>
                </c:pt>
                <c:pt idx="26">
                  <c:v>41</c:v>
                </c:pt>
                <c:pt idx="27">
                  <c:v>41.11</c:v>
                </c:pt>
                <c:pt idx="28">
                  <c:v>41.22</c:v>
                </c:pt>
                <c:pt idx="29">
                  <c:v>41.33</c:v>
                </c:pt>
                <c:pt idx="30">
                  <c:v>41.45</c:v>
                </c:pt>
                <c:pt idx="31">
                  <c:v>41.57</c:v>
                </c:pt>
                <c:pt idx="32">
                  <c:v>41.69</c:v>
                </c:pt>
                <c:pt idx="33">
                  <c:v>41.82</c:v>
                </c:pt>
                <c:pt idx="34">
                  <c:v>41.95</c:v>
                </c:pt>
                <c:pt idx="35">
                  <c:v>42.08</c:v>
                </c:pt>
                <c:pt idx="36">
                  <c:v>42.21</c:v>
                </c:pt>
                <c:pt idx="37">
                  <c:v>42.35</c:v>
                </c:pt>
                <c:pt idx="38">
                  <c:v>42.48</c:v>
                </c:pt>
                <c:pt idx="39">
                  <c:v>42.6</c:v>
                </c:pt>
                <c:pt idx="40">
                  <c:v>42.73</c:v>
                </c:pt>
                <c:pt idx="41">
                  <c:v>42.85</c:v>
                </c:pt>
                <c:pt idx="42">
                  <c:v>42.97</c:v>
                </c:pt>
                <c:pt idx="43">
                  <c:v>43.09</c:v>
                </c:pt>
                <c:pt idx="44">
                  <c:v>43.2</c:v>
                </c:pt>
                <c:pt idx="45">
                  <c:v>43.31</c:v>
                </c:pt>
                <c:pt idx="46">
                  <c:v>43.42</c:v>
                </c:pt>
                <c:pt idx="47">
                  <c:v>43.52</c:v>
                </c:pt>
                <c:pt idx="48">
                  <c:v>43.62</c:v>
                </c:pt>
                <c:pt idx="49">
                  <c:v>43.73</c:v>
                </c:pt>
                <c:pt idx="50">
                  <c:v>43.83</c:v>
                </c:pt>
                <c:pt idx="51">
                  <c:v>43.93</c:v>
                </c:pt>
                <c:pt idx="52">
                  <c:v>44.04</c:v>
                </c:pt>
                <c:pt idx="53">
                  <c:v>44.14</c:v>
                </c:pt>
                <c:pt idx="54">
                  <c:v>44.25</c:v>
                </c:pt>
                <c:pt idx="55">
                  <c:v>44.37</c:v>
                </c:pt>
                <c:pt idx="56">
                  <c:v>44.48</c:v>
                </c:pt>
                <c:pt idx="57">
                  <c:v>44.6</c:v>
                </c:pt>
                <c:pt idx="58">
                  <c:v>44.73</c:v>
                </c:pt>
                <c:pt idx="59">
                  <c:v>44.85</c:v>
                </c:pt>
                <c:pt idx="60">
                  <c:v>44.98</c:v>
                </c:pt>
                <c:pt idx="61">
                  <c:v>45.11</c:v>
                </c:pt>
                <c:pt idx="62">
                  <c:v>45.24</c:v>
                </c:pt>
                <c:pt idx="63">
                  <c:v>45.37</c:v>
                </c:pt>
                <c:pt idx="64">
                  <c:v>45.5</c:v>
                </c:pt>
                <c:pt idx="65">
                  <c:v>45.64</c:v>
                </c:pt>
                <c:pt idx="66">
                  <c:v>45.77</c:v>
                </c:pt>
                <c:pt idx="67">
                  <c:v>45.9</c:v>
                </c:pt>
                <c:pt idx="68">
                  <c:v>46.03</c:v>
                </c:pt>
                <c:pt idx="69">
                  <c:v>46.15</c:v>
                </c:pt>
                <c:pt idx="70">
                  <c:v>46.28</c:v>
                </c:pt>
                <c:pt idx="71">
                  <c:v>46.41</c:v>
                </c:pt>
                <c:pt idx="72">
                  <c:v>46.53</c:v>
                </c:pt>
                <c:pt idx="73">
                  <c:v>46.66</c:v>
                </c:pt>
                <c:pt idx="74">
                  <c:v>46.78</c:v>
                </c:pt>
                <c:pt idx="75">
                  <c:v>46.91</c:v>
                </c:pt>
                <c:pt idx="76">
                  <c:v>47.04</c:v>
                </c:pt>
                <c:pt idx="77">
                  <c:v>47.18</c:v>
                </c:pt>
                <c:pt idx="78">
                  <c:v>47.31</c:v>
                </c:pt>
                <c:pt idx="79">
                  <c:v>47.45</c:v>
                </c:pt>
                <c:pt idx="80">
                  <c:v>47.59</c:v>
                </c:pt>
                <c:pt idx="81">
                  <c:v>47.74</c:v>
                </c:pt>
                <c:pt idx="82">
                  <c:v>47.88</c:v>
                </c:pt>
                <c:pt idx="83">
                  <c:v>48.03</c:v>
                </c:pt>
                <c:pt idx="84">
                  <c:v>48.17</c:v>
                </c:pt>
                <c:pt idx="85">
                  <c:v>48.31</c:v>
                </c:pt>
                <c:pt idx="86">
                  <c:v>48.45</c:v>
                </c:pt>
                <c:pt idx="87">
                  <c:v>48.59</c:v>
                </c:pt>
                <c:pt idx="88">
                  <c:v>48.59</c:v>
                </c:pt>
              </c:numCache>
            </c:numRef>
          </c:val>
        </c:ser>
        <c:ser>
          <c:idx val="1"/>
          <c:order val="1"/>
          <c:tx>
            <c:strRef>
              <c:f>'Budgetmallar dubbla spalter'!$C$19</c:f>
              <c:strCache>
                <c:ptCount val="1"/>
                <c:pt idx="0">
                  <c:v>Sjukvård</c:v>
                </c:pt>
              </c:strCache>
            </c:strRef>
          </c:tx>
          <c:spPr>
            <a:solidFill>
              <a:srgbClr val="808080"/>
            </a:solidFill>
            <a:ln w="25400">
              <a:noFill/>
            </a:ln>
          </c:spPr>
          <c:cat>
            <c:numRef>
              <c:f>'Budgetmallar dubbla spalter'!$A$20:$A$108</c:f>
              <c:numCache>
                <c:formatCode>0</c:formatCode>
                <c:ptCount val="89"/>
                <c:pt idx="0">
                  <c:v>2012</c:v>
                </c:pt>
                <c:pt idx="1">
                  <c:v>2013</c:v>
                </c:pt>
                <c:pt idx="2">
                  <c:v>2014</c:v>
                </c:pt>
                <c:pt idx="3">
                  <c:v>2015</c:v>
                </c:pt>
                <c:pt idx="4">
                  <c:v>2016</c:v>
                </c:pt>
                <c:pt idx="5">
                  <c:v>2017</c:v>
                </c:pt>
                <c:pt idx="6">
                  <c:v>2018</c:v>
                </c:pt>
                <c:pt idx="7">
                  <c:v>2019</c:v>
                </c:pt>
                <c:pt idx="8">
                  <c:v>2020</c:v>
                </c:pt>
                <c:pt idx="9">
                  <c:v>2021</c:v>
                </c:pt>
                <c:pt idx="10">
                  <c:v>2022</c:v>
                </c:pt>
                <c:pt idx="11">
                  <c:v>2023</c:v>
                </c:pt>
                <c:pt idx="12">
                  <c:v>2024</c:v>
                </c:pt>
                <c:pt idx="13">
                  <c:v>2025</c:v>
                </c:pt>
                <c:pt idx="14">
                  <c:v>2026</c:v>
                </c:pt>
                <c:pt idx="15">
                  <c:v>2027</c:v>
                </c:pt>
                <c:pt idx="16">
                  <c:v>2028</c:v>
                </c:pt>
                <c:pt idx="17">
                  <c:v>2029</c:v>
                </c:pt>
                <c:pt idx="18">
                  <c:v>2030</c:v>
                </c:pt>
                <c:pt idx="19">
                  <c:v>2031</c:v>
                </c:pt>
                <c:pt idx="20">
                  <c:v>2032</c:v>
                </c:pt>
                <c:pt idx="21">
                  <c:v>2033</c:v>
                </c:pt>
                <c:pt idx="22">
                  <c:v>2034</c:v>
                </c:pt>
                <c:pt idx="23">
                  <c:v>2035</c:v>
                </c:pt>
                <c:pt idx="24">
                  <c:v>2036</c:v>
                </c:pt>
                <c:pt idx="25">
                  <c:v>2037</c:v>
                </c:pt>
                <c:pt idx="26">
                  <c:v>2038</c:v>
                </c:pt>
                <c:pt idx="27">
                  <c:v>2039</c:v>
                </c:pt>
                <c:pt idx="28">
                  <c:v>2040</c:v>
                </c:pt>
                <c:pt idx="29">
                  <c:v>2041</c:v>
                </c:pt>
                <c:pt idx="30">
                  <c:v>2042</c:v>
                </c:pt>
                <c:pt idx="31">
                  <c:v>2043</c:v>
                </c:pt>
                <c:pt idx="32">
                  <c:v>2044</c:v>
                </c:pt>
                <c:pt idx="33">
                  <c:v>2045</c:v>
                </c:pt>
                <c:pt idx="34">
                  <c:v>2046</c:v>
                </c:pt>
                <c:pt idx="35">
                  <c:v>2047</c:v>
                </c:pt>
                <c:pt idx="36">
                  <c:v>2048</c:v>
                </c:pt>
                <c:pt idx="37">
                  <c:v>2049</c:v>
                </c:pt>
                <c:pt idx="38">
                  <c:v>2050</c:v>
                </c:pt>
                <c:pt idx="39">
                  <c:v>2051</c:v>
                </c:pt>
                <c:pt idx="40">
                  <c:v>2052</c:v>
                </c:pt>
                <c:pt idx="41">
                  <c:v>2053</c:v>
                </c:pt>
                <c:pt idx="42">
                  <c:v>2054</c:v>
                </c:pt>
                <c:pt idx="43">
                  <c:v>2055</c:v>
                </c:pt>
                <c:pt idx="44">
                  <c:v>2056</c:v>
                </c:pt>
                <c:pt idx="45">
                  <c:v>2057</c:v>
                </c:pt>
                <c:pt idx="46">
                  <c:v>2058</c:v>
                </c:pt>
                <c:pt idx="47">
                  <c:v>2059</c:v>
                </c:pt>
                <c:pt idx="48">
                  <c:v>2060</c:v>
                </c:pt>
                <c:pt idx="49">
                  <c:v>2061</c:v>
                </c:pt>
                <c:pt idx="50">
                  <c:v>2062</c:v>
                </c:pt>
                <c:pt idx="51">
                  <c:v>2063</c:v>
                </c:pt>
                <c:pt idx="52">
                  <c:v>2064</c:v>
                </c:pt>
                <c:pt idx="53">
                  <c:v>2065</c:v>
                </c:pt>
                <c:pt idx="54">
                  <c:v>2066</c:v>
                </c:pt>
                <c:pt idx="55">
                  <c:v>2067</c:v>
                </c:pt>
                <c:pt idx="56">
                  <c:v>2068</c:v>
                </c:pt>
                <c:pt idx="57">
                  <c:v>2069</c:v>
                </c:pt>
                <c:pt idx="58">
                  <c:v>2070</c:v>
                </c:pt>
                <c:pt idx="59">
                  <c:v>2071</c:v>
                </c:pt>
                <c:pt idx="60">
                  <c:v>2072</c:v>
                </c:pt>
                <c:pt idx="61">
                  <c:v>2073</c:v>
                </c:pt>
                <c:pt idx="62">
                  <c:v>2074</c:v>
                </c:pt>
                <c:pt idx="63">
                  <c:v>2075</c:v>
                </c:pt>
                <c:pt idx="64">
                  <c:v>2076</c:v>
                </c:pt>
                <c:pt idx="65">
                  <c:v>2077</c:v>
                </c:pt>
                <c:pt idx="66">
                  <c:v>2078</c:v>
                </c:pt>
                <c:pt idx="67">
                  <c:v>2079</c:v>
                </c:pt>
                <c:pt idx="68">
                  <c:v>2080</c:v>
                </c:pt>
                <c:pt idx="69">
                  <c:v>2081</c:v>
                </c:pt>
                <c:pt idx="70">
                  <c:v>2082</c:v>
                </c:pt>
                <c:pt idx="71">
                  <c:v>2083</c:v>
                </c:pt>
                <c:pt idx="72">
                  <c:v>2084</c:v>
                </c:pt>
                <c:pt idx="73">
                  <c:v>2085</c:v>
                </c:pt>
                <c:pt idx="74">
                  <c:v>2086</c:v>
                </c:pt>
                <c:pt idx="75">
                  <c:v>2087</c:v>
                </c:pt>
                <c:pt idx="76">
                  <c:v>2088</c:v>
                </c:pt>
                <c:pt idx="77">
                  <c:v>2089</c:v>
                </c:pt>
                <c:pt idx="78">
                  <c:v>2090</c:v>
                </c:pt>
                <c:pt idx="79">
                  <c:v>2091</c:v>
                </c:pt>
                <c:pt idx="80">
                  <c:v>2092</c:v>
                </c:pt>
                <c:pt idx="81">
                  <c:v>2093</c:v>
                </c:pt>
                <c:pt idx="82">
                  <c:v>2094</c:v>
                </c:pt>
                <c:pt idx="83">
                  <c:v>2095</c:v>
                </c:pt>
                <c:pt idx="84">
                  <c:v>2096</c:v>
                </c:pt>
                <c:pt idx="85">
                  <c:v>2097</c:v>
                </c:pt>
                <c:pt idx="86">
                  <c:v>2098</c:v>
                </c:pt>
                <c:pt idx="87">
                  <c:v>2099</c:v>
                </c:pt>
                <c:pt idx="88">
                  <c:v>2100</c:v>
                </c:pt>
              </c:numCache>
            </c:numRef>
          </c:cat>
          <c:val>
            <c:numRef>
              <c:f>'Budgetmallar dubbla spalter'!$C$20:$C$108</c:f>
              <c:numCache>
                <c:formatCode>General</c:formatCode>
                <c:ptCount val="89"/>
                <c:pt idx="0">
                  <c:v>23.17</c:v>
                </c:pt>
                <c:pt idx="1">
                  <c:v>23.44</c:v>
                </c:pt>
                <c:pt idx="2">
                  <c:v>23.74</c:v>
                </c:pt>
                <c:pt idx="3">
                  <c:v>24.04</c:v>
                </c:pt>
                <c:pt idx="4">
                  <c:v>24.36</c:v>
                </c:pt>
                <c:pt idx="5">
                  <c:v>24.68</c:v>
                </c:pt>
                <c:pt idx="6">
                  <c:v>24.97</c:v>
                </c:pt>
                <c:pt idx="7">
                  <c:v>25.25</c:v>
                </c:pt>
                <c:pt idx="8">
                  <c:v>25.53</c:v>
                </c:pt>
                <c:pt idx="9">
                  <c:v>25.79</c:v>
                </c:pt>
                <c:pt idx="10">
                  <c:v>26.04</c:v>
                </c:pt>
                <c:pt idx="11">
                  <c:v>26.28</c:v>
                </c:pt>
                <c:pt idx="12">
                  <c:v>26.51</c:v>
                </c:pt>
                <c:pt idx="13">
                  <c:v>26.73</c:v>
                </c:pt>
                <c:pt idx="14">
                  <c:v>26.93</c:v>
                </c:pt>
                <c:pt idx="15">
                  <c:v>27.13</c:v>
                </c:pt>
                <c:pt idx="16">
                  <c:v>27.31</c:v>
                </c:pt>
                <c:pt idx="17">
                  <c:v>27.49</c:v>
                </c:pt>
                <c:pt idx="18">
                  <c:v>27.66</c:v>
                </c:pt>
                <c:pt idx="19">
                  <c:v>27.82</c:v>
                </c:pt>
                <c:pt idx="20">
                  <c:v>27.97</c:v>
                </c:pt>
                <c:pt idx="21">
                  <c:v>28.12</c:v>
                </c:pt>
                <c:pt idx="22">
                  <c:v>28.26</c:v>
                </c:pt>
                <c:pt idx="23">
                  <c:v>28.39</c:v>
                </c:pt>
                <c:pt idx="24">
                  <c:v>28.53</c:v>
                </c:pt>
                <c:pt idx="25">
                  <c:v>28.66</c:v>
                </c:pt>
                <c:pt idx="26">
                  <c:v>28.79</c:v>
                </c:pt>
                <c:pt idx="27">
                  <c:v>28.92</c:v>
                </c:pt>
                <c:pt idx="28">
                  <c:v>29.05</c:v>
                </c:pt>
                <c:pt idx="29">
                  <c:v>29.19</c:v>
                </c:pt>
                <c:pt idx="30">
                  <c:v>29.32</c:v>
                </c:pt>
                <c:pt idx="31">
                  <c:v>29.45</c:v>
                </c:pt>
                <c:pt idx="32">
                  <c:v>29.59</c:v>
                </c:pt>
                <c:pt idx="33">
                  <c:v>29.72</c:v>
                </c:pt>
                <c:pt idx="34">
                  <c:v>29.86</c:v>
                </c:pt>
                <c:pt idx="35">
                  <c:v>29.99</c:v>
                </c:pt>
                <c:pt idx="36">
                  <c:v>30.13</c:v>
                </c:pt>
                <c:pt idx="37">
                  <c:v>30.26</c:v>
                </c:pt>
                <c:pt idx="38">
                  <c:v>30.39</c:v>
                </c:pt>
                <c:pt idx="39">
                  <c:v>30.51</c:v>
                </c:pt>
                <c:pt idx="40">
                  <c:v>30.63</c:v>
                </c:pt>
                <c:pt idx="41">
                  <c:v>30.74</c:v>
                </c:pt>
                <c:pt idx="42">
                  <c:v>30.84</c:v>
                </c:pt>
                <c:pt idx="43">
                  <c:v>30.94</c:v>
                </c:pt>
                <c:pt idx="44">
                  <c:v>31.04</c:v>
                </c:pt>
                <c:pt idx="45">
                  <c:v>31.13</c:v>
                </c:pt>
                <c:pt idx="46">
                  <c:v>31.22</c:v>
                </c:pt>
                <c:pt idx="47">
                  <c:v>31.31</c:v>
                </c:pt>
                <c:pt idx="48">
                  <c:v>31.4</c:v>
                </c:pt>
                <c:pt idx="49">
                  <c:v>31.5</c:v>
                </c:pt>
                <c:pt idx="50">
                  <c:v>31.59</c:v>
                </c:pt>
                <c:pt idx="51">
                  <c:v>31.69</c:v>
                </c:pt>
                <c:pt idx="52">
                  <c:v>31.8</c:v>
                </c:pt>
                <c:pt idx="53">
                  <c:v>31.91</c:v>
                </c:pt>
                <c:pt idx="54">
                  <c:v>32.020000000000003</c:v>
                </c:pt>
                <c:pt idx="55">
                  <c:v>32.14</c:v>
                </c:pt>
                <c:pt idx="56">
                  <c:v>32.26</c:v>
                </c:pt>
                <c:pt idx="57">
                  <c:v>32.39</c:v>
                </c:pt>
                <c:pt idx="58">
                  <c:v>32.51</c:v>
                </c:pt>
                <c:pt idx="59">
                  <c:v>32.64</c:v>
                </c:pt>
                <c:pt idx="60">
                  <c:v>32.76</c:v>
                </c:pt>
                <c:pt idx="61">
                  <c:v>32.89</c:v>
                </c:pt>
                <c:pt idx="62">
                  <c:v>33.020000000000003</c:v>
                </c:pt>
                <c:pt idx="63">
                  <c:v>33.14</c:v>
                </c:pt>
                <c:pt idx="64">
                  <c:v>33.26</c:v>
                </c:pt>
                <c:pt idx="65">
                  <c:v>33.380000000000003</c:v>
                </c:pt>
                <c:pt idx="66">
                  <c:v>33.49</c:v>
                </c:pt>
                <c:pt idx="67">
                  <c:v>33.6</c:v>
                </c:pt>
                <c:pt idx="68">
                  <c:v>33.71</c:v>
                </c:pt>
                <c:pt idx="69">
                  <c:v>33.82</c:v>
                </c:pt>
                <c:pt idx="70">
                  <c:v>33.92</c:v>
                </c:pt>
                <c:pt idx="71">
                  <c:v>34.03</c:v>
                </c:pt>
                <c:pt idx="72">
                  <c:v>34.15</c:v>
                </c:pt>
                <c:pt idx="73">
                  <c:v>34.270000000000003</c:v>
                </c:pt>
                <c:pt idx="74">
                  <c:v>34.39</c:v>
                </c:pt>
                <c:pt idx="75">
                  <c:v>34.53</c:v>
                </c:pt>
                <c:pt idx="76">
                  <c:v>34.67</c:v>
                </c:pt>
                <c:pt idx="77">
                  <c:v>34.83</c:v>
                </c:pt>
                <c:pt idx="78">
                  <c:v>34.99</c:v>
                </c:pt>
                <c:pt idx="79">
                  <c:v>35.159999999999997</c:v>
                </c:pt>
                <c:pt idx="80">
                  <c:v>35.33</c:v>
                </c:pt>
                <c:pt idx="81">
                  <c:v>35.51</c:v>
                </c:pt>
                <c:pt idx="82">
                  <c:v>35.69</c:v>
                </c:pt>
                <c:pt idx="83">
                  <c:v>35.86</c:v>
                </c:pt>
                <c:pt idx="84">
                  <c:v>36.04</c:v>
                </c:pt>
                <c:pt idx="85">
                  <c:v>36.21</c:v>
                </c:pt>
                <c:pt idx="86">
                  <c:v>36.369999999999997</c:v>
                </c:pt>
                <c:pt idx="87">
                  <c:v>36.520000000000003</c:v>
                </c:pt>
                <c:pt idx="88">
                  <c:v>36.520000000000003</c:v>
                </c:pt>
              </c:numCache>
            </c:numRef>
          </c:val>
        </c:ser>
        <c:ser>
          <c:idx val="2"/>
          <c:order val="2"/>
          <c:tx>
            <c:strRef>
              <c:f>'Budgetmallar dubbla spalter'!$D$19</c:f>
              <c:strCache>
                <c:ptCount val="1"/>
                <c:pt idx="0">
                  <c:v>Omsorg</c:v>
                </c:pt>
              </c:strCache>
            </c:strRef>
          </c:tx>
          <c:spPr>
            <a:solidFill>
              <a:srgbClr val="C0C0C0"/>
            </a:solidFill>
            <a:ln w="25400">
              <a:noFill/>
            </a:ln>
          </c:spPr>
          <c:cat>
            <c:numRef>
              <c:f>'Budgetmallar dubbla spalter'!$A$20:$A$108</c:f>
              <c:numCache>
                <c:formatCode>0</c:formatCode>
                <c:ptCount val="89"/>
                <c:pt idx="0">
                  <c:v>2012</c:v>
                </c:pt>
                <c:pt idx="1">
                  <c:v>2013</c:v>
                </c:pt>
                <c:pt idx="2">
                  <c:v>2014</c:v>
                </c:pt>
                <c:pt idx="3">
                  <c:v>2015</c:v>
                </c:pt>
                <c:pt idx="4">
                  <c:v>2016</c:v>
                </c:pt>
                <c:pt idx="5">
                  <c:v>2017</c:v>
                </c:pt>
                <c:pt idx="6">
                  <c:v>2018</c:v>
                </c:pt>
                <c:pt idx="7">
                  <c:v>2019</c:v>
                </c:pt>
                <c:pt idx="8">
                  <c:v>2020</c:v>
                </c:pt>
                <c:pt idx="9">
                  <c:v>2021</c:v>
                </c:pt>
                <c:pt idx="10">
                  <c:v>2022</c:v>
                </c:pt>
                <c:pt idx="11">
                  <c:v>2023</c:v>
                </c:pt>
                <c:pt idx="12">
                  <c:v>2024</c:v>
                </c:pt>
                <c:pt idx="13">
                  <c:v>2025</c:v>
                </c:pt>
                <c:pt idx="14">
                  <c:v>2026</c:v>
                </c:pt>
                <c:pt idx="15">
                  <c:v>2027</c:v>
                </c:pt>
                <c:pt idx="16">
                  <c:v>2028</c:v>
                </c:pt>
                <c:pt idx="17">
                  <c:v>2029</c:v>
                </c:pt>
                <c:pt idx="18">
                  <c:v>2030</c:v>
                </c:pt>
                <c:pt idx="19">
                  <c:v>2031</c:v>
                </c:pt>
                <c:pt idx="20">
                  <c:v>2032</c:v>
                </c:pt>
                <c:pt idx="21">
                  <c:v>2033</c:v>
                </c:pt>
                <c:pt idx="22">
                  <c:v>2034</c:v>
                </c:pt>
                <c:pt idx="23">
                  <c:v>2035</c:v>
                </c:pt>
                <c:pt idx="24">
                  <c:v>2036</c:v>
                </c:pt>
                <c:pt idx="25">
                  <c:v>2037</c:v>
                </c:pt>
                <c:pt idx="26">
                  <c:v>2038</c:v>
                </c:pt>
                <c:pt idx="27">
                  <c:v>2039</c:v>
                </c:pt>
                <c:pt idx="28">
                  <c:v>2040</c:v>
                </c:pt>
                <c:pt idx="29">
                  <c:v>2041</c:v>
                </c:pt>
                <c:pt idx="30">
                  <c:v>2042</c:v>
                </c:pt>
                <c:pt idx="31">
                  <c:v>2043</c:v>
                </c:pt>
                <c:pt idx="32">
                  <c:v>2044</c:v>
                </c:pt>
                <c:pt idx="33">
                  <c:v>2045</c:v>
                </c:pt>
                <c:pt idx="34">
                  <c:v>2046</c:v>
                </c:pt>
                <c:pt idx="35">
                  <c:v>2047</c:v>
                </c:pt>
                <c:pt idx="36">
                  <c:v>2048</c:v>
                </c:pt>
                <c:pt idx="37">
                  <c:v>2049</c:v>
                </c:pt>
                <c:pt idx="38">
                  <c:v>2050</c:v>
                </c:pt>
                <c:pt idx="39">
                  <c:v>2051</c:v>
                </c:pt>
                <c:pt idx="40">
                  <c:v>2052</c:v>
                </c:pt>
                <c:pt idx="41">
                  <c:v>2053</c:v>
                </c:pt>
                <c:pt idx="42">
                  <c:v>2054</c:v>
                </c:pt>
                <c:pt idx="43">
                  <c:v>2055</c:v>
                </c:pt>
                <c:pt idx="44">
                  <c:v>2056</c:v>
                </c:pt>
                <c:pt idx="45">
                  <c:v>2057</c:v>
                </c:pt>
                <c:pt idx="46">
                  <c:v>2058</c:v>
                </c:pt>
                <c:pt idx="47">
                  <c:v>2059</c:v>
                </c:pt>
                <c:pt idx="48">
                  <c:v>2060</c:v>
                </c:pt>
                <c:pt idx="49">
                  <c:v>2061</c:v>
                </c:pt>
                <c:pt idx="50">
                  <c:v>2062</c:v>
                </c:pt>
                <c:pt idx="51">
                  <c:v>2063</c:v>
                </c:pt>
                <c:pt idx="52">
                  <c:v>2064</c:v>
                </c:pt>
                <c:pt idx="53">
                  <c:v>2065</c:v>
                </c:pt>
                <c:pt idx="54">
                  <c:v>2066</c:v>
                </c:pt>
                <c:pt idx="55">
                  <c:v>2067</c:v>
                </c:pt>
                <c:pt idx="56">
                  <c:v>2068</c:v>
                </c:pt>
                <c:pt idx="57">
                  <c:v>2069</c:v>
                </c:pt>
                <c:pt idx="58">
                  <c:v>2070</c:v>
                </c:pt>
                <c:pt idx="59">
                  <c:v>2071</c:v>
                </c:pt>
                <c:pt idx="60">
                  <c:v>2072</c:v>
                </c:pt>
                <c:pt idx="61">
                  <c:v>2073</c:v>
                </c:pt>
                <c:pt idx="62">
                  <c:v>2074</c:v>
                </c:pt>
                <c:pt idx="63">
                  <c:v>2075</c:v>
                </c:pt>
                <c:pt idx="64">
                  <c:v>2076</c:v>
                </c:pt>
                <c:pt idx="65">
                  <c:v>2077</c:v>
                </c:pt>
                <c:pt idx="66">
                  <c:v>2078</c:v>
                </c:pt>
                <c:pt idx="67">
                  <c:v>2079</c:v>
                </c:pt>
                <c:pt idx="68">
                  <c:v>2080</c:v>
                </c:pt>
                <c:pt idx="69">
                  <c:v>2081</c:v>
                </c:pt>
                <c:pt idx="70">
                  <c:v>2082</c:v>
                </c:pt>
                <c:pt idx="71">
                  <c:v>2083</c:v>
                </c:pt>
                <c:pt idx="72">
                  <c:v>2084</c:v>
                </c:pt>
                <c:pt idx="73">
                  <c:v>2085</c:v>
                </c:pt>
                <c:pt idx="74">
                  <c:v>2086</c:v>
                </c:pt>
                <c:pt idx="75">
                  <c:v>2087</c:v>
                </c:pt>
                <c:pt idx="76">
                  <c:v>2088</c:v>
                </c:pt>
                <c:pt idx="77">
                  <c:v>2089</c:v>
                </c:pt>
                <c:pt idx="78">
                  <c:v>2090</c:v>
                </c:pt>
                <c:pt idx="79">
                  <c:v>2091</c:v>
                </c:pt>
                <c:pt idx="80">
                  <c:v>2092</c:v>
                </c:pt>
                <c:pt idx="81">
                  <c:v>2093</c:v>
                </c:pt>
                <c:pt idx="82">
                  <c:v>2094</c:v>
                </c:pt>
                <c:pt idx="83">
                  <c:v>2095</c:v>
                </c:pt>
                <c:pt idx="84">
                  <c:v>2096</c:v>
                </c:pt>
                <c:pt idx="85">
                  <c:v>2097</c:v>
                </c:pt>
                <c:pt idx="86">
                  <c:v>2098</c:v>
                </c:pt>
                <c:pt idx="87">
                  <c:v>2099</c:v>
                </c:pt>
                <c:pt idx="88">
                  <c:v>2100</c:v>
                </c:pt>
              </c:numCache>
            </c:numRef>
          </c:cat>
          <c:val>
            <c:numRef>
              <c:f>'Budgetmallar dubbla spalter'!$D$20:$D$108</c:f>
              <c:numCache>
                <c:formatCode>General</c:formatCode>
                <c:ptCount val="89"/>
                <c:pt idx="0">
                  <c:v>16.239999999999998</c:v>
                </c:pt>
                <c:pt idx="1">
                  <c:v>16.39</c:v>
                </c:pt>
                <c:pt idx="2">
                  <c:v>16.559999999999999</c:v>
                </c:pt>
                <c:pt idx="3">
                  <c:v>16.73</c:v>
                </c:pt>
                <c:pt idx="4">
                  <c:v>16.91</c:v>
                </c:pt>
                <c:pt idx="5">
                  <c:v>17.12</c:v>
                </c:pt>
                <c:pt idx="6">
                  <c:v>17.32</c:v>
                </c:pt>
                <c:pt idx="7">
                  <c:v>17.54</c:v>
                </c:pt>
                <c:pt idx="8">
                  <c:v>17.78</c:v>
                </c:pt>
                <c:pt idx="9">
                  <c:v>18.04</c:v>
                </c:pt>
                <c:pt idx="10">
                  <c:v>18.329999999999998</c:v>
                </c:pt>
                <c:pt idx="11">
                  <c:v>18.649999999999999</c:v>
                </c:pt>
                <c:pt idx="12">
                  <c:v>18.98</c:v>
                </c:pt>
                <c:pt idx="13">
                  <c:v>19.34</c:v>
                </c:pt>
                <c:pt idx="14">
                  <c:v>19.7</c:v>
                </c:pt>
                <c:pt idx="15">
                  <c:v>20.079999999999998</c:v>
                </c:pt>
                <c:pt idx="16">
                  <c:v>20.47</c:v>
                </c:pt>
                <c:pt idx="17">
                  <c:v>20.86</c:v>
                </c:pt>
                <c:pt idx="18">
                  <c:v>21.26</c:v>
                </c:pt>
                <c:pt idx="19">
                  <c:v>21.65</c:v>
                </c:pt>
                <c:pt idx="20">
                  <c:v>22.02</c:v>
                </c:pt>
                <c:pt idx="21">
                  <c:v>22.39</c:v>
                </c:pt>
                <c:pt idx="22">
                  <c:v>22.73</c:v>
                </c:pt>
                <c:pt idx="23">
                  <c:v>23.04</c:v>
                </c:pt>
                <c:pt idx="24">
                  <c:v>23.32</c:v>
                </c:pt>
                <c:pt idx="25">
                  <c:v>23.57</c:v>
                </c:pt>
                <c:pt idx="26">
                  <c:v>23.79</c:v>
                </c:pt>
                <c:pt idx="27">
                  <c:v>23.98</c:v>
                </c:pt>
                <c:pt idx="28">
                  <c:v>24.17</c:v>
                </c:pt>
                <c:pt idx="29">
                  <c:v>24.34</c:v>
                </c:pt>
                <c:pt idx="30">
                  <c:v>24.51</c:v>
                </c:pt>
                <c:pt idx="31">
                  <c:v>24.68</c:v>
                </c:pt>
                <c:pt idx="32">
                  <c:v>24.87</c:v>
                </c:pt>
                <c:pt idx="33">
                  <c:v>25.06</c:v>
                </c:pt>
                <c:pt idx="34">
                  <c:v>25.27</c:v>
                </c:pt>
                <c:pt idx="35">
                  <c:v>25.49</c:v>
                </c:pt>
                <c:pt idx="36">
                  <c:v>25.73</c:v>
                </c:pt>
                <c:pt idx="37">
                  <c:v>25.98</c:v>
                </c:pt>
                <c:pt idx="38">
                  <c:v>26.24</c:v>
                </c:pt>
                <c:pt idx="39">
                  <c:v>26.51</c:v>
                </c:pt>
                <c:pt idx="40">
                  <c:v>26.78</c:v>
                </c:pt>
                <c:pt idx="41">
                  <c:v>27.04</c:v>
                </c:pt>
                <c:pt idx="42">
                  <c:v>27.3</c:v>
                </c:pt>
                <c:pt idx="43">
                  <c:v>27.54</c:v>
                </c:pt>
                <c:pt idx="44">
                  <c:v>27.77</c:v>
                </c:pt>
                <c:pt idx="45">
                  <c:v>27.99</c:v>
                </c:pt>
                <c:pt idx="46">
                  <c:v>28.18</c:v>
                </c:pt>
                <c:pt idx="47">
                  <c:v>28.36</c:v>
                </c:pt>
                <c:pt idx="48">
                  <c:v>28.52</c:v>
                </c:pt>
                <c:pt idx="49">
                  <c:v>28.66</c:v>
                </c:pt>
                <c:pt idx="50">
                  <c:v>28.8</c:v>
                </c:pt>
                <c:pt idx="51">
                  <c:v>28.94</c:v>
                </c:pt>
                <c:pt idx="52">
                  <c:v>29.08</c:v>
                </c:pt>
                <c:pt idx="53">
                  <c:v>29.23</c:v>
                </c:pt>
                <c:pt idx="54">
                  <c:v>29.38</c:v>
                </c:pt>
                <c:pt idx="55">
                  <c:v>29.55</c:v>
                </c:pt>
                <c:pt idx="56">
                  <c:v>29.74</c:v>
                </c:pt>
                <c:pt idx="57">
                  <c:v>29.95</c:v>
                </c:pt>
                <c:pt idx="58">
                  <c:v>30.17</c:v>
                </c:pt>
                <c:pt idx="59">
                  <c:v>30.41</c:v>
                </c:pt>
                <c:pt idx="60">
                  <c:v>30.65</c:v>
                </c:pt>
                <c:pt idx="61">
                  <c:v>30.91</c:v>
                </c:pt>
                <c:pt idx="62">
                  <c:v>31.17</c:v>
                </c:pt>
                <c:pt idx="63">
                  <c:v>31.44</c:v>
                </c:pt>
                <c:pt idx="64">
                  <c:v>31.71</c:v>
                </c:pt>
                <c:pt idx="65">
                  <c:v>31.97</c:v>
                </c:pt>
                <c:pt idx="66">
                  <c:v>32.22</c:v>
                </c:pt>
                <c:pt idx="67">
                  <c:v>32.450000000000003</c:v>
                </c:pt>
                <c:pt idx="68">
                  <c:v>32.659999999999997</c:v>
                </c:pt>
                <c:pt idx="69">
                  <c:v>32.83</c:v>
                </c:pt>
                <c:pt idx="70">
                  <c:v>32.979999999999997</c:v>
                </c:pt>
                <c:pt idx="71">
                  <c:v>33.1</c:v>
                </c:pt>
                <c:pt idx="72">
                  <c:v>33.19</c:v>
                </c:pt>
                <c:pt idx="73">
                  <c:v>33.25</c:v>
                </c:pt>
                <c:pt idx="74">
                  <c:v>33.32</c:v>
                </c:pt>
                <c:pt idx="75">
                  <c:v>33.380000000000003</c:v>
                </c:pt>
                <c:pt idx="76">
                  <c:v>33.46</c:v>
                </c:pt>
                <c:pt idx="77">
                  <c:v>33.56</c:v>
                </c:pt>
                <c:pt idx="78">
                  <c:v>33.71</c:v>
                </c:pt>
                <c:pt idx="79">
                  <c:v>33.89</c:v>
                </c:pt>
                <c:pt idx="80">
                  <c:v>34.119999999999997</c:v>
                </c:pt>
                <c:pt idx="81">
                  <c:v>34.4</c:v>
                </c:pt>
                <c:pt idx="82">
                  <c:v>34.72</c:v>
                </c:pt>
                <c:pt idx="83">
                  <c:v>35.07</c:v>
                </c:pt>
                <c:pt idx="84">
                  <c:v>35.450000000000003</c:v>
                </c:pt>
                <c:pt idx="85">
                  <c:v>35.840000000000003</c:v>
                </c:pt>
                <c:pt idx="86">
                  <c:v>36.24</c:v>
                </c:pt>
                <c:pt idx="87">
                  <c:v>36.64</c:v>
                </c:pt>
                <c:pt idx="88">
                  <c:v>36.64</c:v>
                </c:pt>
              </c:numCache>
            </c:numRef>
          </c:val>
        </c:ser>
        <c:ser>
          <c:idx val="3"/>
          <c:order val="3"/>
          <c:tx>
            <c:strRef>
              <c:f>'Budgetmallar dubbla spalter'!$E$19</c:f>
              <c:strCache>
                <c:ptCount val="1"/>
                <c:pt idx="0">
                  <c:v>Utbildning</c:v>
                </c:pt>
              </c:strCache>
            </c:strRef>
          </c:tx>
          <c:spPr>
            <a:ln w="25400">
              <a:noFill/>
            </a:ln>
          </c:spPr>
          <c:cat>
            <c:numRef>
              <c:f>'Budgetmallar dubbla spalter'!$A$20:$A$108</c:f>
              <c:numCache>
                <c:formatCode>0</c:formatCode>
                <c:ptCount val="89"/>
                <c:pt idx="0">
                  <c:v>2012</c:v>
                </c:pt>
                <c:pt idx="1">
                  <c:v>2013</c:v>
                </c:pt>
                <c:pt idx="2">
                  <c:v>2014</c:v>
                </c:pt>
                <c:pt idx="3">
                  <c:v>2015</c:v>
                </c:pt>
                <c:pt idx="4">
                  <c:v>2016</c:v>
                </c:pt>
                <c:pt idx="5">
                  <c:v>2017</c:v>
                </c:pt>
                <c:pt idx="6">
                  <c:v>2018</c:v>
                </c:pt>
                <c:pt idx="7">
                  <c:v>2019</c:v>
                </c:pt>
                <c:pt idx="8">
                  <c:v>2020</c:v>
                </c:pt>
                <c:pt idx="9">
                  <c:v>2021</c:v>
                </c:pt>
                <c:pt idx="10">
                  <c:v>2022</c:v>
                </c:pt>
                <c:pt idx="11">
                  <c:v>2023</c:v>
                </c:pt>
                <c:pt idx="12">
                  <c:v>2024</c:v>
                </c:pt>
                <c:pt idx="13">
                  <c:v>2025</c:v>
                </c:pt>
                <c:pt idx="14">
                  <c:v>2026</c:v>
                </c:pt>
                <c:pt idx="15">
                  <c:v>2027</c:v>
                </c:pt>
                <c:pt idx="16">
                  <c:v>2028</c:v>
                </c:pt>
                <c:pt idx="17">
                  <c:v>2029</c:v>
                </c:pt>
                <c:pt idx="18">
                  <c:v>2030</c:v>
                </c:pt>
                <c:pt idx="19">
                  <c:v>2031</c:v>
                </c:pt>
                <c:pt idx="20">
                  <c:v>2032</c:v>
                </c:pt>
                <c:pt idx="21">
                  <c:v>2033</c:v>
                </c:pt>
                <c:pt idx="22">
                  <c:v>2034</c:v>
                </c:pt>
                <c:pt idx="23">
                  <c:v>2035</c:v>
                </c:pt>
                <c:pt idx="24">
                  <c:v>2036</c:v>
                </c:pt>
                <c:pt idx="25">
                  <c:v>2037</c:v>
                </c:pt>
                <c:pt idx="26">
                  <c:v>2038</c:v>
                </c:pt>
                <c:pt idx="27">
                  <c:v>2039</c:v>
                </c:pt>
                <c:pt idx="28">
                  <c:v>2040</c:v>
                </c:pt>
                <c:pt idx="29">
                  <c:v>2041</c:v>
                </c:pt>
                <c:pt idx="30">
                  <c:v>2042</c:v>
                </c:pt>
                <c:pt idx="31">
                  <c:v>2043</c:v>
                </c:pt>
                <c:pt idx="32">
                  <c:v>2044</c:v>
                </c:pt>
                <c:pt idx="33">
                  <c:v>2045</c:v>
                </c:pt>
                <c:pt idx="34">
                  <c:v>2046</c:v>
                </c:pt>
                <c:pt idx="35">
                  <c:v>2047</c:v>
                </c:pt>
                <c:pt idx="36">
                  <c:v>2048</c:v>
                </c:pt>
                <c:pt idx="37">
                  <c:v>2049</c:v>
                </c:pt>
                <c:pt idx="38">
                  <c:v>2050</c:v>
                </c:pt>
                <c:pt idx="39">
                  <c:v>2051</c:v>
                </c:pt>
                <c:pt idx="40">
                  <c:v>2052</c:v>
                </c:pt>
                <c:pt idx="41">
                  <c:v>2053</c:v>
                </c:pt>
                <c:pt idx="42">
                  <c:v>2054</c:v>
                </c:pt>
                <c:pt idx="43">
                  <c:v>2055</c:v>
                </c:pt>
                <c:pt idx="44">
                  <c:v>2056</c:v>
                </c:pt>
                <c:pt idx="45">
                  <c:v>2057</c:v>
                </c:pt>
                <c:pt idx="46">
                  <c:v>2058</c:v>
                </c:pt>
                <c:pt idx="47">
                  <c:v>2059</c:v>
                </c:pt>
                <c:pt idx="48">
                  <c:v>2060</c:v>
                </c:pt>
                <c:pt idx="49">
                  <c:v>2061</c:v>
                </c:pt>
                <c:pt idx="50">
                  <c:v>2062</c:v>
                </c:pt>
                <c:pt idx="51">
                  <c:v>2063</c:v>
                </c:pt>
                <c:pt idx="52">
                  <c:v>2064</c:v>
                </c:pt>
                <c:pt idx="53">
                  <c:v>2065</c:v>
                </c:pt>
                <c:pt idx="54">
                  <c:v>2066</c:v>
                </c:pt>
                <c:pt idx="55">
                  <c:v>2067</c:v>
                </c:pt>
                <c:pt idx="56">
                  <c:v>2068</c:v>
                </c:pt>
                <c:pt idx="57">
                  <c:v>2069</c:v>
                </c:pt>
                <c:pt idx="58">
                  <c:v>2070</c:v>
                </c:pt>
                <c:pt idx="59">
                  <c:v>2071</c:v>
                </c:pt>
                <c:pt idx="60">
                  <c:v>2072</c:v>
                </c:pt>
                <c:pt idx="61">
                  <c:v>2073</c:v>
                </c:pt>
                <c:pt idx="62">
                  <c:v>2074</c:v>
                </c:pt>
                <c:pt idx="63">
                  <c:v>2075</c:v>
                </c:pt>
                <c:pt idx="64">
                  <c:v>2076</c:v>
                </c:pt>
                <c:pt idx="65">
                  <c:v>2077</c:v>
                </c:pt>
                <c:pt idx="66">
                  <c:v>2078</c:v>
                </c:pt>
                <c:pt idx="67">
                  <c:v>2079</c:v>
                </c:pt>
                <c:pt idx="68">
                  <c:v>2080</c:v>
                </c:pt>
                <c:pt idx="69">
                  <c:v>2081</c:v>
                </c:pt>
                <c:pt idx="70">
                  <c:v>2082</c:v>
                </c:pt>
                <c:pt idx="71">
                  <c:v>2083</c:v>
                </c:pt>
                <c:pt idx="72">
                  <c:v>2084</c:v>
                </c:pt>
                <c:pt idx="73">
                  <c:v>2085</c:v>
                </c:pt>
                <c:pt idx="74">
                  <c:v>2086</c:v>
                </c:pt>
                <c:pt idx="75">
                  <c:v>2087</c:v>
                </c:pt>
                <c:pt idx="76">
                  <c:v>2088</c:v>
                </c:pt>
                <c:pt idx="77">
                  <c:v>2089</c:v>
                </c:pt>
                <c:pt idx="78">
                  <c:v>2090</c:v>
                </c:pt>
                <c:pt idx="79">
                  <c:v>2091</c:v>
                </c:pt>
                <c:pt idx="80">
                  <c:v>2092</c:v>
                </c:pt>
                <c:pt idx="81">
                  <c:v>2093</c:v>
                </c:pt>
                <c:pt idx="82">
                  <c:v>2094</c:v>
                </c:pt>
                <c:pt idx="83">
                  <c:v>2095</c:v>
                </c:pt>
                <c:pt idx="84">
                  <c:v>2096</c:v>
                </c:pt>
                <c:pt idx="85">
                  <c:v>2097</c:v>
                </c:pt>
                <c:pt idx="86">
                  <c:v>2098</c:v>
                </c:pt>
                <c:pt idx="87">
                  <c:v>2099</c:v>
                </c:pt>
                <c:pt idx="88">
                  <c:v>2100</c:v>
                </c:pt>
              </c:numCache>
            </c:numRef>
          </c:cat>
          <c:val>
            <c:numRef>
              <c:f>'Budgetmallar dubbla spalter'!$E$20:$E$108</c:f>
              <c:numCache>
                <c:formatCode>General</c:formatCode>
                <c:ptCount val="89"/>
                <c:pt idx="0">
                  <c:v>24.67</c:v>
                </c:pt>
                <c:pt idx="1">
                  <c:v>24.79</c:v>
                </c:pt>
                <c:pt idx="2">
                  <c:v>25</c:v>
                </c:pt>
                <c:pt idx="3">
                  <c:v>25.25</c:v>
                </c:pt>
                <c:pt idx="4">
                  <c:v>25.56</c:v>
                </c:pt>
                <c:pt idx="5">
                  <c:v>25.91</c:v>
                </c:pt>
                <c:pt idx="6">
                  <c:v>26.19</c:v>
                </c:pt>
                <c:pt idx="7">
                  <c:v>26.47</c:v>
                </c:pt>
                <c:pt idx="8">
                  <c:v>26.71</c:v>
                </c:pt>
                <c:pt idx="9">
                  <c:v>26.94</c:v>
                </c:pt>
                <c:pt idx="10">
                  <c:v>27.14</c:v>
                </c:pt>
                <c:pt idx="11">
                  <c:v>27.33</c:v>
                </c:pt>
                <c:pt idx="12">
                  <c:v>27.51</c:v>
                </c:pt>
                <c:pt idx="13">
                  <c:v>27.66</c:v>
                </c:pt>
                <c:pt idx="14">
                  <c:v>27.79</c:v>
                </c:pt>
                <c:pt idx="15">
                  <c:v>27.88</c:v>
                </c:pt>
                <c:pt idx="16">
                  <c:v>27.94</c:v>
                </c:pt>
                <c:pt idx="17">
                  <c:v>27.96</c:v>
                </c:pt>
                <c:pt idx="18">
                  <c:v>27.97</c:v>
                </c:pt>
                <c:pt idx="19">
                  <c:v>27.98</c:v>
                </c:pt>
                <c:pt idx="20">
                  <c:v>27.98</c:v>
                </c:pt>
                <c:pt idx="21">
                  <c:v>27.97</c:v>
                </c:pt>
                <c:pt idx="22">
                  <c:v>27.94</c:v>
                </c:pt>
                <c:pt idx="23">
                  <c:v>27.89</c:v>
                </c:pt>
                <c:pt idx="24">
                  <c:v>27.85</c:v>
                </c:pt>
                <c:pt idx="25">
                  <c:v>27.8</c:v>
                </c:pt>
                <c:pt idx="26">
                  <c:v>27.75</c:v>
                </c:pt>
                <c:pt idx="27">
                  <c:v>27.71</c:v>
                </c:pt>
                <c:pt idx="28">
                  <c:v>27.67</c:v>
                </c:pt>
                <c:pt idx="29">
                  <c:v>27.65</c:v>
                </c:pt>
                <c:pt idx="30">
                  <c:v>27.63</c:v>
                </c:pt>
                <c:pt idx="31">
                  <c:v>27.63</c:v>
                </c:pt>
                <c:pt idx="32">
                  <c:v>27.65</c:v>
                </c:pt>
                <c:pt idx="33">
                  <c:v>27.68</c:v>
                </c:pt>
                <c:pt idx="34">
                  <c:v>27.73</c:v>
                </c:pt>
                <c:pt idx="35">
                  <c:v>27.8</c:v>
                </c:pt>
                <c:pt idx="36">
                  <c:v>27.88</c:v>
                </c:pt>
                <c:pt idx="37">
                  <c:v>27.98</c:v>
                </c:pt>
                <c:pt idx="38">
                  <c:v>28.09</c:v>
                </c:pt>
                <c:pt idx="39">
                  <c:v>28.22</c:v>
                </c:pt>
                <c:pt idx="40">
                  <c:v>28.34</c:v>
                </c:pt>
                <c:pt idx="41">
                  <c:v>28.47</c:v>
                </c:pt>
                <c:pt idx="42">
                  <c:v>28.59</c:v>
                </c:pt>
                <c:pt idx="43">
                  <c:v>28.71</c:v>
                </c:pt>
                <c:pt idx="44">
                  <c:v>28.82</c:v>
                </c:pt>
                <c:pt idx="45">
                  <c:v>28.92</c:v>
                </c:pt>
                <c:pt idx="46">
                  <c:v>29</c:v>
                </c:pt>
                <c:pt idx="47">
                  <c:v>29.08</c:v>
                </c:pt>
                <c:pt idx="48">
                  <c:v>29.14</c:v>
                </c:pt>
                <c:pt idx="49">
                  <c:v>29.19</c:v>
                </c:pt>
                <c:pt idx="50">
                  <c:v>29.22</c:v>
                </c:pt>
                <c:pt idx="51">
                  <c:v>29.25</c:v>
                </c:pt>
                <c:pt idx="52">
                  <c:v>29.27</c:v>
                </c:pt>
                <c:pt idx="53">
                  <c:v>29.29</c:v>
                </c:pt>
                <c:pt idx="54">
                  <c:v>29.3</c:v>
                </c:pt>
                <c:pt idx="55">
                  <c:v>29.3</c:v>
                </c:pt>
                <c:pt idx="56">
                  <c:v>29.31</c:v>
                </c:pt>
                <c:pt idx="57">
                  <c:v>29.31</c:v>
                </c:pt>
                <c:pt idx="58">
                  <c:v>29.32</c:v>
                </c:pt>
                <c:pt idx="59">
                  <c:v>29.34</c:v>
                </c:pt>
                <c:pt idx="60">
                  <c:v>29.35</c:v>
                </c:pt>
                <c:pt idx="61">
                  <c:v>29.38</c:v>
                </c:pt>
                <c:pt idx="62">
                  <c:v>29.41</c:v>
                </c:pt>
                <c:pt idx="63">
                  <c:v>29.45</c:v>
                </c:pt>
                <c:pt idx="64">
                  <c:v>29.5</c:v>
                </c:pt>
                <c:pt idx="65">
                  <c:v>29.56</c:v>
                </c:pt>
                <c:pt idx="66">
                  <c:v>29.62</c:v>
                </c:pt>
                <c:pt idx="67">
                  <c:v>29.69</c:v>
                </c:pt>
                <c:pt idx="68">
                  <c:v>29.77</c:v>
                </c:pt>
                <c:pt idx="69">
                  <c:v>29.86</c:v>
                </c:pt>
                <c:pt idx="70">
                  <c:v>29.94</c:v>
                </c:pt>
                <c:pt idx="71">
                  <c:v>30.03</c:v>
                </c:pt>
                <c:pt idx="72">
                  <c:v>30.13</c:v>
                </c:pt>
                <c:pt idx="73">
                  <c:v>30.22</c:v>
                </c:pt>
                <c:pt idx="74">
                  <c:v>30.31</c:v>
                </c:pt>
                <c:pt idx="75">
                  <c:v>30.39</c:v>
                </c:pt>
                <c:pt idx="76">
                  <c:v>30.47</c:v>
                </c:pt>
                <c:pt idx="77">
                  <c:v>30.55</c:v>
                </c:pt>
                <c:pt idx="78">
                  <c:v>30.62</c:v>
                </c:pt>
                <c:pt idx="79">
                  <c:v>30.69</c:v>
                </c:pt>
                <c:pt idx="80">
                  <c:v>30.75</c:v>
                </c:pt>
                <c:pt idx="81">
                  <c:v>30.8</c:v>
                </c:pt>
                <c:pt idx="82">
                  <c:v>30.85</c:v>
                </c:pt>
                <c:pt idx="83">
                  <c:v>30.9</c:v>
                </c:pt>
                <c:pt idx="84">
                  <c:v>30.94</c:v>
                </c:pt>
                <c:pt idx="85">
                  <c:v>30.98</c:v>
                </c:pt>
                <c:pt idx="86">
                  <c:v>31.02</c:v>
                </c:pt>
                <c:pt idx="87">
                  <c:v>31.06</c:v>
                </c:pt>
                <c:pt idx="88">
                  <c:v>31.06</c:v>
                </c:pt>
              </c:numCache>
            </c:numRef>
          </c:val>
        </c:ser>
        <c:dLbls>
          <c:showLegendKey val="0"/>
          <c:showVal val="0"/>
          <c:showCatName val="0"/>
          <c:showSerName val="0"/>
          <c:showPercent val="0"/>
          <c:showBubbleSize val="0"/>
        </c:dLbls>
        <c:axId val="206245248"/>
        <c:axId val="206251136"/>
      </c:areaChart>
      <c:areaChart>
        <c:grouping val="stacked"/>
        <c:varyColors val="0"/>
        <c:ser>
          <c:idx val="4"/>
          <c:order val="4"/>
          <c:tx>
            <c:v>ewhgwerhwreh</c:v>
          </c:tx>
          <c:spPr>
            <a:ln w="25400">
              <a:noFill/>
            </a:ln>
          </c:spPr>
          <c:val>
            <c:numRef>
              <c:f>'Budgetmallar dubbla spalter'!$F$20:$F$108</c:f>
              <c:numCache>
                <c:formatCode>General</c:formatCode>
                <c:ptCount val="8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numCache>
            </c:numRef>
          </c:val>
        </c:ser>
        <c:dLbls>
          <c:showLegendKey val="0"/>
          <c:showVal val="0"/>
          <c:showCatName val="0"/>
          <c:showSerName val="0"/>
          <c:showPercent val="0"/>
          <c:showBubbleSize val="0"/>
        </c:dLbls>
        <c:axId val="206254464"/>
        <c:axId val="206252672"/>
      </c:areaChart>
      <c:catAx>
        <c:axId val="206245248"/>
        <c:scaling>
          <c:orientation val="minMax"/>
        </c:scaling>
        <c:delete val="0"/>
        <c:axPos val="b"/>
        <c:numFmt formatCode="0"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6251136"/>
        <c:crosses val="autoZero"/>
        <c:auto val="1"/>
        <c:lblAlgn val="ctr"/>
        <c:lblOffset val="100"/>
        <c:tickLblSkip val="11"/>
        <c:tickMarkSkip val="11"/>
        <c:noMultiLvlLbl val="1"/>
      </c:catAx>
      <c:valAx>
        <c:axId val="206251136"/>
        <c:scaling>
          <c:orientation val="minMax"/>
          <c:max val="200"/>
        </c:scaling>
        <c:delete val="0"/>
        <c:axPos val="l"/>
        <c:majorGridlines/>
        <c:numFmt formatCode="#,##0" sourceLinked="0"/>
        <c:majorTickMark val="none"/>
        <c:minorTickMark val="none"/>
        <c:tickLblPos val="low"/>
        <c:spPr>
          <a:ln w="3175" cmpd="sng">
            <a:solidFill>
              <a:sysClr val="windowText" lastClr="000000">
                <a:lumMod val="100000"/>
              </a:sysClr>
            </a:solidFill>
          </a:ln>
        </c:spPr>
        <c:txPr>
          <a:bodyPr rot="0" vert="horz"/>
          <a:lstStyle/>
          <a:p>
            <a:pPr>
              <a:defRPr/>
            </a:pPr>
            <a:endParaRPr lang="sv-SE"/>
          </a:p>
        </c:txPr>
        <c:crossAx val="206245248"/>
        <c:crossesAt val="32874"/>
        <c:crossBetween val="midCat"/>
      </c:valAx>
      <c:valAx>
        <c:axId val="206252672"/>
        <c:scaling>
          <c:orientation val="minMax"/>
          <c:max val="200"/>
          <c:min val="0"/>
        </c:scaling>
        <c:delete val="0"/>
        <c:axPos val="r"/>
        <c:numFmt formatCode="General" sourceLinked="1"/>
        <c:majorTickMark val="out"/>
        <c:minorTickMark val="none"/>
        <c:tickLblPos val="nextTo"/>
        <c:crossAx val="206254464"/>
        <c:crosses val="max"/>
        <c:crossBetween val="midCat"/>
        <c:majorUnit val="20"/>
      </c:valAx>
      <c:catAx>
        <c:axId val="206254464"/>
        <c:scaling>
          <c:orientation val="minMax"/>
        </c:scaling>
        <c:delete val="1"/>
        <c:axPos val="b"/>
        <c:majorTickMark val="out"/>
        <c:minorTickMark val="none"/>
        <c:tickLblPos val="nextTo"/>
        <c:crossAx val="206252672"/>
        <c:crosses val="autoZero"/>
        <c:auto val="1"/>
        <c:lblAlgn val="ctr"/>
        <c:lblOffset val="100"/>
        <c:noMultiLvlLbl val="0"/>
      </c:catAx>
      <c:spPr>
        <a:noFill/>
        <a:ln w="3175">
          <a:solidFill>
            <a:sysClr val="windowText" lastClr="000000"/>
          </a:solidFill>
          <a:prstDash val="solid"/>
        </a:ln>
      </c:spPr>
    </c:plotArea>
    <c:legend>
      <c:legendPos val="r"/>
      <c:legendEntry>
        <c:idx val="4"/>
        <c:delete val="1"/>
      </c:legendEntry>
      <c:layout>
        <c:manualLayout>
          <c:xMode val="edge"/>
          <c:yMode val="edge"/>
          <c:x val="5.1957736877982268E-2"/>
          <c:y val="5.6753407227916171E-2"/>
          <c:w val="0.27408554873892299"/>
          <c:h val="0.3336919929283646"/>
        </c:manualLayout>
      </c:layout>
      <c:overlay val="0"/>
      <c:spPr>
        <a:noFill/>
        <a:ln w="25400">
          <a:noFill/>
        </a:ln>
      </c:spPr>
      <c:txPr>
        <a:bodyPr/>
        <a:lstStyle/>
        <a:p>
          <a:pPr>
            <a:defRPr b="1"/>
          </a:pPr>
          <a:endParaRPr lang="sv-SE"/>
        </a:p>
      </c:txPr>
    </c:legend>
    <c:plotVisOnly val="1"/>
    <c:dispBlanksAs val="gap"/>
    <c:showDLblsOverMax val="0"/>
  </c:chart>
  <c:spPr>
    <a:noFill/>
    <a:ln w="25400">
      <a:noFill/>
    </a:ln>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2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Primärt finansiellt sparande</c:v>
                </c:pt>
              </c:strCache>
            </c:strRef>
          </c:tx>
          <c:spPr>
            <a:ln w="254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formatCode="0">
                  <c:v>2100</c:v>
                </c:pt>
              </c:numCache>
            </c:numRef>
          </c:cat>
          <c:val>
            <c:numRef>
              <c:f>'Budgetmallar dubbla spalter'!$B$20:$B$120</c:f>
              <c:numCache>
                <c:formatCode>General</c:formatCode>
                <c:ptCount val="101"/>
                <c:pt idx="0">
                  <c:v>4.6501200000000003</c:v>
                </c:pt>
                <c:pt idx="1">
                  <c:v>2.41831</c:v>
                </c:pt>
                <c:pt idx="2">
                  <c:v>-0.29733999999999999</c:v>
                </c:pt>
                <c:pt idx="3">
                  <c:v>-0.96453</c:v>
                </c:pt>
                <c:pt idx="4">
                  <c:v>0.39290000000000003</c:v>
                </c:pt>
                <c:pt idx="5">
                  <c:v>1.58613</c:v>
                </c:pt>
                <c:pt idx="6">
                  <c:v>1.88967</c:v>
                </c:pt>
                <c:pt idx="7">
                  <c:v>3.0250900000000001</c:v>
                </c:pt>
                <c:pt idx="8">
                  <c:v>1.3627199999999999</c:v>
                </c:pt>
                <c:pt idx="9">
                  <c:v>-1.8668400000000001</c:v>
                </c:pt>
                <c:pt idx="10">
                  <c:v>-0.8115</c:v>
                </c:pt>
                <c:pt idx="11">
                  <c:v>-0.95040000000000002</c:v>
                </c:pt>
                <c:pt idx="12">
                  <c:v>-1.8619600000000001</c:v>
                </c:pt>
                <c:pt idx="13">
                  <c:v>-2.5219900000000002</c:v>
                </c:pt>
                <c:pt idx="14">
                  <c:v>-2.28363</c:v>
                </c:pt>
                <c:pt idx="15">
                  <c:v>-1.24146</c:v>
                </c:pt>
                <c:pt idx="16">
                  <c:v>-0.66378999999999999</c:v>
                </c:pt>
                <c:pt idx="17">
                  <c:v>-0.22585</c:v>
                </c:pt>
                <c:pt idx="18">
                  <c:v>0.28804000000000002</c:v>
                </c:pt>
                <c:pt idx="19">
                  <c:v>0.38574000000000003</c:v>
                </c:pt>
                <c:pt idx="20">
                  <c:v>0.31435999999999997</c:v>
                </c:pt>
                <c:pt idx="21">
                  <c:v>0.25768999999999997</c:v>
                </c:pt>
                <c:pt idx="22">
                  <c:v>0.16621</c:v>
                </c:pt>
                <c:pt idx="23">
                  <c:v>7.739E-2</c:v>
                </c:pt>
                <c:pt idx="24">
                  <c:v>-9.2599999999999991E-3</c:v>
                </c:pt>
                <c:pt idx="25">
                  <c:v>-7.9119999999999996E-2</c:v>
                </c:pt>
                <c:pt idx="26">
                  <c:v>-0.14052999999999999</c:v>
                </c:pt>
                <c:pt idx="27">
                  <c:v>-0.1905</c:v>
                </c:pt>
                <c:pt idx="28">
                  <c:v>-0.21992</c:v>
                </c:pt>
                <c:pt idx="29">
                  <c:v>-0.28710000000000002</c:v>
                </c:pt>
                <c:pt idx="30">
                  <c:v>-0.36082999999999998</c:v>
                </c:pt>
                <c:pt idx="31">
                  <c:v>-0.43045</c:v>
                </c:pt>
                <c:pt idx="32">
                  <c:v>-0.48430000000000001</c:v>
                </c:pt>
                <c:pt idx="33">
                  <c:v>-0.50534000000000001</c:v>
                </c:pt>
                <c:pt idx="34">
                  <c:v>-0.48960999999999999</c:v>
                </c:pt>
                <c:pt idx="35">
                  <c:v>-0.44113000000000002</c:v>
                </c:pt>
                <c:pt idx="36">
                  <c:v>-0.38022</c:v>
                </c:pt>
                <c:pt idx="37">
                  <c:v>-0.30381999999999998</c:v>
                </c:pt>
                <c:pt idx="38">
                  <c:v>-0.19775999999999999</c:v>
                </c:pt>
                <c:pt idx="39">
                  <c:v>-7.9740000000000005E-2</c:v>
                </c:pt>
                <c:pt idx="40">
                  <c:v>4.9930000000000002E-2</c:v>
                </c:pt>
                <c:pt idx="41">
                  <c:v>0.19075</c:v>
                </c:pt>
                <c:pt idx="42">
                  <c:v>0.33789999999999998</c:v>
                </c:pt>
                <c:pt idx="43">
                  <c:v>0.49187999999999998</c:v>
                </c:pt>
                <c:pt idx="44">
                  <c:v>0.62824000000000002</c:v>
                </c:pt>
                <c:pt idx="45">
                  <c:v>0.74070999999999998</c:v>
                </c:pt>
                <c:pt idx="46">
                  <c:v>0.83289000000000002</c:v>
                </c:pt>
                <c:pt idx="47">
                  <c:v>0.90634999999999999</c:v>
                </c:pt>
                <c:pt idx="48">
                  <c:v>0.96004999999999996</c:v>
                </c:pt>
                <c:pt idx="49">
                  <c:v>0.98329</c:v>
                </c:pt>
                <c:pt idx="50">
                  <c:v>0.97252000000000005</c:v>
                </c:pt>
                <c:pt idx="51">
                  <c:v>0.93123999999999996</c:v>
                </c:pt>
                <c:pt idx="52">
                  <c:v>0.88100000000000001</c:v>
                </c:pt>
                <c:pt idx="53">
                  <c:v>0.81501000000000001</c:v>
                </c:pt>
                <c:pt idx="54">
                  <c:v>0.74660000000000004</c:v>
                </c:pt>
                <c:pt idx="55">
                  <c:v>0.67950999999999995</c:v>
                </c:pt>
                <c:pt idx="56">
                  <c:v>0.62263999999999997</c:v>
                </c:pt>
                <c:pt idx="57">
                  <c:v>0.60031999999999996</c:v>
                </c:pt>
                <c:pt idx="58">
                  <c:v>0.60026000000000002</c:v>
                </c:pt>
                <c:pt idx="59">
                  <c:v>0.63627999999999996</c:v>
                </c:pt>
                <c:pt idx="60">
                  <c:v>0.71394000000000002</c:v>
                </c:pt>
                <c:pt idx="61">
                  <c:v>0.82074999999999998</c:v>
                </c:pt>
                <c:pt idx="62">
                  <c:v>0.95886000000000005</c:v>
                </c:pt>
                <c:pt idx="63">
                  <c:v>1.12209</c:v>
                </c:pt>
                <c:pt idx="64">
                  <c:v>1.2848200000000001</c:v>
                </c:pt>
                <c:pt idx="65">
                  <c:v>1.43696</c:v>
                </c:pt>
                <c:pt idx="66">
                  <c:v>1.5783700000000001</c:v>
                </c:pt>
                <c:pt idx="67">
                  <c:v>1.70167</c:v>
                </c:pt>
                <c:pt idx="68">
                  <c:v>1.8062800000000001</c:v>
                </c:pt>
                <c:pt idx="69">
                  <c:v>1.8937999999999999</c:v>
                </c:pt>
                <c:pt idx="70">
                  <c:v>1.9721200000000001</c:v>
                </c:pt>
                <c:pt idx="71">
                  <c:v>2.0411600000000001</c:v>
                </c:pt>
                <c:pt idx="72">
                  <c:v>2.0973899999999999</c:v>
                </c:pt>
                <c:pt idx="73">
                  <c:v>2.13802</c:v>
                </c:pt>
                <c:pt idx="74">
                  <c:v>2.1689500000000002</c:v>
                </c:pt>
                <c:pt idx="75">
                  <c:v>2.1897000000000002</c:v>
                </c:pt>
                <c:pt idx="76">
                  <c:v>2.20669</c:v>
                </c:pt>
                <c:pt idx="77">
                  <c:v>2.2214100000000001</c:v>
                </c:pt>
                <c:pt idx="78">
                  <c:v>2.22682</c:v>
                </c:pt>
                <c:pt idx="79">
                  <c:v>2.2264599999999999</c:v>
                </c:pt>
                <c:pt idx="80">
                  <c:v>2.2210700000000001</c:v>
                </c:pt>
                <c:pt idx="81">
                  <c:v>2.2116899999999999</c:v>
                </c:pt>
                <c:pt idx="82">
                  <c:v>2.20044</c:v>
                </c:pt>
                <c:pt idx="83">
                  <c:v>2.1920899999999999</c:v>
                </c:pt>
                <c:pt idx="84">
                  <c:v>2.1858399999999998</c:v>
                </c:pt>
                <c:pt idx="85">
                  <c:v>2.1829000000000001</c:v>
                </c:pt>
                <c:pt idx="86">
                  <c:v>2.18567</c:v>
                </c:pt>
                <c:pt idx="87">
                  <c:v>2.1917800000000001</c:v>
                </c:pt>
                <c:pt idx="88">
                  <c:v>2.19733</c:v>
                </c:pt>
                <c:pt idx="89">
                  <c:v>2.2036699999999998</c:v>
                </c:pt>
                <c:pt idx="90">
                  <c:v>2.2077599999999999</c:v>
                </c:pt>
                <c:pt idx="91">
                  <c:v>2.2113900000000002</c:v>
                </c:pt>
                <c:pt idx="92">
                  <c:v>2.2178399999999998</c:v>
                </c:pt>
                <c:pt idx="93">
                  <c:v>2.2206999999999999</c:v>
                </c:pt>
                <c:pt idx="94">
                  <c:v>2.22106</c:v>
                </c:pt>
                <c:pt idx="95">
                  <c:v>2.22458</c:v>
                </c:pt>
                <c:pt idx="96">
                  <c:v>2.22587</c:v>
                </c:pt>
                <c:pt idx="97">
                  <c:v>2.2274400000000001</c:v>
                </c:pt>
                <c:pt idx="98">
                  <c:v>2.23278</c:v>
                </c:pt>
                <c:pt idx="99">
                  <c:v>2.2397399999999998</c:v>
                </c:pt>
                <c:pt idx="100">
                  <c:v>2.2397399999999998</c:v>
                </c:pt>
              </c:numCache>
            </c:numRef>
          </c:val>
          <c:smooth val="0"/>
        </c:ser>
        <c:ser>
          <c:idx val="1"/>
          <c:order val="1"/>
          <c:tx>
            <c:strRef>
              <c:f>'Budgetmallar dubbla spalter'!$C$19</c:f>
              <c:strCache>
                <c:ptCount val="1"/>
                <c:pt idx="0">
                  <c:v>Finansiellt sparande</c:v>
                </c:pt>
              </c:strCache>
            </c:strRef>
          </c:tx>
          <c:spPr>
            <a:ln w="12700">
              <a:solidFill>
                <a:srgbClr val="000000"/>
              </a:solidFill>
              <a:prstDash val="solid"/>
            </a:ln>
          </c:spPr>
          <c:marker>
            <c:symbol val="none"/>
          </c:marker>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formatCode="0">
                  <c:v>2100</c:v>
                </c:pt>
              </c:numCache>
            </c:numRef>
          </c:cat>
          <c:val>
            <c:numRef>
              <c:f>'Budgetmallar dubbla spalter'!$C$20:$C$120</c:f>
              <c:numCache>
                <c:formatCode>General</c:formatCode>
                <c:ptCount val="101"/>
                <c:pt idx="0">
                  <c:v>3.5895800000000002</c:v>
                </c:pt>
                <c:pt idx="1">
                  <c:v>1.5825100000000001</c:v>
                </c:pt>
                <c:pt idx="2">
                  <c:v>-1.4779199999999999</c:v>
                </c:pt>
                <c:pt idx="3">
                  <c:v>-1.2611699999999999</c:v>
                </c:pt>
                <c:pt idx="4">
                  <c:v>0.41732999999999998</c:v>
                </c:pt>
                <c:pt idx="5">
                  <c:v>1.9463999999999999</c:v>
                </c:pt>
                <c:pt idx="6">
                  <c:v>2.21584</c:v>
                </c:pt>
                <c:pt idx="7">
                  <c:v>3.58047</c:v>
                </c:pt>
                <c:pt idx="8">
                  <c:v>2.1685699999999999</c:v>
                </c:pt>
                <c:pt idx="9">
                  <c:v>-0.97875000000000001</c:v>
                </c:pt>
                <c:pt idx="10">
                  <c:v>-8.4499999999999992E-3</c:v>
                </c:pt>
                <c:pt idx="11">
                  <c:v>-1.123E-2</c:v>
                </c:pt>
                <c:pt idx="12">
                  <c:v>-0.74495999999999996</c:v>
                </c:pt>
                <c:pt idx="13">
                  <c:v>-1.3485100000000001</c:v>
                </c:pt>
                <c:pt idx="14">
                  <c:v>-1.57528</c:v>
                </c:pt>
                <c:pt idx="15">
                  <c:v>-0.33438000000000001</c:v>
                </c:pt>
                <c:pt idx="16">
                  <c:v>0.17646999999999999</c:v>
                </c:pt>
                <c:pt idx="17">
                  <c:v>0.68686999999999998</c:v>
                </c:pt>
                <c:pt idx="18">
                  <c:v>1.2327300000000001</c:v>
                </c:pt>
                <c:pt idx="19">
                  <c:v>0.74385000000000001</c:v>
                </c:pt>
                <c:pt idx="20">
                  <c:v>0.70842000000000005</c:v>
                </c:pt>
                <c:pt idx="21">
                  <c:v>0.68440999999999996</c:v>
                </c:pt>
                <c:pt idx="22">
                  <c:v>0.62297000000000002</c:v>
                </c:pt>
                <c:pt idx="23">
                  <c:v>0.55950999999999995</c:v>
                </c:pt>
                <c:pt idx="24">
                  <c:v>0.49392999999999998</c:v>
                </c:pt>
                <c:pt idx="25">
                  <c:v>0.44074999999999998</c:v>
                </c:pt>
                <c:pt idx="26">
                  <c:v>0.39233000000000001</c:v>
                </c:pt>
                <c:pt idx="27">
                  <c:v>0.35236000000000001</c:v>
                </c:pt>
                <c:pt idx="28">
                  <c:v>0.33030999999999999</c:v>
                </c:pt>
                <c:pt idx="29">
                  <c:v>0.26889999999999997</c:v>
                </c:pt>
                <c:pt idx="30">
                  <c:v>0.19794</c:v>
                </c:pt>
                <c:pt idx="31">
                  <c:v>0.12790000000000001</c:v>
                </c:pt>
                <c:pt idx="32">
                  <c:v>7.0559999999999998E-2</c:v>
                </c:pt>
                <c:pt idx="33">
                  <c:v>4.3490000000000001E-2</c:v>
                </c:pt>
                <c:pt idx="34">
                  <c:v>5.1990000000000001E-2</c:v>
                </c:pt>
                <c:pt idx="35">
                  <c:v>9.3630000000000005E-2</c:v>
                </c:pt>
                <c:pt idx="36">
                  <c:v>0.14946000000000001</c:v>
                </c:pt>
                <c:pt idx="37">
                  <c:v>0.22323999999999999</c:v>
                </c:pt>
                <c:pt idx="38">
                  <c:v>0.32990000000000003</c:v>
                </c:pt>
                <c:pt idx="39">
                  <c:v>0.45313999999999999</c:v>
                </c:pt>
                <c:pt idx="40">
                  <c:v>0.59319</c:v>
                </c:pt>
                <c:pt idx="41">
                  <c:v>0.75004999999999999</c:v>
                </c:pt>
                <c:pt idx="42">
                  <c:v>0.91949999999999998</c:v>
                </c:pt>
                <c:pt idx="43">
                  <c:v>1.1021799999999999</c:v>
                </c:pt>
                <c:pt idx="44">
                  <c:v>1.2739199999999999</c:v>
                </c:pt>
                <c:pt idx="45">
                  <c:v>1.4279900000000001</c:v>
                </c:pt>
                <c:pt idx="46">
                  <c:v>1.5669599999999999</c:v>
                </c:pt>
                <c:pt idx="47">
                  <c:v>1.6915100000000001</c:v>
                </c:pt>
                <c:pt idx="48">
                  <c:v>1.79996</c:v>
                </c:pt>
                <c:pt idx="49">
                  <c:v>1.88093</c:v>
                </c:pt>
                <c:pt idx="50">
                  <c:v>1.9297200000000001</c:v>
                </c:pt>
                <c:pt idx="51">
                  <c:v>1.9484600000000001</c:v>
                </c:pt>
                <c:pt idx="52">
                  <c:v>1.9569300000000001</c:v>
                </c:pt>
                <c:pt idx="53">
                  <c:v>1.94814</c:v>
                </c:pt>
                <c:pt idx="54">
                  <c:v>1.9349400000000001</c:v>
                </c:pt>
                <c:pt idx="55">
                  <c:v>1.92093</c:v>
                </c:pt>
                <c:pt idx="56">
                  <c:v>1.91472</c:v>
                </c:pt>
                <c:pt idx="57">
                  <c:v>1.94086</c:v>
                </c:pt>
                <c:pt idx="58">
                  <c:v>1.98848</c:v>
                </c:pt>
                <c:pt idx="59">
                  <c:v>2.0724300000000002</c:v>
                </c:pt>
                <c:pt idx="60">
                  <c:v>2.19984</c:v>
                </c:pt>
                <c:pt idx="61">
                  <c:v>2.3598699999999999</c:v>
                </c:pt>
                <c:pt idx="62">
                  <c:v>2.5560499999999999</c:v>
                </c:pt>
                <c:pt idx="63">
                  <c:v>2.7836699999999999</c:v>
                </c:pt>
                <c:pt idx="64">
                  <c:v>3.0183900000000001</c:v>
                </c:pt>
                <c:pt idx="65">
                  <c:v>3.2504400000000002</c:v>
                </c:pt>
                <c:pt idx="66">
                  <c:v>3.47926</c:v>
                </c:pt>
                <c:pt idx="67">
                  <c:v>3.69713</c:v>
                </c:pt>
                <c:pt idx="68">
                  <c:v>3.9029699999999998</c:v>
                </c:pt>
                <c:pt idx="69">
                  <c:v>4.0976299999999997</c:v>
                </c:pt>
                <c:pt idx="70">
                  <c:v>4.2883199999999997</c:v>
                </c:pt>
                <c:pt idx="71">
                  <c:v>4.4745299999999997</c:v>
                </c:pt>
                <c:pt idx="72">
                  <c:v>4.6523000000000003</c:v>
                </c:pt>
                <c:pt idx="73">
                  <c:v>4.8184500000000003</c:v>
                </c:pt>
                <c:pt idx="74">
                  <c:v>4.9785199999999996</c:v>
                </c:pt>
                <c:pt idx="75">
                  <c:v>5.1316899999999999</c:v>
                </c:pt>
                <c:pt idx="76">
                  <c:v>5.2837699999999996</c:v>
                </c:pt>
                <c:pt idx="77">
                  <c:v>5.4362500000000002</c:v>
                </c:pt>
                <c:pt idx="78">
                  <c:v>5.5823099999999997</c:v>
                </c:pt>
                <c:pt idx="79">
                  <c:v>5.7250899999999998</c:v>
                </c:pt>
                <c:pt idx="80">
                  <c:v>5.8651799999999996</c:v>
                </c:pt>
                <c:pt idx="81">
                  <c:v>6.0035299999999996</c:v>
                </c:pt>
                <c:pt idx="82">
                  <c:v>6.1421099999999997</c:v>
                </c:pt>
                <c:pt idx="83">
                  <c:v>6.2855999999999996</c:v>
                </c:pt>
                <c:pt idx="84">
                  <c:v>6.4333600000000004</c:v>
                </c:pt>
                <c:pt idx="85">
                  <c:v>6.5864799999999999</c:v>
                </c:pt>
                <c:pt idx="86">
                  <c:v>6.7469999999999999</c:v>
                </c:pt>
                <c:pt idx="87">
                  <c:v>6.9126099999999999</c:v>
                </c:pt>
                <c:pt idx="88">
                  <c:v>7.0793600000000003</c:v>
                </c:pt>
                <c:pt idx="89">
                  <c:v>7.2484000000000002</c:v>
                </c:pt>
                <c:pt idx="90">
                  <c:v>7.4165099999999997</c:v>
                </c:pt>
                <c:pt idx="91">
                  <c:v>7.58528</c:v>
                </c:pt>
                <c:pt idx="92">
                  <c:v>7.7578399999999998</c:v>
                </c:pt>
                <c:pt idx="93">
                  <c:v>7.9278500000000003</c:v>
                </c:pt>
                <c:pt idx="94">
                  <c:v>8.0963700000000003</c:v>
                </c:pt>
                <c:pt idx="95">
                  <c:v>8.2691300000000005</c:v>
                </c:pt>
                <c:pt idx="96">
                  <c:v>8.4410600000000002</c:v>
                </c:pt>
                <c:pt idx="97">
                  <c:v>8.6148900000000008</c:v>
                </c:pt>
                <c:pt idx="98">
                  <c:v>8.7943800000000003</c:v>
                </c:pt>
                <c:pt idx="99">
                  <c:v>8.9777699999999996</c:v>
                </c:pt>
                <c:pt idx="100">
                  <c:v>9.1649842482244335</c:v>
                </c:pt>
              </c:numCache>
            </c:numRef>
          </c:val>
          <c:smooth val="0"/>
        </c:ser>
        <c:dLbls>
          <c:showLegendKey val="0"/>
          <c:showVal val="0"/>
          <c:showCatName val="0"/>
          <c:showSerName val="0"/>
          <c:showPercent val="0"/>
          <c:showBubbleSize val="0"/>
        </c:dLbls>
        <c:marker val="1"/>
        <c:smooth val="0"/>
        <c:axId val="206304384"/>
        <c:axId val="206305920"/>
      </c:lineChart>
      <c:catAx>
        <c:axId val="206304384"/>
        <c:scaling>
          <c:orientation val="minMax"/>
        </c:scaling>
        <c:delete val="0"/>
        <c:axPos val="b"/>
        <c:numFmt formatCode="0"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206305920"/>
        <c:crossesAt val="-4"/>
        <c:auto val="1"/>
        <c:lblAlgn val="ctr"/>
        <c:lblOffset val="100"/>
        <c:tickLblSkip val="10"/>
        <c:tickMarkSkip val="10"/>
        <c:noMultiLvlLbl val="1"/>
      </c:catAx>
      <c:valAx>
        <c:axId val="206305920"/>
        <c:scaling>
          <c:orientation val="minMax"/>
        </c:scaling>
        <c:delete val="0"/>
        <c:axPos val="l"/>
        <c:majorGridlines>
          <c:spPr>
            <a:ln>
              <a:solidFill>
                <a:srgbClr val="FFFFFF">
                  <a:lumMod val="65000"/>
                </a:srgbClr>
              </a:solidFill>
            </a:ln>
          </c:spPr>
        </c:majorGridlines>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6304384"/>
        <c:crossesAt val="1"/>
        <c:crossBetween val="midCat"/>
      </c:valAx>
      <c:spPr>
        <a:noFill/>
        <a:ln w="3175">
          <a:solidFill>
            <a:srgbClr val="000000"/>
          </a:solidFill>
          <a:prstDash val="solid"/>
        </a:ln>
      </c:spPr>
    </c:plotArea>
    <c:legend>
      <c:legendPos val="b"/>
      <c:layout>
        <c:manualLayout>
          <c:xMode val="edge"/>
          <c:yMode val="edge"/>
          <c:x val="5.6286298568507157E-2"/>
          <c:y val="6.1445362718089994E-2"/>
          <c:w val="0.88952351738241309"/>
          <c:h val="8.3477043158861342E-2"/>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2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Nettoskuld</c:v>
                </c:pt>
              </c:strCache>
            </c:strRef>
          </c:tx>
          <c:spPr>
            <a:ln w="127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c:v>2100</c:v>
                </c:pt>
              </c:numCache>
            </c:numRef>
          </c:cat>
          <c:val>
            <c:numRef>
              <c:f>'Budgetmallar dubbla spalter'!$B$20:$B$120</c:f>
              <c:numCache>
                <c:formatCode>General</c:formatCode>
                <c:ptCount val="101"/>
                <c:pt idx="0">
                  <c:v>2.2016399999999998</c:v>
                </c:pt>
                <c:pt idx="1">
                  <c:v>1.71584</c:v>
                </c:pt>
                <c:pt idx="2">
                  <c:v>7.8836000000000004</c:v>
                </c:pt>
                <c:pt idx="3">
                  <c:v>4.8167900000000001</c:v>
                </c:pt>
                <c:pt idx="4">
                  <c:v>3.0169600000000001</c:v>
                </c:pt>
                <c:pt idx="5">
                  <c:v>-1.68143</c:v>
                </c:pt>
                <c:pt idx="6">
                  <c:v>-13.469810000000001</c:v>
                </c:pt>
                <c:pt idx="7">
                  <c:v>-17.409880000000001</c:v>
                </c:pt>
                <c:pt idx="8">
                  <c:v>-12.52896</c:v>
                </c:pt>
                <c:pt idx="9">
                  <c:v>-19.565169999999998</c:v>
                </c:pt>
                <c:pt idx="10">
                  <c:v>-21.0212</c:v>
                </c:pt>
                <c:pt idx="11">
                  <c:v>-18.316939999999999</c:v>
                </c:pt>
                <c:pt idx="12">
                  <c:v>-21.659040000000001</c:v>
                </c:pt>
                <c:pt idx="13">
                  <c:v>-19.61449</c:v>
                </c:pt>
                <c:pt idx="14">
                  <c:v>-17.473839999999999</c:v>
                </c:pt>
                <c:pt idx="15">
                  <c:v>-16.131119999999999</c:v>
                </c:pt>
                <c:pt idx="16">
                  <c:v>-15.498889999999999</c:v>
                </c:pt>
                <c:pt idx="17">
                  <c:v>-15.48556</c:v>
                </c:pt>
                <c:pt idx="18">
                  <c:v>-16.042439999999999</c:v>
                </c:pt>
                <c:pt idx="19">
                  <c:v>-16.50367</c:v>
                </c:pt>
                <c:pt idx="20">
                  <c:v>-16.863880000000002</c:v>
                </c:pt>
                <c:pt idx="21">
                  <c:v>-17.116150000000001</c:v>
                </c:pt>
                <c:pt idx="22">
                  <c:v>-17.208590000000001</c:v>
                </c:pt>
                <c:pt idx="23">
                  <c:v>-17.13616</c:v>
                </c:pt>
                <c:pt idx="24">
                  <c:v>-16.910489999999999</c:v>
                </c:pt>
                <c:pt idx="25">
                  <c:v>-16.544329999999999</c:v>
                </c:pt>
                <c:pt idx="26">
                  <c:v>-16.083860000000001</c:v>
                </c:pt>
                <c:pt idx="27">
                  <c:v>-15.59586</c:v>
                </c:pt>
                <c:pt idx="28">
                  <c:v>-15.109680000000001</c:v>
                </c:pt>
                <c:pt idx="29">
                  <c:v>-14.596450000000001</c:v>
                </c:pt>
                <c:pt idx="30">
                  <c:v>-14.02449</c:v>
                </c:pt>
                <c:pt idx="31">
                  <c:v>-13.336399999999999</c:v>
                </c:pt>
                <c:pt idx="32">
                  <c:v>-12.60374</c:v>
                </c:pt>
                <c:pt idx="33">
                  <c:v>-11.88471</c:v>
                </c:pt>
                <c:pt idx="34">
                  <c:v>-11.23241</c:v>
                </c:pt>
                <c:pt idx="35">
                  <c:v>-10.65321</c:v>
                </c:pt>
                <c:pt idx="36">
                  <c:v>-10.183759999999999</c:v>
                </c:pt>
                <c:pt idx="37">
                  <c:v>-9.8612300000000008</c:v>
                </c:pt>
                <c:pt idx="38">
                  <c:v>-9.6897000000000002</c:v>
                </c:pt>
                <c:pt idx="39">
                  <c:v>-9.6476900000000008</c:v>
                </c:pt>
                <c:pt idx="40">
                  <c:v>-9.7353100000000001</c:v>
                </c:pt>
                <c:pt idx="41">
                  <c:v>-9.9581599999999995</c:v>
                </c:pt>
                <c:pt idx="42">
                  <c:v>-10.328569999999999</c:v>
                </c:pt>
                <c:pt idx="43">
                  <c:v>-10.84431</c:v>
                </c:pt>
                <c:pt idx="44">
                  <c:v>-11.48442</c:v>
                </c:pt>
                <c:pt idx="45">
                  <c:v>-12.218059999999999</c:v>
                </c:pt>
                <c:pt idx="46">
                  <c:v>-13.02012</c:v>
                </c:pt>
                <c:pt idx="47">
                  <c:v>-13.864420000000001</c:v>
                </c:pt>
                <c:pt idx="48">
                  <c:v>-14.741540000000001</c:v>
                </c:pt>
                <c:pt idx="49">
                  <c:v>-15.653180000000001</c:v>
                </c:pt>
                <c:pt idx="50">
                  <c:v>-16.617989999999999</c:v>
                </c:pt>
                <c:pt idx="51">
                  <c:v>-17.6204</c:v>
                </c:pt>
                <c:pt idx="52">
                  <c:v>-18.61626</c:v>
                </c:pt>
                <c:pt idx="53">
                  <c:v>-19.563649999999999</c:v>
                </c:pt>
                <c:pt idx="54">
                  <c:v>-20.407260000000001</c:v>
                </c:pt>
                <c:pt idx="55">
                  <c:v>-21.19061</c:v>
                </c:pt>
                <c:pt idx="56">
                  <c:v>-21.947299999999998</c:v>
                </c:pt>
                <c:pt idx="57">
                  <c:v>-22.716699999999999</c:v>
                </c:pt>
                <c:pt idx="58">
                  <c:v>-23.51182</c:v>
                </c:pt>
                <c:pt idx="59">
                  <c:v>-24.381180000000001</c:v>
                </c:pt>
                <c:pt idx="60">
                  <c:v>-25.377479999999998</c:v>
                </c:pt>
                <c:pt idx="61">
                  <c:v>-26.519269999999999</c:v>
                </c:pt>
                <c:pt idx="62">
                  <c:v>-27.80283</c:v>
                </c:pt>
                <c:pt idx="63">
                  <c:v>-29.23555</c:v>
                </c:pt>
                <c:pt idx="64">
                  <c:v>-30.821750000000002</c:v>
                </c:pt>
                <c:pt idx="65">
                  <c:v>-32.569070000000004</c:v>
                </c:pt>
                <c:pt idx="66">
                  <c:v>-34.466650000000001</c:v>
                </c:pt>
                <c:pt idx="67">
                  <c:v>-36.489379999999997</c:v>
                </c:pt>
                <c:pt idx="68">
                  <c:v>-38.612259999999999</c:v>
                </c:pt>
                <c:pt idx="69">
                  <c:v>-40.817689999999999</c:v>
                </c:pt>
                <c:pt idx="70">
                  <c:v>-43.085419999999999</c:v>
                </c:pt>
                <c:pt idx="71">
                  <c:v>-45.412529999999997</c:v>
                </c:pt>
                <c:pt idx="72">
                  <c:v>-47.811540000000001</c:v>
                </c:pt>
                <c:pt idx="73">
                  <c:v>-50.319420000000001</c:v>
                </c:pt>
                <c:pt idx="74">
                  <c:v>-52.942619999999998</c:v>
                </c:pt>
                <c:pt idx="75">
                  <c:v>-55.65549</c:v>
                </c:pt>
                <c:pt idx="76">
                  <c:v>-58.422110000000004</c:v>
                </c:pt>
                <c:pt idx="77">
                  <c:v>-61.19961</c:v>
                </c:pt>
                <c:pt idx="78">
                  <c:v>-64.033190000000005</c:v>
                </c:pt>
                <c:pt idx="79">
                  <c:v>-66.941310000000001</c:v>
                </c:pt>
                <c:pt idx="80">
                  <c:v>-69.934290000000004</c:v>
                </c:pt>
                <c:pt idx="81">
                  <c:v>-72.991990000000001</c:v>
                </c:pt>
                <c:pt idx="82">
                  <c:v>-76.127039999999994</c:v>
                </c:pt>
                <c:pt idx="83">
                  <c:v>-79.355760000000004</c:v>
                </c:pt>
                <c:pt idx="84">
                  <c:v>-82.666640000000001</c:v>
                </c:pt>
                <c:pt idx="85">
                  <c:v>-86.026610000000005</c:v>
                </c:pt>
                <c:pt idx="86">
                  <c:v>-89.418700000000001</c:v>
                </c:pt>
                <c:pt idx="87">
                  <c:v>-92.834710000000001</c:v>
                </c:pt>
                <c:pt idx="88">
                  <c:v>-96.278769999999994</c:v>
                </c:pt>
                <c:pt idx="89">
                  <c:v>-99.744780000000006</c:v>
                </c:pt>
                <c:pt idx="90">
                  <c:v>-103.21492000000001</c:v>
                </c:pt>
                <c:pt idx="91">
                  <c:v>-106.67635</c:v>
                </c:pt>
                <c:pt idx="92">
                  <c:v>-110.12387</c:v>
                </c:pt>
                <c:pt idx="93">
                  <c:v>-113.54931999999999</c:v>
                </c:pt>
                <c:pt idx="94">
                  <c:v>-116.96378</c:v>
                </c:pt>
                <c:pt idx="95">
                  <c:v>-120.39641</c:v>
                </c:pt>
                <c:pt idx="96">
                  <c:v>-123.90053</c:v>
                </c:pt>
                <c:pt idx="97">
                  <c:v>-127.49694</c:v>
                </c:pt>
                <c:pt idx="98">
                  <c:v>-131.17312000000001</c:v>
                </c:pt>
                <c:pt idx="99">
                  <c:v>-134.91049000000001</c:v>
                </c:pt>
                <c:pt idx="100">
                  <c:v>-138.75434473190924</c:v>
                </c:pt>
              </c:numCache>
            </c:numRef>
          </c:val>
          <c:smooth val="0"/>
        </c:ser>
        <c:ser>
          <c:idx val="1"/>
          <c:order val="1"/>
          <c:tx>
            <c:strRef>
              <c:f>'Budgetmallar dubbla spalter'!$C$19</c:f>
              <c:strCache>
                <c:ptCount val="1"/>
                <c:pt idx="0">
                  <c:v>Maastrichtskuld</c:v>
                </c:pt>
              </c:strCache>
            </c:strRef>
          </c:tx>
          <c:spPr>
            <a:ln w="25400">
              <a:solidFill>
                <a:srgbClr val="000000"/>
              </a:solidFill>
              <a:prstDash val="solid"/>
            </a:ln>
          </c:spPr>
          <c:marker>
            <c:symbol val="none"/>
          </c:marker>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c:v>2100</c:v>
                </c:pt>
              </c:numCache>
            </c:numRef>
          </c:cat>
          <c:val>
            <c:numRef>
              <c:f>'Budgetmallar dubbla spalter'!$C$20:$C$120</c:f>
              <c:numCache>
                <c:formatCode>General</c:formatCode>
                <c:ptCount val="101"/>
                <c:pt idx="0">
                  <c:v>53.895589999999999</c:v>
                </c:pt>
                <c:pt idx="1">
                  <c:v>54.735680000000002</c:v>
                </c:pt>
                <c:pt idx="2">
                  <c:v>52.50271</c:v>
                </c:pt>
                <c:pt idx="3">
                  <c:v>51.730759999999997</c:v>
                </c:pt>
                <c:pt idx="4">
                  <c:v>50.337719999999997</c:v>
                </c:pt>
                <c:pt idx="5">
                  <c:v>50.40343</c:v>
                </c:pt>
                <c:pt idx="6">
                  <c:v>45.26643</c:v>
                </c:pt>
                <c:pt idx="7">
                  <c:v>40.225940000000001</c:v>
                </c:pt>
                <c:pt idx="8">
                  <c:v>38.80059</c:v>
                </c:pt>
                <c:pt idx="9">
                  <c:v>42.559669999999997</c:v>
                </c:pt>
                <c:pt idx="10">
                  <c:v>39.438940000000002</c:v>
                </c:pt>
                <c:pt idx="11">
                  <c:v>38.643859999999997</c:v>
                </c:pt>
                <c:pt idx="12">
                  <c:v>38.199159999999999</c:v>
                </c:pt>
                <c:pt idx="13">
                  <c:v>41.497010000000003</c:v>
                </c:pt>
                <c:pt idx="14">
                  <c:v>41.995959999999997</c:v>
                </c:pt>
                <c:pt idx="15">
                  <c:v>40.423160000000003</c:v>
                </c:pt>
                <c:pt idx="16">
                  <c:v>37.972859999999997</c:v>
                </c:pt>
                <c:pt idx="17">
                  <c:v>35.397660000000002</c:v>
                </c:pt>
                <c:pt idx="18">
                  <c:v>32.246400000000001</c:v>
                </c:pt>
                <c:pt idx="19">
                  <c:v>31.336739999999999</c:v>
                </c:pt>
                <c:pt idx="20">
                  <c:v>29.89265</c:v>
                </c:pt>
                <c:pt idx="21">
                  <c:v>28.564810000000001</c:v>
                </c:pt>
                <c:pt idx="22">
                  <c:v>27.35557</c:v>
                </c:pt>
                <c:pt idx="23">
                  <c:v>26.232089999999999</c:v>
                </c:pt>
                <c:pt idx="24">
                  <c:v>25.219169999999998</c:v>
                </c:pt>
                <c:pt idx="25">
                  <c:v>24.294460000000001</c:v>
                </c:pt>
                <c:pt idx="26">
                  <c:v>23.441510000000001</c:v>
                </c:pt>
                <c:pt idx="27">
                  <c:v>22.658950000000001</c:v>
                </c:pt>
                <c:pt idx="28">
                  <c:v>21.91433</c:v>
                </c:pt>
                <c:pt idx="29">
                  <c:v>21.235019999999999</c:v>
                </c:pt>
                <c:pt idx="30">
                  <c:v>20.614820000000002</c:v>
                </c:pt>
                <c:pt idx="31">
                  <c:v>20.044589999999999</c:v>
                </c:pt>
                <c:pt idx="32">
                  <c:v>19.516819999999999</c:v>
                </c:pt>
                <c:pt idx="33">
                  <c:v>19.011939999999999</c:v>
                </c:pt>
                <c:pt idx="34">
                  <c:v>18.51022</c:v>
                </c:pt>
                <c:pt idx="35">
                  <c:v>17.990729999999999</c:v>
                </c:pt>
                <c:pt idx="36">
                  <c:v>17.436029999999999</c:v>
                </c:pt>
                <c:pt idx="37">
                  <c:v>16.829070000000002</c:v>
                </c:pt>
                <c:pt idx="38">
                  <c:v>16.147690000000001</c:v>
                </c:pt>
                <c:pt idx="39">
                  <c:v>15.379630000000001</c:v>
                </c:pt>
                <c:pt idx="40">
                  <c:v>14.51427</c:v>
                </c:pt>
                <c:pt idx="41">
                  <c:v>13.543559999999999</c:v>
                </c:pt>
                <c:pt idx="42">
                  <c:v>12.47212</c:v>
                </c:pt>
                <c:pt idx="43">
                  <c:v>11.30151</c:v>
                </c:pt>
                <c:pt idx="44">
                  <c:v>10.038270000000001</c:v>
                </c:pt>
                <c:pt idx="45">
                  <c:v>8.6971799999999995</c:v>
                </c:pt>
                <c:pt idx="46">
                  <c:v>7.2907799999999998</c:v>
                </c:pt>
                <c:pt idx="47">
                  <c:v>5.8304400000000003</c:v>
                </c:pt>
                <c:pt idx="48">
                  <c:v>4.3325300000000002</c:v>
                </c:pt>
                <c:pt idx="49">
                  <c:v>2.8194900000000001</c:v>
                </c:pt>
                <c:pt idx="50">
                  <c:v>1.31596</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numCache>
            </c:numRef>
          </c:val>
          <c:smooth val="0"/>
        </c:ser>
        <c:dLbls>
          <c:showLegendKey val="0"/>
          <c:showVal val="0"/>
          <c:showCatName val="0"/>
          <c:showSerName val="0"/>
          <c:showPercent val="0"/>
          <c:showBubbleSize val="0"/>
        </c:dLbls>
        <c:marker val="1"/>
        <c:smooth val="0"/>
        <c:axId val="205794304"/>
        <c:axId val="205804288"/>
      </c:lineChart>
      <c:catAx>
        <c:axId val="205794304"/>
        <c:scaling>
          <c:orientation val="minMax"/>
        </c:scaling>
        <c:delete val="0"/>
        <c:axPos val="b"/>
        <c:numFmt formatCode="0"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205804288"/>
        <c:crossesAt val="-300"/>
        <c:auto val="1"/>
        <c:lblAlgn val="ctr"/>
        <c:lblOffset val="100"/>
        <c:tickLblSkip val="10"/>
        <c:tickMarkSkip val="10"/>
        <c:noMultiLvlLbl val="1"/>
      </c:catAx>
      <c:valAx>
        <c:axId val="205804288"/>
        <c:scaling>
          <c:orientation val="minMax"/>
        </c:scaling>
        <c:delete val="0"/>
        <c:axPos val="l"/>
        <c:majorGridlines>
          <c:spPr>
            <a:ln>
              <a:solidFill>
                <a:srgbClr val="FFFFFF">
                  <a:lumMod val="65000"/>
                </a:srgbClr>
              </a:solidFill>
            </a:ln>
          </c:spPr>
        </c:majorGridlines>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5794304"/>
        <c:crossesAt val="1"/>
        <c:crossBetween val="midCat"/>
      </c:valAx>
      <c:spPr>
        <a:noFill/>
        <a:ln w="3175">
          <a:solidFill>
            <a:srgbClr val="000000"/>
          </a:solidFill>
          <a:prstDash val="solid"/>
        </a:ln>
      </c:spPr>
    </c:plotArea>
    <c:legend>
      <c:legendPos val="b"/>
      <c:layout>
        <c:manualLayout>
          <c:xMode val="edge"/>
          <c:yMode val="edge"/>
          <c:x val="5.6286298568507157E-2"/>
          <c:y val="6.1445362718089994E-2"/>
          <c:w val="0.88952351738241309"/>
          <c:h val="8.3477043158861342E-2"/>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2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2.2264826175869119E-2"/>
          <c:y val="2.0123785738440342E-2"/>
          <c:w val="0.96959781867757333"/>
          <c:h val="0.9782808290863908"/>
        </c:manualLayout>
      </c:layout>
      <c:areaChart>
        <c:grouping val="stacked"/>
        <c:varyColors val="0"/>
        <c:ser>
          <c:idx val="0"/>
          <c:order val="0"/>
          <c:tx>
            <c:strRef>
              <c:f>'Budgetmallar dubbla spalter'!$B$19</c:f>
              <c:strCache>
                <c:ptCount val="1"/>
                <c:pt idx="0">
                  <c:v>Övrigt</c:v>
                </c:pt>
              </c:strCache>
            </c:strRef>
          </c:tx>
          <c:spPr>
            <a:solidFill>
              <a:srgbClr val="000000"/>
            </a:solidFill>
            <a:ln w="25400">
              <a:noFill/>
            </a:ln>
          </c:spPr>
          <c:cat>
            <c:numRef>
              <c:f>'Budgetmallar dubbla spalter'!$A$20:$A$83</c:f>
              <c:numCache>
                <c:formatCode>General</c:formatCode>
                <c:ptCount val="64"/>
                <c:pt idx="0">
                  <c:v>1950</c:v>
                </c:pt>
                <c:pt idx="1">
                  <c:v>1951</c:v>
                </c:pt>
                <c:pt idx="2">
                  <c:v>1952</c:v>
                </c:pt>
                <c:pt idx="3">
                  <c:v>1953</c:v>
                </c:pt>
                <c:pt idx="4">
                  <c:v>1954</c:v>
                </c:pt>
                <c:pt idx="5">
                  <c:v>1955</c:v>
                </c:pt>
                <c:pt idx="6">
                  <c:v>1956</c:v>
                </c:pt>
                <c:pt idx="7">
                  <c:v>1957</c:v>
                </c:pt>
                <c:pt idx="8">
                  <c:v>1958</c:v>
                </c:pt>
                <c:pt idx="9">
                  <c:v>1959</c:v>
                </c:pt>
                <c:pt idx="10">
                  <c:v>1960</c:v>
                </c:pt>
                <c:pt idx="11">
                  <c:v>1961</c:v>
                </c:pt>
                <c:pt idx="12">
                  <c:v>1962</c:v>
                </c:pt>
                <c:pt idx="13">
                  <c:v>1963</c:v>
                </c:pt>
                <c:pt idx="14">
                  <c:v>1964</c:v>
                </c:pt>
                <c:pt idx="15">
                  <c:v>1965</c:v>
                </c:pt>
                <c:pt idx="16">
                  <c:v>1966</c:v>
                </c:pt>
                <c:pt idx="17">
                  <c:v>1967</c:v>
                </c:pt>
                <c:pt idx="18">
                  <c:v>1968</c:v>
                </c:pt>
                <c:pt idx="19">
                  <c:v>1969</c:v>
                </c:pt>
                <c:pt idx="20">
                  <c:v>1970</c:v>
                </c:pt>
                <c:pt idx="21">
                  <c:v>1971</c:v>
                </c:pt>
                <c:pt idx="22">
                  <c:v>1972</c:v>
                </c:pt>
                <c:pt idx="23">
                  <c:v>1973</c:v>
                </c:pt>
                <c:pt idx="24">
                  <c:v>1974</c:v>
                </c:pt>
                <c:pt idx="25">
                  <c:v>1975</c:v>
                </c:pt>
                <c:pt idx="26">
                  <c:v>1976</c:v>
                </c:pt>
                <c:pt idx="27">
                  <c:v>1977</c:v>
                </c:pt>
                <c:pt idx="28">
                  <c:v>1978</c:v>
                </c:pt>
                <c:pt idx="29">
                  <c:v>1979</c:v>
                </c:pt>
                <c:pt idx="30">
                  <c:v>1980</c:v>
                </c:pt>
                <c:pt idx="31">
                  <c:v>1981</c:v>
                </c:pt>
                <c:pt idx="32">
                  <c:v>1982</c:v>
                </c:pt>
                <c:pt idx="33">
                  <c:v>1983</c:v>
                </c:pt>
                <c:pt idx="34">
                  <c:v>1984</c:v>
                </c:pt>
                <c:pt idx="35">
                  <c:v>1985</c:v>
                </c:pt>
                <c:pt idx="36">
                  <c:v>1986</c:v>
                </c:pt>
                <c:pt idx="37">
                  <c:v>1987</c:v>
                </c:pt>
                <c:pt idx="38">
                  <c:v>1988</c:v>
                </c:pt>
                <c:pt idx="39">
                  <c:v>1989</c:v>
                </c:pt>
                <c:pt idx="40">
                  <c:v>1990</c:v>
                </c:pt>
                <c:pt idx="41">
                  <c:v>1991</c:v>
                </c:pt>
                <c:pt idx="42">
                  <c:v>1992</c:v>
                </c:pt>
                <c:pt idx="43">
                  <c:v>1993</c:v>
                </c:pt>
                <c:pt idx="44">
                  <c:v>1994</c:v>
                </c:pt>
                <c:pt idx="45">
                  <c:v>1995</c:v>
                </c:pt>
                <c:pt idx="46">
                  <c:v>1996</c:v>
                </c:pt>
                <c:pt idx="47">
                  <c:v>1997</c:v>
                </c:pt>
                <c:pt idx="48">
                  <c:v>1998</c:v>
                </c:pt>
                <c:pt idx="49">
                  <c:v>1999</c:v>
                </c:pt>
                <c:pt idx="50">
                  <c:v>2000</c:v>
                </c:pt>
                <c:pt idx="51">
                  <c:v>2001</c:v>
                </c:pt>
                <c:pt idx="52">
                  <c:v>2002</c:v>
                </c:pt>
                <c:pt idx="53">
                  <c:v>2003</c:v>
                </c:pt>
                <c:pt idx="54">
                  <c:v>2004</c:v>
                </c:pt>
                <c:pt idx="55">
                  <c:v>2005</c:v>
                </c:pt>
                <c:pt idx="56">
                  <c:v>2006</c:v>
                </c:pt>
                <c:pt idx="57">
                  <c:v>2007</c:v>
                </c:pt>
                <c:pt idx="58">
                  <c:v>2008</c:v>
                </c:pt>
                <c:pt idx="59">
                  <c:v>2009</c:v>
                </c:pt>
                <c:pt idx="60">
                  <c:v>2010</c:v>
                </c:pt>
                <c:pt idx="61">
                  <c:v>2011</c:v>
                </c:pt>
                <c:pt idx="62">
                  <c:v>2012</c:v>
                </c:pt>
                <c:pt idx="63" formatCode="0">
                  <c:v>2013</c:v>
                </c:pt>
              </c:numCache>
            </c:numRef>
          </c:cat>
          <c:val>
            <c:numRef>
              <c:f>'Budgetmallar dubbla spalter'!$B$20:$B$83</c:f>
              <c:numCache>
                <c:formatCode>0.00</c:formatCode>
                <c:ptCount val="64"/>
                <c:pt idx="0">
                  <c:v>1.2472836602863713</c:v>
                </c:pt>
                <c:pt idx="1">
                  <c:v>1.0777372350965364</c:v>
                </c:pt>
                <c:pt idx="2">
                  <c:v>1.0040428273135205</c:v>
                </c:pt>
                <c:pt idx="3">
                  <c:v>1.0161771972414928</c:v>
                </c:pt>
                <c:pt idx="4">
                  <c:v>1.0036903361855698</c:v>
                </c:pt>
                <c:pt idx="5">
                  <c:v>1.0315888731730296</c:v>
                </c:pt>
                <c:pt idx="6">
                  <c:v>1.1174541479412126</c:v>
                </c:pt>
                <c:pt idx="7">
                  <c:v>1.272053806413882</c:v>
                </c:pt>
                <c:pt idx="8">
                  <c:v>1.2779700115340242</c:v>
                </c:pt>
                <c:pt idx="9">
                  <c:v>1.3252107633675907</c:v>
                </c:pt>
                <c:pt idx="10">
                  <c:v>1.6588369562332437</c:v>
                </c:pt>
                <c:pt idx="11">
                  <c:v>1.5102165294297052</c:v>
                </c:pt>
                <c:pt idx="12">
                  <c:v>1.3632989134102722</c:v>
                </c:pt>
                <c:pt idx="13">
                  <c:v>1.6804364770070173</c:v>
                </c:pt>
                <c:pt idx="14">
                  <c:v>1.7006961205490638</c:v>
                </c:pt>
                <c:pt idx="15">
                  <c:v>1.6352350385732572</c:v>
                </c:pt>
                <c:pt idx="16">
                  <c:v>1.9275982872713122</c:v>
                </c:pt>
                <c:pt idx="17">
                  <c:v>2.0770874872692326</c:v>
                </c:pt>
                <c:pt idx="18">
                  <c:v>2.0952458196466477</c:v>
                </c:pt>
                <c:pt idx="19">
                  <c:v>2.048221265154722</c:v>
                </c:pt>
                <c:pt idx="20">
                  <c:v>1.9336283988586516</c:v>
                </c:pt>
                <c:pt idx="21">
                  <c:v>2.0804217602236186</c:v>
                </c:pt>
                <c:pt idx="22">
                  <c:v>1.9994955014626932</c:v>
                </c:pt>
                <c:pt idx="23">
                  <c:v>2.0325262624001503</c:v>
                </c:pt>
                <c:pt idx="24">
                  <c:v>2.176327466586347</c:v>
                </c:pt>
                <c:pt idx="25">
                  <c:v>2.2660438091603616</c:v>
                </c:pt>
                <c:pt idx="26">
                  <c:v>2.2138448754057016</c:v>
                </c:pt>
                <c:pt idx="27">
                  <c:v>2.6298923943034325</c:v>
                </c:pt>
                <c:pt idx="28">
                  <c:v>2.6773899355789439</c:v>
                </c:pt>
                <c:pt idx="29">
                  <c:v>2.6760875843801628</c:v>
                </c:pt>
                <c:pt idx="30">
                  <c:v>3.8772026690051105</c:v>
                </c:pt>
                <c:pt idx="31">
                  <c:v>5.0557529957326448</c:v>
                </c:pt>
                <c:pt idx="32">
                  <c:v>6.5400146427250494</c:v>
                </c:pt>
                <c:pt idx="33">
                  <c:v>6.8441427900549101</c:v>
                </c:pt>
                <c:pt idx="34">
                  <c:v>7.2295170083698013</c:v>
                </c:pt>
                <c:pt idx="35">
                  <c:v>7.9712827564322906</c:v>
                </c:pt>
                <c:pt idx="36">
                  <c:v>7.0021265792238818</c:v>
                </c:pt>
                <c:pt idx="37">
                  <c:v>6.0981588837450635</c:v>
                </c:pt>
                <c:pt idx="38">
                  <c:v>5.2460908982869636</c:v>
                </c:pt>
                <c:pt idx="39">
                  <c:v>5.0335757890138293</c:v>
                </c:pt>
                <c:pt idx="40">
                  <c:v>4.702724206569</c:v>
                </c:pt>
                <c:pt idx="41">
                  <c:v>4.7799316321324987</c:v>
                </c:pt>
                <c:pt idx="42">
                  <c:v>5.0231438574478426</c:v>
                </c:pt>
                <c:pt idx="43">
                  <c:v>4.5745071193692368</c:v>
                </c:pt>
                <c:pt idx="44">
                  <c:v>4.9835337795814141</c:v>
                </c:pt>
                <c:pt idx="45">
                  <c:v>5.3172153682494567</c:v>
                </c:pt>
                <c:pt idx="46">
                  <c:v>5.3923184180504578</c:v>
                </c:pt>
                <c:pt idx="47">
                  <c:v>5.2281752395772756</c:v>
                </c:pt>
                <c:pt idx="48">
                  <c:v>4.5662668689358696</c:v>
                </c:pt>
                <c:pt idx="49">
                  <c:v>4.0230618760290824</c:v>
                </c:pt>
                <c:pt idx="50">
                  <c:v>3.5071224354398964</c:v>
                </c:pt>
                <c:pt idx="51">
                  <c:v>2.7742493992767052</c:v>
                </c:pt>
                <c:pt idx="52">
                  <c:v>3.086923961483528</c:v>
                </c:pt>
                <c:pt idx="53">
                  <c:v>2.2707277040411071</c:v>
                </c:pt>
                <c:pt idx="54">
                  <c:v>1.8476811162299924</c:v>
                </c:pt>
                <c:pt idx="55">
                  <c:v>1.8920875648837665</c:v>
                </c:pt>
                <c:pt idx="56">
                  <c:v>1.7614655219257784</c:v>
                </c:pt>
                <c:pt idx="57">
                  <c:v>1.7986460730552452</c:v>
                </c:pt>
                <c:pt idx="58">
                  <c:v>1.7032943026913685</c:v>
                </c:pt>
                <c:pt idx="59">
                  <c:v>1.3213707301523954</c:v>
                </c:pt>
                <c:pt idx="60">
                  <c:v>1.1538169982541007</c:v>
                </c:pt>
                <c:pt idx="61">
                  <c:v>1.2785935987574319</c:v>
                </c:pt>
                <c:pt idx="62">
                  <c:v>1.0146747240407592</c:v>
                </c:pt>
                <c:pt idx="63">
                  <c:v>0.92683952262743219</c:v>
                </c:pt>
              </c:numCache>
            </c:numRef>
          </c:val>
        </c:ser>
        <c:ser>
          <c:idx val="1"/>
          <c:order val="1"/>
          <c:tx>
            <c:strRef>
              <c:f>'Budgetmallar dubbla spalter'!$C$19</c:f>
              <c:strCache>
                <c:ptCount val="1"/>
                <c:pt idx="0">
                  <c:v>Investeringar</c:v>
                </c:pt>
              </c:strCache>
            </c:strRef>
          </c:tx>
          <c:spPr>
            <a:solidFill>
              <a:srgbClr val="808080"/>
            </a:solidFill>
            <a:ln w="25400">
              <a:noFill/>
            </a:ln>
          </c:spPr>
          <c:cat>
            <c:numRef>
              <c:f>'Budgetmallar dubbla spalter'!$A$20:$A$83</c:f>
              <c:numCache>
                <c:formatCode>General</c:formatCode>
                <c:ptCount val="64"/>
                <c:pt idx="0">
                  <c:v>1950</c:v>
                </c:pt>
                <c:pt idx="1">
                  <c:v>1951</c:v>
                </c:pt>
                <c:pt idx="2">
                  <c:v>1952</c:v>
                </c:pt>
                <c:pt idx="3">
                  <c:v>1953</c:v>
                </c:pt>
                <c:pt idx="4">
                  <c:v>1954</c:v>
                </c:pt>
                <c:pt idx="5">
                  <c:v>1955</c:v>
                </c:pt>
                <c:pt idx="6">
                  <c:v>1956</c:v>
                </c:pt>
                <c:pt idx="7">
                  <c:v>1957</c:v>
                </c:pt>
                <c:pt idx="8">
                  <c:v>1958</c:v>
                </c:pt>
                <c:pt idx="9">
                  <c:v>1959</c:v>
                </c:pt>
                <c:pt idx="10">
                  <c:v>1960</c:v>
                </c:pt>
                <c:pt idx="11">
                  <c:v>1961</c:v>
                </c:pt>
                <c:pt idx="12">
                  <c:v>1962</c:v>
                </c:pt>
                <c:pt idx="13">
                  <c:v>1963</c:v>
                </c:pt>
                <c:pt idx="14">
                  <c:v>1964</c:v>
                </c:pt>
                <c:pt idx="15">
                  <c:v>1965</c:v>
                </c:pt>
                <c:pt idx="16">
                  <c:v>1966</c:v>
                </c:pt>
                <c:pt idx="17">
                  <c:v>1967</c:v>
                </c:pt>
                <c:pt idx="18">
                  <c:v>1968</c:v>
                </c:pt>
                <c:pt idx="19">
                  <c:v>1969</c:v>
                </c:pt>
                <c:pt idx="20">
                  <c:v>1970</c:v>
                </c:pt>
                <c:pt idx="21">
                  <c:v>1971</c:v>
                </c:pt>
                <c:pt idx="22">
                  <c:v>1972</c:v>
                </c:pt>
                <c:pt idx="23">
                  <c:v>1973</c:v>
                </c:pt>
                <c:pt idx="24">
                  <c:v>1974</c:v>
                </c:pt>
                <c:pt idx="25">
                  <c:v>1975</c:v>
                </c:pt>
                <c:pt idx="26">
                  <c:v>1976</c:v>
                </c:pt>
                <c:pt idx="27">
                  <c:v>1977</c:v>
                </c:pt>
                <c:pt idx="28">
                  <c:v>1978</c:v>
                </c:pt>
                <c:pt idx="29">
                  <c:v>1979</c:v>
                </c:pt>
                <c:pt idx="30">
                  <c:v>1980</c:v>
                </c:pt>
                <c:pt idx="31">
                  <c:v>1981</c:v>
                </c:pt>
                <c:pt idx="32">
                  <c:v>1982</c:v>
                </c:pt>
                <c:pt idx="33">
                  <c:v>1983</c:v>
                </c:pt>
                <c:pt idx="34">
                  <c:v>1984</c:v>
                </c:pt>
                <c:pt idx="35">
                  <c:v>1985</c:v>
                </c:pt>
                <c:pt idx="36">
                  <c:v>1986</c:v>
                </c:pt>
                <c:pt idx="37">
                  <c:v>1987</c:v>
                </c:pt>
                <c:pt idx="38">
                  <c:v>1988</c:v>
                </c:pt>
                <c:pt idx="39">
                  <c:v>1989</c:v>
                </c:pt>
                <c:pt idx="40">
                  <c:v>1990</c:v>
                </c:pt>
                <c:pt idx="41">
                  <c:v>1991</c:v>
                </c:pt>
                <c:pt idx="42">
                  <c:v>1992</c:v>
                </c:pt>
                <c:pt idx="43">
                  <c:v>1993</c:v>
                </c:pt>
                <c:pt idx="44">
                  <c:v>1994</c:v>
                </c:pt>
                <c:pt idx="45">
                  <c:v>1995</c:v>
                </c:pt>
                <c:pt idx="46">
                  <c:v>1996</c:v>
                </c:pt>
                <c:pt idx="47">
                  <c:v>1997</c:v>
                </c:pt>
                <c:pt idx="48">
                  <c:v>1998</c:v>
                </c:pt>
                <c:pt idx="49">
                  <c:v>1999</c:v>
                </c:pt>
                <c:pt idx="50">
                  <c:v>2000</c:v>
                </c:pt>
                <c:pt idx="51">
                  <c:v>2001</c:v>
                </c:pt>
                <c:pt idx="52">
                  <c:v>2002</c:v>
                </c:pt>
                <c:pt idx="53">
                  <c:v>2003</c:v>
                </c:pt>
                <c:pt idx="54">
                  <c:v>2004</c:v>
                </c:pt>
                <c:pt idx="55">
                  <c:v>2005</c:v>
                </c:pt>
                <c:pt idx="56">
                  <c:v>2006</c:v>
                </c:pt>
                <c:pt idx="57">
                  <c:v>2007</c:v>
                </c:pt>
                <c:pt idx="58">
                  <c:v>2008</c:v>
                </c:pt>
                <c:pt idx="59">
                  <c:v>2009</c:v>
                </c:pt>
                <c:pt idx="60">
                  <c:v>2010</c:v>
                </c:pt>
                <c:pt idx="61">
                  <c:v>2011</c:v>
                </c:pt>
                <c:pt idx="62">
                  <c:v>2012</c:v>
                </c:pt>
                <c:pt idx="63" formatCode="0">
                  <c:v>2013</c:v>
                </c:pt>
              </c:numCache>
            </c:numRef>
          </c:cat>
          <c:val>
            <c:numRef>
              <c:f>'Budgetmallar dubbla spalter'!$C$20:$C$83</c:f>
              <c:numCache>
                <c:formatCode>0.00</c:formatCode>
                <c:ptCount val="64"/>
                <c:pt idx="0">
                  <c:v>2.6076861250855834</c:v>
                </c:pt>
                <c:pt idx="1">
                  <c:v>2.7305898557378634</c:v>
                </c:pt>
                <c:pt idx="2">
                  <c:v>3.407525878537474</c:v>
                </c:pt>
                <c:pt idx="3">
                  <c:v>3.9830708745998664</c:v>
                </c:pt>
                <c:pt idx="4">
                  <c:v>3.9235167687254142</c:v>
                </c:pt>
                <c:pt idx="5">
                  <c:v>3.8321546440358323</c:v>
                </c:pt>
                <c:pt idx="6">
                  <c:v>3.744512501952074</c:v>
                </c:pt>
                <c:pt idx="7">
                  <c:v>4.035481041037138</c:v>
                </c:pt>
                <c:pt idx="8">
                  <c:v>4.0461361014994237</c:v>
                </c:pt>
                <c:pt idx="9">
                  <c:v>4.3610694075528356</c:v>
                </c:pt>
                <c:pt idx="10">
                  <c:v>4.1988481036175918</c:v>
                </c:pt>
                <c:pt idx="11">
                  <c:v>4.0927111924367185</c:v>
                </c:pt>
                <c:pt idx="12">
                  <c:v>4.3508582484083593</c:v>
                </c:pt>
                <c:pt idx="13">
                  <c:v>4.966484801247077</c:v>
                </c:pt>
                <c:pt idx="14">
                  <c:v>5.2875341304084467</c:v>
                </c:pt>
                <c:pt idx="15">
                  <c:v>5.3748507456366914</c:v>
                </c:pt>
                <c:pt idx="16">
                  <c:v>5.3810821331257301</c:v>
                </c:pt>
                <c:pt idx="17">
                  <c:v>5.6876048943525594</c:v>
                </c:pt>
                <c:pt idx="18">
                  <c:v>6.1113589358854785</c:v>
                </c:pt>
                <c:pt idx="19">
                  <c:v>5.9343025716348423</c:v>
                </c:pt>
                <c:pt idx="20">
                  <c:v>6.4948901592339006</c:v>
                </c:pt>
                <c:pt idx="21">
                  <c:v>5.9821378651652459</c:v>
                </c:pt>
                <c:pt idx="22">
                  <c:v>5.7698595304530649</c:v>
                </c:pt>
                <c:pt idx="23">
                  <c:v>4.9707449449923011</c:v>
                </c:pt>
                <c:pt idx="24">
                  <c:v>4.7527018380227517</c:v>
                </c:pt>
                <c:pt idx="25">
                  <c:v>4.2603149420997717</c:v>
                </c:pt>
                <c:pt idx="26">
                  <c:v>4.0920612193061103</c:v>
                </c:pt>
                <c:pt idx="27">
                  <c:v>4.473149539025119</c:v>
                </c:pt>
                <c:pt idx="28">
                  <c:v>4.4834777832866628</c:v>
                </c:pt>
                <c:pt idx="29">
                  <c:v>4.3048822439357473</c:v>
                </c:pt>
                <c:pt idx="30">
                  <c:v>4.2157000725351574</c:v>
                </c:pt>
                <c:pt idx="31">
                  <c:v>4.0842041986497737</c:v>
                </c:pt>
                <c:pt idx="32">
                  <c:v>3.8792654484523243</c:v>
                </c:pt>
                <c:pt idx="33">
                  <c:v>3.7520806393231076</c:v>
                </c:pt>
                <c:pt idx="34">
                  <c:v>3.4076729632189204</c:v>
                </c:pt>
                <c:pt idx="35">
                  <c:v>3.2280455879630852</c:v>
                </c:pt>
                <c:pt idx="36">
                  <c:v>2.7962254475619752</c:v>
                </c:pt>
                <c:pt idx="37">
                  <c:v>2.7391064585042146</c:v>
                </c:pt>
                <c:pt idx="38">
                  <c:v>2.5492776013989573</c:v>
                </c:pt>
                <c:pt idx="39">
                  <c:v>2.6586730505423311</c:v>
                </c:pt>
                <c:pt idx="40">
                  <c:v>2.5454307306330239</c:v>
                </c:pt>
                <c:pt idx="41">
                  <c:v>3.1893797688268646</c:v>
                </c:pt>
                <c:pt idx="42">
                  <c:v>3.4138972026458267</c:v>
                </c:pt>
                <c:pt idx="43">
                  <c:v>1.9497106911679885</c:v>
                </c:pt>
                <c:pt idx="44">
                  <c:v>3.7999795065852964</c:v>
                </c:pt>
                <c:pt idx="45">
                  <c:v>3.7491123606371661</c:v>
                </c:pt>
                <c:pt idx="46">
                  <c:v>2.8785030597411425</c:v>
                </c:pt>
                <c:pt idx="47">
                  <c:v>3.0782912258120589</c:v>
                </c:pt>
                <c:pt idx="48">
                  <c:v>2.0768642742011947</c:v>
                </c:pt>
                <c:pt idx="49">
                  <c:v>2.8005243120975711</c:v>
                </c:pt>
                <c:pt idx="50">
                  <c:v>2.5153976235153594</c:v>
                </c:pt>
                <c:pt idx="51">
                  <c:v>2.705820383841214</c:v>
                </c:pt>
                <c:pt idx="52">
                  <c:v>2.9824073202571584</c:v>
                </c:pt>
                <c:pt idx="53">
                  <c:v>2.7954309596532942</c:v>
                </c:pt>
                <c:pt idx="54">
                  <c:v>2.7522428960708498</c:v>
                </c:pt>
                <c:pt idx="55">
                  <c:v>2.7570119611825774</c:v>
                </c:pt>
                <c:pt idx="56">
                  <c:v>2.8404336249524533</c:v>
                </c:pt>
                <c:pt idx="57">
                  <c:v>2.8804056790459938</c:v>
                </c:pt>
                <c:pt idx="58">
                  <c:v>2.9920856843261596</c:v>
                </c:pt>
                <c:pt idx="59">
                  <c:v>3.311138228920822</c:v>
                </c:pt>
                <c:pt idx="60">
                  <c:v>3.2755351186251156</c:v>
                </c:pt>
                <c:pt idx="61">
                  <c:v>3.2721043814140498</c:v>
                </c:pt>
                <c:pt idx="62">
                  <c:v>3.4035184292571588</c:v>
                </c:pt>
                <c:pt idx="63">
                  <c:v>3.3641646998096517</c:v>
                </c:pt>
              </c:numCache>
            </c:numRef>
          </c:val>
        </c:ser>
        <c:ser>
          <c:idx val="2"/>
          <c:order val="2"/>
          <c:tx>
            <c:strRef>
              <c:f>'Budgetmallar dubbla spalter'!$D$19</c:f>
              <c:strCache>
                <c:ptCount val="1"/>
                <c:pt idx="0">
                  <c:v>Offentlig konsumtion</c:v>
                </c:pt>
              </c:strCache>
            </c:strRef>
          </c:tx>
          <c:spPr>
            <a:solidFill>
              <a:srgbClr val="C0C0C0"/>
            </a:solidFill>
            <a:ln w="25400">
              <a:noFill/>
            </a:ln>
          </c:spPr>
          <c:cat>
            <c:numRef>
              <c:f>'Budgetmallar dubbla spalter'!$A$20:$A$83</c:f>
              <c:numCache>
                <c:formatCode>General</c:formatCode>
                <c:ptCount val="64"/>
                <c:pt idx="0">
                  <c:v>1950</c:v>
                </c:pt>
                <c:pt idx="1">
                  <c:v>1951</c:v>
                </c:pt>
                <c:pt idx="2">
                  <c:v>1952</c:v>
                </c:pt>
                <c:pt idx="3">
                  <c:v>1953</c:v>
                </c:pt>
                <c:pt idx="4">
                  <c:v>1954</c:v>
                </c:pt>
                <c:pt idx="5">
                  <c:v>1955</c:v>
                </c:pt>
                <c:pt idx="6">
                  <c:v>1956</c:v>
                </c:pt>
                <c:pt idx="7">
                  <c:v>1957</c:v>
                </c:pt>
                <c:pt idx="8">
                  <c:v>1958</c:v>
                </c:pt>
                <c:pt idx="9">
                  <c:v>1959</c:v>
                </c:pt>
                <c:pt idx="10">
                  <c:v>1960</c:v>
                </c:pt>
                <c:pt idx="11">
                  <c:v>1961</c:v>
                </c:pt>
                <c:pt idx="12">
                  <c:v>1962</c:v>
                </c:pt>
                <c:pt idx="13">
                  <c:v>1963</c:v>
                </c:pt>
                <c:pt idx="14">
                  <c:v>1964</c:v>
                </c:pt>
                <c:pt idx="15">
                  <c:v>1965</c:v>
                </c:pt>
                <c:pt idx="16">
                  <c:v>1966</c:v>
                </c:pt>
                <c:pt idx="17">
                  <c:v>1967</c:v>
                </c:pt>
                <c:pt idx="18">
                  <c:v>1968</c:v>
                </c:pt>
                <c:pt idx="19">
                  <c:v>1969</c:v>
                </c:pt>
                <c:pt idx="20">
                  <c:v>1970</c:v>
                </c:pt>
                <c:pt idx="21">
                  <c:v>1971</c:v>
                </c:pt>
                <c:pt idx="22">
                  <c:v>1972</c:v>
                </c:pt>
                <c:pt idx="23">
                  <c:v>1973</c:v>
                </c:pt>
                <c:pt idx="24">
                  <c:v>1974</c:v>
                </c:pt>
                <c:pt idx="25">
                  <c:v>1975</c:v>
                </c:pt>
                <c:pt idx="26">
                  <c:v>1976</c:v>
                </c:pt>
                <c:pt idx="27">
                  <c:v>1977</c:v>
                </c:pt>
                <c:pt idx="28">
                  <c:v>1978</c:v>
                </c:pt>
                <c:pt idx="29">
                  <c:v>1979</c:v>
                </c:pt>
                <c:pt idx="30">
                  <c:v>1980</c:v>
                </c:pt>
                <c:pt idx="31">
                  <c:v>1981</c:v>
                </c:pt>
                <c:pt idx="32">
                  <c:v>1982</c:v>
                </c:pt>
                <c:pt idx="33">
                  <c:v>1983</c:v>
                </c:pt>
                <c:pt idx="34">
                  <c:v>1984</c:v>
                </c:pt>
                <c:pt idx="35">
                  <c:v>1985</c:v>
                </c:pt>
                <c:pt idx="36">
                  <c:v>1986</c:v>
                </c:pt>
                <c:pt idx="37">
                  <c:v>1987</c:v>
                </c:pt>
                <c:pt idx="38">
                  <c:v>1988</c:v>
                </c:pt>
                <c:pt idx="39">
                  <c:v>1989</c:v>
                </c:pt>
                <c:pt idx="40">
                  <c:v>1990</c:v>
                </c:pt>
                <c:pt idx="41">
                  <c:v>1991</c:v>
                </c:pt>
                <c:pt idx="42">
                  <c:v>1992</c:v>
                </c:pt>
                <c:pt idx="43">
                  <c:v>1993</c:v>
                </c:pt>
                <c:pt idx="44">
                  <c:v>1994</c:v>
                </c:pt>
                <c:pt idx="45">
                  <c:v>1995</c:v>
                </c:pt>
                <c:pt idx="46">
                  <c:v>1996</c:v>
                </c:pt>
                <c:pt idx="47">
                  <c:v>1997</c:v>
                </c:pt>
                <c:pt idx="48">
                  <c:v>1998</c:v>
                </c:pt>
                <c:pt idx="49">
                  <c:v>1999</c:v>
                </c:pt>
                <c:pt idx="50">
                  <c:v>2000</c:v>
                </c:pt>
                <c:pt idx="51">
                  <c:v>2001</c:v>
                </c:pt>
                <c:pt idx="52">
                  <c:v>2002</c:v>
                </c:pt>
                <c:pt idx="53">
                  <c:v>2003</c:v>
                </c:pt>
                <c:pt idx="54">
                  <c:v>2004</c:v>
                </c:pt>
                <c:pt idx="55">
                  <c:v>2005</c:v>
                </c:pt>
                <c:pt idx="56">
                  <c:v>2006</c:v>
                </c:pt>
                <c:pt idx="57">
                  <c:v>2007</c:v>
                </c:pt>
                <c:pt idx="58">
                  <c:v>2008</c:v>
                </c:pt>
                <c:pt idx="59">
                  <c:v>2009</c:v>
                </c:pt>
                <c:pt idx="60">
                  <c:v>2010</c:v>
                </c:pt>
                <c:pt idx="61">
                  <c:v>2011</c:v>
                </c:pt>
                <c:pt idx="62">
                  <c:v>2012</c:v>
                </c:pt>
                <c:pt idx="63" formatCode="0">
                  <c:v>2013</c:v>
                </c:pt>
              </c:numCache>
            </c:numRef>
          </c:cat>
          <c:val>
            <c:numRef>
              <c:f>'Budgetmallar dubbla spalter'!$D$20:$D$83</c:f>
              <c:numCache>
                <c:formatCode>0.00</c:formatCode>
                <c:ptCount val="64"/>
                <c:pt idx="0">
                  <c:v>11.996546899651714</c:v>
                </c:pt>
                <c:pt idx="1">
                  <c:v>12.222410168426649</c:v>
                </c:pt>
                <c:pt idx="2">
                  <c:v>13.638988848904882</c:v>
                </c:pt>
                <c:pt idx="3">
                  <c:v>14.49502653232217</c:v>
                </c:pt>
                <c:pt idx="4">
                  <c:v>14.337564378117523</c:v>
                </c:pt>
                <c:pt idx="5">
                  <c:v>14.493163602074494</c:v>
                </c:pt>
                <c:pt idx="6">
                  <c:v>14.722978952299979</c:v>
                </c:pt>
                <c:pt idx="7">
                  <c:v>15.353998115475843</c:v>
                </c:pt>
                <c:pt idx="8">
                  <c:v>15.461745482506728</c:v>
                </c:pt>
                <c:pt idx="9">
                  <c:v>15.452130731031296</c:v>
                </c:pt>
                <c:pt idx="10">
                  <c:v>15.123284762587256</c:v>
                </c:pt>
                <c:pt idx="11">
                  <c:v>15.136322049405306</c:v>
                </c:pt>
                <c:pt idx="12">
                  <c:v>15.976018537265753</c:v>
                </c:pt>
                <c:pt idx="13">
                  <c:v>16.485320862561704</c:v>
                </c:pt>
                <c:pt idx="14">
                  <c:v>16.4142802560829</c:v>
                </c:pt>
                <c:pt idx="15">
                  <c:v>16.918881841354256</c:v>
                </c:pt>
                <c:pt idx="16">
                  <c:v>18.035811599844298</c:v>
                </c:pt>
                <c:pt idx="17">
                  <c:v>18.69522183810767</c:v>
                </c:pt>
                <c:pt idx="18">
                  <c:v>19.587168984954783</c:v>
                </c:pt>
                <c:pt idx="19">
                  <c:v>19.771465558017375</c:v>
                </c:pt>
                <c:pt idx="20">
                  <c:v>21.960598419249276</c:v>
                </c:pt>
                <c:pt idx="21">
                  <c:v>23.016733492084342</c:v>
                </c:pt>
                <c:pt idx="22">
                  <c:v>23.259078088287065</c:v>
                </c:pt>
                <c:pt idx="23">
                  <c:v>23.218843489531295</c:v>
                </c:pt>
                <c:pt idx="24">
                  <c:v>23.758492022830861</c:v>
                </c:pt>
                <c:pt idx="25">
                  <c:v>24.364911729384346</c:v>
                </c:pt>
                <c:pt idx="26">
                  <c:v>25.460796924055661</c:v>
                </c:pt>
                <c:pt idx="27">
                  <c:v>28.136465599990469</c:v>
                </c:pt>
                <c:pt idx="28">
                  <c:v>28.583665695404104</c:v>
                </c:pt>
                <c:pt idx="29">
                  <c:v>28.955995514404936</c:v>
                </c:pt>
                <c:pt idx="30">
                  <c:v>29.53660499373888</c:v>
                </c:pt>
                <c:pt idx="31">
                  <c:v>29.86996472500033</c:v>
                </c:pt>
                <c:pt idx="32">
                  <c:v>29.72820385088573</c:v>
                </c:pt>
                <c:pt idx="33">
                  <c:v>29.020764006722633</c:v>
                </c:pt>
                <c:pt idx="34">
                  <c:v>28.037414574214854</c:v>
                </c:pt>
                <c:pt idx="35">
                  <c:v>27.708327824347073</c:v>
                </c:pt>
                <c:pt idx="36">
                  <c:v>27.249875572492222</c:v>
                </c:pt>
                <c:pt idx="37">
                  <c:v>26.411607420073867</c:v>
                </c:pt>
                <c:pt idx="38">
                  <c:v>25.79777932462946</c:v>
                </c:pt>
                <c:pt idx="39">
                  <c:v>25.997920496877303</c:v>
                </c:pt>
                <c:pt idx="40">
                  <c:v>27.197267223895487</c:v>
                </c:pt>
                <c:pt idx="41">
                  <c:v>27.906426411436975</c:v>
                </c:pt>
                <c:pt idx="42">
                  <c:v>29.012455296903738</c:v>
                </c:pt>
                <c:pt idx="43">
                  <c:v>28.83810342623817</c:v>
                </c:pt>
                <c:pt idx="44">
                  <c:v>27.861929192869244</c:v>
                </c:pt>
                <c:pt idx="45">
                  <c:v>26.640675296685686</c:v>
                </c:pt>
                <c:pt idx="46">
                  <c:v>27.266460436427774</c:v>
                </c:pt>
                <c:pt idx="47">
                  <c:v>26.686663341934867</c:v>
                </c:pt>
                <c:pt idx="48">
                  <c:v>26.836867118611927</c:v>
                </c:pt>
                <c:pt idx="49">
                  <c:v>26.743938635095709</c:v>
                </c:pt>
                <c:pt idx="50">
                  <c:v>25.844347715925377</c:v>
                </c:pt>
                <c:pt idx="51">
                  <c:v>26.280659456425791</c:v>
                </c:pt>
                <c:pt idx="52">
                  <c:v>26.972168454307731</c:v>
                </c:pt>
                <c:pt idx="53">
                  <c:v>27.254705255716704</c:v>
                </c:pt>
                <c:pt idx="54">
                  <c:v>26.491258596061488</c:v>
                </c:pt>
                <c:pt idx="55">
                  <c:v>26.188147145113973</c:v>
                </c:pt>
                <c:pt idx="56">
                  <c:v>25.989546541324781</c:v>
                </c:pt>
                <c:pt idx="57">
                  <c:v>25.508938208289266</c:v>
                </c:pt>
                <c:pt idx="58">
                  <c:v>26.06368901982324</c:v>
                </c:pt>
                <c:pt idx="59">
                  <c:v>27.680654519462038</c:v>
                </c:pt>
                <c:pt idx="60">
                  <c:v>26.655123203350023</c:v>
                </c:pt>
                <c:pt idx="61">
                  <c:v>26.550914613035953</c:v>
                </c:pt>
                <c:pt idx="62">
                  <c:v>26.922206862590709</c:v>
                </c:pt>
                <c:pt idx="63">
                  <c:v>27.469723975991595</c:v>
                </c:pt>
              </c:numCache>
            </c:numRef>
          </c:val>
        </c:ser>
        <c:ser>
          <c:idx val="3"/>
          <c:order val="3"/>
          <c:tx>
            <c:strRef>
              <c:f>'Budgetmallar dubbla spalter'!$E$19</c:f>
              <c:strCache>
                <c:ptCount val="1"/>
                <c:pt idx="0">
                  <c:v>Transfereringar</c:v>
                </c:pt>
              </c:strCache>
            </c:strRef>
          </c:tx>
          <c:spPr>
            <a:solidFill>
              <a:sysClr val="window" lastClr="FFFFFF">
                <a:lumMod val="85000"/>
              </a:sysClr>
            </a:solidFill>
            <a:ln w="25400">
              <a:noFill/>
            </a:ln>
          </c:spPr>
          <c:cat>
            <c:numRef>
              <c:f>'Budgetmallar dubbla spalter'!$A$20:$A$83</c:f>
              <c:numCache>
                <c:formatCode>General</c:formatCode>
                <c:ptCount val="64"/>
                <c:pt idx="0">
                  <c:v>1950</c:v>
                </c:pt>
                <c:pt idx="1">
                  <c:v>1951</c:v>
                </c:pt>
                <c:pt idx="2">
                  <c:v>1952</c:v>
                </c:pt>
                <c:pt idx="3">
                  <c:v>1953</c:v>
                </c:pt>
                <c:pt idx="4">
                  <c:v>1954</c:v>
                </c:pt>
                <c:pt idx="5">
                  <c:v>1955</c:v>
                </c:pt>
                <c:pt idx="6">
                  <c:v>1956</c:v>
                </c:pt>
                <c:pt idx="7">
                  <c:v>1957</c:v>
                </c:pt>
                <c:pt idx="8">
                  <c:v>1958</c:v>
                </c:pt>
                <c:pt idx="9">
                  <c:v>1959</c:v>
                </c:pt>
                <c:pt idx="10">
                  <c:v>1960</c:v>
                </c:pt>
                <c:pt idx="11">
                  <c:v>1961</c:v>
                </c:pt>
                <c:pt idx="12">
                  <c:v>1962</c:v>
                </c:pt>
                <c:pt idx="13">
                  <c:v>1963</c:v>
                </c:pt>
                <c:pt idx="14">
                  <c:v>1964</c:v>
                </c:pt>
                <c:pt idx="15">
                  <c:v>1965</c:v>
                </c:pt>
                <c:pt idx="16">
                  <c:v>1966</c:v>
                </c:pt>
                <c:pt idx="17">
                  <c:v>1967</c:v>
                </c:pt>
                <c:pt idx="18">
                  <c:v>1968</c:v>
                </c:pt>
                <c:pt idx="19">
                  <c:v>1969</c:v>
                </c:pt>
                <c:pt idx="20">
                  <c:v>1970</c:v>
                </c:pt>
                <c:pt idx="21">
                  <c:v>1971</c:v>
                </c:pt>
                <c:pt idx="22">
                  <c:v>1972</c:v>
                </c:pt>
                <c:pt idx="23">
                  <c:v>1973</c:v>
                </c:pt>
                <c:pt idx="24">
                  <c:v>1974</c:v>
                </c:pt>
                <c:pt idx="25">
                  <c:v>1975</c:v>
                </c:pt>
                <c:pt idx="26">
                  <c:v>1976</c:v>
                </c:pt>
                <c:pt idx="27">
                  <c:v>1977</c:v>
                </c:pt>
                <c:pt idx="28">
                  <c:v>1978</c:v>
                </c:pt>
                <c:pt idx="29">
                  <c:v>1979</c:v>
                </c:pt>
                <c:pt idx="30">
                  <c:v>1980</c:v>
                </c:pt>
                <c:pt idx="31">
                  <c:v>1981</c:v>
                </c:pt>
                <c:pt idx="32">
                  <c:v>1982</c:v>
                </c:pt>
                <c:pt idx="33">
                  <c:v>1983</c:v>
                </c:pt>
                <c:pt idx="34">
                  <c:v>1984</c:v>
                </c:pt>
                <c:pt idx="35">
                  <c:v>1985</c:v>
                </c:pt>
                <c:pt idx="36">
                  <c:v>1986</c:v>
                </c:pt>
                <c:pt idx="37">
                  <c:v>1987</c:v>
                </c:pt>
                <c:pt idx="38">
                  <c:v>1988</c:v>
                </c:pt>
                <c:pt idx="39">
                  <c:v>1989</c:v>
                </c:pt>
                <c:pt idx="40">
                  <c:v>1990</c:v>
                </c:pt>
                <c:pt idx="41">
                  <c:v>1991</c:v>
                </c:pt>
                <c:pt idx="42">
                  <c:v>1992</c:v>
                </c:pt>
                <c:pt idx="43">
                  <c:v>1993</c:v>
                </c:pt>
                <c:pt idx="44">
                  <c:v>1994</c:v>
                </c:pt>
                <c:pt idx="45">
                  <c:v>1995</c:v>
                </c:pt>
                <c:pt idx="46">
                  <c:v>1996</c:v>
                </c:pt>
                <c:pt idx="47">
                  <c:v>1997</c:v>
                </c:pt>
                <c:pt idx="48">
                  <c:v>1998</c:v>
                </c:pt>
                <c:pt idx="49">
                  <c:v>1999</c:v>
                </c:pt>
                <c:pt idx="50">
                  <c:v>2000</c:v>
                </c:pt>
                <c:pt idx="51">
                  <c:v>2001</c:v>
                </c:pt>
                <c:pt idx="52">
                  <c:v>2002</c:v>
                </c:pt>
                <c:pt idx="53">
                  <c:v>2003</c:v>
                </c:pt>
                <c:pt idx="54">
                  <c:v>2004</c:v>
                </c:pt>
                <c:pt idx="55">
                  <c:v>2005</c:v>
                </c:pt>
                <c:pt idx="56">
                  <c:v>2006</c:v>
                </c:pt>
                <c:pt idx="57">
                  <c:v>2007</c:v>
                </c:pt>
                <c:pt idx="58">
                  <c:v>2008</c:v>
                </c:pt>
                <c:pt idx="59">
                  <c:v>2009</c:v>
                </c:pt>
                <c:pt idx="60">
                  <c:v>2010</c:v>
                </c:pt>
                <c:pt idx="61">
                  <c:v>2011</c:v>
                </c:pt>
                <c:pt idx="62">
                  <c:v>2012</c:v>
                </c:pt>
                <c:pt idx="63" formatCode="0">
                  <c:v>2013</c:v>
                </c:pt>
              </c:numCache>
            </c:numRef>
          </c:cat>
          <c:val>
            <c:numRef>
              <c:f>'Budgetmallar dubbla spalter'!$E$20:$E$83</c:f>
              <c:numCache>
                <c:formatCode>0.00</c:formatCode>
                <c:ptCount val="64"/>
                <c:pt idx="0">
                  <c:v>8.1266930610543859</c:v>
                </c:pt>
                <c:pt idx="1">
                  <c:v>6.9158833337360752</c:v>
                </c:pt>
                <c:pt idx="2">
                  <c:v>7.0038651206184186</c:v>
                </c:pt>
                <c:pt idx="3">
                  <c:v>7.682557415085828</c:v>
                </c:pt>
                <c:pt idx="4">
                  <c:v>7.6604890709274507</c:v>
                </c:pt>
                <c:pt idx="5">
                  <c:v>8.2319660537482324</c:v>
                </c:pt>
                <c:pt idx="6">
                  <c:v>8.4069337682844303</c:v>
                </c:pt>
                <c:pt idx="7">
                  <c:v>8.6525652272801121</c:v>
                </c:pt>
                <c:pt idx="8">
                  <c:v>9.5486351403306422</c:v>
                </c:pt>
                <c:pt idx="9">
                  <c:v>9.1018015937175196</c:v>
                </c:pt>
                <c:pt idx="10">
                  <c:v>8.9192345462749145</c:v>
                </c:pt>
                <c:pt idx="11">
                  <c:v>9.0064043915827998</c:v>
                </c:pt>
                <c:pt idx="12">
                  <c:v>9.2517603653461116</c:v>
                </c:pt>
                <c:pt idx="13">
                  <c:v>9.8664588204728503</c:v>
                </c:pt>
                <c:pt idx="14">
                  <c:v>9.7773718886579868</c:v>
                </c:pt>
                <c:pt idx="15">
                  <c:v>10.424517516746128</c:v>
                </c:pt>
                <c:pt idx="16">
                  <c:v>11.019073569482289</c:v>
                </c:pt>
                <c:pt idx="17">
                  <c:v>11.744581354984005</c:v>
                </c:pt>
                <c:pt idx="18">
                  <c:v>12.411289995539153</c:v>
                </c:pt>
                <c:pt idx="19">
                  <c:v>12.709427668102268</c:v>
                </c:pt>
                <c:pt idx="20">
                  <c:v>12.753089820762964</c:v>
                </c:pt>
                <c:pt idx="21">
                  <c:v>13.981913839610888</c:v>
                </c:pt>
                <c:pt idx="22">
                  <c:v>14.85753824624047</c:v>
                </c:pt>
                <c:pt idx="23">
                  <c:v>14.307836914778527</c:v>
                </c:pt>
                <c:pt idx="24">
                  <c:v>16.742586319455121</c:v>
                </c:pt>
                <c:pt idx="25">
                  <c:v>17.334636389113697</c:v>
                </c:pt>
                <c:pt idx="26">
                  <c:v>19.217986892798869</c:v>
                </c:pt>
                <c:pt idx="27">
                  <c:v>21.436892549280152</c:v>
                </c:pt>
                <c:pt idx="28">
                  <c:v>22.452523387195992</c:v>
                </c:pt>
                <c:pt idx="29">
                  <c:v>23.267800795091837</c:v>
                </c:pt>
                <c:pt idx="30">
                  <c:v>22.812487595044516</c:v>
                </c:pt>
                <c:pt idx="31">
                  <c:v>24.044635425612025</c:v>
                </c:pt>
                <c:pt idx="32">
                  <c:v>24.974752620972307</c:v>
                </c:pt>
                <c:pt idx="33">
                  <c:v>25.061594997584642</c:v>
                </c:pt>
                <c:pt idx="34">
                  <c:v>23.379669622974735</c:v>
                </c:pt>
                <c:pt idx="35">
                  <c:v>24.257058113194244</c:v>
                </c:pt>
                <c:pt idx="36">
                  <c:v>24.121943984998314</c:v>
                </c:pt>
                <c:pt idx="37">
                  <c:v>23.592424221360286</c:v>
                </c:pt>
                <c:pt idx="38">
                  <c:v>23.930917981018997</c:v>
                </c:pt>
                <c:pt idx="39">
                  <c:v>23.757596345338293</c:v>
                </c:pt>
                <c:pt idx="40">
                  <c:v>24.002223898971447</c:v>
                </c:pt>
                <c:pt idx="41">
                  <c:v>25.919206431002056</c:v>
                </c:pt>
                <c:pt idx="42">
                  <c:v>29.908655971192992</c:v>
                </c:pt>
                <c:pt idx="43">
                  <c:v>32.529453922028104</c:v>
                </c:pt>
                <c:pt idx="44">
                  <c:v>28.525046050609205</c:v>
                </c:pt>
                <c:pt idx="45">
                  <c:v>26.408687122666922</c:v>
                </c:pt>
                <c:pt idx="46">
                  <c:v>24.731824274575693</c:v>
                </c:pt>
                <c:pt idx="47">
                  <c:v>23.290522238110118</c:v>
                </c:pt>
                <c:pt idx="48">
                  <c:v>22.490745788691889</c:v>
                </c:pt>
                <c:pt idx="49">
                  <c:v>22.119685506268411</c:v>
                </c:pt>
                <c:pt idx="50">
                  <c:v>20.976345948503759</c:v>
                </c:pt>
                <c:pt idx="51">
                  <c:v>20.6488279987515</c:v>
                </c:pt>
                <c:pt idx="52">
                  <c:v>20.567229899780244</c:v>
                </c:pt>
                <c:pt idx="53">
                  <c:v>21.390390932021202</c:v>
                </c:pt>
                <c:pt idx="54">
                  <c:v>21.096470179713538</c:v>
                </c:pt>
                <c:pt idx="55">
                  <c:v>21.042292936131798</c:v>
                </c:pt>
                <c:pt idx="56">
                  <c:v>20.210257838395915</c:v>
                </c:pt>
                <c:pt idx="57">
                  <c:v>18.819981202923337</c:v>
                </c:pt>
                <c:pt idx="58">
                  <c:v>18.979065761222351</c:v>
                </c:pt>
                <c:pt idx="59">
                  <c:v>20.654873639235106</c:v>
                </c:pt>
                <c:pt idx="60">
                  <c:v>19.441227662005236</c:v>
                </c:pt>
                <c:pt idx="61">
                  <c:v>18.626518908112903</c:v>
                </c:pt>
                <c:pt idx="62">
                  <c:v>18.996740296176391</c:v>
                </c:pt>
                <c:pt idx="63">
                  <c:v>19.498683962168109</c:v>
                </c:pt>
              </c:numCache>
            </c:numRef>
          </c:val>
        </c:ser>
        <c:dLbls>
          <c:showLegendKey val="0"/>
          <c:showVal val="0"/>
          <c:showCatName val="0"/>
          <c:showSerName val="0"/>
          <c:showPercent val="0"/>
          <c:showBubbleSize val="0"/>
        </c:dLbls>
        <c:axId val="205851264"/>
        <c:axId val="205865344"/>
      </c:areaChart>
      <c:catAx>
        <c:axId val="205851264"/>
        <c:scaling>
          <c:orientation val="minMax"/>
        </c:scaling>
        <c:delete val="0"/>
        <c:axPos val="b"/>
        <c:numFmt formatCode="0"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5865344"/>
        <c:crosses val="autoZero"/>
        <c:auto val="1"/>
        <c:lblAlgn val="ctr"/>
        <c:lblOffset val="100"/>
        <c:tickLblSkip val="10"/>
        <c:tickMarkSkip val="10"/>
        <c:noMultiLvlLbl val="1"/>
      </c:catAx>
      <c:valAx>
        <c:axId val="205865344"/>
        <c:scaling>
          <c:orientation val="minMax"/>
        </c:scaling>
        <c:delete val="0"/>
        <c:axPos val="l"/>
        <c:majorGridlines/>
        <c:numFmt formatCode="0" sourceLinked="0"/>
        <c:majorTickMark val="in"/>
        <c:minorTickMark val="none"/>
        <c:tickLblPos val="low"/>
        <c:spPr>
          <a:ln w="3175" cmpd="sng">
            <a:solidFill>
              <a:sysClr val="windowText" lastClr="000000">
                <a:lumMod val="100000"/>
              </a:sysClr>
            </a:solidFill>
          </a:ln>
        </c:spPr>
        <c:txPr>
          <a:bodyPr rot="0" vert="horz"/>
          <a:lstStyle/>
          <a:p>
            <a:pPr>
              <a:defRPr/>
            </a:pPr>
            <a:endParaRPr lang="sv-SE"/>
          </a:p>
        </c:txPr>
        <c:crossAx val="205851264"/>
        <c:crossesAt val="32874"/>
        <c:crossBetween val="midCat"/>
      </c:valAx>
      <c:spPr>
        <a:noFill/>
        <a:ln w="3175">
          <a:solidFill>
            <a:sysClr val="windowText" lastClr="000000"/>
          </a:solidFill>
          <a:prstDash val="solid"/>
        </a:ln>
      </c:spPr>
    </c:plotArea>
    <c:legend>
      <c:legendPos val="r"/>
      <c:layout>
        <c:manualLayout>
          <c:xMode val="edge"/>
          <c:yMode val="edge"/>
          <c:x val="8.9816340980714199E-2"/>
          <c:y val="8.1814470490164201E-2"/>
          <c:w val="0.28761281526925703"/>
          <c:h val="0.3336919929283646"/>
        </c:manualLayout>
      </c:layout>
      <c:overlay val="0"/>
      <c:spPr>
        <a:noFill/>
        <a:ln w="25400">
          <a:noFill/>
        </a:ln>
      </c:spPr>
      <c:txPr>
        <a:bodyPr/>
        <a:lstStyle/>
        <a:p>
          <a:pPr>
            <a:defRPr b="1"/>
          </a:pPr>
          <a:endParaRPr lang="sv-SE"/>
        </a:p>
      </c:txPr>
    </c:legend>
    <c:plotVisOnly val="1"/>
    <c:dispBlanksAs val="gap"/>
    <c:showDLblsOverMax val="0"/>
  </c:chart>
  <c:spPr>
    <a:noFill/>
    <a:ln w="25400">
      <a:noFill/>
    </a:ln>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2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1"/>
          <c:order val="0"/>
          <c:tx>
            <c:strRef>
              <c:f>'Budgetmallar dubbla spalter'!$B$19</c:f>
              <c:strCache>
                <c:ptCount val="1"/>
                <c:pt idx="0">
                  <c:v>Oförändrat beteende</c:v>
                </c:pt>
              </c:strCache>
            </c:strRef>
          </c:tx>
          <c:spPr>
            <a:ln w="12700">
              <a:solidFill>
                <a:srgbClr val="000000"/>
              </a:solidFill>
              <a:prstDash val="solid"/>
            </a:ln>
          </c:spPr>
          <c:marker>
            <c:symbol val="none"/>
          </c:marker>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c:v>2100</c:v>
                </c:pt>
              </c:numCache>
            </c:numRef>
          </c:cat>
          <c:val>
            <c:numRef>
              <c:f>'Budgetmallar dubbla spalter'!$B$20:$B$120</c:f>
              <c:numCache>
                <c:formatCode>General</c:formatCode>
                <c:ptCount val="101"/>
                <c:pt idx="0">
                  <c:v>4.6501200000000003</c:v>
                </c:pt>
                <c:pt idx="1">
                  <c:v>2.41831</c:v>
                </c:pt>
                <c:pt idx="2">
                  <c:v>-0.29733999999999999</c:v>
                </c:pt>
                <c:pt idx="3">
                  <c:v>-0.96453</c:v>
                </c:pt>
                <c:pt idx="4">
                  <c:v>0.39290000000000003</c:v>
                </c:pt>
                <c:pt idx="5">
                  <c:v>1.58613</c:v>
                </c:pt>
                <c:pt idx="6">
                  <c:v>1.88967</c:v>
                </c:pt>
                <c:pt idx="7">
                  <c:v>3.0250900000000001</c:v>
                </c:pt>
                <c:pt idx="8">
                  <c:v>1.3627199999999999</c:v>
                </c:pt>
                <c:pt idx="9">
                  <c:v>-1.8668400000000001</c:v>
                </c:pt>
                <c:pt idx="10">
                  <c:v>-0.8115</c:v>
                </c:pt>
                <c:pt idx="11">
                  <c:v>-0.95040000000000002</c:v>
                </c:pt>
                <c:pt idx="12">
                  <c:v>-1.8619600000000001</c:v>
                </c:pt>
                <c:pt idx="13">
                  <c:v>-2.5219900000000002</c:v>
                </c:pt>
                <c:pt idx="14">
                  <c:v>-2.28363</c:v>
                </c:pt>
                <c:pt idx="15">
                  <c:v>-1.24146</c:v>
                </c:pt>
                <c:pt idx="16">
                  <c:v>-0.66378999999999999</c:v>
                </c:pt>
                <c:pt idx="17">
                  <c:v>-0.22585</c:v>
                </c:pt>
                <c:pt idx="18">
                  <c:v>0.28804000000000002</c:v>
                </c:pt>
                <c:pt idx="19">
                  <c:v>0.38574000000000003</c:v>
                </c:pt>
                <c:pt idx="20">
                  <c:v>0.31435999999999997</c:v>
                </c:pt>
                <c:pt idx="21">
                  <c:v>0.25768999999999997</c:v>
                </c:pt>
                <c:pt idx="22">
                  <c:v>0.16621</c:v>
                </c:pt>
                <c:pt idx="23">
                  <c:v>7.739E-2</c:v>
                </c:pt>
                <c:pt idx="24">
                  <c:v>-9.2599999999999991E-3</c:v>
                </c:pt>
                <c:pt idx="25">
                  <c:v>-7.9119999999999996E-2</c:v>
                </c:pt>
                <c:pt idx="26">
                  <c:v>-0.14052999999999999</c:v>
                </c:pt>
                <c:pt idx="27">
                  <c:v>-0.1905</c:v>
                </c:pt>
                <c:pt idx="28">
                  <c:v>-0.21992</c:v>
                </c:pt>
                <c:pt idx="29">
                  <c:v>-0.28710000000000002</c:v>
                </c:pt>
                <c:pt idx="30">
                  <c:v>-0.36082999999999998</c:v>
                </c:pt>
                <c:pt idx="31">
                  <c:v>-0.43045</c:v>
                </c:pt>
                <c:pt idx="32">
                  <c:v>-0.48430000000000001</c:v>
                </c:pt>
                <c:pt idx="33">
                  <c:v>-0.50534000000000001</c:v>
                </c:pt>
                <c:pt idx="34">
                  <c:v>-0.48960999999999999</c:v>
                </c:pt>
                <c:pt idx="35">
                  <c:v>-0.44113000000000002</c:v>
                </c:pt>
                <c:pt idx="36">
                  <c:v>-0.38022</c:v>
                </c:pt>
                <c:pt idx="37">
                  <c:v>-0.30381999999999998</c:v>
                </c:pt>
                <c:pt idx="38">
                  <c:v>-0.19775999999999999</c:v>
                </c:pt>
                <c:pt idx="39">
                  <c:v>-7.9740000000000005E-2</c:v>
                </c:pt>
                <c:pt idx="40">
                  <c:v>4.9930000000000002E-2</c:v>
                </c:pt>
                <c:pt idx="41">
                  <c:v>0.19075</c:v>
                </c:pt>
                <c:pt idx="42">
                  <c:v>0.33789999999999998</c:v>
                </c:pt>
                <c:pt idx="43">
                  <c:v>0.49187999999999998</c:v>
                </c:pt>
                <c:pt idx="44">
                  <c:v>0.62824000000000002</c:v>
                </c:pt>
                <c:pt idx="45">
                  <c:v>0.74070999999999998</c:v>
                </c:pt>
                <c:pt idx="46">
                  <c:v>0.83289000000000002</c:v>
                </c:pt>
                <c:pt idx="47">
                  <c:v>0.90634999999999999</c:v>
                </c:pt>
                <c:pt idx="48">
                  <c:v>0.96004999999999996</c:v>
                </c:pt>
                <c:pt idx="49">
                  <c:v>0.98329</c:v>
                </c:pt>
                <c:pt idx="50">
                  <c:v>0.97252000000000005</c:v>
                </c:pt>
                <c:pt idx="51">
                  <c:v>0.93123999999999996</c:v>
                </c:pt>
                <c:pt idx="52">
                  <c:v>0.88100000000000001</c:v>
                </c:pt>
                <c:pt idx="53">
                  <c:v>0.81501000000000001</c:v>
                </c:pt>
                <c:pt idx="54">
                  <c:v>0.74660000000000004</c:v>
                </c:pt>
                <c:pt idx="55">
                  <c:v>0.67950999999999995</c:v>
                </c:pt>
                <c:pt idx="56">
                  <c:v>0.62263999999999997</c:v>
                </c:pt>
                <c:pt idx="57">
                  <c:v>0.60031999999999996</c:v>
                </c:pt>
                <c:pt idx="58">
                  <c:v>0.60026000000000002</c:v>
                </c:pt>
                <c:pt idx="59">
                  <c:v>0.63627999999999996</c:v>
                </c:pt>
                <c:pt idx="60">
                  <c:v>0.71394000000000002</c:v>
                </c:pt>
                <c:pt idx="61">
                  <c:v>0.82074999999999998</c:v>
                </c:pt>
                <c:pt idx="62">
                  <c:v>0.95886000000000005</c:v>
                </c:pt>
                <c:pt idx="63">
                  <c:v>1.12209</c:v>
                </c:pt>
                <c:pt idx="64">
                  <c:v>1.2848200000000001</c:v>
                </c:pt>
                <c:pt idx="65">
                  <c:v>1.43696</c:v>
                </c:pt>
                <c:pt idx="66">
                  <c:v>1.5783700000000001</c:v>
                </c:pt>
                <c:pt idx="67">
                  <c:v>1.70167</c:v>
                </c:pt>
                <c:pt idx="68">
                  <c:v>1.8062800000000001</c:v>
                </c:pt>
                <c:pt idx="69">
                  <c:v>1.8937999999999999</c:v>
                </c:pt>
                <c:pt idx="70">
                  <c:v>1.9721200000000001</c:v>
                </c:pt>
                <c:pt idx="71">
                  <c:v>2.0411600000000001</c:v>
                </c:pt>
                <c:pt idx="72">
                  <c:v>2.0973899999999999</c:v>
                </c:pt>
                <c:pt idx="73">
                  <c:v>2.13802</c:v>
                </c:pt>
                <c:pt idx="74">
                  <c:v>2.1689500000000002</c:v>
                </c:pt>
                <c:pt idx="75">
                  <c:v>2.1897000000000002</c:v>
                </c:pt>
                <c:pt idx="76">
                  <c:v>2.20669</c:v>
                </c:pt>
                <c:pt idx="77">
                  <c:v>2.2214100000000001</c:v>
                </c:pt>
                <c:pt idx="78">
                  <c:v>2.22682</c:v>
                </c:pt>
                <c:pt idx="79">
                  <c:v>2.2264599999999999</c:v>
                </c:pt>
                <c:pt idx="80">
                  <c:v>2.2210700000000001</c:v>
                </c:pt>
                <c:pt idx="81">
                  <c:v>2.2116899999999999</c:v>
                </c:pt>
                <c:pt idx="82">
                  <c:v>2.20044</c:v>
                </c:pt>
                <c:pt idx="83">
                  <c:v>2.1920899999999999</c:v>
                </c:pt>
                <c:pt idx="84">
                  <c:v>2.1858399999999998</c:v>
                </c:pt>
                <c:pt idx="85">
                  <c:v>2.1829000000000001</c:v>
                </c:pt>
                <c:pt idx="86">
                  <c:v>2.18567</c:v>
                </c:pt>
                <c:pt idx="87">
                  <c:v>2.1917800000000001</c:v>
                </c:pt>
                <c:pt idx="88">
                  <c:v>2.19733</c:v>
                </c:pt>
                <c:pt idx="89">
                  <c:v>2.2036699999999998</c:v>
                </c:pt>
                <c:pt idx="90">
                  <c:v>2.2077599999999999</c:v>
                </c:pt>
                <c:pt idx="91">
                  <c:v>2.2113900000000002</c:v>
                </c:pt>
                <c:pt idx="92">
                  <c:v>2.2178399999999998</c:v>
                </c:pt>
                <c:pt idx="93">
                  <c:v>2.2206999999999999</c:v>
                </c:pt>
                <c:pt idx="94">
                  <c:v>2.22106</c:v>
                </c:pt>
                <c:pt idx="95">
                  <c:v>2.22458</c:v>
                </c:pt>
                <c:pt idx="96">
                  <c:v>2.22587</c:v>
                </c:pt>
                <c:pt idx="97">
                  <c:v>2.2274400000000001</c:v>
                </c:pt>
                <c:pt idx="98">
                  <c:v>2.23278</c:v>
                </c:pt>
                <c:pt idx="99">
                  <c:v>2.2397399999999998</c:v>
                </c:pt>
                <c:pt idx="100">
                  <c:v>2.2397399999999998</c:v>
                </c:pt>
              </c:numCache>
            </c:numRef>
          </c:val>
          <c:smooth val="0"/>
        </c:ser>
        <c:ser>
          <c:idx val="0"/>
          <c:order val="1"/>
          <c:tx>
            <c:strRef>
              <c:f>'Budgetmallar dubbla spalter'!$C$19</c:f>
              <c:strCache>
                <c:ptCount val="1"/>
                <c:pt idx="0">
                  <c:v>Högre efterfrågan</c:v>
                </c:pt>
              </c:strCache>
            </c:strRef>
          </c:tx>
          <c:spPr>
            <a:ln w="254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c:v>2100</c:v>
                </c:pt>
              </c:numCache>
            </c:numRef>
          </c:cat>
          <c:val>
            <c:numRef>
              <c:f>'Budgetmallar dubbla spalter'!$C$20:$C$120</c:f>
              <c:numCache>
                <c:formatCode>General</c:formatCode>
                <c:ptCount val="101"/>
                <c:pt idx="0">
                  <c:v>4.6501200000000003</c:v>
                </c:pt>
                <c:pt idx="1">
                  <c:v>2.41831</c:v>
                </c:pt>
                <c:pt idx="2">
                  <c:v>-0.29733999999999999</c:v>
                </c:pt>
                <c:pt idx="3">
                  <c:v>-0.96453</c:v>
                </c:pt>
                <c:pt idx="4">
                  <c:v>0.39290000000000003</c:v>
                </c:pt>
                <c:pt idx="5">
                  <c:v>1.58613</c:v>
                </c:pt>
                <c:pt idx="6">
                  <c:v>1.88967</c:v>
                </c:pt>
                <c:pt idx="7">
                  <c:v>3.0250900000000001</c:v>
                </c:pt>
                <c:pt idx="8">
                  <c:v>1.3627199999999999</c:v>
                </c:pt>
                <c:pt idx="9">
                  <c:v>-1.8668400000000001</c:v>
                </c:pt>
                <c:pt idx="10">
                  <c:v>-0.8115</c:v>
                </c:pt>
                <c:pt idx="11">
                  <c:v>-0.95040000000000002</c:v>
                </c:pt>
                <c:pt idx="12">
                  <c:v>-1.8619600000000001</c:v>
                </c:pt>
                <c:pt idx="13">
                  <c:v>-2.5219900000000002</c:v>
                </c:pt>
                <c:pt idx="14">
                  <c:v>-2.28363</c:v>
                </c:pt>
                <c:pt idx="15">
                  <c:v>-1.24146</c:v>
                </c:pt>
                <c:pt idx="16">
                  <c:v>-0.66378999999999999</c:v>
                </c:pt>
                <c:pt idx="17">
                  <c:v>-0.22585</c:v>
                </c:pt>
                <c:pt idx="18">
                  <c:v>0.28804000000000002</c:v>
                </c:pt>
                <c:pt idx="19">
                  <c:v>0.29946</c:v>
                </c:pt>
                <c:pt idx="20">
                  <c:v>0.14238999999999999</c:v>
                </c:pt>
                <c:pt idx="21">
                  <c:v>3.31E-3</c:v>
                </c:pt>
                <c:pt idx="22">
                  <c:v>-0.17033999999999999</c:v>
                </c:pt>
                <c:pt idx="23">
                  <c:v>-0.34401999999999999</c:v>
                </c:pt>
                <c:pt idx="24">
                  <c:v>-0.51922999999999997</c:v>
                </c:pt>
                <c:pt idx="25">
                  <c:v>-0.68042000000000002</c:v>
                </c:pt>
                <c:pt idx="26">
                  <c:v>-0.82752999999999999</c:v>
                </c:pt>
                <c:pt idx="27">
                  <c:v>-0.96547000000000005</c:v>
                </c:pt>
                <c:pt idx="28">
                  <c:v>-1.0878399999999999</c:v>
                </c:pt>
                <c:pt idx="29">
                  <c:v>-1.24752</c:v>
                </c:pt>
                <c:pt idx="30">
                  <c:v>-1.41055</c:v>
                </c:pt>
                <c:pt idx="31">
                  <c:v>-1.57179</c:v>
                </c:pt>
                <c:pt idx="32">
                  <c:v>-1.71634</c:v>
                </c:pt>
                <c:pt idx="33">
                  <c:v>-1.8281499999999999</c:v>
                </c:pt>
                <c:pt idx="34">
                  <c:v>-1.9047400000000001</c:v>
                </c:pt>
                <c:pt idx="35">
                  <c:v>-1.94787</c:v>
                </c:pt>
                <c:pt idx="36">
                  <c:v>-1.9701299999999999</c:v>
                </c:pt>
                <c:pt idx="37">
                  <c:v>-1.9720599999999999</c:v>
                </c:pt>
                <c:pt idx="38">
                  <c:v>-1.9497500000000001</c:v>
                </c:pt>
                <c:pt idx="39">
                  <c:v>-1.9170799999999999</c:v>
                </c:pt>
                <c:pt idx="40">
                  <c:v>-1.8693599999999999</c:v>
                </c:pt>
                <c:pt idx="41">
                  <c:v>-1.80714</c:v>
                </c:pt>
                <c:pt idx="42">
                  <c:v>-1.73932</c:v>
                </c:pt>
                <c:pt idx="43">
                  <c:v>-1.66503</c:v>
                </c:pt>
                <c:pt idx="44">
                  <c:v>-1.6116299999999999</c:v>
                </c:pt>
                <c:pt idx="45">
                  <c:v>-1.5847199999999999</c:v>
                </c:pt>
                <c:pt idx="46">
                  <c:v>-1.57609</c:v>
                </c:pt>
                <c:pt idx="47">
                  <c:v>-1.58704</c:v>
                </c:pt>
                <c:pt idx="48">
                  <c:v>-1.6201300000000001</c:v>
                </c:pt>
                <c:pt idx="49">
                  <c:v>-1.68441</c:v>
                </c:pt>
                <c:pt idx="50">
                  <c:v>-1.7858499999999999</c:v>
                </c:pt>
                <c:pt idx="51">
                  <c:v>-1.92161</c:v>
                </c:pt>
                <c:pt idx="52">
                  <c:v>-2.0631400000000002</c:v>
                </c:pt>
                <c:pt idx="53">
                  <c:v>-2.2228400000000001</c:v>
                </c:pt>
                <c:pt idx="54">
                  <c:v>-2.3907600000000002</c:v>
                </c:pt>
                <c:pt idx="55">
                  <c:v>-2.5570200000000001</c:v>
                </c:pt>
                <c:pt idx="56">
                  <c:v>-2.71048</c:v>
                </c:pt>
                <c:pt idx="57">
                  <c:v>-2.8270200000000001</c:v>
                </c:pt>
                <c:pt idx="58">
                  <c:v>-2.9168799999999999</c:v>
                </c:pt>
                <c:pt idx="59">
                  <c:v>-2.9645199999999998</c:v>
                </c:pt>
                <c:pt idx="60">
                  <c:v>-2.9720800000000001</c:v>
                </c:pt>
                <c:pt idx="61">
                  <c:v>-2.9474200000000002</c:v>
                </c:pt>
                <c:pt idx="62">
                  <c:v>-2.8848600000000002</c:v>
                </c:pt>
                <c:pt idx="63">
                  <c:v>-2.7982100000000001</c:v>
                </c:pt>
                <c:pt idx="64">
                  <c:v>-2.71218</c:v>
                </c:pt>
                <c:pt idx="65">
                  <c:v>-2.6355599999999999</c:v>
                </c:pt>
                <c:pt idx="66">
                  <c:v>-2.5659399999999999</c:v>
                </c:pt>
                <c:pt idx="67">
                  <c:v>-2.5159400000000001</c:v>
                </c:pt>
                <c:pt idx="68">
                  <c:v>-2.48787</c:v>
                </c:pt>
                <c:pt idx="69">
                  <c:v>-2.4786299999999999</c:v>
                </c:pt>
                <c:pt idx="70">
                  <c:v>-2.4821300000000002</c:v>
                </c:pt>
                <c:pt idx="71">
                  <c:v>-2.4962200000000001</c:v>
                </c:pt>
                <c:pt idx="72">
                  <c:v>-2.5244</c:v>
                </c:pt>
                <c:pt idx="73">
                  <c:v>-2.5667200000000001</c:v>
                </c:pt>
                <c:pt idx="74">
                  <c:v>-2.62243</c:v>
                </c:pt>
                <c:pt idx="75">
                  <c:v>-2.6919300000000002</c:v>
                </c:pt>
                <c:pt idx="76">
                  <c:v>-2.7634699999999999</c:v>
                </c:pt>
                <c:pt idx="77">
                  <c:v>-2.8408199999999999</c:v>
                </c:pt>
                <c:pt idx="78">
                  <c:v>-2.9295200000000001</c:v>
                </c:pt>
                <c:pt idx="79">
                  <c:v>-3.0207899999999999</c:v>
                </c:pt>
                <c:pt idx="80">
                  <c:v>-3.1192099999999998</c:v>
                </c:pt>
                <c:pt idx="81">
                  <c:v>-3.22098</c:v>
                </c:pt>
                <c:pt idx="82">
                  <c:v>-3.32165</c:v>
                </c:pt>
                <c:pt idx="83">
                  <c:v>-3.4207700000000001</c:v>
                </c:pt>
                <c:pt idx="84">
                  <c:v>-3.5143800000000001</c:v>
                </c:pt>
                <c:pt idx="85">
                  <c:v>-3.6043799999999999</c:v>
                </c:pt>
                <c:pt idx="86">
                  <c:v>-3.6949399999999999</c:v>
                </c:pt>
                <c:pt idx="87">
                  <c:v>-3.7849300000000001</c:v>
                </c:pt>
                <c:pt idx="88">
                  <c:v>-3.8689800000000001</c:v>
                </c:pt>
                <c:pt idx="89">
                  <c:v>-3.9502299999999999</c:v>
                </c:pt>
                <c:pt idx="90">
                  <c:v>-4.0345399999999998</c:v>
                </c:pt>
                <c:pt idx="91">
                  <c:v>-4.1232499999999996</c:v>
                </c:pt>
                <c:pt idx="92">
                  <c:v>-4.2121700000000004</c:v>
                </c:pt>
                <c:pt idx="93">
                  <c:v>-4.3023699999999998</c:v>
                </c:pt>
                <c:pt idx="94">
                  <c:v>-4.4011399999999998</c:v>
                </c:pt>
                <c:pt idx="95">
                  <c:v>-4.4980799999999999</c:v>
                </c:pt>
                <c:pt idx="96">
                  <c:v>-4.5913000000000004</c:v>
                </c:pt>
                <c:pt idx="97">
                  <c:v>-4.6833499999999999</c:v>
                </c:pt>
                <c:pt idx="98">
                  <c:v>-4.7713099999999997</c:v>
                </c:pt>
                <c:pt idx="99">
                  <c:v>-4.8569000000000004</c:v>
                </c:pt>
                <c:pt idx="100">
                  <c:v>-4.8569000000000004</c:v>
                </c:pt>
              </c:numCache>
            </c:numRef>
          </c:val>
          <c:smooth val="0"/>
        </c:ser>
        <c:dLbls>
          <c:showLegendKey val="0"/>
          <c:showVal val="0"/>
          <c:showCatName val="0"/>
          <c:showSerName val="0"/>
          <c:showPercent val="0"/>
          <c:showBubbleSize val="0"/>
        </c:dLbls>
        <c:marker val="1"/>
        <c:smooth val="0"/>
        <c:axId val="205882112"/>
        <c:axId val="205883648"/>
      </c:lineChart>
      <c:catAx>
        <c:axId val="205882112"/>
        <c:scaling>
          <c:orientation val="minMax"/>
        </c:scaling>
        <c:delete val="0"/>
        <c:axPos val="b"/>
        <c:numFmt formatCode="0"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205883648"/>
        <c:crossesAt val="-6"/>
        <c:auto val="1"/>
        <c:lblAlgn val="ctr"/>
        <c:lblOffset val="100"/>
        <c:tickLblSkip val="10"/>
        <c:tickMarkSkip val="10"/>
        <c:noMultiLvlLbl val="1"/>
      </c:catAx>
      <c:valAx>
        <c:axId val="205883648"/>
        <c:scaling>
          <c:orientation val="minMax"/>
        </c:scaling>
        <c:delete val="0"/>
        <c:axPos val="l"/>
        <c:majorGridlines>
          <c:spPr>
            <a:ln>
              <a:solidFill>
                <a:srgbClr val="FFFFFF">
                  <a:lumMod val="65000"/>
                </a:srgbClr>
              </a:solidFill>
            </a:ln>
          </c:spPr>
        </c:majorGridlines>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5882112"/>
        <c:crossesAt val="1"/>
        <c:crossBetween val="midCat"/>
      </c:valAx>
      <c:spPr>
        <a:noFill/>
        <a:ln w="3175">
          <a:solidFill>
            <a:srgbClr val="000000"/>
          </a:solidFill>
          <a:prstDash val="solid"/>
        </a:ln>
      </c:spPr>
    </c:plotArea>
    <c:legend>
      <c:legendPos val="b"/>
      <c:layout>
        <c:manualLayout>
          <c:xMode val="edge"/>
          <c:yMode val="edge"/>
          <c:x val="5.6286298568507157E-2"/>
          <c:y val="6.1445362718089994E-2"/>
          <c:w val="0.88952351738241309"/>
          <c:h val="8.3477043158861342E-2"/>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2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stacked"/>
        <c:varyColors val="0"/>
        <c:ser>
          <c:idx val="2"/>
          <c:order val="0"/>
          <c:tx>
            <c:strRef>
              <c:f>'Budgetmallar dubbla spalter'!$D$19</c:f>
              <c:strCache>
                <c:ptCount val="1"/>
                <c:pt idx="0">
                  <c:v>Offentlig konsumtion</c:v>
                </c:pt>
              </c:strCache>
            </c:strRef>
          </c:tx>
          <c:invertIfNegative val="0"/>
          <c:val>
            <c:numRef>
              <c:f>'Budgetmallar dubbla spalter'!$D$20:$D$22</c:f>
              <c:numCache>
                <c:formatCode>0.0</c:formatCode>
                <c:ptCount val="3"/>
                <c:pt idx="0">
                  <c:v>100.716718121418</c:v>
                </c:pt>
                <c:pt idx="1">
                  <c:v>105.87461541751399</c:v>
                </c:pt>
                <c:pt idx="2">
                  <c:v>111.17135324957357</c:v>
                </c:pt>
              </c:numCache>
            </c:numRef>
          </c:val>
        </c:ser>
        <c:ser>
          <c:idx val="1"/>
          <c:order val="1"/>
          <c:tx>
            <c:strRef>
              <c:f>'Budgetmallar dubbla spalter'!$C$19</c:f>
              <c:strCache>
                <c:ptCount val="1"/>
                <c:pt idx="0">
                  <c:v>Hushållens konsumtionsutgifter</c:v>
                </c:pt>
              </c:strCache>
            </c:strRef>
          </c:tx>
          <c:spPr>
            <a:solidFill>
              <a:srgbClr val="FFFFFF">
                <a:lumMod val="75000"/>
              </a:srgbClr>
            </a:solidFill>
            <a:ln w="25400">
              <a:noFill/>
            </a:ln>
          </c:spPr>
          <c:invertIfNegative val="0"/>
          <c:cat>
            <c:strRef>
              <c:f>'Budgetmallar dubbla spalter'!$A$20:$A$22</c:f>
              <c:strCache>
                <c:ptCount val="3"/>
                <c:pt idx="0">
                  <c:v>2010</c:v>
                </c:pt>
                <c:pt idx="1">
                  <c:v>2050</c:v>
                </c:pt>
                <c:pt idx="2">
                  <c:v>2100</c:v>
                </c:pt>
              </c:strCache>
            </c:strRef>
          </c:cat>
          <c:val>
            <c:numRef>
              <c:f>'Budgetmallar dubbla spalter'!$C$20:$C$22</c:f>
              <c:numCache>
                <c:formatCode>0.0</c:formatCode>
                <c:ptCount val="3"/>
                <c:pt idx="0">
                  <c:v>177.32926039938599</c:v>
                </c:pt>
                <c:pt idx="1">
                  <c:v>378.18168155988604</c:v>
                </c:pt>
                <c:pt idx="2">
                  <c:v>918.11772527375456</c:v>
                </c:pt>
              </c:numCache>
            </c:numRef>
          </c:val>
        </c:ser>
        <c:ser>
          <c:idx val="0"/>
          <c:order val="2"/>
          <c:tx>
            <c:strRef>
              <c:f>'Budgetmallar dubbla spalter'!$B$19</c:f>
              <c:strCache>
                <c:ptCount val="1"/>
                <c:pt idx="0">
                  <c:v>Övriga ändamål</c:v>
                </c:pt>
              </c:strCache>
            </c:strRef>
          </c:tx>
          <c:spPr>
            <a:solidFill>
              <a:srgbClr val="000000">
                <a:lumMod val="75000"/>
                <a:lumOff val="25000"/>
              </a:srgbClr>
            </a:solidFill>
          </c:spPr>
          <c:invertIfNegative val="0"/>
          <c:val>
            <c:numRef>
              <c:f>'Budgetmallar dubbla spalter'!$B$20:$B$22</c:f>
              <c:numCache>
                <c:formatCode>0.0</c:formatCode>
                <c:ptCount val="3"/>
                <c:pt idx="0">
                  <c:v>86.17005218130403</c:v>
                </c:pt>
                <c:pt idx="1">
                  <c:v>215.49966002612291</c:v>
                </c:pt>
                <c:pt idx="2">
                  <c:v>750.00782453047339</c:v>
                </c:pt>
              </c:numCache>
            </c:numRef>
          </c:val>
        </c:ser>
        <c:dLbls>
          <c:showLegendKey val="0"/>
          <c:showVal val="0"/>
          <c:showCatName val="0"/>
          <c:showSerName val="0"/>
          <c:showPercent val="0"/>
          <c:showBubbleSize val="0"/>
        </c:dLbls>
        <c:gapWidth val="50"/>
        <c:overlap val="100"/>
        <c:axId val="205922304"/>
        <c:axId val="205923840"/>
      </c:barChart>
      <c:catAx>
        <c:axId val="205922304"/>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5923840"/>
        <c:crosses val="autoZero"/>
        <c:auto val="1"/>
        <c:lblAlgn val="ctr"/>
        <c:lblOffset val="100"/>
        <c:noMultiLvlLbl val="1"/>
      </c:catAx>
      <c:valAx>
        <c:axId val="205923840"/>
        <c:scaling>
          <c:orientation val="minMax"/>
        </c:scaling>
        <c:delete val="0"/>
        <c:axPos val="l"/>
        <c:majorGridlines>
          <c:spPr>
            <a:ln>
              <a:solidFill>
                <a:srgbClr val="FFFFFF">
                  <a:lumMod val="65000"/>
                </a:srgbClr>
              </a:solidFill>
            </a:ln>
          </c:spPr>
        </c:majorGridlines>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5922304"/>
        <c:crossesAt val="1"/>
        <c:crossBetween val="between"/>
      </c:valAx>
      <c:spPr>
        <a:noFill/>
        <a:ln w="3175">
          <a:solidFill>
            <a:srgbClr val="000000"/>
          </a:solidFill>
          <a:prstDash val="solid"/>
        </a:ln>
      </c:spPr>
    </c:plotArea>
    <c:legend>
      <c:legendPos val="b"/>
      <c:layout>
        <c:manualLayout>
          <c:xMode val="edge"/>
          <c:yMode val="edge"/>
          <c:x val="0.11084725136001598"/>
          <c:y val="7.1971635925869734E-2"/>
          <c:w val="0.43777641445126109"/>
          <c:h val="0.20009779614325066"/>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2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1"/>
          <c:order val="0"/>
          <c:tx>
            <c:strRef>
              <c:f>'Budgetmallar dubbla spalter'!$B$19</c:f>
              <c:strCache>
                <c:ptCount val="1"/>
                <c:pt idx="0">
                  <c:v>Oförändrat beteende</c:v>
                </c:pt>
              </c:strCache>
            </c:strRef>
          </c:tx>
          <c:spPr>
            <a:ln w="12700">
              <a:solidFill>
                <a:srgbClr val="000000"/>
              </a:solidFill>
              <a:prstDash val="solid"/>
            </a:ln>
          </c:spPr>
          <c:marker>
            <c:symbol val="none"/>
          </c:marker>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c:v>2100</c:v>
                </c:pt>
              </c:numCache>
            </c:numRef>
          </c:cat>
          <c:val>
            <c:numRef>
              <c:f>'Budgetmallar dubbla spalter'!$B$20:$B$120</c:f>
              <c:numCache>
                <c:formatCode>General</c:formatCode>
                <c:ptCount val="101"/>
                <c:pt idx="0">
                  <c:v>4.6501200000000003</c:v>
                </c:pt>
                <c:pt idx="1">
                  <c:v>2.41831</c:v>
                </c:pt>
                <c:pt idx="2">
                  <c:v>-0.29733999999999999</c:v>
                </c:pt>
                <c:pt idx="3">
                  <c:v>-0.96453</c:v>
                </c:pt>
                <c:pt idx="4">
                  <c:v>0.39290000000000003</c:v>
                </c:pt>
                <c:pt idx="5">
                  <c:v>1.58613</c:v>
                </c:pt>
                <c:pt idx="6">
                  <c:v>1.88967</c:v>
                </c:pt>
                <c:pt idx="7">
                  <c:v>3.0250900000000001</c:v>
                </c:pt>
                <c:pt idx="8">
                  <c:v>1.3627199999999999</c:v>
                </c:pt>
                <c:pt idx="9">
                  <c:v>-1.8668400000000001</c:v>
                </c:pt>
                <c:pt idx="10">
                  <c:v>-0.8115</c:v>
                </c:pt>
                <c:pt idx="11">
                  <c:v>-0.95040000000000002</c:v>
                </c:pt>
                <c:pt idx="12">
                  <c:v>-1.8619600000000001</c:v>
                </c:pt>
                <c:pt idx="13">
                  <c:v>-2.5219900000000002</c:v>
                </c:pt>
                <c:pt idx="14">
                  <c:v>-2.28363</c:v>
                </c:pt>
                <c:pt idx="15">
                  <c:v>-1.24146</c:v>
                </c:pt>
                <c:pt idx="16">
                  <c:v>-0.66378999999999999</c:v>
                </c:pt>
                <c:pt idx="17">
                  <c:v>-0.22585</c:v>
                </c:pt>
                <c:pt idx="18">
                  <c:v>0.28804000000000002</c:v>
                </c:pt>
                <c:pt idx="19">
                  <c:v>0.38574000000000003</c:v>
                </c:pt>
                <c:pt idx="20">
                  <c:v>0.31435999999999997</c:v>
                </c:pt>
                <c:pt idx="21">
                  <c:v>0.25768999999999997</c:v>
                </c:pt>
                <c:pt idx="22">
                  <c:v>0.16621</c:v>
                </c:pt>
                <c:pt idx="23">
                  <c:v>7.739E-2</c:v>
                </c:pt>
                <c:pt idx="24">
                  <c:v>-9.2599999999999991E-3</c:v>
                </c:pt>
                <c:pt idx="25">
                  <c:v>-7.9119999999999996E-2</c:v>
                </c:pt>
                <c:pt idx="26">
                  <c:v>-0.14052999999999999</c:v>
                </c:pt>
                <c:pt idx="27">
                  <c:v>-0.1905</c:v>
                </c:pt>
                <c:pt idx="28">
                  <c:v>-0.21992</c:v>
                </c:pt>
                <c:pt idx="29">
                  <c:v>-0.28710000000000002</c:v>
                </c:pt>
                <c:pt idx="30">
                  <c:v>-0.36082999999999998</c:v>
                </c:pt>
                <c:pt idx="31">
                  <c:v>-0.43045</c:v>
                </c:pt>
                <c:pt idx="32">
                  <c:v>-0.48430000000000001</c:v>
                </c:pt>
                <c:pt idx="33">
                  <c:v>-0.50534000000000001</c:v>
                </c:pt>
                <c:pt idx="34">
                  <c:v>-0.48960999999999999</c:v>
                </c:pt>
                <c:pt idx="35">
                  <c:v>-0.44113000000000002</c:v>
                </c:pt>
                <c:pt idx="36">
                  <c:v>-0.38022</c:v>
                </c:pt>
                <c:pt idx="37">
                  <c:v>-0.30381999999999998</c:v>
                </c:pt>
                <c:pt idx="38">
                  <c:v>-0.19775999999999999</c:v>
                </c:pt>
                <c:pt idx="39">
                  <c:v>-7.9740000000000005E-2</c:v>
                </c:pt>
                <c:pt idx="40">
                  <c:v>4.9930000000000002E-2</c:v>
                </c:pt>
                <c:pt idx="41">
                  <c:v>0.19075</c:v>
                </c:pt>
                <c:pt idx="42">
                  <c:v>0.33789999999999998</c:v>
                </c:pt>
                <c:pt idx="43">
                  <c:v>0.49187999999999998</c:v>
                </c:pt>
                <c:pt idx="44">
                  <c:v>0.62824000000000002</c:v>
                </c:pt>
                <c:pt idx="45">
                  <c:v>0.74070999999999998</c:v>
                </c:pt>
                <c:pt idx="46">
                  <c:v>0.83289000000000002</c:v>
                </c:pt>
                <c:pt idx="47">
                  <c:v>0.90634999999999999</c:v>
                </c:pt>
                <c:pt idx="48">
                  <c:v>0.96004999999999996</c:v>
                </c:pt>
                <c:pt idx="49">
                  <c:v>0.98329</c:v>
                </c:pt>
                <c:pt idx="50">
                  <c:v>0.97252000000000005</c:v>
                </c:pt>
                <c:pt idx="51">
                  <c:v>0.93123999999999996</c:v>
                </c:pt>
                <c:pt idx="52">
                  <c:v>0.88100000000000001</c:v>
                </c:pt>
                <c:pt idx="53">
                  <c:v>0.81501000000000001</c:v>
                </c:pt>
                <c:pt idx="54">
                  <c:v>0.74660000000000004</c:v>
                </c:pt>
                <c:pt idx="55">
                  <c:v>0.67950999999999995</c:v>
                </c:pt>
                <c:pt idx="56">
                  <c:v>0.62263999999999997</c:v>
                </c:pt>
                <c:pt idx="57">
                  <c:v>0.60031999999999996</c:v>
                </c:pt>
                <c:pt idx="58">
                  <c:v>0.60026000000000002</c:v>
                </c:pt>
                <c:pt idx="59">
                  <c:v>0.63627999999999996</c:v>
                </c:pt>
                <c:pt idx="60">
                  <c:v>0.71394000000000002</c:v>
                </c:pt>
                <c:pt idx="61">
                  <c:v>0.82074999999999998</c:v>
                </c:pt>
                <c:pt idx="62">
                  <c:v>0.95886000000000005</c:v>
                </c:pt>
                <c:pt idx="63">
                  <c:v>1.12209</c:v>
                </c:pt>
                <c:pt idx="64">
                  <c:v>1.2848200000000001</c:v>
                </c:pt>
                <c:pt idx="65">
                  <c:v>1.43696</c:v>
                </c:pt>
                <c:pt idx="66">
                  <c:v>1.5783700000000001</c:v>
                </c:pt>
                <c:pt idx="67">
                  <c:v>1.70167</c:v>
                </c:pt>
                <c:pt idx="68">
                  <c:v>1.8062800000000001</c:v>
                </c:pt>
                <c:pt idx="69">
                  <c:v>1.8937999999999999</c:v>
                </c:pt>
                <c:pt idx="70">
                  <c:v>1.9721200000000001</c:v>
                </c:pt>
                <c:pt idx="71">
                  <c:v>2.0411600000000001</c:v>
                </c:pt>
                <c:pt idx="72">
                  <c:v>2.0973899999999999</c:v>
                </c:pt>
                <c:pt idx="73">
                  <c:v>2.13802</c:v>
                </c:pt>
                <c:pt idx="74">
                  <c:v>2.1689500000000002</c:v>
                </c:pt>
                <c:pt idx="75">
                  <c:v>2.1897000000000002</c:v>
                </c:pt>
                <c:pt idx="76">
                  <c:v>2.20669</c:v>
                </c:pt>
                <c:pt idx="77">
                  <c:v>2.2214100000000001</c:v>
                </c:pt>
                <c:pt idx="78">
                  <c:v>2.22682</c:v>
                </c:pt>
                <c:pt idx="79">
                  <c:v>2.2264599999999999</c:v>
                </c:pt>
                <c:pt idx="80">
                  <c:v>2.2210700000000001</c:v>
                </c:pt>
                <c:pt idx="81">
                  <c:v>2.2116899999999999</c:v>
                </c:pt>
                <c:pt idx="82">
                  <c:v>2.20044</c:v>
                </c:pt>
                <c:pt idx="83">
                  <c:v>2.1920899999999999</c:v>
                </c:pt>
                <c:pt idx="84">
                  <c:v>2.1858399999999998</c:v>
                </c:pt>
                <c:pt idx="85">
                  <c:v>2.1829000000000001</c:v>
                </c:pt>
                <c:pt idx="86">
                  <c:v>2.18567</c:v>
                </c:pt>
                <c:pt idx="87">
                  <c:v>2.1917800000000001</c:v>
                </c:pt>
                <c:pt idx="88">
                  <c:v>2.19733</c:v>
                </c:pt>
                <c:pt idx="89">
                  <c:v>2.2036699999999998</c:v>
                </c:pt>
                <c:pt idx="90">
                  <c:v>2.2077599999999999</c:v>
                </c:pt>
                <c:pt idx="91">
                  <c:v>2.2113900000000002</c:v>
                </c:pt>
                <c:pt idx="92">
                  <c:v>2.2178399999999998</c:v>
                </c:pt>
                <c:pt idx="93">
                  <c:v>2.2206999999999999</c:v>
                </c:pt>
                <c:pt idx="94">
                  <c:v>2.22106</c:v>
                </c:pt>
                <c:pt idx="95">
                  <c:v>2.22458</c:v>
                </c:pt>
                <c:pt idx="96">
                  <c:v>2.22587</c:v>
                </c:pt>
                <c:pt idx="97">
                  <c:v>2.2274400000000001</c:v>
                </c:pt>
                <c:pt idx="98">
                  <c:v>2.23278</c:v>
                </c:pt>
                <c:pt idx="99">
                  <c:v>2.2397399999999998</c:v>
                </c:pt>
                <c:pt idx="100">
                  <c:v>2.2397399999999998</c:v>
                </c:pt>
              </c:numCache>
            </c:numRef>
          </c:val>
          <c:smooth val="0"/>
        </c:ser>
        <c:ser>
          <c:idx val="0"/>
          <c:order val="1"/>
          <c:tx>
            <c:strRef>
              <c:f>'Budgetmallar dubbla spalter'!$C$19</c:f>
              <c:strCache>
                <c:ptCount val="1"/>
                <c:pt idx="0">
                  <c:v>Ett längre arbetsliv</c:v>
                </c:pt>
              </c:strCache>
            </c:strRef>
          </c:tx>
          <c:spPr>
            <a:ln w="254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c:v>2100</c:v>
                </c:pt>
              </c:numCache>
            </c:numRef>
          </c:cat>
          <c:val>
            <c:numRef>
              <c:f>'Budgetmallar dubbla spalter'!$C$20:$C$120</c:f>
              <c:numCache>
                <c:formatCode>General</c:formatCode>
                <c:ptCount val="101"/>
                <c:pt idx="0">
                  <c:v>4.6501200000000003</c:v>
                </c:pt>
                <c:pt idx="1">
                  <c:v>2.41831</c:v>
                </c:pt>
                <c:pt idx="2">
                  <c:v>-0.29733999999999999</c:v>
                </c:pt>
                <c:pt idx="3">
                  <c:v>-0.96453</c:v>
                </c:pt>
                <c:pt idx="4">
                  <c:v>0.39290000000000003</c:v>
                </c:pt>
                <c:pt idx="5">
                  <c:v>1.58613</c:v>
                </c:pt>
                <c:pt idx="6">
                  <c:v>1.88967</c:v>
                </c:pt>
                <c:pt idx="7">
                  <c:v>3.0250900000000001</c:v>
                </c:pt>
                <c:pt idx="8">
                  <c:v>1.3627199999999999</c:v>
                </c:pt>
                <c:pt idx="9">
                  <c:v>-1.8668400000000001</c:v>
                </c:pt>
                <c:pt idx="10">
                  <c:v>-0.8115</c:v>
                </c:pt>
                <c:pt idx="11">
                  <c:v>-0.95040000000000002</c:v>
                </c:pt>
                <c:pt idx="12">
                  <c:v>-1.8619600000000001</c:v>
                </c:pt>
                <c:pt idx="13">
                  <c:v>-2.5219900000000002</c:v>
                </c:pt>
                <c:pt idx="14">
                  <c:v>-2.28363</c:v>
                </c:pt>
                <c:pt idx="15">
                  <c:v>-1.24146</c:v>
                </c:pt>
                <c:pt idx="16">
                  <c:v>-0.66378999999999999</c:v>
                </c:pt>
                <c:pt idx="17">
                  <c:v>-0.22585</c:v>
                </c:pt>
                <c:pt idx="18">
                  <c:v>0.28804000000000002</c:v>
                </c:pt>
                <c:pt idx="19">
                  <c:v>0.48238999999999999</c:v>
                </c:pt>
                <c:pt idx="20">
                  <c:v>0.50727999999999995</c:v>
                </c:pt>
                <c:pt idx="21">
                  <c:v>0.55544000000000004</c:v>
                </c:pt>
                <c:pt idx="22">
                  <c:v>0.56894999999999996</c:v>
                </c:pt>
                <c:pt idx="23">
                  <c:v>0.58794999999999997</c:v>
                </c:pt>
                <c:pt idx="24">
                  <c:v>0.60372000000000003</c:v>
                </c:pt>
                <c:pt idx="25">
                  <c:v>0.63783000000000001</c:v>
                </c:pt>
                <c:pt idx="26">
                  <c:v>0.68928999999999996</c:v>
                </c:pt>
                <c:pt idx="27">
                  <c:v>0.74741000000000002</c:v>
                </c:pt>
                <c:pt idx="28">
                  <c:v>0.82286000000000004</c:v>
                </c:pt>
                <c:pt idx="29">
                  <c:v>0.78625</c:v>
                </c:pt>
                <c:pt idx="30">
                  <c:v>0.74602999999999997</c:v>
                </c:pt>
                <c:pt idx="31">
                  <c:v>0.71045999999999998</c:v>
                </c:pt>
                <c:pt idx="32">
                  <c:v>0.68796000000000002</c:v>
                </c:pt>
                <c:pt idx="33">
                  <c:v>0.69837000000000005</c:v>
                </c:pt>
                <c:pt idx="34">
                  <c:v>0.73895999999999995</c:v>
                </c:pt>
                <c:pt idx="35">
                  <c:v>0.80766000000000004</c:v>
                </c:pt>
                <c:pt idx="36">
                  <c:v>0.89337999999999995</c:v>
                </c:pt>
                <c:pt idx="37">
                  <c:v>0.99343999999999999</c:v>
                </c:pt>
                <c:pt idx="38">
                  <c:v>1.1182399999999999</c:v>
                </c:pt>
                <c:pt idx="39">
                  <c:v>1.25217</c:v>
                </c:pt>
                <c:pt idx="40">
                  <c:v>1.3928700000000001</c:v>
                </c:pt>
                <c:pt idx="41">
                  <c:v>1.5497300000000001</c:v>
                </c:pt>
                <c:pt idx="42">
                  <c:v>1.7084699999999999</c:v>
                </c:pt>
                <c:pt idx="43">
                  <c:v>1.87086</c:v>
                </c:pt>
                <c:pt idx="44">
                  <c:v>2.0146099999999998</c:v>
                </c:pt>
                <c:pt idx="45">
                  <c:v>2.1388099999999999</c:v>
                </c:pt>
                <c:pt idx="46">
                  <c:v>2.2450000000000001</c:v>
                </c:pt>
                <c:pt idx="47">
                  <c:v>2.3285999999999998</c:v>
                </c:pt>
                <c:pt idx="48">
                  <c:v>2.3948800000000001</c:v>
                </c:pt>
                <c:pt idx="49">
                  <c:v>2.4310800000000001</c:v>
                </c:pt>
                <c:pt idx="50">
                  <c:v>2.4345500000000002</c:v>
                </c:pt>
                <c:pt idx="51">
                  <c:v>2.4164599999999998</c:v>
                </c:pt>
                <c:pt idx="52">
                  <c:v>2.3887</c:v>
                </c:pt>
                <c:pt idx="53">
                  <c:v>2.3462900000000002</c:v>
                </c:pt>
                <c:pt idx="54">
                  <c:v>2.2930199999999998</c:v>
                </c:pt>
                <c:pt idx="55">
                  <c:v>2.2466300000000001</c:v>
                </c:pt>
                <c:pt idx="56">
                  <c:v>2.21326</c:v>
                </c:pt>
                <c:pt idx="57">
                  <c:v>2.20167</c:v>
                </c:pt>
                <c:pt idx="58">
                  <c:v>2.21759</c:v>
                </c:pt>
                <c:pt idx="59">
                  <c:v>2.2718400000000001</c:v>
                </c:pt>
                <c:pt idx="60">
                  <c:v>2.3579599999999998</c:v>
                </c:pt>
                <c:pt idx="61">
                  <c:v>2.47357</c:v>
                </c:pt>
                <c:pt idx="62">
                  <c:v>2.6189</c:v>
                </c:pt>
                <c:pt idx="63">
                  <c:v>2.7841999999999998</c:v>
                </c:pt>
                <c:pt idx="64">
                  <c:v>2.9462899999999999</c:v>
                </c:pt>
                <c:pt idx="65">
                  <c:v>3.10493</c:v>
                </c:pt>
                <c:pt idx="66">
                  <c:v>3.2585600000000001</c:v>
                </c:pt>
                <c:pt idx="67">
                  <c:v>3.3956400000000002</c:v>
                </c:pt>
                <c:pt idx="68">
                  <c:v>3.5186099999999998</c:v>
                </c:pt>
                <c:pt idx="69">
                  <c:v>3.6265900000000002</c:v>
                </c:pt>
                <c:pt idx="70">
                  <c:v>3.7245499999999998</c:v>
                </c:pt>
                <c:pt idx="71">
                  <c:v>3.8144399999999998</c:v>
                </c:pt>
                <c:pt idx="72">
                  <c:v>3.8919100000000002</c:v>
                </c:pt>
                <c:pt idx="73">
                  <c:v>3.9644300000000001</c:v>
                </c:pt>
                <c:pt idx="74">
                  <c:v>4.0266000000000002</c:v>
                </c:pt>
                <c:pt idx="75">
                  <c:v>4.0830099999999998</c:v>
                </c:pt>
                <c:pt idx="76">
                  <c:v>4.1335499999999996</c:v>
                </c:pt>
                <c:pt idx="77">
                  <c:v>4.1773400000000001</c:v>
                </c:pt>
                <c:pt idx="78">
                  <c:v>4.2133599999999998</c:v>
                </c:pt>
                <c:pt idx="79">
                  <c:v>4.2445500000000003</c:v>
                </c:pt>
                <c:pt idx="80">
                  <c:v>4.2712399999999997</c:v>
                </c:pt>
                <c:pt idx="81">
                  <c:v>4.2968099999999998</c:v>
                </c:pt>
                <c:pt idx="82">
                  <c:v>4.3202100000000003</c:v>
                </c:pt>
                <c:pt idx="83">
                  <c:v>4.3427300000000004</c:v>
                </c:pt>
                <c:pt idx="84">
                  <c:v>4.3633199999999999</c:v>
                </c:pt>
                <c:pt idx="85">
                  <c:v>4.3925200000000002</c:v>
                </c:pt>
                <c:pt idx="86">
                  <c:v>4.4221700000000004</c:v>
                </c:pt>
                <c:pt idx="87">
                  <c:v>4.4478299999999997</c:v>
                </c:pt>
                <c:pt idx="88">
                  <c:v>4.4799600000000002</c:v>
                </c:pt>
                <c:pt idx="89">
                  <c:v>4.5123300000000004</c:v>
                </c:pt>
                <c:pt idx="90">
                  <c:v>4.5375100000000002</c:v>
                </c:pt>
                <c:pt idx="91">
                  <c:v>4.5616099999999999</c:v>
                </c:pt>
                <c:pt idx="92">
                  <c:v>4.5863800000000001</c:v>
                </c:pt>
                <c:pt idx="93">
                  <c:v>4.6114300000000004</c:v>
                </c:pt>
                <c:pt idx="94">
                  <c:v>4.6323800000000004</c:v>
                </c:pt>
                <c:pt idx="95">
                  <c:v>4.6576399999999998</c:v>
                </c:pt>
                <c:pt idx="96">
                  <c:v>4.6824500000000002</c:v>
                </c:pt>
                <c:pt idx="97">
                  <c:v>4.7032800000000003</c:v>
                </c:pt>
                <c:pt idx="98">
                  <c:v>4.734</c:v>
                </c:pt>
                <c:pt idx="99">
                  <c:v>4.76999</c:v>
                </c:pt>
                <c:pt idx="100">
                  <c:v>4.76999</c:v>
                </c:pt>
              </c:numCache>
            </c:numRef>
          </c:val>
          <c:smooth val="0"/>
        </c:ser>
        <c:dLbls>
          <c:showLegendKey val="0"/>
          <c:showVal val="0"/>
          <c:showCatName val="0"/>
          <c:showSerName val="0"/>
          <c:showPercent val="0"/>
          <c:showBubbleSize val="0"/>
        </c:dLbls>
        <c:marker val="1"/>
        <c:smooth val="0"/>
        <c:axId val="205956992"/>
        <c:axId val="205958528"/>
      </c:lineChart>
      <c:catAx>
        <c:axId val="205956992"/>
        <c:scaling>
          <c:orientation val="minMax"/>
        </c:scaling>
        <c:delete val="0"/>
        <c:axPos val="b"/>
        <c:numFmt formatCode="0"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205958528"/>
        <c:crossesAt val="-4"/>
        <c:auto val="1"/>
        <c:lblAlgn val="ctr"/>
        <c:lblOffset val="100"/>
        <c:tickLblSkip val="10"/>
        <c:tickMarkSkip val="10"/>
        <c:noMultiLvlLbl val="1"/>
      </c:catAx>
      <c:valAx>
        <c:axId val="205958528"/>
        <c:scaling>
          <c:orientation val="minMax"/>
        </c:scaling>
        <c:delete val="0"/>
        <c:axPos val="l"/>
        <c:majorGridlines>
          <c:spPr>
            <a:ln>
              <a:solidFill>
                <a:srgbClr val="FFFFFF">
                  <a:lumMod val="65000"/>
                </a:srgbClr>
              </a:solidFill>
            </a:ln>
          </c:spPr>
        </c:majorGridlines>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5956992"/>
        <c:crossesAt val="1"/>
        <c:crossBetween val="midCat"/>
      </c:valAx>
      <c:spPr>
        <a:noFill/>
        <a:ln w="3175">
          <a:solidFill>
            <a:srgbClr val="000000"/>
          </a:solidFill>
          <a:prstDash val="solid"/>
        </a:ln>
      </c:spPr>
    </c:plotArea>
    <c:legend>
      <c:legendPos val="b"/>
      <c:layout>
        <c:manualLayout>
          <c:xMode val="edge"/>
          <c:yMode val="edge"/>
          <c:x val="5.6286298568507157E-2"/>
          <c:y val="6.1445362718089994E-2"/>
          <c:w val="0.88952351738241309"/>
          <c:h val="8.3477043158861342E-2"/>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2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1"/>
          <c:order val="0"/>
          <c:tx>
            <c:strRef>
              <c:f>'Budgetmallar dubbla spalter'!$B$19</c:f>
              <c:strCache>
                <c:ptCount val="1"/>
                <c:pt idx="0">
                  <c:v>Oförändrat beteende</c:v>
                </c:pt>
              </c:strCache>
            </c:strRef>
          </c:tx>
          <c:spPr>
            <a:ln w="12700">
              <a:solidFill>
                <a:srgbClr val="000000"/>
              </a:solidFill>
              <a:prstDash val="solid"/>
            </a:ln>
          </c:spPr>
          <c:marker>
            <c:symbol val="none"/>
          </c:marker>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c:v>2100</c:v>
                </c:pt>
              </c:numCache>
            </c:numRef>
          </c:cat>
          <c:val>
            <c:numRef>
              <c:f>'Budgetmallar dubbla spalter'!$B$20:$B$120</c:f>
              <c:numCache>
                <c:formatCode>General</c:formatCode>
                <c:ptCount val="101"/>
                <c:pt idx="0">
                  <c:v>4.6501200000000003</c:v>
                </c:pt>
                <c:pt idx="1">
                  <c:v>2.41831</c:v>
                </c:pt>
                <c:pt idx="2">
                  <c:v>-0.29733999999999999</c:v>
                </c:pt>
                <c:pt idx="3">
                  <c:v>-0.96453</c:v>
                </c:pt>
                <c:pt idx="4">
                  <c:v>0.39290000000000003</c:v>
                </c:pt>
                <c:pt idx="5">
                  <c:v>1.58613</c:v>
                </c:pt>
                <c:pt idx="6">
                  <c:v>1.88967</c:v>
                </c:pt>
                <c:pt idx="7">
                  <c:v>3.0250900000000001</c:v>
                </c:pt>
                <c:pt idx="8">
                  <c:v>1.3627199999999999</c:v>
                </c:pt>
                <c:pt idx="9">
                  <c:v>-1.8668400000000001</c:v>
                </c:pt>
                <c:pt idx="10">
                  <c:v>-0.8115</c:v>
                </c:pt>
                <c:pt idx="11">
                  <c:v>-0.95040000000000002</c:v>
                </c:pt>
                <c:pt idx="12">
                  <c:v>-1.8619600000000001</c:v>
                </c:pt>
                <c:pt idx="13">
                  <c:v>-2.5219900000000002</c:v>
                </c:pt>
                <c:pt idx="14">
                  <c:v>-2.28363</c:v>
                </c:pt>
                <c:pt idx="15">
                  <c:v>-1.24146</c:v>
                </c:pt>
                <c:pt idx="16">
                  <c:v>-0.66378999999999999</c:v>
                </c:pt>
                <c:pt idx="17">
                  <c:v>-0.22585</c:v>
                </c:pt>
                <c:pt idx="18">
                  <c:v>0.28804000000000002</c:v>
                </c:pt>
                <c:pt idx="19">
                  <c:v>0.38574000000000003</c:v>
                </c:pt>
                <c:pt idx="20">
                  <c:v>0.31435999999999997</c:v>
                </c:pt>
                <c:pt idx="21">
                  <c:v>0.25768999999999997</c:v>
                </c:pt>
                <c:pt idx="22">
                  <c:v>0.16621</c:v>
                </c:pt>
                <c:pt idx="23">
                  <c:v>7.739E-2</c:v>
                </c:pt>
                <c:pt idx="24">
                  <c:v>-9.2599999999999991E-3</c:v>
                </c:pt>
                <c:pt idx="25">
                  <c:v>-7.9119999999999996E-2</c:v>
                </c:pt>
                <c:pt idx="26">
                  <c:v>-0.14052999999999999</c:v>
                </c:pt>
                <c:pt idx="27">
                  <c:v>-0.1905</c:v>
                </c:pt>
                <c:pt idx="28">
                  <c:v>-0.21992</c:v>
                </c:pt>
                <c:pt idx="29">
                  <c:v>-0.28710000000000002</c:v>
                </c:pt>
                <c:pt idx="30">
                  <c:v>-0.36082999999999998</c:v>
                </c:pt>
                <c:pt idx="31">
                  <c:v>-0.43045</c:v>
                </c:pt>
                <c:pt idx="32">
                  <c:v>-0.48430000000000001</c:v>
                </c:pt>
                <c:pt idx="33">
                  <c:v>-0.50534000000000001</c:v>
                </c:pt>
                <c:pt idx="34">
                  <c:v>-0.48960999999999999</c:v>
                </c:pt>
                <c:pt idx="35">
                  <c:v>-0.44113000000000002</c:v>
                </c:pt>
                <c:pt idx="36">
                  <c:v>-0.38022</c:v>
                </c:pt>
                <c:pt idx="37">
                  <c:v>-0.30381999999999998</c:v>
                </c:pt>
                <c:pt idx="38">
                  <c:v>-0.19775999999999999</c:v>
                </c:pt>
                <c:pt idx="39">
                  <c:v>-7.9740000000000005E-2</c:v>
                </c:pt>
                <c:pt idx="40">
                  <c:v>4.9930000000000002E-2</c:v>
                </c:pt>
                <c:pt idx="41">
                  <c:v>0.19075</c:v>
                </c:pt>
                <c:pt idx="42">
                  <c:v>0.33789999999999998</c:v>
                </c:pt>
                <c:pt idx="43">
                  <c:v>0.49187999999999998</c:v>
                </c:pt>
                <c:pt idx="44">
                  <c:v>0.62824000000000002</c:v>
                </c:pt>
                <c:pt idx="45">
                  <c:v>0.74070999999999998</c:v>
                </c:pt>
                <c:pt idx="46">
                  <c:v>0.83289000000000002</c:v>
                </c:pt>
                <c:pt idx="47">
                  <c:v>0.90634999999999999</c:v>
                </c:pt>
                <c:pt idx="48">
                  <c:v>0.96004999999999996</c:v>
                </c:pt>
                <c:pt idx="49">
                  <c:v>0.98329</c:v>
                </c:pt>
                <c:pt idx="50">
                  <c:v>0.97252000000000005</c:v>
                </c:pt>
                <c:pt idx="51">
                  <c:v>0.93123999999999996</c:v>
                </c:pt>
                <c:pt idx="52">
                  <c:v>0.88100000000000001</c:v>
                </c:pt>
                <c:pt idx="53">
                  <c:v>0.81501000000000001</c:v>
                </c:pt>
                <c:pt idx="54">
                  <c:v>0.74660000000000004</c:v>
                </c:pt>
                <c:pt idx="55">
                  <c:v>0.67950999999999995</c:v>
                </c:pt>
                <c:pt idx="56">
                  <c:v>0.62263999999999997</c:v>
                </c:pt>
                <c:pt idx="57">
                  <c:v>0.60031999999999996</c:v>
                </c:pt>
                <c:pt idx="58">
                  <c:v>0.60026000000000002</c:v>
                </c:pt>
                <c:pt idx="59">
                  <c:v>0.63627999999999996</c:v>
                </c:pt>
                <c:pt idx="60">
                  <c:v>0.71394000000000002</c:v>
                </c:pt>
                <c:pt idx="61">
                  <c:v>0.82074999999999998</c:v>
                </c:pt>
                <c:pt idx="62">
                  <c:v>0.95886000000000005</c:v>
                </c:pt>
                <c:pt idx="63">
                  <c:v>1.12209</c:v>
                </c:pt>
                <c:pt idx="64">
                  <c:v>1.2848200000000001</c:v>
                </c:pt>
                <c:pt idx="65">
                  <c:v>1.43696</c:v>
                </c:pt>
                <c:pt idx="66">
                  <c:v>1.5783700000000001</c:v>
                </c:pt>
                <c:pt idx="67">
                  <c:v>1.70167</c:v>
                </c:pt>
                <c:pt idx="68">
                  <c:v>1.8062800000000001</c:v>
                </c:pt>
                <c:pt idx="69">
                  <c:v>1.8937999999999999</c:v>
                </c:pt>
                <c:pt idx="70">
                  <c:v>1.9721200000000001</c:v>
                </c:pt>
                <c:pt idx="71">
                  <c:v>2.0411600000000001</c:v>
                </c:pt>
                <c:pt idx="72">
                  <c:v>2.0973899999999999</c:v>
                </c:pt>
                <c:pt idx="73">
                  <c:v>2.13802</c:v>
                </c:pt>
                <c:pt idx="74">
                  <c:v>2.1689500000000002</c:v>
                </c:pt>
                <c:pt idx="75">
                  <c:v>2.1897000000000002</c:v>
                </c:pt>
                <c:pt idx="76">
                  <c:v>2.20669</c:v>
                </c:pt>
                <c:pt idx="77">
                  <c:v>2.2214100000000001</c:v>
                </c:pt>
                <c:pt idx="78">
                  <c:v>2.22682</c:v>
                </c:pt>
                <c:pt idx="79">
                  <c:v>2.2264599999999999</c:v>
                </c:pt>
                <c:pt idx="80">
                  <c:v>2.2210700000000001</c:v>
                </c:pt>
                <c:pt idx="81">
                  <c:v>2.2116899999999999</c:v>
                </c:pt>
                <c:pt idx="82">
                  <c:v>2.20044</c:v>
                </c:pt>
                <c:pt idx="83">
                  <c:v>2.1920899999999999</c:v>
                </c:pt>
                <c:pt idx="84">
                  <c:v>2.1858399999999998</c:v>
                </c:pt>
                <c:pt idx="85">
                  <c:v>2.1829000000000001</c:v>
                </c:pt>
                <c:pt idx="86">
                  <c:v>2.18567</c:v>
                </c:pt>
                <c:pt idx="87">
                  <c:v>2.1917800000000001</c:v>
                </c:pt>
                <c:pt idx="88">
                  <c:v>2.19733</c:v>
                </c:pt>
                <c:pt idx="89">
                  <c:v>2.2036699999999998</c:v>
                </c:pt>
                <c:pt idx="90">
                  <c:v>2.2077599999999999</c:v>
                </c:pt>
                <c:pt idx="91">
                  <c:v>2.2113900000000002</c:v>
                </c:pt>
                <c:pt idx="92">
                  <c:v>2.2178399999999998</c:v>
                </c:pt>
                <c:pt idx="93">
                  <c:v>2.2206999999999999</c:v>
                </c:pt>
                <c:pt idx="94">
                  <c:v>2.22106</c:v>
                </c:pt>
                <c:pt idx="95">
                  <c:v>2.22458</c:v>
                </c:pt>
                <c:pt idx="96">
                  <c:v>2.22587</c:v>
                </c:pt>
                <c:pt idx="97">
                  <c:v>2.2274400000000001</c:v>
                </c:pt>
                <c:pt idx="98">
                  <c:v>2.23278</c:v>
                </c:pt>
                <c:pt idx="99">
                  <c:v>2.2397399999999998</c:v>
                </c:pt>
                <c:pt idx="100">
                  <c:v>2.2397399999999998</c:v>
                </c:pt>
              </c:numCache>
            </c:numRef>
          </c:val>
          <c:smooth val="0"/>
        </c:ser>
        <c:ser>
          <c:idx val="0"/>
          <c:order val="1"/>
          <c:tx>
            <c:strRef>
              <c:f>'Budgetmallar dubbla spalter'!$C$19</c:f>
              <c:strCache>
                <c:ptCount val="1"/>
                <c:pt idx="0">
                  <c:v>Förbättrad integration</c:v>
                </c:pt>
              </c:strCache>
            </c:strRef>
          </c:tx>
          <c:spPr>
            <a:ln w="254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c:v>2100</c:v>
                </c:pt>
              </c:numCache>
            </c:numRef>
          </c:cat>
          <c:val>
            <c:numRef>
              <c:f>'Budgetmallar dubbla spalter'!$C$20:$C$120</c:f>
              <c:numCache>
                <c:formatCode>General</c:formatCode>
                <c:ptCount val="101"/>
                <c:pt idx="0">
                  <c:v>4.6501200000000003</c:v>
                </c:pt>
                <c:pt idx="1">
                  <c:v>2.41831</c:v>
                </c:pt>
                <c:pt idx="2">
                  <c:v>-0.29733999999999999</c:v>
                </c:pt>
                <c:pt idx="3">
                  <c:v>-0.96453</c:v>
                </c:pt>
                <c:pt idx="4">
                  <c:v>0.39290000000000003</c:v>
                </c:pt>
                <c:pt idx="5">
                  <c:v>1.58613</c:v>
                </c:pt>
                <c:pt idx="6">
                  <c:v>1.88967</c:v>
                </c:pt>
                <c:pt idx="7">
                  <c:v>3.0250900000000001</c:v>
                </c:pt>
                <c:pt idx="8">
                  <c:v>1.3627199999999999</c:v>
                </c:pt>
                <c:pt idx="9">
                  <c:v>-1.8668400000000001</c:v>
                </c:pt>
                <c:pt idx="10">
                  <c:v>-0.8115</c:v>
                </c:pt>
                <c:pt idx="11">
                  <c:v>-0.95040000000000002</c:v>
                </c:pt>
                <c:pt idx="12">
                  <c:v>-1.8619600000000001</c:v>
                </c:pt>
                <c:pt idx="13">
                  <c:v>-2.5219900000000002</c:v>
                </c:pt>
                <c:pt idx="14">
                  <c:v>-2.28363</c:v>
                </c:pt>
                <c:pt idx="15">
                  <c:v>-1.24146</c:v>
                </c:pt>
                <c:pt idx="16">
                  <c:v>-0.66378999999999999</c:v>
                </c:pt>
                <c:pt idx="17">
                  <c:v>-0.22585</c:v>
                </c:pt>
                <c:pt idx="18">
                  <c:v>0.28804000000000002</c:v>
                </c:pt>
                <c:pt idx="19">
                  <c:v>0.45416000000000001</c:v>
                </c:pt>
                <c:pt idx="20">
                  <c:v>0.45397999999999999</c:v>
                </c:pt>
                <c:pt idx="21">
                  <c:v>0.47323999999999999</c:v>
                </c:pt>
                <c:pt idx="22">
                  <c:v>0.45545000000000002</c:v>
                </c:pt>
                <c:pt idx="23">
                  <c:v>0.44267000000000001</c:v>
                </c:pt>
                <c:pt idx="24">
                  <c:v>0.43328</c:v>
                </c:pt>
                <c:pt idx="25">
                  <c:v>0.43791000000000002</c:v>
                </c:pt>
                <c:pt idx="26">
                  <c:v>0.45943000000000001</c:v>
                </c:pt>
                <c:pt idx="27">
                  <c:v>0.49270000000000003</c:v>
                </c:pt>
                <c:pt idx="28">
                  <c:v>0.53502000000000005</c:v>
                </c:pt>
                <c:pt idx="29">
                  <c:v>0.46973999999999999</c:v>
                </c:pt>
                <c:pt idx="30">
                  <c:v>0.40188000000000001</c:v>
                </c:pt>
                <c:pt idx="31">
                  <c:v>0.33523999999999998</c:v>
                </c:pt>
                <c:pt idx="32">
                  <c:v>0.28588999999999998</c:v>
                </c:pt>
                <c:pt idx="33">
                  <c:v>0.26645000000000002</c:v>
                </c:pt>
                <c:pt idx="34">
                  <c:v>0.28050999999999998</c:v>
                </c:pt>
                <c:pt idx="35">
                  <c:v>0.32246999999999998</c:v>
                </c:pt>
                <c:pt idx="36">
                  <c:v>0.38536999999999999</c:v>
                </c:pt>
                <c:pt idx="37">
                  <c:v>0.46417999999999998</c:v>
                </c:pt>
                <c:pt idx="38">
                  <c:v>0.55959999999999999</c:v>
                </c:pt>
                <c:pt idx="39">
                  <c:v>0.66539999999999999</c:v>
                </c:pt>
                <c:pt idx="40">
                  <c:v>0.78517999999999999</c:v>
                </c:pt>
                <c:pt idx="41">
                  <c:v>0.91879999999999995</c:v>
                </c:pt>
                <c:pt idx="42">
                  <c:v>1.05688</c:v>
                </c:pt>
                <c:pt idx="43">
                  <c:v>1.1991799999999999</c:v>
                </c:pt>
                <c:pt idx="44">
                  <c:v>1.32233</c:v>
                </c:pt>
                <c:pt idx="45">
                  <c:v>1.4205300000000001</c:v>
                </c:pt>
                <c:pt idx="46">
                  <c:v>1.5029300000000001</c:v>
                </c:pt>
                <c:pt idx="47">
                  <c:v>1.56765</c:v>
                </c:pt>
                <c:pt idx="48">
                  <c:v>1.6081399999999999</c:v>
                </c:pt>
                <c:pt idx="49">
                  <c:v>1.6207800000000001</c:v>
                </c:pt>
                <c:pt idx="50">
                  <c:v>1.6032500000000001</c:v>
                </c:pt>
                <c:pt idx="51">
                  <c:v>1.55589</c:v>
                </c:pt>
                <c:pt idx="52">
                  <c:v>1.4987900000000001</c:v>
                </c:pt>
                <c:pt idx="53">
                  <c:v>1.4265399999999999</c:v>
                </c:pt>
                <c:pt idx="54">
                  <c:v>1.3538399999999999</c:v>
                </c:pt>
                <c:pt idx="55">
                  <c:v>1.28504</c:v>
                </c:pt>
                <c:pt idx="56">
                  <c:v>1.2244699999999999</c:v>
                </c:pt>
                <c:pt idx="57">
                  <c:v>1.1925300000000001</c:v>
                </c:pt>
                <c:pt idx="58">
                  <c:v>1.18327</c:v>
                </c:pt>
                <c:pt idx="59">
                  <c:v>1.2172499999999999</c:v>
                </c:pt>
                <c:pt idx="60">
                  <c:v>1.29342</c:v>
                </c:pt>
                <c:pt idx="61">
                  <c:v>1.39297</c:v>
                </c:pt>
                <c:pt idx="62">
                  <c:v>1.51983</c:v>
                </c:pt>
                <c:pt idx="63">
                  <c:v>1.67134</c:v>
                </c:pt>
                <c:pt idx="64">
                  <c:v>1.82168</c:v>
                </c:pt>
                <c:pt idx="65">
                  <c:v>1.96326</c:v>
                </c:pt>
                <c:pt idx="66">
                  <c:v>2.1024400000000001</c:v>
                </c:pt>
                <c:pt idx="67">
                  <c:v>2.2245300000000001</c:v>
                </c:pt>
                <c:pt idx="68">
                  <c:v>2.3271999999999999</c:v>
                </c:pt>
                <c:pt idx="69">
                  <c:v>2.41553</c:v>
                </c:pt>
                <c:pt idx="70">
                  <c:v>2.4922499999999999</c:v>
                </c:pt>
                <c:pt idx="71">
                  <c:v>2.5535399999999999</c:v>
                </c:pt>
                <c:pt idx="72">
                  <c:v>2.6028500000000001</c:v>
                </c:pt>
                <c:pt idx="73">
                  <c:v>2.6423199999999998</c:v>
                </c:pt>
                <c:pt idx="74">
                  <c:v>2.66947</c:v>
                </c:pt>
                <c:pt idx="75">
                  <c:v>2.6851799999999999</c:v>
                </c:pt>
                <c:pt idx="76">
                  <c:v>2.6989800000000002</c:v>
                </c:pt>
                <c:pt idx="77">
                  <c:v>2.7113100000000001</c:v>
                </c:pt>
                <c:pt idx="78">
                  <c:v>2.7143199999999998</c:v>
                </c:pt>
                <c:pt idx="79">
                  <c:v>2.7144900000000001</c:v>
                </c:pt>
                <c:pt idx="80">
                  <c:v>2.7116199999999999</c:v>
                </c:pt>
                <c:pt idx="81">
                  <c:v>2.7043599999999999</c:v>
                </c:pt>
                <c:pt idx="82">
                  <c:v>2.6960299999999999</c:v>
                </c:pt>
                <c:pt idx="83">
                  <c:v>2.6891400000000001</c:v>
                </c:pt>
                <c:pt idx="84">
                  <c:v>2.6835</c:v>
                </c:pt>
                <c:pt idx="85">
                  <c:v>2.6798299999999999</c:v>
                </c:pt>
                <c:pt idx="86">
                  <c:v>2.6797599999999999</c:v>
                </c:pt>
                <c:pt idx="87">
                  <c:v>2.68323</c:v>
                </c:pt>
                <c:pt idx="88">
                  <c:v>2.6899299999999999</c:v>
                </c:pt>
                <c:pt idx="89">
                  <c:v>2.6985999999999999</c:v>
                </c:pt>
                <c:pt idx="90">
                  <c:v>2.7058900000000001</c:v>
                </c:pt>
                <c:pt idx="91">
                  <c:v>2.7077</c:v>
                </c:pt>
                <c:pt idx="92">
                  <c:v>2.70852</c:v>
                </c:pt>
                <c:pt idx="93">
                  <c:v>2.7109100000000002</c:v>
                </c:pt>
                <c:pt idx="94">
                  <c:v>2.7126700000000001</c:v>
                </c:pt>
                <c:pt idx="95">
                  <c:v>2.7153399999999999</c:v>
                </c:pt>
                <c:pt idx="96">
                  <c:v>2.7198199999999999</c:v>
                </c:pt>
                <c:pt idx="97">
                  <c:v>2.7243900000000001</c:v>
                </c:pt>
                <c:pt idx="98">
                  <c:v>2.72845</c:v>
                </c:pt>
                <c:pt idx="99">
                  <c:v>2.73271</c:v>
                </c:pt>
                <c:pt idx="100">
                  <c:v>2.73271</c:v>
                </c:pt>
              </c:numCache>
            </c:numRef>
          </c:val>
          <c:smooth val="0"/>
        </c:ser>
        <c:dLbls>
          <c:showLegendKey val="0"/>
          <c:showVal val="0"/>
          <c:showCatName val="0"/>
          <c:showSerName val="0"/>
          <c:showPercent val="0"/>
          <c:showBubbleSize val="0"/>
        </c:dLbls>
        <c:marker val="1"/>
        <c:smooth val="0"/>
        <c:axId val="205975552"/>
        <c:axId val="205977088"/>
      </c:lineChart>
      <c:catAx>
        <c:axId val="205975552"/>
        <c:scaling>
          <c:orientation val="minMax"/>
        </c:scaling>
        <c:delete val="0"/>
        <c:axPos val="b"/>
        <c:numFmt formatCode="0"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205977088"/>
        <c:crossesAt val="-4"/>
        <c:auto val="1"/>
        <c:lblAlgn val="ctr"/>
        <c:lblOffset val="100"/>
        <c:tickLblSkip val="10"/>
        <c:tickMarkSkip val="10"/>
        <c:noMultiLvlLbl val="1"/>
      </c:catAx>
      <c:valAx>
        <c:axId val="205977088"/>
        <c:scaling>
          <c:orientation val="minMax"/>
        </c:scaling>
        <c:delete val="0"/>
        <c:axPos val="l"/>
        <c:majorGridlines>
          <c:spPr>
            <a:ln>
              <a:solidFill>
                <a:srgbClr val="FFFFFF">
                  <a:lumMod val="65000"/>
                </a:srgbClr>
              </a:solidFill>
            </a:ln>
          </c:spPr>
        </c:majorGridlines>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5975552"/>
        <c:crossesAt val="1"/>
        <c:crossBetween val="midCat"/>
      </c:valAx>
      <c:spPr>
        <a:noFill/>
        <a:ln w="3175">
          <a:solidFill>
            <a:srgbClr val="000000"/>
          </a:solidFill>
          <a:prstDash val="solid"/>
        </a:ln>
      </c:spPr>
    </c:plotArea>
    <c:legend>
      <c:legendPos val="b"/>
      <c:layout>
        <c:manualLayout>
          <c:xMode val="edge"/>
          <c:yMode val="edge"/>
          <c:x val="5.6286298568507157E-2"/>
          <c:y val="6.1445362718089994E-2"/>
          <c:w val="0.88952351738241309"/>
          <c:h val="8.3477043158861342E-2"/>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3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1"/>
          <c:order val="0"/>
          <c:tx>
            <c:strRef>
              <c:f>'Budgetmallar dubbla spalter'!$B$19</c:f>
              <c:strCache>
                <c:ptCount val="1"/>
                <c:pt idx="0">
                  <c:v>Oförändrat beteende</c:v>
                </c:pt>
              </c:strCache>
            </c:strRef>
          </c:tx>
          <c:spPr>
            <a:ln w="12700">
              <a:solidFill>
                <a:srgbClr val="000000"/>
              </a:solidFill>
              <a:prstDash val="solid"/>
            </a:ln>
          </c:spPr>
          <c:marker>
            <c:symbol val="none"/>
          </c:marker>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c:v>2100</c:v>
                </c:pt>
              </c:numCache>
            </c:numRef>
          </c:cat>
          <c:val>
            <c:numRef>
              <c:f>'Budgetmallar dubbla spalter'!$B$20:$B$120</c:f>
              <c:numCache>
                <c:formatCode>General</c:formatCode>
                <c:ptCount val="101"/>
                <c:pt idx="0">
                  <c:v>4.6501200000000003</c:v>
                </c:pt>
                <c:pt idx="1">
                  <c:v>2.41831</c:v>
                </c:pt>
                <c:pt idx="2">
                  <c:v>-0.29733999999999999</c:v>
                </c:pt>
                <c:pt idx="3">
                  <c:v>-0.96453</c:v>
                </c:pt>
                <c:pt idx="4">
                  <c:v>0.39290000000000003</c:v>
                </c:pt>
                <c:pt idx="5">
                  <c:v>1.58613</c:v>
                </c:pt>
                <c:pt idx="6">
                  <c:v>1.88967</c:v>
                </c:pt>
                <c:pt idx="7">
                  <c:v>3.0250900000000001</c:v>
                </c:pt>
                <c:pt idx="8">
                  <c:v>1.3627199999999999</c:v>
                </c:pt>
                <c:pt idx="9">
                  <c:v>-1.8668400000000001</c:v>
                </c:pt>
                <c:pt idx="10">
                  <c:v>-0.8115</c:v>
                </c:pt>
                <c:pt idx="11">
                  <c:v>-0.95040000000000002</c:v>
                </c:pt>
                <c:pt idx="12">
                  <c:v>-1.8619600000000001</c:v>
                </c:pt>
                <c:pt idx="13">
                  <c:v>-2.5219900000000002</c:v>
                </c:pt>
                <c:pt idx="14">
                  <c:v>-2.28363</c:v>
                </c:pt>
                <c:pt idx="15">
                  <c:v>-1.24146</c:v>
                </c:pt>
                <c:pt idx="16">
                  <c:v>-0.66378999999999999</c:v>
                </c:pt>
                <c:pt idx="17">
                  <c:v>-0.22585</c:v>
                </c:pt>
                <c:pt idx="18">
                  <c:v>0.28804000000000002</c:v>
                </c:pt>
                <c:pt idx="19">
                  <c:v>0.38574000000000003</c:v>
                </c:pt>
                <c:pt idx="20">
                  <c:v>0.31435999999999997</c:v>
                </c:pt>
                <c:pt idx="21">
                  <c:v>0.25768999999999997</c:v>
                </c:pt>
                <c:pt idx="22">
                  <c:v>0.16621</c:v>
                </c:pt>
                <c:pt idx="23">
                  <c:v>7.739E-2</c:v>
                </c:pt>
                <c:pt idx="24">
                  <c:v>-9.2599999999999991E-3</c:v>
                </c:pt>
                <c:pt idx="25">
                  <c:v>-7.9119999999999996E-2</c:v>
                </c:pt>
                <c:pt idx="26">
                  <c:v>-0.14052999999999999</c:v>
                </c:pt>
                <c:pt idx="27">
                  <c:v>-0.1905</c:v>
                </c:pt>
                <c:pt idx="28">
                  <c:v>-0.21992</c:v>
                </c:pt>
                <c:pt idx="29">
                  <c:v>-0.28710000000000002</c:v>
                </c:pt>
                <c:pt idx="30">
                  <c:v>-0.36082999999999998</c:v>
                </c:pt>
                <c:pt idx="31">
                  <c:v>-0.43045</c:v>
                </c:pt>
                <c:pt idx="32">
                  <c:v>-0.48430000000000001</c:v>
                </c:pt>
                <c:pt idx="33">
                  <c:v>-0.50534000000000001</c:v>
                </c:pt>
                <c:pt idx="34">
                  <c:v>-0.48960999999999999</c:v>
                </c:pt>
                <c:pt idx="35">
                  <c:v>-0.44113000000000002</c:v>
                </c:pt>
                <c:pt idx="36">
                  <c:v>-0.38022</c:v>
                </c:pt>
                <c:pt idx="37">
                  <c:v>-0.30381999999999998</c:v>
                </c:pt>
                <c:pt idx="38">
                  <c:v>-0.19775999999999999</c:v>
                </c:pt>
                <c:pt idx="39">
                  <c:v>-7.9740000000000005E-2</c:v>
                </c:pt>
                <c:pt idx="40">
                  <c:v>4.9930000000000002E-2</c:v>
                </c:pt>
                <c:pt idx="41">
                  <c:v>0.19075</c:v>
                </c:pt>
                <c:pt idx="42">
                  <c:v>0.33789999999999998</c:v>
                </c:pt>
                <c:pt idx="43">
                  <c:v>0.49187999999999998</c:v>
                </c:pt>
                <c:pt idx="44">
                  <c:v>0.62824000000000002</c:v>
                </c:pt>
                <c:pt idx="45">
                  <c:v>0.74070999999999998</c:v>
                </c:pt>
                <c:pt idx="46">
                  <c:v>0.83289000000000002</c:v>
                </c:pt>
                <c:pt idx="47">
                  <c:v>0.90634999999999999</c:v>
                </c:pt>
                <c:pt idx="48">
                  <c:v>0.96004999999999996</c:v>
                </c:pt>
                <c:pt idx="49">
                  <c:v>0.98329</c:v>
                </c:pt>
                <c:pt idx="50">
                  <c:v>0.97252000000000005</c:v>
                </c:pt>
                <c:pt idx="51">
                  <c:v>0.93123999999999996</c:v>
                </c:pt>
                <c:pt idx="52">
                  <c:v>0.88100000000000001</c:v>
                </c:pt>
                <c:pt idx="53">
                  <c:v>0.81501000000000001</c:v>
                </c:pt>
                <c:pt idx="54">
                  <c:v>0.74660000000000004</c:v>
                </c:pt>
                <c:pt idx="55">
                  <c:v>0.67950999999999995</c:v>
                </c:pt>
                <c:pt idx="56">
                  <c:v>0.62263999999999997</c:v>
                </c:pt>
                <c:pt idx="57">
                  <c:v>0.60031999999999996</c:v>
                </c:pt>
                <c:pt idx="58">
                  <c:v>0.60026000000000002</c:v>
                </c:pt>
                <c:pt idx="59">
                  <c:v>0.63627999999999996</c:v>
                </c:pt>
                <c:pt idx="60">
                  <c:v>0.71394000000000002</c:v>
                </c:pt>
                <c:pt idx="61">
                  <c:v>0.82074999999999998</c:v>
                </c:pt>
                <c:pt idx="62">
                  <c:v>0.95886000000000005</c:v>
                </c:pt>
                <c:pt idx="63">
                  <c:v>1.12209</c:v>
                </c:pt>
                <c:pt idx="64">
                  <c:v>1.2848200000000001</c:v>
                </c:pt>
                <c:pt idx="65">
                  <c:v>1.43696</c:v>
                </c:pt>
                <c:pt idx="66">
                  <c:v>1.5783700000000001</c:v>
                </c:pt>
                <c:pt idx="67">
                  <c:v>1.70167</c:v>
                </c:pt>
                <c:pt idx="68">
                  <c:v>1.8062800000000001</c:v>
                </c:pt>
                <c:pt idx="69">
                  <c:v>1.8937999999999999</c:v>
                </c:pt>
                <c:pt idx="70">
                  <c:v>1.9721200000000001</c:v>
                </c:pt>
                <c:pt idx="71">
                  <c:v>2.0411600000000001</c:v>
                </c:pt>
                <c:pt idx="72">
                  <c:v>2.0973899999999999</c:v>
                </c:pt>
                <c:pt idx="73">
                  <c:v>2.13802</c:v>
                </c:pt>
                <c:pt idx="74">
                  <c:v>2.1689500000000002</c:v>
                </c:pt>
                <c:pt idx="75">
                  <c:v>2.1897000000000002</c:v>
                </c:pt>
                <c:pt idx="76">
                  <c:v>2.20669</c:v>
                </c:pt>
                <c:pt idx="77">
                  <c:v>2.2214100000000001</c:v>
                </c:pt>
                <c:pt idx="78">
                  <c:v>2.22682</c:v>
                </c:pt>
                <c:pt idx="79">
                  <c:v>2.2264599999999999</c:v>
                </c:pt>
                <c:pt idx="80">
                  <c:v>2.2210700000000001</c:v>
                </c:pt>
                <c:pt idx="81">
                  <c:v>2.2116899999999999</c:v>
                </c:pt>
                <c:pt idx="82">
                  <c:v>2.20044</c:v>
                </c:pt>
                <c:pt idx="83">
                  <c:v>2.1920899999999999</c:v>
                </c:pt>
                <c:pt idx="84">
                  <c:v>2.1858399999999998</c:v>
                </c:pt>
                <c:pt idx="85">
                  <c:v>2.1829000000000001</c:v>
                </c:pt>
                <c:pt idx="86">
                  <c:v>2.18567</c:v>
                </c:pt>
                <c:pt idx="87">
                  <c:v>2.1917800000000001</c:v>
                </c:pt>
                <c:pt idx="88">
                  <c:v>2.19733</c:v>
                </c:pt>
                <c:pt idx="89">
                  <c:v>2.2036699999999998</c:v>
                </c:pt>
                <c:pt idx="90">
                  <c:v>2.2077599999999999</c:v>
                </c:pt>
                <c:pt idx="91">
                  <c:v>2.2113900000000002</c:v>
                </c:pt>
                <c:pt idx="92">
                  <c:v>2.2178399999999998</c:v>
                </c:pt>
                <c:pt idx="93">
                  <c:v>2.2206999999999999</c:v>
                </c:pt>
                <c:pt idx="94">
                  <c:v>2.22106</c:v>
                </c:pt>
                <c:pt idx="95">
                  <c:v>2.22458</c:v>
                </c:pt>
                <c:pt idx="96">
                  <c:v>2.22587</c:v>
                </c:pt>
                <c:pt idx="97">
                  <c:v>2.2274400000000001</c:v>
                </c:pt>
                <c:pt idx="98">
                  <c:v>2.23278</c:v>
                </c:pt>
                <c:pt idx="99">
                  <c:v>2.2397399999999998</c:v>
                </c:pt>
                <c:pt idx="100">
                  <c:v>2.2397399999999998</c:v>
                </c:pt>
              </c:numCache>
            </c:numRef>
          </c:val>
          <c:smooth val="0"/>
        </c:ser>
        <c:ser>
          <c:idx val="0"/>
          <c:order val="1"/>
          <c:tx>
            <c:strRef>
              <c:f>'Budgetmallar dubbla spalter'!$C$19</c:f>
              <c:strCache>
                <c:ptCount val="1"/>
                <c:pt idx="0">
                  <c:v>Högre arbetsutbud bland kvinnor</c:v>
                </c:pt>
              </c:strCache>
            </c:strRef>
          </c:tx>
          <c:spPr>
            <a:ln w="254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c:v>2100</c:v>
                </c:pt>
              </c:numCache>
            </c:numRef>
          </c:cat>
          <c:val>
            <c:numRef>
              <c:f>'Budgetmallar dubbla spalter'!$C$20:$C$120</c:f>
              <c:numCache>
                <c:formatCode>General</c:formatCode>
                <c:ptCount val="101"/>
                <c:pt idx="0">
                  <c:v>4.6501200000000003</c:v>
                </c:pt>
                <c:pt idx="1">
                  <c:v>2.41831</c:v>
                </c:pt>
                <c:pt idx="2">
                  <c:v>-0.29733999999999999</c:v>
                </c:pt>
                <c:pt idx="3">
                  <c:v>-0.96453</c:v>
                </c:pt>
                <c:pt idx="4">
                  <c:v>0.39290000000000003</c:v>
                </c:pt>
                <c:pt idx="5">
                  <c:v>1.58613</c:v>
                </c:pt>
                <c:pt idx="6">
                  <c:v>1.88967</c:v>
                </c:pt>
                <c:pt idx="7">
                  <c:v>3.0250900000000001</c:v>
                </c:pt>
                <c:pt idx="8">
                  <c:v>1.3627199999999999</c:v>
                </c:pt>
                <c:pt idx="9">
                  <c:v>-1.8668400000000001</c:v>
                </c:pt>
                <c:pt idx="10">
                  <c:v>-0.8115</c:v>
                </c:pt>
                <c:pt idx="11">
                  <c:v>-0.95040000000000002</c:v>
                </c:pt>
                <c:pt idx="12">
                  <c:v>-1.8619600000000001</c:v>
                </c:pt>
                <c:pt idx="13">
                  <c:v>-2.5219900000000002</c:v>
                </c:pt>
                <c:pt idx="14">
                  <c:v>-2.28363</c:v>
                </c:pt>
                <c:pt idx="15">
                  <c:v>-1.24146</c:v>
                </c:pt>
                <c:pt idx="16">
                  <c:v>-0.66378999999999999</c:v>
                </c:pt>
                <c:pt idx="17">
                  <c:v>-0.22585</c:v>
                </c:pt>
                <c:pt idx="18">
                  <c:v>0.28804000000000002</c:v>
                </c:pt>
                <c:pt idx="19">
                  <c:v>0.49933</c:v>
                </c:pt>
                <c:pt idx="20">
                  <c:v>0.53847</c:v>
                </c:pt>
                <c:pt idx="21">
                  <c:v>0.59194999999999998</c:v>
                </c:pt>
                <c:pt idx="22">
                  <c:v>0.60662000000000005</c:v>
                </c:pt>
                <c:pt idx="23">
                  <c:v>0.62361999999999995</c:v>
                </c:pt>
                <c:pt idx="24">
                  <c:v>0.63993999999999995</c:v>
                </c:pt>
                <c:pt idx="25">
                  <c:v>0.67357999999999996</c:v>
                </c:pt>
                <c:pt idx="26">
                  <c:v>0.71947000000000005</c:v>
                </c:pt>
                <c:pt idx="27">
                  <c:v>0.77830999999999995</c:v>
                </c:pt>
                <c:pt idx="28">
                  <c:v>0.85329999999999995</c:v>
                </c:pt>
                <c:pt idx="29">
                  <c:v>0.89564999999999995</c:v>
                </c:pt>
                <c:pt idx="30">
                  <c:v>0.93703999999999998</c:v>
                </c:pt>
                <c:pt idx="31">
                  <c:v>0.97133000000000003</c:v>
                </c:pt>
                <c:pt idx="32">
                  <c:v>1.0214099999999999</c:v>
                </c:pt>
                <c:pt idx="33">
                  <c:v>1.1014900000000001</c:v>
                </c:pt>
                <c:pt idx="34">
                  <c:v>1.2177199999999999</c:v>
                </c:pt>
                <c:pt idx="35">
                  <c:v>1.3626499999999999</c:v>
                </c:pt>
                <c:pt idx="36">
                  <c:v>1.5274799999999999</c:v>
                </c:pt>
                <c:pt idx="37">
                  <c:v>1.7046300000000001</c:v>
                </c:pt>
                <c:pt idx="38">
                  <c:v>1.90391</c:v>
                </c:pt>
                <c:pt idx="39">
                  <c:v>2.0024299999999999</c:v>
                </c:pt>
                <c:pt idx="40">
                  <c:v>2.1146600000000002</c:v>
                </c:pt>
                <c:pt idx="41">
                  <c:v>2.2438500000000001</c:v>
                </c:pt>
                <c:pt idx="42">
                  <c:v>2.38104</c:v>
                </c:pt>
                <c:pt idx="43">
                  <c:v>2.5237400000000001</c:v>
                </c:pt>
                <c:pt idx="44">
                  <c:v>2.6501800000000002</c:v>
                </c:pt>
                <c:pt idx="45">
                  <c:v>2.7548300000000001</c:v>
                </c:pt>
                <c:pt idx="46">
                  <c:v>2.8403999999999998</c:v>
                </c:pt>
                <c:pt idx="47">
                  <c:v>2.9113799999999999</c:v>
                </c:pt>
                <c:pt idx="48">
                  <c:v>2.96008</c:v>
                </c:pt>
                <c:pt idx="49">
                  <c:v>2.9778600000000002</c:v>
                </c:pt>
                <c:pt idx="50">
                  <c:v>2.9710100000000002</c:v>
                </c:pt>
                <c:pt idx="51">
                  <c:v>2.9349699999999999</c:v>
                </c:pt>
                <c:pt idx="52">
                  <c:v>2.8883299999999998</c:v>
                </c:pt>
                <c:pt idx="53">
                  <c:v>2.8260000000000001</c:v>
                </c:pt>
                <c:pt idx="54">
                  <c:v>2.7587000000000002</c:v>
                </c:pt>
                <c:pt idx="55">
                  <c:v>2.69339</c:v>
                </c:pt>
                <c:pt idx="56">
                  <c:v>2.6343800000000002</c:v>
                </c:pt>
                <c:pt idx="57">
                  <c:v>2.6055100000000002</c:v>
                </c:pt>
                <c:pt idx="58">
                  <c:v>2.5992799999999998</c:v>
                </c:pt>
                <c:pt idx="59">
                  <c:v>2.6301100000000002</c:v>
                </c:pt>
                <c:pt idx="60">
                  <c:v>2.6980200000000001</c:v>
                </c:pt>
                <c:pt idx="61">
                  <c:v>2.7934700000000001</c:v>
                </c:pt>
                <c:pt idx="62">
                  <c:v>2.9199899999999999</c:v>
                </c:pt>
                <c:pt idx="63">
                  <c:v>3.0663399999999998</c:v>
                </c:pt>
                <c:pt idx="64">
                  <c:v>3.21197</c:v>
                </c:pt>
                <c:pt idx="65">
                  <c:v>3.3505199999999999</c:v>
                </c:pt>
                <c:pt idx="66">
                  <c:v>3.4831300000000001</c:v>
                </c:pt>
                <c:pt idx="67">
                  <c:v>3.6006100000000001</c:v>
                </c:pt>
                <c:pt idx="68">
                  <c:v>3.6990400000000001</c:v>
                </c:pt>
                <c:pt idx="69">
                  <c:v>3.7816200000000002</c:v>
                </c:pt>
                <c:pt idx="70">
                  <c:v>3.8539400000000001</c:v>
                </c:pt>
                <c:pt idx="71">
                  <c:v>3.9167100000000001</c:v>
                </c:pt>
                <c:pt idx="72">
                  <c:v>3.9696400000000001</c:v>
                </c:pt>
                <c:pt idx="73">
                  <c:v>4.0074800000000002</c:v>
                </c:pt>
                <c:pt idx="74">
                  <c:v>4.0357000000000003</c:v>
                </c:pt>
                <c:pt idx="75">
                  <c:v>4.0544700000000002</c:v>
                </c:pt>
                <c:pt idx="76">
                  <c:v>4.0680399999999999</c:v>
                </c:pt>
                <c:pt idx="77">
                  <c:v>4.0831600000000003</c:v>
                </c:pt>
                <c:pt idx="78">
                  <c:v>4.0896800000000004</c:v>
                </c:pt>
                <c:pt idx="79">
                  <c:v>4.0898399999999997</c:v>
                </c:pt>
                <c:pt idx="80">
                  <c:v>4.0862999999999996</c:v>
                </c:pt>
                <c:pt idx="81">
                  <c:v>4.0797699999999999</c:v>
                </c:pt>
                <c:pt idx="82">
                  <c:v>4.0732600000000003</c:v>
                </c:pt>
                <c:pt idx="83">
                  <c:v>4.0688899999999997</c:v>
                </c:pt>
                <c:pt idx="84">
                  <c:v>4.0660400000000001</c:v>
                </c:pt>
                <c:pt idx="85">
                  <c:v>4.0630699999999997</c:v>
                </c:pt>
                <c:pt idx="86">
                  <c:v>4.0615300000000003</c:v>
                </c:pt>
                <c:pt idx="87">
                  <c:v>4.0621400000000003</c:v>
                </c:pt>
                <c:pt idx="88">
                  <c:v>4.0660100000000003</c:v>
                </c:pt>
                <c:pt idx="89">
                  <c:v>4.0721299999999996</c:v>
                </c:pt>
                <c:pt idx="90">
                  <c:v>4.0760100000000001</c:v>
                </c:pt>
                <c:pt idx="91">
                  <c:v>4.0787899999999997</c:v>
                </c:pt>
                <c:pt idx="92">
                  <c:v>4.0831499999999998</c:v>
                </c:pt>
                <c:pt idx="93">
                  <c:v>4.0853099999999998</c:v>
                </c:pt>
                <c:pt idx="94">
                  <c:v>4.08507</c:v>
                </c:pt>
                <c:pt idx="95">
                  <c:v>4.0837700000000003</c:v>
                </c:pt>
                <c:pt idx="96">
                  <c:v>4.0834700000000002</c:v>
                </c:pt>
                <c:pt idx="97">
                  <c:v>4.0879399999999997</c:v>
                </c:pt>
                <c:pt idx="98">
                  <c:v>4.0927100000000003</c:v>
                </c:pt>
                <c:pt idx="99">
                  <c:v>4.0968200000000001</c:v>
                </c:pt>
                <c:pt idx="100">
                  <c:v>4.0968200000000001</c:v>
                </c:pt>
              </c:numCache>
            </c:numRef>
          </c:val>
          <c:smooth val="0"/>
        </c:ser>
        <c:dLbls>
          <c:showLegendKey val="0"/>
          <c:showVal val="0"/>
          <c:showCatName val="0"/>
          <c:showSerName val="0"/>
          <c:showPercent val="0"/>
          <c:showBubbleSize val="0"/>
        </c:dLbls>
        <c:marker val="1"/>
        <c:smooth val="0"/>
        <c:axId val="198858624"/>
        <c:axId val="198860160"/>
      </c:lineChart>
      <c:catAx>
        <c:axId val="198858624"/>
        <c:scaling>
          <c:orientation val="minMax"/>
        </c:scaling>
        <c:delete val="0"/>
        <c:axPos val="b"/>
        <c:numFmt formatCode="0"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198860160"/>
        <c:crossesAt val="-4"/>
        <c:auto val="1"/>
        <c:lblAlgn val="ctr"/>
        <c:lblOffset val="100"/>
        <c:tickLblSkip val="10"/>
        <c:tickMarkSkip val="10"/>
        <c:noMultiLvlLbl val="1"/>
      </c:catAx>
      <c:valAx>
        <c:axId val="198860160"/>
        <c:scaling>
          <c:orientation val="minMax"/>
        </c:scaling>
        <c:delete val="0"/>
        <c:axPos val="l"/>
        <c:majorGridlines>
          <c:spPr>
            <a:ln>
              <a:solidFill>
                <a:srgbClr val="FFFFFF">
                  <a:lumMod val="65000"/>
                </a:srgbClr>
              </a:solidFill>
            </a:ln>
          </c:spPr>
        </c:majorGridlines>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8858624"/>
        <c:crossesAt val="1"/>
        <c:crossBetween val="midCat"/>
      </c:valAx>
      <c:spPr>
        <a:noFill/>
        <a:ln w="3175">
          <a:solidFill>
            <a:srgbClr val="000000"/>
          </a:solidFill>
          <a:prstDash val="solid"/>
        </a:ln>
      </c:spPr>
    </c:plotArea>
    <c:legend>
      <c:legendPos val="b"/>
      <c:layout>
        <c:manualLayout>
          <c:xMode val="edge"/>
          <c:yMode val="edge"/>
          <c:x val="5.6286298568507157E-2"/>
          <c:y val="6.1445362718089994E-2"/>
          <c:w val="0.88952351738241309"/>
          <c:h val="8.3477043158861342E-2"/>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3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1"/>
          <c:order val="0"/>
          <c:tx>
            <c:strRef>
              <c:f>'Budgetmallar dubbla spalter'!$B$19</c:f>
              <c:strCache>
                <c:ptCount val="1"/>
                <c:pt idx="0">
                  <c:v>Oförändrat beteende</c:v>
                </c:pt>
              </c:strCache>
            </c:strRef>
          </c:tx>
          <c:spPr>
            <a:ln w="12700">
              <a:solidFill>
                <a:srgbClr val="000000"/>
              </a:solidFill>
              <a:prstDash val="solid"/>
            </a:ln>
          </c:spPr>
          <c:marker>
            <c:symbol val="none"/>
          </c:marker>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c:v>2100</c:v>
                </c:pt>
              </c:numCache>
            </c:numRef>
          </c:cat>
          <c:val>
            <c:numRef>
              <c:f>'Budgetmallar dubbla spalter'!$B$20:$B$120</c:f>
              <c:numCache>
                <c:formatCode>General</c:formatCode>
                <c:ptCount val="101"/>
                <c:pt idx="0">
                  <c:v>4.6501200000000003</c:v>
                </c:pt>
                <c:pt idx="1">
                  <c:v>2.41831</c:v>
                </c:pt>
                <c:pt idx="2">
                  <c:v>-0.29733999999999999</c:v>
                </c:pt>
                <c:pt idx="3">
                  <c:v>-0.96453</c:v>
                </c:pt>
                <c:pt idx="4">
                  <c:v>0.39290000000000003</c:v>
                </c:pt>
                <c:pt idx="5">
                  <c:v>1.58613</c:v>
                </c:pt>
                <c:pt idx="6">
                  <c:v>1.88967</c:v>
                </c:pt>
                <c:pt idx="7">
                  <c:v>3.0250900000000001</c:v>
                </c:pt>
                <c:pt idx="8">
                  <c:v>1.3627199999999999</c:v>
                </c:pt>
                <c:pt idx="9">
                  <c:v>-1.8668400000000001</c:v>
                </c:pt>
                <c:pt idx="10">
                  <c:v>-0.8115</c:v>
                </c:pt>
                <c:pt idx="11">
                  <c:v>-0.95040000000000002</c:v>
                </c:pt>
                <c:pt idx="12">
                  <c:v>-1.8619600000000001</c:v>
                </c:pt>
                <c:pt idx="13">
                  <c:v>-2.5219900000000002</c:v>
                </c:pt>
                <c:pt idx="14">
                  <c:v>-2.28363</c:v>
                </c:pt>
                <c:pt idx="15">
                  <c:v>-1.24146</c:v>
                </c:pt>
                <c:pt idx="16">
                  <c:v>-0.66378999999999999</c:v>
                </c:pt>
                <c:pt idx="17">
                  <c:v>-0.22585</c:v>
                </c:pt>
                <c:pt idx="18">
                  <c:v>0.28804000000000002</c:v>
                </c:pt>
                <c:pt idx="19">
                  <c:v>0.38574000000000003</c:v>
                </c:pt>
                <c:pt idx="20">
                  <c:v>0.31435999999999997</c:v>
                </c:pt>
                <c:pt idx="21">
                  <c:v>0.25768999999999997</c:v>
                </c:pt>
                <c:pt idx="22">
                  <c:v>0.16621</c:v>
                </c:pt>
                <c:pt idx="23">
                  <c:v>7.739E-2</c:v>
                </c:pt>
                <c:pt idx="24">
                  <c:v>-9.2599999999999991E-3</c:v>
                </c:pt>
                <c:pt idx="25">
                  <c:v>-7.9119999999999996E-2</c:v>
                </c:pt>
                <c:pt idx="26">
                  <c:v>-0.14052999999999999</c:v>
                </c:pt>
                <c:pt idx="27">
                  <c:v>-0.1905</c:v>
                </c:pt>
                <c:pt idx="28">
                  <c:v>-0.21992</c:v>
                </c:pt>
                <c:pt idx="29">
                  <c:v>-0.28710000000000002</c:v>
                </c:pt>
                <c:pt idx="30">
                  <c:v>-0.36082999999999998</c:v>
                </c:pt>
                <c:pt idx="31">
                  <c:v>-0.43045</c:v>
                </c:pt>
                <c:pt idx="32">
                  <c:v>-0.48430000000000001</c:v>
                </c:pt>
                <c:pt idx="33">
                  <c:v>-0.50534000000000001</c:v>
                </c:pt>
                <c:pt idx="34">
                  <c:v>-0.48960999999999999</c:v>
                </c:pt>
                <c:pt idx="35">
                  <c:v>-0.44113000000000002</c:v>
                </c:pt>
                <c:pt idx="36">
                  <c:v>-0.38022</c:v>
                </c:pt>
                <c:pt idx="37">
                  <c:v>-0.30381999999999998</c:v>
                </c:pt>
                <c:pt idx="38">
                  <c:v>-0.19775999999999999</c:v>
                </c:pt>
                <c:pt idx="39">
                  <c:v>-7.9740000000000005E-2</c:v>
                </c:pt>
                <c:pt idx="40">
                  <c:v>4.9930000000000002E-2</c:v>
                </c:pt>
                <c:pt idx="41">
                  <c:v>0.19075</c:v>
                </c:pt>
                <c:pt idx="42">
                  <c:v>0.33789999999999998</c:v>
                </c:pt>
                <c:pt idx="43">
                  <c:v>0.49187999999999998</c:v>
                </c:pt>
                <c:pt idx="44">
                  <c:v>0.62824000000000002</c:v>
                </c:pt>
                <c:pt idx="45">
                  <c:v>0.74070999999999998</c:v>
                </c:pt>
                <c:pt idx="46">
                  <c:v>0.83289000000000002</c:v>
                </c:pt>
                <c:pt idx="47">
                  <c:v>0.90634999999999999</c:v>
                </c:pt>
                <c:pt idx="48">
                  <c:v>0.96004999999999996</c:v>
                </c:pt>
                <c:pt idx="49">
                  <c:v>0.98329</c:v>
                </c:pt>
                <c:pt idx="50">
                  <c:v>0.97252000000000005</c:v>
                </c:pt>
                <c:pt idx="51">
                  <c:v>0.93123999999999996</c:v>
                </c:pt>
                <c:pt idx="52">
                  <c:v>0.88100000000000001</c:v>
                </c:pt>
                <c:pt idx="53">
                  <c:v>0.81501000000000001</c:v>
                </c:pt>
                <c:pt idx="54">
                  <c:v>0.74660000000000004</c:v>
                </c:pt>
                <c:pt idx="55">
                  <c:v>0.67950999999999995</c:v>
                </c:pt>
                <c:pt idx="56">
                  <c:v>0.62263999999999997</c:v>
                </c:pt>
                <c:pt idx="57">
                  <c:v>0.60031999999999996</c:v>
                </c:pt>
                <c:pt idx="58">
                  <c:v>0.60026000000000002</c:v>
                </c:pt>
                <c:pt idx="59">
                  <c:v>0.63627999999999996</c:v>
                </c:pt>
                <c:pt idx="60">
                  <c:v>0.71394000000000002</c:v>
                </c:pt>
                <c:pt idx="61">
                  <c:v>0.82074999999999998</c:v>
                </c:pt>
                <c:pt idx="62">
                  <c:v>0.95886000000000005</c:v>
                </c:pt>
                <c:pt idx="63">
                  <c:v>1.12209</c:v>
                </c:pt>
                <c:pt idx="64">
                  <c:v>1.2848200000000001</c:v>
                </c:pt>
                <c:pt idx="65">
                  <c:v>1.43696</c:v>
                </c:pt>
                <c:pt idx="66">
                  <c:v>1.5783700000000001</c:v>
                </c:pt>
                <c:pt idx="67">
                  <c:v>1.70167</c:v>
                </c:pt>
                <c:pt idx="68">
                  <c:v>1.8062800000000001</c:v>
                </c:pt>
                <c:pt idx="69">
                  <c:v>1.8937999999999999</c:v>
                </c:pt>
                <c:pt idx="70">
                  <c:v>1.9721200000000001</c:v>
                </c:pt>
                <c:pt idx="71">
                  <c:v>2.0411600000000001</c:v>
                </c:pt>
                <c:pt idx="72">
                  <c:v>2.0973899999999999</c:v>
                </c:pt>
                <c:pt idx="73">
                  <c:v>2.13802</c:v>
                </c:pt>
                <c:pt idx="74">
                  <c:v>2.1689500000000002</c:v>
                </c:pt>
                <c:pt idx="75">
                  <c:v>2.1897000000000002</c:v>
                </c:pt>
                <c:pt idx="76">
                  <c:v>2.20669</c:v>
                </c:pt>
                <c:pt idx="77">
                  <c:v>2.2214100000000001</c:v>
                </c:pt>
                <c:pt idx="78">
                  <c:v>2.22682</c:v>
                </c:pt>
                <c:pt idx="79">
                  <c:v>2.2264599999999999</c:v>
                </c:pt>
                <c:pt idx="80">
                  <c:v>2.2210700000000001</c:v>
                </c:pt>
                <c:pt idx="81">
                  <c:v>2.2116899999999999</c:v>
                </c:pt>
                <c:pt idx="82">
                  <c:v>2.20044</c:v>
                </c:pt>
                <c:pt idx="83">
                  <c:v>2.1920899999999999</c:v>
                </c:pt>
                <c:pt idx="84">
                  <c:v>2.1858399999999998</c:v>
                </c:pt>
                <c:pt idx="85">
                  <c:v>2.1829000000000001</c:v>
                </c:pt>
                <c:pt idx="86">
                  <c:v>2.18567</c:v>
                </c:pt>
                <c:pt idx="87">
                  <c:v>2.1917800000000001</c:v>
                </c:pt>
                <c:pt idx="88">
                  <c:v>2.19733</c:v>
                </c:pt>
                <c:pt idx="89">
                  <c:v>2.2036699999999998</c:v>
                </c:pt>
                <c:pt idx="90">
                  <c:v>2.2077599999999999</c:v>
                </c:pt>
                <c:pt idx="91">
                  <c:v>2.2113900000000002</c:v>
                </c:pt>
                <c:pt idx="92">
                  <c:v>2.2178399999999998</c:v>
                </c:pt>
                <c:pt idx="93">
                  <c:v>2.2206999999999999</c:v>
                </c:pt>
                <c:pt idx="94">
                  <c:v>2.22106</c:v>
                </c:pt>
                <c:pt idx="95">
                  <c:v>2.22458</c:v>
                </c:pt>
                <c:pt idx="96">
                  <c:v>2.22587</c:v>
                </c:pt>
                <c:pt idx="97">
                  <c:v>2.2274400000000001</c:v>
                </c:pt>
                <c:pt idx="98">
                  <c:v>2.23278</c:v>
                </c:pt>
                <c:pt idx="99">
                  <c:v>2.2397399999999998</c:v>
                </c:pt>
                <c:pt idx="100">
                  <c:v>2.2397399999999998</c:v>
                </c:pt>
              </c:numCache>
            </c:numRef>
          </c:val>
          <c:smooth val="0"/>
        </c:ser>
        <c:ser>
          <c:idx val="0"/>
          <c:order val="1"/>
          <c:tx>
            <c:strRef>
              <c:f>'Budgetmallar dubbla spalter'!$C$19</c:f>
              <c:strCache>
                <c:ptCount val="1"/>
                <c:pt idx="0">
                  <c:v>Förbättrad hälsa</c:v>
                </c:pt>
              </c:strCache>
            </c:strRef>
          </c:tx>
          <c:spPr>
            <a:ln w="254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c:v>2100</c:v>
                </c:pt>
              </c:numCache>
            </c:numRef>
          </c:cat>
          <c:val>
            <c:numRef>
              <c:f>'Budgetmallar dubbla spalter'!$C$20:$C$120</c:f>
              <c:numCache>
                <c:formatCode>General</c:formatCode>
                <c:ptCount val="101"/>
                <c:pt idx="0">
                  <c:v>4.6501200000000003</c:v>
                </c:pt>
                <c:pt idx="1">
                  <c:v>2.41831</c:v>
                </c:pt>
                <c:pt idx="2">
                  <c:v>-0.29733999999999999</c:v>
                </c:pt>
                <c:pt idx="3">
                  <c:v>-0.96453</c:v>
                </c:pt>
                <c:pt idx="4">
                  <c:v>0.39290000000000003</c:v>
                </c:pt>
                <c:pt idx="5">
                  <c:v>1.58613</c:v>
                </c:pt>
                <c:pt idx="6">
                  <c:v>1.88967</c:v>
                </c:pt>
                <c:pt idx="7">
                  <c:v>3.0250900000000001</c:v>
                </c:pt>
                <c:pt idx="8">
                  <c:v>1.3627199999999999</c:v>
                </c:pt>
                <c:pt idx="9">
                  <c:v>-1.8668400000000001</c:v>
                </c:pt>
                <c:pt idx="10">
                  <c:v>-0.8115</c:v>
                </c:pt>
                <c:pt idx="11">
                  <c:v>-0.95040000000000002</c:v>
                </c:pt>
                <c:pt idx="12">
                  <c:v>-1.8619600000000001</c:v>
                </c:pt>
                <c:pt idx="13">
                  <c:v>-2.5219900000000002</c:v>
                </c:pt>
                <c:pt idx="14">
                  <c:v>-2.28363</c:v>
                </c:pt>
                <c:pt idx="15">
                  <c:v>-1.24146</c:v>
                </c:pt>
                <c:pt idx="16">
                  <c:v>-0.66378999999999999</c:v>
                </c:pt>
                <c:pt idx="17">
                  <c:v>-0.22585</c:v>
                </c:pt>
                <c:pt idx="18">
                  <c:v>0.28804000000000002</c:v>
                </c:pt>
                <c:pt idx="19">
                  <c:v>0.39904000000000001</c:v>
                </c:pt>
                <c:pt idx="20">
                  <c:v>0.39046999999999998</c:v>
                </c:pt>
                <c:pt idx="21">
                  <c:v>0.40081</c:v>
                </c:pt>
                <c:pt idx="22">
                  <c:v>0.37701000000000001</c:v>
                </c:pt>
                <c:pt idx="23">
                  <c:v>0.36037000000000002</c:v>
                </c:pt>
                <c:pt idx="24">
                  <c:v>0.34733000000000003</c:v>
                </c:pt>
                <c:pt idx="25">
                  <c:v>0.34503</c:v>
                </c:pt>
                <c:pt idx="26">
                  <c:v>0.35881999999999997</c:v>
                </c:pt>
                <c:pt idx="27">
                  <c:v>0.38628000000000001</c:v>
                </c:pt>
                <c:pt idx="28">
                  <c:v>0.43478</c:v>
                </c:pt>
                <c:pt idx="29">
                  <c:v>0.44785999999999998</c:v>
                </c:pt>
                <c:pt idx="30">
                  <c:v>0.45623999999999998</c:v>
                </c:pt>
                <c:pt idx="31">
                  <c:v>0.46778999999999998</c:v>
                </c:pt>
                <c:pt idx="32">
                  <c:v>0.49393999999999999</c:v>
                </c:pt>
                <c:pt idx="33">
                  <c:v>0.55335999999999996</c:v>
                </c:pt>
                <c:pt idx="34">
                  <c:v>0.65366999999999997</c:v>
                </c:pt>
                <c:pt idx="35">
                  <c:v>0.78234000000000004</c:v>
                </c:pt>
                <c:pt idx="36">
                  <c:v>0.92423999999999995</c:v>
                </c:pt>
                <c:pt idx="37">
                  <c:v>1.07829</c:v>
                </c:pt>
                <c:pt idx="38">
                  <c:v>1.2549600000000001</c:v>
                </c:pt>
                <c:pt idx="39">
                  <c:v>1.4431099999999999</c:v>
                </c:pt>
                <c:pt idx="40">
                  <c:v>1.6444399999999999</c:v>
                </c:pt>
                <c:pt idx="41">
                  <c:v>1.86267</c:v>
                </c:pt>
                <c:pt idx="42">
                  <c:v>2.0823800000000001</c:v>
                </c:pt>
                <c:pt idx="43">
                  <c:v>2.3075399999999999</c:v>
                </c:pt>
                <c:pt idx="44">
                  <c:v>2.5204</c:v>
                </c:pt>
                <c:pt idx="45">
                  <c:v>2.7063899999999999</c:v>
                </c:pt>
                <c:pt idx="46">
                  <c:v>2.8742000000000001</c:v>
                </c:pt>
                <c:pt idx="47">
                  <c:v>3.02691</c:v>
                </c:pt>
                <c:pt idx="48">
                  <c:v>3.1583700000000001</c:v>
                </c:pt>
                <c:pt idx="49">
                  <c:v>3.2618900000000002</c:v>
                </c:pt>
                <c:pt idx="50">
                  <c:v>3.3384999999999998</c:v>
                </c:pt>
                <c:pt idx="51">
                  <c:v>3.38375</c:v>
                </c:pt>
                <c:pt idx="52">
                  <c:v>3.4140799999999998</c:v>
                </c:pt>
                <c:pt idx="53">
                  <c:v>3.4243899999999998</c:v>
                </c:pt>
                <c:pt idx="54">
                  <c:v>3.4276200000000001</c:v>
                </c:pt>
                <c:pt idx="55">
                  <c:v>3.4333999999999998</c:v>
                </c:pt>
                <c:pt idx="56">
                  <c:v>3.44726</c:v>
                </c:pt>
                <c:pt idx="57">
                  <c:v>3.4856400000000001</c:v>
                </c:pt>
                <c:pt idx="58">
                  <c:v>3.5465399999999998</c:v>
                </c:pt>
                <c:pt idx="59">
                  <c:v>3.6449799999999999</c:v>
                </c:pt>
                <c:pt idx="60">
                  <c:v>3.7814299999999998</c:v>
                </c:pt>
                <c:pt idx="61">
                  <c:v>3.9452799999999999</c:v>
                </c:pt>
                <c:pt idx="62">
                  <c:v>4.1402000000000001</c:v>
                </c:pt>
                <c:pt idx="63">
                  <c:v>4.3586600000000004</c:v>
                </c:pt>
                <c:pt idx="64">
                  <c:v>4.5776500000000002</c:v>
                </c:pt>
                <c:pt idx="65">
                  <c:v>4.7900299999999998</c:v>
                </c:pt>
                <c:pt idx="66">
                  <c:v>4.9983899999999997</c:v>
                </c:pt>
                <c:pt idx="67">
                  <c:v>5.1898499999999999</c:v>
                </c:pt>
                <c:pt idx="68">
                  <c:v>5.3634899999999996</c:v>
                </c:pt>
                <c:pt idx="69">
                  <c:v>5.5215199999999998</c:v>
                </c:pt>
                <c:pt idx="70">
                  <c:v>5.6694399999999998</c:v>
                </c:pt>
                <c:pt idx="71">
                  <c:v>5.8070700000000004</c:v>
                </c:pt>
                <c:pt idx="72">
                  <c:v>5.9344200000000003</c:v>
                </c:pt>
                <c:pt idx="73">
                  <c:v>6.0502000000000002</c:v>
                </c:pt>
                <c:pt idx="74">
                  <c:v>6.1548699999999998</c:v>
                </c:pt>
                <c:pt idx="75">
                  <c:v>6.2452199999999998</c:v>
                </c:pt>
                <c:pt idx="76">
                  <c:v>6.3308900000000001</c:v>
                </c:pt>
                <c:pt idx="77">
                  <c:v>6.4135499999999999</c:v>
                </c:pt>
                <c:pt idx="78">
                  <c:v>6.48414</c:v>
                </c:pt>
                <c:pt idx="79">
                  <c:v>6.5497399999999999</c:v>
                </c:pt>
                <c:pt idx="80">
                  <c:v>6.60764</c:v>
                </c:pt>
                <c:pt idx="81">
                  <c:v>6.6544999999999996</c:v>
                </c:pt>
                <c:pt idx="82">
                  <c:v>6.69651</c:v>
                </c:pt>
                <c:pt idx="83">
                  <c:v>6.7331099999999999</c:v>
                </c:pt>
                <c:pt idx="84">
                  <c:v>6.7668200000000001</c:v>
                </c:pt>
                <c:pt idx="85">
                  <c:v>6.80274</c:v>
                </c:pt>
                <c:pt idx="86">
                  <c:v>6.8448700000000002</c:v>
                </c:pt>
                <c:pt idx="87">
                  <c:v>6.8900800000000002</c:v>
                </c:pt>
                <c:pt idx="88">
                  <c:v>6.9373199999999997</c:v>
                </c:pt>
                <c:pt idx="89">
                  <c:v>6.9946999999999999</c:v>
                </c:pt>
                <c:pt idx="90">
                  <c:v>7.0567700000000002</c:v>
                </c:pt>
                <c:pt idx="91">
                  <c:v>7.1199300000000001</c:v>
                </c:pt>
                <c:pt idx="92">
                  <c:v>7.1928000000000001</c:v>
                </c:pt>
                <c:pt idx="93">
                  <c:v>7.2717999999999998</c:v>
                </c:pt>
                <c:pt idx="94">
                  <c:v>7.3550300000000002</c:v>
                </c:pt>
                <c:pt idx="95">
                  <c:v>7.4427399999999997</c:v>
                </c:pt>
                <c:pt idx="96">
                  <c:v>7.5307500000000003</c:v>
                </c:pt>
                <c:pt idx="97">
                  <c:v>7.6199700000000004</c:v>
                </c:pt>
                <c:pt idx="98">
                  <c:v>7.7128899999999998</c:v>
                </c:pt>
                <c:pt idx="99">
                  <c:v>7.7964200000000003</c:v>
                </c:pt>
                <c:pt idx="100">
                  <c:v>7.7964200000000003</c:v>
                </c:pt>
              </c:numCache>
            </c:numRef>
          </c:val>
          <c:smooth val="0"/>
        </c:ser>
        <c:dLbls>
          <c:showLegendKey val="0"/>
          <c:showVal val="0"/>
          <c:showCatName val="0"/>
          <c:showSerName val="0"/>
          <c:showPercent val="0"/>
          <c:showBubbleSize val="0"/>
        </c:dLbls>
        <c:marker val="1"/>
        <c:smooth val="0"/>
        <c:axId val="198922240"/>
        <c:axId val="198923776"/>
      </c:lineChart>
      <c:catAx>
        <c:axId val="198922240"/>
        <c:scaling>
          <c:orientation val="minMax"/>
        </c:scaling>
        <c:delete val="0"/>
        <c:axPos val="b"/>
        <c:numFmt formatCode="0"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198923776"/>
        <c:crossesAt val="-4"/>
        <c:auto val="1"/>
        <c:lblAlgn val="ctr"/>
        <c:lblOffset val="100"/>
        <c:tickLblSkip val="10"/>
        <c:tickMarkSkip val="10"/>
        <c:noMultiLvlLbl val="1"/>
      </c:catAx>
      <c:valAx>
        <c:axId val="198923776"/>
        <c:scaling>
          <c:orientation val="minMax"/>
        </c:scaling>
        <c:delete val="0"/>
        <c:axPos val="l"/>
        <c:majorGridlines>
          <c:spPr>
            <a:ln>
              <a:solidFill>
                <a:srgbClr val="FFFFFF">
                  <a:lumMod val="65000"/>
                </a:srgbClr>
              </a:solidFill>
            </a:ln>
          </c:spPr>
        </c:majorGridlines>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8922240"/>
        <c:crossesAt val="1"/>
        <c:crossBetween val="midCat"/>
      </c:valAx>
      <c:spPr>
        <a:noFill/>
        <a:ln w="3175">
          <a:solidFill>
            <a:srgbClr val="000000"/>
          </a:solidFill>
          <a:prstDash val="solid"/>
        </a:ln>
      </c:spPr>
    </c:plotArea>
    <c:legend>
      <c:legendPos val="b"/>
      <c:layout>
        <c:manualLayout>
          <c:xMode val="edge"/>
          <c:yMode val="edge"/>
          <c:x val="5.6286298568507157E-2"/>
          <c:y val="6.1445362718089994E-2"/>
          <c:w val="0.88952351738241309"/>
          <c:h val="8.3477043158861342E-2"/>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3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1"/>
          <c:order val="0"/>
          <c:tx>
            <c:strRef>
              <c:f>'Budgetmallar dubbla spalter'!$B$19</c:f>
              <c:strCache>
                <c:ptCount val="1"/>
                <c:pt idx="0">
                  <c:v>Oförändrat beteende</c:v>
                </c:pt>
              </c:strCache>
            </c:strRef>
          </c:tx>
          <c:spPr>
            <a:ln w="12700">
              <a:solidFill>
                <a:srgbClr val="000000"/>
              </a:solidFill>
              <a:prstDash val="solid"/>
            </a:ln>
          </c:spPr>
          <c:marker>
            <c:symbol val="none"/>
          </c:marker>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c:v>2100</c:v>
                </c:pt>
              </c:numCache>
            </c:numRef>
          </c:cat>
          <c:val>
            <c:numRef>
              <c:f>'Budgetmallar dubbla spalter'!$B$20:$B$120</c:f>
              <c:numCache>
                <c:formatCode>General</c:formatCode>
                <c:ptCount val="101"/>
                <c:pt idx="0">
                  <c:v>4.6501200000000003</c:v>
                </c:pt>
                <c:pt idx="1">
                  <c:v>2.41831</c:v>
                </c:pt>
                <c:pt idx="2">
                  <c:v>-0.29733999999999999</c:v>
                </c:pt>
                <c:pt idx="3">
                  <c:v>-0.96453</c:v>
                </c:pt>
                <c:pt idx="4">
                  <c:v>0.39290000000000003</c:v>
                </c:pt>
                <c:pt idx="5">
                  <c:v>1.58613</c:v>
                </c:pt>
                <c:pt idx="6">
                  <c:v>1.88967</c:v>
                </c:pt>
                <c:pt idx="7">
                  <c:v>3.0250900000000001</c:v>
                </c:pt>
                <c:pt idx="8">
                  <c:v>1.3627199999999999</c:v>
                </c:pt>
                <c:pt idx="9">
                  <c:v>-1.8668400000000001</c:v>
                </c:pt>
                <c:pt idx="10">
                  <c:v>-0.8115</c:v>
                </c:pt>
                <c:pt idx="11">
                  <c:v>-0.95040000000000002</c:v>
                </c:pt>
                <c:pt idx="12">
                  <c:v>-1.8619600000000001</c:v>
                </c:pt>
                <c:pt idx="13">
                  <c:v>-2.5219900000000002</c:v>
                </c:pt>
                <c:pt idx="14">
                  <c:v>-2.28363</c:v>
                </c:pt>
                <c:pt idx="15">
                  <c:v>-1.24146</c:v>
                </c:pt>
                <c:pt idx="16">
                  <c:v>-0.66378999999999999</c:v>
                </c:pt>
                <c:pt idx="17">
                  <c:v>-0.22585</c:v>
                </c:pt>
                <c:pt idx="18">
                  <c:v>0.28804000000000002</c:v>
                </c:pt>
                <c:pt idx="19">
                  <c:v>0.38574000000000003</c:v>
                </c:pt>
                <c:pt idx="20">
                  <c:v>0.31435999999999997</c:v>
                </c:pt>
                <c:pt idx="21">
                  <c:v>0.25768999999999997</c:v>
                </c:pt>
                <c:pt idx="22">
                  <c:v>0.16621</c:v>
                </c:pt>
                <c:pt idx="23">
                  <c:v>7.739E-2</c:v>
                </c:pt>
                <c:pt idx="24">
                  <c:v>-9.2599999999999991E-3</c:v>
                </c:pt>
                <c:pt idx="25">
                  <c:v>-7.9119999999999996E-2</c:v>
                </c:pt>
                <c:pt idx="26">
                  <c:v>-0.14052999999999999</c:v>
                </c:pt>
                <c:pt idx="27">
                  <c:v>-0.1905</c:v>
                </c:pt>
                <c:pt idx="28">
                  <c:v>-0.21992</c:v>
                </c:pt>
                <c:pt idx="29">
                  <c:v>-0.28710000000000002</c:v>
                </c:pt>
                <c:pt idx="30">
                  <c:v>-0.36082999999999998</c:v>
                </c:pt>
                <c:pt idx="31">
                  <c:v>-0.43045</c:v>
                </c:pt>
                <c:pt idx="32">
                  <c:v>-0.48430000000000001</c:v>
                </c:pt>
                <c:pt idx="33">
                  <c:v>-0.50534000000000001</c:v>
                </c:pt>
                <c:pt idx="34">
                  <c:v>-0.48960999999999999</c:v>
                </c:pt>
                <c:pt idx="35">
                  <c:v>-0.44113000000000002</c:v>
                </c:pt>
                <c:pt idx="36">
                  <c:v>-0.38022</c:v>
                </c:pt>
                <c:pt idx="37">
                  <c:v>-0.30381999999999998</c:v>
                </c:pt>
                <c:pt idx="38">
                  <c:v>-0.19775999999999999</c:v>
                </c:pt>
                <c:pt idx="39">
                  <c:v>-7.9740000000000005E-2</c:v>
                </c:pt>
                <c:pt idx="40">
                  <c:v>4.9930000000000002E-2</c:v>
                </c:pt>
                <c:pt idx="41">
                  <c:v>0.19075</c:v>
                </c:pt>
                <c:pt idx="42">
                  <c:v>0.33789999999999998</c:v>
                </c:pt>
                <c:pt idx="43">
                  <c:v>0.49187999999999998</c:v>
                </c:pt>
                <c:pt idx="44">
                  <c:v>0.62824000000000002</c:v>
                </c:pt>
                <c:pt idx="45">
                  <c:v>0.74070999999999998</c:v>
                </c:pt>
                <c:pt idx="46">
                  <c:v>0.83289000000000002</c:v>
                </c:pt>
                <c:pt idx="47">
                  <c:v>0.90634999999999999</c:v>
                </c:pt>
                <c:pt idx="48">
                  <c:v>0.96004999999999996</c:v>
                </c:pt>
                <c:pt idx="49">
                  <c:v>0.98329</c:v>
                </c:pt>
                <c:pt idx="50">
                  <c:v>0.97252000000000005</c:v>
                </c:pt>
                <c:pt idx="51">
                  <c:v>0.93123999999999996</c:v>
                </c:pt>
                <c:pt idx="52">
                  <c:v>0.88100000000000001</c:v>
                </c:pt>
                <c:pt idx="53">
                  <c:v>0.81501000000000001</c:v>
                </c:pt>
                <c:pt idx="54">
                  <c:v>0.74660000000000004</c:v>
                </c:pt>
                <c:pt idx="55">
                  <c:v>0.67950999999999995</c:v>
                </c:pt>
                <c:pt idx="56">
                  <c:v>0.62263999999999997</c:v>
                </c:pt>
                <c:pt idx="57">
                  <c:v>0.60031999999999996</c:v>
                </c:pt>
                <c:pt idx="58">
                  <c:v>0.60026000000000002</c:v>
                </c:pt>
                <c:pt idx="59">
                  <c:v>0.63627999999999996</c:v>
                </c:pt>
                <c:pt idx="60">
                  <c:v>0.71394000000000002</c:v>
                </c:pt>
                <c:pt idx="61">
                  <c:v>0.82074999999999998</c:v>
                </c:pt>
                <c:pt idx="62">
                  <c:v>0.95886000000000005</c:v>
                </c:pt>
                <c:pt idx="63">
                  <c:v>1.12209</c:v>
                </c:pt>
                <c:pt idx="64">
                  <c:v>1.2848200000000001</c:v>
                </c:pt>
                <c:pt idx="65">
                  <c:v>1.43696</c:v>
                </c:pt>
                <c:pt idx="66">
                  <c:v>1.5783700000000001</c:v>
                </c:pt>
                <c:pt idx="67">
                  <c:v>1.70167</c:v>
                </c:pt>
                <c:pt idx="68">
                  <c:v>1.8062800000000001</c:v>
                </c:pt>
                <c:pt idx="69">
                  <c:v>1.8937999999999999</c:v>
                </c:pt>
                <c:pt idx="70">
                  <c:v>1.9721200000000001</c:v>
                </c:pt>
                <c:pt idx="71">
                  <c:v>2.0411600000000001</c:v>
                </c:pt>
                <c:pt idx="72">
                  <c:v>2.0973899999999999</c:v>
                </c:pt>
                <c:pt idx="73">
                  <c:v>2.13802</c:v>
                </c:pt>
                <c:pt idx="74">
                  <c:v>2.1689500000000002</c:v>
                </c:pt>
                <c:pt idx="75">
                  <c:v>2.1897000000000002</c:v>
                </c:pt>
                <c:pt idx="76">
                  <c:v>2.20669</c:v>
                </c:pt>
                <c:pt idx="77">
                  <c:v>2.2214100000000001</c:v>
                </c:pt>
                <c:pt idx="78">
                  <c:v>2.22682</c:v>
                </c:pt>
                <c:pt idx="79">
                  <c:v>2.2264599999999999</c:v>
                </c:pt>
                <c:pt idx="80">
                  <c:v>2.2210700000000001</c:v>
                </c:pt>
                <c:pt idx="81">
                  <c:v>2.2116899999999999</c:v>
                </c:pt>
                <c:pt idx="82">
                  <c:v>2.20044</c:v>
                </c:pt>
                <c:pt idx="83">
                  <c:v>2.1920899999999999</c:v>
                </c:pt>
                <c:pt idx="84">
                  <c:v>2.1858399999999998</c:v>
                </c:pt>
                <c:pt idx="85">
                  <c:v>2.1829000000000001</c:v>
                </c:pt>
                <c:pt idx="86">
                  <c:v>2.18567</c:v>
                </c:pt>
                <c:pt idx="87">
                  <c:v>2.1917800000000001</c:v>
                </c:pt>
                <c:pt idx="88">
                  <c:v>2.19733</c:v>
                </c:pt>
                <c:pt idx="89">
                  <c:v>2.2036699999999998</c:v>
                </c:pt>
                <c:pt idx="90">
                  <c:v>2.2077599999999999</c:v>
                </c:pt>
                <c:pt idx="91">
                  <c:v>2.2113900000000002</c:v>
                </c:pt>
                <c:pt idx="92">
                  <c:v>2.2178399999999998</c:v>
                </c:pt>
                <c:pt idx="93">
                  <c:v>2.2206999999999999</c:v>
                </c:pt>
                <c:pt idx="94">
                  <c:v>2.22106</c:v>
                </c:pt>
                <c:pt idx="95">
                  <c:v>2.22458</c:v>
                </c:pt>
                <c:pt idx="96">
                  <c:v>2.22587</c:v>
                </c:pt>
                <c:pt idx="97">
                  <c:v>2.2274400000000001</c:v>
                </c:pt>
                <c:pt idx="98">
                  <c:v>2.23278</c:v>
                </c:pt>
                <c:pt idx="99">
                  <c:v>2.2397399999999998</c:v>
                </c:pt>
                <c:pt idx="100">
                  <c:v>2.2397399999999998</c:v>
                </c:pt>
              </c:numCache>
            </c:numRef>
          </c:val>
          <c:smooth val="0"/>
        </c:ser>
        <c:ser>
          <c:idx val="0"/>
          <c:order val="1"/>
          <c:tx>
            <c:strRef>
              <c:f>'Budgetmallar dubbla spalter'!$C$19</c:f>
              <c:strCache>
                <c:ptCount val="1"/>
                <c:pt idx="0">
                  <c:v>Justerat utgångsläge</c:v>
                </c:pt>
              </c:strCache>
            </c:strRef>
          </c:tx>
          <c:spPr>
            <a:ln w="25400">
              <a:solidFill>
                <a:srgbClr val="000000"/>
              </a:solidFill>
              <a:prstDash val="solid"/>
            </a:ln>
          </c:spPr>
          <c:marker>
            <c:symbol val="none"/>
          </c:marker>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Pt>
            <c:idx val="9"/>
            <c:bubble3D val="0"/>
          </c:dPt>
          <c:dPt>
            <c:idx val="10"/>
            <c:bubble3D val="0"/>
          </c:dPt>
          <c:cat>
            <c:numRef>
              <c:f>'Budgetmallar dubbla spalter'!$A$20:$A$120</c:f>
              <c:numCache>
                <c:formatCode>General</c:formatCode>
                <c:ptCount val="101"/>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pt idx="20">
                  <c:v>2020</c:v>
                </c:pt>
                <c:pt idx="21">
                  <c:v>2021</c:v>
                </c:pt>
                <c:pt idx="22">
                  <c:v>2022</c:v>
                </c:pt>
                <c:pt idx="23">
                  <c:v>2023</c:v>
                </c:pt>
                <c:pt idx="24">
                  <c:v>2024</c:v>
                </c:pt>
                <c:pt idx="25">
                  <c:v>2025</c:v>
                </c:pt>
                <c:pt idx="26">
                  <c:v>2026</c:v>
                </c:pt>
                <c:pt idx="27">
                  <c:v>2027</c:v>
                </c:pt>
                <c:pt idx="28">
                  <c:v>2028</c:v>
                </c:pt>
                <c:pt idx="29">
                  <c:v>2029</c:v>
                </c:pt>
                <c:pt idx="30">
                  <c:v>2030</c:v>
                </c:pt>
                <c:pt idx="31">
                  <c:v>2031</c:v>
                </c:pt>
                <c:pt idx="32">
                  <c:v>2032</c:v>
                </c:pt>
                <c:pt idx="33">
                  <c:v>2033</c:v>
                </c:pt>
                <c:pt idx="34">
                  <c:v>2034</c:v>
                </c:pt>
                <c:pt idx="35">
                  <c:v>2035</c:v>
                </c:pt>
                <c:pt idx="36">
                  <c:v>2036</c:v>
                </c:pt>
                <c:pt idx="37">
                  <c:v>2037</c:v>
                </c:pt>
                <c:pt idx="38">
                  <c:v>2038</c:v>
                </c:pt>
                <c:pt idx="39">
                  <c:v>2039</c:v>
                </c:pt>
                <c:pt idx="40">
                  <c:v>2040</c:v>
                </c:pt>
                <c:pt idx="41">
                  <c:v>2041</c:v>
                </c:pt>
                <c:pt idx="42">
                  <c:v>2042</c:v>
                </c:pt>
                <c:pt idx="43">
                  <c:v>2043</c:v>
                </c:pt>
                <c:pt idx="44">
                  <c:v>2044</c:v>
                </c:pt>
                <c:pt idx="45">
                  <c:v>2045</c:v>
                </c:pt>
                <c:pt idx="46">
                  <c:v>2046</c:v>
                </c:pt>
                <c:pt idx="47">
                  <c:v>2047</c:v>
                </c:pt>
                <c:pt idx="48">
                  <c:v>2048</c:v>
                </c:pt>
                <c:pt idx="49">
                  <c:v>2049</c:v>
                </c:pt>
                <c:pt idx="50">
                  <c:v>2050</c:v>
                </c:pt>
                <c:pt idx="51">
                  <c:v>2051</c:v>
                </c:pt>
                <c:pt idx="52">
                  <c:v>2052</c:v>
                </c:pt>
                <c:pt idx="53">
                  <c:v>2053</c:v>
                </c:pt>
                <c:pt idx="54">
                  <c:v>2054</c:v>
                </c:pt>
                <c:pt idx="55">
                  <c:v>2055</c:v>
                </c:pt>
                <c:pt idx="56">
                  <c:v>2056</c:v>
                </c:pt>
                <c:pt idx="57">
                  <c:v>2057</c:v>
                </c:pt>
                <c:pt idx="58">
                  <c:v>2058</c:v>
                </c:pt>
                <c:pt idx="59">
                  <c:v>2059</c:v>
                </c:pt>
                <c:pt idx="60">
                  <c:v>2060</c:v>
                </c:pt>
                <c:pt idx="61">
                  <c:v>2061</c:v>
                </c:pt>
                <c:pt idx="62">
                  <c:v>2062</c:v>
                </c:pt>
                <c:pt idx="63">
                  <c:v>2063</c:v>
                </c:pt>
                <c:pt idx="64">
                  <c:v>2064</c:v>
                </c:pt>
                <c:pt idx="65">
                  <c:v>2065</c:v>
                </c:pt>
                <c:pt idx="66">
                  <c:v>2066</c:v>
                </c:pt>
                <c:pt idx="67">
                  <c:v>2067</c:v>
                </c:pt>
                <c:pt idx="68">
                  <c:v>2068</c:v>
                </c:pt>
                <c:pt idx="69">
                  <c:v>2069</c:v>
                </c:pt>
                <c:pt idx="70">
                  <c:v>2070</c:v>
                </c:pt>
                <c:pt idx="71">
                  <c:v>2071</c:v>
                </c:pt>
                <c:pt idx="72">
                  <c:v>2072</c:v>
                </c:pt>
                <c:pt idx="73">
                  <c:v>2073</c:v>
                </c:pt>
                <c:pt idx="74">
                  <c:v>2074</c:v>
                </c:pt>
                <c:pt idx="75">
                  <c:v>2075</c:v>
                </c:pt>
                <c:pt idx="76">
                  <c:v>2076</c:v>
                </c:pt>
                <c:pt idx="77">
                  <c:v>2077</c:v>
                </c:pt>
                <c:pt idx="78">
                  <c:v>2078</c:v>
                </c:pt>
                <c:pt idx="79">
                  <c:v>2079</c:v>
                </c:pt>
                <c:pt idx="80">
                  <c:v>2080</c:v>
                </c:pt>
                <c:pt idx="81">
                  <c:v>2081</c:v>
                </c:pt>
                <c:pt idx="82">
                  <c:v>2082</c:v>
                </c:pt>
                <c:pt idx="83">
                  <c:v>2083</c:v>
                </c:pt>
                <c:pt idx="84">
                  <c:v>2084</c:v>
                </c:pt>
                <c:pt idx="85">
                  <c:v>2085</c:v>
                </c:pt>
                <c:pt idx="86">
                  <c:v>2086</c:v>
                </c:pt>
                <c:pt idx="87">
                  <c:v>2087</c:v>
                </c:pt>
                <c:pt idx="88">
                  <c:v>2088</c:v>
                </c:pt>
                <c:pt idx="89">
                  <c:v>2089</c:v>
                </c:pt>
                <c:pt idx="90">
                  <c:v>2090</c:v>
                </c:pt>
                <c:pt idx="91">
                  <c:v>2091</c:v>
                </c:pt>
                <c:pt idx="92">
                  <c:v>2092</c:v>
                </c:pt>
                <c:pt idx="93">
                  <c:v>2093</c:v>
                </c:pt>
                <c:pt idx="94">
                  <c:v>2094</c:v>
                </c:pt>
                <c:pt idx="95">
                  <c:v>2095</c:v>
                </c:pt>
                <c:pt idx="96">
                  <c:v>2096</c:v>
                </c:pt>
                <c:pt idx="97">
                  <c:v>2097</c:v>
                </c:pt>
                <c:pt idx="98">
                  <c:v>2098</c:v>
                </c:pt>
                <c:pt idx="99">
                  <c:v>2099</c:v>
                </c:pt>
                <c:pt idx="100">
                  <c:v>2100</c:v>
                </c:pt>
              </c:numCache>
            </c:numRef>
          </c:cat>
          <c:val>
            <c:numRef>
              <c:f>'Budgetmallar dubbla spalter'!$C$20:$C$120</c:f>
              <c:numCache>
                <c:formatCode>General</c:formatCode>
                <c:ptCount val="101"/>
                <c:pt idx="0">
                  <c:v>4.6501200000000003</c:v>
                </c:pt>
                <c:pt idx="1">
                  <c:v>2.41831</c:v>
                </c:pt>
                <c:pt idx="2">
                  <c:v>-0.29733999999999999</c:v>
                </c:pt>
                <c:pt idx="3">
                  <c:v>-0.96453</c:v>
                </c:pt>
                <c:pt idx="4">
                  <c:v>0.39290000000000003</c:v>
                </c:pt>
                <c:pt idx="5">
                  <c:v>1.58613</c:v>
                </c:pt>
                <c:pt idx="6">
                  <c:v>1.88967</c:v>
                </c:pt>
                <c:pt idx="7">
                  <c:v>3.0250900000000001</c:v>
                </c:pt>
                <c:pt idx="8">
                  <c:v>1.3627199999999999</c:v>
                </c:pt>
                <c:pt idx="9">
                  <c:v>-1.8668400000000001</c:v>
                </c:pt>
                <c:pt idx="10">
                  <c:v>-0.8115</c:v>
                </c:pt>
                <c:pt idx="11">
                  <c:v>-0.95040000000000002</c:v>
                </c:pt>
                <c:pt idx="12">
                  <c:v>-1.8619600000000001</c:v>
                </c:pt>
                <c:pt idx="13">
                  <c:v>-2.5219900000000002</c:v>
                </c:pt>
                <c:pt idx="14">
                  <c:v>-2.28363</c:v>
                </c:pt>
                <c:pt idx="15">
                  <c:v>-1.24146</c:v>
                </c:pt>
                <c:pt idx="16">
                  <c:v>-0.66378999999999999</c:v>
                </c:pt>
                <c:pt idx="17">
                  <c:v>-1.2258499999999999</c:v>
                </c:pt>
                <c:pt idx="18">
                  <c:v>-0.71195999999999993</c:v>
                </c:pt>
                <c:pt idx="19">
                  <c:v>-0.61426000000000003</c:v>
                </c:pt>
                <c:pt idx="20">
                  <c:v>-0.68564000000000003</c:v>
                </c:pt>
                <c:pt idx="21">
                  <c:v>-0.74231000000000003</c:v>
                </c:pt>
                <c:pt idx="22">
                  <c:v>-0.83379000000000003</c:v>
                </c:pt>
                <c:pt idx="23">
                  <c:v>-0.92261000000000004</c:v>
                </c:pt>
                <c:pt idx="24">
                  <c:v>-1.00926</c:v>
                </c:pt>
                <c:pt idx="25">
                  <c:v>-1.0791200000000001</c:v>
                </c:pt>
                <c:pt idx="26">
                  <c:v>-1.14053</c:v>
                </c:pt>
                <c:pt idx="27">
                  <c:v>-1.1905000000000001</c:v>
                </c:pt>
                <c:pt idx="28">
                  <c:v>-1.2199200000000001</c:v>
                </c:pt>
                <c:pt idx="29">
                  <c:v>-1.2871000000000001</c:v>
                </c:pt>
                <c:pt idx="30">
                  <c:v>-1.36083</c:v>
                </c:pt>
                <c:pt idx="31">
                  <c:v>-1.43045</c:v>
                </c:pt>
                <c:pt idx="32">
                  <c:v>-1.4843</c:v>
                </c:pt>
                <c:pt idx="33">
                  <c:v>-1.5053399999999999</c:v>
                </c:pt>
                <c:pt idx="34">
                  <c:v>-1.4896099999999999</c:v>
                </c:pt>
                <c:pt idx="35">
                  <c:v>-1.44113</c:v>
                </c:pt>
                <c:pt idx="36">
                  <c:v>-1.38022</c:v>
                </c:pt>
                <c:pt idx="37">
                  <c:v>-1.30382</c:v>
                </c:pt>
                <c:pt idx="38">
                  <c:v>-1.1977599999999999</c:v>
                </c:pt>
                <c:pt idx="39">
                  <c:v>-1.0797399999999999</c:v>
                </c:pt>
                <c:pt idx="40">
                  <c:v>-0.95006999999999997</c:v>
                </c:pt>
                <c:pt idx="41">
                  <c:v>-0.80925000000000002</c:v>
                </c:pt>
                <c:pt idx="42">
                  <c:v>-0.66210000000000002</c:v>
                </c:pt>
                <c:pt idx="43">
                  <c:v>-0.50812000000000002</c:v>
                </c:pt>
                <c:pt idx="44">
                  <c:v>-0.37175999999999998</c:v>
                </c:pt>
                <c:pt idx="45">
                  <c:v>-0.25929000000000002</c:v>
                </c:pt>
                <c:pt idx="46">
                  <c:v>-0.16710999999999998</c:v>
                </c:pt>
                <c:pt idx="47">
                  <c:v>-9.3650000000000011E-2</c:v>
                </c:pt>
                <c:pt idx="48">
                  <c:v>-3.9950000000000041E-2</c:v>
                </c:pt>
                <c:pt idx="49">
                  <c:v>-1.6710000000000003E-2</c:v>
                </c:pt>
                <c:pt idx="50">
                  <c:v>-2.7479999999999949E-2</c:v>
                </c:pt>
                <c:pt idx="51">
                  <c:v>-6.8760000000000043E-2</c:v>
                </c:pt>
                <c:pt idx="52">
                  <c:v>-0.11899999999999999</c:v>
                </c:pt>
                <c:pt idx="53">
                  <c:v>-0.18498999999999999</c:v>
                </c:pt>
                <c:pt idx="54">
                  <c:v>-0.25339999999999996</c:v>
                </c:pt>
                <c:pt idx="55">
                  <c:v>-0.32049000000000005</c:v>
                </c:pt>
                <c:pt idx="56">
                  <c:v>-0.37736000000000003</c:v>
                </c:pt>
                <c:pt idx="57">
                  <c:v>-0.39968000000000004</c:v>
                </c:pt>
                <c:pt idx="58">
                  <c:v>-0.39973999999999998</c:v>
                </c:pt>
                <c:pt idx="59">
                  <c:v>-0.36372000000000004</c:v>
                </c:pt>
                <c:pt idx="60">
                  <c:v>-0.28605999999999998</c:v>
                </c:pt>
                <c:pt idx="61">
                  <c:v>-0.17925000000000002</c:v>
                </c:pt>
                <c:pt idx="62">
                  <c:v>-4.1139999999999954E-2</c:v>
                </c:pt>
                <c:pt idx="63">
                  <c:v>0.12209000000000003</c:v>
                </c:pt>
                <c:pt idx="64">
                  <c:v>0.28482000000000007</c:v>
                </c:pt>
                <c:pt idx="65">
                  <c:v>0.43696000000000002</c:v>
                </c:pt>
                <c:pt idx="66">
                  <c:v>0.57837000000000005</c:v>
                </c:pt>
                <c:pt idx="67">
                  <c:v>0.70167000000000002</c:v>
                </c:pt>
                <c:pt idx="68">
                  <c:v>0.80628000000000011</c:v>
                </c:pt>
                <c:pt idx="69">
                  <c:v>0.89379999999999993</c:v>
                </c:pt>
                <c:pt idx="70">
                  <c:v>0.9721200000000001</c:v>
                </c:pt>
                <c:pt idx="71">
                  <c:v>1.0411600000000001</c:v>
                </c:pt>
                <c:pt idx="72">
                  <c:v>1.0973899999999999</c:v>
                </c:pt>
                <c:pt idx="73">
                  <c:v>1.13802</c:v>
                </c:pt>
                <c:pt idx="74">
                  <c:v>1.1689500000000002</c:v>
                </c:pt>
                <c:pt idx="75">
                  <c:v>1.1897000000000002</c:v>
                </c:pt>
                <c:pt idx="76">
                  <c:v>1.20669</c:v>
                </c:pt>
                <c:pt idx="77">
                  <c:v>1.2214100000000001</c:v>
                </c:pt>
                <c:pt idx="78">
                  <c:v>1.22682</c:v>
                </c:pt>
                <c:pt idx="79">
                  <c:v>1.2264599999999999</c:v>
                </c:pt>
                <c:pt idx="80">
                  <c:v>1.2210700000000001</c:v>
                </c:pt>
                <c:pt idx="81">
                  <c:v>1.2116899999999999</c:v>
                </c:pt>
                <c:pt idx="82">
                  <c:v>1.20044</c:v>
                </c:pt>
                <c:pt idx="83">
                  <c:v>1.1920899999999999</c:v>
                </c:pt>
                <c:pt idx="84">
                  <c:v>1.1858399999999998</c:v>
                </c:pt>
                <c:pt idx="85">
                  <c:v>1.1829000000000001</c:v>
                </c:pt>
                <c:pt idx="86">
                  <c:v>1.18567</c:v>
                </c:pt>
                <c:pt idx="87">
                  <c:v>1.1917800000000001</c:v>
                </c:pt>
                <c:pt idx="88">
                  <c:v>1.19733</c:v>
                </c:pt>
                <c:pt idx="89">
                  <c:v>1.2036699999999998</c:v>
                </c:pt>
                <c:pt idx="90">
                  <c:v>1.2077599999999999</c:v>
                </c:pt>
                <c:pt idx="91">
                  <c:v>1.2113900000000002</c:v>
                </c:pt>
                <c:pt idx="92">
                  <c:v>1.2178399999999998</c:v>
                </c:pt>
                <c:pt idx="93">
                  <c:v>1.2206999999999999</c:v>
                </c:pt>
                <c:pt idx="94">
                  <c:v>1.22106</c:v>
                </c:pt>
                <c:pt idx="95">
                  <c:v>1.22458</c:v>
                </c:pt>
                <c:pt idx="96">
                  <c:v>1.22587</c:v>
                </c:pt>
                <c:pt idx="97">
                  <c:v>1.2274400000000001</c:v>
                </c:pt>
                <c:pt idx="98">
                  <c:v>1.23278</c:v>
                </c:pt>
                <c:pt idx="99">
                  <c:v>1.2397399999999998</c:v>
                </c:pt>
                <c:pt idx="100">
                  <c:v>1.2397399999999998</c:v>
                </c:pt>
              </c:numCache>
            </c:numRef>
          </c:val>
          <c:smooth val="0"/>
        </c:ser>
        <c:dLbls>
          <c:showLegendKey val="0"/>
          <c:showVal val="0"/>
          <c:showCatName val="0"/>
          <c:showSerName val="0"/>
          <c:showPercent val="0"/>
          <c:showBubbleSize val="0"/>
        </c:dLbls>
        <c:marker val="1"/>
        <c:smooth val="0"/>
        <c:axId val="198948736"/>
        <c:axId val="198950272"/>
      </c:lineChart>
      <c:catAx>
        <c:axId val="198948736"/>
        <c:scaling>
          <c:orientation val="minMax"/>
        </c:scaling>
        <c:delete val="0"/>
        <c:axPos val="b"/>
        <c:numFmt formatCode="0"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198950272"/>
        <c:crossesAt val="-4"/>
        <c:auto val="1"/>
        <c:lblAlgn val="ctr"/>
        <c:lblOffset val="100"/>
        <c:tickLblSkip val="10"/>
        <c:tickMarkSkip val="10"/>
        <c:noMultiLvlLbl val="1"/>
      </c:catAx>
      <c:valAx>
        <c:axId val="198950272"/>
        <c:scaling>
          <c:orientation val="minMax"/>
        </c:scaling>
        <c:delete val="0"/>
        <c:axPos val="l"/>
        <c:majorGridlines>
          <c:spPr>
            <a:ln>
              <a:solidFill>
                <a:srgbClr val="FFFFFF">
                  <a:lumMod val="65000"/>
                </a:srgbClr>
              </a:solidFill>
            </a:ln>
          </c:spPr>
        </c:majorGridlines>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98948736"/>
        <c:crossesAt val="1"/>
        <c:crossBetween val="midCat"/>
      </c:valAx>
      <c:spPr>
        <a:noFill/>
        <a:ln w="3175">
          <a:solidFill>
            <a:srgbClr val="000000"/>
          </a:solidFill>
          <a:prstDash val="solid"/>
        </a:ln>
      </c:spPr>
    </c:plotArea>
    <c:legend>
      <c:legendPos val="b"/>
      <c:layout>
        <c:manualLayout>
          <c:xMode val="edge"/>
          <c:yMode val="edge"/>
          <c:x val="5.6286298568507157E-2"/>
          <c:y val="6.1445362718089994E-2"/>
          <c:w val="0.88952351738241309"/>
          <c:h val="8.3477043158861342E-2"/>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3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2"/>
          <c:order val="0"/>
          <c:tx>
            <c:strRef>
              <c:f>'Budgetmallar dubbla spalter'!$B$19</c:f>
              <c:strCache>
                <c:ptCount val="1"/>
                <c:pt idx="0">
                  <c:v>Exempel1</c:v>
                </c:pt>
              </c:strCache>
            </c:strRef>
          </c:tx>
          <c:spPr>
            <a:solidFill>
              <a:srgbClr val="000000">
                <a:lumMod val="85000"/>
                <a:lumOff val="15000"/>
              </a:srgbClr>
            </a:solidFill>
            <a:ln w="25400">
              <a:noFill/>
            </a:ln>
          </c:spPr>
          <c:invertIfNegative val="0"/>
          <c:cat>
            <c:strRef>
              <c:f>'Budgetmallar dubbla spalter'!$A$20:$A$42</c:f>
              <c:strCache>
                <c:ptCount val="23"/>
                <c:pt idx="0">
                  <c:v>Bulgarien</c:v>
                </c:pt>
                <c:pt idx="1">
                  <c:v>Danmark</c:v>
                </c:pt>
                <c:pt idx="2">
                  <c:v>Tyskland</c:v>
                </c:pt>
                <c:pt idx="3">
                  <c:v>Estland</c:v>
                </c:pt>
                <c:pt idx="4">
                  <c:v>Lettland</c:v>
                </c:pt>
                <c:pt idx="5">
                  <c:v>Ungern</c:v>
                </c:pt>
                <c:pt idx="6">
                  <c:v>Frankrike</c:v>
                </c:pt>
                <c:pt idx="7">
                  <c:v>Italien</c:v>
                </c:pt>
                <c:pt idx="8">
                  <c:v>Rumänien</c:v>
                </c:pt>
                <c:pt idx="9">
                  <c:v>Sverige</c:v>
                </c:pt>
                <c:pt idx="10">
                  <c:v>Tjeckien</c:v>
                </c:pt>
                <c:pt idx="11">
                  <c:v>Litauen</c:v>
                </c:pt>
                <c:pt idx="12">
                  <c:v>Luxemburg</c:v>
                </c:pt>
                <c:pt idx="13">
                  <c:v>Österrike</c:v>
                </c:pt>
                <c:pt idx="14">
                  <c:v>Polen</c:v>
                </c:pt>
                <c:pt idx="15">
                  <c:v>Slovakien</c:v>
                </c:pt>
                <c:pt idx="16">
                  <c:v>Spanien</c:v>
                </c:pt>
                <c:pt idx="17">
                  <c:v>Finland</c:v>
                </c:pt>
                <c:pt idx="18">
                  <c:v>Belgien</c:v>
                </c:pt>
                <c:pt idx="19">
                  <c:v>Malta</c:v>
                </c:pt>
                <c:pt idx="20">
                  <c:v>Nederländerna</c:v>
                </c:pt>
                <c:pt idx="21">
                  <c:v>Slovenien</c:v>
                </c:pt>
                <c:pt idx="22">
                  <c:v>Storbritannien</c:v>
                </c:pt>
              </c:strCache>
            </c:strRef>
          </c:cat>
          <c:val>
            <c:numRef>
              <c:f>'Budgetmallar dubbla spalter'!$B$20:$B$42</c:f>
              <c:numCache>
                <c:formatCode>0.00</c:formatCode>
                <c:ptCount val="23"/>
                <c:pt idx="0">
                  <c:v>0.33333333333333331</c:v>
                </c:pt>
                <c:pt idx="1">
                  <c:v>0.33333333333333331</c:v>
                </c:pt>
                <c:pt idx="2">
                  <c:v>0.33333333333333331</c:v>
                </c:pt>
                <c:pt idx="3">
                  <c:v>0.33333333333333331</c:v>
                </c:pt>
                <c:pt idx="4">
                  <c:v>0.33333333333333331</c:v>
                </c:pt>
                <c:pt idx="5">
                  <c:v>0.33333333333333331</c:v>
                </c:pt>
                <c:pt idx="6">
                  <c:v>0.44444444444444442</c:v>
                </c:pt>
                <c:pt idx="7">
                  <c:v>0.44444444444444442</c:v>
                </c:pt>
                <c:pt idx="8">
                  <c:v>0.44444444444444442</c:v>
                </c:pt>
                <c:pt idx="9">
                  <c:v>0.44444444444444442</c:v>
                </c:pt>
                <c:pt idx="10">
                  <c:v>0.55555555555555558</c:v>
                </c:pt>
                <c:pt idx="11">
                  <c:v>0.55555555555555558</c:v>
                </c:pt>
                <c:pt idx="12">
                  <c:v>0.55555555555555558</c:v>
                </c:pt>
                <c:pt idx="13">
                  <c:v>0.55555555555555558</c:v>
                </c:pt>
                <c:pt idx="14">
                  <c:v>0.55555555555555558</c:v>
                </c:pt>
                <c:pt idx="15">
                  <c:v>0.55555555555555558</c:v>
                </c:pt>
                <c:pt idx="16">
                  <c:v>0.66666666666666663</c:v>
                </c:pt>
                <c:pt idx="17">
                  <c:v>0.66666666666666663</c:v>
                </c:pt>
                <c:pt idx="18">
                  <c:v>0.77777777777777779</c:v>
                </c:pt>
                <c:pt idx="19">
                  <c:v>0.77777777777777779</c:v>
                </c:pt>
                <c:pt idx="20">
                  <c:v>0.77777777777777779</c:v>
                </c:pt>
                <c:pt idx="21">
                  <c:v>0.77777777777777779</c:v>
                </c:pt>
                <c:pt idx="22">
                  <c:v>0.77777777777777779</c:v>
                </c:pt>
              </c:numCache>
            </c:numRef>
          </c:val>
        </c:ser>
        <c:dLbls>
          <c:showLegendKey val="0"/>
          <c:showVal val="0"/>
          <c:showCatName val="0"/>
          <c:showSerName val="0"/>
          <c:showPercent val="0"/>
          <c:showBubbleSize val="0"/>
        </c:dLbls>
        <c:gapWidth val="150"/>
        <c:axId val="147218432"/>
        <c:axId val="147219968"/>
      </c:barChart>
      <c:catAx>
        <c:axId val="147218432"/>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147219968"/>
        <c:crosses val="autoZero"/>
        <c:auto val="1"/>
        <c:lblAlgn val="ctr"/>
        <c:lblOffset val="100"/>
        <c:tickLblSkip val="1"/>
        <c:noMultiLvlLbl val="1"/>
      </c:catAx>
      <c:valAx>
        <c:axId val="147219968"/>
        <c:scaling>
          <c:orientation val="minMax"/>
          <c:max val="1"/>
          <c:min val="0"/>
        </c:scaling>
        <c:delete val="0"/>
        <c:axPos val="l"/>
        <c:majorGridlines/>
        <c:numFmt formatCode="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47218432"/>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3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2"/>
          <c:order val="0"/>
          <c:tx>
            <c:strRef>
              <c:f>'Budgetmallar dubbla spalter'!$B$19</c:f>
              <c:strCache>
                <c:ptCount val="1"/>
                <c:pt idx="0">
                  <c:v>Exempel1</c:v>
                </c:pt>
              </c:strCache>
            </c:strRef>
          </c:tx>
          <c:spPr>
            <a:solidFill>
              <a:srgbClr val="FFFFFF">
                <a:lumMod val="65000"/>
              </a:srgbClr>
            </a:solidFill>
            <a:ln w="25400">
              <a:noFill/>
            </a:ln>
          </c:spPr>
          <c:invertIfNegative val="0"/>
          <c:cat>
            <c:strRef>
              <c:f>'Budgetmallar dubbla spalter'!$A$20:$A$45</c:f>
              <c:strCache>
                <c:ptCount val="26"/>
                <c:pt idx="0">
                  <c:v>Danmark</c:v>
                </c:pt>
                <c:pt idx="1">
                  <c:v>Sverige</c:v>
                </c:pt>
                <c:pt idx="2">
                  <c:v>Tjeckien</c:v>
                </c:pt>
                <c:pt idx="3">
                  <c:v>Tyskland</c:v>
                </c:pt>
                <c:pt idx="4">
                  <c:v>Island</c:v>
                </c:pt>
                <c:pt idx="5">
                  <c:v>Italien</c:v>
                </c:pt>
                <c:pt idx="6">
                  <c:v>Slovenien</c:v>
                </c:pt>
                <c:pt idx="7">
                  <c:v>Slovakien</c:v>
                </c:pt>
                <c:pt idx="8">
                  <c:v>Grekland</c:v>
                </c:pt>
                <c:pt idx="9">
                  <c:v>Finland </c:v>
                </c:pt>
                <c:pt idx="10">
                  <c:v>Schweiz</c:v>
                </c:pt>
                <c:pt idx="11">
                  <c:v>Frankrike</c:v>
                </c:pt>
                <c:pt idx="12">
                  <c:v>Sydkorea</c:v>
                </c:pt>
                <c:pt idx="13">
                  <c:v>Österrike</c:v>
                </c:pt>
                <c:pt idx="14">
                  <c:v>Australien</c:v>
                </c:pt>
                <c:pt idx="15">
                  <c:v>Portugal</c:v>
                </c:pt>
                <c:pt idx="16">
                  <c:v>Nederländerna</c:v>
                </c:pt>
                <c:pt idx="17">
                  <c:v>Kanada</c:v>
                </c:pt>
                <c:pt idx="18">
                  <c:v>Nya Zeeland</c:v>
                </c:pt>
                <c:pt idx="19">
                  <c:v>Storbritannien</c:v>
                </c:pt>
                <c:pt idx="20">
                  <c:v>Spanien</c:v>
                </c:pt>
                <c:pt idx="21">
                  <c:v>Irland</c:v>
                </c:pt>
                <c:pt idx="22">
                  <c:v>Genomsnitt</c:v>
                </c:pt>
                <c:pt idx="23">
                  <c:v>Belgien</c:v>
                </c:pt>
                <c:pt idx="24">
                  <c:v>USA</c:v>
                </c:pt>
                <c:pt idx="25">
                  <c:v>Japan</c:v>
                </c:pt>
              </c:strCache>
            </c:strRef>
          </c:cat>
          <c:val>
            <c:numRef>
              <c:f>'Budgetmallar dubbla spalter'!$B$20:$B$45</c:f>
              <c:numCache>
                <c:formatCode>General</c:formatCode>
                <c:ptCount val="26"/>
                <c:pt idx="0">
                  <c:v>-0.8</c:v>
                </c:pt>
                <c:pt idx="1">
                  <c:v>0.8</c:v>
                </c:pt>
                <c:pt idx="2">
                  <c:v>1</c:v>
                </c:pt>
                <c:pt idx="3">
                  <c:v>1.1000000000000001</c:v>
                </c:pt>
                <c:pt idx="4">
                  <c:v>1.2</c:v>
                </c:pt>
                <c:pt idx="5">
                  <c:v>2.2000000000000002</c:v>
                </c:pt>
                <c:pt idx="6">
                  <c:v>2.5</c:v>
                </c:pt>
                <c:pt idx="7">
                  <c:v>3.1</c:v>
                </c:pt>
                <c:pt idx="8">
                  <c:v>3.3</c:v>
                </c:pt>
                <c:pt idx="9">
                  <c:v>3.9</c:v>
                </c:pt>
                <c:pt idx="10">
                  <c:v>4.0999999999999996</c:v>
                </c:pt>
                <c:pt idx="11">
                  <c:v>4.7</c:v>
                </c:pt>
                <c:pt idx="12">
                  <c:v>4.8</c:v>
                </c:pt>
                <c:pt idx="13">
                  <c:v>4.9000000000000004</c:v>
                </c:pt>
                <c:pt idx="14">
                  <c:v>5.5</c:v>
                </c:pt>
                <c:pt idx="15">
                  <c:v>6.1</c:v>
                </c:pt>
                <c:pt idx="16">
                  <c:v>6.2</c:v>
                </c:pt>
                <c:pt idx="17">
                  <c:v>6.5</c:v>
                </c:pt>
                <c:pt idx="18">
                  <c:v>6.8</c:v>
                </c:pt>
                <c:pt idx="19">
                  <c:v>7</c:v>
                </c:pt>
                <c:pt idx="20">
                  <c:v>7.5</c:v>
                </c:pt>
                <c:pt idx="21">
                  <c:v>7.7</c:v>
                </c:pt>
                <c:pt idx="22">
                  <c:v>8.6999999999999993</c:v>
                </c:pt>
                <c:pt idx="23">
                  <c:v>9.3000000000000007</c:v>
                </c:pt>
                <c:pt idx="24">
                  <c:v>11.7</c:v>
                </c:pt>
                <c:pt idx="25">
                  <c:v>16.8</c:v>
                </c:pt>
              </c:numCache>
            </c:numRef>
          </c:val>
        </c:ser>
        <c:dLbls>
          <c:showLegendKey val="0"/>
          <c:showVal val="0"/>
          <c:showCatName val="0"/>
          <c:showSerName val="0"/>
          <c:showPercent val="0"/>
          <c:showBubbleSize val="0"/>
        </c:dLbls>
        <c:gapWidth val="150"/>
        <c:axId val="148496768"/>
        <c:axId val="148498304"/>
      </c:barChart>
      <c:catAx>
        <c:axId val="148496768"/>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148498304"/>
        <c:crosses val="autoZero"/>
        <c:auto val="1"/>
        <c:lblAlgn val="ctr"/>
        <c:lblOffset val="100"/>
        <c:tickLblSkip val="1"/>
        <c:noMultiLvlLbl val="1"/>
      </c:catAx>
      <c:valAx>
        <c:axId val="148498304"/>
        <c:scaling>
          <c:orientation val="minMax"/>
          <c:max val="20"/>
          <c:min val="-10"/>
        </c:scaling>
        <c:delete val="0"/>
        <c:axPos val="l"/>
        <c:majorGridlines>
          <c:spPr>
            <a:ln>
              <a:gradFill>
                <a:gsLst>
                  <a:gs pos="0">
                    <a:srgbClr val="00328B">
                      <a:tint val="66000"/>
                      <a:satMod val="160000"/>
                    </a:srgbClr>
                  </a:gs>
                  <a:gs pos="50000">
                    <a:srgbClr val="00328B">
                      <a:tint val="44500"/>
                      <a:satMod val="160000"/>
                    </a:srgbClr>
                  </a:gs>
                  <a:gs pos="100000">
                    <a:srgbClr val="00328B">
                      <a:tint val="23500"/>
                      <a:satMod val="160000"/>
                    </a:srgbClr>
                  </a:gs>
                </a:gsLst>
                <a:lin ang="5400000" scaled="0"/>
              </a:gradFill>
            </a:ln>
          </c:spPr>
        </c:majorGridlines>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48496768"/>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drawings/drawing1.xml><?xml version="1.0" encoding="utf-8"?>
<c:userShapes xmlns:c="http://schemas.openxmlformats.org/drawingml/2006/chart">
  <cdr:relSizeAnchor xmlns:cdr="http://schemas.openxmlformats.org/drawingml/2006/chartDrawing">
    <cdr:from>
      <cdr:x>0.88108</cdr:x>
      <cdr:y>0.06765</cdr:y>
    </cdr:from>
    <cdr:to>
      <cdr:x>0.88109</cdr:x>
      <cdr:y>0.85786</cdr:y>
    </cdr:to>
    <cdr:cxnSp macro="">
      <cdr:nvCxnSpPr>
        <cdr:cNvPr id="3" name="Rak 2"/>
        <cdr:cNvCxnSpPr/>
      </cdr:nvCxnSpPr>
      <cdr:spPr>
        <a:xfrm xmlns:a="http://schemas.openxmlformats.org/drawingml/2006/main">
          <a:off x="2426482" y="138229"/>
          <a:ext cx="23" cy="1614742"/>
        </a:xfrm>
        <a:prstGeom xmlns:a="http://schemas.openxmlformats.org/drawingml/2006/main" prst="line">
          <a:avLst/>
        </a:prstGeom>
        <a:ln xmlns:a="http://schemas.openxmlformats.org/drawingml/2006/main" w="15875">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2.xml><?xml version="1.0" encoding="utf-8"?>
<c:userShapes xmlns:c="http://schemas.openxmlformats.org/drawingml/2006/chart">
  <cdr:relSizeAnchor xmlns:cdr="http://schemas.openxmlformats.org/drawingml/2006/chartDrawing">
    <cdr:from>
      <cdr:x>0.69219</cdr:x>
      <cdr:y>0.04928</cdr:y>
    </cdr:from>
    <cdr:to>
      <cdr:x>0.69219</cdr:x>
      <cdr:y>0.91933</cdr:y>
    </cdr:to>
    <cdr:cxnSp macro="">
      <cdr:nvCxnSpPr>
        <cdr:cNvPr id="3" name="Rak 2"/>
        <cdr:cNvCxnSpPr/>
      </cdr:nvCxnSpPr>
      <cdr:spPr>
        <a:xfrm xmlns:a="http://schemas.openxmlformats.org/drawingml/2006/main" flipV="1">
          <a:off x="1906275" y="100704"/>
          <a:ext cx="0" cy="1777887"/>
        </a:xfrm>
        <a:prstGeom xmlns:a="http://schemas.openxmlformats.org/drawingml/2006/main" prst="line">
          <a:avLst/>
        </a:prstGeom>
        <a:ln xmlns:a="http://schemas.openxmlformats.org/drawingml/2006/main" w="3175">
          <a:solidFill>
            <a:sysClr val="windowText" lastClr="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3.xml><?xml version="1.0" encoding="utf-8"?>
<c:userShapes xmlns:c="http://schemas.openxmlformats.org/drawingml/2006/chart">
  <cdr:relSizeAnchor xmlns:cdr="http://schemas.openxmlformats.org/drawingml/2006/chartDrawing">
    <cdr:from>
      <cdr:x>0.01948</cdr:x>
      <cdr:y>0.96091</cdr:y>
    </cdr:from>
    <cdr:to>
      <cdr:x>0.96742</cdr:x>
      <cdr:y>0.99061</cdr:y>
    </cdr:to>
    <cdr:sp macro="" textlink="">
      <cdr:nvSpPr>
        <cdr:cNvPr id="8193" name="Källa"/>
        <cdr:cNvSpPr txBox="1">
          <a:spLocks xmlns:a="http://schemas.openxmlformats.org/drawingml/2006/main" noChangeArrowheads="1"/>
        </cdr:cNvSpPr>
      </cdr:nvSpPr>
      <cdr:spPr bwMode="auto">
        <a:xfrm xmlns:a="http://schemas.openxmlformats.org/drawingml/2006/main">
          <a:off x="56977" y="4228514"/>
          <a:ext cx="2771942" cy="130711"/>
        </a:xfrm>
        <a:prstGeom xmlns:a="http://schemas.openxmlformats.org/drawingml/2006/main" prst="rect">
          <a:avLst/>
        </a:prstGeom>
        <a:noFill xmlns:a="http://schemas.openxmlformats.org/drawingml/2006/main"/>
        <a:ln xmlns:a="http://schemas.openxmlformats.org/drawingml/2006/main">
          <a:noFill/>
        </a:ln>
        <a:effectLst xmlns:a="http://schemas.openxmlformats.org/drawingml/2006/main"/>
        <a:extLst xmlns:a="http://schemas.openxmlformats.org/drawingml/2006/main">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1">
              <a:solidFill>
                <a:srgbClr xmlns:mc="http://schemas.openxmlformats.org/markup-compatibility/2006" val="000000" mc:Ignorable="a14" a14:legacySpreadsheetColorIndex="64"/>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cdr:spPr>
      <cdr:txBody>
        <a:bodyPr xmlns:a="http://schemas.openxmlformats.org/drawingml/2006/main" vertOverflow="clip" wrap="square" lIns="27432" tIns="18288" rIns="0" bIns="0" anchor="t" upright="1"/>
        <a:lstStyle xmlns:a="http://schemas.openxmlformats.org/drawingml/2006/main"/>
        <a:p xmlns:a="http://schemas.openxmlformats.org/drawingml/2006/main">
          <a:pPr marL="0" marR="0" indent="0" algn="l" defTabSz="914400" rtl="0" eaLnBrk="1" fontAlgn="auto" latinLnBrk="0" hangingPunct="1">
            <a:lnSpc>
              <a:spcPct val="100000"/>
            </a:lnSpc>
            <a:spcBef>
              <a:spcPts val="0"/>
            </a:spcBef>
            <a:spcAft>
              <a:spcPts val="0"/>
            </a:spcAft>
            <a:buClrTx/>
            <a:buSzTx/>
            <a:buFontTx/>
            <a:buNone/>
            <a:tabLst/>
            <a:defRPr sz="1000"/>
          </a:pPr>
          <a:r>
            <a:rPr lang="sv-SE" sz="700" b="0" i="0" baseline="0">
              <a:effectLst/>
              <a:latin typeface="TradeGothic CondEighteen" pitchFamily="2" charset="0"/>
              <a:ea typeface="+mn-ea"/>
              <a:cs typeface="+mn-cs"/>
            </a:rPr>
            <a:t>                           Andel med  låg materiell standard  (svår materiell deprivation)</a:t>
          </a:r>
          <a:endParaRPr lang="sv-SE" sz="700">
            <a:effectLst/>
            <a:latin typeface="TradeGothic CondEighteen" pitchFamily="2" charset="0"/>
          </a:endParaRPr>
        </a:p>
        <a:p xmlns:a="http://schemas.openxmlformats.org/drawingml/2006/main">
          <a:pPr algn="l" rtl="0">
            <a:defRPr sz="1000"/>
          </a:pPr>
          <a:endParaRPr lang="sv-SE" sz="300" b="0" i="0" u="none" strike="noStrike" baseline="0">
            <a:solidFill>
              <a:srgbClr val="000000"/>
            </a:solidFill>
            <a:latin typeface="TradeGothic CondEighteen"/>
          </a:endParaRPr>
        </a:p>
        <a:p xmlns:a="http://schemas.openxmlformats.org/drawingml/2006/main">
          <a:pPr marL="0" marR="0" indent="0" algn="l" defTabSz="914400" rtl="0" eaLnBrk="1" fontAlgn="auto" latinLnBrk="0" hangingPunct="1">
            <a:lnSpc>
              <a:spcPct val="100000"/>
            </a:lnSpc>
            <a:spcBef>
              <a:spcPts val="0"/>
            </a:spcBef>
            <a:spcAft>
              <a:spcPts val="0"/>
            </a:spcAft>
            <a:buClrTx/>
            <a:buSzTx/>
            <a:buFontTx/>
            <a:buNone/>
            <a:tabLst/>
            <a:defRPr sz="1000"/>
          </a:pPr>
          <a:r>
            <a:rPr lang="sv-SE" sz="700" b="0" i="0" u="none" strike="noStrike" baseline="0">
              <a:solidFill>
                <a:srgbClr val="000000"/>
              </a:solidFill>
              <a:latin typeface="TradeGothic CondEighteen" pitchFamily="2" charset="0"/>
            </a:rPr>
            <a:t>                </a:t>
          </a:r>
        </a:p>
      </cdr:txBody>
    </cdr:sp>
  </cdr:relSizeAnchor>
</c:userShapes>
</file>

<file path=word/drawings/drawing4.xml><?xml version="1.0" encoding="utf-8"?>
<c:userShapes xmlns:c="http://schemas.openxmlformats.org/drawingml/2006/chart">
  <cdr:relSizeAnchor xmlns:cdr="http://schemas.openxmlformats.org/drawingml/2006/chartDrawing">
    <cdr:from>
      <cdr:x>0.86214</cdr:x>
      <cdr:y>0.04374</cdr:y>
    </cdr:from>
    <cdr:to>
      <cdr:x>0.86214</cdr:x>
      <cdr:y>0.9203</cdr:y>
    </cdr:to>
    <cdr:cxnSp macro="">
      <cdr:nvCxnSpPr>
        <cdr:cNvPr id="3" name="Prognoslinje_2014-03-25 14:38:18"/>
        <cdr:cNvCxnSpPr/>
      </cdr:nvCxnSpPr>
      <cdr:spPr>
        <a:xfrm xmlns:a="http://schemas.openxmlformats.org/drawingml/2006/main">
          <a:off x="2553870" y="106790"/>
          <a:ext cx="0" cy="2140183"/>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5.xml><?xml version="1.0" encoding="utf-8"?>
<c:userShapes xmlns:c="http://schemas.openxmlformats.org/drawingml/2006/chart">
  <cdr:relSizeAnchor xmlns:cdr="http://schemas.openxmlformats.org/drawingml/2006/chartDrawing">
    <cdr:from>
      <cdr:x>0.53664</cdr:x>
      <cdr:y>0.04538</cdr:y>
    </cdr:from>
    <cdr:to>
      <cdr:x>0.53664</cdr:x>
      <cdr:y>0.92341</cdr:y>
    </cdr:to>
    <cdr:cxnSp macro="">
      <cdr:nvCxnSpPr>
        <cdr:cNvPr id="2" name="Prognoslinje_2014-02-14 16:10:49"/>
        <cdr:cNvCxnSpPr/>
      </cdr:nvCxnSpPr>
      <cdr:spPr>
        <a:xfrm xmlns:a="http://schemas.openxmlformats.org/drawingml/2006/main">
          <a:off x="1589020" y="110887"/>
          <a:ext cx="0" cy="2145706"/>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6.xml><?xml version="1.0" encoding="utf-8"?>
<c:userShapes xmlns:c="http://schemas.openxmlformats.org/drawingml/2006/chart">
  <cdr:relSizeAnchor xmlns:cdr="http://schemas.openxmlformats.org/drawingml/2006/chartDrawing">
    <cdr:from>
      <cdr:x>0.86401</cdr:x>
      <cdr:y>0.04557</cdr:y>
    </cdr:from>
    <cdr:to>
      <cdr:x>0.86478</cdr:x>
      <cdr:y>0.92146</cdr:y>
    </cdr:to>
    <cdr:cxnSp macro="">
      <cdr:nvCxnSpPr>
        <cdr:cNvPr id="8" name="Prognoslinje_2013-08-26 14:53:49"/>
        <cdr:cNvCxnSpPr/>
      </cdr:nvCxnSpPr>
      <cdr:spPr bwMode="auto">
        <a:xfrm xmlns:a="http://schemas.openxmlformats.org/drawingml/2006/main" flipH="1">
          <a:off x="2379492" y="102400"/>
          <a:ext cx="2121" cy="1968357"/>
        </a:xfrm>
        <a:prstGeom xmlns:a="http://schemas.openxmlformats.org/drawingml/2006/main" prst="straightConnector1">
          <a:avLst/>
        </a:prstGeom>
        <a:solidFill xmlns:a="http://schemas.openxmlformats.org/drawingml/2006/main">
          <a:srgbClr xmlns:mc="http://schemas.openxmlformats.org/markup-compatibility/2006" xmlns:a14="http://schemas.microsoft.com/office/drawing/2010/main" val="FFFFFF" mc:Ignorable="a14" a14:legacySpreadsheetColorIndex="9"/>
        </a:solidFill>
        <a:ln xmlns:a="http://schemas.openxmlformats.org/drawingml/2006/main" w="3175" cap="flat" cmpd="sng" algn="ctr">
          <a:solidFill>
            <a:srgbClr val="000000"/>
          </a:solidFill>
          <a:prstDash val="dash"/>
          <a:round/>
          <a:headEnd type="none" w="med" len="med"/>
          <a:tailEnd type="none" w="med" len="med"/>
        </a:ln>
        <a:effectLst xmlns:a="http://schemas.openxmlformats.org/drawingml/2006/main"/>
        <a:extLst xmlns:a="http://schemas.openxmlformats.org/drawingml/2006/main">
          <a:ext uri="{AF507438-7753-43E0-B8FC-AC1667EBCBE1}">
            <a14:hiddenEffects xmlns:a14="http://schemas.microsoft.com/office/drawing/2010/main">
              <a:effectLst>
                <a:outerShdw dist="35921" dir="2700000" algn="ctr" rotWithShape="0">
                  <a:srgbClr val="808080"/>
                </a:outerShdw>
              </a:effectLst>
            </a14:hiddenEffects>
          </a:ext>
        </a:extLst>
      </cdr:spPr>
    </cdr:cxnSp>
  </cdr:relSizeAnchor>
</c:userShapes>
</file>

<file path=word/drawings/drawing7.xml><?xml version="1.0" encoding="utf-8"?>
<c:userShapes xmlns:c="http://schemas.openxmlformats.org/drawingml/2006/chart">
  <cdr:relSizeAnchor xmlns:cdr="http://schemas.openxmlformats.org/drawingml/2006/chartDrawing">
    <cdr:from>
      <cdr:x>0.89638</cdr:x>
      <cdr:y>0.04648</cdr:y>
    </cdr:from>
    <cdr:to>
      <cdr:x>0.89638</cdr:x>
      <cdr:y>0.9272</cdr:y>
    </cdr:to>
    <cdr:cxnSp macro="">
      <cdr:nvCxnSpPr>
        <cdr:cNvPr id="3" name="Prognoslinje_2013-08-21 19:34:56"/>
        <cdr:cNvCxnSpPr/>
      </cdr:nvCxnSpPr>
      <cdr:spPr bwMode="auto">
        <a:xfrm xmlns:a="http://schemas.openxmlformats.org/drawingml/2006/main">
          <a:off x="2641102" y="112150"/>
          <a:ext cx="0" cy="2125177"/>
        </a:xfrm>
        <a:prstGeom xmlns:a="http://schemas.openxmlformats.org/drawingml/2006/main" prst="straightConnector1">
          <a:avLst/>
        </a:prstGeom>
        <a:solidFill xmlns:a="http://schemas.openxmlformats.org/drawingml/2006/main">
          <a:srgbClr xmlns:mc="http://schemas.openxmlformats.org/markup-compatibility/2006" xmlns:a14="http://schemas.microsoft.com/office/drawing/2010/main" val="FFFFFF" mc:Ignorable="a14" a14:legacySpreadsheetColorIndex="9"/>
        </a:solidFill>
        <a:ln xmlns:a="http://schemas.openxmlformats.org/drawingml/2006/main" w="3175" cap="flat" cmpd="sng" algn="ctr">
          <a:solidFill>
            <a:srgbClr val="000000"/>
          </a:solidFill>
          <a:prstDash val="dash"/>
          <a:round/>
          <a:headEnd type="none" w="med" len="med"/>
          <a:tailEnd type="none" w="med" len="med"/>
        </a:ln>
        <a:effectLst xmlns:a="http://schemas.openxmlformats.org/drawingml/2006/main"/>
        <a:extLst xmlns:a="http://schemas.openxmlformats.org/drawingml/2006/main">
          <a:ext uri="{AF507438-7753-43E0-B8FC-AC1667EBCBE1}">
            <a14:hiddenEffects xmlns:a14="http://schemas.microsoft.com/office/drawing/2010/main">
              <a:effectLst>
                <a:outerShdw dist="35921" dir="2700000" algn="ctr" rotWithShape="0">
                  <a:srgbClr val="808080"/>
                </a:outerShdw>
              </a:effectLst>
            </a14:hiddenEffects>
          </a:ext>
        </a:extLst>
      </cdr:spPr>
    </cdr:cxnSp>
  </cdr:relSizeAnchor>
</c:userShapes>
</file>

<file path=word/drawings/drawing8.xml><?xml version="1.0" encoding="utf-8"?>
<c:userShapes xmlns:c="http://schemas.openxmlformats.org/drawingml/2006/chart">
  <cdr:relSizeAnchor xmlns:cdr="http://schemas.openxmlformats.org/drawingml/2006/chartDrawing">
    <cdr:from>
      <cdr:x>0.89231</cdr:x>
      <cdr:y>0.04253</cdr:y>
    </cdr:from>
    <cdr:to>
      <cdr:x>0.89232</cdr:x>
      <cdr:y>0.91907</cdr:y>
    </cdr:to>
    <cdr:cxnSp macro="">
      <cdr:nvCxnSpPr>
        <cdr:cNvPr id="4" name="Rak 3"/>
        <cdr:cNvCxnSpPr/>
      </cdr:nvCxnSpPr>
      <cdr:spPr bwMode="auto">
        <a:xfrm xmlns:a="http://schemas.openxmlformats.org/drawingml/2006/main">
          <a:off x="2457417" y="94766"/>
          <a:ext cx="33" cy="1953109"/>
        </a:xfrm>
        <a:prstGeom xmlns:a="http://schemas.openxmlformats.org/drawingml/2006/main" prst="line">
          <a:avLst/>
        </a:prstGeom>
        <a:solidFill xmlns:a="http://schemas.openxmlformats.org/drawingml/2006/main">
          <a:srgbClr xmlns:mc="http://schemas.openxmlformats.org/markup-compatibility/2006" xmlns:a14="http://schemas.microsoft.com/office/drawing/2010/main" val="FFFFFF" mc:Ignorable="a14" a14:legacySpreadsheetColorIndex="9"/>
        </a:solidFill>
        <a:ln xmlns:a="http://schemas.openxmlformats.org/drawingml/2006/main" w="3175" cap="flat" cmpd="sng" algn="ctr">
          <a:solidFill>
            <a:srgbClr val="000000"/>
          </a:solidFill>
          <a:prstDash val="dash"/>
          <a:round/>
          <a:headEnd type="none" w="med" len="med"/>
          <a:tailEnd type="none" w="med" len="med"/>
        </a:ln>
        <a:effectLst xmlns:a="http://schemas.openxmlformats.org/drawingml/2006/main"/>
        <a:extLst xmlns:a="http://schemas.openxmlformats.org/drawingml/2006/main">
          <a:ext uri="{AF507438-7753-43E0-B8FC-AC1667EBCBE1}">
            <a14:hiddenEffects xmlns:a14="http://schemas.microsoft.com/office/drawing/2010/main">
              <a:effectLst>
                <a:outerShdw dist="35921" dir="2700000" algn="ctr" rotWithShape="0">
                  <a:srgbClr val="808080"/>
                </a:outerShdw>
              </a:effectLst>
            </a14:hiddenEffects>
          </a:ext>
        </a:extLst>
      </cdr:spPr>
    </cdr:cxnSp>
  </cdr:relSizeAnchor>
</c:userShapes>
</file>

<file path=word/drawings/drawing9.xml><?xml version="1.0" encoding="utf-8"?>
<c:userShapes xmlns:c="http://schemas.openxmlformats.org/drawingml/2006/chart">
  <cdr:relSizeAnchor xmlns:cdr="http://schemas.openxmlformats.org/drawingml/2006/chartDrawing">
    <cdr:from>
      <cdr:x>0.86256</cdr:x>
      <cdr:y>0.04613</cdr:y>
    </cdr:from>
    <cdr:to>
      <cdr:x>0.86579</cdr:x>
      <cdr:y>0.92724</cdr:y>
    </cdr:to>
    <cdr:cxnSp macro="">
      <cdr:nvCxnSpPr>
        <cdr:cNvPr id="3" name="Prognoslinje_2014-02-14 14:06:39"/>
        <cdr:cNvCxnSpPr/>
      </cdr:nvCxnSpPr>
      <cdr:spPr bwMode="auto">
        <a:xfrm xmlns:a="http://schemas.openxmlformats.org/drawingml/2006/main">
          <a:off x="2375477" y="106337"/>
          <a:ext cx="8895" cy="2031003"/>
        </a:xfrm>
        <a:prstGeom xmlns:a="http://schemas.openxmlformats.org/drawingml/2006/main" prst="straightConnector1">
          <a:avLst/>
        </a:prstGeom>
        <a:solidFill xmlns:a="http://schemas.openxmlformats.org/drawingml/2006/main">
          <a:srgbClr xmlns:mc="http://schemas.openxmlformats.org/markup-compatibility/2006" xmlns:a14="http://schemas.microsoft.com/office/drawing/2010/main" val="FFFFFF" mc:Ignorable="a14" a14:legacySpreadsheetColorIndex="9"/>
        </a:solidFill>
        <a:ln xmlns:a="http://schemas.openxmlformats.org/drawingml/2006/main" w="3175" cap="flat" cmpd="sng" algn="ctr">
          <a:solidFill>
            <a:srgbClr val="000000"/>
          </a:solidFill>
          <a:prstDash val="dash"/>
          <a:round/>
          <a:headEnd type="none" w="med" len="med"/>
          <a:tailEnd type="none" w="med" len="med"/>
        </a:ln>
        <a:effectLst xmlns:a="http://schemas.openxmlformats.org/drawingml/2006/main"/>
        <a:extLst xmlns:a="http://schemas.openxmlformats.org/drawingml/2006/main">
          <a:ext uri="{AF507438-7753-43E0-B8FC-AC1667EBCBE1}">
            <a14:hiddenEffects xmlns:a14="http://schemas.microsoft.com/office/drawing/2010/main">
              <a:effectLst>
                <a:outerShdw dist="35921" dir="2700000" algn="ctr" rotWithShape="0">
                  <a:srgbClr val="808080"/>
                </a:outerShdw>
              </a:effectLst>
            </a14:hiddenEffects>
          </a:ext>
        </a:extLst>
      </cdr:spPr>
    </cdr:cxnSp>
  </cdr:relSizeAnchor>
</c:userShapes>
</file>

<file path=word/drawings/drawing10.xml><?xml version="1.0" encoding="utf-8"?>
<c:userShapes xmlns:c="http://schemas.openxmlformats.org/drawingml/2006/chart">
  <cdr:relSizeAnchor xmlns:cdr="http://schemas.openxmlformats.org/drawingml/2006/chartDrawing">
    <cdr:from>
      <cdr:x>0.01724</cdr:x>
      <cdr:y>0.91837</cdr:y>
    </cdr:from>
    <cdr:to>
      <cdr:x>0.07994</cdr:x>
      <cdr:y>1</cdr:y>
    </cdr:to>
    <cdr:sp macro="" textlink="">
      <cdr:nvSpPr>
        <cdr:cNvPr id="2" name="Källa"/>
        <cdr:cNvSpPr txBox="1"/>
      </cdr:nvSpPr>
      <cdr:spPr>
        <a:xfrm xmlns:a="http://schemas.openxmlformats.org/drawingml/2006/main">
          <a:off x="50800" y="2216027"/>
          <a:ext cx="184739" cy="196973"/>
        </a:xfrm>
        <a:prstGeom xmlns:a="http://schemas.openxmlformats.org/drawingml/2006/main" prst="rect">
          <a:avLst/>
        </a:prstGeom>
      </cdr:spPr>
      <cdr:txBody>
        <a:bodyPr xmlns:a="http://schemas.openxmlformats.org/drawingml/2006/main" vertOverflow="clip" vert="horz" wrap="none" rtlCol="0">
          <a:spAutoFit/>
        </a:bodyPr>
        <a:lstStyle xmlns:a="http://schemas.openxmlformats.org/drawingml/2006/main"/>
        <a:p xmlns:a="http://schemas.openxmlformats.org/drawingml/2006/main">
          <a:endParaRPr lang="sv-SE" sz="700" b="0" i="0">
            <a:latin typeface="TradeGothic CondEighteen"/>
          </a:endParaRPr>
        </a:p>
      </cdr:txBody>
    </cdr:sp>
  </cdr:relSizeAnchor>
  <cdr:relSizeAnchor xmlns:cdr="http://schemas.openxmlformats.org/drawingml/2006/chartDrawing">
    <cdr:from>
      <cdr:x>0.86581</cdr:x>
      <cdr:y>0.04253</cdr:y>
    </cdr:from>
    <cdr:to>
      <cdr:x>0.8667</cdr:x>
      <cdr:y>0.91526</cdr:y>
    </cdr:to>
    <cdr:cxnSp macro="">
      <cdr:nvCxnSpPr>
        <cdr:cNvPr id="7" name="Prognoslinje_2013-08-26 15:30:20"/>
        <cdr:cNvCxnSpPr/>
      </cdr:nvCxnSpPr>
      <cdr:spPr bwMode="auto">
        <a:xfrm xmlns:a="http://schemas.openxmlformats.org/drawingml/2006/main">
          <a:off x="2551034" y="103831"/>
          <a:ext cx="2610" cy="2130844"/>
        </a:xfrm>
        <a:prstGeom xmlns:a="http://schemas.openxmlformats.org/drawingml/2006/main" prst="straightConnector1">
          <a:avLst/>
        </a:prstGeom>
        <a:solidFill xmlns:a="http://schemas.openxmlformats.org/drawingml/2006/main">
          <a:srgbClr xmlns:mc="http://schemas.openxmlformats.org/markup-compatibility/2006" xmlns:a14="http://schemas.microsoft.com/office/drawing/2010/main" val="FFFFFF" mc:Ignorable="a14" a14:legacySpreadsheetColorIndex="9"/>
        </a:solidFill>
        <a:ln xmlns:a="http://schemas.openxmlformats.org/drawingml/2006/main" w="3175" cap="flat" cmpd="sng" algn="ctr">
          <a:solidFill>
            <a:srgbClr val="000000"/>
          </a:solidFill>
          <a:prstDash val="dash"/>
          <a:round/>
          <a:headEnd type="none" w="med" len="med"/>
          <a:tailEnd type="none" w="med" len="med"/>
        </a:ln>
        <a:effectLst xmlns:a="http://schemas.openxmlformats.org/drawingml/2006/main"/>
        <a:extLst xmlns:a="http://schemas.openxmlformats.org/drawingml/2006/main">
          <a:ext uri="{AF507438-7753-43E0-B8FC-AC1667EBCBE1}">
            <a14:hiddenEffects xmlns:a14="http://schemas.microsoft.com/office/drawing/2010/main">
              <a:effectLst>
                <a:outerShdw dist="35921" dir="2700000" algn="ctr" rotWithShape="0">
                  <a:srgbClr val="808080"/>
                </a:outerShdw>
              </a:effectLst>
            </a14:hiddenEffects>
          </a:ext>
        </a:extLst>
      </cdr:spPr>
    </cdr:cxnSp>
  </cdr:relSizeAnchor>
</c:userShapes>
</file>

<file path=word/drawings/drawing11.xml><?xml version="1.0" encoding="utf-8"?>
<c:userShapes xmlns:c="http://schemas.openxmlformats.org/drawingml/2006/chart">
  <cdr:relSizeAnchor xmlns:cdr="http://schemas.openxmlformats.org/drawingml/2006/chartDrawing">
    <cdr:from>
      <cdr:x>0.85159</cdr:x>
      <cdr:y>0.04881</cdr:y>
    </cdr:from>
    <cdr:to>
      <cdr:x>0.85159</cdr:x>
      <cdr:y>0.92685</cdr:y>
    </cdr:to>
    <cdr:cxnSp macro="">
      <cdr:nvCxnSpPr>
        <cdr:cNvPr id="2" name="Prognoslinje_2014-02-10 09:14:50"/>
        <cdr:cNvCxnSpPr/>
      </cdr:nvCxnSpPr>
      <cdr:spPr>
        <a:xfrm xmlns:a="http://schemas.openxmlformats.org/drawingml/2006/main">
          <a:off x="2509119" y="117789"/>
          <a:ext cx="0" cy="2118710"/>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0.08405</cdr:x>
      <cdr:y>0.4204</cdr:y>
    </cdr:from>
    <cdr:to>
      <cdr:x>0.95366</cdr:x>
      <cdr:y>0.4204</cdr:y>
    </cdr:to>
    <cdr:cxnSp macro="">
      <cdr:nvCxnSpPr>
        <cdr:cNvPr id="3" name="Prognoslinje_2014-02-10 09:14:50"/>
        <cdr:cNvCxnSpPr/>
      </cdr:nvCxnSpPr>
      <cdr:spPr>
        <a:xfrm xmlns:a="http://schemas.openxmlformats.org/drawingml/2006/main" flipH="1">
          <a:off x="247642" y="1014419"/>
          <a:ext cx="2562219" cy="0"/>
        </a:xfrm>
        <a:prstGeom xmlns:a="http://schemas.openxmlformats.org/drawingml/2006/main" prst="straightConnector1">
          <a:avLst/>
        </a:prstGeom>
        <a:ln xmlns:a="http://schemas.openxmlformats.org/drawingml/2006/main" w="1270" cmpd="sng">
          <a:solidFill>
            <a:srgbClr val="000000"/>
          </a:solidFill>
          <a:prstDash val="solid"/>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12.xml><?xml version="1.0" encoding="utf-8"?>
<c:userShapes xmlns:c="http://schemas.openxmlformats.org/drawingml/2006/chart">
  <cdr:relSizeAnchor xmlns:cdr="http://schemas.openxmlformats.org/drawingml/2006/chartDrawing">
    <cdr:from>
      <cdr:x>0.85437</cdr:x>
      <cdr:y>0.04255</cdr:y>
    </cdr:from>
    <cdr:to>
      <cdr:x>0.85437</cdr:x>
      <cdr:y>0.92046</cdr:y>
    </cdr:to>
    <cdr:cxnSp macro="">
      <cdr:nvCxnSpPr>
        <cdr:cNvPr id="3" name="Prognoslinje_2014-03-07 14:42:37"/>
        <cdr:cNvCxnSpPr/>
      </cdr:nvCxnSpPr>
      <cdr:spPr bwMode="auto">
        <a:xfrm xmlns:a="http://schemas.openxmlformats.org/drawingml/2006/main">
          <a:off x="2514600" y="102549"/>
          <a:ext cx="0" cy="2115609"/>
        </a:xfrm>
        <a:prstGeom xmlns:a="http://schemas.openxmlformats.org/drawingml/2006/main" prst="straightConnector1">
          <a:avLst/>
        </a:prstGeom>
        <a:solidFill xmlns:a="http://schemas.openxmlformats.org/drawingml/2006/main">
          <a:srgbClr xmlns:mc="http://schemas.openxmlformats.org/markup-compatibility/2006" xmlns:a14="http://schemas.microsoft.com/office/drawing/2010/main" val="FFFFFF" mc:Ignorable="a14" a14:legacySpreadsheetColorIndex="9"/>
        </a:solidFill>
        <a:ln xmlns:a="http://schemas.openxmlformats.org/drawingml/2006/main" w="3175" cap="flat" cmpd="sng" algn="ctr">
          <a:solidFill>
            <a:srgbClr val="000000"/>
          </a:solidFill>
          <a:prstDash val="dash"/>
          <a:round/>
          <a:headEnd type="none" w="med" len="med"/>
          <a:tailEnd type="none" w="med" len="med"/>
        </a:ln>
        <a:effectLst xmlns:a="http://schemas.openxmlformats.org/drawingml/2006/main"/>
        <a:extLst xmlns:a="http://schemas.openxmlformats.org/drawingml/2006/main">
          <a:ext uri="{AF507438-7753-43E0-B8FC-AC1667EBCBE1}">
            <a14:hiddenEffects xmlns:a14="http://schemas.microsoft.com/office/drawing/2010/main">
              <a:effectLst>
                <a:outerShdw dist="35921" dir="2700000" algn="ctr" rotWithShape="0">
                  <a:srgbClr val="808080"/>
                </a:outerShdw>
              </a:effectLst>
            </a14:hiddenEffects>
          </a:ext>
        </a:extLst>
      </cdr:spPr>
    </cdr:cxnSp>
  </cdr:relSizeAnchor>
</c:userShapes>
</file>

<file path=word/drawings/drawing13.xml><?xml version="1.0" encoding="utf-8"?>
<c:userShapes xmlns:c="http://schemas.openxmlformats.org/drawingml/2006/chart">
  <cdr:relSizeAnchor xmlns:cdr="http://schemas.openxmlformats.org/drawingml/2006/chartDrawing">
    <cdr:from>
      <cdr:x>0.78556</cdr:x>
      <cdr:y>0.04253</cdr:y>
    </cdr:from>
    <cdr:to>
      <cdr:x>0.78556</cdr:x>
      <cdr:y>0.92056</cdr:y>
    </cdr:to>
    <cdr:cxnSp macro="">
      <cdr:nvCxnSpPr>
        <cdr:cNvPr id="2" name="Prognoslinje_2014-02-06 13:35:22"/>
        <cdr:cNvCxnSpPr/>
      </cdr:nvCxnSpPr>
      <cdr:spPr>
        <a:xfrm xmlns:a="http://schemas.openxmlformats.org/drawingml/2006/main">
          <a:off x="2314575" y="102616"/>
          <a:ext cx="0" cy="2118700"/>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14.xml><?xml version="1.0" encoding="utf-8"?>
<c:userShapes xmlns:c="http://schemas.openxmlformats.org/drawingml/2006/chart">
  <cdr:relSizeAnchor xmlns:cdr="http://schemas.openxmlformats.org/drawingml/2006/chartDrawing">
    <cdr:from>
      <cdr:x>0.7946</cdr:x>
      <cdr:y>0.04867</cdr:y>
    </cdr:from>
    <cdr:to>
      <cdr:x>0.7946</cdr:x>
      <cdr:y>0.92456</cdr:y>
    </cdr:to>
    <cdr:cxnSp macro="">
      <cdr:nvCxnSpPr>
        <cdr:cNvPr id="4" name="Prognoslinje_2013-03-21 13:05:35"/>
        <cdr:cNvCxnSpPr/>
      </cdr:nvCxnSpPr>
      <cdr:spPr bwMode="auto">
        <a:xfrm xmlns:a="http://schemas.openxmlformats.org/drawingml/2006/main">
          <a:off x="2188331" y="107369"/>
          <a:ext cx="0" cy="1932205"/>
        </a:xfrm>
        <a:prstGeom xmlns:a="http://schemas.openxmlformats.org/drawingml/2006/main" prst="straightConnector1">
          <a:avLst/>
        </a:prstGeom>
        <a:solidFill xmlns:a="http://schemas.openxmlformats.org/drawingml/2006/main">
          <a:srgbClr xmlns:mc="http://schemas.openxmlformats.org/markup-compatibility/2006" xmlns:a14="http://schemas.microsoft.com/office/drawing/2010/main" val="FFFFFF" mc:Ignorable="a14" a14:legacySpreadsheetColorIndex="9"/>
        </a:solidFill>
        <a:ln xmlns:a="http://schemas.openxmlformats.org/drawingml/2006/main" w="3175" cap="flat" cmpd="sng" algn="ctr">
          <a:solidFill>
            <a:srgbClr val="000000"/>
          </a:solidFill>
          <a:prstDash val="dash"/>
          <a:round/>
          <a:headEnd type="none" w="med" len="med"/>
          <a:tailEnd type="none" w="med" len="med"/>
        </a:ln>
        <a:effectLst xmlns:a="http://schemas.openxmlformats.org/drawingml/2006/main"/>
        <a:extLst xmlns:a="http://schemas.openxmlformats.org/drawingml/2006/main">
          <a:ext uri="{AF507438-7753-43E0-B8FC-AC1667EBCBE1}">
            <a14:hiddenEffects xmlns:a14="http://schemas.microsoft.com/office/drawing/2010/main">
              <a:effectLst>
                <a:outerShdw dist="35921" dir="2700000" algn="ctr" rotWithShape="0">
                  <a:srgbClr val="808080"/>
                </a:outerShdw>
              </a:effectLst>
            </a14:hiddenEffects>
          </a:ext>
        </a:extLst>
      </cdr:spPr>
    </cdr:cxnSp>
  </cdr:relSizeAnchor>
</c:userShapes>
</file>

<file path=word/drawings/drawing15.xml><?xml version="1.0" encoding="utf-8"?>
<c:userShapes xmlns:c="http://schemas.openxmlformats.org/drawingml/2006/chart">
  <cdr:relSizeAnchor xmlns:cdr="http://schemas.openxmlformats.org/drawingml/2006/chartDrawing">
    <cdr:from>
      <cdr:x>0.81035</cdr:x>
      <cdr:y>0.04516</cdr:y>
    </cdr:from>
    <cdr:to>
      <cdr:x>0.81035</cdr:x>
      <cdr:y>0.92319</cdr:y>
    </cdr:to>
    <cdr:cxnSp macro="">
      <cdr:nvCxnSpPr>
        <cdr:cNvPr id="2" name="Prognoslinje_2014-02-10 09:24:00"/>
        <cdr:cNvCxnSpPr/>
      </cdr:nvCxnSpPr>
      <cdr:spPr>
        <a:xfrm xmlns:a="http://schemas.openxmlformats.org/drawingml/2006/main">
          <a:off x="2231695" y="101838"/>
          <a:ext cx="0" cy="1979857"/>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16.xml><?xml version="1.0" encoding="utf-8"?>
<c:userShapes xmlns:c="http://schemas.openxmlformats.org/drawingml/2006/chart">
  <cdr:relSizeAnchor xmlns:cdr="http://schemas.openxmlformats.org/drawingml/2006/chartDrawing">
    <cdr:from>
      <cdr:x>0.77416</cdr:x>
      <cdr:y>0.04688</cdr:y>
    </cdr:from>
    <cdr:to>
      <cdr:x>0.77416</cdr:x>
      <cdr:y>0.9094</cdr:y>
    </cdr:to>
    <cdr:cxnSp macro="">
      <cdr:nvCxnSpPr>
        <cdr:cNvPr id="4" name="Prognoslinje_2014-03-19 11:17:40"/>
        <cdr:cNvCxnSpPr/>
      </cdr:nvCxnSpPr>
      <cdr:spPr bwMode="auto">
        <a:xfrm xmlns:a="http://schemas.openxmlformats.org/drawingml/2006/main">
          <a:off x="2132029" y="96933"/>
          <a:ext cx="0" cy="1783302"/>
        </a:xfrm>
        <a:prstGeom xmlns:a="http://schemas.openxmlformats.org/drawingml/2006/main" prst="straightConnector1">
          <a:avLst/>
        </a:prstGeom>
        <a:solidFill xmlns:a="http://schemas.openxmlformats.org/drawingml/2006/main">
          <a:srgbClr xmlns:mc="http://schemas.openxmlformats.org/markup-compatibility/2006" xmlns:a14="http://schemas.microsoft.com/office/drawing/2010/main" val="FFFFFF" mc:Ignorable="a14" a14:legacySpreadsheetColorIndex="9"/>
        </a:solidFill>
        <a:ln xmlns:a="http://schemas.openxmlformats.org/drawingml/2006/main" w="3175" cap="flat" cmpd="sng" algn="ctr">
          <a:solidFill>
            <a:srgbClr val="000000"/>
          </a:solidFill>
          <a:prstDash val="dash"/>
          <a:round/>
          <a:headEnd type="none" w="med" len="med"/>
          <a:tailEnd type="none" w="med" len="med"/>
        </a:ln>
        <a:effectLst xmlns:a="http://schemas.openxmlformats.org/drawingml/2006/main"/>
        <a:extLst xmlns:a="http://schemas.openxmlformats.org/drawingml/2006/main">
          <a:ext uri="{AF507438-7753-43E0-B8FC-AC1667EBCBE1}">
            <a14:hiddenEffects xmlns:a14="http://schemas.microsoft.com/office/drawing/2010/main">
              <a:effectLst>
                <a:outerShdw dist="35921" dir="2700000" algn="ctr" rotWithShape="0">
                  <a:srgbClr val="808080"/>
                </a:outerShdw>
              </a:effectLst>
            </a14:hiddenEffects>
          </a:ext>
        </a:extLst>
      </cdr:spPr>
    </cdr:cxnSp>
  </cdr:relSizeAnchor>
</c:userShapes>
</file>

<file path=word/drawings/drawing17.xml><?xml version="1.0" encoding="utf-8"?>
<c:userShapes xmlns:c="http://schemas.openxmlformats.org/drawingml/2006/chart">
  <cdr:relSizeAnchor xmlns:cdr="http://schemas.openxmlformats.org/drawingml/2006/chartDrawing">
    <cdr:from>
      <cdr:x>0.85184</cdr:x>
      <cdr:y>0.05581</cdr:y>
    </cdr:from>
    <cdr:to>
      <cdr:x>0.85184</cdr:x>
      <cdr:y>0.91364</cdr:y>
    </cdr:to>
    <cdr:cxnSp macro="">
      <cdr:nvCxnSpPr>
        <cdr:cNvPr id="2" name="Prognoslinje_2014-03-10 11:21:36"/>
        <cdr:cNvCxnSpPr/>
      </cdr:nvCxnSpPr>
      <cdr:spPr>
        <a:xfrm xmlns:a="http://schemas.openxmlformats.org/drawingml/2006/main">
          <a:off x="2345967" y="120104"/>
          <a:ext cx="0" cy="1846063"/>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18.xml><?xml version="1.0" encoding="utf-8"?>
<c:userShapes xmlns:c="http://schemas.openxmlformats.org/drawingml/2006/chart">
  <cdr:relSizeAnchor xmlns:cdr="http://schemas.openxmlformats.org/drawingml/2006/chartDrawing">
    <cdr:from>
      <cdr:x>0.84998</cdr:x>
      <cdr:y>0.0533</cdr:y>
    </cdr:from>
    <cdr:to>
      <cdr:x>0.85287</cdr:x>
      <cdr:y>0.89727</cdr:y>
    </cdr:to>
    <cdr:cxnSp macro="">
      <cdr:nvCxnSpPr>
        <cdr:cNvPr id="2" name="Prognoslinje_2014-03-10 12:48:16"/>
        <cdr:cNvCxnSpPr/>
      </cdr:nvCxnSpPr>
      <cdr:spPr>
        <a:xfrm xmlns:a="http://schemas.openxmlformats.org/drawingml/2006/main" flipH="1">
          <a:off x="2340844" y="95410"/>
          <a:ext cx="7960" cy="1510762"/>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19.xml><?xml version="1.0" encoding="utf-8"?>
<c:userShapes xmlns:c="http://schemas.openxmlformats.org/drawingml/2006/chart">
  <cdr:relSizeAnchor xmlns:cdr="http://schemas.openxmlformats.org/drawingml/2006/chartDrawing">
    <cdr:from>
      <cdr:x>0.74343</cdr:x>
      <cdr:y>0.05265</cdr:y>
    </cdr:from>
    <cdr:to>
      <cdr:x>0.74343</cdr:x>
      <cdr:y>0.98398</cdr:y>
    </cdr:to>
    <cdr:cxnSp macro="">
      <cdr:nvCxnSpPr>
        <cdr:cNvPr id="2" name="Prognoslinje_2014-03-18 15:11:14"/>
        <cdr:cNvCxnSpPr/>
      </cdr:nvCxnSpPr>
      <cdr:spPr>
        <a:xfrm xmlns:a="http://schemas.openxmlformats.org/drawingml/2006/main">
          <a:off x="2181225" y="114662"/>
          <a:ext cx="0" cy="2028444"/>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20.xml><?xml version="1.0" encoding="utf-8"?>
<c:userShapes xmlns:c="http://schemas.openxmlformats.org/drawingml/2006/chart">
  <cdr:relSizeAnchor xmlns:cdr="http://schemas.openxmlformats.org/drawingml/2006/chartDrawing">
    <cdr:from>
      <cdr:x>0.64727</cdr:x>
      <cdr:y>0.05264</cdr:y>
    </cdr:from>
    <cdr:to>
      <cdr:x>0.64727</cdr:x>
      <cdr:y>0.9098</cdr:y>
    </cdr:to>
    <cdr:cxnSp macro="">
      <cdr:nvCxnSpPr>
        <cdr:cNvPr id="3" name="Rak 2"/>
        <cdr:cNvCxnSpPr/>
      </cdr:nvCxnSpPr>
      <cdr:spPr>
        <a:xfrm xmlns:a="http://schemas.openxmlformats.org/drawingml/2006/main" flipV="1">
          <a:off x="1899103" y="114641"/>
          <a:ext cx="0" cy="1866899"/>
        </a:xfrm>
        <a:prstGeom xmlns:a="http://schemas.openxmlformats.org/drawingml/2006/main" prst="line">
          <a:avLst/>
        </a:prstGeom>
        <a:ln xmlns:a="http://schemas.openxmlformats.org/drawingml/2006/main">
          <a:solidFill>
            <a:schemeClr val="tx1"/>
          </a:solidFill>
          <a:prstDash val="sys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21.xml><?xml version="1.0" encoding="utf-8"?>
<c:userShapes xmlns:c="http://schemas.openxmlformats.org/drawingml/2006/chart">
  <cdr:relSizeAnchor xmlns:cdr="http://schemas.openxmlformats.org/drawingml/2006/chartDrawing">
    <cdr:from>
      <cdr:x>0.69922</cdr:x>
      <cdr:y>0.04389</cdr:y>
    </cdr:from>
    <cdr:to>
      <cdr:x>0.70246</cdr:x>
      <cdr:y>0.90542</cdr:y>
    </cdr:to>
    <cdr:cxnSp macro="">
      <cdr:nvCxnSpPr>
        <cdr:cNvPr id="5" name="Rak 4"/>
        <cdr:cNvCxnSpPr/>
      </cdr:nvCxnSpPr>
      <cdr:spPr>
        <a:xfrm xmlns:a="http://schemas.openxmlformats.org/drawingml/2006/main" flipH="1" flipV="1">
          <a:off x="2051503" y="95590"/>
          <a:ext cx="9525" cy="1876425"/>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22.xml><?xml version="1.0" encoding="utf-8"?>
<c:userShapes xmlns:c="http://schemas.openxmlformats.org/drawingml/2006/chart">
  <cdr:relSizeAnchor xmlns:cdr="http://schemas.openxmlformats.org/drawingml/2006/chartDrawing">
    <cdr:from>
      <cdr:x>0.69473</cdr:x>
      <cdr:y>0.05978</cdr:y>
    </cdr:from>
    <cdr:to>
      <cdr:x>0.69473</cdr:x>
      <cdr:y>0.87903</cdr:y>
    </cdr:to>
    <cdr:cxnSp macro="">
      <cdr:nvCxnSpPr>
        <cdr:cNvPr id="3" name="Rak 2"/>
        <cdr:cNvCxnSpPr/>
      </cdr:nvCxnSpPr>
      <cdr:spPr>
        <a:xfrm xmlns:a="http://schemas.openxmlformats.org/drawingml/2006/main" flipV="1">
          <a:off x="2038350" y="130194"/>
          <a:ext cx="0" cy="1784331"/>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23.xml><?xml version="1.0" encoding="utf-8"?>
<c:userShapes xmlns:c="http://schemas.openxmlformats.org/drawingml/2006/chart">
  <cdr:relSizeAnchor xmlns:cdr="http://schemas.openxmlformats.org/drawingml/2006/chartDrawing">
    <cdr:from>
      <cdr:x>0.70123</cdr:x>
      <cdr:y>0.08309</cdr:y>
    </cdr:from>
    <cdr:to>
      <cdr:x>0.70447</cdr:x>
      <cdr:y>0.89652</cdr:y>
    </cdr:to>
    <cdr:cxnSp macro="">
      <cdr:nvCxnSpPr>
        <cdr:cNvPr id="6" name="Rak 5"/>
        <cdr:cNvCxnSpPr/>
      </cdr:nvCxnSpPr>
      <cdr:spPr>
        <a:xfrm xmlns:a="http://schemas.openxmlformats.org/drawingml/2006/main" flipH="1" flipV="1">
          <a:off x="2057401" y="180975"/>
          <a:ext cx="9525" cy="1771650"/>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24.xml><?xml version="1.0" encoding="utf-8"?>
<c:userShapes xmlns:c="http://schemas.openxmlformats.org/drawingml/2006/chart">
  <cdr:relSizeAnchor xmlns:cdr="http://schemas.openxmlformats.org/drawingml/2006/chartDrawing">
    <cdr:from>
      <cdr:x>0.74992</cdr:x>
      <cdr:y>0.10496</cdr:y>
    </cdr:from>
    <cdr:to>
      <cdr:x>0.75317</cdr:x>
      <cdr:y>0.86591</cdr:y>
    </cdr:to>
    <cdr:cxnSp macro="">
      <cdr:nvCxnSpPr>
        <cdr:cNvPr id="11" name="Rak 10"/>
        <cdr:cNvCxnSpPr/>
      </cdr:nvCxnSpPr>
      <cdr:spPr bwMode="auto">
        <a:xfrm xmlns:a="http://schemas.openxmlformats.org/drawingml/2006/main" flipV="1">
          <a:off x="2200275" y="228600"/>
          <a:ext cx="9525" cy="1657350"/>
        </a:xfrm>
        <a:prstGeom xmlns:a="http://schemas.openxmlformats.org/drawingml/2006/main" prst="line">
          <a:avLst/>
        </a:prstGeom>
        <a:solidFill xmlns:a="http://schemas.openxmlformats.org/drawingml/2006/main">
          <a:srgbClr xmlns:mc="http://schemas.openxmlformats.org/markup-compatibility/2006" xmlns:a14="http://schemas.microsoft.com/office/drawing/2010/main" val="FFFFFF" mc:Ignorable="a14" a14:legacySpreadsheetColorIndex="9"/>
        </a:solidFill>
        <a:ln xmlns:a="http://schemas.openxmlformats.org/drawingml/2006/main" w="9525" cap="flat" cmpd="sng" algn="ctr">
          <a:solidFill>
            <a:srgbClr xmlns:mc="http://schemas.openxmlformats.org/markup-compatibility/2006" xmlns:a14="http://schemas.microsoft.com/office/drawing/2010/main" val="000000" mc:Ignorable="a14" a14:legacySpreadsheetColorIndex="64"/>
          </a:solidFill>
          <a:prstDash val="dash"/>
          <a:round/>
          <a:headEnd type="none" w="med" len="med"/>
          <a:tailEnd type="none" w="med" len="med"/>
        </a:ln>
        <a:effectLst xmlns:a="http://schemas.openxmlformats.org/drawingml/2006/main"/>
        <a:extLst xmlns:a="http://schemas.openxmlformats.org/drawingml/2006/main">
          <a:ext uri="{AF507438-7753-43E0-B8FC-AC1667EBCBE1}">
            <a14:hiddenEffects xmlns:a14="http://schemas.microsoft.com/office/drawing/2010/main">
              <a:effectLst>
                <a:outerShdw dist="35921" dir="2700000" algn="ctr" rotWithShape="0">
                  <a:srgbClr val="808080"/>
                </a:outerShdw>
              </a:effectLst>
            </a14:hiddenEffects>
          </a:ext>
        </a:extLst>
      </cdr:spPr>
    </cdr:cxnSp>
  </cdr:relSizeAnchor>
</c:userShapes>
</file>

<file path=word/drawings/drawing25.xml><?xml version="1.0" encoding="utf-8"?>
<c:userShapes xmlns:c="http://schemas.openxmlformats.org/drawingml/2006/chart">
  <cdr:relSizeAnchor xmlns:cdr="http://schemas.openxmlformats.org/drawingml/2006/chartDrawing">
    <cdr:from>
      <cdr:x>0.73923</cdr:x>
      <cdr:y>0.06332</cdr:y>
    </cdr:from>
    <cdr:to>
      <cdr:x>0.74549</cdr:x>
      <cdr:y>0.92874</cdr:y>
    </cdr:to>
    <cdr:cxnSp macro="">
      <cdr:nvCxnSpPr>
        <cdr:cNvPr id="3" name="Rak 2"/>
        <cdr:cNvCxnSpPr/>
      </cdr:nvCxnSpPr>
      <cdr:spPr>
        <a:xfrm xmlns:a="http://schemas.openxmlformats.org/drawingml/2006/main" flipH="1" flipV="1">
          <a:off x="2035833" y="129397"/>
          <a:ext cx="17253" cy="1768415"/>
        </a:xfrm>
        <a:prstGeom xmlns:a="http://schemas.openxmlformats.org/drawingml/2006/main" prst="line">
          <a:avLst/>
        </a:prstGeom>
        <a:ln xmlns:a="http://schemas.openxmlformats.org/drawingml/2006/main" w="3175">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26.xml><?xml version="1.0" encoding="utf-8"?>
<c:userShapes xmlns:c="http://schemas.openxmlformats.org/drawingml/2006/chart">
  <cdr:relSizeAnchor xmlns:cdr="http://schemas.openxmlformats.org/drawingml/2006/chartDrawing">
    <cdr:from>
      <cdr:x>0.71382</cdr:x>
      <cdr:y>0.03992</cdr:y>
    </cdr:from>
    <cdr:to>
      <cdr:x>0.71382</cdr:x>
      <cdr:y>0.92322</cdr:y>
    </cdr:to>
    <cdr:cxnSp macro="">
      <cdr:nvCxnSpPr>
        <cdr:cNvPr id="2" name="Prognoslinje_2014-03-26 18:43:16"/>
        <cdr:cNvCxnSpPr/>
      </cdr:nvCxnSpPr>
      <cdr:spPr>
        <a:xfrm xmlns:a="http://schemas.openxmlformats.org/drawingml/2006/main">
          <a:off x="1965857" y="90004"/>
          <a:ext cx="0" cy="1991740"/>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27.xml><?xml version="1.0" encoding="utf-8"?>
<c:userShapes xmlns:c="http://schemas.openxmlformats.org/drawingml/2006/chart">
  <cdr:relSizeAnchor xmlns:cdr="http://schemas.openxmlformats.org/drawingml/2006/chartDrawing">
    <cdr:from>
      <cdr:x>0.72409</cdr:x>
      <cdr:y>0.06106</cdr:y>
    </cdr:from>
    <cdr:to>
      <cdr:x>0.72409</cdr:x>
      <cdr:y>0.85459</cdr:y>
    </cdr:to>
    <cdr:cxnSp macro="">
      <cdr:nvCxnSpPr>
        <cdr:cNvPr id="2" name="Prognoslinje_2014-03-26 18:45:32"/>
        <cdr:cNvCxnSpPr/>
      </cdr:nvCxnSpPr>
      <cdr:spPr>
        <a:xfrm xmlns:a="http://schemas.openxmlformats.org/drawingml/2006/main">
          <a:off x="2124479" y="132980"/>
          <a:ext cx="0" cy="1728309"/>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28.xml><?xml version="1.0" encoding="utf-8"?>
<c:userShapes xmlns:c="http://schemas.openxmlformats.org/drawingml/2006/chart">
  <cdr:relSizeAnchor xmlns:cdr="http://schemas.openxmlformats.org/drawingml/2006/chartDrawing">
    <cdr:from>
      <cdr:x>0</cdr:x>
      <cdr:y>0.90526</cdr:y>
    </cdr:from>
    <cdr:to>
      <cdr:x>1</cdr:x>
      <cdr:y>0.98421</cdr:y>
    </cdr:to>
    <cdr:sp macro="" textlink="">
      <cdr:nvSpPr>
        <cdr:cNvPr id="2" name="Källa"/>
        <cdr:cNvSpPr txBox="1"/>
      </cdr:nvSpPr>
      <cdr:spPr>
        <a:xfrm xmlns:a="http://schemas.openxmlformats.org/drawingml/2006/main">
          <a:off x="50800" y="2184400"/>
          <a:ext cx="2933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endParaRPr lang="sv-SE" sz="700" b="0" i="0">
            <a:latin typeface="TradeGothic CondEighteen"/>
          </a:endParaRPr>
        </a:p>
      </cdr:txBody>
    </cdr:sp>
  </cdr:relSizeAnchor>
  <cdr:relSizeAnchor xmlns:cdr="http://schemas.openxmlformats.org/drawingml/2006/chartDrawing">
    <cdr:from>
      <cdr:x>0.74108</cdr:x>
      <cdr:y>0.04462</cdr:y>
    </cdr:from>
    <cdr:to>
      <cdr:x>0.7464</cdr:x>
      <cdr:y>0.90965</cdr:y>
    </cdr:to>
    <cdr:cxnSp macro="">
      <cdr:nvCxnSpPr>
        <cdr:cNvPr id="3" name="Prognoslinje_2014-03-20 11:13:17"/>
        <cdr:cNvCxnSpPr/>
      </cdr:nvCxnSpPr>
      <cdr:spPr>
        <a:xfrm xmlns:a="http://schemas.openxmlformats.org/drawingml/2006/main">
          <a:off x="2040940" y="95097"/>
          <a:ext cx="14631" cy="1843431"/>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29.xml><?xml version="1.0" encoding="utf-8"?>
<c:userShapes xmlns:c="http://schemas.openxmlformats.org/drawingml/2006/chart">
  <cdr:relSizeAnchor xmlns:cdr="http://schemas.openxmlformats.org/drawingml/2006/chartDrawing">
    <cdr:from>
      <cdr:x>0.66405</cdr:x>
      <cdr:y>0.04521</cdr:y>
    </cdr:from>
    <cdr:to>
      <cdr:x>0.66405</cdr:x>
      <cdr:y>0.92044</cdr:y>
    </cdr:to>
    <cdr:cxnSp macro="">
      <cdr:nvCxnSpPr>
        <cdr:cNvPr id="5" name="Rak 4"/>
        <cdr:cNvCxnSpPr/>
      </cdr:nvCxnSpPr>
      <cdr:spPr>
        <a:xfrm xmlns:a="http://schemas.openxmlformats.org/drawingml/2006/main" flipV="1">
          <a:off x="1828800" y="102413"/>
          <a:ext cx="0" cy="1982419"/>
        </a:xfrm>
        <a:prstGeom xmlns:a="http://schemas.openxmlformats.org/drawingml/2006/main" prst="line">
          <a:avLst/>
        </a:prstGeom>
        <a:ln xmlns:a="http://schemas.openxmlformats.org/drawingml/2006/main" w="3175">
          <a:solidFill>
            <a:schemeClr val="bg1">
              <a:lumMod val="50000"/>
            </a:schemeClr>
          </a:solidFill>
          <a:prstDash val="sys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30.xml><?xml version="1.0" encoding="utf-8"?>
<c:userShapes xmlns:c="http://schemas.openxmlformats.org/drawingml/2006/chart">
  <cdr:relSizeAnchor xmlns:cdr="http://schemas.openxmlformats.org/drawingml/2006/chartDrawing">
    <cdr:from>
      <cdr:x>0.70123</cdr:x>
      <cdr:y>0.03953</cdr:y>
    </cdr:from>
    <cdr:to>
      <cdr:x>0.70123</cdr:x>
      <cdr:y>0.97086</cdr:y>
    </cdr:to>
    <cdr:cxnSp macro="">
      <cdr:nvCxnSpPr>
        <cdr:cNvPr id="2" name="Prognoslinje_2014-03-31 13:52:51"/>
        <cdr:cNvCxnSpPr/>
      </cdr:nvCxnSpPr>
      <cdr:spPr>
        <a:xfrm xmlns:a="http://schemas.openxmlformats.org/drawingml/2006/main">
          <a:off x="2057400" y="86087"/>
          <a:ext cx="0" cy="2028444"/>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31.xml><?xml version="1.0" encoding="utf-8"?>
<c:userShapes xmlns:c="http://schemas.openxmlformats.org/drawingml/2006/chart">
  <cdr:relSizeAnchor xmlns:cdr="http://schemas.openxmlformats.org/drawingml/2006/chartDrawing">
    <cdr:from>
      <cdr:x>0.80525</cdr:x>
      <cdr:y>0.07473</cdr:y>
    </cdr:from>
    <cdr:to>
      <cdr:x>0.80525</cdr:x>
      <cdr:y>0.86825</cdr:y>
    </cdr:to>
    <cdr:cxnSp macro="">
      <cdr:nvCxnSpPr>
        <cdr:cNvPr id="2" name="Prognoslinje_2014-03-26 19:10:41"/>
        <cdr:cNvCxnSpPr/>
      </cdr:nvCxnSpPr>
      <cdr:spPr>
        <a:xfrm xmlns:a="http://schemas.openxmlformats.org/drawingml/2006/main">
          <a:off x="2362597" y="162757"/>
          <a:ext cx="0" cy="1728299"/>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32.xml><?xml version="1.0" encoding="utf-8"?>
<c:userShapes xmlns:c="http://schemas.openxmlformats.org/drawingml/2006/chart">
  <cdr:relSizeAnchor xmlns:cdr="http://schemas.openxmlformats.org/drawingml/2006/chartDrawing">
    <cdr:from>
      <cdr:x>0.70124</cdr:x>
      <cdr:y>0.05151</cdr:y>
    </cdr:from>
    <cdr:to>
      <cdr:x>0.7039</cdr:x>
      <cdr:y>0.85556</cdr:y>
    </cdr:to>
    <cdr:cxnSp macro="">
      <cdr:nvCxnSpPr>
        <cdr:cNvPr id="2" name="Rak 1"/>
        <cdr:cNvCxnSpPr/>
      </cdr:nvCxnSpPr>
      <cdr:spPr>
        <a:xfrm xmlns:a="http://schemas.openxmlformats.org/drawingml/2006/main" flipH="1" flipV="1">
          <a:off x="1931213" y="131674"/>
          <a:ext cx="7315" cy="2055571"/>
        </a:xfrm>
        <a:prstGeom xmlns:a="http://schemas.openxmlformats.org/drawingml/2006/main" prst="line">
          <a:avLst/>
        </a:prstGeom>
        <a:ln xmlns:a="http://schemas.openxmlformats.org/drawingml/2006/main" w="3175">
          <a:solidFill>
            <a:schemeClr val="tx1"/>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33.xml><?xml version="1.0" encoding="utf-8"?>
<c:userShapes xmlns:c="http://schemas.openxmlformats.org/drawingml/2006/chart">
  <cdr:relSizeAnchor xmlns:cdr="http://schemas.openxmlformats.org/drawingml/2006/chartDrawing">
    <cdr:from>
      <cdr:x>0.74776</cdr:x>
      <cdr:y>0.04283</cdr:y>
    </cdr:from>
    <cdr:to>
      <cdr:x>0.7499</cdr:x>
      <cdr:y>0.86198</cdr:y>
    </cdr:to>
    <cdr:cxnSp macro="">
      <cdr:nvCxnSpPr>
        <cdr:cNvPr id="2" name="Prognoslinje_2014-03-26 18:45:32"/>
        <cdr:cNvCxnSpPr/>
      </cdr:nvCxnSpPr>
      <cdr:spPr>
        <a:xfrm xmlns:a="http://schemas.openxmlformats.org/drawingml/2006/main">
          <a:off x="2193927" y="93290"/>
          <a:ext cx="6279" cy="1784109"/>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34.xml><?xml version="1.0" encoding="utf-8"?>
<c:userShapes xmlns:c="http://schemas.openxmlformats.org/drawingml/2006/chart">
  <cdr:relSizeAnchor xmlns:cdr="http://schemas.openxmlformats.org/drawingml/2006/chartDrawing">
    <cdr:from>
      <cdr:x>0.73852</cdr:x>
      <cdr:y>0.04858</cdr:y>
    </cdr:from>
    <cdr:to>
      <cdr:x>0.73852</cdr:x>
      <cdr:y>0.97991</cdr:y>
    </cdr:to>
    <cdr:cxnSp macro="">
      <cdr:nvCxnSpPr>
        <cdr:cNvPr id="2" name="Prognoslinje_2014-03-20 11:35:39"/>
        <cdr:cNvCxnSpPr/>
      </cdr:nvCxnSpPr>
      <cdr:spPr>
        <a:xfrm xmlns:a="http://schemas.openxmlformats.org/drawingml/2006/main">
          <a:off x="2166821" y="105800"/>
          <a:ext cx="0" cy="2028444"/>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35.xml><?xml version="1.0" encoding="utf-8"?>
<c:userShapes xmlns:c="http://schemas.openxmlformats.org/drawingml/2006/chart">
  <cdr:relSizeAnchor xmlns:cdr="http://schemas.openxmlformats.org/drawingml/2006/chartDrawing">
    <cdr:from>
      <cdr:x>0.81854</cdr:x>
      <cdr:y>0.04763</cdr:y>
    </cdr:from>
    <cdr:to>
      <cdr:x>0.81854</cdr:x>
      <cdr:y>0.92057</cdr:y>
    </cdr:to>
    <cdr:cxnSp macro="">
      <cdr:nvCxnSpPr>
        <cdr:cNvPr id="2" name="Prognoslinje_2014-03-20 11:52:19"/>
        <cdr:cNvCxnSpPr/>
      </cdr:nvCxnSpPr>
      <cdr:spPr>
        <a:xfrm xmlns:a="http://schemas.openxmlformats.org/drawingml/2006/main">
          <a:off x="2254266" y="97329"/>
          <a:ext cx="0" cy="1783791"/>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36.xml><?xml version="1.0" encoding="utf-8"?>
<c:userShapes xmlns:c="http://schemas.openxmlformats.org/drawingml/2006/chart">
  <cdr:relSizeAnchor xmlns:cdr="http://schemas.openxmlformats.org/drawingml/2006/chartDrawing">
    <cdr:from>
      <cdr:x>0.7923</cdr:x>
      <cdr:y>0.04899</cdr:y>
    </cdr:from>
    <cdr:to>
      <cdr:x>0.7923</cdr:x>
      <cdr:y>0.92193</cdr:y>
    </cdr:to>
    <cdr:cxnSp macro="">
      <cdr:nvCxnSpPr>
        <cdr:cNvPr id="2" name="Prognoslinje_2014-03-20 12:00:50"/>
        <cdr:cNvCxnSpPr/>
      </cdr:nvCxnSpPr>
      <cdr:spPr>
        <a:xfrm xmlns:a="http://schemas.openxmlformats.org/drawingml/2006/main">
          <a:off x="2181990" y="100108"/>
          <a:ext cx="0" cy="1783791"/>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37.xml><?xml version="1.0" encoding="utf-8"?>
<c:userShapes xmlns:c="http://schemas.openxmlformats.org/drawingml/2006/chart">
  <cdr:relSizeAnchor xmlns:cdr="http://schemas.openxmlformats.org/drawingml/2006/chartDrawing">
    <cdr:from>
      <cdr:x>0.80511</cdr:x>
      <cdr:y>0.04922</cdr:y>
    </cdr:from>
    <cdr:to>
      <cdr:x>0.80511</cdr:x>
      <cdr:y>0.92216</cdr:y>
    </cdr:to>
    <cdr:cxnSp macro="">
      <cdr:nvCxnSpPr>
        <cdr:cNvPr id="2" name="Prognoslinje_2014-03-26 09:21:20"/>
        <cdr:cNvCxnSpPr/>
      </cdr:nvCxnSpPr>
      <cdr:spPr>
        <a:xfrm xmlns:a="http://schemas.openxmlformats.org/drawingml/2006/main">
          <a:off x="2362200" y="107194"/>
          <a:ext cx="0" cy="1901276"/>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38.xml><?xml version="1.0" encoding="utf-8"?>
<c:userShapes xmlns:c="http://schemas.openxmlformats.org/drawingml/2006/chart">
  <cdr:relSizeAnchor xmlns:cdr="http://schemas.openxmlformats.org/drawingml/2006/chartDrawing">
    <cdr:from>
      <cdr:x>0.74619</cdr:x>
      <cdr:y>0.91339</cdr:y>
    </cdr:from>
    <cdr:to>
      <cdr:x>0.99132</cdr:x>
      <cdr:y>0.97655</cdr:y>
    </cdr:to>
    <cdr:sp macro="" textlink="">
      <cdr:nvSpPr>
        <cdr:cNvPr id="3" name="textruta 2"/>
        <cdr:cNvSpPr txBox="1"/>
      </cdr:nvSpPr>
      <cdr:spPr>
        <a:xfrm xmlns:a="http://schemas.openxmlformats.org/drawingml/2006/main">
          <a:off x="2003925" y="2032688"/>
          <a:ext cx="658305" cy="14055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r"/>
          <a:r>
            <a:rPr lang="sv-SE" sz="700" i="1">
              <a:latin typeface="TradeGothic CondEighteen" pitchFamily="2" charset="0"/>
            </a:rPr>
            <a:t>Arbetslöshet</a:t>
          </a:r>
        </a:p>
      </cdr:txBody>
    </cdr:sp>
  </cdr:relSizeAnchor>
  <cdr:relSizeAnchor xmlns:cdr="http://schemas.openxmlformats.org/drawingml/2006/chartDrawing">
    <cdr:from>
      <cdr:x>0.09957</cdr:x>
      <cdr:y>0.04474</cdr:y>
    </cdr:from>
    <cdr:to>
      <cdr:x>0.26028</cdr:x>
      <cdr:y>0.1</cdr:y>
    </cdr:to>
    <cdr:sp macro="" textlink="">
      <cdr:nvSpPr>
        <cdr:cNvPr id="4" name="textruta 3"/>
        <cdr:cNvSpPr txBox="1"/>
      </cdr:nvSpPr>
      <cdr:spPr>
        <a:xfrm xmlns:a="http://schemas.openxmlformats.org/drawingml/2006/main">
          <a:off x="292100" y="107950"/>
          <a:ext cx="471487" cy="133350"/>
        </a:xfrm>
        <a:prstGeom xmlns:a="http://schemas.openxmlformats.org/drawingml/2006/main" prst="rect">
          <a:avLst/>
        </a:prstGeom>
        <a:ln xmlns:a="http://schemas.openxmlformats.org/drawingml/2006/main" w="6350">
          <a:solidFill>
            <a:sysClr val="windowText" lastClr="000000">
              <a:lumMod val="100000"/>
            </a:sysClr>
          </a:solidFill>
        </a:ln>
      </cdr:spPr>
      <cdr:txBody>
        <a:bodyPr xmlns:a="http://schemas.openxmlformats.org/drawingml/2006/main" vertOverflow="clip" wrap="square" rtlCol="0" anchor="ctr" anchorCtr="0"/>
        <a:lstStyle xmlns:a="http://schemas.openxmlformats.org/drawingml/2006/main"/>
        <a:p xmlns:a="http://schemas.openxmlformats.org/drawingml/2006/main">
          <a:pPr algn="ctr"/>
          <a:r>
            <a:rPr lang="sv-SE" sz="700">
              <a:latin typeface="TradeGothic CondEighteen" pitchFamily="2" charset="0"/>
            </a:rPr>
            <a:t>1981kv1</a:t>
          </a:r>
        </a:p>
      </cdr:txBody>
    </cdr:sp>
  </cdr:relSizeAnchor>
  <cdr:relSizeAnchor xmlns:cdr="http://schemas.openxmlformats.org/drawingml/2006/chartDrawing">
    <cdr:from>
      <cdr:x>0.71039</cdr:x>
      <cdr:y>0.12165</cdr:y>
    </cdr:from>
    <cdr:to>
      <cdr:x>0.90786</cdr:x>
      <cdr:y>0.17692</cdr:y>
    </cdr:to>
    <cdr:sp macro="" textlink="">
      <cdr:nvSpPr>
        <cdr:cNvPr id="5" name="textruta 1"/>
        <cdr:cNvSpPr txBox="1"/>
      </cdr:nvSpPr>
      <cdr:spPr>
        <a:xfrm xmlns:a="http://schemas.openxmlformats.org/drawingml/2006/main">
          <a:off x="1907776" y="270717"/>
          <a:ext cx="530313" cy="123000"/>
        </a:xfrm>
        <a:prstGeom xmlns:a="http://schemas.openxmlformats.org/drawingml/2006/main" prst="rect">
          <a:avLst/>
        </a:prstGeom>
        <a:ln xmlns:a="http://schemas.openxmlformats.org/drawingml/2006/main" w="6350">
          <a:solidFill>
            <a:srgbClr xmlns:mc="http://schemas.openxmlformats.org/markup-compatibility/2006" xmlns:a14="http://schemas.microsoft.com/office/drawing/2010/main" val="000000" mc:Ignorable="a14" a14:legacySpreadsheetColorIndex="64"/>
          </a:solidFill>
        </a:ln>
      </cdr:spPr>
      <cdr:txBody>
        <a:bodyPr xmlns:a="http://schemas.openxmlformats.org/drawingml/2006/main" wrap="square" rtlCol="0" anchor="ctr" anchorCtr="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r>
            <a:rPr lang="sv-SE" sz="700">
              <a:latin typeface="TradeGothic CondEighteen" pitchFamily="2" charset="0"/>
            </a:rPr>
            <a:t>2013kv4</a:t>
          </a:r>
        </a:p>
      </cdr:txBody>
    </cdr:sp>
  </cdr:relSizeAnchor>
  <cdr:relSizeAnchor xmlns:cdr="http://schemas.openxmlformats.org/drawingml/2006/chartDrawing">
    <cdr:from>
      <cdr:x>0.74842</cdr:x>
      <cdr:y>0.40368</cdr:y>
    </cdr:from>
    <cdr:to>
      <cdr:x>0.93179</cdr:x>
      <cdr:y>0.46195</cdr:y>
    </cdr:to>
    <cdr:sp macro="" textlink="">
      <cdr:nvSpPr>
        <cdr:cNvPr id="6" name="textruta 1"/>
        <cdr:cNvSpPr txBox="1"/>
      </cdr:nvSpPr>
      <cdr:spPr>
        <a:xfrm xmlns:a="http://schemas.openxmlformats.org/drawingml/2006/main">
          <a:off x="2009913" y="898360"/>
          <a:ext cx="492447" cy="129676"/>
        </a:xfrm>
        <a:prstGeom xmlns:a="http://schemas.openxmlformats.org/drawingml/2006/main" prst="rect">
          <a:avLst/>
        </a:prstGeom>
        <a:ln xmlns:a="http://schemas.openxmlformats.org/drawingml/2006/main" w="6350">
          <a:solidFill>
            <a:srgbClr xmlns:mc="http://schemas.openxmlformats.org/markup-compatibility/2006" xmlns:a14="http://schemas.microsoft.com/office/drawing/2010/main" val="000000" mc:Ignorable="a14" a14:legacySpreadsheetColorIndex="64"/>
          </a:solidFill>
        </a:ln>
      </cdr:spPr>
      <cdr:txBody>
        <a:bodyPr xmlns:a="http://schemas.openxmlformats.org/drawingml/2006/main" wrap="square" rtlCol="0" anchor="ctr" anchorCtr="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r>
            <a:rPr lang="sv-SE" sz="700">
              <a:latin typeface="TradeGothic CondEighteen" pitchFamily="2" charset="0"/>
            </a:rPr>
            <a:t>1997kv1</a:t>
          </a:r>
        </a:p>
      </cdr:txBody>
    </cdr:sp>
  </cdr:relSizeAnchor>
  <cdr:relSizeAnchor xmlns:cdr="http://schemas.openxmlformats.org/drawingml/2006/chartDrawing">
    <cdr:from>
      <cdr:x>0.32755</cdr:x>
      <cdr:y>0.04934</cdr:y>
    </cdr:from>
    <cdr:to>
      <cdr:x>0.51697</cdr:x>
      <cdr:y>0.10461</cdr:y>
    </cdr:to>
    <cdr:sp macro="" textlink="">
      <cdr:nvSpPr>
        <cdr:cNvPr id="7" name="textruta 1"/>
        <cdr:cNvSpPr txBox="1"/>
      </cdr:nvSpPr>
      <cdr:spPr>
        <a:xfrm xmlns:a="http://schemas.openxmlformats.org/drawingml/2006/main">
          <a:off x="879635" y="109812"/>
          <a:ext cx="508694" cy="122999"/>
        </a:xfrm>
        <a:prstGeom xmlns:a="http://schemas.openxmlformats.org/drawingml/2006/main" prst="rect">
          <a:avLst/>
        </a:prstGeom>
        <a:ln xmlns:a="http://schemas.openxmlformats.org/drawingml/2006/main" w="6350">
          <a:solidFill>
            <a:srgbClr xmlns:mc="http://schemas.openxmlformats.org/markup-compatibility/2006" xmlns:a14="http://schemas.microsoft.com/office/drawing/2010/main" val="000000" mc:Ignorable="a14" a14:legacySpreadsheetColorIndex="64"/>
          </a:solidFill>
        </a:ln>
      </cdr:spPr>
      <cdr:txBody>
        <a:bodyPr xmlns:a="http://schemas.openxmlformats.org/drawingml/2006/main" wrap="square" rtlCol="0" anchor="ctr" anchorCtr="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r>
            <a:rPr lang="sv-SE" sz="700">
              <a:latin typeface="TradeGothic CondEighteen" pitchFamily="2" charset="0"/>
            </a:rPr>
            <a:t>2001kv1</a:t>
          </a:r>
        </a:p>
      </cdr:txBody>
    </cdr:sp>
  </cdr:relSizeAnchor>
  <cdr:relSizeAnchor xmlns:cdr="http://schemas.openxmlformats.org/drawingml/2006/chartDrawing">
    <cdr:from>
      <cdr:x>0.17992</cdr:x>
      <cdr:y>0.1</cdr:y>
    </cdr:from>
    <cdr:to>
      <cdr:x>0.28993</cdr:x>
      <cdr:y>0.27568</cdr:y>
    </cdr:to>
    <cdr:cxnSp macro="">
      <cdr:nvCxnSpPr>
        <cdr:cNvPr id="9" name="Rak pil 8"/>
        <cdr:cNvCxnSpPr>
          <a:stCxn xmlns:a="http://schemas.openxmlformats.org/drawingml/2006/main" id="4" idx="2"/>
        </cdr:cNvCxnSpPr>
      </cdr:nvCxnSpPr>
      <cdr:spPr bwMode="auto">
        <a:xfrm xmlns:a="http://schemas.openxmlformats.org/drawingml/2006/main">
          <a:off x="483195" y="222543"/>
          <a:ext cx="295413" cy="390963"/>
        </a:xfrm>
        <a:prstGeom xmlns:a="http://schemas.openxmlformats.org/drawingml/2006/main" prst="straightConnector1">
          <a:avLst/>
        </a:prstGeom>
        <a:solidFill xmlns:a="http://schemas.openxmlformats.org/drawingml/2006/main">
          <a:srgbClr xmlns:mc="http://schemas.openxmlformats.org/markup-compatibility/2006" xmlns:a14="http://schemas.microsoft.com/office/drawing/2010/main" val="FFFFFF" mc:Ignorable="a14" a14:legacySpreadsheetColorIndex="9"/>
        </a:solidFill>
        <a:ln xmlns:a="http://schemas.openxmlformats.org/drawingml/2006/main" w="6350" cap="flat" cmpd="sng" algn="ctr">
          <a:solidFill>
            <a:srgbClr xmlns:mc="http://schemas.openxmlformats.org/markup-compatibility/2006" xmlns:a14="http://schemas.microsoft.com/office/drawing/2010/main" val="000000" mc:Ignorable="a14" a14:legacySpreadsheetColorIndex="64"/>
          </a:solidFill>
          <a:prstDash val="solid"/>
          <a:round/>
          <a:headEnd type="none" w="med" len="med"/>
          <a:tailEnd type="arrow"/>
        </a:ln>
        <a:effectLst xmlns:a="http://schemas.openxmlformats.org/drawingml/2006/main"/>
        <a:extLst xmlns:a="http://schemas.openxmlformats.org/drawingml/2006/main">
          <a:ext uri="{AF507438-7753-43E0-B8FC-AC1667EBCBE1}">
            <a14:hiddenEffects xmlns:a14="http://schemas.microsoft.com/office/drawing/2010/main">
              <a:effectLst>
                <a:outerShdw dist="35921" dir="2700000" algn="ctr" rotWithShape="0">
                  <a:srgbClr val="808080"/>
                </a:outerShdw>
              </a:effectLst>
            </a14:hiddenEffects>
          </a:ext>
        </a:extLst>
      </cdr:spPr>
    </cdr:cxnSp>
  </cdr:relSizeAnchor>
  <cdr:relSizeAnchor xmlns:cdr="http://schemas.openxmlformats.org/drawingml/2006/chartDrawing">
    <cdr:from>
      <cdr:x>0.41441</cdr:x>
      <cdr:y>0.10461</cdr:y>
    </cdr:from>
    <cdr:to>
      <cdr:x>0.49728</cdr:x>
      <cdr:y>0.223</cdr:y>
    </cdr:to>
    <cdr:cxnSp macro="">
      <cdr:nvCxnSpPr>
        <cdr:cNvPr id="11" name="Rak pil 10"/>
        <cdr:cNvCxnSpPr/>
      </cdr:nvCxnSpPr>
      <cdr:spPr bwMode="auto">
        <a:xfrm xmlns:a="http://schemas.openxmlformats.org/drawingml/2006/main">
          <a:off x="1112916" y="232806"/>
          <a:ext cx="222539" cy="263469"/>
        </a:xfrm>
        <a:prstGeom xmlns:a="http://schemas.openxmlformats.org/drawingml/2006/main" prst="straightConnector1">
          <a:avLst/>
        </a:prstGeom>
        <a:solidFill xmlns:a="http://schemas.openxmlformats.org/drawingml/2006/main">
          <a:srgbClr xmlns:mc="http://schemas.openxmlformats.org/markup-compatibility/2006" xmlns:a14="http://schemas.microsoft.com/office/drawing/2010/main" val="FFFFFF" mc:Ignorable="a14" a14:legacySpreadsheetColorIndex="9"/>
        </a:solidFill>
        <a:ln xmlns:a="http://schemas.openxmlformats.org/drawingml/2006/main" w="6350" cap="flat" cmpd="sng" algn="ctr">
          <a:solidFill>
            <a:srgbClr xmlns:mc="http://schemas.openxmlformats.org/markup-compatibility/2006" xmlns:a14="http://schemas.microsoft.com/office/drawing/2010/main" val="000000" mc:Ignorable="a14" a14:legacySpreadsheetColorIndex="64"/>
          </a:solidFill>
          <a:prstDash val="solid"/>
          <a:round/>
          <a:headEnd type="none" w="med" len="med"/>
          <a:tailEnd type="arrow"/>
        </a:ln>
        <a:effectLst xmlns:a="http://schemas.openxmlformats.org/drawingml/2006/main"/>
        <a:extLst xmlns:a="http://schemas.openxmlformats.org/drawingml/2006/main">
          <a:ext uri="{AF507438-7753-43E0-B8FC-AC1667EBCBE1}">
            <a14:hiddenEffects xmlns:a14="http://schemas.microsoft.com/office/drawing/2010/main">
              <a:effectLst>
                <a:outerShdw dist="35921" dir="2700000" algn="ctr" rotWithShape="0">
                  <a:srgbClr val="808080"/>
                </a:outerShdw>
              </a:effectLst>
            </a14:hiddenEffects>
          </a:ext>
        </a:extLst>
      </cdr:spPr>
    </cdr:cxnSp>
  </cdr:relSizeAnchor>
  <cdr:relSizeAnchor xmlns:cdr="http://schemas.openxmlformats.org/drawingml/2006/chartDrawing">
    <cdr:from>
      <cdr:x>0.65552</cdr:x>
      <cdr:y>0.17718</cdr:y>
    </cdr:from>
    <cdr:to>
      <cdr:x>0.72727</cdr:x>
      <cdr:y>0.30531</cdr:y>
    </cdr:to>
    <cdr:cxnSp macro="">
      <cdr:nvCxnSpPr>
        <cdr:cNvPr id="20" name="Rak pil 19"/>
        <cdr:cNvCxnSpPr/>
      </cdr:nvCxnSpPr>
      <cdr:spPr bwMode="auto">
        <a:xfrm xmlns:a="http://schemas.openxmlformats.org/drawingml/2006/main" flipH="1">
          <a:off x="1760416" y="394312"/>
          <a:ext cx="192699" cy="285136"/>
        </a:xfrm>
        <a:prstGeom xmlns:a="http://schemas.openxmlformats.org/drawingml/2006/main" prst="straightConnector1">
          <a:avLst/>
        </a:prstGeom>
        <a:solidFill xmlns:a="http://schemas.openxmlformats.org/drawingml/2006/main">
          <a:srgbClr xmlns:mc="http://schemas.openxmlformats.org/markup-compatibility/2006" xmlns:a14="http://schemas.microsoft.com/office/drawing/2010/main" val="FFFFFF" mc:Ignorable="a14" a14:legacySpreadsheetColorIndex="9"/>
        </a:solidFill>
        <a:ln xmlns:a="http://schemas.openxmlformats.org/drawingml/2006/main" w="6350" cap="flat" cmpd="sng" algn="ctr">
          <a:solidFill>
            <a:srgbClr xmlns:mc="http://schemas.openxmlformats.org/markup-compatibility/2006" xmlns:a14="http://schemas.microsoft.com/office/drawing/2010/main" val="000000" mc:Ignorable="a14" a14:legacySpreadsheetColorIndex="64"/>
          </a:solidFill>
          <a:prstDash val="solid"/>
          <a:round/>
          <a:headEnd type="none" w="med" len="med"/>
          <a:tailEnd type="arrow"/>
        </a:ln>
        <a:effectLst xmlns:a="http://schemas.openxmlformats.org/drawingml/2006/main"/>
        <a:extLst xmlns:a="http://schemas.openxmlformats.org/drawingml/2006/main">
          <a:ext uri="{AF507438-7753-43E0-B8FC-AC1667EBCBE1}">
            <a14:hiddenEffects xmlns:a14="http://schemas.microsoft.com/office/drawing/2010/main">
              <a:effectLst>
                <a:outerShdw dist="35921" dir="2700000" algn="ctr" rotWithShape="0">
                  <a:srgbClr val="808080"/>
                </a:outerShdw>
              </a:effectLst>
            </a14:hiddenEffects>
          </a:ext>
        </a:extLst>
      </cdr:spPr>
    </cdr:cxnSp>
  </cdr:relSizeAnchor>
  <cdr:relSizeAnchor xmlns:cdr="http://schemas.openxmlformats.org/drawingml/2006/chartDrawing">
    <cdr:from>
      <cdr:x>0.85377</cdr:x>
      <cdr:y>0.4667</cdr:y>
    </cdr:from>
    <cdr:to>
      <cdr:x>0.89561</cdr:x>
      <cdr:y>0.56541</cdr:y>
    </cdr:to>
    <cdr:cxnSp macro="">
      <cdr:nvCxnSpPr>
        <cdr:cNvPr id="22" name="Rak pil 21"/>
        <cdr:cNvCxnSpPr/>
      </cdr:nvCxnSpPr>
      <cdr:spPr bwMode="auto">
        <a:xfrm xmlns:a="http://schemas.openxmlformats.org/drawingml/2006/main">
          <a:off x="2292839" y="1038616"/>
          <a:ext cx="112346" cy="219659"/>
        </a:xfrm>
        <a:prstGeom xmlns:a="http://schemas.openxmlformats.org/drawingml/2006/main" prst="straightConnector1">
          <a:avLst/>
        </a:prstGeom>
        <a:solidFill xmlns:a="http://schemas.openxmlformats.org/drawingml/2006/main">
          <a:srgbClr xmlns:mc="http://schemas.openxmlformats.org/markup-compatibility/2006" xmlns:a14="http://schemas.microsoft.com/office/drawing/2010/main" val="FFFFFF" mc:Ignorable="a14" a14:legacySpreadsheetColorIndex="9"/>
        </a:solidFill>
        <a:ln xmlns:a="http://schemas.openxmlformats.org/drawingml/2006/main" w="6350" cap="flat" cmpd="sng" algn="ctr">
          <a:solidFill>
            <a:srgbClr xmlns:mc="http://schemas.openxmlformats.org/markup-compatibility/2006" xmlns:a14="http://schemas.microsoft.com/office/drawing/2010/main" val="000000" mc:Ignorable="a14" a14:legacySpreadsheetColorIndex="64"/>
          </a:solidFill>
          <a:prstDash val="solid"/>
          <a:round/>
          <a:headEnd type="none" w="med" len="med"/>
          <a:tailEnd type="arrow"/>
        </a:ln>
        <a:effectLst xmlns:a="http://schemas.openxmlformats.org/drawingml/2006/main"/>
        <a:extLst xmlns:a="http://schemas.openxmlformats.org/drawingml/2006/main">
          <a:ext uri="{AF507438-7753-43E0-B8FC-AC1667EBCBE1}">
            <a14:hiddenEffects xmlns:a14="http://schemas.microsoft.com/office/drawing/2010/main">
              <a:effectLst>
                <a:outerShdw dist="35921" dir="2700000" algn="ctr" rotWithShape="0">
                  <a:srgbClr val="808080"/>
                </a:outerShdw>
              </a:effectLst>
            </a14:hiddenEffects>
          </a:ext>
        </a:extLst>
      </cdr:spPr>
    </cdr:cxnSp>
  </cdr:relSizeAnchor>
</c:userShapes>
</file>

<file path=word/theme/theme1.xml><?xml version="1.0" encoding="utf-8"?>
<a:theme xmlns:a="http://schemas.openxmlformats.org/drawingml/2006/main" name="Office-tema">
  <a:themeElements>
    <a:clrScheme name="Gråskala">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Urls xmlns="http://schemas.microsoft.com/sharepoint/v3/contenttype/forms/url">
  <Edit>_layouts/RK.Dhs/RKEditForm.aspx</Edit>
  <New>_layouts/RK.Dhs/RKEditForm.aspx</New>
</FormUrls>
</file>

<file path=customXml/item2.xml><?xml version="1.0" encoding="utf-8"?>
<dokumentvärden xmlns="http://rkdhs/mallar/budget/VÅP/VÅP.xsd">
  <departementsenhet id="6"/>
  <årtal>2014</årtal>
  <dokumentnummer etikett="PROP.">2013/14:100</dokumentnummer>
  <prognosår>
    <år-10>2002</år-10>
    <år-9>2003</år-9>
    <år-8>2004</år-8>
    <år-7>2005</år-7>
    <år-6>2006</år-6>
    <år-5>2007</år-5>
    <år-4>2008</år-4>
    <år-3>2009</år-3>
    <år-2>2010</år-2>
    <år-1>2011</år-1>
    <år0>2012</år0>
    <år1>2013</år1>
    <år2>2014</år2>
    <år3>2015</år3>
    <år4>2016</år4>
    <år5>2017</år5>
    <år6>2018</år6>
    <år7>2019</år7>
    <år8>2020</år8>
    <år9>2021</år9>
    <år10>2022</år10>
  </prognosår>
  <template id="47"/>
  <kapitel/>
  <avsnitt>
    <avsnitt avsnittsnummer="0" avsnittsrubrik=""/>
    <avsnitt avsnittsnummer="1" avsnittsrubrik=""/>
    <avsnitt avsnittsnummer="2" avsnittsrubrik="Riktlinjer för den ekonomiska politiken och budgetpolitiken&#10;"/>
    <avsnitt avsnittsnummer="3" avsnittsrubrik="Den makroekonomiska utvecklingen"/>
    <avsnitt avsnittsnummer="4" avsnittsrubrik="Finanspolitikens övergripande inriktning"/>
    <avsnitt avsnittsnummer="5" avsnittsrubrik="Inkomster"/>
    <avsnitt avsnittsnummer="6" avsnittsrubrik="Utgifter&#10;"/>
    <avsnitt avsnittsnummer="7" avsnittsrubrik="Offentliga sektorns finanser, statens budgetsaldo och statsskuld"/>
    <avsnitt avsnittsnummer="8" avsnittsrubrik="Kommunsektorns finanser, sysselsättning och skuldsättning"/>
    <avsnitt avsnittsnummer="9" avsnittsrubrik="Uppföljning av statens inkomster och utgifter samt den offentliga sektorns finansiella sparande"/>
    <avsnitt avsnittsnummer="10" avsnittsrubrik="En uppföljning av sysselsättningspolitiken"/>
    <avsnitt avsnittsnummer="11" avsnittsrubrik="Bedömning av finanspolitikens långsiktiga hållbarhet "/>
    <avsnitt avsnittsnummer="12" avsnittsrubrik="Ändrad fördelning av ändamål och verksamheter på utgiftsområden"/>
  </avsnitt>
  <fastaavsnitt>
    <avsnitt id="lagförslag" avsnittsrubrik="Lagförslag"/>
    <avsnitt id="riksdagsbeslut" avsnittsrubrik="Förslag till riksdagsbeslut"/>
  </fastaavsnitt>
  <bilagor/>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 id="28">AQAAAHQAAAB5AAAAdQAAAPwAAADXAAAAxQ4AAEgOAADDHgAAPxoAACBFTUYAAAEAoAgAACMAAAADAAAADQAAAFgAAAAAAAAAAAQAAAADAABAAQAA8AAAAEEAZABvAGIAZQAgAFMAeQBzAHQAZQBtAHMAAAARAAAADAAAAAgAAAASAAAADAAAAAEAAAAKAAAAEAAAAAAAAAAAAAAADAAAABAAAAAAAAAAAAAAAAkAAAAQAAAAmwQAAG8DAAALAAAAEAAAAIkBAAAlAQAAEwAAAAwAAAACAAAAJwAAABgAAAABAAAAAAAAAAAAAAAAAAAAJQAAAAwAAAABAAAAXwAAADQAAAACAAAALAAAAAAAAAAsAAAAAAAAAAUAAAAAAAAAAAAAAAAAAAAAAAAAAAAAACUAAAAMAAAAAgAAADsAAAAIAAAAGwAAABAAAADFAQAA4QEAAFgAAAAgAgAAeAAAAHQAAAC2AAAAoQAAAIEAAABxAeEBcQHhAXEB4QFxAbwBcQG8AXEBvAFqAWUBagFlAWoBZQFsAWQBcAFjAXMBYwF8AWMBhAFqAYQBcwGEAXgBggF8AX8BfwGIAX8BkAGHAZABkAGQAZkBiAGgAX8BoAF8AaABegGgAXgBnwF4AaIBeAGiAXgBogF4AasBfwGyAYkBsgGSAbIBmgGrAZoBogGgAaIBoAGiAaABogGgAasBpwGyAbEBsgG6AbIBwgGrAcIBogHCAaABwgGgAcIBoAHCAaABwgGgAcIBoAG/AaIBvAGiAbgBogGuAaIBpgGaAaYBkAGmAYYBrgF+AbgBfgG1AXoBswF2AbMBcQGzAWcBuwFfAcUBXwHPAV8B2AFnAdgBcQHYAXYB1gF6AdMBfgHdAX4B5AGGAeQBkAHkAZoB3AGiAdIBogHPAaIBzAGiAckBoAHJAaAByQGgAckBoAHJAaIByQGiAckBogHJAasB0AGyAdoBsgHjAbIB6wGrAesBogHxAaIB8QGiAfEBogHxAasB+AGyAQICsgELArIBEgKrARICogESAp8BEgKfARICnwEQAqABDgKgAQwCoAECAqAB+wGZAfsBkAH7AYcBAgJ/AQsCfwEIAnwBBwJ4AQcCcwEHAmoBDgJjARcCYwEbAmMBHgJkASECZQEZArwBGQK8ARkCvAEZAuEBGQLhARkC4QE9AAAACAAAADwAAAAIAAAAPgAAABgAAACfhgEAn4YBAGF5/v9hef7/EwAAAAwAAAACAAAAOwAAAAgAAAAbAAAAEAAAAJcCAADhAQAAWAAAACACAAC+AAAAdAAAAPwAAAChAAAAgQAAAEMC4QFDAuEBQwLhAUMCvAFDArwBQwK8ATwCZQE8AmUBPAJlAT4CZAFBAmMBRQJjAU4CYwFWAmoBVgJzAVYCeAFUAnwBUQJ/AVoCfwFhAocBYQKQAWECmQFaAqABUQKgAU4CoAFMAqABSgKfAUoCogFKAqIBSgKiAUoCqwFRArIBWwKyAWQCsgFsAqsBbAKiAXICogFyAqIBcgKiAXICqwF5ArIBgwKyAYwCsgGTAqsBkwKiAZMCoAGTAqABkwKgAZMCoAGTAqABkwKgAZECogGOAqIBigKiAYACogF4ApoBeAKQAXgChgGAAn4BigJ+AYcCegGFAnYBhQJxAYUCZwGNAl8BlwJfAaECXwGqAmcBqgJxAaoCdgGoAnoBpQJ+Aa4CfgG2AoYBtgKQAbYCmgGuAqIBpAKiAaECogGeAqIBmwKgAZsCoAGbAqABmwKgAZsCogGbAqIBmwKiAZsCqwGiArIBrAKyAbUCsgG8AqsBvAKiAcMCogHDAqIBwwKiAcMCqwHKArIB1AKyAd0CsgHkAqsB5AKiAeQCnwHkAp8B5AKfAeICoAHgAqAB3gKgAdQCoAHNApkBzQKQAc0ChwHUAn8B3QJ/AdoCfAHZAngB2QJzAdkCagHgAmMB6QJjAe0CYwHwAmQB8wJlAesCvAHrArwB6wK8AesC4QHrAuEB6wLhAT0AAAAIAAAAPAAAAAgAAAA+AAAAGAAAAJ+GAQCfhgEAYXn+/2F5/v8TAAAADAAAAAIAAAA7AAAACAAAABsAAAAQAAAALgIAAIQCAABYAAAAIAIAAJkAAACpAAAA2wAAANcAAACBAAAA1gGEAtYBhALWAYQC1gFeAtYBXgLWAV4CzgEDAs4BAwLOAQMC0QEBAtQBAALYAQAC4gEAAuoBCALqARIC6gEWAugBGwLlAR4C7gEeAvYBJgL2AS8C9gE5Au4BQQLkAUEC4gFBAt8BQALdAUAC3QFCAt0BQgLdAUIC3QFMAuUBVALvAVQC+QFUAgACTAIAAkICBwJCAgcCQgIHAkICBwJMAg8CVAIZAlQCIgJUAioCTAIqAkICKgJAAioCQAIqAkACKgJAAioCQAIqAkACKAJCAiQCQwIhAkMCFgJDAg0COgINAjACDQIlAhYCHQIgAhwCHQIZAhsCFAIbAg8CGwIFAiQC/AEuAvwBOQL8AUICBQJCAg8CQgIUAkACGQI8AhwCRwIdAk8CJQJPAjACTwI6AkYCQwI8AkMCOAJDAjUCQgIyAkACMgJAAjICQAIyAkACMgJCAjICQgIyAkICMgJMAjoCVAJEAlQCTgJUAlUCTAJVAkICXAJCAlwCQgJcAkICXAJMAmQCVAJuAlQCdwJUAn8CTAJ/AkICfwJAAn8CQAJ/AkACfQJAAnsCQQJ4AkECbwJBAmcCOQJnAi8CZwImAm4CHgJ4Ah4CdQIbAnMCFgJzAhICcwIIAnsCAAKFAgACiAIAAowCAQKOAgMChgJeAoYCXgKGAl4ChgKEAoYChAKGAoQCPQAAAAgAAAA8AAAACAAAAD4AAAAYAAAAn4YBAJ+GAQBhef7/YXn+/ygAAAAMAAAAAQAAACgAAAAMAAAAAgAAAA4AAAAUAAAAAAAAABAAAAAUAAAA</logo>
  </logos>
  <närvarande>Statsministern Reinfeldt, ordförande, och statsråden Björklund, Bildt, Ask, Larsson, Erlandsson, Hägglund, Borg, Billström, Adelsohn Liljeroth, Björling, Ohlsson, Norman, Attefall, Engström, Kristersson, Elmsäter-Svärd, Ullenhag, Hatt, Ek, Lööf, Enström, Arnholm, Svantesson</närvarande>
  <föredragande>Statsministern Reinfeldt, ordförande, och statsråden Björklund, Bildt, Ask, Larsson, Erlandsson, Hägglund, Borg, Billström, Adelsohn Liljeroth, Björling, Ohlsson, Norman, Attefall, Engström, Kristersson, Elmsäter-Svärd, Ullenhag, Hatt, Ek, Lööf, Enström, Arnholm, Svantesson</föredragande>
</dokumentvärden>
</file>

<file path=customXml/item3.xml><?xml version="1.0" encoding="utf-8"?>
<ct:contentTypeSchema xmlns:ct="http://schemas.microsoft.com/office/2006/metadata/contentType" xmlns:ma="http://schemas.microsoft.com/office/2006/metadata/properties/metaAttributes" ct:_="" ma:_="" ma:contentTypeName="RKDokument" ma:contentTypeID="0x01010053E1D612BA3F4E21AA250ECD751942B30090819ADAB6BA3B4580D81C843F6B3AD3" ma:contentTypeVersion="12" ma:contentTypeDescription="Skapa ett nytt dokument." ma:contentTypeScope="" ma:versionID="32d1d6254285166659590edb9a42cf13">
  <xsd:schema xmlns:xsd="http://www.w3.org/2001/XMLSchema" xmlns:xs="http://www.w3.org/2001/XMLSchema" xmlns:p="http://schemas.microsoft.com/office/2006/metadata/properties" xmlns:ns2="4f5ca95d-8798-43a8-9b50-3b2f8b9416bf" xmlns:ns3="0099632a-6c7c-45b2-b4cc-163a75785fd4" targetNamespace="http://schemas.microsoft.com/office/2006/metadata/properties" ma:root="true" ma:fieldsID="7495f56c9d234360ca9b17b9fc18762c" ns2:_="" ns3:_="">
    <xsd:import namespace="4f5ca95d-8798-43a8-9b50-3b2f8b9416bf"/>
    <xsd:import namespace="0099632a-6c7c-45b2-b4cc-163a75785fd4"/>
    <xsd:element name="properties">
      <xsd:complexType>
        <xsd:sequence>
          <xsd:element name="documentManagement">
            <xsd:complexType>
              <xsd:all>
                <xsd:element ref="ns2:_dlc_DocId" minOccurs="0"/>
                <xsd:element ref="ns2:_dlc_DocIdUrl" minOccurs="0"/>
                <xsd:element ref="ns2:_dlc_DocIdPersistId" minOccurs="0"/>
                <xsd:element ref="ns2:k46d94c0acf84ab9a79866a9d8b1905f" minOccurs="0"/>
                <xsd:element ref="ns2:TaxCatchAll" minOccurs="0"/>
                <xsd:element ref="ns2:TaxCatchAllLabel" minOccurs="0"/>
                <xsd:element ref="ns2:c9cd366cc722410295b9eacffbd73909" minOccurs="0"/>
                <xsd:element ref="ns2:Diarienummer" minOccurs="0"/>
                <xsd:element ref="ns2:Nyckelord" minOccurs="0"/>
                <xsd:element ref="ns2:Sekretess" minOccurs="0"/>
                <xsd:element ref="ns3:RKOrdnaClass" minOccurs="0"/>
                <xsd:element ref="ns3:RKOrdnaCheckInCom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k46d94c0acf84ab9a79866a9d8b1905f" ma:index="11" nillable="true" ma:taxonomy="true" ma:internalName="k46d94c0acf84ab9a79866a9d8b1905f" ma:taxonomyFieldName="Departementsenhet" ma:displayName="Departement/enhet" ma:fieldId="{446d94c0-acf8-4ab9-a798-66a9d8b1905f}" ma:sspId="c94f65f0-adaa-4e77-b268-a4f99eefe5fc" ma:termSetId="45ad205f-092c-4ea4-aa45-736caa0a3194" ma:anchorId="00000000-0000-0000-0000-000000000000" ma:open="false" ma:isKeyword="false">
      <xsd:complexType>
        <xsd:sequence>
          <xsd:element ref="pc:Terms" minOccurs="0" maxOccurs="1"/>
        </xsd:sequence>
      </xsd:complexType>
    </xsd:element>
    <xsd:element name="TaxCatchAll" ma:index="12" nillable="true" ma:displayName="Global taxonomikolumn" ma:hidden="true" ma:list="{1c21371f-b01a-4e4e-b68f-0da2ae6e3d3c}" ma:internalName="TaxCatchAll" ma:showField="CatchAllData"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hidden="true" ma:list="{1c21371f-b01a-4e4e-b68f-0da2ae6e3d3c}" ma:internalName="TaxCatchAllLabel" ma:readOnly="true" ma:showField="CatchAllDataLabel"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c9cd366cc722410295b9eacffbd73909" ma:index="15" nillable="true" ma:taxonomy="true" ma:internalName="c9cd366cc722410295b9eacffbd73909" ma:taxonomyFieldName="Aktivitetskategori" ma:displayName="Aktivitetskategori" ma:fieldId="{c9cd366c-c722-4102-95b9-eacffbd73909}" ma:sspId="c94f65f0-adaa-4e77-b268-a4f99eefe5fc" ma:termSetId="87ed9f0f-1fdd-47f5-a4b5-c96124763a1f" ma:anchorId="00000000-0000-0000-0000-000000000000" ma:open="false" ma:isKeyword="false">
      <xsd:complexType>
        <xsd:sequence>
          <xsd:element ref="pc:Terms" minOccurs="0" maxOccurs="1"/>
        </xsd:sequence>
      </xsd:complexType>
    </xsd:element>
    <xsd:element name="Diarienummer" ma:index="17" nillable="true" ma:displayName="Diarienummer" ma:description="" ma:internalName="Diarienummer">
      <xsd:simpleType>
        <xsd:restriction base="dms:Text"/>
      </xsd:simpleType>
    </xsd:element>
    <xsd:element name="Nyckelord" ma:index="18" nillable="true" ma:displayName="Nyckelord" ma:description="" ma:internalName="Nyckelord">
      <xsd:simpleType>
        <xsd:restriction base="dms:Text"/>
      </xsd:simpleType>
    </xsd:element>
    <xsd:element name="Sekretess" ma:index="19" nillable="true" ma:displayName="Sekretess m.m." ma:description="Dokumentet innehåller uppgifter som kan antas vara hemliga enligt SekrL eller som är mycket skyddsvärda av någon annan anledning." ma:internalName="Sekretess">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099632a-6c7c-45b2-b4cc-163a75785fd4" elementFormDefault="qualified">
    <xsd:import namespace="http://schemas.microsoft.com/office/2006/documentManagement/types"/>
    <xsd:import namespace="http://schemas.microsoft.com/office/infopath/2007/PartnerControls"/>
    <xsd:element name="RKOrdnaClass" ma:index="20" nillable="true" ma:displayName="Klass" ma:hidden="true" ma:internalName="RKOrdnaClass">
      <xsd:simpleType>
        <xsd:restriction base="dms:Text"/>
      </xsd:simpleType>
    </xsd:element>
    <xsd:element name="RKOrdnaCheckInComment" ma:index="22" nillable="true" ma:displayName="Incheckningskommentar" ma:hidden="true" ma:internalName="RKOrdnaCheckInComment">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ma:displayName="Kategori"/>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customXsn xmlns="http://schemas.microsoft.com/office/2006/metadata/customXsn">
  <xsnLocation/>
  <cached>True</cached>
  <openByDefault>True</openByDefault>
  <xsnScope/>
</customXsn>
</file>

<file path=customXml/item5.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p:properties xmlns:p="http://schemas.microsoft.com/office/2006/metadata/properties" xmlns:xsi="http://www.w3.org/2001/XMLSchema-instance" xmlns:pc="http://schemas.microsoft.com/office/infopath/2007/PartnerControls">
  <documentManagement>
    <k46d94c0acf84ab9a79866a9d8b1905f xmlns="4f5ca95d-8798-43a8-9b50-3b2f8b9416bf">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_dlc_DocId xmlns="4f5ca95d-8798-43a8-9b50-3b2f8b9416bf">PF7WTZ5HJ2VN-6-2210</_dlc_DocId>
    <TaxCatchAll xmlns="4f5ca95d-8798-43a8-9b50-3b2f8b9416bf">
      <Value>27</Value>
    </TaxCatchAll>
    <Diarienummer xmlns="4f5ca95d-8798-43a8-9b50-3b2f8b9416bf" xsi:nil="true"/>
    <_dlc_DocIdUrl xmlns="4f5ca95d-8798-43a8-9b50-3b2f8b9416bf">
      <Url>http://rkdhs-sb/enhet/gransk/_layouts/DocIdRedir.aspx?ID=PF7WTZ5HJ2VN-6-2210</Url>
      <Description>PF7WTZ5HJ2VN-6-2210</Description>
    </_dlc_DocIdUrl>
    <Nyckelord xmlns="4f5ca95d-8798-43a8-9b50-3b2f8b9416bf" xsi:nil="true"/>
    <c9cd366cc722410295b9eacffbd73909 xmlns="4f5ca95d-8798-43a8-9b50-3b2f8b9416bf">
      <Terms xmlns="http://schemas.microsoft.com/office/infopath/2007/PartnerControls"/>
    </c9cd366cc722410295b9eacffbd73909>
    <RKOrdnaClass xmlns="0099632a-6c7c-45b2-b4cc-163a75785fd4" xsi:nil="true"/>
    <RKOrdnaCheckInComment xmlns="0099632a-6c7c-45b2-b4cc-163a75785fd4" xsi:nil="true"/>
    <Sekretess xmlns="4f5ca95d-8798-43a8-9b50-3b2f8b9416bf" xsi:nil="true"/>
  </documentManagement>
</p:properties>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29B4177-8327-4844-90B8-9FDF11FF9043}"/>
</file>

<file path=customXml/itemProps2.xml><?xml version="1.0" encoding="utf-8"?>
<ds:datastoreItem xmlns:ds="http://schemas.openxmlformats.org/officeDocument/2006/customXml" ds:itemID="{05362479-D7DD-42A6-9715-445895EE037E}"/>
</file>

<file path=customXml/itemProps3.xml><?xml version="1.0" encoding="utf-8"?>
<ds:datastoreItem xmlns:ds="http://schemas.openxmlformats.org/officeDocument/2006/customXml" ds:itemID="{6A28A7DD-83A2-4956-AC78-C01936C7EDAF}"/>
</file>

<file path=customXml/itemProps4.xml><?xml version="1.0" encoding="utf-8"?>
<ds:datastoreItem xmlns:ds="http://schemas.openxmlformats.org/officeDocument/2006/customXml" ds:itemID="{64760D88-3E2B-48AF-83E1-BCD06D6AB430}"/>
</file>

<file path=customXml/itemProps5.xml><?xml version="1.0" encoding="utf-8"?>
<ds:datastoreItem xmlns:ds="http://schemas.openxmlformats.org/officeDocument/2006/customXml" ds:itemID="{1AA68156-B9E4-4F0E-9A84-8206922DA7A0}"/>
</file>

<file path=customXml/itemProps6.xml><?xml version="1.0" encoding="utf-8"?>
<ds:datastoreItem xmlns:ds="http://schemas.openxmlformats.org/officeDocument/2006/customXml" ds:itemID="{959625F0-C730-4F65-9E0A-844561493F8C}"/>
</file>

<file path=customXml/itemProps7.xml><?xml version="1.0" encoding="utf-8"?>
<ds:datastoreItem xmlns:ds="http://schemas.openxmlformats.org/officeDocument/2006/customXml" ds:itemID="{90EE552B-B808-4745-A1AD-E2E81FCCA1C6}"/>
</file>

<file path=customXml/itemProps8.xml><?xml version="1.0" encoding="utf-8"?>
<ds:datastoreItem xmlns:ds="http://schemas.openxmlformats.org/officeDocument/2006/customXml" ds:itemID="{D9B012E1-C3F6-4C10-9D0F-EF8068BAFEAB}"/>
</file>

<file path=docProps/app.xml><?xml version="1.0" encoding="utf-8"?>
<Properties xmlns="http://schemas.openxmlformats.org/officeDocument/2006/extended-properties" xmlns:vt="http://schemas.openxmlformats.org/officeDocument/2006/docPropsVTypes">
  <Template>VÅP-samling</Template>
  <TotalTime>0</TotalTime>
  <Pages>288</Pages>
  <Words>139972</Words>
  <Characters>741854</Characters>
  <Application>Microsoft Office Word</Application>
  <DocSecurity>0</DocSecurity>
  <Lines>6182</Lines>
  <Paragraphs>1760</Paragraphs>
  <ScaleCrop>false</ScaleCrop>
  <HeadingPairs>
    <vt:vector size="2" baseType="variant">
      <vt:variant>
        <vt:lpstr>Rubrik</vt:lpstr>
      </vt:variant>
      <vt:variant>
        <vt:i4>1</vt:i4>
      </vt:variant>
    </vt:vector>
  </HeadingPairs>
  <TitlesOfParts>
    <vt:vector size="1" baseType="lpstr">
      <vt:lpstr/>
    </vt:vector>
  </TitlesOfParts>
  <Company>Regeringskansliet</Company>
  <LinksUpToDate>false</LinksUpToDate>
  <CharactersWithSpaces>880066</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Anna Blomquist</dc:creator>
  <cp:lastModifiedBy>Anna Blomquist</cp:lastModifiedBy>
  <cp:revision>22</cp:revision>
  <cp:lastPrinted>2014-04-05T08:06:00Z</cp:lastPrinted>
  <dcterms:created xsi:type="dcterms:W3CDTF">2014-03-20T11:37:00Z</dcterms:created>
  <dcterms:modified xsi:type="dcterms:W3CDTF">2014-04-05T13:08:00Z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0x01010053E1D612BA3F4E21AA250ECD751942B30090819ADAB6BA3B4580D81C843F6B3AD3</vt:lpwstr>
  </property>
  <property fmtid="{D5CDD505-2E9C-101B-9397-08002B2CF9AE}" pid="3" name="Mallversion">
    <vt:lpwstr>2.1.6</vt:lpwstr>
  </property>
  <property fmtid="{D5CDD505-2E9C-101B-9397-08002B2CF9AE}" pid="4" name="_dlc_DocIdItemGuid">
    <vt:lpwstr>1ecefd2c-e34c-4959-807a-d63f7b2a5ebd</vt:lpwstr>
  </property>
  <property fmtid="{D5CDD505-2E9C-101B-9397-08002B2CF9AE}" pid="5" name="Departementsenhet">
    <vt:lpwstr>27;#Finansdepartementet|0b2f41b1-db50-472c-80a1-d21b0254fb2b</vt:lpwstr>
  </property>
  <property fmtid="{D5CDD505-2E9C-101B-9397-08002B2CF9AE}" pid="6" name="Aktivitetskategori">
    <vt:lpwstr/>
  </property>
</Properties>
</file>